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69"/>
  </p:notesMasterIdLst>
  <p:handoutMasterIdLst>
    <p:handoutMasterId r:id="rId70"/>
  </p:handoutMasterIdLst>
  <p:sldIdLst>
    <p:sldId id="455" r:id="rId2"/>
    <p:sldId id="456" r:id="rId3"/>
    <p:sldId id="825" r:id="rId4"/>
    <p:sldId id="826" r:id="rId5"/>
    <p:sldId id="827" r:id="rId6"/>
    <p:sldId id="828" r:id="rId7"/>
    <p:sldId id="830" r:id="rId8"/>
    <p:sldId id="832" r:id="rId9"/>
    <p:sldId id="831" r:id="rId10"/>
    <p:sldId id="835" r:id="rId11"/>
    <p:sldId id="459" r:id="rId12"/>
    <p:sldId id="872" r:id="rId13"/>
    <p:sldId id="820" r:id="rId14"/>
    <p:sldId id="604" r:id="rId15"/>
    <p:sldId id="606" r:id="rId16"/>
    <p:sldId id="607" r:id="rId17"/>
    <p:sldId id="608" r:id="rId18"/>
    <p:sldId id="345" r:id="rId19"/>
    <p:sldId id="696" r:id="rId20"/>
    <p:sldId id="836" r:id="rId21"/>
    <p:sldId id="837" r:id="rId22"/>
    <p:sldId id="838" r:id="rId23"/>
    <p:sldId id="839" r:id="rId24"/>
    <p:sldId id="840" r:id="rId25"/>
    <p:sldId id="841" r:id="rId26"/>
    <p:sldId id="842" r:id="rId27"/>
    <p:sldId id="843" r:id="rId28"/>
    <p:sldId id="844" r:id="rId29"/>
    <p:sldId id="845" r:id="rId30"/>
    <p:sldId id="847" r:id="rId31"/>
    <p:sldId id="848" r:id="rId32"/>
    <p:sldId id="846" r:id="rId33"/>
    <p:sldId id="850" r:id="rId34"/>
    <p:sldId id="851" r:id="rId35"/>
    <p:sldId id="852" r:id="rId36"/>
    <p:sldId id="849" r:id="rId37"/>
    <p:sldId id="853" r:id="rId38"/>
    <p:sldId id="854" r:id="rId39"/>
    <p:sldId id="574" r:id="rId40"/>
    <p:sldId id="874" r:id="rId41"/>
    <p:sldId id="873" r:id="rId42"/>
    <p:sldId id="875" r:id="rId43"/>
    <p:sldId id="856" r:id="rId44"/>
    <p:sldId id="876" r:id="rId45"/>
    <p:sldId id="858" r:id="rId46"/>
    <p:sldId id="857" r:id="rId47"/>
    <p:sldId id="611" r:id="rId48"/>
    <p:sldId id="822" r:id="rId49"/>
    <p:sldId id="877" r:id="rId50"/>
    <p:sldId id="859" r:id="rId51"/>
    <p:sldId id="823" r:id="rId52"/>
    <p:sldId id="860" r:id="rId53"/>
    <p:sldId id="865" r:id="rId54"/>
    <p:sldId id="861" r:id="rId55"/>
    <p:sldId id="863" r:id="rId56"/>
    <p:sldId id="864" r:id="rId57"/>
    <p:sldId id="862" r:id="rId58"/>
    <p:sldId id="866" r:id="rId59"/>
    <p:sldId id="868" r:id="rId60"/>
    <p:sldId id="867" r:id="rId61"/>
    <p:sldId id="829" r:id="rId62"/>
    <p:sldId id="457" r:id="rId63"/>
    <p:sldId id="833" r:id="rId64"/>
    <p:sldId id="834" r:id="rId65"/>
    <p:sldId id="869" r:id="rId66"/>
    <p:sldId id="870" r:id="rId67"/>
    <p:sldId id="871" r:id="rId68"/>
  </p:sldIdLst>
  <p:sldSz cx="9144000" cy="6858000" type="screen4x3"/>
  <p:notesSz cx="6858000" cy="9144000"/>
  <p:custDataLst>
    <p:tags r:id="rId7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7FF"/>
    <a:srgbClr val="505B80"/>
    <a:srgbClr val="008000"/>
    <a:srgbClr val="0000FF"/>
    <a:srgbClr val="FFE8FF"/>
    <a:srgbClr val="F8E0FF"/>
    <a:srgbClr val="E4F0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9" autoAdjust="0"/>
    <p:restoredTop sz="97302" autoAdjust="0"/>
  </p:normalViewPr>
  <p:slideViewPr>
    <p:cSldViewPr>
      <p:cViewPr varScale="1">
        <p:scale>
          <a:sx n="92" d="100"/>
          <a:sy n="92" d="100"/>
        </p:scale>
        <p:origin x="64" y="356"/>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8/10/2023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2023/8/10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12</a:t>
            </a:fld>
            <a:endParaRPr kumimoji="1" lang="ja-JP" altLang="en-US"/>
          </a:p>
        </p:txBody>
      </p:sp>
    </p:spTree>
    <p:extLst>
      <p:ext uri="{BB962C8B-B14F-4D97-AF65-F5344CB8AC3E}">
        <p14:creationId xmlns:p14="http://schemas.microsoft.com/office/powerpoint/2010/main" val="264389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13</a:t>
            </a:fld>
            <a:endParaRPr kumimoji="1" lang="ja-JP" altLang="en-US"/>
          </a:p>
        </p:txBody>
      </p:sp>
    </p:spTree>
    <p:extLst>
      <p:ext uri="{BB962C8B-B14F-4D97-AF65-F5344CB8AC3E}">
        <p14:creationId xmlns:p14="http://schemas.microsoft.com/office/powerpoint/2010/main" val="282776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14</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15</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16</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24</a:t>
            </a:fld>
            <a:endParaRPr kumimoji="1" lang="ja-JP" altLang="en-US"/>
          </a:p>
        </p:txBody>
      </p:sp>
    </p:spTree>
    <p:extLst>
      <p:ext uri="{BB962C8B-B14F-4D97-AF65-F5344CB8AC3E}">
        <p14:creationId xmlns:p14="http://schemas.microsoft.com/office/powerpoint/2010/main" val="120877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71" r:id="rId4"/>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ilp.org/cbp2016/"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sg.ci.i.u-tokyo.ac.jp/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eembc/coremark/tree/ma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intel.com/content/www/us/en/developer/articles/technical/advanced-performance-extensions-apx.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iscv/riscv-bitmanip/releases/download/v0.93/bitmanip-0.93.pdf" TargetMode="External"/><Relationship Id="rId2" Type="http://schemas.openxmlformats.org/officeDocument/2006/relationships/hyperlink" Target="https://muxup.com/2023q1/whats-new-for-risc-v-in-llvm-16"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iscv/riscv-zicond"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iscv/riscv-zicond"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riscv/riscv-profiles/blob/main/rva23-profile.adoc"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reviews.llvm.org/rGa755e80ed1d2fe439d7c8c0fa38c399e398aa4f0" TargetMode="External"/><Relationship Id="rId2" Type="http://schemas.openxmlformats.org/officeDocument/2006/relationships/hyperlink" Target="https://patchwork.ozlabs.org/project/gcc/list/?series=341354"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jilp.org/cbp2016/"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scv/riscv-zicond/blob/main/zicondops.ado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en-US" altLang="ja-JP" sz="3200" kern="0" dirty="0"/>
              <a:t>RISC-V </a:t>
            </a:r>
            <a:r>
              <a:rPr lang="en-US" altLang="ja-JP" sz="3200" kern="0" dirty="0" err="1"/>
              <a:t>Zicond</a:t>
            </a:r>
            <a:r>
              <a:rPr lang="en-US" altLang="ja-JP" sz="3200" kern="0" dirty="0"/>
              <a:t> </a:t>
            </a:r>
            <a:r>
              <a:rPr lang="ja-JP" altLang="en-US" sz="3200" kern="0" dirty="0"/>
              <a:t>拡張について</a:t>
            </a:r>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8CAA-D6B6-5FEA-0133-EB8AB1AD2A87}"/>
              </a:ext>
            </a:extLst>
          </p:cNvPr>
          <p:cNvSpPr>
            <a:spLocks noGrp="1"/>
          </p:cNvSpPr>
          <p:nvPr>
            <p:ph type="title"/>
          </p:nvPr>
        </p:nvSpPr>
        <p:spPr/>
        <p:txBody>
          <a:bodyPr/>
          <a:lstStyle/>
          <a:p>
            <a:r>
              <a:rPr kumimoji="1" lang="ja-JP" altLang="en-US" dirty="0"/>
              <a:t>なぜ？</a:t>
            </a:r>
            <a:endParaRPr kumimoji="1" lang="en-US" dirty="0"/>
          </a:p>
        </p:txBody>
      </p:sp>
      <p:sp>
        <p:nvSpPr>
          <p:cNvPr id="3" name="コンテンツ プレースホルダー 2">
            <a:extLst>
              <a:ext uri="{FF2B5EF4-FFF2-40B4-BE49-F238E27FC236}">
                <a16:creationId xmlns:a16="http://schemas.microsoft.com/office/drawing/2014/main" id="{963BB78A-0B20-AF35-C88F-5476C0F9A5D8}"/>
              </a:ext>
            </a:extLst>
          </p:cNvPr>
          <p:cNvSpPr>
            <a:spLocks noGrp="1"/>
          </p:cNvSpPr>
          <p:nvPr>
            <p:ph sz="quarter" idx="10"/>
          </p:nvPr>
        </p:nvSpPr>
        <p:spPr>
          <a:xfrm>
            <a:off x="611956" y="1088974"/>
            <a:ext cx="8280092" cy="5220058"/>
          </a:xfrm>
        </p:spPr>
        <p:txBody>
          <a:bodyPr/>
          <a:lstStyle/>
          <a:p>
            <a:r>
              <a:rPr lang="ja-JP" altLang="en-US" dirty="0">
                <a:latin typeface="Consolas" panose="020B0609020204030204" pitchFamily="49" charset="0"/>
              </a:rPr>
              <a:t>これが一体なんの役にたつのか？</a:t>
            </a:r>
            <a:endParaRPr lang="en-US" altLang="ja-JP" dirty="0">
              <a:latin typeface="Consolas" panose="020B0609020204030204" pitchFamily="49" charset="0"/>
            </a:endParaRPr>
          </a:p>
          <a:p>
            <a:r>
              <a:rPr lang="ja-JP" altLang="en-US" dirty="0">
                <a:latin typeface="Consolas" panose="020B0609020204030204" pitchFamily="49" charset="0"/>
              </a:rPr>
              <a:t>なんでゼロを代入みたいな，謎の形なのか？</a:t>
            </a:r>
            <a:endParaRPr lang="en-US" altLang="ja-JP" dirty="0">
              <a:latin typeface="Consolas" panose="020B0609020204030204" pitchFamily="49" charset="0"/>
            </a:endParaRPr>
          </a:p>
        </p:txBody>
      </p:sp>
    </p:spTree>
    <p:extLst>
      <p:ext uri="{BB962C8B-B14F-4D97-AF65-F5344CB8AC3E}">
        <p14:creationId xmlns:p14="http://schemas.microsoft.com/office/powerpoint/2010/main" val="2162780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6207F-66CF-25EC-BB70-8BAE5CD29BD5}"/>
              </a:ext>
            </a:extLst>
          </p:cNvPr>
          <p:cNvSpPr>
            <a:spLocks noGrp="1"/>
          </p:cNvSpPr>
          <p:nvPr>
            <p:ph type="title"/>
          </p:nvPr>
        </p:nvSpPr>
        <p:spPr/>
        <p:txBody>
          <a:bodyPr/>
          <a:lstStyle/>
          <a:p>
            <a:r>
              <a:rPr kumimoji="1" lang="ja-JP" altLang="en-US" dirty="0"/>
              <a:t>もくじ</a:t>
            </a:r>
          </a:p>
        </p:txBody>
      </p:sp>
      <p:sp>
        <p:nvSpPr>
          <p:cNvPr id="3" name="コンテンツ プレースホルダー 2">
            <a:extLst>
              <a:ext uri="{FF2B5EF4-FFF2-40B4-BE49-F238E27FC236}">
                <a16:creationId xmlns:a16="http://schemas.microsoft.com/office/drawing/2014/main" id="{A7D398CE-DEAF-798C-8FD6-DB27DA312ED1}"/>
              </a:ext>
            </a:extLst>
          </p:cNvPr>
          <p:cNvSpPr>
            <a:spLocks noGrp="1"/>
          </p:cNvSpPr>
          <p:nvPr>
            <p:ph sz="quarter" idx="10"/>
          </p:nvPr>
        </p:nvSpPr>
        <p:spPr/>
        <p:txBody>
          <a:bodyPr/>
          <a:lstStyle/>
          <a:p>
            <a:pPr marL="457200" indent="-457200">
              <a:buFont typeface="+mj-lt"/>
              <a:buAutoNum type="arabicPeriod"/>
            </a:pPr>
            <a:r>
              <a:rPr kumimoji="1" lang="ja-JP" altLang="en-US" dirty="0"/>
              <a:t>背景となる技術：</a:t>
            </a:r>
            <a:endParaRPr kumimoji="1" lang="en-US" altLang="ja-JP" dirty="0"/>
          </a:p>
          <a:p>
            <a:pPr marL="817200" lvl="1" indent="-457200">
              <a:buFont typeface="+mj-lt"/>
              <a:buAutoNum type="arabicPeriod"/>
            </a:pPr>
            <a:r>
              <a:rPr kumimoji="1" lang="ja-JP" altLang="en-US" dirty="0">
                <a:solidFill>
                  <a:schemeClr val="accent5"/>
                </a:solidFill>
              </a:rPr>
              <a:t>分岐予測</a:t>
            </a:r>
            <a:endParaRPr kumimoji="1" lang="en-US" altLang="ja-JP" dirty="0">
              <a:solidFill>
                <a:schemeClr val="accent5"/>
              </a:solidFill>
            </a:endParaRPr>
          </a:p>
          <a:p>
            <a:pPr marL="817200" lvl="1" indent="-457200">
              <a:buFont typeface="+mj-lt"/>
              <a:buAutoNum type="arabicPeriod"/>
            </a:pPr>
            <a:r>
              <a:rPr lang="ja-JP" altLang="en-US" dirty="0"/>
              <a:t>条件付き</a:t>
            </a:r>
            <a:r>
              <a:rPr lang="en-US" altLang="ja-JP" dirty="0"/>
              <a:t> move</a:t>
            </a:r>
          </a:p>
          <a:p>
            <a:pPr marL="817200" lvl="1"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err="1"/>
              <a:t>Zicond</a:t>
            </a:r>
            <a:r>
              <a:rPr lang="en-US" altLang="ja-JP" dirty="0"/>
              <a:t> </a:t>
            </a:r>
            <a:r>
              <a:rPr lang="ja-JP" altLang="en-US" dirty="0"/>
              <a:t>と従来の条件付き</a:t>
            </a:r>
            <a:r>
              <a:rPr lang="en-US" altLang="ja-JP" dirty="0"/>
              <a:t> move </a:t>
            </a:r>
            <a:r>
              <a:rPr lang="ja-JP" altLang="en-US" dirty="0"/>
              <a:t>の違い</a:t>
            </a:r>
            <a:endParaRPr lang="en-US" altLang="ja-JP" dirty="0"/>
          </a:p>
          <a:p>
            <a:pPr marL="457200" indent="-457200">
              <a:buFont typeface="+mj-lt"/>
              <a:buAutoNum type="arabicPeriod"/>
            </a:pPr>
            <a:r>
              <a:rPr kumimoji="1" lang="ja-JP" altLang="en-US" dirty="0"/>
              <a:t>効果やサポート状況</a:t>
            </a:r>
          </a:p>
        </p:txBody>
      </p:sp>
    </p:spTree>
    <p:extLst>
      <p:ext uri="{BB962C8B-B14F-4D97-AF65-F5344CB8AC3E}">
        <p14:creationId xmlns:p14="http://schemas.microsoft.com/office/powerpoint/2010/main" val="2621996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工場のラインを考える</a:t>
            </a:r>
          </a:p>
        </p:txBody>
      </p:sp>
      <p:sp>
        <p:nvSpPr>
          <p:cNvPr id="4" name="テキスト プレースホルダー 3"/>
          <p:cNvSpPr>
            <a:spLocks noGrp="1"/>
          </p:cNvSpPr>
          <p:nvPr>
            <p:ph type="body" sz="quarter" idx="10"/>
          </p:nvPr>
        </p:nvSpPr>
        <p:spPr>
          <a:xfrm>
            <a:off x="611956" y="4239009"/>
            <a:ext cx="8280092" cy="2069716"/>
          </a:xfrm>
        </p:spPr>
        <p:txBody>
          <a:bodyPr/>
          <a:lstStyle/>
          <a:p>
            <a:r>
              <a:rPr kumimoji="1" lang="ja-JP" altLang="en-US" dirty="0"/>
              <a:t>ベルトコンベアのラインの上を製品が流れていく</a:t>
            </a:r>
            <a:endParaRPr kumimoji="1" lang="en-US" altLang="ja-JP" dirty="0"/>
          </a:p>
          <a:p>
            <a:pPr lvl="1"/>
            <a:r>
              <a:rPr kumimoji="1" lang="ja-JP" altLang="en-US" dirty="0"/>
              <a:t>４人の人が，それぞれの工程の作業をおこなって完成</a:t>
            </a:r>
            <a:endParaRPr kumimoji="1" lang="en-US" altLang="ja-JP" dirty="0"/>
          </a:p>
          <a:p>
            <a:r>
              <a:rPr lang="ja-JP" altLang="en-US" dirty="0"/>
              <a:t>上のように</a:t>
            </a:r>
            <a:r>
              <a:rPr lang="en-US" altLang="ja-JP" dirty="0"/>
              <a:t>1</a:t>
            </a:r>
            <a:r>
              <a:rPr lang="ja-JP" altLang="en-US" dirty="0" err="1"/>
              <a:t>つしか</a:t>
            </a:r>
            <a:r>
              <a:rPr lang="ja-JP" altLang="en-US" dirty="0"/>
              <a:t>製品をながさないと，</a:t>
            </a:r>
            <a:endParaRPr lang="en-US" altLang="ja-JP" dirty="0"/>
          </a:p>
          <a:p>
            <a:pPr lvl="1"/>
            <a:r>
              <a:rPr lang="ja-JP" altLang="en-US" dirty="0"/>
              <a:t>各人は他の人が作業している間はヒマ</a:t>
            </a:r>
            <a:endParaRPr kumimoji="1" lang="ja-JP" altLang="en-US"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grpSp>
      <p:sp>
        <p:nvSpPr>
          <p:cNvPr id="96" name="正方形/長方形 95"/>
          <p:cNvSpPr/>
          <p:nvPr/>
        </p:nvSpPr>
        <p:spPr bwMode="auto">
          <a:xfrm>
            <a:off x="251952" y="2438989"/>
            <a:ext cx="1152128" cy="1710019"/>
          </a:xfrm>
          <a:prstGeom prst="rect">
            <a:avLst/>
          </a:prstGeom>
          <a:solidFill>
            <a:schemeClr val="bg1"/>
          </a:solidFill>
          <a:ln>
            <a:solidFill>
              <a:schemeClr val="bg1"/>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kumimoji="1" lang="ja-JP" altLang="en-US"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706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778E-17 1.85185E-6 L 0.15764 1.85185E-6 " pathEditMode="relative" rAng="0" ptsTypes="AA">
                                      <p:cBhvr>
                                        <p:cTn id="6" dur="1000" fill="hold"/>
                                        <p:tgtEl>
                                          <p:spTgt spid="41"/>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41"/>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41"/>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41"/>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工場のラインを考える</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13123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取り消しは最悪１００</a:t>
            </a:r>
            <a:r>
              <a:rPr lang="ja-JP" altLang="en-US" dirty="0"/>
              <a:t>命令以上に</a:t>
            </a:r>
            <a:endParaRPr lang="en-US" altLang="ja-JP" dirty="0"/>
          </a:p>
          <a:p>
            <a:pPr lvl="1"/>
            <a:r>
              <a:rPr kumimoji="1" lang="ja-JP" altLang="en-US" dirty="0"/>
              <a:t>最近の </a:t>
            </a:r>
            <a:r>
              <a:rPr kumimoji="1" lang="en-US" altLang="ja-JP" dirty="0"/>
              <a:t>CPU </a:t>
            </a:r>
            <a:r>
              <a:rPr kumimoji="1" lang="ja-JP" altLang="en-US" dirty="0"/>
              <a:t>だと </a:t>
            </a:r>
            <a:r>
              <a:rPr kumimoji="1" lang="en-US" altLang="ja-JP" dirty="0"/>
              <a:t>8</a:t>
            </a:r>
            <a:r>
              <a:rPr kumimoji="1" lang="ja-JP" altLang="en-US" dirty="0"/>
              <a:t>命令同時 </a:t>
            </a:r>
            <a:r>
              <a:rPr kumimoji="1" lang="en-US" altLang="ja-JP" dirty="0"/>
              <a:t>× 10</a:t>
            </a:r>
            <a:r>
              <a:rPr kumimoji="1" lang="ja-JP" altLang="en-US" dirty="0"/>
              <a:t>数段 とか</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bwMode="auto">
          <a:xfrm>
            <a:off x="4602481" y="4208527"/>
            <a:ext cx="1440017" cy="450005"/>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2411977" y="4208527"/>
            <a:ext cx="270004"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971960" y="4208527"/>
            <a:ext cx="1440017" cy="450005"/>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分岐予測の予測方法</a:t>
            </a:r>
            <a:r>
              <a:rPr lang="ja-JP" altLang="en-US" dirty="0"/>
              <a:t>：過去のパターンを利用</a:t>
            </a:r>
            <a:endParaRPr lang="en-US" altLang="ja-JP" dirty="0"/>
          </a:p>
        </p:txBody>
      </p:sp>
      <p:sp>
        <p:nvSpPr>
          <p:cNvPr id="4" name="正方形/長方形 3"/>
          <p:cNvSpPr/>
          <p:nvPr/>
        </p:nvSpPr>
        <p:spPr bwMode="auto">
          <a:xfrm>
            <a:off x="521955" y="4208527"/>
            <a:ext cx="7110079"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2400" dirty="0">
                <a:solidFill>
                  <a:schemeClr val="tx1">
                    <a:lumMod val="65000"/>
                    <a:lumOff val="35000"/>
                  </a:schemeClr>
                </a:solidFill>
                <a:latin typeface="+mn-ea"/>
              </a:rPr>
              <a:t>１００１０１０１００１１１００１０１</a:t>
            </a:r>
            <a:endParaRPr kumimoji="1" lang="ja-JP" altLang="en-US" sz="2400" dirty="0">
              <a:solidFill>
                <a:schemeClr val="tx1">
                  <a:lumMod val="65000"/>
                  <a:lumOff val="35000"/>
                </a:schemeClr>
              </a:solidFill>
              <a:latin typeface="+mn-ea"/>
            </a:endParaRPr>
          </a:p>
        </p:txBody>
      </p:sp>
      <p:sp>
        <p:nvSpPr>
          <p:cNvPr id="7" name="角丸四角形 6"/>
          <p:cNvSpPr/>
          <p:nvPr/>
        </p:nvSpPr>
        <p:spPr bwMode="auto">
          <a:xfrm>
            <a:off x="521955" y="3578520"/>
            <a:ext cx="4680052" cy="360004"/>
          </a:xfrm>
          <a:prstGeom prst="roundRect">
            <a:avLst/>
          </a:prstGeom>
          <a:noFill/>
          <a:ln>
            <a:noFill/>
            <a:headEnd/>
            <a:tailEnd type="triangle" w="sm" len="med"/>
          </a:ln>
          <a:effectLst/>
        </p:spPr>
        <p:style>
          <a:lnRef idx="3">
            <a:schemeClr val="lt1"/>
          </a:lnRef>
          <a:fillRef idx="1">
            <a:schemeClr val="accent5"/>
          </a:fillRef>
          <a:effectRef idx="1">
            <a:schemeClr val="accent5"/>
          </a:effectRef>
          <a:fontRef idx="minor">
            <a:schemeClr val="lt1"/>
          </a:fontRef>
        </p:style>
        <p:txBody>
          <a:bodyPr wrap="none" rtlCol="0" anchor="ctr"/>
          <a:lstStyle/>
          <a:p>
            <a:r>
              <a:rPr lang="ja-JP" altLang="en-US" sz="2000" dirty="0">
                <a:solidFill>
                  <a:schemeClr val="tx1">
                    <a:lumMod val="65000"/>
                    <a:lumOff val="35000"/>
                  </a:schemeClr>
                </a:solidFill>
                <a:latin typeface="+mn-ea"/>
              </a:rPr>
              <a:t>分岐履歴　</a:t>
            </a:r>
            <a:r>
              <a:rPr lang="en-US" altLang="ja-JP" sz="2000" dirty="0">
                <a:solidFill>
                  <a:schemeClr val="tx1">
                    <a:lumMod val="65000"/>
                    <a:lumOff val="35000"/>
                  </a:schemeClr>
                </a:solidFill>
                <a:latin typeface="+mn-ea"/>
              </a:rPr>
              <a:t>then:0  else:1</a:t>
            </a:r>
            <a:endParaRPr kumimoji="1" lang="ja-JP" altLang="en-US" sz="2000" dirty="0">
              <a:solidFill>
                <a:schemeClr val="tx1">
                  <a:lumMod val="65000"/>
                  <a:lumOff val="35000"/>
                </a:schemeClr>
              </a:solidFill>
              <a:latin typeface="+mn-ea"/>
            </a:endParaRPr>
          </a:p>
        </p:txBody>
      </p:sp>
      <p:sp>
        <p:nvSpPr>
          <p:cNvPr id="5" name="テキスト プレースホルダー 4"/>
          <p:cNvSpPr>
            <a:spLocks noGrp="1"/>
          </p:cNvSpPr>
          <p:nvPr>
            <p:ph type="body" sz="quarter" idx="10"/>
          </p:nvPr>
        </p:nvSpPr>
        <p:spPr>
          <a:xfrm>
            <a:off x="611956" y="1448979"/>
            <a:ext cx="8010089" cy="1260013"/>
          </a:xfrm>
        </p:spPr>
        <p:txBody>
          <a:bodyPr/>
          <a:lstStyle/>
          <a:p>
            <a:r>
              <a:rPr lang="ja-JP" altLang="en-US" sz="2000" dirty="0"/>
              <a:t>アルゴリズムの例：</a:t>
            </a:r>
            <a:endParaRPr lang="en-US" altLang="ja-JP" sz="2000" dirty="0"/>
          </a:p>
          <a:p>
            <a:pPr lvl="1"/>
            <a:r>
              <a:rPr kumimoji="1" lang="ja-JP" altLang="en-US" sz="2000" dirty="0"/>
              <a:t>パターンをインデクスとしてテーブルにアクセス</a:t>
            </a:r>
            <a:endParaRPr kumimoji="1" lang="en-US" altLang="ja-JP" sz="2000" dirty="0"/>
          </a:p>
          <a:p>
            <a:pPr lvl="1"/>
            <a:r>
              <a:rPr lang="ja-JP" altLang="en-US" sz="2000" dirty="0"/>
              <a:t>直前のパターンでテーブルをひく</a:t>
            </a:r>
            <a:endParaRPr kumimoji="1" lang="ja-JP" altLang="en-US" sz="2000" dirty="0"/>
          </a:p>
        </p:txBody>
      </p:sp>
      <p:cxnSp>
        <p:nvCxnSpPr>
          <p:cNvPr id="20" name="直線矢印コネクタ 19"/>
          <p:cNvCxnSpPr/>
          <p:nvPr/>
        </p:nvCxnSpPr>
        <p:spPr bwMode="auto">
          <a:xfrm>
            <a:off x="611956" y="4028525"/>
            <a:ext cx="540006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4" name="正方形/長方形 23"/>
          <p:cNvSpPr/>
          <p:nvPr/>
        </p:nvSpPr>
        <p:spPr bwMode="auto">
          <a:xfrm>
            <a:off x="6050116" y="4208527"/>
            <a:ext cx="270004" cy="450005"/>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5" name="正方形/長方形 24"/>
          <p:cNvSpPr/>
          <p:nvPr/>
        </p:nvSpPr>
        <p:spPr bwMode="auto">
          <a:xfrm>
            <a:off x="6282019" y="5049016"/>
            <a:ext cx="720008"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65000"/>
                  <a:lumOff val="35000"/>
                </a:schemeClr>
              </a:solidFill>
              <a:latin typeface="+mn-ea"/>
            </a:endParaRPr>
          </a:p>
        </p:txBody>
      </p:sp>
      <p:sp>
        <p:nvSpPr>
          <p:cNvPr id="26" name="正方形/長方形 25"/>
          <p:cNvSpPr/>
          <p:nvPr/>
        </p:nvSpPr>
        <p:spPr bwMode="auto">
          <a:xfrm>
            <a:off x="6282019" y="5049016"/>
            <a:ext cx="720008" cy="27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a:t>
            </a:r>
            <a:endParaRPr kumimoji="1" lang="ja-JP" altLang="en-US" dirty="0">
              <a:solidFill>
                <a:schemeClr val="tx1">
                  <a:lumMod val="65000"/>
                  <a:lumOff val="35000"/>
                </a:schemeClr>
              </a:solidFill>
              <a:latin typeface="+mn-ea"/>
            </a:endParaRPr>
          </a:p>
        </p:txBody>
      </p:sp>
      <p:sp>
        <p:nvSpPr>
          <p:cNvPr id="27" name="正方形/長方形 26"/>
          <p:cNvSpPr/>
          <p:nvPr/>
        </p:nvSpPr>
        <p:spPr bwMode="auto">
          <a:xfrm>
            <a:off x="6282019" y="5319019"/>
            <a:ext cx="720008"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0</a:t>
            </a:r>
            <a:endParaRPr kumimoji="1" lang="ja-JP" altLang="en-US" dirty="0">
              <a:solidFill>
                <a:schemeClr val="tx1">
                  <a:lumMod val="65000"/>
                  <a:lumOff val="35000"/>
                </a:schemeClr>
              </a:solidFill>
              <a:latin typeface="+mn-ea"/>
            </a:endParaRPr>
          </a:p>
        </p:txBody>
      </p:sp>
      <p:sp>
        <p:nvSpPr>
          <p:cNvPr id="28" name="正方形/長方形 27"/>
          <p:cNvSpPr/>
          <p:nvPr/>
        </p:nvSpPr>
        <p:spPr bwMode="auto">
          <a:xfrm>
            <a:off x="6282019" y="5589022"/>
            <a:ext cx="720008" cy="270003"/>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a:t>
            </a:r>
            <a:endParaRPr kumimoji="1" lang="ja-JP" altLang="en-US" dirty="0">
              <a:solidFill>
                <a:schemeClr val="tx1">
                  <a:lumMod val="65000"/>
                  <a:lumOff val="35000"/>
                </a:schemeClr>
              </a:solidFill>
              <a:latin typeface="+mn-ea"/>
            </a:endParaRPr>
          </a:p>
        </p:txBody>
      </p:sp>
      <p:sp>
        <p:nvSpPr>
          <p:cNvPr id="29" name="正方形/長方形 28"/>
          <p:cNvSpPr/>
          <p:nvPr/>
        </p:nvSpPr>
        <p:spPr bwMode="auto">
          <a:xfrm rot="5400000">
            <a:off x="6327019" y="6039029"/>
            <a:ext cx="630007"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31" name="フリーフォーム 30"/>
          <p:cNvSpPr/>
          <p:nvPr/>
        </p:nvSpPr>
        <p:spPr bwMode="auto">
          <a:xfrm rot="5400000" flipV="1">
            <a:off x="5382010" y="4658532"/>
            <a:ext cx="720009" cy="900011"/>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a:solidFill>
              <a:schemeClr val="tx1">
                <a:lumMod val="65000"/>
                <a:lumOff val="35000"/>
              </a:schemeClr>
            </a:solidFill>
            <a:headEnd type="none" w="sm" len="sm"/>
            <a:tailEnd type="arrow" w="sm" len="sm"/>
          </a:ln>
          <a:effectLst/>
        </p:spPr>
        <p:style>
          <a:lnRef idx="2">
            <a:schemeClr val="accent3"/>
          </a:lnRef>
          <a:fillRef idx="0">
            <a:schemeClr val="accent3"/>
          </a:fillRef>
          <a:effectRef idx="1">
            <a:schemeClr val="accent3"/>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lumMod val="65000"/>
                  <a:lumOff val="35000"/>
                </a:schemeClr>
              </a:solidFill>
              <a:effectLst/>
              <a:latin typeface="Arial Narrow" pitchFamily="34" charset="0"/>
              <a:ea typeface="メイリオ" pitchFamily="50" charset="-128"/>
            </a:endParaRPr>
          </a:p>
        </p:txBody>
      </p:sp>
      <p:cxnSp>
        <p:nvCxnSpPr>
          <p:cNvPr id="32" name="直線矢印コネクタ 31"/>
          <p:cNvCxnSpPr/>
          <p:nvPr/>
        </p:nvCxnSpPr>
        <p:spPr bwMode="auto">
          <a:xfrm>
            <a:off x="4572000" y="4748533"/>
            <a:ext cx="1440016" cy="0"/>
          </a:xfrm>
          <a:prstGeom prst="straightConnector1">
            <a:avLst/>
          </a:prstGeom>
          <a:ln>
            <a:solidFill>
              <a:schemeClr val="tx1">
                <a:lumMod val="65000"/>
                <a:lumOff val="35000"/>
              </a:schemeClr>
            </a:solidFill>
            <a:headEnd type="none" w="med" len="med"/>
            <a:tailEnd type="none"/>
          </a:ln>
          <a:effectLst/>
        </p:spPr>
        <p:style>
          <a:lnRef idx="2">
            <a:schemeClr val="accent3"/>
          </a:lnRef>
          <a:fillRef idx="0">
            <a:schemeClr val="accent3"/>
          </a:fillRef>
          <a:effectRef idx="1">
            <a:schemeClr val="accent3"/>
          </a:effectRef>
          <a:fontRef idx="minor">
            <a:schemeClr val="tx1"/>
          </a:fontRef>
        </p:style>
      </p:cxnSp>
      <p:cxnSp>
        <p:nvCxnSpPr>
          <p:cNvPr id="35" name="直線矢印コネクタ 34"/>
          <p:cNvCxnSpPr/>
          <p:nvPr/>
        </p:nvCxnSpPr>
        <p:spPr bwMode="auto">
          <a:xfrm>
            <a:off x="7092028" y="5468541"/>
            <a:ext cx="540006" cy="0"/>
          </a:xfrm>
          <a:prstGeom prst="straightConnector1">
            <a:avLst/>
          </a:prstGeom>
          <a:ln w="12700" cap="rnd">
            <a:solidFill>
              <a:schemeClr val="tx1">
                <a:lumMod val="65000"/>
                <a:lumOff val="35000"/>
              </a:schemeClr>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6" name="正方形/長方形 35"/>
          <p:cNvSpPr/>
          <p:nvPr/>
        </p:nvSpPr>
        <p:spPr>
          <a:xfrm>
            <a:off x="8082039" y="5288538"/>
            <a:ext cx="424189" cy="400110"/>
          </a:xfrm>
          <a:prstGeom prst="rect">
            <a:avLst/>
          </a:prstGeom>
        </p:spPr>
        <p:txBody>
          <a:bodyPr wrap="none">
            <a:noAutofit/>
          </a:bodyPr>
          <a:lstStyle/>
          <a:p>
            <a:pPr marL="0" lvl="1" algn="ctr"/>
            <a:r>
              <a:rPr lang="ja-JP" altLang="en-US" sz="2000" dirty="0">
                <a:solidFill>
                  <a:schemeClr val="tx1">
                    <a:lumMod val="65000"/>
                    <a:lumOff val="35000"/>
                  </a:schemeClr>
                </a:solidFill>
              </a:rPr>
              <a:t>予測結果</a:t>
            </a:r>
          </a:p>
        </p:txBody>
      </p:sp>
      <p:sp>
        <p:nvSpPr>
          <p:cNvPr id="37" name="正方形/長方形 36"/>
          <p:cNvSpPr/>
          <p:nvPr/>
        </p:nvSpPr>
        <p:spPr>
          <a:xfrm>
            <a:off x="3221985" y="5638919"/>
            <a:ext cx="424189" cy="400110"/>
          </a:xfrm>
          <a:prstGeom prst="rect">
            <a:avLst/>
          </a:prstGeom>
        </p:spPr>
        <p:txBody>
          <a:bodyPr wrap="none">
            <a:noAutofit/>
          </a:bodyPr>
          <a:lstStyle/>
          <a:p>
            <a:pPr marL="0" lvl="1" algn="ctr"/>
            <a:r>
              <a:rPr lang="ja-JP" altLang="en-US" sz="2000" dirty="0">
                <a:solidFill>
                  <a:schemeClr val="accent3">
                    <a:lumMod val="75000"/>
                  </a:schemeClr>
                </a:solidFill>
              </a:rPr>
              <a:t>同じパターン</a:t>
            </a:r>
          </a:p>
        </p:txBody>
      </p:sp>
      <p:cxnSp>
        <p:nvCxnSpPr>
          <p:cNvPr id="38" name="直線矢印コネクタ 37"/>
          <p:cNvCxnSpPr/>
          <p:nvPr/>
        </p:nvCxnSpPr>
        <p:spPr bwMode="auto">
          <a:xfrm flipH="1" flipV="1">
            <a:off x="2051972" y="4918911"/>
            <a:ext cx="630006" cy="630006"/>
          </a:xfrm>
          <a:prstGeom prst="straightConnector1">
            <a:avLst/>
          </a:prstGeom>
          <a:ln>
            <a:headEnd type="none" w="med" len="med"/>
            <a:tailEnd type="arrow"/>
          </a:ln>
          <a:effectLst/>
        </p:spPr>
        <p:style>
          <a:lnRef idx="2">
            <a:schemeClr val="accent3"/>
          </a:lnRef>
          <a:fillRef idx="0">
            <a:schemeClr val="accent3"/>
          </a:fillRef>
          <a:effectRef idx="1">
            <a:schemeClr val="accent3"/>
          </a:effectRef>
          <a:fontRef idx="minor">
            <a:schemeClr val="tx1"/>
          </a:fontRef>
        </p:style>
      </p:cxnSp>
      <p:cxnSp>
        <p:nvCxnSpPr>
          <p:cNvPr id="40" name="直線矢印コネクタ 39"/>
          <p:cNvCxnSpPr/>
          <p:nvPr/>
        </p:nvCxnSpPr>
        <p:spPr bwMode="auto">
          <a:xfrm flipV="1">
            <a:off x="4121995" y="4918911"/>
            <a:ext cx="630006" cy="630006"/>
          </a:xfrm>
          <a:prstGeom prst="straightConnector1">
            <a:avLst/>
          </a:prstGeom>
          <a:ln>
            <a:headEnd type="none" w="med" len="med"/>
            <a:tailEnd type="arrow"/>
          </a:ln>
          <a:effectLst/>
        </p:spPr>
        <p:style>
          <a:lnRef idx="2">
            <a:schemeClr val="accent3"/>
          </a:lnRef>
          <a:fillRef idx="0">
            <a:schemeClr val="accent3"/>
          </a:fillRef>
          <a:effectRef idx="1">
            <a:schemeClr val="accent3"/>
          </a:effectRef>
          <a:fontRef idx="minor">
            <a:schemeClr val="tx1"/>
          </a:fontRef>
        </p:style>
      </p:cxnSp>
      <p:sp>
        <p:nvSpPr>
          <p:cNvPr id="46" name="正方形/長方形 45"/>
          <p:cNvSpPr/>
          <p:nvPr/>
        </p:nvSpPr>
        <p:spPr>
          <a:xfrm>
            <a:off x="6642023" y="4239009"/>
            <a:ext cx="424189" cy="400110"/>
          </a:xfrm>
          <a:prstGeom prst="rect">
            <a:avLst/>
          </a:prstGeom>
        </p:spPr>
        <p:txBody>
          <a:bodyPr wrap="none">
            <a:noAutofit/>
          </a:bodyPr>
          <a:lstStyle/>
          <a:p>
            <a:pPr marL="0" lvl="1" algn="ctr"/>
            <a:r>
              <a:rPr lang="en-US" altLang="ja-JP" sz="2000" b="1" dirty="0">
                <a:solidFill>
                  <a:schemeClr val="accent6"/>
                </a:solidFill>
              </a:rPr>
              <a:t>0 or 1 ?</a:t>
            </a:r>
            <a:endParaRPr lang="ja-JP" altLang="en-US" sz="2000" b="1" dirty="0">
              <a:solidFill>
                <a:schemeClr val="accent6"/>
              </a:solidFill>
            </a:endParaRPr>
          </a:p>
        </p:txBody>
      </p:sp>
    </p:spTree>
    <p:extLst>
      <p:ext uri="{BB962C8B-B14F-4D97-AF65-F5344CB8AC3E}">
        <p14:creationId xmlns:p14="http://schemas.microsoft.com/office/powerpoint/2010/main" val="446770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BE42704-4EC0-4E4E-B05F-223733280544}"/>
              </a:ext>
            </a:extLst>
          </p:cNvPr>
          <p:cNvPicPr>
            <a:picLocks noChangeAspect="1"/>
          </p:cNvPicPr>
          <p:nvPr/>
        </p:nvPicPr>
        <p:blipFill>
          <a:blip r:embed="rId2"/>
          <a:stretch>
            <a:fillRect/>
          </a:stretch>
        </p:blipFill>
        <p:spPr>
          <a:xfrm>
            <a:off x="1781969" y="3639231"/>
            <a:ext cx="5615763" cy="3122261"/>
          </a:xfrm>
          <a:prstGeom prst="rect">
            <a:avLst/>
          </a:prstGeom>
        </p:spPr>
      </p:pic>
      <p:sp>
        <p:nvSpPr>
          <p:cNvPr id="2" name="タイトル 1">
            <a:extLst>
              <a:ext uri="{FF2B5EF4-FFF2-40B4-BE49-F238E27FC236}">
                <a16:creationId xmlns:a16="http://schemas.microsoft.com/office/drawing/2014/main" id="{4BD4E83C-5E1C-4755-9CC4-ED0423359990}"/>
              </a:ext>
            </a:extLst>
          </p:cNvPr>
          <p:cNvSpPr>
            <a:spLocks noGrp="1"/>
          </p:cNvSpPr>
          <p:nvPr>
            <p:ph type="title"/>
          </p:nvPr>
        </p:nvSpPr>
        <p:spPr/>
        <p:txBody>
          <a:bodyPr/>
          <a:lstStyle/>
          <a:p>
            <a:r>
              <a:rPr kumimoji="1" lang="ja-JP" altLang="en-US" dirty="0"/>
              <a:t>現代の分岐予測器の性能</a:t>
            </a:r>
            <a:br>
              <a:rPr kumimoji="1" lang="ja-JP" altLang="en-US" dirty="0"/>
            </a:br>
            <a:r>
              <a:rPr lang="en-US" altLang="ja-JP" sz="1400" dirty="0"/>
              <a:t>PIERRE MICHAUD, An Alternative TAGE-like Conditional Branch Predictor, TACO 2018 </a:t>
            </a:r>
            <a:r>
              <a:rPr lang="ja-JP" altLang="en-US" sz="1400" dirty="0"/>
              <a:t>より</a:t>
            </a:r>
            <a:endParaRPr kumimoji="1" lang="ja-JP" altLang="en-US" sz="1400" dirty="0"/>
          </a:p>
        </p:txBody>
      </p:sp>
      <p:sp>
        <p:nvSpPr>
          <p:cNvPr id="3" name="テキスト プレースホルダー 2">
            <a:extLst>
              <a:ext uri="{FF2B5EF4-FFF2-40B4-BE49-F238E27FC236}">
                <a16:creationId xmlns:a16="http://schemas.microsoft.com/office/drawing/2014/main" id="{49DF6B2D-8ECC-43CE-A877-0998F682D456}"/>
              </a:ext>
            </a:extLst>
          </p:cNvPr>
          <p:cNvSpPr>
            <a:spLocks noGrp="1"/>
          </p:cNvSpPr>
          <p:nvPr>
            <p:ph type="body" sz="quarter" idx="10"/>
          </p:nvPr>
        </p:nvSpPr>
        <p:spPr>
          <a:xfrm>
            <a:off x="521955" y="1808982"/>
            <a:ext cx="8010089" cy="990011"/>
          </a:xfrm>
        </p:spPr>
        <p:txBody>
          <a:bodyPr/>
          <a:lstStyle/>
          <a:p>
            <a:r>
              <a:rPr lang="en-US" altLang="ja-JP" dirty="0"/>
              <a:t>Championship Branch Prediction (CBP) 2016 </a:t>
            </a:r>
            <a:r>
              <a:rPr lang="ja-JP" altLang="en-US" dirty="0"/>
              <a:t>の環境を使って評価</a:t>
            </a:r>
            <a:endParaRPr lang="en-US" altLang="ja-JP" dirty="0"/>
          </a:p>
          <a:p>
            <a:pPr lvl="1"/>
            <a:r>
              <a:rPr kumimoji="1" lang="en-US" altLang="ja-JP" dirty="0">
                <a:solidFill>
                  <a:schemeClr val="accent4"/>
                </a:solidFill>
                <a:hlinkClick r:id="rId3">
                  <a:extLst>
                    <a:ext uri="{A12FA001-AC4F-418D-AE19-62706E023703}">
                      <ahyp:hlinkClr xmlns:ahyp="http://schemas.microsoft.com/office/drawing/2018/hyperlinkcolor" val="tx"/>
                    </a:ext>
                  </a:extLst>
                </a:hlinkClick>
              </a:rPr>
              <a:t>https://www.jilp.org/cbp2016/</a:t>
            </a:r>
            <a:endParaRPr kumimoji="1" lang="en-US" altLang="ja-JP" dirty="0">
              <a:solidFill>
                <a:schemeClr val="accent4"/>
              </a:solidFill>
            </a:endParaRPr>
          </a:p>
          <a:p>
            <a:r>
              <a:rPr kumimoji="1" lang="ja-JP" altLang="en-US" dirty="0"/>
              <a:t>基本的には </a:t>
            </a:r>
            <a:r>
              <a:rPr kumimoji="1" lang="en-US" altLang="ja-JP" dirty="0"/>
              <a:t>TAGE </a:t>
            </a:r>
            <a:r>
              <a:rPr kumimoji="1" lang="ja-JP" altLang="en-US" dirty="0"/>
              <a:t>と呼ばれる予測器の一派が一番強い</a:t>
            </a:r>
            <a:endParaRPr kumimoji="1" lang="en-US" altLang="ja-JP" dirty="0"/>
          </a:p>
          <a:p>
            <a:pPr lvl="1"/>
            <a:r>
              <a:rPr lang="en-US" altLang="ja-JP" dirty="0"/>
              <a:t>MPKI=misses per kilo instructions</a:t>
            </a:r>
          </a:p>
          <a:p>
            <a:pPr lvl="1"/>
            <a:r>
              <a:rPr kumimoji="1" lang="en-US" altLang="ja-JP" dirty="0"/>
              <a:t>1000 </a:t>
            </a:r>
            <a:r>
              <a:rPr kumimoji="1" lang="ja-JP" altLang="en-US" dirty="0"/>
              <a:t>命令実行すると</a:t>
            </a:r>
            <a:r>
              <a:rPr kumimoji="1" lang="en-US" altLang="ja-JP" dirty="0"/>
              <a:t>4</a:t>
            </a:r>
            <a:r>
              <a:rPr kumimoji="1" lang="ja-JP" altLang="en-US" dirty="0"/>
              <a:t>回ぐらい予測ミスが起きるぐらい</a:t>
            </a:r>
            <a:endParaRPr kumimoji="1" lang="en-US" altLang="ja-JP" dirty="0"/>
          </a:p>
        </p:txBody>
      </p:sp>
    </p:spTree>
    <p:extLst>
      <p:ext uri="{BB962C8B-B14F-4D97-AF65-F5344CB8AC3E}">
        <p14:creationId xmlns:p14="http://schemas.microsoft.com/office/powerpoint/2010/main" val="666940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A3DA2F-A42F-5F9C-462E-D8191BFA0209}"/>
              </a:ext>
            </a:extLst>
          </p:cNvPr>
          <p:cNvSpPr>
            <a:spLocks noGrp="1"/>
          </p:cNvSpPr>
          <p:nvPr>
            <p:ph type="title"/>
          </p:nvPr>
        </p:nvSpPr>
        <p:spPr/>
        <p:txBody>
          <a:bodyPr/>
          <a:lstStyle/>
          <a:p>
            <a:r>
              <a:rPr lang="ja-JP" altLang="en-US" dirty="0"/>
              <a:t>塩谷 亮太</a:t>
            </a:r>
            <a:endParaRPr kumimoji="1" lang="ja-JP" altLang="en-US" dirty="0"/>
          </a:p>
        </p:txBody>
      </p:sp>
      <p:sp>
        <p:nvSpPr>
          <p:cNvPr id="3" name="コンテンツ プレースホルダー 2">
            <a:extLst>
              <a:ext uri="{FF2B5EF4-FFF2-40B4-BE49-F238E27FC236}">
                <a16:creationId xmlns:a16="http://schemas.microsoft.com/office/drawing/2014/main" id="{4B2A3A55-EF48-73C6-BA06-B4B29A76DEC7}"/>
              </a:ext>
            </a:extLst>
          </p:cNvPr>
          <p:cNvSpPr>
            <a:spLocks noGrp="1"/>
          </p:cNvSpPr>
          <p:nvPr>
            <p:ph sz="quarter" idx="10"/>
          </p:nvPr>
        </p:nvSpPr>
        <p:spPr/>
        <p:txBody>
          <a:bodyPr/>
          <a:lstStyle/>
          <a:p>
            <a:r>
              <a:rPr lang="ja-JP" altLang="en-US" sz="1800" b="0" dirty="0"/>
              <a:t>所属：</a:t>
            </a:r>
            <a:endParaRPr lang="en-US" altLang="ja-JP" sz="1800" b="0" dirty="0"/>
          </a:p>
          <a:p>
            <a:pPr lvl="1"/>
            <a:r>
              <a:rPr lang="ja-JP" altLang="en-US" sz="1800" b="0" dirty="0"/>
              <a:t>東京大学 大学院情報理工学系研究科 </a:t>
            </a:r>
            <a:br>
              <a:rPr lang="en-US" altLang="ja-JP" sz="1800" b="0" dirty="0"/>
            </a:br>
            <a:r>
              <a:rPr lang="ja-JP" altLang="en-US" sz="1800" b="0" dirty="0"/>
              <a:t>創造情報学専攻 </a:t>
            </a:r>
            <a:r>
              <a:rPr lang="ja-JP" altLang="en-US" sz="1800" dirty="0"/>
              <a:t>准教授</a:t>
            </a:r>
            <a:endParaRPr lang="en-US" altLang="ja-JP" sz="1800" dirty="0"/>
          </a:p>
          <a:p>
            <a:pPr lvl="1"/>
            <a:r>
              <a:rPr lang="en-US" altLang="ja-JP" sz="1800" b="0" dirty="0">
                <a:solidFill>
                  <a:schemeClr val="accent4"/>
                </a:solidFill>
                <a:hlinkClick r:id="rId2">
                  <a:extLst>
                    <a:ext uri="{A12FA001-AC4F-418D-AE19-62706E023703}">
                      <ahyp:hlinkClr xmlns:ahyp="http://schemas.microsoft.com/office/drawing/2018/hyperlinkcolor" val="tx"/>
                    </a:ext>
                  </a:extLst>
                </a:hlinkClick>
              </a:rPr>
              <a:t>https://www.rsg.ci.i.u-tokyo.ac.jp/lab/</a:t>
            </a:r>
            <a:endParaRPr lang="en-US" altLang="ja-JP" sz="1800" dirty="0"/>
          </a:p>
          <a:p>
            <a:r>
              <a:rPr kumimoji="1" lang="ja-JP" altLang="en-US" sz="1800" dirty="0"/>
              <a:t>専門：</a:t>
            </a:r>
            <a:endParaRPr kumimoji="1" lang="en-US" altLang="ja-JP" sz="1800" dirty="0"/>
          </a:p>
          <a:p>
            <a:pPr lvl="1"/>
            <a:r>
              <a:rPr kumimoji="1" lang="ja-JP" altLang="en-US" sz="1800" dirty="0"/>
              <a:t>コンピュータ・アーキテクチャやシステム・ソフトウェア，</a:t>
            </a:r>
            <a:br>
              <a:rPr kumimoji="1" lang="en-US" altLang="ja-JP" sz="1800" dirty="0"/>
            </a:br>
            <a:r>
              <a:rPr kumimoji="1" lang="ja-JP" altLang="en-US" sz="1800" dirty="0"/>
              <a:t>セキュリティなど</a:t>
            </a:r>
            <a:endParaRPr kumimoji="1" lang="en-US" altLang="ja-JP" sz="1800" dirty="0"/>
          </a:p>
          <a:p>
            <a:pPr lvl="1"/>
            <a:r>
              <a:rPr kumimoji="1" lang="ja-JP" altLang="en-US" sz="1800" dirty="0"/>
              <a:t>特にプロセッサのマイクロアーキテクチャ</a:t>
            </a:r>
            <a:endParaRPr kumimoji="1" lang="en-US" altLang="ja-JP" sz="1800" dirty="0"/>
          </a:p>
          <a:p>
            <a:r>
              <a:rPr kumimoji="1" lang="ja-JP" altLang="en-US" sz="1800" dirty="0"/>
              <a:t>宣伝：</a:t>
            </a:r>
            <a:endParaRPr kumimoji="1" lang="en-US" altLang="ja-JP" sz="1800" dirty="0"/>
          </a:p>
          <a:p>
            <a:pPr lvl="1"/>
            <a:r>
              <a:rPr lang="ja-JP" altLang="en-US" sz="1800" b="0" dirty="0"/>
              <a:t>塩谷研では修士や博士の学生さんを募集しています</a:t>
            </a:r>
            <a:endParaRPr lang="en-US" altLang="ja-JP" sz="1800" b="0" dirty="0"/>
          </a:p>
          <a:p>
            <a:pPr lvl="1"/>
            <a:r>
              <a:rPr lang="ja-JP" altLang="en-US" sz="1800" b="0" dirty="0"/>
              <a:t>創造情報学専攻では来年４月入学が可能な冬入試もあります</a:t>
            </a:r>
            <a:endParaRPr lang="en-US" altLang="ja-JP" sz="1800" b="0" dirty="0"/>
          </a:p>
        </p:txBody>
      </p:sp>
    </p:spTree>
    <p:extLst>
      <p:ext uri="{BB962C8B-B14F-4D97-AF65-F5344CB8AC3E}">
        <p14:creationId xmlns:p14="http://schemas.microsoft.com/office/powerpoint/2010/main" val="1255439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F5D71-5B4A-F332-2A19-1B14ED5444DF}"/>
              </a:ext>
            </a:extLst>
          </p:cNvPr>
          <p:cNvSpPr>
            <a:spLocks noGrp="1"/>
          </p:cNvSpPr>
          <p:nvPr>
            <p:ph type="title"/>
          </p:nvPr>
        </p:nvSpPr>
        <p:spPr/>
        <p:txBody>
          <a:bodyPr/>
          <a:lstStyle/>
          <a:p>
            <a:r>
              <a:rPr kumimoji="1" lang="ja-JP" altLang="en-US" dirty="0"/>
              <a:t>分岐予測の予測方法と問題</a:t>
            </a:r>
            <a:endParaRPr kumimoji="1" lang="en-US" dirty="0"/>
          </a:p>
        </p:txBody>
      </p:sp>
      <p:sp>
        <p:nvSpPr>
          <p:cNvPr id="3" name="コンテンツ プレースホルダー 2">
            <a:extLst>
              <a:ext uri="{FF2B5EF4-FFF2-40B4-BE49-F238E27FC236}">
                <a16:creationId xmlns:a16="http://schemas.microsoft.com/office/drawing/2014/main" id="{2D680281-224D-779B-330E-8437682E4BAC}"/>
              </a:ext>
            </a:extLst>
          </p:cNvPr>
          <p:cNvSpPr>
            <a:spLocks noGrp="1"/>
          </p:cNvSpPr>
          <p:nvPr>
            <p:ph sz="quarter" idx="10"/>
          </p:nvPr>
        </p:nvSpPr>
        <p:spPr/>
        <p:txBody>
          <a:bodyPr/>
          <a:lstStyle/>
          <a:p>
            <a:r>
              <a:rPr kumimoji="1" lang="ja-JP" altLang="en-US" dirty="0"/>
              <a:t>分岐予測の基本的な予測方法</a:t>
            </a:r>
            <a:r>
              <a:rPr lang="ja-JP" altLang="en-US" dirty="0"/>
              <a:t>：</a:t>
            </a:r>
            <a:endParaRPr lang="en-US" altLang="ja-JP" dirty="0"/>
          </a:p>
          <a:p>
            <a:pPr lvl="1"/>
            <a:r>
              <a:rPr lang="ja-JP" altLang="en-US" dirty="0"/>
              <a:t>過去に起きたパターンが繰り返す性質を利用</a:t>
            </a:r>
            <a:endParaRPr lang="en-US" altLang="ja-JP" dirty="0"/>
          </a:p>
          <a:p>
            <a:pPr lvl="1"/>
            <a:r>
              <a:rPr lang="ja-JP" altLang="en-US" dirty="0"/>
              <a:t>大概の分岐は，そもそも毎回同じ方向に行っている</a:t>
            </a:r>
            <a:endParaRPr lang="en-US" altLang="ja-JP" dirty="0"/>
          </a:p>
          <a:p>
            <a:r>
              <a:rPr kumimoji="1" lang="ja-JP" altLang="en-US" dirty="0">
                <a:solidFill>
                  <a:schemeClr val="accent5"/>
                </a:solidFill>
              </a:rPr>
              <a:t>過去の分岐結果を繰り返さないものは予測できない</a:t>
            </a:r>
            <a:endParaRPr kumimoji="1" lang="en-US" altLang="ja-JP" dirty="0">
              <a:solidFill>
                <a:schemeClr val="accent5"/>
              </a:solidFill>
            </a:endParaRPr>
          </a:p>
          <a:p>
            <a:pPr lvl="1"/>
            <a:r>
              <a:rPr lang="en-US" altLang="ja-JP" dirty="0">
                <a:latin typeface="Consolas" panose="020B0609020204030204" pitchFamily="49" charset="0"/>
              </a:rPr>
              <a:t>// </a:t>
            </a:r>
            <a:r>
              <a:rPr lang="ja-JP" altLang="en-US" dirty="0">
                <a:latin typeface="Consolas" panose="020B0609020204030204" pitchFamily="49" charset="0"/>
              </a:rPr>
              <a:t>ダメな例：ランダム値との比較の繰り返し</a:t>
            </a:r>
            <a:br>
              <a:rPr lang="en-US" altLang="ja-JP" dirty="0">
                <a:latin typeface="Consolas" panose="020B0609020204030204" pitchFamily="49" charset="0"/>
              </a:rPr>
            </a:b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if (</a:t>
            </a:r>
            <a:r>
              <a:rPr lang="en-US" dirty="0">
                <a:solidFill>
                  <a:schemeClr val="accent4"/>
                </a:solidFill>
                <a:latin typeface="Consolas" panose="020B0609020204030204" pitchFamily="49" charset="0"/>
              </a:rPr>
              <a:t>random</a:t>
            </a:r>
            <a:r>
              <a:rPr lang="en-US" dirty="0">
                <a:latin typeface="Consolas" panose="020B0609020204030204" pitchFamily="49" charset="0"/>
              </a:rPr>
              <a:t>() &gt; N) {...} </a:t>
            </a:r>
            <a:br>
              <a:rPr lang="en-US" altLang="ja-JP" dirty="0">
                <a:latin typeface="Consolas" panose="020B0609020204030204" pitchFamily="49" charset="0"/>
              </a:rPr>
            </a:br>
            <a:r>
              <a:rPr lang="en-US" altLang="ja-JP" dirty="0">
                <a:latin typeface="Consolas" panose="020B0609020204030204" pitchFamily="49" charset="0"/>
              </a:rPr>
              <a:t>}</a:t>
            </a:r>
          </a:p>
          <a:p>
            <a:pPr lvl="1"/>
            <a:r>
              <a:rPr kumimoji="1" lang="en-US" dirty="0">
                <a:latin typeface="Consolas" panose="020B0609020204030204" pitchFamily="49" charset="0"/>
              </a:rPr>
              <a:t>th</a:t>
            </a:r>
            <a:r>
              <a:rPr lang="en-US" dirty="0">
                <a:latin typeface="Consolas" panose="020B0609020204030204" pitchFamily="49" charset="0"/>
              </a:rPr>
              <a:t>en </a:t>
            </a:r>
            <a:r>
              <a:rPr lang="ja-JP" altLang="en-US" dirty="0">
                <a:latin typeface="Consolas" panose="020B0609020204030204" pitchFamily="49" charset="0"/>
              </a:rPr>
              <a:t>か </a:t>
            </a:r>
            <a:r>
              <a:rPr lang="en-US" altLang="ja-JP" dirty="0">
                <a:latin typeface="Consolas" panose="020B0609020204030204" pitchFamily="49" charset="0"/>
              </a:rPr>
              <a:t>else </a:t>
            </a:r>
            <a:r>
              <a:rPr lang="ja-JP" altLang="en-US" dirty="0">
                <a:latin typeface="Consolas" panose="020B0609020204030204" pitchFamily="49" charset="0"/>
              </a:rPr>
              <a:t>の２択なので，最低 </a:t>
            </a:r>
            <a:r>
              <a:rPr lang="en-US" altLang="ja-JP" dirty="0">
                <a:latin typeface="Consolas" panose="020B0609020204030204" pitchFamily="49" charset="0"/>
              </a:rPr>
              <a:t>50% </a:t>
            </a:r>
            <a:r>
              <a:rPr lang="ja-JP" altLang="en-US" dirty="0">
                <a:latin typeface="Consolas" panose="020B0609020204030204" pitchFamily="49" charset="0"/>
              </a:rPr>
              <a:t>は当たる</a:t>
            </a:r>
            <a:endParaRPr lang="en-US" altLang="ja-JP" dirty="0">
              <a:latin typeface="Consolas" panose="020B0609020204030204" pitchFamily="49" charset="0"/>
            </a:endParaRPr>
          </a:p>
        </p:txBody>
      </p:sp>
    </p:spTree>
    <p:extLst>
      <p:ext uri="{BB962C8B-B14F-4D97-AF65-F5344CB8AC3E}">
        <p14:creationId xmlns:p14="http://schemas.microsoft.com/office/powerpoint/2010/main" val="63443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B08FC68-4B80-F037-14C0-E5B4C954E7C0}"/>
              </a:ext>
            </a:extLst>
          </p:cNvPr>
          <p:cNvSpPr/>
          <p:nvPr/>
        </p:nvSpPr>
        <p:spPr bwMode="auto">
          <a:xfrm>
            <a:off x="4842003" y="1358977"/>
            <a:ext cx="4140046" cy="3240036"/>
          </a:xfrm>
          <a:prstGeom prst="rect">
            <a:avLst/>
          </a:prstGeom>
          <a:ln>
            <a:solidFill>
              <a:schemeClr val="bg1"/>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sz="1100" dirty="0">
                <a:solidFill>
                  <a:schemeClr val="tx1">
                    <a:lumMod val="75000"/>
                    <a:lumOff val="25000"/>
                  </a:schemeClr>
                </a:solidFill>
                <a:latin typeface="Consolas" panose="020B0609020204030204" pitchFamily="49" charset="0"/>
              </a:rPr>
              <a:t>ee_u16</a:t>
            </a:r>
          </a:p>
          <a:p>
            <a:r>
              <a:rPr kumimoji="1" lang="en-US" sz="1100" dirty="0">
                <a:solidFill>
                  <a:schemeClr val="accent4"/>
                </a:solidFill>
                <a:latin typeface="Consolas" panose="020B0609020204030204" pitchFamily="49" charset="0"/>
              </a:rPr>
              <a:t>crcu8</a:t>
            </a:r>
            <a:r>
              <a:rPr kumimoji="1" lang="en-US" sz="1100" dirty="0">
                <a:solidFill>
                  <a:schemeClr val="tx1">
                    <a:lumMod val="75000"/>
                    <a:lumOff val="25000"/>
                  </a:schemeClr>
                </a:solidFill>
                <a:latin typeface="Consolas" panose="020B0609020204030204" pitchFamily="49" charset="0"/>
              </a:rPr>
              <a:t>(ee_u8 data, ee_u16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a:t>
            </a:r>
          </a:p>
          <a:p>
            <a:r>
              <a:rPr kumimoji="1" lang="en-US" sz="1100" dirty="0">
                <a:solidFill>
                  <a:schemeClr val="tx1">
                    <a:lumMod val="75000"/>
                    <a:lumOff val="25000"/>
                  </a:schemeClr>
                </a:solidFill>
                <a:latin typeface="Consolas" panose="020B0609020204030204" pitchFamily="49" charset="0"/>
              </a:rPr>
              <a:t>{</a:t>
            </a:r>
          </a:p>
          <a:p>
            <a:r>
              <a:rPr kumimoji="1" lang="en-US" sz="1100" dirty="0">
                <a:solidFill>
                  <a:schemeClr val="tx1">
                    <a:lumMod val="75000"/>
                    <a:lumOff val="25000"/>
                  </a:schemeClr>
                </a:solidFill>
                <a:latin typeface="Consolas" panose="020B0609020204030204" pitchFamily="49" charset="0"/>
              </a:rPr>
              <a:t>    ee_u8 i = 0, x16 = 0, carry = 0;</a:t>
            </a:r>
          </a:p>
          <a:p>
            <a:endParaRPr kumimoji="1" lang="en-US" sz="1100" dirty="0">
              <a:solidFill>
                <a:schemeClr val="tx1">
                  <a:lumMod val="75000"/>
                  <a:lumOff val="25000"/>
                </a:schemeClr>
              </a:solidFill>
              <a:latin typeface="Consolas" panose="020B0609020204030204" pitchFamily="49" charset="0"/>
            </a:endParaRPr>
          </a:p>
          <a:p>
            <a:r>
              <a:rPr kumimoji="1" lang="en-US" sz="1100" dirty="0">
                <a:solidFill>
                  <a:schemeClr val="tx1">
                    <a:lumMod val="75000"/>
                    <a:lumOff val="25000"/>
                  </a:schemeClr>
                </a:solidFill>
                <a:latin typeface="Consolas" panose="020B0609020204030204" pitchFamily="49" charset="0"/>
              </a:rPr>
              <a:t>    </a:t>
            </a:r>
            <a:r>
              <a:rPr kumimoji="1" lang="en-US" sz="1100" dirty="0">
                <a:solidFill>
                  <a:schemeClr val="accent5"/>
                </a:solidFill>
                <a:latin typeface="Consolas" panose="020B0609020204030204" pitchFamily="49" charset="0"/>
              </a:rPr>
              <a:t>for</a:t>
            </a:r>
            <a:r>
              <a:rPr kumimoji="1" lang="en-US" sz="1100" dirty="0">
                <a:solidFill>
                  <a:schemeClr val="tx1">
                    <a:lumMod val="75000"/>
                    <a:lumOff val="25000"/>
                  </a:schemeClr>
                </a:solidFill>
                <a:latin typeface="Consolas" panose="020B0609020204030204" pitchFamily="49" charset="0"/>
              </a:rPr>
              <a:t> (i = 0; i &lt; 8; i++)</a:t>
            </a:r>
          </a:p>
          <a:p>
            <a:r>
              <a:rPr kumimoji="1" lang="en-US" sz="1100" dirty="0">
                <a:solidFill>
                  <a:schemeClr val="tx1">
                    <a:lumMod val="75000"/>
                    <a:lumOff val="25000"/>
                  </a:schemeClr>
                </a:solidFill>
                <a:latin typeface="Consolas" panose="020B0609020204030204" pitchFamily="49" charset="0"/>
              </a:rPr>
              <a:t>    {</a:t>
            </a:r>
          </a:p>
          <a:p>
            <a:r>
              <a:rPr kumimoji="1" lang="en-US" sz="1100" dirty="0">
                <a:solidFill>
                  <a:schemeClr val="tx1">
                    <a:lumMod val="75000"/>
                    <a:lumOff val="25000"/>
                  </a:schemeClr>
                </a:solidFill>
                <a:latin typeface="Consolas" panose="020B0609020204030204" pitchFamily="49" charset="0"/>
              </a:rPr>
              <a:t>        x16 = (ee_u8)((data &amp; 1) ^ ((ee_u8)</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&amp; 1));</a:t>
            </a:r>
          </a:p>
          <a:p>
            <a:r>
              <a:rPr kumimoji="1" lang="en-US" sz="1100" dirty="0">
                <a:solidFill>
                  <a:schemeClr val="tx1">
                    <a:lumMod val="75000"/>
                    <a:lumOff val="25000"/>
                  </a:schemeClr>
                </a:solidFill>
                <a:latin typeface="Consolas" panose="020B0609020204030204" pitchFamily="49" charset="0"/>
              </a:rPr>
              <a:t>        data &gt;&gt;= 1;</a:t>
            </a:r>
          </a:p>
          <a:p>
            <a:endParaRPr kumimoji="1" lang="en-US" sz="1100" dirty="0">
              <a:solidFill>
                <a:schemeClr val="tx1">
                  <a:lumMod val="75000"/>
                  <a:lumOff val="25000"/>
                </a:schemeClr>
              </a:solidFill>
              <a:latin typeface="Consolas" panose="020B0609020204030204" pitchFamily="49" charset="0"/>
            </a:endParaRPr>
          </a:p>
          <a:p>
            <a:r>
              <a:rPr kumimoji="1" lang="en-US" sz="1100" dirty="0">
                <a:solidFill>
                  <a:schemeClr val="tx1">
                    <a:lumMod val="75000"/>
                    <a:lumOff val="25000"/>
                  </a:schemeClr>
                </a:solidFill>
                <a:latin typeface="Consolas" panose="020B0609020204030204" pitchFamily="49" charset="0"/>
              </a:rPr>
              <a:t>        </a:t>
            </a:r>
            <a:r>
              <a:rPr kumimoji="1" lang="en-US" sz="1100" b="1" dirty="0">
                <a:solidFill>
                  <a:schemeClr val="accent6"/>
                </a:solidFill>
                <a:latin typeface="Consolas" panose="020B0609020204030204" pitchFamily="49" charset="0"/>
              </a:rPr>
              <a:t>if (x16 == 1)</a:t>
            </a:r>
          </a:p>
          <a:p>
            <a:r>
              <a:rPr kumimoji="1" lang="en-US" sz="1100" dirty="0">
                <a:solidFill>
                  <a:schemeClr val="tx1">
                    <a:lumMod val="75000"/>
                    <a:lumOff val="25000"/>
                  </a:schemeClr>
                </a:solidFill>
                <a:latin typeface="Consolas" panose="020B0609020204030204" pitchFamily="49" charset="0"/>
              </a:rPr>
              <a:t>        {</a:t>
            </a:r>
          </a:p>
          <a:p>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 0x4002;</a:t>
            </a:r>
          </a:p>
          <a:p>
            <a:r>
              <a:rPr kumimoji="1" lang="en-US" sz="1100" dirty="0">
                <a:solidFill>
                  <a:schemeClr val="tx1">
                    <a:lumMod val="75000"/>
                    <a:lumOff val="25000"/>
                  </a:schemeClr>
                </a:solidFill>
                <a:latin typeface="Consolas" panose="020B0609020204030204" pitchFamily="49" charset="0"/>
              </a:rPr>
              <a:t>            carry = 1;</a:t>
            </a:r>
          </a:p>
          <a:p>
            <a:r>
              <a:rPr kumimoji="1" lang="en-US" sz="1100" dirty="0">
                <a:solidFill>
                  <a:schemeClr val="tx1">
                    <a:lumMod val="75000"/>
                    <a:lumOff val="25000"/>
                  </a:schemeClr>
                </a:solidFill>
                <a:latin typeface="Consolas" panose="020B0609020204030204" pitchFamily="49" charset="0"/>
              </a:rPr>
              <a:t>        }</a:t>
            </a:r>
          </a:p>
          <a:p>
            <a:r>
              <a:rPr kumimoji="1" lang="en-US" sz="1100" dirty="0">
                <a:solidFill>
                  <a:schemeClr val="tx1">
                    <a:lumMod val="75000"/>
                    <a:lumOff val="25000"/>
                  </a:schemeClr>
                </a:solidFill>
                <a:latin typeface="Consolas" panose="020B0609020204030204" pitchFamily="49" charset="0"/>
              </a:rPr>
              <a:t>        </a:t>
            </a:r>
            <a:r>
              <a:rPr kumimoji="1" lang="en-US" sz="1100" dirty="0">
                <a:solidFill>
                  <a:schemeClr val="accent5"/>
                </a:solidFill>
                <a:latin typeface="Consolas" panose="020B0609020204030204" pitchFamily="49" charset="0"/>
              </a:rPr>
              <a:t>else</a:t>
            </a:r>
          </a:p>
          <a:p>
            <a:r>
              <a:rPr kumimoji="1" lang="en-US" sz="1100" dirty="0">
                <a:solidFill>
                  <a:schemeClr val="tx1">
                    <a:lumMod val="75000"/>
                    <a:lumOff val="25000"/>
                  </a:schemeClr>
                </a:solidFill>
                <a:latin typeface="Consolas" panose="020B0609020204030204" pitchFamily="49" charset="0"/>
              </a:rPr>
              <a:t>            carry = 0;</a:t>
            </a:r>
          </a:p>
          <a:p>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&gt;&gt;= 1;</a:t>
            </a:r>
          </a:p>
          <a:p>
            <a:r>
              <a:rPr kumimoji="1" lang="en-US" sz="1100" dirty="0">
                <a:solidFill>
                  <a:schemeClr val="tx1">
                    <a:lumMod val="75000"/>
                    <a:lumOff val="25000"/>
                  </a:schemeClr>
                </a:solidFill>
                <a:latin typeface="Consolas" panose="020B0609020204030204" pitchFamily="49" charset="0"/>
              </a:rPr>
              <a:t>        </a:t>
            </a:r>
            <a:r>
              <a:rPr kumimoji="1" lang="en-US" sz="1100" b="1" dirty="0">
                <a:solidFill>
                  <a:schemeClr val="accent6"/>
                </a:solidFill>
                <a:latin typeface="Consolas" panose="020B0609020204030204" pitchFamily="49" charset="0"/>
              </a:rPr>
              <a:t>if (carry)</a:t>
            </a:r>
          </a:p>
          <a:p>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 0x8000;</a:t>
            </a:r>
          </a:p>
          <a:p>
            <a:r>
              <a:rPr kumimoji="1" lang="en-US" sz="1100" dirty="0">
                <a:solidFill>
                  <a:schemeClr val="tx1">
                    <a:lumMod val="75000"/>
                    <a:lumOff val="25000"/>
                  </a:schemeClr>
                </a:solidFill>
                <a:latin typeface="Consolas" panose="020B0609020204030204" pitchFamily="49" charset="0"/>
              </a:rPr>
              <a:t>        </a:t>
            </a:r>
            <a:r>
              <a:rPr kumimoji="1" lang="en-US" sz="1100" dirty="0">
                <a:solidFill>
                  <a:schemeClr val="accent5"/>
                </a:solidFill>
                <a:latin typeface="Consolas" panose="020B0609020204030204" pitchFamily="49" charset="0"/>
              </a:rPr>
              <a:t>else</a:t>
            </a:r>
          </a:p>
          <a:p>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&amp;= 0x7fff;</a:t>
            </a:r>
          </a:p>
          <a:p>
            <a:r>
              <a:rPr kumimoji="1" lang="en-US" sz="1100" dirty="0">
                <a:solidFill>
                  <a:schemeClr val="tx1">
                    <a:lumMod val="75000"/>
                    <a:lumOff val="25000"/>
                  </a:schemeClr>
                </a:solidFill>
                <a:latin typeface="Consolas" panose="020B0609020204030204" pitchFamily="49" charset="0"/>
              </a:rPr>
              <a:t>    }</a:t>
            </a:r>
          </a:p>
          <a:p>
            <a:r>
              <a:rPr kumimoji="1" lang="en-US" sz="1100" dirty="0">
                <a:solidFill>
                  <a:schemeClr val="tx1">
                    <a:lumMod val="75000"/>
                    <a:lumOff val="25000"/>
                  </a:schemeClr>
                </a:solidFill>
                <a:latin typeface="Consolas" panose="020B0609020204030204" pitchFamily="49" charset="0"/>
              </a:rPr>
              <a:t>    </a:t>
            </a:r>
            <a:r>
              <a:rPr kumimoji="1" lang="en-US" sz="1100" dirty="0">
                <a:solidFill>
                  <a:schemeClr val="accent5"/>
                </a:solidFill>
                <a:latin typeface="Consolas" panose="020B0609020204030204" pitchFamily="49" charset="0"/>
              </a:rPr>
              <a:t>return</a:t>
            </a:r>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a:t>
            </a:r>
          </a:p>
          <a:p>
            <a:r>
              <a:rPr kumimoji="1" lang="en-US" sz="1100" dirty="0">
                <a:solidFill>
                  <a:schemeClr val="tx1">
                    <a:lumMod val="75000"/>
                    <a:lumOff val="25000"/>
                  </a:schemeClr>
                </a:solidFill>
                <a:latin typeface="Consolas" panose="020B0609020204030204" pitchFamily="49" charset="0"/>
              </a:rPr>
              <a:t>}</a:t>
            </a:r>
          </a:p>
        </p:txBody>
      </p:sp>
      <p:sp>
        <p:nvSpPr>
          <p:cNvPr id="2" name="タイトル 1">
            <a:extLst>
              <a:ext uri="{FF2B5EF4-FFF2-40B4-BE49-F238E27FC236}">
                <a16:creationId xmlns:a16="http://schemas.microsoft.com/office/drawing/2014/main" id="{858F3934-2B9B-D27E-9D7D-2B77DC7048A0}"/>
              </a:ext>
            </a:extLst>
          </p:cNvPr>
          <p:cNvSpPr>
            <a:spLocks noGrp="1"/>
          </p:cNvSpPr>
          <p:nvPr>
            <p:ph type="title"/>
          </p:nvPr>
        </p:nvSpPr>
        <p:spPr/>
        <p:txBody>
          <a:bodyPr/>
          <a:lstStyle/>
          <a:p>
            <a:r>
              <a:rPr kumimoji="1" lang="ja-JP" altLang="en-US" dirty="0"/>
              <a:t>予測出来ない分岐の例：</a:t>
            </a:r>
            <a:br>
              <a:rPr kumimoji="1" lang="en-US" altLang="ja-JP" dirty="0"/>
            </a:br>
            <a:r>
              <a:rPr kumimoji="1" lang="en-US" dirty="0"/>
              <a:t>CoreMark </a:t>
            </a:r>
            <a:r>
              <a:rPr kumimoji="1" lang="ja-JP" altLang="en-US" dirty="0"/>
              <a:t>内の </a:t>
            </a:r>
            <a:r>
              <a:rPr kumimoji="1" lang="en-US" altLang="ja-JP" dirty="0"/>
              <a:t>CRC </a:t>
            </a:r>
            <a:r>
              <a:rPr kumimoji="1" lang="ja-JP" altLang="en-US" dirty="0"/>
              <a:t>計算部分</a:t>
            </a:r>
            <a:endParaRPr kumimoji="1" lang="en-US" dirty="0"/>
          </a:p>
        </p:txBody>
      </p:sp>
      <p:sp>
        <p:nvSpPr>
          <p:cNvPr id="3" name="コンテンツ プレースホルダー 2">
            <a:extLst>
              <a:ext uri="{FF2B5EF4-FFF2-40B4-BE49-F238E27FC236}">
                <a16:creationId xmlns:a16="http://schemas.microsoft.com/office/drawing/2014/main" id="{2C6B0123-A510-ACB8-8DEC-6AA7FBF83151}"/>
              </a:ext>
            </a:extLst>
          </p:cNvPr>
          <p:cNvSpPr>
            <a:spLocks noGrp="1"/>
          </p:cNvSpPr>
          <p:nvPr>
            <p:ph sz="quarter" idx="10"/>
          </p:nvPr>
        </p:nvSpPr>
        <p:spPr>
          <a:xfrm>
            <a:off x="251951" y="1358977"/>
            <a:ext cx="4680053" cy="5040056"/>
          </a:xfrm>
        </p:spPr>
        <p:txBody>
          <a:bodyPr anchor="t"/>
          <a:lstStyle/>
          <a:p>
            <a:r>
              <a:rPr kumimoji="1" lang="en-US" altLang="ja-JP" sz="1600" dirty="0"/>
              <a:t>CoreMark</a:t>
            </a:r>
            <a:r>
              <a:rPr kumimoji="1" lang="ja-JP" altLang="en-US" sz="1600" dirty="0"/>
              <a:t>：</a:t>
            </a:r>
            <a:br>
              <a:rPr kumimoji="1" lang="en-US" altLang="ja-JP" sz="1600" dirty="0"/>
            </a:br>
            <a:r>
              <a:rPr kumimoji="1" lang="ja-JP" altLang="en-US" sz="1600" dirty="0"/>
              <a:t>コンパクトな合成ベンチマーク</a:t>
            </a:r>
            <a:endParaRPr kumimoji="1" lang="en-US" altLang="ja-JP" sz="1600" dirty="0"/>
          </a:p>
          <a:p>
            <a:pPr lvl="1"/>
            <a:r>
              <a:rPr kumimoji="1" lang="ja-JP" altLang="en-US" sz="1600" dirty="0"/>
              <a:t>リンクドリストの処理，行列乗算，</a:t>
            </a:r>
            <a:br>
              <a:rPr kumimoji="1" lang="en-US" altLang="ja-JP" sz="1600" dirty="0"/>
            </a:br>
            <a:r>
              <a:rPr kumimoji="1" lang="ja-JP" altLang="en-US" sz="1600" dirty="0"/>
              <a:t>状態機械などを含む</a:t>
            </a:r>
            <a:endParaRPr kumimoji="1" lang="en-US" altLang="ja-JP" sz="1600" dirty="0"/>
          </a:p>
          <a:p>
            <a:pPr lvl="1"/>
            <a:r>
              <a:rPr kumimoji="1" lang="en-US" altLang="ja-JP" sz="1600" dirty="0">
                <a:solidFill>
                  <a:schemeClr val="accent4"/>
                </a:solidFill>
                <a:hlinkClick r:id="rId2">
                  <a:extLst>
                    <a:ext uri="{A12FA001-AC4F-418D-AE19-62706E023703}">
                      <ahyp:hlinkClr xmlns:ahyp="http://schemas.microsoft.com/office/drawing/2018/hyperlinkcolor" val="tx"/>
                    </a:ext>
                  </a:extLst>
                </a:hlinkClick>
              </a:rPr>
              <a:t>https://github.com/eembc/coremark/tree/main</a:t>
            </a:r>
            <a:endParaRPr kumimoji="1" lang="en-US" altLang="ja-JP" sz="1600" dirty="0">
              <a:solidFill>
                <a:schemeClr val="accent4"/>
              </a:solidFill>
            </a:endParaRPr>
          </a:p>
          <a:p>
            <a:r>
              <a:rPr kumimoji="1" lang="ja-JP" altLang="en-US" sz="1600" dirty="0"/>
              <a:t>要所で右の </a:t>
            </a:r>
            <a:r>
              <a:rPr kumimoji="1" lang="en-US" altLang="ja-JP" sz="1600" dirty="0"/>
              <a:t>CRC </a:t>
            </a:r>
            <a:r>
              <a:rPr kumimoji="1" lang="ja-JP" altLang="en-US" sz="1600" dirty="0"/>
              <a:t>計算を行う</a:t>
            </a:r>
            <a:endParaRPr kumimoji="1" lang="en-US" altLang="ja-JP" sz="1600" dirty="0"/>
          </a:p>
          <a:p>
            <a:pPr lvl="1"/>
            <a:r>
              <a:rPr kumimoji="1" lang="ja-JP" altLang="en-US" sz="1600" dirty="0">
                <a:solidFill>
                  <a:schemeClr val="accent6"/>
                </a:solidFill>
              </a:rPr>
              <a:t>本処理の計算結果の値を使って分岐 </a:t>
            </a:r>
            <a:endParaRPr kumimoji="1" lang="en-US" altLang="ja-JP" sz="1600" dirty="0">
              <a:solidFill>
                <a:schemeClr val="accent6"/>
              </a:solidFill>
            </a:endParaRPr>
          </a:p>
          <a:p>
            <a:pPr marL="360000" lvl="1" indent="0">
              <a:buNone/>
            </a:pPr>
            <a:r>
              <a:rPr kumimoji="1" lang="ja-JP" altLang="en-US" sz="1600" dirty="0">
                <a:solidFill>
                  <a:schemeClr val="accent6"/>
                </a:solidFill>
              </a:rPr>
              <a:t>→過去のパターンをくり返さないので予測できない</a:t>
            </a:r>
            <a:endParaRPr kumimoji="1" lang="en-US" sz="1600" dirty="0">
              <a:solidFill>
                <a:schemeClr val="accent6"/>
              </a:solidFill>
            </a:endParaRPr>
          </a:p>
        </p:txBody>
      </p:sp>
    </p:spTree>
    <p:extLst>
      <p:ext uri="{BB962C8B-B14F-4D97-AF65-F5344CB8AC3E}">
        <p14:creationId xmlns:p14="http://schemas.microsoft.com/office/powerpoint/2010/main" val="152655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6207F-66CF-25EC-BB70-8BAE5CD29BD5}"/>
              </a:ext>
            </a:extLst>
          </p:cNvPr>
          <p:cNvSpPr>
            <a:spLocks noGrp="1"/>
          </p:cNvSpPr>
          <p:nvPr>
            <p:ph type="title"/>
          </p:nvPr>
        </p:nvSpPr>
        <p:spPr/>
        <p:txBody>
          <a:bodyPr/>
          <a:lstStyle/>
          <a:p>
            <a:r>
              <a:rPr kumimoji="1" lang="ja-JP" altLang="en-US" dirty="0"/>
              <a:t>もくじ</a:t>
            </a:r>
          </a:p>
        </p:txBody>
      </p:sp>
      <p:sp>
        <p:nvSpPr>
          <p:cNvPr id="3" name="コンテンツ プレースホルダー 2">
            <a:extLst>
              <a:ext uri="{FF2B5EF4-FFF2-40B4-BE49-F238E27FC236}">
                <a16:creationId xmlns:a16="http://schemas.microsoft.com/office/drawing/2014/main" id="{A7D398CE-DEAF-798C-8FD6-DB27DA312ED1}"/>
              </a:ext>
            </a:extLst>
          </p:cNvPr>
          <p:cNvSpPr>
            <a:spLocks noGrp="1"/>
          </p:cNvSpPr>
          <p:nvPr>
            <p:ph sz="quarter" idx="10"/>
          </p:nvPr>
        </p:nvSpPr>
        <p:spPr/>
        <p:txBody>
          <a:bodyPr/>
          <a:lstStyle/>
          <a:p>
            <a:pPr marL="457200" indent="-457200">
              <a:buFont typeface="+mj-lt"/>
              <a:buAutoNum type="arabicPeriod"/>
            </a:pPr>
            <a:r>
              <a:rPr kumimoji="1" lang="ja-JP" altLang="en-US" dirty="0"/>
              <a:t>背景となる技術</a:t>
            </a:r>
            <a:endParaRPr kumimoji="1" lang="en-US" altLang="ja-JP" dirty="0"/>
          </a:p>
          <a:p>
            <a:pPr marL="817200" lvl="1" indent="-457200">
              <a:buFont typeface="+mj-lt"/>
              <a:buAutoNum type="arabicPeriod"/>
            </a:pPr>
            <a:r>
              <a:rPr kumimoji="1" lang="ja-JP" altLang="en-US" dirty="0"/>
              <a:t>分岐予測</a:t>
            </a:r>
            <a:endParaRPr kumimoji="1" lang="en-US" altLang="ja-JP" dirty="0"/>
          </a:p>
          <a:p>
            <a:pPr marL="817200" lvl="1" indent="-457200">
              <a:buFont typeface="+mj-lt"/>
              <a:buAutoNum type="arabicPeriod"/>
            </a:pPr>
            <a:r>
              <a:rPr lang="ja-JP" altLang="en-US" dirty="0">
                <a:solidFill>
                  <a:schemeClr val="accent5"/>
                </a:solidFill>
              </a:rPr>
              <a:t>条件付き </a:t>
            </a:r>
            <a:r>
              <a:rPr lang="en-US" altLang="ja-JP" dirty="0">
                <a:solidFill>
                  <a:schemeClr val="accent5"/>
                </a:solidFill>
              </a:rPr>
              <a:t>move</a:t>
            </a:r>
          </a:p>
          <a:p>
            <a:pPr marL="817200" lvl="1"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err="1"/>
              <a:t>Zicond</a:t>
            </a:r>
            <a:r>
              <a:rPr lang="en-US" altLang="ja-JP" dirty="0"/>
              <a:t> </a:t>
            </a:r>
            <a:r>
              <a:rPr lang="ja-JP" altLang="en-US" dirty="0"/>
              <a:t>と従来の条件付き</a:t>
            </a:r>
            <a:r>
              <a:rPr lang="en-US" altLang="ja-JP" dirty="0"/>
              <a:t>move </a:t>
            </a:r>
            <a:r>
              <a:rPr lang="ja-JP" altLang="en-US" dirty="0"/>
              <a:t>の違い</a:t>
            </a:r>
            <a:endParaRPr lang="en-US" altLang="ja-JP" dirty="0"/>
          </a:p>
          <a:p>
            <a:pPr marL="457200" indent="-457200">
              <a:buFont typeface="+mj-lt"/>
              <a:buAutoNum type="arabicPeriod"/>
            </a:pPr>
            <a:r>
              <a:rPr kumimoji="1" lang="ja-JP" altLang="en-US" dirty="0"/>
              <a:t>効果やサポート状況</a:t>
            </a:r>
          </a:p>
        </p:txBody>
      </p:sp>
    </p:spTree>
    <p:extLst>
      <p:ext uri="{BB962C8B-B14F-4D97-AF65-F5344CB8AC3E}">
        <p14:creationId xmlns:p14="http://schemas.microsoft.com/office/powerpoint/2010/main" val="379107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C5F2A-E81B-2306-7A08-4D431683DA5C}"/>
              </a:ext>
            </a:extLst>
          </p:cNvPr>
          <p:cNvSpPr>
            <a:spLocks noGrp="1"/>
          </p:cNvSpPr>
          <p:nvPr>
            <p:ph type="title"/>
          </p:nvPr>
        </p:nvSpPr>
        <p:spPr/>
        <p:txBody>
          <a:bodyPr/>
          <a:lstStyle/>
          <a:p>
            <a:r>
              <a:rPr kumimoji="1" lang="ja-JP" altLang="en-US" dirty="0"/>
              <a:t>条件付き </a:t>
            </a:r>
            <a:r>
              <a:rPr kumimoji="1" lang="en-US" altLang="ja-JP" dirty="0"/>
              <a:t>move </a:t>
            </a:r>
            <a:r>
              <a:rPr kumimoji="1" lang="ja-JP" altLang="en-US" dirty="0"/>
              <a:t>による分岐の回避</a:t>
            </a:r>
            <a:endParaRPr kumimoji="1" lang="en-US" dirty="0"/>
          </a:p>
        </p:txBody>
      </p:sp>
      <p:sp>
        <p:nvSpPr>
          <p:cNvPr id="3" name="コンテンツ プレースホルダー 2">
            <a:extLst>
              <a:ext uri="{FF2B5EF4-FFF2-40B4-BE49-F238E27FC236}">
                <a16:creationId xmlns:a16="http://schemas.microsoft.com/office/drawing/2014/main" id="{54F705A7-B754-2BEE-8928-0428D00066AA}"/>
              </a:ext>
            </a:extLst>
          </p:cNvPr>
          <p:cNvSpPr>
            <a:spLocks noGrp="1"/>
          </p:cNvSpPr>
          <p:nvPr>
            <p:ph sz="quarter" idx="10"/>
          </p:nvPr>
        </p:nvSpPr>
        <p:spPr>
          <a:xfrm>
            <a:off x="611956" y="1628980"/>
            <a:ext cx="7920088" cy="1530017"/>
          </a:xfrm>
        </p:spPr>
        <p:txBody>
          <a:bodyPr/>
          <a:lstStyle/>
          <a:p>
            <a:r>
              <a:rPr kumimoji="1" lang="ja-JP" altLang="en-US" dirty="0"/>
              <a:t>基本的な考え方：</a:t>
            </a:r>
            <a:endParaRPr kumimoji="1" lang="en-US" altLang="ja-JP" dirty="0"/>
          </a:p>
          <a:p>
            <a:pPr lvl="1"/>
            <a:r>
              <a:rPr lang="en-US" dirty="0">
                <a:solidFill>
                  <a:schemeClr val="accent5"/>
                </a:solidFill>
              </a:rPr>
              <a:t>if </a:t>
            </a:r>
            <a:r>
              <a:rPr lang="ja-JP" altLang="en-US" dirty="0">
                <a:solidFill>
                  <a:schemeClr val="accent5"/>
                </a:solidFill>
              </a:rPr>
              <a:t>と </a:t>
            </a:r>
            <a:r>
              <a:rPr lang="en-US" altLang="ja-JP" dirty="0">
                <a:solidFill>
                  <a:schemeClr val="accent5"/>
                </a:solidFill>
              </a:rPr>
              <a:t>else </a:t>
            </a:r>
            <a:r>
              <a:rPr lang="ja-JP" altLang="en-US" dirty="0">
                <a:solidFill>
                  <a:schemeClr val="accent5"/>
                </a:solidFill>
              </a:rPr>
              <a:t>の双方の処理をやって，結果を選択する</a:t>
            </a:r>
            <a:endParaRPr lang="en-US" altLang="ja-JP" dirty="0">
              <a:solidFill>
                <a:schemeClr val="accent5"/>
              </a:solidFill>
            </a:endParaRPr>
          </a:p>
          <a:p>
            <a:pPr lvl="1"/>
            <a:r>
              <a:rPr kumimoji="1" lang="ja-JP" altLang="en-US" dirty="0">
                <a:solidFill>
                  <a:schemeClr val="tx1">
                    <a:lumMod val="75000"/>
                    <a:lumOff val="25000"/>
                  </a:schemeClr>
                </a:solidFill>
                <a:latin typeface="Consolas" panose="020B0609020204030204" pitchFamily="49" charset="0"/>
              </a:rPr>
              <a:t>この選択部分を「条件付き </a:t>
            </a:r>
            <a:r>
              <a:rPr kumimoji="1" lang="en-US" altLang="ja-JP" dirty="0">
                <a:solidFill>
                  <a:schemeClr val="tx1">
                    <a:lumMod val="75000"/>
                    <a:lumOff val="25000"/>
                  </a:schemeClr>
                </a:solidFill>
                <a:latin typeface="Consolas" panose="020B0609020204030204" pitchFamily="49" charset="0"/>
              </a:rPr>
              <a:t>move </a:t>
            </a:r>
            <a:r>
              <a:rPr kumimoji="1" lang="ja-JP" altLang="en-US" dirty="0">
                <a:solidFill>
                  <a:schemeClr val="tx1">
                    <a:lumMod val="75000"/>
                    <a:lumOff val="25000"/>
                  </a:schemeClr>
                </a:solidFill>
                <a:latin typeface="Consolas" panose="020B0609020204030204" pitchFamily="49" charset="0"/>
              </a:rPr>
              <a:t>命令」として実装</a:t>
            </a:r>
            <a:endParaRPr kumimoji="1" lang="en-US" altLang="ja-JP" dirty="0">
              <a:solidFill>
                <a:schemeClr val="tx1">
                  <a:lumMod val="75000"/>
                  <a:lumOff val="25000"/>
                </a:schemeClr>
              </a:solidFill>
              <a:latin typeface="Consolas" panose="020B0609020204030204" pitchFamily="49" charset="0"/>
            </a:endParaRPr>
          </a:p>
          <a:p>
            <a:pPr lvl="2"/>
            <a:r>
              <a:rPr kumimoji="1" lang="ja-JP" altLang="en-US" dirty="0">
                <a:solidFill>
                  <a:schemeClr val="tx1">
                    <a:lumMod val="75000"/>
                    <a:lumOff val="25000"/>
                  </a:schemeClr>
                </a:solidFill>
                <a:latin typeface="Consolas" panose="020B0609020204030204" pitchFamily="49" charset="0"/>
              </a:rPr>
              <a:t>選択を分岐命令で実現してしまうと意味が無い</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a:t>
            </a:r>
            <a:r>
              <a:rPr kumimoji="1" lang="en-US" altLang="ja-JP" dirty="0">
                <a:solidFill>
                  <a:schemeClr val="tx1">
                    <a:lumMod val="75000"/>
                    <a:lumOff val="25000"/>
                  </a:schemeClr>
                </a:solidFill>
                <a:latin typeface="Consolas" panose="020B0609020204030204" pitchFamily="49" charset="0"/>
              </a:rPr>
              <a:t>out = </a:t>
            </a:r>
            <a:r>
              <a:rPr kumimoji="1" lang="en-US" altLang="ja-JP" dirty="0" err="1">
                <a:solidFill>
                  <a:schemeClr val="tx1">
                    <a:lumMod val="75000"/>
                    <a:lumOff val="25000"/>
                  </a:schemeClr>
                </a:solidFill>
                <a:latin typeface="Consolas" panose="020B0609020204030204" pitchFamily="49" charset="0"/>
              </a:rPr>
              <a:t>cond</a:t>
            </a:r>
            <a:r>
              <a:rPr kumimoji="1" lang="en-US" altLang="ja-JP" dirty="0">
                <a:solidFill>
                  <a:schemeClr val="tx1">
                    <a:lumMod val="75000"/>
                    <a:lumOff val="25000"/>
                  </a:schemeClr>
                </a:solidFill>
                <a:latin typeface="Consolas" panose="020B0609020204030204" pitchFamily="49" charset="0"/>
              </a:rPr>
              <a:t> ? a : b</a:t>
            </a:r>
            <a:r>
              <a:rPr kumimoji="1" lang="ja-JP" altLang="en-US" dirty="0">
                <a:solidFill>
                  <a:schemeClr val="tx1">
                    <a:lumMod val="75000"/>
                    <a:lumOff val="25000"/>
                  </a:schemeClr>
                </a:solidFill>
                <a:latin typeface="Consolas" panose="020B0609020204030204" pitchFamily="49" charset="0"/>
              </a:rPr>
              <a:t>」</a:t>
            </a:r>
            <a:endParaRPr kumimoji="1" lang="en-US" altLang="ja-JP" dirty="0">
              <a:solidFill>
                <a:schemeClr val="tx1">
                  <a:lumMod val="75000"/>
                  <a:lumOff val="25000"/>
                </a:schemeClr>
              </a:solidFill>
              <a:latin typeface="Consolas" panose="020B0609020204030204" pitchFamily="49" charset="0"/>
            </a:endParaRPr>
          </a:p>
          <a:p>
            <a:pPr lvl="1"/>
            <a:r>
              <a:rPr lang="en-US" altLang="ja-JP" dirty="0" err="1">
                <a:latin typeface="Consolas" panose="020B0609020204030204" pitchFamily="49" charset="0"/>
              </a:rPr>
              <a:t>cond</a:t>
            </a:r>
            <a:r>
              <a:rPr lang="en-US" altLang="ja-JP" dirty="0">
                <a:latin typeface="Consolas" panose="020B0609020204030204" pitchFamily="49" charset="0"/>
              </a:rPr>
              <a:t> </a:t>
            </a:r>
            <a:r>
              <a:rPr lang="ja-JP" altLang="en-US" dirty="0">
                <a:latin typeface="Consolas" panose="020B0609020204030204" pitchFamily="49" charset="0"/>
              </a:rPr>
              <a:t>によって </a:t>
            </a:r>
            <a:r>
              <a:rPr lang="en-US" altLang="ja-JP" dirty="0">
                <a:latin typeface="Consolas" panose="020B0609020204030204" pitchFamily="49" charset="0"/>
              </a:rPr>
              <a:t>a </a:t>
            </a:r>
            <a:r>
              <a:rPr lang="ja-JP" altLang="en-US" dirty="0">
                <a:latin typeface="Consolas" panose="020B0609020204030204" pitchFamily="49" charset="0"/>
              </a:rPr>
              <a:t>と </a:t>
            </a:r>
            <a:r>
              <a:rPr lang="en-US" altLang="ja-JP" dirty="0">
                <a:latin typeface="Consolas" panose="020B0609020204030204" pitchFamily="49" charset="0"/>
              </a:rPr>
              <a:t>b </a:t>
            </a:r>
            <a:r>
              <a:rPr lang="ja-JP" altLang="en-US" dirty="0">
                <a:latin typeface="Consolas" panose="020B0609020204030204" pitchFamily="49" charset="0"/>
              </a:rPr>
              <a:t>のどっちかを選んで出力</a:t>
            </a:r>
            <a:endParaRPr kumimoji="1" lang="en-US" altLang="ja-JP" dirty="0">
              <a:solidFill>
                <a:schemeClr val="tx1">
                  <a:lumMod val="75000"/>
                  <a:lumOff val="25000"/>
                </a:schemeClr>
              </a:solidFill>
              <a:latin typeface="Consolas" panose="020B0609020204030204" pitchFamily="49" charset="0"/>
            </a:endParaRPr>
          </a:p>
        </p:txBody>
      </p:sp>
      <p:sp>
        <p:nvSpPr>
          <p:cNvPr id="4" name="正方形/長方形 3">
            <a:extLst>
              <a:ext uri="{FF2B5EF4-FFF2-40B4-BE49-F238E27FC236}">
                <a16:creationId xmlns:a16="http://schemas.microsoft.com/office/drawing/2014/main" id="{323C50E2-89A8-6E4F-A215-ACF68B472FC8}"/>
              </a:ext>
            </a:extLst>
          </p:cNvPr>
          <p:cNvSpPr/>
          <p:nvPr/>
        </p:nvSpPr>
        <p:spPr bwMode="auto">
          <a:xfrm>
            <a:off x="1331964" y="3969006"/>
            <a:ext cx="2880032" cy="1620018"/>
          </a:xfrm>
          <a:prstGeom prst="rect">
            <a:avLst/>
          </a:prstGeom>
          <a:ln>
            <a:solidFill>
              <a:schemeClr val="bg1"/>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if (</a:t>
            </a:r>
            <a:r>
              <a:rPr kumimoji="1" lang="en-US" altLang="ja-JP" sz="1600" dirty="0" err="1">
                <a:solidFill>
                  <a:schemeClr val="tx1">
                    <a:lumMod val="75000"/>
                    <a:lumOff val="25000"/>
                  </a:schemeClr>
                </a:solidFill>
                <a:latin typeface="Consolas" panose="020B0609020204030204" pitchFamily="49" charset="0"/>
              </a:rPr>
              <a:t>cond</a:t>
            </a:r>
            <a:r>
              <a:rPr kumimoji="1" lang="en-US" altLang="ja-JP" sz="1600" dirty="0">
                <a:solidFill>
                  <a:schemeClr val="tx1">
                    <a:lumMod val="75000"/>
                    <a:lumOff val="25000"/>
                  </a:schemeClr>
                </a:solidFill>
                <a:latin typeface="Consolas" panose="020B0609020204030204" pitchFamily="49" charset="0"/>
              </a:rPr>
              <a:t>) {</a:t>
            </a:r>
          </a:p>
          <a:p>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6"/>
                </a:solidFill>
                <a:latin typeface="Consolas" panose="020B0609020204030204" pitchFamily="49" charset="0"/>
              </a:rPr>
              <a:t>out = in + 1;</a:t>
            </a:r>
            <a:endParaRPr kumimoji="1" lang="en-US" altLang="ja-JP" sz="1600" dirty="0">
              <a:solidFill>
                <a:schemeClr val="accent6"/>
              </a:solidFill>
              <a:latin typeface="Consolas" panose="020B0609020204030204" pitchFamily="49" charset="0"/>
            </a:endParaRPr>
          </a:p>
          <a:p>
            <a:r>
              <a:rPr lang="en-US" sz="1600" dirty="0">
                <a:solidFill>
                  <a:schemeClr val="tx1">
                    <a:lumMod val="75000"/>
                    <a:lumOff val="25000"/>
                  </a:schemeClr>
                </a:solidFill>
                <a:latin typeface="Consolas" panose="020B0609020204030204" pitchFamily="49" charset="0"/>
              </a:rPr>
              <a:t>}</a:t>
            </a:r>
          </a:p>
          <a:p>
            <a:r>
              <a:rPr lang="en-US" sz="1600" dirty="0">
                <a:solidFill>
                  <a:schemeClr val="tx1">
                    <a:lumMod val="75000"/>
                    <a:lumOff val="25000"/>
                  </a:schemeClr>
                </a:solidFill>
                <a:latin typeface="Consolas" panose="020B0609020204030204" pitchFamily="49" charset="0"/>
              </a:rPr>
              <a:t>else {</a:t>
            </a:r>
          </a:p>
          <a:p>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3">
                    <a:lumMod val="75000"/>
                  </a:schemeClr>
                </a:solidFill>
                <a:latin typeface="Consolas" panose="020B0609020204030204" pitchFamily="49" charset="0"/>
              </a:rPr>
              <a:t>out = in - 1;</a:t>
            </a:r>
            <a:endParaRPr kumimoji="1" lang="en-US" altLang="ja-JP" sz="1600" dirty="0">
              <a:solidFill>
                <a:schemeClr val="accent3">
                  <a:lumMod val="75000"/>
                </a:schemeClr>
              </a:solidFill>
              <a:latin typeface="Consolas" panose="020B0609020204030204" pitchFamily="49" charset="0"/>
            </a:endParaRPr>
          </a:p>
          <a:p>
            <a:r>
              <a:rPr kumimoji="1" lang="en-US" sz="1600" dirty="0">
                <a:solidFill>
                  <a:schemeClr val="tx1">
                    <a:lumMod val="75000"/>
                    <a:lumOff val="25000"/>
                  </a:schemeClr>
                </a:solidFill>
                <a:latin typeface="Consolas" panose="020B0609020204030204" pitchFamily="49" charset="0"/>
              </a:rPr>
              <a:t>}</a:t>
            </a:r>
          </a:p>
        </p:txBody>
      </p:sp>
      <p:sp>
        <p:nvSpPr>
          <p:cNvPr id="5" name="正方形/長方形 4">
            <a:extLst>
              <a:ext uri="{FF2B5EF4-FFF2-40B4-BE49-F238E27FC236}">
                <a16:creationId xmlns:a16="http://schemas.microsoft.com/office/drawing/2014/main" id="{892E279B-EFD1-3321-1F1B-1FC1E2F7E983}"/>
              </a:ext>
            </a:extLst>
          </p:cNvPr>
          <p:cNvSpPr/>
          <p:nvPr/>
        </p:nvSpPr>
        <p:spPr bwMode="auto">
          <a:xfrm>
            <a:off x="5022005" y="3969006"/>
            <a:ext cx="2880032" cy="1620018"/>
          </a:xfrm>
          <a:prstGeom prst="rect">
            <a:avLst/>
          </a:prstGeom>
          <a:ln>
            <a:solidFill>
              <a:schemeClr val="bg1"/>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a = in + 1;</a:t>
            </a:r>
            <a:endParaRPr kumimoji="1" lang="en-US" altLang="ja-JP" sz="1600" dirty="0">
              <a:solidFill>
                <a:schemeClr val="accent6"/>
              </a:solidFill>
              <a:latin typeface="Consolas" panose="020B0609020204030204" pitchFamily="49" charset="0"/>
            </a:endParaRPr>
          </a:p>
          <a:p>
            <a:r>
              <a:rPr lang="en-US" altLang="ja-JP" sz="1600" dirty="0">
                <a:solidFill>
                  <a:schemeClr val="accent3">
                    <a:lumMod val="75000"/>
                  </a:schemeClr>
                </a:solidFill>
                <a:latin typeface="Consolas" panose="020B0609020204030204" pitchFamily="49" charset="0"/>
              </a:rPr>
              <a:t>b = in - 1;</a:t>
            </a:r>
            <a:endParaRPr kumimoji="1" lang="en-US" altLang="ja-JP" sz="1600" dirty="0">
              <a:solidFill>
                <a:schemeClr val="accent3">
                  <a:lumMod val="75000"/>
                </a:schemeClr>
              </a:solidFill>
              <a:latin typeface="Consolas" panose="020B0609020204030204" pitchFamily="49" charset="0"/>
            </a:endParaRPr>
          </a:p>
          <a:p>
            <a:r>
              <a:rPr kumimoji="1" lang="en-US" sz="1600" dirty="0">
                <a:solidFill>
                  <a:schemeClr val="accent5"/>
                </a:solidFill>
                <a:latin typeface="Consolas" panose="020B0609020204030204" pitchFamily="49" charset="0"/>
              </a:rPr>
              <a:t>out = </a:t>
            </a:r>
            <a:r>
              <a:rPr kumimoji="1" lang="en-US" sz="1600" dirty="0" err="1">
                <a:solidFill>
                  <a:schemeClr val="accent5"/>
                </a:solidFill>
                <a:latin typeface="Consolas" panose="020B0609020204030204" pitchFamily="49" charset="0"/>
              </a:rPr>
              <a:t>cond</a:t>
            </a:r>
            <a:r>
              <a:rPr kumimoji="1" lang="en-US" sz="1600" dirty="0">
                <a:solidFill>
                  <a:schemeClr val="accent5"/>
                </a:solidFill>
                <a:latin typeface="Consolas" panose="020B0609020204030204" pitchFamily="49" charset="0"/>
              </a:rPr>
              <a:t> ? a : b;</a:t>
            </a:r>
          </a:p>
        </p:txBody>
      </p:sp>
      <p:sp>
        <p:nvSpPr>
          <p:cNvPr id="6" name="矢印: 右 5">
            <a:extLst>
              <a:ext uri="{FF2B5EF4-FFF2-40B4-BE49-F238E27FC236}">
                <a16:creationId xmlns:a16="http://schemas.microsoft.com/office/drawing/2014/main" id="{3D06A2F7-AF7F-1EBA-CE11-8B9DA0DFC52A}"/>
              </a:ext>
            </a:extLst>
          </p:cNvPr>
          <p:cNvSpPr/>
          <p:nvPr/>
        </p:nvSpPr>
        <p:spPr bwMode="auto">
          <a:xfrm>
            <a:off x="3851992" y="4419011"/>
            <a:ext cx="900010" cy="540006"/>
          </a:xfrm>
          <a:prstGeom prst="rightArrow">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664484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1478177"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ﾂﾏﾗﾝ</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1478033"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ﾖｼ！</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156600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ｶﾝﾀﾝﾈ</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1835862"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ｹﾝｼﾞﾂ</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条件付き </a:t>
            </a:r>
            <a:r>
              <a:rPr kumimoji="1" lang="en-US" altLang="ja-JP" dirty="0"/>
              <a:t>move</a:t>
            </a:r>
            <a:endParaRPr kumimoji="1" lang="ja-JP" altLang="en-US" dirty="0"/>
          </a:p>
        </p:txBody>
      </p:sp>
      <p:sp>
        <p:nvSpPr>
          <p:cNvPr id="58" name="コンテンツ プレースホルダー 57"/>
          <p:cNvSpPr>
            <a:spLocks noGrp="1"/>
          </p:cNvSpPr>
          <p:nvPr>
            <p:ph idx="4294967295"/>
          </p:nvPr>
        </p:nvSpPr>
        <p:spPr>
          <a:xfrm>
            <a:off x="611955" y="4329010"/>
            <a:ext cx="8515349" cy="2250025"/>
          </a:xfrm>
          <a:prstGeom prst="rect">
            <a:avLst/>
          </a:prstGeom>
        </p:spPr>
        <p:txBody>
          <a:bodyPr/>
          <a:lstStyle/>
          <a:p>
            <a:r>
              <a:rPr lang="ja-JP" altLang="en-US" dirty="0"/>
              <a:t>上から順にパイプラインに取り込んで実行するだけで良い</a:t>
            </a:r>
            <a:endParaRPr lang="en-US" altLang="ja-JP" dirty="0"/>
          </a:p>
          <a:p>
            <a:pPr lvl="1"/>
            <a:r>
              <a:rPr lang="ja-JP" altLang="en-US" dirty="0"/>
              <a:t>予測して投機的に実行して取り消すとかがない</a:t>
            </a:r>
            <a:endParaRPr lang="en-US" altLang="ja-JP" dirty="0"/>
          </a:p>
          <a:p>
            <a:r>
              <a:rPr lang="ja-JP" altLang="en-US" dirty="0">
                <a:solidFill>
                  <a:schemeClr val="accent5"/>
                </a:solidFill>
              </a:rPr>
              <a:t>ただし，</a:t>
            </a:r>
            <a:r>
              <a:rPr lang="en-US" altLang="ja-JP" dirty="0">
                <a:solidFill>
                  <a:schemeClr val="accent5"/>
                </a:solidFill>
              </a:rPr>
              <a:t>then </a:t>
            </a:r>
            <a:r>
              <a:rPr lang="ja-JP" altLang="en-US" dirty="0">
                <a:solidFill>
                  <a:schemeClr val="accent5"/>
                </a:solidFill>
              </a:rPr>
              <a:t>と </a:t>
            </a:r>
            <a:r>
              <a:rPr lang="en-US" altLang="ja-JP" dirty="0">
                <a:solidFill>
                  <a:schemeClr val="accent5"/>
                </a:solidFill>
              </a:rPr>
              <a:t>else </a:t>
            </a:r>
            <a:r>
              <a:rPr lang="ja-JP" altLang="en-US" dirty="0">
                <a:solidFill>
                  <a:schemeClr val="accent5"/>
                </a:solidFill>
              </a:rPr>
              <a:t>の双方の処理をやる必要がある</a:t>
            </a:r>
            <a:endParaRPr lang="en-US" altLang="ja-JP" dirty="0">
              <a:solidFill>
                <a:schemeClr val="accent5"/>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nSpc>
                <a:spcPct val="80000"/>
              </a:lnSpc>
            </a:pPr>
            <a:r>
              <a:rPr kumimoji="1" lang="en-US" altLang="ja-JP" sz="1800" dirty="0">
                <a:solidFill>
                  <a:schemeClr val="bg1"/>
                </a:solidFill>
                <a:latin typeface="Arial Narrow" panose="020B0606020202030204" pitchFamily="34" charset="0"/>
              </a:rPr>
              <a:t>a=in+1</a:t>
            </a: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dirty="0">
                <a:solidFill>
                  <a:schemeClr val="bg1"/>
                </a:solidFill>
                <a:latin typeface="Arial Narrow" panose="020B0606020202030204" pitchFamily="34" charset="0"/>
              </a:rPr>
              <a:t>a=in+1</a:t>
            </a:r>
          </a:p>
          <a:p>
            <a:pPr>
              <a:lnSpc>
                <a:spcPct val="80000"/>
              </a:lnSpc>
            </a:pPr>
            <a:r>
              <a:rPr lang="en-US" altLang="ja-JP" sz="2400" dirty="0">
                <a:solidFill>
                  <a:schemeClr val="bg1"/>
                </a:solidFill>
                <a:latin typeface="Arial Narrow" panose="020B0606020202030204" pitchFamily="34" charset="0"/>
              </a:rPr>
              <a:t>b=in-1</a:t>
            </a:r>
            <a:endParaRPr kumimoji="1" lang="en-US" altLang="ja-JP" sz="2400" dirty="0">
              <a:solidFill>
                <a:schemeClr val="bg1"/>
              </a:solidFill>
              <a:latin typeface="Arial Narrow" panose="020B0606020202030204" pitchFamily="34" charset="0"/>
            </a:endParaRPr>
          </a:p>
          <a:p>
            <a:pPr>
              <a:lnSpc>
                <a:spcPct val="80000"/>
              </a:lnSpc>
            </a:pPr>
            <a:r>
              <a:rPr kumimoji="1" lang="en-US" altLang="ja-JP" sz="2000" dirty="0">
                <a:solidFill>
                  <a:schemeClr val="bg1"/>
                </a:solidFill>
                <a:latin typeface="Arial Narrow" panose="020B0606020202030204" pitchFamily="34" charset="0"/>
              </a:rPr>
              <a:t>out=</a:t>
            </a:r>
            <a:r>
              <a:rPr kumimoji="1" lang="en-US" altLang="ja-JP" sz="2000" dirty="0" err="1">
                <a:solidFill>
                  <a:schemeClr val="bg1"/>
                </a:solidFill>
                <a:latin typeface="Arial Narrow" panose="020B0606020202030204" pitchFamily="34" charset="0"/>
              </a:rPr>
              <a:t>c?a:b</a:t>
            </a: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2430028"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上から順にやるだけやな･･･</a:t>
            </a:r>
          </a:p>
        </p:txBody>
      </p:sp>
    </p:spTree>
    <p:extLst>
      <p:ext uri="{BB962C8B-B14F-4D97-AF65-F5344CB8AC3E}">
        <p14:creationId xmlns:p14="http://schemas.microsoft.com/office/powerpoint/2010/main" val="2000039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DA39B-A4D1-96DA-1796-E57E2FACE1F5}"/>
              </a:ext>
            </a:extLst>
          </p:cNvPr>
          <p:cNvSpPr>
            <a:spLocks noGrp="1"/>
          </p:cNvSpPr>
          <p:nvPr>
            <p:ph type="title"/>
          </p:nvPr>
        </p:nvSpPr>
        <p:spPr/>
        <p:txBody>
          <a:bodyPr/>
          <a:lstStyle/>
          <a:p>
            <a:r>
              <a:rPr kumimoji="1" lang="ja-JP" altLang="en-US" dirty="0"/>
              <a:t>条件付き </a:t>
            </a:r>
            <a:r>
              <a:rPr kumimoji="1" lang="en-US" altLang="ja-JP" dirty="0"/>
              <a:t>move </a:t>
            </a:r>
            <a:r>
              <a:rPr kumimoji="1" lang="ja-JP" altLang="en-US" dirty="0"/>
              <a:t>による性能向上</a:t>
            </a:r>
            <a:endParaRPr kumimoji="1" lang="en-US" dirty="0"/>
          </a:p>
        </p:txBody>
      </p:sp>
      <p:sp>
        <p:nvSpPr>
          <p:cNvPr id="3" name="コンテンツ プレースホルダー 2">
            <a:extLst>
              <a:ext uri="{FF2B5EF4-FFF2-40B4-BE49-F238E27FC236}">
                <a16:creationId xmlns:a16="http://schemas.microsoft.com/office/drawing/2014/main" id="{BD050338-DDF8-4566-6FDB-DD707A4379A4}"/>
              </a:ext>
            </a:extLst>
          </p:cNvPr>
          <p:cNvSpPr>
            <a:spLocks noGrp="1"/>
          </p:cNvSpPr>
          <p:nvPr>
            <p:ph sz="quarter" idx="10"/>
          </p:nvPr>
        </p:nvSpPr>
        <p:spPr/>
        <p:txBody>
          <a:bodyPr/>
          <a:lstStyle/>
          <a:p>
            <a:r>
              <a:rPr kumimoji="1" lang="en-US" altLang="ja-JP" dirty="0"/>
              <a:t>then/else </a:t>
            </a:r>
            <a:r>
              <a:rPr kumimoji="1" lang="ja-JP" altLang="en-US" dirty="0"/>
              <a:t>パートがそれぞれ</a:t>
            </a:r>
            <a:r>
              <a:rPr kumimoji="1" lang="ja-JP" altLang="en-US" dirty="0">
                <a:solidFill>
                  <a:schemeClr val="accent5"/>
                </a:solidFill>
              </a:rPr>
              <a:t>４</a:t>
            </a:r>
            <a:r>
              <a:rPr kumimoji="1" lang="ja-JP" altLang="en-US" dirty="0"/>
              <a:t>命令から成る場合･･･</a:t>
            </a:r>
            <a:br>
              <a:rPr kumimoji="1" lang="en-US" altLang="ja-JP" dirty="0"/>
            </a:br>
            <a:endParaRPr kumimoji="1" lang="en-US" altLang="ja-JP" dirty="0"/>
          </a:p>
          <a:p>
            <a:pPr lvl="1"/>
            <a:r>
              <a:rPr kumimoji="1" lang="ja-JP" altLang="en-US" dirty="0"/>
              <a:t>通常の分岐で実装：</a:t>
            </a:r>
            <a:endParaRPr kumimoji="1" lang="en-US" altLang="ja-JP" dirty="0"/>
          </a:p>
          <a:p>
            <a:pPr lvl="2"/>
            <a:r>
              <a:rPr lang="en-US" altLang="ja-JP" dirty="0">
                <a:solidFill>
                  <a:schemeClr val="accent5"/>
                </a:solidFill>
              </a:rPr>
              <a:t>50%</a:t>
            </a:r>
            <a:r>
              <a:rPr lang="en-US" altLang="ja-JP" dirty="0"/>
              <a:t> </a:t>
            </a:r>
            <a:r>
              <a:rPr lang="ja-JP" altLang="en-US" dirty="0"/>
              <a:t>の確率：予測ヒット時は</a:t>
            </a:r>
            <a:r>
              <a:rPr lang="ja-JP" altLang="en-US" dirty="0">
                <a:solidFill>
                  <a:schemeClr val="accent5"/>
                </a:solidFill>
              </a:rPr>
              <a:t>４</a:t>
            </a:r>
            <a:r>
              <a:rPr lang="ja-JP" altLang="en-US" dirty="0"/>
              <a:t>命令の実行で済むが，</a:t>
            </a:r>
            <a:br>
              <a:rPr lang="en-US" altLang="ja-JP" dirty="0"/>
            </a:br>
            <a:r>
              <a:rPr lang="en-US" dirty="0">
                <a:solidFill>
                  <a:schemeClr val="accent5"/>
                </a:solidFill>
              </a:rPr>
              <a:t>50%</a:t>
            </a:r>
            <a:r>
              <a:rPr lang="en-US" dirty="0"/>
              <a:t> </a:t>
            </a:r>
            <a:r>
              <a:rPr lang="ja-JP" altLang="en-US" dirty="0"/>
              <a:t>の確率：予測ミス時は追加で </a:t>
            </a:r>
            <a:r>
              <a:rPr lang="en-US" altLang="ja-JP" dirty="0">
                <a:solidFill>
                  <a:schemeClr val="accent5"/>
                </a:solidFill>
              </a:rPr>
              <a:t>100</a:t>
            </a:r>
            <a:r>
              <a:rPr lang="en-US" altLang="ja-JP" dirty="0"/>
              <a:t> </a:t>
            </a:r>
            <a:r>
              <a:rPr lang="ja-JP" altLang="en-US" dirty="0"/>
              <a:t>命令無駄に実行</a:t>
            </a:r>
            <a:br>
              <a:rPr lang="en-US" altLang="ja-JP" dirty="0"/>
            </a:br>
            <a:r>
              <a:rPr lang="ja-JP" altLang="en-US" dirty="0"/>
              <a:t>→ 期待値：</a:t>
            </a:r>
            <a:r>
              <a:rPr lang="en-US" altLang="ja-JP" dirty="0">
                <a:solidFill>
                  <a:schemeClr val="accent6"/>
                </a:solidFill>
              </a:rPr>
              <a:t>4×0.5+104×0.5=54</a:t>
            </a:r>
            <a:r>
              <a:rPr lang="en-US" altLang="ja-JP" dirty="0"/>
              <a:t> </a:t>
            </a:r>
            <a:r>
              <a:rPr lang="ja-JP" altLang="en-US" dirty="0"/>
              <a:t>命令</a:t>
            </a:r>
            <a:br>
              <a:rPr lang="en-US" altLang="ja-JP" dirty="0"/>
            </a:br>
            <a:endParaRPr lang="en-US" altLang="ja-JP" dirty="0"/>
          </a:p>
          <a:p>
            <a:pPr lvl="1"/>
            <a:r>
              <a:rPr lang="ja-JP" altLang="en-US" dirty="0"/>
              <a:t>条件付き </a:t>
            </a:r>
            <a:r>
              <a:rPr lang="en-US" altLang="ja-JP" dirty="0"/>
              <a:t>move </a:t>
            </a:r>
            <a:r>
              <a:rPr lang="ja-JP" altLang="en-US" dirty="0"/>
              <a:t>を使用：</a:t>
            </a:r>
            <a:endParaRPr lang="en-US" altLang="ja-JP" dirty="0"/>
          </a:p>
          <a:p>
            <a:pPr lvl="2"/>
            <a:r>
              <a:rPr lang="ja-JP" altLang="en-US" dirty="0"/>
              <a:t>毎回 </a:t>
            </a:r>
            <a:r>
              <a:rPr lang="en-US" altLang="ja-JP" dirty="0">
                <a:solidFill>
                  <a:schemeClr val="accent6"/>
                </a:solidFill>
              </a:rPr>
              <a:t>4×2=8</a:t>
            </a:r>
            <a:r>
              <a:rPr lang="en-US" altLang="ja-JP" dirty="0"/>
              <a:t> </a:t>
            </a:r>
            <a:r>
              <a:rPr lang="ja-JP" altLang="en-US" dirty="0"/>
              <a:t>命令を実行</a:t>
            </a:r>
            <a:endParaRPr lang="en-US" altLang="ja-JP" dirty="0"/>
          </a:p>
          <a:p>
            <a:r>
              <a:rPr lang="ja-JP" altLang="en-US" sz="1400" dirty="0"/>
              <a:t>注意：</a:t>
            </a:r>
            <a:endParaRPr lang="en-US" altLang="ja-JP" sz="1400" dirty="0"/>
          </a:p>
          <a:p>
            <a:pPr lvl="1"/>
            <a:r>
              <a:rPr lang="ja-JP" altLang="en-US" sz="1400" dirty="0"/>
              <a:t>この計算はとても雑です</a:t>
            </a:r>
            <a:endParaRPr lang="en-US" altLang="ja-JP" sz="1400" dirty="0"/>
          </a:p>
          <a:p>
            <a:pPr lvl="1"/>
            <a:r>
              <a:rPr lang="ja-JP" altLang="en-US" sz="1400" dirty="0"/>
              <a:t>そもそも本当は命令数じゃなくて時間で考える必要がありますが，ここでは簡単のため命令数で考えています</a:t>
            </a:r>
            <a:endParaRPr lang="en-US" altLang="ja-JP" sz="1400" dirty="0"/>
          </a:p>
        </p:txBody>
      </p:sp>
    </p:spTree>
    <p:extLst>
      <p:ext uri="{BB962C8B-B14F-4D97-AF65-F5344CB8AC3E}">
        <p14:creationId xmlns:p14="http://schemas.microsoft.com/office/powerpoint/2010/main" val="1818361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DA39B-A4D1-96DA-1796-E57E2FACE1F5}"/>
              </a:ext>
            </a:extLst>
          </p:cNvPr>
          <p:cNvSpPr>
            <a:spLocks noGrp="1"/>
          </p:cNvSpPr>
          <p:nvPr>
            <p:ph type="title"/>
          </p:nvPr>
        </p:nvSpPr>
        <p:spPr/>
        <p:txBody>
          <a:bodyPr/>
          <a:lstStyle/>
          <a:p>
            <a:r>
              <a:rPr kumimoji="1" lang="ja-JP" altLang="en-US" dirty="0"/>
              <a:t>分岐処理の中身が十分に小さくないと意味がない</a:t>
            </a:r>
            <a:endParaRPr kumimoji="1" lang="en-US" dirty="0"/>
          </a:p>
        </p:txBody>
      </p:sp>
      <p:sp>
        <p:nvSpPr>
          <p:cNvPr id="3" name="コンテンツ プレースホルダー 2">
            <a:extLst>
              <a:ext uri="{FF2B5EF4-FFF2-40B4-BE49-F238E27FC236}">
                <a16:creationId xmlns:a16="http://schemas.microsoft.com/office/drawing/2014/main" id="{BD050338-DDF8-4566-6FDB-DD707A4379A4}"/>
              </a:ext>
            </a:extLst>
          </p:cNvPr>
          <p:cNvSpPr>
            <a:spLocks noGrp="1"/>
          </p:cNvSpPr>
          <p:nvPr>
            <p:ph sz="quarter" idx="10"/>
          </p:nvPr>
        </p:nvSpPr>
        <p:spPr/>
        <p:txBody>
          <a:bodyPr/>
          <a:lstStyle/>
          <a:p>
            <a:r>
              <a:rPr kumimoji="1" lang="en-US" altLang="ja-JP" dirty="0"/>
              <a:t>then/else </a:t>
            </a:r>
            <a:r>
              <a:rPr kumimoji="1" lang="ja-JP" altLang="en-US" dirty="0"/>
              <a:t>パートがそれぞれ </a:t>
            </a:r>
            <a:r>
              <a:rPr kumimoji="1" lang="en-US" altLang="ja-JP" dirty="0">
                <a:solidFill>
                  <a:schemeClr val="accent5"/>
                </a:solidFill>
              </a:rPr>
              <a:t>200</a:t>
            </a:r>
            <a:r>
              <a:rPr kumimoji="1" lang="en-US" altLang="ja-JP" dirty="0"/>
              <a:t> </a:t>
            </a:r>
            <a:r>
              <a:rPr kumimoji="1" lang="ja-JP" altLang="en-US" dirty="0"/>
              <a:t>命令から成る場合･･･</a:t>
            </a:r>
            <a:br>
              <a:rPr kumimoji="1" lang="en-US" altLang="ja-JP" dirty="0"/>
            </a:br>
            <a:endParaRPr kumimoji="1" lang="en-US" altLang="ja-JP" dirty="0"/>
          </a:p>
          <a:p>
            <a:pPr lvl="1"/>
            <a:r>
              <a:rPr kumimoji="1" lang="ja-JP" altLang="en-US" dirty="0"/>
              <a:t>通常の分岐で実装：</a:t>
            </a:r>
            <a:endParaRPr kumimoji="1" lang="en-US" altLang="ja-JP" dirty="0"/>
          </a:p>
          <a:p>
            <a:pPr lvl="2"/>
            <a:r>
              <a:rPr lang="en-US" altLang="ja-JP" dirty="0"/>
              <a:t>50% </a:t>
            </a:r>
            <a:r>
              <a:rPr lang="ja-JP" altLang="en-US" dirty="0"/>
              <a:t>の確率：予測ヒット時は </a:t>
            </a:r>
            <a:r>
              <a:rPr lang="en-US" altLang="ja-JP" dirty="0">
                <a:solidFill>
                  <a:schemeClr val="accent5"/>
                </a:solidFill>
              </a:rPr>
              <a:t>200</a:t>
            </a:r>
            <a:r>
              <a:rPr lang="en-US" altLang="ja-JP" dirty="0"/>
              <a:t> </a:t>
            </a:r>
            <a:r>
              <a:rPr lang="ja-JP" altLang="en-US" dirty="0"/>
              <a:t>命令の実行で済むが，</a:t>
            </a:r>
            <a:endParaRPr lang="en-US" altLang="ja-JP" dirty="0"/>
          </a:p>
          <a:p>
            <a:pPr lvl="2"/>
            <a:r>
              <a:rPr lang="en-US" dirty="0"/>
              <a:t>50% </a:t>
            </a:r>
            <a:r>
              <a:rPr lang="ja-JP" altLang="en-US" dirty="0"/>
              <a:t>の確率：予測ミス時は追加で </a:t>
            </a:r>
            <a:r>
              <a:rPr lang="en-US" altLang="ja-JP" dirty="0">
                <a:solidFill>
                  <a:schemeClr val="accent5"/>
                </a:solidFill>
              </a:rPr>
              <a:t>100</a:t>
            </a:r>
            <a:r>
              <a:rPr lang="en-US" altLang="ja-JP" dirty="0"/>
              <a:t> </a:t>
            </a:r>
            <a:r>
              <a:rPr lang="ja-JP" altLang="en-US" dirty="0"/>
              <a:t>命令無駄に実行</a:t>
            </a:r>
            <a:br>
              <a:rPr lang="en-US" altLang="ja-JP" dirty="0"/>
            </a:br>
            <a:r>
              <a:rPr lang="ja-JP" altLang="en-US" dirty="0"/>
              <a:t>→ 期待値：</a:t>
            </a:r>
            <a:r>
              <a:rPr lang="en-US" altLang="ja-JP" dirty="0">
                <a:solidFill>
                  <a:schemeClr val="accent6"/>
                </a:solidFill>
              </a:rPr>
              <a:t>200×0.5+300×0.5=250</a:t>
            </a:r>
            <a:r>
              <a:rPr lang="en-US" altLang="ja-JP" dirty="0"/>
              <a:t> </a:t>
            </a:r>
            <a:r>
              <a:rPr lang="ja-JP" altLang="en-US" dirty="0"/>
              <a:t>命令</a:t>
            </a:r>
            <a:endParaRPr lang="en-US" altLang="ja-JP" dirty="0"/>
          </a:p>
          <a:p>
            <a:pPr lvl="2"/>
            <a:endParaRPr lang="en-US" altLang="ja-JP" dirty="0"/>
          </a:p>
          <a:p>
            <a:pPr lvl="1"/>
            <a:r>
              <a:rPr lang="ja-JP" altLang="en-US" dirty="0"/>
              <a:t>条件付き </a:t>
            </a:r>
            <a:r>
              <a:rPr lang="en-US" altLang="ja-JP" dirty="0"/>
              <a:t>move </a:t>
            </a:r>
            <a:r>
              <a:rPr lang="ja-JP" altLang="en-US" dirty="0"/>
              <a:t>を使用：</a:t>
            </a:r>
            <a:endParaRPr lang="en-US" altLang="ja-JP" dirty="0"/>
          </a:p>
          <a:p>
            <a:pPr lvl="2"/>
            <a:r>
              <a:rPr lang="ja-JP" altLang="en-US" dirty="0"/>
              <a:t>毎回 </a:t>
            </a:r>
            <a:r>
              <a:rPr lang="en-US" altLang="ja-JP" dirty="0">
                <a:solidFill>
                  <a:schemeClr val="accent6"/>
                </a:solidFill>
              </a:rPr>
              <a:t>200×2=400</a:t>
            </a:r>
            <a:r>
              <a:rPr lang="en-US" altLang="ja-JP" dirty="0"/>
              <a:t> </a:t>
            </a:r>
            <a:r>
              <a:rPr lang="ja-JP" altLang="en-US" dirty="0"/>
              <a:t>命令を実行</a:t>
            </a:r>
          </a:p>
        </p:txBody>
      </p:sp>
    </p:spTree>
    <p:extLst>
      <p:ext uri="{BB962C8B-B14F-4D97-AF65-F5344CB8AC3E}">
        <p14:creationId xmlns:p14="http://schemas.microsoft.com/office/powerpoint/2010/main" val="4269635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DA39B-A4D1-96DA-1796-E57E2FACE1F5}"/>
              </a:ext>
            </a:extLst>
          </p:cNvPr>
          <p:cNvSpPr>
            <a:spLocks noGrp="1"/>
          </p:cNvSpPr>
          <p:nvPr>
            <p:ph type="title"/>
          </p:nvPr>
        </p:nvSpPr>
        <p:spPr/>
        <p:txBody>
          <a:bodyPr/>
          <a:lstStyle/>
          <a:p>
            <a:r>
              <a:rPr kumimoji="1" lang="ja-JP" altLang="en-US" dirty="0"/>
              <a:t>分岐予測が十分当たる場合も意味が無い</a:t>
            </a:r>
            <a:br>
              <a:rPr kumimoji="1" lang="en-US" altLang="ja-JP" dirty="0"/>
            </a:br>
            <a:r>
              <a:rPr kumimoji="1" lang="ja-JP" altLang="en-US" sz="2000" dirty="0"/>
              <a:t>（プログラム中の大概の分岐は予測できる）</a:t>
            </a:r>
            <a:endParaRPr kumimoji="1" lang="en-US" sz="2000" dirty="0"/>
          </a:p>
        </p:txBody>
      </p:sp>
      <p:sp>
        <p:nvSpPr>
          <p:cNvPr id="3" name="コンテンツ プレースホルダー 2">
            <a:extLst>
              <a:ext uri="{FF2B5EF4-FFF2-40B4-BE49-F238E27FC236}">
                <a16:creationId xmlns:a16="http://schemas.microsoft.com/office/drawing/2014/main" id="{BD050338-DDF8-4566-6FDB-DD707A4379A4}"/>
              </a:ext>
            </a:extLst>
          </p:cNvPr>
          <p:cNvSpPr>
            <a:spLocks noGrp="1"/>
          </p:cNvSpPr>
          <p:nvPr>
            <p:ph sz="quarter" idx="10"/>
          </p:nvPr>
        </p:nvSpPr>
        <p:spPr/>
        <p:txBody>
          <a:bodyPr/>
          <a:lstStyle/>
          <a:p>
            <a:r>
              <a:rPr kumimoji="1" lang="en-US" altLang="ja-JP" dirty="0"/>
              <a:t>MPKI=4 </a:t>
            </a:r>
            <a:r>
              <a:rPr kumimoji="1" lang="ja-JP" altLang="en-US" dirty="0"/>
              <a:t>の場合･･･</a:t>
            </a:r>
            <a:endParaRPr kumimoji="1" lang="en-US" altLang="ja-JP" dirty="0"/>
          </a:p>
          <a:p>
            <a:pPr lvl="1"/>
            <a:r>
              <a:rPr lang="en-US" altLang="ja-JP" dirty="0"/>
              <a:t>1000</a:t>
            </a:r>
            <a:r>
              <a:rPr lang="ja-JP" altLang="en-US" dirty="0"/>
              <a:t>命令実行して予測ミスが４回</a:t>
            </a:r>
            <a:endParaRPr lang="en-US" altLang="ja-JP" dirty="0"/>
          </a:p>
          <a:p>
            <a:pPr lvl="1"/>
            <a:r>
              <a:rPr kumimoji="1" lang="ja-JP" altLang="en-US" dirty="0"/>
              <a:t>分岐命令が５命令に１回出るとすると，ミス率２</a:t>
            </a:r>
            <a:r>
              <a:rPr kumimoji="1" lang="en-US" altLang="ja-JP" dirty="0"/>
              <a:t>%</a:t>
            </a:r>
            <a:r>
              <a:rPr kumimoji="1" lang="ja-JP" altLang="en-US" dirty="0"/>
              <a:t>程度</a:t>
            </a:r>
            <a:endParaRPr kumimoji="1" lang="en-US" altLang="ja-JP" dirty="0"/>
          </a:p>
          <a:p>
            <a:r>
              <a:rPr kumimoji="1" lang="en-US" altLang="ja-JP" dirty="0"/>
              <a:t>then/else </a:t>
            </a:r>
            <a:r>
              <a:rPr kumimoji="1" lang="ja-JP" altLang="en-US" dirty="0"/>
              <a:t>パートがそれぞれ </a:t>
            </a:r>
            <a:r>
              <a:rPr kumimoji="1" lang="ja-JP" altLang="en-US" dirty="0">
                <a:solidFill>
                  <a:schemeClr val="accent5"/>
                </a:solidFill>
              </a:rPr>
              <a:t>４</a:t>
            </a:r>
            <a:r>
              <a:rPr kumimoji="1" lang="en-US" altLang="ja-JP" dirty="0"/>
              <a:t> </a:t>
            </a:r>
            <a:r>
              <a:rPr kumimoji="1" lang="ja-JP" altLang="en-US" dirty="0"/>
              <a:t>命令の場合･･･</a:t>
            </a:r>
            <a:br>
              <a:rPr kumimoji="1" lang="en-US" altLang="ja-JP" dirty="0"/>
            </a:br>
            <a:endParaRPr kumimoji="1" lang="en-US" altLang="ja-JP" dirty="0"/>
          </a:p>
          <a:p>
            <a:pPr lvl="1"/>
            <a:r>
              <a:rPr kumimoji="1" lang="ja-JP" altLang="en-US" dirty="0"/>
              <a:t>通常の分岐で実装：</a:t>
            </a:r>
            <a:endParaRPr kumimoji="1" lang="en-US" altLang="ja-JP" dirty="0"/>
          </a:p>
          <a:p>
            <a:pPr lvl="2"/>
            <a:r>
              <a:rPr lang="en-US" altLang="ja-JP" dirty="0">
                <a:solidFill>
                  <a:schemeClr val="accent5"/>
                </a:solidFill>
              </a:rPr>
              <a:t>98 %</a:t>
            </a:r>
            <a:r>
              <a:rPr lang="en-US" altLang="ja-JP" dirty="0"/>
              <a:t> </a:t>
            </a:r>
            <a:r>
              <a:rPr lang="ja-JP" altLang="en-US" dirty="0"/>
              <a:t>の確率： 予測ヒット時は </a:t>
            </a:r>
            <a:r>
              <a:rPr lang="ja-JP" altLang="en-US" dirty="0">
                <a:solidFill>
                  <a:schemeClr val="accent5"/>
                </a:solidFill>
              </a:rPr>
              <a:t>４</a:t>
            </a:r>
            <a:r>
              <a:rPr lang="ja-JP" altLang="en-US" dirty="0"/>
              <a:t>命令の実行で済むが，</a:t>
            </a:r>
            <a:br>
              <a:rPr lang="en-US" altLang="ja-JP" dirty="0"/>
            </a:br>
            <a:r>
              <a:rPr lang="en-US" altLang="ja-JP" dirty="0">
                <a:solidFill>
                  <a:schemeClr val="accent5"/>
                </a:solidFill>
              </a:rPr>
              <a:t>2</a:t>
            </a:r>
            <a:r>
              <a:rPr lang="en-US" dirty="0">
                <a:solidFill>
                  <a:schemeClr val="accent5"/>
                </a:solidFill>
              </a:rPr>
              <a:t>%</a:t>
            </a:r>
            <a:r>
              <a:rPr lang="en-US" dirty="0"/>
              <a:t> </a:t>
            </a:r>
            <a:r>
              <a:rPr lang="ja-JP" altLang="en-US" dirty="0"/>
              <a:t>の確率：　予測ミスし時は </a:t>
            </a:r>
            <a:r>
              <a:rPr lang="en-US" altLang="ja-JP" dirty="0">
                <a:solidFill>
                  <a:schemeClr val="accent5"/>
                </a:solidFill>
              </a:rPr>
              <a:t>100</a:t>
            </a:r>
            <a:r>
              <a:rPr lang="en-US" altLang="ja-JP" dirty="0"/>
              <a:t> </a:t>
            </a:r>
            <a:r>
              <a:rPr lang="ja-JP" altLang="en-US" dirty="0"/>
              <a:t>命令無駄に実行</a:t>
            </a:r>
            <a:br>
              <a:rPr lang="en-US" altLang="ja-JP" dirty="0"/>
            </a:br>
            <a:r>
              <a:rPr lang="ja-JP" altLang="en-US" dirty="0"/>
              <a:t>→ 期待値 </a:t>
            </a:r>
            <a:r>
              <a:rPr lang="en-US" altLang="ja-JP" dirty="0">
                <a:solidFill>
                  <a:schemeClr val="accent6"/>
                </a:solidFill>
              </a:rPr>
              <a:t>4×0.98+104×0.02= 6</a:t>
            </a:r>
            <a:r>
              <a:rPr lang="en-US" altLang="ja-JP" dirty="0">
                <a:solidFill>
                  <a:schemeClr val="accent5"/>
                </a:solidFill>
              </a:rPr>
              <a:t> </a:t>
            </a:r>
            <a:r>
              <a:rPr lang="ja-JP" altLang="en-US" dirty="0"/>
              <a:t>命令</a:t>
            </a:r>
            <a:br>
              <a:rPr lang="en-US" altLang="ja-JP" dirty="0"/>
            </a:br>
            <a:endParaRPr lang="en-US" altLang="ja-JP" dirty="0"/>
          </a:p>
          <a:p>
            <a:pPr lvl="1"/>
            <a:r>
              <a:rPr lang="ja-JP" altLang="en-US" dirty="0"/>
              <a:t>条件付き </a:t>
            </a:r>
            <a:r>
              <a:rPr lang="en-US" altLang="ja-JP" dirty="0"/>
              <a:t>move </a:t>
            </a:r>
            <a:r>
              <a:rPr lang="ja-JP" altLang="en-US" dirty="0"/>
              <a:t>を使用：</a:t>
            </a:r>
            <a:endParaRPr lang="en-US" altLang="ja-JP" dirty="0"/>
          </a:p>
          <a:p>
            <a:pPr lvl="2"/>
            <a:r>
              <a:rPr lang="ja-JP" altLang="en-US" dirty="0"/>
              <a:t>毎回 </a:t>
            </a:r>
            <a:r>
              <a:rPr lang="ja-JP" altLang="en-US" dirty="0">
                <a:solidFill>
                  <a:schemeClr val="accent6"/>
                </a:solidFill>
              </a:rPr>
              <a:t>８</a:t>
            </a:r>
            <a:r>
              <a:rPr lang="en-US" altLang="ja-JP" dirty="0"/>
              <a:t> </a:t>
            </a:r>
            <a:r>
              <a:rPr lang="ja-JP" altLang="en-US" dirty="0"/>
              <a:t>命令を実行</a:t>
            </a:r>
          </a:p>
        </p:txBody>
      </p:sp>
    </p:spTree>
    <p:extLst>
      <p:ext uri="{BB962C8B-B14F-4D97-AF65-F5344CB8AC3E}">
        <p14:creationId xmlns:p14="http://schemas.microsoft.com/office/powerpoint/2010/main" val="1378570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B08FC68-4B80-F037-14C0-E5B4C954E7C0}"/>
              </a:ext>
            </a:extLst>
          </p:cNvPr>
          <p:cNvSpPr/>
          <p:nvPr/>
        </p:nvSpPr>
        <p:spPr bwMode="auto">
          <a:xfrm>
            <a:off x="2141973" y="2348988"/>
            <a:ext cx="5580061" cy="3240036"/>
          </a:xfrm>
          <a:prstGeom prst="rect">
            <a:avLst/>
          </a:prstGeom>
          <a:ln>
            <a:solidFill>
              <a:schemeClr val="bg1"/>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sz="1100" dirty="0">
                <a:solidFill>
                  <a:schemeClr val="tx1">
                    <a:lumMod val="75000"/>
                    <a:lumOff val="25000"/>
                  </a:schemeClr>
                </a:solidFill>
                <a:latin typeface="Consolas" panose="020B0609020204030204" pitchFamily="49" charset="0"/>
              </a:rPr>
              <a:t>ee_u16</a:t>
            </a:r>
          </a:p>
          <a:p>
            <a:r>
              <a:rPr kumimoji="1" lang="en-US" sz="1100" dirty="0">
                <a:solidFill>
                  <a:schemeClr val="accent4"/>
                </a:solidFill>
                <a:latin typeface="Consolas" panose="020B0609020204030204" pitchFamily="49" charset="0"/>
              </a:rPr>
              <a:t>crcu8</a:t>
            </a:r>
            <a:r>
              <a:rPr kumimoji="1" lang="en-US" sz="1100" dirty="0">
                <a:solidFill>
                  <a:schemeClr val="tx1">
                    <a:lumMod val="75000"/>
                    <a:lumOff val="25000"/>
                  </a:schemeClr>
                </a:solidFill>
                <a:latin typeface="Consolas" panose="020B0609020204030204" pitchFamily="49" charset="0"/>
              </a:rPr>
              <a:t>(ee_u8 data, ee_u16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a:t>
            </a:r>
          </a:p>
          <a:p>
            <a:r>
              <a:rPr kumimoji="1" lang="en-US" sz="1100" dirty="0">
                <a:solidFill>
                  <a:schemeClr val="tx1">
                    <a:lumMod val="75000"/>
                    <a:lumOff val="25000"/>
                  </a:schemeClr>
                </a:solidFill>
                <a:latin typeface="Consolas" panose="020B0609020204030204" pitchFamily="49" charset="0"/>
              </a:rPr>
              <a:t>{</a:t>
            </a:r>
          </a:p>
          <a:p>
            <a:r>
              <a:rPr kumimoji="1" lang="en-US" sz="1100" dirty="0">
                <a:solidFill>
                  <a:schemeClr val="tx1">
                    <a:lumMod val="75000"/>
                    <a:lumOff val="25000"/>
                  </a:schemeClr>
                </a:solidFill>
                <a:latin typeface="Consolas" panose="020B0609020204030204" pitchFamily="49" charset="0"/>
              </a:rPr>
              <a:t>    ee_u8 i = 0, x16 = 0, carry = 0;</a:t>
            </a:r>
          </a:p>
          <a:p>
            <a:endParaRPr kumimoji="1" lang="en-US" sz="1100" dirty="0">
              <a:solidFill>
                <a:schemeClr val="tx1">
                  <a:lumMod val="75000"/>
                  <a:lumOff val="25000"/>
                </a:schemeClr>
              </a:solidFill>
              <a:latin typeface="Consolas" panose="020B0609020204030204" pitchFamily="49" charset="0"/>
            </a:endParaRPr>
          </a:p>
          <a:p>
            <a:r>
              <a:rPr kumimoji="1" lang="en-US" sz="1100" dirty="0">
                <a:solidFill>
                  <a:schemeClr val="tx1">
                    <a:lumMod val="75000"/>
                    <a:lumOff val="25000"/>
                  </a:schemeClr>
                </a:solidFill>
                <a:latin typeface="Consolas" panose="020B0609020204030204" pitchFamily="49" charset="0"/>
              </a:rPr>
              <a:t>    </a:t>
            </a:r>
            <a:r>
              <a:rPr kumimoji="1" lang="en-US" sz="1100" dirty="0">
                <a:solidFill>
                  <a:schemeClr val="accent5"/>
                </a:solidFill>
                <a:latin typeface="Consolas" panose="020B0609020204030204" pitchFamily="49" charset="0"/>
              </a:rPr>
              <a:t>for</a:t>
            </a:r>
            <a:r>
              <a:rPr kumimoji="1" lang="en-US" sz="1100" dirty="0">
                <a:solidFill>
                  <a:schemeClr val="tx1">
                    <a:lumMod val="75000"/>
                    <a:lumOff val="25000"/>
                  </a:schemeClr>
                </a:solidFill>
                <a:latin typeface="Consolas" panose="020B0609020204030204" pitchFamily="49" charset="0"/>
              </a:rPr>
              <a:t> (i = 0; i &lt; 8; i++)</a:t>
            </a:r>
          </a:p>
          <a:p>
            <a:r>
              <a:rPr kumimoji="1" lang="en-US" sz="1100" dirty="0">
                <a:solidFill>
                  <a:schemeClr val="tx1">
                    <a:lumMod val="75000"/>
                    <a:lumOff val="25000"/>
                  </a:schemeClr>
                </a:solidFill>
                <a:latin typeface="Consolas" panose="020B0609020204030204" pitchFamily="49" charset="0"/>
              </a:rPr>
              <a:t>    {</a:t>
            </a:r>
          </a:p>
          <a:p>
            <a:r>
              <a:rPr kumimoji="1" lang="en-US" sz="1100" dirty="0">
                <a:solidFill>
                  <a:schemeClr val="tx1">
                    <a:lumMod val="75000"/>
                    <a:lumOff val="25000"/>
                  </a:schemeClr>
                </a:solidFill>
                <a:latin typeface="Consolas" panose="020B0609020204030204" pitchFamily="49" charset="0"/>
              </a:rPr>
              <a:t>        x16 = (ee_u8)((data &amp; 1) ^ ((ee_u8)</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&amp; 1));</a:t>
            </a:r>
          </a:p>
          <a:p>
            <a:r>
              <a:rPr kumimoji="1" lang="en-US" sz="1100" dirty="0">
                <a:solidFill>
                  <a:schemeClr val="tx1">
                    <a:lumMod val="75000"/>
                    <a:lumOff val="25000"/>
                  </a:schemeClr>
                </a:solidFill>
                <a:latin typeface="Consolas" panose="020B0609020204030204" pitchFamily="49" charset="0"/>
              </a:rPr>
              <a:t>        data &gt;&gt;= 1;</a:t>
            </a:r>
          </a:p>
          <a:p>
            <a:endParaRPr kumimoji="1" lang="en-US" sz="1100" dirty="0">
              <a:solidFill>
                <a:schemeClr val="tx1">
                  <a:lumMod val="75000"/>
                  <a:lumOff val="25000"/>
                </a:schemeClr>
              </a:solidFill>
              <a:latin typeface="Consolas" panose="020B0609020204030204" pitchFamily="49" charset="0"/>
            </a:endParaRPr>
          </a:p>
          <a:p>
            <a:r>
              <a:rPr kumimoji="1" lang="en-US" sz="1100" dirty="0">
                <a:solidFill>
                  <a:schemeClr val="tx1">
                    <a:lumMod val="75000"/>
                    <a:lumOff val="25000"/>
                  </a:schemeClr>
                </a:solidFill>
                <a:latin typeface="Consolas" panose="020B0609020204030204" pitchFamily="49" charset="0"/>
              </a:rPr>
              <a:t>        </a:t>
            </a:r>
            <a:r>
              <a:rPr kumimoji="1" lang="en-US" sz="1100" b="1" dirty="0">
                <a:solidFill>
                  <a:schemeClr val="accent6"/>
                </a:solidFill>
                <a:latin typeface="Consolas" panose="020B0609020204030204" pitchFamily="49" charset="0"/>
              </a:rPr>
              <a:t>if (x16 == 1)</a:t>
            </a:r>
          </a:p>
          <a:p>
            <a:r>
              <a:rPr kumimoji="1" lang="en-US" sz="1100" dirty="0">
                <a:solidFill>
                  <a:schemeClr val="tx1">
                    <a:lumMod val="75000"/>
                    <a:lumOff val="25000"/>
                  </a:schemeClr>
                </a:solidFill>
                <a:latin typeface="Consolas" panose="020B0609020204030204" pitchFamily="49" charset="0"/>
              </a:rPr>
              <a:t>        {</a:t>
            </a:r>
          </a:p>
          <a:p>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 0x4002;</a:t>
            </a:r>
          </a:p>
          <a:p>
            <a:r>
              <a:rPr kumimoji="1" lang="en-US" sz="1100" dirty="0">
                <a:solidFill>
                  <a:schemeClr val="tx1">
                    <a:lumMod val="75000"/>
                    <a:lumOff val="25000"/>
                  </a:schemeClr>
                </a:solidFill>
                <a:latin typeface="Consolas" panose="020B0609020204030204" pitchFamily="49" charset="0"/>
              </a:rPr>
              <a:t>            carry = 1;</a:t>
            </a:r>
          </a:p>
          <a:p>
            <a:r>
              <a:rPr kumimoji="1" lang="en-US" sz="1100" dirty="0">
                <a:solidFill>
                  <a:schemeClr val="tx1">
                    <a:lumMod val="75000"/>
                    <a:lumOff val="25000"/>
                  </a:schemeClr>
                </a:solidFill>
                <a:latin typeface="Consolas" panose="020B0609020204030204" pitchFamily="49" charset="0"/>
              </a:rPr>
              <a:t>        }</a:t>
            </a:r>
          </a:p>
          <a:p>
            <a:r>
              <a:rPr kumimoji="1" lang="en-US" sz="1100" dirty="0">
                <a:solidFill>
                  <a:schemeClr val="tx1">
                    <a:lumMod val="75000"/>
                    <a:lumOff val="25000"/>
                  </a:schemeClr>
                </a:solidFill>
                <a:latin typeface="Consolas" panose="020B0609020204030204" pitchFamily="49" charset="0"/>
              </a:rPr>
              <a:t>        </a:t>
            </a:r>
            <a:r>
              <a:rPr kumimoji="1" lang="en-US" sz="1100" dirty="0">
                <a:solidFill>
                  <a:schemeClr val="accent5"/>
                </a:solidFill>
                <a:latin typeface="Consolas" panose="020B0609020204030204" pitchFamily="49" charset="0"/>
              </a:rPr>
              <a:t>else</a:t>
            </a:r>
          </a:p>
          <a:p>
            <a:r>
              <a:rPr kumimoji="1" lang="en-US" sz="1100" dirty="0">
                <a:solidFill>
                  <a:schemeClr val="tx1">
                    <a:lumMod val="75000"/>
                    <a:lumOff val="25000"/>
                  </a:schemeClr>
                </a:solidFill>
                <a:latin typeface="Consolas" panose="020B0609020204030204" pitchFamily="49" charset="0"/>
              </a:rPr>
              <a:t>            carry = 0;</a:t>
            </a:r>
          </a:p>
          <a:p>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&gt;&gt;= 1;</a:t>
            </a:r>
          </a:p>
          <a:p>
            <a:r>
              <a:rPr kumimoji="1" lang="en-US" sz="1100" dirty="0">
                <a:solidFill>
                  <a:schemeClr val="tx1">
                    <a:lumMod val="75000"/>
                    <a:lumOff val="25000"/>
                  </a:schemeClr>
                </a:solidFill>
                <a:latin typeface="Consolas" panose="020B0609020204030204" pitchFamily="49" charset="0"/>
              </a:rPr>
              <a:t>        </a:t>
            </a:r>
            <a:r>
              <a:rPr kumimoji="1" lang="en-US" sz="1100" b="1" dirty="0">
                <a:solidFill>
                  <a:schemeClr val="accent6"/>
                </a:solidFill>
                <a:latin typeface="Consolas" panose="020B0609020204030204" pitchFamily="49" charset="0"/>
              </a:rPr>
              <a:t>if (carry)</a:t>
            </a:r>
          </a:p>
          <a:p>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 0x8000;</a:t>
            </a:r>
          </a:p>
          <a:p>
            <a:r>
              <a:rPr kumimoji="1" lang="en-US" sz="1100" dirty="0">
                <a:solidFill>
                  <a:schemeClr val="tx1">
                    <a:lumMod val="75000"/>
                    <a:lumOff val="25000"/>
                  </a:schemeClr>
                </a:solidFill>
                <a:latin typeface="Consolas" panose="020B0609020204030204" pitchFamily="49" charset="0"/>
              </a:rPr>
              <a:t>        </a:t>
            </a:r>
            <a:r>
              <a:rPr kumimoji="1" lang="en-US" sz="1100" dirty="0">
                <a:solidFill>
                  <a:schemeClr val="accent5"/>
                </a:solidFill>
                <a:latin typeface="Consolas" panose="020B0609020204030204" pitchFamily="49" charset="0"/>
              </a:rPr>
              <a:t>else</a:t>
            </a:r>
          </a:p>
          <a:p>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 &amp;= 0x7fff;</a:t>
            </a:r>
          </a:p>
          <a:p>
            <a:r>
              <a:rPr kumimoji="1" lang="en-US" sz="1100" dirty="0">
                <a:solidFill>
                  <a:schemeClr val="tx1">
                    <a:lumMod val="75000"/>
                    <a:lumOff val="25000"/>
                  </a:schemeClr>
                </a:solidFill>
                <a:latin typeface="Consolas" panose="020B0609020204030204" pitchFamily="49" charset="0"/>
              </a:rPr>
              <a:t>    }</a:t>
            </a:r>
          </a:p>
          <a:p>
            <a:r>
              <a:rPr kumimoji="1" lang="en-US" sz="1100" dirty="0">
                <a:solidFill>
                  <a:schemeClr val="tx1">
                    <a:lumMod val="75000"/>
                    <a:lumOff val="25000"/>
                  </a:schemeClr>
                </a:solidFill>
                <a:latin typeface="Consolas" panose="020B0609020204030204" pitchFamily="49" charset="0"/>
              </a:rPr>
              <a:t>    </a:t>
            </a:r>
            <a:r>
              <a:rPr kumimoji="1" lang="en-US" sz="1100" dirty="0">
                <a:solidFill>
                  <a:schemeClr val="accent5"/>
                </a:solidFill>
                <a:latin typeface="Consolas" panose="020B0609020204030204" pitchFamily="49" charset="0"/>
              </a:rPr>
              <a:t>return</a:t>
            </a:r>
            <a:r>
              <a:rPr kumimoji="1" lang="en-US" sz="1100" dirty="0">
                <a:solidFill>
                  <a:schemeClr val="tx1">
                    <a:lumMod val="75000"/>
                    <a:lumOff val="25000"/>
                  </a:schemeClr>
                </a:solidFill>
                <a:latin typeface="Consolas" panose="020B0609020204030204" pitchFamily="49" charset="0"/>
              </a:rPr>
              <a:t> </a:t>
            </a:r>
            <a:r>
              <a:rPr kumimoji="1" lang="en-US" sz="1100" dirty="0" err="1">
                <a:solidFill>
                  <a:schemeClr val="tx1">
                    <a:lumMod val="75000"/>
                    <a:lumOff val="25000"/>
                  </a:schemeClr>
                </a:solidFill>
                <a:latin typeface="Consolas" panose="020B0609020204030204" pitchFamily="49" charset="0"/>
              </a:rPr>
              <a:t>crc</a:t>
            </a:r>
            <a:r>
              <a:rPr kumimoji="1" lang="en-US" sz="1100" dirty="0">
                <a:solidFill>
                  <a:schemeClr val="tx1">
                    <a:lumMod val="75000"/>
                    <a:lumOff val="25000"/>
                  </a:schemeClr>
                </a:solidFill>
                <a:latin typeface="Consolas" panose="020B0609020204030204" pitchFamily="49" charset="0"/>
              </a:rPr>
              <a:t>;</a:t>
            </a:r>
          </a:p>
          <a:p>
            <a:r>
              <a:rPr kumimoji="1" lang="en-US" sz="1100" dirty="0">
                <a:solidFill>
                  <a:schemeClr val="tx1">
                    <a:lumMod val="75000"/>
                    <a:lumOff val="25000"/>
                  </a:schemeClr>
                </a:solidFill>
                <a:latin typeface="Consolas" panose="020B0609020204030204" pitchFamily="49" charset="0"/>
              </a:rPr>
              <a:t>}</a:t>
            </a:r>
          </a:p>
        </p:txBody>
      </p:sp>
      <p:sp>
        <p:nvSpPr>
          <p:cNvPr id="2" name="タイトル 1">
            <a:extLst>
              <a:ext uri="{FF2B5EF4-FFF2-40B4-BE49-F238E27FC236}">
                <a16:creationId xmlns:a16="http://schemas.microsoft.com/office/drawing/2014/main" id="{858F3934-2B9B-D27E-9D7D-2B77DC7048A0}"/>
              </a:ext>
            </a:extLst>
          </p:cNvPr>
          <p:cNvSpPr>
            <a:spLocks noGrp="1"/>
          </p:cNvSpPr>
          <p:nvPr>
            <p:ph type="title"/>
          </p:nvPr>
        </p:nvSpPr>
        <p:spPr/>
        <p:txBody>
          <a:bodyPr/>
          <a:lstStyle/>
          <a:p>
            <a:r>
              <a:rPr kumimoji="1" lang="en-US" dirty="0"/>
              <a:t>CoreMark </a:t>
            </a:r>
            <a:r>
              <a:rPr kumimoji="1" lang="ja-JP" altLang="en-US" dirty="0"/>
              <a:t>内の </a:t>
            </a:r>
            <a:r>
              <a:rPr kumimoji="1" lang="en-US" altLang="ja-JP" dirty="0"/>
              <a:t>CRC </a:t>
            </a:r>
            <a:r>
              <a:rPr kumimoji="1" lang="ja-JP" altLang="en-US" dirty="0"/>
              <a:t>計算部分は，うってつけ</a:t>
            </a:r>
            <a:endParaRPr kumimoji="1" lang="en-US" dirty="0"/>
          </a:p>
        </p:txBody>
      </p:sp>
      <p:sp>
        <p:nvSpPr>
          <p:cNvPr id="3" name="コンテンツ プレースホルダー 2">
            <a:extLst>
              <a:ext uri="{FF2B5EF4-FFF2-40B4-BE49-F238E27FC236}">
                <a16:creationId xmlns:a16="http://schemas.microsoft.com/office/drawing/2014/main" id="{2C6B0123-A510-ACB8-8DEC-6AA7FBF83151}"/>
              </a:ext>
            </a:extLst>
          </p:cNvPr>
          <p:cNvSpPr>
            <a:spLocks noGrp="1"/>
          </p:cNvSpPr>
          <p:nvPr>
            <p:ph sz="quarter" idx="10"/>
          </p:nvPr>
        </p:nvSpPr>
        <p:spPr>
          <a:xfrm>
            <a:off x="611956" y="1088974"/>
            <a:ext cx="7920088" cy="540006"/>
          </a:xfrm>
        </p:spPr>
        <p:txBody>
          <a:bodyPr anchor="t"/>
          <a:lstStyle/>
          <a:p>
            <a:r>
              <a:rPr kumimoji="1" lang="ja-JP" altLang="en-US" sz="1800" dirty="0"/>
              <a:t>ここは条件付き </a:t>
            </a:r>
            <a:r>
              <a:rPr kumimoji="1" lang="en-US" altLang="ja-JP" sz="1800" dirty="0"/>
              <a:t>move </a:t>
            </a:r>
            <a:r>
              <a:rPr kumimoji="1" lang="ja-JP" altLang="en-US" sz="1800" dirty="0"/>
              <a:t>にすごく向いている</a:t>
            </a:r>
            <a:endParaRPr kumimoji="1" lang="en-US" altLang="ja-JP" sz="1800" dirty="0"/>
          </a:p>
          <a:p>
            <a:pPr lvl="1"/>
            <a:r>
              <a:rPr kumimoji="1" lang="ja-JP" altLang="en-US" sz="1800" dirty="0"/>
              <a:t>過去のパターンを繰り返さないので予測できない</a:t>
            </a:r>
            <a:endParaRPr kumimoji="1" lang="en-US" altLang="ja-JP" sz="1800" dirty="0"/>
          </a:p>
          <a:p>
            <a:pPr lvl="1"/>
            <a:r>
              <a:rPr kumimoji="1" lang="ja-JP" altLang="en-US" sz="1800" dirty="0"/>
              <a:t>分岐の中身が小さいので両パス実行しても影響が小さい</a:t>
            </a:r>
            <a:endParaRPr kumimoji="1" lang="en-US" altLang="ja-JP" sz="1800" dirty="0"/>
          </a:p>
          <a:p>
            <a:endParaRPr kumimoji="1" lang="en-US" sz="1600" dirty="0">
              <a:solidFill>
                <a:schemeClr val="accent5"/>
              </a:solidFill>
            </a:endParaRPr>
          </a:p>
        </p:txBody>
      </p:sp>
    </p:spTree>
    <p:extLst>
      <p:ext uri="{BB962C8B-B14F-4D97-AF65-F5344CB8AC3E}">
        <p14:creationId xmlns:p14="http://schemas.microsoft.com/office/powerpoint/2010/main" val="2809227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34596-2669-374E-A31A-D2A7A9ECABFB}"/>
              </a:ext>
            </a:extLst>
          </p:cNvPr>
          <p:cNvSpPr>
            <a:spLocks noGrp="1"/>
          </p:cNvSpPr>
          <p:nvPr>
            <p:ph type="title"/>
          </p:nvPr>
        </p:nvSpPr>
        <p:spPr/>
        <p:txBody>
          <a:bodyPr/>
          <a:lstStyle/>
          <a:p>
            <a:r>
              <a:rPr kumimoji="1" lang="ja-JP" altLang="en-US" dirty="0"/>
              <a:t>既存の命令セットにおける条件付き </a:t>
            </a:r>
            <a:r>
              <a:rPr kumimoji="1" lang="en-US" altLang="ja-JP" dirty="0"/>
              <a:t>move</a:t>
            </a:r>
            <a:r>
              <a:rPr kumimoji="1" lang="ja-JP" altLang="en-US" dirty="0"/>
              <a:t>（１）</a:t>
            </a:r>
          </a:p>
        </p:txBody>
      </p:sp>
      <p:sp>
        <p:nvSpPr>
          <p:cNvPr id="3" name="コンテンツ プレースホルダー 2">
            <a:extLst>
              <a:ext uri="{FF2B5EF4-FFF2-40B4-BE49-F238E27FC236}">
                <a16:creationId xmlns:a16="http://schemas.microsoft.com/office/drawing/2014/main" id="{6D0A7BDF-D75E-6190-7158-60F33488409D}"/>
              </a:ext>
            </a:extLst>
          </p:cNvPr>
          <p:cNvSpPr>
            <a:spLocks noGrp="1"/>
          </p:cNvSpPr>
          <p:nvPr>
            <p:ph sz="quarter" idx="10"/>
          </p:nvPr>
        </p:nvSpPr>
        <p:spPr/>
        <p:txBody>
          <a:bodyPr/>
          <a:lstStyle/>
          <a:p>
            <a:r>
              <a:rPr kumimoji="1" lang="en-US" altLang="ja-JP" dirty="0"/>
              <a:t>ARM 64bit</a:t>
            </a:r>
            <a:r>
              <a:rPr kumimoji="1" lang="ja-JP" altLang="en-US" dirty="0"/>
              <a:t>：</a:t>
            </a:r>
            <a:r>
              <a:rPr kumimoji="1" lang="en-US" altLang="ja-JP" dirty="0"/>
              <a:t>C</a:t>
            </a:r>
            <a:r>
              <a:rPr lang="en-US" altLang="ja-JP" b="0" i="0" dirty="0">
                <a:effectLst/>
                <a:latin typeface="var(--ads-heading-font-family)"/>
              </a:rPr>
              <a:t>onditional select </a:t>
            </a:r>
            <a:r>
              <a:rPr lang="ja-JP" altLang="en-US" b="0" i="0" dirty="0">
                <a:effectLst/>
                <a:latin typeface="var(--ads-heading-font-family)"/>
              </a:rPr>
              <a:t>命令</a:t>
            </a:r>
            <a:br>
              <a:rPr lang="en-US" altLang="ja-JP" b="0" i="0" dirty="0">
                <a:effectLst/>
                <a:latin typeface="var(--ads-heading-font-family)"/>
              </a:rPr>
            </a:br>
            <a:endParaRPr lang="en-US" altLang="ja-JP" dirty="0"/>
          </a:p>
          <a:p>
            <a:pPr lvl="1"/>
            <a:r>
              <a:rPr lang="en-US" altLang="ja-JP" b="0" i="0" dirty="0">
                <a:effectLst/>
                <a:latin typeface="Consolas" panose="020B0609020204030204" pitchFamily="49" charset="0"/>
              </a:rPr>
              <a:t>CSEL </a:t>
            </a:r>
            <a:r>
              <a:rPr lang="en-US" altLang="ja-JP" b="0" i="0" dirty="0" err="1">
                <a:effectLst/>
                <a:latin typeface="Consolas" panose="020B0609020204030204" pitchFamily="49" charset="0"/>
              </a:rPr>
              <a:t>Xd</a:t>
            </a:r>
            <a:r>
              <a:rPr lang="en-US" altLang="ja-JP" b="0" i="0" dirty="0">
                <a:effectLst/>
                <a:latin typeface="Consolas" panose="020B0609020204030204" pitchFamily="49" charset="0"/>
              </a:rPr>
              <a:t>, </a:t>
            </a:r>
            <a:r>
              <a:rPr lang="en-US" altLang="ja-JP" b="0" i="0" dirty="0" err="1">
                <a:effectLst/>
                <a:latin typeface="Consolas" panose="020B0609020204030204" pitchFamily="49" charset="0"/>
              </a:rPr>
              <a:t>Xn</a:t>
            </a:r>
            <a:r>
              <a:rPr lang="en-US" altLang="ja-JP" b="0" i="0" dirty="0">
                <a:effectLst/>
                <a:latin typeface="Consolas" panose="020B0609020204030204" pitchFamily="49" charset="0"/>
              </a:rPr>
              <a:t>, </a:t>
            </a:r>
            <a:r>
              <a:rPr lang="en-US" altLang="ja-JP" b="0" i="0" dirty="0" err="1">
                <a:effectLst/>
                <a:latin typeface="Consolas" panose="020B0609020204030204" pitchFamily="49" charset="0"/>
              </a:rPr>
              <a:t>Xm</a:t>
            </a:r>
            <a:r>
              <a:rPr lang="en-US" altLang="ja-JP" b="0" i="0" dirty="0">
                <a:effectLst/>
                <a:latin typeface="Consolas" panose="020B0609020204030204" pitchFamily="49" charset="0"/>
              </a:rPr>
              <a:t>, </a:t>
            </a:r>
            <a:r>
              <a:rPr lang="en-US" altLang="ja-JP" b="0" i="0" dirty="0" err="1">
                <a:effectLst/>
                <a:latin typeface="Consolas" panose="020B0609020204030204" pitchFamily="49" charset="0"/>
              </a:rPr>
              <a:t>cond</a:t>
            </a:r>
            <a:br>
              <a:rPr lang="en-US" altLang="ja-JP" b="0" i="0" dirty="0">
                <a:effectLst/>
                <a:latin typeface="Consolas" panose="020B0609020204030204" pitchFamily="49" charset="0"/>
              </a:rPr>
            </a:br>
            <a:br>
              <a:rPr lang="en-US" altLang="ja-JP" b="0" i="0" dirty="0">
                <a:effectLst/>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４オペランドで３項演算子と同様の動作</a:t>
            </a:r>
            <a:br>
              <a:rPr lang="en-US" altLang="ja-JP" dirty="0">
                <a:latin typeface="Consolas" panose="020B0609020204030204" pitchFamily="49" charset="0"/>
              </a:rPr>
            </a:br>
            <a:r>
              <a:rPr kumimoji="1" lang="en-US" altLang="ja-JP" dirty="0" err="1">
                <a:latin typeface="Consolas" panose="020B0609020204030204" pitchFamily="49" charset="0"/>
              </a:rPr>
              <a:t>Xd</a:t>
            </a:r>
            <a:r>
              <a:rPr kumimoji="1" lang="en-US" altLang="ja-JP" dirty="0">
                <a:latin typeface="Consolas" panose="020B0609020204030204" pitchFamily="49" charset="0"/>
              </a:rPr>
              <a:t> = </a:t>
            </a:r>
            <a:r>
              <a:rPr kumimoji="1" lang="en-US" altLang="ja-JP" dirty="0" err="1">
                <a:latin typeface="Consolas" panose="020B0609020204030204" pitchFamily="49" charset="0"/>
              </a:rPr>
              <a:t>cond</a:t>
            </a:r>
            <a:r>
              <a:rPr lang="en-US" altLang="ja-JP" dirty="0">
                <a:latin typeface="Consolas" panose="020B0609020204030204" pitchFamily="49" charset="0"/>
              </a:rPr>
              <a:t> ? </a:t>
            </a:r>
            <a:r>
              <a:rPr lang="en-US" altLang="ja-JP" dirty="0" err="1">
                <a:latin typeface="Consolas" panose="020B0609020204030204" pitchFamily="49" charset="0"/>
              </a:rPr>
              <a:t>Xn</a:t>
            </a:r>
            <a:r>
              <a:rPr lang="en-US" altLang="ja-JP" dirty="0">
                <a:latin typeface="Consolas" panose="020B0609020204030204" pitchFamily="49" charset="0"/>
              </a:rPr>
              <a:t> : </a:t>
            </a:r>
            <a:r>
              <a:rPr lang="en-US" altLang="ja-JP" dirty="0" err="1">
                <a:latin typeface="Consolas" panose="020B0609020204030204" pitchFamily="49" charset="0"/>
              </a:rPr>
              <a:t>Xm</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364146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E2A04-F5C7-BA56-FC85-D8D4FDEF4F6B}"/>
              </a:ext>
            </a:extLst>
          </p:cNvPr>
          <p:cNvSpPr>
            <a:spLocks noGrp="1"/>
          </p:cNvSpPr>
          <p:nvPr>
            <p:ph type="title"/>
          </p:nvPr>
        </p:nvSpPr>
        <p:spPr/>
        <p:txBody>
          <a:bodyPr/>
          <a:lstStyle/>
          <a:p>
            <a:r>
              <a:rPr lang="ja-JP" altLang="en-US" sz="2800" kern="0" dirty="0"/>
              <a:t>今日の話題：</a:t>
            </a:r>
            <a:r>
              <a:rPr lang="en-US" altLang="ja-JP" sz="2800" kern="0" dirty="0"/>
              <a:t>RISC-V </a:t>
            </a:r>
            <a:r>
              <a:rPr lang="en-US" altLang="ja-JP" sz="2800" kern="0" dirty="0" err="1"/>
              <a:t>Zicond</a:t>
            </a:r>
            <a:r>
              <a:rPr lang="en-US" altLang="ja-JP" sz="2800" kern="0" dirty="0"/>
              <a:t> </a:t>
            </a:r>
            <a:r>
              <a:rPr lang="ja-JP" altLang="en-US" sz="2800" kern="0" dirty="0"/>
              <a:t>拡張</a:t>
            </a:r>
            <a:endParaRPr kumimoji="1" lang="ja-JP" altLang="en-US" dirty="0"/>
          </a:p>
        </p:txBody>
      </p:sp>
      <p:sp>
        <p:nvSpPr>
          <p:cNvPr id="3" name="コンテンツ プレースホルダー 2">
            <a:extLst>
              <a:ext uri="{FF2B5EF4-FFF2-40B4-BE49-F238E27FC236}">
                <a16:creationId xmlns:a16="http://schemas.microsoft.com/office/drawing/2014/main" id="{25B2EE18-76AF-DF1D-E53E-8A793556FCCC}"/>
              </a:ext>
            </a:extLst>
          </p:cNvPr>
          <p:cNvSpPr>
            <a:spLocks noGrp="1"/>
          </p:cNvSpPr>
          <p:nvPr>
            <p:ph sz="quarter" idx="10"/>
          </p:nvPr>
        </p:nvSpPr>
        <p:spPr/>
        <p:txBody>
          <a:bodyPr/>
          <a:lstStyle/>
          <a:p>
            <a:r>
              <a:rPr lang="ja-JP" altLang="en-US" dirty="0"/>
              <a:t>以下の２命令から成る：</a:t>
            </a:r>
            <a:br>
              <a:rPr lang="en-US" altLang="ja-JP" dirty="0"/>
            </a:br>
            <a:endParaRPr lang="en-US" altLang="ja-JP" dirty="0"/>
          </a:p>
          <a:p>
            <a:pPr marL="817200" lvl="1" indent="-457200">
              <a:buFont typeface="+mj-lt"/>
              <a:buAutoNum type="arabicPeriod"/>
            </a:pPr>
            <a:r>
              <a:rPr lang="en-US" altLang="ja-JP" b="1" dirty="0" err="1">
                <a:latin typeface="Consolas" panose="020B0609020204030204" pitchFamily="49" charset="0"/>
              </a:rPr>
              <a:t>czero.eqz</a:t>
            </a:r>
            <a:r>
              <a:rPr lang="en-US" altLang="ja-JP" b="1" dirty="0">
                <a:latin typeface="Consolas" panose="020B0609020204030204" pitchFamily="49" charset="0"/>
              </a:rPr>
              <a:t> </a:t>
            </a:r>
            <a:r>
              <a:rPr lang="en-US" altLang="ja-JP" dirty="0" err="1">
                <a:latin typeface="Consolas" panose="020B0609020204030204" pitchFamily="49" charset="0"/>
              </a:rPr>
              <a:t>rd</a:t>
            </a:r>
            <a:r>
              <a:rPr lang="en-US" altLang="ja-JP" dirty="0">
                <a:latin typeface="Consolas" panose="020B0609020204030204" pitchFamily="49" charset="0"/>
              </a:rPr>
              <a:t>, rs1, rs2 	</a:t>
            </a:r>
          </a:p>
          <a:p>
            <a:pPr marL="720000" lvl="2" indent="0">
              <a:buNone/>
            </a:pPr>
            <a:r>
              <a:rPr lang="en-US" altLang="ja-JP" dirty="0">
                <a:solidFill>
                  <a:schemeClr val="accent4"/>
                </a:solidFill>
                <a:latin typeface="Consolas" panose="020B0609020204030204" pitchFamily="49" charset="0"/>
              </a:rPr>
              <a:t> // </a:t>
            </a:r>
            <a:r>
              <a:rPr lang="en-US" altLang="ja-JP" dirty="0" err="1">
                <a:solidFill>
                  <a:schemeClr val="accent4"/>
                </a:solidFill>
                <a:latin typeface="Consolas" panose="020B0609020204030204" pitchFamily="49" charset="0"/>
              </a:rPr>
              <a:t>rd</a:t>
            </a:r>
            <a:r>
              <a:rPr lang="en-US" altLang="ja-JP" dirty="0">
                <a:solidFill>
                  <a:schemeClr val="accent4"/>
                </a:solidFill>
                <a:latin typeface="Consolas" panose="020B0609020204030204" pitchFamily="49" charset="0"/>
              </a:rPr>
              <a:t> = (rs2 == 0) ? 0 : rs1;</a:t>
            </a:r>
            <a:br>
              <a:rPr lang="en-US" altLang="ja-JP" dirty="0">
                <a:solidFill>
                  <a:schemeClr val="accent4"/>
                </a:solidFill>
                <a:latin typeface="Consolas" panose="020B0609020204030204" pitchFamily="49" charset="0"/>
              </a:rPr>
            </a:br>
            <a:endParaRPr lang="en-US" altLang="ja-JP" dirty="0">
              <a:solidFill>
                <a:schemeClr val="accent4"/>
              </a:solidFill>
              <a:latin typeface="Consolas" panose="020B0609020204030204" pitchFamily="49" charset="0"/>
            </a:endParaRPr>
          </a:p>
          <a:p>
            <a:pPr marL="817200" lvl="1" indent="-457200">
              <a:buFont typeface="+mj-lt"/>
              <a:buAutoNum type="arabicPeriod"/>
            </a:pPr>
            <a:r>
              <a:rPr lang="en-US" altLang="ja-JP" b="1" dirty="0" err="1">
                <a:latin typeface="Consolas" panose="020B0609020204030204" pitchFamily="49" charset="0"/>
              </a:rPr>
              <a:t>czero.nez</a:t>
            </a:r>
            <a:r>
              <a:rPr lang="en-US" altLang="ja-JP" b="1" dirty="0">
                <a:latin typeface="Consolas" panose="020B0609020204030204" pitchFamily="49" charset="0"/>
              </a:rPr>
              <a:t> </a:t>
            </a:r>
            <a:r>
              <a:rPr lang="en-US" altLang="ja-JP" dirty="0" err="1">
                <a:latin typeface="Consolas" panose="020B0609020204030204" pitchFamily="49" charset="0"/>
              </a:rPr>
              <a:t>rd</a:t>
            </a:r>
            <a:r>
              <a:rPr lang="en-US" altLang="ja-JP" dirty="0">
                <a:latin typeface="Consolas" panose="020B0609020204030204" pitchFamily="49" charset="0"/>
              </a:rPr>
              <a:t>, rs1, rs2</a:t>
            </a:r>
          </a:p>
          <a:p>
            <a:pPr marL="720000" lvl="2" indent="0">
              <a:buNone/>
            </a:pPr>
            <a:r>
              <a:rPr lang="en-US" altLang="ja-JP" dirty="0">
                <a:solidFill>
                  <a:schemeClr val="accent5"/>
                </a:solidFill>
                <a:latin typeface="Consolas" panose="020B0609020204030204" pitchFamily="49" charset="0"/>
              </a:rPr>
              <a:t> </a:t>
            </a:r>
            <a:r>
              <a:rPr lang="en-US" altLang="ja-JP" dirty="0">
                <a:solidFill>
                  <a:schemeClr val="accent4"/>
                </a:solidFill>
                <a:latin typeface="Consolas" panose="020B0609020204030204" pitchFamily="49" charset="0"/>
              </a:rPr>
              <a:t>// </a:t>
            </a:r>
            <a:r>
              <a:rPr lang="en-US" altLang="ja-JP" dirty="0" err="1">
                <a:solidFill>
                  <a:schemeClr val="accent4"/>
                </a:solidFill>
                <a:latin typeface="Consolas" panose="020B0609020204030204" pitchFamily="49" charset="0"/>
              </a:rPr>
              <a:t>rd</a:t>
            </a:r>
            <a:r>
              <a:rPr lang="en-US" altLang="ja-JP" dirty="0">
                <a:solidFill>
                  <a:schemeClr val="accent4"/>
                </a:solidFill>
                <a:latin typeface="Consolas" panose="020B0609020204030204" pitchFamily="49" charset="0"/>
              </a:rPr>
              <a:t> = (rs2 != 0) ? 0 : rs1;</a:t>
            </a:r>
          </a:p>
          <a:p>
            <a:r>
              <a:rPr lang="ja-JP" altLang="en-US" dirty="0"/>
              <a:t>一種の条件付き</a:t>
            </a:r>
            <a:r>
              <a:rPr lang="en-US" altLang="ja-JP" dirty="0"/>
              <a:t> move</a:t>
            </a:r>
          </a:p>
          <a:p>
            <a:pPr lvl="1"/>
            <a:r>
              <a:rPr lang="ja-JP" altLang="en-US" dirty="0"/>
              <a:t>条件ごとにゼロ </a:t>
            </a:r>
            <a:r>
              <a:rPr lang="en-US" altLang="ja-JP" dirty="0"/>
              <a:t>or </a:t>
            </a:r>
            <a:r>
              <a:rPr lang="ja-JP" altLang="en-US" dirty="0"/>
              <a:t>レジスタ値を代入</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600334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34596-2669-374E-A31A-D2A7A9ECABFB}"/>
              </a:ext>
            </a:extLst>
          </p:cNvPr>
          <p:cNvSpPr>
            <a:spLocks noGrp="1"/>
          </p:cNvSpPr>
          <p:nvPr>
            <p:ph type="title"/>
          </p:nvPr>
        </p:nvSpPr>
        <p:spPr/>
        <p:txBody>
          <a:bodyPr/>
          <a:lstStyle/>
          <a:p>
            <a:r>
              <a:rPr kumimoji="1" lang="ja-JP" altLang="en-US" dirty="0"/>
              <a:t>既存の命令セットにおける条件付き </a:t>
            </a:r>
            <a:r>
              <a:rPr kumimoji="1" lang="en-US" altLang="ja-JP" dirty="0"/>
              <a:t>move</a:t>
            </a:r>
            <a:r>
              <a:rPr kumimoji="1" lang="ja-JP" altLang="en-US" dirty="0"/>
              <a:t>（２）</a:t>
            </a:r>
          </a:p>
        </p:txBody>
      </p:sp>
      <p:sp>
        <p:nvSpPr>
          <p:cNvPr id="3" name="コンテンツ プレースホルダー 2">
            <a:extLst>
              <a:ext uri="{FF2B5EF4-FFF2-40B4-BE49-F238E27FC236}">
                <a16:creationId xmlns:a16="http://schemas.microsoft.com/office/drawing/2014/main" id="{6D0A7BDF-D75E-6190-7158-60F33488409D}"/>
              </a:ext>
            </a:extLst>
          </p:cNvPr>
          <p:cNvSpPr>
            <a:spLocks noGrp="1"/>
          </p:cNvSpPr>
          <p:nvPr>
            <p:ph sz="quarter" idx="10"/>
          </p:nvPr>
        </p:nvSpPr>
        <p:spPr/>
        <p:txBody>
          <a:bodyPr/>
          <a:lstStyle/>
          <a:p>
            <a:r>
              <a:rPr kumimoji="1" lang="en-US" altLang="ja-JP" dirty="0">
                <a:latin typeface="Consolas" panose="020B0609020204030204" pitchFamily="49" charset="0"/>
              </a:rPr>
              <a:t>Alpha</a:t>
            </a:r>
            <a:r>
              <a:rPr kumimoji="1" lang="ja-JP" altLang="en-US" dirty="0">
                <a:latin typeface="Consolas" panose="020B0609020204030204" pitchFamily="49" charset="0"/>
              </a:rPr>
              <a:t>：</a:t>
            </a:r>
            <a:r>
              <a:rPr kumimoji="1" lang="en-US" altLang="ja-JP" dirty="0">
                <a:latin typeface="Consolas" panose="020B0609020204030204" pitchFamily="49" charset="0"/>
              </a:rPr>
              <a:t>Conditional move </a:t>
            </a:r>
            <a:r>
              <a:rPr kumimoji="1" lang="ja-JP" altLang="en-US" dirty="0">
                <a:latin typeface="Consolas" panose="020B0609020204030204" pitchFamily="49" charset="0"/>
              </a:rPr>
              <a:t>命令</a:t>
            </a:r>
            <a:br>
              <a:rPr kumimoji="1" lang="en-US" altLang="ja-JP" dirty="0">
                <a:latin typeface="Consolas" panose="020B0609020204030204" pitchFamily="49" charset="0"/>
              </a:rPr>
            </a:br>
            <a:endParaRPr kumimoji="1" lang="en-US" altLang="ja-JP" dirty="0">
              <a:latin typeface="Consolas" panose="020B0609020204030204" pitchFamily="49" charset="0"/>
            </a:endParaRPr>
          </a:p>
          <a:p>
            <a:pPr lvl="1"/>
            <a:r>
              <a:rPr lang="en-US" altLang="ja-JP" dirty="0" err="1">
                <a:latin typeface="Consolas" panose="020B0609020204030204" pitchFamily="49" charset="0"/>
              </a:rPr>
              <a:t>CMOVxx</a:t>
            </a:r>
            <a:r>
              <a:rPr lang="en-US" altLang="ja-JP" dirty="0">
                <a:latin typeface="Consolas" panose="020B0609020204030204" pitchFamily="49" charset="0"/>
              </a:rPr>
              <a:t> Ra, Rb, </a:t>
            </a:r>
            <a:r>
              <a:rPr lang="en-US" altLang="ja-JP" dirty="0" err="1">
                <a:latin typeface="Consolas" panose="020B0609020204030204" pitchFamily="49" charset="0"/>
              </a:rPr>
              <a:t>Rc</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３オペランドで</a:t>
            </a:r>
            <a:br>
              <a:rPr lang="en-US" altLang="ja-JP" dirty="0">
                <a:latin typeface="Consolas" panose="020B0609020204030204" pitchFamily="49" charset="0"/>
              </a:rPr>
            </a:br>
            <a:r>
              <a:rPr lang="en-US" altLang="ja-JP" dirty="0">
                <a:latin typeface="Consolas" panose="020B0609020204030204" pitchFamily="49" charset="0"/>
              </a:rPr>
              <a:t>// xx </a:t>
            </a:r>
            <a:r>
              <a:rPr lang="ja-JP" altLang="en-US" dirty="0">
                <a:latin typeface="Consolas" panose="020B0609020204030204" pitchFamily="49" charset="0"/>
              </a:rPr>
              <a:t>の条件がなり立ったら代入（以下は非ゼロの場合）</a:t>
            </a:r>
            <a:br>
              <a:rPr lang="en-US" altLang="ja-JP" dirty="0">
                <a:latin typeface="Consolas" panose="020B0609020204030204" pitchFamily="49" charset="0"/>
              </a:rPr>
            </a:br>
            <a:r>
              <a:rPr lang="en-US" altLang="ja-JP" dirty="0">
                <a:latin typeface="Consolas" panose="020B0609020204030204" pitchFamily="49" charset="0"/>
              </a:rPr>
              <a:t>if (Ra)</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err="1">
                <a:latin typeface="Consolas" panose="020B0609020204030204" pitchFamily="49" charset="0"/>
              </a:rPr>
              <a:t>Rc</a:t>
            </a:r>
            <a:r>
              <a:rPr lang="en-US" altLang="ja-JP" dirty="0">
                <a:latin typeface="Consolas" panose="020B0609020204030204" pitchFamily="49" charset="0"/>
              </a:rPr>
              <a:t> = Rb</a:t>
            </a:r>
          </a:p>
          <a:p>
            <a:pPr lvl="1"/>
            <a:endParaRPr kumimoji="1" lang="en-US" altLang="ja-JP" dirty="0">
              <a:latin typeface="Consolas" panose="020B0609020204030204" pitchFamily="49" charset="0"/>
            </a:endParaRPr>
          </a:p>
          <a:p>
            <a:pPr lvl="1"/>
            <a:r>
              <a:rPr lang="ja-JP" altLang="en-US" dirty="0">
                <a:latin typeface="Consolas" panose="020B0609020204030204" pitchFamily="49" charset="0"/>
              </a:rPr>
              <a:t>組み合わせて使ったりする</a:t>
            </a:r>
            <a:br>
              <a:rPr lang="en-US" altLang="ja-JP" dirty="0">
                <a:latin typeface="Consolas" panose="020B0609020204030204" pitchFamily="49" charset="0"/>
              </a:rPr>
            </a:br>
            <a:r>
              <a:rPr lang="en-US" altLang="ja-JP" dirty="0">
                <a:latin typeface="Consolas" panose="020B0609020204030204" pitchFamily="49" charset="0"/>
              </a:rPr>
              <a:t>// R4 = R1 ? </a:t>
            </a:r>
            <a:r>
              <a:rPr lang="en-US" altLang="ja-JP" dirty="0">
                <a:solidFill>
                  <a:schemeClr val="accent6"/>
                </a:solidFill>
                <a:latin typeface="Consolas" panose="020B0609020204030204" pitchFamily="49" charset="0"/>
              </a:rPr>
              <a:t>R2</a:t>
            </a:r>
            <a:r>
              <a:rPr lang="en-US" altLang="ja-JP" dirty="0">
                <a:latin typeface="Consolas" panose="020B0609020204030204" pitchFamily="49" charset="0"/>
              </a:rPr>
              <a:t> : </a:t>
            </a:r>
            <a:r>
              <a:rPr lang="en-US" altLang="ja-JP" dirty="0">
                <a:solidFill>
                  <a:schemeClr val="accent3">
                    <a:lumMod val="75000"/>
                  </a:schemeClr>
                </a:solidFill>
                <a:latin typeface="Consolas" panose="020B0609020204030204" pitchFamily="49" charset="0"/>
              </a:rPr>
              <a:t>R3</a:t>
            </a:r>
            <a:br>
              <a:rPr lang="en-US" altLang="ja-JP" dirty="0">
                <a:latin typeface="Consolas" panose="020B0609020204030204" pitchFamily="49" charset="0"/>
              </a:rPr>
            </a:br>
            <a:r>
              <a:rPr lang="en-US" altLang="ja-JP" dirty="0">
                <a:latin typeface="Consolas" panose="020B0609020204030204" pitchFamily="49" charset="0"/>
              </a:rPr>
              <a:t>CMOV</a:t>
            </a:r>
            <a:r>
              <a:rPr lang="en-US" altLang="ja-JP" dirty="0">
                <a:solidFill>
                  <a:schemeClr val="accent5"/>
                </a:solidFill>
                <a:latin typeface="Consolas" panose="020B0609020204030204" pitchFamily="49" charset="0"/>
              </a:rPr>
              <a:t>NE</a:t>
            </a:r>
            <a:r>
              <a:rPr lang="en-US" altLang="ja-JP" dirty="0">
                <a:latin typeface="Consolas" panose="020B0609020204030204" pitchFamily="49" charset="0"/>
              </a:rPr>
              <a:t> R1,</a:t>
            </a:r>
            <a:r>
              <a:rPr lang="en-US" altLang="ja-JP" dirty="0">
                <a:solidFill>
                  <a:schemeClr val="accent6"/>
                </a:solidFill>
                <a:latin typeface="Consolas" panose="020B0609020204030204" pitchFamily="49" charset="0"/>
              </a:rPr>
              <a:t>R2</a:t>
            </a:r>
            <a:r>
              <a:rPr lang="ja-JP" altLang="en-US" dirty="0">
                <a:latin typeface="Consolas" panose="020B0609020204030204" pitchFamily="49" charset="0"/>
              </a:rPr>
              <a:t>→</a:t>
            </a:r>
            <a:r>
              <a:rPr lang="en-US" altLang="ja-JP" dirty="0">
                <a:latin typeface="Consolas" panose="020B0609020204030204" pitchFamily="49" charset="0"/>
              </a:rPr>
              <a:t>R4 // if (R1)  R4=</a:t>
            </a:r>
            <a:r>
              <a:rPr lang="en-US" altLang="ja-JP" dirty="0">
                <a:solidFill>
                  <a:schemeClr val="accent6"/>
                </a:solidFill>
                <a:latin typeface="Consolas" panose="020B0609020204030204" pitchFamily="49" charset="0"/>
              </a:rPr>
              <a:t>R2</a:t>
            </a:r>
            <a:br>
              <a:rPr lang="en-US" altLang="ja-JP" dirty="0">
                <a:latin typeface="Consolas" panose="020B0609020204030204" pitchFamily="49" charset="0"/>
              </a:rPr>
            </a:br>
            <a:r>
              <a:rPr lang="en-US" altLang="ja-JP" dirty="0">
                <a:latin typeface="Consolas" panose="020B0609020204030204" pitchFamily="49" charset="0"/>
              </a:rPr>
              <a:t>CMOV</a:t>
            </a:r>
            <a:r>
              <a:rPr lang="en-US" altLang="ja-JP" dirty="0">
                <a:solidFill>
                  <a:schemeClr val="accent5"/>
                </a:solidFill>
                <a:latin typeface="Consolas" panose="020B0609020204030204" pitchFamily="49" charset="0"/>
              </a:rPr>
              <a:t>EQ</a:t>
            </a:r>
            <a:r>
              <a:rPr lang="en-US" altLang="ja-JP" dirty="0">
                <a:latin typeface="Consolas" panose="020B0609020204030204" pitchFamily="49" charset="0"/>
              </a:rPr>
              <a:t> R1,</a:t>
            </a:r>
            <a:r>
              <a:rPr lang="en-US" altLang="ja-JP" dirty="0">
                <a:solidFill>
                  <a:schemeClr val="accent3">
                    <a:lumMod val="75000"/>
                  </a:schemeClr>
                </a:solidFill>
                <a:latin typeface="Consolas" panose="020B0609020204030204" pitchFamily="49" charset="0"/>
              </a:rPr>
              <a:t>R3</a:t>
            </a:r>
            <a:r>
              <a:rPr lang="ja-JP" altLang="en-US" dirty="0">
                <a:latin typeface="Consolas" panose="020B0609020204030204" pitchFamily="49" charset="0"/>
              </a:rPr>
              <a:t>→</a:t>
            </a:r>
            <a:r>
              <a:rPr lang="en-US" altLang="ja-JP" dirty="0">
                <a:latin typeface="Consolas" panose="020B0609020204030204" pitchFamily="49" charset="0"/>
              </a:rPr>
              <a:t>R4 // if (!R1) R4=</a:t>
            </a:r>
            <a:r>
              <a:rPr lang="en-US" altLang="ja-JP" dirty="0">
                <a:solidFill>
                  <a:schemeClr val="accent3">
                    <a:lumMod val="75000"/>
                  </a:schemeClr>
                </a:solidFill>
                <a:latin typeface="Consolas" panose="020B0609020204030204" pitchFamily="49" charset="0"/>
              </a:rPr>
              <a:t>R3</a:t>
            </a:r>
            <a:endParaRPr kumimoji="1" lang="ja-JP" altLang="en-US"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751825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34596-2669-374E-A31A-D2A7A9ECABFB}"/>
              </a:ext>
            </a:extLst>
          </p:cNvPr>
          <p:cNvSpPr>
            <a:spLocks noGrp="1"/>
          </p:cNvSpPr>
          <p:nvPr>
            <p:ph type="title"/>
          </p:nvPr>
        </p:nvSpPr>
        <p:spPr/>
        <p:txBody>
          <a:bodyPr/>
          <a:lstStyle/>
          <a:p>
            <a:r>
              <a:rPr kumimoji="1" lang="ja-JP" altLang="en-US" dirty="0"/>
              <a:t>既存の命令セットにおける条件付き </a:t>
            </a:r>
            <a:r>
              <a:rPr kumimoji="1" lang="en-US" altLang="ja-JP" dirty="0"/>
              <a:t>move</a:t>
            </a:r>
            <a:r>
              <a:rPr kumimoji="1" lang="ja-JP" altLang="en-US" dirty="0"/>
              <a:t>（３）</a:t>
            </a:r>
          </a:p>
        </p:txBody>
      </p:sp>
      <p:sp>
        <p:nvSpPr>
          <p:cNvPr id="3" name="コンテンツ プレースホルダー 2">
            <a:extLst>
              <a:ext uri="{FF2B5EF4-FFF2-40B4-BE49-F238E27FC236}">
                <a16:creationId xmlns:a16="http://schemas.microsoft.com/office/drawing/2014/main" id="{6D0A7BDF-D75E-6190-7158-60F33488409D}"/>
              </a:ext>
            </a:extLst>
          </p:cNvPr>
          <p:cNvSpPr>
            <a:spLocks noGrp="1"/>
          </p:cNvSpPr>
          <p:nvPr>
            <p:ph sz="quarter" idx="10"/>
          </p:nvPr>
        </p:nvSpPr>
        <p:spPr/>
        <p:txBody>
          <a:bodyPr/>
          <a:lstStyle/>
          <a:p>
            <a:r>
              <a:rPr lang="en-US" altLang="ja-JP" dirty="0"/>
              <a:t>x86</a:t>
            </a:r>
            <a:r>
              <a:rPr lang="ja-JP" altLang="en-US" dirty="0"/>
              <a:t>：</a:t>
            </a:r>
            <a:r>
              <a:rPr kumimoji="1" lang="en-US" altLang="ja-JP" dirty="0">
                <a:latin typeface="Consolas" panose="020B0609020204030204" pitchFamily="49" charset="0"/>
              </a:rPr>
              <a:t>Conditional move </a:t>
            </a:r>
            <a:r>
              <a:rPr kumimoji="1" lang="ja-JP" altLang="en-US" dirty="0">
                <a:latin typeface="Consolas" panose="020B0609020204030204" pitchFamily="49" charset="0"/>
              </a:rPr>
              <a:t>命令</a:t>
            </a:r>
            <a:br>
              <a:rPr kumimoji="1" lang="en-US" altLang="ja-JP" dirty="0">
                <a:latin typeface="Consolas" panose="020B0609020204030204" pitchFamily="49" charset="0"/>
              </a:rPr>
            </a:br>
            <a:endParaRPr lang="en-US" altLang="ja-JP" dirty="0"/>
          </a:p>
          <a:p>
            <a:pPr lvl="1"/>
            <a:r>
              <a:rPr lang="en-US" altLang="ja-JP" i="0" dirty="0" err="1">
                <a:effectLst/>
                <a:latin typeface="Consolas" panose="020B0609020204030204" pitchFamily="49" charset="0"/>
              </a:rPr>
              <a:t>CMOVcc</a:t>
            </a:r>
            <a:r>
              <a:rPr lang="en-US" altLang="ja-JP" dirty="0">
                <a:latin typeface="Consolas" panose="020B0609020204030204" pitchFamily="49" charset="0"/>
              </a:rPr>
              <a:t> </a:t>
            </a:r>
            <a:r>
              <a:rPr lang="en-US" altLang="ja-JP" b="0" i="0" dirty="0">
                <a:effectLst/>
                <a:latin typeface="Consolas" panose="020B0609020204030204" pitchFamily="49" charset="0"/>
              </a:rPr>
              <a:t>r, r/m    // cc </a:t>
            </a:r>
            <a:r>
              <a:rPr lang="ja-JP" altLang="en-US" b="0" i="0" dirty="0">
                <a:effectLst/>
                <a:latin typeface="Consolas" panose="020B0609020204030204" pitchFamily="49" charset="0"/>
              </a:rPr>
              <a:t>の部分は条件コード</a:t>
            </a:r>
            <a:br>
              <a:rPr lang="en-US" altLang="ja-JP" b="0" i="0" dirty="0">
                <a:effectLst/>
                <a:latin typeface="Consolas" panose="020B0609020204030204" pitchFamily="49" charset="0"/>
              </a:rPr>
            </a:br>
            <a:br>
              <a:rPr lang="en-US" altLang="ja-JP" b="0" i="0" dirty="0">
                <a:effectLst/>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フラグが指定した条件を満たしたときだけ代入</a:t>
            </a:r>
            <a:br>
              <a:rPr lang="en-US" altLang="ja-JP" dirty="0">
                <a:latin typeface="Consolas" panose="020B0609020204030204" pitchFamily="49" charset="0"/>
              </a:rPr>
            </a:br>
            <a:r>
              <a:rPr lang="en-US" altLang="ja-JP" dirty="0">
                <a:latin typeface="Consolas" panose="020B0609020204030204" pitchFamily="49" charset="0"/>
              </a:rPr>
              <a:t>// Alpha </a:t>
            </a:r>
            <a:r>
              <a:rPr lang="ja-JP" altLang="en-US" dirty="0">
                <a:latin typeface="Consolas" panose="020B0609020204030204" pitchFamily="49" charset="0"/>
              </a:rPr>
              <a:t>と同じ</a:t>
            </a:r>
            <a:br>
              <a:rPr lang="en-US" altLang="ja-JP" b="0" i="0" dirty="0">
                <a:effectLst/>
                <a:latin typeface="Consolas" panose="020B0609020204030204" pitchFamily="49" charset="0"/>
              </a:rPr>
            </a:br>
            <a:r>
              <a:rPr lang="en-US" altLang="ja-JP" dirty="0">
                <a:latin typeface="Consolas" panose="020B0609020204030204" pitchFamily="49" charset="0"/>
              </a:rPr>
              <a:t>if (</a:t>
            </a:r>
            <a:r>
              <a:rPr lang="en-US" altLang="ja-JP" dirty="0" err="1">
                <a:latin typeface="Consolas" panose="020B0609020204030204" pitchFamily="49" charset="0"/>
              </a:rPr>
              <a:t>cond</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err="1">
                <a:latin typeface="Consolas" panose="020B0609020204030204" pitchFamily="49" charset="0"/>
              </a:rPr>
              <a:t>dst</a:t>
            </a:r>
            <a:r>
              <a:rPr lang="en-US" altLang="ja-JP" dirty="0">
                <a:latin typeface="Consolas" panose="020B0609020204030204" pitchFamily="49" charset="0"/>
              </a:rPr>
              <a:t> = </a:t>
            </a:r>
            <a:r>
              <a:rPr lang="en-US" altLang="ja-JP" dirty="0" err="1">
                <a:latin typeface="Consolas" panose="020B0609020204030204" pitchFamily="49" charset="0"/>
              </a:rPr>
              <a:t>src</a:t>
            </a:r>
            <a:r>
              <a:rPr lang="en-US" altLang="ja-JP" dirty="0">
                <a:latin typeface="Consolas" panose="020B0609020204030204" pitchFamily="49" charset="0"/>
              </a:rPr>
              <a:t>;</a:t>
            </a:r>
            <a:br>
              <a:rPr lang="en-US" altLang="ja-JP" dirty="0">
                <a:latin typeface="Consolas" panose="020B0609020204030204" pitchFamily="49" charset="0"/>
              </a:rPr>
            </a:br>
            <a:endParaRPr lang="en-US" altLang="ja-JP" b="0" i="0" dirty="0">
              <a:effectLst/>
              <a:latin typeface="Consolas" panose="020B0609020204030204" pitchFamily="49" charset="0"/>
            </a:endParaRPr>
          </a:p>
          <a:p>
            <a:r>
              <a:rPr lang="ja-JP" altLang="en-US" dirty="0"/>
              <a:t>余談：</a:t>
            </a:r>
            <a:r>
              <a:rPr lang="en-US" altLang="ja-JP" dirty="0"/>
              <a:t>APX </a:t>
            </a:r>
            <a:r>
              <a:rPr lang="ja-JP" altLang="en-US" dirty="0"/>
              <a:t>拡張で最近さらにいろいろ追加されたらしい･･･</a:t>
            </a:r>
            <a:endParaRPr lang="en-US" altLang="ja-JP" dirty="0"/>
          </a:p>
          <a:p>
            <a:pPr lvl="1"/>
            <a:r>
              <a:rPr lang="en-US" altLang="ja-JP" dirty="0">
                <a:solidFill>
                  <a:schemeClr val="accent4"/>
                </a:solidFill>
                <a:hlinkClick r:id="rId2">
                  <a:extLst>
                    <a:ext uri="{A12FA001-AC4F-418D-AE19-62706E023703}">
                      <ahyp:hlinkClr xmlns:ahyp="http://schemas.microsoft.com/office/drawing/2018/hyperlinkcolor" val="tx"/>
                    </a:ext>
                  </a:extLst>
                </a:hlinkClick>
              </a:rPr>
              <a:t>https://www.intel.com/content/www/us/en/developer/articles/technical/advanced-performance-extensions-apx.html</a:t>
            </a:r>
            <a:endParaRPr lang="en-US" altLang="ja-JP" dirty="0">
              <a:solidFill>
                <a:schemeClr val="accent4"/>
              </a:solidFill>
            </a:endParaRPr>
          </a:p>
        </p:txBody>
      </p:sp>
    </p:spTree>
    <p:extLst>
      <p:ext uri="{BB962C8B-B14F-4D97-AF65-F5344CB8AC3E}">
        <p14:creationId xmlns:p14="http://schemas.microsoft.com/office/powerpoint/2010/main" val="1603147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76CD6-A002-E446-9DBF-4C44927B3FF9}"/>
              </a:ext>
            </a:extLst>
          </p:cNvPr>
          <p:cNvSpPr>
            <a:spLocks noGrp="1"/>
          </p:cNvSpPr>
          <p:nvPr>
            <p:ph type="title"/>
          </p:nvPr>
        </p:nvSpPr>
        <p:spPr/>
        <p:txBody>
          <a:bodyPr/>
          <a:lstStyle/>
          <a:p>
            <a:r>
              <a:rPr kumimoji="1" lang="en-US" dirty="0"/>
              <a:t>RISC-V </a:t>
            </a:r>
            <a:r>
              <a:rPr kumimoji="1" lang="ja-JP" altLang="en-US" dirty="0"/>
              <a:t>では？</a:t>
            </a:r>
            <a:endParaRPr kumimoji="1" lang="en-US" dirty="0"/>
          </a:p>
        </p:txBody>
      </p:sp>
      <p:sp>
        <p:nvSpPr>
          <p:cNvPr id="3" name="コンテンツ プレースホルダー 2">
            <a:extLst>
              <a:ext uri="{FF2B5EF4-FFF2-40B4-BE49-F238E27FC236}">
                <a16:creationId xmlns:a16="http://schemas.microsoft.com/office/drawing/2014/main" id="{840C67DA-4D16-8F51-5C9D-C82433FD8057}"/>
              </a:ext>
            </a:extLst>
          </p:cNvPr>
          <p:cNvSpPr>
            <a:spLocks noGrp="1"/>
          </p:cNvSpPr>
          <p:nvPr>
            <p:ph sz="quarter" idx="10"/>
          </p:nvPr>
        </p:nvSpPr>
        <p:spPr/>
        <p:txBody>
          <a:bodyPr/>
          <a:lstStyle/>
          <a:p>
            <a:r>
              <a:rPr lang="ja-JP" altLang="en-US" dirty="0"/>
              <a:t>基本命令セットからは意図的に外されている</a:t>
            </a:r>
            <a:endParaRPr lang="en-US" altLang="ja-JP" dirty="0"/>
          </a:p>
          <a:p>
            <a:r>
              <a:rPr lang="en-US" altLang="ja-JP" dirty="0"/>
              <a:t>Andrew Waterman, Design of the RISC-V Instruction Set Architecture </a:t>
            </a:r>
            <a:r>
              <a:rPr lang="ja-JP" altLang="en-US" dirty="0"/>
              <a:t>より</a:t>
            </a:r>
            <a:br>
              <a:rPr lang="en-US" altLang="ja-JP" dirty="0"/>
            </a:br>
            <a:br>
              <a:rPr lang="en-US" altLang="ja-JP" dirty="0"/>
            </a:br>
            <a:r>
              <a:rPr lang="en-US" altLang="ja-JP" dirty="0"/>
              <a:t>&gt; We consciously omitted support for conditional moves and predication. Both enable some form of if-conversion, a transformation by which some control hazards can be traded for data hazards. ...</a:t>
            </a:r>
            <a:br>
              <a:rPr lang="en-US" altLang="ja-JP" dirty="0"/>
            </a:br>
            <a:br>
              <a:rPr lang="en-US" altLang="ja-JP" dirty="0"/>
            </a:br>
            <a:r>
              <a:rPr lang="ja-JP" altLang="en-US" dirty="0"/>
              <a:t>（機械翻訳）条件付き </a:t>
            </a:r>
            <a:r>
              <a:rPr lang="en-US" altLang="ja-JP" dirty="0"/>
              <a:t>move </a:t>
            </a:r>
            <a:r>
              <a:rPr lang="ja-JP" altLang="en-US" dirty="0"/>
              <a:t>と述語のサポートは</a:t>
            </a:r>
            <a:r>
              <a:rPr lang="ja-JP" altLang="en-US" dirty="0">
                <a:solidFill>
                  <a:schemeClr val="accent5"/>
                </a:solidFill>
              </a:rPr>
              <a:t>意図的に省いた</a:t>
            </a:r>
            <a:r>
              <a:rPr lang="ja-JP" altLang="en-US" dirty="0"/>
              <a:t>。どちらもある種の</a:t>
            </a:r>
            <a:r>
              <a:rPr lang="en-US" altLang="ja-JP" dirty="0"/>
              <a:t>if</a:t>
            </a:r>
            <a:r>
              <a:rPr lang="ja-JP" altLang="en-US" dirty="0"/>
              <a:t>変換を可能にするもので、それによって制御ハザードをデータハザードと交換することができる。</a:t>
            </a:r>
            <a:r>
              <a:rPr lang="en-US" altLang="ja-JP" dirty="0"/>
              <a:t>...</a:t>
            </a:r>
            <a:endParaRPr kumimoji="1" lang="en-US" dirty="0"/>
          </a:p>
        </p:txBody>
      </p:sp>
    </p:spTree>
    <p:extLst>
      <p:ext uri="{BB962C8B-B14F-4D97-AF65-F5344CB8AC3E}">
        <p14:creationId xmlns:p14="http://schemas.microsoft.com/office/powerpoint/2010/main" val="609347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EA57D7-22AB-F3FA-7E70-25C9D890A0EB}"/>
              </a:ext>
            </a:extLst>
          </p:cNvPr>
          <p:cNvSpPr>
            <a:spLocks noGrp="1"/>
          </p:cNvSpPr>
          <p:nvPr>
            <p:ph type="title"/>
          </p:nvPr>
        </p:nvSpPr>
        <p:spPr/>
        <p:txBody>
          <a:bodyPr/>
          <a:lstStyle/>
          <a:p>
            <a:r>
              <a:rPr kumimoji="1" lang="ja-JP" altLang="en-US" dirty="0"/>
              <a:t>一応 </a:t>
            </a:r>
            <a:r>
              <a:rPr kumimoji="1" lang="en-US" dirty="0"/>
              <a:t>B </a:t>
            </a:r>
            <a:r>
              <a:rPr kumimoji="1" lang="en-US" altLang="ja-JP" dirty="0"/>
              <a:t>(</a:t>
            </a:r>
            <a:r>
              <a:rPr lang="en-US" altLang="ja-JP" dirty="0" err="1"/>
              <a:t>Bitmanip</a:t>
            </a:r>
            <a:r>
              <a:rPr kumimoji="1" lang="en-US" altLang="ja-JP" dirty="0"/>
              <a:t>)</a:t>
            </a:r>
            <a:r>
              <a:rPr kumimoji="1" lang="en-US" dirty="0"/>
              <a:t> </a:t>
            </a:r>
            <a:r>
              <a:rPr kumimoji="1" lang="ja-JP" altLang="en-US" dirty="0"/>
              <a:t>拡張には提案があった</a:t>
            </a:r>
            <a:endParaRPr kumimoji="1" lang="en-US" dirty="0"/>
          </a:p>
        </p:txBody>
      </p:sp>
      <p:sp>
        <p:nvSpPr>
          <p:cNvPr id="3" name="コンテンツ プレースホルダー 2">
            <a:extLst>
              <a:ext uri="{FF2B5EF4-FFF2-40B4-BE49-F238E27FC236}">
                <a16:creationId xmlns:a16="http://schemas.microsoft.com/office/drawing/2014/main" id="{39D7AF5D-A1D2-4E4E-FB0A-28B478EF760C}"/>
              </a:ext>
            </a:extLst>
          </p:cNvPr>
          <p:cNvSpPr>
            <a:spLocks noGrp="1"/>
          </p:cNvSpPr>
          <p:nvPr>
            <p:ph sz="quarter" idx="10"/>
          </p:nvPr>
        </p:nvSpPr>
        <p:spPr/>
        <p:txBody>
          <a:bodyPr/>
          <a:lstStyle/>
          <a:p>
            <a:endParaRPr kumimoji="1" lang="en-US" dirty="0">
              <a:solidFill>
                <a:schemeClr val="accent4"/>
              </a:solidFill>
              <a:hlinkClick r:id="rId2">
                <a:extLst>
                  <a:ext uri="{A12FA001-AC4F-418D-AE19-62706E023703}">
                    <ahyp:hlinkClr xmlns:ahyp="http://schemas.microsoft.com/office/drawing/2018/hyperlinkcolor" val="tx"/>
                  </a:ext>
                </a:extLst>
              </a:hlinkClick>
            </a:endParaRPr>
          </a:p>
          <a:p>
            <a:r>
              <a:rPr lang="ja-JP" altLang="en-US" dirty="0"/>
              <a:t>４オペランド命令として提案</a:t>
            </a:r>
            <a:endParaRPr lang="en-US" altLang="ja-JP" dirty="0"/>
          </a:p>
          <a:p>
            <a:pPr lvl="1"/>
            <a:r>
              <a:rPr lang="en-US" altLang="ja-JP" dirty="0" err="1">
                <a:latin typeface="Consolas" panose="020B0609020204030204" pitchFamily="49" charset="0"/>
              </a:rPr>
              <a:t>cmov</a:t>
            </a:r>
            <a:r>
              <a:rPr lang="en-US" altLang="ja-JP" dirty="0">
                <a:latin typeface="Consolas" panose="020B0609020204030204" pitchFamily="49" charset="0"/>
              </a:rPr>
              <a:t> </a:t>
            </a:r>
            <a:r>
              <a:rPr lang="en-US" altLang="ja-JP" dirty="0" err="1">
                <a:latin typeface="Consolas" panose="020B0609020204030204" pitchFamily="49" charset="0"/>
              </a:rPr>
              <a:t>rd</a:t>
            </a:r>
            <a:r>
              <a:rPr lang="en-US" altLang="ja-JP" dirty="0">
                <a:latin typeface="Consolas" panose="020B0609020204030204" pitchFamily="49" charset="0"/>
              </a:rPr>
              <a:t>, rs2, rs1, rs3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ARM </a:t>
            </a:r>
            <a:r>
              <a:rPr lang="ja-JP" altLang="en-US" dirty="0">
                <a:latin typeface="Consolas" panose="020B0609020204030204" pitchFamily="49" charset="0"/>
              </a:rPr>
              <a:t>のものと同様</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３項演算子のように働く</a:t>
            </a:r>
            <a:br>
              <a:rPr lang="en-US" altLang="ja-JP" dirty="0">
                <a:latin typeface="Consolas" panose="020B0609020204030204" pitchFamily="49" charset="0"/>
              </a:rPr>
            </a:br>
            <a:r>
              <a:rPr lang="en-US" altLang="ja-JP" dirty="0" err="1">
                <a:latin typeface="Consolas" panose="020B0609020204030204" pitchFamily="49" charset="0"/>
              </a:rPr>
              <a:t>rd</a:t>
            </a:r>
            <a:r>
              <a:rPr lang="en-US" altLang="ja-JP" dirty="0">
                <a:latin typeface="Consolas" panose="020B0609020204030204" pitchFamily="49" charset="0"/>
              </a:rPr>
              <a:t> = rs2 ? rs1 : rs3</a:t>
            </a:r>
            <a:br>
              <a:rPr lang="en-US" altLang="ja-JP" dirty="0">
                <a:latin typeface="Consolas" panose="020B0609020204030204" pitchFamily="49" charset="0"/>
              </a:rPr>
            </a:br>
            <a:endParaRPr kumimoji="1" lang="en-US" altLang="ja-JP" dirty="0">
              <a:latin typeface="Consolas" panose="020B0609020204030204" pitchFamily="49" charset="0"/>
            </a:endParaRPr>
          </a:p>
          <a:p>
            <a:r>
              <a:rPr kumimoji="1" lang="ja-JP" altLang="en-US" dirty="0"/>
              <a:t>ドラフトにはあったが，廃案になったらしい？</a:t>
            </a:r>
            <a:endParaRPr kumimoji="1" lang="en-US" altLang="ja-JP" dirty="0"/>
          </a:p>
          <a:p>
            <a:pPr lvl="1"/>
            <a:r>
              <a:rPr kumimoji="1" lang="en-US" dirty="0">
                <a:solidFill>
                  <a:schemeClr val="accent4"/>
                </a:solidFill>
                <a:hlinkClick r:id="rId2">
                  <a:extLst>
                    <a:ext uri="{A12FA001-AC4F-418D-AE19-62706E023703}">
                      <ahyp:hlinkClr xmlns:ahyp="http://schemas.microsoft.com/office/drawing/2018/hyperlinkcolor" val="tx"/>
                    </a:ext>
                  </a:extLst>
                </a:hlinkClick>
              </a:rPr>
              <a:t>https://muxup.com/2023q1/whats-new-for-risc-v-in-llvm-16</a:t>
            </a:r>
            <a:br>
              <a:rPr kumimoji="1" lang="en-US" dirty="0">
                <a:solidFill>
                  <a:schemeClr val="accent4"/>
                </a:solidFill>
              </a:rPr>
            </a:br>
            <a:r>
              <a:rPr kumimoji="1" lang="en-US" dirty="0"/>
              <a:t>... </a:t>
            </a:r>
            <a:r>
              <a:rPr lang="en-US" altLang="ja-JP" b="0" i="0" dirty="0">
                <a:effectLst/>
                <a:latin typeface="Nunito Var"/>
              </a:rPr>
              <a:t>the previously proposed but now abandoned </a:t>
            </a:r>
            <a:r>
              <a:rPr lang="en-US" altLang="ja-JP" b="0" i="0" dirty="0" err="1">
                <a:solidFill>
                  <a:schemeClr val="accent4"/>
                </a:solidFill>
                <a:effectLst/>
                <a:latin typeface="Nunito Var"/>
                <a:hlinkClick r:id="rId3">
                  <a:extLst>
                    <a:ext uri="{A12FA001-AC4F-418D-AE19-62706E023703}">
                      <ahyp:hlinkClr xmlns:ahyp="http://schemas.microsoft.com/office/drawing/2018/hyperlinkcolor" val="tx"/>
                    </a:ext>
                  </a:extLst>
                </a:hlinkClick>
              </a:rPr>
              <a:t>Zbt</a:t>
            </a:r>
            <a:r>
              <a:rPr lang="en-US" altLang="ja-JP" b="0" i="0" dirty="0">
                <a:solidFill>
                  <a:schemeClr val="accent4"/>
                </a:solidFill>
                <a:effectLst/>
                <a:latin typeface="Nunito Var"/>
                <a:hlinkClick r:id="rId3">
                  <a:extLst>
                    <a:ext uri="{A12FA001-AC4F-418D-AE19-62706E023703}">
                      <ahyp:hlinkClr xmlns:ahyp="http://schemas.microsoft.com/office/drawing/2018/hyperlinkcolor" val="tx"/>
                    </a:ext>
                  </a:extLst>
                </a:hlinkClick>
              </a:rPr>
              <a:t> extension</a:t>
            </a:r>
            <a:r>
              <a:rPr lang="en-US" altLang="ja-JP" b="0" i="0" dirty="0">
                <a:effectLst/>
                <a:latin typeface="Nunito Var"/>
              </a:rPr>
              <a:t> (part of the earlier </a:t>
            </a:r>
            <a:r>
              <a:rPr lang="en-US" altLang="ja-JP" b="0" i="0" dirty="0" err="1">
                <a:effectLst/>
                <a:latin typeface="Nunito Var"/>
              </a:rPr>
              <a:t>bitmanip</a:t>
            </a:r>
            <a:r>
              <a:rPr lang="en-US" altLang="ja-JP" b="0" i="0" dirty="0">
                <a:effectLst/>
                <a:latin typeface="Nunito Var"/>
              </a:rPr>
              <a:t> spec) </a:t>
            </a:r>
            <a:br>
              <a:rPr lang="en-US" altLang="ja-JP" b="0" i="0" dirty="0">
                <a:effectLst/>
                <a:latin typeface="Nunito Var"/>
              </a:rPr>
            </a:br>
            <a:r>
              <a:rPr lang="ja-JP" altLang="en-US" b="0" i="0" dirty="0">
                <a:effectLst/>
                <a:latin typeface="Nunito Var"/>
              </a:rPr>
              <a:t>（機械翻訳）以前提案されていたが、現在は放棄されている</a:t>
            </a:r>
            <a:r>
              <a:rPr lang="en-US" altLang="ja-JP" b="0" i="0" dirty="0" err="1">
                <a:effectLst/>
                <a:latin typeface="Nunito Var"/>
              </a:rPr>
              <a:t>Zbt</a:t>
            </a:r>
            <a:r>
              <a:rPr lang="ja-JP" altLang="en-US" b="0" i="0" dirty="0">
                <a:effectLst/>
                <a:latin typeface="Nunito Var"/>
              </a:rPr>
              <a:t>拡張（以前の</a:t>
            </a:r>
            <a:r>
              <a:rPr lang="en-US" altLang="ja-JP" b="0" i="0" dirty="0" err="1">
                <a:effectLst/>
                <a:latin typeface="Nunito Var"/>
              </a:rPr>
              <a:t>bitmanip</a:t>
            </a:r>
            <a:r>
              <a:rPr lang="ja-JP" altLang="en-US" b="0" i="0" dirty="0">
                <a:effectLst/>
                <a:latin typeface="Nunito Var"/>
              </a:rPr>
              <a:t>仕様の一部）</a:t>
            </a:r>
            <a:endParaRPr kumimoji="1" lang="en-US" dirty="0"/>
          </a:p>
        </p:txBody>
      </p:sp>
    </p:spTree>
    <p:extLst>
      <p:ext uri="{BB962C8B-B14F-4D97-AF65-F5344CB8AC3E}">
        <p14:creationId xmlns:p14="http://schemas.microsoft.com/office/powerpoint/2010/main" val="14945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11D10-02E8-B3BF-AC3E-C80BC3BD8E80}"/>
              </a:ext>
            </a:extLst>
          </p:cNvPr>
          <p:cNvSpPr>
            <a:spLocks noGrp="1"/>
          </p:cNvSpPr>
          <p:nvPr>
            <p:ph type="title"/>
          </p:nvPr>
        </p:nvSpPr>
        <p:spPr/>
        <p:txBody>
          <a:bodyPr/>
          <a:lstStyle/>
          <a:p>
            <a:r>
              <a:rPr kumimoji="1" lang="ja-JP" altLang="en-US" dirty="0"/>
              <a:t>なぜ条件付き </a:t>
            </a:r>
            <a:r>
              <a:rPr kumimoji="1" lang="en-US" altLang="ja-JP" dirty="0"/>
              <a:t>move </a:t>
            </a:r>
            <a:r>
              <a:rPr kumimoji="1" lang="ja-JP" altLang="en-US" dirty="0"/>
              <a:t>を入れたくないか？（１）</a:t>
            </a:r>
            <a:endParaRPr kumimoji="1" lang="en-US" dirty="0"/>
          </a:p>
        </p:txBody>
      </p:sp>
      <p:sp>
        <p:nvSpPr>
          <p:cNvPr id="3" name="コンテンツ プレースホルダー 2">
            <a:extLst>
              <a:ext uri="{FF2B5EF4-FFF2-40B4-BE49-F238E27FC236}">
                <a16:creationId xmlns:a16="http://schemas.microsoft.com/office/drawing/2014/main" id="{50BDDDB2-CAEF-5076-0749-235F948B3183}"/>
              </a:ext>
            </a:extLst>
          </p:cNvPr>
          <p:cNvSpPr>
            <a:spLocks noGrp="1"/>
          </p:cNvSpPr>
          <p:nvPr>
            <p:ph sz="quarter" idx="10"/>
          </p:nvPr>
        </p:nvSpPr>
        <p:spPr>
          <a:xfrm>
            <a:off x="611956" y="1088974"/>
            <a:ext cx="8280092" cy="5220058"/>
          </a:xfrm>
        </p:spPr>
        <p:txBody>
          <a:bodyPr/>
          <a:lstStyle/>
          <a:p>
            <a:r>
              <a:rPr kumimoji="1" lang="ja-JP" altLang="en-US" sz="1800" dirty="0"/>
              <a:t>４オペランドタイプ（</a:t>
            </a:r>
            <a:r>
              <a:rPr kumimoji="1" lang="en-US" altLang="ja-JP" sz="1800" dirty="0"/>
              <a:t>ARM 64, RISC-V B </a:t>
            </a:r>
            <a:r>
              <a:rPr kumimoji="1" lang="ja-JP" altLang="en-US" sz="1800" dirty="0"/>
              <a:t>拡張）の場合</a:t>
            </a:r>
            <a:endParaRPr kumimoji="1" lang="en-US" altLang="ja-JP" sz="1800" dirty="0"/>
          </a:p>
          <a:p>
            <a:pPr lvl="1"/>
            <a:r>
              <a:rPr lang="en-US" altLang="ja-JP" sz="1800" dirty="0" err="1">
                <a:latin typeface="Consolas" panose="020B0609020204030204" pitchFamily="49" charset="0"/>
              </a:rPr>
              <a:t>cmov</a:t>
            </a:r>
            <a:r>
              <a:rPr lang="en-US" altLang="ja-JP" sz="1800" dirty="0">
                <a:latin typeface="Consolas" panose="020B0609020204030204" pitchFamily="49" charset="0"/>
              </a:rPr>
              <a:t> </a:t>
            </a:r>
            <a:r>
              <a:rPr lang="en-US" altLang="ja-JP" sz="1800" dirty="0" err="1">
                <a:latin typeface="Consolas" panose="020B0609020204030204" pitchFamily="49" charset="0"/>
              </a:rPr>
              <a:t>rd</a:t>
            </a:r>
            <a:r>
              <a:rPr lang="en-US" altLang="ja-JP" sz="1800" dirty="0">
                <a:latin typeface="Consolas" panose="020B0609020204030204" pitchFamily="49" charset="0"/>
              </a:rPr>
              <a:t>, rs2, rs1, rs3   // </a:t>
            </a:r>
            <a:r>
              <a:rPr lang="en-US" altLang="ja-JP" sz="1800" dirty="0" err="1">
                <a:latin typeface="Consolas" panose="020B0609020204030204" pitchFamily="49" charset="0"/>
              </a:rPr>
              <a:t>rd</a:t>
            </a:r>
            <a:r>
              <a:rPr lang="en-US" altLang="ja-JP" sz="1800" dirty="0">
                <a:latin typeface="Consolas" panose="020B0609020204030204" pitchFamily="49" charset="0"/>
              </a:rPr>
              <a:t> = rs2 ? rs1 : rs3</a:t>
            </a:r>
          </a:p>
          <a:p>
            <a:r>
              <a:rPr lang="ja-JP" altLang="en-US" sz="1800" dirty="0">
                <a:latin typeface="Consolas" panose="020B0609020204030204" pitchFamily="49" charset="0"/>
              </a:rPr>
              <a:t>イヤな点</a:t>
            </a:r>
            <a:endParaRPr lang="en-US" altLang="ja-JP" sz="1800" dirty="0">
              <a:latin typeface="Consolas" panose="020B0609020204030204" pitchFamily="49" charset="0"/>
            </a:endParaRPr>
          </a:p>
          <a:p>
            <a:pPr lvl="1">
              <a:buFont typeface="+mj-lt"/>
              <a:buAutoNum type="arabicPeriod"/>
            </a:pPr>
            <a:r>
              <a:rPr lang="ja-JP" altLang="en-US" sz="1800" dirty="0">
                <a:latin typeface="Consolas" panose="020B0609020204030204" pitchFamily="49" charset="0"/>
              </a:rPr>
              <a:t>定義できる命令数の減少</a:t>
            </a:r>
            <a:endParaRPr lang="en-US" altLang="ja-JP" sz="1800" dirty="0">
              <a:latin typeface="Consolas" panose="020B0609020204030204" pitchFamily="49" charset="0"/>
            </a:endParaRPr>
          </a:p>
          <a:p>
            <a:pPr lvl="2"/>
            <a:r>
              <a:rPr lang="en-US" altLang="ja-JP" sz="1800" dirty="0">
                <a:latin typeface="Consolas" panose="020B0609020204030204" pitchFamily="49" charset="0"/>
              </a:rPr>
              <a:t>32bit </a:t>
            </a:r>
            <a:r>
              <a:rPr lang="ja-JP" altLang="en-US" sz="1800" dirty="0">
                <a:latin typeface="Consolas" panose="020B0609020204030204" pitchFamily="49" charset="0"/>
              </a:rPr>
              <a:t>固定長の空間内で </a:t>
            </a:r>
            <a:r>
              <a:rPr lang="en-US" altLang="ja-JP" sz="1800" dirty="0">
                <a:latin typeface="Consolas" panose="020B0609020204030204" pitchFamily="49" charset="0"/>
              </a:rPr>
              <a:t>5bit×4=20bit </a:t>
            </a:r>
            <a:r>
              <a:rPr lang="ja-JP" altLang="en-US" sz="1800" dirty="0">
                <a:latin typeface="Consolas" panose="020B0609020204030204" pitchFamily="49" charset="0"/>
              </a:rPr>
              <a:t>が食われてしまう</a:t>
            </a:r>
            <a:endParaRPr lang="en-US" altLang="ja-JP" sz="1800" dirty="0">
              <a:latin typeface="Consolas" panose="020B0609020204030204" pitchFamily="49" charset="0"/>
            </a:endParaRPr>
          </a:p>
          <a:p>
            <a:pPr lvl="1">
              <a:buFont typeface="+mj-lt"/>
              <a:buAutoNum type="arabicPeriod"/>
            </a:pPr>
            <a:r>
              <a:rPr lang="ja-JP" altLang="en-US" sz="1800" dirty="0">
                <a:latin typeface="Consolas" panose="020B0609020204030204" pitchFamily="49" charset="0"/>
              </a:rPr>
              <a:t>ハードの複雑化</a:t>
            </a:r>
            <a:endParaRPr lang="en-US" altLang="ja-JP" sz="1800" dirty="0">
              <a:latin typeface="Consolas" panose="020B0609020204030204" pitchFamily="49" charset="0"/>
            </a:endParaRPr>
          </a:p>
          <a:p>
            <a:pPr lvl="2"/>
            <a:r>
              <a:rPr lang="ja-JP" altLang="en-US" sz="1800" dirty="0">
                <a:latin typeface="Consolas" panose="020B0609020204030204" pitchFamily="49" charset="0"/>
              </a:rPr>
              <a:t>レジスタ・ファイルなどのポートが追加で必要</a:t>
            </a:r>
            <a:endParaRPr lang="en-US" altLang="ja-JP" sz="1800" dirty="0">
              <a:latin typeface="Consolas" panose="020B0609020204030204" pitchFamily="49" charset="0"/>
            </a:endParaRPr>
          </a:p>
          <a:p>
            <a:pPr lvl="2"/>
            <a:r>
              <a:rPr lang="ja-JP" altLang="en-US" sz="1800" dirty="0">
                <a:latin typeface="Consolas" panose="020B0609020204030204" pitchFamily="49" charset="0"/>
              </a:rPr>
              <a:t>この手の回路はポート数の２乗のオーダーで消費電力や面積が増加</a:t>
            </a:r>
            <a:br>
              <a:rPr lang="en-US" altLang="ja-JP" sz="1800" dirty="0">
                <a:latin typeface="Consolas" panose="020B0609020204030204" pitchFamily="49" charset="0"/>
              </a:rPr>
            </a:br>
            <a:endParaRPr lang="en-US" altLang="ja-JP" sz="1800" dirty="0">
              <a:latin typeface="Consolas" panose="020B0609020204030204" pitchFamily="49" charset="0"/>
            </a:endParaRPr>
          </a:p>
          <a:p>
            <a:r>
              <a:rPr lang="ja-JP" altLang="en-US" sz="1800" dirty="0">
                <a:latin typeface="Consolas" panose="020B0609020204030204" pitchFamily="49" charset="0"/>
              </a:rPr>
              <a:t>余談：浮動小数点</a:t>
            </a:r>
            <a:r>
              <a:rPr lang="en-US" altLang="ja-JP" sz="1800" dirty="0">
                <a:latin typeface="Consolas" panose="020B0609020204030204" pitchFamily="49" charset="0"/>
              </a:rPr>
              <a:t> </a:t>
            </a:r>
            <a:r>
              <a:rPr lang="ja-JP" altLang="en-US" sz="1800" dirty="0">
                <a:latin typeface="Consolas" panose="020B0609020204030204" pitchFamily="49" charset="0"/>
              </a:rPr>
              <a:t>の </a:t>
            </a:r>
            <a:r>
              <a:rPr lang="en-US" altLang="ja-JP" sz="1800" dirty="0">
                <a:latin typeface="Consolas" panose="020B0609020204030204" pitchFamily="49" charset="0"/>
              </a:rPr>
              <a:t>Fused multiply add (FMA) </a:t>
            </a:r>
            <a:r>
              <a:rPr lang="ja-JP" altLang="en-US" sz="1800" dirty="0">
                <a:latin typeface="Consolas" panose="020B0609020204030204" pitchFamily="49" charset="0"/>
              </a:rPr>
              <a:t>は４オペランドだが</a:t>
            </a:r>
            <a:br>
              <a:rPr lang="en-US" altLang="ja-JP" sz="1800" dirty="0">
                <a:latin typeface="Consolas" panose="020B0609020204030204" pitchFamily="49" charset="0"/>
              </a:rPr>
            </a:br>
            <a:r>
              <a:rPr lang="ja-JP" altLang="en-US" sz="1800" dirty="0">
                <a:latin typeface="Consolas" panose="020B0609020204030204" pitchFamily="49" charset="0"/>
              </a:rPr>
              <a:t>これは効果が非常に大きいため例外的に認められてる</a:t>
            </a:r>
          </a:p>
        </p:txBody>
      </p:sp>
    </p:spTree>
    <p:extLst>
      <p:ext uri="{BB962C8B-B14F-4D97-AF65-F5344CB8AC3E}">
        <p14:creationId xmlns:p14="http://schemas.microsoft.com/office/powerpoint/2010/main" val="63573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11D10-02E8-B3BF-AC3E-C80BC3BD8E80}"/>
              </a:ext>
            </a:extLst>
          </p:cNvPr>
          <p:cNvSpPr>
            <a:spLocks noGrp="1"/>
          </p:cNvSpPr>
          <p:nvPr>
            <p:ph type="title"/>
          </p:nvPr>
        </p:nvSpPr>
        <p:spPr/>
        <p:txBody>
          <a:bodyPr/>
          <a:lstStyle/>
          <a:p>
            <a:r>
              <a:rPr kumimoji="1" lang="ja-JP" altLang="en-US" dirty="0"/>
              <a:t>なぜ条件付き </a:t>
            </a:r>
            <a:r>
              <a:rPr kumimoji="1" lang="en-US" altLang="ja-JP" dirty="0"/>
              <a:t>move </a:t>
            </a:r>
            <a:r>
              <a:rPr kumimoji="1" lang="ja-JP" altLang="en-US" dirty="0"/>
              <a:t>を入れたくないか？（２）</a:t>
            </a:r>
            <a:endParaRPr kumimoji="1" lang="en-US" dirty="0"/>
          </a:p>
        </p:txBody>
      </p:sp>
      <p:sp>
        <p:nvSpPr>
          <p:cNvPr id="3" name="コンテンツ プレースホルダー 2">
            <a:extLst>
              <a:ext uri="{FF2B5EF4-FFF2-40B4-BE49-F238E27FC236}">
                <a16:creationId xmlns:a16="http://schemas.microsoft.com/office/drawing/2014/main" id="{50BDDDB2-CAEF-5076-0749-235F948B3183}"/>
              </a:ext>
            </a:extLst>
          </p:cNvPr>
          <p:cNvSpPr>
            <a:spLocks noGrp="1"/>
          </p:cNvSpPr>
          <p:nvPr>
            <p:ph sz="quarter" idx="10"/>
          </p:nvPr>
        </p:nvSpPr>
        <p:spPr/>
        <p:txBody>
          <a:bodyPr/>
          <a:lstStyle/>
          <a:p>
            <a:r>
              <a:rPr kumimoji="1" lang="ja-JP" altLang="en-US" dirty="0"/>
              <a:t>３オペランドタイプ（</a:t>
            </a:r>
            <a:r>
              <a:rPr kumimoji="1" lang="en-US" altLang="ja-JP" dirty="0"/>
              <a:t>x86, Alpha</a:t>
            </a:r>
            <a:r>
              <a:rPr kumimoji="1" lang="ja-JP" altLang="en-US" dirty="0"/>
              <a:t>）の場合</a:t>
            </a:r>
            <a:endParaRPr kumimoji="1" lang="en-US" altLang="ja-JP" dirty="0"/>
          </a:p>
          <a:p>
            <a:pPr lvl="1"/>
            <a:r>
              <a:rPr lang="en-US" altLang="ja-JP" dirty="0" err="1">
                <a:latin typeface="Consolas" panose="020B0609020204030204" pitchFamily="49" charset="0"/>
              </a:rPr>
              <a:t>cmov</a:t>
            </a:r>
            <a:r>
              <a:rPr lang="en-US" altLang="ja-JP" dirty="0">
                <a:latin typeface="Consolas" panose="020B0609020204030204" pitchFamily="49" charset="0"/>
              </a:rPr>
              <a:t> </a:t>
            </a:r>
            <a:r>
              <a:rPr lang="en-US" altLang="ja-JP" dirty="0" err="1">
                <a:latin typeface="Consolas" panose="020B0609020204030204" pitchFamily="49" charset="0"/>
              </a:rPr>
              <a:t>rd</a:t>
            </a:r>
            <a:r>
              <a:rPr lang="en-US" altLang="ja-JP" dirty="0">
                <a:latin typeface="Consolas" panose="020B0609020204030204" pitchFamily="49" charset="0"/>
              </a:rPr>
              <a:t>, rs2, rs1   // if (rs2) </a:t>
            </a:r>
            <a:r>
              <a:rPr lang="en-US" altLang="ja-JP" dirty="0" err="1">
                <a:latin typeface="Consolas" panose="020B0609020204030204" pitchFamily="49" charset="0"/>
              </a:rPr>
              <a:t>rd</a:t>
            </a:r>
            <a:r>
              <a:rPr lang="en-US" altLang="ja-JP" dirty="0">
                <a:latin typeface="Consolas" panose="020B0609020204030204" pitchFamily="49" charset="0"/>
              </a:rPr>
              <a:t> = rs1;</a:t>
            </a:r>
            <a:br>
              <a:rPr lang="en-US" altLang="ja-JP" dirty="0">
                <a:latin typeface="Consolas" panose="020B0609020204030204" pitchFamily="49" charset="0"/>
              </a:rPr>
            </a:br>
            <a:endParaRPr lang="en-US" altLang="ja-JP" dirty="0">
              <a:latin typeface="Consolas" panose="020B0609020204030204" pitchFamily="49" charset="0"/>
            </a:endParaRPr>
          </a:p>
          <a:p>
            <a:r>
              <a:rPr lang="ja-JP" altLang="en-US" dirty="0">
                <a:latin typeface="Consolas" panose="020B0609020204030204" pitchFamily="49" charset="0"/>
              </a:rPr>
              <a:t>問題なさそう？</a:t>
            </a:r>
            <a:endParaRPr lang="en-US" altLang="ja-JP" dirty="0">
              <a:latin typeface="Consolas" panose="020B0609020204030204" pitchFamily="49" charset="0"/>
            </a:endParaRPr>
          </a:p>
          <a:p>
            <a:pPr lvl="1"/>
            <a:r>
              <a:rPr lang="ja-JP" altLang="en-US" dirty="0">
                <a:latin typeface="Consolas" panose="020B0609020204030204" pitchFamily="49" charset="0"/>
              </a:rPr>
              <a:t>定義できる命令数が減少する？</a:t>
            </a:r>
            <a:endParaRPr lang="en-US" altLang="ja-JP" dirty="0">
              <a:latin typeface="Consolas" panose="020B0609020204030204" pitchFamily="49" charset="0"/>
            </a:endParaRPr>
          </a:p>
          <a:p>
            <a:pPr lvl="2"/>
            <a:r>
              <a:rPr lang="ja-JP" altLang="en-US" dirty="0">
                <a:latin typeface="Consolas" panose="020B0609020204030204" pitchFamily="49" charset="0"/>
              </a:rPr>
              <a:t>３オペランドなので，フィールドの消費は増えていない</a:t>
            </a:r>
            <a:endParaRPr lang="en-US" altLang="ja-JP" dirty="0">
              <a:latin typeface="Consolas" panose="020B0609020204030204" pitchFamily="49" charset="0"/>
            </a:endParaRPr>
          </a:p>
          <a:p>
            <a:pPr lvl="1"/>
            <a:r>
              <a:rPr lang="ja-JP" altLang="en-US" dirty="0">
                <a:latin typeface="Consolas" panose="020B0609020204030204" pitchFamily="49" charset="0"/>
              </a:rPr>
              <a:t>ハードは複雑化する？</a:t>
            </a:r>
            <a:endParaRPr lang="en-US" altLang="ja-JP" dirty="0">
              <a:latin typeface="Consolas" panose="020B0609020204030204" pitchFamily="49" charset="0"/>
            </a:endParaRPr>
          </a:p>
          <a:p>
            <a:pPr lvl="2"/>
            <a:r>
              <a:rPr lang="ja-JP" altLang="en-US" dirty="0">
                <a:latin typeface="Consolas" panose="020B0609020204030204" pitchFamily="49" charset="0"/>
              </a:rPr>
              <a:t>３オペランドなので，これも大丈夫？</a:t>
            </a:r>
            <a:endParaRPr lang="en-US" altLang="ja-JP" dirty="0">
              <a:latin typeface="Consolas" panose="020B0609020204030204" pitchFamily="49" charset="0"/>
            </a:endParaRPr>
          </a:p>
        </p:txBody>
      </p:sp>
    </p:spTree>
    <p:extLst>
      <p:ext uri="{BB962C8B-B14F-4D97-AF65-F5344CB8AC3E}">
        <p14:creationId xmlns:p14="http://schemas.microsoft.com/office/powerpoint/2010/main" val="2749318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81208-27D9-6343-DFC4-FDEEAB3F54FA}"/>
              </a:ext>
            </a:extLst>
          </p:cNvPr>
          <p:cNvSpPr>
            <a:spLocks noGrp="1"/>
          </p:cNvSpPr>
          <p:nvPr>
            <p:ph type="title"/>
          </p:nvPr>
        </p:nvSpPr>
        <p:spPr/>
        <p:txBody>
          <a:bodyPr/>
          <a:lstStyle/>
          <a:p>
            <a:r>
              <a:rPr kumimoji="1" lang="en-US" dirty="0"/>
              <a:t>RISC-V </a:t>
            </a:r>
            <a:r>
              <a:rPr kumimoji="1" lang="ja-JP" altLang="en-US" dirty="0"/>
              <a:t>から条件付き </a:t>
            </a:r>
            <a:r>
              <a:rPr kumimoji="1" lang="en-US" altLang="ja-JP" dirty="0"/>
              <a:t>move </a:t>
            </a:r>
            <a:r>
              <a:rPr kumimoji="1" lang="ja-JP" altLang="en-US" dirty="0"/>
              <a:t>が省かれた理由</a:t>
            </a:r>
            <a:endParaRPr kumimoji="1" lang="en-US" dirty="0"/>
          </a:p>
        </p:txBody>
      </p:sp>
      <p:sp>
        <p:nvSpPr>
          <p:cNvPr id="3" name="コンテンツ プレースホルダー 2">
            <a:extLst>
              <a:ext uri="{FF2B5EF4-FFF2-40B4-BE49-F238E27FC236}">
                <a16:creationId xmlns:a16="http://schemas.microsoft.com/office/drawing/2014/main" id="{8E22A963-D6BD-F167-78BD-B59F1885A57F}"/>
              </a:ext>
            </a:extLst>
          </p:cNvPr>
          <p:cNvSpPr>
            <a:spLocks noGrp="1"/>
          </p:cNvSpPr>
          <p:nvPr>
            <p:ph sz="quarter" idx="10"/>
          </p:nvPr>
        </p:nvSpPr>
        <p:spPr/>
        <p:txBody>
          <a:bodyPr/>
          <a:lstStyle/>
          <a:p>
            <a:r>
              <a:rPr lang="en-US" altLang="ja-JP" dirty="0"/>
              <a:t>Andrew Waterman, Design of the RISC-V Instruction Set Architecture </a:t>
            </a:r>
            <a:r>
              <a:rPr lang="ja-JP" altLang="en-US" dirty="0"/>
              <a:t>より</a:t>
            </a:r>
            <a:endParaRPr lang="en-US" altLang="ja-JP" dirty="0"/>
          </a:p>
          <a:p>
            <a:r>
              <a:rPr lang="en-US" altLang="ja-JP" dirty="0"/>
              <a:t>&gt; We consciously omitted support for conditional moves and predication.</a:t>
            </a:r>
            <a:br>
              <a:rPr lang="en-US" altLang="ja-JP" dirty="0"/>
            </a:br>
            <a:r>
              <a:rPr lang="en-US" altLang="ja-JP" dirty="0"/>
              <a:t>...</a:t>
            </a:r>
            <a:br>
              <a:rPr lang="en-US" altLang="ja-JP" dirty="0"/>
            </a:br>
            <a:r>
              <a:rPr lang="en-US" altLang="ja-JP" dirty="0">
                <a:solidFill>
                  <a:schemeClr val="accent5"/>
                </a:solidFill>
              </a:rPr>
              <a:t>Both techniques complicate implementations with register renaming</a:t>
            </a:r>
            <a:r>
              <a:rPr lang="en-US" altLang="ja-JP" dirty="0"/>
              <a:t>, since the old value of the destination register must be copied to the new physical register when the predicate is false.</a:t>
            </a:r>
            <a:br>
              <a:rPr lang="en-US" altLang="ja-JP" dirty="0"/>
            </a:br>
            <a:br>
              <a:rPr lang="en-US" altLang="ja-JP" dirty="0"/>
            </a:br>
            <a:r>
              <a:rPr lang="ja-JP" altLang="en-US" dirty="0"/>
              <a:t>（機械翻訳）条件付き </a:t>
            </a:r>
            <a:r>
              <a:rPr lang="en-US" altLang="ja-JP" dirty="0"/>
              <a:t>move </a:t>
            </a:r>
            <a:r>
              <a:rPr lang="ja-JP" altLang="en-US" dirty="0"/>
              <a:t>と述語のサポートは</a:t>
            </a:r>
            <a:r>
              <a:rPr lang="ja-JP" altLang="en-US" dirty="0">
                <a:solidFill>
                  <a:schemeClr val="accent5"/>
                </a:solidFill>
              </a:rPr>
              <a:t>意図的に省いた</a:t>
            </a:r>
            <a:r>
              <a:rPr lang="ja-JP" altLang="en-US" dirty="0"/>
              <a:t>。</a:t>
            </a:r>
            <a:br>
              <a:rPr lang="en-US" altLang="ja-JP" dirty="0"/>
            </a:br>
            <a:r>
              <a:rPr lang="en-US" altLang="ja-JP" dirty="0"/>
              <a:t>...</a:t>
            </a:r>
            <a:br>
              <a:rPr lang="en-US" altLang="ja-JP" dirty="0"/>
            </a:br>
            <a:r>
              <a:rPr lang="ja-JP" altLang="en-US" dirty="0"/>
              <a:t>どちらのテクニックも、述語が偽の場合、コピー先レジスタの古い値を新しい物理レジスタにコピーしなければならないため、</a:t>
            </a:r>
            <a:r>
              <a:rPr lang="ja-JP" altLang="en-US" dirty="0">
                <a:solidFill>
                  <a:schemeClr val="accent5"/>
                </a:solidFill>
              </a:rPr>
              <a:t>レジスタリネーミングを伴う実装を複雑にする</a:t>
            </a:r>
            <a:r>
              <a:rPr lang="ja-JP" altLang="en-US" dirty="0"/>
              <a:t>。</a:t>
            </a:r>
            <a:endParaRPr kumimoji="1" lang="en-US" dirty="0"/>
          </a:p>
        </p:txBody>
      </p:sp>
    </p:spTree>
    <p:extLst>
      <p:ext uri="{BB962C8B-B14F-4D97-AF65-F5344CB8AC3E}">
        <p14:creationId xmlns:p14="http://schemas.microsoft.com/office/powerpoint/2010/main" val="2665921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6207F-66CF-25EC-BB70-8BAE5CD29BD5}"/>
              </a:ext>
            </a:extLst>
          </p:cNvPr>
          <p:cNvSpPr>
            <a:spLocks noGrp="1"/>
          </p:cNvSpPr>
          <p:nvPr>
            <p:ph type="title"/>
          </p:nvPr>
        </p:nvSpPr>
        <p:spPr/>
        <p:txBody>
          <a:bodyPr/>
          <a:lstStyle/>
          <a:p>
            <a:r>
              <a:rPr kumimoji="1" lang="ja-JP" altLang="en-US" dirty="0"/>
              <a:t>もくじ</a:t>
            </a:r>
          </a:p>
        </p:txBody>
      </p:sp>
      <p:sp>
        <p:nvSpPr>
          <p:cNvPr id="3" name="コンテンツ プレースホルダー 2">
            <a:extLst>
              <a:ext uri="{FF2B5EF4-FFF2-40B4-BE49-F238E27FC236}">
                <a16:creationId xmlns:a16="http://schemas.microsoft.com/office/drawing/2014/main" id="{A7D398CE-DEAF-798C-8FD6-DB27DA312ED1}"/>
              </a:ext>
            </a:extLst>
          </p:cNvPr>
          <p:cNvSpPr>
            <a:spLocks noGrp="1"/>
          </p:cNvSpPr>
          <p:nvPr>
            <p:ph sz="quarter" idx="10"/>
          </p:nvPr>
        </p:nvSpPr>
        <p:spPr/>
        <p:txBody>
          <a:bodyPr/>
          <a:lstStyle/>
          <a:p>
            <a:pPr marL="457200" indent="-457200">
              <a:buFont typeface="+mj-lt"/>
              <a:buAutoNum type="arabicPeriod"/>
            </a:pPr>
            <a:r>
              <a:rPr kumimoji="1" lang="ja-JP" altLang="en-US" dirty="0"/>
              <a:t>背景となる技術</a:t>
            </a:r>
            <a:endParaRPr kumimoji="1" lang="en-US" altLang="ja-JP" dirty="0"/>
          </a:p>
          <a:p>
            <a:pPr marL="817200" lvl="1" indent="-457200">
              <a:buFont typeface="+mj-lt"/>
              <a:buAutoNum type="arabicPeriod"/>
            </a:pPr>
            <a:r>
              <a:rPr kumimoji="1" lang="ja-JP" altLang="en-US" dirty="0"/>
              <a:t>分岐予測</a:t>
            </a:r>
            <a:endParaRPr kumimoji="1" lang="en-US" altLang="ja-JP" dirty="0"/>
          </a:p>
          <a:p>
            <a:pPr marL="817200" lvl="1" indent="-457200">
              <a:buFont typeface="+mj-lt"/>
              <a:buAutoNum type="arabicPeriod"/>
            </a:pPr>
            <a:r>
              <a:rPr lang="ja-JP" altLang="en-US" dirty="0"/>
              <a:t>条件付き </a:t>
            </a:r>
            <a:r>
              <a:rPr lang="en-US" altLang="ja-JP" dirty="0"/>
              <a:t>move</a:t>
            </a:r>
          </a:p>
          <a:p>
            <a:pPr marL="817200" lvl="1" indent="-457200">
              <a:buFont typeface="+mj-lt"/>
              <a:buAutoNum type="arabicPeriod"/>
            </a:pPr>
            <a:r>
              <a:rPr kumimoji="1" lang="ja-JP" altLang="en-US" dirty="0">
                <a:solidFill>
                  <a:schemeClr val="accent5"/>
                </a:solidFill>
              </a:rPr>
              <a:t>レジスタ・リネーム</a:t>
            </a:r>
            <a:endParaRPr kumimoji="1" lang="en-US" altLang="ja-JP" dirty="0">
              <a:solidFill>
                <a:schemeClr val="accent5"/>
              </a:solidFill>
            </a:endParaRPr>
          </a:p>
          <a:p>
            <a:pPr marL="457200" indent="-457200">
              <a:buFont typeface="+mj-lt"/>
              <a:buAutoNum type="arabicPeriod"/>
            </a:pPr>
            <a:r>
              <a:rPr lang="en-US" altLang="ja-JP" dirty="0" err="1"/>
              <a:t>Zicond</a:t>
            </a:r>
            <a:r>
              <a:rPr lang="en-US" altLang="ja-JP" dirty="0"/>
              <a:t> </a:t>
            </a:r>
            <a:r>
              <a:rPr lang="ja-JP" altLang="en-US" dirty="0"/>
              <a:t>と従来の条件付き</a:t>
            </a:r>
            <a:r>
              <a:rPr lang="en-US" altLang="ja-JP" dirty="0"/>
              <a:t> move </a:t>
            </a:r>
            <a:r>
              <a:rPr lang="ja-JP" altLang="en-US" dirty="0"/>
              <a:t>の違い</a:t>
            </a:r>
            <a:endParaRPr lang="en-US" altLang="ja-JP" dirty="0"/>
          </a:p>
          <a:p>
            <a:pPr marL="457200" indent="-457200">
              <a:buFont typeface="+mj-lt"/>
              <a:buAutoNum type="arabicPeriod"/>
            </a:pPr>
            <a:r>
              <a:rPr kumimoji="1" lang="ja-JP" altLang="en-US" dirty="0"/>
              <a:t>効果やサポート状況</a:t>
            </a:r>
          </a:p>
        </p:txBody>
      </p:sp>
    </p:spTree>
    <p:extLst>
      <p:ext uri="{BB962C8B-B14F-4D97-AF65-F5344CB8AC3E}">
        <p14:creationId xmlns:p14="http://schemas.microsoft.com/office/powerpoint/2010/main" val="952192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F991D-257F-FE6F-F592-6ED0C88147CE}"/>
              </a:ext>
            </a:extLst>
          </p:cNvPr>
          <p:cNvSpPr>
            <a:spLocks noGrp="1"/>
          </p:cNvSpPr>
          <p:nvPr>
            <p:ph type="title"/>
          </p:nvPr>
        </p:nvSpPr>
        <p:spPr/>
        <p:txBody>
          <a:bodyPr/>
          <a:lstStyle/>
          <a:p>
            <a:r>
              <a:rPr lang="ja-JP" altLang="en-US" dirty="0"/>
              <a:t>レジスタ・リネーム</a:t>
            </a:r>
            <a:endParaRPr kumimoji="1" lang="ja-JP" altLang="en-US" dirty="0"/>
          </a:p>
        </p:txBody>
      </p:sp>
      <p:sp>
        <p:nvSpPr>
          <p:cNvPr id="3" name="コンテンツ プレースホルダー 2">
            <a:extLst>
              <a:ext uri="{FF2B5EF4-FFF2-40B4-BE49-F238E27FC236}">
                <a16:creationId xmlns:a16="http://schemas.microsoft.com/office/drawing/2014/main" id="{3998A859-616B-66EB-1871-DCF6EB023A9D}"/>
              </a:ext>
            </a:extLst>
          </p:cNvPr>
          <p:cNvSpPr>
            <a:spLocks noGrp="1"/>
          </p:cNvSpPr>
          <p:nvPr>
            <p:ph sz="quarter" idx="10"/>
          </p:nvPr>
        </p:nvSpPr>
        <p:spPr/>
        <p:txBody>
          <a:bodyPr/>
          <a:lstStyle/>
          <a:p>
            <a:r>
              <a:rPr kumimoji="1" lang="ja-JP" altLang="en-US" dirty="0">
                <a:solidFill>
                  <a:schemeClr val="accent5"/>
                </a:solidFill>
              </a:rPr>
              <a:t>偽の依存</a:t>
            </a:r>
            <a:r>
              <a:rPr kumimoji="1" lang="ja-JP" altLang="en-US" dirty="0"/>
              <a:t>を取り除くために行われる</a:t>
            </a:r>
            <a:endParaRPr kumimoji="1" lang="en-US" altLang="ja-JP" dirty="0"/>
          </a:p>
          <a:p>
            <a:r>
              <a:rPr lang="en-US" altLang="ja-JP" dirty="0"/>
              <a:t>Out-of-order </a:t>
            </a:r>
            <a:r>
              <a:rPr lang="ja-JP" altLang="en-US" dirty="0"/>
              <a:t>実行を効率よく行うため</a:t>
            </a:r>
            <a:endParaRPr lang="en-US" altLang="ja-JP" dirty="0"/>
          </a:p>
          <a:p>
            <a:pPr lvl="1"/>
            <a:r>
              <a:rPr kumimoji="1" lang="ja-JP" altLang="en-US" dirty="0"/>
              <a:t>偽の依存があると，スケジューリングがかなり制約される</a:t>
            </a:r>
            <a:br>
              <a:rPr kumimoji="1" lang="en-US" altLang="ja-JP" dirty="0"/>
            </a:br>
            <a:endParaRPr kumimoji="1" lang="en-US" altLang="ja-JP" dirty="0"/>
          </a:p>
          <a:p>
            <a:r>
              <a:rPr kumimoji="1" lang="ja-JP" altLang="en-US" dirty="0"/>
              <a:t>（･･･すいません，以下しばらくかなりややこしい話が続きます</a:t>
            </a:r>
            <a:endParaRPr kumimoji="1" lang="en-US" altLang="ja-JP" dirty="0"/>
          </a:p>
        </p:txBody>
      </p:sp>
    </p:spTree>
    <p:extLst>
      <p:ext uri="{BB962C8B-B14F-4D97-AF65-F5344CB8AC3E}">
        <p14:creationId xmlns:p14="http://schemas.microsoft.com/office/powerpoint/2010/main" val="2550480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真の依存と偽の依存（逆依存と出力依存）</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r>
              <a:rPr lang="en-US" altLang="ja-JP" dirty="0"/>
              <a:t>RAW: Read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 </a:t>
            </a:r>
            <a:r>
              <a:rPr lang="ja-JP" altLang="en-US" dirty="0">
                <a:latin typeface="Consolas" panose="020B0609020204030204" pitchFamily="49" charset="0"/>
              </a:rPr>
              <a:t>普通に「依存」と言われて思うもの</a:t>
            </a: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endParaRPr lang="ja-JP" altLang="en-US" dirty="0"/>
          </a:p>
          <a:p>
            <a:pPr marL="457200" indent="-457200">
              <a:buFont typeface="+mj-lt"/>
              <a:buAutoNum type="arabicPeriod"/>
            </a:pPr>
            <a:r>
              <a:rPr lang="ja-JP" altLang="en-US" dirty="0"/>
              <a:t>逆依存（</a:t>
            </a:r>
            <a:r>
              <a:rPr lang="en-US" altLang="ja-JP" dirty="0"/>
              <a:t>WAR: Write after Read</a:t>
            </a:r>
            <a:r>
              <a:rPr lang="ja-JP" altLang="en-US" dirty="0"/>
              <a:t>）：</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457200" indent="-457200">
              <a:buFont typeface="+mj-lt"/>
              <a:buAutoNum type="arabicPeriod"/>
            </a:pPr>
            <a:r>
              <a:rPr lang="ja-JP" altLang="en-US" dirty="0"/>
              <a:t>出力依存（</a:t>
            </a:r>
            <a:r>
              <a:rPr lang="en-US" altLang="ja-JP" dirty="0"/>
              <a:t>WAW: Write after Write</a:t>
            </a:r>
            <a:r>
              <a:rPr lang="ja-JP" altLang="en-US" dirty="0"/>
              <a:t>）：</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endParaRPr kumimoji="1" lang="ja-JP" altLang="en-US" dirty="0"/>
          </a:p>
        </p:txBody>
      </p:sp>
    </p:spTree>
    <p:extLst>
      <p:ext uri="{BB962C8B-B14F-4D97-AF65-F5344CB8AC3E}">
        <p14:creationId xmlns:p14="http://schemas.microsoft.com/office/powerpoint/2010/main" val="1149934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8CAA-D6B6-5FEA-0133-EB8AB1AD2A87}"/>
              </a:ext>
            </a:extLst>
          </p:cNvPr>
          <p:cNvSpPr>
            <a:spLocks noGrp="1"/>
          </p:cNvSpPr>
          <p:nvPr>
            <p:ph type="title"/>
          </p:nvPr>
        </p:nvSpPr>
        <p:spPr/>
        <p:txBody>
          <a:bodyPr/>
          <a:lstStyle/>
          <a:p>
            <a:r>
              <a:rPr lang="en-US" altLang="ja-JP" sz="2800" kern="0" dirty="0"/>
              <a:t>RISC-V </a:t>
            </a:r>
            <a:r>
              <a:rPr lang="en-US" altLang="ja-JP" sz="2800" kern="0" dirty="0" err="1"/>
              <a:t>Zicond</a:t>
            </a:r>
            <a:r>
              <a:rPr lang="en-US" altLang="ja-JP" sz="2800" kern="0" dirty="0"/>
              <a:t> </a:t>
            </a:r>
            <a:r>
              <a:rPr lang="ja-JP" altLang="en-US" sz="2800" kern="0" dirty="0"/>
              <a:t>拡張</a:t>
            </a:r>
            <a:endParaRPr kumimoji="1" lang="en-US" dirty="0"/>
          </a:p>
        </p:txBody>
      </p:sp>
      <p:sp>
        <p:nvSpPr>
          <p:cNvPr id="3" name="コンテンツ プレースホルダー 2">
            <a:extLst>
              <a:ext uri="{FF2B5EF4-FFF2-40B4-BE49-F238E27FC236}">
                <a16:creationId xmlns:a16="http://schemas.microsoft.com/office/drawing/2014/main" id="{963BB78A-0B20-AF35-C88F-5476C0F9A5D8}"/>
              </a:ext>
            </a:extLst>
          </p:cNvPr>
          <p:cNvSpPr>
            <a:spLocks noGrp="1"/>
          </p:cNvSpPr>
          <p:nvPr>
            <p:ph sz="quarter" idx="10"/>
          </p:nvPr>
        </p:nvSpPr>
        <p:spPr>
          <a:xfrm>
            <a:off x="611956" y="1088974"/>
            <a:ext cx="8280092" cy="5220058"/>
          </a:xfrm>
        </p:spPr>
        <p:txBody>
          <a:bodyPr/>
          <a:lstStyle/>
          <a:p>
            <a:r>
              <a:rPr lang="ja-JP" altLang="en-US" dirty="0"/>
              <a:t>要は条件ごとにゼロ </a:t>
            </a:r>
            <a:r>
              <a:rPr lang="en-US" altLang="ja-JP" dirty="0"/>
              <a:t>or </a:t>
            </a:r>
            <a:r>
              <a:rPr lang="ja-JP" altLang="en-US" dirty="0"/>
              <a:t>レジスタ値を代入する命令</a:t>
            </a:r>
            <a:br>
              <a:rPr lang="en-US" altLang="ja-JP" dirty="0"/>
            </a:br>
            <a:endParaRPr lang="en-US" altLang="ja-JP" dirty="0"/>
          </a:p>
          <a:p>
            <a:pPr marL="360000" lvl="1" indent="0">
              <a:buNone/>
            </a:pPr>
            <a:r>
              <a:rPr lang="ja-JP" altLang="en-US" dirty="0"/>
              <a:t>･･･以上</a:t>
            </a:r>
            <a:br>
              <a:rPr lang="en-US" altLang="ja-JP" dirty="0"/>
            </a:br>
            <a:endParaRPr lang="en-US" altLang="ja-JP" dirty="0"/>
          </a:p>
          <a:p>
            <a:r>
              <a:rPr lang="ja-JP" altLang="en-US" dirty="0">
                <a:latin typeface="Consolas" panose="020B0609020204030204" pitchFamily="49" charset="0"/>
              </a:rPr>
              <a:t>･･･だけで話が終わってしまうとアレなんですが，</a:t>
            </a:r>
            <a:br>
              <a:rPr lang="en-US" altLang="ja-JP" dirty="0">
                <a:latin typeface="Consolas" panose="020B0609020204030204" pitchFamily="49" charset="0"/>
              </a:rPr>
            </a:br>
            <a:r>
              <a:rPr lang="ja-JP" altLang="en-US" dirty="0">
                <a:latin typeface="Consolas" panose="020B0609020204030204" pitchFamily="49" charset="0"/>
              </a:rPr>
              <a:t>今日はこの２命令の背景等を説明</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これが一体なんの役にたつのか？</a:t>
            </a:r>
            <a:endParaRPr lang="en-US" altLang="ja-JP" dirty="0">
              <a:latin typeface="Consolas" panose="020B0609020204030204" pitchFamily="49" charset="0"/>
            </a:endParaRPr>
          </a:p>
          <a:p>
            <a:pPr lvl="1"/>
            <a:r>
              <a:rPr lang="ja-JP" altLang="en-US" dirty="0">
                <a:latin typeface="Consolas" panose="020B0609020204030204" pitchFamily="49" charset="0"/>
              </a:rPr>
              <a:t>なんでゼロ代入みたいな，謎の形してるのか？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（全部推測なんだけど，あってるんだろうか？</a:t>
            </a:r>
            <a:endParaRPr lang="en-US" altLang="ja-JP" dirty="0">
              <a:latin typeface="Consolas" panose="020B0609020204030204" pitchFamily="49" charset="0"/>
            </a:endParaRPr>
          </a:p>
        </p:txBody>
      </p:sp>
    </p:spTree>
    <p:extLst>
      <p:ext uri="{BB962C8B-B14F-4D97-AF65-F5344CB8AC3E}">
        <p14:creationId xmlns:p14="http://schemas.microsoft.com/office/powerpoint/2010/main" val="1398577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実行のモチベーション</a:t>
            </a:r>
            <a:endParaRPr kumimoji="1" lang="ja-JP" altLang="en-US" dirty="0"/>
          </a:p>
        </p:txBody>
      </p:sp>
      <p:sp>
        <p:nvSpPr>
          <p:cNvPr id="44" name="正方形/長方形 43">
            <a:extLst>
              <a:ext uri="{FF2B5EF4-FFF2-40B4-BE49-F238E27FC236}">
                <a16:creationId xmlns:a16="http://schemas.microsoft.com/office/drawing/2014/main" id="{907AFE65-AF5D-47A2-AAFC-18F9D38DD18E}"/>
              </a:ext>
            </a:extLst>
          </p:cNvPr>
          <p:cNvSpPr/>
          <p:nvPr/>
        </p:nvSpPr>
        <p:spPr bwMode="auto">
          <a:xfrm>
            <a:off x="1871970" y="135897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dirty="0">
                <a:solidFill>
                  <a:schemeClr val="accent5"/>
                </a:solidFill>
                <a:latin typeface="Consolas" panose="020B0609020204030204" pitchFamily="49" charset="0"/>
              </a:rPr>
              <a:t>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3" name="正方形/長方形 62">
            <a:extLst>
              <a:ext uri="{FF2B5EF4-FFF2-40B4-BE49-F238E27FC236}">
                <a16:creationId xmlns:a16="http://schemas.microsoft.com/office/drawing/2014/main" id="{A809BC0A-1937-4CF6-9D89-8A1F82AFF370}"/>
              </a:ext>
            </a:extLst>
          </p:cNvPr>
          <p:cNvSpPr/>
          <p:nvPr/>
        </p:nvSpPr>
        <p:spPr bwMode="auto">
          <a:xfrm>
            <a:off x="1871970"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endParaRPr>
          </a:p>
        </p:txBody>
      </p:sp>
      <p:cxnSp>
        <p:nvCxnSpPr>
          <p:cNvPr id="5" name="直線矢印コネクタ 4">
            <a:extLst>
              <a:ext uri="{FF2B5EF4-FFF2-40B4-BE49-F238E27FC236}">
                <a16:creationId xmlns:a16="http://schemas.microsoft.com/office/drawing/2014/main" id="{6C80BCD6-9CE9-73D0-6490-8310E90FC04B}"/>
              </a:ext>
            </a:extLst>
          </p:cNvPr>
          <p:cNvCxnSpPr>
            <a:cxnSpLocks/>
          </p:cNvCxnSpPr>
          <p:nvPr/>
        </p:nvCxnSpPr>
        <p:spPr bwMode="auto">
          <a:xfrm>
            <a:off x="2861981" y="1178975"/>
            <a:ext cx="5220058"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a:extLst>
              <a:ext uri="{FF2B5EF4-FFF2-40B4-BE49-F238E27FC236}">
                <a16:creationId xmlns:a16="http://schemas.microsoft.com/office/drawing/2014/main" id="{8E8615E4-47A5-7F0C-9A05-852964766A31}"/>
              </a:ext>
            </a:extLst>
          </p:cNvPr>
          <p:cNvSpPr/>
          <p:nvPr/>
        </p:nvSpPr>
        <p:spPr bwMode="auto">
          <a:xfrm>
            <a:off x="7272030"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b="1" dirty="0">
                <a:solidFill>
                  <a:schemeClr val="accent5"/>
                </a:solidFill>
                <a:latin typeface="Consolas" panose="020B0609020204030204" pitchFamily="49" charset="0"/>
              </a:rPr>
              <a:t>時間</a:t>
            </a:r>
            <a:endParaRPr kumimoji="1" lang="ja-JP" altLang="en-US" sz="1600" b="1" dirty="0">
              <a:solidFill>
                <a:schemeClr val="accent5"/>
              </a:solidFill>
              <a:latin typeface="Consolas" panose="020B0609020204030204" pitchFamily="49" charset="0"/>
              <a:ea typeface="メイリオ" panose="020B0604030504040204" pitchFamily="50" charset="-128"/>
            </a:endParaRPr>
          </a:p>
        </p:txBody>
      </p:sp>
      <p:sp>
        <p:nvSpPr>
          <p:cNvPr id="4" name="正方形/長方形 3">
            <a:extLst>
              <a:ext uri="{FF2B5EF4-FFF2-40B4-BE49-F238E27FC236}">
                <a16:creationId xmlns:a16="http://schemas.microsoft.com/office/drawing/2014/main" id="{B6614FD4-54E4-4342-A4FC-9E62B1C96EB4}"/>
              </a:ext>
            </a:extLst>
          </p:cNvPr>
          <p:cNvSpPr/>
          <p:nvPr/>
        </p:nvSpPr>
        <p:spPr bwMode="auto">
          <a:xfrm>
            <a:off x="1871970"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add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6" name="直線矢印コネクタ 5">
            <a:extLst>
              <a:ext uri="{FF2B5EF4-FFF2-40B4-BE49-F238E27FC236}">
                <a16:creationId xmlns:a16="http://schemas.microsoft.com/office/drawing/2014/main" id="{6156585C-8DAC-1E2E-EE2D-DD78DCB90B71}"/>
              </a:ext>
            </a:extLst>
          </p:cNvPr>
          <p:cNvCxnSpPr>
            <a:cxnSpLocks/>
          </p:cNvCxnSpPr>
          <p:nvPr/>
        </p:nvCxnSpPr>
        <p:spPr bwMode="auto">
          <a:xfrm>
            <a:off x="3131984" y="1538979"/>
            <a:ext cx="2880032"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 name="直線矢印コネクタ 9">
            <a:extLst>
              <a:ext uri="{FF2B5EF4-FFF2-40B4-BE49-F238E27FC236}">
                <a16:creationId xmlns:a16="http://schemas.microsoft.com/office/drawing/2014/main" id="{1EB7393D-AF16-6BCF-82B1-1CA0C1315B8E}"/>
              </a:ext>
            </a:extLst>
          </p:cNvPr>
          <p:cNvCxnSpPr>
            <a:cxnSpLocks/>
          </p:cNvCxnSpPr>
          <p:nvPr/>
        </p:nvCxnSpPr>
        <p:spPr bwMode="auto">
          <a:xfrm>
            <a:off x="6012016" y="1988984"/>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3" name="直線矢印コネクタ 12">
            <a:extLst>
              <a:ext uri="{FF2B5EF4-FFF2-40B4-BE49-F238E27FC236}">
                <a16:creationId xmlns:a16="http://schemas.microsoft.com/office/drawing/2014/main" id="{1772E203-8FB9-6ED8-2DEA-28B5D84FA933}"/>
              </a:ext>
            </a:extLst>
          </p:cNvPr>
          <p:cNvCxnSpPr>
            <a:cxnSpLocks/>
          </p:cNvCxnSpPr>
          <p:nvPr/>
        </p:nvCxnSpPr>
        <p:spPr bwMode="auto">
          <a:xfrm>
            <a:off x="6732024" y="2438989"/>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4" name="直線矢印コネクタ 13">
            <a:extLst>
              <a:ext uri="{FF2B5EF4-FFF2-40B4-BE49-F238E27FC236}">
                <a16:creationId xmlns:a16="http://schemas.microsoft.com/office/drawing/2014/main" id="{D37F5535-CFD1-5471-B718-8A35891E2697}"/>
              </a:ext>
            </a:extLst>
          </p:cNvPr>
          <p:cNvCxnSpPr>
            <a:cxnSpLocks/>
          </p:cNvCxnSpPr>
          <p:nvPr/>
        </p:nvCxnSpPr>
        <p:spPr bwMode="auto">
          <a:xfrm>
            <a:off x="5922015" y="1628980"/>
            <a:ext cx="180002" cy="270003"/>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7" name="直線矢印コネクタ 16">
            <a:extLst>
              <a:ext uri="{FF2B5EF4-FFF2-40B4-BE49-F238E27FC236}">
                <a16:creationId xmlns:a16="http://schemas.microsoft.com/office/drawing/2014/main" id="{E2D08CEB-5E78-94AC-A545-748CD83CAF3C}"/>
              </a:ext>
            </a:extLst>
          </p:cNvPr>
          <p:cNvCxnSpPr>
            <a:cxnSpLocks/>
          </p:cNvCxnSpPr>
          <p:nvPr/>
        </p:nvCxnSpPr>
        <p:spPr bwMode="auto">
          <a:xfrm>
            <a:off x="1961971" y="1628980"/>
            <a:ext cx="180002" cy="270003"/>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39" name="正方形/長方形 38">
            <a:extLst>
              <a:ext uri="{FF2B5EF4-FFF2-40B4-BE49-F238E27FC236}">
                <a16:creationId xmlns:a16="http://schemas.microsoft.com/office/drawing/2014/main" id="{1E62F0CB-2C93-9035-482F-A0105CCF4066}"/>
              </a:ext>
            </a:extLst>
          </p:cNvPr>
          <p:cNvSpPr/>
          <p:nvPr/>
        </p:nvSpPr>
        <p:spPr bwMode="auto">
          <a:xfrm>
            <a:off x="4391998"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mul </a:t>
            </a:r>
            <a:r>
              <a:rPr lang="ja-JP" altLang="en-US" sz="1600" dirty="0">
                <a:solidFill>
                  <a:schemeClr val="tx1">
                    <a:lumMod val="75000"/>
                    <a:lumOff val="25000"/>
                  </a:schemeClr>
                </a:solidFill>
                <a:latin typeface="Consolas" panose="020B0609020204030204" pitchFamily="49" charset="0"/>
              </a:rPr>
              <a:t>は時間がかかる</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a:extLst>
              <a:ext uri="{FF2B5EF4-FFF2-40B4-BE49-F238E27FC236}">
                <a16:creationId xmlns:a16="http://schemas.microsoft.com/office/drawing/2014/main" id="{5F5EE1B3-E012-D494-4F41-EA1EB127D276}"/>
              </a:ext>
            </a:extLst>
          </p:cNvPr>
          <p:cNvSpPr/>
          <p:nvPr/>
        </p:nvSpPr>
        <p:spPr bwMode="auto">
          <a:xfrm>
            <a:off x="7092028"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mul </a:t>
            </a:r>
            <a:r>
              <a:rPr lang="ja-JP" altLang="en-US" sz="1600" dirty="0">
                <a:solidFill>
                  <a:schemeClr val="tx1">
                    <a:lumMod val="75000"/>
                    <a:lumOff val="25000"/>
                  </a:schemeClr>
                </a:solidFill>
                <a:latin typeface="Consolas" panose="020B0609020204030204" pitchFamily="49" charset="0"/>
              </a:rPr>
              <a:t>の結果をまつ</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コンテンツ プレースホルダー 8">
            <a:extLst>
              <a:ext uri="{FF2B5EF4-FFF2-40B4-BE49-F238E27FC236}">
                <a16:creationId xmlns:a16="http://schemas.microsoft.com/office/drawing/2014/main" id="{32B1B76D-5A55-B28F-CE53-22D47075B82B}"/>
              </a:ext>
            </a:extLst>
          </p:cNvPr>
          <p:cNvSpPr>
            <a:spLocks noGrp="1"/>
          </p:cNvSpPr>
          <p:nvPr>
            <p:ph sz="quarter" idx="10"/>
          </p:nvPr>
        </p:nvSpPr>
        <p:spPr>
          <a:xfrm>
            <a:off x="611956" y="3609002"/>
            <a:ext cx="8532044" cy="2700029"/>
          </a:xfrm>
        </p:spPr>
        <p:txBody>
          <a:bodyPr/>
          <a:lstStyle/>
          <a:p>
            <a:r>
              <a:rPr lang="ja-JP" altLang="en-US" dirty="0"/>
              <a:t>各命令の実行の様子を矢印で表示</a:t>
            </a:r>
            <a:endParaRPr lang="en-US" altLang="ja-JP" dirty="0"/>
          </a:p>
          <a:p>
            <a:pPr lvl="1"/>
            <a:r>
              <a:rPr lang="en-US" altLang="ja-JP" dirty="0"/>
              <a:t>mul </a:t>
            </a:r>
            <a:r>
              <a:rPr lang="ja-JP" altLang="en-US" dirty="0"/>
              <a:t>は乗算なので時間がかかる</a:t>
            </a:r>
            <a:r>
              <a:rPr lang="en-US" altLang="ja-JP" dirty="0"/>
              <a:t>=</a:t>
            </a:r>
            <a:r>
              <a:rPr lang="ja-JP" altLang="en-US" dirty="0"/>
              <a:t>矢印が長い</a:t>
            </a:r>
            <a:endParaRPr lang="en-US" altLang="ja-JP" dirty="0"/>
          </a:p>
          <a:p>
            <a:r>
              <a:rPr lang="en-US" altLang="ja-JP" dirty="0">
                <a:latin typeface="Consolas" panose="020B0609020204030204" pitchFamily="49" charset="0"/>
              </a:rPr>
              <a:t>I1-&gt;I2-&gt;I3</a:t>
            </a:r>
            <a:r>
              <a:rPr lang="en-US" altLang="ja-JP" dirty="0"/>
              <a:t> </a:t>
            </a:r>
            <a:r>
              <a:rPr lang="ja-JP" altLang="en-US" dirty="0"/>
              <a:t>のプログラムに書かれた順序通りに実行した場合･･･</a:t>
            </a:r>
            <a:endParaRPr lang="en-US" altLang="ja-JP" dirty="0"/>
          </a:p>
          <a:p>
            <a:pPr lvl="1"/>
            <a:r>
              <a:rPr lang="en-US" dirty="0">
                <a:latin typeface="Consolas" panose="020B0609020204030204" pitchFamily="49" charset="0"/>
              </a:rPr>
              <a:t>I2 </a:t>
            </a:r>
            <a:r>
              <a:rPr lang="ja-JP" altLang="en-US" dirty="0">
                <a:latin typeface="Consolas" panose="020B0609020204030204" pitchFamily="49" charset="0"/>
              </a:rPr>
              <a:t>は </a:t>
            </a:r>
            <a:r>
              <a:rPr lang="en-US" altLang="ja-JP" dirty="0">
                <a:latin typeface="Consolas" panose="020B0609020204030204" pitchFamily="49" charset="0"/>
              </a:rPr>
              <a:t>I1</a:t>
            </a:r>
            <a:r>
              <a:rPr lang="en-US" altLang="ja-JP" dirty="0"/>
              <a:t> </a:t>
            </a:r>
            <a:r>
              <a:rPr lang="ja-JP" altLang="en-US" dirty="0"/>
              <a:t>に依存しているため，</a:t>
            </a:r>
            <a:r>
              <a:rPr lang="en-US" altLang="ja-JP" dirty="0">
                <a:latin typeface="Consolas" panose="020B0609020204030204" pitchFamily="49" charset="0"/>
              </a:rPr>
              <a:t>I1 </a:t>
            </a:r>
            <a:r>
              <a:rPr lang="ja-JP" altLang="en-US" dirty="0">
                <a:latin typeface="Consolas" panose="020B0609020204030204" pitchFamily="49" charset="0"/>
              </a:rPr>
              <a:t>が終わるのをまつ</a:t>
            </a:r>
            <a:endParaRPr lang="en-US" altLang="ja-JP" dirty="0"/>
          </a:p>
          <a:p>
            <a:pPr lvl="1"/>
            <a:r>
              <a:rPr lang="ja-JP" altLang="en-US" dirty="0">
                <a:latin typeface="Consolas" panose="020B0609020204030204" pitchFamily="49" charset="0"/>
              </a:rPr>
              <a:t>それに合わせて </a:t>
            </a:r>
            <a:r>
              <a:rPr lang="en-US" altLang="ja-JP" dirty="0">
                <a:latin typeface="Consolas" panose="020B0609020204030204" pitchFamily="49" charset="0"/>
              </a:rPr>
              <a:t>I3 </a:t>
            </a:r>
            <a:r>
              <a:rPr lang="ja-JP" altLang="en-US" dirty="0">
                <a:latin typeface="Consolas" panose="020B0609020204030204" pitchFamily="49" charset="0"/>
              </a:rPr>
              <a:t>の実行も遅れる</a:t>
            </a:r>
            <a:endParaRPr lang="en-US" altLang="ja-JP" dirty="0">
              <a:latin typeface="Consolas" panose="020B0609020204030204" pitchFamily="49" charset="0"/>
            </a:endParaRPr>
          </a:p>
          <a:p>
            <a:pPr lvl="2"/>
            <a:r>
              <a:rPr lang="en-US" dirty="0">
                <a:solidFill>
                  <a:schemeClr val="accent5"/>
                </a:solidFill>
                <a:latin typeface="Consolas" panose="020B0609020204030204" pitchFamily="49" charset="0"/>
              </a:rPr>
              <a:t>I3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I1/I2 </a:t>
            </a:r>
            <a:r>
              <a:rPr lang="ja-JP" altLang="en-US" dirty="0">
                <a:solidFill>
                  <a:schemeClr val="accent5"/>
                </a:solidFill>
                <a:latin typeface="Consolas" panose="020B0609020204030204" pitchFamily="49" charset="0"/>
              </a:rPr>
              <a:t>に関係ないのだから先にできるのでは？</a:t>
            </a:r>
            <a:endParaRPr lang="en-US" dirty="0">
              <a:solidFill>
                <a:schemeClr val="accent5"/>
              </a:solidFill>
            </a:endParaRPr>
          </a:p>
        </p:txBody>
      </p:sp>
      <p:sp>
        <p:nvSpPr>
          <p:cNvPr id="11" name="正方形/長方形 10">
            <a:extLst>
              <a:ext uri="{FF2B5EF4-FFF2-40B4-BE49-F238E27FC236}">
                <a16:creationId xmlns:a16="http://schemas.microsoft.com/office/drawing/2014/main" id="{DA8CA39F-C617-F36B-AA7C-5477EE7224FF}"/>
              </a:ext>
            </a:extLst>
          </p:cNvPr>
          <p:cNvSpPr/>
          <p:nvPr/>
        </p:nvSpPr>
        <p:spPr bwMode="auto">
          <a:xfrm>
            <a:off x="7902037" y="279899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solidFill>
                  <a:schemeClr val="tx1">
                    <a:lumMod val="75000"/>
                    <a:lumOff val="25000"/>
                  </a:schemeClr>
                </a:solidFill>
                <a:latin typeface="Consolas" panose="020B0609020204030204" pitchFamily="49" charset="0"/>
              </a:rPr>
              <a:t>プログラム順に実行するため</a:t>
            </a:r>
            <a:endParaRPr lang="en-US" altLang="ja-JP" sz="1600" dirty="0">
              <a:solidFill>
                <a:schemeClr val="tx1">
                  <a:lumMod val="75000"/>
                  <a:lumOff val="25000"/>
                </a:schemeClr>
              </a:solidFill>
              <a:latin typeface="Consolas" panose="020B0609020204030204" pitchFamily="49" charset="0"/>
            </a:endParaRPr>
          </a:p>
          <a:p>
            <a:pPr algn="r"/>
            <a:r>
              <a:rPr lang="en-US" altLang="ja-JP" sz="1600" dirty="0">
                <a:solidFill>
                  <a:schemeClr val="tx1">
                    <a:lumMod val="75000"/>
                    <a:lumOff val="25000"/>
                  </a:schemeClr>
                </a:solidFill>
                <a:latin typeface="Consolas" panose="020B0609020204030204" pitchFamily="49" charset="0"/>
              </a:rPr>
              <a:t>I2 </a:t>
            </a:r>
            <a:r>
              <a:rPr lang="ja-JP" altLang="en-US" sz="1600" dirty="0">
                <a:solidFill>
                  <a:schemeClr val="tx1">
                    <a:lumMod val="75000"/>
                    <a:lumOff val="25000"/>
                  </a:schemeClr>
                </a:solidFill>
                <a:latin typeface="Consolas" panose="020B0609020204030204" pitchFamily="49" charset="0"/>
              </a:rPr>
              <a:t>が終わるまで待たされる</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853629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6430F6AF-8CE9-8621-0E03-51DC7AE1632F}"/>
              </a:ext>
            </a:extLst>
          </p:cNvPr>
          <p:cNvSpPr/>
          <p:nvPr/>
        </p:nvSpPr>
        <p:spPr bwMode="auto">
          <a:xfrm>
            <a:off x="611957" y="2978995"/>
            <a:ext cx="8280092" cy="2250025"/>
          </a:xfrm>
          <a:prstGeom prst="rect">
            <a:avLst/>
          </a:prstGeom>
          <a:solidFill>
            <a:schemeClr val="accent6">
              <a:lumMod val="20000"/>
              <a:lumOff val="80000"/>
              <a:alpha val="30000"/>
            </a:schemeClr>
          </a:solidFill>
          <a:ln>
            <a:no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en-US" altLang="ja-JP" dirty="0"/>
              <a:t>Out-of-order </a:t>
            </a:r>
            <a:r>
              <a:rPr lang="ja-JP" altLang="en-US" dirty="0"/>
              <a:t>実行により高速化</a:t>
            </a:r>
            <a:endParaRPr kumimoji="1" lang="ja-JP" altLang="en-US" dirty="0"/>
          </a:p>
        </p:txBody>
      </p:sp>
      <p:sp>
        <p:nvSpPr>
          <p:cNvPr id="3" name="テキスト プレースホルダー 2"/>
          <p:cNvSpPr>
            <a:spLocks noGrp="1"/>
          </p:cNvSpPr>
          <p:nvPr>
            <p:ph type="body" sz="quarter" idx="10"/>
          </p:nvPr>
        </p:nvSpPr>
        <p:spPr>
          <a:xfrm>
            <a:off x="341953" y="5319021"/>
            <a:ext cx="8550095" cy="990011"/>
          </a:xfrm>
        </p:spPr>
        <p:txBody>
          <a:bodyPr anchor="t"/>
          <a:lstStyle/>
          <a:p>
            <a:r>
              <a:rPr lang="en-US" altLang="ja-JP" sz="1800" dirty="0">
                <a:latin typeface="Consolas" panose="020B0609020204030204" pitchFamily="49" charset="0"/>
              </a:rPr>
              <a:t>I3 </a:t>
            </a:r>
            <a:r>
              <a:rPr lang="ja-JP" altLang="en-US" sz="1800" dirty="0">
                <a:latin typeface="Consolas" panose="020B0609020204030204" pitchFamily="49" charset="0"/>
              </a:rPr>
              <a:t>は </a:t>
            </a:r>
            <a:r>
              <a:rPr lang="en-US" altLang="ja-JP" sz="1800" dirty="0">
                <a:latin typeface="Consolas" panose="020B0609020204030204" pitchFamily="49" charset="0"/>
              </a:rPr>
              <a:t>I1/I2 </a:t>
            </a:r>
            <a:r>
              <a:rPr lang="ja-JP" altLang="en-US" sz="1800" dirty="0">
                <a:latin typeface="Consolas" panose="020B0609020204030204" pitchFamily="49" charset="0"/>
              </a:rPr>
              <a:t>に対して依存がないので，順序を入れ替えて実行開始する</a:t>
            </a:r>
            <a:endParaRPr lang="en-US" altLang="ja-JP" sz="1800" dirty="0">
              <a:latin typeface="Consolas" panose="020B0609020204030204" pitchFamily="49" charset="0"/>
            </a:endParaRPr>
          </a:p>
        </p:txBody>
      </p:sp>
      <p:sp>
        <p:nvSpPr>
          <p:cNvPr id="44" name="正方形/長方形 43">
            <a:extLst>
              <a:ext uri="{FF2B5EF4-FFF2-40B4-BE49-F238E27FC236}">
                <a16:creationId xmlns:a16="http://schemas.microsoft.com/office/drawing/2014/main" id="{907AFE65-AF5D-47A2-AAFC-18F9D38DD18E}"/>
              </a:ext>
            </a:extLst>
          </p:cNvPr>
          <p:cNvSpPr/>
          <p:nvPr/>
        </p:nvSpPr>
        <p:spPr bwMode="auto">
          <a:xfrm>
            <a:off x="1871970" y="135897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3" name="正方形/長方形 62">
            <a:extLst>
              <a:ext uri="{FF2B5EF4-FFF2-40B4-BE49-F238E27FC236}">
                <a16:creationId xmlns:a16="http://schemas.microsoft.com/office/drawing/2014/main" id="{A809BC0A-1937-4CF6-9D89-8A1F82AFF370}"/>
              </a:ext>
            </a:extLst>
          </p:cNvPr>
          <p:cNvSpPr/>
          <p:nvPr/>
        </p:nvSpPr>
        <p:spPr bwMode="auto">
          <a:xfrm>
            <a:off x="1871970"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cxnSp>
        <p:nvCxnSpPr>
          <p:cNvPr id="5" name="直線矢印コネクタ 4">
            <a:extLst>
              <a:ext uri="{FF2B5EF4-FFF2-40B4-BE49-F238E27FC236}">
                <a16:creationId xmlns:a16="http://schemas.microsoft.com/office/drawing/2014/main" id="{6C80BCD6-9CE9-73D0-6490-8310E90FC04B}"/>
              </a:ext>
            </a:extLst>
          </p:cNvPr>
          <p:cNvCxnSpPr>
            <a:cxnSpLocks/>
          </p:cNvCxnSpPr>
          <p:nvPr/>
        </p:nvCxnSpPr>
        <p:spPr bwMode="auto">
          <a:xfrm>
            <a:off x="2861981" y="1178975"/>
            <a:ext cx="5220058"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a:extLst>
              <a:ext uri="{FF2B5EF4-FFF2-40B4-BE49-F238E27FC236}">
                <a16:creationId xmlns:a16="http://schemas.microsoft.com/office/drawing/2014/main" id="{8E8615E4-47A5-7F0C-9A05-852964766A31}"/>
              </a:ext>
            </a:extLst>
          </p:cNvPr>
          <p:cNvSpPr/>
          <p:nvPr/>
        </p:nvSpPr>
        <p:spPr bwMode="auto">
          <a:xfrm>
            <a:off x="7272030"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solidFill>
                  <a:schemeClr val="tx1">
                    <a:lumMod val="75000"/>
                    <a:lumOff val="25000"/>
                  </a:schemeClr>
                </a:solidFill>
                <a:latin typeface="Consolas" panose="020B0609020204030204" pitchFamily="49" charset="0"/>
              </a:rPr>
              <a:t>時間</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 name="正方形/長方形 3">
            <a:extLst>
              <a:ext uri="{FF2B5EF4-FFF2-40B4-BE49-F238E27FC236}">
                <a16:creationId xmlns:a16="http://schemas.microsoft.com/office/drawing/2014/main" id="{B6614FD4-54E4-4342-A4FC-9E62B1C96EB4}"/>
              </a:ext>
            </a:extLst>
          </p:cNvPr>
          <p:cNvSpPr/>
          <p:nvPr/>
        </p:nvSpPr>
        <p:spPr bwMode="auto">
          <a:xfrm>
            <a:off x="1871970"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add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6" name="直線矢印コネクタ 5">
            <a:extLst>
              <a:ext uri="{FF2B5EF4-FFF2-40B4-BE49-F238E27FC236}">
                <a16:creationId xmlns:a16="http://schemas.microsoft.com/office/drawing/2014/main" id="{6156585C-8DAC-1E2E-EE2D-DD78DCB90B71}"/>
              </a:ext>
            </a:extLst>
          </p:cNvPr>
          <p:cNvCxnSpPr>
            <a:cxnSpLocks/>
          </p:cNvCxnSpPr>
          <p:nvPr/>
        </p:nvCxnSpPr>
        <p:spPr bwMode="auto">
          <a:xfrm>
            <a:off x="3131984" y="1538979"/>
            <a:ext cx="2880032"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 name="直線矢印コネクタ 9">
            <a:extLst>
              <a:ext uri="{FF2B5EF4-FFF2-40B4-BE49-F238E27FC236}">
                <a16:creationId xmlns:a16="http://schemas.microsoft.com/office/drawing/2014/main" id="{1EB7393D-AF16-6BCF-82B1-1CA0C1315B8E}"/>
              </a:ext>
            </a:extLst>
          </p:cNvPr>
          <p:cNvCxnSpPr>
            <a:cxnSpLocks/>
          </p:cNvCxnSpPr>
          <p:nvPr/>
        </p:nvCxnSpPr>
        <p:spPr bwMode="auto">
          <a:xfrm>
            <a:off x="6012016" y="1988984"/>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3" name="直線矢印コネクタ 12">
            <a:extLst>
              <a:ext uri="{FF2B5EF4-FFF2-40B4-BE49-F238E27FC236}">
                <a16:creationId xmlns:a16="http://schemas.microsoft.com/office/drawing/2014/main" id="{1772E203-8FB9-6ED8-2DEA-28B5D84FA933}"/>
              </a:ext>
            </a:extLst>
          </p:cNvPr>
          <p:cNvCxnSpPr>
            <a:cxnSpLocks/>
          </p:cNvCxnSpPr>
          <p:nvPr/>
        </p:nvCxnSpPr>
        <p:spPr bwMode="auto">
          <a:xfrm>
            <a:off x="6732024" y="2438989"/>
            <a:ext cx="720008"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4" name="直線矢印コネクタ 13">
            <a:extLst>
              <a:ext uri="{FF2B5EF4-FFF2-40B4-BE49-F238E27FC236}">
                <a16:creationId xmlns:a16="http://schemas.microsoft.com/office/drawing/2014/main" id="{D37F5535-CFD1-5471-B718-8A35891E2697}"/>
              </a:ext>
            </a:extLst>
          </p:cNvPr>
          <p:cNvCxnSpPr>
            <a:cxnSpLocks/>
          </p:cNvCxnSpPr>
          <p:nvPr/>
        </p:nvCxnSpPr>
        <p:spPr bwMode="auto">
          <a:xfrm>
            <a:off x="5922015" y="1628980"/>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7" name="直線矢印コネクタ 16">
            <a:extLst>
              <a:ext uri="{FF2B5EF4-FFF2-40B4-BE49-F238E27FC236}">
                <a16:creationId xmlns:a16="http://schemas.microsoft.com/office/drawing/2014/main" id="{E2D08CEB-5E78-94AC-A545-748CD83CAF3C}"/>
              </a:ext>
            </a:extLst>
          </p:cNvPr>
          <p:cNvCxnSpPr>
            <a:cxnSpLocks/>
          </p:cNvCxnSpPr>
          <p:nvPr/>
        </p:nvCxnSpPr>
        <p:spPr bwMode="auto">
          <a:xfrm>
            <a:off x="1961971" y="1628980"/>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3" name="直線矢印コネクタ 22">
            <a:extLst>
              <a:ext uri="{FF2B5EF4-FFF2-40B4-BE49-F238E27FC236}">
                <a16:creationId xmlns:a16="http://schemas.microsoft.com/office/drawing/2014/main" id="{44B016F7-386D-48FA-4CC7-DA8EDEF732CB}"/>
              </a:ext>
            </a:extLst>
          </p:cNvPr>
          <p:cNvCxnSpPr>
            <a:cxnSpLocks/>
          </p:cNvCxnSpPr>
          <p:nvPr/>
        </p:nvCxnSpPr>
        <p:spPr bwMode="auto">
          <a:xfrm>
            <a:off x="3131984" y="3429000"/>
            <a:ext cx="2880032"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24" name="直線矢印コネクタ 23">
            <a:extLst>
              <a:ext uri="{FF2B5EF4-FFF2-40B4-BE49-F238E27FC236}">
                <a16:creationId xmlns:a16="http://schemas.microsoft.com/office/drawing/2014/main" id="{21E88ED2-EE8C-C2BB-4ECF-D2BC50038E48}"/>
              </a:ext>
            </a:extLst>
          </p:cNvPr>
          <p:cNvCxnSpPr>
            <a:cxnSpLocks/>
          </p:cNvCxnSpPr>
          <p:nvPr/>
        </p:nvCxnSpPr>
        <p:spPr bwMode="auto">
          <a:xfrm>
            <a:off x="6012016" y="3879005"/>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25" name="直線矢印コネクタ 24">
            <a:extLst>
              <a:ext uri="{FF2B5EF4-FFF2-40B4-BE49-F238E27FC236}">
                <a16:creationId xmlns:a16="http://schemas.microsoft.com/office/drawing/2014/main" id="{00EC3C19-4F43-82B6-723C-311E0C26AF0D}"/>
              </a:ext>
            </a:extLst>
          </p:cNvPr>
          <p:cNvCxnSpPr>
            <a:cxnSpLocks/>
          </p:cNvCxnSpPr>
          <p:nvPr/>
        </p:nvCxnSpPr>
        <p:spPr bwMode="auto">
          <a:xfrm>
            <a:off x="3851992" y="4329010"/>
            <a:ext cx="720008"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34" name="矢印: 右 33">
            <a:extLst>
              <a:ext uri="{FF2B5EF4-FFF2-40B4-BE49-F238E27FC236}">
                <a16:creationId xmlns:a16="http://schemas.microsoft.com/office/drawing/2014/main" id="{DE517DF8-32FB-8E46-729B-FFEA792DD570}"/>
              </a:ext>
            </a:extLst>
          </p:cNvPr>
          <p:cNvSpPr/>
          <p:nvPr/>
        </p:nvSpPr>
        <p:spPr bwMode="auto">
          <a:xfrm rot="10800000">
            <a:off x="6822024" y="3789004"/>
            <a:ext cx="540005" cy="540006"/>
          </a:xfrm>
          <a:prstGeom prst="rightArrow">
            <a:avLst/>
          </a:prstGeom>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35" name="直線矢印コネクタ 34">
            <a:extLst>
              <a:ext uri="{FF2B5EF4-FFF2-40B4-BE49-F238E27FC236}">
                <a16:creationId xmlns:a16="http://schemas.microsoft.com/office/drawing/2014/main" id="{8E86C2EC-F386-2E7A-CEB4-EA4B1CA5A534}"/>
              </a:ext>
            </a:extLst>
          </p:cNvPr>
          <p:cNvCxnSpPr>
            <a:cxnSpLocks/>
          </p:cNvCxnSpPr>
          <p:nvPr/>
        </p:nvCxnSpPr>
        <p:spPr bwMode="auto">
          <a:xfrm>
            <a:off x="7452032" y="2258987"/>
            <a:ext cx="0" cy="2520028"/>
          </a:xfrm>
          <a:prstGeom prst="straightConnector1">
            <a:avLst/>
          </a:prstGeom>
          <a:noFill/>
          <a:ln w="9525" cap="flat" cmpd="sng" algn="ctr">
            <a:solidFill>
              <a:schemeClr val="tx1"/>
            </a:solidFill>
            <a:prstDash val="solid"/>
            <a:round/>
            <a:headEnd type="none" w="med" len="med"/>
            <a:tailEnd type="none"/>
          </a:ln>
          <a:effectLst/>
        </p:spPr>
      </p:cxnSp>
      <p:cxnSp>
        <p:nvCxnSpPr>
          <p:cNvPr id="38" name="直線矢印コネクタ 37">
            <a:extLst>
              <a:ext uri="{FF2B5EF4-FFF2-40B4-BE49-F238E27FC236}">
                <a16:creationId xmlns:a16="http://schemas.microsoft.com/office/drawing/2014/main" id="{BB36CFF8-6F00-296A-93D8-6BD35E65CD76}"/>
              </a:ext>
            </a:extLst>
          </p:cNvPr>
          <p:cNvCxnSpPr>
            <a:cxnSpLocks/>
          </p:cNvCxnSpPr>
          <p:nvPr/>
        </p:nvCxnSpPr>
        <p:spPr bwMode="auto">
          <a:xfrm>
            <a:off x="6732024" y="2258987"/>
            <a:ext cx="0" cy="2520028"/>
          </a:xfrm>
          <a:prstGeom prst="straightConnector1">
            <a:avLst/>
          </a:prstGeom>
          <a:noFill/>
          <a:ln w="9525" cap="flat" cmpd="sng" algn="ctr">
            <a:solidFill>
              <a:schemeClr val="tx1"/>
            </a:solidFill>
            <a:prstDash val="solid"/>
            <a:round/>
            <a:headEnd type="none" w="med" len="med"/>
            <a:tailEnd type="none"/>
          </a:ln>
          <a:effectLst/>
        </p:spPr>
      </p:cxnSp>
      <p:sp>
        <p:nvSpPr>
          <p:cNvPr id="41" name="正方形/長方形 40">
            <a:extLst>
              <a:ext uri="{FF2B5EF4-FFF2-40B4-BE49-F238E27FC236}">
                <a16:creationId xmlns:a16="http://schemas.microsoft.com/office/drawing/2014/main" id="{69D5A7CF-E47D-01DC-ECAF-0A9FEC61E9A6}"/>
              </a:ext>
            </a:extLst>
          </p:cNvPr>
          <p:cNvSpPr/>
          <p:nvPr/>
        </p:nvSpPr>
        <p:spPr bwMode="auto">
          <a:xfrm>
            <a:off x="799203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solidFill>
                  <a:schemeClr val="tx1">
                    <a:lumMod val="75000"/>
                    <a:lumOff val="25000"/>
                  </a:schemeClr>
                </a:solidFill>
                <a:latin typeface="Consolas" panose="020B0609020204030204" pitchFamily="49" charset="0"/>
              </a:rPr>
              <a:t>総実行時間が短縮</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6" name="正方形/長方形 45">
            <a:extLst>
              <a:ext uri="{FF2B5EF4-FFF2-40B4-BE49-F238E27FC236}">
                <a16:creationId xmlns:a16="http://schemas.microsoft.com/office/drawing/2014/main" id="{55AEB59F-2D54-C5FC-EE4B-0B8D80271181}"/>
              </a:ext>
            </a:extLst>
          </p:cNvPr>
          <p:cNvSpPr/>
          <p:nvPr/>
        </p:nvSpPr>
        <p:spPr bwMode="auto">
          <a:xfrm>
            <a:off x="3491988"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Consolas" panose="020B0609020204030204" pitchFamily="49" charset="0"/>
              </a:rPr>
              <a:t>I3 </a:t>
            </a:r>
            <a:r>
              <a:rPr lang="ja-JP" altLang="en-US" sz="1600" dirty="0">
                <a:solidFill>
                  <a:schemeClr val="accent6"/>
                </a:solidFill>
                <a:latin typeface="Consolas" panose="020B0609020204030204" pitchFamily="49" charset="0"/>
              </a:rPr>
              <a:t>を </a:t>
            </a:r>
            <a:r>
              <a:rPr lang="en-US" altLang="ja-JP" sz="1600" dirty="0">
                <a:solidFill>
                  <a:schemeClr val="accent6"/>
                </a:solidFill>
                <a:latin typeface="Consolas" panose="020B0609020204030204" pitchFamily="49" charset="0"/>
              </a:rPr>
              <a:t>I2 </a:t>
            </a:r>
            <a:r>
              <a:rPr lang="ja-JP" altLang="en-US" sz="1600" dirty="0">
                <a:solidFill>
                  <a:schemeClr val="accent6"/>
                </a:solidFill>
                <a:latin typeface="Consolas" panose="020B0609020204030204" pitchFamily="49" charset="0"/>
              </a:rPr>
              <a:t>より先に</a:t>
            </a:r>
            <a:endParaRPr lang="en-US" altLang="ja-JP" sz="1600" dirty="0">
              <a:solidFill>
                <a:schemeClr val="accent6"/>
              </a:solidFill>
              <a:latin typeface="Consolas" panose="020B0609020204030204" pitchFamily="49" charset="0"/>
            </a:endParaRPr>
          </a:p>
          <a:p>
            <a:r>
              <a:rPr lang="ja-JP" altLang="en-US" sz="1600" dirty="0">
                <a:solidFill>
                  <a:schemeClr val="accent6"/>
                </a:solidFill>
                <a:latin typeface="Consolas" panose="020B0609020204030204" pitchFamily="49" charset="0"/>
              </a:rPr>
              <a:t>やってしまう</a:t>
            </a:r>
            <a:endParaRPr kumimoji="1" lang="ja-JP" altLang="en-US" sz="1600" dirty="0">
              <a:solidFill>
                <a:schemeClr val="accent6"/>
              </a:solidFill>
              <a:latin typeface="Consolas" panose="020B0609020204030204" pitchFamily="49" charset="0"/>
              <a:ea typeface="メイリオ" panose="020B0604030504040204" pitchFamily="50" charset="-128"/>
            </a:endParaRPr>
          </a:p>
        </p:txBody>
      </p:sp>
      <p:sp>
        <p:nvSpPr>
          <p:cNvPr id="77" name="正方形/長方形 76">
            <a:extLst>
              <a:ext uri="{FF2B5EF4-FFF2-40B4-BE49-F238E27FC236}">
                <a16:creationId xmlns:a16="http://schemas.microsoft.com/office/drawing/2014/main" id="{1E89461F-5686-24ED-22D4-047E98C6BFDF}"/>
              </a:ext>
            </a:extLst>
          </p:cNvPr>
          <p:cNvSpPr/>
          <p:nvPr/>
        </p:nvSpPr>
        <p:spPr bwMode="auto">
          <a:xfrm>
            <a:off x="8352042" y="207898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ja-JP" altLang="en-US" sz="1600" dirty="0">
                <a:solidFill>
                  <a:schemeClr val="tx1">
                    <a:lumMod val="75000"/>
                    <a:lumOff val="25000"/>
                  </a:schemeClr>
                </a:solidFill>
                <a:latin typeface="Consolas" panose="020B0609020204030204" pitchFamily="49" charset="0"/>
              </a:rPr>
              <a:t>が終わるまで待たされる</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 name="正方形/長方形 7">
            <a:extLst>
              <a:ext uri="{FF2B5EF4-FFF2-40B4-BE49-F238E27FC236}">
                <a16:creationId xmlns:a16="http://schemas.microsoft.com/office/drawing/2014/main" id="{F8246C61-43B2-0805-AFED-B4DB76D30BB5}"/>
              </a:ext>
            </a:extLst>
          </p:cNvPr>
          <p:cNvSpPr/>
          <p:nvPr/>
        </p:nvSpPr>
        <p:spPr bwMode="auto">
          <a:xfrm>
            <a:off x="1961971"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a:extLst>
              <a:ext uri="{FF2B5EF4-FFF2-40B4-BE49-F238E27FC236}">
                <a16:creationId xmlns:a16="http://schemas.microsoft.com/office/drawing/2014/main" id="{C3E928C7-F4FF-7B61-408C-BF3ACD0D2A84}"/>
              </a:ext>
            </a:extLst>
          </p:cNvPr>
          <p:cNvSpPr/>
          <p:nvPr/>
        </p:nvSpPr>
        <p:spPr bwMode="auto">
          <a:xfrm>
            <a:off x="1961971"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11" name="正方形/長方形 10">
            <a:extLst>
              <a:ext uri="{FF2B5EF4-FFF2-40B4-BE49-F238E27FC236}">
                <a16:creationId xmlns:a16="http://schemas.microsoft.com/office/drawing/2014/main" id="{DBE27C38-6D9A-2E81-2893-4A8BB6AA7C57}"/>
              </a:ext>
            </a:extLst>
          </p:cNvPr>
          <p:cNvSpPr/>
          <p:nvPr/>
        </p:nvSpPr>
        <p:spPr bwMode="auto">
          <a:xfrm>
            <a:off x="1961971"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add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12" name="直線矢印コネクタ 11">
            <a:extLst>
              <a:ext uri="{FF2B5EF4-FFF2-40B4-BE49-F238E27FC236}">
                <a16:creationId xmlns:a16="http://schemas.microsoft.com/office/drawing/2014/main" id="{32538ED8-9A66-4FFE-446B-6082B1F96CED}"/>
              </a:ext>
            </a:extLst>
          </p:cNvPr>
          <p:cNvCxnSpPr>
            <a:cxnSpLocks/>
          </p:cNvCxnSpPr>
          <p:nvPr/>
        </p:nvCxnSpPr>
        <p:spPr bwMode="auto">
          <a:xfrm>
            <a:off x="2051972" y="3519001"/>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5" name="直線矢印コネクタ 14">
            <a:extLst>
              <a:ext uri="{FF2B5EF4-FFF2-40B4-BE49-F238E27FC236}">
                <a16:creationId xmlns:a16="http://schemas.microsoft.com/office/drawing/2014/main" id="{CC189DFB-D74B-A09C-1CFA-0080F1E627E9}"/>
              </a:ext>
            </a:extLst>
          </p:cNvPr>
          <p:cNvCxnSpPr>
            <a:cxnSpLocks/>
          </p:cNvCxnSpPr>
          <p:nvPr/>
        </p:nvCxnSpPr>
        <p:spPr bwMode="auto">
          <a:xfrm>
            <a:off x="5922015" y="3519001"/>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093334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a:extLst>
              <a:ext uri="{FF2B5EF4-FFF2-40B4-BE49-F238E27FC236}">
                <a16:creationId xmlns:a16="http://schemas.microsoft.com/office/drawing/2014/main" id="{5FFD49EB-B25A-3807-6D3C-C6A9D216DF65}"/>
              </a:ext>
            </a:extLst>
          </p:cNvPr>
          <p:cNvSpPr/>
          <p:nvPr/>
        </p:nvSpPr>
        <p:spPr bwMode="auto">
          <a:xfrm>
            <a:off x="611957" y="2978995"/>
            <a:ext cx="8280092" cy="2250025"/>
          </a:xfrm>
          <a:prstGeom prst="rect">
            <a:avLst/>
          </a:prstGeom>
          <a:solidFill>
            <a:schemeClr val="accent6">
              <a:lumMod val="20000"/>
              <a:lumOff val="80000"/>
              <a:alpha val="30000"/>
            </a:schemeClr>
          </a:solidFill>
          <a:ln>
            <a:no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実行結果は変わらない</a:t>
            </a:r>
            <a:endParaRPr kumimoji="1" lang="ja-JP" altLang="en-US" dirty="0"/>
          </a:p>
        </p:txBody>
      </p:sp>
      <p:sp>
        <p:nvSpPr>
          <p:cNvPr id="3" name="テキスト プレースホルダー 2"/>
          <p:cNvSpPr>
            <a:spLocks noGrp="1"/>
          </p:cNvSpPr>
          <p:nvPr>
            <p:ph type="body" sz="quarter" idx="10"/>
          </p:nvPr>
        </p:nvSpPr>
        <p:spPr>
          <a:xfrm>
            <a:off x="341953" y="5319021"/>
            <a:ext cx="8550095" cy="990011"/>
          </a:xfrm>
        </p:spPr>
        <p:txBody>
          <a:bodyPr anchor="t"/>
          <a:lstStyle/>
          <a:p>
            <a:r>
              <a:rPr kumimoji="1" lang="ja-JP" altLang="en-US" sz="1800" dirty="0"/>
              <a:t>この場合は </a:t>
            </a:r>
            <a:r>
              <a:rPr lang="en-US" altLang="ja-JP" sz="1800" dirty="0">
                <a:latin typeface="Consolas" panose="020B0609020204030204" pitchFamily="49" charset="0"/>
              </a:rPr>
              <a:t>I3 </a:t>
            </a:r>
            <a:r>
              <a:rPr lang="ja-JP" altLang="en-US" sz="1800" dirty="0">
                <a:latin typeface="Consolas" panose="020B0609020204030204" pitchFamily="49" charset="0"/>
              </a:rPr>
              <a:t>を </a:t>
            </a:r>
            <a:r>
              <a:rPr lang="en-US" altLang="ja-JP" sz="1800" dirty="0">
                <a:latin typeface="Consolas" panose="020B0609020204030204" pitchFamily="49" charset="0"/>
              </a:rPr>
              <a:t>I2 </a:t>
            </a:r>
            <a:r>
              <a:rPr lang="ja-JP" altLang="en-US" sz="1800" dirty="0">
                <a:latin typeface="Consolas" panose="020B0609020204030204" pitchFamily="49" charset="0"/>
              </a:rPr>
              <a:t>より先に実行しても，</a:t>
            </a:r>
            <a:br>
              <a:rPr lang="en-US" altLang="ja-JP" sz="1800" dirty="0">
                <a:latin typeface="Consolas" panose="020B0609020204030204" pitchFamily="49" charset="0"/>
              </a:rPr>
            </a:br>
            <a:r>
              <a:rPr lang="ja-JP" altLang="en-US" sz="1800" dirty="0">
                <a:latin typeface="Consolas" panose="020B0609020204030204" pitchFamily="49" charset="0"/>
              </a:rPr>
              <a:t>最後まで実行した場合の実行結果は変わらない</a:t>
            </a:r>
            <a:endParaRPr lang="en-US" altLang="ja-JP" sz="1800" dirty="0">
              <a:latin typeface="Consolas" panose="020B0609020204030204" pitchFamily="49" charset="0"/>
            </a:endParaRPr>
          </a:p>
          <a:p>
            <a:pPr lvl="1"/>
            <a:r>
              <a:rPr lang="ja-JP" altLang="en-US" sz="1800" dirty="0">
                <a:solidFill>
                  <a:schemeClr val="accent6"/>
                </a:solidFill>
                <a:latin typeface="Consolas" panose="020B0609020204030204" pitchFamily="49" charset="0"/>
              </a:rPr>
              <a:t>なぜなら </a:t>
            </a:r>
            <a:r>
              <a:rPr lang="en-US" altLang="ja-JP" sz="1800" dirty="0">
                <a:solidFill>
                  <a:schemeClr val="accent6"/>
                </a:solidFill>
                <a:latin typeface="Consolas" panose="020B0609020204030204" pitchFamily="49" charset="0"/>
              </a:rPr>
              <a:t>I3 </a:t>
            </a:r>
            <a:r>
              <a:rPr lang="ja-JP" altLang="en-US" sz="1800" dirty="0">
                <a:solidFill>
                  <a:schemeClr val="accent6"/>
                </a:solidFill>
                <a:latin typeface="Consolas" panose="020B0609020204030204" pitchFamily="49" charset="0"/>
              </a:rPr>
              <a:t>は </a:t>
            </a:r>
            <a:r>
              <a:rPr lang="en-US" altLang="ja-JP" sz="1800" dirty="0">
                <a:solidFill>
                  <a:schemeClr val="accent6"/>
                </a:solidFill>
                <a:latin typeface="Consolas" panose="020B0609020204030204" pitchFamily="49" charset="0"/>
              </a:rPr>
              <a:t>I1/I2 </a:t>
            </a:r>
            <a:r>
              <a:rPr lang="ja-JP" altLang="en-US" sz="1800" dirty="0">
                <a:solidFill>
                  <a:schemeClr val="accent6"/>
                </a:solidFill>
                <a:latin typeface="Consolas" panose="020B0609020204030204" pitchFamily="49" charset="0"/>
              </a:rPr>
              <a:t>と同じレジスタを触っていないから</a:t>
            </a:r>
            <a:endParaRPr lang="en-US" altLang="ja-JP" sz="1800" dirty="0">
              <a:solidFill>
                <a:schemeClr val="accent6"/>
              </a:solidFill>
              <a:latin typeface="Consolas" panose="020B0609020204030204" pitchFamily="49" charset="0"/>
            </a:endParaRPr>
          </a:p>
        </p:txBody>
      </p:sp>
      <p:sp>
        <p:nvSpPr>
          <p:cNvPr id="44" name="正方形/長方形 43">
            <a:extLst>
              <a:ext uri="{FF2B5EF4-FFF2-40B4-BE49-F238E27FC236}">
                <a16:creationId xmlns:a16="http://schemas.microsoft.com/office/drawing/2014/main" id="{907AFE65-AF5D-47A2-AAFC-18F9D38DD18E}"/>
              </a:ext>
            </a:extLst>
          </p:cNvPr>
          <p:cNvSpPr/>
          <p:nvPr/>
        </p:nvSpPr>
        <p:spPr bwMode="auto">
          <a:xfrm>
            <a:off x="1871970" y="135897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3" name="正方形/長方形 62">
            <a:extLst>
              <a:ext uri="{FF2B5EF4-FFF2-40B4-BE49-F238E27FC236}">
                <a16:creationId xmlns:a16="http://schemas.microsoft.com/office/drawing/2014/main" id="{A809BC0A-1937-4CF6-9D89-8A1F82AFF370}"/>
              </a:ext>
            </a:extLst>
          </p:cNvPr>
          <p:cNvSpPr/>
          <p:nvPr/>
        </p:nvSpPr>
        <p:spPr bwMode="auto">
          <a:xfrm>
            <a:off x="1871970"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cxnSp>
        <p:nvCxnSpPr>
          <p:cNvPr id="5" name="直線矢印コネクタ 4">
            <a:extLst>
              <a:ext uri="{FF2B5EF4-FFF2-40B4-BE49-F238E27FC236}">
                <a16:creationId xmlns:a16="http://schemas.microsoft.com/office/drawing/2014/main" id="{6C80BCD6-9CE9-73D0-6490-8310E90FC04B}"/>
              </a:ext>
            </a:extLst>
          </p:cNvPr>
          <p:cNvCxnSpPr>
            <a:cxnSpLocks/>
          </p:cNvCxnSpPr>
          <p:nvPr/>
        </p:nvCxnSpPr>
        <p:spPr bwMode="auto">
          <a:xfrm>
            <a:off x="2861981" y="1178975"/>
            <a:ext cx="5220058"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a:extLst>
              <a:ext uri="{FF2B5EF4-FFF2-40B4-BE49-F238E27FC236}">
                <a16:creationId xmlns:a16="http://schemas.microsoft.com/office/drawing/2014/main" id="{8E8615E4-47A5-7F0C-9A05-852964766A31}"/>
              </a:ext>
            </a:extLst>
          </p:cNvPr>
          <p:cNvSpPr/>
          <p:nvPr/>
        </p:nvSpPr>
        <p:spPr bwMode="auto">
          <a:xfrm>
            <a:off x="7272030"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solidFill>
                  <a:schemeClr val="tx1">
                    <a:lumMod val="75000"/>
                    <a:lumOff val="25000"/>
                  </a:schemeClr>
                </a:solidFill>
                <a:latin typeface="Consolas" panose="020B0609020204030204" pitchFamily="49" charset="0"/>
              </a:rPr>
              <a:t>時間</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 name="正方形/長方形 3">
            <a:extLst>
              <a:ext uri="{FF2B5EF4-FFF2-40B4-BE49-F238E27FC236}">
                <a16:creationId xmlns:a16="http://schemas.microsoft.com/office/drawing/2014/main" id="{B6614FD4-54E4-4342-A4FC-9E62B1C96EB4}"/>
              </a:ext>
            </a:extLst>
          </p:cNvPr>
          <p:cNvSpPr/>
          <p:nvPr/>
        </p:nvSpPr>
        <p:spPr bwMode="auto">
          <a:xfrm>
            <a:off x="1871970"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add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6" name="直線矢印コネクタ 5">
            <a:extLst>
              <a:ext uri="{FF2B5EF4-FFF2-40B4-BE49-F238E27FC236}">
                <a16:creationId xmlns:a16="http://schemas.microsoft.com/office/drawing/2014/main" id="{6156585C-8DAC-1E2E-EE2D-DD78DCB90B71}"/>
              </a:ext>
            </a:extLst>
          </p:cNvPr>
          <p:cNvCxnSpPr>
            <a:cxnSpLocks/>
          </p:cNvCxnSpPr>
          <p:nvPr/>
        </p:nvCxnSpPr>
        <p:spPr bwMode="auto">
          <a:xfrm>
            <a:off x="3131984" y="1538979"/>
            <a:ext cx="2880032"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 name="直線矢印コネクタ 9">
            <a:extLst>
              <a:ext uri="{FF2B5EF4-FFF2-40B4-BE49-F238E27FC236}">
                <a16:creationId xmlns:a16="http://schemas.microsoft.com/office/drawing/2014/main" id="{1EB7393D-AF16-6BCF-82B1-1CA0C1315B8E}"/>
              </a:ext>
            </a:extLst>
          </p:cNvPr>
          <p:cNvCxnSpPr>
            <a:cxnSpLocks/>
          </p:cNvCxnSpPr>
          <p:nvPr/>
        </p:nvCxnSpPr>
        <p:spPr bwMode="auto">
          <a:xfrm>
            <a:off x="6012016" y="1988984"/>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3" name="直線矢印コネクタ 12">
            <a:extLst>
              <a:ext uri="{FF2B5EF4-FFF2-40B4-BE49-F238E27FC236}">
                <a16:creationId xmlns:a16="http://schemas.microsoft.com/office/drawing/2014/main" id="{1772E203-8FB9-6ED8-2DEA-28B5D84FA933}"/>
              </a:ext>
            </a:extLst>
          </p:cNvPr>
          <p:cNvCxnSpPr>
            <a:cxnSpLocks/>
          </p:cNvCxnSpPr>
          <p:nvPr/>
        </p:nvCxnSpPr>
        <p:spPr bwMode="auto">
          <a:xfrm>
            <a:off x="6732024" y="2438989"/>
            <a:ext cx="720008" cy="0"/>
          </a:xfrm>
          <a:prstGeom prst="straightConnector1">
            <a:avLst/>
          </a:prstGeom>
          <a:ln>
            <a:solidFill>
              <a:schemeClr val="accent4"/>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4" name="直線矢印コネクタ 13">
            <a:extLst>
              <a:ext uri="{FF2B5EF4-FFF2-40B4-BE49-F238E27FC236}">
                <a16:creationId xmlns:a16="http://schemas.microsoft.com/office/drawing/2014/main" id="{D37F5535-CFD1-5471-B718-8A35891E2697}"/>
              </a:ext>
            </a:extLst>
          </p:cNvPr>
          <p:cNvCxnSpPr>
            <a:cxnSpLocks/>
          </p:cNvCxnSpPr>
          <p:nvPr/>
        </p:nvCxnSpPr>
        <p:spPr bwMode="auto">
          <a:xfrm>
            <a:off x="5922015" y="1628980"/>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7" name="直線矢印コネクタ 16">
            <a:extLst>
              <a:ext uri="{FF2B5EF4-FFF2-40B4-BE49-F238E27FC236}">
                <a16:creationId xmlns:a16="http://schemas.microsoft.com/office/drawing/2014/main" id="{E2D08CEB-5E78-94AC-A545-748CD83CAF3C}"/>
              </a:ext>
            </a:extLst>
          </p:cNvPr>
          <p:cNvCxnSpPr>
            <a:cxnSpLocks/>
          </p:cNvCxnSpPr>
          <p:nvPr/>
        </p:nvCxnSpPr>
        <p:spPr bwMode="auto">
          <a:xfrm>
            <a:off x="1961971" y="1628980"/>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a:extLst>
              <a:ext uri="{FF2B5EF4-FFF2-40B4-BE49-F238E27FC236}">
                <a16:creationId xmlns:a16="http://schemas.microsoft.com/office/drawing/2014/main" id="{8E86C2EC-F386-2E7A-CEB4-EA4B1CA5A534}"/>
              </a:ext>
            </a:extLst>
          </p:cNvPr>
          <p:cNvCxnSpPr>
            <a:cxnSpLocks/>
          </p:cNvCxnSpPr>
          <p:nvPr/>
        </p:nvCxnSpPr>
        <p:spPr bwMode="auto">
          <a:xfrm>
            <a:off x="7452032" y="2258987"/>
            <a:ext cx="0" cy="2520028"/>
          </a:xfrm>
          <a:prstGeom prst="straightConnector1">
            <a:avLst/>
          </a:prstGeom>
          <a:noFill/>
          <a:ln w="9525" cap="flat" cmpd="sng" algn="ctr">
            <a:solidFill>
              <a:schemeClr val="tx1"/>
            </a:solidFill>
            <a:prstDash val="solid"/>
            <a:round/>
            <a:headEnd type="none" w="med" len="med"/>
            <a:tailEnd type="none"/>
          </a:ln>
          <a:effectLst/>
        </p:spPr>
      </p:cxnSp>
      <p:cxnSp>
        <p:nvCxnSpPr>
          <p:cNvPr id="38" name="直線矢印コネクタ 37">
            <a:extLst>
              <a:ext uri="{FF2B5EF4-FFF2-40B4-BE49-F238E27FC236}">
                <a16:creationId xmlns:a16="http://schemas.microsoft.com/office/drawing/2014/main" id="{BB36CFF8-6F00-296A-93D8-6BD35E65CD76}"/>
              </a:ext>
            </a:extLst>
          </p:cNvPr>
          <p:cNvCxnSpPr>
            <a:cxnSpLocks/>
          </p:cNvCxnSpPr>
          <p:nvPr/>
        </p:nvCxnSpPr>
        <p:spPr bwMode="auto">
          <a:xfrm>
            <a:off x="6732024" y="2258987"/>
            <a:ext cx="0" cy="2520028"/>
          </a:xfrm>
          <a:prstGeom prst="straightConnector1">
            <a:avLst/>
          </a:prstGeom>
          <a:noFill/>
          <a:ln w="9525" cap="flat" cmpd="sng" algn="ctr">
            <a:solidFill>
              <a:schemeClr val="tx1"/>
            </a:solidFill>
            <a:prstDash val="solid"/>
            <a:round/>
            <a:headEnd type="none" w="med" len="med"/>
            <a:tailEnd type="none"/>
          </a:ln>
          <a:effectLst/>
        </p:spPr>
      </p:cxnSp>
      <p:sp>
        <p:nvSpPr>
          <p:cNvPr id="77" name="正方形/長方形 76">
            <a:extLst>
              <a:ext uri="{FF2B5EF4-FFF2-40B4-BE49-F238E27FC236}">
                <a16:creationId xmlns:a16="http://schemas.microsoft.com/office/drawing/2014/main" id="{1E89461F-5686-24ED-22D4-047E98C6BFDF}"/>
              </a:ext>
            </a:extLst>
          </p:cNvPr>
          <p:cNvSpPr/>
          <p:nvPr/>
        </p:nvSpPr>
        <p:spPr bwMode="auto">
          <a:xfrm>
            <a:off x="8352042" y="207898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ja-JP" altLang="en-US" sz="1600" dirty="0">
                <a:solidFill>
                  <a:schemeClr val="tx1">
                    <a:lumMod val="75000"/>
                    <a:lumOff val="25000"/>
                  </a:schemeClr>
                </a:solidFill>
                <a:latin typeface="Consolas" panose="020B0609020204030204" pitchFamily="49" charset="0"/>
              </a:rPr>
              <a:t>が終わるまで待たされる</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8" name="直線矢印コネクタ 7">
            <a:extLst>
              <a:ext uri="{FF2B5EF4-FFF2-40B4-BE49-F238E27FC236}">
                <a16:creationId xmlns:a16="http://schemas.microsoft.com/office/drawing/2014/main" id="{95958B66-EBD8-D391-9424-F3AF407E514F}"/>
              </a:ext>
            </a:extLst>
          </p:cNvPr>
          <p:cNvCxnSpPr>
            <a:cxnSpLocks/>
          </p:cNvCxnSpPr>
          <p:nvPr/>
        </p:nvCxnSpPr>
        <p:spPr bwMode="auto">
          <a:xfrm>
            <a:off x="3131984" y="3429000"/>
            <a:ext cx="2880032"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9" name="直線矢印コネクタ 8">
            <a:extLst>
              <a:ext uri="{FF2B5EF4-FFF2-40B4-BE49-F238E27FC236}">
                <a16:creationId xmlns:a16="http://schemas.microsoft.com/office/drawing/2014/main" id="{98CB042C-AD10-6768-A31D-8F839A734660}"/>
              </a:ext>
            </a:extLst>
          </p:cNvPr>
          <p:cNvCxnSpPr>
            <a:cxnSpLocks/>
          </p:cNvCxnSpPr>
          <p:nvPr/>
        </p:nvCxnSpPr>
        <p:spPr bwMode="auto">
          <a:xfrm>
            <a:off x="6012016" y="3879005"/>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 name="直線矢印コネクタ 10">
            <a:extLst>
              <a:ext uri="{FF2B5EF4-FFF2-40B4-BE49-F238E27FC236}">
                <a16:creationId xmlns:a16="http://schemas.microsoft.com/office/drawing/2014/main" id="{B593D347-4470-4843-DDF7-AF647DD780ED}"/>
              </a:ext>
            </a:extLst>
          </p:cNvPr>
          <p:cNvCxnSpPr>
            <a:cxnSpLocks/>
          </p:cNvCxnSpPr>
          <p:nvPr/>
        </p:nvCxnSpPr>
        <p:spPr bwMode="auto">
          <a:xfrm>
            <a:off x="3851992" y="4329010"/>
            <a:ext cx="720008" cy="0"/>
          </a:xfrm>
          <a:prstGeom prst="straightConnector1">
            <a:avLst/>
          </a:prstGeom>
          <a:ln>
            <a:solidFill>
              <a:schemeClr val="accent4"/>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2" name="矢印: 右 11">
            <a:extLst>
              <a:ext uri="{FF2B5EF4-FFF2-40B4-BE49-F238E27FC236}">
                <a16:creationId xmlns:a16="http://schemas.microsoft.com/office/drawing/2014/main" id="{1F5E0CEB-93D2-CD78-92F5-E1972540C178}"/>
              </a:ext>
            </a:extLst>
          </p:cNvPr>
          <p:cNvSpPr/>
          <p:nvPr/>
        </p:nvSpPr>
        <p:spPr bwMode="auto">
          <a:xfrm rot="10800000">
            <a:off x="6822024" y="3789004"/>
            <a:ext cx="540005" cy="540006"/>
          </a:xfrm>
          <a:prstGeom prst="rightArrow">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5D60C090-D895-8325-85AA-3D5378B39F91}"/>
              </a:ext>
            </a:extLst>
          </p:cNvPr>
          <p:cNvSpPr/>
          <p:nvPr/>
        </p:nvSpPr>
        <p:spPr bwMode="auto">
          <a:xfrm>
            <a:off x="7992038"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solidFill>
                  <a:schemeClr val="tx1">
                    <a:lumMod val="75000"/>
                    <a:lumOff val="25000"/>
                  </a:schemeClr>
                </a:solidFill>
                <a:latin typeface="Consolas" panose="020B0609020204030204" pitchFamily="49" charset="0"/>
              </a:rPr>
              <a:t>総実行時間が短縮</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6" name="正方形/長方形 15">
            <a:extLst>
              <a:ext uri="{FF2B5EF4-FFF2-40B4-BE49-F238E27FC236}">
                <a16:creationId xmlns:a16="http://schemas.microsoft.com/office/drawing/2014/main" id="{9C95C227-4731-F723-897B-27F22E63F0D8}"/>
              </a:ext>
            </a:extLst>
          </p:cNvPr>
          <p:cNvSpPr/>
          <p:nvPr/>
        </p:nvSpPr>
        <p:spPr bwMode="auto">
          <a:xfrm>
            <a:off x="3491988"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I3 </a:t>
            </a:r>
            <a:r>
              <a:rPr lang="ja-JP" altLang="en-US" sz="1600" dirty="0">
                <a:solidFill>
                  <a:schemeClr val="tx1">
                    <a:lumMod val="75000"/>
                    <a:lumOff val="25000"/>
                  </a:schemeClr>
                </a:solidFill>
                <a:latin typeface="Consolas" panose="020B0609020204030204" pitchFamily="49" charset="0"/>
              </a:rPr>
              <a:t>を </a:t>
            </a:r>
            <a:r>
              <a:rPr lang="en-US" altLang="ja-JP" sz="1600" dirty="0">
                <a:solidFill>
                  <a:schemeClr val="tx1">
                    <a:lumMod val="75000"/>
                    <a:lumOff val="25000"/>
                  </a:schemeClr>
                </a:solidFill>
                <a:latin typeface="Consolas" panose="020B0609020204030204" pitchFamily="49" charset="0"/>
              </a:rPr>
              <a:t>I2 </a:t>
            </a:r>
            <a:r>
              <a:rPr lang="ja-JP" altLang="en-US" sz="1600" dirty="0">
                <a:solidFill>
                  <a:schemeClr val="tx1">
                    <a:lumMod val="75000"/>
                    <a:lumOff val="25000"/>
                  </a:schemeClr>
                </a:solidFill>
                <a:latin typeface="Consolas" panose="020B0609020204030204" pitchFamily="49" charset="0"/>
              </a:rPr>
              <a:t>より先に</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やってしまう</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8" name="正方形/長方形 17">
            <a:extLst>
              <a:ext uri="{FF2B5EF4-FFF2-40B4-BE49-F238E27FC236}">
                <a16:creationId xmlns:a16="http://schemas.microsoft.com/office/drawing/2014/main" id="{A661312A-0EC7-34CC-23F2-C123463B9AF4}"/>
              </a:ext>
            </a:extLst>
          </p:cNvPr>
          <p:cNvSpPr/>
          <p:nvPr/>
        </p:nvSpPr>
        <p:spPr bwMode="auto">
          <a:xfrm>
            <a:off x="1961971"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9" name="正方形/長方形 18">
            <a:extLst>
              <a:ext uri="{FF2B5EF4-FFF2-40B4-BE49-F238E27FC236}">
                <a16:creationId xmlns:a16="http://schemas.microsoft.com/office/drawing/2014/main" id="{FDD56FF7-D9FA-980B-7C6E-BAFF1D69E088}"/>
              </a:ext>
            </a:extLst>
          </p:cNvPr>
          <p:cNvSpPr/>
          <p:nvPr/>
        </p:nvSpPr>
        <p:spPr bwMode="auto">
          <a:xfrm>
            <a:off x="1961971"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27" name="正方形/長方形 26">
            <a:extLst>
              <a:ext uri="{FF2B5EF4-FFF2-40B4-BE49-F238E27FC236}">
                <a16:creationId xmlns:a16="http://schemas.microsoft.com/office/drawing/2014/main" id="{98CA284C-0DEF-C63B-8715-F8F4BB09763E}"/>
              </a:ext>
            </a:extLst>
          </p:cNvPr>
          <p:cNvSpPr/>
          <p:nvPr/>
        </p:nvSpPr>
        <p:spPr bwMode="auto">
          <a:xfrm>
            <a:off x="1961971"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add x5</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28" name="直線矢印コネクタ 27">
            <a:extLst>
              <a:ext uri="{FF2B5EF4-FFF2-40B4-BE49-F238E27FC236}">
                <a16:creationId xmlns:a16="http://schemas.microsoft.com/office/drawing/2014/main" id="{C01A8CFF-8F25-F5F5-CC88-098385BD727E}"/>
              </a:ext>
            </a:extLst>
          </p:cNvPr>
          <p:cNvCxnSpPr>
            <a:cxnSpLocks/>
          </p:cNvCxnSpPr>
          <p:nvPr/>
        </p:nvCxnSpPr>
        <p:spPr bwMode="auto">
          <a:xfrm>
            <a:off x="2051972" y="3519001"/>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9" name="直線矢印コネクタ 28">
            <a:extLst>
              <a:ext uri="{FF2B5EF4-FFF2-40B4-BE49-F238E27FC236}">
                <a16:creationId xmlns:a16="http://schemas.microsoft.com/office/drawing/2014/main" id="{1D5B2CDD-975D-1338-BDA8-F6027554AA43}"/>
              </a:ext>
            </a:extLst>
          </p:cNvPr>
          <p:cNvCxnSpPr>
            <a:cxnSpLocks/>
          </p:cNvCxnSpPr>
          <p:nvPr/>
        </p:nvCxnSpPr>
        <p:spPr bwMode="auto">
          <a:xfrm>
            <a:off x="5922015" y="3519001"/>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041823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7F9B562-AF08-41D4-1BB2-31E568788D95}"/>
              </a:ext>
            </a:extLst>
          </p:cNvPr>
          <p:cNvSpPr/>
          <p:nvPr/>
        </p:nvSpPr>
        <p:spPr bwMode="auto">
          <a:xfrm>
            <a:off x="611957" y="2978996"/>
            <a:ext cx="8280092" cy="1620018"/>
          </a:xfrm>
          <a:prstGeom prst="rect">
            <a:avLst/>
          </a:prstGeom>
          <a:solidFill>
            <a:schemeClr val="accent6">
              <a:lumMod val="20000"/>
              <a:lumOff val="80000"/>
              <a:alpha val="30000"/>
            </a:schemeClr>
          </a:solidFill>
          <a:ln>
            <a:no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出力依存（</a:t>
            </a:r>
            <a:r>
              <a:rPr lang="en-US" altLang="ja-JP" dirty="0"/>
              <a:t>WAW</a:t>
            </a:r>
            <a:r>
              <a:rPr lang="ja-JP" altLang="en-US" dirty="0"/>
              <a:t>）があると破綻する</a:t>
            </a:r>
            <a:endParaRPr kumimoji="1" lang="ja-JP" altLang="en-US" dirty="0"/>
          </a:p>
        </p:txBody>
      </p:sp>
      <p:sp>
        <p:nvSpPr>
          <p:cNvPr id="63" name="テキスト プレースホルダー 62"/>
          <p:cNvSpPr>
            <a:spLocks noGrp="1"/>
          </p:cNvSpPr>
          <p:nvPr>
            <p:ph type="body" sz="quarter" idx="10"/>
          </p:nvPr>
        </p:nvSpPr>
        <p:spPr>
          <a:xfrm>
            <a:off x="431954" y="4779015"/>
            <a:ext cx="8640096" cy="1800020"/>
          </a:xfrm>
        </p:spPr>
        <p:txBody>
          <a:bodyPr/>
          <a:lstStyle/>
          <a:p>
            <a:r>
              <a:rPr kumimoji="1" lang="ja-JP" altLang="en-US" sz="1800" dirty="0"/>
              <a:t>出力依存</a:t>
            </a:r>
            <a:r>
              <a:rPr lang="ja-JP" altLang="en-US" sz="1800" dirty="0"/>
              <a:t>（</a:t>
            </a:r>
            <a:r>
              <a:rPr lang="en-US" altLang="ja-JP" sz="1800" dirty="0"/>
              <a:t>WAW: Write after Write</a:t>
            </a:r>
            <a:r>
              <a:rPr lang="ja-JP" altLang="en-US" sz="1800" dirty="0"/>
              <a:t>）</a:t>
            </a:r>
            <a:endParaRPr lang="en-US" altLang="ja-JP" sz="1800" dirty="0"/>
          </a:p>
          <a:p>
            <a:pPr lvl="1"/>
            <a:r>
              <a:rPr kumimoji="1" lang="en-US" altLang="ja-JP" sz="1800" dirty="0"/>
              <a:t> </a:t>
            </a:r>
            <a:r>
              <a:rPr kumimoji="1" lang="ja-JP" altLang="en-US" sz="1800" dirty="0"/>
              <a:t>同じレジスタに書き込むことで発生する依存</a:t>
            </a:r>
            <a:endParaRPr kumimoji="1" lang="en-US" altLang="ja-JP" sz="1800" dirty="0"/>
          </a:p>
          <a:p>
            <a:r>
              <a:rPr lang="ja-JP" altLang="en-US" sz="1800" dirty="0">
                <a:latin typeface="Consolas" panose="020B0609020204030204" pitchFamily="49" charset="0"/>
              </a:rPr>
              <a:t>真の依存がないので </a:t>
            </a:r>
            <a:r>
              <a:rPr lang="en-US" altLang="ja-JP" sz="1800" dirty="0">
                <a:latin typeface="Consolas" panose="020B0609020204030204" pitchFamily="49" charset="0"/>
              </a:rPr>
              <a:t>I3 </a:t>
            </a:r>
            <a:r>
              <a:rPr lang="ja-JP" altLang="en-US" sz="1800" dirty="0">
                <a:latin typeface="Consolas" panose="020B0609020204030204" pitchFamily="49" charset="0"/>
              </a:rPr>
              <a:t>の演算自体は </a:t>
            </a:r>
            <a:r>
              <a:rPr lang="en-US" altLang="ja-JP" sz="1800" dirty="0">
                <a:latin typeface="Consolas" panose="020B0609020204030204" pitchFamily="49" charset="0"/>
              </a:rPr>
              <a:t>I1/I2 </a:t>
            </a:r>
            <a:r>
              <a:rPr lang="ja-JP" altLang="en-US" sz="1800" dirty="0">
                <a:latin typeface="Consolas" panose="020B0609020204030204" pitchFamily="49" charset="0"/>
              </a:rPr>
              <a:t>と無関係に開始できる</a:t>
            </a:r>
            <a:endParaRPr lang="en-US" altLang="ja-JP" sz="1800" dirty="0">
              <a:latin typeface="Consolas" panose="020B0609020204030204" pitchFamily="49" charset="0"/>
            </a:endParaRPr>
          </a:p>
          <a:p>
            <a:pPr lvl="1"/>
            <a:r>
              <a:rPr kumimoji="1" lang="ja-JP" altLang="en-US" sz="1800" dirty="0">
                <a:latin typeface="Consolas" panose="020B0609020204030204" pitchFamily="49" charset="0"/>
              </a:rPr>
              <a:t>しかし </a:t>
            </a:r>
            <a:r>
              <a:rPr kumimoji="1" lang="en-US" altLang="ja-JP" sz="1800" dirty="0">
                <a:latin typeface="Consolas" panose="020B0609020204030204" pitchFamily="49" charset="0"/>
              </a:rPr>
              <a:t>I2 </a:t>
            </a:r>
            <a:r>
              <a:rPr kumimoji="1" lang="ja-JP" altLang="en-US" sz="1800" dirty="0">
                <a:latin typeface="Consolas" panose="020B0609020204030204" pitchFamily="49" charset="0"/>
              </a:rPr>
              <a:t>と </a:t>
            </a:r>
            <a:r>
              <a:rPr kumimoji="1" lang="en-US" altLang="ja-JP" sz="1800" dirty="0">
                <a:latin typeface="Consolas" panose="020B0609020204030204" pitchFamily="49" charset="0"/>
              </a:rPr>
              <a:t>I3 </a:t>
            </a:r>
            <a:r>
              <a:rPr kumimoji="1" lang="ja-JP" altLang="en-US" sz="1800" dirty="0">
                <a:latin typeface="Consolas" panose="020B0609020204030204" pitchFamily="49" charset="0"/>
              </a:rPr>
              <a:t>は</a:t>
            </a:r>
            <a:r>
              <a:rPr kumimoji="1" lang="ja-JP" altLang="en-US" sz="1800" dirty="0"/>
              <a:t>同じ </a:t>
            </a:r>
            <a:r>
              <a:rPr kumimoji="1" lang="en-US" altLang="ja-JP" sz="1800" b="1" dirty="0">
                <a:solidFill>
                  <a:schemeClr val="accent5"/>
                </a:solidFill>
              </a:rPr>
              <a:t>x3</a:t>
            </a:r>
            <a:r>
              <a:rPr kumimoji="1" lang="en-US" altLang="ja-JP" sz="1800" dirty="0"/>
              <a:t> </a:t>
            </a:r>
            <a:r>
              <a:rPr kumimoji="1" lang="ja-JP" altLang="en-US" sz="1800" dirty="0"/>
              <a:t>に書き込むので書き込み順を変えるとまずい</a:t>
            </a:r>
          </a:p>
        </p:txBody>
      </p:sp>
      <p:sp>
        <p:nvSpPr>
          <p:cNvPr id="39" name="正方形/長方形 38">
            <a:extLst>
              <a:ext uri="{FF2B5EF4-FFF2-40B4-BE49-F238E27FC236}">
                <a16:creationId xmlns:a16="http://schemas.microsoft.com/office/drawing/2014/main" id="{6E47FFE5-958D-699D-5767-C8E48A7D1D73}"/>
              </a:ext>
            </a:extLst>
          </p:cNvPr>
          <p:cNvSpPr/>
          <p:nvPr/>
        </p:nvSpPr>
        <p:spPr bwMode="auto">
          <a:xfrm>
            <a:off x="1871970"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a:extLst>
              <a:ext uri="{FF2B5EF4-FFF2-40B4-BE49-F238E27FC236}">
                <a16:creationId xmlns:a16="http://schemas.microsoft.com/office/drawing/2014/main" id="{DEDE0916-BF91-D398-569E-88A2C900C048}"/>
              </a:ext>
            </a:extLst>
          </p:cNvPr>
          <p:cNvSpPr/>
          <p:nvPr/>
        </p:nvSpPr>
        <p:spPr bwMode="auto">
          <a:xfrm>
            <a:off x="1871970"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5"/>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cxnSp>
        <p:nvCxnSpPr>
          <p:cNvPr id="57" name="直線矢印コネクタ 56">
            <a:extLst>
              <a:ext uri="{FF2B5EF4-FFF2-40B4-BE49-F238E27FC236}">
                <a16:creationId xmlns:a16="http://schemas.microsoft.com/office/drawing/2014/main" id="{A5334798-3B80-BAC9-2E8B-9AA0CD3CEDE3}"/>
              </a:ext>
            </a:extLst>
          </p:cNvPr>
          <p:cNvCxnSpPr>
            <a:cxnSpLocks/>
          </p:cNvCxnSpPr>
          <p:nvPr/>
        </p:nvCxnSpPr>
        <p:spPr bwMode="auto">
          <a:xfrm>
            <a:off x="2861981" y="998973"/>
            <a:ext cx="5220058" cy="0"/>
          </a:xfrm>
          <a:prstGeom prst="straightConnector1">
            <a:avLst/>
          </a:prstGeom>
          <a:noFill/>
          <a:ln w="9525" cap="flat" cmpd="sng" algn="ctr">
            <a:solidFill>
              <a:schemeClr val="tx1"/>
            </a:solidFill>
            <a:prstDash val="solid"/>
            <a:round/>
            <a:headEnd type="none" w="med" len="med"/>
            <a:tailEnd type="triangle"/>
          </a:ln>
          <a:effectLst/>
        </p:spPr>
      </p:cxnSp>
      <p:sp>
        <p:nvSpPr>
          <p:cNvPr id="58" name="正方形/長方形 57">
            <a:extLst>
              <a:ext uri="{FF2B5EF4-FFF2-40B4-BE49-F238E27FC236}">
                <a16:creationId xmlns:a16="http://schemas.microsoft.com/office/drawing/2014/main" id="{A62096D7-C9CD-090E-38B6-1A3F2ECB9F35}"/>
              </a:ext>
            </a:extLst>
          </p:cNvPr>
          <p:cNvSpPr/>
          <p:nvPr/>
        </p:nvSpPr>
        <p:spPr bwMode="auto">
          <a:xfrm>
            <a:off x="7272030" y="99897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solidFill>
                  <a:schemeClr val="tx1">
                    <a:lumMod val="75000"/>
                    <a:lumOff val="25000"/>
                  </a:schemeClr>
                </a:solidFill>
                <a:latin typeface="Consolas" panose="020B0609020204030204" pitchFamily="49" charset="0"/>
              </a:rPr>
              <a:t>時間</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a:extLst>
              <a:ext uri="{FF2B5EF4-FFF2-40B4-BE49-F238E27FC236}">
                <a16:creationId xmlns:a16="http://schemas.microsoft.com/office/drawing/2014/main" id="{87457168-1AAC-E42D-D0F8-48B2EB933301}"/>
              </a:ext>
            </a:extLst>
          </p:cNvPr>
          <p:cNvSpPr/>
          <p:nvPr/>
        </p:nvSpPr>
        <p:spPr bwMode="auto">
          <a:xfrm>
            <a:off x="1871970" y="207898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add </a:t>
            </a:r>
            <a:r>
              <a:rPr lang="en-US" altLang="ja-JP" sz="1600" b="1" dirty="0">
                <a:solidFill>
                  <a:schemeClr val="accent5"/>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62" name="直線矢印コネクタ 61">
            <a:extLst>
              <a:ext uri="{FF2B5EF4-FFF2-40B4-BE49-F238E27FC236}">
                <a16:creationId xmlns:a16="http://schemas.microsoft.com/office/drawing/2014/main" id="{00D0F745-C7B3-0B0A-EB1B-858ADAC5EBC0}"/>
              </a:ext>
            </a:extLst>
          </p:cNvPr>
          <p:cNvCxnSpPr>
            <a:cxnSpLocks/>
          </p:cNvCxnSpPr>
          <p:nvPr/>
        </p:nvCxnSpPr>
        <p:spPr bwMode="auto">
          <a:xfrm>
            <a:off x="3131984" y="1358977"/>
            <a:ext cx="2880032"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64" name="直線矢印コネクタ 63">
            <a:extLst>
              <a:ext uri="{FF2B5EF4-FFF2-40B4-BE49-F238E27FC236}">
                <a16:creationId xmlns:a16="http://schemas.microsoft.com/office/drawing/2014/main" id="{2E485427-41E0-1EEB-27E4-EFD1A2266E7F}"/>
              </a:ext>
            </a:extLst>
          </p:cNvPr>
          <p:cNvCxnSpPr>
            <a:cxnSpLocks/>
          </p:cNvCxnSpPr>
          <p:nvPr/>
        </p:nvCxnSpPr>
        <p:spPr bwMode="auto">
          <a:xfrm>
            <a:off x="6012016" y="1808982"/>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65" name="直線矢印コネクタ 64">
            <a:extLst>
              <a:ext uri="{FF2B5EF4-FFF2-40B4-BE49-F238E27FC236}">
                <a16:creationId xmlns:a16="http://schemas.microsoft.com/office/drawing/2014/main" id="{68D046E4-FFEE-601C-27F2-FC439A0745DB}"/>
              </a:ext>
            </a:extLst>
          </p:cNvPr>
          <p:cNvCxnSpPr>
            <a:cxnSpLocks/>
          </p:cNvCxnSpPr>
          <p:nvPr/>
        </p:nvCxnSpPr>
        <p:spPr bwMode="auto">
          <a:xfrm>
            <a:off x="6732024" y="2258987"/>
            <a:ext cx="720008"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6" name="直線矢印コネクタ 65">
            <a:extLst>
              <a:ext uri="{FF2B5EF4-FFF2-40B4-BE49-F238E27FC236}">
                <a16:creationId xmlns:a16="http://schemas.microsoft.com/office/drawing/2014/main" id="{778949DB-0CC2-833A-E553-0B0B72C89AA3}"/>
              </a:ext>
            </a:extLst>
          </p:cNvPr>
          <p:cNvCxnSpPr>
            <a:cxnSpLocks/>
          </p:cNvCxnSpPr>
          <p:nvPr/>
        </p:nvCxnSpPr>
        <p:spPr bwMode="auto">
          <a:xfrm>
            <a:off x="5922015" y="1448978"/>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68" name="正方形/長方形 67">
            <a:extLst>
              <a:ext uri="{FF2B5EF4-FFF2-40B4-BE49-F238E27FC236}">
                <a16:creationId xmlns:a16="http://schemas.microsoft.com/office/drawing/2014/main" id="{81FAF2A0-BD0F-912B-6E5E-DB8231A53E75}"/>
              </a:ext>
            </a:extLst>
          </p:cNvPr>
          <p:cNvSpPr/>
          <p:nvPr/>
        </p:nvSpPr>
        <p:spPr bwMode="auto">
          <a:xfrm>
            <a:off x="187197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9" name="正方形/長方形 68">
            <a:extLst>
              <a:ext uri="{FF2B5EF4-FFF2-40B4-BE49-F238E27FC236}">
                <a16:creationId xmlns:a16="http://schemas.microsoft.com/office/drawing/2014/main" id="{FAD052D6-FD44-1DE5-CA6A-C5A2457B9712}"/>
              </a:ext>
            </a:extLst>
          </p:cNvPr>
          <p:cNvSpPr/>
          <p:nvPr/>
        </p:nvSpPr>
        <p:spPr bwMode="auto">
          <a:xfrm>
            <a:off x="187197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sub </a:t>
            </a:r>
            <a:r>
              <a:rPr lang="en-US" altLang="ja-JP" sz="1600" b="1" dirty="0">
                <a:solidFill>
                  <a:schemeClr val="accent5"/>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70" name="正方形/長方形 69">
            <a:extLst>
              <a:ext uri="{FF2B5EF4-FFF2-40B4-BE49-F238E27FC236}">
                <a16:creationId xmlns:a16="http://schemas.microsoft.com/office/drawing/2014/main" id="{A7270C3F-4FEC-FC97-FA10-D39B65157686}"/>
              </a:ext>
            </a:extLst>
          </p:cNvPr>
          <p:cNvSpPr/>
          <p:nvPr/>
        </p:nvSpPr>
        <p:spPr bwMode="auto">
          <a:xfrm>
            <a:off x="1871970" y="396900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add</a:t>
            </a:r>
            <a:r>
              <a:rPr lang="en-US" altLang="ja-JP" sz="1600" b="1" dirty="0">
                <a:solidFill>
                  <a:schemeClr val="accent5"/>
                </a:solidFill>
                <a:latin typeface="Consolas" panose="020B0609020204030204" pitchFamily="49" charset="0"/>
              </a:rPr>
              <a:t>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x6-1</a:t>
            </a:r>
            <a:endParaRPr lang="ja-JP" altLang="en-US" sz="1600" dirty="0">
              <a:solidFill>
                <a:schemeClr val="tx1">
                  <a:lumMod val="75000"/>
                  <a:lumOff val="25000"/>
                </a:schemeClr>
              </a:solidFill>
            </a:endParaRPr>
          </a:p>
        </p:txBody>
      </p:sp>
      <p:cxnSp>
        <p:nvCxnSpPr>
          <p:cNvPr id="3" name="直線矢印コネクタ 2">
            <a:extLst>
              <a:ext uri="{FF2B5EF4-FFF2-40B4-BE49-F238E27FC236}">
                <a16:creationId xmlns:a16="http://schemas.microsoft.com/office/drawing/2014/main" id="{410F8F1A-15DF-26FA-8656-887C77DFFD94}"/>
              </a:ext>
            </a:extLst>
          </p:cNvPr>
          <p:cNvCxnSpPr>
            <a:cxnSpLocks/>
          </p:cNvCxnSpPr>
          <p:nvPr/>
        </p:nvCxnSpPr>
        <p:spPr bwMode="auto">
          <a:xfrm>
            <a:off x="3131984" y="3248998"/>
            <a:ext cx="2880032"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4" name="直線矢印コネクタ 3">
            <a:extLst>
              <a:ext uri="{FF2B5EF4-FFF2-40B4-BE49-F238E27FC236}">
                <a16:creationId xmlns:a16="http://schemas.microsoft.com/office/drawing/2014/main" id="{A6101295-A434-1FCE-4E44-3523524FD395}"/>
              </a:ext>
            </a:extLst>
          </p:cNvPr>
          <p:cNvCxnSpPr>
            <a:cxnSpLocks/>
          </p:cNvCxnSpPr>
          <p:nvPr/>
        </p:nvCxnSpPr>
        <p:spPr bwMode="auto">
          <a:xfrm>
            <a:off x="6012016" y="3699003"/>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5" name="直線矢印コネクタ 4">
            <a:extLst>
              <a:ext uri="{FF2B5EF4-FFF2-40B4-BE49-F238E27FC236}">
                <a16:creationId xmlns:a16="http://schemas.microsoft.com/office/drawing/2014/main" id="{4CF92EE3-F140-A163-45A5-65EEE91740D2}"/>
              </a:ext>
            </a:extLst>
          </p:cNvPr>
          <p:cNvCxnSpPr>
            <a:cxnSpLocks/>
          </p:cNvCxnSpPr>
          <p:nvPr/>
        </p:nvCxnSpPr>
        <p:spPr bwMode="auto">
          <a:xfrm>
            <a:off x="3851992" y="4149008"/>
            <a:ext cx="720008"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 name="直線矢印コネクタ 5">
            <a:extLst>
              <a:ext uri="{FF2B5EF4-FFF2-40B4-BE49-F238E27FC236}">
                <a16:creationId xmlns:a16="http://schemas.microsoft.com/office/drawing/2014/main" id="{FA271921-A559-154A-BDAE-256CA2C6258A}"/>
              </a:ext>
            </a:extLst>
          </p:cNvPr>
          <p:cNvCxnSpPr>
            <a:cxnSpLocks/>
          </p:cNvCxnSpPr>
          <p:nvPr/>
        </p:nvCxnSpPr>
        <p:spPr bwMode="auto">
          <a:xfrm>
            <a:off x="5922015" y="3338999"/>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7" name="正方形/長方形 6">
            <a:extLst>
              <a:ext uri="{FF2B5EF4-FFF2-40B4-BE49-F238E27FC236}">
                <a16:creationId xmlns:a16="http://schemas.microsoft.com/office/drawing/2014/main" id="{E8A11B37-9DEF-0D09-7EAD-AF980DA9ADE0}"/>
              </a:ext>
            </a:extLst>
          </p:cNvPr>
          <p:cNvSpPr/>
          <p:nvPr/>
        </p:nvSpPr>
        <p:spPr bwMode="auto">
          <a:xfrm>
            <a:off x="7002027"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入れ替えると</a:t>
            </a:r>
            <a:endParaRPr lang="en-US" altLang="ja-JP" sz="1600" dirty="0">
              <a:solidFill>
                <a:schemeClr val="tx1">
                  <a:lumMod val="75000"/>
                  <a:lumOff val="25000"/>
                </a:schemeClr>
              </a:solidFill>
              <a:latin typeface="Consolas" panose="020B0609020204030204" pitchFamily="49" charset="0"/>
            </a:endParaRPr>
          </a:p>
          <a:p>
            <a:r>
              <a:rPr lang="en-US" altLang="ja-JP" sz="1600" dirty="0">
                <a:solidFill>
                  <a:schemeClr val="tx1">
                    <a:lumMod val="75000"/>
                    <a:lumOff val="25000"/>
                  </a:schemeClr>
                </a:solidFill>
                <a:latin typeface="Consolas" panose="020B0609020204030204" pitchFamily="49" charset="0"/>
              </a:rPr>
              <a:t>I2 </a:t>
            </a:r>
            <a:r>
              <a:rPr lang="ja-JP" altLang="en-US" sz="1600" dirty="0">
                <a:solidFill>
                  <a:schemeClr val="tx1">
                    <a:lumMod val="75000"/>
                    <a:lumOff val="25000"/>
                  </a:schemeClr>
                </a:solidFill>
                <a:latin typeface="Consolas" panose="020B0609020204030204" pitchFamily="49" charset="0"/>
              </a:rPr>
              <a:t>の結果が最後</a:t>
            </a:r>
            <a:endParaRPr lang="en-US" altLang="ja-JP" sz="1600" dirty="0">
              <a:solidFill>
                <a:schemeClr val="tx1">
                  <a:lumMod val="75000"/>
                  <a:lumOff val="25000"/>
                </a:schemeClr>
              </a:solidFill>
              <a:latin typeface="Consolas" panose="020B0609020204030204" pitchFamily="49" charset="0"/>
            </a:endParaRPr>
          </a:p>
          <a:p>
            <a:r>
              <a:rPr kumimoji="1" lang="en-US" altLang="ja-JP" sz="1600" b="1" dirty="0">
                <a:solidFill>
                  <a:schemeClr val="accent5"/>
                </a:solidFill>
                <a:latin typeface="Consolas" panose="020B0609020204030204" pitchFamily="49" charset="0"/>
                <a:ea typeface="メイリオ" panose="020B0604030504040204" pitchFamily="50" charset="-128"/>
              </a:rPr>
              <a:t>x3</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に残ってしまう</a:t>
            </a:r>
          </a:p>
        </p:txBody>
      </p:sp>
      <p:sp>
        <p:nvSpPr>
          <p:cNvPr id="8" name="正方形/長方形 7">
            <a:extLst>
              <a:ext uri="{FF2B5EF4-FFF2-40B4-BE49-F238E27FC236}">
                <a16:creationId xmlns:a16="http://schemas.microsoft.com/office/drawing/2014/main" id="{317DF4EA-26F7-3837-CC7E-E40FF8BF222A}"/>
              </a:ext>
            </a:extLst>
          </p:cNvPr>
          <p:cNvSpPr/>
          <p:nvPr/>
        </p:nvSpPr>
        <p:spPr bwMode="auto">
          <a:xfrm>
            <a:off x="7002027"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順番にやると </a:t>
            </a:r>
            <a:r>
              <a:rPr lang="en-US" altLang="ja-JP" sz="1600" dirty="0">
                <a:solidFill>
                  <a:schemeClr val="tx1">
                    <a:lumMod val="75000"/>
                    <a:lumOff val="25000"/>
                  </a:schemeClr>
                </a:solidFill>
                <a:latin typeface="Consolas" panose="020B0609020204030204" pitchFamily="49" charset="0"/>
              </a:rPr>
              <a:t>I3 </a:t>
            </a:r>
            <a:r>
              <a:rPr lang="ja-JP" altLang="en-US" sz="1600" dirty="0">
                <a:solidFill>
                  <a:schemeClr val="tx1">
                    <a:lumMod val="75000"/>
                    <a:lumOff val="25000"/>
                  </a:schemeClr>
                </a:solidFill>
                <a:latin typeface="Consolas" panose="020B0609020204030204" pitchFamily="49" charset="0"/>
              </a:rPr>
              <a:t>の</a:t>
            </a:r>
            <a:br>
              <a:rPr lang="en-US" altLang="ja-JP" sz="1600" dirty="0">
                <a:solidFill>
                  <a:schemeClr val="tx1">
                    <a:lumMod val="75000"/>
                    <a:lumOff val="25000"/>
                  </a:schemeClr>
                </a:solidFill>
                <a:latin typeface="Consolas" panose="020B0609020204030204" pitchFamily="49" charset="0"/>
              </a:rPr>
            </a:br>
            <a:r>
              <a:rPr lang="ja-JP" altLang="en-US" sz="1600" dirty="0">
                <a:solidFill>
                  <a:schemeClr val="tx1">
                    <a:lumMod val="75000"/>
                    <a:lumOff val="25000"/>
                  </a:schemeClr>
                </a:solidFill>
                <a:latin typeface="Consolas" panose="020B0609020204030204" pitchFamily="49" charset="0"/>
              </a:rPr>
              <a:t>結果が </a:t>
            </a:r>
            <a:r>
              <a:rPr kumimoji="1" lang="en-US" altLang="ja-JP" sz="1600" b="1" dirty="0">
                <a:solidFill>
                  <a:schemeClr val="accent5"/>
                </a:solidFill>
                <a:latin typeface="Consolas" panose="020B0609020204030204" pitchFamily="49" charset="0"/>
                <a:ea typeface="メイリオ" panose="020B0604030504040204" pitchFamily="50" charset="-128"/>
              </a:rPr>
              <a:t>x3</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に残る</a:t>
            </a:r>
          </a:p>
        </p:txBody>
      </p:sp>
    </p:spTree>
    <p:extLst>
      <p:ext uri="{BB962C8B-B14F-4D97-AF65-F5344CB8AC3E}">
        <p14:creationId xmlns:p14="http://schemas.microsoft.com/office/powerpoint/2010/main" val="3409411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a:extLst>
              <a:ext uri="{FF2B5EF4-FFF2-40B4-BE49-F238E27FC236}">
                <a16:creationId xmlns:a16="http://schemas.microsoft.com/office/drawing/2014/main" id="{DDC2DC9F-8809-5DD4-D686-DF37ABE2CCE9}"/>
              </a:ext>
            </a:extLst>
          </p:cNvPr>
          <p:cNvSpPr/>
          <p:nvPr/>
        </p:nvSpPr>
        <p:spPr bwMode="auto">
          <a:xfrm>
            <a:off x="611957" y="2978996"/>
            <a:ext cx="8280092" cy="1710018"/>
          </a:xfrm>
          <a:prstGeom prst="rect">
            <a:avLst/>
          </a:prstGeom>
          <a:solidFill>
            <a:schemeClr val="accent6">
              <a:lumMod val="20000"/>
              <a:lumOff val="80000"/>
              <a:alpha val="30000"/>
            </a:schemeClr>
          </a:solidFill>
          <a:ln>
            <a:no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逆依存（</a:t>
            </a:r>
            <a:r>
              <a:rPr lang="en-US" altLang="ja-JP" dirty="0"/>
              <a:t>WAR</a:t>
            </a:r>
            <a:r>
              <a:rPr lang="ja-JP" altLang="en-US" dirty="0"/>
              <a:t>）があっても破綻する</a:t>
            </a:r>
            <a:endParaRPr kumimoji="1" lang="ja-JP" altLang="en-US" dirty="0"/>
          </a:p>
        </p:txBody>
      </p:sp>
      <p:sp>
        <p:nvSpPr>
          <p:cNvPr id="63" name="テキスト プレースホルダー 62"/>
          <p:cNvSpPr>
            <a:spLocks noGrp="1"/>
          </p:cNvSpPr>
          <p:nvPr>
            <p:ph type="body" sz="quarter" idx="10"/>
          </p:nvPr>
        </p:nvSpPr>
        <p:spPr>
          <a:xfrm>
            <a:off x="251952" y="4869016"/>
            <a:ext cx="8802047" cy="1800020"/>
          </a:xfrm>
        </p:spPr>
        <p:txBody>
          <a:bodyPr/>
          <a:lstStyle/>
          <a:p>
            <a:r>
              <a:rPr lang="ja-JP" altLang="en-US" sz="1800" dirty="0"/>
              <a:t>逆依存（</a:t>
            </a:r>
            <a:r>
              <a:rPr lang="en-US" altLang="ja-JP" sz="1800" dirty="0"/>
              <a:t>WAR: Write after Read</a:t>
            </a:r>
            <a:r>
              <a:rPr lang="ja-JP" altLang="en-US" sz="1800" dirty="0"/>
              <a:t>）</a:t>
            </a:r>
            <a:endParaRPr lang="en-US" altLang="ja-JP" sz="1800" dirty="0"/>
          </a:p>
          <a:p>
            <a:pPr lvl="1"/>
            <a:r>
              <a:rPr kumimoji="1" lang="en-US" altLang="ja-JP" sz="1800" dirty="0">
                <a:latin typeface="Consolas" panose="020B0609020204030204" pitchFamily="49" charset="0"/>
              </a:rPr>
              <a:t>I2 </a:t>
            </a:r>
            <a:r>
              <a:rPr kumimoji="1" lang="ja-JP" altLang="en-US" sz="1800" dirty="0">
                <a:latin typeface="Consolas" panose="020B0609020204030204" pitchFamily="49" charset="0"/>
              </a:rPr>
              <a:t>と </a:t>
            </a:r>
            <a:r>
              <a:rPr lang="en-US" altLang="ja-JP" sz="1800" dirty="0">
                <a:latin typeface="Consolas" panose="020B0609020204030204" pitchFamily="49" charset="0"/>
              </a:rPr>
              <a:t>I3 </a:t>
            </a:r>
            <a:r>
              <a:rPr lang="ja-JP" altLang="en-US" sz="1800" dirty="0">
                <a:latin typeface="Consolas" panose="020B0609020204030204" pitchFamily="49" charset="0"/>
              </a:rPr>
              <a:t>では</a:t>
            </a:r>
            <a:r>
              <a:rPr kumimoji="1" lang="ja-JP" altLang="en-US" sz="1800" dirty="0">
                <a:latin typeface="Consolas" panose="020B0609020204030204" pitchFamily="49" charset="0"/>
              </a:rPr>
              <a:t> </a:t>
            </a:r>
            <a:r>
              <a:rPr kumimoji="1" lang="en-US" altLang="ja-JP" sz="1800" b="1" dirty="0">
                <a:solidFill>
                  <a:schemeClr val="accent5"/>
                </a:solidFill>
                <a:latin typeface="Consolas" panose="020B0609020204030204" pitchFamily="49" charset="0"/>
              </a:rPr>
              <a:t>x3</a:t>
            </a:r>
            <a:r>
              <a:rPr kumimoji="1" lang="en-US" altLang="ja-JP" sz="1800" dirty="0">
                <a:latin typeface="Consolas" panose="020B0609020204030204" pitchFamily="49" charset="0"/>
              </a:rPr>
              <a:t> </a:t>
            </a:r>
            <a:r>
              <a:rPr kumimoji="1" lang="ja-JP" altLang="en-US" sz="1800" dirty="0">
                <a:latin typeface="Consolas" panose="020B0609020204030204" pitchFamily="49" charset="0"/>
              </a:rPr>
              <a:t>を読んだ後に書いている</a:t>
            </a:r>
            <a:endParaRPr kumimoji="1" lang="en-US" altLang="ja-JP" sz="1800" dirty="0">
              <a:latin typeface="Consolas" panose="020B0609020204030204" pitchFamily="49" charset="0"/>
            </a:endParaRPr>
          </a:p>
          <a:p>
            <a:r>
              <a:rPr lang="ja-JP" altLang="en-US" sz="1800" dirty="0">
                <a:latin typeface="Consolas" panose="020B0609020204030204" pitchFamily="49" charset="0"/>
              </a:rPr>
              <a:t>真の依存がないので </a:t>
            </a:r>
            <a:r>
              <a:rPr lang="en-US" altLang="ja-JP" sz="1800" dirty="0">
                <a:latin typeface="Consolas" panose="020B0609020204030204" pitchFamily="49" charset="0"/>
              </a:rPr>
              <a:t>I3 </a:t>
            </a:r>
            <a:r>
              <a:rPr lang="ja-JP" altLang="en-US" sz="1800" dirty="0">
                <a:latin typeface="Consolas" panose="020B0609020204030204" pitchFamily="49" charset="0"/>
              </a:rPr>
              <a:t>の演算自体は </a:t>
            </a:r>
            <a:r>
              <a:rPr lang="en-US" altLang="ja-JP" sz="1800" dirty="0">
                <a:latin typeface="Consolas" panose="020B0609020204030204" pitchFamily="49" charset="0"/>
              </a:rPr>
              <a:t>I1/I2 </a:t>
            </a:r>
            <a:r>
              <a:rPr lang="ja-JP" altLang="en-US" sz="1800" dirty="0">
                <a:latin typeface="Consolas" panose="020B0609020204030204" pitchFamily="49" charset="0"/>
              </a:rPr>
              <a:t>と無関係に開始できる</a:t>
            </a:r>
            <a:endParaRPr kumimoji="1" lang="en-US" altLang="ja-JP" sz="1800" dirty="0">
              <a:latin typeface="Consolas" panose="020B0609020204030204" pitchFamily="49" charset="0"/>
            </a:endParaRPr>
          </a:p>
          <a:p>
            <a:pPr lvl="1"/>
            <a:r>
              <a:rPr kumimoji="1" lang="ja-JP" altLang="en-US" sz="1800" dirty="0">
                <a:latin typeface="Consolas" panose="020B0609020204030204" pitchFamily="49" charset="0"/>
              </a:rPr>
              <a:t>しかし実行順を入れ替えると，</a:t>
            </a:r>
            <a:r>
              <a:rPr kumimoji="1" lang="en-US" altLang="ja-JP" sz="1800" dirty="0">
                <a:latin typeface="Consolas" panose="020B0609020204030204" pitchFamily="49" charset="0"/>
              </a:rPr>
              <a:t>I3 </a:t>
            </a:r>
            <a:r>
              <a:rPr kumimoji="1" lang="ja-JP" altLang="en-US" sz="1800" dirty="0">
                <a:latin typeface="Consolas" panose="020B0609020204030204" pitchFamily="49" charset="0"/>
              </a:rPr>
              <a:t>の結果を </a:t>
            </a:r>
            <a:r>
              <a:rPr kumimoji="1" lang="en-US" altLang="ja-JP" sz="1800" dirty="0">
                <a:latin typeface="Consolas" panose="020B0609020204030204" pitchFamily="49" charset="0"/>
              </a:rPr>
              <a:t>I2 </a:t>
            </a:r>
            <a:r>
              <a:rPr kumimoji="1" lang="ja-JP" altLang="en-US" sz="1800" dirty="0">
                <a:latin typeface="Consolas" panose="020B0609020204030204" pitchFamily="49" charset="0"/>
              </a:rPr>
              <a:t>が読んでしまう</a:t>
            </a:r>
            <a:endParaRPr kumimoji="1" lang="en-US" altLang="ja-JP" sz="1800" dirty="0">
              <a:latin typeface="Consolas" panose="020B0609020204030204" pitchFamily="49" charset="0"/>
            </a:endParaRPr>
          </a:p>
        </p:txBody>
      </p:sp>
      <p:sp>
        <p:nvSpPr>
          <p:cNvPr id="4" name="正方形/長方形 3">
            <a:extLst>
              <a:ext uri="{FF2B5EF4-FFF2-40B4-BE49-F238E27FC236}">
                <a16:creationId xmlns:a16="http://schemas.microsoft.com/office/drawing/2014/main" id="{F8E6C3A1-64C1-7727-74A9-59FB07495A95}"/>
              </a:ext>
            </a:extLst>
          </p:cNvPr>
          <p:cNvSpPr/>
          <p:nvPr/>
        </p:nvSpPr>
        <p:spPr bwMode="auto">
          <a:xfrm>
            <a:off x="971960"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a:extLst>
              <a:ext uri="{FF2B5EF4-FFF2-40B4-BE49-F238E27FC236}">
                <a16:creationId xmlns:a16="http://schemas.microsoft.com/office/drawing/2014/main" id="{60811BF3-195F-E113-9E2E-74A456B0E70E}"/>
              </a:ext>
            </a:extLst>
          </p:cNvPr>
          <p:cNvSpPr/>
          <p:nvPr/>
        </p:nvSpPr>
        <p:spPr bwMode="auto">
          <a:xfrm>
            <a:off x="971960"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I2: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a:t>
            </a:r>
            <a:r>
              <a:rPr lang="en-US" altLang="ja-JP" sz="1600" b="1" dirty="0">
                <a:solidFill>
                  <a:schemeClr val="accent5"/>
                </a:solidFill>
                <a:latin typeface="Consolas" panose="020B0609020204030204" pitchFamily="49" charset="0"/>
              </a:rPr>
              <a:t>x3</a:t>
            </a:r>
            <a:endParaRPr lang="ja-JP" altLang="en-US" sz="1600" b="1" dirty="0">
              <a:solidFill>
                <a:schemeClr val="accent5"/>
              </a:solidFill>
            </a:endParaRPr>
          </a:p>
        </p:txBody>
      </p:sp>
      <p:cxnSp>
        <p:nvCxnSpPr>
          <p:cNvPr id="6" name="直線矢印コネクタ 5">
            <a:extLst>
              <a:ext uri="{FF2B5EF4-FFF2-40B4-BE49-F238E27FC236}">
                <a16:creationId xmlns:a16="http://schemas.microsoft.com/office/drawing/2014/main" id="{88B7D7B3-3772-7CF3-3CB2-0E5B6FC8B3F8}"/>
              </a:ext>
            </a:extLst>
          </p:cNvPr>
          <p:cNvCxnSpPr>
            <a:cxnSpLocks/>
          </p:cNvCxnSpPr>
          <p:nvPr/>
        </p:nvCxnSpPr>
        <p:spPr bwMode="auto">
          <a:xfrm>
            <a:off x="2861981" y="998973"/>
            <a:ext cx="5220058"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a:extLst>
              <a:ext uri="{FF2B5EF4-FFF2-40B4-BE49-F238E27FC236}">
                <a16:creationId xmlns:a16="http://schemas.microsoft.com/office/drawing/2014/main" id="{D590899B-FCE5-A35A-64D1-F61CDFCD3D3F}"/>
              </a:ext>
            </a:extLst>
          </p:cNvPr>
          <p:cNvSpPr/>
          <p:nvPr/>
        </p:nvSpPr>
        <p:spPr bwMode="auto">
          <a:xfrm>
            <a:off x="7272030" y="99897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ja-JP" altLang="en-US" sz="1600" dirty="0">
                <a:solidFill>
                  <a:schemeClr val="tx1">
                    <a:lumMod val="75000"/>
                    <a:lumOff val="25000"/>
                  </a:schemeClr>
                </a:solidFill>
                <a:latin typeface="Consolas" panose="020B0609020204030204" pitchFamily="49" charset="0"/>
              </a:rPr>
              <a:t>時間</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 name="正方形/長方形 7">
            <a:extLst>
              <a:ext uri="{FF2B5EF4-FFF2-40B4-BE49-F238E27FC236}">
                <a16:creationId xmlns:a16="http://schemas.microsoft.com/office/drawing/2014/main" id="{C87D2F25-4501-E2C3-D036-7492A8B55442}"/>
              </a:ext>
            </a:extLst>
          </p:cNvPr>
          <p:cNvSpPr/>
          <p:nvPr/>
        </p:nvSpPr>
        <p:spPr bwMode="auto">
          <a:xfrm>
            <a:off x="971960" y="207898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I3: add </a:t>
            </a:r>
            <a:r>
              <a:rPr lang="en-US" altLang="ja-JP" sz="1600" b="1" dirty="0">
                <a:solidFill>
                  <a:schemeClr val="accent5"/>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31" name="正方形/長方形 30">
            <a:extLst>
              <a:ext uri="{FF2B5EF4-FFF2-40B4-BE49-F238E27FC236}">
                <a16:creationId xmlns:a16="http://schemas.microsoft.com/office/drawing/2014/main" id="{8252A15A-CB42-D28A-6040-50551F4CBF4E}"/>
              </a:ext>
            </a:extLst>
          </p:cNvPr>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 name="正方形/長方形 2">
            <a:extLst>
              <a:ext uri="{FF2B5EF4-FFF2-40B4-BE49-F238E27FC236}">
                <a16:creationId xmlns:a16="http://schemas.microsoft.com/office/drawing/2014/main" id="{5881797D-5D0A-6DF8-C66E-5DF543351598}"/>
              </a:ext>
            </a:extLst>
          </p:cNvPr>
          <p:cNvSpPr/>
          <p:nvPr/>
        </p:nvSpPr>
        <p:spPr bwMode="auto">
          <a:xfrm>
            <a:off x="971960"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I2: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a:t>
            </a:r>
            <a:r>
              <a:rPr lang="en-US" altLang="ja-JP" sz="1600" b="1" dirty="0">
                <a:solidFill>
                  <a:schemeClr val="accent5"/>
                </a:solidFill>
                <a:latin typeface="Consolas" panose="020B0609020204030204" pitchFamily="49" charset="0"/>
              </a:rPr>
              <a:t>x3</a:t>
            </a:r>
            <a:endParaRPr lang="ja-JP" altLang="en-US" sz="1600" b="1" dirty="0">
              <a:solidFill>
                <a:schemeClr val="accent5"/>
              </a:solidFill>
            </a:endParaRPr>
          </a:p>
        </p:txBody>
      </p:sp>
      <p:sp>
        <p:nvSpPr>
          <p:cNvPr id="13" name="正方形/長方形 12">
            <a:extLst>
              <a:ext uri="{FF2B5EF4-FFF2-40B4-BE49-F238E27FC236}">
                <a16:creationId xmlns:a16="http://schemas.microsoft.com/office/drawing/2014/main" id="{9C8677FD-5A5B-F8A7-4778-15C6F2049C37}"/>
              </a:ext>
            </a:extLst>
          </p:cNvPr>
          <p:cNvSpPr/>
          <p:nvPr/>
        </p:nvSpPr>
        <p:spPr bwMode="auto">
          <a:xfrm>
            <a:off x="971960"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I3: add </a:t>
            </a:r>
            <a:r>
              <a:rPr lang="en-US" altLang="ja-JP" sz="1600" b="1" dirty="0">
                <a:solidFill>
                  <a:schemeClr val="accent5"/>
                </a:solidFill>
                <a:latin typeface="Consolas" panose="020B0609020204030204" pitchFamily="49" charset="0"/>
              </a:rPr>
              <a:t>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cxnSp>
        <p:nvCxnSpPr>
          <p:cNvPr id="14" name="直線矢印コネクタ 13">
            <a:extLst>
              <a:ext uri="{FF2B5EF4-FFF2-40B4-BE49-F238E27FC236}">
                <a16:creationId xmlns:a16="http://schemas.microsoft.com/office/drawing/2014/main" id="{CA9E8FD4-49FA-4374-7C30-BDD1B7C08D83}"/>
              </a:ext>
            </a:extLst>
          </p:cNvPr>
          <p:cNvCxnSpPr>
            <a:cxnSpLocks/>
          </p:cNvCxnSpPr>
          <p:nvPr/>
        </p:nvCxnSpPr>
        <p:spPr bwMode="auto">
          <a:xfrm>
            <a:off x="3131984" y="1358977"/>
            <a:ext cx="2880032"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5" name="直線矢印コネクタ 14">
            <a:extLst>
              <a:ext uri="{FF2B5EF4-FFF2-40B4-BE49-F238E27FC236}">
                <a16:creationId xmlns:a16="http://schemas.microsoft.com/office/drawing/2014/main" id="{CE1E7C08-86A4-9F8D-B3B5-582633EF6F95}"/>
              </a:ext>
            </a:extLst>
          </p:cNvPr>
          <p:cNvCxnSpPr>
            <a:cxnSpLocks/>
          </p:cNvCxnSpPr>
          <p:nvPr/>
        </p:nvCxnSpPr>
        <p:spPr bwMode="auto">
          <a:xfrm>
            <a:off x="6012016" y="1808982"/>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6" name="直線矢印コネクタ 15">
            <a:extLst>
              <a:ext uri="{FF2B5EF4-FFF2-40B4-BE49-F238E27FC236}">
                <a16:creationId xmlns:a16="http://schemas.microsoft.com/office/drawing/2014/main" id="{27D6C742-EB12-E185-9B94-E9CF7012984B}"/>
              </a:ext>
            </a:extLst>
          </p:cNvPr>
          <p:cNvCxnSpPr>
            <a:cxnSpLocks/>
          </p:cNvCxnSpPr>
          <p:nvPr/>
        </p:nvCxnSpPr>
        <p:spPr bwMode="auto">
          <a:xfrm>
            <a:off x="6732024" y="2258987"/>
            <a:ext cx="720008"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17" name="直線矢印コネクタ 16">
            <a:extLst>
              <a:ext uri="{FF2B5EF4-FFF2-40B4-BE49-F238E27FC236}">
                <a16:creationId xmlns:a16="http://schemas.microsoft.com/office/drawing/2014/main" id="{00A874D8-51B5-6704-3EE6-B28C38717B21}"/>
              </a:ext>
            </a:extLst>
          </p:cNvPr>
          <p:cNvCxnSpPr>
            <a:cxnSpLocks/>
          </p:cNvCxnSpPr>
          <p:nvPr/>
        </p:nvCxnSpPr>
        <p:spPr bwMode="auto">
          <a:xfrm>
            <a:off x="5922015" y="1448978"/>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8" name="直線矢印コネクタ 17">
            <a:extLst>
              <a:ext uri="{FF2B5EF4-FFF2-40B4-BE49-F238E27FC236}">
                <a16:creationId xmlns:a16="http://schemas.microsoft.com/office/drawing/2014/main" id="{E7364D42-D4E8-0C27-B552-4BE6547C6735}"/>
              </a:ext>
            </a:extLst>
          </p:cNvPr>
          <p:cNvCxnSpPr>
            <a:cxnSpLocks/>
          </p:cNvCxnSpPr>
          <p:nvPr/>
        </p:nvCxnSpPr>
        <p:spPr bwMode="auto">
          <a:xfrm>
            <a:off x="3131984" y="3248998"/>
            <a:ext cx="2880032"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9" name="直線矢印コネクタ 18">
            <a:extLst>
              <a:ext uri="{FF2B5EF4-FFF2-40B4-BE49-F238E27FC236}">
                <a16:creationId xmlns:a16="http://schemas.microsoft.com/office/drawing/2014/main" id="{FE1F12A3-B92F-72A9-E5A3-9A41DE42BDCF}"/>
              </a:ext>
            </a:extLst>
          </p:cNvPr>
          <p:cNvCxnSpPr>
            <a:cxnSpLocks/>
          </p:cNvCxnSpPr>
          <p:nvPr/>
        </p:nvCxnSpPr>
        <p:spPr bwMode="auto">
          <a:xfrm>
            <a:off x="6012016" y="3699003"/>
            <a:ext cx="720008"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20" name="直線矢印コネクタ 19">
            <a:extLst>
              <a:ext uri="{FF2B5EF4-FFF2-40B4-BE49-F238E27FC236}">
                <a16:creationId xmlns:a16="http://schemas.microsoft.com/office/drawing/2014/main" id="{A5028562-D604-D91C-7CCA-F8961E1A8D10}"/>
              </a:ext>
            </a:extLst>
          </p:cNvPr>
          <p:cNvCxnSpPr>
            <a:cxnSpLocks/>
          </p:cNvCxnSpPr>
          <p:nvPr/>
        </p:nvCxnSpPr>
        <p:spPr bwMode="auto">
          <a:xfrm>
            <a:off x="3851992" y="4149008"/>
            <a:ext cx="720008" cy="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24" name="直線矢印コネクタ 23">
            <a:extLst>
              <a:ext uri="{FF2B5EF4-FFF2-40B4-BE49-F238E27FC236}">
                <a16:creationId xmlns:a16="http://schemas.microsoft.com/office/drawing/2014/main" id="{B00A5667-9588-9C7E-D68E-3BDA3EBCE8D9}"/>
              </a:ext>
            </a:extLst>
          </p:cNvPr>
          <p:cNvCxnSpPr>
            <a:cxnSpLocks/>
          </p:cNvCxnSpPr>
          <p:nvPr/>
        </p:nvCxnSpPr>
        <p:spPr bwMode="auto">
          <a:xfrm>
            <a:off x="5922015" y="3338999"/>
            <a:ext cx="180002" cy="270003"/>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28" name="正方形/長方形 27">
            <a:extLst>
              <a:ext uri="{FF2B5EF4-FFF2-40B4-BE49-F238E27FC236}">
                <a16:creationId xmlns:a16="http://schemas.microsoft.com/office/drawing/2014/main" id="{F70D252A-1F43-F3CD-8055-1B57972A013E}"/>
              </a:ext>
            </a:extLst>
          </p:cNvPr>
          <p:cNvSpPr/>
          <p:nvPr/>
        </p:nvSpPr>
        <p:spPr bwMode="auto">
          <a:xfrm>
            <a:off x="5022005" y="405900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入れ替えると </a:t>
            </a:r>
            <a:r>
              <a:rPr lang="en-US" altLang="ja-JP" sz="1600" dirty="0">
                <a:solidFill>
                  <a:schemeClr val="tx1">
                    <a:lumMod val="75000"/>
                    <a:lumOff val="25000"/>
                  </a:schemeClr>
                </a:solidFill>
                <a:latin typeface="Consolas" panose="020B0609020204030204" pitchFamily="49" charset="0"/>
              </a:rPr>
              <a:t>I3 </a:t>
            </a:r>
            <a:r>
              <a:rPr lang="ja-JP" altLang="en-US" sz="1600" dirty="0">
                <a:solidFill>
                  <a:schemeClr val="tx1">
                    <a:lumMod val="75000"/>
                    <a:lumOff val="25000"/>
                  </a:schemeClr>
                </a:solidFill>
                <a:latin typeface="Consolas" panose="020B0609020204030204" pitchFamily="49" charset="0"/>
              </a:rPr>
              <a:t>が先に</a:t>
            </a:r>
            <a:endParaRPr lang="en-US" altLang="ja-JP" sz="1600" dirty="0">
              <a:solidFill>
                <a:schemeClr val="tx1">
                  <a:lumMod val="75000"/>
                  <a:lumOff val="25000"/>
                </a:schemeClr>
              </a:solidFill>
              <a:latin typeface="Consolas" panose="020B0609020204030204" pitchFamily="49" charset="0"/>
            </a:endParaRPr>
          </a:p>
          <a:p>
            <a:r>
              <a:rPr lang="ja-JP" altLang="en-US" sz="1600" dirty="0">
                <a:solidFill>
                  <a:schemeClr val="tx1">
                    <a:lumMod val="75000"/>
                    <a:lumOff val="25000"/>
                  </a:schemeClr>
                </a:solidFill>
                <a:latin typeface="Consolas" panose="020B0609020204030204" pitchFamily="49" charset="0"/>
              </a:rPr>
              <a:t>終わるので </a:t>
            </a:r>
            <a:r>
              <a:rPr lang="en-US" altLang="ja-JP" sz="1600" dirty="0">
                <a:solidFill>
                  <a:schemeClr val="tx1">
                    <a:lumMod val="75000"/>
                    <a:lumOff val="25000"/>
                  </a:schemeClr>
                </a:solidFill>
                <a:latin typeface="Consolas" panose="020B0609020204030204" pitchFamily="49" charset="0"/>
              </a:rPr>
              <a:t>I2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I3 </a:t>
            </a:r>
            <a:r>
              <a:rPr lang="ja-JP" altLang="en-US" sz="1600" dirty="0">
                <a:solidFill>
                  <a:schemeClr val="tx1">
                    <a:lumMod val="75000"/>
                    <a:lumOff val="25000"/>
                  </a:schemeClr>
                </a:solidFill>
                <a:latin typeface="Consolas" panose="020B0609020204030204" pitchFamily="49" charset="0"/>
              </a:rPr>
              <a:t>が</a:t>
            </a:r>
            <a:br>
              <a:rPr lang="en-US" altLang="ja-JP" sz="1600" dirty="0">
                <a:solidFill>
                  <a:schemeClr val="tx1">
                    <a:lumMod val="75000"/>
                    <a:lumOff val="25000"/>
                  </a:schemeClr>
                </a:solidFill>
                <a:latin typeface="Consolas" panose="020B0609020204030204" pitchFamily="49" charset="0"/>
              </a:rPr>
            </a:br>
            <a:r>
              <a:rPr lang="ja-JP" altLang="en-US" sz="1600" dirty="0">
                <a:solidFill>
                  <a:schemeClr val="accent5"/>
                </a:solidFill>
                <a:latin typeface="Consolas" panose="020B0609020204030204" pitchFamily="49" charset="0"/>
              </a:rPr>
              <a:t>書き換えた</a:t>
            </a:r>
            <a:r>
              <a:rPr lang="ja-JP" altLang="en-US" sz="1600" dirty="0">
                <a:solidFill>
                  <a:schemeClr val="tx1">
                    <a:lumMod val="75000"/>
                    <a:lumOff val="25000"/>
                  </a:schemeClr>
                </a:solidFill>
                <a:latin typeface="Consolas" panose="020B0609020204030204" pitchFamily="49" charset="0"/>
              </a:rPr>
              <a:t> </a:t>
            </a:r>
            <a:r>
              <a:rPr kumimoji="1" lang="en-US" altLang="ja-JP" sz="1600" b="1" dirty="0">
                <a:solidFill>
                  <a:schemeClr val="accent5"/>
                </a:solidFill>
                <a:latin typeface="Consolas" panose="020B0609020204030204" pitchFamily="49" charset="0"/>
                <a:ea typeface="メイリオ" panose="020B0604030504040204" pitchFamily="50" charset="-128"/>
              </a:rPr>
              <a:t>x3</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を使ってしまう</a:t>
            </a:r>
          </a:p>
        </p:txBody>
      </p:sp>
      <p:sp>
        <p:nvSpPr>
          <p:cNvPr id="29" name="正方形/長方形 28">
            <a:extLst>
              <a:ext uri="{FF2B5EF4-FFF2-40B4-BE49-F238E27FC236}">
                <a16:creationId xmlns:a16="http://schemas.microsoft.com/office/drawing/2014/main" id="{6E8E2E39-E301-9A5A-6DF4-D93C512DA5F5}"/>
              </a:ext>
            </a:extLst>
          </p:cNvPr>
          <p:cNvSpPr/>
          <p:nvPr/>
        </p:nvSpPr>
        <p:spPr bwMode="auto">
          <a:xfrm>
            <a:off x="4121995" y="189898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latin typeface="Consolas" panose="020B0609020204030204" pitchFamily="49" charset="0"/>
              </a:rPr>
              <a:t>順番にやると </a:t>
            </a:r>
            <a:r>
              <a:rPr lang="en-US" altLang="ja-JP" sz="1600" dirty="0">
                <a:solidFill>
                  <a:schemeClr val="tx1">
                    <a:lumMod val="75000"/>
                    <a:lumOff val="25000"/>
                  </a:schemeClr>
                </a:solidFill>
                <a:latin typeface="Consolas" panose="020B0609020204030204" pitchFamily="49" charset="0"/>
              </a:rPr>
              <a:t>I2 </a:t>
            </a:r>
          </a:p>
          <a:p>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は </a:t>
            </a:r>
            <a:r>
              <a:rPr kumimoji="1" lang="en-US" altLang="ja-JP" sz="1600" b="1" dirty="0">
                <a:solidFill>
                  <a:schemeClr val="accent5"/>
                </a:solidFill>
                <a:latin typeface="Consolas" panose="020B0609020204030204" pitchFamily="49" charset="0"/>
                <a:ea typeface="メイリオ" panose="020B0604030504040204" pitchFamily="50" charset="-128"/>
              </a:rPr>
              <a:t>x3</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の</a:t>
            </a:r>
            <a:r>
              <a:rPr kumimoji="1" lang="ja-JP" altLang="en-US" sz="1600" dirty="0">
                <a:solidFill>
                  <a:schemeClr val="accent5"/>
                </a:solidFill>
                <a:latin typeface="Consolas" panose="020B0609020204030204" pitchFamily="49" charset="0"/>
                <a:ea typeface="メイリオ" panose="020B0604030504040204" pitchFamily="50" charset="-128"/>
              </a:rPr>
              <a:t>元の値</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を見る</a:t>
            </a:r>
          </a:p>
        </p:txBody>
      </p:sp>
    </p:spTree>
    <p:extLst>
      <p:ext uri="{BB962C8B-B14F-4D97-AF65-F5344CB8AC3E}">
        <p14:creationId xmlns:p14="http://schemas.microsoft.com/office/powerpoint/2010/main" val="394158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956" y="0"/>
            <a:ext cx="8532044" cy="908972"/>
          </a:xfrm>
        </p:spPr>
        <p:txBody>
          <a:bodyPr/>
          <a:lstStyle/>
          <a:p>
            <a:r>
              <a:rPr lang="ja-JP" altLang="en-US" dirty="0"/>
              <a:t>レジスタ・リネーム</a:t>
            </a:r>
          </a:p>
        </p:txBody>
      </p:sp>
      <p:sp>
        <p:nvSpPr>
          <p:cNvPr id="3" name="テキスト プレースホルダー 2"/>
          <p:cNvSpPr>
            <a:spLocks noGrp="1"/>
          </p:cNvSpPr>
          <p:nvPr>
            <p:ph sz="quarter" idx="10"/>
          </p:nvPr>
        </p:nvSpPr>
        <p:spPr>
          <a:xfrm>
            <a:off x="611956" y="1088974"/>
            <a:ext cx="7920088" cy="5220058"/>
          </a:xfrm>
        </p:spPr>
        <p:txBody>
          <a:bodyPr/>
          <a:lstStyle/>
          <a:p>
            <a:r>
              <a:rPr lang="ja-JP" altLang="en-US" dirty="0"/>
              <a:t>状況：</a:t>
            </a:r>
            <a:endParaRPr lang="en-US" altLang="ja-JP" dirty="0"/>
          </a:p>
          <a:p>
            <a:pPr lvl="1"/>
            <a:r>
              <a:rPr lang="ja-JP" altLang="en-US" dirty="0"/>
              <a:t>偽の依存があると，実行の順序を入れ替えると破綻する</a:t>
            </a:r>
            <a:endParaRPr lang="en-US" altLang="ja-JP" dirty="0"/>
          </a:p>
          <a:p>
            <a:pPr lvl="1"/>
            <a:r>
              <a:rPr lang="ja-JP" altLang="en-US" dirty="0"/>
              <a:t>真の依存が無いのであれば，原理的には演算自体はできる</a:t>
            </a:r>
            <a:endParaRPr lang="en-US" altLang="ja-JP" dirty="0"/>
          </a:p>
          <a:p>
            <a:r>
              <a:rPr lang="ja-JP" altLang="en-US" dirty="0"/>
              <a:t>目的：偽の依存を動的に取り除く</a:t>
            </a:r>
            <a:endParaRPr lang="en-US" altLang="ja-JP" dirty="0"/>
          </a:p>
          <a:p>
            <a:pPr lvl="1"/>
            <a:r>
              <a:rPr lang="ja-JP" altLang="en-US" dirty="0"/>
              <a:t>真の依存だけ考えて順序を入れ替えられるようになる</a:t>
            </a:r>
            <a:endParaRPr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solidFill>
                  <a:schemeClr val="accent5"/>
                </a:solidFill>
              </a:rPr>
              <a:t>同じレジスタ番号の使い回し</a:t>
            </a:r>
            <a:endParaRPr kumimoji="1" lang="en-US" altLang="ja-JP" dirty="0">
              <a:solidFill>
                <a:schemeClr val="accent5"/>
              </a:solidFill>
            </a:endParaRPr>
          </a:p>
          <a:p>
            <a:pPr lvl="1"/>
            <a:r>
              <a:rPr kumimoji="1" lang="ja-JP" altLang="en-US" dirty="0"/>
              <a:t>命令間で同じレジスタを使うから偽の依存が生じる</a:t>
            </a:r>
            <a:endParaRPr lang="en-US" altLang="ja-JP" dirty="0"/>
          </a:p>
        </p:txBody>
      </p:sp>
    </p:spTree>
    <p:extLst>
      <p:ext uri="{BB962C8B-B14F-4D97-AF65-F5344CB8AC3E}">
        <p14:creationId xmlns:p14="http://schemas.microsoft.com/office/powerpoint/2010/main" val="485840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268976"/>
            <a:ext cx="8280092" cy="3150035"/>
          </a:xfrm>
        </p:spPr>
        <p:txBody>
          <a:bodyPr/>
          <a:lstStyle/>
          <a:p>
            <a:pPr lvl="1"/>
            <a:r>
              <a:rPr kumimoji="1" lang="ja-JP" altLang="en-US" dirty="0"/>
              <a:t>ディスティネーションに専用のレジスタを動的に毎回新しく</a:t>
            </a:r>
            <a:br>
              <a:rPr kumimoji="1" lang="en-US" altLang="ja-JP" dirty="0"/>
            </a:br>
            <a:r>
              <a:rPr kumimoji="1" lang="ja-JP" altLang="en-US" dirty="0"/>
              <a:t>割り当てる</a:t>
            </a:r>
            <a:endParaRPr kumimoji="1" lang="en-US" altLang="ja-JP" dirty="0"/>
          </a:p>
          <a:p>
            <a:pPr lvl="1"/>
            <a:r>
              <a:rPr kumimoji="1" lang="ja-JP" altLang="en-US" dirty="0">
                <a:solidFill>
                  <a:schemeClr val="accent5"/>
                </a:solidFill>
              </a:rPr>
              <a:t>レジスタ番号がかぶらないので，</a:t>
            </a:r>
            <a:br>
              <a:rPr kumimoji="1" lang="en-US" altLang="ja-JP" dirty="0">
                <a:solidFill>
                  <a:schemeClr val="accent5"/>
                </a:solidFill>
              </a:rPr>
            </a:br>
            <a:r>
              <a:rPr kumimoji="1" lang="ja-JP" altLang="en-US" dirty="0">
                <a:solidFill>
                  <a:schemeClr val="accent5"/>
                </a:solidFill>
              </a:rPr>
              <a:t>他の命令との間で</a:t>
            </a:r>
            <a:r>
              <a:rPr lang="ja-JP" altLang="en-US" dirty="0">
                <a:solidFill>
                  <a:schemeClr val="accent5"/>
                </a:solidFill>
              </a:rPr>
              <a:t>出力依存や逆依存は生じなくなる</a:t>
            </a:r>
            <a:endParaRPr lang="en-US" altLang="ja-JP" dirty="0">
              <a:solidFill>
                <a:schemeClr val="accent5"/>
              </a:solidFill>
            </a:endParaRPr>
          </a:p>
          <a:p>
            <a:pPr lvl="2"/>
            <a:r>
              <a:rPr lang="ja-JP" altLang="en-US" dirty="0"/>
              <a:t>出力依存：</a:t>
            </a:r>
            <a:endParaRPr lang="en-US" altLang="ja-JP" dirty="0"/>
          </a:p>
          <a:p>
            <a:pPr lvl="3"/>
            <a:r>
              <a:rPr lang="ja-JP" altLang="en-US" dirty="0"/>
              <a:t>毎回新しい番号に書き込むため，自明に被らない</a:t>
            </a:r>
            <a:endParaRPr lang="en-US" altLang="ja-JP" dirty="0"/>
          </a:p>
          <a:p>
            <a:pPr lvl="2"/>
            <a:r>
              <a:rPr lang="ja-JP" altLang="en-US" dirty="0"/>
              <a:t>逆依存：</a:t>
            </a:r>
            <a:endParaRPr lang="en-US" altLang="ja-JP" dirty="0"/>
          </a:p>
          <a:p>
            <a:pPr lvl="3"/>
            <a:r>
              <a:rPr lang="ja-JP" altLang="en-US" dirty="0"/>
              <a:t>毎回新しい番号に書き込むため，自分より前に読んでるレジスタ番号と被ることがなくなる</a:t>
            </a:r>
            <a:endParaRPr lang="en-US" altLang="ja-JP" dirty="0"/>
          </a:p>
        </p:txBody>
      </p:sp>
      <p:sp>
        <p:nvSpPr>
          <p:cNvPr id="4" name="正方形/長方形 3"/>
          <p:cNvSpPr/>
          <p:nvPr/>
        </p:nvSpPr>
        <p:spPr bwMode="auto">
          <a:xfrm>
            <a:off x="2411976"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30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499023"/>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30903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10407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変換表を使って論理レジスタ番号から変換して得る</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413481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F991D-257F-FE6F-F592-6ED0C88147CE}"/>
              </a:ext>
            </a:extLst>
          </p:cNvPr>
          <p:cNvSpPr>
            <a:spLocks noGrp="1"/>
          </p:cNvSpPr>
          <p:nvPr>
            <p:ph type="title"/>
          </p:nvPr>
        </p:nvSpPr>
        <p:spPr/>
        <p:txBody>
          <a:bodyPr/>
          <a:lstStyle/>
          <a:p>
            <a:r>
              <a:rPr lang="ja-JP" altLang="en-US" dirty="0"/>
              <a:t>レジスタ・リネームのまとめ</a:t>
            </a:r>
            <a:endParaRPr kumimoji="1" lang="ja-JP" altLang="en-US" dirty="0"/>
          </a:p>
        </p:txBody>
      </p:sp>
      <p:sp>
        <p:nvSpPr>
          <p:cNvPr id="3" name="コンテンツ プレースホルダー 2">
            <a:extLst>
              <a:ext uri="{FF2B5EF4-FFF2-40B4-BE49-F238E27FC236}">
                <a16:creationId xmlns:a16="http://schemas.microsoft.com/office/drawing/2014/main" id="{3998A859-616B-66EB-1871-DCF6EB023A9D}"/>
              </a:ext>
            </a:extLst>
          </p:cNvPr>
          <p:cNvSpPr>
            <a:spLocks noGrp="1"/>
          </p:cNvSpPr>
          <p:nvPr>
            <p:ph sz="quarter" idx="10"/>
          </p:nvPr>
        </p:nvSpPr>
        <p:spPr/>
        <p:txBody>
          <a:bodyPr/>
          <a:lstStyle/>
          <a:p>
            <a:r>
              <a:rPr lang="ja-JP" altLang="en-US" dirty="0"/>
              <a:t>条件付き </a:t>
            </a:r>
            <a:r>
              <a:rPr lang="en-US" altLang="ja-JP" dirty="0"/>
              <a:t>move </a:t>
            </a:r>
            <a:r>
              <a:rPr lang="ja-JP" altLang="en-US" dirty="0"/>
              <a:t>に関係する重要なこと</a:t>
            </a:r>
            <a:endParaRPr lang="en-US" altLang="ja-JP" dirty="0"/>
          </a:p>
          <a:p>
            <a:pPr lvl="1"/>
            <a:r>
              <a:rPr lang="ja-JP" altLang="en-US" dirty="0">
                <a:solidFill>
                  <a:schemeClr val="accent5"/>
                </a:solidFill>
              </a:rPr>
              <a:t>動的な命令ごとに新しい物理レジスタが割り当てられる</a:t>
            </a:r>
            <a:endParaRPr lang="en-US" altLang="ja-JP" dirty="0">
              <a:solidFill>
                <a:schemeClr val="accent5"/>
              </a:solidFill>
            </a:endParaRPr>
          </a:p>
          <a:p>
            <a:pPr lvl="1"/>
            <a:endParaRPr kumimoji="1" lang="en-US" altLang="ja-JP" dirty="0">
              <a:solidFill>
                <a:schemeClr val="accent5"/>
              </a:solidFill>
            </a:endParaRPr>
          </a:p>
          <a:p>
            <a:pPr lvl="1"/>
            <a:r>
              <a:rPr kumimoji="1" lang="ja-JP" altLang="en-US" dirty="0"/>
              <a:t>（この結論だけ分かっていればある意味 </a:t>
            </a:r>
            <a:r>
              <a:rPr kumimoji="1" lang="en-US" altLang="ja-JP" dirty="0"/>
              <a:t>OK </a:t>
            </a:r>
            <a:r>
              <a:rPr kumimoji="1" lang="ja-JP" altLang="en-US" dirty="0"/>
              <a:t>です</a:t>
            </a:r>
          </a:p>
        </p:txBody>
      </p:sp>
    </p:spTree>
    <p:extLst>
      <p:ext uri="{BB962C8B-B14F-4D97-AF65-F5344CB8AC3E}">
        <p14:creationId xmlns:p14="http://schemas.microsoft.com/office/powerpoint/2010/main" val="2825472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81208-27D9-6343-DFC4-FDEEAB3F54FA}"/>
              </a:ext>
            </a:extLst>
          </p:cNvPr>
          <p:cNvSpPr>
            <a:spLocks noGrp="1"/>
          </p:cNvSpPr>
          <p:nvPr>
            <p:ph type="title"/>
          </p:nvPr>
        </p:nvSpPr>
        <p:spPr/>
        <p:txBody>
          <a:bodyPr/>
          <a:lstStyle/>
          <a:p>
            <a:r>
              <a:rPr kumimoji="1" lang="en-US" dirty="0"/>
              <a:t>RISC-V </a:t>
            </a:r>
            <a:r>
              <a:rPr kumimoji="1" lang="ja-JP" altLang="en-US" dirty="0"/>
              <a:t>から条件付き </a:t>
            </a:r>
            <a:r>
              <a:rPr kumimoji="1" lang="en-US" altLang="ja-JP" dirty="0"/>
              <a:t>move </a:t>
            </a:r>
            <a:r>
              <a:rPr kumimoji="1" lang="ja-JP" altLang="en-US" dirty="0"/>
              <a:t>が省かれた理由（再）</a:t>
            </a:r>
            <a:endParaRPr kumimoji="1" lang="en-US" dirty="0"/>
          </a:p>
        </p:txBody>
      </p:sp>
      <p:sp>
        <p:nvSpPr>
          <p:cNvPr id="3" name="コンテンツ プレースホルダー 2">
            <a:extLst>
              <a:ext uri="{FF2B5EF4-FFF2-40B4-BE49-F238E27FC236}">
                <a16:creationId xmlns:a16="http://schemas.microsoft.com/office/drawing/2014/main" id="{8E22A963-D6BD-F167-78BD-B59F1885A57F}"/>
              </a:ext>
            </a:extLst>
          </p:cNvPr>
          <p:cNvSpPr>
            <a:spLocks noGrp="1"/>
          </p:cNvSpPr>
          <p:nvPr>
            <p:ph sz="quarter" idx="10"/>
          </p:nvPr>
        </p:nvSpPr>
        <p:spPr/>
        <p:txBody>
          <a:bodyPr/>
          <a:lstStyle/>
          <a:p>
            <a:r>
              <a:rPr lang="en-US" altLang="ja-JP" dirty="0"/>
              <a:t>Both techniques complicate implementations with register renaming, since the old value of the destination register must be copied to the new physical register when the predicate is false.</a:t>
            </a:r>
            <a:br>
              <a:rPr lang="en-US" altLang="ja-JP" dirty="0"/>
            </a:br>
            <a:br>
              <a:rPr lang="en-US" altLang="ja-JP" dirty="0"/>
            </a:br>
            <a:r>
              <a:rPr lang="ja-JP" altLang="en-US" dirty="0"/>
              <a:t>どちらのテクニックも、述語が偽の場合、</a:t>
            </a:r>
            <a:r>
              <a:rPr lang="ja-JP" altLang="en-US" dirty="0">
                <a:solidFill>
                  <a:schemeClr val="accent5"/>
                </a:solidFill>
              </a:rPr>
              <a:t>コピー先レジスタの古い値を新しい物理レジスタにコピーしなければならないため、レジスタリネーミングを伴う実装を複雑にする</a:t>
            </a:r>
            <a:r>
              <a:rPr lang="ja-JP" altLang="en-US" dirty="0"/>
              <a:t>。</a:t>
            </a:r>
            <a:endParaRPr kumimoji="1" lang="en-US" dirty="0"/>
          </a:p>
        </p:txBody>
      </p:sp>
    </p:spTree>
    <p:extLst>
      <p:ext uri="{BB962C8B-B14F-4D97-AF65-F5344CB8AC3E}">
        <p14:creationId xmlns:p14="http://schemas.microsoft.com/office/powerpoint/2010/main" val="3492226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83F6BC-67FC-CCF9-9286-5EA9235D40A1}"/>
              </a:ext>
            </a:extLst>
          </p:cNvPr>
          <p:cNvSpPr>
            <a:spLocks noGrp="1"/>
          </p:cNvSpPr>
          <p:nvPr>
            <p:ph type="title"/>
          </p:nvPr>
        </p:nvSpPr>
        <p:spPr/>
        <p:txBody>
          <a:bodyPr/>
          <a:lstStyle/>
          <a:p>
            <a:r>
              <a:rPr kumimoji="1" lang="ja-JP" altLang="en-US" dirty="0"/>
              <a:t>今日の話題</a:t>
            </a:r>
            <a:endParaRPr kumimoji="1" lang="en-US" dirty="0"/>
          </a:p>
        </p:txBody>
      </p:sp>
      <p:sp>
        <p:nvSpPr>
          <p:cNvPr id="3" name="コンテンツ プレースホルダー 2">
            <a:extLst>
              <a:ext uri="{FF2B5EF4-FFF2-40B4-BE49-F238E27FC236}">
                <a16:creationId xmlns:a16="http://schemas.microsoft.com/office/drawing/2014/main" id="{49C41E0F-7173-D11C-8EB6-82FB46064DE0}"/>
              </a:ext>
            </a:extLst>
          </p:cNvPr>
          <p:cNvSpPr>
            <a:spLocks noGrp="1"/>
          </p:cNvSpPr>
          <p:nvPr>
            <p:ph sz="quarter" idx="10"/>
          </p:nvPr>
        </p:nvSpPr>
        <p:spPr/>
        <p:txBody>
          <a:bodyPr/>
          <a:lstStyle/>
          <a:p>
            <a:pPr marL="457200" indent="-457200">
              <a:buFont typeface="+mj-lt"/>
              <a:buAutoNum type="arabicPeriod"/>
            </a:pPr>
            <a:r>
              <a:rPr kumimoji="1" lang="en-US" altLang="ja-JP" dirty="0" err="1"/>
              <a:t>Zicond</a:t>
            </a:r>
            <a:r>
              <a:rPr kumimoji="1" lang="en-US" altLang="ja-JP" dirty="0"/>
              <a:t> </a:t>
            </a:r>
            <a:r>
              <a:rPr kumimoji="1" lang="ja-JP" altLang="en-US" dirty="0"/>
              <a:t>拡張そのもの</a:t>
            </a:r>
            <a:endParaRPr kumimoji="1" lang="en-US" altLang="ja-JP" dirty="0"/>
          </a:p>
          <a:p>
            <a:pPr marL="457200" indent="-457200">
              <a:buFont typeface="+mj-lt"/>
              <a:buAutoNum type="arabicPeriod"/>
            </a:pPr>
            <a:r>
              <a:rPr kumimoji="1" lang="ja-JP" altLang="en-US" dirty="0"/>
              <a:t>背景となる（マイクロ）アーキテクチャ技術</a:t>
            </a:r>
            <a:endParaRPr kumimoji="1" lang="en-US" altLang="ja-JP" dirty="0"/>
          </a:p>
          <a:p>
            <a:pPr marL="457200" indent="-457200">
              <a:buFont typeface="+mj-lt"/>
              <a:buAutoNum type="arabicPeriod"/>
            </a:pPr>
            <a:r>
              <a:rPr lang="en-US" altLang="ja-JP" dirty="0" err="1"/>
              <a:t>Zicond</a:t>
            </a:r>
            <a:r>
              <a:rPr lang="en-US" altLang="ja-JP" dirty="0"/>
              <a:t> </a:t>
            </a:r>
            <a:r>
              <a:rPr lang="ja-JP" altLang="en-US" dirty="0"/>
              <a:t>と従来の条件付き</a:t>
            </a:r>
            <a:r>
              <a:rPr lang="en-US" altLang="ja-JP" dirty="0"/>
              <a:t> move </a:t>
            </a:r>
            <a:r>
              <a:rPr lang="ja-JP" altLang="en-US" dirty="0"/>
              <a:t>の違い</a:t>
            </a:r>
            <a:endParaRPr lang="en-US" altLang="ja-JP" dirty="0"/>
          </a:p>
          <a:p>
            <a:pPr marL="457200" indent="-457200">
              <a:buFont typeface="+mj-lt"/>
              <a:buAutoNum type="arabicPeriod"/>
            </a:pPr>
            <a:r>
              <a:rPr kumimoji="1" lang="ja-JP" altLang="en-US" dirty="0"/>
              <a:t>効果やサポート状況</a:t>
            </a:r>
            <a:endParaRPr kumimoji="1" lang="en-US" dirty="0"/>
          </a:p>
        </p:txBody>
      </p:sp>
    </p:spTree>
    <p:extLst>
      <p:ext uri="{BB962C8B-B14F-4D97-AF65-F5344CB8AC3E}">
        <p14:creationId xmlns:p14="http://schemas.microsoft.com/office/powerpoint/2010/main" val="2665891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6EE90-FFE0-3869-7971-270E32453967}"/>
              </a:ext>
            </a:extLst>
          </p:cNvPr>
          <p:cNvSpPr>
            <a:spLocks noGrp="1"/>
          </p:cNvSpPr>
          <p:nvPr>
            <p:ph type="title"/>
          </p:nvPr>
        </p:nvSpPr>
        <p:spPr/>
        <p:txBody>
          <a:bodyPr/>
          <a:lstStyle/>
          <a:p>
            <a:r>
              <a:rPr kumimoji="1" lang="ja-JP" altLang="en-US" dirty="0"/>
              <a:t>３オペランド条件付き </a:t>
            </a:r>
            <a:r>
              <a:rPr kumimoji="1" lang="en-US" altLang="ja-JP" dirty="0"/>
              <a:t>move </a:t>
            </a:r>
            <a:r>
              <a:rPr kumimoji="1" lang="ja-JP" altLang="en-US" dirty="0"/>
              <a:t>とリネーム</a:t>
            </a:r>
          </a:p>
        </p:txBody>
      </p:sp>
      <p:sp>
        <p:nvSpPr>
          <p:cNvPr id="3" name="コンテンツ プレースホルダー 2">
            <a:extLst>
              <a:ext uri="{FF2B5EF4-FFF2-40B4-BE49-F238E27FC236}">
                <a16:creationId xmlns:a16="http://schemas.microsoft.com/office/drawing/2014/main" id="{7B0A2032-6EC2-B1ED-383B-E6E701491C14}"/>
              </a:ext>
            </a:extLst>
          </p:cNvPr>
          <p:cNvSpPr>
            <a:spLocks noGrp="1"/>
          </p:cNvSpPr>
          <p:nvPr>
            <p:ph sz="quarter" idx="10"/>
          </p:nvPr>
        </p:nvSpPr>
        <p:spPr/>
        <p:txBody>
          <a:bodyPr/>
          <a:lstStyle/>
          <a:p>
            <a:r>
              <a:rPr lang="en-US" altLang="ja-JP" dirty="0" err="1">
                <a:latin typeface="Consolas" panose="020B0609020204030204" pitchFamily="49" charset="0"/>
              </a:rPr>
              <a:t>cmov</a:t>
            </a:r>
            <a:r>
              <a:rPr lang="en-US" altLang="ja-JP" dirty="0">
                <a:latin typeface="Consolas" panose="020B0609020204030204" pitchFamily="49" charset="0"/>
              </a:rPr>
              <a:t> </a:t>
            </a:r>
            <a:r>
              <a:rPr lang="en-US" altLang="ja-JP" dirty="0" err="1">
                <a:latin typeface="Consolas" panose="020B0609020204030204" pitchFamily="49" charset="0"/>
              </a:rPr>
              <a:t>rd</a:t>
            </a:r>
            <a:r>
              <a:rPr lang="en-US" altLang="ja-JP" dirty="0">
                <a:latin typeface="Consolas" panose="020B0609020204030204" pitchFamily="49" charset="0"/>
              </a:rPr>
              <a:t>, rs2, rs1   // if (rs2) </a:t>
            </a:r>
            <a:r>
              <a:rPr lang="en-US" altLang="ja-JP" dirty="0" err="1">
                <a:latin typeface="Consolas" panose="020B0609020204030204" pitchFamily="49" charset="0"/>
              </a:rPr>
              <a:t>rd</a:t>
            </a:r>
            <a:r>
              <a:rPr lang="en-US" altLang="ja-JP" dirty="0">
                <a:latin typeface="Consolas" panose="020B0609020204030204" pitchFamily="49" charset="0"/>
              </a:rPr>
              <a:t> = rs1;</a:t>
            </a:r>
          </a:p>
          <a:p>
            <a:pPr lvl="1"/>
            <a:r>
              <a:rPr lang="ja-JP" altLang="en-US" dirty="0">
                <a:latin typeface="Consolas" panose="020B0609020204030204" pitchFamily="49" charset="0"/>
              </a:rPr>
              <a:t>条件が成り立ったときだけ </a:t>
            </a:r>
            <a:r>
              <a:rPr lang="en-US" altLang="ja-JP" dirty="0" err="1">
                <a:latin typeface="Consolas" panose="020B0609020204030204" pitchFamily="49" charset="0"/>
              </a:rPr>
              <a:t>rd</a:t>
            </a:r>
            <a:r>
              <a:rPr lang="en-US" altLang="ja-JP" dirty="0">
                <a:latin typeface="Consolas" panose="020B0609020204030204" pitchFamily="49" charset="0"/>
              </a:rPr>
              <a:t> </a:t>
            </a:r>
            <a:r>
              <a:rPr lang="ja-JP" altLang="en-US" dirty="0">
                <a:latin typeface="Consolas" panose="020B0609020204030204" pitchFamily="49" charset="0"/>
              </a:rPr>
              <a:t>に書き込む</a:t>
            </a:r>
            <a:endParaRPr kumimoji="1" lang="en-US" altLang="ja-JP" dirty="0">
              <a:latin typeface="Consolas" panose="020B0609020204030204" pitchFamily="49" charset="0"/>
            </a:endParaRPr>
          </a:p>
          <a:p>
            <a:pPr lvl="1"/>
            <a:r>
              <a:rPr lang="ja-JP" altLang="en-US" dirty="0">
                <a:latin typeface="Consolas" panose="020B0609020204030204" pitchFamily="49" charset="0"/>
              </a:rPr>
              <a:t>一見３つのオペランドだけがあるように見える</a:t>
            </a:r>
          </a:p>
        </p:txBody>
      </p:sp>
    </p:spTree>
    <p:extLst>
      <p:ext uri="{BB962C8B-B14F-4D97-AF65-F5344CB8AC3E}">
        <p14:creationId xmlns:p14="http://schemas.microsoft.com/office/powerpoint/2010/main" val="2596216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6EE90-FFE0-3869-7971-270E32453967}"/>
              </a:ext>
            </a:extLst>
          </p:cNvPr>
          <p:cNvSpPr>
            <a:spLocks noGrp="1"/>
          </p:cNvSpPr>
          <p:nvPr>
            <p:ph type="title"/>
          </p:nvPr>
        </p:nvSpPr>
        <p:spPr/>
        <p:txBody>
          <a:bodyPr/>
          <a:lstStyle/>
          <a:p>
            <a:r>
              <a:rPr kumimoji="1" lang="ja-JP" altLang="en-US" dirty="0"/>
              <a:t>リネームの結果，</a:t>
            </a:r>
            <a:br>
              <a:rPr kumimoji="1" lang="en-US" altLang="ja-JP" dirty="0"/>
            </a:br>
            <a:r>
              <a:rPr kumimoji="1" lang="ja-JP" altLang="en-US" dirty="0"/>
              <a:t>３オペランドが４オペランドになってしまう</a:t>
            </a:r>
          </a:p>
        </p:txBody>
      </p:sp>
      <p:sp>
        <p:nvSpPr>
          <p:cNvPr id="3" name="コンテンツ プレースホルダー 2">
            <a:extLst>
              <a:ext uri="{FF2B5EF4-FFF2-40B4-BE49-F238E27FC236}">
                <a16:creationId xmlns:a16="http://schemas.microsoft.com/office/drawing/2014/main" id="{7B0A2032-6EC2-B1ED-383B-E6E701491C14}"/>
              </a:ext>
            </a:extLst>
          </p:cNvPr>
          <p:cNvSpPr>
            <a:spLocks noGrp="1"/>
          </p:cNvSpPr>
          <p:nvPr>
            <p:ph sz="quarter" idx="10"/>
          </p:nvPr>
        </p:nvSpPr>
        <p:spPr>
          <a:xfrm>
            <a:off x="611956" y="1538979"/>
            <a:ext cx="7920088" cy="2160024"/>
          </a:xfrm>
        </p:spPr>
        <p:txBody>
          <a:bodyPr/>
          <a:lstStyle/>
          <a:p>
            <a:r>
              <a:rPr kumimoji="1" lang="ja-JP" altLang="en-US" sz="1800" dirty="0">
                <a:latin typeface="Consolas" panose="020B0609020204030204" pitchFamily="49" charset="0"/>
              </a:rPr>
              <a:t>リネームでは命令ごとに</a:t>
            </a:r>
            <a:r>
              <a:rPr kumimoji="1" lang="ja-JP" altLang="en-US" sz="1800" dirty="0">
                <a:solidFill>
                  <a:schemeClr val="accent5"/>
                </a:solidFill>
                <a:latin typeface="Consolas" panose="020B0609020204030204" pitchFamily="49" charset="0"/>
              </a:rPr>
              <a:t>新しい物理レジスタが必ず割り当てられて</a:t>
            </a:r>
            <a:r>
              <a:rPr kumimoji="1" lang="ja-JP" altLang="en-US" sz="1800" dirty="0">
                <a:latin typeface="Consolas" panose="020B0609020204030204" pitchFamily="49" charset="0"/>
              </a:rPr>
              <a:t>書き込まれる</a:t>
            </a:r>
            <a:endParaRPr kumimoji="1" lang="en-US" altLang="ja-JP" sz="1800" dirty="0">
              <a:latin typeface="Consolas" panose="020B0609020204030204" pitchFamily="49" charset="0"/>
            </a:endParaRPr>
          </a:p>
          <a:p>
            <a:pPr lvl="1"/>
            <a:r>
              <a:rPr kumimoji="1" lang="ja-JP" altLang="en-US" sz="1800" dirty="0">
                <a:latin typeface="Consolas" panose="020B0609020204030204" pitchFamily="49" charset="0"/>
              </a:rPr>
              <a:t>これにより偽の依存でレジスタ番号が被ることが原理的になくなる</a:t>
            </a:r>
            <a:endParaRPr kumimoji="1" lang="en-US" altLang="ja-JP" sz="1800" dirty="0">
              <a:latin typeface="Consolas" panose="020B0609020204030204" pitchFamily="49" charset="0"/>
            </a:endParaRPr>
          </a:p>
          <a:p>
            <a:pPr lvl="1"/>
            <a:r>
              <a:rPr lang="ja-JP" altLang="en-US" sz="1800" dirty="0">
                <a:latin typeface="Consolas" panose="020B0609020204030204" pitchFamily="49" charset="0"/>
              </a:rPr>
              <a:t>しかし「条件付きで書かない」と言う動作が実現できなくなる</a:t>
            </a:r>
            <a:endParaRPr lang="en-US" altLang="ja-JP" sz="1800" dirty="0">
              <a:latin typeface="Consolas" panose="020B0609020204030204" pitchFamily="49" charset="0"/>
            </a:endParaRPr>
          </a:p>
          <a:p>
            <a:r>
              <a:rPr kumimoji="1" lang="ja-JP" altLang="en-US" sz="1800" dirty="0">
                <a:latin typeface="Consolas" panose="020B0609020204030204" pitchFamily="49" charset="0"/>
              </a:rPr>
              <a:t>条件付き </a:t>
            </a:r>
            <a:r>
              <a:rPr kumimoji="1" lang="en-US" altLang="ja-JP" sz="1800" dirty="0">
                <a:latin typeface="Consolas" panose="020B0609020204030204" pitchFamily="49" charset="0"/>
              </a:rPr>
              <a:t>move </a:t>
            </a:r>
            <a:r>
              <a:rPr kumimoji="1" lang="ja-JP" altLang="en-US" sz="1800" dirty="0">
                <a:latin typeface="Consolas" panose="020B0609020204030204" pitchFamily="49" charset="0"/>
              </a:rPr>
              <a:t>が４オペランド命令になってしまう</a:t>
            </a:r>
            <a:endParaRPr kumimoji="1" lang="en-US" altLang="ja-JP" sz="1800" dirty="0">
              <a:latin typeface="Consolas" panose="020B0609020204030204" pitchFamily="49" charset="0"/>
            </a:endParaRPr>
          </a:p>
          <a:p>
            <a:pPr lvl="1"/>
            <a:r>
              <a:rPr kumimoji="1" lang="en-US" altLang="ja-JP" sz="1800" dirty="0" err="1">
                <a:latin typeface="Consolas" panose="020B0609020204030204" pitchFamily="49" charset="0"/>
              </a:rPr>
              <a:t>rd</a:t>
            </a:r>
            <a:r>
              <a:rPr kumimoji="1" lang="en-US" altLang="ja-JP" sz="1800" dirty="0">
                <a:latin typeface="Consolas" panose="020B0609020204030204" pitchFamily="49" charset="0"/>
              </a:rPr>
              <a:t> </a:t>
            </a:r>
            <a:r>
              <a:rPr kumimoji="1" lang="ja-JP" altLang="en-US" sz="1800" dirty="0">
                <a:latin typeface="Consolas" panose="020B0609020204030204" pitchFamily="49" charset="0"/>
              </a:rPr>
              <a:t>の古い値を読んで，</a:t>
            </a:r>
            <a:r>
              <a:rPr kumimoji="1" lang="en-US" altLang="ja-JP" sz="1800" dirty="0" err="1">
                <a:latin typeface="Consolas" panose="020B0609020204030204" pitchFamily="49" charset="0"/>
              </a:rPr>
              <a:t>rd</a:t>
            </a:r>
            <a:r>
              <a:rPr kumimoji="1" lang="en-US" altLang="ja-JP" sz="1800" dirty="0">
                <a:latin typeface="Consolas" panose="020B0609020204030204" pitchFamily="49" charset="0"/>
              </a:rPr>
              <a:t> </a:t>
            </a:r>
            <a:r>
              <a:rPr kumimoji="1" lang="ja-JP" altLang="en-US" sz="1800" dirty="0">
                <a:latin typeface="Consolas" panose="020B0609020204030204" pitchFamily="49" charset="0"/>
              </a:rPr>
              <a:t>に新しく割り当てられるところにコピーする動作になる</a:t>
            </a:r>
          </a:p>
        </p:txBody>
      </p:sp>
      <p:sp>
        <p:nvSpPr>
          <p:cNvPr id="4" name="正方形/長方形 3">
            <a:extLst>
              <a:ext uri="{FF2B5EF4-FFF2-40B4-BE49-F238E27FC236}">
                <a16:creationId xmlns:a16="http://schemas.microsoft.com/office/drawing/2014/main" id="{3CE2419E-4630-8B28-D222-E881E84F10FB}"/>
              </a:ext>
            </a:extLst>
          </p:cNvPr>
          <p:cNvSpPr/>
          <p:nvPr/>
        </p:nvSpPr>
        <p:spPr bwMode="auto">
          <a:xfrm>
            <a:off x="1691968"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latin typeface="Consolas" panose="020B0609020204030204" pitchFamily="49" charset="0"/>
              </a:rPr>
              <a:t>// if (rs2==0) </a:t>
            </a:r>
            <a:r>
              <a:rPr lang="en-US" altLang="ja-JP" sz="1600" dirty="0" err="1">
                <a:latin typeface="Consolas" panose="020B0609020204030204" pitchFamily="49" charset="0"/>
              </a:rPr>
              <a:t>rd</a:t>
            </a:r>
            <a:r>
              <a:rPr lang="en-US" altLang="ja-JP" sz="1600" dirty="0">
                <a:latin typeface="Consolas" panose="020B0609020204030204" pitchFamily="49" charset="0"/>
              </a:rPr>
              <a:t> = rs1;</a:t>
            </a:r>
          </a:p>
          <a:p>
            <a:r>
              <a:rPr lang="en-US" altLang="ja-JP" sz="1600" dirty="0">
                <a:latin typeface="Consolas" panose="020B0609020204030204" pitchFamily="49" charset="0"/>
              </a:rPr>
              <a:t>// </a:t>
            </a:r>
            <a:r>
              <a:rPr lang="ja-JP" altLang="en-US" sz="1600" dirty="0">
                <a:latin typeface="Consolas" panose="020B0609020204030204" pitchFamily="49" charset="0"/>
              </a:rPr>
              <a:t>条件に応じて </a:t>
            </a:r>
            <a:r>
              <a:rPr lang="en-US" altLang="ja-JP" sz="1600" dirty="0" err="1">
                <a:latin typeface="Consolas" panose="020B0609020204030204" pitchFamily="49" charset="0"/>
              </a:rPr>
              <a:t>rd</a:t>
            </a:r>
            <a:r>
              <a:rPr lang="en-US" altLang="ja-JP" sz="1600" dirty="0">
                <a:latin typeface="Consolas" panose="020B0609020204030204" pitchFamily="49" charset="0"/>
              </a:rPr>
              <a:t> </a:t>
            </a:r>
            <a:r>
              <a:rPr lang="ja-JP" altLang="en-US" sz="1600" dirty="0">
                <a:latin typeface="Consolas" panose="020B0609020204030204" pitchFamily="49" charset="0"/>
              </a:rPr>
              <a:t>を書き換えない</a:t>
            </a:r>
            <a:endParaRPr lang="en-US" altLang="ja-JP" sz="1600" dirty="0">
              <a:latin typeface="Consolas" panose="020B0609020204030204" pitchFamily="49" charset="0"/>
            </a:endParaRPr>
          </a:p>
          <a:p>
            <a:r>
              <a:rPr lang="en-US" altLang="ja-JP" sz="1600" dirty="0" err="1">
                <a:latin typeface="Consolas" panose="020B0609020204030204" pitchFamily="49" charset="0"/>
              </a:rPr>
              <a:t>cmov</a:t>
            </a:r>
            <a:r>
              <a:rPr lang="en-US" altLang="ja-JP" sz="1600" dirty="0">
                <a:latin typeface="Consolas" panose="020B0609020204030204" pitchFamily="49" charset="0"/>
              </a:rPr>
              <a:t> </a:t>
            </a:r>
            <a:r>
              <a:rPr lang="en-US" altLang="ja-JP" sz="1600" dirty="0" err="1">
                <a:latin typeface="Consolas" panose="020B0609020204030204" pitchFamily="49" charset="0"/>
              </a:rPr>
              <a:t>rd</a:t>
            </a:r>
            <a:r>
              <a:rPr lang="en-US" altLang="ja-JP" sz="1600" dirty="0">
                <a:latin typeface="Consolas" panose="020B0609020204030204" pitchFamily="49" charset="0"/>
              </a:rPr>
              <a:t>, rs2, rs1   </a:t>
            </a:r>
          </a:p>
        </p:txBody>
      </p:sp>
      <p:sp>
        <p:nvSpPr>
          <p:cNvPr id="6" name="正方形/長方形 5">
            <a:extLst>
              <a:ext uri="{FF2B5EF4-FFF2-40B4-BE49-F238E27FC236}">
                <a16:creationId xmlns:a16="http://schemas.microsoft.com/office/drawing/2014/main" id="{96366240-2CAA-86BA-5C37-D63C5160EAD7}"/>
              </a:ext>
            </a:extLst>
          </p:cNvPr>
          <p:cNvSpPr/>
          <p:nvPr/>
        </p:nvSpPr>
        <p:spPr bwMode="auto">
          <a:xfrm>
            <a:off x="1691968" y="612903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err="1">
                <a:latin typeface="Consolas" panose="020B0609020204030204" pitchFamily="49" charset="0"/>
              </a:rPr>
              <a:t>cmov</a:t>
            </a:r>
            <a:r>
              <a:rPr lang="en-US" altLang="ja-JP" sz="1600" dirty="0">
                <a:latin typeface="Consolas" panose="020B0609020204030204" pitchFamily="49" charset="0"/>
              </a:rPr>
              <a:t> </a:t>
            </a:r>
            <a:r>
              <a:rPr lang="en-US" altLang="ja-JP" sz="1600" dirty="0">
                <a:solidFill>
                  <a:schemeClr val="accent5"/>
                </a:solidFill>
                <a:latin typeface="Consolas" panose="020B0609020204030204" pitchFamily="49" charset="0"/>
              </a:rPr>
              <a:t>p20</a:t>
            </a:r>
            <a:r>
              <a:rPr lang="en-US" altLang="ja-JP" sz="1600" dirty="0">
                <a:latin typeface="Consolas" panose="020B0609020204030204" pitchFamily="49" charset="0"/>
              </a:rPr>
              <a:t>(</a:t>
            </a:r>
            <a:r>
              <a:rPr lang="en-US" altLang="ja-JP" sz="1600" dirty="0" err="1">
                <a:solidFill>
                  <a:schemeClr val="accent6"/>
                </a:solidFill>
                <a:latin typeface="Consolas" panose="020B0609020204030204" pitchFamily="49" charset="0"/>
              </a:rPr>
              <a:t>rd</a:t>
            </a:r>
            <a:r>
              <a:rPr lang="en-US" altLang="ja-JP" sz="1600" dirty="0">
                <a:latin typeface="Consolas" panose="020B0609020204030204" pitchFamily="49" charset="0"/>
              </a:rPr>
              <a:t>) </a:t>
            </a:r>
            <a:r>
              <a:rPr lang="ja-JP" altLang="en-US" sz="1600" dirty="0">
                <a:latin typeface="Consolas" panose="020B0609020204030204" pitchFamily="49" charset="0"/>
              </a:rPr>
              <a:t>← </a:t>
            </a:r>
            <a:r>
              <a:rPr lang="en-US" altLang="ja-JP" sz="1600" dirty="0">
                <a:solidFill>
                  <a:schemeClr val="accent5"/>
                </a:solidFill>
                <a:latin typeface="Consolas" panose="020B0609020204030204" pitchFamily="49" charset="0"/>
              </a:rPr>
              <a:t>p1</a:t>
            </a:r>
            <a:r>
              <a:rPr lang="en-US" altLang="ja-JP" sz="1600" dirty="0">
                <a:latin typeface="Consolas" panose="020B0609020204030204" pitchFamily="49" charset="0"/>
              </a:rPr>
              <a:t>(rs2) == 0 ? </a:t>
            </a:r>
            <a:r>
              <a:rPr lang="en-US" altLang="ja-JP" sz="1600" dirty="0">
                <a:solidFill>
                  <a:schemeClr val="accent5"/>
                </a:solidFill>
                <a:latin typeface="Consolas" panose="020B0609020204030204" pitchFamily="49" charset="0"/>
              </a:rPr>
              <a:t>p17</a:t>
            </a:r>
            <a:r>
              <a:rPr lang="en-US" altLang="ja-JP" sz="1600" dirty="0">
                <a:latin typeface="Consolas" panose="020B0609020204030204" pitchFamily="49" charset="0"/>
              </a:rPr>
              <a:t>(rs1) : </a:t>
            </a:r>
            <a:r>
              <a:rPr lang="en-US" altLang="ja-JP" sz="1600" dirty="0">
                <a:solidFill>
                  <a:schemeClr val="accent5"/>
                </a:solidFill>
                <a:latin typeface="Consolas" panose="020B0609020204030204" pitchFamily="49" charset="0"/>
              </a:rPr>
              <a:t>p15</a:t>
            </a:r>
            <a:r>
              <a:rPr lang="en-US" altLang="ja-JP" sz="1600" dirty="0">
                <a:latin typeface="Consolas" panose="020B0609020204030204" pitchFamily="49" charset="0"/>
              </a:rPr>
              <a:t>(</a:t>
            </a:r>
            <a:r>
              <a:rPr lang="en-US" altLang="ja-JP" sz="1600" dirty="0" err="1">
                <a:solidFill>
                  <a:schemeClr val="accent6"/>
                </a:solidFill>
                <a:latin typeface="Consolas" panose="020B0609020204030204" pitchFamily="49" charset="0"/>
              </a:rPr>
              <a:t>rd</a:t>
            </a:r>
            <a:r>
              <a:rPr lang="en-US" altLang="ja-JP" sz="1600" dirty="0">
                <a:latin typeface="Consolas" panose="020B0609020204030204" pitchFamily="49" charset="0"/>
              </a:rPr>
              <a:t>)</a:t>
            </a:r>
          </a:p>
        </p:txBody>
      </p:sp>
      <p:sp>
        <p:nvSpPr>
          <p:cNvPr id="7" name="右矢印 7">
            <a:extLst>
              <a:ext uri="{FF2B5EF4-FFF2-40B4-BE49-F238E27FC236}">
                <a16:creationId xmlns:a16="http://schemas.microsoft.com/office/drawing/2014/main" id="{ADC87886-E55B-96F6-5C2A-2540B6EC0084}"/>
              </a:ext>
            </a:extLst>
          </p:cNvPr>
          <p:cNvSpPr/>
          <p:nvPr/>
        </p:nvSpPr>
        <p:spPr bwMode="auto">
          <a:xfrm rot="5400000">
            <a:off x="2546977" y="5364022"/>
            <a:ext cx="720008" cy="630007"/>
          </a:xfrm>
          <a:prstGeom prst="rightArrow">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927220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3E123-EAF0-E6D3-84FC-6E0FEED63D75}"/>
              </a:ext>
            </a:extLst>
          </p:cNvPr>
          <p:cNvSpPr>
            <a:spLocks noGrp="1"/>
          </p:cNvSpPr>
          <p:nvPr>
            <p:ph type="title"/>
          </p:nvPr>
        </p:nvSpPr>
        <p:spPr/>
        <p:txBody>
          <a:bodyPr/>
          <a:lstStyle/>
          <a:p>
            <a:r>
              <a:rPr kumimoji="1" lang="ja-JP" altLang="en-US" dirty="0"/>
              <a:t>レジスタリネームと条件付き </a:t>
            </a:r>
            <a:r>
              <a:rPr kumimoji="1" lang="en-US" altLang="ja-JP" dirty="0"/>
              <a:t>move </a:t>
            </a:r>
            <a:r>
              <a:rPr kumimoji="1" lang="ja-JP" altLang="en-US" dirty="0"/>
              <a:t>のまとめ</a:t>
            </a:r>
            <a:endParaRPr kumimoji="1" lang="en-US" dirty="0"/>
          </a:p>
        </p:txBody>
      </p:sp>
      <p:sp>
        <p:nvSpPr>
          <p:cNvPr id="3" name="コンテンツ プレースホルダー 2">
            <a:extLst>
              <a:ext uri="{FF2B5EF4-FFF2-40B4-BE49-F238E27FC236}">
                <a16:creationId xmlns:a16="http://schemas.microsoft.com/office/drawing/2014/main" id="{F90EE6F5-DE2B-586A-531B-5AAC4B1872D5}"/>
              </a:ext>
            </a:extLst>
          </p:cNvPr>
          <p:cNvSpPr>
            <a:spLocks noGrp="1"/>
          </p:cNvSpPr>
          <p:nvPr>
            <p:ph sz="quarter" idx="10"/>
          </p:nvPr>
        </p:nvSpPr>
        <p:spPr/>
        <p:txBody>
          <a:bodyPr/>
          <a:lstStyle/>
          <a:p>
            <a:r>
              <a:rPr lang="en-US" altLang="ja-JP" dirty="0"/>
              <a:t>Both techniques complicate implementations with register renaming, since the old value of the destination register must be copied to the new physical register when the predicate is false.</a:t>
            </a:r>
            <a:br>
              <a:rPr lang="en-US" altLang="ja-JP" dirty="0"/>
            </a:br>
            <a:r>
              <a:rPr lang="en-US" altLang="ja-JP" dirty="0"/>
              <a:t>...</a:t>
            </a:r>
            <a:br>
              <a:rPr lang="en-US" altLang="ja-JP" dirty="0"/>
            </a:br>
            <a:r>
              <a:rPr lang="ja-JP" altLang="en-US" dirty="0"/>
              <a:t>どちらのテクニックも、述語が偽の場合、</a:t>
            </a:r>
            <a:r>
              <a:rPr lang="ja-JP" altLang="en-US" dirty="0">
                <a:solidFill>
                  <a:schemeClr val="accent5"/>
                </a:solidFill>
              </a:rPr>
              <a:t>コピー先レジスタの古い値を新しい物理レジスタにコピーしなければならないため</a:t>
            </a:r>
            <a:r>
              <a:rPr lang="ja-JP" altLang="en-US" dirty="0"/>
              <a:t>、レジスタリネーミングを伴う実装を複雑にする。</a:t>
            </a:r>
            <a:endParaRPr lang="en-US" altLang="ja-JP" dirty="0"/>
          </a:p>
          <a:p>
            <a:r>
              <a:rPr kumimoji="1" lang="ja-JP" altLang="en-US" dirty="0"/>
              <a:t>３オペランド条件付き </a:t>
            </a:r>
            <a:r>
              <a:rPr kumimoji="1" lang="en-US" altLang="ja-JP" dirty="0"/>
              <a:t>move </a:t>
            </a:r>
            <a:r>
              <a:rPr kumimoji="1" lang="ja-JP" altLang="en-US" dirty="0"/>
              <a:t>が実質４オペランドになってしまう</a:t>
            </a:r>
            <a:endParaRPr kumimoji="1" lang="en-US" altLang="ja-JP" dirty="0"/>
          </a:p>
          <a:p>
            <a:pPr lvl="1"/>
            <a:r>
              <a:rPr kumimoji="1" lang="ja-JP" altLang="en-US" dirty="0"/>
              <a:t>レジスタ・ファイル等の回路が複雑化する</a:t>
            </a:r>
            <a:endParaRPr kumimoji="1" lang="en-US" dirty="0"/>
          </a:p>
        </p:txBody>
      </p:sp>
    </p:spTree>
    <p:extLst>
      <p:ext uri="{BB962C8B-B14F-4D97-AF65-F5344CB8AC3E}">
        <p14:creationId xmlns:p14="http://schemas.microsoft.com/office/powerpoint/2010/main" val="3820862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28531-D3F5-533F-1DCB-1FAC78D3D52E}"/>
              </a:ext>
            </a:extLst>
          </p:cNvPr>
          <p:cNvSpPr>
            <a:spLocks noGrp="1"/>
          </p:cNvSpPr>
          <p:nvPr>
            <p:ph type="title"/>
          </p:nvPr>
        </p:nvSpPr>
        <p:spPr/>
        <p:txBody>
          <a:bodyPr/>
          <a:lstStyle/>
          <a:p>
            <a:r>
              <a:rPr lang="en-US" altLang="ja-JP" sz="2400" dirty="0"/>
              <a:t>Design of the RISC-V Instruction Set Architecture </a:t>
            </a:r>
            <a:r>
              <a:rPr lang="ja-JP" altLang="en-US" sz="2400" dirty="0"/>
              <a:t>より，</a:t>
            </a:r>
            <a:r>
              <a:rPr kumimoji="1" lang="en-US" sz="2400" dirty="0"/>
              <a:t>Alpha </a:t>
            </a:r>
            <a:r>
              <a:rPr kumimoji="1" lang="ja-JP" altLang="en-US" sz="2400" dirty="0"/>
              <a:t>への批判</a:t>
            </a:r>
            <a:endParaRPr kumimoji="1" lang="en-US" sz="2400" dirty="0"/>
          </a:p>
        </p:txBody>
      </p:sp>
      <p:sp>
        <p:nvSpPr>
          <p:cNvPr id="3" name="コンテンツ プレースホルダー 2">
            <a:extLst>
              <a:ext uri="{FF2B5EF4-FFF2-40B4-BE49-F238E27FC236}">
                <a16:creationId xmlns:a16="http://schemas.microsoft.com/office/drawing/2014/main" id="{9BBD1C4B-1C41-D0EF-7977-63448C4BA43A}"/>
              </a:ext>
            </a:extLst>
          </p:cNvPr>
          <p:cNvSpPr>
            <a:spLocks noGrp="1"/>
          </p:cNvSpPr>
          <p:nvPr>
            <p:ph sz="quarter" idx="10"/>
          </p:nvPr>
        </p:nvSpPr>
        <p:spPr/>
        <p:txBody>
          <a:bodyPr/>
          <a:lstStyle/>
          <a:p>
            <a:r>
              <a:rPr lang="en-US" altLang="ja-JP" sz="1800" dirty="0"/>
              <a:t>Indeed, DEC’s first implementation with out-of-order execution employed some chicanery to avoid the extra </a:t>
            </a:r>
            <a:r>
              <a:rPr lang="en-US" altLang="ja-JP" sz="1800" dirty="0" err="1"/>
              <a:t>datapath</a:t>
            </a:r>
            <a:r>
              <a:rPr lang="en-US" altLang="ja-JP" sz="1800" dirty="0"/>
              <a:t> for this instruction. The Alpha 21264 executed the conditional move instruction by splitting it into two micro-operations, the first of which evaluated the move condition and the second of which performed the move [57]. This approach also required that the physical register file be widened by one bit to hold the intermediate result.</a:t>
            </a:r>
            <a:br>
              <a:rPr lang="en-US" altLang="ja-JP" sz="1800" dirty="0"/>
            </a:br>
            <a:br>
              <a:rPr lang="en-US" altLang="ja-JP" sz="1800" dirty="0"/>
            </a:br>
            <a:r>
              <a:rPr kumimoji="1" lang="ja-JP" altLang="en-US" sz="1800" dirty="0"/>
              <a:t>（機械翻訳）</a:t>
            </a:r>
            <a:r>
              <a:rPr lang="ja-JP" altLang="en-US" sz="1800" dirty="0"/>
              <a:t>実際、</a:t>
            </a:r>
            <a:r>
              <a:rPr lang="en-US" altLang="ja-JP" sz="1800" dirty="0"/>
              <a:t>DEC</a:t>
            </a:r>
            <a:r>
              <a:rPr lang="ja-JP" altLang="en-US" sz="1800" dirty="0"/>
              <a:t>のアウトオブオーダー実行による最初の実装では、この命令のための余分なデータパスを回避するために、いくつかの奇策が用いられた。</a:t>
            </a:r>
            <a:r>
              <a:rPr lang="en-US" altLang="ja-JP" sz="1800" dirty="0"/>
              <a:t>Alpha21264</a:t>
            </a:r>
            <a:r>
              <a:rPr lang="ja-JP" altLang="en-US" sz="1800" dirty="0"/>
              <a:t>は、</a:t>
            </a:r>
            <a:r>
              <a:rPr lang="ja-JP" altLang="en-US" sz="1800" dirty="0">
                <a:solidFill>
                  <a:schemeClr val="accent5"/>
                </a:solidFill>
              </a:rPr>
              <a:t>条件付き </a:t>
            </a:r>
            <a:r>
              <a:rPr lang="en-US" altLang="ja-JP" sz="1800" dirty="0">
                <a:solidFill>
                  <a:schemeClr val="accent5"/>
                </a:solidFill>
              </a:rPr>
              <a:t>move </a:t>
            </a:r>
            <a:r>
              <a:rPr lang="ja-JP" altLang="en-US" sz="1800" dirty="0">
                <a:solidFill>
                  <a:schemeClr val="accent5"/>
                </a:solidFill>
              </a:rPr>
              <a:t>命令を</a:t>
            </a:r>
            <a:r>
              <a:rPr lang="en-US" altLang="ja-JP" sz="1800" dirty="0">
                <a:solidFill>
                  <a:schemeClr val="accent5"/>
                </a:solidFill>
              </a:rPr>
              <a:t>2</a:t>
            </a:r>
            <a:r>
              <a:rPr lang="ja-JP" altLang="en-US" sz="1800" dirty="0">
                <a:solidFill>
                  <a:schemeClr val="accent5"/>
                </a:solidFill>
              </a:rPr>
              <a:t>つのマイクロ演算に分割して実行</a:t>
            </a:r>
            <a:r>
              <a:rPr lang="ja-JP" altLang="en-US" sz="1800" dirty="0"/>
              <a:t>し、</a:t>
            </a:r>
            <a:r>
              <a:rPr lang="en-US" altLang="ja-JP" sz="1800" dirty="0"/>
              <a:t>1</a:t>
            </a:r>
            <a:r>
              <a:rPr lang="ja-JP" altLang="en-US" sz="1800" dirty="0"/>
              <a:t>つ目のマイクロ演算で移動条件を評価し、</a:t>
            </a:r>
            <a:r>
              <a:rPr lang="en-US" altLang="ja-JP" sz="1800" dirty="0"/>
              <a:t>2</a:t>
            </a:r>
            <a:r>
              <a:rPr lang="ja-JP" altLang="en-US" sz="1800" dirty="0"/>
              <a:t>つ目のマイクロ演算で移動を実行した</a:t>
            </a:r>
            <a:r>
              <a:rPr lang="en-US" altLang="ja-JP" sz="1800" dirty="0"/>
              <a:t>[57]</a:t>
            </a:r>
            <a:r>
              <a:rPr lang="ja-JP" altLang="en-US" sz="1800" dirty="0"/>
              <a:t>。このアプローチでは、中間結果を保持するために物理レジスタ・ファイルを</a:t>
            </a:r>
            <a:r>
              <a:rPr lang="en-US" altLang="ja-JP" sz="1800" dirty="0"/>
              <a:t>1 </a:t>
            </a:r>
            <a:r>
              <a:rPr lang="ja-JP" altLang="en-US" sz="1800" dirty="0"/>
              <a:t>ビット拡張する必要もあった。</a:t>
            </a:r>
            <a:endParaRPr kumimoji="1" lang="en-US" sz="1800" dirty="0"/>
          </a:p>
        </p:txBody>
      </p:sp>
    </p:spTree>
    <p:extLst>
      <p:ext uri="{BB962C8B-B14F-4D97-AF65-F5344CB8AC3E}">
        <p14:creationId xmlns:p14="http://schemas.microsoft.com/office/powerpoint/2010/main" val="1984436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6207F-66CF-25EC-BB70-8BAE5CD29BD5}"/>
              </a:ext>
            </a:extLst>
          </p:cNvPr>
          <p:cNvSpPr>
            <a:spLocks noGrp="1"/>
          </p:cNvSpPr>
          <p:nvPr>
            <p:ph type="title"/>
          </p:nvPr>
        </p:nvSpPr>
        <p:spPr/>
        <p:txBody>
          <a:bodyPr/>
          <a:lstStyle/>
          <a:p>
            <a:r>
              <a:rPr kumimoji="1" lang="ja-JP" altLang="en-US" dirty="0"/>
              <a:t>もくじ</a:t>
            </a:r>
          </a:p>
        </p:txBody>
      </p:sp>
      <p:sp>
        <p:nvSpPr>
          <p:cNvPr id="3" name="コンテンツ プレースホルダー 2">
            <a:extLst>
              <a:ext uri="{FF2B5EF4-FFF2-40B4-BE49-F238E27FC236}">
                <a16:creationId xmlns:a16="http://schemas.microsoft.com/office/drawing/2014/main" id="{A7D398CE-DEAF-798C-8FD6-DB27DA312ED1}"/>
              </a:ext>
            </a:extLst>
          </p:cNvPr>
          <p:cNvSpPr>
            <a:spLocks noGrp="1"/>
          </p:cNvSpPr>
          <p:nvPr>
            <p:ph sz="quarter" idx="10"/>
          </p:nvPr>
        </p:nvSpPr>
        <p:spPr/>
        <p:txBody>
          <a:bodyPr/>
          <a:lstStyle/>
          <a:p>
            <a:pPr marL="457200" indent="-457200">
              <a:buFont typeface="+mj-lt"/>
              <a:buAutoNum type="arabicPeriod"/>
            </a:pPr>
            <a:r>
              <a:rPr kumimoji="1" lang="ja-JP" altLang="en-US" dirty="0"/>
              <a:t>背景となる技術</a:t>
            </a:r>
            <a:endParaRPr kumimoji="1" lang="en-US" altLang="ja-JP" dirty="0"/>
          </a:p>
          <a:p>
            <a:pPr marL="817200" lvl="1" indent="-457200">
              <a:buFont typeface="+mj-lt"/>
              <a:buAutoNum type="arabicPeriod"/>
            </a:pPr>
            <a:r>
              <a:rPr kumimoji="1" lang="ja-JP" altLang="en-US" dirty="0"/>
              <a:t>分岐予測</a:t>
            </a:r>
            <a:endParaRPr kumimoji="1" lang="en-US" altLang="ja-JP" dirty="0"/>
          </a:p>
          <a:p>
            <a:pPr marL="817200" lvl="1" indent="-457200">
              <a:buFont typeface="+mj-lt"/>
              <a:buAutoNum type="arabicPeriod"/>
            </a:pPr>
            <a:r>
              <a:rPr lang="ja-JP" altLang="en-US" dirty="0"/>
              <a:t>条件付き </a:t>
            </a:r>
            <a:r>
              <a:rPr lang="en-US" altLang="ja-JP" dirty="0"/>
              <a:t>move</a:t>
            </a:r>
          </a:p>
          <a:p>
            <a:pPr marL="817200" lvl="1"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err="1">
                <a:solidFill>
                  <a:schemeClr val="accent5"/>
                </a:solidFill>
              </a:rPr>
              <a:t>Zicond</a:t>
            </a:r>
            <a:r>
              <a:rPr lang="en-US" altLang="ja-JP" dirty="0">
                <a:solidFill>
                  <a:schemeClr val="accent5"/>
                </a:solidFill>
              </a:rPr>
              <a:t> </a:t>
            </a:r>
            <a:r>
              <a:rPr lang="ja-JP" altLang="en-US" dirty="0">
                <a:solidFill>
                  <a:schemeClr val="accent5"/>
                </a:solidFill>
              </a:rPr>
              <a:t>と従来の条件付き</a:t>
            </a:r>
            <a:r>
              <a:rPr lang="en-US" altLang="ja-JP" dirty="0">
                <a:solidFill>
                  <a:schemeClr val="accent5"/>
                </a:solidFill>
              </a:rPr>
              <a:t> move </a:t>
            </a:r>
            <a:r>
              <a:rPr lang="ja-JP" altLang="en-US" dirty="0">
                <a:solidFill>
                  <a:schemeClr val="accent5"/>
                </a:solidFill>
              </a:rPr>
              <a:t>の違い</a:t>
            </a:r>
            <a:endParaRPr lang="en-US" altLang="ja-JP" dirty="0">
              <a:solidFill>
                <a:schemeClr val="accent5"/>
              </a:solidFill>
            </a:endParaRPr>
          </a:p>
          <a:p>
            <a:pPr marL="457200" indent="-457200">
              <a:buFont typeface="+mj-lt"/>
              <a:buAutoNum type="arabicPeriod"/>
            </a:pPr>
            <a:r>
              <a:rPr kumimoji="1" lang="ja-JP" altLang="en-US" dirty="0"/>
              <a:t>効果やサポート状況</a:t>
            </a:r>
          </a:p>
        </p:txBody>
      </p:sp>
    </p:spTree>
    <p:extLst>
      <p:ext uri="{BB962C8B-B14F-4D97-AF65-F5344CB8AC3E}">
        <p14:creationId xmlns:p14="http://schemas.microsoft.com/office/powerpoint/2010/main" val="2292100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E2A04-F5C7-BA56-FC85-D8D4FDEF4F6B}"/>
              </a:ext>
            </a:extLst>
          </p:cNvPr>
          <p:cNvSpPr>
            <a:spLocks noGrp="1"/>
          </p:cNvSpPr>
          <p:nvPr>
            <p:ph type="title"/>
          </p:nvPr>
        </p:nvSpPr>
        <p:spPr/>
        <p:txBody>
          <a:bodyPr/>
          <a:lstStyle/>
          <a:p>
            <a:r>
              <a:rPr lang="en-US" altLang="ja-JP" sz="2800" kern="0" dirty="0" err="1"/>
              <a:t>Zicond</a:t>
            </a:r>
            <a:r>
              <a:rPr lang="en-US" altLang="ja-JP" sz="2800" kern="0" dirty="0"/>
              <a:t> </a:t>
            </a:r>
            <a:r>
              <a:rPr lang="ja-JP" altLang="en-US" sz="2800" kern="0" dirty="0"/>
              <a:t>の命令</a:t>
            </a:r>
            <a:endParaRPr kumimoji="1" lang="ja-JP" altLang="en-US" dirty="0"/>
          </a:p>
        </p:txBody>
      </p:sp>
      <p:sp>
        <p:nvSpPr>
          <p:cNvPr id="3" name="コンテンツ プレースホルダー 2">
            <a:extLst>
              <a:ext uri="{FF2B5EF4-FFF2-40B4-BE49-F238E27FC236}">
                <a16:creationId xmlns:a16="http://schemas.microsoft.com/office/drawing/2014/main" id="{25B2EE18-76AF-DF1D-E53E-8A793556FCCC}"/>
              </a:ext>
            </a:extLst>
          </p:cNvPr>
          <p:cNvSpPr>
            <a:spLocks noGrp="1"/>
          </p:cNvSpPr>
          <p:nvPr>
            <p:ph sz="quarter" idx="10"/>
          </p:nvPr>
        </p:nvSpPr>
        <p:spPr/>
        <p:txBody>
          <a:bodyPr/>
          <a:lstStyle/>
          <a:p>
            <a:r>
              <a:rPr lang="ja-JP" altLang="en-US" dirty="0"/>
              <a:t>以下の２命令から成る：</a:t>
            </a:r>
            <a:br>
              <a:rPr lang="en-US" altLang="ja-JP" dirty="0"/>
            </a:br>
            <a:endParaRPr lang="en-US" altLang="ja-JP" dirty="0"/>
          </a:p>
          <a:p>
            <a:pPr marL="817200" lvl="1" indent="-457200">
              <a:buFont typeface="+mj-lt"/>
              <a:buAutoNum type="arabicPeriod"/>
            </a:pPr>
            <a:r>
              <a:rPr lang="en-US" altLang="ja-JP" b="1" dirty="0" err="1">
                <a:latin typeface="Consolas" panose="020B0609020204030204" pitchFamily="49" charset="0"/>
              </a:rPr>
              <a:t>czero.eqz</a:t>
            </a:r>
            <a:r>
              <a:rPr lang="en-US" altLang="ja-JP" b="1" dirty="0">
                <a:latin typeface="Consolas" panose="020B0609020204030204" pitchFamily="49" charset="0"/>
              </a:rPr>
              <a:t> </a:t>
            </a:r>
            <a:r>
              <a:rPr lang="en-US" altLang="ja-JP" dirty="0" err="1">
                <a:latin typeface="Consolas" panose="020B0609020204030204" pitchFamily="49" charset="0"/>
              </a:rPr>
              <a:t>rd</a:t>
            </a:r>
            <a:r>
              <a:rPr lang="en-US" altLang="ja-JP" dirty="0">
                <a:latin typeface="Consolas" panose="020B0609020204030204" pitchFamily="49" charset="0"/>
              </a:rPr>
              <a:t>, rs1, rs2 	</a:t>
            </a:r>
          </a:p>
          <a:p>
            <a:pPr marL="720000" lvl="2" indent="0">
              <a:buNone/>
            </a:pPr>
            <a:r>
              <a:rPr lang="en-US" altLang="ja-JP" dirty="0">
                <a:solidFill>
                  <a:schemeClr val="accent4"/>
                </a:solidFill>
                <a:latin typeface="Consolas" panose="020B0609020204030204" pitchFamily="49" charset="0"/>
              </a:rPr>
              <a:t> // </a:t>
            </a:r>
            <a:r>
              <a:rPr lang="en-US" altLang="ja-JP" dirty="0" err="1">
                <a:solidFill>
                  <a:schemeClr val="accent4"/>
                </a:solidFill>
                <a:latin typeface="Consolas" panose="020B0609020204030204" pitchFamily="49" charset="0"/>
              </a:rPr>
              <a:t>rd</a:t>
            </a:r>
            <a:r>
              <a:rPr lang="en-US" altLang="ja-JP" dirty="0">
                <a:solidFill>
                  <a:schemeClr val="accent4"/>
                </a:solidFill>
                <a:latin typeface="Consolas" panose="020B0609020204030204" pitchFamily="49" charset="0"/>
              </a:rPr>
              <a:t> = (rs2 == 0) ? 0 : rs1;</a:t>
            </a:r>
            <a:br>
              <a:rPr lang="en-US" altLang="ja-JP" dirty="0">
                <a:solidFill>
                  <a:schemeClr val="accent4"/>
                </a:solidFill>
                <a:latin typeface="Consolas" panose="020B0609020204030204" pitchFamily="49" charset="0"/>
              </a:rPr>
            </a:br>
            <a:endParaRPr lang="en-US" altLang="ja-JP" dirty="0">
              <a:solidFill>
                <a:schemeClr val="accent4"/>
              </a:solidFill>
              <a:latin typeface="Consolas" panose="020B0609020204030204" pitchFamily="49" charset="0"/>
            </a:endParaRPr>
          </a:p>
          <a:p>
            <a:pPr marL="817200" lvl="1" indent="-457200">
              <a:buFont typeface="+mj-lt"/>
              <a:buAutoNum type="arabicPeriod"/>
            </a:pPr>
            <a:r>
              <a:rPr lang="en-US" altLang="ja-JP" b="1" dirty="0" err="1">
                <a:latin typeface="Consolas" panose="020B0609020204030204" pitchFamily="49" charset="0"/>
              </a:rPr>
              <a:t>czero.nez</a:t>
            </a:r>
            <a:r>
              <a:rPr lang="en-US" altLang="ja-JP" b="1" dirty="0">
                <a:latin typeface="Consolas" panose="020B0609020204030204" pitchFamily="49" charset="0"/>
              </a:rPr>
              <a:t> </a:t>
            </a:r>
            <a:r>
              <a:rPr lang="en-US" altLang="ja-JP" dirty="0" err="1">
                <a:latin typeface="Consolas" panose="020B0609020204030204" pitchFamily="49" charset="0"/>
              </a:rPr>
              <a:t>rd</a:t>
            </a:r>
            <a:r>
              <a:rPr lang="en-US" altLang="ja-JP" dirty="0">
                <a:latin typeface="Consolas" panose="020B0609020204030204" pitchFamily="49" charset="0"/>
              </a:rPr>
              <a:t>, rs1, rs2</a:t>
            </a:r>
          </a:p>
          <a:p>
            <a:pPr marL="720000" lvl="2" indent="0">
              <a:buNone/>
            </a:pPr>
            <a:r>
              <a:rPr lang="en-US" altLang="ja-JP" dirty="0">
                <a:solidFill>
                  <a:schemeClr val="accent5"/>
                </a:solidFill>
                <a:latin typeface="Consolas" panose="020B0609020204030204" pitchFamily="49" charset="0"/>
              </a:rPr>
              <a:t> </a:t>
            </a:r>
            <a:r>
              <a:rPr lang="en-US" altLang="ja-JP" dirty="0">
                <a:solidFill>
                  <a:schemeClr val="accent4"/>
                </a:solidFill>
                <a:latin typeface="Consolas" panose="020B0609020204030204" pitchFamily="49" charset="0"/>
              </a:rPr>
              <a:t>// </a:t>
            </a:r>
            <a:r>
              <a:rPr lang="en-US" altLang="ja-JP" dirty="0" err="1">
                <a:solidFill>
                  <a:schemeClr val="accent4"/>
                </a:solidFill>
                <a:latin typeface="Consolas" panose="020B0609020204030204" pitchFamily="49" charset="0"/>
              </a:rPr>
              <a:t>rd</a:t>
            </a:r>
            <a:r>
              <a:rPr lang="en-US" altLang="ja-JP" dirty="0">
                <a:solidFill>
                  <a:schemeClr val="accent4"/>
                </a:solidFill>
                <a:latin typeface="Consolas" panose="020B0609020204030204" pitchFamily="49" charset="0"/>
              </a:rPr>
              <a:t> = (rs2 != 0) ? 0 : rs1;</a:t>
            </a:r>
          </a:p>
          <a:p>
            <a:pPr marL="720000" lvl="2" indent="0">
              <a:buNone/>
            </a:pPr>
            <a:r>
              <a:rPr lang="en-US" altLang="ja-JP" dirty="0">
                <a:solidFill>
                  <a:schemeClr val="accent4"/>
                </a:solidFill>
                <a:latin typeface="Consolas" panose="020B0609020204030204" pitchFamily="49" charset="0"/>
              </a:rPr>
              <a:t> // </a:t>
            </a:r>
            <a:r>
              <a:rPr lang="en-US" altLang="ja-JP" dirty="0" err="1">
                <a:solidFill>
                  <a:schemeClr val="accent4"/>
                </a:solidFill>
                <a:latin typeface="Consolas" panose="020B0609020204030204" pitchFamily="49" charset="0"/>
              </a:rPr>
              <a:t>rd</a:t>
            </a:r>
            <a:r>
              <a:rPr lang="en-US" altLang="ja-JP" dirty="0">
                <a:solidFill>
                  <a:schemeClr val="accent4"/>
                </a:solidFill>
                <a:latin typeface="Consolas" panose="020B0609020204030204" pitchFamily="49" charset="0"/>
              </a:rPr>
              <a:t> = (rs2 == 0) ? rs1 : 0; </a:t>
            </a:r>
            <a:r>
              <a:rPr lang="ja-JP" altLang="en-US" dirty="0">
                <a:solidFill>
                  <a:schemeClr val="accent4"/>
                </a:solidFill>
                <a:latin typeface="Consolas" panose="020B0609020204030204" pitchFamily="49" charset="0"/>
              </a:rPr>
              <a:t>と等価</a:t>
            </a:r>
            <a:endParaRPr lang="en-US" altLang="ja-JP" dirty="0">
              <a:solidFill>
                <a:schemeClr val="accent5"/>
              </a:solidFill>
              <a:latin typeface="Consolas" panose="020B0609020204030204" pitchFamily="49" charset="0"/>
            </a:endParaRPr>
          </a:p>
          <a:p>
            <a:pPr marL="720000" lvl="2" indent="0">
              <a:buNone/>
            </a:pP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760384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0942A2-82E7-8202-7B31-A965B24A1B5D}"/>
              </a:ext>
            </a:extLst>
          </p:cNvPr>
          <p:cNvSpPr>
            <a:spLocks noGrp="1"/>
          </p:cNvSpPr>
          <p:nvPr>
            <p:ph type="title"/>
          </p:nvPr>
        </p:nvSpPr>
        <p:spPr/>
        <p:txBody>
          <a:bodyPr/>
          <a:lstStyle/>
          <a:p>
            <a:r>
              <a:rPr kumimoji="1" lang="en-US" altLang="ja-JP" dirty="0" err="1"/>
              <a:t>Zicond</a:t>
            </a:r>
            <a:r>
              <a:rPr kumimoji="1" lang="en-US" altLang="ja-JP" dirty="0"/>
              <a:t> </a:t>
            </a:r>
            <a:r>
              <a:rPr kumimoji="1" lang="ja-JP" altLang="en-US" dirty="0"/>
              <a:t>の命令のリネーム</a:t>
            </a:r>
            <a:endParaRPr kumimoji="1" lang="en-US" dirty="0"/>
          </a:p>
        </p:txBody>
      </p:sp>
      <p:grpSp>
        <p:nvGrpSpPr>
          <p:cNvPr id="16" name="グループ化 15">
            <a:extLst>
              <a:ext uri="{FF2B5EF4-FFF2-40B4-BE49-F238E27FC236}">
                <a16:creationId xmlns:a16="http://schemas.microsoft.com/office/drawing/2014/main" id="{87E0BCE5-9213-64A6-91E5-7EB26FC1737A}"/>
              </a:ext>
            </a:extLst>
          </p:cNvPr>
          <p:cNvGrpSpPr/>
          <p:nvPr/>
        </p:nvGrpSpPr>
        <p:grpSpPr>
          <a:xfrm>
            <a:off x="1871970" y="1898983"/>
            <a:ext cx="1620019" cy="2070023"/>
            <a:chOff x="2231972" y="4239009"/>
            <a:chExt cx="1620019" cy="2070023"/>
          </a:xfrm>
        </p:grpSpPr>
        <p:sp>
          <p:nvSpPr>
            <p:cNvPr id="4" name="右矢印 7">
              <a:extLst>
                <a:ext uri="{FF2B5EF4-FFF2-40B4-BE49-F238E27FC236}">
                  <a16:creationId xmlns:a16="http://schemas.microsoft.com/office/drawing/2014/main" id="{7AA03170-81CB-6DC1-D17F-5294D4860CEF}"/>
                </a:ext>
              </a:extLst>
            </p:cNvPr>
            <p:cNvSpPr/>
            <p:nvPr/>
          </p:nvSpPr>
          <p:spPr bwMode="auto">
            <a:xfrm rot="5400000">
              <a:off x="3176984" y="5004018"/>
              <a:ext cx="720008" cy="630007"/>
            </a:xfrm>
            <a:prstGeom prst="rightArrow">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46C90EE6-D63C-EC9C-AD76-07F55AF233DF}"/>
                </a:ext>
              </a:extLst>
            </p:cNvPr>
            <p:cNvSpPr/>
            <p:nvPr/>
          </p:nvSpPr>
          <p:spPr bwMode="auto">
            <a:xfrm>
              <a:off x="2231972"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err="1">
                  <a:latin typeface="Consolas" panose="020B0609020204030204" pitchFamily="49" charset="0"/>
                </a:rPr>
                <a:t>czero.nez</a:t>
              </a:r>
              <a:r>
                <a:rPr lang="en-US" altLang="ja-JP" sz="1600" dirty="0">
                  <a:latin typeface="Consolas" panose="020B0609020204030204" pitchFamily="49" charset="0"/>
                </a:rPr>
                <a:t> </a:t>
              </a:r>
              <a:r>
                <a:rPr lang="en-US" altLang="ja-JP" sz="1600" dirty="0">
                  <a:solidFill>
                    <a:schemeClr val="accent5"/>
                  </a:solidFill>
                  <a:latin typeface="Consolas" panose="020B0609020204030204" pitchFamily="49" charset="0"/>
                </a:rPr>
                <a:t>p20</a:t>
              </a:r>
              <a:r>
                <a:rPr lang="en-US" altLang="ja-JP" sz="1600" dirty="0">
                  <a:latin typeface="Consolas" panose="020B0609020204030204" pitchFamily="49" charset="0"/>
                </a:rPr>
                <a:t>(</a:t>
              </a:r>
              <a:r>
                <a:rPr lang="en-US" altLang="ja-JP" sz="1600" dirty="0" err="1">
                  <a:solidFill>
                    <a:schemeClr val="tx1">
                      <a:lumMod val="75000"/>
                      <a:lumOff val="25000"/>
                    </a:schemeClr>
                  </a:solidFill>
                  <a:latin typeface="Consolas" panose="020B0609020204030204" pitchFamily="49" charset="0"/>
                </a:rPr>
                <a:t>rd</a:t>
              </a:r>
              <a:r>
                <a:rPr lang="en-US" altLang="ja-JP" sz="1600" dirty="0">
                  <a:latin typeface="Consolas" panose="020B0609020204030204" pitchFamily="49" charset="0"/>
                </a:rPr>
                <a:t>) </a:t>
              </a:r>
              <a:r>
                <a:rPr lang="ja-JP" altLang="en-US" sz="1600" dirty="0">
                  <a:latin typeface="Consolas" panose="020B0609020204030204" pitchFamily="49" charset="0"/>
                </a:rPr>
                <a:t>← </a:t>
              </a:r>
              <a:r>
                <a:rPr lang="en-US" altLang="ja-JP" sz="1600" dirty="0">
                  <a:solidFill>
                    <a:schemeClr val="accent5"/>
                  </a:solidFill>
                  <a:latin typeface="Consolas" panose="020B0609020204030204" pitchFamily="49" charset="0"/>
                </a:rPr>
                <a:t>p1</a:t>
              </a:r>
              <a:r>
                <a:rPr lang="en-US" altLang="ja-JP" sz="1600" dirty="0">
                  <a:latin typeface="Consolas" panose="020B0609020204030204" pitchFamily="49" charset="0"/>
                </a:rPr>
                <a:t>(rs2) == 0 ? </a:t>
              </a:r>
              <a:r>
                <a:rPr lang="en-US" altLang="ja-JP" sz="1600" dirty="0">
                  <a:solidFill>
                    <a:schemeClr val="accent5"/>
                  </a:solidFill>
                  <a:latin typeface="Consolas" panose="020B0609020204030204" pitchFamily="49" charset="0"/>
                </a:rPr>
                <a:t>p17</a:t>
              </a:r>
              <a:r>
                <a:rPr lang="en-US" altLang="ja-JP" sz="1600" dirty="0">
                  <a:latin typeface="Consolas" panose="020B0609020204030204" pitchFamily="49" charset="0"/>
                </a:rPr>
                <a:t>(rs1) : </a:t>
              </a:r>
              <a:r>
                <a:rPr lang="en-US" altLang="ja-JP" sz="1600" b="1" dirty="0">
                  <a:solidFill>
                    <a:schemeClr val="accent6"/>
                  </a:solidFill>
                  <a:latin typeface="Consolas" panose="020B0609020204030204" pitchFamily="49" charset="0"/>
                </a:rPr>
                <a:t>0 </a:t>
              </a:r>
            </a:p>
          </p:txBody>
        </p:sp>
        <p:sp>
          <p:nvSpPr>
            <p:cNvPr id="6" name="正方形/長方形 5">
              <a:extLst>
                <a:ext uri="{FF2B5EF4-FFF2-40B4-BE49-F238E27FC236}">
                  <a16:creationId xmlns:a16="http://schemas.microsoft.com/office/drawing/2014/main" id="{8F69A137-41DC-BE3E-A471-5A7BD8392FD4}"/>
                </a:ext>
              </a:extLst>
            </p:cNvPr>
            <p:cNvSpPr/>
            <p:nvPr/>
          </p:nvSpPr>
          <p:spPr bwMode="auto">
            <a:xfrm>
              <a:off x="2231974"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 </a:t>
              </a:r>
              <a:r>
                <a:rPr lang="en-US" altLang="ja-JP" sz="1600" dirty="0" err="1">
                  <a:solidFill>
                    <a:schemeClr val="tx1">
                      <a:lumMod val="75000"/>
                      <a:lumOff val="25000"/>
                    </a:schemeClr>
                  </a:solidFill>
                  <a:latin typeface="Consolas" panose="020B0609020204030204" pitchFamily="49" charset="0"/>
                </a:rPr>
                <a:t>Zicond</a:t>
              </a:r>
              <a:r>
                <a:rPr lang="en-US" altLang="ja-JP" sz="1600" dirty="0">
                  <a:solidFill>
                    <a:schemeClr val="tx1">
                      <a:lumMod val="75000"/>
                      <a:lumOff val="25000"/>
                    </a:schemeClr>
                  </a:solidFill>
                  <a:latin typeface="Consolas" panose="020B0609020204030204" pitchFamily="49" charset="0"/>
                </a:rPr>
                <a:t> </a:t>
              </a:r>
              <a:r>
                <a:rPr lang="ja-JP" altLang="en-US" sz="1600" dirty="0">
                  <a:solidFill>
                    <a:schemeClr val="tx1">
                      <a:lumMod val="75000"/>
                      <a:lumOff val="25000"/>
                    </a:schemeClr>
                  </a:solidFill>
                  <a:latin typeface="Consolas" panose="020B0609020204030204" pitchFamily="49" charset="0"/>
                </a:rPr>
                <a:t>のリネーム</a:t>
              </a:r>
              <a:endParaRPr lang="en-US" altLang="ja-JP" sz="1600" dirty="0">
                <a:solidFill>
                  <a:schemeClr val="tx1">
                    <a:lumMod val="75000"/>
                    <a:lumOff val="25000"/>
                  </a:schemeClr>
                </a:solidFill>
                <a:latin typeface="Consolas" panose="020B0609020204030204" pitchFamily="49" charset="0"/>
              </a:endParaRPr>
            </a:p>
            <a:p>
              <a:r>
                <a:rPr lang="en-US" altLang="ja-JP" sz="1600" dirty="0">
                  <a:solidFill>
                    <a:schemeClr val="tx1">
                      <a:lumMod val="75000"/>
                      <a:lumOff val="25000"/>
                    </a:schemeClr>
                  </a:solidFill>
                  <a:latin typeface="Consolas" panose="020B0609020204030204" pitchFamily="49" charset="0"/>
                </a:rPr>
                <a:t>// </a:t>
              </a:r>
              <a:r>
                <a:rPr lang="en-US" altLang="ja-JP" sz="1600" dirty="0" err="1">
                  <a:solidFill>
                    <a:schemeClr val="accent5"/>
                  </a:solidFill>
                  <a:latin typeface="Consolas" panose="020B0609020204030204" pitchFamily="49" charset="0"/>
                </a:rPr>
                <a:t>rd</a:t>
              </a:r>
              <a:r>
                <a:rPr lang="en-US" altLang="ja-JP" sz="1600" dirty="0">
                  <a:solidFill>
                    <a:schemeClr val="accent5"/>
                  </a:solidFill>
                  <a:latin typeface="Consolas" panose="020B0609020204030204" pitchFamily="49" charset="0"/>
                </a:rPr>
                <a:t> = (rs2 == 0) ? rs1 : 0;</a:t>
              </a:r>
            </a:p>
            <a:p>
              <a:r>
                <a:rPr lang="en-US" altLang="ja-JP" sz="1600" dirty="0" err="1">
                  <a:latin typeface="Consolas" panose="020B0609020204030204" pitchFamily="49" charset="0"/>
                </a:rPr>
                <a:t>czero.nez</a:t>
              </a:r>
              <a:r>
                <a:rPr lang="en-US" altLang="ja-JP" sz="1600" dirty="0">
                  <a:latin typeface="Consolas" panose="020B0609020204030204" pitchFamily="49" charset="0"/>
                </a:rPr>
                <a:t> </a:t>
              </a:r>
              <a:r>
                <a:rPr lang="en-US" altLang="ja-JP" sz="1600" dirty="0" err="1">
                  <a:latin typeface="Consolas" panose="020B0609020204030204" pitchFamily="49" charset="0"/>
                </a:rPr>
                <a:t>rd</a:t>
              </a:r>
              <a:r>
                <a:rPr lang="en-US" altLang="ja-JP" sz="1600" dirty="0">
                  <a:latin typeface="Consolas" panose="020B0609020204030204" pitchFamily="49" charset="0"/>
                </a:rPr>
                <a:t>, rs1, rs2</a:t>
              </a:r>
            </a:p>
            <a:p>
              <a:r>
                <a:rPr lang="en-US" altLang="ja-JP" sz="1600" dirty="0">
                  <a:latin typeface="Consolas" panose="020B0609020204030204" pitchFamily="49" charset="0"/>
                </a:rPr>
                <a:t> </a:t>
              </a:r>
            </a:p>
          </p:txBody>
        </p:sp>
      </p:grpSp>
    </p:spTree>
    <p:extLst>
      <p:ext uri="{BB962C8B-B14F-4D97-AF65-F5344CB8AC3E}">
        <p14:creationId xmlns:p14="http://schemas.microsoft.com/office/powerpoint/2010/main" val="1085876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0942A2-82E7-8202-7B31-A965B24A1B5D}"/>
              </a:ext>
            </a:extLst>
          </p:cNvPr>
          <p:cNvSpPr>
            <a:spLocks noGrp="1"/>
          </p:cNvSpPr>
          <p:nvPr>
            <p:ph type="title"/>
          </p:nvPr>
        </p:nvSpPr>
        <p:spPr/>
        <p:txBody>
          <a:bodyPr/>
          <a:lstStyle/>
          <a:p>
            <a:r>
              <a:rPr kumimoji="1" lang="ja-JP" altLang="en-US" dirty="0"/>
              <a:t>リネームしても３オペランドのまま！</a:t>
            </a:r>
            <a:endParaRPr kumimoji="1" lang="en-US" dirty="0"/>
          </a:p>
        </p:txBody>
      </p:sp>
      <p:grpSp>
        <p:nvGrpSpPr>
          <p:cNvPr id="15" name="グループ化 14">
            <a:extLst>
              <a:ext uri="{FF2B5EF4-FFF2-40B4-BE49-F238E27FC236}">
                <a16:creationId xmlns:a16="http://schemas.microsoft.com/office/drawing/2014/main" id="{DF938EFC-3AFF-E705-AF84-BEFF2C89C2F4}"/>
              </a:ext>
            </a:extLst>
          </p:cNvPr>
          <p:cNvGrpSpPr/>
          <p:nvPr/>
        </p:nvGrpSpPr>
        <p:grpSpPr>
          <a:xfrm>
            <a:off x="1871970" y="4689014"/>
            <a:ext cx="1620017" cy="1890021"/>
            <a:chOff x="2231974" y="1178975"/>
            <a:chExt cx="1620017" cy="1890021"/>
          </a:xfrm>
        </p:grpSpPr>
        <p:sp>
          <p:nvSpPr>
            <p:cNvPr id="9" name="正方形/長方形 8">
              <a:extLst>
                <a:ext uri="{FF2B5EF4-FFF2-40B4-BE49-F238E27FC236}">
                  <a16:creationId xmlns:a16="http://schemas.microsoft.com/office/drawing/2014/main" id="{9C6C7DDB-B7C6-EA69-4295-FCDA5D2C07E0}"/>
                </a:ext>
              </a:extLst>
            </p:cNvPr>
            <p:cNvSpPr/>
            <p:nvPr/>
          </p:nvSpPr>
          <p:spPr bwMode="auto">
            <a:xfrm>
              <a:off x="2231974" y="117897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latin typeface="Consolas" panose="020B0609020204030204" pitchFamily="49" charset="0"/>
                </a:rPr>
                <a:t>// </a:t>
              </a:r>
              <a:r>
                <a:rPr lang="ja-JP" altLang="en-US" sz="1600" dirty="0">
                  <a:latin typeface="Consolas" panose="020B0609020204030204" pitchFamily="49" charset="0"/>
                </a:rPr>
                <a:t>旧来の３オペランド条件付き </a:t>
              </a:r>
              <a:r>
                <a:rPr lang="en-US" altLang="ja-JP" sz="1600" dirty="0">
                  <a:latin typeface="Consolas" panose="020B0609020204030204" pitchFamily="49" charset="0"/>
                </a:rPr>
                <a:t>move </a:t>
              </a:r>
              <a:r>
                <a:rPr lang="ja-JP" altLang="en-US" sz="1600" dirty="0">
                  <a:latin typeface="Consolas" panose="020B0609020204030204" pitchFamily="49" charset="0"/>
                </a:rPr>
                <a:t>をリネームした場合</a:t>
              </a:r>
              <a:endParaRPr lang="en-US" altLang="ja-JP" sz="1600" dirty="0">
                <a:latin typeface="Consolas" panose="020B0609020204030204" pitchFamily="49" charset="0"/>
              </a:endParaRPr>
            </a:p>
            <a:p>
              <a:r>
                <a:rPr lang="en-US" altLang="ja-JP" sz="1600" dirty="0">
                  <a:latin typeface="Consolas" panose="020B0609020204030204" pitchFamily="49" charset="0"/>
                </a:rPr>
                <a:t>// if (rs2 == 0) </a:t>
              </a:r>
              <a:r>
                <a:rPr lang="en-US" altLang="ja-JP" sz="1600" dirty="0" err="1">
                  <a:latin typeface="Consolas" panose="020B0609020204030204" pitchFamily="49" charset="0"/>
                </a:rPr>
                <a:t>rd</a:t>
              </a:r>
              <a:r>
                <a:rPr lang="en-US" altLang="ja-JP" sz="1600" dirty="0">
                  <a:latin typeface="Consolas" panose="020B0609020204030204" pitchFamily="49" charset="0"/>
                </a:rPr>
                <a:t> = rs1;</a:t>
              </a:r>
            </a:p>
            <a:p>
              <a:r>
                <a:rPr lang="en-US" altLang="ja-JP" sz="1600" dirty="0" err="1">
                  <a:latin typeface="Consolas" panose="020B0609020204030204" pitchFamily="49" charset="0"/>
                </a:rPr>
                <a:t>cmov</a:t>
              </a:r>
              <a:r>
                <a:rPr lang="en-US" altLang="ja-JP" sz="1600" dirty="0">
                  <a:latin typeface="Consolas" panose="020B0609020204030204" pitchFamily="49" charset="0"/>
                </a:rPr>
                <a:t> </a:t>
              </a:r>
              <a:r>
                <a:rPr lang="en-US" altLang="ja-JP" sz="1600" dirty="0" err="1">
                  <a:latin typeface="Consolas" panose="020B0609020204030204" pitchFamily="49" charset="0"/>
                </a:rPr>
                <a:t>rd</a:t>
              </a:r>
              <a:r>
                <a:rPr lang="en-US" altLang="ja-JP" sz="1600" dirty="0">
                  <a:latin typeface="Consolas" panose="020B0609020204030204" pitchFamily="49" charset="0"/>
                </a:rPr>
                <a:t>, rs2, rs1   </a:t>
              </a:r>
            </a:p>
          </p:txBody>
        </p:sp>
        <p:sp>
          <p:nvSpPr>
            <p:cNvPr id="10" name="右矢印 7">
              <a:extLst>
                <a:ext uri="{FF2B5EF4-FFF2-40B4-BE49-F238E27FC236}">
                  <a16:creationId xmlns:a16="http://schemas.microsoft.com/office/drawing/2014/main" id="{DFF2B050-DF8F-C84C-BB99-87177D4CE608}"/>
                </a:ext>
              </a:extLst>
            </p:cNvPr>
            <p:cNvSpPr/>
            <p:nvPr/>
          </p:nvSpPr>
          <p:spPr bwMode="auto">
            <a:xfrm rot="5400000">
              <a:off x="3176984" y="1943984"/>
              <a:ext cx="720008" cy="630007"/>
            </a:xfrm>
            <a:prstGeom prst="rightArrow">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35958D31-B2E9-25A8-12BE-0735AF9BFE27}"/>
                </a:ext>
              </a:extLst>
            </p:cNvPr>
            <p:cNvSpPr/>
            <p:nvPr/>
          </p:nvSpPr>
          <p:spPr bwMode="auto">
            <a:xfrm>
              <a:off x="2231974"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err="1">
                  <a:latin typeface="Consolas" panose="020B0609020204030204" pitchFamily="49" charset="0"/>
                </a:rPr>
                <a:t>cmov</a:t>
              </a:r>
              <a:r>
                <a:rPr lang="en-US" altLang="ja-JP" sz="1600" dirty="0">
                  <a:latin typeface="Consolas" panose="020B0609020204030204" pitchFamily="49" charset="0"/>
                </a:rPr>
                <a:t> </a:t>
              </a:r>
              <a:r>
                <a:rPr lang="en-US" altLang="ja-JP" sz="1600" dirty="0">
                  <a:solidFill>
                    <a:schemeClr val="accent5"/>
                  </a:solidFill>
                  <a:latin typeface="Consolas" panose="020B0609020204030204" pitchFamily="49" charset="0"/>
                </a:rPr>
                <a:t>p20</a:t>
              </a:r>
              <a:r>
                <a:rPr lang="en-US" altLang="ja-JP" sz="1600" dirty="0">
                  <a:latin typeface="Consolas" panose="020B0609020204030204" pitchFamily="49" charset="0"/>
                </a:rPr>
                <a:t>(</a:t>
              </a:r>
              <a:r>
                <a:rPr lang="en-US" altLang="ja-JP" sz="1600" dirty="0" err="1">
                  <a:solidFill>
                    <a:schemeClr val="tx1">
                      <a:lumMod val="75000"/>
                      <a:lumOff val="25000"/>
                    </a:schemeClr>
                  </a:solidFill>
                  <a:latin typeface="Consolas" panose="020B0609020204030204" pitchFamily="49" charset="0"/>
                </a:rPr>
                <a:t>rd</a:t>
              </a:r>
              <a:r>
                <a:rPr lang="en-US" altLang="ja-JP" sz="1600" dirty="0">
                  <a:latin typeface="Consolas" panose="020B0609020204030204" pitchFamily="49" charset="0"/>
                </a:rPr>
                <a:t>)      </a:t>
              </a:r>
              <a:r>
                <a:rPr lang="ja-JP" altLang="en-US" sz="1600" dirty="0">
                  <a:latin typeface="Consolas" panose="020B0609020204030204" pitchFamily="49" charset="0"/>
                </a:rPr>
                <a:t>← </a:t>
              </a:r>
              <a:r>
                <a:rPr lang="en-US" altLang="ja-JP" sz="1600" dirty="0">
                  <a:solidFill>
                    <a:schemeClr val="accent5"/>
                  </a:solidFill>
                  <a:latin typeface="Consolas" panose="020B0609020204030204" pitchFamily="49" charset="0"/>
                </a:rPr>
                <a:t>p1</a:t>
              </a:r>
              <a:r>
                <a:rPr lang="en-US" altLang="ja-JP" sz="1600" dirty="0">
                  <a:latin typeface="Consolas" panose="020B0609020204030204" pitchFamily="49" charset="0"/>
                </a:rPr>
                <a:t>(rs2) == 0 ? </a:t>
              </a:r>
              <a:r>
                <a:rPr lang="en-US" altLang="ja-JP" sz="1600" dirty="0">
                  <a:solidFill>
                    <a:schemeClr val="accent5"/>
                  </a:solidFill>
                  <a:latin typeface="Consolas" panose="020B0609020204030204" pitchFamily="49" charset="0"/>
                </a:rPr>
                <a:t>p17</a:t>
              </a:r>
              <a:r>
                <a:rPr lang="en-US" altLang="ja-JP" sz="1600" dirty="0">
                  <a:latin typeface="Consolas" panose="020B0609020204030204" pitchFamily="49" charset="0"/>
                </a:rPr>
                <a:t>(rs1) : </a:t>
              </a:r>
              <a:r>
                <a:rPr lang="en-US" altLang="ja-JP" sz="1600" dirty="0">
                  <a:solidFill>
                    <a:schemeClr val="accent5"/>
                  </a:solidFill>
                  <a:latin typeface="Consolas" panose="020B0609020204030204" pitchFamily="49" charset="0"/>
                </a:rPr>
                <a:t>p15</a:t>
              </a:r>
              <a:r>
                <a:rPr lang="en-US" altLang="ja-JP" sz="1600" dirty="0">
                  <a:latin typeface="Consolas" panose="020B0609020204030204" pitchFamily="49" charset="0"/>
                </a:rPr>
                <a:t>(</a:t>
              </a:r>
              <a:r>
                <a:rPr lang="en-US" altLang="ja-JP" sz="1600" dirty="0" err="1">
                  <a:solidFill>
                    <a:schemeClr val="tx1">
                      <a:lumMod val="75000"/>
                      <a:lumOff val="25000"/>
                    </a:schemeClr>
                  </a:solidFill>
                  <a:latin typeface="Consolas" panose="020B0609020204030204" pitchFamily="49" charset="0"/>
                </a:rPr>
                <a:t>rd</a:t>
              </a:r>
              <a:r>
                <a:rPr lang="en-US" altLang="ja-JP" sz="1600" dirty="0">
                  <a:latin typeface="Consolas" panose="020B0609020204030204" pitchFamily="49" charset="0"/>
                </a:rPr>
                <a:t>)</a:t>
              </a:r>
            </a:p>
          </p:txBody>
        </p:sp>
      </p:grpSp>
      <p:sp>
        <p:nvSpPr>
          <p:cNvPr id="14" name="コンテンツ プレースホルダー 2">
            <a:extLst>
              <a:ext uri="{FF2B5EF4-FFF2-40B4-BE49-F238E27FC236}">
                <a16:creationId xmlns:a16="http://schemas.microsoft.com/office/drawing/2014/main" id="{245C235E-4129-D6A1-A64B-5A3E5AD40170}"/>
              </a:ext>
            </a:extLst>
          </p:cNvPr>
          <p:cNvSpPr>
            <a:spLocks noGrp="1"/>
          </p:cNvSpPr>
          <p:nvPr>
            <p:ph sz="quarter" idx="10"/>
          </p:nvPr>
        </p:nvSpPr>
        <p:spPr>
          <a:xfrm>
            <a:off x="521954" y="458967"/>
            <a:ext cx="8370093" cy="1530017"/>
          </a:xfrm>
        </p:spPr>
        <p:txBody>
          <a:bodyPr/>
          <a:lstStyle/>
          <a:p>
            <a:r>
              <a:rPr kumimoji="1" lang="ja-JP" altLang="en-US" dirty="0"/>
              <a:t>即値のゼロを書き込むので，</a:t>
            </a:r>
            <a:r>
              <a:rPr kumimoji="1" lang="en-US" altLang="ja-JP" dirty="0" err="1"/>
              <a:t>rd</a:t>
            </a:r>
            <a:r>
              <a:rPr kumimoji="1" lang="en-US" altLang="ja-JP" dirty="0"/>
              <a:t> </a:t>
            </a:r>
            <a:r>
              <a:rPr kumimoji="1" lang="ja-JP" altLang="en-US" dirty="0"/>
              <a:t>の古い値を読まなくてよくなってる</a:t>
            </a:r>
            <a:endParaRPr kumimoji="1" lang="en-US" dirty="0"/>
          </a:p>
        </p:txBody>
      </p:sp>
      <p:cxnSp>
        <p:nvCxnSpPr>
          <p:cNvPr id="19" name="直線コネクタ 18">
            <a:extLst>
              <a:ext uri="{FF2B5EF4-FFF2-40B4-BE49-F238E27FC236}">
                <a16:creationId xmlns:a16="http://schemas.microsoft.com/office/drawing/2014/main" id="{29D80260-2390-E132-23BF-FF7ABDBBBFA5}"/>
              </a:ext>
            </a:extLst>
          </p:cNvPr>
          <p:cNvCxnSpPr/>
          <p:nvPr/>
        </p:nvCxnSpPr>
        <p:spPr bwMode="auto">
          <a:xfrm>
            <a:off x="791958" y="4329010"/>
            <a:ext cx="7740086" cy="0"/>
          </a:xfrm>
          <a:prstGeom prst="line">
            <a:avLst/>
          </a:prstGeom>
          <a:noFill/>
          <a:ln w="9525" cap="flat" cmpd="sng" algn="ctr">
            <a:solidFill>
              <a:schemeClr val="tx1"/>
            </a:solidFill>
            <a:prstDash val="solid"/>
            <a:round/>
            <a:headEnd type="none" w="med" len="med"/>
            <a:tailEnd type="none" w="med" len="med"/>
          </a:ln>
          <a:effectLst/>
        </p:spPr>
      </p:cxnSp>
      <p:sp>
        <p:nvSpPr>
          <p:cNvPr id="20" name="楕円 19">
            <a:extLst>
              <a:ext uri="{FF2B5EF4-FFF2-40B4-BE49-F238E27FC236}">
                <a16:creationId xmlns:a16="http://schemas.microsoft.com/office/drawing/2014/main" id="{3B40220F-0CBE-5B00-1C2F-58C6DE51C23D}"/>
              </a:ext>
            </a:extLst>
          </p:cNvPr>
          <p:cNvSpPr/>
          <p:nvPr/>
        </p:nvSpPr>
        <p:spPr bwMode="auto">
          <a:xfrm>
            <a:off x="6732023" y="3519001"/>
            <a:ext cx="630007" cy="540006"/>
          </a:xfrm>
          <a:prstGeom prst="ellipse">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1" name="楕円 20">
            <a:extLst>
              <a:ext uri="{FF2B5EF4-FFF2-40B4-BE49-F238E27FC236}">
                <a16:creationId xmlns:a16="http://schemas.microsoft.com/office/drawing/2014/main" id="{FAEA2EE9-0F42-0E18-9F26-CB9D99C84379}"/>
              </a:ext>
            </a:extLst>
          </p:cNvPr>
          <p:cNvSpPr/>
          <p:nvPr/>
        </p:nvSpPr>
        <p:spPr bwMode="auto">
          <a:xfrm>
            <a:off x="6912026" y="6129030"/>
            <a:ext cx="900009" cy="540006"/>
          </a:xfrm>
          <a:prstGeom prst="ellipse">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444E4956-9B53-F577-D648-3E234CB20D2D}"/>
              </a:ext>
            </a:extLst>
          </p:cNvPr>
          <p:cNvSpPr/>
          <p:nvPr/>
        </p:nvSpPr>
        <p:spPr bwMode="auto">
          <a:xfrm>
            <a:off x="6192018" y="576902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accent6"/>
                </a:solidFill>
                <a:latin typeface="Consolas" panose="020B0609020204030204" pitchFamily="49" charset="0"/>
              </a:rPr>
              <a:t>このオペランドが不要に</a:t>
            </a:r>
            <a:endParaRPr lang="en-US" altLang="ja-JP" sz="1600" dirty="0">
              <a:solidFill>
                <a:schemeClr val="accent6"/>
              </a:solidFill>
              <a:latin typeface="Consolas" panose="020B0609020204030204" pitchFamily="49" charset="0"/>
            </a:endParaRPr>
          </a:p>
        </p:txBody>
      </p:sp>
      <p:sp>
        <p:nvSpPr>
          <p:cNvPr id="24" name="右矢印 7">
            <a:extLst>
              <a:ext uri="{FF2B5EF4-FFF2-40B4-BE49-F238E27FC236}">
                <a16:creationId xmlns:a16="http://schemas.microsoft.com/office/drawing/2014/main" id="{C675CB9F-7448-D8BF-896C-70ACBFB3C6DF}"/>
              </a:ext>
            </a:extLst>
          </p:cNvPr>
          <p:cNvSpPr/>
          <p:nvPr/>
        </p:nvSpPr>
        <p:spPr bwMode="auto">
          <a:xfrm rot="5400000">
            <a:off x="2816980" y="2663992"/>
            <a:ext cx="720008" cy="630007"/>
          </a:xfrm>
          <a:prstGeom prst="rightArrow">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grpSp>
        <p:nvGrpSpPr>
          <p:cNvPr id="25" name="グループ化 24">
            <a:extLst>
              <a:ext uri="{FF2B5EF4-FFF2-40B4-BE49-F238E27FC236}">
                <a16:creationId xmlns:a16="http://schemas.microsoft.com/office/drawing/2014/main" id="{2426938F-C095-25F0-D212-BA9312B11867}"/>
              </a:ext>
            </a:extLst>
          </p:cNvPr>
          <p:cNvGrpSpPr/>
          <p:nvPr/>
        </p:nvGrpSpPr>
        <p:grpSpPr>
          <a:xfrm>
            <a:off x="1871968" y="1898983"/>
            <a:ext cx="1620019" cy="2070023"/>
            <a:chOff x="2231972" y="4239009"/>
            <a:chExt cx="1620019" cy="2070023"/>
          </a:xfrm>
        </p:grpSpPr>
        <p:sp>
          <p:nvSpPr>
            <p:cNvPr id="26" name="右矢印 7">
              <a:extLst>
                <a:ext uri="{FF2B5EF4-FFF2-40B4-BE49-F238E27FC236}">
                  <a16:creationId xmlns:a16="http://schemas.microsoft.com/office/drawing/2014/main" id="{1F6CA3E6-76EF-3BBD-D027-797BF426BC74}"/>
                </a:ext>
              </a:extLst>
            </p:cNvPr>
            <p:cNvSpPr/>
            <p:nvPr/>
          </p:nvSpPr>
          <p:spPr bwMode="auto">
            <a:xfrm rot="5400000">
              <a:off x="3176984" y="5004018"/>
              <a:ext cx="720008" cy="630007"/>
            </a:xfrm>
            <a:prstGeom prst="rightArrow">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C124908A-CDC4-D9CF-FC2E-AF7FC1023437}"/>
                </a:ext>
              </a:extLst>
            </p:cNvPr>
            <p:cNvSpPr/>
            <p:nvPr/>
          </p:nvSpPr>
          <p:spPr bwMode="auto">
            <a:xfrm>
              <a:off x="2231972" y="594902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err="1">
                  <a:latin typeface="Consolas" panose="020B0609020204030204" pitchFamily="49" charset="0"/>
                </a:rPr>
                <a:t>czero.nez</a:t>
              </a:r>
              <a:r>
                <a:rPr lang="en-US" altLang="ja-JP" sz="1600" dirty="0">
                  <a:latin typeface="Consolas" panose="020B0609020204030204" pitchFamily="49" charset="0"/>
                </a:rPr>
                <a:t> </a:t>
              </a:r>
              <a:r>
                <a:rPr lang="en-US" altLang="ja-JP" sz="1600" dirty="0">
                  <a:solidFill>
                    <a:schemeClr val="accent5"/>
                  </a:solidFill>
                  <a:latin typeface="Consolas" panose="020B0609020204030204" pitchFamily="49" charset="0"/>
                </a:rPr>
                <a:t>p20</a:t>
              </a:r>
              <a:r>
                <a:rPr lang="en-US" altLang="ja-JP" sz="1600" dirty="0">
                  <a:latin typeface="Consolas" panose="020B0609020204030204" pitchFamily="49" charset="0"/>
                </a:rPr>
                <a:t>(</a:t>
              </a:r>
              <a:r>
                <a:rPr lang="en-US" altLang="ja-JP" sz="1600" dirty="0" err="1">
                  <a:solidFill>
                    <a:schemeClr val="tx1">
                      <a:lumMod val="75000"/>
                      <a:lumOff val="25000"/>
                    </a:schemeClr>
                  </a:solidFill>
                  <a:latin typeface="Consolas" panose="020B0609020204030204" pitchFamily="49" charset="0"/>
                </a:rPr>
                <a:t>rd</a:t>
              </a:r>
              <a:r>
                <a:rPr lang="en-US" altLang="ja-JP" sz="1600" dirty="0">
                  <a:latin typeface="Consolas" panose="020B0609020204030204" pitchFamily="49" charset="0"/>
                </a:rPr>
                <a:t>) </a:t>
              </a:r>
              <a:r>
                <a:rPr lang="ja-JP" altLang="en-US" sz="1600" dirty="0">
                  <a:latin typeface="Consolas" panose="020B0609020204030204" pitchFamily="49" charset="0"/>
                </a:rPr>
                <a:t>← </a:t>
              </a:r>
              <a:r>
                <a:rPr lang="en-US" altLang="ja-JP" sz="1600" dirty="0">
                  <a:solidFill>
                    <a:schemeClr val="accent5"/>
                  </a:solidFill>
                  <a:latin typeface="Consolas" panose="020B0609020204030204" pitchFamily="49" charset="0"/>
                </a:rPr>
                <a:t>p1</a:t>
              </a:r>
              <a:r>
                <a:rPr lang="en-US" altLang="ja-JP" sz="1600" dirty="0">
                  <a:latin typeface="Consolas" panose="020B0609020204030204" pitchFamily="49" charset="0"/>
                </a:rPr>
                <a:t>(rs2) == 0 ? </a:t>
              </a:r>
              <a:r>
                <a:rPr lang="en-US" altLang="ja-JP" sz="1600" dirty="0">
                  <a:solidFill>
                    <a:schemeClr val="accent5"/>
                  </a:solidFill>
                  <a:latin typeface="Consolas" panose="020B0609020204030204" pitchFamily="49" charset="0"/>
                </a:rPr>
                <a:t>p17</a:t>
              </a:r>
              <a:r>
                <a:rPr lang="en-US" altLang="ja-JP" sz="1600" dirty="0">
                  <a:latin typeface="Consolas" panose="020B0609020204030204" pitchFamily="49" charset="0"/>
                </a:rPr>
                <a:t>(rs1) : </a:t>
              </a:r>
              <a:r>
                <a:rPr lang="en-US" altLang="ja-JP" sz="1600" b="1" dirty="0">
                  <a:solidFill>
                    <a:schemeClr val="accent6"/>
                  </a:solidFill>
                  <a:latin typeface="Consolas" panose="020B0609020204030204" pitchFamily="49" charset="0"/>
                </a:rPr>
                <a:t>0 </a:t>
              </a:r>
            </a:p>
          </p:txBody>
        </p:sp>
        <p:sp>
          <p:nvSpPr>
            <p:cNvPr id="28" name="正方形/長方形 27">
              <a:extLst>
                <a:ext uri="{FF2B5EF4-FFF2-40B4-BE49-F238E27FC236}">
                  <a16:creationId xmlns:a16="http://schemas.microsoft.com/office/drawing/2014/main" id="{1AEF0FAC-C2A2-16E7-1A0D-2E67D011A709}"/>
                </a:ext>
              </a:extLst>
            </p:cNvPr>
            <p:cNvSpPr/>
            <p:nvPr/>
          </p:nvSpPr>
          <p:spPr bwMode="auto">
            <a:xfrm>
              <a:off x="2231974"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Consolas" panose="020B0609020204030204" pitchFamily="49" charset="0"/>
                </a:rPr>
                <a:t>// </a:t>
              </a:r>
              <a:r>
                <a:rPr lang="en-US" altLang="ja-JP" sz="1600" dirty="0" err="1">
                  <a:solidFill>
                    <a:schemeClr val="tx1">
                      <a:lumMod val="75000"/>
                      <a:lumOff val="25000"/>
                    </a:schemeClr>
                  </a:solidFill>
                  <a:latin typeface="Consolas" panose="020B0609020204030204" pitchFamily="49" charset="0"/>
                </a:rPr>
                <a:t>Zicond</a:t>
              </a:r>
              <a:r>
                <a:rPr lang="en-US" altLang="ja-JP" sz="1600" dirty="0">
                  <a:solidFill>
                    <a:schemeClr val="tx1">
                      <a:lumMod val="75000"/>
                      <a:lumOff val="25000"/>
                    </a:schemeClr>
                  </a:solidFill>
                  <a:latin typeface="Consolas" panose="020B0609020204030204" pitchFamily="49" charset="0"/>
                </a:rPr>
                <a:t> </a:t>
              </a:r>
              <a:r>
                <a:rPr lang="ja-JP" altLang="en-US" sz="1600" dirty="0">
                  <a:solidFill>
                    <a:schemeClr val="tx1">
                      <a:lumMod val="75000"/>
                      <a:lumOff val="25000"/>
                    </a:schemeClr>
                  </a:solidFill>
                  <a:latin typeface="Consolas" panose="020B0609020204030204" pitchFamily="49" charset="0"/>
                </a:rPr>
                <a:t>のリネーム</a:t>
              </a:r>
              <a:endParaRPr lang="en-US" altLang="ja-JP" sz="1600" dirty="0">
                <a:solidFill>
                  <a:schemeClr val="tx1">
                    <a:lumMod val="75000"/>
                    <a:lumOff val="25000"/>
                  </a:schemeClr>
                </a:solidFill>
                <a:latin typeface="Consolas" panose="020B0609020204030204" pitchFamily="49" charset="0"/>
              </a:endParaRPr>
            </a:p>
            <a:p>
              <a:r>
                <a:rPr lang="en-US" altLang="ja-JP" sz="1600" dirty="0">
                  <a:solidFill>
                    <a:schemeClr val="tx1">
                      <a:lumMod val="75000"/>
                      <a:lumOff val="25000"/>
                    </a:schemeClr>
                  </a:solidFill>
                  <a:latin typeface="Consolas" panose="020B0609020204030204" pitchFamily="49" charset="0"/>
                </a:rPr>
                <a:t>// </a:t>
              </a:r>
              <a:r>
                <a:rPr lang="en-US" altLang="ja-JP" sz="1600" dirty="0" err="1">
                  <a:solidFill>
                    <a:schemeClr val="tx1">
                      <a:lumMod val="75000"/>
                      <a:lumOff val="25000"/>
                    </a:schemeClr>
                  </a:solidFill>
                  <a:latin typeface="Consolas" panose="020B0609020204030204" pitchFamily="49" charset="0"/>
                </a:rPr>
                <a:t>rd</a:t>
              </a:r>
              <a:r>
                <a:rPr lang="en-US" altLang="ja-JP" sz="1600" dirty="0">
                  <a:solidFill>
                    <a:schemeClr val="tx1">
                      <a:lumMod val="75000"/>
                      <a:lumOff val="25000"/>
                    </a:schemeClr>
                  </a:solidFill>
                  <a:latin typeface="Consolas" panose="020B0609020204030204" pitchFamily="49" charset="0"/>
                </a:rPr>
                <a:t> = (rs2 == 0) ? rs1 : 0;</a:t>
              </a:r>
            </a:p>
            <a:p>
              <a:r>
                <a:rPr lang="en-US" altLang="ja-JP" sz="1600" dirty="0" err="1">
                  <a:latin typeface="Consolas" panose="020B0609020204030204" pitchFamily="49" charset="0"/>
                </a:rPr>
                <a:t>czero.nez</a:t>
              </a:r>
              <a:r>
                <a:rPr lang="en-US" altLang="ja-JP" sz="1600" dirty="0">
                  <a:latin typeface="Consolas" panose="020B0609020204030204" pitchFamily="49" charset="0"/>
                </a:rPr>
                <a:t> </a:t>
              </a:r>
              <a:r>
                <a:rPr lang="en-US" altLang="ja-JP" sz="1600" dirty="0" err="1">
                  <a:latin typeface="Consolas" panose="020B0609020204030204" pitchFamily="49" charset="0"/>
                </a:rPr>
                <a:t>rd</a:t>
              </a:r>
              <a:r>
                <a:rPr lang="en-US" altLang="ja-JP" sz="1600" dirty="0">
                  <a:latin typeface="Consolas" panose="020B0609020204030204" pitchFamily="49" charset="0"/>
                </a:rPr>
                <a:t>, rs1, rs2</a:t>
              </a:r>
            </a:p>
            <a:p>
              <a:r>
                <a:rPr lang="en-US" altLang="ja-JP" sz="1600" dirty="0">
                  <a:latin typeface="Consolas" panose="020B0609020204030204" pitchFamily="49" charset="0"/>
                </a:rPr>
                <a:t> </a:t>
              </a:r>
            </a:p>
          </p:txBody>
        </p:sp>
      </p:grpSp>
    </p:spTree>
    <p:extLst>
      <p:ext uri="{BB962C8B-B14F-4D97-AF65-F5344CB8AC3E}">
        <p14:creationId xmlns:p14="http://schemas.microsoft.com/office/powerpoint/2010/main" val="3778654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E414F-190F-147F-277B-0EEA0FD65FA6}"/>
              </a:ext>
            </a:extLst>
          </p:cNvPr>
          <p:cNvSpPr>
            <a:spLocks noGrp="1"/>
          </p:cNvSpPr>
          <p:nvPr>
            <p:ph type="title"/>
          </p:nvPr>
        </p:nvSpPr>
        <p:spPr/>
        <p:txBody>
          <a:bodyPr/>
          <a:lstStyle/>
          <a:p>
            <a:r>
              <a:rPr kumimoji="1" lang="ja-JP" altLang="en-US" dirty="0"/>
              <a:t>塩谷の感想</a:t>
            </a:r>
            <a:endParaRPr kumimoji="1" lang="en-US" dirty="0"/>
          </a:p>
        </p:txBody>
      </p:sp>
      <p:sp>
        <p:nvSpPr>
          <p:cNvPr id="3" name="コンテンツ プレースホルダー 2">
            <a:extLst>
              <a:ext uri="{FF2B5EF4-FFF2-40B4-BE49-F238E27FC236}">
                <a16:creationId xmlns:a16="http://schemas.microsoft.com/office/drawing/2014/main" id="{21460B68-DDFB-95CC-92D4-2CE9BDDAC6C8}"/>
              </a:ext>
            </a:extLst>
          </p:cNvPr>
          <p:cNvSpPr>
            <a:spLocks noGrp="1"/>
          </p:cNvSpPr>
          <p:nvPr>
            <p:ph sz="quarter" idx="10"/>
          </p:nvPr>
        </p:nvSpPr>
        <p:spPr/>
        <p:txBody>
          <a:bodyPr/>
          <a:lstStyle/>
          <a:p>
            <a:r>
              <a:rPr kumimoji="1" lang="ja-JP" altLang="en-US" dirty="0"/>
              <a:t>思いつかんかったが，なるほどこれは賢いと思った</a:t>
            </a:r>
            <a:endParaRPr kumimoji="1" lang="en-US" altLang="ja-JP" dirty="0"/>
          </a:p>
          <a:p>
            <a:pPr lvl="1"/>
            <a:r>
              <a:rPr kumimoji="1" lang="ja-JP" altLang="en-US" dirty="0"/>
              <a:t>コロンブスの卵</a:t>
            </a:r>
            <a:endParaRPr kumimoji="1" lang="en-US" altLang="ja-JP" dirty="0"/>
          </a:p>
          <a:p>
            <a:pPr lvl="1"/>
            <a:r>
              <a:rPr kumimoji="1" lang="ja-JP" altLang="en-US" dirty="0"/>
              <a:t>仕組み自体は極めて単純</a:t>
            </a:r>
            <a:endParaRPr kumimoji="1" lang="en-US" dirty="0"/>
          </a:p>
          <a:p>
            <a:pPr lvl="2"/>
            <a:r>
              <a:rPr kumimoji="1" lang="ja-JP" altLang="en-US" dirty="0"/>
              <a:t>でも </a:t>
            </a:r>
            <a:r>
              <a:rPr kumimoji="1" lang="en-US" dirty="0"/>
              <a:t>Alpha </a:t>
            </a:r>
            <a:r>
              <a:rPr kumimoji="1" lang="ja-JP" altLang="en-US" dirty="0"/>
              <a:t>や </a:t>
            </a:r>
            <a:r>
              <a:rPr kumimoji="1" lang="en-US" altLang="ja-JP" dirty="0"/>
              <a:t>RISC-V </a:t>
            </a:r>
            <a:r>
              <a:rPr kumimoji="1" lang="ja-JP" altLang="en-US" dirty="0"/>
              <a:t>の当初の設計者も思いつかなかった</a:t>
            </a:r>
            <a:endParaRPr kumimoji="1" lang="en-US" altLang="ja-JP" dirty="0"/>
          </a:p>
          <a:p>
            <a:r>
              <a:rPr kumimoji="1" lang="ja-JP" altLang="en-US" dirty="0"/>
              <a:t>一部 の </a:t>
            </a:r>
            <a:r>
              <a:rPr kumimoji="1" lang="en-US" altLang="ja-JP" dirty="0"/>
              <a:t>RISC-V CPU </a:t>
            </a:r>
            <a:r>
              <a:rPr kumimoji="1" lang="ja-JP" altLang="en-US" dirty="0"/>
              <a:t>では，ハードによる分岐命令の条件付き </a:t>
            </a:r>
            <a:r>
              <a:rPr kumimoji="1" lang="en-US" altLang="ja-JP" dirty="0"/>
              <a:t>move </a:t>
            </a:r>
            <a:r>
              <a:rPr kumimoji="1" lang="ja-JP" altLang="en-US" dirty="0"/>
              <a:t>への変換も実装していた</a:t>
            </a:r>
            <a:endParaRPr kumimoji="1" lang="en-US" altLang="ja-JP" dirty="0"/>
          </a:p>
          <a:p>
            <a:pPr lvl="1"/>
            <a:r>
              <a:rPr lang="en-US" dirty="0"/>
              <a:t>BOOM v3</a:t>
            </a:r>
            <a:r>
              <a:rPr lang="ja-JP" altLang="en-US" dirty="0"/>
              <a:t>，</a:t>
            </a:r>
            <a:r>
              <a:rPr lang="en-US" altLang="ja-JP" dirty="0" err="1"/>
              <a:t>SiFive</a:t>
            </a:r>
            <a:r>
              <a:rPr lang="en-US" altLang="ja-JP" dirty="0"/>
              <a:t> </a:t>
            </a:r>
            <a:r>
              <a:rPr lang="ja-JP" altLang="en-US" dirty="0"/>
              <a:t>の一部 </a:t>
            </a:r>
            <a:r>
              <a:rPr lang="en-US" altLang="ja-JP" dirty="0"/>
              <a:t>CPU </a:t>
            </a:r>
            <a:r>
              <a:rPr lang="ja-JP" altLang="en-US" dirty="0"/>
              <a:t>など</a:t>
            </a:r>
            <a:endParaRPr lang="en-US" altLang="ja-JP" dirty="0"/>
          </a:p>
          <a:p>
            <a:pPr lvl="1"/>
            <a:r>
              <a:rPr lang="ja-JP" altLang="en-US" dirty="0"/>
              <a:t>要は難しいハードを考えてなんとかしてた</a:t>
            </a:r>
            <a:endParaRPr lang="en-US" altLang="ja-JP" dirty="0"/>
          </a:p>
          <a:p>
            <a:pPr lvl="2"/>
            <a:r>
              <a:rPr lang="ja-JP" altLang="en-US" dirty="0"/>
              <a:t>しかし </a:t>
            </a:r>
            <a:r>
              <a:rPr lang="en-US" altLang="ja-JP" dirty="0"/>
              <a:t>ISA </a:t>
            </a:r>
            <a:r>
              <a:rPr lang="ja-JP" altLang="en-US" dirty="0"/>
              <a:t>レベルで全く単純に解決された</a:t>
            </a:r>
            <a:endParaRPr lang="en-US" altLang="ja-JP" dirty="0"/>
          </a:p>
        </p:txBody>
      </p:sp>
    </p:spTree>
    <p:extLst>
      <p:ext uri="{BB962C8B-B14F-4D97-AF65-F5344CB8AC3E}">
        <p14:creationId xmlns:p14="http://schemas.microsoft.com/office/powerpoint/2010/main" val="654322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A75C1A-0434-ED7D-DB48-92A841971A67}"/>
              </a:ext>
            </a:extLst>
          </p:cNvPr>
          <p:cNvSpPr>
            <a:spLocks noGrp="1"/>
          </p:cNvSpPr>
          <p:nvPr>
            <p:ph type="title"/>
          </p:nvPr>
        </p:nvSpPr>
        <p:spPr/>
        <p:txBody>
          <a:bodyPr/>
          <a:lstStyle/>
          <a:p>
            <a:r>
              <a:rPr kumimoji="1" lang="ja-JP" altLang="en-US" dirty="0"/>
              <a:t>仕様書のイントロ（再）</a:t>
            </a:r>
            <a:endParaRPr kumimoji="1" lang="en-US" dirty="0"/>
          </a:p>
        </p:txBody>
      </p:sp>
      <p:sp>
        <p:nvSpPr>
          <p:cNvPr id="3" name="コンテンツ プレースホルダー 2">
            <a:extLst>
              <a:ext uri="{FF2B5EF4-FFF2-40B4-BE49-F238E27FC236}">
                <a16:creationId xmlns:a16="http://schemas.microsoft.com/office/drawing/2014/main" id="{41626D11-1AA7-3E10-B5DF-F94B1092286A}"/>
              </a:ext>
            </a:extLst>
          </p:cNvPr>
          <p:cNvSpPr>
            <a:spLocks noGrp="1"/>
          </p:cNvSpPr>
          <p:nvPr>
            <p:ph sz="quarter" idx="10"/>
          </p:nvPr>
        </p:nvSpPr>
        <p:spPr>
          <a:xfrm>
            <a:off x="611956" y="3789004"/>
            <a:ext cx="7920088" cy="2520027"/>
          </a:xfrm>
        </p:spPr>
        <p:txBody>
          <a:bodyPr anchor="t"/>
          <a:lstStyle/>
          <a:p>
            <a:pPr marL="0" indent="0">
              <a:buNone/>
            </a:pPr>
            <a:r>
              <a:rPr kumimoji="1" lang="ja-JP" altLang="en-US" sz="1600" dirty="0"/>
              <a:t>（機械翻訳）</a:t>
            </a:r>
            <a:r>
              <a:rPr kumimoji="1" lang="en-US" altLang="ja-JP" sz="1600" dirty="0" err="1"/>
              <a:t>Zicond</a:t>
            </a:r>
            <a:r>
              <a:rPr kumimoji="1" lang="ja-JP" altLang="en-US" sz="1600" dirty="0"/>
              <a:t>拡張定義は、</a:t>
            </a:r>
            <a:r>
              <a:rPr kumimoji="1" lang="en-US" altLang="ja-JP" sz="1600" dirty="0">
                <a:solidFill>
                  <a:schemeClr val="accent5"/>
                </a:solidFill>
              </a:rPr>
              <a:t>RISC-V</a:t>
            </a:r>
            <a:r>
              <a:rPr kumimoji="1" lang="ja-JP" altLang="en-US" sz="1600" dirty="0">
                <a:solidFill>
                  <a:schemeClr val="accent5"/>
                </a:solidFill>
              </a:rPr>
              <a:t>の設計思想に忠実でありながら</a:t>
            </a:r>
            <a:r>
              <a:rPr kumimoji="1" lang="ja-JP" altLang="en-US" sz="1600" dirty="0"/>
              <a:t>、条件付き算術演算と条件付き選択</a:t>
            </a:r>
            <a:r>
              <a:rPr kumimoji="1" lang="en-US" altLang="ja-JP" sz="1600" dirty="0"/>
              <a:t>/</a:t>
            </a:r>
            <a:r>
              <a:rPr kumimoji="1" lang="ja-JP" altLang="en-US" sz="1600" dirty="0"/>
              <a:t>移動演算をサポートするために必要なほとんどの利点とすべての柔軟性を提供するシンプルなソリューションを提供します。この命令は、</a:t>
            </a:r>
            <a:r>
              <a:rPr kumimoji="1" lang="en-US" altLang="ja-JP" sz="1600" dirty="0"/>
              <a:t>3</a:t>
            </a:r>
            <a:r>
              <a:rPr kumimoji="1" lang="ja-JP" altLang="en-US" sz="1600" dirty="0"/>
              <a:t>つのオペランド（すなわち、</a:t>
            </a:r>
            <a:r>
              <a:rPr kumimoji="1" lang="en-US" altLang="ja-JP" sz="1600" dirty="0"/>
              <a:t>2</a:t>
            </a:r>
            <a:r>
              <a:rPr kumimoji="1" lang="ja-JP" altLang="en-US" sz="1600" dirty="0"/>
              <a:t>つのソース・オペランドと</a:t>
            </a:r>
            <a:r>
              <a:rPr kumimoji="1" lang="en-US" altLang="ja-JP" sz="1600" dirty="0"/>
              <a:t>1</a:t>
            </a:r>
            <a:r>
              <a:rPr kumimoji="1" lang="ja-JP" altLang="en-US" sz="1600" dirty="0"/>
              <a:t>つのデスティネーション・オペランド）を持つ</a:t>
            </a:r>
            <a:r>
              <a:rPr kumimoji="1" lang="en-US" altLang="ja-JP" sz="1600" dirty="0"/>
              <a:t>R</a:t>
            </a:r>
            <a:r>
              <a:rPr kumimoji="1" lang="ja-JP" altLang="en-US" sz="1600" dirty="0"/>
              <a:t>型命令の形式に従っている。これらの命令を使用すると、</a:t>
            </a:r>
            <a:r>
              <a:rPr kumimoji="1" lang="ja-JP" altLang="en-US" sz="1600" dirty="0">
                <a:solidFill>
                  <a:schemeClr val="accent5"/>
                </a:solidFill>
              </a:rPr>
              <a:t>命令フュージョンやアーキテクチャ命令のデコード時の特別な規定、その他のマイクロアーキテクチャ規定を必要とせずに、分岐のないシーケンスを（通常は</a:t>
            </a:r>
            <a:r>
              <a:rPr kumimoji="1" lang="en-US" altLang="ja-JP" sz="1600" dirty="0">
                <a:solidFill>
                  <a:schemeClr val="accent5"/>
                </a:solidFill>
              </a:rPr>
              <a:t>2</a:t>
            </a:r>
            <a:r>
              <a:rPr kumimoji="1" lang="ja-JP" altLang="en-US" sz="1600" dirty="0">
                <a:solidFill>
                  <a:schemeClr val="accent5"/>
                </a:solidFill>
              </a:rPr>
              <a:t>命令シーケンスで）実装することができる</a:t>
            </a:r>
            <a:r>
              <a:rPr kumimoji="1" lang="ja-JP" altLang="en-US" sz="1600" dirty="0"/>
              <a:t>。</a:t>
            </a:r>
            <a:endParaRPr kumimoji="1" lang="en-US" sz="1600" dirty="0"/>
          </a:p>
        </p:txBody>
      </p:sp>
      <p:pic>
        <p:nvPicPr>
          <p:cNvPr id="5" name="図 4">
            <a:extLst>
              <a:ext uri="{FF2B5EF4-FFF2-40B4-BE49-F238E27FC236}">
                <a16:creationId xmlns:a16="http://schemas.microsoft.com/office/drawing/2014/main" id="{2619472A-05B5-5C6C-8F60-A9D8E3058FFA}"/>
              </a:ext>
            </a:extLst>
          </p:cNvPr>
          <p:cNvPicPr>
            <a:picLocks noChangeAspect="1"/>
          </p:cNvPicPr>
          <p:nvPr/>
        </p:nvPicPr>
        <p:blipFill>
          <a:blip r:embed="rId2"/>
          <a:stretch>
            <a:fillRect/>
          </a:stretch>
        </p:blipFill>
        <p:spPr>
          <a:xfrm>
            <a:off x="521955" y="998972"/>
            <a:ext cx="8162784" cy="2430027"/>
          </a:xfrm>
          <a:prstGeom prst="rect">
            <a:avLst/>
          </a:prstGeom>
        </p:spPr>
      </p:pic>
    </p:spTree>
    <p:extLst>
      <p:ext uri="{BB962C8B-B14F-4D97-AF65-F5344CB8AC3E}">
        <p14:creationId xmlns:p14="http://schemas.microsoft.com/office/powerpoint/2010/main" val="2208702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E2A04-F5C7-BA56-FC85-D8D4FDEF4F6B}"/>
              </a:ext>
            </a:extLst>
          </p:cNvPr>
          <p:cNvSpPr>
            <a:spLocks noGrp="1"/>
          </p:cNvSpPr>
          <p:nvPr>
            <p:ph type="title"/>
          </p:nvPr>
        </p:nvSpPr>
        <p:spPr/>
        <p:txBody>
          <a:bodyPr/>
          <a:lstStyle/>
          <a:p>
            <a:r>
              <a:rPr lang="en-US" altLang="ja-JP" dirty="0" err="1"/>
              <a:t>Zicond</a:t>
            </a:r>
            <a:r>
              <a:rPr lang="en-US" altLang="ja-JP" dirty="0"/>
              <a:t> </a:t>
            </a:r>
            <a:r>
              <a:rPr lang="ja-JP" altLang="en-US" dirty="0"/>
              <a:t>拡張の</a:t>
            </a:r>
            <a:r>
              <a:rPr lang="ja-JP" altLang="en-US" sz="2800" kern="0" dirty="0"/>
              <a:t>仕様</a:t>
            </a:r>
            <a:endParaRPr kumimoji="1" lang="ja-JP" altLang="en-US" dirty="0"/>
          </a:p>
        </p:txBody>
      </p:sp>
      <p:sp>
        <p:nvSpPr>
          <p:cNvPr id="3" name="コンテンツ プレースホルダー 2">
            <a:extLst>
              <a:ext uri="{FF2B5EF4-FFF2-40B4-BE49-F238E27FC236}">
                <a16:creationId xmlns:a16="http://schemas.microsoft.com/office/drawing/2014/main" id="{25B2EE18-76AF-DF1D-E53E-8A793556FCCC}"/>
              </a:ext>
            </a:extLst>
          </p:cNvPr>
          <p:cNvSpPr>
            <a:spLocks noGrp="1"/>
          </p:cNvSpPr>
          <p:nvPr>
            <p:ph sz="quarter" idx="10"/>
          </p:nvPr>
        </p:nvSpPr>
        <p:spPr>
          <a:xfrm>
            <a:off x="611956" y="1088974"/>
            <a:ext cx="7920088" cy="2160024"/>
          </a:xfrm>
        </p:spPr>
        <p:txBody>
          <a:bodyPr/>
          <a:lstStyle/>
          <a:p>
            <a:r>
              <a:rPr kumimoji="1" lang="ja-JP" altLang="en-US" dirty="0"/>
              <a:t>仕様：</a:t>
            </a:r>
            <a:r>
              <a:rPr kumimoji="1" lang="en-US" altLang="ja-JP" dirty="0">
                <a:solidFill>
                  <a:schemeClr val="accent4"/>
                </a:solidFill>
                <a:hlinkClick r:id="rId2">
                  <a:extLst>
                    <a:ext uri="{A12FA001-AC4F-418D-AE19-62706E023703}">
                      <ahyp:hlinkClr xmlns:ahyp="http://schemas.microsoft.com/office/drawing/2018/hyperlinkcolor" val="tx"/>
                    </a:ext>
                  </a:extLst>
                </a:hlinkClick>
              </a:rPr>
              <a:t>https://github.com/riscv/riscv-zicond</a:t>
            </a:r>
            <a:endParaRPr kumimoji="1" lang="en-US" altLang="ja-JP" dirty="0">
              <a:solidFill>
                <a:schemeClr val="accent4"/>
              </a:solidFill>
            </a:endParaRPr>
          </a:p>
          <a:p>
            <a:r>
              <a:rPr kumimoji="1" lang="ja-JP" altLang="en-US" dirty="0"/>
              <a:t>（たぶん）割と最近策定が開始された拡張</a:t>
            </a:r>
            <a:endParaRPr kumimoji="1" lang="en-US" altLang="ja-JP" dirty="0"/>
          </a:p>
          <a:p>
            <a:pPr lvl="1"/>
            <a:r>
              <a:rPr kumimoji="1" lang="ja-JP" altLang="en-US" dirty="0"/>
              <a:t>コミットログを見ると，最初は</a:t>
            </a:r>
            <a:r>
              <a:rPr kumimoji="1" lang="en-US" altLang="ja-JP" dirty="0"/>
              <a:t>2022</a:t>
            </a:r>
            <a:r>
              <a:rPr kumimoji="1" lang="ja-JP" altLang="en-US" dirty="0"/>
              <a:t>年</a:t>
            </a:r>
            <a:r>
              <a:rPr kumimoji="1" lang="en-US" altLang="ja-JP" dirty="0"/>
              <a:t>11</a:t>
            </a:r>
            <a:r>
              <a:rPr kumimoji="1" lang="ja-JP" altLang="en-US" dirty="0"/>
              <a:t>月</a:t>
            </a:r>
            <a:endParaRPr kumimoji="1" lang="en-US" altLang="ja-JP" dirty="0"/>
          </a:p>
          <a:p>
            <a:pPr lvl="1"/>
            <a:r>
              <a:rPr kumimoji="1" lang="ja-JP" altLang="en-US" dirty="0"/>
              <a:t>現在の最新版は </a:t>
            </a:r>
            <a:r>
              <a:rPr kumimoji="1" lang="en-US" altLang="ja-JP" dirty="0"/>
              <a:t>2023/04/09 </a:t>
            </a:r>
            <a:r>
              <a:rPr kumimoji="1" lang="ja-JP" altLang="en-US" dirty="0"/>
              <a:t>リリースの </a:t>
            </a:r>
            <a:r>
              <a:rPr kumimoji="1" lang="en-US" altLang="ja-JP" dirty="0"/>
              <a:t>v1.0-rc2</a:t>
            </a:r>
            <a:endParaRPr kumimoji="1" lang="ja-JP" altLang="en-US" dirty="0"/>
          </a:p>
        </p:txBody>
      </p:sp>
      <p:pic>
        <p:nvPicPr>
          <p:cNvPr id="5" name="図 4">
            <a:extLst>
              <a:ext uri="{FF2B5EF4-FFF2-40B4-BE49-F238E27FC236}">
                <a16:creationId xmlns:a16="http://schemas.microsoft.com/office/drawing/2014/main" id="{D739415B-D7B7-CF60-5E1C-5DF099AA067B}"/>
              </a:ext>
            </a:extLst>
          </p:cNvPr>
          <p:cNvPicPr>
            <a:picLocks noChangeAspect="1"/>
          </p:cNvPicPr>
          <p:nvPr/>
        </p:nvPicPr>
        <p:blipFill>
          <a:blip r:embed="rId3"/>
          <a:stretch>
            <a:fillRect/>
          </a:stretch>
        </p:blipFill>
        <p:spPr>
          <a:xfrm>
            <a:off x="2681979" y="3338999"/>
            <a:ext cx="3830996" cy="3134452"/>
          </a:xfrm>
          <a:prstGeom prst="rect">
            <a:avLst/>
          </a:prstGeom>
        </p:spPr>
      </p:pic>
      <p:sp>
        <p:nvSpPr>
          <p:cNvPr id="6" name="楕円 5">
            <a:extLst>
              <a:ext uri="{FF2B5EF4-FFF2-40B4-BE49-F238E27FC236}">
                <a16:creationId xmlns:a16="http://schemas.microsoft.com/office/drawing/2014/main" id="{AF33CEB6-C224-2D0D-9EFC-8857C034AC95}"/>
              </a:ext>
            </a:extLst>
          </p:cNvPr>
          <p:cNvSpPr/>
          <p:nvPr/>
        </p:nvSpPr>
        <p:spPr bwMode="auto">
          <a:xfrm>
            <a:off x="2771980" y="5409022"/>
            <a:ext cx="1350015" cy="450005"/>
          </a:xfrm>
          <a:prstGeom prst="ellipse">
            <a:avLst/>
          </a:prstGeom>
          <a:noFill/>
          <a:ln>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2229964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6207F-66CF-25EC-BB70-8BAE5CD29BD5}"/>
              </a:ext>
            </a:extLst>
          </p:cNvPr>
          <p:cNvSpPr>
            <a:spLocks noGrp="1"/>
          </p:cNvSpPr>
          <p:nvPr>
            <p:ph type="title"/>
          </p:nvPr>
        </p:nvSpPr>
        <p:spPr/>
        <p:txBody>
          <a:bodyPr/>
          <a:lstStyle/>
          <a:p>
            <a:r>
              <a:rPr kumimoji="1" lang="ja-JP" altLang="en-US" dirty="0"/>
              <a:t>もくじ</a:t>
            </a:r>
          </a:p>
        </p:txBody>
      </p:sp>
      <p:sp>
        <p:nvSpPr>
          <p:cNvPr id="3" name="コンテンツ プレースホルダー 2">
            <a:extLst>
              <a:ext uri="{FF2B5EF4-FFF2-40B4-BE49-F238E27FC236}">
                <a16:creationId xmlns:a16="http://schemas.microsoft.com/office/drawing/2014/main" id="{A7D398CE-DEAF-798C-8FD6-DB27DA312ED1}"/>
              </a:ext>
            </a:extLst>
          </p:cNvPr>
          <p:cNvSpPr>
            <a:spLocks noGrp="1"/>
          </p:cNvSpPr>
          <p:nvPr>
            <p:ph sz="quarter" idx="10"/>
          </p:nvPr>
        </p:nvSpPr>
        <p:spPr/>
        <p:txBody>
          <a:bodyPr/>
          <a:lstStyle/>
          <a:p>
            <a:pPr marL="457200" indent="-457200">
              <a:buFont typeface="+mj-lt"/>
              <a:buAutoNum type="arabicPeriod"/>
            </a:pPr>
            <a:r>
              <a:rPr kumimoji="1" lang="ja-JP" altLang="en-US" dirty="0"/>
              <a:t>背景となる技術</a:t>
            </a:r>
            <a:endParaRPr kumimoji="1" lang="en-US" altLang="ja-JP" dirty="0"/>
          </a:p>
          <a:p>
            <a:pPr marL="817200" lvl="1" indent="-457200">
              <a:buFont typeface="+mj-lt"/>
              <a:buAutoNum type="arabicPeriod"/>
            </a:pPr>
            <a:r>
              <a:rPr kumimoji="1" lang="ja-JP" altLang="en-US" dirty="0"/>
              <a:t>分岐予測</a:t>
            </a:r>
            <a:endParaRPr kumimoji="1" lang="en-US" altLang="ja-JP" dirty="0"/>
          </a:p>
          <a:p>
            <a:pPr marL="817200" lvl="1" indent="-457200">
              <a:buFont typeface="+mj-lt"/>
              <a:buAutoNum type="arabicPeriod"/>
            </a:pPr>
            <a:r>
              <a:rPr lang="ja-JP" altLang="en-US" dirty="0"/>
              <a:t>条件付き </a:t>
            </a:r>
            <a:r>
              <a:rPr lang="en-US" altLang="ja-JP" dirty="0"/>
              <a:t>move</a:t>
            </a:r>
          </a:p>
          <a:p>
            <a:pPr marL="817200" lvl="1" indent="-457200">
              <a:buFont typeface="+mj-lt"/>
              <a:buAutoNum type="arabicPeriod"/>
            </a:pPr>
            <a:r>
              <a:rPr kumimoji="1" lang="ja-JP" altLang="en-US" dirty="0"/>
              <a:t>レジスタ・リネーム</a:t>
            </a:r>
            <a:endParaRPr kumimoji="1" lang="en-US" altLang="ja-JP" dirty="0"/>
          </a:p>
          <a:p>
            <a:pPr marL="457200" indent="-457200">
              <a:buFont typeface="+mj-lt"/>
              <a:buAutoNum type="arabicPeriod"/>
            </a:pPr>
            <a:r>
              <a:rPr lang="en-US" altLang="ja-JP" dirty="0" err="1"/>
              <a:t>Zicond</a:t>
            </a:r>
            <a:r>
              <a:rPr lang="en-US" altLang="ja-JP" dirty="0"/>
              <a:t> </a:t>
            </a:r>
            <a:r>
              <a:rPr lang="ja-JP" altLang="en-US" dirty="0"/>
              <a:t>と従来の </a:t>
            </a:r>
            <a:r>
              <a:rPr lang="en-US" altLang="ja-JP" dirty="0"/>
              <a:t>conditional move </a:t>
            </a:r>
            <a:r>
              <a:rPr lang="ja-JP" altLang="en-US" dirty="0"/>
              <a:t>の違い</a:t>
            </a:r>
            <a:endParaRPr lang="en-US" altLang="ja-JP" dirty="0"/>
          </a:p>
          <a:p>
            <a:pPr marL="457200" indent="-457200">
              <a:buFont typeface="+mj-lt"/>
              <a:buAutoNum type="arabicPeriod"/>
            </a:pPr>
            <a:r>
              <a:rPr kumimoji="1" lang="ja-JP" altLang="en-US" dirty="0">
                <a:solidFill>
                  <a:schemeClr val="accent5"/>
                </a:solidFill>
              </a:rPr>
              <a:t>効果やサポート状況</a:t>
            </a:r>
          </a:p>
        </p:txBody>
      </p:sp>
    </p:spTree>
    <p:extLst>
      <p:ext uri="{BB962C8B-B14F-4D97-AF65-F5344CB8AC3E}">
        <p14:creationId xmlns:p14="http://schemas.microsoft.com/office/powerpoint/2010/main" val="507029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E2A04-F5C7-BA56-FC85-D8D4FDEF4F6B}"/>
              </a:ext>
            </a:extLst>
          </p:cNvPr>
          <p:cNvSpPr>
            <a:spLocks noGrp="1"/>
          </p:cNvSpPr>
          <p:nvPr>
            <p:ph type="title"/>
          </p:nvPr>
        </p:nvSpPr>
        <p:spPr/>
        <p:txBody>
          <a:bodyPr/>
          <a:lstStyle/>
          <a:p>
            <a:r>
              <a:rPr lang="ja-JP" altLang="en-US" sz="2800" kern="0" dirty="0"/>
              <a:t>状況</a:t>
            </a:r>
            <a:endParaRPr kumimoji="1" lang="ja-JP" altLang="en-US" dirty="0"/>
          </a:p>
        </p:txBody>
      </p:sp>
      <p:sp>
        <p:nvSpPr>
          <p:cNvPr id="3" name="コンテンツ プレースホルダー 2">
            <a:extLst>
              <a:ext uri="{FF2B5EF4-FFF2-40B4-BE49-F238E27FC236}">
                <a16:creationId xmlns:a16="http://schemas.microsoft.com/office/drawing/2014/main" id="{25B2EE18-76AF-DF1D-E53E-8A793556FCCC}"/>
              </a:ext>
            </a:extLst>
          </p:cNvPr>
          <p:cNvSpPr>
            <a:spLocks noGrp="1"/>
          </p:cNvSpPr>
          <p:nvPr>
            <p:ph sz="quarter" idx="10"/>
          </p:nvPr>
        </p:nvSpPr>
        <p:spPr>
          <a:xfrm>
            <a:off x="611956" y="1268976"/>
            <a:ext cx="7920088" cy="5040056"/>
          </a:xfrm>
        </p:spPr>
        <p:txBody>
          <a:bodyPr/>
          <a:lstStyle/>
          <a:p>
            <a:r>
              <a:rPr lang="ja-JP" altLang="en-US" dirty="0"/>
              <a:t>まだ一応ドラフトだが，近日中に正式に承認されると思われる</a:t>
            </a:r>
            <a:endParaRPr lang="en-US" altLang="ja-JP" dirty="0"/>
          </a:p>
          <a:p>
            <a:pPr lvl="1"/>
            <a:r>
              <a:rPr lang="ja-JP" altLang="en-US" dirty="0"/>
              <a:t>既に </a:t>
            </a:r>
            <a:r>
              <a:rPr lang="en-US" altLang="ja-JP" dirty="0"/>
              <a:t>Freeze </a:t>
            </a:r>
            <a:r>
              <a:rPr lang="ja-JP" altLang="en-US" dirty="0"/>
              <a:t>にはなっているが，</a:t>
            </a:r>
            <a:r>
              <a:rPr lang="en-US" altLang="ja-JP" dirty="0"/>
              <a:t>Ratified </a:t>
            </a:r>
            <a:r>
              <a:rPr lang="ja-JP" altLang="en-US" dirty="0"/>
              <a:t>にはまだなってない</a:t>
            </a:r>
            <a:endParaRPr lang="en-US" altLang="ja-JP" dirty="0"/>
          </a:p>
          <a:p>
            <a:pPr lvl="1"/>
            <a:r>
              <a:rPr kumimoji="1" lang="ja-JP" altLang="en-US" dirty="0"/>
              <a:t>筋が良いので </a:t>
            </a:r>
            <a:r>
              <a:rPr kumimoji="1" lang="en-US" altLang="ja-JP" dirty="0"/>
              <a:t>Fast track </a:t>
            </a:r>
            <a:r>
              <a:rPr lang="ja-JP" altLang="en-US" dirty="0"/>
              <a:t>で審議されている？</a:t>
            </a:r>
            <a:endParaRPr lang="en-US" altLang="ja-JP" dirty="0"/>
          </a:p>
          <a:p>
            <a:pPr lvl="2"/>
            <a:r>
              <a:rPr lang="ja-JP" altLang="en-US" dirty="0"/>
              <a:t>以下は </a:t>
            </a:r>
            <a:r>
              <a:rPr lang="en-US" altLang="ja-JP" dirty="0">
                <a:solidFill>
                  <a:schemeClr val="accent5"/>
                </a:solidFill>
                <a:hlinkClick r:id="rId2">
                  <a:extLst>
                    <a:ext uri="{A12FA001-AC4F-418D-AE19-62706E023703}">
                      <ahyp:hlinkClr xmlns:ahyp="http://schemas.microsoft.com/office/drawing/2018/hyperlinkcolor" val="tx"/>
                    </a:ext>
                  </a:extLst>
                </a:hlinkClick>
              </a:rPr>
              <a:t>https://github.com/riscv/riscv-zicond</a:t>
            </a:r>
            <a:r>
              <a:rPr lang="en-US" altLang="ja-JP" dirty="0">
                <a:solidFill>
                  <a:schemeClr val="accent5"/>
                </a:solidFill>
              </a:rPr>
              <a:t> </a:t>
            </a:r>
            <a:r>
              <a:rPr lang="ja-JP" altLang="en-US" dirty="0"/>
              <a:t>の仕様書より</a:t>
            </a:r>
            <a:br>
              <a:rPr lang="en-US" altLang="ja-JP" dirty="0"/>
            </a:br>
            <a:endParaRPr lang="en-US" altLang="ja-JP" dirty="0"/>
          </a:p>
          <a:p>
            <a:pPr lvl="1"/>
            <a:endParaRPr lang="en-US" altLang="ja-JP" dirty="0"/>
          </a:p>
          <a:p>
            <a:pPr lvl="1"/>
            <a:endParaRPr lang="en-US" altLang="ja-JP" dirty="0"/>
          </a:p>
          <a:p>
            <a:pPr marL="360000" lvl="1" indent="0">
              <a:buNone/>
            </a:pPr>
            <a:br>
              <a:rPr lang="en-US" altLang="ja-JP" dirty="0"/>
            </a:br>
            <a:br>
              <a:rPr lang="en-US" altLang="ja-JP" sz="1600" dirty="0"/>
            </a:br>
            <a:r>
              <a:rPr lang="ja-JP" altLang="en-US" sz="1600" dirty="0"/>
              <a:t>（機械翻訳）この拡張案は、</a:t>
            </a:r>
            <a:r>
              <a:rPr lang="en-US" altLang="ja-JP" sz="1600" dirty="0"/>
              <a:t>2</a:t>
            </a:r>
            <a:r>
              <a:rPr lang="ja-JP" altLang="en-US" sz="1600" dirty="0"/>
              <a:t>つの単純な</a:t>
            </a:r>
            <a:r>
              <a:rPr lang="en-US" altLang="ja-JP" sz="1600" dirty="0"/>
              <a:t>R</a:t>
            </a:r>
            <a:r>
              <a:rPr lang="ja-JP" altLang="en-US" sz="1600" dirty="0"/>
              <a:t>フォーム命令で構成され、分岐なしシーケンスの幅広いユースケースに対応し、既存の</a:t>
            </a:r>
            <a:r>
              <a:rPr lang="en-US" altLang="ja-JP" sz="1600" dirty="0"/>
              <a:t>RISC-V</a:t>
            </a:r>
            <a:r>
              <a:rPr lang="ja-JP" altLang="en-US" sz="1600" dirty="0"/>
              <a:t>命令セットと互換性があり、論争になる可能性がないと予想される点で、</a:t>
            </a:r>
            <a:r>
              <a:rPr lang="en-US" altLang="ja-JP" sz="1600" dirty="0"/>
              <a:t>Fast Track</a:t>
            </a:r>
            <a:r>
              <a:rPr lang="ja-JP" altLang="en-US" sz="1600" dirty="0"/>
              <a:t>の基準を満たしている。</a:t>
            </a:r>
            <a:endParaRPr kumimoji="1" lang="en-US" altLang="ja-JP" sz="1600" dirty="0"/>
          </a:p>
        </p:txBody>
      </p:sp>
      <p:pic>
        <p:nvPicPr>
          <p:cNvPr id="5" name="図 4">
            <a:extLst>
              <a:ext uri="{FF2B5EF4-FFF2-40B4-BE49-F238E27FC236}">
                <a16:creationId xmlns:a16="http://schemas.microsoft.com/office/drawing/2014/main" id="{2D8601FC-EE13-A718-BA59-94FED26E647B}"/>
              </a:ext>
            </a:extLst>
          </p:cNvPr>
          <p:cNvPicPr>
            <a:picLocks noChangeAspect="1"/>
          </p:cNvPicPr>
          <p:nvPr/>
        </p:nvPicPr>
        <p:blipFill>
          <a:blip r:embed="rId3"/>
          <a:stretch>
            <a:fillRect/>
          </a:stretch>
        </p:blipFill>
        <p:spPr>
          <a:xfrm>
            <a:off x="971960" y="3519001"/>
            <a:ext cx="6822025" cy="1195830"/>
          </a:xfrm>
          <a:prstGeom prst="rect">
            <a:avLst/>
          </a:prstGeom>
        </p:spPr>
      </p:pic>
    </p:spTree>
    <p:extLst>
      <p:ext uri="{BB962C8B-B14F-4D97-AF65-F5344CB8AC3E}">
        <p14:creationId xmlns:p14="http://schemas.microsoft.com/office/powerpoint/2010/main" val="2495286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E2A04-F5C7-BA56-FC85-D8D4FDEF4F6B}"/>
              </a:ext>
            </a:extLst>
          </p:cNvPr>
          <p:cNvSpPr>
            <a:spLocks noGrp="1"/>
          </p:cNvSpPr>
          <p:nvPr>
            <p:ph type="title"/>
          </p:nvPr>
        </p:nvSpPr>
        <p:spPr/>
        <p:txBody>
          <a:bodyPr/>
          <a:lstStyle/>
          <a:p>
            <a:r>
              <a:rPr lang="ja-JP" altLang="en-US" sz="2800" kern="0" dirty="0"/>
              <a:t>プロファイルへの導入</a:t>
            </a:r>
            <a:endParaRPr kumimoji="1" lang="ja-JP" altLang="en-US" dirty="0"/>
          </a:p>
        </p:txBody>
      </p:sp>
      <p:sp>
        <p:nvSpPr>
          <p:cNvPr id="3" name="コンテンツ プレースホルダー 2">
            <a:extLst>
              <a:ext uri="{FF2B5EF4-FFF2-40B4-BE49-F238E27FC236}">
                <a16:creationId xmlns:a16="http://schemas.microsoft.com/office/drawing/2014/main" id="{25B2EE18-76AF-DF1D-E53E-8A793556FCCC}"/>
              </a:ext>
            </a:extLst>
          </p:cNvPr>
          <p:cNvSpPr>
            <a:spLocks noGrp="1"/>
          </p:cNvSpPr>
          <p:nvPr>
            <p:ph sz="quarter" idx="10"/>
          </p:nvPr>
        </p:nvSpPr>
        <p:spPr>
          <a:xfrm>
            <a:off x="611956" y="1088974"/>
            <a:ext cx="7920088" cy="2070023"/>
          </a:xfrm>
        </p:spPr>
        <p:txBody>
          <a:bodyPr/>
          <a:lstStyle/>
          <a:p>
            <a:r>
              <a:rPr lang="ja-JP" altLang="en-US" sz="1800" dirty="0"/>
              <a:t>アプリケーション・プロセッサの最新のプロファイル（</a:t>
            </a:r>
            <a:r>
              <a:rPr lang="en-US" altLang="ja-JP" sz="1800" i="0" dirty="0">
                <a:solidFill>
                  <a:srgbClr val="1F2328"/>
                </a:solidFill>
                <a:effectLst/>
                <a:latin typeface="-apple-system"/>
              </a:rPr>
              <a:t>RVA23U64</a:t>
            </a:r>
            <a:r>
              <a:rPr lang="ja-JP" altLang="en-US" sz="1800" dirty="0"/>
              <a:t>）にも必須の拡張として </a:t>
            </a:r>
            <a:r>
              <a:rPr lang="en-US" altLang="ja-JP" sz="1800" dirty="0" err="1"/>
              <a:t>Zicond</a:t>
            </a:r>
            <a:r>
              <a:rPr lang="en-US" altLang="ja-JP" sz="1800" dirty="0"/>
              <a:t> </a:t>
            </a:r>
            <a:r>
              <a:rPr lang="ja-JP" altLang="en-US" sz="1800" dirty="0"/>
              <a:t>は入っている</a:t>
            </a:r>
            <a:endParaRPr lang="en-US" altLang="ja-JP" sz="1800" dirty="0"/>
          </a:p>
          <a:p>
            <a:pPr lvl="1"/>
            <a:r>
              <a:rPr lang="ja-JP" altLang="en-US" sz="1800" dirty="0"/>
              <a:t>プロファイル：標準となる拡張のセット</a:t>
            </a:r>
            <a:endParaRPr lang="en-US" altLang="ja-JP" sz="1800" dirty="0"/>
          </a:p>
          <a:p>
            <a:pPr lvl="1"/>
            <a:r>
              <a:rPr lang="en-US" altLang="ja-JP" sz="1800" dirty="0">
                <a:solidFill>
                  <a:schemeClr val="accent5"/>
                </a:solidFill>
                <a:hlinkClick r:id="rId2">
                  <a:extLst>
                    <a:ext uri="{A12FA001-AC4F-418D-AE19-62706E023703}">
                      <ahyp:hlinkClr xmlns:ahyp="http://schemas.microsoft.com/office/drawing/2018/hyperlinkcolor" val="tx"/>
                    </a:ext>
                  </a:extLst>
                </a:hlinkClick>
              </a:rPr>
              <a:t>https://github.com/riscv/riscv-profiles/blob/main/rva23-profile.adoc</a:t>
            </a:r>
            <a:endParaRPr lang="en-US" altLang="ja-JP" sz="1800" dirty="0"/>
          </a:p>
        </p:txBody>
      </p:sp>
      <p:grpSp>
        <p:nvGrpSpPr>
          <p:cNvPr id="9" name="グループ化 8">
            <a:extLst>
              <a:ext uri="{FF2B5EF4-FFF2-40B4-BE49-F238E27FC236}">
                <a16:creationId xmlns:a16="http://schemas.microsoft.com/office/drawing/2014/main" id="{678F06BF-7735-F3EB-8BEE-D97ED3F70156}"/>
              </a:ext>
            </a:extLst>
          </p:cNvPr>
          <p:cNvGrpSpPr/>
          <p:nvPr/>
        </p:nvGrpSpPr>
        <p:grpSpPr>
          <a:xfrm>
            <a:off x="2591977" y="3068996"/>
            <a:ext cx="4441039" cy="3358301"/>
            <a:chOff x="2231975" y="2763498"/>
            <a:chExt cx="4801042" cy="3663799"/>
          </a:xfrm>
        </p:grpSpPr>
        <p:pic>
          <p:nvPicPr>
            <p:cNvPr id="5" name="図 4">
              <a:extLst>
                <a:ext uri="{FF2B5EF4-FFF2-40B4-BE49-F238E27FC236}">
                  <a16:creationId xmlns:a16="http://schemas.microsoft.com/office/drawing/2014/main" id="{868CEC63-7AC7-E8F8-C437-E97357E1852E}"/>
                </a:ext>
              </a:extLst>
            </p:cNvPr>
            <p:cNvPicPr>
              <a:picLocks noChangeAspect="1"/>
            </p:cNvPicPr>
            <p:nvPr/>
          </p:nvPicPr>
          <p:blipFill>
            <a:blip r:embed="rId3"/>
            <a:stretch>
              <a:fillRect/>
            </a:stretch>
          </p:blipFill>
          <p:spPr>
            <a:xfrm>
              <a:off x="2231975" y="2763498"/>
              <a:ext cx="4801042" cy="3663799"/>
            </a:xfrm>
            <a:prstGeom prst="rect">
              <a:avLst/>
            </a:prstGeom>
          </p:spPr>
        </p:pic>
        <p:sp>
          <p:nvSpPr>
            <p:cNvPr id="6" name="四角形: 角を丸くする 5">
              <a:extLst>
                <a:ext uri="{FF2B5EF4-FFF2-40B4-BE49-F238E27FC236}">
                  <a16:creationId xmlns:a16="http://schemas.microsoft.com/office/drawing/2014/main" id="{820777B7-4DBA-0867-739C-551E3E61750A}"/>
                </a:ext>
              </a:extLst>
            </p:cNvPr>
            <p:cNvSpPr/>
            <p:nvPr/>
          </p:nvSpPr>
          <p:spPr bwMode="auto">
            <a:xfrm>
              <a:off x="2501977" y="4689014"/>
              <a:ext cx="2790031" cy="270003"/>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7" name="四角形: 角を丸くする 6">
              <a:extLst>
                <a:ext uri="{FF2B5EF4-FFF2-40B4-BE49-F238E27FC236}">
                  <a16:creationId xmlns:a16="http://schemas.microsoft.com/office/drawing/2014/main" id="{0C26132A-26C4-C4BD-170B-B597FF788EE8}"/>
                </a:ext>
              </a:extLst>
            </p:cNvPr>
            <p:cNvSpPr/>
            <p:nvPr/>
          </p:nvSpPr>
          <p:spPr bwMode="auto">
            <a:xfrm>
              <a:off x="3266270" y="2798993"/>
              <a:ext cx="1440016" cy="270003"/>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1393073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28C30-96FF-B167-03F9-39509FC1C0A1}"/>
              </a:ext>
            </a:extLst>
          </p:cNvPr>
          <p:cNvSpPr>
            <a:spLocks noGrp="1"/>
          </p:cNvSpPr>
          <p:nvPr>
            <p:ph type="title"/>
          </p:nvPr>
        </p:nvSpPr>
        <p:spPr/>
        <p:txBody>
          <a:bodyPr/>
          <a:lstStyle/>
          <a:p>
            <a:r>
              <a:rPr kumimoji="1" lang="ja-JP" altLang="en-US" dirty="0"/>
              <a:t>ツールのサポート（</a:t>
            </a:r>
            <a:r>
              <a:rPr kumimoji="1" lang="en-US" altLang="ja-JP" dirty="0"/>
              <a:t>2023/08/09 </a:t>
            </a:r>
            <a:r>
              <a:rPr kumimoji="1" lang="ja-JP" altLang="en-US" dirty="0"/>
              <a:t>時点）</a:t>
            </a:r>
            <a:endParaRPr kumimoji="1" lang="en-US" dirty="0"/>
          </a:p>
        </p:txBody>
      </p:sp>
      <p:sp>
        <p:nvSpPr>
          <p:cNvPr id="3" name="コンテンツ プレースホルダー 2">
            <a:extLst>
              <a:ext uri="{FF2B5EF4-FFF2-40B4-BE49-F238E27FC236}">
                <a16:creationId xmlns:a16="http://schemas.microsoft.com/office/drawing/2014/main" id="{08D8D08E-E96D-34AC-9184-4965DCB563EB}"/>
              </a:ext>
            </a:extLst>
          </p:cNvPr>
          <p:cNvSpPr>
            <a:spLocks noGrp="1"/>
          </p:cNvSpPr>
          <p:nvPr>
            <p:ph sz="quarter" idx="10"/>
          </p:nvPr>
        </p:nvSpPr>
        <p:spPr/>
        <p:txBody>
          <a:bodyPr/>
          <a:lstStyle/>
          <a:p>
            <a:r>
              <a:rPr kumimoji="1" lang="ja-JP" altLang="en-US" sz="1800" dirty="0"/>
              <a:t>サポートを確認したツール</a:t>
            </a:r>
            <a:endParaRPr kumimoji="1" lang="en-US" sz="1800" dirty="0"/>
          </a:p>
          <a:p>
            <a:pPr lvl="1"/>
            <a:r>
              <a:rPr kumimoji="1" lang="en-US" sz="1800" dirty="0"/>
              <a:t>GNU </a:t>
            </a:r>
            <a:r>
              <a:rPr kumimoji="1" lang="en-US" sz="1800" dirty="0" err="1"/>
              <a:t>binutils</a:t>
            </a:r>
            <a:r>
              <a:rPr kumimoji="1" lang="ja-JP" altLang="en-US" sz="1800" dirty="0"/>
              <a:t>（</a:t>
            </a:r>
            <a:r>
              <a:rPr lang="en-US" sz="1800" dirty="0"/>
              <a:t>Ver. 2.41 </a:t>
            </a:r>
            <a:r>
              <a:rPr lang="ja-JP" altLang="en-US" sz="1800" dirty="0"/>
              <a:t>以降）</a:t>
            </a:r>
            <a:endParaRPr lang="en-US" altLang="ja-JP" sz="1800" dirty="0"/>
          </a:p>
          <a:p>
            <a:pPr lvl="1"/>
            <a:r>
              <a:rPr kumimoji="1" lang="en-US" sz="1800" dirty="0"/>
              <a:t>QEMU</a:t>
            </a:r>
            <a:r>
              <a:rPr kumimoji="1" lang="ja-JP" altLang="en-US" sz="1800" dirty="0"/>
              <a:t>（</a:t>
            </a:r>
            <a:r>
              <a:rPr kumimoji="1" lang="en-US" altLang="ja-JP" sz="1800" dirty="0"/>
              <a:t>Ver 8.0.0 </a:t>
            </a:r>
            <a:r>
              <a:rPr lang="ja-JP" altLang="en-US" sz="1800" dirty="0"/>
              <a:t>以降）</a:t>
            </a:r>
            <a:endParaRPr kumimoji="1" lang="en-US" altLang="ja-JP" sz="1800" dirty="0"/>
          </a:p>
          <a:p>
            <a:pPr lvl="1"/>
            <a:r>
              <a:rPr lang="en-US" sz="1800" dirty="0"/>
              <a:t>Spike</a:t>
            </a:r>
          </a:p>
          <a:p>
            <a:r>
              <a:rPr kumimoji="1" lang="ja-JP" altLang="en-US" sz="1800" dirty="0"/>
              <a:t>開発中？</a:t>
            </a:r>
            <a:endParaRPr kumimoji="1" lang="en-US" altLang="ja-JP" sz="1800" dirty="0"/>
          </a:p>
          <a:p>
            <a:pPr lvl="1"/>
            <a:r>
              <a:rPr lang="en-US" altLang="ja-JP" sz="1800" dirty="0"/>
              <a:t>GCC</a:t>
            </a:r>
            <a:r>
              <a:rPr lang="ja-JP" altLang="en-US" sz="1800" dirty="0"/>
              <a:t>：パッチはできて投げられているぽい？</a:t>
            </a:r>
            <a:endParaRPr lang="en-US" altLang="ja-JP" sz="1800" dirty="0"/>
          </a:p>
          <a:p>
            <a:pPr lvl="2"/>
            <a:r>
              <a:rPr lang="en-US" altLang="ja-JP" sz="1800" dirty="0">
                <a:solidFill>
                  <a:schemeClr val="accent4"/>
                </a:solidFill>
                <a:hlinkClick r:id="rId2">
                  <a:extLst>
                    <a:ext uri="{A12FA001-AC4F-418D-AE19-62706E023703}">
                      <ahyp:hlinkClr xmlns:ahyp="http://schemas.microsoft.com/office/drawing/2018/hyperlinkcolor" val="tx"/>
                    </a:ext>
                  </a:extLst>
                </a:hlinkClick>
              </a:rPr>
              <a:t>https://patchwork.ozlabs.org/project/gcc/list/?series=341354</a:t>
            </a:r>
            <a:endParaRPr kumimoji="1" lang="en-US" altLang="ja-JP" sz="1800" dirty="0">
              <a:solidFill>
                <a:schemeClr val="accent4"/>
              </a:solidFill>
            </a:endParaRPr>
          </a:p>
          <a:p>
            <a:pPr lvl="1"/>
            <a:r>
              <a:rPr lang="en-US" sz="1800" dirty="0"/>
              <a:t>LLVM</a:t>
            </a:r>
            <a:r>
              <a:rPr lang="ja-JP" altLang="en-US" sz="1800" dirty="0"/>
              <a:t>：実装は終わっている？</a:t>
            </a:r>
            <a:endParaRPr lang="en-US" sz="1800" dirty="0"/>
          </a:p>
          <a:p>
            <a:pPr lvl="2"/>
            <a:r>
              <a:rPr lang="en-US" sz="1800" dirty="0">
                <a:solidFill>
                  <a:schemeClr val="accent4"/>
                </a:solidFill>
                <a:hlinkClick r:id="rId3">
                  <a:extLst>
                    <a:ext uri="{A12FA001-AC4F-418D-AE19-62706E023703}">
                      <ahyp:hlinkClr xmlns:ahyp="http://schemas.microsoft.com/office/drawing/2018/hyperlinkcolor" val="tx"/>
                    </a:ext>
                  </a:extLst>
                </a:hlinkClick>
              </a:rPr>
              <a:t>https://reviews.llvm.org/rGa755e80ed1d2fe439d7c8c0fa38c399e398aa4f0</a:t>
            </a:r>
            <a:endParaRPr lang="en-US" sz="1800" dirty="0">
              <a:solidFill>
                <a:schemeClr val="accent4"/>
              </a:solidFill>
            </a:endParaRPr>
          </a:p>
          <a:p>
            <a:pPr lvl="2"/>
            <a:endParaRPr lang="en-US" sz="1800" dirty="0"/>
          </a:p>
          <a:p>
            <a:pPr lvl="2"/>
            <a:endParaRPr kumimoji="1" lang="en-US" sz="1800" dirty="0"/>
          </a:p>
        </p:txBody>
      </p:sp>
    </p:spTree>
    <p:extLst>
      <p:ext uri="{BB962C8B-B14F-4D97-AF65-F5344CB8AC3E}">
        <p14:creationId xmlns:p14="http://schemas.microsoft.com/office/powerpoint/2010/main" val="620096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98E0A-1807-D515-A5E1-CF508500F103}"/>
              </a:ext>
            </a:extLst>
          </p:cNvPr>
          <p:cNvSpPr>
            <a:spLocks noGrp="1"/>
          </p:cNvSpPr>
          <p:nvPr>
            <p:ph type="title"/>
          </p:nvPr>
        </p:nvSpPr>
        <p:spPr/>
        <p:txBody>
          <a:bodyPr/>
          <a:lstStyle/>
          <a:p>
            <a:r>
              <a:rPr kumimoji="1" lang="ja-JP" altLang="en-US" sz="1800" dirty="0"/>
              <a:t>「</a:t>
            </a:r>
            <a:r>
              <a:rPr lang="en-US" altLang="ja-JP" sz="1800" dirty="0"/>
              <a:t>Developments in LLVM-based toolchains and tooling for RISC-V</a:t>
            </a:r>
            <a:r>
              <a:rPr kumimoji="1" lang="ja-JP" altLang="en-US" sz="1800" dirty="0"/>
              <a:t>」より</a:t>
            </a:r>
            <a:br>
              <a:rPr kumimoji="1" lang="en-US" altLang="ja-JP" sz="1800" dirty="0"/>
            </a:br>
            <a:r>
              <a:rPr kumimoji="1" lang="en-US" altLang="ja-JP" sz="1200" dirty="0"/>
              <a:t>https://riscv-europe.org/media/proceedings/plenary/2023-06-08-11h30-Alex-BRADBURY-slides.pdf</a:t>
            </a:r>
            <a:endParaRPr kumimoji="1" lang="en-US" sz="1800" dirty="0"/>
          </a:p>
        </p:txBody>
      </p:sp>
      <p:sp>
        <p:nvSpPr>
          <p:cNvPr id="3" name="コンテンツ プレースホルダー 2">
            <a:extLst>
              <a:ext uri="{FF2B5EF4-FFF2-40B4-BE49-F238E27FC236}">
                <a16:creationId xmlns:a16="http://schemas.microsoft.com/office/drawing/2014/main" id="{12AF17F9-E263-2074-66F6-14A748A7D179}"/>
              </a:ext>
            </a:extLst>
          </p:cNvPr>
          <p:cNvSpPr>
            <a:spLocks noGrp="1"/>
          </p:cNvSpPr>
          <p:nvPr>
            <p:ph sz="quarter" idx="10"/>
          </p:nvPr>
        </p:nvSpPr>
        <p:spPr/>
        <p:txBody>
          <a:bodyPr/>
          <a:lstStyle/>
          <a:p>
            <a:endParaRPr kumimoji="1" lang="en-US"/>
          </a:p>
        </p:txBody>
      </p:sp>
      <p:pic>
        <p:nvPicPr>
          <p:cNvPr id="5" name="図 4">
            <a:extLst>
              <a:ext uri="{FF2B5EF4-FFF2-40B4-BE49-F238E27FC236}">
                <a16:creationId xmlns:a16="http://schemas.microsoft.com/office/drawing/2014/main" id="{979C5E9B-EEBC-48CD-C244-F3F625522933}"/>
              </a:ext>
            </a:extLst>
          </p:cNvPr>
          <p:cNvPicPr>
            <a:picLocks noChangeAspect="1"/>
          </p:cNvPicPr>
          <p:nvPr/>
        </p:nvPicPr>
        <p:blipFill>
          <a:blip r:embed="rId2"/>
          <a:stretch>
            <a:fillRect/>
          </a:stretch>
        </p:blipFill>
        <p:spPr>
          <a:xfrm>
            <a:off x="881959" y="1538979"/>
            <a:ext cx="7272030" cy="4442398"/>
          </a:xfrm>
          <a:prstGeom prst="rect">
            <a:avLst/>
          </a:prstGeom>
        </p:spPr>
      </p:pic>
    </p:spTree>
    <p:extLst>
      <p:ext uri="{BB962C8B-B14F-4D97-AF65-F5344CB8AC3E}">
        <p14:creationId xmlns:p14="http://schemas.microsoft.com/office/powerpoint/2010/main" val="3248933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E09E2-79A2-2B53-5CF8-619877293BF0}"/>
              </a:ext>
            </a:extLst>
          </p:cNvPr>
          <p:cNvSpPr>
            <a:spLocks noGrp="1"/>
          </p:cNvSpPr>
          <p:nvPr>
            <p:ph type="title"/>
          </p:nvPr>
        </p:nvSpPr>
        <p:spPr/>
        <p:txBody>
          <a:bodyPr/>
          <a:lstStyle/>
          <a:p>
            <a:r>
              <a:rPr kumimoji="1" lang="en-US" dirty="0"/>
              <a:t>CoreMark </a:t>
            </a:r>
            <a:r>
              <a:rPr kumimoji="1" lang="ja-JP" altLang="en-US" dirty="0"/>
              <a:t>における </a:t>
            </a:r>
            <a:r>
              <a:rPr kumimoji="1" lang="en-US" altLang="ja-JP" dirty="0" err="1"/>
              <a:t>Zicond</a:t>
            </a:r>
            <a:r>
              <a:rPr kumimoji="1" lang="en-US" altLang="ja-JP" dirty="0"/>
              <a:t> </a:t>
            </a:r>
            <a:r>
              <a:rPr kumimoji="1" lang="ja-JP" altLang="en-US" dirty="0"/>
              <a:t>の導入と効果</a:t>
            </a:r>
            <a:endParaRPr kumimoji="1" lang="en-US" dirty="0"/>
          </a:p>
        </p:txBody>
      </p:sp>
      <p:sp>
        <p:nvSpPr>
          <p:cNvPr id="3" name="コンテンツ プレースホルダー 2">
            <a:extLst>
              <a:ext uri="{FF2B5EF4-FFF2-40B4-BE49-F238E27FC236}">
                <a16:creationId xmlns:a16="http://schemas.microsoft.com/office/drawing/2014/main" id="{8D9357D5-CE10-C78A-1C13-9FFCEBDBAD53}"/>
              </a:ext>
            </a:extLst>
          </p:cNvPr>
          <p:cNvSpPr>
            <a:spLocks noGrp="1"/>
          </p:cNvSpPr>
          <p:nvPr>
            <p:ph sz="quarter" idx="10"/>
          </p:nvPr>
        </p:nvSpPr>
        <p:spPr>
          <a:xfrm>
            <a:off x="341953" y="1088974"/>
            <a:ext cx="7920088" cy="2250025"/>
          </a:xfrm>
        </p:spPr>
        <p:txBody>
          <a:bodyPr anchor="t"/>
          <a:lstStyle/>
          <a:p>
            <a:r>
              <a:rPr kumimoji="1" lang="ja-JP" altLang="en-US" dirty="0"/>
              <a:t>手書きによりアセンブリコードを変換</a:t>
            </a:r>
            <a:endParaRPr kumimoji="1" lang="en-US" altLang="ja-JP" dirty="0"/>
          </a:p>
          <a:p>
            <a:pPr lvl="1"/>
            <a:r>
              <a:rPr kumimoji="1" lang="ja-JP" altLang="en-US" dirty="0"/>
              <a:t>コンパイラによるサポートはまだ使えないため</a:t>
            </a:r>
            <a:endParaRPr kumimoji="1" lang="en-US" altLang="ja-JP" dirty="0"/>
          </a:p>
          <a:p>
            <a:pPr lvl="1"/>
            <a:r>
              <a:rPr kumimoji="1" lang="en-US" altLang="ja-JP" dirty="0"/>
              <a:t>CRC </a:t>
            </a:r>
            <a:r>
              <a:rPr kumimoji="1" lang="ja-JP" altLang="en-US" dirty="0"/>
              <a:t>演算部分の分岐への適用</a:t>
            </a:r>
            <a:endParaRPr kumimoji="1" lang="en-US" altLang="ja-JP" dirty="0"/>
          </a:p>
          <a:p>
            <a:r>
              <a:rPr lang="ja-JP" altLang="en-US" dirty="0"/>
              <a:t>分岐予測ミス回数を測定</a:t>
            </a:r>
            <a:endParaRPr lang="en-US" altLang="ja-JP" dirty="0"/>
          </a:p>
          <a:p>
            <a:pPr lvl="1"/>
            <a:r>
              <a:rPr lang="en-US" altLang="ja-JP" dirty="0"/>
              <a:t>Spike </a:t>
            </a:r>
            <a:r>
              <a:rPr lang="ja-JP" altLang="en-US" dirty="0"/>
              <a:t>で分岐トレースを生成</a:t>
            </a:r>
            <a:endParaRPr lang="en-US" dirty="0"/>
          </a:p>
          <a:p>
            <a:pPr lvl="1"/>
            <a:r>
              <a:rPr lang="en-US" dirty="0"/>
              <a:t>CBP </a:t>
            </a:r>
            <a:r>
              <a:rPr lang="ja-JP" altLang="en-US" dirty="0"/>
              <a:t>シミュレータによる</a:t>
            </a:r>
            <a:br>
              <a:rPr lang="en-US" altLang="ja-JP" dirty="0"/>
            </a:br>
            <a:r>
              <a:rPr lang="ja-JP" altLang="en-US" dirty="0"/>
              <a:t>分岐予測ミス回数を測定</a:t>
            </a:r>
            <a:endParaRPr lang="en-US" altLang="ja-JP" dirty="0"/>
          </a:p>
          <a:p>
            <a:pPr lvl="2"/>
            <a:r>
              <a:rPr kumimoji="1" lang="en-US" dirty="0">
                <a:solidFill>
                  <a:srgbClr val="0000FF"/>
                </a:solidFill>
                <a:hlinkClick r:id="rId2">
                  <a:extLst>
                    <a:ext uri="{A12FA001-AC4F-418D-AE19-62706E023703}">
                      <ahyp:hlinkClr xmlns:ahyp="http://schemas.microsoft.com/office/drawing/2018/hyperlinkcolor" val="tx"/>
                    </a:ext>
                  </a:extLst>
                </a:hlinkClick>
              </a:rPr>
              <a:t>https://jilp.org/cbp2016</a:t>
            </a:r>
            <a:r>
              <a:rPr kumimoji="1" lang="en-US" dirty="0">
                <a:solidFill>
                  <a:schemeClr val="accent4"/>
                </a:solidFill>
                <a:hlinkClick r:id="rId2">
                  <a:extLst>
                    <a:ext uri="{A12FA001-AC4F-418D-AE19-62706E023703}">
                      <ahyp:hlinkClr xmlns:ahyp="http://schemas.microsoft.com/office/drawing/2018/hyperlinkcolor" val="tx"/>
                    </a:ext>
                  </a:extLst>
                </a:hlinkClick>
              </a:rPr>
              <a:t>/</a:t>
            </a:r>
            <a:br>
              <a:rPr kumimoji="1" lang="en-US" dirty="0">
                <a:solidFill>
                  <a:schemeClr val="accent4"/>
                </a:solidFill>
              </a:rPr>
            </a:br>
            <a:br>
              <a:rPr kumimoji="1" lang="en-US" dirty="0">
                <a:solidFill>
                  <a:schemeClr val="accent4"/>
                </a:solidFill>
              </a:rPr>
            </a:br>
            <a:br>
              <a:rPr kumimoji="1" lang="en-US" dirty="0">
                <a:solidFill>
                  <a:schemeClr val="accent4"/>
                </a:solidFill>
              </a:rPr>
            </a:br>
            <a:endParaRPr kumimoji="1" lang="en-US" dirty="0">
              <a:solidFill>
                <a:schemeClr val="accent4"/>
              </a:solidFill>
            </a:endParaRPr>
          </a:p>
          <a:p>
            <a:r>
              <a:rPr kumimoji="1" lang="ja-JP" altLang="en-US" dirty="0"/>
              <a:t>データ測定協力：松井くん</a:t>
            </a:r>
            <a:endParaRPr kumimoji="1" lang="en-US" dirty="0"/>
          </a:p>
        </p:txBody>
      </p:sp>
      <p:sp>
        <p:nvSpPr>
          <p:cNvPr id="4" name="正方形/長方形 3">
            <a:extLst>
              <a:ext uri="{FF2B5EF4-FFF2-40B4-BE49-F238E27FC236}">
                <a16:creationId xmlns:a16="http://schemas.microsoft.com/office/drawing/2014/main" id="{48CCC451-5E5D-F2C9-7999-B7AB6F1E88A3}"/>
              </a:ext>
            </a:extLst>
          </p:cNvPr>
          <p:cNvSpPr/>
          <p:nvPr/>
        </p:nvSpPr>
        <p:spPr bwMode="auto">
          <a:xfrm>
            <a:off x="4932004" y="2438989"/>
            <a:ext cx="4230047" cy="3240036"/>
          </a:xfrm>
          <a:prstGeom prst="rect">
            <a:avLst/>
          </a:prstGeom>
          <a:ln>
            <a:solidFill>
              <a:schemeClr val="bg1"/>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sz="1050" dirty="0">
                <a:solidFill>
                  <a:schemeClr val="tx1">
                    <a:lumMod val="75000"/>
                    <a:lumOff val="25000"/>
                  </a:schemeClr>
                </a:solidFill>
                <a:latin typeface="Consolas" panose="020B0609020204030204" pitchFamily="49" charset="0"/>
              </a:rPr>
              <a:t>ee_u16</a:t>
            </a:r>
          </a:p>
          <a:p>
            <a:r>
              <a:rPr kumimoji="1" lang="en-US" sz="1050" dirty="0">
                <a:solidFill>
                  <a:schemeClr val="accent4"/>
                </a:solidFill>
                <a:latin typeface="Consolas" panose="020B0609020204030204" pitchFamily="49" charset="0"/>
              </a:rPr>
              <a:t>crcu8</a:t>
            </a:r>
            <a:r>
              <a:rPr kumimoji="1" lang="en-US" sz="1050" dirty="0">
                <a:solidFill>
                  <a:schemeClr val="tx1">
                    <a:lumMod val="75000"/>
                    <a:lumOff val="25000"/>
                  </a:schemeClr>
                </a:solidFill>
                <a:latin typeface="Consolas" panose="020B0609020204030204" pitchFamily="49" charset="0"/>
              </a:rPr>
              <a:t>(ee_u8 data, ee_u16 </a:t>
            </a:r>
            <a:r>
              <a:rPr kumimoji="1" lang="en-US" sz="1050" dirty="0" err="1">
                <a:solidFill>
                  <a:schemeClr val="tx1">
                    <a:lumMod val="75000"/>
                    <a:lumOff val="25000"/>
                  </a:schemeClr>
                </a:solidFill>
                <a:latin typeface="Consolas" panose="020B0609020204030204" pitchFamily="49" charset="0"/>
              </a:rPr>
              <a:t>crc</a:t>
            </a:r>
            <a:r>
              <a:rPr kumimoji="1" lang="en-US" sz="1050" dirty="0">
                <a:solidFill>
                  <a:schemeClr val="tx1">
                    <a:lumMod val="75000"/>
                    <a:lumOff val="25000"/>
                  </a:schemeClr>
                </a:solidFill>
                <a:latin typeface="Consolas" panose="020B0609020204030204" pitchFamily="49" charset="0"/>
              </a:rPr>
              <a:t>)</a:t>
            </a:r>
          </a:p>
          <a:p>
            <a:r>
              <a:rPr kumimoji="1" lang="en-US" sz="1050" dirty="0">
                <a:solidFill>
                  <a:schemeClr val="tx1">
                    <a:lumMod val="75000"/>
                    <a:lumOff val="25000"/>
                  </a:schemeClr>
                </a:solidFill>
                <a:latin typeface="Consolas" panose="020B0609020204030204" pitchFamily="49" charset="0"/>
              </a:rPr>
              <a:t>{</a:t>
            </a:r>
          </a:p>
          <a:p>
            <a:r>
              <a:rPr kumimoji="1" lang="en-US" sz="1050" dirty="0">
                <a:solidFill>
                  <a:schemeClr val="tx1">
                    <a:lumMod val="75000"/>
                    <a:lumOff val="25000"/>
                  </a:schemeClr>
                </a:solidFill>
                <a:latin typeface="Consolas" panose="020B0609020204030204" pitchFamily="49" charset="0"/>
              </a:rPr>
              <a:t>    ee_u8 i = 0, x16 = 0, carry = 0;</a:t>
            </a:r>
          </a:p>
          <a:p>
            <a:endParaRPr kumimoji="1" lang="en-US" sz="1050" dirty="0">
              <a:solidFill>
                <a:schemeClr val="tx1">
                  <a:lumMod val="75000"/>
                  <a:lumOff val="25000"/>
                </a:schemeClr>
              </a:solidFill>
              <a:latin typeface="Consolas" panose="020B0609020204030204" pitchFamily="49" charset="0"/>
            </a:endParaRPr>
          </a:p>
          <a:p>
            <a:r>
              <a:rPr kumimoji="1" lang="en-US" sz="1050" dirty="0">
                <a:solidFill>
                  <a:schemeClr val="tx1">
                    <a:lumMod val="75000"/>
                    <a:lumOff val="25000"/>
                  </a:schemeClr>
                </a:solidFill>
                <a:latin typeface="Consolas" panose="020B0609020204030204" pitchFamily="49" charset="0"/>
              </a:rPr>
              <a:t>    </a:t>
            </a:r>
            <a:r>
              <a:rPr kumimoji="1" lang="en-US" sz="1050" dirty="0">
                <a:solidFill>
                  <a:schemeClr val="accent5"/>
                </a:solidFill>
                <a:latin typeface="Consolas" panose="020B0609020204030204" pitchFamily="49" charset="0"/>
              </a:rPr>
              <a:t>for</a:t>
            </a:r>
            <a:r>
              <a:rPr kumimoji="1" lang="en-US" sz="1050" dirty="0">
                <a:solidFill>
                  <a:schemeClr val="tx1">
                    <a:lumMod val="75000"/>
                    <a:lumOff val="25000"/>
                  </a:schemeClr>
                </a:solidFill>
                <a:latin typeface="Consolas" panose="020B0609020204030204" pitchFamily="49" charset="0"/>
              </a:rPr>
              <a:t> (i = 0; i &lt; 8; i++)</a:t>
            </a:r>
          </a:p>
          <a:p>
            <a:r>
              <a:rPr kumimoji="1" lang="en-US" sz="1050" dirty="0">
                <a:solidFill>
                  <a:schemeClr val="tx1">
                    <a:lumMod val="75000"/>
                    <a:lumOff val="25000"/>
                  </a:schemeClr>
                </a:solidFill>
                <a:latin typeface="Consolas" panose="020B0609020204030204" pitchFamily="49" charset="0"/>
              </a:rPr>
              <a:t>    {</a:t>
            </a:r>
          </a:p>
          <a:p>
            <a:r>
              <a:rPr kumimoji="1" lang="en-US" sz="1050" dirty="0">
                <a:solidFill>
                  <a:schemeClr val="tx1">
                    <a:lumMod val="75000"/>
                    <a:lumOff val="25000"/>
                  </a:schemeClr>
                </a:solidFill>
                <a:latin typeface="Consolas" panose="020B0609020204030204" pitchFamily="49" charset="0"/>
              </a:rPr>
              <a:t>        x16 = (ee_u8)((data &amp; 1) ^ ((ee_u8)</a:t>
            </a:r>
            <a:r>
              <a:rPr kumimoji="1" lang="en-US" sz="1050" dirty="0" err="1">
                <a:solidFill>
                  <a:schemeClr val="tx1">
                    <a:lumMod val="75000"/>
                    <a:lumOff val="25000"/>
                  </a:schemeClr>
                </a:solidFill>
                <a:latin typeface="Consolas" panose="020B0609020204030204" pitchFamily="49" charset="0"/>
              </a:rPr>
              <a:t>crc</a:t>
            </a:r>
            <a:r>
              <a:rPr kumimoji="1" lang="en-US" sz="1050" dirty="0">
                <a:solidFill>
                  <a:schemeClr val="tx1">
                    <a:lumMod val="75000"/>
                    <a:lumOff val="25000"/>
                  </a:schemeClr>
                </a:solidFill>
                <a:latin typeface="Consolas" panose="020B0609020204030204" pitchFamily="49" charset="0"/>
              </a:rPr>
              <a:t> &amp; 1));</a:t>
            </a:r>
          </a:p>
          <a:p>
            <a:r>
              <a:rPr kumimoji="1" lang="en-US" sz="1050" dirty="0">
                <a:solidFill>
                  <a:schemeClr val="tx1">
                    <a:lumMod val="75000"/>
                    <a:lumOff val="25000"/>
                  </a:schemeClr>
                </a:solidFill>
                <a:latin typeface="Consolas" panose="020B0609020204030204" pitchFamily="49" charset="0"/>
              </a:rPr>
              <a:t>        data &gt;&gt;= 1;</a:t>
            </a:r>
          </a:p>
          <a:p>
            <a:endParaRPr kumimoji="1" lang="en-US" sz="1050" dirty="0">
              <a:solidFill>
                <a:schemeClr val="tx1">
                  <a:lumMod val="75000"/>
                  <a:lumOff val="25000"/>
                </a:schemeClr>
              </a:solidFill>
              <a:latin typeface="Consolas" panose="020B0609020204030204" pitchFamily="49" charset="0"/>
            </a:endParaRPr>
          </a:p>
          <a:p>
            <a:r>
              <a:rPr kumimoji="1" lang="en-US" sz="1050" dirty="0">
                <a:solidFill>
                  <a:schemeClr val="tx1">
                    <a:lumMod val="75000"/>
                    <a:lumOff val="25000"/>
                  </a:schemeClr>
                </a:solidFill>
                <a:latin typeface="Consolas" panose="020B0609020204030204" pitchFamily="49" charset="0"/>
              </a:rPr>
              <a:t>        </a:t>
            </a:r>
            <a:r>
              <a:rPr kumimoji="1" lang="en-US" sz="1050" b="1" dirty="0">
                <a:solidFill>
                  <a:schemeClr val="accent6"/>
                </a:solidFill>
                <a:latin typeface="Consolas" panose="020B0609020204030204" pitchFamily="49" charset="0"/>
              </a:rPr>
              <a:t>if (x16 == 1)</a:t>
            </a:r>
          </a:p>
          <a:p>
            <a:r>
              <a:rPr kumimoji="1" lang="en-US" sz="1050" dirty="0">
                <a:solidFill>
                  <a:schemeClr val="tx1">
                    <a:lumMod val="75000"/>
                    <a:lumOff val="25000"/>
                  </a:schemeClr>
                </a:solidFill>
                <a:latin typeface="Consolas" panose="020B0609020204030204" pitchFamily="49" charset="0"/>
              </a:rPr>
              <a:t>        {</a:t>
            </a:r>
          </a:p>
          <a:p>
            <a:r>
              <a:rPr kumimoji="1" lang="en-US" sz="1050" dirty="0">
                <a:solidFill>
                  <a:schemeClr val="tx1">
                    <a:lumMod val="75000"/>
                    <a:lumOff val="25000"/>
                  </a:schemeClr>
                </a:solidFill>
                <a:latin typeface="Consolas" panose="020B0609020204030204" pitchFamily="49" charset="0"/>
              </a:rPr>
              <a:t>            </a:t>
            </a:r>
            <a:r>
              <a:rPr kumimoji="1" lang="en-US" sz="1050" dirty="0" err="1">
                <a:solidFill>
                  <a:schemeClr val="tx1">
                    <a:lumMod val="75000"/>
                    <a:lumOff val="25000"/>
                  </a:schemeClr>
                </a:solidFill>
                <a:latin typeface="Consolas" panose="020B0609020204030204" pitchFamily="49" charset="0"/>
              </a:rPr>
              <a:t>crc</a:t>
            </a:r>
            <a:r>
              <a:rPr kumimoji="1" lang="en-US" sz="1050" dirty="0">
                <a:solidFill>
                  <a:schemeClr val="tx1">
                    <a:lumMod val="75000"/>
                    <a:lumOff val="25000"/>
                  </a:schemeClr>
                </a:solidFill>
                <a:latin typeface="Consolas" panose="020B0609020204030204" pitchFamily="49" charset="0"/>
              </a:rPr>
              <a:t> ^= 0x4002;</a:t>
            </a:r>
          </a:p>
          <a:p>
            <a:r>
              <a:rPr kumimoji="1" lang="en-US" sz="1050" dirty="0">
                <a:solidFill>
                  <a:schemeClr val="tx1">
                    <a:lumMod val="75000"/>
                    <a:lumOff val="25000"/>
                  </a:schemeClr>
                </a:solidFill>
                <a:latin typeface="Consolas" panose="020B0609020204030204" pitchFamily="49" charset="0"/>
              </a:rPr>
              <a:t>            carry = 1;</a:t>
            </a:r>
          </a:p>
          <a:p>
            <a:r>
              <a:rPr kumimoji="1" lang="en-US" sz="1050" dirty="0">
                <a:solidFill>
                  <a:schemeClr val="tx1">
                    <a:lumMod val="75000"/>
                    <a:lumOff val="25000"/>
                  </a:schemeClr>
                </a:solidFill>
                <a:latin typeface="Consolas" panose="020B0609020204030204" pitchFamily="49" charset="0"/>
              </a:rPr>
              <a:t>        }</a:t>
            </a:r>
          </a:p>
          <a:p>
            <a:r>
              <a:rPr kumimoji="1" lang="en-US" sz="1050" dirty="0">
                <a:solidFill>
                  <a:schemeClr val="tx1">
                    <a:lumMod val="75000"/>
                    <a:lumOff val="25000"/>
                  </a:schemeClr>
                </a:solidFill>
                <a:latin typeface="Consolas" panose="020B0609020204030204" pitchFamily="49" charset="0"/>
              </a:rPr>
              <a:t>        </a:t>
            </a:r>
            <a:r>
              <a:rPr kumimoji="1" lang="en-US" sz="1050" dirty="0">
                <a:solidFill>
                  <a:schemeClr val="accent5"/>
                </a:solidFill>
                <a:latin typeface="Consolas" panose="020B0609020204030204" pitchFamily="49" charset="0"/>
              </a:rPr>
              <a:t>else</a:t>
            </a:r>
          </a:p>
          <a:p>
            <a:r>
              <a:rPr kumimoji="1" lang="en-US" sz="1050" dirty="0">
                <a:solidFill>
                  <a:schemeClr val="tx1">
                    <a:lumMod val="75000"/>
                    <a:lumOff val="25000"/>
                  </a:schemeClr>
                </a:solidFill>
                <a:latin typeface="Consolas" panose="020B0609020204030204" pitchFamily="49" charset="0"/>
              </a:rPr>
              <a:t>            carry = 0;</a:t>
            </a:r>
          </a:p>
          <a:p>
            <a:r>
              <a:rPr kumimoji="1" lang="en-US" sz="1050" dirty="0">
                <a:solidFill>
                  <a:schemeClr val="tx1">
                    <a:lumMod val="75000"/>
                    <a:lumOff val="25000"/>
                  </a:schemeClr>
                </a:solidFill>
                <a:latin typeface="Consolas" panose="020B0609020204030204" pitchFamily="49" charset="0"/>
              </a:rPr>
              <a:t>        </a:t>
            </a:r>
            <a:r>
              <a:rPr kumimoji="1" lang="en-US" sz="1050" dirty="0" err="1">
                <a:solidFill>
                  <a:schemeClr val="tx1">
                    <a:lumMod val="75000"/>
                    <a:lumOff val="25000"/>
                  </a:schemeClr>
                </a:solidFill>
                <a:latin typeface="Consolas" panose="020B0609020204030204" pitchFamily="49" charset="0"/>
              </a:rPr>
              <a:t>crc</a:t>
            </a:r>
            <a:r>
              <a:rPr kumimoji="1" lang="en-US" sz="1050" dirty="0">
                <a:solidFill>
                  <a:schemeClr val="tx1">
                    <a:lumMod val="75000"/>
                    <a:lumOff val="25000"/>
                  </a:schemeClr>
                </a:solidFill>
                <a:latin typeface="Consolas" panose="020B0609020204030204" pitchFamily="49" charset="0"/>
              </a:rPr>
              <a:t> &gt;&gt;= 1;</a:t>
            </a:r>
          </a:p>
          <a:p>
            <a:r>
              <a:rPr kumimoji="1" lang="en-US" sz="1050" dirty="0">
                <a:solidFill>
                  <a:schemeClr val="tx1">
                    <a:lumMod val="75000"/>
                    <a:lumOff val="25000"/>
                  </a:schemeClr>
                </a:solidFill>
                <a:latin typeface="Consolas" panose="020B0609020204030204" pitchFamily="49" charset="0"/>
              </a:rPr>
              <a:t>        </a:t>
            </a:r>
            <a:r>
              <a:rPr kumimoji="1" lang="en-US" sz="1050" b="1" dirty="0">
                <a:solidFill>
                  <a:schemeClr val="accent6"/>
                </a:solidFill>
                <a:latin typeface="Consolas" panose="020B0609020204030204" pitchFamily="49" charset="0"/>
              </a:rPr>
              <a:t>if (carry)</a:t>
            </a:r>
          </a:p>
          <a:p>
            <a:r>
              <a:rPr kumimoji="1" lang="en-US" sz="1050" dirty="0">
                <a:solidFill>
                  <a:schemeClr val="tx1">
                    <a:lumMod val="75000"/>
                    <a:lumOff val="25000"/>
                  </a:schemeClr>
                </a:solidFill>
                <a:latin typeface="Consolas" panose="020B0609020204030204" pitchFamily="49" charset="0"/>
              </a:rPr>
              <a:t>            </a:t>
            </a:r>
            <a:r>
              <a:rPr kumimoji="1" lang="en-US" sz="1050" dirty="0" err="1">
                <a:solidFill>
                  <a:schemeClr val="tx1">
                    <a:lumMod val="75000"/>
                    <a:lumOff val="25000"/>
                  </a:schemeClr>
                </a:solidFill>
                <a:latin typeface="Consolas" panose="020B0609020204030204" pitchFamily="49" charset="0"/>
              </a:rPr>
              <a:t>crc</a:t>
            </a:r>
            <a:r>
              <a:rPr kumimoji="1" lang="en-US" sz="1050" dirty="0">
                <a:solidFill>
                  <a:schemeClr val="tx1">
                    <a:lumMod val="75000"/>
                    <a:lumOff val="25000"/>
                  </a:schemeClr>
                </a:solidFill>
                <a:latin typeface="Consolas" panose="020B0609020204030204" pitchFamily="49" charset="0"/>
              </a:rPr>
              <a:t> |= 0x8000;</a:t>
            </a:r>
          </a:p>
          <a:p>
            <a:r>
              <a:rPr kumimoji="1" lang="en-US" sz="1050" dirty="0">
                <a:solidFill>
                  <a:schemeClr val="tx1">
                    <a:lumMod val="75000"/>
                    <a:lumOff val="25000"/>
                  </a:schemeClr>
                </a:solidFill>
                <a:latin typeface="Consolas" panose="020B0609020204030204" pitchFamily="49" charset="0"/>
              </a:rPr>
              <a:t>        </a:t>
            </a:r>
            <a:r>
              <a:rPr kumimoji="1" lang="en-US" sz="1050" dirty="0">
                <a:solidFill>
                  <a:schemeClr val="accent5"/>
                </a:solidFill>
                <a:latin typeface="Consolas" panose="020B0609020204030204" pitchFamily="49" charset="0"/>
              </a:rPr>
              <a:t>else</a:t>
            </a:r>
          </a:p>
          <a:p>
            <a:r>
              <a:rPr kumimoji="1" lang="en-US" sz="1050" dirty="0">
                <a:solidFill>
                  <a:schemeClr val="tx1">
                    <a:lumMod val="75000"/>
                    <a:lumOff val="25000"/>
                  </a:schemeClr>
                </a:solidFill>
                <a:latin typeface="Consolas" panose="020B0609020204030204" pitchFamily="49" charset="0"/>
              </a:rPr>
              <a:t>            </a:t>
            </a:r>
            <a:r>
              <a:rPr kumimoji="1" lang="en-US" sz="1050" dirty="0" err="1">
                <a:solidFill>
                  <a:schemeClr val="tx1">
                    <a:lumMod val="75000"/>
                    <a:lumOff val="25000"/>
                  </a:schemeClr>
                </a:solidFill>
                <a:latin typeface="Consolas" panose="020B0609020204030204" pitchFamily="49" charset="0"/>
              </a:rPr>
              <a:t>crc</a:t>
            </a:r>
            <a:r>
              <a:rPr kumimoji="1" lang="en-US" sz="1050" dirty="0">
                <a:solidFill>
                  <a:schemeClr val="tx1">
                    <a:lumMod val="75000"/>
                    <a:lumOff val="25000"/>
                  </a:schemeClr>
                </a:solidFill>
                <a:latin typeface="Consolas" panose="020B0609020204030204" pitchFamily="49" charset="0"/>
              </a:rPr>
              <a:t> &amp;= 0x7fff;</a:t>
            </a:r>
          </a:p>
          <a:p>
            <a:r>
              <a:rPr kumimoji="1" lang="en-US" sz="1050" dirty="0">
                <a:solidFill>
                  <a:schemeClr val="tx1">
                    <a:lumMod val="75000"/>
                    <a:lumOff val="25000"/>
                  </a:schemeClr>
                </a:solidFill>
                <a:latin typeface="Consolas" panose="020B0609020204030204" pitchFamily="49" charset="0"/>
              </a:rPr>
              <a:t>    }</a:t>
            </a:r>
          </a:p>
          <a:p>
            <a:r>
              <a:rPr kumimoji="1" lang="en-US" sz="1050" dirty="0">
                <a:solidFill>
                  <a:schemeClr val="tx1">
                    <a:lumMod val="75000"/>
                    <a:lumOff val="25000"/>
                  </a:schemeClr>
                </a:solidFill>
                <a:latin typeface="Consolas" panose="020B0609020204030204" pitchFamily="49" charset="0"/>
              </a:rPr>
              <a:t>    </a:t>
            </a:r>
            <a:r>
              <a:rPr kumimoji="1" lang="en-US" sz="1050" dirty="0">
                <a:solidFill>
                  <a:schemeClr val="accent5"/>
                </a:solidFill>
                <a:latin typeface="Consolas" panose="020B0609020204030204" pitchFamily="49" charset="0"/>
              </a:rPr>
              <a:t>return</a:t>
            </a:r>
            <a:r>
              <a:rPr kumimoji="1" lang="en-US" sz="1050" dirty="0">
                <a:solidFill>
                  <a:schemeClr val="tx1">
                    <a:lumMod val="75000"/>
                    <a:lumOff val="25000"/>
                  </a:schemeClr>
                </a:solidFill>
                <a:latin typeface="Consolas" panose="020B0609020204030204" pitchFamily="49" charset="0"/>
              </a:rPr>
              <a:t> </a:t>
            </a:r>
            <a:r>
              <a:rPr kumimoji="1" lang="en-US" sz="1050" dirty="0" err="1">
                <a:solidFill>
                  <a:schemeClr val="tx1">
                    <a:lumMod val="75000"/>
                    <a:lumOff val="25000"/>
                  </a:schemeClr>
                </a:solidFill>
                <a:latin typeface="Consolas" panose="020B0609020204030204" pitchFamily="49" charset="0"/>
              </a:rPr>
              <a:t>crc</a:t>
            </a:r>
            <a:r>
              <a:rPr kumimoji="1" lang="en-US" sz="1050" dirty="0">
                <a:solidFill>
                  <a:schemeClr val="tx1">
                    <a:lumMod val="75000"/>
                    <a:lumOff val="25000"/>
                  </a:schemeClr>
                </a:solidFill>
                <a:latin typeface="Consolas" panose="020B0609020204030204" pitchFamily="49" charset="0"/>
              </a:rPr>
              <a:t>;</a:t>
            </a:r>
          </a:p>
          <a:p>
            <a:r>
              <a:rPr kumimoji="1" lang="en-US" sz="1050"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286536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58890E-3C3A-A4F1-F753-0EA6F291B70D}"/>
              </a:ext>
            </a:extLst>
          </p:cNvPr>
          <p:cNvSpPr>
            <a:spLocks noGrp="1"/>
          </p:cNvSpPr>
          <p:nvPr>
            <p:ph type="title"/>
          </p:nvPr>
        </p:nvSpPr>
        <p:spPr/>
        <p:txBody>
          <a:bodyPr/>
          <a:lstStyle/>
          <a:p>
            <a:r>
              <a:rPr kumimoji="1" lang="en-US" altLang="ja-JP" sz="2400" dirty="0" err="1"/>
              <a:t>Zicond</a:t>
            </a:r>
            <a:r>
              <a:rPr kumimoji="1" lang="en-US" altLang="ja-JP" sz="2400" dirty="0"/>
              <a:t> </a:t>
            </a:r>
            <a:r>
              <a:rPr kumimoji="1" lang="ja-JP" altLang="en-US" sz="2400" dirty="0"/>
              <a:t>により </a:t>
            </a:r>
            <a:r>
              <a:rPr kumimoji="1" lang="en-US" altLang="ja-JP" sz="2400" dirty="0"/>
              <a:t>CoreMark </a:t>
            </a:r>
            <a:r>
              <a:rPr kumimoji="1" lang="ja-JP" altLang="en-US" sz="2400" dirty="0"/>
              <a:t>では予測ミスが大幅に削減</a:t>
            </a:r>
            <a:endParaRPr kumimoji="1" lang="en-US" sz="2400" dirty="0"/>
          </a:p>
        </p:txBody>
      </p:sp>
      <p:sp>
        <p:nvSpPr>
          <p:cNvPr id="3" name="コンテンツ プレースホルダー 2">
            <a:extLst>
              <a:ext uri="{FF2B5EF4-FFF2-40B4-BE49-F238E27FC236}">
                <a16:creationId xmlns:a16="http://schemas.microsoft.com/office/drawing/2014/main" id="{11845A97-FC70-9F83-A9B6-FB0324374159}"/>
              </a:ext>
            </a:extLst>
          </p:cNvPr>
          <p:cNvSpPr>
            <a:spLocks noGrp="1"/>
          </p:cNvSpPr>
          <p:nvPr>
            <p:ph sz="quarter" idx="10"/>
          </p:nvPr>
        </p:nvSpPr>
        <p:spPr>
          <a:xfrm>
            <a:off x="611956" y="1088974"/>
            <a:ext cx="8280092" cy="5220058"/>
          </a:xfrm>
        </p:spPr>
        <p:txBody>
          <a:bodyPr/>
          <a:lstStyle/>
          <a:p>
            <a:r>
              <a:rPr kumimoji="1" lang="en-US" altLang="ja-JP" sz="1600" dirty="0"/>
              <a:t>MPKI</a:t>
            </a:r>
            <a:r>
              <a:rPr kumimoji="1" lang="ja-JP" altLang="en-US" sz="1600" dirty="0"/>
              <a:t>（</a:t>
            </a:r>
            <a:r>
              <a:rPr kumimoji="1" lang="en-US" altLang="ja-JP" sz="1600" dirty="0"/>
              <a:t>1000</a:t>
            </a:r>
            <a:r>
              <a:rPr kumimoji="1" lang="ja-JP" altLang="en-US" sz="1600" dirty="0"/>
              <a:t>命令あたりの分岐予測ミス回数）</a:t>
            </a:r>
            <a:endParaRPr kumimoji="1" lang="en-US" altLang="ja-JP" sz="1600" dirty="0"/>
          </a:p>
          <a:p>
            <a:pPr lvl="1"/>
            <a:r>
              <a:rPr kumimoji="1" lang="en-US" altLang="ja-JP" sz="1600" dirty="0" err="1"/>
              <a:t>Zicond</a:t>
            </a:r>
            <a:r>
              <a:rPr kumimoji="1" lang="en-US" altLang="ja-JP" sz="1600" dirty="0"/>
              <a:t> </a:t>
            </a:r>
            <a:r>
              <a:rPr kumimoji="1" lang="ja-JP" altLang="en-US" sz="1600" dirty="0"/>
              <a:t>なし</a:t>
            </a:r>
            <a:endParaRPr kumimoji="1" lang="en-US" sz="1600" dirty="0"/>
          </a:p>
          <a:p>
            <a:pPr lvl="2"/>
            <a:r>
              <a:rPr kumimoji="1" lang="en-US" sz="1600" dirty="0"/>
              <a:t>gshare_8KB: 		16.4329</a:t>
            </a:r>
          </a:p>
          <a:p>
            <a:pPr lvl="2"/>
            <a:r>
              <a:rPr kumimoji="1" lang="en-US" sz="1600" dirty="0"/>
              <a:t>gshare_64KB: 		12.4124</a:t>
            </a:r>
          </a:p>
          <a:p>
            <a:pPr lvl="2"/>
            <a:r>
              <a:rPr kumimoji="1" lang="en-US" sz="1600" dirty="0"/>
              <a:t>TAGE-SC-L_8KB: 		5.0102</a:t>
            </a:r>
          </a:p>
          <a:p>
            <a:pPr lvl="2"/>
            <a:r>
              <a:rPr kumimoji="1" lang="en-US" sz="1600" dirty="0"/>
              <a:t>TAGE-SC-L_64KB: 		3.7521</a:t>
            </a:r>
          </a:p>
          <a:p>
            <a:pPr lvl="1"/>
            <a:r>
              <a:rPr kumimoji="1" lang="en-US" altLang="ja-JP" sz="1600" dirty="0" err="1"/>
              <a:t>Zicond</a:t>
            </a:r>
            <a:r>
              <a:rPr kumimoji="1" lang="en-US" altLang="ja-JP" sz="1600" dirty="0"/>
              <a:t> </a:t>
            </a:r>
            <a:r>
              <a:rPr kumimoji="1" lang="ja-JP" altLang="en-US" sz="1600" dirty="0"/>
              <a:t>あり</a:t>
            </a:r>
            <a:endParaRPr kumimoji="1" lang="en-US" sz="1600" dirty="0"/>
          </a:p>
          <a:p>
            <a:pPr lvl="2"/>
            <a:r>
              <a:rPr kumimoji="1" lang="en-US" sz="1600" dirty="0"/>
              <a:t>gshare_8KB:		</a:t>
            </a:r>
            <a:r>
              <a:rPr kumimoji="1" lang="en-US" sz="1600" dirty="0">
                <a:solidFill>
                  <a:schemeClr val="accent5"/>
                </a:solidFill>
              </a:rPr>
              <a:t>8.2413</a:t>
            </a:r>
          </a:p>
          <a:p>
            <a:pPr lvl="2"/>
            <a:r>
              <a:rPr kumimoji="1" lang="en-US" sz="1600" dirty="0"/>
              <a:t>gshare_64KB: 		</a:t>
            </a:r>
            <a:r>
              <a:rPr kumimoji="1" lang="en-US" sz="1600" dirty="0">
                <a:solidFill>
                  <a:schemeClr val="accent5"/>
                </a:solidFill>
              </a:rPr>
              <a:t>6.8847</a:t>
            </a:r>
          </a:p>
          <a:p>
            <a:pPr lvl="2"/>
            <a:r>
              <a:rPr kumimoji="1" lang="en-US" sz="1600" dirty="0"/>
              <a:t>TAGE-SC-L_8KB:		</a:t>
            </a:r>
            <a:r>
              <a:rPr kumimoji="1" lang="en-US" sz="1600" dirty="0">
                <a:solidFill>
                  <a:schemeClr val="accent5"/>
                </a:solidFill>
              </a:rPr>
              <a:t>0.2897</a:t>
            </a:r>
          </a:p>
          <a:p>
            <a:pPr lvl="2"/>
            <a:r>
              <a:rPr kumimoji="1" lang="en-US" sz="1600" dirty="0"/>
              <a:t>TAGE-SC-L_64KB:		</a:t>
            </a:r>
            <a:r>
              <a:rPr kumimoji="1" lang="en-US" sz="1600" dirty="0">
                <a:solidFill>
                  <a:schemeClr val="accent5"/>
                </a:solidFill>
              </a:rPr>
              <a:t>0.0768</a:t>
            </a:r>
          </a:p>
          <a:p>
            <a:r>
              <a:rPr kumimoji="1" lang="en-US" altLang="ja-JP" sz="1600" dirty="0"/>
              <a:t>TAGE-SC-L </a:t>
            </a:r>
            <a:r>
              <a:rPr kumimoji="1" lang="ja-JP" altLang="en-US" sz="1600" dirty="0"/>
              <a:t>だと予測ミスがほぼ全部なくなる</a:t>
            </a:r>
            <a:endParaRPr kumimoji="1" lang="en-US" altLang="ja-JP" sz="1600" dirty="0"/>
          </a:p>
          <a:p>
            <a:pPr lvl="1"/>
            <a:r>
              <a:rPr kumimoji="1" lang="ja-JP" altLang="en-US" sz="1600" dirty="0"/>
              <a:t>高性能プロセッサの場合，性能は</a:t>
            </a:r>
            <a:r>
              <a:rPr kumimoji="1" lang="en-US" altLang="ja-JP" sz="1600" dirty="0"/>
              <a:t>10%</a:t>
            </a:r>
            <a:r>
              <a:rPr kumimoji="1" lang="ja-JP" altLang="en-US" sz="1600" dirty="0"/>
              <a:t>～</a:t>
            </a:r>
            <a:r>
              <a:rPr kumimoji="1" lang="en-US" altLang="ja-JP" sz="1600" dirty="0"/>
              <a:t>20%</a:t>
            </a:r>
            <a:r>
              <a:rPr kumimoji="1" lang="ja-JP" altLang="en-US" sz="1600" dirty="0"/>
              <a:t>程度向上しつつ消費電力は相当に減りそう</a:t>
            </a:r>
            <a:endParaRPr kumimoji="1" lang="en-US" altLang="ja-JP" sz="1600" dirty="0"/>
          </a:p>
          <a:p>
            <a:pPr lvl="1"/>
            <a:r>
              <a:rPr kumimoji="1" lang="en-US" altLang="ja-JP" sz="1600" dirty="0" err="1"/>
              <a:t>gshare</a:t>
            </a:r>
            <a:r>
              <a:rPr kumimoji="1" lang="en-US" altLang="ja-JP" sz="1600" dirty="0"/>
              <a:t> </a:t>
            </a:r>
            <a:r>
              <a:rPr kumimoji="1" lang="ja-JP" altLang="en-US" sz="1600" dirty="0"/>
              <a:t>は伝統的な予測器，</a:t>
            </a:r>
            <a:r>
              <a:rPr kumimoji="1" lang="en-US" altLang="ja-JP" sz="1600" dirty="0"/>
              <a:t>TAGE-SC-L </a:t>
            </a:r>
            <a:r>
              <a:rPr kumimoji="1" lang="ja-JP" altLang="en-US" sz="1600" dirty="0"/>
              <a:t>は</a:t>
            </a:r>
            <a:r>
              <a:rPr lang="ja-JP" altLang="en-US" sz="1600" dirty="0"/>
              <a:t>現在最強の予測器の１つ</a:t>
            </a:r>
            <a:endParaRPr lang="en-US" altLang="ja-JP" sz="1600" dirty="0"/>
          </a:p>
        </p:txBody>
      </p:sp>
    </p:spTree>
    <p:extLst>
      <p:ext uri="{BB962C8B-B14F-4D97-AF65-F5344CB8AC3E}">
        <p14:creationId xmlns:p14="http://schemas.microsoft.com/office/powerpoint/2010/main" val="1217080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65AEEB-F349-838B-0CA0-D603E1013992}"/>
              </a:ext>
            </a:extLst>
          </p:cNvPr>
          <p:cNvSpPr>
            <a:spLocks noGrp="1"/>
          </p:cNvSpPr>
          <p:nvPr>
            <p:ph type="title"/>
          </p:nvPr>
        </p:nvSpPr>
        <p:spPr/>
        <p:txBody>
          <a:bodyPr/>
          <a:lstStyle/>
          <a:p>
            <a:r>
              <a:rPr kumimoji="1" lang="ja-JP" altLang="en-US" dirty="0"/>
              <a:t>まとめ</a:t>
            </a:r>
            <a:endParaRPr kumimoji="1" lang="en-US" dirty="0"/>
          </a:p>
        </p:txBody>
      </p:sp>
      <p:sp>
        <p:nvSpPr>
          <p:cNvPr id="3" name="コンテンツ プレースホルダー 2">
            <a:extLst>
              <a:ext uri="{FF2B5EF4-FFF2-40B4-BE49-F238E27FC236}">
                <a16:creationId xmlns:a16="http://schemas.microsoft.com/office/drawing/2014/main" id="{8705F4B8-46A6-3502-1B1E-188437B1D9A4}"/>
              </a:ext>
            </a:extLst>
          </p:cNvPr>
          <p:cNvSpPr>
            <a:spLocks noGrp="1"/>
          </p:cNvSpPr>
          <p:nvPr>
            <p:ph sz="quarter" idx="10"/>
          </p:nvPr>
        </p:nvSpPr>
        <p:spPr/>
        <p:txBody>
          <a:bodyPr/>
          <a:lstStyle/>
          <a:p>
            <a:r>
              <a:rPr lang="en-US" altLang="ja-JP" dirty="0" err="1"/>
              <a:t>Zicond</a:t>
            </a:r>
            <a:r>
              <a:rPr lang="en-US" altLang="ja-JP" dirty="0"/>
              <a:t> </a:t>
            </a:r>
            <a:r>
              <a:rPr lang="ja-JP" altLang="en-US" dirty="0"/>
              <a:t>拡張</a:t>
            </a:r>
            <a:endParaRPr lang="en-US" altLang="ja-JP" dirty="0"/>
          </a:p>
          <a:p>
            <a:pPr lvl="1"/>
            <a:r>
              <a:rPr lang="ja-JP" altLang="en-US" dirty="0"/>
              <a:t>条件ごとにゼロ </a:t>
            </a:r>
            <a:r>
              <a:rPr lang="en-US" altLang="ja-JP" dirty="0"/>
              <a:t>or </a:t>
            </a:r>
            <a:r>
              <a:rPr lang="ja-JP" altLang="en-US" dirty="0"/>
              <a:t>レジスタ値を代入する命令</a:t>
            </a:r>
            <a:endParaRPr lang="en-US" altLang="ja-JP" dirty="0"/>
          </a:p>
          <a:p>
            <a:pPr lvl="1"/>
            <a:r>
              <a:rPr lang="ja-JP" altLang="en-US" dirty="0"/>
              <a:t>最近 </a:t>
            </a:r>
            <a:r>
              <a:rPr lang="en-US" altLang="ja-JP" dirty="0"/>
              <a:t>RISC-V </a:t>
            </a:r>
            <a:r>
              <a:rPr lang="ja-JP" altLang="en-US" dirty="0"/>
              <a:t>に導入された</a:t>
            </a:r>
            <a:endParaRPr lang="en-US" altLang="ja-JP" dirty="0"/>
          </a:p>
          <a:p>
            <a:r>
              <a:rPr lang="ja-JP" altLang="en-US" dirty="0">
                <a:latin typeface="Consolas" panose="020B0609020204030204" pitchFamily="49" charset="0"/>
              </a:rPr>
              <a:t>今日の話題</a:t>
            </a:r>
            <a:endParaRPr lang="en-US" altLang="ja-JP" dirty="0">
              <a:latin typeface="Consolas" panose="020B0609020204030204" pitchFamily="49" charset="0"/>
            </a:endParaRPr>
          </a:p>
          <a:p>
            <a:pPr lvl="1"/>
            <a:r>
              <a:rPr lang="ja-JP" altLang="en-US" dirty="0">
                <a:latin typeface="Consolas" panose="020B0609020204030204" pitchFamily="49" charset="0"/>
              </a:rPr>
              <a:t>これが一体なんの役にたつのか？</a:t>
            </a:r>
            <a:endParaRPr lang="en-US" altLang="ja-JP" dirty="0">
              <a:latin typeface="Consolas" panose="020B0609020204030204" pitchFamily="49" charset="0"/>
            </a:endParaRPr>
          </a:p>
          <a:p>
            <a:pPr lvl="1"/>
            <a:r>
              <a:rPr lang="ja-JP" altLang="en-US" dirty="0">
                <a:latin typeface="Consolas" panose="020B0609020204030204" pitchFamily="49" charset="0"/>
              </a:rPr>
              <a:t>なんでゼロ代入みたいな，謎の形してるのか？</a:t>
            </a:r>
            <a:endParaRPr lang="en-US" altLang="ja-JP" dirty="0">
              <a:latin typeface="Consolas" panose="020B0609020204030204" pitchFamily="49" charset="0"/>
            </a:endParaRPr>
          </a:p>
          <a:p>
            <a:r>
              <a:rPr kumimoji="1" lang="ja-JP" altLang="en-US" dirty="0"/>
              <a:t>非常に単純ながら大きな効果がある</a:t>
            </a:r>
            <a:endParaRPr kumimoji="1" lang="en-US" altLang="ja-JP" dirty="0"/>
          </a:p>
          <a:p>
            <a:pPr lvl="1"/>
            <a:r>
              <a:rPr kumimoji="1" lang="ja-JP" altLang="en-US" dirty="0"/>
              <a:t>モダンな分岐予測器と組み合わせれば </a:t>
            </a:r>
            <a:r>
              <a:rPr kumimoji="1" lang="en-US" altLang="ja-JP" dirty="0"/>
              <a:t>CoreMark </a:t>
            </a:r>
            <a:r>
              <a:rPr kumimoji="1" lang="ja-JP" altLang="en-US" dirty="0"/>
              <a:t>から分岐予測ミスを一掃できる</a:t>
            </a:r>
            <a:endParaRPr kumimoji="1" lang="en-US" altLang="ja-JP" dirty="0"/>
          </a:p>
          <a:p>
            <a:pPr lvl="1"/>
            <a:r>
              <a:rPr kumimoji="1" lang="en-US" altLang="ja-JP" dirty="0"/>
              <a:t>RISC-V </a:t>
            </a:r>
            <a:r>
              <a:rPr kumimoji="1" lang="ja-JP" altLang="en-US" dirty="0"/>
              <a:t>の弱点の１つを解決</a:t>
            </a:r>
            <a:endParaRPr kumimoji="1" lang="en-US" dirty="0"/>
          </a:p>
        </p:txBody>
      </p:sp>
    </p:spTree>
    <p:extLst>
      <p:ext uri="{BB962C8B-B14F-4D97-AF65-F5344CB8AC3E}">
        <p14:creationId xmlns:p14="http://schemas.microsoft.com/office/powerpoint/2010/main" val="909858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A75C1A-0434-ED7D-DB48-92A841971A67}"/>
              </a:ext>
            </a:extLst>
          </p:cNvPr>
          <p:cNvSpPr>
            <a:spLocks noGrp="1"/>
          </p:cNvSpPr>
          <p:nvPr>
            <p:ph type="title"/>
          </p:nvPr>
        </p:nvSpPr>
        <p:spPr/>
        <p:txBody>
          <a:bodyPr/>
          <a:lstStyle/>
          <a:p>
            <a:r>
              <a:rPr kumimoji="1" lang="ja-JP" altLang="en-US" dirty="0"/>
              <a:t>仕様書のイントロ</a:t>
            </a:r>
            <a:endParaRPr kumimoji="1" lang="en-US" dirty="0"/>
          </a:p>
        </p:txBody>
      </p:sp>
      <p:sp>
        <p:nvSpPr>
          <p:cNvPr id="3" name="コンテンツ プレースホルダー 2">
            <a:extLst>
              <a:ext uri="{FF2B5EF4-FFF2-40B4-BE49-F238E27FC236}">
                <a16:creationId xmlns:a16="http://schemas.microsoft.com/office/drawing/2014/main" id="{41626D11-1AA7-3E10-B5DF-F94B1092286A}"/>
              </a:ext>
            </a:extLst>
          </p:cNvPr>
          <p:cNvSpPr>
            <a:spLocks noGrp="1"/>
          </p:cNvSpPr>
          <p:nvPr>
            <p:ph sz="quarter" idx="10"/>
          </p:nvPr>
        </p:nvSpPr>
        <p:spPr>
          <a:xfrm>
            <a:off x="611956" y="3789004"/>
            <a:ext cx="7920088" cy="2520027"/>
          </a:xfrm>
        </p:spPr>
        <p:txBody>
          <a:bodyPr anchor="t"/>
          <a:lstStyle/>
          <a:p>
            <a:pPr marL="0" indent="0">
              <a:buNone/>
            </a:pPr>
            <a:r>
              <a:rPr kumimoji="1" lang="ja-JP" altLang="en-US" sz="1600" dirty="0"/>
              <a:t>（機械翻訳）</a:t>
            </a:r>
            <a:r>
              <a:rPr kumimoji="1" lang="en-US" altLang="ja-JP" sz="1600" dirty="0" err="1"/>
              <a:t>Zicond</a:t>
            </a:r>
            <a:r>
              <a:rPr kumimoji="1" lang="ja-JP" altLang="en-US" sz="1600" dirty="0"/>
              <a:t>拡張定義は、</a:t>
            </a:r>
            <a:r>
              <a:rPr kumimoji="1" lang="en-US" altLang="ja-JP" sz="1600" dirty="0">
                <a:solidFill>
                  <a:schemeClr val="accent5"/>
                </a:solidFill>
              </a:rPr>
              <a:t>RISC-V</a:t>
            </a:r>
            <a:r>
              <a:rPr kumimoji="1" lang="ja-JP" altLang="en-US" sz="1600" dirty="0">
                <a:solidFill>
                  <a:schemeClr val="accent5"/>
                </a:solidFill>
              </a:rPr>
              <a:t>の設計思想に忠実でありながら、条件付き算術演算と条件付き選択</a:t>
            </a:r>
            <a:r>
              <a:rPr kumimoji="1" lang="en-US" altLang="ja-JP" sz="1600" dirty="0">
                <a:solidFill>
                  <a:schemeClr val="accent5"/>
                </a:solidFill>
              </a:rPr>
              <a:t>/</a:t>
            </a:r>
            <a:r>
              <a:rPr kumimoji="1" lang="ja-JP" altLang="en-US" sz="1600" dirty="0">
                <a:solidFill>
                  <a:schemeClr val="accent5"/>
                </a:solidFill>
              </a:rPr>
              <a:t>移動演算をサポートするために必要なほとんどの利点とすべての柔軟性を実現する、シンプルなソリューションを提供します。</a:t>
            </a:r>
            <a:r>
              <a:rPr kumimoji="1" lang="ja-JP" altLang="en-US" sz="1600" dirty="0"/>
              <a:t>この命令は、</a:t>
            </a:r>
            <a:r>
              <a:rPr kumimoji="1" lang="en-US" altLang="ja-JP" sz="1600" dirty="0"/>
              <a:t>3</a:t>
            </a:r>
            <a:r>
              <a:rPr kumimoji="1" lang="ja-JP" altLang="en-US" sz="1600" dirty="0"/>
              <a:t>つのオペランド（すなわち、</a:t>
            </a:r>
            <a:r>
              <a:rPr kumimoji="1" lang="en-US" altLang="ja-JP" sz="1600" dirty="0"/>
              <a:t>2</a:t>
            </a:r>
            <a:r>
              <a:rPr kumimoji="1" lang="ja-JP" altLang="en-US" sz="1600" dirty="0"/>
              <a:t>つのソース・オペランドと</a:t>
            </a:r>
            <a:r>
              <a:rPr kumimoji="1" lang="en-US" altLang="ja-JP" sz="1600" dirty="0"/>
              <a:t>1</a:t>
            </a:r>
            <a:r>
              <a:rPr kumimoji="1" lang="ja-JP" altLang="en-US" sz="1600" dirty="0"/>
              <a:t>つのデスティネーション・オペランド）を持つ</a:t>
            </a:r>
            <a:r>
              <a:rPr kumimoji="1" lang="en-US" altLang="ja-JP" sz="1600" dirty="0"/>
              <a:t>R</a:t>
            </a:r>
            <a:r>
              <a:rPr kumimoji="1" lang="ja-JP" altLang="en-US" sz="1600" dirty="0"/>
              <a:t>型命令の形式に従っている。これらの命令を使用すると、命令フュージョンやアーキテクチャ命令のデコード時の特別な規定、その他のマイクロアーキテクチャ規定を必要とせずに、分岐のないシーケンスを（通常は</a:t>
            </a:r>
            <a:r>
              <a:rPr kumimoji="1" lang="en-US" altLang="ja-JP" sz="1600" dirty="0"/>
              <a:t>2</a:t>
            </a:r>
            <a:r>
              <a:rPr kumimoji="1" lang="ja-JP" altLang="en-US" sz="1600" dirty="0"/>
              <a:t>命令シーケンスで）実装することができる。</a:t>
            </a:r>
            <a:endParaRPr kumimoji="1" lang="en-US" sz="1600" dirty="0"/>
          </a:p>
        </p:txBody>
      </p:sp>
      <p:pic>
        <p:nvPicPr>
          <p:cNvPr id="5" name="図 4">
            <a:extLst>
              <a:ext uri="{FF2B5EF4-FFF2-40B4-BE49-F238E27FC236}">
                <a16:creationId xmlns:a16="http://schemas.microsoft.com/office/drawing/2014/main" id="{2619472A-05B5-5C6C-8F60-A9D8E3058FFA}"/>
              </a:ext>
            </a:extLst>
          </p:cNvPr>
          <p:cNvPicPr>
            <a:picLocks noChangeAspect="1"/>
          </p:cNvPicPr>
          <p:nvPr/>
        </p:nvPicPr>
        <p:blipFill>
          <a:blip r:embed="rId2"/>
          <a:stretch>
            <a:fillRect/>
          </a:stretch>
        </p:blipFill>
        <p:spPr>
          <a:xfrm>
            <a:off x="521955" y="1178975"/>
            <a:ext cx="8162784" cy="2430027"/>
          </a:xfrm>
          <a:prstGeom prst="rect">
            <a:avLst/>
          </a:prstGeom>
        </p:spPr>
      </p:pic>
    </p:spTree>
    <p:extLst>
      <p:ext uri="{BB962C8B-B14F-4D97-AF65-F5344CB8AC3E}">
        <p14:creationId xmlns:p14="http://schemas.microsoft.com/office/powerpoint/2010/main" val="2149189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E2A04-F5C7-BA56-FC85-D8D4FDEF4F6B}"/>
              </a:ext>
            </a:extLst>
          </p:cNvPr>
          <p:cNvSpPr>
            <a:spLocks noGrp="1"/>
          </p:cNvSpPr>
          <p:nvPr>
            <p:ph type="title"/>
          </p:nvPr>
        </p:nvSpPr>
        <p:spPr/>
        <p:txBody>
          <a:bodyPr/>
          <a:lstStyle/>
          <a:p>
            <a:r>
              <a:rPr lang="en-US" altLang="ja-JP" sz="2800" kern="0" dirty="0" err="1"/>
              <a:t>Zicond</a:t>
            </a:r>
            <a:r>
              <a:rPr lang="en-US" altLang="ja-JP" sz="2800" kern="0" dirty="0"/>
              <a:t> </a:t>
            </a:r>
            <a:r>
              <a:rPr lang="ja-JP" altLang="en-US" sz="2800" kern="0" dirty="0"/>
              <a:t>の命令</a:t>
            </a:r>
            <a:endParaRPr kumimoji="1" lang="ja-JP" altLang="en-US" dirty="0"/>
          </a:p>
        </p:txBody>
      </p:sp>
      <p:sp>
        <p:nvSpPr>
          <p:cNvPr id="3" name="コンテンツ プレースホルダー 2">
            <a:extLst>
              <a:ext uri="{FF2B5EF4-FFF2-40B4-BE49-F238E27FC236}">
                <a16:creationId xmlns:a16="http://schemas.microsoft.com/office/drawing/2014/main" id="{25B2EE18-76AF-DF1D-E53E-8A793556FCCC}"/>
              </a:ext>
            </a:extLst>
          </p:cNvPr>
          <p:cNvSpPr>
            <a:spLocks noGrp="1"/>
          </p:cNvSpPr>
          <p:nvPr>
            <p:ph sz="quarter" idx="10"/>
          </p:nvPr>
        </p:nvSpPr>
        <p:spPr/>
        <p:txBody>
          <a:bodyPr/>
          <a:lstStyle/>
          <a:p>
            <a:r>
              <a:rPr lang="ja-JP" altLang="en-US" dirty="0"/>
              <a:t>以下の２命令から成る：</a:t>
            </a:r>
            <a:br>
              <a:rPr lang="en-US" altLang="ja-JP" dirty="0"/>
            </a:br>
            <a:endParaRPr lang="en-US" altLang="ja-JP" dirty="0"/>
          </a:p>
          <a:p>
            <a:pPr marL="817200" lvl="1" indent="-457200">
              <a:buFont typeface="+mj-lt"/>
              <a:buAutoNum type="arabicPeriod"/>
            </a:pPr>
            <a:r>
              <a:rPr lang="en-US" altLang="ja-JP" b="1" dirty="0" err="1">
                <a:latin typeface="Consolas" panose="020B0609020204030204" pitchFamily="49" charset="0"/>
              </a:rPr>
              <a:t>czero.eqz</a:t>
            </a:r>
            <a:r>
              <a:rPr lang="en-US" altLang="ja-JP" b="1" dirty="0">
                <a:latin typeface="Consolas" panose="020B0609020204030204" pitchFamily="49" charset="0"/>
              </a:rPr>
              <a:t> </a:t>
            </a:r>
            <a:r>
              <a:rPr lang="en-US" altLang="ja-JP" dirty="0" err="1">
                <a:latin typeface="Consolas" panose="020B0609020204030204" pitchFamily="49" charset="0"/>
              </a:rPr>
              <a:t>rd</a:t>
            </a:r>
            <a:r>
              <a:rPr lang="en-US" altLang="ja-JP" dirty="0">
                <a:latin typeface="Consolas" panose="020B0609020204030204" pitchFamily="49" charset="0"/>
              </a:rPr>
              <a:t>, rs1, rs2 	</a:t>
            </a:r>
          </a:p>
          <a:p>
            <a:pPr marL="720000" lvl="2" indent="0">
              <a:buNone/>
            </a:pPr>
            <a:r>
              <a:rPr lang="en-US" altLang="ja-JP" dirty="0">
                <a:solidFill>
                  <a:schemeClr val="accent4"/>
                </a:solidFill>
                <a:latin typeface="Consolas" panose="020B0609020204030204" pitchFamily="49" charset="0"/>
              </a:rPr>
              <a:t> // </a:t>
            </a:r>
            <a:r>
              <a:rPr lang="en-US" altLang="ja-JP" dirty="0" err="1">
                <a:solidFill>
                  <a:schemeClr val="accent4"/>
                </a:solidFill>
                <a:latin typeface="Consolas" panose="020B0609020204030204" pitchFamily="49" charset="0"/>
              </a:rPr>
              <a:t>rd</a:t>
            </a:r>
            <a:r>
              <a:rPr lang="en-US" altLang="ja-JP" dirty="0">
                <a:solidFill>
                  <a:schemeClr val="accent4"/>
                </a:solidFill>
                <a:latin typeface="Consolas" panose="020B0609020204030204" pitchFamily="49" charset="0"/>
              </a:rPr>
              <a:t> = (rs2 == 0) ? 0 : rs1;</a:t>
            </a:r>
            <a:br>
              <a:rPr lang="en-US" altLang="ja-JP" dirty="0">
                <a:solidFill>
                  <a:schemeClr val="accent4"/>
                </a:solidFill>
                <a:latin typeface="Consolas" panose="020B0609020204030204" pitchFamily="49" charset="0"/>
              </a:rPr>
            </a:br>
            <a:endParaRPr lang="en-US" altLang="ja-JP" dirty="0">
              <a:solidFill>
                <a:schemeClr val="accent4"/>
              </a:solidFill>
              <a:latin typeface="Consolas" panose="020B0609020204030204" pitchFamily="49" charset="0"/>
            </a:endParaRPr>
          </a:p>
          <a:p>
            <a:pPr marL="817200" lvl="1" indent="-457200">
              <a:buFont typeface="+mj-lt"/>
              <a:buAutoNum type="arabicPeriod"/>
            </a:pPr>
            <a:r>
              <a:rPr lang="en-US" altLang="ja-JP" b="1" dirty="0" err="1">
                <a:latin typeface="Consolas" panose="020B0609020204030204" pitchFamily="49" charset="0"/>
              </a:rPr>
              <a:t>czero.nez</a:t>
            </a:r>
            <a:r>
              <a:rPr lang="en-US" altLang="ja-JP" b="1" dirty="0">
                <a:latin typeface="Consolas" panose="020B0609020204030204" pitchFamily="49" charset="0"/>
              </a:rPr>
              <a:t> </a:t>
            </a:r>
            <a:r>
              <a:rPr lang="en-US" altLang="ja-JP" dirty="0" err="1">
                <a:latin typeface="Consolas" panose="020B0609020204030204" pitchFamily="49" charset="0"/>
              </a:rPr>
              <a:t>rd</a:t>
            </a:r>
            <a:r>
              <a:rPr lang="en-US" altLang="ja-JP" dirty="0">
                <a:latin typeface="Consolas" panose="020B0609020204030204" pitchFamily="49" charset="0"/>
              </a:rPr>
              <a:t>, rs1, rs2</a:t>
            </a:r>
          </a:p>
          <a:p>
            <a:pPr marL="720000" lvl="2" indent="0">
              <a:buNone/>
            </a:pPr>
            <a:r>
              <a:rPr lang="en-US" altLang="ja-JP" dirty="0">
                <a:solidFill>
                  <a:schemeClr val="accent5"/>
                </a:solidFill>
                <a:latin typeface="Consolas" panose="020B0609020204030204" pitchFamily="49" charset="0"/>
              </a:rPr>
              <a:t> </a:t>
            </a:r>
            <a:r>
              <a:rPr lang="en-US" altLang="ja-JP" dirty="0">
                <a:solidFill>
                  <a:schemeClr val="accent4"/>
                </a:solidFill>
                <a:latin typeface="Consolas" panose="020B0609020204030204" pitchFamily="49" charset="0"/>
              </a:rPr>
              <a:t>// </a:t>
            </a:r>
            <a:r>
              <a:rPr lang="en-US" altLang="ja-JP" dirty="0" err="1">
                <a:solidFill>
                  <a:schemeClr val="accent4"/>
                </a:solidFill>
                <a:latin typeface="Consolas" panose="020B0609020204030204" pitchFamily="49" charset="0"/>
              </a:rPr>
              <a:t>rd</a:t>
            </a:r>
            <a:r>
              <a:rPr lang="en-US" altLang="ja-JP" dirty="0">
                <a:solidFill>
                  <a:schemeClr val="accent4"/>
                </a:solidFill>
                <a:latin typeface="Consolas" panose="020B0609020204030204" pitchFamily="49" charset="0"/>
              </a:rPr>
              <a:t> = (rs2 != 0) ? 0 : rs1;</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621405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4C6E7-B7B0-9D71-4C14-13E0BBE47233}"/>
              </a:ext>
            </a:extLst>
          </p:cNvPr>
          <p:cNvSpPr>
            <a:spLocks noGrp="1"/>
          </p:cNvSpPr>
          <p:nvPr>
            <p:ph type="title"/>
          </p:nvPr>
        </p:nvSpPr>
        <p:spPr/>
        <p:txBody>
          <a:bodyPr/>
          <a:lstStyle/>
          <a:p>
            <a:r>
              <a:rPr kumimoji="1" lang="ja-JP" altLang="en-US"/>
              <a:t>ユースケース</a:t>
            </a:r>
            <a:endParaRPr kumimoji="1" lang="en-US" dirty="0"/>
          </a:p>
        </p:txBody>
      </p:sp>
      <p:graphicFrame>
        <p:nvGraphicFramePr>
          <p:cNvPr id="4" name="コンテンツ プレースホルダー 3">
            <a:extLst>
              <a:ext uri="{FF2B5EF4-FFF2-40B4-BE49-F238E27FC236}">
                <a16:creationId xmlns:a16="http://schemas.microsoft.com/office/drawing/2014/main" id="{499CDC5A-0CEC-055E-8E05-3B84B3D163DA}"/>
              </a:ext>
            </a:extLst>
          </p:cNvPr>
          <p:cNvGraphicFramePr>
            <a:graphicFrameLocks noGrp="1"/>
          </p:cNvGraphicFramePr>
          <p:nvPr>
            <p:ph sz="quarter" idx="10"/>
            <p:extLst>
              <p:ext uri="{D42A27DB-BD31-4B8C-83A1-F6EECF244321}">
                <p14:modId xmlns:p14="http://schemas.microsoft.com/office/powerpoint/2010/main" val="442517102"/>
              </p:ext>
            </p:extLst>
          </p:nvPr>
        </p:nvGraphicFramePr>
        <p:xfrm>
          <a:off x="611955" y="2708992"/>
          <a:ext cx="7650853" cy="1569720"/>
        </p:xfrm>
        <a:graphic>
          <a:graphicData uri="http://schemas.openxmlformats.org/drawingml/2006/table">
            <a:tbl>
              <a:tblPr/>
              <a:tblGrid>
                <a:gridCol w="4429803">
                  <a:extLst>
                    <a:ext uri="{9D8B030D-6E8A-4147-A177-3AD203B41FA5}">
                      <a16:colId xmlns:a16="http://schemas.microsoft.com/office/drawing/2014/main" val="1274504774"/>
                    </a:ext>
                  </a:extLst>
                </a:gridCol>
                <a:gridCol w="3221050">
                  <a:extLst>
                    <a:ext uri="{9D8B030D-6E8A-4147-A177-3AD203B41FA5}">
                      <a16:colId xmlns:a16="http://schemas.microsoft.com/office/drawing/2014/main" val="875168297"/>
                    </a:ext>
                  </a:extLst>
                </a:gridCol>
              </a:tblGrid>
              <a:tr h="0">
                <a:tc>
                  <a:txBody>
                    <a:bodyPr/>
                    <a:lstStyle/>
                    <a:p>
                      <a:pPr algn="l"/>
                      <a:r>
                        <a:rPr lang="en-US" sz="1400" b="1" dirty="0">
                          <a:effectLst/>
                          <a:latin typeface="Consolas" panose="020B0609020204030204" pitchFamily="49" charset="0"/>
                        </a:rPr>
                        <a:t>Conditional add, if non-zero</a:t>
                      </a:r>
                    </a:p>
                    <a:p>
                      <a:pPr algn="l"/>
                      <a:r>
                        <a:rPr lang="en-US" sz="1400" b="0" dirty="0" err="1">
                          <a:effectLst/>
                          <a:latin typeface="Consolas" panose="020B0609020204030204" pitchFamily="49" charset="0"/>
                        </a:rPr>
                        <a:t>rd</a:t>
                      </a:r>
                      <a:r>
                        <a:rPr lang="en-US" sz="1400" b="0" dirty="0">
                          <a:effectLst/>
                          <a:latin typeface="Consolas" panose="020B0609020204030204" pitchFamily="49" charset="0"/>
                        </a:rPr>
                        <a:t> = (</a:t>
                      </a:r>
                      <a:r>
                        <a:rPr lang="en-US" sz="1400" b="0" dirty="0" err="1">
                          <a:effectLst/>
                          <a:latin typeface="Consolas" panose="020B0609020204030204" pitchFamily="49" charset="0"/>
                        </a:rPr>
                        <a:t>rc</a:t>
                      </a:r>
                      <a:r>
                        <a:rPr lang="en-US" sz="1400" b="0" dirty="0">
                          <a:effectLst/>
                          <a:latin typeface="Consolas" panose="020B0609020204030204" pitchFamily="49" charset="0"/>
                        </a:rPr>
                        <a:t> != 0) ? (rs1 + rs2) : rs1</a:t>
                      </a:r>
                    </a:p>
                    <a:p>
                      <a:pPr algn="l"/>
                      <a:endParaRPr lang="en-US" sz="1400" b="0" dirty="0">
                        <a:effectLst/>
                        <a:latin typeface="Consolas" panose="020B0609020204030204" pitchFamily="49" charset="0"/>
                      </a:endParaRPr>
                    </a:p>
                    <a:p>
                      <a:pPr algn="l"/>
                      <a:r>
                        <a:rPr lang="en-US" sz="1400" b="0" dirty="0">
                          <a:effectLst/>
                          <a:latin typeface="Consolas" panose="020B0609020204030204" pitchFamily="49" charset="0"/>
                        </a:rPr>
                        <a:t>// </a:t>
                      </a:r>
                      <a:r>
                        <a:rPr lang="ja-JP" altLang="en-US" sz="1400" b="0" dirty="0">
                          <a:effectLst/>
                          <a:latin typeface="Consolas" panose="020B0609020204030204" pitchFamily="49" charset="0"/>
                        </a:rPr>
                        <a:t>以下のようなプログラムからのコード生成で使う</a:t>
                      </a:r>
                      <a:endParaRPr lang="en-US" sz="1400" b="0" dirty="0">
                        <a:effectLst/>
                        <a:latin typeface="Consolas" panose="020B0609020204030204" pitchFamily="49" charset="0"/>
                      </a:endParaRPr>
                    </a:p>
                    <a:p>
                      <a:pPr algn="l"/>
                      <a:r>
                        <a:rPr lang="en-US" sz="1400" b="0" dirty="0">
                          <a:effectLst/>
                          <a:latin typeface="Consolas" panose="020B0609020204030204" pitchFamily="49" charset="0"/>
                        </a:rPr>
                        <a:t>if (...) {</a:t>
                      </a:r>
                    </a:p>
                    <a:p>
                      <a:pPr algn="l"/>
                      <a:r>
                        <a:rPr lang="en-US" sz="1400" b="0" dirty="0">
                          <a:effectLst/>
                          <a:latin typeface="Consolas" panose="020B0609020204030204" pitchFamily="49" charset="0"/>
                        </a:rPr>
                        <a:t>    i += 4;</a:t>
                      </a:r>
                    </a:p>
                    <a:p>
                      <a:pPr algn="l"/>
                      <a:r>
                        <a:rPr lang="en-US" sz="1400" b="0" dirty="0">
                          <a:effectLst/>
                          <a:latin typeface="Consolas" panose="020B0609020204030204" pitchFamily="49" charset="0"/>
                        </a:rPr>
                        <a:t>}</a:t>
                      </a:r>
                    </a:p>
                  </a:txBody>
                  <a:tcPr marL="82550" marR="82550" marT="38100" marB="38100">
                    <a:lnL>
                      <a:noFill/>
                    </a:lnL>
                    <a:lnR>
                      <a:noFill/>
                    </a:lnR>
                    <a:lnT>
                      <a:noFill/>
                    </a:lnT>
                    <a:lnB>
                      <a:noFill/>
                    </a:lnB>
                    <a:solidFill>
                      <a:srgbClr val="FFFFFF"/>
                    </a:solidFill>
                  </a:tcPr>
                </a:tc>
                <a:tc>
                  <a:txBody>
                    <a:bodyPr/>
                    <a:lstStyle/>
                    <a:p>
                      <a:pPr algn="l"/>
                      <a:r>
                        <a:rPr lang="en-US" sz="1400" dirty="0" err="1">
                          <a:effectLst/>
                          <a:latin typeface="Consolas" panose="020B0609020204030204" pitchFamily="49" charset="0"/>
                        </a:rPr>
                        <a:t>czero.eqz</a:t>
                      </a:r>
                      <a:r>
                        <a:rPr lang="en-US" sz="1400" dirty="0">
                          <a:effectLst/>
                          <a:latin typeface="Consolas" panose="020B0609020204030204" pitchFamily="49" charset="0"/>
                        </a:rPr>
                        <a:t>  </a:t>
                      </a:r>
                      <a:r>
                        <a:rPr lang="en-US" sz="1400" dirty="0" err="1">
                          <a:effectLst/>
                          <a:latin typeface="Consolas" panose="020B0609020204030204" pitchFamily="49" charset="0"/>
                        </a:rPr>
                        <a:t>rd</a:t>
                      </a:r>
                      <a:r>
                        <a:rPr lang="en-US" sz="1400" dirty="0">
                          <a:effectLst/>
                          <a:latin typeface="Consolas" panose="020B0609020204030204" pitchFamily="49" charset="0"/>
                        </a:rPr>
                        <a:t>, rs2, </a:t>
                      </a:r>
                      <a:r>
                        <a:rPr lang="en-US" sz="1400" dirty="0" err="1">
                          <a:effectLst/>
                          <a:latin typeface="Consolas" panose="020B0609020204030204" pitchFamily="49" charset="0"/>
                        </a:rPr>
                        <a:t>rc</a:t>
                      </a:r>
                      <a:endParaRPr lang="en-US" sz="1400" dirty="0">
                        <a:effectLst/>
                        <a:latin typeface="Consolas" panose="020B0609020204030204" pitchFamily="49" charset="0"/>
                      </a:endParaRPr>
                    </a:p>
                    <a:p>
                      <a:pPr algn="l"/>
                      <a:r>
                        <a:rPr lang="en-US" sz="1400" dirty="0">
                          <a:effectLst/>
                          <a:latin typeface="Consolas" panose="020B0609020204030204" pitchFamily="49" charset="0"/>
                        </a:rPr>
                        <a:t>add        </a:t>
                      </a:r>
                      <a:r>
                        <a:rPr lang="en-US" sz="1400" dirty="0" err="1">
                          <a:effectLst/>
                          <a:latin typeface="Consolas" panose="020B0609020204030204" pitchFamily="49" charset="0"/>
                        </a:rPr>
                        <a:t>rd</a:t>
                      </a:r>
                      <a:r>
                        <a:rPr lang="en-US" sz="1400" dirty="0">
                          <a:effectLst/>
                          <a:latin typeface="Consolas" panose="020B0609020204030204" pitchFamily="49" charset="0"/>
                        </a:rPr>
                        <a:t>, rs1, </a:t>
                      </a:r>
                      <a:r>
                        <a:rPr lang="en-US" sz="1400" dirty="0" err="1">
                          <a:effectLst/>
                          <a:latin typeface="Consolas" panose="020B0609020204030204" pitchFamily="49" charset="0"/>
                        </a:rPr>
                        <a:t>rd</a:t>
                      </a:r>
                      <a:endParaRPr lang="en-US" sz="1400" dirty="0">
                        <a:effectLst/>
                        <a:latin typeface="Consolas" panose="020B0609020204030204" pitchFamily="49" charset="0"/>
                      </a:endParaRPr>
                    </a:p>
                  </a:txBody>
                  <a:tcPr marL="82550" marR="82550" marT="38100" marB="38100">
                    <a:lnL>
                      <a:noFill/>
                    </a:lnL>
                    <a:lnR>
                      <a:noFill/>
                    </a:lnR>
                    <a:lnT>
                      <a:noFill/>
                    </a:lnT>
                    <a:lnB>
                      <a:noFill/>
                    </a:lnB>
                    <a:solidFill>
                      <a:srgbClr val="FFFFFF"/>
                    </a:solidFill>
                  </a:tcPr>
                </a:tc>
                <a:extLst>
                  <a:ext uri="{0D108BD9-81ED-4DB2-BD59-A6C34878D82A}">
                    <a16:rowId xmlns:a16="http://schemas.microsoft.com/office/drawing/2014/main" val="2926874574"/>
                  </a:ext>
                </a:extLst>
              </a:tr>
            </a:tbl>
          </a:graphicData>
        </a:graphic>
      </p:graphicFrame>
      <p:graphicFrame>
        <p:nvGraphicFramePr>
          <p:cNvPr id="6" name="表 5">
            <a:extLst>
              <a:ext uri="{FF2B5EF4-FFF2-40B4-BE49-F238E27FC236}">
                <a16:creationId xmlns:a16="http://schemas.microsoft.com/office/drawing/2014/main" id="{23A59D91-24E7-EAA4-C58B-61276B4547CD}"/>
              </a:ext>
            </a:extLst>
          </p:cNvPr>
          <p:cNvGraphicFramePr>
            <a:graphicFrameLocks noGrp="1"/>
          </p:cNvGraphicFramePr>
          <p:nvPr>
            <p:extLst>
              <p:ext uri="{D42A27DB-BD31-4B8C-83A1-F6EECF244321}">
                <p14:modId xmlns:p14="http://schemas.microsoft.com/office/powerpoint/2010/main" val="2044675577"/>
              </p:ext>
            </p:extLst>
          </p:nvPr>
        </p:nvGraphicFramePr>
        <p:xfrm>
          <a:off x="611956" y="4599013"/>
          <a:ext cx="7560084" cy="716280"/>
        </p:xfrm>
        <a:graphic>
          <a:graphicData uri="http://schemas.openxmlformats.org/drawingml/2006/table">
            <a:tbl>
              <a:tblPr/>
              <a:tblGrid>
                <a:gridCol w="4435251">
                  <a:extLst>
                    <a:ext uri="{9D8B030D-6E8A-4147-A177-3AD203B41FA5}">
                      <a16:colId xmlns:a16="http://schemas.microsoft.com/office/drawing/2014/main" val="2274683565"/>
                    </a:ext>
                  </a:extLst>
                </a:gridCol>
                <a:gridCol w="3124833">
                  <a:extLst>
                    <a:ext uri="{9D8B030D-6E8A-4147-A177-3AD203B41FA5}">
                      <a16:colId xmlns:a16="http://schemas.microsoft.com/office/drawing/2014/main" val="1253527424"/>
                    </a:ext>
                  </a:extLst>
                </a:gridCol>
              </a:tblGrid>
              <a:tr h="487680">
                <a:tc>
                  <a:txBody>
                    <a:bodyPr/>
                    <a:lstStyle/>
                    <a:p>
                      <a:r>
                        <a:rPr lang="en-US" sz="1400" b="1" dirty="0">
                          <a:effectLst/>
                          <a:latin typeface="Consolas" panose="020B0609020204030204" pitchFamily="49" charset="0"/>
                        </a:rPr>
                        <a:t>Conditional select, if zero</a:t>
                      </a:r>
                      <a:br>
                        <a:rPr lang="en-US" sz="1400" dirty="0">
                          <a:effectLst/>
                          <a:latin typeface="Consolas" panose="020B0609020204030204" pitchFamily="49" charset="0"/>
                        </a:rPr>
                      </a:br>
                      <a:r>
                        <a:rPr lang="en-US" sz="1400" dirty="0" err="1">
                          <a:effectLst/>
                          <a:latin typeface="Consolas" panose="020B0609020204030204" pitchFamily="49" charset="0"/>
                        </a:rPr>
                        <a:t>rd</a:t>
                      </a:r>
                      <a:r>
                        <a:rPr lang="en-US" sz="1400" dirty="0">
                          <a:effectLst/>
                          <a:latin typeface="Consolas" panose="020B0609020204030204" pitchFamily="49" charset="0"/>
                        </a:rPr>
                        <a:t> = (</a:t>
                      </a:r>
                      <a:r>
                        <a:rPr lang="en-US" sz="1400" dirty="0" err="1">
                          <a:effectLst/>
                          <a:latin typeface="Consolas" panose="020B0609020204030204" pitchFamily="49" charset="0"/>
                        </a:rPr>
                        <a:t>rc</a:t>
                      </a:r>
                      <a:r>
                        <a:rPr lang="en-US" sz="1400" dirty="0">
                          <a:effectLst/>
                          <a:latin typeface="Consolas" panose="020B0609020204030204" pitchFamily="49" charset="0"/>
                        </a:rPr>
                        <a:t> == 0) ? rs1 : rs2</a:t>
                      </a:r>
                    </a:p>
                  </a:txBody>
                  <a:tcPr marL="82550" marR="82550" marT="38100" marB="38100">
                    <a:lnL>
                      <a:noFill/>
                    </a:lnL>
                    <a:lnR>
                      <a:noFill/>
                    </a:lnR>
                    <a:lnT>
                      <a:noFill/>
                    </a:lnT>
                    <a:lnB>
                      <a:noFill/>
                    </a:lnB>
                    <a:solidFill>
                      <a:srgbClr val="FFFFFF"/>
                    </a:solidFill>
                  </a:tcPr>
                </a:tc>
                <a:tc>
                  <a:txBody>
                    <a:bodyPr/>
                    <a:lstStyle/>
                    <a:p>
                      <a:r>
                        <a:rPr lang="en-US" sz="1400" dirty="0" err="1">
                          <a:effectLst/>
                          <a:latin typeface="Consolas" panose="020B0609020204030204" pitchFamily="49" charset="0"/>
                        </a:rPr>
                        <a:t>czero.nez</a:t>
                      </a:r>
                      <a:r>
                        <a:rPr lang="en-US" sz="1400" dirty="0">
                          <a:effectLst/>
                          <a:latin typeface="Consolas" panose="020B0609020204030204" pitchFamily="49" charset="0"/>
                        </a:rPr>
                        <a:t> </a:t>
                      </a:r>
                      <a:r>
                        <a:rPr lang="en-US" sz="1400" dirty="0" err="1">
                          <a:effectLst/>
                          <a:latin typeface="Consolas" panose="020B0609020204030204" pitchFamily="49" charset="0"/>
                        </a:rPr>
                        <a:t>rd</a:t>
                      </a:r>
                      <a:r>
                        <a:rPr lang="en-US" sz="1400" dirty="0">
                          <a:effectLst/>
                          <a:latin typeface="Consolas" panose="020B0609020204030204" pitchFamily="49" charset="0"/>
                        </a:rPr>
                        <a:t>,   rs1, </a:t>
                      </a:r>
                      <a:r>
                        <a:rPr lang="en-US" sz="1400" dirty="0" err="1">
                          <a:effectLst/>
                          <a:latin typeface="Consolas" panose="020B0609020204030204" pitchFamily="49" charset="0"/>
                        </a:rPr>
                        <a:t>rc</a:t>
                      </a:r>
                      <a:endParaRPr lang="en-US" sz="1400" dirty="0">
                        <a:effectLst/>
                        <a:latin typeface="Consolas" panose="020B0609020204030204" pitchFamily="49" charset="0"/>
                      </a:endParaRPr>
                    </a:p>
                    <a:p>
                      <a:r>
                        <a:rPr lang="en-US" sz="1400" dirty="0" err="1">
                          <a:effectLst/>
                          <a:latin typeface="Consolas" panose="020B0609020204030204" pitchFamily="49" charset="0"/>
                        </a:rPr>
                        <a:t>czero.eqz</a:t>
                      </a:r>
                      <a:r>
                        <a:rPr lang="en-US" sz="1400" dirty="0">
                          <a:effectLst/>
                          <a:latin typeface="Consolas" panose="020B0609020204030204" pitchFamily="49" charset="0"/>
                        </a:rPr>
                        <a:t> </a:t>
                      </a:r>
                      <a:r>
                        <a:rPr lang="en-US" sz="1400" dirty="0" err="1">
                          <a:effectLst/>
                          <a:latin typeface="Consolas" panose="020B0609020204030204" pitchFamily="49" charset="0"/>
                        </a:rPr>
                        <a:t>rtmp</a:t>
                      </a:r>
                      <a:r>
                        <a:rPr lang="en-US" sz="1400" dirty="0">
                          <a:effectLst/>
                          <a:latin typeface="Consolas" panose="020B0609020204030204" pitchFamily="49" charset="0"/>
                        </a:rPr>
                        <a:t>, rs2, </a:t>
                      </a:r>
                      <a:r>
                        <a:rPr lang="en-US" sz="1400" dirty="0" err="1">
                          <a:effectLst/>
                          <a:latin typeface="Consolas" panose="020B0609020204030204" pitchFamily="49" charset="0"/>
                        </a:rPr>
                        <a:t>rc</a:t>
                      </a:r>
                      <a:r>
                        <a:rPr lang="en-US" sz="1400" dirty="0">
                          <a:effectLst/>
                          <a:latin typeface="Consolas" panose="020B0609020204030204" pitchFamily="49" charset="0"/>
                        </a:rPr>
                        <a:t> </a:t>
                      </a:r>
                    </a:p>
                    <a:p>
                      <a:r>
                        <a:rPr lang="en-US" sz="1400" dirty="0">
                          <a:effectLst/>
                          <a:latin typeface="Consolas" panose="020B0609020204030204" pitchFamily="49" charset="0"/>
                        </a:rPr>
                        <a:t>or </a:t>
                      </a:r>
                      <a:r>
                        <a:rPr lang="en-US" sz="1400" dirty="0" err="1">
                          <a:effectLst/>
                          <a:latin typeface="Consolas" panose="020B0609020204030204" pitchFamily="49" charset="0"/>
                        </a:rPr>
                        <a:t>rd</a:t>
                      </a:r>
                      <a:r>
                        <a:rPr lang="en-US" sz="1400" dirty="0">
                          <a:effectLst/>
                          <a:latin typeface="Consolas" panose="020B0609020204030204" pitchFamily="49" charset="0"/>
                        </a:rPr>
                        <a:t>, </a:t>
                      </a:r>
                      <a:r>
                        <a:rPr lang="en-US" sz="1400" dirty="0" err="1">
                          <a:effectLst/>
                          <a:latin typeface="Consolas" panose="020B0609020204030204" pitchFamily="49" charset="0"/>
                        </a:rPr>
                        <a:t>rd</a:t>
                      </a:r>
                      <a:r>
                        <a:rPr lang="en-US" sz="1400" dirty="0">
                          <a:effectLst/>
                          <a:latin typeface="Consolas" panose="020B0609020204030204" pitchFamily="49" charset="0"/>
                        </a:rPr>
                        <a:t>, </a:t>
                      </a:r>
                      <a:r>
                        <a:rPr lang="en-US" sz="1400" dirty="0" err="1">
                          <a:effectLst/>
                          <a:latin typeface="Consolas" panose="020B0609020204030204" pitchFamily="49" charset="0"/>
                        </a:rPr>
                        <a:t>rtmp</a:t>
                      </a:r>
                      <a:endParaRPr lang="en-US" sz="1400" dirty="0">
                        <a:effectLst/>
                        <a:latin typeface="Consolas" panose="020B0609020204030204" pitchFamily="49" charset="0"/>
                      </a:endParaRPr>
                    </a:p>
                  </a:txBody>
                  <a:tcPr marL="82550" marR="82550" marT="38100" marB="38100">
                    <a:lnL>
                      <a:noFill/>
                    </a:lnL>
                    <a:lnR>
                      <a:noFill/>
                    </a:lnR>
                    <a:lnT>
                      <a:noFill/>
                    </a:lnT>
                    <a:lnB>
                      <a:noFill/>
                    </a:lnB>
                    <a:solidFill>
                      <a:srgbClr val="FFFFFF"/>
                    </a:solidFill>
                  </a:tcPr>
                </a:tc>
                <a:extLst>
                  <a:ext uri="{0D108BD9-81ED-4DB2-BD59-A6C34878D82A}">
                    <a16:rowId xmlns:a16="http://schemas.microsoft.com/office/drawing/2014/main" val="3964501268"/>
                  </a:ext>
                </a:extLst>
              </a:tr>
            </a:tbl>
          </a:graphicData>
        </a:graphic>
      </p:graphicFrame>
      <p:sp>
        <p:nvSpPr>
          <p:cNvPr id="9" name="コンテンツ プレースホルダー 2">
            <a:extLst>
              <a:ext uri="{FF2B5EF4-FFF2-40B4-BE49-F238E27FC236}">
                <a16:creationId xmlns:a16="http://schemas.microsoft.com/office/drawing/2014/main" id="{FB776487-2644-A5FD-A6CB-49358F7795A5}"/>
              </a:ext>
            </a:extLst>
          </p:cNvPr>
          <p:cNvSpPr txBox="1">
            <a:spLocks/>
          </p:cNvSpPr>
          <p:nvPr/>
        </p:nvSpPr>
        <p:spPr bwMode="auto">
          <a:xfrm>
            <a:off x="341953" y="1088974"/>
            <a:ext cx="8550095" cy="14400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kern="0" dirty="0"/>
              <a:t>以下の様に，１つ～２つの他の命令と組み合わせて使う想定</a:t>
            </a:r>
            <a:endParaRPr lang="en-US" altLang="ja-JP" kern="0" dirty="0"/>
          </a:p>
          <a:p>
            <a:pPr lvl="1"/>
            <a:r>
              <a:rPr lang="en-US" altLang="ja-JP" sz="1600" kern="0" dirty="0">
                <a:solidFill>
                  <a:schemeClr val="accent4"/>
                </a:solidFill>
                <a:latin typeface="Consolas" panose="020B0609020204030204" pitchFamily="49" charset="0"/>
                <a:hlinkClick r:id="rId2">
                  <a:extLst>
                    <a:ext uri="{A12FA001-AC4F-418D-AE19-62706E023703}">
                      <ahyp:hlinkClr xmlns:ahyp="http://schemas.microsoft.com/office/drawing/2018/hyperlinkcolor" val="tx"/>
                    </a:ext>
                  </a:extLst>
                </a:hlinkClick>
              </a:rPr>
              <a:t>https://github.com/riscv/riscv-zicond/blob/main/zicondops.adoc</a:t>
            </a:r>
            <a:r>
              <a:rPr lang="en-US" altLang="ja-JP" sz="1600" kern="0" dirty="0">
                <a:solidFill>
                  <a:schemeClr val="accent4"/>
                </a:solidFill>
                <a:latin typeface="Consolas" panose="020B0609020204030204" pitchFamily="49" charset="0"/>
              </a:rPr>
              <a:t> </a:t>
            </a:r>
            <a:r>
              <a:rPr lang="ja-JP" altLang="en-US" sz="1600" kern="0" dirty="0">
                <a:latin typeface="Consolas" panose="020B0609020204030204" pitchFamily="49" charset="0"/>
              </a:rPr>
              <a:t>より</a:t>
            </a:r>
            <a:endParaRPr lang="en-US" altLang="ja-JP" sz="1600" kern="0" dirty="0">
              <a:latin typeface="Consolas" panose="020B0609020204030204" pitchFamily="49" charset="0"/>
            </a:endParaRPr>
          </a:p>
        </p:txBody>
      </p:sp>
    </p:spTree>
    <p:extLst>
      <p:ext uri="{BB962C8B-B14F-4D97-AF65-F5344CB8AC3E}">
        <p14:creationId xmlns:p14="http://schemas.microsoft.com/office/powerpoint/2010/main" val="2917626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6027</Words>
  <Application>Microsoft Office PowerPoint</Application>
  <PresentationFormat>画面に合わせる (4:3)</PresentationFormat>
  <Paragraphs>691</Paragraphs>
  <Slides>67</Slides>
  <Notes>6</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67</vt:i4>
      </vt:variant>
    </vt:vector>
  </HeadingPairs>
  <TitlesOfParts>
    <vt:vector size="80" baseType="lpstr">
      <vt:lpstr>-apple-system</vt:lpstr>
      <vt:lpstr>HG丸ｺﾞｼｯｸM-PRO</vt:lpstr>
      <vt:lpstr>ＭＳ Ｐゴシック</vt:lpstr>
      <vt:lpstr>Nunito Var</vt:lpstr>
      <vt:lpstr>var(--ads-heading-font-family)</vt:lpstr>
      <vt:lpstr>メイリオ</vt:lpstr>
      <vt:lpstr>游ゴシック</vt:lpstr>
      <vt:lpstr>Arial Narrow</vt:lpstr>
      <vt:lpstr>Calibri</vt:lpstr>
      <vt:lpstr>Consolas</vt:lpstr>
      <vt:lpstr>Segoe UI</vt:lpstr>
      <vt:lpstr>Wingdings</vt:lpstr>
      <vt:lpstr>cerulean</vt:lpstr>
      <vt:lpstr>塩谷 亮太 (shioya@ci.i.u-tokyo.ac.jp) 東京大学大学院情報理工学系研究科 創造情報学専攻</vt:lpstr>
      <vt:lpstr>塩谷 亮太</vt:lpstr>
      <vt:lpstr>今日の話題：RISC-V Zicond 拡張</vt:lpstr>
      <vt:lpstr>RISC-V Zicond 拡張</vt:lpstr>
      <vt:lpstr>今日の話題</vt:lpstr>
      <vt:lpstr>Zicond 拡張の仕様</vt:lpstr>
      <vt:lpstr>仕様書のイントロ</vt:lpstr>
      <vt:lpstr>Zicond の命令</vt:lpstr>
      <vt:lpstr>ユースケース</vt:lpstr>
      <vt:lpstr>なぜ？</vt:lpstr>
      <vt:lpstr>もくじ</vt:lpstr>
      <vt:lpstr>工場のラインを考える</vt:lpstr>
      <vt:lpstr>工場のラインを考える</vt:lpstr>
      <vt:lpstr>分岐命令の処理と制御ハザード</vt:lpstr>
      <vt:lpstr>分岐予測</vt:lpstr>
      <vt:lpstr>分岐予測ペナルティ</vt:lpstr>
      <vt:lpstr>大規模な高性能プロセッサの場合</vt:lpstr>
      <vt:lpstr>分岐予測の予測方法：過去のパターンを利用</vt:lpstr>
      <vt:lpstr>現代の分岐予測器の性能 PIERRE MICHAUD, An Alternative TAGE-like Conditional Branch Predictor, TACO 2018 より</vt:lpstr>
      <vt:lpstr>分岐予測の予測方法と問題</vt:lpstr>
      <vt:lpstr>予測出来ない分岐の例： CoreMark 内の CRC 計算部分</vt:lpstr>
      <vt:lpstr>もくじ</vt:lpstr>
      <vt:lpstr>条件付き move による分岐の回避</vt:lpstr>
      <vt:lpstr>条件付き move</vt:lpstr>
      <vt:lpstr>条件付き move による性能向上</vt:lpstr>
      <vt:lpstr>分岐処理の中身が十分に小さくないと意味がない</vt:lpstr>
      <vt:lpstr>分岐予測が十分当たる場合も意味が無い （プログラム中の大概の分岐は予測できる）</vt:lpstr>
      <vt:lpstr>CoreMark 内の CRC 計算部分は，うってつけ</vt:lpstr>
      <vt:lpstr>既存の命令セットにおける条件付き move（１）</vt:lpstr>
      <vt:lpstr>既存の命令セットにおける条件付き move（２）</vt:lpstr>
      <vt:lpstr>既存の命令セットにおける条件付き move（３）</vt:lpstr>
      <vt:lpstr>RISC-V では？</vt:lpstr>
      <vt:lpstr>一応 B (Bitmanip) 拡張には提案があった</vt:lpstr>
      <vt:lpstr>なぜ条件付き move を入れたくないか？（１）</vt:lpstr>
      <vt:lpstr>なぜ条件付き move を入れたくないか？（２）</vt:lpstr>
      <vt:lpstr>RISC-V から条件付き move が省かれた理由</vt:lpstr>
      <vt:lpstr>もくじ</vt:lpstr>
      <vt:lpstr>レジスタ・リネーム</vt:lpstr>
      <vt:lpstr>真の依存と偽の依存（逆依存と出力依存）</vt:lpstr>
      <vt:lpstr>Out-of-order 実行のモチベーション</vt:lpstr>
      <vt:lpstr>Out-of-order 実行により高速化</vt:lpstr>
      <vt:lpstr>実行結果は変わらない</vt:lpstr>
      <vt:lpstr>出力依存（WAW）があると破綻する</vt:lpstr>
      <vt:lpstr>逆依存（WAR）があっても破綻する</vt:lpstr>
      <vt:lpstr>レジスタ・リネーム</vt:lpstr>
      <vt:lpstr>レジスタ・リネーム</vt:lpstr>
      <vt:lpstr>レジスタ・リネーム</vt:lpstr>
      <vt:lpstr>レジスタ・リネームのまとめ</vt:lpstr>
      <vt:lpstr>RISC-V から条件付き move が省かれた理由（再）</vt:lpstr>
      <vt:lpstr>３オペランド条件付き move とリネーム</vt:lpstr>
      <vt:lpstr>リネームの結果， ３オペランドが４オペランドになってしまう</vt:lpstr>
      <vt:lpstr>レジスタリネームと条件付き move のまとめ</vt:lpstr>
      <vt:lpstr>Design of the RISC-V Instruction Set Architecture より，Alpha への批判</vt:lpstr>
      <vt:lpstr>もくじ</vt:lpstr>
      <vt:lpstr>Zicond の命令</vt:lpstr>
      <vt:lpstr>Zicond の命令のリネーム</vt:lpstr>
      <vt:lpstr>リネームしても３オペランドのまま！</vt:lpstr>
      <vt:lpstr>塩谷の感想</vt:lpstr>
      <vt:lpstr>仕様書のイントロ（再）</vt:lpstr>
      <vt:lpstr>もくじ</vt:lpstr>
      <vt:lpstr>状況</vt:lpstr>
      <vt:lpstr>プロファイルへの導入</vt:lpstr>
      <vt:lpstr>ツールのサポート（2023/08/09 時点）</vt:lpstr>
      <vt:lpstr>「Developments in LLVM-based toolchains and tooling for RISC-V」より https://riscv-europe.org/media/proceedings/plenary/2023-06-08-11h30-Alex-BRADBURY-slides.pdf</vt:lpstr>
      <vt:lpstr>CoreMark における Zicond の導入と効果</vt:lpstr>
      <vt:lpstr>Zicond により CoreMark では予測ミスが大幅に削減</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2023-08-10T11:15:45Z</dcterms:modified>
</cp:coreProperties>
</file>