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5"/>
  </p:notesMasterIdLst>
  <p:sldIdLst>
    <p:sldId id="440" r:id="rId2"/>
    <p:sldId id="632" r:id="rId3"/>
    <p:sldId id="633" r:id="rId4"/>
    <p:sldId id="670" r:id="rId5"/>
    <p:sldId id="681" r:id="rId6"/>
    <p:sldId id="671" r:id="rId7"/>
    <p:sldId id="674" r:id="rId8"/>
    <p:sldId id="673" r:id="rId9"/>
    <p:sldId id="675" r:id="rId10"/>
    <p:sldId id="676" r:id="rId11"/>
    <p:sldId id="677" r:id="rId12"/>
    <p:sldId id="678" r:id="rId13"/>
    <p:sldId id="679" r:id="rId14"/>
    <p:sldId id="672" r:id="rId15"/>
    <p:sldId id="682" r:id="rId16"/>
    <p:sldId id="680" r:id="rId17"/>
    <p:sldId id="687" r:id="rId18"/>
    <p:sldId id="685" r:id="rId19"/>
    <p:sldId id="684" r:id="rId20"/>
    <p:sldId id="688" r:id="rId21"/>
    <p:sldId id="683" r:id="rId22"/>
    <p:sldId id="686" r:id="rId23"/>
    <p:sldId id="669" r:id="rId24"/>
    <p:sldId id="635" r:id="rId25"/>
    <p:sldId id="636" r:id="rId26"/>
    <p:sldId id="637" r:id="rId27"/>
    <p:sldId id="638" r:id="rId28"/>
    <p:sldId id="656" r:id="rId29"/>
    <p:sldId id="639" r:id="rId30"/>
    <p:sldId id="640" r:id="rId31"/>
    <p:sldId id="641" r:id="rId32"/>
    <p:sldId id="642" r:id="rId33"/>
    <p:sldId id="643" r:id="rId34"/>
    <p:sldId id="644" r:id="rId35"/>
    <p:sldId id="634" r:id="rId36"/>
    <p:sldId id="645" r:id="rId37"/>
    <p:sldId id="647" r:id="rId38"/>
    <p:sldId id="657" r:id="rId39"/>
    <p:sldId id="646" r:id="rId40"/>
    <p:sldId id="658" r:id="rId41"/>
    <p:sldId id="659" r:id="rId42"/>
    <p:sldId id="649" r:id="rId43"/>
    <p:sldId id="655" r:id="rId4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2022/7/4</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31</a:t>
            </a:fld>
            <a:endParaRPr kumimoji="1" lang="ja-JP" altLang="en-US"/>
          </a:p>
        </p:txBody>
      </p:sp>
    </p:spTree>
    <p:extLst>
      <p:ext uri="{BB962C8B-B14F-4D97-AF65-F5344CB8AC3E}">
        <p14:creationId xmlns:p14="http://schemas.microsoft.com/office/powerpoint/2010/main" val="327756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32</a:t>
            </a:fld>
            <a:endParaRPr kumimoji="1" lang="ja-JP" altLang="en-US"/>
          </a:p>
        </p:txBody>
      </p:sp>
    </p:spTree>
    <p:extLst>
      <p:ext uri="{BB962C8B-B14F-4D97-AF65-F5344CB8AC3E}">
        <p14:creationId xmlns:p14="http://schemas.microsoft.com/office/powerpoint/2010/main" val="170018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33</a:t>
            </a:fld>
            <a:endParaRPr kumimoji="1" lang="ja-JP" altLang="en-US"/>
          </a:p>
        </p:txBody>
      </p:sp>
    </p:spTree>
    <p:extLst>
      <p:ext uri="{BB962C8B-B14F-4D97-AF65-F5344CB8AC3E}">
        <p14:creationId xmlns:p14="http://schemas.microsoft.com/office/powerpoint/2010/main" val="39075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34</a:t>
            </a:fld>
            <a:endParaRPr kumimoji="1" lang="ja-JP" altLang="en-US"/>
          </a:p>
        </p:txBody>
      </p:sp>
    </p:spTree>
    <p:extLst>
      <p:ext uri="{BB962C8B-B14F-4D97-AF65-F5344CB8AC3E}">
        <p14:creationId xmlns:p14="http://schemas.microsoft.com/office/powerpoint/2010/main" val="420609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sites.cs.ucsb.edu/~tyang/class/240a17/slides/SIMD.pdf" TargetMode="External"/><Relationship Id="rId4" Type="http://schemas.openxmlformats.org/officeDocument/2006/relationships/hyperlink" Target="https://developer.mozilla.org/en-US/docs/Glossary/SIM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chip.org/wiki/File:Bulldozer_Die_Shot.jpg"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l.acm.org/doi/proceedings/10.1145/3352460" TargetMode="External"/><Relationship Id="rId2" Type="http://schemas.openxmlformats.org/officeDocument/2006/relationships/hyperlink" Target="https://www.iscaconf.org/isca2020/progra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10</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6928-E4AC-D43C-5712-51ADCE7DA59C}"/>
              </a:ext>
            </a:extLst>
          </p:cNvPr>
          <p:cNvSpPr>
            <a:spLocks noGrp="1"/>
          </p:cNvSpPr>
          <p:nvPr>
            <p:ph type="title"/>
          </p:nvPr>
        </p:nvSpPr>
        <p:spPr/>
        <p:txBody>
          <a:bodyPr/>
          <a:lstStyle/>
          <a:p>
            <a:r>
              <a:rPr kumimoji="1" lang="en-US" altLang="ja-JP" sz="2400" dirty="0"/>
              <a:t>SIMD</a:t>
            </a:r>
            <a:r>
              <a:rPr kumimoji="1" lang="ja-JP" altLang="en-US" sz="2400" dirty="0"/>
              <a:t>（</a:t>
            </a:r>
            <a:r>
              <a:rPr kumimoji="1" lang="en-US" altLang="ja-JP" sz="2400" dirty="0"/>
              <a:t>Single Instruction stream/Multiple Data stream</a:t>
            </a:r>
            <a:r>
              <a:rPr kumimoji="1" lang="ja-JP" altLang="en-US" sz="2400" dirty="0"/>
              <a:t>）</a:t>
            </a:r>
          </a:p>
        </p:txBody>
      </p:sp>
      <p:sp>
        <p:nvSpPr>
          <p:cNvPr id="3" name="テキスト プレースホルダー 2">
            <a:extLst>
              <a:ext uri="{FF2B5EF4-FFF2-40B4-BE49-F238E27FC236}">
                <a16:creationId xmlns:a16="http://schemas.microsoft.com/office/drawing/2014/main" id="{8FD7964B-5D08-C0D0-086D-C6B016DE5D09}"/>
              </a:ext>
            </a:extLst>
          </p:cNvPr>
          <p:cNvSpPr>
            <a:spLocks noGrp="1"/>
          </p:cNvSpPr>
          <p:nvPr>
            <p:ph type="body" sz="quarter" idx="10"/>
          </p:nvPr>
        </p:nvSpPr>
        <p:spPr>
          <a:xfrm>
            <a:off x="611956" y="3068996"/>
            <a:ext cx="8280092" cy="3329730"/>
          </a:xfrm>
        </p:spPr>
        <p:txBody>
          <a:bodyPr/>
          <a:lstStyle/>
          <a:p>
            <a:r>
              <a:rPr kumimoji="1" lang="ja-JP" altLang="en-US" dirty="0"/>
              <a:t>現在の主だった </a:t>
            </a:r>
            <a:r>
              <a:rPr kumimoji="1" lang="en-US" altLang="ja-JP" dirty="0"/>
              <a:t>GPU </a:t>
            </a:r>
            <a:r>
              <a:rPr kumimoji="1" lang="ja-JP" altLang="en-US" dirty="0"/>
              <a:t>はこの方式をベースにしている</a:t>
            </a:r>
            <a:endParaRPr kumimoji="1" lang="en-US" altLang="ja-JP" dirty="0"/>
          </a:p>
          <a:p>
            <a:pPr lvl="1"/>
            <a:r>
              <a:rPr kumimoji="1" lang="ja-JP" altLang="en-US" dirty="0"/>
              <a:t>一部，</a:t>
            </a:r>
            <a:r>
              <a:rPr kumimoji="1" lang="en-US" altLang="ja-JP" dirty="0"/>
              <a:t>CPU </a:t>
            </a:r>
            <a:r>
              <a:rPr kumimoji="1" lang="ja-JP" altLang="en-US" dirty="0"/>
              <a:t>にもこの考えを取り入れた命令がある</a:t>
            </a:r>
            <a:endParaRPr kumimoji="1" lang="en-US" altLang="ja-JP" dirty="0"/>
          </a:p>
        </p:txBody>
      </p:sp>
      <p:sp>
        <p:nvSpPr>
          <p:cNvPr id="11" name="正方形/長方形 10">
            <a:extLst>
              <a:ext uri="{FF2B5EF4-FFF2-40B4-BE49-F238E27FC236}">
                <a16:creationId xmlns:a16="http://schemas.microsoft.com/office/drawing/2014/main" id="{EAD82A13-F2E9-DFDF-3E39-C1E768267EB2}"/>
              </a:ext>
            </a:extLst>
          </p:cNvPr>
          <p:cNvSpPr/>
          <p:nvPr/>
        </p:nvSpPr>
        <p:spPr bwMode="auto">
          <a:xfrm>
            <a:off x="4211996" y="162898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12" name="直線矢印コネクタ 11">
            <a:extLst>
              <a:ext uri="{FF2B5EF4-FFF2-40B4-BE49-F238E27FC236}">
                <a16:creationId xmlns:a16="http://schemas.microsoft.com/office/drawing/2014/main" id="{5C46395C-23B3-C511-D220-21B7CB1B0ADC}"/>
              </a:ext>
            </a:extLst>
          </p:cNvPr>
          <p:cNvCxnSpPr>
            <a:cxnSpLocks/>
          </p:cNvCxnSpPr>
          <p:nvPr/>
        </p:nvCxnSpPr>
        <p:spPr bwMode="auto">
          <a:xfrm>
            <a:off x="4572000" y="143111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13" name="正方形/長方形 12">
            <a:extLst>
              <a:ext uri="{FF2B5EF4-FFF2-40B4-BE49-F238E27FC236}">
                <a16:creationId xmlns:a16="http://schemas.microsoft.com/office/drawing/2014/main" id="{45E643A2-4B4C-D5B8-3F41-4BACDC367184}"/>
              </a:ext>
            </a:extLst>
          </p:cNvPr>
          <p:cNvSpPr/>
          <p:nvPr/>
        </p:nvSpPr>
        <p:spPr bwMode="auto">
          <a:xfrm>
            <a:off x="4391998" y="108897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14" name="フリーフォーム 10">
            <a:extLst>
              <a:ext uri="{FF2B5EF4-FFF2-40B4-BE49-F238E27FC236}">
                <a16:creationId xmlns:a16="http://schemas.microsoft.com/office/drawing/2014/main" id="{755DC200-5A4C-0459-1013-55838A9CC5B2}"/>
              </a:ext>
            </a:extLst>
          </p:cNvPr>
          <p:cNvSpPr>
            <a:spLocks noChangeArrowheads="1"/>
          </p:cNvSpPr>
          <p:nvPr/>
        </p:nvSpPr>
        <p:spPr bwMode="auto">
          <a:xfrm flipH="1">
            <a:off x="2951982"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15" name="直線矢印コネクタ 14">
            <a:extLst>
              <a:ext uri="{FF2B5EF4-FFF2-40B4-BE49-F238E27FC236}">
                <a16:creationId xmlns:a16="http://schemas.microsoft.com/office/drawing/2014/main" id="{4D7A68DF-0E3F-1BCC-FF1F-A979CF4F95E3}"/>
              </a:ext>
            </a:extLst>
          </p:cNvPr>
          <p:cNvCxnSpPr>
            <a:cxnSpLocks/>
          </p:cNvCxnSpPr>
          <p:nvPr/>
        </p:nvCxnSpPr>
        <p:spPr bwMode="auto">
          <a:xfrm>
            <a:off x="4572000" y="1988984"/>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16" name="Freeform 10">
            <a:extLst>
              <a:ext uri="{FF2B5EF4-FFF2-40B4-BE49-F238E27FC236}">
                <a16:creationId xmlns:a16="http://schemas.microsoft.com/office/drawing/2014/main" id="{006D7B4A-6AA6-6003-4020-63C2897463AC}"/>
              </a:ext>
            </a:extLst>
          </p:cNvPr>
          <p:cNvSpPr>
            <a:spLocks/>
          </p:cNvSpPr>
          <p:nvPr/>
        </p:nvSpPr>
        <p:spPr bwMode="auto">
          <a:xfrm rot="5400000">
            <a:off x="3761990" y="1718982"/>
            <a:ext cx="180001"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7" name="フリーフォーム 10">
            <a:extLst>
              <a:ext uri="{FF2B5EF4-FFF2-40B4-BE49-F238E27FC236}">
                <a16:creationId xmlns:a16="http://schemas.microsoft.com/office/drawing/2014/main" id="{4A6A2F69-2D60-BC96-1E63-45629E83A88B}"/>
              </a:ext>
            </a:extLst>
          </p:cNvPr>
          <p:cNvSpPr>
            <a:spLocks noChangeArrowheads="1"/>
          </p:cNvSpPr>
          <p:nvPr/>
        </p:nvSpPr>
        <p:spPr bwMode="auto">
          <a:xfrm flipH="1">
            <a:off x="3761991"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8" name="フリーフォーム 10">
            <a:extLst>
              <a:ext uri="{FF2B5EF4-FFF2-40B4-BE49-F238E27FC236}">
                <a16:creationId xmlns:a16="http://schemas.microsoft.com/office/drawing/2014/main" id="{56337C34-19B1-A28C-9E8E-A2CD907EE5CB}"/>
              </a:ext>
            </a:extLst>
          </p:cNvPr>
          <p:cNvSpPr>
            <a:spLocks noChangeArrowheads="1"/>
          </p:cNvSpPr>
          <p:nvPr/>
        </p:nvSpPr>
        <p:spPr bwMode="auto">
          <a:xfrm flipH="1">
            <a:off x="4572000"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9" name="フリーフォーム 10">
            <a:extLst>
              <a:ext uri="{FF2B5EF4-FFF2-40B4-BE49-F238E27FC236}">
                <a16:creationId xmlns:a16="http://schemas.microsoft.com/office/drawing/2014/main" id="{4B80016D-5C10-30E8-0CAA-747DADDC5B9F}"/>
              </a:ext>
            </a:extLst>
          </p:cNvPr>
          <p:cNvSpPr>
            <a:spLocks noChangeArrowheads="1"/>
          </p:cNvSpPr>
          <p:nvPr/>
        </p:nvSpPr>
        <p:spPr bwMode="auto">
          <a:xfrm flipH="1">
            <a:off x="5382009"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20" name="Freeform 10">
            <a:extLst>
              <a:ext uri="{FF2B5EF4-FFF2-40B4-BE49-F238E27FC236}">
                <a16:creationId xmlns:a16="http://schemas.microsoft.com/office/drawing/2014/main" id="{26F33265-DE1C-3F00-4F14-2752E0D7D555}"/>
              </a:ext>
            </a:extLst>
          </p:cNvPr>
          <p:cNvSpPr>
            <a:spLocks/>
          </p:cNvSpPr>
          <p:nvPr/>
        </p:nvSpPr>
        <p:spPr bwMode="auto">
          <a:xfrm rot="5400000">
            <a:off x="4166997" y="2123986"/>
            <a:ext cx="18000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1" name="Freeform 10">
            <a:extLst>
              <a:ext uri="{FF2B5EF4-FFF2-40B4-BE49-F238E27FC236}">
                <a16:creationId xmlns:a16="http://schemas.microsoft.com/office/drawing/2014/main" id="{F73DF0FE-0D02-95F2-3671-16C55F2A6542}"/>
              </a:ext>
            </a:extLst>
          </p:cNvPr>
          <p:cNvSpPr>
            <a:spLocks/>
          </p:cNvSpPr>
          <p:nvPr/>
        </p:nvSpPr>
        <p:spPr bwMode="auto">
          <a:xfrm rot="5400000" flipV="1">
            <a:off x="4617001" y="1943984"/>
            <a:ext cx="180000"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2" name="Freeform 10">
            <a:extLst>
              <a:ext uri="{FF2B5EF4-FFF2-40B4-BE49-F238E27FC236}">
                <a16:creationId xmlns:a16="http://schemas.microsoft.com/office/drawing/2014/main" id="{081E256E-DA4D-C88E-6A24-A0AD829B3150}"/>
              </a:ext>
            </a:extLst>
          </p:cNvPr>
          <p:cNvSpPr>
            <a:spLocks/>
          </p:cNvSpPr>
          <p:nvPr/>
        </p:nvSpPr>
        <p:spPr bwMode="auto">
          <a:xfrm rot="5400000" flipV="1">
            <a:off x="5202008" y="1808983"/>
            <a:ext cx="180001" cy="90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3655900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6928-E4AC-D43C-5712-51ADCE7DA59C}"/>
              </a:ext>
            </a:extLst>
          </p:cNvPr>
          <p:cNvSpPr>
            <a:spLocks noGrp="1"/>
          </p:cNvSpPr>
          <p:nvPr>
            <p:ph type="title"/>
          </p:nvPr>
        </p:nvSpPr>
        <p:spPr/>
        <p:txBody>
          <a:bodyPr/>
          <a:lstStyle/>
          <a:p>
            <a:r>
              <a:rPr kumimoji="1" lang="en-US" altLang="ja-JP" sz="2400" dirty="0"/>
              <a:t>MISD</a:t>
            </a:r>
            <a:r>
              <a:rPr kumimoji="1" lang="ja-JP" altLang="en-US" sz="2400" dirty="0"/>
              <a:t>（</a:t>
            </a:r>
            <a:r>
              <a:rPr kumimoji="1" lang="en-US" altLang="ja-JP" sz="2400" dirty="0"/>
              <a:t>Multiple Instruction stream/Single Data stream</a:t>
            </a:r>
            <a:r>
              <a:rPr kumimoji="1" lang="ja-JP" altLang="en-US" sz="2400" dirty="0"/>
              <a:t>）</a:t>
            </a:r>
          </a:p>
        </p:txBody>
      </p:sp>
      <p:sp>
        <p:nvSpPr>
          <p:cNvPr id="3" name="テキスト プレースホルダー 2">
            <a:extLst>
              <a:ext uri="{FF2B5EF4-FFF2-40B4-BE49-F238E27FC236}">
                <a16:creationId xmlns:a16="http://schemas.microsoft.com/office/drawing/2014/main" id="{8FD7964B-5D08-C0D0-086D-C6B016DE5D09}"/>
              </a:ext>
            </a:extLst>
          </p:cNvPr>
          <p:cNvSpPr>
            <a:spLocks noGrp="1"/>
          </p:cNvSpPr>
          <p:nvPr>
            <p:ph type="body" sz="quarter" idx="10"/>
          </p:nvPr>
        </p:nvSpPr>
        <p:spPr>
          <a:xfrm>
            <a:off x="611956" y="3068996"/>
            <a:ext cx="8280092" cy="3329730"/>
          </a:xfrm>
        </p:spPr>
        <p:txBody>
          <a:bodyPr/>
          <a:lstStyle/>
          <a:p>
            <a:r>
              <a:rPr kumimoji="1" lang="ja-JP" altLang="en-US" dirty="0"/>
              <a:t>複数の命令の流れが単一のデータの流れを処理する方式</a:t>
            </a:r>
            <a:endParaRPr kumimoji="1" lang="en-US" altLang="ja-JP" dirty="0"/>
          </a:p>
          <a:p>
            <a:pPr lvl="1"/>
            <a:r>
              <a:rPr kumimoji="1" lang="ja-JP" altLang="en-US" dirty="0"/>
              <a:t>事実上分類の都合上存在していると言ってもよい</a:t>
            </a:r>
            <a:endParaRPr kumimoji="1" lang="en-US" altLang="ja-JP" dirty="0"/>
          </a:p>
          <a:p>
            <a:pPr lvl="1"/>
            <a:r>
              <a:rPr kumimoji="1" lang="ja-JP" altLang="en-US" dirty="0"/>
              <a:t>この方式の実用的なコンピュータは現在一般的ではない</a:t>
            </a:r>
            <a:endParaRPr kumimoji="1" lang="en-US" altLang="ja-JP" dirty="0"/>
          </a:p>
        </p:txBody>
      </p:sp>
      <p:sp>
        <p:nvSpPr>
          <p:cNvPr id="23" name="正方形/長方形 22">
            <a:extLst>
              <a:ext uri="{FF2B5EF4-FFF2-40B4-BE49-F238E27FC236}">
                <a16:creationId xmlns:a16="http://schemas.microsoft.com/office/drawing/2014/main" id="{F6792834-6C35-8967-E163-0271AC46DEB0}"/>
              </a:ext>
            </a:extLst>
          </p:cNvPr>
          <p:cNvSpPr/>
          <p:nvPr/>
        </p:nvSpPr>
        <p:spPr bwMode="auto">
          <a:xfrm>
            <a:off x="3851992" y="162898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24" name="直線矢印コネクタ 23">
            <a:extLst>
              <a:ext uri="{FF2B5EF4-FFF2-40B4-BE49-F238E27FC236}">
                <a16:creationId xmlns:a16="http://schemas.microsoft.com/office/drawing/2014/main" id="{B3EBA8FB-192C-42F2-82BD-AC5CD6411AB8}"/>
              </a:ext>
            </a:extLst>
          </p:cNvPr>
          <p:cNvCxnSpPr>
            <a:cxnSpLocks/>
          </p:cNvCxnSpPr>
          <p:nvPr/>
        </p:nvCxnSpPr>
        <p:spPr bwMode="auto">
          <a:xfrm>
            <a:off x="4211996" y="143111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25" name="正方形/長方形 24">
            <a:extLst>
              <a:ext uri="{FF2B5EF4-FFF2-40B4-BE49-F238E27FC236}">
                <a16:creationId xmlns:a16="http://schemas.microsoft.com/office/drawing/2014/main" id="{BECD8B00-C58C-58E6-1D3F-E50D08F14011}"/>
              </a:ext>
            </a:extLst>
          </p:cNvPr>
          <p:cNvSpPr/>
          <p:nvPr/>
        </p:nvSpPr>
        <p:spPr bwMode="auto">
          <a:xfrm>
            <a:off x="4031994" y="108897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D0BC186E-CB82-CB85-CC78-2019398563AE}"/>
              </a:ext>
            </a:extLst>
          </p:cNvPr>
          <p:cNvSpPr/>
          <p:nvPr/>
        </p:nvSpPr>
        <p:spPr bwMode="auto">
          <a:xfrm>
            <a:off x="3041983" y="1628980"/>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28" name="直線矢印コネクタ 27">
            <a:extLst>
              <a:ext uri="{FF2B5EF4-FFF2-40B4-BE49-F238E27FC236}">
                <a16:creationId xmlns:a16="http://schemas.microsoft.com/office/drawing/2014/main" id="{2BBD5DF4-27A7-5EB6-544F-6A0541F4F1AD}"/>
              </a:ext>
            </a:extLst>
          </p:cNvPr>
          <p:cNvCxnSpPr>
            <a:cxnSpLocks/>
          </p:cNvCxnSpPr>
          <p:nvPr/>
        </p:nvCxnSpPr>
        <p:spPr bwMode="auto">
          <a:xfrm>
            <a:off x="3401987" y="1431109"/>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29" name="正方形/長方形 28">
            <a:extLst>
              <a:ext uri="{FF2B5EF4-FFF2-40B4-BE49-F238E27FC236}">
                <a16:creationId xmlns:a16="http://schemas.microsoft.com/office/drawing/2014/main" id="{577CE48E-0008-61BF-77C8-F2B7BF705A6F}"/>
              </a:ext>
            </a:extLst>
          </p:cNvPr>
          <p:cNvSpPr/>
          <p:nvPr/>
        </p:nvSpPr>
        <p:spPr bwMode="auto">
          <a:xfrm>
            <a:off x="3221985" y="1088973"/>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438E4CEA-FE5E-08A3-21CE-DAB4DB7D4E0A}"/>
              </a:ext>
            </a:extLst>
          </p:cNvPr>
          <p:cNvSpPr/>
          <p:nvPr/>
        </p:nvSpPr>
        <p:spPr bwMode="auto">
          <a:xfrm>
            <a:off x="5472010" y="162898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31" name="直線矢印コネクタ 30">
            <a:extLst>
              <a:ext uri="{FF2B5EF4-FFF2-40B4-BE49-F238E27FC236}">
                <a16:creationId xmlns:a16="http://schemas.microsoft.com/office/drawing/2014/main" id="{4E701DC9-6FF8-F4D0-C89C-34E1EC4838DE}"/>
              </a:ext>
            </a:extLst>
          </p:cNvPr>
          <p:cNvCxnSpPr>
            <a:cxnSpLocks/>
          </p:cNvCxnSpPr>
          <p:nvPr/>
        </p:nvCxnSpPr>
        <p:spPr bwMode="auto">
          <a:xfrm>
            <a:off x="5832014" y="143111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32" name="正方形/長方形 31">
            <a:extLst>
              <a:ext uri="{FF2B5EF4-FFF2-40B4-BE49-F238E27FC236}">
                <a16:creationId xmlns:a16="http://schemas.microsoft.com/office/drawing/2014/main" id="{87A1D8D8-74A0-5E52-4DEF-57271B25AE9C}"/>
              </a:ext>
            </a:extLst>
          </p:cNvPr>
          <p:cNvSpPr/>
          <p:nvPr/>
        </p:nvSpPr>
        <p:spPr bwMode="auto">
          <a:xfrm>
            <a:off x="5652012" y="108897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33" name="フリーフォーム 10">
            <a:extLst>
              <a:ext uri="{FF2B5EF4-FFF2-40B4-BE49-F238E27FC236}">
                <a16:creationId xmlns:a16="http://schemas.microsoft.com/office/drawing/2014/main" id="{894832BC-B7B0-B2D9-F5F5-F7A68FFA77DF}"/>
              </a:ext>
            </a:extLst>
          </p:cNvPr>
          <p:cNvSpPr>
            <a:spLocks noChangeArrowheads="1"/>
          </p:cNvSpPr>
          <p:nvPr/>
        </p:nvSpPr>
        <p:spPr bwMode="auto">
          <a:xfrm flipH="1">
            <a:off x="4205644" y="2348990"/>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34" name="直線矢印コネクタ 33">
            <a:extLst>
              <a:ext uri="{FF2B5EF4-FFF2-40B4-BE49-F238E27FC236}">
                <a16:creationId xmlns:a16="http://schemas.microsoft.com/office/drawing/2014/main" id="{8035C271-B3F9-F743-E713-7CAEF6D402D8}"/>
              </a:ext>
            </a:extLst>
          </p:cNvPr>
          <p:cNvCxnSpPr>
            <a:cxnSpLocks/>
          </p:cNvCxnSpPr>
          <p:nvPr/>
        </p:nvCxnSpPr>
        <p:spPr bwMode="auto">
          <a:xfrm>
            <a:off x="4565648" y="2078987"/>
            <a:ext cx="0" cy="270003"/>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35" name="正方形/長方形 34">
            <a:extLst>
              <a:ext uri="{FF2B5EF4-FFF2-40B4-BE49-F238E27FC236}">
                <a16:creationId xmlns:a16="http://schemas.microsoft.com/office/drawing/2014/main" id="{F3ACA8D4-4C8C-334F-9ECC-3A8CCB9726FE}"/>
              </a:ext>
            </a:extLst>
          </p:cNvPr>
          <p:cNvSpPr/>
          <p:nvPr/>
        </p:nvSpPr>
        <p:spPr bwMode="auto">
          <a:xfrm>
            <a:off x="4662001" y="1628980"/>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36" name="直線矢印コネクタ 35">
            <a:extLst>
              <a:ext uri="{FF2B5EF4-FFF2-40B4-BE49-F238E27FC236}">
                <a16:creationId xmlns:a16="http://schemas.microsoft.com/office/drawing/2014/main" id="{33E98AC6-4CC3-E463-10D1-15A8FFEE1ABD}"/>
              </a:ext>
            </a:extLst>
          </p:cNvPr>
          <p:cNvCxnSpPr>
            <a:cxnSpLocks/>
          </p:cNvCxnSpPr>
          <p:nvPr/>
        </p:nvCxnSpPr>
        <p:spPr bwMode="auto">
          <a:xfrm>
            <a:off x="5022005" y="1431109"/>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37" name="正方形/長方形 36">
            <a:extLst>
              <a:ext uri="{FF2B5EF4-FFF2-40B4-BE49-F238E27FC236}">
                <a16:creationId xmlns:a16="http://schemas.microsoft.com/office/drawing/2014/main" id="{D10BFF17-EA71-4C33-25C8-81B4203CAF5D}"/>
              </a:ext>
            </a:extLst>
          </p:cNvPr>
          <p:cNvSpPr/>
          <p:nvPr/>
        </p:nvSpPr>
        <p:spPr bwMode="auto">
          <a:xfrm>
            <a:off x="4842003" y="1088973"/>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38" name="Freeform 10">
            <a:extLst>
              <a:ext uri="{FF2B5EF4-FFF2-40B4-BE49-F238E27FC236}">
                <a16:creationId xmlns:a16="http://schemas.microsoft.com/office/drawing/2014/main" id="{82B0CC55-CBFE-292B-73F3-A7AA923D95BF}"/>
              </a:ext>
            </a:extLst>
          </p:cNvPr>
          <p:cNvSpPr>
            <a:spLocks/>
          </p:cNvSpPr>
          <p:nvPr/>
        </p:nvSpPr>
        <p:spPr bwMode="auto">
          <a:xfrm>
            <a:off x="3395635" y="1988986"/>
            <a:ext cx="1260014" cy="9000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non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a:extLst>
              <a:ext uri="{FF2B5EF4-FFF2-40B4-BE49-F238E27FC236}">
                <a16:creationId xmlns:a16="http://schemas.microsoft.com/office/drawing/2014/main" id="{E02BFE76-AA34-DC07-152D-6DAECA212E48}"/>
              </a:ext>
            </a:extLst>
          </p:cNvPr>
          <p:cNvSpPr>
            <a:spLocks/>
          </p:cNvSpPr>
          <p:nvPr/>
        </p:nvSpPr>
        <p:spPr bwMode="auto">
          <a:xfrm>
            <a:off x="4205644" y="1988986"/>
            <a:ext cx="450006" cy="9000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non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0" name="Freeform 10">
            <a:extLst>
              <a:ext uri="{FF2B5EF4-FFF2-40B4-BE49-F238E27FC236}">
                <a16:creationId xmlns:a16="http://schemas.microsoft.com/office/drawing/2014/main" id="{404C84C0-AA5D-E3A3-B13E-52684FA10D47}"/>
              </a:ext>
            </a:extLst>
          </p:cNvPr>
          <p:cNvSpPr>
            <a:spLocks/>
          </p:cNvSpPr>
          <p:nvPr/>
        </p:nvSpPr>
        <p:spPr bwMode="auto">
          <a:xfrm flipH="1">
            <a:off x="4655648" y="1988986"/>
            <a:ext cx="360003" cy="9000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non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1" name="Freeform 10">
            <a:extLst>
              <a:ext uri="{FF2B5EF4-FFF2-40B4-BE49-F238E27FC236}">
                <a16:creationId xmlns:a16="http://schemas.microsoft.com/office/drawing/2014/main" id="{A31DFD70-121B-E6EC-370E-25A90991E2DA}"/>
              </a:ext>
            </a:extLst>
          </p:cNvPr>
          <p:cNvSpPr>
            <a:spLocks/>
          </p:cNvSpPr>
          <p:nvPr/>
        </p:nvSpPr>
        <p:spPr bwMode="auto">
          <a:xfrm flipH="1">
            <a:off x="4925651" y="1988986"/>
            <a:ext cx="900010" cy="9000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non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1464230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6928-E4AC-D43C-5712-51ADCE7DA59C}"/>
              </a:ext>
            </a:extLst>
          </p:cNvPr>
          <p:cNvSpPr>
            <a:spLocks noGrp="1"/>
          </p:cNvSpPr>
          <p:nvPr>
            <p:ph type="title"/>
          </p:nvPr>
        </p:nvSpPr>
        <p:spPr/>
        <p:txBody>
          <a:bodyPr/>
          <a:lstStyle/>
          <a:p>
            <a:r>
              <a:rPr kumimoji="1" lang="en-US" altLang="ja-JP" sz="2000" dirty="0"/>
              <a:t>MIMD</a:t>
            </a:r>
            <a:r>
              <a:rPr kumimoji="1" lang="ja-JP" altLang="en-US" sz="2000" dirty="0"/>
              <a:t>（</a:t>
            </a:r>
            <a:r>
              <a:rPr kumimoji="1" lang="en-US" altLang="ja-JP" sz="2000" dirty="0"/>
              <a:t>Multiple Instruction stream/Multiple Data stream</a:t>
            </a:r>
            <a:r>
              <a:rPr kumimoji="1" lang="ja-JP" altLang="en-US" sz="2000" dirty="0"/>
              <a:t>）</a:t>
            </a:r>
          </a:p>
        </p:txBody>
      </p:sp>
      <p:sp>
        <p:nvSpPr>
          <p:cNvPr id="3" name="テキスト プレースホルダー 2">
            <a:extLst>
              <a:ext uri="{FF2B5EF4-FFF2-40B4-BE49-F238E27FC236}">
                <a16:creationId xmlns:a16="http://schemas.microsoft.com/office/drawing/2014/main" id="{8FD7964B-5D08-C0D0-086D-C6B016DE5D09}"/>
              </a:ext>
            </a:extLst>
          </p:cNvPr>
          <p:cNvSpPr>
            <a:spLocks noGrp="1"/>
          </p:cNvSpPr>
          <p:nvPr>
            <p:ph type="body" sz="quarter" idx="10"/>
          </p:nvPr>
        </p:nvSpPr>
        <p:spPr>
          <a:xfrm>
            <a:off x="611956" y="3068996"/>
            <a:ext cx="8280092" cy="3329730"/>
          </a:xfrm>
        </p:spPr>
        <p:txBody>
          <a:bodyPr/>
          <a:lstStyle/>
          <a:p>
            <a:r>
              <a:rPr kumimoji="1" lang="ja-JP" altLang="en-US" dirty="0"/>
              <a:t>複数の命令の流れが複数のデータの流れを処理する方式</a:t>
            </a:r>
            <a:endParaRPr kumimoji="1" lang="en-US" altLang="ja-JP" dirty="0"/>
          </a:p>
          <a:p>
            <a:pPr lvl="1"/>
            <a:r>
              <a:rPr kumimoji="1" lang="ja-JP" altLang="en-US" dirty="0"/>
              <a:t>典型的にはマルチコア化された </a:t>
            </a:r>
            <a:r>
              <a:rPr kumimoji="1" lang="en-US" altLang="ja-JP" dirty="0"/>
              <a:t>CPU </a:t>
            </a:r>
            <a:r>
              <a:rPr kumimoji="1" lang="ja-JP" altLang="en-US" dirty="0"/>
              <a:t>がこれに該当</a:t>
            </a:r>
            <a:endParaRPr kumimoji="1" lang="en-US" altLang="ja-JP" dirty="0"/>
          </a:p>
        </p:txBody>
      </p:sp>
      <p:sp>
        <p:nvSpPr>
          <p:cNvPr id="22" name="正方形/長方形 21">
            <a:extLst>
              <a:ext uri="{FF2B5EF4-FFF2-40B4-BE49-F238E27FC236}">
                <a16:creationId xmlns:a16="http://schemas.microsoft.com/office/drawing/2014/main" id="{F77B6204-6E73-06AC-8CCE-5363477E094F}"/>
              </a:ext>
            </a:extLst>
          </p:cNvPr>
          <p:cNvSpPr/>
          <p:nvPr/>
        </p:nvSpPr>
        <p:spPr bwMode="auto">
          <a:xfrm>
            <a:off x="3491988" y="162898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26" name="直線矢印コネクタ 25">
            <a:extLst>
              <a:ext uri="{FF2B5EF4-FFF2-40B4-BE49-F238E27FC236}">
                <a16:creationId xmlns:a16="http://schemas.microsoft.com/office/drawing/2014/main" id="{644CDAE1-E1C0-0DD9-11BD-C672AD18DCE6}"/>
              </a:ext>
            </a:extLst>
          </p:cNvPr>
          <p:cNvCxnSpPr>
            <a:cxnSpLocks/>
          </p:cNvCxnSpPr>
          <p:nvPr/>
        </p:nvCxnSpPr>
        <p:spPr bwMode="auto">
          <a:xfrm>
            <a:off x="3851992" y="143111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42" name="正方形/長方形 41">
            <a:extLst>
              <a:ext uri="{FF2B5EF4-FFF2-40B4-BE49-F238E27FC236}">
                <a16:creationId xmlns:a16="http://schemas.microsoft.com/office/drawing/2014/main" id="{747154B8-54DD-D7EB-1A03-0FDF630C5879}"/>
              </a:ext>
            </a:extLst>
          </p:cNvPr>
          <p:cNvSpPr/>
          <p:nvPr/>
        </p:nvSpPr>
        <p:spPr bwMode="auto">
          <a:xfrm>
            <a:off x="3671990" y="108897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3" name="フリーフォーム 10">
            <a:extLst>
              <a:ext uri="{FF2B5EF4-FFF2-40B4-BE49-F238E27FC236}">
                <a16:creationId xmlns:a16="http://schemas.microsoft.com/office/drawing/2014/main" id="{B2B75C57-15EA-475C-1AF3-A7C9A7FAFAE7}"/>
              </a:ext>
            </a:extLst>
          </p:cNvPr>
          <p:cNvSpPr>
            <a:spLocks noChangeArrowheads="1"/>
          </p:cNvSpPr>
          <p:nvPr/>
        </p:nvSpPr>
        <p:spPr bwMode="auto">
          <a:xfrm flipH="1">
            <a:off x="3491988"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44" name="直線矢印コネクタ 43">
            <a:extLst>
              <a:ext uri="{FF2B5EF4-FFF2-40B4-BE49-F238E27FC236}">
                <a16:creationId xmlns:a16="http://schemas.microsoft.com/office/drawing/2014/main" id="{AE837242-98CF-4FA2-5074-518D72E95043}"/>
              </a:ext>
            </a:extLst>
          </p:cNvPr>
          <p:cNvCxnSpPr>
            <a:cxnSpLocks/>
          </p:cNvCxnSpPr>
          <p:nvPr/>
        </p:nvCxnSpPr>
        <p:spPr bwMode="auto">
          <a:xfrm>
            <a:off x="3851992" y="1988984"/>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45" name="正方形/長方形 44">
            <a:extLst>
              <a:ext uri="{FF2B5EF4-FFF2-40B4-BE49-F238E27FC236}">
                <a16:creationId xmlns:a16="http://schemas.microsoft.com/office/drawing/2014/main" id="{37C50A8F-B543-E543-B194-A28BD7C80234}"/>
              </a:ext>
            </a:extLst>
          </p:cNvPr>
          <p:cNvSpPr/>
          <p:nvPr/>
        </p:nvSpPr>
        <p:spPr bwMode="auto">
          <a:xfrm>
            <a:off x="2681979" y="1628980"/>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46" name="直線矢印コネクタ 45">
            <a:extLst>
              <a:ext uri="{FF2B5EF4-FFF2-40B4-BE49-F238E27FC236}">
                <a16:creationId xmlns:a16="http://schemas.microsoft.com/office/drawing/2014/main" id="{F0694B87-B18F-1C6F-5A3C-A92BC9EE4320}"/>
              </a:ext>
            </a:extLst>
          </p:cNvPr>
          <p:cNvCxnSpPr>
            <a:cxnSpLocks/>
          </p:cNvCxnSpPr>
          <p:nvPr/>
        </p:nvCxnSpPr>
        <p:spPr bwMode="auto">
          <a:xfrm>
            <a:off x="3041983" y="1431109"/>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47" name="正方形/長方形 46">
            <a:extLst>
              <a:ext uri="{FF2B5EF4-FFF2-40B4-BE49-F238E27FC236}">
                <a16:creationId xmlns:a16="http://schemas.microsoft.com/office/drawing/2014/main" id="{DA8EC126-8498-007C-2949-CB32D087BEB9}"/>
              </a:ext>
            </a:extLst>
          </p:cNvPr>
          <p:cNvSpPr/>
          <p:nvPr/>
        </p:nvSpPr>
        <p:spPr bwMode="auto">
          <a:xfrm>
            <a:off x="2861981" y="1088973"/>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8" name="フリーフォーム 10">
            <a:extLst>
              <a:ext uri="{FF2B5EF4-FFF2-40B4-BE49-F238E27FC236}">
                <a16:creationId xmlns:a16="http://schemas.microsoft.com/office/drawing/2014/main" id="{8FE30F83-201A-9E5A-8D30-A11ABFB99284}"/>
              </a:ext>
            </a:extLst>
          </p:cNvPr>
          <p:cNvSpPr>
            <a:spLocks noChangeArrowheads="1"/>
          </p:cNvSpPr>
          <p:nvPr/>
        </p:nvSpPr>
        <p:spPr bwMode="auto">
          <a:xfrm flipH="1">
            <a:off x="2681979" y="2348987"/>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49" name="直線矢印コネクタ 48">
            <a:extLst>
              <a:ext uri="{FF2B5EF4-FFF2-40B4-BE49-F238E27FC236}">
                <a16:creationId xmlns:a16="http://schemas.microsoft.com/office/drawing/2014/main" id="{BC29DF41-6856-3637-3F99-ECD7BD04DECE}"/>
              </a:ext>
            </a:extLst>
          </p:cNvPr>
          <p:cNvCxnSpPr>
            <a:cxnSpLocks/>
          </p:cNvCxnSpPr>
          <p:nvPr/>
        </p:nvCxnSpPr>
        <p:spPr bwMode="auto">
          <a:xfrm>
            <a:off x="3041983" y="1988983"/>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50" name="正方形/長方形 49">
            <a:extLst>
              <a:ext uri="{FF2B5EF4-FFF2-40B4-BE49-F238E27FC236}">
                <a16:creationId xmlns:a16="http://schemas.microsoft.com/office/drawing/2014/main" id="{2EA8BA08-F030-4AC0-112C-7C123F7F721E}"/>
              </a:ext>
            </a:extLst>
          </p:cNvPr>
          <p:cNvSpPr/>
          <p:nvPr/>
        </p:nvSpPr>
        <p:spPr bwMode="auto">
          <a:xfrm>
            <a:off x="5112006" y="162898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51" name="直線矢印コネクタ 50">
            <a:extLst>
              <a:ext uri="{FF2B5EF4-FFF2-40B4-BE49-F238E27FC236}">
                <a16:creationId xmlns:a16="http://schemas.microsoft.com/office/drawing/2014/main" id="{C407411A-DD2F-09B4-6CE1-2E7D55AC300D}"/>
              </a:ext>
            </a:extLst>
          </p:cNvPr>
          <p:cNvCxnSpPr>
            <a:cxnSpLocks/>
          </p:cNvCxnSpPr>
          <p:nvPr/>
        </p:nvCxnSpPr>
        <p:spPr bwMode="auto">
          <a:xfrm>
            <a:off x="5472010" y="143111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52" name="正方形/長方形 51">
            <a:extLst>
              <a:ext uri="{FF2B5EF4-FFF2-40B4-BE49-F238E27FC236}">
                <a16:creationId xmlns:a16="http://schemas.microsoft.com/office/drawing/2014/main" id="{8F11ACE4-2BE4-CB20-2529-2F6D50CD9D3A}"/>
              </a:ext>
            </a:extLst>
          </p:cNvPr>
          <p:cNvSpPr/>
          <p:nvPr/>
        </p:nvSpPr>
        <p:spPr bwMode="auto">
          <a:xfrm>
            <a:off x="5292008" y="108897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53" name="フリーフォーム 10">
            <a:extLst>
              <a:ext uri="{FF2B5EF4-FFF2-40B4-BE49-F238E27FC236}">
                <a16:creationId xmlns:a16="http://schemas.microsoft.com/office/drawing/2014/main" id="{BDE91A7B-309D-D058-22C3-89A91B7B2524}"/>
              </a:ext>
            </a:extLst>
          </p:cNvPr>
          <p:cNvSpPr>
            <a:spLocks noChangeArrowheads="1"/>
          </p:cNvSpPr>
          <p:nvPr/>
        </p:nvSpPr>
        <p:spPr bwMode="auto">
          <a:xfrm flipH="1">
            <a:off x="5112006"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54" name="直線矢印コネクタ 53">
            <a:extLst>
              <a:ext uri="{FF2B5EF4-FFF2-40B4-BE49-F238E27FC236}">
                <a16:creationId xmlns:a16="http://schemas.microsoft.com/office/drawing/2014/main" id="{6A6A7A0C-80ED-24B9-5E72-D2837273FA1D}"/>
              </a:ext>
            </a:extLst>
          </p:cNvPr>
          <p:cNvCxnSpPr>
            <a:cxnSpLocks/>
          </p:cNvCxnSpPr>
          <p:nvPr/>
        </p:nvCxnSpPr>
        <p:spPr bwMode="auto">
          <a:xfrm>
            <a:off x="5472010" y="1988984"/>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55" name="正方形/長方形 54">
            <a:extLst>
              <a:ext uri="{FF2B5EF4-FFF2-40B4-BE49-F238E27FC236}">
                <a16:creationId xmlns:a16="http://schemas.microsoft.com/office/drawing/2014/main" id="{745CA04E-1AC3-C6F3-D23F-061102E3C657}"/>
              </a:ext>
            </a:extLst>
          </p:cNvPr>
          <p:cNvSpPr/>
          <p:nvPr/>
        </p:nvSpPr>
        <p:spPr bwMode="auto">
          <a:xfrm>
            <a:off x="4301997" y="1628980"/>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56" name="直線矢印コネクタ 55">
            <a:extLst>
              <a:ext uri="{FF2B5EF4-FFF2-40B4-BE49-F238E27FC236}">
                <a16:creationId xmlns:a16="http://schemas.microsoft.com/office/drawing/2014/main" id="{23066673-0BB4-7B6F-9A9F-66C82EECDBA5}"/>
              </a:ext>
            </a:extLst>
          </p:cNvPr>
          <p:cNvCxnSpPr>
            <a:cxnSpLocks/>
          </p:cNvCxnSpPr>
          <p:nvPr/>
        </p:nvCxnSpPr>
        <p:spPr bwMode="auto">
          <a:xfrm>
            <a:off x="4662001" y="1431109"/>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57" name="正方形/長方形 56">
            <a:extLst>
              <a:ext uri="{FF2B5EF4-FFF2-40B4-BE49-F238E27FC236}">
                <a16:creationId xmlns:a16="http://schemas.microsoft.com/office/drawing/2014/main" id="{34550578-FE90-E3EC-BF90-FD2CA2789B00}"/>
              </a:ext>
            </a:extLst>
          </p:cNvPr>
          <p:cNvSpPr/>
          <p:nvPr/>
        </p:nvSpPr>
        <p:spPr bwMode="auto">
          <a:xfrm>
            <a:off x="4481999" y="1088973"/>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58" name="フリーフォーム 10">
            <a:extLst>
              <a:ext uri="{FF2B5EF4-FFF2-40B4-BE49-F238E27FC236}">
                <a16:creationId xmlns:a16="http://schemas.microsoft.com/office/drawing/2014/main" id="{040B77BA-AAD4-6DA4-E76F-D285AF2EEB62}"/>
              </a:ext>
            </a:extLst>
          </p:cNvPr>
          <p:cNvSpPr>
            <a:spLocks noChangeArrowheads="1"/>
          </p:cNvSpPr>
          <p:nvPr/>
        </p:nvSpPr>
        <p:spPr bwMode="auto">
          <a:xfrm flipH="1">
            <a:off x="4301997" y="2348987"/>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59" name="直線矢印コネクタ 58">
            <a:extLst>
              <a:ext uri="{FF2B5EF4-FFF2-40B4-BE49-F238E27FC236}">
                <a16:creationId xmlns:a16="http://schemas.microsoft.com/office/drawing/2014/main" id="{9CADB85A-2EF1-4D15-6F55-155ED20968B6}"/>
              </a:ext>
            </a:extLst>
          </p:cNvPr>
          <p:cNvCxnSpPr>
            <a:cxnSpLocks/>
          </p:cNvCxnSpPr>
          <p:nvPr/>
        </p:nvCxnSpPr>
        <p:spPr bwMode="auto">
          <a:xfrm>
            <a:off x="4662001" y="1988983"/>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2712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BFB8C-2E41-AD2B-F3B9-AFED03B6523F}"/>
              </a:ext>
            </a:extLst>
          </p:cNvPr>
          <p:cNvSpPr>
            <a:spLocks noGrp="1"/>
          </p:cNvSpPr>
          <p:nvPr>
            <p:ph type="title"/>
          </p:nvPr>
        </p:nvSpPr>
        <p:spPr/>
        <p:txBody>
          <a:bodyPr/>
          <a:lstStyle/>
          <a:p>
            <a:r>
              <a:rPr kumimoji="1" lang="ja-JP" altLang="en-US" dirty="0"/>
              <a:t>フリンの分類と実際</a:t>
            </a:r>
          </a:p>
        </p:txBody>
      </p:sp>
      <p:sp>
        <p:nvSpPr>
          <p:cNvPr id="3" name="テキスト プレースホルダー 2">
            <a:extLst>
              <a:ext uri="{FF2B5EF4-FFF2-40B4-BE49-F238E27FC236}">
                <a16:creationId xmlns:a16="http://schemas.microsoft.com/office/drawing/2014/main" id="{D24C114C-4187-32BE-E497-9D9752F758BB}"/>
              </a:ext>
            </a:extLst>
          </p:cNvPr>
          <p:cNvSpPr>
            <a:spLocks noGrp="1"/>
          </p:cNvSpPr>
          <p:nvPr>
            <p:ph type="body" sz="quarter" idx="10"/>
          </p:nvPr>
        </p:nvSpPr>
        <p:spPr/>
        <p:txBody>
          <a:bodyPr/>
          <a:lstStyle/>
          <a:p>
            <a:r>
              <a:rPr kumimoji="1" lang="ja-JP" altLang="en-US" dirty="0"/>
              <a:t>現代のコンピュータをこのフリンの分類にそのまま厳密に当てはめようとするとやや無理がある</a:t>
            </a:r>
            <a:endParaRPr kumimoji="1" lang="en-US" altLang="ja-JP" dirty="0"/>
          </a:p>
          <a:p>
            <a:pPr lvl="1"/>
            <a:r>
              <a:rPr kumimoji="1" lang="ja-JP" altLang="en-US" dirty="0"/>
              <a:t>通常は複数の要素を同時に併せ持つことが多い</a:t>
            </a:r>
            <a:endParaRPr kumimoji="1" lang="en-US" altLang="ja-JP" dirty="0"/>
          </a:p>
          <a:p>
            <a:r>
              <a:rPr kumimoji="1" lang="ja-JP" altLang="en-US" dirty="0"/>
              <a:t>たとえば</a:t>
            </a:r>
            <a:endParaRPr kumimoji="1" lang="en-US" altLang="ja-JP" dirty="0"/>
          </a:p>
          <a:p>
            <a:pPr lvl="1"/>
            <a:r>
              <a:rPr kumimoji="1" lang="en-US" altLang="ja-JP" dirty="0"/>
              <a:t>GPU </a:t>
            </a:r>
            <a:r>
              <a:rPr kumimoji="1" lang="ja-JP" altLang="en-US" dirty="0"/>
              <a:t>は </a:t>
            </a:r>
            <a:r>
              <a:rPr kumimoji="1" lang="en-US" altLang="ja-JP" dirty="0"/>
              <a:t>SIMD </a:t>
            </a:r>
            <a:r>
              <a:rPr kumimoji="1" lang="ja-JP" altLang="en-US" dirty="0"/>
              <a:t>方式のコアを複数備えていることが一般的</a:t>
            </a:r>
            <a:endParaRPr kumimoji="1" lang="en-US" altLang="ja-JP" dirty="0"/>
          </a:p>
          <a:p>
            <a:pPr lvl="2"/>
            <a:r>
              <a:rPr kumimoji="1" lang="en-US" altLang="ja-JP" dirty="0"/>
              <a:t>SIMD </a:t>
            </a:r>
            <a:r>
              <a:rPr kumimoji="1" lang="ja-JP" altLang="en-US" dirty="0"/>
              <a:t>と </a:t>
            </a:r>
            <a:r>
              <a:rPr kumimoji="1" lang="en-US" altLang="ja-JP" dirty="0"/>
              <a:t>MIMD </a:t>
            </a:r>
            <a:r>
              <a:rPr kumimoji="1" lang="ja-JP" altLang="en-US" dirty="0"/>
              <a:t>の要素を併せ持つ</a:t>
            </a:r>
            <a:endParaRPr kumimoji="1" lang="en-US" altLang="ja-JP" dirty="0"/>
          </a:p>
          <a:p>
            <a:pPr lvl="1"/>
            <a:r>
              <a:rPr kumimoji="1" lang="en-US" altLang="ja-JP" dirty="0"/>
              <a:t>CPU </a:t>
            </a:r>
            <a:r>
              <a:rPr kumimoji="1" lang="ja-JP" altLang="en-US" dirty="0"/>
              <a:t>では一部の命令でのみ複数のデータを同時に処理する</a:t>
            </a:r>
            <a:endParaRPr kumimoji="1" lang="en-US" altLang="ja-JP" dirty="0"/>
          </a:p>
          <a:p>
            <a:pPr lvl="2"/>
            <a:r>
              <a:rPr kumimoji="1" lang="en-US" altLang="ja-JP" dirty="0"/>
              <a:t>SISD </a:t>
            </a:r>
            <a:r>
              <a:rPr kumimoji="1" lang="ja-JP" altLang="en-US" dirty="0"/>
              <a:t>と </a:t>
            </a:r>
            <a:r>
              <a:rPr kumimoji="1" lang="en-US" altLang="ja-JP" dirty="0"/>
              <a:t>SIMD </a:t>
            </a:r>
            <a:r>
              <a:rPr kumimoji="1" lang="ja-JP" altLang="en-US" dirty="0"/>
              <a:t>の要素を併せ持つ</a:t>
            </a:r>
            <a:endParaRPr kumimoji="1" lang="en-US" altLang="ja-JP" dirty="0"/>
          </a:p>
          <a:p>
            <a:pPr lvl="2"/>
            <a:r>
              <a:rPr kumimoji="1" lang="ja-JP" altLang="en-US" dirty="0"/>
              <a:t>マルチコア化されると </a:t>
            </a:r>
            <a:r>
              <a:rPr kumimoji="1" lang="en-US" altLang="ja-JP" dirty="0"/>
              <a:t>MIMD </a:t>
            </a:r>
            <a:r>
              <a:rPr kumimoji="1" lang="ja-JP" altLang="en-US" dirty="0"/>
              <a:t>の要素もある</a:t>
            </a:r>
            <a:endParaRPr kumimoji="1" lang="en-US" altLang="ja-JP" dirty="0"/>
          </a:p>
          <a:p>
            <a:r>
              <a:rPr kumimoji="1" lang="ja-JP" altLang="en-US" dirty="0"/>
              <a:t>フリンの分類は，あくまでコンピュータをある特定の軸から見た際の分類であると考える</a:t>
            </a:r>
          </a:p>
        </p:txBody>
      </p:sp>
    </p:spTree>
    <p:extLst>
      <p:ext uri="{BB962C8B-B14F-4D97-AF65-F5344CB8AC3E}">
        <p14:creationId xmlns:p14="http://schemas.microsoft.com/office/powerpoint/2010/main" val="2922641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E305F-E683-21A7-444E-CC570318A147}"/>
              </a:ext>
            </a:extLst>
          </p:cNvPr>
          <p:cNvSpPr>
            <a:spLocks noGrp="1"/>
          </p:cNvSpPr>
          <p:nvPr>
            <p:ph type="title"/>
          </p:nvPr>
        </p:nvSpPr>
        <p:spPr/>
        <p:txBody>
          <a:bodyPr/>
          <a:lstStyle/>
          <a:p>
            <a:r>
              <a:rPr kumimoji="1" lang="ja-JP" altLang="en-US" dirty="0"/>
              <a:t>余談：</a:t>
            </a:r>
            <a:r>
              <a:rPr kumimoji="1" lang="en-US" altLang="ja-JP" dirty="0"/>
              <a:t>SIMD </a:t>
            </a:r>
            <a:r>
              <a:rPr kumimoji="1" lang="ja-JP" altLang="en-US" dirty="0"/>
              <a:t>の発音</a:t>
            </a:r>
          </a:p>
        </p:txBody>
      </p:sp>
      <p:sp>
        <p:nvSpPr>
          <p:cNvPr id="3" name="テキスト プレースホルダー 2">
            <a:extLst>
              <a:ext uri="{FF2B5EF4-FFF2-40B4-BE49-F238E27FC236}">
                <a16:creationId xmlns:a16="http://schemas.microsoft.com/office/drawing/2014/main" id="{E4D94290-2C9F-94DD-0D8C-3689D7B5526B}"/>
              </a:ext>
            </a:extLst>
          </p:cNvPr>
          <p:cNvSpPr>
            <a:spLocks noGrp="1"/>
          </p:cNvSpPr>
          <p:nvPr>
            <p:ph type="body" sz="quarter" idx="10"/>
          </p:nvPr>
        </p:nvSpPr>
        <p:spPr>
          <a:xfrm>
            <a:off x="611956" y="1088974"/>
            <a:ext cx="8280092" cy="1530017"/>
          </a:xfrm>
        </p:spPr>
        <p:txBody>
          <a:bodyPr/>
          <a:lstStyle/>
          <a:p>
            <a:r>
              <a:rPr kumimoji="1" lang="ja-JP" altLang="en-US" dirty="0"/>
              <a:t>業界では「シムディー</a:t>
            </a:r>
            <a:r>
              <a:rPr kumimoji="1" lang="en-US" altLang="ja-JP" dirty="0"/>
              <a:t>/sim-dee</a:t>
            </a:r>
            <a:r>
              <a:rPr kumimoji="1" lang="ja-JP" altLang="en-US" dirty="0"/>
              <a:t>」と発音する</a:t>
            </a:r>
            <a:endParaRPr kumimoji="1" lang="en-US" altLang="ja-JP" dirty="0"/>
          </a:p>
          <a:p>
            <a:pPr lvl="1"/>
            <a:r>
              <a:rPr kumimoji="1" lang="ja-JP" altLang="en-US" dirty="0"/>
              <a:t>シムド と読んじゃだめ</a:t>
            </a:r>
          </a:p>
        </p:txBody>
      </p:sp>
      <p:pic>
        <p:nvPicPr>
          <p:cNvPr id="5" name="図 4">
            <a:extLst>
              <a:ext uri="{FF2B5EF4-FFF2-40B4-BE49-F238E27FC236}">
                <a16:creationId xmlns:a16="http://schemas.microsoft.com/office/drawing/2014/main" id="{C51EEBE6-2B96-8DCF-505D-A49F2CF658C5}"/>
              </a:ext>
            </a:extLst>
          </p:cNvPr>
          <p:cNvPicPr>
            <a:picLocks noChangeAspect="1"/>
          </p:cNvPicPr>
          <p:nvPr/>
        </p:nvPicPr>
        <p:blipFill>
          <a:blip r:embed="rId2"/>
          <a:stretch>
            <a:fillRect/>
          </a:stretch>
        </p:blipFill>
        <p:spPr>
          <a:xfrm>
            <a:off x="2681979" y="2438989"/>
            <a:ext cx="6102017" cy="2400863"/>
          </a:xfrm>
          <a:prstGeom prst="rect">
            <a:avLst/>
          </a:prstGeom>
        </p:spPr>
      </p:pic>
      <p:pic>
        <p:nvPicPr>
          <p:cNvPr id="7" name="図 6">
            <a:extLst>
              <a:ext uri="{FF2B5EF4-FFF2-40B4-BE49-F238E27FC236}">
                <a16:creationId xmlns:a16="http://schemas.microsoft.com/office/drawing/2014/main" id="{EDD48A1A-2680-CA86-E92E-DC5D24A08E79}"/>
              </a:ext>
            </a:extLst>
          </p:cNvPr>
          <p:cNvPicPr>
            <a:picLocks noChangeAspect="1"/>
          </p:cNvPicPr>
          <p:nvPr/>
        </p:nvPicPr>
        <p:blipFill>
          <a:blip r:embed="rId3"/>
          <a:stretch>
            <a:fillRect/>
          </a:stretch>
        </p:blipFill>
        <p:spPr>
          <a:xfrm>
            <a:off x="341953" y="3789004"/>
            <a:ext cx="3755994" cy="2700030"/>
          </a:xfrm>
          <a:prstGeom prst="rect">
            <a:avLst/>
          </a:prstGeom>
        </p:spPr>
      </p:pic>
      <p:sp>
        <p:nvSpPr>
          <p:cNvPr id="9" name="テキスト ボックス 8">
            <a:extLst>
              <a:ext uri="{FF2B5EF4-FFF2-40B4-BE49-F238E27FC236}">
                <a16:creationId xmlns:a16="http://schemas.microsoft.com/office/drawing/2014/main" id="{09D2F3B8-5703-8E8D-5AA8-E36D565D1DED}"/>
              </a:ext>
            </a:extLst>
          </p:cNvPr>
          <p:cNvSpPr txBox="1"/>
          <p:nvPr/>
        </p:nvSpPr>
        <p:spPr>
          <a:xfrm>
            <a:off x="4543037" y="5499023"/>
            <a:ext cx="4572000" cy="1061829"/>
          </a:xfrm>
          <a:prstGeom prst="rect">
            <a:avLst/>
          </a:prstGeom>
          <a:noFill/>
        </p:spPr>
        <p:txBody>
          <a:bodyPr wrap="square">
            <a:spAutoFit/>
          </a:bodyPr>
          <a:lstStyle/>
          <a:p>
            <a:r>
              <a:rPr lang="ja-JP" altLang="en-US" sz="1050" dirty="0">
                <a:solidFill>
                  <a:schemeClr val="tx1">
                    <a:lumMod val="75000"/>
                    <a:lumOff val="25000"/>
                  </a:schemeClr>
                </a:solidFill>
              </a:rPr>
              <a:t>それぞれ以下より</a:t>
            </a:r>
            <a:endParaRPr lang="en-US" altLang="ja-JP" sz="1050" dirty="0">
              <a:solidFill>
                <a:schemeClr val="tx1">
                  <a:lumMod val="75000"/>
                  <a:lumOff val="25000"/>
                </a:schemeClr>
              </a:solidFill>
            </a:endParaRPr>
          </a:p>
          <a:p>
            <a:r>
              <a:rPr lang="en-US" altLang="ja-JP" sz="1050" dirty="0">
                <a:solidFill>
                  <a:schemeClr val="tx1">
                    <a:lumMod val="75000"/>
                    <a:lumOff val="25000"/>
                  </a:schemeClr>
                </a:solidFill>
              </a:rPr>
              <a:t>Mozilla </a:t>
            </a:r>
            <a:r>
              <a:rPr lang="ja-JP" altLang="en-US" sz="1050" dirty="0">
                <a:solidFill>
                  <a:schemeClr val="tx1">
                    <a:lumMod val="75000"/>
                    <a:lumOff val="25000"/>
                  </a:schemeClr>
                </a:solidFill>
              </a:rPr>
              <a:t>の開発者ページ</a:t>
            </a:r>
            <a:endParaRPr lang="en-US" altLang="ja-JP" sz="1050" dirty="0">
              <a:solidFill>
                <a:schemeClr val="tx1">
                  <a:lumMod val="75000"/>
                  <a:lumOff val="25000"/>
                </a:schemeClr>
              </a:solidFill>
            </a:endParaRPr>
          </a:p>
          <a:p>
            <a:r>
              <a:rPr lang="en-US" altLang="ja-JP" sz="1050" dirty="0">
                <a:solidFill>
                  <a:schemeClr val="accent5"/>
                </a:solidFill>
                <a:hlinkClick r:id="rId4">
                  <a:extLst>
                    <a:ext uri="{A12FA001-AC4F-418D-AE19-62706E023703}">
                      <ahyp:hlinkClr xmlns:ahyp="http://schemas.microsoft.com/office/drawing/2018/hyperlinkcolor" val="tx"/>
                    </a:ext>
                  </a:extLst>
                </a:hlinkClick>
              </a:rPr>
              <a:t>https://developer.mozilla.org/en-US/docs/Glossary/SIMD</a:t>
            </a:r>
            <a:br>
              <a:rPr lang="en-US" altLang="ja-JP" sz="1050" dirty="0">
                <a:solidFill>
                  <a:schemeClr val="tx1">
                    <a:lumMod val="75000"/>
                    <a:lumOff val="25000"/>
                  </a:schemeClr>
                </a:solidFill>
              </a:rPr>
            </a:br>
            <a:r>
              <a:rPr lang="en-US" altLang="ja-JP" sz="1050" dirty="0">
                <a:solidFill>
                  <a:schemeClr val="tx1">
                    <a:lumMod val="75000"/>
                    <a:lumOff val="25000"/>
                  </a:schemeClr>
                </a:solidFill>
              </a:rPr>
              <a:t>UCSB </a:t>
            </a:r>
            <a:r>
              <a:rPr lang="ja-JP" altLang="en-US" sz="1050" dirty="0">
                <a:solidFill>
                  <a:schemeClr val="tx1">
                    <a:lumMod val="75000"/>
                    <a:lumOff val="25000"/>
                  </a:schemeClr>
                </a:solidFill>
              </a:rPr>
              <a:t>の講義資料</a:t>
            </a:r>
            <a:endParaRPr lang="en-US" altLang="ja-JP" sz="1050" dirty="0">
              <a:solidFill>
                <a:schemeClr val="tx1">
                  <a:lumMod val="75000"/>
                  <a:lumOff val="25000"/>
                </a:schemeClr>
              </a:solidFill>
            </a:endParaRPr>
          </a:p>
          <a:p>
            <a:r>
              <a:rPr lang="ja-JP" altLang="en-US" sz="1050" dirty="0">
                <a:solidFill>
                  <a:schemeClr val="accent5"/>
                </a:solidFill>
                <a:hlinkClick r:id="rId5">
                  <a:extLst>
                    <a:ext uri="{A12FA001-AC4F-418D-AE19-62706E023703}">
                      <ahyp:hlinkClr xmlns:ahyp="http://schemas.microsoft.com/office/drawing/2018/hyperlinkcolor" val="tx"/>
                    </a:ext>
                  </a:extLst>
                </a:hlinkClick>
              </a:rPr>
              <a:t>https://sites.cs.ucsb.edu/~tyang/class/240a17/slides/SIMD.pdf</a:t>
            </a:r>
            <a:endParaRPr lang="en-US" altLang="ja-JP" sz="1050" dirty="0">
              <a:solidFill>
                <a:schemeClr val="accent5"/>
              </a:solidFill>
            </a:endParaRPr>
          </a:p>
          <a:p>
            <a:endParaRPr lang="ja-JP" altLang="en-US" sz="1050" dirty="0">
              <a:solidFill>
                <a:schemeClr val="tx1">
                  <a:lumMod val="75000"/>
                  <a:lumOff val="25000"/>
                </a:schemeClr>
              </a:solidFill>
            </a:endParaRPr>
          </a:p>
        </p:txBody>
      </p:sp>
      <p:sp>
        <p:nvSpPr>
          <p:cNvPr id="10" name="楕円 9">
            <a:extLst>
              <a:ext uri="{FF2B5EF4-FFF2-40B4-BE49-F238E27FC236}">
                <a16:creationId xmlns:a16="http://schemas.microsoft.com/office/drawing/2014/main" id="{D84BE87D-6B4C-CCBD-500D-1FF3D7058CEC}"/>
              </a:ext>
            </a:extLst>
          </p:cNvPr>
          <p:cNvSpPr/>
          <p:nvPr/>
        </p:nvSpPr>
        <p:spPr bwMode="auto">
          <a:xfrm>
            <a:off x="4572001" y="3789003"/>
            <a:ext cx="1620018" cy="270003"/>
          </a:xfrm>
          <a:prstGeom prst="ellipse">
            <a:avLst/>
          </a:prstGeom>
          <a:noFill/>
          <a:ln w="19050">
            <a:solidFill>
              <a:schemeClr val="accent5"/>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楕円 10">
            <a:extLst>
              <a:ext uri="{FF2B5EF4-FFF2-40B4-BE49-F238E27FC236}">
                <a16:creationId xmlns:a16="http://schemas.microsoft.com/office/drawing/2014/main" id="{70E9E783-625E-EAC9-FB65-195A72D664DA}"/>
              </a:ext>
            </a:extLst>
          </p:cNvPr>
          <p:cNvSpPr/>
          <p:nvPr/>
        </p:nvSpPr>
        <p:spPr bwMode="auto">
          <a:xfrm>
            <a:off x="1151962" y="3969006"/>
            <a:ext cx="2160024" cy="360004"/>
          </a:xfrm>
          <a:prstGeom prst="ellipse">
            <a:avLst/>
          </a:prstGeom>
          <a:noFill/>
          <a:ln w="19050">
            <a:solidFill>
              <a:schemeClr val="accent5"/>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11623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F28C6C-4B6B-0592-DFC2-4C563ECDF732}"/>
              </a:ext>
            </a:extLst>
          </p:cNvPr>
          <p:cNvSpPr>
            <a:spLocks noGrp="1"/>
          </p:cNvSpPr>
          <p:nvPr>
            <p:ph type="title"/>
          </p:nvPr>
        </p:nvSpPr>
        <p:spPr/>
        <p:txBody>
          <a:bodyPr/>
          <a:lstStyle/>
          <a:p>
            <a:r>
              <a:rPr kumimoji="1" lang="ja-JP" altLang="en-US" dirty="0"/>
              <a:t>もくじ</a:t>
            </a:r>
          </a:p>
        </p:txBody>
      </p:sp>
      <p:sp>
        <p:nvSpPr>
          <p:cNvPr id="3" name="テキスト プレースホルダー 2">
            <a:extLst>
              <a:ext uri="{FF2B5EF4-FFF2-40B4-BE49-F238E27FC236}">
                <a16:creationId xmlns:a16="http://schemas.microsoft.com/office/drawing/2014/main" id="{CBA111A3-835E-F467-EC49-839674912985}"/>
              </a:ext>
            </a:extLst>
          </p:cNvPr>
          <p:cNvSpPr>
            <a:spLocks noGrp="1"/>
          </p:cNvSpPr>
          <p:nvPr>
            <p:ph type="body" sz="quarter" idx="10"/>
          </p:nvPr>
        </p:nvSpPr>
        <p:spPr/>
        <p:txBody>
          <a:bodyPr/>
          <a:lstStyle/>
          <a:p>
            <a:pPr marL="457200" indent="-457200">
              <a:buFont typeface="+mj-lt"/>
              <a:buAutoNum type="arabicPeriod"/>
            </a:pPr>
            <a:r>
              <a:rPr kumimoji="1" lang="ja-JP" altLang="en-US" dirty="0"/>
              <a:t>フリンの分類と </a:t>
            </a:r>
            <a:r>
              <a:rPr kumimoji="1" lang="en-US" altLang="ja-JP" dirty="0"/>
              <a:t>SIMD</a:t>
            </a:r>
          </a:p>
          <a:p>
            <a:pPr marL="457200" indent="-457200">
              <a:buFont typeface="+mj-lt"/>
              <a:buAutoNum type="arabicPeriod"/>
            </a:pPr>
            <a:r>
              <a:rPr kumimoji="1" lang="en-US" altLang="ja-JP" dirty="0">
                <a:solidFill>
                  <a:schemeClr val="accent5"/>
                </a:solidFill>
              </a:rPr>
              <a:t>SIMD </a:t>
            </a:r>
            <a:r>
              <a:rPr kumimoji="1" lang="ja-JP" altLang="en-US" dirty="0">
                <a:solidFill>
                  <a:schemeClr val="accent5"/>
                </a:solidFill>
              </a:rPr>
              <a:t>の利点</a:t>
            </a:r>
            <a:endParaRPr kumimoji="1" lang="en-US" altLang="ja-JP" dirty="0">
              <a:solidFill>
                <a:schemeClr val="accent5"/>
              </a:solidFill>
            </a:endParaRPr>
          </a:p>
          <a:p>
            <a:pPr marL="817200" lvl="1" indent="-457200">
              <a:buFont typeface="+mj-lt"/>
              <a:buAutoNum type="arabicPeriod"/>
            </a:pPr>
            <a:r>
              <a:rPr kumimoji="1" lang="ja-JP" altLang="en-US" dirty="0"/>
              <a:t>回路量当たりの性能</a:t>
            </a:r>
            <a:endParaRPr lang="en-US" altLang="ja-JP" dirty="0">
              <a:solidFill>
                <a:schemeClr val="accent5"/>
              </a:solidFill>
            </a:endParaRPr>
          </a:p>
          <a:p>
            <a:pPr marL="817200" lvl="1" indent="-457200">
              <a:buFont typeface="+mj-lt"/>
              <a:buAutoNum type="arabicPeriod"/>
            </a:pPr>
            <a:r>
              <a:rPr lang="en-US" altLang="ja-JP" dirty="0"/>
              <a:t>GPU </a:t>
            </a:r>
            <a:r>
              <a:rPr lang="ja-JP" altLang="en-US" dirty="0"/>
              <a:t>固有の事情</a:t>
            </a:r>
            <a:endParaRPr lang="en-US" altLang="ja-JP" dirty="0"/>
          </a:p>
          <a:p>
            <a:pPr marL="457200" indent="-457200">
              <a:buFont typeface="+mj-lt"/>
              <a:buAutoNum type="arabicPeriod"/>
            </a:pPr>
            <a:r>
              <a:rPr kumimoji="1" lang="en-US" altLang="ja-JP" dirty="0"/>
              <a:t>SIMD </a:t>
            </a:r>
            <a:r>
              <a:rPr kumimoji="1" lang="ja-JP" altLang="en-US" dirty="0"/>
              <a:t>プロセッサのプログラミング・モデル</a:t>
            </a:r>
          </a:p>
        </p:txBody>
      </p:sp>
    </p:spTree>
    <p:extLst>
      <p:ext uri="{BB962C8B-B14F-4D97-AF65-F5344CB8AC3E}">
        <p14:creationId xmlns:p14="http://schemas.microsoft.com/office/powerpoint/2010/main" val="1136021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6928-E4AC-D43C-5712-51ADCE7DA59C}"/>
              </a:ext>
            </a:extLst>
          </p:cNvPr>
          <p:cNvSpPr>
            <a:spLocks noGrp="1"/>
          </p:cNvSpPr>
          <p:nvPr>
            <p:ph type="title"/>
          </p:nvPr>
        </p:nvSpPr>
        <p:spPr/>
        <p:txBody>
          <a:bodyPr/>
          <a:lstStyle/>
          <a:p>
            <a:r>
              <a:rPr kumimoji="1" lang="ja-JP" altLang="en-US" dirty="0"/>
              <a:t>回路量当たりの性能の背景：演算器と制御部</a:t>
            </a:r>
          </a:p>
        </p:txBody>
      </p:sp>
      <p:sp>
        <p:nvSpPr>
          <p:cNvPr id="3" name="テキスト プレースホルダー 2">
            <a:extLst>
              <a:ext uri="{FF2B5EF4-FFF2-40B4-BE49-F238E27FC236}">
                <a16:creationId xmlns:a16="http://schemas.microsoft.com/office/drawing/2014/main" id="{8FD7964B-5D08-C0D0-086D-C6B016DE5D09}"/>
              </a:ext>
            </a:extLst>
          </p:cNvPr>
          <p:cNvSpPr>
            <a:spLocks noGrp="1"/>
          </p:cNvSpPr>
          <p:nvPr>
            <p:ph type="body" sz="quarter" idx="10"/>
          </p:nvPr>
        </p:nvSpPr>
        <p:spPr>
          <a:xfrm>
            <a:off x="611956" y="1088975"/>
            <a:ext cx="8280092" cy="3780042"/>
          </a:xfrm>
        </p:spPr>
        <p:txBody>
          <a:bodyPr/>
          <a:lstStyle/>
          <a:p>
            <a:r>
              <a:rPr kumimoji="1" lang="en-US" altLang="ja-JP" dirty="0"/>
              <a:t>CPU </a:t>
            </a:r>
            <a:r>
              <a:rPr kumimoji="1" lang="ja-JP" altLang="en-US" dirty="0"/>
              <a:t>や </a:t>
            </a:r>
            <a:r>
              <a:rPr kumimoji="1" lang="en-US" altLang="ja-JP" dirty="0"/>
              <a:t>GPU </a:t>
            </a:r>
            <a:r>
              <a:rPr kumimoji="1" lang="ja-JP" altLang="en-US" dirty="0"/>
              <a:t>などを構成する回路を以下に分けて考える</a:t>
            </a:r>
            <a:endParaRPr kumimoji="1" lang="en-US" altLang="ja-JP" dirty="0"/>
          </a:p>
          <a:p>
            <a:pPr lvl="1"/>
            <a:r>
              <a:rPr kumimoji="1" lang="ja-JP" altLang="en-US" dirty="0"/>
              <a:t>演算器（赤）</a:t>
            </a:r>
            <a:endParaRPr kumimoji="1" lang="en-US" altLang="ja-JP" dirty="0"/>
          </a:p>
          <a:p>
            <a:pPr lvl="2"/>
            <a:r>
              <a:rPr kumimoji="1" lang="ja-JP" altLang="en-US" dirty="0"/>
              <a:t>加算や乗算などの演算そのものを行うための回路</a:t>
            </a:r>
            <a:endParaRPr kumimoji="1" lang="en-US" altLang="ja-JP" dirty="0"/>
          </a:p>
          <a:p>
            <a:pPr lvl="1"/>
            <a:r>
              <a:rPr kumimoji="1" lang="ja-JP" altLang="en-US" dirty="0"/>
              <a:t>制御部（青）</a:t>
            </a:r>
            <a:endParaRPr kumimoji="1" lang="en-US" altLang="ja-JP" dirty="0"/>
          </a:p>
          <a:p>
            <a:pPr lvl="2"/>
            <a:r>
              <a:rPr kumimoji="1" lang="ja-JP" altLang="en-US" dirty="0"/>
              <a:t>命令を解釈しそれに基づいて演算器を制御する回路</a:t>
            </a:r>
            <a:endParaRPr lang="en-US" altLang="ja-JP" dirty="0"/>
          </a:p>
          <a:p>
            <a:pPr lvl="2"/>
            <a:r>
              <a:rPr kumimoji="1" lang="ja-JP" altLang="en-US" dirty="0"/>
              <a:t>下の図だと </a:t>
            </a:r>
            <a:r>
              <a:rPr kumimoji="1" lang="en-US" altLang="ja-JP" dirty="0"/>
              <a:t>PC </a:t>
            </a:r>
            <a:r>
              <a:rPr kumimoji="1" lang="ja-JP" altLang="en-US" dirty="0"/>
              <a:t>や命令メモリ</a:t>
            </a:r>
            <a:endParaRPr kumimoji="1" lang="en-US" altLang="ja-JP" dirty="0"/>
          </a:p>
          <a:p>
            <a:r>
              <a:rPr kumimoji="1" lang="ja-JP" altLang="en-US" dirty="0"/>
              <a:t>これに基づいて回路量あたりの性能を議論</a:t>
            </a:r>
          </a:p>
        </p:txBody>
      </p:sp>
      <p:sp>
        <p:nvSpPr>
          <p:cNvPr id="4" name="正方形/長方形 3">
            <a:extLst>
              <a:ext uri="{FF2B5EF4-FFF2-40B4-BE49-F238E27FC236}">
                <a16:creationId xmlns:a16="http://schemas.microsoft.com/office/drawing/2014/main" id="{AF3DB26E-B812-D162-28EF-7E0B7C6E0ADC}"/>
              </a:ext>
            </a:extLst>
          </p:cNvPr>
          <p:cNvSpPr/>
          <p:nvPr/>
        </p:nvSpPr>
        <p:spPr bwMode="auto">
          <a:xfrm>
            <a:off x="4211996" y="5409023"/>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5" name="直線矢印コネクタ 4">
            <a:extLst>
              <a:ext uri="{FF2B5EF4-FFF2-40B4-BE49-F238E27FC236}">
                <a16:creationId xmlns:a16="http://schemas.microsoft.com/office/drawing/2014/main" id="{E2649626-710D-0404-C85C-C2AC13A790E3}"/>
              </a:ext>
            </a:extLst>
          </p:cNvPr>
          <p:cNvCxnSpPr>
            <a:cxnSpLocks/>
          </p:cNvCxnSpPr>
          <p:nvPr/>
        </p:nvCxnSpPr>
        <p:spPr bwMode="auto">
          <a:xfrm>
            <a:off x="4572000" y="5211152"/>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6" name="正方形/長方形 5">
            <a:extLst>
              <a:ext uri="{FF2B5EF4-FFF2-40B4-BE49-F238E27FC236}">
                <a16:creationId xmlns:a16="http://schemas.microsoft.com/office/drawing/2014/main" id="{BCB63C97-3F8B-A391-D033-50FEA2F4DF09}"/>
              </a:ext>
            </a:extLst>
          </p:cNvPr>
          <p:cNvSpPr/>
          <p:nvPr/>
        </p:nvSpPr>
        <p:spPr bwMode="auto">
          <a:xfrm>
            <a:off x="4391998" y="486901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7" name="フリーフォーム 10">
            <a:extLst>
              <a:ext uri="{FF2B5EF4-FFF2-40B4-BE49-F238E27FC236}">
                <a16:creationId xmlns:a16="http://schemas.microsoft.com/office/drawing/2014/main" id="{185405A2-C00A-F9D2-D250-A8580D23200F}"/>
              </a:ext>
            </a:extLst>
          </p:cNvPr>
          <p:cNvSpPr>
            <a:spLocks noChangeArrowheads="1"/>
          </p:cNvSpPr>
          <p:nvPr/>
        </p:nvSpPr>
        <p:spPr bwMode="auto">
          <a:xfrm flipH="1">
            <a:off x="2951982" y="6129030"/>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8" name="直線矢印コネクタ 7">
            <a:extLst>
              <a:ext uri="{FF2B5EF4-FFF2-40B4-BE49-F238E27FC236}">
                <a16:creationId xmlns:a16="http://schemas.microsoft.com/office/drawing/2014/main" id="{B46AB0EB-CAF1-F1EA-E6DA-DE6D79443F13}"/>
              </a:ext>
            </a:extLst>
          </p:cNvPr>
          <p:cNvCxnSpPr>
            <a:cxnSpLocks/>
          </p:cNvCxnSpPr>
          <p:nvPr/>
        </p:nvCxnSpPr>
        <p:spPr bwMode="auto">
          <a:xfrm>
            <a:off x="4572000" y="5769026"/>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9" name="Freeform 10">
            <a:extLst>
              <a:ext uri="{FF2B5EF4-FFF2-40B4-BE49-F238E27FC236}">
                <a16:creationId xmlns:a16="http://schemas.microsoft.com/office/drawing/2014/main" id="{4A98B979-C850-31DE-519C-02B4ABCB8195}"/>
              </a:ext>
            </a:extLst>
          </p:cNvPr>
          <p:cNvSpPr>
            <a:spLocks/>
          </p:cNvSpPr>
          <p:nvPr/>
        </p:nvSpPr>
        <p:spPr bwMode="auto">
          <a:xfrm rot="5400000">
            <a:off x="3761990" y="5499024"/>
            <a:ext cx="180001"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0" name="フリーフォーム 10">
            <a:extLst>
              <a:ext uri="{FF2B5EF4-FFF2-40B4-BE49-F238E27FC236}">
                <a16:creationId xmlns:a16="http://schemas.microsoft.com/office/drawing/2014/main" id="{E6B4CE75-4191-3317-DEB4-DC86862D48DB}"/>
              </a:ext>
            </a:extLst>
          </p:cNvPr>
          <p:cNvSpPr>
            <a:spLocks noChangeArrowheads="1"/>
          </p:cNvSpPr>
          <p:nvPr/>
        </p:nvSpPr>
        <p:spPr bwMode="auto">
          <a:xfrm flipH="1">
            <a:off x="3761991" y="6129030"/>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1" name="フリーフォーム 10">
            <a:extLst>
              <a:ext uri="{FF2B5EF4-FFF2-40B4-BE49-F238E27FC236}">
                <a16:creationId xmlns:a16="http://schemas.microsoft.com/office/drawing/2014/main" id="{F5590061-6ADE-56A7-4550-1BF1296D6FD4}"/>
              </a:ext>
            </a:extLst>
          </p:cNvPr>
          <p:cNvSpPr>
            <a:spLocks noChangeArrowheads="1"/>
          </p:cNvSpPr>
          <p:nvPr/>
        </p:nvSpPr>
        <p:spPr bwMode="auto">
          <a:xfrm flipH="1">
            <a:off x="4572000" y="6129030"/>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2" name="フリーフォーム 10">
            <a:extLst>
              <a:ext uri="{FF2B5EF4-FFF2-40B4-BE49-F238E27FC236}">
                <a16:creationId xmlns:a16="http://schemas.microsoft.com/office/drawing/2014/main" id="{DFA866FB-B612-B3D6-03B7-4A966DF5837C}"/>
              </a:ext>
            </a:extLst>
          </p:cNvPr>
          <p:cNvSpPr>
            <a:spLocks noChangeArrowheads="1"/>
          </p:cNvSpPr>
          <p:nvPr/>
        </p:nvSpPr>
        <p:spPr bwMode="auto">
          <a:xfrm flipH="1">
            <a:off x="5382009" y="6129030"/>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3" name="Freeform 10">
            <a:extLst>
              <a:ext uri="{FF2B5EF4-FFF2-40B4-BE49-F238E27FC236}">
                <a16:creationId xmlns:a16="http://schemas.microsoft.com/office/drawing/2014/main" id="{8284792F-7B01-8F5B-9039-712C4165EEBA}"/>
              </a:ext>
            </a:extLst>
          </p:cNvPr>
          <p:cNvSpPr>
            <a:spLocks/>
          </p:cNvSpPr>
          <p:nvPr/>
        </p:nvSpPr>
        <p:spPr bwMode="auto">
          <a:xfrm rot="5400000">
            <a:off x="4166997" y="5904028"/>
            <a:ext cx="18000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4" name="Freeform 10">
            <a:extLst>
              <a:ext uri="{FF2B5EF4-FFF2-40B4-BE49-F238E27FC236}">
                <a16:creationId xmlns:a16="http://schemas.microsoft.com/office/drawing/2014/main" id="{91A40E65-8918-28CC-113E-D51686291736}"/>
              </a:ext>
            </a:extLst>
          </p:cNvPr>
          <p:cNvSpPr>
            <a:spLocks/>
          </p:cNvSpPr>
          <p:nvPr/>
        </p:nvSpPr>
        <p:spPr bwMode="auto">
          <a:xfrm rot="5400000" flipV="1">
            <a:off x="4617001" y="5724026"/>
            <a:ext cx="180000"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5" name="Freeform 10">
            <a:extLst>
              <a:ext uri="{FF2B5EF4-FFF2-40B4-BE49-F238E27FC236}">
                <a16:creationId xmlns:a16="http://schemas.microsoft.com/office/drawing/2014/main" id="{4DFF8F5A-00AD-8D3C-9CB2-3D9B35AA0E61}"/>
              </a:ext>
            </a:extLst>
          </p:cNvPr>
          <p:cNvSpPr>
            <a:spLocks/>
          </p:cNvSpPr>
          <p:nvPr/>
        </p:nvSpPr>
        <p:spPr bwMode="auto">
          <a:xfrm rot="5400000" flipV="1">
            <a:off x="5202008" y="5589025"/>
            <a:ext cx="180001" cy="90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3214559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3CD4A-C244-535A-FB8B-0A5B78E32697}"/>
              </a:ext>
            </a:extLst>
          </p:cNvPr>
          <p:cNvSpPr>
            <a:spLocks noGrp="1"/>
          </p:cNvSpPr>
          <p:nvPr>
            <p:ph type="title"/>
          </p:nvPr>
        </p:nvSpPr>
        <p:spPr/>
        <p:txBody>
          <a:bodyPr/>
          <a:lstStyle/>
          <a:p>
            <a:r>
              <a:rPr kumimoji="1" lang="en-US" altLang="ja-JP" dirty="0"/>
              <a:t>GPU </a:t>
            </a:r>
            <a:r>
              <a:rPr kumimoji="1" lang="ja-JP" altLang="en-US" dirty="0"/>
              <a:t>における回路量あたりの性能向上</a:t>
            </a:r>
          </a:p>
        </p:txBody>
      </p:sp>
      <p:sp>
        <p:nvSpPr>
          <p:cNvPr id="3" name="テキスト プレースホルダー 2">
            <a:extLst>
              <a:ext uri="{FF2B5EF4-FFF2-40B4-BE49-F238E27FC236}">
                <a16:creationId xmlns:a16="http://schemas.microsoft.com/office/drawing/2014/main" id="{9C3C3C8A-B226-6A26-A4C0-FF1CCF96FFB8}"/>
              </a:ext>
            </a:extLst>
          </p:cNvPr>
          <p:cNvSpPr>
            <a:spLocks noGrp="1"/>
          </p:cNvSpPr>
          <p:nvPr>
            <p:ph type="body" sz="quarter" idx="10"/>
          </p:nvPr>
        </p:nvSpPr>
        <p:spPr/>
        <p:txBody>
          <a:bodyPr/>
          <a:lstStyle/>
          <a:p>
            <a:pPr marL="457200" indent="-457200">
              <a:buFont typeface="+mj-lt"/>
              <a:buAutoNum type="arabicPeriod"/>
            </a:pPr>
            <a:r>
              <a:rPr kumimoji="1" lang="ja-JP" altLang="en-US" dirty="0"/>
              <a:t>制御部の共有</a:t>
            </a:r>
            <a:endParaRPr kumimoji="1" lang="en-US" altLang="ja-JP" dirty="0"/>
          </a:p>
          <a:p>
            <a:pPr marL="457200" indent="-457200">
              <a:buFont typeface="+mj-lt"/>
              <a:buAutoNum type="arabicPeriod"/>
            </a:pPr>
            <a:r>
              <a:rPr kumimoji="1" lang="ja-JP" altLang="en-US" dirty="0"/>
              <a:t>制御部の小型化</a:t>
            </a:r>
          </a:p>
        </p:txBody>
      </p:sp>
    </p:spTree>
    <p:extLst>
      <p:ext uri="{BB962C8B-B14F-4D97-AF65-F5344CB8AC3E}">
        <p14:creationId xmlns:p14="http://schemas.microsoft.com/office/powerpoint/2010/main" val="1796853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BDD73-1375-DC92-64EE-3C8C59F7BE2A}"/>
              </a:ext>
            </a:extLst>
          </p:cNvPr>
          <p:cNvSpPr>
            <a:spLocks noGrp="1"/>
          </p:cNvSpPr>
          <p:nvPr>
            <p:ph type="title"/>
          </p:nvPr>
        </p:nvSpPr>
        <p:spPr/>
        <p:txBody>
          <a:bodyPr/>
          <a:lstStyle/>
          <a:p>
            <a:r>
              <a:rPr kumimoji="1" lang="en-US" altLang="ja-JP" sz="2400" dirty="0"/>
              <a:t>SIMD </a:t>
            </a:r>
            <a:r>
              <a:rPr kumimoji="1" lang="ja-JP" altLang="en-US" sz="2400" dirty="0"/>
              <a:t>では複数の演算器間で制御部を共有できる</a:t>
            </a:r>
            <a:endParaRPr kumimoji="1" lang="en-US" altLang="ja-JP" sz="2400" dirty="0"/>
          </a:p>
        </p:txBody>
      </p:sp>
      <p:sp>
        <p:nvSpPr>
          <p:cNvPr id="3" name="テキスト プレースホルダー 2">
            <a:extLst>
              <a:ext uri="{FF2B5EF4-FFF2-40B4-BE49-F238E27FC236}">
                <a16:creationId xmlns:a16="http://schemas.microsoft.com/office/drawing/2014/main" id="{C6767C83-B854-0082-5D73-A8F748F09C01}"/>
              </a:ext>
            </a:extLst>
          </p:cNvPr>
          <p:cNvSpPr>
            <a:spLocks noGrp="1"/>
          </p:cNvSpPr>
          <p:nvPr>
            <p:ph type="body" sz="quarter" idx="10"/>
          </p:nvPr>
        </p:nvSpPr>
        <p:spPr>
          <a:xfrm>
            <a:off x="521955" y="3519001"/>
            <a:ext cx="8280092" cy="3240036"/>
          </a:xfrm>
        </p:spPr>
        <p:txBody>
          <a:bodyPr/>
          <a:lstStyle/>
          <a:p>
            <a:r>
              <a:rPr kumimoji="1" lang="ja-JP" altLang="en-US" sz="1800" dirty="0"/>
              <a:t>たとえば，上の図の </a:t>
            </a:r>
            <a:r>
              <a:rPr kumimoji="1" lang="en-US" altLang="ja-JP" sz="1800" dirty="0"/>
              <a:t>MIMD </a:t>
            </a:r>
            <a:r>
              <a:rPr kumimoji="1" lang="ja-JP" altLang="en-US" sz="1800" dirty="0"/>
              <a:t>と </a:t>
            </a:r>
            <a:r>
              <a:rPr kumimoji="1" lang="en-US" altLang="ja-JP" sz="1800" dirty="0"/>
              <a:t>SIMD </a:t>
            </a:r>
            <a:r>
              <a:rPr kumimoji="1" lang="ja-JP" altLang="en-US" sz="1800" dirty="0"/>
              <a:t>の場合</a:t>
            </a:r>
            <a:endParaRPr kumimoji="1" lang="en-US" altLang="ja-JP" sz="1800" dirty="0"/>
          </a:p>
          <a:p>
            <a:pPr lvl="1"/>
            <a:r>
              <a:rPr kumimoji="1" lang="en-US" altLang="ja-JP" sz="1800" dirty="0"/>
              <a:t>4</a:t>
            </a:r>
            <a:r>
              <a:rPr kumimoji="1" lang="ja-JP" altLang="en-US" sz="1800" dirty="0"/>
              <a:t>つの演算器を持ち最大で同時に</a:t>
            </a:r>
            <a:r>
              <a:rPr kumimoji="1" lang="en-US" altLang="ja-JP" sz="1800" dirty="0"/>
              <a:t>4</a:t>
            </a:r>
            <a:r>
              <a:rPr kumimoji="1" lang="ja-JP" altLang="en-US" sz="1800" dirty="0"/>
              <a:t>並列で演算ができる</a:t>
            </a:r>
            <a:endParaRPr kumimoji="1" lang="en-US" altLang="ja-JP" sz="1800" dirty="0"/>
          </a:p>
          <a:p>
            <a:pPr lvl="2"/>
            <a:r>
              <a:rPr kumimoji="1" lang="en-US" altLang="ja-JP" sz="1800" dirty="0"/>
              <a:t>= </a:t>
            </a:r>
            <a:r>
              <a:rPr kumimoji="1" lang="ja-JP" altLang="en-US" sz="1800" dirty="0"/>
              <a:t>同じ最大性能を持つ</a:t>
            </a:r>
            <a:endParaRPr kumimoji="1" lang="en-US" altLang="ja-JP" sz="1800" dirty="0"/>
          </a:p>
          <a:p>
            <a:pPr lvl="1"/>
            <a:r>
              <a:rPr kumimoji="1" lang="en-US" altLang="ja-JP" sz="1800" dirty="0"/>
              <a:t>SIMD </a:t>
            </a:r>
            <a:r>
              <a:rPr kumimoji="1" lang="ja-JP" altLang="en-US" sz="1800" dirty="0"/>
              <a:t>では１つの制御部が演算器間で共有されている</a:t>
            </a:r>
            <a:endParaRPr kumimoji="1" lang="en-US" altLang="ja-JP" sz="1800" dirty="0"/>
          </a:p>
        </p:txBody>
      </p:sp>
      <p:sp>
        <p:nvSpPr>
          <p:cNvPr id="68" name="正方形/長方形 67">
            <a:extLst>
              <a:ext uri="{FF2B5EF4-FFF2-40B4-BE49-F238E27FC236}">
                <a16:creationId xmlns:a16="http://schemas.microsoft.com/office/drawing/2014/main" id="{6413588E-48FF-9C57-4090-1365C1C36D9F}"/>
              </a:ext>
            </a:extLst>
          </p:cNvPr>
          <p:cNvSpPr/>
          <p:nvPr/>
        </p:nvSpPr>
        <p:spPr bwMode="auto">
          <a:xfrm>
            <a:off x="1871970" y="2168986"/>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69" name="直線矢印コネクタ 68">
            <a:extLst>
              <a:ext uri="{FF2B5EF4-FFF2-40B4-BE49-F238E27FC236}">
                <a16:creationId xmlns:a16="http://schemas.microsoft.com/office/drawing/2014/main" id="{F90CA47D-5653-E2C6-C544-023DAA8A64B3}"/>
              </a:ext>
            </a:extLst>
          </p:cNvPr>
          <p:cNvCxnSpPr>
            <a:cxnSpLocks/>
          </p:cNvCxnSpPr>
          <p:nvPr/>
        </p:nvCxnSpPr>
        <p:spPr bwMode="auto">
          <a:xfrm>
            <a:off x="2231974" y="1971115"/>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70" name="正方形/長方形 69">
            <a:extLst>
              <a:ext uri="{FF2B5EF4-FFF2-40B4-BE49-F238E27FC236}">
                <a16:creationId xmlns:a16="http://schemas.microsoft.com/office/drawing/2014/main" id="{1ED687B1-763D-311C-EA65-C754C36F1535}"/>
              </a:ext>
            </a:extLst>
          </p:cNvPr>
          <p:cNvSpPr/>
          <p:nvPr/>
        </p:nvSpPr>
        <p:spPr bwMode="auto">
          <a:xfrm>
            <a:off x="2051972"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71" name="フリーフォーム 10">
            <a:extLst>
              <a:ext uri="{FF2B5EF4-FFF2-40B4-BE49-F238E27FC236}">
                <a16:creationId xmlns:a16="http://schemas.microsoft.com/office/drawing/2014/main" id="{D2D4D808-58C6-DD09-BDDB-470476DC64C4}"/>
              </a:ext>
            </a:extLst>
          </p:cNvPr>
          <p:cNvSpPr>
            <a:spLocks noChangeArrowheads="1"/>
          </p:cNvSpPr>
          <p:nvPr/>
        </p:nvSpPr>
        <p:spPr bwMode="auto">
          <a:xfrm flipH="1">
            <a:off x="1871970" y="2888993"/>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72" name="直線矢印コネクタ 71">
            <a:extLst>
              <a:ext uri="{FF2B5EF4-FFF2-40B4-BE49-F238E27FC236}">
                <a16:creationId xmlns:a16="http://schemas.microsoft.com/office/drawing/2014/main" id="{7AB77A23-F560-7176-9A7C-5102B0D7EFBB}"/>
              </a:ext>
            </a:extLst>
          </p:cNvPr>
          <p:cNvCxnSpPr>
            <a:cxnSpLocks/>
          </p:cNvCxnSpPr>
          <p:nvPr/>
        </p:nvCxnSpPr>
        <p:spPr bwMode="auto">
          <a:xfrm>
            <a:off x="2231974" y="2528989"/>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73" name="正方形/長方形 72">
            <a:extLst>
              <a:ext uri="{FF2B5EF4-FFF2-40B4-BE49-F238E27FC236}">
                <a16:creationId xmlns:a16="http://schemas.microsoft.com/office/drawing/2014/main" id="{7F3DC10A-3A71-2DF1-077E-D67FE4673901}"/>
              </a:ext>
            </a:extLst>
          </p:cNvPr>
          <p:cNvSpPr/>
          <p:nvPr/>
        </p:nvSpPr>
        <p:spPr bwMode="auto">
          <a:xfrm>
            <a:off x="1061961" y="2168985"/>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74" name="直線矢印コネクタ 73">
            <a:extLst>
              <a:ext uri="{FF2B5EF4-FFF2-40B4-BE49-F238E27FC236}">
                <a16:creationId xmlns:a16="http://schemas.microsoft.com/office/drawing/2014/main" id="{064953B3-E90B-D477-5019-9A65E1B1915F}"/>
              </a:ext>
            </a:extLst>
          </p:cNvPr>
          <p:cNvCxnSpPr>
            <a:cxnSpLocks/>
          </p:cNvCxnSpPr>
          <p:nvPr/>
        </p:nvCxnSpPr>
        <p:spPr bwMode="auto">
          <a:xfrm>
            <a:off x="1421965" y="1971114"/>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75" name="正方形/長方形 74">
            <a:extLst>
              <a:ext uri="{FF2B5EF4-FFF2-40B4-BE49-F238E27FC236}">
                <a16:creationId xmlns:a16="http://schemas.microsoft.com/office/drawing/2014/main" id="{13E14E97-48CF-AA2A-13EC-1FEE0EAA5F7C}"/>
              </a:ext>
            </a:extLst>
          </p:cNvPr>
          <p:cNvSpPr/>
          <p:nvPr/>
        </p:nvSpPr>
        <p:spPr bwMode="auto">
          <a:xfrm>
            <a:off x="1241963"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76" name="フリーフォーム 10">
            <a:extLst>
              <a:ext uri="{FF2B5EF4-FFF2-40B4-BE49-F238E27FC236}">
                <a16:creationId xmlns:a16="http://schemas.microsoft.com/office/drawing/2014/main" id="{0629548A-BC7A-8402-594A-C5C904EBAF3E}"/>
              </a:ext>
            </a:extLst>
          </p:cNvPr>
          <p:cNvSpPr>
            <a:spLocks noChangeArrowheads="1"/>
          </p:cNvSpPr>
          <p:nvPr/>
        </p:nvSpPr>
        <p:spPr bwMode="auto">
          <a:xfrm flipH="1">
            <a:off x="1061961" y="2888992"/>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77" name="直線矢印コネクタ 76">
            <a:extLst>
              <a:ext uri="{FF2B5EF4-FFF2-40B4-BE49-F238E27FC236}">
                <a16:creationId xmlns:a16="http://schemas.microsoft.com/office/drawing/2014/main" id="{98E22468-1936-6DE5-7073-BB145475B66F}"/>
              </a:ext>
            </a:extLst>
          </p:cNvPr>
          <p:cNvCxnSpPr>
            <a:cxnSpLocks/>
          </p:cNvCxnSpPr>
          <p:nvPr/>
        </p:nvCxnSpPr>
        <p:spPr bwMode="auto">
          <a:xfrm>
            <a:off x="1421965" y="2528988"/>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78" name="正方形/長方形 77">
            <a:extLst>
              <a:ext uri="{FF2B5EF4-FFF2-40B4-BE49-F238E27FC236}">
                <a16:creationId xmlns:a16="http://schemas.microsoft.com/office/drawing/2014/main" id="{5BFA69AC-E42B-CAE5-B44C-5B494C895972}"/>
              </a:ext>
            </a:extLst>
          </p:cNvPr>
          <p:cNvSpPr/>
          <p:nvPr/>
        </p:nvSpPr>
        <p:spPr bwMode="auto">
          <a:xfrm>
            <a:off x="3491988" y="2168986"/>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79" name="直線矢印コネクタ 78">
            <a:extLst>
              <a:ext uri="{FF2B5EF4-FFF2-40B4-BE49-F238E27FC236}">
                <a16:creationId xmlns:a16="http://schemas.microsoft.com/office/drawing/2014/main" id="{0CA417E9-87DF-B23A-012E-8BECFEA925EA}"/>
              </a:ext>
            </a:extLst>
          </p:cNvPr>
          <p:cNvCxnSpPr>
            <a:cxnSpLocks/>
          </p:cNvCxnSpPr>
          <p:nvPr/>
        </p:nvCxnSpPr>
        <p:spPr bwMode="auto">
          <a:xfrm>
            <a:off x="3851992" y="1971115"/>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80" name="正方形/長方形 79">
            <a:extLst>
              <a:ext uri="{FF2B5EF4-FFF2-40B4-BE49-F238E27FC236}">
                <a16:creationId xmlns:a16="http://schemas.microsoft.com/office/drawing/2014/main" id="{3F170350-351E-F046-8C08-14C9B0A70AD1}"/>
              </a:ext>
            </a:extLst>
          </p:cNvPr>
          <p:cNvSpPr/>
          <p:nvPr/>
        </p:nvSpPr>
        <p:spPr bwMode="auto">
          <a:xfrm>
            <a:off x="3671990"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81" name="フリーフォーム 10">
            <a:extLst>
              <a:ext uri="{FF2B5EF4-FFF2-40B4-BE49-F238E27FC236}">
                <a16:creationId xmlns:a16="http://schemas.microsoft.com/office/drawing/2014/main" id="{766A6007-12FB-93FE-8E2E-70EC572B6059}"/>
              </a:ext>
            </a:extLst>
          </p:cNvPr>
          <p:cNvSpPr>
            <a:spLocks noChangeArrowheads="1"/>
          </p:cNvSpPr>
          <p:nvPr/>
        </p:nvSpPr>
        <p:spPr bwMode="auto">
          <a:xfrm flipH="1">
            <a:off x="3491988" y="2888993"/>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82" name="直線矢印コネクタ 81">
            <a:extLst>
              <a:ext uri="{FF2B5EF4-FFF2-40B4-BE49-F238E27FC236}">
                <a16:creationId xmlns:a16="http://schemas.microsoft.com/office/drawing/2014/main" id="{6D3F3651-23CA-568C-6C7F-BA8F2DF5B724}"/>
              </a:ext>
            </a:extLst>
          </p:cNvPr>
          <p:cNvCxnSpPr>
            <a:cxnSpLocks/>
          </p:cNvCxnSpPr>
          <p:nvPr/>
        </p:nvCxnSpPr>
        <p:spPr bwMode="auto">
          <a:xfrm>
            <a:off x="3851992" y="2528989"/>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83" name="正方形/長方形 82">
            <a:extLst>
              <a:ext uri="{FF2B5EF4-FFF2-40B4-BE49-F238E27FC236}">
                <a16:creationId xmlns:a16="http://schemas.microsoft.com/office/drawing/2014/main" id="{268A48F3-1CC6-DCB2-8750-0764374A5716}"/>
              </a:ext>
            </a:extLst>
          </p:cNvPr>
          <p:cNvSpPr/>
          <p:nvPr/>
        </p:nvSpPr>
        <p:spPr bwMode="auto">
          <a:xfrm>
            <a:off x="2681979" y="2168985"/>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84" name="直線矢印コネクタ 83">
            <a:extLst>
              <a:ext uri="{FF2B5EF4-FFF2-40B4-BE49-F238E27FC236}">
                <a16:creationId xmlns:a16="http://schemas.microsoft.com/office/drawing/2014/main" id="{75AD8369-045C-ADB4-9D6F-D52E12499CEE}"/>
              </a:ext>
            </a:extLst>
          </p:cNvPr>
          <p:cNvCxnSpPr>
            <a:cxnSpLocks/>
          </p:cNvCxnSpPr>
          <p:nvPr/>
        </p:nvCxnSpPr>
        <p:spPr bwMode="auto">
          <a:xfrm>
            <a:off x="3041983" y="1971114"/>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85" name="正方形/長方形 84">
            <a:extLst>
              <a:ext uri="{FF2B5EF4-FFF2-40B4-BE49-F238E27FC236}">
                <a16:creationId xmlns:a16="http://schemas.microsoft.com/office/drawing/2014/main" id="{34B2A48D-3961-53EE-77B6-29363ADA7F6D}"/>
              </a:ext>
            </a:extLst>
          </p:cNvPr>
          <p:cNvSpPr/>
          <p:nvPr/>
        </p:nvSpPr>
        <p:spPr bwMode="auto">
          <a:xfrm>
            <a:off x="2861981"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86" name="フリーフォーム 10">
            <a:extLst>
              <a:ext uri="{FF2B5EF4-FFF2-40B4-BE49-F238E27FC236}">
                <a16:creationId xmlns:a16="http://schemas.microsoft.com/office/drawing/2014/main" id="{DE4B1032-CA39-7E53-C9D8-EA6F7A7D3FFF}"/>
              </a:ext>
            </a:extLst>
          </p:cNvPr>
          <p:cNvSpPr>
            <a:spLocks noChangeArrowheads="1"/>
          </p:cNvSpPr>
          <p:nvPr/>
        </p:nvSpPr>
        <p:spPr bwMode="auto">
          <a:xfrm flipH="1">
            <a:off x="2681979" y="2888992"/>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87" name="直線矢印コネクタ 86">
            <a:extLst>
              <a:ext uri="{FF2B5EF4-FFF2-40B4-BE49-F238E27FC236}">
                <a16:creationId xmlns:a16="http://schemas.microsoft.com/office/drawing/2014/main" id="{83CC0E0B-AFB2-41F4-42DF-387EBDAF49BF}"/>
              </a:ext>
            </a:extLst>
          </p:cNvPr>
          <p:cNvCxnSpPr>
            <a:cxnSpLocks/>
          </p:cNvCxnSpPr>
          <p:nvPr/>
        </p:nvCxnSpPr>
        <p:spPr bwMode="auto">
          <a:xfrm>
            <a:off x="3041983" y="2528988"/>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88" name="正方形/長方形 87">
            <a:extLst>
              <a:ext uri="{FF2B5EF4-FFF2-40B4-BE49-F238E27FC236}">
                <a16:creationId xmlns:a16="http://schemas.microsoft.com/office/drawing/2014/main" id="{C98A5A5B-0FF0-C2E7-0485-176A065EC1F5}"/>
              </a:ext>
            </a:extLst>
          </p:cNvPr>
          <p:cNvSpPr/>
          <p:nvPr/>
        </p:nvSpPr>
        <p:spPr bwMode="auto">
          <a:xfrm>
            <a:off x="6372020" y="2168987"/>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89" name="直線矢印コネクタ 88">
            <a:extLst>
              <a:ext uri="{FF2B5EF4-FFF2-40B4-BE49-F238E27FC236}">
                <a16:creationId xmlns:a16="http://schemas.microsoft.com/office/drawing/2014/main" id="{69CDE5FD-01EA-FDDD-7A2E-05269F24A069}"/>
              </a:ext>
            </a:extLst>
          </p:cNvPr>
          <p:cNvCxnSpPr>
            <a:cxnSpLocks/>
          </p:cNvCxnSpPr>
          <p:nvPr/>
        </p:nvCxnSpPr>
        <p:spPr bwMode="auto">
          <a:xfrm>
            <a:off x="6732024" y="1971116"/>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90" name="正方形/長方形 89">
            <a:extLst>
              <a:ext uri="{FF2B5EF4-FFF2-40B4-BE49-F238E27FC236}">
                <a16:creationId xmlns:a16="http://schemas.microsoft.com/office/drawing/2014/main" id="{90E348BA-F675-BEED-3143-84545506DDC6}"/>
              </a:ext>
            </a:extLst>
          </p:cNvPr>
          <p:cNvSpPr/>
          <p:nvPr/>
        </p:nvSpPr>
        <p:spPr bwMode="auto">
          <a:xfrm>
            <a:off x="6552022"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91" name="フリーフォーム 10">
            <a:extLst>
              <a:ext uri="{FF2B5EF4-FFF2-40B4-BE49-F238E27FC236}">
                <a16:creationId xmlns:a16="http://schemas.microsoft.com/office/drawing/2014/main" id="{0F3DA154-5E49-69AE-1DF9-F84E75776CF5}"/>
              </a:ext>
            </a:extLst>
          </p:cNvPr>
          <p:cNvSpPr>
            <a:spLocks noChangeArrowheads="1"/>
          </p:cNvSpPr>
          <p:nvPr/>
        </p:nvSpPr>
        <p:spPr bwMode="auto">
          <a:xfrm flipH="1">
            <a:off x="5112006" y="2888994"/>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92" name="直線矢印コネクタ 91">
            <a:extLst>
              <a:ext uri="{FF2B5EF4-FFF2-40B4-BE49-F238E27FC236}">
                <a16:creationId xmlns:a16="http://schemas.microsoft.com/office/drawing/2014/main" id="{C8749DFA-B2E8-8339-9735-4595666F1EC7}"/>
              </a:ext>
            </a:extLst>
          </p:cNvPr>
          <p:cNvCxnSpPr>
            <a:cxnSpLocks/>
          </p:cNvCxnSpPr>
          <p:nvPr/>
        </p:nvCxnSpPr>
        <p:spPr bwMode="auto">
          <a:xfrm>
            <a:off x="6732024" y="252899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93" name="Freeform 10">
            <a:extLst>
              <a:ext uri="{FF2B5EF4-FFF2-40B4-BE49-F238E27FC236}">
                <a16:creationId xmlns:a16="http://schemas.microsoft.com/office/drawing/2014/main" id="{E8A454FC-2576-675B-DC70-B1663306218E}"/>
              </a:ext>
            </a:extLst>
          </p:cNvPr>
          <p:cNvSpPr>
            <a:spLocks/>
          </p:cNvSpPr>
          <p:nvPr/>
        </p:nvSpPr>
        <p:spPr bwMode="auto">
          <a:xfrm rot="5400000">
            <a:off x="5922014" y="2258988"/>
            <a:ext cx="180001"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94" name="フリーフォーム 10">
            <a:extLst>
              <a:ext uri="{FF2B5EF4-FFF2-40B4-BE49-F238E27FC236}">
                <a16:creationId xmlns:a16="http://schemas.microsoft.com/office/drawing/2014/main" id="{09582597-9DDC-38D9-1FB6-86C0CCE2A108}"/>
              </a:ext>
            </a:extLst>
          </p:cNvPr>
          <p:cNvSpPr>
            <a:spLocks noChangeArrowheads="1"/>
          </p:cNvSpPr>
          <p:nvPr/>
        </p:nvSpPr>
        <p:spPr bwMode="auto">
          <a:xfrm flipH="1">
            <a:off x="5922015" y="2888994"/>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95" name="フリーフォーム 10">
            <a:extLst>
              <a:ext uri="{FF2B5EF4-FFF2-40B4-BE49-F238E27FC236}">
                <a16:creationId xmlns:a16="http://schemas.microsoft.com/office/drawing/2014/main" id="{3B12D0FE-8839-F013-31D5-7C9DAF8FE053}"/>
              </a:ext>
            </a:extLst>
          </p:cNvPr>
          <p:cNvSpPr>
            <a:spLocks noChangeArrowheads="1"/>
          </p:cNvSpPr>
          <p:nvPr/>
        </p:nvSpPr>
        <p:spPr bwMode="auto">
          <a:xfrm flipH="1">
            <a:off x="6732024" y="2888994"/>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96" name="フリーフォーム 10">
            <a:extLst>
              <a:ext uri="{FF2B5EF4-FFF2-40B4-BE49-F238E27FC236}">
                <a16:creationId xmlns:a16="http://schemas.microsoft.com/office/drawing/2014/main" id="{C5E13E1F-7A82-D63B-D3BF-1ED4DF98F95E}"/>
              </a:ext>
            </a:extLst>
          </p:cNvPr>
          <p:cNvSpPr>
            <a:spLocks noChangeArrowheads="1"/>
          </p:cNvSpPr>
          <p:nvPr/>
        </p:nvSpPr>
        <p:spPr bwMode="auto">
          <a:xfrm flipH="1">
            <a:off x="7542033" y="2888994"/>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97" name="Freeform 10">
            <a:extLst>
              <a:ext uri="{FF2B5EF4-FFF2-40B4-BE49-F238E27FC236}">
                <a16:creationId xmlns:a16="http://schemas.microsoft.com/office/drawing/2014/main" id="{5236172C-CA47-40A2-4C28-6C3558913091}"/>
              </a:ext>
            </a:extLst>
          </p:cNvPr>
          <p:cNvSpPr>
            <a:spLocks/>
          </p:cNvSpPr>
          <p:nvPr/>
        </p:nvSpPr>
        <p:spPr bwMode="auto">
          <a:xfrm rot="5400000">
            <a:off x="6327021" y="2663992"/>
            <a:ext cx="18000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98" name="Freeform 10">
            <a:extLst>
              <a:ext uri="{FF2B5EF4-FFF2-40B4-BE49-F238E27FC236}">
                <a16:creationId xmlns:a16="http://schemas.microsoft.com/office/drawing/2014/main" id="{888EC1B5-F661-2423-5E6D-3C9DBCC7ECDD}"/>
              </a:ext>
            </a:extLst>
          </p:cNvPr>
          <p:cNvSpPr>
            <a:spLocks/>
          </p:cNvSpPr>
          <p:nvPr/>
        </p:nvSpPr>
        <p:spPr bwMode="auto">
          <a:xfrm rot="5400000" flipV="1">
            <a:off x="6777025" y="2483990"/>
            <a:ext cx="180000"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99" name="Freeform 10">
            <a:extLst>
              <a:ext uri="{FF2B5EF4-FFF2-40B4-BE49-F238E27FC236}">
                <a16:creationId xmlns:a16="http://schemas.microsoft.com/office/drawing/2014/main" id="{3D246CB8-8317-E624-145A-2F1488E4B207}"/>
              </a:ext>
            </a:extLst>
          </p:cNvPr>
          <p:cNvSpPr>
            <a:spLocks/>
          </p:cNvSpPr>
          <p:nvPr/>
        </p:nvSpPr>
        <p:spPr bwMode="auto">
          <a:xfrm rot="5400000" flipV="1">
            <a:off x="7362032" y="2348989"/>
            <a:ext cx="180001" cy="90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02" name="正方形/長方形 101">
            <a:extLst>
              <a:ext uri="{FF2B5EF4-FFF2-40B4-BE49-F238E27FC236}">
                <a16:creationId xmlns:a16="http://schemas.microsoft.com/office/drawing/2014/main" id="{74338DC1-E527-BC99-A630-9F7FF117E82E}"/>
              </a:ext>
            </a:extLst>
          </p:cNvPr>
          <p:cNvSpPr/>
          <p:nvPr/>
        </p:nvSpPr>
        <p:spPr bwMode="auto">
          <a:xfrm>
            <a:off x="6372020" y="1178976"/>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mn-ea"/>
              </a:rPr>
              <a:t>SIMD</a:t>
            </a:r>
            <a:endParaRPr kumimoji="1" lang="ja-JP" altLang="en-US" sz="1600" dirty="0">
              <a:solidFill>
                <a:schemeClr val="tx1">
                  <a:lumMod val="75000"/>
                  <a:lumOff val="25000"/>
                </a:schemeClr>
              </a:solidFill>
              <a:latin typeface="+mn-ea"/>
            </a:endParaRPr>
          </a:p>
        </p:txBody>
      </p:sp>
      <p:sp>
        <p:nvSpPr>
          <p:cNvPr id="103" name="正方形/長方形 102">
            <a:extLst>
              <a:ext uri="{FF2B5EF4-FFF2-40B4-BE49-F238E27FC236}">
                <a16:creationId xmlns:a16="http://schemas.microsoft.com/office/drawing/2014/main" id="{84A6F79A-0525-1248-1191-E9217C1DA9FF}"/>
              </a:ext>
            </a:extLst>
          </p:cNvPr>
          <p:cNvSpPr/>
          <p:nvPr/>
        </p:nvSpPr>
        <p:spPr bwMode="auto">
          <a:xfrm>
            <a:off x="2231974" y="1178976"/>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mn-ea"/>
              </a:rPr>
              <a:t>MIMD</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68364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BDD73-1375-DC92-64EE-3C8C59F7BE2A}"/>
              </a:ext>
            </a:extLst>
          </p:cNvPr>
          <p:cNvSpPr>
            <a:spLocks noGrp="1"/>
          </p:cNvSpPr>
          <p:nvPr>
            <p:ph type="title"/>
          </p:nvPr>
        </p:nvSpPr>
        <p:spPr/>
        <p:txBody>
          <a:bodyPr/>
          <a:lstStyle/>
          <a:p>
            <a:r>
              <a:rPr kumimoji="1" lang="en-US" altLang="ja-JP" sz="2400" dirty="0"/>
              <a:t>SIMD</a:t>
            </a:r>
            <a:r>
              <a:rPr lang="ja-JP" altLang="en-US" sz="2400" dirty="0"/>
              <a:t> は</a:t>
            </a:r>
            <a:r>
              <a:rPr kumimoji="1" lang="ja-JP" altLang="en-US" sz="2400" dirty="0"/>
              <a:t>同じ回路量で高い性能を実現できる</a:t>
            </a:r>
            <a:endParaRPr kumimoji="1" lang="en-US" altLang="ja-JP" sz="2400" dirty="0"/>
          </a:p>
        </p:txBody>
      </p:sp>
      <p:sp>
        <p:nvSpPr>
          <p:cNvPr id="3" name="テキスト プレースホルダー 2">
            <a:extLst>
              <a:ext uri="{FF2B5EF4-FFF2-40B4-BE49-F238E27FC236}">
                <a16:creationId xmlns:a16="http://schemas.microsoft.com/office/drawing/2014/main" id="{C6767C83-B854-0082-5D73-A8F748F09C01}"/>
              </a:ext>
            </a:extLst>
          </p:cNvPr>
          <p:cNvSpPr>
            <a:spLocks noGrp="1"/>
          </p:cNvSpPr>
          <p:nvPr>
            <p:ph type="body" sz="quarter" idx="10"/>
          </p:nvPr>
        </p:nvSpPr>
        <p:spPr>
          <a:xfrm>
            <a:off x="611956" y="1088975"/>
            <a:ext cx="8280092" cy="2160023"/>
          </a:xfrm>
        </p:spPr>
        <p:txBody>
          <a:bodyPr/>
          <a:lstStyle/>
          <a:p>
            <a:r>
              <a:rPr kumimoji="1" lang="en-US" altLang="ja-JP" sz="1800" dirty="0"/>
              <a:t>SIMD </a:t>
            </a:r>
            <a:r>
              <a:rPr kumimoji="1" lang="ja-JP" altLang="en-US" sz="1800" dirty="0"/>
              <a:t>は </a:t>
            </a:r>
            <a:r>
              <a:rPr kumimoji="1" lang="en-US" altLang="ja-JP" sz="1800" dirty="0"/>
              <a:t>MIMD </a:t>
            </a:r>
            <a:r>
              <a:rPr kumimoji="1" lang="ja-JP" altLang="en-US" sz="1800" dirty="0"/>
              <a:t>と比べて全体をより小さく作ることができる</a:t>
            </a:r>
            <a:endParaRPr kumimoji="1" lang="en-US" altLang="ja-JP" sz="1800" dirty="0"/>
          </a:p>
          <a:p>
            <a:pPr lvl="1"/>
            <a:r>
              <a:rPr kumimoji="1" lang="ja-JP" altLang="en-US" sz="1800" dirty="0"/>
              <a:t>同じ総面積であれば，</a:t>
            </a:r>
            <a:r>
              <a:rPr kumimoji="1" lang="en-US" altLang="ja-JP" sz="1800" dirty="0"/>
              <a:t>SIMD </a:t>
            </a:r>
            <a:r>
              <a:rPr kumimoji="1" lang="ja-JP" altLang="en-US" sz="1800" dirty="0"/>
              <a:t>の方がより多くの演算器を搭載できる</a:t>
            </a:r>
            <a:endParaRPr kumimoji="1" lang="en-US" altLang="ja-JP" sz="1800" dirty="0"/>
          </a:p>
          <a:p>
            <a:pPr lvl="2"/>
            <a:r>
              <a:rPr kumimoji="1" lang="ja-JP" altLang="en-US" sz="1800" dirty="0"/>
              <a:t>下の図だと </a:t>
            </a:r>
            <a:r>
              <a:rPr kumimoji="1" lang="en-US" altLang="ja-JP" sz="1800" dirty="0"/>
              <a:t>MIMD</a:t>
            </a:r>
            <a:r>
              <a:rPr kumimoji="1" lang="ja-JP" altLang="en-US" sz="1800" dirty="0"/>
              <a:t>４個 </a:t>
            </a:r>
            <a:r>
              <a:rPr kumimoji="1" lang="en-US" altLang="ja-JP" sz="1800" dirty="0"/>
              <a:t>vs. SIMD </a:t>
            </a:r>
            <a:r>
              <a:rPr kumimoji="1" lang="ja-JP" altLang="en-US" sz="1800" dirty="0"/>
              <a:t>個</a:t>
            </a:r>
            <a:endParaRPr kumimoji="1" lang="en-US" altLang="ja-JP" sz="1800" dirty="0"/>
          </a:p>
          <a:p>
            <a:pPr lvl="1"/>
            <a:r>
              <a:rPr kumimoji="1" lang="ja-JP" altLang="en-US" sz="1800" dirty="0"/>
              <a:t>同じ回路資源量あたりで，高い性能を出せる</a:t>
            </a:r>
            <a:endParaRPr kumimoji="1" lang="en-US" altLang="ja-JP" sz="1800" dirty="0"/>
          </a:p>
          <a:p>
            <a:r>
              <a:rPr kumimoji="1" lang="ja-JP" altLang="en-US" sz="1800" dirty="0"/>
              <a:t>これが，どの </a:t>
            </a:r>
            <a:r>
              <a:rPr kumimoji="1" lang="en-US" altLang="ja-JP" sz="1800" dirty="0"/>
              <a:t>GPU </a:t>
            </a:r>
            <a:r>
              <a:rPr kumimoji="1" lang="ja-JP" altLang="en-US" sz="1800" dirty="0"/>
              <a:t>も基本的には </a:t>
            </a:r>
            <a:r>
              <a:rPr kumimoji="1" lang="en-US" altLang="ja-JP" sz="1800" dirty="0"/>
              <a:t>SIMD </a:t>
            </a:r>
            <a:r>
              <a:rPr kumimoji="1" lang="ja-JP" altLang="en-US" sz="1800" dirty="0"/>
              <a:t>を採用している理由</a:t>
            </a:r>
          </a:p>
        </p:txBody>
      </p:sp>
      <p:sp>
        <p:nvSpPr>
          <p:cNvPr id="4" name="正方形/長方形 3">
            <a:extLst>
              <a:ext uri="{FF2B5EF4-FFF2-40B4-BE49-F238E27FC236}">
                <a16:creationId xmlns:a16="http://schemas.microsoft.com/office/drawing/2014/main" id="{E9306100-8A55-545A-100D-12255F13B750}"/>
              </a:ext>
            </a:extLst>
          </p:cNvPr>
          <p:cNvSpPr/>
          <p:nvPr/>
        </p:nvSpPr>
        <p:spPr bwMode="auto">
          <a:xfrm rot="16200000">
            <a:off x="6372020" y="4329010"/>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5" name="正方形/長方形 4">
            <a:extLst>
              <a:ext uri="{FF2B5EF4-FFF2-40B4-BE49-F238E27FC236}">
                <a16:creationId xmlns:a16="http://schemas.microsoft.com/office/drawing/2014/main" id="{C5A3C1BE-813F-AFA2-D4AB-1C42EDABAD1D}"/>
              </a:ext>
            </a:extLst>
          </p:cNvPr>
          <p:cNvSpPr/>
          <p:nvPr/>
        </p:nvSpPr>
        <p:spPr bwMode="auto">
          <a:xfrm rot="16200000">
            <a:off x="5832014" y="4149008"/>
            <a:ext cx="720008" cy="720008"/>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制御部</a:t>
            </a:r>
          </a:p>
        </p:txBody>
      </p:sp>
      <p:sp>
        <p:nvSpPr>
          <p:cNvPr id="6" name="正方形/長方形 5">
            <a:extLst>
              <a:ext uri="{FF2B5EF4-FFF2-40B4-BE49-F238E27FC236}">
                <a16:creationId xmlns:a16="http://schemas.microsoft.com/office/drawing/2014/main" id="{587CA5CD-3348-DB1B-1E96-B37371892EC8}"/>
              </a:ext>
            </a:extLst>
          </p:cNvPr>
          <p:cNvSpPr/>
          <p:nvPr/>
        </p:nvSpPr>
        <p:spPr bwMode="auto">
          <a:xfrm rot="16200000">
            <a:off x="5292008" y="5589024"/>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7" name="正方形/長方形 6">
            <a:extLst>
              <a:ext uri="{FF2B5EF4-FFF2-40B4-BE49-F238E27FC236}">
                <a16:creationId xmlns:a16="http://schemas.microsoft.com/office/drawing/2014/main" id="{4C2BABE5-43DE-507E-7DC3-DF4367199169}"/>
              </a:ext>
            </a:extLst>
          </p:cNvPr>
          <p:cNvSpPr/>
          <p:nvPr/>
        </p:nvSpPr>
        <p:spPr bwMode="auto">
          <a:xfrm rot="16200000">
            <a:off x="5652012" y="5589024"/>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8" name="正方形/長方形 7">
            <a:extLst>
              <a:ext uri="{FF2B5EF4-FFF2-40B4-BE49-F238E27FC236}">
                <a16:creationId xmlns:a16="http://schemas.microsoft.com/office/drawing/2014/main" id="{E4D59B1A-C82C-C08D-D16A-C7CC5C3FE3F6}"/>
              </a:ext>
            </a:extLst>
          </p:cNvPr>
          <p:cNvSpPr/>
          <p:nvPr/>
        </p:nvSpPr>
        <p:spPr bwMode="auto">
          <a:xfrm rot="16200000">
            <a:off x="6012016" y="5589024"/>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9" name="正方形/長方形 8">
            <a:extLst>
              <a:ext uri="{FF2B5EF4-FFF2-40B4-BE49-F238E27FC236}">
                <a16:creationId xmlns:a16="http://schemas.microsoft.com/office/drawing/2014/main" id="{92C09AC7-13D5-26FA-05B9-EE8BCB2C3904}"/>
              </a:ext>
            </a:extLst>
          </p:cNvPr>
          <p:cNvSpPr/>
          <p:nvPr/>
        </p:nvSpPr>
        <p:spPr bwMode="auto">
          <a:xfrm rot="16200000">
            <a:off x="6372020" y="5589024"/>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0" name="正方形/長方形 9">
            <a:extLst>
              <a:ext uri="{FF2B5EF4-FFF2-40B4-BE49-F238E27FC236}">
                <a16:creationId xmlns:a16="http://schemas.microsoft.com/office/drawing/2014/main" id="{175A73A1-7E52-6C66-181A-79D734F36687}"/>
              </a:ext>
            </a:extLst>
          </p:cNvPr>
          <p:cNvSpPr/>
          <p:nvPr/>
        </p:nvSpPr>
        <p:spPr bwMode="auto">
          <a:xfrm rot="16200000">
            <a:off x="5292008" y="4329010"/>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1" name="正方形/長方形 10">
            <a:extLst>
              <a:ext uri="{FF2B5EF4-FFF2-40B4-BE49-F238E27FC236}">
                <a16:creationId xmlns:a16="http://schemas.microsoft.com/office/drawing/2014/main" id="{9DC878F8-2516-1D1E-3820-FE2B34CEC01E}"/>
              </a:ext>
            </a:extLst>
          </p:cNvPr>
          <p:cNvSpPr/>
          <p:nvPr/>
        </p:nvSpPr>
        <p:spPr bwMode="auto">
          <a:xfrm rot="16200000">
            <a:off x="4752002" y="4149008"/>
            <a:ext cx="720008" cy="720008"/>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制御部</a:t>
            </a:r>
          </a:p>
        </p:txBody>
      </p:sp>
      <p:sp>
        <p:nvSpPr>
          <p:cNvPr id="12" name="正方形/長方形 11">
            <a:extLst>
              <a:ext uri="{FF2B5EF4-FFF2-40B4-BE49-F238E27FC236}">
                <a16:creationId xmlns:a16="http://schemas.microsoft.com/office/drawing/2014/main" id="{B433D56D-4DFD-72DB-01B6-D225BF2B1B8D}"/>
              </a:ext>
            </a:extLst>
          </p:cNvPr>
          <p:cNvSpPr/>
          <p:nvPr/>
        </p:nvSpPr>
        <p:spPr bwMode="auto">
          <a:xfrm rot="16200000">
            <a:off x="4211996" y="4329010"/>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3" name="正方形/長方形 12">
            <a:extLst>
              <a:ext uri="{FF2B5EF4-FFF2-40B4-BE49-F238E27FC236}">
                <a16:creationId xmlns:a16="http://schemas.microsoft.com/office/drawing/2014/main" id="{7BE9FF56-FFC9-7BBA-FBAE-CB5C9C5E1144}"/>
              </a:ext>
            </a:extLst>
          </p:cNvPr>
          <p:cNvSpPr/>
          <p:nvPr/>
        </p:nvSpPr>
        <p:spPr bwMode="auto">
          <a:xfrm rot="16200000">
            <a:off x="3671990" y="4149008"/>
            <a:ext cx="720008" cy="720008"/>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制御部</a:t>
            </a:r>
          </a:p>
        </p:txBody>
      </p:sp>
      <p:sp>
        <p:nvSpPr>
          <p:cNvPr id="14" name="正方形/長方形 13">
            <a:extLst>
              <a:ext uri="{FF2B5EF4-FFF2-40B4-BE49-F238E27FC236}">
                <a16:creationId xmlns:a16="http://schemas.microsoft.com/office/drawing/2014/main" id="{37A47EB3-40F9-371A-F8ED-5503D1C4FFF1}"/>
              </a:ext>
            </a:extLst>
          </p:cNvPr>
          <p:cNvSpPr/>
          <p:nvPr/>
        </p:nvSpPr>
        <p:spPr bwMode="auto">
          <a:xfrm rot="16200000">
            <a:off x="3131984" y="4329010"/>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5" name="正方形/長方形 14">
            <a:extLst>
              <a:ext uri="{FF2B5EF4-FFF2-40B4-BE49-F238E27FC236}">
                <a16:creationId xmlns:a16="http://schemas.microsoft.com/office/drawing/2014/main" id="{46E7F903-8D11-C786-24D9-C6E93FB796D5}"/>
              </a:ext>
            </a:extLst>
          </p:cNvPr>
          <p:cNvSpPr/>
          <p:nvPr/>
        </p:nvSpPr>
        <p:spPr bwMode="auto">
          <a:xfrm rot="16200000">
            <a:off x="2591978" y="4149008"/>
            <a:ext cx="720008" cy="720008"/>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制御部</a:t>
            </a:r>
          </a:p>
        </p:txBody>
      </p:sp>
      <p:sp>
        <p:nvSpPr>
          <p:cNvPr id="16" name="正方形/長方形 15">
            <a:extLst>
              <a:ext uri="{FF2B5EF4-FFF2-40B4-BE49-F238E27FC236}">
                <a16:creationId xmlns:a16="http://schemas.microsoft.com/office/drawing/2014/main" id="{F49E0549-721D-66E0-D4C8-88BBA5B1B378}"/>
              </a:ext>
            </a:extLst>
          </p:cNvPr>
          <p:cNvSpPr/>
          <p:nvPr/>
        </p:nvSpPr>
        <p:spPr bwMode="auto">
          <a:xfrm rot="16200000">
            <a:off x="4752002" y="5409022"/>
            <a:ext cx="720008" cy="720008"/>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制御部</a:t>
            </a:r>
          </a:p>
        </p:txBody>
      </p:sp>
      <p:sp>
        <p:nvSpPr>
          <p:cNvPr id="17" name="正方形/長方形 16">
            <a:extLst>
              <a:ext uri="{FF2B5EF4-FFF2-40B4-BE49-F238E27FC236}">
                <a16:creationId xmlns:a16="http://schemas.microsoft.com/office/drawing/2014/main" id="{83E1C581-4724-9F22-3EB6-7EE7C89ADDB3}"/>
              </a:ext>
            </a:extLst>
          </p:cNvPr>
          <p:cNvSpPr/>
          <p:nvPr/>
        </p:nvSpPr>
        <p:spPr bwMode="auto">
          <a:xfrm rot="16200000">
            <a:off x="3491988" y="5589024"/>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8" name="正方形/長方形 17">
            <a:extLst>
              <a:ext uri="{FF2B5EF4-FFF2-40B4-BE49-F238E27FC236}">
                <a16:creationId xmlns:a16="http://schemas.microsoft.com/office/drawing/2014/main" id="{C7B4F6B9-C6CB-28D7-A872-E674B0E28EE9}"/>
              </a:ext>
            </a:extLst>
          </p:cNvPr>
          <p:cNvSpPr/>
          <p:nvPr/>
        </p:nvSpPr>
        <p:spPr bwMode="auto">
          <a:xfrm rot="16200000">
            <a:off x="3851992" y="5589024"/>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9" name="正方形/長方形 18">
            <a:extLst>
              <a:ext uri="{FF2B5EF4-FFF2-40B4-BE49-F238E27FC236}">
                <a16:creationId xmlns:a16="http://schemas.microsoft.com/office/drawing/2014/main" id="{A2644DFB-20A4-B483-5A0B-7FB2A582F234}"/>
              </a:ext>
            </a:extLst>
          </p:cNvPr>
          <p:cNvSpPr/>
          <p:nvPr/>
        </p:nvSpPr>
        <p:spPr bwMode="auto">
          <a:xfrm rot="16200000">
            <a:off x="4211996" y="5589024"/>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20" name="正方形/長方形 19">
            <a:extLst>
              <a:ext uri="{FF2B5EF4-FFF2-40B4-BE49-F238E27FC236}">
                <a16:creationId xmlns:a16="http://schemas.microsoft.com/office/drawing/2014/main" id="{06F71ECC-1D3B-160D-538F-E6D8F48F34EE}"/>
              </a:ext>
            </a:extLst>
          </p:cNvPr>
          <p:cNvSpPr/>
          <p:nvPr/>
        </p:nvSpPr>
        <p:spPr bwMode="auto">
          <a:xfrm rot="16200000">
            <a:off x="2591978" y="5409022"/>
            <a:ext cx="720008" cy="720008"/>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制御部</a:t>
            </a:r>
          </a:p>
        </p:txBody>
      </p:sp>
      <p:sp>
        <p:nvSpPr>
          <p:cNvPr id="21" name="正方形/長方形 20">
            <a:extLst>
              <a:ext uri="{FF2B5EF4-FFF2-40B4-BE49-F238E27FC236}">
                <a16:creationId xmlns:a16="http://schemas.microsoft.com/office/drawing/2014/main" id="{251436E4-D194-0E5D-1817-38B48C3FB746}"/>
              </a:ext>
            </a:extLst>
          </p:cNvPr>
          <p:cNvSpPr/>
          <p:nvPr/>
        </p:nvSpPr>
        <p:spPr bwMode="auto">
          <a:xfrm rot="16200000">
            <a:off x="3131984" y="5589024"/>
            <a:ext cx="720008"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22" name="正方形/長方形 21">
            <a:extLst>
              <a:ext uri="{FF2B5EF4-FFF2-40B4-BE49-F238E27FC236}">
                <a16:creationId xmlns:a16="http://schemas.microsoft.com/office/drawing/2014/main" id="{57B3D904-3B8E-3A16-08E6-B911E27E2764}"/>
              </a:ext>
            </a:extLst>
          </p:cNvPr>
          <p:cNvSpPr/>
          <p:nvPr/>
        </p:nvSpPr>
        <p:spPr bwMode="auto">
          <a:xfrm rot="16200000">
            <a:off x="2771980" y="3969006"/>
            <a:ext cx="720008" cy="1080012"/>
          </a:xfrm>
          <a:prstGeom prst="rect">
            <a:avLst/>
          </a:prstGeom>
          <a:noFill/>
          <a:ln w="31750">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100"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C75825C3-4CFD-9C67-0C19-01E6654296A1}"/>
              </a:ext>
            </a:extLst>
          </p:cNvPr>
          <p:cNvSpPr/>
          <p:nvPr/>
        </p:nvSpPr>
        <p:spPr bwMode="auto">
          <a:xfrm rot="16200000">
            <a:off x="3851992" y="3969006"/>
            <a:ext cx="720008" cy="1080012"/>
          </a:xfrm>
          <a:prstGeom prst="rect">
            <a:avLst/>
          </a:prstGeom>
          <a:noFill/>
          <a:ln w="31750">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100"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4C0D3610-F16C-D30A-C20F-C82AC876107E}"/>
              </a:ext>
            </a:extLst>
          </p:cNvPr>
          <p:cNvSpPr/>
          <p:nvPr/>
        </p:nvSpPr>
        <p:spPr bwMode="auto">
          <a:xfrm rot="16200000">
            <a:off x="4932004" y="3969006"/>
            <a:ext cx="720008" cy="1080012"/>
          </a:xfrm>
          <a:prstGeom prst="rect">
            <a:avLst/>
          </a:prstGeom>
          <a:noFill/>
          <a:ln w="31750">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100"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557A2B9E-04E3-38B6-284E-8E77C66EF154}"/>
              </a:ext>
            </a:extLst>
          </p:cNvPr>
          <p:cNvSpPr/>
          <p:nvPr/>
        </p:nvSpPr>
        <p:spPr bwMode="auto">
          <a:xfrm rot="16200000">
            <a:off x="6012016" y="3969006"/>
            <a:ext cx="720008" cy="1080012"/>
          </a:xfrm>
          <a:prstGeom prst="rect">
            <a:avLst/>
          </a:prstGeom>
          <a:noFill/>
          <a:ln w="31750">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100"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CECD4163-7765-879D-2A00-6B5D43B59341}"/>
              </a:ext>
            </a:extLst>
          </p:cNvPr>
          <p:cNvSpPr/>
          <p:nvPr/>
        </p:nvSpPr>
        <p:spPr bwMode="auto">
          <a:xfrm rot="16200000">
            <a:off x="3311986" y="4689014"/>
            <a:ext cx="720008" cy="2160024"/>
          </a:xfrm>
          <a:prstGeom prst="rect">
            <a:avLst/>
          </a:prstGeom>
          <a:noFill/>
          <a:ln w="31750">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100"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C738EB53-4182-8BC2-AEC3-82A31B3683AC}"/>
              </a:ext>
            </a:extLst>
          </p:cNvPr>
          <p:cNvSpPr/>
          <p:nvPr/>
        </p:nvSpPr>
        <p:spPr bwMode="auto">
          <a:xfrm rot="16200000">
            <a:off x="5472010" y="4689014"/>
            <a:ext cx="720008" cy="2160024"/>
          </a:xfrm>
          <a:prstGeom prst="rect">
            <a:avLst/>
          </a:prstGeom>
          <a:noFill/>
          <a:ln w="31750">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100"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A6C0ABCD-D4D7-1CB9-3461-2B4C1AF993C2}"/>
              </a:ext>
            </a:extLst>
          </p:cNvPr>
          <p:cNvSpPr/>
          <p:nvPr/>
        </p:nvSpPr>
        <p:spPr bwMode="auto">
          <a:xfrm>
            <a:off x="1781969" y="558902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mn-ea"/>
              </a:rPr>
              <a:t>SIMD</a:t>
            </a:r>
            <a:endParaRPr kumimoji="1" lang="ja-JP" altLang="en-US" sz="1600"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919ED0CF-D533-D7F6-F1F0-27E1CFAB6470}"/>
              </a:ext>
            </a:extLst>
          </p:cNvPr>
          <p:cNvSpPr/>
          <p:nvPr/>
        </p:nvSpPr>
        <p:spPr bwMode="auto">
          <a:xfrm>
            <a:off x="1781969" y="432901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mn-ea"/>
              </a:rPr>
              <a:t>MIMD</a:t>
            </a:r>
            <a:endParaRPr kumimoji="1" lang="ja-JP" altLang="en-US" sz="1600" dirty="0">
              <a:solidFill>
                <a:schemeClr val="tx1">
                  <a:lumMod val="75000"/>
                  <a:lumOff val="25000"/>
                </a:schemeClr>
              </a:solidFill>
              <a:latin typeface="+mn-ea"/>
            </a:endParaRPr>
          </a:p>
        </p:txBody>
      </p:sp>
      <p:cxnSp>
        <p:nvCxnSpPr>
          <p:cNvPr id="30" name="直線矢印コネクタ 29">
            <a:extLst>
              <a:ext uri="{FF2B5EF4-FFF2-40B4-BE49-F238E27FC236}">
                <a16:creationId xmlns:a16="http://schemas.microsoft.com/office/drawing/2014/main" id="{5C56407D-08A0-8AB1-27C4-360FA4AC3F0E}"/>
              </a:ext>
            </a:extLst>
          </p:cNvPr>
          <p:cNvCxnSpPr>
            <a:cxnSpLocks/>
          </p:cNvCxnSpPr>
          <p:nvPr/>
        </p:nvCxnSpPr>
        <p:spPr bwMode="auto">
          <a:xfrm rot="5400000" flipV="1">
            <a:off x="4932004" y="1718979"/>
            <a:ext cx="0" cy="4680052"/>
          </a:xfrm>
          <a:prstGeom prst="straightConnector1">
            <a:avLst/>
          </a:prstGeom>
          <a:noFill/>
          <a:ln w="9525" cap="flat" cmpd="sng" algn="ctr">
            <a:solidFill>
              <a:schemeClr val="tx1"/>
            </a:solidFill>
            <a:prstDash val="solid"/>
            <a:round/>
            <a:headEnd type="none" w="med" len="med"/>
            <a:tailEnd type="triangle"/>
          </a:ln>
          <a:effectLst/>
        </p:spPr>
      </p:cxnSp>
      <p:sp>
        <p:nvSpPr>
          <p:cNvPr id="31" name="正方形/長方形 30">
            <a:extLst>
              <a:ext uri="{FF2B5EF4-FFF2-40B4-BE49-F238E27FC236}">
                <a16:creationId xmlns:a16="http://schemas.microsoft.com/office/drawing/2014/main" id="{DC668556-DDB8-2E15-EA5C-F12A2C7BA932}"/>
              </a:ext>
            </a:extLst>
          </p:cNvPr>
          <p:cNvSpPr/>
          <p:nvPr/>
        </p:nvSpPr>
        <p:spPr bwMode="auto">
          <a:xfrm>
            <a:off x="3671990" y="378900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回路量（チップ面積）</a:t>
            </a:r>
          </a:p>
        </p:txBody>
      </p:sp>
      <p:sp>
        <p:nvSpPr>
          <p:cNvPr id="32" name="右中かっこ 31">
            <a:extLst>
              <a:ext uri="{FF2B5EF4-FFF2-40B4-BE49-F238E27FC236}">
                <a16:creationId xmlns:a16="http://schemas.microsoft.com/office/drawing/2014/main" id="{9284DCD8-4224-979E-3D2A-BA121BE9E474}"/>
              </a:ext>
            </a:extLst>
          </p:cNvPr>
          <p:cNvSpPr/>
          <p:nvPr/>
        </p:nvSpPr>
        <p:spPr bwMode="auto">
          <a:xfrm rot="5400000">
            <a:off x="3086983" y="4464012"/>
            <a:ext cx="90003" cy="1080013"/>
          </a:xfrm>
          <a:prstGeom prst="rightBrace">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33" name="正方形/長方形 32">
            <a:extLst>
              <a:ext uri="{FF2B5EF4-FFF2-40B4-BE49-F238E27FC236}">
                <a16:creationId xmlns:a16="http://schemas.microsoft.com/office/drawing/2014/main" id="{89F02B6D-7F0E-D823-16C1-19905F01D7B6}"/>
              </a:ext>
            </a:extLst>
          </p:cNvPr>
          <p:cNvSpPr/>
          <p:nvPr/>
        </p:nvSpPr>
        <p:spPr bwMode="auto">
          <a:xfrm>
            <a:off x="2861981" y="4959017"/>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100" dirty="0">
                <a:solidFill>
                  <a:schemeClr val="tx1">
                    <a:lumMod val="75000"/>
                    <a:lumOff val="25000"/>
                  </a:schemeClr>
                </a:solidFill>
                <a:latin typeface="+mn-ea"/>
              </a:rPr>
              <a:t>コア</a:t>
            </a:r>
          </a:p>
        </p:txBody>
      </p:sp>
      <p:sp>
        <p:nvSpPr>
          <p:cNvPr id="34" name="右中かっこ 33">
            <a:extLst>
              <a:ext uri="{FF2B5EF4-FFF2-40B4-BE49-F238E27FC236}">
                <a16:creationId xmlns:a16="http://schemas.microsoft.com/office/drawing/2014/main" id="{B1AE4966-8BAB-45A8-35EC-1D91C0D97486}"/>
              </a:ext>
            </a:extLst>
          </p:cNvPr>
          <p:cNvSpPr/>
          <p:nvPr/>
        </p:nvSpPr>
        <p:spPr bwMode="auto">
          <a:xfrm rot="5400000">
            <a:off x="3626987" y="5184021"/>
            <a:ext cx="90003" cy="2160024"/>
          </a:xfrm>
          <a:prstGeom prst="rightBrace">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35" name="正方形/長方形 34">
            <a:extLst>
              <a:ext uri="{FF2B5EF4-FFF2-40B4-BE49-F238E27FC236}">
                <a16:creationId xmlns:a16="http://schemas.microsoft.com/office/drawing/2014/main" id="{B00F11FD-6833-020A-103C-B1B2266A41DF}"/>
              </a:ext>
            </a:extLst>
          </p:cNvPr>
          <p:cNvSpPr/>
          <p:nvPr/>
        </p:nvSpPr>
        <p:spPr bwMode="auto">
          <a:xfrm>
            <a:off x="3401987"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100" dirty="0">
                <a:solidFill>
                  <a:schemeClr val="tx1">
                    <a:lumMod val="75000"/>
                    <a:lumOff val="25000"/>
                  </a:schemeClr>
                </a:solidFill>
                <a:latin typeface="+mn-ea"/>
              </a:rPr>
              <a:t>コア</a:t>
            </a:r>
          </a:p>
        </p:txBody>
      </p:sp>
    </p:spTree>
    <p:extLst>
      <p:ext uri="{BB962C8B-B14F-4D97-AF65-F5344CB8AC3E}">
        <p14:creationId xmlns:p14="http://schemas.microsoft.com/office/powerpoint/2010/main" val="3960449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en-US" altLang="ja-JP" b="1" dirty="0"/>
              <a:t>GPU </a:t>
            </a:r>
            <a:r>
              <a:rPr lang="ja-JP" altLang="en-US" b="1" dirty="0"/>
              <a:t>のアーキテクチャ</a:t>
            </a:r>
            <a:endParaRPr lang="ja-JP" altLang="en-US" dirty="0"/>
          </a:p>
        </p:txBody>
      </p:sp>
    </p:spTree>
    <p:extLst>
      <p:ext uri="{BB962C8B-B14F-4D97-AF65-F5344CB8AC3E}">
        <p14:creationId xmlns:p14="http://schemas.microsoft.com/office/powerpoint/2010/main" val="2317922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3CD4A-C244-535A-FB8B-0A5B78E32697}"/>
              </a:ext>
            </a:extLst>
          </p:cNvPr>
          <p:cNvSpPr>
            <a:spLocks noGrp="1"/>
          </p:cNvSpPr>
          <p:nvPr>
            <p:ph type="title"/>
          </p:nvPr>
        </p:nvSpPr>
        <p:spPr/>
        <p:txBody>
          <a:bodyPr/>
          <a:lstStyle/>
          <a:p>
            <a:r>
              <a:rPr kumimoji="1" lang="en-US" altLang="ja-JP" dirty="0"/>
              <a:t>GPU </a:t>
            </a:r>
            <a:r>
              <a:rPr kumimoji="1" lang="ja-JP" altLang="en-US" dirty="0"/>
              <a:t>における回路量あたりの性能向上</a:t>
            </a:r>
          </a:p>
        </p:txBody>
      </p:sp>
      <p:sp>
        <p:nvSpPr>
          <p:cNvPr id="3" name="テキスト プレースホルダー 2">
            <a:extLst>
              <a:ext uri="{FF2B5EF4-FFF2-40B4-BE49-F238E27FC236}">
                <a16:creationId xmlns:a16="http://schemas.microsoft.com/office/drawing/2014/main" id="{9C3C3C8A-B226-6A26-A4C0-FF1CCF96FFB8}"/>
              </a:ext>
            </a:extLst>
          </p:cNvPr>
          <p:cNvSpPr>
            <a:spLocks noGrp="1"/>
          </p:cNvSpPr>
          <p:nvPr>
            <p:ph type="body" sz="quarter" idx="10"/>
          </p:nvPr>
        </p:nvSpPr>
        <p:spPr/>
        <p:txBody>
          <a:bodyPr/>
          <a:lstStyle/>
          <a:p>
            <a:pPr marL="457200" indent="-457200">
              <a:buFont typeface="+mj-lt"/>
              <a:buAutoNum type="arabicPeriod"/>
            </a:pPr>
            <a:r>
              <a:rPr kumimoji="1" lang="ja-JP" altLang="en-US" dirty="0"/>
              <a:t>制御部の共有</a:t>
            </a:r>
            <a:endParaRPr kumimoji="1" lang="en-US" altLang="ja-JP" dirty="0"/>
          </a:p>
          <a:p>
            <a:pPr marL="457200" indent="-457200">
              <a:buFont typeface="+mj-lt"/>
              <a:buAutoNum type="arabicPeriod"/>
            </a:pPr>
            <a:r>
              <a:rPr kumimoji="1" lang="ja-JP" altLang="en-US" dirty="0">
                <a:solidFill>
                  <a:schemeClr val="accent5"/>
                </a:solidFill>
              </a:rPr>
              <a:t>制御部の小型化</a:t>
            </a:r>
          </a:p>
        </p:txBody>
      </p:sp>
    </p:spTree>
    <p:extLst>
      <p:ext uri="{BB962C8B-B14F-4D97-AF65-F5344CB8AC3E}">
        <p14:creationId xmlns:p14="http://schemas.microsoft.com/office/powerpoint/2010/main" val="3720538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GPU </a:t>
            </a:r>
            <a:r>
              <a:rPr lang="ja-JP" altLang="en-US" dirty="0"/>
              <a:t>では制御部自体を簡素化</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a:t>
            </a:r>
          </a:p>
          <a:p>
            <a:pPr lvl="1"/>
            <a:r>
              <a:rPr kumimoji="1" lang="ja-JP" altLang="en-US" dirty="0"/>
              <a:t>単一のスレッドの実行時間を短くすることに特化</a:t>
            </a:r>
            <a:endParaRPr kumimoji="1" lang="en-US" altLang="ja-JP" dirty="0"/>
          </a:p>
          <a:p>
            <a:pPr lvl="1"/>
            <a:r>
              <a:rPr kumimoji="1" lang="ja-JP" altLang="en-US" dirty="0"/>
              <a:t>各種投機実行や，動的命令スケジューリングに回路資源を投入</a:t>
            </a:r>
            <a:endParaRPr kumimoji="1" lang="en-US" altLang="ja-JP" dirty="0"/>
          </a:p>
          <a:p>
            <a:pPr lvl="1"/>
            <a:endParaRPr kumimoji="1" lang="en-US" altLang="ja-JP" dirty="0"/>
          </a:p>
          <a:p>
            <a:pPr lvl="1"/>
            <a:endParaRPr kumimoji="1" lang="en-US" altLang="ja-JP" dirty="0"/>
          </a:p>
          <a:p>
            <a:pPr lvl="1"/>
            <a:endParaRPr lang="en-US" altLang="ja-JP" dirty="0"/>
          </a:p>
          <a:p>
            <a:r>
              <a:rPr kumimoji="1" lang="en-US" altLang="ja-JP" dirty="0"/>
              <a:t>GPU</a:t>
            </a:r>
          </a:p>
          <a:p>
            <a:pPr lvl="1"/>
            <a:r>
              <a:rPr kumimoji="1" lang="ja-JP" altLang="en-US" dirty="0"/>
              <a:t>大量のスレッドの実行スループットを上げることに特化</a:t>
            </a:r>
            <a:endParaRPr kumimoji="1" lang="en-US" altLang="ja-JP" dirty="0"/>
          </a:p>
          <a:p>
            <a:pPr lvl="1"/>
            <a:r>
              <a:rPr kumimoji="1" lang="ja-JP" altLang="en-US" dirty="0"/>
              <a:t>演算器以外の部分をそぎ落とし，なるべく大量の演算器を積む</a:t>
            </a:r>
            <a:endParaRPr kumimoji="1" lang="en-US" altLang="ja-JP" dirty="0"/>
          </a:p>
          <a:p>
            <a:pPr lvl="1"/>
            <a:endParaRPr kumimoji="1" lang="en-US" altLang="ja-JP" dirty="0"/>
          </a:p>
          <a:p>
            <a:pPr lvl="1"/>
            <a:endParaRPr lang="en-US" altLang="ja-JP" dirty="0"/>
          </a:p>
          <a:p>
            <a:pPr lvl="1"/>
            <a:endParaRPr kumimoji="1" lang="ja-JP" altLang="en-US" dirty="0"/>
          </a:p>
        </p:txBody>
      </p:sp>
      <p:sp>
        <p:nvSpPr>
          <p:cNvPr id="4" name="正方形/長方形 3"/>
          <p:cNvSpPr/>
          <p:nvPr/>
        </p:nvSpPr>
        <p:spPr bwMode="auto">
          <a:xfrm>
            <a:off x="1331964" y="2618991"/>
            <a:ext cx="720008" cy="540006"/>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5" name="正方形/長方形 4"/>
          <p:cNvSpPr/>
          <p:nvPr/>
        </p:nvSpPr>
        <p:spPr bwMode="auto">
          <a:xfrm>
            <a:off x="2051972" y="2618991"/>
            <a:ext cx="720008" cy="540006"/>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771980" y="2618991"/>
            <a:ext cx="720008" cy="540006"/>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RMT</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491988" y="2618991"/>
            <a:ext cx="720008" cy="540006"/>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発行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キュー</a:t>
            </a:r>
          </a:p>
        </p:txBody>
      </p:sp>
      <p:sp>
        <p:nvSpPr>
          <p:cNvPr id="8" name="正方形/長方形 7"/>
          <p:cNvSpPr/>
          <p:nvPr/>
        </p:nvSpPr>
        <p:spPr bwMode="auto">
          <a:xfrm>
            <a:off x="4211996" y="2618991"/>
            <a:ext cx="720008" cy="540006"/>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LSQ</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2618991"/>
            <a:ext cx="720008" cy="540006"/>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分岐</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予測</a:t>
            </a:r>
          </a:p>
        </p:txBody>
      </p:sp>
      <p:sp>
        <p:nvSpPr>
          <p:cNvPr id="10" name="正方形/長方形 9"/>
          <p:cNvSpPr/>
          <p:nvPr/>
        </p:nvSpPr>
        <p:spPr bwMode="auto">
          <a:xfrm>
            <a:off x="5652012" y="2618991"/>
            <a:ext cx="720008" cy="540006"/>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依存</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予測</a:t>
            </a:r>
          </a:p>
        </p:txBody>
      </p:sp>
      <p:sp>
        <p:nvSpPr>
          <p:cNvPr id="11" name="正方形/長方形 10"/>
          <p:cNvSpPr/>
          <p:nvPr/>
        </p:nvSpPr>
        <p:spPr bwMode="auto">
          <a:xfrm>
            <a:off x="6372020" y="2618991"/>
            <a:ext cx="1440016" cy="540006"/>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6372020" y="5319021"/>
            <a:ext cx="1440016" cy="540006"/>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9647B10B-4674-4424-9244-70AEDAAC884F}"/>
              </a:ext>
            </a:extLst>
          </p:cNvPr>
          <p:cNvSpPr/>
          <p:nvPr/>
        </p:nvSpPr>
        <p:spPr bwMode="auto">
          <a:xfrm>
            <a:off x="1331964" y="5319021"/>
            <a:ext cx="720008" cy="540006"/>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19" name="正方形/長方形 18">
            <a:extLst>
              <a:ext uri="{FF2B5EF4-FFF2-40B4-BE49-F238E27FC236}">
                <a16:creationId xmlns:a16="http://schemas.microsoft.com/office/drawing/2014/main" id="{A3384164-FEC8-07D0-325E-EE6DCCCC0672}"/>
              </a:ext>
            </a:extLst>
          </p:cNvPr>
          <p:cNvSpPr/>
          <p:nvPr/>
        </p:nvSpPr>
        <p:spPr bwMode="auto">
          <a:xfrm>
            <a:off x="2051972" y="5319021"/>
            <a:ext cx="720008" cy="540006"/>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20" name="正方形/長方形 19">
            <a:extLst>
              <a:ext uri="{FF2B5EF4-FFF2-40B4-BE49-F238E27FC236}">
                <a16:creationId xmlns:a16="http://schemas.microsoft.com/office/drawing/2014/main" id="{7BA844BC-F03A-262B-5F33-3F3C096D54F1}"/>
              </a:ext>
            </a:extLst>
          </p:cNvPr>
          <p:cNvSpPr/>
          <p:nvPr/>
        </p:nvSpPr>
        <p:spPr bwMode="auto">
          <a:xfrm>
            <a:off x="2771980" y="5319021"/>
            <a:ext cx="720008" cy="540006"/>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21" name="正方形/長方形 20">
            <a:extLst>
              <a:ext uri="{FF2B5EF4-FFF2-40B4-BE49-F238E27FC236}">
                <a16:creationId xmlns:a16="http://schemas.microsoft.com/office/drawing/2014/main" id="{DCA8D981-068E-D7EE-BF23-68C333E4C0D3}"/>
              </a:ext>
            </a:extLst>
          </p:cNvPr>
          <p:cNvSpPr/>
          <p:nvPr/>
        </p:nvSpPr>
        <p:spPr bwMode="auto">
          <a:xfrm>
            <a:off x="3491988" y="5319021"/>
            <a:ext cx="720008" cy="540006"/>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25" name="正方形/長方形 24">
            <a:extLst>
              <a:ext uri="{FF2B5EF4-FFF2-40B4-BE49-F238E27FC236}">
                <a16:creationId xmlns:a16="http://schemas.microsoft.com/office/drawing/2014/main" id="{97DA8257-46C7-8EB7-178B-8EC9F60E90DA}"/>
              </a:ext>
            </a:extLst>
          </p:cNvPr>
          <p:cNvSpPr/>
          <p:nvPr/>
        </p:nvSpPr>
        <p:spPr bwMode="auto">
          <a:xfrm>
            <a:off x="4211996" y="5319021"/>
            <a:ext cx="720008" cy="540006"/>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26" name="正方形/長方形 25">
            <a:extLst>
              <a:ext uri="{FF2B5EF4-FFF2-40B4-BE49-F238E27FC236}">
                <a16:creationId xmlns:a16="http://schemas.microsoft.com/office/drawing/2014/main" id="{88E97816-9021-9CC4-953B-9E10D69FC28B}"/>
              </a:ext>
            </a:extLst>
          </p:cNvPr>
          <p:cNvSpPr/>
          <p:nvPr/>
        </p:nvSpPr>
        <p:spPr bwMode="auto">
          <a:xfrm>
            <a:off x="4932004" y="5319021"/>
            <a:ext cx="720008" cy="540006"/>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27" name="正方形/長方形 26">
            <a:extLst>
              <a:ext uri="{FF2B5EF4-FFF2-40B4-BE49-F238E27FC236}">
                <a16:creationId xmlns:a16="http://schemas.microsoft.com/office/drawing/2014/main" id="{A4B46710-3904-076A-6E04-D4DF8562444E}"/>
              </a:ext>
            </a:extLst>
          </p:cNvPr>
          <p:cNvSpPr/>
          <p:nvPr/>
        </p:nvSpPr>
        <p:spPr bwMode="auto">
          <a:xfrm>
            <a:off x="5652012" y="5319021"/>
            <a:ext cx="720008" cy="540006"/>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Tree>
    <p:extLst>
      <p:ext uri="{BB962C8B-B14F-4D97-AF65-F5344CB8AC3E}">
        <p14:creationId xmlns:p14="http://schemas.microsoft.com/office/powerpoint/2010/main" val="2186313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5B4A3B-1556-82AD-7898-611A620CF8BC}"/>
              </a:ext>
            </a:extLst>
          </p:cNvPr>
          <p:cNvSpPr>
            <a:spLocks noGrp="1"/>
          </p:cNvSpPr>
          <p:nvPr>
            <p:ph type="title"/>
          </p:nvPr>
        </p:nvSpPr>
        <p:spPr/>
        <p:txBody>
          <a:bodyPr/>
          <a:lstStyle/>
          <a:p>
            <a:r>
              <a:rPr lang="en-US" altLang="ja-JP" sz="1800" dirty="0"/>
              <a:t>AMD Bulldozer </a:t>
            </a:r>
            <a:r>
              <a:rPr lang="ja-JP" altLang="en-US" sz="1800" dirty="0"/>
              <a:t>のコア部分に占める演算器部分</a:t>
            </a:r>
            <a:br>
              <a:rPr kumimoji="1" lang="en-US" altLang="ja-JP" sz="1800" dirty="0"/>
            </a:br>
            <a:r>
              <a:rPr kumimoji="1" lang="ja-JP" altLang="en-US" sz="1800" dirty="0"/>
              <a:t>チップ写真は </a:t>
            </a:r>
            <a:r>
              <a:rPr kumimoji="1" lang="en-US" altLang="ja-JP" sz="1800" dirty="0">
                <a:hlinkClick r:id="rId2">
                  <a:extLst>
                    <a:ext uri="{A12FA001-AC4F-418D-AE19-62706E023703}">
                      <ahyp:hlinkClr xmlns:ahyp="http://schemas.microsoft.com/office/drawing/2018/hyperlinkcolor" val="tx"/>
                    </a:ext>
                  </a:extLst>
                </a:hlinkClick>
              </a:rPr>
              <a:t>https://en.wikichip.org/wiki/File:Bulldozer_Die_Shot.jpg</a:t>
            </a:r>
            <a:r>
              <a:rPr kumimoji="1" lang="en-US" altLang="ja-JP" sz="1800" dirty="0"/>
              <a:t> </a:t>
            </a:r>
            <a:r>
              <a:rPr kumimoji="1" lang="ja-JP" altLang="en-US" sz="1800" dirty="0"/>
              <a:t>より</a:t>
            </a:r>
          </a:p>
        </p:txBody>
      </p:sp>
      <p:sp>
        <p:nvSpPr>
          <p:cNvPr id="3" name="テキスト プレースホルダー 2">
            <a:extLst>
              <a:ext uri="{FF2B5EF4-FFF2-40B4-BE49-F238E27FC236}">
                <a16:creationId xmlns:a16="http://schemas.microsoft.com/office/drawing/2014/main" id="{E9685040-ADC3-70F5-3D41-5FA6DED17919}"/>
              </a:ext>
            </a:extLst>
          </p:cNvPr>
          <p:cNvSpPr>
            <a:spLocks noGrp="1"/>
          </p:cNvSpPr>
          <p:nvPr>
            <p:ph type="body" sz="quarter" idx="10"/>
          </p:nvPr>
        </p:nvSpPr>
        <p:spPr>
          <a:xfrm>
            <a:off x="611956" y="4959017"/>
            <a:ext cx="8280092" cy="1349708"/>
          </a:xfrm>
        </p:spPr>
        <p:txBody>
          <a:bodyPr/>
          <a:lstStyle/>
          <a:p>
            <a:endParaRPr kumimoji="1" lang="ja-JP" altLang="en-US"/>
          </a:p>
        </p:txBody>
      </p:sp>
      <p:pic>
        <p:nvPicPr>
          <p:cNvPr id="4" name="図 3">
            <a:extLst>
              <a:ext uri="{FF2B5EF4-FFF2-40B4-BE49-F238E27FC236}">
                <a16:creationId xmlns:a16="http://schemas.microsoft.com/office/drawing/2014/main" id="{A3BA04BB-5E46-3CC4-017B-B63A04540D7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rot="16200000">
            <a:off x="1601967" y="188964"/>
            <a:ext cx="5297745" cy="6858000"/>
          </a:xfrm>
          <a:prstGeom prst="rect">
            <a:avLst/>
          </a:prstGeom>
        </p:spPr>
      </p:pic>
      <p:sp>
        <p:nvSpPr>
          <p:cNvPr id="5" name="正方形/長方形 4">
            <a:extLst>
              <a:ext uri="{FF2B5EF4-FFF2-40B4-BE49-F238E27FC236}">
                <a16:creationId xmlns:a16="http://schemas.microsoft.com/office/drawing/2014/main" id="{0E377DAE-50C4-1D29-FE93-79B2A7F2B05C}"/>
              </a:ext>
            </a:extLst>
          </p:cNvPr>
          <p:cNvSpPr/>
          <p:nvPr/>
        </p:nvSpPr>
        <p:spPr bwMode="auto">
          <a:xfrm>
            <a:off x="6282019" y="2991133"/>
            <a:ext cx="360004" cy="810009"/>
          </a:xfrm>
          <a:prstGeom prst="rect">
            <a:avLst/>
          </a:prstGeom>
          <a:solidFill>
            <a:srgbClr val="C00000">
              <a:alpha val="55000"/>
            </a:srgbClr>
          </a:solidFill>
          <a:ln w="38100">
            <a:solidFill>
              <a:schemeClr val="bg1"/>
            </a:solidFill>
            <a:headEnd/>
            <a:tailEnd type="triangle" w="sm"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INT</a:t>
            </a:r>
            <a:endParaRPr kumimoji="1" lang="ja-JP" altLang="en-US" sz="1200" b="1" dirty="0">
              <a:solidFill>
                <a:schemeClr val="bg1"/>
              </a:solidFill>
              <a:latin typeface="+mn-ea"/>
            </a:endParaRPr>
          </a:p>
        </p:txBody>
      </p:sp>
      <p:sp>
        <p:nvSpPr>
          <p:cNvPr id="6" name="正方形/長方形 5">
            <a:extLst>
              <a:ext uri="{FF2B5EF4-FFF2-40B4-BE49-F238E27FC236}">
                <a16:creationId xmlns:a16="http://schemas.microsoft.com/office/drawing/2014/main" id="{6CE92C38-8C1C-42C6-9998-02DBB7942FE9}"/>
              </a:ext>
            </a:extLst>
          </p:cNvPr>
          <p:cNvSpPr/>
          <p:nvPr/>
        </p:nvSpPr>
        <p:spPr bwMode="auto">
          <a:xfrm>
            <a:off x="1151961" y="5229020"/>
            <a:ext cx="990011" cy="810009"/>
          </a:xfrm>
          <a:prstGeom prst="rect">
            <a:avLst/>
          </a:prstGeom>
          <a:solidFill>
            <a:srgbClr val="C00000">
              <a:alpha val="55000"/>
            </a:srgbClr>
          </a:solidFill>
          <a:ln w="38100">
            <a:solidFill>
              <a:schemeClr val="bg1"/>
            </a:solidFill>
            <a:headEnd/>
            <a:tailEnd type="triangle" w="sm"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a:solidFill>
                  <a:schemeClr val="bg1"/>
                </a:solidFill>
                <a:latin typeface="+mn-ea"/>
              </a:rPr>
              <a:t>FP</a:t>
            </a:r>
            <a:endParaRPr lang="ja-JP" altLang="en-US" sz="1200" b="1" dirty="0">
              <a:solidFill>
                <a:schemeClr val="bg1"/>
              </a:solidFill>
              <a:latin typeface="+mn-ea"/>
            </a:endParaRPr>
          </a:p>
        </p:txBody>
      </p:sp>
      <p:sp>
        <p:nvSpPr>
          <p:cNvPr id="7" name="正方形/長方形 6">
            <a:extLst>
              <a:ext uri="{FF2B5EF4-FFF2-40B4-BE49-F238E27FC236}">
                <a16:creationId xmlns:a16="http://schemas.microsoft.com/office/drawing/2014/main" id="{6A014670-81C8-44C7-D8CC-524894B9538A}"/>
              </a:ext>
            </a:extLst>
          </p:cNvPr>
          <p:cNvSpPr/>
          <p:nvPr/>
        </p:nvSpPr>
        <p:spPr bwMode="auto">
          <a:xfrm>
            <a:off x="5292008" y="5229020"/>
            <a:ext cx="990011" cy="810009"/>
          </a:xfrm>
          <a:prstGeom prst="rect">
            <a:avLst/>
          </a:prstGeom>
          <a:solidFill>
            <a:srgbClr val="C00000">
              <a:alpha val="55000"/>
            </a:srgbClr>
          </a:solidFill>
          <a:ln w="38100">
            <a:solidFill>
              <a:schemeClr val="bg1"/>
            </a:solidFill>
            <a:headEnd/>
            <a:tailEnd type="triangle" w="sm"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a:solidFill>
                  <a:schemeClr val="bg1"/>
                </a:solidFill>
                <a:latin typeface="+mn-ea"/>
              </a:rPr>
              <a:t>FP</a:t>
            </a:r>
            <a:endParaRPr lang="ja-JP" altLang="en-US" sz="1200" b="1" dirty="0">
              <a:solidFill>
                <a:schemeClr val="bg1"/>
              </a:solidFill>
              <a:latin typeface="+mn-ea"/>
            </a:endParaRPr>
          </a:p>
        </p:txBody>
      </p:sp>
      <p:sp>
        <p:nvSpPr>
          <p:cNvPr id="8" name="正方形/長方形 7">
            <a:extLst>
              <a:ext uri="{FF2B5EF4-FFF2-40B4-BE49-F238E27FC236}">
                <a16:creationId xmlns:a16="http://schemas.microsoft.com/office/drawing/2014/main" id="{B9C221DD-B88C-CA82-B5CF-DCBA3E8E70A2}"/>
              </a:ext>
            </a:extLst>
          </p:cNvPr>
          <p:cNvSpPr/>
          <p:nvPr/>
        </p:nvSpPr>
        <p:spPr bwMode="auto">
          <a:xfrm>
            <a:off x="1164100" y="2995179"/>
            <a:ext cx="360004" cy="810009"/>
          </a:xfrm>
          <a:prstGeom prst="rect">
            <a:avLst/>
          </a:prstGeom>
          <a:solidFill>
            <a:srgbClr val="C00000">
              <a:alpha val="55000"/>
            </a:srgbClr>
          </a:solidFill>
          <a:ln w="38100">
            <a:solidFill>
              <a:schemeClr val="bg1"/>
            </a:solidFill>
            <a:headEnd/>
            <a:tailEnd type="triangle" w="sm"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INT</a:t>
            </a:r>
            <a:endParaRPr kumimoji="1" lang="ja-JP" altLang="en-US" sz="1200" b="1" dirty="0">
              <a:solidFill>
                <a:schemeClr val="bg1"/>
              </a:solidFill>
              <a:latin typeface="+mn-ea"/>
            </a:endParaRPr>
          </a:p>
        </p:txBody>
      </p:sp>
    </p:spTree>
    <p:extLst>
      <p:ext uri="{BB962C8B-B14F-4D97-AF65-F5344CB8AC3E}">
        <p14:creationId xmlns:p14="http://schemas.microsoft.com/office/powerpoint/2010/main" val="540168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6928-E4AC-D43C-5712-51ADCE7DA59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FD7964B-5D08-C0D0-086D-C6B016DE5D0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830180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GPU </a:t>
            </a:r>
            <a:r>
              <a:rPr kumimoji="1" lang="ja-JP" altLang="en-US" dirty="0"/>
              <a:t>のプログラミングのイメージ</a:t>
            </a:r>
          </a:p>
        </p:txBody>
      </p:sp>
      <p:sp>
        <p:nvSpPr>
          <p:cNvPr id="3" name="テキスト プレースホルダー 2"/>
          <p:cNvSpPr>
            <a:spLocks noGrp="1"/>
          </p:cNvSpPr>
          <p:nvPr>
            <p:ph type="body" sz="quarter" idx="10"/>
          </p:nvPr>
        </p:nvSpPr>
        <p:spPr/>
        <p:txBody>
          <a:bodyPr/>
          <a:lstStyle/>
          <a:p>
            <a:r>
              <a:rPr kumimoji="1" lang="ja-JP" altLang="en-US" dirty="0"/>
              <a:t>行列積の普通に </a:t>
            </a:r>
            <a:r>
              <a:rPr kumimoji="1" lang="en-US" altLang="ja-JP" dirty="0"/>
              <a:t>C </a:t>
            </a:r>
            <a:r>
              <a:rPr kumimoji="1" lang="ja-JP" altLang="en-US" dirty="0"/>
              <a:t>で書いたコード</a:t>
            </a:r>
            <a:endParaRPr kumimoji="1" lang="en-US" altLang="ja-JP" dirty="0"/>
          </a:p>
          <a:p>
            <a:pPr marL="360000" lvl="1" indent="0">
              <a:buNone/>
            </a:pP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(k = 0; k &lt; 1024; k++)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３重ループ</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(j = 0; j &lt; 1024; </a:t>
            </a:r>
            <a:r>
              <a:rPr lang="en-US" altLang="ja-JP" dirty="0" err="1">
                <a:latin typeface="Consolas" panose="020B0609020204030204" pitchFamily="49" charset="0"/>
              </a:rPr>
              <a:t>j++</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1024; </a:t>
            </a:r>
            <a:r>
              <a:rPr lang="en-US" altLang="ja-JP" dirty="0" err="1">
                <a:latin typeface="Consolas" panose="020B0609020204030204" pitchFamily="49" charset="0"/>
              </a:rPr>
              <a:t>i</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a[j][</a:t>
            </a:r>
            <a:r>
              <a:rPr lang="en-US" altLang="ja-JP" dirty="0" err="1">
                <a:latin typeface="Consolas" panose="020B0609020204030204" pitchFamily="49" charset="0"/>
              </a:rPr>
              <a:t>i</a:t>
            </a:r>
            <a:r>
              <a:rPr lang="en-US" altLang="ja-JP" dirty="0">
                <a:latin typeface="Consolas" panose="020B0609020204030204" pitchFamily="49" charset="0"/>
              </a:rPr>
              <a:t>] += b[j][k] * c[k][</a:t>
            </a:r>
            <a:r>
              <a:rPr lang="en-US" altLang="ja-JP" dirty="0" err="1">
                <a:latin typeface="Consolas" panose="020B0609020204030204" pitchFamily="49" charset="0"/>
              </a:rPr>
              <a:t>i</a:t>
            </a:r>
            <a:r>
              <a:rPr lang="en-US" altLang="ja-JP" dirty="0">
                <a:latin typeface="Consolas" panose="020B0609020204030204" pitchFamily="49" charset="0"/>
              </a:rPr>
              <a:t>];</a:t>
            </a:r>
          </a:p>
          <a:p>
            <a:r>
              <a:rPr kumimoji="1" lang="en-US" altLang="ja-JP" dirty="0">
                <a:latin typeface="Consolas" panose="020B0609020204030204" pitchFamily="49" charset="0"/>
              </a:rPr>
              <a:t>OpenCL </a:t>
            </a:r>
            <a:r>
              <a:rPr kumimoji="1" lang="ja-JP" altLang="en-US" dirty="0">
                <a:latin typeface="Consolas" panose="020B0609020204030204" pitchFamily="49" charset="0"/>
              </a:rPr>
              <a:t>や </a:t>
            </a:r>
            <a:r>
              <a:rPr kumimoji="1" lang="en-US" altLang="ja-JP" dirty="0">
                <a:latin typeface="Consolas" panose="020B0609020204030204" pitchFamily="49" charset="0"/>
              </a:rPr>
              <a:t>CUDA </a:t>
            </a:r>
            <a:r>
              <a:rPr kumimoji="1" lang="ja-JP" altLang="en-US" dirty="0">
                <a:latin typeface="Consolas" panose="020B0609020204030204" pitchFamily="49" charset="0"/>
              </a:rPr>
              <a:t>のイメージ</a:t>
            </a:r>
            <a:endParaRPr kumimoji="1" lang="en-US" altLang="ja-JP" dirty="0">
              <a:latin typeface="Consolas" panose="020B0609020204030204" pitchFamily="49" charset="0"/>
            </a:endParaRPr>
          </a:p>
          <a:p>
            <a:pPr marL="360000" lvl="1" indent="0">
              <a:buNone/>
            </a:pP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func</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1024 </a:t>
            </a:r>
            <a:r>
              <a:rPr lang="ja-JP" altLang="en-US" dirty="0">
                <a:solidFill>
                  <a:schemeClr val="accent3">
                    <a:lumMod val="75000"/>
                  </a:schemeClr>
                </a:solidFill>
                <a:latin typeface="Consolas" panose="020B0609020204030204" pitchFamily="49" charset="0"/>
              </a:rPr>
              <a:t>個起動されて並列に実行される</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err="1">
                <a:latin typeface="Consolas" panose="020B0609020204030204" pitchFamily="49" charset="0"/>
              </a:rPr>
              <a:t>func</a:t>
            </a:r>
            <a:r>
              <a:rPr lang="en-US" altLang="ja-JP" dirty="0">
                <a:latin typeface="Consolas" panose="020B0609020204030204" pitchFamily="49" charset="0"/>
              </a:rPr>
              <a:t>(</a:t>
            </a:r>
            <a:r>
              <a:rPr lang="en-US" altLang="ja-JP" dirty="0" err="1">
                <a:latin typeface="Consolas" panose="020B0609020204030204" pitchFamily="49" charset="0"/>
              </a:rPr>
              <a:t>thread_id</a:t>
            </a:r>
            <a:r>
              <a:rPr lang="en-US" altLang="ja-JP" dirty="0">
                <a:latin typeface="Consolas" panose="020B0609020204030204" pitchFamily="49" charset="0"/>
              </a:rPr>
              <a:t>) { </a:t>
            </a:r>
          </a:p>
          <a:p>
            <a:pPr marL="360000" lvl="1" indent="0">
              <a:buNone/>
            </a:pP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thread_id</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0-1023 </a:t>
            </a:r>
            <a:r>
              <a:rPr lang="ja-JP" altLang="en-US" dirty="0">
                <a:solidFill>
                  <a:schemeClr val="accent3">
                    <a:lumMod val="75000"/>
                  </a:schemeClr>
                </a:solidFill>
                <a:latin typeface="Consolas" panose="020B0609020204030204" pitchFamily="49" charset="0"/>
              </a:rPr>
              <a:t>がスレッド </a:t>
            </a:r>
            <a:r>
              <a:rPr lang="en-US" altLang="ja-JP" dirty="0">
                <a:solidFill>
                  <a:schemeClr val="accent3">
                    <a:lumMod val="75000"/>
                  </a:schemeClr>
                </a:solidFill>
                <a:latin typeface="Consolas" panose="020B0609020204030204" pitchFamily="49" charset="0"/>
              </a:rPr>
              <a:t>ID </a:t>
            </a:r>
            <a:r>
              <a:rPr lang="ja-JP" altLang="en-US" dirty="0">
                <a:solidFill>
                  <a:schemeClr val="accent3">
                    <a:lumMod val="75000"/>
                  </a:schemeClr>
                </a:solidFill>
                <a:latin typeface="Consolas" panose="020B0609020204030204" pitchFamily="49" charset="0"/>
              </a:rPr>
              <a:t>として渡される</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(k = 0; k &lt; 1024; k++)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２重ループ</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1024; </a:t>
            </a:r>
            <a:r>
              <a:rPr lang="en-US" altLang="ja-JP" dirty="0" err="1">
                <a:latin typeface="Consolas" panose="020B0609020204030204" pitchFamily="49" charset="0"/>
              </a:rPr>
              <a:t>i</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a[j][</a:t>
            </a:r>
            <a:r>
              <a:rPr lang="en-US" altLang="ja-JP" dirty="0" err="1">
                <a:solidFill>
                  <a:schemeClr val="accent5"/>
                </a:solidFill>
                <a:latin typeface="Consolas" panose="020B0609020204030204" pitchFamily="49" charset="0"/>
              </a:rPr>
              <a:t>i</a:t>
            </a:r>
            <a:r>
              <a:rPr lang="en-US" altLang="ja-JP" dirty="0">
                <a:latin typeface="Consolas" panose="020B0609020204030204" pitchFamily="49" charset="0"/>
              </a:rPr>
              <a:t>] += b[j][k] * c[k][</a:t>
            </a:r>
            <a:r>
              <a:rPr lang="en-US" altLang="ja-JP" dirty="0" err="1">
                <a:solidFill>
                  <a:schemeClr val="accent5"/>
                </a:solidFill>
                <a:latin typeface="Consolas" panose="020B0609020204030204" pitchFamily="49" charset="0"/>
              </a:rPr>
              <a:t>i</a:t>
            </a:r>
            <a:r>
              <a:rPr lang="en-US" altLang="ja-JP" dirty="0">
                <a:latin typeface="Consolas" panose="020B0609020204030204" pitchFamily="49" charset="0"/>
              </a:rPr>
              <a:t>];</a:t>
            </a:r>
          </a:p>
          <a:p>
            <a:pPr marL="360000" lvl="1" indent="0">
              <a:buNone/>
            </a:pPr>
            <a:r>
              <a:rPr kumimoji="1" lang="en-US" altLang="ja-JP" dirty="0">
                <a:latin typeface="Consolas" panose="020B0609020204030204" pitchFamily="49" charset="0"/>
              </a:rPr>
              <a:t>}</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386760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GPU </a:t>
            </a:r>
            <a:r>
              <a:rPr kumimoji="1" lang="ja-JP" altLang="en-US" dirty="0"/>
              <a:t>で動くプログラムに期待できる性質</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並列に動作する大量のスレッドがある</a:t>
            </a:r>
            <a:endParaRPr kumimoji="1" lang="en-US" altLang="ja-JP" dirty="0"/>
          </a:p>
          <a:p>
            <a:pPr lvl="1"/>
            <a:r>
              <a:rPr lang="ja-JP" altLang="en-US" dirty="0"/>
              <a:t>ループの各イタレーションが各スレッドに相当</a:t>
            </a:r>
            <a:endParaRPr kumimoji="1" lang="en-US" altLang="ja-JP" dirty="0"/>
          </a:p>
          <a:p>
            <a:pPr marL="457200" indent="-457200">
              <a:buFont typeface="+mj-lt"/>
              <a:buAutoNum type="arabicPeriod"/>
            </a:pPr>
            <a:r>
              <a:rPr kumimoji="1" lang="ja-JP" altLang="en-US" dirty="0"/>
              <a:t>各スレッドは比較的短い</a:t>
            </a:r>
            <a:endParaRPr kumimoji="1" lang="en-US" altLang="ja-JP" dirty="0"/>
          </a:p>
          <a:p>
            <a:pPr lvl="1"/>
            <a:r>
              <a:rPr kumimoji="1" lang="ja-JP" altLang="en-US" dirty="0"/>
              <a:t>元がループの各イタレーションなので，短い</a:t>
            </a:r>
          </a:p>
          <a:p>
            <a:pPr marL="457200" indent="-457200">
              <a:buFont typeface="+mj-lt"/>
              <a:buAutoNum type="arabicPeriod"/>
            </a:pPr>
            <a:r>
              <a:rPr kumimoji="1" lang="ja-JP" altLang="en-US" dirty="0"/>
              <a:t>各スレッドは基本的に同じことをしている</a:t>
            </a:r>
            <a:endParaRPr kumimoji="1" lang="en-US" altLang="ja-JP" dirty="0"/>
          </a:p>
          <a:p>
            <a:pPr lvl="1"/>
            <a:r>
              <a:rPr kumimoji="1" lang="ja-JP" altLang="en-US" dirty="0"/>
              <a:t>元がループなので</a:t>
            </a:r>
          </a:p>
        </p:txBody>
      </p:sp>
    </p:spTree>
    <p:extLst>
      <p:ext uri="{BB962C8B-B14F-4D97-AF65-F5344CB8AC3E}">
        <p14:creationId xmlns:p14="http://schemas.microsoft.com/office/powerpoint/2010/main" val="1817952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SIMD</a:t>
            </a:r>
            <a:r>
              <a:rPr kumimoji="1" lang="ja-JP" altLang="en-US" dirty="0"/>
              <a:t>（</a:t>
            </a:r>
            <a:r>
              <a:rPr kumimoji="1" lang="en-US" altLang="ja-JP" dirty="0"/>
              <a:t>Single Instruction Multiple Data</a:t>
            </a:r>
            <a:r>
              <a:rPr kumimoji="1" lang="ja-JP" altLang="en-US" dirty="0"/>
              <a:t>）</a:t>
            </a:r>
          </a:p>
        </p:txBody>
      </p:sp>
      <p:sp>
        <p:nvSpPr>
          <p:cNvPr id="3" name="テキスト プレースホルダー 2"/>
          <p:cNvSpPr>
            <a:spLocks noGrp="1"/>
          </p:cNvSpPr>
          <p:nvPr>
            <p:ph type="body" sz="quarter" idx="10"/>
          </p:nvPr>
        </p:nvSpPr>
        <p:spPr>
          <a:xfrm>
            <a:off x="701957" y="1898983"/>
            <a:ext cx="8280092" cy="1080012"/>
          </a:xfrm>
        </p:spPr>
        <p:txBody>
          <a:bodyPr/>
          <a:lstStyle/>
          <a:p>
            <a:r>
              <a:rPr kumimoji="1" lang="ja-JP" altLang="en-US" dirty="0"/>
              <a:t>単一の命令で複数のデータを演算（複数の演算器を駆動）</a:t>
            </a:r>
            <a:endParaRPr kumimoji="1" lang="en-US" altLang="ja-JP" dirty="0"/>
          </a:p>
          <a:p>
            <a:pPr lvl="1"/>
            <a:r>
              <a:rPr kumimoji="1" lang="ja-JP" altLang="en-US" dirty="0"/>
              <a:t>命令メモリやデコードなどのハードが省ける</a:t>
            </a:r>
            <a:endParaRPr kumimoji="1" lang="en-US" altLang="ja-JP" dirty="0"/>
          </a:p>
          <a:p>
            <a:pPr lvl="1"/>
            <a:r>
              <a:rPr lang="ja-JP" altLang="en-US" dirty="0"/>
              <a:t>単一の命令で </a:t>
            </a:r>
            <a:r>
              <a:rPr lang="en-US" altLang="ja-JP" dirty="0"/>
              <a:t>16 </a:t>
            </a:r>
            <a:r>
              <a:rPr lang="ja-JP" altLang="en-US" dirty="0"/>
              <a:t>個ぐらいの演算器を駆動</a:t>
            </a:r>
            <a:endParaRPr kumimoji="1" lang="en-US" altLang="ja-JP" dirty="0"/>
          </a:p>
          <a:p>
            <a:r>
              <a:rPr lang="en-US" altLang="ja-JP" dirty="0"/>
              <a:t>GPU </a:t>
            </a:r>
            <a:r>
              <a:rPr lang="ja-JP" altLang="en-US" dirty="0"/>
              <a:t>では各スレッドは基本的に同じことをしている</a:t>
            </a:r>
            <a:endParaRPr lang="en-US" altLang="ja-JP" dirty="0"/>
          </a:p>
          <a:p>
            <a:pPr lvl="1"/>
            <a:r>
              <a:rPr kumimoji="1" lang="ja-JP" altLang="en-US" dirty="0"/>
              <a:t>基本的には </a:t>
            </a:r>
            <a:r>
              <a:rPr kumimoji="1" lang="en-US" altLang="ja-JP" dirty="0"/>
              <a:t>SIMD </a:t>
            </a:r>
            <a:r>
              <a:rPr kumimoji="1" lang="ja-JP" altLang="en-US" dirty="0"/>
              <a:t>アーキテクチャで実行可能</a:t>
            </a:r>
            <a:endParaRPr kumimoji="1" lang="en-US" altLang="ja-JP" dirty="0"/>
          </a:p>
          <a:p>
            <a:pPr lvl="1"/>
            <a:r>
              <a:rPr kumimoji="1" lang="ja-JP" altLang="en-US" dirty="0"/>
              <a:t>全スレッドが同じプログラムを実行 </a:t>
            </a:r>
            <a:r>
              <a:rPr kumimoji="1" lang="en-US" altLang="ja-JP" dirty="0"/>
              <a:t>= </a:t>
            </a:r>
            <a:r>
              <a:rPr kumimoji="1" lang="ja-JP" altLang="en-US" dirty="0"/>
              <a:t>各演算器で並列に実行</a:t>
            </a:r>
          </a:p>
        </p:txBody>
      </p:sp>
      <p:sp>
        <p:nvSpPr>
          <p:cNvPr id="4" name="AutoShape 5"/>
          <p:cNvSpPr>
            <a:spLocks noChangeArrowheads="1"/>
          </p:cNvSpPr>
          <p:nvPr/>
        </p:nvSpPr>
        <p:spPr bwMode="auto">
          <a:xfrm rot="10800000" flipV="1">
            <a:off x="1691968"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5" name="正方形/長方形 4"/>
          <p:cNvSpPr/>
          <p:nvPr/>
        </p:nvSpPr>
        <p:spPr bwMode="auto">
          <a:xfrm>
            <a:off x="1691968" y="5391154"/>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6" name="正方形/長方形 5"/>
          <p:cNvSpPr/>
          <p:nvPr/>
        </p:nvSpPr>
        <p:spPr bwMode="auto">
          <a:xfrm>
            <a:off x="1691968" y="467114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8" name="直線矢印コネクタ 7"/>
          <p:cNvCxnSpPr>
            <a:stCxn id="6" idx="2"/>
            <a:endCxn id="5" idx="0"/>
          </p:cNvCxnSpPr>
          <p:nvPr/>
        </p:nvCxnSpPr>
        <p:spPr bwMode="auto">
          <a:xfrm>
            <a:off x="2051972" y="512115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9" name="直線矢印コネクタ 8"/>
          <p:cNvCxnSpPr/>
          <p:nvPr/>
        </p:nvCxnSpPr>
        <p:spPr bwMode="auto">
          <a:xfrm>
            <a:off x="2051972" y="5841159"/>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0" name="AutoShape 5"/>
          <p:cNvSpPr>
            <a:spLocks noChangeArrowheads="1"/>
          </p:cNvSpPr>
          <p:nvPr/>
        </p:nvSpPr>
        <p:spPr bwMode="auto">
          <a:xfrm rot="10800000" flipV="1">
            <a:off x="2681979"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11" name="正方形/長方形 10"/>
          <p:cNvSpPr/>
          <p:nvPr/>
        </p:nvSpPr>
        <p:spPr bwMode="auto">
          <a:xfrm>
            <a:off x="2681979" y="5391154"/>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12" name="正方形/長方形 11"/>
          <p:cNvSpPr/>
          <p:nvPr/>
        </p:nvSpPr>
        <p:spPr bwMode="auto">
          <a:xfrm>
            <a:off x="2681979" y="467114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13" name="直線矢印コネクタ 12"/>
          <p:cNvCxnSpPr>
            <a:stCxn id="12" idx="2"/>
            <a:endCxn id="11" idx="0"/>
          </p:cNvCxnSpPr>
          <p:nvPr/>
        </p:nvCxnSpPr>
        <p:spPr bwMode="auto">
          <a:xfrm>
            <a:off x="3041983" y="512115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p:cNvCxnSpPr/>
          <p:nvPr/>
        </p:nvCxnSpPr>
        <p:spPr bwMode="auto">
          <a:xfrm>
            <a:off x="3041983" y="5841159"/>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5" name="正方形/長方形 14"/>
          <p:cNvSpPr/>
          <p:nvPr/>
        </p:nvSpPr>
        <p:spPr bwMode="auto">
          <a:xfrm>
            <a:off x="1511966" y="422114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CPU </a:t>
            </a:r>
            <a:r>
              <a:rPr lang="ja-JP" altLang="en-US" sz="1600" dirty="0">
                <a:solidFill>
                  <a:schemeClr val="tx1">
                    <a:lumMod val="75000"/>
                    <a:lumOff val="25000"/>
                  </a:schemeClr>
                </a:solidFill>
                <a:latin typeface="+mn-ea"/>
              </a:rPr>
              <a:t>（のマルチコア）</a:t>
            </a:r>
            <a:endParaRPr kumimoji="1" lang="ja-JP" altLang="en-US" sz="1600" dirty="0">
              <a:solidFill>
                <a:schemeClr val="tx1">
                  <a:lumMod val="75000"/>
                  <a:lumOff val="25000"/>
                </a:schemeClr>
              </a:solidFill>
              <a:latin typeface="+mn-ea"/>
            </a:endParaRPr>
          </a:p>
        </p:txBody>
      </p:sp>
      <p:sp>
        <p:nvSpPr>
          <p:cNvPr id="16" name="AutoShape 5"/>
          <p:cNvSpPr>
            <a:spLocks noChangeArrowheads="1"/>
          </p:cNvSpPr>
          <p:nvPr/>
        </p:nvSpPr>
        <p:spPr bwMode="auto">
          <a:xfrm rot="10800000" flipV="1">
            <a:off x="5382009"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17" name="正方形/長方形 16"/>
          <p:cNvSpPr/>
          <p:nvPr/>
        </p:nvSpPr>
        <p:spPr bwMode="auto">
          <a:xfrm>
            <a:off x="5382009" y="5391154"/>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18" name="正方形/長方形 17"/>
          <p:cNvSpPr/>
          <p:nvPr/>
        </p:nvSpPr>
        <p:spPr bwMode="auto">
          <a:xfrm>
            <a:off x="5382009" y="467114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19" name="直線矢印コネクタ 18"/>
          <p:cNvCxnSpPr>
            <a:stCxn id="18" idx="2"/>
            <a:endCxn id="17" idx="0"/>
          </p:cNvCxnSpPr>
          <p:nvPr/>
        </p:nvCxnSpPr>
        <p:spPr bwMode="auto">
          <a:xfrm>
            <a:off x="5742013" y="512115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0" name="直線矢印コネクタ 19"/>
          <p:cNvCxnSpPr/>
          <p:nvPr/>
        </p:nvCxnSpPr>
        <p:spPr bwMode="auto">
          <a:xfrm>
            <a:off x="5742013" y="5841159"/>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6" name="正方形/長方形 25"/>
          <p:cNvSpPr/>
          <p:nvPr/>
        </p:nvSpPr>
        <p:spPr bwMode="auto">
          <a:xfrm>
            <a:off x="4752002" y="422114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SIMD </a:t>
            </a:r>
            <a:r>
              <a:rPr lang="ja-JP" altLang="en-US" sz="1600" dirty="0">
                <a:solidFill>
                  <a:schemeClr val="tx1">
                    <a:lumMod val="75000"/>
                    <a:lumOff val="25000"/>
                  </a:schemeClr>
                </a:solidFill>
                <a:latin typeface="+mn-ea"/>
              </a:rPr>
              <a:t>アーキテクチャ</a:t>
            </a:r>
            <a:endParaRPr kumimoji="1" lang="ja-JP" altLang="en-US" sz="1600" dirty="0">
              <a:solidFill>
                <a:schemeClr val="tx1">
                  <a:lumMod val="75000"/>
                  <a:lumOff val="25000"/>
                </a:schemeClr>
              </a:solidFill>
              <a:latin typeface="+mn-ea"/>
            </a:endParaRPr>
          </a:p>
        </p:txBody>
      </p:sp>
      <p:sp>
        <p:nvSpPr>
          <p:cNvPr id="27" name="AutoShape 5"/>
          <p:cNvSpPr>
            <a:spLocks noChangeArrowheads="1"/>
          </p:cNvSpPr>
          <p:nvPr/>
        </p:nvSpPr>
        <p:spPr bwMode="auto">
          <a:xfrm rot="10800000" flipV="1">
            <a:off x="4481999"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8" name="AutoShape 5"/>
          <p:cNvSpPr>
            <a:spLocks noChangeArrowheads="1"/>
          </p:cNvSpPr>
          <p:nvPr/>
        </p:nvSpPr>
        <p:spPr bwMode="auto">
          <a:xfrm rot="10800000" flipV="1">
            <a:off x="6282019"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2" name="Freeform 10"/>
          <p:cNvSpPr>
            <a:spLocks/>
          </p:cNvSpPr>
          <p:nvPr/>
        </p:nvSpPr>
        <p:spPr bwMode="auto">
          <a:xfrm rot="5400000">
            <a:off x="5193029" y="5580134"/>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3" name="Freeform 10"/>
          <p:cNvSpPr>
            <a:spLocks/>
          </p:cNvSpPr>
          <p:nvPr/>
        </p:nvSpPr>
        <p:spPr bwMode="auto">
          <a:xfrm rot="5400000" flipV="1">
            <a:off x="6102017" y="5571156"/>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3403414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NVIDIA </a:t>
            </a:r>
            <a:r>
              <a:rPr kumimoji="1" lang="ja-JP" altLang="en-US" dirty="0"/>
              <a:t>の </a:t>
            </a:r>
            <a:r>
              <a:rPr kumimoji="1" lang="en-US" altLang="ja-JP" dirty="0"/>
              <a:t>SIMT</a:t>
            </a:r>
            <a:r>
              <a:rPr kumimoji="1" lang="ja-JP" altLang="en-US" dirty="0"/>
              <a:t>（</a:t>
            </a:r>
            <a:r>
              <a:rPr kumimoji="1" lang="en-US" altLang="ja-JP" dirty="0"/>
              <a:t>multiple thread</a:t>
            </a:r>
            <a:r>
              <a:rPr kumimoji="1" lang="ja-JP" altLang="en-US" dirty="0"/>
              <a:t>）</a:t>
            </a:r>
          </a:p>
        </p:txBody>
      </p:sp>
      <p:sp>
        <p:nvSpPr>
          <p:cNvPr id="3" name="テキスト プレースホルダー 2"/>
          <p:cNvSpPr>
            <a:spLocks noGrp="1"/>
          </p:cNvSpPr>
          <p:nvPr>
            <p:ph type="body" sz="quarter" idx="10"/>
          </p:nvPr>
        </p:nvSpPr>
        <p:spPr>
          <a:xfrm>
            <a:off x="701957" y="1988984"/>
            <a:ext cx="8280092" cy="1080012"/>
          </a:xfrm>
        </p:spPr>
        <p:txBody>
          <a:bodyPr/>
          <a:lstStyle/>
          <a:p>
            <a:r>
              <a:rPr kumimoji="1" lang="en-US" altLang="ja-JP" dirty="0"/>
              <a:t>SIMD </a:t>
            </a:r>
            <a:r>
              <a:rPr kumimoji="1" lang="ja-JP" altLang="en-US" dirty="0"/>
              <a:t>だと，全ての演算器は全く同じ動きしかできない</a:t>
            </a:r>
            <a:endParaRPr kumimoji="1" lang="en-US" altLang="ja-JP" dirty="0"/>
          </a:p>
          <a:p>
            <a:pPr lvl="1"/>
            <a:r>
              <a:rPr kumimoji="1" lang="ja-JP" altLang="en-US" dirty="0"/>
              <a:t>スレッドごとに個別に分岐ができない</a:t>
            </a:r>
            <a:endParaRPr kumimoji="1" lang="en-US" altLang="ja-JP" dirty="0"/>
          </a:p>
          <a:p>
            <a:r>
              <a:rPr kumimoji="1" lang="en-US" altLang="ja-JP" dirty="0"/>
              <a:t>SIMT </a:t>
            </a:r>
            <a:r>
              <a:rPr kumimoji="1" lang="ja-JP" altLang="en-US" dirty="0"/>
              <a:t>アーキテクチャ：各スレッドごとに違う </a:t>
            </a:r>
            <a:r>
              <a:rPr kumimoji="1" lang="en-US" altLang="ja-JP" dirty="0"/>
              <a:t>PC </a:t>
            </a:r>
            <a:r>
              <a:rPr kumimoji="1" lang="ja-JP" altLang="en-US" dirty="0"/>
              <a:t>を用意</a:t>
            </a:r>
            <a:endParaRPr kumimoji="1" lang="en-US" altLang="ja-JP" dirty="0"/>
          </a:p>
          <a:p>
            <a:pPr lvl="1"/>
            <a:r>
              <a:rPr lang="ja-JP" altLang="en-US" dirty="0"/>
              <a:t>全員が</a:t>
            </a:r>
            <a:r>
              <a:rPr kumimoji="1" lang="ja-JP" altLang="en-US" dirty="0"/>
              <a:t>同じパスにいる限りは </a:t>
            </a:r>
            <a:r>
              <a:rPr kumimoji="1" lang="en-US" altLang="ja-JP" dirty="0"/>
              <a:t>SIMD </a:t>
            </a:r>
            <a:r>
              <a:rPr kumimoji="1" lang="ja-JP" altLang="en-US" dirty="0"/>
              <a:t>と同じように動作</a:t>
            </a:r>
            <a:endParaRPr kumimoji="1" lang="en-US" altLang="ja-JP" dirty="0"/>
          </a:p>
          <a:p>
            <a:pPr lvl="1"/>
            <a:r>
              <a:rPr kumimoji="1" lang="ja-JP" altLang="en-US" dirty="0"/>
              <a:t>分岐して違うパスにいった場合は，それぞれ</a:t>
            </a:r>
            <a:r>
              <a:rPr kumimoji="1" lang="ja-JP" altLang="en-US" dirty="0">
                <a:solidFill>
                  <a:schemeClr val="accent5"/>
                </a:solidFill>
              </a:rPr>
              <a:t>時分割して処理</a:t>
            </a:r>
            <a:endParaRPr kumimoji="1" lang="en-US" altLang="ja-JP" dirty="0">
              <a:solidFill>
                <a:schemeClr val="accent5"/>
              </a:solidFill>
            </a:endParaRPr>
          </a:p>
          <a:p>
            <a:pPr lvl="2"/>
            <a:r>
              <a:rPr kumimoji="1" lang="en-US" altLang="ja-JP" dirty="0">
                <a:solidFill>
                  <a:schemeClr val="accent5"/>
                </a:solidFill>
              </a:rPr>
              <a:t>= </a:t>
            </a:r>
            <a:r>
              <a:rPr kumimoji="1" lang="ja-JP" altLang="en-US" dirty="0">
                <a:solidFill>
                  <a:schemeClr val="accent5"/>
                </a:solidFill>
              </a:rPr>
              <a:t>分岐が違うパスにいきまくると凄い性能が下がる</a:t>
            </a:r>
          </a:p>
        </p:txBody>
      </p:sp>
      <p:sp>
        <p:nvSpPr>
          <p:cNvPr id="16" name="AutoShape 5"/>
          <p:cNvSpPr>
            <a:spLocks noChangeArrowheads="1"/>
          </p:cNvSpPr>
          <p:nvPr/>
        </p:nvSpPr>
        <p:spPr bwMode="auto">
          <a:xfrm rot="10800000" flipV="1">
            <a:off x="1691968"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17" name="正方形/長方形 16"/>
          <p:cNvSpPr/>
          <p:nvPr/>
        </p:nvSpPr>
        <p:spPr bwMode="auto">
          <a:xfrm>
            <a:off x="1691968" y="557115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18" name="正方形/長方形 17"/>
          <p:cNvSpPr/>
          <p:nvPr/>
        </p:nvSpPr>
        <p:spPr bwMode="auto">
          <a:xfrm>
            <a:off x="1871970" y="494115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19" name="直線矢印コネクタ 18"/>
          <p:cNvCxnSpPr>
            <a:stCxn id="18" idx="2"/>
            <a:endCxn id="17" idx="0"/>
          </p:cNvCxnSpPr>
          <p:nvPr/>
        </p:nvCxnSpPr>
        <p:spPr bwMode="auto">
          <a:xfrm>
            <a:off x="2051972" y="5301154"/>
            <a:ext cx="0" cy="27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0" name="直線矢印コネクタ 19"/>
          <p:cNvCxnSpPr/>
          <p:nvPr/>
        </p:nvCxnSpPr>
        <p:spPr bwMode="auto">
          <a:xfrm>
            <a:off x="2051972" y="602116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6" name="正方形/長方形 25"/>
          <p:cNvSpPr/>
          <p:nvPr/>
        </p:nvSpPr>
        <p:spPr bwMode="auto">
          <a:xfrm>
            <a:off x="1061961" y="4401143"/>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SIMD </a:t>
            </a:r>
            <a:r>
              <a:rPr lang="ja-JP" altLang="en-US" sz="1600" dirty="0">
                <a:solidFill>
                  <a:schemeClr val="tx1">
                    <a:lumMod val="75000"/>
                    <a:lumOff val="25000"/>
                  </a:schemeClr>
                </a:solidFill>
                <a:latin typeface="+mn-ea"/>
              </a:rPr>
              <a:t>アーキテクチャ</a:t>
            </a:r>
            <a:endParaRPr kumimoji="1" lang="ja-JP" altLang="en-US" sz="1600" dirty="0">
              <a:solidFill>
                <a:schemeClr val="tx1">
                  <a:lumMod val="75000"/>
                  <a:lumOff val="25000"/>
                </a:schemeClr>
              </a:solidFill>
              <a:latin typeface="+mn-ea"/>
            </a:endParaRPr>
          </a:p>
        </p:txBody>
      </p:sp>
      <p:sp>
        <p:nvSpPr>
          <p:cNvPr id="27" name="AutoShape 5"/>
          <p:cNvSpPr>
            <a:spLocks noChangeArrowheads="1"/>
          </p:cNvSpPr>
          <p:nvPr/>
        </p:nvSpPr>
        <p:spPr bwMode="auto">
          <a:xfrm rot="10800000" flipV="1">
            <a:off x="791958"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8" name="AutoShape 5"/>
          <p:cNvSpPr>
            <a:spLocks noChangeArrowheads="1"/>
          </p:cNvSpPr>
          <p:nvPr/>
        </p:nvSpPr>
        <p:spPr bwMode="auto">
          <a:xfrm rot="10800000" flipV="1">
            <a:off x="2591978"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2" name="Freeform 10"/>
          <p:cNvSpPr>
            <a:spLocks/>
          </p:cNvSpPr>
          <p:nvPr/>
        </p:nvSpPr>
        <p:spPr bwMode="auto">
          <a:xfrm rot="5400000">
            <a:off x="1502988" y="5760136"/>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3" name="Freeform 10"/>
          <p:cNvSpPr>
            <a:spLocks/>
          </p:cNvSpPr>
          <p:nvPr/>
        </p:nvSpPr>
        <p:spPr bwMode="auto">
          <a:xfrm rot="5400000" flipV="1">
            <a:off x="2411976" y="5751158"/>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5" name="AutoShape 5"/>
          <p:cNvSpPr>
            <a:spLocks noChangeArrowheads="1"/>
          </p:cNvSpPr>
          <p:nvPr/>
        </p:nvSpPr>
        <p:spPr bwMode="auto">
          <a:xfrm rot="10800000" flipV="1">
            <a:off x="601201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9" name="正方形/長方形 28"/>
          <p:cNvSpPr/>
          <p:nvPr/>
        </p:nvSpPr>
        <p:spPr bwMode="auto">
          <a:xfrm>
            <a:off x="6012016" y="557115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30" name="正方形/長方形 29"/>
          <p:cNvSpPr/>
          <p:nvPr/>
        </p:nvSpPr>
        <p:spPr bwMode="auto">
          <a:xfrm>
            <a:off x="5562011"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34" name="直線矢印コネクタ 33"/>
          <p:cNvCxnSpPr/>
          <p:nvPr/>
        </p:nvCxnSpPr>
        <p:spPr bwMode="auto">
          <a:xfrm>
            <a:off x="6372020" y="602116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5" name="正方形/長方形 34"/>
          <p:cNvSpPr/>
          <p:nvPr/>
        </p:nvSpPr>
        <p:spPr bwMode="auto">
          <a:xfrm>
            <a:off x="5382009" y="4401143"/>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SIMT </a:t>
            </a:r>
            <a:r>
              <a:rPr lang="ja-JP" altLang="en-US" sz="1600" dirty="0">
                <a:solidFill>
                  <a:schemeClr val="tx1">
                    <a:lumMod val="75000"/>
                    <a:lumOff val="25000"/>
                  </a:schemeClr>
                </a:solidFill>
                <a:latin typeface="+mn-ea"/>
              </a:rPr>
              <a:t>アーキテクチャ</a:t>
            </a:r>
            <a:endParaRPr kumimoji="1" lang="ja-JP" altLang="en-US" sz="1600" dirty="0">
              <a:solidFill>
                <a:schemeClr val="tx1">
                  <a:lumMod val="75000"/>
                  <a:lumOff val="25000"/>
                </a:schemeClr>
              </a:solidFill>
              <a:latin typeface="+mn-ea"/>
            </a:endParaRPr>
          </a:p>
        </p:txBody>
      </p:sp>
      <p:sp>
        <p:nvSpPr>
          <p:cNvPr id="36" name="AutoShape 5"/>
          <p:cNvSpPr>
            <a:spLocks noChangeArrowheads="1"/>
          </p:cNvSpPr>
          <p:nvPr/>
        </p:nvSpPr>
        <p:spPr bwMode="auto">
          <a:xfrm rot="10800000" flipV="1">
            <a:off x="511200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7" name="AutoShape 5"/>
          <p:cNvSpPr>
            <a:spLocks noChangeArrowheads="1"/>
          </p:cNvSpPr>
          <p:nvPr/>
        </p:nvSpPr>
        <p:spPr bwMode="auto">
          <a:xfrm rot="10800000" flipV="1">
            <a:off x="691202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8" name="Freeform 10"/>
          <p:cNvSpPr>
            <a:spLocks/>
          </p:cNvSpPr>
          <p:nvPr/>
        </p:nvSpPr>
        <p:spPr bwMode="auto">
          <a:xfrm rot="5400000">
            <a:off x="5823036" y="5760136"/>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rot="5400000" flipV="1">
            <a:off x="6732024" y="5751158"/>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3" name="正方形/長方形 42"/>
          <p:cNvSpPr/>
          <p:nvPr/>
        </p:nvSpPr>
        <p:spPr bwMode="auto">
          <a:xfrm>
            <a:off x="6192018"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822025"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6" name="フローチャート: 手作業 45"/>
          <p:cNvSpPr/>
          <p:nvPr/>
        </p:nvSpPr>
        <p:spPr bwMode="auto">
          <a:xfrm>
            <a:off x="5382009" y="5391154"/>
            <a:ext cx="1980022" cy="9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7" name="直線矢印コネクタ 46"/>
          <p:cNvCxnSpPr>
            <a:endCxn id="46" idx="0"/>
          </p:cNvCxnSpPr>
          <p:nvPr/>
        </p:nvCxnSpPr>
        <p:spPr bwMode="auto">
          <a:xfrm>
            <a:off x="6372020" y="5211152"/>
            <a:ext cx="0"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0" name="直線矢印コネクタ 49"/>
          <p:cNvCxnSpPr/>
          <p:nvPr/>
        </p:nvCxnSpPr>
        <p:spPr bwMode="auto">
          <a:xfrm>
            <a:off x="5742013" y="5211152"/>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1" name="直線矢印コネクタ 50"/>
          <p:cNvCxnSpPr/>
          <p:nvPr/>
        </p:nvCxnSpPr>
        <p:spPr bwMode="auto">
          <a:xfrm>
            <a:off x="7002027" y="5211152"/>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7438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NVIDIA </a:t>
            </a:r>
            <a:r>
              <a:rPr kumimoji="1" lang="ja-JP" altLang="en-US" dirty="0"/>
              <a:t>の </a:t>
            </a:r>
            <a:r>
              <a:rPr kumimoji="1" lang="en-US" altLang="ja-JP" dirty="0"/>
              <a:t>SIMT</a:t>
            </a:r>
            <a:r>
              <a:rPr kumimoji="1" lang="ja-JP" altLang="en-US" dirty="0"/>
              <a:t>（</a:t>
            </a:r>
            <a:r>
              <a:rPr kumimoji="1" lang="en-US" altLang="ja-JP" dirty="0"/>
              <a:t>multiple thread</a:t>
            </a:r>
            <a:r>
              <a:rPr kumimoji="1" lang="ja-JP" altLang="en-US" dirty="0"/>
              <a:t>）</a:t>
            </a:r>
          </a:p>
        </p:txBody>
      </p:sp>
      <p:sp>
        <p:nvSpPr>
          <p:cNvPr id="3" name="テキスト プレースホルダー 2"/>
          <p:cNvSpPr>
            <a:spLocks noGrp="1"/>
          </p:cNvSpPr>
          <p:nvPr>
            <p:ph type="body" sz="quarter" idx="10"/>
          </p:nvPr>
        </p:nvSpPr>
        <p:spPr>
          <a:xfrm>
            <a:off x="161950" y="1988984"/>
            <a:ext cx="8730097" cy="1080012"/>
          </a:xfrm>
        </p:spPr>
        <p:txBody>
          <a:bodyPr/>
          <a:lstStyle/>
          <a:p>
            <a:r>
              <a:rPr kumimoji="1" lang="en-US" altLang="ja-JP" dirty="0"/>
              <a:t>NVIDIA </a:t>
            </a:r>
            <a:r>
              <a:rPr kumimoji="1" lang="ja-JP" altLang="en-US" dirty="0"/>
              <a:t>用語</a:t>
            </a:r>
            <a:endParaRPr kumimoji="1" lang="en-US" altLang="ja-JP" dirty="0"/>
          </a:p>
          <a:p>
            <a:pPr lvl="1"/>
            <a:r>
              <a:rPr lang="ja-JP" altLang="en-US" dirty="0"/>
              <a:t>スレッド（</a:t>
            </a:r>
            <a:r>
              <a:rPr lang="en-US" altLang="ja-JP" dirty="0"/>
              <a:t>thread</a:t>
            </a:r>
            <a:r>
              <a:rPr lang="ja-JP" altLang="en-US" dirty="0"/>
              <a:t>）：</a:t>
            </a:r>
            <a:endParaRPr lang="en-US" altLang="ja-JP" dirty="0"/>
          </a:p>
          <a:p>
            <a:pPr lvl="2"/>
            <a:r>
              <a:rPr lang="ja-JP" altLang="en-US" dirty="0"/>
              <a:t>下記図の各 </a:t>
            </a:r>
            <a:r>
              <a:rPr lang="en-US" altLang="ja-JP" dirty="0"/>
              <a:t>PC </a:t>
            </a:r>
            <a:r>
              <a:rPr lang="ja-JP" altLang="en-US" dirty="0"/>
              <a:t>に対応</a:t>
            </a:r>
            <a:endParaRPr lang="en-US" altLang="ja-JP" dirty="0"/>
          </a:p>
          <a:p>
            <a:pPr lvl="1"/>
            <a:r>
              <a:rPr kumimoji="1" lang="ja-JP" altLang="en-US" dirty="0"/>
              <a:t>ウォープ（</a:t>
            </a:r>
            <a:r>
              <a:rPr kumimoji="1" lang="en-US" altLang="ja-JP" dirty="0"/>
              <a:t>warp</a:t>
            </a:r>
            <a:r>
              <a:rPr kumimoji="1" lang="ja-JP" altLang="en-US" dirty="0"/>
              <a:t>）</a:t>
            </a:r>
            <a:endParaRPr kumimoji="1" lang="en-US" altLang="ja-JP" dirty="0"/>
          </a:p>
          <a:p>
            <a:pPr lvl="2"/>
            <a:r>
              <a:rPr kumimoji="1" lang="ja-JP" altLang="en-US" dirty="0"/>
              <a:t>まとめて実行されるスレッドのまとまり</a:t>
            </a:r>
            <a:endParaRPr kumimoji="1" lang="en-US" altLang="ja-JP" dirty="0"/>
          </a:p>
          <a:p>
            <a:pPr lvl="3"/>
            <a:r>
              <a:rPr kumimoji="1" lang="ja-JP" altLang="en-US" dirty="0"/>
              <a:t>ウォープごとには違う経路の実行を時分割なしに実行できる</a:t>
            </a:r>
            <a:endParaRPr kumimoji="1" lang="en-US" altLang="ja-JP" dirty="0"/>
          </a:p>
          <a:p>
            <a:pPr lvl="2"/>
            <a:r>
              <a:rPr lang="ja-JP" altLang="en-US" dirty="0"/>
              <a:t>下記図のコア単位でのまとまりに対応</a:t>
            </a:r>
            <a:endParaRPr lang="en-US" altLang="ja-JP" dirty="0"/>
          </a:p>
          <a:p>
            <a:pPr lvl="3"/>
            <a:r>
              <a:rPr kumimoji="1" lang="ja-JP" altLang="en-US" dirty="0"/>
              <a:t>実際は各コアは複数のウォープのコンテキストを持っている</a:t>
            </a:r>
            <a:endParaRPr kumimoji="1" lang="en-US" altLang="ja-JP" dirty="0"/>
          </a:p>
        </p:txBody>
      </p:sp>
      <p:sp>
        <p:nvSpPr>
          <p:cNvPr id="25" name="AutoShape 5"/>
          <p:cNvSpPr>
            <a:spLocks noChangeArrowheads="1"/>
          </p:cNvSpPr>
          <p:nvPr/>
        </p:nvSpPr>
        <p:spPr bwMode="auto">
          <a:xfrm rot="10800000" flipV="1">
            <a:off x="601201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9" name="正方形/長方形 28"/>
          <p:cNvSpPr/>
          <p:nvPr/>
        </p:nvSpPr>
        <p:spPr bwMode="auto">
          <a:xfrm>
            <a:off x="6012016" y="557115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30" name="正方形/長方形 29"/>
          <p:cNvSpPr/>
          <p:nvPr/>
        </p:nvSpPr>
        <p:spPr bwMode="auto">
          <a:xfrm>
            <a:off x="5562011"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34" name="直線矢印コネクタ 33"/>
          <p:cNvCxnSpPr/>
          <p:nvPr/>
        </p:nvCxnSpPr>
        <p:spPr bwMode="auto">
          <a:xfrm>
            <a:off x="6372020" y="602116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5" name="正方形/長方形 34"/>
          <p:cNvSpPr/>
          <p:nvPr/>
        </p:nvSpPr>
        <p:spPr bwMode="auto">
          <a:xfrm>
            <a:off x="5382009" y="4401143"/>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コア</a:t>
            </a: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6" name="AutoShape 5"/>
          <p:cNvSpPr>
            <a:spLocks noChangeArrowheads="1"/>
          </p:cNvSpPr>
          <p:nvPr/>
        </p:nvSpPr>
        <p:spPr bwMode="auto">
          <a:xfrm rot="10800000" flipV="1">
            <a:off x="511200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7" name="AutoShape 5"/>
          <p:cNvSpPr>
            <a:spLocks noChangeArrowheads="1"/>
          </p:cNvSpPr>
          <p:nvPr/>
        </p:nvSpPr>
        <p:spPr bwMode="auto">
          <a:xfrm rot="10800000" flipV="1">
            <a:off x="691202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8" name="Freeform 10"/>
          <p:cNvSpPr>
            <a:spLocks/>
          </p:cNvSpPr>
          <p:nvPr/>
        </p:nvSpPr>
        <p:spPr bwMode="auto">
          <a:xfrm rot="5400000">
            <a:off x="5823036" y="5760136"/>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rot="5400000" flipV="1">
            <a:off x="6732024" y="5751158"/>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3" name="正方形/長方形 42"/>
          <p:cNvSpPr/>
          <p:nvPr/>
        </p:nvSpPr>
        <p:spPr bwMode="auto">
          <a:xfrm>
            <a:off x="6192018"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822025"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6" name="フローチャート: 手作業 45"/>
          <p:cNvSpPr/>
          <p:nvPr/>
        </p:nvSpPr>
        <p:spPr bwMode="auto">
          <a:xfrm>
            <a:off x="5382009" y="5391154"/>
            <a:ext cx="1980022" cy="9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7" name="直線矢印コネクタ 46"/>
          <p:cNvCxnSpPr>
            <a:endCxn id="46" idx="0"/>
          </p:cNvCxnSpPr>
          <p:nvPr/>
        </p:nvCxnSpPr>
        <p:spPr bwMode="auto">
          <a:xfrm>
            <a:off x="6372020" y="5211152"/>
            <a:ext cx="0"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0" name="直線矢印コネクタ 49"/>
          <p:cNvCxnSpPr/>
          <p:nvPr/>
        </p:nvCxnSpPr>
        <p:spPr bwMode="auto">
          <a:xfrm>
            <a:off x="5742013" y="5211152"/>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1" name="直線矢印コネクタ 50"/>
          <p:cNvCxnSpPr/>
          <p:nvPr/>
        </p:nvCxnSpPr>
        <p:spPr bwMode="auto">
          <a:xfrm>
            <a:off x="7002027" y="5211152"/>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1" name="AutoShape 5">
            <a:extLst>
              <a:ext uri="{FF2B5EF4-FFF2-40B4-BE49-F238E27FC236}">
                <a16:creationId xmlns:a16="http://schemas.microsoft.com/office/drawing/2014/main" id="{AD343213-7F25-4E5C-BF4B-9088AF055BB7}"/>
              </a:ext>
            </a:extLst>
          </p:cNvPr>
          <p:cNvSpPr>
            <a:spLocks noChangeArrowheads="1"/>
          </p:cNvSpPr>
          <p:nvPr/>
        </p:nvSpPr>
        <p:spPr bwMode="auto">
          <a:xfrm rot="10800000" flipV="1">
            <a:off x="2681979" y="630903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40" name="正方形/長方形 39">
            <a:extLst>
              <a:ext uri="{FF2B5EF4-FFF2-40B4-BE49-F238E27FC236}">
                <a16:creationId xmlns:a16="http://schemas.microsoft.com/office/drawing/2014/main" id="{206B49C6-DBAC-4F26-ACF8-E6622042FB29}"/>
              </a:ext>
            </a:extLst>
          </p:cNvPr>
          <p:cNvSpPr/>
          <p:nvPr/>
        </p:nvSpPr>
        <p:spPr bwMode="auto">
          <a:xfrm>
            <a:off x="2681979" y="5589024"/>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41" name="正方形/長方形 40">
            <a:extLst>
              <a:ext uri="{FF2B5EF4-FFF2-40B4-BE49-F238E27FC236}">
                <a16:creationId xmlns:a16="http://schemas.microsoft.com/office/drawing/2014/main" id="{C4A31927-E950-4DC2-A205-16DD7F3E353D}"/>
              </a:ext>
            </a:extLst>
          </p:cNvPr>
          <p:cNvSpPr/>
          <p:nvPr/>
        </p:nvSpPr>
        <p:spPr bwMode="auto">
          <a:xfrm>
            <a:off x="2231974" y="486901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42" name="直線矢印コネクタ 41">
            <a:extLst>
              <a:ext uri="{FF2B5EF4-FFF2-40B4-BE49-F238E27FC236}">
                <a16:creationId xmlns:a16="http://schemas.microsoft.com/office/drawing/2014/main" id="{E4D41163-021F-4D39-B98E-A8F4D06BE03C}"/>
              </a:ext>
            </a:extLst>
          </p:cNvPr>
          <p:cNvCxnSpPr/>
          <p:nvPr/>
        </p:nvCxnSpPr>
        <p:spPr bwMode="auto">
          <a:xfrm>
            <a:off x="3041983" y="6039029"/>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45" name="正方形/長方形 44">
            <a:extLst>
              <a:ext uri="{FF2B5EF4-FFF2-40B4-BE49-F238E27FC236}">
                <a16:creationId xmlns:a16="http://schemas.microsoft.com/office/drawing/2014/main" id="{D8BCD08C-CF6F-4B2D-99BC-80E0A50C9687}"/>
              </a:ext>
            </a:extLst>
          </p:cNvPr>
          <p:cNvSpPr/>
          <p:nvPr/>
        </p:nvSpPr>
        <p:spPr bwMode="auto">
          <a:xfrm>
            <a:off x="2051972" y="441901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コア０</a:t>
            </a:r>
          </a:p>
        </p:txBody>
      </p:sp>
      <p:sp>
        <p:nvSpPr>
          <p:cNvPr id="48" name="AutoShape 5">
            <a:extLst>
              <a:ext uri="{FF2B5EF4-FFF2-40B4-BE49-F238E27FC236}">
                <a16:creationId xmlns:a16="http://schemas.microsoft.com/office/drawing/2014/main" id="{82A5E8B7-2C0D-496C-B854-54F3709F6232}"/>
              </a:ext>
            </a:extLst>
          </p:cNvPr>
          <p:cNvSpPr>
            <a:spLocks noChangeArrowheads="1"/>
          </p:cNvSpPr>
          <p:nvPr/>
        </p:nvSpPr>
        <p:spPr bwMode="auto">
          <a:xfrm rot="10800000" flipV="1">
            <a:off x="1781969" y="630903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49" name="AutoShape 5">
            <a:extLst>
              <a:ext uri="{FF2B5EF4-FFF2-40B4-BE49-F238E27FC236}">
                <a16:creationId xmlns:a16="http://schemas.microsoft.com/office/drawing/2014/main" id="{72C70862-9B1F-48D0-A4F8-E9B1A41692BD}"/>
              </a:ext>
            </a:extLst>
          </p:cNvPr>
          <p:cNvSpPr>
            <a:spLocks noChangeArrowheads="1"/>
          </p:cNvSpPr>
          <p:nvPr/>
        </p:nvSpPr>
        <p:spPr bwMode="auto">
          <a:xfrm rot="10800000" flipV="1">
            <a:off x="3581989" y="630903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52" name="Freeform 10">
            <a:extLst>
              <a:ext uri="{FF2B5EF4-FFF2-40B4-BE49-F238E27FC236}">
                <a16:creationId xmlns:a16="http://schemas.microsoft.com/office/drawing/2014/main" id="{7A823FD3-E121-4BE5-9540-DBFC3B803E55}"/>
              </a:ext>
            </a:extLst>
          </p:cNvPr>
          <p:cNvSpPr>
            <a:spLocks/>
          </p:cNvSpPr>
          <p:nvPr/>
        </p:nvSpPr>
        <p:spPr bwMode="auto">
          <a:xfrm rot="5400000">
            <a:off x="2492999" y="5778004"/>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3" name="Freeform 10">
            <a:extLst>
              <a:ext uri="{FF2B5EF4-FFF2-40B4-BE49-F238E27FC236}">
                <a16:creationId xmlns:a16="http://schemas.microsoft.com/office/drawing/2014/main" id="{E67FA9E1-22B2-429F-9986-0BCCA5B20105}"/>
              </a:ext>
            </a:extLst>
          </p:cNvPr>
          <p:cNvSpPr>
            <a:spLocks/>
          </p:cNvSpPr>
          <p:nvPr/>
        </p:nvSpPr>
        <p:spPr bwMode="auto">
          <a:xfrm rot="5400000" flipV="1">
            <a:off x="3401987" y="5769026"/>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4" name="正方形/長方形 53">
            <a:extLst>
              <a:ext uri="{FF2B5EF4-FFF2-40B4-BE49-F238E27FC236}">
                <a16:creationId xmlns:a16="http://schemas.microsoft.com/office/drawing/2014/main" id="{CE218266-1E77-4650-8A67-E15E87300E93}"/>
              </a:ext>
            </a:extLst>
          </p:cNvPr>
          <p:cNvSpPr/>
          <p:nvPr/>
        </p:nvSpPr>
        <p:spPr bwMode="auto">
          <a:xfrm>
            <a:off x="2861981" y="486901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55" name="正方形/長方形 54">
            <a:extLst>
              <a:ext uri="{FF2B5EF4-FFF2-40B4-BE49-F238E27FC236}">
                <a16:creationId xmlns:a16="http://schemas.microsoft.com/office/drawing/2014/main" id="{72163472-46EE-4244-99C1-DFB59C765967}"/>
              </a:ext>
            </a:extLst>
          </p:cNvPr>
          <p:cNvSpPr/>
          <p:nvPr/>
        </p:nvSpPr>
        <p:spPr bwMode="auto">
          <a:xfrm>
            <a:off x="3491988" y="486901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56" name="フローチャート: 手作業 55">
            <a:extLst>
              <a:ext uri="{FF2B5EF4-FFF2-40B4-BE49-F238E27FC236}">
                <a16:creationId xmlns:a16="http://schemas.microsoft.com/office/drawing/2014/main" id="{EC2648D5-D01D-4730-A87C-DF59D41D0534}"/>
              </a:ext>
            </a:extLst>
          </p:cNvPr>
          <p:cNvSpPr/>
          <p:nvPr/>
        </p:nvSpPr>
        <p:spPr bwMode="auto">
          <a:xfrm>
            <a:off x="2051972" y="5409022"/>
            <a:ext cx="1980022" cy="9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直線矢印コネクタ 56">
            <a:extLst>
              <a:ext uri="{FF2B5EF4-FFF2-40B4-BE49-F238E27FC236}">
                <a16:creationId xmlns:a16="http://schemas.microsoft.com/office/drawing/2014/main" id="{9CC93AFA-C68C-4431-B6FE-A2EA9C155B07}"/>
              </a:ext>
            </a:extLst>
          </p:cNvPr>
          <p:cNvCxnSpPr>
            <a:endCxn id="56" idx="0"/>
          </p:cNvCxnSpPr>
          <p:nvPr/>
        </p:nvCxnSpPr>
        <p:spPr bwMode="auto">
          <a:xfrm>
            <a:off x="3041983" y="5229020"/>
            <a:ext cx="0"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8" name="直線矢印コネクタ 57">
            <a:extLst>
              <a:ext uri="{FF2B5EF4-FFF2-40B4-BE49-F238E27FC236}">
                <a16:creationId xmlns:a16="http://schemas.microsoft.com/office/drawing/2014/main" id="{4C838ECE-84C5-4DC6-A163-EC3822D9008C}"/>
              </a:ext>
            </a:extLst>
          </p:cNvPr>
          <p:cNvCxnSpPr/>
          <p:nvPr/>
        </p:nvCxnSpPr>
        <p:spPr bwMode="auto">
          <a:xfrm>
            <a:off x="2411976" y="5229020"/>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9" name="直線矢印コネクタ 58">
            <a:extLst>
              <a:ext uri="{FF2B5EF4-FFF2-40B4-BE49-F238E27FC236}">
                <a16:creationId xmlns:a16="http://schemas.microsoft.com/office/drawing/2014/main" id="{7DB0BBBC-A82A-453F-8D18-E5EA4DB39A29}"/>
              </a:ext>
            </a:extLst>
          </p:cNvPr>
          <p:cNvCxnSpPr/>
          <p:nvPr/>
        </p:nvCxnSpPr>
        <p:spPr bwMode="auto">
          <a:xfrm>
            <a:off x="3671990" y="5229020"/>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61899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バックエッジに対する対処</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の場合</a:t>
            </a:r>
            <a:endParaRPr kumimoji="1" lang="en-US" altLang="ja-JP" dirty="0"/>
          </a:p>
          <a:p>
            <a:pPr lvl="1"/>
            <a:r>
              <a:rPr kumimoji="1" lang="ja-JP" altLang="en-US" dirty="0"/>
              <a:t>フォワーディング，分岐予測，命令スケジューリング</a:t>
            </a:r>
            <a:r>
              <a:rPr kumimoji="1" lang="en-US" altLang="ja-JP" dirty="0"/>
              <a:t>…</a:t>
            </a:r>
          </a:p>
          <a:p>
            <a:r>
              <a:rPr lang="en-US" altLang="ja-JP" dirty="0"/>
              <a:t>GPU </a:t>
            </a:r>
            <a:r>
              <a:rPr lang="ja-JP" altLang="en-US" dirty="0"/>
              <a:t>の場合</a:t>
            </a:r>
            <a:endParaRPr lang="en-US" altLang="ja-JP" dirty="0"/>
          </a:p>
          <a:p>
            <a:pPr lvl="1"/>
            <a:r>
              <a:rPr kumimoji="1" lang="ja-JP" altLang="en-US" dirty="0"/>
              <a:t>上記を一切行わない</a:t>
            </a:r>
            <a:endParaRPr kumimoji="1" lang="en-US" altLang="ja-JP" dirty="0"/>
          </a:p>
          <a:p>
            <a:pPr lvl="1"/>
            <a:r>
              <a:rPr kumimoji="1" lang="ja-JP" altLang="en-US" dirty="0"/>
              <a:t>全部マルチスレッディングで対処</a:t>
            </a:r>
            <a:endParaRPr kumimoji="1" lang="en-US" altLang="ja-JP" dirty="0"/>
          </a:p>
          <a:p>
            <a:pPr lvl="2"/>
            <a:r>
              <a:rPr kumimoji="1" lang="ja-JP" altLang="en-US" dirty="0">
                <a:solidFill>
                  <a:schemeClr val="accent5"/>
                </a:solidFill>
              </a:rPr>
              <a:t>前ページの用語に従うと，マルチウォープ実行</a:t>
            </a:r>
            <a:endParaRPr kumimoji="1" lang="en-US" altLang="ja-JP" dirty="0">
              <a:solidFill>
                <a:schemeClr val="accent5"/>
              </a:solidFill>
            </a:endParaRPr>
          </a:p>
          <a:p>
            <a:pPr lvl="2"/>
            <a:r>
              <a:rPr lang="ja-JP" altLang="en-US" dirty="0">
                <a:solidFill>
                  <a:schemeClr val="accent5"/>
                </a:solidFill>
              </a:rPr>
              <a:t>以降の説明ではマルチスレッドの言葉で説明</a:t>
            </a:r>
            <a:endParaRPr kumimoji="1" lang="ja-JP" altLang="en-US" dirty="0">
              <a:solidFill>
                <a:schemeClr val="accent5"/>
              </a:solidFill>
            </a:endParaRPr>
          </a:p>
        </p:txBody>
      </p:sp>
    </p:spTree>
    <p:extLst>
      <p:ext uri="{BB962C8B-B14F-4D97-AF65-F5344CB8AC3E}">
        <p14:creationId xmlns:p14="http://schemas.microsoft.com/office/powerpoint/2010/main" val="1268269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GPU</a:t>
            </a:r>
            <a:r>
              <a:rPr kumimoji="1" lang="ja-JP" altLang="en-US" dirty="0"/>
              <a:t>：</a:t>
            </a:r>
            <a:r>
              <a:rPr kumimoji="1" lang="en-US" altLang="ja-JP" dirty="0"/>
              <a:t>Graphics Processing Unit</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GPU</a:t>
            </a:r>
          </a:p>
          <a:p>
            <a:pPr lvl="1"/>
            <a:r>
              <a:rPr kumimoji="1" lang="ja-JP" altLang="en-US" dirty="0"/>
              <a:t>もともとはグラフィックを高速に処理するためにあった</a:t>
            </a:r>
            <a:endParaRPr kumimoji="1" lang="en-US" altLang="ja-JP" dirty="0"/>
          </a:p>
          <a:p>
            <a:r>
              <a:rPr lang="en-US" altLang="ja-JP" dirty="0">
                <a:solidFill>
                  <a:schemeClr val="accent5"/>
                </a:solidFill>
              </a:rPr>
              <a:t>GP-GPU</a:t>
            </a:r>
            <a:r>
              <a:rPr lang="ja-JP" altLang="en-US" dirty="0">
                <a:solidFill>
                  <a:schemeClr val="accent5"/>
                </a:solidFill>
              </a:rPr>
              <a:t>（</a:t>
            </a:r>
            <a:r>
              <a:rPr lang="en-US" altLang="ja-JP" dirty="0">
                <a:solidFill>
                  <a:schemeClr val="accent5"/>
                </a:solidFill>
              </a:rPr>
              <a:t>General Purpose computing on GPU</a:t>
            </a:r>
            <a:r>
              <a:rPr lang="ja-JP" altLang="en-US" dirty="0">
                <a:solidFill>
                  <a:schemeClr val="accent5"/>
                </a:solidFill>
              </a:rPr>
              <a:t>）</a:t>
            </a:r>
            <a:endParaRPr lang="en-US" altLang="ja-JP" dirty="0">
              <a:solidFill>
                <a:schemeClr val="accent5"/>
              </a:solidFill>
            </a:endParaRPr>
          </a:p>
          <a:p>
            <a:pPr lvl="1"/>
            <a:r>
              <a:rPr kumimoji="1" lang="ja-JP" altLang="en-US" dirty="0"/>
              <a:t>グラフィック以外に，汎用の計算に </a:t>
            </a:r>
            <a:r>
              <a:rPr kumimoji="1" lang="en-US" altLang="ja-JP" dirty="0"/>
              <a:t>GPU </a:t>
            </a:r>
            <a:r>
              <a:rPr kumimoji="1" lang="ja-JP" altLang="en-US" dirty="0"/>
              <a:t>を使用する使い方</a:t>
            </a:r>
            <a:endParaRPr kumimoji="1" lang="en-US" altLang="ja-JP" dirty="0"/>
          </a:p>
          <a:p>
            <a:pPr lvl="1"/>
            <a:r>
              <a:rPr lang="ja-JP" altLang="en-US" dirty="0">
                <a:solidFill>
                  <a:schemeClr val="accent5"/>
                </a:solidFill>
              </a:rPr>
              <a:t>大量の単純な処理の繰り返しが得意</a:t>
            </a:r>
            <a:endParaRPr lang="en-US" altLang="ja-JP" dirty="0">
              <a:solidFill>
                <a:schemeClr val="accent5"/>
              </a:solidFill>
            </a:endParaRPr>
          </a:p>
          <a:p>
            <a:pPr lvl="2"/>
            <a:r>
              <a:rPr lang="ja-JP" altLang="en-US" dirty="0"/>
              <a:t>行列積 → 機械学習，科学技術計算</a:t>
            </a:r>
            <a:endParaRPr lang="en-US" altLang="ja-JP" dirty="0"/>
          </a:p>
          <a:p>
            <a:pPr lvl="2"/>
            <a:r>
              <a:rPr kumimoji="1" lang="ja-JP" altLang="en-US" dirty="0"/>
              <a:t>仮想通貨のマイニング</a:t>
            </a:r>
            <a:endParaRPr kumimoji="1" lang="en-US" altLang="ja-JP" dirty="0"/>
          </a:p>
          <a:p>
            <a:pPr lvl="1"/>
            <a:r>
              <a:rPr lang="en-US" altLang="ja-JP" dirty="0"/>
              <a:t>GP-GPU </a:t>
            </a:r>
            <a:r>
              <a:rPr lang="ja-JP" altLang="en-US" dirty="0"/>
              <a:t>での使用を前提として説明</a:t>
            </a:r>
            <a:endParaRPr lang="en-US" altLang="ja-JP" dirty="0"/>
          </a:p>
        </p:txBody>
      </p:sp>
    </p:spTree>
    <p:extLst>
      <p:ext uri="{BB962C8B-B14F-4D97-AF65-F5344CB8AC3E}">
        <p14:creationId xmlns:p14="http://schemas.microsoft.com/office/powerpoint/2010/main" val="2887410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のバックエッジ：逆方向（右から左）</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879005"/>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3.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　 制御ハザードの原因</a:t>
            </a:r>
          </a:p>
        </p:txBody>
      </p:sp>
      <p:sp>
        <p:nvSpPr>
          <p:cNvPr id="49" name="正方形/長方形 48"/>
          <p:cNvSpPr/>
          <p:nvPr/>
        </p:nvSpPr>
        <p:spPr bwMode="auto">
          <a:xfrm>
            <a:off x="3041983" y="216898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　データハザードの原因</a:t>
            </a:r>
          </a:p>
        </p:txBody>
      </p:sp>
      <p:sp>
        <p:nvSpPr>
          <p:cNvPr id="50" name="正方形/長方形 49"/>
          <p:cNvSpPr/>
          <p:nvPr/>
        </p:nvSpPr>
        <p:spPr bwMode="auto">
          <a:xfrm>
            <a:off x="4662001"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演算器自体への</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フォワーディング</a:t>
            </a:r>
          </a:p>
        </p:txBody>
      </p:sp>
      <p:cxnSp>
        <p:nvCxnSpPr>
          <p:cNvPr id="51" name="直線矢印コネクタ 50"/>
          <p:cNvCxnSpPr/>
          <p:nvPr/>
        </p:nvCxnSpPr>
        <p:spPr bwMode="auto">
          <a:xfrm flipV="1">
            <a:off x="4932004" y="3789004"/>
            <a:ext cx="360004" cy="2"/>
          </a:xfrm>
          <a:prstGeom prst="straightConnector1">
            <a:avLst/>
          </a:prstGeom>
          <a:noFill/>
          <a:ln w="31750" cap="flat" cmpd="sng" algn="ctr">
            <a:solidFill>
              <a:schemeClr val="accent6"/>
            </a:solidFill>
            <a:prstDash val="solid"/>
            <a:round/>
            <a:headEnd type="none" w="sm" len="sm"/>
            <a:tailEnd type="triangle"/>
          </a:ln>
          <a:effectLst/>
        </p:spPr>
      </p:cxnSp>
      <p:cxnSp>
        <p:nvCxnSpPr>
          <p:cNvPr id="52" name="直線矢印コネクタ 51"/>
          <p:cNvCxnSpPr/>
          <p:nvPr/>
        </p:nvCxnSpPr>
        <p:spPr bwMode="auto">
          <a:xfrm flipV="1">
            <a:off x="4932004" y="4599013"/>
            <a:ext cx="360004" cy="2"/>
          </a:xfrm>
          <a:prstGeom prst="straightConnector1">
            <a:avLst/>
          </a:prstGeom>
          <a:noFill/>
          <a:ln w="31750" cap="flat" cmpd="sng" algn="ctr">
            <a:solidFill>
              <a:schemeClr val="accent6"/>
            </a:solidFill>
            <a:prstDash val="solid"/>
            <a:round/>
            <a:headEnd type="none" w="sm" len="sm"/>
            <a:tailEnd type="triangle"/>
          </a:ln>
          <a:effectLst/>
        </p:spPr>
      </p:cxnSp>
      <p:sp>
        <p:nvSpPr>
          <p:cNvPr id="53" name="Freeform 10"/>
          <p:cNvSpPr>
            <a:spLocks/>
          </p:cNvSpPr>
          <p:nvPr/>
        </p:nvSpPr>
        <p:spPr bwMode="auto">
          <a:xfrm flipH="1" flipV="1">
            <a:off x="4662001" y="3338998"/>
            <a:ext cx="1620018"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932004" y="4419013"/>
            <a:ext cx="0" cy="360004"/>
          </a:xfrm>
          <a:prstGeom prst="straightConnector1">
            <a:avLst/>
          </a:prstGeom>
          <a:noFill/>
          <a:ln w="31750" cap="flat" cmpd="sng" algn="ctr">
            <a:solidFill>
              <a:schemeClr val="accent6"/>
            </a:solidFill>
            <a:prstDash val="solid"/>
            <a:round/>
            <a:headEnd type="none" w="sm" len="sm"/>
            <a:tailEnd type="none"/>
          </a:ln>
          <a:effectLst/>
        </p:spPr>
      </p:cxnSp>
      <p:sp>
        <p:nvSpPr>
          <p:cNvPr id="55" name="Freeform 10"/>
          <p:cNvSpPr>
            <a:spLocks/>
          </p:cNvSpPr>
          <p:nvPr/>
        </p:nvSpPr>
        <p:spPr bwMode="auto">
          <a:xfrm rot="10800000" flipH="1" flipV="1">
            <a:off x="4662001" y="3338998"/>
            <a:ext cx="270003" cy="36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6" name="Freeform 10"/>
          <p:cNvSpPr>
            <a:spLocks/>
          </p:cNvSpPr>
          <p:nvPr/>
        </p:nvSpPr>
        <p:spPr bwMode="auto">
          <a:xfrm rot="10800000" flipH="1" flipV="1">
            <a:off x="4662001" y="369900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9" name="直線矢印コネクタ 58"/>
          <p:cNvCxnSpPr/>
          <p:nvPr/>
        </p:nvCxnSpPr>
        <p:spPr bwMode="auto">
          <a:xfrm>
            <a:off x="4932004" y="3609002"/>
            <a:ext cx="0" cy="360004"/>
          </a:xfrm>
          <a:prstGeom prst="straightConnector1">
            <a:avLst/>
          </a:prstGeom>
          <a:noFill/>
          <a:ln w="31750" cap="flat" cmpd="sng" algn="ctr">
            <a:solidFill>
              <a:schemeClr val="accent6"/>
            </a:solidFill>
            <a:prstDash val="solid"/>
            <a:round/>
            <a:headEnd type="none" w="sm" len="sm"/>
            <a:tailEnd type="none"/>
          </a:ln>
          <a:effectLst/>
        </p:spPr>
      </p:cxnSp>
    </p:spTree>
    <p:extLst>
      <p:ext uri="{BB962C8B-B14F-4D97-AF65-F5344CB8AC3E}">
        <p14:creationId xmlns:p14="http://schemas.microsoft.com/office/powerpoint/2010/main" val="1238348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30" name="正方形/長方形 29"/>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31" name="正方形/長方形 30"/>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Tree>
    <p:extLst>
      <p:ext uri="{BB962C8B-B14F-4D97-AF65-F5344CB8AC3E}">
        <p14:creationId xmlns:p14="http://schemas.microsoft.com/office/powerpoint/2010/main" val="1204674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マルチスレッドによる解決</a:t>
            </a:r>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」の結果が出るまで他のスレッドの命令をフェッチ</a:t>
            </a:r>
            <a:endParaRPr lang="en-US" altLang="ja-JP" sz="2000" dirty="0"/>
          </a:p>
          <a:p>
            <a:pPr lvl="1"/>
            <a:r>
              <a:rPr lang="ja-JP" altLang="en-US" sz="2000" dirty="0"/>
              <a:t>フェッチすべき候補のスレッドは大量にある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4" name="角丸四角形 23"/>
          <p:cNvSpPr/>
          <p:nvPr/>
        </p:nvSpPr>
        <p:spPr bwMode="auto">
          <a:xfrm>
            <a:off x="3491988" y="2978995"/>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700030"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if </a:t>
            </a:r>
            <a:r>
              <a:rPr kumimoji="1" lang="ja-JP" altLang="en-US" dirty="0">
                <a:solidFill>
                  <a:schemeClr val="tx1">
                    <a:lumMod val="65000"/>
                    <a:lumOff val="35000"/>
                  </a:schemeClr>
                </a:solidFill>
                <a:latin typeface="Arial Narrow" panose="020B0606020202030204" pitchFamily="34" charset="0"/>
              </a:rPr>
              <a:t>の方向が確定するまで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他のスレッド流すで</a:t>
            </a:r>
            <a:endParaRPr kumimoji="1" lang="en-US" altLang="ja-JP" dirty="0">
              <a:solidFill>
                <a:schemeClr val="tx1">
                  <a:lumMod val="65000"/>
                  <a:lumOff val="35000"/>
                </a:schemeClr>
              </a:solidFill>
              <a:latin typeface="Arial Narrow" panose="020B0606020202030204" pitchFamily="34" charset="0"/>
            </a:endParaRPr>
          </a:p>
        </p:txBody>
      </p:sp>
      <p:sp>
        <p:nvSpPr>
          <p:cNvPr id="30" name="正方形/長方形 29"/>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bg1"/>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ja-JP" altLang="en-US" sz="2000" dirty="0">
                <a:solidFill>
                  <a:schemeClr val="bg1"/>
                </a:solidFill>
                <a:latin typeface="Arial Narrow" panose="020B0606020202030204" pitchFamily="34" charset="0"/>
              </a:rPr>
              <a:t>  </a:t>
            </a:r>
          </a:p>
        </p:txBody>
      </p:sp>
      <p:sp>
        <p:nvSpPr>
          <p:cNvPr id="31" name="正方形/長方形 30"/>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32" name="角丸四角形 31"/>
          <p:cNvSpPr/>
          <p:nvPr/>
        </p:nvSpPr>
        <p:spPr bwMode="auto">
          <a:xfrm>
            <a:off x="2051972" y="2978995"/>
            <a:ext cx="720008" cy="360004"/>
          </a:xfrm>
          <a:prstGeom prst="roundRect">
            <a:avLst/>
          </a:prstGeom>
          <a:ln>
            <a:headEnd/>
            <a:tailEnd type="triangle" w="sm" len="med"/>
          </a:ln>
        </p:spPr>
        <p:style>
          <a:lnRef idx="3">
            <a:schemeClr val="lt1"/>
          </a:lnRef>
          <a:fillRef idx="1">
            <a:schemeClr val="accent2"/>
          </a:fillRef>
          <a:effectRef idx="1">
            <a:schemeClr val="accent2"/>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47444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フォワーディング（バイパスとも呼ぶ）</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の人が，次のサイクルに結果を使えるようショートカットを作って手元に結果をおいておく</a:t>
            </a:r>
            <a:endParaRPr lang="en-US" altLang="ja-JP" sz="20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近道つくればいいじゃない</a:t>
            </a:r>
          </a:p>
        </p:txBody>
      </p:sp>
    </p:spTree>
    <p:extLst>
      <p:ext uri="{BB962C8B-B14F-4D97-AF65-F5344CB8AC3E}">
        <p14:creationId xmlns:p14="http://schemas.microsoft.com/office/powerpoint/2010/main" val="2192308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マルチスレッドによる解決</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レジスタ・ファイルに値が書き込まれるまで，他のスレッドを流す</a:t>
            </a:r>
            <a:endParaRPr lang="en-US" altLang="ja-JP" sz="2000" dirty="0"/>
          </a:p>
          <a:p>
            <a:pPr lvl="1"/>
            <a:r>
              <a:rPr lang="ja-JP" altLang="en-US" dirty="0"/>
              <a:t>複数のスレッドの </a:t>
            </a:r>
            <a:r>
              <a:rPr lang="en-US" altLang="ja-JP" dirty="0"/>
              <a:t>a </a:t>
            </a:r>
            <a:r>
              <a:rPr lang="ja-JP" altLang="en-US" dirty="0"/>
              <a:t>が同時に存在するので，レジスタは大きくなる</a:t>
            </a:r>
            <a:endParaRPr lang="en-US" altLang="ja-JP"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2"/>
          </a:fillRef>
          <a:effectRef idx="1">
            <a:schemeClr val="accent2"/>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5" name="角丸四角形吹き出し 44"/>
          <p:cNvSpPr/>
          <p:nvPr/>
        </p:nvSpPr>
        <p:spPr bwMode="auto">
          <a:xfrm>
            <a:off x="2051972" y="2168986"/>
            <a:ext cx="2700030"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レジスタに書かれるまで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他のスレッド流すで</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60875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と </a:t>
            </a:r>
            <a:r>
              <a:rPr kumimoji="1" lang="en-US" altLang="ja-JP" dirty="0"/>
              <a:t>GP</a:t>
            </a:r>
            <a:r>
              <a:rPr lang="en-US" altLang="ja-JP" dirty="0"/>
              <a:t>U</a:t>
            </a:r>
            <a:r>
              <a:rPr lang="ja-JP" altLang="en-US" dirty="0"/>
              <a:t>の違い</a:t>
            </a:r>
            <a:br>
              <a:rPr lang="en-US" altLang="ja-JP" dirty="0"/>
            </a:br>
            <a:r>
              <a:rPr lang="en-US" altLang="ja-JP" dirty="0"/>
              <a:t>GPU </a:t>
            </a:r>
            <a:r>
              <a:rPr lang="ja-JP" altLang="en-US" dirty="0"/>
              <a:t>では演算器搭載量を重視 </a:t>
            </a:r>
            <a:r>
              <a:rPr lang="en-US" altLang="ja-JP" dirty="0"/>
              <a:t>= </a:t>
            </a:r>
            <a:r>
              <a:rPr lang="ja-JP" altLang="en-US" dirty="0"/>
              <a:t>最大性能が上がる</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a:t>
            </a:r>
          </a:p>
          <a:p>
            <a:pPr lvl="1"/>
            <a:r>
              <a:rPr kumimoji="1" lang="ja-JP" altLang="en-US" dirty="0"/>
              <a:t>単一のスレッドの実行時間を短くすることに特化</a:t>
            </a:r>
            <a:endParaRPr kumimoji="1" lang="en-US" altLang="ja-JP" dirty="0"/>
          </a:p>
          <a:p>
            <a:pPr lvl="1"/>
            <a:r>
              <a:rPr kumimoji="1" lang="ja-JP" altLang="en-US" dirty="0"/>
              <a:t>各種投機実行や，動的命令スケジューリングに回路資源を投入</a:t>
            </a:r>
            <a:endParaRPr kumimoji="1" lang="en-US" altLang="ja-JP" dirty="0"/>
          </a:p>
          <a:p>
            <a:pPr lvl="1"/>
            <a:endParaRPr kumimoji="1" lang="en-US" altLang="ja-JP" dirty="0"/>
          </a:p>
          <a:p>
            <a:pPr lvl="1"/>
            <a:endParaRPr kumimoji="1" lang="en-US" altLang="ja-JP" dirty="0"/>
          </a:p>
          <a:p>
            <a:pPr lvl="1"/>
            <a:endParaRPr lang="en-US" altLang="ja-JP" dirty="0"/>
          </a:p>
          <a:p>
            <a:r>
              <a:rPr kumimoji="1" lang="en-US" altLang="ja-JP" dirty="0"/>
              <a:t>GPU</a:t>
            </a:r>
          </a:p>
          <a:p>
            <a:pPr lvl="1"/>
            <a:r>
              <a:rPr kumimoji="1" lang="ja-JP" altLang="en-US" dirty="0"/>
              <a:t>大量のスレッドの実行スループットを上げることに特化</a:t>
            </a:r>
            <a:endParaRPr kumimoji="1" lang="en-US" altLang="ja-JP" dirty="0"/>
          </a:p>
          <a:p>
            <a:pPr lvl="1"/>
            <a:r>
              <a:rPr kumimoji="1" lang="ja-JP" altLang="en-US" dirty="0"/>
              <a:t>演算器以外の部分をそぎ落とし，なるべく大量の演算器を積む</a:t>
            </a:r>
            <a:endParaRPr kumimoji="1" lang="en-US" altLang="ja-JP" dirty="0"/>
          </a:p>
          <a:p>
            <a:pPr lvl="1"/>
            <a:endParaRPr kumimoji="1" lang="en-US" altLang="ja-JP" dirty="0"/>
          </a:p>
          <a:p>
            <a:pPr lvl="1"/>
            <a:endParaRPr lang="en-US" altLang="ja-JP" dirty="0"/>
          </a:p>
          <a:p>
            <a:pPr lvl="1"/>
            <a:endParaRPr kumimoji="1" lang="ja-JP" altLang="en-US" dirty="0"/>
          </a:p>
        </p:txBody>
      </p:sp>
      <p:sp>
        <p:nvSpPr>
          <p:cNvPr id="4" name="正方形/長方形 3"/>
          <p:cNvSpPr/>
          <p:nvPr/>
        </p:nvSpPr>
        <p:spPr bwMode="auto">
          <a:xfrm>
            <a:off x="1331964" y="2618991"/>
            <a:ext cx="720008" cy="540006"/>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5" name="正方形/長方形 4"/>
          <p:cNvSpPr/>
          <p:nvPr/>
        </p:nvSpPr>
        <p:spPr bwMode="auto">
          <a:xfrm>
            <a:off x="2051972"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771980"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RMT</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491988"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発行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キュー</a:t>
            </a:r>
          </a:p>
        </p:txBody>
      </p:sp>
      <p:sp>
        <p:nvSpPr>
          <p:cNvPr id="8" name="正方形/長方形 7"/>
          <p:cNvSpPr/>
          <p:nvPr/>
        </p:nvSpPr>
        <p:spPr bwMode="auto">
          <a:xfrm>
            <a:off x="4211996"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LSQ</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分岐</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予測</a:t>
            </a:r>
          </a:p>
        </p:txBody>
      </p:sp>
      <p:sp>
        <p:nvSpPr>
          <p:cNvPr id="10" name="正方形/長方形 9"/>
          <p:cNvSpPr/>
          <p:nvPr/>
        </p:nvSpPr>
        <p:spPr bwMode="auto">
          <a:xfrm>
            <a:off x="5652012"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依存</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予測</a:t>
            </a:r>
          </a:p>
        </p:txBody>
      </p:sp>
      <p:sp>
        <p:nvSpPr>
          <p:cNvPr id="11" name="正方形/長方形 10"/>
          <p:cNvSpPr/>
          <p:nvPr/>
        </p:nvSpPr>
        <p:spPr bwMode="auto">
          <a:xfrm>
            <a:off x="6372020" y="2618991"/>
            <a:ext cx="1440016"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cxnSp>
        <p:nvCxnSpPr>
          <p:cNvPr id="13" name="直線矢印コネクタ 12"/>
          <p:cNvCxnSpPr/>
          <p:nvPr/>
        </p:nvCxnSpPr>
        <p:spPr bwMode="auto">
          <a:xfrm>
            <a:off x="1331964" y="3338999"/>
            <a:ext cx="6390071" cy="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4" name="正方形/長方形 13"/>
          <p:cNvSpPr/>
          <p:nvPr/>
        </p:nvSpPr>
        <p:spPr bwMode="auto">
          <a:xfrm>
            <a:off x="3851992" y="342900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lumMod val="75000"/>
                    <a:lumOff val="25000"/>
                  </a:schemeClr>
                </a:solidFill>
                <a:latin typeface="+mn-ea"/>
              </a:rPr>
              <a:t>チップ面積</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1331964" y="5319021"/>
            <a:ext cx="5040056" cy="540006"/>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22" name="正方形/長方形 21"/>
          <p:cNvSpPr/>
          <p:nvPr/>
        </p:nvSpPr>
        <p:spPr bwMode="auto">
          <a:xfrm>
            <a:off x="6372020" y="5319021"/>
            <a:ext cx="1440016"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cxnSp>
        <p:nvCxnSpPr>
          <p:cNvPr id="23" name="直線矢印コネクタ 22"/>
          <p:cNvCxnSpPr/>
          <p:nvPr/>
        </p:nvCxnSpPr>
        <p:spPr bwMode="auto">
          <a:xfrm>
            <a:off x="1331964" y="6039029"/>
            <a:ext cx="6390071" cy="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p:cNvSpPr/>
          <p:nvPr/>
        </p:nvSpPr>
        <p:spPr bwMode="auto">
          <a:xfrm>
            <a:off x="3851992" y="612903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lumMod val="75000"/>
                    <a:lumOff val="25000"/>
                  </a:schemeClr>
                </a:solidFill>
                <a:latin typeface="+mn-ea"/>
              </a:rPr>
              <a:t>チップ面積</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24783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GPU </a:t>
            </a:r>
            <a:r>
              <a:rPr kumimoji="1" lang="ja-JP" altLang="en-US" dirty="0"/>
              <a:t>の</a:t>
            </a:r>
            <a:r>
              <a:rPr lang="ja-JP" altLang="en-US" dirty="0"/>
              <a:t>概要の</a:t>
            </a:r>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下記の性質を利用して，演算器以外の回路を削減</a:t>
            </a:r>
            <a:endParaRPr lang="en-US" altLang="ja-JP" dirty="0"/>
          </a:p>
          <a:p>
            <a:pPr marL="817200" lvl="1" indent="-457200">
              <a:buFont typeface="+mj-lt"/>
              <a:buAutoNum type="arabicPeriod"/>
            </a:pPr>
            <a:r>
              <a:rPr lang="ja-JP" altLang="en-US" dirty="0"/>
              <a:t>並列に動作する大量のスレッドがある</a:t>
            </a:r>
            <a:endParaRPr lang="en-US" altLang="ja-JP" dirty="0"/>
          </a:p>
          <a:p>
            <a:pPr lvl="2"/>
            <a:r>
              <a:rPr lang="ja-JP" altLang="en-US" dirty="0"/>
              <a:t>バックエッジは全部マルチスレッドで対処</a:t>
            </a:r>
            <a:endParaRPr lang="en-US" altLang="ja-JP" dirty="0"/>
          </a:p>
          <a:p>
            <a:pPr lvl="2"/>
            <a:r>
              <a:rPr lang="ja-JP" altLang="en-US" dirty="0"/>
              <a:t>依存関係やキャッシュ・ミスで実行できない場合も，</a:t>
            </a:r>
            <a:br>
              <a:rPr lang="en-US" altLang="ja-JP" dirty="0"/>
            </a:br>
            <a:r>
              <a:rPr lang="ja-JP" altLang="en-US" dirty="0"/>
              <a:t>他のスレッドの実行ですます</a:t>
            </a:r>
            <a:endParaRPr lang="en-US" altLang="ja-JP" dirty="0"/>
          </a:p>
          <a:p>
            <a:pPr marL="817200" lvl="1" indent="-457200">
              <a:buFont typeface="+mj-lt"/>
              <a:buAutoNum type="arabicPeriod"/>
            </a:pPr>
            <a:r>
              <a:rPr lang="ja-JP" altLang="en-US" dirty="0"/>
              <a:t>各スレッドは比較的短い</a:t>
            </a:r>
            <a:endParaRPr lang="en-US" altLang="ja-JP" dirty="0"/>
          </a:p>
          <a:p>
            <a:pPr lvl="2"/>
            <a:r>
              <a:rPr lang="ja-JP" altLang="en-US" dirty="0"/>
              <a:t>命令メモリは少しで良い</a:t>
            </a:r>
            <a:endParaRPr lang="en-US" altLang="ja-JP" dirty="0"/>
          </a:p>
          <a:p>
            <a:pPr marL="817200" lvl="1" indent="-457200">
              <a:buFont typeface="+mj-lt"/>
              <a:buAutoNum type="arabicPeriod"/>
            </a:pPr>
            <a:r>
              <a:rPr lang="ja-JP" altLang="en-US" dirty="0"/>
              <a:t>各スレッドは基本的に同じことをしている</a:t>
            </a:r>
            <a:endParaRPr lang="en-US" altLang="ja-JP" dirty="0"/>
          </a:p>
          <a:p>
            <a:pPr lvl="2"/>
            <a:r>
              <a:rPr kumimoji="1" lang="en-US" altLang="ja-JP" dirty="0"/>
              <a:t>SIMT </a:t>
            </a:r>
            <a:r>
              <a:rPr kumimoji="1" lang="ja-JP" altLang="en-US" dirty="0"/>
              <a:t>により，フロントエンドを統合</a:t>
            </a:r>
            <a:endParaRPr kumimoji="1" lang="en-US" altLang="ja-JP" dirty="0"/>
          </a:p>
          <a:p>
            <a:r>
              <a:rPr kumimoji="1" lang="ja-JP" altLang="en-US" dirty="0"/>
              <a:t>演算器搭載量をふやして，ピーク性能を向上</a:t>
            </a:r>
            <a:endParaRPr kumimoji="1" lang="en-US" altLang="ja-JP" dirty="0"/>
          </a:p>
          <a:p>
            <a:pPr lvl="1"/>
            <a:r>
              <a:rPr kumimoji="1" lang="ja-JP" altLang="en-US" dirty="0"/>
              <a:t>同じ回路面積あたりで </a:t>
            </a:r>
            <a:r>
              <a:rPr kumimoji="1" lang="en-US" altLang="ja-JP" dirty="0"/>
              <a:t>CPU </a:t>
            </a:r>
            <a:r>
              <a:rPr kumimoji="1" lang="ja-JP" altLang="en-US" dirty="0"/>
              <a:t>の数倍</a:t>
            </a:r>
          </a:p>
        </p:txBody>
      </p:sp>
    </p:spTree>
    <p:extLst>
      <p:ext uri="{BB962C8B-B14F-4D97-AF65-F5344CB8AC3E}">
        <p14:creationId xmlns:p14="http://schemas.microsoft.com/office/powerpoint/2010/main" val="1493826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アクセラレータや </a:t>
            </a:r>
            <a:r>
              <a:rPr kumimoji="1" lang="en-US" altLang="ja-JP" dirty="0"/>
              <a:t>GPU </a:t>
            </a:r>
            <a:r>
              <a:rPr kumimoji="1" lang="ja-JP" altLang="en-US" dirty="0"/>
              <a:t>は何故 </a:t>
            </a:r>
            <a:r>
              <a:rPr kumimoji="1" lang="en-US" altLang="ja-JP" dirty="0"/>
              <a:t>CPU </a:t>
            </a:r>
            <a:r>
              <a:rPr kumimoji="1" lang="ja-JP" altLang="en-US" dirty="0"/>
              <a:t>より速いのか？</a:t>
            </a:r>
          </a:p>
        </p:txBody>
      </p:sp>
      <p:sp>
        <p:nvSpPr>
          <p:cNvPr id="3" name="テキスト プレースホルダー 2"/>
          <p:cNvSpPr>
            <a:spLocks noGrp="1"/>
          </p:cNvSpPr>
          <p:nvPr>
            <p:ph type="body" sz="quarter" idx="10"/>
          </p:nvPr>
        </p:nvSpPr>
        <p:spPr/>
        <p:txBody>
          <a:bodyPr/>
          <a:lstStyle/>
          <a:p>
            <a:r>
              <a:rPr kumimoji="1" lang="ja-JP" altLang="en-US" dirty="0"/>
              <a:t>演算器そのものは一緒</a:t>
            </a:r>
            <a:endParaRPr kumimoji="1" lang="en-US" altLang="ja-JP" dirty="0"/>
          </a:p>
          <a:p>
            <a:pPr lvl="1"/>
            <a:r>
              <a:rPr kumimoji="1" lang="ja-JP" altLang="en-US" dirty="0"/>
              <a:t>加算器や乗算器などはどのアーキテクチャでも共通</a:t>
            </a:r>
            <a:endParaRPr kumimoji="1" lang="en-US" altLang="ja-JP" dirty="0"/>
          </a:p>
          <a:p>
            <a:r>
              <a:rPr kumimoji="1" lang="ja-JP" altLang="en-US" dirty="0"/>
              <a:t>演算器以外の部分をいかに減らすかにより決まる</a:t>
            </a:r>
            <a:endParaRPr kumimoji="1" lang="en-US" altLang="ja-JP" dirty="0"/>
          </a:p>
          <a:p>
            <a:pPr lvl="1"/>
            <a:r>
              <a:rPr kumimoji="1" lang="ja-JP" altLang="en-US" dirty="0"/>
              <a:t>対象のプログラムの性質に特化することで，機能を削っても性能が落ちないようにする</a:t>
            </a:r>
            <a:endParaRPr kumimoji="1" lang="en-US" altLang="ja-JP" dirty="0"/>
          </a:p>
          <a:p>
            <a:pPr lvl="1"/>
            <a:r>
              <a:rPr kumimoji="1" lang="ja-JP" altLang="en-US" dirty="0"/>
              <a:t>減らした分だけよりたくさん演算器がつめて電力も回せる</a:t>
            </a:r>
            <a:endParaRPr kumimoji="1" lang="en-US" altLang="ja-JP" dirty="0"/>
          </a:p>
        </p:txBody>
      </p:sp>
    </p:spTree>
    <p:extLst>
      <p:ext uri="{BB962C8B-B14F-4D97-AF65-F5344CB8AC3E}">
        <p14:creationId xmlns:p14="http://schemas.microsoft.com/office/powerpoint/2010/main" val="2227625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アクセラレータや </a:t>
            </a:r>
            <a:r>
              <a:rPr kumimoji="1" lang="en-US" altLang="ja-JP" dirty="0"/>
              <a:t>GPU </a:t>
            </a:r>
            <a:r>
              <a:rPr kumimoji="1" lang="ja-JP" altLang="en-US" dirty="0"/>
              <a:t>は何故 </a:t>
            </a:r>
            <a:r>
              <a:rPr kumimoji="1" lang="en-US" altLang="ja-JP" dirty="0"/>
              <a:t>CPU </a:t>
            </a:r>
            <a:r>
              <a:rPr kumimoji="1" lang="ja-JP" altLang="en-US" dirty="0"/>
              <a:t>より速いのか？</a:t>
            </a:r>
          </a:p>
        </p:txBody>
      </p:sp>
      <p:sp>
        <p:nvSpPr>
          <p:cNvPr id="3" name="テキスト プレースホルダー 2"/>
          <p:cNvSpPr>
            <a:spLocks noGrp="1"/>
          </p:cNvSpPr>
          <p:nvPr>
            <p:ph type="body" sz="quarter" idx="10"/>
          </p:nvPr>
        </p:nvSpPr>
        <p:spPr/>
        <p:txBody>
          <a:bodyPr/>
          <a:lstStyle/>
          <a:p>
            <a:r>
              <a:rPr kumimoji="1" lang="ja-JP" altLang="en-US" dirty="0"/>
              <a:t>シストリック・アレイ</a:t>
            </a:r>
            <a:endParaRPr kumimoji="1" lang="en-US" altLang="ja-JP" dirty="0"/>
          </a:p>
          <a:p>
            <a:pPr lvl="1"/>
            <a:r>
              <a:rPr kumimoji="1" lang="en-US" altLang="ja-JP" dirty="0"/>
              <a:t>GPU </a:t>
            </a:r>
            <a:r>
              <a:rPr kumimoji="1" lang="ja-JP" altLang="en-US" dirty="0"/>
              <a:t>はまだ演算</a:t>
            </a:r>
            <a:r>
              <a:rPr kumimoji="1" lang="en-US" altLang="ja-JP" dirty="0"/>
              <a:t>1</a:t>
            </a:r>
            <a:r>
              <a:rPr kumimoji="1" lang="ja-JP" altLang="en-US" dirty="0"/>
              <a:t>回ごとに命令を読んだり，レジスタ・ファイルにアクセスしている</a:t>
            </a:r>
            <a:endParaRPr kumimoji="1" lang="en-US" altLang="ja-JP" dirty="0"/>
          </a:p>
          <a:p>
            <a:pPr lvl="1"/>
            <a:r>
              <a:rPr kumimoji="1" lang="ja-JP" altLang="en-US" dirty="0"/>
              <a:t>そもそもやる計算が決まっているなら，演算器を直接繋いでそこにデータを流せば良い</a:t>
            </a:r>
            <a:endParaRPr kumimoji="1" lang="en-US" altLang="ja-JP" dirty="0"/>
          </a:p>
          <a:p>
            <a:pPr lvl="1"/>
            <a:r>
              <a:rPr lang="en-US" altLang="ja-JP" dirty="0"/>
              <a:t>Google </a:t>
            </a:r>
            <a:r>
              <a:rPr lang="ja-JP" altLang="en-US" dirty="0"/>
              <a:t>の </a:t>
            </a:r>
            <a:r>
              <a:rPr lang="en-US" altLang="ja-JP" dirty="0"/>
              <a:t>TPU </a:t>
            </a:r>
            <a:r>
              <a:rPr lang="ja-JP" altLang="en-US" dirty="0"/>
              <a:t>とかはこれ</a:t>
            </a:r>
            <a:endParaRPr kumimoji="1" lang="ja-JP" altLang="en-US" dirty="0"/>
          </a:p>
        </p:txBody>
      </p:sp>
    </p:spTree>
    <p:extLst>
      <p:ext uri="{BB962C8B-B14F-4D97-AF65-F5344CB8AC3E}">
        <p14:creationId xmlns:p14="http://schemas.microsoft.com/office/powerpoint/2010/main" val="2237149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000" dirty="0"/>
              <a:t>Norman P. </a:t>
            </a:r>
            <a:r>
              <a:rPr lang="en-US" altLang="ja-JP" sz="2000" dirty="0" err="1"/>
              <a:t>Jouppi</a:t>
            </a:r>
            <a:r>
              <a:rPr lang="en-US" altLang="ja-JP" sz="2000" dirty="0"/>
              <a:t> et al., In-Datacenter Performance Analysis of a Tensor Processing Unit, ISCA 2017 </a:t>
            </a:r>
            <a:r>
              <a:rPr lang="ja-JP" altLang="en-US" sz="2000" dirty="0"/>
              <a:t>より</a:t>
            </a:r>
            <a:endParaRPr kumimoji="1" lang="ja-JP" altLang="en-US" sz="2000" dirty="0"/>
          </a:p>
        </p:txBody>
      </p:sp>
      <p:pic>
        <p:nvPicPr>
          <p:cNvPr id="4" name="図 3">
            <a:extLst>
              <a:ext uri="{FF2B5EF4-FFF2-40B4-BE49-F238E27FC236}">
                <a16:creationId xmlns:a16="http://schemas.microsoft.com/office/drawing/2014/main" id="{80F220EB-94AA-473E-94E1-38959C0E8E22}"/>
              </a:ext>
            </a:extLst>
          </p:cNvPr>
          <p:cNvPicPr>
            <a:picLocks noChangeAspect="1"/>
          </p:cNvPicPr>
          <p:nvPr/>
        </p:nvPicPr>
        <p:blipFill>
          <a:blip r:embed="rId2"/>
          <a:stretch>
            <a:fillRect/>
          </a:stretch>
        </p:blipFill>
        <p:spPr>
          <a:xfrm>
            <a:off x="1781969" y="1448978"/>
            <a:ext cx="5540974" cy="5263381"/>
          </a:xfrm>
          <a:prstGeom prst="rect">
            <a:avLst/>
          </a:prstGeom>
        </p:spPr>
      </p:pic>
      <p:sp>
        <p:nvSpPr>
          <p:cNvPr id="6" name="テキスト プレースホルダー 5">
            <a:extLst>
              <a:ext uri="{FF2B5EF4-FFF2-40B4-BE49-F238E27FC236}">
                <a16:creationId xmlns:a16="http://schemas.microsoft.com/office/drawing/2014/main" id="{2DBF408D-0FAC-406C-B3C9-B1190CC61033}"/>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492318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DA3D41-08A7-E55C-4085-C0332D173B32}"/>
              </a:ext>
            </a:extLst>
          </p:cNvPr>
          <p:cNvSpPr>
            <a:spLocks noGrp="1"/>
          </p:cNvSpPr>
          <p:nvPr>
            <p:ph type="title"/>
          </p:nvPr>
        </p:nvSpPr>
        <p:spPr/>
        <p:txBody>
          <a:bodyPr/>
          <a:lstStyle/>
          <a:p>
            <a:r>
              <a:rPr kumimoji="1" lang="ja-JP" altLang="en-US" dirty="0"/>
              <a:t>代表的な </a:t>
            </a:r>
            <a:r>
              <a:rPr kumimoji="1" lang="en-US" altLang="ja-JP" dirty="0"/>
              <a:t>GPU </a:t>
            </a:r>
            <a:r>
              <a:rPr kumimoji="1" lang="ja-JP" altLang="en-US" dirty="0"/>
              <a:t>のアーキテクチャ</a:t>
            </a:r>
          </a:p>
        </p:txBody>
      </p:sp>
      <p:sp>
        <p:nvSpPr>
          <p:cNvPr id="3" name="テキスト プレースホルダー 2">
            <a:extLst>
              <a:ext uri="{FF2B5EF4-FFF2-40B4-BE49-F238E27FC236}">
                <a16:creationId xmlns:a16="http://schemas.microsoft.com/office/drawing/2014/main" id="{E746FE32-87F6-46A1-86D7-C680EA1CF888}"/>
              </a:ext>
            </a:extLst>
          </p:cNvPr>
          <p:cNvSpPr>
            <a:spLocks noGrp="1"/>
          </p:cNvSpPr>
          <p:nvPr>
            <p:ph type="body" sz="quarter" idx="10"/>
          </p:nvPr>
        </p:nvSpPr>
        <p:spPr>
          <a:xfrm>
            <a:off x="521955" y="3609002"/>
            <a:ext cx="8010089" cy="2520028"/>
          </a:xfrm>
        </p:spPr>
        <p:txBody>
          <a:bodyPr/>
          <a:lstStyle/>
          <a:p>
            <a:r>
              <a:rPr kumimoji="1" lang="en-US" altLang="ja-JP" dirty="0"/>
              <a:t>NVIDIA</a:t>
            </a:r>
          </a:p>
          <a:p>
            <a:pPr lvl="1"/>
            <a:r>
              <a:rPr kumimoji="1" lang="en-US" altLang="ja-JP" dirty="0"/>
              <a:t>Single Instruction Multiple Thread (SIMT) </a:t>
            </a:r>
            <a:r>
              <a:rPr kumimoji="1" lang="ja-JP" altLang="en-US" dirty="0"/>
              <a:t>方式</a:t>
            </a:r>
            <a:endParaRPr kumimoji="1" lang="en-US" altLang="ja-JP" dirty="0"/>
          </a:p>
          <a:p>
            <a:r>
              <a:rPr lang="en-US" altLang="ja-JP" dirty="0"/>
              <a:t>AMD/Intel</a:t>
            </a:r>
          </a:p>
          <a:p>
            <a:pPr lvl="1"/>
            <a:r>
              <a:rPr kumimoji="1" lang="en-US" altLang="ja-JP" dirty="0"/>
              <a:t>Single Instruction stream Multiple Data (SIMD) </a:t>
            </a:r>
            <a:r>
              <a:rPr kumimoji="1" lang="ja-JP" altLang="en-US" dirty="0"/>
              <a:t>方式</a:t>
            </a:r>
            <a:endParaRPr kumimoji="1" lang="en-US" altLang="ja-JP" dirty="0"/>
          </a:p>
          <a:p>
            <a:r>
              <a:rPr kumimoji="1" lang="en-US" altLang="ja-JP" dirty="0"/>
              <a:t>SIMD </a:t>
            </a:r>
            <a:r>
              <a:rPr kumimoji="1" lang="ja-JP" altLang="en-US" dirty="0"/>
              <a:t>方式から順に説明</a:t>
            </a:r>
            <a:endParaRPr kumimoji="1" lang="en-US" altLang="ja-JP" dirty="0"/>
          </a:p>
          <a:p>
            <a:pPr lvl="1"/>
            <a:r>
              <a:rPr kumimoji="1" lang="en-US" altLang="ja-JP" dirty="0"/>
              <a:t>SIMT </a:t>
            </a:r>
            <a:r>
              <a:rPr kumimoji="1" lang="ja-JP" altLang="en-US" dirty="0"/>
              <a:t>方式は </a:t>
            </a:r>
            <a:r>
              <a:rPr kumimoji="1" lang="en-US" altLang="ja-JP" dirty="0"/>
              <a:t>SIMD </a:t>
            </a:r>
            <a:r>
              <a:rPr kumimoji="1" lang="ja-JP" altLang="en-US" dirty="0"/>
              <a:t>に基づいた概念であるため</a:t>
            </a:r>
          </a:p>
        </p:txBody>
      </p:sp>
      <p:graphicFrame>
        <p:nvGraphicFramePr>
          <p:cNvPr id="4" name="表 4">
            <a:extLst>
              <a:ext uri="{FF2B5EF4-FFF2-40B4-BE49-F238E27FC236}">
                <a16:creationId xmlns:a16="http://schemas.microsoft.com/office/drawing/2014/main" id="{76D369A6-B7EB-F7F4-D8B9-73A2F7B2F51D}"/>
              </a:ext>
            </a:extLst>
          </p:cNvPr>
          <p:cNvGraphicFramePr>
            <a:graphicFrameLocks noGrp="1"/>
          </p:cNvGraphicFramePr>
          <p:nvPr>
            <p:extLst>
              <p:ext uri="{D42A27DB-BD31-4B8C-83A1-F6EECF244321}">
                <p14:modId xmlns:p14="http://schemas.microsoft.com/office/powerpoint/2010/main" val="2722270093"/>
              </p:ext>
            </p:extLst>
          </p:nvPr>
        </p:nvGraphicFramePr>
        <p:xfrm>
          <a:off x="971960" y="1268976"/>
          <a:ext cx="7200080" cy="1440016"/>
        </p:xfrm>
        <a:graphic>
          <a:graphicData uri="http://schemas.openxmlformats.org/drawingml/2006/table">
            <a:tbl>
              <a:tblPr firstRow="1" bandRow="1">
                <a:tableStyleId>{FABFCF23-3B69-468F-B69F-88F6DE6A72F2}</a:tableStyleId>
              </a:tblPr>
              <a:tblGrid>
                <a:gridCol w="2000022">
                  <a:extLst>
                    <a:ext uri="{9D8B030D-6E8A-4147-A177-3AD203B41FA5}">
                      <a16:colId xmlns:a16="http://schemas.microsoft.com/office/drawing/2014/main" val="2474819552"/>
                    </a:ext>
                  </a:extLst>
                </a:gridCol>
                <a:gridCol w="1600018">
                  <a:extLst>
                    <a:ext uri="{9D8B030D-6E8A-4147-A177-3AD203B41FA5}">
                      <a16:colId xmlns:a16="http://schemas.microsoft.com/office/drawing/2014/main" val="589697386"/>
                    </a:ext>
                  </a:extLst>
                </a:gridCol>
                <a:gridCol w="1800020">
                  <a:extLst>
                    <a:ext uri="{9D8B030D-6E8A-4147-A177-3AD203B41FA5}">
                      <a16:colId xmlns:a16="http://schemas.microsoft.com/office/drawing/2014/main" val="632973427"/>
                    </a:ext>
                  </a:extLst>
                </a:gridCol>
                <a:gridCol w="1800020">
                  <a:extLst>
                    <a:ext uri="{9D8B030D-6E8A-4147-A177-3AD203B41FA5}">
                      <a16:colId xmlns:a16="http://schemas.microsoft.com/office/drawing/2014/main" val="1616560175"/>
                    </a:ext>
                  </a:extLst>
                </a:gridCol>
              </a:tblGrid>
              <a:tr h="370840">
                <a:tc>
                  <a:txBody>
                    <a:bodyPr/>
                    <a:lstStyle/>
                    <a:p>
                      <a:endParaRPr kumimoji="1" lang="ja-JP" altLang="en-US" dirty="0"/>
                    </a:p>
                  </a:txBody>
                  <a:tcPr/>
                </a:tc>
                <a:tc>
                  <a:txBody>
                    <a:bodyPr/>
                    <a:lstStyle/>
                    <a:p>
                      <a:r>
                        <a:rPr kumimoji="1" lang="ja-JP" altLang="en-US" sz="1050" dirty="0"/>
                        <a:t>ハードウェアの方式</a:t>
                      </a:r>
                    </a:p>
                  </a:txBody>
                  <a:tcPr anchor="ctr"/>
                </a:tc>
                <a:tc>
                  <a:txBody>
                    <a:bodyPr/>
                    <a:lstStyle/>
                    <a:p>
                      <a:r>
                        <a:rPr kumimoji="1" lang="ja-JP" altLang="en-US" sz="1050" dirty="0"/>
                        <a:t>プログラミング・モデル</a:t>
                      </a:r>
                    </a:p>
                  </a:txBody>
                  <a:tcPr anchor="ctr"/>
                </a:tc>
                <a:tc>
                  <a:txBody>
                    <a:bodyPr/>
                    <a:lstStyle/>
                    <a:p>
                      <a:r>
                        <a:rPr kumimoji="1" lang="ja-JP" altLang="en-US" sz="1050" dirty="0"/>
                        <a:t>ソフトウェア環境</a:t>
                      </a:r>
                    </a:p>
                  </a:txBody>
                  <a:tcPr anchor="ctr"/>
                </a:tc>
                <a:extLst>
                  <a:ext uri="{0D108BD9-81ED-4DB2-BD59-A6C34878D82A}">
                    <a16:rowId xmlns:a16="http://schemas.microsoft.com/office/drawing/2014/main" val="1478207885"/>
                  </a:ext>
                </a:extLst>
              </a:tr>
              <a:tr h="349168">
                <a:tc>
                  <a:txBody>
                    <a:bodyPr/>
                    <a:lstStyle/>
                    <a:p>
                      <a:r>
                        <a:rPr kumimoji="1" lang="en-US" altLang="ja-JP" sz="1400" dirty="0"/>
                        <a:t>NVIDIA (Volta)</a:t>
                      </a:r>
                      <a:endParaRPr kumimoji="1" lang="ja-JP" altLang="en-US" sz="1400" dirty="0"/>
                    </a:p>
                  </a:txBody>
                  <a:tcPr/>
                </a:tc>
                <a:tc>
                  <a:txBody>
                    <a:bodyPr/>
                    <a:lstStyle/>
                    <a:p>
                      <a:r>
                        <a:rPr kumimoji="1" lang="en-US" altLang="ja-JP" sz="1400" dirty="0"/>
                        <a:t>SIMT</a:t>
                      </a:r>
                      <a:endParaRPr kumimoji="1" lang="ja-JP" altLang="en-US" sz="1400" dirty="0"/>
                    </a:p>
                  </a:txBody>
                  <a:tcPr/>
                </a:tc>
                <a:tc>
                  <a:txBody>
                    <a:bodyPr/>
                    <a:lstStyle/>
                    <a:p>
                      <a:r>
                        <a:rPr kumimoji="1" lang="en-US" altLang="ja-JP" sz="1400" dirty="0"/>
                        <a:t>SPMD</a:t>
                      </a:r>
                      <a:endParaRPr kumimoji="1" lang="ja-JP" altLang="en-US" sz="1400" dirty="0"/>
                    </a:p>
                  </a:txBody>
                  <a:tcPr/>
                </a:tc>
                <a:tc>
                  <a:txBody>
                    <a:bodyPr/>
                    <a:lstStyle/>
                    <a:p>
                      <a:r>
                        <a:rPr kumimoji="1" lang="en-US" altLang="ja-JP" sz="1400" dirty="0"/>
                        <a:t>CUDA/OpenCL</a:t>
                      </a:r>
                      <a:endParaRPr kumimoji="1" lang="ja-JP" altLang="en-US" sz="1400" dirty="0"/>
                    </a:p>
                  </a:txBody>
                  <a:tcPr/>
                </a:tc>
                <a:extLst>
                  <a:ext uri="{0D108BD9-81ED-4DB2-BD59-A6C34878D82A}">
                    <a16:rowId xmlns:a16="http://schemas.microsoft.com/office/drawing/2014/main" val="1233978724"/>
                  </a:ext>
                </a:extLst>
              </a:tr>
              <a:tr h="349168">
                <a:tc>
                  <a:txBody>
                    <a:bodyPr/>
                    <a:lstStyle/>
                    <a:p>
                      <a:r>
                        <a:rPr kumimoji="1" lang="en-US" altLang="ja-JP" sz="1400" dirty="0"/>
                        <a:t>AMD (GCN,RDNA)</a:t>
                      </a:r>
                      <a:endParaRPr kumimoji="1" lang="ja-JP" altLang="en-US" sz="1400" dirty="0"/>
                    </a:p>
                  </a:txBody>
                  <a:tcPr/>
                </a:tc>
                <a:tc>
                  <a:txBody>
                    <a:bodyPr/>
                    <a:lstStyle/>
                    <a:p>
                      <a:r>
                        <a:rPr kumimoji="1" lang="en-US" altLang="ja-JP" sz="1400" dirty="0"/>
                        <a:t>SIMT</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SIMD </a:t>
                      </a:r>
                      <a:r>
                        <a:rPr kumimoji="1" lang="ja-JP" altLang="en-US" sz="1400" dirty="0"/>
                        <a:t>命令</a:t>
                      </a:r>
                    </a:p>
                  </a:txBody>
                  <a:tcPr/>
                </a:tc>
                <a:tc>
                  <a:txBody>
                    <a:bodyPr/>
                    <a:lstStyle/>
                    <a:p>
                      <a:r>
                        <a:rPr kumimoji="1" lang="en-US" altLang="ja-JP" sz="1400" dirty="0"/>
                        <a:t>OpenCL</a:t>
                      </a:r>
                      <a:endParaRPr kumimoji="1" lang="ja-JP" altLang="en-US" sz="1400" dirty="0"/>
                    </a:p>
                  </a:txBody>
                  <a:tcPr/>
                </a:tc>
                <a:extLst>
                  <a:ext uri="{0D108BD9-81ED-4DB2-BD59-A6C34878D82A}">
                    <a16:rowId xmlns:a16="http://schemas.microsoft.com/office/drawing/2014/main" val="2142266725"/>
                  </a:ext>
                </a:extLst>
              </a:tr>
              <a:tr h="370840">
                <a:tc>
                  <a:txBody>
                    <a:bodyPr/>
                    <a:lstStyle/>
                    <a:p>
                      <a:r>
                        <a:rPr kumimoji="1" lang="en-US" altLang="ja-JP" sz="1400" dirty="0"/>
                        <a:t>Intel (GEN)</a:t>
                      </a:r>
                      <a:endParaRPr kumimoji="1" lang="ja-JP" altLang="en-US" sz="1400" dirty="0"/>
                    </a:p>
                  </a:txBody>
                  <a:tcPr/>
                </a:tc>
                <a:tc>
                  <a:txBody>
                    <a:bodyPr/>
                    <a:lstStyle/>
                    <a:p>
                      <a:r>
                        <a:rPr kumimoji="1" lang="en-US" altLang="ja-JP" sz="1400" dirty="0"/>
                        <a:t>SIMD</a:t>
                      </a:r>
                      <a:endParaRPr kumimoji="1" lang="ja-JP" altLang="en-US" sz="1400" dirty="0"/>
                    </a:p>
                  </a:txBody>
                  <a:tcPr/>
                </a:tc>
                <a:tc>
                  <a:txBody>
                    <a:bodyPr/>
                    <a:lstStyle/>
                    <a:p>
                      <a:r>
                        <a:rPr kumimoji="1" lang="en-US" altLang="ja-JP" sz="1400" dirty="0"/>
                        <a:t>SIMD </a:t>
                      </a:r>
                      <a:r>
                        <a:rPr kumimoji="1" lang="ja-JP" altLang="en-US" sz="1400" dirty="0"/>
                        <a:t>命令</a:t>
                      </a:r>
                    </a:p>
                  </a:txBody>
                  <a:tcPr/>
                </a:tc>
                <a:tc>
                  <a:txBody>
                    <a:bodyPr/>
                    <a:lstStyle/>
                    <a:p>
                      <a:r>
                        <a:rPr kumimoji="1" lang="en-US" altLang="ja-JP" sz="1400" dirty="0"/>
                        <a:t>OpenCL/C-for-metal</a:t>
                      </a:r>
                      <a:endParaRPr kumimoji="1" lang="ja-JP" altLang="en-US" sz="1400" dirty="0"/>
                    </a:p>
                  </a:txBody>
                  <a:tcPr/>
                </a:tc>
                <a:extLst>
                  <a:ext uri="{0D108BD9-81ED-4DB2-BD59-A6C34878D82A}">
                    <a16:rowId xmlns:a16="http://schemas.microsoft.com/office/drawing/2014/main" val="520195174"/>
                  </a:ext>
                </a:extLst>
              </a:tr>
            </a:tbl>
          </a:graphicData>
        </a:graphic>
      </p:graphicFrame>
    </p:spTree>
    <p:extLst>
      <p:ext uri="{BB962C8B-B14F-4D97-AF65-F5344CB8AC3E}">
        <p14:creationId xmlns:p14="http://schemas.microsoft.com/office/powerpoint/2010/main" val="188015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FEE78-1C14-4906-9DDC-A1A3111D9170}"/>
              </a:ext>
            </a:extLst>
          </p:cNvPr>
          <p:cNvSpPr>
            <a:spLocks noGrp="1"/>
          </p:cNvSpPr>
          <p:nvPr>
            <p:ph type="title"/>
          </p:nvPr>
        </p:nvSpPr>
        <p:spPr/>
        <p:txBody>
          <a:bodyPr/>
          <a:lstStyle/>
          <a:p>
            <a:r>
              <a:rPr kumimoji="1" lang="en-US" altLang="ja-JP" dirty="0"/>
              <a:t>https://cloud.google.com/tpu?hl=ja</a:t>
            </a:r>
            <a:r>
              <a:rPr kumimoji="1" lang="ja-JP" altLang="en-US" dirty="0"/>
              <a:t>　より</a:t>
            </a:r>
          </a:p>
        </p:txBody>
      </p:sp>
      <p:sp>
        <p:nvSpPr>
          <p:cNvPr id="3" name="テキスト プレースホルダー 2">
            <a:extLst>
              <a:ext uri="{FF2B5EF4-FFF2-40B4-BE49-F238E27FC236}">
                <a16:creationId xmlns:a16="http://schemas.microsoft.com/office/drawing/2014/main" id="{3CF37123-D920-4357-89A9-98843703D4F2}"/>
              </a:ext>
            </a:extLst>
          </p:cNvPr>
          <p:cNvSpPr>
            <a:spLocks noGrp="1"/>
          </p:cNvSpPr>
          <p:nvPr>
            <p:ph type="body" sz="quarter" idx="10"/>
          </p:nvPr>
        </p:nvSpPr>
        <p:spPr/>
        <p:txBody>
          <a:bodyPr/>
          <a:lstStyle/>
          <a:p>
            <a:endParaRPr kumimoji="1" lang="ja-JP" altLang="en-US" dirty="0"/>
          </a:p>
        </p:txBody>
      </p:sp>
      <p:pic>
        <p:nvPicPr>
          <p:cNvPr id="4" name="try-the-demo">
            <a:hlinkClick r:id="" action="ppaction://media"/>
            <a:extLst>
              <a:ext uri="{FF2B5EF4-FFF2-40B4-BE49-F238E27FC236}">
                <a16:creationId xmlns:a16="http://schemas.microsoft.com/office/drawing/2014/main" id="{190E6529-52CC-4989-BEB8-36594858AF6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061961" y="1538979"/>
            <a:ext cx="7403779" cy="4050045"/>
          </a:xfrm>
          <a:prstGeom prst="rect">
            <a:avLst/>
          </a:prstGeom>
        </p:spPr>
      </p:pic>
    </p:spTree>
    <p:extLst>
      <p:ext uri="{BB962C8B-B14F-4D97-AF65-F5344CB8AC3E}">
        <p14:creationId xmlns:p14="http://schemas.microsoft.com/office/powerpoint/2010/main" val="3815689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動的スケジューリングの詳細続き</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dirty="0"/>
              <a:t>ロード・ストアへの対応</a:t>
            </a:r>
            <a:endParaRPr lang="en-US" altLang="ja-JP" dirty="0"/>
          </a:p>
          <a:p>
            <a:pPr marL="457200" indent="-457200">
              <a:buFont typeface="+mj-lt"/>
              <a:buAutoNum type="arabicPeriod"/>
            </a:pPr>
            <a:r>
              <a:rPr lang="en-US" altLang="ja-JP" dirty="0"/>
              <a:t>GPU </a:t>
            </a:r>
            <a:r>
              <a:rPr lang="ja-JP" altLang="en-US" dirty="0"/>
              <a:t>のアーキテクチャ概要</a:t>
            </a:r>
          </a:p>
        </p:txBody>
      </p:sp>
    </p:spTree>
    <p:extLst>
      <p:ext uri="{BB962C8B-B14F-4D97-AF65-F5344CB8AC3E}">
        <p14:creationId xmlns:p14="http://schemas.microsoft.com/office/powerpoint/2010/main" val="169036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en-US" altLang="ja-JP" dirty="0"/>
              <a:t>MICRO2019/ISCA2020</a:t>
            </a:r>
            <a:r>
              <a:rPr lang="ja-JP" altLang="en-US" dirty="0"/>
              <a:t>，ないしはこの講義で出てきた何らかの論文を１つ選び読んでまとめる</a:t>
            </a:r>
            <a:endParaRPr lang="en-US" altLang="ja-JP" dirty="0"/>
          </a:p>
          <a:p>
            <a:pPr lvl="1"/>
            <a:r>
              <a:rPr lang="ja-JP" altLang="en-US" dirty="0"/>
              <a:t>分量は，日本語なら</a:t>
            </a:r>
            <a:r>
              <a:rPr lang="en-US" altLang="ja-JP" dirty="0"/>
              <a:t>3000</a:t>
            </a:r>
            <a:r>
              <a:rPr lang="ja-JP" altLang="en-US" dirty="0"/>
              <a:t>文字，英語なら</a:t>
            </a:r>
            <a:r>
              <a:rPr lang="en-US" altLang="ja-JP" dirty="0"/>
              <a:t>1500</a:t>
            </a:r>
            <a:r>
              <a:rPr lang="ja-JP" altLang="en-US" dirty="0"/>
              <a:t>ワード程度を目安</a:t>
            </a:r>
            <a:endParaRPr lang="en-US" altLang="ja-JP" dirty="0"/>
          </a:p>
          <a:p>
            <a:pPr lvl="1"/>
            <a:r>
              <a:rPr kumimoji="1" lang="en-US" altLang="ja-JP" dirty="0"/>
              <a:t>ISCA 2020</a:t>
            </a:r>
          </a:p>
          <a:p>
            <a:pPr lvl="2"/>
            <a:r>
              <a:rPr lang="en-US" altLang="ja-JP" dirty="0">
                <a:hlinkClick r:id="rId2"/>
              </a:rPr>
              <a:t>https://www.iscaconf.org/isca2020/program/</a:t>
            </a:r>
            <a:endParaRPr lang="en-US" altLang="ja-JP" dirty="0"/>
          </a:p>
          <a:p>
            <a:pPr lvl="1"/>
            <a:r>
              <a:rPr kumimoji="1" lang="en-US" altLang="ja-JP" dirty="0"/>
              <a:t>MICRO 2019</a:t>
            </a:r>
          </a:p>
          <a:p>
            <a:pPr lvl="2"/>
            <a:r>
              <a:rPr lang="en-US" altLang="ja-JP" dirty="0">
                <a:hlinkClick r:id="rId3"/>
              </a:rPr>
              <a:t>https://dl.acm.org/doi/proceedings/10.1145/3352460</a:t>
            </a:r>
            <a:endParaRPr kumimoji="1" lang="en-US" altLang="ja-JP" dirty="0"/>
          </a:p>
          <a:p>
            <a:r>
              <a:rPr lang="ja-JP" altLang="en-US" dirty="0"/>
              <a:t>提出方法：</a:t>
            </a:r>
            <a:endParaRPr lang="en-US" altLang="ja-JP" dirty="0"/>
          </a:p>
          <a:p>
            <a:pPr lvl="1"/>
            <a:r>
              <a:rPr lang="en-US" altLang="ja-JP" dirty="0"/>
              <a:t>shioya@ci.i.u-tokyo.ac.jp </a:t>
            </a:r>
            <a:r>
              <a:rPr lang="ja-JP" altLang="en-US" dirty="0"/>
              <a:t>にメールで提出</a:t>
            </a:r>
            <a:endParaRPr lang="en-US" altLang="ja-JP" dirty="0"/>
          </a:p>
          <a:p>
            <a:pPr lvl="1"/>
            <a:r>
              <a:rPr lang="ja-JP" altLang="en-US" dirty="0">
                <a:solidFill>
                  <a:schemeClr val="accent5"/>
                </a:solidFill>
              </a:rPr>
              <a:t>タイトルを「先進計算機構成論レポート </a:t>
            </a:r>
            <a:r>
              <a:rPr lang="en-US" altLang="ja-JP" dirty="0">
                <a:solidFill>
                  <a:schemeClr val="accent5"/>
                </a:solidFill>
              </a:rPr>
              <a:t>(</a:t>
            </a:r>
            <a:r>
              <a:rPr lang="ja-JP" altLang="en-US" dirty="0">
                <a:solidFill>
                  <a:schemeClr val="accent5"/>
                </a:solidFill>
              </a:rPr>
              <a:t>学籍番号</a:t>
            </a:r>
            <a:r>
              <a:rPr lang="en-US" altLang="ja-JP" dirty="0">
                <a:solidFill>
                  <a:schemeClr val="accent5"/>
                </a:solidFill>
              </a:rPr>
              <a:t>)</a:t>
            </a:r>
            <a:r>
              <a:rPr lang="ja-JP" altLang="en-US" dirty="0">
                <a:solidFill>
                  <a:schemeClr val="accent5"/>
                </a:solidFill>
              </a:rPr>
              <a:t>」とすること</a:t>
            </a:r>
            <a:endParaRPr lang="en-US" altLang="ja-JP" dirty="0">
              <a:solidFill>
                <a:schemeClr val="accent5"/>
              </a:solidFill>
            </a:endParaRPr>
          </a:p>
          <a:p>
            <a:r>
              <a:rPr kumimoji="1" lang="ja-JP" altLang="en-US" dirty="0"/>
              <a:t>締め切り：</a:t>
            </a:r>
            <a:r>
              <a:rPr lang="en-US" altLang="ja-JP" dirty="0"/>
              <a:t>8</a:t>
            </a:r>
            <a:r>
              <a:rPr lang="ja-JP" altLang="en-US" dirty="0"/>
              <a:t>月</a:t>
            </a:r>
            <a:r>
              <a:rPr lang="en-US" altLang="ja-JP" dirty="0"/>
              <a:t>10</a:t>
            </a:r>
            <a:r>
              <a:rPr lang="ja-JP" altLang="en-US" dirty="0"/>
              <a:t>日</a:t>
            </a:r>
            <a:endParaRPr kumimoji="1" lang="ja-JP" altLang="en-US" dirty="0"/>
          </a:p>
        </p:txBody>
      </p:sp>
    </p:spTree>
    <p:extLst>
      <p:ext uri="{BB962C8B-B14F-4D97-AF65-F5344CB8AC3E}">
        <p14:creationId xmlns:p14="http://schemas.microsoft.com/office/powerpoint/2010/main" val="182657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err="1"/>
              <a:t>gpgpu</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F28C6C-4B6B-0592-DFC2-4C563ECDF732}"/>
              </a:ext>
            </a:extLst>
          </p:cNvPr>
          <p:cNvSpPr>
            <a:spLocks noGrp="1"/>
          </p:cNvSpPr>
          <p:nvPr>
            <p:ph type="title"/>
          </p:nvPr>
        </p:nvSpPr>
        <p:spPr/>
        <p:txBody>
          <a:bodyPr/>
          <a:lstStyle/>
          <a:p>
            <a:r>
              <a:rPr kumimoji="1" lang="ja-JP" altLang="en-US" dirty="0"/>
              <a:t>もくじ</a:t>
            </a:r>
          </a:p>
        </p:txBody>
      </p:sp>
      <p:sp>
        <p:nvSpPr>
          <p:cNvPr id="3" name="テキスト プレースホルダー 2">
            <a:extLst>
              <a:ext uri="{FF2B5EF4-FFF2-40B4-BE49-F238E27FC236}">
                <a16:creationId xmlns:a16="http://schemas.microsoft.com/office/drawing/2014/main" id="{CBA111A3-835E-F467-EC49-839674912985}"/>
              </a:ext>
            </a:extLst>
          </p:cNvPr>
          <p:cNvSpPr>
            <a:spLocks noGrp="1"/>
          </p:cNvSpPr>
          <p:nvPr>
            <p:ph type="body" sz="quarter" idx="10"/>
          </p:nvPr>
        </p:nvSpPr>
        <p:spPr/>
        <p:txBody>
          <a:bodyPr/>
          <a:lstStyle/>
          <a:p>
            <a:pPr marL="457200" indent="-457200">
              <a:buFont typeface="+mj-lt"/>
              <a:buAutoNum type="arabicPeriod"/>
            </a:pPr>
            <a:r>
              <a:rPr kumimoji="1" lang="ja-JP" altLang="en-US" dirty="0"/>
              <a:t>フリンの分類と </a:t>
            </a:r>
            <a:r>
              <a:rPr kumimoji="1" lang="en-US" altLang="ja-JP" dirty="0"/>
              <a:t>SIMD</a:t>
            </a:r>
          </a:p>
          <a:p>
            <a:pPr marL="457200" indent="-457200">
              <a:buFont typeface="+mj-lt"/>
              <a:buAutoNum type="arabicPeriod"/>
            </a:pPr>
            <a:r>
              <a:rPr lang="en-US" altLang="ja-JP" dirty="0"/>
              <a:t>SIMD </a:t>
            </a:r>
            <a:r>
              <a:rPr lang="ja-JP" altLang="en-US" dirty="0"/>
              <a:t>の利点</a:t>
            </a:r>
            <a:endParaRPr lang="en-US" altLang="ja-JP" dirty="0"/>
          </a:p>
          <a:p>
            <a:pPr marL="457200" indent="-457200">
              <a:buFont typeface="+mj-lt"/>
              <a:buAutoNum type="arabicPeriod"/>
            </a:pPr>
            <a:r>
              <a:rPr kumimoji="1" lang="en-US" altLang="ja-JP" dirty="0"/>
              <a:t>SIMD </a:t>
            </a:r>
            <a:r>
              <a:rPr kumimoji="1" lang="ja-JP" altLang="en-US" dirty="0"/>
              <a:t>プロセッサのプログラミング・モデル</a:t>
            </a:r>
          </a:p>
        </p:txBody>
      </p:sp>
    </p:spTree>
    <p:extLst>
      <p:ext uri="{BB962C8B-B14F-4D97-AF65-F5344CB8AC3E}">
        <p14:creationId xmlns:p14="http://schemas.microsoft.com/office/powerpoint/2010/main" val="290437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6928-E4AC-D43C-5712-51ADCE7DA59C}"/>
              </a:ext>
            </a:extLst>
          </p:cNvPr>
          <p:cNvSpPr>
            <a:spLocks noGrp="1"/>
          </p:cNvSpPr>
          <p:nvPr>
            <p:ph type="title"/>
          </p:nvPr>
        </p:nvSpPr>
        <p:spPr/>
        <p:txBody>
          <a:bodyPr/>
          <a:lstStyle/>
          <a:p>
            <a:r>
              <a:rPr kumimoji="1" lang="ja-JP" altLang="en-US" dirty="0"/>
              <a:t>フリンの分類と </a:t>
            </a:r>
            <a:r>
              <a:rPr kumimoji="1" lang="en-US" altLang="ja-JP" dirty="0"/>
              <a:t>SIMD </a:t>
            </a:r>
            <a:endParaRPr kumimoji="1" lang="ja-JP" altLang="en-US" dirty="0"/>
          </a:p>
        </p:txBody>
      </p:sp>
      <p:sp>
        <p:nvSpPr>
          <p:cNvPr id="3" name="テキスト プレースホルダー 2">
            <a:extLst>
              <a:ext uri="{FF2B5EF4-FFF2-40B4-BE49-F238E27FC236}">
                <a16:creationId xmlns:a16="http://schemas.microsoft.com/office/drawing/2014/main" id="{8FD7964B-5D08-C0D0-086D-C6B016DE5D09}"/>
              </a:ext>
            </a:extLst>
          </p:cNvPr>
          <p:cNvSpPr>
            <a:spLocks noGrp="1"/>
          </p:cNvSpPr>
          <p:nvPr>
            <p:ph type="body" sz="quarter" idx="10"/>
          </p:nvPr>
        </p:nvSpPr>
        <p:spPr/>
        <p:txBody>
          <a:bodyPr/>
          <a:lstStyle/>
          <a:p>
            <a:r>
              <a:rPr kumimoji="1" lang="en-US" altLang="ja-JP" dirty="0"/>
              <a:t>Single Instruction stream/Multiple Data stream (SIMD)</a:t>
            </a:r>
          </a:p>
          <a:p>
            <a:pPr lvl="1"/>
            <a:r>
              <a:rPr kumimoji="1" lang="ja-JP" altLang="en-US" dirty="0"/>
              <a:t>コンピュータ・ハードウェアの構成方法の分類の１つ</a:t>
            </a:r>
            <a:endParaRPr kumimoji="1" lang="en-US" altLang="ja-JP" dirty="0"/>
          </a:p>
          <a:p>
            <a:pPr lvl="1"/>
            <a:r>
              <a:rPr kumimoji="1" lang="ja-JP" altLang="en-US" dirty="0"/>
              <a:t>あいだの「</a:t>
            </a:r>
            <a:r>
              <a:rPr kumimoji="1" lang="en-US" altLang="ja-JP" dirty="0"/>
              <a:t>stream</a:t>
            </a:r>
            <a:r>
              <a:rPr kumimoji="1" lang="ja-JP" altLang="en-US" dirty="0"/>
              <a:t>」は省略されることもある</a:t>
            </a:r>
            <a:endParaRPr kumimoji="1" lang="en-US" altLang="ja-JP" dirty="0"/>
          </a:p>
          <a:p>
            <a:r>
              <a:rPr kumimoji="1" lang="ja-JP" altLang="en-US" dirty="0"/>
              <a:t>フリンによる分類に由来</a:t>
            </a:r>
            <a:endParaRPr kumimoji="1" lang="en-US" altLang="ja-JP" dirty="0"/>
          </a:p>
          <a:p>
            <a:pPr lvl="1"/>
            <a:r>
              <a:rPr kumimoji="1" lang="en-US" altLang="ja-JP" dirty="0"/>
              <a:t>M. J. Flynn, "Very high-speed computing systems," in Proceedings of the IEEE, vol. 54, no. 12, pp. 1901-1909, Dec. 1966</a:t>
            </a:r>
          </a:p>
          <a:p>
            <a:r>
              <a:rPr kumimoji="1" lang="ja-JP" altLang="en-US" dirty="0"/>
              <a:t>プログラムを処理する際の</a:t>
            </a:r>
            <a:endParaRPr kumimoji="1" lang="en-US" altLang="ja-JP" dirty="0"/>
          </a:p>
          <a:p>
            <a:pPr lvl="1"/>
            <a:r>
              <a:rPr kumimoji="1" lang="ja-JP" altLang="en-US" dirty="0"/>
              <a:t>「命令の流れ」と「データの流れ」に着目</a:t>
            </a:r>
            <a:endParaRPr kumimoji="1" lang="en-US" altLang="ja-JP" dirty="0"/>
          </a:p>
          <a:p>
            <a:pPr lvl="1"/>
            <a:r>
              <a:rPr kumimoji="1" lang="ja-JP" altLang="en-US" dirty="0"/>
              <a:t>それぞれが同時に１つあるか，複数あるかで分類</a:t>
            </a:r>
            <a:endParaRPr kumimoji="1" lang="en-US" altLang="ja-JP" dirty="0"/>
          </a:p>
        </p:txBody>
      </p:sp>
    </p:spTree>
    <p:extLst>
      <p:ext uri="{BB962C8B-B14F-4D97-AF65-F5344CB8AC3E}">
        <p14:creationId xmlns:p14="http://schemas.microsoft.com/office/powerpoint/2010/main" val="2916111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フリンの分類</a:t>
            </a:r>
            <a:br>
              <a:rPr kumimoji="1" lang="en-US" altLang="ja-JP" dirty="0"/>
            </a:br>
            <a:r>
              <a:rPr kumimoji="1" lang="ja-JP" altLang="en-US" sz="1800" dirty="0"/>
              <a:t>混乱したらこの図を見返そう</a:t>
            </a:r>
            <a:endParaRPr kumimoji="1" lang="ja-JP" altLang="en-US" dirty="0"/>
          </a:p>
        </p:txBody>
      </p:sp>
      <p:sp>
        <p:nvSpPr>
          <p:cNvPr id="15" name="正方形/長方形 14">
            <a:extLst>
              <a:ext uri="{FF2B5EF4-FFF2-40B4-BE49-F238E27FC236}">
                <a16:creationId xmlns:a16="http://schemas.microsoft.com/office/drawing/2014/main" id="{B910C821-A2BE-B213-20C9-629C87ECAEF1}"/>
              </a:ext>
            </a:extLst>
          </p:cNvPr>
          <p:cNvSpPr/>
          <p:nvPr/>
        </p:nvSpPr>
        <p:spPr bwMode="auto">
          <a:xfrm>
            <a:off x="2861981" y="2708992"/>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16" name="直線矢印コネクタ 15">
            <a:extLst>
              <a:ext uri="{FF2B5EF4-FFF2-40B4-BE49-F238E27FC236}">
                <a16:creationId xmlns:a16="http://schemas.microsoft.com/office/drawing/2014/main" id="{B42BA47D-B259-ADCF-32E1-3F5201B269D2}"/>
              </a:ext>
            </a:extLst>
          </p:cNvPr>
          <p:cNvCxnSpPr>
            <a:cxnSpLocks/>
          </p:cNvCxnSpPr>
          <p:nvPr/>
        </p:nvCxnSpPr>
        <p:spPr bwMode="auto">
          <a:xfrm>
            <a:off x="3221985" y="2511121"/>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30" name="正方形/長方形 29">
            <a:extLst>
              <a:ext uri="{FF2B5EF4-FFF2-40B4-BE49-F238E27FC236}">
                <a16:creationId xmlns:a16="http://schemas.microsoft.com/office/drawing/2014/main" id="{27AE8EFA-E12A-FD1A-D117-B4A5889C93C5}"/>
              </a:ext>
            </a:extLst>
          </p:cNvPr>
          <p:cNvSpPr/>
          <p:nvPr/>
        </p:nvSpPr>
        <p:spPr bwMode="auto">
          <a:xfrm>
            <a:off x="3041983" y="216898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50" name="フリーフォーム 10">
            <a:extLst>
              <a:ext uri="{FF2B5EF4-FFF2-40B4-BE49-F238E27FC236}">
                <a16:creationId xmlns:a16="http://schemas.microsoft.com/office/drawing/2014/main" id="{44A73F9E-2E59-A8BC-335C-F545C69B1F2C}"/>
              </a:ext>
            </a:extLst>
          </p:cNvPr>
          <p:cNvSpPr>
            <a:spLocks noChangeArrowheads="1"/>
          </p:cNvSpPr>
          <p:nvPr/>
        </p:nvSpPr>
        <p:spPr bwMode="auto">
          <a:xfrm flipH="1">
            <a:off x="2861981" y="3428999"/>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51" name="直線矢印コネクタ 50">
            <a:extLst>
              <a:ext uri="{FF2B5EF4-FFF2-40B4-BE49-F238E27FC236}">
                <a16:creationId xmlns:a16="http://schemas.microsoft.com/office/drawing/2014/main" id="{DBB74B0B-52E8-D5DB-7795-6BCB65727AC1}"/>
              </a:ext>
            </a:extLst>
          </p:cNvPr>
          <p:cNvCxnSpPr>
            <a:cxnSpLocks/>
          </p:cNvCxnSpPr>
          <p:nvPr/>
        </p:nvCxnSpPr>
        <p:spPr bwMode="auto">
          <a:xfrm>
            <a:off x="3221985" y="3068995"/>
            <a:ext cx="0" cy="360003"/>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52" name="正方形/長方形 51">
            <a:extLst>
              <a:ext uri="{FF2B5EF4-FFF2-40B4-BE49-F238E27FC236}">
                <a16:creationId xmlns:a16="http://schemas.microsoft.com/office/drawing/2014/main" id="{00DA425B-A218-7EBA-CBE5-6ABAC72FFB45}"/>
              </a:ext>
            </a:extLst>
          </p:cNvPr>
          <p:cNvSpPr/>
          <p:nvPr/>
        </p:nvSpPr>
        <p:spPr bwMode="auto">
          <a:xfrm>
            <a:off x="6642023" y="2708992"/>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53" name="直線矢印コネクタ 52">
            <a:extLst>
              <a:ext uri="{FF2B5EF4-FFF2-40B4-BE49-F238E27FC236}">
                <a16:creationId xmlns:a16="http://schemas.microsoft.com/office/drawing/2014/main" id="{BEC04D6C-3B1A-1EAB-95EC-F9126CCB8309}"/>
              </a:ext>
            </a:extLst>
          </p:cNvPr>
          <p:cNvCxnSpPr>
            <a:cxnSpLocks/>
          </p:cNvCxnSpPr>
          <p:nvPr/>
        </p:nvCxnSpPr>
        <p:spPr bwMode="auto">
          <a:xfrm>
            <a:off x="7002027" y="2511121"/>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54" name="正方形/長方形 53">
            <a:extLst>
              <a:ext uri="{FF2B5EF4-FFF2-40B4-BE49-F238E27FC236}">
                <a16:creationId xmlns:a16="http://schemas.microsoft.com/office/drawing/2014/main" id="{834BCDCA-955B-D292-9D90-6F1692C1F1FD}"/>
              </a:ext>
            </a:extLst>
          </p:cNvPr>
          <p:cNvSpPr/>
          <p:nvPr/>
        </p:nvSpPr>
        <p:spPr bwMode="auto">
          <a:xfrm>
            <a:off x="6822025" y="216898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55" name="フリーフォーム 10">
            <a:extLst>
              <a:ext uri="{FF2B5EF4-FFF2-40B4-BE49-F238E27FC236}">
                <a16:creationId xmlns:a16="http://schemas.microsoft.com/office/drawing/2014/main" id="{3B6816FB-D5C1-951F-AFA5-0C0B196B66EE}"/>
              </a:ext>
            </a:extLst>
          </p:cNvPr>
          <p:cNvSpPr>
            <a:spLocks noChangeArrowheads="1"/>
          </p:cNvSpPr>
          <p:nvPr/>
        </p:nvSpPr>
        <p:spPr bwMode="auto">
          <a:xfrm flipH="1">
            <a:off x="5382009" y="3428999"/>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56" name="直線矢印コネクタ 55">
            <a:extLst>
              <a:ext uri="{FF2B5EF4-FFF2-40B4-BE49-F238E27FC236}">
                <a16:creationId xmlns:a16="http://schemas.microsoft.com/office/drawing/2014/main" id="{63F3B171-8BFC-AE3F-0A94-094749FDFCD6}"/>
              </a:ext>
            </a:extLst>
          </p:cNvPr>
          <p:cNvCxnSpPr>
            <a:cxnSpLocks/>
          </p:cNvCxnSpPr>
          <p:nvPr/>
        </p:nvCxnSpPr>
        <p:spPr bwMode="auto">
          <a:xfrm>
            <a:off x="7002027" y="3068995"/>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57" name="Freeform 10">
            <a:extLst>
              <a:ext uri="{FF2B5EF4-FFF2-40B4-BE49-F238E27FC236}">
                <a16:creationId xmlns:a16="http://schemas.microsoft.com/office/drawing/2014/main" id="{91FC0299-73A6-CA0E-0A6A-390A7A13037B}"/>
              </a:ext>
            </a:extLst>
          </p:cNvPr>
          <p:cNvSpPr>
            <a:spLocks/>
          </p:cNvSpPr>
          <p:nvPr/>
        </p:nvSpPr>
        <p:spPr bwMode="auto">
          <a:xfrm rot="5400000">
            <a:off x="6192017" y="2798993"/>
            <a:ext cx="180001"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8" name="フリーフォーム 10">
            <a:extLst>
              <a:ext uri="{FF2B5EF4-FFF2-40B4-BE49-F238E27FC236}">
                <a16:creationId xmlns:a16="http://schemas.microsoft.com/office/drawing/2014/main" id="{4176E7F6-5ED3-D33B-4555-CF9B31554FBF}"/>
              </a:ext>
            </a:extLst>
          </p:cNvPr>
          <p:cNvSpPr>
            <a:spLocks noChangeArrowheads="1"/>
          </p:cNvSpPr>
          <p:nvPr/>
        </p:nvSpPr>
        <p:spPr bwMode="auto">
          <a:xfrm flipH="1">
            <a:off x="6192018" y="3428999"/>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59" name="フリーフォーム 10">
            <a:extLst>
              <a:ext uri="{FF2B5EF4-FFF2-40B4-BE49-F238E27FC236}">
                <a16:creationId xmlns:a16="http://schemas.microsoft.com/office/drawing/2014/main" id="{4AF14BF6-A88B-E908-97F4-6E7F1D2723DA}"/>
              </a:ext>
            </a:extLst>
          </p:cNvPr>
          <p:cNvSpPr>
            <a:spLocks noChangeArrowheads="1"/>
          </p:cNvSpPr>
          <p:nvPr/>
        </p:nvSpPr>
        <p:spPr bwMode="auto">
          <a:xfrm flipH="1">
            <a:off x="7002027" y="3428999"/>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60" name="フリーフォーム 10">
            <a:extLst>
              <a:ext uri="{FF2B5EF4-FFF2-40B4-BE49-F238E27FC236}">
                <a16:creationId xmlns:a16="http://schemas.microsoft.com/office/drawing/2014/main" id="{A2F2562E-EE4E-2407-F81C-7E7024A75F90}"/>
              </a:ext>
            </a:extLst>
          </p:cNvPr>
          <p:cNvSpPr>
            <a:spLocks noChangeArrowheads="1"/>
          </p:cNvSpPr>
          <p:nvPr/>
        </p:nvSpPr>
        <p:spPr bwMode="auto">
          <a:xfrm flipH="1">
            <a:off x="7812036" y="3428999"/>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61" name="Freeform 10">
            <a:extLst>
              <a:ext uri="{FF2B5EF4-FFF2-40B4-BE49-F238E27FC236}">
                <a16:creationId xmlns:a16="http://schemas.microsoft.com/office/drawing/2014/main" id="{A9E59788-9243-A055-04D1-3A872E5DA67B}"/>
              </a:ext>
            </a:extLst>
          </p:cNvPr>
          <p:cNvSpPr>
            <a:spLocks/>
          </p:cNvSpPr>
          <p:nvPr/>
        </p:nvSpPr>
        <p:spPr bwMode="auto">
          <a:xfrm rot="5400000">
            <a:off x="6597024" y="3203997"/>
            <a:ext cx="18000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2" name="Freeform 10">
            <a:extLst>
              <a:ext uri="{FF2B5EF4-FFF2-40B4-BE49-F238E27FC236}">
                <a16:creationId xmlns:a16="http://schemas.microsoft.com/office/drawing/2014/main" id="{921A573D-6A7C-9376-133D-408532B7CF04}"/>
              </a:ext>
            </a:extLst>
          </p:cNvPr>
          <p:cNvSpPr>
            <a:spLocks/>
          </p:cNvSpPr>
          <p:nvPr/>
        </p:nvSpPr>
        <p:spPr bwMode="auto">
          <a:xfrm rot="5400000" flipV="1">
            <a:off x="7047028" y="3023995"/>
            <a:ext cx="180000"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10">
            <a:extLst>
              <a:ext uri="{FF2B5EF4-FFF2-40B4-BE49-F238E27FC236}">
                <a16:creationId xmlns:a16="http://schemas.microsoft.com/office/drawing/2014/main" id="{CFB221DA-C216-6983-1BF1-909CA47BFE47}"/>
              </a:ext>
            </a:extLst>
          </p:cNvPr>
          <p:cNvSpPr>
            <a:spLocks/>
          </p:cNvSpPr>
          <p:nvPr/>
        </p:nvSpPr>
        <p:spPr bwMode="auto">
          <a:xfrm rot="5400000" flipV="1">
            <a:off x="7632035" y="2888994"/>
            <a:ext cx="180001" cy="90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4" name="正方形/長方形 63">
            <a:extLst>
              <a:ext uri="{FF2B5EF4-FFF2-40B4-BE49-F238E27FC236}">
                <a16:creationId xmlns:a16="http://schemas.microsoft.com/office/drawing/2014/main" id="{A689800D-44D1-55D0-ED33-5985E102B179}"/>
              </a:ext>
            </a:extLst>
          </p:cNvPr>
          <p:cNvSpPr/>
          <p:nvPr/>
        </p:nvSpPr>
        <p:spPr bwMode="auto">
          <a:xfrm>
            <a:off x="2861981" y="1718979"/>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mn-ea"/>
              </a:rPr>
              <a:t>SISD</a:t>
            </a:r>
            <a:endParaRPr kumimoji="1" lang="ja-JP" altLang="en-US" sz="1600" dirty="0">
              <a:solidFill>
                <a:schemeClr val="tx1">
                  <a:lumMod val="75000"/>
                  <a:lumOff val="25000"/>
                </a:schemeClr>
              </a:solidFill>
              <a:latin typeface="+mn-ea"/>
            </a:endParaRPr>
          </a:p>
        </p:txBody>
      </p:sp>
      <p:sp>
        <p:nvSpPr>
          <p:cNvPr id="66" name="正方形/長方形 65">
            <a:extLst>
              <a:ext uri="{FF2B5EF4-FFF2-40B4-BE49-F238E27FC236}">
                <a16:creationId xmlns:a16="http://schemas.microsoft.com/office/drawing/2014/main" id="{047C429B-67D5-7E3B-8855-685D3AD2210B}"/>
              </a:ext>
            </a:extLst>
          </p:cNvPr>
          <p:cNvSpPr/>
          <p:nvPr/>
        </p:nvSpPr>
        <p:spPr bwMode="auto">
          <a:xfrm>
            <a:off x="6192018" y="522902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67" name="直線矢印コネクタ 66">
            <a:extLst>
              <a:ext uri="{FF2B5EF4-FFF2-40B4-BE49-F238E27FC236}">
                <a16:creationId xmlns:a16="http://schemas.microsoft.com/office/drawing/2014/main" id="{A857D8FC-F62C-8F8B-358A-06915174F125}"/>
              </a:ext>
            </a:extLst>
          </p:cNvPr>
          <p:cNvCxnSpPr>
            <a:cxnSpLocks/>
          </p:cNvCxnSpPr>
          <p:nvPr/>
        </p:nvCxnSpPr>
        <p:spPr bwMode="auto">
          <a:xfrm>
            <a:off x="6552022" y="503115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68" name="正方形/長方形 67">
            <a:extLst>
              <a:ext uri="{FF2B5EF4-FFF2-40B4-BE49-F238E27FC236}">
                <a16:creationId xmlns:a16="http://schemas.microsoft.com/office/drawing/2014/main" id="{47AF3FD2-344A-C3BE-348B-D501828132C2}"/>
              </a:ext>
            </a:extLst>
          </p:cNvPr>
          <p:cNvSpPr/>
          <p:nvPr/>
        </p:nvSpPr>
        <p:spPr bwMode="auto">
          <a:xfrm>
            <a:off x="6372020" y="468901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69" name="フリーフォーム 10">
            <a:extLst>
              <a:ext uri="{FF2B5EF4-FFF2-40B4-BE49-F238E27FC236}">
                <a16:creationId xmlns:a16="http://schemas.microsoft.com/office/drawing/2014/main" id="{DC03D7C0-6984-0109-9809-92F92314A363}"/>
              </a:ext>
            </a:extLst>
          </p:cNvPr>
          <p:cNvSpPr>
            <a:spLocks noChangeArrowheads="1"/>
          </p:cNvSpPr>
          <p:nvPr/>
        </p:nvSpPr>
        <p:spPr bwMode="auto">
          <a:xfrm flipH="1">
            <a:off x="6192018" y="594902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70" name="直線矢印コネクタ 69">
            <a:extLst>
              <a:ext uri="{FF2B5EF4-FFF2-40B4-BE49-F238E27FC236}">
                <a16:creationId xmlns:a16="http://schemas.microsoft.com/office/drawing/2014/main" id="{AC88AF91-B905-C0F7-051F-667622F6E0F0}"/>
              </a:ext>
            </a:extLst>
          </p:cNvPr>
          <p:cNvCxnSpPr>
            <a:cxnSpLocks/>
          </p:cNvCxnSpPr>
          <p:nvPr/>
        </p:nvCxnSpPr>
        <p:spPr bwMode="auto">
          <a:xfrm>
            <a:off x="6552022" y="5589024"/>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71" name="正方形/長方形 70">
            <a:extLst>
              <a:ext uri="{FF2B5EF4-FFF2-40B4-BE49-F238E27FC236}">
                <a16:creationId xmlns:a16="http://schemas.microsoft.com/office/drawing/2014/main" id="{46A0FDC3-0BA8-D2C7-285D-C06856DAC685}"/>
              </a:ext>
            </a:extLst>
          </p:cNvPr>
          <p:cNvSpPr/>
          <p:nvPr/>
        </p:nvSpPr>
        <p:spPr bwMode="auto">
          <a:xfrm>
            <a:off x="6642023" y="423900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mn-ea"/>
              </a:rPr>
              <a:t>MIMD</a:t>
            </a:r>
            <a:endParaRPr kumimoji="1" lang="ja-JP" altLang="en-US" sz="1600" dirty="0">
              <a:solidFill>
                <a:schemeClr val="tx1">
                  <a:lumMod val="75000"/>
                  <a:lumOff val="25000"/>
                </a:schemeClr>
              </a:solidFill>
              <a:latin typeface="+mn-ea"/>
            </a:endParaRPr>
          </a:p>
        </p:txBody>
      </p:sp>
      <p:sp>
        <p:nvSpPr>
          <p:cNvPr id="80" name="正方形/長方形 79">
            <a:extLst>
              <a:ext uri="{FF2B5EF4-FFF2-40B4-BE49-F238E27FC236}">
                <a16:creationId xmlns:a16="http://schemas.microsoft.com/office/drawing/2014/main" id="{4D58E3B0-ABBA-8190-8275-793E1883E468}"/>
              </a:ext>
            </a:extLst>
          </p:cNvPr>
          <p:cNvSpPr/>
          <p:nvPr/>
        </p:nvSpPr>
        <p:spPr bwMode="auto">
          <a:xfrm>
            <a:off x="5382009" y="5229020"/>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81" name="直線矢印コネクタ 80">
            <a:extLst>
              <a:ext uri="{FF2B5EF4-FFF2-40B4-BE49-F238E27FC236}">
                <a16:creationId xmlns:a16="http://schemas.microsoft.com/office/drawing/2014/main" id="{588BEAFF-1727-CAEB-FFC2-6AC63C27C0FC}"/>
              </a:ext>
            </a:extLst>
          </p:cNvPr>
          <p:cNvCxnSpPr>
            <a:cxnSpLocks/>
          </p:cNvCxnSpPr>
          <p:nvPr/>
        </p:nvCxnSpPr>
        <p:spPr bwMode="auto">
          <a:xfrm>
            <a:off x="5742013" y="5031149"/>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82" name="正方形/長方形 81">
            <a:extLst>
              <a:ext uri="{FF2B5EF4-FFF2-40B4-BE49-F238E27FC236}">
                <a16:creationId xmlns:a16="http://schemas.microsoft.com/office/drawing/2014/main" id="{93415105-490E-B18D-53AD-3B845A076FE4}"/>
              </a:ext>
            </a:extLst>
          </p:cNvPr>
          <p:cNvSpPr/>
          <p:nvPr/>
        </p:nvSpPr>
        <p:spPr bwMode="auto">
          <a:xfrm>
            <a:off x="5562011" y="4689013"/>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83" name="フリーフォーム 10">
            <a:extLst>
              <a:ext uri="{FF2B5EF4-FFF2-40B4-BE49-F238E27FC236}">
                <a16:creationId xmlns:a16="http://schemas.microsoft.com/office/drawing/2014/main" id="{680E353B-5060-9529-712B-8677C6FD8197}"/>
              </a:ext>
            </a:extLst>
          </p:cNvPr>
          <p:cNvSpPr>
            <a:spLocks noChangeArrowheads="1"/>
          </p:cNvSpPr>
          <p:nvPr/>
        </p:nvSpPr>
        <p:spPr bwMode="auto">
          <a:xfrm flipH="1">
            <a:off x="5382009" y="5949027"/>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84" name="直線矢印コネクタ 83">
            <a:extLst>
              <a:ext uri="{FF2B5EF4-FFF2-40B4-BE49-F238E27FC236}">
                <a16:creationId xmlns:a16="http://schemas.microsoft.com/office/drawing/2014/main" id="{2D49EFEA-2ABF-236F-B1E1-422773546F47}"/>
              </a:ext>
            </a:extLst>
          </p:cNvPr>
          <p:cNvCxnSpPr>
            <a:cxnSpLocks/>
          </p:cNvCxnSpPr>
          <p:nvPr/>
        </p:nvCxnSpPr>
        <p:spPr bwMode="auto">
          <a:xfrm>
            <a:off x="5742013" y="5589023"/>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85" name="正方形/長方形 84">
            <a:extLst>
              <a:ext uri="{FF2B5EF4-FFF2-40B4-BE49-F238E27FC236}">
                <a16:creationId xmlns:a16="http://schemas.microsoft.com/office/drawing/2014/main" id="{E5C0DDB5-468C-D981-2B2A-FAD103FC0DC8}"/>
              </a:ext>
            </a:extLst>
          </p:cNvPr>
          <p:cNvSpPr/>
          <p:nvPr/>
        </p:nvSpPr>
        <p:spPr bwMode="auto">
          <a:xfrm>
            <a:off x="7812036" y="522902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86" name="直線矢印コネクタ 85">
            <a:extLst>
              <a:ext uri="{FF2B5EF4-FFF2-40B4-BE49-F238E27FC236}">
                <a16:creationId xmlns:a16="http://schemas.microsoft.com/office/drawing/2014/main" id="{EC8A1611-F735-8D83-B9FB-A85BE2EF91A7}"/>
              </a:ext>
            </a:extLst>
          </p:cNvPr>
          <p:cNvCxnSpPr>
            <a:cxnSpLocks/>
          </p:cNvCxnSpPr>
          <p:nvPr/>
        </p:nvCxnSpPr>
        <p:spPr bwMode="auto">
          <a:xfrm>
            <a:off x="8172040" y="503115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87" name="正方形/長方形 86">
            <a:extLst>
              <a:ext uri="{FF2B5EF4-FFF2-40B4-BE49-F238E27FC236}">
                <a16:creationId xmlns:a16="http://schemas.microsoft.com/office/drawing/2014/main" id="{DFD9099F-299E-BE21-1B61-EDF98F652371}"/>
              </a:ext>
            </a:extLst>
          </p:cNvPr>
          <p:cNvSpPr/>
          <p:nvPr/>
        </p:nvSpPr>
        <p:spPr bwMode="auto">
          <a:xfrm>
            <a:off x="7992038" y="468901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88" name="フリーフォーム 10">
            <a:extLst>
              <a:ext uri="{FF2B5EF4-FFF2-40B4-BE49-F238E27FC236}">
                <a16:creationId xmlns:a16="http://schemas.microsoft.com/office/drawing/2014/main" id="{C2B1BFFD-3626-CEA3-B393-F571A0FE7A69}"/>
              </a:ext>
            </a:extLst>
          </p:cNvPr>
          <p:cNvSpPr>
            <a:spLocks noChangeArrowheads="1"/>
          </p:cNvSpPr>
          <p:nvPr/>
        </p:nvSpPr>
        <p:spPr bwMode="auto">
          <a:xfrm flipH="1">
            <a:off x="7812036" y="594902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89" name="直線矢印コネクタ 88">
            <a:extLst>
              <a:ext uri="{FF2B5EF4-FFF2-40B4-BE49-F238E27FC236}">
                <a16:creationId xmlns:a16="http://schemas.microsoft.com/office/drawing/2014/main" id="{D83BE502-166F-455B-E5D1-77F83FB31B26}"/>
              </a:ext>
            </a:extLst>
          </p:cNvPr>
          <p:cNvCxnSpPr>
            <a:cxnSpLocks/>
          </p:cNvCxnSpPr>
          <p:nvPr/>
        </p:nvCxnSpPr>
        <p:spPr bwMode="auto">
          <a:xfrm>
            <a:off x="8172040" y="5589024"/>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90" name="正方形/長方形 89">
            <a:extLst>
              <a:ext uri="{FF2B5EF4-FFF2-40B4-BE49-F238E27FC236}">
                <a16:creationId xmlns:a16="http://schemas.microsoft.com/office/drawing/2014/main" id="{511B18CE-8B46-A9C9-A02D-418F19D9C387}"/>
              </a:ext>
            </a:extLst>
          </p:cNvPr>
          <p:cNvSpPr/>
          <p:nvPr/>
        </p:nvSpPr>
        <p:spPr bwMode="auto">
          <a:xfrm>
            <a:off x="7002027" y="5229020"/>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91" name="直線矢印コネクタ 90">
            <a:extLst>
              <a:ext uri="{FF2B5EF4-FFF2-40B4-BE49-F238E27FC236}">
                <a16:creationId xmlns:a16="http://schemas.microsoft.com/office/drawing/2014/main" id="{93052BF8-D95B-3E44-0617-A9D58DE5042A}"/>
              </a:ext>
            </a:extLst>
          </p:cNvPr>
          <p:cNvCxnSpPr>
            <a:cxnSpLocks/>
          </p:cNvCxnSpPr>
          <p:nvPr/>
        </p:nvCxnSpPr>
        <p:spPr bwMode="auto">
          <a:xfrm>
            <a:off x="7362031" y="5031149"/>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92" name="正方形/長方形 91">
            <a:extLst>
              <a:ext uri="{FF2B5EF4-FFF2-40B4-BE49-F238E27FC236}">
                <a16:creationId xmlns:a16="http://schemas.microsoft.com/office/drawing/2014/main" id="{DBABC03A-6A45-92E5-0372-666114B56D46}"/>
              </a:ext>
            </a:extLst>
          </p:cNvPr>
          <p:cNvSpPr/>
          <p:nvPr/>
        </p:nvSpPr>
        <p:spPr bwMode="auto">
          <a:xfrm>
            <a:off x="7182029" y="4689013"/>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93" name="フリーフォーム 10">
            <a:extLst>
              <a:ext uri="{FF2B5EF4-FFF2-40B4-BE49-F238E27FC236}">
                <a16:creationId xmlns:a16="http://schemas.microsoft.com/office/drawing/2014/main" id="{2629EA59-272B-CC20-6EEC-B2649468CADB}"/>
              </a:ext>
            </a:extLst>
          </p:cNvPr>
          <p:cNvSpPr>
            <a:spLocks noChangeArrowheads="1"/>
          </p:cNvSpPr>
          <p:nvPr/>
        </p:nvSpPr>
        <p:spPr bwMode="auto">
          <a:xfrm flipH="1">
            <a:off x="7002027" y="5949027"/>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94" name="直線矢印コネクタ 93">
            <a:extLst>
              <a:ext uri="{FF2B5EF4-FFF2-40B4-BE49-F238E27FC236}">
                <a16:creationId xmlns:a16="http://schemas.microsoft.com/office/drawing/2014/main" id="{F6022B06-0D63-2587-5629-10866160E514}"/>
              </a:ext>
            </a:extLst>
          </p:cNvPr>
          <p:cNvCxnSpPr>
            <a:cxnSpLocks/>
          </p:cNvCxnSpPr>
          <p:nvPr/>
        </p:nvCxnSpPr>
        <p:spPr bwMode="auto">
          <a:xfrm>
            <a:off x="7362031" y="5589023"/>
            <a:ext cx="0" cy="360004"/>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95" name="正方形/長方形 94">
            <a:extLst>
              <a:ext uri="{FF2B5EF4-FFF2-40B4-BE49-F238E27FC236}">
                <a16:creationId xmlns:a16="http://schemas.microsoft.com/office/drawing/2014/main" id="{55F32294-2B71-A65F-9632-E441393E4126}"/>
              </a:ext>
            </a:extLst>
          </p:cNvPr>
          <p:cNvSpPr/>
          <p:nvPr/>
        </p:nvSpPr>
        <p:spPr bwMode="auto">
          <a:xfrm>
            <a:off x="2508329" y="5229019"/>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96" name="直線矢印コネクタ 95">
            <a:extLst>
              <a:ext uri="{FF2B5EF4-FFF2-40B4-BE49-F238E27FC236}">
                <a16:creationId xmlns:a16="http://schemas.microsoft.com/office/drawing/2014/main" id="{3CAC61E8-9A9E-32D5-42F2-6D582E82747C}"/>
              </a:ext>
            </a:extLst>
          </p:cNvPr>
          <p:cNvCxnSpPr>
            <a:cxnSpLocks/>
          </p:cNvCxnSpPr>
          <p:nvPr/>
        </p:nvCxnSpPr>
        <p:spPr bwMode="auto">
          <a:xfrm>
            <a:off x="2868333" y="5031148"/>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97" name="正方形/長方形 96">
            <a:extLst>
              <a:ext uri="{FF2B5EF4-FFF2-40B4-BE49-F238E27FC236}">
                <a16:creationId xmlns:a16="http://schemas.microsoft.com/office/drawing/2014/main" id="{6EEC328E-BC9C-5CE4-D049-F75F44BC805F}"/>
              </a:ext>
            </a:extLst>
          </p:cNvPr>
          <p:cNvSpPr/>
          <p:nvPr/>
        </p:nvSpPr>
        <p:spPr bwMode="auto">
          <a:xfrm>
            <a:off x="2688331" y="4689012"/>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100" name="正方形/長方形 99">
            <a:extLst>
              <a:ext uri="{FF2B5EF4-FFF2-40B4-BE49-F238E27FC236}">
                <a16:creationId xmlns:a16="http://schemas.microsoft.com/office/drawing/2014/main" id="{CB8514D8-10FB-D151-3EB4-F5EA8E050E23}"/>
              </a:ext>
            </a:extLst>
          </p:cNvPr>
          <p:cNvSpPr/>
          <p:nvPr/>
        </p:nvSpPr>
        <p:spPr bwMode="auto">
          <a:xfrm>
            <a:off x="2958334" y="4239006"/>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mn-ea"/>
              </a:rPr>
              <a:t>MISD</a:t>
            </a:r>
            <a:endParaRPr kumimoji="1" lang="ja-JP" altLang="en-US" sz="1600" dirty="0">
              <a:solidFill>
                <a:schemeClr val="tx1">
                  <a:lumMod val="75000"/>
                  <a:lumOff val="25000"/>
                </a:schemeClr>
              </a:solidFill>
              <a:latin typeface="+mn-ea"/>
            </a:endParaRPr>
          </a:p>
        </p:txBody>
      </p:sp>
      <p:sp>
        <p:nvSpPr>
          <p:cNvPr id="101" name="正方形/長方形 100">
            <a:extLst>
              <a:ext uri="{FF2B5EF4-FFF2-40B4-BE49-F238E27FC236}">
                <a16:creationId xmlns:a16="http://schemas.microsoft.com/office/drawing/2014/main" id="{E3EBFC20-72F5-42D0-DB5D-43ABB2E0173A}"/>
              </a:ext>
            </a:extLst>
          </p:cNvPr>
          <p:cNvSpPr/>
          <p:nvPr/>
        </p:nvSpPr>
        <p:spPr bwMode="auto">
          <a:xfrm>
            <a:off x="1698320" y="5229018"/>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102" name="直線矢印コネクタ 101">
            <a:extLst>
              <a:ext uri="{FF2B5EF4-FFF2-40B4-BE49-F238E27FC236}">
                <a16:creationId xmlns:a16="http://schemas.microsoft.com/office/drawing/2014/main" id="{73650A82-D2E3-D0E3-B8C8-B839A2E404F8}"/>
              </a:ext>
            </a:extLst>
          </p:cNvPr>
          <p:cNvCxnSpPr>
            <a:cxnSpLocks/>
          </p:cNvCxnSpPr>
          <p:nvPr/>
        </p:nvCxnSpPr>
        <p:spPr bwMode="auto">
          <a:xfrm>
            <a:off x="2058324" y="5031147"/>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103" name="正方形/長方形 102">
            <a:extLst>
              <a:ext uri="{FF2B5EF4-FFF2-40B4-BE49-F238E27FC236}">
                <a16:creationId xmlns:a16="http://schemas.microsoft.com/office/drawing/2014/main" id="{12AD0E6E-C979-8CBC-8948-9539F7A2AD11}"/>
              </a:ext>
            </a:extLst>
          </p:cNvPr>
          <p:cNvSpPr/>
          <p:nvPr/>
        </p:nvSpPr>
        <p:spPr bwMode="auto">
          <a:xfrm>
            <a:off x="1878322" y="4689011"/>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106" name="正方形/長方形 105">
            <a:extLst>
              <a:ext uri="{FF2B5EF4-FFF2-40B4-BE49-F238E27FC236}">
                <a16:creationId xmlns:a16="http://schemas.microsoft.com/office/drawing/2014/main" id="{560D0F08-D35C-D8F7-9A4B-87F7D75614E3}"/>
              </a:ext>
            </a:extLst>
          </p:cNvPr>
          <p:cNvSpPr/>
          <p:nvPr/>
        </p:nvSpPr>
        <p:spPr bwMode="auto">
          <a:xfrm>
            <a:off x="4128347" y="5229019"/>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107" name="直線矢印コネクタ 106">
            <a:extLst>
              <a:ext uri="{FF2B5EF4-FFF2-40B4-BE49-F238E27FC236}">
                <a16:creationId xmlns:a16="http://schemas.microsoft.com/office/drawing/2014/main" id="{D2EF91C3-F06D-B230-91E9-8A96056FFEB0}"/>
              </a:ext>
            </a:extLst>
          </p:cNvPr>
          <p:cNvCxnSpPr>
            <a:cxnSpLocks/>
          </p:cNvCxnSpPr>
          <p:nvPr/>
        </p:nvCxnSpPr>
        <p:spPr bwMode="auto">
          <a:xfrm>
            <a:off x="4488351" y="5031148"/>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108" name="正方形/長方形 107">
            <a:extLst>
              <a:ext uri="{FF2B5EF4-FFF2-40B4-BE49-F238E27FC236}">
                <a16:creationId xmlns:a16="http://schemas.microsoft.com/office/drawing/2014/main" id="{520313A6-2186-F241-3F3C-2908E3DE2005}"/>
              </a:ext>
            </a:extLst>
          </p:cNvPr>
          <p:cNvSpPr/>
          <p:nvPr/>
        </p:nvSpPr>
        <p:spPr bwMode="auto">
          <a:xfrm>
            <a:off x="4308349" y="4689012"/>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109" name="フリーフォーム 10">
            <a:extLst>
              <a:ext uri="{FF2B5EF4-FFF2-40B4-BE49-F238E27FC236}">
                <a16:creationId xmlns:a16="http://schemas.microsoft.com/office/drawing/2014/main" id="{CC2804DD-D60B-67B0-0FA6-A1B331F3037E}"/>
              </a:ext>
            </a:extLst>
          </p:cNvPr>
          <p:cNvSpPr>
            <a:spLocks noChangeArrowheads="1"/>
          </p:cNvSpPr>
          <p:nvPr/>
        </p:nvSpPr>
        <p:spPr bwMode="auto">
          <a:xfrm flipH="1">
            <a:off x="2861981" y="594902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110" name="直線矢印コネクタ 109">
            <a:extLst>
              <a:ext uri="{FF2B5EF4-FFF2-40B4-BE49-F238E27FC236}">
                <a16:creationId xmlns:a16="http://schemas.microsoft.com/office/drawing/2014/main" id="{E84113F0-8910-B648-4A0D-34E5FC8206D3}"/>
              </a:ext>
            </a:extLst>
          </p:cNvPr>
          <p:cNvCxnSpPr>
            <a:cxnSpLocks/>
          </p:cNvCxnSpPr>
          <p:nvPr/>
        </p:nvCxnSpPr>
        <p:spPr bwMode="auto">
          <a:xfrm>
            <a:off x="3221985" y="5679025"/>
            <a:ext cx="0" cy="270003"/>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111" name="正方形/長方形 110">
            <a:extLst>
              <a:ext uri="{FF2B5EF4-FFF2-40B4-BE49-F238E27FC236}">
                <a16:creationId xmlns:a16="http://schemas.microsoft.com/office/drawing/2014/main" id="{8ACC1F28-AE79-BC9E-5A67-23F3393CD506}"/>
              </a:ext>
            </a:extLst>
          </p:cNvPr>
          <p:cNvSpPr/>
          <p:nvPr/>
        </p:nvSpPr>
        <p:spPr bwMode="auto">
          <a:xfrm>
            <a:off x="3318338" y="5229018"/>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112" name="直線矢印コネクタ 111">
            <a:extLst>
              <a:ext uri="{FF2B5EF4-FFF2-40B4-BE49-F238E27FC236}">
                <a16:creationId xmlns:a16="http://schemas.microsoft.com/office/drawing/2014/main" id="{A13C3338-A4FE-27E8-CC71-AE62E4C12E2D}"/>
              </a:ext>
            </a:extLst>
          </p:cNvPr>
          <p:cNvCxnSpPr>
            <a:cxnSpLocks/>
          </p:cNvCxnSpPr>
          <p:nvPr/>
        </p:nvCxnSpPr>
        <p:spPr bwMode="auto">
          <a:xfrm>
            <a:off x="3678342" y="5031147"/>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113" name="正方形/長方形 112">
            <a:extLst>
              <a:ext uri="{FF2B5EF4-FFF2-40B4-BE49-F238E27FC236}">
                <a16:creationId xmlns:a16="http://schemas.microsoft.com/office/drawing/2014/main" id="{FCC12FBB-47F4-35F6-B55F-6B9B0B114752}"/>
              </a:ext>
            </a:extLst>
          </p:cNvPr>
          <p:cNvSpPr/>
          <p:nvPr/>
        </p:nvSpPr>
        <p:spPr bwMode="auto">
          <a:xfrm>
            <a:off x="3498340" y="4689011"/>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116" name="Freeform 10">
            <a:extLst>
              <a:ext uri="{FF2B5EF4-FFF2-40B4-BE49-F238E27FC236}">
                <a16:creationId xmlns:a16="http://schemas.microsoft.com/office/drawing/2014/main" id="{E8704260-0DD1-BE45-581E-98B3DDB92824}"/>
              </a:ext>
            </a:extLst>
          </p:cNvPr>
          <p:cNvSpPr>
            <a:spLocks/>
          </p:cNvSpPr>
          <p:nvPr/>
        </p:nvSpPr>
        <p:spPr bwMode="auto">
          <a:xfrm>
            <a:off x="2051972" y="5589024"/>
            <a:ext cx="1260014" cy="9000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non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0" name="Freeform 10">
            <a:extLst>
              <a:ext uri="{FF2B5EF4-FFF2-40B4-BE49-F238E27FC236}">
                <a16:creationId xmlns:a16="http://schemas.microsoft.com/office/drawing/2014/main" id="{A6059295-CD61-F1C9-70D2-182C852DC9C8}"/>
              </a:ext>
            </a:extLst>
          </p:cNvPr>
          <p:cNvSpPr>
            <a:spLocks/>
          </p:cNvSpPr>
          <p:nvPr/>
        </p:nvSpPr>
        <p:spPr bwMode="auto">
          <a:xfrm>
            <a:off x="2861981" y="5589024"/>
            <a:ext cx="450006" cy="9000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non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1" name="Freeform 10">
            <a:extLst>
              <a:ext uri="{FF2B5EF4-FFF2-40B4-BE49-F238E27FC236}">
                <a16:creationId xmlns:a16="http://schemas.microsoft.com/office/drawing/2014/main" id="{AC530BCF-1D78-A19D-92A6-C53062B89883}"/>
              </a:ext>
            </a:extLst>
          </p:cNvPr>
          <p:cNvSpPr>
            <a:spLocks/>
          </p:cNvSpPr>
          <p:nvPr/>
        </p:nvSpPr>
        <p:spPr bwMode="auto">
          <a:xfrm flipH="1">
            <a:off x="3311985" y="5589024"/>
            <a:ext cx="360003" cy="9000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non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2" name="Freeform 10">
            <a:extLst>
              <a:ext uri="{FF2B5EF4-FFF2-40B4-BE49-F238E27FC236}">
                <a16:creationId xmlns:a16="http://schemas.microsoft.com/office/drawing/2014/main" id="{9E7F2EF3-2A23-1469-0C40-9AA3FDA92F91}"/>
              </a:ext>
            </a:extLst>
          </p:cNvPr>
          <p:cNvSpPr>
            <a:spLocks/>
          </p:cNvSpPr>
          <p:nvPr/>
        </p:nvSpPr>
        <p:spPr bwMode="auto">
          <a:xfrm flipH="1">
            <a:off x="3581988" y="5589024"/>
            <a:ext cx="900010" cy="9000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non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4" name="正方形/長方形 123">
            <a:extLst>
              <a:ext uri="{FF2B5EF4-FFF2-40B4-BE49-F238E27FC236}">
                <a16:creationId xmlns:a16="http://schemas.microsoft.com/office/drawing/2014/main" id="{9CB59B56-A768-85BD-F209-FA0E21DD87B4}"/>
              </a:ext>
            </a:extLst>
          </p:cNvPr>
          <p:cNvSpPr/>
          <p:nvPr/>
        </p:nvSpPr>
        <p:spPr bwMode="auto">
          <a:xfrm>
            <a:off x="4391998" y="998973"/>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データ流の数</a:t>
            </a:r>
          </a:p>
        </p:txBody>
      </p:sp>
      <p:sp>
        <p:nvSpPr>
          <p:cNvPr id="125" name="正方形/長方形 124">
            <a:extLst>
              <a:ext uri="{FF2B5EF4-FFF2-40B4-BE49-F238E27FC236}">
                <a16:creationId xmlns:a16="http://schemas.microsoft.com/office/drawing/2014/main" id="{A4AB2979-E5FE-AC10-0312-2B22A48B77BE}"/>
              </a:ext>
            </a:extLst>
          </p:cNvPr>
          <p:cNvSpPr/>
          <p:nvPr/>
        </p:nvSpPr>
        <p:spPr bwMode="auto">
          <a:xfrm>
            <a:off x="2861981" y="1358977"/>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１つ</a:t>
            </a:r>
          </a:p>
        </p:txBody>
      </p:sp>
      <p:sp>
        <p:nvSpPr>
          <p:cNvPr id="126" name="正方形/長方形 125">
            <a:extLst>
              <a:ext uri="{FF2B5EF4-FFF2-40B4-BE49-F238E27FC236}">
                <a16:creationId xmlns:a16="http://schemas.microsoft.com/office/drawing/2014/main" id="{042925D5-D731-07F9-4A63-CF1017237829}"/>
              </a:ext>
            </a:extLst>
          </p:cNvPr>
          <p:cNvSpPr/>
          <p:nvPr/>
        </p:nvSpPr>
        <p:spPr bwMode="auto">
          <a:xfrm>
            <a:off x="6642023" y="1358977"/>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複数</a:t>
            </a:r>
          </a:p>
        </p:txBody>
      </p:sp>
      <p:sp>
        <p:nvSpPr>
          <p:cNvPr id="127" name="正方形/長方形 126">
            <a:extLst>
              <a:ext uri="{FF2B5EF4-FFF2-40B4-BE49-F238E27FC236}">
                <a16:creationId xmlns:a16="http://schemas.microsoft.com/office/drawing/2014/main" id="{2BF289BA-12E6-8E38-A80E-52390EA4FE22}"/>
              </a:ext>
            </a:extLst>
          </p:cNvPr>
          <p:cNvSpPr/>
          <p:nvPr/>
        </p:nvSpPr>
        <p:spPr bwMode="auto">
          <a:xfrm rot="16200000">
            <a:off x="566957" y="419400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命令流の数</a:t>
            </a:r>
          </a:p>
        </p:txBody>
      </p:sp>
      <p:sp>
        <p:nvSpPr>
          <p:cNvPr id="128" name="正方形/長方形 127">
            <a:extLst>
              <a:ext uri="{FF2B5EF4-FFF2-40B4-BE49-F238E27FC236}">
                <a16:creationId xmlns:a16="http://schemas.microsoft.com/office/drawing/2014/main" id="{0D80FFEB-0EC2-9FD3-AEAD-3D5391C9A6EF}"/>
              </a:ext>
            </a:extLst>
          </p:cNvPr>
          <p:cNvSpPr/>
          <p:nvPr/>
        </p:nvSpPr>
        <p:spPr bwMode="auto">
          <a:xfrm rot="16200000">
            <a:off x="1016962" y="2573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１つ</a:t>
            </a:r>
          </a:p>
        </p:txBody>
      </p:sp>
      <p:sp>
        <p:nvSpPr>
          <p:cNvPr id="129" name="正方形/長方形 128">
            <a:extLst>
              <a:ext uri="{FF2B5EF4-FFF2-40B4-BE49-F238E27FC236}">
                <a16:creationId xmlns:a16="http://schemas.microsoft.com/office/drawing/2014/main" id="{04F028F8-212F-3BD2-E805-C49565998D92}"/>
              </a:ext>
            </a:extLst>
          </p:cNvPr>
          <p:cNvSpPr/>
          <p:nvPr/>
        </p:nvSpPr>
        <p:spPr bwMode="auto">
          <a:xfrm rot="16200000">
            <a:off x="1106961" y="5184019"/>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複数</a:t>
            </a:r>
          </a:p>
        </p:txBody>
      </p:sp>
      <p:cxnSp>
        <p:nvCxnSpPr>
          <p:cNvPr id="131" name="直線コネクタ 130">
            <a:extLst>
              <a:ext uri="{FF2B5EF4-FFF2-40B4-BE49-F238E27FC236}">
                <a16:creationId xmlns:a16="http://schemas.microsoft.com/office/drawing/2014/main" id="{7F3DB055-BF04-0155-B158-7D2D288A1E12}"/>
              </a:ext>
            </a:extLst>
          </p:cNvPr>
          <p:cNvCxnSpPr/>
          <p:nvPr/>
        </p:nvCxnSpPr>
        <p:spPr bwMode="auto">
          <a:xfrm>
            <a:off x="971960" y="1628980"/>
            <a:ext cx="7920088" cy="0"/>
          </a:xfrm>
          <a:prstGeom prst="line">
            <a:avLst/>
          </a:prstGeom>
          <a:noFill/>
          <a:ln w="9525" cap="flat" cmpd="sng" algn="ctr">
            <a:solidFill>
              <a:schemeClr val="bg1">
                <a:lumMod val="50000"/>
              </a:schemeClr>
            </a:solidFill>
            <a:prstDash val="solid"/>
            <a:round/>
            <a:headEnd type="none" w="med" len="med"/>
            <a:tailEnd type="none" w="med" len="med"/>
          </a:ln>
          <a:effectLst/>
        </p:spPr>
      </p:cxnSp>
      <p:cxnSp>
        <p:nvCxnSpPr>
          <p:cNvPr id="132" name="直線コネクタ 131">
            <a:extLst>
              <a:ext uri="{FF2B5EF4-FFF2-40B4-BE49-F238E27FC236}">
                <a16:creationId xmlns:a16="http://schemas.microsoft.com/office/drawing/2014/main" id="{77AEB953-A53E-31F1-3DB7-27EBEF2E46D6}"/>
              </a:ext>
            </a:extLst>
          </p:cNvPr>
          <p:cNvCxnSpPr>
            <a:cxnSpLocks/>
          </p:cNvCxnSpPr>
          <p:nvPr/>
        </p:nvCxnSpPr>
        <p:spPr bwMode="auto">
          <a:xfrm flipV="1">
            <a:off x="1511966" y="1268976"/>
            <a:ext cx="0" cy="5040056"/>
          </a:xfrm>
          <a:prstGeom prst="line">
            <a:avLst/>
          </a:prstGeom>
          <a:noFill/>
          <a:ln w="9525" cap="flat" cmpd="sng" algn="ctr">
            <a:solidFill>
              <a:schemeClr val="bg1">
                <a:lumMod val="50000"/>
              </a:schemeClr>
            </a:solidFill>
            <a:prstDash val="solid"/>
            <a:round/>
            <a:headEnd type="none" w="med" len="med"/>
            <a:tailEnd type="none" w="med" len="med"/>
          </a:ln>
          <a:effectLst/>
        </p:spPr>
      </p:cxnSp>
      <p:cxnSp>
        <p:nvCxnSpPr>
          <p:cNvPr id="135" name="直線コネクタ 134">
            <a:extLst>
              <a:ext uri="{FF2B5EF4-FFF2-40B4-BE49-F238E27FC236}">
                <a16:creationId xmlns:a16="http://schemas.microsoft.com/office/drawing/2014/main" id="{2A301EE6-C023-E361-EACD-FE8BFA1AD473}"/>
              </a:ext>
            </a:extLst>
          </p:cNvPr>
          <p:cNvCxnSpPr>
            <a:cxnSpLocks/>
          </p:cNvCxnSpPr>
          <p:nvPr/>
        </p:nvCxnSpPr>
        <p:spPr bwMode="auto">
          <a:xfrm flipV="1">
            <a:off x="5112006" y="1358977"/>
            <a:ext cx="0" cy="5040056"/>
          </a:xfrm>
          <a:prstGeom prst="line">
            <a:avLst/>
          </a:prstGeom>
          <a:noFill/>
          <a:ln w="9525" cap="flat" cmpd="sng" algn="ctr">
            <a:solidFill>
              <a:schemeClr val="bg1">
                <a:lumMod val="50000"/>
              </a:schemeClr>
            </a:solidFill>
            <a:prstDash val="solid"/>
            <a:round/>
            <a:headEnd type="none" w="med" len="med"/>
            <a:tailEnd type="none" w="med" len="med"/>
          </a:ln>
          <a:effectLst/>
        </p:spPr>
      </p:cxnSp>
      <p:cxnSp>
        <p:nvCxnSpPr>
          <p:cNvPr id="136" name="直線コネクタ 135">
            <a:extLst>
              <a:ext uri="{FF2B5EF4-FFF2-40B4-BE49-F238E27FC236}">
                <a16:creationId xmlns:a16="http://schemas.microsoft.com/office/drawing/2014/main" id="{1986B10A-D68A-1B8B-1783-D488D9152E70}"/>
              </a:ext>
            </a:extLst>
          </p:cNvPr>
          <p:cNvCxnSpPr/>
          <p:nvPr/>
        </p:nvCxnSpPr>
        <p:spPr bwMode="auto">
          <a:xfrm>
            <a:off x="971960" y="4059007"/>
            <a:ext cx="7920088" cy="0"/>
          </a:xfrm>
          <a:prstGeom prst="line">
            <a:avLst/>
          </a:prstGeom>
          <a:noFill/>
          <a:ln w="9525" cap="flat" cmpd="sng" algn="ctr">
            <a:solidFill>
              <a:schemeClr val="bg1">
                <a:lumMod val="50000"/>
              </a:schemeClr>
            </a:solidFill>
            <a:prstDash val="solid"/>
            <a:round/>
            <a:headEnd type="none" w="med" len="med"/>
            <a:tailEnd type="none" w="med" len="med"/>
          </a:ln>
          <a:effectLst/>
        </p:spPr>
      </p:cxnSp>
      <p:sp>
        <p:nvSpPr>
          <p:cNvPr id="137" name="正方形/長方形 136">
            <a:extLst>
              <a:ext uri="{FF2B5EF4-FFF2-40B4-BE49-F238E27FC236}">
                <a16:creationId xmlns:a16="http://schemas.microsoft.com/office/drawing/2014/main" id="{6331EEEF-0383-DA30-49F0-F63C77C8016F}"/>
              </a:ext>
            </a:extLst>
          </p:cNvPr>
          <p:cNvSpPr/>
          <p:nvPr/>
        </p:nvSpPr>
        <p:spPr bwMode="auto">
          <a:xfrm>
            <a:off x="664202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5"/>
                </a:solidFill>
                <a:latin typeface="+mn-ea"/>
              </a:rPr>
              <a:t>SIMD</a:t>
            </a:r>
            <a:endParaRPr kumimoji="1" lang="ja-JP" altLang="en-US" sz="1600" b="1" dirty="0">
              <a:solidFill>
                <a:schemeClr val="accent5"/>
              </a:solidFill>
              <a:latin typeface="+mn-ea"/>
            </a:endParaRPr>
          </a:p>
        </p:txBody>
      </p:sp>
      <p:sp>
        <p:nvSpPr>
          <p:cNvPr id="138" name="正方形/長方形 137">
            <a:extLst>
              <a:ext uri="{FF2B5EF4-FFF2-40B4-BE49-F238E27FC236}">
                <a16:creationId xmlns:a16="http://schemas.microsoft.com/office/drawing/2014/main" id="{35E300DE-269C-DF7B-B1FC-2963D0538628}"/>
              </a:ext>
            </a:extLst>
          </p:cNvPr>
          <p:cNvSpPr/>
          <p:nvPr/>
        </p:nvSpPr>
        <p:spPr bwMode="auto">
          <a:xfrm>
            <a:off x="6642023" y="4239009"/>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mn-ea"/>
              </a:rPr>
              <a:t>MIMD</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6928-E4AC-D43C-5712-51ADCE7DA59C}"/>
              </a:ext>
            </a:extLst>
          </p:cNvPr>
          <p:cNvSpPr>
            <a:spLocks noGrp="1"/>
          </p:cNvSpPr>
          <p:nvPr>
            <p:ph type="title"/>
          </p:nvPr>
        </p:nvSpPr>
        <p:spPr/>
        <p:txBody>
          <a:bodyPr/>
          <a:lstStyle/>
          <a:p>
            <a:r>
              <a:rPr kumimoji="1" lang="en-US" altLang="ja-JP" sz="2400" dirty="0"/>
              <a:t>SISD</a:t>
            </a:r>
            <a:r>
              <a:rPr kumimoji="1" lang="ja-JP" altLang="en-US" sz="2400" dirty="0"/>
              <a:t>（</a:t>
            </a:r>
            <a:r>
              <a:rPr kumimoji="1" lang="en-US" altLang="ja-JP" sz="2400" dirty="0"/>
              <a:t>Single Instruction stream/Single Data stream</a:t>
            </a:r>
            <a:r>
              <a:rPr kumimoji="1" lang="ja-JP" altLang="en-US" sz="2400" dirty="0"/>
              <a:t>）</a:t>
            </a:r>
          </a:p>
        </p:txBody>
      </p:sp>
      <p:sp>
        <p:nvSpPr>
          <p:cNvPr id="3" name="テキスト プレースホルダー 2">
            <a:extLst>
              <a:ext uri="{FF2B5EF4-FFF2-40B4-BE49-F238E27FC236}">
                <a16:creationId xmlns:a16="http://schemas.microsoft.com/office/drawing/2014/main" id="{8FD7964B-5D08-C0D0-086D-C6B016DE5D09}"/>
              </a:ext>
            </a:extLst>
          </p:cNvPr>
          <p:cNvSpPr>
            <a:spLocks noGrp="1"/>
          </p:cNvSpPr>
          <p:nvPr>
            <p:ph type="body" sz="quarter" idx="10"/>
          </p:nvPr>
        </p:nvSpPr>
        <p:spPr>
          <a:xfrm>
            <a:off x="611956" y="3429000"/>
            <a:ext cx="8280092" cy="2789724"/>
          </a:xfrm>
        </p:spPr>
        <p:txBody>
          <a:bodyPr/>
          <a:lstStyle/>
          <a:p>
            <a:r>
              <a:rPr kumimoji="1" lang="ja-JP" altLang="en-US" dirty="0"/>
              <a:t>１つの命令流が１つのデータ流を処理する方式</a:t>
            </a:r>
            <a:endParaRPr kumimoji="1" lang="en-US" altLang="ja-JP" dirty="0"/>
          </a:p>
          <a:p>
            <a:pPr lvl="1"/>
            <a:r>
              <a:rPr kumimoji="1" lang="ja-JP" altLang="en-US" dirty="0"/>
              <a:t>動作：</a:t>
            </a:r>
            <a:endParaRPr kumimoji="1" lang="en-US" altLang="ja-JP" dirty="0"/>
          </a:p>
          <a:p>
            <a:pPr lvl="2"/>
            <a:r>
              <a:rPr kumimoji="1" lang="ja-JP" altLang="en-US" dirty="0"/>
              <a:t>同時に１つのプログラム（命令の流れ）を実行</a:t>
            </a:r>
            <a:endParaRPr kumimoji="1" lang="en-US" altLang="ja-JP" dirty="0"/>
          </a:p>
          <a:p>
            <a:pPr lvl="2"/>
            <a:r>
              <a:rPr kumimoji="1" lang="ja-JP" altLang="en-US" dirty="0"/>
              <a:t>それぞれの命令は１つのデータを演算</a:t>
            </a:r>
            <a:endParaRPr kumimoji="1" lang="en-US" altLang="ja-JP" dirty="0"/>
          </a:p>
          <a:p>
            <a:pPr lvl="1"/>
            <a:r>
              <a:rPr kumimoji="1" lang="ja-JP" altLang="en-US" dirty="0"/>
              <a:t>典型的にはシングルコア </a:t>
            </a:r>
            <a:r>
              <a:rPr kumimoji="1" lang="en-US" altLang="ja-JP" dirty="0"/>
              <a:t>CPU </a:t>
            </a:r>
            <a:r>
              <a:rPr kumimoji="1" lang="ja-JP" altLang="en-US" dirty="0"/>
              <a:t>がこれに該当</a:t>
            </a:r>
            <a:endParaRPr kumimoji="1" lang="en-US" altLang="ja-JP" dirty="0"/>
          </a:p>
          <a:p>
            <a:r>
              <a:rPr kumimoji="1" lang="ja-JP" altLang="en-US" dirty="0"/>
              <a:t>この分類では，スーパスカラの </a:t>
            </a:r>
            <a:r>
              <a:rPr kumimoji="1" lang="en-US" altLang="ja-JP" dirty="0"/>
              <a:t>CPU </a:t>
            </a:r>
            <a:r>
              <a:rPr kumimoji="1" lang="ja-JP" altLang="en-US" dirty="0"/>
              <a:t>も </a:t>
            </a:r>
            <a:r>
              <a:rPr kumimoji="1" lang="en-US" altLang="ja-JP" dirty="0"/>
              <a:t>SISD </a:t>
            </a:r>
            <a:r>
              <a:rPr kumimoji="1" lang="ja-JP" altLang="en-US" dirty="0"/>
              <a:t>の一種であると考える</a:t>
            </a:r>
            <a:endParaRPr kumimoji="1" lang="en-US" altLang="ja-JP" dirty="0"/>
          </a:p>
          <a:p>
            <a:pPr lvl="1"/>
            <a:r>
              <a:rPr kumimoji="1" lang="ja-JP" altLang="en-US" dirty="0"/>
              <a:t>命令の「流れ」に対するデータの「流れ」は１つのまま</a:t>
            </a:r>
            <a:endParaRPr kumimoji="1" lang="en-US" altLang="ja-JP" dirty="0"/>
          </a:p>
          <a:p>
            <a:pPr lvl="1"/>
            <a:r>
              <a:rPr kumimoji="1" lang="ja-JP" altLang="en-US" dirty="0"/>
              <a:t>各命令は，１つの演算をデータに対して行っている</a:t>
            </a:r>
            <a:endParaRPr kumimoji="1" lang="en-US" altLang="ja-JP" dirty="0"/>
          </a:p>
        </p:txBody>
      </p:sp>
      <p:sp>
        <p:nvSpPr>
          <p:cNvPr id="4" name="正方形/長方形 3">
            <a:extLst>
              <a:ext uri="{FF2B5EF4-FFF2-40B4-BE49-F238E27FC236}">
                <a16:creationId xmlns:a16="http://schemas.microsoft.com/office/drawing/2014/main" id="{96450B57-95A7-C467-5A84-504393746CEF}"/>
              </a:ext>
            </a:extLst>
          </p:cNvPr>
          <p:cNvSpPr/>
          <p:nvPr/>
        </p:nvSpPr>
        <p:spPr bwMode="auto">
          <a:xfrm>
            <a:off x="4211996" y="162898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5" name="直線矢印コネクタ 4">
            <a:extLst>
              <a:ext uri="{FF2B5EF4-FFF2-40B4-BE49-F238E27FC236}">
                <a16:creationId xmlns:a16="http://schemas.microsoft.com/office/drawing/2014/main" id="{9E05AC79-A6A8-40C5-58A8-E6C08BAEE0A1}"/>
              </a:ext>
            </a:extLst>
          </p:cNvPr>
          <p:cNvCxnSpPr>
            <a:cxnSpLocks/>
          </p:cNvCxnSpPr>
          <p:nvPr/>
        </p:nvCxnSpPr>
        <p:spPr bwMode="auto">
          <a:xfrm>
            <a:off x="4572000" y="143111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6" name="正方形/長方形 5">
            <a:extLst>
              <a:ext uri="{FF2B5EF4-FFF2-40B4-BE49-F238E27FC236}">
                <a16:creationId xmlns:a16="http://schemas.microsoft.com/office/drawing/2014/main" id="{1744B6C1-1FFD-3851-A29D-E8AEA23047B7}"/>
              </a:ext>
            </a:extLst>
          </p:cNvPr>
          <p:cNvSpPr/>
          <p:nvPr/>
        </p:nvSpPr>
        <p:spPr bwMode="auto">
          <a:xfrm>
            <a:off x="4391998" y="108897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7" name="フリーフォーム 10">
            <a:extLst>
              <a:ext uri="{FF2B5EF4-FFF2-40B4-BE49-F238E27FC236}">
                <a16:creationId xmlns:a16="http://schemas.microsoft.com/office/drawing/2014/main" id="{C71BEDD6-0BF8-749C-6850-B482856556F5}"/>
              </a:ext>
            </a:extLst>
          </p:cNvPr>
          <p:cNvSpPr>
            <a:spLocks noChangeArrowheads="1"/>
          </p:cNvSpPr>
          <p:nvPr/>
        </p:nvSpPr>
        <p:spPr bwMode="auto">
          <a:xfrm flipH="1">
            <a:off x="4211996"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8" name="直線矢印コネクタ 7">
            <a:extLst>
              <a:ext uri="{FF2B5EF4-FFF2-40B4-BE49-F238E27FC236}">
                <a16:creationId xmlns:a16="http://schemas.microsoft.com/office/drawing/2014/main" id="{F99C49E6-E942-3E0C-540C-1A2B6EE09417}"/>
              </a:ext>
            </a:extLst>
          </p:cNvPr>
          <p:cNvCxnSpPr>
            <a:cxnSpLocks/>
          </p:cNvCxnSpPr>
          <p:nvPr/>
        </p:nvCxnSpPr>
        <p:spPr bwMode="auto">
          <a:xfrm>
            <a:off x="4572000" y="1988984"/>
            <a:ext cx="0" cy="360003"/>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3981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6928-E4AC-D43C-5712-51ADCE7DA59C}"/>
              </a:ext>
            </a:extLst>
          </p:cNvPr>
          <p:cNvSpPr>
            <a:spLocks noGrp="1"/>
          </p:cNvSpPr>
          <p:nvPr>
            <p:ph type="title"/>
          </p:nvPr>
        </p:nvSpPr>
        <p:spPr/>
        <p:txBody>
          <a:bodyPr/>
          <a:lstStyle/>
          <a:p>
            <a:r>
              <a:rPr kumimoji="1" lang="en-US" altLang="ja-JP" sz="2400" dirty="0"/>
              <a:t>SIMD</a:t>
            </a:r>
            <a:r>
              <a:rPr kumimoji="1" lang="ja-JP" altLang="en-US" sz="2400" dirty="0"/>
              <a:t>（</a:t>
            </a:r>
            <a:r>
              <a:rPr kumimoji="1" lang="en-US" altLang="ja-JP" sz="2400" dirty="0"/>
              <a:t>Single Instruction stream/Multiple Data stream</a:t>
            </a:r>
            <a:r>
              <a:rPr kumimoji="1" lang="ja-JP" altLang="en-US" sz="2400" dirty="0"/>
              <a:t>）</a:t>
            </a:r>
          </a:p>
        </p:txBody>
      </p:sp>
      <p:sp>
        <p:nvSpPr>
          <p:cNvPr id="3" name="テキスト プレースホルダー 2">
            <a:extLst>
              <a:ext uri="{FF2B5EF4-FFF2-40B4-BE49-F238E27FC236}">
                <a16:creationId xmlns:a16="http://schemas.microsoft.com/office/drawing/2014/main" id="{8FD7964B-5D08-C0D0-086D-C6B016DE5D09}"/>
              </a:ext>
            </a:extLst>
          </p:cNvPr>
          <p:cNvSpPr>
            <a:spLocks noGrp="1"/>
          </p:cNvSpPr>
          <p:nvPr>
            <p:ph type="body" sz="quarter" idx="10"/>
          </p:nvPr>
        </p:nvSpPr>
        <p:spPr>
          <a:xfrm>
            <a:off x="611956" y="3068996"/>
            <a:ext cx="8280092" cy="3329730"/>
          </a:xfrm>
        </p:spPr>
        <p:txBody>
          <a:bodyPr/>
          <a:lstStyle/>
          <a:p>
            <a:r>
              <a:rPr kumimoji="1" lang="ja-JP" altLang="en-US" dirty="0"/>
              <a:t>１つの命令の流れが複数のデータの流れを処理する方式</a:t>
            </a:r>
            <a:endParaRPr kumimoji="1" lang="en-US" altLang="ja-JP" dirty="0"/>
          </a:p>
          <a:p>
            <a:pPr lvl="1"/>
            <a:r>
              <a:rPr kumimoji="1" lang="en-US" altLang="ja-JP" dirty="0"/>
              <a:t>SIMD </a:t>
            </a:r>
            <a:r>
              <a:rPr kumimoji="1" lang="ja-JP" altLang="en-US" dirty="0"/>
              <a:t>は同時に１つのプログラム（命令の流れ）を実行</a:t>
            </a:r>
            <a:endParaRPr kumimoji="1" lang="en-US" altLang="ja-JP" dirty="0"/>
          </a:p>
          <a:p>
            <a:pPr lvl="1"/>
            <a:r>
              <a:rPr kumimoji="1" lang="ja-JP" altLang="en-US" dirty="0"/>
              <a:t>それぞれの命令は複数のデータに対して同じ演算を行う</a:t>
            </a:r>
            <a:endParaRPr kumimoji="1" lang="en-US" altLang="ja-JP" dirty="0"/>
          </a:p>
          <a:p>
            <a:r>
              <a:rPr kumimoji="1" lang="ja-JP" altLang="en-US" dirty="0"/>
              <a:t>例：４つの演算を同時に行う </a:t>
            </a:r>
            <a:r>
              <a:rPr kumimoji="1" lang="en-US" altLang="ja-JP" dirty="0"/>
              <a:t>SIMD </a:t>
            </a:r>
            <a:r>
              <a:rPr kumimoji="1" lang="ja-JP" altLang="en-US" dirty="0"/>
              <a:t>方式</a:t>
            </a:r>
            <a:endParaRPr kumimoji="1" lang="en-US" altLang="ja-JP" dirty="0"/>
          </a:p>
          <a:p>
            <a:pPr lvl="1"/>
            <a:r>
              <a:rPr kumimoji="1" lang="ja-JP" altLang="en-US" dirty="0"/>
              <a:t>解釈された命令は４つの演算器に送信</a:t>
            </a:r>
            <a:endParaRPr kumimoji="1" lang="en-US" altLang="ja-JP" dirty="0"/>
          </a:p>
          <a:p>
            <a:pPr lvl="1"/>
            <a:r>
              <a:rPr kumimoji="1" lang="ja-JP" altLang="en-US" dirty="0"/>
              <a:t>それぞれの演算器は異なる４つのデータに対して同じ演算を行う</a:t>
            </a:r>
            <a:endParaRPr kumimoji="1" lang="en-US" altLang="ja-JP" dirty="0"/>
          </a:p>
          <a:p>
            <a:pPr lvl="1"/>
            <a:r>
              <a:rPr kumimoji="1" lang="ja-JP" altLang="en-US" dirty="0"/>
              <a:t>たとえば加算命令であれば，１つの加算命令が４つの加算を行う</a:t>
            </a:r>
            <a:endParaRPr kumimoji="1" lang="en-US" altLang="ja-JP" dirty="0"/>
          </a:p>
        </p:txBody>
      </p:sp>
      <p:sp>
        <p:nvSpPr>
          <p:cNvPr id="11" name="正方形/長方形 10">
            <a:extLst>
              <a:ext uri="{FF2B5EF4-FFF2-40B4-BE49-F238E27FC236}">
                <a16:creationId xmlns:a16="http://schemas.microsoft.com/office/drawing/2014/main" id="{EAD82A13-F2E9-DFDF-3E39-C1E768267EB2}"/>
              </a:ext>
            </a:extLst>
          </p:cNvPr>
          <p:cNvSpPr/>
          <p:nvPr/>
        </p:nvSpPr>
        <p:spPr bwMode="auto">
          <a:xfrm>
            <a:off x="4211996" y="1628981"/>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命令メモリ</a:t>
            </a:r>
          </a:p>
        </p:txBody>
      </p:sp>
      <p:cxnSp>
        <p:nvCxnSpPr>
          <p:cNvPr id="12" name="直線矢印コネクタ 11">
            <a:extLst>
              <a:ext uri="{FF2B5EF4-FFF2-40B4-BE49-F238E27FC236}">
                <a16:creationId xmlns:a16="http://schemas.microsoft.com/office/drawing/2014/main" id="{5C46395C-23B3-C511-D220-21B7CB1B0ADC}"/>
              </a:ext>
            </a:extLst>
          </p:cNvPr>
          <p:cNvCxnSpPr>
            <a:cxnSpLocks/>
          </p:cNvCxnSpPr>
          <p:nvPr/>
        </p:nvCxnSpPr>
        <p:spPr bwMode="auto">
          <a:xfrm>
            <a:off x="4572000" y="1431110"/>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13" name="正方形/長方形 12">
            <a:extLst>
              <a:ext uri="{FF2B5EF4-FFF2-40B4-BE49-F238E27FC236}">
                <a16:creationId xmlns:a16="http://schemas.microsoft.com/office/drawing/2014/main" id="{45E643A2-4B4C-D5B8-3F41-4BACDC367184}"/>
              </a:ext>
            </a:extLst>
          </p:cNvPr>
          <p:cNvSpPr/>
          <p:nvPr/>
        </p:nvSpPr>
        <p:spPr bwMode="auto">
          <a:xfrm>
            <a:off x="4391998" y="1088974"/>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14" name="フリーフォーム 10">
            <a:extLst>
              <a:ext uri="{FF2B5EF4-FFF2-40B4-BE49-F238E27FC236}">
                <a16:creationId xmlns:a16="http://schemas.microsoft.com/office/drawing/2014/main" id="{755DC200-5A4C-0459-1013-55838A9CC5B2}"/>
              </a:ext>
            </a:extLst>
          </p:cNvPr>
          <p:cNvSpPr>
            <a:spLocks noChangeArrowheads="1"/>
          </p:cNvSpPr>
          <p:nvPr/>
        </p:nvSpPr>
        <p:spPr bwMode="auto">
          <a:xfrm flipH="1">
            <a:off x="2951982"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cxnSp>
        <p:nvCxnSpPr>
          <p:cNvPr id="15" name="直線矢印コネクタ 14">
            <a:extLst>
              <a:ext uri="{FF2B5EF4-FFF2-40B4-BE49-F238E27FC236}">
                <a16:creationId xmlns:a16="http://schemas.microsoft.com/office/drawing/2014/main" id="{4D7A68DF-0E3F-1BCC-FF1F-A979CF4F95E3}"/>
              </a:ext>
            </a:extLst>
          </p:cNvPr>
          <p:cNvCxnSpPr>
            <a:cxnSpLocks/>
          </p:cNvCxnSpPr>
          <p:nvPr/>
        </p:nvCxnSpPr>
        <p:spPr bwMode="auto">
          <a:xfrm>
            <a:off x="4572000" y="1988984"/>
            <a:ext cx="0" cy="197870"/>
          </a:xfrm>
          <a:prstGeom prst="straightConnector1">
            <a:avLst/>
          </a:pr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16" name="Freeform 10">
            <a:extLst>
              <a:ext uri="{FF2B5EF4-FFF2-40B4-BE49-F238E27FC236}">
                <a16:creationId xmlns:a16="http://schemas.microsoft.com/office/drawing/2014/main" id="{006D7B4A-6AA6-6003-4020-63C2897463AC}"/>
              </a:ext>
            </a:extLst>
          </p:cNvPr>
          <p:cNvSpPr>
            <a:spLocks/>
          </p:cNvSpPr>
          <p:nvPr/>
        </p:nvSpPr>
        <p:spPr bwMode="auto">
          <a:xfrm rot="5400000">
            <a:off x="3761990" y="1718982"/>
            <a:ext cx="180001"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7" name="フリーフォーム 10">
            <a:extLst>
              <a:ext uri="{FF2B5EF4-FFF2-40B4-BE49-F238E27FC236}">
                <a16:creationId xmlns:a16="http://schemas.microsoft.com/office/drawing/2014/main" id="{4A6A2F69-2D60-BC96-1E63-45629E83A88B}"/>
              </a:ext>
            </a:extLst>
          </p:cNvPr>
          <p:cNvSpPr>
            <a:spLocks noChangeArrowheads="1"/>
          </p:cNvSpPr>
          <p:nvPr/>
        </p:nvSpPr>
        <p:spPr bwMode="auto">
          <a:xfrm flipH="1">
            <a:off x="3761991"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8" name="フリーフォーム 10">
            <a:extLst>
              <a:ext uri="{FF2B5EF4-FFF2-40B4-BE49-F238E27FC236}">
                <a16:creationId xmlns:a16="http://schemas.microsoft.com/office/drawing/2014/main" id="{56337C34-19B1-A28C-9E8E-A2CD907EE5CB}"/>
              </a:ext>
            </a:extLst>
          </p:cNvPr>
          <p:cNvSpPr>
            <a:spLocks noChangeArrowheads="1"/>
          </p:cNvSpPr>
          <p:nvPr/>
        </p:nvSpPr>
        <p:spPr bwMode="auto">
          <a:xfrm flipH="1">
            <a:off x="4572000"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19" name="フリーフォーム 10">
            <a:extLst>
              <a:ext uri="{FF2B5EF4-FFF2-40B4-BE49-F238E27FC236}">
                <a16:creationId xmlns:a16="http://schemas.microsoft.com/office/drawing/2014/main" id="{4B80016D-5C10-30E8-0CAA-747DADDC5B9F}"/>
              </a:ext>
            </a:extLst>
          </p:cNvPr>
          <p:cNvSpPr>
            <a:spLocks noChangeArrowheads="1"/>
          </p:cNvSpPr>
          <p:nvPr/>
        </p:nvSpPr>
        <p:spPr bwMode="auto">
          <a:xfrm flipH="1">
            <a:off x="5382009" y="2348988"/>
            <a:ext cx="720008"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lumMod val="75000"/>
                    <a:lumOff val="25000"/>
                  </a:schemeClr>
                </a:solidFill>
                <a:latin typeface="+mn-ea"/>
              </a:rPr>
              <a:t>演算器</a:t>
            </a:r>
          </a:p>
        </p:txBody>
      </p:sp>
      <p:sp>
        <p:nvSpPr>
          <p:cNvPr id="20" name="Freeform 10">
            <a:extLst>
              <a:ext uri="{FF2B5EF4-FFF2-40B4-BE49-F238E27FC236}">
                <a16:creationId xmlns:a16="http://schemas.microsoft.com/office/drawing/2014/main" id="{26F33265-DE1C-3F00-4F14-2752E0D7D555}"/>
              </a:ext>
            </a:extLst>
          </p:cNvPr>
          <p:cNvSpPr>
            <a:spLocks/>
          </p:cNvSpPr>
          <p:nvPr/>
        </p:nvSpPr>
        <p:spPr bwMode="auto">
          <a:xfrm rot="5400000">
            <a:off x="4166997" y="2123986"/>
            <a:ext cx="18000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1" name="Freeform 10">
            <a:extLst>
              <a:ext uri="{FF2B5EF4-FFF2-40B4-BE49-F238E27FC236}">
                <a16:creationId xmlns:a16="http://schemas.microsoft.com/office/drawing/2014/main" id="{F73DF0FE-0D02-95F2-3671-16C55F2A6542}"/>
              </a:ext>
            </a:extLst>
          </p:cNvPr>
          <p:cNvSpPr>
            <a:spLocks/>
          </p:cNvSpPr>
          <p:nvPr/>
        </p:nvSpPr>
        <p:spPr bwMode="auto">
          <a:xfrm rot="5400000" flipV="1">
            <a:off x="4617001" y="1943984"/>
            <a:ext cx="180000"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2" name="Freeform 10">
            <a:extLst>
              <a:ext uri="{FF2B5EF4-FFF2-40B4-BE49-F238E27FC236}">
                <a16:creationId xmlns:a16="http://schemas.microsoft.com/office/drawing/2014/main" id="{081E256E-DA4D-C88E-6A24-A0AD829B3150}"/>
              </a:ext>
            </a:extLst>
          </p:cNvPr>
          <p:cNvSpPr>
            <a:spLocks/>
          </p:cNvSpPr>
          <p:nvPr/>
        </p:nvSpPr>
        <p:spPr bwMode="auto">
          <a:xfrm rot="5400000" flipV="1">
            <a:off x="5202008" y="1808983"/>
            <a:ext cx="180001" cy="90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med" len="med"/>
            <a:tailEnd type="triangle"/>
          </a:ln>
          <a:effectLst/>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3694615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64406</TotalTime>
  <Words>3016</Words>
  <Application>Microsoft Office PowerPoint</Application>
  <PresentationFormat>画面に合わせる (4:3)</PresentationFormat>
  <Paragraphs>600</Paragraphs>
  <Slides>43</Slides>
  <Notes>5</Notes>
  <HiddenSlides>0</HiddenSlides>
  <MMClips>1</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43</vt:i4>
      </vt:variant>
    </vt:vector>
  </HeadingPairs>
  <TitlesOfParts>
    <vt:vector size="54" baseType="lpstr">
      <vt:lpstr>HG丸ｺﾞｼｯｸM-PRO</vt:lpstr>
      <vt:lpstr>MeiryoKe_PGothic</vt:lpstr>
      <vt:lpstr>ＭＳ Ｐゴシック</vt:lpstr>
      <vt:lpstr>メイリオ</vt:lpstr>
      <vt:lpstr>Arial Narrow</vt:lpstr>
      <vt:lpstr>Calibri</vt:lpstr>
      <vt:lpstr>Consolas</vt:lpstr>
      <vt:lpstr>Segoe UI</vt:lpstr>
      <vt:lpstr>Verdana</vt:lpstr>
      <vt:lpstr>Wingdings</vt:lpstr>
      <vt:lpstr>cerulean</vt:lpstr>
      <vt:lpstr>先進計算機構成論 10</vt:lpstr>
      <vt:lpstr>今回の内容</vt:lpstr>
      <vt:lpstr>GPU：Graphics Processing Unit</vt:lpstr>
      <vt:lpstr>代表的な GPU のアーキテクチャ</vt:lpstr>
      <vt:lpstr>もくじ</vt:lpstr>
      <vt:lpstr>フリンの分類と SIMD </vt:lpstr>
      <vt:lpstr>フリンの分類 混乱したらこの図を見返そう</vt:lpstr>
      <vt:lpstr>SISD（Single Instruction stream/Single Data stream）</vt:lpstr>
      <vt:lpstr>SIMD（Single Instruction stream/Multiple Data stream）</vt:lpstr>
      <vt:lpstr>SIMD（Single Instruction stream/Multiple Data stream）</vt:lpstr>
      <vt:lpstr>MISD（Multiple Instruction stream/Single Data stream）</vt:lpstr>
      <vt:lpstr>MIMD（Multiple Instruction stream/Multiple Data stream）</vt:lpstr>
      <vt:lpstr>フリンの分類と実際</vt:lpstr>
      <vt:lpstr>余談：SIMD の発音</vt:lpstr>
      <vt:lpstr>もくじ</vt:lpstr>
      <vt:lpstr>回路量当たりの性能の背景：演算器と制御部</vt:lpstr>
      <vt:lpstr>GPU における回路量あたりの性能向上</vt:lpstr>
      <vt:lpstr>SIMD では複数の演算器間で制御部を共有できる</vt:lpstr>
      <vt:lpstr>SIMD は同じ回路量で高い性能を実現できる</vt:lpstr>
      <vt:lpstr>GPU における回路量あたりの性能向上</vt:lpstr>
      <vt:lpstr>GPU では制御部自体を簡素化</vt:lpstr>
      <vt:lpstr>AMD Bulldozer のコア部分に占める演算器部分 チップ写真は https://en.wikichip.org/wiki/File:Bulldozer_Die_Shot.jpg より</vt:lpstr>
      <vt:lpstr>PowerPoint プレゼンテーション</vt:lpstr>
      <vt:lpstr>GPU のプログラミングのイメージ</vt:lpstr>
      <vt:lpstr>GPU で動くプログラムに期待できる性質</vt:lpstr>
      <vt:lpstr>SIMD（Single Instruction Multiple Data）</vt:lpstr>
      <vt:lpstr>NVIDIA の SIMT（multiple thread）</vt:lpstr>
      <vt:lpstr>NVIDIA の SIMT（multiple thread）</vt:lpstr>
      <vt:lpstr>バックエッジに対する対処</vt:lpstr>
      <vt:lpstr>CPU のバックエッジ：逆方向（右から左）</vt:lpstr>
      <vt:lpstr>分岐予測</vt:lpstr>
      <vt:lpstr>マルチスレッドによる解決</vt:lpstr>
      <vt:lpstr>フォワーディング</vt:lpstr>
      <vt:lpstr>マルチスレッドによる解決</vt:lpstr>
      <vt:lpstr>CPU と GPUの違い GPU では演算器搭載量を重視 = 最大性能が上がる</vt:lpstr>
      <vt:lpstr>GPU の概要のまとめ</vt:lpstr>
      <vt:lpstr>アクセラレータや GPU は何故 CPU より速いのか？</vt:lpstr>
      <vt:lpstr>アクセラレータや GPU は何故 CPU より速いのか？</vt:lpstr>
      <vt:lpstr>Norman P. Jouppi et al., In-Datacenter Performance Analysis of a Tensor Processing Unit, ISCA 2017 より</vt:lpstr>
      <vt:lpstr>https://cloud.google.com/tpu?hl=ja　より</vt:lpstr>
      <vt:lpstr>今回の内容</vt:lpstr>
      <vt:lpstr>レポート課題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15588</cp:revision>
  <cp:lastPrinted>2014-12-10T13:40:48Z</cp:lastPrinted>
  <dcterms:created xsi:type="dcterms:W3CDTF">2014-11-17T10:53:59Z</dcterms:created>
  <dcterms:modified xsi:type="dcterms:W3CDTF">2022-07-04T05:03:40Z</dcterms:modified>
</cp:coreProperties>
</file>