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8"/>
  </p:notesMasterIdLst>
  <p:sldIdLst>
    <p:sldId id="440" r:id="rId2"/>
    <p:sldId id="599" r:id="rId3"/>
    <p:sldId id="609" r:id="rId4"/>
    <p:sldId id="456" r:id="rId5"/>
    <p:sldId id="457" r:id="rId6"/>
    <p:sldId id="496" r:id="rId7"/>
    <p:sldId id="484" r:id="rId8"/>
    <p:sldId id="483" r:id="rId9"/>
    <p:sldId id="487" r:id="rId10"/>
    <p:sldId id="486" r:id="rId11"/>
    <p:sldId id="488" r:id="rId12"/>
    <p:sldId id="489" r:id="rId13"/>
    <p:sldId id="491" r:id="rId14"/>
    <p:sldId id="492" r:id="rId15"/>
    <p:sldId id="493" r:id="rId16"/>
    <p:sldId id="495" r:id="rId17"/>
    <p:sldId id="610" r:id="rId18"/>
    <p:sldId id="498" r:id="rId19"/>
    <p:sldId id="497" r:id="rId20"/>
    <p:sldId id="601" r:id="rId21"/>
    <p:sldId id="502" r:id="rId22"/>
    <p:sldId id="602" r:id="rId23"/>
    <p:sldId id="511" r:id="rId24"/>
    <p:sldId id="604" r:id="rId25"/>
    <p:sldId id="494" r:id="rId26"/>
    <p:sldId id="606" r:id="rId27"/>
    <p:sldId id="607" r:id="rId28"/>
    <p:sldId id="608" r:id="rId29"/>
    <p:sldId id="501" r:id="rId30"/>
    <p:sldId id="537" r:id="rId31"/>
    <p:sldId id="530" r:id="rId32"/>
    <p:sldId id="543" r:id="rId33"/>
    <p:sldId id="534" r:id="rId34"/>
    <p:sldId id="535" r:id="rId35"/>
    <p:sldId id="536" r:id="rId36"/>
    <p:sldId id="542" r:id="rId37"/>
    <p:sldId id="540" r:id="rId38"/>
    <p:sldId id="541" r:id="rId39"/>
    <p:sldId id="539" r:id="rId40"/>
    <p:sldId id="544" r:id="rId41"/>
    <p:sldId id="538" r:id="rId42"/>
    <p:sldId id="552" r:id="rId43"/>
    <p:sldId id="533" r:id="rId44"/>
    <p:sldId id="545" r:id="rId45"/>
    <p:sldId id="551" r:id="rId46"/>
    <p:sldId id="549" r:id="rId47"/>
    <p:sldId id="548" r:id="rId48"/>
    <p:sldId id="550" r:id="rId49"/>
    <p:sldId id="553" r:id="rId50"/>
    <p:sldId id="546" r:id="rId51"/>
    <p:sldId id="547" r:id="rId52"/>
    <p:sldId id="554" r:id="rId53"/>
    <p:sldId id="565" r:id="rId54"/>
    <p:sldId id="555" r:id="rId55"/>
    <p:sldId id="556" r:id="rId56"/>
    <p:sldId id="557" r:id="rId57"/>
    <p:sldId id="558" r:id="rId58"/>
    <p:sldId id="559" r:id="rId59"/>
    <p:sldId id="560" r:id="rId60"/>
    <p:sldId id="561" r:id="rId61"/>
    <p:sldId id="564" r:id="rId62"/>
    <p:sldId id="563" r:id="rId63"/>
    <p:sldId id="562" r:id="rId64"/>
    <p:sldId id="566" r:id="rId65"/>
    <p:sldId id="518" r:id="rId66"/>
    <p:sldId id="576" r:id="rId67"/>
    <p:sldId id="521" r:id="rId68"/>
    <p:sldId id="567" r:id="rId69"/>
    <p:sldId id="569" r:id="rId70"/>
    <p:sldId id="570" r:id="rId71"/>
    <p:sldId id="572" r:id="rId72"/>
    <p:sldId id="573" r:id="rId73"/>
    <p:sldId id="568" r:id="rId74"/>
    <p:sldId id="574" r:id="rId75"/>
    <p:sldId id="575" r:id="rId76"/>
    <p:sldId id="571" r:id="rId77"/>
    <p:sldId id="578" r:id="rId78"/>
    <p:sldId id="580" r:id="rId79"/>
    <p:sldId id="581" r:id="rId80"/>
    <p:sldId id="590" r:id="rId81"/>
    <p:sldId id="589" r:id="rId82"/>
    <p:sldId id="588" r:id="rId83"/>
    <p:sldId id="582" r:id="rId84"/>
    <p:sldId id="591" r:id="rId85"/>
    <p:sldId id="592" r:id="rId86"/>
    <p:sldId id="593" r:id="rId87"/>
    <p:sldId id="594" r:id="rId88"/>
    <p:sldId id="595" r:id="rId89"/>
    <p:sldId id="577" r:id="rId90"/>
    <p:sldId id="519" r:id="rId91"/>
    <p:sldId id="586" r:id="rId92"/>
    <p:sldId id="583" r:id="rId93"/>
    <p:sldId id="584" r:id="rId94"/>
    <p:sldId id="585" r:id="rId95"/>
    <p:sldId id="587" r:id="rId96"/>
    <p:sldId id="598"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92</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93</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68656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66</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67</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78</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sd-devel/rs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b="1" dirty="0"/>
              <a:t>上記のパイプライン化</a:t>
            </a:r>
            <a:endParaRPr kumimoji="1" lang="en-US" altLang="ja-JP" b="1"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11205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endParaRPr kumimoji="1" lang="ja-JP" altLang="en-US" dirty="0"/>
          </a:p>
        </p:txBody>
      </p:sp>
    </p:spTree>
    <p:extLst>
      <p:ext uri="{BB962C8B-B14F-4D97-AF65-F5344CB8AC3E}">
        <p14:creationId xmlns:p14="http://schemas.microsoft.com/office/powerpoint/2010/main" val="1421662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パイプライン・チャートの見方</a:t>
            </a:r>
            <a:br>
              <a:rPr lang="en-US" altLang="ja-JP" dirty="0"/>
            </a:br>
            <a:r>
              <a:rPr lang="ja-JP" altLang="en-US" sz="2000" dirty="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a:t>左から右にむかって時間は進む</a:t>
            </a:r>
            <a:endParaRPr kumimoji="1" lang="en-US" altLang="ja-JP" dirty="0"/>
          </a:p>
          <a:p>
            <a:pPr lvl="1"/>
            <a:r>
              <a:rPr kumimoji="1" lang="ja-JP" altLang="en-US" dirty="0"/>
              <a:t>上から下にむかって命令が実行順に置かれる</a:t>
            </a:r>
            <a:endParaRPr kumimoji="1" lang="en-US" altLang="ja-JP" dirty="0"/>
          </a:p>
          <a:p>
            <a:pPr lvl="1"/>
            <a:r>
              <a:rPr kumimoji="1" lang="ja-JP" altLang="en-US" dirty="0"/>
              <a:t>各ステージを表す四角は左側にある命令がその時そこにいることを示す</a:t>
            </a:r>
            <a:endParaRPr kumimoji="1" lang="en-US" altLang="ja-JP" dirty="0"/>
          </a:p>
          <a:p>
            <a:pPr lvl="2"/>
            <a:r>
              <a:rPr kumimoji="1" lang="ja-JP" altLang="en-US" dirty="0"/>
              <a:t>上記では２サイクル目に，</a:t>
            </a:r>
            <a:r>
              <a:rPr kumimoji="1" lang="en-US" altLang="ja-JP" dirty="0"/>
              <a:t>I0 </a:t>
            </a:r>
            <a:r>
              <a:rPr kumimoji="1" lang="ja-JP" altLang="en-US" dirty="0"/>
              <a:t>が </a:t>
            </a:r>
            <a:r>
              <a:rPr kumimoji="1" lang="en-US" altLang="ja-JP" dirty="0"/>
              <a:t>ID </a:t>
            </a:r>
            <a:r>
              <a:rPr kumimoji="1" lang="ja-JP" altLang="en-US" dirty="0"/>
              <a:t>に，</a:t>
            </a:r>
            <a:r>
              <a:rPr kumimoji="1" lang="en-US" altLang="ja-JP" dirty="0"/>
              <a:t>I1 </a:t>
            </a:r>
            <a:r>
              <a:rPr kumimoji="1" lang="ja-JP" altLang="en-US" dirty="0"/>
              <a:t>が </a:t>
            </a:r>
            <a:r>
              <a:rPr kumimoji="1" lang="en-US" altLang="ja-JP" dirty="0"/>
              <a:t>IF </a:t>
            </a:r>
            <a:r>
              <a:rPr kumimoji="1" lang="ja-JP" altLang="en-US" dirty="0"/>
              <a:t>で処理されている</a:t>
            </a:r>
            <a:endParaRPr lang="en-US" altLang="ja-JP" dirty="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1907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余談：実際の </a:t>
            </a:r>
            <a:r>
              <a:rPr kumimoji="1" lang="en-US" altLang="ja-JP" dirty="0"/>
              <a:t>CPU </a:t>
            </a:r>
            <a:r>
              <a:rPr kumimoji="1" lang="ja-JP" altLang="en-US" dirty="0"/>
              <a:t>を実行した場合のパイプライン</a:t>
            </a:r>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a:t>塩谷が開発している </a:t>
            </a:r>
            <a:r>
              <a:rPr kumimoji="1" lang="en-US" altLang="ja-JP" dirty="0"/>
              <a:t>RISC-V CPU</a:t>
            </a:r>
            <a:r>
              <a:rPr lang="ja-JP" altLang="en-US" dirty="0"/>
              <a:t>（</a:t>
            </a:r>
            <a:r>
              <a:rPr lang="en-US" altLang="ja-JP" dirty="0"/>
              <a:t>RSD</a:t>
            </a:r>
            <a:r>
              <a:rPr lang="ja-JP" altLang="en-US" dirty="0"/>
              <a:t>）</a:t>
            </a:r>
            <a:r>
              <a:rPr kumimoji="1" lang="ja-JP" altLang="en-US" dirty="0"/>
              <a:t>の実行を可視化したもの</a:t>
            </a:r>
            <a:endParaRPr kumimoji="1" lang="en-US" altLang="ja-JP" dirty="0"/>
          </a:p>
          <a:p>
            <a:pPr lvl="1"/>
            <a:r>
              <a:rPr kumimoji="1" lang="en-US" altLang="ja-JP" dirty="0">
                <a:hlinkClick r:id="rId2"/>
              </a:rPr>
              <a:t>https://github.com/rsd-devel/rsd</a:t>
            </a:r>
            <a:endParaRPr lang="en-US" altLang="ja-JP" dirty="0"/>
          </a:p>
          <a:p>
            <a:pPr lvl="1"/>
            <a:r>
              <a:rPr lang="en-US" altLang="ja-JP" dirty="0"/>
              <a:t>out-of-order </a:t>
            </a:r>
            <a:r>
              <a:rPr lang="ja-JP" altLang="en-US" dirty="0"/>
              <a:t>実行をしているので，途中からプログラム順とは</a:t>
            </a:r>
            <a:br>
              <a:rPr lang="en-US" altLang="ja-JP" dirty="0"/>
            </a:br>
            <a:r>
              <a:rPr lang="ja-JP" altLang="en-US" dirty="0"/>
              <a:t>異なるタイミングで実行が進んでいる</a:t>
            </a:r>
            <a:endParaRPr kumimoji="1" lang="ja-JP" altLang="en-US" dirty="0"/>
          </a:p>
        </p:txBody>
      </p:sp>
      <p:pic>
        <p:nvPicPr>
          <p:cNvPr id="4" name="図 3"/>
          <p:cNvPicPr>
            <a:picLocks noChangeAspect="1"/>
          </p:cNvPicPr>
          <p:nvPr/>
        </p:nvPicPr>
        <p:blipFill>
          <a:blip r:embed="rId3"/>
          <a:stretch>
            <a:fillRect/>
          </a:stretch>
        </p:blipFill>
        <p:spPr>
          <a:xfrm>
            <a:off x="1241963" y="998973"/>
            <a:ext cx="6708853" cy="3960044"/>
          </a:xfrm>
          <a:prstGeom prst="rect">
            <a:avLst/>
          </a:prstGeom>
        </p:spPr>
      </p:pic>
    </p:spTree>
    <p:extLst>
      <p:ext uri="{BB962C8B-B14F-4D97-AF65-F5344CB8AC3E}">
        <p14:creationId xmlns:p14="http://schemas.microsoft.com/office/powerpoint/2010/main" val="58128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111253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380076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ステージを「どうやって」切るか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a:t>シングル・サイクル・プロセッサの回路に適当に間隔をあけて命令を流せばよいというものもない</a:t>
            </a:r>
            <a:endParaRPr kumimoji="1" lang="en-US" altLang="ja-JP" dirty="0"/>
          </a:p>
          <a:p>
            <a:pPr marL="457200" indent="-457200">
              <a:buFont typeface="+mj-lt"/>
              <a:buAutoNum type="arabicPeriod"/>
            </a:pPr>
            <a:r>
              <a:rPr kumimoji="1" lang="ja-JP" altLang="en-US" dirty="0"/>
              <a:t>各ステージを完全に同じ長さにすることは凄く難しい</a:t>
            </a:r>
            <a:endParaRPr kumimoji="1" lang="en-US" altLang="ja-JP" dirty="0"/>
          </a:p>
          <a:p>
            <a:pPr lvl="1"/>
            <a:r>
              <a:rPr kumimoji="1" lang="ja-JP" altLang="en-US" dirty="0"/>
              <a:t>同じ長さ</a:t>
            </a:r>
            <a:r>
              <a:rPr kumimoji="1" lang="en-US" altLang="ja-JP" dirty="0"/>
              <a:t>=</a:t>
            </a:r>
            <a:r>
              <a:rPr kumimoji="1" lang="ja-JP" altLang="en-US" dirty="0"/>
              <a:t>同じ遅延</a:t>
            </a:r>
            <a:r>
              <a:rPr kumimoji="1" lang="en-US" altLang="ja-JP" dirty="0"/>
              <a:t>=</a:t>
            </a:r>
            <a:r>
              <a:rPr kumimoji="1" lang="ja-JP" altLang="en-US" dirty="0"/>
              <a:t>全く同じ段数の組み合わせ回路</a:t>
            </a:r>
            <a:endParaRPr kumimoji="1" lang="en-US" altLang="ja-JP" dirty="0"/>
          </a:p>
          <a:p>
            <a:pPr marL="457200" indent="-457200">
              <a:buFont typeface="+mj-lt"/>
              <a:buAutoNum type="arabicPeriod"/>
            </a:pPr>
            <a:r>
              <a:rPr kumimoji="1" lang="ja-JP" altLang="en-US" dirty="0"/>
              <a:t>長いステージであっても信号は絶えず変化する可能性がある</a:t>
            </a:r>
            <a:endParaRPr kumimoji="1" lang="en-US" altLang="ja-JP" dirty="0"/>
          </a:p>
          <a:p>
            <a:pPr lvl="1"/>
            <a:r>
              <a:rPr kumimoji="1" lang="ja-JP" altLang="en-US" dirty="0"/>
              <a:t>短いパスから順に出力に反映される</a:t>
            </a:r>
            <a:endParaRPr kumimoji="1" lang="en-US" altLang="ja-JP" dirty="0"/>
          </a:p>
          <a:p>
            <a:pPr lvl="1"/>
            <a:r>
              <a:rPr kumimoji="1" lang="ja-JP" altLang="en-US" dirty="0"/>
              <a:t>たとえば下の回路で </a:t>
            </a:r>
            <a:r>
              <a:rPr kumimoji="1" lang="en-US" altLang="ja-JP" i="1" dirty="0" err="1"/>
              <a:t>a,b,c,d</a:t>
            </a:r>
            <a:r>
              <a:rPr kumimoji="1" lang="en-US" altLang="ja-JP" i="1" dirty="0"/>
              <a:t> </a:t>
            </a:r>
            <a:r>
              <a:rPr kumimoji="1" lang="ja-JP" altLang="en-US" i="1" dirty="0"/>
              <a:t>が全て変化したとすると，</a:t>
            </a:r>
            <a:br>
              <a:rPr kumimoji="1" lang="en-US" altLang="ja-JP" i="1" dirty="0"/>
            </a:br>
            <a:r>
              <a:rPr kumimoji="1" lang="ja-JP" altLang="en-US" dirty="0"/>
              <a:t>まず </a:t>
            </a:r>
            <a:r>
              <a:rPr kumimoji="1" lang="en-US" altLang="ja-JP" i="1" dirty="0"/>
              <a:t>d </a:t>
            </a:r>
            <a:r>
              <a:rPr kumimoji="1" lang="ja-JP" altLang="en-US" i="1" dirty="0"/>
              <a:t>の変化が </a:t>
            </a:r>
            <a:r>
              <a:rPr kumimoji="1" lang="en-US" altLang="ja-JP" i="1" dirty="0"/>
              <a:t>z </a:t>
            </a:r>
            <a:r>
              <a:rPr kumimoji="1" lang="ja-JP" altLang="en-US" i="1" dirty="0"/>
              <a:t>に反映し，次に </a:t>
            </a:r>
            <a:r>
              <a:rPr kumimoji="1" lang="en-US" altLang="ja-JP" i="1" dirty="0"/>
              <a:t>d </a:t>
            </a:r>
            <a:r>
              <a:rPr kumimoji="1" lang="ja-JP" altLang="en-US" i="1" dirty="0"/>
              <a:t>が･･･</a:t>
            </a:r>
            <a:endParaRPr kumimoji="1" lang="en-US" altLang="ja-JP" dirty="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c</a:t>
            </a: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3278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4939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余談：非同期回路やウェーブ・パイプライン</a:t>
            </a:r>
          </a:p>
        </p:txBody>
      </p:sp>
      <p:sp>
        <p:nvSpPr>
          <p:cNvPr id="3" name="テキスト プレースホルダー 2"/>
          <p:cNvSpPr>
            <a:spLocks noGrp="1"/>
          </p:cNvSpPr>
          <p:nvPr>
            <p:ph type="body" sz="quarter" idx="10"/>
          </p:nvPr>
        </p:nvSpPr>
        <p:spPr/>
        <p:txBody>
          <a:bodyPr/>
          <a:lstStyle/>
          <a:p>
            <a:r>
              <a:rPr kumimoji="1" lang="ja-JP" altLang="en-US" dirty="0"/>
              <a:t>クロックによる同期化を使わずにパイプラインを作る方法も</a:t>
            </a:r>
            <a:br>
              <a:rPr kumimoji="1" lang="en-US" altLang="ja-JP" dirty="0"/>
            </a:br>
            <a:r>
              <a:rPr kumimoji="1" lang="ja-JP" altLang="en-US" dirty="0"/>
              <a:t>あるにはある</a:t>
            </a:r>
            <a:endParaRPr kumimoji="1" lang="en-US" altLang="ja-JP" dirty="0"/>
          </a:p>
          <a:p>
            <a:r>
              <a:rPr kumimoji="1" lang="ja-JP" altLang="en-US" dirty="0"/>
              <a:t>やり方：</a:t>
            </a:r>
            <a:endParaRPr kumimoji="1" lang="en-US" altLang="ja-JP" dirty="0"/>
          </a:p>
          <a:p>
            <a:pPr marL="817200" lvl="1" indent="-457200">
              <a:buFont typeface="+mj-lt"/>
              <a:buAutoNum type="arabicPeriod"/>
            </a:pPr>
            <a:r>
              <a:rPr kumimoji="1" lang="ja-JP" altLang="en-US" dirty="0"/>
              <a:t>色々な方法でステージ間の遅延の大きさを気合いで揃える</a:t>
            </a:r>
            <a:endParaRPr kumimoji="1" lang="en-US" altLang="ja-JP" dirty="0"/>
          </a:p>
          <a:p>
            <a:pPr marL="817200" lvl="1" indent="-457200">
              <a:buFont typeface="+mj-lt"/>
              <a:buAutoNum type="arabicPeriod"/>
            </a:pPr>
            <a:r>
              <a:rPr kumimoji="1" lang="ja-JP" altLang="en-US" dirty="0"/>
              <a:t>一定間隔でデータを流す</a:t>
            </a:r>
            <a:endParaRPr kumimoji="1" lang="en-US" altLang="ja-JP" dirty="0"/>
          </a:p>
          <a:p>
            <a:r>
              <a:rPr kumimoji="1" lang="ja-JP" altLang="en-US" dirty="0"/>
              <a:t>設計 </a:t>
            </a:r>
            <a:r>
              <a:rPr kumimoji="1" lang="en-US" altLang="ja-JP" dirty="0"/>
              <a:t>&amp; </a:t>
            </a:r>
            <a:r>
              <a:rPr kumimoji="1" lang="ja-JP" altLang="en-US" dirty="0"/>
              <a:t>動作させることがすごく難しいので，主流ではない</a:t>
            </a:r>
            <a:endParaRPr kumimoji="1" lang="en-US" altLang="ja-JP" dirty="0"/>
          </a:p>
          <a:p>
            <a:pPr lvl="1"/>
            <a:r>
              <a:rPr kumimoji="1" lang="ja-JP" altLang="en-US" dirty="0"/>
              <a:t>特に，高速動作がかなり難しい</a:t>
            </a:r>
            <a:endParaRPr kumimoji="1" lang="en-US" altLang="ja-JP" dirty="0"/>
          </a:p>
        </p:txBody>
      </p:sp>
    </p:spTree>
    <p:extLst>
      <p:ext uri="{BB962C8B-B14F-4D97-AF65-F5344CB8AC3E}">
        <p14:creationId xmlns:p14="http://schemas.microsoft.com/office/powerpoint/2010/main" val="273178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03095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kumimoji="1" lang="ja-JP" altLang="en-US" dirty="0"/>
              <a:t>いくつかの例を使った説明，解消方法について解説</a:t>
            </a:r>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メモリをあるサイクルに同時に読んで書く必要がある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スタック・ポインタ（のレジスタ）をデクリメントし，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err="1"/>
              <a:t>つを</a:t>
            </a:r>
            <a:r>
              <a:rPr kumimoji="1" lang="ja-JP" altLang="en-US" dirty="0"/>
              <a:t>書き込む必要がある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メモリやレジスタは，同時に読み書きできる数の２乗で回路が大きくなる（今後の講義で説明）</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en-US" altLang="ja-JP" b="1"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ｺｯﾁﾊ ｶﾝｹｲﾅｲｹﾄﾞﾈ</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b="1" dirty="0"/>
              <a:t>マイクロ命令への変換</a:t>
            </a:r>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複数の</a:t>
            </a:r>
            <a:r>
              <a:rPr kumimoji="1" lang="ja-JP" altLang="en-US" dirty="0">
                <a:solidFill>
                  <a:schemeClr val="accent5"/>
                </a:solidFill>
              </a:rPr>
              <a:t>マイクロ命令</a:t>
            </a:r>
            <a:r>
              <a:rPr kumimoji="1" lang="ja-JP" altLang="en-US" dirty="0"/>
              <a:t>に分解して実行</a:t>
            </a:r>
            <a:endParaRPr kumimoji="1" lang="en-US" altLang="ja-JP" dirty="0"/>
          </a:p>
          <a:p>
            <a:pPr lvl="1"/>
            <a:r>
              <a:rPr kumimoji="1" lang="ja-JP" altLang="en-US" dirty="0"/>
              <a:t>マイクロ命令：</a:t>
            </a:r>
            <a:r>
              <a:rPr kumimoji="1" lang="en-US" altLang="ja-JP" dirty="0"/>
              <a:t>CPU </a:t>
            </a:r>
            <a:r>
              <a:rPr kumimoji="1" lang="ja-JP" altLang="en-US" dirty="0"/>
              <a:t>の内部でのみ使われる命令</a:t>
            </a:r>
            <a:endParaRPr kumimoji="1" lang="en-US" altLang="ja-JP" dirty="0"/>
          </a:p>
          <a:p>
            <a:pPr lvl="2"/>
            <a:r>
              <a:rPr kumimoji="1" lang="ja-JP" altLang="en-US" dirty="0"/>
              <a:t>プログラマからは全く見えない</a:t>
            </a:r>
            <a:endParaRPr kumimoji="1" lang="en-US" altLang="ja-JP" dirty="0"/>
          </a:p>
          <a:p>
            <a:pPr lvl="1"/>
            <a:r>
              <a:rPr lang="ja-JP" altLang="en-US" dirty="0"/>
              <a:t>マイクロ命令は，構造ハザードを起こさないよう設計しておく</a:t>
            </a:r>
            <a:endParaRPr lang="en-US" altLang="ja-JP" dirty="0"/>
          </a:p>
          <a:p>
            <a:r>
              <a:rPr kumimoji="1" lang="ja-JP" altLang="en-US" dirty="0"/>
              <a:t>現代の </a:t>
            </a:r>
            <a:r>
              <a:rPr kumimoji="1" lang="en-US" altLang="ja-JP" dirty="0"/>
              <a:t>x86 </a:t>
            </a:r>
            <a:r>
              <a:rPr kumimoji="1" lang="ja-JP" altLang="en-US" dirty="0"/>
              <a:t>や </a:t>
            </a:r>
            <a:r>
              <a:rPr kumimoji="1" lang="en-US" altLang="ja-JP" dirty="0"/>
              <a:t>ARM </a:t>
            </a:r>
            <a:r>
              <a:rPr kumimoji="1" lang="ja-JP" altLang="en-US" dirty="0"/>
              <a:t>は，主にこの方法を採用している</a:t>
            </a:r>
            <a:endParaRPr kumimoji="1" lang="en-US" altLang="ja-JP" dirty="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a:t>mov</a:t>
            </a:r>
            <a:r>
              <a:rPr lang="en-US" altLang="ja-JP" dirty="0"/>
              <a:t> [rs1]</a:t>
            </a:r>
            <a:r>
              <a:rPr lang="ja-JP" altLang="en-US" dirty="0"/>
              <a:t>→</a:t>
            </a:r>
            <a:r>
              <a:rPr lang="en-US" altLang="ja-JP" dirty="0"/>
              <a:t>[rs2]</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st</a:t>
            </a:r>
            <a:r>
              <a:rPr lang="en-US" altLang="ja-JP" dirty="0"/>
              <a:t> </a:t>
            </a:r>
            <a:r>
              <a:rPr lang="en-US" altLang="ja-JP" dirty="0" err="1">
                <a:solidFill>
                  <a:schemeClr val="accent5"/>
                </a:solidFill>
              </a:rPr>
              <a:t>rt</a:t>
            </a:r>
            <a:r>
              <a:rPr lang="ja-JP" altLang="en-US" dirty="0"/>
              <a:t>→</a:t>
            </a:r>
            <a:r>
              <a:rPr lang="en-US" altLang="ja-JP" dirty="0"/>
              <a:t>[rs2]</a:t>
            </a:r>
          </a:p>
          <a:p>
            <a:r>
              <a:rPr lang="en-US" altLang="ja-JP" dirty="0"/>
              <a:t>pop</a:t>
            </a:r>
          </a:p>
          <a:p>
            <a:pPr marL="817200" lvl="1" indent="-457200">
              <a:buFont typeface="+mj-lt"/>
              <a:buAutoNum type="arabicPeriod"/>
            </a:pPr>
            <a:r>
              <a:rPr lang="en-US" altLang="ja-JP" dirty="0"/>
              <a:t>add rs1+1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ld</a:t>
            </a:r>
            <a:r>
              <a:rPr lang="en-US" altLang="ja-JP" dirty="0"/>
              <a:t> [</a:t>
            </a:r>
            <a:r>
              <a:rPr lang="en-US" altLang="ja-JP" dirty="0" err="1">
                <a:solidFill>
                  <a:schemeClr val="accent5"/>
                </a:solidFill>
              </a:rPr>
              <a:t>rt</a:t>
            </a:r>
            <a:r>
              <a:rPr lang="en-US" altLang="ja-JP" dirty="0"/>
              <a:t>]</a:t>
            </a:r>
            <a:r>
              <a:rPr lang="ja-JP" altLang="en-US" dirty="0"/>
              <a:t>→</a:t>
            </a:r>
            <a:r>
              <a:rPr lang="en-US" altLang="ja-JP" dirty="0" err="1"/>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a:t>add </a:t>
            </a:r>
            <a:r>
              <a:rPr lang="en-US" altLang="ja-JP" dirty="0">
                <a:solidFill>
                  <a:schemeClr val="accent5"/>
                </a:solidFill>
              </a:rPr>
              <a:t>rt</a:t>
            </a:r>
            <a:r>
              <a:rPr lang="en-US" altLang="ja-JP" dirty="0"/>
              <a:t>+1</a:t>
            </a:r>
            <a:r>
              <a:rPr lang="ja-JP" altLang="en-US" dirty="0"/>
              <a:t>→</a:t>
            </a:r>
            <a:r>
              <a:rPr lang="en-US" altLang="ja-JP" dirty="0" err="1"/>
              <a:t>rd</a:t>
            </a:r>
            <a:endParaRPr lang="en-US" altLang="ja-JP" dirty="0"/>
          </a:p>
          <a:p>
            <a:pPr marL="0" indent="0">
              <a:buNone/>
            </a:pPr>
            <a:r>
              <a:rPr lang="en-US" altLang="ja-JP" dirty="0" err="1">
                <a:solidFill>
                  <a:schemeClr val="accent5"/>
                </a:solidFill>
              </a:rPr>
              <a:t>rt</a:t>
            </a:r>
            <a:r>
              <a:rPr lang="en-US" altLang="ja-JP" dirty="0">
                <a:solidFill>
                  <a:schemeClr val="accent5"/>
                </a:solidFill>
              </a:rPr>
              <a:t> </a:t>
            </a:r>
            <a:r>
              <a:rPr lang="ja-JP" altLang="en-US" dirty="0"/>
              <a:t>はプログラマから見えない </a:t>
            </a:r>
            <a:r>
              <a:rPr lang="en-US" altLang="ja-JP" dirty="0"/>
              <a:t>CPU </a:t>
            </a:r>
            <a:r>
              <a:rPr lang="ja-JP" altLang="en-US" dirty="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時分割処理と</a:t>
            </a:r>
            <a:r>
              <a:rPr lang="ja-JP" altLang="en-US" dirty="0"/>
              <a:t>マイクロ命令への分解の比較</a:t>
            </a:r>
            <a:br>
              <a:rPr lang="en-US" altLang="ja-JP" dirty="0"/>
            </a:br>
            <a:r>
              <a:rPr lang="en-US" altLang="ja-JP" dirty="0">
                <a:latin typeface="Consolas" panose="020B0609020204030204" pitchFamily="49" charset="0"/>
              </a:rPr>
              <a:t>I4</a:t>
            </a:r>
            <a:r>
              <a:rPr lang="en-US" altLang="ja-JP" dirty="0"/>
              <a:t> </a:t>
            </a:r>
            <a:r>
              <a:rPr lang="ja-JP" altLang="en-US" dirty="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a:t>ID </a:t>
            </a:r>
            <a:r>
              <a:rPr kumimoji="1" lang="ja-JP" altLang="en-US" dirty="0"/>
              <a:t>でマイクロ命令に分解 </a:t>
            </a:r>
            <a:r>
              <a:rPr kumimoji="1" lang="en-US" altLang="ja-JP" dirty="0"/>
              <a:t>= </a:t>
            </a:r>
            <a:r>
              <a:rPr kumimoji="1" lang="ja-JP" altLang="en-US" dirty="0"/>
              <a:t>デコードで時分割処理している</a:t>
            </a:r>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a:solidFill>
                  <a:schemeClr val="accent5"/>
                </a:solidFill>
              </a:rPr>
              <a:t>rt</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00" name="正方形/長方形 99"/>
          <p:cNvSpPr/>
          <p:nvPr/>
        </p:nvSpPr>
        <p:spPr bwMode="auto">
          <a:xfrm>
            <a:off x="1511966"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a:solidFill>
                  <a:schemeClr val="accent5"/>
                </a:solidFill>
              </a:rPr>
              <a:t>rd</a:t>
            </a:r>
            <a:endParaRPr kumimoji="1" lang="ja-JP" altLang="en-US" sz="1600" dirty="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kumimoji="1" lang="ja-JP" altLang="en-US" dirty="0"/>
              <a:t>処理時間が変わらないのなら，なぜこんな複雑なことをするのか？</a:t>
            </a:r>
            <a:endParaRPr kumimoji="1" lang="en-US" altLang="ja-JP" dirty="0"/>
          </a:p>
          <a:p>
            <a:r>
              <a:rPr lang="ja-JP" altLang="en-US" dirty="0"/>
              <a:t>分解後は，構造ハザードのことを一切考えなくてよくなるから</a:t>
            </a:r>
            <a:endParaRPr lang="en-US" altLang="ja-JP" dirty="0"/>
          </a:p>
          <a:p>
            <a:pPr lvl="1"/>
            <a:r>
              <a:rPr lang="en-US" altLang="ja-JP" dirty="0" err="1"/>
              <a:t>mov</a:t>
            </a:r>
            <a:r>
              <a:rPr lang="ja-JP" altLang="en-US" dirty="0" err="1"/>
              <a:t>，</a:t>
            </a:r>
            <a:r>
              <a:rPr lang="en-US" altLang="ja-JP" dirty="0"/>
              <a:t>pop</a:t>
            </a:r>
            <a:r>
              <a:rPr lang="ja-JP" altLang="en-US" dirty="0" err="1"/>
              <a:t>，</a:t>
            </a:r>
            <a:r>
              <a:rPr lang="en-US" altLang="ja-JP" dirty="0" err="1"/>
              <a:t>ld_inc</a:t>
            </a:r>
            <a:r>
              <a:rPr lang="en-US" altLang="ja-JP" dirty="0"/>
              <a:t> </a:t>
            </a:r>
            <a:r>
              <a:rPr lang="ja-JP" altLang="en-US" dirty="0"/>
              <a:t>が連続で来た場合，どう止めたらよいのか？</a:t>
            </a:r>
            <a:endParaRPr lang="en-US" altLang="ja-JP" dirty="0"/>
          </a:p>
          <a:p>
            <a:pPr lvl="2"/>
            <a:r>
              <a:rPr lang="ja-JP" altLang="en-US" dirty="0"/>
              <a:t>止めるべきステージの場所はさまざま</a:t>
            </a:r>
            <a:endParaRPr lang="en-US" altLang="ja-JP" dirty="0"/>
          </a:p>
          <a:p>
            <a:pPr lvl="2"/>
            <a:r>
              <a:rPr lang="ja-JP" altLang="en-US" dirty="0"/>
              <a:t>組み合わさると意味がわからない</a:t>
            </a:r>
            <a:endParaRPr lang="en-US" altLang="ja-JP" dirty="0"/>
          </a:p>
          <a:p>
            <a:pPr lvl="1"/>
            <a:r>
              <a:rPr kumimoji="1" lang="ja-JP" altLang="en-US" dirty="0"/>
              <a:t>マイクロ命令に分解してしまえば，</a:t>
            </a:r>
            <a:r>
              <a:rPr kumimoji="1" lang="en-US" altLang="ja-JP" dirty="0"/>
              <a:t>ID </a:t>
            </a:r>
            <a:r>
              <a:rPr kumimoji="1" lang="ja-JP" altLang="en-US" dirty="0"/>
              <a:t>ステージでのストール</a:t>
            </a:r>
            <a:br>
              <a:rPr kumimoji="1" lang="en-US" altLang="ja-JP" dirty="0"/>
            </a:br>
            <a:r>
              <a:rPr kumimoji="1" lang="ja-JP" altLang="en-US" dirty="0"/>
              <a:t>のみ考えれば良い</a:t>
            </a:r>
            <a:endParaRPr kumimoji="1" lang="en-US" altLang="ja-JP" dirty="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lang="ja-JP" altLang="en-US" dirty="0"/>
              <a:t>内部の設計をクリーンにできる</a:t>
            </a:r>
            <a:endParaRPr lang="en-US" altLang="ja-JP" dirty="0"/>
          </a:p>
          <a:p>
            <a:pPr lvl="1"/>
            <a:r>
              <a:rPr kumimoji="1" lang="ja-JP" altLang="en-US" dirty="0"/>
              <a:t>スーパスカラ（パイプラインを複数並列に並べる）などでは，</a:t>
            </a:r>
            <a:br>
              <a:rPr lang="en-US" altLang="ja-JP" dirty="0"/>
            </a:br>
            <a:r>
              <a:rPr lang="ja-JP" altLang="en-US" dirty="0"/>
              <a:t>こうしないと複雑すぎて無理</a:t>
            </a:r>
            <a:endParaRPr lang="en-US" altLang="ja-JP" dirty="0"/>
          </a:p>
          <a:p>
            <a:r>
              <a:rPr kumimoji="1" lang="en-US" altLang="ja-JP" dirty="0"/>
              <a:t>= </a:t>
            </a:r>
            <a:r>
              <a:rPr kumimoji="1" lang="ja-JP" altLang="en-US" dirty="0"/>
              <a:t>内部を刷新</a:t>
            </a:r>
            <a:r>
              <a:rPr kumimoji="1" lang="ja-JP" altLang="en-US"/>
              <a:t>しつつ，プログラムの互換性</a:t>
            </a:r>
            <a:r>
              <a:rPr kumimoji="1" lang="ja-JP" altLang="en-US" dirty="0"/>
              <a:t>を保てる</a:t>
            </a:r>
            <a:endParaRPr kumimoji="1" lang="en-US" altLang="ja-JP" dirty="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マイクロ命令への分解の欠点</a:t>
            </a:r>
          </a:p>
        </p:txBody>
      </p:sp>
      <p:sp>
        <p:nvSpPr>
          <p:cNvPr id="3" name="テキスト プレースホルダー 2"/>
          <p:cNvSpPr>
            <a:spLocks noGrp="1"/>
          </p:cNvSpPr>
          <p:nvPr>
            <p:ph type="body" sz="quarter" idx="10"/>
          </p:nvPr>
        </p:nvSpPr>
        <p:spPr/>
        <p:txBody>
          <a:bodyPr/>
          <a:lstStyle/>
          <a:p>
            <a:r>
              <a:rPr kumimoji="1" lang="ja-JP" altLang="en-US" dirty="0"/>
              <a:t>分解（デコード）がマジで大変</a:t>
            </a:r>
            <a:endParaRPr kumimoji="1" lang="en-US" altLang="ja-JP" dirty="0"/>
          </a:p>
          <a:p>
            <a:r>
              <a:rPr kumimoji="1" lang="ja-JP" altLang="en-US" dirty="0"/>
              <a:t>基本的には，ひたすらパターン・マッチング</a:t>
            </a:r>
            <a:endParaRPr kumimoji="1" lang="en-US" altLang="ja-JP" dirty="0"/>
          </a:p>
          <a:p>
            <a:pPr lvl="1"/>
            <a:r>
              <a:rPr kumimoji="1" lang="ja-JP" altLang="en-US" dirty="0"/>
              <a:t>でかい真理値表がいる</a:t>
            </a:r>
            <a:endParaRPr kumimoji="1" lang="en-US" altLang="ja-JP" dirty="0"/>
          </a:p>
          <a:p>
            <a:pPr lvl="1"/>
            <a:r>
              <a:rPr kumimoji="1" lang="ja-JP" altLang="en-US" dirty="0"/>
              <a:t>本当に複雑なものは，メモリで出来たテーブルも使う</a:t>
            </a:r>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マイクロ命令への分解の他の利点</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にバグがあったときに，後からパッチが当てられる</a:t>
            </a:r>
            <a:endParaRPr kumimoji="1" lang="en-US" altLang="ja-JP" dirty="0"/>
          </a:p>
          <a:p>
            <a:pPr lvl="1"/>
            <a:r>
              <a:rPr kumimoji="1" lang="ja-JP" altLang="en-US" dirty="0"/>
              <a:t>バグを「エラッタ」とも呼ぶ</a:t>
            </a:r>
            <a:endParaRPr kumimoji="1" lang="en-US" altLang="ja-JP" dirty="0"/>
          </a:p>
          <a:p>
            <a:r>
              <a:rPr kumimoji="1" lang="ja-JP" altLang="en-US" dirty="0"/>
              <a:t>動作がおかしい命令を，他のバグってない命令の列で置き換える</a:t>
            </a:r>
            <a:endParaRPr kumimoji="1" lang="en-US" altLang="ja-JP" dirty="0"/>
          </a:p>
          <a:p>
            <a:pPr lvl="1"/>
            <a:r>
              <a:rPr kumimoji="1" lang="ja-JP" altLang="en-US" dirty="0"/>
              <a:t>分解に使う表は，あとから書き換えられるようになっている</a:t>
            </a:r>
            <a:endParaRPr kumimoji="1" lang="en-US" altLang="ja-JP" dirty="0"/>
          </a:p>
          <a:p>
            <a:pPr lvl="1"/>
            <a:r>
              <a:rPr lang="en-US" altLang="ja-JP" dirty="0"/>
              <a:t>Microcode ROM </a:t>
            </a:r>
            <a:r>
              <a:rPr lang="ja-JP" altLang="en-US" dirty="0"/>
              <a:t>というのがそれ</a:t>
            </a:r>
            <a:endParaRPr kumimoji="1" lang="ja-JP" altLang="en-US" dirty="0"/>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インテルの </a:t>
            </a:r>
            <a:r>
              <a:rPr kumimoji="1" lang="en-US" altLang="ja-JP" dirty="0"/>
              <a:t>Core </a:t>
            </a:r>
            <a:r>
              <a:rPr kumimoji="1" lang="ja-JP" altLang="en-US" dirty="0"/>
              <a:t>シリーズのエラッタのリスト</a:t>
            </a:r>
            <a:br>
              <a:rPr kumimoji="1" lang="en-US" altLang="ja-JP" dirty="0"/>
            </a:br>
            <a:r>
              <a:rPr lang="ja-JP" altLang="en-US" dirty="0"/>
              <a:t>地味に結構バグって</a:t>
            </a:r>
            <a:r>
              <a:rPr lang="ja-JP" altLang="en-US" dirty="0" err="1"/>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https://pcper.com/wp-content/uploads/2017/06/6cfe-6th-gen-x-series-spec-update.pdf </a:t>
            </a:r>
            <a:r>
              <a:rPr lang="ja-JP" altLang="en-US" sz="1100" dirty="0"/>
              <a:t>より</a:t>
            </a:r>
            <a:endParaRPr kumimoji="1" lang="ja-JP" altLang="en-US" sz="1100" dirty="0"/>
          </a:p>
        </p:txBody>
      </p:sp>
      <p:pic>
        <p:nvPicPr>
          <p:cNvPr id="4" name="図 3"/>
          <p:cNvPicPr>
            <a:picLocks noChangeAspect="1"/>
          </p:cNvPicPr>
          <p:nvPr/>
        </p:nvPicPr>
        <p:blipFill>
          <a:blip r:embed="rId2"/>
          <a:stretch>
            <a:fillRect/>
          </a:stretch>
        </p:blipFill>
        <p:spPr>
          <a:xfrm>
            <a:off x="791958" y="998973"/>
            <a:ext cx="3756874" cy="5040056"/>
          </a:xfrm>
          <a:prstGeom prst="rect">
            <a:avLst/>
          </a:prstGeom>
        </p:spPr>
      </p:pic>
      <p:pic>
        <p:nvPicPr>
          <p:cNvPr id="5" name="図 4"/>
          <p:cNvPicPr>
            <a:picLocks noChangeAspect="1"/>
          </p:cNvPicPr>
          <p:nvPr/>
        </p:nvPicPr>
        <p:blipFill>
          <a:blip r:embed="rId3"/>
          <a:stretch>
            <a:fillRect/>
          </a:stretch>
        </p:blipFill>
        <p:spPr>
          <a:xfrm>
            <a:off x="4391998" y="1088974"/>
            <a:ext cx="3979566" cy="5017713"/>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br>
              <a:rPr lang="ja-JP" altLang="en-US" dirty="0"/>
            </a:br>
            <a:r>
              <a:rPr lang="en-US" altLang="ja-JP" dirty="0"/>
              <a:t>Windows Update </a:t>
            </a:r>
            <a:r>
              <a:rPr lang="ja-JP" altLang="en-US" dirty="0"/>
              <a:t>でこっそり更新されていたりもする</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https://support.microsoft.com/ja-jp/help/4093836/summary-of-intel-microcode-updates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などでは，パイプライン実行を最初から想定</a:t>
            </a:r>
            <a:endParaRPr lang="en-US" altLang="ja-JP" dirty="0"/>
          </a:p>
          <a:p>
            <a:pPr lvl="1"/>
            <a:r>
              <a:rPr lang="ja-JP" altLang="en-US" dirty="0"/>
              <a:t>小さいハードで構造ハザードが起きにくいよう設計されている</a:t>
            </a:r>
            <a:endParaRPr lang="en-US" altLang="ja-JP" dirty="0"/>
          </a:p>
          <a:p>
            <a:pPr lvl="1"/>
            <a:r>
              <a:rPr lang="en-US" altLang="ja-JP" dirty="0"/>
              <a:t>RISC</a:t>
            </a:r>
            <a:r>
              <a:rPr lang="ja-JP" altLang="en-US" dirty="0"/>
              <a:t>（</a:t>
            </a:r>
            <a:r>
              <a:rPr lang="en-US" altLang="ja-JP" dirty="0"/>
              <a:t>Reduced Instruction Set Computer</a:t>
            </a:r>
            <a:r>
              <a:rPr lang="ja-JP" altLang="en-US" dirty="0"/>
              <a:t>）と呼ばれる</a:t>
            </a:r>
            <a:endParaRPr lang="en-US" altLang="ja-JP" dirty="0"/>
          </a:p>
          <a:p>
            <a:pPr lvl="1"/>
            <a:r>
              <a:rPr lang="en-US" altLang="ja-JP" dirty="0"/>
              <a:t>RISC-V </a:t>
            </a:r>
            <a:r>
              <a:rPr lang="ja-JP" altLang="en-US" dirty="0"/>
              <a:t>は，「</a:t>
            </a:r>
            <a:r>
              <a:rPr lang="en-US" altLang="ja-JP" dirty="0"/>
              <a:t>5</a:t>
            </a:r>
            <a:r>
              <a:rPr lang="ja-JP" altLang="en-US" dirty="0"/>
              <a:t>代目の </a:t>
            </a:r>
            <a:r>
              <a:rPr lang="en-US" altLang="ja-JP" dirty="0"/>
              <a:t>RISC</a:t>
            </a:r>
            <a:r>
              <a:rPr lang="ja-JP" altLang="en-US" dirty="0"/>
              <a:t>」という名前</a:t>
            </a:r>
            <a:endParaRPr lang="en-US" altLang="ja-JP" dirty="0"/>
          </a:p>
          <a:p>
            <a:r>
              <a:rPr kumimoji="1" lang="en-US" altLang="ja-JP" dirty="0"/>
              <a:t>x86 </a:t>
            </a:r>
            <a:r>
              <a:rPr kumimoji="1" lang="ja-JP" altLang="en-US" dirty="0"/>
              <a:t>は，登場時はパイプライン化を考えていなかった</a:t>
            </a:r>
            <a:endParaRPr kumimoji="1" lang="en-US" altLang="ja-JP" dirty="0"/>
          </a:p>
          <a:p>
            <a:pPr lvl="1"/>
            <a:r>
              <a:rPr kumimoji="1" lang="ja-JP" altLang="en-US" dirty="0"/>
              <a:t>当時は，小数の命令でたくさんのことができるのが正義</a:t>
            </a:r>
            <a:endParaRPr kumimoji="1" lang="en-US" altLang="ja-JP" dirty="0"/>
          </a:p>
          <a:p>
            <a:pPr lvl="1"/>
            <a:r>
              <a:rPr kumimoji="1" lang="ja-JP" altLang="en-US" dirty="0"/>
              <a:t>しかし，そのままではパイプライン化は困難</a:t>
            </a:r>
            <a:endParaRPr kumimoji="1" lang="en-US" altLang="ja-JP" dirty="0"/>
          </a:p>
          <a:p>
            <a:pPr lvl="1"/>
            <a:r>
              <a:rPr lang="en-US" altLang="ja-JP" dirty="0"/>
              <a:t>CISC</a:t>
            </a:r>
            <a:r>
              <a:rPr lang="ja-JP" altLang="en-US" dirty="0"/>
              <a:t>（</a:t>
            </a:r>
            <a:r>
              <a:rPr lang="en-US" altLang="ja-JP" dirty="0"/>
              <a:t>Complex Instruction Set Computer</a:t>
            </a:r>
            <a:r>
              <a:rPr lang="ja-JP" altLang="en-US" dirty="0"/>
              <a:t>）と呼ばれる</a:t>
            </a:r>
            <a:endParaRPr lang="en-US" altLang="ja-JP" dirty="0"/>
          </a:p>
          <a:p>
            <a:r>
              <a:rPr kumimoji="1" lang="en-US" altLang="ja-JP" dirty="0"/>
              <a:t>ARM </a:t>
            </a:r>
            <a:r>
              <a:rPr kumimoji="1" lang="ja-JP" altLang="en-US" dirty="0"/>
              <a:t>の </a:t>
            </a:r>
            <a:r>
              <a:rPr kumimoji="1" lang="en-US" altLang="ja-JP" dirty="0"/>
              <a:t>R </a:t>
            </a:r>
            <a:r>
              <a:rPr kumimoji="1" lang="ja-JP" altLang="en-US" dirty="0"/>
              <a:t>は </a:t>
            </a:r>
            <a:r>
              <a:rPr kumimoji="1" lang="en-US" altLang="ja-JP" dirty="0"/>
              <a:t>RISC </a:t>
            </a:r>
            <a:r>
              <a:rPr kumimoji="1" lang="ja-JP" altLang="en-US" dirty="0"/>
              <a:t>の </a:t>
            </a:r>
            <a:r>
              <a:rPr kumimoji="1" lang="en-US" altLang="ja-JP" dirty="0"/>
              <a:t>R </a:t>
            </a:r>
            <a:r>
              <a:rPr kumimoji="1" lang="ja-JP" altLang="en-US" dirty="0"/>
              <a:t>なのだが，</a:t>
            </a:r>
            <a:r>
              <a:rPr kumimoji="1" lang="en-US" altLang="ja-JP" dirty="0"/>
              <a:t>ARM </a:t>
            </a:r>
            <a:r>
              <a:rPr kumimoji="1" lang="ja-JP" altLang="en-US" dirty="0"/>
              <a:t>は結構 </a:t>
            </a:r>
            <a:r>
              <a:rPr kumimoji="1" lang="en-US" altLang="ja-JP" dirty="0"/>
              <a:t>CISC </a:t>
            </a:r>
            <a:r>
              <a:rPr kumimoji="1" lang="ja-JP" altLang="en-US" dirty="0"/>
              <a:t>ぽい</a:t>
            </a:r>
            <a:endParaRPr kumimoji="1" lang="en-US" altLang="ja-JP" dirty="0"/>
          </a:p>
          <a:p>
            <a:pPr lvl="1"/>
            <a:r>
              <a:rPr lang="en-US" altLang="ja-JP" dirty="0"/>
              <a:t>ARM</a:t>
            </a:r>
            <a:r>
              <a:rPr lang="ja-JP" altLang="en-US" dirty="0"/>
              <a:t>：</a:t>
            </a:r>
            <a:r>
              <a:rPr lang="en-US" altLang="ja-JP" dirty="0"/>
              <a:t>Advanced RISC Machine</a:t>
            </a:r>
          </a:p>
          <a:p>
            <a:pPr lvl="1"/>
            <a:r>
              <a:rPr lang="ja-JP" altLang="en-US" dirty="0"/>
              <a:t>構造ハザードを凄い勢いで起こす命令が多い</a:t>
            </a:r>
            <a:r>
              <a:rPr lang="en-US" altLang="ja-JP" dirty="0"/>
              <a:t> </a:t>
            </a:r>
            <a:endParaRPr kumimoji="1" lang="en-US" altLang="ja-JP" dirty="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kumimoji="1" lang="ja-JP" altLang="en-US" dirty="0"/>
              <a:t>マイクロ命令への分解により，</a:t>
            </a:r>
            <a:r>
              <a:rPr kumimoji="1" lang="en-US" altLang="ja-JP" dirty="0"/>
              <a:t>x86 </a:t>
            </a:r>
            <a:r>
              <a:rPr kumimoji="1" lang="ja-JP" altLang="en-US" dirty="0"/>
              <a:t>や </a:t>
            </a:r>
            <a:r>
              <a:rPr kumimoji="1" lang="en-US" altLang="ja-JP" dirty="0"/>
              <a:t>ARM </a:t>
            </a:r>
            <a:r>
              <a:rPr kumimoji="1" lang="ja-JP" altLang="en-US" dirty="0"/>
              <a:t>はこの問題を</a:t>
            </a:r>
            <a:br>
              <a:rPr kumimoji="1" lang="en-US" altLang="ja-JP" dirty="0"/>
            </a:br>
            <a:r>
              <a:rPr kumimoji="1" lang="ja-JP" altLang="en-US" dirty="0"/>
              <a:t>（一応）克服</a:t>
            </a:r>
            <a:endParaRPr kumimoji="1" lang="en-US" altLang="ja-JP" dirty="0"/>
          </a:p>
          <a:p>
            <a:pPr lvl="1"/>
            <a:r>
              <a:rPr kumimoji="1" lang="ja-JP" altLang="en-US" dirty="0"/>
              <a:t>回路規模やエネルギーにおける代償は大きい</a:t>
            </a:r>
            <a:endParaRPr kumimoji="1" lang="en-US" altLang="ja-JP" dirty="0"/>
          </a:p>
          <a:p>
            <a:pPr lvl="1"/>
            <a:r>
              <a:rPr kumimoji="1" lang="ja-JP" altLang="en-US" dirty="0"/>
              <a:t>互換性が維持できるので，商業上重要</a:t>
            </a:r>
            <a:endParaRPr kumimoji="1" lang="en-US" altLang="ja-JP" dirty="0"/>
          </a:p>
          <a:p>
            <a:r>
              <a:rPr kumimoji="1" lang="en-US" altLang="ja-JP" dirty="0"/>
              <a:t>x86</a:t>
            </a:r>
            <a:r>
              <a:rPr lang="ja-JP" altLang="en-US" dirty="0"/>
              <a:t> や </a:t>
            </a:r>
            <a:r>
              <a:rPr lang="en-US" altLang="ja-JP" dirty="0"/>
              <a:t>ARM </a:t>
            </a:r>
            <a:r>
              <a:rPr lang="ja-JP" altLang="en-US" dirty="0"/>
              <a:t>は，</a:t>
            </a:r>
            <a:r>
              <a:rPr lang="en-US" altLang="ja-JP" dirty="0"/>
              <a:t>64bit </a:t>
            </a:r>
            <a:r>
              <a:rPr lang="ja-JP" altLang="en-US" dirty="0"/>
              <a:t>バージョンを作る際に命令の内容を</a:t>
            </a:r>
            <a:br>
              <a:rPr lang="en-US" altLang="ja-JP" dirty="0"/>
            </a:br>
            <a:r>
              <a:rPr lang="ja-JP" altLang="en-US" dirty="0"/>
              <a:t>かなり整理した</a:t>
            </a:r>
            <a:endParaRPr lang="en-US" altLang="ja-JP" dirty="0"/>
          </a:p>
          <a:p>
            <a:pPr lvl="1"/>
            <a:r>
              <a:rPr kumimoji="1" lang="ja-JP" altLang="en-US" dirty="0"/>
              <a:t>パイプラインが作りやすくなっている</a:t>
            </a:r>
            <a:endParaRPr kumimoji="1" lang="en-US" altLang="ja-JP" dirty="0"/>
          </a:p>
          <a:p>
            <a:pPr lvl="1"/>
            <a:r>
              <a:rPr kumimoji="1" lang="ja-JP" altLang="en-US" dirty="0"/>
              <a:t>富岳では </a:t>
            </a:r>
            <a:r>
              <a:rPr kumimoji="1" lang="en-US" altLang="ja-JP" dirty="0"/>
              <a:t>ARM</a:t>
            </a:r>
            <a:r>
              <a:rPr kumimoji="1" lang="ja-JP" altLang="en-US" dirty="0"/>
              <a:t> </a:t>
            </a:r>
            <a:r>
              <a:rPr kumimoji="1" lang="en-US" altLang="ja-JP" dirty="0"/>
              <a:t>32bit </a:t>
            </a:r>
            <a:r>
              <a:rPr kumimoji="1" lang="ja-JP" altLang="en-US" dirty="0"/>
              <a:t>を切り捨てており（多分），</a:t>
            </a:r>
            <a:br>
              <a:rPr kumimoji="1" lang="en-US" altLang="ja-JP" dirty="0"/>
            </a:br>
            <a:r>
              <a:rPr kumimoji="1" lang="ja-JP" altLang="en-US" dirty="0"/>
              <a:t>大分楽になっているはず</a:t>
            </a:r>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構造ハザードのまとめ</a:t>
            </a:r>
          </a:p>
        </p:txBody>
      </p:sp>
      <p:sp>
        <p:nvSpPr>
          <p:cNvPr id="3" name="テキスト プレースホルダー 2"/>
          <p:cNvSpPr>
            <a:spLocks noGrp="1"/>
          </p:cNvSpPr>
          <p:nvPr>
            <p:ph type="body" sz="quarter" idx="10"/>
          </p:nvPr>
        </p:nvSpPr>
        <p:spPr/>
        <p:txBody>
          <a:bodyPr/>
          <a:lstStyle/>
          <a:p>
            <a:r>
              <a:rPr lang="ja-JP" altLang="en-US" dirty="0"/>
              <a:t>構造ハザード：ハード資源の不足に起因</a:t>
            </a:r>
            <a:endParaRPr lang="en-US" altLang="ja-JP" dirty="0"/>
          </a:p>
          <a:p>
            <a:r>
              <a:rPr lang="ja-JP" altLang="en-US" dirty="0"/>
              <a:t>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a:p>
            <a:r>
              <a:rPr kumimoji="1" lang="ja-JP" altLang="en-US" dirty="0"/>
              <a:t>パイプライン・ストール</a:t>
            </a:r>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シングル・サイクル・プロセッサの動作</a:t>
            </a:r>
            <a:endParaRPr kumimoji="1" lang="en-US" altLang="ja-JP" b="1"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1"/>
            <a:r>
              <a:rPr lang="ja-JP" altLang="en-US" dirty="0"/>
              <a:t>この場合，遅延スロットが３命令分ある</a:t>
            </a:r>
            <a:endParaRPr lang="en-US" altLang="ja-JP" dirty="0"/>
          </a:p>
          <a:p>
            <a:pPr lvl="1"/>
            <a:r>
              <a:rPr lang="ja-JP" altLang="en-US" dirty="0"/>
              <a:t>コンパイラががんばって入れる</a:t>
            </a:r>
            <a:endParaRPr lang="en-US" altLang="ja-JP" dirty="0"/>
          </a:p>
          <a:p>
            <a:pPr lvl="1"/>
            <a:r>
              <a:rPr lang="ja-JP" altLang="en-US" dirty="0"/>
              <a:t>人力でアセンブリ言語で頑張ることもある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分割すると，バブルを入れてるのと同じになってしまう</a:t>
            </a:r>
            <a:endParaRPr kumimoji="1" lang="en-US" altLang="ja-JP" dirty="0"/>
          </a:p>
          <a:p>
            <a:pPr lvl="1"/>
            <a:r>
              <a:rPr kumimoji="1" lang="ja-JP" altLang="en-US" dirty="0"/>
              <a:t>できればここはパイプライン化したくない</a:t>
            </a:r>
            <a:endParaRPr kumimoji="1" lang="en-US" altLang="ja-JP" dirty="0"/>
          </a:p>
          <a:p>
            <a:pPr lvl="2"/>
            <a:r>
              <a:rPr kumimoji="1" lang="ja-JP" altLang="en-US" dirty="0"/>
              <a:t>（</a:t>
            </a:r>
            <a:r>
              <a:rPr kumimoji="1" lang="en-US" altLang="ja-JP" dirty="0"/>
              <a:t>FP </a:t>
            </a:r>
            <a:r>
              <a:rPr kumimoji="1" lang="ja-JP" altLang="en-US" dirty="0"/>
              <a:t>演算等の複雑なものは，やむなくパイプライン化している</a:t>
            </a:r>
            <a:endParaRPr kumimoji="1" lang="en-US" altLang="ja-JP" dirty="0"/>
          </a:p>
          <a:p>
            <a:r>
              <a:rPr kumimoji="1" lang="en-US" altLang="ja-JP" dirty="0"/>
              <a:t>CPU </a:t>
            </a:r>
            <a:r>
              <a:rPr kumimoji="1" lang="ja-JP" altLang="en-US" dirty="0"/>
              <a:t>全体のクリティカル・パスになりやすい</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ハードウェアのマルチスレッド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命令の実行フェーズ</a:t>
            </a:r>
          </a:p>
        </p:txBody>
      </p:sp>
      <p:sp>
        <p:nvSpPr>
          <p:cNvPr id="3" name="コンテンツ プレースホルダー 2"/>
          <p:cNvSpPr>
            <a:spLocks noGrp="1"/>
          </p:cNvSpPr>
          <p:nvPr>
            <p:ph idx="4294967295"/>
          </p:nvPr>
        </p:nvSpPr>
        <p:spPr>
          <a:xfrm>
            <a:off x="341953" y="1358977"/>
            <a:ext cx="8118603" cy="5173791"/>
          </a:xfrm>
          <a:prstGeom prst="rect">
            <a:avLst/>
          </a:prstGeom>
        </p:spPr>
        <p:txBody>
          <a:bodyPr/>
          <a:lstStyle/>
          <a:p>
            <a:r>
              <a:rPr kumimoji="1" lang="ja-JP" altLang="en-US" dirty="0"/>
              <a:t>実行フェーズ</a:t>
            </a:r>
            <a:endParaRPr kumimoji="1" lang="en-US" altLang="ja-JP" dirty="0"/>
          </a:p>
          <a:p>
            <a:pPr marL="817200" lvl="1" indent="-457200">
              <a:buFont typeface="+mj-lt"/>
              <a:buAutoNum type="arabicPeriod"/>
            </a:pPr>
            <a:r>
              <a:rPr kumimoji="1" lang="ja-JP" altLang="en-US" dirty="0"/>
              <a:t>フェッチ</a:t>
            </a:r>
            <a:endParaRPr kumimoji="1"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kumimoji="1" lang="ja-JP" altLang="en-US" dirty="0"/>
              <a:t>レジスタ読み出し</a:t>
            </a:r>
            <a:endParaRPr kumimoji="1"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kumimoji="1" lang="ja-JP" altLang="en-US" dirty="0"/>
              <a:t>レジスタ書き戻し</a:t>
            </a:r>
            <a:endParaRPr kumimoji="1"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解消方法</a:t>
            </a:r>
            <a:endParaRPr lang="en-US" altLang="ja-JP" dirty="0"/>
          </a:p>
          <a:p>
            <a:pPr marL="817200" lvl="1" indent="-457200">
              <a:buFont typeface="+mj-lt"/>
              <a:buAutoNum type="arabicPeriod"/>
            </a:pPr>
            <a:r>
              <a:rPr lang="ja-JP" altLang="en-US" dirty="0"/>
              <a:t>ストールさせる</a:t>
            </a:r>
            <a:endParaRPr lang="en-US" altLang="ja-JP" dirty="0"/>
          </a:p>
          <a:p>
            <a:pPr marL="817200" lvl="1" indent="-457200">
              <a:buFont typeface="+mj-lt"/>
              <a:buAutoNum type="arabicPeriod"/>
            </a:pPr>
            <a:r>
              <a:rPr lang="ja-JP" altLang="en-US" dirty="0"/>
              <a:t>遅延スロット（なにもしない）</a:t>
            </a:r>
            <a:endParaRPr lang="en-US" altLang="ja-JP" dirty="0"/>
          </a:p>
          <a:p>
            <a:pPr marL="817200" lvl="1" indent="-457200">
              <a:buFont typeface="+mj-lt"/>
              <a:buAutoNum type="arabicPeriod"/>
            </a:pPr>
            <a:r>
              <a:rPr lang="ja-JP" altLang="en-US" dirty="0"/>
              <a:t>マルチスレッディング</a:t>
            </a:r>
            <a:endParaRPr lang="en-US" altLang="ja-JP" dirty="0"/>
          </a:p>
          <a:p>
            <a:pPr lvl="2"/>
            <a:r>
              <a:rPr lang="ja-JP" altLang="en-US" dirty="0"/>
              <a:t>上記は，基本的にデータ・ハザードと同様にして適用できる</a:t>
            </a:r>
            <a:endParaRPr lang="en-US" altLang="ja-JP" dirty="0"/>
          </a:p>
          <a:p>
            <a:pPr lvl="2"/>
            <a:r>
              <a:rPr lang="ja-JP" altLang="en-US" dirty="0"/>
              <a:t>フォワーディングは制御ハザードでは意味的に無理</a:t>
            </a:r>
            <a:br>
              <a:rPr lang="en-US" altLang="ja-JP" dirty="0"/>
            </a:br>
            <a:endParaRPr lang="en-US" altLang="ja-JP" dirty="0"/>
          </a:p>
          <a:p>
            <a:pPr marL="817200" lvl="1" indent="-457200">
              <a:buFont typeface="+mj-lt"/>
              <a:buAutoNum type="arabicPeriod"/>
            </a:pPr>
            <a:r>
              <a:rPr lang="ja-JP" altLang="en-US" b="1" dirty="0"/>
              <a:t>分岐予測による投機実行</a:t>
            </a:r>
          </a:p>
          <a:p>
            <a:endParaRPr kumimoji="1" lang="ja-JP" altLang="en-US"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パイプラインの詳細</a:t>
            </a:r>
            <a:endParaRPr kumimoji="1" lang="en-US" altLang="ja-JP" dirty="0"/>
          </a:p>
          <a:p>
            <a:r>
              <a:rPr kumimoji="1" lang="ja-JP" altLang="en-US" dirty="0"/>
              <a:t>各種のハザードと解消方法</a:t>
            </a:r>
            <a:endParaRPr kumimoji="1" lang="en-US" altLang="ja-JP" dirty="0"/>
          </a:p>
          <a:p>
            <a:pPr lvl="1"/>
            <a:r>
              <a:rPr kumimoji="1" lang="ja-JP" altLang="en-US" dirty="0"/>
              <a:t>構造ハザード</a:t>
            </a:r>
            <a:endParaRPr kumimoji="1" lang="en-US" altLang="ja-JP" dirty="0"/>
          </a:p>
          <a:p>
            <a:pPr lvl="1"/>
            <a:r>
              <a:rPr kumimoji="1" lang="ja-JP" altLang="en-US" dirty="0"/>
              <a:t>非構造ハザード</a:t>
            </a:r>
            <a:endParaRPr kumimoji="1" lang="en-US" altLang="ja-JP" dirty="0"/>
          </a:p>
          <a:p>
            <a:pPr lvl="2"/>
            <a:r>
              <a:rPr kumimoji="1" lang="ja-JP" altLang="en-US" dirty="0"/>
              <a:t>データ・ハザード</a:t>
            </a:r>
            <a:endParaRPr kumimoji="1" lang="en-US" altLang="ja-JP" dirty="0"/>
          </a:p>
          <a:p>
            <a:pPr lvl="2"/>
            <a:r>
              <a:rPr kumimoji="1" lang="ja-JP" altLang="en-US" dirty="0"/>
              <a:t>制御ハザード</a:t>
            </a:r>
            <a:endParaRPr kumimoji="1" lang="en-US" altLang="ja-JP" dirty="0"/>
          </a:p>
          <a:p>
            <a:r>
              <a:rPr kumimoji="1" lang="ja-JP" altLang="en-US" dirty="0"/>
              <a:t>来週は分岐予測の具体的な方法など</a:t>
            </a:r>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a:t>パスワード：</a:t>
            </a:r>
            <a:r>
              <a:rPr lang="en-US" altLang="ja-JP"/>
              <a:t>hazard</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59430</TotalTime>
  <Words>6341</Words>
  <Application>Microsoft Office PowerPoint</Application>
  <PresentationFormat>画面に合わせる (4:3)</PresentationFormat>
  <Paragraphs>1525</Paragraphs>
  <Slides>96</Slides>
  <Notes>12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96</vt:i4>
      </vt:variant>
    </vt:vector>
  </HeadingPairs>
  <TitlesOfParts>
    <vt:vector size="107" baseType="lpstr">
      <vt:lpstr>HG丸ｺﾞｼｯｸM-PRO</vt:lpstr>
      <vt:lpstr>MeiryoKe_PGothic</vt:lpstr>
      <vt:lpstr>ＭＳ Ｐゴシック</vt:lpstr>
      <vt:lpstr>メイリオ</vt:lpstr>
      <vt:lpstr>Arial Narrow</vt:lpstr>
      <vt:lpstr>Calibri</vt:lpstr>
      <vt:lpstr>Consolas</vt:lpstr>
      <vt:lpstr>Courier New</vt:lpstr>
      <vt:lpstr>Segoe UI</vt:lpstr>
      <vt:lpstr>Wingdings</vt:lpstr>
      <vt:lpstr>cerulean</vt:lpstr>
      <vt:lpstr>先進計算機構成論 04</vt:lpstr>
      <vt:lpstr>質問とか回答など</vt:lpstr>
      <vt:lpstr>今日の内容：命令パイプライン</vt:lpstr>
      <vt:lpstr>導入：工場のラインを考える</vt:lpstr>
      <vt:lpstr>導入：工場のラインを考える</vt:lpstr>
      <vt:lpstr>パイプライン化による性能向上</vt:lpstr>
      <vt:lpstr>もくじ</vt:lpstr>
      <vt:lpstr>ベースとなるシングル・サイクル・プロセッサ</vt:lpstr>
      <vt:lpstr>1命令の実行フェーズ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もくじ</vt:lpstr>
      <vt:lpstr>パイプライン化</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パイプライン化の効果</vt:lpstr>
      <vt:lpstr>ステージを「どこで」切るか</vt:lpstr>
      <vt:lpstr>ステージを「どこで」切るか</vt:lpstr>
      <vt:lpstr>ステージを「どうやって」切るか</vt:lpstr>
      <vt:lpstr>パイプライン化（オーバーラップ）の実現方法</vt:lpstr>
      <vt:lpstr>余談：非同期回路やウェーブ・パイプライン</vt:lpstr>
      <vt:lpstr>命令パイプライン</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ハザード</vt:lpstr>
      <vt:lpstr>バックエッジ：逆方向（右から左）にいく信号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ハザード</vt:lpstr>
      <vt:lpstr>分岐命令の処理と制御ハザード</vt:lpstr>
      <vt:lpstr>制御ハザードの解消方法</vt:lpstr>
      <vt:lpstr>分岐予測</vt:lpstr>
      <vt:lpstr>分岐予測ペナルティ</vt:lpstr>
      <vt:lpstr>大規模な高性能プロセッサの場合</vt:lpstr>
      <vt:lpstr>今日のまとめ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11807</cp:revision>
  <cp:lastPrinted>2014-12-10T13:40:48Z</cp:lastPrinted>
  <dcterms:created xsi:type="dcterms:W3CDTF">2014-11-17T10:53:59Z</dcterms:created>
  <dcterms:modified xsi:type="dcterms:W3CDTF">2022-05-09T10:22:48Z</dcterms:modified>
</cp:coreProperties>
</file>