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26"/>
  </p:notesMasterIdLst>
  <p:sldIdLst>
    <p:sldId id="256" r:id="rId2"/>
    <p:sldId id="257" r:id="rId3"/>
    <p:sldId id="264" r:id="rId4"/>
    <p:sldId id="485" r:id="rId5"/>
    <p:sldId id="265" r:id="rId6"/>
    <p:sldId id="278" r:id="rId7"/>
    <p:sldId id="486" r:id="rId8"/>
    <p:sldId id="261" r:id="rId9"/>
    <p:sldId id="274" r:id="rId10"/>
    <p:sldId id="260" r:id="rId11"/>
    <p:sldId id="259" r:id="rId12"/>
    <p:sldId id="269" r:id="rId13"/>
    <p:sldId id="357" r:id="rId14"/>
    <p:sldId id="359" r:id="rId15"/>
    <p:sldId id="361" r:id="rId16"/>
    <p:sldId id="487" r:id="rId17"/>
    <p:sldId id="488" r:id="rId18"/>
    <p:sldId id="358" r:id="rId19"/>
    <p:sldId id="277" r:id="rId20"/>
    <p:sldId id="371" r:id="rId21"/>
    <p:sldId id="270" r:id="rId22"/>
    <p:sldId id="273" r:id="rId23"/>
    <p:sldId id="489" r:id="rId24"/>
    <p:sldId id="276"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009999"/>
    <a:srgbClr val="FFFFFF"/>
    <a:srgbClr val="31869D"/>
    <a:srgbClr val="4444E8"/>
    <a:srgbClr val="4E4EF6"/>
    <a:srgbClr val="5555FF"/>
    <a:srgbClr val="4141FF"/>
    <a:srgbClr val="6666FF"/>
    <a:srgbClr val="252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1397" autoAdjust="0"/>
  </p:normalViewPr>
  <p:slideViewPr>
    <p:cSldViewPr>
      <p:cViewPr varScale="1">
        <p:scale>
          <a:sx n="110" d="100"/>
          <a:sy n="110" d="100"/>
        </p:scale>
        <p:origin x="64" y="110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2024/4/8</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93557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859110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62" r:id="rId7"/>
    <p:sldLayoutId id="2147483667" r:id="rId8"/>
    <p:sldLayoutId id="2147483668" r:id="rId9"/>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hioyadan/advanced-computer-organiz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etimes.itmedia.co.jp/ee/articles/2211/25/news055_2.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先進計算機構成論 導入</a:t>
            </a:r>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412091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他の分野との関係：ソフトとハードの境界にある</a:t>
            </a:r>
          </a:p>
        </p:txBody>
      </p:sp>
      <p:sp>
        <p:nvSpPr>
          <p:cNvPr id="4" name="角丸四角形 3"/>
          <p:cNvSpPr/>
          <p:nvPr/>
        </p:nvSpPr>
        <p:spPr bwMode="auto">
          <a:xfrm>
            <a:off x="1601967" y="2168987"/>
            <a:ext cx="6120392" cy="1170012"/>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5" name="角丸四角形 4"/>
          <p:cNvSpPr/>
          <p:nvPr/>
        </p:nvSpPr>
        <p:spPr bwMode="auto">
          <a:xfrm>
            <a:off x="1601967" y="3248998"/>
            <a:ext cx="6120392" cy="1170011"/>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solidFill>
                  <a:schemeClr val="bg1"/>
                </a:solidFill>
              </a:rPr>
              <a:t>ここ→ </a:t>
            </a:r>
            <a:r>
              <a:rPr lang="ja-JP" altLang="en-US" sz="2400" b="1" dirty="0">
                <a:solidFill>
                  <a:schemeClr val="bg1"/>
                </a:solidFill>
              </a:rPr>
              <a:t>コンピュータ</a:t>
            </a:r>
            <a:r>
              <a:rPr kumimoji="1" lang="ja-JP" altLang="en-US" sz="2400" b="1" dirty="0">
                <a:solidFill>
                  <a:schemeClr val="bg1"/>
                </a:solidFill>
              </a:rPr>
              <a:t>・アーキテクチャ</a:t>
            </a:r>
          </a:p>
        </p:txBody>
      </p:sp>
      <p:sp>
        <p:nvSpPr>
          <p:cNvPr id="6" name="角丸四角形 5"/>
          <p:cNvSpPr/>
          <p:nvPr/>
        </p:nvSpPr>
        <p:spPr bwMode="auto">
          <a:xfrm>
            <a:off x="1601967" y="1088974"/>
            <a:ext cx="6120392" cy="1170013"/>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en-US" altLang="ja-JP" sz="1600" dirty="0">
                <a:solidFill>
                  <a:schemeClr val="bg1"/>
                </a:solidFill>
              </a:rPr>
              <a:t>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7" name="角丸四角形 6"/>
          <p:cNvSpPr/>
          <p:nvPr/>
        </p:nvSpPr>
        <p:spPr bwMode="auto">
          <a:xfrm>
            <a:off x="1601967" y="4329010"/>
            <a:ext cx="6120392" cy="1080119"/>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8" name="角丸四角形 7"/>
          <p:cNvSpPr/>
          <p:nvPr/>
        </p:nvSpPr>
        <p:spPr bwMode="auto">
          <a:xfrm>
            <a:off x="1601967" y="5319021"/>
            <a:ext cx="6120392" cy="1080013"/>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デバイス</a:t>
            </a:r>
          </a:p>
        </p:txBody>
      </p:sp>
    </p:spTree>
    <p:extLst>
      <p:ext uri="{BB962C8B-B14F-4D97-AF65-F5344CB8AC3E}">
        <p14:creationId xmlns:p14="http://schemas.microsoft.com/office/powerpoint/2010/main" val="20216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この講義の内容</a:t>
            </a:r>
          </a:p>
        </p:txBody>
      </p:sp>
      <p:sp>
        <p:nvSpPr>
          <p:cNvPr id="3" name="テキスト プレースホルダー 2"/>
          <p:cNvSpPr>
            <a:spLocks noGrp="1"/>
          </p:cNvSpPr>
          <p:nvPr>
            <p:ph type="body" sz="quarter" idx="10"/>
          </p:nvPr>
        </p:nvSpPr>
        <p:spPr/>
        <p:txBody>
          <a:bodyPr/>
          <a:lstStyle/>
          <a:p>
            <a:r>
              <a:rPr lang="ja-JP" altLang="en-US" dirty="0"/>
              <a:t>話題：</a:t>
            </a:r>
            <a:endParaRPr kumimoji="1" lang="en-US" altLang="ja-JP" dirty="0"/>
          </a:p>
          <a:p>
            <a:pPr lvl="1"/>
            <a:r>
              <a:rPr kumimoji="1" lang="ja-JP" altLang="en-US" dirty="0"/>
              <a:t>コンピュータ全体や，主に最近の </a:t>
            </a:r>
            <a:r>
              <a:rPr kumimoji="1" lang="en-US" altLang="ja-JP" dirty="0"/>
              <a:t>CPU</a:t>
            </a:r>
          </a:p>
          <a:p>
            <a:pPr lvl="1"/>
            <a:r>
              <a:rPr kumimoji="1" lang="ja-JP" altLang="en-US" dirty="0"/>
              <a:t>他に </a:t>
            </a:r>
            <a:r>
              <a:rPr kumimoji="1" lang="en-US" altLang="ja-JP" dirty="0"/>
              <a:t>GPU </a:t>
            </a:r>
            <a:r>
              <a:rPr kumimoji="1" lang="ja-JP" altLang="en-US" dirty="0"/>
              <a:t>や 機械学習用ハード，</a:t>
            </a:r>
            <a:r>
              <a:rPr kumimoji="1" lang="en-US" altLang="ja-JP" dirty="0"/>
              <a:t>FPGA </a:t>
            </a:r>
            <a:r>
              <a:rPr kumimoji="1" lang="ja-JP" altLang="en-US" dirty="0"/>
              <a:t>など</a:t>
            </a:r>
            <a:endParaRPr kumimoji="1" lang="en-US" altLang="ja-JP" dirty="0"/>
          </a:p>
          <a:p>
            <a:r>
              <a:rPr kumimoji="1" lang="ja-JP" altLang="en-US" dirty="0"/>
              <a:t>内容：</a:t>
            </a:r>
            <a:endParaRPr kumimoji="1" lang="en-US" altLang="ja-JP" dirty="0"/>
          </a:p>
          <a:p>
            <a:pPr lvl="1"/>
            <a:r>
              <a:rPr kumimoji="1" lang="ja-JP" altLang="en-US" dirty="0"/>
              <a:t>どのような工夫によって高速化されているのか</a:t>
            </a:r>
            <a:endParaRPr kumimoji="1" lang="en-US" altLang="ja-JP" dirty="0"/>
          </a:p>
          <a:p>
            <a:pPr lvl="2"/>
            <a:r>
              <a:rPr kumimoji="1" lang="ja-JP" altLang="en-US" dirty="0">
                <a:solidFill>
                  <a:schemeClr val="accent5"/>
                </a:solidFill>
              </a:rPr>
              <a:t>主に </a:t>
            </a:r>
            <a:r>
              <a:rPr kumimoji="1" lang="en-US" altLang="ja-JP" dirty="0">
                <a:solidFill>
                  <a:schemeClr val="accent5"/>
                </a:solidFill>
              </a:rPr>
              <a:t>CPU </a:t>
            </a:r>
            <a:r>
              <a:rPr kumimoji="1" lang="ja-JP" altLang="en-US" dirty="0">
                <a:solidFill>
                  <a:schemeClr val="accent5"/>
                </a:solidFill>
              </a:rPr>
              <a:t>が主題</a:t>
            </a:r>
            <a:endParaRPr kumimoji="1" lang="en-US" altLang="ja-JP" dirty="0">
              <a:solidFill>
                <a:schemeClr val="accent5"/>
              </a:solidFill>
            </a:endParaRPr>
          </a:p>
          <a:p>
            <a:pPr lvl="2"/>
            <a:r>
              <a:rPr kumimoji="1" lang="en-US" altLang="ja-JP" dirty="0"/>
              <a:t>GPU </a:t>
            </a:r>
            <a:r>
              <a:rPr kumimoji="1" lang="ja-JP" altLang="en-US" dirty="0"/>
              <a:t>や機械学習専用ハードも程度扱う</a:t>
            </a:r>
            <a:endParaRPr kumimoji="1" lang="en-US" altLang="ja-JP" dirty="0"/>
          </a:p>
          <a:p>
            <a:pPr lvl="1"/>
            <a:r>
              <a:rPr kumimoji="1" lang="ja-JP" altLang="en-US" dirty="0"/>
              <a:t>それぞれのハードは一体何が違うのか？</a:t>
            </a:r>
            <a:endParaRPr kumimoji="1" lang="en-US" altLang="ja-JP" dirty="0"/>
          </a:p>
          <a:p>
            <a:pPr lvl="2"/>
            <a:r>
              <a:rPr kumimoji="1" lang="ja-JP" altLang="en-US" dirty="0"/>
              <a:t>動作速度や消費電力や熱の違いはどのように決まるのか</a:t>
            </a:r>
            <a:endParaRPr kumimoji="1" lang="en-US" altLang="ja-JP" dirty="0"/>
          </a:p>
          <a:p>
            <a:pPr lvl="2"/>
            <a:r>
              <a:rPr lang="en-US" altLang="ja-JP" dirty="0"/>
              <a:t>CPU </a:t>
            </a:r>
            <a:r>
              <a:rPr lang="ja-JP" altLang="en-US" dirty="0"/>
              <a:t>と比較しながら説明</a:t>
            </a:r>
            <a:endParaRPr lang="en-US" altLang="ja-JP" dirty="0"/>
          </a:p>
          <a:p>
            <a:pPr lvl="1"/>
            <a:r>
              <a:rPr kumimoji="1" lang="ja-JP" altLang="en-US" dirty="0"/>
              <a:t>セキュリティなどの話題も取り扱う</a:t>
            </a:r>
            <a:endParaRPr kumimoji="1" lang="en-US" altLang="ja-JP" dirty="0"/>
          </a:p>
        </p:txBody>
      </p:sp>
    </p:spTree>
    <p:extLst>
      <p:ext uri="{BB962C8B-B14F-4D97-AF65-F5344CB8AC3E}">
        <p14:creationId xmlns:p14="http://schemas.microsoft.com/office/powerpoint/2010/main" val="1571587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キーワード</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sz="1800" dirty="0"/>
              <a:t>CPU</a:t>
            </a:r>
            <a:endParaRPr lang="ja-JP" altLang="en-US" sz="1800" dirty="0"/>
          </a:p>
          <a:p>
            <a:pPr lvl="1"/>
            <a:r>
              <a:rPr lang="en-US" altLang="ja-JP" sz="1800" dirty="0"/>
              <a:t>CISC / RISC</a:t>
            </a:r>
          </a:p>
          <a:p>
            <a:pPr lvl="1"/>
            <a:r>
              <a:rPr lang="ja-JP" altLang="en-US" sz="1800" dirty="0"/>
              <a:t>命令パイプライン</a:t>
            </a:r>
            <a:endParaRPr lang="en-US" altLang="ja-JP" sz="1800" dirty="0"/>
          </a:p>
          <a:p>
            <a:pPr lvl="1"/>
            <a:r>
              <a:rPr lang="en-US" altLang="ja-JP" sz="1800" dirty="0">
                <a:solidFill>
                  <a:schemeClr val="accent5"/>
                </a:solidFill>
              </a:rPr>
              <a:t>Out-of-order</a:t>
            </a:r>
            <a:r>
              <a:rPr lang="ja-JP" altLang="en-US" sz="1800" dirty="0">
                <a:solidFill>
                  <a:schemeClr val="accent5"/>
                </a:solidFill>
              </a:rPr>
              <a:t> スーパースカラ</a:t>
            </a:r>
            <a:r>
              <a:rPr lang="ja-JP" altLang="en-US" sz="1800" dirty="0"/>
              <a:t>，</a:t>
            </a:r>
            <a:r>
              <a:rPr lang="en-US" altLang="ja-JP" sz="1800" dirty="0">
                <a:solidFill>
                  <a:schemeClr val="accent5"/>
                </a:solidFill>
              </a:rPr>
              <a:t>In-order</a:t>
            </a:r>
            <a:r>
              <a:rPr lang="ja-JP" altLang="en-US" sz="1800" dirty="0">
                <a:solidFill>
                  <a:schemeClr val="accent5"/>
                </a:solidFill>
              </a:rPr>
              <a:t> スーパースカラ</a:t>
            </a:r>
            <a:r>
              <a:rPr lang="ja-JP" altLang="en-US" sz="1800" dirty="0"/>
              <a:t>，</a:t>
            </a:r>
            <a:r>
              <a:rPr lang="en-US" altLang="ja-JP" sz="1800" dirty="0"/>
              <a:t>VLIW</a:t>
            </a:r>
          </a:p>
          <a:p>
            <a:pPr lvl="1"/>
            <a:r>
              <a:rPr lang="ja-JP" altLang="en-US" sz="1800" dirty="0"/>
              <a:t>投機実行，キャッシュ，プリフェッチ</a:t>
            </a:r>
            <a:endParaRPr lang="en-US" altLang="ja-JP" sz="1800" dirty="0"/>
          </a:p>
          <a:p>
            <a:r>
              <a:rPr lang="ja-JP" altLang="en-US" sz="1800" dirty="0"/>
              <a:t>その他のプロセッサや計算機</a:t>
            </a:r>
            <a:endParaRPr lang="en-US" altLang="ja-JP" sz="1800" dirty="0"/>
          </a:p>
          <a:p>
            <a:pPr lvl="1"/>
            <a:r>
              <a:rPr lang="en-US" altLang="ja-JP" sz="1800" dirty="0"/>
              <a:t>GPU</a:t>
            </a:r>
            <a:r>
              <a:rPr lang="ja-JP" altLang="en-US" sz="1800" dirty="0" err="1"/>
              <a:t>，</a:t>
            </a:r>
            <a:r>
              <a:rPr lang="en-US" altLang="ja-JP" sz="1800" dirty="0"/>
              <a:t>FPGA</a:t>
            </a:r>
            <a:r>
              <a:rPr lang="ja-JP" altLang="en-US" sz="1800" dirty="0"/>
              <a:t>，機械学習とかの専用プロセッサ</a:t>
            </a:r>
            <a:endParaRPr lang="en-US" altLang="ja-JP" sz="1800" dirty="0"/>
          </a:p>
          <a:p>
            <a:pPr lvl="1"/>
            <a:r>
              <a:rPr lang="ja-JP" altLang="en-US" sz="1800" dirty="0"/>
              <a:t>プロセッサ以外のメモリ</a:t>
            </a:r>
          </a:p>
          <a:p>
            <a:r>
              <a:rPr lang="ja-JP" altLang="en-US" sz="1800" dirty="0"/>
              <a:t>回路</a:t>
            </a:r>
            <a:endParaRPr lang="en-US" altLang="ja-JP" sz="1800" dirty="0"/>
          </a:p>
          <a:p>
            <a:pPr lvl="1"/>
            <a:r>
              <a:rPr lang="ja-JP" altLang="en-US" sz="1800" dirty="0"/>
              <a:t>遅延，電力，熱</a:t>
            </a:r>
            <a:endParaRPr lang="en-US" altLang="ja-JP" sz="1800" dirty="0"/>
          </a:p>
          <a:p>
            <a:r>
              <a:rPr kumimoji="1" lang="ja-JP" altLang="en-US" sz="1800" dirty="0"/>
              <a:t>セキュリティ</a:t>
            </a:r>
            <a:endParaRPr kumimoji="1" lang="en-US" altLang="ja-JP" sz="1800" dirty="0"/>
          </a:p>
          <a:p>
            <a:pPr lvl="1"/>
            <a:r>
              <a:rPr lang="en-US" altLang="ja-JP" sz="1800" dirty="0"/>
              <a:t>Spectre/Meltdown </a:t>
            </a:r>
            <a:r>
              <a:rPr lang="ja-JP" altLang="en-US" sz="1800" dirty="0"/>
              <a:t>などのアタック</a:t>
            </a:r>
            <a:endParaRPr kumimoji="1" lang="ja-JP" altLang="en-US" sz="1800" dirty="0"/>
          </a:p>
        </p:txBody>
      </p:sp>
    </p:spTree>
    <p:extLst>
      <p:ext uri="{BB962C8B-B14F-4D97-AF65-F5344CB8AC3E}">
        <p14:creationId xmlns:p14="http://schemas.microsoft.com/office/powerpoint/2010/main" val="2107591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33EC1-DED7-420A-ABD1-25E29F09BFD1}"/>
              </a:ext>
            </a:extLst>
          </p:cNvPr>
          <p:cNvSpPr>
            <a:spLocks noGrp="1"/>
          </p:cNvSpPr>
          <p:nvPr>
            <p:ph type="title"/>
          </p:nvPr>
        </p:nvSpPr>
        <p:spPr/>
        <p:txBody>
          <a:bodyPr/>
          <a:lstStyle/>
          <a:p>
            <a:r>
              <a:rPr kumimoji="1" lang="ja-JP" altLang="en-US" dirty="0"/>
              <a:t>補足：</a:t>
            </a:r>
            <a:r>
              <a:rPr kumimoji="1" lang="en-US" altLang="ja-JP" dirty="0"/>
              <a:t>CPU </a:t>
            </a:r>
            <a:r>
              <a:rPr kumimoji="1" lang="ja-JP" altLang="en-US" dirty="0"/>
              <a:t>と </a:t>
            </a:r>
            <a:r>
              <a:rPr kumimoji="1" lang="en-US" altLang="ja-JP" dirty="0"/>
              <a:t>GPU </a:t>
            </a:r>
            <a:endParaRPr kumimoji="1" lang="ja-JP" altLang="en-US" dirty="0"/>
          </a:p>
        </p:txBody>
      </p:sp>
      <p:sp>
        <p:nvSpPr>
          <p:cNvPr id="3" name="テキスト プレースホルダー 2">
            <a:extLst>
              <a:ext uri="{FF2B5EF4-FFF2-40B4-BE49-F238E27FC236}">
                <a16:creationId xmlns:a16="http://schemas.microsoft.com/office/drawing/2014/main" id="{3F5467D0-1C77-4F93-BD50-22727AB04001}"/>
              </a:ext>
            </a:extLst>
          </p:cNvPr>
          <p:cNvSpPr>
            <a:spLocks noGrp="1"/>
          </p:cNvSpPr>
          <p:nvPr>
            <p:ph type="body" sz="quarter" idx="10"/>
          </p:nvPr>
        </p:nvSpPr>
        <p:spPr/>
        <p:txBody>
          <a:bodyPr/>
          <a:lstStyle/>
          <a:p>
            <a:r>
              <a:rPr kumimoji="1" lang="ja-JP" altLang="en-US" sz="1800" dirty="0"/>
              <a:t>最近は全体に </a:t>
            </a:r>
            <a:r>
              <a:rPr kumimoji="1" lang="en-US" altLang="ja-JP" sz="1800" dirty="0"/>
              <a:t>GPU </a:t>
            </a:r>
            <a:r>
              <a:rPr kumimoji="1" lang="ja-JP" altLang="en-US" sz="1800" dirty="0"/>
              <a:t>に興味を持つ人が多い</a:t>
            </a:r>
            <a:endParaRPr kumimoji="1" lang="en-US" altLang="ja-JP" sz="1800" dirty="0"/>
          </a:p>
          <a:p>
            <a:pPr lvl="1"/>
            <a:r>
              <a:rPr kumimoji="1" lang="ja-JP" altLang="en-US" sz="1800" dirty="0"/>
              <a:t>機械学習でよく使うし，速いから？</a:t>
            </a:r>
            <a:endParaRPr kumimoji="1" lang="en-US" altLang="ja-JP" sz="1800" dirty="0"/>
          </a:p>
          <a:p>
            <a:pPr lvl="1"/>
            <a:r>
              <a:rPr kumimoji="1" lang="en-US" altLang="ja-JP" sz="1800" dirty="0"/>
              <a:t>CPU </a:t>
            </a:r>
            <a:r>
              <a:rPr kumimoji="1" lang="ja-JP" altLang="en-US" sz="1800" dirty="0"/>
              <a:t>にはあんま興味がないんだよな，とかで飛ばされると悲しい</a:t>
            </a:r>
            <a:endParaRPr kumimoji="1" lang="en-US" altLang="ja-JP" sz="1800" dirty="0"/>
          </a:p>
          <a:p>
            <a:r>
              <a:rPr kumimoji="1" lang="ja-JP" altLang="en-US" sz="1800" dirty="0"/>
              <a:t>背景：</a:t>
            </a:r>
            <a:r>
              <a:rPr kumimoji="1" lang="en-US" altLang="ja-JP" sz="1800" dirty="0"/>
              <a:t>CPU </a:t>
            </a:r>
            <a:r>
              <a:rPr kumimoji="1" lang="ja-JP" altLang="en-US" sz="1800" dirty="0"/>
              <a:t>と </a:t>
            </a:r>
            <a:r>
              <a:rPr kumimoji="1" lang="en-US" altLang="ja-JP" sz="1800" dirty="0"/>
              <a:t>GPU </a:t>
            </a:r>
            <a:r>
              <a:rPr kumimoji="1" lang="ja-JP" altLang="en-US" sz="1800" dirty="0"/>
              <a:t>の関係</a:t>
            </a:r>
            <a:endParaRPr kumimoji="1" lang="en-US" altLang="ja-JP" sz="1800" dirty="0"/>
          </a:p>
          <a:p>
            <a:pPr lvl="1"/>
            <a:r>
              <a:rPr kumimoji="1" lang="ja-JP" altLang="en-US" sz="1800" dirty="0"/>
              <a:t>コンピュータの基本構造</a:t>
            </a:r>
            <a:endParaRPr kumimoji="1" lang="en-US" altLang="ja-JP" sz="1800" dirty="0"/>
          </a:p>
          <a:p>
            <a:pPr lvl="1"/>
            <a:r>
              <a:rPr kumimoji="1" lang="ja-JP" altLang="en-US" sz="1800" dirty="0"/>
              <a:t>各回の講義内容が </a:t>
            </a:r>
            <a:r>
              <a:rPr kumimoji="1" lang="en-US" altLang="ja-JP" sz="1800" dirty="0"/>
              <a:t>CPU </a:t>
            </a:r>
            <a:r>
              <a:rPr kumimoji="1" lang="ja-JP" altLang="en-US" sz="1800" dirty="0"/>
              <a:t>や </a:t>
            </a:r>
            <a:r>
              <a:rPr kumimoji="1" lang="en-US" altLang="ja-JP" sz="1800" dirty="0"/>
              <a:t>GPU </a:t>
            </a:r>
            <a:r>
              <a:rPr kumimoji="1" lang="ja-JP" altLang="en-US" sz="1800" dirty="0"/>
              <a:t>にどのように関わるかの関係を説明</a:t>
            </a:r>
          </a:p>
        </p:txBody>
      </p:sp>
    </p:spTree>
    <p:extLst>
      <p:ext uri="{BB962C8B-B14F-4D97-AF65-F5344CB8AC3E}">
        <p14:creationId xmlns:p14="http://schemas.microsoft.com/office/powerpoint/2010/main" val="2148796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33EC1-DED7-420A-ABD1-25E29F09BFD1}"/>
              </a:ext>
            </a:extLst>
          </p:cNvPr>
          <p:cNvSpPr>
            <a:spLocks noGrp="1"/>
          </p:cNvSpPr>
          <p:nvPr>
            <p:ph type="title"/>
          </p:nvPr>
        </p:nvSpPr>
        <p:spPr/>
        <p:txBody>
          <a:bodyPr/>
          <a:lstStyle/>
          <a:p>
            <a:r>
              <a:rPr kumimoji="1" lang="ja-JP" altLang="en-US" dirty="0"/>
              <a:t>コンピュータの基本的な構造</a:t>
            </a:r>
          </a:p>
        </p:txBody>
      </p:sp>
      <p:sp>
        <p:nvSpPr>
          <p:cNvPr id="3" name="テキスト プレースホルダー 2">
            <a:extLst>
              <a:ext uri="{FF2B5EF4-FFF2-40B4-BE49-F238E27FC236}">
                <a16:creationId xmlns:a16="http://schemas.microsoft.com/office/drawing/2014/main" id="{3F5467D0-1C77-4F93-BD50-22727AB04001}"/>
              </a:ext>
            </a:extLst>
          </p:cNvPr>
          <p:cNvSpPr>
            <a:spLocks noGrp="1"/>
          </p:cNvSpPr>
          <p:nvPr>
            <p:ph type="body" sz="quarter" idx="10"/>
          </p:nvPr>
        </p:nvSpPr>
        <p:spPr>
          <a:xfrm>
            <a:off x="521955" y="3609002"/>
            <a:ext cx="8280092" cy="3059727"/>
          </a:xfrm>
        </p:spPr>
        <p:txBody>
          <a:bodyPr/>
          <a:lstStyle/>
          <a:p>
            <a:r>
              <a:rPr kumimoji="1" lang="ja-JP" altLang="en-US" sz="1800" dirty="0">
                <a:solidFill>
                  <a:schemeClr val="tx1">
                    <a:lumMod val="75000"/>
                    <a:lumOff val="25000"/>
                  </a:schemeClr>
                </a:solidFill>
                <a:latin typeface="+mn-ea"/>
              </a:rPr>
              <a:t>超大ざっぱなコンピュータの構造：</a:t>
            </a:r>
            <a:endParaRPr kumimoji="1" lang="en-US" altLang="ja-JP" sz="1800" dirty="0">
              <a:solidFill>
                <a:schemeClr val="tx1">
                  <a:lumMod val="75000"/>
                  <a:lumOff val="25000"/>
                </a:schemeClr>
              </a:solidFill>
              <a:latin typeface="+mn-ea"/>
            </a:endParaRPr>
          </a:p>
          <a:p>
            <a:pPr lvl="1"/>
            <a:r>
              <a:rPr kumimoji="1" lang="ja-JP" altLang="en-US" sz="1800" dirty="0">
                <a:solidFill>
                  <a:schemeClr val="tx1">
                    <a:lumMod val="75000"/>
                    <a:lumOff val="25000"/>
                  </a:schemeClr>
                </a:solidFill>
                <a:latin typeface="+mn-ea"/>
              </a:rPr>
              <a:t>処理対象となるデータを格納するメモリと，</a:t>
            </a:r>
            <a:endParaRPr kumimoji="1" lang="en-US" altLang="ja-JP" sz="1800" dirty="0">
              <a:solidFill>
                <a:schemeClr val="tx1">
                  <a:lumMod val="75000"/>
                  <a:lumOff val="25000"/>
                </a:schemeClr>
              </a:solidFill>
              <a:latin typeface="+mn-ea"/>
            </a:endParaRPr>
          </a:p>
          <a:p>
            <a:pPr lvl="1"/>
            <a:r>
              <a:rPr kumimoji="1" lang="ja-JP" altLang="en-US" sz="1800" dirty="0">
                <a:solidFill>
                  <a:schemeClr val="tx1">
                    <a:lumMod val="75000"/>
                    <a:lumOff val="25000"/>
                  </a:schemeClr>
                </a:solidFill>
                <a:latin typeface="+mn-ea"/>
              </a:rPr>
              <a:t>それを処理するプロセッサからなる</a:t>
            </a:r>
            <a:endParaRPr kumimoji="1" lang="en-US" altLang="ja-JP" sz="1800" dirty="0">
              <a:solidFill>
                <a:schemeClr val="tx1">
                  <a:lumMod val="75000"/>
                  <a:lumOff val="25000"/>
                </a:schemeClr>
              </a:solidFill>
              <a:latin typeface="+mn-ea"/>
            </a:endParaRPr>
          </a:p>
          <a:p>
            <a:r>
              <a:rPr kumimoji="1" lang="ja-JP" altLang="en-US" sz="1800" dirty="0">
                <a:solidFill>
                  <a:schemeClr val="tx1">
                    <a:lumMod val="75000"/>
                    <a:lumOff val="25000"/>
                  </a:schemeClr>
                </a:solidFill>
                <a:latin typeface="+mn-ea"/>
              </a:rPr>
              <a:t>プロセッサあるいはプロセッシング・ユニット：</a:t>
            </a:r>
            <a:endParaRPr kumimoji="1" lang="en-US" altLang="ja-JP" sz="1800" dirty="0">
              <a:solidFill>
                <a:schemeClr val="tx1">
                  <a:lumMod val="75000"/>
                  <a:lumOff val="25000"/>
                </a:schemeClr>
              </a:solidFill>
              <a:latin typeface="+mn-ea"/>
            </a:endParaRPr>
          </a:p>
          <a:p>
            <a:pPr lvl="1"/>
            <a:r>
              <a:rPr kumimoji="1" lang="en-US" altLang="ja-JP" sz="1800" dirty="0">
                <a:solidFill>
                  <a:schemeClr val="tx1">
                    <a:lumMod val="75000"/>
                    <a:lumOff val="25000"/>
                  </a:schemeClr>
                </a:solidFill>
                <a:latin typeface="+mn-ea"/>
              </a:rPr>
              <a:t>CPU (Central Processing Unit)</a:t>
            </a:r>
          </a:p>
          <a:p>
            <a:pPr lvl="1"/>
            <a:r>
              <a:rPr lang="en-US" altLang="ja-JP" sz="1800" dirty="0">
                <a:latin typeface="+mn-ea"/>
              </a:rPr>
              <a:t>GPU (Graphic Processing Unit)</a:t>
            </a:r>
          </a:p>
          <a:p>
            <a:pPr lvl="1"/>
            <a:r>
              <a:rPr kumimoji="1" lang="ja-JP" altLang="en-US" sz="1800" dirty="0">
                <a:solidFill>
                  <a:schemeClr val="tx1">
                    <a:lumMod val="75000"/>
                    <a:lumOff val="25000"/>
                  </a:schemeClr>
                </a:solidFill>
                <a:latin typeface="+mn-ea"/>
              </a:rPr>
              <a:t>･･･ いろいろある</a:t>
            </a:r>
          </a:p>
        </p:txBody>
      </p:sp>
      <p:sp>
        <p:nvSpPr>
          <p:cNvPr id="5" name="四角形: 角を丸くする 4">
            <a:extLst>
              <a:ext uri="{FF2B5EF4-FFF2-40B4-BE49-F238E27FC236}">
                <a16:creationId xmlns:a16="http://schemas.microsoft.com/office/drawing/2014/main" id="{B595822E-CEBC-42A4-A880-6BA25721ACA1}"/>
              </a:ext>
            </a:extLst>
          </p:cNvPr>
          <p:cNvSpPr/>
          <p:nvPr/>
        </p:nvSpPr>
        <p:spPr bwMode="auto">
          <a:xfrm>
            <a:off x="3851992" y="1268976"/>
            <a:ext cx="1440016" cy="72000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プロセッサ</a:t>
            </a:r>
          </a:p>
        </p:txBody>
      </p:sp>
      <p:sp>
        <p:nvSpPr>
          <p:cNvPr id="17" name="四角形: 角を丸くする 16">
            <a:extLst>
              <a:ext uri="{FF2B5EF4-FFF2-40B4-BE49-F238E27FC236}">
                <a16:creationId xmlns:a16="http://schemas.microsoft.com/office/drawing/2014/main" id="{F8317103-AF0D-4095-BF25-E8FFD9D51AC7}"/>
              </a:ext>
            </a:extLst>
          </p:cNvPr>
          <p:cNvSpPr/>
          <p:nvPr/>
        </p:nvSpPr>
        <p:spPr bwMode="auto">
          <a:xfrm>
            <a:off x="3851992" y="2708992"/>
            <a:ext cx="1440016" cy="72000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cxnSp>
        <p:nvCxnSpPr>
          <p:cNvPr id="8" name="直線矢印コネクタ 7">
            <a:extLst>
              <a:ext uri="{FF2B5EF4-FFF2-40B4-BE49-F238E27FC236}">
                <a16:creationId xmlns:a16="http://schemas.microsoft.com/office/drawing/2014/main" id="{ED2ED66B-9FF1-44B8-9C7B-9E276356B5C9}"/>
              </a:ext>
            </a:extLst>
          </p:cNvPr>
          <p:cNvCxnSpPr>
            <a:stCxn id="5" idx="2"/>
            <a:endCxn id="17" idx="0"/>
          </p:cNvCxnSpPr>
          <p:nvPr/>
        </p:nvCxnSpPr>
        <p:spPr bwMode="auto">
          <a:xfrm>
            <a:off x="4572000" y="1988984"/>
            <a:ext cx="0" cy="720008"/>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84231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5D3D8-8B7D-4B15-AF83-E56BD2A91E48}"/>
              </a:ext>
            </a:extLst>
          </p:cNvPr>
          <p:cNvSpPr>
            <a:spLocks noGrp="1"/>
          </p:cNvSpPr>
          <p:nvPr>
            <p:ph type="title"/>
          </p:nvPr>
        </p:nvSpPr>
        <p:spPr/>
        <p:txBody>
          <a:bodyPr/>
          <a:lstStyle/>
          <a:p>
            <a:r>
              <a:rPr kumimoji="1" lang="ja-JP" altLang="en-US" dirty="0"/>
              <a:t>いろいろなプロセッサ</a:t>
            </a:r>
            <a:endParaRPr kumimoji="1" lang="ja-JP" altLang="en-US" sz="2000" dirty="0"/>
          </a:p>
        </p:txBody>
      </p:sp>
      <p:sp>
        <p:nvSpPr>
          <p:cNvPr id="3" name="テキスト プレースホルダー 2">
            <a:extLst>
              <a:ext uri="{FF2B5EF4-FFF2-40B4-BE49-F238E27FC236}">
                <a16:creationId xmlns:a16="http://schemas.microsoft.com/office/drawing/2014/main" id="{5A0F9440-4FC2-42D0-8ED8-8846CAE67106}"/>
              </a:ext>
            </a:extLst>
          </p:cNvPr>
          <p:cNvSpPr>
            <a:spLocks noGrp="1"/>
          </p:cNvSpPr>
          <p:nvPr>
            <p:ph type="body" sz="quarter" idx="10"/>
          </p:nvPr>
        </p:nvSpPr>
        <p:spPr>
          <a:xfrm>
            <a:off x="611956" y="6039029"/>
            <a:ext cx="8280092" cy="719701"/>
          </a:xfrm>
        </p:spPr>
        <p:txBody>
          <a:bodyPr/>
          <a:lstStyle/>
          <a:p>
            <a:r>
              <a:rPr kumimoji="1" lang="ja-JP" altLang="en-US" dirty="0"/>
              <a:t>上の２つと左下は </a:t>
            </a:r>
            <a:r>
              <a:rPr kumimoji="1" lang="en-US" altLang="ja-JP" dirty="0"/>
              <a:t>CPU </a:t>
            </a:r>
            <a:endParaRPr kumimoji="1" lang="ja-JP" altLang="en-US" dirty="0"/>
          </a:p>
        </p:txBody>
      </p:sp>
      <p:sp>
        <p:nvSpPr>
          <p:cNvPr id="4" name="四角形: 角を丸くする 3">
            <a:extLst>
              <a:ext uri="{FF2B5EF4-FFF2-40B4-BE49-F238E27FC236}">
                <a16:creationId xmlns:a16="http://schemas.microsoft.com/office/drawing/2014/main" id="{FAF576D4-C284-4F8E-BD4F-A50F1B86EFB5}"/>
              </a:ext>
            </a:extLst>
          </p:cNvPr>
          <p:cNvSpPr/>
          <p:nvPr/>
        </p:nvSpPr>
        <p:spPr bwMode="auto">
          <a:xfrm>
            <a:off x="2771980" y="1268976"/>
            <a:ext cx="3600040" cy="720008"/>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シングルサイクル</a:t>
            </a:r>
            <a:r>
              <a:rPr lang="en-US" altLang="ja-JP" dirty="0">
                <a:solidFill>
                  <a:schemeClr val="tx1">
                    <a:lumMod val="75000"/>
                    <a:lumOff val="25000"/>
                  </a:schemeClr>
                </a:solidFill>
                <a:latin typeface="+mn-ea"/>
              </a:rPr>
              <a:t>/</a:t>
            </a:r>
            <a:r>
              <a:rPr kumimoji="1" lang="ja-JP" altLang="en-US" dirty="0">
                <a:solidFill>
                  <a:schemeClr val="tx1">
                    <a:lumMod val="75000"/>
                    <a:lumOff val="25000"/>
                  </a:schemeClr>
                </a:solidFill>
                <a:latin typeface="+mn-ea"/>
              </a:rPr>
              <a:t>マルチサイクル</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プロセッサ</a:t>
            </a:r>
          </a:p>
        </p:txBody>
      </p:sp>
      <p:sp>
        <p:nvSpPr>
          <p:cNvPr id="5" name="四角形: 角を丸くする 4">
            <a:extLst>
              <a:ext uri="{FF2B5EF4-FFF2-40B4-BE49-F238E27FC236}">
                <a16:creationId xmlns:a16="http://schemas.microsoft.com/office/drawing/2014/main" id="{7D07B832-BA94-4DD8-9116-4D66AFBE61D2}"/>
              </a:ext>
            </a:extLst>
          </p:cNvPr>
          <p:cNvSpPr/>
          <p:nvPr/>
        </p:nvSpPr>
        <p:spPr bwMode="auto">
          <a:xfrm>
            <a:off x="2771980" y="2348988"/>
            <a:ext cx="3600040" cy="720008"/>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パイプライン・プロセッサ</a:t>
            </a:r>
          </a:p>
        </p:txBody>
      </p:sp>
      <p:sp>
        <p:nvSpPr>
          <p:cNvPr id="6" name="四角形: 角を丸くする 5">
            <a:extLst>
              <a:ext uri="{FF2B5EF4-FFF2-40B4-BE49-F238E27FC236}">
                <a16:creationId xmlns:a16="http://schemas.microsoft.com/office/drawing/2014/main" id="{ADD09295-6DFA-4873-8CA2-28EAA182F3E3}"/>
              </a:ext>
            </a:extLst>
          </p:cNvPr>
          <p:cNvSpPr/>
          <p:nvPr/>
        </p:nvSpPr>
        <p:spPr bwMode="auto">
          <a:xfrm>
            <a:off x="971960" y="3789004"/>
            <a:ext cx="2880032" cy="72000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スーパスカラ・プロセッサ</a:t>
            </a:r>
            <a:endParaRPr kumimoji="1" lang="en-US" altLang="ja-JP" dirty="0">
              <a:solidFill>
                <a:schemeClr val="tx1">
                  <a:lumMod val="75000"/>
                  <a:lumOff val="25000"/>
                </a:schemeClr>
              </a:solidFill>
              <a:latin typeface="+mn-ea"/>
            </a:endParaRPr>
          </a:p>
        </p:txBody>
      </p:sp>
      <p:sp>
        <p:nvSpPr>
          <p:cNvPr id="7" name="四角形: 角を丸くする 6">
            <a:extLst>
              <a:ext uri="{FF2B5EF4-FFF2-40B4-BE49-F238E27FC236}">
                <a16:creationId xmlns:a16="http://schemas.microsoft.com/office/drawing/2014/main" id="{FD4D1391-3DFA-4CCB-BE72-F2BB29B49958}"/>
              </a:ext>
            </a:extLst>
          </p:cNvPr>
          <p:cNvSpPr/>
          <p:nvPr/>
        </p:nvSpPr>
        <p:spPr bwMode="auto">
          <a:xfrm>
            <a:off x="5292008" y="3789004"/>
            <a:ext cx="2880032" cy="720008"/>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GPU</a:t>
            </a:r>
            <a:endParaRPr kumimoji="1" lang="ja-JP" altLang="en-US" dirty="0">
              <a:solidFill>
                <a:schemeClr val="tx1">
                  <a:lumMod val="75000"/>
                  <a:lumOff val="25000"/>
                </a:schemeClr>
              </a:solidFill>
              <a:latin typeface="+mn-ea"/>
            </a:endParaRPr>
          </a:p>
        </p:txBody>
      </p:sp>
      <p:sp>
        <p:nvSpPr>
          <p:cNvPr id="8" name="四角形: 角を丸くする 7">
            <a:extLst>
              <a:ext uri="{FF2B5EF4-FFF2-40B4-BE49-F238E27FC236}">
                <a16:creationId xmlns:a16="http://schemas.microsoft.com/office/drawing/2014/main" id="{64A94BC5-7164-42B8-A393-FB0F7B7CA8E5}"/>
              </a:ext>
            </a:extLst>
          </p:cNvPr>
          <p:cNvSpPr/>
          <p:nvPr/>
        </p:nvSpPr>
        <p:spPr bwMode="auto">
          <a:xfrm>
            <a:off x="971960" y="5229020"/>
            <a:ext cx="2880032" cy="72000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Out-of-order</a:t>
            </a:r>
          </a:p>
          <a:p>
            <a:pPr algn="ctr"/>
            <a:r>
              <a:rPr kumimoji="1" lang="ja-JP" altLang="en-US" dirty="0">
                <a:solidFill>
                  <a:schemeClr val="tx1">
                    <a:lumMod val="75000"/>
                    <a:lumOff val="25000"/>
                  </a:schemeClr>
                </a:solidFill>
                <a:latin typeface="+mn-ea"/>
              </a:rPr>
              <a:t>スーパスカラ・プロセッサ</a:t>
            </a:r>
          </a:p>
        </p:txBody>
      </p:sp>
      <p:cxnSp>
        <p:nvCxnSpPr>
          <p:cNvPr id="11" name="直線矢印コネクタ 10">
            <a:extLst>
              <a:ext uri="{FF2B5EF4-FFF2-40B4-BE49-F238E27FC236}">
                <a16:creationId xmlns:a16="http://schemas.microsoft.com/office/drawing/2014/main" id="{1930451B-9A1B-4482-858F-82B1F66626EE}"/>
              </a:ext>
            </a:extLst>
          </p:cNvPr>
          <p:cNvCxnSpPr>
            <a:stCxn id="4" idx="2"/>
            <a:endCxn id="5" idx="0"/>
          </p:cNvCxnSpPr>
          <p:nvPr/>
        </p:nvCxnSpPr>
        <p:spPr bwMode="auto">
          <a:xfrm>
            <a:off x="4572000" y="1988984"/>
            <a:ext cx="0" cy="360004"/>
          </a:xfrm>
          <a:prstGeom prst="straightConnector1">
            <a:avLst/>
          </a:prstGeom>
          <a:ln>
            <a:headEnd type="none" w="med" len="med"/>
            <a:tailEnd type="triangle"/>
          </a:ln>
          <a:effectLst/>
        </p:spPr>
        <p:style>
          <a:lnRef idx="3">
            <a:schemeClr val="accent4"/>
          </a:lnRef>
          <a:fillRef idx="0">
            <a:schemeClr val="accent4"/>
          </a:fillRef>
          <a:effectRef idx="2">
            <a:schemeClr val="accent4"/>
          </a:effectRef>
          <a:fontRef idx="minor">
            <a:schemeClr val="tx1"/>
          </a:fontRef>
        </p:style>
      </p:cxnSp>
      <p:cxnSp>
        <p:nvCxnSpPr>
          <p:cNvPr id="13" name="直線矢印コネクタ 12">
            <a:extLst>
              <a:ext uri="{FF2B5EF4-FFF2-40B4-BE49-F238E27FC236}">
                <a16:creationId xmlns:a16="http://schemas.microsoft.com/office/drawing/2014/main" id="{C9D7FAA7-0F47-4C87-8140-66E501CFAB05}"/>
              </a:ext>
            </a:extLst>
          </p:cNvPr>
          <p:cNvCxnSpPr>
            <a:cxnSpLocks/>
            <a:stCxn id="5" idx="2"/>
            <a:endCxn id="6" idx="0"/>
          </p:cNvCxnSpPr>
          <p:nvPr/>
        </p:nvCxnSpPr>
        <p:spPr bwMode="auto">
          <a:xfrm flipH="1">
            <a:off x="2411976" y="3068996"/>
            <a:ext cx="2160024" cy="720008"/>
          </a:xfrm>
          <a:prstGeom prst="straightConnector1">
            <a:avLst/>
          </a:prstGeom>
          <a:ln>
            <a:headEnd type="none" w="med" len="med"/>
            <a:tailEnd type="triangle"/>
          </a:ln>
          <a:effectLst/>
        </p:spPr>
        <p:style>
          <a:lnRef idx="3">
            <a:schemeClr val="accent5"/>
          </a:lnRef>
          <a:fillRef idx="0">
            <a:schemeClr val="accent5"/>
          </a:fillRef>
          <a:effectRef idx="2">
            <a:schemeClr val="accent5"/>
          </a:effectRef>
          <a:fontRef idx="minor">
            <a:schemeClr val="tx1"/>
          </a:fontRef>
        </p:style>
      </p:cxnSp>
      <p:cxnSp>
        <p:nvCxnSpPr>
          <p:cNvPr id="16" name="直線矢印コネクタ 15">
            <a:extLst>
              <a:ext uri="{FF2B5EF4-FFF2-40B4-BE49-F238E27FC236}">
                <a16:creationId xmlns:a16="http://schemas.microsoft.com/office/drawing/2014/main" id="{7059A942-C987-4F6D-9A31-09F979E9DDEB}"/>
              </a:ext>
            </a:extLst>
          </p:cNvPr>
          <p:cNvCxnSpPr>
            <a:cxnSpLocks/>
            <a:stCxn id="5" idx="2"/>
            <a:endCxn id="7" idx="0"/>
          </p:cNvCxnSpPr>
          <p:nvPr/>
        </p:nvCxnSpPr>
        <p:spPr bwMode="auto">
          <a:xfrm>
            <a:off x="4572000" y="3068996"/>
            <a:ext cx="2160024" cy="720008"/>
          </a:xfrm>
          <a:prstGeom prst="straightConnector1">
            <a:avLst/>
          </a:prstGeom>
          <a:ln>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9" name="直線矢印コネクタ 18">
            <a:extLst>
              <a:ext uri="{FF2B5EF4-FFF2-40B4-BE49-F238E27FC236}">
                <a16:creationId xmlns:a16="http://schemas.microsoft.com/office/drawing/2014/main" id="{0530DFA9-DA13-45E8-901D-15EFB3439C6B}"/>
              </a:ext>
            </a:extLst>
          </p:cNvPr>
          <p:cNvCxnSpPr>
            <a:cxnSpLocks/>
            <a:endCxn id="8" idx="0"/>
          </p:cNvCxnSpPr>
          <p:nvPr/>
        </p:nvCxnSpPr>
        <p:spPr bwMode="auto">
          <a:xfrm>
            <a:off x="2411976" y="4509012"/>
            <a:ext cx="0" cy="720008"/>
          </a:xfrm>
          <a:prstGeom prst="straightConnector1">
            <a:avLst/>
          </a:prstGeom>
          <a:ln>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21" name="正方形/長方形 20">
            <a:extLst>
              <a:ext uri="{FF2B5EF4-FFF2-40B4-BE49-F238E27FC236}">
                <a16:creationId xmlns:a16="http://schemas.microsoft.com/office/drawing/2014/main" id="{C6F10D95-432B-442A-BCBF-DBCA237AC0D6}"/>
              </a:ext>
            </a:extLst>
          </p:cNvPr>
          <p:cNvSpPr/>
          <p:nvPr/>
        </p:nvSpPr>
        <p:spPr bwMode="auto">
          <a:xfrm>
            <a:off x="6552022" y="1538979"/>
            <a:ext cx="2340026" cy="108001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accent4"/>
                </a:solidFill>
                <a:latin typeface="メイリオ" panose="020B0604030504040204" pitchFamily="50" charset="-128"/>
                <a:ea typeface="メイリオ" panose="020B0604030504040204" pitchFamily="50" charset="-128"/>
              </a:rPr>
              <a:t>このあたりは </a:t>
            </a:r>
            <a:r>
              <a:rPr kumimoji="1" lang="en-US" altLang="ja-JP" dirty="0">
                <a:solidFill>
                  <a:schemeClr val="accent4"/>
                </a:solidFill>
                <a:latin typeface="メイリオ" panose="020B0604030504040204" pitchFamily="50" charset="-128"/>
                <a:ea typeface="メイリオ" panose="020B0604030504040204" pitchFamily="50" charset="-128"/>
              </a:rPr>
              <a:t>CPU </a:t>
            </a:r>
            <a:r>
              <a:rPr kumimoji="1" lang="ja-JP" altLang="en-US" dirty="0">
                <a:solidFill>
                  <a:schemeClr val="accent4"/>
                </a:solidFill>
                <a:latin typeface="メイリオ" panose="020B0604030504040204" pitchFamily="50" charset="-128"/>
                <a:ea typeface="メイリオ" panose="020B0604030504040204" pitchFamily="50" charset="-128"/>
              </a:rPr>
              <a:t>にも </a:t>
            </a:r>
            <a:r>
              <a:rPr kumimoji="1" lang="en-US" altLang="ja-JP" dirty="0">
                <a:solidFill>
                  <a:schemeClr val="accent4"/>
                </a:solidFill>
                <a:latin typeface="メイリオ" panose="020B0604030504040204" pitchFamily="50" charset="-128"/>
                <a:ea typeface="メイリオ" panose="020B0604030504040204" pitchFamily="50" charset="-128"/>
              </a:rPr>
              <a:t>GPU </a:t>
            </a:r>
            <a:r>
              <a:rPr kumimoji="1" lang="ja-JP" altLang="en-US" dirty="0">
                <a:solidFill>
                  <a:schemeClr val="accent4"/>
                </a:solidFill>
                <a:latin typeface="メイリオ" panose="020B0604030504040204" pitchFamily="50" charset="-128"/>
                <a:ea typeface="メイリオ" panose="020B0604030504040204" pitchFamily="50" charset="-128"/>
              </a:rPr>
              <a:t>にも共通の話題</a:t>
            </a:r>
          </a:p>
        </p:txBody>
      </p:sp>
      <p:sp>
        <p:nvSpPr>
          <p:cNvPr id="22" name="正方形/長方形 21">
            <a:extLst>
              <a:ext uri="{FF2B5EF4-FFF2-40B4-BE49-F238E27FC236}">
                <a16:creationId xmlns:a16="http://schemas.microsoft.com/office/drawing/2014/main" id="{FB463CFF-5E85-4C60-9DA3-6D3FFB1FCDF4}"/>
              </a:ext>
            </a:extLst>
          </p:cNvPr>
          <p:cNvSpPr/>
          <p:nvPr/>
        </p:nvSpPr>
        <p:spPr bwMode="auto">
          <a:xfrm>
            <a:off x="6282019" y="3158997"/>
            <a:ext cx="2790031" cy="63000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accent3">
                    <a:lumMod val="75000"/>
                  </a:schemeClr>
                </a:solidFill>
                <a:latin typeface="メイリオ" panose="020B0604030504040204" pitchFamily="50" charset="-128"/>
                <a:ea typeface="メイリオ" panose="020B0604030504040204" pitchFamily="50" charset="-128"/>
              </a:rPr>
              <a:t>多数のデータを</a:t>
            </a:r>
            <a:br>
              <a:rPr kumimoji="1" lang="en-US" altLang="ja-JP" dirty="0">
                <a:solidFill>
                  <a:schemeClr val="accent3">
                    <a:lumMod val="75000"/>
                  </a:schemeClr>
                </a:solidFill>
                <a:latin typeface="メイリオ" panose="020B0604030504040204" pitchFamily="50" charset="-128"/>
                <a:ea typeface="メイリオ" panose="020B0604030504040204" pitchFamily="50" charset="-128"/>
              </a:rPr>
            </a:br>
            <a:r>
              <a:rPr kumimoji="1" lang="ja-JP" altLang="en-US" dirty="0">
                <a:solidFill>
                  <a:schemeClr val="accent3">
                    <a:lumMod val="75000"/>
                  </a:schemeClr>
                </a:solidFill>
                <a:latin typeface="メイリオ" panose="020B0604030504040204" pitchFamily="50" charset="-128"/>
                <a:ea typeface="メイリオ" panose="020B0604030504040204" pitchFamily="50" charset="-128"/>
              </a:rPr>
              <a:t>効率良く同時に処理する</a:t>
            </a:r>
          </a:p>
        </p:txBody>
      </p:sp>
      <p:sp>
        <p:nvSpPr>
          <p:cNvPr id="23" name="正方形/長方形 22">
            <a:extLst>
              <a:ext uri="{FF2B5EF4-FFF2-40B4-BE49-F238E27FC236}">
                <a16:creationId xmlns:a16="http://schemas.microsoft.com/office/drawing/2014/main" id="{B9D80577-F8A0-42C1-A696-2A99F26DB99A}"/>
              </a:ext>
            </a:extLst>
          </p:cNvPr>
          <p:cNvSpPr/>
          <p:nvPr/>
        </p:nvSpPr>
        <p:spPr bwMode="auto">
          <a:xfrm>
            <a:off x="701957" y="3158997"/>
            <a:ext cx="2340026" cy="63000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accent5"/>
                </a:solidFill>
                <a:latin typeface="メイリオ" panose="020B0604030504040204" pitchFamily="50" charset="-128"/>
                <a:ea typeface="メイリオ" panose="020B0604030504040204" pitchFamily="50" charset="-128"/>
              </a:rPr>
              <a:t>１つの手続きを</a:t>
            </a:r>
            <a:endParaRPr kumimoji="1" lang="en-US" altLang="ja-JP" dirty="0">
              <a:solidFill>
                <a:schemeClr val="accent5"/>
              </a:solidFill>
              <a:latin typeface="メイリオ" panose="020B0604030504040204" pitchFamily="50" charset="-128"/>
              <a:ea typeface="メイリオ" panose="020B0604030504040204" pitchFamily="50" charset="-128"/>
            </a:endParaRPr>
          </a:p>
          <a:p>
            <a:r>
              <a:rPr kumimoji="1" lang="ja-JP" altLang="en-US" dirty="0">
                <a:solidFill>
                  <a:schemeClr val="accent5"/>
                </a:solidFill>
                <a:latin typeface="メイリオ" panose="020B0604030504040204" pitchFamily="50" charset="-128"/>
                <a:ea typeface="メイリオ" panose="020B0604030504040204" pitchFamily="50" charset="-128"/>
              </a:rPr>
              <a:t>高速に処理する</a:t>
            </a:r>
          </a:p>
        </p:txBody>
      </p:sp>
      <p:sp>
        <p:nvSpPr>
          <p:cNvPr id="24" name="正方形/長方形 23">
            <a:extLst>
              <a:ext uri="{FF2B5EF4-FFF2-40B4-BE49-F238E27FC236}">
                <a16:creationId xmlns:a16="http://schemas.microsoft.com/office/drawing/2014/main" id="{099C5DD3-4410-4C38-86B2-A9BA29AF76B9}"/>
              </a:ext>
            </a:extLst>
          </p:cNvPr>
          <p:cNvSpPr/>
          <p:nvPr/>
        </p:nvSpPr>
        <p:spPr bwMode="auto">
          <a:xfrm>
            <a:off x="701957" y="4599013"/>
            <a:ext cx="2340026" cy="63000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accent5"/>
                </a:solidFill>
                <a:latin typeface="メイリオ" panose="020B0604030504040204" pitchFamily="50" charset="-128"/>
                <a:ea typeface="メイリオ" panose="020B0604030504040204" pitchFamily="50" charset="-128"/>
              </a:rPr>
              <a:t>命令の</a:t>
            </a:r>
            <a:br>
              <a:rPr kumimoji="1" lang="en-US" altLang="ja-JP" dirty="0">
                <a:solidFill>
                  <a:schemeClr val="accent5"/>
                </a:solidFill>
                <a:latin typeface="メイリオ" panose="020B0604030504040204" pitchFamily="50" charset="-128"/>
                <a:ea typeface="メイリオ" panose="020B0604030504040204" pitchFamily="50" charset="-128"/>
              </a:rPr>
            </a:br>
            <a:r>
              <a:rPr kumimoji="1" lang="ja-JP" altLang="en-US" dirty="0">
                <a:solidFill>
                  <a:schemeClr val="accent5"/>
                </a:solidFill>
                <a:latin typeface="メイリオ" panose="020B0604030504040204" pitchFamily="50" charset="-128"/>
                <a:ea typeface="メイリオ" panose="020B0604030504040204" pitchFamily="50" charset="-128"/>
              </a:rPr>
              <a:t>並び替えを行う</a:t>
            </a:r>
          </a:p>
        </p:txBody>
      </p:sp>
    </p:spTree>
    <p:extLst>
      <p:ext uri="{BB962C8B-B14F-4D97-AF65-F5344CB8AC3E}">
        <p14:creationId xmlns:p14="http://schemas.microsoft.com/office/powerpoint/2010/main" val="1729160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9D6BD-C75C-7902-90FB-0DE633F35317}"/>
              </a:ext>
            </a:extLst>
          </p:cNvPr>
          <p:cNvSpPr>
            <a:spLocks noGrp="1"/>
          </p:cNvSpPr>
          <p:nvPr>
            <p:ph type="title"/>
          </p:nvPr>
        </p:nvSpPr>
        <p:spPr/>
        <p:txBody>
          <a:bodyPr/>
          <a:lstStyle/>
          <a:p>
            <a:r>
              <a:rPr kumimoji="1" lang="ja-JP" altLang="en-US" dirty="0"/>
              <a:t>対象プログラムの違い</a:t>
            </a:r>
            <a:endParaRPr kumimoji="1" lang="en-US" dirty="0"/>
          </a:p>
        </p:txBody>
      </p:sp>
      <p:sp>
        <p:nvSpPr>
          <p:cNvPr id="3" name="テキスト プレースホルダー 2">
            <a:extLst>
              <a:ext uri="{FF2B5EF4-FFF2-40B4-BE49-F238E27FC236}">
                <a16:creationId xmlns:a16="http://schemas.microsoft.com/office/drawing/2014/main" id="{B843102E-4C9A-DA06-B83D-E0254470BAAF}"/>
              </a:ext>
            </a:extLst>
          </p:cNvPr>
          <p:cNvSpPr>
            <a:spLocks noGrp="1"/>
          </p:cNvSpPr>
          <p:nvPr>
            <p:ph type="body" sz="quarter" idx="10"/>
          </p:nvPr>
        </p:nvSpPr>
        <p:spPr>
          <a:xfrm>
            <a:off x="431954" y="5139019"/>
            <a:ext cx="8280092" cy="1079705"/>
          </a:xfrm>
        </p:spPr>
        <p:txBody>
          <a:bodyPr/>
          <a:lstStyle/>
          <a:p>
            <a:r>
              <a:rPr kumimoji="1" lang="ja-JP" altLang="en-US" dirty="0">
                <a:latin typeface="Consolas" panose="020B0609020204030204" pitchFamily="49" charset="0"/>
              </a:rPr>
              <a:t>並列性の違い</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逐次型では各種の投機や並び替えを行って並列実行</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データ並列型では自明に並列実行できる</a:t>
            </a:r>
          </a:p>
        </p:txBody>
      </p:sp>
      <p:sp>
        <p:nvSpPr>
          <p:cNvPr id="4" name="正方形/長方形 3">
            <a:extLst>
              <a:ext uri="{FF2B5EF4-FFF2-40B4-BE49-F238E27FC236}">
                <a16:creationId xmlns:a16="http://schemas.microsoft.com/office/drawing/2014/main" id="{06E7FEED-74E4-FE53-97E0-BD3C21509405}"/>
              </a:ext>
            </a:extLst>
          </p:cNvPr>
          <p:cNvSpPr/>
          <p:nvPr/>
        </p:nvSpPr>
        <p:spPr>
          <a:xfrm>
            <a:off x="431954" y="1628980"/>
            <a:ext cx="3060034" cy="1350015"/>
          </a:xfrm>
          <a:prstGeom prst="rect">
            <a:avLst/>
          </a:prstGeom>
        </p:spPr>
        <p:txBody>
          <a:bodyPr wrap="none">
            <a:noAutofit/>
          </a:bodyPr>
          <a:lstStyle/>
          <a:p>
            <a:pPr marL="0" indent="0">
              <a:buNone/>
            </a:pPr>
            <a:r>
              <a:rPr lang="en-US" altLang="ja-JP" dirty="0">
                <a:solidFill>
                  <a:schemeClr val="accent5"/>
                </a:solidFill>
                <a:latin typeface="Consolas" panose="020B0609020204030204" pitchFamily="49" charset="0"/>
              </a:rPr>
              <a:t>1</a:t>
            </a:r>
            <a:r>
              <a:rPr kumimoji="1" lang="en-US" altLang="ja-JP" dirty="0">
                <a:solidFill>
                  <a:schemeClr val="accent5"/>
                </a:solidFill>
                <a:latin typeface="Consolas" panose="020B0609020204030204" pitchFamily="49" charset="0"/>
              </a:rPr>
              <a:t>: *a +</a:t>
            </a:r>
            <a:r>
              <a:rPr lang="en-US" altLang="ja-JP" dirty="0">
                <a:solidFill>
                  <a:schemeClr val="accent5"/>
                </a:solidFill>
                <a:latin typeface="Consolas" panose="020B0609020204030204" pitchFamily="49" charset="0"/>
              </a:rPr>
              <a:t>= 1;</a:t>
            </a:r>
            <a:br>
              <a:rPr lang="en-US" altLang="ja-JP" dirty="0">
                <a:solidFill>
                  <a:schemeClr val="accent5"/>
                </a:solidFill>
                <a:latin typeface="Consolas" panose="020B0609020204030204" pitchFamily="49" charset="0"/>
              </a:rPr>
            </a:br>
            <a:r>
              <a:rPr lang="en-US" altLang="ja-JP" dirty="0">
                <a:solidFill>
                  <a:schemeClr val="tx1">
                    <a:lumMod val="75000"/>
                    <a:lumOff val="25000"/>
                  </a:schemeClr>
                </a:solidFill>
                <a:latin typeface="Consolas" panose="020B0609020204030204" pitchFamily="49" charset="0"/>
              </a:rPr>
              <a:t>2: if (b != NULL) {</a:t>
            </a:r>
            <a:br>
              <a:rPr lang="en-US" altLang="ja-JP" dirty="0">
                <a:solidFill>
                  <a:schemeClr val="tx1">
                    <a:lumMod val="75000"/>
                    <a:lumOff val="25000"/>
                  </a:schemeClr>
                </a:solidFill>
                <a:latin typeface="Consolas" panose="020B0609020204030204" pitchFamily="49" charset="0"/>
              </a:rPr>
            </a:br>
            <a:r>
              <a:rPr lang="en-US" altLang="ja-JP" dirty="0">
                <a:solidFill>
                  <a:schemeClr val="accent6"/>
                </a:solidFill>
                <a:latin typeface="Consolas" panose="020B0609020204030204" pitchFamily="49" charset="0"/>
              </a:rPr>
              <a:t>3:    c += *b;</a:t>
            </a:r>
            <a:br>
              <a:rPr lang="en-US" altLang="ja-JP" dirty="0">
                <a:solidFill>
                  <a:schemeClr val="accent5"/>
                </a:solidFill>
                <a:latin typeface="Consolas" panose="020B0609020204030204" pitchFamily="49" charset="0"/>
              </a:rPr>
            </a:br>
            <a:r>
              <a:rPr lang="en-US" altLang="ja-JP" dirty="0">
                <a:solidFill>
                  <a:schemeClr val="tx1">
                    <a:lumMod val="75000"/>
                    <a:lumOff val="25000"/>
                  </a:schemeClr>
                </a:solidFill>
                <a:latin typeface="Consolas" panose="020B0609020204030204" pitchFamily="49" charset="0"/>
              </a:rPr>
              <a:t>4: }</a:t>
            </a:r>
            <a:br>
              <a:rPr lang="en-US" altLang="ja-JP" dirty="0">
                <a:solidFill>
                  <a:schemeClr val="tx1">
                    <a:lumMod val="75000"/>
                    <a:lumOff val="25000"/>
                  </a:schemeClr>
                </a:solidFill>
                <a:latin typeface="Consolas" panose="020B0609020204030204" pitchFamily="49" charset="0"/>
              </a:rPr>
            </a:br>
            <a:endParaRPr kumimoji="1" lang="en-US" altLang="ja-JP" dirty="0">
              <a:solidFill>
                <a:schemeClr val="tx1">
                  <a:lumMod val="75000"/>
                  <a:lumOff val="25000"/>
                </a:schemeClr>
              </a:solidFill>
              <a:latin typeface="Consolas" panose="020B0609020204030204" pitchFamily="49" charset="0"/>
            </a:endParaRPr>
          </a:p>
          <a:p>
            <a:pPr marL="0" indent="0">
              <a:buNone/>
            </a:pPr>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行目</a:t>
            </a:r>
            <a:r>
              <a:rPr kumimoji="1" lang="ja-JP" altLang="en-US" dirty="0">
                <a:solidFill>
                  <a:schemeClr val="tx1">
                    <a:lumMod val="75000"/>
                    <a:lumOff val="25000"/>
                  </a:schemeClr>
                </a:solidFill>
                <a:latin typeface="Consolas" panose="020B0609020204030204" pitchFamily="49" charset="0"/>
              </a:rPr>
              <a:t>と</a:t>
            </a:r>
            <a:r>
              <a:rPr kumimoji="1" lang="en-US" altLang="ja-JP" dirty="0">
                <a:solidFill>
                  <a:schemeClr val="accent6"/>
                </a:solidFill>
                <a:latin typeface="Consolas" panose="020B0609020204030204" pitchFamily="49" charset="0"/>
              </a:rPr>
              <a:t>3</a:t>
            </a:r>
            <a:r>
              <a:rPr kumimoji="1" lang="ja-JP" altLang="en-US" dirty="0">
                <a:solidFill>
                  <a:schemeClr val="accent6"/>
                </a:solidFill>
                <a:latin typeface="Consolas" panose="020B0609020204030204" pitchFamily="49" charset="0"/>
              </a:rPr>
              <a:t>行目</a:t>
            </a:r>
            <a:r>
              <a:rPr kumimoji="1" lang="ja-JP" altLang="en-US" dirty="0">
                <a:solidFill>
                  <a:schemeClr val="tx1">
                    <a:lumMod val="75000"/>
                    <a:lumOff val="25000"/>
                  </a:schemeClr>
                </a:solidFill>
                <a:latin typeface="Consolas" panose="020B0609020204030204" pitchFamily="49" charset="0"/>
              </a:rPr>
              <a:t>を並列実行するには？</a:t>
            </a:r>
            <a:br>
              <a:rPr kumimoji="1" lang="en-US" altLang="ja-JP" dirty="0">
                <a:solidFill>
                  <a:schemeClr val="tx1">
                    <a:lumMod val="75000"/>
                    <a:lumOff val="25000"/>
                  </a:schemeClr>
                </a:solidFill>
                <a:latin typeface="Consolas" panose="020B0609020204030204" pitchFamily="49" charset="0"/>
              </a:rPr>
            </a:br>
            <a:r>
              <a:rPr kumimoji="1" lang="ja-JP" altLang="en-US" dirty="0">
                <a:solidFill>
                  <a:schemeClr val="tx1">
                    <a:lumMod val="75000"/>
                    <a:lumOff val="25000"/>
                  </a:schemeClr>
                </a:solidFill>
                <a:latin typeface="Consolas" panose="020B0609020204030204" pitchFamily="49" charset="0"/>
              </a:rPr>
              <a:t>　</a:t>
            </a:r>
            <a:r>
              <a:rPr kumimoji="1" lang="en-US" altLang="ja-JP" dirty="0">
                <a:solidFill>
                  <a:schemeClr val="tx1">
                    <a:lumMod val="75000"/>
                    <a:lumOff val="25000"/>
                  </a:schemeClr>
                </a:solidFill>
                <a:latin typeface="Consolas" panose="020B0609020204030204" pitchFamily="49" charset="0"/>
              </a:rPr>
              <a:t>a </a:t>
            </a:r>
            <a:r>
              <a:rPr kumimoji="1" lang="ja-JP" altLang="en-US" dirty="0">
                <a:solidFill>
                  <a:schemeClr val="tx1">
                    <a:lumMod val="75000"/>
                    <a:lumOff val="25000"/>
                  </a:schemeClr>
                </a:solidFill>
                <a:latin typeface="Consolas" panose="020B0609020204030204" pitchFamily="49" charset="0"/>
              </a:rPr>
              <a:t>と </a:t>
            </a:r>
            <a:r>
              <a:rPr kumimoji="1" lang="en-US" altLang="ja-JP" dirty="0">
                <a:solidFill>
                  <a:schemeClr val="tx1">
                    <a:lumMod val="75000"/>
                    <a:lumOff val="25000"/>
                  </a:schemeClr>
                </a:solidFill>
                <a:latin typeface="Consolas" panose="020B0609020204030204" pitchFamily="49" charset="0"/>
              </a:rPr>
              <a:t>b </a:t>
            </a:r>
            <a:r>
              <a:rPr kumimoji="1" lang="ja-JP" altLang="en-US" dirty="0">
                <a:solidFill>
                  <a:schemeClr val="tx1">
                    <a:lumMod val="75000"/>
                    <a:lumOff val="25000"/>
                  </a:schemeClr>
                </a:solidFill>
                <a:latin typeface="Consolas" panose="020B0609020204030204" pitchFamily="49" charset="0"/>
              </a:rPr>
              <a:t>が同じ場所を指すかも？ </a:t>
            </a:r>
            <a:br>
              <a:rPr kumimoji="1" lang="en-US" altLang="ja-JP" dirty="0">
                <a:solidFill>
                  <a:schemeClr val="tx1">
                    <a:lumMod val="75000"/>
                    <a:lumOff val="25000"/>
                  </a:schemeClr>
                </a:solidFill>
                <a:latin typeface="Consolas" panose="020B0609020204030204" pitchFamily="49" charset="0"/>
              </a:rPr>
            </a:br>
            <a:r>
              <a:rPr kumimoji="1" lang="en-US" altLang="ja-JP" dirty="0">
                <a:solidFill>
                  <a:schemeClr val="tx1">
                    <a:lumMod val="75000"/>
                    <a:lumOff val="25000"/>
                  </a:schemeClr>
                </a:solidFill>
                <a:latin typeface="Consolas" panose="020B0609020204030204" pitchFamily="49" charset="0"/>
              </a:rPr>
              <a:t>  </a:t>
            </a:r>
            <a:r>
              <a:rPr kumimoji="1" lang="ja-JP" altLang="en-US" dirty="0">
                <a:solidFill>
                  <a:schemeClr val="tx1">
                    <a:lumMod val="75000"/>
                    <a:lumOff val="25000"/>
                  </a:schemeClr>
                </a:solidFill>
                <a:latin typeface="Consolas" panose="020B0609020204030204" pitchFamily="49" charset="0"/>
              </a:rPr>
              <a:t>　→ ポインタのアドレス一致予測</a:t>
            </a:r>
            <a:br>
              <a:rPr kumimoji="1" lang="en-US" altLang="ja-JP" dirty="0">
                <a:solidFill>
                  <a:schemeClr val="tx1">
                    <a:lumMod val="75000"/>
                    <a:lumOff val="25000"/>
                  </a:schemeClr>
                </a:solidFill>
                <a:latin typeface="Consolas" panose="020B0609020204030204" pitchFamily="49" charset="0"/>
              </a:rPr>
            </a:br>
            <a:r>
              <a:rPr kumimoji="1" lang="ja-JP" altLang="en-US" dirty="0">
                <a:solidFill>
                  <a:schemeClr val="tx1">
                    <a:lumMod val="75000"/>
                    <a:lumOff val="25000"/>
                  </a:schemeClr>
                </a:solidFill>
                <a:latin typeface="Consolas" panose="020B0609020204030204" pitchFamily="49" charset="0"/>
              </a:rPr>
              <a:t>　</a:t>
            </a:r>
            <a:r>
              <a:rPr kumimoji="1" lang="en-US" altLang="ja-JP" dirty="0">
                <a:solidFill>
                  <a:schemeClr val="tx1">
                    <a:lumMod val="75000"/>
                    <a:lumOff val="25000"/>
                  </a:schemeClr>
                </a:solidFill>
                <a:latin typeface="Consolas" panose="020B0609020204030204" pitchFamily="49" charset="0"/>
              </a:rPr>
              <a:t>b </a:t>
            </a:r>
            <a:r>
              <a:rPr kumimoji="1" lang="ja-JP" altLang="en-US" dirty="0">
                <a:solidFill>
                  <a:schemeClr val="tx1">
                    <a:lumMod val="75000"/>
                    <a:lumOff val="25000"/>
                  </a:schemeClr>
                </a:solidFill>
                <a:latin typeface="Consolas" panose="020B0609020204030204" pitchFamily="49" charset="0"/>
              </a:rPr>
              <a:t>が </a:t>
            </a:r>
            <a:r>
              <a:rPr kumimoji="1" lang="en-US" altLang="ja-JP" dirty="0">
                <a:solidFill>
                  <a:schemeClr val="tx1">
                    <a:lumMod val="75000"/>
                    <a:lumOff val="25000"/>
                  </a:schemeClr>
                </a:solidFill>
                <a:latin typeface="Consolas" panose="020B0609020204030204" pitchFamily="49" charset="0"/>
              </a:rPr>
              <a:t>NULL </a:t>
            </a:r>
            <a:r>
              <a:rPr kumimoji="1" lang="ja-JP" altLang="en-US" dirty="0">
                <a:solidFill>
                  <a:schemeClr val="tx1">
                    <a:lumMod val="75000"/>
                    <a:lumOff val="25000"/>
                  </a:schemeClr>
                </a:solidFill>
                <a:latin typeface="Consolas" panose="020B0609020204030204" pitchFamily="49" charset="0"/>
              </a:rPr>
              <a:t>ではない必要？</a:t>
            </a:r>
            <a:br>
              <a:rPr kumimoji="1" lang="en-US" altLang="ja-JP" dirty="0">
                <a:solidFill>
                  <a:schemeClr val="tx1">
                    <a:lumMod val="75000"/>
                    <a:lumOff val="25000"/>
                  </a:schemeClr>
                </a:solidFill>
                <a:latin typeface="Consolas" panose="020B0609020204030204" pitchFamily="49" charset="0"/>
              </a:rPr>
            </a:br>
            <a:r>
              <a:rPr kumimoji="1" lang="en-US" altLang="ja-JP" dirty="0">
                <a:solidFill>
                  <a:schemeClr val="tx1">
                    <a:lumMod val="75000"/>
                    <a:lumOff val="25000"/>
                  </a:schemeClr>
                </a:solidFill>
                <a:latin typeface="Consolas" panose="020B0609020204030204" pitchFamily="49" charset="0"/>
              </a:rPr>
              <a:t>  </a:t>
            </a:r>
            <a:r>
              <a:rPr kumimoji="1" lang="ja-JP" altLang="en-US" dirty="0">
                <a:solidFill>
                  <a:schemeClr val="tx1">
                    <a:lumMod val="75000"/>
                    <a:lumOff val="25000"/>
                  </a:schemeClr>
                </a:solidFill>
                <a:latin typeface="Consolas" panose="020B0609020204030204" pitchFamily="49" charset="0"/>
              </a:rPr>
              <a:t>　→ 分岐予測</a:t>
            </a:r>
            <a:endParaRPr kumimoji="1" lang="en-US" altLang="ja-JP" dirty="0">
              <a:solidFill>
                <a:schemeClr val="tx1">
                  <a:lumMod val="75000"/>
                  <a:lumOff val="2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2DA75EE7-6E2E-FB63-BCFC-90BB1B2C529B}"/>
              </a:ext>
            </a:extLst>
          </p:cNvPr>
          <p:cNvSpPr/>
          <p:nvPr/>
        </p:nvSpPr>
        <p:spPr>
          <a:xfrm>
            <a:off x="4752002" y="1628980"/>
            <a:ext cx="3060034" cy="3510039"/>
          </a:xfrm>
          <a:prstGeom prst="rect">
            <a:avLst/>
          </a:prstGeom>
        </p:spPr>
        <p:txBody>
          <a:bodyPr wrap="none">
            <a:noAutofit/>
          </a:bodyPr>
          <a:lstStyle/>
          <a:p>
            <a:pPr marL="0" indent="0">
              <a:buNone/>
            </a:pPr>
            <a:r>
              <a:rPr kumimoji="1" lang="en-US" altLang="ja-JP" dirty="0">
                <a:solidFill>
                  <a:schemeClr val="tx1">
                    <a:lumMod val="75000"/>
                    <a:lumOff val="25000"/>
                  </a:schemeClr>
                </a:solidFill>
                <a:latin typeface="Consolas" panose="020B0609020204030204" pitchFamily="49" charset="0"/>
              </a:rPr>
              <a:t>1: for (i=0; i&lt;1000; i++) {</a:t>
            </a:r>
            <a:br>
              <a:rPr lang="en-US" altLang="ja-JP" dirty="0">
                <a:solidFill>
                  <a:schemeClr val="tx1">
                    <a:lumMod val="75000"/>
                    <a:lumOff val="25000"/>
                  </a:schemeClr>
                </a:solidFill>
                <a:latin typeface="Consolas" panose="020B0609020204030204" pitchFamily="49" charset="0"/>
              </a:rPr>
            </a:br>
            <a:r>
              <a:rPr lang="en-US" altLang="ja-JP" dirty="0">
                <a:solidFill>
                  <a:schemeClr val="tx1">
                    <a:lumMod val="75000"/>
                    <a:lumOff val="25000"/>
                  </a:schemeClr>
                </a:solidFill>
                <a:latin typeface="Consolas" panose="020B0609020204030204" pitchFamily="49" charset="0"/>
              </a:rPr>
              <a:t>2:    c[i] += a[i] * b[i];</a:t>
            </a:r>
            <a:br>
              <a:rPr lang="en-US" altLang="ja-JP" dirty="0">
                <a:solidFill>
                  <a:schemeClr val="tx1">
                    <a:lumMod val="75000"/>
                    <a:lumOff val="25000"/>
                  </a:schemeClr>
                </a:solidFill>
                <a:latin typeface="Consolas" panose="020B0609020204030204" pitchFamily="49" charset="0"/>
              </a:rPr>
            </a:br>
            <a:r>
              <a:rPr lang="en-US" altLang="ja-JP" dirty="0">
                <a:solidFill>
                  <a:schemeClr val="tx1">
                    <a:lumMod val="75000"/>
                    <a:lumOff val="25000"/>
                  </a:schemeClr>
                </a:solidFill>
                <a:latin typeface="Consolas" panose="020B0609020204030204" pitchFamily="49" charset="0"/>
              </a:rPr>
              <a:t>3: }</a:t>
            </a:r>
            <a:br>
              <a:rPr lang="en-US" altLang="ja-JP" dirty="0">
                <a:solidFill>
                  <a:schemeClr val="tx1">
                    <a:lumMod val="75000"/>
                    <a:lumOff val="25000"/>
                  </a:schemeClr>
                </a:solidFill>
                <a:latin typeface="Consolas" panose="020B0609020204030204" pitchFamily="49" charset="0"/>
              </a:rPr>
            </a:br>
            <a:br>
              <a:rPr lang="en-US" altLang="ja-JP" dirty="0">
                <a:solidFill>
                  <a:schemeClr val="tx1">
                    <a:lumMod val="75000"/>
                    <a:lumOff val="25000"/>
                  </a:schemeClr>
                </a:solidFill>
                <a:latin typeface="Consolas" panose="020B0609020204030204" pitchFamily="49" charset="0"/>
              </a:rPr>
            </a:br>
            <a:br>
              <a:rPr lang="en-US" altLang="ja-JP" dirty="0">
                <a:solidFill>
                  <a:schemeClr val="tx1">
                    <a:lumMod val="75000"/>
                    <a:lumOff val="25000"/>
                  </a:schemeClr>
                </a:solidFill>
                <a:latin typeface="Consolas" panose="020B0609020204030204" pitchFamily="49" charset="0"/>
              </a:rPr>
            </a:br>
            <a:r>
              <a:rPr lang="ja-JP" altLang="en-US" dirty="0">
                <a:solidFill>
                  <a:schemeClr val="tx1">
                    <a:lumMod val="75000"/>
                    <a:lumOff val="25000"/>
                  </a:schemeClr>
                </a:solidFill>
                <a:latin typeface="Consolas" panose="020B0609020204030204" pitchFamily="49" charset="0"/>
              </a:rPr>
              <a:t>ループの各周回は自明に並列実行できる</a:t>
            </a:r>
            <a:endParaRPr kumimoji="1" lang="en-US" altLang="ja-JP" dirty="0">
              <a:solidFill>
                <a:schemeClr val="tx1">
                  <a:lumMod val="75000"/>
                  <a:lumOff val="25000"/>
                </a:schemeClr>
              </a:solidFill>
              <a:latin typeface="Consolas" panose="020B0609020204030204" pitchFamily="49" charset="0"/>
            </a:endParaRPr>
          </a:p>
        </p:txBody>
      </p:sp>
      <p:sp>
        <p:nvSpPr>
          <p:cNvPr id="6" name="テキスト プレースホルダー 2">
            <a:extLst>
              <a:ext uri="{FF2B5EF4-FFF2-40B4-BE49-F238E27FC236}">
                <a16:creationId xmlns:a16="http://schemas.microsoft.com/office/drawing/2014/main" id="{CB733A13-05F4-854B-BA0B-2A00421E219F}"/>
              </a:ext>
            </a:extLst>
          </p:cNvPr>
          <p:cNvSpPr txBox="1">
            <a:spLocks/>
          </p:cNvSpPr>
          <p:nvPr/>
        </p:nvSpPr>
        <p:spPr bwMode="auto">
          <a:xfrm>
            <a:off x="431953" y="1088974"/>
            <a:ext cx="4680053"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latin typeface="Consolas" panose="020B0609020204030204" pitchFamily="49" charset="0"/>
              </a:rPr>
              <a:t>逐次型（例：スーパスカラ</a:t>
            </a:r>
            <a:r>
              <a:rPr lang="en-US" altLang="ja-JP" kern="0" dirty="0">
                <a:latin typeface="Consolas" panose="020B0609020204030204" pitchFamily="49" charset="0"/>
              </a:rPr>
              <a:t> CPU</a:t>
            </a:r>
            <a:r>
              <a:rPr lang="ja-JP" altLang="en-US" kern="0" dirty="0">
                <a:latin typeface="Consolas" panose="020B0609020204030204" pitchFamily="49" charset="0"/>
              </a:rPr>
              <a:t>）</a:t>
            </a:r>
            <a:endParaRPr lang="en-US" kern="0" dirty="0">
              <a:latin typeface="Consolas" panose="020B0609020204030204" pitchFamily="49" charset="0"/>
            </a:endParaRPr>
          </a:p>
        </p:txBody>
      </p:sp>
      <p:sp>
        <p:nvSpPr>
          <p:cNvPr id="7" name="テキスト プレースホルダー 2">
            <a:extLst>
              <a:ext uri="{FF2B5EF4-FFF2-40B4-BE49-F238E27FC236}">
                <a16:creationId xmlns:a16="http://schemas.microsoft.com/office/drawing/2014/main" id="{36D6B706-3C82-5AFF-E291-B425A71014C4}"/>
              </a:ext>
            </a:extLst>
          </p:cNvPr>
          <p:cNvSpPr txBox="1">
            <a:spLocks/>
          </p:cNvSpPr>
          <p:nvPr/>
        </p:nvSpPr>
        <p:spPr bwMode="auto">
          <a:xfrm>
            <a:off x="4752002" y="1088974"/>
            <a:ext cx="4050045"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latin typeface="Consolas" panose="020B0609020204030204" pitchFamily="49" charset="0"/>
              </a:rPr>
              <a:t>データ並列型（例：</a:t>
            </a:r>
            <a:r>
              <a:rPr lang="en-US" altLang="ja-JP" kern="0" dirty="0">
                <a:latin typeface="Consolas" panose="020B0609020204030204" pitchFamily="49" charset="0"/>
              </a:rPr>
              <a:t>GPU</a:t>
            </a:r>
            <a:r>
              <a:rPr lang="ja-JP" altLang="en-US" kern="0" dirty="0">
                <a:latin typeface="Consolas" panose="020B0609020204030204" pitchFamily="49" charset="0"/>
              </a:rPr>
              <a:t>）</a:t>
            </a:r>
            <a:endParaRPr lang="en-US" kern="0" dirty="0">
              <a:latin typeface="Consolas" panose="020B0609020204030204" pitchFamily="49" charset="0"/>
            </a:endParaRPr>
          </a:p>
        </p:txBody>
      </p:sp>
    </p:spTree>
    <p:extLst>
      <p:ext uri="{BB962C8B-B14F-4D97-AF65-F5344CB8AC3E}">
        <p14:creationId xmlns:p14="http://schemas.microsoft.com/office/powerpoint/2010/main" val="1581872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矢印: 下 35">
            <a:extLst>
              <a:ext uri="{FF2B5EF4-FFF2-40B4-BE49-F238E27FC236}">
                <a16:creationId xmlns:a16="http://schemas.microsoft.com/office/drawing/2014/main" id="{B46972C1-8E79-E3E8-8B39-B37169F2DFD2}"/>
              </a:ext>
            </a:extLst>
          </p:cNvPr>
          <p:cNvSpPr/>
          <p:nvPr/>
        </p:nvSpPr>
        <p:spPr bwMode="auto">
          <a:xfrm>
            <a:off x="6282019" y="1718980"/>
            <a:ext cx="360004" cy="2430027"/>
          </a:xfrm>
          <a:prstGeom prst="downArrow">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37" name="矢印: 下 36">
            <a:extLst>
              <a:ext uri="{FF2B5EF4-FFF2-40B4-BE49-F238E27FC236}">
                <a16:creationId xmlns:a16="http://schemas.microsoft.com/office/drawing/2014/main" id="{2A354410-7A41-18B2-E8C2-B05988DACC59}"/>
              </a:ext>
            </a:extLst>
          </p:cNvPr>
          <p:cNvSpPr/>
          <p:nvPr/>
        </p:nvSpPr>
        <p:spPr bwMode="auto">
          <a:xfrm>
            <a:off x="7092028" y="1718981"/>
            <a:ext cx="360004" cy="2430027"/>
          </a:xfrm>
          <a:prstGeom prst="downArrow">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38" name="矢印: 下 37">
            <a:extLst>
              <a:ext uri="{FF2B5EF4-FFF2-40B4-BE49-F238E27FC236}">
                <a16:creationId xmlns:a16="http://schemas.microsoft.com/office/drawing/2014/main" id="{FB760255-91E6-9254-6B47-31875102956B}"/>
              </a:ext>
            </a:extLst>
          </p:cNvPr>
          <p:cNvSpPr/>
          <p:nvPr/>
        </p:nvSpPr>
        <p:spPr bwMode="auto">
          <a:xfrm>
            <a:off x="7902037" y="1718981"/>
            <a:ext cx="360004" cy="2430027"/>
          </a:xfrm>
          <a:prstGeom prst="downArrow">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39" name="矢印: 下 38">
            <a:extLst>
              <a:ext uri="{FF2B5EF4-FFF2-40B4-BE49-F238E27FC236}">
                <a16:creationId xmlns:a16="http://schemas.microsoft.com/office/drawing/2014/main" id="{4684A6C0-28B7-6235-AB53-0208187415CB}"/>
              </a:ext>
            </a:extLst>
          </p:cNvPr>
          <p:cNvSpPr/>
          <p:nvPr/>
        </p:nvSpPr>
        <p:spPr bwMode="auto">
          <a:xfrm>
            <a:off x="5472010" y="1718981"/>
            <a:ext cx="360004" cy="2430027"/>
          </a:xfrm>
          <a:prstGeom prst="downArrow">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9DBA3E44-71CE-C150-4CF0-A411E5EE4CDC}"/>
              </a:ext>
            </a:extLst>
          </p:cNvPr>
          <p:cNvSpPr>
            <a:spLocks noGrp="1"/>
          </p:cNvSpPr>
          <p:nvPr>
            <p:ph type="title"/>
          </p:nvPr>
        </p:nvSpPr>
        <p:spPr/>
        <p:txBody>
          <a:bodyPr/>
          <a:lstStyle/>
          <a:p>
            <a:r>
              <a:rPr kumimoji="1" lang="ja-JP" altLang="en-US" dirty="0"/>
              <a:t>基本構造の違い</a:t>
            </a:r>
            <a:endParaRPr kumimoji="1" lang="en-US" dirty="0"/>
          </a:p>
        </p:txBody>
      </p:sp>
      <p:sp>
        <p:nvSpPr>
          <p:cNvPr id="3" name="テキスト プレースホルダー 2">
            <a:extLst>
              <a:ext uri="{FF2B5EF4-FFF2-40B4-BE49-F238E27FC236}">
                <a16:creationId xmlns:a16="http://schemas.microsoft.com/office/drawing/2014/main" id="{7C2F2456-A328-7F62-D3DF-4FC5746C6C44}"/>
              </a:ext>
            </a:extLst>
          </p:cNvPr>
          <p:cNvSpPr>
            <a:spLocks noGrp="1"/>
          </p:cNvSpPr>
          <p:nvPr>
            <p:ph type="body" sz="quarter" idx="10"/>
          </p:nvPr>
        </p:nvSpPr>
        <p:spPr>
          <a:xfrm>
            <a:off x="251952" y="4239009"/>
            <a:ext cx="4320048" cy="2249718"/>
          </a:xfrm>
        </p:spPr>
        <p:txBody>
          <a:bodyPr anchor="t"/>
          <a:lstStyle/>
          <a:p>
            <a:r>
              <a:rPr kumimoji="1" lang="ja-JP" altLang="en-US" sz="1800" dirty="0"/>
              <a:t>逐次型：スーパスカラ</a:t>
            </a:r>
            <a:endParaRPr kumimoji="1" lang="en-US" altLang="ja-JP" sz="1800" dirty="0"/>
          </a:p>
          <a:p>
            <a:pPr lvl="1"/>
            <a:r>
              <a:rPr kumimoji="1" lang="ja-JP" altLang="en-US" sz="1800" dirty="0"/>
              <a:t>頑張って並列実行できる部分を探し，小数の演算器で実行</a:t>
            </a:r>
            <a:endParaRPr kumimoji="1" lang="en-US" altLang="ja-JP" sz="1800" dirty="0"/>
          </a:p>
          <a:p>
            <a:pPr lvl="1"/>
            <a:r>
              <a:rPr kumimoji="1" lang="ja-JP" altLang="en-US" sz="1800" dirty="0"/>
              <a:t>主に </a:t>
            </a:r>
            <a:r>
              <a:rPr kumimoji="1" lang="en-US" altLang="ja-JP" sz="1800" dirty="0"/>
              <a:t>CPU </a:t>
            </a:r>
            <a:br>
              <a:rPr kumimoji="1" lang="en-US" altLang="ja-JP" sz="1800" dirty="0"/>
            </a:br>
            <a:r>
              <a:rPr kumimoji="1" lang="en-US" altLang="ja-JP" sz="1800" dirty="0"/>
              <a:t>PC </a:t>
            </a:r>
            <a:r>
              <a:rPr kumimoji="1" lang="ja-JP" altLang="en-US" sz="1800" dirty="0"/>
              <a:t>やサーバ，スマホ</a:t>
            </a:r>
            <a:endParaRPr kumimoji="1" lang="en-US" sz="1800" dirty="0"/>
          </a:p>
        </p:txBody>
      </p:sp>
      <p:sp>
        <p:nvSpPr>
          <p:cNvPr id="4" name="AutoShape 5">
            <a:extLst>
              <a:ext uri="{FF2B5EF4-FFF2-40B4-BE49-F238E27FC236}">
                <a16:creationId xmlns:a16="http://schemas.microsoft.com/office/drawing/2014/main" id="{6C9DD195-2150-207A-102D-0FD614AFF664}"/>
              </a:ext>
            </a:extLst>
          </p:cNvPr>
          <p:cNvSpPr>
            <a:spLocks noChangeArrowheads="1"/>
          </p:cNvSpPr>
          <p:nvPr/>
        </p:nvSpPr>
        <p:spPr bwMode="auto">
          <a:xfrm rot="10800000" flipV="1">
            <a:off x="2771981" y="3429000"/>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AutoShape 5">
            <a:extLst>
              <a:ext uri="{FF2B5EF4-FFF2-40B4-BE49-F238E27FC236}">
                <a16:creationId xmlns:a16="http://schemas.microsoft.com/office/drawing/2014/main" id="{852F5003-0B12-DB7F-23FC-FF50A0738C00}"/>
              </a:ext>
            </a:extLst>
          </p:cNvPr>
          <p:cNvSpPr>
            <a:spLocks noChangeArrowheads="1"/>
          </p:cNvSpPr>
          <p:nvPr/>
        </p:nvSpPr>
        <p:spPr bwMode="auto">
          <a:xfrm rot="10800000" flipV="1">
            <a:off x="1331965" y="3429000"/>
            <a:ext cx="810009"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7" name="正方形/長方形 6">
            <a:extLst>
              <a:ext uri="{FF2B5EF4-FFF2-40B4-BE49-F238E27FC236}">
                <a16:creationId xmlns:a16="http://schemas.microsoft.com/office/drawing/2014/main" id="{85C9713F-B175-B69E-BA7B-5E19F3C73FA8}"/>
              </a:ext>
            </a:extLst>
          </p:cNvPr>
          <p:cNvSpPr/>
          <p:nvPr/>
        </p:nvSpPr>
        <p:spPr bwMode="auto">
          <a:xfrm>
            <a:off x="971961" y="998973"/>
            <a:ext cx="2880032" cy="234002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命令キャッシュ</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命令デコーダ</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命令発行スケジューラ</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レジスタ・リネーム機構</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分岐予測器</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アドレス一致予測器</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物理レジスタ・ファイル</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ロード・ストア・キュー</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リオーダ・バッファ</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a:t>
            </a:r>
          </a:p>
        </p:txBody>
      </p:sp>
      <p:sp>
        <p:nvSpPr>
          <p:cNvPr id="19" name="正方形/長方形 18">
            <a:extLst>
              <a:ext uri="{FF2B5EF4-FFF2-40B4-BE49-F238E27FC236}">
                <a16:creationId xmlns:a16="http://schemas.microsoft.com/office/drawing/2014/main" id="{B99B73C0-DC12-B500-1382-DE0254C9390F}"/>
              </a:ext>
            </a:extLst>
          </p:cNvPr>
          <p:cNvSpPr/>
          <p:nvPr/>
        </p:nvSpPr>
        <p:spPr bwMode="auto">
          <a:xfrm>
            <a:off x="6462021" y="998973"/>
            <a:ext cx="810009"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命令キャッシュ</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命令デコーダ</a:t>
            </a:r>
          </a:p>
        </p:txBody>
      </p:sp>
      <p:sp>
        <p:nvSpPr>
          <p:cNvPr id="20" name="AutoShape 5">
            <a:extLst>
              <a:ext uri="{FF2B5EF4-FFF2-40B4-BE49-F238E27FC236}">
                <a16:creationId xmlns:a16="http://schemas.microsoft.com/office/drawing/2014/main" id="{C1CB78B7-1B62-A326-9A57-4E7C48D05A68}"/>
              </a:ext>
            </a:extLst>
          </p:cNvPr>
          <p:cNvSpPr>
            <a:spLocks noChangeArrowheads="1"/>
          </p:cNvSpPr>
          <p:nvPr/>
        </p:nvSpPr>
        <p:spPr bwMode="auto">
          <a:xfrm rot="10800000" flipV="1">
            <a:off x="5292009" y="1808982"/>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21" name="AutoShape 5">
            <a:extLst>
              <a:ext uri="{FF2B5EF4-FFF2-40B4-BE49-F238E27FC236}">
                <a16:creationId xmlns:a16="http://schemas.microsoft.com/office/drawing/2014/main" id="{9A29BDFB-CC25-FD03-912B-FC130C7D748B}"/>
              </a:ext>
            </a:extLst>
          </p:cNvPr>
          <p:cNvSpPr>
            <a:spLocks noChangeArrowheads="1"/>
          </p:cNvSpPr>
          <p:nvPr/>
        </p:nvSpPr>
        <p:spPr bwMode="auto">
          <a:xfrm rot="10800000" flipV="1">
            <a:off x="6102018" y="1808982"/>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AutoShape 5">
            <a:extLst>
              <a:ext uri="{FF2B5EF4-FFF2-40B4-BE49-F238E27FC236}">
                <a16:creationId xmlns:a16="http://schemas.microsoft.com/office/drawing/2014/main" id="{15D3D61E-2409-DCB4-C502-8FC02BB568C6}"/>
              </a:ext>
            </a:extLst>
          </p:cNvPr>
          <p:cNvSpPr>
            <a:spLocks noChangeArrowheads="1"/>
          </p:cNvSpPr>
          <p:nvPr/>
        </p:nvSpPr>
        <p:spPr bwMode="auto">
          <a:xfrm rot="10800000" flipV="1">
            <a:off x="6912027" y="1808982"/>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AutoShape 5">
            <a:extLst>
              <a:ext uri="{FF2B5EF4-FFF2-40B4-BE49-F238E27FC236}">
                <a16:creationId xmlns:a16="http://schemas.microsoft.com/office/drawing/2014/main" id="{D78849EC-3821-C626-6F6C-0EADB34CC362}"/>
              </a:ext>
            </a:extLst>
          </p:cNvPr>
          <p:cNvSpPr>
            <a:spLocks noChangeArrowheads="1"/>
          </p:cNvSpPr>
          <p:nvPr/>
        </p:nvSpPr>
        <p:spPr bwMode="auto">
          <a:xfrm rot="10800000" flipV="1">
            <a:off x="7722036" y="1808982"/>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AutoShape 5">
            <a:extLst>
              <a:ext uri="{FF2B5EF4-FFF2-40B4-BE49-F238E27FC236}">
                <a16:creationId xmlns:a16="http://schemas.microsoft.com/office/drawing/2014/main" id="{082F70D0-CD90-17E2-0356-22E859726899}"/>
              </a:ext>
            </a:extLst>
          </p:cNvPr>
          <p:cNvSpPr>
            <a:spLocks noChangeArrowheads="1"/>
          </p:cNvSpPr>
          <p:nvPr/>
        </p:nvSpPr>
        <p:spPr bwMode="auto">
          <a:xfrm rot="10800000" flipV="1">
            <a:off x="6102018" y="2348988"/>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AutoShape 5">
            <a:extLst>
              <a:ext uri="{FF2B5EF4-FFF2-40B4-BE49-F238E27FC236}">
                <a16:creationId xmlns:a16="http://schemas.microsoft.com/office/drawing/2014/main" id="{36EEED87-2691-D041-D468-2604F5252D65}"/>
              </a:ext>
            </a:extLst>
          </p:cNvPr>
          <p:cNvSpPr>
            <a:spLocks noChangeArrowheads="1"/>
          </p:cNvSpPr>
          <p:nvPr/>
        </p:nvSpPr>
        <p:spPr bwMode="auto">
          <a:xfrm rot="10800000" flipV="1">
            <a:off x="6912027" y="2348988"/>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AutoShape 5">
            <a:extLst>
              <a:ext uri="{FF2B5EF4-FFF2-40B4-BE49-F238E27FC236}">
                <a16:creationId xmlns:a16="http://schemas.microsoft.com/office/drawing/2014/main" id="{5AA68247-B5C6-F042-D4CD-CEEED6314103}"/>
              </a:ext>
            </a:extLst>
          </p:cNvPr>
          <p:cNvSpPr>
            <a:spLocks noChangeArrowheads="1"/>
          </p:cNvSpPr>
          <p:nvPr/>
        </p:nvSpPr>
        <p:spPr bwMode="auto">
          <a:xfrm rot="10800000" flipV="1">
            <a:off x="7722036" y="2348988"/>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AutoShape 5">
            <a:extLst>
              <a:ext uri="{FF2B5EF4-FFF2-40B4-BE49-F238E27FC236}">
                <a16:creationId xmlns:a16="http://schemas.microsoft.com/office/drawing/2014/main" id="{CF1A7B1D-1630-572D-E483-484E821EDEC3}"/>
              </a:ext>
            </a:extLst>
          </p:cNvPr>
          <p:cNvSpPr>
            <a:spLocks noChangeArrowheads="1"/>
          </p:cNvSpPr>
          <p:nvPr/>
        </p:nvSpPr>
        <p:spPr bwMode="auto">
          <a:xfrm rot="10800000" flipV="1">
            <a:off x="5292009" y="2348988"/>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AutoShape 5">
            <a:extLst>
              <a:ext uri="{FF2B5EF4-FFF2-40B4-BE49-F238E27FC236}">
                <a16:creationId xmlns:a16="http://schemas.microsoft.com/office/drawing/2014/main" id="{C4A66756-682A-1B43-DFFF-74A896C03735}"/>
              </a:ext>
            </a:extLst>
          </p:cNvPr>
          <p:cNvSpPr>
            <a:spLocks noChangeArrowheads="1"/>
          </p:cNvSpPr>
          <p:nvPr/>
        </p:nvSpPr>
        <p:spPr bwMode="auto">
          <a:xfrm rot="10800000" flipV="1">
            <a:off x="5292009" y="2888994"/>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AutoShape 5">
            <a:extLst>
              <a:ext uri="{FF2B5EF4-FFF2-40B4-BE49-F238E27FC236}">
                <a16:creationId xmlns:a16="http://schemas.microsoft.com/office/drawing/2014/main" id="{C2A6A535-CF09-9EA1-3D4B-ECF363BCA467}"/>
              </a:ext>
            </a:extLst>
          </p:cNvPr>
          <p:cNvSpPr>
            <a:spLocks noChangeArrowheads="1"/>
          </p:cNvSpPr>
          <p:nvPr/>
        </p:nvSpPr>
        <p:spPr bwMode="auto">
          <a:xfrm rot="10800000" flipV="1">
            <a:off x="6102018" y="2888994"/>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AutoShape 5">
            <a:extLst>
              <a:ext uri="{FF2B5EF4-FFF2-40B4-BE49-F238E27FC236}">
                <a16:creationId xmlns:a16="http://schemas.microsoft.com/office/drawing/2014/main" id="{DFFCE9FB-7D85-5D6C-1E2F-C41642B37C92}"/>
              </a:ext>
            </a:extLst>
          </p:cNvPr>
          <p:cNvSpPr>
            <a:spLocks noChangeArrowheads="1"/>
          </p:cNvSpPr>
          <p:nvPr/>
        </p:nvSpPr>
        <p:spPr bwMode="auto">
          <a:xfrm rot="10800000" flipV="1">
            <a:off x="6912027" y="2888994"/>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AutoShape 5">
            <a:extLst>
              <a:ext uri="{FF2B5EF4-FFF2-40B4-BE49-F238E27FC236}">
                <a16:creationId xmlns:a16="http://schemas.microsoft.com/office/drawing/2014/main" id="{7D3D7227-DBEB-96F1-CE92-750F07367E06}"/>
              </a:ext>
            </a:extLst>
          </p:cNvPr>
          <p:cNvSpPr>
            <a:spLocks noChangeArrowheads="1"/>
          </p:cNvSpPr>
          <p:nvPr/>
        </p:nvSpPr>
        <p:spPr bwMode="auto">
          <a:xfrm rot="10800000" flipV="1">
            <a:off x="7722036" y="2888994"/>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AutoShape 5">
            <a:extLst>
              <a:ext uri="{FF2B5EF4-FFF2-40B4-BE49-F238E27FC236}">
                <a16:creationId xmlns:a16="http://schemas.microsoft.com/office/drawing/2014/main" id="{DF8142B6-3E69-4B60-EBE1-5B63732B1528}"/>
              </a:ext>
            </a:extLst>
          </p:cNvPr>
          <p:cNvSpPr>
            <a:spLocks noChangeArrowheads="1"/>
          </p:cNvSpPr>
          <p:nvPr/>
        </p:nvSpPr>
        <p:spPr bwMode="auto">
          <a:xfrm rot="10800000" flipV="1">
            <a:off x="6102018" y="3429000"/>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AutoShape 5">
            <a:extLst>
              <a:ext uri="{FF2B5EF4-FFF2-40B4-BE49-F238E27FC236}">
                <a16:creationId xmlns:a16="http://schemas.microsoft.com/office/drawing/2014/main" id="{781F614A-809F-5280-DB57-901223D0DE2C}"/>
              </a:ext>
            </a:extLst>
          </p:cNvPr>
          <p:cNvSpPr>
            <a:spLocks noChangeArrowheads="1"/>
          </p:cNvSpPr>
          <p:nvPr/>
        </p:nvSpPr>
        <p:spPr bwMode="auto">
          <a:xfrm rot="10800000" flipV="1">
            <a:off x="6912027" y="3429000"/>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AutoShape 5">
            <a:extLst>
              <a:ext uri="{FF2B5EF4-FFF2-40B4-BE49-F238E27FC236}">
                <a16:creationId xmlns:a16="http://schemas.microsoft.com/office/drawing/2014/main" id="{1E80F44E-B789-B712-6455-349694D3EA3E}"/>
              </a:ext>
            </a:extLst>
          </p:cNvPr>
          <p:cNvSpPr>
            <a:spLocks noChangeArrowheads="1"/>
          </p:cNvSpPr>
          <p:nvPr/>
        </p:nvSpPr>
        <p:spPr bwMode="auto">
          <a:xfrm rot="10800000" flipV="1">
            <a:off x="7722036" y="3429000"/>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AutoShape 5">
            <a:extLst>
              <a:ext uri="{FF2B5EF4-FFF2-40B4-BE49-F238E27FC236}">
                <a16:creationId xmlns:a16="http://schemas.microsoft.com/office/drawing/2014/main" id="{A2E7E26F-2C71-D021-4FBC-D5D9FDC93395}"/>
              </a:ext>
            </a:extLst>
          </p:cNvPr>
          <p:cNvSpPr>
            <a:spLocks noChangeArrowheads="1"/>
          </p:cNvSpPr>
          <p:nvPr/>
        </p:nvSpPr>
        <p:spPr bwMode="auto">
          <a:xfrm rot="10800000" flipV="1">
            <a:off x="5292009" y="3429000"/>
            <a:ext cx="720008" cy="450005"/>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プレースホルダー 2">
            <a:extLst>
              <a:ext uri="{FF2B5EF4-FFF2-40B4-BE49-F238E27FC236}">
                <a16:creationId xmlns:a16="http://schemas.microsoft.com/office/drawing/2014/main" id="{EA66F9BC-62AF-A861-5CF2-E9372288BE68}"/>
              </a:ext>
            </a:extLst>
          </p:cNvPr>
          <p:cNvSpPr txBox="1">
            <a:spLocks/>
          </p:cNvSpPr>
          <p:nvPr/>
        </p:nvSpPr>
        <p:spPr bwMode="auto">
          <a:xfrm>
            <a:off x="4842003" y="4238702"/>
            <a:ext cx="3960044" cy="22497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800" kern="0" dirty="0"/>
              <a:t>データ並列型：</a:t>
            </a:r>
            <a:endParaRPr lang="en-US" altLang="ja-JP" sz="1800" kern="0" dirty="0"/>
          </a:p>
          <a:p>
            <a:pPr lvl="1"/>
            <a:r>
              <a:rPr lang="ja-JP" altLang="en-US" sz="1800" kern="0" dirty="0"/>
              <a:t>１つの命令を多数の演算器にブロードキャスト</a:t>
            </a:r>
            <a:endParaRPr lang="en-US" altLang="ja-JP" sz="1800" kern="0" dirty="0"/>
          </a:p>
          <a:p>
            <a:pPr lvl="1"/>
            <a:r>
              <a:rPr lang="ja-JP" altLang="en-US" sz="1800" kern="0" dirty="0"/>
              <a:t>主に </a:t>
            </a:r>
            <a:r>
              <a:rPr lang="en-US" altLang="ja-JP" sz="1800" kern="0" dirty="0"/>
              <a:t>GPU</a:t>
            </a:r>
            <a:r>
              <a:rPr lang="ja-JP" altLang="en-US" sz="1800" kern="0" dirty="0"/>
              <a:t> やアクセラレータ</a:t>
            </a:r>
            <a:br>
              <a:rPr lang="en-US" altLang="ja-JP" sz="1800" kern="0" dirty="0"/>
            </a:br>
            <a:r>
              <a:rPr lang="ja-JP" altLang="en-US" sz="1800" kern="0" dirty="0"/>
              <a:t>スパコン</a:t>
            </a:r>
            <a:endParaRPr lang="en-US" altLang="ja-JP" sz="1800" kern="0" dirty="0"/>
          </a:p>
        </p:txBody>
      </p:sp>
      <p:sp>
        <p:nvSpPr>
          <p:cNvPr id="42" name="テキスト プレースホルダー 2">
            <a:extLst>
              <a:ext uri="{FF2B5EF4-FFF2-40B4-BE49-F238E27FC236}">
                <a16:creationId xmlns:a16="http://schemas.microsoft.com/office/drawing/2014/main" id="{DA0050A7-66E9-F06A-6C3F-037CB58CD06D}"/>
              </a:ext>
            </a:extLst>
          </p:cNvPr>
          <p:cNvSpPr txBox="1">
            <a:spLocks/>
          </p:cNvSpPr>
          <p:nvPr/>
        </p:nvSpPr>
        <p:spPr bwMode="auto">
          <a:xfrm>
            <a:off x="2591978" y="6219031"/>
            <a:ext cx="6030067" cy="3600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800" kern="0" dirty="0">
                <a:solidFill>
                  <a:schemeClr val="accent5"/>
                </a:solidFill>
              </a:rPr>
              <a:t>両者では，やるべき事も全くことなる</a:t>
            </a:r>
            <a:endParaRPr lang="en-US" sz="1800" kern="0" dirty="0">
              <a:solidFill>
                <a:schemeClr val="accent5"/>
              </a:solidFill>
            </a:endParaRPr>
          </a:p>
        </p:txBody>
      </p:sp>
    </p:spTree>
    <p:extLst>
      <p:ext uri="{BB962C8B-B14F-4D97-AF65-F5344CB8AC3E}">
        <p14:creationId xmlns:p14="http://schemas.microsoft.com/office/powerpoint/2010/main" val="2039996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矢印: 右 4">
            <a:extLst>
              <a:ext uri="{FF2B5EF4-FFF2-40B4-BE49-F238E27FC236}">
                <a16:creationId xmlns:a16="http://schemas.microsoft.com/office/drawing/2014/main" id="{83458CD7-9B5D-455F-A761-901F3CD4D4C9}"/>
              </a:ext>
            </a:extLst>
          </p:cNvPr>
          <p:cNvSpPr/>
          <p:nvPr/>
        </p:nvSpPr>
        <p:spPr bwMode="auto">
          <a:xfrm rot="5400000">
            <a:off x="1691966" y="3609003"/>
            <a:ext cx="5760065" cy="540006"/>
          </a:xfrm>
          <a:prstGeom prst="rightArrow">
            <a:avLst/>
          </a:prstGeom>
          <a:solidFill>
            <a:schemeClr val="accent5">
              <a:lumMod val="20000"/>
              <a:lumOff val="80000"/>
            </a:schemeClr>
          </a:solidFill>
          <a:ln w="12700">
            <a:solidFill>
              <a:schemeClr val="accent5"/>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64333EC1-DED7-420A-ABD1-25E29F09BFD1}"/>
              </a:ext>
            </a:extLst>
          </p:cNvPr>
          <p:cNvSpPr>
            <a:spLocks noGrp="1"/>
          </p:cNvSpPr>
          <p:nvPr>
            <p:ph type="title"/>
          </p:nvPr>
        </p:nvSpPr>
        <p:spPr/>
        <p:txBody>
          <a:bodyPr/>
          <a:lstStyle/>
          <a:p>
            <a:r>
              <a:rPr kumimoji="1" lang="ja-JP" altLang="en-US" dirty="0"/>
              <a:t>講義内容との関係</a:t>
            </a:r>
            <a:br>
              <a:rPr kumimoji="1" lang="en-US" altLang="ja-JP" dirty="0"/>
            </a:br>
            <a:r>
              <a:rPr kumimoji="1" lang="ja-JP" altLang="en-US" dirty="0"/>
              <a:t>紫：共通，青：</a:t>
            </a:r>
            <a:r>
              <a:rPr kumimoji="1" lang="en-US" altLang="ja-JP" dirty="0"/>
              <a:t>CPU</a:t>
            </a:r>
            <a:r>
              <a:rPr kumimoji="1" lang="ja-JP" altLang="en-US" dirty="0"/>
              <a:t>，緑：</a:t>
            </a:r>
            <a:r>
              <a:rPr kumimoji="1" lang="en-US" altLang="ja-JP" dirty="0"/>
              <a:t>GPU</a:t>
            </a:r>
            <a:endParaRPr kumimoji="1" lang="ja-JP" altLang="en-US" dirty="0"/>
          </a:p>
        </p:txBody>
      </p:sp>
      <p:sp>
        <p:nvSpPr>
          <p:cNvPr id="4" name="四角形: 角を丸くする 3">
            <a:extLst>
              <a:ext uri="{FF2B5EF4-FFF2-40B4-BE49-F238E27FC236}">
                <a16:creationId xmlns:a16="http://schemas.microsoft.com/office/drawing/2014/main" id="{A3F8876C-7D47-459A-A3FD-BE6CFF249CA4}"/>
              </a:ext>
            </a:extLst>
          </p:cNvPr>
          <p:cNvSpPr/>
          <p:nvPr/>
        </p:nvSpPr>
        <p:spPr bwMode="auto">
          <a:xfrm>
            <a:off x="2051972" y="1268976"/>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２～３回目</a:t>
            </a:r>
            <a:r>
              <a:rPr kumimoji="1" lang="en-US" altLang="ja-JP" dirty="0">
                <a:solidFill>
                  <a:schemeClr val="tx1">
                    <a:lumMod val="75000"/>
                    <a:lumOff val="25000"/>
                  </a:schemeClr>
                </a:solidFill>
                <a:latin typeface="+mn-ea"/>
              </a:rPr>
              <a:t> </a:t>
            </a:r>
            <a:r>
              <a:rPr kumimoji="1" lang="ja-JP" altLang="en-US" dirty="0">
                <a:solidFill>
                  <a:schemeClr val="tx1">
                    <a:lumMod val="75000"/>
                    <a:lumOff val="25000"/>
                  </a:schemeClr>
                </a:solidFill>
                <a:latin typeface="+mn-ea"/>
              </a:rPr>
              <a:t>コンピュータの基本</a:t>
            </a:r>
          </a:p>
        </p:txBody>
      </p:sp>
      <p:sp>
        <p:nvSpPr>
          <p:cNvPr id="9" name="四角形: 角を丸くする 8">
            <a:extLst>
              <a:ext uri="{FF2B5EF4-FFF2-40B4-BE49-F238E27FC236}">
                <a16:creationId xmlns:a16="http://schemas.microsoft.com/office/drawing/2014/main" id="{C098834D-84C3-4218-9C97-8AF475B99487}"/>
              </a:ext>
            </a:extLst>
          </p:cNvPr>
          <p:cNvSpPr/>
          <p:nvPr/>
        </p:nvSpPr>
        <p:spPr bwMode="auto">
          <a:xfrm>
            <a:off x="2051972" y="1808982"/>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３～４回目 回路と遅延，消費電力</a:t>
            </a:r>
          </a:p>
        </p:txBody>
      </p:sp>
      <p:sp>
        <p:nvSpPr>
          <p:cNvPr id="10" name="四角形: 角を丸くする 9">
            <a:extLst>
              <a:ext uri="{FF2B5EF4-FFF2-40B4-BE49-F238E27FC236}">
                <a16:creationId xmlns:a16="http://schemas.microsoft.com/office/drawing/2014/main" id="{F2D0838B-C76B-4470-A732-21D8AFCB8E5E}"/>
              </a:ext>
            </a:extLst>
          </p:cNvPr>
          <p:cNvSpPr/>
          <p:nvPr/>
        </p:nvSpPr>
        <p:spPr bwMode="auto">
          <a:xfrm>
            <a:off x="2051972" y="2348988"/>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４～５回目 命令パイプライン</a:t>
            </a:r>
          </a:p>
        </p:txBody>
      </p:sp>
      <p:sp>
        <p:nvSpPr>
          <p:cNvPr id="11" name="四角形: 角を丸くする 10">
            <a:extLst>
              <a:ext uri="{FF2B5EF4-FFF2-40B4-BE49-F238E27FC236}">
                <a16:creationId xmlns:a16="http://schemas.microsoft.com/office/drawing/2014/main" id="{4E291C6A-5D64-4E3D-B842-A1CD700D6FAF}"/>
              </a:ext>
            </a:extLst>
          </p:cNvPr>
          <p:cNvSpPr/>
          <p:nvPr/>
        </p:nvSpPr>
        <p:spPr bwMode="auto">
          <a:xfrm>
            <a:off x="2051972" y="2888994"/>
            <a:ext cx="504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６～７回目 分岐予測</a:t>
            </a:r>
          </a:p>
        </p:txBody>
      </p:sp>
      <p:sp>
        <p:nvSpPr>
          <p:cNvPr id="12" name="四角形: 角を丸くする 11">
            <a:extLst>
              <a:ext uri="{FF2B5EF4-FFF2-40B4-BE49-F238E27FC236}">
                <a16:creationId xmlns:a16="http://schemas.microsoft.com/office/drawing/2014/main" id="{83C9C10A-55D3-43DF-A89A-F5232482A9CE}"/>
              </a:ext>
            </a:extLst>
          </p:cNvPr>
          <p:cNvSpPr/>
          <p:nvPr/>
        </p:nvSpPr>
        <p:spPr bwMode="auto">
          <a:xfrm>
            <a:off x="2051972" y="3519001"/>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８回目 メモリ</a:t>
            </a:r>
          </a:p>
        </p:txBody>
      </p:sp>
      <p:sp>
        <p:nvSpPr>
          <p:cNvPr id="13" name="四角形: 角を丸くする 12">
            <a:extLst>
              <a:ext uri="{FF2B5EF4-FFF2-40B4-BE49-F238E27FC236}">
                <a16:creationId xmlns:a16="http://schemas.microsoft.com/office/drawing/2014/main" id="{74B672F6-86A5-4653-BFA7-F180DA2B4034}"/>
              </a:ext>
            </a:extLst>
          </p:cNvPr>
          <p:cNvSpPr/>
          <p:nvPr/>
        </p:nvSpPr>
        <p:spPr bwMode="auto">
          <a:xfrm>
            <a:off x="2051972" y="4149008"/>
            <a:ext cx="504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９～１１回目 命令の並列実行，命令スケジューリング</a:t>
            </a:r>
          </a:p>
        </p:txBody>
      </p:sp>
      <p:sp>
        <p:nvSpPr>
          <p:cNvPr id="14" name="四角形: 角を丸くする 13">
            <a:extLst>
              <a:ext uri="{FF2B5EF4-FFF2-40B4-BE49-F238E27FC236}">
                <a16:creationId xmlns:a16="http://schemas.microsoft.com/office/drawing/2014/main" id="{6BB1D330-7DAB-41EF-9B29-EB25FD6E5A4F}"/>
              </a:ext>
            </a:extLst>
          </p:cNvPr>
          <p:cNvSpPr/>
          <p:nvPr/>
        </p:nvSpPr>
        <p:spPr bwMode="auto">
          <a:xfrm>
            <a:off x="2051972" y="4779015"/>
            <a:ext cx="504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800" dirty="0">
                <a:solidFill>
                  <a:schemeClr val="tx1">
                    <a:lumMod val="75000"/>
                    <a:lumOff val="25000"/>
                  </a:schemeClr>
                </a:solidFill>
                <a:latin typeface="+mn-ea"/>
              </a:rPr>
              <a:t>１１回目 </a:t>
            </a:r>
            <a:r>
              <a:rPr kumimoji="1" lang="en-US" altLang="ja-JP" dirty="0">
                <a:solidFill>
                  <a:schemeClr val="tx1">
                    <a:lumMod val="75000"/>
                    <a:lumOff val="25000"/>
                  </a:schemeClr>
                </a:solidFill>
                <a:latin typeface="+mn-ea"/>
              </a:rPr>
              <a:t>GPU </a:t>
            </a:r>
          </a:p>
        </p:txBody>
      </p:sp>
      <p:sp>
        <p:nvSpPr>
          <p:cNvPr id="15" name="四角形: 角を丸くする 14">
            <a:extLst>
              <a:ext uri="{FF2B5EF4-FFF2-40B4-BE49-F238E27FC236}">
                <a16:creationId xmlns:a16="http://schemas.microsoft.com/office/drawing/2014/main" id="{21256BB7-9E8D-4451-AE73-77B9EE9383E2}"/>
              </a:ext>
            </a:extLst>
          </p:cNvPr>
          <p:cNvSpPr/>
          <p:nvPr/>
        </p:nvSpPr>
        <p:spPr bwMode="auto">
          <a:xfrm>
            <a:off x="2051972" y="5409022"/>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800" dirty="0">
                <a:solidFill>
                  <a:schemeClr val="tx1">
                    <a:lumMod val="75000"/>
                    <a:lumOff val="25000"/>
                  </a:schemeClr>
                </a:solidFill>
                <a:latin typeface="+mn-ea"/>
              </a:rPr>
              <a:t>１２回目 </a:t>
            </a:r>
            <a:r>
              <a:rPr kumimoji="1" lang="ja-JP" altLang="en-US" dirty="0">
                <a:solidFill>
                  <a:schemeClr val="tx1">
                    <a:lumMod val="75000"/>
                    <a:lumOff val="25000"/>
                  </a:schemeClr>
                </a:solidFill>
                <a:latin typeface="+mn-ea"/>
              </a:rPr>
              <a:t>キャッシュ</a:t>
            </a:r>
          </a:p>
        </p:txBody>
      </p:sp>
      <p:sp>
        <p:nvSpPr>
          <p:cNvPr id="16" name="四角形: 角を丸くする 15">
            <a:extLst>
              <a:ext uri="{FF2B5EF4-FFF2-40B4-BE49-F238E27FC236}">
                <a16:creationId xmlns:a16="http://schemas.microsoft.com/office/drawing/2014/main" id="{ED46CEDF-A644-43C0-A32D-EA5120C2EABE}"/>
              </a:ext>
            </a:extLst>
          </p:cNvPr>
          <p:cNvSpPr/>
          <p:nvPr/>
        </p:nvSpPr>
        <p:spPr bwMode="auto">
          <a:xfrm>
            <a:off x="2051972" y="6039029"/>
            <a:ext cx="504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１３回目 保護機構とアタック</a:t>
            </a:r>
          </a:p>
        </p:txBody>
      </p:sp>
    </p:spTree>
    <p:extLst>
      <p:ext uri="{BB962C8B-B14F-4D97-AF65-F5344CB8AC3E}">
        <p14:creationId xmlns:p14="http://schemas.microsoft.com/office/powerpoint/2010/main" val="23518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AF890-4203-4515-B43A-FF112214F355}"/>
              </a:ext>
            </a:extLst>
          </p:cNvPr>
          <p:cNvSpPr>
            <a:spLocks noGrp="1"/>
          </p:cNvSpPr>
          <p:nvPr>
            <p:ph type="title"/>
          </p:nvPr>
        </p:nvSpPr>
        <p:spPr/>
        <p:txBody>
          <a:bodyPr/>
          <a:lstStyle/>
          <a:p>
            <a:r>
              <a:rPr kumimoji="1" lang="ja-JP" altLang="en-US" dirty="0"/>
              <a:t>講義資料</a:t>
            </a:r>
          </a:p>
        </p:txBody>
      </p:sp>
      <p:sp>
        <p:nvSpPr>
          <p:cNvPr id="3" name="テキスト プレースホルダー 2">
            <a:extLst>
              <a:ext uri="{FF2B5EF4-FFF2-40B4-BE49-F238E27FC236}">
                <a16:creationId xmlns:a16="http://schemas.microsoft.com/office/drawing/2014/main" id="{9C8A0301-0323-46F3-A505-913FB8B15F71}"/>
              </a:ext>
            </a:extLst>
          </p:cNvPr>
          <p:cNvSpPr>
            <a:spLocks noGrp="1"/>
          </p:cNvSpPr>
          <p:nvPr>
            <p:ph type="body" sz="quarter" idx="10"/>
          </p:nvPr>
        </p:nvSpPr>
        <p:spPr>
          <a:xfrm>
            <a:off x="341953" y="1088974"/>
            <a:ext cx="8550095" cy="5219751"/>
          </a:xfrm>
        </p:spPr>
        <p:txBody>
          <a:bodyPr/>
          <a:lstStyle/>
          <a:p>
            <a:r>
              <a:rPr kumimoji="1" lang="ja-JP" altLang="en-US" dirty="0"/>
              <a:t>下記で公開しています</a:t>
            </a:r>
            <a:endParaRPr kumimoji="1" lang="en-US" altLang="ja-JP" dirty="0"/>
          </a:p>
          <a:p>
            <a:pPr lvl="1"/>
            <a:r>
              <a:rPr kumimoji="1" lang="en-US" altLang="ja-JP" dirty="0">
                <a:hlinkClick r:id="rId2"/>
              </a:rPr>
              <a:t>https://github.com/shioyadan/advanced-computer-organization</a:t>
            </a:r>
            <a:endParaRPr kumimoji="1" lang="en-US" altLang="ja-JP" dirty="0"/>
          </a:p>
          <a:p>
            <a:pPr lvl="1"/>
            <a:r>
              <a:rPr kumimoji="1" lang="ja-JP" altLang="en-US" dirty="0"/>
              <a:t>よくわからない部分への質問や，タイポや間違いの指摘は </a:t>
            </a:r>
            <a:r>
              <a:rPr kumimoji="1" lang="en-US" altLang="ja-JP" dirty="0"/>
              <a:t>issue </a:t>
            </a:r>
            <a:r>
              <a:rPr kumimoji="1" lang="ja-JP" altLang="en-US" dirty="0"/>
              <a:t>を投げてもらうのもありです</a:t>
            </a:r>
            <a:endParaRPr lang="en-US" altLang="ja-JP" dirty="0"/>
          </a:p>
          <a:p>
            <a:r>
              <a:rPr kumimoji="1" lang="ja-JP" altLang="en-US" dirty="0"/>
              <a:t>内容のアップデート予定</a:t>
            </a:r>
            <a:endParaRPr kumimoji="1" lang="en-US" altLang="ja-JP" dirty="0"/>
          </a:p>
          <a:p>
            <a:pPr lvl="1"/>
            <a:r>
              <a:rPr kumimoji="1" lang="ja-JP" altLang="en-US" dirty="0"/>
              <a:t>前回講義時（２年前）と比べて実物に関わる経験が増えた</a:t>
            </a:r>
            <a:endParaRPr kumimoji="1" lang="en-US" altLang="ja-JP" dirty="0"/>
          </a:p>
          <a:p>
            <a:pPr lvl="1"/>
            <a:r>
              <a:rPr kumimoji="1" lang="ja-JP" altLang="en-US" dirty="0"/>
              <a:t>特に </a:t>
            </a:r>
            <a:r>
              <a:rPr kumimoji="1" lang="en-US" altLang="ja-JP" dirty="0"/>
              <a:t>GPU </a:t>
            </a:r>
            <a:r>
              <a:rPr kumimoji="1" lang="ja-JP" altLang="en-US" dirty="0"/>
              <a:t>や機械学習ハードに対する解像度が上がった</a:t>
            </a:r>
            <a:endParaRPr kumimoji="1" lang="en-US" altLang="ja-JP" dirty="0"/>
          </a:p>
          <a:p>
            <a:pPr lvl="2"/>
            <a:r>
              <a:rPr kumimoji="1" lang="ja-JP" altLang="en-US" dirty="0"/>
              <a:t>これらの知見を反映させたい</a:t>
            </a:r>
          </a:p>
        </p:txBody>
      </p:sp>
    </p:spTree>
    <p:extLst>
      <p:ext uri="{BB962C8B-B14F-4D97-AF65-F5344CB8AC3E}">
        <p14:creationId xmlns:p14="http://schemas.microsoft.com/office/powerpoint/2010/main" val="261981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自己紹介</a:t>
            </a:r>
          </a:p>
        </p:txBody>
      </p:sp>
      <p:sp>
        <p:nvSpPr>
          <p:cNvPr id="3" name="テキスト プレースホルダー 2"/>
          <p:cNvSpPr>
            <a:spLocks noGrp="1"/>
          </p:cNvSpPr>
          <p:nvPr>
            <p:ph type="body" sz="quarter" idx="10"/>
          </p:nvPr>
        </p:nvSpPr>
        <p:spPr/>
        <p:txBody>
          <a:bodyPr/>
          <a:lstStyle/>
          <a:p>
            <a:r>
              <a:rPr lang="ja-JP" altLang="en-US" dirty="0"/>
              <a:t>塩谷 亮太（しおや りょうた）</a:t>
            </a:r>
            <a:endParaRPr lang="en-US" altLang="ja-JP" dirty="0"/>
          </a:p>
          <a:p>
            <a:pPr lvl="1"/>
            <a:r>
              <a:rPr lang="ja-JP" altLang="en-US" dirty="0"/>
              <a:t>創造情報学専攻 准教授</a:t>
            </a:r>
          </a:p>
          <a:p>
            <a:r>
              <a:rPr lang="ja-JP" altLang="en-US" dirty="0"/>
              <a:t>経歴：</a:t>
            </a:r>
            <a:endParaRPr lang="en-US" altLang="ja-JP" dirty="0"/>
          </a:p>
          <a:p>
            <a:pPr lvl="1"/>
            <a:r>
              <a:rPr lang="en-US" altLang="ja-JP" dirty="0"/>
              <a:t>2011 </a:t>
            </a:r>
            <a:r>
              <a:rPr lang="ja-JP" altLang="en-US" dirty="0"/>
              <a:t>年：情報理工 電情 博士取得</a:t>
            </a:r>
            <a:endParaRPr lang="en-US" altLang="ja-JP" dirty="0"/>
          </a:p>
          <a:p>
            <a:pPr lvl="2"/>
            <a:r>
              <a:rPr lang="ja-JP" altLang="en-US" dirty="0"/>
              <a:t>当時は 坂井・五島研（現 入江・門本研）でした</a:t>
            </a:r>
            <a:endParaRPr lang="en-US" altLang="ja-JP" dirty="0"/>
          </a:p>
          <a:p>
            <a:pPr lvl="1"/>
            <a:r>
              <a:rPr lang="en-US" altLang="ja-JP" dirty="0"/>
              <a:t>2011 </a:t>
            </a:r>
            <a:r>
              <a:rPr lang="ja-JP" altLang="en-US" dirty="0"/>
              <a:t>年：</a:t>
            </a:r>
            <a:r>
              <a:rPr lang="zh-CN" altLang="en-US" dirty="0"/>
              <a:t>名古屋大学 </a:t>
            </a:r>
            <a:r>
              <a:rPr lang="ja-JP" altLang="en-US" dirty="0"/>
              <a:t>助教</a:t>
            </a:r>
            <a:endParaRPr lang="en-US" altLang="ja-JP" dirty="0"/>
          </a:p>
          <a:p>
            <a:pPr lvl="1"/>
            <a:r>
              <a:rPr lang="en-US" altLang="ja-JP" dirty="0"/>
              <a:t>2018 </a:t>
            </a:r>
            <a:r>
              <a:rPr lang="ja-JP" altLang="en-US" dirty="0"/>
              <a:t>年：情報理工 創造情報学専攻 准教授</a:t>
            </a:r>
            <a:endParaRPr kumimoji="1" lang="ja-JP" altLang="en-US" dirty="0"/>
          </a:p>
        </p:txBody>
      </p:sp>
    </p:spTree>
    <p:extLst>
      <p:ext uri="{BB962C8B-B14F-4D97-AF65-F5344CB8AC3E}">
        <p14:creationId xmlns:p14="http://schemas.microsoft.com/office/powerpoint/2010/main" val="3051137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F382D1A-75A6-42FA-A5FD-2C3977DEE3C2}"/>
              </a:ext>
            </a:extLst>
          </p:cNvPr>
          <p:cNvSpPr>
            <a:spLocks noGrp="1"/>
          </p:cNvSpPr>
          <p:nvPr>
            <p:ph type="title"/>
          </p:nvPr>
        </p:nvSpPr>
        <p:spPr/>
        <p:txBody>
          <a:bodyPr/>
          <a:lstStyle/>
          <a:p>
            <a:r>
              <a:rPr lang="ja-JP" altLang="en-US" dirty="0"/>
              <a:t>参考図書など</a:t>
            </a:r>
          </a:p>
        </p:txBody>
      </p:sp>
      <p:sp>
        <p:nvSpPr>
          <p:cNvPr id="5" name="テキスト プレースホルダー 4">
            <a:extLst>
              <a:ext uri="{FF2B5EF4-FFF2-40B4-BE49-F238E27FC236}">
                <a16:creationId xmlns:a16="http://schemas.microsoft.com/office/drawing/2014/main" id="{583A6225-977F-46CE-9963-768DD30F9FFC}"/>
              </a:ext>
            </a:extLst>
          </p:cNvPr>
          <p:cNvSpPr>
            <a:spLocks noGrp="1"/>
          </p:cNvSpPr>
          <p:nvPr>
            <p:ph type="body" sz="quarter" idx="10"/>
          </p:nvPr>
        </p:nvSpPr>
        <p:spPr/>
        <p:txBody>
          <a:bodyPr/>
          <a:lstStyle/>
          <a:p>
            <a:pPr algn="l"/>
            <a:r>
              <a:rPr lang="ja-JP" altLang="en-US" b="0" i="0" u="none" strike="noStrike" dirty="0">
                <a:solidFill>
                  <a:srgbClr val="0F1111"/>
                </a:solidFill>
                <a:effectLst/>
                <a:latin typeface="Hiragino Kaku Gothic ProN"/>
              </a:rPr>
              <a:t>デイビッド </a:t>
            </a:r>
            <a:r>
              <a:rPr lang="en-US" altLang="ja-JP" b="0" i="0" u="none" strike="noStrike" dirty="0">
                <a:solidFill>
                  <a:srgbClr val="0F1111"/>
                </a:solidFill>
                <a:effectLst/>
                <a:latin typeface="Hiragino Kaku Gothic ProN"/>
              </a:rPr>
              <a:t>A </a:t>
            </a:r>
            <a:r>
              <a:rPr lang="ja-JP" altLang="en-US" b="0" i="0" u="none" strike="noStrike" dirty="0">
                <a:solidFill>
                  <a:srgbClr val="0F1111"/>
                </a:solidFill>
                <a:effectLst/>
                <a:latin typeface="Hiragino Kaku Gothic ProN"/>
              </a:rPr>
              <a:t>パターソン，ジョン Ｌ ヘネシー：</a:t>
            </a:r>
            <a:br>
              <a:rPr lang="en-US" altLang="ja-JP" b="0" i="0" u="none" strike="noStrike" dirty="0">
                <a:solidFill>
                  <a:srgbClr val="0F1111"/>
                </a:solidFill>
                <a:effectLst/>
                <a:latin typeface="Hiragino Kaku Gothic ProN"/>
              </a:rPr>
            </a:br>
            <a:r>
              <a:rPr lang="ja-JP" altLang="en-US" b="0" i="0" u="none" strike="noStrike" dirty="0">
                <a:solidFill>
                  <a:srgbClr val="0F1111"/>
                </a:solidFill>
                <a:effectLst/>
                <a:latin typeface="Hiragino Kaku Gothic ProN"/>
              </a:rPr>
              <a:t>「コンピュータの構成と設計 」</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通称「パタヘネ」</a:t>
            </a:r>
            <a:endParaRPr lang="en-US" altLang="ja-JP" b="0" i="0" u="none" strike="noStrike" dirty="0">
              <a:solidFill>
                <a:srgbClr val="0F1111"/>
              </a:solidFill>
              <a:effectLst/>
              <a:latin typeface="Hiragino Kaku Gothic ProN"/>
            </a:endParaRPr>
          </a:p>
          <a:p>
            <a:r>
              <a:rPr lang="ja-JP" altLang="en-US" b="0" i="0" u="none" strike="noStrike" dirty="0">
                <a:solidFill>
                  <a:srgbClr val="0F1111"/>
                </a:solidFill>
                <a:effectLst/>
                <a:latin typeface="Hiragino Kaku Gothic ProN"/>
              </a:rPr>
              <a:t>ジョン Ｌ ヘネシー，デイビッド </a:t>
            </a:r>
            <a:r>
              <a:rPr lang="en-US" altLang="ja-JP" b="0" i="0" u="none" strike="noStrike" dirty="0">
                <a:solidFill>
                  <a:srgbClr val="0F1111"/>
                </a:solidFill>
                <a:effectLst/>
                <a:latin typeface="Hiragino Kaku Gothic ProN"/>
              </a:rPr>
              <a:t>A </a:t>
            </a:r>
            <a:r>
              <a:rPr lang="ja-JP" altLang="en-US" b="0" i="0" u="none" strike="noStrike" dirty="0">
                <a:solidFill>
                  <a:srgbClr val="0F1111"/>
                </a:solidFill>
                <a:effectLst/>
                <a:latin typeface="Hiragino Kaku Gothic ProN"/>
              </a:rPr>
              <a:t>パターソン：</a:t>
            </a:r>
            <a:br>
              <a:rPr lang="en-US" altLang="ja-JP" b="0" i="0" u="none" strike="noStrike" dirty="0">
                <a:solidFill>
                  <a:srgbClr val="0F1111"/>
                </a:solidFill>
                <a:effectLst/>
                <a:latin typeface="Hiragino Kaku Gothic ProN"/>
              </a:rPr>
            </a:br>
            <a:r>
              <a:rPr lang="ja-JP" altLang="en-US" b="0" i="0" u="none" strike="noStrike" dirty="0">
                <a:solidFill>
                  <a:srgbClr val="0F1111"/>
                </a:solidFill>
                <a:effectLst/>
                <a:latin typeface="Hiragino Kaku Gothic ProN"/>
              </a:rPr>
              <a:t>「コンピュータアーキテクチャ 定量的アプローチ」</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通称「ヘネパタ」（著者順が逆）</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こっちの方が発展的内容</a:t>
            </a:r>
          </a:p>
          <a:p>
            <a:r>
              <a:rPr lang="ja-JP" altLang="en-US" b="0" i="0" dirty="0">
                <a:solidFill>
                  <a:srgbClr val="0F1111"/>
                </a:solidFill>
                <a:effectLst/>
                <a:latin typeface="Hiragino Kaku Gothic ProN"/>
              </a:rPr>
              <a:t>安藤秀樹：</a:t>
            </a:r>
            <a:br>
              <a:rPr lang="en-US" altLang="ja-JP" b="0" i="0" dirty="0">
                <a:solidFill>
                  <a:srgbClr val="0F1111"/>
                </a:solidFill>
                <a:effectLst/>
                <a:latin typeface="Hiragino Kaku Gothic ProN"/>
              </a:rPr>
            </a:br>
            <a:r>
              <a:rPr lang="ja-JP" altLang="en-US" b="0" i="0" dirty="0">
                <a:solidFill>
                  <a:srgbClr val="0F1111"/>
                </a:solidFill>
                <a:effectLst/>
                <a:latin typeface="Hiragino Kaku Gothic ProN"/>
              </a:rPr>
              <a:t>「</a:t>
            </a:r>
            <a:r>
              <a:rPr lang="ja-JP" altLang="en-US" dirty="0"/>
              <a:t>命令レベル並列処理</a:t>
            </a:r>
            <a:r>
              <a:rPr lang="en-US" altLang="ja-JP" dirty="0"/>
              <a:t>―</a:t>
            </a:r>
            <a:r>
              <a:rPr lang="ja-JP" altLang="en-US" dirty="0"/>
              <a:t>プロセッサアーキテクチャとコンパイラ</a:t>
            </a:r>
            <a:br>
              <a:rPr lang="en-US" altLang="ja-JP" dirty="0"/>
            </a:br>
            <a:r>
              <a:rPr lang="ja-JP" altLang="en-US" dirty="0"/>
              <a:t>　 </a:t>
            </a:r>
            <a:r>
              <a:rPr lang="en-US" altLang="ja-JP" dirty="0"/>
              <a:t>(</a:t>
            </a:r>
            <a:r>
              <a:rPr lang="ja-JP" altLang="en-US" dirty="0"/>
              <a:t>並列処理シリーズ</a:t>
            </a:r>
            <a:r>
              <a:rPr lang="en-US" altLang="ja-JP" dirty="0"/>
              <a:t>)</a:t>
            </a:r>
            <a:r>
              <a:rPr lang="ja-JP" altLang="en-US" dirty="0"/>
              <a:t>」</a:t>
            </a:r>
            <a:endParaRPr lang="en-US" altLang="ja-JP" dirty="0"/>
          </a:p>
          <a:p>
            <a:pPr lvl="1"/>
            <a:r>
              <a:rPr lang="ja-JP" altLang="en-US" dirty="0"/>
              <a:t>主にスーパスカラプロセッサと </a:t>
            </a:r>
            <a:r>
              <a:rPr lang="en-US" altLang="ja-JP" dirty="0"/>
              <a:t>VLIW </a:t>
            </a:r>
            <a:r>
              <a:rPr lang="ja-JP" altLang="en-US" dirty="0"/>
              <a:t>を扱う</a:t>
            </a:r>
            <a:endParaRPr lang="en-US" altLang="ja-JP" dirty="0"/>
          </a:p>
        </p:txBody>
      </p:sp>
      <p:sp>
        <p:nvSpPr>
          <p:cNvPr id="2" name="スライド番号プレースホルダー 1">
            <a:extLst>
              <a:ext uri="{FF2B5EF4-FFF2-40B4-BE49-F238E27FC236}">
                <a16:creationId xmlns:a16="http://schemas.microsoft.com/office/drawing/2014/main" id="{61762442-D481-40B2-9F5F-0639038B1C4E}"/>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20</a:t>
            </a:fld>
            <a:endParaRPr kumimoji="1" lang="ja-JP" altLang="en-US"/>
          </a:p>
        </p:txBody>
      </p:sp>
    </p:spTree>
    <p:extLst>
      <p:ext uri="{BB962C8B-B14F-4D97-AF65-F5344CB8AC3E}">
        <p14:creationId xmlns:p14="http://schemas.microsoft.com/office/powerpoint/2010/main" val="353136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他の講義との関係</a:t>
            </a:r>
          </a:p>
        </p:txBody>
      </p:sp>
      <p:sp>
        <p:nvSpPr>
          <p:cNvPr id="3" name="テキスト プレースホルダー 2"/>
          <p:cNvSpPr>
            <a:spLocks noGrp="1"/>
          </p:cNvSpPr>
          <p:nvPr>
            <p:ph type="body" sz="quarter" idx="10"/>
          </p:nvPr>
        </p:nvSpPr>
        <p:spPr/>
        <p:txBody>
          <a:bodyPr/>
          <a:lstStyle/>
          <a:p>
            <a:r>
              <a:rPr kumimoji="1" lang="ja-JP" altLang="en-US" dirty="0"/>
              <a:t>各地の学部：</a:t>
            </a:r>
            <a:endParaRPr kumimoji="1" lang="en-US" altLang="ja-JP" dirty="0"/>
          </a:p>
          <a:p>
            <a:pPr lvl="1"/>
            <a:r>
              <a:rPr kumimoji="1" lang="ja-JP" altLang="en-US" dirty="0"/>
              <a:t>論理回路，ディジタル回路</a:t>
            </a:r>
            <a:endParaRPr kumimoji="1" lang="en-US" altLang="ja-JP" dirty="0"/>
          </a:p>
          <a:p>
            <a:pPr lvl="1"/>
            <a:r>
              <a:rPr kumimoji="1" lang="ja-JP" altLang="en-US" dirty="0"/>
              <a:t>コンピュータ・アーキテクチャ，計算機アーキテクチャ</a:t>
            </a:r>
            <a:endParaRPr kumimoji="1" lang="en-US" altLang="ja-JP" dirty="0"/>
          </a:p>
          <a:p>
            <a:r>
              <a:rPr kumimoji="1" lang="ja-JP" altLang="en-US" dirty="0"/>
              <a:t>大学院：東大だと，下記の先生方が近い内容を扱っているはず</a:t>
            </a:r>
            <a:endParaRPr kumimoji="1" lang="en-US" altLang="ja-JP" dirty="0"/>
          </a:p>
          <a:p>
            <a:pPr lvl="1"/>
            <a:r>
              <a:rPr kumimoji="1" lang="ja-JP" altLang="en-US" dirty="0"/>
              <a:t>電子情報</a:t>
            </a:r>
            <a:r>
              <a:rPr lang="ja-JP" altLang="en-US" dirty="0"/>
              <a:t>学</a:t>
            </a:r>
            <a:r>
              <a:rPr kumimoji="1" lang="ja-JP" altLang="en-US" dirty="0"/>
              <a:t>（入江先生，門本先生）</a:t>
            </a:r>
            <a:endParaRPr kumimoji="1" lang="en-US" altLang="ja-JP" dirty="0"/>
          </a:p>
          <a:p>
            <a:pPr lvl="1"/>
            <a:r>
              <a:rPr lang="ja-JP" altLang="en-US" dirty="0"/>
              <a:t>システム情報学（中村先生，高瀬先生）</a:t>
            </a:r>
            <a:endParaRPr kumimoji="1" lang="en-US" altLang="ja-JP" dirty="0"/>
          </a:p>
          <a:p>
            <a:pPr lvl="1"/>
            <a:r>
              <a:rPr lang="ja-JP" altLang="en-US" dirty="0"/>
              <a:t>コンピュータ科学（</a:t>
            </a:r>
            <a:r>
              <a:rPr lang="ja-JP" altLang="en-US" b="0" i="0" dirty="0">
                <a:solidFill>
                  <a:srgbClr val="1D1C1D"/>
                </a:solidFill>
                <a:effectLst/>
                <a:latin typeface="NotoSansJP"/>
              </a:rPr>
              <a:t>中田先生，</a:t>
            </a:r>
            <a:r>
              <a:rPr lang="ja-JP" altLang="en-US" dirty="0"/>
              <a:t>高前田先生）</a:t>
            </a:r>
            <a:endParaRPr lang="en-US" altLang="ja-JP" dirty="0"/>
          </a:p>
          <a:p>
            <a:pPr lvl="1"/>
            <a:endParaRPr kumimoji="1" lang="en-US" altLang="ja-JP" dirty="0"/>
          </a:p>
        </p:txBody>
      </p:sp>
    </p:spTree>
    <p:extLst>
      <p:ext uri="{BB962C8B-B14F-4D97-AF65-F5344CB8AC3E}">
        <p14:creationId xmlns:p14="http://schemas.microsoft.com/office/powerpoint/2010/main" val="3693932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成績</a:t>
            </a:r>
          </a:p>
        </p:txBody>
      </p:sp>
      <p:sp>
        <p:nvSpPr>
          <p:cNvPr id="3" name="テキスト プレースホルダー 2"/>
          <p:cNvSpPr>
            <a:spLocks noGrp="1"/>
          </p:cNvSpPr>
          <p:nvPr>
            <p:ph type="body" sz="quarter" idx="10"/>
          </p:nvPr>
        </p:nvSpPr>
        <p:spPr/>
        <p:txBody>
          <a:bodyPr/>
          <a:lstStyle/>
          <a:p>
            <a:r>
              <a:rPr kumimoji="1" lang="ja-JP" altLang="en-US" dirty="0"/>
              <a:t>出席感想とレポート･･･ で主につけていました</a:t>
            </a:r>
            <a:endParaRPr kumimoji="1" lang="en-US" altLang="ja-JP" dirty="0"/>
          </a:p>
          <a:p>
            <a:r>
              <a:rPr kumimoji="1" lang="ja-JP" altLang="en-US" dirty="0"/>
              <a:t>今年は変えるかもしれない</a:t>
            </a:r>
            <a:endParaRPr kumimoji="1" lang="en-US" altLang="ja-JP" dirty="0"/>
          </a:p>
          <a:p>
            <a:pPr lvl="1"/>
            <a:r>
              <a:rPr kumimoji="1" lang="en-US" altLang="ja-JP" dirty="0"/>
              <a:t>LLM </a:t>
            </a:r>
            <a:r>
              <a:rPr kumimoji="1" lang="ja-JP" altLang="en-US" dirty="0"/>
              <a:t>がレポート課題を難しくしてしまった</a:t>
            </a:r>
            <a:endParaRPr kumimoji="1" lang="en-US" altLang="ja-JP" dirty="0"/>
          </a:p>
          <a:p>
            <a:pPr lvl="1"/>
            <a:r>
              <a:rPr kumimoji="1" lang="ja-JP" altLang="en-US" dirty="0"/>
              <a:t>別の選択課題も出そうと考えています</a:t>
            </a:r>
            <a:endParaRPr kumimoji="1" lang="en-US" altLang="ja-JP" dirty="0"/>
          </a:p>
          <a:p>
            <a:pPr lvl="2"/>
            <a:r>
              <a:rPr kumimoji="1" lang="ja-JP" altLang="en-US" dirty="0"/>
              <a:t>プログラムの特性の解析など</a:t>
            </a:r>
            <a:endParaRPr kumimoji="1" lang="en-US" altLang="ja-JP" dirty="0"/>
          </a:p>
        </p:txBody>
      </p:sp>
    </p:spTree>
    <p:extLst>
      <p:ext uri="{BB962C8B-B14F-4D97-AF65-F5344CB8AC3E}">
        <p14:creationId xmlns:p14="http://schemas.microsoft.com/office/powerpoint/2010/main" val="1248856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52B37D-4EC8-FAC9-29E8-02BF964D82ED}"/>
              </a:ext>
            </a:extLst>
          </p:cNvPr>
          <p:cNvSpPr>
            <a:spLocks noGrp="1"/>
          </p:cNvSpPr>
          <p:nvPr>
            <p:ph type="title"/>
          </p:nvPr>
        </p:nvSpPr>
        <p:spPr/>
        <p:txBody>
          <a:bodyPr/>
          <a:lstStyle/>
          <a:p>
            <a:r>
              <a:rPr kumimoji="1" lang="ja-JP" altLang="en-US" dirty="0"/>
              <a:t>来週 </a:t>
            </a:r>
            <a:r>
              <a:rPr kumimoji="1" lang="en-US" altLang="ja-JP" dirty="0"/>
              <a:t>4/15 </a:t>
            </a:r>
            <a:r>
              <a:rPr kumimoji="1" lang="ja-JP" altLang="en-US" dirty="0"/>
              <a:t>は休講です</a:t>
            </a:r>
            <a:endParaRPr kumimoji="1" lang="en-US" dirty="0"/>
          </a:p>
        </p:txBody>
      </p:sp>
      <p:sp>
        <p:nvSpPr>
          <p:cNvPr id="3" name="テキスト プレースホルダー 2">
            <a:extLst>
              <a:ext uri="{FF2B5EF4-FFF2-40B4-BE49-F238E27FC236}">
                <a16:creationId xmlns:a16="http://schemas.microsoft.com/office/drawing/2014/main" id="{8C07C2A2-87EB-871A-CE65-E0440C076033}"/>
              </a:ext>
            </a:extLst>
          </p:cNvPr>
          <p:cNvSpPr>
            <a:spLocks noGrp="1"/>
          </p:cNvSpPr>
          <p:nvPr>
            <p:ph type="body" sz="quarter" idx="10"/>
          </p:nvPr>
        </p:nvSpPr>
        <p:spPr/>
        <p:txBody>
          <a:bodyPr/>
          <a:lstStyle/>
          <a:p>
            <a:r>
              <a:rPr kumimoji="1" lang="ja-JP" altLang="en-US" dirty="0"/>
              <a:t>次回は </a:t>
            </a:r>
            <a:r>
              <a:rPr kumimoji="1" lang="en-US" altLang="ja-JP" dirty="0"/>
              <a:t>4/22 </a:t>
            </a:r>
            <a:r>
              <a:rPr kumimoji="1" lang="ja-JP" altLang="en-US" dirty="0"/>
              <a:t>です</a:t>
            </a:r>
            <a:endParaRPr kumimoji="1" lang="en-US" dirty="0"/>
          </a:p>
        </p:txBody>
      </p:sp>
    </p:spTree>
    <p:extLst>
      <p:ext uri="{BB962C8B-B14F-4D97-AF65-F5344CB8AC3E}">
        <p14:creationId xmlns:p14="http://schemas.microsoft.com/office/powerpoint/2010/main" val="3051112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今日の出席</a:t>
            </a:r>
          </a:p>
        </p:txBody>
      </p:sp>
      <p:sp>
        <p:nvSpPr>
          <p:cNvPr id="3" name="テキスト プレースホルダー 2"/>
          <p:cNvSpPr>
            <a:spLocks noGrp="1"/>
          </p:cNvSpPr>
          <p:nvPr>
            <p:ph type="body" sz="quarter" idx="10"/>
          </p:nvPr>
        </p:nvSpPr>
        <p:spPr>
          <a:xfrm>
            <a:off x="341953" y="1268976"/>
            <a:ext cx="8532044" cy="5219751"/>
          </a:xfrm>
        </p:spPr>
        <p:txBody>
          <a:bodyPr/>
          <a:lstStyle/>
          <a:p>
            <a:r>
              <a:rPr lang="ja-JP" altLang="en-US" sz="1800" dirty="0"/>
              <a:t>出欠</a:t>
            </a:r>
            <a:endParaRPr lang="en-US" altLang="ja-JP" sz="1800" dirty="0"/>
          </a:p>
          <a:p>
            <a:pPr lvl="1"/>
            <a:r>
              <a:rPr lang="ja-JP" altLang="en-US" sz="1800"/>
              <a:t>パスワード：，</a:t>
            </a:r>
            <a:r>
              <a:rPr lang="ja-JP" altLang="en-US" sz="1800" dirty="0"/>
              <a:t>本日</a:t>
            </a:r>
            <a:r>
              <a:rPr lang="en-US" altLang="ja-JP" sz="1800" dirty="0"/>
              <a:t>24</a:t>
            </a:r>
            <a:r>
              <a:rPr lang="ja-JP" altLang="en-US" sz="1800" dirty="0"/>
              <a:t>時まで</a:t>
            </a:r>
            <a:endParaRPr lang="en-US" altLang="ja-JP" sz="1800" dirty="0"/>
          </a:p>
          <a:p>
            <a:pPr lvl="1"/>
            <a:r>
              <a:rPr lang="ja-JP" altLang="en-US" sz="1800" dirty="0"/>
              <a:t>１回講義時間中に出席を </a:t>
            </a:r>
            <a:r>
              <a:rPr lang="en-US" altLang="ja-JP" sz="1800" dirty="0"/>
              <a:t>LMS </a:t>
            </a:r>
            <a:r>
              <a:rPr lang="ja-JP" altLang="en-US" sz="1800" dirty="0"/>
              <a:t>でつけて，後から感想を書いてください</a:t>
            </a:r>
            <a:endParaRPr lang="en-US" altLang="ja-JP" sz="1800" dirty="0"/>
          </a:p>
          <a:p>
            <a:r>
              <a:rPr lang="ja-JP" altLang="en-US" sz="1800" dirty="0"/>
              <a:t>下記について，それぞれ知っているかどうかを </a:t>
            </a:r>
            <a:r>
              <a:rPr lang="en-US" altLang="ja-JP" sz="1800" dirty="0"/>
              <a:t>LMS </a:t>
            </a:r>
            <a:r>
              <a:rPr lang="ja-JP" altLang="en-US" sz="1800" dirty="0"/>
              <a:t>の出席欄に書いて下さい</a:t>
            </a:r>
            <a:endParaRPr lang="en-US" altLang="ja-JP" sz="1800" dirty="0"/>
          </a:p>
          <a:p>
            <a:pPr marL="817200" lvl="1" indent="-457200">
              <a:buFont typeface="+mj-lt"/>
              <a:buAutoNum type="arabicPeriod"/>
            </a:pPr>
            <a:r>
              <a:rPr lang="ja-JP" altLang="en-US" sz="1800" dirty="0"/>
              <a:t>組み合わせ回路と順序回路</a:t>
            </a:r>
            <a:endParaRPr lang="en-US" altLang="ja-JP" sz="1800" dirty="0"/>
          </a:p>
          <a:p>
            <a:pPr marL="817200" lvl="1" indent="-457200">
              <a:buFont typeface="+mj-lt"/>
              <a:buAutoNum type="arabicPeriod"/>
            </a:pPr>
            <a:r>
              <a:rPr lang="ja-JP" altLang="en-US" sz="1800" dirty="0"/>
              <a:t>命令とは何か</a:t>
            </a:r>
            <a:endParaRPr lang="en-US" altLang="ja-JP" sz="1800" dirty="0"/>
          </a:p>
          <a:p>
            <a:pPr marL="817200" lvl="1" indent="-457200">
              <a:buFont typeface="+mj-lt"/>
              <a:buAutoNum type="arabicPeriod"/>
            </a:pPr>
            <a:r>
              <a:rPr lang="ja-JP" altLang="en-US" sz="1800" dirty="0"/>
              <a:t>命令パイプライン</a:t>
            </a:r>
            <a:endParaRPr lang="en-US" altLang="ja-JP" sz="1800" dirty="0"/>
          </a:p>
          <a:p>
            <a:pPr marL="817200" lvl="1" indent="-457200">
              <a:buFont typeface="+mj-lt"/>
              <a:buAutoNum type="arabicPeriod"/>
            </a:pPr>
            <a:r>
              <a:rPr lang="ja-JP" altLang="en-US" sz="1800" dirty="0"/>
              <a:t>キャッシュ</a:t>
            </a:r>
            <a:endParaRPr lang="en-US" altLang="ja-JP" sz="1800" dirty="0"/>
          </a:p>
          <a:p>
            <a:pPr marL="817200" lvl="1" indent="-457200">
              <a:buFont typeface="+mj-lt"/>
              <a:buAutoNum type="arabicPeriod"/>
            </a:pPr>
            <a:r>
              <a:rPr lang="ja-JP" altLang="en-US" sz="1800" dirty="0"/>
              <a:t>スーパスカラ</a:t>
            </a:r>
            <a:endParaRPr lang="en-US" altLang="ja-JP" sz="1800" dirty="0"/>
          </a:p>
          <a:p>
            <a:r>
              <a:rPr lang="ja-JP" altLang="en-US" sz="1800" dirty="0"/>
              <a:t>注意：</a:t>
            </a:r>
            <a:endParaRPr lang="en-US" altLang="ja-JP" sz="1800" dirty="0"/>
          </a:p>
          <a:p>
            <a:pPr lvl="1"/>
            <a:r>
              <a:rPr lang="ja-JP" altLang="en-US" sz="1800" dirty="0"/>
              <a:t>回答は「わかる」「聞いたことがある」「しらない 」等でお願いします</a:t>
            </a:r>
            <a:endParaRPr lang="en-US" altLang="ja-JP" sz="1800" dirty="0"/>
          </a:p>
          <a:p>
            <a:pPr lvl="1"/>
            <a:r>
              <a:rPr lang="ja-JP" altLang="en-US" sz="1800" dirty="0"/>
              <a:t>この講義は上記があんまわかってない人向けの説明から始まります</a:t>
            </a:r>
            <a:endParaRPr lang="en-US" altLang="ja-JP" sz="1800" dirty="0"/>
          </a:p>
          <a:p>
            <a:pPr lvl="1"/>
            <a:r>
              <a:rPr lang="ja-JP" altLang="en-US" sz="1800" dirty="0"/>
              <a:t>その他コメントや，「こう言う話題も取り上げて欲しい」や質問などもあればお願いします</a:t>
            </a:r>
            <a:endParaRPr lang="en-US" altLang="ja-JP" sz="1800" dirty="0"/>
          </a:p>
        </p:txBody>
      </p:sp>
    </p:spTree>
    <p:extLst>
      <p:ext uri="{BB962C8B-B14F-4D97-AF65-F5344CB8AC3E}">
        <p14:creationId xmlns:p14="http://schemas.microsoft.com/office/powerpoint/2010/main" val="1729492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ちょっと考えてみ</a:t>
            </a:r>
            <a:r>
              <a:rPr lang="ja-JP" altLang="en-US" dirty="0"/>
              <a:t>よう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スーパーコンピュータとパソコンは何が違うのか？</a:t>
            </a:r>
            <a:endParaRPr lang="en-US" altLang="ja-JP" dirty="0"/>
          </a:p>
          <a:p>
            <a:pPr lvl="1"/>
            <a:r>
              <a:rPr lang="ja-JP" altLang="en-US" dirty="0"/>
              <a:t>スーパーコンピュータはパソコンの上位互換なのか？</a:t>
            </a:r>
            <a:endParaRPr lang="en-US" altLang="ja-JP" dirty="0"/>
          </a:p>
          <a:p>
            <a:pPr marL="457200" indent="-457200">
              <a:buFont typeface="+mj-lt"/>
              <a:buAutoNum type="arabicPeriod"/>
            </a:pPr>
            <a:r>
              <a:rPr lang="ja-JP" altLang="en-US" dirty="0"/>
              <a:t>コンピュータのプログラムを高速に実行できるとは</a:t>
            </a:r>
            <a:br>
              <a:rPr lang="en-US" altLang="ja-JP" dirty="0"/>
            </a:br>
            <a:r>
              <a:rPr lang="ja-JP" altLang="en-US" dirty="0"/>
              <a:t>どう言うことなのか？</a:t>
            </a:r>
            <a:endParaRPr lang="en-US" altLang="ja-JP" dirty="0"/>
          </a:p>
          <a:p>
            <a:pPr marL="457200" indent="-457200">
              <a:buFont typeface="+mj-lt"/>
              <a:buAutoNum type="arabicPeriod"/>
            </a:pPr>
            <a:r>
              <a:rPr lang="ja-JP" altLang="en-US" dirty="0"/>
              <a:t>なぜ </a:t>
            </a:r>
            <a:r>
              <a:rPr lang="en-US" altLang="ja-JP" dirty="0"/>
              <a:t>GPU </a:t>
            </a:r>
            <a:r>
              <a:rPr lang="ja-JP" altLang="en-US" dirty="0"/>
              <a:t>は </a:t>
            </a:r>
            <a:r>
              <a:rPr lang="en-US" altLang="ja-JP" dirty="0"/>
              <a:t>CPU </a:t>
            </a:r>
            <a:r>
              <a:rPr lang="ja-JP" altLang="en-US" dirty="0"/>
              <a:t>よりグラフィックや機械学習で速いのか？</a:t>
            </a:r>
            <a:endParaRPr lang="en-US" altLang="ja-JP" dirty="0"/>
          </a:p>
          <a:p>
            <a:pPr lvl="1"/>
            <a:r>
              <a:rPr lang="ja-JP" altLang="en-US" dirty="0"/>
              <a:t>そもそも「専用」のマシンだとなぜ速いのか？</a:t>
            </a:r>
            <a:endParaRPr lang="en-US" altLang="ja-JP" dirty="0"/>
          </a:p>
          <a:p>
            <a:pPr marL="457200" indent="-457200">
              <a:buFont typeface="+mj-lt"/>
              <a:buAutoNum type="arabicPeriod"/>
            </a:pPr>
            <a:r>
              <a:rPr lang="ja-JP" altLang="en-US" dirty="0"/>
              <a:t>大きくて速いキャッシュは作れないのか？</a:t>
            </a:r>
          </a:p>
          <a:p>
            <a:pPr marL="457200" indent="-457200">
              <a:buFont typeface="+mj-lt"/>
              <a:buAutoNum type="arabicPeriod"/>
            </a:pPr>
            <a:r>
              <a:rPr lang="ja-JP" altLang="en-US" dirty="0"/>
              <a:t>物理的な量がなさそうな「情報」を処理してるのに，</a:t>
            </a:r>
            <a:br>
              <a:rPr lang="en-US" altLang="ja-JP" dirty="0"/>
            </a:br>
            <a:r>
              <a:rPr lang="ja-JP" altLang="en-US" dirty="0"/>
              <a:t>なぜコンピュータは電力を消費するのか？</a:t>
            </a:r>
            <a:endParaRPr lang="en-US" altLang="ja-JP" dirty="0"/>
          </a:p>
        </p:txBody>
      </p:sp>
    </p:spTree>
    <p:extLst>
      <p:ext uri="{BB962C8B-B14F-4D97-AF65-F5344CB8AC3E}">
        <p14:creationId xmlns:p14="http://schemas.microsoft.com/office/powerpoint/2010/main" val="1044098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Apple M1</a:t>
            </a:r>
            <a:br>
              <a:rPr lang="en-US" altLang="ja-JP" dirty="0"/>
            </a:br>
            <a:r>
              <a:rPr lang="ja-JP" altLang="en-US" sz="1800" dirty="0"/>
              <a:t> </a:t>
            </a:r>
            <a:r>
              <a:rPr lang="ja-JP" altLang="en-US" sz="1400" dirty="0"/>
              <a:t>写真は </a:t>
            </a:r>
            <a:r>
              <a:rPr lang="en-US" altLang="ja-JP" sz="1400" dirty="0"/>
              <a:t>https://www.anandtech.com/show/16226/apple-silicon-m1-a14-deep-dive </a:t>
            </a:r>
            <a:r>
              <a:rPr lang="ja-JP" altLang="en-US" sz="1400" dirty="0"/>
              <a:t>より</a:t>
            </a:r>
            <a:endParaRPr kumimoji="1" lang="ja-JP" altLang="en-US" sz="1400" dirty="0"/>
          </a:p>
        </p:txBody>
      </p:sp>
      <p:sp>
        <p:nvSpPr>
          <p:cNvPr id="3" name="テキスト プレースホルダー 2"/>
          <p:cNvSpPr>
            <a:spLocks noGrp="1"/>
          </p:cNvSpPr>
          <p:nvPr>
            <p:ph type="body" sz="quarter" idx="10"/>
          </p:nvPr>
        </p:nvSpPr>
        <p:spPr>
          <a:xfrm>
            <a:off x="341953" y="4689014"/>
            <a:ext cx="8460094" cy="1979715"/>
          </a:xfrm>
        </p:spPr>
        <p:txBody>
          <a:bodyPr/>
          <a:lstStyle/>
          <a:p>
            <a:r>
              <a:rPr kumimoji="1" lang="en-US" altLang="ja-JP" dirty="0"/>
              <a:t>Apple M1</a:t>
            </a:r>
            <a:r>
              <a:rPr kumimoji="1" lang="ja-JP" altLang="en-US" dirty="0"/>
              <a:t>（</a:t>
            </a:r>
            <a:r>
              <a:rPr lang="en-US" altLang="ja-JP" dirty="0"/>
              <a:t>2020</a:t>
            </a:r>
            <a:r>
              <a:rPr lang="ja-JP" altLang="en-US" dirty="0"/>
              <a:t>年</a:t>
            </a:r>
            <a:r>
              <a:rPr lang="en-US" altLang="ja-JP" dirty="0"/>
              <a:t>11</a:t>
            </a:r>
            <a:r>
              <a:rPr lang="ja-JP" altLang="en-US" dirty="0"/>
              <a:t>月発売の </a:t>
            </a:r>
            <a:r>
              <a:rPr lang="en-US" altLang="ja-JP" dirty="0"/>
              <a:t>MacBook Pro </a:t>
            </a:r>
            <a:r>
              <a:rPr lang="ja-JP" altLang="en-US" dirty="0"/>
              <a:t>に搭載</a:t>
            </a:r>
            <a:r>
              <a:rPr kumimoji="1" lang="ja-JP" altLang="en-US" dirty="0"/>
              <a:t>）</a:t>
            </a:r>
            <a:endParaRPr kumimoji="1" lang="en-US" altLang="ja-JP" dirty="0"/>
          </a:p>
          <a:p>
            <a:pPr lvl="1"/>
            <a:r>
              <a:rPr kumimoji="1" lang="en-US" altLang="ja-JP" dirty="0"/>
              <a:t>big core (firestorm) </a:t>
            </a:r>
            <a:r>
              <a:rPr kumimoji="1" lang="ja-JP" altLang="en-US" dirty="0"/>
              <a:t>と </a:t>
            </a:r>
            <a:r>
              <a:rPr kumimoji="1" lang="en-US" altLang="ja-JP" dirty="0"/>
              <a:t>little core (</a:t>
            </a:r>
            <a:r>
              <a:rPr kumimoji="1" lang="en-US" altLang="ja-JP" dirty="0" err="1"/>
              <a:t>icestorm</a:t>
            </a:r>
            <a:r>
              <a:rPr kumimoji="1" lang="en-US" altLang="ja-JP" dirty="0"/>
              <a:t>) </a:t>
            </a:r>
            <a:r>
              <a:rPr kumimoji="1" lang="ja-JP" altLang="en-US" dirty="0"/>
              <a:t>の</a:t>
            </a:r>
            <a:r>
              <a:rPr kumimoji="1" lang="en-US" altLang="ja-JP" dirty="0"/>
              <a:t>2</a:t>
            </a:r>
            <a:r>
              <a:rPr kumimoji="1" lang="ja-JP" altLang="en-US" dirty="0"/>
              <a:t>種類を持つ</a:t>
            </a:r>
            <a:endParaRPr kumimoji="1" lang="en-US" altLang="ja-JP" dirty="0"/>
          </a:p>
          <a:p>
            <a:pPr lvl="1"/>
            <a:r>
              <a:rPr kumimoji="1" lang="ja-JP" altLang="en-US" dirty="0"/>
              <a:t>チップ面積の大部分は </a:t>
            </a:r>
            <a:r>
              <a:rPr kumimoji="1" lang="en-US" altLang="ja-JP" dirty="0"/>
              <a:t>GPU </a:t>
            </a:r>
            <a:r>
              <a:rPr kumimoji="1" lang="ja-JP" altLang="en-US" dirty="0"/>
              <a:t>や</a:t>
            </a:r>
            <a:r>
              <a:rPr lang="ja-JP" altLang="en-US" dirty="0"/>
              <a:t>様々な専用回路に割かれている</a:t>
            </a:r>
            <a:endParaRPr lang="en-US" altLang="ja-JP" dirty="0"/>
          </a:p>
          <a:p>
            <a:r>
              <a:rPr lang="en-US" altLang="ja-JP" dirty="0"/>
              <a:t>big </a:t>
            </a:r>
            <a:r>
              <a:rPr lang="ja-JP" altLang="en-US" dirty="0"/>
              <a:t>や </a:t>
            </a:r>
            <a:r>
              <a:rPr lang="en-US" altLang="ja-JP" dirty="0"/>
              <a:t>little</a:t>
            </a:r>
            <a:r>
              <a:rPr lang="ja-JP" altLang="en-US" dirty="0"/>
              <a:t>，あるいは </a:t>
            </a:r>
            <a:r>
              <a:rPr lang="en-US" altLang="ja-JP" dirty="0"/>
              <a:t>GPU </a:t>
            </a:r>
            <a:r>
              <a:rPr lang="ja-JP" altLang="en-US" dirty="0"/>
              <a:t>が大きいとはどう言う事なのか？</a:t>
            </a:r>
            <a:endParaRPr lang="en-US" altLang="ja-JP" dirty="0"/>
          </a:p>
          <a:p>
            <a:pPr lvl="1"/>
            <a:r>
              <a:rPr lang="ja-JP" altLang="en-US" dirty="0"/>
              <a:t>大きいと何が違うのか？ なぜサイズが異なるのか？</a:t>
            </a:r>
            <a:endParaRPr lang="en-US" altLang="ja-JP" dirty="0"/>
          </a:p>
        </p:txBody>
      </p:sp>
      <p:grpSp>
        <p:nvGrpSpPr>
          <p:cNvPr id="4" name="グループ化 3">
            <a:extLst>
              <a:ext uri="{FF2B5EF4-FFF2-40B4-BE49-F238E27FC236}">
                <a16:creationId xmlns:a16="http://schemas.microsoft.com/office/drawing/2014/main" id="{68232107-62AD-AA6B-9615-FFA603027726}"/>
              </a:ext>
            </a:extLst>
          </p:cNvPr>
          <p:cNvGrpSpPr/>
          <p:nvPr/>
        </p:nvGrpSpPr>
        <p:grpSpPr>
          <a:xfrm>
            <a:off x="2591978" y="908972"/>
            <a:ext cx="3870043" cy="3510039"/>
            <a:chOff x="2321975" y="908972"/>
            <a:chExt cx="4320048" cy="3960044"/>
          </a:xfrm>
        </p:grpSpPr>
        <p:grpSp>
          <p:nvGrpSpPr>
            <p:cNvPr id="6" name="グループ化 5"/>
            <p:cNvGrpSpPr/>
            <p:nvPr/>
          </p:nvGrpSpPr>
          <p:grpSpPr>
            <a:xfrm>
              <a:off x="2321975" y="908972"/>
              <a:ext cx="4320048" cy="3960044"/>
              <a:chOff x="2141973" y="1178975"/>
              <a:chExt cx="4921557" cy="4689271"/>
            </a:xfrm>
          </p:grpSpPr>
          <p:pic>
            <p:nvPicPr>
              <p:cNvPr id="3074" name="Picture 2" descr="https://images.anandtech.com/doci/16226/M1_575p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973" y="1178975"/>
                <a:ext cx="4921557" cy="4689271"/>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 4"/>
              <p:cNvSpPr/>
              <p:nvPr/>
            </p:nvSpPr>
            <p:spPr bwMode="auto">
              <a:xfrm>
                <a:off x="2231974" y="2528990"/>
                <a:ext cx="630007" cy="1260014"/>
              </a:xfrm>
              <a:prstGeom prst="roundRect">
                <a:avLst/>
              </a:prstGeom>
              <a:solidFill>
                <a:srgbClr val="000000">
                  <a:alpha val="50196"/>
                </a:srgbClr>
              </a:solidFill>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bg1"/>
                    </a:solidFill>
                    <a:latin typeface="+mn-ea"/>
                  </a:rPr>
                  <a:t>big</a:t>
                </a:r>
              </a:p>
            </p:txBody>
          </p:sp>
          <p:sp>
            <p:nvSpPr>
              <p:cNvPr id="7" name="角丸四角形 6"/>
              <p:cNvSpPr/>
              <p:nvPr/>
            </p:nvSpPr>
            <p:spPr bwMode="auto">
              <a:xfrm>
                <a:off x="2861981" y="2528990"/>
                <a:ext cx="630007" cy="1260014"/>
              </a:xfrm>
              <a:prstGeom prst="roundRect">
                <a:avLst/>
              </a:prstGeom>
              <a:solidFill>
                <a:srgbClr val="000000">
                  <a:alpha val="50196"/>
                </a:srgbClr>
              </a:solidFill>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big</a:t>
                </a:r>
              </a:p>
            </p:txBody>
          </p:sp>
          <p:sp>
            <p:nvSpPr>
              <p:cNvPr id="8" name="角丸四角形 7"/>
              <p:cNvSpPr/>
              <p:nvPr/>
            </p:nvSpPr>
            <p:spPr bwMode="auto">
              <a:xfrm>
                <a:off x="2231974" y="3789004"/>
                <a:ext cx="630007" cy="1170013"/>
              </a:xfrm>
              <a:prstGeom prst="roundRect">
                <a:avLst/>
              </a:prstGeom>
              <a:solidFill>
                <a:srgbClr val="000000">
                  <a:alpha val="50196"/>
                </a:srgbClr>
              </a:solidFill>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big</a:t>
                </a:r>
              </a:p>
            </p:txBody>
          </p:sp>
          <p:sp>
            <p:nvSpPr>
              <p:cNvPr id="9" name="角丸四角形 8"/>
              <p:cNvSpPr/>
              <p:nvPr/>
            </p:nvSpPr>
            <p:spPr bwMode="auto">
              <a:xfrm>
                <a:off x="2861981" y="3789004"/>
                <a:ext cx="630007" cy="1170013"/>
              </a:xfrm>
              <a:prstGeom prst="roundRect">
                <a:avLst/>
              </a:prstGeom>
              <a:solidFill>
                <a:srgbClr val="000000">
                  <a:alpha val="50196"/>
                </a:srgbClr>
              </a:solidFill>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big</a:t>
                </a:r>
              </a:p>
            </p:txBody>
          </p:sp>
          <p:sp>
            <p:nvSpPr>
              <p:cNvPr id="10" name="角丸四角形 9"/>
              <p:cNvSpPr/>
              <p:nvPr/>
            </p:nvSpPr>
            <p:spPr bwMode="auto">
              <a:xfrm>
                <a:off x="4781048" y="3630185"/>
                <a:ext cx="360004" cy="540006"/>
              </a:xfrm>
              <a:prstGeom prst="roundRect">
                <a:avLst/>
              </a:prstGeom>
              <a:solidFill>
                <a:srgbClr val="000000">
                  <a:alpha val="50196"/>
                </a:srgbClr>
              </a:solid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sz="1050" b="1" dirty="0">
                    <a:solidFill>
                      <a:schemeClr val="bg1"/>
                    </a:solidFill>
                    <a:latin typeface="+mn-ea"/>
                  </a:rPr>
                  <a:t>little</a:t>
                </a:r>
                <a:endParaRPr lang="ja-JP" altLang="en-US" sz="1050" b="1" dirty="0">
                  <a:solidFill>
                    <a:schemeClr val="bg1"/>
                  </a:solidFill>
                  <a:latin typeface="+mn-ea"/>
                </a:endParaRPr>
              </a:p>
            </p:txBody>
          </p:sp>
          <p:sp>
            <p:nvSpPr>
              <p:cNvPr id="15" name="角丸四角形 14"/>
              <p:cNvSpPr/>
              <p:nvPr/>
            </p:nvSpPr>
            <p:spPr bwMode="auto">
              <a:xfrm>
                <a:off x="5115414" y="3630185"/>
                <a:ext cx="360004" cy="540006"/>
              </a:xfrm>
              <a:prstGeom prst="roundRect">
                <a:avLst/>
              </a:prstGeom>
              <a:solidFill>
                <a:srgbClr val="000000">
                  <a:alpha val="50196"/>
                </a:srgbClr>
              </a:solid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sz="1050" b="1" dirty="0">
                    <a:solidFill>
                      <a:schemeClr val="bg1"/>
                    </a:solidFill>
                    <a:latin typeface="+mn-ea"/>
                  </a:rPr>
                  <a:t>little</a:t>
                </a:r>
                <a:endParaRPr lang="ja-JP" altLang="en-US" sz="1050" b="1" dirty="0">
                  <a:solidFill>
                    <a:schemeClr val="bg1"/>
                  </a:solidFill>
                  <a:latin typeface="+mn-ea"/>
                </a:endParaRPr>
              </a:p>
            </p:txBody>
          </p:sp>
        </p:grpSp>
        <p:sp>
          <p:nvSpPr>
            <p:cNvPr id="16" name="角丸四角形 15"/>
            <p:cNvSpPr/>
            <p:nvPr/>
          </p:nvSpPr>
          <p:spPr bwMode="auto">
            <a:xfrm>
              <a:off x="4326936" y="3609002"/>
              <a:ext cx="316005" cy="456030"/>
            </a:xfrm>
            <a:prstGeom prst="roundRect">
              <a:avLst/>
            </a:prstGeom>
            <a:solidFill>
              <a:srgbClr val="000000">
                <a:alpha val="50196"/>
              </a:srgbClr>
            </a:solid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sz="1050" b="1" dirty="0">
                  <a:solidFill>
                    <a:schemeClr val="bg1"/>
                  </a:solidFill>
                  <a:latin typeface="+mn-ea"/>
                </a:rPr>
                <a:t>little</a:t>
              </a:r>
              <a:endParaRPr lang="ja-JP" altLang="en-US" sz="1050" b="1" dirty="0">
                <a:solidFill>
                  <a:schemeClr val="bg1"/>
                </a:solidFill>
                <a:latin typeface="+mn-ea"/>
              </a:endParaRPr>
            </a:p>
          </p:txBody>
        </p:sp>
        <p:sp>
          <p:nvSpPr>
            <p:cNvPr id="17" name="角丸四角形 16"/>
            <p:cNvSpPr/>
            <p:nvPr/>
          </p:nvSpPr>
          <p:spPr bwMode="auto">
            <a:xfrm>
              <a:off x="4662001" y="3609002"/>
              <a:ext cx="316005" cy="456030"/>
            </a:xfrm>
            <a:prstGeom prst="roundRect">
              <a:avLst/>
            </a:prstGeom>
            <a:solidFill>
              <a:srgbClr val="000000">
                <a:alpha val="50196"/>
              </a:srgbClr>
            </a:solid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sz="1050" b="1" dirty="0">
                  <a:solidFill>
                    <a:schemeClr val="bg1"/>
                  </a:solidFill>
                  <a:latin typeface="+mn-ea"/>
                </a:rPr>
                <a:t>little</a:t>
              </a:r>
              <a:endParaRPr lang="ja-JP" altLang="en-US" sz="1050" b="1" dirty="0">
                <a:solidFill>
                  <a:schemeClr val="bg1"/>
                </a:solidFill>
                <a:latin typeface="+mn-ea"/>
              </a:endParaRPr>
            </a:p>
          </p:txBody>
        </p:sp>
      </p:grpSp>
    </p:spTree>
    <p:extLst>
      <p:ext uri="{BB962C8B-B14F-4D97-AF65-F5344CB8AC3E}">
        <p14:creationId xmlns:p14="http://schemas.microsoft.com/office/powerpoint/2010/main" val="1703421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先端計算機構成論</a:t>
            </a:r>
          </a:p>
        </p:txBody>
      </p:sp>
      <p:sp>
        <p:nvSpPr>
          <p:cNvPr id="3" name="テキスト プレースホルダー 2"/>
          <p:cNvSpPr>
            <a:spLocks noGrp="1"/>
          </p:cNvSpPr>
          <p:nvPr>
            <p:ph type="body" sz="quarter" idx="10"/>
          </p:nvPr>
        </p:nvSpPr>
        <p:spPr/>
        <p:txBody>
          <a:bodyPr/>
          <a:lstStyle/>
          <a:p>
            <a:r>
              <a:rPr lang="ja-JP" altLang="en-US" dirty="0"/>
              <a:t>この講義では，</a:t>
            </a:r>
            <a:endParaRPr lang="en-US" altLang="ja-JP" dirty="0"/>
          </a:p>
          <a:p>
            <a:pPr lvl="1"/>
            <a:r>
              <a:rPr lang="ja-JP" altLang="en-US" dirty="0"/>
              <a:t>この手のコンピュータに関する疑問に</a:t>
            </a:r>
            <a:br>
              <a:rPr lang="en-US" altLang="ja-JP" dirty="0"/>
            </a:br>
            <a:r>
              <a:rPr lang="ja-JP" altLang="en-US" dirty="0"/>
              <a:t>ざっくり答えられるようになることを目指します</a:t>
            </a:r>
            <a:endParaRPr lang="en-US" altLang="ja-JP" dirty="0"/>
          </a:p>
          <a:p>
            <a:endParaRPr lang="ja-JP" altLang="en-US" sz="1600" dirty="0"/>
          </a:p>
        </p:txBody>
      </p:sp>
    </p:spTree>
    <p:extLst>
      <p:ext uri="{BB962C8B-B14F-4D97-AF65-F5344CB8AC3E}">
        <p14:creationId xmlns:p14="http://schemas.microsoft.com/office/powerpoint/2010/main" val="3216016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6B37F-2945-4E33-9E0A-04F00ED1F72B}"/>
              </a:ext>
            </a:extLst>
          </p:cNvPr>
          <p:cNvSpPr>
            <a:spLocks noGrp="1"/>
          </p:cNvSpPr>
          <p:nvPr>
            <p:ph type="title"/>
          </p:nvPr>
        </p:nvSpPr>
        <p:spPr>
          <a:xfrm>
            <a:off x="3761990" y="0"/>
            <a:ext cx="5382009" cy="908972"/>
          </a:xfrm>
        </p:spPr>
        <p:txBody>
          <a:bodyPr/>
          <a:lstStyle/>
          <a:p>
            <a:r>
              <a:rPr kumimoji="1" lang="ja-JP" altLang="en-US" sz="2000" dirty="0"/>
              <a:t>コンピュータや </a:t>
            </a:r>
            <a:r>
              <a:rPr kumimoji="1" lang="en-US" altLang="ja-JP" sz="2000" dirty="0"/>
              <a:t>CPU</a:t>
            </a:r>
            <a:r>
              <a:rPr kumimoji="1" lang="ja-JP" altLang="en-US" sz="2000" dirty="0"/>
              <a:t>，</a:t>
            </a:r>
            <a:r>
              <a:rPr kumimoji="1" lang="en-US" altLang="ja-JP" sz="2000" dirty="0"/>
              <a:t>GPU </a:t>
            </a:r>
            <a:r>
              <a:rPr kumimoji="1" lang="ja-JP" altLang="en-US" sz="2000" dirty="0"/>
              <a:t>等についての</a:t>
            </a:r>
            <a:br>
              <a:rPr kumimoji="1" lang="en-US" altLang="ja-JP" sz="2000" dirty="0"/>
            </a:br>
            <a:r>
              <a:rPr kumimoji="1" lang="ja-JP" altLang="en-US" sz="2000" dirty="0"/>
              <a:t>ニュースや解説記事など</a:t>
            </a:r>
          </a:p>
        </p:txBody>
      </p:sp>
      <p:sp>
        <p:nvSpPr>
          <p:cNvPr id="3" name="テキスト プレースホルダー 2">
            <a:extLst>
              <a:ext uri="{FF2B5EF4-FFF2-40B4-BE49-F238E27FC236}">
                <a16:creationId xmlns:a16="http://schemas.microsoft.com/office/drawing/2014/main" id="{14D5B29B-5B6D-4740-BC9A-6C771386DF5A}"/>
              </a:ext>
            </a:extLst>
          </p:cNvPr>
          <p:cNvSpPr>
            <a:spLocks noGrp="1"/>
          </p:cNvSpPr>
          <p:nvPr>
            <p:ph type="body" sz="quarter" idx="10"/>
          </p:nvPr>
        </p:nvSpPr>
        <p:spPr>
          <a:xfrm>
            <a:off x="4031994" y="1178975"/>
            <a:ext cx="4860054" cy="5129750"/>
          </a:xfrm>
        </p:spPr>
        <p:txBody>
          <a:bodyPr anchor="t"/>
          <a:lstStyle/>
          <a:p>
            <a:r>
              <a:rPr kumimoji="1" lang="ja-JP" altLang="en-US" sz="1800" dirty="0"/>
              <a:t>たとえば左に書いてあるようなことが，なんとなくわかるようになる</a:t>
            </a:r>
            <a:endParaRPr kumimoji="1" lang="en-US" altLang="ja-JP" sz="1800" dirty="0"/>
          </a:p>
          <a:p>
            <a:pPr lvl="1"/>
            <a:r>
              <a:rPr kumimoji="1" lang="ja-JP" altLang="en-US" sz="1800" dirty="0"/>
              <a:t>ブロック図や表に出てくる数字</a:t>
            </a:r>
            <a:endParaRPr kumimoji="1" lang="en-US" altLang="ja-JP" sz="1800" dirty="0"/>
          </a:p>
          <a:p>
            <a:r>
              <a:rPr kumimoji="1" lang="en-US" altLang="ja-JP" sz="1800" dirty="0">
                <a:solidFill>
                  <a:schemeClr val="accent4"/>
                </a:solidFill>
                <a:hlinkClick r:id="rId2"/>
              </a:rPr>
              <a:t>https://eetimes.itmedia.co.jp/ee/articles/2211/25/news055_2.html</a:t>
            </a:r>
            <a:r>
              <a:rPr kumimoji="1" lang="en-US" altLang="ja-JP" sz="1800" dirty="0">
                <a:solidFill>
                  <a:schemeClr val="accent4"/>
                </a:solidFill>
              </a:rPr>
              <a:t> </a:t>
            </a:r>
            <a:r>
              <a:rPr kumimoji="1" lang="ja-JP" altLang="en-US" sz="1800" dirty="0"/>
              <a:t>より</a:t>
            </a:r>
            <a:endParaRPr kumimoji="1" lang="en-US" altLang="ja-JP" sz="1800" dirty="0"/>
          </a:p>
          <a:p>
            <a:endParaRPr kumimoji="1" lang="ja-JP" altLang="en-US" sz="1800" dirty="0"/>
          </a:p>
        </p:txBody>
      </p:sp>
      <p:pic>
        <p:nvPicPr>
          <p:cNvPr id="6" name="図 5">
            <a:extLst>
              <a:ext uri="{FF2B5EF4-FFF2-40B4-BE49-F238E27FC236}">
                <a16:creationId xmlns:a16="http://schemas.microsoft.com/office/drawing/2014/main" id="{AD1B52B4-76F8-B817-02E7-F37C719C6E4D}"/>
              </a:ext>
            </a:extLst>
          </p:cNvPr>
          <p:cNvPicPr>
            <a:picLocks noChangeAspect="1"/>
          </p:cNvPicPr>
          <p:nvPr/>
        </p:nvPicPr>
        <p:blipFill>
          <a:blip r:embed="rId3"/>
          <a:stretch>
            <a:fillRect/>
          </a:stretch>
        </p:blipFill>
        <p:spPr>
          <a:xfrm>
            <a:off x="0" y="0"/>
            <a:ext cx="3624627" cy="6858000"/>
          </a:xfrm>
          <a:prstGeom prst="rect">
            <a:avLst/>
          </a:prstGeom>
        </p:spPr>
      </p:pic>
    </p:spTree>
    <p:extLst>
      <p:ext uri="{BB962C8B-B14F-4D97-AF65-F5344CB8AC3E}">
        <p14:creationId xmlns:p14="http://schemas.microsoft.com/office/powerpoint/2010/main" val="1137279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先端計算機構成論</a:t>
            </a:r>
          </a:p>
        </p:txBody>
      </p:sp>
      <p:sp>
        <p:nvSpPr>
          <p:cNvPr id="3" name="テキスト プレースホルダー 2"/>
          <p:cNvSpPr>
            <a:spLocks noGrp="1"/>
          </p:cNvSpPr>
          <p:nvPr>
            <p:ph type="body" sz="quarter" idx="10"/>
          </p:nvPr>
        </p:nvSpPr>
        <p:spPr/>
        <p:txBody>
          <a:bodyPr/>
          <a:lstStyle/>
          <a:p>
            <a:r>
              <a:rPr lang="ja-JP" altLang="en-US" dirty="0"/>
              <a:t>学部とかでコンピュータのハードのことをあまり勉強していない</a:t>
            </a:r>
            <a:br>
              <a:rPr lang="en-US" altLang="ja-JP" dirty="0"/>
            </a:br>
            <a:r>
              <a:rPr lang="ja-JP" altLang="en-US" dirty="0"/>
              <a:t>人でも大丈夫・・・ なようにしたい</a:t>
            </a:r>
            <a:endParaRPr lang="en-US" altLang="ja-JP" dirty="0"/>
          </a:p>
          <a:p>
            <a:pPr lvl="1"/>
            <a:r>
              <a:rPr lang="ja-JP" altLang="en-US" dirty="0"/>
              <a:t>２回目ぐらいまでは学部の講義レベルぐらいの復習</a:t>
            </a:r>
            <a:endParaRPr lang="en-US" altLang="ja-JP" dirty="0"/>
          </a:p>
          <a:p>
            <a:pPr lvl="1"/>
            <a:r>
              <a:rPr lang="ja-JP" altLang="en-US" dirty="0"/>
              <a:t>できれば </a:t>
            </a:r>
            <a:r>
              <a:rPr lang="en-US" altLang="ja-JP" dirty="0"/>
              <a:t>C </a:t>
            </a:r>
            <a:r>
              <a:rPr lang="ja-JP" altLang="en-US" dirty="0"/>
              <a:t>言語と論理回路の基本がわかっててほしい</a:t>
            </a:r>
            <a:br>
              <a:rPr lang="en-US" altLang="ja-JP" dirty="0"/>
            </a:br>
            <a:endParaRPr lang="en-US" altLang="ja-JP" dirty="0"/>
          </a:p>
          <a:p>
            <a:pPr lvl="1"/>
            <a:r>
              <a:rPr lang="ja-JP" altLang="en-US" sz="1600" dirty="0"/>
              <a:t>（わかってなくてもなんとかしたいが，一部きついかも</a:t>
            </a:r>
          </a:p>
        </p:txBody>
      </p:sp>
    </p:spTree>
    <p:extLst>
      <p:ext uri="{BB962C8B-B14F-4D97-AF65-F5344CB8AC3E}">
        <p14:creationId xmlns:p14="http://schemas.microsoft.com/office/powerpoint/2010/main" val="634562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コンピュータ・アーキテクチャ</a:t>
            </a:r>
          </a:p>
        </p:txBody>
      </p:sp>
      <p:sp>
        <p:nvSpPr>
          <p:cNvPr id="3" name="テキスト プレースホルダー 2"/>
          <p:cNvSpPr>
            <a:spLocks noGrp="1"/>
          </p:cNvSpPr>
          <p:nvPr>
            <p:ph type="body" sz="quarter" idx="10"/>
          </p:nvPr>
        </p:nvSpPr>
        <p:spPr/>
        <p:txBody>
          <a:bodyPr/>
          <a:lstStyle/>
          <a:p>
            <a:r>
              <a:rPr kumimoji="1" lang="ja-JP" altLang="en-US" dirty="0"/>
              <a:t>「アーキテクチャ」</a:t>
            </a:r>
            <a:endParaRPr kumimoji="1" lang="en-US" altLang="ja-JP" dirty="0"/>
          </a:p>
          <a:p>
            <a:pPr lvl="1"/>
            <a:r>
              <a:rPr kumimoji="1" lang="ja-JP" altLang="en-US" dirty="0"/>
              <a:t>建築そのものや，建築における設計や様式</a:t>
            </a:r>
            <a:endParaRPr kumimoji="1" lang="en-US" altLang="ja-JP" dirty="0"/>
          </a:p>
          <a:p>
            <a:r>
              <a:rPr kumimoji="1" lang="ja-JP" altLang="en-US" dirty="0"/>
              <a:t>「コンピュータ・アーキテクチャ」</a:t>
            </a:r>
            <a:endParaRPr kumimoji="1" lang="en-US" altLang="ja-JP" dirty="0"/>
          </a:p>
          <a:p>
            <a:pPr lvl="1"/>
            <a:r>
              <a:rPr kumimoji="1" lang="ja-JP" altLang="en-US" dirty="0"/>
              <a:t>コンピュータ</a:t>
            </a:r>
            <a:r>
              <a:rPr lang="ja-JP" altLang="en-US" dirty="0"/>
              <a:t>における設計や様式</a:t>
            </a:r>
            <a:endParaRPr lang="en-US" altLang="ja-JP" dirty="0"/>
          </a:p>
        </p:txBody>
      </p:sp>
    </p:spTree>
    <p:extLst>
      <p:ext uri="{BB962C8B-B14F-4D97-AF65-F5344CB8AC3E}">
        <p14:creationId xmlns:p14="http://schemas.microsoft.com/office/powerpoint/2010/main" val="3286776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コンピュータ・アーキテクチャ</a:t>
            </a:r>
            <a:endParaRPr kumimoji="1" lang="ja-JP" altLang="en-US" dirty="0"/>
          </a:p>
        </p:txBody>
      </p:sp>
      <p:sp>
        <p:nvSpPr>
          <p:cNvPr id="3" name="テキスト プレースホルダー 2"/>
          <p:cNvSpPr>
            <a:spLocks noGrp="1"/>
          </p:cNvSpPr>
          <p:nvPr>
            <p:ph type="body" sz="quarter" idx="10"/>
          </p:nvPr>
        </p:nvSpPr>
        <p:spPr>
          <a:xfrm>
            <a:off x="341953" y="3969006"/>
            <a:ext cx="6480072" cy="2250025"/>
          </a:xfrm>
        </p:spPr>
        <p:txBody>
          <a:bodyPr/>
          <a:lstStyle/>
          <a:p>
            <a:pPr lvl="1"/>
            <a:r>
              <a:rPr lang="ja-JP" altLang="en-US" dirty="0"/>
              <a:t>命令セット・アーキテクチャ</a:t>
            </a:r>
            <a:endParaRPr lang="en-US" altLang="ja-JP" dirty="0"/>
          </a:p>
          <a:p>
            <a:pPr lvl="2"/>
            <a:r>
              <a:rPr lang="ja-JP" altLang="en-US" dirty="0"/>
              <a:t>命令をどう規定するか</a:t>
            </a:r>
            <a:endParaRPr lang="en-US" altLang="ja-JP" dirty="0"/>
          </a:p>
          <a:p>
            <a:pPr lvl="1"/>
            <a:r>
              <a:rPr lang="ja-JP" altLang="en-US" dirty="0"/>
              <a:t>マイクロアーキテクチャ</a:t>
            </a:r>
            <a:endParaRPr lang="en-US" altLang="ja-JP" dirty="0"/>
          </a:p>
          <a:p>
            <a:pPr lvl="2"/>
            <a:r>
              <a:rPr lang="ja-JP" altLang="en-US" dirty="0"/>
              <a:t>命令を </a:t>
            </a:r>
            <a:r>
              <a:rPr lang="en-US" altLang="ja-JP" dirty="0"/>
              <a:t>CPU </a:t>
            </a:r>
            <a:r>
              <a:rPr lang="ja-JP" altLang="en-US" dirty="0"/>
              <a:t>内でどう処理するよう作るか</a:t>
            </a:r>
            <a:endParaRPr lang="en-US" altLang="ja-JP" dirty="0"/>
          </a:p>
          <a:p>
            <a:pPr lvl="1"/>
            <a:r>
              <a:rPr lang="ja-JP" altLang="en-US" dirty="0"/>
              <a:t>システム・アーキテクチャ</a:t>
            </a:r>
            <a:endParaRPr lang="en-US" altLang="ja-JP" dirty="0"/>
          </a:p>
          <a:p>
            <a:pPr lvl="2"/>
            <a:r>
              <a:rPr kumimoji="1" lang="en-US" altLang="ja-JP" dirty="0"/>
              <a:t>CPU </a:t>
            </a:r>
            <a:r>
              <a:rPr kumimoji="1" lang="ja-JP" altLang="en-US" dirty="0"/>
              <a:t>やメモリなどを含めた全体をどう作るか</a:t>
            </a:r>
          </a:p>
        </p:txBody>
      </p:sp>
      <p:grpSp>
        <p:nvGrpSpPr>
          <p:cNvPr id="4" name="グループ化 3"/>
          <p:cNvGrpSpPr/>
          <p:nvPr/>
        </p:nvGrpSpPr>
        <p:grpSpPr>
          <a:xfrm>
            <a:off x="1061961" y="1178975"/>
            <a:ext cx="990011" cy="1362730"/>
            <a:chOff x="782449" y="2107410"/>
            <a:chExt cx="1289862" cy="1722734"/>
          </a:xfrm>
        </p:grpSpPr>
        <p:pic>
          <p:nvPicPr>
            <p:cNvPr id="5" name="図 4"/>
            <p:cNvPicPr>
              <a:picLocks noChangeAspect="1"/>
            </p:cNvPicPr>
            <p:nvPr/>
          </p:nvPicPr>
          <p:blipFill>
            <a:blip r:embed="rId2"/>
            <a:stretch>
              <a:fillRect/>
            </a:stretch>
          </p:blipFill>
          <p:spPr>
            <a:xfrm rot="20190373">
              <a:off x="1013249" y="2107410"/>
              <a:ext cx="734880" cy="676863"/>
            </a:xfrm>
            <a:prstGeom prst="rect">
              <a:avLst/>
            </a:prstGeom>
            <a:ln>
              <a:noFill/>
            </a:ln>
            <a:effectLst>
              <a:outerShdw blurRad="50800" dist="38100" dir="2700000" algn="tl" rotWithShape="0">
                <a:prstClr val="black">
                  <a:alpha val="40000"/>
                </a:prstClr>
              </a:outerShdw>
            </a:effectLst>
          </p:spPr>
        </p:pic>
        <p:pic>
          <p:nvPicPr>
            <p:cNvPr id="6" name="図 5"/>
            <p:cNvPicPr>
              <a:picLocks noChangeAspect="1"/>
            </p:cNvPicPr>
            <p:nvPr/>
          </p:nvPicPr>
          <p:blipFill>
            <a:blip r:embed="rId3"/>
            <a:stretch>
              <a:fillRect/>
            </a:stretch>
          </p:blipFill>
          <p:spPr>
            <a:xfrm rot="1188460">
              <a:off x="818792" y="2618991"/>
              <a:ext cx="1253519" cy="630007"/>
            </a:xfrm>
            <a:prstGeom prst="rect">
              <a:avLst/>
            </a:prstGeom>
            <a:ln>
              <a:noFill/>
            </a:ln>
            <a:effectLst>
              <a:outerShdw blurRad="50800" dist="38100" dir="2700000" algn="tl" rotWithShape="0">
                <a:prstClr val="black">
                  <a:alpha val="40000"/>
                </a:prstClr>
              </a:outerShdw>
            </a:effectLst>
          </p:spPr>
        </p:pic>
        <p:pic>
          <p:nvPicPr>
            <p:cNvPr id="7" name="図 6"/>
            <p:cNvPicPr>
              <a:picLocks noChangeAspect="1"/>
            </p:cNvPicPr>
            <p:nvPr/>
          </p:nvPicPr>
          <p:blipFill>
            <a:blip r:embed="rId4"/>
            <a:stretch>
              <a:fillRect/>
            </a:stretch>
          </p:blipFill>
          <p:spPr>
            <a:xfrm rot="20840149">
              <a:off x="782449" y="3200137"/>
              <a:ext cx="1266252" cy="630007"/>
            </a:xfrm>
            <a:prstGeom prst="rect">
              <a:avLst/>
            </a:prstGeom>
            <a:ln>
              <a:noFill/>
            </a:ln>
            <a:effectLst>
              <a:outerShdw blurRad="50800" dist="38100" dir="2700000" algn="tl" rotWithShape="0">
                <a:prstClr val="black">
                  <a:alpha val="40000"/>
                </a:prstClr>
              </a:outerShdw>
            </a:effectLst>
          </p:spPr>
        </p:pic>
      </p:grpSp>
      <p:pic>
        <p:nvPicPr>
          <p:cNvPr id="8" name="図 7"/>
          <p:cNvPicPr>
            <a:picLocks noChangeAspect="1"/>
          </p:cNvPicPr>
          <p:nvPr/>
        </p:nvPicPr>
        <p:blipFill>
          <a:blip r:embed="rId5"/>
          <a:stretch>
            <a:fillRect/>
          </a:stretch>
        </p:blipFill>
        <p:spPr>
          <a:xfrm>
            <a:off x="3491988" y="1178975"/>
            <a:ext cx="1588187" cy="1542447"/>
          </a:xfrm>
          <a:prstGeom prst="rect">
            <a:avLst/>
          </a:prstGeom>
          <a:effectLst>
            <a:outerShdw blurRad="50800" dist="38100" dir="2700000" algn="tl" rotWithShape="0">
              <a:prstClr val="black">
                <a:alpha val="40000"/>
              </a:prstClr>
            </a:outerShdw>
          </a:effectLst>
          <a:scene3d>
            <a:camera prst="perspectiveHeroicExtremeLeftFacing"/>
            <a:lightRig rig="threePt" dir="t"/>
          </a:scene3d>
        </p:spPr>
      </p:pic>
      <p:cxnSp>
        <p:nvCxnSpPr>
          <p:cNvPr id="9" name="直線コネクタ 8"/>
          <p:cNvCxnSpPr/>
          <p:nvPr/>
        </p:nvCxnSpPr>
        <p:spPr bwMode="auto">
          <a:xfrm>
            <a:off x="2051972" y="2168986"/>
            <a:ext cx="1260014" cy="450005"/>
          </a:xfrm>
          <a:prstGeom prst="line">
            <a:avLst/>
          </a:prstGeom>
          <a:noFill/>
          <a:ln w="12700" cap="flat" cmpd="sng" algn="ctr">
            <a:solidFill>
              <a:schemeClr val="accent5"/>
            </a:solidFill>
            <a:prstDash val="solid"/>
            <a:round/>
            <a:headEnd type="none" w="med" len="med"/>
            <a:tailEnd type="none" w="med" len="med"/>
          </a:ln>
          <a:effectLst/>
        </p:spPr>
      </p:cxnSp>
      <p:pic>
        <p:nvPicPr>
          <p:cNvPr id="10" name="Picture 8" descr="http://used.dospara.co.jp/img/item/manual/RWEB_81460000098741.jpg"/>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000" b="91000" l="0" r="98000">
                        <a14:foregroundMark x1="86333" y1="18333" x2="98333" y2="21667"/>
                        <a14:foregroundMark x1="0" y1="75667" x2="0" y2="75667"/>
                        <a14:foregroundMark x1="29000" y1="8000" x2="29000" y2="8000"/>
                        <a14:foregroundMark x1="75000" y1="91000" x2="75000" y2="91000"/>
                      </a14:backgroundRemoval>
                    </a14:imgEffect>
                  </a14:imgLayer>
                </a14:imgProps>
              </a:ext>
              <a:ext uri="{28A0092B-C50C-407E-A947-70E740481C1C}">
                <a14:useLocalDpi xmlns:a14="http://schemas.microsoft.com/office/drawing/2010/main" val="0"/>
              </a:ext>
            </a:extLst>
          </a:blip>
          <a:srcRect/>
          <a:stretch>
            <a:fillRect/>
          </a:stretch>
        </p:blipFill>
        <p:spPr bwMode="auto">
          <a:xfrm>
            <a:off x="6822025" y="1448978"/>
            <a:ext cx="1368152" cy="1368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1" name="直線コネクタ 10"/>
          <p:cNvCxnSpPr>
            <a:stCxn id="7" idx="3"/>
          </p:cNvCxnSpPr>
          <p:nvPr/>
        </p:nvCxnSpPr>
        <p:spPr bwMode="auto">
          <a:xfrm flipV="1">
            <a:off x="2022029" y="1268976"/>
            <a:ext cx="1289957" cy="917016"/>
          </a:xfrm>
          <a:prstGeom prst="line">
            <a:avLst/>
          </a:prstGeom>
          <a:noFill/>
          <a:ln w="12700" cap="flat" cmpd="sng" algn="ctr">
            <a:solidFill>
              <a:schemeClr val="accent5"/>
            </a:solidFill>
            <a:prstDash val="solid"/>
            <a:round/>
            <a:headEnd type="none" w="med" len="med"/>
            <a:tailEnd type="none" w="med" len="med"/>
          </a:ln>
          <a:effectLst/>
        </p:spPr>
      </p:cxnSp>
      <p:grpSp>
        <p:nvGrpSpPr>
          <p:cNvPr id="12" name="グループ化 11"/>
          <p:cNvGrpSpPr/>
          <p:nvPr/>
        </p:nvGrpSpPr>
        <p:grpSpPr>
          <a:xfrm>
            <a:off x="5562011" y="1808982"/>
            <a:ext cx="720009" cy="540006"/>
            <a:chOff x="5382008" y="2888994"/>
            <a:chExt cx="720009" cy="540006"/>
          </a:xfrm>
        </p:grpSpPr>
        <p:cxnSp>
          <p:nvCxnSpPr>
            <p:cNvPr id="13" name="直線コネクタ 12"/>
            <p:cNvCxnSpPr/>
            <p:nvPr/>
          </p:nvCxnSpPr>
          <p:spPr bwMode="auto">
            <a:xfrm>
              <a:off x="5382008" y="3158997"/>
              <a:ext cx="720008" cy="0"/>
            </a:xfrm>
            <a:prstGeom prst="line">
              <a:avLst/>
            </a:prstGeom>
            <a:noFill/>
            <a:ln w="12700" cap="flat" cmpd="sng" algn="ctr">
              <a:solidFill>
                <a:schemeClr val="accent5"/>
              </a:solidFill>
              <a:prstDash val="solid"/>
              <a:round/>
              <a:headEnd type="none" w="med" len="med"/>
              <a:tailEnd type="none" w="med" len="med"/>
            </a:ln>
            <a:effectLst/>
          </p:spPr>
        </p:cxnSp>
        <p:cxnSp>
          <p:nvCxnSpPr>
            <p:cNvPr id="14" name="直線コネクタ 13"/>
            <p:cNvCxnSpPr/>
            <p:nvPr/>
          </p:nvCxnSpPr>
          <p:spPr bwMode="auto">
            <a:xfrm flipH="1" flipV="1">
              <a:off x="5832013" y="2888994"/>
              <a:ext cx="270003" cy="270003"/>
            </a:xfrm>
            <a:prstGeom prst="line">
              <a:avLst/>
            </a:prstGeom>
            <a:noFill/>
            <a:ln w="12700" cap="flat" cmpd="sng" algn="ctr">
              <a:solidFill>
                <a:schemeClr val="accent5"/>
              </a:solidFill>
              <a:prstDash val="solid"/>
              <a:round/>
              <a:headEnd type="none" w="med" len="med"/>
              <a:tailEnd type="none" w="med" len="med"/>
            </a:ln>
            <a:effectLst/>
          </p:spPr>
        </p:cxnSp>
        <p:cxnSp>
          <p:nvCxnSpPr>
            <p:cNvPr id="15" name="直線コネクタ 14"/>
            <p:cNvCxnSpPr/>
            <p:nvPr/>
          </p:nvCxnSpPr>
          <p:spPr bwMode="auto">
            <a:xfrm flipH="1">
              <a:off x="5832013" y="3158997"/>
              <a:ext cx="270004" cy="270003"/>
            </a:xfrm>
            <a:prstGeom prst="line">
              <a:avLst/>
            </a:prstGeom>
            <a:noFill/>
            <a:ln w="12700" cap="flat" cmpd="sng" algn="ctr">
              <a:solidFill>
                <a:schemeClr val="accent5"/>
              </a:solidFill>
              <a:prstDash val="solid"/>
              <a:round/>
              <a:headEnd type="none" w="med" len="med"/>
              <a:tailEnd type="none" w="med" len="med"/>
            </a:ln>
            <a:effectLst/>
          </p:spPr>
        </p:cxnSp>
      </p:grpSp>
      <p:grpSp>
        <p:nvGrpSpPr>
          <p:cNvPr id="16" name="グループ化 15"/>
          <p:cNvGrpSpPr/>
          <p:nvPr/>
        </p:nvGrpSpPr>
        <p:grpSpPr>
          <a:xfrm rot="5400000">
            <a:off x="7182028" y="3699004"/>
            <a:ext cx="720009" cy="540006"/>
            <a:chOff x="6143425" y="3248998"/>
            <a:chExt cx="720009" cy="540006"/>
          </a:xfrm>
        </p:grpSpPr>
        <p:cxnSp>
          <p:nvCxnSpPr>
            <p:cNvPr id="17" name="直線コネクタ 16"/>
            <p:cNvCxnSpPr/>
            <p:nvPr/>
          </p:nvCxnSpPr>
          <p:spPr bwMode="auto">
            <a:xfrm>
              <a:off x="6143425" y="3519001"/>
              <a:ext cx="720008" cy="0"/>
            </a:xfrm>
            <a:prstGeom prst="line">
              <a:avLst/>
            </a:prstGeom>
            <a:noFill/>
            <a:ln w="12700" cap="flat" cmpd="sng" algn="ctr">
              <a:solidFill>
                <a:schemeClr val="accent5"/>
              </a:solidFill>
              <a:prstDash val="solid"/>
              <a:round/>
              <a:headEnd type="none" w="med" len="med"/>
              <a:tailEnd type="none" w="med" len="med"/>
            </a:ln>
            <a:effectLst/>
          </p:spPr>
        </p:cxnSp>
        <p:cxnSp>
          <p:nvCxnSpPr>
            <p:cNvPr id="18" name="直線コネクタ 17"/>
            <p:cNvCxnSpPr/>
            <p:nvPr/>
          </p:nvCxnSpPr>
          <p:spPr bwMode="auto">
            <a:xfrm flipH="1" flipV="1">
              <a:off x="6593430" y="3248998"/>
              <a:ext cx="270003" cy="270003"/>
            </a:xfrm>
            <a:prstGeom prst="line">
              <a:avLst/>
            </a:prstGeom>
            <a:noFill/>
            <a:ln w="12700" cap="flat" cmpd="sng" algn="ctr">
              <a:solidFill>
                <a:schemeClr val="accent5"/>
              </a:solidFill>
              <a:prstDash val="solid"/>
              <a:round/>
              <a:headEnd type="none" w="med" len="med"/>
              <a:tailEnd type="none" w="med" len="med"/>
            </a:ln>
            <a:effectLst/>
          </p:spPr>
        </p:cxnSp>
        <p:cxnSp>
          <p:nvCxnSpPr>
            <p:cNvPr id="19" name="直線コネクタ 18"/>
            <p:cNvCxnSpPr/>
            <p:nvPr/>
          </p:nvCxnSpPr>
          <p:spPr bwMode="auto">
            <a:xfrm flipH="1">
              <a:off x="6593430" y="3519001"/>
              <a:ext cx="270004" cy="270003"/>
            </a:xfrm>
            <a:prstGeom prst="line">
              <a:avLst/>
            </a:prstGeom>
            <a:noFill/>
            <a:ln w="12700" cap="flat" cmpd="sng" algn="ctr">
              <a:solidFill>
                <a:schemeClr val="accent5"/>
              </a:solidFill>
              <a:prstDash val="solid"/>
              <a:round/>
              <a:headEnd type="none" w="med" len="med"/>
              <a:tailEnd type="none" w="med" len="med"/>
            </a:ln>
            <a:effectLst/>
          </p:spPr>
        </p:cxnSp>
      </p:grpSp>
      <p:pic>
        <p:nvPicPr>
          <p:cNvPr id="20" name="Picture 4" descr="http://www.softantenna.com/wp/wp-content/uploads/2012/11/airdisplay.pn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75" b="92043" l="6965" r="90276">
                        <a14:foregroundMark x1="23390" y1="20860" x2="60447" y2="21075"/>
                        <a14:foregroundMark x1="22996" y1="22366" x2="23259" y2="53978"/>
                        <a14:foregroundMark x1="23259" y1="54839" x2="60447" y2="55484"/>
                        <a14:foregroundMark x1="60447" y1="51398" x2="25361" y2="21935"/>
                        <a14:foregroundMark x1="39947" y1="23656" x2="59396" y2="44731"/>
                        <a14:foregroundMark x1="59658" y1="41290" x2="55716" y2="22796"/>
                        <a14:foregroundMark x1="24704" y1="27742" x2="44415" y2="50538"/>
                        <a14:foregroundMark x1="42050" y1="71398" x2="44152" y2="72688"/>
                        <a14:foregroundMark x1="81603" y1="83011" x2="86202" y2="78495"/>
                        <a14:foregroundMark x1="84100" y1="61935" x2="87779" y2="64301"/>
                      </a14:backgroundRemoval>
                    </a14:imgEffect>
                  </a14:imgLayer>
                </a14:imgProps>
              </a:ext>
              <a:ext uri="{28A0092B-C50C-407E-A947-70E740481C1C}">
                <a14:useLocalDpi xmlns:a14="http://schemas.microsoft.com/office/drawing/2010/main" val="0"/>
              </a:ext>
            </a:extLst>
          </a:blip>
          <a:srcRect/>
          <a:stretch>
            <a:fillRect/>
          </a:stretch>
        </p:blipFill>
        <p:spPr bwMode="auto">
          <a:xfrm>
            <a:off x="6642023" y="4599013"/>
            <a:ext cx="2118616" cy="12945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791958" y="2978995"/>
            <a:ext cx="1620018" cy="369332"/>
          </a:xfrm>
          <a:prstGeom prst="rect">
            <a:avLst/>
          </a:prstGeom>
          <a:noFill/>
        </p:spPr>
        <p:txBody>
          <a:bodyPr wrap="none" rtlCol="0">
            <a:noAutofit/>
          </a:bodyPr>
          <a:lstStyle/>
          <a:p>
            <a:r>
              <a:rPr kumimoji="1" lang="ja-JP" altLang="en-US" sz="2400" dirty="0">
                <a:solidFill>
                  <a:srgbClr val="5E6363"/>
                </a:solidFill>
              </a:rPr>
              <a:t>プログラムに</a:t>
            </a:r>
          </a:p>
        </p:txBody>
      </p:sp>
      <p:sp>
        <p:nvSpPr>
          <p:cNvPr id="22" name="テキスト ボックス 21"/>
          <p:cNvSpPr txBox="1"/>
          <p:nvPr/>
        </p:nvSpPr>
        <p:spPr>
          <a:xfrm>
            <a:off x="3150120" y="2978995"/>
            <a:ext cx="1620018" cy="369332"/>
          </a:xfrm>
          <a:prstGeom prst="rect">
            <a:avLst/>
          </a:prstGeom>
          <a:noFill/>
        </p:spPr>
        <p:txBody>
          <a:bodyPr wrap="none" rtlCol="0">
            <a:noAutofit/>
          </a:bodyPr>
          <a:lstStyle/>
          <a:p>
            <a:r>
              <a:rPr kumimoji="1" lang="ja-JP" altLang="en-US" sz="2400" dirty="0">
                <a:solidFill>
                  <a:srgbClr val="5E6363"/>
                </a:solidFill>
              </a:rPr>
              <a:t>書かれている命令に</a:t>
            </a:r>
          </a:p>
        </p:txBody>
      </p:sp>
      <p:sp>
        <p:nvSpPr>
          <p:cNvPr id="23" name="テキスト ボックス 22"/>
          <p:cNvSpPr txBox="1"/>
          <p:nvPr/>
        </p:nvSpPr>
        <p:spPr>
          <a:xfrm>
            <a:off x="6732024" y="2978995"/>
            <a:ext cx="1620018" cy="369332"/>
          </a:xfrm>
          <a:prstGeom prst="rect">
            <a:avLst/>
          </a:prstGeom>
          <a:noFill/>
        </p:spPr>
        <p:txBody>
          <a:bodyPr wrap="none" rtlCol="0">
            <a:noAutofit/>
          </a:bodyPr>
          <a:lstStyle/>
          <a:p>
            <a:pPr algn="ctr"/>
            <a:r>
              <a:rPr kumimoji="1" lang="ja-JP" altLang="en-US" sz="2400" dirty="0">
                <a:solidFill>
                  <a:srgbClr val="5E6363"/>
                </a:solidFill>
              </a:rPr>
              <a:t>従って計算</a:t>
            </a:r>
            <a:r>
              <a:rPr kumimoji="1" lang="en-US" altLang="ja-JP" sz="2400" dirty="0">
                <a:solidFill>
                  <a:srgbClr val="5E6363"/>
                </a:solidFill>
              </a:rPr>
              <a:t>&amp;</a:t>
            </a:r>
            <a:r>
              <a:rPr kumimoji="1" lang="ja-JP" altLang="en-US" sz="2400" dirty="0">
                <a:solidFill>
                  <a:srgbClr val="5E6363"/>
                </a:solidFill>
              </a:rPr>
              <a:t>出力</a:t>
            </a:r>
          </a:p>
        </p:txBody>
      </p:sp>
    </p:spTree>
    <p:extLst>
      <p:ext uri="{BB962C8B-B14F-4D97-AF65-F5344CB8AC3E}">
        <p14:creationId xmlns:p14="http://schemas.microsoft.com/office/powerpoint/2010/main" val="1879376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49387</TotalTime>
  <Words>1602</Words>
  <Application>Microsoft Office PowerPoint</Application>
  <PresentationFormat>画面に合わせる (4:3)</PresentationFormat>
  <Paragraphs>215</Paragraphs>
  <Slides>24</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24</vt:i4>
      </vt:variant>
    </vt:vector>
  </HeadingPairs>
  <TitlesOfParts>
    <vt:vector size="34" baseType="lpstr">
      <vt:lpstr>HG丸ｺﾞｼｯｸM-PRO</vt:lpstr>
      <vt:lpstr>Hiragino Kaku Gothic ProN</vt:lpstr>
      <vt:lpstr>MeiryoKe_PGothic</vt:lpstr>
      <vt:lpstr>NotoSansJP</vt:lpstr>
      <vt:lpstr>メイリオ</vt:lpstr>
      <vt:lpstr>Calibri</vt:lpstr>
      <vt:lpstr>Consolas</vt:lpstr>
      <vt:lpstr>Segoe UI</vt:lpstr>
      <vt:lpstr>Wingdings</vt:lpstr>
      <vt:lpstr>cerulean</vt:lpstr>
      <vt:lpstr>先進計算機構成論 導入</vt:lpstr>
      <vt:lpstr>自己紹介</vt:lpstr>
      <vt:lpstr>ちょっと考えてみよう</vt:lpstr>
      <vt:lpstr>Apple M1  写真は https://www.anandtech.com/show/16226/apple-silicon-m1-a14-deep-dive より</vt:lpstr>
      <vt:lpstr>先端計算機構成論</vt:lpstr>
      <vt:lpstr>コンピュータや CPU，GPU 等についての ニュースや解説記事など</vt:lpstr>
      <vt:lpstr>先端計算機構成論</vt:lpstr>
      <vt:lpstr>コンピュータ・アーキテクチャ</vt:lpstr>
      <vt:lpstr>コンピュータ・アーキテクチャ</vt:lpstr>
      <vt:lpstr>他の分野との関係：ソフトとハードの境界にある</vt:lpstr>
      <vt:lpstr>この講義の内容</vt:lpstr>
      <vt:lpstr>キーワード</vt:lpstr>
      <vt:lpstr>補足：CPU と GPU </vt:lpstr>
      <vt:lpstr>コンピュータの基本的な構造</vt:lpstr>
      <vt:lpstr>いろいろなプロセッサ</vt:lpstr>
      <vt:lpstr>対象プログラムの違い</vt:lpstr>
      <vt:lpstr>基本構造の違い</vt:lpstr>
      <vt:lpstr>講義内容との関係 紫：共通，青：CPU，緑：GPU</vt:lpstr>
      <vt:lpstr>講義資料</vt:lpstr>
      <vt:lpstr>参考図書など</vt:lpstr>
      <vt:lpstr>他の講義との関係</vt:lpstr>
      <vt:lpstr>成績</vt:lpstr>
      <vt:lpstr>来週 4/15 は休講です</vt:lpstr>
      <vt:lpstr>今日の出席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8427</cp:revision>
  <cp:lastPrinted>2014-12-10T13:40:48Z</cp:lastPrinted>
  <dcterms:created xsi:type="dcterms:W3CDTF">2014-11-17T10:53:59Z</dcterms:created>
  <dcterms:modified xsi:type="dcterms:W3CDTF">2024-04-08T05:35:29Z</dcterms:modified>
</cp:coreProperties>
</file>