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5"/>
  </p:notesMasterIdLst>
  <p:sldIdLst>
    <p:sldId id="256" r:id="rId2"/>
    <p:sldId id="257" r:id="rId3"/>
    <p:sldId id="264" r:id="rId4"/>
    <p:sldId id="265" r:id="rId5"/>
    <p:sldId id="261" r:id="rId6"/>
    <p:sldId id="274" r:id="rId7"/>
    <p:sldId id="260" r:id="rId8"/>
    <p:sldId id="259" r:id="rId9"/>
    <p:sldId id="269" r:id="rId10"/>
    <p:sldId id="272" r:id="rId11"/>
    <p:sldId id="270" r:id="rId12"/>
    <p:sldId id="273" r:id="rId13"/>
    <p:sldId id="27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30" d="100"/>
          <a:sy n="130" d="100"/>
        </p:scale>
        <p:origin x="1152" y="120"/>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2021/2/2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先進計算機構成論</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話題は上から下までおよぶことがある</a:t>
            </a:r>
          </a:p>
        </p:txBody>
      </p:sp>
      <p:sp>
        <p:nvSpPr>
          <p:cNvPr id="9" name="角丸四角形 3">
            <a:extLst>
              <a:ext uri="{FF2B5EF4-FFF2-40B4-BE49-F238E27FC236}">
                <a16:creationId xmlns:a16="http://schemas.microsoft.com/office/drawing/2014/main" id="{9F09CCBD-BC84-4E0A-9C28-569F89C608EF}"/>
              </a:ext>
            </a:extLst>
          </p:cNvPr>
          <p:cNvSpPr/>
          <p:nvPr/>
        </p:nvSpPr>
        <p:spPr bwMode="auto">
          <a:xfrm>
            <a:off x="1601967" y="2168987"/>
            <a:ext cx="6120392" cy="1170012"/>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システム・ソフトウェア</a:t>
            </a:r>
            <a:endParaRPr kumimoji="1" lang="en-US" altLang="ja-JP" dirty="0">
              <a:solidFill>
                <a:schemeClr val="bg1"/>
              </a:solidFill>
            </a:endParaRPr>
          </a:p>
          <a:p>
            <a:pPr algn="ctr"/>
            <a:r>
              <a:rPr kumimoji="1" lang="en-US" altLang="ja-JP" dirty="0">
                <a:solidFill>
                  <a:schemeClr val="bg1"/>
                </a:solidFill>
              </a:rPr>
              <a:t>OS / </a:t>
            </a:r>
            <a:r>
              <a:rPr kumimoji="1" lang="ja-JP" altLang="en-US" dirty="0">
                <a:solidFill>
                  <a:schemeClr val="bg1"/>
                </a:solidFill>
              </a:rPr>
              <a:t>コンパイラ </a:t>
            </a:r>
            <a:r>
              <a:rPr kumimoji="1" lang="en-US" altLang="ja-JP" dirty="0">
                <a:solidFill>
                  <a:schemeClr val="bg1"/>
                </a:solidFill>
              </a:rPr>
              <a:t>/ </a:t>
            </a:r>
            <a:r>
              <a:rPr kumimoji="1" lang="ja-JP" altLang="en-US" dirty="0">
                <a:solidFill>
                  <a:schemeClr val="bg1"/>
                </a:solidFill>
              </a:rPr>
              <a:t>インタプリタ</a:t>
            </a:r>
          </a:p>
        </p:txBody>
      </p:sp>
      <p:sp>
        <p:nvSpPr>
          <p:cNvPr id="10" name="角丸四角形 4">
            <a:extLst>
              <a:ext uri="{FF2B5EF4-FFF2-40B4-BE49-F238E27FC236}">
                <a16:creationId xmlns:a16="http://schemas.microsoft.com/office/drawing/2014/main" id="{006B2256-EBE2-4E99-8859-F62305824FBE}"/>
              </a:ext>
            </a:extLst>
          </p:cNvPr>
          <p:cNvSpPr/>
          <p:nvPr/>
        </p:nvSpPr>
        <p:spPr bwMode="auto">
          <a:xfrm>
            <a:off x="1601967" y="3248998"/>
            <a:ext cx="6120392" cy="1170011"/>
          </a:xfrm>
          <a:prstGeom prst="roundRect">
            <a:avLst/>
          </a:prstGeom>
          <a:solidFill>
            <a:schemeClr val="accent6"/>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11" name="角丸四角形 5">
            <a:extLst>
              <a:ext uri="{FF2B5EF4-FFF2-40B4-BE49-F238E27FC236}">
                <a16:creationId xmlns:a16="http://schemas.microsoft.com/office/drawing/2014/main" id="{616E3C1C-0B5D-4404-98DC-B43C3C4A8EF5}"/>
              </a:ext>
            </a:extLst>
          </p:cNvPr>
          <p:cNvSpPr/>
          <p:nvPr/>
        </p:nvSpPr>
        <p:spPr bwMode="auto">
          <a:xfrm>
            <a:off x="1601967" y="1088974"/>
            <a:ext cx="6120392" cy="1170013"/>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アプリケーション・ソフトウェア</a:t>
            </a:r>
            <a:endParaRPr kumimoji="1" lang="en-US" altLang="ja-JP" dirty="0">
              <a:solidFill>
                <a:schemeClr val="bg1"/>
              </a:solidFill>
            </a:endParaRPr>
          </a:p>
          <a:p>
            <a:pPr algn="ctr"/>
            <a:r>
              <a:rPr lang="ja-JP" altLang="en-US" dirty="0">
                <a:solidFill>
                  <a:schemeClr val="bg1"/>
                </a:solidFill>
              </a:rPr>
              <a:t>画像処理 </a:t>
            </a:r>
            <a:r>
              <a:rPr lang="en-US" altLang="ja-JP" dirty="0">
                <a:solidFill>
                  <a:schemeClr val="bg1"/>
                </a:solidFill>
              </a:rPr>
              <a:t>/ </a:t>
            </a:r>
            <a:r>
              <a:rPr lang="ja-JP" altLang="en-US" dirty="0">
                <a:solidFill>
                  <a:schemeClr val="bg1"/>
                </a:solidFill>
              </a:rPr>
              <a:t>音声認識 </a:t>
            </a:r>
            <a:r>
              <a:rPr lang="en-US" altLang="ja-JP" dirty="0">
                <a:solidFill>
                  <a:schemeClr val="bg1"/>
                </a:solidFill>
              </a:rPr>
              <a:t>/ </a:t>
            </a:r>
            <a:r>
              <a:rPr lang="ja-JP" altLang="en-US" dirty="0">
                <a:solidFill>
                  <a:schemeClr val="bg1"/>
                </a:solidFill>
              </a:rPr>
              <a:t>言語処理 </a:t>
            </a:r>
            <a:r>
              <a:rPr lang="en-US" altLang="ja-JP" dirty="0">
                <a:solidFill>
                  <a:schemeClr val="bg1"/>
                </a:solidFill>
              </a:rPr>
              <a:t>/ </a:t>
            </a:r>
            <a:r>
              <a:rPr lang="ja-JP" altLang="en-US" dirty="0">
                <a:solidFill>
                  <a:schemeClr val="bg1"/>
                </a:solidFill>
              </a:rPr>
              <a:t>機械制御 </a:t>
            </a:r>
            <a:endParaRPr lang="en-US" altLang="ja-JP" dirty="0">
              <a:solidFill>
                <a:schemeClr val="bg1"/>
              </a:solidFill>
            </a:endParaRPr>
          </a:p>
          <a:p>
            <a:pPr algn="ctr"/>
            <a:r>
              <a:rPr lang="en-US" altLang="ja-JP" dirty="0">
                <a:solidFill>
                  <a:schemeClr val="bg1"/>
                </a:solidFill>
              </a:rPr>
              <a:t>WEB </a:t>
            </a:r>
            <a:r>
              <a:rPr lang="ja-JP" altLang="en-US" dirty="0">
                <a:solidFill>
                  <a:schemeClr val="bg1"/>
                </a:solidFill>
              </a:rPr>
              <a:t>サービス </a:t>
            </a:r>
            <a:r>
              <a:rPr lang="en-US" altLang="ja-JP" dirty="0">
                <a:solidFill>
                  <a:schemeClr val="bg1"/>
                </a:solidFill>
              </a:rPr>
              <a:t>/ </a:t>
            </a:r>
            <a:r>
              <a:rPr lang="ja-JP" altLang="en-US" dirty="0">
                <a:solidFill>
                  <a:schemeClr val="bg1"/>
                </a:solidFill>
              </a:rPr>
              <a:t>暗号　</a:t>
            </a:r>
            <a:r>
              <a:rPr lang="en-US" altLang="ja-JP" dirty="0">
                <a:solidFill>
                  <a:schemeClr val="bg1"/>
                </a:solidFill>
              </a:rPr>
              <a:t>…</a:t>
            </a:r>
            <a:endParaRPr kumimoji="1" lang="en-US" altLang="ja-JP" dirty="0">
              <a:solidFill>
                <a:schemeClr val="bg1"/>
              </a:solidFill>
            </a:endParaRPr>
          </a:p>
        </p:txBody>
      </p:sp>
      <p:sp>
        <p:nvSpPr>
          <p:cNvPr id="12" name="角丸四角形 6">
            <a:extLst>
              <a:ext uri="{FF2B5EF4-FFF2-40B4-BE49-F238E27FC236}">
                <a16:creationId xmlns:a16="http://schemas.microsoft.com/office/drawing/2014/main" id="{5FE6B185-F8F2-421B-B9B1-B3C9116FC82A}"/>
              </a:ext>
            </a:extLst>
          </p:cNvPr>
          <p:cNvSpPr/>
          <p:nvPr/>
        </p:nvSpPr>
        <p:spPr bwMode="auto">
          <a:xfrm>
            <a:off x="1601967" y="4329010"/>
            <a:ext cx="6120392" cy="1080119"/>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論理回路</a:t>
            </a:r>
          </a:p>
        </p:txBody>
      </p:sp>
      <p:sp>
        <p:nvSpPr>
          <p:cNvPr id="13" name="角丸四角形 7">
            <a:extLst>
              <a:ext uri="{FF2B5EF4-FFF2-40B4-BE49-F238E27FC236}">
                <a16:creationId xmlns:a16="http://schemas.microsoft.com/office/drawing/2014/main" id="{A678F671-0E66-480E-9FEC-02CCFAFB7AF9}"/>
              </a:ext>
            </a:extLst>
          </p:cNvPr>
          <p:cNvSpPr/>
          <p:nvPr/>
        </p:nvSpPr>
        <p:spPr bwMode="auto">
          <a:xfrm>
            <a:off x="1601967" y="5319021"/>
            <a:ext cx="6120392" cy="1080013"/>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集積回路 </a:t>
            </a:r>
            <a:r>
              <a:rPr kumimoji="1" lang="en-US" altLang="ja-JP" sz="2400" dirty="0">
                <a:solidFill>
                  <a:schemeClr val="bg1"/>
                </a:solidFill>
              </a:rPr>
              <a:t>/ </a:t>
            </a:r>
            <a:r>
              <a:rPr kumimoji="1" lang="ja-JP" altLang="en-US" sz="2400" dirty="0">
                <a:solidFill>
                  <a:schemeClr val="bg1"/>
                </a:solidFill>
              </a:rPr>
              <a:t>デバイス</a:t>
            </a:r>
          </a:p>
        </p:txBody>
      </p:sp>
    </p:spTree>
    <p:extLst>
      <p:ext uri="{BB962C8B-B14F-4D97-AF65-F5344CB8AC3E}">
        <p14:creationId xmlns:p14="http://schemas.microsoft.com/office/powerpoint/2010/main" val="366065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大学院：たぶん，それぞれに近い講義がある</a:t>
            </a:r>
            <a:endParaRPr kumimoji="1" lang="en-US" altLang="ja-JP" dirty="0"/>
          </a:p>
          <a:p>
            <a:pPr lvl="1"/>
            <a:r>
              <a:rPr kumimoji="1" lang="ja-JP" altLang="en-US"/>
              <a:t>電子情報</a:t>
            </a:r>
            <a:r>
              <a:rPr lang="ja-JP" altLang="en-US"/>
              <a:t>学</a:t>
            </a:r>
            <a:r>
              <a:rPr kumimoji="1" lang="ja-JP" altLang="en-US"/>
              <a:t>（</a:t>
            </a:r>
            <a:r>
              <a:rPr kumimoji="1" lang="ja-JP" altLang="en-US" dirty="0"/>
              <a:t>入江先生）</a:t>
            </a:r>
            <a:endParaRPr kumimoji="1" lang="en-US" altLang="ja-JP" dirty="0"/>
          </a:p>
          <a:p>
            <a:pPr lvl="1"/>
            <a:r>
              <a:rPr lang="ja-JP" altLang="en-US" dirty="0"/>
              <a:t>システム情報学（中村先生，近藤先生）</a:t>
            </a:r>
            <a:endParaRPr kumimoji="1" lang="en-US" altLang="ja-JP" dirty="0"/>
          </a:p>
          <a:p>
            <a:pPr lvl="1"/>
            <a:r>
              <a:rPr lang="ja-JP" altLang="en-US" dirty="0"/>
              <a:t>コンピュータ科学（高前田先生）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出席とレポート･･･ で主につけようと思う</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アンケート</a:t>
            </a:r>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下記について，</a:t>
            </a:r>
            <a:r>
              <a:rPr lang="en-US" altLang="ja-JP" dirty="0"/>
              <a:t>ZOOM </a:t>
            </a:r>
            <a:r>
              <a:rPr lang="ja-JP" altLang="en-US" dirty="0"/>
              <a:t>のアンケートで答えてください</a:t>
            </a:r>
            <a:endParaRPr lang="en-US" altLang="ja-JP" dirty="0"/>
          </a:p>
          <a:p>
            <a:pPr marL="817200" lvl="1" indent="-457200">
              <a:buFont typeface="+mj-lt"/>
              <a:buAutoNum type="arabicPeriod"/>
            </a:pPr>
            <a:r>
              <a:rPr lang="ja-JP" altLang="en-US" dirty="0"/>
              <a:t>命令とは何か</a:t>
            </a:r>
            <a:endParaRPr lang="en-US" altLang="ja-JP" dirty="0"/>
          </a:p>
          <a:p>
            <a:pPr marL="817200" lvl="1" indent="-457200">
              <a:buFont typeface="+mj-lt"/>
              <a:buAutoNum type="arabicPeriod"/>
            </a:pPr>
            <a:r>
              <a:rPr lang="ja-JP" altLang="en-US" dirty="0"/>
              <a:t>１サイクルで命令を処理する </a:t>
            </a:r>
            <a:r>
              <a:rPr lang="en-US" altLang="ja-JP" dirty="0"/>
              <a:t>CPU </a:t>
            </a:r>
            <a:r>
              <a:rPr lang="ja-JP" altLang="en-US" dirty="0"/>
              <a:t>の動作</a:t>
            </a:r>
            <a:endParaRPr lang="en-US" altLang="ja-JP" dirty="0"/>
          </a:p>
          <a:p>
            <a:pPr marL="817200" lvl="1" indent="-457200">
              <a:buFont typeface="+mj-lt"/>
              <a:buAutoNum type="arabicPeriod"/>
            </a:pPr>
            <a:r>
              <a:rPr lang="ja-JP" altLang="en-US" dirty="0"/>
              <a:t>命令パイプライン</a:t>
            </a:r>
            <a:endParaRPr lang="en-US" altLang="ja-JP" dirty="0"/>
          </a:p>
          <a:p>
            <a:pPr marL="817200" lvl="1" indent="-457200">
              <a:buFont typeface="+mj-lt"/>
              <a:buAutoNum type="arabicPeriod"/>
            </a:pPr>
            <a:r>
              <a:rPr lang="ja-JP" altLang="en-US" dirty="0"/>
              <a:t>キャッシュ</a:t>
            </a:r>
            <a:endParaRPr lang="en-US" altLang="ja-JP" dirty="0"/>
          </a:p>
          <a:p>
            <a:pPr marL="817200" lvl="1" indent="-457200">
              <a:buFont typeface="+mj-lt"/>
              <a:buAutoNum type="arabicPeriod"/>
            </a:pPr>
            <a:r>
              <a:rPr lang="ja-JP" altLang="en-US" dirty="0"/>
              <a:t>スーパスカラ</a:t>
            </a:r>
            <a:endParaRPr lang="en-US" altLang="ja-JP" dirty="0"/>
          </a:p>
          <a:p>
            <a:pPr marL="817200" lvl="1" indent="-457200">
              <a:buFont typeface="+mj-lt"/>
              <a:buAutoNum type="arabicPeriod"/>
            </a:pPr>
            <a:r>
              <a:rPr lang="en-US" altLang="ja-JP" dirty="0"/>
              <a:t>SRAM </a:t>
            </a:r>
            <a:r>
              <a:rPr lang="ja-JP" altLang="en-US" dirty="0"/>
              <a:t>や </a:t>
            </a:r>
            <a:r>
              <a:rPr lang="en-US" altLang="ja-JP" dirty="0"/>
              <a:t>DRAM </a:t>
            </a:r>
            <a:r>
              <a:rPr lang="ja-JP" altLang="en-US" dirty="0"/>
              <a:t>の構造と仕組み</a:t>
            </a:r>
            <a:endParaRPr lang="en-US" altLang="ja-JP" dirty="0"/>
          </a:p>
          <a:p>
            <a:r>
              <a:rPr lang="ja-JP" altLang="en-US"/>
              <a:t>（この講義は上記があんまわかってない人向けの説明から始まっています</a:t>
            </a:r>
            <a:endParaRPr lang="en-US" altLang="ja-JP"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坂井・入江研）でした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marL="817200" lvl="1" indent="-457200">
              <a:buFont typeface="+mj-lt"/>
              <a:buAutoNum type="arabicPeriod"/>
            </a:pPr>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marL="817200" lvl="1" indent="-457200">
              <a:buFont typeface="+mj-lt"/>
              <a:buAutoNum type="arabicPeriod"/>
            </a:pPr>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先端計算機構正論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システム・ソフトウェア</a:t>
            </a:r>
            <a:endParaRPr kumimoji="1" lang="en-US" altLang="ja-JP" dirty="0">
              <a:solidFill>
                <a:schemeClr val="bg1"/>
              </a:solidFill>
            </a:endParaRPr>
          </a:p>
          <a:p>
            <a:pPr algn="ctr"/>
            <a:r>
              <a:rPr kumimoji="1" lang="en-US" altLang="ja-JP" dirty="0">
                <a:solidFill>
                  <a:schemeClr val="bg1"/>
                </a:solidFill>
              </a:rPr>
              <a:t>OS / </a:t>
            </a:r>
            <a:r>
              <a:rPr kumimoji="1" lang="ja-JP" altLang="en-US" dirty="0">
                <a:solidFill>
                  <a:schemeClr val="bg1"/>
                </a:solidFill>
              </a:rPr>
              <a:t>コンパイラ </a:t>
            </a:r>
            <a:r>
              <a:rPr kumimoji="1" lang="en-US" altLang="ja-JP" dirty="0">
                <a:solidFill>
                  <a:schemeClr val="bg1"/>
                </a:solidFill>
              </a:rPr>
              <a:t>/ </a:t>
            </a:r>
            <a:r>
              <a:rPr kumimoji="1" lang="ja-JP" altLang="en-US"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6"/>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アプリケーション・ソフトウェア</a:t>
            </a:r>
            <a:endParaRPr kumimoji="1" lang="en-US" altLang="ja-JP" dirty="0">
              <a:solidFill>
                <a:schemeClr val="bg1"/>
              </a:solidFill>
            </a:endParaRPr>
          </a:p>
          <a:p>
            <a:pPr algn="ctr"/>
            <a:r>
              <a:rPr lang="ja-JP" altLang="en-US" dirty="0">
                <a:solidFill>
                  <a:schemeClr val="bg1"/>
                </a:solidFill>
              </a:rPr>
              <a:t>画像処理 </a:t>
            </a:r>
            <a:r>
              <a:rPr lang="en-US" altLang="ja-JP" dirty="0">
                <a:solidFill>
                  <a:schemeClr val="bg1"/>
                </a:solidFill>
              </a:rPr>
              <a:t>/ </a:t>
            </a:r>
            <a:r>
              <a:rPr lang="ja-JP" altLang="en-US" dirty="0">
                <a:solidFill>
                  <a:schemeClr val="bg1"/>
                </a:solidFill>
              </a:rPr>
              <a:t>音声認識 </a:t>
            </a:r>
            <a:r>
              <a:rPr lang="en-US" altLang="ja-JP" dirty="0">
                <a:solidFill>
                  <a:schemeClr val="bg1"/>
                </a:solidFill>
              </a:rPr>
              <a:t>/ </a:t>
            </a:r>
            <a:r>
              <a:rPr lang="ja-JP" altLang="en-US" dirty="0">
                <a:solidFill>
                  <a:schemeClr val="bg1"/>
                </a:solidFill>
              </a:rPr>
              <a:t>言語処理 </a:t>
            </a:r>
            <a:r>
              <a:rPr lang="en-US" altLang="ja-JP" dirty="0">
                <a:solidFill>
                  <a:schemeClr val="bg1"/>
                </a:solidFill>
              </a:rPr>
              <a:t>/ </a:t>
            </a:r>
            <a:r>
              <a:rPr lang="ja-JP" altLang="en-US" dirty="0">
                <a:solidFill>
                  <a:schemeClr val="bg1"/>
                </a:solidFill>
              </a:rPr>
              <a:t>機械制御 </a:t>
            </a:r>
            <a:endParaRPr lang="en-US" altLang="ja-JP" dirty="0">
              <a:solidFill>
                <a:schemeClr val="bg1"/>
              </a:solidFill>
            </a:endParaRPr>
          </a:p>
          <a:p>
            <a:pPr algn="ctr"/>
            <a:r>
              <a:rPr lang="en-US" altLang="ja-JP" dirty="0">
                <a:solidFill>
                  <a:schemeClr val="bg1"/>
                </a:solidFill>
              </a:rPr>
              <a:t>WEB </a:t>
            </a:r>
            <a:r>
              <a:rPr lang="ja-JP" altLang="en-US" dirty="0">
                <a:solidFill>
                  <a:schemeClr val="bg1"/>
                </a:solidFill>
              </a:rPr>
              <a:t>サービス </a:t>
            </a:r>
            <a:r>
              <a:rPr lang="en-US" altLang="ja-JP" dirty="0">
                <a:solidFill>
                  <a:schemeClr val="bg1"/>
                </a:solidFill>
              </a:rPr>
              <a:t>/ </a:t>
            </a:r>
            <a:r>
              <a:rPr lang="ja-JP" altLang="en-US" dirty="0">
                <a:solidFill>
                  <a:schemeClr val="bg1"/>
                </a:solidFill>
              </a:rPr>
              <a:t>暗号　</a:t>
            </a:r>
            <a:r>
              <a:rPr lang="en-US" altLang="ja-JP" dirty="0">
                <a:solidFill>
                  <a:schemeClr val="bg1"/>
                </a:solidFill>
              </a:rPr>
              <a:t>…</a:t>
            </a:r>
            <a:endParaRPr kumimoji="1" lang="en-US" altLang="ja-JP"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集積回路 </a:t>
            </a:r>
            <a:r>
              <a:rPr kumimoji="1" lang="en-US" altLang="ja-JP" sz="2400" dirty="0">
                <a:solidFill>
                  <a:schemeClr val="bg1"/>
                </a:solidFill>
              </a:rPr>
              <a:t>/ </a:t>
            </a:r>
            <a:r>
              <a:rPr kumimoji="1" lang="ja-JP" altLang="en-US" sz="2400"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lang="en-US" altLang="ja-JP" dirty="0"/>
              <a:t>GPU </a:t>
            </a:r>
            <a:r>
              <a:rPr lang="ja-JP" altLang="en-US" dirty="0"/>
              <a:t>とかも触れる予定</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CPU</a:t>
            </a:r>
            <a:endParaRPr lang="ja-JP" altLang="en-US" dirty="0"/>
          </a:p>
          <a:p>
            <a:pPr lvl="1"/>
            <a:r>
              <a:rPr lang="en-US" altLang="ja-JP" dirty="0"/>
              <a:t>CISC / RISC</a:t>
            </a:r>
          </a:p>
          <a:p>
            <a:pPr lvl="1"/>
            <a:r>
              <a:rPr lang="ja-JP" altLang="en-US" dirty="0"/>
              <a:t>命令パイプライン</a:t>
            </a:r>
            <a:endParaRPr lang="en-US" altLang="ja-JP" dirty="0"/>
          </a:p>
          <a:p>
            <a:pPr lvl="1"/>
            <a:r>
              <a:rPr lang="en-US" altLang="ja-JP" dirty="0">
                <a:solidFill>
                  <a:schemeClr val="accent5"/>
                </a:solidFill>
              </a:rPr>
              <a:t>Out-of-order</a:t>
            </a:r>
            <a:r>
              <a:rPr lang="ja-JP" altLang="en-US" dirty="0">
                <a:solidFill>
                  <a:schemeClr val="accent5"/>
                </a:solidFill>
              </a:rPr>
              <a:t> スーパースカラ</a:t>
            </a:r>
            <a:r>
              <a:rPr lang="ja-JP" altLang="en-US" dirty="0"/>
              <a:t>，</a:t>
            </a:r>
            <a:r>
              <a:rPr lang="en-US" altLang="ja-JP" dirty="0"/>
              <a:t>VLIW</a:t>
            </a:r>
          </a:p>
          <a:p>
            <a:pPr lvl="1"/>
            <a:r>
              <a:rPr lang="ja-JP" altLang="en-US" dirty="0"/>
              <a:t>投機実行，キャッシュ，プリフェッチ</a:t>
            </a:r>
            <a:endParaRPr lang="en-US" altLang="ja-JP" dirty="0"/>
          </a:p>
          <a:p>
            <a:r>
              <a:rPr lang="ja-JP" altLang="en-US" dirty="0"/>
              <a:t>その他のプロセッサや計算機</a:t>
            </a:r>
            <a:endParaRPr lang="en-US" altLang="ja-JP" dirty="0"/>
          </a:p>
          <a:p>
            <a:pPr lvl="1"/>
            <a:r>
              <a:rPr lang="en-US" altLang="ja-JP" dirty="0"/>
              <a:t>GPU</a:t>
            </a:r>
            <a:r>
              <a:rPr lang="ja-JP" altLang="en-US" dirty="0" err="1"/>
              <a:t>，</a:t>
            </a:r>
            <a:r>
              <a:rPr lang="en-US" altLang="ja-JP" dirty="0"/>
              <a:t>FPGA</a:t>
            </a:r>
            <a:r>
              <a:rPr lang="ja-JP" altLang="en-US" dirty="0" err="1"/>
              <a:t>，</a:t>
            </a:r>
            <a:r>
              <a:rPr lang="ja-JP" altLang="en-US" dirty="0"/>
              <a:t>機械学習とかの専用プロセッサ</a:t>
            </a:r>
          </a:p>
          <a:p>
            <a:r>
              <a:rPr lang="ja-JP" altLang="en-US" dirty="0"/>
              <a:t>回路</a:t>
            </a:r>
            <a:endParaRPr lang="en-US" altLang="ja-JP" dirty="0"/>
          </a:p>
          <a:p>
            <a:pPr lvl="1"/>
            <a:r>
              <a:rPr lang="ja-JP" altLang="en-US" dirty="0"/>
              <a:t>遅延，電力，熱</a:t>
            </a:r>
            <a:endParaRPr lang="en-US" altLang="ja-JP" dirty="0"/>
          </a:p>
          <a:p>
            <a:r>
              <a:rPr kumimoji="1" lang="ja-JP" altLang="en-US" dirty="0"/>
              <a:t>セキュリティ</a:t>
            </a:r>
            <a:endParaRPr kumimoji="1" lang="en-US" altLang="ja-JP" dirty="0"/>
          </a:p>
          <a:p>
            <a:pPr lvl="1"/>
            <a:r>
              <a:rPr lang="en-US" altLang="ja-JP" dirty="0" err="1"/>
              <a:t>Spectre</a:t>
            </a:r>
            <a:r>
              <a:rPr lang="en-US" altLang="ja-JP" dirty="0"/>
              <a:t>/Meltdown </a:t>
            </a:r>
            <a:r>
              <a:rPr lang="ja-JP" altLang="en-US" dirty="0"/>
              <a:t>などのアタック</a:t>
            </a:r>
            <a:endParaRPr kumimoji="1" lang="ja-JP" altLang="en-US"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49275</TotalTime>
  <Words>651</Words>
  <Application>Microsoft Office PowerPoint</Application>
  <PresentationFormat>画面に合わせる (4:3)</PresentationFormat>
  <Paragraphs>100</Paragraphs>
  <Slides>13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HG丸ｺﾞｼｯｸM-PRO</vt:lpstr>
      <vt:lpstr>MeiryoKe_PGothic</vt:lpstr>
      <vt:lpstr>メイリオ</vt:lpstr>
      <vt:lpstr>Calibri</vt:lpstr>
      <vt:lpstr>Segoe UI</vt:lpstr>
      <vt:lpstr>Wingdings</vt:lpstr>
      <vt:lpstr>cerulean</vt:lpstr>
      <vt:lpstr>先進計算機構成論</vt:lpstr>
      <vt:lpstr>自己紹介</vt:lpstr>
      <vt:lpstr>ちょっと考えてみよう</vt:lpstr>
      <vt:lpstr>先端計算機構正論</vt:lpstr>
      <vt:lpstr>コンピュータ・アーキテクチャ</vt:lpstr>
      <vt:lpstr>コンピュータ・アーキテクチャ</vt:lpstr>
      <vt:lpstr>他の分野との関係：ソフトとハードの境界にある</vt:lpstr>
      <vt:lpstr>この講義の内容</vt:lpstr>
      <vt:lpstr>キーワード</vt:lpstr>
      <vt:lpstr>話題は上から下までおよぶことがある</vt:lpstr>
      <vt:lpstr>他の講義との関係</vt:lpstr>
      <vt:lpstr>成績</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8283</cp:revision>
  <cp:lastPrinted>2014-12-10T13:40:48Z</cp:lastPrinted>
  <dcterms:created xsi:type="dcterms:W3CDTF">2014-11-17T10:53:59Z</dcterms:created>
  <dcterms:modified xsi:type="dcterms:W3CDTF">2021-02-02T09:46:37Z</dcterms:modified>
</cp:coreProperties>
</file>