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78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311" r:id="rId9"/>
    <p:sldId id="274" r:id="rId10"/>
    <p:sldId id="316" r:id="rId11"/>
    <p:sldId id="273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9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04" r:id="rId29"/>
    <p:sldId id="293" r:id="rId30"/>
    <p:sldId id="294" r:id="rId31"/>
    <p:sldId id="296" r:id="rId32"/>
    <p:sldId id="301" r:id="rId33"/>
    <p:sldId id="299" r:id="rId34"/>
    <p:sldId id="300" r:id="rId35"/>
    <p:sldId id="319" r:id="rId36"/>
    <p:sldId id="303" r:id="rId37"/>
    <p:sldId id="292" r:id="rId38"/>
    <p:sldId id="302" r:id="rId39"/>
    <p:sldId id="298" r:id="rId40"/>
    <p:sldId id="297" r:id="rId41"/>
    <p:sldId id="306" r:id="rId42"/>
    <p:sldId id="328" r:id="rId43"/>
    <p:sldId id="275" r:id="rId44"/>
    <p:sldId id="312" r:id="rId45"/>
    <p:sldId id="314" r:id="rId46"/>
    <p:sldId id="320" r:id="rId47"/>
    <p:sldId id="321" r:id="rId48"/>
    <p:sldId id="323" r:id="rId49"/>
    <p:sldId id="324" r:id="rId50"/>
    <p:sldId id="325" r:id="rId51"/>
    <p:sldId id="326" r:id="rId52"/>
    <p:sldId id="307" r:id="rId53"/>
    <p:sldId id="329" r:id="rId54"/>
    <p:sldId id="309" r:id="rId55"/>
    <p:sldId id="310" r:id="rId56"/>
    <p:sldId id="327" r:id="rId57"/>
    <p:sldId id="330" r:id="rId58"/>
    <p:sldId id="331" r:id="rId59"/>
    <p:sldId id="332" r:id="rId60"/>
    <p:sldId id="335" r:id="rId61"/>
    <p:sldId id="333" r:id="rId62"/>
    <p:sldId id="336" r:id="rId63"/>
    <p:sldId id="337" r:id="rId64"/>
    <p:sldId id="338" r:id="rId65"/>
    <p:sldId id="341" r:id="rId66"/>
    <p:sldId id="334" r:id="rId67"/>
    <p:sldId id="340" r:id="rId68"/>
    <p:sldId id="342" r:id="rId69"/>
    <p:sldId id="347" r:id="rId70"/>
    <p:sldId id="345" r:id="rId71"/>
    <p:sldId id="346" r:id="rId72"/>
    <p:sldId id="348" r:id="rId73"/>
    <p:sldId id="344" r:id="rId74"/>
    <p:sldId id="343" r:id="rId75"/>
    <p:sldId id="351" r:id="rId76"/>
    <p:sldId id="349" r:id="rId7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9999"/>
    <a:srgbClr val="FFFFFF"/>
    <a:srgbClr val="31869D"/>
    <a:srgbClr val="4444E8"/>
    <a:srgbClr val="4E4EF6"/>
    <a:srgbClr val="5555FF"/>
    <a:srgbClr val="4141FF"/>
    <a:srgbClr val="6666FF"/>
    <a:srgbClr val="252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0" autoAdjust="0"/>
    <p:restoredTop sz="91397" autoAdjust="0"/>
  </p:normalViewPr>
  <p:slideViewPr>
    <p:cSldViewPr>
      <p:cViewPr varScale="1">
        <p:scale>
          <a:sx n="130" d="100"/>
          <a:sy n="130" d="100"/>
        </p:scale>
        <p:origin x="115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113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39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71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1652B-3AD4-4EDB-ADC3-5A33266A65F5}" type="slidenum">
              <a:rPr lang="en-US" altLang="ja-JP" smtClean="0"/>
              <a:pPr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04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（青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1268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5E6363"/>
                </a:solidFill>
                <a:latin typeface="+mn-ea"/>
                <a:ea typeface="+mn-ea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11956" y="188964"/>
            <a:ext cx="7920880" cy="9361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1"/>
          </p:nvPr>
        </p:nvSpPr>
        <p:spPr>
          <a:xfrm>
            <a:off x="611188" y="1628775"/>
            <a:ext cx="7921625" cy="4968875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rgbClr val="5E6363"/>
                </a:solidFill>
              </a:defRPr>
            </a:lvl1pPr>
            <a:lvl2pPr>
              <a:defRPr>
                <a:solidFill>
                  <a:srgbClr val="5E6363"/>
                </a:solidFill>
              </a:defRPr>
            </a:lvl2pPr>
            <a:lvl3pPr>
              <a:defRPr>
                <a:solidFill>
                  <a:srgbClr val="5E6363"/>
                </a:solidFill>
              </a:defRPr>
            </a:lvl3pPr>
            <a:lvl4pPr>
              <a:defRPr>
                <a:solidFill>
                  <a:srgbClr val="5E6363"/>
                </a:solidFill>
              </a:defRPr>
            </a:lvl4pPr>
            <a:lvl5pPr>
              <a:defRPr>
                <a:solidFill>
                  <a:srgbClr val="5E6363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二等辺三角形 5"/>
          <p:cNvSpPr/>
          <p:nvPr userDrawn="1"/>
        </p:nvSpPr>
        <p:spPr bwMode="auto">
          <a:xfrm rot="10800000">
            <a:off x="4301995" y="1268976"/>
            <a:ext cx="540007" cy="28803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732288" y="1"/>
            <a:ext cx="2411712" cy="27857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アドバンスト コンピュータ・アーキテクチャ</a:t>
            </a:r>
            <a:endParaRPr lang="ja-JP" altLang="ja-JP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686D6D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1109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2" r:id="rId7"/>
    <p:sldLayoutId id="2147483667" r:id="rId8"/>
    <p:sldLayoutId id="2147483668" r:id="rId9"/>
    <p:sldLayoutId id="2147483676" r:id="rId10"/>
    <p:sldLayoutId id="214748367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/>
              <a:t>先進計算機構成論</a:t>
            </a:r>
            <a:r>
              <a:rPr lang="ja-JP" altLang="en-US" sz="2800"/>
              <a:t> </a:t>
            </a:r>
            <a:r>
              <a:rPr lang="en-US" altLang="ja-JP" sz="2800" dirty="0"/>
              <a:t>01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881959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東京大学大学院 情報理工学系研究科 創造情報学専攻</a:t>
            </a:r>
            <a:endParaRPr lang="en-US" altLang="ja-JP" kern="0" dirty="0"/>
          </a:p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  <a:p>
            <a:pPr>
              <a:lnSpc>
                <a:spcPct val="100000"/>
              </a:lnSpc>
            </a:pPr>
            <a:r>
              <a:rPr lang="en-US" altLang="ja-JP" kern="0" dirty="0"/>
              <a:t>shioya@ci.i.u-tokyo.ac.jp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1430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命令セット・アーキテクチャ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バイナリの数字と実際に行う計算のルールを定めたもの：</a:t>
            </a:r>
            <a:endParaRPr lang="en-US" altLang="ja-JP" dirty="0"/>
          </a:p>
          <a:p>
            <a:pPr lvl="1"/>
            <a:r>
              <a:rPr lang="ja-JP" altLang="en-US" dirty="0"/>
              <a:t>どのような演算をサポートするか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add, sub …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バイナリのどの数字にどのような意味を持たすか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0 </a:t>
            </a:r>
            <a:r>
              <a:rPr lang="ja-JP" altLang="en-US" dirty="0"/>
              <a:t>なら </a:t>
            </a:r>
            <a:r>
              <a:rPr lang="en-US" altLang="ja-JP" dirty="0"/>
              <a:t>add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数字の順番の意味</a:t>
            </a:r>
            <a:endParaRPr lang="en-US" altLang="ja-JP" dirty="0"/>
          </a:p>
          <a:p>
            <a:pPr lvl="2"/>
            <a:r>
              <a:rPr lang="ja-JP" altLang="en-US" dirty="0"/>
              <a:t>「最初の１桁が計算の種類，次が入力･･･」</a:t>
            </a:r>
            <a:endParaRPr lang="en-US" altLang="ja-JP" dirty="0"/>
          </a:p>
          <a:p>
            <a:pPr lvl="1"/>
            <a:r>
              <a:rPr lang="ja-JP" altLang="en-US" dirty="0"/>
              <a:t>各数字に何桁（何ビット）割り当てるか</a:t>
            </a:r>
            <a:endParaRPr lang="en-US" altLang="ja-JP" dirty="0"/>
          </a:p>
          <a:p>
            <a:pPr lvl="2"/>
            <a:r>
              <a:rPr lang="ja-JP" altLang="en-US" dirty="0"/>
              <a:t>「</a:t>
            </a:r>
            <a:r>
              <a:rPr lang="en-US" altLang="ja-JP" dirty="0"/>
              <a:t>10</a:t>
            </a:r>
            <a:r>
              <a:rPr lang="ja-JP" altLang="en-US" dirty="0"/>
              <a:t>進数で１桁ずつ」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8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命令セット・アーキテクチャ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ルールはコンピュータ（</a:t>
            </a:r>
            <a:r>
              <a:rPr lang="en-US" altLang="ja-JP" dirty="0"/>
              <a:t>CPU</a:t>
            </a:r>
            <a:r>
              <a:rPr lang="ja-JP" altLang="en-US" dirty="0"/>
              <a:t>）の種類ごとに異なる</a:t>
            </a:r>
            <a:endParaRPr lang="en-US" altLang="ja-JP" dirty="0"/>
          </a:p>
          <a:p>
            <a:pPr lvl="1"/>
            <a:r>
              <a:rPr lang="ja-JP" altLang="en-US" dirty="0"/>
              <a:t>「互換性」とは，上記のルールが同じであること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09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コンピュータとは</a:t>
            </a:r>
            <a:endParaRPr lang="en-US" altLang="ja-JP" dirty="0"/>
          </a:p>
          <a:p>
            <a:pPr lvl="1"/>
            <a:r>
              <a:rPr kumimoji="1" lang="ja-JP" altLang="en-US" dirty="0"/>
              <a:t>プログラムに従って計算をする機械</a:t>
            </a:r>
            <a:endParaRPr kumimoji="1" lang="en-US" altLang="ja-JP" dirty="0"/>
          </a:p>
          <a:p>
            <a:r>
              <a:rPr lang="ja-JP" altLang="en-US" dirty="0"/>
              <a:t>プログラムとは</a:t>
            </a:r>
            <a:endParaRPr lang="en-US" altLang="ja-JP" dirty="0"/>
          </a:p>
          <a:p>
            <a:pPr lvl="1"/>
            <a:r>
              <a:rPr lang="ja-JP" altLang="en-US" dirty="0"/>
              <a:t>計算の手順を表したもの</a:t>
            </a:r>
            <a:endParaRPr lang="en-US" altLang="ja-JP" dirty="0"/>
          </a:p>
          <a:p>
            <a:pPr lvl="1"/>
            <a:r>
              <a:rPr lang="ja-JP" altLang="en-US" dirty="0"/>
              <a:t>メモリの上にある，命令（計算方法）の列</a:t>
            </a:r>
            <a:endParaRPr lang="en-US" altLang="ja-JP" dirty="0"/>
          </a:p>
          <a:p>
            <a:r>
              <a:rPr lang="ja-JP" altLang="en-US" dirty="0"/>
              <a:t>命令とは</a:t>
            </a:r>
            <a:endParaRPr lang="en-US" altLang="ja-JP" dirty="0"/>
          </a:p>
          <a:p>
            <a:pPr lvl="1"/>
            <a:r>
              <a:rPr lang="ja-JP" altLang="en-US" dirty="0"/>
              <a:t>コンピュータが解釈できる計算手順の最小単位</a:t>
            </a:r>
            <a:endParaRPr lang="en-US" altLang="ja-JP" dirty="0"/>
          </a:p>
          <a:p>
            <a:pPr lvl="2"/>
            <a:r>
              <a:rPr lang="ja-JP" altLang="en-US" dirty="0"/>
              <a:t>最終的な実体としては，数字の列</a:t>
            </a:r>
            <a:endParaRPr lang="en-US" altLang="ja-JP" dirty="0"/>
          </a:p>
          <a:p>
            <a:pPr lvl="1"/>
            <a:r>
              <a:rPr lang="ja-JP" altLang="en-US" dirty="0"/>
              <a:t>命令セット：</a:t>
            </a:r>
            <a:endParaRPr lang="en-US" altLang="ja-JP" dirty="0"/>
          </a:p>
          <a:p>
            <a:pPr lvl="2"/>
            <a:r>
              <a:rPr lang="ja-JP" altLang="en-US" dirty="0"/>
              <a:t>命令の数字と，それに対応する計算方法を定めたもの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05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の構造と動作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44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の構造と動作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251952" y="1178975"/>
            <a:ext cx="8532044" cy="5219751"/>
          </a:xfrm>
        </p:spPr>
        <p:txBody>
          <a:bodyPr/>
          <a:lstStyle/>
          <a:p>
            <a:r>
              <a:rPr lang="ja-JP" altLang="en-US" dirty="0"/>
              <a:t>下記のようなプログラムを処理できる，最低限のコンピュータを説明</a:t>
            </a:r>
            <a:endParaRPr lang="en-US" altLang="ja-JP" dirty="0"/>
          </a:p>
          <a:p>
            <a:pPr marL="994138" lvl="1" indent="-457200">
              <a:buFont typeface="+mj-lt"/>
              <a:buAutoNum type="arabicPeriod"/>
            </a:pPr>
            <a:r>
              <a:rPr lang="en-US" altLang="ja-JP" dirty="0"/>
              <a:t>0, 2, 3, 5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add(0) A(2), B(3)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D(5)</a:t>
            </a:r>
          </a:p>
          <a:p>
            <a:pPr marL="994138" lvl="1" indent="-457200">
              <a:buFont typeface="+mj-lt"/>
              <a:buAutoNum type="arabicPeriod"/>
            </a:pPr>
            <a:r>
              <a:rPr lang="en-US" altLang="ja-JP" dirty="0"/>
              <a:t>1, 5, 4, 6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sub(1) D(5), C(4)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E(6)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8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コンピュータ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「プログラム ＝ 命令列 </a:t>
            </a:r>
            <a:r>
              <a:rPr lang="en-US" altLang="ja-JP" dirty="0"/>
              <a:t>= </a:t>
            </a:r>
            <a:r>
              <a:rPr lang="ja-JP" altLang="en-US" dirty="0"/>
              <a:t>数字の列」に従って計算をする機械</a:t>
            </a:r>
          </a:p>
          <a:p>
            <a:r>
              <a:rPr lang="ja-JP" altLang="en-US" dirty="0"/>
              <a:t>構成要素：</a:t>
            </a:r>
          </a:p>
          <a:p>
            <a:pPr lvl="1"/>
            <a:r>
              <a:rPr lang="en-US" altLang="ja-JP" dirty="0"/>
              <a:t>CPU    </a:t>
            </a:r>
            <a:r>
              <a:rPr lang="ja-JP" altLang="en-US" dirty="0"/>
              <a:t>（計算するもの）</a:t>
            </a:r>
          </a:p>
          <a:p>
            <a:pPr lvl="2"/>
            <a:r>
              <a:rPr lang="ja-JP" altLang="en-US" dirty="0"/>
              <a:t>演算器</a:t>
            </a:r>
          </a:p>
          <a:p>
            <a:pPr lvl="2"/>
            <a:r>
              <a:rPr lang="ja-JP" altLang="en-US" dirty="0"/>
              <a:t>レジスタ</a:t>
            </a:r>
          </a:p>
          <a:p>
            <a:pPr lvl="2"/>
            <a:r>
              <a:rPr lang="en-US" altLang="ja-JP" dirty="0"/>
              <a:t>PC</a:t>
            </a:r>
          </a:p>
          <a:p>
            <a:pPr lvl="1"/>
            <a:r>
              <a:rPr lang="ja-JP" altLang="en-US" dirty="0"/>
              <a:t>メモリ（データを記憶するもの）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7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11956" y="2528989"/>
            <a:ext cx="7848600" cy="3690041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メモリは命令列と，計算するデータを保持する</a:t>
            </a:r>
            <a:endParaRPr lang="en-US" altLang="ja-JP" dirty="0"/>
          </a:p>
          <a:p>
            <a:pPr lvl="1"/>
            <a:r>
              <a:rPr lang="ja-JP" altLang="en-US" dirty="0"/>
              <a:t>単一の巨大な配列があると思えばよい</a:t>
            </a:r>
            <a:endParaRPr lang="en-US" altLang="ja-JP" dirty="0"/>
          </a:p>
          <a:p>
            <a:pPr lvl="1"/>
            <a:r>
              <a:rPr lang="en-US" altLang="ja-JP" dirty="0"/>
              <a:t>C </a:t>
            </a:r>
            <a:r>
              <a:rPr lang="ja-JP" altLang="en-US" dirty="0"/>
              <a:t>言語の配列は，これを切り出して見せている</a:t>
            </a:r>
            <a:endParaRPr lang="en-US" altLang="ja-JP" dirty="0"/>
          </a:p>
          <a:p>
            <a:r>
              <a:rPr lang="ja-JP" altLang="en-US" dirty="0"/>
              <a:t>数字が入る箱がたくさん並んでいるイメージ</a:t>
            </a:r>
            <a:endParaRPr lang="en-US" altLang="ja-JP" dirty="0"/>
          </a:p>
          <a:p>
            <a:pPr lvl="1"/>
            <a:r>
              <a:rPr lang="ja-JP" altLang="en-US" dirty="0"/>
              <a:t>アドレス：箱の通し番号（住所）</a:t>
            </a:r>
            <a:endParaRPr lang="en-US" altLang="ja-JP" dirty="0"/>
          </a:p>
          <a:p>
            <a:pPr lvl="1"/>
            <a:r>
              <a:rPr lang="ja-JP" altLang="en-US" dirty="0"/>
              <a:t>データ　：箱の中身の数字</a:t>
            </a:r>
            <a:endParaRPr lang="en-US" altLang="ja-JP" dirty="0"/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 rot="16200000">
            <a:off x="4706977" y="1494004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2000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3Eh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rot="16200000">
            <a:off x="5426986" y="1494004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92009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01h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6200000">
            <a:off x="6146991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017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32h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rot="16200000">
            <a:off x="6866999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732025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>
            <a:off x="7587007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3" y="1538978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rot="16200000">
            <a:off x="1826945" y="1494006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968" y="1538980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 rot="16200000">
            <a:off x="2546954" y="1494006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411977" y="1538980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691968" y="2078985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11976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 rot="16200000">
            <a:off x="3266958" y="1494005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3131981" y="1538979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131980" y="207898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572000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8000h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292008" y="207898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8001h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12012" y="2078982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8002h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6732024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8003h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7452032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8004h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851992" y="1718980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172040" y="1718980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172040" y="207898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851992" y="207898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01956" y="2078984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01956" y="1628979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521955" y="1358977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コンピュータの心臓部</a:t>
            </a:r>
            <a:endParaRPr kumimoji="1" lang="en-US" altLang="ja-JP" dirty="0"/>
          </a:p>
          <a:p>
            <a:pPr lvl="1"/>
            <a:r>
              <a:rPr lang="ja-JP" altLang="en-US" dirty="0"/>
              <a:t>メモリから命令を読み出し，計算する</a:t>
            </a:r>
            <a:endParaRPr lang="en-US" altLang="ja-JP" dirty="0"/>
          </a:p>
          <a:p>
            <a:r>
              <a:rPr lang="ja-JP" altLang="en-US" dirty="0"/>
              <a:t>構成要素：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演算器（</a:t>
            </a:r>
            <a:r>
              <a:rPr lang="en-US" altLang="ja-JP" dirty="0">
                <a:solidFill>
                  <a:schemeClr val="accent2"/>
                </a:solidFill>
              </a:rPr>
              <a:t>FU: Functional Unit</a:t>
            </a:r>
            <a:r>
              <a:rPr lang="ja-JP" altLang="en-US" dirty="0">
                <a:solidFill>
                  <a:schemeClr val="accent2"/>
                </a:solidFill>
              </a:rPr>
              <a:t>）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/>
              <a:t>加算器や </a:t>
            </a:r>
            <a:r>
              <a:rPr lang="en-US" altLang="ja-JP" dirty="0"/>
              <a:t>AND </a:t>
            </a:r>
            <a:r>
              <a:rPr lang="ja-JP" altLang="en-US" dirty="0"/>
              <a:t>演算器など</a:t>
            </a:r>
            <a:endParaRPr lang="en-US" altLang="ja-JP" dirty="0"/>
          </a:p>
          <a:p>
            <a:pPr lvl="2"/>
            <a:r>
              <a:rPr lang="ja-JP" altLang="en-US" dirty="0"/>
              <a:t>指示された種類の演算を行う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1"/>
                </a:solidFill>
              </a:rPr>
              <a:t>レジスタ・ファイル（右図では </a:t>
            </a:r>
            <a:r>
              <a:rPr lang="en-US" altLang="ja-JP" dirty="0">
                <a:solidFill>
                  <a:schemeClr val="accent1"/>
                </a:solidFill>
              </a:rPr>
              <a:t>A,B,C…</a:t>
            </a:r>
            <a:r>
              <a:rPr lang="ja-JP" altLang="en-US" dirty="0">
                <a:solidFill>
                  <a:schemeClr val="accent1"/>
                </a:solidFill>
              </a:rPr>
              <a:t>）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ja-JP" altLang="en-US" dirty="0"/>
              <a:t>メモリと同様にデータを記憶する</a:t>
            </a:r>
            <a:endParaRPr lang="en-US" altLang="ja-JP" dirty="0"/>
          </a:p>
          <a:p>
            <a:pPr lvl="3"/>
            <a:r>
              <a:rPr lang="ja-JP" altLang="en-US" dirty="0"/>
              <a:t>位置を指定して読み書きする</a:t>
            </a:r>
            <a:endParaRPr lang="en-US" altLang="ja-JP" dirty="0"/>
          </a:p>
          <a:p>
            <a:pPr lvl="2"/>
            <a:r>
              <a:rPr lang="en-US" altLang="ja-JP" dirty="0"/>
              <a:t>CPU </a:t>
            </a:r>
            <a:r>
              <a:rPr lang="ja-JP" altLang="en-US" dirty="0"/>
              <a:t>の演算は，このレジスタ上でのみ行う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5"/>
                </a:solidFill>
              </a:rPr>
              <a:t>PC</a:t>
            </a:r>
          </a:p>
          <a:p>
            <a:pPr lvl="2"/>
            <a:r>
              <a:rPr lang="ja-JP" altLang="en-US" dirty="0"/>
              <a:t>現在見ている命令のアドレスを記憶している場所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4"/>
            <a:ext cx="1440016" cy="288003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722035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352042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722035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722035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722035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手作業 11"/>
          <p:cNvSpPr/>
          <p:nvPr/>
        </p:nvSpPr>
        <p:spPr bwMode="auto">
          <a:xfrm rot="16200000">
            <a:off x="8074844" y="3796199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722035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722035" y="432901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8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の動作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PC</a:t>
            </a:r>
            <a:r>
              <a:rPr lang="ja-JP" altLang="en-US" dirty="0"/>
              <a:t>（</a:t>
            </a:r>
            <a:r>
              <a:rPr lang="en-US" altLang="ja-JP" dirty="0"/>
              <a:t>Program Counter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>
                <a:solidFill>
                  <a:schemeClr val="accent5"/>
                </a:solidFill>
              </a:rPr>
              <a:t>現在処理する命令のアドレスを保持</a:t>
            </a:r>
            <a:endParaRPr lang="en-US" altLang="ja-JP" dirty="0">
              <a:solidFill>
                <a:schemeClr val="accent5"/>
              </a:solidFill>
            </a:endParaRPr>
          </a:p>
          <a:p>
            <a:r>
              <a:rPr lang="ja-JP" altLang="en-US" dirty="0"/>
              <a:t>おおざっぱな命令の処理：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が指すアドレスのメモリから読む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読んできた命令に応じて処理をする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を更新（数字をたす）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にもどる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56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CPU </a:t>
            </a:r>
            <a:r>
              <a:rPr kumimoji="1" lang="ja-JP" altLang="en-US" dirty="0"/>
              <a:t>の動作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010089" cy="1620018"/>
          </a:xfrm>
          <a:prstGeom prst="rect">
            <a:avLst/>
          </a:prstGeom>
        </p:spPr>
        <p:txBody>
          <a:bodyPr/>
          <a:lstStyle/>
          <a:p>
            <a:pPr marL="546462" indent="-457200"/>
            <a:r>
              <a:rPr lang="ja-JP" altLang="en-US" dirty="0"/>
              <a:t>レシピをみながら料理をするのに似ている</a:t>
            </a:r>
            <a:endParaRPr lang="en-US" altLang="ja-JP" dirty="0"/>
          </a:p>
          <a:p>
            <a:pPr marL="906462" lvl="1" indent="-457200"/>
            <a:r>
              <a:rPr lang="ja-JP" altLang="en-US" dirty="0"/>
              <a:t>レシピの各手順が命令</a:t>
            </a:r>
            <a:endParaRPr lang="en-US" altLang="ja-JP" dirty="0"/>
          </a:p>
          <a:p>
            <a:pPr marL="906462" lvl="1" indent="-457200"/>
            <a:r>
              <a:rPr lang="ja-JP" altLang="en-US" dirty="0"/>
              <a:t>今何個目の手順を見てるか，を憶えているのかが </a:t>
            </a:r>
            <a:r>
              <a:rPr lang="en-US" altLang="ja-JP" dirty="0"/>
              <a:t>PC </a:t>
            </a:r>
          </a:p>
          <a:p>
            <a:pPr marL="906462" lvl="1" indent="-457200"/>
            <a:r>
              <a:rPr lang="ja-JP" altLang="en-US" dirty="0"/>
              <a:t>ひとつひとつ手順を取り出して，指示に従って処理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671990" y="3429000"/>
            <a:ext cx="1440000" cy="3600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kumimoji="1" lang="ja-JP" altLang="en-US" sz="1600" dirty="0">
                <a:solidFill>
                  <a:schemeClr val="accent3">
                    <a:lumMod val="50000"/>
                  </a:schemeClr>
                </a:solidFill>
              </a:rPr>
              <a:t>野菜を切る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3671990" y="3789004"/>
            <a:ext cx="1440000" cy="3600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2.</a:t>
            </a:r>
            <a:r>
              <a:rPr kumimoji="1" lang="ja-JP" altLang="en-US" sz="1400" dirty="0">
                <a:solidFill>
                  <a:schemeClr val="bg1"/>
                </a:solidFill>
              </a:rPr>
              <a:t>野菜を炒める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671990" y="4149008"/>
            <a:ext cx="1440000" cy="360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r>
              <a:rPr lang="ja-JP" altLang="en-US" sz="1600" dirty="0">
                <a:solidFill>
                  <a:schemeClr val="accent2">
                    <a:lumMod val="50000"/>
                  </a:schemeClr>
                </a:solidFill>
              </a:rPr>
              <a:t>肉を切る</a:t>
            </a:r>
            <a:endParaRPr kumimoji="1" lang="ja-JP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671990" y="4509012"/>
            <a:ext cx="1440000" cy="360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4.</a:t>
            </a:r>
            <a:r>
              <a:rPr lang="ja-JP" altLang="en-US" sz="1600" dirty="0">
                <a:solidFill>
                  <a:schemeClr val="bg1"/>
                </a:solidFill>
              </a:rPr>
              <a:t>肉を炒める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671990" y="4869016"/>
            <a:ext cx="1440000" cy="3600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5.</a:t>
            </a:r>
            <a:r>
              <a:rPr kumimoji="1" lang="ja-JP" altLang="en-US" sz="1600" dirty="0">
                <a:solidFill>
                  <a:schemeClr val="bg1"/>
                </a:solidFill>
              </a:rPr>
              <a:t>煮込む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3671990" y="5229020"/>
            <a:ext cx="1440000" cy="360004"/>
          </a:xfrm>
          <a:prstGeom prst="rect">
            <a:avLst/>
          </a:prstGeom>
          <a:solidFill>
            <a:srgbClr val="66330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6.</a:t>
            </a:r>
            <a:r>
              <a:rPr kumimoji="1" lang="ja-JP" altLang="en-US" sz="1400" dirty="0">
                <a:solidFill>
                  <a:schemeClr val="bg1"/>
                </a:solidFill>
              </a:rPr>
              <a:t>ルーを入れる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671990" y="5589024"/>
            <a:ext cx="1440000" cy="3600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accent2">
                    <a:lumMod val="50000"/>
                  </a:schemeClr>
                </a:solidFill>
              </a:rPr>
              <a:t>7.</a:t>
            </a:r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</a:rPr>
              <a:t>コメを研ぐ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671990" y="5949028"/>
            <a:ext cx="1440000" cy="3600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8.</a:t>
            </a:r>
            <a:r>
              <a:rPr kumimoji="1" lang="ja-JP" altLang="en-US" sz="1600" dirty="0">
                <a:solidFill>
                  <a:schemeClr val="bg1"/>
                </a:solidFill>
              </a:rPr>
              <a:t>コメを炊く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671990" y="6309032"/>
            <a:ext cx="1440000" cy="360004"/>
          </a:xfrm>
          <a:prstGeom prst="rect">
            <a:avLst/>
          </a:prstGeom>
          <a:solidFill>
            <a:srgbClr val="CC9900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9.</a:t>
            </a:r>
            <a:r>
              <a:rPr kumimoji="1" lang="ja-JP" altLang="en-US" sz="1600" dirty="0">
                <a:solidFill>
                  <a:schemeClr val="bg1"/>
                </a:solidFill>
              </a:rPr>
              <a:t>もりつける</a:t>
            </a:r>
          </a:p>
        </p:txBody>
      </p:sp>
      <p:grpSp>
        <p:nvGrpSpPr>
          <p:cNvPr id="13" name="グループ化 12"/>
          <p:cNvGrpSpPr/>
          <p:nvPr/>
        </p:nvGrpSpPr>
        <p:grpSpPr>
          <a:xfrm rot="5400000">
            <a:off x="1556965" y="4824017"/>
            <a:ext cx="3330038" cy="540006"/>
            <a:chOff x="3533396" y="3248998"/>
            <a:chExt cx="3330038" cy="540006"/>
          </a:xfrm>
        </p:grpSpPr>
        <p:cxnSp>
          <p:nvCxnSpPr>
            <p:cNvPr id="14" name="直線コネクタ 13"/>
            <p:cNvCxnSpPr/>
            <p:nvPr/>
          </p:nvCxnSpPr>
          <p:spPr bwMode="auto">
            <a:xfrm rot="16200000">
              <a:off x="5198415" y="1853981"/>
              <a:ext cx="0" cy="3330038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コネクタ 14"/>
            <p:cNvCxnSpPr/>
            <p:nvPr/>
          </p:nvCxnSpPr>
          <p:spPr bwMode="auto">
            <a:xfrm flipH="1" flipV="1">
              <a:off x="6593430" y="3248998"/>
              <a:ext cx="270003" cy="27000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線コネクタ 15"/>
            <p:cNvCxnSpPr/>
            <p:nvPr/>
          </p:nvCxnSpPr>
          <p:spPr bwMode="auto">
            <a:xfrm flipH="1">
              <a:off x="6593430" y="3519001"/>
              <a:ext cx="270004" cy="270003"/>
            </a:xfrm>
            <a:prstGeom prst="lin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テキスト ボックス 16"/>
          <p:cNvSpPr txBox="1"/>
          <p:nvPr/>
        </p:nvSpPr>
        <p:spPr>
          <a:xfrm>
            <a:off x="3221985" y="2888994"/>
            <a:ext cx="162001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400" dirty="0">
                <a:solidFill>
                  <a:srgbClr val="5E6363"/>
                </a:solidFill>
              </a:rPr>
              <a:t>カレーのレシピ</a:t>
            </a:r>
          </a:p>
        </p:txBody>
      </p:sp>
    </p:spTree>
    <p:extLst>
      <p:ext uri="{BB962C8B-B14F-4D97-AF65-F5344CB8AC3E}">
        <p14:creationId xmlns:p14="http://schemas.microsoft.com/office/powerpoint/2010/main" val="35018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今日の内容：コンピュータの基本の復習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コンピュータの基本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命令やプログラム，機械語とはなにか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単純な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の構造と動作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lang="ja-JP" altLang="en-US" dirty="0"/>
              <a:t>で書かれた</a:t>
            </a:r>
            <a:r>
              <a:rPr kumimoji="1" lang="ja-JP" altLang="en-US" dirty="0"/>
              <a:t>プログラムの実行を考える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命令セットの例：</a:t>
            </a:r>
            <a:r>
              <a:rPr kumimoji="1" lang="en-US" altLang="ja-JP" dirty="0"/>
              <a:t>RISC-V</a:t>
            </a:r>
          </a:p>
          <a:p>
            <a:r>
              <a:rPr kumimoji="1" lang="ja-JP" altLang="en-US" dirty="0"/>
              <a:t>予備知識があまりない人をターゲットにしています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9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具体的な命令の処理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命令のメモリからの読み出し（フェッチ）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命令の解釈（デコード）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レジスタの読み出し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演算の実行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結果</a:t>
            </a:r>
            <a:r>
              <a:rPr lang="ja-JP" altLang="en-US" dirty="0"/>
              <a:t>のレジスタのへの書き戻し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9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pPr marL="269875" lvl="2">
              <a:buClr>
                <a:srgbClr val="6666FF"/>
              </a:buClr>
              <a:buFont typeface="Wingdings" pitchFamily="2" charset="2"/>
              <a:buChar char="n"/>
            </a:pPr>
            <a:endParaRPr lang="en-US" altLang="ja-JP" dirty="0"/>
          </a:p>
          <a:p>
            <a:r>
              <a:rPr lang="en-US" altLang="ja-JP" dirty="0"/>
              <a:t>PC </a:t>
            </a:r>
            <a:r>
              <a:rPr lang="ja-JP" altLang="en-US" dirty="0"/>
              <a:t>はアドレス０を指している</a:t>
            </a:r>
            <a:endParaRPr lang="en-US" altLang="ja-JP" dirty="0"/>
          </a:p>
          <a:p>
            <a:r>
              <a:rPr kumimoji="1" lang="ja-JP" altLang="en-US" dirty="0"/>
              <a:t>レジスタの初期値は</a:t>
            </a:r>
            <a:r>
              <a:rPr kumimoji="1" lang="en-US" altLang="ja-JP" dirty="0"/>
              <a:t>1,2,3…</a:t>
            </a:r>
          </a:p>
          <a:p>
            <a:r>
              <a:rPr lang="ja-JP" altLang="en-US" dirty="0"/>
              <a:t>メモリには，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番地に </a:t>
            </a:r>
            <a:r>
              <a:rPr lang="en-US" altLang="ja-JP" dirty="0"/>
              <a:t>0235 (</a:t>
            </a:r>
            <a:r>
              <a:rPr lang="en-US" altLang="ja-JP" dirty="0">
                <a:latin typeface="Consolas" panose="020B0609020204030204" pitchFamily="49" charset="0"/>
              </a:rPr>
              <a:t>add A,B</a:t>
            </a:r>
            <a:r>
              <a:rPr lang="ja-JP" altLang="en-US" dirty="0">
                <a:latin typeface="Consolas" panose="020B0609020204030204" pitchFamily="49" charset="0"/>
              </a:rPr>
              <a:t>→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) </a:t>
            </a:r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番地に </a:t>
            </a:r>
            <a:r>
              <a:rPr lang="en-US" altLang="ja-JP" dirty="0"/>
              <a:t>1546 (</a:t>
            </a:r>
            <a:r>
              <a:rPr lang="en-US" altLang="ja-JP" dirty="0">
                <a:latin typeface="Consolas" panose="020B0609020204030204" pitchFamily="49" charset="0"/>
              </a:rPr>
              <a:t>sub D,C</a:t>
            </a:r>
            <a:r>
              <a:rPr lang="ja-JP" altLang="en-US" dirty="0">
                <a:latin typeface="Consolas" panose="020B0609020204030204" pitchFamily="49" charset="0"/>
              </a:rPr>
              <a:t>→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)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34" idx="3"/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命令の読み出し（フェッチ）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178975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PC</a:t>
            </a:r>
            <a:r>
              <a:rPr lang="ja-JP" altLang="en-US" dirty="0"/>
              <a:t> が指している命令の番地を読む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今はアドレス０を指している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内容である </a:t>
            </a:r>
            <a:r>
              <a:rPr lang="en-US" altLang="ja-JP" dirty="0"/>
              <a:t>0235 </a:t>
            </a:r>
            <a:r>
              <a:rPr lang="ja-JP" altLang="en-US" dirty="0"/>
              <a:t>が得られる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CPU </a:t>
            </a:r>
            <a:r>
              <a:rPr lang="ja-JP" altLang="en-US" dirty="0"/>
              <a:t>内にもってくる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曲線コネクタ 16"/>
          <p:cNvCxnSpPr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3" idx="2"/>
          </p:cNvCxnSpPr>
          <p:nvPr/>
        </p:nvCxnSpPr>
        <p:spPr bwMode="auto">
          <a:xfrm flipV="1">
            <a:off x="5652012" y="5229020"/>
            <a:ext cx="0" cy="360004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652012" y="5589024"/>
            <a:ext cx="2520028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 bwMode="auto">
          <a:xfrm flipV="1">
            <a:off x="8172040" y="2258988"/>
            <a:ext cx="1" cy="3330036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7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命令の解釈（デコード）</a:t>
            </a:r>
            <a:b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オプコードやオペランドが何かを割り出す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337261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0235 </a:t>
            </a:r>
            <a:r>
              <a:rPr lang="ja-JP" altLang="en-US" dirty="0"/>
              <a:t>の意味を解釈する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0: add</a:t>
            </a:r>
          </a:p>
          <a:p>
            <a:pPr marL="904875" lvl="1" indent="-457200"/>
            <a:r>
              <a:rPr lang="en-US" altLang="ja-JP" dirty="0"/>
              <a:t>2: </a:t>
            </a:r>
            <a:r>
              <a:rPr lang="ja-JP" altLang="en-US" dirty="0"/>
              <a:t>レジスタ</a:t>
            </a:r>
            <a:r>
              <a:rPr lang="en-US" altLang="ja-JP" dirty="0"/>
              <a:t>A</a:t>
            </a:r>
            <a:r>
              <a:rPr lang="ja-JP" altLang="en-US" dirty="0"/>
              <a:t>を読む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3: </a:t>
            </a:r>
            <a:r>
              <a:rPr lang="ja-JP" altLang="en-US" dirty="0"/>
              <a:t>レジスタ</a:t>
            </a:r>
            <a:r>
              <a:rPr lang="en-US" altLang="ja-JP" dirty="0"/>
              <a:t>B</a:t>
            </a:r>
            <a:r>
              <a:rPr lang="ja-JP" altLang="en-US" dirty="0"/>
              <a:t>を読む</a:t>
            </a:r>
            <a:endParaRPr lang="en-US" altLang="ja-JP" dirty="0"/>
          </a:p>
          <a:p>
            <a:pPr marL="904875" lvl="1" indent="-457200"/>
            <a:r>
              <a:rPr lang="en-US" altLang="ja-JP" dirty="0"/>
              <a:t>5: </a:t>
            </a:r>
            <a:r>
              <a:rPr lang="ja-JP" altLang="en-US" dirty="0"/>
              <a:t>結果はレジスタ</a:t>
            </a:r>
            <a:r>
              <a:rPr lang="en-US" altLang="ja-JP" dirty="0"/>
              <a:t>D</a:t>
            </a:r>
            <a:r>
              <a:rPr lang="ja-JP" altLang="en-US" dirty="0"/>
              <a:t>に書く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37563"/>
              </p:ext>
            </p:extLst>
          </p:nvPr>
        </p:nvGraphicFramePr>
        <p:xfrm>
          <a:off x="341953" y="5859027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レジスタ読み出し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538979"/>
            <a:ext cx="4410049" cy="4861207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/>
              <a:t>をレジスタから読みだす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先ほどのデコード結果に従う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中身である </a:t>
            </a:r>
            <a:r>
              <a:rPr lang="en-US" altLang="ja-JP" dirty="0"/>
              <a:t>1 </a:t>
            </a:r>
            <a:r>
              <a:rPr lang="ja-JP" altLang="en-US" dirty="0"/>
              <a:t>と </a:t>
            </a:r>
            <a:r>
              <a:rPr lang="en-US" altLang="ja-JP" dirty="0"/>
              <a:t>2 </a:t>
            </a:r>
            <a:r>
              <a:rPr lang="ja-JP" altLang="en-US" dirty="0"/>
              <a:t>が取れる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「</a:t>
            </a:r>
            <a:r>
              <a:rPr lang="en-US" altLang="ja-JP" dirty="0"/>
              <a:t>0235</a:t>
            </a:r>
            <a:r>
              <a:rPr lang="ja-JP" altLang="en-US" dirty="0"/>
              <a:t>」は レジスタの</a:t>
            </a:r>
            <a:br>
              <a:rPr lang="en-US" altLang="ja-JP" dirty="0"/>
            </a:br>
            <a:r>
              <a:rPr lang="ja-JP" altLang="en-US" dirty="0"/>
              <a:t>「読み出す場所」を</a:t>
            </a:r>
            <a:br>
              <a:rPr lang="en-US" altLang="ja-JP" dirty="0"/>
            </a:br>
            <a:r>
              <a:rPr lang="ja-JP" altLang="en-US" dirty="0"/>
              <a:t>表してることに注意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曲線コネクタ 105"/>
          <p:cNvCxnSpPr/>
          <p:nvPr/>
        </p:nvCxnSpPr>
        <p:spPr bwMode="auto">
          <a:xfrm>
            <a:off x="5382009" y="2438989"/>
            <a:ext cx="720008" cy="540006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曲線コネクタ 107"/>
          <p:cNvCxnSpPr/>
          <p:nvPr/>
        </p:nvCxnSpPr>
        <p:spPr bwMode="auto">
          <a:xfrm>
            <a:off x="5382009" y="2798993"/>
            <a:ext cx="720008" cy="630007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92230"/>
              </p:ext>
            </p:extLst>
          </p:nvPr>
        </p:nvGraphicFramePr>
        <p:xfrm>
          <a:off x="341953" y="5859027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accent5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0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演算の実行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演算器（</a:t>
            </a:r>
            <a:r>
              <a:rPr lang="en-US" altLang="ja-JP" dirty="0"/>
              <a:t>FU</a:t>
            </a:r>
            <a:r>
              <a:rPr lang="ja-JP" altLang="en-US" dirty="0"/>
              <a:t>）で，足し算をする</a:t>
            </a:r>
            <a:endParaRPr lang="en-US" altLang="ja-JP" dirty="0"/>
          </a:p>
          <a:p>
            <a:pPr marL="904875" lvl="1" indent="-457200"/>
            <a:r>
              <a:rPr lang="ja-JP" altLang="en-US" dirty="0"/>
              <a:t>１＋２ </a:t>
            </a:r>
            <a:r>
              <a:rPr lang="en-US" altLang="ja-JP" dirty="0"/>
              <a:t>= 3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742013" y="2798993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742013" y="3338999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462021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3813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レジスタへの結果の書き戻し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 </a:t>
            </a:r>
            <a:r>
              <a:rPr lang="ja-JP" altLang="en-US" dirty="0"/>
              <a:t>に結果の</a:t>
            </a:r>
            <a:r>
              <a:rPr lang="en-US" altLang="ja-JP" dirty="0"/>
              <a:t>3</a:t>
            </a:r>
            <a:r>
              <a:rPr lang="ja-JP" altLang="en-US" dirty="0"/>
              <a:t>を書き込む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</a:t>
            </a:r>
            <a:r>
              <a:rPr lang="ja-JP" altLang="en-US" dirty="0"/>
              <a:t>次の命令へ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251952" y="1676400"/>
            <a:ext cx="5040056" cy="490378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に＋１をする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の命令の読み出しに戻る</a:t>
            </a:r>
            <a:endParaRPr lang="en-US" altLang="ja-JP" dirty="0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曲線コネクタ 40"/>
          <p:cNvCxnSpPr>
            <a:endCxn id="79" idx="1"/>
          </p:cNvCxnSpPr>
          <p:nvPr/>
        </p:nvCxnSpPr>
        <p:spPr bwMode="auto">
          <a:xfrm>
            <a:off x="6462021" y="2348988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その他の命令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その他各種の演算命令 ＝ </a:t>
            </a:r>
            <a:r>
              <a:rPr lang="ja-JP" altLang="en-US" dirty="0"/>
              <a:t>乗算や除算，論理演算など</a:t>
            </a:r>
            <a:endParaRPr lang="en-US" altLang="ja-JP" dirty="0"/>
          </a:p>
          <a:p>
            <a:pPr lvl="1"/>
            <a:r>
              <a:rPr lang="ja-JP" altLang="en-US" dirty="0"/>
              <a:t>これらは，演算器で行う演算の内容が異なるのみ</a:t>
            </a:r>
            <a:endParaRPr lang="en-US" altLang="ja-JP" dirty="0"/>
          </a:p>
          <a:p>
            <a:pPr lvl="1"/>
            <a:r>
              <a:rPr lang="en-US" altLang="ja-JP" dirty="0"/>
              <a:t>CPU </a:t>
            </a:r>
            <a:r>
              <a:rPr lang="ja-JP" altLang="en-US" dirty="0"/>
              <a:t>全体の制御は，加算や減算と同様に行えばよい</a:t>
            </a:r>
            <a:endParaRPr lang="en-US" altLang="ja-JP" dirty="0"/>
          </a:p>
          <a:p>
            <a:r>
              <a:rPr lang="ja-JP" altLang="en-US" dirty="0"/>
              <a:t>演算とは異なる，その他の命令：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メモリの読み書き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制御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/>
              <a:t>即値（レジスタの値の書き換え）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9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メモリの読み書き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メモリの読み書き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ロード命令：メモリからデータを読み出す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ストア命令：メモリへデータを書き込む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0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命令やプログラム，機械語とはなにか</a:t>
            </a:r>
          </a:p>
        </p:txBody>
      </p:sp>
    </p:spTree>
    <p:extLst>
      <p:ext uri="{BB962C8B-B14F-4D97-AF65-F5344CB8AC3E}">
        <p14:creationId xmlns:p14="http://schemas.microsoft.com/office/powerpoint/2010/main" val="231793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ロード命令（</a:t>
            </a:r>
            <a:r>
              <a:rPr lang="en-US" altLang="ja-JP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ld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load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</a:rPr>
              <a:t>ld</a:t>
            </a:r>
            <a:r>
              <a:rPr lang="en-US" altLang="ja-JP" dirty="0">
                <a:latin typeface="Consolas" panose="020B0609020204030204" pitchFamily="49" charset="0"/>
              </a:rPr>
              <a:t> (A)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A </a:t>
            </a:r>
            <a:r>
              <a:rPr lang="ja-JP" altLang="en-US" dirty="0">
                <a:latin typeface="Consolas" panose="020B0609020204030204" pitchFamily="49" charset="0"/>
              </a:rPr>
              <a:t>の中が指しているメモリの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場所を </a:t>
            </a:r>
            <a:r>
              <a:rPr lang="en-US" altLang="ja-JP" dirty="0">
                <a:latin typeface="Consolas" panose="020B0609020204030204" pitchFamily="49" charset="0"/>
              </a:rPr>
              <a:t>D </a:t>
            </a:r>
            <a:r>
              <a:rPr lang="ja-JP" altLang="en-US" dirty="0">
                <a:latin typeface="Consolas" panose="020B0609020204030204" pitchFamily="49" charset="0"/>
              </a:rPr>
              <a:t>に読み込む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/>
              <a:t>（</a:t>
            </a:r>
            <a:r>
              <a:rPr kumimoji="1" lang="en-US" altLang="ja-JP" dirty="0"/>
              <a:t>A</a:t>
            </a:r>
            <a:r>
              <a:rPr kumimoji="1" lang="ja-JP" altLang="en-US" dirty="0"/>
              <a:t>）は，</a:t>
            </a: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で言う *</a:t>
            </a:r>
            <a:r>
              <a:rPr kumimoji="1"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A </a:t>
            </a:r>
            <a:r>
              <a:rPr kumimoji="1" lang="ja-JP" altLang="en-US" dirty="0"/>
              <a:t>の中身であるアドレス９を，</a:t>
            </a:r>
            <a:br>
              <a:rPr kumimoji="1" lang="en-US" altLang="ja-JP" dirty="0"/>
            </a:br>
            <a:r>
              <a:rPr kumimoji="1" lang="ja-JP" altLang="en-US" dirty="0"/>
              <a:t>メモリから読むと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が取れる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5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D </a:t>
            </a:r>
            <a:r>
              <a:rPr kumimoji="1" lang="ja-JP" altLang="en-US" dirty="0"/>
              <a:t>に書き込む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ld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(A)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32" idx="0"/>
          </p:cNvCxnSpPr>
          <p:nvPr/>
        </p:nvCxnSpPr>
        <p:spPr bwMode="auto">
          <a:xfrm flipV="1">
            <a:off x="5292008" y="3609002"/>
            <a:ext cx="0" cy="1080013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 bwMode="auto">
          <a:xfrm flipV="1">
            <a:off x="6822025" y="4779015"/>
            <a:ext cx="0" cy="810009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 bwMode="auto">
          <a:xfrm flipH="1">
            <a:off x="6822026" y="5589024"/>
            <a:ext cx="1350014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 flipV="1">
            <a:off x="8172040" y="4689014"/>
            <a:ext cx="0" cy="90001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7452032" y="432901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092028" y="432901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28" idx="3"/>
            <a:endCxn id="66" idx="1"/>
          </p:cNvCxnSpPr>
          <p:nvPr/>
        </p:nvCxnSpPr>
        <p:spPr bwMode="auto">
          <a:xfrm>
            <a:off x="5472010" y="2348988"/>
            <a:ext cx="1620018" cy="2160024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ストア命令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store)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41954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err="1">
                <a:latin typeface="Consolas" panose="020B0609020204030204" pitchFamily="49" charset="0"/>
              </a:rPr>
              <a:t>st</a:t>
            </a:r>
            <a:r>
              <a:rPr lang="en-US" altLang="ja-JP" dirty="0">
                <a:latin typeface="Consolas" panose="020B0609020204030204" pitchFamily="49" charset="0"/>
              </a:rPr>
              <a:t> D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(A)</a:t>
            </a:r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A </a:t>
            </a:r>
            <a:r>
              <a:rPr kumimoji="1" lang="ja-JP" altLang="en-US" dirty="0">
                <a:latin typeface="Consolas" panose="020B0609020204030204" pitchFamily="49" charset="0"/>
              </a:rPr>
              <a:t>の中が指しているメモリの</a:t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kumimoji="1" lang="ja-JP" altLang="en-US" dirty="0">
                <a:latin typeface="Consolas" panose="020B0609020204030204" pitchFamily="49" charset="0"/>
              </a:rPr>
              <a:t>場所に </a:t>
            </a:r>
            <a:r>
              <a:rPr kumimoji="1" lang="en-US" altLang="ja-JP" dirty="0">
                <a:latin typeface="Consolas" panose="020B0609020204030204" pitchFamily="49" charset="0"/>
              </a:rPr>
              <a:t>D </a:t>
            </a:r>
            <a:r>
              <a:rPr kumimoji="1" lang="ja-JP" altLang="en-US" dirty="0">
                <a:latin typeface="Consolas" panose="020B0609020204030204" pitchFamily="49" charset="0"/>
              </a:rPr>
              <a:t>を書き込む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A </a:t>
            </a:r>
            <a:r>
              <a:rPr lang="ja-JP" altLang="en-US" dirty="0"/>
              <a:t>の中身で</a:t>
            </a:r>
            <a:r>
              <a:rPr kumimoji="1" lang="ja-JP" altLang="en-US" dirty="0"/>
              <a:t>あるアドレス９に，</a:t>
            </a:r>
            <a:br>
              <a:rPr kumimoji="1" lang="en-US" altLang="ja-JP" dirty="0"/>
            </a:br>
            <a:r>
              <a:rPr kumimoji="1" lang="en-US" altLang="ja-JP" dirty="0"/>
              <a:t>D </a:t>
            </a:r>
            <a:r>
              <a:rPr kumimoji="1" lang="ja-JP" altLang="en-US" dirty="0"/>
              <a:t>の中身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を書き込む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st </a:t>
            </a:r>
            <a:r>
              <a:rPr lang="en-US" altLang="ja-JP" dirty="0">
                <a:latin typeface="Consolas" panose="020B0609020204030204" pitchFamily="49" charset="0"/>
              </a:rPr>
              <a:t>(A)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endParaRPr lang="ja-JP" altLang="en-US" dirty="0"/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 bwMode="auto">
          <a:xfrm>
            <a:off x="7452032" y="432901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092028" y="432901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曲線コネクタ 68"/>
          <p:cNvCxnSpPr>
            <a:stCxn id="28" idx="3"/>
            <a:endCxn id="66" idx="1"/>
          </p:cNvCxnSpPr>
          <p:nvPr/>
        </p:nvCxnSpPr>
        <p:spPr bwMode="auto">
          <a:xfrm>
            <a:off x="5472010" y="2348988"/>
            <a:ext cx="1620018" cy="2160024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endCxn id="65" idx="2"/>
          </p:cNvCxnSpPr>
          <p:nvPr/>
        </p:nvCxnSpPr>
        <p:spPr bwMode="auto">
          <a:xfrm>
            <a:off x="5472010" y="3429000"/>
            <a:ext cx="2700030" cy="1260014"/>
          </a:xfrm>
          <a:prstGeom prst="curvedConnector4">
            <a:avLst>
              <a:gd name="adj1" fmla="val 20910"/>
              <a:gd name="adj2" fmla="val 148381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制御命令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制御：</a:t>
            </a:r>
            <a:endParaRPr lang="en-US" altLang="ja-JP" dirty="0"/>
          </a:p>
          <a:p>
            <a:pPr lvl="1"/>
            <a:r>
              <a:rPr kumimoji="1" lang="en-US" altLang="ja-JP" dirty="0"/>
              <a:t>PC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するかわりに，任意の値に書き換えること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ジャンプ命令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プログラムの任意の場所に移動する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分岐命令</a:t>
            </a:r>
            <a:r>
              <a:rPr lang="en-US" altLang="ja-JP" dirty="0"/>
              <a:t>	</a:t>
            </a:r>
          </a:p>
          <a:p>
            <a:pPr lvl="1"/>
            <a:r>
              <a:rPr kumimoji="1" lang="ja-JP" altLang="en-US" dirty="0"/>
              <a:t>条件に応じて，プログラムの任意の場所に移動する</a:t>
            </a:r>
          </a:p>
        </p:txBody>
      </p:sp>
    </p:spTree>
    <p:extLst>
      <p:ext uri="{BB962C8B-B14F-4D97-AF65-F5344CB8AC3E}">
        <p14:creationId xmlns:p14="http://schemas.microsoft.com/office/powerpoint/2010/main" val="27962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ジャンプ命令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(j: jump)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j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N 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(N </a:t>
            </a:r>
            <a:r>
              <a:rPr lang="ja-JP" altLang="en-US" dirty="0">
                <a:latin typeface="Consolas" panose="020B0609020204030204" pitchFamily="49" charset="0"/>
              </a:rPr>
              <a:t>は任意の数字</a:t>
            </a:r>
            <a:r>
              <a:rPr lang="en-US" altLang="ja-JP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PC </a:t>
            </a:r>
            <a:r>
              <a:rPr kumimoji="1" lang="ja-JP" altLang="en-US" dirty="0">
                <a:latin typeface="Consolas" panose="020B0609020204030204" pitchFamily="49" charset="0"/>
              </a:rPr>
              <a:t>を </a:t>
            </a:r>
            <a:r>
              <a:rPr kumimoji="1" lang="en-US" altLang="ja-JP" dirty="0">
                <a:latin typeface="Consolas" panose="020B0609020204030204" pitchFamily="49" charset="0"/>
              </a:rPr>
              <a:t>N </a:t>
            </a:r>
            <a:r>
              <a:rPr kumimoji="1" lang="ja-JP" altLang="en-US" dirty="0">
                <a:latin typeface="Consolas" panose="020B0609020204030204" pitchFamily="49" charset="0"/>
              </a:rPr>
              <a:t>に書き換える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次はアドレス </a:t>
            </a:r>
            <a:r>
              <a:rPr kumimoji="1" lang="en-US" altLang="ja-JP" dirty="0">
                <a:latin typeface="Consolas" panose="020B0609020204030204" pitchFamily="49" charset="0"/>
              </a:rPr>
              <a:t>N </a:t>
            </a:r>
            <a:r>
              <a:rPr kumimoji="1" lang="ja-JP" altLang="en-US" dirty="0">
                <a:latin typeface="Consolas" panose="020B0609020204030204" pitchFamily="49" charset="0"/>
              </a:rPr>
              <a:t>にある</a:t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kumimoji="1" lang="ja-JP" altLang="en-US" dirty="0">
                <a:latin typeface="Consolas" panose="020B0609020204030204" pitchFamily="49" charset="0"/>
              </a:rPr>
              <a:t>命令が実行される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動作例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>
                <a:latin typeface="Consolas" panose="020B0609020204030204" pitchFamily="49" charset="0"/>
              </a:rPr>
              <a:t>j 3 </a:t>
            </a:r>
            <a:r>
              <a:rPr kumimoji="1" lang="ja-JP" altLang="en-US" dirty="0">
                <a:latin typeface="Consolas" panose="020B0609020204030204" pitchFamily="49" charset="0"/>
              </a:rPr>
              <a:t>をフェッチ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PC </a:t>
            </a:r>
            <a:r>
              <a:rPr lang="ja-JP" altLang="en-US" dirty="0">
                <a:latin typeface="Consolas" panose="020B0609020204030204" pitchFamily="49" charset="0"/>
              </a:rPr>
              <a:t>を </a:t>
            </a:r>
            <a:r>
              <a:rPr lang="en-US" altLang="ja-JP" dirty="0">
                <a:latin typeface="Consolas" panose="020B0609020204030204" pitchFamily="49" charset="0"/>
              </a:rPr>
              <a:t>3 </a:t>
            </a:r>
            <a:r>
              <a:rPr lang="ja-JP" altLang="en-US" dirty="0">
                <a:latin typeface="Consolas" panose="020B0609020204030204" pitchFamily="49" charset="0"/>
              </a:rPr>
              <a:t>に書き換える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>
                <a:latin typeface="Consolas" panose="020B0609020204030204" pitchFamily="49" charset="0"/>
              </a:rPr>
              <a:t>アドレス </a:t>
            </a:r>
            <a:r>
              <a:rPr kumimoji="1" lang="en-US" altLang="ja-JP" dirty="0">
                <a:latin typeface="Consolas" panose="020B0609020204030204" pitchFamily="49" charset="0"/>
              </a:rPr>
              <a:t>3 </a:t>
            </a:r>
            <a:r>
              <a:rPr kumimoji="1" lang="ja-JP" altLang="en-US" dirty="0">
                <a:latin typeface="Consolas" panose="020B0609020204030204" pitchFamily="49" charset="0"/>
              </a:rPr>
              <a:t>にある </a:t>
            </a:r>
            <a:r>
              <a:rPr kumimoji="1" lang="en-US" altLang="ja-JP" dirty="0">
                <a:latin typeface="Consolas" panose="020B0609020204030204" pitchFamily="49" charset="0"/>
              </a:rPr>
              <a:t>add </a:t>
            </a:r>
            <a:r>
              <a:rPr kumimoji="1" lang="ja-JP" altLang="en-US" dirty="0">
                <a:latin typeface="Consolas" panose="020B0609020204030204" pitchFamily="49" charset="0"/>
              </a:rPr>
              <a:t>を実行</a:t>
            </a:r>
            <a:endParaRPr kumimoji="1" lang="en-US" altLang="ja-JP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j 3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 ...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/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曲線コネクタ 48"/>
          <p:cNvCxnSpPr/>
          <p:nvPr/>
        </p:nvCxnSpPr>
        <p:spPr bwMode="auto">
          <a:xfrm rot="16200000" flipH="1" flipV="1">
            <a:off x="7277736" y="993267"/>
            <a:ext cx="180002" cy="2171437"/>
          </a:xfrm>
          <a:prstGeom prst="curvedConnector3">
            <a:avLst>
              <a:gd name="adj1" fmla="val -320522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5742013" y="998973"/>
            <a:ext cx="3510039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3509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分岐命令 </a:t>
            </a:r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(b: branch)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61951" y="1676400"/>
            <a:ext cx="4950054" cy="4903788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b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 &lt; B, N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レジスタを２つ読んで，</a:t>
            </a:r>
            <a:br>
              <a:rPr kumimoji="1"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A &lt; B </a:t>
            </a:r>
            <a:r>
              <a:rPr lang="ja-JP" altLang="en-US" dirty="0">
                <a:latin typeface="Consolas" panose="020B0609020204030204" pitchFamily="49" charset="0"/>
              </a:rPr>
              <a:t>なら，</a:t>
            </a:r>
            <a:r>
              <a:rPr lang="en-US" altLang="ja-JP" dirty="0">
                <a:latin typeface="Consolas" panose="020B0609020204030204" pitchFamily="49" charset="0"/>
              </a:rPr>
              <a:t>N </a:t>
            </a:r>
            <a:r>
              <a:rPr lang="ja-JP" altLang="en-US" dirty="0">
                <a:latin typeface="Consolas" panose="020B0609020204030204" pitchFamily="49" charset="0"/>
              </a:rPr>
              <a:t>に飛ぶ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動作例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 </a:t>
            </a:r>
            <a:r>
              <a:rPr lang="ja-JP" altLang="en-US" dirty="0">
                <a:latin typeface="Consolas" panose="020B0609020204030204" pitchFamily="49" charset="0"/>
              </a:rPr>
              <a:t>にある </a:t>
            </a:r>
            <a:r>
              <a:rPr lang="en-US" altLang="ja-JP" dirty="0">
                <a:latin typeface="Consolas" panose="020B0609020204030204" pitchFamily="49" charset="0"/>
              </a:rPr>
              <a:t>2 </a:t>
            </a:r>
            <a:r>
              <a:rPr lang="ja-JP" altLang="en-US" dirty="0">
                <a:latin typeface="Consolas" panose="020B0609020204030204" pitchFamily="49" charset="0"/>
              </a:rPr>
              <a:t>と </a:t>
            </a:r>
            <a:r>
              <a:rPr lang="en-US" altLang="ja-JP" dirty="0">
                <a:latin typeface="Consolas" panose="020B0609020204030204" pitchFamily="49" charset="0"/>
              </a:rPr>
              <a:t>B </a:t>
            </a:r>
            <a:r>
              <a:rPr lang="ja-JP" altLang="en-US" dirty="0">
                <a:latin typeface="Consolas" panose="020B0609020204030204" pitchFamily="49" charset="0"/>
              </a:rPr>
              <a:t>にある </a:t>
            </a:r>
            <a:r>
              <a:rPr lang="en-US" altLang="ja-JP" dirty="0">
                <a:latin typeface="Consolas" panose="020B0609020204030204" pitchFamily="49" charset="0"/>
              </a:rPr>
              <a:t>4 </a:t>
            </a:r>
            <a:r>
              <a:rPr lang="ja-JP" altLang="en-US" dirty="0">
                <a:latin typeface="Consolas" panose="020B0609020204030204" pitchFamily="49" charset="0"/>
              </a:rPr>
              <a:t>を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読んで比較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 &lt; B </a:t>
            </a:r>
            <a:r>
              <a:rPr lang="ja-JP" altLang="en-US" dirty="0">
                <a:latin typeface="Consolas" panose="020B0609020204030204" pitchFamily="49" charset="0"/>
              </a:rPr>
              <a:t>なので，</a:t>
            </a:r>
            <a:r>
              <a:rPr lang="en-US" altLang="ja-JP" dirty="0">
                <a:latin typeface="Consolas" panose="020B0609020204030204" pitchFamily="49" charset="0"/>
              </a:rPr>
              <a:t>PC </a:t>
            </a:r>
            <a:r>
              <a:rPr lang="ja-JP" altLang="en-US" dirty="0">
                <a:latin typeface="Consolas" panose="020B0609020204030204" pitchFamily="49" charset="0"/>
              </a:rPr>
              <a:t>を </a:t>
            </a:r>
            <a:r>
              <a:rPr lang="en-US" altLang="ja-JP" dirty="0">
                <a:latin typeface="Consolas" panose="020B0609020204030204" pitchFamily="49" charset="0"/>
              </a:rPr>
              <a:t>0 </a:t>
            </a:r>
            <a:r>
              <a:rPr lang="ja-JP" altLang="en-US" dirty="0">
                <a:latin typeface="Consolas" panose="020B0609020204030204" pitchFamily="49" charset="0"/>
              </a:rPr>
              <a:t>に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書き換える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817200" lvl="1" indent="-457200">
              <a:buFont typeface="+mj-lt"/>
              <a:buAutoNum type="arabicPeriod"/>
            </a:pPr>
            <a:r>
              <a:rPr lang="ja-JP" altLang="en-US" dirty="0">
                <a:latin typeface="Consolas" panose="020B0609020204030204" pitchFamily="49" charset="0"/>
              </a:rPr>
              <a:t>次は アドレス </a:t>
            </a:r>
            <a:r>
              <a:rPr lang="en-US" altLang="ja-JP" dirty="0">
                <a:latin typeface="Consolas" panose="020B0609020204030204" pitchFamily="49" charset="0"/>
              </a:rPr>
              <a:t>0 </a:t>
            </a:r>
            <a:r>
              <a:rPr lang="ja-JP" altLang="en-US" dirty="0">
                <a:latin typeface="Consolas" panose="020B0609020204030204" pitchFamily="49" charset="0"/>
              </a:rPr>
              <a:t>にある命令が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実行される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lang="ja-JP" altLang="en-US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 A&lt;B,0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329010"/>
            <a:ext cx="0" cy="36000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 flipV="1">
            <a:off x="5292008" y="4689014"/>
            <a:ext cx="540006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832014" y="4509012"/>
            <a:ext cx="0" cy="3600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832015" y="4599013"/>
            <a:ext cx="720007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 bwMode="auto">
          <a:xfrm flipH="1">
            <a:off x="5832014" y="4779015"/>
            <a:ext cx="990011" cy="1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34" idx="3"/>
            <a:endCxn id="27" idx="1"/>
          </p:cNvCxnSpPr>
          <p:nvPr/>
        </p:nvCxnSpPr>
        <p:spPr bwMode="auto">
          <a:xfrm>
            <a:off x="6462021" y="2348988"/>
            <a:ext cx="630007" cy="900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曲線コネクタ 46"/>
          <p:cNvCxnSpPr/>
          <p:nvPr/>
        </p:nvCxnSpPr>
        <p:spPr bwMode="auto">
          <a:xfrm rot="16200000" flipV="1">
            <a:off x="7002027" y="1448978"/>
            <a:ext cx="900010" cy="2340026"/>
          </a:xfrm>
          <a:prstGeom prst="curvedConnector3">
            <a:avLst>
              <a:gd name="adj1" fmla="val 176603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5742013" y="908972"/>
            <a:ext cx="3510039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条件が成り立てば</a:t>
            </a:r>
            <a:b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 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6599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即値（レジスタの値の書き換え）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960044" cy="5220058"/>
          </a:xfrm>
        </p:spPr>
        <p:txBody>
          <a:bodyPr/>
          <a:lstStyle/>
          <a:p>
            <a:r>
              <a:rPr lang="en-US" altLang="ja-JP" dirty="0">
                <a:latin typeface="Consolas" panose="020B0609020204030204" pitchFamily="49" charset="0"/>
              </a:rPr>
              <a:t>li 2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(load immediate)</a:t>
            </a:r>
          </a:p>
          <a:p>
            <a:r>
              <a:rPr kumimoji="1" lang="ja-JP" altLang="en-US" dirty="0"/>
              <a:t>即値命令は命令の内の数字を，</a:t>
            </a:r>
            <a:br>
              <a:rPr kumimoji="1" lang="en-US" altLang="ja-JP" dirty="0"/>
            </a:br>
            <a:r>
              <a:rPr kumimoji="1" lang="ja-JP" altLang="en-US" dirty="0"/>
              <a:t>直接レジスタに書き込む</a:t>
            </a:r>
            <a:endParaRPr kumimoji="1" lang="en-US" altLang="ja-JP" dirty="0"/>
          </a:p>
          <a:p>
            <a:r>
              <a:rPr kumimoji="1" lang="ja-JP" altLang="en-US" dirty="0"/>
              <a:t>他の命令は，命令内の数字を</a:t>
            </a:r>
            <a:br>
              <a:rPr kumimoji="1" lang="en-US" altLang="ja-JP" dirty="0"/>
            </a:br>
            <a:r>
              <a:rPr kumimoji="1" lang="ja-JP" altLang="en-US" dirty="0"/>
              <a:t>「レジスタの位置」と解釈</a:t>
            </a:r>
            <a:endParaRPr kumimoji="1" lang="en-US" altLang="ja-JP" dirty="0"/>
          </a:p>
          <a:p>
            <a:r>
              <a:rPr kumimoji="1" lang="ja-JP" altLang="en-US" dirty="0"/>
              <a:t>レジスタの初期値を設定することなどに使用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**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手作業 2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7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プログラムの例：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回だけ回るループ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7380082" cy="5219751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レジスタ初期値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0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番地の命令から開始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ループ・カウンタ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  </a:t>
            </a:r>
            <a:r>
              <a:rPr kumimoji="1"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インクリメント量</a:t>
            </a:r>
            <a:endParaRPr kumimoji="1"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ループ回数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動作</a:t>
            </a:r>
            <a:endParaRPr lang="en-US" altLang="ja-JP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0: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 A+B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を足して，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に書き戻す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b A&lt;C,0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&lt; C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ならアドレス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に戻る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60000" lvl="1" indent="0">
              <a:buNone/>
            </a:pP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もし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&gt; C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ならアドレス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6912026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912026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6912026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 A+B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912026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b A&lt;C,0</a:t>
            </a:r>
            <a:endParaRPr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912026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12026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552022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552022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552022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552022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472010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472010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472010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472010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472010" y="342900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472010" y="378900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32014" y="198898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０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832014" y="2348988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5832014" y="2708992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5832014" y="306899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832014" y="3429000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832014" y="3789004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292008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</a:t>
            </a:r>
          </a:p>
        </p:txBody>
      </p:sp>
      <p:cxnSp>
        <p:nvCxnSpPr>
          <p:cNvPr id="28" name="曲線コネクタ 27"/>
          <p:cNvCxnSpPr>
            <a:stCxn id="7" idx="3"/>
            <a:endCxn id="6" idx="3"/>
          </p:cNvCxnSpPr>
          <p:nvPr/>
        </p:nvCxnSpPr>
        <p:spPr bwMode="auto">
          <a:xfrm flipV="1">
            <a:off x="8352042" y="2168986"/>
            <a:ext cx="12700" cy="360004"/>
          </a:xfrm>
          <a:prstGeom prst="curvedConnector3">
            <a:avLst>
              <a:gd name="adj1" fmla="val 1800000"/>
            </a:avLst>
          </a:prstGeom>
          <a:ln w="158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単純な </a:t>
            </a:r>
            <a:r>
              <a:rPr lang="en-US" altLang="ja-JP" dirty="0"/>
              <a:t>CPU </a:t>
            </a:r>
            <a:r>
              <a:rPr lang="ja-JP" altLang="en-US" dirty="0"/>
              <a:t>の構造</a:t>
            </a:r>
            <a:endParaRPr lang="en-US" altLang="ja-JP" dirty="0"/>
          </a:p>
          <a:p>
            <a:pPr lvl="1"/>
            <a:r>
              <a:rPr kumimoji="1" lang="ja-JP" altLang="en-US" dirty="0"/>
              <a:t>演算器（</a:t>
            </a:r>
            <a:r>
              <a:rPr kumimoji="1" lang="en-US" altLang="ja-JP" dirty="0"/>
              <a:t>FU</a:t>
            </a:r>
            <a:r>
              <a:rPr kumimoji="1" lang="ja-JP" altLang="en-US" dirty="0"/>
              <a:t>），レジスタ</a:t>
            </a:r>
            <a:r>
              <a:rPr lang="ja-JP" altLang="en-US" dirty="0"/>
              <a:t>，</a:t>
            </a:r>
            <a:r>
              <a:rPr kumimoji="1" lang="en-US" altLang="ja-JP" dirty="0"/>
              <a:t>PC</a:t>
            </a:r>
          </a:p>
          <a:p>
            <a:r>
              <a:rPr kumimoji="1" lang="ja-JP" altLang="en-US" dirty="0"/>
              <a:t>動作：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PC </a:t>
            </a:r>
            <a:r>
              <a:rPr kumimoji="1" lang="ja-JP" altLang="en-US" dirty="0"/>
              <a:t>に従ってメモリから命令を読み出し，それを１つずつ処理</a:t>
            </a:r>
            <a:endParaRPr kumimoji="1" lang="en-US" altLang="ja-JP" dirty="0"/>
          </a:p>
          <a:p>
            <a:r>
              <a:rPr kumimoji="1" lang="ja-JP" altLang="en-US" dirty="0"/>
              <a:t>命令の例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演算，ロード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ストア，ジャンプ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分岐，即値</a:t>
            </a:r>
          </a:p>
        </p:txBody>
      </p:sp>
    </p:spTree>
    <p:extLst>
      <p:ext uri="{BB962C8B-B14F-4D97-AF65-F5344CB8AC3E}">
        <p14:creationId xmlns:p14="http://schemas.microsoft.com/office/powerpoint/2010/main" val="2833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余談：メモリのみでもコンピュータは作れる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4680052" cy="5219751"/>
          </a:xfrm>
        </p:spPr>
        <p:txBody>
          <a:bodyPr/>
          <a:lstStyle/>
          <a:p>
            <a:r>
              <a:rPr kumimoji="1" lang="ja-JP" altLang="en-US" dirty="0"/>
              <a:t>レジスタは，必須の存在ではない</a:t>
            </a:r>
            <a:endParaRPr kumimoji="1" lang="en-US" altLang="ja-JP" dirty="0"/>
          </a:p>
          <a:p>
            <a:r>
              <a:rPr lang="ja-JP" altLang="en-US" dirty="0"/>
              <a:t>メモリのみでも等価なものは作れる</a:t>
            </a:r>
            <a:endParaRPr lang="en-US" altLang="ja-JP" dirty="0"/>
          </a:p>
          <a:p>
            <a:pPr lvl="1"/>
            <a:r>
              <a:rPr kumimoji="1" lang="ja-JP" altLang="en-US" dirty="0"/>
              <a:t>命令中のレジスタの指定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A, B, C ...</a:t>
            </a:r>
            <a:r>
              <a:rPr kumimoji="1" lang="ja-JP" altLang="en-US" dirty="0"/>
              <a:t>）をメモリの</a:t>
            </a:r>
            <a:br>
              <a:rPr kumimoji="1" lang="en-US" altLang="ja-JP" dirty="0"/>
            </a:br>
            <a:r>
              <a:rPr kumimoji="1" lang="ja-JP" altLang="en-US" dirty="0"/>
              <a:t>アドレスだと思えばよい</a:t>
            </a:r>
            <a:endParaRPr kumimoji="1" lang="en-US" altLang="ja-JP" dirty="0"/>
          </a:p>
          <a:p>
            <a:r>
              <a:rPr kumimoji="1" lang="ja-JP" altLang="en-US" dirty="0"/>
              <a:t>昔の命令セットでは，ほぼメモリのみで計算を行うものも実際ある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562011" y="1988985"/>
            <a:ext cx="1170012" cy="189002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5201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フローチャート: 手作業 9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562010" y="1628980"/>
            <a:ext cx="1170013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5832014" y="2978995"/>
            <a:ext cx="27000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 bwMode="auto">
          <a:xfrm>
            <a:off x="5832014" y="3519001"/>
            <a:ext cx="27000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なぜレジスタとメモリがあるのか？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280092" cy="1800020"/>
          </a:xfrm>
        </p:spPr>
        <p:txBody>
          <a:bodyPr/>
          <a:lstStyle/>
          <a:p>
            <a:pPr lvl="1"/>
            <a:r>
              <a:rPr kumimoji="1" lang="ja-JP" altLang="en-US" sz="2000" dirty="0"/>
              <a:t>問題：</a:t>
            </a:r>
            <a:r>
              <a:rPr kumimoji="1" lang="ja-JP" altLang="en-US" dirty="0"/>
              <a:t>メモリは大容量だが，その分遅い</a:t>
            </a:r>
            <a:endParaRPr kumimoji="1" lang="en-US" altLang="ja-JP" dirty="0"/>
          </a:p>
          <a:p>
            <a:pPr lvl="1"/>
            <a:r>
              <a:rPr lang="ja-JP" altLang="en-US" dirty="0"/>
              <a:t>小容量だけど，高速なレジスタを用意</a:t>
            </a:r>
            <a:endParaRPr lang="en-US" altLang="ja-JP" dirty="0"/>
          </a:p>
          <a:p>
            <a:pPr lvl="2"/>
            <a:r>
              <a:rPr lang="ja-JP" altLang="en-US" sz="2000" dirty="0"/>
              <a:t>一度利用した値を入れておくことで，</a:t>
            </a:r>
            <a:r>
              <a:rPr lang="en-US" altLang="ja-JP" sz="2000" dirty="0"/>
              <a:t>2</a:t>
            </a:r>
            <a:r>
              <a:rPr lang="ja-JP" altLang="en-US" sz="2000" dirty="0"/>
              <a:t>度目からは高速に</a:t>
            </a:r>
            <a:endParaRPr lang="en-US" altLang="ja-JP" sz="2000" dirty="0"/>
          </a:p>
          <a:p>
            <a:pPr lvl="2"/>
            <a:r>
              <a:rPr lang="ja-JP" altLang="en-US" dirty="0"/>
              <a:t>一度使用したデータは，また使う可能性が高い</a:t>
            </a:r>
            <a:endParaRPr lang="en-US" altLang="ja-JP" sz="2000" dirty="0"/>
          </a:p>
        </p:txBody>
      </p:sp>
      <p:sp>
        <p:nvSpPr>
          <p:cNvPr id="23" name="下矢印 22"/>
          <p:cNvSpPr/>
          <p:nvPr/>
        </p:nvSpPr>
        <p:spPr bwMode="auto">
          <a:xfrm>
            <a:off x="2591978" y="3969006"/>
            <a:ext cx="360004" cy="1440016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下矢印 23"/>
          <p:cNvSpPr/>
          <p:nvPr/>
        </p:nvSpPr>
        <p:spPr bwMode="auto">
          <a:xfrm>
            <a:off x="5562011" y="3969006"/>
            <a:ext cx="360004" cy="450005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下矢印 24"/>
          <p:cNvSpPr/>
          <p:nvPr/>
        </p:nvSpPr>
        <p:spPr bwMode="auto">
          <a:xfrm>
            <a:off x="5562011" y="4959017"/>
            <a:ext cx="360004" cy="450005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691968" y="5409022"/>
            <a:ext cx="2160024" cy="99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2231974" y="342900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演算器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662001" y="5409022"/>
            <a:ext cx="2160024" cy="92572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5202007" y="342900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演算器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202007" y="4419010"/>
            <a:ext cx="1080012" cy="540007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レジスタ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861981" y="4509012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長時間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372020" y="3969006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短時間</a:t>
            </a:r>
            <a:endParaRPr lang="en-US" altLang="ja-JP" sz="2000" dirty="0">
              <a:solidFill>
                <a:schemeClr val="accent5"/>
              </a:solidFill>
            </a:endParaRPr>
          </a:p>
          <a:p>
            <a:pPr marL="0" lvl="1"/>
            <a:r>
              <a:rPr lang="ja-JP" altLang="en-US" sz="2000" dirty="0">
                <a:solidFill>
                  <a:schemeClr val="accent5"/>
                </a:solidFill>
              </a:rPr>
              <a:t>（データがあれば）</a:t>
            </a:r>
          </a:p>
        </p:txBody>
      </p:sp>
    </p:spTree>
    <p:extLst>
      <p:ext uri="{BB962C8B-B14F-4D97-AF65-F5344CB8AC3E}">
        <p14:creationId xmlns:p14="http://schemas.microsoft.com/office/powerpoint/2010/main" val="37319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プログラムとは</a:t>
            </a:r>
            <a:endParaRPr lang="en-US" altLang="ja-JP" dirty="0"/>
          </a:p>
          <a:p>
            <a:pPr lvl="1"/>
            <a:r>
              <a:rPr lang="ja-JP" altLang="en-US" dirty="0"/>
              <a:t>計算の手順を表したもの</a:t>
            </a:r>
            <a:endParaRPr lang="en-US" altLang="ja-JP" dirty="0"/>
          </a:p>
          <a:p>
            <a:pPr lvl="1"/>
            <a:r>
              <a:rPr lang="ja-JP" altLang="en-US" dirty="0"/>
              <a:t>実体：メモリの上にある，計算方法を指示する数字（命令）の列</a:t>
            </a:r>
            <a:endParaRPr lang="en-US" altLang="ja-JP" dirty="0"/>
          </a:p>
          <a:p>
            <a:r>
              <a:rPr lang="ja-JP" altLang="en-US" dirty="0"/>
              <a:t>（フォン）ノイマン型 </a:t>
            </a:r>
            <a:r>
              <a:rPr lang="en-US" altLang="ja-JP" dirty="0"/>
              <a:t>(von Neumann-type) </a:t>
            </a:r>
            <a:r>
              <a:rPr lang="ja-JP" altLang="en-US" dirty="0"/>
              <a:t>コンピュータ</a:t>
            </a:r>
            <a:endParaRPr lang="en-US" altLang="ja-JP" dirty="0"/>
          </a:p>
          <a:p>
            <a:pPr lvl="1"/>
            <a:r>
              <a:rPr lang="ja-JP" altLang="en-US" dirty="0"/>
              <a:t>プログラムに従って計算をする機械</a:t>
            </a:r>
            <a:endParaRPr lang="en-US" altLang="ja-JP" dirty="0"/>
          </a:p>
          <a:p>
            <a:pPr lvl="1"/>
            <a:r>
              <a:rPr lang="ja-JP" altLang="en-US" dirty="0"/>
              <a:t>メモリに格納された命令を取り出して順に実行</a:t>
            </a:r>
            <a:endParaRPr lang="en-US" altLang="ja-JP" dirty="0"/>
          </a:p>
          <a:p>
            <a:pPr lvl="1"/>
            <a:r>
              <a:rPr lang="ja-JP" altLang="en-US" dirty="0"/>
              <a:t>他にもあるけど，これが今日では主流</a:t>
            </a:r>
            <a:endParaRPr lang="en-US" altLang="ja-JP" dirty="0"/>
          </a:p>
          <a:p>
            <a:r>
              <a:rPr lang="ja-JP" altLang="en-US" dirty="0"/>
              <a:t>次項から，簡単な例を使って説明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89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データをとってくるのに，どのぐらいかかるか？</a:t>
            </a:r>
            <a:endParaRPr lang="ja-JP" altLang="en-US" dirty="0"/>
          </a:p>
        </p:txBody>
      </p:sp>
      <p:sp>
        <p:nvSpPr>
          <p:cNvPr id="23" name="下矢印 22"/>
          <p:cNvSpPr/>
          <p:nvPr/>
        </p:nvSpPr>
        <p:spPr bwMode="auto">
          <a:xfrm>
            <a:off x="1511966" y="2258986"/>
            <a:ext cx="360004" cy="360005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611956" y="2708992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メモリ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151962" y="1628980"/>
            <a:ext cx="1080012" cy="540006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CPU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11956" y="4059007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ハードディスク</a:t>
            </a:r>
          </a:p>
        </p:txBody>
      </p:sp>
      <p:sp>
        <p:nvSpPr>
          <p:cNvPr id="18" name="下矢印 17"/>
          <p:cNvSpPr/>
          <p:nvPr/>
        </p:nvSpPr>
        <p:spPr bwMode="auto">
          <a:xfrm>
            <a:off x="1511966" y="3609002"/>
            <a:ext cx="360004" cy="360004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11956" y="5409022"/>
            <a:ext cx="2160024" cy="81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光学ドライブ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テープ・ドライブ</a:t>
            </a:r>
          </a:p>
        </p:txBody>
      </p:sp>
      <p:sp>
        <p:nvSpPr>
          <p:cNvPr id="21" name="下矢印 20"/>
          <p:cNvSpPr/>
          <p:nvPr/>
        </p:nvSpPr>
        <p:spPr bwMode="auto">
          <a:xfrm>
            <a:off x="1511966" y="4959017"/>
            <a:ext cx="360004" cy="360004"/>
          </a:xfrm>
          <a:prstGeom prst="downArrow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041983" y="1718981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1ns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041983" y="2888994"/>
            <a:ext cx="424189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/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100ns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067799" y="4239009"/>
                <a:ext cx="424189" cy="40011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ns</a:t>
                </a:r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99" y="4239009"/>
                <a:ext cx="424189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r="-112857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3041983" y="5589024"/>
                <a:ext cx="424189" cy="40011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ja-JP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ns</a:t>
                </a:r>
                <a:endPara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83" y="5589024"/>
                <a:ext cx="42418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11142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5112006" y="1448978"/>
            <a:ext cx="1774204" cy="990011"/>
            <a:chOff x="5112006" y="1448978"/>
            <a:chExt cx="1774204" cy="990011"/>
          </a:xfrm>
        </p:grpSpPr>
        <p:pic>
          <p:nvPicPr>
            <p:cNvPr id="1032" name="Picture 8" descr="「本棚 イラスト」の画像検索結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06" y="1448978"/>
              <a:ext cx="1111166" cy="99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正方形/長方形 31"/>
            <p:cNvSpPr/>
            <p:nvPr/>
          </p:nvSpPr>
          <p:spPr>
            <a:xfrm>
              <a:off x="6462021" y="1628980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マイ本棚：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分（目的の本を探す）</a:t>
              </a: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62001" y="3969006"/>
            <a:ext cx="2224209" cy="1080012"/>
            <a:chOff x="4662001" y="3969006"/>
            <a:chExt cx="2224209" cy="1080012"/>
          </a:xfrm>
        </p:grpSpPr>
        <p:pic>
          <p:nvPicPr>
            <p:cNvPr id="1048" name="Picture 24" descr="「木星」の画像検索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001" y="3969006"/>
              <a:ext cx="1608278" cy="1080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正方形/長方形 37"/>
            <p:cNvSpPr/>
            <p:nvPr/>
          </p:nvSpPr>
          <p:spPr>
            <a:xfrm>
              <a:off x="6462021" y="4239009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木星：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   （ロケット）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301997" y="5409022"/>
            <a:ext cx="2584213" cy="900010"/>
            <a:chOff x="4301997" y="5409022"/>
            <a:chExt cx="2584213" cy="900010"/>
          </a:xfrm>
        </p:grpSpPr>
        <p:pic>
          <p:nvPicPr>
            <p:cNvPr id="1050" name="Picture 26" descr="http://www.skyfactory.org/deneb/Deneb_larg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97" y="5409022"/>
              <a:ext cx="1960022" cy="900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6462021" y="5589024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白鳥座デネブ：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年（光速）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301997" y="2528990"/>
            <a:ext cx="2584213" cy="1217149"/>
            <a:chOff x="4301997" y="2528990"/>
            <a:chExt cx="2584213" cy="1217149"/>
          </a:xfrm>
        </p:grpSpPr>
        <p:pic>
          <p:nvPicPr>
            <p:cNvPr id="1026" name="Picture 2" descr="https://4.bp.blogspot.com/-HXhQY5J5SKY/U7O8H5dFRcI/AAAAAAAAiaE/mHc90zyBI8w/s800/nagoya_syachihok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07" y="2618991"/>
              <a:ext cx="1211986" cy="112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ã«ãã§ã®ã¢ã¼ãã³ã°ã»ããã®ã¤ã©ã¹ãï¼å°åãã¼ã¹ãï¼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997" y="2528990"/>
              <a:ext cx="1193595" cy="105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6462021" y="2888994"/>
              <a:ext cx="424189" cy="4001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/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名古屋：</a:t>
              </a:r>
              <a:b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</a:t>
              </a:r>
              <a:r>
                <a:rPr lang="ja-JP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分（新幹線）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4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</a:p>
        </p:txBody>
      </p:sp>
    </p:spTree>
    <p:extLst>
      <p:ext uri="{BB962C8B-B14F-4D97-AF65-F5344CB8AC3E}">
        <p14:creationId xmlns:p14="http://schemas.microsoft.com/office/powerpoint/2010/main" val="2672804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言語で書かれたプログラムを動作させるには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ここまでに説明した </a:t>
            </a:r>
            <a:r>
              <a:rPr lang="en-US" altLang="ja-JP" dirty="0"/>
              <a:t>CPU </a:t>
            </a:r>
            <a:r>
              <a:rPr lang="ja-JP" altLang="en-US" dirty="0"/>
              <a:t>でも，大概のことはできそう</a:t>
            </a:r>
            <a:endParaRPr lang="en-US" altLang="ja-JP" dirty="0"/>
          </a:p>
          <a:p>
            <a:pPr lvl="1"/>
            <a:r>
              <a:rPr kumimoji="1" lang="ja-JP" altLang="en-US" dirty="0"/>
              <a:t>任意の場所のメモリの読み書き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ループ，分岐</a:t>
            </a:r>
            <a:endParaRPr kumimoji="1" lang="en-US" altLang="ja-JP" dirty="0"/>
          </a:p>
          <a:p>
            <a:r>
              <a:rPr kumimoji="1" lang="ja-JP" altLang="en-US" dirty="0"/>
              <a:t>コンパイラの</a:t>
            </a:r>
            <a:r>
              <a:rPr lang="ja-JP" altLang="en-US" dirty="0"/>
              <a:t>処理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 </a:t>
            </a:r>
            <a:r>
              <a:rPr kumimoji="1" lang="ja-JP" altLang="en-US" dirty="0"/>
              <a:t>言語で書いた各ステートメントを，対応する機械語</a:t>
            </a:r>
            <a:br>
              <a:rPr kumimoji="1" lang="en-US" altLang="ja-JP" dirty="0"/>
            </a:br>
            <a:r>
              <a:rPr kumimoji="1" lang="ja-JP" altLang="en-US" dirty="0"/>
              <a:t>に置き換える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基本的にはパターンマッチング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2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言語で書かれたプログラムを動作させるには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具体的に，</a:t>
            </a:r>
            <a:r>
              <a:rPr lang="en-US" altLang="ja-JP" dirty="0"/>
              <a:t>C </a:t>
            </a:r>
            <a:r>
              <a:rPr lang="ja-JP" altLang="en-US" dirty="0"/>
              <a:t>言語の構文をみていく</a:t>
            </a:r>
            <a:endParaRPr lang="en-US" altLang="ja-JP" dirty="0"/>
          </a:p>
          <a:p>
            <a:pPr lvl="1"/>
            <a:r>
              <a:rPr lang="ja-JP" altLang="en-US" dirty="0"/>
              <a:t>まずは例としてループを手でコンパイルしてみる</a:t>
            </a:r>
            <a:endParaRPr lang="en-US" altLang="ja-JP" dirty="0"/>
          </a:p>
          <a:p>
            <a:r>
              <a:rPr lang="en-US" altLang="ja-JP" dirty="0"/>
              <a:t>C </a:t>
            </a:r>
            <a:r>
              <a:rPr lang="ja-JP" altLang="en-US" dirty="0"/>
              <a:t>言語の構文から，どのような命令が必要なのかを検討</a:t>
            </a:r>
          </a:p>
        </p:txBody>
      </p:sp>
    </p:spTree>
    <p:extLst>
      <p:ext uri="{BB962C8B-B14F-4D97-AF65-F5344CB8AC3E}">
        <p14:creationId xmlns:p14="http://schemas.microsoft.com/office/powerpoint/2010/main" val="19014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言語のループ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088975"/>
            <a:ext cx="8280092" cy="900010"/>
          </a:xfrm>
        </p:spPr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言語のループについて考える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971960" y="4059007"/>
            <a:ext cx="654247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	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初期化部分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LABEL:	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ループの先頭</a:t>
            </a:r>
            <a:b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カウンタの更新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	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ループの継続判定</a:t>
            </a:r>
            <a:b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LABEL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に戻る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7" name="テキスト プレースホルダー 2"/>
          <p:cNvSpPr txBox="1">
            <a:spLocks/>
          </p:cNvSpPr>
          <p:nvPr/>
        </p:nvSpPr>
        <p:spPr bwMode="auto">
          <a:xfrm>
            <a:off x="881959" y="1718981"/>
            <a:ext cx="6542471" cy="10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kern="0" dirty="0">
                <a:latin typeface="Consolas" panose="020B0609020204030204" pitchFamily="49" charset="0"/>
              </a:rPr>
              <a:t> 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10;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++) {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}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 bwMode="auto">
          <a:xfrm>
            <a:off x="611956" y="2978995"/>
            <a:ext cx="8280092" cy="90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そのままだと考えづらいので，</a:t>
            </a:r>
            <a:b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まず上記のループを下記の形に変換して考える</a:t>
            </a:r>
            <a:endParaRPr lang="ja-JP" altLang="en-US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前準備：変数の割り当て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881959" y="1358977"/>
            <a:ext cx="369004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46873"/>
              </p:ext>
            </p:extLst>
          </p:nvPr>
        </p:nvGraphicFramePr>
        <p:xfrm>
          <a:off x="4572000" y="1623136"/>
          <a:ext cx="1800240" cy="72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ＭＳ ゴシック" pitchFamily="49" charset="-128"/>
                        </a:rPr>
                        <a:t>i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0x0f4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4572000" y="1263308"/>
            <a:ext cx="1800240" cy="360049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pPr algn="ctr"/>
            <a:r>
              <a:rPr lang="ja-JP" altLang="en-US" dirty="0">
                <a:latin typeface="+mn-ea"/>
                <a:ea typeface="+mn-ea"/>
              </a:rPr>
              <a:t>変数表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b="1" dirty="0" err="1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ここから命令</a:t>
            </a:r>
            <a:endParaRPr kumimoji="1"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4" y="4059007"/>
            <a:ext cx="6120068" cy="1709712"/>
          </a:xfrm>
        </p:spPr>
        <p:txBody>
          <a:bodyPr/>
          <a:lstStyle/>
          <a:p>
            <a:r>
              <a:rPr kumimoji="1" lang="ja-JP" altLang="en-US" dirty="0">
                <a:latin typeface="Consolas" panose="020B0609020204030204" pitchFamily="49" charset="0"/>
              </a:rPr>
              <a:t>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 err="1">
                <a:latin typeface="Consolas" panose="020B0609020204030204" pitchFamily="49" charset="0"/>
              </a:rPr>
              <a:t>を</a:t>
            </a:r>
            <a:r>
              <a:rPr kumimoji="1" lang="ja-JP" altLang="en-US" dirty="0" err="1">
                <a:latin typeface="Consolas" panose="020B0609020204030204" pitchFamily="49" charset="0"/>
              </a:rPr>
              <a:t>メ</a:t>
            </a:r>
            <a:r>
              <a:rPr kumimoji="1" lang="ja-JP" altLang="en-US" dirty="0">
                <a:latin typeface="Consolas" panose="020B0609020204030204" pitchFamily="49" charset="0"/>
              </a:rPr>
              <a:t>モリの </a:t>
            </a:r>
            <a:r>
              <a:rPr kumimoji="1" lang="en-US" altLang="ja-JP" dirty="0">
                <a:latin typeface="Consolas" panose="020B0609020204030204" pitchFamily="49" charset="0"/>
              </a:rPr>
              <a:t>0x0f4 </a:t>
            </a:r>
            <a:r>
              <a:rPr kumimoji="1" lang="ja-JP" altLang="en-US" dirty="0">
                <a:latin typeface="Consolas" panose="020B0609020204030204" pitchFamily="49" charset="0"/>
              </a:rPr>
              <a:t>番地に割り当てる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グローバル変数だと思ってほしい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変数は</a:t>
            </a:r>
            <a:r>
              <a:rPr kumimoji="1" lang="en-US" altLang="ja-JP" dirty="0">
                <a:latin typeface="Consolas" panose="020B0609020204030204" pitchFamily="49" charset="0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</a:rPr>
              <a:t>つ</a:t>
            </a:r>
            <a:r>
              <a:rPr lang="en-US" altLang="ja-JP" dirty="0">
                <a:latin typeface="Consolas" panose="020B0609020204030204" pitchFamily="49" charset="0"/>
              </a:rPr>
              <a:t>4</a:t>
            </a:r>
            <a:r>
              <a:rPr lang="ja-JP" altLang="en-US" dirty="0">
                <a:latin typeface="Consolas" panose="020B0609020204030204" pitchFamily="49" charset="0"/>
              </a:rPr>
              <a:t>バイトとする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適当にあいてるところを選んだだけで，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ja-JP" altLang="en-US" dirty="0">
                <a:latin typeface="Consolas" panose="020B0609020204030204" pitchFamily="49" charset="0"/>
              </a:rPr>
              <a:t>番地の数字に意味はない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ja-JP" altLang="en-US" dirty="0">
                <a:latin typeface="Consolas" panose="020B0609020204030204" pitchFamily="49" charset="0"/>
              </a:rPr>
              <a:t>命令は </a:t>
            </a:r>
            <a:r>
              <a:rPr kumimoji="1" lang="en-US" altLang="ja-JP" dirty="0">
                <a:latin typeface="Consolas" panose="020B0609020204030204" pitchFamily="49" charset="0"/>
              </a:rPr>
              <a:t>0x400 </a:t>
            </a:r>
            <a:r>
              <a:rPr kumimoji="1" lang="ja-JP" altLang="en-US" dirty="0">
                <a:latin typeface="Consolas" panose="020B0609020204030204" pitchFamily="49" charset="0"/>
              </a:rPr>
              <a:t>番地から開始するとする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命令も</a:t>
            </a:r>
            <a:r>
              <a:rPr kumimoji="1" lang="en-US" altLang="ja-JP" dirty="0">
                <a:latin typeface="Consolas" panose="020B0609020204030204" pitchFamily="49" charset="0"/>
              </a:rPr>
              <a:t>1</a:t>
            </a:r>
            <a:r>
              <a:rPr kumimoji="1" lang="ja-JP" altLang="en-US" dirty="0">
                <a:latin typeface="Consolas" panose="020B0609020204030204" pitchFamily="49" charset="0"/>
              </a:rPr>
              <a:t>つ</a:t>
            </a:r>
            <a:r>
              <a:rPr kumimoji="1" lang="en-US" altLang="ja-JP" dirty="0">
                <a:latin typeface="Consolas" panose="020B0609020204030204" pitchFamily="49" charset="0"/>
              </a:rPr>
              <a:t>4</a:t>
            </a:r>
            <a:r>
              <a:rPr kumimoji="1" lang="ja-JP" altLang="en-US" dirty="0">
                <a:latin typeface="Consolas" panose="020B0609020204030204" pitchFamily="49" charset="0"/>
              </a:rPr>
              <a:t>バイトとする</a:t>
            </a: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１行目：変数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/>
              <a:t> </a:t>
            </a:r>
            <a:r>
              <a:rPr lang="ja-JP" altLang="en-US" dirty="0" err="1"/>
              <a:t>への</a:t>
            </a:r>
            <a:r>
              <a:rPr lang="ja-JP" altLang="en-US" dirty="0"/>
              <a:t> </a:t>
            </a:r>
            <a:r>
              <a:rPr lang="en-US" altLang="ja-JP" dirty="0"/>
              <a:t>0 </a:t>
            </a:r>
            <a:r>
              <a:rPr lang="ja-JP" altLang="en-US" dirty="0"/>
              <a:t>の代入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</a:t>
            </a:r>
            <a:r>
              <a:rPr kumimoji="1"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2078985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1: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レジスタ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0x400: li 0    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sz="2000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0x404: li 0x0f4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0x408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2" y="5589024"/>
            <a:ext cx="7470083" cy="1079705"/>
          </a:xfrm>
        </p:spPr>
        <p:txBody>
          <a:bodyPr/>
          <a:lstStyle/>
          <a:p>
            <a:r>
              <a:rPr kumimoji="1" lang="ja-JP" altLang="en-US" dirty="0">
                <a:latin typeface="Consolas" panose="020B0609020204030204" pitchFamily="49" charset="0"/>
              </a:rPr>
              <a:t>グローバル変数の更新は，基本的にこのパターンでできる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変数のアドレスを </a:t>
            </a:r>
            <a:r>
              <a:rPr lang="en-US" altLang="ja-JP" dirty="0">
                <a:latin typeface="Consolas" panose="020B0609020204030204" pitchFamily="49" charset="0"/>
              </a:rPr>
              <a:t>li </a:t>
            </a:r>
            <a:r>
              <a:rPr lang="ja-JP" altLang="en-US" dirty="0">
                <a:latin typeface="Consolas" panose="020B0609020204030204" pitchFamily="49" charset="0"/>
              </a:rPr>
              <a:t>で読んで，そこにストア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行目：ラベル</a:t>
            </a:r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 bwMode="auto">
          <a:xfrm>
            <a:off x="881959" y="1628980"/>
            <a:ext cx="3690041" cy="15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kern="0" dirty="0"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rgbClr val="FF0000"/>
                </a:solidFill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4:     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kern="0" dirty="0">
                <a:latin typeface="Consolas" panose="020B0609020204030204" pitchFamily="49" charset="0"/>
              </a:rPr>
              <a:t>(</a:t>
            </a:r>
            <a:r>
              <a:rPr lang="en-US" altLang="ja-JP" kern="0" dirty="0" err="1"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kern="0" dirty="0">
                <a:latin typeface="Consolas" panose="020B0609020204030204" pitchFamily="49" charset="0"/>
              </a:rPr>
              <a:t>LABEL;</a:t>
            </a:r>
            <a:endParaRPr lang="ja-JP" altLang="en-US" kern="0" dirty="0">
              <a:latin typeface="Consolas" panose="020B0609020204030204" pitchFamily="49" charset="0"/>
            </a:endParaRPr>
          </a:p>
        </p:txBody>
      </p:sp>
      <p:sp>
        <p:nvSpPr>
          <p:cNvPr id="41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4" y="4059007"/>
            <a:ext cx="6300070" cy="1709712"/>
          </a:xfrm>
        </p:spPr>
        <p:txBody>
          <a:bodyPr/>
          <a:lstStyle/>
          <a:p>
            <a:r>
              <a:rPr lang="ja-JP" altLang="en-US" dirty="0">
                <a:latin typeface="Consolas" panose="020B0609020204030204" pitchFamily="49" charset="0"/>
              </a:rPr>
              <a:t>次の３行目は，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0x40C</a:t>
            </a:r>
            <a:r>
              <a:rPr lang="en-US" altLang="ja-JP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</a:rPr>
              <a:t>からはじまるので，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LABEL=0x40C </a:t>
            </a:r>
            <a:r>
              <a:rPr lang="ja-JP" altLang="en-US" dirty="0">
                <a:latin typeface="Consolas" panose="020B0609020204030204" pitchFamily="49" charset="0"/>
              </a:rPr>
              <a:t>として憶えておく</a:t>
            </a:r>
            <a:br>
              <a:rPr lang="en-US" altLang="ja-JP" dirty="0">
                <a:latin typeface="Consolas" panose="020B0609020204030204" pitchFamily="49" charset="0"/>
              </a:rPr>
            </a:b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0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rgbClr val="FF0000"/>
                </a:solidFill>
                <a:latin typeface="Consolas" panose="020B0609020204030204" pitchFamily="49" charset="0"/>
              </a:rPr>
              <a:t>0x40C</a:t>
            </a:r>
            <a:endParaRPr lang="ja-JP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３行目：変数 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/>
              <a:t> </a:t>
            </a:r>
            <a:r>
              <a:rPr lang="ja-JP" altLang="en-US" dirty="0"/>
              <a:t>の インクリメント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1</a:t>
            </a:r>
            <a:endParaRPr kumimoji="1" lang="ja-JP" altLang="en-US" b="1" dirty="0">
              <a:solidFill>
                <a:srgbClr val="FF0000"/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1808982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3: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000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5"/>
                </a:solidFill>
                <a:latin typeface="Consolas" panose="020B0609020204030204" pitchFamily="49" charset="0"/>
              </a:rPr>
              <a:t> + 1;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sz="2000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0x40C: li 0x0f4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に読み込む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0x410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ld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1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を足す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0x414: add A,1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0x418</a:t>
            </a:r>
            <a:r>
              <a:rPr lang="en-US" altLang="ja-JP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4-5</a:t>
            </a:r>
            <a:r>
              <a:rPr lang="ja-JP" altLang="en-US" dirty="0"/>
              <a:t>行目：ループの継続判定とジャンプ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i: 1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0x0f0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732024" y="414900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0x400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6732024" y="450901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0x404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endParaRPr lang="ja-JP" altLang="en-US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6732024" y="486901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0x408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161951" y="1628980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kern="0" dirty="0">
                <a:latin typeface="Consolas" panose="020B0609020204030204" pitchFamily="49" charset="0"/>
              </a:rPr>
              <a:t>2: LABEL: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r>
              <a:rPr lang="en-US" altLang="ja-JP" sz="2000" kern="0" dirty="0">
                <a:latin typeface="Consolas" panose="020B0609020204030204" pitchFamily="49" charset="0"/>
              </a:rPr>
              <a:t>3:     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= 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+ 1;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r>
              <a:rPr lang="en-US" altLang="ja-JP" sz="2000" kern="0" dirty="0">
                <a:latin typeface="Consolas" panose="020B0609020204030204" pitchFamily="49" charset="0"/>
              </a:rPr>
              <a:t>4:     </a:t>
            </a:r>
            <a:r>
              <a:rPr lang="en-US" altLang="ja-JP" sz="2000" kern="0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altLang="ja-JP" sz="2000" kern="0" dirty="0">
                <a:latin typeface="Consolas" panose="020B0609020204030204" pitchFamily="49" charset="0"/>
              </a:rPr>
              <a:t>(</a:t>
            </a:r>
            <a:r>
              <a:rPr lang="en-US" altLang="ja-JP" sz="2000" kern="0" dirty="0" err="1">
                <a:latin typeface="Consolas" panose="020B0609020204030204" pitchFamily="49" charset="0"/>
              </a:rPr>
              <a:t>i</a:t>
            </a:r>
            <a:r>
              <a:rPr lang="en-US" altLang="ja-JP" sz="2000" kern="0" dirty="0">
                <a:latin typeface="Consolas" panose="020B0609020204030204" pitchFamily="49" charset="0"/>
              </a:rPr>
              <a:t> &lt; 10) </a:t>
            </a:r>
          </a:p>
          <a:p>
            <a:r>
              <a:rPr lang="en-US" altLang="ja-JP" sz="2000" kern="0" dirty="0">
                <a:latin typeface="Consolas" panose="020B0609020204030204" pitchFamily="49" charset="0"/>
              </a:rPr>
              <a:t>5:        </a:t>
            </a:r>
            <a:r>
              <a:rPr lang="en-US" altLang="ja-JP" sz="2000" kern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sz="2000" kern="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kern="0" dirty="0">
                <a:latin typeface="Consolas" panose="020B0609020204030204" pitchFamily="49" charset="0"/>
              </a:rPr>
              <a:t>LABEL;</a:t>
            </a:r>
            <a:br>
              <a:rPr lang="en-US" altLang="ja-JP" sz="2000" kern="0" dirty="0">
                <a:latin typeface="Consolas" panose="020B0609020204030204" pitchFamily="49" charset="0"/>
              </a:rPr>
            </a:br>
            <a:endParaRPr lang="en-US" altLang="ja-JP" sz="2000" kern="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を読み込む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10 </a:t>
            </a:r>
            <a:r>
              <a:rPr lang="ja-JP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さっきのインクリメントの結果が残ってる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と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比較し，条件がなりたっていたら </a:t>
            </a: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LABEL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b A &lt; B, 0x40C</a:t>
            </a:r>
          </a:p>
          <a:p>
            <a:pPr>
              <a:lnSpc>
                <a:spcPct val="150000"/>
              </a:lnSpc>
            </a:pPr>
            <a:r>
              <a:rPr lang="en-US" altLang="ja-JP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ja-JP" altLang="en-US" sz="2000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条件がなりたっていなかったら，以降の命令に</a:t>
            </a:r>
            <a:endParaRPr lang="en-US" altLang="ja-JP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ja-JP" altLang="en-US" sz="2000" kern="0" dirty="0">
              <a:latin typeface="Consolas" panose="020B0609020204030204" pitchFamily="49" charset="0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522335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 0x0f4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732024" y="52233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latin typeface="Consolas" panose="020B0609020204030204" pitchFamily="49" charset="0"/>
              </a:rPr>
              <a:t>0x40C</a:t>
            </a:r>
            <a:endParaRPr lang="ja-JP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A+B-C</a:t>
            </a:r>
            <a:r>
              <a:rPr lang="ja-JP" altLang="en-US" dirty="0"/>
              <a:t>」の計算の手順：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/>
              <a:t>を足す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の結果から </a:t>
            </a:r>
            <a:r>
              <a:rPr lang="en-US" altLang="ja-JP" dirty="0"/>
              <a:t>C </a:t>
            </a:r>
            <a:r>
              <a:rPr lang="ja-JP" altLang="en-US" dirty="0"/>
              <a:t>を引く</a:t>
            </a:r>
          </a:p>
          <a:p>
            <a:r>
              <a:rPr lang="ja-JP" altLang="en-US" dirty="0"/>
              <a:t>なんとなく形式的に表すと：</a:t>
            </a:r>
            <a:endParaRPr kumimoji="1"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add A, B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kumimoji="1" lang="en-US" altLang="ja-JP" dirty="0">
                <a:latin typeface="Consolas" panose="020B0609020204030204" pitchFamily="49" charset="0"/>
              </a:rPr>
              <a:t>sub </a:t>
            </a:r>
            <a:r>
              <a:rPr lang="en-US" altLang="ja-JP" dirty="0">
                <a:latin typeface="Consolas" panose="020B0609020204030204" pitchFamily="49" charset="0"/>
              </a:rPr>
              <a:t>D, C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251952" y="908972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1: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0;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0x400: li 0   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レジスタ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0x404: li 0x0f4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0x408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を更新）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2: LABEL:</a:t>
            </a:r>
            <a:b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3: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+ 1;</a:t>
            </a:r>
            <a:br>
              <a:rPr lang="en-US" altLang="ja-JP" kern="0" dirty="0"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0x40C: li 0x0f4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0x0f4 (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の番地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をいれる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0x410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ld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 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に読み込む（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読み込む）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0x414: add A,1 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を足す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0x418</a:t>
            </a:r>
            <a:r>
              <a:rPr lang="en-US" altLang="ja-JP" ker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 st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(B)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// A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(B)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にかきこむ（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ja-JP" kern="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を更新）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4:     if (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&lt; 10) </a:t>
            </a:r>
            <a:b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5:        </a:t>
            </a:r>
            <a:r>
              <a:rPr lang="en-US" altLang="ja-JP" kern="0" dirty="0" err="1">
                <a:solidFill>
                  <a:schemeClr val="accent5"/>
                </a:solidFill>
                <a:latin typeface="Consolas" panose="020B0609020204030204" pitchFamily="49" charset="0"/>
              </a:rPr>
              <a:t>goto</a:t>
            </a:r>
            <a:r>
              <a:rPr lang="en-US" altLang="ja-JP" kern="0" dirty="0">
                <a:solidFill>
                  <a:schemeClr val="accent5"/>
                </a:solidFill>
                <a:latin typeface="Consolas" panose="020B0609020204030204" pitchFamily="49" charset="0"/>
              </a:rPr>
              <a:t> LABEL;</a:t>
            </a:r>
            <a:endParaRPr lang="ja-JP" altLang="en-US" kern="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0x41c: li 10 </a:t>
            </a:r>
            <a:r>
              <a:rPr lang="ja-JP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→ </a:t>
            </a: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     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を読み込む</a:t>
            </a:r>
            <a:endParaRPr lang="en-US" altLang="ja-JP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0x420: b A &lt; B, 0x40C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条件がなりたっていたら </a:t>
            </a:r>
            <a:r>
              <a:rPr lang="en-US" altLang="ja-JP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LABEL </a:t>
            </a:r>
            <a:r>
              <a:rPr lang="ja-JP" altLang="en-US" kern="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に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51952" y="2078985"/>
            <a:ext cx="4590051" cy="2700030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ja-JP" altLang="en-US" sz="2000" kern="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言語への変換（コンパイル）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基本的には１つ１つの文を，機械語に置換していけばよい</a:t>
            </a:r>
            <a:endParaRPr lang="en-US" altLang="ja-JP" dirty="0"/>
          </a:p>
          <a:p>
            <a:pPr lvl="1"/>
            <a:r>
              <a:rPr lang="ja-JP" altLang="en-US" dirty="0"/>
              <a:t>さっきの結果はかなり冗長なので，実際にはもっと最適化する</a:t>
            </a:r>
            <a:endParaRPr lang="en-US" altLang="ja-JP" dirty="0"/>
          </a:p>
          <a:p>
            <a:pPr lvl="1"/>
            <a:r>
              <a:rPr lang="ja-JP" altLang="en-US" dirty="0"/>
              <a:t>変数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を毎回メモリから読み書きしていたのを省略するとか</a:t>
            </a:r>
            <a:endParaRPr lang="en-US" altLang="ja-JP" dirty="0"/>
          </a:p>
          <a:p>
            <a:r>
              <a:rPr lang="ja-JP" altLang="en-US" dirty="0"/>
              <a:t>ただし，デバッグ用にコンパイルしたコードはさっきの例に近い</a:t>
            </a:r>
            <a:endParaRPr lang="en-US" altLang="ja-JP" dirty="0"/>
          </a:p>
          <a:p>
            <a:pPr lvl="1"/>
            <a:r>
              <a:rPr lang="ja-JP" altLang="en-US" dirty="0"/>
              <a:t>デバッガでステップ実行するためには，元の文と１：１に</a:t>
            </a:r>
            <a:br>
              <a:rPr lang="en-US" altLang="ja-JP" dirty="0"/>
            </a:br>
            <a:r>
              <a:rPr lang="ja-JP" altLang="en-US" dirty="0"/>
              <a:t>対応していた方が都合が良い</a:t>
            </a:r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 言語の演算子と制御構文の全体について見ていく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47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 言語 の 演算子（優先順位順）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25FED9-6C1E-4BAE-9892-C02CADA97A8C}" type="slidenum">
              <a:rPr lang="ja-JP" altLang="en-US" smtClean="0"/>
              <a:pPr/>
              <a:t>52</a:t>
            </a:fld>
            <a:endParaRPr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04684501"/>
              </p:ext>
            </p:extLst>
          </p:nvPr>
        </p:nvGraphicFramePr>
        <p:xfrm>
          <a:off x="251952" y="1268976"/>
          <a:ext cx="8623419" cy="4680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73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記述例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説明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記述例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説明</a:t>
                      </a: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a[</a:t>
                      </a:r>
                      <a:r>
                        <a:rPr lang="en-US" altLang="ja-JP" sz="1400" dirty="0" err="1">
                          <a:latin typeface="Consolas" panose="020B0609020204030204" pitchFamily="49" charset="0"/>
                          <a:ea typeface="ＭＳ ゴシック" pitchFamily="49" charset="-128"/>
                        </a:rPr>
                        <a:t>i</a:t>
                      </a: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]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配列アクセス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*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/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%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乗除算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f(a)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関数呼び出し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+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-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加減算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 err="1">
                          <a:latin typeface="Consolas" panose="020B0609020204030204" pitchFamily="49" charset="0"/>
                          <a:ea typeface="ＭＳ ゴシック" pitchFamily="49" charset="-128"/>
                        </a:rPr>
                        <a:t>s.m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sp-&gt;m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構造体アクセス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&lt;&lt;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&gt;&gt;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シフト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a++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a--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インクリメント，</a:t>
                      </a:r>
                      <a:endParaRPr kumimoji="1" lang="en-US" altLang="ja-JP" sz="1400" dirty="0"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デクリメント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&lt;=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比較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7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++a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--a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72000" marR="72000" marT="0" marB="0" anchor="ctr"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&gt;=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&amp;a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==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!=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*p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デリファレンス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&amp;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^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|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ビットごとの論理演算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+a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-a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単項 </a:t>
                      </a:r>
                      <a:r>
                        <a:rPr kumimoji="1" lang="en-US" altLang="ja-JP" sz="1400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 と −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&amp;&amp;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||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論理演算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~a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ビット反転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c ? l : r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条件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!a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論理否定</a:t>
                      </a:r>
                    </a:p>
                  </a:txBody>
                  <a:tcPr marL="72000" marR="7200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代入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sizeof a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Ke_Console" pitchFamily="49" charset="-128"/>
                        <a:ea typeface="MeiryoKe_Console" pitchFamily="49" charset="-128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サイズ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+=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 -=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演算 と 代入</a:t>
                      </a:r>
                    </a:p>
                  </a:txBody>
                  <a:tcPr marL="72000" marR="7200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(t)a</a:t>
                      </a:r>
                      <a:endParaRPr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MeiryoKe_Console" pitchFamily="49" charset="-128"/>
                        <a:ea typeface="MeiryoKe_Console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400" dirty="0">
                          <a:latin typeface="Consolas" panose="020B0609020204030204" pitchFamily="49" charset="0"/>
                        </a:rPr>
                        <a:t>キャスト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2000" marR="7200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ja-JP" sz="14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a, b</a:t>
                      </a: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kumimoji="1" lang="ja-JP" altLang="en-US" sz="14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sz="1400" dirty="0">
                          <a:latin typeface="Consolas" panose="020B0609020204030204" pitchFamily="49" charset="0"/>
                        </a:rPr>
                        <a:t>コンマ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971520" y="6309384"/>
            <a:ext cx="2160288" cy="340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算術・論理演算</a:t>
            </a:r>
            <a:endParaRPr lang="en-US" altLang="ja-JP" sz="1600" dirty="0">
              <a:latin typeface="+mn-ea"/>
              <a:ea typeface="+mn-ea"/>
            </a:endParaRP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491987" y="6309032"/>
            <a:ext cx="2250025" cy="340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アドレス（ポインタ）</a:t>
            </a:r>
            <a:endParaRPr lang="en-US" altLang="ja-JP" sz="1600" dirty="0">
              <a:latin typeface="+mn-ea"/>
              <a:ea typeface="+mn-ea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012192" y="6309384"/>
            <a:ext cx="2160288" cy="34073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square" lIns="93600" tIns="46800" rIns="93600" bIns="46800">
            <a:noAutofit/>
          </a:bodyPr>
          <a:lstStyle/>
          <a:p>
            <a:r>
              <a:rPr lang="ja-JP" altLang="en-US" sz="1600" dirty="0">
                <a:latin typeface="+mn-ea"/>
                <a:ea typeface="+mn-ea"/>
              </a:rPr>
              <a:t>その他言語上の作用</a:t>
            </a:r>
            <a:endParaRPr lang="en-US" altLang="ja-JP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5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変数，アドレス，ポインタ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25FED9-6C1E-4BAE-9892-C02CADA97A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294967295"/>
          </p:nvPr>
        </p:nvSpPr>
        <p:spPr>
          <a:xfrm>
            <a:off x="251952" y="1268976"/>
            <a:ext cx="5130800" cy="5491162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変数，配列，構造体アクセス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変数の出現 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x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(&amp;x)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配列 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a[</a:t>
            </a:r>
            <a:r>
              <a:rPr lang="en-US" altLang="ja-JP" dirty="0" err="1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]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(a + </a:t>
            </a:r>
            <a:r>
              <a:rPr lang="en-US" altLang="ja-JP" dirty="0" err="1">
                <a:latin typeface="Consolas" panose="020B0609020204030204" pitchFamily="49" charset="0"/>
                <a:ea typeface="+mn-ea"/>
              </a:rPr>
              <a:t>i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pPr lvl="1"/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構造体</a:t>
            </a:r>
            <a:endParaRPr kumimoji="1" lang="en-US" altLang="ja-JP" dirty="0">
              <a:latin typeface="Consolas" panose="020B0609020204030204" pitchFamily="49" charset="0"/>
              <a:ea typeface="+mn-ea"/>
            </a:endParaRPr>
          </a:p>
          <a:p>
            <a:pPr lvl="2"/>
            <a:r>
              <a:rPr lang="en-US" altLang="ja-JP" dirty="0" err="1">
                <a:latin typeface="Consolas" panose="020B0609020204030204" pitchFamily="49" charset="0"/>
                <a:ea typeface="+mn-ea"/>
              </a:rPr>
              <a:t>s.m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*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(&amp;s + </a:t>
            </a:r>
            <a:r>
              <a:rPr lang="en-US" altLang="ja-JP" i="1" dirty="0">
                <a:latin typeface="Consolas" panose="020B0609020204030204" pitchFamily="49" charset="0"/>
                <a:ea typeface="+mn-ea"/>
              </a:rPr>
              <a:t>offset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pPr lvl="2"/>
            <a:r>
              <a:rPr lang="en-US" altLang="ja-JP" dirty="0">
                <a:latin typeface="Consolas" panose="020B0609020204030204" pitchFamily="49" charset="0"/>
                <a:ea typeface="+mn-ea"/>
              </a:rPr>
              <a:t>sp-&gt;m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+mn-ea"/>
              </a:rPr>
              <a:t>	</a:t>
            </a:r>
            <a:r>
              <a:rPr lang="ja-JP" altLang="en-US" dirty="0">
                <a:latin typeface="Consolas" panose="020B0609020204030204" pitchFamily="49" charset="0"/>
                <a:ea typeface="+mn-ea"/>
              </a:rPr>
              <a:t>⇒ </a:t>
            </a:r>
            <a:r>
              <a:rPr kumimoji="1" lang="ja-JP" altLang="en-US" dirty="0">
                <a:latin typeface="Consolas" panose="020B0609020204030204" pitchFamily="49" charset="0"/>
                <a:ea typeface="+mn-ea"/>
              </a:rPr>
              <a:t>*</a:t>
            </a:r>
            <a:r>
              <a:rPr kumimoji="1" lang="en-US" altLang="ja-JP" dirty="0">
                <a:latin typeface="Consolas" panose="020B0609020204030204" pitchFamily="49" charset="0"/>
                <a:ea typeface="+mn-ea"/>
              </a:rPr>
              <a:t>(sp + </a:t>
            </a:r>
            <a:r>
              <a:rPr kumimoji="1" lang="en-US" altLang="ja-JP" i="1" dirty="0">
                <a:latin typeface="Consolas" panose="020B0609020204030204" pitchFamily="49" charset="0"/>
                <a:ea typeface="+mn-ea"/>
              </a:rPr>
              <a:t>offset</a:t>
            </a:r>
            <a:r>
              <a:rPr kumimoji="1" lang="en-US" altLang="ja-JP" dirty="0">
                <a:latin typeface="Consolas" panose="020B0609020204030204" pitchFamily="49" charset="0"/>
                <a:ea typeface="+mn-ea"/>
              </a:rPr>
              <a:t>)</a:t>
            </a:r>
          </a:p>
          <a:p>
            <a:r>
              <a:rPr lang="ja-JP" altLang="en-US" dirty="0">
                <a:latin typeface="Consolas" panose="020B0609020204030204" pitchFamily="49" charset="0"/>
                <a:ea typeface="+mn-ea"/>
              </a:rPr>
              <a:t>下記があればよい：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アドレスに対する演算</a:t>
            </a:r>
            <a:endParaRPr lang="en-US" altLang="ja-JP" dirty="0">
              <a:latin typeface="Consolas" panose="020B0609020204030204" pitchFamily="49" charset="0"/>
              <a:ea typeface="+mn-ea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  <a:ea typeface="+mn-ea"/>
              </a:rPr>
              <a:t>アドレスを指定したロードとストア</a:t>
            </a:r>
            <a:endParaRPr kumimoji="1" lang="ja-JP" altLang="en-US" dirty="0">
              <a:latin typeface="Consolas" panose="020B0609020204030204" pitchFamily="49" charset="0"/>
              <a:ea typeface="+mn-ea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55447"/>
              </p:ext>
            </p:extLst>
          </p:nvPr>
        </p:nvGraphicFramePr>
        <p:xfrm>
          <a:off x="4662001" y="1628980"/>
          <a:ext cx="1800240" cy="218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Consolas" panose="020B0609020204030204" pitchFamily="49" charset="0"/>
                        </a:rPr>
                        <a:t>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Consolas" panose="020B0609020204030204" pitchFamily="49" charset="0"/>
                        </a:rPr>
                        <a:t>アドレス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x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0x0fc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a</a:t>
                      </a:r>
                      <a:endParaRPr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0x100</a:t>
                      </a:r>
                      <a:endParaRPr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s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0x110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m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>
                          <a:latin typeface="Consolas" panose="020B0609020204030204" pitchFamily="49" charset="0"/>
                          <a:ea typeface="ＭＳ ゴシック" pitchFamily="49" charset="-128"/>
                        </a:rPr>
                        <a:t>0x4</a:t>
                      </a:r>
                      <a:endParaRPr kumimoji="1" lang="ja-JP" altLang="en-US" sz="1600" dirty="0">
                        <a:latin typeface="Consolas" panose="020B0609020204030204" pitchFamily="49" charset="0"/>
                        <a:ea typeface="ＭＳ ゴシック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662001" y="1268931"/>
            <a:ext cx="1800240" cy="360049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>
            <a:no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変数表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79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731936" y="270903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0x104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731936" y="234898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452032" y="126897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7452032" y="342900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452032" y="378900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6731936" y="198898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0x0fc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7452032" y="414900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7452032" y="450901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486901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732024" y="378900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0x110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6732024" y="342895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0x10C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6732024" y="306895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0x108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 の 実行順序の制御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4294967295"/>
          </p:nvPr>
        </p:nvSpPr>
        <p:spPr>
          <a:xfrm>
            <a:off x="251424" y="1268712"/>
            <a:ext cx="8641751" cy="5491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>
                <a:latin typeface="+mn-ea"/>
                <a:ea typeface="+mn-ea"/>
              </a:rPr>
              <a:t>C</a:t>
            </a:r>
            <a:r>
              <a:rPr lang="ja-JP" altLang="en-US" dirty="0">
                <a:latin typeface="+mn-ea"/>
                <a:ea typeface="+mn-ea"/>
              </a:rPr>
              <a:t> 言語の制御構文</a:t>
            </a:r>
            <a:endParaRPr lang="en-US" altLang="ja-JP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  <a:ea typeface="+mn-ea"/>
              </a:rPr>
              <a:t>if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else</a:t>
            </a:r>
            <a:endParaRPr lang="ja-JP" altLang="en-US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  <a:ea typeface="+mn-ea"/>
              </a:rPr>
              <a:t>for</a:t>
            </a:r>
            <a:r>
              <a:rPr lang="ja-JP" altLang="en-US" dirty="0" err="1">
                <a:latin typeface="+mn-ea"/>
                <a:ea typeface="+mn-ea"/>
              </a:rPr>
              <a:t>，</a:t>
            </a:r>
            <a:r>
              <a:rPr lang="en-US" altLang="ja-JP" dirty="0">
                <a:latin typeface="+mn-ea"/>
                <a:ea typeface="+mn-ea"/>
              </a:rPr>
              <a:t>while</a:t>
            </a:r>
            <a:r>
              <a:rPr lang="ja-JP" altLang="en-US" dirty="0" err="1">
                <a:latin typeface="+mn-ea"/>
                <a:ea typeface="+mn-ea"/>
              </a:rPr>
              <a:t>，</a:t>
            </a:r>
            <a:r>
              <a:rPr lang="en-US" altLang="ja-JP" dirty="0">
                <a:latin typeface="+mn-ea"/>
                <a:ea typeface="+mn-ea"/>
              </a:rPr>
              <a:t>do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while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switch</a:t>
            </a:r>
            <a:r>
              <a:rPr lang="ja-JP" altLang="en-US" dirty="0">
                <a:latin typeface="+mn-ea"/>
                <a:ea typeface="+mn-ea"/>
              </a:rPr>
              <a:t> ～ </a:t>
            </a:r>
            <a:r>
              <a:rPr lang="en-US" altLang="ja-JP" dirty="0">
                <a:latin typeface="+mn-ea"/>
                <a:ea typeface="+mn-ea"/>
              </a:rPr>
              <a:t>break, continue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return </a:t>
            </a:r>
          </a:p>
          <a:p>
            <a:pPr lvl="1"/>
            <a:r>
              <a:rPr lang="en-US" altLang="ja-JP" dirty="0">
                <a:latin typeface="+mn-ea"/>
                <a:ea typeface="+mn-ea"/>
              </a:rPr>
              <a:t>goto</a:t>
            </a:r>
          </a:p>
          <a:p>
            <a:r>
              <a:rPr lang="ja-JP" altLang="en-US" dirty="0">
                <a:latin typeface="+mn-ea"/>
                <a:ea typeface="+mn-ea"/>
              </a:rPr>
              <a:t>基本的に </a:t>
            </a:r>
            <a:r>
              <a:rPr lang="en-US" altLang="ja-JP" dirty="0">
                <a:latin typeface="+mn-ea"/>
                <a:ea typeface="+mn-ea"/>
              </a:rPr>
              <a:t>if </a:t>
            </a:r>
            <a:r>
              <a:rPr lang="ja-JP" altLang="en-US" dirty="0">
                <a:latin typeface="+mn-ea"/>
                <a:ea typeface="+mn-ea"/>
              </a:rPr>
              <a:t>～ </a:t>
            </a:r>
            <a:r>
              <a:rPr lang="en-US" altLang="ja-JP" dirty="0">
                <a:latin typeface="+mn-ea"/>
                <a:ea typeface="+mn-ea"/>
              </a:rPr>
              <a:t>goto</a:t>
            </a:r>
            <a:r>
              <a:rPr lang="ja-JP" altLang="en-US" dirty="0">
                <a:latin typeface="+mn-ea"/>
                <a:ea typeface="+mn-ea"/>
              </a:rPr>
              <a:t> で書き換え可能</a:t>
            </a:r>
            <a:endParaRPr lang="en-US" altLang="ja-JP" dirty="0">
              <a:latin typeface="+mn-ea"/>
              <a:ea typeface="+mn-ea"/>
            </a:endParaRPr>
          </a:p>
          <a:p>
            <a:pPr lvl="1"/>
            <a:r>
              <a:rPr lang="en-US" altLang="ja-JP" dirty="0">
                <a:latin typeface="+mn-ea"/>
              </a:rPr>
              <a:t>return</a:t>
            </a:r>
            <a:r>
              <a:rPr lang="ja-JP" altLang="en-US" dirty="0">
                <a:latin typeface="+mn-ea"/>
              </a:rPr>
              <a:t> だけ，これまでに説明した命令では作れない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ジャンプするときに，</a:t>
            </a:r>
            <a:r>
              <a:rPr lang="en-US" altLang="ja-JP" dirty="0">
                <a:latin typeface="+mn-ea"/>
                <a:ea typeface="+mn-ea"/>
              </a:rPr>
              <a:t>PC </a:t>
            </a:r>
            <a:r>
              <a:rPr lang="ja-JP" altLang="en-US" dirty="0">
                <a:latin typeface="+mn-ea"/>
                <a:ea typeface="+mn-ea"/>
              </a:rPr>
              <a:t>が戻るアドレスを保存する命令が必要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言語を実行するためには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おおよそ </a:t>
            </a:r>
            <a:r>
              <a:rPr lang="en-US" altLang="ja-JP" dirty="0"/>
              <a:t>CPU </a:t>
            </a:r>
            <a:r>
              <a:rPr lang="ja-JP" altLang="en-US" dirty="0" err="1"/>
              <a:t>には</a:t>
            </a:r>
            <a:r>
              <a:rPr lang="ja-JP" altLang="en-US" dirty="0"/>
              <a:t>これだけの命令あればよい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各種演算，アドレス計算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kumimoji="1" lang="ja-JP" altLang="en-US" dirty="0">
                <a:latin typeface="Consolas" panose="020B0609020204030204" pitchFamily="49" charset="0"/>
              </a:rPr>
              <a:t>アドレスを指定した読み書き</a:t>
            </a:r>
            <a:endParaRPr kumimoji="1"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  <a:ea typeface="ＭＳ ゴシック" pitchFamily="49" charset="-128"/>
              </a:rPr>
              <a:t>if</a:t>
            </a:r>
            <a:r>
              <a:rPr lang="ja-JP" altLang="en-US" dirty="0">
                <a:latin typeface="Consolas" panose="020B0609020204030204" pitchFamily="49" charset="0"/>
                <a:ea typeface="ＭＳ ゴシック" pitchFamily="49" charset="-128"/>
              </a:rPr>
              <a:t> ～ </a:t>
            </a:r>
            <a:r>
              <a:rPr lang="en-US" altLang="ja-JP" dirty="0" err="1">
                <a:latin typeface="Consolas" panose="020B0609020204030204" pitchFamily="49" charset="0"/>
                <a:ea typeface="ＭＳ ゴシック" pitchFamily="49" charset="-128"/>
              </a:rPr>
              <a:t>goto</a:t>
            </a:r>
            <a:r>
              <a:rPr lang="ja-JP" altLang="en-US" dirty="0">
                <a:latin typeface="Consolas" panose="020B0609020204030204" pitchFamily="49" charset="0"/>
              </a:rPr>
              <a:t> 的な分岐 </a:t>
            </a:r>
            <a:r>
              <a:rPr lang="en-US" altLang="ja-JP" dirty="0">
                <a:latin typeface="Consolas" panose="020B0609020204030204" pitchFamily="49" charset="0"/>
              </a:rPr>
              <a:t>+ return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 </a:t>
            </a:r>
            <a:r>
              <a:rPr kumimoji="1" lang="ja-JP" altLang="en-US" dirty="0"/>
              <a:t>言語と機械語は結構近い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</a:t>
            </a:r>
            <a:r>
              <a:rPr lang="ja-JP" altLang="en-US" dirty="0"/>
              <a:t> 言語がこうだから，コンピュータをこう作ろう」ではなく，</a:t>
            </a:r>
            <a:endParaRPr lang="en-US" altLang="ja-JP" dirty="0"/>
          </a:p>
          <a:p>
            <a:pPr lvl="1"/>
            <a:r>
              <a:rPr lang="ja-JP" altLang="en-US" dirty="0"/>
              <a:t>「コンピュータ がこうだから，</a:t>
            </a:r>
            <a:r>
              <a:rPr lang="en-US" altLang="ja-JP" dirty="0"/>
              <a:t>C</a:t>
            </a:r>
            <a:r>
              <a:rPr lang="ja-JP" altLang="en-US" dirty="0"/>
              <a:t>言語 がこうなった」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C</a:t>
            </a:r>
            <a:r>
              <a:rPr lang="ja-JP" altLang="en-US" dirty="0"/>
              <a:t> 言語は，読みやすいアセンブリ言語」とか言われる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3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C </a:t>
            </a:r>
            <a:r>
              <a:rPr lang="ja-JP" altLang="en-US" dirty="0"/>
              <a:t>言語 コンパイラの処理：</a:t>
            </a:r>
            <a:endParaRPr lang="en-US" altLang="ja-JP" dirty="0"/>
          </a:p>
          <a:p>
            <a:pPr lvl="1"/>
            <a:r>
              <a:rPr lang="ja-JP" altLang="en-US" dirty="0"/>
              <a:t>各ステートメントを，対応する機械語に置き換える</a:t>
            </a:r>
            <a:endParaRPr lang="en-US" altLang="ja-JP" dirty="0"/>
          </a:p>
          <a:p>
            <a:pPr lvl="1"/>
            <a:r>
              <a:rPr lang="ja-JP" altLang="en-US" dirty="0"/>
              <a:t>基本的にはパターンマッチング</a:t>
            </a:r>
            <a:endParaRPr lang="en-US" altLang="ja-JP" dirty="0"/>
          </a:p>
          <a:p>
            <a:r>
              <a:rPr lang="en-US" altLang="ja-JP" dirty="0"/>
              <a:t>C </a:t>
            </a:r>
            <a:r>
              <a:rPr lang="ja-JP" altLang="en-US" dirty="0"/>
              <a:t>言語を動かすためには，たとえば下記があればよい</a:t>
            </a:r>
            <a:endParaRPr lang="en-US" altLang="ja-JP" dirty="0"/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各種演算，アドレス計算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アドレスを指定した読み書き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latin typeface="Consolas" panose="020B0609020204030204" pitchFamily="49" charset="0"/>
                <a:ea typeface="ＭＳ ゴシック" pitchFamily="49" charset="-128"/>
              </a:rPr>
              <a:t>if</a:t>
            </a:r>
            <a:r>
              <a:rPr lang="ja-JP" altLang="en-US" dirty="0">
                <a:latin typeface="Consolas" panose="020B0609020204030204" pitchFamily="49" charset="0"/>
                <a:ea typeface="ＭＳ ゴシック" pitchFamily="49" charset="-128"/>
              </a:rPr>
              <a:t> ～ </a:t>
            </a:r>
            <a:r>
              <a:rPr lang="en-US" altLang="ja-JP" dirty="0" err="1">
                <a:latin typeface="Consolas" panose="020B0609020204030204" pitchFamily="49" charset="0"/>
                <a:ea typeface="ＭＳ ゴシック" pitchFamily="49" charset="-128"/>
              </a:rPr>
              <a:t>goto</a:t>
            </a:r>
            <a:r>
              <a:rPr lang="ja-JP" altLang="en-US" dirty="0">
                <a:latin typeface="Consolas" panose="020B0609020204030204" pitchFamily="49" charset="0"/>
              </a:rPr>
              <a:t> 的な分岐 </a:t>
            </a:r>
            <a:r>
              <a:rPr lang="en-US" altLang="ja-JP" dirty="0">
                <a:latin typeface="Consolas" panose="020B0609020204030204" pitchFamily="49" charset="0"/>
              </a:rPr>
              <a:t>+ return</a:t>
            </a:r>
            <a:endParaRPr lang="ja-JP" altLang="en-US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実際の命令セットの例</a:t>
            </a:r>
          </a:p>
        </p:txBody>
      </p:sp>
    </p:spTree>
    <p:extLst>
      <p:ext uri="{BB962C8B-B14F-4D97-AF65-F5344CB8AC3E}">
        <p14:creationId xmlns:p14="http://schemas.microsoft.com/office/powerpoint/2010/main" val="329946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実際の命令セットの例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1088974"/>
            <a:ext cx="8730097" cy="5219751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RISC-V</a:t>
            </a:r>
            <a:r>
              <a:rPr lang="ja-JP" altLang="en-US" dirty="0"/>
              <a:t>」を例としてとりあげる</a:t>
            </a:r>
            <a:endParaRPr lang="en-US" altLang="ja-JP" dirty="0"/>
          </a:p>
          <a:p>
            <a:pPr lvl="1"/>
            <a:r>
              <a:rPr kumimoji="1" lang="ja-JP" altLang="en-US" dirty="0"/>
              <a:t>比較的最近登場した，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の命令セットの</a:t>
            </a:r>
            <a:r>
              <a:rPr lang="ja-JP" altLang="en-US" dirty="0"/>
              <a:t>オープンな</a:t>
            </a:r>
            <a:r>
              <a:rPr kumimoji="1" lang="ja-JP" altLang="en-US" dirty="0"/>
              <a:t>規格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53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11956" y="1178975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形式的に表すと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add A, B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D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>
                <a:latin typeface="Consolas" panose="020B0609020204030204" pitchFamily="49" charset="0"/>
              </a:rPr>
              <a:t>sub D, C </a:t>
            </a:r>
            <a:r>
              <a:rPr lang="ja-JP" altLang="en-US" dirty="0">
                <a:latin typeface="Consolas" panose="020B0609020204030204" pitchFamily="49" charset="0"/>
              </a:rPr>
              <a:t>→ </a:t>
            </a:r>
            <a:r>
              <a:rPr lang="en-US" altLang="ja-JP" dirty="0">
                <a:latin typeface="Consolas" panose="020B0609020204030204" pitchFamily="49" charset="0"/>
              </a:rPr>
              <a:t>E</a:t>
            </a:r>
            <a:r>
              <a:rPr lang="en-US" altLang="ja-JP" dirty="0"/>
              <a:t>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ja-JP" altLang="en-US" dirty="0"/>
              <a:t>数字の列で表してみる：</a:t>
            </a:r>
            <a:endParaRPr lang="en-US" altLang="ja-JP" dirty="0"/>
          </a:p>
          <a:p>
            <a:pPr lvl="1"/>
            <a:r>
              <a:rPr lang="ja-JP" altLang="en-US" dirty="0"/>
              <a:t>変換の規則：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数列：</a:t>
            </a:r>
            <a:endParaRPr lang="en-US" altLang="ja-JP" dirty="0"/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0, 2, 3, 5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add(0) A(2), B(3)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D(5)</a:t>
            </a:r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1, 5, 4, 6		</a:t>
            </a:r>
            <a:r>
              <a:rPr lang="en-US" altLang="ja-JP" dirty="0">
                <a:solidFill>
                  <a:schemeClr val="accent5"/>
                </a:solidFill>
              </a:rPr>
              <a:t>//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sub(1) D(5), C(4) </a:t>
            </a:r>
            <a:r>
              <a:rPr lang="ja-JP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→ 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E(6)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45557"/>
              </p:ext>
            </p:extLst>
          </p:nvPr>
        </p:nvGraphicFramePr>
        <p:xfrm>
          <a:off x="1421965" y="3699003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商用の </a:t>
            </a:r>
            <a:r>
              <a:rPr lang="en-US" altLang="ja-JP" dirty="0"/>
              <a:t>CPU </a:t>
            </a:r>
            <a:r>
              <a:rPr lang="ja-JP" altLang="en-US" dirty="0"/>
              <a:t>の命令セットは「オープン」ではない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460093" cy="5219751"/>
          </a:xfrm>
        </p:spPr>
        <p:txBody>
          <a:bodyPr/>
          <a:lstStyle/>
          <a:p>
            <a:r>
              <a:rPr kumimoji="1" lang="ja-JP" altLang="en-US" dirty="0"/>
              <a:t>ソフトウェア・エミュレーションとして実装する分には問題ない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たとえば </a:t>
            </a:r>
            <a:r>
              <a:rPr kumimoji="1" lang="en-US" altLang="ja-JP" dirty="0"/>
              <a:t>QEMU </a:t>
            </a:r>
            <a:r>
              <a:rPr kumimoji="1" lang="ja-JP" altLang="en-US" dirty="0"/>
              <a:t>や，</a:t>
            </a:r>
            <a:r>
              <a:rPr kumimoji="1" lang="en-US" altLang="ja-JP" dirty="0"/>
              <a:t>VMware</a:t>
            </a:r>
          </a:p>
          <a:p>
            <a:r>
              <a:rPr kumimoji="1" lang="ja-JP" altLang="en-US" dirty="0"/>
              <a:t>しかし，ハードウェア設計を公開すると怒られる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それをハードとして特許にひっかかる･･･ らしい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むかし塩谷は </a:t>
            </a:r>
            <a:r>
              <a:rPr kumimoji="1" lang="en-US" altLang="ja-JP" dirty="0"/>
              <a:t>ARM </a:t>
            </a:r>
            <a:r>
              <a:rPr kumimoji="1" lang="ja-JP" altLang="en-US" dirty="0"/>
              <a:t>互換を作って公開しようとしたら怒られた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ontent.riscv.org/wp-content/uploads/2017/12/PlatinumMember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66" y="908972"/>
            <a:ext cx="5760064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1953" y="4149008"/>
            <a:ext cx="8550095" cy="2249718"/>
          </a:xfrm>
        </p:spPr>
        <p:txBody>
          <a:bodyPr/>
          <a:lstStyle/>
          <a:p>
            <a:r>
              <a:rPr kumimoji="1" lang="ja-JP" altLang="en-US" dirty="0"/>
              <a:t>最近，世界的に盛り上がっている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企業でも使用に向けて動いている</a:t>
            </a:r>
            <a:endParaRPr kumimoji="1" lang="en-US" altLang="ja-JP" dirty="0"/>
          </a:p>
          <a:p>
            <a:pPr lvl="1"/>
            <a:r>
              <a:rPr lang="ja-JP" altLang="en-US" dirty="0"/>
              <a:t>上記は </a:t>
            </a:r>
            <a:r>
              <a:rPr lang="en-US" altLang="ja-JP" dirty="0"/>
              <a:t>RISC-V Foundation </a:t>
            </a:r>
            <a:r>
              <a:rPr lang="ja-JP" altLang="en-US" dirty="0"/>
              <a:t>のプラチナスポンサーのみなさん</a:t>
            </a:r>
            <a:r>
              <a:rPr lang="en-US" altLang="ja-JP" dirty="0"/>
              <a:t> </a:t>
            </a:r>
            <a:endParaRPr kumimoji="1" lang="en-US" altLang="ja-JP" dirty="0"/>
          </a:p>
          <a:p>
            <a:r>
              <a:rPr kumimoji="1" lang="ja-JP" altLang="en-US" dirty="0"/>
              <a:t>盛り上がっている理由 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個人の印象です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とある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ベンダがやりすぎた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あ</a:t>
            </a:r>
            <a:r>
              <a:rPr lang="ja-JP" altLang="en-US" dirty="0"/>
              <a:t>そこに</a:t>
            </a:r>
            <a:r>
              <a:rPr kumimoji="1" lang="ja-JP" altLang="en-US" dirty="0"/>
              <a:t>お金を払いたくない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（一体 何</a:t>
            </a:r>
            <a:r>
              <a:rPr kumimoji="1" lang="en-US" altLang="ja-JP" dirty="0"/>
              <a:t>RM </a:t>
            </a:r>
            <a:r>
              <a:rPr kumimoji="1" lang="ja-JP" altLang="en-US" dirty="0"/>
              <a:t>なんだ･･･）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040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命令セットの基本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61951" y="998973"/>
            <a:ext cx="6750075" cy="5219751"/>
          </a:xfrm>
        </p:spPr>
        <p:txBody>
          <a:bodyPr/>
          <a:lstStyle/>
          <a:p>
            <a:r>
              <a:rPr lang="ja-JP" altLang="en-US" dirty="0"/>
              <a:t>基本的な特徴：</a:t>
            </a:r>
            <a:endParaRPr lang="en-US" altLang="ja-JP" dirty="0"/>
          </a:p>
          <a:p>
            <a:pPr lvl="1"/>
            <a:r>
              <a:rPr lang="ja-JP" altLang="en-US" dirty="0"/>
              <a:t>各命令は４バイトのデータで構成</a:t>
            </a:r>
            <a:endParaRPr lang="en-US" altLang="ja-JP" dirty="0"/>
          </a:p>
          <a:p>
            <a:pPr lvl="1"/>
            <a:r>
              <a:rPr lang="ja-JP" altLang="en-US" dirty="0"/>
              <a:t>レジスタは </a:t>
            </a:r>
            <a:r>
              <a:rPr lang="en-US" altLang="ja-JP" dirty="0"/>
              <a:t>32</a:t>
            </a:r>
            <a:r>
              <a:rPr lang="ja-JP" altLang="en-US" dirty="0"/>
              <a:t>本 ある</a:t>
            </a:r>
            <a:endParaRPr lang="en-US" altLang="ja-JP" dirty="0"/>
          </a:p>
          <a:p>
            <a:pPr lvl="2"/>
            <a:r>
              <a:rPr lang="en-US" altLang="ja-JP" dirty="0"/>
              <a:t>A,B,C ... </a:t>
            </a:r>
            <a:r>
              <a:rPr lang="ja-JP" altLang="en-US" dirty="0"/>
              <a:t>ではなく，</a:t>
            </a:r>
            <a:r>
              <a:rPr lang="en-US" altLang="ja-JP" dirty="0"/>
              <a:t>x0, x1, x3... </a:t>
            </a:r>
            <a:r>
              <a:rPr lang="ja-JP" altLang="en-US" dirty="0"/>
              <a:t>と表記</a:t>
            </a:r>
            <a:endParaRPr lang="en-US" altLang="ja-JP" dirty="0"/>
          </a:p>
          <a:p>
            <a:pPr lvl="2"/>
            <a:r>
              <a:rPr lang="ja-JP" altLang="en-US" dirty="0"/>
              <a:t>うち１つはゼロレジスタ</a:t>
            </a:r>
            <a:br>
              <a:rPr lang="en-US" altLang="ja-JP" dirty="0"/>
            </a:br>
            <a:r>
              <a:rPr lang="ja-JP" altLang="en-US" dirty="0"/>
              <a:t>（常にゼロが入っている</a:t>
            </a:r>
            <a:endParaRPr lang="en-US" altLang="ja-JP" dirty="0"/>
          </a:p>
          <a:p>
            <a:pPr lvl="1"/>
            <a:r>
              <a:rPr lang="ja-JP" altLang="en-US" dirty="0"/>
              <a:t>各レジスタの幅は </a:t>
            </a:r>
            <a:r>
              <a:rPr lang="en-US" altLang="ja-JP" dirty="0"/>
              <a:t>32/64/128 bit </a:t>
            </a:r>
            <a:r>
              <a:rPr lang="ja-JP" altLang="en-US" dirty="0"/>
              <a:t>が規定されている</a:t>
            </a:r>
            <a:endParaRPr lang="en-US" altLang="ja-JP" dirty="0"/>
          </a:p>
          <a:p>
            <a:pPr lvl="2"/>
            <a:r>
              <a:rPr lang="ja-JP" altLang="en-US" dirty="0"/>
              <a:t>ここでは </a:t>
            </a:r>
            <a:r>
              <a:rPr lang="en-US" altLang="ja-JP" dirty="0"/>
              <a:t>32bit </a:t>
            </a:r>
            <a:r>
              <a:rPr lang="ja-JP" altLang="en-US" dirty="0"/>
              <a:t>のものをとりあげる</a:t>
            </a:r>
            <a:endParaRPr lang="en-US" altLang="ja-JP" dirty="0"/>
          </a:p>
          <a:p>
            <a:r>
              <a:rPr lang="ja-JP" altLang="en-US" dirty="0"/>
              <a:t>基本的には，今日前半で話した命令セットを</a:t>
            </a:r>
            <a:br>
              <a:rPr lang="en-US" altLang="ja-JP" dirty="0"/>
            </a:br>
            <a:r>
              <a:rPr lang="en-US" altLang="ja-JP" dirty="0"/>
              <a:t>2</a:t>
            </a:r>
            <a:r>
              <a:rPr lang="ja-JP" altLang="en-US" dirty="0"/>
              <a:t>進数ベースできちんとつめたもの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7452032" y="1808981"/>
            <a:ext cx="1440016" cy="432004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7452032" y="998973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レジスタ</a:t>
            </a:r>
            <a:b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(32bit)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452032" y="2528990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452032" y="288899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452032" y="180898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452032" y="216898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452032" y="324899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732024" y="180898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452032" y="468901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504901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732024" y="216898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x1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732024" y="2528990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732024" y="288899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6732024" y="324899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732024" y="5769026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x31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452032" y="540902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452032" y="576902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732024" y="5409022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x30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6732024" y="5049018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x29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732024" y="4689014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x28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6732024" y="4329010"/>
            <a:ext cx="720096" cy="360047"/>
          </a:xfrm>
          <a:prstGeom prst="rect">
            <a:avLst/>
          </a:prstGeom>
          <a:noFill/>
          <a:ln>
            <a:noFill/>
            <a:headEnd/>
            <a:tailEnd type="none" w="med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3600" tIns="46800" rIns="93600" bIns="46800" anchor="ctr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7452032" y="1628980"/>
            <a:ext cx="14400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03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lectronicproducts.com/uploadedImages/Digital_ICs/Microprocessors_Microcontrollers_DSPs/Figure_1_RISC-V_ISA_modularit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957" y="2168986"/>
            <a:ext cx="7675161" cy="43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命令セットの概観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908972"/>
            <a:ext cx="8280092" cy="1260013"/>
          </a:xfrm>
        </p:spPr>
        <p:txBody>
          <a:bodyPr/>
          <a:lstStyle/>
          <a:p>
            <a:r>
              <a:rPr lang="ja-JP" altLang="en-US" dirty="0"/>
              <a:t>必須部分：下図の太枠部分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</a:t>
            </a:r>
            <a:r>
              <a:rPr kumimoji="1" lang="ja-JP" altLang="en-US" dirty="0"/>
              <a:t>（基本整数）</a:t>
            </a:r>
            <a:r>
              <a:rPr kumimoji="1" lang="en-US" altLang="ja-JP" dirty="0"/>
              <a:t>+ Machine Level</a:t>
            </a:r>
            <a:r>
              <a:rPr kumimoji="1" lang="ja-JP" altLang="en-US" dirty="0"/>
              <a:t>（割り込み関係の特権命令）</a:t>
            </a: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r>
              <a:rPr lang="en-US" altLang="ja-JP" sz="1000" kern="0" dirty="0"/>
              <a:t>https://www.electronicproducts.com/Digital_ICs/Microprocessors_Microcontrollers_DSPs/How_to_create_a_custom_processor_with_RISC_V.aspx</a:t>
            </a:r>
            <a:endParaRPr lang="ja-JP" alt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7894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lectronicproducts.com/uploadedImages/Digital_ICs/Microprocessors_Microcontrollers_DSPs/Figure_1_RISC-V_ISA_modular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70" r="5364"/>
          <a:stretch/>
        </p:blipFill>
        <p:spPr bwMode="auto">
          <a:xfrm>
            <a:off x="251952" y="998973"/>
            <a:ext cx="4521200" cy="34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拡張部分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4391998" y="908972"/>
            <a:ext cx="4680052" cy="4950055"/>
          </a:xfrm>
        </p:spPr>
        <p:txBody>
          <a:bodyPr anchor="t"/>
          <a:lstStyle/>
          <a:p>
            <a:r>
              <a:rPr lang="ja-JP" altLang="en-US" sz="1600" dirty="0">
                <a:solidFill>
                  <a:schemeClr val="accent6"/>
                </a:solidFill>
              </a:rPr>
              <a:t>仕様が凍結済み：</a:t>
            </a:r>
            <a:endParaRPr kumimoji="1" lang="en-US" altLang="ja-JP" sz="1600" dirty="0">
              <a:solidFill>
                <a:schemeClr val="accent6"/>
              </a:solidFill>
            </a:endParaRPr>
          </a:p>
          <a:p>
            <a:pPr lvl="1"/>
            <a:r>
              <a:rPr lang="en-US" altLang="ja-JP" sz="1600" dirty="0"/>
              <a:t>C</a:t>
            </a:r>
            <a:r>
              <a:rPr lang="ja-JP" altLang="en-US" sz="1600" dirty="0"/>
              <a:t>：圧縮（</a:t>
            </a:r>
            <a:r>
              <a:rPr lang="en-US" altLang="ja-JP" sz="1600" dirty="0"/>
              <a:t>ARM </a:t>
            </a:r>
            <a:r>
              <a:rPr lang="ja-JP" altLang="en-US" sz="1600" dirty="0"/>
              <a:t>でいう </a:t>
            </a:r>
            <a:r>
              <a:rPr lang="en-US" altLang="ja-JP" sz="1600" dirty="0"/>
              <a:t>thumb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M</a:t>
            </a:r>
            <a:r>
              <a:rPr kumimoji="1" lang="ja-JP" altLang="en-US" sz="1600" dirty="0"/>
              <a:t>：乗除算</a:t>
            </a:r>
            <a:endParaRPr kumimoji="1" lang="en-US" altLang="ja-JP" sz="1600" dirty="0"/>
          </a:p>
          <a:p>
            <a:pPr lvl="1"/>
            <a:r>
              <a:rPr lang="en-US" altLang="ja-JP" sz="1600" dirty="0"/>
              <a:t>A</a:t>
            </a:r>
            <a:r>
              <a:rPr lang="ja-JP" altLang="en-US" sz="1600" dirty="0"/>
              <a:t>：アトミック（並列プログラム）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F</a:t>
            </a:r>
            <a:r>
              <a:rPr lang="en-US" altLang="ja-JP" sz="1600" dirty="0"/>
              <a:t>, D, Q</a:t>
            </a:r>
            <a:r>
              <a:rPr lang="ja-JP" altLang="en-US" sz="1600" dirty="0"/>
              <a:t>：浮動小数点</a:t>
            </a:r>
            <a:endParaRPr lang="en-US" altLang="ja-JP" sz="1600" dirty="0"/>
          </a:p>
          <a:p>
            <a:r>
              <a:rPr kumimoji="1" lang="ja-JP" altLang="en-US" sz="1600" dirty="0">
                <a:solidFill>
                  <a:schemeClr val="accent3">
                    <a:lumMod val="75000"/>
                  </a:schemeClr>
                </a:solidFill>
              </a:rPr>
              <a:t>ドラフト段階：</a:t>
            </a:r>
            <a:endParaRPr kumimoji="1" lang="en-US" altLang="ja-JP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ja-JP" sz="1600" dirty="0"/>
              <a:t>V</a:t>
            </a:r>
            <a:r>
              <a:rPr lang="ja-JP" altLang="en-US" sz="1600" dirty="0"/>
              <a:t>：ベクトル（</a:t>
            </a:r>
            <a:r>
              <a:rPr lang="en-US" altLang="ja-JP" sz="1600" dirty="0"/>
              <a:t>SIMD </a:t>
            </a:r>
            <a:r>
              <a:rPr lang="ja-JP" altLang="en-US" sz="1600" dirty="0"/>
              <a:t>じゃない）</a:t>
            </a:r>
            <a:endParaRPr lang="en-US" altLang="ja-JP" sz="1600" dirty="0"/>
          </a:p>
          <a:p>
            <a:pPr lvl="1"/>
            <a:r>
              <a:rPr lang="en-US" altLang="ja-JP" sz="1600" dirty="0"/>
              <a:t>P</a:t>
            </a:r>
            <a:r>
              <a:rPr lang="ja-JP" altLang="en-US" sz="1600" dirty="0"/>
              <a:t>：パックド </a:t>
            </a:r>
            <a:r>
              <a:rPr lang="en-US" altLang="ja-JP" sz="1600" dirty="0"/>
              <a:t>SIMD</a:t>
            </a:r>
          </a:p>
          <a:p>
            <a:pPr lvl="1"/>
            <a:r>
              <a:rPr lang="en-US" altLang="ja-JP" sz="1600" dirty="0"/>
              <a:t>N</a:t>
            </a:r>
            <a:r>
              <a:rPr lang="ja-JP" altLang="en-US" sz="1600" dirty="0"/>
              <a:t>：ユーザー・レベル割り込み</a:t>
            </a:r>
            <a:endParaRPr lang="en-US" altLang="ja-JP" sz="1600" dirty="0"/>
          </a:p>
          <a:p>
            <a:pPr lvl="1"/>
            <a:r>
              <a:rPr lang="en-US" altLang="ja-JP" sz="1600" dirty="0"/>
              <a:t>Supervisor level</a:t>
            </a:r>
            <a:r>
              <a:rPr lang="ja-JP" altLang="en-US" sz="1600" dirty="0"/>
              <a:t>：</a:t>
            </a:r>
            <a:r>
              <a:rPr lang="en-US" altLang="ja-JP" sz="1600" dirty="0"/>
              <a:t>MMU </a:t>
            </a:r>
            <a:r>
              <a:rPr lang="ja-JP" altLang="en-US" sz="1600" dirty="0"/>
              <a:t>の仕様</a:t>
            </a:r>
            <a:endParaRPr lang="en-US" altLang="ja-JP" sz="1600" dirty="0"/>
          </a:p>
          <a:p>
            <a:r>
              <a:rPr lang="ja-JP" altLang="en-US" sz="1600" dirty="0"/>
              <a:t>予約済み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L</a:t>
            </a:r>
            <a:r>
              <a:rPr kumimoji="1" lang="ja-JP" altLang="en-US" sz="1600" dirty="0"/>
              <a:t>：十進</a:t>
            </a:r>
            <a:r>
              <a:rPr lang="ja-JP" altLang="en-US" sz="1600" dirty="0"/>
              <a:t>浮動小数点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B</a:t>
            </a:r>
            <a:r>
              <a:rPr kumimoji="1" lang="ja-JP" altLang="en-US" sz="1600" dirty="0"/>
              <a:t>：ビット操作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T</a:t>
            </a:r>
            <a:r>
              <a:rPr kumimoji="1" lang="ja-JP" altLang="en-US" sz="1600" dirty="0"/>
              <a:t>：トランザクショナル・メモリ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J</a:t>
            </a:r>
            <a:r>
              <a:rPr kumimoji="1" lang="ja-JP" altLang="en-US" sz="1600" dirty="0"/>
              <a:t>：動的コンパイル支援</a:t>
            </a: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4320048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r>
              <a:rPr lang="en-US" altLang="ja-JP" sz="1000" kern="0" dirty="0"/>
              <a:t>https://www.electronicproducts.com/Digital_ICs/Microprocessors_Microcontrollers_DSPs/How_to_create_a_custom_processor_with_RISC_V.aspx</a:t>
            </a:r>
            <a:endParaRPr lang="ja-JP" altLang="en-US" sz="1000" kern="0" dirty="0"/>
          </a:p>
        </p:txBody>
      </p:sp>
    </p:spTree>
    <p:extLst>
      <p:ext uri="{BB962C8B-B14F-4D97-AF65-F5344CB8AC3E}">
        <p14:creationId xmlns:p14="http://schemas.microsoft.com/office/powerpoint/2010/main" val="6943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 基本整数命令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1088975"/>
            <a:ext cx="8730097" cy="1260014"/>
          </a:xfrm>
        </p:spPr>
        <p:txBody>
          <a:bodyPr anchor="t"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加減算，論理演算，</a:t>
            </a:r>
            <a:br>
              <a:rPr kumimoji="1" lang="en-US" altLang="ja-JP" dirty="0"/>
            </a:br>
            <a:r>
              <a:rPr kumimoji="1" lang="ja-JP" altLang="en-US" dirty="0"/>
              <a:t>ロード・ストア，</a:t>
            </a:r>
            <a:br>
              <a:rPr kumimoji="1" lang="en-US" altLang="ja-JP" dirty="0"/>
            </a:br>
            <a:r>
              <a:rPr kumimoji="1" lang="ja-JP" altLang="en-US" dirty="0"/>
              <a:t>即値，分岐とジャンプなど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各命令は </a:t>
            </a:r>
            <a:r>
              <a:rPr kumimoji="1" lang="en-US" altLang="ja-JP" dirty="0"/>
              <a:t>32bit </a:t>
            </a:r>
            <a:r>
              <a:rPr kumimoji="1" lang="ja-JP" altLang="en-US" dirty="0"/>
              <a:t>幅</a:t>
            </a:r>
            <a:endParaRPr lang="en-US" altLang="ja-JP" dirty="0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br>
              <a:rPr lang="en-US" altLang="ja-JP" sz="1000" kern="0" dirty="0"/>
            </a:br>
            <a:r>
              <a:rPr lang="en-US" altLang="ja-JP" sz="1000" dirty="0"/>
              <a:t>The RISC-V Instruction Set Manual Volume I: User-Level ISA Document Version 2.2 </a:t>
            </a:r>
            <a:endParaRPr lang="ja-JP" altLang="en-US" sz="1000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98" y="908972"/>
            <a:ext cx="4149780" cy="55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7" y="3969006"/>
            <a:ext cx="7722035" cy="20209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 基本整数命令の構造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51951" y="998973"/>
            <a:ext cx="8730097" cy="1260014"/>
          </a:xfrm>
        </p:spPr>
        <p:txBody>
          <a:bodyPr anchor="t"/>
          <a:lstStyle/>
          <a:p>
            <a:r>
              <a:rPr kumimoji="1" lang="ja-JP" altLang="en-US" dirty="0"/>
              <a:t>エンコーディング：</a:t>
            </a:r>
            <a:r>
              <a:rPr kumimoji="1" lang="en-US" altLang="ja-JP" dirty="0"/>
              <a:t>R, I, S, U </a:t>
            </a:r>
            <a:r>
              <a:rPr kumimoji="1" lang="ja-JP" altLang="en-US" dirty="0"/>
              <a:t>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タイプがある</a:t>
            </a:r>
            <a:endParaRPr kumimoji="1" lang="en-US" altLang="ja-JP" dirty="0"/>
          </a:p>
          <a:p>
            <a:pPr lvl="1"/>
            <a:r>
              <a:rPr lang="en-US" altLang="ja-JP" dirty="0"/>
              <a:t>opcode </a:t>
            </a:r>
            <a:r>
              <a:rPr lang="ja-JP" altLang="en-US" dirty="0"/>
              <a:t>によって，</a:t>
            </a:r>
            <a:r>
              <a:rPr lang="en-US" altLang="ja-JP" dirty="0"/>
              <a:t>32 bit </a:t>
            </a:r>
            <a:r>
              <a:rPr lang="ja-JP" altLang="en-US" dirty="0"/>
              <a:t>中をどう区切って解釈するかが変わる</a:t>
            </a:r>
            <a:endParaRPr lang="en-US" altLang="ja-JP" dirty="0"/>
          </a:p>
          <a:p>
            <a:pPr lvl="1"/>
            <a:r>
              <a:rPr lang="en-US" altLang="ja-JP" dirty="0" err="1"/>
              <a:t>funct</a:t>
            </a:r>
            <a:r>
              <a:rPr lang="en-US" altLang="ja-JP" dirty="0"/>
              <a:t> </a:t>
            </a:r>
            <a:r>
              <a:rPr lang="ja-JP" altLang="en-US" dirty="0"/>
              <a:t>は追加の </a:t>
            </a:r>
            <a:r>
              <a:rPr lang="en-US" altLang="ja-JP" dirty="0"/>
              <a:t>opcode (opcode </a:t>
            </a:r>
            <a:r>
              <a:rPr lang="ja-JP" altLang="en-US" dirty="0"/>
              <a:t>が大分類，</a:t>
            </a:r>
            <a:r>
              <a:rPr lang="en-US" altLang="ja-JP" dirty="0" err="1"/>
              <a:t>funct</a:t>
            </a:r>
            <a:r>
              <a:rPr lang="en-US" altLang="ja-JP" dirty="0"/>
              <a:t> </a:t>
            </a:r>
            <a:r>
              <a:rPr lang="ja-JP" altLang="en-US" dirty="0"/>
              <a:t>が小分類</a:t>
            </a:r>
            <a:endParaRPr lang="en-US" altLang="ja-JP" dirty="0"/>
          </a:p>
          <a:p>
            <a:r>
              <a:rPr lang="en-US" altLang="ja-JP" dirty="0"/>
              <a:t>rs1, rs2,</a:t>
            </a:r>
            <a:r>
              <a:rPr lang="ja-JP" altLang="en-US" dirty="0"/>
              <a:t> </a:t>
            </a:r>
            <a:r>
              <a:rPr lang="en-US" altLang="ja-JP" dirty="0" err="1"/>
              <a:t>rd</a:t>
            </a:r>
            <a:r>
              <a:rPr lang="en-US" altLang="ja-JP" dirty="0"/>
              <a:t> </a:t>
            </a:r>
            <a:r>
              <a:rPr lang="ja-JP" altLang="en-US" dirty="0"/>
              <a:t>はオペランド</a:t>
            </a:r>
            <a:endParaRPr lang="en-US" altLang="ja-JP" dirty="0"/>
          </a:p>
          <a:p>
            <a:pPr lvl="1"/>
            <a:r>
              <a:rPr lang="ja-JP" altLang="en-US" dirty="0"/>
              <a:t>それぞれ </a:t>
            </a:r>
            <a:r>
              <a:rPr lang="en-US" altLang="ja-JP" dirty="0"/>
              <a:t>5bit: 2^5=32</a:t>
            </a:r>
            <a:r>
              <a:rPr lang="ja-JP" altLang="en-US" dirty="0"/>
              <a:t>本のレジスタを指定可能</a:t>
            </a:r>
            <a:endParaRPr lang="en-US" altLang="ja-JP" dirty="0"/>
          </a:p>
          <a:p>
            <a:pPr lvl="1"/>
            <a:r>
              <a:rPr lang="en-US" altLang="ja-JP" dirty="0" err="1"/>
              <a:t>imm</a:t>
            </a:r>
            <a:r>
              <a:rPr lang="en-US" altLang="ja-JP" dirty="0"/>
              <a:t> </a:t>
            </a:r>
            <a:r>
              <a:rPr lang="ja-JP" altLang="en-US" dirty="0"/>
              <a:t>は即値</a:t>
            </a:r>
            <a:endParaRPr lang="en-US" altLang="ja-JP" dirty="0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 bwMode="auto">
          <a:xfrm>
            <a:off x="251952" y="6317994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000" kern="0" dirty="0"/>
              <a:t>画像は下記より</a:t>
            </a:r>
            <a:br>
              <a:rPr lang="en-US" altLang="ja-JP" sz="1000" kern="0" dirty="0"/>
            </a:br>
            <a:r>
              <a:rPr lang="en-US" altLang="ja-JP" sz="1000" dirty="0"/>
              <a:t>The RISC-V Instruction Set Manual Volume I: User-Level ISA Document Version 2.2 </a:t>
            </a:r>
            <a:endParaRPr lang="ja-JP" altLang="en-US" sz="1000" kern="0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6282019" y="4149008"/>
            <a:ext cx="1440016" cy="1890021"/>
          </a:xfrm>
          <a:prstGeom prst="roundRect">
            <a:avLst/>
          </a:prstGeom>
          <a:noFill/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19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888994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292008" y="3969006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888994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372020" y="3969006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funct7</a:t>
            </a:r>
            <a:endParaRPr lang="ja-JP" altLang="ja-JP" dirty="0">
              <a:latin typeface="+mn-lt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611956" y="2888994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0000000</a:t>
            </a:r>
            <a:endParaRPr lang="ja-JP" altLang="ja-JP" dirty="0">
              <a:latin typeface="+mn-lt"/>
            </a:endParaRP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611956" y="3969006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ja-JP" dirty="0">
                <a:latin typeface="+mn-lt"/>
              </a:rPr>
              <a:t>00000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R-Type </a:t>
            </a:r>
            <a:r>
              <a:rPr lang="ja-JP" altLang="en-US" dirty="0"/>
              <a:t>の演算命令</a:t>
            </a:r>
            <a:endParaRPr lang="en-US" altLang="ja-JP" dirty="0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321975" y="1448978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231769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24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961766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25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1175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21975" y="2888994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888994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888994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2321975" y="3969006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401987" y="3969006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4481998" y="3969006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7" y="4869016"/>
            <a:ext cx="7560084" cy="1260014"/>
          </a:xfrm>
        </p:spPr>
        <p:txBody>
          <a:bodyPr anchor="t"/>
          <a:lstStyle/>
          <a:p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は </a:t>
            </a:r>
            <a:r>
              <a:rPr lang="en-US" altLang="ja-JP" dirty="0"/>
              <a:t>R-Type </a:t>
            </a:r>
            <a:r>
              <a:rPr lang="ja-JP" altLang="en-US" dirty="0"/>
              <a:t>となる</a:t>
            </a:r>
            <a:endParaRPr lang="en-US" altLang="ja-JP" dirty="0"/>
          </a:p>
          <a:p>
            <a:pPr lvl="1"/>
            <a:r>
              <a:rPr lang="en-US" altLang="ja-JP" dirty="0"/>
              <a:t>opcode = 0110011 </a:t>
            </a:r>
            <a:r>
              <a:rPr lang="ja-JP" altLang="en-US" dirty="0"/>
              <a:t>は </a:t>
            </a:r>
            <a:r>
              <a:rPr lang="en-US" altLang="ja-JP" dirty="0"/>
              <a:t>R-Type</a:t>
            </a:r>
          </a:p>
          <a:p>
            <a:pPr lvl="1"/>
            <a:r>
              <a:rPr lang="en-US" altLang="ja-JP" dirty="0"/>
              <a:t>funct7 </a:t>
            </a:r>
            <a:r>
              <a:rPr lang="ja-JP" altLang="en-US" dirty="0"/>
              <a:t>の部分で，さらに </a:t>
            </a:r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を判別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52899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21955" y="3609002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SUB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-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8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0010011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immediate[11:0]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I-Type </a:t>
            </a:r>
            <a:r>
              <a:rPr lang="ja-JP" altLang="en-US" dirty="0"/>
              <a:t>の演算命令</a:t>
            </a:r>
            <a:endParaRPr lang="en-US" altLang="ja-JP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7" y="4239009"/>
            <a:ext cx="7560084" cy="1260014"/>
          </a:xfrm>
        </p:spPr>
        <p:txBody>
          <a:bodyPr anchor="t"/>
          <a:lstStyle/>
          <a:p>
            <a:r>
              <a:rPr lang="ja-JP" altLang="en-US" dirty="0"/>
              <a:t>レジスタを読んだ値ではなく，</a:t>
            </a:r>
            <a:r>
              <a:rPr lang="en-US" altLang="ja-JP" dirty="0"/>
              <a:t>immediate </a:t>
            </a:r>
            <a:r>
              <a:rPr lang="ja-JP" altLang="en-US" dirty="0"/>
              <a:t>の部分をそのまま演算する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accent5"/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ADDI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= x[rs1]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immediate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79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153897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153897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0010011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</a:t>
            </a:r>
            <a:r>
              <a:rPr lang="ja-JP" altLang="en-US" dirty="0"/>
              <a:t>と </a:t>
            </a:r>
            <a:r>
              <a:rPr lang="en-US" altLang="ja-JP" dirty="0"/>
              <a:t>ADDI </a:t>
            </a:r>
            <a:r>
              <a:rPr lang="ja-JP" altLang="en-US" dirty="0"/>
              <a:t>の違い</a:t>
            </a:r>
            <a:endParaRPr lang="en-US" altLang="ja-JP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153897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153897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521955" y="4239009"/>
            <a:ext cx="7560084" cy="1260014"/>
          </a:xfrm>
        </p:spPr>
        <p:txBody>
          <a:bodyPr anchor="t"/>
          <a:lstStyle/>
          <a:p>
            <a:r>
              <a:rPr lang="en-US" altLang="ja-JP" dirty="0"/>
              <a:t>immediate </a:t>
            </a:r>
            <a:r>
              <a:rPr lang="ja-JP" altLang="en-US" dirty="0"/>
              <a:t>の部分はなるべくビット幅を大きく取りたい</a:t>
            </a:r>
            <a:endParaRPr lang="en-US" altLang="ja-JP" dirty="0"/>
          </a:p>
          <a:p>
            <a:pPr lvl="1"/>
            <a:r>
              <a:rPr lang="ja-JP" altLang="en-US" dirty="0"/>
              <a:t>その方がより大きな数が扱える</a:t>
            </a:r>
            <a:endParaRPr lang="en-US" altLang="ja-JP" dirty="0"/>
          </a:p>
          <a:p>
            <a:pPr lvl="1"/>
            <a:r>
              <a:rPr lang="en-US" altLang="ja-JP" dirty="0"/>
              <a:t>ADDI </a:t>
            </a:r>
            <a:r>
              <a:rPr lang="ja-JP" altLang="en-US" dirty="0" err="1"/>
              <a:t>には</a:t>
            </a:r>
            <a:r>
              <a:rPr lang="ja-JP" altLang="en-US" dirty="0"/>
              <a:t>専用の </a:t>
            </a:r>
            <a:r>
              <a:rPr lang="en-US" altLang="ja-JP" dirty="0"/>
              <a:t>opcode: 0010011 </a:t>
            </a:r>
            <a:r>
              <a:rPr lang="ja-JP" altLang="en-US" dirty="0"/>
              <a:t>を割り当てる</a:t>
            </a:r>
            <a:endParaRPr lang="en-US" altLang="ja-JP" dirty="0"/>
          </a:p>
          <a:p>
            <a:r>
              <a:rPr lang="en-US" altLang="ja-JP" dirty="0"/>
              <a:t>ADD </a:t>
            </a:r>
            <a:r>
              <a:rPr lang="ja-JP" altLang="en-US" dirty="0"/>
              <a:t>や </a:t>
            </a:r>
            <a:r>
              <a:rPr lang="en-US" altLang="ja-JP" dirty="0"/>
              <a:t>SUB </a:t>
            </a:r>
            <a:r>
              <a:rPr lang="ja-JP" altLang="en-US" dirty="0"/>
              <a:t>はレジスタ番号が表せる </a:t>
            </a:r>
            <a:r>
              <a:rPr lang="en-US" altLang="ja-JP" dirty="0"/>
              <a:t>5bit </a:t>
            </a:r>
            <a:r>
              <a:rPr lang="ja-JP" altLang="en-US" dirty="0"/>
              <a:t>があれば足りる</a:t>
            </a:r>
            <a:endParaRPr lang="en-US" altLang="ja-JP" dirty="0"/>
          </a:p>
          <a:p>
            <a:pPr lvl="1"/>
            <a:r>
              <a:rPr lang="ja-JP" altLang="en-US" dirty="0"/>
              <a:t>なので，</a:t>
            </a:r>
            <a:r>
              <a:rPr lang="en-US" altLang="ja-JP" dirty="0"/>
              <a:t>opcode </a:t>
            </a:r>
            <a:r>
              <a:rPr lang="ja-JP" altLang="en-US" dirty="0"/>
              <a:t>にまとめて </a:t>
            </a:r>
            <a:r>
              <a:rPr lang="en-US" altLang="ja-JP" dirty="0"/>
              <a:t>funct7 </a:t>
            </a:r>
            <a:r>
              <a:rPr lang="ja-JP" altLang="en-US" dirty="0"/>
              <a:t>で判別していた</a:t>
            </a:r>
            <a:endParaRPr lang="en-US" altLang="ja-JP" dirty="0"/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117897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ADDI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immediate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153897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292008" y="2618991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372020" y="2618991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611956" y="2618991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0000000</a:t>
            </a:r>
            <a:endParaRPr lang="ja-JP" altLang="ja-JP" dirty="0">
              <a:latin typeface="+mn-lt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321975" y="2618991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401987" y="2618991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4481998" y="2618991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21955" y="2258987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ADD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+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292008" y="3429000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372020" y="3429000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0110011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611956" y="3429000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ja-JP" dirty="0">
                <a:latin typeface="+mn-lt"/>
              </a:rPr>
              <a:t>00000</a:t>
            </a:r>
            <a:endParaRPr lang="ja-JP" altLang="ja-JP" dirty="0">
              <a:latin typeface="+mn-lt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2321975" y="3429000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401987" y="3429000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481998" y="3429000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21955" y="3068996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SUB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x[rs1] - x[rs2]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5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685800" y="1448978"/>
            <a:ext cx="7848600" cy="490378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数列を</a:t>
            </a:r>
            <a:r>
              <a:rPr lang="en-US" altLang="ja-JP" dirty="0"/>
              <a:t>1</a:t>
            </a:r>
            <a:r>
              <a:rPr lang="ja-JP" altLang="en-US" dirty="0"/>
              <a:t>次元に展開すると：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accent5"/>
                </a:solidFill>
              </a:rPr>
              <a:t>0, 2, 3, 5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chemeClr val="accent6"/>
                </a:solidFill>
              </a:rPr>
              <a:t>1, 5, 4, 6</a:t>
            </a:r>
            <a:br>
              <a:rPr lang="en-US" altLang="ja-JP" dirty="0">
                <a:solidFill>
                  <a:schemeClr val="accent6"/>
                </a:solidFill>
              </a:rPr>
            </a:br>
            <a:endParaRPr lang="en-US" altLang="ja-JP" dirty="0">
              <a:solidFill>
                <a:schemeClr val="accent6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先頭から順に数字を読んで，変換規則をみながら計算する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先頭は </a:t>
            </a:r>
            <a:r>
              <a:rPr lang="en-US" altLang="ja-JP" dirty="0"/>
              <a:t>0 </a:t>
            </a:r>
            <a:r>
              <a:rPr lang="ja-JP" altLang="en-US" dirty="0"/>
              <a:t>なので，これは足し算</a:t>
            </a:r>
            <a:endParaRPr lang="en-US" altLang="ja-JP" dirty="0"/>
          </a:p>
          <a:p>
            <a:pPr lvl="2"/>
            <a:r>
              <a:rPr lang="ja-JP" altLang="en-US" dirty="0"/>
              <a:t>続く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数字は足し算の入力で，その次は出力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次は </a:t>
            </a:r>
            <a:r>
              <a:rPr lang="en-US" altLang="ja-JP" dirty="0"/>
              <a:t>2 </a:t>
            </a:r>
            <a:r>
              <a:rPr lang="ja-JP" altLang="en-US" dirty="0"/>
              <a:t>なので，これは</a:t>
            </a:r>
            <a:r>
              <a:rPr lang="en-US" altLang="ja-JP" dirty="0"/>
              <a:t>A</a:t>
            </a:r>
            <a:r>
              <a:rPr lang="ja-JP" altLang="en-US" dirty="0" err="1"/>
              <a:t>．</a:t>
            </a:r>
            <a:r>
              <a:rPr lang="ja-JP" altLang="en-US" dirty="0"/>
              <a:t>次は </a:t>
            </a:r>
            <a:r>
              <a:rPr lang="en-US" altLang="ja-JP" dirty="0"/>
              <a:t>3 </a:t>
            </a:r>
            <a:r>
              <a:rPr lang="ja-JP" altLang="en-US" dirty="0"/>
              <a:t>なので </a:t>
            </a:r>
            <a:r>
              <a:rPr lang="en-US" altLang="ja-JP" dirty="0"/>
              <a:t>B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結果を </a:t>
            </a:r>
            <a:r>
              <a:rPr lang="en-US" altLang="ja-JP" dirty="0"/>
              <a:t>5(E) </a:t>
            </a:r>
            <a:r>
              <a:rPr lang="ja-JP" altLang="en-US" dirty="0"/>
              <a:t>に入れる </a:t>
            </a:r>
            <a:r>
              <a:rPr lang="en-US" altLang="ja-JP" dirty="0"/>
              <a:t>…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次は </a:t>
            </a:r>
            <a:r>
              <a:rPr lang="en-US" altLang="ja-JP" dirty="0"/>
              <a:t>1 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31675"/>
              </p:ext>
            </p:extLst>
          </p:nvPr>
        </p:nvGraphicFramePr>
        <p:xfrm>
          <a:off x="1421965" y="2618991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0000011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immediate[11:0]</a:t>
            </a:r>
            <a:endParaRPr lang="ja-JP" altLang="ja-JP" dirty="0">
              <a:latin typeface="+mn-lt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I-Type </a:t>
            </a:r>
            <a:r>
              <a:rPr lang="ja-JP" altLang="en-US" dirty="0"/>
              <a:t>のロード命令</a:t>
            </a:r>
            <a:endParaRPr lang="en-US" altLang="ja-JP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010088" cy="1260014"/>
          </a:xfrm>
        </p:spPr>
        <p:txBody>
          <a:bodyPr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LW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 Word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命令（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バイトをロード）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opcode: 0000011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 ロード命令で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I-Type</a:t>
            </a: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funct3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部分がかわると，バイト数が異なる他のロードに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(x[rs1] + immediate)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と加算が入っている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レジスタ値に即値を加算してアドレスとできると便利だから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x[rs1]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に構造体の先頭，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immediate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がメンバへの</a:t>
            </a:r>
            <a:b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オフセットとか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LW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(x[rs1] + immediate)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2174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 err="1"/>
              <a:t>imm</a:t>
            </a:r>
            <a:r>
              <a:rPr lang="en-US" altLang="ja-JP" dirty="0"/>
              <a:t>[4:0]</a:t>
            </a:r>
            <a:endParaRPr lang="en-US" altLang="ja-JP" dirty="0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0100011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S-Type </a:t>
            </a:r>
            <a:r>
              <a:rPr lang="ja-JP" altLang="en-US" dirty="0"/>
              <a:t>の命令</a:t>
            </a:r>
            <a:endParaRPr lang="en-US" altLang="ja-JP" dirty="0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7632034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0</a:t>
            </a: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371815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6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91813" y="1179718"/>
            <a:ext cx="179387" cy="253411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7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291803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11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021800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12</a:t>
            </a: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81794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14</a:t>
            </a: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211791" y="1179718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15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3311781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19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3041778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20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21955" y="1178975"/>
            <a:ext cx="179387" cy="2413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lIns="93600" tIns="46800" rIns="93600" bIns="46800" anchor="ctr"/>
          <a:lstStyle/>
          <a:p>
            <a:r>
              <a:rPr lang="en-US" altLang="ja-JP" sz="1400" dirty="0">
                <a:latin typeface="+mn-lt"/>
              </a:rPr>
              <a:t>31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010088" cy="1260014"/>
          </a:xfrm>
        </p:spPr>
        <p:txBody>
          <a:bodyPr anchor="t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 Word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opcode: 0100011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はロード命令で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S-Type</a:t>
            </a:r>
          </a:p>
          <a:p>
            <a:pPr lvl="1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funct3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部分がかわると，バイト数が異なる他のストアに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SW : (x[rs1]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immediate) = 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5292008" y="1448978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imm</a:t>
            </a:r>
            <a:r>
              <a:rPr lang="en-US" altLang="ja-JP" dirty="0">
                <a:latin typeface="+mn-lt"/>
              </a:rPr>
              <a:t>[4:0]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372020" y="1448978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opcode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11956" y="1448978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321975" y="1448978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401987" y="1448978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481998" y="1448978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funct3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2321975" y="2438989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1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ロードとストアの違い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3969006"/>
            <a:ext cx="8280092" cy="2339719"/>
          </a:xfrm>
        </p:spPr>
        <p:txBody>
          <a:bodyPr/>
          <a:lstStyle/>
          <a:p>
            <a:r>
              <a:rPr kumimoji="1" lang="ja-JP" altLang="en-US" dirty="0"/>
              <a:t>どちらもレジスタのオペランドは２つ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しかし，使用するビット位置が違う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LW: </a:t>
            </a:r>
            <a:r>
              <a:rPr kumimoji="1" lang="en-US" altLang="ja-JP" dirty="0" err="1"/>
              <a:t>rd</a:t>
            </a:r>
            <a:r>
              <a:rPr kumimoji="1" lang="en-US" altLang="ja-JP" dirty="0"/>
              <a:t>, rs1   /    SW: rs1, rs2</a:t>
            </a:r>
          </a:p>
          <a:p>
            <a:r>
              <a:rPr kumimoji="1" lang="ja-JP" altLang="en-US" dirty="0"/>
              <a:t>ストアの </a:t>
            </a:r>
            <a:r>
              <a:rPr kumimoji="1" lang="en-US" altLang="ja-JP" dirty="0"/>
              <a:t>rs1 </a:t>
            </a:r>
            <a:r>
              <a:rPr kumimoji="1" lang="ja-JP" altLang="en-US" dirty="0"/>
              <a:t>は実際には入力なので，ソースとした方が一貫する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次回講義で補足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5292008" y="243898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 err="1"/>
              <a:t>imm</a:t>
            </a:r>
            <a:r>
              <a:rPr lang="en-US" altLang="ja-JP" dirty="0"/>
              <a:t>[4:0]</a:t>
            </a:r>
            <a:endParaRPr lang="en-US" altLang="ja-JP" dirty="0">
              <a:latin typeface="+mn-lt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372020" y="243898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0100011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3401987" y="243898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481998" y="243898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1955" y="207898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SW : (x[rs1] + immediate)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[rs2]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611956" y="2438989"/>
            <a:ext cx="1710019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immediate[</a:t>
            </a:r>
            <a:r>
              <a:rPr lang="en-US" altLang="ja-JP" dirty="0">
                <a:latin typeface="+mn-lt"/>
              </a:rPr>
              <a:t>11:5]</a:t>
            </a:r>
            <a:endParaRPr lang="ja-JP" altLang="ja-JP" dirty="0">
              <a:latin typeface="+mn-lt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321975" y="2438989"/>
            <a:ext cx="1079500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/>
              <a:t>rs2</a:t>
            </a:r>
            <a:endParaRPr lang="ja-JP" altLang="ja-JP" dirty="0">
              <a:latin typeface="+mn-lt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292008" y="1538979"/>
            <a:ext cx="108011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 err="1">
                <a:latin typeface="+mn-lt"/>
              </a:rPr>
              <a:t>rd</a:t>
            </a:r>
            <a:endParaRPr lang="en-US" altLang="ja-JP" dirty="0">
              <a:latin typeface="+mn-lt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372020" y="1538979"/>
            <a:ext cx="1439606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0000011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401987" y="1538979"/>
            <a:ext cx="1080115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rs1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4481998" y="1538979"/>
            <a:ext cx="81011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eaLnBrk="1" hangingPunct="1"/>
            <a:r>
              <a:rPr lang="en-US" altLang="ja-JP" dirty="0">
                <a:latin typeface="+mn-lt"/>
              </a:rPr>
              <a:t>010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21955" y="1178975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LW : x[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rd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] 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←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メイリオ" panose="020B0604030504040204" pitchFamily="50" charset="-128"/>
              </a:rPr>
              <a:t> (x[rs1] + immediate)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メイリオ" panose="020B0604030504040204" pitchFamily="50" charset="-128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611956" y="1538979"/>
            <a:ext cx="2790031" cy="360362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1"/>
          <a:lstStyle/>
          <a:p>
            <a:r>
              <a:rPr lang="en-US" altLang="ja-JP" dirty="0"/>
              <a:t>immediate[11:0]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2627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RISC-V </a:t>
            </a:r>
            <a:r>
              <a:rPr kumimoji="1" lang="ja-JP" altLang="en-US" dirty="0"/>
              <a:t>の命令フォーマット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残りの命令は，大体これのバリエーション</a:t>
            </a:r>
          </a:p>
        </p:txBody>
      </p:sp>
    </p:spTree>
    <p:extLst>
      <p:ext uri="{BB962C8B-B14F-4D97-AF65-F5344CB8AC3E}">
        <p14:creationId xmlns:p14="http://schemas.microsoft.com/office/powerpoint/2010/main" val="410748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717838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今日の内容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コンピュータの基本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命令やプログラム，機械語とはなにか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単純な </a:t>
            </a:r>
            <a:r>
              <a:rPr kumimoji="1" lang="en-US" altLang="ja-JP" dirty="0"/>
              <a:t>CPU </a:t>
            </a:r>
            <a:r>
              <a:rPr kumimoji="1" lang="ja-JP" altLang="en-US" dirty="0"/>
              <a:t>の構造と動作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C </a:t>
            </a:r>
            <a:r>
              <a:rPr kumimoji="1" lang="ja-JP" altLang="en-US" dirty="0"/>
              <a:t>言語</a:t>
            </a:r>
            <a:r>
              <a:rPr lang="ja-JP" altLang="en-US" dirty="0"/>
              <a:t>で書かれた</a:t>
            </a:r>
            <a:r>
              <a:rPr kumimoji="1" lang="ja-JP" altLang="en-US" dirty="0"/>
              <a:t>プログラムの実行を考える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en-US" altLang="ja-JP" dirty="0"/>
              <a:t>C </a:t>
            </a:r>
            <a:r>
              <a:rPr lang="ja-JP" altLang="en-US" dirty="0"/>
              <a:t>言語と機械語の対応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命令セットの例：</a:t>
            </a:r>
            <a:r>
              <a:rPr kumimoji="1" lang="en-US" altLang="ja-JP" dirty="0"/>
              <a:t>RISC-V</a:t>
            </a:r>
          </a:p>
          <a:p>
            <a:r>
              <a:rPr kumimoji="1" lang="ja-JP" altLang="en-US" dirty="0"/>
              <a:t>次週の予定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命令パイプライン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74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出欠と感想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lang="ja-JP" altLang="en-US" dirty="0"/>
              <a:t>本日の講義でよくわかったところ，わからなかったところ，</a:t>
            </a:r>
            <a:br>
              <a:rPr lang="en-US" altLang="ja-JP" dirty="0"/>
            </a:br>
            <a:r>
              <a:rPr lang="ja-JP" altLang="en-US" dirty="0"/>
              <a:t>質問，感想などを書いてください</a:t>
            </a:r>
            <a:endParaRPr lang="en-US" altLang="ja-JP" dirty="0"/>
          </a:p>
          <a:p>
            <a:pPr lvl="1"/>
            <a:r>
              <a:rPr lang="en-US" altLang="ja-JP" dirty="0"/>
              <a:t>LMS </a:t>
            </a:r>
            <a:r>
              <a:rPr lang="ja-JP" altLang="en-US" dirty="0"/>
              <a:t>の出席を設定するので，そこにお願いします</a:t>
            </a:r>
            <a:endParaRPr lang="en-US" altLang="ja-JP" dirty="0"/>
          </a:p>
          <a:p>
            <a:pPr lvl="1"/>
            <a:r>
              <a:rPr lang="ja-JP" altLang="en-US" dirty="0"/>
              <a:t>パスワード </a:t>
            </a:r>
            <a:r>
              <a:rPr lang="en-US" altLang="ja-JP"/>
              <a:t>arc</a:t>
            </a:r>
            <a:endParaRPr lang="en-US" altLang="ja-JP" dirty="0"/>
          </a:p>
          <a:p>
            <a:r>
              <a:rPr kumimoji="1" lang="ja-JP" altLang="en-US" dirty="0"/>
              <a:t>意見や内容へのリクエストもあったら書いてください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プログラムの表現と用語（１）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バイナリ：　		</a:t>
            </a:r>
            <a:r>
              <a:rPr lang="en-US" altLang="ja-JP" dirty="0">
                <a:solidFill>
                  <a:schemeClr val="accent5"/>
                </a:solidFill>
              </a:rPr>
              <a:t>0, 2, 3, 5, </a:t>
            </a:r>
            <a:r>
              <a:rPr lang="en-US" altLang="ja-JP" dirty="0"/>
              <a:t>1, 5, 4, 6</a:t>
            </a:r>
          </a:p>
          <a:p>
            <a:pPr lvl="1"/>
            <a:r>
              <a:rPr lang="ja-JP" altLang="en-US" dirty="0"/>
              <a:t>計算方法を表す数字の列</a:t>
            </a:r>
            <a:endParaRPr lang="en-US" altLang="ja-JP" dirty="0"/>
          </a:p>
          <a:p>
            <a:pPr lvl="1"/>
            <a:r>
              <a:rPr lang="ja-JP" altLang="en-US" dirty="0"/>
              <a:t>コンピュータが直接理解できるのは，このバイナリのみ</a:t>
            </a:r>
            <a:endParaRPr lang="en-US" altLang="ja-JP" dirty="0"/>
          </a:p>
          <a:p>
            <a:r>
              <a:rPr lang="ja-JP" altLang="en-US" dirty="0"/>
              <a:t>アセンブリ言語：	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add A, B → D</a:t>
            </a:r>
          </a:p>
          <a:p>
            <a:pPr lvl="1"/>
            <a:r>
              <a:rPr lang="ja-JP" altLang="en-US" dirty="0"/>
              <a:t>バイナリと１：１に対応しており，基本的に「相互に」変換可能</a:t>
            </a:r>
            <a:endParaRPr lang="en-US" altLang="ja-JP" dirty="0"/>
          </a:p>
          <a:p>
            <a:pPr lvl="1"/>
            <a:r>
              <a:rPr lang="ja-JP" altLang="en-US" dirty="0"/>
              <a:t>要はバイナリを人間にとって読みやすくしたもの</a:t>
            </a:r>
            <a:endParaRPr lang="en-US" altLang="ja-JP" dirty="0"/>
          </a:p>
          <a:p>
            <a:r>
              <a:rPr lang="ja-JP" altLang="en-US" dirty="0"/>
              <a:t>機械語：</a:t>
            </a:r>
            <a:endParaRPr lang="en-US" altLang="ja-JP" dirty="0"/>
          </a:p>
          <a:p>
            <a:pPr lvl="1"/>
            <a:r>
              <a:rPr lang="ja-JP" altLang="en-US" dirty="0"/>
              <a:t>上記のバイナリないしはアセンブリ言語で表現されたプログラム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26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プログラムの表現と用語（２）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命令：</a:t>
            </a:r>
            <a:endParaRPr lang="en-US" altLang="ja-JP" dirty="0"/>
          </a:p>
          <a:p>
            <a:pPr lvl="1"/>
            <a:r>
              <a:rPr lang="ja-JP" altLang="en-US" dirty="0"/>
              <a:t>コンピュータが解釈できるプログラム内の計算手順の最小単位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b="1" dirty="0">
                <a:solidFill>
                  <a:schemeClr val="accent5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2, 3, 5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dirty="0"/>
              <a:t>add A, B→D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オプコード </a:t>
            </a:r>
            <a:r>
              <a:rPr lang="en-US" altLang="ja-JP" dirty="0"/>
              <a:t>(opcode)</a:t>
            </a:r>
          </a:p>
          <a:p>
            <a:pPr lvl="1"/>
            <a:r>
              <a:rPr lang="ja-JP" altLang="en-US" dirty="0"/>
              <a:t>命令でどういう計算をするか指定する部分</a:t>
            </a:r>
            <a:endParaRPr lang="en-US" altLang="ja-JP" dirty="0"/>
          </a:p>
          <a:p>
            <a:pPr lvl="1"/>
            <a:r>
              <a:rPr lang="ja-JP" altLang="en-US" dirty="0"/>
              <a:t>「 </a:t>
            </a:r>
            <a:r>
              <a:rPr lang="en-US" altLang="ja-JP" b="1" dirty="0">
                <a:solidFill>
                  <a:schemeClr val="accent5"/>
                </a:solidFill>
              </a:rPr>
              <a:t>0,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2, 3, 5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b="1" dirty="0">
                <a:solidFill>
                  <a:schemeClr val="accent5"/>
                </a:solidFill>
                <a:latin typeface="Consolas" panose="020B0609020204030204" pitchFamily="49" charset="0"/>
              </a:rPr>
              <a:t>add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A,B→D</a:t>
            </a:r>
            <a:r>
              <a:rPr lang="ja-JP" altLang="en-US" dirty="0"/>
              <a:t> 」</a:t>
            </a:r>
            <a:endParaRPr lang="en-US" altLang="ja-JP" dirty="0"/>
          </a:p>
          <a:p>
            <a:r>
              <a:rPr lang="ja-JP" altLang="en-US" dirty="0"/>
              <a:t>オペランド </a:t>
            </a:r>
            <a:r>
              <a:rPr lang="en-US" altLang="ja-JP" dirty="0"/>
              <a:t>(operand)</a:t>
            </a:r>
          </a:p>
          <a:p>
            <a:pPr lvl="1"/>
            <a:r>
              <a:rPr lang="ja-JP" altLang="en-US" dirty="0"/>
              <a:t>計算の入出力対象を指定する部分</a:t>
            </a:r>
            <a:endParaRPr lang="en-US" altLang="ja-JP" dirty="0"/>
          </a:p>
          <a:p>
            <a:pPr lvl="1"/>
            <a:r>
              <a:rPr lang="ja-JP" altLang="en-US" dirty="0"/>
              <a:t>「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0, </a:t>
            </a:r>
            <a:r>
              <a:rPr lang="en-US" altLang="ja-JP" b="1" dirty="0">
                <a:solidFill>
                  <a:schemeClr val="accent5"/>
                </a:solidFill>
              </a:rPr>
              <a:t>2, 3, </a:t>
            </a:r>
            <a:r>
              <a:rPr lang="en-US" altLang="ja-JP" b="1" dirty="0">
                <a:solidFill>
                  <a:schemeClr val="accent6"/>
                </a:solidFill>
              </a:rPr>
              <a:t>5</a:t>
            </a:r>
            <a:r>
              <a:rPr lang="en-US" altLang="ja-JP" dirty="0">
                <a:solidFill>
                  <a:schemeClr val="accent5"/>
                </a:solidFill>
              </a:rPr>
              <a:t>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」「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add </a:t>
            </a:r>
            <a:r>
              <a:rPr lang="en-US" altLang="ja-JP" b="1" dirty="0">
                <a:solidFill>
                  <a:schemeClr val="accent5"/>
                </a:solidFill>
                <a:latin typeface="Consolas" panose="020B0609020204030204" pitchFamily="49" charset="0"/>
              </a:rPr>
              <a:t>A,B→</a:t>
            </a:r>
            <a:r>
              <a:rPr lang="en-US" altLang="ja-JP" b="1" dirty="0">
                <a:solidFill>
                  <a:schemeClr val="accent6"/>
                </a:solidFill>
                <a:latin typeface="Consolas" panose="020B0609020204030204" pitchFamily="49" charset="0"/>
              </a:rPr>
              <a:t>D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lang="ja-JP" altLang="en-US" dirty="0"/>
              <a:t>入力をソース，出力をディスティネーション とよぶ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79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1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F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51616</TotalTime>
  <Words>5632</Words>
  <Application>Microsoft Office PowerPoint</Application>
  <PresentationFormat>画面に合わせる (4:3)</PresentationFormat>
  <Paragraphs>1312</Paragraphs>
  <Slides>76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76</vt:i4>
      </vt:variant>
    </vt:vector>
  </HeadingPairs>
  <TitlesOfParts>
    <vt:vector size="86" baseType="lpstr">
      <vt:lpstr>HG丸ｺﾞｼｯｸM-PRO</vt:lpstr>
      <vt:lpstr>MeiryoKe_PGothic</vt:lpstr>
      <vt:lpstr>メイリオ</vt:lpstr>
      <vt:lpstr>Arial Narrow</vt:lpstr>
      <vt:lpstr>Calibri</vt:lpstr>
      <vt:lpstr>Cambria Math</vt:lpstr>
      <vt:lpstr>Consolas</vt:lpstr>
      <vt:lpstr>Segoe UI</vt:lpstr>
      <vt:lpstr>Wingdings</vt:lpstr>
      <vt:lpstr>cerulean</vt:lpstr>
      <vt:lpstr>先進計算機構成論 01</vt:lpstr>
      <vt:lpstr>今日の内容：コンピュータの基本の復習</vt:lpstr>
      <vt:lpstr>命令やプログラム，機械語とはなにか</vt:lpstr>
      <vt:lpstr>プログラム</vt:lpstr>
      <vt:lpstr>例：A + B - C</vt:lpstr>
      <vt:lpstr>例：A + B - C</vt:lpstr>
      <vt:lpstr>例：A + B - C</vt:lpstr>
      <vt:lpstr>プログラムの表現と用語（１）</vt:lpstr>
      <vt:lpstr>プログラムの表現と用語（２）</vt:lpstr>
      <vt:lpstr>命令セット・アーキテクチャ</vt:lpstr>
      <vt:lpstr>命令セット・アーキテクチャ</vt:lpstr>
      <vt:lpstr>ここまでのまとめ</vt:lpstr>
      <vt:lpstr>単純な CPU の構造と動作</vt:lpstr>
      <vt:lpstr>単純な CPU の構造と動作</vt:lpstr>
      <vt:lpstr>コンピュータ</vt:lpstr>
      <vt:lpstr>メモリ</vt:lpstr>
      <vt:lpstr>CPU</vt:lpstr>
      <vt:lpstr>CPU の動作</vt:lpstr>
      <vt:lpstr>CPU の動作</vt:lpstr>
      <vt:lpstr>具体的な命令の処理</vt:lpstr>
      <vt:lpstr>0. 初期状態</vt:lpstr>
      <vt:lpstr>1. 命令の読み出し（フェッチ）</vt:lpstr>
      <vt:lpstr>２. 命令の解釈（デコード） オプコードやオペランドが何かを割り出す</vt:lpstr>
      <vt:lpstr>３. レジスタ読み出し</vt:lpstr>
      <vt:lpstr>4. 演算の実行</vt:lpstr>
      <vt:lpstr>5. レジスタへの結果の書き戻し</vt:lpstr>
      <vt:lpstr>6. 次の命令へ</vt:lpstr>
      <vt:lpstr>その他の命令</vt:lpstr>
      <vt:lpstr>メモリの読み書き</vt:lpstr>
      <vt:lpstr>ロード命令（ld: load）</vt:lpstr>
      <vt:lpstr>ストア命令 (st: store)</vt:lpstr>
      <vt:lpstr>制御命令</vt:lpstr>
      <vt:lpstr>ジャンプ命令 (j: jump)</vt:lpstr>
      <vt:lpstr>分岐命令 (b: branch)</vt:lpstr>
      <vt:lpstr>即値（レジスタの値の書き換え）</vt:lpstr>
      <vt:lpstr>プログラムの例：10回だけ回るループ</vt:lpstr>
      <vt:lpstr>ここまでのまとめ</vt:lpstr>
      <vt:lpstr>余談：メモリのみでもコンピュータは作れる</vt:lpstr>
      <vt:lpstr>なぜレジスタとメモリがあるのか？</vt:lpstr>
      <vt:lpstr>データをとってくるのに，どのぐらいかかるか？</vt:lpstr>
      <vt:lpstr>C 言語と機械語の対応</vt:lpstr>
      <vt:lpstr>C 言語で書かれたプログラムを動作させるには</vt:lpstr>
      <vt:lpstr>C 言語で書かれたプログラムを動作させるには</vt:lpstr>
      <vt:lpstr>C 言語のループ</vt:lpstr>
      <vt:lpstr>前準備：変数の割り当て</vt:lpstr>
      <vt:lpstr>１行目：変数 i への 0 の代入</vt:lpstr>
      <vt:lpstr>2行目：ラベル</vt:lpstr>
      <vt:lpstr>３行目：変数 i の インクリメント</vt:lpstr>
      <vt:lpstr>4-5行目：ループの継続判定とジャンプ</vt:lpstr>
      <vt:lpstr>全体</vt:lpstr>
      <vt:lpstr>C 言語への変換（コンパイル）</vt:lpstr>
      <vt:lpstr>C 言語 の 演算子（優先順位順）</vt:lpstr>
      <vt:lpstr>変数，アドレス，ポインタ</vt:lpstr>
      <vt:lpstr>C言語 の 実行順序の制御</vt:lpstr>
      <vt:lpstr>C 言語を実行するためには</vt:lpstr>
      <vt:lpstr>C 言語と機械語は結構近い</vt:lpstr>
      <vt:lpstr>ここまでのまとめ</vt:lpstr>
      <vt:lpstr>実際の命令セットの例</vt:lpstr>
      <vt:lpstr>実際の命令セットの例</vt:lpstr>
      <vt:lpstr>商用の CPU の命令セットは「オープン」ではない</vt:lpstr>
      <vt:lpstr>RISC-V</vt:lpstr>
      <vt:lpstr>RISC-V 命令セットの基本</vt:lpstr>
      <vt:lpstr>RISC-V 命令セットの概観</vt:lpstr>
      <vt:lpstr>拡張部分</vt:lpstr>
      <vt:lpstr>RISC-V の 基本整数命令</vt:lpstr>
      <vt:lpstr>RISC-V の 基本整数命令の構造</vt:lpstr>
      <vt:lpstr>R-Type の演算命令</vt:lpstr>
      <vt:lpstr>I-Type の演算命令</vt:lpstr>
      <vt:lpstr>ADD と ADDI の違い</vt:lpstr>
      <vt:lpstr>I-Type のロード命令</vt:lpstr>
      <vt:lpstr>S-Type の命令</vt:lpstr>
      <vt:lpstr>ロードとストアの違い</vt:lpstr>
      <vt:lpstr>RISC-V の命令フォーマット</vt:lpstr>
      <vt:lpstr>まとめ</vt:lpstr>
      <vt:lpstr>今日のまとめ</vt:lpstr>
      <vt:lpstr>出欠と感想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9383</cp:revision>
  <cp:lastPrinted>2014-12-10T13:40:48Z</cp:lastPrinted>
  <dcterms:created xsi:type="dcterms:W3CDTF">2014-11-17T10:53:59Z</dcterms:created>
  <dcterms:modified xsi:type="dcterms:W3CDTF">2021-02-02T09:46:44Z</dcterms:modified>
</cp:coreProperties>
</file>