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24"/>
  </p:notesMasterIdLst>
  <p:sldIdLst>
    <p:sldId id="440" r:id="rId2"/>
    <p:sldId id="617" r:id="rId3"/>
    <p:sldId id="634" r:id="rId4"/>
    <p:sldId id="636" r:id="rId5"/>
    <p:sldId id="638" r:id="rId6"/>
    <p:sldId id="631" r:id="rId7"/>
    <p:sldId id="615" r:id="rId8"/>
    <p:sldId id="616" r:id="rId9"/>
    <p:sldId id="620" r:id="rId10"/>
    <p:sldId id="621" r:id="rId11"/>
    <p:sldId id="635" r:id="rId12"/>
    <p:sldId id="622" r:id="rId13"/>
    <p:sldId id="623" r:id="rId14"/>
    <p:sldId id="627" r:id="rId15"/>
    <p:sldId id="624" r:id="rId16"/>
    <p:sldId id="628" r:id="rId17"/>
    <p:sldId id="637" r:id="rId18"/>
    <p:sldId id="625" r:id="rId19"/>
    <p:sldId id="626" r:id="rId20"/>
    <p:sldId id="629" r:id="rId21"/>
    <p:sldId id="630" r:id="rId22"/>
    <p:sldId id="632" r:id="rId23"/>
    <p:sldId id="619" r:id="rId24"/>
    <p:sldId id="618" r:id="rId25"/>
    <p:sldId id="512" r:id="rId26"/>
    <p:sldId id="513" r:id="rId27"/>
    <p:sldId id="610"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08" r:id="rId59"/>
    <p:sldId id="612" r:id="rId60"/>
    <p:sldId id="611" r:id="rId61"/>
    <p:sldId id="516" r:id="rId62"/>
    <p:sldId id="517" r:id="rId63"/>
    <p:sldId id="518" r:id="rId64"/>
    <p:sldId id="519" r:id="rId65"/>
    <p:sldId id="514" r:id="rId66"/>
    <p:sldId id="520" r:id="rId67"/>
    <p:sldId id="521" r:id="rId68"/>
    <p:sldId id="522" r:id="rId69"/>
    <p:sldId id="523" r:id="rId70"/>
    <p:sldId id="524" r:id="rId71"/>
    <p:sldId id="525" r:id="rId72"/>
    <p:sldId id="526" r:id="rId73"/>
    <p:sldId id="527" r:id="rId74"/>
    <p:sldId id="528" r:id="rId75"/>
    <p:sldId id="529" r:id="rId76"/>
    <p:sldId id="530" r:id="rId77"/>
    <p:sldId id="531" r:id="rId78"/>
    <p:sldId id="532" r:id="rId79"/>
    <p:sldId id="535" r:id="rId80"/>
    <p:sldId id="534" r:id="rId81"/>
    <p:sldId id="536" r:id="rId82"/>
    <p:sldId id="537" r:id="rId83"/>
    <p:sldId id="539" r:id="rId84"/>
    <p:sldId id="538" r:id="rId85"/>
    <p:sldId id="540" r:id="rId86"/>
    <p:sldId id="541" r:id="rId87"/>
    <p:sldId id="542" r:id="rId88"/>
    <p:sldId id="533" r:id="rId89"/>
    <p:sldId id="548" r:id="rId90"/>
    <p:sldId id="543" r:id="rId91"/>
    <p:sldId id="546" r:id="rId92"/>
    <p:sldId id="547" r:id="rId93"/>
    <p:sldId id="544" r:id="rId94"/>
    <p:sldId id="613" r:id="rId95"/>
    <p:sldId id="549" r:id="rId96"/>
    <p:sldId id="554" r:id="rId97"/>
    <p:sldId id="555" r:id="rId98"/>
    <p:sldId id="553" r:id="rId99"/>
    <p:sldId id="552" r:id="rId100"/>
    <p:sldId id="551" r:id="rId101"/>
    <p:sldId id="556" r:id="rId102"/>
    <p:sldId id="557" r:id="rId103"/>
    <p:sldId id="550" r:id="rId104"/>
    <p:sldId id="559" r:id="rId105"/>
    <p:sldId id="560" r:id="rId106"/>
    <p:sldId id="561" r:id="rId107"/>
    <p:sldId id="562" r:id="rId108"/>
    <p:sldId id="563" r:id="rId109"/>
    <p:sldId id="565" r:id="rId110"/>
    <p:sldId id="566" r:id="rId111"/>
    <p:sldId id="567" r:id="rId112"/>
    <p:sldId id="568" r:id="rId113"/>
    <p:sldId id="569" r:id="rId114"/>
    <p:sldId id="570" r:id="rId115"/>
    <p:sldId id="571" r:id="rId116"/>
    <p:sldId id="572" r:id="rId117"/>
    <p:sldId id="573" r:id="rId118"/>
    <p:sldId id="574" r:id="rId119"/>
    <p:sldId id="575" r:id="rId120"/>
    <p:sldId id="576" r:id="rId121"/>
    <p:sldId id="577" r:id="rId122"/>
    <p:sldId id="614" r:id="rId1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2022/5/23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71</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518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72</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4982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73</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538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86</a:t>
            </a:fld>
            <a:endParaRPr kumimoji="1" lang="ja-JP" altLang="en-US"/>
          </a:p>
        </p:txBody>
      </p:sp>
    </p:spTree>
    <p:extLst>
      <p:ext uri="{BB962C8B-B14F-4D97-AF65-F5344CB8AC3E}">
        <p14:creationId xmlns:p14="http://schemas.microsoft.com/office/powerpoint/2010/main" val="363299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296024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100</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101</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119</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30</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54</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56</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57</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69</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4221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70</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65038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0124134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ops.info/table.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05</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少しわからなくなってしまったのですが，マイクロ命令書き換え可能というのはデコード回路を書き換えているのでしょうか？</a:t>
            </a:r>
            <a:r>
              <a:rPr kumimoji="1" lang="en-US" altLang="ja-JP" dirty="0"/>
              <a:t>FPGA</a:t>
            </a:r>
            <a:r>
              <a:rPr kumimoji="1" lang="ja-JP" altLang="en-US" dirty="0"/>
              <a:t>みたいなのがあるということでしょうか？</a:t>
            </a:r>
            <a:r>
              <a:rPr kumimoji="1" lang="en-US" altLang="ja-JP" dirty="0"/>
              <a:t>(</a:t>
            </a:r>
            <a:r>
              <a:rPr kumimoji="1" lang="ja-JP" altLang="en-US" dirty="0"/>
              <a:t>根本的に何かをミスリードしているような気がします</a:t>
            </a:r>
            <a:r>
              <a:rPr kumimoji="1" lang="en-US" altLang="ja-JP" dirty="0"/>
              <a:t>...)</a:t>
            </a:r>
            <a:endParaRPr kumimoji="1" lang="ja-JP" altLang="en-US" dirty="0"/>
          </a:p>
          <a:p>
            <a:pPr lvl="1"/>
            <a:endParaRPr kumimoji="1" lang="en-US" altLang="ja-JP" dirty="0"/>
          </a:p>
          <a:p>
            <a:pPr lvl="1"/>
            <a:r>
              <a:rPr kumimoji="1" lang="ja-JP" altLang="en-US" dirty="0"/>
              <a:t>元の命令 → マイクロ命令 のハッシュ表のようなデータ（テーブル）を持っており，それが書き換えられるということです</a:t>
            </a:r>
            <a:br>
              <a:rPr kumimoji="1" lang="en-US" altLang="ja-JP" dirty="0"/>
            </a:br>
            <a:r>
              <a:rPr kumimoji="1" lang="ja-JP" altLang="en-US" dirty="0"/>
              <a:t>どの命令がデコード回路で分解され，どの命令が表を使うかも切り替えられるようになっていると思います</a:t>
            </a:r>
          </a:p>
        </p:txBody>
      </p:sp>
    </p:spTree>
    <p:extLst>
      <p:ext uri="{BB962C8B-B14F-4D97-AF65-F5344CB8AC3E}">
        <p14:creationId xmlns:p14="http://schemas.microsoft.com/office/powerpoint/2010/main" val="3108642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による予測（分岐命令の場合）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0x4008 </a:t>
            </a:r>
            <a:r>
              <a:rPr kumimoji="1" lang="ja-JP" altLang="en-US" dirty="0"/>
              <a:t>にある </a:t>
            </a:r>
            <a:r>
              <a:rPr kumimoji="1" lang="en-US" altLang="ja-JP" dirty="0" err="1"/>
              <a:t>bne</a:t>
            </a:r>
            <a:r>
              <a:rPr kumimoji="1" lang="en-US" altLang="ja-JP" dirty="0"/>
              <a:t>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0x4008 </a:t>
            </a:r>
            <a:r>
              <a:rPr kumimoji="1" lang="ja-JP" altLang="en-US" dirty="0"/>
              <a:t>の下位の </a:t>
            </a:r>
            <a:r>
              <a:rPr kumimoji="1" lang="en-US" altLang="ja-JP" dirty="0"/>
              <a:t>8 </a:t>
            </a:r>
            <a:r>
              <a:rPr kumimoji="1" lang="ja-JP" altLang="en-US" dirty="0"/>
              <a:t>を取り出し，</a:t>
            </a:r>
            <a:r>
              <a:rPr kumimoji="1" lang="en-US" altLang="ja-JP" dirty="0"/>
              <a:t>BTB </a:t>
            </a:r>
            <a:r>
              <a:rPr kumimoji="1" lang="ja-JP" altLang="en-US" dirty="0"/>
              <a:t>の８番エントリにアクセス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の上位の </a:t>
            </a:r>
            <a:r>
              <a:rPr kumimoji="1" lang="en-US" altLang="ja-JP" dirty="0"/>
              <a:t>0x400 </a:t>
            </a:r>
            <a:r>
              <a:rPr kumimoji="1" lang="ja-JP" altLang="en-US" dirty="0"/>
              <a:t>が一致したのでヒット</a:t>
            </a:r>
            <a:endParaRPr kumimoji="1" lang="en-US" altLang="ja-JP" dirty="0"/>
          </a:p>
          <a:p>
            <a:pPr marL="817200" lvl="1" indent="-457200">
              <a:buFont typeface="+mj-lt"/>
              <a:buAutoNum type="arabicPeriod"/>
            </a:pPr>
            <a:r>
              <a:rPr kumimoji="1" lang="en-US" altLang="ja-JP" dirty="0"/>
              <a:t>0x4008 </a:t>
            </a:r>
            <a:r>
              <a:rPr kumimoji="1" lang="ja-JP" altLang="en-US" dirty="0"/>
              <a:t>は分岐命令で，そのターゲットは </a:t>
            </a:r>
            <a:r>
              <a:rPr kumimoji="1" lang="en-US" altLang="ja-JP" dirty="0"/>
              <a:t>0x4180 </a:t>
            </a:r>
            <a:r>
              <a:rPr kumimoji="1" lang="ja-JP" altLang="en-US" dirty="0"/>
              <a:t>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8</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2"/>
                </a:solidFill>
                <a:latin typeface="MeiryoKe_PGothic" pitchFamily="50" charset="-128"/>
                <a:ea typeface="MeiryoKe_PGothic" pitchFamily="50" charset="-128"/>
              </a:rPr>
              <a:t>4180</a:t>
            </a:r>
            <a:endParaRPr lang="ja-JP" altLang="en-US" b="1" dirty="0">
              <a:solidFill>
                <a:schemeClr val="accent2"/>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951982"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hit!</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4180</a:t>
            </a:r>
          </a:p>
        </p:txBody>
      </p:sp>
      <p:sp>
        <p:nvSpPr>
          <p:cNvPr id="36" name="正方形/長方形 35"/>
          <p:cNvSpPr/>
          <p:nvPr/>
        </p:nvSpPr>
        <p:spPr bwMode="auto">
          <a:xfrm>
            <a:off x="10268" y="2438989"/>
            <a:ext cx="1260014" cy="1710019"/>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8</a:t>
            </a: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a:t>
            </a:r>
            <a:r>
              <a:rPr lang="en-US" altLang="ja-JP" b="1" dirty="0">
                <a:solidFill>
                  <a:schemeClr val="accent2"/>
                </a:solidFill>
                <a:latin typeface="Arial Narrow" panose="020B0606020202030204" pitchFamily="34" charset="0"/>
              </a:rPr>
              <a:t>0x4180</a:t>
            </a:r>
          </a:p>
          <a:p>
            <a:pPr>
              <a:lnSpc>
                <a:spcPct val="80000"/>
              </a:lnSpc>
            </a:pPr>
            <a:r>
              <a:rPr lang="en-US" altLang="ja-JP" dirty="0">
                <a:solidFill>
                  <a:schemeClr val="tx1">
                    <a:lumMod val="75000"/>
                    <a:lumOff val="25000"/>
                  </a:schemeClr>
                </a:solidFill>
                <a:latin typeface="Arial Narrow" panose="020B0606020202030204" pitchFamily="34" charset="0"/>
              </a:rPr>
              <a:t>0x400c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accent2"/>
                </a:solidFill>
                <a:latin typeface="Arial Narrow" panose="020B0606020202030204" pitchFamily="34" charset="0"/>
              </a:rPr>
              <a:t>0x4180</a:t>
            </a: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267380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による予測（分岐以外の場合）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0x400c </a:t>
            </a:r>
            <a:r>
              <a:rPr kumimoji="1" lang="ja-JP" altLang="en-US" dirty="0"/>
              <a:t>にある </a:t>
            </a:r>
            <a:r>
              <a:rPr kumimoji="1" lang="en-US" altLang="ja-JP" dirty="0"/>
              <a:t>add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0x400c </a:t>
            </a:r>
            <a:r>
              <a:rPr kumimoji="1" lang="ja-JP" altLang="en-US" dirty="0"/>
              <a:t>の下位の </a:t>
            </a:r>
            <a:r>
              <a:rPr kumimoji="1" lang="en-US" altLang="ja-JP" dirty="0"/>
              <a:t>c </a:t>
            </a:r>
            <a:r>
              <a:rPr kumimoji="1" lang="ja-JP" altLang="en-US" dirty="0"/>
              <a:t>を取り出し，</a:t>
            </a:r>
            <a:r>
              <a:rPr kumimoji="1" lang="en-US" altLang="ja-JP" dirty="0"/>
              <a:t>BTB </a:t>
            </a:r>
            <a:r>
              <a:rPr kumimoji="1" lang="ja-JP" altLang="en-US" dirty="0"/>
              <a:t>の </a:t>
            </a:r>
            <a:r>
              <a:rPr kumimoji="1" lang="en-US" altLang="ja-JP" dirty="0"/>
              <a:t>c </a:t>
            </a:r>
            <a:r>
              <a:rPr kumimoji="1" lang="ja-JP" altLang="en-US" dirty="0"/>
              <a:t>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の上位が不一致なのでミス</a:t>
            </a:r>
            <a:endParaRPr kumimoji="1" lang="en-US" altLang="ja-JP" dirty="0"/>
          </a:p>
          <a:p>
            <a:pPr marL="817200" lvl="1" indent="-457200">
              <a:buFont typeface="+mj-lt"/>
              <a:buAutoNum type="arabicPeriod"/>
            </a:pPr>
            <a:r>
              <a:rPr kumimoji="1" lang="en-US" altLang="ja-JP" dirty="0"/>
              <a:t>0x400c </a:t>
            </a:r>
            <a:r>
              <a:rPr kumimoji="1" lang="ja-JP" altLang="en-US" dirty="0"/>
              <a:t>は分岐命令ではないと予測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C</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400</a:t>
            </a:r>
            <a:endParaRPr lang="ja-JP" altLang="en-US" dirty="0">
              <a:solidFill>
                <a:schemeClr val="tx1">
                  <a:lumMod val="75000"/>
                  <a:lumOff val="25000"/>
                </a:schemeClr>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4180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861981"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miss</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ff80</a:t>
            </a:r>
          </a:p>
        </p:txBody>
      </p:sp>
      <p:sp>
        <p:nvSpPr>
          <p:cNvPr id="36" name="正方形/長方形 35"/>
          <p:cNvSpPr/>
          <p:nvPr/>
        </p:nvSpPr>
        <p:spPr bwMode="auto">
          <a:xfrm>
            <a:off x="10267" y="2438990"/>
            <a:ext cx="2491709" cy="1080012"/>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0x4008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x1,x2,0x4180</a:t>
            </a:r>
          </a:p>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c</a:t>
            </a: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tx1">
                    <a:lumMod val="75000"/>
                    <a:lumOff val="25000"/>
                  </a:schemeClr>
                </a:solidFill>
                <a:latin typeface="Arial Narrow" panose="020B0606020202030204" pitchFamily="34" charset="0"/>
              </a:rPr>
              <a:t>0x4180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427648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 </a:t>
            </a:r>
            <a:r>
              <a:rPr lang="ja-JP" altLang="en-US" dirty="0"/>
              <a:t>の特徴</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高速にアクセスする必要がある</a:t>
            </a:r>
            <a:endParaRPr lang="en-US" altLang="ja-JP" dirty="0"/>
          </a:p>
          <a:p>
            <a:pPr lvl="1"/>
            <a:r>
              <a:rPr lang="ja-JP" altLang="en-US" dirty="0"/>
              <a:t>１サイクル以内に処理が完結する必要がある</a:t>
            </a:r>
            <a:endParaRPr lang="en-US" altLang="ja-JP" dirty="0"/>
          </a:p>
          <a:p>
            <a:pPr lvl="1"/>
            <a:r>
              <a:rPr lang="ja-JP" altLang="en-US" dirty="0"/>
              <a:t>そうしないと，毎サイクル命令フェッチができない</a:t>
            </a:r>
            <a:endParaRPr lang="en-US" altLang="ja-JP" dirty="0"/>
          </a:p>
          <a:p>
            <a:pPr marL="457200" indent="-457200">
              <a:buFont typeface="+mj-lt"/>
              <a:buAutoNum type="arabicPeriod"/>
            </a:pPr>
            <a:r>
              <a:rPr lang="ja-JP" altLang="en-US" dirty="0"/>
              <a:t>エントリ数は比較的小さい</a:t>
            </a:r>
            <a:endParaRPr lang="en-US" altLang="ja-JP" dirty="0"/>
          </a:p>
          <a:p>
            <a:pPr lvl="1"/>
            <a:r>
              <a:rPr lang="ja-JP" altLang="en-US" dirty="0"/>
              <a:t>最大でも数</a:t>
            </a:r>
            <a:r>
              <a:rPr lang="en-US" altLang="ja-JP" dirty="0"/>
              <a:t>K</a:t>
            </a:r>
            <a:r>
              <a:rPr lang="ja-JP" altLang="en-US" dirty="0"/>
              <a:t>エントリ程度</a:t>
            </a:r>
            <a:endParaRPr lang="en-US" altLang="ja-JP" dirty="0"/>
          </a:p>
          <a:p>
            <a:pPr lvl="1"/>
            <a:r>
              <a:rPr lang="ja-JP" altLang="en-US" dirty="0"/>
              <a:t>最近はそうでもなくなってきた（後述</a:t>
            </a:r>
            <a:endParaRPr lang="en-US" altLang="ja-JP" dirty="0"/>
          </a:p>
          <a:p>
            <a:pPr marL="457200" indent="-457200">
              <a:buFont typeface="+mj-lt"/>
              <a:buAutoNum type="arabicPeriod"/>
            </a:pPr>
            <a:r>
              <a:rPr kumimoji="1" lang="ja-JP" altLang="en-US" dirty="0"/>
              <a:t>ハッシュ表としては，かなり単純な構造を持つ</a:t>
            </a:r>
            <a:endParaRPr kumimoji="1" lang="en-US" altLang="ja-JP" dirty="0"/>
          </a:p>
          <a:p>
            <a:pPr lvl="1"/>
            <a:r>
              <a:rPr kumimoji="1" lang="ja-JP" altLang="en-US" dirty="0"/>
              <a:t>ハッシュ関数は，アドレスの一部を切り出してそのまま使う</a:t>
            </a:r>
            <a:endParaRPr kumimoji="1" lang="en-US" altLang="ja-JP" dirty="0"/>
          </a:p>
          <a:p>
            <a:pPr lvl="1"/>
            <a:r>
              <a:rPr kumimoji="1" lang="ja-JP" altLang="en-US" dirty="0"/>
              <a:t>表の各エントリは固定長（古いものは上書きされる）</a:t>
            </a:r>
            <a:endParaRPr kumimoji="1" lang="en-US" altLang="ja-JP" dirty="0"/>
          </a:p>
        </p:txBody>
      </p:sp>
    </p:spTree>
    <p:extLst>
      <p:ext uri="{BB962C8B-B14F-4D97-AF65-F5344CB8AC3E}">
        <p14:creationId xmlns:p14="http://schemas.microsoft.com/office/powerpoint/2010/main" val="33879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の詳細</a:t>
            </a:r>
          </a:p>
        </p:txBody>
      </p:sp>
      <p:sp>
        <p:nvSpPr>
          <p:cNvPr id="3" name="テキスト プレースホルダー 2"/>
          <p:cNvSpPr>
            <a:spLocks noGrp="1"/>
          </p:cNvSpPr>
          <p:nvPr>
            <p:ph type="body" sz="quarter" idx="10"/>
          </p:nvPr>
        </p:nvSpPr>
        <p:spPr/>
        <p:txBody>
          <a:bodyPr/>
          <a:lstStyle/>
          <a:p>
            <a:r>
              <a:rPr kumimoji="1" lang="ja-JP" altLang="en-US" dirty="0"/>
              <a:t>階層化された </a:t>
            </a:r>
            <a:r>
              <a:rPr kumimoji="1" lang="en-US" altLang="ja-JP" dirty="0"/>
              <a:t>BTB </a:t>
            </a:r>
            <a:r>
              <a:rPr kumimoji="1" lang="ja-JP" altLang="en-US" dirty="0"/>
              <a:t>を持つ場合もある</a:t>
            </a:r>
            <a:endParaRPr kumimoji="1" lang="en-US" altLang="ja-JP" dirty="0"/>
          </a:p>
          <a:p>
            <a:pPr lvl="1"/>
            <a:r>
              <a:rPr kumimoji="1" lang="en-US" altLang="ja-JP" dirty="0"/>
              <a:t>AMD Zen</a:t>
            </a:r>
            <a:r>
              <a:rPr kumimoji="1" lang="ja-JP" altLang="en-US" dirty="0"/>
              <a:t>：</a:t>
            </a:r>
            <a:r>
              <a:rPr kumimoji="1" lang="en-US" altLang="ja-JP" dirty="0"/>
              <a:t>L1+L2 BTB</a:t>
            </a:r>
          </a:p>
          <a:p>
            <a:pPr lvl="1"/>
            <a:r>
              <a:rPr lang="en-US" altLang="ja-JP" dirty="0"/>
              <a:t>ARM Cortex A72</a:t>
            </a:r>
            <a:r>
              <a:rPr lang="ja-JP" altLang="en-US" dirty="0"/>
              <a:t>：</a:t>
            </a:r>
            <a:r>
              <a:rPr lang="en-US" altLang="ja-JP" dirty="0"/>
              <a:t>64</a:t>
            </a:r>
            <a:r>
              <a:rPr lang="ja-JP" altLang="en-US" dirty="0"/>
              <a:t>エントリ</a:t>
            </a:r>
            <a:r>
              <a:rPr lang="en-US" altLang="ja-JP" dirty="0"/>
              <a:t>L1 + 2K</a:t>
            </a:r>
            <a:r>
              <a:rPr lang="ja-JP" altLang="en-US" dirty="0"/>
              <a:t>エントリ</a:t>
            </a:r>
            <a:r>
              <a:rPr lang="en-US" altLang="ja-JP" dirty="0"/>
              <a:t>L2 BTB</a:t>
            </a:r>
          </a:p>
          <a:p>
            <a:r>
              <a:rPr kumimoji="1" lang="en-US" altLang="ja-JP" dirty="0"/>
              <a:t>L2 BTB </a:t>
            </a:r>
            <a:r>
              <a:rPr kumimoji="1" lang="ja-JP" altLang="en-US" dirty="0"/>
              <a:t>アクセスには数サイクルかかる</a:t>
            </a:r>
            <a:endParaRPr kumimoji="1" lang="en-US" altLang="ja-JP" dirty="0"/>
          </a:p>
          <a:p>
            <a:pPr lvl="1"/>
            <a:r>
              <a:rPr kumimoji="1" lang="en-US" altLang="ja-JP" dirty="0"/>
              <a:t>L2 BTB </a:t>
            </a:r>
            <a:r>
              <a:rPr kumimoji="1" lang="ja-JP" altLang="en-US" dirty="0"/>
              <a:t>により分岐が判明した場合，予測ミスからの回復が行われる</a:t>
            </a:r>
          </a:p>
        </p:txBody>
      </p:sp>
    </p:spTree>
    <p:extLst>
      <p:ext uri="{BB962C8B-B14F-4D97-AF65-F5344CB8AC3E}">
        <p14:creationId xmlns:p14="http://schemas.microsoft.com/office/powerpoint/2010/main" val="2590591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分岐かどうか</a:t>
            </a:r>
            <a:r>
              <a:rPr kumimoji="1" lang="en-US" altLang="ja-JP" dirty="0"/>
              <a:t>&amp;</a:t>
            </a:r>
            <a:r>
              <a:rPr kumimoji="1" lang="ja-JP" altLang="en-US" dirty="0"/>
              <a:t>分岐先ターゲット予測のまとめ</a:t>
            </a:r>
          </a:p>
        </p:txBody>
      </p:sp>
      <p:sp>
        <p:nvSpPr>
          <p:cNvPr id="3" name="テキスト プレースホルダー 2"/>
          <p:cNvSpPr>
            <a:spLocks noGrp="1"/>
          </p:cNvSpPr>
          <p:nvPr>
            <p:ph type="body" sz="quarter" idx="10"/>
          </p:nvPr>
        </p:nvSpPr>
        <p:spPr/>
        <p:txBody>
          <a:bodyPr/>
          <a:lstStyle/>
          <a:p>
            <a:r>
              <a:rPr kumimoji="1" lang="ja-JP" altLang="en-US" dirty="0"/>
              <a:t>分岐かどうか </a:t>
            </a:r>
            <a:r>
              <a:rPr kumimoji="1" lang="en-US" altLang="ja-JP" dirty="0"/>
              <a:t>&amp; </a:t>
            </a:r>
            <a:r>
              <a:rPr kumimoji="1" lang="ja-JP" altLang="en-US" dirty="0"/>
              <a:t>分岐先ターゲットを予測する必要がある</a:t>
            </a:r>
            <a:endParaRPr kumimoji="1" lang="en-US" altLang="ja-JP" dirty="0"/>
          </a:p>
          <a:p>
            <a:pPr lvl="1"/>
            <a:r>
              <a:rPr kumimoji="1" lang="ja-JP" altLang="en-US" dirty="0"/>
              <a:t>命令をデコードするまでは，それらがわからない</a:t>
            </a:r>
            <a:endParaRPr kumimoji="1" lang="en-US" altLang="ja-JP" dirty="0"/>
          </a:p>
          <a:p>
            <a:r>
              <a:rPr kumimoji="1" lang="en-US" altLang="ja-JP" dirty="0"/>
              <a:t>BTB </a:t>
            </a:r>
            <a:r>
              <a:rPr kumimoji="1" lang="ja-JP" altLang="en-US" dirty="0"/>
              <a:t>を使った予測</a:t>
            </a:r>
            <a:endParaRPr kumimoji="1" lang="en-US" altLang="ja-JP" dirty="0"/>
          </a:p>
          <a:p>
            <a:pPr lvl="1"/>
            <a:r>
              <a:rPr lang="en-US" altLang="ja-JP" dirty="0"/>
              <a:t>BTB</a:t>
            </a:r>
            <a:r>
              <a:rPr lang="ja-JP" altLang="en-US" dirty="0"/>
              <a:t>：機能的にはハッシュ表</a:t>
            </a:r>
            <a:endParaRPr lang="en-US" altLang="ja-JP" dirty="0"/>
          </a:p>
          <a:p>
            <a:pPr lvl="2"/>
            <a:r>
              <a:rPr lang="ja-JP" altLang="en-US" dirty="0"/>
              <a:t>入力：予測対象の </a:t>
            </a:r>
            <a:r>
              <a:rPr lang="en-US" altLang="ja-JP" dirty="0"/>
              <a:t>PC </a:t>
            </a:r>
          </a:p>
          <a:p>
            <a:pPr lvl="2"/>
            <a:r>
              <a:rPr lang="ja-JP" altLang="en-US" dirty="0"/>
              <a:t>中身：分岐先ターゲット</a:t>
            </a:r>
            <a:endParaRPr lang="en-US" altLang="ja-JP" dirty="0"/>
          </a:p>
          <a:p>
            <a:pPr lvl="1"/>
            <a:r>
              <a:rPr lang="ja-JP" altLang="en-US" dirty="0"/>
              <a:t>フェッチ時は，まず </a:t>
            </a:r>
            <a:r>
              <a:rPr lang="en-US" altLang="ja-JP" dirty="0"/>
              <a:t>BTB </a:t>
            </a:r>
            <a:r>
              <a:rPr lang="ja-JP" altLang="en-US" dirty="0"/>
              <a:t>にアクセスして分岐かどうかとターゲットを予測</a:t>
            </a:r>
          </a:p>
        </p:txBody>
      </p:sp>
    </p:spTree>
    <p:extLst>
      <p:ext uri="{BB962C8B-B14F-4D97-AF65-F5344CB8AC3E}">
        <p14:creationId xmlns:p14="http://schemas.microsoft.com/office/powerpoint/2010/main" val="311136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a:t>
            </a:r>
            <a:endParaRPr kumimoji="1" lang="en-US" altLang="ja-JP" dirty="0"/>
          </a:p>
          <a:p>
            <a:pPr marL="817200" lvl="1" indent="-457200">
              <a:buFont typeface="+mj-lt"/>
              <a:buAutoNum type="arabicPeriod"/>
            </a:pPr>
            <a:r>
              <a:rPr kumimoji="1" lang="ja-JP" altLang="en-US" dirty="0"/>
              <a:t>分岐命令かどうか予測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b="1" dirty="0"/>
              <a:t>分岐方向予測</a:t>
            </a:r>
            <a:endParaRPr kumimoji="1" lang="en-US" altLang="ja-JP" b="1" dirty="0"/>
          </a:p>
        </p:txBody>
      </p:sp>
    </p:spTree>
    <p:extLst>
      <p:ext uri="{BB962C8B-B14F-4D97-AF65-F5344CB8AC3E}">
        <p14:creationId xmlns:p14="http://schemas.microsoft.com/office/powerpoint/2010/main" val="1803925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また、マイクロ命令への変換について授業中によく理解できなかったので、説明していただけると幸いです。</a:t>
            </a:r>
            <a:endParaRPr kumimoji="1" lang="en-US" altLang="ja-JP" dirty="0"/>
          </a:p>
          <a:p>
            <a:r>
              <a:rPr kumimoji="1" lang="ja-JP" altLang="en-US" dirty="0"/>
              <a:t>マイクロ命令の分解の難しさがいまいち理解できませんでした。</a:t>
            </a:r>
          </a:p>
          <a:p>
            <a:endParaRPr kumimoji="1" lang="ja-JP" altLang="en-US" dirty="0"/>
          </a:p>
        </p:txBody>
      </p:sp>
    </p:spTree>
    <p:extLst>
      <p:ext uri="{BB962C8B-B14F-4D97-AF65-F5344CB8AC3E}">
        <p14:creationId xmlns:p14="http://schemas.microsoft.com/office/powerpoint/2010/main" val="36541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kumimoji="1" lang="ja-JP" altLang="en-US" dirty="0"/>
              <a:t>以降，「分岐予測」と言った場合は「分岐方向予測」の意味に</a:t>
            </a:r>
            <a:endParaRPr kumimoji="1" lang="en-US" altLang="ja-JP" dirty="0"/>
          </a:p>
          <a:p>
            <a:r>
              <a:rPr kumimoji="1" lang="ja-JP" altLang="en-US" dirty="0"/>
              <a:t>以下の</a:t>
            </a:r>
            <a:r>
              <a:rPr kumimoji="1" lang="en-US" altLang="ja-JP" dirty="0"/>
              <a:t>2</a:t>
            </a:r>
            <a:r>
              <a:rPr kumimoji="1" lang="ja-JP" altLang="en-US" dirty="0" err="1"/>
              <a:t>つに</a:t>
            </a:r>
            <a:r>
              <a:rPr kumimoji="1"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静的分岐と動的分岐</a:t>
            </a:r>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a:t>静的分岐：</a:t>
            </a:r>
            <a:endParaRPr kumimoji="1" lang="en-US" altLang="ja-JP" dirty="0"/>
          </a:p>
          <a:p>
            <a:pPr lvl="1"/>
            <a:r>
              <a:rPr kumimoji="1" lang="ja-JP" altLang="en-US" dirty="0"/>
              <a:t>プログラム内に書かれている分岐命令のこと</a:t>
            </a:r>
            <a:endParaRPr kumimoji="1" lang="en-US" altLang="ja-JP" dirty="0"/>
          </a:p>
          <a:p>
            <a:pPr lvl="1"/>
            <a:r>
              <a:rPr kumimoji="1" lang="ja-JP" altLang="en-US" dirty="0"/>
              <a:t>上のコードでは，１つの静的分岐（</a:t>
            </a:r>
            <a:r>
              <a:rPr kumimoji="1" lang="en-US" altLang="ja-JP" dirty="0"/>
              <a:t>i3</a:t>
            </a:r>
            <a:r>
              <a:rPr kumimoji="1" lang="ja-JP" altLang="en-US" dirty="0"/>
              <a:t>）がある</a:t>
            </a:r>
            <a:endParaRPr kumimoji="1" lang="en-US" altLang="ja-JP" dirty="0"/>
          </a:p>
          <a:p>
            <a:r>
              <a:rPr kumimoji="1" lang="ja-JP" altLang="en-US" dirty="0"/>
              <a:t>動的分岐：</a:t>
            </a:r>
            <a:endParaRPr kumimoji="1" lang="en-US" altLang="ja-JP" dirty="0"/>
          </a:p>
          <a:p>
            <a:pPr lvl="1"/>
            <a:r>
              <a:rPr kumimoji="1" lang="ja-JP" altLang="en-US" dirty="0"/>
              <a:t>実行中に現れる分岐命令のこと</a:t>
            </a:r>
            <a:endParaRPr kumimoji="1" lang="en-US" altLang="ja-JP" dirty="0"/>
          </a:p>
          <a:p>
            <a:pPr lvl="1"/>
            <a:r>
              <a:rPr kumimoji="1" lang="ja-JP" altLang="en-US" dirty="0"/>
              <a:t>上のコードが実行された場合，</a:t>
            </a:r>
            <a:r>
              <a:rPr kumimoji="1" lang="en-US" altLang="ja-JP" dirty="0"/>
              <a:t>i3 </a:t>
            </a:r>
            <a:r>
              <a:rPr kumimoji="1" lang="ja-JP" altLang="en-US" dirty="0"/>
              <a:t>は </a:t>
            </a:r>
            <a:r>
              <a:rPr kumimoji="1" lang="en-US" altLang="ja-JP" dirty="0"/>
              <a:t>10 </a:t>
            </a:r>
            <a:r>
              <a:rPr kumimoji="1" lang="ja-JP" altLang="en-US" dirty="0"/>
              <a:t>回実行される</a:t>
            </a:r>
            <a:endParaRPr kumimoji="1" lang="en-US" altLang="ja-JP" dirty="0"/>
          </a:p>
          <a:p>
            <a:pPr lvl="1"/>
            <a:r>
              <a:rPr lang="en-US" altLang="ja-JP" dirty="0"/>
              <a:t>= </a:t>
            </a:r>
            <a:r>
              <a:rPr kumimoji="1" lang="en-US" altLang="ja-JP" dirty="0"/>
              <a:t>10</a:t>
            </a:r>
            <a:r>
              <a:rPr kumimoji="1" lang="ja-JP" altLang="en-US" dirty="0"/>
              <a:t>個の動的分岐がある</a:t>
            </a:r>
            <a:endParaRPr kumimoji="1" lang="en-US" altLang="ja-JP" dirty="0"/>
          </a:p>
          <a:p>
            <a:r>
              <a:rPr kumimoji="1" lang="ja-JP" altLang="en-US" dirty="0"/>
              <a:t>同様に，静的命令や動的命令という場合もある</a:t>
            </a:r>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a:solidFill>
                  <a:schemeClr val="accent3">
                    <a:lumMod val="75000"/>
                  </a:schemeClr>
                </a:solidFill>
                <a:latin typeface="Consolas" panose="020B0609020204030204" pitchFamily="49" charset="0"/>
              </a:rPr>
              <a:t>// 10</a:t>
            </a:r>
            <a:r>
              <a:rPr lang="ja-JP" altLang="en-US" sz="2000" dirty="0">
                <a:solidFill>
                  <a:schemeClr val="accent3">
                    <a:lumMod val="75000"/>
                  </a:schemeClr>
                </a:solidFill>
                <a:latin typeface="Consolas" panose="020B0609020204030204" pitchFamily="49" charset="0"/>
              </a:rPr>
              <a:t>回まわるループ</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0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L:</a:t>
            </a:r>
          </a:p>
          <a:p>
            <a:pPr>
              <a:lnSpc>
                <a:spcPct val="80000"/>
              </a:lnSpc>
            </a:pPr>
            <a:r>
              <a:rPr lang="en-US" altLang="ja-JP" sz="2000" dirty="0">
                <a:solidFill>
                  <a:schemeClr val="accent1"/>
                </a:solidFill>
                <a:latin typeface="Consolas" panose="020B0609020204030204" pitchFamily="49" charset="0"/>
              </a:rPr>
              <a:t>i2:     </a:t>
            </a:r>
            <a:r>
              <a:rPr lang="en-US" altLang="ja-JP" sz="2000" dirty="0">
                <a:solidFill>
                  <a:schemeClr val="tx1">
                    <a:lumMod val="75000"/>
                    <a:lumOff val="25000"/>
                  </a:schemeClr>
                </a:solidFill>
                <a:latin typeface="Consolas" panose="020B0609020204030204" pitchFamily="49" charset="0"/>
              </a:rPr>
              <a:t>add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x1 + 1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をインクリメント</a:t>
            </a:r>
            <a:r>
              <a:rPr lang="en-US" altLang="ja-JP" sz="2000" dirty="0">
                <a:solidFill>
                  <a:schemeClr val="accent3">
                    <a:lumMod val="75000"/>
                  </a:schemeClr>
                </a:solidFill>
                <a:latin typeface="Consolas" panose="020B0609020204030204" pitchFamily="49" charset="0"/>
              </a:rPr>
              <a:t> </a:t>
            </a:r>
          </a:p>
          <a:p>
            <a:pPr>
              <a:lnSpc>
                <a:spcPct val="80000"/>
              </a:lnSpc>
            </a:pPr>
            <a:r>
              <a:rPr lang="en-US" altLang="ja-JP" sz="2000" dirty="0">
                <a:solidFill>
                  <a:schemeClr val="accent1"/>
                </a:solidFill>
                <a:latin typeface="Consolas" panose="020B0609020204030204" pitchFamily="49" charset="0"/>
              </a:rPr>
              <a:t>i3:</a:t>
            </a:r>
            <a:r>
              <a:rPr lang="en-US" altLang="ja-JP" sz="2000" dirty="0">
                <a:solidFill>
                  <a:schemeClr val="tx1">
                    <a:lumMod val="75000"/>
                    <a:lumOff val="25000"/>
                  </a:schemeClr>
                </a:solidFill>
                <a:latin typeface="Consolas" panose="020B0609020204030204" pitchFamily="49" charset="0"/>
              </a:rPr>
              <a:t>     </a:t>
            </a:r>
            <a:r>
              <a:rPr lang="en-US" altLang="ja-JP" sz="2000" dirty="0" err="1">
                <a:solidFill>
                  <a:schemeClr val="tx1">
                    <a:lumMod val="75000"/>
                    <a:lumOff val="25000"/>
                  </a:schemeClr>
                </a:solidFill>
                <a:latin typeface="Consolas" panose="020B0609020204030204" pitchFamily="49" charset="0"/>
              </a:rPr>
              <a:t>bne</a:t>
            </a:r>
            <a:r>
              <a:rPr lang="en-US" altLang="ja-JP" sz="2000" dirty="0">
                <a:solidFill>
                  <a:schemeClr val="tx1">
                    <a:lumMod val="75000"/>
                    <a:lumOff val="25000"/>
                  </a:schemeClr>
                </a:solidFill>
                <a:latin typeface="Consolas" panose="020B0609020204030204" pitchFamily="49" charset="0"/>
              </a:rPr>
              <a:t> x1 != 10, L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が </a:t>
            </a:r>
            <a:r>
              <a:rPr lang="en-US" altLang="ja-JP" sz="2000" dirty="0">
                <a:solidFill>
                  <a:schemeClr val="accent3">
                    <a:lumMod val="75000"/>
                  </a:schemeClr>
                </a:solidFill>
                <a:latin typeface="Consolas" panose="020B0609020204030204" pitchFamily="49" charset="0"/>
              </a:rPr>
              <a:t>10 </a:t>
            </a:r>
            <a:r>
              <a:rPr lang="ja-JP" altLang="en-US" sz="2000" dirty="0">
                <a:solidFill>
                  <a:schemeClr val="accent3">
                    <a:lumMod val="75000"/>
                  </a:schemeClr>
                </a:solidFill>
                <a:latin typeface="Consolas" panose="020B0609020204030204" pitchFamily="49" charset="0"/>
              </a:rPr>
              <a:t>でなければ </a:t>
            </a:r>
            <a:r>
              <a:rPr lang="en-US" altLang="ja-JP" sz="2000" dirty="0">
                <a:solidFill>
                  <a:schemeClr val="accent3">
                    <a:lumMod val="75000"/>
                  </a:schemeClr>
                </a:solidFill>
                <a:latin typeface="Consolas" panose="020B0609020204030204" pitchFamily="49" charset="0"/>
              </a:rPr>
              <a:t>L </a:t>
            </a:r>
            <a:r>
              <a:rPr lang="ja-JP" altLang="en-US" sz="2000" dirty="0">
                <a:solidFill>
                  <a:schemeClr val="accent3">
                    <a:lumMod val="75000"/>
                  </a:schemeClr>
                </a:solidFill>
                <a:latin typeface="Consolas" panose="020B0609020204030204" pitchFamily="49" charset="0"/>
              </a:rPr>
              <a:t>に飛ぶ</a:t>
            </a:r>
            <a:endParaRPr lang="en-US" altLang="ja-JP" sz="200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常に不成立と予測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今の </a:t>
            </a:r>
            <a:r>
              <a:rPr kumimoji="1" lang="en-US" altLang="ja-JP" dirty="0"/>
              <a:t>PC </a:t>
            </a:r>
            <a:r>
              <a:rPr kumimoji="1" lang="ja-JP" altLang="en-US" dirty="0"/>
              <a:t>に対し，次の </a:t>
            </a:r>
            <a:r>
              <a:rPr kumimoji="1" lang="en-US" altLang="ja-JP" dirty="0"/>
              <a:t>PC </a:t>
            </a:r>
            <a:r>
              <a:rPr kumimoji="1" lang="ja-JP" altLang="en-US" dirty="0"/>
              <a:t>を常に読む</a:t>
            </a:r>
            <a:endParaRPr kumimoji="1" lang="en-US" altLang="ja-JP" dirty="0"/>
          </a:p>
          <a:p>
            <a:r>
              <a:rPr kumimoji="1" lang="ja-JP" altLang="en-US" dirty="0"/>
              <a:t>あまり精度は良くない</a:t>
            </a:r>
            <a:endParaRPr kumimoji="1" lang="en-US" altLang="ja-JP" dirty="0"/>
          </a:p>
          <a:p>
            <a:pPr lvl="1"/>
            <a:r>
              <a:rPr kumimoji="1" lang="ja-JP" altLang="en-US" dirty="0"/>
              <a:t>統計的に，大体 </a:t>
            </a:r>
            <a:r>
              <a:rPr kumimoji="1" lang="en-US" altLang="ja-JP" dirty="0"/>
              <a:t>70% </a:t>
            </a:r>
            <a:r>
              <a:rPr kumimoji="1" lang="ja-JP" altLang="en-US" dirty="0" err="1"/>
              <a:t>ぐらいの</a:t>
            </a:r>
            <a:r>
              <a:rPr kumimoji="1" lang="ja-JP" altLang="en-US" dirty="0"/>
              <a:t>分岐命令は成立する</a:t>
            </a:r>
            <a:endParaRPr kumimoji="1" lang="en-US" altLang="ja-JP" dirty="0"/>
          </a:p>
          <a:p>
            <a:pPr lvl="1"/>
            <a:r>
              <a:rPr kumimoji="1" lang="ja-JP" altLang="en-US" dirty="0"/>
              <a:t>したがって，予測ヒット率は </a:t>
            </a:r>
            <a:r>
              <a:rPr kumimoji="1" lang="en-US" altLang="ja-JP" dirty="0"/>
              <a:t>30% </a:t>
            </a:r>
            <a:r>
              <a:rPr kumimoji="1" lang="ja-JP" altLang="en-US" dirty="0" err="1"/>
              <a:t>ぐらい</a:t>
            </a:r>
            <a:endParaRPr kumimoji="1" lang="en-US" altLang="ja-JP" dirty="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前方分岐を不成立</a:t>
            </a:r>
            <a:r>
              <a:rPr lang="en-US" altLang="ja-JP" dirty="0"/>
              <a:t>/</a:t>
            </a:r>
            <a:r>
              <a:rPr lang="ja-JP" altLang="en-US" dirty="0"/>
              <a:t>後方分岐を成立と予測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統計的に，後方分岐は成立することが多い</a:t>
            </a:r>
            <a:endParaRPr kumimoji="1" lang="en-US" altLang="ja-JP" dirty="0"/>
          </a:p>
          <a:p>
            <a:pPr lvl="1"/>
            <a:r>
              <a:rPr kumimoji="1" lang="ja-JP" altLang="en-US" dirty="0"/>
              <a:t>ループを構成することが多く，繰り返し実行される</a:t>
            </a:r>
            <a:endParaRPr kumimoji="1" lang="en-US" altLang="ja-JP" dirty="0"/>
          </a:p>
          <a:p>
            <a:pPr lvl="1"/>
            <a:r>
              <a:rPr kumimoji="1" lang="ja-JP" altLang="en-US" dirty="0"/>
              <a:t>典型的には </a:t>
            </a:r>
            <a:r>
              <a:rPr kumimoji="1" lang="en-US" altLang="ja-JP" dirty="0"/>
              <a:t>80% </a:t>
            </a:r>
            <a:r>
              <a:rPr kumimoji="1" lang="ja-JP" altLang="en-US" dirty="0"/>
              <a:t>以上が成立</a:t>
            </a:r>
            <a:endParaRPr kumimoji="1" lang="en-US" altLang="ja-JP" dirty="0"/>
          </a:p>
          <a:p>
            <a:r>
              <a:rPr lang="ja-JP" altLang="en-US" dirty="0"/>
              <a:t>前方分岐を不成立</a:t>
            </a:r>
            <a:r>
              <a:rPr lang="en-US" altLang="ja-JP" dirty="0"/>
              <a:t>/</a:t>
            </a:r>
            <a:r>
              <a:rPr lang="ja-JP" altLang="en-US" dirty="0"/>
              <a:t>後方分岐を成立</a:t>
            </a:r>
            <a:endParaRPr lang="en-US" altLang="ja-JP" dirty="0"/>
          </a:p>
          <a:p>
            <a:pPr lvl="1"/>
            <a:r>
              <a:rPr kumimoji="1" lang="ja-JP" altLang="en-US" dirty="0"/>
              <a:t>前方分岐はコストを重視して，常に不成立と予測</a:t>
            </a:r>
            <a:endParaRPr kumimoji="1" lang="en-US" altLang="ja-JP" dirty="0"/>
          </a:p>
          <a:p>
            <a:pPr lvl="1"/>
            <a:r>
              <a:rPr kumimoji="1" lang="ja-JP" altLang="en-US" dirty="0"/>
              <a:t>後方分岐は常に成立と予測</a:t>
            </a:r>
            <a:endParaRPr kumimoji="1" lang="en-US" altLang="ja-JP" dirty="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a:t>予測方法</a:t>
            </a:r>
            <a:endParaRPr kumimoji="1" lang="en-US" altLang="ja-JP" dirty="0"/>
          </a:p>
          <a:p>
            <a:pPr marL="817200" lvl="1" indent="-457200">
              <a:buFont typeface="+mj-lt"/>
              <a:buAutoNum type="arabicPeriod"/>
            </a:pPr>
            <a:r>
              <a:rPr kumimoji="1" lang="ja-JP" altLang="en-US" dirty="0"/>
              <a:t>分岐方向のプロファイルをとる</a:t>
            </a:r>
            <a:endParaRPr kumimoji="1" lang="en-US" altLang="ja-JP" dirty="0"/>
          </a:p>
          <a:p>
            <a:pPr lvl="2"/>
            <a:r>
              <a:rPr kumimoji="1" lang="ja-JP" altLang="en-US" dirty="0"/>
              <a:t>事前にプログラムを実行して，静的分岐の方向の統計をとる</a:t>
            </a:r>
            <a:endParaRPr kumimoji="1" lang="en-US" altLang="ja-JP" dirty="0"/>
          </a:p>
          <a:p>
            <a:pPr lvl="2"/>
            <a:r>
              <a:rPr kumimoji="1" lang="ja-JP" altLang="en-US" dirty="0"/>
              <a:t>「このアドレスの分岐命令は，大概成立 </a:t>
            </a:r>
            <a:r>
              <a:rPr kumimoji="1" lang="en-US" altLang="ja-JP" dirty="0"/>
              <a:t>or </a:t>
            </a:r>
            <a:r>
              <a:rPr kumimoji="1" lang="ja-JP" altLang="en-US" dirty="0"/>
              <a:t>不成立」</a:t>
            </a:r>
            <a:endParaRPr kumimoji="1" lang="en-US" altLang="ja-JP" dirty="0"/>
          </a:p>
          <a:p>
            <a:pPr lvl="2"/>
            <a:endParaRPr kumimoji="1" lang="en-US" altLang="ja-JP" dirty="0"/>
          </a:p>
          <a:p>
            <a:pPr marL="817200" lvl="1" indent="-457200">
              <a:buFont typeface="+mj-lt"/>
              <a:buAutoNum type="arabicPeriod"/>
            </a:pPr>
            <a:r>
              <a:rPr kumimoji="1" lang="ja-JP" altLang="en-US" dirty="0"/>
              <a:t>プロファイル結果に基づき，命令にヒントを埋め込む</a:t>
            </a:r>
            <a:endParaRPr kumimoji="1" lang="en-US" altLang="ja-JP" dirty="0"/>
          </a:p>
          <a:p>
            <a:pPr lvl="2"/>
            <a:r>
              <a:rPr kumimoji="1" lang="ja-JP" altLang="en-US" dirty="0"/>
              <a:t>成立 </a:t>
            </a:r>
            <a:r>
              <a:rPr kumimoji="1" lang="en-US" altLang="ja-JP" dirty="0"/>
              <a:t>or </a:t>
            </a:r>
            <a:r>
              <a:rPr kumimoji="1" lang="ja-JP" altLang="en-US" dirty="0"/>
              <a:t>不成立 の傾向を命令コードに埋め込んでおく</a:t>
            </a:r>
            <a:endParaRPr kumimoji="1" lang="en-US" altLang="ja-JP" dirty="0"/>
          </a:p>
          <a:p>
            <a:pPr lvl="2"/>
            <a:r>
              <a:rPr lang="ja-JP" altLang="en-US" dirty="0"/>
              <a:t>コンパイラにより行う</a:t>
            </a:r>
            <a:endParaRPr lang="en-US" altLang="ja-JP" dirty="0"/>
          </a:p>
          <a:p>
            <a:pPr lvl="2"/>
            <a:r>
              <a:rPr kumimoji="1" lang="ja-JP" altLang="en-US" dirty="0"/>
              <a:t>命令セットのレベルで対応が必要</a:t>
            </a:r>
            <a:endParaRPr kumimoji="1" lang="en-US" altLang="ja-JP" dirty="0"/>
          </a:p>
          <a:p>
            <a:pPr lvl="2"/>
            <a:endParaRPr kumimoji="1" lang="en-US" altLang="ja-JP" dirty="0"/>
          </a:p>
          <a:p>
            <a:pPr marL="817200" lvl="1" indent="-457200">
              <a:buFont typeface="+mj-lt"/>
              <a:buAutoNum type="arabicPeriod"/>
            </a:pPr>
            <a:r>
              <a:rPr kumimoji="1" lang="en-US" altLang="ja-JP" dirty="0"/>
              <a:t>CPU </a:t>
            </a:r>
            <a:r>
              <a:rPr kumimoji="1" lang="ja-JP" altLang="en-US" dirty="0"/>
              <a:t>は命令内に埋め込まれたヒントに基づき予測</a:t>
            </a:r>
            <a:endParaRPr kumimoji="1" lang="en-US" altLang="ja-JP" dirty="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err="1"/>
              <a:t>そこそこ</a:t>
            </a:r>
            <a:r>
              <a:rPr kumimoji="1" lang="ja-JP" altLang="en-US" dirty="0"/>
              <a:t>の精度が出る</a:t>
            </a:r>
            <a:endParaRPr kumimoji="1" lang="en-US" altLang="ja-JP" dirty="0"/>
          </a:p>
          <a:p>
            <a:pPr lvl="1"/>
            <a:r>
              <a:rPr kumimoji="1" lang="ja-JP" altLang="en-US" dirty="0"/>
              <a:t>静的分岐命令１つ１つの傾向が反映できる</a:t>
            </a:r>
            <a:endParaRPr kumimoji="1" lang="en-US" altLang="ja-JP" dirty="0"/>
          </a:p>
          <a:p>
            <a:pPr lvl="2"/>
            <a:r>
              <a:rPr kumimoji="1" lang="ja-JP" altLang="en-US" dirty="0"/>
              <a:t>後方分岐だけど不成立が多い</a:t>
            </a:r>
            <a:r>
              <a:rPr kumimoji="1" lang="en-US" altLang="ja-JP" dirty="0"/>
              <a:t>… </a:t>
            </a:r>
            <a:r>
              <a:rPr kumimoji="1" lang="ja-JP" altLang="en-US" dirty="0"/>
              <a:t>とかに対応できる</a:t>
            </a:r>
            <a:endParaRPr kumimoji="1" lang="en-US" altLang="ja-JP" dirty="0"/>
          </a:p>
          <a:p>
            <a:pPr lvl="1"/>
            <a:r>
              <a:rPr kumimoji="1" lang="ja-JP" altLang="en-US" dirty="0"/>
              <a:t>予測精度はだいたい </a:t>
            </a:r>
            <a:r>
              <a:rPr kumimoji="1" lang="en-US" altLang="ja-JP" dirty="0"/>
              <a:t>80% </a:t>
            </a:r>
            <a:r>
              <a:rPr kumimoji="1" lang="ja-JP" altLang="en-US" dirty="0"/>
              <a:t>から </a:t>
            </a:r>
            <a:r>
              <a:rPr kumimoji="1" lang="en-US" altLang="ja-JP" dirty="0"/>
              <a:t>90% </a:t>
            </a:r>
            <a:r>
              <a:rPr kumimoji="1" lang="ja-JP" altLang="en-US" dirty="0" err="1"/>
              <a:t>ぐらい</a:t>
            </a:r>
            <a:endParaRPr kumimoji="1" lang="en-US" altLang="ja-JP" dirty="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静的分岐予測の欠点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分岐方向が毎回変わるようなものには本質的に対応できない</a:t>
            </a:r>
            <a:endParaRPr kumimoji="1" lang="en-US" altLang="ja-JP" dirty="0"/>
          </a:p>
          <a:p>
            <a:pPr lvl="1"/>
            <a:r>
              <a:rPr kumimoji="1" lang="ja-JP" altLang="en-US" dirty="0"/>
              <a:t>例：同じ静的分岐で成立と不成立が交互に起きる</a:t>
            </a:r>
            <a:endParaRPr kumimoji="1" lang="en-US" altLang="ja-JP" dirty="0"/>
          </a:p>
          <a:p>
            <a:pPr marL="457200" indent="-457200">
              <a:buFont typeface="+mj-lt"/>
              <a:buAutoNum type="arabicPeriod"/>
            </a:pPr>
            <a:r>
              <a:rPr kumimoji="1" lang="ja-JP" altLang="en-US" dirty="0"/>
              <a:t>プロファイル時と挙動が異なる場合に対応出来ない</a:t>
            </a:r>
            <a:endParaRPr kumimoji="1" lang="en-US" altLang="ja-JP" dirty="0"/>
          </a:p>
          <a:p>
            <a:pPr lvl="1"/>
            <a:r>
              <a:rPr kumimoji="1" lang="ja-JP" altLang="en-US" dirty="0"/>
              <a:t>オプションや入力に応じてプログラムの挙動が大きく場合など</a:t>
            </a:r>
            <a:endParaRPr kumimoji="1" lang="en-US" altLang="ja-JP" dirty="0"/>
          </a:p>
          <a:p>
            <a:pPr marL="457200" indent="-457200">
              <a:buFont typeface="+mj-lt"/>
              <a:buAutoNum type="arabicPeriod"/>
            </a:pPr>
            <a:r>
              <a:rPr kumimoji="1" lang="ja-JP" altLang="en-US" dirty="0">
                <a:solidFill>
                  <a:schemeClr val="accent5"/>
                </a:solidFill>
              </a:rPr>
              <a:t>意外とハードウェア・コストが安くない</a:t>
            </a:r>
            <a:endParaRPr kumimoji="1" lang="en-US" altLang="ja-JP" dirty="0">
              <a:solidFill>
                <a:schemeClr val="accent5"/>
              </a:solidFill>
            </a:endParaRPr>
          </a:p>
          <a:p>
            <a:pPr lvl="1"/>
            <a:r>
              <a:rPr kumimoji="1" lang="ja-JP" altLang="en-US" dirty="0"/>
              <a:t>方向そのものの予測にはハードは必要がない</a:t>
            </a:r>
            <a:endParaRPr kumimoji="1" lang="en-US" altLang="ja-JP" dirty="0"/>
          </a:p>
          <a:p>
            <a:pPr lvl="1"/>
            <a:r>
              <a:rPr kumimoji="1" lang="ja-JP" altLang="en-US" dirty="0"/>
              <a:t>成立すると予測する場合，</a:t>
            </a:r>
            <a:r>
              <a:rPr kumimoji="1" lang="en-US" altLang="ja-JP" dirty="0"/>
              <a:t>BTB </a:t>
            </a:r>
            <a:r>
              <a:rPr kumimoji="1" lang="ja-JP" altLang="en-US" dirty="0"/>
              <a:t>が別途いる</a:t>
            </a:r>
            <a:endParaRPr kumimoji="1" lang="en-US" altLang="ja-JP" dirty="0"/>
          </a:p>
          <a:p>
            <a:pPr lvl="2"/>
            <a:r>
              <a:rPr kumimoji="1" lang="ja-JP" altLang="en-US" dirty="0"/>
              <a:t>分岐かどうか </a:t>
            </a:r>
            <a:r>
              <a:rPr kumimoji="1" lang="en-US" altLang="ja-JP" dirty="0"/>
              <a:t>&amp; </a:t>
            </a:r>
            <a:r>
              <a:rPr kumimoji="1" lang="ja-JP" altLang="en-US" dirty="0"/>
              <a:t>先ターゲット予測は必要</a:t>
            </a:r>
            <a:endParaRPr kumimoji="1" lang="en-US" altLang="ja-JP" dirty="0"/>
          </a:p>
          <a:p>
            <a:pPr lvl="1"/>
            <a:r>
              <a:rPr kumimoji="1" lang="ja-JP" altLang="en-US" dirty="0"/>
              <a:t>「後方分岐かどうか」の予測や，</a:t>
            </a:r>
            <a:br>
              <a:rPr kumimoji="1" lang="en-US" altLang="ja-JP" dirty="0"/>
            </a:br>
            <a:r>
              <a:rPr kumimoji="1" lang="ja-JP" altLang="en-US" dirty="0"/>
              <a:t>「成立</a:t>
            </a:r>
            <a:r>
              <a:rPr kumimoji="1" lang="en-US" altLang="ja-JP" dirty="0"/>
              <a:t>/</a:t>
            </a:r>
            <a:r>
              <a:rPr kumimoji="1" lang="ja-JP" altLang="en-US" dirty="0"/>
              <a:t>不成立のヒント」の予測を行う必要がある</a:t>
            </a:r>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「後方分岐かどうか」</a:t>
            </a:r>
            <a:br>
              <a:rPr lang="en-US" altLang="ja-JP" dirty="0"/>
            </a:br>
            <a:r>
              <a:rPr lang="ja-JP" altLang="en-US" dirty="0"/>
              <a:t>「成立</a:t>
            </a:r>
            <a:r>
              <a:rPr lang="en-US" altLang="ja-JP" dirty="0"/>
              <a:t>/</a:t>
            </a:r>
            <a:r>
              <a:rPr lang="ja-JP" altLang="en-US" dirty="0"/>
              <a:t>不成立のヒント」の予測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a:t>フェッチされた命令は，デコードするまでは以下がわからない</a:t>
            </a:r>
            <a:endParaRPr lang="en-US" altLang="ja-JP" dirty="0"/>
          </a:p>
          <a:p>
            <a:pPr marL="817200" lvl="1" indent="-457200">
              <a:buFont typeface="+mj-lt"/>
              <a:buAutoNum type="arabicPeriod"/>
            </a:pPr>
            <a:r>
              <a:rPr lang="ja-JP" altLang="en-US" dirty="0"/>
              <a:t>分岐命令かどうか？</a:t>
            </a:r>
            <a:endParaRPr lang="en-US" altLang="ja-JP" dirty="0"/>
          </a:p>
          <a:p>
            <a:pPr marL="817200" lvl="1" indent="-457200">
              <a:buFont typeface="+mj-lt"/>
              <a:buAutoNum type="arabicPeriod"/>
            </a:pPr>
            <a:r>
              <a:rPr lang="ja-JP" altLang="en-US" dirty="0"/>
              <a:t>分岐ターゲットはどこか？</a:t>
            </a:r>
            <a:endParaRPr lang="en-US" altLang="ja-JP" dirty="0"/>
          </a:p>
          <a:p>
            <a:r>
              <a:rPr lang="ja-JP" altLang="en-US" dirty="0"/>
              <a:t>同様に，</a:t>
            </a:r>
            <a:endParaRPr lang="en-US" altLang="ja-JP" dirty="0"/>
          </a:p>
          <a:p>
            <a:pPr lvl="1"/>
            <a:r>
              <a:rPr lang="ja-JP" altLang="en-US" dirty="0"/>
              <a:t>「後方分岐かどうか」「成立</a:t>
            </a:r>
            <a:r>
              <a:rPr lang="en-US" altLang="ja-JP" dirty="0"/>
              <a:t>/</a:t>
            </a:r>
            <a:r>
              <a:rPr lang="ja-JP" altLang="en-US" dirty="0"/>
              <a:t>不成立のヒント」もわからない</a:t>
            </a:r>
            <a:endParaRPr lang="en-US" altLang="ja-JP" dirty="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7" y="2168986"/>
            <a:ext cx="1260014" cy="1710019"/>
          </a:xfrm>
          <a:prstGeom prst="rect">
            <a:avLst/>
          </a:prstGeom>
          <a:solidFill>
            <a:schemeClr val="bg1"/>
          </a:solidFill>
          <a:ln w="12700">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accent5"/>
                </a:solidFill>
                <a:latin typeface="Arial Narrow" panose="020B0606020202030204" pitchFamily="34" charset="0"/>
              </a:rPr>
              <a:t>bne</a:t>
            </a:r>
            <a:r>
              <a:rPr lang="en-US" altLang="ja-JP" dirty="0">
                <a:solidFill>
                  <a:schemeClr val="accent5"/>
                </a:solidFill>
                <a:latin typeface="Arial Narrow" panose="020B0606020202030204" pitchFamily="34" charset="0"/>
              </a:rPr>
              <a:t> </a:t>
            </a:r>
            <a:r>
              <a:rPr lang="en-US" altLang="ja-JP" dirty="0">
                <a:solidFill>
                  <a:schemeClr val="tx1">
                    <a:lumMod val="75000"/>
                    <a:lumOff val="25000"/>
                  </a:schemeClr>
                </a:solidFill>
                <a:latin typeface="Arial Narrow" panose="020B0606020202030204" pitchFamily="34" charset="0"/>
              </a:rPr>
              <a:t>x1,x2,</a:t>
            </a:r>
            <a:r>
              <a:rPr lang="en-US" altLang="ja-JP" b="1" dirty="0">
                <a:solidFill>
                  <a:schemeClr val="accent5"/>
                </a:solidFill>
                <a:latin typeface="Arial Narrow" panose="020B0606020202030204" pitchFamily="34" charset="0"/>
              </a:rPr>
              <a:t>L</a:t>
            </a:r>
          </a:p>
          <a:p>
            <a:pPr>
              <a:lnSpc>
                <a:spcPct val="80000"/>
              </a:lnSpc>
            </a:pP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a:t>
            </a:r>
          </a:p>
          <a:p>
            <a:pPr>
              <a:lnSpc>
                <a:spcPct val="80000"/>
              </a:lnSpc>
            </a:pPr>
            <a:r>
              <a:rPr lang="en-US" altLang="ja-JP" b="1" dirty="0">
                <a:solidFill>
                  <a:schemeClr val="accent5"/>
                </a:solidFill>
                <a:latin typeface="Arial Narrow" panose="020B0606020202030204" pitchFamily="34" charset="0"/>
              </a:rPr>
              <a:t>L</a:t>
            </a:r>
            <a:r>
              <a:rPr lang="en-US" altLang="ja-JP" dirty="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3401987"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27" name="角丸四角形 26"/>
          <p:cNvSpPr/>
          <p:nvPr/>
        </p:nvSpPr>
        <p:spPr bwMode="auto">
          <a:xfrm>
            <a:off x="6282019"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65000"/>
                    <a:lumOff val="35000"/>
                  </a:schemeClr>
                </a:solidFill>
                <a:latin typeface="Arial Narrow" panose="020B0606020202030204" pitchFamily="34" charset="0"/>
              </a:rPr>
              <a:t>いやその，ここではまだ</a:t>
            </a:r>
            <a:endParaRPr kumimoji="1" lang="en-US" altLang="ja-JP" sz="1600" dirty="0">
              <a:solidFill>
                <a:schemeClr val="tx1">
                  <a:lumMod val="65000"/>
                  <a:lumOff val="35000"/>
                </a:schemeClr>
              </a:solidFill>
              <a:latin typeface="Arial Narrow" panose="020B0606020202030204" pitchFamily="34" charset="0"/>
            </a:endParaRPr>
          </a:p>
          <a:p>
            <a:r>
              <a:rPr kumimoji="1" lang="ja-JP" altLang="en-US" sz="1600" dirty="0">
                <a:solidFill>
                  <a:schemeClr val="tx1">
                    <a:lumMod val="65000"/>
                    <a:lumOff val="35000"/>
                  </a:schemeClr>
                </a:solidFill>
                <a:latin typeface="Arial Narrow" panose="020B0606020202030204" pitchFamily="34" charset="0"/>
              </a:rPr>
              <a:t>中身</a:t>
            </a:r>
            <a:r>
              <a:rPr kumimoji="1" lang="ja-JP" altLang="en-US" sz="1600" dirty="0" err="1">
                <a:solidFill>
                  <a:schemeClr val="tx1">
                    <a:lumMod val="65000"/>
                    <a:lumOff val="35000"/>
                  </a:schemeClr>
                </a:solidFill>
                <a:latin typeface="Arial Narrow" panose="020B0606020202030204" pitchFamily="34" charset="0"/>
              </a:rPr>
              <a:t>わ</a:t>
            </a:r>
            <a:r>
              <a:rPr kumimoji="1" lang="ja-JP" altLang="en-US" sz="1600" dirty="0">
                <a:solidFill>
                  <a:schemeClr val="tx1">
                    <a:lumMod val="65000"/>
                    <a:lumOff val="35000"/>
                  </a:schemeClr>
                </a:solidFill>
                <a:latin typeface="Arial Narrow" panose="020B0606020202030204" pitchFamily="34" charset="0"/>
              </a:rPr>
              <a:t>からないんすけど･･･</a:t>
            </a:r>
            <a:endParaRPr kumimoji="1" lang="en-US" altLang="ja-JP" sz="1600" dirty="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ヒントをうめておいたので</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これでヨシ！</a:t>
            </a: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デコードにかかる時間はどのくらい？</a:t>
            </a:r>
          </a:p>
        </p:txBody>
      </p:sp>
    </p:spTree>
    <p:extLst>
      <p:ext uri="{BB962C8B-B14F-4D97-AF65-F5344CB8AC3E}">
        <p14:creationId xmlns:p14="http://schemas.microsoft.com/office/powerpoint/2010/main" val="270885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別途ハードウェアが必要</a:t>
            </a:r>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a:t>方向そのものを直接は予測しない</a:t>
            </a:r>
            <a:endParaRPr lang="en-US" altLang="ja-JP" dirty="0"/>
          </a:p>
          <a:p>
            <a:pPr lvl="1"/>
            <a:r>
              <a:rPr lang="ja-JP" altLang="en-US" dirty="0"/>
              <a:t>しかし，かわりに「後方分岐かどうか」等を予測する必要がある</a:t>
            </a:r>
            <a:endParaRPr lang="en-US" altLang="ja-JP" dirty="0"/>
          </a:p>
          <a:p>
            <a:r>
              <a:rPr lang="ja-JP" altLang="en-US" dirty="0"/>
              <a:t>別途それらを表に学習する？</a:t>
            </a:r>
            <a:endParaRPr lang="en-US" altLang="ja-JP" dirty="0"/>
          </a:p>
          <a:p>
            <a:pPr lvl="1"/>
            <a:r>
              <a:rPr lang="ja-JP" altLang="en-US" dirty="0"/>
              <a:t>後述の動的分岐予測とあまりかわらない機構が必要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静的分岐予測のまとめ</a:t>
            </a:r>
          </a:p>
        </p:txBody>
      </p:sp>
      <p:sp>
        <p:nvSpPr>
          <p:cNvPr id="3" name="テキスト プレースホルダー 2"/>
          <p:cNvSpPr>
            <a:spLocks noGrp="1"/>
          </p:cNvSpPr>
          <p:nvPr>
            <p:ph type="body" sz="quarter" idx="10"/>
          </p:nvPr>
        </p:nvSpPr>
        <p:spPr/>
        <p:txBody>
          <a:bodyPr/>
          <a:lstStyle/>
          <a:p>
            <a:r>
              <a:rPr lang="ja-JP" altLang="en-US" dirty="0"/>
              <a:t>静的な命令に対してあらかじめ予測</a:t>
            </a:r>
            <a:endParaRPr lang="en-US" altLang="ja-JP" dirty="0"/>
          </a:p>
          <a:p>
            <a:r>
              <a:rPr lang="ja-JP" altLang="en-US" dirty="0"/>
              <a:t>基本的に，今の </a:t>
            </a:r>
            <a:r>
              <a:rPr lang="en-US" altLang="ja-JP" dirty="0"/>
              <a:t>CPU </a:t>
            </a:r>
            <a:r>
              <a:rPr lang="ja-JP" altLang="en-US" dirty="0"/>
              <a:t>では使われていない</a:t>
            </a:r>
            <a:endParaRPr lang="en-US" altLang="ja-JP" dirty="0"/>
          </a:p>
          <a:p>
            <a:pPr lvl="1"/>
            <a:r>
              <a:rPr lang="ja-JP" altLang="en-US" dirty="0"/>
              <a:t>予測精度の上限に限界がある</a:t>
            </a:r>
            <a:endParaRPr lang="en-US" altLang="ja-JP" dirty="0"/>
          </a:p>
          <a:p>
            <a:pPr lvl="1"/>
            <a:r>
              <a:rPr kumimoji="1" lang="ja-JP" altLang="en-US" dirty="0"/>
              <a:t>意外とハードウェア・コストが安くない</a:t>
            </a:r>
            <a:endParaRPr kumimoji="1" lang="en-US" altLang="ja-JP" dirty="0"/>
          </a:p>
          <a:p>
            <a:r>
              <a:rPr kumimoji="1" lang="ja-JP" altLang="en-US" dirty="0"/>
              <a:t>次回は動的分岐予測</a:t>
            </a:r>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インテルのコアにバグが多いとのことでしたが、</a:t>
            </a:r>
            <a:r>
              <a:rPr kumimoji="1" lang="en-US" altLang="ja-JP" dirty="0"/>
              <a:t>Intel</a:t>
            </a:r>
            <a:r>
              <a:rPr kumimoji="1" lang="ja-JP" altLang="en-US" dirty="0"/>
              <a:t>の品質の低さは何に起因しているのでしょうか？</a:t>
            </a:r>
          </a:p>
          <a:p>
            <a:pPr lvl="1"/>
            <a:endParaRPr kumimoji="1" lang="en-US" altLang="ja-JP" dirty="0"/>
          </a:p>
          <a:p>
            <a:pPr lvl="1"/>
            <a:r>
              <a:rPr kumimoji="1" lang="ja-JP" altLang="en-US" dirty="0"/>
              <a:t>インテルのコアにたくさんバグがあるのはそうだが，他社のコアも同様．本当に致命的なバグはそこまで多くない．正しく作る事はとても難しいという事が言いたかったです．</a:t>
            </a:r>
          </a:p>
        </p:txBody>
      </p:sp>
    </p:spTree>
    <p:extLst>
      <p:ext uri="{BB962C8B-B14F-4D97-AF65-F5344CB8AC3E}">
        <p14:creationId xmlns:p14="http://schemas.microsoft.com/office/powerpoint/2010/main" val="736272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マイクロ命令にデコードするというのはひたすら場合分けして考えるとのことでしたが、それ（複雑な命令の組み合わせ）を人間が考えているからエラッタが多く発生しているのでしょうか。</a:t>
            </a:r>
          </a:p>
          <a:p>
            <a:r>
              <a:rPr kumimoji="1" lang="ja-JP" altLang="en-US" dirty="0"/>
              <a:t>人間が完全に場合分けして記述してあげなくても、ある程度のルールを記述して状況に応じてコンピュータが適切に資源を分配する、というのは実現不可能なのでしょうか。</a:t>
            </a:r>
          </a:p>
        </p:txBody>
      </p:sp>
    </p:spTree>
    <p:extLst>
      <p:ext uri="{BB962C8B-B14F-4D97-AF65-F5344CB8AC3E}">
        <p14:creationId xmlns:p14="http://schemas.microsoft.com/office/powerpoint/2010/main" val="1612352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昔</a:t>
            </a:r>
            <a:r>
              <a:rPr kumimoji="1" lang="en-US" altLang="ja-JP" dirty="0"/>
              <a:t>Intel</a:t>
            </a:r>
            <a:r>
              <a:rPr kumimoji="1" lang="ja-JP" altLang="en-US" dirty="0"/>
              <a:t>の</a:t>
            </a:r>
            <a:r>
              <a:rPr kumimoji="1" lang="en-US" altLang="ja-JP" dirty="0"/>
              <a:t>CPU</a:t>
            </a:r>
            <a:r>
              <a:rPr kumimoji="1" lang="ja-JP" altLang="en-US" dirty="0"/>
              <a:t>で浮動小数点除算に使うテーブルが間違っていて、若干ずれた答えが出てくるというバグが大問題になった記憶があります。</a:t>
            </a:r>
            <a:r>
              <a:rPr kumimoji="1" lang="en-US" altLang="ja-JP" dirty="0"/>
              <a:t>Intel</a:t>
            </a:r>
            <a:r>
              <a:rPr kumimoji="1" lang="ja-JP" altLang="en-US" dirty="0"/>
              <a:t>が出荷した全</a:t>
            </a:r>
            <a:r>
              <a:rPr kumimoji="1" lang="en-US" altLang="ja-JP" dirty="0"/>
              <a:t>CPU</a:t>
            </a:r>
            <a:r>
              <a:rPr kumimoji="1" lang="ja-JP" altLang="en-US" dirty="0"/>
              <a:t>を無償交換するということになりましたが、結局希望者はそんなに多くなかったらしいですね。</a:t>
            </a:r>
            <a:br>
              <a:rPr kumimoji="1" lang="en-US" altLang="ja-JP" dirty="0"/>
            </a:br>
            <a:r>
              <a:rPr kumimoji="1" lang="ja-JP" altLang="en-US" dirty="0"/>
              <a:t>その経験もあってバグっていても後でパッチを当てられるような構造にしたのでしょうかね？</a:t>
            </a:r>
            <a:endParaRPr kumimoji="1" lang="en-US" altLang="ja-JP" dirty="0"/>
          </a:p>
          <a:p>
            <a:endParaRPr kumimoji="1" lang="ja-JP" altLang="en-US" dirty="0"/>
          </a:p>
        </p:txBody>
      </p:sp>
    </p:spTree>
    <p:extLst>
      <p:ext uri="{BB962C8B-B14F-4D97-AF65-F5344CB8AC3E}">
        <p14:creationId xmlns:p14="http://schemas.microsoft.com/office/powerpoint/2010/main" val="3914881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確かに</a:t>
            </a:r>
            <a:r>
              <a:rPr kumimoji="1" lang="en-US" altLang="ja-JP" dirty="0"/>
              <a:t>CISC</a:t>
            </a:r>
            <a:r>
              <a:rPr kumimoji="1" lang="ja-JP" altLang="en-US" dirty="0"/>
              <a:t>だと構造ハザードが置きやすそうなので、マイクロコードに置き換えるというのも腑に落ちました</a:t>
            </a:r>
            <a:r>
              <a:rPr kumimoji="1" lang="en-US" altLang="ja-JP" dirty="0"/>
              <a:t>(</a:t>
            </a:r>
            <a:r>
              <a:rPr kumimoji="1" lang="ja-JP" altLang="en-US" dirty="0"/>
              <a:t>じゃあ最初から</a:t>
            </a:r>
            <a:r>
              <a:rPr kumimoji="1" lang="en-US" altLang="ja-JP" dirty="0"/>
              <a:t>RISC</a:t>
            </a:r>
            <a:r>
              <a:rPr kumimoji="1" lang="ja-JP" altLang="en-US" dirty="0"/>
              <a:t>にすれば？というのはナンセンスなんでしょうか</a:t>
            </a:r>
            <a:r>
              <a:rPr kumimoji="1" lang="en-US" altLang="ja-JP" dirty="0"/>
              <a:t>...?)</a:t>
            </a:r>
          </a:p>
          <a:p>
            <a:r>
              <a:rPr kumimoji="1" lang="en-US" altLang="ja-JP" dirty="0"/>
              <a:t>CPU </a:t>
            </a:r>
            <a:r>
              <a:rPr kumimoji="1" lang="ja-JP" altLang="en-US" dirty="0"/>
              <a:t>の動作を後から書き換えられる仕組みは頭がいいなと思うと同時に、細かい命令に分割するくらいなら最初からそういう命令のアーキテクチャだったらいいのにと思います。（互換性</a:t>
            </a:r>
            <a:r>
              <a:rPr kumimoji="1" lang="en-US" altLang="ja-JP" dirty="0"/>
              <a:t>……</a:t>
            </a:r>
            <a:r>
              <a:rPr kumimoji="1" lang="ja-JP" altLang="en-US" dirty="0"/>
              <a:t>）</a:t>
            </a:r>
          </a:p>
          <a:p>
            <a:pPr lvl="1"/>
            <a:endParaRPr lang="en-US" altLang="ja-JP" dirty="0"/>
          </a:p>
          <a:p>
            <a:pPr lvl="1"/>
            <a:r>
              <a:rPr kumimoji="1" lang="ja-JP" altLang="en-US" dirty="0"/>
              <a:t>最近は一周まわって </a:t>
            </a:r>
            <a:r>
              <a:rPr kumimoji="1" lang="en-US" altLang="ja-JP" dirty="0"/>
              <a:t>CISC </a:t>
            </a:r>
            <a:r>
              <a:rPr kumimoji="1" lang="ja-JP" altLang="en-US" dirty="0"/>
              <a:t>を分解するのが良いみたいなこともあります</a:t>
            </a:r>
            <a:br>
              <a:rPr kumimoji="1" lang="en-US" altLang="ja-JP" dirty="0"/>
            </a:br>
            <a:r>
              <a:rPr kumimoji="1" lang="ja-JP" altLang="en-US" dirty="0"/>
              <a:t>（メモリ上では表現がコンパクトだから等</a:t>
            </a:r>
          </a:p>
        </p:txBody>
      </p:sp>
    </p:spTree>
    <p:extLst>
      <p:ext uri="{BB962C8B-B14F-4D97-AF65-F5344CB8AC3E}">
        <p14:creationId xmlns:p14="http://schemas.microsoft.com/office/powerpoint/2010/main" val="1920872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の分解に結構なエネルギーが割かれていることを知り、構造ハザードが具体的に及ぼす影響が感じられました。それと同時に、上のレイヤーではハザードを意識しなくてもハザードを解消しながら命令を並べてくれるのはありがたいな、とも思いました。</a:t>
            </a:r>
          </a:p>
        </p:txBody>
      </p:sp>
    </p:spTree>
    <p:extLst>
      <p:ext uri="{BB962C8B-B14F-4D97-AF65-F5344CB8AC3E}">
        <p14:creationId xmlns:p14="http://schemas.microsoft.com/office/powerpoint/2010/main" val="799295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パイプラインの各ステージをより細分化して「</a:t>
            </a:r>
            <a:r>
              <a:rPr kumimoji="1" lang="en-US" altLang="ja-JP" dirty="0"/>
              <a:t>EX1</a:t>
            </a:r>
            <a:r>
              <a:rPr kumimoji="1" lang="ja-JP" altLang="en-US" dirty="0"/>
              <a:t>」「</a:t>
            </a:r>
            <a:r>
              <a:rPr kumimoji="1" lang="en-US" altLang="ja-JP" dirty="0"/>
              <a:t>EX2</a:t>
            </a:r>
            <a:r>
              <a:rPr kumimoji="1" lang="ja-JP" altLang="en-US" dirty="0"/>
              <a:t>」のようになっているものをどこかで見た記憶があるのですが、実際の</a:t>
            </a:r>
            <a:r>
              <a:rPr kumimoji="1" lang="en-US" altLang="ja-JP" dirty="0"/>
              <a:t>CPU</a:t>
            </a:r>
            <a:r>
              <a:rPr kumimoji="1" lang="ja-JP" altLang="en-US" dirty="0"/>
              <a:t>ではこのような細分化は行われているのでしょうか</a:t>
            </a:r>
            <a:endParaRPr kumimoji="1" lang="en-US" altLang="ja-JP" dirty="0"/>
          </a:p>
          <a:p>
            <a:r>
              <a:rPr kumimoji="1" lang="ja-JP" altLang="en-US" dirty="0"/>
              <a:t>実際のプログラムでどれくらいパイプライン化で効率よく実行できるのかが気になりました。</a:t>
            </a:r>
          </a:p>
          <a:p>
            <a:endParaRPr kumimoji="1" lang="ja-JP" altLang="en-US" dirty="0"/>
          </a:p>
        </p:txBody>
      </p:sp>
    </p:spTree>
    <p:extLst>
      <p:ext uri="{BB962C8B-B14F-4D97-AF65-F5344CB8AC3E}">
        <p14:creationId xmlns:p14="http://schemas.microsoft.com/office/powerpoint/2010/main" val="558809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クロック周波数が頭打ちになる理由の一つには、パイプラインの「実行」ステージでの命令実行が間に合わなくなるという面もあるのだろうか？</a:t>
            </a:r>
            <a:r>
              <a:rPr kumimoji="1" lang="en-US" altLang="ja-JP" dirty="0"/>
              <a:t>"</a:t>
            </a:r>
          </a:p>
          <a:p>
            <a:endParaRPr kumimoji="1" lang="ja-JP" altLang="en-US" dirty="0"/>
          </a:p>
        </p:txBody>
      </p:sp>
    </p:spTree>
    <p:extLst>
      <p:ext uri="{BB962C8B-B14F-4D97-AF65-F5344CB8AC3E}">
        <p14:creationId xmlns:p14="http://schemas.microsoft.com/office/powerpoint/2010/main" val="3595000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lang="en-US" altLang="ja-JP" dirty="0"/>
              <a:t>ARM</a:t>
            </a:r>
            <a:r>
              <a:rPr lang="ja-JP" altLang="en-US" dirty="0"/>
              <a:t>のレジスターの値を一気にメモリに書き込むのコマンドを紹介されましたが、具体的にどの仕組みでしょうか？</a:t>
            </a:r>
            <a:r>
              <a:rPr lang="en-US" altLang="ja-JP" dirty="0"/>
              <a:t>dual-port</a:t>
            </a:r>
            <a:r>
              <a:rPr lang="ja-JP" altLang="en-US" dirty="0"/>
              <a:t>メモリを使っても同時に書き込むアドレスが２つですので、書き込みが複数のクロックに実行しているでしょうか？</a:t>
            </a:r>
          </a:p>
        </p:txBody>
      </p:sp>
    </p:spTree>
    <p:extLst>
      <p:ext uri="{BB962C8B-B14F-4D97-AF65-F5344CB8AC3E}">
        <p14:creationId xmlns:p14="http://schemas.microsoft.com/office/powerpoint/2010/main" val="267883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機械学習のライブラリーなどで</a:t>
            </a:r>
            <a:r>
              <a:rPr kumimoji="1" lang="en-US" altLang="ja-JP" dirty="0"/>
              <a:t>pipeline</a:t>
            </a:r>
            <a:r>
              <a:rPr kumimoji="1" lang="ja-JP" altLang="en-US" dirty="0"/>
              <a:t>という機能が実装されている場合がありますが，その中身は講義の中の</a:t>
            </a:r>
            <a:r>
              <a:rPr kumimoji="1" lang="en-US" altLang="ja-JP" dirty="0"/>
              <a:t>pipeline</a:t>
            </a:r>
            <a:r>
              <a:rPr kumimoji="1" lang="ja-JP" altLang="en-US" dirty="0"/>
              <a:t>と構造が似ているのか気になりました．</a:t>
            </a:r>
          </a:p>
          <a:p>
            <a:pPr lvl="1"/>
            <a:endParaRPr kumimoji="1" lang="en-US" altLang="ja-JP" dirty="0"/>
          </a:p>
          <a:p>
            <a:pPr lvl="1"/>
            <a:r>
              <a:rPr kumimoji="1" lang="ja-JP" altLang="en-US" dirty="0"/>
              <a:t>考え方は同じだと思います</a:t>
            </a:r>
          </a:p>
        </p:txBody>
      </p:sp>
    </p:spTree>
    <p:extLst>
      <p:ext uri="{BB962C8B-B14F-4D97-AF65-F5344CB8AC3E}">
        <p14:creationId xmlns:p14="http://schemas.microsoft.com/office/powerpoint/2010/main" val="92815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聞き逃したかもしれませんが）「パイプライン全体は，一番遅いステージの遅延にあわせて動く」ということでしたが、具体的にはどのようなステージ・どのような命令で遅延が大きくなる傾向があるのでしょうか。</a:t>
            </a:r>
          </a:p>
          <a:p>
            <a:pPr lvl="1"/>
            <a:endParaRPr kumimoji="1" lang="en-US" altLang="ja-JP" dirty="0"/>
          </a:p>
          <a:p>
            <a:pPr lvl="1"/>
            <a:r>
              <a:rPr kumimoji="1" lang="ja-JP" altLang="en-US" dirty="0"/>
              <a:t>基本的には加算などの演算ステージと，後半で扱う </a:t>
            </a:r>
            <a:r>
              <a:rPr kumimoji="1" lang="en-US" altLang="ja-JP" dirty="0"/>
              <a:t>out-of-orde</a:t>
            </a:r>
            <a:r>
              <a:rPr lang="en-US" altLang="ja-JP" dirty="0"/>
              <a:t>r </a:t>
            </a:r>
            <a:r>
              <a:rPr lang="ja-JP" altLang="en-US" dirty="0"/>
              <a:t>実行のためのスケジューリングステージです．</a:t>
            </a:r>
            <a:br>
              <a:rPr lang="en-US" altLang="ja-JP" dirty="0"/>
            </a:br>
            <a:r>
              <a:rPr lang="ja-JP" altLang="en-US" dirty="0"/>
              <a:t>これらはパイプライン化が性能低下に直結するためです．</a:t>
            </a:r>
            <a:endParaRPr kumimoji="1" lang="ja-JP" altLang="en-US" dirty="0"/>
          </a:p>
        </p:txBody>
      </p:sp>
    </p:spTree>
    <p:extLst>
      <p:ext uri="{BB962C8B-B14F-4D97-AF65-F5344CB8AC3E}">
        <p14:creationId xmlns:p14="http://schemas.microsoft.com/office/powerpoint/2010/main" val="777323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1</a:t>
            </a:r>
            <a:r>
              <a:rPr kumimoji="1" lang="ja-JP" altLang="en-US" dirty="0"/>
              <a:t>サークルになった相互接続的な回路に命令の実行（</a:t>
            </a:r>
            <a:r>
              <a:rPr kumimoji="1" lang="en-US" altLang="ja-JP" dirty="0"/>
              <a:t>IF,ID,EX,MEM,WB</a:t>
            </a:r>
            <a:r>
              <a:rPr kumimoji="1" lang="ja-JP" altLang="en-US" dirty="0"/>
              <a:t>）に、回路の途中で始められますか。</a:t>
            </a:r>
          </a:p>
          <a:p>
            <a:endParaRPr kumimoji="1" lang="ja-JP" altLang="en-US" dirty="0"/>
          </a:p>
        </p:txBody>
      </p:sp>
    </p:spTree>
    <p:extLst>
      <p:ext uri="{BB962C8B-B14F-4D97-AF65-F5344CB8AC3E}">
        <p14:creationId xmlns:p14="http://schemas.microsoft.com/office/powerpoint/2010/main" val="319913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メモリの確保などの最適化をするときは具体的にどのようなプロセスを踏んでやっているのでしょうか</a:t>
            </a:r>
            <a:r>
              <a:rPr kumimoji="1" lang="en-US" altLang="ja-JP" dirty="0"/>
              <a:t>.</a:t>
            </a:r>
          </a:p>
          <a:p>
            <a:pPr lvl="1"/>
            <a:endParaRPr lang="en-US" altLang="ja-JP" dirty="0"/>
          </a:p>
          <a:p>
            <a:pPr lvl="1"/>
            <a:r>
              <a:rPr kumimoji="1" lang="ja-JP" altLang="en-US" dirty="0"/>
              <a:t>「メモリの確保などの最適化」がさすものがわからないので，具体例を書いてみて欲しい</a:t>
            </a:r>
          </a:p>
        </p:txBody>
      </p:sp>
    </p:spTree>
    <p:extLst>
      <p:ext uri="{BB962C8B-B14F-4D97-AF65-F5344CB8AC3E}">
        <p14:creationId xmlns:p14="http://schemas.microsoft.com/office/powerpoint/2010/main" val="4128144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曖昧な質問で申し訳ありませんが、広義でのコンピュータというもの（量子コンピュータ、さらにその先）は今後どういったものになっていくのか、先生の意見をお聞きしたいです。</a:t>
            </a:r>
          </a:p>
          <a:p>
            <a:endParaRPr kumimoji="1" lang="ja-JP" altLang="en-US" dirty="0"/>
          </a:p>
        </p:txBody>
      </p:sp>
    </p:spTree>
    <p:extLst>
      <p:ext uri="{BB962C8B-B14F-4D97-AF65-F5344CB8AC3E}">
        <p14:creationId xmlns:p14="http://schemas.microsoft.com/office/powerpoint/2010/main" val="3628914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a:t>
            </a:r>
            <a:endParaRPr lang="en-US" altLang="ja-JP" dirty="0"/>
          </a:p>
          <a:p>
            <a:pPr marL="457200" indent="-457200">
              <a:buFont typeface="+mj-lt"/>
              <a:buAutoNum type="arabicPeriod"/>
            </a:pPr>
            <a:r>
              <a:rPr lang="ja-JP" altLang="en-US" dirty="0"/>
              <a:t>構造ハザード：ハード資源の不足に起因</a:t>
            </a:r>
            <a:endParaRPr lang="en-US" altLang="ja-JP" dirty="0"/>
          </a:p>
          <a:p>
            <a:pPr marL="457200" indent="-457200">
              <a:buFont typeface="+mj-lt"/>
              <a:buAutoNum type="arabicPeriod"/>
            </a:pPr>
            <a:r>
              <a:rPr lang="ja-JP" altLang="en-US" dirty="0"/>
              <a:t>構造ハザードの解決方法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lang="ja-JP" altLang="en-US" b="1" dirty="0"/>
              <a:t>非構造ハザード</a:t>
            </a:r>
            <a:endParaRPr lang="ja-JP" altLang="en-US" dirty="0"/>
          </a:p>
        </p:txBody>
      </p:sp>
    </p:spTree>
    <p:extLst>
      <p:ext uri="{BB962C8B-B14F-4D97-AF65-F5344CB8AC3E}">
        <p14:creationId xmlns:p14="http://schemas.microsoft.com/office/powerpoint/2010/main" val="325404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非構造ハザード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構造ハザード：ハード資源の不足に起因（前回講義）</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638B5-2EAF-C4EE-B33F-2159DBAD8012}"/>
              </a:ext>
            </a:extLst>
          </p:cNvPr>
          <p:cNvSpPr>
            <a:spLocks noGrp="1"/>
          </p:cNvSpPr>
          <p:nvPr>
            <p:ph type="title"/>
          </p:nvPr>
        </p:nvSpPr>
        <p:spPr/>
        <p:txBody>
          <a:bodyPr/>
          <a:lstStyle/>
          <a:p>
            <a:r>
              <a:rPr lang="en-US" altLang="ja-JP" sz="2000" dirty="0"/>
              <a:t>ARM</a:t>
            </a:r>
            <a:r>
              <a:rPr lang="ja-JP" altLang="en-US" sz="2000" dirty="0"/>
              <a:t>（</a:t>
            </a:r>
            <a:r>
              <a:rPr lang="en-US" altLang="ja-JP" sz="2000" dirty="0"/>
              <a:t>32</a:t>
            </a:r>
            <a:r>
              <a:rPr lang="ja-JP" altLang="en-US" sz="2000" dirty="0"/>
              <a:t>ビット）の </a:t>
            </a:r>
            <a:r>
              <a:rPr lang="en-US" altLang="ja-JP" sz="2000" dirty="0"/>
              <a:t>Load/Store Multiple (LDM/STM) </a:t>
            </a:r>
            <a:r>
              <a:rPr lang="ja-JP" altLang="en-US" sz="2000" dirty="0"/>
              <a:t>命令</a:t>
            </a:r>
            <a:br>
              <a:rPr lang="en-US" altLang="ja-JP" sz="2000" dirty="0"/>
            </a:br>
            <a:r>
              <a:rPr lang="ja-JP" altLang="en-US" sz="1600" dirty="0"/>
              <a:t>ビットマスクで指定した最大</a:t>
            </a:r>
            <a:r>
              <a:rPr lang="en-US" altLang="ja-JP" sz="1600" dirty="0"/>
              <a:t>16</a:t>
            </a:r>
            <a:r>
              <a:rPr lang="ja-JP" altLang="en-US" sz="1600" dirty="0"/>
              <a:t>個のレジスタへのロードストアを行う</a:t>
            </a:r>
            <a:br>
              <a:rPr lang="en-US" altLang="ja-JP" sz="1600" dirty="0"/>
            </a:br>
            <a:r>
              <a:rPr lang="ja-JP" altLang="en-US" sz="1600" dirty="0"/>
              <a:t>関数呼び出し</a:t>
            </a:r>
            <a:r>
              <a:rPr lang="en-US" altLang="ja-JP" sz="1600" dirty="0"/>
              <a:t>/</a:t>
            </a:r>
            <a:r>
              <a:rPr lang="ja-JP" altLang="en-US" sz="1600" dirty="0"/>
              <a:t>復帰の際の，レジスタの保存や復帰でよく使われる</a:t>
            </a:r>
            <a:endParaRPr kumimoji="1" lang="ja-JP" altLang="en-US" sz="2000" dirty="0"/>
          </a:p>
        </p:txBody>
      </p:sp>
      <p:pic>
        <p:nvPicPr>
          <p:cNvPr id="4" name="図 3">
            <a:extLst>
              <a:ext uri="{FF2B5EF4-FFF2-40B4-BE49-F238E27FC236}">
                <a16:creationId xmlns:a16="http://schemas.microsoft.com/office/drawing/2014/main" id="{293E8730-3C6F-5BDF-D31F-BB2EB6805DEC}"/>
              </a:ext>
            </a:extLst>
          </p:cNvPr>
          <p:cNvPicPr>
            <a:picLocks noChangeAspect="1"/>
          </p:cNvPicPr>
          <p:nvPr/>
        </p:nvPicPr>
        <p:blipFill>
          <a:blip r:embed="rId2"/>
          <a:stretch>
            <a:fillRect/>
          </a:stretch>
        </p:blipFill>
        <p:spPr>
          <a:xfrm>
            <a:off x="2141973" y="998973"/>
            <a:ext cx="5058990" cy="5220058"/>
          </a:xfrm>
          <a:prstGeom prst="rect">
            <a:avLst/>
          </a:prstGeom>
        </p:spPr>
      </p:pic>
      <p:sp>
        <p:nvSpPr>
          <p:cNvPr id="3" name="テキスト プレースホルダー 2">
            <a:extLst>
              <a:ext uri="{FF2B5EF4-FFF2-40B4-BE49-F238E27FC236}">
                <a16:creationId xmlns:a16="http://schemas.microsoft.com/office/drawing/2014/main" id="{00D2305C-FC9B-70C0-86AC-B74E47954F37}"/>
              </a:ext>
            </a:extLst>
          </p:cNvPr>
          <p:cNvSpPr>
            <a:spLocks noGrp="1"/>
          </p:cNvSpPr>
          <p:nvPr>
            <p:ph type="body" sz="quarter" idx="10"/>
          </p:nvPr>
        </p:nvSpPr>
        <p:spPr>
          <a:xfrm>
            <a:off x="251952" y="6309032"/>
            <a:ext cx="8640096" cy="359697"/>
          </a:xfrm>
        </p:spPr>
        <p:txBody>
          <a:bodyPr/>
          <a:lstStyle/>
          <a:p>
            <a:r>
              <a:rPr lang="en-US" altLang="ja-JP" dirty="0"/>
              <a:t>ARM Architecture Reference Manual </a:t>
            </a:r>
            <a:r>
              <a:rPr lang="ja-JP" altLang="en-US" dirty="0"/>
              <a:t>より</a:t>
            </a:r>
            <a:endParaRPr lang="en-US" altLang="ja-JP" dirty="0"/>
          </a:p>
        </p:txBody>
      </p:sp>
    </p:spTree>
    <p:extLst>
      <p:ext uri="{BB962C8B-B14F-4D97-AF65-F5344CB8AC3E}">
        <p14:creationId xmlns:p14="http://schemas.microsoft.com/office/powerpoint/2010/main" val="3412558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2"/>
            <a:r>
              <a:rPr lang="ja-JP" altLang="en-US" dirty="0"/>
              <a:t>この場合，遅延スロットが３命令分ある</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AArch64 </a:t>
            </a:r>
            <a:r>
              <a:rPr kumimoji="1" lang="ja-JP" altLang="en-US" dirty="0"/>
              <a:t>が出たとき、 </a:t>
            </a:r>
            <a:r>
              <a:rPr kumimoji="1" lang="en-US" altLang="ja-JP" dirty="0"/>
              <a:t>32-bit </a:t>
            </a:r>
            <a:r>
              <a:rPr kumimoji="1" lang="ja-JP" altLang="en-US" dirty="0"/>
              <a:t>のとはかなり違って驚かされた覚えがあるんですが、この変化による貢献は実際どれほどあるものなのでしょうか。</a:t>
            </a:r>
          </a:p>
          <a:p>
            <a:endParaRPr kumimoji="1" lang="ja-JP" altLang="en-US" dirty="0"/>
          </a:p>
        </p:txBody>
      </p:sp>
    </p:spTree>
    <p:extLst>
      <p:ext uri="{BB962C8B-B14F-4D97-AF65-F5344CB8AC3E}">
        <p14:creationId xmlns:p14="http://schemas.microsoft.com/office/powerpoint/2010/main" val="4228596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分割すると，バブルを入れてるのと同じになってしまう</a:t>
            </a:r>
            <a:endParaRPr kumimoji="1" lang="en-US" altLang="ja-JP" dirty="0"/>
          </a:p>
          <a:p>
            <a:pPr lvl="1"/>
            <a:r>
              <a:rPr kumimoji="1" lang="ja-JP" altLang="en-US" dirty="0"/>
              <a:t>できればここはパイプライン化したくない</a:t>
            </a:r>
            <a:endParaRPr kumimoji="1" lang="en-US" altLang="ja-JP" dirty="0"/>
          </a:p>
          <a:p>
            <a:pPr lvl="2"/>
            <a:r>
              <a:rPr kumimoji="1" lang="ja-JP" altLang="en-US" dirty="0"/>
              <a:t>（</a:t>
            </a:r>
            <a:r>
              <a:rPr kumimoji="1" lang="en-US" altLang="ja-JP" dirty="0"/>
              <a:t>FP </a:t>
            </a:r>
            <a:r>
              <a:rPr kumimoji="1" lang="ja-JP" altLang="en-US" dirty="0"/>
              <a:t>演算等の複雑なものは，やむなくパイプライン化している</a:t>
            </a:r>
            <a:endParaRPr kumimoji="1" lang="en-US" altLang="ja-JP" dirty="0"/>
          </a:p>
          <a:p>
            <a:r>
              <a:rPr kumimoji="1" lang="en-US" altLang="ja-JP" dirty="0"/>
              <a:t>CPU </a:t>
            </a:r>
            <a:r>
              <a:rPr kumimoji="1" lang="ja-JP" altLang="en-US" dirty="0"/>
              <a:t>全体のクリティカル・パスになりやすい</a:t>
            </a:r>
            <a:endParaRPr kumimoji="1" lang="en-US" altLang="ja-JP" dirty="0"/>
          </a:p>
          <a:p>
            <a:pPr lvl="1"/>
            <a:r>
              <a:rPr kumimoji="1" lang="ja-JP" altLang="en-US" dirty="0"/>
              <a:t>１サイクルに多くの回路を詰め込む必要があるため</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太線で描かれた，演算器の入力から始まるループが該当</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a:t>
            </a:r>
            <a:r>
              <a:rPr lang="ja-JP" altLang="en-US" dirty="0"/>
              <a:t>における</a:t>
            </a:r>
            <a:r>
              <a:rPr kumimoji="1" lang="ja-JP" altLang="en-US" dirty="0"/>
              <a:t>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endParaRPr kumimoji="1" lang="en-US" altLang="ja-JP" dirty="0"/>
          </a:p>
          <a:p>
            <a:pPr lvl="2"/>
            <a:r>
              <a:rPr kumimoji="1" lang="ja-JP" altLang="en-US" dirty="0"/>
              <a:t>「粗粒度 </a:t>
            </a:r>
            <a:r>
              <a:rPr kumimoji="1" lang="en-US" altLang="ja-JP" dirty="0"/>
              <a:t>MT</a:t>
            </a:r>
            <a:r>
              <a:rPr kumimoji="1" lang="ja-JP" altLang="en-US" dirty="0"/>
              <a:t>」「同時 </a:t>
            </a:r>
            <a:r>
              <a:rPr kumimoji="1" lang="en-US" altLang="ja-JP" dirty="0"/>
              <a:t>MT</a:t>
            </a:r>
            <a:r>
              <a:rPr kumimoji="1" lang="ja-JP" altLang="en-US" dirty="0"/>
              <a:t>」など</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en-US" altLang="ja-JP" dirty="0"/>
              <a:t>RISC-V</a:t>
            </a:r>
            <a:r>
              <a:rPr kumimoji="1" lang="ja-JP" altLang="en-US" dirty="0"/>
              <a:t>の命令幅が</a:t>
            </a:r>
            <a:r>
              <a:rPr kumimoji="1" lang="en-US" altLang="ja-JP" dirty="0"/>
              <a:t>4</a:t>
            </a:r>
            <a:r>
              <a:rPr kumimoji="1" lang="ja-JP" altLang="en-US" dirty="0"/>
              <a:t>バイト</a:t>
            </a:r>
            <a:r>
              <a:rPr kumimoji="1" lang="en-US" altLang="ja-JP" dirty="0"/>
              <a:t>=32</a:t>
            </a:r>
            <a:r>
              <a:rPr kumimoji="1" lang="ja-JP" altLang="en-US" dirty="0"/>
              <a:t>ビットとのことですが，近年の命令セットは基本</a:t>
            </a:r>
            <a:r>
              <a:rPr kumimoji="1" lang="en-US" altLang="ja-JP" dirty="0"/>
              <a:t>64</a:t>
            </a:r>
            <a:r>
              <a:rPr kumimoji="1" lang="ja-JP" altLang="en-US" dirty="0"/>
              <a:t>ビットなのかと思っていました．</a:t>
            </a:r>
            <a:r>
              <a:rPr kumimoji="1" lang="en-US" altLang="ja-JP" dirty="0"/>
              <a:t>Windows</a:t>
            </a:r>
            <a:r>
              <a:rPr kumimoji="1" lang="ja-JP" altLang="en-US" dirty="0"/>
              <a:t>の</a:t>
            </a:r>
            <a:r>
              <a:rPr kumimoji="1" lang="en-US" altLang="ja-JP" dirty="0"/>
              <a:t>32</a:t>
            </a:r>
            <a:r>
              <a:rPr kumimoji="1" lang="ja-JP" altLang="en-US" dirty="0"/>
              <a:t>ビット，</a:t>
            </a:r>
            <a:r>
              <a:rPr kumimoji="1" lang="en-US" altLang="ja-JP" dirty="0"/>
              <a:t>64</a:t>
            </a:r>
            <a:r>
              <a:rPr kumimoji="1" lang="ja-JP" altLang="en-US" dirty="0"/>
              <a:t>ビットはまた別の話でしょうか．</a:t>
            </a:r>
          </a:p>
        </p:txBody>
      </p:sp>
    </p:spTree>
    <p:extLst>
      <p:ext uri="{BB962C8B-B14F-4D97-AF65-F5344CB8AC3E}">
        <p14:creationId xmlns:p14="http://schemas.microsoft.com/office/powerpoint/2010/main" val="35053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r>
              <a:rPr lang="ja-JP" altLang="en-US" sz="1800" dirty="0"/>
              <a:t>マルチスレッディング</a:t>
            </a:r>
            <a:br>
              <a:rPr lang="en-US" altLang="ja-JP" sz="1800" dirty="0"/>
            </a:br>
            <a:endParaRPr lang="en-US" altLang="ja-JP" sz="1800" dirty="0"/>
          </a:p>
          <a:p>
            <a:pPr lvl="1"/>
            <a:r>
              <a:rPr lang="ja-JP" altLang="en-US" sz="1800" dirty="0"/>
              <a:t>上記３までは，基本的にデータ・ハザードと同様にして適用できる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4"/>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命令パイプラインと性能</a:t>
            </a:r>
            <a:endParaRPr kumimoji="1" lang="en-US" altLang="ja-JP" b="1" dirty="0"/>
          </a:p>
        </p:txBody>
      </p:sp>
    </p:spTree>
    <p:extLst>
      <p:ext uri="{BB962C8B-B14F-4D97-AF65-F5344CB8AC3E}">
        <p14:creationId xmlns:p14="http://schemas.microsoft.com/office/powerpoint/2010/main" val="26506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 </a:t>
            </a:r>
            <a:r>
              <a:rPr kumimoji="1" lang="en-US" altLang="ja-JP" dirty="0"/>
              <a:t>CISC</a:t>
            </a:r>
            <a:r>
              <a:rPr kumimoji="1" lang="ja-JP" altLang="en-US" dirty="0"/>
              <a:t>の複雑な命令を分解したマイクロ命令は、</a:t>
            </a:r>
            <a:r>
              <a:rPr kumimoji="1" lang="en-US" altLang="ja-JP" dirty="0"/>
              <a:t>RISC-V</a:t>
            </a:r>
            <a:r>
              <a:rPr kumimoji="1" lang="ja-JP" altLang="en-US" dirty="0"/>
              <a:t>の命令</a:t>
            </a:r>
            <a:r>
              <a:rPr kumimoji="1" lang="en-US" altLang="ja-JP" dirty="0"/>
              <a:t>(</a:t>
            </a:r>
            <a:r>
              <a:rPr kumimoji="1" lang="ja-JP" altLang="en-US" dirty="0"/>
              <a:t>ニーモニック</a:t>
            </a:r>
            <a:r>
              <a:rPr kumimoji="1" lang="en-US" altLang="ja-JP" dirty="0"/>
              <a:t>)</a:t>
            </a:r>
            <a:r>
              <a:rPr kumimoji="1" lang="ja-JP" altLang="en-US" dirty="0"/>
              <a:t>と同じような感じなのでしょうか。</a:t>
            </a:r>
            <a:r>
              <a:rPr kumimoji="1" lang="en-US" altLang="ja-JP" dirty="0"/>
              <a:t>"</a:t>
            </a:r>
          </a:p>
          <a:p>
            <a:endParaRPr kumimoji="1" lang="ja-JP" altLang="en-US" dirty="0"/>
          </a:p>
        </p:txBody>
      </p:sp>
    </p:spTree>
    <p:extLst>
      <p:ext uri="{BB962C8B-B14F-4D97-AF65-F5344CB8AC3E}">
        <p14:creationId xmlns:p14="http://schemas.microsoft.com/office/powerpoint/2010/main" val="310161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b="1" dirty="0"/>
              <a:t>命令パイプラインと性能</a:t>
            </a:r>
            <a:endParaRPr kumimoji="1" lang="en-US" altLang="ja-JP" b="1"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135563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66836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p:txBody>
      </p:sp>
    </p:spTree>
    <p:extLst>
      <p:ext uri="{BB962C8B-B14F-4D97-AF65-F5344CB8AC3E}">
        <p14:creationId xmlns:p14="http://schemas.microsoft.com/office/powerpoint/2010/main" val="29264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線コネクタ 181"/>
          <p:cNvCxnSpPr/>
          <p:nvPr/>
        </p:nvCxnSpPr>
        <p:spPr bwMode="auto">
          <a:xfrm flipV="1">
            <a:off x="214197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21" name="直線コネクタ 20"/>
          <p:cNvCxnSpPr/>
          <p:nvPr/>
        </p:nvCxnSpPr>
        <p:spPr bwMode="auto">
          <a:xfrm flipV="1">
            <a:off x="124196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78" name="直線コネクタ 177"/>
          <p:cNvCxnSpPr/>
          <p:nvPr/>
        </p:nvCxnSpPr>
        <p:spPr bwMode="auto">
          <a:xfrm flipH="1" flipV="1">
            <a:off x="3491988" y="1358977"/>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79" name="直線コネクタ 178"/>
          <p:cNvCxnSpPr/>
          <p:nvPr/>
        </p:nvCxnSpPr>
        <p:spPr bwMode="auto">
          <a:xfrm flipV="1">
            <a:off x="574201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0" name="直線コネクタ 179"/>
          <p:cNvCxnSpPr/>
          <p:nvPr/>
        </p:nvCxnSpPr>
        <p:spPr bwMode="auto">
          <a:xfrm flipV="1">
            <a:off x="124196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1" name="直線コネクタ 180"/>
          <p:cNvCxnSpPr/>
          <p:nvPr/>
        </p:nvCxnSpPr>
        <p:spPr bwMode="auto">
          <a:xfrm flipH="1" flipV="1">
            <a:off x="1691968"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521955" y="2403147"/>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パイプライン化によるクロック周期の短縮</a:t>
            </a:r>
            <a:br>
              <a:rPr lang="en-US" altLang="ja-JP" dirty="0"/>
            </a:br>
            <a:r>
              <a:rPr lang="ja-JP" altLang="en-US" sz="2000" dirty="0"/>
              <a:t>クロックの立ち上がりごとに，１命令が処理</a:t>
            </a:r>
            <a:endParaRPr kumimoji="1" lang="ja-JP" altLang="en-US" dirty="0"/>
          </a:p>
        </p:txBody>
      </p:sp>
      <p:cxnSp>
        <p:nvCxnSpPr>
          <p:cNvPr id="96" name="直線矢印コネクタ 95"/>
          <p:cNvCxnSpPr/>
          <p:nvPr/>
        </p:nvCxnSpPr>
        <p:spPr bwMode="auto">
          <a:xfrm>
            <a:off x="611956" y="1268976"/>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149008"/>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521955"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371674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258987"/>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338999"/>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194839"/>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5373180"/>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522902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67902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859027"/>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62" name="グループ化 161"/>
          <p:cNvGrpSpPr/>
          <p:nvPr/>
        </p:nvGrpSpPr>
        <p:grpSpPr>
          <a:xfrm>
            <a:off x="1241963" y="2223145"/>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158997"/>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cxnSp>
        <p:nvCxnSpPr>
          <p:cNvPr id="78" name="直線コネクタ 77"/>
          <p:cNvCxnSpPr/>
          <p:nvPr/>
        </p:nvCxnSpPr>
        <p:spPr bwMode="auto">
          <a:xfrm flipV="1">
            <a:off x="124196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79" name="直線コネクタ 78"/>
          <p:cNvCxnSpPr/>
          <p:nvPr/>
        </p:nvCxnSpPr>
        <p:spPr bwMode="auto">
          <a:xfrm flipH="1">
            <a:off x="124196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0" name="直線コネクタ 79"/>
          <p:cNvCxnSpPr/>
          <p:nvPr/>
        </p:nvCxnSpPr>
        <p:spPr bwMode="auto">
          <a:xfrm flipV="1">
            <a:off x="232197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1" name="直線コネクタ 80"/>
          <p:cNvCxnSpPr/>
          <p:nvPr/>
        </p:nvCxnSpPr>
        <p:spPr bwMode="auto">
          <a:xfrm flipH="1">
            <a:off x="232197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2" name="直線コネクタ 81"/>
          <p:cNvCxnSpPr/>
          <p:nvPr/>
        </p:nvCxnSpPr>
        <p:spPr bwMode="auto">
          <a:xfrm flipV="1">
            <a:off x="349198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3" name="直線コネクタ 82"/>
          <p:cNvCxnSpPr/>
          <p:nvPr/>
        </p:nvCxnSpPr>
        <p:spPr bwMode="auto">
          <a:xfrm flipH="1">
            <a:off x="3491989"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4" name="直線コネクタ 83"/>
          <p:cNvCxnSpPr/>
          <p:nvPr/>
        </p:nvCxnSpPr>
        <p:spPr bwMode="auto">
          <a:xfrm flipV="1">
            <a:off x="4572000"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5" name="直線コネクタ 84"/>
          <p:cNvCxnSpPr/>
          <p:nvPr/>
        </p:nvCxnSpPr>
        <p:spPr bwMode="auto">
          <a:xfrm flipH="1">
            <a:off x="4572000"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6" name="直線コネクタ 85"/>
          <p:cNvCxnSpPr/>
          <p:nvPr/>
        </p:nvCxnSpPr>
        <p:spPr bwMode="auto">
          <a:xfrm flipV="1">
            <a:off x="574201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7" name="直線コネクタ 86"/>
          <p:cNvCxnSpPr/>
          <p:nvPr/>
        </p:nvCxnSpPr>
        <p:spPr bwMode="auto">
          <a:xfrm flipH="1">
            <a:off x="574201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p:nvPr/>
        </p:nvCxnSpPr>
        <p:spPr bwMode="auto">
          <a:xfrm flipV="1">
            <a:off x="682202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9" name="直線コネクタ 88"/>
          <p:cNvCxnSpPr/>
          <p:nvPr/>
        </p:nvCxnSpPr>
        <p:spPr bwMode="auto">
          <a:xfrm flipH="1">
            <a:off x="682202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0" name="直線コネクタ 89"/>
          <p:cNvCxnSpPr/>
          <p:nvPr/>
        </p:nvCxnSpPr>
        <p:spPr bwMode="auto">
          <a:xfrm flipV="1">
            <a:off x="799203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1" name="直線コネクタ 90"/>
          <p:cNvCxnSpPr/>
          <p:nvPr/>
        </p:nvCxnSpPr>
        <p:spPr bwMode="auto">
          <a:xfrm flipV="1">
            <a:off x="124196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2" name="直線コネクタ 91"/>
          <p:cNvCxnSpPr/>
          <p:nvPr/>
        </p:nvCxnSpPr>
        <p:spPr bwMode="auto">
          <a:xfrm flipH="1">
            <a:off x="124196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H="1" flipV="1">
            <a:off x="146700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V="1">
            <a:off x="146700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8" name="直線コネクタ 107"/>
          <p:cNvCxnSpPr/>
          <p:nvPr/>
        </p:nvCxnSpPr>
        <p:spPr bwMode="auto">
          <a:xfrm flipV="1">
            <a:off x="169196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9" name="直線コネクタ 108"/>
          <p:cNvCxnSpPr/>
          <p:nvPr/>
        </p:nvCxnSpPr>
        <p:spPr bwMode="auto">
          <a:xfrm flipH="1">
            <a:off x="169197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0" name="直線コネクタ 109"/>
          <p:cNvCxnSpPr/>
          <p:nvPr/>
        </p:nvCxnSpPr>
        <p:spPr bwMode="auto">
          <a:xfrm flipH="1" flipV="1">
            <a:off x="191700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1" name="直線コネクタ 110"/>
          <p:cNvCxnSpPr/>
          <p:nvPr/>
        </p:nvCxnSpPr>
        <p:spPr bwMode="auto">
          <a:xfrm flipV="1">
            <a:off x="191700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2" name="直線コネクタ 111"/>
          <p:cNvCxnSpPr/>
          <p:nvPr/>
        </p:nvCxnSpPr>
        <p:spPr bwMode="auto">
          <a:xfrm flipV="1">
            <a:off x="214197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3" name="直線コネクタ 112"/>
          <p:cNvCxnSpPr/>
          <p:nvPr/>
        </p:nvCxnSpPr>
        <p:spPr bwMode="auto">
          <a:xfrm flipH="1">
            <a:off x="214197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4" name="直線コネクタ 113"/>
          <p:cNvCxnSpPr/>
          <p:nvPr/>
        </p:nvCxnSpPr>
        <p:spPr bwMode="auto">
          <a:xfrm flipH="1" flipV="1">
            <a:off x="236701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5" name="直線コネクタ 114"/>
          <p:cNvCxnSpPr/>
          <p:nvPr/>
        </p:nvCxnSpPr>
        <p:spPr bwMode="auto">
          <a:xfrm flipV="1">
            <a:off x="236701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6" name="直線コネクタ 115"/>
          <p:cNvCxnSpPr/>
          <p:nvPr/>
        </p:nvCxnSpPr>
        <p:spPr bwMode="auto">
          <a:xfrm flipV="1">
            <a:off x="259197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7" name="直線コネクタ 116"/>
          <p:cNvCxnSpPr/>
          <p:nvPr/>
        </p:nvCxnSpPr>
        <p:spPr bwMode="auto">
          <a:xfrm flipH="1">
            <a:off x="259198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8" name="直線コネクタ 117"/>
          <p:cNvCxnSpPr/>
          <p:nvPr/>
        </p:nvCxnSpPr>
        <p:spPr bwMode="auto">
          <a:xfrm flipH="1" flipV="1">
            <a:off x="281701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9" name="直線コネクタ 118"/>
          <p:cNvCxnSpPr/>
          <p:nvPr/>
        </p:nvCxnSpPr>
        <p:spPr bwMode="auto">
          <a:xfrm flipV="1">
            <a:off x="281701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0" name="直線コネクタ 119"/>
          <p:cNvCxnSpPr/>
          <p:nvPr/>
        </p:nvCxnSpPr>
        <p:spPr bwMode="auto">
          <a:xfrm flipV="1">
            <a:off x="304198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1" name="直線コネクタ 120"/>
          <p:cNvCxnSpPr/>
          <p:nvPr/>
        </p:nvCxnSpPr>
        <p:spPr bwMode="auto">
          <a:xfrm flipH="1">
            <a:off x="304198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2" name="直線コネクタ 121"/>
          <p:cNvCxnSpPr/>
          <p:nvPr/>
        </p:nvCxnSpPr>
        <p:spPr bwMode="auto">
          <a:xfrm flipH="1" flipV="1">
            <a:off x="326702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3" name="直線コネクタ 122"/>
          <p:cNvCxnSpPr/>
          <p:nvPr/>
        </p:nvCxnSpPr>
        <p:spPr bwMode="auto">
          <a:xfrm flipV="1">
            <a:off x="326702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4" name="直線コネクタ 123"/>
          <p:cNvCxnSpPr/>
          <p:nvPr/>
        </p:nvCxnSpPr>
        <p:spPr bwMode="auto">
          <a:xfrm flipV="1">
            <a:off x="349198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5" name="直線コネクタ 124"/>
          <p:cNvCxnSpPr/>
          <p:nvPr/>
        </p:nvCxnSpPr>
        <p:spPr bwMode="auto">
          <a:xfrm flipH="1">
            <a:off x="349199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6" name="直線コネクタ 125"/>
          <p:cNvCxnSpPr/>
          <p:nvPr/>
        </p:nvCxnSpPr>
        <p:spPr bwMode="auto">
          <a:xfrm flipH="1" flipV="1">
            <a:off x="371702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9" name="直線コネクタ 128"/>
          <p:cNvCxnSpPr/>
          <p:nvPr/>
        </p:nvCxnSpPr>
        <p:spPr bwMode="auto">
          <a:xfrm flipV="1">
            <a:off x="371702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0" name="直線コネクタ 129"/>
          <p:cNvCxnSpPr/>
          <p:nvPr/>
        </p:nvCxnSpPr>
        <p:spPr bwMode="auto">
          <a:xfrm flipV="1">
            <a:off x="394199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1" name="直線コネクタ 130"/>
          <p:cNvCxnSpPr/>
          <p:nvPr/>
        </p:nvCxnSpPr>
        <p:spPr bwMode="auto">
          <a:xfrm flipH="1">
            <a:off x="394199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2" name="直線コネクタ 171"/>
          <p:cNvCxnSpPr/>
          <p:nvPr/>
        </p:nvCxnSpPr>
        <p:spPr bwMode="auto">
          <a:xfrm flipH="1" flipV="1">
            <a:off x="416703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3" name="直線コネクタ 172"/>
          <p:cNvCxnSpPr/>
          <p:nvPr/>
        </p:nvCxnSpPr>
        <p:spPr bwMode="auto">
          <a:xfrm flipV="1">
            <a:off x="416703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4" name="直線コネクタ 173"/>
          <p:cNvCxnSpPr/>
          <p:nvPr/>
        </p:nvCxnSpPr>
        <p:spPr bwMode="auto">
          <a:xfrm flipV="1">
            <a:off x="439199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5" name="直線コネクタ 174"/>
          <p:cNvCxnSpPr/>
          <p:nvPr/>
        </p:nvCxnSpPr>
        <p:spPr bwMode="auto">
          <a:xfrm flipH="1">
            <a:off x="439200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6" name="直線コネクタ 175"/>
          <p:cNvCxnSpPr/>
          <p:nvPr/>
        </p:nvCxnSpPr>
        <p:spPr bwMode="auto">
          <a:xfrm flipH="1" flipV="1">
            <a:off x="461703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7" name="直線コネクタ 176"/>
          <p:cNvCxnSpPr/>
          <p:nvPr/>
        </p:nvCxnSpPr>
        <p:spPr bwMode="auto">
          <a:xfrm flipV="1">
            <a:off x="461703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3" name="直線コネクタ 182"/>
          <p:cNvCxnSpPr/>
          <p:nvPr/>
        </p:nvCxnSpPr>
        <p:spPr bwMode="auto">
          <a:xfrm flipV="1">
            <a:off x="349198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4" name="直線コネクタ 183"/>
          <p:cNvCxnSpPr/>
          <p:nvPr/>
        </p:nvCxnSpPr>
        <p:spPr bwMode="auto">
          <a:xfrm flipV="1">
            <a:off x="259197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5" name="直線コネクタ 184"/>
          <p:cNvCxnSpPr/>
          <p:nvPr/>
        </p:nvCxnSpPr>
        <p:spPr bwMode="auto">
          <a:xfrm flipH="1" flipV="1">
            <a:off x="3041983"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86" name="直線コネクタ 185"/>
          <p:cNvCxnSpPr/>
          <p:nvPr/>
        </p:nvCxnSpPr>
        <p:spPr bwMode="auto">
          <a:xfrm flipV="1">
            <a:off x="484200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7" name="直線コネクタ 186"/>
          <p:cNvCxnSpPr/>
          <p:nvPr/>
        </p:nvCxnSpPr>
        <p:spPr bwMode="auto">
          <a:xfrm flipV="1">
            <a:off x="394199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8" name="直線コネクタ 187"/>
          <p:cNvCxnSpPr/>
          <p:nvPr/>
        </p:nvCxnSpPr>
        <p:spPr bwMode="auto">
          <a:xfrm flipH="1" flipV="1">
            <a:off x="4391998" y="4239009"/>
            <a:ext cx="3771" cy="2250071"/>
          </a:xfrm>
          <a:prstGeom prst="line">
            <a:avLst/>
          </a:prstGeom>
          <a:noFill/>
          <a:ln w="9525" cap="flat" cmpd="sng" algn="ctr">
            <a:solidFill>
              <a:schemeClr val="tx1"/>
            </a:solidFill>
            <a:prstDash val="solid"/>
            <a:round/>
            <a:headEnd type="none" w="med" len="med"/>
            <a:tailEnd type="none" w="med" len="med"/>
          </a:ln>
          <a:effectLst/>
        </p:spPr>
      </p:cxnSp>
      <p:grpSp>
        <p:nvGrpSpPr>
          <p:cNvPr id="13" name="グループ化 12"/>
          <p:cNvGrpSpPr/>
          <p:nvPr/>
        </p:nvGrpSpPr>
        <p:grpSpPr>
          <a:xfrm>
            <a:off x="1241963" y="5229020"/>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679029"/>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288702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131984" y="2168985"/>
            <a:ext cx="2700030" cy="990011"/>
            <a:chOff x="3221985" y="3338999"/>
            <a:chExt cx="3510039" cy="1260014"/>
          </a:xfrm>
        </p:grpSpPr>
        <p:sp>
          <p:nvSpPr>
            <p:cNvPr id="29" name="Line 9"/>
            <p:cNvSpPr>
              <a:spLocks noChangeShapeType="1"/>
            </p:cNvSpPr>
            <p:nvPr/>
          </p:nvSpPr>
          <p:spPr bwMode="auto">
            <a:xfrm>
              <a:off x="3222113" y="3518387"/>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3222113" y="3878749"/>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4212713" y="369777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662129" y="3699003"/>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482127" y="4059007"/>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5382009" y="387900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5" name="Picture 7" descr="OR"/>
            <p:cNvPicPr>
              <a:picLocks noChangeAspect="1" noChangeArrowheads="1"/>
            </p:cNvPicPr>
            <p:nvPr/>
          </p:nvPicPr>
          <p:blipFill>
            <a:blip r:embed="rId2" cstate="print"/>
            <a:srcRect/>
            <a:stretch>
              <a:fillRect/>
            </a:stretch>
          </p:blipFill>
          <p:spPr bwMode="auto">
            <a:xfrm>
              <a:off x="4572000" y="3519001"/>
              <a:ext cx="1079500" cy="717550"/>
            </a:xfrm>
            <a:prstGeom prst="rect">
              <a:avLst/>
            </a:prstGeom>
            <a:noFill/>
          </p:spPr>
        </p:pic>
        <p:pic>
          <p:nvPicPr>
            <p:cNvPr id="36" name="Picture 6" descr="AND"/>
            <p:cNvPicPr>
              <a:picLocks noChangeAspect="1" noChangeArrowheads="1"/>
            </p:cNvPicPr>
            <p:nvPr/>
          </p:nvPicPr>
          <p:blipFill>
            <a:blip r:embed="rId3" cstate="print"/>
            <a:srcRect/>
            <a:stretch>
              <a:fillRect/>
            </a:stretch>
          </p:blipFill>
          <p:spPr bwMode="auto">
            <a:xfrm>
              <a:off x="3491988" y="3338999"/>
              <a:ext cx="1079500" cy="720725"/>
            </a:xfrm>
            <a:prstGeom prst="rect">
              <a:avLst/>
            </a:prstGeom>
            <a:noFill/>
          </p:spPr>
        </p:pic>
        <p:sp>
          <p:nvSpPr>
            <p:cNvPr id="37" name="Line 10"/>
            <p:cNvSpPr>
              <a:spLocks noChangeShapeType="1"/>
            </p:cNvSpPr>
            <p:nvPr/>
          </p:nvSpPr>
          <p:spPr bwMode="auto">
            <a:xfrm>
              <a:off x="5472138" y="4238753"/>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8" name="Picture 6" descr="AND"/>
            <p:cNvPicPr>
              <a:picLocks noChangeAspect="1" noChangeArrowheads="1"/>
            </p:cNvPicPr>
            <p:nvPr/>
          </p:nvPicPr>
          <p:blipFill>
            <a:blip r:embed="rId3" cstate="print"/>
            <a:srcRect/>
            <a:stretch>
              <a:fillRect/>
            </a:stretch>
          </p:blipFill>
          <p:spPr bwMode="auto">
            <a:xfrm>
              <a:off x="5652012" y="3699003"/>
              <a:ext cx="1079500" cy="720725"/>
            </a:xfrm>
            <a:prstGeom prst="rect">
              <a:avLst/>
            </a:prstGeom>
            <a:noFill/>
          </p:spPr>
        </p:pic>
        <p:sp>
          <p:nvSpPr>
            <p:cNvPr id="39" name="Line 13"/>
            <p:cNvSpPr>
              <a:spLocks noChangeShapeType="1"/>
            </p:cNvSpPr>
            <p:nvPr/>
          </p:nvSpPr>
          <p:spPr bwMode="auto">
            <a:xfrm flipV="1">
              <a:off x="4481999" y="4059007"/>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0" name="Line 13"/>
            <p:cNvSpPr>
              <a:spLocks noChangeShapeType="1"/>
            </p:cNvSpPr>
            <p:nvPr/>
          </p:nvSpPr>
          <p:spPr bwMode="auto">
            <a:xfrm>
              <a:off x="3221986" y="4239009"/>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1" name="Line 13"/>
            <p:cNvSpPr>
              <a:spLocks noChangeShapeType="1"/>
            </p:cNvSpPr>
            <p:nvPr/>
          </p:nvSpPr>
          <p:spPr bwMode="auto">
            <a:xfrm>
              <a:off x="3221985" y="4599013"/>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2" name="Line 13"/>
            <p:cNvSpPr>
              <a:spLocks noChangeShapeType="1"/>
            </p:cNvSpPr>
            <p:nvPr/>
          </p:nvSpPr>
          <p:spPr bwMode="auto">
            <a:xfrm flipV="1">
              <a:off x="5472010" y="4239009"/>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3" name="Line 10"/>
            <p:cNvSpPr>
              <a:spLocks noChangeShapeType="1"/>
            </p:cNvSpPr>
            <p:nvPr/>
          </p:nvSpPr>
          <p:spPr bwMode="auto">
            <a:xfrm>
              <a:off x="6462021" y="4059007"/>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pSp>
      <p:sp>
        <p:nvSpPr>
          <p:cNvPr id="2" name="タイトル 1"/>
          <p:cNvSpPr>
            <a:spLocks noGrp="1"/>
          </p:cNvSpPr>
          <p:nvPr>
            <p:ph type="title"/>
          </p:nvPr>
        </p:nvSpPr>
        <p:spPr/>
        <p:txBody>
          <a:bodyPr/>
          <a:lstStyle/>
          <a:p>
            <a:pPr marL="457200" indent="-457200"/>
            <a:r>
              <a:rPr kumimoji="1" lang="ja-JP" altLang="en-US" dirty="0"/>
              <a:t>ステージ内の信号の伝播を考える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ja-JP" altLang="en-US" dirty="0"/>
              <a:t>パイプライン：ステージ：</a:t>
            </a:r>
            <a:endParaRPr kumimoji="1" lang="en-US" altLang="ja-JP" dirty="0"/>
          </a:p>
          <a:p>
            <a:pPr lvl="1"/>
            <a:r>
              <a:rPr kumimoji="1" lang="ja-JP" altLang="en-US" dirty="0"/>
              <a:t>複数のパイプライン・ラッチで挟まれてた，</a:t>
            </a:r>
            <a:endParaRPr kumimoji="1" lang="en-US" altLang="ja-JP" dirty="0"/>
          </a:p>
          <a:p>
            <a:pPr lvl="1"/>
            <a:r>
              <a:rPr kumimoji="1" lang="ja-JP" altLang="en-US" dirty="0"/>
              <a:t>組み合わせ回路（ゲート）</a:t>
            </a:r>
            <a:endParaRPr kumimoji="1" lang="en-US" altLang="ja-JP" dirty="0"/>
          </a:p>
          <a:p>
            <a:r>
              <a:rPr kumimoji="1" lang="ja-JP" altLang="en-US" dirty="0"/>
              <a:t>矢印の動き：</a:t>
            </a:r>
            <a:endParaRPr kumimoji="1" lang="en-US" altLang="ja-JP" dirty="0"/>
          </a:p>
          <a:p>
            <a:pPr lvl="1"/>
            <a:r>
              <a:rPr kumimoji="1" lang="ja-JP" altLang="en-US" dirty="0"/>
              <a:t>クロック開始時に，左のラッチからでた信号が</a:t>
            </a:r>
            <a:endParaRPr kumimoji="1" lang="en-US" altLang="ja-JP" dirty="0"/>
          </a:p>
          <a:p>
            <a:pPr lvl="1"/>
            <a:r>
              <a:rPr kumimoji="1" lang="ja-JP" altLang="en-US" dirty="0"/>
              <a:t>組み合わせ回路を通って，伝播していく様子</a:t>
            </a:r>
          </a:p>
        </p:txBody>
      </p:sp>
      <p:sp>
        <p:nvSpPr>
          <p:cNvPr id="4" name="右矢印 3"/>
          <p:cNvSpPr/>
          <p:nvPr/>
        </p:nvSpPr>
        <p:spPr bwMode="auto">
          <a:xfrm>
            <a:off x="251952" y="225898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2168986"/>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198898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198898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351169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4.44444E-6 L 0.3151 -4.44444E-6 " pathEditMode="relative" rAng="0" ptsTypes="AA">
                                      <p:cBhvr>
                                        <p:cTn id="6" dur="8000" fill="hold"/>
                                        <p:tgtEl>
                                          <p:spTgt spid="4"/>
                                        </p:tgtEl>
                                        <p:attrNameLst>
                                          <p:attrName>ppt_x</p:attrName>
                                          <p:attrName>ppt_y</p:attrName>
                                        </p:attrNameLst>
                                      </p:cBhvr>
                                      <p:rCtr x="15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ja-JP" altLang="en-US" dirty="0"/>
              <a:t>２段にパイプライン化した場合</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クロック周波数は２倍に：</a:t>
            </a:r>
            <a:endParaRPr kumimoji="1" lang="en-US" altLang="ja-JP" dirty="0"/>
          </a:p>
          <a:p>
            <a:pPr lvl="1"/>
            <a:r>
              <a:rPr lang="ja-JP" altLang="en-US" dirty="0"/>
              <a:t>各矢印の伸びる速度（信号が伝播する速度）自体は同じ</a:t>
            </a:r>
          </a:p>
          <a:p>
            <a:pPr lvl="1"/>
            <a:r>
              <a:rPr kumimoji="1" lang="ja-JP" altLang="en-US" dirty="0"/>
              <a:t>２段パイプラインでは，ラッチから２回信号が出ている</a:t>
            </a:r>
            <a:endParaRPr kumimoji="1"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Tree>
    <p:extLst>
      <p:ext uri="{BB962C8B-B14F-4D97-AF65-F5344CB8AC3E}">
        <p14:creationId xmlns:p14="http://schemas.microsoft.com/office/powerpoint/2010/main" val="281127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en-US" altLang="ja-JP" dirty="0"/>
              <a:t>4</a:t>
            </a:r>
            <a:r>
              <a:rPr kumimoji="1" lang="ja-JP" altLang="en-US" dirty="0"/>
              <a:t>段にパイプライン化した場合</a:t>
            </a:r>
          </a:p>
        </p:txBody>
      </p:sp>
      <p:sp>
        <p:nvSpPr>
          <p:cNvPr id="3" name="テキスト プレースホルダー 2"/>
          <p:cNvSpPr>
            <a:spLocks noGrp="1"/>
          </p:cNvSpPr>
          <p:nvPr>
            <p:ph type="body" sz="quarter" idx="10"/>
          </p:nvPr>
        </p:nvSpPr>
        <p:spPr>
          <a:xfrm>
            <a:off x="611956" y="6039336"/>
            <a:ext cx="8280092" cy="449698"/>
          </a:xfrm>
        </p:spPr>
        <p:txBody>
          <a:bodyPr/>
          <a:lstStyle/>
          <a:p>
            <a:r>
              <a:rPr lang="ja-JP" altLang="en-US" dirty="0"/>
              <a:t>クロックが４倍に</a:t>
            </a:r>
            <a:endParaRPr lang="en-US" altLang="ja-JP" dirty="0"/>
          </a:p>
          <a:p>
            <a:pPr lvl="1"/>
            <a:r>
              <a:rPr lang="ja-JP" altLang="en-US" dirty="0"/>
              <a:t>４段パイプラインでは，ラッチから４回信号が出ている</a:t>
            </a:r>
            <a:endParaRPr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
        <p:nvSpPr>
          <p:cNvPr id="54" name="正方形/長方形 53"/>
          <p:cNvSpPr/>
          <p:nvPr/>
        </p:nvSpPr>
        <p:spPr bwMode="auto">
          <a:xfrm>
            <a:off x="5292008"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右矢印 44"/>
          <p:cNvSpPr/>
          <p:nvPr/>
        </p:nvSpPr>
        <p:spPr bwMode="auto">
          <a:xfrm>
            <a:off x="4572000"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4572000"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右矢印 43"/>
          <p:cNvSpPr/>
          <p:nvPr/>
        </p:nvSpPr>
        <p:spPr bwMode="auto">
          <a:xfrm>
            <a:off x="3851992"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3851992"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右矢印 42"/>
          <p:cNvSpPr/>
          <p:nvPr/>
        </p:nvSpPr>
        <p:spPr bwMode="auto">
          <a:xfrm>
            <a:off x="3131984"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3131984" y="4509013"/>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1" name="右矢印 30"/>
          <p:cNvSpPr/>
          <p:nvPr/>
        </p:nvSpPr>
        <p:spPr bwMode="auto">
          <a:xfrm>
            <a:off x="2411976"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1601967" y="4509013"/>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32" name="グループ化 31"/>
          <p:cNvGrpSpPr/>
          <p:nvPr/>
        </p:nvGrpSpPr>
        <p:grpSpPr>
          <a:xfrm>
            <a:off x="4391998" y="4329010"/>
            <a:ext cx="180002" cy="1440016"/>
            <a:chOff x="2051972" y="998973"/>
            <a:chExt cx="360004" cy="1350015"/>
          </a:xfrm>
        </p:grpSpPr>
        <p:sp>
          <p:nvSpPr>
            <p:cNvPr id="33" name="正方形/長方形 32"/>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4" name="二等辺三角形 33"/>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5" name="グループ化 34"/>
          <p:cNvGrpSpPr/>
          <p:nvPr/>
        </p:nvGrpSpPr>
        <p:grpSpPr>
          <a:xfrm>
            <a:off x="5832014" y="4329010"/>
            <a:ext cx="180002" cy="1440016"/>
            <a:chOff x="2051972" y="998973"/>
            <a:chExt cx="360004" cy="1350015"/>
          </a:xfrm>
        </p:grpSpPr>
        <p:sp>
          <p:nvSpPr>
            <p:cNvPr id="36" name="正方形/長方形 3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7" name="二等辺三角形 3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9" name="グループ化 38"/>
          <p:cNvGrpSpPr/>
          <p:nvPr/>
        </p:nvGrpSpPr>
        <p:grpSpPr>
          <a:xfrm>
            <a:off x="2951982" y="4329010"/>
            <a:ext cx="180002" cy="1440016"/>
            <a:chOff x="2051972" y="998973"/>
            <a:chExt cx="360004" cy="1350015"/>
          </a:xfrm>
        </p:grpSpPr>
        <p:sp>
          <p:nvSpPr>
            <p:cNvPr id="40" name="正方形/長方形 3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1" name="二等辺三角形 4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2" name="正方形/長方形 41"/>
          <p:cNvSpPr/>
          <p:nvPr/>
        </p:nvSpPr>
        <p:spPr bwMode="auto">
          <a:xfrm>
            <a:off x="971960" y="432901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４段パイプライン</a:t>
            </a:r>
          </a:p>
        </p:txBody>
      </p:sp>
      <p:grpSp>
        <p:nvGrpSpPr>
          <p:cNvPr id="46" name="グループ化 45"/>
          <p:cNvGrpSpPr/>
          <p:nvPr/>
        </p:nvGrpSpPr>
        <p:grpSpPr>
          <a:xfrm>
            <a:off x="3671990" y="4329010"/>
            <a:ext cx="180002" cy="1440016"/>
            <a:chOff x="2051972" y="998973"/>
            <a:chExt cx="360004" cy="1350015"/>
          </a:xfrm>
        </p:grpSpPr>
        <p:sp>
          <p:nvSpPr>
            <p:cNvPr id="47" name="正方形/長方形 46"/>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8" name="二等辺三角形 47"/>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49" name="グループ化 48"/>
          <p:cNvGrpSpPr/>
          <p:nvPr/>
        </p:nvGrpSpPr>
        <p:grpSpPr>
          <a:xfrm>
            <a:off x="5112006" y="4329010"/>
            <a:ext cx="180002" cy="1440016"/>
            <a:chOff x="2051972" y="998973"/>
            <a:chExt cx="360004" cy="1350015"/>
          </a:xfrm>
        </p:grpSpPr>
        <p:sp>
          <p:nvSpPr>
            <p:cNvPr id="50" name="正方形/長方形 4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二等辺三角形 5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15713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par>
                                <p:cTn id="11" presetID="42" presetClass="path" presetSubtype="0" repeatCount="indefinite" fill="hold" grpId="0" nodeType="withEffect">
                                  <p:stCondLst>
                                    <p:cond delay="0"/>
                                  </p:stCondLst>
                                  <p:childTnLst>
                                    <p:animMotion origin="layout" path="M 5E-6 1.85185E-6 L 0.07882 1.85185E-6 " pathEditMode="relative" rAng="0" ptsTypes="AA">
                                      <p:cBhvr>
                                        <p:cTn id="12" dur="2000" fill="hold"/>
                                        <p:tgtEl>
                                          <p:spTgt spid="31"/>
                                        </p:tgtEl>
                                        <p:attrNameLst>
                                          <p:attrName>ppt_x</p:attrName>
                                          <p:attrName>ppt_y</p:attrName>
                                        </p:attrNameLst>
                                      </p:cBhvr>
                                      <p:rCtr x="3941" y="0"/>
                                    </p:animMotion>
                                  </p:childTnLst>
                                </p:cTn>
                              </p:par>
                              <p:par>
                                <p:cTn id="13" presetID="42" presetClass="path" presetSubtype="0" repeatCount="indefinite" fill="hold" grpId="0" nodeType="withEffect">
                                  <p:stCondLst>
                                    <p:cond delay="0"/>
                                  </p:stCondLst>
                                  <p:childTnLst>
                                    <p:animMotion origin="layout" path="M 5E-6 1.85185E-6 L 0.07882 1.85185E-6 " pathEditMode="relative" rAng="0" ptsTypes="AA">
                                      <p:cBhvr>
                                        <p:cTn id="14" dur="2000" fill="hold"/>
                                        <p:tgtEl>
                                          <p:spTgt spid="43"/>
                                        </p:tgtEl>
                                        <p:attrNameLst>
                                          <p:attrName>ppt_x</p:attrName>
                                          <p:attrName>ppt_y</p:attrName>
                                        </p:attrNameLst>
                                      </p:cBhvr>
                                      <p:rCtr x="3941" y="0"/>
                                    </p:animMotion>
                                  </p:childTnLst>
                                </p:cTn>
                              </p:par>
                              <p:par>
                                <p:cTn id="15" presetID="42" presetClass="path" presetSubtype="0" repeatCount="indefinite" fill="hold" grpId="0" nodeType="withEffect">
                                  <p:stCondLst>
                                    <p:cond delay="0"/>
                                  </p:stCondLst>
                                  <p:childTnLst>
                                    <p:animMotion origin="layout" path="M 5E-6 1.85185E-6 L 0.07882 1.85185E-6 " pathEditMode="relative" rAng="0" ptsTypes="AA">
                                      <p:cBhvr>
                                        <p:cTn id="16" dur="2000" fill="hold"/>
                                        <p:tgtEl>
                                          <p:spTgt spid="44"/>
                                        </p:tgtEl>
                                        <p:attrNameLst>
                                          <p:attrName>ppt_x</p:attrName>
                                          <p:attrName>ppt_y</p:attrName>
                                        </p:attrNameLst>
                                      </p:cBhvr>
                                      <p:rCtr x="3941" y="0"/>
                                    </p:animMotion>
                                  </p:childTnLst>
                                </p:cTn>
                              </p:par>
                              <p:par>
                                <p:cTn id="17" presetID="42" presetClass="path" presetSubtype="0" repeatCount="indefinite" fill="hold" grpId="0" nodeType="withEffect">
                                  <p:stCondLst>
                                    <p:cond delay="0"/>
                                  </p:stCondLst>
                                  <p:childTnLst>
                                    <p:animMotion origin="layout" path="M 5E-6 1.85185E-6 L 0.07882 1.85185E-6 " pathEditMode="relative" rAng="0" ptsTypes="AA">
                                      <p:cBhvr>
                                        <p:cTn id="18" dur="2000" fill="hold"/>
                                        <p:tgtEl>
                                          <p:spTgt spid="45"/>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P spid="45" grpId="0" animBg="1"/>
      <p:bldP spid="44" grpId="0" animBg="1"/>
      <p:bldP spid="43" grpId="0" animBg="1"/>
      <p:bldP spid="3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dirty="0"/>
              <a:t>アーキテクチャ的な理由による実効性能の限界</a:t>
            </a:r>
            <a:endParaRPr kumimoji="1" lang="en-US" altLang="ja-JP" dirty="0"/>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Tree>
    <p:extLst>
      <p:ext uri="{BB962C8B-B14F-4D97-AF65-F5344CB8AC3E}">
        <p14:creationId xmlns:p14="http://schemas.microsoft.com/office/powerpoint/2010/main" val="31238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回路的な理由</a:t>
            </a:r>
          </a:p>
        </p:txBody>
      </p:sp>
      <p:sp>
        <p:nvSpPr>
          <p:cNvPr id="3" name="テキスト プレースホルダー 2"/>
          <p:cNvSpPr>
            <a:spLocks noGrp="1"/>
          </p:cNvSpPr>
          <p:nvPr>
            <p:ph type="body" sz="quarter" idx="10"/>
          </p:nvPr>
        </p:nvSpPr>
        <p:spPr/>
        <p:txBody>
          <a:bodyPr/>
          <a:lstStyle/>
          <a:p>
            <a:r>
              <a:rPr kumimoji="1" lang="ja-JP" altLang="en-US" dirty="0"/>
              <a:t>理由：</a:t>
            </a:r>
            <a:endParaRPr kumimoji="1" lang="en-US" altLang="ja-JP" dirty="0"/>
          </a:p>
          <a:p>
            <a:pPr marL="817200" lvl="1" indent="-457200">
              <a:buFont typeface="+mj-lt"/>
              <a:buAutoNum type="arabicPeriod"/>
            </a:pPr>
            <a:r>
              <a:rPr kumimoji="1" lang="en-US" altLang="ja-JP" dirty="0"/>
              <a:t>D-FF </a:t>
            </a:r>
            <a:r>
              <a:rPr kumimoji="1" lang="ja-JP" altLang="en-US" dirty="0"/>
              <a:t>自体の遅延のため</a:t>
            </a:r>
            <a:endParaRPr kumimoji="1" lang="en-US" altLang="ja-JP" dirty="0"/>
          </a:p>
          <a:p>
            <a:pPr marL="817200" lvl="1" indent="-457200">
              <a:buFont typeface="+mj-lt"/>
              <a:buAutoNum type="arabicPeriod"/>
            </a:pPr>
            <a:r>
              <a:rPr kumimoji="1" lang="ja-JP" altLang="en-US" dirty="0"/>
              <a:t>消費電力と熱のため</a:t>
            </a:r>
          </a:p>
        </p:txBody>
      </p:sp>
    </p:spTree>
    <p:extLst>
      <p:ext uri="{BB962C8B-B14F-4D97-AF65-F5344CB8AC3E}">
        <p14:creationId xmlns:p14="http://schemas.microsoft.com/office/powerpoint/2010/main" val="3313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69</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構造：マルチプレクサが入った２つのインバータのループ</a:t>
            </a:r>
            <a:endParaRPr lang="en-US" altLang="ja-JP" kern="0" dirty="0"/>
          </a:p>
          <a:p>
            <a:pPr lvl="1"/>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31424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a:xfrm>
            <a:off x="611956" y="1088975"/>
            <a:ext cx="8280092" cy="2880031"/>
          </a:xfrm>
        </p:spPr>
        <p:txBody>
          <a:bodyPr/>
          <a:lstStyle/>
          <a:p>
            <a:r>
              <a:rPr kumimoji="1" lang="ja-JP" altLang="en-US" dirty="0"/>
              <a:t>ハザードの解決におけるマイクロ命令などは気合な気がしました。マイクロ命令への変換は種類としてどのくらいの量が必要になるのでしょうか。</a:t>
            </a:r>
            <a:endParaRPr kumimoji="1" lang="en-US" altLang="ja-JP" dirty="0"/>
          </a:p>
          <a:p>
            <a:r>
              <a:rPr kumimoji="1" lang="ja-JP" altLang="en-US" dirty="0"/>
              <a:t>解析結果をまとめているサイトも</a:t>
            </a:r>
            <a:br>
              <a:rPr kumimoji="1" lang="en-US" altLang="ja-JP" dirty="0"/>
            </a:br>
            <a:r>
              <a:rPr kumimoji="1" lang="en-US" altLang="ja-JP" dirty="0">
                <a:hlinkClick r:id="rId2"/>
              </a:rPr>
              <a:t>https://uops.info/table.html</a:t>
            </a:r>
            <a:br>
              <a:rPr kumimoji="1" lang="en-US" altLang="ja-JP" dirty="0"/>
            </a:br>
            <a:r>
              <a:rPr kumimoji="1" lang="ja-JP" altLang="en-US" dirty="0"/>
              <a:t>下の例は，</a:t>
            </a:r>
            <a:r>
              <a:rPr kumimoji="1" lang="en-US" altLang="ja-JP" dirty="0"/>
              <a:t>x86-64 </a:t>
            </a:r>
            <a:r>
              <a:rPr kumimoji="1" lang="ja-JP" altLang="en-US" dirty="0"/>
              <a:t>の </a:t>
            </a:r>
            <a:r>
              <a:rPr kumimoji="1" lang="en-US" altLang="ja-JP" dirty="0"/>
              <a:t>CMOVBE </a:t>
            </a:r>
            <a:r>
              <a:rPr kumimoji="1" lang="ja-JP" altLang="en-US" dirty="0"/>
              <a:t>命令の </a:t>
            </a:r>
            <a:r>
              <a:rPr kumimoji="1" lang="en-US" altLang="ja-JP" dirty="0"/>
              <a:t>Alder Lake </a:t>
            </a:r>
            <a:r>
              <a:rPr kumimoji="1" lang="ja-JP" altLang="en-US" dirty="0"/>
              <a:t>大きいコアでの</a:t>
            </a:r>
            <a:br>
              <a:rPr kumimoji="1" lang="en-US" altLang="ja-JP" dirty="0"/>
            </a:br>
            <a:r>
              <a:rPr kumimoji="1" lang="ja-JP" altLang="en-US" dirty="0"/>
              <a:t>分解の説明</a:t>
            </a:r>
          </a:p>
        </p:txBody>
      </p:sp>
      <p:pic>
        <p:nvPicPr>
          <p:cNvPr id="5" name="図 4">
            <a:extLst>
              <a:ext uri="{FF2B5EF4-FFF2-40B4-BE49-F238E27FC236}">
                <a16:creationId xmlns:a16="http://schemas.microsoft.com/office/drawing/2014/main" id="{3DFAE755-09E6-10D2-489A-63C11B060A22}"/>
              </a:ext>
            </a:extLst>
          </p:cNvPr>
          <p:cNvPicPr>
            <a:picLocks noChangeAspect="1"/>
          </p:cNvPicPr>
          <p:nvPr/>
        </p:nvPicPr>
        <p:blipFill>
          <a:blip r:embed="rId3"/>
          <a:stretch>
            <a:fillRect/>
          </a:stretch>
        </p:blipFill>
        <p:spPr>
          <a:xfrm>
            <a:off x="4016432" y="4059007"/>
            <a:ext cx="5112006" cy="2534214"/>
          </a:xfrm>
          <a:prstGeom prst="rect">
            <a:avLst/>
          </a:prstGeom>
        </p:spPr>
      </p:pic>
      <p:pic>
        <p:nvPicPr>
          <p:cNvPr id="7" name="図 6">
            <a:extLst>
              <a:ext uri="{FF2B5EF4-FFF2-40B4-BE49-F238E27FC236}">
                <a16:creationId xmlns:a16="http://schemas.microsoft.com/office/drawing/2014/main" id="{6912A4B5-19E4-75AF-8FE0-CD7B92ED4920}"/>
              </a:ext>
            </a:extLst>
          </p:cNvPr>
          <p:cNvPicPr>
            <a:picLocks noChangeAspect="1"/>
          </p:cNvPicPr>
          <p:nvPr/>
        </p:nvPicPr>
        <p:blipFill>
          <a:blip r:embed="rId4"/>
          <a:stretch>
            <a:fillRect/>
          </a:stretch>
        </p:blipFill>
        <p:spPr>
          <a:xfrm>
            <a:off x="341953" y="4059007"/>
            <a:ext cx="3561998" cy="2539271"/>
          </a:xfrm>
          <a:prstGeom prst="rect">
            <a:avLst/>
          </a:prstGeom>
        </p:spPr>
      </p:pic>
    </p:spTree>
    <p:extLst>
      <p:ext uri="{BB962C8B-B14F-4D97-AF65-F5344CB8AC3E}">
        <p14:creationId xmlns:p14="http://schemas.microsoft.com/office/powerpoint/2010/main" val="153115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① クロック信号が </a:t>
            </a:r>
            <a:r>
              <a:rPr lang="en-US" altLang="ja-JP" dirty="0"/>
              <a:t>Low </a:t>
            </a:r>
            <a:r>
              <a:rPr lang="ja-JP" altLang="en-US" dirty="0"/>
              <a:t>にあるとき</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322129" y="3338281"/>
            <a:ext cx="449493" cy="9107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842156" y="3068279"/>
            <a:ext cx="88464" cy="36108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70</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の入力の変化に応じて，インバータの状態が随時切り替わる</a:t>
            </a:r>
            <a:endParaRPr lang="en-US" altLang="ja-JP" kern="0" dirty="0"/>
          </a:p>
          <a:p>
            <a:pPr lvl="1"/>
            <a:r>
              <a:rPr lang="ja-JP" altLang="en-US" kern="0" dirty="0"/>
              <a:t>右側のループとは遮断されている</a:t>
            </a:r>
            <a:endParaRPr lang="en-US" altLang="ja-JP" kern="0" dirty="0"/>
          </a:p>
          <a:p>
            <a:r>
              <a:rPr lang="ja-JP" altLang="en-US" kern="0" dirty="0"/>
              <a:t>右側のループ：</a:t>
            </a:r>
            <a:endParaRPr lang="en-US" altLang="ja-JP" kern="0" dirty="0"/>
          </a:p>
          <a:p>
            <a:pPr lvl="1"/>
            <a:r>
              <a:rPr lang="ja-JP" altLang="en-US" kern="0" dirty="0"/>
              <a:t>ループのインバータの状態（</a:t>
            </a:r>
            <a:r>
              <a:rPr lang="en-US" altLang="ja-JP" kern="0" dirty="0"/>
              <a:t>=</a:t>
            </a:r>
            <a:r>
              <a:rPr lang="ja-JP" altLang="en-US" kern="0" dirty="0"/>
              <a:t>記憶）が </a:t>
            </a:r>
            <a:r>
              <a:rPr lang="en-US" altLang="ja-JP" i="1" kern="0" dirty="0"/>
              <a:t>q</a:t>
            </a:r>
            <a:r>
              <a:rPr lang="en-US" altLang="ja-JP" kern="0" dirty="0"/>
              <a:t> </a:t>
            </a:r>
            <a:r>
              <a:rPr lang="ja-JP" altLang="en-US" kern="0" dirty="0"/>
              <a:t>に出力され続ける</a:t>
            </a:r>
            <a:endParaRPr lang="en-US" altLang="ja-JP" kern="0" dirty="0"/>
          </a:p>
        </p:txBody>
      </p:sp>
      <p:cxnSp>
        <p:nvCxnSpPr>
          <p:cNvPr id="92" name="直線コネクタ 91"/>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3" name="直線コネクタ 92"/>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5" name="直線コネクタ 94"/>
          <p:cNvCxnSpPr/>
          <p:nvPr/>
        </p:nvCxnSpPr>
        <p:spPr bwMode="auto">
          <a:xfrm flipH="1">
            <a:off x="2321975" y="1988984"/>
            <a:ext cx="1170013" cy="0"/>
          </a:xfrm>
          <a:prstGeom prst="line">
            <a:avLst/>
          </a:prstGeom>
          <a:ln w="47625"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6" name="直線コネクタ 95"/>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8" name="直線コネクタ 97"/>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99" name="直線コネクタ 98"/>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0" name="直線コネクタ 99"/>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1" name="直線コネクタ 100"/>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2" name="直線コネクタ 101"/>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3" name="直線コネクタ 102"/>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4" name="直線コネクタ 103"/>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2" name="円/楕円 1"/>
          <p:cNvSpPr/>
          <p:nvPr/>
        </p:nvSpPr>
        <p:spPr bwMode="auto">
          <a:xfrm>
            <a:off x="268197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1"/>
                </a:solidFill>
                <a:latin typeface="+mn-ea"/>
              </a:rPr>
              <a:t>１</a:t>
            </a:r>
          </a:p>
        </p:txBody>
      </p:sp>
      <p:sp>
        <p:nvSpPr>
          <p:cNvPr id="106" name="円/楕円 105"/>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107" name="円/楕円 106"/>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108" name="円/楕円 107"/>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4081497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② クロック信号の立ち上がり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752002" y="3068995"/>
            <a:ext cx="178618" cy="3603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71</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と遮断され，ループが形成される</a:t>
            </a:r>
            <a:endParaRPr lang="en-US" altLang="ja-JP" kern="0" dirty="0"/>
          </a:p>
          <a:p>
            <a:pPr lvl="1"/>
            <a:r>
              <a:rPr lang="ja-JP" altLang="en-US" kern="0" dirty="0"/>
              <a:t>直前まで </a:t>
            </a:r>
            <a:r>
              <a:rPr lang="en-US" altLang="ja-JP" i="1" kern="0" dirty="0"/>
              <a:t>d</a:t>
            </a:r>
            <a:r>
              <a:rPr lang="en-US" altLang="ja-JP" kern="0" dirty="0"/>
              <a:t> </a:t>
            </a:r>
            <a:r>
              <a:rPr lang="ja-JP" altLang="en-US" kern="0" dirty="0"/>
              <a:t>に入力されていた信号が記憶される</a:t>
            </a:r>
            <a:endParaRPr lang="en-US" altLang="ja-JP" kern="0" dirty="0"/>
          </a:p>
          <a:p>
            <a:r>
              <a:rPr lang="ja-JP" altLang="en-US" kern="0" dirty="0"/>
              <a:t>右側のループ：</a:t>
            </a:r>
            <a:endParaRPr lang="en-US" altLang="ja-JP" kern="0" dirty="0"/>
          </a:p>
          <a:p>
            <a:pPr lvl="1"/>
            <a:r>
              <a:rPr lang="ja-JP" altLang="en-US" kern="0" dirty="0"/>
              <a:t>左側のループと繋がり，ループが解除される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38100" cap="rnd">
            <a:solidFill>
              <a:schemeClr val="accent5"/>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
        <p:nvSpPr>
          <p:cNvPr id="3" name="円弧 2"/>
          <p:cNvSpPr/>
          <p:nvPr/>
        </p:nvSpPr>
        <p:spPr bwMode="auto">
          <a:xfrm>
            <a:off x="2411976"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4482002" y="3158999"/>
            <a:ext cx="540006" cy="360003"/>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1133823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③ クロック信号が </a:t>
            </a:r>
            <a:r>
              <a:rPr lang="en-US" altLang="ja-JP" dirty="0"/>
              <a:t>High</a:t>
            </a:r>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81979" y="3068996"/>
            <a:ext cx="89642" cy="360362"/>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81999" y="3338998"/>
            <a:ext cx="448621" cy="9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72</a:t>
            </a:fld>
            <a:endParaRPr lang="ja-JP" altLang="en-US"/>
          </a:p>
        </p:txBody>
      </p:sp>
      <mc:AlternateContent xmlns:mc="http://schemas.openxmlformats.org/markup-compatibility/2006" xmlns:a14="http://schemas.microsoft.com/office/drawing/2010/main">
        <mc:Choice Requires="a14">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クロックが立ち上がる直前の </a:t>
                </a:r>
                <a14:m>
                  <m:oMath xmlns:m="http://schemas.openxmlformats.org/officeDocument/2006/math">
                    <m:r>
                      <a:rPr lang="en-US" altLang="ja-JP" i="1" kern="0" dirty="0" smtClean="0">
                        <a:latin typeface="Cambria Math" panose="02040503050406030204" pitchFamily="18" charset="0"/>
                      </a:rPr>
                      <m:t>𝑑</m:t>
                    </m:r>
                    <m:r>
                      <a:rPr lang="en-US" altLang="ja-JP" b="0" i="0" kern="0" dirty="0" smtClean="0">
                        <a:latin typeface="Cambria Math" panose="02040503050406030204" pitchFamily="18" charset="0"/>
                      </a:rPr>
                      <m:t> </m:t>
                    </m:r>
                  </m:oMath>
                </a14:m>
                <a:r>
                  <a:rPr lang="ja-JP" altLang="en-US" kern="0" dirty="0"/>
                  <a:t>の内容を出し続ける</a:t>
                </a:r>
                <a:endParaRPr lang="en-US" altLang="ja-JP" kern="0" dirty="0"/>
              </a:p>
              <a:p>
                <a:r>
                  <a:rPr lang="ja-JP" altLang="en-US" kern="0" dirty="0"/>
                  <a:t>右側のループ：</a:t>
                </a:r>
                <a:endParaRPr lang="en-US" altLang="ja-JP" kern="0" dirty="0"/>
              </a:p>
              <a:p>
                <a:pPr lvl="1"/>
                <a:r>
                  <a:rPr lang="ja-JP" altLang="en-US" kern="0" dirty="0"/>
                  <a:t>左側のループの出力を反転して </a:t>
                </a:r>
                <a14:m>
                  <m:oMath xmlns:m="http://schemas.openxmlformats.org/officeDocument/2006/math">
                    <m:r>
                      <a:rPr lang="en-US" altLang="ja-JP" i="1" kern="0" dirty="0" smtClean="0">
                        <a:latin typeface="Cambria Math" panose="02040503050406030204" pitchFamily="18" charset="0"/>
                      </a:rPr>
                      <m:t>𝑞</m:t>
                    </m:r>
                  </m:oMath>
                </a14:m>
                <a:r>
                  <a:rPr lang="en-US" altLang="ja-JP" kern="0" dirty="0"/>
                  <a:t> </a:t>
                </a:r>
                <a:r>
                  <a:rPr lang="ja-JP" altLang="en-US" kern="0" dirty="0"/>
                  <a:t>に出力</a:t>
                </a:r>
                <a:endParaRPr lang="en-US" altLang="ja-JP" kern="0" dirty="0"/>
              </a:p>
            </p:txBody>
          </p:sp>
        </mc:Choice>
        <mc:Fallback xmlns="">
          <p:sp>
            <p:nvSpPr>
              <p:cNvPr id="75" name="Rectangle 5"/>
              <p:cNvSpPr txBox="1">
                <a:spLocks noRot="1" noChangeAspect="1" noMove="1" noResize="1" noEditPoints="1" noAdjustHandles="1" noChangeArrowheads="1" noChangeShapeType="1" noTextEdit="1"/>
              </p:cNvSpPr>
              <p:nvPr/>
            </p:nvSpPr>
            <p:spPr>
              <a:xfrm>
                <a:off x="862781" y="4149008"/>
                <a:ext cx="8281219" cy="2070860"/>
              </a:xfrm>
              <a:prstGeom prst="rect">
                <a:avLst/>
              </a:prstGeom>
              <a:blipFill rotWithShape="0">
                <a:blip r:embed="rId4"/>
                <a:stretch>
                  <a:fillRect l="-663" t="-885" b="-3835"/>
                </a:stretch>
              </a:blipFill>
            </p:spPr>
            <p:txBody>
              <a:bodyPr/>
              <a:lstStyle/>
              <a:p>
                <a:r>
                  <a:rPr lang="ja-JP" altLang="en-US">
                    <a:noFill/>
                  </a:rPr>
                  <a:t> </a:t>
                </a:r>
              </a:p>
            </p:txBody>
          </p:sp>
        </mc:Fallback>
      </mc:AlternateContent>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38100" cap="rnd">
            <a:solidFill>
              <a:schemeClr val="accent5"/>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2657056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④ クロック信号の立ち下がり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571999" y="3248997"/>
            <a:ext cx="358620" cy="18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73</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ループが解除される</a:t>
            </a:r>
            <a:endParaRPr lang="en-US" altLang="ja-JP" kern="0" dirty="0"/>
          </a:p>
          <a:p>
            <a:r>
              <a:rPr lang="ja-JP" altLang="en-US" kern="0" dirty="0"/>
              <a:t>右側のループ：</a:t>
            </a:r>
            <a:endParaRPr lang="en-US" altLang="ja-JP" kern="0" dirty="0"/>
          </a:p>
          <a:p>
            <a:pPr lvl="1"/>
            <a:r>
              <a:rPr lang="ja-JP" altLang="en-US" kern="0" dirty="0"/>
              <a:t>左側のループと遮断され，ループが形成される</a:t>
            </a:r>
            <a:endParaRPr lang="en-US" altLang="ja-JP" kern="0" dirty="0"/>
          </a:p>
          <a:p>
            <a:pPr lvl="1"/>
            <a:r>
              <a:rPr lang="ja-JP" altLang="en-US" kern="0" dirty="0"/>
              <a:t>それまで左側から入力された内容を出し続ける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38100" cap="rnd">
            <a:solidFill>
              <a:schemeClr val="accent5"/>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４</a:t>
            </a:r>
          </a:p>
        </p:txBody>
      </p:sp>
      <p:sp>
        <p:nvSpPr>
          <p:cNvPr id="3" name="円弧 2"/>
          <p:cNvSpPr/>
          <p:nvPr/>
        </p:nvSpPr>
        <p:spPr bwMode="auto">
          <a:xfrm>
            <a:off x="4572000"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2501978" y="2978995"/>
            <a:ext cx="450005" cy="450006"/>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2724786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D-FF </a:t>
            </a:r>
            <a:r>
              <a:rPr kumimoji="1" lang="ja-JP" altLang="en-US" dirty="0"/>
              <a:t>の遅延</a:t>
            </a:r>
          </a:p>
        </p:txBody>
      </p:sp>
      <p:sp>
        <p:nvSpPr>
          <p:cNvPr id="4" name="テキスト プレースホルダー 3"/>
          <p:cNvSpPr>
            <a:spLocks noGrp="1"/>
          </p:cNvSpPr>
          <p:nvPr>
            <p:ph type="body" sz="quarter" idx="10"/>
          </p:nvPr>
        </p:nvSpPr>
        <p:spPr/>
        <p:txBody>
          <a:bodyPr/>
          <a:lstStyle/>
          <a:p>
            <a:r>
              <a:rPr kumimoji="1" lang="en-US" altLang="ja-JP" dirty="0"/>
              <a:t>D-FF </a:t>
            </a:r>
            <a:r>
              <a:rPr kumimoji="1" lang="ja-JP" altLang="en-US" dirty="0"/>
              <a:t>の遅延：これまでの４フェーズの動作の遅延</a:t>
            </a:r>
            <a:endParaRPr kumimoji="1" lang="en-US" altLang="ja-JP" dirty="0"/>
          </a:p>
          <a:p>
            <a:pPr lvl="1"/>
            <a:r>
              <a:rPr kumimoji="1" lang="ja-JP" altLang="en-US" dirty="0"/>
              <a:t>スイッチが切り替わるまでの遅延</a:t>
            </a:r>
            <a:endParaRPr kumimoji="1" lang="en-US" altLang="ja-JP" dirty="0"/>
          </a:p>
          <a:p>
            <a:pPr lvl="1"/>
            <a:r>
              <a:rPr kumimoji="1" lang="ja-JP" altLang="en-US" dirty="0"/>
              <a:t>スイッチが切り替わった後，</a:t>
            </a:r>
            <a:br>
              <a:rPr kumimoji="1" lang="en-US" altLang="ja-JP" dirty="0"/>
            </a:br>
            <a:r>
              <a:rPr kumimoji="1" lang="ja-JP" altLang="en-US" dirty="0"/>
              <a:t>インバータの入力に応じて出力が変化するまでの遅延</a:t>
            </a:r>
            <a:endParaRPr kumimoji="1" lang="en-US" altLang="ja-JP" dirty="0"/>
          </a:p>
          <a:p>
            <a:r>
              <a:rPr kumimoji="1" lang="ja-JP" altLang="en-US" dirty="0"/>
              <a:t>クロック周波数を上げすぎると，これらの限界にぶつかる</a:t>
            </a:r>
            <a:endParaRPr kumimoji="1" lang="en-US" altLang="ja-JP" dirty="0"/>
          </a:p>
          <a:p>
            <a:pPr lvl="1"/>
            <a:r>
              <a:rPr kumimoji="1" lang="ja-JP" altLang="en-US" dirty="0"/>
              <a:t>１ステージ内の組み合わせ回路の遅延：</a:t>
            </a:r>
            <a:br>
              <a:rPr kumimoji="1" lang="en-US" altLang="ja-JP" dirty="0"/>
            </a:br>
            <a:r>
              <a:rPr kumimoji="1" lang="ja-JP" altLang="en-US" dirty="0"/>
              <a:t>インバータ換算で通常１０から２０段分ぐらい</a:t>
            </a:r>
            <a:endParaRPr kumimoji="1" lang="en-US" altLang="ja-JP" dirty="0"/>
          </a:p>
          <a:p>
            <a:pPr lvl="1"/>
            <a:r>
              <a:rPr kumimoji="1" lang="ja-JP" altLang="en-US" dirty="0"/>
              <a:t>なので，</a:t>
            </a:r>
            <a:r>
              <a:rPr kumimoji="1" lang="en-US" altLang="ja-JP" dirty="0"/>
              <a:t>D-FF </a:t>
            </a:r>
            <a:r>
              <a:rPr kumimoji="1" lang="ja-JP" altLang="en-US" dirty="0"/>
              <a:t>自体の遅延は意外とバカにならない</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74</a:t>
            </a:fld>
            <a:endParaRPr kumimoji="1" lang="ja-JP" altLang="en-US" dirty="0"/>
          </a:p>
        </p:txBody>
      </p:sp>
    </p:spTree>
    <p:extLst>
      <p:ext uri="{BB962C8B-B14F-4D97-AF65-F5344CB8AC3E}">
        <p14:creationId xmlns:p14="http://schemas.microsoft.com/office/powerpoint/2010/main" val="41095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理由２：消費電力と熱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クロック周波数を上げる</a:t>
            </a:r>
            <a:endParaRPr kumimoji="1" lang="en-US" altLang="ja-JP" dirty="0"/>
          </a:p>
          <a:p>
            <a:pPr lvl="1"/>
            <a:r>
              <a:rPr kumimoji="1" lang="ja-JP" altLang="en-US" dirty="0"/>
              <a:t>→ 単位時間あたりの回路全体の充放電の回数が増える</a:t>
            </a:r>
            <a:endParaRPr kumimoji="1" lang="en-US" altLang="ja-JP" dirty="0"/>
          </a:p>
          <a:p>
            <a:pPr lvl="1"/>
            <a:r>
              <a:rPr kumimoji="1" lang="ja-JP" altLang="en-US" dirty="0"/>
              <a:t>→ 消費電力と，それによって発生する熱がそれだけ増える</a:t>
            </a:r>
            <a:endParaRPr kumimoji="1" lang="en-US" altLang="ja-JP" dirty="0"/>
          </a:p>
          <a:p>
            <a:pPr marL="457200" indent="-457200">
              <a:buFont typeface="+mj-lt"/>
              <a:buAutoNum type="arabicPeriod"/>
            </a:pPr>
            <a:r>
              <a:rPr kumimoji="1" lang="ja-JP" altLang="en-US" dirty="0"/>
              <a:t>電力供給の限界</a:t>
            </a:r>
            <a:endParaRPr lang="en-US" altLang="ja-JP" dirty="0"/>
          </a:p>
          <a:p>
            <a:pPr lvl="1"/>
            <a:r>
              <a:rPr kumimoji="1" lang="en-US" altLang="ja-JP" dirty="0"/>
              <a:t>CPU </a:t>
            </a:r>
            <a:r>
              <a:rPr kumimoji="1" lang="ja-JP" altLang="en-US" dirty="0"/>
              <a:t>のチップの端子から流し込める電流の限界</a:t>
            </a:r>
            <a:endParaRPr kumimoji="1" lang="en-US" altLang="ja-JP" dirty="0"/>
          </a:p>
          <a:p>
            <a:pPr lvl="1"/>
            <a:r>
              <a:rPr lang="ja-JP" altLang="en-US" i="1" dirty="0"/>
              <a:t>オームの法則：</a:t>
            </a:r>
            <a:r>
              <a:rPr lang="en-US" altLang="ja-JP" i="1" dirty="0"/>
              <a:t>V=IR</a:t>
            </a:r>
          </a:p>
          <a:p>
            <a:pPr lvl="2"/>
            <a:r>
              <a:rPr kumimoji="1" lang="ja-JP" altLang="en-US" i="1" dirty="0"/>
              <a:t>端子のピンの数で </a:t>
            </a:r>
            <a:r>
              <a:rPr kumimoji="1" lang="en-US" altLang="ja-JP" i="1" dirty="0"/>
              <a:t>R </a:t>
            </a:r>
            <a:r>
              <a:rPr kumimoji="1" lang="ja-JP" altLang="en-US" i="1" dirty="0"/>
              <a:t>が決まる</a:t>
            </a:r>
            <a:endParaRPr kumimoji="1" lang="en-US" altLang="ja-JP" i="1" dirty="0"/>
          </a:p>
          <a:p>
            <a:pPr marL="457200" indent="-457200">
              <a:buFont typeface="+mj-lt"/>
              <a:buAutoNum type="arabicPeriod"/>
            </a:pPr>
            <a:r>
              <a:rPr kumimoji="1" lang="ja-JP" altLang="en-US" dirty="0"/>
              <a:t>放熱の限界</a:t>
            </a:r>
            <a:endParaRPr kumimoji="1" lang="en-US" altLang="ja-JP" dirty="0"/>
          </a:p>
          <a:p>
            <a:pPr lvl="1"/>
            <a:r>
              <a:rPr kumimoji="1" lang="ja-JP" altLang="en-US" dirty="0"/>
              <a:t>温度の上昇に，放熱が追いつかない</a:t>
            </a:r>
            <a:endParaRPr kumimoji="1" lang="en-US" altLang="ja-JP" dirty="0"/>
          </a:p>
        </p:txBody>
      </p:sp>
    </p:spTree>
    <p:extLst>
      <p:ext uri="{BB962C8B-B14F-4D97-AF65-F5344CB8AC3E}">
        <p14:creationId xmlns:p14="http://schemas.microsoft.com/office/powerpoint/2010/main" val="38578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a:t>
            </a:r>
            <a:endParaRPr lang="en-US" altLang="ja-JP" dirty="0"/>
          </a:p>
          <a:p>
            <a:pPr marL="817200" lvl="1" indent="-457200">
              <a:buFont typeface="+mj-lt"/>
              <a:buAutoNum type="arabicPeriod"/>
            </a:pPr>
            <a:r>
              <a:rPr lang="ja-JP" altLang="en-US" b="1" dirty="0">
                <a:solidFill>
                  <a:schemeClr val="accent5"/>
                </a:solidFill>
              </a:rPr>
              <a:t>アーキテクチャ的な理由による実効性能の限界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75757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34995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マイクロ命令にすると構造ハザードを考えなくて済むという利点を挙げていましたが、そう設計したのだから当たり前では？と少し混乱してしまいました。</a:t>
            </a:r>
          </a:p>
          <a:p>
            <a:pPr lvl="1"/>
            <a:endParaRPr kumimoji="1" lang="en-US" altLang="ja-JP" dirty="0"/>
          </a:p>
          <a:p>
            <a:pPr lvl="1"/>
            <a:r>
              <a:rPr kumimoji="1" lang="ja-JP" altLang="en-US" dirty="0"/>
              <a:t>他の方法でも構造ハザードは解決できますが，</a:t>
            </a:r>
            <a:br>
              <a:rPr kumimoji="1" lang="en-US" altLang="ja-JP" dirty="0"/>
            </a:br>
            <a:r>
              <a:rPr kumimoji="1" lang="ja-JP" altLang="en-US" dirty="0"/>
              <a:t>他の方法と比べて，プロセッサ全体への工夫が必要なく</a:t>
            </a:r>
            <a:br>
              <a:rPr kumimoji="1" lang="en-US" altLang="ja-JP" dirty="0"/>
            </a:br>
            <a:r>
              <a:rPr kumimoji="1" lang="ja-JP" altLang="en-US" dirty="0"/>
              <a:t>デコード部分での分解のみ考えれば良いので楽という意図でした．</a:t>
            </a:r>
          </a:p>
        </p:txBody>
      </p:sp>
    </p:spTree>
    <p:extLst>
      <p:ext uri="{BB962C8B-B14F-4D97-AF65-F5344CB8AC3E}">
        <p14:creationId xmlns:p14="http://schemas.microsoft.com/office/powerpoint/2010/main" val="234191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ここは結構遅延が長い</a:t>
            </a:r>
            <a:endParaRPr kumimoji="1" lang="en-US" altLang="ja-JP" dirty="0"/>
          </a:p>
          <a:p>
            <a:pPr lvl="1"/>
            <a:r>
              <a:rPr kumimoji="1" lang="ja-JP" altLang="en-US" dirty="0"/>
              <a:t>クロック周波数の低下につながるのでパイプライン化したくなる</a:t>
            </a:r>
            <a:endParaRPr kumimoji="1" lang="en-US" altLang="ja-JP" dirty="0"/>
          </a:p>
        </p:txBody>
      </p:sp>
      <p:sp>
        <p:nvSpPr>
          <p:cNvPr id="4" name="フリーフォーム 3"/>
          <p:cNvSpPr>
            <a:spLocks noChangeArrowheads="1"/>
          </p:cNvSpPr>
          <p:nvPr/>
        </p:nvSpPr>
        <p:spPr bwMode="auto">
          <a:xfrm rot="-5400000">
            <a:off x="596701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5562011"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5562011"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574201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578661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292008"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5562011"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5562011"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292008"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292008"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112006"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112006"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6822025"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272030"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Tree>
    <p:extLst>
      <p:ext uri="{BB962C8B-B14F-4D97-AF65-F5344CB8AC3E}">
        <p14:creationId xmlns:p14="http://schemas.microsoft.com/office/powerpoint/2010/main" val="110608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演算器のパイプライン化</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演算器のパイプライン化</a:t>
            </a:r>
            <a:endParaRPr kumimoji="1" lang="en-US" altLang="ja-JP" dirty="0"/>
          </a:p>
          <a:p>
            <a:pPr lvl="1"/>
            <a:r>
              <a:rPr kumimoji="1" lang="ja-JP" altLang="en-US" dirty="0"/>
              <a:t>たとえば加算を，下位３２ビットと上位３２ビットを</a:t>
            </a:r>
            <a:br>
              <a:rPr kumimoji="1" lang="en-US" altLang="ja-JP" dirty="0"/>
            </a:br>
            <a:r>
              <a:rPr kumimoji="1" lang="ja-JP" altLang="en-US" dirty="0"/>
              <a:t>２ステージかけてやる</a:t>
            </a:r>
            <a:endParaRPr kumimoji="1" lang="en-US" altLang="ja-JP" dirty="0"/>
          </a:p>
          <a:p>
            <a:pPr lvl="1"/>
            <a:r>
              <a:rPr kumimoji="1" lang="ja-JP" altLang="en-US" dirty="0"/>
              <a:t>１ステージあたりの遅延は半分になる</a:t>
            </a:r>
            <a:endParaRPr kumimoji="1" lang="en-US" altLang="ja-JP" dirty="0"/>
          </a:p>
        </p:txBody>
      </p:sp>
      <p:sp>
        <p:nvSpPr>
          <p:cNvPr id="4" name="フリーフォーム 3"/>
          <p:cNvSpPr>
            <a:spLocks noChangeArrowheads="1"/>
          </p:cNvSpPr>
          <p:nvPr/>
        </p:nvSpPr>
        <p:spPr bwMode="auto">
          <a:xfrm rot="-5400000">
            <a:off x="1646968"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1241963"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1241963"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142196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146656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971960"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124196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124196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97196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97196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79195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791958"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2501977"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295198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フリーフォーム 26"/>
          <p:cNvSpPr>
            <a:spLocks noChangeArrowheads="1"/>
          </p:cNvSpPr>
          <p:nvPr/>
        </p:nvSpPr>
        <p:spPr bwMode="auto">
          <a:xfrm rot="-5400000">
            <a:off x="5292009"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28" name="直線矢印コネクタ 27"/>
          <p:cNvCxnSpPr/>
          <p:nvPr/>
        </p:nvCxnSpPr>
        <p:spPr bwMode="auto">
          <a:xfrm flipV="1">
            <a:off x="4842003" y="2078985"/>
            <a:ext cx="990011" cy="2"/>
          </a:xfrm>
          <a:prstGeom prst="straightConnector1">
            <a:avLst/>
          </a:prstGeom>
          <a:noFill/>
          <a:ln w="31750" cap="flat" cmpd="sng" algn="ctr">
            <a:solidFill>
              <a:schemeClr val="accent5"/>
            </a:solidFill>
            <a:prstDash val="solid"/>
            <a:round/>
            <a:headEnd type="none" w="sm" len="sm"/>
            <a:tailEnd type="triangle"/>
          </a:ln>
          <a:effectLst/>
        </p:spPr>
      </p:cxnSp>
      <p:cxnSp>
        <p:nvCxnSpPr>
          <p:cNvPr id="29" name="直線矢印コネクタ 28"/>
          <p:cNvCxnSpPr/>
          <p:nvPr/>
        </p:nvCxnSpPr>
        <p:spPr bwMode="auto">
          <a:xfrm flipV="1">
            <a:off x="4842003" y="2888994"/>
            <a:ext cx="990011" cy="2"/>
          </a:xfrm>
          <a:prstGeom prst="straightConnector1">
            <a:avLst/>
          </a:prstGeom>
          <a:noFill/>
          <a:ln w="31750" cap="flat" cmpd="sng" algn="ctr">
            <a:solidFill>
              <a:schemeClr val="accent5"/>
            </a:solidFill>
            <a:prstDash val="solid"/>
            <a:round/>
            <a:headEnd type="none" w="sm" len="sm"/>
            <a:tailEnd type="triangle"/>
          </a:ln>
          <a:effectLst/>
        </p:spPr>
      </p:cxnSp>
      <p:sp>
        <p:nvSpPr>
          <p:cNvPr id="30" name="正方形/長方形 29"/>
          <p:cNvSpPr/>
          <p:nvPr/>
        </p:nvSpPr>
        <p:spPr bwMode="auto">
          <a:xfrm>
            <a:off x="502200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1" name="二等辺三角形 30"/>
          <p:cNvSpPr/>
          <p:nvPr/>
        </p:nvSpPr>
        <p:spPr bwMode="auto">
          <a:xfrm>
            <a:off x="506660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Freeform 10"/>
          <p:cNvSpPr>
            <a:spLocks/>
          </p:cNvSpPr>
          <p:nvPr/>
        </p:nvSpPr>
        <p:spPr bwMode="auto">
          <a:xfrm flipH="1" flipV="1">
            <a:off x="4571998" y="1268974"/>
            <a:ext cx="3240037"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3" name="直線矢印コネクタ 32"/>
          <p:cNvCxnSpPr/>
          <p:nvPr/>
        </p:nvCxnSpPr>
        <p:spPr bwMode="auto">
          <a:xfrm>
            <a:off x="484200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34" name="直線矢印コネクタ 33"/>
          <p:cNvCxnSpPr/>
          <p:nvPr/>
        </p:nvCxnSpPr>
        <p:spPr bwMode="auto">
          <a:xfrm>
            <a:off x="484200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35" name="Freeform 10"/>
          <p:cNvSpPr>
            <a:spLocks/>
          </p:cNvSpPr>
          <p:nvPr/>
        </p:nvSpPr>
        <p:spPr bwMode="auto">
          <a:xfrm rot="10800000" flipH="1" flipV="1">
            <a:off x="457200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rot="10800000" flipH="1" flipV="1">
            <a:off x="457200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7" name="直線矢印コネクタ 36"/>
          <p:cNvCxnSpPr/>
          <p:nvPr/>
        </p:nvCxnSpPr>
        <p:spPr bwMode="auto">
          <a:xfrm>
            <a:off x="439199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38" name="直線矢印コネクタ 37"/>
          <p:cNvCxnSpPr/>
          <p:nvPr/>
        </p:nvCxnSpPr>
        <p:spPr bwMode="auto">
          <a:xfrm>
            <a:off x="4391998" y="297899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46" name="フリーフォーム 45"/>
          <p:cNvSpPr>
            <a:spLocks noChangeArrowheads="1"/>
          </p:cNvSpPr>
          <p:nvPr/>
        </p:nvSpPr>
        <p:spPr bwMode="auto">
          <a:xfrm rot="-5400000">
            <a:off x="6642024"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7" name="直線矢印コネクタ 46"/>
          <p:cNvCxnSpPr/>
          <p:nvPr/>
        </p:nvCxnSpPr>
        <p:spPr bwMode="auto">
          <a:xfrm>
            <a:off x="6012016" y="2078985"/>
            <a:ext cx="1170013" cy="0"/>
          </a:xfrm>
          <a:prstGeom prst="straightConnector1">
            <a:avLst/>
          </a:prstGeom>
          <a:noFill/>
          <a:ln w="31750" cap="flat" cmpd="sng" algn="ctr">
            <a:solidFill>
              <a:schemeClr val="accent5"/>
            </a:solidFill>
            <a:prstDash val="solid"/>
            <a:round/>
            <a:headEnd type="none" w="sm" len="sm"/>
            <a:tailEnd type="triangle"/>
          </a:ln>
          <a:effectLst/>
        </p:spPr>
      </p:cxnSp>
      <p:cxnSp>
        <p:nvCxnSpPr>
          <p:cNvPr id="48" name="直線矢印コネクタ 47"/>
          <p:cNvCxnSpPr/>
          <p:nvPr/>
        </p:nvCxnSpPr>
        <p:spPr bwMode="auto">
          <a:xfrm>
            <a:off x="5922015" y="2888994"/>
            <a:ext cx="1260014" cy="0"/>
          </a:xfrm>
          <a:prstGeom prst="straightConnector1">
            <a:avLst/>
          </a:prstGeom>
          <a:noFill/>
          <a:ln w="31750" cap="flat" cmpd="sng" algn="ctr">
            <a:solidFill>
              <a:schemeClr val="accent5"/>
            </a:solidFill>
            <a:prstDash val="solid"/>
            <a:round/>
            <a:headEnd type="none" w="sm" len="sm"/>
            <a:tailEnd type="triangle"/>
          </a:ln>
          <a:effectLst/>
        </p:spPr>
      </p:cxnSp>
      <p:cxnSp>
        <p:nvCxnSpPr>
          <p:cNvPr id="51" name="直線矢印コネクタ 50"/>
          <p:cNvCxnSpPr/>
          <p:nvPr/>
        </p:nvCxnSpPr>
        <p:spPr bwMode="auto">
          <a:xfrm>
            <a:off x="7362031" y="2438989"/>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5" name="正方形/長方形 44"/>
          <p:cNvSpPr/>
          <p:nvPr/>
        </p:nvSpPr>
        <p:spPr bwMode="auto">
          <a:xfrm>
            <a:off x="655202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2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ロードによるデータ・メモリの読み出し</a:t>
            </a:r>
            <a:endParaRPr lang="en-US" altLang="ja-JP" b="1"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1123241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251952" y="3609002"/>
            <a:ext cx="8820098" cy="2790031"/>
          </a:xfrm>
        </p:spPr>
        <p:txBody>
          <a:bodyPr/>
          <a:lstStyle/>
          <a:p>
            <a:r>
              <a:rPr kumimoji="1" lang="ja-JP" altLang="en-US" dirty="0">
                <a:cs typeface="Courier New" panose="02070309020205020404" pitchFamily="49" charset="0"/>
              </a:rPr>
              <a:t>演算器の場合とほぼ同様</a:t>
            </a:r>
            <a:endParaRPr kumimoji="1" lang="en-US" altLang="ja-JP" dirty="0">
              <a:cs typeface="Courier New" panose="02070309020205020404" pitchFamily="49" charset="0"/>
            </a:endParaRPr>
          </a:p>
          <a:p>
            <a:pPr lvl="1"/>
            <a:r>
              <a:rPr lang="ja-JP" altLang="en-US" dirty="0">
                <a:cs typeface="Courier New" panose="02070309020205020404" pitchFamily="49" charset="0"/>
              </a:rPr>
              <a:t>上は，</a:t>
            </a:r>
            <a:r>
              <a:rPr lang="en-US" altLang="ja-JP" dirty="0">
                <a:cs typeface="Courier New" panose="02070309020205020404" pitchFamily="49" charset="0"/>
              </a:rPr>
              <a:t>MEM </a:t>
            </a:r>
            <a:r>
              <a:rPr lang="ja-JP" altLang="en-US" dirty="0">
                <a:cs typeface="Courier New" panose="02070309020205020404" pitchFamily="49" charset="0"/>
              </a:rPr>
              <a:t>が </a:t>
            </a:r>
            <a:r>
              <a:rPr lang="en-US" altLang="ja-JP" dirty="0">
                <a:cs typeface="Courier New" panose="02070309020205020404" pitchFamily="49" charset="0"/>
              </a:rPr>
              <a:t>M1 </a:t>
            </a:r>
            <a:r>
              <a:rPr lang="ja-JP" altLang="en-US" dirty="0">
                <a:cs typeface="Courier New" panose="02070309020205020404" pitchFamily="49" charset="0"/>
              </a:rPr>
              <a:t>と </a:t>
            </a:r>
            <a:r>
              <a:rPr lang="en-US" altLang="ja-JP" dirty="0">
                <a:cs typeface="Courier New" panose="02070309020205020404" pitchFamily="49" charset="0"/>
              </a:rPr>
              <a:t>M2 </a:t>
            </a:r>
            <a:r>
              <a:rPr lang="ja-JP" altLang="en-US" dirty="0">
                <a:cs typeface="Courier New" panose="02070309020205020404" pitchFamily="49" charset="0"/>
              </a:rPr>
              <a:t>にパイプライン化された場合</a:t>
            </a:r>
            <a:endParaRPr lang="en-US" altLang="ja-JP" dirty="0">
              <a:cs typeface="Courier New" panose="02070309020205020404" pitchFamily="49" charset="0"/>
            </a:endParaRPr>
          </a:p>
          <a:p>
            <a:pPr lvl="2"/>
            <a:r>
              <a:rPr kumimoji="1" lang="en-US" altLang="ja-JP" dirty="0">
                <a:cs typeface="Courier New" panose="02070309020205020404" pitchFamily="49" charset="0"/>
              </a:rPr>
              <a:t>I1 </a:t>
            </a:r>
            <a:r>
              <a:rPr kumimoji="1" lang="ja-JP" altLang="en-US" dirty="0">
                <a:cs typeface="Courier New" panose="02070309020205020404" pitchFamily="49" charset="0"/>
              </a:rPr>
              <a:t>と </a:t>
            </a:r>
            <a:r>
              <a:rPr kumimoji="1" lang="en-US" altLang="ja-JP" dirty="0">
                <a:cs typeface="Courier New" panose="02070309020205020404" pitchFamily="49" charset="0"/>
              </a:rPr>
              <a:t>I2 </a:t>
            </a:r>
            <a:r>
              <a:rPr kumimoji="1" lang="ja-JP" altLang="en-US" dirty="0">
                <a:cs typeface="Courier New" panose="02070309020205020404" pitchFamily="49" charset="0"/>
              </a:rPr>
              <a:t>は，</a:t>
            </a:r>
            <a:r>
              <a:rPr kumimoji="1" lang="en-US" altLang="ja-JP" dirty="0">
                <a:cs typeface="Courier New" panose="02070309020205020404" pitchFamily="49" charset="0"/>
              </a:rPr>
              <a:t>I0 </a:t>
            </a:r>
            <a:r>
              <a:rPr kumimoji="1" lang="ja-JP" altLang="en-US" dirty="0">
                <a:cs typeface="Courier New" panose="02070309020205020404" pitchFamily="49" charset="0"/>
              </a:rPr>
              <a:t>の結果を使えない</a:t>
            </a:r>
            <a:endParaRPr kumimoji="1" lang="en-US" altLang="ja-JP" dirty="0">
              <a:cs typeface="Courier New" panose="02070309020205020404" pitchFamily="49" charset="0"/>
            </a:endParaRPr>
          </a:p>
          <a:p>
            <a:pPr lvl="1"/>
            <a:r>
              <a:rPr kumimoji="1" lang="en-US" altLang="ja-JP" dirty="0">
                <a:cs typeface="Courier New" panose="02070309020205020404" pitchFamily="49" charset="0"/>
              </a:rPr>
              <a:t>MEM </a:t>
            </a:r>
            <a:r>
              <a:rPr kumimoji="1" lang="ja-JP" altLang="en-US" dirty="0">
                <a:cs typeface="Courier New" panose="02070309020205020404" pitchFamily="49" charset="0"/>
              </a:rPr>
              <a:t>ステージをパイプライン化すると，この部分が長くなる</a:t>
            </a:r>
            <a:endParaRPr kumimoji="1" lang="en-US" altLang="ja-JP" dirty="0">
              <a:cs typeface="Courier New" panose="02070309020205020404" pitchFamily="49" charset="0"/>
            </a:endParaRPr>
          </a:p>
          <a:p>
            <a:r>
              <a:rPr kumimoji="1" lang="ja-JP" altLang="en-US" dirty="0">
                <a:cs typeface="Courier New" panose="02070309020205020404" pitchFamily="49" charset="0"/>
              </a:rPr>
              <a:t>しかし，この部分をパイプライン化することはよくある</a:t>
            </a:r>
            <a:endParaRPr kumimoji="1" lang="en-US" altLang="ja-JP" dirty="0">
              <a:cs typeface="Courier New" panose="02070309020205020404" pitchFamily="49" charset="0"/>
            </a:endParaRPr>
          </a:p>
          <a:p>
            <a:pPr lvl="1"/>
            <a:r>
              <a:rPr lang="ja-JP" altLang="en-US" dirty="0">
                <a:cs typeface="Courier New" panose="02070309020205020404" pitchFamily="49" charset="0"/>
              </a:rPr>
              <a:t>ロードは演算よりは出現頻度が低い</a:t>
            </a:r>
            <a:endParaRPr lang="en-US" altLang="ja-JP" dirty="0">
              <a:cs typeface="Courier New" panose="02070309020205020404" pitchFamily="49" charset="0"/>
            </a:endParaRPr>
          </a:p>
          <a:p>
            <a:pPr lvl="1"/>
            <a:r>
              <a:rPr kumimoji="1" lang="ja-JP" altLang="en-US" dirty="0">
                <a:cs typeface="Courier New" panose="02070309020205020404" pitchFamily="49" charset="0"/>
              </a:rPr>
              <a:t>メモリ（キャッシュ）のレイテンシは演算器よりかなり長くなることが多いためしかたない</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2411976"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86198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31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761991"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21" name="Rectangle 69"/>
          <p:cNvSpPr>
            <a:spLocks noChangeArrowheads="1"/>
          </p:cNvSpPr>
          <p:nvPr/>
        </p:nvSpPr>
        <p:spPr bwMode="auto">
          <a:xfrm>
            <a:off x="2861981"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31198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761991"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5" name="Rectangle 73"/>
          <p:cNvSpPr>
            <a:spLocks noChangeArrowheads="1"/>
          </p:cNvSpPr>
          <p:nvPr/>
        </p:nvSpPr>
        <p:spPr bwMode="auto">
          <a:xfrm>
            <a:off x="511200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66200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69"/>
          <p:cNvSpPr>
            <a:spLocks noChangeArrowheads="1"/>
          </p:cNvSpPr>
          <p:nvPr/>
        </p:nvSpPr>
        <p:spPr bwMode="auto">
          <a:xfrm>
            <a:off x="3311986"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376199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4211996"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3" name="Rectangle 73"/>
          <p:cNvSpPr>
            <a:spLocks noChangeArrowheads="1"/>
          </p:cNvSpPr>
          <p:nvPr/>
        </p:nvSpPr>
        <p:spPr bwMode="auto">
          <a:xfrm>
            <a:off x="556201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0" name="直線コネクタ 49"/>
          <p:cNvCxnSpPr>
            <a:stCxn id="51" idx="3"/>
            <a:endCxn id="17" idx="1"/>
          </p:cNvCxnSpPr>
          <p:nvPr/>
        </p:nvCxnSpPr>
        <p:spPr bwMode="auto">
          <a:xfrm flipV="1">
            <a:off x="2124268"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1691968"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1691968" y="1718981"/>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1691968" y="2168986"/>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2141973"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2124268" y="2348986"/>
            <a:ext cx="1187718" cy="2"/>
          </a:xfrm>
          <a:prstGeom prst="line">
            <a:avLst/>
          </a:prstGeom>
          <a:noFill/>
          <a:ln w="9525" cap="flat" cmpd="sng" algn="ctr">
            <a:solidFill>
              <a:schemeClr val="tx1"/>
            </a:solidFill>
            <a:prstDash val="dash"/>
            <a:round/>
            <a:headEnd type="none" w="med" len="med"/>
            <a:tailEnd type="none" w="med" len="med"/>
          </a:ln>
          <a:effectLst/>
        </p:spPr>
      </p:cxnSp>
      <p:sp>
        <p:nvSpPr>
          <p:cNvPr id="62" name="Rectangle 72"/>
          <p:cNvSpPr>
            <a:spLocks noChangeArrowheads="1"/>
          </p:cNvSpPr>
          <p:nvPr/>
        </p:nvSpPr>
        <p:spPr bwMode="auto">
          <a:xfrm>
            <a:off x="4211996"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5" name="Rectangle 72"/>
          <p:cNvSpPr>
            <a:spLocks noChangeArrowheads="1"/>
          </p:cNvSpPr>
          <p:nvPr/>
        </p:nvSpPr>
        <p:spPr bwMode="auto">
          <a:xfrm>
            <a:off x="4211996"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6" name="Rectangle 72"/>
          <p:cNvSpPr>
            <a:spLocks noChangeArrowheads="1"/>
          </p:cNvSpPr>
          <p:nvPr/>
        </p:nvSpPr>
        <p:spPr bwMode="auto">
          <a:xfrm>
            <a:off x="4662001"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7" name="Rectangle 72"/>
          <p:cNvSpPr>
            <a:spLocks noChangeArrowheads="1"/>
          </p:cNvSpPr>
          <p:nvPr/>
        </p:nvSpPr>
        <p:spPr bwMode="auto">
          <a:xfrm>
            <a:off x="4662001"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8" name="Rectangle 72"/>
          <p:cNvSpPr>
            <a:spLocks noChangeArrowheads="1"/>
          </p:cNvSpPr>
          <p:nvPr/>
        </p:nvSpPr>
        <p:spPr bwMode="auto">
          <a:xfrm>
            <a:off x="5112006"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9" name="Rectangle 69"/>
          <p:cNvSpPr>
            <a:spLocks noChangeArrowheads="1"/>
          </p:cNvSpPr>
          <p:nvPr/>
        </p:nvSpPr>
        <p:spPr bwMode="auto">
          <a:xfrm>
            <a:off x="3761991"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0" name="Rectangle 70"/>
          <p:cNvSpPr>
            <a:spLocks noChangeArrowheads="1"/>
          </p:cNvSpPr>
          <p:nvPr/>
        </p:nvSpPr>
        <p:spPr bwMode="auto">
          <a:xfrm>
            <a:off x="421199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1" name="Rectangle 71"/>
          <p:cNvSpPr>
            <a:spLocks noChangeArrowheads="1"/>
          </p:cNvSpPr>
          <p:nvPr/>
        </p:nvSpPr>
        <p:spPr bwMode="auto">
          <a:xfrm>
            <a:off x="4662001"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2" name="Rectangle 73"/>
          <p:cNvSpPr>
            <a:spLocks noChangeArrowheads="1"/>
          </p:cNvSpPr>
          <p:nvPr/>
        </p:nvSpPr>
        <p:spPr bwMode="auto">
          <a:xfrm>
            <a:off x="601201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3" name="角丸四角形 72"/>
          <p:cNvSpPr/>
          <p:nvPr/>
        </p:nvSpPr>
        <p:spPr bwMode="auto">
          <a:xfrm>
            <a:off x="1691968" y="261899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I3</a:t>
            </a:r>
            <a:endParaRPr kumimoji="1" lang="ja-JP" altLang="en-US" b="1" dirty="0">
              <a:latin typeface="Courier New" panose="02070309020205020404" pitchFamily="49" charset="0"/>
              <a:cs typeface="Courier New" panose="02070309020205020404" pitchFamily="49" charset="0"/>
            </a:endParaRPr>
          </a:p>
        </p:txBody>
      </p:sp>
      <p:cxnSp>
        <p:nvCxnSpPr>
          <p:cNvPr id="74" name="直線コネクタ 73"/>
          <p:cNvCxnSpPr>
            <a:stCxn id="73" idx="3"/>
            <a:endCxn id="69" idx="1"/>
          </p:cNvCxnSpPr>
          <p:nvPr/>
        </p:nvCxnSpPr>
        <p:spPr bwMode="auto">
          <a:xfrm flipV="1">
            <a:off x="2124268" y="2798991"/>
            <a:ext cx="1637723" cy="2"/>
          </a:xfrm>
          <a:prstGeom prst="line">
            <a:avLst/>
          </a:prstGeom>
          <a:noFill/>
          <a:ln w="9525" cap="flat" cmpd="sng" algn="ctr">
            <a:solidFill>
              <a:schemeClr val="tx1"/>
            </a:solidFill>
            <a:prstDash val="dash"/>
            <a:round/>
            <a:headEnd type="none" w="med" len="med"/>
            <a:tailEnd type="none" w="med" len="med"/>
          </a:ln>
          <a:effectLst/>
        </p:spPr>
      </p:cxnSp>
      <p:sp>
        <p:nvSpPr>
          <p:cNvPr id="75" name="Rectangle 72"/>
          <p:cNvSpPr>
            <a:spLocks noChangeArrowheads="1"/>
          </p:cNvSpPr>
          <p:nvPr/>
        </p:nvSpPr>
        <p:spPr bwMode="auto">
          <a:xfrm>
            <a:off x="5112006"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76" name="Rectangle 72"/>
          <p:cNvSpPr>
            <a:spLocks noChangeArrowheads="1"/>
          </p:cNvSpPr>
          <p:nvPr/>
        </p:nvSpPr>
        <p:spPr bwMode="auto">
          <a:xfrm>
            <a:off x="5562011"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Tree>
    <p:extLst>
      <p:ext uri="{BB962C8B-B14F-4D97-AF65-F5344CB8AC3E}">
        <p14:creationId xmlns:p14="http://schemas.microsoft.com/office/powerpoint/2010/main" val="75494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分岐結果の </a:t>
            </a:r>
            <a:r>
              <a:rPr lang="en-US" altLang="ja-JP" b="1" dirty="0">
                <a:latin typeface="メイリオ" panose="020B0604030504040204" pitchFamily="50" charset="-128"/>
              </a:rPr>
              <a:t>PC </a:t>
            </a:r>
            <a:r>
              <a:rPr lang="ja-JP" altLang="en-US" b="1" dirty="0" err="1">
                <a:latin typeface="メイリオ" panose="020B0604030504040204" pitchFamily="50" charset="-128"/>
              </a:rPr>
              <a:t>への</a:t>
            </a:r>
            <a:r>
              <a:rPr lang="ja-JP" altLang="en-US" b="1" dirty="0">
                <a:latin typeface="メイリオ" panose="020B0604030504040204" pitchFamily="50" charset="-128"/>
              </a:rPr>
              <a:t>反映</a:t>
            </a:r>
            <a:endParaRPr kumimoji="1" lang="ja-JP" altLang="en-US" b="1" dirty="0"/>
          </a:p>
        </p:txBody>
      </p:sp>
    </p:spTree>
    <p:extLst>
      <p:ext uri="{BB962C8B-B14F-4D97-AF65-F5344CB8AC3E}">
        <p14:creationId xmlns:p14="http://schemas.microsoft.com/office/powerpoint/2010/main" val="280298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00036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113648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分岐予測ペナルティの大きさ</a:t>
            </a:r>
          </a:p>
        </p:txBody>
      </p:sp>
      <p:sp>
        <p:nvSpPr>
          <p:cNvPr id="3" name="テキスト プレースホルダー 2"/>
          <p:cNvSpPr>
            <a:spLocks noGrp="1"/>
          </p:cNvSpPr>
          <p:nvPr>
            <p:ph type="body" sz="quarter" idx="10"/>
          </p:nvPr>
        </p:nvSpPr>
        <p:spPr>
          <a:xfrm>
            <a:off x="611956" y="3789004"/>
            <a:ext cx="8280092" cy="2519721"/>
          </a:xfrm>
        </p:spPr>
        <p:txBody>
          <a:bodyPr/>
          <a:lstStyle/>
          <a:p>
            <a:r>
              <a:rPr kumimoji="1" lang="ja-JP" altLang="en-US" dirty="0"/>
              <a:t>パイプラインを深くすると，</a:t>
            </a:r>
            <a:endParaRPr kumimoji="1" lang="en-US" altLang="ja-JP" dirty="0"/>
          </a:p>
          <a:p>
            <a:pPr lvl="1"/>
            <a:r>
              <a:rPr kumimoji="1" lang="en-US" altLang="ja-JP" dirty="0"/>
              <a:t>= if </a:t>
            </a:r>
            <a:r>
              <a:rPr kumimoji="1" lang="ja-JP" altLang="en-US" dirty="0"/>
              <a:t>が右に到達してミスが判明するまでのステージが増える</a:t>
            </a:r>
            <a:endParaRPr kumimoji="1" lang="en-US" altLang="ja-JP" dirty="0"/>
          </a:p>
          <a:p>
            <a:pPr lvl="1"/>
            <a:r>
              <a:rPr kumimoji="1" lang="en-US" altLang="ja-JP" dirty="0">
                <a:solidFill>
                  <a:schemeClr val="accent5"/>
                </a:solidFill>
              </a:rPr>
              <a:t>= </a:t>
            </a:r>
            <a:r>
              <a:rPr kumimoji="1" lang="ja-JP" altLang="en-US" dirty="0">
                <a:solidFill>
                  <a:schemeClr val="accent5"/>
                </a:solidFill>
              </a:rPr>
              <a:t>予測ミス時に取り消される命令数が大きくなる</a:t>
            </a:r>
            <a:endParaRPr kumimoji="1" lang="en-US" altLang="ja-JP" dirty="0">
              <a:solidFill>
                <a:schemeClr val="accent5"/>
              </a:solidFill>
            </a:endParaRPr>
          </a:p>
          <a:p>
            <a:pPr lvl="2"/>
            <a:r>
              <a:rPr kumimoji="1" lang="ja-JP" altLang="en-US" dirty="0"/>
              <a:t>一瞬で全員を消せず，取り消す命令数に応じた時間がかかる</a:t>
            </a:r>
            <a:endParaRPr kumimoji="1" lang="en-US" altLang="ja-JP" dirty="0"/>
          </a:p>
          <a:p>
            <a:r>
              <a:rPr kumimoji="1" lang="ja-JP" altLang="en-US" dirty="0"/>
              <a:t>実時間が伸びているわけではないことに注意</a:t>
            </a:r>
            <a:endParaRPr kumimoji="1" lang="en-US" altLang="ja-JP" dirty="0"/>
          </a:p>
          <a:p>
            <a:pPr lvl="1"/>
            <a:r>
              <a:rPr kumimoji="1" lang="en-US" altLang="ja-JP" dirty="0"/>
              <a:t>if </a:t>
            </a:r>
            <a:r>
              <a:rPr kumimoji="1" lang="ja-JP" altLang="en-US" dirty="0"/>
              <a:t>が右に到達するまでの</a:t>
            </a:r>
            <a:r>
              <a:rPr lang="ja-JP" altLang="en-US" dirty="0"/>
              <a:t>実</a:t>
            </a:r>
            <a:r>
              <a:rPr kumimoji="1" lang="ja-JP" altLang="en-US" dirty="0"/>
              <a:t>時間は変わってない</a:t>
            </a:r>
            <a:endParaRPr lang="en-US" altLang="ja-JP" dirty="0"/>
          </a:p>
          <a:p>
            <a:pPr lvl="1"/>
            <a:r>
              <a:rPr kumimoji="1" lang="ja-JP" altLang="en-US" dirty="0"/>
              <a:t>矢印が伸びるアニメーションを思い出してほしい</a:t>
            </a:r>
          </a:p>
        </p:txBody>
      </p:sp>
      <p:grpSp>
        <p:nvGrpSpPr>
          <p:cNvPr id="4" name="グループ化 3"/>
          <p:cNvGrpSpPr/>
          <p:nvPr/>
        </p:nvGrpSpPr>
        <p:grpSpPr>
          <a:xfrm>
            <a:off x="1691968" y="171898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132128" y="171898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572288" y="171898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012448" y="171898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653807" y="85443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 20"/>
          <p:cNvSpPr/>
          <p:nvPr/>
        </p:nvSpPr>
        <p:spPr bwMode="auto">
          <a:xfrm>
            <a:off x="6822025" y="153897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24" name="角丸四角形 23"/>
          <p:cNvSpPr/>
          <p:nvPr/>
        </p:nvSpPr>
        <p:spPr bwMode="auto">
          <a:xfrm>
            <a:off x="5472010"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25" name="角丸四角形 24"/>
          <p:cNvSpPr/>
          <p:nvPr/>
        </p:nvSpPr>
        <p:spPr bwMode="auto">
          <a:xfrm>
            <a:off x="4031994"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6" name="角丸四角形 25"/>
          <p:cNvSpPr/>
          <p:nvPr/>
        </p:nvSpPr>
        <p:spPr bwMode="auto">
          <a:xfrm>
            <a:off x="2591978"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29" name="グループ化 28"/>
          <p:cNvGrpSpPr/>
          <p:nvPr/>
        </p:nvGrpSpPr>
        <p:grpSpPr>
          <a:xfrm>
            <a:off x="1691968" y="2798993"/>
            <a:ext cx="810009"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 name="グループ化 31"/>
          <p:cNvGrpSpPr/>
          <p:nvPr/>
        </p:nvGrpSpPr>
        <p:grpSpPr>
          <a:xfrm>
            <a:off x="3132128" y="2798993"/>
            <a:ext cx="809865"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p:cNvGrpSpPr/>
          <p:nvPr/>
        </p:nvGrpSpPr>
        <p:grpSpPr>
          <a:xfrm>
            <a:off x="4572288" y="2798993"/>
            <a:ext cx="809721" cy="576064"/>
            <a:chOff x="971600" y="5445224"/>
            <a:chExt cx="7200800" cy="576064"/>
          </a:xfrm>
        </p:grpSpPr>
        <p:sp>
          <p:nvSpPr>
            <p:cNvPr id="36" name="平行四辺形 35"/>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6012448" y="2798993"/>
            <a:ext cx="809577"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2411976" y="2798993"/>
            <a:ext cx="810009"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3851992" y="2798993"/>
            <a:ext cx="809865"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 name="グループ化 46"/>
          <p:cNvGrpSpPr/>
          <p:nvPr/>
        </p:nvGrpSpPr>
        <p:grpSpPr>
          <a:xfrm>
            <a:off x="5292008" y="2798993"/>
            <a:ext cx="809721" cy="576064"/>
            <a:chOff x="971600" y="5445224"/>
            <a:chExt cx="7200800" cy="576064"/>
          </a:xfrm>
        </p:grpSpPr>
        <p:sp>
          <p:nvSpPr>
            <p:cNvPr id="48" name="平行四辺形 47"/>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平行四辺形 4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p:cNvGrpSpPr/>
          <p:nvPr/>
        </p:nvGrpSpPr>
        <p:grpSpPr>
          <a:xfrm>
            <a:off x="6732024" y="2798993"/>
            <a:ext cx="809577" cy="576064"/>
            <a:chOff x="971600" y="5445224"/>
            <a:chExt cx="7200800" cy="576064"/>
          </a:xfrm>
        </p:grpSpPr>
        <p:sp>
          <p:nvSpPr>
            <p:cNvPr id="51" name="平行四辺形 5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53" name="角丸四角形 52"/>
          <p:cNvSpPr/>
          <p:nvPr/>
        </p:nvSpPr>
        <p:spPr bwMode="auto">
          <a:xfrm>
            <a:off x="6822025" y="2708992"/>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54" name="角丸四角形 53"/>
          <p:cNvSpPr/>
          <p:nvPr/>
        </p:nvSpPr>
        <p:spPr bwMode="auto">
          <a:xfrm>
            <a:off x="547201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5" name="角丸四角形 54"/>
          <p:cNvSpPr/>
          <p:nvPr/>
        </p:nvSpPr>
        <p:spPr bwMode="auto">
          <a:xfrm>
            <a:off x="4031994"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6" name="角丸四角形 55"/>
          <p:cNvSpPr/>
          <p:nvPr/>
        </p:nvSpPr>
        <p:spPr bwMode="auto">
          <a:xfrm>
            <a:off x="259197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7" name="角丸四角形 56"/>
          <p:cNvSpPr/>
          <p:nvPr/>
        </p:nvSpPr>
        <p:spPr bwMode="auto">
          <a:xfrm>
            <a:off x="4752002"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8" name="角丸四角形 57"/>
          <p:cNvSpPr/>
          <p:nvPr/>
        </p:nvSpPr>
        <p:spPr bwMode="auto">
          <a:xfrm>
            <a:off x="3311986"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9" name="角丸四角形 58"/>
          <p:cNvSpPr/>
          <p:nvPr/>
        </p:nvSpPr>
        <p:spPr bwMode="auto">
          <a:xfrm>
            <a:off x="187197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0" name="角丸四角形 59"/>
          <p:cNvSpPr/>
          <p:nvPr/>
        </p:nvSpPr>
        <p:spPr bwMode="auto">
          <a:xfrm>
            <a:off x="619201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Tree>
    <p:extLst>
      <p:ext uri="{BB962C8B-B14F-4D97-AF65-F5344CB8AC3E}">
        <p14:creationId xmlns:p14="http://schemas.microsoft.com/office/powerpoint/2010/main" val="61695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パイプライン化の限界のまとめ</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endParaRPr lang="en-US" altLang="ja-JP" dirty="0"/>
          </a:p>
          <a:p>
            <a:pPr lvl="2"/>
            <a:r>
              <a:rPr lang="ja-JP" altLang="en-US" dirty="0"/>
              <a:t>（今日話した話題意外に，スーパスカラ固有の性能低下も</a:t>
            </a:r>
          </a:p>
        </p:txBody>
      </p:sp>
    </p:spTree>
    <p:extLst>
      <p:ext uri="{BB962C8B-B14F-4D97-AF65-F5344CB8AC3E}">
        <p14:creationId xmlns:p14="http://schemas.microsoft.com/office/powerpoint/2010/main" val="3912106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B2EB1-71A8-AC10-1520-B9F79AB336EB}"/>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3A18D376-79BA-DA17-8745-789FB0D99683}"/>
              </a:ext>
            </a:extLst>
          </p:cNvPr>
          <p:cNvSpPr>
            <a:spLocks noGrp="1"/>
          </p:cNvSpPr>
          <p:nvPr>
            <p:ph type="body" sz="quarter" idx="10"/>
          </p:nvPr>
        </p:nvSpPr>
        <p:spPr/>
        <p:txBody>
          <a:bodyPr/>
          <a:lstStyle/>
          <a:p>
            <a:r>
              <a:rPr kumimoji="1" lang="ja-JP" altLang="en-US" dirty="0"/>
              <a:t>ステージの切り方で非同期処理が紹介されていましたが、ステージ間の間隔をそろえるために具体的にどのような方法をとっていたのでしょうか。</a:t>
            </a:r>
            <a:endParaRPr kumimoji="1" lang="en-US" altLang="ja-JP" dirty="0"/>
          </a:p>
          <a:p>
            <a:r>
              <a:rPr kumimoji="1" lang="ja-JP" altLang="en-US" dirty="0"/>
              <a:t>パイプラインステージの分割は自動で最適化できるのでしょうか。人間ががんばるしかないのでしょうか。</a:t>
            </a:r>
          </a:p>
          <a:p>
            <a:endParaRPr kumimoji="1" lang="ja-JP" altLang="en-US" dirty="0"/>
          </a:p>
        </p:txBody>
      </p:sp>
    </p:spTree>
    <p:extLst>
      <p:ext uri="{BB962C8B-B14F-4D97-AF65-F5344CB8AC3E}">
        <p14:creationId xmlns:p14="http://schemas.microsoft.com/office/powerpoint/2010/main" val="538939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分岐予測</a:t>
            </a:r>
            <a:endParaRPr kumimoji="1" lang="en-US" altLang="ja-JP" b="1" dirty="0"/>
          </a:p>
        </p:txBody>
      </p:sp>
    </p:spTree>
    <p:extLst>
      <p:ext uri="{BB962C8B-B14F-4D97-AF65-F5344CB8AC3E}">
        <p14:creationId xmlns:p14="http://schemas.microsoft.com/office/powerpoint/2010/main" val="38289131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非構造ハザード</a:t>
            </a:r>
            <a:endParaRPr kumimoji="1"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b="1" dirty="0"/>
              <a:t>分岐予測</a:t>
            </a:r>
            <a:endParaRPr kumimoji="1" lang="en-US" altLang="ja-JP" b="1" dirty="0"/>
          </a:p>
          <a:p>
            <a:pPr lvl="1"/>
            <a:r>
              <a:rPr lang="ja-JP" altLang="en-US" b="1" dirty="0"/>
              <a:t>用語の定義からはじめる</a:t>
            </a:r>
            <a:endParaRPr lang="en-US" altLang="ja-JP" b="1" dirty="0"/>
          </a:p>
        </p:txBody>
      </p:sp>
    </p:spTree>
    <p:extLst>
      <p:ext uri="{BB962C8B-B14F-4D97-AF65-F5344CB8AC3E}">
        <p14:creationId xmlns:p14="http://schemas.microsoft.com/office/powerpoint/2010/main" val="3165425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57823</TotalTime>
  <Words>7916</Words>
  <Application>Microsoft Office PowerPoint</Application>
  <PresentationFormat>画面に合わせる (4:3)</PresentationFormat>
  <Paragraphs>1560</Paragraphs>
  <Slides>122</Slides>
  <Notes>17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122</vt:i4>
      </vt:variant>
    </vt:vector>
  </HeadingPairs>
  <TitlesOfParts>
    <vt:vector size="135"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Verdana</vt:lpstr>
      <vt:lpstr>Wingdings</vt:lpstr>
      <vt:lpstr>cerulean</vt:lpstr>
      <vt:lpstr>先進計算機構成論 05</vt:lpstr>
      <vt:lpstr>質問と回答とか</vt:lpstr>
      <vt:lpstr>ARM（32ビット）の Load/Store Multiple (LDM/STM) 命令 ビットマスクで指定した最大16個のレジスタへのロードストアを行う 関数呼び出し/復帰の際の，レジスタの保存や復帰でよく使われる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前回の内容</vt:lpstr>
      <vt:lpstr>今日の内容</vt:lpstr>
      <vt:lpstr>非構造ハザード</vt:lpstr>
      <vt:lpstr>非構造ハザード</vt:lpstr>
      <vt:lpstr>バックエッジとは：逆方向（右から左）にいく信号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命令パイプラインと性能</vt:lpstr>
      <vt:lpstr>もくじ</vt:lpstr>
      <vt:lpstr>パイプライン化によるスループット向上</vt:lpstr>
      <vt:lpstr>パイプライン化の意味</vt:lpstr>
      <vt:lpstr>パイプライン化によるクロック周期の短縮 クロックの立ち上がりごとに，１命令が処理</vt:lpstr>
      <vt:lpstr>ステージ内の信号の伝播を考える</vt:lpstr>
      <vt:lpstr>２段にパイプライン化した場合</vt:lpstr>
      <vt:lpstr>4段にパイプライン化した場合</vt:lpstr>
      <vt:lpstr>パイプライン化の限界</vt:lpstr>
      <vt:lpstr>回路的な理由</vt:lpstr>
      <vt:lpstr>D-FF の回路</vt:lpstr>
      <vt:lpstr>D-FF の動作 ① クロック信号が Low にあるとき</vt:lpstr>
      <vt:lpstr>D-FF の動作 ② クロック信号の立ち上がり</vt:lpstr>
      <vt:lpstr>D-FF の動作 ③ クロック信号が High</vt:lpstr>
      <vt:lpstr>D-FF の動作 ④ クロック信号の立ち下がり</vt:lpstr>
      <vt:lpstr>D-FF の遅延</vt:lpstr>
      <vt:lpstr>理由２：消費電力と熱</vt:lpstr>
      <vt:lpstr>パイプライン化の限界</vt:lpstr>
      <vt:lpstr>アーキテクチャ的な理由による実効性能の限界</vt:lpstr>
      <vt:lpstr>バックエッジ：逆方向（右から左）にいく信号</vt:lpstr>
      <vt:lpstr>問題となるバックエッジ</vt:lpstr>
      <vt:lpstr>演算器のフォワーディング</vt:lpstr>
      <vt:lpstr>演算器のパイプライン化</vt:lpstr>
      <vt:lpstr>演算器をパイプライン化した場合の問題</vt:lpstr>
      <vt:lpstr>問題となるバックエッジ</vt:lpstr>
      <vt:lpstr>ロードによるデータ・メモリの読み出し</vt:lpstr>
      <vt:lpstr>問題となるバックエッジ</vt:lpstr>
      <vt:lpstr>分岐予測</vt:lpstr>
      <vt:lpstr>分岐予測ペナルティ</vt:lpstr>
      <vt:lpstr>分岐予測ペナルティの大きさ</vt:lpstr>
      <vt:lpstr>パイプライン化の限界のまとめ</vt:lpstr>
      <vt:lpstr>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分岐予測</vt:lpstr>
      <vt:lpstr>もくじ</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BTB による予測（分岐命令の場合）</vt:lpstr>
      <vt:lpstr>BTB による予測（分岐以外の場合）</vt:lpstr>
      <vt:lpstr>BTB の特徴</vt:lpstr>
      <vt:lpstr>BTB の詳細</vt:lpstr>
      <vt:lpstr>分岐かどうか&amp;分岐先ターゲット予測のまとめ</vt:lpstr>
      <vt:lpstr>分岐予測</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12290</cp:revision>
  <cp:lastPrinted>2014-12-10T13:40:48Z</cp:lastPrinted>
  <dcterms:created xsi:type="dcterms:W3CDTF">2014-11-17T10:53:59Z</dcterms:created>
  <dcterms:modified xsi:type="dcterms:W3CDTF">2022-05-23T05:54:02Z</dcterms:modified>
</cp:coreProperties>
</file>