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1"/>
  </p:notesMasterIdLst>
  <p:sldIdLst>
    <p:sldId id="618" r:id="rId2"/>
    <p:sldId id="592" r:id="rId3"/>
    <p:sldId id="650" r:id="rId4"/>
    <p:sldId id="626" r:id="rId5"/>
    <p:sldId id="605" r:id="rId6"/>
    <p:sldId id="606" r:id="rId7"/>
    <p:sldId id="604" r:id="rId8"/>
    <p:sldId id="607" r:id="rId9"/>
    <p:sldId id="603" r:id="rId10"/>
    <p:sldId id="627" r:id="rId11"/>
    <p:sldId id="608" r:id="rId12"/>
    <p:sldId id="615" r:id="rId13"/>
    <p:sldId id="647" r:id="rId14"/>
    <p:sldId id="631" r:id="rId15"/>
    <p:sldId id="633" r:id="rId16"/>
    <p:sldId id="632" r:id="rId17"/>
    <p:sldId id="634" r:id="rId18"/>
    <p:sldId id="635" r:id="rId19"/>
    <p:sldId id="649" r:id="rId20"/>
    <p:sldId id="639" r:id="rId21"/>
    <p:sldId id="640" r:id="rId22"/>
    <p:sldId id="644" r:id="rId23"/>
    <p:sldId id="643" r:id="rId24"/>
    <p:sldId id="646" r:id="rId25"/>
    <p:sldId id="641" r:id="rId26"/>
    <p:sldId id="645" r:id="rId27"/>
    <p:sldId id="630" r:id="rId28"/>
    <p:sldId id="636" r:id="rId29"/>
    <p:sldId id="623" r:id="rId30"/>
    <p:sldId id="599" r:id="rId31"/>
    <p:sldId id="610" r:id="rId32"/>
    <p:sldId id="609" r:id="rId33"/>
    <p:sldId id="624" r:id="rId34"/>
    <p:sldId id="625" r:id="rId35"/>
    <p:sldId id="628" r:id="rId36"/>
    <p:sldId id="597" r:id="rId37"/>
    <p:sldId id="638" r:id="rId38"/>
    <p:sldId id="637" r:id="rId39"/>
    <p:sldId id="629"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4" autoAdjust="0"/>
    <p:restoredTop sz="96302" autoAdjust="0"/>
  </p:normalViewPr>
  <p:slideViewPr>
    <p:cSldViewPr>
      <p:cViewPr>
        <p:scale>
          <a:sx n="125" d="100"/>
          <a:sy n="125" d="100"/>
        </p:scale>
        <p:origin x="3048" y="78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2024/6/8</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1"/>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7"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10000"/>
        </a:lnSpc>
        <a:spcBef>
          <a:spcPts val="300"/>
        </a:spcBef>
        <a:spcAft>
          <a:spcPts val="3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wmf"/><Relationship Id="rId21" Type="http://schemas.openxmlformats.org/officeDocument/2006/relationships/image" Target="../media/image13.wmf"/><Relationship Id="rId7" Type="http://schemas.openxmlformats.org/officeDocument/2006/relationships/image" Target="../media/image11.wmf"/><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110.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wmf"/><Relationship Id="rId11" Type="http://schemas.openxmlformats.org/officeDocument/2006/relationships/image" Target="../media/image15.png"/><Relationship Id="rId5" Type="http://schemas.openxmlformats.org/officeDocument/2006/relationships/image" Target="../media/image9.wmf"/><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wmf"/><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14.wmf"/></Relationships>
</file>

<file path=ppt/slides/_rels/slide32.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8.png"/><Relationship Id="rId7" Type="http://schemas.openxmlformats.org/officeDocument/2006/relationships/image" Target="../media/image2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26.png"/><Relationship Id="rId4" Type="http://schemas.openxmlformats.org/officeDocument/2006/relationships/image" Target="../media/image9.png"/><Relationship Id="rId9" Type="http://schemas.openxmlformats.org/officeDocument/2006/relationships/image" Target="../media/image250.png"/></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hyperlink" Target="https://redirect.cs.umbc.edu/~phatak/645/supl/lza/lza-survey-arith01.pdf" TargetMode="External"/><Relationship Id="rId3" Type="http://schemas.openxmlformats.org/officeDocument/2006/relationships/hyperlink" Target="https://patents.google.com/patent/US7024439B2/en" TargetMode="External"/><Relationship Id="rId7" Type="http://schemas.openxmlformats.org/officeDocument/2006/relationships/hyperlink" Target="https://link.springer.com/book/10.1007/978-0-387-34047-0" TargetMode="External"/><Relationship Id="rId2" Type="http://schemas.openxmlformats.org/officeDocument/2006/relationships/hyperlink" Target="https://www.maruzen-publishing.co.jp/item/?book_no=294477" TargetMode="External"/><Relationship Id="rId1" Type="http://schemas.openxmlformats.org/officeDocument/2006/relationships/slideLayout" Target="../slideLayouts/slideLayout2.xml"/><Relationship Id="rId6" Type="http://schemas.openxmlformats.org/officeDocument/2006/relationships/hyperlink" Target="https://link.springer.com/book/10.1007/978-3-319-76526-6" TargetMode="External"/><Relationship Id="rId5" Type="http://schemas.openxmlformats.org/officeDocument/2006/relationships/hyperlink" Target="https://ieeexplore.ieee.org/abstract/document/8335443" TargetMode="External"/><Relationship Id="rId10" Type="http://schemas.openxmlformats.org/officeDocument/2006/relationships/hyperlink" Target="https://arith2023.arithsymposium.org/slides/S8_JongwookSohn_EnhancedFloatingPointMultiplyAddWithFullDenormalSupport.pdf" TargetMode="External"/><Relationship Id="rId4" Type="http://schemas.openxmlformats.org/officeDocument/2006/relationships/hyperlink" Target="http://www.transputer.net/fbooks/t9000/t9kfpdsn.pdf" TargetMode="External"/><Relationship Id="rId9" Type="http://schemas.openxmlformats.org/officeDocument/2006/relationships/hyperlink" Target="https://arith2023.arithsymposium.org/papers/Enhanced%20Floating-Point%20Multiply-Add%20with%20Full%20Denormal%20Suppor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7E388-8007-FC61-F6E4-AFBCC18E87F4}"/>
              </a:ext>
            </a:extLst>
          </p:cNvPr>
          <p:cNvSpPr>
            <a:spLocks noGrp="1"/>
          </p:cNvSpPr>
          <p:nvPr>
            <p:ph type="ctrTitle"/>
          </p:nvPr>
        </p:nvSpPr>
        <p:spPr>
          <a:xfrm>
            <a:off x="701957" y="2168986"/>
            <a:ext cx="7920088" cy="450004"/>
          </a:xfrm>
        </p:spPr>
        <p:txBody>
          <a:bodyPr/>
          <a:lstStyle/>
          <a:p>
            <a:r>
              <a:rPr kumimoji="1" lang="ja-JP" altLang="en-US" dirty="0"/>
              <a:t>浮動小数点演算器の高速化 </a:t>
            </a:r>
            <a:r>
              <a:rPr kumimoji="1" lang="en-US" altLang="ja-JP"/>
              <a:t>v4</a:t>
            </a:r>
            <a:endParaRPr kumimoji="1" lang="en-US" dirty="0"/>
          </a:p>
        </p:txBody>
      </p:sp>
      <p:sp>
        <p:nvSpPr>
          <p:cNvPr id="3" name="字幕 2">
            <a:extLst>
              <a:ext uri="{FF2B5EF4-FFF2-40B4-BE49-F238E27FC236}">
                <a16:creationId xmlns:a16="http://schemas.microsoft.com/office/drawing/2014/main" id="{1BD2101D-4AFD-405B-C55C-32B0CF820162}"/>
              </a:ext>
            </a:extLst>
          </p:cNvPr>
          <p:cNvSpPr>
            <a:spLocks noGrp="1"/>
          </p:cNvSpPr>
          <p:nvPr>
            <p:ph type="subTitle" idx="1"/>
          </p:nvPr>
        </p:nvSpPr>
        <p:spPr>
          <a:xfrm>
            <a:off x="881959" y="3158997"/>
            <a:ext cx="7740086" cy="990011"/>
          </a:xfrm>
        </p:spPr>
        <p:txBody>
          <a:bodyPr/>
          <a:lstStyle/>
          <a:p>
            <a:pPr algn="ctr"/>
            <a:r>
              <a:rPr lang="ja-JP" altLang="en-US" sz="2000" b="0" dirty="0"/>
              <a:t>塩谷 亮太 </a:t>
            </a:r>
            <a:r>
              <a:rPr lang="en-US" altLang="ja-JP" sz="2000" b="0" dirty="0"/>
              <a:t>(shioya@ci.i.u-tokyo.ac.jp)</a:t>
            </a:r>
            <a:br>
              <a:rPr lang="en-US" altLang="ja-JP" sz="2000" b="0" dirty="0"/>
            </a:br>
            <a:r>
              <a:rPr lang="ja-JP" altLang="en-US" sz="2000" b="0" dirty="0"/>
              <a:t>東京大学大学院情報理工学系研究科 創造情報学専攻</a:t>
            </a:r>
            <a:endParaRPr kumimoji="1" lang="en-US" dirty="0"/>
          </a:p>
        </p:txBody>
      </p:sp>
    </p:spTree>
    <p:extLst>
      <p:ext uri="{BB962C8B-B14F-4D97-AF65-F5344CB8AC3E}">
        <p14:creationId xmlns:p14="http://schemas.microsoft.com/office/powerpoint/2010/main" val="297027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84F4B0D-0713-25C2-B264-F943C552B73E}"/>
              </a:ext>
            </a:extLst>
          </p:cNvPr>
          <p:cNvSpPr>
            <a:spLocks noGrp="1"/>
          </p:cNvSpPr>
          <p:nvPr>
            <p:ph type="title"/>
          </p:nvPr>
        </p:nvSpPr>
        <p:spPr/>
        <p:txBody>
          <a:bodyPr/>
          <a:lstStyle/>
          <a:p>
            <a:r>
              <a:rPr lang="en-US" altLang="ja-JP" b="1" dirty="0"/>
              <a:t>LZA: </a:t>
            </a:r>
            <a:r>
              <a:rPr kumimoji="1" lang="en-US" altLang="ja-JP" b="1" dirty="0"/>
              <a:t>Leading Zero Anticipation</a:t>
            </a:r>
            <a:endParaRPr lang="en-US" b="1" dirty="0"/>
          </a:p>
        </p:txBody>
      </p:sp>
    </p:spTree>
    <p:extLst>
      <p:ext uri="{BB962C8B-B14F-4D97-AF65-F5344CB8AC3E}">
        <p14:creationId xmlns:p14="http://schemas.microsoft.com/office/powerpoint/2010/main" val="254466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5ACF2-0003-96E7-49EE-17A293C82A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09ACFAE-04C3-B062-FB03-779288918992}"/>
              </a:ext>
            </a:extLst>
          </p:cNvPr>
          <p:cNvSpPr>
            <a:spLocks noGrp="1"/>
          </p:cNvSpPr>
          <p:nvPr>
            <p:ph type="title"/>
          </p:nvPr>
        </p:nvSpPr>
        <p:spPr/>
        <p:txBody>
          <a:bodyPr/>
          <a:lstStyle/>
          <a:p>
            <a:r>
              <a:rPr kumimoji="1" lang="en-US" dirty="0"/>
              <a:t>Leading Zero Count </a:t>
            </a:r>
            <a:r>
              <a:rPr kumimoji="1" lang="ja-JP" altLang="en-US" dirty="0"/>
              <a:t>と </a:t>
            </a:r>
            <a:r>
              <a:rPr kumimoji="1" lang="en-US" altLang="ja-JP" dirty="0"/>
              <a:t>Leading Zero Anticipation</a:t>
            </a:r>
            <a:endParaRPr kumimoji="1" lang="en-US" dirty="0"/>
          </a:p>
        </p:txBody>
      </p:sp>
      <p:sp>
        <p:nvSpPr>
          <p:cNvPr id="3" name="テキスト プレースホルダー 2">
            <a:extLst>
              <a:ext uri="{FF2B5EF4-FFF2-40B4-BE49-F238E27FC236}">
                <a16:creationId xmlns:a16="http://schemas.microsoft.com/office/drawing/2014/main" id="{8925A98D-A5F3-7E78-EA80-B52239FE76DB}"/>
              </a:ext>
            </a:extLst>
          </p:cNvPr>
          <p:cNvSpPr>
            <a:spLocks noGrp="1"/>
          </p:cNvSpPr>
          <p:nvPr>
            <p:ph type="body" sz="quarter" idx="10"/>
          </p:nvPr>
        </p:nvSpPr>
        <p:spPr/>
        <p:txBody>
          <a:bodyPr/>
          <a:lstStyle/>
          <a:p>
            <a:r>
              <a:rPr kumimoji="1" lang="en-US" dirty="0"/>
              <a:t>LZC: Leading Zero Count</a:t>
            </a:r>
          </a:p>
          <a:p>
            <a:pPr lvl="1"/>
            <a:r>
              <a:rPr kumimoji="1" lang="ja-JP" altLang="en-US" dirty="0"/>
              <a:t>最上位の連続したゼロの数を数える</a:t>
            </a:r>
            <a:endParaRPr kumimoji="1" lang="en-US" altLang="ja-JP" dirty="0"/>
          </a:p>
          <a:p>
            <a:pPr lvl="1"/>
            <a:r>
              <a:rPr kumimoji="1" lang="ja-JP" altLang="en-US" dirty="0"/>
              <a:t>浮動小数点数の正規化で使う</a:t>
            </a:r>
            <a:endParaRPr kumimoji="1" lang="en-US" altLang="ja-JP" dirty="0"/>
          </a:p>
          <a:p>
            <a:pPr lvl="2"/>
            <a:r>
              <a:rPr kumimoji="1" lang="ja-JP" altLang="en-US" dirty="0"/>
              <a:t>減算でできる上位のゼロの部分をシフトで埋める</a:t>
            </a:r>
            <a:endParaRPr kumimoji="1" lang="en-US" altLang="ja-JP" dirty="0"/>
          </a:p>
          <a:p>
            <a:r>
              <a:rPr lang="en-US" dirty="0"/>
              <a:t>LZA: Leading Zero </a:t>
            </a:r>
            <a:r>
              <a:rPr lang="en-US" dirty="0">
                <a:solidFill>
                  <a:schemeClr val="accent5"/>
                </a:solidFill>
              </a:rPr>
              <a:t>Anticipation</a:t>
            </a:r>
          </a:p>
          <a:p>
            <a:pPr lvl="1"/>
            <a:r>
              <a:rPr lang="ja-JP" altLang="en-US" dirty="0"/>
              <a:t>乗算の最後の桁上げ加算と並行して，ゼロの数を予測する</a:t>
            </a:r>
            <a:endParaRPr lang="en-US" altLang="ja-JP" dirty="0"/>
          </a:p>
          <a:p>
            <a:pPr lvl="2"/>
            <a:r>
              <a:rPr lang="en-US" altLang="ja-JP" dirty="0" err="1"/>
              <a:t>c+s</a:t>
            </a:r>
            <a:r>
              <a:rPr lang="en-US" altLang="ja-JP" dirty="0"/>
              <a:t> </a:t>
            </a:r>
            <a:r>
              <a:rPr lang="ja-JP" altLang="en-US" dirty="0"/>
              <a:t>を計算してる間に </a:t>
            </a:r>
            <a:r>
              <a:rPr lang="en-US" altLang="ja-JP" dirty="0"/>
              <a:t>LZA(c, s) </a:t>
            </a:r>
            <a:r>
              <a:rPr lang="ja-JP" altLang="en-US" dirty="0"/>
              <a:t>により，</a:t>
            </a:r>
            <a:r>
              <a:rPr lang="en-US" altLang="ja-JP" dirty="0" err="1"/>
              <a:t>c+s</a:t>
            </a:r>
            <a:r>
              <a:rPr lang="en-US" altLang="ja-JP" dirty="0"/>
              <a:t> </a:t>
            </a:r>
            <a:r>
              <a:rPr lang="ja-JP" altLang="en-US" dirty="0"/>
              <a:t>の結果のゼロの数を予測する</a:t>
            </a:r>
            <a:endParaRPr lang="en-US" altLang="ja-JP" dirty="0"/>
          </a:p>
          <a:p>
            <a:pPr lvl="1"/>
            <a:r>
              <a:rPr lang="ja-JP" altLang="en-US" dirty="0"/>
              <a:t>真のゼロの数から１ずれる可能性がある</a:t>
            </a:r>
            <a:endParaRPr lang="en-US" altLang="ja-JP" dirty="0"/>
          </a:p>
          <a:p>
            <a:pPr lvl="2"/>
            <a:r>
              <a:rPr lang="ja-JP" altLang="en-US" dirty="0"/>
              <a:t>シフトした結果の </a:t>
            </a:r>
            <a:r>
              <a:rPr lang="en-US" altLang="ja-JP" dirty="0"/>
              <a:t>MSB </a:t>
            </a:r>
            <a:r>
              <a:rPr lang="ja-JP" altLang="en-US" dirty="0"/>
              <a:t>をみて補正する</a:t>
            </a:r>
          </a:p>
          <a:p>
            <a:pPr lvl="1"/>
            <a:r>
              <a:rPr lang="ja-JP" altLang="en-US" dirty="0"/>
              <a:t>結果が符号付きでもできる（後述）</a:t>
            </a:r>
            <a:endParaRPr kumimoji="1" lang="en-US" dirty="0">
              <a:solidFill>
                <a:schemeClr val="accent5"/>
              </a:solidFill>
            </a:endParaRPr>
          </a:p>
        </p:txBody>
      </p:sp>
    </p:spTree>
    <p:extLst>
      <p:ext uri="{BB962C8B-B14F-4D97-AF65-F5344CB8AC3E}">
        <p14:creationId xmlns:p14="http://schemas.microsoft.com/office/powerpoint/2010/main" val="344842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B70357-7B47-8166-AF65-C046A6CF6C47}"/>
              </a:ext>
            </a:extLst>
          </p:cNvPr>
          <p:cNvSpPr>
            <a:spLocks noGrp="1"/>
          </p:cNvSpPr>
          <p:nvPr>
            <p:ph type="title"/>
          </p:nvPr>
        </p:nvSpPr>
        <p:spPr/>
        <p:txBody>
          <a:bodyPr/>
          <a:lstStyle/>
          <a:p>
            <a:r>
              <a:rPr kumimoji="1" lang="en-US" altLang="ja-JP" dirty="0"/>
              <a:t>LZC </a:t>
            </a:r>
            <a:r>
              <a:rPr kumimoji="1" lang="ja-JP" altLang="en-US" dirty="0"/>
              <a:t>と </a:t>
            </a:r>
            <a:r>
              <a:rPr kumimoji="1" lang="en-US" altLang="ja-JP" dirty="0"/>
              <a:t>LZA</a:t>
            </a:r>
            <a:endParaRPr kumimoji="1" lang="en-US" dirty="0"/>
          </a:p>
        </p:txBody>
      </p:sp>
      <p:sp>
        <p:nvSpPr>
          <p:cNvPr id="4" name="正方形/長方形 3">
            <a:extLst>
              <a:ext uri="{FF2B5EF4-FFF2-40B4-BE49-F238E27FC236}">
                <a16:creationId xmlns:a16="http://schemas.microsoft.com/office/drawing/2014/main" id="{F01B5DC3-0974-25BE-8B68-A04CB235B54E}"/>
              </a:ext>
            </a:extLst>
          </p:cNvPr>
          <p:cNvSpPr/>
          <p:nvPr/>
        </p:nvSpPr>
        <p:spPr bwMode="auto">
          <a:xfrm>
            <a:off x="1691968" y="1988984"/>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乗算器</a:t>
            </a:r>
            <a:endParaRPr kumimoji="1" lang="en-US" sz="1200"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E1D7E49E-169B-966E-881A-0826B8945643}"/>
              </a:ext>
            </a:extLst>
          </p:cNvPr>
          <p:cNvSpPr/>
          <p:nvPr/>
        </p:nvSpPr>
        <p:spPr bwMode="auto">
          <a:xfrm>
            <a:off x="611956" y="2528990"/>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CSA</a:t>
            </a:r>
            <a:endParaRPr kumimoji="1" lang="en-US" sz="1200" dirty="0">
              <a:solidFill>
                <a:schemeClr val="tx1">
                  <a:lumMod val="75000"/>
                  <a:lumOff val="25000"/>
                </a:schemeClr>
              </a:solidFill>
              <a:latin typeface="+mn-ea"/>
            </a:endParaRPr>
          </a:p>
        </p:txBody>
      </p:sp>
      <p:cxnSp>
        <p:nvCxnSpPr>
          <p:cNvPr id="10" name="直線矢印コネクタ 9">
            <a:extLst>
              <a:ext uri="{FF2B5EF4-FFF2-40B4-BE49-F238E27FC236}">
                <a16:creationId xmlns:a16="http://schemas.microsoft.com/office/drawing/2014/main" id="{2FDF24D3-F95C-4F59-9D76-B919766A5D58}"/>
              </a:ext>
            </a:extLst>
          </p:cNvPr>
          <p:cNvCxnSpPr/>
          <p:nvPr/>
        </p:nvCxnSpPr>
        <p:spPr bwMode="auto">
          <a:xfrm>
            <a:off x="971960" y="2348988"/>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1" name="直線矢印コネクタ 10">
            <a:extLst>
              <a:ext uri="{FF2B5EF4-FFF2-40B4-BE49-F238E27FC236}">
                <a16:creationId xmlns:a16="http://schemas.microsoft.com/office/drawing/2014/main" id="{5208EB8B-77A2-3AB4-1990-F5B1E9943E9B}"/>
              </a:ext>
            </a:extLst>
          </p:cNvPr>
          <p:cNvCxnSpPr/>
          <p:nvPr/>
        </p:nvCxnSpPr>
        <p:spPr bwMode="auto">
          <a:xfrm>
            <a:off x="2051972" y="2348988"/>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2" name="直線矢印コネクタ 11">
            <a:extLst>
              <a:ext uri="{FF2B5EF4-FFF2-40B4-BE49-F238E27FC236}">
                <a16:creationId xmlns:a16="http://schemas.microsoft.com/office/drawing/2014/main" id="{CF931098-1A59-5241-B0FD-D3B1A20A2EB6}"/>
              </a:ext>
            </a:extLst>
          </p:cNvPr>
          <p:cNvCxnSpPr>
            <a:cxnSpLocks/>
          </p:cNvCxnSpPr>
          <p:nvPr/>
        </p:nvCxnSpPr>
        <p:spPr bwMode="auto">
          <a:xfrm>
            <a:off x="1421965" y="2888994"/>
            <a:ext cx="0" cy="540006"/>
          </a:xfrm>
          <a:prstGeom prst="straightConnector1">
            <a:avLst/>
          </a:prstGeom>
          <a:noFill/>
          <a:ln w="9525" cap="flat" cmpd="sng" algn="ctr">
            <a:solidFill>
              <a:schemeClr val="tx1"/>
            </a:solidFill>
            <a:prstDash val="solid"/>
            <a:round/>
            <a:headEnd type="none" w="med" len="med"/>
            <a:tailEnd type="triangle"/>
          </a:ln>
          <a:effectLst/>
        </p:spPr>
      </p:cxnSp>
      <p:cxnSp>
        <p:nvCxnSpPr>
          <p:cNvPr id="13" name="直線矢印コネクタ 12">
            <a:extLst>
              <a:ext uri="{FF2B5EF4-FFF2-40B4-BE49-F238E27FC236}">
                <a16:creationId xmlns:a16="http://schemas.microsoft.com/office/drawing/2014/main" id="{CDE3028B-B719-00BC-181E-F0C3499DCFDA}"/>
              </a:ext>
            </a:extLst>
          </p:cNvPr>
          <p:cNvCxnSpPr>
            <a:cxnSpLocks/>
          </p:cNvCxnSpPr>
          <p:nvPr/>
        </p:nvCxnSpPr>
        <p:spPr bwMode="auto">
          <a:xfrm>
            <a:off x="1961971" y="2888994"/>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B66EE46C-E9BD-1126-CCA5-4393474DCA91}"/>
              </a:ext>
            </a:extLst>
          </p:cNvPr>
          <p:cNvSpPr/>
          <p:nvPr/>
        </p:nvSpPr>
        <p:spPr bwMode="auto">
          <a:xfrm>
            <a:off x="611956" y="3429001"/>
            <a:ext cx="2160024" cy="108001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桁上げ加算</a:t>
            </a:r>
            <a:endParaRPr kumimoji="1" lang="en-US" sz="1200" dirty="0">
              <a:solidFill>
                <a:schemeClr val="tx1">
                  <a:lumMod val="75000"/>
                  <a:lumOff val="25000"/>
                </a:schemeClr>
              </a:solidFill>
              <a:latin typeface="+mn-ea"/>
            </a:endParaRPr>
          </a:p>
        </p:txBody>
      </p:sp>
      <p:cxnSp>
        <p:nvCxnSpPr>
          <p:cNvPr id="15" name="直線矢印コネクタ 14">
            <a:extLst>
              <a:ext uri="{FF2B5EF4-FFF2-40B4-BE49-F238E27FC236}">
                <a16:creationId xmlns:a16="http://schemas.microsoft.com/office/drawing/2014/main" id="{257051C6-7C45-053C-5F63-28172EF47F0D}"/>
              </a:ext>
            </a:extLst>
          </p:cNvPr>
          <p:cNvCxnSpPr>
            <a:cxnSpLocks/>
            <a:stCxn id="14" idx="2"/>
            <a:endCxn id="32" idx="0"/>
          </p:cNvCxnSpPr>
          <p:nvPr/>
        </p:nvCxnSpPr>
        <p:spPr bwMode="auto">
          <a:xfrm>
            <a:off x="1691968" y="4509013"/>
            <a:ext cx="0" cy="1440015"/>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a:extLst>
              <a:ext uri="{FF2B5EF4-FFF2-40B4-BE49-F238E27FC236}">
                <a16:creationId xmlns:a16="http://schemas.microsoft.com/office/drawing/2014/main" id="{35559096-D248-D5D8-5FFB-8A7AEF17F1D6}"/>
              </a:ext>
            </a:extLst>
          </p:cNvPr>
          <p:cNvSpPr/>
          <p:nvPr/>
        </p:nvSpPr>
        <p:spPr bwMode="auto">
          <a:xfrm>
            <a:off x="3131984" y="4869016"/>
            <a:ext cx="720008"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LZC</a:t>
            </a:r>
            <a:endParaRPr kumimoji="1" lang="en-US" sz="1200" dirty="0">
              <a:solidFill>
                <a:schemeClr val="tx1">
                  <a:lumMod val="75000"/>
                  <a:lumOff val="25000"/>
                </a:schemeClr>
              </a:solidFill>
              <a:latin typeface="+mn-ea"/>
            </a:endParaRPr>
          </a:p>
        </p:txBody>
      </p:sp>
      <p:cxnSp>
        <p:nvCxnSpPr>
          <p:cNvPr id="17" name="直線矢印コネクタ 16">
            <a:extLst>
              <a:ext uri="{FF2B5EF4-FFF2-40B4-BE49-F238E27FC236}">
                <a16:creationId xmlns:a16="http://schemas.microsoft.com/office/drawing/2014/main" id="{63EF7B9C-B0B8-96D1-E132-29BADEC86D85}"/>
              </a:ext>
            </a:extLst>
          </p:cNvPr>
          <p:cNvCxnSpPr/>
          <p:nvPr/>
        </p:nvCxnSpPr>
        <p:spPr bwMode="auto">
          <a:xfrm>
            <a:off x="2051972" y="1808982"/>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20" name="直線矢印コネクタ 19">
            <a:extLst>
              <a:ext uri="{FF2B5EF4-FFF2-40B4-BE49-F238E27FC236}">
                <a16:creationId xmlns:a16="http://schemas.microsoft.com/office/drawing/2014/main" id="{2A056BA7-AA30-864F-4D9C-BB80BC7D9BC5}"/>
              </a:ext>
            </a:extLst>
          </p:cNvPr>
          <p:cNvCxnSpPr/>
          <p:nvPr/>
        </p:nvCxnSpPr>
        <p:spPr bwMode="auto">
          <a:xfrm>
            <a:off x="3131984" y="1808982"/>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a:extLst>
              <a:ext uri="{FF2B5EF4-FFF2-40B4-BE49-F238E27FC236}">
                <a16:creationId xmlns:a16="http://schemas.microsoft.com/office/drawing/2014/main" id="{85AC20F0-81E4-C983-37CA-015964BB351A}"/>
              </a:ext>
            </a:extLst>
          </p:cNvPr>
          <p:cNvSpPr/>
          <p:nvPr/>
        </p:nvSpPr>
        <p:spPr bwMode="auto">
          <a:xfrm>
            <a:off x="611956" y="1448978"/>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a:t>
            </a:r>
            <a:endParaRPr kumimoji="1" lang="en-US" sz="1200"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73D71A18-3B2B-F0A5-7133-A996CA85ACE2}"/>
              </a:ext>
            </a:extLst>
          </p:cNvPr>
          <p:cNvSpPr/>
          <p:nvPr/>
        </p:nvSpPr>
        <p:spPr bwMode="auto">
          <a:xfrm>
            <a:off x="1691968" y="1448978"/>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A</a:t>
            </a:r>
            <a:endParaRPr kumimoji="1" lang="en-US" sz="1200"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DE070FE-B8F0-E128-DDC8-81592CB43733}"/>
              </a:ext>
            </a:extLst>
          </p:cNvPr>
          <p:cNvSpPr/>
          <p:nvPr/>
        </p:nvSpPr>
        <p:spPr bwMode="auto">
          <a:xfrm>
            <a:off x="2771980" y="1448978"/>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B</a:t>
            </a:r>
            <a:endParaRPr kumimoji="1" lang="en-US" sz="1200"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C765EAD6-4CFA-5FA8-F4A4-F675757B1717}"/>
              </a:ext>
            </a:extLst>
          </p:cNvPr>
          <p:cNvSpPr/>
          <p:nvPr/>
        </p:nvSpPr>
        <p:spPr bwMode="auto">
          <a:xfrm>
            <a:off x="611956" y="1988984"/>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シフタ</a:t>
            </a:r>
            <a:endParaRPr kumimoji="1" lang="en-US" sz="1200" dirty="0">
              <a:solidFill>
                <a:schemeClr val="tx1">
                  <a:lumMod val="75000"/>
                  <a:lumOff val="25000"/>
                </a:schemeClr>
              </a:solidFill>
              <a:latin typeface="+mn-ea"/>
            </a:endParaRPr>
          </a:p>
        </p:txBody>
      </p:sp>
      <p:cxnSp>
        <p:nvCxnSpPr>
          <p:cNvPr id="31" name="直線矢印コネクタ 30">
            <a:extLst>
              <a:ext uri="{FF2B5EF4-FFF2-40B4-BE49-F238E27FC236}">
                <a16:creationId xmlns:a16="http://schemas.microsoft.com/office/drawing/2014/main" id="{8AB6985A-A6B4-4B46-5779-3B4140DC4FED}"/>
              </a:ext>
            </a:extLst>
          </p:cNvPr>
          <p:cNvCxnSpPr/>
          <p:nvPr/>
        </p:nvCxnSpPr>
        <p:spPr bwMode="auto">
          <a:xfrm>
            <a:off x="971960" y="1808982"/>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74B4A3A2-F6D0-52E9-A7F9-E49AEF3FDA8E}"/>
              </a:ext>
            </a:extLst>
          </p:cNvPr>
          <p:cNvSpPr/>
          <p:nvPr/>
        </p:nvSpPr>
        <p:spPr bwMode="auto">
          <a:xfrm>
            <a:off x="611956" y="5949028"/>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シフタ</a:t>
            </a:r>
            <a:endParaRPr kumimoji="1" lang="en-US" sz="1200" dirty="0">
              <a:solidFill>
                <a:schemeClr val="tx1">
                  <a:lumMod val="75000"/>
                  <a:lumOff val="25000"/>
                </a:schemeClr>
              </a:solidFill>
              <a:latin typeface="+mn-ea"/>
            </a:endParaRPr>
          </a:p>
        </p:txBody>
      </p:sp>
      <p:cxnSp>
        <p:nvCxnSpPr>
          <p:cNvPr id="33" name="直線矢印コネクタ 32">
            <a:extLst>
              <a:ext uri="{FF2B5EF4-FFF2-40B4-BE49-F238E27FC236}">
                <a16:creationId xmlns:a16="http://schemas.microsoft.com/office/drawing/2014/main" id="{115DF23F-5B76-7A43-74B2-C3245B1E2A7E}"/>
              </a:ext>
            </a:extLst>
          </p:cNvPr>
          <p:cNvCxnSpPr>
            <a:cxnSpLocks/>
          </p:cNvCxnSpPr>
          <p:nvPr/>
        </p:nvCxnSpPr>
        <p:spPr bwMode="auto">
          <a:xfrm>
            <a:off x="3491988" y="5589024"/>
            <a:ext cx="0" cy="540006"/>
          </a:xfrm>
          <a:prstGeom prst="straightConnector1">
            <a:avLst/>
          </a:prstGeom>
          <a:noFill/>
          <a:ln w="9525" cap="flat" cmpd="sng" algn="ctr">
            <a:solidFill>
              <a:schemeClr val="tx1"/>
            </a:solidFill>
            <a:prstDash val="solid"/>
            <a:round/>
            <a:headEnd type="none" w="med" len="med"/>
            <a:tailEnd type="none"/>
          </a:ln>
          <a:effectLst/>
        </p:spPr>
      </p:cxnSp>
      <p:cxnSp>
        <p:nvCxnSpPr>
          <p:cNvPr id="35" name="直線矢印コネクタ 34">
            <a:extLst>
              <a:ext uri="{FF2B5EF4-FFF2-40B4-BE49-F238E27FC236}">
                <a16:creationId xmlns:a16="http://schemas.microsoft.com/office/drawing/2014/main" id="{74616064-AE37-72B6-C3F8-CCF82C154BC1}"/>
              </a:ext>
            </a:extLst>
          </p:cNvPr>
          <p:cNvCxnSpPr>
            <a:cxnSpLocks/>
            <a:endCxn id="18" idx="0"/>
          </p:cNvCxnSpPr>
          <p:nvPr/>
        </p:nvCxnSpPr>
        <p:spPr bwMode="auto">
          <a:xfrm>
            <a:off x="3491988" y="4599013"/>
            <a:ext cx="0" cy="270003"/>
          </a:xfrm>
          <a:prstGeom prst="straightConnector1">
            <a:avLst/>
          </a:prstGeom>
          <a:noFill/>
          <a:ln w="9525" cap="flat" cmpd="sng" algn="ctr">
            <a:solidFill>
              <a:schemeClr val="tx1"/>
            </a:solidFill>
            <a:prstDash val="solid"/>
            <a:round/>
            <a:headEnd type="none" w="med" len="med"/>
            <a:tailEnd type="triangle"/>
          </a:ln>
          <a:effectLst/>
        </p:spPr>
      </p:cxnSp>
      <p:cxnSp>
        <p:nvCxnSpPr>
          <p:cNvPr id="67" name="直線矢印コネクタ 66">
            <a:extLst>
              <a:ext uri="{FF2B5EF4-FFF2-40B4-BE49-F238E27FC236}">
                <a16:creationId xmlns:a16="http://schemas.microsoft.com/office/drawing/2014/main" id="{4AE36101-2A5A-A7E4-F5A8-2FCA9C64D693}"/>
              </a:ext>
            </a:extLst>
          </p:cNvPr>
          <p:cNvCxnSpPr/>
          <p:nvPr/>
        </p:nvCxnSpPr>
        <p:spPr bwMode="auto">
          <a:xfrm>
            <a:off x="2501977" y="2348988"/>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68" name="正方形/長方形 67">
            <a:extLst>
              <a:ext uri="{FF2B5EF4-FFF2-40B4-BE49-F238E27FC236}">
                <a16:creationId xmlns:a16="http://schemas.microsoft.com/office/drawing/2014/main" id="{B276B3EA-8EAB-A1A5-1333-A3E3B77A55EF}"/>
              </a:ext>
            </a:extLst>
          </p:cNvPr>
          <p:cNvSpPr/>
          <p:nvPr/>
        </p:nvSpPr>
        <p:spPr bwMode="auto">
          <a:xfrm>
            <a:off x="5652012" y="1988984"/>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乗算器</a:t>
            </a:r>
            <a:endParaRPr kumimoji="1" lang="en-US" sz="1200" dirty="0">
              <a:solidFill>
                <a:schemeClr val="tx1">
                  <a:lumMod val="75000"/>
                  <a:lumOff val="25000"/>
                </a:schemeClr>
              </a:solidFill>
              <a:latin typeface="+mn-ea"/>
            </a:endParaRPr>
          </a:p>
        </p:txBody>
      </p:sp>
      <p:sp>
        <p:nvSpPr>
          <p:cNvPr id="69" name="正方形/長方形 68">
            <a:extLst>
              <a:ext uri="{FF2B5EF4-FFF2-40B4-BE49-F238E27FC236}">
                <a16:creationId xmlns:a16="http://schemas.microsoft.com/office/drawing/2014/main" id="{15859DA8-FA67-4228-2272-969372DFCF29}"/>
              </a:ext>
            </a:extLst>
          </p:cNvPr>
          <p:cNvSpPr/>
          <p:nvPr/>
        </p:nvSpPr>
        <p:spPr bwMode="auto">
          <a:xfrm>
            <a:off x="4572000" y="2528990"/>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CSA</a:t>
            </a:r>
            <a:endParaRPr kumimoji="1" lang="en-US" sz="1200" dirty="0">
              <a:solidFill>
                <a:schemeClr val="tx1">
                  <a:lumMod val="75000"/>
                  <a:lumOff val="25000"/>
                </a:schemeClr>
              </a:solidFill>
              <a:latin typeface="+mn-ea"/>
            </a:endParaRPr>
          </a:p>
        </p:txBody>
      </p:sp>
      <p:cxnSp>
        <p:nvCxnSpPr>
          <p:cNvPr id="70" name="直線矢印コネクタ 69">
            <a:extLst>
              <a:ext uri="{FF2B5EF4-FFF2-40B4-BE49-F238E27FC236}">
                <a16:creationId xmlns:a16="http://schemas.microsoft.com/office/drawing/2014/main" id="{10873DD5-856B-0C61-162B-48DFBEF192D5}"/>
              </a:ext>
            </a:extLst>
          </p:cNvPr>
          <p:cNvCxnSpPr/>
          <p:nvPr/>
        </p:nvCxnSpPr>
        <p:spPr bwMode="auto">
          <a:xfrm>
            <a:off x="4932004" y="2348988"/>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71" name="直線矢印コネクタ 70">
            <a:extLst>
              <a:ext uri="{FF2B5EF4-FFF2-40B4-BE49-F238E27FC236}">
                <a16:creationId xmlns:a16="http://schemas.microsoft.com/office/drawing/2014/main" id="{129CC945-4CB5-F1D4-0F5E-089E3C8D5A30}"/>
              </a:ext>
            </a:extLst>
          </p:cNvPr>
          <p:cNvCxnSpPr/>
          <p:nvPr/>
        </p:nvCxnSpPr>
        <p:spPr bwMode="auto">
          <a:xfrm>
            <a:off x="6012016" y="2348988"/>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72" name="直線矢印コネクタ 71">
            <a:extLst>
              <a:ext uri="{FF2B5EF4-FFF2-40B4-BE49-F238E27FC236}">
                <a16:creationId xmlns:a16="http://schemas.microsoft.com/office/drawing/2014/main" id="{3F38AD9E-34DF-CE9D-BAFF-28DEBDBF1BA5}"/>
              </a:ext>
            </a:extLst>
          </p:cNvPr>
          <p:cNvCxnSpPr>
            <a:cxnSpLocks/>
          </p:cNvCxnSpPr>
          <p:nvPr/>
        </p:nvCxnSpPr>
        <p:spPr bwMode="auto">
          <a:xfrm>
            <a:off x="5382009" y="2888994"/>
            <a:ext cx="0" cy="540006"/>
          </a:xfrm>
          <a:prstGeom prst="straightConnector1">
            <a:avLst/>
          </a:prstGeom>
          <a:noFill/>
          <a:ln w="9525" cap="flat" cmpd="sng" algn="ctr">
            <a:solidFill>
              <a:schemeClr val="tx1"/>
            </a:solidFill>
            <a:prstDash val="solid"/>
            <a:round/>
            <a:headEnd type="none" w="med" len="med"/>
            <a:tailEnd type="triangle"/>
          </a:ln>
          <a:effectLst/>
        </p:spPr>
      </p:cxnSp>
      <p:cxnSp>
        <p:nvCxnSpPr>
          <p:cNvPr id="73" name="直線矢印コネクタ 72">
            <a:extLst>
              <a:ext uri="{FF2B5EF4-FFF2-40B4-BE49-F238E27FC236}">
                <a16:creationId xmlns:a16="http://schemas.microsoft.com/office/drawing/2014/main" id="{4198525F-6287-1E1D-BEFF-458964A807B5}"/>
              </a:ext>
            </a:extLst>
          </p:cNvPr>
          <p:cNvCxnSpPr>
            <a:cxnSpLocks/>
          </p:cNvCxnSpPr>
          <p:nvPr/>
        </p:nvCxnSpPr>
        <p:spPr bwMode="auto">
          <a:xfrm>
            <a:off x="5922015" y="2888994"/>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74" name="正方形/長方形 73">
            <a:extLst>
              <a:ext uri="{FF2B5EF4-FFF2-40B4-BE49-F238E27FC236}">
                <a16:creationId xmlns:a16="http://schemas.microsoft.com/office/drawing/2014/main" id="{1E6BED64-AA60-24AF-8171-A06F0855DC41}"/>
              </a:ext>
            </a:extLst>
          </p:cNvPr>
          <p:cNvSpPr/>
          <p:nvPr/>
        </p:nvSpPr>
        <p:spPr bwMode="auto">
          <a:xfrm>
            <a:off x="4572000" y="3429001"/>
            <a:ext cx="2160024" cy="108001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桁上げ加算</a:t>
            </a:r>
            <a:endParaRPr kumimoji="1" lang="en-US" sz="1200" dirty="0">
              <a:solidFill>
                <a:schemeClr val="tx1">
                  <a:lumMod val="75000"/>
                  <a:lumOff val="25000"/>
                </a:schemeClr>
              </a:solidFill>
              <a:latin typeface="+mn-ea"/>
            </a:endParaRPr>
          </a:p>
        </p:txBody>
      </p:sp>
      <p:cxnSp>
        <p:nvCxnSpPr>
          <p:cNvPr id="75" name="直線矢印コネクタ 74">
            <a:extLst>
              <a:ext uri="{FF2B5EF4-FFF2-40B4-BE49-F238E27FC236}">
                <a16:creationId xmlns:a16="http://schemas.microsoft.com/office/drawing/2014/main" id="{6A7870B6-3942-B56C-028B-2AB002B08F82}"/>
              </a:ext>
            </a:extLst>
          </p:cNvPr>
          <p:cNvCxnSpPr/>
          <p:nvPr/>
        </p:nvCxnSpPr>
        <p:spPr bwMode="auto">
          <a:xfrm>
            <a:off x="5652012" y="4509012"/>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76" name="正方形/長方形 75">
            <a:extLst>
              <a:ext uri="{FF2B5EF4-FFF2-40B4-BE49-F238E27FC236}">
                <a16:creationId xmlns:a16="http://schemas.microsoft.com/office/drawing/2014/main" id="{05356D96-0600-7EB2-115C-B1593DCFFD4C}"/>
              </a:ext>
            </a:extLst>
          </p:cNvPr>
          <p:cNvSpPr/>
          <p:nvPr/>
        </p:nvSpPr>
        <p:spPr bwMode="auto">
          <a:xfrm>
            <a:off x="7092028" y="3429000"/>
            <a:ext cx="720008"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LZA</a:t>
            </a:r>
            <a:endParaRPr kumimoji="1" lang="en-US" sz="1200" dirty="0">
              <a:solidFill>
                <a:schemeClr val="tx1">
                  <a:lumMod val="75000"/>
                  <a:lumOff val="25000"/>
                </a:schemeClr>
              </a:solidFill>
              <a:latin typeface="+mn-ea"/>
            </a:endParaRPr>
          </a:p>
        </p:txBody>
      </p:sp>
      <p:cxnSp>
        <p:nvCxnSpPr>
          <p:cNvPr id="77" name="直線矢印コネクタ 76">
            <a:extLst>
              <a:ext uri="{FF2B5EF4-FFF2-40B4-BE49-F238E27FC236}">
                <a16:creationId xmlns:a16="http://schemas.microsoft.com/office/drawing/2014/main" id="{E2647111-98C8-8508-4C0E-3FBBF64DDD0E}"/>
              </a:ext>
            </a:extLst>
          </p:cNvPr>
          <p:cNvCxnSpPr>
            <a:cxnSpLocks/>
          </p:cNvCxnSpPr>
          <p:nvPr/>
        </p:nvCxnSpPr>
        <p:spPr bwMode="auto">
          <a:xfrm flipH="1">
            <a:off x="5382009" y="3068996"/>
            <a:ext cx="1890021" cy="0"/>
          </a:xfrm>
          <a:prstGeom prst="straightConnector1">
            <a:avLst/>
          </a:prstGeom>
          <a:noFill/>
          <a:ln w="9525" cap="flat" cmpd="sng" algn="ctr">
            <a:solidFill>
              <a:schemeClr val="tx1"/>
            </a:solidFill>
            <a:prstDash val="solid"/>
            <a:round/>
            <a:headEnd type="none" w="med" len="med"/>
            <a:tailEnd type="none"/>
          </a:ln>
          <a:effectLst/>
        </p:spPr>
      </p:cxnSp>
      <p:cxnSp>
        <p:nvCxnSpPr>
          <p:cNvPr id="78" name="直線矢印コネクタ 77">
            <a:extLst>
              <a:ext uri="{FF2B5EF4-FFF2-40B4-BE49-F238E27FC236}">
                <a16:creationId xmlns:a16="http://schemas.microsoft.com/office/drawing/2014/main" id="{0BC3CECC-EA36-3D5E-69A8-2E0212CBD646}"/>
              </a:ext>
            </a:extLst>
          </p:cNvPr>
          <p:cNvCxnSpPr>
            <a:cxnSpLocks/>
          </p:cNvCxnSpPr>
          <p:nvPr/>
        </p:nvCxnSpPr>
        <p:spPr bwMode="auto">
          <a:xfrm flipH="1">
            <a:off x="5922015" y="3248998"/>
            <a:ext cx="1710019" cy="0"/>
          </a:xfrm>
          <a:prstGeom prst="straightConnector1">
            <a:avLst/>
          </a:prstGeom>
          <a:noFill/>
          <a:ln w="9525" cap="flat" cmpd="sng" algn="ctr">
            <a:solidFill>
              <a:schemeClr val="tx1"/>
            </a:solidFill>
            <a:prstDash val="solid"/>
            <a:round/>
            <a:headEnd type="none" w="med" len="med"/>
            <a:tailEnd type="none"/>
          </a:ln>
          <a:effectLst/>
        </p:spPr>
      </p:cxnSp>
      <p:cxnSp>
        <p:nvCxnSpPr>
          <p:cNvPr id="79" name="直線矢印コネクタ 78">
            <a:extLst>
              <a:ext uri="{FF2B5EF4-FFF2-40B4-BE49-F238E27FC236}">
                <a16:creationId xmlns:a16="http://schemas.microsoft.com/office/drawing/2014/main" id="{E6F8F5D3-CFC4-DD78-B27D-9CDEB37B0702}"/>
              </a:ext>
            </a:extLst>
          </p:cNvPr>
          <p:cNvCxnSpPr>
            <a:cxnSpLocks/>
          </p:cNvCxnSpPr>
          <p:nvPr/>
        </p:nvCxnSpPr>
        <p:spPr bwMode="auto">
          <a:xfrm>
            <a:off x="7272030" y="3068996"/>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6A22C0F7-B465-6060-90BD-402E755C6448}"/>
              </a:ext>
            </a:extLst>
          </p:cNvPr>
          <p:cNvCxnSpPr>
            <a:cxnSpLocks/>
          </p:cNvCxnSpPr>
          <p:nvPr/>
        </p:nvCxnSpPr>
        <p:spPr bwMode="auto">
          <a:xfrm>
            <a:off x="7632034" y="3248998"/>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266146F6-510D-C1E2-C96A-2424203EC95F}"/>
              </a:ext>
            </a:extLst>
          </p:cNvPr>
          <p:cNvCxnSpPr/>
          <p:nvPr/>
        </p:nvCxnSpPr>
        <p:spPr bwMode="auto">
          <a:xfrm>
            <a:off x="6012016" y="1808982"/>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97E07FC9-7F60-9D96-1413-4FEA44A3CFAA}"/>
              </a:ext>
            </a:extLst>
          </p:cNvPr>
          <p:cNvCxnSpPr/>
          <p:nvPr/>
        </p:nvCxnSpPr>
        <p:spPr bwMode="auto">
          <a:xfrm>
            <a:off x="7092028" y="1808982"/>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83" name="正方形/長方形 82">
            <a:extLst>
              <a:ext uri="{FF2B5EF4-FFF2-40B4-BE49-F238E27FC236}">
                <a16:creationId xmlns:a16="http://schemas.microsoft.com/office/drawing/2014/main" id="{F5E76029-F81C-AE95-DB62-7BDA7E71595C}"/>
              </a:ext>
            </a:extLst>
          </p:cNvPr>
          <p:cNvSpPr/>
          <p:nvPr/>
        </p:nvSpPr>
        <p:spPr bwMode="auto">
          <a:xfrm>
            <a:off x="4572000" y="1448978"/>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a:t>
            </a:r>
            <a:endParaRPr kumimoji="1" lang="en-US" sz="1200" dirty="0">
              <a:solidFill>
                <a:schemeClr val="tx1">
                  <a:lumMod val="75000"/>
                  <a:lumOff val="25000"/>
                </a:schemeClr>
              </a:solidFill>
              <a:latin typeface="+mn-ea"/>
            </a:endParaRPr>
          </a:p>
        </p:txBody>
      </p:sp>
      <p:sp>
        <p:nvSpPr>
          <p:cNvPr id="84" name="正方形/長方形 83">
            <a:extLst>
              <a:ext uri="{FF2B5EF4-FFF2-40B4-BE49-F238E27FC236}">
                <a16:creationId xmlns:a16="http://schemas.microsoft.com/office/drawing/2014/main" id="{370A63ED-00E1-851A-5576-1E80E253EA1D}"/>
              </a:ext>
            </a:extLst>
          </p:cNvPr>
          <p:cNvSpPr/>
          <p:nvPr/>
        </p:nvSpPr>
        <p:spPr bwMode="auto">
          <a:xfrm>
            <a:off x="5652012" y="1448978"/>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A</a:t>
            </a:r>
            <a:endParaRPr kumimoji="1" lang="en-US" sz="1200" dirty="0">
              <a:solidFill>
                <a:schemeClr val="tx1">
                  <a:lumMod val="75000"/>
                  <a:lumOff val="25000"/>
                </a:schemeClr>
              </a:solidFill>
              <a:latin typeface="+mn-ea"/>
            </a:endParaRPr>
          </a:p>
        </p:txBody>
      </p:sp>
      <p:sp>
        <p:nvSpPr>
          <p:cNvPr id="85" name="正方形/長方形 84">
            <a:extLst>
              <a:ext uri="{FF2B5EF4-FFF2-40B4-BE49-F238E27FC236}">
                <a16:creationId xmlns:a16="http://schemas.microsoft.com/office/drawing/2014/main" id="{DD0CFB4F-AB4E-C8B8-A67E-072EA999B3FA}"/>
              </a:ext>
            </a:extLst>
          </p:cNvPr>
          <p:cNvSpPr/>
          <p:nvPr/>
        </p:nvSpPr>
        <p:spPr bwMode="auto">
          <a:xfrm>
            <a:off x="6732024" y="1448978"/>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B</a:t>
            </a:r>
            <a:endParaRPr kumimoji="1" lang="en-US" sz="1200" dirty="0">
              <a:solidFill>
                <a:schemeClr val="tx1">
                  <a:lumMod val="75000"/>
                  <a:lumOff val="25000"/>
                </a:schemeClr>
              </a:solidFill>
              <a:latin typeface="+mn-ea"/>
            </a:endParaRPr>
          </a:p>
        </p:txBody>
      </p:sp>
      <p:sp>
        <p:nvSpPr>
          <p:cNvPr id="86" name="正方形/長方形 85">
            <a:extLst>
              <a:ext uri="{FF2B5EF4-FFF2-40B4-BE49-F238E27FC236}">
                <a16:creationId xmlns:a16="http://schemas.microsoft.com/office/drawing/2014/main" id="{3951C98C-9188-F407-3C63-E67DE75FDFAB}"/>
              </a:ext>
            </a:extLst>
          </p:cNvPr>
          <p:cNvSpPr/>
          <p:nvPr/>
        </p:nvSpPr>
        <p:spPr bwMode="auto">
          <a:xfrm>
            <a:off x="4572000" y="1988984"/>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シフタ</a:t>
            </a:r>
            <a:endParaRPr kumimoji="1" lang="en-US" sz="1200" dirty="0">
              <a:solidFill>
                <a:schemeClr val="tx1">
                  <a:lumMod val="75000"/>
                  <a:lumOff val="25000"/>
                </a:schemeClr>
              </a:solidFill>
              <a:latin typeface="+mn-ea"/>
            </a:endParaRPr>
          </a:p>
        </p:txBody>
      </p:sp>
      <p:cxnSp>
        <p:nvCxnSpPr>
          <p:cNvPr id="87" name="直線矢印コネクタ 86">
            <a:extLst>
              <a:ext uri="{FF2B5EF4-FFF2-40B4-BE49-F238E27FC236}">
                <a16:creationId xmlns:a16="http://schemas.microsoft.com/office/drawing/2014/main" id="{BD6D9266-9621-C7B3-7EA2-DA43393C0E4D}"/>
              </a:ext>
            </a:extLst>
          </p:cNvPr>
          <p:cNvCxnSpPr/>
          <p:nvPr/>
        </p:nvCxnSpPr>
        <p:spPr bwMode="auto">
          <a:xfrm>
            <a:off x="4932004" y="1808982"/>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88" name="正方形/長方形 87">
            <a:extLst>
              <a:ext uri="{FF2B5EF4-FFF2-40B4-BE49-F238E27FC236}">
                <a16:creationId xmlns:a16="http://schemas.microsoft.com/office/drawing/2014/main" id="{ED0D10AA-B3A4-2D84-96BD-24420454ABB3}"/>
              </a:ext>
            </a:extLst>
          </p:cNvPr>
          <p:cNvSpPr/>
          <p:nvPr/>
        </p:nvSpPr>
        <p:spPr bwMode="auto">
          <a:xfrm>
            <a:off x="4572000" y="4689014"/>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シフタ</a:t>
            </a:r>
            <a:endParaRPr kumimoji="1" lang="en-US" sz="1200" dirty="0">
              <a:solidFill>
                <a:schemeClr val="tx1">
                  <a:lumMod val="75000"/>
                  <a:lumOff val="25000"/>
                </a:schemeClr>
              </a:solidFill>
              <a:latin typeface="+mn-ea"/>
            </a:endParaRPr>
          </a:p>
        </p:txBody>
      </p:sp>
      <p:cxnSp>
        <p:nvCxnSpPr>
          <p:cNvPr id="89" name="直線矢印コネクタ 88">
            <a:extLst>
              <a:ext uri="{FF2B5EF4-FFF2-40B4-BE49-F238E27FC236}">
                <a16:creationId xmlns:a16="http://schemas.microsoft.com/office/drawing/2014/main" id="{CD3E6C05-4BCA-FAF3-4472-7617819D9F5E}"/>
              </a:ext>
            </a:extLst>
          </p:cNvPr>
          <p:cNvCxnSpPr>
            <a:cxnSpLocks/>
            <a:stCxn id="76" idx="2"/>
          </p:cNvCxnSpPr>
          <p:nvPr/>
        </p:nvCxnSpPr>
        <p:spPr bwMode="auto">
          <a:xfrm>
            <a:off x="7452032" y="4149008"/>
            <a:ext cx="0" cy="720008"/>
          </a:xfrm>
          <a:prstGeom prst="straightConnector1">
            <a:avLst/>
          </a:prstGeom>
          <a:noFill/>
          <a:ln w="9525" cap="flat" cmpd="sng" algn="ctr">
            <a:solidFill>
              <a:schemeClr val="tx1"/>
            </a:solidFill>
            <a:prstDash val="solid"/>
            <a:round/>
            <a:headEnd type="none" w="med" len="med"/>
            <a:tailEnd type="none"/>
          </a:ln>
          <a:effectLst/>
        </p:spPr>
      </p:cxnSp>
      <p:cxnSp>
        <p:nvCxnSpPr>
          <p:cNvPr id="90" name="直線矢印コネクタ 89">
            <a:extLst>
              <a:ext uri="{FF2B5EF4-FFF2-40B4-BE49-F238E27FC236}">
                <a16:creationId xmlns:a16="http://schemas.microsoft.com/office/drawing/2014/main" id="{5759204E-4C5A-54B7-1A8D-6DBB4674818D}"/>
              </a:ext>
            </a:extLst>
          </p:cNvPr>
          <p:cNvCxnSpPr>
            <a:cxnSpLocks/>
            <a:endCxn id="88" idx="3"/>
          </p:cNvCxnSpPr>
          <p:nvPr/>
        </p:nvCxnSpPr>
        <p:spPr bwMode="auto">
          <a:xfrm flipH="1">
            <a:off x="6732024" y="4869016"/>
            <a:ext cx="720008" cy="0"/>
          </a:xfrm>
          <a:prstGeom prst="straightConnector1">
            <a:avLst/>
          </a:prstGeom>
          <a:noFill/>
          <a:ln w="9525" cap="flat" cmpd="sng" algn="ctr">
            <a:solidFill>
              <a:schemeClr val="tx1"/>
            </a:solidFill>
            <a:prstDash val="solid"/>
            <a:round/>
            <a:headEnd type="none" w="med" len="med"/>
            <a:tailEnd type="triangle"/>
          </a:ln>
          <a:effectLst/>
        </p:spPr>
      </p:cxnSp>
      <p:cxnSp>
        <p:nvCxnSpPr>
          <p:cNvPr id="91" name="直線矢印コネクタ 90">
            <a:extLst>
              <a:ext uri="{FF2B5EF4-FFF2-40B4-BE49-F238E27FC236}">
                <a16:creationId xmlns:a16="http://schemas.microsoft.com/office/drawing/2014/main" id="{96629468-00B7-283B-D797-B99165B351E5}"/>
              </a:ext>
            </a:extLst>
          </p:cNvPr>
          <p:cNvCxnSpPr/>
          <p:nvPr/>
        </p:nvCxnSpPr>
        <p:spPr bwMode="auto">
          <a:xfrm>
            <a:off x="6462021" y="2348988"/>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96" name="直線矢印コネクタ 95">
            <a:extLst>
              <a:ext uri="{FF2B5EF4-FFF2-40B4-BE49-F238E27FC236}">
                <a16:creationId xmlns:a16="http://schemas.microsoft.com/office/drawing/2014/main" id="{D011AC93-543D-97AF-27E4-CE090D60D3BD}"/>
              </a:ext>
            </a:extLst>
          </p:cNvPr>
          <p:cNvCxnSpPr>
            <a:cxnSpLocks/>
          </p:cNvCxnSpPr>
          <p:nvPr/>
        </p:nvCxnSpPr>
        <p:spPr bwMode="auto">
          <a:xfrm flipH="1">
            <a:off x="2771980" y="6129030"/>
            <a:ext cx="720008" cy="0"/>
          </a:xfrm>
          <a:prstGeom prst="straightConnector1">
            <a:avLst/>
          </a:prstGeom>
          <a:noFill/>
          <a:ln w="9525" cap="flat" cmpd="sng" algn="ctr">
            <a:solidFill>
              <a:schemeClr val="tx1"/>
            </a:solidFill>
            <a:prstDash val="solid"/>
            <a:round/>
            <a:headEnd type="none" w="med" len="med"/>
            <a:tailEnd type="triangle"/>
          </a:ln>
          <a:effectLst/>
        </p:spPr>
      </p:cxnSp>
      <p:cxnSp>
        <p:nvCxnSpPr>
          <p:cNvPr id="101" name="直線矢印コネクタ 100">
            <a:extLst>
              <a:ext uri="{FF2B5EF4-FFF2-40B4-BE49-F238E27FC236}">
                <a16:creationId xmlns:a16="http://schemas.microsoft.com/office/drawing/2014/main" id="{697EFF7F-D7AD-B1E3-5408-E8A7A81C08A4}"/>
              </a:ext>
            </a:extLst>
          </p:cNvPr>
          <p:cNvCxnSpPr>
            <a:cxnSpLocks/>
          </p:cNvCxnSpPr>
          <p:nvPr/>
        </p:nvCxnSpPr>
        <p:spPr bwMode="auto">
          <a:xfrm flipH="1">
            <a:off x="1691968" y="4599013"/>
            <a:ext cx="1800020" cy="0"/>
          </a:xfrm>
          <a:prstGeom prst="straightConnector1">
            <a:avLst/>
          </a:prstGeom>
          <a:noFill/>
          <a:ln w="9525" cap="flat" cmpd="sng" algn="ctr">
            <a:solidFill>
              <a:schemeClr val="tx1"/>
            </a:solidFill>
            <a:prstDash val="solid"/>
            <a:round/>
            <a:headEnd type="none" w="med" len="med"/>
            <a:tailEnd type="none"/>
          </a:ln>
          <a:effectLst/>
        </p:spPr>
      </p:cxnSp>
      <p:sp>
        <p:nvSpPr>
          <p:cNvPr id="107" name="正方形/長方形 106">
            <a:extLst>
              <a:ext uri="{FF2B5EF4-FFF2-40B4-BE49-F238E27FC236}">
                <a16:creationId xmlns:a16="http://schemas.microsoft.com/office/drawing/2014/main" id="{92408CC5-1CB4-4A61-4DC6-05AAFDDEF47A}"/>
              </a:ext>
            </a:extLst>
          </p:cNvPr>
          <p:cNvSpPr/>
          <p:nvPr/>
        </p:nvSpPr>
        <p:spPr bwMode="auto">
          <a:xfrm>
            <a:off x="4572000" y="5229020"/>
            <a:ext cx="216002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補正</a:t>
            </a:r>
            <a:endParaRPr kumimoji="1" lang="en-US" sz="1200" dirty="0">
              <a:solidFill>
                <a:schemeClr val="tx1">
                  <a:lumMod val="75000"/>
                  <a:lumOff val="25000"/>
                </a:schemeClr>
              </a:solidFill>
              <a:latin typeface="+mn-ea"/>
            </a:endParaRPr>
          </a:p>
        </p:txBody>
      </p:sp>
      <p:cxnSp>
        <p:nvCxnSpPr>
          <p:cNvPr id="108" name="直線矢印コネクタ 107">
            <a:extLst>
              <a:ext uri="{FF2B5EF4-FFF2-40B4-BE49-F238E27FC236}">
                <a16:creationId xmlns:a16="http://schemas.microsoft.com/office/drawing/2014/main" id="{E1EB7037-2CE9-EEAD-E38F-0FFADBAD0B58}"/>
              </a:ext>
            </a:extLst>
          </p:cNvPr>
          <p:cNvCxnSpPr/>
          <p:nvPr/>
        </p:nvCxnSpPr>
        <p:spPr bwMode="auto">
          <a:xfrm>
            <a:off x="5652012" y="5049018"/>
            <a:ext cx="0" cy="180002"/>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43034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8ECC0-663F-AC12-90B0-3050144F7DAE}"/>
              </a:ext>
            </a:extLst>
          </p:cNvPr>
          <p:cNvSpPr>
            <a:spLocks noGrp="1"/>
          </p:cNvSpPr>
          <p:nvPr>
            <p:ph type="title"/>
          </p:nvPr>
        </p:nvSpPr>
        <p:spPr/>
        <p:txBody>
          <a:bodyPr/>
          <a:lstStyle/>
          <a:p>
            <a:r>
              <a:rPr kumimoji="1" lang="en-US" altLang="ja-JP" dirty="0"/>
              <a:t>LZA </a:t>
            </a:r>
            <a:r>
              <a:rPr kumimoji="1" lang="ja-JP" altLang="en-US" dirty="0"/>
              <a:t>のやりかた</a:t>
            </a:r>
            <a:endParaRPr kumimoji="1" lang="en-US" dirty="0"/>
          </a:p>
        </p:txBody>
      </p:sp>
      <p:sp>
        <p:nvSpPr>
          <p:cNvPr id="3" name="テキスト プレースホルダー 2">
            <a:extLst>
              <a:ext uri="{FF2B5EF4-FFF2-40B4-BE49-F238E27FC236}">
                <a16:creationId xmlns:a16="http://schemas.microsoft.com/office/drawing/2014/main" id="{C7D18BD2-7027-FB88-74E7-61244197DE5C}"/>
              </a:ext>
            </a:extLst>
          </p:cNvPr>
          <p:cNvSpPr>
            <a:spLocks noGrp="1"/>
          </p:cNvSpPr>
          <p:nvPr>
            <p:ph type="body" sz="quarter" idx="10"/>
          </p:nvPr>
        </p:nvSpPr>
        <p:spPr/>
        <p:txBody>
          <a:bodyPr/>
          <a:lstStyle/>
          <a:p>
            <a:r>
              <a:rPr kumimoji="1" lang="ja-JP" altLang="en-US" dirty="0"/>
              <a:t>方針：</a:t>
            </a:r>
            <a:endParaRPr kumimoji="1" lang="en-US" altLang="ja-JP" dirty="0"/>
          </a:p>
          <a:p>
            <a:pPr marL="817200" lvl="1" indent="-457200">
              <a:buFont typeface="+mj-lt"/>
              <a:buAutoNum type="arabicPeriod"/>
            </a:pPr>
            <a:r>
              <a:rPr kumimoji="1" lang="ja-JP" altLang="en-US" dirty="0"/>
              <a:t>推定ビット列 </a:t>
            </a:r>
            <a:r>
              <a:rPr kumimoji="1" lang="en-US" altLang="ja-JP" dirty="0"/>
              <a:t>L </a:t>
            </a:r>
            <a:r>
              <a:rPr kumimoji="1" lang="ja-JP" altLang="en-US" dirty="0"/>
              <a:t>を作る</a:t>
            </a:r>
            <a:endParaRPr kumimoji="1" lang="en-US" altLang="ja-JP" dirty="0"/>
          </a:p>
          <a:p>
            <a:pPr lvl="2"/>
            <a:r>
              <a:rPr kumimoji="1" lang="en-US" altLang="ja-JP" dirty="0"/>
              <a:t>A+B </a:t>
            </a:r>
            <a:r>
              <a:rPr kumimoji="1" lang="ja-JP" altLang="en-US" dirty="0"/>
              <a:t>の真の結果に対し，上位の連続ゼロの個数が同じになるビット列を推定により作る</a:t>
            </a:r>
            <a:endParaRPr kumimoji="1" lang="en-US" altLang="ja-JP" dirty="0"/>
          </a:p>
          <a:p>
            <a:pPr lvl="2"/>
            <a:r>
              <a:rPr kumimoji="1" lang="ja-JP" altLang="en-US" dirty="0"/>
              <a:t>実際には真の結果から１ずれる場合がある</a:t>
            </a:r>
            <a:endParaRPr kumimoji="1" lang="en-US" altLang="ja-JP" dirty="0"/>
          </a:p>
          <a:p>
            <a:pPr marL="817200" lvl="1" indent="-457200">
              <a:buFont typeface="+mj-lt"/>
              <a:buAutoNum type="arabicPeriod"/>
            </a:pPr>
            <a:r>
              <a:rPr kumimoji="1" lang="en-US" dirty="0"/>
              <a:t>L </a:t>
            </a:r>
            <a:r>
              <a:rPr kumimoji="1" lang="ja-JP" altLang="en-US" dirty="0"/>
              <a:t>に対して通常の </a:t>
            </a:r>
            <a:r>
              <a:rPr kumimoji="1" lang="en-US" altLang="ja-JP" dirty="0"/>
              <a:t>LZC </a:t>
            </a:r>
            <a:r>
              <a:rPr kumimoji="1" lang="ja-JP" altLang="en-US" dirty="0"/>
              <a:t>を行いゼロの数を数える</a:t>
            </a:r>
            <a:endParaRPr kumimoji="1" lang="en-US" altLang="ja-JP" dirty="0"/>
          </a:p>
          <a:p>
            <a:r>
              <a:rPr kumimoji="1" lang="ja-JP" altLang="en-US" dirty="0"/>
              <a:t>例：</a:t>
            </a:r>
            <a:endParaRPr kumimoji="1" lang="en-US" altLang="ja-JP" dirty="0"/>
          </a:p>
          <a:p>
            <a:pPr lvl="1"/>
            <a:r>
              <a:rPr kumimoji="1" lang="en-US" dirty="0"/>
              <a:t>A+B </a:t>
            </a:r>
            <a:r>
              <a:rPr kumimoji="1" lang="ja-JP" altLang="en-US" dirty="0"/>
              <a:t>の真の結果：</a:t>
            </a:r>
            <a:r>
              <a:rPr kumimoji="1" lang="en-US" altLang="ja-JP" dirty="0"/>
              <a:t>	0b0000_1000</a:t>
            </a:r>
          </a:p>
          <a:p>
            <a:pPr lvl="1"/>
            <a:r>
              <a:rPr lang="en-US" altLang="ja-JP" dirty="0"/>
              <a:t>L</a:t>
            </a:r>
            <a:r>
              <a:rPr kumimoji="1" lang="ja-JP" altLang="en-US" dirty="0"/>
              <a:t>：</a:t>
            </a:r>
            <a:r>
              <a:rPr kumimoji="1" lang="en-US" altLang="ja-JP" dirty="0"/>
              <a:t>			0b0001_1011</a:t>
            </a:r>
          </a:p>
          <a:p>
            <a:pPr lvl="2"/>
            <a:r>
              <a:rPr kumimoji="1" lang="ja-JP" altLang="en-US" dirty="0"/>
              <a:t>上位の連続ゼロ個数が１つ少ない</a:t>
            </a:r>
            <a:endParaRPr kumimoji="1" lang="en-US" altLang="ja-JP" dirty="0"/>
          </a:p>
          <a:p>
            <a:pPr lvl="2"/>
            <a:r>
              <a:rPr kumimoji="1" lang="ja-JP" altLang="en-US" dirty="0"/>
              <a:t>そこより下位はどうなってても良い</a:t>
            </a:r>
            <a:r>
              <a:rPr kumimoji="1" lang="en-US" altLang="ja-JP" dirty="0"/>
              <a:t> </a:t>
            </a:r>
            <a:endParaRPr kumimoji="1" lang="en-US" dirty="0"/>
          </a:p>
        </p:txBody>
      </p:sp>
    </p:spTree>
    <p:extLst>
      <p:ext uri="{BB962C8B-B14F-4D97-AF65-F5344CB8AC3E}">
        <p14:creationId xmlns:p14="http://schemas.microsoft.com/office/powerpoint/2010/main" val="3765027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E8EA7-0BF0-25D0-2313-4577B70BF554}"/>
              </a:ext>
            </a:extLst>
          </p:cNvPr>
          <p:cNvSpPr>
            <a:spLocks noGrp="1"/>
          </p:cNvSpPr>
          <p:nvPr>
            <p:ph type="title"/>
          </p:nvPr>
        </p:nvSpPr>
        <p:spPr/>
        <p:txBody>
          <a:bodyPr/>
          <a:lstStyle/>
          <a:p>
            <a:r>
              <a:rPr kumimoji="1" lang="ja-JP" altLang="en-US" dirty="0"/>
              <a:t>符号付き加算の </a:t>
            </a:r>
            <a:r>
              <a:rPr kumimoji="1" lang="en-US" altLang="ja-JP" dirty="0"/>
              <a:t>LZA</a:t>
            </a:r>
            <a:endParaRPr kumimoji="1" lang="en-US" dirty="0"/>
          </a:p>
        </p:txBody>
      </p:sp>
      <p:sp>
        <p:nvSpPr>
          <p:cNvPr id="3" name="テキスト プレースホルダー 2">
            <a:extLst>
              <a:ext uri="{FF2B5EF4-FFF2-40B4-BE49-F238E27FC236}">
                <a16:creationId xmlns:a16="http://schemas.microsoft.com/office/drawing/2014/main" id="{64D5A88F-D526-37E6-EBB1-FCC3CF4076AD}"/>
              </a:ext>
            </a:extLst>
          </p:cNvPr>
          <p:cNvSpPr>
            <a:spLocks noGrp="1"/>
          </p:cNvSpPr>
          <p:nvPr>
            <p:ph type="body" sz="quarter" idx="10"/>
          </p:nvPr>
        </p:nvSpPr>
        <p:spPr/>
        <p:txBody>
          <a:bodyPr/>
          <a:lstStyle/>
          <a:p>
            <a:r>
              <a:rPr lang="en-US" altLang="ja-JP" b="0" i="0" dirty="0">
                <a:effectLst/>
                <a:highlight>
                  <a:srgbClr val="FFFFFF"/>
                </a:highlight>
                <a:latin typeface="NotoSansJP"/>
              </a:rPr>
              <a:t>A+B </a:t>
            </a:r>
            <a:r>
              <a:rPr lang="ja-JP" altLang="en-US" b="0" i="0" dirty="0">
                <a:effectLst/>
                <a:highlight>
                  <a:srgbClr val="FFFFFF"/>
                </a:highlight>
                <a:latin typeface="NotoSansJP"/>
              </a:rPr>
              <a:t>が負になる場合に対応する必要がある</a:t>
            </a:r>
            <a:endParaRPr kumimoji="1" lang="en-US" dirty="0"/>
          </a:p>
          <a:p>
            <a:r>
              <a:rPr kumimoji="1" lang="ja-JP" altLang="en-US" dirty="0"/>
              <a:t>結果が負の場合に対応するため以下の予測を行う</a:t>
            </a:r>
            <a:br>
              <a:rPr kumimoji="1" lang="en-US" altLang="ja-JP" dirty="0"/>
            </a:br>
            <a:r>
              <a:rPr kumimoji="1" lang="ja-JP" altLang="en-US" dirty="0"/>
              <a:t>（両者は式変形すると意味的に等価）</a:t>
            </a:r>
          </a:p>
          <a:p>
            <a:pPr lvl="1"/>
            <a:r>
              <a:rPr kumimoji="1" lang="en-US" dirty="0"/>
              <a:t>abs(A+B+1) </a:t>
            </a:r>
            <a:r>
              <a:rPr kumimoji="1" lang="ja-JP" altLang="en-US" dirty="0"/>
              <a:t>の </a:t>
            </a:r>
            <a:r>
              <a:rPr kumimoji="1" lang="en-US" dirty="0"/>
              <a:t>leading zero count</a:t>
            </a:r>
          </a:p>
          <a:p>
            <a:pPr lvl="1"/>
            <a:r>
              <a:rPr kumimoji="1" lang="en-US" dirty="0"/>
              <a:t>A+B </a:t>
            </a:r>
            <a:r>
              <a:rPr kumimoji="1" lang="ja-JP" altLang="en-US" dirty="0"/>
              <a:t>の </a:t>
            </a:r>
            <a:r>
              <a:rPr kumimoji="1" lang="en-US" dirty="0"/>
              <a:t>leading *sign* count</a:t>
            </a:r>
          </a:p>
        </p:txBody>
      </p:sp>
    </p:spTree>
    <p:extLst>
      <p:ext uri="{BB962C8B-B14F-4D97-AF65-F5344CB8AC3E}">
        <p14:creationId xmlns:p14="http://schemas.microsoft.com/office/powerpoint/2010/main" val="3761893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E8EA7-0BF0-25D0-2313-4577B70BF554}"/>
              </a:ext>
            </a:extLst>
          </p:cNvPr>
          <p:cNvSpPr>
            <a:spLocks noGrp="1"/>
          </p:cNvSpPr>
          <p:nvPr>
            <p:ph type="title"/>
          </p:nvPr>
        </p:nvSpPr>
        <p:spPr/>
        <p:txBody>
          <a:bodyPr/>
          <a:lstStyle/>
          <a:p>
            <a:r>
              <a:rPr kumimoji="1" lang="ja-JP" altLang="en-US" dirty="0"/>
              <a:t>符号付き加算の </a:t>
            </a:r>
            <a:r>
              <a:rPr kumimoji="1" lang="en-US" altLang="ja-JP" dirty="0"/>
              <a:t>LZA</a:t>
            </a:r>
            <a:endParaRPr kumimoji="1" lang="en-US" dirty="0"/>
          </a:p>
        </p:txBody>
      </p:sp>
      <p:sp>
        <p:nvSpPr>
          <p:cNvPr id="3" name="テキスト プレースホルダー 2">
            <a:extLst>
              <a:ext uri="{FF2B5EF4-FFF2-40B4-BE49-F238E27FC236}">
                <a16:creationId xmlns:a16="http://schemas.microsoft.com/office/drawing/2014/main" id="{64D5A88F-D526-37E6-EBB1-FCC3CF4076AD}"/>
              </a:ext>
            </a:extLst>
          </p:cNvPr>
          <p:cNvSpPr>
            <a:spLocks noGrp="1"/>
          </p:cNvSpPr>
          <p:nvPr>
            <p:ph type="body" sz="quarter" idx="10"/>
          </p:nvPr>
        </p:nvSpPr>
        <p:spPr>
          <a:xfrm>
            <a:off x="611956" y="1088974"/>
            <a:ext cx="3870043" cy="5219751"/>
          </a:xfrm>
        </p:spPr>
        <p:txBody>
          <a:bodyPr/>
          <a:lstStyle/>
          <a:p>
            <a:r>
              <a:rPr kumimoji="1" lang="en-US" altLang="ja-JP" dirty="0"/>
              <a:t>[</a:t>
            </a:r>
            <a:r>
              <a:rPr lang="en-US" altLang="ja-JP" sz="2000" dirty="0"/>
              <a:t>Knowles1991</a:t>
            </a:r>
            <a:r>
              <a:rPr kumimoji="1" lang="en-US" altLang="ja-JP" dirty="0"/>
              <a:t>] </a:t>
            </a:r>
            <a:r>
              <a:rPr kumimoji="1" lang="ja-JP" altLang="en-US" dirty="0"/>
              <a:t>の</a:t>
            </a:r>
            <a:br>
              <a:rPr kumimoji="1" lang="en-US" altLang="ja-JP" dirty="0"/>
            </a:br>
            <a:r>
              <a:rPr kumimoji="1" lang="ja-JP" altLang="en-US" dirty="0"/>
              <a:t> </a:t>
            </a:r>
            <a:r>
              <a:rPr kumimoji="1" lang="en-US" altLang="ja-JP" dirty="0"/>
              <a:t>Fig.4 </a:t>
            </a:r>
            <a:r>
              <a:rPr kumimoji="1" lang="ja-JP" altLang="en-US" dirty="0"/>
              <a:t>に真理値表がある</a:t>
            </a:r>
            <a:endParaRPr kumimoji="1" lang="en-US" altLang="ja-JP" dirty="0"/>
          </a:p>
          <a:p>
            <a:r>
              <a:rPr kumimoji="1" lang="en-US" altLang="ja-JP" dirty="0"/>
              <a:t>kill</a:t>
            </a:r>
            <a:r>
              <a:rPr lang="en-US" altLang="ja-JP" dirty="0"/>
              <a:t>, propagate, generate </a:t>
            </a:r>
            <a:r>
              <a:rPr lang="ja-JP" altLang="en-US" dirty="0"/>
              <a:t>から最初に </a:t>
            </a:r>
            <a:r>
              <a:rPr lang="en-US" altLang="ja-JP" dirty="0"/>
              <a:t>sign </a:t>
            </a:r>
            <a:r>
              <a:rPr lang="ja-JP" altLang="en-US" dirty="0"/>
              <a:t>が途切れるパターンを検出</a:t>
            </a:r>
            <a:endParaRPr kumimoji="1" lang="en-US" altLang="ja-JP" dirty="0"/>
          </a:p>
          <a:p>
            <a:pPr lvl="1"/>
            <a:endParaRPr kumimoji="1" lang="en-US" altLang="ja-JP" dirty="0"/>
          </a:p>
        </p:txBody>
      </p:sp>
      <p:pic>
        <p:nvPicPr>
          <p:cNvPr id="5" name="図 4">
            <a:extLst>
              <a:ext uri="{FF2B5EF4-FFF2-40B4-BE49-F238E27FC236}">
                <a16:creationId xmlns:a16="http://schemas.microsoft.com/office/drawing/2014/main" id="{55493DE8-2B3D-3E1B-DFA5-668BD0ABD1E9}"/>
              </a:ext>
            </a:extLst>
          </p:cNvPr>
          <p:cNvPicPr>
            <a:picLocks noChangeAspect="1"/>
          </p:cNvPicPr>
          <p:nvPr/>
        </p:nvPicPr>
        <p:blipFill>
          <a:blip r:embed="rId2"/>
          <a:stretch>
            <a:fillRect/>
          </a:stretch>
        </p:blipFill>
        <p:spPr>
          <a:xfrm>
            <a:off x="4389549" y="0"/>
            <a:ext cx="4754451" cy="6858000"/>
          </a:xfrm>
          <a:prstGeom prst="rect">
            <a:avLst/>
          </a:prstGeom>
        </p:spPr>
      </p:pic>
      <p:pic>
        <p:nvPicPr>
          <p:cNvPr id="7" name="図 6">
            <a:extLst>
              <a:ext uri="{FF2B5EF4-FFF2-40B4-BE49-F238E27FC236}">
                <a16:creationId xmlns:a16="http://schemas.microsoft.com/office/drawing/2014/main" id="{AA41852D-3055-0FD5-CB9D-9D61A5A64949}"/>
              </a:ext>
            </a:extLst>
          </p:cNvPr>
          <p:cNvPicPr>
            <a:picLocks noChangeAspect="1"/>
          </p:cNvPicPr>
          <p:nvPr/>
        </p:nvPicPr>
        <p:blipFill>
          <a:blip r:embed="rId3"/>
          <a:stretch>
            <a:fillRect/>
          </a:stretch>
        </p:blipFill>
        <p:spPr>
          <a:xfrm>
            <a:off x="251952" y="5499023"/>
            <a:ext cx="4662001" cy="915832"/>
          </a:xfrm>
          <a:prstGeom prst="rect">
            <a:avLst/>
          </a:prstGeom>
        </p:spPr>
      </p:pic>
    </p:spTree>
    <p:extLst>
      <p:ext uri="{BB962C8B-B14F-4D97-AF65-F5344CB8AC3E}">
        <p14:creationId xmlns:p14="http://schemas.microsoft.com/office/powerpoint/2010/main" val="2736990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E8EA7-0BF0-25D0-2313-4577B70BF554}"/>
              </a:ext>
            </a:extLst>
          </p:cNvPr>
          <p:cNvSpPr>
            <a:spLocks noGrp="1"/>
          </p:cNvSpPr>
          <p:nvPr>
            <p:ph type="title"/>
          </p:nvPr>
        </p:nvSpPr>
        <p:spPr/>
        <p:txBody>
          <a:bodyPr/>
          <a:lstStyle/>
          <a:p>
            <a:r>
              <a:rPr kumimoji="1" lang="ja-JP" altLang="en-US" dirty="0"/>
              <a:t>符号付き加算の </a:t>
            </a:r>
            <a:r>
              <a:rPr kumimoji="1" lang="en-US" altLang="ja-JP" dirty="0"/>
              <a:t>LZA </a:t>
            </a:r>
            <a:r>
              <a:rPr kumimoji="1" lang="ja-JP" altLang="en-US" dirty="0"/>
              <a:t>の実装例</a:t>
            </a:r>
            <a:endParaRPr kumimoji="1" lang="en-US" dirty="0"/>
          </a:p>
        </p:txBody>
      </p:sp>
      <p:sp>
        <p:nvSpPr>
          <p:cNvPr id="3" name="テキスト プレースホルダー 2">
            <a:extLst>
              <a:ext uri="{FF2B5EF4-FFF2-40B4-BE49-F238E27FC236}">
                <a16:creationId xmlns:a16="http://schemas.microsoft.com/office/drawing/2014/main" id="{64D5A88F-D526-37E6-EBB1-FCC3CF4076AD}"/>
              </a:ext>
            </a:extLst>
          </p:cNvPr>
          <p:cNvSpPr>
            <a:spLocks noGrp="1"/>
          </p:cNvSpPr>
          <p:nvPr>
            <p:ph type="body" sz="quarter" idx="10"/>
          </p:nvPr>
        </p:nvSpPr>
        <p:spPr/>
        <p:txBody>
          <a:bodyPr/>
          <a:lstStyle/>
          <a:p>
            <a:r>
              <a:rPr kumimoji="1" lang="ja-JP" altLang="en-US" dirty="0"/>
              <a:t>以降の実装で </a:t>
            </a:r>
            <a:r>
              <a:rPr kumimoji="1" lang="en-US" altLang="ja-JP" dirty="0"/>
              <a:t>L() </a:t>
            </a:r>
            <a:r>
              <a:rPr kumimoji="1" lang="ja-JP" altLang="en-US" dirty="0"/>
              <a:t>と </a:t>
            </a:r>
            <a:r>
              <a:rPr kumimoji="1" lang="en-US" altLang="ja-JP" dirty="0"/>
              <a:t>L2() </a:t>
            </a:r>
            <a:r>
              <a:rPr kumimoji="1" lang="ja-JP" altLang="en-US" dirty="0"/>
              <a:t>に対して </a:t>
            </a:r>
            <a:r>
              <a:rPr kumimoji="1" lang="en-US" altLang="ja-JP" dirty="0"/>
              <a:t>LZC </a:t>
            </a:r>
            <a:r>
              <a:rPr kumimoji="1" lang="ja-JP" altLang="en-US" dirty="0"/>
              <a:t>を行うと，真の符号の数に対して </a:t>
            </a:r>
            <a:r>
              <a:rPr kumimoji="1" lang="en-US" altLang="ja-JP" dirty="0"/>
              <a:t>+0 or -1 </a:t>
            </a:r>
            <a:r>
              <a:rPr kumimoji="1" lang="ja-JP" altLang="en-US" dirty="0"/>
              <a:t>の予測が得られる</a:t>
            </a:r>
            <a:endParaRPr kumimoji="1" lang="en-US" altLang="ja-JP" dirty="0"/>
          </a:p>
          <a:p>
            <a:pPr lvl="1"/>
            <a:r>
              <a:rPr kumimoji="1" lang="ja-JP" altLang="en-US" dirty="0"/>
              <a:t>シミュレーションにより全数で確認済み</a:t>
            </a:r>
            <a:endParaRPr kumimoji="1" lang="en-US" altLang="ja-JP" dirty="0"/>
          </a:p>
          <a:p>
            <a:r>
              <a:rPr kumimoji="1" lang="ja-JP" altLang="en-US" dirty="0"/>
              <a:t>これらの実装の違いは，</a:t>
            </a:r>
            <a:br>
              <a:rPr kumimoji="1" lang="en-US" altLang="ja-JP" dirty="0"/>
            </a:br>
            <a:r>
              <a:rPr kumimoji="1" lang="en-US" altLang="ja-JP" dirty="0"/>
              <a:t>[</a:t>
            </a:r>
            <a:r>
              <a:rPr lang="en-US" altLang="ja-JP" sz="2000" dirty="0"/>
              <a:t>Knowles1991</a:t>
            </a:r>
            <a:r>
              <a:rPr kumimoji="1" lang="en-US" altLang="ja-JP" dirty="0"/>
              <a:t>] </a:t>
            </a:r>
            <a:r>
              <a:rPr kumimoji="1" lang="ja-JP" altLang="en-US" dirty="0"/>
              <a:t>の真理値表の </a:t>
            </a:r>
            <a:r>
              <a:rPr kumimoji="1" lang="en-US" altLang="ja-JP" dirty="0"/>
              <a:t>x </a:t>
            </a:r>
            <a:r>
              <a:rPr kumimoji="1" lang="ja-JP" altLang="en-US" dirty="0"/>
              <a:t>の部分への対応が違うだけ</a:t>
            </a:r>
            <a:endParaRPr kumimoji="1" lang="en-US" dirty="0"/>
          </a:p>
        </p:txBody>
      </p:sp>
    </p:spTree>
    <p:extLst>
      <p:ext uri="{BB962C8B-B14F-4D97-AF65-F5344CB8AC3E}">
        <p14:creationId xmlns:p14="http://schemas.microsoft.com/office/powerpoint/2010/main" val="759235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AF85CE-CB03-4E84-F09E-75C90C01D04B}"/>
              </a:ext>
            </a:extLst>
          </p:cNvPr>
          <p:cNvSpPr>
            <a:spLocks noGrp="1"/>
          </p:cNvSpPr>
          <p:nvPr>
            <p:ph type="title"/>
          </p:nvPr>
        </p:nvSpPr>
        <p:spPr/>
        <p:txBody>
          <a:bodyPr/>
          <a:lstStyle/>
          <a:p>
            <a:r>
              <a:rPr kumimoji="1" lang="ja-JP" altLang="en-US" dirty="0"/>
              <a:t>実装例１</a:t>
            </a:r>
            <a:endParaRPr kumimoji="1" lang="en-US" dirty="0"/>
          </a:p>
        </p:txBody>
      </p:sp>
      <p:sp>
        <p:nvSpPr>
          <p:cNvPr id="4" name="正方形/長方形 3">
            <a:extLst>
              <a:ext uri="{FF2B5EF4-FFF2-40B4-BE49-F238E27FC236}">
                <a16:creationId xmlns:a16="http://schemas.microsoft.com/office/drawing/2014/main" id="{BC9114EE-E3F1-BD43-DEE9-3DCA8D77AC2E}"/>
              </a:ext>
            </a:extLst>
          </p:cNvPr>
          <p:cNvSpPr/>
          <p:nvPr/>
        </p:nvSpPr>
        <p:spPr bwMode="auto">
          <a:xfrm>
            <a:off x="611956" y="2348988"/>
            <a:ext cx="3690041" cy="2700030"/>
          </a:xfrm>
          <a:prstGeom prst="rect">
            <a:avLst/>
          </a:prstGeom>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accent3">
                    <a:lumMod val="75000"/>
                  </a:schemeClr>
                </a:solidFill>
                <a:latin typeface="Consolas" panose="020B0609020204030204" pitchFamily="49" charset="0"/>
              </a:rPr>
              <a:t>// [</a:t>
            </a:r>
            <a:r>
              <a:rPr lang="en-US" altLang="ja-JP" sz="1400" dirty="0">
                <a:solidFill>
                  <a:schemeClr val="accent3">
                    <a:lumMod val="75000"/>
                  </a:schemeClr>
                </a:solidFill>
                <a:latin typeface="Consolas" panose="020B0609020204030204" pitchFamily="49" charset="0"/>
              </a:rPr>
              <a:t>Schmooklerl2001</a:t>
            </a:r>
            <a:r>
              <a:rPr kumimoji="1" lang="en-US" altLang="ja-JP" sz="1400" dirty="0">
                <a:solidFill>
                  <a:schemeClr val="accent3">
                    <a:lumMod val="75000"/>
                  </a:schemeClr>
                </a:solidFill>
                <a:latin typeface="Consolas" panose="020B0609020204030204" pitchFamily="49" charset="0"/>
              </a:rPr>
              <a:t>] </a:t>
            </a:r>
            <a:r>
              <a:rPr kumimoji="1" lang="ja-JP" altLang="en-US" sz="1400" dirty="0">
                <a:solidFill>
                  <a:schemeClr val="accent3">
                    <a:lumMod val="75000"/>
                  </a:schemeClr>
                </a:solidFill>
                <a:latin typeface="Consolas" panose="020B0609020204030204" pitchFamily="49" charset="0"/>
              </a:rPr>
              <a:t>の </a:t>
            </a:r>
            <a:r>
              <a:rPr kumimoji="1" lang="en-US" sz="1400" dirty="0">
                <a:solidFill>
                  <a:schemeClr val="accent3">
                    <a:lumMod val="75000"/>
                  </a:schemeClr>
                </a:solidFill>
                <a:latin typeface="Consolas" panose="020B0609020204030204" pitchFamily="49" charset="0"/>
              </a:rPr>
              <a:t>Eq.1 </a:t>
            </a:r>
            <a:r>
              <a:rPr kumimoji="1" lang="ja-JP" altLang="en-US" sz="1400" dirty="0">
                <a:solidFill>
                  <a:schemeClr val="accent3">
                    <a:lumMod val="75000"/>
                  </a:schemeClr>
                </a:solidFill>
                <a:latin typeface="Consolas" panose="020B0609020204030204" pitchFamily="49" charset="0"/>
              </a:rPr>
              <a:t>より</a:t>
            </a:r>
            <a:endParaRPr kumimoji="1" lang="en-US" altLang="ja-JP" sz="1400" dirty="0">
              <a:solidFill>
                <a:schemeClr val="accent3">
                  <a:lumMod val="75000"/>
                </a:schemeClr>
              </a:solidFill>
              <a:latin typeface="Consolas" panose="020B0609020204030204" pitchFamily="49" charset="0"/>
            </a:endParaRPr>
          </a:p>
          <a:p>
            <a:r>
              <a:rPr kumimoji="1" lang="en-US" altLang="ja-JP" sz="1400" dirty="0" err="1">
                <a:solidFill>
                  <a:schemeClr val="accent5"/>
                </a:solidFill>
                <a:latin typeface="Consolas" panose="020B0609020204030204" pitchFamily="49" charset="0"/>
              </a:rPr>
              <a:t>localparam</a:t>
            </a:r>
            <a:r>
              <a:rPr kumimoji="1" lang="en-US" altLang="ja-JP" sz="1400" dirty="0">
                <a:solidFill>
                  <a:schemeClr val="tx1">
                    <a:lumMod val="75000"/>
                    <a:lumOff val="25000"/>
                  </a:schemeClr>
                </a:solidFill>
                <a:latin typeface="Consolas" panose="020B0609020204030204" pitchFamily="49" charset="0"/>
              </a:rPr>
              <a:t>  W = 8;</a:t>
            </a:r>
          </a:p>
          <a:p>
            <a:r>
              <a:rPr kumimoji="1" lang="en-US" sz="1400" dirty="0">
                <a:solidFill>
                  <a:schemeClr val="accent5"/>
                </a:solidFill>
                <a:latin typeface="Consolas" panose="020B0609020204030204" pitchFamily="49" charset="0"/>
              </a:rPr>
              <a:t>function</a:t>
            </a:r>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automatic</a:t>
            </a:r>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logic</a:t>
            </a:r>
            <a:r>
              <a:rPr kumimoji="1" lang="en-US" sz="1400" dirty="0">
                <a:solidFill>
                  <a:schemeClr val="tx1">
                    <a:lumMod val="75000"/>
                    <a:lumOff val="25000"/>
                  </a:schemeClr>
                </a:solidFill>
                <a:latin typeface="Consolas" panose="020B0609020204030204" pitchFamily="49" charset="0"/>
              </a:rPr>
              <a:t> [W-1:0] L(</a:t>
            </a:r>
            <a:r>
              <a:rPr kumimoji="1" lang="en-US" sz="1400" dirty="0">
                <a:solidFill>
                  <a:schemeClr val="accent5"/>
                </a:solidFill>
                <a:latin typeface="Consolas" panose="020B0609020204030204" pitchFamily="49" charset="0"/>
              </a:rPr>
              <a:t>input</a:t>
            </a:r>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logic</a:t>
            </a:r>
            <a:r>
              <a:rPr kumimoji="1" lang="en-US" sz="1400" dirty="0">
                <a:solidFill>
                  <a:schemeClr val="tx1">
                    <a:lumMod val="75000"/>
                    <a:lumOff val="25000"/>
                  </a:schemeClr>
                </a:solidFill>
                <a:latin typeface="Consolas" panose="020B0609020204030204" pitchFamily="49" charset="0"/>
              </a:rPr>
              <a:t> [W-1:0] a, </a:t>
            </a:r>
            <a:r>
              <a:rPr kumimoji="1" lang="en-US" sz="1400" dirty="0">
                <a:solidFill>
                  <a:schemeClr val="accent5"/>
                </a:solidFill>
                <a:latin typeface="Consolas" panose="020B0609020204030204" pitchFamily="49" charset="0"/>
              </a:rPr>
              <a:t>input</a:t>
            </a:r>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logic</a:t>
            </a:r>
            <a:r>
              <a:rPr kumimoji="1" lang="en-US" sz="1400" dirty="0">
                <a:solidFill>
                  <a:schemeClr val="tx1">
                    <a:lumMod val="75000"/>
                    <a:lumOff val="25000"/>
                  </a:schemeClr>
                </a:solidFill>
                <a:latin typeface="Consolas" panose="020B0609020204030204" pitchFamily="49" charset="0"/>
              </a:rPr>
              <a:t> [W-1:0] b);</a:t>
            </a:r>
          </a:p>
          <a:p>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logic</a:t>
            </a:r>
            <a:r>
              <a:rPr kumimoji="1" lang="en-US" sz="1400" dirty="0">
                <a:solidFill>
                  <a:schemeClr val="tx1">
                    <a:lumMod val="75000"/>
                    <a:lumOff val="25000"/>
                  </a:schemeClr>
                </a:solidFill>
                <a:latin typeface="Consolas" panose="020B0609020204030204" pitchFamily="49" charset="0"/>
              </a:rPr>
              <a:t> [W:0]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sb;</a:t>
            </a:r>
          </a:p>
          <a:p>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logic</a:t>
            </a:r>
            <a:r>
              <a:rPr kumimoji="1" lang="en-US" sz="1400" dirty="0">
                <a:solidFill>
                  <a:schemeClr val="tx1">
                    <a:lumMod val="75000"/>
                    <a:lumOff val="25000"/>
                  </a:schemeClr>
                </a:solidFill>
                <a:latin typeface="Consolas" panose="020B0609020204030204" pitchFamily="49" charset="0"/>
              </a:rPr>
              <a:t> [W:0] H, HC, Z, ZC, G, GC;</a:t>
            </a:r>
          </a:p>
          <a:p>
            <a:r>
              <a:rPr kumimoji="1" lang="en-US" sz="1400" dirty="0">
                <a:solidFill>
                  <a:schemeClr val="tx1">
                    <a:lumMod val="75000"/>
                    <a:lumOff val="25000"/>
                  </a:schemeClr>
                </a:solidFill>
                <a:latin typeface="Consolas" panose="020B0609020204030204" pitchFamily="49" charset="0"/>
              </a:rPr>
              <a:t>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 {a[W-1], a};   </a:t>
            </a:r>
            <a:r>
              <a:rPr kumimoji="1" lang="en-US" sz="1400" dirty="0">
                <a:solidFill>
                  <a:schemeClr val="accent3">
                    <a:lumMod val="75000"/>
                  </a:schemeClr>
                </a:solidFill>
                <a:latin typeface="Consolas" panose="020B0609020204030204" pitchFamily="49" charset="0"/>
              </a:rPr>
              <a:t>// 1bit </a:t>
            </a:r>
            <a:r>
              <a:rPr kumimoji="1" lang="ja-JP" altLang="en-US" sz="1400" dirty="0">
                <a:solidFill>
                  <a:schemeClr val="accent3">
                    <a:lumMod val="75000"/>
                  </a:schemeClr>
                </a:solidFill>
                <a:latin typeface="Consolas" panose="020B0609020204030204" pitchFamily="49" charset="0"/>
              </a:rPr>
              <a:t>上までみるので符号拡張</a:t>
            </a:r>
          </a:p>
          <a:p>
            <a:r>
              <a:rPr kumimoji="1" lang="ja-JP" altLang="en-US" sz="1400" dirty="0">
                <a:solidFill>
                  <a:schemeClr val="tx1">
                    <a:lumMod val="75000"/>
                    <a:lumOff val="25000"/>
                  </a:schemeClr>
                </a:solidFill>
                <a:latin typeface="Consolas" panose="020B0609020204030204" pitchFamily="49" charset="0"/>
              </a:rPr>
              <a:t>    </a:t>
            </a:r>
            <a:r>
              <a:rPr kumimoji="1" lang="en-US" sz="1400" dirty="0">
                <a:solidFill>
                  <a:schemeClr val="tx1">
                    <a:lumMod val="75000"/>
                    <a:lumOff val="25000"/>
                  </a:schemeClr>
                </a:solidFill>
                <a:latin typeface="Consolas" panose="020B0609020204030204" pitchFamily="49" charset="0"/>
              </a:rPr>
              <a:t>sb = {b[W-1], b};</a:t>
            </a:r>
          </a:p>
          <a:p>
            <a:r>
              <a:rPr kumimoji="1" lang="en-US" sz="1400" dirty="0">
                <a:solidFill>
                  <a:schemeClr val="tx1">
                    <a:lumMod val="75000"/>
                    <a:lumOff val="25000"/>
                  </a:schemeClr>
                </a:solidFill>
                <a:latin typeface="Consolas" panose="020B0609020204030204" pitchFamily="49" charset="0"/>
              </a:rPr>
              <a:t>    H =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 sb;</a:t>
            </a:r>
          </a:p>
          <a:p>
            <a:r>
              <a:rPr kumimoji="1" lang="en-US" sz="1400" dirty="0">
                <a:solidFill>
                  <a:schemeClr val="tx1">
                    <a:lumMod val="75000"/>
                    <a:lumOff val="25000"/>
                  </a:schemeClr>
                </a:solidFill>
                <a:latin typeface="Consolas" panose="020B0609020204030204" pitchFamily="49" charset="0"/>
              </a:rPr>
              <a:t>    HC = ~H;</a:t>
            </a:r>
          </a:p>
          <a:p>
            <a:r>
              <a:rPr kumimoji="1" lang="en-US" sz="1400" dirty="0">
                <a:solidFill>
                  <a:schemeClr val="tx1">
                    <a:lumMod val="75000"/>
                    <a:lumOff val="25000"/>
                  </a:schemeClr>
                </a:solidFill>
                <a:latin typeface="Consolas" panose="020B0609020204030204" pitchFamily="49" charset="0"/>
              </a:rPr>
              <a:t>    Z =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&amp; ~sb;</a:t>
            </a:r>
          </a:p>
          <a:p>
            <a:r>
              <a:rPr kumimoji="1" lang="en-US" sz="1400" dirty="0">
                <a:solidFill>
                  <a:schemeClr val="tx1">
                    <a:lumMod val="75000"/>
                    <a:lumOff val="25000"/>
                  </a:schemeClr>
                </a:solidFill>
                <a:latin typeface="Consolas" panose="020B0609020204030204" pitchFamily="49" charset="0"/>
              </a:rPr>
              <a:t>    ZC = ~Z;</a:t>
            </a:r>
          </a:p>
          <a:p>
            <a:r>
              <a:rPr kumimoji="1" lang="en-US" sz="1400" dirty="0">
                <a:solidFill>
                  <a:schemeClr val="tx1">
                    <a:lumMod val="75000"/>
                    <a:lumOff val="25000"/>
                  </a:schemeClr>
                </a:solidFill>
                <a:latin typeface="Consolas" panose="020B0609020204030204" pitchFamily="49" charset="0"/>
              </a:rPr>
              <a:t>    G =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&amp; sb;</a:t>
            </a:r>
          </a:p>
          <a:p>
            <a:r>
              <a:rPr kumimoji="1" lang="en-US" sz="1400" dirty="0">
                <a:solidFill>
                  <a:schemeClr val="tx1">
                    <a:lumMod val="75000"/>
                    <a:lumOff val="25000"/>
                  </a:schemeClr>
                </a:solidFill>
                <a:latin typeface="Consolas" panose="020B0609020204030204" pitchFamily="49" charset="0"/>
              </a:rPr>
              <a:t>    GC = ~G;</a:t>
            </a:r>
          </a:p>
          <a:p>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3">
                    <a:lumMod val="75000"/>
                  </a:schemeClr>
                </a:solidFill>
                <a:latin typeface="Consolas" panose="020B0609020204030204" pitchFamily="49" charset="0"/>
              </a:rPr>
              <a:t>// </a:t>
            </a:r>
            <a:r>
              <a:rPr kumimoji="1" lang="ja-JP" altLang="en-US" sz="1400" dirty="0">
                <a:solidFill>
                  <a:schemeClr val="accent3">
                    <a:lumMod val="75000"/>
                  </a:schemeClr>
                </a:solidFill>
                <a:latin typeface="Consolas" panose="020B0609020204030204" pitchFamily="49" charset="0"/>
              </a:rPr>
              <a:t>一番下のビットは常に </a:t>
            </a:r>
            <a:r>
              <a:rPr kumimoji="1" lang="en-US" altLang="ja-JP" sz="1400" dirty="0">
                <a:solidFill>
                  <a:schemeClr val="accent3">
                    <a:lumMod val="75000"/>
                  </a:schemeClr>
                </a:solidFill>
                <a:latin typeface="Consolas" panose="020B0609020204030204" pitchFamily="49" charset="0"/>
              </a:rPr>
              <a:t>1 </a:t>
            </a:r>
            <a:r>
              <a:rPr kumimoji="1" lang="ja-JP" altLang="en-US" sz="1400" dirty="0">
                <a:solidFill>
                  <a:schemeClr val="accent3">
                    <a:lumMod val="75000"/>
                  </a:schemeClr>
                </a:solidFill>
                <a:latin typeface="Consolas" panose="020B0609020204030204" pitchFamily="49" charset="0"/>
              </a:rPr>
              <a:t>でも </a:t>
            </a:r>
            <a:r>
              <a:rPr kumimoji="1" lang="en-US" sz="1400" dirty="0">
                <a:solidFill>
                  <a:schemeClr val="accent3">
                    <a:lumMod val="75000"/>
                  </a:schemeClr>
                </a:solidFill>
                <a:latin typeface="Consolas" panose="020B0609020204030204" pitchFamily="49" charset="0"/>
              </a:rPr>
              <a:t>LZA </a:t>
            </a:r>
            <a:r>
              <a:rPr kumimoji="1" lang="ja-JP" altLang="en-US" sz="1400" dirty="0">
                <a:solidFill>
                  <a:schemeClr val="accent3">
                    <a:lumMod val="75000"/>
                  </a:schemeClr>
                </a:solidFill>
                <a:latin typeface="Consolas" panose="020B0609020204030204" pitchFamily="49" charset="0"/>
              </a:rPr>
              <a:t>の性質的に大丈夫（</a:t>
            </a:r>
            <a:r>
              <a:rPr kumimoji="1" lang="en-US" altLang="ja-JP" sz="1400" dirty="0">
                <a:solidFill>
                  <a:schemeClr val="accent3">
                    <a:lumMod val="75000"/>
                  </a:schemeClr>
                </a:solidFill>
                <a:latin typeface="Consolas" panose="020B0609020204030204" pitchFamily="49" charset="0"/>
              </a:rPr>
              <a:t>+0 </a:t>
            </a:r>
            <a:r>
              <a:rPr kumimoji="1" lang="en-US" sz="1400" dirty="0">
                <a:solidFill>
                  <a:schemeClr val="accent3">
                    <a:lumMod val="75000"/>
                  </a:schemeClr>
                </a:solidFill>
                <a:latin typeface="Consolas" panose="020B0609020204030204" pitchFamily="49" charset="0"/>
              </a:rPr>
              <a:t>or -1 </a:t>
            </a:r>
            <a:r>
              <a:rPr kumimoji="1" lang="ja-JP" altLang="en-US" sz="1400" dirty="0">
                <a:solidFill>
                  <a:schemeClr val="accent3">
                    <a:lumMod val="75000"/>
                  </a:schemeClr>
                </a:solidFill>
                <a:latin typeface="Consolas" panose="020B0609020204030204" pitchFamily="49" charset="0"/>
              </a:rPr>
              <a:t>を予測するので）</a:t>
            </a:r>
          </a:p>
          <a:p>
            <a:r>
              <a:rPr kumimoji="1" lang="ja-JP" alt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return</a:t>
            </a:r>
            <a:r>
              <a:rPr kumimoji="1" lang="en-US" sz="1400" dirty="0">
                <a:solidFill>
                  <a:schemeClr val="tx1">
                    <a:lumMod val="75000"/>
                    <a:lumOff val="25000"/>
                  </a:schemeClr>
                </a:solidFill>
                <a:latin typeface="Consolas" panose="020B0609020204030204" pitchFamily="49" charset="0"/>
              </a:rPr>
              <a:t> </a:t>
            </a:r>
          </a:p>
          <a:p>
            <a:r>
              <a:rPr kumimoji="1" lang="en-US" sz="1400" dirty="0">
                <a:solidFill>
                  <a:schemeClr val="tx1">
                    <a:lumMod val="75000"/>
                    <a:lumOff val="25000"/>
                  </a:schemeClr>
                </a:solidFill>
                <a:latin typeface="Consolas" panose="020B0609020204030204" pitchFamily="49" charset="0"/>
              </a:rPr>
              <a:t>        (HC&gt;&gt;1 &amp; Z &amp; ZC&lt;&lt;1) | (HC&gt;&gt;1 &amp; G &amp; GC&lt;&lt;1) | </a:t>
            </a:r>
          </a:p>
          <a:p>
            <a:r>
              <a:rPr kumimoji="1" lang="en-US" sz="1400" dirty="0">
                <a:solidFill>
                  <a:schemeClr val="tx1">
                    <a:lumMod val="75000"/>
                    <a:lumOff val="25000"/>
                  </a:schemeClr>
                </a:solidFill>
                <a:latin typeface="Consolas" panose="020B0609020204030204" pitchFamily="49" charset="0"/>
              </a:rPr>
              <a:t>        (H&gt;&gt;1 &amp; G &amp; ZC&lt;&lt;1) | (H&gt;&gt;1 &amp; Z &amp; GC&lt;&lt;1) | 1;</a:t>
            </a:r>
          </a:p>
          <a:p>
            <a:r>
              <a:rPr kumimoji="1" lang="en-US" sz="1400" dirty="0" err="1">
                <a:solidFill>
                  <a:schemeClr val="accent5"/>
                </a:solidFill>
                <a:latin typeface="Consolas" panose="020B0609020204030204" pitchFamily="49" charset="0"/>
              </a:rPr>
              <a:t>endfunction</a:t>
            </a:r>
            <a:endParaRPr kumimoji="1" lang="en-US" sz="14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341291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AF85CE-CB03-4E84-F09E-75C90C01D04B}"/>
              </a:ext>
            </a:extLst>
          </p:cNvPr>
          <p:cNvSpPr>
            <a:spLocks noGrp="1"/>
          </p:cNvSpPr>
          <p:nvPr>
            <p:ph type="title"/>
          </p:nvPr>
        </p:nvSpPr>
        <p:spPr/>
        <p:txBody>
          <a:bodyPr/>
          <a:lstStyle/>
          <a:p>
            <a:r>
              <a:rPr kumimoji="1" lang="ja-JP" altLang="en-US" dirty="0"/>
              <a:t>実装例２</a:t>
            </a:r>
            <a:endParaRPr kumimoji="1" lang="en-US" dirty="0"/>
          </a:p>
        </p:txBody>
      </p:sp>
      <p:sp>
        <p:nvSpPr>
          <p:cNvPr id="4" name="正方形/長方形 3">
            <a:extLst>
              <a:ext uri="{FF2B5EF4-FFF2-40B4-BE49-F238E27FC236}">
                <a16:creationId xmlns:a16="http://schemas.microsoft.com/office/drawing/2014/main" id="{BC9114EE-E3F1-BD43-DEE9-3DCA8D77AC2E}"/>
              </a:ext>
            </a:extLst>
          </p:cNvPr>
          <p:cNvSpPr/>
          <p:nvPr/>
        </p:nvSpPr>
        <p:spPr bwMode="auto">
          <a:xfrm>
            <a:off x="611956" y="2348988"/>
            <a:ext cx="3690041" cy="2700030"/>
          </a:xfrm>
          <a:prstGeom prst="rect">
            <a:avLst/>
          </a:prstGeom>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en-US" sz="1400" dirty="0">
              <a:solidFill>
                <a:schemeClr val="tx1">
                  <a:lumMod val="75000"/>
                  <a:lumOff val="25000"/>
                </a:schemeClr>
              </a:solidFill>
              <a:latin typeface="Consolas" panose="020B0609020204030204" pitchFamily="49" charset="0"/>
            </a:endParaRPr>
          </a:p>
          <a:p>
            <a:r>
              <a:rPr lang="en-US" altLang="ja-JP" sz="1400" dirty="0">
                <a:solidFill>
                  <a:schemeClr val="accent3">
                    <a:lumMod val="75000"/>
                  </a:schemeClr>
                </a:solidFill>
                <a:latin typeface="Consolas" panose="020B0609020204030204" pitchFamily="49" charset="0"/>
              </a:rPr>
              <a:t>// [Hoskote2002] </a:t>
            </a:r>
            <a:r>
              <a:rPr lang="ja-JP" altLang="en-US" sz="1400" dirty="0">
                <a:solidFill>
                  <a:schemeClr val="accent3">
                    <a:lumMod val="75000"/>
                  </a:schemeClr>
                </a:solidFill>
                <a:latin typeface="Consolas" panose="020B0609020204030204" pitchFamily="49" charset="0"/>
              </a:rPr>
              <a:t>より．インテルの特許だが期限切れ（そもそも多分成立していない）</a:t>
            </a:r>
            <a:endParaRPr lang="en-US" altLang="ja-JP" sz="1400" dirty="0">
              <a:solidFill>
                <a:schemeClr val="accent3">
                  <a:lumMod val="75000"/>
                </a:schemeClr>
              </a:solidFill>
              <a:latin typeface="Consolas" panose="020B0609020204030204" pitchFamily="49" charset="0"/>
            </a:endParaRPr>
          </a:p>
          <a:p>
            <a:r>
              <a:rPr kumimoji="1" lang="en-US" altLang="ja-JP" sz="1400" dirty="0" err="1">
                <a:solidFill>
                  <a:schemeClr val="accent5"/>
                </a:solidFill>
                <a:latin typeface="Consolas" panose="020B0609020204030204" pitchFamily="49" charset="0"/>
              </a:rPr>
              <a:t>localparam</a:t>
            </a:r>
            <a:r>
              <a:rPr kumimoji="1" lang="en-US" altLang="ja-JP" sz="1400" dirty="0">
                <a:solidFill>
                  <a:schemeClr val="tx1">
                    <a:lumMod val="75000"/>
                    <a:lumOff val="25000"/>
                  </a:schemeClr>
                </a:solidFill>
                <a:latin typeface="Consolas" panose="020B0609020204030204" pitchFamily="49" charset="0"/>
              </a:rPr>
              <a:t>  W = 8;</a:t>
            </a:r>
          </a:p>
          <a:p>
            <a:r>
              <a:rPr kumimoji="1" lang="en-US" sz="1400" dirty="0">
                <a:solidFill>
                  <a:schemeClr val="accent5"/>
                </a:solidFill>
                <a:latin typeface="Consolas" panose="020B0609020204030204" pitchFamily="49" charset="0"/>
              </a:rPr>
              <a:t>function automatic logic</a:t>
            </a:r>
            <a:r>
              <a:rPr kumimoji="1" lang="en-US" sz="1400" dirty="0">
                <a:solidFill>
                  <a:schemeClr val="tx1">
                    <a:lumMod val="75000"/>
                    <a:lumOff val="25000"/>
                  </a:schemeClr>
                </a:solidFill>
                <a:latin typeface="Consolas" panose="020B0609020204030204" pitchFamily="49" charset="0"/>
              </a:rPr>
              <a:t> [W-1:0] L2(</a:t>
            </a:r>
            <a:r>
              <a:rPr kumimoji="1" lang="en-US" sz="1400" dirty="0">
                <a:solidFill>
                  <a:schemeClr val="accent5"/>
                </a:solidFill>
                <a:latin typeface="Consolas" panose="020B0609020204030204" pitchFamily="49" charset="0"/>
              </a:rPr>
              <a:t>input logic </a:t>
            </a:r>
            <a:r>
              <a:rPr kumimoji="1" lang="en-US" sz="1400" dirty="0">
                <a:solidFill>
                  <a:schemeClr val="tx1">
                    <a:lumMod val="75000"/>
                    <a:lumOff val="25000"/>
                  </a:schemeClr>
                </a:solidFill>
                <a:latin typeface="Consolas" panose="020B0609020204030204" pitchFamily="49" charset="0"/>
              </a:rPr>
              <a:t>[W-1:0] a, </a:t>
            </a:r>
            <a:r>
              <a:rPr kumimoji="1" lang="en-US" sz="1400" dirty="0">
                <a:solidFill>
                  <a:schemeClr val="accent5"/>
                </a:solidFill>
                <a:latin typeface="Consolas" panose="020B0609020204030204" pitchFamily="49" charset="0"/>
              </a:rPr>
              <a:t>input logic </a:t>
            </a:r>
            <a:r>
              <a:rPr kumimoji="1" lang="en-US" sz="1400" dirty="0">
                <a:solidFill>
                  <a:schemeClr val="tx1">
                    <a:lumMod val="75000"/>
                    <a:lumOff val="25000"/>
                  </a:schemeClr>
                </a:solidFill>
                <a:latin typeface="Consolas" panose="020B0609020204030204" pitchFamily="49" charset="0"/>
              </a:rPr>
              <a:t>[W-1:0] b);</a:t>
            </a:r>
          </a:p>
          <a:p>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logic</a:t>
            </a:r>
            <a:r>
              <a:rPr kumimoji="1" lang="en-US" sz="1400" dirty="0">
                <a:solidFill>
                  <a:schemeClr val="tx1">
                    <a:lumMod val="75000"/>
                    <a:lumOff val="25000"/>
                  </a:schemeClr>
                </a:solidFill>
                <a:latin typeface="Consolas" panose="020B0609020204030204" pitchFamily="49" charset="0"/>
              </a:rPr>
              <a:t> [W:0]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sb;</a:t>
            </a:r>
          </a:p>
          <a:p>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logic</a:t>
            </a:r>
            <a:r>
              <a:rPr kumimoji="1" lang="en-US" sz="1400" dirty="0">
                <a:solidFill>
                  <a:schemeClr val="tx1">
                    <a:lumMod val="75000"/>
                    <a:lumOff val="25000"/>
                  </a:schemeClr>
                </a:solidFill>
                <a:latin typeface="Consolas" panose="020B0609020204030204" pitchFamily="49" charset="0"/>
              </a:rPr>
              <a:t> [W:0] P, X, G, N, O, Z;</a:t>
            </a:r>
          </a:p>
          <a:p>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logic</a:t>
            </a:r>
            <a:r>
              <a:rPr kumimoji="1" lang="en-US" sz="1400" dirty="0">
                <a:solidFill>
                  <a:schemeClr val="tx1">
                    <a:lumMod val="75000"/>
                    <a:lumOff val="25000"/>
                  </a:schemeClr>
                </a:solidFill>
                <a:latin typeface="Consolas" panose="020B0609020204030204" pitchFamily="49" charset="0"/>
              </a:rPr>
              <a:t> [W:0] n, o, L;</a:t>
            </a:r>
          </a:p>
          <a:p>
            <a:r>
              <a:rPr kumimoji="1" lang="en-US" sz="1400" dirty="0">
                <a:solidFill>
                  <a:schemeClr val="tx1">
                    <a:lumMod val="75000"/>
                    <a:lumOff val="25000"/>
                  </a:schemeClr>
                </a:solidFill>
                <a:latin typeface="Consolas" panose="020B0609020204030204" pitchFamily="49" charset="0"/>
              </a:rPr>
              <a:t>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 {a[W-1], a};</a:t>
            </a:r>
          </a:p>
          <a:p>
            <a:r>
              <a:rPr kumimoji="1" lang="en-US" sz="1400" dirty="0">
                <a:solidFill>
                  <a:schemeClr val="tx1">
                    <a:lumMod val="75000"/>
                    <a:lumOff val="25000"/>
                  </a:schemeClr>
                </a:solidFill>
                <a:latin typeface="Consolas" panose="020B0609020204030204" pitchFamily="49" charset="0"/>
              </a:rPr>
              <a:t>    sb = {b[W-1], b};</a:t>
            </a:r>
          </a:p>
          <a:p>
            <a:r>
              <a:rPr kumimoji="1" lang="en-US" sz="1400" dirty="0">
                <a:solidFill>
                  <a:schemeClr val="tx1">
                    <a:lumMod val="75000"/>
                    <a:lumOff val="25000"/>
                  </a:schemeClr>
                </a:solidFill>
                <a:latin typeface="Consolas" panose="020B0609020204030204" pitchFamily="49" charset="0"/>
              </a:rPr>
              <a:t>    P =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 sb;</a:t>
            </a:r>
          </a:p>
          <a:p>
            <a:r>
              <a:rPr kumimoji="1" lang="en-US" sz="1400" dirty="0">
                <a:solidFill>
                  <a:schemeClr val="tx1">
                    <a:lumMod val="75000"/>
                    <a:lumOff val="25000"/>
                  </a:schemeClr>
                </a:solidFill>
                <a:latin typeface="Consolas" panose="020B0609020204030204" pitchFamily="49" charset="0"/>
              </a:rPr>
              <a:t>    X = ~P;</a:t>
            </a:r>
          </a:p>
          <a:p>
            <a:r>
              <a:rPr kumimoji="1" lang="en-US" sz="1400" dirty="0">
                <a:solidFill>
                  <a:schemeClr val="tx1">
                    <a:lumMod val="75000"/>
                    <a:lumOff val="25000"/>
                  </a:schemeClr>
                </a:solidFill>
                <a:latin typeface="Consolas" panose="020B0609020204030204" pitchFamily="49" charset="0"/>
              </a:rPr>
              <a:t>    G =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&amp; sb;</a:t>
            </a:r>
          </a:p>
          <a:p>
            <a:r>
              <a:rPr kumimoji="1" lang="en-US" sz="1400" dirty="0">
                <a:solidFill>
                  <a:schemeClr val="tx1">
                    <a:lumMod val="75000"/>
                    <a:lumOff val="25000"/>
                  </a:schemeClr>
                </a:solidFill>
                <a:latin typeface="Consolas" panose="020B0609020204030204" pitchFamily="49" charset="0"/>
              </a:rPr>
              <a:t>    N = ~G;</a:t>
            </a:r>
          </a:p>
          <a:p>
            <a:r>
              <a:rPr kumimoji="1" lang="en-US" sz="1400" dirty="0">
                <a:solidFill>
                  <a:schemeClr val="tx1">
                    <a:lumMod val="75000"/>
                    <a:lumOff val="25000"/>
                  </a:schemeClr>
                </a:solidFill>
                <a:latin typeface="Consolas" panose="020B0609020204030204" pitchFamily="49" charset="0"/>
              </a:rPr>
              <a:t>    O = </a:t>
            </a:r>
            <a:r>
              <a:rPr kumimoji="1" lang="en-US" sz="1400" dirty="0" err="1">
                <a:solidFill>
                  <a:schemeClr val="tx1">
                    <a:lumMod val="75000"/>
                    <a:lumOff val="25000"/>
                  </a:schemeClr>
                </a:solidFill>
                <a:latin typeface="Consolas" panose="020B0609020204030204" pitchFamily="49" charset="0"/>
              </a:rPr>
              <a:t>sa</a:t>
            </a:r>
            <a:r>
              <a:rPr kumimoji="1" lang="en-US" sz="1400" dirty="0">
                <a:solidFill>
                  <a:schemeClr val="tx1">
                    <a:lumMod val="75000"/>
                    <a:lumOff val="25000"/>
                  </a:schemeClr>
                </a:solidFill>
                <a:latin typeface="Consolas" panose="020B0609020204030204" pitchFamily="49" charset="0"/>
              </a:rPr>
              <a:t> | sb;</a:t>
            </a:r>
          </a:p>
          <a:p>
            <a:r>
              <a:rPr kumimoji="1" lang="en-US" sz="1400" dirty="0">
                <a:solidFill>
                  <a:schemeClr val="tx1">
                    <a:lumMod val="75000"/>
                    <a:lumOff val="25000"/>
                  </a:schemeClr>
                </a:solidFill>
                <a:latin typeface="Consolas" panose="020B0609020204030204" pitchFamily="49" charset="0"/>
              </a:rPr>
              <a:t>    Z = ~O;</a:t>
            </a:r>
          </a:p>
          <a:p>
            <a:r>
              <a:rPr kumimoji="1" lang="en-US" sz="1400" dirty="0">
                <a:solidFill>
                  <a:schemeClr val="tx1">
                    <a:lumMod val="75000"/>
                    <a:lumOff val="25000"/>
                  </a:schemeClr>
                </a:solidFill>
                <a:latin typeface="Consolas" panose="020B0609020204030204" pitchFamily="49" charset="0"/>
              </a:rPr>
              <a:t>    n = N | (N&lt;&lt;1);</a:t>
            </a:r>
          </a:p>
          <a:p>
            <a:r>
              <a:rPr kumimoji="1" lang="en-US" sz="1400" dirty="0">
                <a:solidFill>
                  <a:schemeClr val="tx1">
                    <a:lumMod val="75000"/>
                    <a:lumOff val="25000"/>
                  </a:schemeClr>
                </a:solidFill>
                <a:latin typeface="Consolas" panose="020B0609020204030204" pitchFamily="49" charset="0"/>
              </a:rPr>
              <a:t>    o = O | (O&lt;&lt;1);</a:t>
            </a:r>
          </a:p>
          <a:p>
            <a:r>
              <a:rPr kumimoji="1" lang="en-US" sz="1400" dirty="0">
                <a:solidFill>
                  <a:schemeClr val="tx1">
                    <a:lumMod val="75000"/>
                    <a:lumOff val="25000"/>
                  </a:schemeClr>
                </a:solidFill>
                <a:latin typeface="Consolas" panose="020B0609020204030204" pitchFamily="49" charset="0"/>
              </a:rPr>
              <a:t>    L = (X&gt;&gt;1) &amp; n &amp; o</a:t>
            </a:r>
          </a:p>
          <a:p>
            <a:r>
              <a:rPr kumimoji="1" lang="en-US" sz="1400" dirty="0">
                <a:solidFill>
                  <a:schemeClr val="tx1">
                    <a:lumMod val="75000"/>
                    <a:lumOff val="25000"/>
                  </a:schemeClr>
                </a:solidFill>
                <a:latin typeface="Consolas" panose="020B0609020204030204" pitchFamily="49" charset="0"/>
              </a:rPr>
              <a:t>        | (P&gt;&gt;1) &amp; G &amp; (O&lt;&lt;1)</a:t>
            </a:r>
          </a:p>
          <a:p>
            <a:r>
              <a:rPr kumimoji="1" lang="en-US" sz="1400" dirty="0">
                <a:solidFill>
                  <a:schemeClr val="tx1">
                    <a:lumMod val="75000"/>
                    <a:lumOff val="25000"/>
                  </a:schemeClr>
                </a:solidFill>
                <a:latin typeface="Consolas" panose="020B0609020204030204" pitchFamily="49" charset="0"/>
              </a:rPr>
              <a:t>        | (P&gt;&gt;1) &amp; Z &amp; (N&lt;&lt;1);</a:t>
            </a:r>
          </a:p>
          <a:p>
            <a:r>
              <a:rPr kumimoji="1" lang="en-US" sz="1400" dirty="0">
                <a:solidFill>
                  <a:schemeClr val="tx1">
                    <a:lumMod val="75000"/>
                    <a:lumOff val="25000"/>
                  </a:schemeClr>
                </a:solidFill>
                <a:latin typeface="Consolas" panose="020B0609020204030204" pitchFamily="49" charset="0"/>
              </a:rPr>
              <a:t>    </a:t>
            </a:r>
            <a:r>
              <a:rPr kumimoji="1" lang="en-US" sz="1400" dirty="0">
                <a:solidFill>
                  <a:schemeClr val="accent5"/>
                </a:solidFill>
                <a:latin typeface="Consolas" panose="020B0609020204030204" pitchFamily="49" charset="0"/>
              </a:rPr>
              <a:t>return</a:t>
            </a:r>
            <a:r>
              <a:rPr kumimoji="1" lang="en-US" sz="1400" dirty="0">
                <a:solidFill>
                  <a:schemeClr val="tx1">
                    <a:lumMod val="75000"/>
                    <a:lumOff val="25000"/>
                  </a:schemeClr>
                </a:solidFill>
                <a:latin typeface="Consolas" panose="020B0609020204030204" pitchFamily="49" charset="0"/>
              </a:rPr>
              <a:t> L | 1;</a:t>
            </a:r>
          </a:p>
          <a:p>
            <a:r>
              <a:rPr kumimoji="1" lang="en-US" sz="1400" dirty="0" err="1">
                <a:solidFill>
                  <a:schemeClr val="accent5"/>
                </a:solidFill>
                <a:latin typeface="Consolas" panose="020B0609020204030204" pitchFamily="49" charset="0"/>
              </a:rPr>
              <a:t>endfunction</a:t>
            </a:r>
            <a:endParaRPr kumimoji="1" lang="en-US" sz="14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2750133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CFE410-54AA-65D3-8EEF-57FD79173AAC}"/>
              </a:ext>
            </a:extLst>
          </p:cNvPr>
          <p:cNvSpPr>
            <a:spLocks noGrp="1"/>
          </p:cNvSpPr>
          <p:nvPr>
            <p:ph type="title"/>
          </p:nvPr>
        </p:nvSpPr>
        <p:spPr/>
        <p:txBody>
          <a:bodyPr/>
          <a:lstStyle/>
          <a:p>
            <a:r>
              <a:rPr kumimoji="1" lang="ja-JP" altLang="en-US" dirty="0"/>
              <a:t>備考</a:t>
            </a:r>
            <a:endParaRPr kumimoji="1" lang="en-US" dirty="0"/>
          </a:p>
        </p:txBody>
      </p:sp>
      <p:sp>
        <p:nvSpPr>
          <p:cNvPr id="3" name="テキスト プレースホルダー 2">
            <a:extLst>
              <a:ext uri="{FF2B5EF4-FFF2-40B4-BE49-F238E27FC236}">
                <a16:creationId xmlns:a16="http://schemas.microsoft.com/office/drawing/2014/main" id="{875D85C4-0074-B3AF-D0FA-A327308459A9}"/>
              </a:ext>
            </a:extLst>
          </p:cNvPr>
          <p:cNvSpPr>
            <a:spLocks noGrp="1"/>
          </p:cNvSpPr>
          <p:nvPr>
            <p:ph type="body" sz="quarter" idx="10"/>
          </p:nvPr>
        </p:nvSpPr>
        <p:spPr/>
        <p:txBody>
          <a:bodyPr/>
          <a:lstStyle/>
          <a:p>
            <a:r>
              <a:rPr lang="ja-JP" altLang="en-US" sz="2000" dirty="0"/>
              <a:t>多くの文献では </a:t>
            </a:r>
            <a:r>
              <a:rPr lang="en-US" altLang="ja-JP" sz="2000" dirty="0"/>
              <a:t>LZA </a:t>
            </a:r>
            <a:r>
              <a:rPr lang="ja-JP" altLang="en-US" sz="2000" dirty="0"/>
              <a:t>は </a:t>
            </a:r>
            <a:r>
              <a:rPr lang="en-US" altLang="ja-JP" sz="2000" dirty="0"/>
              <a:t>+0 or +1 </a:t>
            </a:r>
            <a:r>
              <a:rPr lang="ja-JP" altLang="en-US" sz="2000" dirty="0"/>
              <a:t>を予測すると記述されている</a:t>
            </a:r>
            <a:endParaRPr lang="en-US" altLang="ja-JP" sz="2000" dirty="0"/>
          </a:p>
          <a:p>
            <a:pPr lvl="1"/>
            <a:r>
              <a:rPr lang="ja-JP" altLang="en-US" dirty="0"/>
              <a:t>既存の </a:t>
            </a:r>
            <a:r>
              <a:rPr lang="en-US" altLang="ja-JP" dirty="0"/>
              <a:t>LZC </a:t>
            </a:r>
            <a:r>
              <a:rPr lang="ja-JP" altLang="en-US" dirty="0"/>
              <a:t>やシフタの回路との </a:t>
            </a:r>
            <a:r>
              <a:rPr lang="en-US" altLang="ja-JP" dirty="0"/>
              <a:t>RTL </a:t>
            </a:r>
            <a:r>
              <a:rPr lang="ja-JP" altLang="en-US" dirty="0"/>
              <a:t>上の記述の互換性をたもちやすくするために，</a:t>
            </a:r>
            <a:r>
              <a:rPr lang="en-US" altLang="ja-JP" dirty="0"/>
              <a:t>+0 or -1 </a:t>
            </a:r>
            <a:r>
              <a:rPr lang="ja-JP" altLang="en-US" dirty="0"/>
              <a:t>として説明した</a:t>
            </a:r>
            <a:endParaRPr lang="en-US" altLang="ja-JP" dirty="0"/>
          </a:p>
          <a:p>
            <a:pPr lvl="1"/>
            <a:r>
              <a:rPr lang="ja-JP" altLang="en-US" dirty="0"/>
              <a:t>推定値 </a:t>
            </a:r>
            <a:r>
              <a:rPr lang="en-US" altLang="ja-JP" dirty="0"/>
              <a:t>L </a:t>
            </a:r>
            <a:r>
              <a:rPr lang="ja-JP" altLang="en-US" dirty="0"/>
              <a:t>の左端のビットを増減することで「</a:t>
            </a:r>
            <a:r>
              <a:rPr lang="en-US" altLang="ja-JP" sz="2000" dirty="0"/>
              <a:t>+0 or +1</a:t>
            </a:r>
            <a:r>
              <a:rPr lang="ja-JP" altLang="en-US" dirty="0"/>
              <a:t>」か「</a:t>
            </a:r>
            <a:r>
              <a:rPr lang="en-US" altLang="ja-JP" sz="2000" dirty="0"/>
              <a:t>+0 or -1</a:t>
            </a:r>
            <a:r>
              <a:rPr lang="ja-JP" altLang="en-US" dirty="0"/>
              <a:t>」は調整可能</a:t>
            </a:r>
            <a:endParaRPr lang="en-US" altLang="ja-JP" dirty="0"/>
          </a:p>
          <a:p>
            <a:r>
              <a:rPr lang="ja-JP" altLang="en-US" sz="2000" dirty="0"/>
              <a:t>符号付き </a:t>
            </a:r>
            <a:r>
              <a:rPr lang="en-US" altLang="ja-JP" sz="2000" dirty="0"/>
              <a:t>LZA </a:t>
            </a:r>
            <a:r>
              <a:rPr lang="ja-JP" altLang="en-US" sz="2000" dirty="0"/>
              <a:t>は </a:t>
            </a:r>
            <a:r>
              <a:rPr lang="en-US" altLang="ja-JP" dirty="0"/>
              <a:t>K,P,G </a:t>
            </a:r>
            <a:r>
              <a:rPr lang="ja-JP" altLang="en-US" dirty="0"/>
              <a:t>の３ビットをみて推定値 </a:t>
            </a:r>
            <a:r>
              <a:rPr lang="en-US" altLang="ja-JP" dirty="0"/>
              <a:t>L </a:t>
            </a:r>
            <a:r>
              <a:rPr lang="ja-JP" altLang="en-US" dirty="0"/>
              <a:t>を作っている</a:t>
            </a:r>
            <a:endParaRPr lang="en-US" altLang="ja-JP" sz="2000" dirty="0"/>
          </a:p>
          <a:p>
            <a:pPr lvl="1"/>
            <a:r>
              <a:rPr lang="ja-JP" altLang="en-US" dirty="0"/>
              <a:t>最上位の連続した </a:t>
            </a:r>
            <a:r>
              <a:rPr lang="en-US" altLang="ja-JP" dirty="0"/>
              <a:t>0 </a:t>
            </a:r>
            <a:r>
              <a:rPr lang="ja-JP" altLang="en-US" dirty="0"/>
              <a:t>や </a:t>
            </a:r>
            <a:r>
              <a:rPr lang="en-US" altLang="ja-JP" dirty="0"/>
              <a:t>1 </a:t>
            </a:r>
            <a:r>
              <a:rPr lang="ja-JP" altLang="en-US" dirty="0"/>
              <a:t>が，</a:t>
            </a:r>
            <a:r>
              <a:rPr lang="en-US" altLang="ja-JP" dirty="0"/>
              <a:t>K,P,G </a:t>
            </a:r>
            <a:r>
              <a:rPr lang="ja-JP" altLang="en-US" dirty="0"/>
              <a:t>がどのように現れると途切れるのかを全通り考えると説明できる</a:t>
            </a:r>
            <a:endParaRPr lang="en-US" altLang="ja-JP" dirty="0"/>
          </a:p>
          <a:p>
            <a:pPr lvl="1"/>
            <a:r>
              <a:rPr lang="ja-JP" altLang="en-US" dirty="0"/>
              <a:t> </a:t>
            </a:r>
            <a:r>
              <a:rPr lang="en-US" altLang="ja-JP" dirty="0"/>
              <a:t>[HPEEMD2006] P.201 </a:t>
            </a:r>
            <a:r>
              <a:rPr lang="ja-JP" altLang="en-US" dirty="0"/>
              <a:t>に場合分けによる具体的な説明がある</a:t>
            </a:r>
            <a:endParaRPr kumimoji="1" lang="en-US" dirty="0"/>
          </a:p>
        </p:txBody>
      </p:sp>
    </p:spTree>
    <p:extLst>
      <p:ext uri="{BB962C8B-B14F-4D97-AF65-F5344CB8AC3E}">
        <p14:creationId xmlns:p14="http://schemas.microsoft.com/office/powerpoint/2010/main" val="3289000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820D0-3753-6EFB-0DEA-D286FC83F818}"/>
              </a:ext>
            </a:extLst>
          </p:cNvPr>
          <p:cNvSpPr>
            <a:spLocks noGrp="1"/>
          </p:cNvSpPr>
          <p:nvPr>
            <p:ph type="title"/>
          </p:nvPr>
        </p:nvSpPr>
        <p:spPr/>
        <p:txBody>
          <a:bodyPr/>
          <a:lstStyle/>
          <a:p>
            <a:r>
              <a:rPr kumimoji="1" lang="ja-JP" altLang="en-US" dirty="0"/>
              <a:t>浮動小数点演算器の高速化</a:t>
            </a:r>
          </a:p>
        </p:txBody>
      </p:sp>
      <p:sp>
        <p:nvSpPr>
          <p:cNvPr id="3" name="テキスト プレースホルダー 2">
            <a:extLst>
              <a:ext uri="{FF2B5EF4-FFF2-40B4-BE49-F238E27FC236}">
                <a16:creationId xmlns:a16="http://schemas.microsoft.com/office/drawing/2014/main" id="{ECA5F7CE-39C2-9318-BADA-B6056EFF5D60}"/>
              </a:ext>
            </a:extLst>
          </p:cNvPr>
          <p:cNvSpPr>
            <a:spLocks noGrp="1"/>
          </p:cNvSpPr>
          <p:nvPr>
            <p:ph type="body" sz="quarter" idx="10"/>
          </p:nvPr>
        </p:nvSpPr>
        <p:spPr/>
        <p:txBody>
          <a:bodyPr/>
          <a:lstStyle/>
          <a:p>
            <a:r>
              <a:rPr lang="ja-JP" altLang="en-US" dirty="0"/>
              <a:t>内容：</a:t>
            </a:r>
            <a:endParaRPr lang="en-US" altLang="ja-JP" dirty="0"/>
          </a:p>
          <a:p>
            <a:pPr lvl="1"/>
            <a:r>
              <a:rPr lang="ja-JP" altLang="en-US" dirty="0"/>
              <a:t>背景：冗長表現と乗算器</a:t>
            </a:r>
            <a:endParaRPr lang="en-US" altLang="ja-JP" dirty="0"/>
          </a:p>
          <a:p>
            <a:pPr lvl="1"/>
            <a:r>
              <a:rPr lang="en-US" altLang="ja-JP" dirty="0"/>
              <a:t>LZA: </a:t>
            </a:r>
            <a:r>
              <a:rPr kumimoji="1" lang="en-US" altLang="ja-JP" dirty="0"/>
              <a:t>Leading Zero Anticipation</a:t>
            </a:r>
          </a:p>
          <a:p>
            <a:pPr lvl="1"/>
            <a:r>
              <a:rPr lang="en-US" altLang="ja-JP" dirty="0"/>
              <a:t>LZA </a:t>
            </a:r>
            <a:r>
              <a:rPr lang="ja-JP" altLang="en-US" dirty="0"/>
              <a:t>の補正の高速化</a:t>
            </a:r>
            <a:r>
              <a:rPr lang="en-US" altLang="ja-JP" dirty="0"/>
              <a:t>: Lutz’s mask</a:t>
            </a:r>
          </a:p>
          <a:p>
            <a:pPr lvl="1"/>
            <a:r>
              <a:rPr lang="ja-JP" altLang="en-US" dirty="0"/>
              <a:t>絶対値を取る工夫</a:t>
            </a:r>
            <a:endParaRPr lang="en-US" altLang="ja-JP" dirty="0"/>
          </a:p>
          <a:p>
            <a:pPr lvl="2"/>
            <a:r>
              <a:rPr lang="en-US" altLang="ja-JP" dirty="0"/>
              <a:t>End-around-carry adder/</a:t>
            </a:r>
            <a:r>
              <a:rPr kumimoji="1" lang="ja-JP" altLang="en-US" dirty="0"/>
              <a:t>丸めによる加算との統合</a:t>
            </a:r>
            <a:endParaRPr lang="en-US" altLang="ja-JP" dirty="0"/>
          </a:p>
          <a:p>
            <a:pPr lvl="1"/>
            <a:r>
              <a:rPr lang="ja-JP" altLang="en-US" dirty="0"/>
              <a:t>ウォレス木の厚みを意識した加算</a:t>
            </a:r>
            <a:endParaRPr kumimoji="1" lang="en-US" altLang="ja-JP" dirty="0"/>
          </a:p>
        </p:txBody>
      </p:sp>
    </p:spTree>
    <p:extLst>
      <p:ext uri="{BB962C8B-B14F-4D97-AF65-F5344CB8AC3E}">
        <p14:creationId xmlns:p14="http://schemas.microsoft.com/office/powerpoint/2010/main" val="79964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84F4B0D-0713-25C2-B264-F943C552B73E}"/>
              </a:ext>
            </a:extLst>
          </p:cNvPr>
          <p:cNvSpPr>
            <a:spLocks noGrp="1"/>
          </p:cNvSpPr>
          <p:nvPr>
            <p:ph type="title"/>
          </p:nvPr>
        </p:nvSpPr>
        <p:spPr/>
        <p:txBody>
          <a:bodyPr/>
          <a:lstStyle/>
          <a:p>
            <a:r>
              <a:rPr lang="en-US" altLang="ja-JP" b="1" dirty="0"/>
              <a:t>LZA </a:t>
            </a:r>
            <a:r>
              <a:rPr lang="ja-JP" altLang="en-US" b="1" dirty="0"/>
              <a:t>の補正の高速化</a:t>
            </a:r>
            <a:endParaRPr lang="en-US" b="1" dirty="0"/>
          </a:p>
        </p:txBody>
      </p:sp>
    </p:spTree>
    <p:extLst>
      <p:ext uri="{BB962C8B-B14F-4D97-AF65-F5344CB8AC3E}">
        <p14:creationId xmlns:p14="http://schemas.microsoft.com/office/powerpoint/2010/main" val="105887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62AF7-B8AA-5868-EA5C-A1E4193FCEB7}"/>
              </a:ext>
            </a:extLst>
          </p:cNvPr>
          <p:cNvSpPr>
            <a:spLocks noGrp="1"/>
          </p:cNvSpPr>
          <p:nvPr>
            <p:ph type="title"/>
          </p:nvPr>
        </p:nvSpPr>
        <p:spPr/>
        <p:txBody>
          <a:bodyPr/>
          <a:lstStyle/>
          <a:p>
            <a:r>
              <a:rPr lang="en-US" altLang="ja-JP" b="1" dirty="0"/>
              <a:t>LZA </a:t>
            </a:r>
            <a:r>
              <a:rPr lang="ja-JP" altLang="en-US" b="1" dirty="0"/>
              <a:t>の補正</a:t>
            </a:r>
            <a:endParaRPr lang="en-US" dirty="0"/>
          </a:p>
        </p:txBody>
      </p:sp>
      <p:sp>
        <p:nvSpPr>
          <p:cNvPr id="5" name="テキスト プレースホルダー 4">
            <a:extLst>
              <a:ext uri="{FF2B5EF4-FFF2-40B4-BE49-F238E27FC236}">
                <a16:creationId xmlns:a16="http://schemas.microsoft.com/office/drawing/2014/main" id="{19563F35-B29F-EDEB-5769-65C0F2A1A202}"/>
              </a:ext>
            </a:extLst>
          </p:cNvPr>
          <p:cNvSpPr>
            <a:spLocks noGrp="1"/>
          </p:cNvSpPr>
          <p:nvPr>
            <p:ph type="body" sz="quarter" idx="10"/>
          </p:nvPr>
        </p:nvSpPr>
        <p:spPr/>
        <p:txBody>
          <a:bodyPr/>
          <a:lstStyle/>
          <a:p>
            <a:r>
              <a:rPr lang="en-US" altLang="ja-JP" sz="1800" dirty="0"/>
              <a:t>LZA </a:t>
            </a:r>
            <a:r>
              <a:rPr lang="ja-JP" altLang="en-US" sz="1800" dirty="0"/>
              <a:t>はシフト量を </a:t>
            </a:r>
            <a:r>
              <a:rPr lang="en-US" altLang="ja-JP" sz="1800" dirty="0"/>
              <a:t>+0 or –1 </a:t>
            </a:r>
            <a:r>
              <a:rPr lang="ja-JP" altLang="en-US" sz="1800" dirty="0"/>
              <a:t>で予測する</a:t>
            </a:r>
            <a:endParaRPr lang="en-US" altLang="ja-JP" sz="1800" dirty="0"/>
          </a:p>
          <a:p>
            <a:pPr lvl="1"/>
            <a:r>
              <a:rPr lang="ja-JP" altLang="en-US" sz="1800" dirty="0"/>
              <a:t>正規化後の </a:t>
            </a:r>
            <a:r>
              <a:rPr lang="en-US" altLang="ja-JP" sz="1800" dirty="0"/>
              <a:t>MSB </a:t>
            </a:r>
            <a:r>
              <a:rPr lang="ja-JP" altLang="en-US" sz="1800" dirty="0"/>
              <a:t>を見て，</a:t>
            </a:r>
            <a:r>
              <a:rPr lang="en-US" altLang="ja-JP" sz="1800" dirty="0"/>
              <a:t>0 </a:t>
            </a:r>
            <a:r>
              <a:rPr lang="ja-JP" altLang="en-US" sz="1800" dirty="0"/>
              <a:t>ならもう </a:t>
            </a:r>
            <a:r>
              <a:rPr lang="en-US" altLang="ja-JP" sz="1800" dirty="0"/>
              <a:t>1 </a:t>
            </a:r>
            <a:r>
              <a:rPr lang="ja-JP" altLang="en-US" sz="1800" dirty="0"/>
              <a:t>ビット左シフト</a:t>
            </a:r>
          </a:p>
          <a:p>
            <a:pPr lvl="1"/>
            <a:r>
              <a:rPr lang="en-US" altLang="ja-JP" sz="1800" dirty="0"/>
              <a:t>fanout </a:t>
            </a:r>
            <a:r>
              <a:rPr lang="ja-JP" altLang="en-US" sz="1800" dirty="0"/>
              <a:t>が大きく，おそらくここはそこそこ遅延が大きい</a:t>
            </a:r>
          </a:p>
          <a:p>
            <a:r>
              <a:rPr lang="en-US" altLang="ja-JP" sz="2000" dirty="0"/>
              <a:t>[</a:t>
            </a:r>
            <a:r>
              <a:rPr lang="en-US" altLang="ja-JP" sz="1800" dirty="0"/>
              <a:t>Lutz2017</a:t>
            </a:r>
            <a:r>
              <a:rPr lang="en-US" altLang="ja-JP" sz="2000" dirty="0"/>
              <a:t>] </a:t>
            </a:r>
            <a:r>
              <a:rPr lang="ja-JP" altLang="en-US" sz="1800" dirty="0"/>
              <a:t>これを正規化のシフト並列になるべく早く検出する </a:t>
            </a:r>
            <a:endParaRPr lang="en-US" altLang="ja-JP" sz="1800" dirty="0"/>
          </a:p>
          <a:p>
            <a:pPr lvl="1"/>
            <a:r>
              <a:rPr lang="ja-JP" altLang="en-US" sz="1800" dirty="0"/>
              <a:t>シフト後の </a:t>
            </a:r>
            <a:r>
              <a:rPr lang="en-US" altLang="ja-JP" sz="1800" dirty="0"/>
              <a:t>MSB </a:t>
            </a:r>
            <a:r>
              <a:rPr lang="ja-JP" altLang="en-US" sz="1800" dirty="0"/>
              <a:t>にあたるビットをマスクにより抽出，</a:t>
            </a:r>
            <a:endParaRPr lang="en-US" altLang="ja-JP" sz="1800" dirty="0"/>
          </a:p>
          <a:p>
            <a:pPr lvl="1"/>
            <a:r>
              <a:rPr lang="en-US" altLang="ja-JP" sz="1800" dirty="0"/>
              <a:t>OR </a:t>
            </a:r>
            <a:r>
              <a:rPr lang="ja-JP" altLang="en-US" sz="1800" dirty="0"/>
              <a:t>でかき集めて高速に得る</a:t>
            </a:r>
          </a:p>
          <a:p>
            <a:pPr lvl="2"/>
            <a:r>
              <a:rPr lang="ja-JP" altLang="en-US" sz="1800" dirty="0"/>
              <a:t>シフタよりも </a:t>
            </a:r>
            <a:r>
              <a:rPr lang="en-US" altLang="ja-JP" sz="1800" dirty="0"/>
              <a:t>OR </a:t>
            </a:r>
            <a:r>
              <a:rPr lang="ja-JP" altLang="en-US" sz="1800" dirty="0"/>
              <a:t>ツリーの方が速い</a:t>
            </a:r>
            <a:endParaRPr lang="en-US" altLang="ja-JP" sz="1800" dirty="0"/>
          </a:p>
        </p:txBody>
      </p:sp>
    </p:spTree>
    <p:extLst>
      <p:ext uri="{BB962C8B-B14F-4D97-AF65-F5344CB8AC3E}">
        <p14:creationId xmlns:p14="http://schemas.microsoft.com/office/powerpoint/2010/main" val="2757555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B70357-7B47-8166-AF65-C046A6CF6C47}"/>
              </a:ext>
            </a:extLst>
          </p:cNvPr>
          <p:cNvSpPr>
            <a:spLocks noGrp="1"/>
          </p:cNvSpPr>
          <p:nvPr>
            <p:ph type="title"/>
          </p:nvPr>
        </p:nvSpPr>
        <p:spPr/>
        <p:txBody>
          <a:bodyPr/>
          <a:lstStyle/>
          <a:p>
            <a:r>
              <a:rPr kumimoji="1" lang="en-US" altLang="ja-JP" sz="2800" dirty="0">
                <a:latin typeface="+mn-ea"/>
              </a:rPr>
              <a:t>Lutz’s mask </a:t>
            </a:r>
            <a:r>
              <a:rPr kumimoji="1" lang="ja-JP" altLang="en-US" sz="2800" dirty="0">
                <a:latin typeface="+mn-ea"/>
              </a:rPr>
              <a:t>による補正検出</a:t>
            </a:r>
            <a:endParaRPr kumimoji="1" lang="en-US" dirty="0"/>
          </a:p>
        </p:txBody>
      </p:sp>
      <p:sp>
        <p:nvSpPr>
          <p:cNvPr id="68" name="正方形/長方形 67">
            <a:extLst>
              <a:ext uri="{FF2B5EF4-FFF2-40B4-BE49-F238E27FC236}">
                <a16:creationId xmlns:a16="http://schemas.microsoft.com/office/drawing/2014/main" id="{B276B3EA-8EAB-A1A5-1333-A3E3B77A55EF}"/>
              </a:ext>
            </a:extLst>
          </p:cNvPr>
          <p:cNvSpPr/>
          <p:nvPr/>
        </p:nvSpPr>
        <p:spPr bwMode="auto">
          <a:xfrm>
            <a:off x="1691968" y="1808982"/>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乗算器</a:t>
            </a:r>
            <a:endParaRPr kumimoji="1" lang="en-US" sz="1200" dirty="0">
              <a:solidFill>
                <a:schemeClr val="tx1">
                  <a:lumMod val="75000"/>
                  <a:lumOff val="25000"/>
                </a:schemeClr>
              </a:solidFill>
              <a:latin typeface="+mn-ea"/>
            </a:endParaRPr>
          </a:p>
        </p:txBody>
      </p:sp>
      <p:sp>
        <p:nvSpPr>
          <p:cNvPr id="69" name="正方形/長方形 68">
            <a:extLst>
              <a:ext uri="{FF2B5EF4-FFF2-40B4-BE49-F238E27FC236}">
                <a16:creationId xmlns:a16="http://schemas.microsoft.com/office/drawing/2014/main" id="{15859DA8-FA67-4228-2272-969372DFCF29}"/>
              </a:ext>
            </a:extLst>
          </p:cNvPr>
          <p:cNvSpPr/>
          <p:nvPr/>
        </p:nvSpPr>
        <p:spPr bwMode="auto">
          <a:xfrm>
            <a:off x="611956" y="2348988"/>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CSA</a:t>
            </a:r>
            <a:endParaRPr kumimoji="1" lang="en-US" sz="1200" dirty="0">
              <a:solidFill>
                <a:schemeClr val="tx1">
                  <a:lumMod val="75000"/>
                  <a:lumOff val="25000"/>
                </a:schemeClr>
              </a:solidFill>
              <a:latin typeface="+mn-ea"/>
            </a:endParaRPr>
          </a:p>
        </p:txBody>
      </p:sp>
      <p:cxnSp>
        <p:nvCxnSpPr>
          <p:cNvPr id="70" name="直線矢印コネクタ 69">
            <a:extLst>
              <a:ext uri="{FF2B5EF4-FFF2-40B4-BE49-F238E27FC236}">
                <a16:creationId xmlns:a16="http://schemas.microsoft.com/office/drawing/2014/main" id="{10873DD5-856B-0C61-162B-48DFBEF192D5}"/>
              </a:ext>
            </a:extLst>
          </p:cNvPr>
          <p:cNvCxnSpPr/>
          <p:nvPr/>
        </p:nvCxnSpPr>
        <p:spPr bwMode="auto">
          <a:xfrm>
            <a:off x="971960" y="2168986"/>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71" name="直線矢印コネクタ 70">
            <a:extLst>
              <a:ext uri="{FF2B5EF4-FFF2-40B4-BE49-F238E27FC236}">
                <a16:creationId xmlns:a16="http://schemas.microsoft.com/office/drawing/2014/main" id="{129CC945-4CB5-F1D4-0F5E-089E3C8D5A30}"/>
              </a:ext>
            </a:extLst>
          </p:cNvPr>
          <p:cNvCxnSpPr/>
          <p:nvPr/>
        </p:nvCxnSpPr>
        <p:spPr bwMode="auto">
          <a:xfrm>
            <a:off x="2051972" y="2168986"/>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72" name="直線矢印コネクタ 71">
            <a:extLst>
              <a:ext uri="{FF2B5EF4-FFF2-40B4-BE49-F238E27FC236}">
                <a16:creationId xmlns:a16="http://schemas.microsoft.com/office/drawing/2014/main" id="{3F38AD9E-34DF-CE9D-BAFF-28DEBDBF1BA5}"/>
              </a:ext>
            </a:extLst>
          </p:cNvPr>
          <p:cNvCxnSpPr>
            <a:cxnSpLocks/>
          </p:cNvCxnSpPr>
          <p:nvPr/>
        </p:nvCxnSpPr>
        <p:spPr bwMode="auto">
          <a:xfrm>
            <a:off x="1421965" y="2708992"/>
            <a:ext cx="0" cy="540006"/>
          </a:xfrm>
          <a:prstGeom prst="straightConnector1">
            <a:avLst/>
          </a:prstGeom>
          <a:noFill/>
          <a:ln w="9525" cap="flat" cmpd="sng" algn="ctr">
            <a:solidFill>
              <a:schemeClr val="tx1"/>
            </a:solidFill>
            <a:prstDash val="solid"/>
            <a:round/>
            <a:headEnd type="none" w="med" len="med"/>
            <a:tailEnd type="triangle"/>
          </a:ln>
          <a:effectLst/>
        </p:spPr>
      </p:cxnSp>
      <p:cxnSp>
        <p:nvCxnSpPr>
          <p:cNvPr id="73" name="直線矢印コネクタ 72">
            <a:extLst>
              <a:ext uri="{FF2B5EF4-FFF2-40B4-BE49-F238E27FC236}">
                <a16:creationId xmlns:a16="http://schemas.microsoft.com/office/drawing/2014/main" id="{4198525F-6287-1E1D-BEFF-458964A807B5}"/>
              </a:ext>
            </a:extLst>
          </p:cNvPr>
          <p:cNvCxnSpPr>
            <a:cxnSpLocks/>
          </p:cNvCxnSpPr>
          <p:nvPr/>
        </p:nvCxnSpPr>
        <p:spPr bwMode="auto">
          <a:xfrm>
            <a:off x="1961971" y="2708992"/>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74" name="正方形/長方形 73">
            <a:extLst>
              <a:ext uri="{FF2B5EF4-FFF2-40B4-BE49-F238E27FC236}">
                <a16:creationId xmlns:a16="http://schemas.microsoft.com/office/drawing/2014/main" id="{1E6BED64-AA60-24AF-8171-A06F0855DC41}"/>
              </a:ext>
            </a:extLst>
          </p:cNvPr>
          <p:cNvSpPr/>
          <p:nvPr/>
        </p:nvSpPr>
        <p:spPr bwMode="auto">
          <a:xfrm>
            <a:off x="611956" y="3248999"/>
            <a:ext cx="2160024" cy="108001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桁上げ加算</a:t>
            </a:r>
            <a:endParaRPr kumimoji="1" lang="en-US" sz="1200" dirty="0">
              <a:solidFill>
                <a:schemeClr val="tx1">
                  <a:lumMod val="75000"/>
                  <a:lumOff val="25000"/>
                </a:schemeClr>
              </a:solidFill>
              <a:latin typeface="+mn-ea"/>
            </a:endParaRPr>
          </a:p>
        </p:txBody>
      </p:sp>
      <p:cxnSp>
        <p:nvCxnSpPr>
          <p:cNvPr id="75" name="直線矢印コネクタ 74">
            <a:extLst>
              <a:ext uri="{FF2B5EF4-FFF2-40B4-BE49-F238E27FC236}">
                <a16:creationId xmlns:a16="http://schemas.microsoft.com/office/drawing/2014/main" id="{6A7870B6-3942-B56C-028B-2AB002B08F82}"/>
              </a:ext>
            </a:extLst>
          </p:cNvPr>
          <p:cNvCxnSpPr>
            <a:cxnSpLocks/>
            <a:endCxn id="88" idx="0"/>
          </p:cNvCxnSpPr>
          <p:nvPr/>
        </p:nvCxnSpPr>
        <p:spPr bwMode="auto">
          <a:xfrm>
            <a:off x="1691968" y="4329010"/>
            <a:ext cx="0" cy="270003"/>
          </a:xfrm>
          <a:prstGeom prst="straightConnector1">
            <a:avLst/>
          </a:prstGeom>
          <a:noFill/>
          <a:ln w="9525" cap="flat" cmpd="sng" algn="ctr">
            <a:solidFill>
              <a:schemeClr val="tx1"/>
            </a:solidFill>
            <a:prstDash val="solid"/>
            <a:round/>
            <a:headEnd type="none" w="med" len="med"/>
            <a:tailEnd type="triangle"/>
          </a:ln>
          <a:effectLst/>
        </p:spPr>
      </p:cxnSp>
      <p:sp>
        <p:nvSpPr>
          <p:cNvPr id="76" name="正方形/長方形 75">
            <a:extLst>
              <a:ext uri="{FF2B5EF4-FFF2-40B4-BE49-F238E27FC236}">
                <a16:creationId xmlns:a16="http://schemas.microsoft.com/office/drawing/2014/main" id="{05356D96-0600-7EB2-115C-B1593DCFFD4C}"/>
              </a:ext>
            </a:extLst>
          </p:cNvPr>
          <p:cNvSpPr/>
          <p:nvPr/>
        </p:nvSpPr>
        <p:spPr bwMode="auto">
          <a:xfrm>
            <a:off x="3131984" y="3248998"/>
            <a:ext cx="720008"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LZA</a:t>
            </a:r>
            <a:endParaRPr kumimoji="1" lang="en-US" sz="1200" dirty="0">
              <a:solidFill>
                <a:schemeClr val="tx1">
                  <a:lumMod val="75000"/>
                  <a:lumOff val="25000"/>
                </a:schemeClr>
              </a:solidFill>
              <a:latin typeface="+mn-ea"/>
            </a:endParaRPr>
          </a:p>
        </p:txBody>
      </p:sp>
      <p:cxnSp>
        <p:nvCxnSpPr>
          <p:cNvPr id="77" name="直線矢印コネクタ 76">
            <a:extLst>
              <a:ext uri="{FF2B5EF4-FFF2-40B4-BE49-F238E27FC236}">
                <a16:creationId xmlns:a16="http://schemas.microsoft.com/office/drawing/2014/main" id="{E2647111-98C8-8508-4C0E-3FBBF64DDD0E}"/>
              </a:ext>
            </a:extLst>
          </p:cNvPr>
          <p:cNvCxnSpPr>
            <a:cxnSpLocks/>
          </p:cNvCxnSpPr>
          <p:nvPr/>
        </p:nvCxnSpPr>
        <p:spPr bwMode="auto">
          <a:xfrm flipH="1">
            <a:off x="1421965" y="2888994"/>
            <a:ext cx="1890021" cy="0"/>
          </a:xfrm>
          <a:prstGeom prst="straightConnector1">
            <a:avLst/>
          </a:prstGeom>
          <a:noFill/>
          <a:ln w="9525" cap="flat" cmpd="sng" algn="ctr">
            <a:solidFill>
              <a:schemeClr val="tx1"/>
            </a:solidFill>
            <a:prstDash val="solid"/>
            <a:round/>
            <a:headEnd type="none" w="med" len="med"/>
            <a:tailEnd type="none"/>
          </a:ln>
          <a:effectLst/>
        </p:spPr>
      </p:cxnSp>
      <p:cxnSp>
        <p:nvCxnSpPr>
          <p:cNvPr id="78" name="直線矢印コネクタ 77">
            <a:extLst>
              <a:ext uri="{FF2B5EF4-FFF2-40B4-BE49-F238E27FC236}">
                <a16:creationId xmlns:a16="http://schemas.microsoft.com/office/drawing/2014/main" id="{0BC3CECC-EA36-3D5E-69A8-2E0212CBD646}"/>
              </a:ext>
            </a:extLst>
          </p:cNvPr>
          <p:cNvCxnSpPr>
            <a:cxnSpLocks/>
          </p:cNvCxnSpPr>
          <p:nvPr/>
        </p:nvCxnSpPr>
        <p:spPr bwMode="auto">
          <a:xfrm flipH="1">
            <a:off x="1961971" y="3068996"/>
            <a:ext cx="1710019" cy="0"/>
          </a:xfrm>
          <a:prstGeom prst="straightConnector1">
            <a:avLst/>
          </a:prstGeom>
          <a:noFill/>
          <a:ln w="9525" cap="flat" cmpd="sng" algn="ctr">
            <a:solidFill>
              <a:schemeClr val="tx1"/>
            </a:solidFill>
            <a:prstDash val="solid"/>
            <a:round/>
            <a:headEnd type="none" w="med" len="med"/>
            <a:tailEnd type="none"/>
          </a:ln>
          <a:effectLst/>
        </p:spPr>
      </p:cxnSp>
      <p:cxnSp>
        <p:nvCxnSpPr>
          <p:cNvPr id="79" name="直線矢印コネクタ 78">
            <a:extLst>
              <a:ext uri="{FF2B5EF4-FFF2-40B4-BE49-F238E27FC236}">
                <a16:creationId xmlns:a16="http://schemas.microsoft.com/office/drawing/2014/main" id="{E6F8F5D3-CFC4-DD78-B27D-9CDEB37B0702}"/>
              </a:ext>
            </a:extLst>
          </p:cNvPr>
          <p:cNvCxnSpPr>
            <a:cxnSpLocks/>
          </p:cNvCxnSpPr>
          <p:nvPr/>
        </p:nvCxnSpPr>
        <p:spPr bwMode="auto">
          <a:xfrm>
            <a:off x="3311986" y="288899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6A22C0F7-B465-6060-90BD-402E755C6448}"/>
              </a:ext>
            </a:extLst>
          </p:cNvPr>
          <p:cNvCxnSpPr>
            <a:cxnSpLocks/>
          </p:cNvCxnSpPr>
          <p:nvPr/>
        </p:nvCxnSpPr>
        <p:spPr bwMode="auto">
          <a:xfrm>
            <a:off x="3671990" y="3068996"/>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266146F6-510D-C1E2-C96A-2424203EC95F}"/>
              </a:ext>
            </a:extLst>
          </p:cNvPr>
          <p:cNvCxnSpPr/>
          <p:nvPr/>
        </p:nvCxnSpPr>
        <p:spPr bwMode="auto">
          <a:xfrm>
            <a:off x="2051972" y="1628980"/>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97E07FC9-7F60-9D96-1413-4FEA44A3CFAA}"/>
              </a:ext>
            </a:extLst>
          </p:cNvPr>
          <p:cNvCxnSpPr/>
          <p:nvPr/>
        </p:nvCxnSpPr>
        <p:spPr bwMode="auto">
          <a:xfrm>
            <a:off x="3131984" y="1628980"/>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83" name="正方形/長方形 82">
            <a:extLst>
              <a:ext uri="{FF2B5EF4-FFF2-40B4-BE49-F238E27FC236}">
                <a16:creationId xmlns:a16="http://schemas.microsoft.com/office/drawing/2014/main" id="{F5E76029-F81C-AE95-DB62-7BDA7E71595C}"/>
              </a:ext>
            </a:extLst>
          </p:cNvPr>
          <p:cNvSpPr/>
          <p:nvPr/>
        </p:nvSpPr>
        <p:spPr bwMode="auto">
          <a:xfrm>
            <a:off x="611956" y="1268976"/>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a:t>
            </a:r>
            <a:endParaRPr kumimoji="1" lang="en-US" sz="1200" dirty="0">
              <a:solidFill>
                <a:schemeClr val="tx1">
                  <a:lumMod val="75000"/>
                  <a:lumOff val="25000"/>
                </a:schemeClr>
              </a:solidFill>
              <a:latin typeface="+mn-ea"/>
            </a:endParaRPr>
          </a:p>
        </p:txBody>
      </p:sp>
      <p:sp>
        <p:nvSpPr>
          <p:cNvPr id="84" name="正方形/長方形 83">
            <a:extLst>
              <a:ext uri="{FF2B5EF4-FFF2-40B4-BE49-F238E27FC236}">
                <a16:creationId xmlns:a16="http://schemas.microsoft.com/office/drawing/2014/main" id="{370A63ED-00E1-851A-5576-1E80E253EA1D}"/>
              </a:ext>
            </a:extLst>
          </p:cNvPr>
          <p:cNvSpPr/>
          <p:nvPr/>
        </p:nvSpPr>
        <p:spPr bwMode="auto">
          <a:xfrm>
            <a:off x="1691968" y="1268976"/>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A</a:t>
            </a:r>
            <a:endParaRPr kumimoji="1" lang="en-US" sz="1200" dirty="0">
              <a:solidFill>
                <a:schemeClr val="tx1">
                  <a:lumMod val="75000"/>
                  <a:lumOff val="25000"/>
                </a:schemeClr>
              </a:solidFill>
              <a:latin typeface="+mn-ea"/>
            </a:endParaRPr>
          </a:p>
        </p:txBody>
      </p:sp>
      <p:sp>
        <p:nvSpPr>
          <p:cNvPr id="85" name="正方形/長方形 84">
            <a:extLst>
              <a:ext uri="{FF2B5EF4-FFF2-40B4-BE49-F238E27FC236}">
                <a16:creationId xmlns:a16="http://schemas.microsoft.com/office/drawing/2014/main" id="{DD0CFB4F-AB4E-C8B8-A67E-072EA999B3FA}"/>
              </a:ext>
            </a:extLst>
          </p:cNvPr>
          <p:cNvSpPr/>
          <p:nvPr/>
        </p:nvSpPr>
        <p:spPr bwMode="auto">
          <a:xfrm>
            <a:off x="2771980" y="1268976"/>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B</a:t>
            </a:r>
            <a:endParaRPr kumimoji="1" lang="en-US" sz="1200" dirty="0">
              <a:solidFill>
                <a:schemeClr val="tx1">
                  <a:lumMod val="75000"/>
                  <a:lumOff val="25000"/>
                </a:schemeClr>
              </a:solidFill>
              <a:latin typeface="+mn-ea"/>
            </a:endParaRPr>
          </a:p>
        </p:txBody>
      </p:sp>
      <p:sp>
        <p:nvSpPr>
          <p:cNvPr id="86" name="正方形/長方形 85">
            <a:extLst>
              <a:ext uri="{FF2B5EF4-FFF2-40B4-BE49-F238E27FC236}">
                <a16:creationId xmlns:a16="http://schemas.microsoft.com/office/drawing/2014/main" id="{3951C98C-9188-F407-3C63-E67DE75FDFAB}"/>
              </a:ext>
            </a:extLst>
          </p:cNvPr>
          <p:cNvSpPr/>
          <p:nvPr/>
        </p:nvSpPr>
        <p:spPr bwMode="auto">
          <a:xfrm>
            <a:off x="611956" y="1808982"/>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シフタ</a:t>
            </a:r>
            <a:endParaRPr kumimoji="1" lang="en-US" sz="1200" dirty="0">
              <a:solidFill>
                <a:schemeClr val="tx1">
                  <a:lumMod val="75000"/>
                  <a:lumOff val="25000"/>
                </a:schemeClr>
              </a:solidFill>
              <a:latin typeface="+mn-ea"/>
            </a:endParaRPr>
          </a:p>
        </p:txBody>
      </p:sp>
      <p:cxnSp>
        <p:nvCxnSpPr>
          <p:cNvPr id="87" name="直線矢印コネクタ 86">
            <a:extLst>
              <a:ext uri="{FF2B5EF4-FFF2-40B4-BE49-F238E27FC236}">
                <a16:creationId xmlns:a16="http://schemas.microsoft.com/office/drawing/2014/main" id="{BD6D9266-9621-C7B3-7EA2-DA43393C0E4D}"/>
              </a:ext>
            </a:extLst>
          </p:cNvPr>
          <p:cNvCxnSpPr/>
          <p:nvPr/>
        </p:nvCxnSpPr>
        <p:spPr bwMode="auto">
          <a:xfrm>
            <a:off x="971960" y="1628980"/>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88" name="正方形/長方形 87">
            <a:extLst>
              <a:ext uri="{FF2B5EF4-FFF2-40B4-BE49-F238E27FC236}">
                <a16:creationId xmlns:a16="http://schemas.microsoft.com/office/drawing/2014/main" id="{ED0D10AA-B3A4-2D84-96BD-24420454ABB3}"/>
              </a:ext>
            </a:extLst>
          </p:cNvPr>
          <p:cNvSpPr/>
          <p:nvPr/>
        </p:nvSpPr>
        <p:spPr bwMode="auto">
          <a:xfrm>
            <a:off x="611956" y="4599013"/>
            <a:ext cx="216002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シフタ</a:t>
            </a:r>
            <a:endParaRPr kumimoji="1" lang="en-US" sz="1200" dirty="0">
              <a:solidFill>
                <a:schemeClr val="tx1">
                  <a:lumMod val="75000"/>
                  <a:lumOff val="25000"/>
                </a:schemeClr>
              </a:solidFill>
              <a:latin typeface="+mn-ea"/>
            </a:endParaRPr>
          </a:p>
        </p:txBody>
      </p:sp>
      <p:cxnSp>
        <p:nvCxnSpPr>
          <p:cNvPr id="89" name="直線矢印コネクタ 88">
            <a:extLst>
              <a:ext uri="{FF2B5EF4-FFF2-40B4-BE49-F238E27FC236}">
                <a16:creationId xmlns:a16="http://schemas.microsoft.com/office/drawing/2014/main" id="{CD3E6C05-4BCA-FAF3-4472-7617819D9F5E}"/>
              </a:ext>
            </a:extLst>
          </p:cNvPr>
          <p:cNvCxnSpPr>
            <a:cxnSpLocks/>
            <a:stCxn id="76" idx="2"/>
          </p:cNvCxnSpPr>
          <p:nvPr/>
        </p:nvCxnSpPr>
        <p:spPr bwMode="auto">
          <a:xfrm>
            <a:off x="3491988" y="3969006"/>
            <a:ext cx="0" cy="990011"/>
          </a:xfrm>
          <a:prstGeom prst="straightConnector1">
            <a:avLst/>
          </a:prstGeom>
          <a:noFill/>
          <a:ln w="9525" cap="flat" cmpd="sng" algn="ctr">
            <a:solidFill>
              <a:schemeClr val="tx1"/>
            </a:solidFill>
            <a:prstDash val="solid"/>
            <a:round/>
            <a:headEnd type="none" w="med" len="med"/>
            <a:tailEnd type="none"/>
          </a:ln>
          <a:effectLst/>
        </p:spPr>
      </p:cxnSp>
      <p:cxnSp>
        <p:nvCxnSpPr>
          <p:cNvPr id="90" name="直線矢印コネクタ 89">
            <a:extLst>
              <a:ext uri="{FF2B5EF4-FFF2-40B4-BE49-F238E27FC236}">
                <a16:creationId xmlns:a16="http://schemas.microsoft.com/office/drawing/2014/main" id="{5759204E-4C5A-54B7-1A8D-6DBB4674818D}"/>
              </a:ext>
            </a:extLst>
          </p:cNvPr>
          <p:cNvCxnSpPr>
            <a:cxnSpLocks/>
            <a:endCxn id="88" idx="3"/>
          </p:cNvCxnSpPr>
          <p:nvPr/>
        </p:nvCxnSpPr>
        <p:spPr bwMode="auto">
          <a:xfrm flipH="1">
            <a:off x="2771980" y="4959017"/>
            <a:ext cx="720008" cy="0"/>
          </a:xfrm>
          <a:prstGeom prst="straightConnector1">
            <a:avLst/>
          </a:prstGeom>
          <a:noFill/>
          <a:ln w="9525" cap="flat" cmpd="sng" algn="ctr">
            <a:solidFill>
              <a:schemeClr val="tx1"/>
            </a:solidFill>
            <a:prstDash val="solid"/>
            <a:round/>
            <a:headEnd type="none" w="med" len="med"/>
            <a:tailEnd type="triangle"/>
          </a:ln>
          <a:effectLst/>
        </p:spPr>
      </p:cxnSp>
      <p:cxnSp>
        <p:nvCxnSpPr>
          <p:cNvPr id="91" name="直線矢印コネクタ 90">
            <a:extLst>
              <a:ext uri="{FF2B5EF4-FFF2-40B4-BE49-F238E27FC236}">
                <a16:creationId xmlns:a16="http://schemas.microsoft.com/office/drawing/2014/main" id="{96629468-00B7-283B-D797-B99165B351E5}"/>
              </a:ext>
            </a:extLst>
          </p:cNvPr>
          <p:cNvCxnSpPr/>
          <p:nvPr/>
        </p:nvCxnSpPr>
        <p:spPr bwMode="auto">
          <a:xfrm>
            <a:off x="2501977" y="2168986"/>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08" name="直線矢印コネクタ 107">
            <a:extLst>
              <a:ext uri="{FF2B5EF4-FFF2-40B4-BE49-F238E27FC236}">
                <a16:creationId xmlns:a16="http://schemas.microsoft.com/office/drawing/2014/main" id="{E1EB7037-2CE9-EEAD-E38F-0FFADBAD0B58}"/>
              </a:ext>
            </a:extLst>
          </p:cNvPr>
          <p:cNvCxnSpPr>
            <a:cxnSpLocks/>
            <a:endCxn id="3" idx="0"/>
          </p:cNvCxnSpPr>
          <p:nvPr/>
        </p:nvCxnSpPr>
        <p:spPr bwMode="auto">
          <a:xfrm>
            <a:off x="1691968" y="5319021"/>
            <a:ext cx="0" cy="270003"/>
          </a:xfrm>
          <a:prstGeom prst="straightConnector1">
            <a:avLst/>
          </a:prstGeom>
          <a:noFill/>
          <a:ln w="9525" cap="flat" cmpd="sng" algn="ctr">
            <a:solidFill>
              <a:schemeClr val="tx1"/>
            </a:solidFill>
            <a:prstDash val="solid"/>
            <a:round/>
            <a:headEnd type="none" w="med" len="med"/>
            <a:tailEnd type="triangle"/>
          </a:ln>
          <a:effectLst/>
        </p:spPr>
      </p:cxnSp>
      <p:sp>
        <p:nvSpPr>
          <p:cNvPr id="3" name="正方形/長方形 2">
            <a:extLst>
              <a:ext uri="{FF2B5EF4-FFF2-40B4-BE49-F238E27FC236}">
                <a16:creationId xmlns:a16="http://schemas.microsoft.com/office/drawing/2014/main" id="{234FD6C5-B380-D890-A6F5-41932D177190}"/>
              </a:ext>
            </a:extLst>
          </p:cNvPr>
          <p:cNvSpPr/>
          <p:nvPr/>
        </p:nvSpPr>
        <p:spPr bwMode="auto">
          <a:xfrm>
            <a:off x="611956" y="5589024"/>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補正</a:t>
            </a:r>
            <a:r>
              <a:rPr kumimoji="1" lang="en-US" altLang="ja-JP" sz="1200" dirty="0">
                <a:solidFill>
                  <a:schemeClr val="tx1">
                    <a:lumMod val="75000"/>
                    <a:lumOff val="25000"/>
                  </a:schemeClr>
                </a:solidFill>
                <a:latin typeface="+mn-ea"/>
              </a:rPr>
              <a:t>1bit</a:t>
            </a:r>
            <a:r>
              <a:rPr kumimoji="1" lang="ja-JP" altLang="en-US" sz="1200" dirty="0">
                <a:solidFill>
                  <a:schemeClr val="tx1">
                    <a:lumMod val="75000"/>
                    <a:lumOff val="25000"/>
                  </a:schemeClr>
                </a:solidFill>
                <a:latin typeface="+mn-ea"/>
              </a:rPr>
              <a:t>右シフタ</a:t>
            </a:r>
            <a:endParaRPr kumimoji="1" lang="en-US" sz="1200"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F7C3E5D9-0862-8468-B368-C315E0329A43}"/>
              </a:ext>
            </a:extLst>
          </p:cNvPr>
          <p:cNvCxnSpPr>
            <a:cxnSpLocks/>
          </p:cNvCxnSpPr>
          <p:nvPr/>
        </p:nvCxnSpPr>
        <p:spPr bwMode="auto">
          <a:xfrm flipH="1">
            <a:off x="1691968" y="5409022"/>
            <a:ext cx="1800020" cy="0"/>
          </a:xfrm>
          <a:prstGeom prst="straightConnector1">
            <a:avLst/>
          </a:prstGeom>
          <a:ln>
            <a:headEnd type="none" w="med" len="med"/>
            <a:tailEnd type="none"/>
          </a:ln>
        </p:spPr>
        <p:style>
          <a:lnRef idx="2">
            <a:schemeClr val="accent6"/>
          </a:lnRef>
          <a:fillRef idx="0">
            <a:schemeClr val="accent6"/>
          </a:fillRef>
          <a:effectRef idx="1">
            <a:schemeClr val="accent6"/>
          </a:effectRef>
          <a:fontRef idx="minor">
            <a:schemeClr val="tx1"/>
          </a:fontRef>
        </p:style>
      </p:cxnSp>
      <p:cxnSp>
        <p:nvCxnSpPr>
          <p:cNvPr id="8" name="直線矢印コネクタ 7">
            <a:extLst>
              <a:ext uri="{FF2B5EF4-FFF2-40B4-BE49-F238E27FC236}">
                <a16:creationId xmlns:a16="http://schemas.microsoft.com/office/drawing/2014/main" id="{1F396783-C546-CE94-11BA-B8A8C18B889A}"/>
              </a:ext>
            </a:extLst>
          </p:cNvPr>
          <p:cNvCxnSpPr>
            <a:cxnSpLocks/>
          </p:cNvCxnSpPr>
          <p:nvPr/>
        </p:nvCxnSpPr>
        <p:spPr bwMode="auto">
          <a:xfrm>
            <a:off x="3491988" y="5409022"/>
            <a:ext cx="0" cy="360004"/>
          </a:xfrm>
          <a:prstGeom prst="straightConnector1">
            <a:avLst/>
          </a:prstGeom>
          <a:ln>
            <a:headEnd type="none" w="med" len="med"/>
            <a:tailEnd type="none"/>
          </a:ln>
        </p:spPr>
        <p:style>
          <a:lnRef idx="2">
            <a:schemeClr val="accent6"/>
          </a:lnRef>
          <a:fillRef idx="0">
            <a:schemeClr val="accent6"/>
          </a:fillRef>
          <a:effectRef idx="1">
            <a:schemeClr val="accent6"/>
          </a:effectRef>
          <a:fontRef idx="minor">
            <a:schemeClr val="tx1"/>
          </a:fontRef>
        </p:style>
      </p:cxnSp>
      <p:cxnSp>
        <p:nvCxnSpPr>
          <p:cNvPr id="19" name="直線矢印コネクタ 18">
            <a:extLst>
              <a:ext uri="{FF2B5EF4-FFF2-40B4-BE49-F238E27FC236}">
                <a16:creationId xmlns:a16="http://schemas.microsoft.com/office/drawing/2014/main" id="{34C9217A-E541-E9CB-9EF2-2BCB87D0D0B0}"/>
              </a:ext>
            </a:extLst>
          </p:cNvPr>
          <p:cNvCxnSpPr>
            <a:cxnSpLocks/>
          </p:cNvCxnSpPr>
          <p:nvPr/>
        </p:nvCxnSpPr>
        <p:spPr bwMode="auto">
          <a:xfrm flipH="1">
            <a:off x="2771980" y="5769026"/>
            <a:ext cx="720008" cy="0"/>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63" name="正方形/長方形 62">
            <a:extLst>
              <a:ext uri="{FF2B5EF4-FFF2-40B4-BE49-F238E27FC236}">
                <a16:creationId xmlns:a16="http://schemas.microsoft.com/office/drawing/2014/main" id="{7CA68CC4-3796-8FB3-9DBF-42260796329D}"/>
              </a:ext>
            </a:extLst>
          </p:cNvPr>
          <p:cNvSpPr/>
          <p:nvPr/>
        </p:nvSpPr>
        <p:spPr bwMode="auto">
          <a:xfrm>
            <a:off x="5652012" y="1808982"/>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乗算器</a:t>
            </a:r>
            <a:endParaRPr kumimoji="1" lang="en-US" sz="1200" dirty="0">
              <a:solidFill>
                <a:schemeClr val="tx1">
                  <a:lumMod val="75000"/>
                  <a:lumOff val="25000"/>
                </a:schemeClr>
              </a:solidFill>
              <a:latin typeface="+mn-ea"/>
            </a:endParaRPr>
          </a:p>
        </p:txBody>
      </p:sp>
      <p:sp>
        <p:nvSpPr>
          <p:cNvPr id="64" name="正方形/長方形 63">
            <a:extLst>
              <a:ext uri="{FF2B5EF4-FFF2-40B4-BE49-F238E27FC236}">
                <a16:creationId xmlns:a16="http://schemas.microsoft.com/office/drawing/2014/main" id="{90BB403E-F5B9-4A0A-C54E-2A24F9649F5D}"/>
              </a:ext>
            </a:extLst>
          </p:cNvPr>
          <p:cNvSpPr/>
          <p:nvPr/>
        </p:nvSpPr>
        <p:spPr bwMode="auto">
          <a:xfrm>
            <a:off x="4572000" y="2348988"/>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CSA</a:t>
            </a:r>
            <a:endParaRPr kumimoji="1" lang="en-US" sz="1200" dirty="0">
              <a:solidFill>
                <a:schemeClr val="tx1">
                  <a:lumMod val="75000"/>
                  <a:lumOff val="25000"/>
                </a:schemeClr>
              </a:solidFill>
              <a:latin typeface="+mn-ea"/>
            </a:endParaRPr>
          </a:p>
        </p:txBody>
      </p:sp>
      <p:cxnSp>
        <p:nvCxnSpPr>
          <p:cNvPr id="65" name="直線矢印コネクタ 64">
            <a:extLst>
              <a:ext uri="{FF2B5EF4-FFF2-40B4-BE49-F238E27FC236}">
                <a16:creationId xmlns:a16="http://schemas.microsoft.com/office/drawing/2014/main" id="{7901C39B-78CE-21E1-EB85-E499FAF6D280}"/>
              </a:ext>
            </a:extLst>
          </p:cNvPr>
          <p:cNvCxnSpPr/>
          <p:nvPr/>
        </p:nvCxnSpPr>
        <p:spPr bwMode="auto">
          <a:xfrm>
            <a:off x="4932004" y="2168986"/>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66" name="直線矢印コネクタ 65">
            <a:extLst>
              <a:ext uri="{FF2B5EF4-FFF2-40B4-BE49-F238E27FC236}">
                <a16:creationId xmlns:a16="http://schemas.microsoft.com/office/drawing/2014/main" id="{BA3C286B-054B-3A59-CA98-E82AAC752E36}"/>
              </a:ext>
            </a:extLst>
          </p:cNvPr>
          <p:cNvCxnSpPr/>
          <p:nvPr/>
        </p:nvCxnSpPr>
        <p:spPr bwMode="auto">
          <a:xfrm>
            <a:off x="6012016" y="2168986"/>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92" name="直線矢印コネクタ 91">
            <a:extLst>
              <a:ext uri="{FF2B5EF4-FFF2-40B4-BE49-F238E27FC236}">
                <a16:creationId xmlns:a16="http://schemas.microsoft.com/office/drawing/2014/main" id="{188385E8-43E4-E043-08C1-090CB021AD05}"/>
              </a:ext>
            </a:extLst>
          </p:cNvPr>
          <p:cNvCxnSpPr>
            <a:cxnSpLocks/>
          </p:cNvCxnSpPr>
          <p:nvPr/>
        </p:nvCxnSpPr>
        <p:spPr bwMode="auto">
          <a:xfrm>
            <a:off x="5382009" y="2708992"/>
            <a:ext cx="0" cy="540006"/>
          </a:xfrm>
          <a:prstGeom prst="straightConnector1">
            <a:avLst/>
          </a:prstGeom>
          <a:noFill/>
          <a:ln w="9525" cap="flat" cmpd="sng" algn="ctr">
            <a:solidFill>
              <a:schemeClr val="tx1"/>
            </a:solidFill>
            <a:prstDash val="solid"/>
            <a:round/>
            <a:headEnd type="none" w="med" len="med"/>
            <a:tailEnd type="triangle"/>
          </a:ln>
          <a:effectLst/>
        </p:spPr>
      </p:cxnSp>
      <p:cxnSp>
        <p:nvCxnSpPr>
          <p:cNvPr id="93" name="直線矢印コネクタ 92">
            <a:extLst>
              <a:ext uri="{FF2B5EF4-FFF2-40B4-BE49-F238E27FC236}">
                <a16:creationId xmlns:a16="http://schemas.microsoft.com/office/drawing/2014/main" id="{0A20C5DA-D990-1CFE-3DAC-43AB2FEA4FE7}"/>
              </a:ext>
            </a:extLst>
          </p:cNvPr>
          <p:cNvCxnSpPr>
            <a:cxnSpLocks/>
          </p:cNvCxnSpPr>
          <p:nvPr/>
        </p:nvCxnSpPr>
        <p:spPr bwMode="auto">
          <a:xfrm>
            <a:off x="5922015" y="2708992"/>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94" name="正方形/長方形 93">
            <a:extLst>
              <a:ext uri="{FF2B5EF4-FFF2-40B4-BE49-F238E27FC236}">
                <a16:creationId xmlns:a16="http://schemas.microsoft.com/office/drawing/2014/main" id="{B94F683C-3E3C-9360-21BB-3BB7F5D36339}"/>
              </a:ext>
            </a:extLst>
          </p:cNvPr>
          <p:cNvSpPr/>
          <p:nvPr/>
        </p:nvSpPr>
        <p:spPr bwMode="auto">
          <a:xfrm>
            <a:off x="4572000" y="3248999"/>
            <a:ext cx="2160024" cy="108001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桁上げ加算</a:t>
            </a:r>
            <a:endParaRPr kumimoji="1" lang="en-US" sz="1200" dirty="0">
              <a:solidFill>
                <a:schemeClr val="tx1">
                  <a:lumMod val="75000"/>
                  <a:lumOff val="25000"/>
                </a:schemeClr>
              </a:solidFill>
              <a:latin typeface="+mn-ea"/>
            </a:endParaRPr>
          </a:p>
        </p:txBody>
      </p:sp>
      <p:cxnSp>
        <p:nvCxnSpPr>
          <p:cNvPr id="95" name="直線矢印コネクタ 94">
            <a:extLst>
              <a:ext uri="{FF2B5EF4-FFF2-40B4-BE49-F238E27FC236}">
                <a16:creationId xmlns:a16="http://schemas.microsoft.com/office/drawing/2014/main" id="{B401E066-7C3C-1A4A-D898-DDEC748F9F35}"/>
              </a:ext>
            </a:extLst>
          </p:cNvPr>
          <p:cNvCxnSpPr>
            <a:cxnSpLocks/>
            <a:endCxn id="112" idx="0"/>
          </p:cNvCxnSpPr>
          <p:nvPr/>
        </p:nvCxnSpPr>
        <p:spPr bwMode="auto">
          <a:xfrm>
            <a:off x="5652012" y="4329010"/>
            <a:ext cx="0" cy="270003"/>
          </a:xfrm>
          <a:prstGeom prst="straightConnector1">
            <a:avLst/>
          </a:prstGeom>
          <a:noFill/>
          <a:ln w="9525" cap="flat" cmpd="sng" algn="ctr">
            <a:solidFill>
              <a:schemeClr val="tx1"/>
            </a:solidFill>
            <a:prstDash val="solid"/>
            <a:round/>
            <a:headEnd type="none" w="med" len="med"/>
            <a:tailEnd type="triangle"/>
          </a:ln>
          <a:effectLst/>
        </p:spPr>
      </p:cxnSp>
      <p:sp>
        <p:nvSpPr>
          <p:cNvPr id="97" name="正方形/長方形 96">
            <a:extLst>
              <a:ext uri="{FF2B5EF4-FFF2-40B4-BE49-F238E27FC236}">
                <a16:creationId xmlns:a16="http://schemas.microsoft.com/office/drawing/2014/main" id="{71287778-C8DD-D617-A655-DFAE718C5016}"/>
              </a:ext>
            </a:extLst>
          </p:cNvPr>
          <p:cNvSpPr/>
          <p:nvPr/>
        </p:nvSpPr>
        <p:spPr bwMode="auto">
          <a:xfrm>
            <a:off x="7092028" y="3248998"/>
            <a:ext cx="720008"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LZA</a:t>
            </a:r>
            <a:endParaRPr kumimoji="1" lang="en-US" sz="1200" dirty="0">
              <a:solidFill>
                <a:schemeClr val="tx1">
                  <a:lumMod val="75000"/>
                  <a:lumOff val="25000"/>
                </a:schemeClr>
              </a:solidFill>
              <a:latin typeface="+mn-ea"/>
            </a:endParaRPr>
          </a:p>
        </p:txBody>
      </p:sp>
      <p:cxnSp>
        <p:nvCxnSpPr>
          <p:cNvPr id="98" name="直線矢印コネクタ 97">
            <a:extLst>
              <a:ext uri="{FF2B5EF4-FFF2-40B4-BE49-F238E27FC236}">
                <a16:creationId xmlns:a16="http://schemas.microsoft.com/office/drawing/2014/main" id="{591A0203-0A9D-1BE8-1E8F-4CE32F0FC2AC}"/>
              </a:ext>
            </a:extLst>
          </p:cNvPr>
          <p:cNvCxnSpPr>
            <a:cxnSpLocks/>
          </p:cNvCxnSpPr>
          <p:nvPr/>
        </p:nvCxnSpPr>
        <p:spPr bwMode="auto">
          <a:xfrm flipH="1">
            <a:off x="5382009" y="2888994"/>
            <a:ext cx="1890021" cy="0"/>
          </a:xfrm>
          <a:prstGeom prst="straightConnector1">
            <a:avLst/>
          </a:prstGeom>
          <a:noFill/>
          <a:ln w="9525" cap="flat" cmpd="sng" algn="ctr">
            <a:solidFill>
              <a:schemeClr val="tx1"/>
            </a:solidFill>
            <a:prstDash val="solid"/>
            <a:round/>
            <a:headEnd type="none" w="med" len="med"/>
            <a:tailEnd type="none"/>
          </a:ln>
          <a:effectLst/>
        </p:spPr>
      </p:cxnSp>
      <p:cxnSp>
        <p:nvCxnSpPr>
          <p:cNvPr id="99" name="直線矢印コネクタ 98">
            <a:extLst>
              <a:ext uri="{FF2B5EF4-FFF2-40B4-BE49-F238E27FC236}">
                <a16:creationId xmlns:a16="http://schemas.microsoft.com/office/drawing/2014/main" id="{3766D0E8-57E9-A5D8-44E3-09D19B80B53E}"/>
              </a:ext>
            </a:extLst>
          </p:cNvPr>
          <p:cNvCxnSpPr>
            <a:cxnSpLocks/>
          </p:cNvCxnSpPr>
          <p:nvPr/>
        </p:nvCxnSpPr>
        <p:spPr bwMode="auto">
          <a:xfrm flipH="1">
            <a:off x="5922015" y="3068996"/>
            <a:ext cx="1710019" cy="0"/>
          </a:xfrm>
          <a:prstGeom prst="straightConnector1">
            <a:avLst/>
          </a:prstGeom>
          <a:noFill/>
          <a:ln w="9525" cap="flat" cmpd="sng" algn="ctr">
            <a:solidFill>
              <a:schemeClr val="tx1"/>
            </a:solidFill>
            <a:prstDash val="solid"/>
            <a:round/>
            <a:headEnd type="none" w="med" len="med"/>
            <a:tailEnd type="none"/>
          </a:ln>
          <a:effectLst/>
        </p:spPr>
      </p:cxnSp>
      <p:cxnSp>
        <p:nvCxnSpPr>
          <p:cNvPr id="100" name="直線矢印コネクタ 99">
            <a:extLst>
              <a:ext uri="{FF2B5EF4-FFF2-40B4-BE49-F238E27FC236}">
                <a16:creationId xmlns:a16="http://schemas.microsoft.com/office/drawing/2014/main" id="{F5B9C21E-86D0-5BDB-ADBC-5098456B2CE4}"/>
              </a:ext>
            </a:extLst>
          </p:cNvPr>
          <p:cNvCxnSpPr>
            <a:cxnSpLocks/>
          </p:cNvCxnSpPr>
          <p:nvPr/>
        </p:nvCxnSpPr>
        <p:spPr bwMode="auto">
          <a:xfrm>
            <a:off x="7272030" y="288899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102" name="直線矢印コネクタ 101">
            <a:extLst>
              <a:ext uri="{FF2B5EF4-FFF2-40B4-BE49-F238E27FC236}">
                <a16:creationId xmlns:a16="http://schemas.microsoft.com/office/drawing/2014/main" id="{A8ABD434-3C46-EE66-6922-5E4A04338E64}"/>
              </a:ext>
            </a:extLst>
          </p:cNvPr>
          <p:cNvCxnSpPr>
            <a:cxnSpLocks/>
          </p:cNvCxnSpPr>
          <p:nvPr/>
        </p:nvCxnSpPr>
        <p:spPr bwMode="auto">
          <a:xfrm>
            <a:off x="7632034" y="3068996"/>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03" name="直線矢印コネクタ 102">
            <a:extLst>
              <a:ext uri="{FF2B5EF4-FFF2-40B4-BE49-F238E27FC236}">
                <a16:creationId xmlns:a16="http://schemas.microsoft.com/office/drawing/2014/main" id="{C338871D-9A35-442F-D157-1522070F8B70}"/>
              </a:ext>
            </a:extLst>
          </p:cNvPr>
          <p:cNvCxnSpPr/>
          <p:nvPr/>
        </p:nvCxnSpPr>
        <p:spPr bwMode="auto">
          <a:xfrm>
            <a:off x="6012016" y="1628980"/>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04" name="直線矢印コネクタ 103">
            <a:extLst>
              <a:ext uri="{FF2B5EF4-FFF2-40B4-BE49-F238E27FC236}">
                <a16:creationId xmlns:a16="http://schemas.microsoft.com/office/drawing/2014/main" id="{F578FAEA-6118-5DC1-7043-997B0BBF198F}"/>
              </a:ext>
            </a:extLst>
          </p:cNvPr>
          <p:cNvCxnSpPr/>
          <p:nvPr/>
        </p:nvCxnSpPr>
        <p:spPr bwMode="auto">
          <a:xfrm>
            <a:off x="7092028" y="1628980"/>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105" name="正方形/長方形 104">
            <a:extLst>
              <a:ext uri="{FF2B5EF4-FFF2-40B4-BE49-F238E27FC236}">
                <a16:creationId xmlns:a16="http://schemas.microsoft.com/office/drawing/2014/main" id="{43995553-7943-C76E-B2E5-15E07C5A9A09}"/>
              </a:ext>
            </a:extLst>
          </p:cNvPr>
          <p:cNvSpPr/>
          <p:nvPr/>
        </p:nvSpPr>
        <p:spPr bwMode="auto">
          <a:xfrm>
            <a:off x="4572000" y="1268976"/>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a:t>
            </a:r>
            <a:endParaRPr kumimoji="1" lang="en-US" sz="1200" dirty="0">
              <a:solidFill>
                <a:schemeClr val="tx1">
                  <a:lumMod val="75000"/>
                  <a:lumOff val="25000"/>
                </a:schemeClr>
              </a:solidFill>
              <a:latin typeface="+mn-ea"/>
            </a:endParaRPr>
          </a:p>
        </p:txBody>
      </p:sp>
      <p:sp>
        <p:nvSpPr>
          <p:cNvPr id="106" name="正方形/長方形 105">
            <a:extLst>
              <a:ext uri="{FF2B5EF4-FFF2-40B4-BE49-F238E27FC236}">
                <a16:creationId xmlns:a16="http://schemas.microsoft.com/office/drawing/2014/main" id="{85D39514-54CF-C492-725F-5045DAE7A462}"/>
              </a:ext>
            </a:extLst>
          </p:cNvPr>
          <p:cNvSpPr/>
          <p:nvPr/>
        </p:nvSpPr>
        <p:spPr bwMode="auto">
          <a:xfrm>
            <a:off x="5652012" y="1268976"/>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A</a:t>
            </a:r>
            <a:endParaRPr kumimoji="1" lang="en-US" sz="1200" dirty="0">
              <a:solidFill>
                <a:schemeClr val="tx1">
                  <a:lumMod val="75000"/>
                  <a:lumOff val="25000"/>
                </a:schemeClr>
              </a:solidFill>
              <a:latin typeface="+mn-ea"/>
            </a:endParaRPr>
          </a:p>
        </p:txBody>
      </p:sp>
      <p:sp>
        <p:nvSpPr>
          <p:cNvPr id="109" name="正方形/長方形 108">
            <a:extLst>
              <a:ext uri="{FF2B5EF4-FFF2-40B4-BE49-F238E27FC236}">
                <a16:creationId xmlns:a16="http://schemas.microsoft.com/office/drawing/2014/main" id="{77C22480-BE66-2214-E441-C4276195F38D}"/>
              </a:ext>
            </a:extLst>
          </p:cNvPr>
          <p:cNvSpPr/>
          <p:nvPr/>
        </p:nvSpPr>
        <p:spPr bwMode="auto">
          <a:xfrm>
            <a:off x="6732024" y="1268976"/>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B</a:t>
            </a:r>
            <a:endParaRPr kumimoji="1" lang="en-US" sz="1200"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FF53C878-62CB-2395-A630-EB617AEDC7FB}"/>
              </a:ext>
            </a:extLst>
          </p:cNvPr>
          <p:cNvSpPr/>
          <p:nvPr/>
        </p:nvSpPr>
        <p:spPr bwMode="auto">
          <a:xfrm>
            <a:off x="4572000" y="1808982"/>
            <a:ext cx="720008"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シフタ</a:t>
            </a:r>
            <a:endParaRPr kumimoji="1" lang="en-US" sz="1200" dirty="0">
              <a:solidFill>
                <a:schemeClr val="tx1">
                  <a:lumMod val="75000"/>
                  <a:lumOff val="25000"/>
                </a:schemeClr>
              </a:solidFill>
              <a:latin typeface="+mn-ea"/>
            </a:endParaRPr>
          </a:p>
        </p:txBody>
      </p:sp>
      <p:cxnSp>
        <p:nvCxnSpPr>
          <p:cNvPr id="111" name="直線矢印コネクタ 110">
            <a:extLst>
              <a:ext uri="{FF2B5EF4-FFF2-40B4-BE49-F238E27FC236}">
                <a16:creationId xmlns:a16="http://schemas.microsoft.com/office/drawing/2014/main" id="{3FC64448-1866-700A-601C-34F4BAD64D99}"/>
              </a:ext>
            </a:extLst>
          </p:cNvPr>
          <p:cNvCxnSpPr/>
          <p:nvPr/>
        </p:nvCxnSpPr>
        <p:spPr bwMode="auto">
          <a:xfrm>
            <a:off x="4932004" y="1628980"/>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112" name="正方形/長方形 111">
            <a:extLst>
              <a:ext uri="{FF2B5EF4-FFF2-40B4-BE49-F238E27FC236}">
                <a16:creationId xmlns:a16="http://schemas.microsoft.com/office/drawing/2014/main" id="{D90934D7-DA0D-1FAD-F26D-2D8927EE46DF}"/>
              </a:ext>
            </a:extLst>
          </p:cNvPr>
          <p:cNvSpPr/>
          <p:nvPr/>
        </p:nvSpPr>
        <p:spPr bwMode="auto">
          <a:xfrm>
            <a:off x="4572000" y="4599013"/>
            <a:ext cx="216002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シフタ</a:t>
            </a:r>
            <a:endParaRPr kumimoji="1" lang="en-US" sz="1200" dirty="0">
              <a:solidFill>
                <a:schemeClr val="tx1">
                  <a:lumMod val="75000"/>
                  <a:lumOff val="25000"/>
                </a:schemeClr>
              </a:solidFill>
              <a:latin typeface="+mn-ea"/>
            </a:endParaRPr>
          </a:p>
        </p:txBody>
      </p:sp>
      <p:cxnSp>
        <p:nvCxnSpPr>
          <p:cNvPr id="113" name="直線矢印コネクタ 112">
            <a:extLst>
              <a:ext uri="{FF2B5EF4-FFF2-40B4-BE49-F238E27FC236}">
                <a16:creationId xmlns:a16="http://schemas.microsoft.com/office/drawing/2014/main" id="{02DE1EAB-C0EA-5A92-8453-5365B9BEDC32}"/>
              </a:ext>
            </a:extLst>
          </p:cNvPr>
          <p:cNvCxnSpPr>
            <a:cxnSpLocks/>
          </p:cNvCxnSpPr>
          <p:nvPr/>
        </p:nvCxnSpPr>
        <p:spPr bwMode="auto">
          <a:xfrm>
            <a:off x="7272030" y="3969006"/>
            <a:ext cx="0" cy="990011"/>
          </a:xfrm>
          <a:prstGeom prst="straightConnector1">
            <a:avLst/>
          </a:prstGeom>
          <a:noFill/>
          <a:ln w="9525" cap="flat" cmpd="sng" algn="ctr">
            <a:solidFill>
              <a:schemeClr val="tx1"/>
            </a:solidFill>
            <a:prstDash val="solid"/>
            <a:round/>
            <a:headEnd type="none" w="med" len="med"/>
            <a:tailEnd type="none"/>
          </a:ln>
          <a:effectLst/>
        </p:spPr>
      </p:cxnSp>
      <p:cxnSp>
        <p:nvCxnSpPr>
          <p:cNvPr id="114" name="直線矢印コネクタ 113">
            <a:extLst>
              <a:ext uri="{FF2B5EF4-FFF2-40B4-BE49-F238E27FC236}">
                <a16:creationId xmlns:a16="http://schemas.microsoft.com/office/drawing/2014/main" id="{4E64D414-0F85-BB53-AF3E-4737A662E925}"/>
              </a:ext>
            </a:extLst>
          </p:cNvPr>
          <p:cNvCxnSpPr>
            <a:cxnSpLocks/>
            <a:endCxn id="112" idx="3"/>
          </p:cNvCxnSpPr>
          <p:nvPr/>
        </p:nvCxnSpPr>
        <p:spPr bwMode="auto">
          <a:xfrm flipH="1">
            <a:off x="6732024" y="4959017"/>
            <a:ext cx="540006" cy="0"/>
          </a:xfrm>
          <a:prstGeom prst="straightConnector1">
            <a:avLst/>
          </a:prstGeom>
          <a:noFill/>
          <a:ln w="9525" cap="flat" cmpd="sng" algn="ctr">
            <a:solidFill>
              <a:schemeClr val="tx1"/>
            </a:solidFill>
            <a:prstDash val="solid"/>
            <a:round/>
            <a:headEnd type="none" w="med" len="med"/>
            <a:tailEnd type="triangle"/>
          </a:ln>
          <a:effectLst/>
        </p:spPr>
      </p:cxnSp>
      <p:cxnSp>
        <p:nvCxnSpPr>
          <p:cNvPr id="115" name="直線矢印コネクタ 114">
            <a:extLst>
              <a:ext uri="{FF2B5EF4-FFF2-40B4-BE49-F238E27FC236}">
                <a16:creationId xmlns:a16="http://schemas.microsoft.com/office/drawing/2014/main" id="{CBF7AD7E-D0A6-CE42-24ED-97452F3F3E62}"/>
              </a:ext>
            </a:extLst>
          </p:cNvPr>
          <p:cNvCxnSpPr/>
          <p:nvPr/>
        </p:nvCxnSpPr>
        <p:spPr bwMode="auto">
          <a:xfrm>
            <a:off x="6462021" y="2168986"/>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16" name="直線矢印コネクタ 115">
            <a:extLst>
              <a:ext uri="{FF2B5EF4-FFF2-40B4-BE49-F238E27FC236}">
                <a16:creationId xmlns:a16="http://schemas.microsoft.com/office/drawing/2014/main" id="{773D50C7-1EB7-5FE8-8B96-5D923DD895D7}"/>
              </a:ext>
            </a:extLst>
          </p:cNvPr>
          <p:cNvCxnSpPr>
            <a:cxnSpLocks/>
            <a:endCxn id="117" idx="0"/>
          </p:cNvCxnSpPr>
          <p:nvPr/>
        </p:nvCxnSpPr>
        <p:spPr bwMode="auto">
          <a:xfrm>
            <a:off x="5652012" y="5319021"/>
            <a:ext cx="0" cy="270003"/>
          </a:xfrm>
          <a:prstGeom prst="straightConnector1">
            <a:avLst/>
          </a:prstGeom>
          <a:noFill/>
          <a:ln w="9525" cap="flat" cmpd="sng" algn="ctr">
            <a:solidFill>
              <a:schemeClr val="tx1"/>
            </a:solidFill>
            <a:prstDash val="solid"/>
            <a:round/>
            <a:headEnd type="none" w="med" len="med"/>
            <a:tailEnd type="triangle"/>
          </a:ln>
          <a:effectLst/>
        </p:spPr>
      </p:cxnSp>
      <p:sp>
        <p:nvSpPr>
          <p:cNvPr id="117" name="正方形/長方形 116">
            <a:extLst>
              <a:ext uri="{FF2B5EF4-FFF2-40B4-BE49-F238E27FC236}">
                <a16:creationId xmlns:a16="http://schemas.microsoft.com/office/drawing/2014/main" id="{24869CBC-F6FF-CADB-C65E-C29DD8D52DCC}"/>
              </a:ext>
            </a:extLst>
          </p:cNvPr>
          <p:cNvSpPr/>
          <p:nvPr/>
        </p:nvSpPr>
        <p:spPr bwMode="auto">
          <a:xfrm>
            <a:off x="4572000" y="5589024"/>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補正</a:t>
            </a:r>
            <a:r>
              <a:rPr kumimoji="1" lang="en-US" altLang="ja-JP" sz="1200" dirty="0">
                <a:solidFill>
                  <a:schemeClr val="tx1">
                    <a:lumMod val="75000"/>
                    <a:lumOff val="25000"/>
                  </a:schemeClr>
                </a:solidFill>
                <a:latin typeface="+mn-ea"/>
              </a:rPr>
              <a:t>1bit</a:t>
            </a:r>
            <a:r>
              <a:rPr kumimoji="1" lang="ja-JP" altLang="en-US" sz="1200" dirty="0">
                <a:solidFill>
                  <a:schemeClr val="tx1">
                    <a:lumMod val="75000"/>
                    <a:lumOff val="25000"/>
                  </a:schemeClr>
                </a:solidFill>
                <a:latin typeface="+mn-ea"/>
              </a:rPr>
              <a:t>右シフタ</a:t>
            </a:r>
            <a:endParaRPr kumimoji="1" lang="en-US" sz="1200" dirty="0">
              <a:solidFill>
                <a:schemeClr val="tx1">
                  <a:lumMod val="75000"/>
                  <a:lumOff val="25000"/>
                </a:schemeClr>
              </a:solidFill>
              <a:latin typeface="+mn-ea"/>
            </a:endParaRPr>
          </a:p>
        </p:txBody>
      </p:sp>
      <p:cxnSp>
        <p:nvCxnSpPr>
          <p:cNvPr id="119" name="直線矢印コネクタ 118">
            <a:extLst>
              <a:ext uri="{FF2B5EF4-FFF2-40B4-BE49-F238E27FC236}">
                <a16:creationId xmlns:a16="http://schemas.microsoft.com/office/drawing/2014/main" id="{25905296-44C5-A3DC-FE77-88512188A5B7}"/>
              </a:ext>
            </a:extLst>
          </p:cNvPr>
          <p:cNvCxnSpPr>
            <a:cxnSpLocks/>
          </p:cNvCxnSpPr>
          <p:nvPr/>
        </p:nvCxnSpPr>
        <p:spPr bwMode="auto">
          <a:xfrm>
            <a:off x="7992038" y="5049018"/>
            <a:ext cx="0" cy="720008"/>
          </a:xfrm>
          <a:prstGeom prst="straightConnector1">
            <a:avLst/>
          </a:prstGeom>
          <a:ln>
            <a:headEnd type="none" w="med" len="med"/>
            <a:tailEnd type="none"/>
          </a:ln>
        </p:spPr>
        <p:style>
          <a:lnRef idx="2">
            <a:schemeClr val="accent6"/>
          </a:lnRef>
          <a:fillRef idx="0">
            <a:schemeClr val="accent6"/>
          </a:fillRef>
          <a:effectRef idx="1">
            <a:schemeClr val="accent6"/>
          </a:effectRef>
          <a:fontRef idx="minor">
            <a:schemeClr val="tx1"/>
          </a:fontRef>
        </p:style>
      </p:cxnSp>
      <p:cxnSp>
        <p:nvCxnSpPr>
          <p:cNvPr id="120" name="直線矢印コネクタ 119">
            <a:extLst>
              <a:ext uri="{FF2B5EF4-FFF2-40B4-BE49-F238E27FC236}">
                <a16:creationId xmlns:a16="http://schemas.microsoft.com/office/drawing/2014/main" id="{83E0EC8F-9F5D-05E0-F2A9-0817B1B880AC}"/>
              </a:ext>
            </a:extLst>
          </p:cNvPr>
          <p:cNvCxnSpPr>
            <a:cxnSpLocks/>
          </p:cNvCxnSpPr>
          <p:nvPr/>
        </p:nvCxnSpPr>
        <p:spPr bwMode="auto">
          <a:xfrm flipH="1">
            <a:off x="6732024" y="5769026"/>
            <a:ext cx="1260014" cy="0"/>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121" name="直線矢印コネクタ 120">
            <a:extLst>
              <a:ext uri="{FF2B5EF4-FFF2-40B4-BE49-F238E27FC236}">
                <a16:creationId xmlns:a16="http://schemas.microsoft.com/office/drawing/2014/main" id="{AA00CB12-016F-A21E-B324-1470DF9CF1E3}"/>
              </a:ext>
            </a:extLst>
          </p:cNvPr>
          <p:cNvCxnSpPr>
            <a:cxnSpLocks/>
          </p:cNvCxnSpPr>
          <p:nvPr/>
        </p:nvCxnSpPr>
        <p:spPr bwMode="auto">
          <a:xfrm>
            <a:off x="5652012" y="4419011"/>
            <a:ext cx="1800020" cy="0"/>
          </a:xfrm>
          <a:prstGeom prst="straightConnector1">
            <a:avLst/>
          </a:prstGeom>
          <a:noFill/>
          <a:ln w="9525" cap="flat" cmpd="sng" algn="ctr">
            <a:solidFill>
              <a:schemeClr val="tx1"/>
            </a:solidFill>
            <a:prstDash val="solid"/>
            <a:round/>
            <a:headEnd type="none" w="med" len="med"/>
            <a:tailEnd type="none"/>
          </a:ln>
          <a:effectLst/>
        </p:spPr>
      </p:cxnSp>
      <p:sp>
        <p:nvSpPr>
          <p:cNvPr id="125" name="正方形/長方形 124">
            <a:extLst>
              <a:ext uri="{FF2B5EF4-FFF2-40B4-BE49-F238E27FC236}">
                <a16:creationId xmlns:a16="http://schemas.microsoft.com/office/drawing/2014/main" id="{10EA2261-66AD-B9C7-51D5-6AFF1E49791A}"/>
              </a:ext>
            </a:extLst>
          </p:cNvPr>
          <p:cNvSpPr/>
          <p:nvPr/>
        </p:nvSpPr>
        <p:spPr bwMode="auto">
          <a:xfrm>
            <a:off x="7362031" y="4599013"/>
            <a:ext cx="1170013"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Lutz’s mask</a:t>
            </a:r>
          </a:p>
          <a:p>
            <a:pPr algn="ctr"/>
            <a:r>
              <a:rPr kumimoji="1" lang="ja-JP" altLang="en-US" sz="1200" dirty="0">
                <a:solidFill>
                  <a:schemeClr val="tx1">
                    <a:lumMod val="75000"/>
                    <a:lumOff val="25000"/>
                  </a:schemeClr>
                </a:solidFill>
                <a:latin typeface="+mn-ea"/>
              </a:rPr>
              <a:t>による補正検出</a:t>
            </a:r>
            <a:endParaRPr kumimoji="1" lang="en-US" sz="1200" dirty="0">
              <a:solidFill>
                <a:schemeClr val="tx1">
                  <a:lumMod val="75000"/>
                  <a:lumOff val="25000"/>
                </a:schemeClr>
              </a:solidFill>
              <a:latin typeface="+mn-ea"/>
            </a:endParaRPr>
          </a:p>
        </p:txBody>
      </p:sp>
      <p:cxnSp>
        <p:nvCxnSpPr>
          <p:cNvPr id="133" name="直線矢印コネクタ 132">
            <a:extLst>
              <a:ext uri="{FF2B5EF4-FFF2-40B4-BE49-F238E27FC236}">
                <a16:creationId xmlns:a16="http://schemas.microsoft.com/office/drawing/2014/main" id="{F8BA7DAF-27BD-BF54-3822-E35D31B7D53B}"/>
              </a:ext>
            </a:extLst>
          </p:cNvPr>
          <p:cNvCxnSpPr>
            <a:cxnSpLocks/>
          </p:cNvCxnSpPr>
          <p:nvPr/>
        </p:nvCxnSpPr>
        <p:spPr bwMode="auto">
          <a:xfrm>
            <a:off x="7452032" y="4419011"/>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39" name="直線矢印コネクタ 138">
            <a:extLst>
              <a:ext uri="{FF2B5EF4-FFF2-40B4-BE49-F238E27FC236}">
                <a16:creationId xmlns:a16="http://schemas.microsoft.com/office/drawing/2014/main" id="{2B7A4CE6-E5F6-57CB-8AA8-6F01F7429C6B}"/>
              </a:ext>
            </a:extLst>
          </p:cNvPr>
          <p:cNvCxnSpPr>
            <a:cxnSpLocks/>
          </p:cNvCxnSpPr>
          <p:nvPr/>
        </p:nvCxnSpPr>
        <p:spPr bwMode="auto">
          <a:xfrm>
            <a:off x="7632034" y="3969006"/>
            <a:ext cx="0" cy="630007"/>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624065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83828D-C195-0350-EC67-29E610D7B0A2}"/>
              </a:ext>
            </a:extLst>
          </p:cNvPr>
          <p:cNvSpPr>
            <a:spLocks noGrp="1"/>
          </p:cNvSpPr>
          <p:nvPr>
            <p:ph type="title"/>
          </p:nvPr>
        </p:nvSpPr>
        <p:spPr/>
        <p:txBody>
          <a:bodyPr/>
          <a:lstStyle/>
          <a:p>
            <a:r>
              <a:rPr kumimoji="1" lang="ja-JP" altLang="en-US" dirty="0"/>
              <a:t>補正の必要性判定</a:t>
            </a:r>
            <a:endParaRPr kumimoji="1" lang="en-US" dirty="0"/>
          </a:p>
        </p:txBody>
      </p:sp>
      <p:sp>
        <p:nvSpPr>
          <p:cNvPr id="3" name="テキスト プレースホルダー 2">
            <a:extLst>
              <a:ext uri="{FF2B5EF4-FFF2-40B4-BE49-F238E27FC236}">
                <a16:creationId xmlns:a16="http://schemas.microsoft.com/office/drawing/2014/main" id="{A6D30B1B-DD4B-DC74-7490-E494A0E6782D}"/>
              </a:ext>
            </a:extLst>
          </p:cNvPr>
          <p:cNvSpPr>
            <a:spLocks noGrp="1"/>
          </p:cNvSpPr>
          <p:nvPr>
            <p:ph type="body" sz="quarter" idx="10"/>
          </p:nvPr>
        </p:nvSpPr>
        <p:spPr/>
        <p:txBody>
          <a:bodyPr/>
          <a:lstStyle/>
          <a:p>
            <a:r>
              <a:rPr kumimoji="1" lang="en-US" altLang="ja-JP" dirty="0"/>
              <a:t>LZA </a:t>
            </a:r>
            <a:r>
              <a:rPr kumimoji="1" lang="ja-JP" altLang="en-US" dirty="0"/>
              <a:t>の補正結果の取得</a:t>
            </a:r>
            <a:endParaRPr kumimoji="1" lang="en-US" altLang="ja-JP" dirty="0"/>
          </a:p>
          <a:p>
            <a:pPr marL="817200" lvl="1" indent="-457200">
              <a:buFont typeface="+mj-lt"/>
              <a:buAutoNum type="arabicPeriod"/>
            </a:pPr>
            <a:r>
              <a:rPr kumimoji="1" lang="en-US" altLang="ja-JP" dirty="0"/>
              <a:t>A+B </a:t>
            </a:r>
            <a:r>
              <a:rPr kumimoji="1" lang="ja-JP" altLang="en-US" dirty="0"/>
              <a:t>による桁上げ加算の結果と </a:t>
            </a:r>
            <a:r>
              <a:rPr kumimoji="1" lang="en-US" altLang="ja-JP" dirty="0"/>
              <a:t>Lutz’s mask </a:t>
            </a:r>
            <a:r>
              <a:rPr kumimoji="1" lang="ja-JP" altLang="en-US" dirty="0"/>
              <a:t>を </a:t>
            </a:r>
            <a:r>
              <a:rPr kumimoji="1" lang="en-US" altLang="ja-JP" dirty="0"/>
              <a:t>AND </a:t>
            </a:r>
            <a:r>
              <a:rPr kumimoji="1" lang="ja-JP" altLang="en-US" dirty="0"/>
              <a:t>演算</a:t>
            </a:r>
            <a:endParaRPr kumimoji="1" lang="en-US" altLang="ja-JP" dirty="0"/>
          </a:p>
          <a:p>
            <a:pPr marL="817200" lvl="1" indent="-457200">
              <a:buFont typeface="+mj-lt"/>
              <a:buAutoNum type="arabicPeriod"/>
            </a:pPr>
            <a:r>
              <a:rPr kumimoji="1" lang="ja-JP" altLang="en-US" dirty="0"/>
              <a:t>その結果の全ビットを </a:t>
            </a:r>
            <a:r>
              <a:rPr kumimoji="1" lang="en-US" altLang="ja-JP" dirty="0"/>
              <a:t>OR </a:t>
            </a:r>
          </a:p>
          <a:p>
            <a:pPr marL="817200" lvl="1" indent="-457200">
              <a:buFont typeface="+mj-lt"/>
              <a:buAutoNum type="arabicPeriod"/>
            </a:pPr>
            <a:r>
              <a:rPr kumimoji="1" lang="ja-JP" altLang="en-US" dirty="0"/>
              <a:t>この結果が </a:t>
            </a:r>
            <a:r>
              <a:rPr kumimoji="1" lang="en-US" altLang="ja-JP" dirty="0"/>
              <a:t>0 </a:t>
            </a:r>
            <a:r>
              <a:rPr kumimoji="1" lang="ja-JP" altLang="en-US" dirty="0"/>
              <a:t>なら，追加で </a:t>
            </a:r>
            <a:r>
              <a:rPr kumimoji="1" lang="en-US" altLang="ja-JP" dirty="0"/>
              <a:t>1 </a:t>
            </a:r>
            <a:r>
              <a:rPr kumimoji="1" lang="ja-JP" altLang="en-US" dirty="0"/>
              <a:t>ビットシフトが必要</a:t>
            </a:r>
            <a:endParaRPr kumimoji="1" lang="en-US" altLang="ja-JP" dirty="0"/>
          </a:p>
          <a:p>
            <a:r>
              <a:rPr lang="ja-JP" altLang="en-US" sz="1800" dirty="0"/>
              <a:t>例：</a:t>
            </a:r>
            <a:endParaRPr lang="en-US" altLang="ja-JP" sz="1800" dirty="0"/>
          </a:p>
          <a:p>
            <a:pPr lvl="1"/>
            <a:r>
              <a:rPr kumimoji="1" lang="en-US" altLang="ja-JP" sz="1800" dirty="0">
                <a:latin typeface="Consolas" panose="020B0609020204030204" pitchFamily="49" charset="0"/>
              </a:rPr>
              <a:t>LZA </a:t>
            </a:r>
            <a:r>
              <a:rPr lang="en-US" altLang="ja-JP" sz="1800" dirty="0">
                <a:latin typeface="Consolas" panose="020B0609020204030204" pitchFamily="49" charset="0"/>
              </a:rPr>
              <a:t>L:         0b0110_1001</a:t>
            </a:r>
            <a:br>
              <a:rPr lang="en-US" altLang="ja-JP" sz="1800" dirty="0">
                <a:latin typeface="Consolas" panose="020B0609020204030204" pitchFamily="49" charset="0"/>
              </a:rPr>
            </a:br>
            <a:endParaRPr lang="en-US" altLang="ja-JP" sz="1800" dirty="0">
              <a:latin typeface="Consolas" panose="020B0609020204030204" pitchFamily="49" charset="0"/>
            </a:endParaRPr>
          </a:p>
          <a:p>
            <a:pPr lvl="1">
              <a:buFont typeface="+mj-lt"/>
              <a:buAutoNum type="arabicPeriod"/>
            </a:pPr>
            <a:r>
              <a:rPr kumimoji="1" lang="en-US" altLang="ja-JP" sz="1800" dirty="0">
                <a:latin typeface="Consolas" panose="020B0609020204030204" pitchFamily="49" charset="0"/>
              </a:rPr>
              <a:t>Lutz’s mask:   </a:t>
            </a:r>
            <a:r>
              <a:rPr lang="en-US" altLang="ja-JP" sz="1800" dirty="0">
                <a:latin typeface="Consolas" panose="020B0609020204030204" pitchFamily="49" charset="0"/>
              </a:rPr>
              <a:t>0b0</a:t>
            </a:r>
            <a:r>
              <a:rPr lang="en-US" altLang="ja-JP" sz="1800" dirty="0">
                <a:solidFill>
                  <a:schemeClr val="accent5"/>
                </a:solidFill>
                <a:latin typeface="Consolas" panose="020B0609020204030204" pitchFamily="49" charset="0"/>
              </a:rPr>
              <a:t>1</a:t>
            </a:r>
            <a:r>
              <a:rPr lang="en-US" altLang="ja-JP" sz="1800" dirty="0">
                <a:latin typeface="Consolas" panose="020B0609020204030204" pitchFamily="49" charset="0"/>
              </a:rPr>
              <a:t>00_0000</a:t>
            </a:r>
          </a:p>
          <a:p>
            <a:pPr lvl="1">
              <a:buFont typeface="+mj-lt"/>
              <a:buAutoNum type="arabicPeriod"/>
            </a:pPr>
            <a:r>
              <a:rPr lang="en-US" altLang="ja-JP" sz="1800" dirty="0">
                <a:latin typeface="Consolas" panose="020B0609020204030204" pitchFamily="49" charset="0"/>
              </a:rPr>
              <a:t>A+B: </a:t>
            </a:r>
            <a:r>
              <a:rPr lang="ja-JP" altLang="en-US" sz="1800" dirty="0">
                <a:latin typeface="Consolas" panose="020B0609020204030204" pitchFamily="49" charset="0"/>
              </a:rPr>
              <a:t>          </a:t>
            </a:r>
            <a:r>
              <a:rPr lang="en-US" altLang="ja-JP" sz="1800" dirty="0">
                <a:latin typeface="Consolas" panose="020B0609020204030204" pitchFamily="49" charset="0"/>
              </a:rPr>
              <a:t>0b0</a:t>
            </a:r>
            <a:r>
              <a:rPr lang="en-US" altLang="ja-JP" sz="1800" dirty="0">
                <a:solidFill>
                  <a:schemeClr val="accent5"/>
                </a:solidFill>
                <a:latin typeface="Consolas" panose="020B0609020204030204" pitchFamily="49" charset="0"/>
              </a:rPr>
              <a:t>0</a:t>
            </a:r>
            <a:r>
              <a:rPr lang="en-US" altLang="ja-JP" sz="1800" dirty="0">
                <a:latin typeface="Consolas" panose="020B0609020204030204" pitchFamily="49" charset="0"/>
              </a:rPr>
              <a:t>11_1010</a:t>
            </a:r>
          </a:p>
          <a:p>
            <a:pPr lvl="1">
              <a:buFont typeface="+mj-lt"/>
              <a:buAutoNum type="arabicPeriod"/>
            </a:pPr>
            <a:r>
              <a:rPr lang="en-US" altLang="ja-JP" sz="1800" dirty="0">
                <a:latin typeface="Consolas" panose="020B0609020204030204" pitchFamily="49" charset="0"/>
              </a:rPr>
              <a:t>|((A+B)&amp;mask): 0b</a:t>
            </a:r>
            <a:r>
              <a:rPr lang="en-US" altLang="ja-JP" sz="1800" dirty="0">
                <a:solidFill>
                  <a:schemeClr val="accent5"/>
                </a:solidFill>
                <a:latin typeface="Consolas" panose="020B0609020204030204" pitchFamily="49" charset="0"/>
              </a:rPr>
              <a:t>0</a:t>
            </a:r>
            <a:r>
              <a:rPr lang="en-US" altLang="ja-JP" sz="1800" dirty="0">
                <a:latin typeface="Consolas" panose="020B0609020204030204" pitchFamily="49" charset="0"/>
              </a:rPr>
              <a:t> </a:t>
            </a:r>
          </a:p>
          <a:p>
            <a:pPr lvl="2"/>
            <a:r>
              <a:rPr lang="ja-JP" altLang="en-US" sz="1800" dirty="0">
                <a:latin typeface="Consolas" panose="020B0609020204030204" pitchFamily="49" charset="0"/>
              </a:rPr>
              <a:t>→</a:t>
            </a:r>
            <a:r>
              <a:rPr lang="en-US" altLang="ja-JP" sz="1800" dirty="0">
                <a:latin typeface="Consolas" panose="020B0609020204030204" pitchFamily="49" charset="0"/>
              </a:rPr>
              <a:t> LZA </a:t>
            </a:r>
            <a:r>
              <a:rPr lang="ja-JP" altLang="en-US" sz="1800" dirty="0">
                <a:latin typeface="Consolas" panose="020B0609020204030204" pitchFamily="49" charset="0"/>
              </a:rPr>
              <a:t>に従ったシフト後の最上位が </a:t>
            </a:r>
            <a:r>
              <a:rPr lang="en-US" altLang="ja-JP" sz="1800" dirty="0">
                <a:latin typeface="Consolas" panose="020B0609020204030204" pitchFamily="49" charset="0"/>
              </a:rPr>
              <a:t>0 </a:t>
            </a:r>
            <a:r>
              <a:rPr lang="ja-JP" altLang="en-US" sz="1800" dirty="0">
                <a:latin typeface="Consolas" panose="020B0609020204030204" pitchFamily="49" charset="0"/>
              </a:rPr>
              <a:t>→</a:t>
            </a:r>
            <a:r>
              <a:rPr lang="en-US" altLang="ja-JP" sz="1800" dirty="0">
                <a:latin typeface="Consolas" panose="020B0609020204030204" pitchFamily="49" charset="0"/>
              </a:rPr>
              <a:t> </a:t>
            </a:r>
            <a:r>
              <a:rPr lang="ja-JP" altLang="en-US" sz="1800" dirty="0">
                <a:latin typeface="Consolas" panose="020B0609020204030204" pitchFamily="49" charset="0"/>
              </a:rPr>
              <a:t>補正が必要</a:t>
            </a:r>
            <a:endParaRPr kumimoji="1" lang="ja-JP" altLang="en-US" sz="1800" dirty="0">
              <a:latin typeface="Consolas" panose="020B0609020204030204" pitchFamily="49" charset="0"/>
            </a:endParaRPr>
          </a:p>
        </p:txBody>
      </p:sp>
    </p:spTree>
    <p:extLst>
      <p:ext uri="{BB962C8B-B14F-4D97-AF65-F5344CB8AC3E}">
        <p14:creationId xmlns:p14="http://schemas.microsoft.com/office/powerpoint/2010/main" val="4103731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88F2BF6-38B4-7D10-7CAF-0F0DCE9A705D}"/>
              </a:ext>
            </a:extLst>
          </p:cNvPr>
          <p:cNvPicPr>
            <a:picLocks noChangeAspect="1"/>
          </p:cNvPicPr>
          <p:nvPr/>
        </p:nvPicPr>
        <p:blipFill>
          <a:blip r:embed="rId2"/>
          <a:stretch>
            <a:fillRect/>
          </a:stretch>
        </p:blipFill>
        <p:spPr>
          <a:xfrm>
            <a:off x="5292008" y="1164685"/>
            <a:ext cx="3171022" cy="5693315"/>
          </a:xfrm>
          <a:prstGeom prst="rect">
            <a:avLst/>
          </a:prstGeom>
        </p:spPr>
      </p:pic>
      <p:sp>
        <p:nvSpPr>
          <p:cNvPr id="2" name="タイトル 1">
            <a:extLst>
              <a:ext uri="{FF2B5EF4-FFF2-40B4-BE49-F238E27FC236}">
                <a16:creationId xmlns:a16="http://schemas.microsoft.com/office/drawing/2014/main" id="{5783828D-C195-0350-EC67-29E610D7B0A2}"/>
              </a:ext>
            </a:extLst>
          </p:cNvPr>
          <p:cNvSpPr>
            <a:spLocks noGrp="1"/>
          </p:cNvSpPr>
          <p:nvPr>
            <p:ph type="title"/>
          </p:nvPr>
        </p:nvSpPr>
        <p:spPr/>
        <p:txBody>
          <a:bodyPr/>
          <a:lstStyle/>
          <a:p>
            <a:r>
              <a:rPr kumimoji="1" lang="en-US" dirty="0"/>
              <a:t>Lutz’s mask </a:t>
            </a:r>
            <a:r>
              <a:rPr lang="en-US" altLang="ja-JP" sz="3200" dirty="0"/>
              <a:t>[</a:t>
            </a:r>
            <a:r>
              <a:rPr lang="en-US" altLang="ja-JP" sz="2800" dirty="0"/>
              <a:t>Lutz2017</a:t>
            </a:r>
            <a:r>
              <a:rPr lang="en-US" altLang="ja-JP" sz="3200" dirty="0"/>
              <a:t>] </a:t>
            </a:r>
            <a:endParaRPr kumimoji="1" lang="en-US" dirty="0"/>
          </a:p>
        </p:txBody>
      </p:sp>
      <p:sp>
        <p:nvSpPr>
          <p:cNvPr id="3" name="テキスト プレースホルダー 2">
            <a:extLst>
              <a:ext uri="{FF2B5EF4-FFF2-40B4-BE49-F238E27FC236}">
                <a16:creationId xmlns:a16="http://schemas.microsoft.com/office/drawing/2014/main" id="{A6D30B1B-DD4B-DC74-7490-E494A0E6782D}"/>
              </a:ext>
            </a:extLst>
          </p:cNvPr>
          <p:cNvSpPr>
            <a:spLocks noGrp="1"/>
          </p:cNvSpPr>
          <p:nvPr>
            <p:ph type="body" sz="quarter" idx="10"/>
          </p:nvPr>
        </p:nvSpPr>
        <p:spPr>
          <a:xfrm>
            <a:off x="431954" y="908972"/>
            <a:ext cx="8280092" cy="1980022"/>
          </a:xfrm>
        </p:spPr>
        <p:txBody>
          <a:bodyPr/>
          <a:lstStyle/>
          <a:p>
            <a:r>
              <a:rPr kumimoji="1" lang="en-US" altLang="ja-JP" dirty="0"/>
              <a:t>LZA </a:t>
            </a:r>
            <a:r>
              <a:rPr kumimoji="1" lang="ja-JP" altLang="en-US" dirty="0"/>
              <a:t>の推定値 </a:t>
            </a:r>
            <a:r>
              <a:rPr kumimoji="1" lang="en-US" altLang="ja-JP" dirty="0"/>
              <a:t>L </a:t>
            </a:r>
            <a:r>
              <a:rPr kumimoji="1" lang="ja-JP" altLang="en-US" dirty="0"/>
              <a:t>から，最も上位の </a:t>
            </a:r>
            <a:r>
              <a:rPr kumimoji="1" lang="en-US" altLang="ja-JP" dirty="0"/>
              <a:t>1</a:t>
            </a:r>
            <a:br>
              <a:rPr kumimoji="1" lang="en-US" altLang="ja-JP" dirty="0"/>
            </a:br>
            <a:r>
              <a:rPr kumimoji="1" lang="en-US" altLang="ja-JP" dirty="0"/>
              <a:t> </a:t>
            </a:r>
            <a:r>
              <a:rPr kumimoji="1" lang="ja-JP" altLang="en-US" dirty="0"/>
              <a:t>だけが立ったマスクを作る</a:t>
            </a:r>
            <a:endParaRPr kumimoji="1" lang="en-US" altLang="ja-JP" dirty="0"/>
          </a:p>
          <a:p>
            <a:pPr lvl="1"/>
            <a:r>
              <a:rPr lang="en-US" altLang="ja-JP" dirty="0">
                <a:latin typeface="Consolas" panose="020B0609020204030204" pitchFamily="49" charset="0"/>
              </a:rPr>
              <a:t>    L=0b0</a:t>
            </a:r>
            <a:r>
              <a:rPr lang="en-US" altLang="ja-JP" dirty="0">
                <a:solidFill>
                  <a:schemeClr val="accent5"/>
                </a:solidFill>
                <a:latin typeface="Consolas" panose="020B0609020204030204" pitchFamily="49" charset="0"/>
              </a:rPr>
              <a:t>1</a:t>
            </a:r>
            <a:r>
              <a:rPr lang="en-US" altLang="ja-JP" dirty="0">
                <a:latin typeface="Consolas" panose="020B0609020204030204" pitchFamily="49" charset="0"/>
              </a:rPr>
              <a:t>001110 </a:t>
            </a:r>
            <a:r>
              <a:rPr lang="ja-JP" altLang="en-US" dirty="0">
                <a:latin typeface="Consolas" panose="020B0609020204030204" pitchFamily="49" charset="0"/>
              </a:rPr>
              <a:t>の場合，</a:t>
            </a:r>
            <a:br>
              <a:rPr lang="en-US" altLang="ja-JP" dirty="0">
                <a:latin typeface="Consolas" panose="020B0609020204030204" pitchFamily="49" charset="0"/>
              </a:rPr>
            </a:br>
            <a:r>
              <a:rPr lang="en-US" altLang="ja-JP" dirty="0">
                <a:latin typeface="Consolas" panose="020B0609020204030204" pitchFamily="49" charset="0"/>
              </a:rPr>
              <a:t> mask=0b0</a:t>
            </a:r>
            <a:r>
              <a:rPr lang="en-US" altLang="ja-JP" dirty="0">
                <a:solidFill>
                  <a:schemeClr val="accent5"/>
                </a:solidFill>
                <a:latin typeface="Consolas" panose="020B0609020204030204" pitchFamily="49" charset="0"/>
              </a:rPr>
              <a:t>1</a:t>
            </a:r>
            <a:r>
              <a:rPr lang="en-US" altLang="ja-JP" dirty="0">
                <a:latin typeface="Consolas" panose="020B0609020204030204" pitchFamily="49" charset="0"/>
              </a:rPr>
              <a:t>000000</a:t>
            </a:r>
          </a:p>
        </p:txBody>
      </p:sp>
      <p:pic>
        <p:nvPicPr>
          <p:cNvPr id="5" name="図 4">
            <a:extLst>
              <a:ext uri="{FF2B5EF4-FFF2-40B4-BE49-F238E27FC236}">
                <a16:creationId xmlns:a16="http://schemas.microsoft.com/office/drawing/2014/main" id="{D7F8AACC-A90A-8DD5-036B-08203FCF2423}"/>
              </a:ext>
            </a:extLst>
          </p:cNvPr>
          <p:cNvPicPr>
            <a:picLocks noChangeAspect="1"/>
          </p:cNvPicPr>
          <p:nvPr/>
        </p:nvPicPr>
        <p:blipFill>
          <a:blip r:embed="rId3"/>
          <a:stretch>
            <a:fillRect/>
          </a:stretch>
        </p:blipFill>
        <p:spPr>
          <a:xfrm>
            <a:off x="1781969" y="2874704"/>
            <a:ext cx="3454404" cy="3969006"/>
          </a:xfrm>
          <a:prstGeom prst="rect">
            <a:avLst/>
          </a:prstGeom>
        </p:spPr>
      </p:pic>
    </p:spTree>
    <p:extLst>
      <p:ext uri="{BB962C8B-B14F-4D97-AF65-F5344CB8AC3E}">
        <p14:creationId xmlns:p14="http://schemas.microsoft.com/office/powerpoint/2010/main" val="95930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83828D-C195-0350-EC67-29E610D7B0A2}"/>
              </a:ext>
            </a:extLst>
          </p:cNvPr>
          <p:cNvSpPr>
            <a:spLocks noGrp="1"/>
          </p:cNvSpPr>
          <p:nvPr>
            <p:ph type="title"/>
          </p:nvPr>
        </p:nvSpPr>
        <p:spPr/>
        <p:txBody>
          <a:bodyPr/>
          <a:lstStyle/>
          <a:p>
            <a:r>
              <a:rPr kumimoji="1" lang="en-US" dirty="0"/>
              <a:t>Lutz’s mask </a:t>
            </a:r>
            <a:r>
              <a:rPr kumimoji="1" lang="ja-JP" altLang="en-US" dirty="0"/>
              <a:t>の別の作り方？</a:t>
            </a:r>
            <a:endParaRPr kumimoji="1" lang="en-US" dirty="0"/>
          </a:p>
        </p:txBody>
      </p:sp>
      <p:sp>
        <p:nvSpPr>
          <p:cNvPr id="3" name="テキスト プレースホルダー 2">
            <a:extLst>
              <a:ext uri="{FF2B5EF4-FFF2-40B4-BE49-F238E27FC236}">
                <a16:creationId xmlns:a16="http://schemas.microsoft.com/office/drawing/2014/main" id="{A6D30B1B-DD4B-DC74-7490-E494A0E6782D}"/>
              </a:ext>
            </a:extLst>
          </p:cNvPr>
          <p:cNvSpPr>
            <a:spLocks noGrp="1"/>
          </p:cNvSpPr>
          <p:nvPr>
            <p:ph type="body" sz="quarter" idx="10"/>
          </p:nvPr>
        </p:nvSpPr>
        <p:spPr/>
        <p:txBody>
          <a:bodyPr/>
          <a:lstStyle/>
          <a:p>
            <a:r>
              <a:rPr lang="ja-JP" altLang="en-US" dirty="0"/>
              <a:t>作り方：</a:t>
            </a:r>
            <a:endParaRPr lang="en-US" altLang="ja-JP" dirty="0"/>
          </a:p>
          <a:p>
            <a:pPr lvl="1"/>
            <a:r>
              <a:rPr lang="en-US" altLang="ja-JP" dirty="0"/>
              <a:t>L </a:t>
            </a:r>
            <a:r>
              <a:rPr lang="ja-JP" altLang="en-US" dirty="0"/>
              <a:t>を温度計エンコーディング </a:t>
            </a:r>
            <a:r>
              <a:rPr lang="en-US" altLang="ja-JP" dirty="0"/>
              <a:t>T </a:t>
            </a:r>
            <a:r>
              <a:rPr lang="ja-JP" altLang="en-US" dirty="0"/>
              <a:t>に変換</a:t>
            </a:r>
            <a:endParaRPr lang="en-US" altLang="ja-JP" dirty="0"/>
          </a:p>
          <a:p>
            <a:pPr lvl="2"/>
            <a:r>
              <a:rPr lang="en-US" altLang="ja-JP" dirty="0"/>
              <a:t>L </a:t>
            </a:r>
            <a:r>
              <a:rPr lang="ja-JP" altLang="en-US" dirty="0"/>
              <a:t>の各ビットに対し，自身より上位に </a:t>
            </a:r>
            <a:r>
              <a:rPr lang="en-US" altLang="ja-JP" dirty="0"/>
              <a:t>1 </a:t>
            </a:r>
            <a:r>
              <a:rPr lang="ja-JP" altLang="en-US" dirty="0"/>
              <a:t>がいたら </a:t>
            </a:r>
            <a:r>
              <a:rPr lang="en-US" altLang="ja-JP" dirty="0"/>
              <a:t>1 </a:t>
            </a:r>
            <a:r>
              <a:rPr lang="ja-JP" altLang="en-US" dirty="0"/>
              <a:t>が立つよう </a:t>
            </a:r>
            <a:r>
              <a:rPr lang="en-US" altLang="ja-JP" dirty="0"/>
              <a:t>OR </a:t>
            </a:r>
            <a:r>
              <a:rPr lang="ja-JP" altLang="en-US" dirty="0"/>
              <a:t>のネットワークを組む</a:t>
            </a:r>
            <a:endParaRPr lang="en-US" altLang="ja-JP" dirty="0"/>
          </a:p>
          <a:p>
            <a:pPr lvl="2"/>
            <a:r>
              <a:rPr kumimoji="1" lang="en-US" altLang="ja-JP" dirty="0"/>
              <a:t>PPA </a:t>
            </a:r>
            <a:r>
              <a:rPr kumimoji="1" lang="ja-JP" altLang="en-US" dirty="0"/>
              <a:t>と同様のプリフィクス演算になる </a:t>
            </a:r>
            <a:endParaRPr kumimoji="1" lang="en-US" altLang="ja-JP" dirty="0"/>
          </a:p>
          <a:p>
            <a:pPr lvl="3"/>
            <a:r>
              <a:rPr kumimoji="1" lang="en-US" altLang="ja-JP" dirty="0"/>
              <a:t>[CMOSVLSI2014] P.668 </a:t>
            </a:r>
            <a:r>
              <a:rPr kumimoji="1" lang="ja-JP" altLang="en-US" dirty="0"/>
              <a:t>参照</a:t>
            </a:r>
            <a:endParaRPr kumimoji="1" lang="en-US" altLang="ja-JP" dirty="0"/>
          </a:p>
          <a:p>
            <a:pPr lvl="1"/>
            <a:r>
              <a:rPr lang="en-US" altLang="ja-JP" dirty="0"/>
              <a:t>T</a:t>
            </a:r>
            <a:r>
              <a:rPr lang="ja-JP" altLang="en-US" dirty="0"/>
              <a:t> をビット反転し，右に１ビットシフトしてから </a:t>
            </a:r>
            <a:r>
              <a:rPr lang="en-US" altLang="ja-JP" dirty="0"/>
              <a:t>T </a:t>
            </a:r>
            <a:r>
              <a:rPr lang="ja-JP" altLang="en-US" dirty="0"/>
              <a:t>と </a:t>
            </a:r>
            <a:r>
              <a:rPr lang="en-US" altLang="ja-JP" dirty="0"/>
              <a:t>AND</a:t>
            </a:r>
          </a:p>
          <a:p>
            <a:r>
              <a:rPr lang="ja-JP" altLang="en-US" dirty="0"/>
              <a:t>例：</a:t>
            </a:r>
            <a:r>
              <a:rPr lang="en-US" altLang="ja-JP" dirty="0">
                <a:latin typeface="Consolas" panose="020B0609020204030204" pitchFamily="49" charset="0"/>
              </a:rPr>
              <a:t>L=0b0</a:t>
            </a:r>
            <a:r>
              <a:rPr lang="en-US" altLang="ja-JP" dirty="0">
                <a:solidFill>
                  <a:schemeClr val="accent5"/>
                </a:solidFill>
                <a:latin typeface="Consolas" panose="020B0609020204030204" pitchFamily="49" charset="0"/>
              </a:rPr>
              <a:t>1</a:t>
            </a:r>
            <a:r>
              <a:rPr lang="en-US" altLang="ja-JP" dirty="0">
                <a:latin typeface="Consolas" panose="020B0609020204030204" pitchFamily="49" charset="0"/>
              </a:rPr>
              <a:t>001110 </a:t>
            </a:r>
            <a:r>
              <a:rPr lang="ja-JP" altLang="en-US" dirty="0">
                <a:latin typeface="Consolas" panose="020B0609020204030204" pitchFamily="49" charset="0"/>
              </a:rPr>
              <a:t>の場合</a:t>
            </a:r>
            <a:endParaRPr kumimoji="1" lang="en-US" altLang="ja-JP" dirty="0"/>
          </a:p>
          <a:p>
            <a:pPr lvl="1"/>
            <a:r>
              <a:rPr lang="en-US" altLang="ja-JP" dirty="0">
                <a:latin typeface="Consolas" panose="020B0609020204030204" pitchFamily="49" charset="0"/>
              </a:rPr>
              <a:t> T=0b0</a:t>
            </a:r>
            <a:r>
              <a:rPr lang="en-US" altLang="ja-JP" dirty="0">
                <a:solidFill>
                  <a:schemeClr val="accent5"/>
                </a:solidFill>
                <a:latin typeface="Consolas" panose="020B0609020204030204" pitchFamily="49" charset="0"/>
              </a:rPr>
              <a:t>1111111</a:t>
            </a:r>
          </a:p>
          <a:p>
            <a:pPr lvl="1"/>
            <a:r>
              <a:rPr lang="en-US" altLang="ja-JP" dirty="0">
                <a:latin typeface="Consolas" panose="020B0609020204030204" pitchFamily="49" charset="0"/>
              </a:rPr>
              <a:t>mask=</a:t>
            </a:r>
            <a:br>
              <a:rPr lang="en-US" altLang="ja-JP" dirty="0">
                <a:latin typeface="Consolas" panose="020B0609020204030204" pitchFamily="49" charset="0"/>
              </a:rPr>
            </a:br>
            <a:r>
              <a:rPr lang="en-US" altLang="ja-JP" dirty="0">
                <a:latin typeface="Consolas" panose="020B0609020204030204" pitchFamily="49" charset="0"/>
              </a:rPr>
              <a:t>(~T&gt;&gt;1) &amp; T=</a:t>
            </a:r>
            <a:br>
              <a:rPr lang="en-US" altLang="ja-JP" dirty="0">
                <a:latin typeface="Consolas" panose="020B0609020204030204" pitchFamily="49" charset="0"/>
              </a:rPr>
            </a:br>
            <a:r>
              <a:rPr lang="en-US" altLang="ja-JP" dirty="0">
                <a:latin typeface="Consolas" panose="020B0609020204030204" pitchFamily="49" charset="0"/>
              </a:rPr>
              <a:t>(0b10000000&gt;&gt;1) &amp; 0b01111111 = 0b0</a:t>
            </a:r>
            <a:r>
              <a:rPr lang="en-US" altLang="ja-JP" dirty="0">
                <a:solidFill>
                  <a:schemeClr val="accent5"/>
                </a:solidFill>
                <a:latin typeface="Consolas" panose="020B0609020204030204" pitchFamily="49" charset="0"/>
              </a:rPr>
              <a:t>1</a:t>
            </a:r>
            <a:r>
              <a:rPr lang="en-US" altLang="ja-JP" dirty="0">
                <a:latin typeface="Consolas" panose="020B0609020204030204" pitchFamily="49" charset="0"/>
              </a:rPr>
              <a:t>000000</a:t>
            </a:r>
            <a:endParaRPr kumimoji="1" lang="ja-JP" altLang="en-US" dirty="0"/>
          </a:p>
        </p:txBody>
      </p:sp>
    </p:spTree>
    <p:extLst>
      <p:ext uri="{BB962C8B-B14F-4D97-AF65-F5344CB8AC3E}">
        <p14:creationId xmlns:p14="http://schemas.microsoft.com/office/powerpoint/2010/main" val="457980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83828D-C195-0350-EC67-29E610D7B0A2}"/>
              </a:ext>
            </a:extLst>
          </p:cNvPr>
          <p:cNvSpPr>
            <a:spLocks noGrp="1"/>
          </p:cNvSpPr>
          <p:nvPr>
            <p:ph type="title"/>
          </p:nvPr>
        </p:nvSpPr>
        <p:spPr>
          <a:xfrm>
            <a:off x="431954" y="0"/>
            <a:ext cx="8712046" cy="908972"/>
          </a:xfrm>
        </p:spPr>
        <p:txBody>
          <a:bodyPr/>
          <a:lstStyle/>
          <a:p>
            <a:r>
              <a:rPr lang="ja-JP" altLang="en-US" dirty="0"/>
              <a:t>応用</a:t>
            </a:r>
            <a:r>
              <a:rPr lang="en-US" altLang="ja-JP" dirty="0"/>
              <a:t>: guard </a:t>
            </a:r>
            <a:r>
              <a:rPr lang="ja-JP" altLang="en-US" dirty="0"/>
              <a:t>や </a:t>
            </a:r>
            <a:r>
              <a:rPr lang="en-US" altLang="ja-JP" dirty="0"/>
              <a:t>sticky </a:t>
            </a:r>
            <a:r>
              <a:rPr lang="ja-JP" altLang="en-US" dirty="0"/>
              <a:t>ビットの早期取得</a:t>
            </a:r>
            <a:endParaRPr lang="en-US" dirty="0"/>
          </a:p>
        </p:txBody>
      </p:sp>
      <p:sp>
        <p:nvSpPr>
          <p:cNvPr id="3" name="テキスト プレースホルダー 2">
            <a:extLst>
              <a:ext uri="{FF2B5EF4-FFF2-40B4-BE49-F238E27FC236}">
                <a16:creationId xmlns:a16="http://schemas.microsoft.com/office/drawing/2014/main" id="{A6D30B1B-DD4B-DC74-7490-E494A0E6782D}"/>
              </a:ext>
            </a:extLst>
          </p:cNvPr>
          <p:cNvSpPr>
            <a:spLocks noGrp="1"/>
          </p:cNvSpPr>
          <p:nvPr>
            <p:ph type="body" sz="quarter" idx="10"/>
          </p:nvPr>
        </p:nvSpPr>
        <p:spPr>
          <a:xfrm>
            <a:off x="611956" y="1088974"/>
            <a:ext cx="8280092" cy="5219751"/>
          </a:xfrm>
        </p:spPr>
        <p:txBody>
          <a:bodyPr/>
          <a:lstStyle/>
          <a:p>
            <a:r>
              <a:rPr lang="en-US" altLang="ja-JP" dirty="0"/>
              <a:t>Lutz’s mask </a:t>
            </a:r>
            <a:r>
              <a:rPr lang="ja-JP" altLang="en-US" dirty="0"/>
              <a:t>の応用で正規化前にわかる</a:t>
            </a:r>
            <a:endParaRPr lang="en-US" altLang="ja-JP" dirty="0"/>
          </a:p>
          <a:p>
            <a:pPr lvl="1"/>
            <a:r>
              <a:rPr lang="ja-JP" altLang="en-US" dirty="0"/>
              <a:t>仮数部の幅（</a:t>
            </a:r>
            <a:r>
              <a:rPr lang="en-US" altLang="ja-JP" dirty="0"/>
              <a:t>+α</a:t>
            </a:r>
            <a:r>
              <a:rPr lang="ja-JP" altLang="en-US" dirty="0"/>
              <a:t>）だけずらせば，</a:t>
            </a:r>
            <a:r>
              <a:rPr lang="en-US" altLang="ja-JP" dirty="0"/>
              <a:t>guard bit </a:t>
            </a:r>
            <a:r>
              <a:rPr lang="ja-JP" altLang="en-US" dirty="0"/>
              <a:t>を取り出せる</a:t>
            </a:r>
            <a:endParaRPr lang="en-US" altLang="ja-JP" dirty="0"/>
          </a:p>
          <a:p>
            <a:pPr lvl="1"/>
            <a:r>
              <a:rPr lang="en-US" altLang="ja-JP" dirty="0"/>
              <a:t>sticky bit </a:t>
            </a:r>
            <a:r>
              <a:rPr lang="ja-JP" altLang="en-US" dirty="0"/>
              <a:t>では温度計エンコーディングの時点のマスクを使えば良い</a:t>
            </a:r>
          </a:p>
        </p:txBody>
      </p:sp>
    </p:spTree>
    <p:extLst>
      <p:ext uri="{BB962C8B-B14F-4D97-AF65-F5344CB8AC3E}">
        <p14:creationId xmlns:p14="http://schemas.microsoft.com/office/powerpoint/2010/main" val="2598544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84F4B0D-0713-25C2-B264-F943C552B73E}"/>
              </a:ext>
            </a:extLst>
          </p:cNvPr>
          <p:cNvSpPr>
            <a:spLocks noGrp="1"/>
          </p:cNvSpPr>
          <p:nvPr>
            <p:ph type="title"/>
          </p:nvPr>
        </p:nvSpPr>
        <p:spPr/>
        <p:txBody>
          <a:bodyPr/>
          <a:lstStyle/>
          <a:p>
            <a:r>
              <a:rPr lang="ja-JP" altLang="en-US" b="1" dirty="0"/>
              <a:t>絶対値を取る工夫</a:t>
            </a:r>
            <a:endParaRPr lang="en-US" b="1" dirty="0"/>
          </a:p>
        </p:txBody>
      </p:sp>
    </p:spTree>
    <p:extLst>
      <p:ext uri="{BB962C8B-B14F-4D97-AF65-F5344CB8AC3E}">
        <p14:creationId xmlns:p14="http://schemas.microsoft.com/office/powerpoint/2010/main" val="2106722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62AF7-B8AA-5868-EA5C-A1E4193FCEB7}"/>
              </a:ext>
            </a:extLst>
          </p:cNvPr>
          <p:cNvSpPr>
            <a:spLocks noGrp="1"/>
          </p:cNvSpPr>
          <p:nvPr>
            <p:ph type="title"/>
          </p:nvPr>
        </p:nvSpPr>
        <p:spPr/>
        <p:txBody>
          <a:bodyPr/>
          <a:lstStyle/>
          <a:p>
            <a:r>
              <a:rPr lang="ja-JP" altLang="en-US" b="1" dirty="0"/>
              <a:t>絶対値を取る工夫</a:t>
            </a:r>
            <a:endParaRPr lang="en-US" dirty="0"/>
          </a:p>
        </p:txBody>
      </p:sp>
      <p:sp>
        <p:nvSpPr>
          <p:cNvPr id="5" name="テキスト プレースホルダー 4">
            <a:extLst>
              <a:ext uri="{FF2B5EF4-FFF2-40B4-BE49-F238E27FC236}">
                <a16:creationId xmlns:a16="http://schemas.microsoft.com/office/drawing/2014/main" id="{19563F35-B29F-EDEB-5769-65C0F2A1A202}"/>
              </a:ext>
            </a:extLst>
          </p:cNvPr>
          <p:cNvSpPr>
            <a:spLocks noGrp="1"/>
          </p:cNvSpPr>
          <p:nvPr>
            <p:ph type="body" sz="quarter" idx="10"/>
          </p:nvPr>
        </p:nvSpPr>
        <p:spPr/>
        <p:txBody>
          <a:bodyPr/>
          <a:lstStyle/>
          <a:p>
            <a:r>
              <a:rPr lang="en-US" altLang="ja-JP" sz="1800" dirty="0"/>
              <a:t>FP</a:t>
            </a:r>
            <a:r>
              <a:rPr lang="ja-JP" altLang="en-US" sz="1800" dirty="0"/>
              <a:t> では計算結果の仮数から絶対値を取る必要がある</a:t>
            </a:r>
            <a:endParaRPr lang="en-US" altLang="ja-JP" sz="1800" dirty="0"/>
          </a:p>
          <a:p>
            <a:pPr lvl="1"/>
            <a:r>
              <a:rPr lang="ja-JP" altLang="en-US" sz="1800" dirty="0"/>
              <a:t>減算の場合は必要に応じて符号反転を行う</a:t>
            </a:r>
            <a:endParaRPr lang="en-US" altLang="ja-JP" sz="1800" dirty="0"/>
          </a:p>
          <a:p>
            <a:pPr lvl="1"/>
            <a:r>
              <a:rPr lang="ja-JP" altLang="en-US" sz="1800" dirty="0"/>
              <a:t>符号をみて </a:t>
            </a:r>
            <a:r>
              <a:rPr lang="en-US" altLang="ja-JP" sz="1800" dirty="0"/>
              <a:t>+1 or </a:t>
            </a:r>
            <a:r>
              <a:rPr lang="ja-JP" altLang="en-US" sz="1800" dirty="0"/>
              <a:t>ビット反転で実現</a:t>
            </a:r>
            <a:endParaRPr lang="en-US" altLang="ja-JP" sz="1800" dirty="0"/>
          </a:p>
          <a:p>
            <a:r>
              <a:rPr kumimoji="1" lang="en-US" altLang="ja-JP" sz="1800" dirty="0"/>
              <a:t>|A-B|: A+~B </a:t>
            </a:r>
            <a:r>
              <a:rPr kumimoji="1" lang="ja-JP" altLang="en-US" sz="1800" dirty="0"/>
              <a:t>を計算して，</a:t>
            </a:r>
          </a:p>
          <a:p>
            <a:pPr lvl="1"/>
            <a:r>
              <a:rPr kumimoji="1" lang="ja-JP" altLang="en-US" sz="1800" dirty="0">
                <a:solidFill>
                  <a:schemeClr val="accent5"/>
                </a:solidFill>
              </a:rPr>
              <a:t>結果が正なら結果に </a:t>
            </a:r>
            <a:r>
              <a:rPr kumimoji="1" lang="en-US" altLang="ja-JP" sz="1800" dirty="0">
                <a:solidFill>
                  <a:schemeClr val="accent5"/>
                </a:solidFill>
              </a:rPr>
              <a:t>+1:</a:t>
            </a:r>
          </a:p>
          <a:p>
            <a:pPr lvl="2"/>
            <a:r>
              <a:rPr kumimoji="1" lang="en-US" altLang="ja-JP" sz="1800" dirty="0"/>
              <a:t> (A+~B)+1 = A-B-1+1 = A-B</a:t>
            </a:r>
          </a:p>
          <a:p>
            <a:pPr lvl="1"/>
            <a:r>
              <a:rPr kumimoji="1" lang="ja-JP" altLang="en-US" sz="1800" dirty="0">
                <a:solidFill>
                  <a:schemeClr val="accent5"/>
                </a:solidFill>
              </a:rPr>
              <a:t>結果が負なら結果をビット反転</a:t>
            </a:r>
            <a:r>
              <a:rPr kumimoji="1" lang="en-US" altLang="ja-JP" sz="1800" dirty="0">
                <a:solidFill>
                  <a:schemeClr val="accent5"/>
                </a:solidFill>
              </a:rPr>
              <a:t>:   	</a:t>
            </a:r>
          </a:p>
          <a:p>
            <a:pPr lvl="2"/>
            <a:r>
              <a:rPr kumimoji="1" lang="en-US" altLang="ja-JP" sz="1800" dirty="0"/>
              <a:t>~(A+~B) = -(A+~B)-1 = -A-~B-1 = -A+B</a:t>
            </a:r>
            <a:br>
              <a:rPr kumimoji="1" lang="en-US" altLang="ja-JP" sz="1800" dirty="0"/>
            </a:br>
            <a:endParaRPr kumimoji="1" lang="en-US" altLang="ja-JP" sz="1800" dirty="0"/>
          </a:p>
          <a:p>
            <a:pPr lvl="1"/>
            <a:r>
              <a:rPr lang="ja-JP" altLang="en-US" sz="1800" dirty="0"/>
              <a:t>備考：</a:t>
            </a:r>
            <a:r>
              <a:rPr kumimoji="1" lang="en-US" altLang="ja-JP" sz="1800" dirty="0"/>
              <a:t>-B=~B+1 </a:t>
            </a:r>
            <a:r>
              <a:rPr kumimoji="1" lang="ja-JP" altLang="en-US" sz="1800" dirty="0"/>
              <a:t>→</a:t>
            </a:r>
            <a:r>
              <a:rPr kumimoji="1" lang="en-US" altLang="ja-JP" sz="1800" dirty="0"/>
              <a:t> ~B = -B – 1</a:t>
            </a:r>
            <a:endParaRPr lang="en-US" altLang="ja-JP" sz="1800" dirty="0"/>
          </a:p>
        </p:txBody>
      </p:sp>
      <p:sp>
        <p:nvSpPr>
          <p:cNvPr id="2" name="スライド番号プレースホルダー 1">
            <a:extLst>
              <a:ext uri="{FF2B5EF4-FFF2-40B4-BE49-F238E27FC236}">
                <a16:creationId xmlns:a16="http://schemas.microsoft.com/office/drawing/2014/main" id="{EC6882D0-EC82-202C-A670-8DB5AC25413A}"/>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28</a:t>
            </a:fld>
            <a:endParaRPr kumimoji="1" lang="ja-JP" altLang="en-US"/>
          </a:p>
        </p:txBody>
      </p:sp>
    </p:spTree>
    <p:extLst>
      <p:ext uri="{BB962C8B-B14F-4D97-AF65-F5344CB8AC3E}">
        <p14:creationId xmlns:p14="http://schemas.microsoft.com/office/powerpoint/2010/main" val="321379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753AB-9C1B-9B9A-1D07-C17FB1189E87}"/>
              </a:ext>
            </a:extLst>
          </p:cNvPr>
          <p:cNvSpPr>
            <a:spLocks noGrp="1"/>
          </p:cNvSpPr>
          <p:nvPr>
            <p:ph type="title"/>
          </p:nvPr>
        </p:nvSpPr>
        <p:spPr/>
        <p:txBody>
          <a:bodyPr/>
          <a:lstStyle/>
          <a:p>
            <a:r>
              <a:rPr kumimoji="1" lang="en-US" altLang="ja-JP" dirty="0"/>
              <a:t>[</a:t>
            </a:r>
            <a:r>
              <a:rPr lang="en-US" altLang="ja-JP" dirty="0"/>
              <a:t>Sohn2023</a:t>
            </a:r>
            <a:r>
              <a:rPr kumimoji="1" lang="en-US" altLang="ja-JP" dirty="0"/>
              <a:t>] </a:t>
            </a:r>
            <a:r>
              <a:rPr kumimoji="1" lang="ja-JP" altLang="en-US" dirty="0"/>
              <a:t>より</a:t>
            </a:r>
            <a:endParaRPr kumimoji="1" lang="en-US" dirty="0"/>
          </a:p>
        </p:txBody>
      </p:sp>
      <p:pic>
        <p:nvPicPr>
          <p:cNvPr id="5" name="図 4">
            <a:extLst>
              <a:ext uri="{FF2B5EF4-FFF2-40B4-BE49-F238E27FC236}">
                <a16:creationId xmlns:a16="http://schemas.microsoft.com/office/drawing/2014/main" id="{B6A6C4E9-96F3-4DE3-AA74-5BD9973E3D15}"/>
              </a:ext>
            </a:extLst>
          </p:cNvPr>
          <p:cNvPicPr>
            <a:picLocks noChangeAspect="1"/>
          </p:cNvPicPr>
          <p:nvPr/>
        </p:nvPicPr>
        <p:blipFill>
          <a:blip r:embed="rId2"/>
          <a:stretch>
            <a:fillRect/>
          </a:stretch>
        </p:blipFill>
        <p:spPr>
          <a:xfrm>
            <a:off x="3761991" y="0"/>
            <a:ext cx="5470916" cy="6858000"/>
          </a:xfrm>
          <a:prstGeom prst="rect">
            <a:avLst/>
          </a:prstGeom>
        </p:spPr>
      </p:pic>
      <p:pic>
        <p:nvPicPr>
          <p:cNvPr id="7" name="図 6">
            <a:extLst>
              <a:ext uri="{FF2B5EF4-FFF2-40B4-BE49-F238E27FC236}">
                <a16:creationId xmlns:a16="http://schemas.microsoft.com/office/drawing/2014/main" id="{B427E1B2-B9A4-B84B-060E-C7E505218D74}"/>
              </a:ext>
            </a:extLst>
          </p:cNvPr>
          <p:cNvPicPr>
            <a:picLocks noChangeAspect="1"/>
          </p:cNvPicPr>
          <p:nvPr/>
        </p:nvPicPr>
        <p:blipFill>
          <a:blip r:embed="rId3"/>
          <a:stretch>
            <a:fillRect/>
          </a:stretch>
        </p:blipFill>
        <p:spPr>
          <a:xfrm>
            <a:off x="71950" y="908972"/>
            <a:ext cx="4214623" cy="2790031"/>
          </a:xfrm>
          <a:prstGeom prst="rect">
            <a:avLst/>
          </a:prstGeom>
        </p:spPr>
      </p:pic>
    </p:spTree>
    <p:extLst>
      <p:ext uri="{BB962C8B-B14F-4D97-AF65-F5344CB8AC3E}">
        <p14:creationId xmlns:p14="http://schemas.microsoft.com/office/powerpoint/2010/main" val="1117995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7C6D-90D0-FEF4-F4E5-C002DA3EEC4A}"/>
              </a:ext>
            </a:extLst>
          </p:cNvPr>
          <p:cNvSpPr>
            <a:spLocks noGrp="1"/>
          </p:cNvSpPr>
          <p:nvPr>
            <p:ph type="title"/>
          </p:nvPr>
        </p:nvSpPr>
        <p:spPr/>
        <p:txBody>
          <a:bodyPr/>
          <a:lstStyle/>
          <a:p>
            <a:r>
              <a:rPr kumimoji="1" lang="ja-JP" altLang="en-US" dirty="0"/>
              <a:t>前提知識</a:t>
            </a:r>
            <a:endParaRPr kumimoji="1" lang="en-US" dirty="0"/>
          </a:p>
        </p:txBody>
      </p:sp>
      <p:sp>
        <p:nvSpPr>
          <p:cNvPr id="3" name="テキスト プレースホルダー 2">
            <a:extLst>
              <a:ext uri="{FF2B5EF4-FFF2-40B4-BE49-F238E27FC236}">
                <a16:creationId xmlns:a16="http://schemas.microsoft.com/office/drawing/2014/main" id="{DFFB5570-F084-B032-9287-3298D773E688}"/>
              </a:ext>
            </a:extLst>
          </p:cNvPr>
          <p:cNvSpPr>
            <a:spLocks noGrp="1"/>
          </p:cNvSpPr>
          <p:nvPr>
            <p:ph type="body" sz="quarter" idx="10"/>
          </p:nvPr>
        </p:nvSpPr>
        <p:spPr>
          <a:xfrm>
            <a:off x="701956" y="1088974"/>
            <a:ext cx="8190091" cy="5219751"/>
          </a:xfrm>
        </p:spPr>
        <p:txBody>
          <a:bodyPr/>
          <a:lstStyle/>
          <a:p>
            <a:r>
              <a:rPr lang="en-US" altLang="ja-JP" sz="2000" dirty="0"/>
              <a:t>[CMOSVLSI2014]</a:t>
            </a:r>
          </a:p>
          <a:p>
            <a:pPr lvl="1"/>
            <a:r>
              <a:rPr lang="ja-JP" altLang="en-US" dirty="0"/>
              <a:t>整数の加算器や乗算器の作り方が良くまとまっている</a:t>
            </a:r>
            <a:endParaRPr lang="en-US" altLang="ja-JP" dirty="0"/>
          </a:p>
          <a:p>
            <a:pPr lvl="2"/>
            <a:r>
              <a:rPr lang="en-US" altLang="ja-JP" dirty="0"/>
              <a:t>PPA </a:t>
            </a:r>
            <a:r>
              <a:rPr lang="ja-JP" altLang="en-US" dirty="0"/>
              <a:t>の各種トポロジ，</a:t>
            </a:r>
            <a:r>
              <a:rPr lang="en-US" altLang="ja-JP" dirty="0"/>
              <a:t>Booth </a:t>
            </a:r>
            <a:r>
              <a:rPr lang="ja-JP" altLang="en-US" dirty="0"/>
              <a:t>エンコーダなど</a:t>
            </a:r>
            <a:endParaRPr lang="en-US" altLang="ja-JP" dirty="0"/>
          </a:p>
          <a:p>
            <a:pPr lvl="1"/>
            <a:r>
              <a:rPr lang="ja-JP" altLang="en-US" dirty="0"/>
              <a:t>色々みた中ではこの本の説明が最もわかりやすかった</a:t>
            </a:r>
            <a:endParaRPr lang="en-US" altLang="ja-JP" dirty="0"/>
          </a:p>
          <a:p>
            <a:r>
              <a:rPr lang="en-US" altLang="ja-JP" dirty="0"/>
              <a:t>[HFPA2018]</a:t>
            </a:r>
          </a:p>
          <a:p>
            <a:pPr lvl="1"/>
            <a:r>
              <a:rPr kumimoji="1" lang="ja-JP" altLang="en-US" dirty="0"/>
              <a:t>浮動小数点演算（ハードに限らず）全般が良くまとまっている</a:t>
            </a:r>
            <a:endParaRPr kumimoji="1" lang="en-US" altLang="ja-JP" dirty="0"/>
          </a:p>
          <a:p>
            <a:pPr lvl="1"/>
            <a:r>
              <a:rPr lang="en-US" dirty="0"/>
              <a:t>FP </a:t>
            </a:r>
            <a:r>
              <a:rPr lang="ja-JP" altLang="en-US" dirty="0"/>
              <a:t>加算器や </a:t>
            </a:r>
            <a:r>
              <a:rPr lang="en-US" altLang="ja-JP" dirty="0"/>
              <a:t>FMA </a:t>
            </a:r>
            <a:r>
              <a:rPr lang="ja-JP" altLang="en-US" dirty="0"/>
              <a:t>の基本的な実装から各種最適化まで書かれている</a:t>
            </a:r>
            <a:endParaRPr lang="en-US" altLang="ja-JP" dirty="0"/>
          </a:p>
        </p:txBody>
      </p:sp>
    </p:spTree>
    <p:extLst>
      <p:ext uri="{BB962C8B-B14F-4D97-AF65-F5344CB8AC3E}">
        <p14:creationId xmlns:p14="http://schemas.microsoft.com/office/powerpoint/2010/main" val="3073774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CD9E3-085F-919D-D3F4-5FC2D0728E36}"/>
              </a:ext>
            </a:extLst>
          </p:cNvPr>
          <p:cNvSpPr>
            <a:spLocks noGrp="1"/>
          </p:cNvSpPr>
          <p:nvPr>
            <p:ph type="title"/>
          </p:nvPr>
        </p:nvSpPr>
        <p:spPr/>
        <p:txBody>
          <a:bodyPr/>
          <a:lstStyle/>
          <a:p>
            <a:r>
              <a:rPr kumimoji="1" lang="ja-JP" altLang="en-US" dirty="0"/>
              <a:t>加算と絶対値</a:t>
            </a:r>
            <a:endParaRPr kumimoji="1" lang="en-US" dirty="0"/>
          </a:p>
        </p:txBody>
      </p:sp>
      <p:sp>
        <p:nvSpPr>
          <p:cNvPr id="3" name="テキスト プレースホルダー 2">
            <a:extLst>
              <a:ext uri="{FF2B5EF4-FFF2-40B4-BE49-F238E27FC236}">
                <a16:creationId xmlns:a16="http://schemas.microsoft.com/office/drawing/2014/main" id="{DD54B7E6-2C9B-64AD-8B15-E65256DB1CD0}"/>
              </a:ext>
            </a:extLst>
          </p:cNvPr>
          <p:cNvSpPr>
            <a:spLocks noGrp="1"/>
          </p:cNvSpPr>
          <p:nvPr>
            <p:ph type="body" sz="quarter" idx="10"/>
          </p:nvPr>
        </p:nvSpPr>
        <p:spPr>
          <a:xfrm>
            <a:off x="341953" y="1088974"/>
            <a:ext cx="8532044" cy="5219751"/>
          </a:xfrm>
        </p:spPr>
        <p:txBody>
          <a:bodyPr/>
          <a:lstStyle/>
          <a:p>
            <a:r>
              <a:rPr kumimoji="1" lang="ja-JP" altLang="en-US" dirty="0"/>
              <a:t>「結果が正なら結果に </a:t>
            </a:r>
            <a:r>
              <a:rPr kumimoji="1" lang="en-US" altLang="ja-JP" dirty="0"/>
              <a:t>+1</a:t>
            </a:r>
            <a:r>
              <a:rPr kumimoji="1" lang="ja-JP" altLang="en-US" dirty="0"/>
              <a:t>」を実現するためには，符号を知るために一度桁上げ加算をしないといけない</a:t>
            </a:r>
            <a:endParaRPr kumimoji="1" lang="en-US" altLang="ja-JP" dirty="0"/>
          </a:p>
          <a:p>
            <a:pPr lvl="1"/>
            <a:r>
              <a:rPr kumimoji="1" lang="ja-JP" altLang="en-US" dirty="0"/>
              <a:t>そのままではインクリメントのための桁上げ加算が直列に行われる</a:t>
            </a:r>
            <a:endParaRPr kumimoji="1" lang="en-US" altLang="ja-JP" dirty="0"/>
          </a:p>
          <a:p>
            <a:r>
              <a:rPr kumimoji="1" lang="ja-JP" altLang="en-US" dirty="0"/>
              <a:t>解決方法：</a:t>
            </a:r>
            <a:endParaRPr kumimoji="1" lang="en-US" altLang="ja-JP" dirty="0"/>
          </a:p>
          <a:p>
            <a:pPr marL="817200" lvl="1" indent="-457200">
              <a:buFont typeface="+mj-lt"/>
              <a:buAutoNum type="arabicPeriod"/>
            </a:pPr>
            <a:r>
              <a:rPr lang="en-US" altLang="ja-JP" dirty="0"/>
              <a:t>End-around-carry adder</a:t>
            </a:r>
          </a:p>
          <a:p>
            <a:pPr marL="817200" lvl="1" indent="-457200">
              <a:buFont typeface="+mj-lt"/>
              <a:buAutoNum type="arabicPeriod"/>
            </a:pPr>
            <a:r>
              <a:rPr kumimoji="1" lang="ja-JP" altLang="en-US" dirty="0"/>
              <a:t>丸めによる加算との統合</a:t>
            </a:r>
            <a:endParaRPr kumimoji="1" lang="en-US" altLang="ja-JP" dirty="0"/>
          </a:p>
          <a:p>
            <a:pPr lvl="1"/>
            <a:endParaRPr kumimoji="1" lang="en-US" altLang="ja-JP" dirty="0"/>
          </a:p>
          <a:p>
            <a:pPr lvl="1"/>
            <a:endParaRPr kumimoji="1" lang="en-US" altLang="ja-JP" dirty="0"/>
          </a:p>
        </p:txBody>
      </p:sp>
    </p:spTree>
    <p:extLst>
      <p:ext uri="{BB962C8B-B14F-4D97-AF65-F5344CB8AC3E}">
        <p14:creationId xmlns:p14="http://schemas.microsoft.com/office/powerpoint/2010/main" val="2290719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F5CEE-15B5-A1E2-0EFA-29702D8F1D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1F87BB-7CAA-7F13-73B1-17C15E5BA677}"/>
              </a:ext>
            </a:extLst>
          </p:cNvPr>
          <p:cNvSpPr>
            <a:spLocks noGrp="1"/>
          </p:cNvSpPr>
          <p:nvPr>
            <p:ph type="title"/>
          </p:nvPr>
        </p:nvSpPr>
        <p:spPr>
          <a:xfrm>
            <a:off x="431954" y="0"/>
            <a:ext cx="8712046" cy="908972"/>
          </a:xfrm>
        </p:spPr>
        <p:txBody>
          <a:bodyPr/>
          <a:lstStyle/>
          <a:p>
            <a:r>
              <a:rPr lang="en-US" altLang="ja-JP" dirty="0"/>
              <a:t>Parallel Prefix Adder (PPA) </a:t>
            </a:r>
            <a:endParaRPr lang="en-US" dirty="0"/>
          </a:p>
        </p:txBody>
      </p:sp>
      <mc:AlternateContent xmlns:mc="http://schemas.openxmlformats.org/markup-compatibility/2006" xmlns:a14="http://schemas.microsoft.com/office/drawing/2010/main">
        <mc:Choice Requires="a14">
          <p:sp>
            <p:nvSpPr>
              <p:cNvPr id="7" name="テキスト プレースホルダー 6">
                <a:extLst>
                  <a:ext uri="{FF2B5EF4-FFF2-40B4-BE49-F238E27FC236}">
                    <a16:creationId xmlns:a16="http://schemas.microsoft.com/office/drawing/2014/main" id="{D8F4D7A4-2D6B-7081-A58E-B152313DA4FD}"/>
                  </a:ext>
                </a:extLst>
              </p:cNvPr>
              <p:cNvSpPr>
                <a:spLocks noGrp="1"/>
              </p:cNvSpPr>
              <p:nvPr>
                <p:ph type="body" sz="quarter" idx="10"/>
              </p:nvPr>
            </p:nvSpPr>
            <p:spPr>
              <a:xfrm>
                <a:off x="611956" y="1088974"/>
                <a:ext cx="8280092" cy="1709712"/>
              </a:xfrm>
            </p:spPr>
            <p:txBody>
              <a:bodyPr/>
              <a:lstStyle/>
              <a:p>
                <a:r>
                  <a:rPr lang="ja-JP" altLang="en-US" sz="1800" dirty="0"/>
                  <a:t>自分より先行する（下位全体の） </a:t>
                </a:r>
                <a:r>
                  <a:rPr lang="en-US" altLang="ja-JP" sz="1800" dirty="0"/>
                  <a:t>P </a:t>
                </a:r>
                <a:r>
                  <a:rPr lang="ja-JP" altLang="en-US" sz="1800" dirty="0"/>
                  <a:t>と </a:t>
                </a:r>
                <a:r>
                  <a:rPr lang="en-US" altLang="ja-JP" sz="1800" dirty="0"/>
                  <a:t>G </a:t>
                </a:r>
                <a:r>
                  <a:rPr lang="ja-JP" altLang="en-US" sz="1800" dirty="0"/>
                  <a:t>を並列に計算して加算を行う</a:t>
                </a:r>
                <a:endParaRPr lang="en-US" altLang="ja-JP" sz="1800" dirty="0"/>
              </a:p>
              <a:p>
                <a:pPr lvl="1"/>
                <a:r>
                  <a:rPr lang="ja-JP" altLang="en-US" sz="1800" i="0" dirty="0">
                    <a:latin typeface="+mj-lt"/>
                  </a:rPr>
                  <a:t>グループキャリー生成：</a:t>
                </a:r>
                <a14:m>
                  <m:oMath xmlns:m="http://schemas.openxmlformats.org/officeDocument/2006/math">
                    <m:sSub>
                      <m:sSubPr>
                        <m:ctrlPr>
                          <a:rPr lang="en-US" altLang="ja-JP" sz="1800" b="0" i="1" dirty="0" smtClean="0">
                            <a:latin typeface="Cambria Math" panose="02040503050406030204" pitchFamily="18" charset="0"/>
                          </a:rPr>
                        </m:ctrlPr>
                      </m:sSubPr>
                      <m:e>
                        <m:r>
                          <a:rPr lang="en-US" altLang="ja-JP" sz="1800" i="1" dirty="0" smtClean="0">
                            <a:latin typeface="Cambria Math" panose="02040503050406030204" pitchFamily="18" charset="0"/>
                          </a:rPr>
                          <m:t>𝐺</m:t>
                        </m:r>
                      </m:e>
                      <m:sub>
                        <m:r>
                          <a:rPr lang="en-US" altLang="ja-JP" sz="1800" i="1" dirty="0" smtClean="0">
                            <a:latin typeface="Cambria Math" panose="02040503050406030204" pitchFamily="18" charset="0"/>
                          </a:rPr>
                          <m:t>𝑖</m:t>
                        </m:r>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𝑗</m:t>
                        </m:r>
                      </m:sub>
                    </m:sSub>
                    <m:r>
                      <a:rPr lang="en-US" altLang="ja-JP" sz="1800" i="1" dirty="0" smtClean="0">
                        <a:latin typeface="Cambria Math" panose="02040503050406030204" pitchFamily="18" charset="0"/>
                      </a:rPr>
                      <m:t>=</m:t>
                    </m:r>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𝐺</m:t>
                        </m:r>
                      </m:e>
                      <m:sub>
                        <m:r>
                          <a:rPr lang="en-US" altLang="ja-JP" sz="1800" i="1" dirty="0">
                            <a:latin typeface="Cambria Math" panose="02040503050406030204" pitchFamily="18" charset="0"/>
                          </a:rPr>
                          <m:t>𝑖</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𝑘</m:t>
                        </m:r>
                      </m:sub>
                    </m:sSub>
                    <m:r>
                      <a:rPr lang="en-US" altLang="ja-JP" sz="1800" b="0" i="1" dirty="0" smtClean="0">
                        <a:latin typeface="Cambria Math" panose="02040503050406030204" pitchFamily="18" charset="0"/>
                      </a:rPr>
                      <m:t>+</m:t>
                    </m:r>
                    <m:sSub>
                      <m:sSubPr>
                        <m:ctrlPr>
                          <a:rPr lang="en-US" altLang="ja-JP" sz="1800" i="1" dirty="0">
                            <a:latin typeface="Cambria Math" panose="02040503050406030204" pitchFamily="18" charset="0"/>
                          </a:rPr>
                        </m:ctrlPr>
                      </m:sSubPr>
                      <m:e>
                        <m:r>
                          <a:rPr lang="en-US" altLang="ja-JP" sz="1800" b="0" i="1" dirty="0" smtClean="0">
                            <a:latin typeface="Cambria Math" panose="02040503050406030204" pitchFamily="18" charset="0"/>
                          </a:rPr>
                          <m:t>𝑃</m:t>
                        </m:r>
                      </m:e>
                      <m:sub>
                        <m:r>
                          <a:rPr lang="en-US" altLang="ja-JP" sz="1800" i="1" dirty="0">
                            <a:latin typeface="Cambria Math" panose="02040503050406030204" pitchFamily="18" charset="0"/>
                          </a:rPr>
                          <m:t>𝑖</m:t>
                        </m:r>
                        <m:r>
                          <a:rPr lang="en-US" altLang="ja-JP" sz="1800" i="1" dirty="0">
                            <a:latin typeface="Cambria Math" panose="02040503050406030204" pitchFamily="18" charset="0"/>
                          </a:rPr>
                          <m:t>:</m:t>
                        </m:r>
                        <m:r>
                          <a:rPr lang="en-US" altLang="ja-JP" sz="1800" i="1" dirty="0">
                            <a:latin typeface="Cambria Math" panose="02040503050406030204" pitchFamily="18" charset="0"/>
                          </a:rPr>
                          <m:t>𝑘</m:t>
                        </m:r>
                      </m:sub>
                    </m:sSub>
                    <m:r>
                      <a:rPr lang="en-US" altLang="ja-JP" sz="1800" i="1" dirty="0" smtClean="0">
                        <a:latin typeface="Cambria Math" panose="02040503050406030204" pitchFamily="18" charset="0"/>
                        <a:ea typeface="Cambria Math" panose="02040503050406030204" pitchFamily="18" charset="0"/>
                      </a:rPr>
                      <m:t>∙</m:t>
                    </m:r>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𝐺</m:t>
                        </m:r>
                      </m:e>
                      <m:sub>
                        <m:r>
                          <a:rPr lang="en-US" altLang="ja-JP" sz="1800" b="0" i="1" dirty="0" smtClean="0">
                            <a:latin typeface="Cambria Math" panose="02040503050406030204" pitchFamily="18" charset="0"/>
                          </a:rPr>
                          <m:t>𝑘</m:t>
                        </m:r>
                        <m:r>
                          <a:rPr lang="en-US" altLang="ja-JP" sz="1800" b="0" i="1" dirty="0" smtClean="0">
                            <a:latin typeface="Cambria Math" panose="02040503050406030204" pitchFamily="18" charset="0"/>
                          </a:rPr>
                          <m:t>−1:</m:t>
                        </m:r>
                        <m:r>
                          <a:rPr lang="en-US" altLang="ja-JP" sz="1800" b="0" i="1" dirty="0" smtClean="0">
                            <a:latin typeface="Cambria Math" panose="02040503050406030204" pitchFamily="18" charset="0"/>
                          </a:rPr>
                          <m:t>𝑗</m:t>
                        </m:r>
                      </m:sub>
                    </m:sSub>
                  </m:oMath>
                </a14:m>
                <a:endParaRPr lang="en-US" altLang="ja-JP" sz="1800" dirty="0"/>
              </a:p>
              <a:p>
                <a:pPr lvl="1"/>
                <a:r>
                  <a:rPr lang="ja-JP" altLang="en-US" sz="1800" dirty="0"/>
                  <a:t>グループキャリー伝搬：</a:t>
                </a:r>
                <a14:m>
                  <m:oMath xmlns:m="http://schemas.openxmlformats.org/officeDocument/2006/math">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𝑃</m:t>
                        </m:r>
                      </m:e>
                      <m:sub>
                        <m:r>
                          <a:rPr lang="en-US" altLang="ja-JP" sz="1800" i="1" dirty="0" smtClean="0">
                            <a:latin typeface="Cambria Math" panose="02040503050406030204" pitchFamily="18" charset="0"/>
                          </a:rPr>
                          <m:t>𝑖</m:t>
                        </m:r>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𝑗</m:t>
                        </m:r>
                      </m:sub>
                    </m:sSub>
                    <m:r>
                      <a:rPr lang="en-US" altLang="ja-JP" sz="1800" i="1" dirty="0" smtClean="0">
                        <a:latin typeface="Cambria Math" panose="02040503050406030204" pitchFamily="18" charset="0"/>
                      </a:rPr>
                      <m:t>=</m:t>
                    </m:r>
                    <m:sSub>
                      <m:sSubPr>
                        <m:ctrlPr>
                          <a:rPr lang="en-US" altLang="ja-JP" sz="1800" i="1" dirty="0">
                            <a:latin typeface="Cambria Math" panose="02040503050406030204" pitchFamily="18" charset="0"/>
                          </a:rPr>
                        </m:ctrlPr>
                      </m:sSubPr>
                      <m:e>
                        <m:r>
                          <a:rPr lang="en-US" altLang="ja-JP" sz="1800" b="0" i="1" dirty="0" smtClean="0">
                            <a:latin typeface="Cambria Math" panose="02040503050406030204" pitchFamily="18" charset="0"/>
                          </a:rPr>
                          <m:t>𝑃</m:t>
                        </m:r>
                      </m:e>
                      <m:sub>
                        <m:r>
                          <a:rPr lang="en-US" altLang="ja-JP" sz="1800" i="1" dirty="0">
                            <a:latin typeface="Cambria Math" panose="02040503050406030204" pitchFamily="18" charset="0"/>
                          </a:rPr>
                          <m:t>𝑖</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𝑘</m:t>
                        </m:r>
                      </m:sub>
                    </m:sSub>
                    <m:r>
                      <a:rPr lang="en-US" altLang="ja-JP" sz="1800" i="1" dirty="0" smtClean="0">
                        <a:latin typeface="Cambria Math" panose="02040503050406030204" pitchFamily="18" charset="0"/>
                        <a:ea typeface="Cambria Math" panose="02040503050406030204" pitchFamily="18" charset="0"/>
                      </a:rPr>
                      <m:t>∙</m:t>
                    </m:r>
                    <m:sSub>
                      <m:sSubPr>
                        <m:ctrlPr>
                          <a:rPr lang="en-US" altLang="ja-JP" sz="1800" i="1" dirty="0">
                            <a:latin typeface="Cambria Math" panose="02040503050406030204" pitchFamily="18" charset="0"/>
                          </a:rPr>
                        </m:ctrlPr>
                      </m:sSubPr>
                      <m:e>
                        <m:r>
                          <a:rPr lang="en-US" altLang="ja-JP" sz="1800" b="0" i="1" dirty="0" smtClean="0">
                            <a:latin typeface="Cambria Math" panose="02040503050406030204" pitchFamily="18" charset="0"/>
                          </a:rPr>
                          <m:t>𝑃</m:t>
                        </m:r>
                      </m:e>
                      <m:sub>
                        <m:r>
                          <a:rPr lang="en-US" altLang="ja-JP" sz="1800" b="0" i="1" dirty="0" smtClean="0">
                            <a:latin typeface="Cambria Math" panose="02040503050406030204" pitchFamily="18" charset="0"/>
                          </a:rPr>
                          <m:t>𝑘</m:t>
                        </m:r>
                        <m:r>
                          <a:rPr lang="en-US" altLang="ja-JP" sz="1800" b="0" i="1" dirty="0" smtClean="0">
                            <a:latin typeface="Cambria Math" panose="02040503050406030204" pitchFamily="18" charset="0"/>
                          </a:rPr>
                          <m:t>−1:</m:t>
                        </m:r>
                        <m:r>
                          <a:rPr lang="en-US" altLang="ja-JP" sz="1800" b="0" i="1" dirty="0" smtClean="0">
                            <a:latin typeface="Cambria Math" panose="02040503050406030204" pitchFamily="18" charset="0"/>
                          </a:rPr>
                          <m:t>𝑗</m:t>
                        </m:r>
                      </m:sub>
                    </m:sSub>
                  </m:oMath>
                </a14:m>
                <a:endParaRPr lang="en-US" sz="1800" dirty="0"/>
              </a:p>
            </p:txBody>
          </p:sp>
        </mc:Choice>
        <mc:Fallback xmlns="">
          <p:sp>
            <p:nvSpPr>
              <p:cNvPr id="7" name="テキスト プレースホルダー 6">
                <a:extLst>
                  <a:ext uri="{FF2B5EF4-FFF2-40B4-BE49-F238E27FC236}">
                    <a16:creationId xmlns:a16="http://schemas.microsoft.com/office/drawing/2014/main" id="{D8F4D7A4-2D6B-7081-A58E-B152313DA4FD}"/>
                  </a:ext>
                </a:extLst>
              </p:cNvPr>
              <p:cNvSpPr>
                <a:spLocks noGrp="1" noRot="1" noChangeAspect="1" noMove="1" noResize="1" noEditPoints="1" noAdjustHandles="1" noChangeArrowheads="1" noChangeShapeType="1" noTextEdit="1"/>
              </p:cNvSpPr>
              <p:nvPr>
                <p:ph type="body" sz="quarter" idx="10"/>
              </p:nvPr>
            </p:nvSpPr>
            <p:spPr>
              <a:xfrm>
                <a:off x="611956" y="1088974"/>
                <a:ext cx="8280092" cy="1709712"/>
              </a:xfrm>
              <a:blipFill>
                <a:blip r:embed="rId2"/>
                <a:stretch>
                  <a:fillRect l="-442"/>
                </a:stretch>
              </a:blipFill>
            </p:spPr>
            <p:txBody>
              <a:bodyPr/>
              <a:lstStyle/>
              <a:p>
                <a:r>
                  <a:rPr lang="en-US">
                    <a:noFill/>
                  </a:rPr>
                  <a:t> </a:t>
                </a:r>
              </a:p>
            </p:txBody>
          </p:sp>
        </mc:Fallback>
      </mc:AlternateContent>
      <p:pic>
        <p:nvPicPr>
          <p:cNvPr id="12" name="Picture 83" descr="NAND">
            <a:extLst>
              <a:ext uri="{FF2B5EF4-FFF2-40B4-BE49-F238E27FC236}">
                <a16:creationId xmlns:a16="http://schemas.microsoft.com/office/drawing/2014/main" id="{84F93F59-CCD4-26C9-44F9-E77051827BFA}"/>
              </a:ext>
            </a:extLst>
          </p:cNvPr>
          <p:cNvPicPr>
            <a:picLocks noChangeAspect="1" noChangeArrowheads="1"/>
          </p:cNvPicPr>
          <p:nvPr/>
        </p:nvPicPr>
        <p:blipFill>
          <a:blip r:embed="rId3" cstate="print"/>
          <a:srcRect/>
          <a:stretch>
            <a:fillRect/>
          </a:stretch>
        </p:blipFill>
        <p:spPr bwMode="auto">
          <a:xfrm>
            <a:off x="9162051" y="3879005"/>
            <a:ext cx="1079500" cy="720725"/>
          </a:xfrm>
          <a:prstGeom prst="rect">
            <a:avLst/>
          </a:prstGeom>
          <a:noFill/>
        </p:spPr>
      </p:pic>
      <p:pic>
        <p:nvPicPr>
          <p:cNvPr id="13" name="Picture 84" descr="NOR">
            <a:extLst>
              <a:ext uri="{FF2B5EF4-FFF2-40B4-BE49-F238E27FC236}">
                <a16:creationId xmlns:a16="http://schemas.microsoft.com/office/drawing/2014/main" id="{515A6D3A-54B6-2F7A-9C66-1ABADFFA9415}"/>
              </a:ext>
            </a:extLst>
          </p:cNvPr>
          <p:cNvPicPr>
            <a:picLocks noChangeAspect="1" noChangeArrowheads="1"/>
          </p:cNvPicPr>
          <p:nvPr/>
        </p:nvPicPr>
        <p:blipFill>
          <a:blip r:embed="rId4" cstate="print"/>
          <a:srcRect/>
          <a:stretch>
            <a:fillRect/>
          </a:stretch>
        </p:blipFill>
        <p:spPr bwMode="auto">
          <a:xfrm>
            <a:off x="9144000" y="2438989"/>
            <a:ext cx="1079500" cy="717550"/>
          </a:xfrm>
          <a:prstGeom prst="rect">
            <a:avLst/>
          </a:prstGeom>
          <a:noFill/>
        </p:spPr>
      </p:pic>
      <p:pic>
        <p:nvPicPr>
          <p:cNvPr id="14" name="Picture 85" descr="BUF">
            <a:extLst>
              <a:ext uri="{FF2B5EF4-FFF2-40B4-BE49-F238E27FC236}">
                <a16:creationId xmlns:a16="http://schemas.microsoft.com/office/drawing/2014/main" id="{FAA15E55-8CA5-03A2-4621-3B8877BA3B76}"/>
              </a:ext>
            </a:extLst>
          </p:cNvPr>
          <p:cNvPicPr>
            <a:picLocks noChangeAspect="1" noChangeArrowheads="1"/>
          </p:cNvPicPr>
          <p:nvPr/>
        </p:nvPicPr>
        <p:blipFill>
          <a:blip r:embed="rId5" cstate="print"/>
          <a:srcRect/>
          <a:stretch>
            <a:fillRect/>
          </a:stretch>
        </p:blipFill>
        <p:spPr bwMode="auto">
          <a:xfrm>
            <a:off x="10152062" y="2438989"/>
            <a:ext cx="717550" cy="720725"/>
          </a:xfrm>
          <a:prstGeom prst="rect">
            <a:avLst/>
          </a:prstGeom>
          <a:noFill/>
        </p:spPr>
      </p:pic>
      <p:pic>
        <p:nvPicPr>
          <p:cNvPr id="15" name="Picture 7" descr="OR">
            <a:extLst>
              <a:ext uri="{FF2B5EF4-FFF2-40B4-BE49-F238E27FC236}">
                <a16:creationId xmlns:a16="http://schemas.microsoft.com/office/drawing/2014/main" id="{F8F5EF4C-BA5D-FA07-CC51-C5B8A55AA76F}"/>
              </a:ext>
            </a:extLst>
          </p:cNvPr>
          <p:cNvPicPr>
            <a:picLocks noChangeAspect="1" noChangeArrowheads="1"/>
          </p:cNvPicPr>
          <p:nvPr/>
        </p:nvPicPr>
        <p:blipFill>
          <a:blip r:embed="rId6" cstate="print"/>
          <a:srcRect/>
          <a:stretch>
            <a:fillRect/>
          </a:stretch>
        </p:blipFill>
        <p:spPr bwMode="auto">
          <a:xfrm>
            <a:off x="9157476" y="3158997"/>
            <a:ext cx="1079500" cy="717550"/>
          </a:xfrm>
          <a:prstGeom prst="rect">
            <a:avLst/>
          </a:prstGeom>
          <a:noFill/>
        </p:spPr>
      </p:pic>
      <p:pic>
        <p:nvPicPr>
          <p:cNvPr id="16" name="Picture 28" descr="NOT">
            <a:extLst>
              <a:ext uri="{FF2B5EF4-FFF2-40B4-BE49-F238E27FC236}">
                <a16:creationId xmlns:a16="http://schemas.microsoft.com/office/drawing/2014/main" id="{D5E8EAF5-7765-D69E-56AA-33C35516D516}"/>
              </a:ext>
            </a:extLst>
          </p:cNvPr>
          <p:cNvPicPr>
            <a:picLocks noChangeAspect="1" noChangeArrowheads="1"/>
          </p:cNvPicPr>
          <p:nvPr/>
        </p:nvPicPr>
        <p:blipFill>
          <a:blip r:embed="rId7" cstate="print"/>
          <a:srcRect/>
          <a:stretch>
            <a:fillRect/>
          </a:stretch>
        </p:blipFill>
        <p:spPr bwMode="auto">
          <a:xfrm>
            <a:off x="10152062" y="3158997"/>
            <a:ext cx="717550" cy="720725"/>
          </a:xfrm>
          <a:prstGeom prst="rect">
            <a:avLst/>
          </a:prstGeom>
          <a:noFill/>
        </p:spPr>
      </p:pic>
      <p:pic>
        <p:nvPicPr>
          <p:cNvPr id="17" name="Picture 6" descr="AND">
            <a:extLst>
              <a:ext uri="{FF2B5EF4-FFF2-40B4-BE49-F238E27FC236}">
                <a16:creationId xmlns:a16="http://schemas.microsoft.com/office/drawing/2014/main" id="{D79DAD70-3BCE-1E2B-B0C8-9A5A7FD23763}"/>
              </a:ext>
            </a:extLst>
          </p:cNvPr>
          <p:cNvPicPr>
            <a:picLocks noChangeAspect="1" noChangeArrowheads="1"/>
          </p:cNvPicPr>
          <p:nvPr/>
        </p:nvPicPr>
        <p:blipFill>
          <a:blip r:embed="rId8" cstate="print"/>
          <a:srcRect/>
          <a:stretch>
            <a:fillRect/>
          </a:stretch>
        </p:blipFill>
        <p:spPr bwMode="auto">
          <a:xfrm>
            <a:off x="9144000" y="4599013"/>
            <a:ext cx="1079500" cy="720725"/>
          </a:xfrm>
          <a:prstGeom prst="rect">
            <a:avLst/>
          </a:prstGeom>
          <a:noFill/>
        </p:spPr>
      </p:pic>
      <p:sp>
        <p:nvSpPr>
          <p:cNvPr id="18" name="四角形: 角を丸くする 17">
            <a:extLst>
              <a:ext uri="{FF2B5EF4-FFF2-40B4-BE49-F238E27FC236}">
                <a16:creationId xmlns:a16="http://schemas.microsoft.com/office/drawing/2014/main" id="{569AFC00-F047-0DFC-9ABF-5E95BD1C3B55}"/>
              </a:ext>
            </a:extLst>
          </p:cNvPr>
          <p:cNvSpPr/>
          <p:nvPr/>
        </p:nvSpPr>
        <p:spPr bwMode="auto">
          <a:xfrm>
            <a:off x="2051972" y="3789004"/>
            <a:ext cx="4590051" cy="162001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グループ </a:t>
            </a:r>
            <a:r>
              <a:rPr kumimoji="1" lang="en-US" altLang="ja-JP" dirty="0">
                <a:solidFill>
                  <a:schemeClr val="tx1">
                    <a:lumMod val="75000"/>
                    <a:lumOff val="25000"/>
                  </a:schemeClr>
                </a:solidFill>
                <a:latin typeface="+mn-ea"/>
              </a:rPr>
              <a:t>PG </a:t>
            </a:r>
            <a:r>
              <a:rPr kumimoji="1" lang="ja-JP" altLang="en-US" dirty="0">
                <a:solidFill>
                  <a:schemeClr val="tx1">
                    <a:lumMod val="75000"/>
                    <a:lumOff val="25000"/>
                  </a:schemeClr>
                </a:solidFill>
                <a:latin typeface="+mn-ea"/>
              </a:rPr>
              <a:t>論理</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ここは色々なツリーの組み方がある</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a:t>
            </a:r>
            <a:r>
              <a:rPr kumimoji="1" lang="en-US" altLang="ja-JP" dirty="0">
                <a:solidFill>
                  <a:schemeClr val="tx1">
                    <a:lumMod val="75000"/>
                    <a:lumOff val="25000"/>
                  </a:schemeClr>
                </a:solidFill>
                <a:latin typeface="+mn-ea"/>
              </a:rPr>
              <a:t>e.g., </a:t>
            </a:r>
            <a:r>
              <a:rPr kumimoji="1" lang="en-US" altLang="ja-JP" dirty="0" err="1">
                <a:solidFill>
                  <a:schemeClr val="tx1">
                    <a:lumMod val="75000"/>
                    <a:lumOff val="25000"/>
                  </a:schemeClr>
                </a:solidFill>
                <a:latin typeface="+mn-ea"/>
              </a:rPr>
              <a:t>Kogge</a:t>
            </a:r>
            <a:r>
              <a:rPr kumimoji="1" lang="en-US" altLang="ja-JP" dirty="0">
                <a:solidFill>
                  <a:schemeClr val="tx1">
                    <a:lumMod val="75000"/>
                    <a:lumOff val="25000"/>
                  </a:schemeClr>
                </a:solidFill>
                <a:latin typeface="+mn-ea"/>
              </a:rPr>
              <a:t> Stone, </a:t>
            </a:r>
            <a:r>
              <a:rPr kumimoji="1" lang="en-US" altLang="ja-JP" dirty="0" err="1">
                <a:solidFill>
                  <a:schemeClr val="tx1">
                    <a:lumMod val="75000"/>
                    <a:lumOff val="25000"/>
                  </a:schemeClr>
                </a:solidFill>
                <a:latin typeface="+mn-ea"/>
              </a:rPr>
              <a:t>Sklansky</a:t>
            </a:r>
            <a:r>
              <a:rPr kumimoji="1" lang="en-US" altLang="ja-JP" dirty="0">
                <a:solidFill>
                  <a:schemeClr val="tx1">
                    <a:lumMod val="75000"/>
                    <a:lumOff val="25000"/>
                  </a:schemeClr>
                </a:solidFill>
                <a:latin typeface="+mn-ea"/>
              </a:rPr>
              <a:t>...</a:t>
            </a:r>
            <a:r>
              <a:rPr kumimoji="1" lang="ja-JP" altLang="en-US" dirty="0">
                <a:solidFill>
                  <a:schemeClr val="tx1">
                    <a:lumMod val="75000"/>
                    <a:lumOff val="25000"/>
                  </a:schemeClr>
                </a:solidFill>
                <a:latin typeface="+mn-ea"/>
              </a:rPr>
              <a:t>）</a:t>
            </a:r>
            <a:endParaRPr kumimoji="1" lang="en-US" dirty="0">
              <a:solidFill>
                <a:schemeClr val="tx1">
                  <a:lumMod val="75000"/>
                  <a:lumOff val="25000"/>
                </a:schemeClr>
              </a:solidFill>
              <a:latin typeface="+mn-ea"/>
            </a:endParaRPr>
          </a:p>
        </p:txBody>
      </p:sp>
      <p:cxnSp>
        <p:nvCxnSpPr>
          <p:cNvPr id="23" name="直線矢印コネクタ 22">
            <a:extLst>
              <a:ext uri="{FF2B5EF4-FFF2-40B4-BE49-F238E27FC236}">
                <a16:creationId xmlns:a16="http://schemas.microsoft.com/office/drawing/2014/main" id="{B1801173-0501-A810-741D-CC35726F5839}"/>
              </a:ext>
            </a:extLst>
          </p:cNvPr>
          <p:cNvCxnSpPr>
            <a:cxnSpLocks/>
          </p:cNvCxnSpPr>
          <p:nvPr/>
        </p:nvCxnSpPr>
        <p:spPr bwMode="auto">
          <a:xfrm>
            <a:off x="5832014" y="3429000"/>
            <a:ext cx="0" cy="2340026"/>
          </a:xfrm>
          <a:prstGeom prst="straightConnector1">
            <a:avLst/>
          </a:prstGeom>
          <a:noFill/>
          <a:ln w="9525" cap="flat" cmpd="sng" algn="ctr">
            <a:solidFill>
              <a:schemeClr val="tx1"/>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E2A20337-C0B1-2B50-6958-74387C4FDD9C}"/>
              </a:ext>
            </a:extLst>
          </p:cNvPr>
          <p:cNvCxnSpPr>
            <a:cxnSpLocks/>
          </p:cNvCxnSpPr>
          <p:nvPr/>
        </p:nvCxnSpPr>
        <p:spPr bwMode="auto">
          <a:xfrm>
            <a:off x="6192018" y="5409022"/>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8" name="直線矢印コネクタ 27">
            <a:extLst>
              <a:ext uri="{FF2B5EF4-FFF2-40B4-BE49-F238E27FC236}">
                <a16:creationId xmlns:a16="http://schemas.microsoft.com/office/drawing/2014/main" id="{CA55C38E-199A-83AC-709C-F24EFF85D2DB}"/>
              </a:ext>
            </a:extLst>
          </p:cNvPr>
          <p:cNvCxnSpPr>
            <a:cxnSpLocks/>
          </p:cNvCxnSpPr>
          <p:nvPr/>
        </p:nvCxnSpPr>
        <p:spPr bwMode="auto">
          <a:xfrm>
            <a:off x="4752002" y="3429000"/>
            <a:ext cx="0" cy="2340026"/>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47309F5F-B03D-CBDD-073C-C1144B6276C2}"/>
              </a:ext>
            </a:extLst>
          </p:cNvPr>
          <p:cNvCxnSpPr>
            <a:cxnSpLocks/>
          </p:cNvCxnSpPr>
          <p:nvPr/>
        </p:nvCxnSpPr>
        <p:spPr bwMode="auto">
          <a:xfrm>
            <a:off x="5112006" y="5409022"/>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CD8A1528-D84A-6156-69C5-1DD9AE0A11F6}"/>
              </a:ext>
            </a:extLst>
          </p:cNvPr>
          <p:cNvCxnSpPr>
            <a:cxnSpLocks/>
          </p:cNvCxnSpPr>
          <p:nvPr/>
        </p:nvCxnSpPr>
        <p:spPr bwMode="auto">
          <a:xfrm>
            <a:off x="3671990" y="3429000"/>
            <a:ext cx="0" cy="2340026"/>
          </a:xfrm>
          <a:prstGeom prst="straightConnector1">
            <a:avLst/>
          </a:prstGeom>
          <a:noFill/>
          <a:ln w="9525" cap="flat" cmpd="sng" algn="ctr">
            <a:solidFill>
              <a:schemeClr val="tx1"/>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05EF0FF3-B381-EB75-99E7-4397D085E0AF}"/>
              </a:ext>
            </a:extLst>
          </p:cNvPr>
          <p:cNvCxnSpPr>
            <a:cxnSpLocks/>
          </p:cNvCxnSpPr>
          <p:nvPr/>
        </p:nvCxnSpPr>
        <p:spPr bwMode="auto">
          <a:xfrm>
            <a:off x="4031994" y="5409022"/>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A9B27C4F-81B6-D6AB-1403-BABA28174A66}"/>
              </a:ext>
            </a:extLst>
          </p:cNvPr>
          <p:cNvCxnSpPr>
            <a:cxnSpLocks/>
          </p:cNvCxnSpPr>
          <p:nvPr/>
        </p:nvCxnSpPr>
        <p:spPr bwMode="auto">
          <a:xfrm>
            <a:off x="2591978" y="3429000"/>
            <a:ext cx="0" cy="2340026"/>
          </a:xfrm>
          <a:prstGeom prst="straightConnector1">
            <a:avLst/>
          </a:prstGeom>
          <a:noFill/>
          <a:ln w="9525" cap="flat" cmpd="sng" algn="ctr">
            <a:solidFill>
              <a:schemeClr val="tx1"/>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905BFCFF-54FE-F6F0-7041-8095C48A5B80}"/>
              </a:ext>
            </a:extLst>
          </p:cNvPr>
          <p:cNvCxnSpPr>
            <a:cxnSpLocks/>
          </p:cNvCxnSpPr>
          <p:nvPr/>
        </p:nvCxnSpPr>
        <p:spPr bwMode="auto">
          <a:xfrm>
            <a:off x="2951982" y="5409022"/>
            <a:ext cx="0" cy="360004"/>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198DEC7B-199B-D3B4-D364-F2D7FC949BD2}"/>
                  </a:ext>
                </a:extLst>
              </p:cNvPr>
              <p:cNvSpPr/>
              <p:nvPr/>
            </p:nvSpPr>
            <p:spPr bwMode="auto">
              <a:xfrm>
                <a:off x="2681979" y="504901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i="1" dirty="0" smtClean="0">
                              <a:latin typeface="Cambria Math" panose="02040503050406030204" pitchFamily="18" charset="0"/>
                            </a:rPr>
                            <m:t>𝐺</m:t>
                          </m:r>
                        </m:e>
                        <m:sub>
                          <m:r>
                            <a:rPr lang="en-US" altLang="ja-JP" sz="1400" i="1" dirty="0">
                              <a:latin typeface="Cambria Math" panose="02040503050406030204" pitchFamily="18" charset="0"/>
                            </a:rPr>
                            <m:t>3</m:t>
                          </m:r>
                          <m:r>
                            <a:rPr lang="en-US" altLang="ja-JP" sz="1400" b="0" i="1" dirty="0" smtClean="0">
                              <a:latin typeface="Cambria Math" panose="02040503050406030204" pitchFamily="18" charset="0"/>
                            </a:rPr>
                            <m:t>:0</m:t>
                          </m:r>
                        </m:sub>
                      </m:sSub>
                    </m:oMath>
                  </m:oMathPara>
                </a14:m>
                <a:endParaRPr kumimoji="1" lang="en-US" sz="1200" dirty="0">
                  <a:solidFill>
                    <a:schemeClr val="tx1">
                      <a:lumMod val="75000"/>
                      <a:lumOff val="25000"/>
                    </a:schemeClr>
                  </a:solidFill>
                  <a:latin typeface="+mn-ea"/>
                </a:endParaRPr>
              </a:p>
            </p:txBody>
          </p:sp>
        </mc:Choice>
        <mc:Fallback xmlns="">
          <p:sp>
            <p:nvSpPr>
              <p:cNvPr id="34" name="正方形/長方形 33">
                <a:extLst>
                  <a:ext uri="{FF2B5EF4-FFF2-40B4-BE49-F238E27FC236}">
                    <a16:creationId xmlns:a16="http://schemas.microsoft.com/office/drawing/2014/main" id="{198DEC7B-199B-D3B4-D364-F2D7FC949BD2}"/>
                  </a:ext>
                </a:extLst>
              </p:cNvPr>
              <p:cNvSpPr>
                <a:spLocks noRot="1" noChangeAspect="1" noMove="1" noResize="1" noEditPoints="1" noAdjustHandles="1" noChangeArrowheads="1" noChangeShapeType="1" noTextEdit="1"/>
              </p:cNvSpPr>
              <p:nvPr/>
            </p:nvSpPr>
            <p:spPr bwMode="auto">
              <a:xfrm>
                <a:off x="2681979" y="5049018"/>
                <a:ext cx="540006" cy="360004"/>
              </a:xfrm>
              <a:prstGeom prst="rect">
                <a:avLst/>
              </a:prstGeom>
              <a:blipFill>
                <a:blip r:embed="rId9"/>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8A5A3099-52F3-45DA-79D2-A26E710363B1}"/>
                  </a:ext>
                </a:extLst>
              </p:cNvPr>
              <p:cNvSpPr/>
              <p:nvPr/>
            </p:nvSpPr>
            <p:spPr bwMode="auto">
              <a:xfrm>
                <a:off x="3761991" y="504901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i="1" dirty="0" smtClean="0">
                              <a:latin typeface="Cambria Math" panose="02040503050406030204" pitchFamily="18" charset="0"/>
                            </a:rPr>
                            <m:t>𝐺</m:t>
                          </m:r>
                        </m:e>
                        <m:sub>
                          <m:r>
                            <a:rPr lang="en-US" altLang="ja-JP" sz="1400" b="0" i="1" dirty="0" smtClean="0">
                              <a:latin typeface="Cambria Math" panose="02040503050406030204" pitchFamily="18" charset="0"/>
                            </a:rPr>
                            <m:t>2:0</m:t>
                          </m:r>
                        </m:sub>
                      </m:sSub>
                    </m:oMath>
                  </m:oMathPara>
                </a14:m>
                <a:endParaRPr kumimoji="1" lang="en-US" sz="1200" dirty="0">
                  <a:solidFill>
                    <a:schemeClr val="tx1">
                      <a:lumMod val="75000"/>
                      <a:lumOff val="25000"/>
                    </a:schemeClr>
                  </a:solidFill>
                  <a:latin typeface="+mn-ea"/>
                </a:endParaRPr>
              </a:p>
            </p:txBody>
          </p:sp>
        </mc:Choice>
        <mc:Fallback xmlns="">
          <p:sp>
            <p:nvSpPr>
              <p:cNvPr id="35" name="正方形/長方形 34">
                <a:extLst>
                  <a:ext uri="{FF2B5EF4-FFF2-40B4-BE49-F238E27FC236}">
                    <a16:creationId xmlns:a16="http://schemas.microsoft.com/office/drawing/2014/main" id="{8A5A3099-52F3-45DA-79D2-A26E710363B1}"/>
                  </a:ext>
                </a:extLst>
              </p:cNvPr>
              <p:cNvSpPr>
                <a:spLocks noRot="1" noChangeAspect="1" noMove="1" noResize="1" noEditPoints="1" noAdjustHandles="1" noChangeArrowheads="1" noChangeShapeType="1" noTextEdit="1"/>
              </p:cNvSpPr>
              <p:nvPr/>
            </p:nvSpPr>
            <p:spPr bwMode="auto">
              <a:xfrm>
                <a:off x="3761991" y="5049018"/>
                <a:ext cx="540006" cy="360004"/>
              </a:xfrm>
              <a:prstGeom prst="rect">
                <a:avLst/>
              </a:prstGeom>
              <a:blipFill>
                <a:blip r:embed="rId10"/>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CE56532D-CFE4-6975-7CAA-29EF92C9C18A}"/>
                  </a:ext>
                </a:extLst>
              </p:cNvPr>
              <p:cNvSpPr/>
              <p:nvPr/>
            </p:nvSpPr>
            <p:spPr bwMode="auto">
              <a:xfrm>
                <a:off x="4842003" y="504901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i="1" dirty="0" smtClean="0">
                              <a:latin typeface="Cambria Math" panose="02040503050406030204" pitchFamily="18" charset="0"/>
                            </a:rPr>
                            <m:t>𝐺</m:t>
                          </m:r>
                        </m:e>
                        <m:sub>
                          <m:r>
                            <a:rPr lang="en-US" altLang="ja-JP" sz="1400" b="0" i="1" dirty="0" smtClean="0">
                              <a:latin typeface="Cambria Math" panose="02040503050406030204" pitchFamily="18" charset="0"/>
                            </a:rPr>
                            <m:t>1:0</m:t>
                          </m:r>
                        </m:sub>
                      </m:sSub>
                    </m:oMath>
                  </m:oMathPara>
                </a14:m>
                <a:endParaRPr kumimoji="1" lang="en-US" sz="1200" dirty="0">
                  <a:solidFill>
                    <a:schemeClr val="tx1">
                      <a:lumMod val="75000"/>
                      <a:lumOff val="25000"/>
                    </a:schemeClr>
                  </a:solidFill>
                  <a:latin typeface="+mn-ea"/>
                </a:endParaRPr>
              </a:p>
            </p:txBody>
          </p:sp>
        </mc:Choice>
        <mc:Fallback xmlns="">
          <p:sp>
            <p:nvSpPr>
              <p:cNvPr id="36" name="正方形/長方形 35">
                <a:extLst>
                  <a:ext uri="{FF2B5EF4-FFF2-40B4-BE49-F238E27FC236}">
                    <a16:creationId xmlns:a16="http://schemas.microsoft.com/office/drawing/2014/main" id="{CE56532D-CFE4-6975-7CAA-29EF92C9C18A}"/>
                  </a:ext>
                </a:extLst>
              </p:cNvPr>
              <p:cNvSpPr>
                <a:spLocks noRot="1" noChangeAspect="1" noMove="1" noResize="1" noEditPoints="1" noAdjustHandles="1" noChangeArrowheads="1" noChangeShapeType="1" noTextEdit="1"/>
              </p:cNvSpPr>
              <p:nvPr/>
            </p:nvSpPr>
            <p:spPr bwMode="auto">
              <a:xfrm>
                <a:off x="4842003" y="5049018"/>
                <a:ext cx="540006" cy="360004"/>
              </a:xfrm>
              <a:prstGeom prst="rect">
                <a:avLst/>
              </a:prstGeom>
              <a:blipFill>
                <a:blip r:embed="rId11"/>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5FCA48EA-0E38-CF34-3E01-E7157BA44869}"/>
                  </a:ext>
                </a:extLst>
              </p:cNvPr>
              <p:cNvSpPr/>
              <p:nvPr/>
            </p:nvSpPr>
            <p:spPr bwMode="auto">
              <a:xfrm>
                <a:off x="5922015" y="504901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i="1" dirty="0" smtClean="0">
                              <a:latin typeface="Cambria Math" panose="02040503050406030204" pitchFamily="18" charset="0"/>
                            </a:rPr>
                            <m:t>𝐺</m:t>
                          </m:r>
                        </m:e>
                        <m:sub>
                          <m:r>
                            <a:rPr lang="en-US" altLang="ja-JP" sz="1400" b="0" i="1" dirty="0" smtClean="0">
                              <a:latin typeface="Cambria Math" panose="02040503050406030204" pitchFamily="18" charset="0"/>
                            </a:rPr>
                            <m:t>0:0</m:t>
                          </m:r>
                        </m:sub>
                      </m:sSub>
                    </m:oMath>
                  </m:oMathPara>
                </a14:m>
                <a:endParaRPr kumimoji="1" lang="en-US" sz="1200" dirty="0">
                  <a:solidFill>
                    <a:schemeClr val="tx1">
                      <a:lumMod val="75000"/>
                      <a:lumOff val="25000"/>
                    </a:schemeClr>
                  </a:solidFill>
                  <a:latin typeface="+mn-ea"/>
                </a:endParaRPr>
              </a:p>
            </p:txBody>
          </p:sp>
        </mc:Choice>
        <mc:Fallback xmlns="">
          <p:sp>
            <p:nvSpPr>
              <p:cNvPr id="37" name="正方形/長方形 36">
                <a:extLst>
                  <a:ext uri="{FF2B5EF4-FFF2-40B4-BE49-F238E27FC236}">
                    <a16:creationId xmlns:a16="http://schemas.microsoft.com/office/drawing/2014/main" id="{5FCA48EA-0E38-CF34-3E01-E7157BA44869}"/>
                  </a:ext>
                </a:extLst>
              </p:cNvPr>
              <p:cNvSpPr>
                <a:spLocks noRot="1" noChangeAspect="1" noMove="1" noResize="1" noEditPoints="1" noAdjustHandles="1" noChangeArrowheads="1" noChangeShapeType="1" noTextEdit="1"/>
              </p:cNvSpPr>
              <p:nvPr/>
            </p:nvSpPr>
            <p:spPr bwMode="auto">
              <a:xfrm>
                <a:off x="5922015" y="5049018"/>
                <a:ext cx="540006" cy="360004"/>
              </a:xfrm>
              <a:prstGeom prst="rect">
                <a:avLst/>
              </a:prstGeom>
              <a:blipFill>
                <a:blip r:embed="rId12"/>
                <a:stretch>
                  <a:fillRect/>
                </a:stretch>
              </a:blipFill>
              <a:ln>
                <a:noFill/>
                <a:headEnd/>
                <a:tailEnd type="triangle" w="sm" len="med"/>
              </a:ln>
              <a:effectLst/>
            </p:spPr>
            <p:txBody>
              <a:bodyPr/>
              <a:lstStyle/>
              <a:p>
                <a:r>
                  <a:rPr lang="en-US">
                    <a:noFill/>
                  </a:rPr>
                  <a:t> </a:t>
                </a:r>
              </a:p>
            </p:txBody>
          </p:sp>
        </mc:Fallback>
      </mc:AlternateContent>
      <p:cxnSp>
        <p:nvCxnSpPr>
          <p:cNvPr id="38" name="直線矢印コネクタ 37">
            <a:extLst>
              <a:ext uri="{FF2B5EF4-FFF2-40B4-BE49-F238E27FC236}">
                <a16:creationId xmlns:a16="http://schemas.microsoft.com/office/drawing/2014/main" id="{A3F55116-7528-3429-CD4A-28725A6160E6}"/>
              </a:ext>
            </a:extLst>
          </p:cNvPr>
          <p:cNvCxnSpPr>
            <a:cxnSpLocks/>
          </p:cNvCxnSpPr>
          <p:nvPr/>
        </p:nvCxnSpPr>
        <p:spPr bwMode="auto">
          <a:xfrm>
            <a:off x="6192018" y="3429000"/>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F6025B57-CC67-15EA-1343-4E210D86AD67}"/>
              </a:ext>
            </a:extLst>
          </p:cNvPr>
          <p:cNvCxnSpPr>
            <a:cxnSpLocks/>
          </p:cNvCxnSpPr>
          <p:nvPr/>
        </p:nvCxnSpPr>
        <p:spPr bwMode="auto">
          <a:xfrm>
            <a:off x="5112006" y="3429000"/>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81F7508A-21E0-8A84-2E71-CB1462918FD6}"/>
              </a:ext>
            </a:extLst>
          </p:cNvPr>
          <p:cNvCxnSpPr>
            <a:cxnSpLocks/>
          </p:cNvCxnSpPr>
          <p:nvPr/>
        </p:nvCxnSpPr>
        <p:spPr bwMode="auto">
          <a:xfrm>
            <a:off x="4031994" y="3429000"/>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8FE6C51-5923-FEA6-137A-41254426089C}"/>
              </a:ext>
            </a:extLst>
          </p:cNvPr>
          <p:cNvCxnSpPr>
            <a:cxnSpLocks/>
          </p:cNvCxnSpPr>
          <p:nvPr/>
        </p:nvCxnSpPr>
        <p:spPr bwMode="auto">
          <a:xfrm>
            <a:off x="2951982" y="3429000"/>
            <a:ext cx="0" cy="360004"/>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3" name="正方形/長方形 42">
                <a:extLst>
                  <a:ext uri="{FF2B5EF4-FFF2-40B4-BE49-F238E27FC236}">
                    <a16:creationId xmlns:a16="http://schemas.microsoft.com/office/drawing/2014/main" id="{EC7D5A5A-A2B6-2331-035C-14F771DF9657}"/>
                  </a:ext>
                </a:extLst>
              </p:cNvPr>
              <p:cNvSpPr/>
              <p:nvPr/>
            </p:nvSpPr>
            <p:spPr bwMode="auto">
              <a:xfrm>
                <a:off x="5652012" y="3429000"/>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1</m:t>
                          </m:r>
                        </m:sub>
                      </m:sSub>
                    </m:oMath>
                  </m:oMathPara>
                </a14:m>
                <a:endParaRPr kumimoji="1" lang="en-US" sz="1200" dirty="0">
                  <a:solidFill>
                    <a:schemeClr val="tx1">
                      <a:lumMod val="75000"/>
                      <a:lumOff val="25000"/>
                    </a:schemeClr>
                  </a:solidFill>
                  <a:latin typeface="+mn-ea"/>
                </a:endParaRPr>
              </a:p>
            </p:txBody>
          </p:sp>
        </mc:Choice>
        <mc:Fallback xmlns="">
          <p:sp>
            <p:nvSpPr>
              <p:cNvPr id="43" name="正方形/長方形 42">
                <a:extLst>
                  <a:ext uri="{FF2B5EF4-FFF2-40B4-BE49-F238E27FC236}">
                    <a16:creationId xmlns:a16="http://schemas.microsoft.com/office/drawing/2014/main" id="{EC7D5A5A-A2B6-2331-035C-14F771DF9657}"/>
                  </a:ext>
                </a:extLst>
              </p:cNvPr>
              <p:cNvSpPr>
                <a:spLocks noRot="1" noChangeAspect="1" noMove="1" noResize="1" noEditPoints="1" noAdjustHandles="1" noChangeArrowheads="1" noChangeShapeType="1" noTextEdit="1"/>
              </p:cNvSpPr>
              <p:nvPr/>
            </p:nvSpPr>
            <p:spPr bwMode="auto">
              <a:xfrm>
                <a:off x="5652012" y="3429000"/>
                <a:ext cx="540006" cy="360004"/>
              </a:xfrm>
              <a:prstGeom prst="rect">
                <a:avLst/>
              </a:prstGeom>
              <a:blipFill>
                <a:blip r:embed="rId13"/>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正方形/長方形 43">
                <a:extLst>
                  <a:ext uri="{FF2B5EF4-FFF2-40B4-BE49-F238E27FC236}">
                    <a16:creationId xmlns:a16="http://schemas.microsoft.com/office/drawing/2014/main" id="{EE26AC65-98A9-1308-294C-F4DB832C91FC}"/>
                  </a:ext>
                </a:extLst>
              </p:cNvPr>
              <p:cNvSpPr/>
              <p:nvPr/>
            </p:nvSpPr>
            <p:spPr bwMode="auto">
              <a:xfrm>
                <a:off x="4572000" y="3429000"/>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2</m:t>
                          </m:r>
                        </m:sub>
                      </m:sSub>
                    </m:oMath>
                  </m:oMathPara>
                </a14:m>
                <a:endParaRPr kumimoji="1" lang="en-US" sz="1200" dirty="0">
                  <a:solidFill>
                    <a:schemeClr val="tx1">
                      <a:lumMod val="75000"/>
                      <a:lumOff val="25000"/>
                    </a:schemeClr>
                  </a:solidFill>
                  <a:latin typeface="+mn-ea"/>
                </a:endParaRPr>
              </a:p>
            </p:txBody>
          </p:sp>
        </mc:Choice>
        <mc:Fallback xmlns="">
          <p:sp>
            <p:nvSpPr>
              <p:cNvPr id="44" name="正方形/長方形 43">
                <a:extLst>
                  <a:ext uri="{FF2B5EF4-FFF2-40B4-BE49-F238E27FC236}">
                    <a16:creationId xmlns:a16="http://schemas.microsoft.com/office/drawing/2014/main" id="{EE26AC65-98A9-1308-294C-F4DB832C91FC}"/>
                  </a:ext>
                </a:extLst>
              </p:cNvPr>
              <p:cNvSpPr>
                <a:spLocks noRot="1" noChangeAspect="1" noMove="1" noResize="1" noEditPoints="1" noAdjustHandles="1" noChangeArrowheads="1" noChangeShapeType="1" noTextEdit="1"/>
              </p:cNvSpPr>
              <p:nvPr/>
            </p:nvSpPr>
            <p:spPr bwMode="auto">
              <a:xfrm>
                <a:off x="4572000" y="3429000"/>
                <a:ext cx="540006" cy="360004"/>
              </a:xfrm>
              <a:prstGeom prst="rect">
                <a:avLst/>
              </a:prstGeom>
              <a:blipFill>
                <a:blip r:embed="rId14"/>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68C911DE-2D38-080F-24BC-262B93ED9269}"/>
                  </a:ext>
                </a:extLst>
              </p:cNvPr>
              <p:cNvSpPr/>
              <p:nvPr/>
            </p:nvSpPr>
            <p:spPr bwMode="auto">
              <a:xfrm>
                <a:off x="3491988" y="3429000"/>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3</m:t>
                          </m:r>
                        </m:sub>
                      </m:sSub>
                    </m:oMath>
                  </m:oMathPara>
                </a14:m>
                <a:endParaRPr kumimoji="1" lang="en-US" sz="1200" dirty="0">
                  <a:solidFill>
                    <a:schemeClr val="tx1">
                      <a:lumMod val="75000"/>
                      <a:lumOff val="25000"/>
                    </a:schemeClr>
                  </a:solidFill>
                  <a:latin typeface="+mn-ea"/>
                </a:endParaRPr>
              </a:p>
            </p:txBody>
          </p:sp>
        </mc:Choice>
        <mc:Fallback xmlns="">
          <p:sp>
            <p:nvSpPr>
              <p:cNvPr id="45" name="正方形/長方形 44">
                <a:extLst>
                  <a:ext uri="{FF2B5EF4-FFF2-40B4-BE49-F238E27FC236}">
                    <a16:creationId xmlns:a16="http://schemas.microsoft.com/office/drawing/2014/main" id="{68C911DE-2D38-080F-24BC-262B93ED9269}"/>
                  </a:ext>
                </a:extLst>
              </p:cNvPr>
              <p:cNvSpPr>
                <a:spLocks noRot="1" noChangeAspect="1" noMove="1" noResize="1" noEditPoints="1" noAdjustHandles="1" noChangeArrowheads="1" noChangeShapeType="1" noTextEdit="1"/>
              </p:cNvSpPr>
              <p:nvPr/>
            </p:nvSpPr>
            <p:spPr bwMode="auto">
              <a:xfrm>
                <a:off x="3491988" y="3429000"/>
                <a:ext cx="540006" cy="360004"/>
              </a:xfrm>
              <a:prstGeom prst="rect">
                <a:avLst/>
              </a:prstGeom>
              <a:blipFill>
                <a:blip r:embed="rId15"/>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3E922E0C-3533-E84C-B64B-CDD8005D0C34}"/>
                  </a:ext>
                </a:extLst>
              </p:cNvPr>
              <p:cNvSpPr/>
              <p:nvPr/>
            </p:nvSpPr>
            <p:spPr bwMode="auto">
              <a:xfrm>
                <a:off x="2411976" y="3429000"/>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4</m:t>
                          </m:r>
                        </m:sub>
                      </m:sSub>
                    </m:oMath>
                  </m:oMathPara>
                </a14:m>
                <a:endParaRPr kumimoji="1" lang="en-US" sz="1200" dirty="0">
                  <a:solidFill>
                    <a:schemeClr val="tx1">
                      <a:lumMod val="75000"/>
                      <a:lumOff val="25000"/>
                    </a:schemeClr>
                  </a:solidFill>
                  <a:latin typeface="+mn-ea"/>
                </a:endParaRPr>
              </a:p>
            </p:txBody>
          </p:sp>
        </mc:Choice>
        <mc:Fallback xmlns="">
          <p:sp>
            <p:nvSpPr>
              <p:cNvPr id="46" name="正方形/長方形 45">
                <a:extLst>
                  <a:ext uri="{FF2B5EF4-FFF2-40B4-BE49-F238E27FC236}">
                    <a16:creationId xmlns:a16="http://schemas.microsoft.com/office/drawing/2014/main" id="{3E922E0C-3533-E84C-B64B-CDD8005D0C34}"/>
                  </a:ext>
                </a:extLst>
              </p:cNvPr>
              <p:cNvSpPr>
                <a:spLocks noRot="1" noChangeAspect="1" noMove="1" noResize="1" noEditPoints="1" noAdjustHandles="1" noChangeArrowheads="1" noChangeShapeType="1" noTextEdit="1"/>
              </p:cNvSpPr>
              <p:nvPr/>
            </p:nvSpPr>
            <p:spPr bwMode="auto">
              <a:xfrm>
                <a:off x="2411976" y="3429000"/>
                <a:ext cx="540006" cy="360004"/>
              </a:xfrm>
              <a:prstGeom prst="rect">
                <a:avLst/>
              </a:prstGeom>
              <a:blipFill>
                <a:blip r:embed="rId16"/>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正方形/長方形 46">
                <a:extLst>
                  <a:ext uri="{FF2B5EF4-FFF2-40B4-BE49-F238E27FC236}">
                    <a16:creationId xmlns:a16="http://schemas.microsoft.com/office/drawing/2014/main" id="{3B28A2DB-ED74-4105-FA0E-AFFE2E80FE7B}"/>
                  </a:ext>
                </a:extLst>
              </p:cNvPr>
              <p:cNvSpPr/>
              <p:nvPr/>
            </p:nvSpPr>
            <p:spPr bwMode="auto">
              <a:xfrm>
                <a:off x="6012016" y="3429000"/>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𝐺</m:t>
                          </m:r>
                        </m:e>
                        <m:sub>
                          <m:r>
                            <a:rPr lang="en-US" altLang="ja-JP" sz="1400" b="0" i="1" dirty="0" smtClean="0">
                              <a:latin typeface="Cambria Math" panose="02040503050406030204" pitchFamily="18" charset="0"/>
                            </a:rPr>
                            <m:t>1</m:t>
                          </m:r>
                        </m:sub>
                      </m:sSub>
                    </m:oMath>
                  </m:oMathPara>
                </a14:m>
                <a:endParaRPr kumimoji="1" lang="en-US" sz="1200" dirty="0">
                  <a:solidFill>
                    <a:schemeClr val="tx1">
                      <a:lumMod val="75000"/>
                      <a:lumOff val="25000"/>
                    </a:schemeClr>
                  </a:solidFill>
                  <a:latin typeface="+mn-ea"/>
                </a:endParaRPr>
              </a:p>
            </p:txBody>
          </p:sp>
        </mc:Choice>
        <mc:Fallback xmlns="">
          <p:sp>
            <p:nvSpPr>
              <p:cNvPr id="47" name="正方形/長方形 46">
                <a:extLst>
                  <a:ext uri="{FF2B5EF4-FFF2-40B4-BE49-F238E27FC236}">
                    <a16:creationId xmlns:a16="http://schemas.microsoft.com/office/drawing/2014/main" id="{3B28A2DB-ED74-4105-FA0E-AFFE2E80FE7B}"/>
                  </a:ext>
                </a:extLst>
              </p:cNvPr>
              <p:cNvSpPr>
                <a:spLocks noRot="1" noChangeAspect="1" noMove="1" noResize="1" noEditPoints="1" noAdjustHandles="1" noChangeArrowheads="1" noChangeShapeType="1" noTextEdit="1"/>
              </p:cNvSpPr>
              <p:nvPr/>
            </p:nvSpPr>
            <p:spPr bwMode="auto">
              <a:xfrm>
                <a:off x="6012016" y="3429000"/>
                <a:ext cx="540006" cy="360004"/>
              </a:xfrm>
              <a:prstGeom prst="rect">
                <a:avLst/>
              </a:prstGeom>
              <a:blipFill>
                <a:blip r:embed="rId17"/>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7FC7CFFD-668D-25B0-DFCC-A798033FAD7F}"/>
                  </a:ext>
                </a:extLst>
              </p:cNvPr>
              <p:cNvSpPr/>
              <p:nvPr/>
            </p:nvSpPr>
            <p:spPr bwMode="auto">
              <a:xfrm>
                <a:off x="4932004" y="3429000"/>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𝐺</m:t>
                          </m:r>
                        </m:e>
                        <m:sub>
                          <m:r>
                            <a:rPr lang="en-US" altLang="ja-JP" sz="1400" b="0" i="1" dirty="0" smtClean="0">
                              <a:latin typeface="Cambria Math" panose="02040503050406030204" pitchFamily="18" charset="0"/>
                            </a:rPr>
                            <m:t>2</m:t>
                          </m:r>
                        </m:sub>
                      </m:sSub>
                    </m:oMath>
                  </m:oMathPara>
                </a14:m>
                <a:endParaRPr kumimoji="1" lang="en-US" sz="1200" dirty="0">
                  <a:solidFill>
                    <a:schemeClr val="tx1">
                      <a:lumMod val="75000"/>
                      <a:lumOff val="25000"/>
                    </a:schemeClr>
                  </a:solidFill>
                  <a:latin typeface="+mn-ea"/>
                </a:endParaRPr>
              </a:p>
            </p:txBody>
          </p:sp>
        </mc:Choice>
        <mc:Fallback xmlns="">
          <p:sp>
            <p:nvSpPr>
              <p:cNvPr id="48" name="正方形/長方形 47">
                <a:extLst>
                  <a:ext uri="{FF2B5EF4-FFF2-40B4-BE49-F238E27FC236}">
                    <a16:creationId xmlns:a16="http://schemas.microsoft.com/office/drawing/2014/main" id="{7FC7CFFD-668D-25B0-DFCC-A798033FAD7F}"/>
                  </a:ext>
                </a:extLst>
              </p:cNvPr>
              <p:cNvSpPr>
                <a:spLocks noRot="1" noChangeAspect="1" noMove="1" noResize="1" noEditPoints="1" noAdjustHandles="1" noChangeArrowheads="1" noChangeShapeType="1" noTextEdit="1"/>
              </p:cNvSpPr>
              <p:nvPr/>
            </p:nvSpPr>
            <p:spPr bwMode="auto">
              <a:xfrm>
                <a:off x="4932004" y="3429000"/>
                <a:ext cx="540006" cy="360004"/>
              </a:xfrm>
              <a:prstGeom prst="rect">
                <a:avLst/>
              </a:prstGeom>
              <a:blipFill>
                <a:blip r:embed="rId18"/>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50730B14-2154-2D6F-02BA-D999BD8F219D}"/>
                  </a:ext>
                </a:extLst>
              </p:cNvPr>
              <p:cNvSpPr/>
              <p:nvPr/>
            </p:nvSpPr>
            <p:spPr bwMode="auto">
              <a:xfrm>
                <a:off x="3851992" y="3429000"/>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𝐺</m:t>
                          </m:r>
                        </m:e>
                        <m:sub>
                          <m:r>
                            <a:rPr lang="en-US" altLang="ja-JP" sz="1400" b="0" i="1" dirty="0" smtClean="0">
                              <a:latin typeface="Cambria Math" panose="02040503050406030204" pitchFamily="18" charset="0"/>
                            </a:rPr>
                            <m:t>3</m:t>
                          </m:r>
                        </m:sub>
                      </m:sSub>
                    </m:oMath>
                  </m:oMathPara>
                </a14:m>
                <a:endParaRPr kumimoji="1" lang="en-US" sz="1200" dirty="0">
                  <a:solidFill>
                    <a:schemeClr val="tx1">
                      <a:lumMod val="75000"/>
                      <a:lumOff val="25000"/>
                    </a:schemeClr>
                  </a:solidFill>
                  <a:latin typeface="+mn-ea"/>
                </a:endParaRPr>
              </a:p>
            </p:txBody>
          </p:sp>
        </mc:Choice>
        <mc:Fallback xmlns="">
          <p:sp>
            <p:nvSpPr>
              <p:cNvPr id="49" name="正方形/長方形 48">
                <a:extLst>
                  <a:ext uri="{FF2B5EF4-FFF2-40B4-BE49-F238E27FC236}">
                    <a16:creationId xmlns:a16="http://schemas.microsoft.com/office/drawing/2014/main" id="{50730B14-2154-2D6F-02BA-D999BD8F219D}"/>
                  </a:ext>
                </a:extLst>
              </p:cNvPr>
              <p:cNvSpPr>
                <a:spLocks noRot="1" noChangeAspect="1" noMove="1" noResize="1" noEditPoints="1" noAdjustHandles="1" noChangeArrowheads="1" noChangeShapeType="1" noTextEdit="1"/>
              </p:cNvSpPr>
              <p:nvPr/>
            </p:nvSpPr>
            <p:spPr bwMode="auto">
              <a:xfrm>
                <a:off x="3851992" y="3429000"/>
                <a:ext cx="540006" cy="360004"/>
              </a:xfrm>
              <a:prstGeom prst="rect">
                <a:avLst/>
              </a:prstGeom>
              <a:blipFill>
                <a:blip r:embed="rId19"/>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正方形/長方形 49">
                <a:extLst>
                  <a:ext uri="{FF2B5EF4-FFF2-40B4-BE49-F238E27FC236}">
                    <a16:creationId xmlns:a16="http://schemas.microsoft.com/office/drawing/2014/main" id="{4627AAAE-9097-AD2F-EC33-6EFC4E9E26F6}"/>
                  </a:ext>
                </a:extLst>
              </p:cNvPr>
              <p:cNvSpPr/>
              <p:nvPr/>
            </p:nvSpPr>
            <p:spPr bwMode="auto">
              <a:xfrm>
                <a:off x="2771980" y="3429000"/>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𝐺</m:t>
                          </m:r>
                        </m:e>
                        <m:sub>
                          <m:r>
                            <a:rPr lang="en-US" altLang="ja-JP" sz="1400" b="0" i="1" dirty="0" smtClean="0">
                              <a:latin typeface="Cambria Math" panose="02040503050406030204" pitchFamily="18" charset="0"/>
                            </a:rPr>
                            <m:t>4</m:t>
                          </m:r>
                        </m:sub>
                      </m:sSub>
                    </m:oMath>
                  </m:oMathPara>
                </a14:m>
                <a:endParaRPr kumimoji="1" lang="en-US" sz="1200" dirty="0">
                  <a:solidFill>
                    <a:schemeClr val="tx1">
                      <a:lumMod val="75000"/>
                      <a:lumOff val="25000"/>
                    </a:schemeClr>
                  </a:solidFill>
                  <a:latin typeface="+mn-ea"/>
                </a:endParaRPr>
              </a:p>
            </p:txBody>
          </p:sp>
        </mc:Choice>
        <mc:Fallback xmlns="">
          <p:sp>
            <p:nvSpPr>
              <p:cNvPr id="50" name="正方形/長方形 49">
                <a:extLst>
                  <a:ext uri="{FF2B5EF4-FFF2-40B4-BE49-F238E27FC236}">
                    <a16:creationId xmlns:a16="http://schemas.microsoft.com/office/drawing/2014/main" id="{4627AAAE-9097-AD2F-EC33-6EFC4E9E26F6}"/>
                  </a:ext>
                </a:extLst>
              </p:cNvPr>
              <p:cNvSpPr>
                <a:spLocks noRot="1" noChangeAspect="1" noMove="1" noResize="1" noEditPoints="1" noAdjustHandles="1" noChangeArrowheads="1" noChangeShapeType="1" noTextEdit="1"/>
              </p:cNvSpPr>
              <p:nvPr/>
            </p:nvSpPr>
            <p:spPr bwMode="auto">
              <a:xfrm>
                <a:off x="2771980" y="3429000"/>
                <a:ext cx="540006" cy="360004"/>
              </a:xfrm>
              <a:prstGeom prst="rect">
                <a:avLst/>
              </a:prstGeom>
              <a:blipFill>
                <a:blip r:embed="rId20"/>
                <a:stretch>
                  <a:fillRect/>
                </a:stretch>
              </a:blipFill>
              <a:ln>
                <a:noFill/>
                <a:headEnd/>
                <a:tailEnd type="triangle" w="sm" len="med"/>
              </a:ln>
              <a:effectLst/>
            </p:spPr>
            <p:txBody>
              <a:bodyPr/>
              <a:lstStyle/>
              <a:p>
                <a:r>
                  <a:rPr lang="en-US">
                    <a:noFill/>
                  </a:rPr>
                  <a:t> </a:t>
                </a:r>
              </a:p>
            </p:txBody>
          </p:sp>
        </mc:Fallback>
      </mc:AlternateContent>
      <p:pic>
        <p:nvPicPr>
          <p:cNvPr id="51" name="Picture 90" descr="XNOR">
            <a:extLst>
              <a:ext uri="{FF2B5EF4-FFF2-40B4-BE49-F238E27FC236}">
                <a16:creationId xmlns:a16="http://schemas.microsoft.com/office/drawing/2014/main" id="{EBC67F6F-B219-989B-9AFD-FD84DF81DD33}"/>
              </a:ext>
            </a:extLst>
          </p:cNvPr>
          <p:cNvPicPr>
            <a:picLocks noChangeAspect="1" noChangeArrowheads="1"/>
          </p:cNvPicPr>
          <p:nvPr/>
        </p:nvPicPr>
        <p:blipFill>
          <a:blip r:embed="rId21" cstate="print"/>
          <a:srcRect/>
          <a:stretch>
            <a:fillRect/>
          </a:stretch>
        </p:blipFill>
        <p:spPr bwMode="auto">
          <a:xfrm rot="5400000">
            <a:off x="10061088" y="4149981"/>
            <a:ext cx="1079500" cy="717550"/>
          </a:xfrm>
          <a:prstGeom prst="rect">
            <a:avLst/>
          </a:prstGeom>
          <a:noFill/>
        </p:spPr>
      </p:pic>
      <p:pic>
        <p:nvPicPr>
          <p:cNvPr id="52" name="Picture 85" descr="XOR">
            <a:extLst>
              <a:ext uri="{FF2B5EF4-FFF2-40B4-BE49-F238E27FC236}">
                <a16:creationId xmlns:a16="http://schemas.microsoft.com/office/drawing/2014/main" id="{2A480CEA-234D-5B95-585F-0ACF9A0B1BFE}"/>
              </a:ext>
            </a:extLst>
          </p:cNvPr>
          <p:cNvPicPr>
            <a:picLocks noChangeAspect="1" noChangeArrowheads="1"/>
          </p:cNvPicPr>
          <p:nvPr/>
        </p:nvPicPr>
        <p:blipFill>
          <a:blip r:embed="rId22" cstate="print"/>
          <a:srcRect/>
          <a:stretch>
            <a:fillRect/>
          </a:stretch>
        </p:blipFill>
        <p:spPr bwMode="auto">
          <a:xfrm rot="5400000">
            <a:off x="2231001" y="5860000"/>
            <a:ext cx="1079500" cy="717550"/>
          </a:xfrm>
          <a:prstGeom prst="rect">
            <a:avLst/>
          </a:prstGeom>
          <a:noFill/>
        </p:spPr>
      </p:pic>
      <p:pic>
        <p:nvPicPr>
          <p:cNvPr id="53" name="Picture 85" descr="XOR">
            <a:extLst>
              <a:ext uri="{FF2B5EF4-FFF2-40B4-BE49-F238E27FC236}">
                <a16:creationId xmlns:a16="http://schemas.microsoft.com/office/drawing/2014/main" id="{7CE365AF-3B60-93D9-3922-AEFC65C61601}"/>
              </a:ext>
            </a:extLst>
          </p:cNvPr>
          <p:cNvPicPr>
            <a:picLocks noChangeAspect="1" noChangeArrowheads="1"/>
          </p:cNvPicPr>
          <p:nvPr/>
        </p:nvPicPr>
        <p:blipFill>
          <a:blip r:embed="rId22" cstate="print"/>
          <a:srcRect/>
          <a:stretch>
            <a:fillRect/>
          </a:stretch>
        </p:blipFill>
        <p:spPr bwMode="auto">
          <a:xfrm rot="5400000">
            <a:off x="3311013" y="5860000"/>
            <a:ext cx="1079500" cy="717550"/>
          </a:xfrm>
          <a:prstGeom prst="rect">
            <a:avLst/>
          </a:prstGeom>
          <a:noFill/>
        </p:spPr>
      </p:pic>
      <p:pic>
        <p:nvPicPr>
          <p:cNvPr id="54" name="Picture 85" descr="XOR">
            <a:extLst>
              <a:ext uri="{FF2B5EF4-FFF2-40B4-BE49-F238E27FC236}">
                <a16:creationId xmlns:a16="http://schemas.microsoft.com/office/drawing/2014/main" id="{6D81B6AE-A7D1-6C81-CA40-AEFDCEAA5578}"/>
              </a:ext>
            </a:extLst>
          </p:cNvPr>
          <p:cNvPicPr>
            <a:picLocks noChangeAspect="1" noChangeArrowheads="1"/>
          </p:cNvPicPr>
          <p:nvPr/>
        </p:nvPicPr>
        <p:blipFill>
          <a:blip r:embed="rId22" cstate="print"/>
          <a:srcRect/>
          <a:stretch>
            <a:fillRect/>
          </a:stretch>
        </p:blipFill>
        <p:spPr bwMode="auto">
          <a:xfrm rot="5400000">
            <a:off x="4391025" y="5860000"/>
            <a:ext cx="1079500" cy="717550"/>
          </a:xfrm>
          <a:prstGeom prst="rect">
            <a:avLst/>
          </a:prstGeom>
          <a:noFill/>
        </p:spPr>
      </p:pic>
      <p:pic>
        <p:nvPicPr>
          <p:cNvPr id="55" name="Picture 85" descr="XOR">
            <a:extLst>
              <a:ext uri="{FF2B5EF4-FFF2-40B4-BE49-F238E27FC236}">
                <a16:creationId xmlns:a16="http://schemas.microsoft.com/office/drawing/2014/main" id="{636FA6B8-9F2F-6353-E727-A0F2B11C95B6}"/>
              </a:ext>
            </a:extLst>
          </p:cNvPr>
          <p:cNvPicPr>
            <a:picLocks noChangeAspect="1" noChangeArrowheads="1"/>
          </p:cNvPicPr>
          <p:nvPr/>
        </p:nvPicPr>
        <p:blipFill>
          <a:blip r:embed="rId22" cstate="print"/>
          <a:srcRect/>
          <a:stretch>
            <a:fillRect/>
          </a:stretch>
        </p:blipFill>
        <p:spPr bwMode="auto">
          <a:xfrm rot="5400000">
            <a:off x="5471037" y="5860000"/>
            <a:ext cx="1079500" cy="717550"/>
          </a:xfrm>
          <a:prstGeom prst="rect">
            <a:avLst/>
          </a:prstGeom>
          <a:noFill/>
        </p:spPr>
      </p:pic>
      <p:grpSp>
        <p:nvGrpSpPr>
          <p:cNvPr id="5" name="グループ化 4">
            <a:extLst>
              <a:ext uri="{FF2B5EF4-FFF2-40B4-BE49-F238E27FC236}">
                <a16:creationId xmlns:a16="http://schemas.microsoft.com/office/drawing/2014/main" id="{56D295E4-252F-452B-DE70-EF5CBD52F03D}"/>
              </a:ext>
            </a:extLst>
          </p:cNvPr>
          <p:cNvGrpSpPr/>
          <p:nvPr/>
        </p:nvGrpSpPr>
        <p:grpSpPr>
          <a:xfrm>
            <a:off x="2771980" y="3068996"/>
            <a:ext cx="3600040" cy="539724"/>
            <a:chOff x="2411976" y="3068996"/>
            <a:chExt cx="3600040" cy="539724"/>
          </a:xfrm>
        </p:grpSpPr>
        <p:pic>
          <p:nvPicPr>
            <p:cNvPr id="57" name="Picture 6" descr="AND">
              <a:extLst>
                <a:ext uri="{FF2B5EF4-FFF2-40B4-BE49-F238E27FC236}">
                  <a16:creationId xmlns:a16="http://schemas.microsoft.com/office/drawing/2014/main" id="{3BA1D27F-5A47-5497-9ED2-A2CBB7C201F9}"/>
                </a:ext>
              </a:extLst>
            </p:cNvPr>
            <p:cNvPicPr>
              <a:picLocks noChangeAspect="1" noChangeArrowheads="1"/>
            </p:cNvPicPr>
            <p:nvPr/>
          </p:nvPicPr>
          <p:blipFill>
            <a:blip r:embed="rId8" cstate="print"/>
            <a:srcRect/>
            <a:stretch>
              <a:fillRect/>
            </a:stretch>
          </p:blipFill>
          <p:spPr bwMode="auto">
            <a:xfrm rot="5400000">
              <a:off x="5562407" y="3158601"/>
              <a:ext cx="539213" cy="360004"/>
            </a:xfrm>
            <a:prstGeom prst="rect">
              <a:avLst/>
            </a:prstGeom>
            <a:noFill/>
          </p:spPr>
        </p:pic>
        <p:pic>
          <p:nvPicPr>
            <p:cNvPr id="59" name="Picture 6" descr="AND">
              <a:extLst>
                <a:ext uri="{FF2B5EF4-FFF2-40B4-BE49-F238E27FC236}">
                  <a16:creationId xmlns:a16="http://schemas.microsoft.com/office/drawing/2014/main" id="{D3AD03A8-869E-FED1-BC03-A620353838C1}"/>
                </a:ext>
              </a:extLst>
            </p:cNvPr>
            <p:cNvPicPr>
              <a:picLocks noChangeAspect="1" noChangeArrowheads="1"/>
            </p:cNvPicPr>
            <p:nvPr/>
          </p:nvPicPr>
          <p:blipFill>
            <a:blip r:embed="rId8" cstate="print"/>
            <a:srcRect/>
            <a:stretch>
              <a:fillRect/>
            </a:stretch>
          </p:blipFill>
          <p:spPr bwMode="auto">
            <a:xfrm rot="5400000">
              <a:off x="4482395" y="3159112"/>
              <a:ext cx="539213" cy="360004"/>
            </a:xfrm>
            <a:prstGeom prst="rect">
              <a:avLst/>
            </a:prstGeom>
            <a:noFill/>
          </p:spPr>
        </p:pic>
        <p:pic>
          <p:nvPicPr>
            <p:cNvPr id="61" name="Picture 6" descr="AND">
              <a:extLst>
                <a:ext uri="{FF2B5EF4-FFF2-40B4-BE49-F238E27FC236}">
                  <a16:creationId xmlns:a16="http://schemas.microsoft.com/office/drawing/2014/main" id="{9B9103CB-5661-FD7A-3360-06557C3103FF}"/>
                </a:ext>
              </a:extLst>
            </p:cNvPr>
            <p:cNvPicPr>
              <a:picLocks noChangeAspect="1" noChangeArrowheads="1"/>
            </p:cNvPicPr>
            <p:nvPr/>
          </p:nvPicPr>
          <p:blipFill>
            <a:blip r:embed="rId8" cstate="print"/>
            <a:srcRect/>
            <a:stretch>
              <a:fillRect/>
            </a:stretch>
          </p:blipFill>
          <p:spPr bwMode="auto">
            <a:xfrm rot="5400000">
              <a:off x="3402383" y="3158601"/>
              <a:ext cx="539213" cy="360004"/>
            </a:xfrm>
            <a:prstGeom prst="rect">
              <a:avLst/>
            </a:prstGeom>
            <a:noFill/>
          </p:spPr>
        </p:pic>
        <p:pic>
          <p:nvPicPr>
            <p:cNvPr id="63" name="Picture 6" descr="AND">
              <a:extLst>
                <a:ext uri="{FF2B5EF4-FFF2-40B4-BE49-F238E27FC236}">
                  <a16:creationId xmlns:a16="http://schemas.microsoft.com/office/drawing/2014/main" id="{B84441B7-3062-5F3B-C06F-B3B20DD18598}"/>
                </a:ext>
              </a:extLst>
            </p:cNvPr>
            <p:cNvPicPr>
              <a:picLocks noChangeAspect="1" noChangeArrowheads="1"/>
            </p:cNvPicPr>
            <p:nvPr/>
          </p:nvPicPr>
          <p:blipFill>
            <a:blip r:embed="rId8" cstate="print"/>
            <a:srcRect/>
            <a:stretch>
              <a:fillRect/>
            </a:stretch>
          </p:blipFill>
          <p:spPr bwMode="auto">
            <a:xfrm rot="5400000">
              <a:off x="2322371" y="3159112"/>
              <a:ext cx="539213" cy="360004"/>
            </a:xfrm>
            <a:prstGeom prst="rect">
              <a:avLst/>
            </a:prstGeom>
            <a:noFill/>
          </p:spPr>
        </p:pic>
      </p:grpSp>
      <p:cxnSp>
        <p:nvCxnSpPr>
          <p:cNvPr id="64" name="直線矢印コネクタ 63">
            <a:extLst>
              <a:ext uri="{FF2B5EF4-FFF2-40B4-BE49-F238E27FC236}">
                <a16:creationId xmlns:a16="http://schemas.microsoft.com/office/drawing/2014/main" id="{6B2A0451-44B7-4609-9633-52C1594D3FB8}"/>
              </a:ext>
            </a:extLst>
          </p:cNvPr>
          <p:cNvCxnSpPr>
            <a:cxnSpLocks/>
          </p:cNvCxnSpPr>
          <p:nvPr/>
        </p:nvCxnSpPr>
        <p:spPr bwMode="auto">
          <a:xfrm>
            <a:off x="3671990" y="3429000"/>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65" name="直線矢印コネクタ 64">
            <a:extLst>
              <a:ext uri="{FF2B5EF4-FFF2-40B4-BE49-F238E27FC236}">
                <a16:creationId xmlns:a16="http://schemas.microsoft.com/office/drawing/2014/main" id="{CB0AF713-B3E2-6706-8E15-7E48DE89E9D4}"/>
              </a:ext>
            </a:extLst>
          </p:cNvPr>
          <p:cNvCxnSpPr>
            <a:cxnSpLocks/>
          </p:cNvCxnSpPr>
          <p:nvPr/>
        </p:nvCxnSpPr>
        <p:spPr bwMode="auto">
          <a:xfrm>
            <a:off x="2591978" y="3429000"/>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66" name="直線矢印コネクタ 65">
            <a:extLst>
              <a:ext uri="{FF2B5EF4-FFF2-40B4-BE49-F238E27FC236}">
                <a16:creationId xmlns:a16="http://schemas.microsoft.com/office/drawing/2014/main" id="{73FD8889-ECE2-6FBB-19BF-B962F8A92ABF}"/>
              </a:ext>
            </a:extLst>
          </p:cNvPr>
          <p:cNvCxnSpPr>
            <a:cxnSpLocks/>
          </p:cNvCxnSpPr>
          <p:nvPr/>
        </p:nvCxnSpPr>
        <p:spPr bwMode="auto">
          <a:xfrm>
            <a:off x="4752002" y="3429000"/>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67" name="直線矢印コネクタ 66">
            <a:extLst>
              <a:ext uri="{FF2B5EF4-FFF2-40B4-BE49-F238E27FC236}">
                <a16:creationId xmlns:a16="http://schemas.microsoft.com/office/drawing/2014/main" id="{6B2B80CE-9DE8-24C1-2E15-3E6B03336B0B}"/>
              </a:ext>
            </a:extLst>
          </p:cNvPr>
          <p:cNvCxnSpPr>
            <a:cxnSpLocks/>
          </p:cNvCxnSpPr>
          <p:nvPr/>
        </p:nvCxnSpPr>
        <p:spPr bwMode="auto">
          <a:xfrm>
            <a:off x="5832014" y="3429000"/>
            <a:ext cx="0" cy="360004"/>
          </a:xfrm>
          <a:prstGeom prst="straightConnector1">
            <a:avLst/>
          </a:prstGeom>
          <a:noFill/>
          <a:ln w="9525" cap="flat" cmpd="sng" algn="ctr">
            <a:solidFill>
              <a:schemeClr val="tx1"/>
            </a:solidFill>
            <a:prstDash val="solid"/>
            <a:round/>
            <a:headEnd type="none" w="med" len="med"/>
            <a:tailEnd type="triangle"/>
          </a:ln>
          <a:effectLst/>
        </p:spPr>
      </p:cxnSp>
      <p:grpSp>
        <p:nvGrpSpPr>
          <p:cNvPr id="6" name="グループ化 5">
            <a:extLst>
              <a:ext uri="{FF2B5EF4-FFF2-40B4-BE49-F238E27FC236}">
                <a16:creationId xmlns:a16="http://schemas.microsoft.com/office/drawing/2014/main" id="{95ED146B-DAC1-BC14-67E4-40411B8A4911}"/>
              </a:ext>
            </a:extLst>
          </p:cNvPr>
          <p:cNvGrpSpPr/>
          <p:nvPr/>
        </p:nvGrpSpPr>
        <p:grpSpPr>
          <a:xfrm>
            <a:off x="2411976" y="3068996"/>
            <a:ext cx="3598641" cy="540005"/>
            <a:chOff x="2771979" y="3068997"/>
            <a:chExt cx="3598641" cy="540005"/>
          </a:xfrm>
        </p:grpSpPr>
        <p:pic>
          <p:nvPicPr>
            <p:cNvPr id="56" name="Picture 85" descr="XOR">
              <a:extLst>
                <a:ext uri="{FF2B5EF4-FFF2-40B4-BE49-F238E27FC236}">
                  <a16:creationId xmlns:a16="http://schemas.microsoft.com/office/drawing/2014/main" id="{BAE7CC6A-3AC1-DD4C-A5F0-B96D9EC7E0B5}"/>
                </a:ext>
              </a:extLst>
            </p:cNvPr>
            <p:cNvPicPr>
              <a:picLocks noChangeAspect="1" noChangeArrowheads="1"/>
            </p:cNvPicPr>
            <p:nvPr/>
          </p:nvPicPr>
          <p:blipFill>
            <a:blip r:embed="rId22" cstate="print"/>
            <a:srcRect/>
            <a:stretch>
              <a:fillRect/>
            </a:stretch>
          </p:blipFill>
          <p:spPr bwMode="auto">
            <a:xfrm rot="5400000">
              <a:off x="5921571" y="3159441"/>
              <a:ext cx="539494" cy="358605"/>
            </a:xfrm>
            <a:prstGeom prst="rect">
              <a:avLst/>
            </a:prstGeom>
            <a:noFill/>
          </p:spPr>
        </p:pic>
        <p:pic>
          <p:nvPicPr>
            <p:cNvPr id="58" name="Picture 85" descr="XOR">
              <a:extLst>
                <a:ext uri="{FF2B5EF4-FFF2-40B4-BE49-F238E27FC236}">
                  <a16:creationId xmlns:a16="http://schemas.microsoft.com/office/drawing/2014/main" id="{BE572611-2F0A-2248-6966-BEB6B6FBFC61}"/>
                </a:ext>
              </a:extLst>
            </p:cNvPr>
            <p:cNvPicPr>
              <a:picLocks noChangeAspect="1" noChangeArrowheads="1"/>
            </p:cNvPicPr>
            <p:nvPr/>
          </p:nvPicPr>
          <p:blipFill>
            <a:blip r:embed="rId22" cstate="print"/>
            <a:srcRect/>
            <a:stretch>
              <a:fillRect/>
            </a:stretch>
          </p:blipFill>
          <p:spPr bwMode="auto">
            <a:xfrm rot="5400000">
              <a:off x="4841559" y="3159952"/>
              <a:ext cx="539494" cy="358605"/>
            </a:xfrm>
            <a:prstGeom prst="rect">
              <a:avLst/>
            </a:prstGeom>
            <a:noFill/>
          </p:spPr>
        </p:pic>
        <p:pic>
          <p:nvPicPr>
            <p:cNvPr id="60" name="Picture 85" descr="XOR">
              <a:extLst>
                <a:ext uri="{FF2B5EF4-FFF2-40B4-BE49-F238E27FC236}">
                  <a16:creationId xmlns:a16="http://schemas.microsoft.com/office/drawing/2014/main" id="{12F4264D-16F6-382D-0EE4-D357338523C5}"/>
                </a:ext>
              </a:extLst>
            </p:cNvPr>
            <p:cNvPicPr>
              <a:picLocks noChangeAspect="1" noChangeArrowheads="1"/>
            </p:cNvPicPr>
            <p:nvPr/>
          </p:nvPicPr>
          <p:blipFill>
            <a:blip r:embed="rId22" cstate="print"/>
            <a:srcRect/>
            <a:stretch>
              <a:fillRect/>
            </a:stretch>
          </p:blipFill>
          <p:spPr bwMode="auto">
            <a:xfrm rot="5400000">
              <a:off x="3761547" y="3159441"/>
              <a:ext cx="539494" cy="358605"/>
            </a:xfrm>
            <a:prstGeom prst="rect">
              <a:avLst/>
            </a:prstGeom>
            <a:noFill/>
          </p:spPr>
        </p:pic>
        <p:pic>
          <p:nvPicPr>
            <p:cNvPr id="62" name="Picture 85" descr="XOR">
              <a:extLst>
                <a:ext uri="{FF2B5EF4-FFF2-40B4-BE49-F238E27FC236}">
                  <a16:creationId xmlns:a16="http://schemas.microsoft.com/office/drawing/2014/main" id="{403F0C5A-1E2A-496D-76EB-96F89814D02B}"/>
                </a:ext>
              </a:extLst>
            </p:cNvPr>
            <p:cNvPicPr>
              <a:picLocks noChangeAspect="1" noChangeArrowheads="1"/>
            </p:cNvPicPr>
            <p:nvPr/>
          </p:nvPicPr>
          <p:blipFill>
            <a:blip r:embed="rId22" cstate="print"/>
            <a:srcRect/>
            <a:stretch>
              <a:fillRect/>
            </a:stretch>
          </p:blipFill>
          <p:spPr bwMode="auto">
            <a:xfrm rot="5400000">
              <a:off x="2681535" y="3159952"/>
              <a:ext cx="539494" cy="358605"/>
            </a:xfrm>
            <a:prstGeom prst="rect">
              <a:avLst/>
            </a:prstGeom>
            <a:noFill/>
          </p:spPr>
        </p:pic>
      </p:grpSp>
    </p:spTree>
    <p:extLst>
      <p:ext uri="{BB962C8B-B14F-4D97-AF65-F5344CB8AC3E}">
        <p14:creationId xmlns:p14="http://schemas.microsoft.com/office/powerpoint/2010/main" val="4207315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DE28A-DE01-2A95-9BEB-D2E8DDEC525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4590E26-BD81-7F59-7181-CD1916B3B139}"/>
              </a:ext>
            </a:extLst>
          </p:cNvPr>
          <p:cNvSpPr>
            <a:spLocks noGrp="1"/>
          </p:cNvSpPr>
          <p:nvPr>
            <p:ph type="title"/>
          </p:nvPr>
        </p:nvSpPr>
        <p:spPr>
          <a:xfrm>
            <a:off x="431954" y="0"/>
            <a:ext cx="8712046" cy="908972"/>
          </a:xfrm>
        </p:spPr>
        <p:txBody>
          <a:bodyPr/>
          <a:lstStyle/>
          <a:p>
            <a:r>
              <a:rPr lang="en-US" altLang="ja-JP" dirty="0"/>
              <a:t>End-around-carry adder / Flagged adder</a:t>
            </a:r>
            <a:endParaRPr lang="en-US" dirty="0"/>
          </a:p>
        </p:txBody>
      </p:sp>
      <mc:AlternateContent xmlns:mc="http://schemas.openxmlformats.org/markup-compatibility/2006">
        <mc:Choice xmlns:a14="http://schemas.microsoft.com/office/drawing/2010/main" Requires="a14">
          <p:sp>
            <p:nvSpPr>
              <p:cNvPr id="46" name="テキスト プレースホルダー 45">
                <a:extLst>
                  <a:ext uri="{FF2B5EF4-FFF2-40B4-BE49-F238E27FC236}">
                    <a16:creationId xmlns:a16="http://schemas.microsoft.com/office/drawing/2014/main" id="{A7DDAE71-4A7C-123C-D4CD-74A664D138C1}"/>
                  </a:ext>
                </a:extLst>
              </p:cNvPr>
              <p:cNvSpPr>
                <a:spLocks noGrp="1"/>
              </p:cNvSpPr>
              <p:nvPr>
                <p:ph type="body" sz="quarter" idx="10"/>
              </p:nvPr>
            </p:nvSpPr>
            <p:spPr>
              <a:xfrm>
                <a:off x="611956" y="998973"/>
                <a:ext cx="8280092" cy="3150035"/>
              </a:xfrm>
            </p:spPr>
            <p:txBody>
              <a:bodyPr/>
              <a:lstStyle/>
              <a:p>
                <a:r>
                  <a:rPr lang="ja-JP" altLang="en-US" sz="1800" dirty="0"/>
                  <a:t>グループ </a:t>
                </a:r>
                <a:r>
                  <a:rPr lang="en-US" altLang="ja-JP" sz="1800" dirty="0"/>
                  <a:t>PG </a:t>
                </a:r>
                <a:r>
                  <a:rPr lang="ja-JP" altLang="en-US" sz="1800" dirty="0"/>
                  <a:t>論理は，各桁毎にそこまでのキャリー伝搬の有無を算出する</a:t>
                </a:r>
                <a:endParaRPr lang="en-US" altLang="ja-JP" sz="1800" dirty="0"/>
              </a:p>
              <a:p>
                <a:pPr lvl="1"/>
                <a:r>
                  <a:rPr lang="ja-JP" altLang="en-US" sz="1800" dirty="0"/>
                  <a:t>キャリー伝搬の情報から，最後に</a:t>
                </a:r>
                <a:r>
                  <a:rPr lang="en-US" altLang="ja-JP" sz="1800" dirty="0"/>
                  <a:t>1</a:t>
                </a:r>
                <a:r>
                  <a:rPr lang="ja-JP" altLang="en-US" sz="1800" dirty="0"/>
                  <a:t>回だけ追加 </a:t>
                </a:r>
                <a:r>
                  <a:rPr lang="en-US" altLang="ja-JP" sz="1800" dirty="0"/>
                  <a:t>+1 </a:t>
                </a:r>
                <a:r>
                  <a:rPr lang="ja-JP" altLang="en-US" sz="1800" dirty="0"/>
                  <a:t>ができる</a:t>
                </a:r>
                <a:endParaRPr lang="en-US" altLang="ja-JP" sz="1800" dirty="0"/>
              </a:p>
              <a:p>
                <a:pPr lvl="2"/>
                <a14:m>
                  <m:oMath xmlns:m="http://schemas.openxmlformats.org/officeDocument/2006/math">
                    <m:sSub>
                      <m:sSubPr>
                        <m:ctrlPr>
                          <a:rPr lang="en-US" altLang="ja-JP" sz="1800" b="0" i="1" dirty="0" smtClean="0">
                            <a:latin typeface="Cambria Math" panose="02040503050406030204" pitchFamily="18" charset="0"/>
                          </a:rPr>
                        </m:ctrlPr>
                      </m:sSubPr>
                      <m:e>
                        <m:r>
                          <a:rPr lang="en-US" altLang="ja-JP" sz="1800" i="1" dirty="0" smtClean="0">
                            <a:latin typeface="Cambria Math" panose="02040503050406030204" pitchFamily="18" charset="0"/>
                          </a:rPr>
                          <m:t>𝐺</m:t>
                        </m:r>
                        <m:r>
                          <a:rPr lang="en-US" altLang="ja-JP" sz="1800" b="0" i="1" dirty="0" smtClean="0">
                            <a:latin typeface="Cambria Math" panose="02040503050406030204" pitchFamily="18" charset="0"/>
                          </a:rPr>
                          <m:t>′</m:t>
                        </m:r>
                      </m:e>
                      <m:sub>
                        <m:r>
                          <m:rPr>
                            <m:sty m:val="p"/>
                          </m:rPr>
                          <a:rPr lang="en-US" altLang="ja-JP" sz="1800" i="1" dirty="0">
                            <a:latin typeface="Cambria Math" panose="02040503050406030204" pitchFamily="18" charset="0"/>
                          </a:rPr>
                          <m:t>i</m:t>
                        </m:r>
                        <m:r>
                          <a:rPr lang="en-US" altLang="ja-JP" sz="1800" i="1" dirty="0">
                            <a:latin typeface="Cambria Math" panose="02040503050406030204" pitchFamily="18" charset="0"/>
                          </a:rPr>
                          <m:t>−1:0</m:t>
                        </m:r>
                      </m:sub>
                    </m:sSub>
                    <m:r>
                      <a:rPr lang="en-US" altLang="ja-JP" sz="1800" b="0" i="1" dirty="0" smtClean="0">
                        <a:latin typeface="Cambria Math" panose="02040503050406030204" pitchFamily="18" charset="0"/>
                      </a:rPr>
                      <m:t>=</m:t>
                    </m:r>
                    <m:sSub>
                      <m:sSubPr>
                        <m:ctrlPr>
                          <a:rPr lang="en-US" altLang="ja-JP" sz="1800" i="1" dirty="0">
                            <a:latin typeface="Cambria Math" panose="02040503050406030204" pitchFamily="18" charset="0"/>
                          </a:rPr>
                        </m:ctrlPr>
                      </m:sSubPr>
                      <m:e>
                        <m:r>
                          <a:rPr lang="en-US" altLang="ja-JP" sz="1800" i="1" dirty="0">
                            <a:latin typeface="Cambria Math" panose="02040503050406030204" pitchFamily="18" charset="0"/>
                          </a:rPr>
                          <m:t>𝐺</m:t>
                        </m:r>
                      </m:e>
                      <m:sub>
                        <m:r>
                          <m:rPr>
                            <m:sty m:val="p"/>
                          </m:rPr>
                          <a:rPr lang="en-US" altLang="ja-JP" sz="1800" i="1" dirty="0">
                            <a:latin typeface="Cambria Math" panose="02040503050406030204" pitchFamily="18" charset="0"/>
                          </a:rPr>
                          <m:t>i</m:t>
                        </m:r>
                        <m:r>
                          <a:rPr lang="en-US" altLang="ja-JP" sz="1800" i="1" dirty="0">
                            <a:latin typeface="Cambria Math" panose="02040503050406030204" pitchFamily="18" charset="0"/>
                          </a:rPr>
                          <m:t>−1:0</m:t>
                        </m:r>
                      </m:sub>
                    </m:sSub>
                    <m:r>
                      <a:rPr lang="en-US" altLang="ja-JP" sz="1800" b="0" i="1" dirty="0" smtClean="0">
                        <a:latin typeface="Cambria Math" panose="02040503050406030204" pitchFamily="18" charset="0"/>
                      </a:rPr>
                      <m:t>+</m:t>
                    </m:r>
                    <m:sSub>
                      <m:sSubPr>
                        <m:ctrlPr>
                          <a:rPr lang="en-US" altLang="ja-JP" sz="1800" i="1" dirty="0">
                            <a:latin typeface="Cambria Math" panose="02040503050406030204" pitchFamily="18" charset="0"/>
                          </a:rPr>
                        </m:ctrlPr>
                      </m:sSubPr>
                      <m:e>
                        <m:r>
                          <a:rPr lang="en-US" altLang="ja-JP" sz="1800" b="0" i="1" dirty="0" smtClean="0">
                            <a:latin typeface="Cambria Math" panose="02040503050406030204" pitchFamily="18" charset="0"/>
                          </a:rPr>
                          <m:t>𝑃</m:t>
                        </m:r>
                      </m:e>
                      <m:sub>
                        <m:r>
                          <m:rPr>
                            <m:sty m:val="p"/>
                          </m:rPr>
                          <a:rPr lang="en-US" altLang="ja-JP" sz="1800" i="1" dirty="0">
                            <a:latin typeface="Cambria Math" panose="02040503050406030204" pitchFamily="18" charset="0"/>
                          </a:rPr>
                          <m:t>i</m:t>
                        </m:r>
                        <m:r>
                          <a:rPr lang="en-US" altLang="ja-JP" sz="1800" i="1" dirty="0">
                            <a:latin typeface="Cambria Math" panose="02040503050406030204" pitchFamily="18" charset="0"/>
                          </a:rPr>
                          <m:t>−1:0</m:t>
                        </m:r>
                      </m:sub>
                    </m:sSub>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𝑖𝑛𝑐</m:t>
                    </m:r>
                  </m:oMath>
                </a14:m>
                <a:endParaRPr lang="en-US" altLang="ja-JP" sz="1800" b="0" dirty="0"/>
              </a:p>
              <a:p>
                <a:pPr lvl="1"/>
                <a:r>
                  <a:rPr lang="en-US" altLang="ja-JP" sz="1800" dirty="0"/>
                  <a:t>A+B </a:t>
                </a:r>
                <a:r>
                  <a:rPr lang="ja-JP" altLang="en-US" sz="1800" dirty="0"/>
                  <a:t>の結果の符号をみて，結果に応じてさらに </a:t>
                </a:r>
                <a:r>
                  <a:rPr lang="en-US" altLang="ja-JP" sz="1800" dirty="0"/>
                  <a:t>+1 </a:t>
                </a:r>
                <a:r>
                  <a:rPr lang="ja-JP" altLang="en-US" sz="1800" dirty="0"/>
                  <a:t>をする事ができる</a:t>
                </a:r>
                <a:endParaRPr lang="en-US" altLang="ja-JP" sz="1800" dirty="0"/>
              </a:p>
              <a:p>
                <a:pPr lvl="2"/>
                <a:r>
                  <a:rPr lang="ja-JP" altLang="en-US" sz="1800" dirty="0">
                    <a:solidFill>
                      <a:schemeClr val="accent5"/>
                    </a:solidFill>
                  </a:rPr>
                  <a:t>うまく使うと </a:t>
                </a:r>
                <a:r>
                  <a:rPr lang="en-US" altLang="ja-JP" sz="1800" dirty="0">
                    <a:solidFill>
                      <a:schemeClr val="accent5"/>
                    </a:solidFill>
                  </a:rPr>
                  <a:t>abs(A-B) </a:t>
                </a:r>
                <a:r>
                  <a:rPr lang="ja-JP" altLang="en-US" sz="1800" dirty="0">
                    <a:solidFill>
                      <a:schemeClr val="accent5"/>
                    </a:solidFill>
                  </a:rPr>
                  <a:t>が</a:t>
                </a:r>
                <a:r>
                  <a:rPr lang="en-US" altLang="ja-JP" sz="1800" dirty="0">
                    <a:solidFill>
                      <a:schemeClr val="accent5"/>
                    </a:solidFill>
                  </a:rPr>
                  <a:t>1</a:t>
                </a:r>
                <a:r>
                  <a:rPr lang="ja-JP" altLang="en-US" sz="1800" dirty="0">
                    <a:solidFill>
                      <a:schemeClr val="accent5"/>
                    </a:solidFill>
                  </a:rPr>
                  <a:t>つの桁上げ加算でできる</a:t>
                </a:r>
                <a:endParaRPr lang="en-US" altLang="ja-JP" sz="1800" dirty="0">
                  <a:solidFill>
                    <a:schemeClr val="accent5"/>
                  </a:solidFill>
                </a:endParaRPr>
              </a:p>
              <a:p>
                <a:r>
                  <a:rPr lang="en-US" altLang="ja-JP" sz="1800" dirty="0"/>
                  <a:t>[CMOSVLSI2014] P.626, [HPEEMD2006] P.199 </a:t>
                </a:r>
                <a:r>
                  <a:rPr lang="ja-JP" altLang="en-US" sz="1800" dirty="0"/>
                  <a:t>に説明あり</a:t>
                </a:r>
                <a:endParaRPr lang="en-US" altLang="ja-JP" sz="1800" dirty="0">
                  <a:solidFill>
                    <a:schemeClr val="accent5"/>
                  </a:solidFill>
                </a:endParaRPr>
              </a:p>
            </p:txBody>
          </p:sp>
        </mc:Choice>
        <mc:Fallback>
          <p:sp>
            <p:nvSpPr>
              <p:cNvPr id="46" name="テキスト プレースホルダー 45">
                <a:extLst>
                  <a:ext uri="{FF2B5EF4-FFF2-40B4-BE49-F238E27FC236}">
                    <a16:creationId xmlns:a16="http://schemas.microsoft.com/office/drawing/2014/main" id="{A7DDAE71-4A7C-123C-D4CD-74A664D138C1}"/>
                  </a:ext>
                </a:extLst>
              </p:cNvPr>
              <p:cNvSpPr>
                <a:spLocks noGrp="1" noRot="1" noChangeAspect="1" noMove="1" noResize="1" noEditPoints="1" noAdjustHandles="1" noChangeArrowheads="1" noChangeShapeType="1" noTextEdit="1"/>
              </p:cNvSpPr>
              <p:nvPr>
                <p:ph type="body" sz="quarter" idx="10"/>
              </p:nvPr>
            </p:nvSpPr>
            <p:spPr>
              <a:xfrm>
                <a:off x="611956" y="998973"/>
                <a:ext cx="8280092" cy="3150035"/>
              </a:xfrm>
              <a:blipFill>
                <a:blip r:embed="rId2"/>
                <a:stretch>
                  <a:fillRect l="-442"/>
                </a:stretch>
              </a:blipFill>
            </p:spPr>
            <p:txBody>
              <a:bodyPr/>
              <a:lstStyle/>
              <a:p>
                <a:r>
                  <a:rPr lang="en-US">
                    <a:noFill/>
                  </a:rPr>
                  <a:t> </a:t>
                </a:r>
              </a:p>
            </p:txBody>
          </p:sp>
        </mc:Fallback>
      </mc:AlternateContent>
      <p:sp>
        <p:nvSpPr>
          <p:cNvPr id="4" name="四角形: 角を丸くする 3">
            <a:extLst>
              <a:ext uri="{FF2B5EF4-FFF2-40B4-BE49-F238E27FC236}">
                <a16:creationId xmlns:a16="http://schemas.microsoft.com/office/drawing/2014/main" id="{F9A53B1A-395C-E579-8BD1-BE2F60F8229E}"/>
              </a:ext>
            </a:extLst>
          </p:cNvPr>
          <p:cNvSpPr/>
          <p:nvPr/>
        </p:nvSpPr>
        <p:spPr bwMode="auto">
          <a:xfrm>
            <a:off x="2051972" y="4689014"/>
            <a:ext cx="4590051" cy="162001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グループ </a:t>
            </a:r>
            <a:r>
              <a:rPr kumimoji="1" lang="en-US" altLang="ja-JP" dirty="0">
                <a:solidFill>
                  <a:schemeClr val="tx1">
                    <a:lumMod val="75000"/>
                    <a:lumOff val="25000"/>
                  </a:schemeClr>
                </a:solidFill>
                <a:latin typeface="+mn-ea"/>
              </a:rPr>
              <a:t>PG </a:t>
            </a:r>
            <a:r>
              <a:rPr kumimoji="1" lang="ja-JP" altLang="en-US" dirty="0">
                <a:solidFill>
                  <a:schemeClr val="tx1">
                    <a:lumMod val="75000"/>
                    <a:lumOff val="25000"/>
                  </a:schemeClr>
                </a:solidFill>
                <a:latin typeface="+mn-ea"/>
              </a:rPr>
              <a:t>論理</a:t>
            </a:r>
            <a:endParaRPr kumimoji="1" lang="en-US" dirty="0">
              <a:solidFill>
                <a:schemeClr val="tx1">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55F85428-EECC-A5EA-4AAD-9E364F479D0D}"/>
              </a:ext>
            </a:extLst>
          </p:cNvPr>
          <p:cNvCxnSpPr>
            <a:cxnSpLocks/>
          </p:cNvCxnSpPr>
          <p:nvPr/>
        </p:nvCxnSpPr>
        <p:spPr bwMode="auto">
          <a:xfrm>
            <a:off x="6192018" y="6309032"/>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線矢印コネクタ 7">
            <a:extLst>
              <a:ext uri="{FF2B5EF4-FFF2-40B4-BE49-F238E27FC236}">
                <a16:creationId xmlns:a16="http://schemas.microsoft.com/office/drawing/2014/main" id="{9AFD3F48-F8B9-76C7-E8A2-10249EDFFF50}"/>
              </a:ext>
            </a:extLst>
          </p:cNvPr>
          <p:cNvCxnSpPr>
            <a:cxnSpLocks/>
          </p:cNvCxnSpPr>
          <p:nvPr/>
        </p:nvCxnSpPr>
        <p:spPr bwMode="auto">
          <a:xfrm>
            <a:off x="5112006" y="6309032"/>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10" name="直線矢印コネクタ 9">
            <a:extLst>
              <a:ext uri="{FF2B5EF4-FFF2-40B4-BE49-F238E27FC236}">
                <a16:creationId xmlns:a16="http://schemas.microsoft.com/office/drawing/2014/main" id="{25826CED-9101-3DBA-E6B3-96C59642D456}"/>
              </a:ext>
            </a:extLst>
          </p:cNvPr>
          <p:cNvCxnSpPr>
            <a:cxnSpLocks/>
          </p:cNvCxnSpPr>
          <p:nvPr/>
        </p:nvCxnSpPr>
        <p:spPr bwMode="auto">
          <a:xfrm>
            <a:off x="4031994" y="6309032"/>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12" name="直線矢印コネクタ 11">
            <a:extLst>
              <a:ext uri="{FF2B5EF4-FFF2-40B4-BE49-F238E27FC236}">
                <a16:creationId xmlns:a16="http://schemas.microsoft.com/office/drawing/2014/main" id="{CB9AF857-7C47-7BF5-98A9-76EA2720A351}"/>
              </a:ext>
            </a:extLst>
          </p:cNvPr>
          <p:cNvCxnSpPr>
            <a:cxnSpLocks/>
          </p:cNvCxnSpPr>
          <p:nvPr/>
        </p:nvCxnSpPr>
        <p:spPr bwMode="auto">
          <a:xfrm>
            <a:off x="2951982" y="6309032"/>
            <a:ext cx="0" cy="360004"/>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3AE4F59-7D86-C41C-8595-998086BAD83D}"/>
                  </a:ext>
                </a:extLst>
              </p:cNvPr>
              <p:cNvSpPr/>
              <p:nvPr/>
            </p:nvSpPr>
            <p:spPr bwMode="auto">
              <a:xfrm>
                <a:off x="2681979" y="594902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i="1" dirty="0" smtClean="0">
                              <a:latin typeface="Cambria Math" panose="02040503050406030204" pitchFamily="18" charset="0"/>
                            </a:rPr>
                            <m:t>𝐺</m:t>
                          </m:r>
                        </m:e>
                        <m:sub>
                          <m:r>
                            <a:rPr lang="en-US" altLang="ja-JP" sz="1400" i="1" dirty="0">
                              <a:latin typeface="Cambria Math" panose="02040503050406030204" pitchFamily="18" charset="0"/>
                            </a:rPr>
                            <m:t>3</m:t>
                          </m:r>
                          <m:r>
                            <a:rPr lang="en-US" altLang="ja-JP" sz="1400" b="0" i="1" dirty="0" smtClean="0">
                              <a:latin typeface="Cambria Math" panose="02040503050406030204" pitchFamily="18" charset="0"/>
                            </a:rPr>
                            <m:t>:0</m:t>
                          </m:r>
                        </m:sub>
                      </m:sSub>
                    </m:oMath>
                  </m:oMathPara>
                </a14:m>
                <a:endParaRPr kumimoji="1" lang="en-US" sz="1200" dirty="0">
                  <a:solidFill>
                    <a:schemeClr val="tx1">
                      <a:lumMod val="75000"/>
                      <a:lumOff val="25000"/>
                    </a:schemeClr>
                  </a:solidFill>
                  <a:latin typeface="+mn-ea"/>
                </a:endParaRPr>
              </a:p>
            </p:txBody>
          </p:sp>
        </mc:Choice>
        <mc:Fallback xmlns="">
          <p:sp>
            <p:nvSpPr>
              <p:cNvPr id="13" name="正方形/長方形 12">
                <a:extLst>
                  <a:ext uri="{FF2B5EF4-FFF2-40B4-BE49-F238E27FC236}">
                    <a16:creationId xmlns:a16="http://schemas.microsoft.com/office/drawing/2014/main" id="{33AE4F59-7D86-C41C-8595-998086BAD83D}"/>
                  </a:ext>
                </a:extLst>
              </p:cNvPr>
              <p:cNvSpPr>
                <a:spLocks noRot="1" noChangeAspect="1" noMove="1" noResize="1" noEditPoints="1" noAdjustHandles="1" noChangeArrowheads="1" noChangeShapeType="1" noTextEdit="1"/>
              </p:cNvSpPr>
              <p:nvPr/>
            </p:nvSpPr>
            <p:spPr bwMode="auto">
              <a:xfrm>
                <a:off x="2681979" y="5949028"/>
                <a:ext cx="540006" cy="360004"/>
              </a:xfrm>
              <a:prstGeom prst="rect">
                <a:avLst/>
              </a:prstGeom>
              <a:blipFill>
                <a:blip r:embed="rId3"/>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A9023FB0-AC8B-FE4F-0A7F-E95222D29E97}"/>
                  </a:ext>
                </a:extLst>
              </p:cNvPr>
              <p:cNvSpPr/>
              <p:nvPr/>
            </p:nvSpPr>
            <p:spPr bwMode="auto">
              <a:xfrm>
                <a:off x="3761991" y="594902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i="1" dirty="0" smtClean="0">
                              <a:latin typeface="Cambria Math" panose="02040503050406030204" pitchFamily="18" charset="0"/>
                            </a:rPr>
                            <m:t>𝐺</m:t>
                          </m:r>
                        </m:e>
                        <m:sub>
                          <m:r>
                            <a:rPr lang="en-US" altLang="ja-JP" sz="1400" b="0" i="1" dirty="0" smtClean="0">
                              <a:latin typeface="Cambria Math" panose="02040503050406030204" pitchFamily="18" charset="0"/>
                            </a:rPr>
                            <m:t>2:0</m:t>
                          </m:r>
                        </m:sub>
                      </m:sSub>
                    </m:oMath>
                  </m:oMathPara>
                </a14:m>
                <a:endParaRPr kumimoji="1" lang="en-US" sz="1200" dirty="0">
                  <a:solidFill>
                    <a:schemeClr val="tx1">
                      <a:lumMod val="75000"/>
                      <a:lumOff val="25000"/>
                    </a:schemeClr>
                  </a:solidFill>
                  <a:latin typeface="+mn-ea"/>
                </a:endParaRPr>
              </a:p>
            </p:txBody>
          </p:sp>
        </mc:Choice>
        <mc:Fallback xmlns="">
          <p:sp>
            <p:nvSpPr>
              <p:cNvPr id="14" name="正方形/長方形 13">
                <a:extLst>
                  <a:ext uri="{FF2B5EF4-FFF2-40B4-BE49-F238E27FC236}">
                    <a16:creationId xmlns:a16="http://schemas.microsoft.com/office/drawing/2014/main" id="{A9023FB0-AC8B-FE4F-0A7F-E95222D29E97}"/>
                  </a:ext>
                </a:extLst>
              </p:cNvPr>
              <p:cNvSpPr>
                <a:spLocks noRot="1" noChangeAspect="1" noMove="1" noResize="1" noEditPoints="1" noAdjustHandles="1" noChangeArrowheads="1" noChangeShapeType="1" noTextEdit="1"/>
              </p:cNvSpPr>
              <p:nvPr/>
            </p:nvSpPr>
            <p:spPr bwMode="auto">
              <a:xfrm>
                <a:off x="3761991" y="5949028"/>
                <a:ext cx="540006" cy="360004"/>
              </a:xfrm>
              <a:prstGeom prst="rect">
                <a:avLst/>
              </a:prstGeom>
              <a:blipFill>
                <a:blip r:embed="rId4"/>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279CA2A9-F394-B083-D6C4-AEE35CF8F4E0}"/>
                  </a:ext>
                </a:extLst>
              </p:cNvPr>
              <p:cNvSpPr/>
              <p:nvPr/>
            </p:nvSpPr>
            <p:spPr bwMode="auto">
              <a:xfrm>
                <a:off x="4842003" y="594902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i="1" dirty="0" smtClean="0">
                              <a:latin typeface="Cambria Math" panose="02040503050406030204" pitchFamily="18" charset="0"/>
                            </a:rPr>
                            <m:t>𝐺</m:t>
                          </m:r>
                        </m:e>
                        <m:sub>
                          <m:r>
                            <a:rPr lang="en-US" altLang="ja-JP" sz="1400" b="0" i="1" dirty="0" smtClean="0">
                              <a:latin typeface="Cambria Math" panose="02040503050406030204" pitchFamily="18" charset="0"/>
                            </a:rPr>
                            <m:t>1:0</m:t>
                          </m:r>
                        </m:sub>
                      </m:sSub>
                    </m:oMath>
                  </m:oMathPara>
                </a14:m>
                <a:endParaRPr kumimoji="1" lang="en-US" sz="1200" dirty="0">
                  <a:solidFill>
                    <a:schemeClr val="tx1">
                      <a:lumMod val="75000"/>
                      <a:lumOff val="25000"/>
                    </a:schemeClr>
                  </a:solidFill>
                  <a:latin typeface="+mn-ea"/>
                </a:endParaRPr>
              </a:p>
            </p:txBody>
          </p:sp>
        </mc:Choice>
        <mc:Fallback xmlns="">
          <p:sp>
            <p:nvSpPr>
              <p:cNvPr id="15" name="正方形/長方形 14">
                <a:extLst>
                  <a:ext uri="{FF2B5EF4-FFF2-40B4-BE49-F238E27FC236}">
                    <a16:creationId xmlns:a16="http://schemas.microsoft.com/office/drawing/2014/main" id="{279CA2A9-F394-B083-D6C4-AEE35CF8F4E0}"/>
                  </a:ext>
                </a:extLst>
              </p:cNvPr>
              <p:cNvSpPr>
                <a:spLocks noRot="1" noChangeAspect="1" noMove="1" noResize="1" noEditPoints="1" noAdjustHandles="1" noChangeArrowheads="1" noChangeShapeType="1" noTextEdit="1"/>
              </p:cNvSpPr>
              <p:nvPr/>
            </p:nvSpPr>
            <p:spPr bwMode="auto">
              <a:xfrm>
                <a:off x="4842003" y="5949028"/>
                <a:ext cx="540006" cy="360004"/>
              </a:xfrm>
              <a:prstGeom prst="rect">
                <a:avLst/>
              </a:prstGeom>
              <a:blipFill>
                <a:blip r:embed="rId5"/>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8EA21232-6CE8-3EA2-26DF-0C89837F0A1F}"/>
                  </a:ext>
                </a:extLst>
              </p:cNvPr>
              <p:cNvSpPr/>
              <p:nvPr/>
            </p:nvSpPr>
            <p:spPr bwMode="auto">
              <a:xfrm>
                <a:off x="5922015" y="594902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i="1" dirty="0" smtClean="0">
                              <a:latin typeface="Cambria Math" panose="02040503050406030204" pitchFamily="18" charset="0"/>
                            </a:rPr>
                            <m:t>𝐺</m:t>
                          </m:r>
                        </m:e>
                        <m:sub>
                          <m:r>
                            <a:rPr lang="en-US" altLang="ja-JP" sz="1400" b="0" i="1" dirty="0" smtClean="0">
                              <a:latin typeface="Cambria Math" panose="02040503050406030204" pitchFamily="18" charset="0"/>
                            </a:rPr>
                            <m:t>0:0</m:t>
                          </m:r>
                        </m:sub>
                      </m:sSub>
                    </m:oMath>
                  </m:oMathPara>
                </a14:m>
                <a:endParaRPr kumimoji="1" lang="en-US" sz="1200" dirty="0">
                  <a:solidFill>
                    <a:schemeClr val="tx1">
                      <a:lumMod val="75000"/>
                      <a:lumOff val="25000"/>
                    </a:schemeClr>
                  </a:solidFill>
                  <a:latin typeface="+mn-ea"/>
                </a:endParaRPr>
              </a:p>
            </p:txBody>
          </p:sp>
        </mc:Choice>
        <mc:Fallback xmlns="">
          <p:sp>
            <p:nvSpPr>
              <p:cNvPr id="16" name="正方形/長方形 15">
                <a:extLst>
                  <a:ext uri="{FF2B5EF4-FFF2-40B4-BE49-F238E27FC236}">
                    <a16:creationId xmlns:a16="http://schemas.microsoft.com/office/drawing/2014/main" id="{8EA21232-6CE8-3EA2-26DF-0C89837F0A1F}"/>
                  </a:ext>
                </a:extLst>
              </p:cNvPr>
              <p:cNvSpPr>
                <a:spLocks noRot="1" noChangeAspect="1" noMove="1" noResize="1" noEditPoints="1" noAdjustHandles="1" noChangeArrowheads="1" noChangeShapeType="1" noTextEdit="1"/>
              </p:cNvSpPr>
              <p:nvPr/>
            </p:nvSpPr>
            <p:spPr bwMode="auto">
              <a:xfrm>
                <a:off x="5922015" y="5949028"/>
                <a:ext cx="540006" cy="360004"/>
              </a:xfrm>
              <a:prstGeom prst="rect">
                <a:avLst/>
              </a:prstGeom>
              <a:blipFill>
                <a:blip r:embed="rId6"/>
                <a:stretch>
                  <a:fillRect/>
                </a:stretch>
              </a:blipFill>
              <a:ln>
                <a:noFill/>
                <a:headEnd/>
                <a:tailEnd type="triangle" w="sm" len="med"/>
              </a:ln>
              <a:effectLst/>
            </p:spPr>
            <p:txBody>
              <a:bodyPr/>
              <a:lstStyle/>
              <a:p>
                <a:r>
                  <a:rPr lang="en-US">
                    <a:noFill/>
                  </a:rPr>
                  <a:t> </a:t>
                </a:r>
              </a:p>
            </p:txBody>
          </p:sp>
        </mc:Fallback>
      </mc:AlternateContent>
      <p:cxnSp>
        <p:nvCxnSpPr>
          <p:cNvPr id="47" name="直線矢印コネクタ 46">
            <a:extLst>
              <a:ext uri="{FF2B5EF4-FFF2-40B4-BE49-F238E27FC236}">
                <a16:creationId xmlns:a16="http://schemas.microsoft.com/office/drawing/2014/main" id="{8B02CE62-DBF2-EBD2-64C1-E9C8DD69EFB2}"/>
              </a:ext>
            </a:extLst>
          </p:cNvPr>
          <p:cNvCxnSpPr>
            <a:cxnSpLocks/>
          </p:cNvCxnSpPr>
          <p:nvPr/>
        </p:nvCxnSpPr>
        <p:spPr bwMode="auto">
          <a:xfrm>
            <a:off x="5742013" y="6309032"/>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48" name="直線矢印コネクタ 47">
            <a:extLst>
              <a:ext uri="{FF2B5EF4-FFF2-40B4-BE49-F238E27FC236}">
                <a16:creationId xmlns:a16="http://schemas.microsoft.com/office/drawing/2014/main" id="{777EABDD-E45D-7E28-6460-8AA9889B5777}"/>
              </a:ext>
            </a:extLst>
          </p:cNvPr>
          <p:cNvCxnSpPr>
            <a:cxnSpLocks/>
          </p:cNvCxnSpPr>
          <p:nvPr/>
        </p:nvCxnSpPr>
        <p:spPr bwMode="auto">
          <a:xfrm>
            <a:off x="4662001" y="6309032"/>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49" name="直線矢印コネクタ 48">
            <a:extLst>
              <a:ext uri="{FF2B5EF4-FFF2-40B4-BE49-F238E27FC236}">
                <a16:creationId xmlns:a16="http://schemas.microsoft.com/office/drawing/2014/main" id="{5D92D979-EFC1-C6DA-3439-066B5A231884}"/>
              </a:ext>
            </a:extLst>
          </p:cNvPr>
          <p:cNvCxnSpPr>
            <a:cxnSpLocks/>
          </p:cNvCxnSpPr>
          <p:nvPr/>
        </p:nvCxnSpPr>
        <p:spPr bwMode="auto">
          <a:xfrm>
            <a:off x="3581989" y="6309032"/>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D4D150B4-DBB9-E123-BDA8-30694601CB99}"/>
              </a:ext>
            </a:extLst>
          </p:cNvPr>
          <p:cNvCxnSpPr>
            <a:cxnSpLocks/>
          </p:cNvCxnSpPr>
          <p:nvPr/>
        </p:nvCxnSpPr>
        <p:spPr bwMode="auto">
          <a:xfrm>
            <a:off x="2501977" y="6309032"/>
            <a:ext cx="0" cy="360004"/>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C0073636-7946-E74F-22D1-24D29BF4A0CA}"/>
                  </a:ext>
                </a:extLst>
              </p:cNvPr>
              <p:cNvSpPr/>
              <p:nvPr/>
            </p:nvSpPr>
            <p:spPr bwMode="auto">
              <a:xfrm>
                <a:off x="2231974" y="594902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i="1" dirty="0">
                              <a:latin typeface="Cambria Math" panose="02040503050406030204" pitchFamily="18" charset="0"/>
                            </a:rPr>
                            <m:t>3</m:t>
                          </m:r>
                          <m:r>
                            <a:rPr lang="en-US" altLang="ja-JP" sz="1400" b="0" i="1" dirty="0" smtClean="0">
                              <a:latin typeface="Cambria Math" panose="02040503050406030204" pitchFamily="18" charset="0"/>
                            </a:rPr>
                            <m:t>:0</m:t>
                          </m:r>
                        </m:sub>
                      </m:sSub>
                    </m:oMath>
                  </m:oMathPara>
                </a14:m>
                <a:endParaRPr kumimoji="1" lang="en-US" sz="1200" dirty="0">
                  <a:solidFill>
                    <a:schemeClr val="tx1">
                      <a:lumMod val="75000"/>
                      <a:lumOff val="25000"/>
                    </a:schemeClr>
                  </a:solidFill>
                  <a:latin typeface="+mn-ea"/>
                </a:endParaRPr>
              </a:p>
            </p:txBody>
          </p:sp>
        </mc:Choice>
        <mc:Fallback xmlns="">
          <p:sp>
            <p:nvSpPr>
              <p:cNvPr id="51" name="正方形/長方形 50">
                <a:extLst>
                  <a:ext uri="{FF2B5EF4-FFF2-40B4-BE49-F238E27FC236}">
                    <a16:creationId xmlns:a16="http://schemas.microsoft.com/office/drawing/2014/main" id="{C0073636-7946-E74F-22D1-24D29BF4A0CA}"/>
                  </a:ext>
                </a:extLst>
              </p:cNvPr>
              <p:cNvSpPr>
                <a:spLocks noRot="1" noChangeAspect="1" noMove="1" noResize="1" noEditPoints="1" noAdjustHandles="1" noChangeArrowheads="1" noChangeShapeType="1" noTextEdit="1"/>
              </p:cNvSpPr>
              <p:nvPr/>
            </p:nvSpPr>
            <p:spPr bwMode="auto">
              <a:xfrm>
                <a:off x="2231974" y="5949028"/>
                <a:ext cx="540006" cy="360004"/>
              </a:xfrm>
              <a:prstGeom prst="rect">
                <a:avLst/>
              </a:prstGeom>
              <a:blipFill>
                <a:blip r:embed="rId7"/>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正方形/長方形 51">
                <a:extLst>
                  <a:ext uri="{FF2B5EF4-FFF2-40B4-BE49-F238E27FC236}">
                    <a16:creationId xmlns:a16="http://schemas.microsoft.com/office/drawing/2014/main" id="{59900D2C-5BCE-DFA9-6700-B04502A4A791}"/>
                  </a:ext>
                </a:extLst>
              </p:cNvPr>
              <p:cNvSpPr/>
              <p:nvPr/>
            </p:nvSpPr>
            <p:spPr bwMode="auto">
              <a:xfrm>
                <a:off x="3311986" y="594902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2:0</m:t>
                          </m:r>
                        </m:sub>
                      </m:sSub>
                    </m:oMath>
                  </m:oMathPara>
                </a14:m>
                <a:endParaRPr kumimoji="1" lang="en-US" sz="1200" dirty="0">
                  <a:solidFill>
                    <a:schemeClr val="tx1">
                      <a:lumMod val="75000"/>
                      <a:lumOff val="25000"/>
                    </a:schemeClr>
                  </a:solidFill>
                  <a:latin typeface="+mn-ea"/>
                </a:endParaRPr>
              </a:p>
            </p:txBody>
          </p:sp>
        </mc:Choice>
        <mc:Fallback xmlns="">
          <p:sp>
            <p:nvSpPr>
              <p:cNvPr id="52" name="正方形/長方形 51">
                <a:extLst>
                  <a:ext uri="{FF2B5EF4-FFF2-40B4-BE49-F238E27FC236}">
                    <a16:creationId xmlns:a16="http://schemas.microsoft.com/office/drawing/2014/main" id="{59900D2C-5BCE-DFA9-6700-B04502A4A791}"/>
                  </a:ext>
                </a:extLst>
              </p:cNvPr>
              <p:cNvSpPr>
                <a:spLocks noRot="1" noChangeAspect="1" noMove="1" noResize="1" noEditPoints="1" noAdjustHandles="1" noChangeArrowheads="1" noChangeShapeType="1" noTextEdit="1"/>
              </p:cNvSpPr>
              <p:nvPr/>
            </p:nvSpPr>
            <p:spPr bwMode="auto">
              <a:xfrm>
                <a:off x="3311986" y="5949028"/>
                <a:ext cx="540006" cy="360004"/>
              </a:xfrm>
              <a:prstGeom prst="rect">
                <a:avLst/>
              </a:prstGeom>
              <a:blipFill>
                <a:blip r:embed="rId8"/>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正方形/長方形 52">
                <a:extLst>
                  <a:ext uri="{FF2B5EF4-FFF2-40B4-BE49-F238E27FC236}">
                    <a16:creationId xmlns:a16="http://schemas.microsoft.com/office/drawing/2014/main" id="{610D340F-DF44-BE55-AFBD-E98BFE19143C}"/>
                  </a:ext>
                </a:extLst>
              </p:cNvPr>
              <p:cNvSpPr/>
              <p:nvPr/>
            </p:nvSpPr>
            <p:spPr bwMode="auto">
              <a:xfrm>
                <a:off x="4391998" y="594902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1:0</m:t>
                          </m:r>
                        </m:sub>
                      </m:sSub>
                    </m:oMath>
                  </m:oMathPara>
                </a14:m>
                <a:endParaRPr kumimoji="1" lang="en-US" sz="1200" dirty="0">
                  <a:solidFill>
                    <a:schemeClr val="tx1">
                      <a:lumMod val="75000"/>
                      <a:lumOff val="25000"/>
                    </a:schemeClr>
                  </a:solidFill>
                  <a:latin typeface="+mn-ea"/>
                </a:endParaRPr>
              </a:p>
            </p:txBody>
          </p:sp>
        </mc:Choice>
        <mc:Fallback xmlns="">
          <p:sp>
            <p:nvSpPr>
              <p:cNvPr id="53" name="正方形/長方形 52">
                <a:extLst>
                  <a:ext uri="{FF2B5EF4-FFF2-40B4-BE49-F238E27FC236}">
                    <a16:creationId xmlns:a16="http://schemas.microsoft.com/office/drawing/2014/main" id="{610D340F-DF44-BE55-AFBD-E98BFE19143C}"/>
                  </a:ext>
                </a:extLst>
              </p:cNvPr>
              <p:cNvSpPr>
                <a:spLocks noRot="1" noChangeAspect="1" noMove="1" noResize="1" noEditPoints="1" noAdjustHandles="1" noChangeArrowheads="1" noChangeShapeType="1" noTextEdit="1"/>
              </p:cNvSpPr>
              <p:nvPr/>
            </p:nvSpPr>
            <p:spPr bwMode="auto">
              <a:xfrm>
                <a:off x="4391998" y="5949028"/>
                <a:ext cx="540006" cy="360004"/>
              </a:xfrm>
              <a:prstGeom prst="rect">
                <a:avLst/>
              </a:prstGeom>
              <a:blipFill>
                <a:blip r:embed="rId9"/>
                <a:stretch>
                  <a:fillRect/>
                </a:stretch>
              </a:blipFill>
              <a:ln>
                <a:noFill/>
                <a:headEnd/>
                <a:tailEnd type="triangl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正方形/長方形 53">
                <a:extLst>
                  <a:ext uri="{FF2B5EF4-FFF2-40B4-BE49-F238E27FC236}">
                    <a16:creationId xmlns:a16="http://schemas.microsoft.com/office/drawing/2014/main" id="{E85651D9-9D16-1646-798D-1415A5AB2ED9}"/>
                  </a:ext>
                </a:extLst>
              </p:cNvPr>
              <p:cNvSpPr/>
              <p:nvPr/>
            </p:nvSpPr>
            <p:spPr bwMode="auto">
              <a:xfrm>
                <a:off x="5472010" y="5949028"/>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ja-JP" sz="1400" b="0" i="1" dirty="0" smtClean="0">
                              <a:latin typeface="Cambria Math" panose="02040503050406030204" pitchFamily="18" charset="0"/>
                            </a:rPr>
                          </m:ctrlPr>
                        </m:sSubPr>
                        <m:e>
                          <m:r>
                            <a:rPr lang="en-US" altLang="ja-JP" sz="1400" b="0" i="1" dirty="0" smtClean="0">
                              <a:latin typeface="Cambria Math" panose="02040503050406030204" pitchFamily="18" charset="0"/>
                            </a:rPr>
                            <m:t>𝑃</m:t>
                          </m:r>
                        </m:e>
                        <m:sub>
                          <m:r>
                            <a:rPr lang="en-US" altLang="ja-JP" sz="1400" b="0" i="1" dirty="0" smtClean="0">
                              <a:latin typeface="Cambria Math" panose="02040503050406030204" pitchFamily="18" charset="0"/>
                            </a:rPr>
                            <m:t>0:0</m:t>
                          </m:r>
                        </m:sub>
                      </m:sSub>
                    </m:oMath>
                  </m:oMathPara>
                </a14:m>
                <a:endParaRPr kumimoji="1" lang="en-US" sz="1200" dirty="0">
                  <a:solidFill>
                    <a:schemeClr val="tx1">
                      <a:lumMod val="75000"/>
                      <a:lumOff val="25000"/>
                    </a:schemeClr>
                  </a:solidFill>
                  <a:latin typeface="+mn-ea"/>
                </a:endParaRPr>
              </a:p>
            </p:txBody>
          </p:sp>
        </mc:Choice>
        <mc:Fallback xmlns="">
          <p:sp>
            <p:nvSpPr>
              <p:cNvPr id="54" name="正方形/長方形 53">
                <a:extLst>
                  <a:ext uri="{FF2B5EF4-FFF2-40B4-BE49-F238E27FC236}">
                    <a16:creationId xmlns:a16="http://schemas.microsoft.com/office/drawing/2014/main" id="{E85651D9-9D16-1646-798D-1415A5AB2ED9}"/>
                  </a:ext>
                </a:extLst>
              </p:cNvPr>
              <p:cNvSpPr>
                <a:spLocks noRot="1" noChangeAspect="1" noMove="1" noResize="1" noEditPoints="1" noAdjustHandles="1" noChangeArrowheads="1" noChangeShapeType="1" noTextEdit="1"/>
              </p:cNvSpPr>
              <p:nvPr/>
            </p:nvSpPr>
            <p:spPr bwMode="auto">
              <a:xfrm>
                <a:off x="5472010" y="5949028"/>
                <a:ext cx="540006" cy="360004"/>
              </a:xfrm>
              <a:prstGeom prst="rect">
                <a:avLst/>
              </a:prstGeom>
              <a:blipFill>
                <a:blip r:embed="rId10"/>
                <a:stretch>
                  <a:fillRect/>
                </a:stretch>
              </a:blipFill>
              <a:ln>
                <a:noFill/>
                <a:headEnd/>
                <a:tailEnd type="triangle" w="sm" len="med"/>
              </a:ln>
              <a:effectLst/>
            </p:spPr>
            <p:txBody>
              <a:bodyPr/>
              <a:lstStyle/>
              <a:p>
                <a:r>
                  <a:rPr lang="en-US">
                    <a:noFill/>
                  </a:rPr>
                  <a:t> </a:t>
                </a:r>
              </a:p>
            </p:txBody>
          </p:sp>
        </mc:Fallback>
      </mc:AlternateContent>
    </p:spTree>
    <p:extLst>
      <p:ext uri="{BB962C8B-B14F-4D97-AF65-F5344CB8AC3E}">
        <p14:creationId xmlns:p14="http://schemas.microsoft.com/office/powerpoint/2010/main" val="2224277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E399F3D-F283-5D2B-CCEE-AD2FFD1A3EC2}"/>
              </a:ext>
            </a:extLst>
          </p:cNvPr>
          <p:cNvPicPr>
            <a:picLocks noChangeAspect="1"/>
          </p:cNvPicPr>
          <p:nvPr/>
        </p:nvPicPr>
        <p:blipFill>
          <a:blip r:embed="rId2"/>
          <a:stretch>
            <a:fillRect/>
          </a:stretch>
        </p:blipFill>
        <p:spPr>
          <a:xfrm>
            <a:off x="1061961" y="4329010"/>
            <a:ext cx="6713973" cy="2398973"/>
          </a:xfrm>
          <a:prstGeom prst="rect">
            <a:avLst/>
          </a:prstGeom>
        </p:spPr>
      </p:pic>
      <p:sp>
        <p:nvSpPr>
          <p:cNvPr id="2" name="タイトル 1">
            <a:extLst>
              <a:ext uri="{FF2B5EF4-FFF2-40B4-BE49-F238E27FC236}">
                <a16:creationId xmlns:a16="http://schemas.microsoft.com/office/drawing/2014/main" id="{3DDDD100-8302-6D3D-1931-52C72108EA7B}"/>
              </a:ext>
            </a:extLst>
          </p:cNvPr>
          <p:cNvSpPr>
            <a:spLocks noGrp="1"/>
          </p:cNvSpPr>
          <p:nvPr>
            <p:ph type="title"/>
          </p:nvPr>
        </p:nvSpPr>
        <p:spPr/>
        <p:txBody>
          <a:bodyPr/>
          <a:lstStyle/>
          <a:p>
            <a:r>
              <a:rPr lang="ja-JP" altLang="en-US" dirty="0"/>
              <a:t>補数を取るインクリメントと </a:t>
            </a:r>
            <a:r>
              <a:rPr lang="en-US" altLang="ja-JP" dirty="0"/>
              <a:t>round away </a:t>
            </a:r>
            <a:r>
              <a:rPr lang="ja-JP" altLang="en-US" dirty="0"/>
              <a:t>の統合</a:t>
            </a:r>
            <a:br>
              <a:rPr lang="en-US" altLang="ja-JP" dirty="0"/>
            </a:br>
            <a:r>
              <a:rPr kumimoji="1" lang="en-US" altLang="ja-JP" dirty="0"/>
              <a:t>[</a:t>
            </a:r>
            <a:r>
              <a:rPr lang="en-US" altLang="ja-JP" dirty="0"/>
              <a:t>Sohn2023</a:t>
            </a:r>
            <a:r>
              <a:rPr kumimoji="1" lang="en-US" altLang="ja-JP" dirty="0"/>
              <a:t>] </a:t>
            </a:r>
            <a:r>
              <a:rPr kumimoji="1" lang="ja-JP" altLang="en-US" dirty="0"/>
              <a:t>より</a:t>
            </a:r>
            <a:endParaRPr kumimoji="1" lang="en-US" dirty="0"/>
          </a:p>
        </p:txBody>
      </p:sp>
      <p:sp>
        <p:nvSpPr>
          <p:cNvPr id="3" name="テキスト プレースホルダー 2">
            <a:extLst>
              <a:ext uri="{FF2B5EF4-FFF2-40B4-BE49-F238E27FC236}">
                <a16:creationId xmlns:a16="http://schemas.microsoft.com/office/drawing/2014/main" id="{789FF869-CDD3-3070-A6A4-F2ED66833156}"/>
              </a:ext>
            </a:extLst>
          </p:cNvPr>
          <p:cNvSpPr>
            <a:spLocks noGrp="1"/>
          </p:cNvSpPr>
          <p:nvPr>
            <p:ph type="body" sz="quarter" idx="10"/>
          </p:nvPr>
        </p:nvSpPr>
        <p:spPr>
          <a:xfrm>
            <a:off x="521955" y="1448978"/>
            <a:ext cx="8280092" cy="2520028"/>
          </a:xfrm>
        </p:spPr>
        <p:txBody>
          <a:bodyPr/>
          <a:lstStyle/>
          <a:p>
            <a:r>
              <a:rPr kumimoji="1" lang="ja-JP" altLang="en-US" sz="1800" dirty="0"/>
              <a:t>正規化前の </a:t>
            </a:r>
            <a:r>
              <a:rPr kumimoji="1" lang="en-US" altLang="ja-JP" sz="1800" dirty="0"/>
              <a:t>LSB </a:t>
            </a:r>
            <a:r>
              <a:rPr kumimoji="1" lang="ja-JP" altLang="en-US" sz="1800" dirty="0"/>
              <a:t>への </a:t>
            </a:r>
            <a:r>
              <a:rPr lang="en-US" altLang="ja-JP" sz="1800" dirty="0"/>
              <a:t>+1 </a:t>
            </a:r>
            <a:r>
              <a:rPr lang="ja-JP" altLang="en-US" sz="1800" dirty="0"/>
              <a:t>が，</a:t>
            </a:r>
            <a:br>
              <a:rPr lang="en-US" altLang="ja-JP" sz="1800" dirty="0"/>
            </a:br>
            <a:r>
              <a:rPr lang="ja-JP" altLang="en-US" sz="1800" dirty="0"/>
              <a:t>正規化後に影響を与えるのは（正規化後 </a:t>
            </a:r>
            <a:r>
              <a:rPr lang="en-US" altLang="ja-JP" sz="1800" dirty="0"/>
              <a:t>LSB </a:t>
            </a:r>
            <a:r>
              <a:rPr lang="ja-JP" altLang="en-US" sz="1800" dirty="0"/>
              <a:t>に繰り上がるのは），</a:t>
            </a:r>
            <a:br>
              <a:rPr lang="en-US" altLang="ja-JP" sz="1800" dirty="0"/>
            </a:br>
            <a:r>
              <a:rPr kumimoji="1" lang="ja-JP" altLang="en-US" sz="1800" dirty="0"/>
              <a:t>正規化前の</a:t>
            </a:r>
            <a:r>
              <a:rPr lang="ja-JP" altLang="en-US" sz="1800" dirty="0"/>
              <a:t>下位ビット（</a:t>
            </a:r>
            <a:r>
              <a:rPr lang="en-US" altLang="ja-JP" sz="1800" dirty="0"/>
              <a:t>sticky bit </a:t>
            </a:r>
            <a:r>
              <a:rPr lang="ja-JP" altLang="en-US" sz="1800" dirty="0"/>
              <a:t>相当分）が全部１のときのみ</a:t>
            </a:r>
            <a:endParaRPr lang="en-US" altLang="ja-JP" sz="1800" dirty="0"/>
          </a:p>
          <a:p>
            <a:pPr lvl="1"/>
            <a:r>
              <a:rPr lang="en-US" altLang="ja-JP" sz="1800" dirty="0"/>
              <a:t>sticky bit </a:t>
            </a:r>
            <a:r>
              <a:rPr lang="ja-JP" altLang="en-US" sz="1800" dirty="0"/>
              <a:t>相当分が全部１だったかを正規化と並列して検出できる</a:t>
            </a:r>
            <a:endParaRPr lang="en-US" altLang="ja-JP" sz="1800" dirty="0"/>
          </a:p>
          <a:p>
            <a:r>
              <a:rPr lang="ja-JP" altLang="en-US" sz="1800" dirty="0"/>
              <a:t>繰り上がりが起きた場合，結果の下位ビットは全てゼロなので，</a:t>
            </a:r>
            <a:br>
              <a:rPr lang="en-US" altLang="ja-JP" sz="1800" dirty="0"/>
            </a:br>
            <a:r>
              <a:rPr lang="ja-JP" altLang="en-US" sz="1800" dirty="0"/>
              <a:t>そこからさらに切り上がることはない</a:t>
            </a:r>
            <a:endParaRPr lang="en-US" altLang="ja-JP" sz="1800" dirty="0"/>
          </a:p>
          <a:p>
            <a:pPr lvl="1"/>
            <a:r>
              <a:rPr kumimoji="1" lang="ja-JP" altLang="en-US" sz="1800" dirty="0">
                <a:solidFill>
                  <a:schemeClr val="accent5"/>
                </a:solidFill>
              </a:rPr>
              <a:t>正規化前の </a:t>
            </a:r>
            <a:r>
              <a:rPr kumimoji="1" lang="en-US" altLang="ja-JP" sz="1800" dirty="0">
                <a:solidFill>
                  <a:schemeClr val="accent5"/>
                </a:solidFill>
              </a:rPr>
              <a:t>LSB </a:t>
            </a:r>
            <a:r>
              <a:rPr kumimoji="1" lang="ja-JP" altLang="en-US" sz="1800" dirty="0">
                <a:solidFill>
                  <a:schemeClr val="accent5"/>
                </a:solidFill>
              </a:rPr>
              <a:t>への </a:t>
            </a:r>
            <a:r>
              <a:rPr lang="en-US" altLang="ja-JP" sz="1800" dirty="0">
                <a:solidFill>
                  <a:schemeClr val="accent5"/>
                </a:solidFill>
              </a:rPr>
              <a:t>+1 </a:t>
            </a:r>
            <a:r>
              <a:rPr lang="ja-JP" altLang="en-US" sz="1800" dirty="0">
                <a:solidFill>
                  <a:schemeClr val="accent5"/>
                </a:solidFill>
              </a:rPr>
              <a:t>と，丸めの切り上げ時の</a:t>
            </a:r>
            <a:r>
              <a:rPr lang="en-US" altLang="ja-JP" sz="1800" dirty="0">
                <a:solidFill>
                  <a:schemeClr val="accent5"/>
                </a:solidFill>
              </a:rPr>
              <a:t>+1</a:t>
            </a:r>
            <a:r>
              <a:rPr lang="ja-JP" altLang="en-US" sz="1800" dirty="0">
                <a:solidFill>
                  <a:schemeClr val="accent5"/>
                </a:solidFill>
              </a:rPr>
              <a:t>は排他で起きる</a:t>
            </a:r>
            <a:endParaRPr lang="en-US" altLang="ja-JP" sz="1800" dirty="0">
              <a:solidFill>
                <a:schemeClr val="accent5"/>
              </a:solidFill>
            </a:endParaRPr>
          </a:p>
          <a:p>
            <a:pPr lvl="1"/>
            <a:r>
              <a:rPr lang="en-US" altLang="ja-JP" sz="1800" dirty="0"/>
              <a:t>+1 </a:t>
            </a:r>
            <a:r>
              <a:rPr lang="ja-JP" altLang="en-US" sz="1800" dirty="0"/>
              <a:t>する回路は丸めのところの１つでよい</a:t>
            </a:r>
            <a:endParaRPr lang="en-US" altLang="ja-JP" sz="1800" dirty="0">
              <a:solidFill>
                <a:schemeClr val="accent5"/>
              </a:solidFill>
            </a:endParaRPr>
          </a:p>
        </p:txBody>
      </p:sp>
    </p:spTree>
    <p:extLst>
      <p:ext uri="{BB962C8B-B14F-4D97-AF65-F5344CB8AC3E}">
        <p14:creationId xmlns:p14="http://schemas.microsoft.com/office/powerpoint/2010/main" val="702758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691F3C-774E-0E73-1B4C-425C8C60533E}"/>
              </a:ext>
            </a:extLst>
          </p:cNvPr>
          <p:cNvSpPr>
            <a:spLocks noGrp="1"/>
          </p:cNvSpPr>
          <p:nvPr>
            <p:ph type="title"/>
          </p:nvPr>
        </p:nvSpPr>
        <p:spPr/>
        <p:txBody>
          <a:bodyPr/>
          <a:lstStyle/>
          <a:p>
            <a:r>
              <a:rPr kumimoji="1" lang="en-US" altLang="ja-JP" dirty="0"/>
              <a:t>End-around-carry </a:t>
            </a:r>
            <a:r>
              <a:rPr kumimoji="1" lang="ja-JP" altLang="en-US" dirty="0"/>
              <a:t>との比較</a:t>
            </a:r>
            <a:endParaRPr kumimoji="1" lang="en-US" dirty="0"/>
          </a:p>
        </p:txBody>
      </p:sp>
      <p:sp>
        <p:nvSpPr>
          <p:cNvPr id="3" name="テキスト プレースホルダー 2">
            <a:extLst>
              <a:ext uri="{FF2B5EF4-FFF2-40B4-BE49-F238E27FC236}">
                <a16:creationId xmlns:a16="http://schemas.microsoft.com/office/drawing/2014/main" id="{016E89CB-A4D7-D3B0-EEFC-FF1A9887FA1E}"/>
              </a:ext>
            </a:extLst>
          </p:cNvPr>
          <p:cNvSpPr>
            <a:spLocks noGrp="1"/>
          </p:cNvSpPr>
          <p:nvPr>
            <p:ph type="body" sz="quarter" idx="10"/>
          </p:nvPr>
        </p:nvSpPr>
        <p:spPr/>
        <p:txBody>
          <a:bodyPr/>
          <a:lstStyle/>
          <a:p>
            <a:r>
              <a:rPr kumimoji="1" lang="en-US" altLang="ja-JP" dirty="0"/>
              <a:t>End-around-carry adder </a:t>
            </a:r>
            <a:r>
              <a:rPr kumimoji="1" lang="ja-JP" altLang="en-US" dirty="0"/>
              <a:t>を使うと，</a:t>
            </a:r>
            <a:r>
              <a:rPr lang="en-US" altLang="ja-JP" dirty="0" err="1"/>
              <a:t>a+b</a:t>
            </a:r>
            <a:r>
              <a:rPr lang="en-US" altLang="ja-JP" dirty="0"/>
              <a:t> </a:t>
            </a:r>
            <a:r>
              <a:rPr lang="ja-JP" altLang="en-US" dirty="0"/>
              <a:t>と </a:t>
            </a:r>
            <a:r>
              <a:rPr lang="en-US" altLang="ja-JP" dirty="0"/>
              <a:t>a+b+1 </a:t>
            </a:r>
            <a:r>
              <a:rPr lang="ja-JP" altLang="en-US" dirty="0"/>
              <a:t>を同時に求められる</a:t>
            </a:r>
            <a:endParaRPr lang="en-US" altLang="ja-JP" dirty="0"/>
          </a:p>
          <a:p>
            <a:pPr lvl="1"/>
            <a:r>
              <a:rPr kumimoji="1" lang="ja-JP" altLang="en-US" dirty="0"/>
              <a:t>結果の符号ビットをみてから </a:t>
            </a:r>
            <a:r>
              <a:rPr kumimoji="1" lang="en-US" altLang="ja-JP" dirty="0"/>
              <a:t>+1 </a:t>
            </a:r>
            <a:r>
              <a:rPr kumimoji="1" lang="ja-JP" altLang="en-US" dirty="0"/>
              <a:t>側を選択できる</a:t>
            </a:r>
            <a:endParaRPr kumimoji="1" lang="en-US" altLang="ja-JP" dirty="0"/>
          </a:p>
          <a:p>
            <a:pPr lvl="1"/>
            <a:r>
              <a:rPr kumimoji="1" lang="ja-JP" altLang="en-US" dirty="0"/>
              <a:t>欠点：ただし，この加算器を手書きで作らないといけない</a:t>
            </a:r>
            <a:endParaRPr kumimoji="1" lang="en-US" altLang="ja-JP" dirty="0"/>
          </a:p>
          <a:p>
            <a:pPr lvl="2"/>
            <a:r>
              <a:rPr kumimoji="1" lang="ja-JP" altLang="en-US" dirty="0"/>
              <a:t>自動合成させられない</a:t>
            </a:r>
            <a:endParaRPr kumimoji="1" lang="en-US" altLang="ja-JP" dirty="0"/>
          </a:p>
          <a:p>
            <a:r>
              <a:rPr kumimoji="1" lang="ja-JP" altLang="en-US" dirty="0"/>
              <a:t>丸めへの統合だと上記は必要ない</a:t>
            </a:r>
            <a:endParaRPr kumimoji="1" lang="en-US" altLang="ja-JP" dirty="0"/>
          </a:p>
          <a:p>
            <a:pPr lvl="1"/>
            <a:r>
              <a:rPr kumimoji="1" lang="ja-JP" altLang="en-US" dirty="0"/>
              <a:t>インクリメントはただの加算として記述できる</a:t>
            </a:r>
            <a:endParaRPr kumimoji="1" lang="en-US" altLang="ja-JP" dirty="0"/>
          </a:p>
          <a:p>
            <a:pPr lvl="1"/>
            <a:r>
              <a:rPr kumimoji="1" lang="ja-JP" altLang="en-US" dirty="0"/>
              <a:t>利点：自分で桁上げ加算器を作る必要がない</a:t>
            </a:r>
            <a:endParaRPr kumimoji="1" lang="en-US" dirty="0"/>
          </a:p>
        </p:txBody>
      </p:sp>
    </p:spTree>
    <p:extLst>
      <p:ext uri="{BB962C8B-B14F-4D97-AF65-F5344CB8AC3E}">
        <p14:creationId xmlns:p14="http://schemas.microsoft.com/office/powerpoint/2010/main" val="3203547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84F4B0D-0713-25C2-B264-F943C552B73E}"/>
              </a:ext>
            </a:extLst>
          </p:cNvPr>
          <p:cNvSpPr>
            <a:spLocks noGrp="1"/>
          </p:cNvSpPr>
          <p:nvPr>
            <p:ph type="title"/>
          </p:nvPr>
        </p:nvSpPr>
        <p:spPr/>
        <p:txBody>
          <a:bodyPr/>
          <a:lstStyle/>
          <a:p>
            <a:r>
              <a:rPr lang="ja-JP" altLang="en-US" b="1" dirty="0"/>
              <a:t>ウォレス木の厚みを意識した加算</a:t>
            </a:r>
            <a:endParaRPr lang="en-US" b="1" dirty="0"/>
          </a:p>
        </p:txBody>
      </p:sp>
    </p:spTree>
    <p:extLst>
      <p:ext uri="{BB962C8B-B14F-4D97-AF65-F5344CB8AC3E}">
        <p14:creationId xmlns:p14="http://schemas.microsoft.com/office/powerpoint/2010/main" val="1150731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F8418-8A75-1E25-B604-A078C5B7B71B}"/>
              </a:ext>
            </a:extLst>
          </p:cNvPr>
          <p:cNvSpPr>
            <a:spLocks noGrp="1"/>
          </p:cNvSpPr>
          <p:nvPr>
            <p:ph type="title"/>
          </p:nvPr>
        </p:nvSpPr>
        <p:spPr>
          <a:xfrm>
            <a:off x="431954" y="0"/>
            <a:ext cx="8712046" cy="908972"/>
          </a:xfrm>
        </p:spPr>
        <p:txBody>
          <a:bodyPr/>
          <a:lstStyle/>
          <a:p>
            <a:r>
              <a:rPr lang="ja-JP" altLang="en-US" dirty="0"/>
              <a:t>ウォレス木と加算器</a:t>
            </a:r>
            <a:endParaRPr lang="en-US" dirty="0"/>
          </a:p>
        </p:txBody>
      </p:sp>
      <p:sp>
        <p:nvSpPr>
          <p:cNvPr id="3" name="テキスト プレースホルダー 2">
            <a:extLst>
              <a:ext uri="{FF2B5EF4-FFF2-40B4-BE49-F238E27FC236}">
                <a16:creationId xmlns:a16="http://schemas.microsoft.com/office/drawing/2014/main" id="{8E797D18-BFFA-FCA4-1717-DA30335392AF}"/>
              </a:ext>
            </a:extLst>
          </p:cNvPr>
          <p:cNvSpPr>
            <a:spLocks noGrp="1"/>
          </p:cNvSpPr>
          <p:nvPr>
            <p:ph type="body" sz="quarter" idx="10"/>
          </p:nvPr>
        </p:nvSpPr>
        <p:spPr>
          <a:xfrm>
            <a:off x="611956" y="1088974"/>
            <a:ext cx="8280092" cy="1890021"/>
          </a:xfrm>
        </p:spPr>
        <p:txBody>
          <a:bodyPr/>
          <a:lstStyle/>
          <a:p>
            <a:r>
              <a:rPr lang="ja-JP" altLang="en-US" dirty="0"/>
              <a:t>ウォレス木では中央部分の </a:t>
            </a:r>
            <a:r>
              <a:rPr lang="en-US" altLang="ja-JP" dirty="0"/>
              <a:t>CSA </a:t>
            </a:r>
            <a:r>
              <a:rPr lang="ja-JP" altLang="en-US" dirty="0"/>
              <a:t>の段数が厚く，左右が薄い</a:t>
            </a:r>
            <a:endParaRPr lang="en-US" altLang="ja-JP" dirty="0"/>
          </a:p>
          <a:p>
            <a:pPr lvl="1"/>
            <a:r>
              <a:rPr lang="ja-JP" altLang="en-US" dirty="0"/>
              <a:t>これを利用した桁上げ加算器が使える</a:t>
            </a:r>
            <a:endParaRPr lang="en-US" altLang="ja-JP" dirty="0"/>
          </a:p>
          <a:p>
            <a:pPr lvl="1"/>
            <a:r>
              <a:rPr lang="ja-JP" altLang="en-US" dirty="0"/>
              <a:t>特に下位側はツリーではなく直列になっており，軽い</a:t>
            </a:r>
            <a:endParaRPr lang="en-US" altLang="ja-JP" dirty="0"/>
          </a:p>
          <a:p>
            <a:pPr lvl="1"/>
            <a:r>
              <a:rPr lang="en-US" altLang="ja-JP" dirty="0"/>
              <a:t>[CMOSVLSI2014] P.667 </a:t>
            </a:r>
            <a:r>
              <a:rPr lang="ja-JP" altLang="en-US" dirty="0"/>
              <a:t>にもう少し詳しい記述あり</a:t>
            </a:r>
            <a:endParaRPr lang="en-US" altLang="ja-JP" dirty="0"/>
          </a:p>
        </p:txBody>
      </p:sp>
      <p:sp>
        <p:nvSpPr>
          <p:cNvPr id="4" name="AutoShape 2">
            <a:extLst>
              <a:ext uri="{FF2B5EF4-FFF2-40B4-BE49-F238E27FC236}">
                <a16:creationId xmlns:a16="http://schemas.microsoft.com/office/drawing/2014/main" id="{5FD34CAE-4914-6140-AED5-5AD3023442AC}"/>
              </a:ext>
            </a:extLst>
          </p:cNvPr>
          <p:cNvSpPr>
            <a:spLocks noChangeAspect="1" noChangeArrowheads="1"/>
          </p:cNvSpPr>
          <p:nvPr/>
        </p:nvSpPr>
        <p:spPr bwMode="auto">
          <a:xfrm>
            <a:off x="4419600" y="300659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楕円 4">
            <a:extLst>
              <a:ext uri="{FF2B5EF4-FFF2-40B4-BE49-F238E27FC236}">
                <a16:creationId xmlns:a16="http://schemas.microsoft.com/office/drawing/2014/main" id="{5B1EF0B0-69FB-E21A-CA92-CF0C4A270C7C}"/>
              </a:ext>
            </a:extLst>
          </p:cNvPr>
          <p:cNvSpPr/>
          <p:nvPr/>
        </p:nvSpPr>
        <p:spPr bwMode="auto">
          <a:xfrm rot="10800000">
            <a:off x="2051383"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 name="楕円 5">
            <a:extLst>
              <a:ext uri="{FF2B5EF4-FFF2-40B4-BE49-F238E27FC236}">
                <a16:creationId xmlns:a16="http://schemas.microsoft.com/office/drawing/2014/main" id="{0B5DFFC3-CC2F-3ABD-3633-30DB5829449D}"/>
              </a:ext>
            </a:extLst>
          </p:cNvPr>
          <p:cNvSpPr/>
          <p:nvPr/>
        </p:nvSpPr>
        <p:spPr bwMode="auto">
          <a:xfrm rot="10800000">
            <a:off x="2411387" y="360900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7" name="楕円 6">
            <a:extLst>
              <a:ext uri="{FF2B5EF4-FFF2-40B4-BE49-F238E27FC236}">
                <a16:creationId xmlns:a16="http://schemas.microsoft.com/office/drawing/2014/main" id="{F43527F8-A7CF-3A73-EB4A-668F03EEAC5A}"/>
              </a:ext>
            </a:extLst>
          </p:cNvPr>
          <p:cNvSpPr/>
          <p:nvPr/>
        </p:nvSpPr>
        <p:spPr bwMode="auto">
          <a:xfrm rot="10800000">
            <a:off x="2861392" y="3969006"/>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 name="楕円 7">
            <a:extLst>
              <a:ext uri="{FF2B5EF4-FFF2-40B4-BE49-F238E27FC236}">
                <a16:creationId xmlns:a16="http://schemas.microsoft.com/office/drawing/2014/main" id="{387E71C7-153F-8887-DB3A-602D416EE261}"/>
              </a:ext>
            </a:extLst>
          </p:cNvPr>
          <p:cNvSpPr/>
          <p:nvPr/>
        </p:nvSpPr>
        <p:spPr bwMode="auto">
          <a:xfrm rot="10800000">
            <a:off x="3311986" y="3969006"/>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9" name="楕円 8">
            <a:extLst>
              <a:ext uri="{FF2B5EF4-FFF2-40B4-BE49-F238E27FC236}">
                <a16:creationId xmlns:a16="http://schemas.microsoft.com/office/drawing/2014/main" id="{80FD0309-A1A6-F7B3-49AF-6DACBB652927}"/>
              </a:ext>
            </a:extLst>
          </p:cNvPr>
          <p:cNvSpPr/>
          <p:nvPr/>
        </p:nvSpPr>
        <p:spPr bwMode="auto">
          <a:xfrm rot="10800000">
            <a:off x="2411387"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0" name="楕円 9">
            <a:extLst>
              <a:ext uri="{FF2B5EF4-FFF2-40B4-BE49-F238E27FC236}">
                <a16:creationId xmlns:a16="http://schemas.microsoft.com/office/drawing/2014/main" id="{79285D5A-4D1E-7D3D-1348-8057E66A1C7C}"/>
              </a:ext>
            </a:extLst>
          </p:cNvPr>
          <p:cNvSpPr/>
          <p:nvPr/>
        </p:nvSpPr>
        <p:spPr bwMode="auto">
          <a:xfrm rot="10800000">
            <a:off x="2861392" y="360900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1" name="楕円 10">
            <a:extLst>
              <a:ext uri="{FF2B5EF4-FFF2-40B4-BE49-F238E27FC236}">
                <a16:creationId xmlns:a16="http://schemas.microsoft.com/office/drawing/2014/main" id="{12E6A74A-8455-29B7-433D-768BAB7DE55C}"/>
              </a:ext>
            </a:extLst>
          </p:cNvPr>
          <p:cNvSpPr/>
          <p:nvPr/>
        </p:nvSpPr>
        <p:spPr bwMode="auto">
          <a:xfrm rot="10800000">
            <a:off x="3311986" y="360900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2" name="楕円 11">
            <a:extLst>
              <a:ext uri="{FF2B5EF4-FFF2-40B4-BE49-F238E27FC236}">
                <a16:creationId xmlns:a16="http://schemas.microsoft.com/office/drawing/2014/main" id="{54CAC0EF-8A6C-CC06-00B0-9767F43DD656}"/>
              </a:ext>
            </a:extLst>
          </p:cNvPr>
          <p:cNvSpPr/>
          <p:nvPr/>
        </p:nvSpPr>
        <p:spPr bwMode="auto">
          <a:xfrm rot="10800000">
            <a:off x="3761991" y="360900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3" name="楕円 12">
            <a:extLst>
              <a:ext uri="{FF2B5EF4-FFF2-40B4-BE49-F238E27FC236}">
                <a16:creationId xmlns:a16="http://schemas.microsoft.com/office/drawing/2014/main" id="{CA31CAA3-2760-CA60-DB50-9609E7E94A1F}"/>
              </a:ext>
            </a:extLst>
          </p:cNvPr>
          <p:cNvSpPr/>
          <p:nvPr/>
        </p:nvSpPr>
        <p:spPr bwMode="auto">
          <a:xfrm rot="10800000">
            <a:off x="2861392"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4" name="楕円 13">
            <a:extLst>
              <a:ext uri="{FF2B5EF4-FFF2-40B4-BE49-F238E27FC236}">
                <a16:creationId xmlns:a16="http://schemas.microsoft.com/office/drawing/2014/main" id="{D78D0BE8-B112-EAC6-D28C-D31CDAAE017E}"/>
              </a:ext>
            </a:extLst>
          </p:cNvPr>
          <p:cNvSpPr/>
          <p:nvPr/>
        </p:nvSpPr>
        <p:spPr bwMode="auto">
          <a:xfrm rot="10800000">
            <a:off x="3311986"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5" name="楕円 14">
            <a:extLst>
              <a:ext uri="{FF2B5EF4-FFF2-40B4-BE49-F238E27FC236}">
                <a16:creationId xmlns:a16="http://schemas.microsoft.com/office/drawing/2014/main" id="{984722E9-64D4-5F5B-BA32-A56A1D8A1543}"/>
              </a:ext>
            </a:extLst>
          </p:cNvPr>
          <p:cNvSpPr/>
          <p:nvPr/>
        </p:nvSpPr>
        <p:spPr bwMode="auto">
          <a:xfrm rot="10800000">
            <a:off x="3761991"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6" name="楕円 15">
            <a:extLst>
              <a:ext uri="{FF2B5EF4-FFF2-40B4-BE49-F238E27FC236}">
                <a16:creationId xmlns:a16="http://schemas.microsoft.com/office/drawing/2014/main" id="{2BAD89AE-F009-40BD-FA8D-4C330048906A}"/>
              </a:ext>
            </a:extLst>
          </p:cNvPr>
          <p:cNvSpPr/>
          <p:nvPr/>
        </p:nvSpPr>
        <p:spPr bwMode="auto">
          <a:xfrm rot="10800000">
            <a:off x="4211996"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7" name="楕円 16">
            <a:extLst>
              <a:ext uri="{FF2B5EF4-FFF2-40B4-BE49-F238E27FC236}">
                <a16:creationId xmlns:a16="http://schemas.microsoft.com/office/drawing/2014/main" id="{7FAA3F08-CA41-92AD-F4A2-FD83C149DF72}"/>
              </a:ext>
            </a:extLst>
          </p:cNvPr>
          <p:cNvSpPr/>
          <p:nvPr/>
        </p:nvSpPr>
        <p:spPr bwMode="auto">
          <a:xfrm rot="10800000">
            <a:off x="3311986"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8" name="楕円 17">
            <a:extLst>
              <a:ext uri="{FF2B5EF4-FFF2-40B4-BE49-F238E27FC236}">
                <a16:creationId xmlns:a16="http://schemas.microsoft.com/office/drawing/2014/main" id="{DD71094C-003F-281E-11E6-5387EEA0426E}"/>
              </a:ext>
            </a:extLst>
          </p:cNvPr>
          <p:cNvSpPr/>
          <p:nvPr/>
        </p:nvSpPr>
        <p:spPr bwMode="auto">
          <a:xfrm rot="10800000">
            <a:off x="3761991"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9" name="楕円 18">
            <a:extLst>
              <a:ext uri="{FF2B5EF4-FFF2-40B4-BE49-F238E27FC236}">
                <a16:creationId xmlns:a16="http://schemas.microsoft.com/office/drawing/2014/main" id="{3CC44737-1B49-3B2A-9DB4-719E8F996CAC}"/>
              </a:ext>
            </a:extLst>
          </p:cNvPr>
          <p:cNvSpPr/>
          <p:nvPr/>
        </p:nvSpPr>
        <p:spPr bwMode="auto">
          <a:xfrm rot="10800000">
            <a:off x="4211407" y="3969006"/>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0" name="楕円 19">
            <a:extLst>
              <a:ext uri="{FF2B5EF4-FFF2-40B4-BE49-F238E27FC236}">
                <a16:creationId xmlns:a16="http://schemas.microsoft.com/office/drawing/2014/main" id="{EC2909FD-1D07-A67E-375B-E4403CD2537B}"/>
              </a:ext>
            </a:extLst>
          </p:cNvPr>
          <p:cNvSpPr/>
          <p:nvPr/>
        </p:nvSpPr>
        <p:spPr bwMode="auto">
          <a:xfrm rot="10800000">
            <a:off x="4662001" y="324899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1" name="楕円 20">
            <a:extLst>
              <a:ext uri="{FF2B5EF4-FFF2-40B4-BE49-F238E27FC236}">
                <a16:creationId xmlns:a16="http://schemas.microsoft.com/office/drawing/2014/main" id="{014C4B9A-E3B0-627F-729C-A5ADB6F0A20C}"/>
              </a:ext>
            </a:extLst>
          </p:cNvPr>
          <p:cNvSpPr/>
          <p:nvPr/>
        </p:nvSpPr>
        <p:spPr bwMode="auto">
          <a:xfrm rot="10800000">
            <a:off x="3761991"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2" name="楕円 21">
            <a:extLst>
              <a:ext uri="{FF2B5EF4-FFF2-40B4-BE49-F238E27FC236}">
                <a16:creationId xmlns:a16="http://schemas.microsoft.com/office/drawing/2014/main" id="{8D05A8AF-F8B4-9E8E-646F-70CB499330E7}"/>
              </a:ext>
            </a:extLst>
          </p:cNvPr>
          <p:cNvSpPr/>
          <p:nvPr/>
        </p:nvSpPr>
        <p:spPr bwMode="auto">
          <a:xfrm rot="10800000">
            <a:off x="4211407" y="360900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3" name="楕円 22">
            <a:extLst>
              <a:ext uri="{FF2B5EF4-FFF2-40B4-BE49-F238E27FC236}">
                <a16:creationId xmlns:a16="http://schemas.microsoft.com/office/drawing/2014/main" id="{E7350418-C9C9-B13C-836E-5C01A330CACF}"/>
              </a:ext>
            </a:extLst>
          </p:cNvPr>
          <p:cNvSpPr/>
          <p:nvPr/>
        </p:nvSpPr>
        <p:spPr bwMode="auto">
          <a:xfrm rot="10800000">
            <a:off x="4662001"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4" name="楕円 23">
            <a:extLst>
              <a:ext uri="{FF2B5EF4-FFF2-40B4-BE49-F238E27FC236}">
                <a16:creationId xmlns:a16="http://schemas.microsoft.com/office/drawing/2014/main" id="{A25582F1-F6A8-4914-D7C1-E86134E1BA23}"/>
              </a:ext>
            </a:extLst>
          </p:cNvPr>
          <p:cNvSpPr/>
          <p:nvPr/>
        </p:nvSpPr>
        <p:spPr bwMode="auto">
          <a:xfrm rot="10800000">
            <a:off x="5112006"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5" name="四角形: 角を丸くする 24">
            <a:extLst>
              <a:ext uri="{FF2B5EF4-FFF2-40B4-BE49-F238E27FC236}">
                <a16:creationId xmlns:a16="http://schemas.microsoft.com/office/drawing/2014/main" id="{96725584-CA92-106D-4D19-01E923759E49}"/>
              </a:ext>
            </a:extLst>
          </p:cNvPr>
          <p:cNvSpPr/>
          <p:nvPr/>
        </p:nvSpPr>
        <p:spPr bwMode="auto">
          <a:xfrm rot="10800000">
            <a:off x="2771391" y="3158997"/>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6" name="四角形: 角を丸くする 25">
            <a:extLst>
              <a:ext uri="{FF2B5EF4-FFF2-40B4-BE49-F238E27FC236}">
                <a16:creationId xmlns:a16="http://schemas.microsoft.com/office/drawing/2014/main" id="{21A848C5-1A30-3380-DC4E-DB93223F1D8E}"/>
              </a:ext>
            </a:extLst>
          </p:cNvPr>
          <p:cNvSpPr/>
          <p:nvPr/>
        </p:nvSpPr>
        <p:spPr bwMode="auto">
          <a:xfrm rot="10800000">
            <a:off x="3221985" y="3158997"/>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7" name="四角形: 角を丸くする 26">
            <a:extLst>
              <a:ext uri="{FF2B5EF4-FFF2-40B4-BE49-F238E27FC236}">
                <a16:creationId xmlns:a16="http://schemas.microsoft.com/office/drawing/2014/main" id="{09E51AAA-12F2-D802-C103-0C0D69D39D36}"/>
              </a:ext>
            </a:extLst>
          </p:cNvPr>
          <p:cNvSpPr/>
          <p:nvPr/>
        </p:nvSpPr>
        <p:spPr bwMode="auto">
          <a:xfrm rot="10800000">
            <a:off x="3671990" y="3158997"/>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8" name="四角形: 角を丸くする 27">
            <a:extLst>
              <a:ext uri="{FF2B5EF4-FFF2-40B4-BE49-F238E27FC236}">
                <a16:creationId xmlns:a16="http://schemas.microsoft.com/office/drawing/2014/main" id="{0F7C5E8C-B89F-82A1-F4CB-6E5A16ACE8F5}"/>
              </a:ext>
            </a:extLst>
          </p:cNvPr>
          <p:cNvSpPr/>
          <p:nvPr/>
        </p:nvSpPr>
        <p:spPr bwMode="auto">
          <a:xfrm rot="10800000">
            <a:off x="4121995" y="4329010"/>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9" name="楕円 28">
            <a:extLst>
              <a:ext uri="{FF2B5EF4-FFF2-40B4-BE49-F238E27FC236}">
                <a16:creationId xmlns:a16="http://schemas.microsoft.com/office/drawing/2014/main" id="{A1903F4E-C0C8-CE36-C10E-195882A00270}"/>
              </a:ext>
            </a:extLst>
          </p:cNvPr>
          <p:cNvSpPr/>
          <p:nvPr/>
        </p:nvSpPr>
        <p:spPr bwMode="auto">
          <a:xfrm rot="10800000">
            <a:off x="3761991" y="3969006"/>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0" name="楕円 29">
            <a:extLst>
              <a:ext uri="{FF2B5EF4-FFF2-40B4-BE49-F238E27FC236}">
                <a16:creationId xmlns:a16="http://schemas.microsoft.com/office/drawing/2014/main" id="{D5760F2D-0ECD-E7DD-3810-60D708F7D485}"/>
              </a:ext>
            </a:extLst>
          </p:cNvPr>
          <p:cNvSpPr/>
          <p:nvPr/>
        </p:nvSpPr>
        <p:spPr bwMode="auto">
          <a:xfrm rot="10800000">
            <a:off x="4211996"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1" name="楕円 30">
            <a:extLst>
              <a:ext uri="{FF2B5EF4-FFF2-40B4-BE49-F238E27FC236}">
                <a16:creationId xmlns:a16="http://schemas.microsoft.com/office/drawing/2014/main" id="{2E20E9D6-8821-629C-EE9E-B301415EE716}"/>
              </a:ext>
            </a:extLst>
          </p:cNvPr>
          <p:cNvSpPr/>
          <p:nvPr/>
        </p:nvSpPr>
        <p:spPr bwMode="auto">
          <a:xfrm rot="10800000">
            <a:off x="4211996"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2" name="楕円 31">
            <a:extLst>
              <a:ext uri="{FF2B5EF4-FFF2-40B4-BE49-F238E27FC236}">
                <a16:creationId xmlns:a16="http://schemas.microsoft.com/office/drawing/2014/main" id="{C640D596-C0DA-893C-1AB3-C0589CBE241F}"/>
              </a:ext>
            </a:extLst>
          </p:cNvPr>
          <p:cNvSpPr/>
          <p:nvPr/>
        </p:nvSpPr>
        <p:spPr bwMode="auto">
          <a:xfrm rot="10800000">
            <a:off x="4662001" y="396900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3" name="楕円 32">
            <a:extLst>
              <a:ext uri="{FF2B5EF4-FFF2-40B4-BE49-F238E27FC236}">
                <a16:creationId xmlns:a16="http://schemas.microsoft.com/office/drawing/2014/main" id="{F04BDC03-338E-D9DD-1634-5D06B59745CB}"/>
              </a:ext>
            </a:extLst>
          </p:cNvPr>
          <p:cNvSpPr/>
          <p:nvPr/>
        </p:nvSpPr>
        <p:spPr bwMode="auto">
          <a:xfrm rot="10800000">
            <a:off x="4662001" y="360900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4" name="楕円 33">
            <a:extLst>
              <a:ext uri="{FF2B5EF4-FFF2-40B4-BE49-F238E27FC236}">
                <a16:creationId xmlns:a16="http://schemas.microsoft.com/office/drawing/2014/main" id="{932514A8-A21A-AEA4-A0AE-C4ED9D1635AC}"/>
              </a:ext>
            </a:extLst>
          </p:cNvPr>
          <p:cNvSpPr/>
          <p:nvPr/>
        </p:nvSpPr>
        <p:spPr bwMode="auto">
          <a:xfrm rot="10800000">
            <a:off x="5112006" y="3969006"/>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5" name="楕円 34">
            <a:extLst>
              <a:ext uri="{FF2B5EF4-FFF2-40B4-BE49-F238E27FC236}">
                <a16:creationId xmlns:a16="http://schemas.microsoft.com/office/drawing/2014/main" id="{C5A5DBFF-909A-6B7B-A538-6EC7BD38F1B8}"/>
              </a:ext>
            </a:extLst>
          </p:cNvPr>
          <p:cNvSpPr/>
          <p:nvPr/>
        </p:nvSpPr>
        <p:spPr bwMode="auto">
          <a:xfrm rot="10800000">
            <a:off x="5112006" y="360900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6" name="楕円 35">
            <a:extLst>
              <a:ext uri="{FF2B5EF4-FFF2-40B4-BE49-F238E27FC236}">
                <a16:creationId xmlns:a16="http://schemas.microsoft.com/office/drawing/2014/main" id="{B2E7297B-876A-C605-B30E-44817636B91A}"/>
              </a:ext>
            </a:extLst>
          </p:cNvPr>
          <p:cNvSpPr/>
          <p:nvPr/>
        </p:nvSpPr>
        <p:spPr bwMode="auto">
          <a:xfrm rot="10800000">
            <a:off x="5561422" y="3969006"/>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7" name="楕円 36">
            <a:extLst>
              <a:ext uri="{FF2B5EF4-FFF2-40B4-BE49-F238E27FC236}">
                <a16:creationId xmlns:a16="http://schemas.microsoft.com/office/drawing/2014/main" id="{7A5B57DC-8E66-227E-4024-4B0F06343B4B}"/>
              </a:ext>
            </a:extLst>
          </p:cNvPr>
          <p:cNvSpPr/>
          <p:nvPr/>
        </p:nvSpPr>
        <p:spPr bwMode="auto">
          <a:xfrm rot="10800000">
            <a:off x="5562011" y="360900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8" name="楕円 37">
            <a:extLst>
              <a:ext uri="{FF2B5EF4-FFF2-40B4-BE49-F238E27FC236}">
                <a16:creationId xmlns:a16="http://schemas.microsoft.com/office/drawing/2014/main" id="{19C1D348-90D8-C788-41F4-D8B554E6C5D8}"/>
              </a:ext>
            </a:extLst>
          </p:cNvPr>
          <p:cNvSpPr/>
          <p:nvPr/>
        </p:nvSpPr>
        <p:spPr bwMode="auto">
          <a:xfrm rot="10800000">
            <a:off x="6012016" y="360900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BC3C7D22-82A6-0C31-7579-D82AB6391B5D}"/>
              </a:ext>
            </a:extLst>
          </p:cNvPr>
          <p:cNvSpPr/>
          <p:nvPr/>
        </p:nvSpPr>
        <p:spPr bwMode="auto">
          <a:xfrm rot="10800000">
            <a:off x="4121995" y="3158997"/>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0" name="楕円 39">
            <a:extLst>
              <a:ext uri="{FF2B5EF4-FFF2-40B4-BE49-F238E27FC236}">
                <a16:creationId xmlns:a16="http://schemas.microsoft.com/office/drawing/2014/main" id="{B419E061-EB42-9B86-8CA4-5104D43F3167}"/>
              </a:ext>
            </a:extLst>
          </p:cNvPr>
          <p:cNvSpPr/>
          <p:nvPr/>
        </p:nvSpPr>
        <p:spPr bwMode="auto">
          <a:xfrm rot="10800000">
            <a:off x="4211407"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1" name="楕円 40">
            <a:extLst>
              <a:ext uri="{FF2B5EF4-FFF2-40B4-BE49-F238E27FC236}">
                <a16:creationId xmlns:a16="http://schemas.microsoft.com/office/drawing/2014/main" id="{628CB740-EF4D-ED3E-CA45-B121682D82BD}"/>
              </a:ext>
            </a:extLst>
          </p:cNvPr>
          <p:cNvSpPr/>
          <p:nvPr/>
        </p:nvSpPr>
        <p:spPr bwMode="auto">
          <a:xfrm rot="10800000">
            <a:off x="4662001"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2" name="楕円 41">
            <a:extLst>
              <a:ext uri="{FF2B5EF4-FFF2-40B4-BE49-F238E27FC236}">
                <a16:creationId xmlns:a16="http://schemas.microsoft.com/office/drawing/2014/main" id="{4019FD50-B821-EC29-AD80-84CCA1887CEF}"/>
              </a:ext>
            </a:extLst>
          </p:cNvPr>
          <p:cNvSpPr/>
          <p:nvPr/>
        </p:nvSpPr>
        <p:spPr bwMode="auto">
          <a:xfrm rot="10800000">
            <a:off x="5112006"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3" name="楕円 42">
            <a:extLst>
              <a:ext uri="{FF2B5EF4-FFF2-40B4-BE49-F238E27FC236}">
                <a16:creationId xmlns:a16="http://schemas.microsoft.com/office/drawing/2014/main" id="{6B200ACC-44AB-A633-D8CB-B85FFF3E2BBE}"/>
              </a:ext>
            </a:extLst>
          </p:cNvPr>
          <p:cNvSpPr/>
          <p:nvPr/>
        </p:nvSpPr>
        <p:spPr bwMode="auto">
          <a:xfrm rot="10800000">
            <a:off x="5561422"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4" name="楕円 43">
            <a:extLst>
              <a:ext uri="{FF2B5EF4-FFF2-40B4-BE49-F238E27FC236}">
                <a16:creationId xmlns:a16="http://schemas.microsoft.com/office/drawing/2014/main" id="{A142F2CC-65BB-1B65-1A66-58CB73637ADF}"/>
              </a:ext>
            </a:extLst>
          </p:cNvPr>
          <p:cNvSpPr/>
          <p:nvPr/>
        </p:nvSpPr>
        <p:spPr bwMode="auto">
          <a:xfrm rot="10800000">
            <a:off x="6012016"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5" name="楕円 44">
            <a:extLst>
              <a:ext uri="{FF2B5EF4-FFF2-40B4-BE49-F238E27FC236}">
                <a16:creationId xmlns:a16="http://schemas.microsoft.com/office/drawing/2014/main" id="{13B040E5-62DA-567C-34A5-3DE840FBF2A5}"/>
              </a:ext>
            </a:extLst>
          </p:cNvPr>
          <p:cNvSpPr/>
          <p:nvPr/>
        </p:nvSpPr>
        <p:spPr bwMode="auto">
          <a:xfrm rot="10800000">
            <a:off x="6462021" y="324899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6" name="四角形: 角を丸くする 45">
            <a:extLst>
              <a:ext uri="{FF2B5EF4-FFF2-40B4-BE49-F238E27FC236}">
                <a16:creationId xmlns:a16="http://schemas.microsoft.com/office/drawing/2014/main" id="{89819870-4A49-0C43-7848-11BC8FBB2943}"/>
              </a:ext>
            </a:extLst>
          </p:cNvPr>
          <p:cNvSpPr/>
          <p:nvPr/>
        </p:nvSpPr>
        <p:spPr bwMode="auto">
          <a:xfrm rot="10800000">
            <a:off x="4572000" y="3158997"/>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8C687BAF-D125-4C44-9B2D-46D6197149CC}"/>
              </a:ext>
            </a:extLst>
          </p:cNvPr>
          <p:cNvSpPr/>
          <p:nvPr/>
        </p:nvSpPr>
        <p:spPr bwMode="auto">
          <a:xfrm rot="10800000">
            <a:off x="5022005" y="3158997"/>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4CE56B29-1FEE-D3E8-13EC-48CE7CE72332}"/>
              </a:ext>
            </a:extLst>
          </p:cNvPr>
          <p:cNvSpPr/>
          <p:nvPr/>
        </p:nvSpPr>
        <p:spPr bwMode="auto">
          <a:xfrm rot="10800000">
            <a:off x="5471421" y="3158997"/>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51" name="直線矢印コネクタ 50">
            <a:extLst>
              <a:ext uri="{FF2B5EF4-FFF2-40B4-BE49-F238E27FC236}">
                <a16:creationId xmlns:a16="http://schemas.microsoft.com/office/drawing/2014/main" id="{7F8BA25F-A49F-A745-5D51-205D3B6599C6}"/>
              </a:ext>
            </a:extLst>
          </p:cNvPr>
          <p:cNvCxnSpPr>
            <a:cxnSpLocks/>
          </p:cNvCxnSpPr>
          <p:nvPr/>
        </p:nvCxnSpPr>
        <p:spPr bwMode="auto">
          <a:xfrm flipH="1">
            <a:off x="6192018" y="3699003"/>
            <a:ext cx="450005"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2" name="直線矢印コネクタ 51">
            <a:extLst>
              <a:ext uri="{FF2B5EF4-FFF2-40B4-BE49-F238E27FC236}">
                <a16:creationId xmlns:a16="http://schemas.microsoft.com/office/drawing/2014/main" id="{7D19B908-6DA2-B615-B8A5-D8B967AB5B5F}"/>
              </a:ext>
            </a:extLst>
          </p:cNvPr>
          <p:cNvCxnSpPr/>
          <p:nvPr/>
        </p:nvCxnSpPr>
        <p:spPr bwMode="auto">
          <a:xfrm flipH="1">
            <a:off x="5742013" y="4149008"/>
            <a:ext cx="450005"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3" name="直線矢印コネクタ 52">
            <a:extLst>
              <a:ext uri="{FF2B5EF4-FFF2-40B4-BE49-F238E27FC236}">
                <a16:creationId xmlns:a16="http://schemas.microsoft.com/office/drawing/2014/main" id="{A4667E3F-D026-B6FD-2265-9924111382A9}"/>
              </a:ext>
            </a:extLst>
          </p:cNvPr>
          <p:cNvCxnSpPr/>
          <p:nvPr/>
        </p:nvCxnSpPr>
        <p:spPr bwMode="auto">
          <a:xfrm flipH="1">
            <a:off x="5292008" y="4599013"/>
            <a:ext cx="450005"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4" name="直線矢印コネクタ 53">
            <a:extLst>
              <a:ext uri="{FF2B5EF4-FFF2-40B4-BE49-F238E27FC236}">
                <a16:creationId xmlns:a16="http://schemas.microsoft.com/office/drawing/2014/main" id="{432A433D-8AAF-69CF-BD2E-9FDD2EEA8E92}"/>
              </a:ext>
            </a:extLst>
          </p:cNvPr>
          <p:cNvCxnSpPr/>
          <p:nvPr/>
        </p:nvCxnSpPr>
        <p:spPr bwMode="auto">
          <a:xfrm flipH="1">
            <a:off x="4842592" y="5049018"/>
            <a:ext cx="450005"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5" name="直線矢印コネクタ 54">
            <a:extLst>
              <a:ext uri="{FF2B5EF4-FFF2-40B4-BE49-F238E27FC236}">
                <a16:creationId xmlns:a16="http://schemas.microsoft.com/office/drawing/2014/main" id="{70B90FF6-252D-D7AF-876B-0FB7F9EAE5F3}"/>
              </a:ext>
            </a:extLst>
          </p:cNvPr>
          <p:cNvCxnSpPr/>
          <p:nvPr/>
        </p:nvCxnSpPr>
        <p:spPr bwMode="auto">
          <a:xfrm flipH="1">
            <a:off x="4392587" y="5499023"/>
            <a:ext cx="450005"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6" name="直線矢印コネクタ 55">
            <a:extLst>
              <a:ext uri="{FF2B5EF4-FFF2-40B4-BE49-F238E27FC236}">
                <a16:creationId xmlns:a16="http://schemas.microsoft.com/office/drawing/2014/main" id="{E8CD1CF1-62D7-8F29-84CF-6A30E965BEFE}"/>
              </a:ext>
            </a:extLst>
          </p:cNvPr>
          <p:cNvCxnSpPr>
            <a:cxnSpLocks/>
          </p:cNvCxnSpPr>
          <p:nvPr/>
        </p:nvCxnSpPr>
        <p:spPr bwMode="auto">
          <a:xfrm flipH="1">
            <a:off x="3851992" y="5949028"/>
            <a:ext cx="540006"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8" name="直線矢印コネクタ 57">
            <a:extLst>
              <a:ext uri="{FF2B5EF4-FFF2-40B4-BE49-F238E27FC236}">
                <a16:creationId xmlns:a16="http://schemas.microsoft.com/office/drawing/2014/main" id="{2CEBF5FF-87A5-D62A-E3B6-53F811087B67}"/>
              </a:ext>
            </a:extLst>
          </p:cNvPr>
          <p:cNvCxnSpPr>
            <a:cxnSpLocks/>
          </p:cNvCxnSpPr>
          <p:nvPr/>
        </p:nvCxnSpPr>
        <p:spPr bwMode="auto">
          <a:xfrm flipH="1">
            <a:off x="3401987" y="5949028"/>
            <a:ext cx="990011"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1" name="直線矢印コネクタ 60">
            <a:extLst>
              <a:ext uri="{FF2B5EF4-FFF2-40B4-BE49-F238E27FC236}">
                <a16:creationId xmlns:a16="http://schemas.microsoft.com/office/drawing/2014/main" id="{DEA280C7-E539-EBD9-034F-2BB61BF64CD1}"/>
              </a:ext>
            </a:extLst>
          </p:cNvPr>
          <p:cNvCxnSpPr>
            <a:cxnSpLocks/>
          </p:cNvCxnSpPr>
          <p:nvPr/>
        </p:nvCxnSpPr>
        <p:spPr bwMode="auto">
          <a:xfrm flipH="1">
            <a:off x="3041983" y="5949028"/>
            <a:ext cx="1350015"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AA848430-CC3E-A87A-6CEB-AB5987C1952F}"/>
              </a:ext>
            </a:extLst>
          </p:cNvPr>
          <p:cNvCxnSpPr>
            <a:cxnSpLocks/>
          </p:cNvCxnSpPr>
          <p:nvPr/>
        </p:nvCxnSpPr>
        <p:spPr bwMode="auto">
          <a:xfrm flipH="1">
            <a:off x="2591978" y="5949028"/>
            <a:ext cx="1800020"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7" name="直線矢印コネクタ 76">
            <a:extLst>
              <a:ext uri="{FF2B5EF4-FFF2-40B4-BE49-F238E27FC236}">
                <a16:creationId xmlns:a16="http://schemas.microsoft.com/office/drawing/2014/main" id="{68C59588-4AE8-B22E-2183-651C16D43960}"/>
              </a:ext>
            </a:extLst>
          </p:cNvPr>
          <p:cNvCxnSpPr>
            <a:cxnSpLocks/>
          </p:cNvCxnSpPr>
          <p:nvPr/>
        </p:nvCxnSpPr>
        <p:spPr bwMode="auto">
          <a:xfrm flipH="1">
            <a:off x="2231974" y="5949028"/>
            <a:ext cx="2160024"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89" name="正方形/長方形 88">
            <a:extLst>
              <a:ext uri="{FF2B5EF4-FFF2-40B4-BE49-F238E27FC236}">
                <a16:creationId xmlns:a16="http://schemas.microsoft.com/office/drawing/2014/main" id="{1A9EF505-9F09-CF20-DD0F-C9AA35910E80}"/>
              </a:ext>
            </a:extLst>
          </p:cNvPr>
          <p:cNvSpPr/>
          <p:nvPr/>
        </p:nvSpPr>
        <p:spPr bwMode="auto">
          <a:xfrm>
            <a:off x="5742013" y="5049018"/>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下位のこのあたりは早く</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結果が出てくるため，</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リプルキャリーぽく</a:t>
            </a:r>
            <a:endParaRPr kumimoji="1" lang="en-US" altLang="ja-JP" dirty="0">
              <a:solidFill>
                <a:schemeClr val="tx1">
                  <a:lumMod val="75000"/>
                  <a:lumOff val="25000"/>
                </a:schemeClr>
              </a:solidFill>
              <a:latin typeface="+mn-ea"/>
            </a:endParaRPr>
          </a:p>
          <a:p>
            <a:r>
              <a:rPr kumimoji="1" lang="en-US" altLang="ja-JP" dirty="0">
                <a:solidFill>
                  <a:schemeClr val="tx1">
                    <a:lumMod val="75000"/>
                    <a:lumOff val="25000"/>
                  </a:schemeClr>
                </a:solidFill>
                <a:latin typeface="+mn-ea"/>
              </a:rPr>
              <a:t>PG </a:t>
            </a:r>
            <a:r>
              <a:rPr kumimoji="1" lang="ja-JP" altLang="en-US" dirty="0">
                <a:solidFill>
                  <a:schemeClr val="tx1">
                    <a:lumMod val="75000"/>
                    <a:lumOff val="25000"/>
                  </a:schemeClr>
                </a:solidFill>
                <a:latin typeface="+mn-ea"/>
              </a:rPr>
              <a:t>を計算してもよい</a:t>
            </a:r>
            <a:endParaRPr kumimoji="1" lang="en-US" dirty="0">
              <a:solidFill>
                <a:schemeClr val="tx1">
                  <a:lumMod val="75000"/>
                  <a:lumOff val="25000"/>
                </a:schemeClr>
              </a:solidFill>
              <a:latin typeface="+mn-ea"/>
            </a:endParaRPr>
          </a:p>
        </p:txBody>
      </p:sp>
      <p:sp>
        <p:nvSpPr>
          <p:cNvPr id="90" name="正方形/長方形 89">
            <a:extLst>
              <a:ext uri="{FF2B5EF4-FFF2-40B4-BE49-F238E27FC236}">
                <a16:creationId xmlns:a16="http://schemas.microsoft.com/office/drawing/2014/main" id="{EAED79D6-E230-017D-FFC0-07C913E91226}"/>
              </a:ext>
            </a:extLst>
          </p:cNvPr>
          <p:cNvSpPr/>
          <p:nvPr/>
        </p:nvSpPr>
        <p:spPr bwMode="auto">
          <a:xfrm>
            <a:off x="4211996" y="6219031"/>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中央の結果は高速に配る</a:t>
            </a:r>
            <a:endParaRPr kumimoji="1" lang="en-US" dirty="0">
              <a:solidFill>
                <a:schemeClr val="tx1">
                  <a:lumMod val="75000"/>
                  <a:lumOff val="25000"/>
                </a:schemeClr>
              </a:solidFill>
              <a:latin typeface="+mn-ea"/>
            </a:endParaRPr>
          </a:p>
        </p:txBody>
      </p:sp>
      <p:sp>
        <p:nvSpPr>
          <p:cNvPr id="91" name="正方形/長方形 90">
            <a:extLst>
              <a:ext uri="{FF2B5EF4-FFF2-40B4-BE49-F238E27FC236}">
                <a16:creationId xmlns:a16="http://schemas.microsoft.com/office/drawing/2014/main" id="{534DA502-A2F6-E472-C18B-26B5F5C75123}"/>
              </a:ext>
            </a:extLst>
          </p:cNvPr>
          <p:cNvSpPr/>
          <p:nvPr/>
        </p:nvSpPr>
        <p:spPr bwMode="auto">
          <a:xfrm>
            <a:off x="611956" y="4779015"/>
            <a:ext cx="720008" cy="360004"/>
          </a:xfrm>
          <a:prstGeom prst="rect">
            <a:avLst/>
          </a:prstGeom>
          <a:noFill/>
          <a:ln>
            <a:no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このあたりも比較的</a:t>
            </a:r>
            <a:br>
              <a:rPr kumimoji="1" lang="en-US" altLang="ja-JP" dirty="0">
                <a:solidFill>
                  <a:schemeClr val="tx1">
                    <a:lumMod val="75000"/>
                    <a:lumOff val="25000"/>
                  </a:schemeClr>
                </a:solidFill>
                <a:latin typeface="+mn-ea"/>
              </a:rPr>
            </a:br>
            <a:r>
              <a:rPr kumimoji="1" lang="ja-JP" altLang="en-US" dirty="0">
                <a:solidFill>
                  <a:schemeClr val="tx1">
                    <a:lumMod val="75000"/>
                    <a:lumOff val="25000"/>
                  </a:schemeClr>
                </a:solidFill>
                <a:latin typeface="+mn-ea"/>
              </a:rPr>
              <a:t>ゆっくり </a:t>
            </a:r>
            <a:r>
              <a:rPr kumimoji="1" lang="en-US" altLang="ja-JP" dirty="0">
                <a:solidFill>
                  <a:schemeClr val="tx1">
                    <a:lumMod val="75000"/>
                    <a:lumOff val="25000"/>
                  </a:schemeClr>
                </a:solidFill>
                <a:latin typeface="+mn-ea"/>
              </a:rPr>
              <a:t>PG </a:t>
            </a:r>
            <a:r>
              <a:rPr kumimoji="1" lang="ja-JP" altLang="en-US" dirty="0">
                <a:solidFill>
                  <a:schemeClr val="tx1">
                    <a:lumMod val="75000"/>
                    <a:lumOff val="25000"/>
                  </a:schemeClr>
                </a:solidFill>
                <a:latin typeface="+mn-ea"/>
              </a:rPr>
              <a:t>を</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計算できる</a:t>
            </a:r>
            <a:endParaRPr kumimoji="1" lang="en-US" altLang="ja-JP" dirty="0">
              <a:solidFill>
                <a:schemeClr val="tx1">
                  <a:lumMod val="75000"/>
                  <a:lumOff val="25000"/>
                </a:schemeClr>
              </a:solidFill>
              <a:latin typeface="+mn-ea"/>
            </a:endParaRPr>
          </a:p>
        </p:txBody>
      </p:sp>
    </p:spTree>
    <p:extLst>
      <p:ext uri="{BB962C8B-B14F-4D97-AF65-F5344CB8AC3E}">
        <p14:creationId xmlns:p14="http://schemas.microsoft.com/office/powerpoint/2010/main" val="339917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DEA65E-1AD3-1131-B337-069B9385C746}"/>
              </a:ext>
            </a:extLst>
          </p:cNvPr>
          <p:cNvSpPr>
            <a:spLocks noGrp="1"/>
          </p:cNvSpPr>
          <p:nvPr>
            <p:ph type="title"/>
          </p:nvPr>
        </p:nvSpPr>
        <p:spPr/>
        <p:txBody>
          <a:bodyPr/>
          <a:lstStyle/>
          <a:p>
            <a:r>
              <a:rPr kumimoji="1" lang="ja-JP" altLang="en-US" dirty="0"/>
              <a:t>桁上げ加算器の自動合成を使う場合</a:t>
            </a:r>
            <a:endParaRPr kumimoji="1" lang="en-US" dirty="0"/>
          </a:p>
        </p:txBody>
      </p:sp>
      <p:sp>
        <p:nvSpPr>
          <p:cNvPr id="3" name="テキスト プレースホルダー 2">
            <a:extLst>
              <a:ext uri="{FF2B5EF4-FFF2-40B4-BE49-F238E27FC236}">
                <a16:creationId xmlns:a16="http://schemas.microsoft.com/office/drawing/2014/main" id="{266E7209-B0F2-5635-308E-813028E15403}"/>
              </a:ext>
            </a:extLst>
          </p:cNvPr>
          <p:cNvSpPr>
            <a:spLocks noGrp="1"/>
          </p:cNvSpPr>
          <p:nvPr>
            <p:ph type="body" sz="quarter" idx="10"/>
          </p:nvPr>
        </p:nvSpPr>
        <p:spPr/>
        <p:txBody>
          <a:bodyPr/>
          <a:lstStyle/>
          <a:p>
            <a:r>
              <a:rPr kumimoji="1" lang="ja-JP" altLang="en-US" dirty="0"/>
              <a:t>前提：合成系による自動合成に頼れるなら頼るのが一番良い</a:t>
            </a:r>
            <a:endParaRPr kumimoji="1" lang="en-US" altLang="ja-JP" dirty="0"/>
          </a:p>
          <a:p>
            <a:pPr lvl="1"/>
            <a:r>
              <a:rPr kumimoji="1" lang="ja-JP" altLang="en-US" dirty="0"/>
              <a:t>「</a:t>
            </a:r>
            <a:r>
              <a:rPr kumimoji="1" lang="en-US" altLang="ja-JP" dirty="0"/>
              <a:t>A*B+C</a:t>
            </a:r>
            <a:r>
              <a:rPr kumimoji="1" lang="ja-JP" altLang="en-US" dirty="0"/>
              <a:t>」のように書けば合成系が自動で合成をしてくれる</a:t>
            </a:r>
            <a:endParaRPr kumimoji="1" lang="en-US" altLang="ja-JP" dirty="0"/>
          </a:p>
          <a:p>
            <a:pPr lvl="1"/>
            <a:r>
              <a:rPr kumimoji="1" lang="ja-JP" altLang="en-US" dirty="0"/>
              <a:t>メンテナンスコストが低いし，典型的にはかなり高速</a:t>
            </a:r>
            <a:endParaRPr kumimoji="1" lang="en-US" altLang="ja-JP" dirty="0"/>
          </a:p>
          <a:p>
            <a:r>
              <a:rPr kumimoji="1" lang="ja-JP" altLang="en-US" dirty="0"/>
              <a:t>前ページのような工夫を，自動合成で実現することを考える</a:t>
            </a:r>
            <a:endParaRPr kumimoji="1" lang="en-US" altLang="ja-JP" dirty="0"/>
          </a:p>
          <a:p>
            <a:pPr lvl="1"/>
            <a:r>
              <a:rPr kumimoji="1" lang="ja-JP" altLang="en-US" dirty="0"/>
              <a:t>上位，中位，下位で分けて加算を記述するのが良いかもしれない</a:t>
            </a:r>
          </a:p>
          <a:p>
            <a:pPr lvl="1"/>
            <a:r>
              <a:rPr kumimoji="1" lang="ja-JP" altLang="en-US" dirty="0"/>
              <a:t>下位は時間に余裕があるので，勝手にリプルキャリーぽくなることを期待</a:t>
            </a:r>
          </a:p>
          <a:p>
            <a:pPr lvl="1"/>
            <a:r>
              <a:rPr kumimoji="1" lang="ja-JP" altLang="en-US" dirty="0"/>
              <a:t>上位は，下から </a:t>
            </a:r>
            <a:r>
              <a:rPr kumimoji="1" lang="en-US" altLang="ja-JP" dirty="0"/>
              <a:t>+1 </a:t>
            </a:r>
            <a:r>
              <a:rPr kumimoji="1" lang="ja-JP" altLang="en-US" dirty="0"/>
              <a:t>が来る場合も計算しといて選択するなど</a:t>
            </a:r>
            <a:endParaRPr kumimoji="1" lang="en-US" altLang="ja-JP" dirty="0"/>
          </a:p>
        </p:txBody>
      </p:sp>
    </p:spTree>
    <p:extLst>
      <p:ext uri="{BB962C8B-B14F-4D97-AF65-F5344CB8AC3E}">
        <p14:creationId xmlns:p14="http://schemas.microsoft.com/office/powerpoint/2010/main" val="2720612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84F4B0D-0713-25C2-B264-F943C552B73E}"/>
              </a:ext>
            </a:extLst>
          </p:cNvPr>
          <p:cNvSpPr>
            <a:spLocks noGrp="1"/>
          </p:cNvSpPr>
          <p:nvPr>
            <p:ph type="title"/>
          </p:nvPr>
        </p:nvSpPr>
        <p:spPr/>
        <p:txBody>
          <a:bodyPr/>
          <a:lstStyle/>
          <a:p>
            <a:r>
              <a:rPr lang="ja-JP" altLang="en-US" b="1" dirty="0"/>
              <a:t>参考資料</a:t>
            </a:r>
            <a:endParaRPr lang="en-US" b="1" dirty="0"/>
          </a:p>
        </p:txBody>
      </p:sp>
    </p:spTree>
    <p:extLst>
      <p:ext uri="{BB962C8B-B14F-4D97-AF65-F5344CB8AC3E}">
        <p14:creationId xmlns:p14="http://schemas.microsoft.com/office/powerpoint/2010/main" val="2897492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7934B-BFE6-655A-089A-F99CA4DB82CA}"/>
              </a:ext>
            </a:extLst>
          </p:cNvPr>
          <p:cNvSpPr>
            <a:spLocks noGrp="1"/>
          </p:cNvSpPr>
          <p:nvPr>
            <p:ph type="title"/>
          </p:nvPr>
        </p:nvSpPr>
        <p:spPr/>
        <p:txBody>
          <a:bodyPr/>
          <a:lstStyle/>
          <a:p>
            <a:r>
              <a:rPr kumimoji="1" lang="ja-JP" altLang="en-US" dirty="0"/>
              <a:t>参考文献</a:t>
            </a:r>
            <a:endParaRPr kumimoji="1" lang="en-US" dirty="0"/>
          </a:p>
        </p:txBody>
      </p:sp>
      <p:sp>
        <p:nvSpPr>
          <p:cNvPr id="3" name="テキスト プレースホルダー 2">
            <a:extLst>
              <a:ext uri="{FF2B5EF4-FFF2-40B4-BE49-F238E27FC236}">
                <a16:creationId xmlns:a16="http://schemas.microsoft.com/office/drawing/2014/main" id="{5DEFEACC-C7C5-36D4-5F04-AD11F7295031}"/>
              </a:ext>
            </a:extLst>
          </p:cNvPr>
          <p:cNvSpPr>
            <a:spLocks noGrp="1"/>
          </p:cNvSpPr>
          <p:nvPr>
            <p:ph type="body" sz="quarter" idx="10"/>
          </p:nvPr>
        </p:nvSpPr>
        <p:spPr>
          <a:xfrm>
            <a:off x="251952" y="998973"/>
            <a:ext cx="8550095" cy="5759757"/>
          </a:xfrm>
        </p:spPr>
        <p:txBody>
          <a:bodyPr anchor="t"/>
          <a:lstStyle/>
          <a:p>
            <a:pPr lvl="1">
              <a:lnSpc>
                <a:spcPct val="100000"/>
              </a:lnSpc>
            </a:pPr>
            <a:r>
              <a:rPr kumimoji="1" lang="en-US" altLang="ja-JP" sz="1100" dirty="0"/>
              <a:t>[CMOSVLSI2014] </a:t>
            </a:r>
            <a:r>
              <a:rPr kumimoji="1" lang="ja-JP" altLang="en-US" sz="1100" dirty="0"/>
              <a:t>ウェスト</a:t>
            </a:r>
            <a:r>
              <a:rPr kumimoji="1" lang="en-US" altLang="ja-JP" sz="1100" dirty="0"/>
              <a:t>&amp;</a:t>
            </a:r>
            <a:r>
              <a:rPr kumimoji="1" lang="ja-JP" altLang="en-US" sz="1100" dirty="0"/>
              <a:t>ハリス </a:t>
            </a:r>
            <a:r>
              <a:rPr kumimoji="1" lang="en-US" altLang="ja-JP" sz="1100" dirty="0"/>
              <a:t>CMOS VLSI </a:t>
            </a:r>
            <a:r>
              <a:rPr kumimoji="1" lang="ja-JP" altLang="en-US" sz="1100" dirty="0"/>
              <a:t>回路設計 応用編</a:t>
            </a:r>
            <a:r>
              <a:rPr kumimoji="1" lang="en-US" altLang="ja-JP" sz="1100" dirty="0"/>
              <a:t>:</a:t>
            </a:r>
            <a:br>
              <a:rPr kumimoji="1" lang="en-US" altLang="ja-JP" sz="1100" dirty="0"/>
            </a:br>
            <a:r>
              <a:rPr kumimoji="1" lang="en-US" altLang="ja-JP" sz="1100" dirty="0">
                <a:hlinkClick r:id="rId2"/>
              </a:rPr>
              <a:t>https://www.maruzen-publishing.co.jp/item/?book_no=294477</a:t>
            </a:r>
            <a:endParaRPr kumimoji="1" lang="en-US" altLang="ja-JP" sz="1100" dirty="0"/>
          </a:p>
          <a:p>
            <a:pPr lvl="1">
              <a:lnSpc>
                <a:spcPct val="100000"/>
              </a:lnSpc>
            </a:pPr>
            <a:r>
              <a:rPr lang="en-US" altLang="ja-JP" sz="1100" dirty="0"/>
              <a:t>[Hoskote2002] Yatin </a:t>
            </a:r>
            <a:r>
              <a:rPr lang="en-US" altLang="ja-JP" sz="1100" dirty="0" err="1"/>
              <a:t>Hoskote</a:t>
            </a:r>
            <a:r>
              <a:rPr lang="en-US" altLang="ja-JP" sz="1100" dirty="0"/>
              <a:t> Intel Corp: </a:t>
            </a:r>
            <a:br>
              <a:rPr lang="en-US" altLang="ja-JP" sz="1100" dirty="0"/>
            </a:br>
            <a:r>
              <a:rPr lang="en-US" altLang="ja-JP" sz="1100" dirty="0"/>
              <a:t>Leading Zero Anticipatory (LZA) algorithm and logic for high speed arithmetic units (</a:t>
            </a:r>
            <a:r>
              <a:rPr lang="ja-JP" altLang="en-US" sz="1100" dirty="0"/>
              <a:t>期限切れ特許</a:t>
            </a:r>
            <a:br>
              <a:rPr lang="en-US" altLang="ja-JP" sz="1100" dirty="0"/>
            </a:br>
            <a:r>
              <a:rPr lang="en-US" altLang="ja-JP" sz="1100" dirty="0">
                <a:hlinkClick r:id="rId3"/>
              </a:rPr>
              <a:t>https://patents.google.com/patent/US7024439B2/en</a:t>
            </a:r>
            <a:endParaRPr lang="en-US" altLang="ja-JP" sz="1100" dirty="0"/>
          </a:p>
          <a:p>
            <a:pPr lvl="1">
              <a:lnSpc>
                <a:spcPct val="100000"/>
              </a:lnSpc>
            </a:pPr>
            <a:r>
              <a:rPr lang="en-US" altLang="ja-JP" sz="1100" dirty="0"/>
              <a:t>[Knowles1991] Simon Knowles: </a:t>
            </a:r>
            <a:br>
              <a:rPr lang="en-US" altLang="ja-JP" sz="1100" dirty="0"/>
            </a:br>
            <a:r>
              <a:rPr lang="en-US" altLang="ja-JP" sz="1100" dirty="0"/>
              <a:t>Arithmetic Processor Design for the T9000 Transputer</a:t>
            </a:r>
            <a:br>
              <a:rPr lang="en-US" altLang="ja-JP" sz="1100" dirty="0"/>
            </a:br>
            <a:r>
              <a:rPr lang="en-US" altLang="ja-JP" sz="1100" dirty="0">
                <a:hlinkClick r:id="rId4"/>
              </a:rPr>
              <a:t>http://www.transputer.net/fbooks/t9000/t9kfpdsn.pdf</a:t>
            </a:r>
            <a:endParaRPr lang="en-US" altLang="ja-JP" sz="1100" dirty="0"/>
          </a:p>
          <a:p>
            <a:pPr lvl="1">
              <a:lnSpc>
                <a:spcPct val="100000"/>
              </a:lnSpc>
            </a:pPr>
            <a:r>
              <a:rPr lang="en-US" altLang="ja-JP" sz="1100" dirty="0"/>
              <a:t>[Lutz2017] David R. Lutz:</a:t>
            </a:r>
            <a:br>
              <a:rPr lang="en-US" altLang="ja-JP" sz="1100" dirty="0"/>
            </a:br>
            <a:r>
              <a:rPr lang="en-US" altLang="ja-JP" sz="1100" dirty="0"/>
              <a:t>Optimized Leading Zero Anticipators for Faster Fused Multiply-Adds</a:t>
            </a:r>
            <a:br>
              <a:rPr lang="en-US" altLang="ja-JP" sz="1100" dirty="0"/>
            </a:br>
            <a:r>
              <a:rPr lang="en-US" altLang="ja-JP" sz="1100" dirty="0">
                <a:hlinkClick r:id="rId5"/>
              </a:rPr>
              <a:t>https://ieeexplore.ieee.org/abstract/document/8335443</a:t>
            </a:r>
            <a:endParaRPr lang="en-US" altLang="ja-JP" sz="1100" dirty="0"/>
          </a:p>
          <a:p>
            <a:pPr lvl="1">
              <a:lnSpc>
                <a:spcPct val="100000"/>
              </a:lnSpc>
            </a:pPr>
            <a:r>
              <a:rPr lang="en-US" altLang="ja-JP" sz="1100" dirty="0"/>
              <a:t>[HFPA2018] Jean-Michel Muller , Nicolas </a:t>
            </a:r>
            <a:r>
              <a:rPr lang="en-US" altLang="ja-JP" sz="1100" dirty="0" err="1"/>
              <a:t>Brunie</a:t>
            </a:r>
            <a:r>
              <a:rPr lang="en-US" altLang="ja-JP" sz="1100" dirty="0"/>
              <a:t> , Florent de </a:t>
            </a:r>
            <a:r>
              <a:rPr lang="en-US" altLang="ja-JP" sz="1100" dirty="0" err="1"/>
              <a:t>Dinechin</a:t>
            </a:r>
            <a:r>
              <a:rPr lang="en-US" altLang="ja-JP" sz="1100" dirty="0"/>
              <a:t> , Claude-Pierre </a:t>
            </a:r>
            <a:r>
              <a:rPr lang="en-US" altLang="ja-JP" sz="1100" dirty="0" err="1"/>
              <a:t>Jeannerod</a:t>
            </a:r>
            <a:r>
              <a:rPr lang="en-US" altLang="ja-JP" sz="1100" dirty="0"/>
              <a:t> , </a:t>
            </a:r>
            <a:r>
              <a:rPr lang="en-US" altLang="ja-JP" sz="1100" dirty="0" err="1"/>
              <a:t>Mioara</a:t>
            </a:r>
            <a:r>
              <a:rPr lang="en-US" altLang="ja-JP" sz="1100" dirty="0"/>
              <a:t> </a:t>
            </a:r>
            <a:r>
              <a:rPr lang="en-US" altLang="ja-JP" sz="1100" dirty="0" err="1"/>
              <a:t>Joldes</a:t>
            </a:r>
            <a:r>
              <a:rPr lang="en-US" altLang="ja-JP" sz="1100" dirty="0"/>
              <a:t> , Vincent </a:t>
            </a:r>
            <a:r>
              <a:rPr lang="en-US" altLang="ja-JP" sz="1100" dirty="0" err="1"/>
              <a:t>Lefèvre</a:t>
            </a:r>
            <a:r>
              <a:rPr lang="en-US" altLang="ja-JP" sz="1100" dirty="0"/>
              <a:t> , Guillaume </a:t>
            </a:r>
            <a:r>
              <a:rPr lang="en-US" altLang="ja-JP" sz="1100" dirty="0" err="1"/>
              <a:t>Melquiond</a:t>
            </a:r>
            <a:r>
              <a:rPr lang="en-US" altLang="ja-JP" sz="1100" dirty="0"/>
              <a:t> , Nathalie </a:t>
            </a:r>
            <a:r>
              <a:rPr lang="en-US" altLang="ja-JP" sz="1100" dirty="0" err="1"/>
              <a:t>Revol</a:t>
            </a:r>
            <a:r>
              <a:rPr lang="en-US" altLang="ja-JP" sz="1100" dirty="0"/>
              <a:t> , Serge Torres:</a:t>
            </a:r>
            <a:br>
              <a:rPr lang="en-US" altLang="ja-JP" sz="1100" dirty="0"/>
            </a:br>
            <a:r>
              <a:rPr lang="en-US" altLang="ja-JP" sz="1100" dirty="0"/>
              <a:t>Handbook of Floating-Point Arithmetic</a:t>
            </a:r>
            <a:br>
              <a:rPr lang="en-US" altLang="ja-JP" sz="1100" dirty="0"/>
            </a:br>
            <a:r>
              <a:rPr lang="en-US" altLang="ja-JP" sz="1100" dirty="0">
                <a:hlinkClick r:id="rId6"/>
              </a:rPr>
              <a:t>https://link.springer.com/book/10.1007/978-3-319-76526-6</a:t>
            </a:r>
            <a:endParaRPr lang="en-US" altLang="ja-JP" sz="1100" dirty="0"/>
          </a:p>
          <a:p>
            <a:pPr lvl="1">
              <a:lnSpc>
                <a:spcPct val="100000"/>
              </a:lnSpc>
            </a:pPr>
            <a:r>
              <a:rPr lang="en-US" altLang="ja-JP" sz="1100" dirty="0"/>
              <a:t>[HPEEMD2006] </a:t>
            </a:r>
            <a:r>
              <a:rPr lang="nn-NO" altLang="ja-JP" sz="1100" dirty="0"/>
              <a:t>Vojin G. Oklobdzija, Ram K. Krishnamurthy</a:t>
            </a:r>
            <a:r>
              <a:rPr lang="en-US" altLang="ja-JP" sz="1100" dirty="0"/>
              <a:t>:</a:t>
            </a:r>
            <a:br>
              <a:rPr lang="en-US" altLang="ja-JP" sz="1100" dirty="0"/>
            </a:br>
            <a:r>
              <a:rPr lang="en-US" altLang="ja-JP" sz="1100" dirty="0"/>
              <a:t>High-Performance Energy-Efficient Microprocessor Design</a:t>
            </a:r>
            <a:br>
              <a:rPr lang="en-US" altLang="ja-JP" sz="1100" dirty="0"/>
            </a:br>
            <a:r>
              <a:rPr lang="en-US" altLang="ja-JP" sz="1100" dirty="0">
                <a:hlinkClick r:id="rId7"/>
              </a:rPr>
              <a:t>https://link.springer.com/book/10.1007/978-0-387-34047-0</a:t>
            </a:r>
            <a:endParaRPr lang="en-US" altLang="ja-JP" sz="1100" dirty="0"/>
          </a:p>
          <a:p>
            <a:pPr lvl="1">
              <a:lnSpc>
                <a:spcPct val="100000"/>
              </a:lnSpc>
            </a:pPr>
            <a:r>
              <a:rPr lang="en-US" altLang="ja-JP" sz="1100" dirty="0"/>
              <a:t>[Schmooklerl2001] Martin S. </a:t>
            </a:r>
            <a:r>
              <a:rPr lang="en-US" altLang="ja-JP" sz="1100" dirty="0" err="1"/>
              <a:t>Schmooklerl</a:t>
            </a:r>
            <a:r>
              <a:rPr lang="en-US" altLang="ja-JP" sz="1100" dirty="0"/>
              <a:t> and Kevin J. Nowka2:  </a:t>
            </a:r>
            <a:br>
              <a:rPr lang="en-US" altLang="ja-JP" sz="1100" dirty="0"/>
            </a:br>
            <a:r>
              <a:rPr lang="en-US" altLang="ja-JP" sz="1100" dirty="0"/>
              <a:t>Leading Zero Anticipation and Detection -- A Comparison of Methods</a:t>
            </a:r>
            <a:br>
              <a:rPr lang="en-US" altLang="ja-JP" sz="1100" dirty="0"/>
            </a:br>
            <a:r>
              <a:rPr lang="en-US" altLang="ja-JP" sz="1100" dirty="0">
                <a:hlinkClick r:id="rId8"/>
              </a:rPr>
              <a:t>https://redirect.cs.umbc.edu/~phatak/645/supl/lza/lza-survey-arith01.pdf</a:t>
            </a:r>
            <a:endParaRPr lang="en-US" altLang="ja-JP" sz="1100" dirty="0"/>
          </a:p>
          <a:p>
            <a:pPr lvl="1">
              <a:lnSpc>
                <a:spcPct val="100000"/>
              </a:lnSpc>
            </a:pPr>
            <a:r>
              <a:rPr lang="en-US" altLang="ja-JP" sz="1100" dirty="0"/>
              <a:t>[Sohn2023] </a:t>
            </a:r>
            <a:r>
              <a:rPr lang="en-US" altLang="ja-JP" sz="1100" dirty="0" err="1"/>
              <a:t>Jongwook</a:t>
            </a:r>
            <a:r>
              <a:rPr lang="en-US" altLang="ja-JP" sz="1100" dirty="0"/>
              <a:t> Sohn, David K. Dean, Eric </a:t>
            </a:r>
            <a:r>
              <a:rPr lang="en-US" altLang="ja-JP" sz="1100" dirty="0" err="1"/>
              <a:t>Quintana</a:t>
            </a:r>
            <a:r>
              <a:rPr lang="en-US" altLang="ja-JP" sz="1100" dirty="0"/>
              <a:t> and Wing Shek Wong: </a:t>
            </a:r>
            <a:br>
              <a:rPr lang="en-US" altLang="ja-JP" sz="1100" dirty="0"/>
            </a:br>
            <a:r>
              <a:rPr lang="en-US" altLang="ja-JP" sz="1100" dirty="0"/>
              <a:t>Enhanced Floating-Point Multiply-Add with Full Denormal Support </a:t>
            </a:r>
            <a:r>
              <a:rPr lang="ja-JP" altLang="en-US" sz="1100" dirty="0"/>
              <a:t>（二つ目はスライド</a:t>
            </a:r>
            <a:br>
              <a:rPr lang="en-US" altLang="ja-JP" sz="1100" dirty="0"/>
            </a:br>
            <a:r>
              <a:rPr kumimoji="1" lang="en-US" altLang="ja-JP" sz="1100" dirty="0">
                <a:hlinkClick r:id="rId9"/>
              </a:rPr>
              <a:t>https://arith2023.arithsymposium.org/papers/Enhanced%20Floating-Point%20Multiply-Add%20with%20Full%20Denormal%20Support.pdf</a:t>
            </a:r>
            <a:br>
              <a:rPr kumimoji="1" lang="en-US" altLang="ja-JP" sz="1100" dirty="0"/>
            </a:br>
            <a:r>
              <a:rPr kumimoji="1" lang="en-US" altLang="ja-JP" sz="1100" dirty="0">
                <a:hlinkClick r:id="rId10"/>
              </a:rPr>
              <a:t>https://arith2023.arithsymposium.org/slides/S8_JongwookSohn_EnhancedFloatingPointMultiplyAddWithFullDenormalSupport.pdf</a:t>
            </a:r>
            <a:endParaRPr kumimoji="1" lang="en-US" altLang="ja-JP" sz="1100" dirty="0"/>
          </a:p>
          <a:p>
            <a:pPr lvl="1">
              <a:lnSpc>
                <a:spcPct val="100000"/>
              </a:lnSpc>
            </a:pPr>
            <a:endParaRPr kumimoji="1" lang="en-US" altLang="ja-JP" sz="1100" dirty="0"/>
          </a:p>
          <a:p>
            <a:pPr lvl="1">
              <a:lnSpc>
                <a:spcPct val="100000"/>
              </a:lnSpc>
            </a:pPr>
            <a:endParaRPr kumimoji="1" lang="en-US" altLang="ja-JP" sz="1100" dirty="0"/>
          </a:p>
        </p:txBody>
      </p:sp>
    </p:spTree>
    <p:extLst>
      <p:ext uri="{BB962C8B-B14F-4D97-AF65-F5344CB8AC3E}">
        <p14:creationId xmlns:p14="http://schemas.microsoft.com/office/powerpoint/2010/main" val="449898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84F4B0D-0713-25C2-B264-F943C552B73E}"/>
              </a:ext>
            </a:extLst>
          </p:cNvPr>
          <p:cNvSpPr>
            <a:spLocks noGrp="1"/>
          </p:cNvSpPr>
          <p:nvPr>
            <p:ph type="title"/>
          </p:nvPr>
        </p:nvSpPr>
        <p:spPr/>
        <p:txBody>
          <a:bodyPr/>
          <a:lstStyle/>
          <a:p>
            <a:r>
              <a:rPr lang="ja-JP" altLang="en-US" dirty="0"/>
              <a:t>背景：冗長表現と乗算器</a:t>
            </a:r>
            <a:endParaRPr lang="en-US" dirty="0"/>
          </a:p>
        </p:txBody>
      </p:sp>
    </p:spTree>
    <p:extLst>
      <p:ext uri="{BB962C8B-B14F-4D97-AF65-F5344CB8AC3E}">
        <p14:creationId xmlns:p14="http://schemas.microsoft.com/office/powerpoint/2010/main" val="418705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BA5A8-0FCB-0EDC-BCA2-2D537BD002F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992EE3-5B49-DD95-3F60-28AFD6AA3AF7}"/>
              </a:ext>
            </a:extLst>
          </p:cNvPr>
          <p:cNvSpPr>
            <a:spLocks noGrp="1"/>
          </p:cNvSpPr>
          <p:nvPr>
            <p:ph type="title"/>
          </p:nvPr>
        </p:nvSpPr>
        <p:spPr/>
        <p:txBody>
          <a:bodyPr/>
          <a:lstStyle/>
          <a:p>
            <a:r>
              <a:rPr kumimoji="1" lang="ja-JP" altLang="en-US" dirty="0"/>
              <a:t>バイナリと </a:t>
            </a:r>
            <a:r>
              <a:rPr kumimoji="1" lang="en-US" altLang="ja-JP" dirty="0"/>
              <a:t>Carry save </a:t>
            </a:r>
            <a:r>
              <a:rPr kumimoji="1" lang="ja-JP" altLang="en-US" dirty="0"/>
              <a:t>表現</a:t>
            </a:r>
            <a:endParaRPr kumimoji="1" lang="en-US" dirty="0"/>
          </a:p>
        </p:txBody>
      </p:sp>
      <p:sp>
        <p:nvSpPr>
          <p:cNvPr id="3" name="テキスト プレースホルダー 2">
            <a:extLst>
              <a:ext uri="{FF2B5EF4-FFF2-40B4-BE49-F238E27FC236}">
                <a16:creationId xmlns:a16="http://schemas.microsoft.com/office/drawing/2014/main" id="{ED841644-2290-5901-E3B0-A1FA2F0B9282}"/>
              </a:ext>
            </a:extLst>
          </p:cNvPr>
          <p:cNvSpPr>
            <a:spLocks noGrp="1"/>
          </p:cNvSpPr>
          <p:nvPr>
            <p:ph type="body" sz="quarter" idx="10"/>
          </p:nvPr>
        </p:nvSpPr>
        <p:spPr>
          <a:xfrm>
            <a:off x="521955" y="1088974"/>
            <a:ext cx="8370093" cy="5219751"/>
          </a:xfrm>
        </p:spPr>
        <p:txBody>
          <a:bodyPr/>
          <a:lstStyle/>
          <a:p>
            <a:r>
              <a:rPr kumimoji="1" lang="ja-JP" altLang="en-US" dirty="0"/>
              <a:t>バイナリ表現</a:t>
            </a:r>
            <a:endParaRPr kumimoji="1" lang="en-US" altLang="ja-JP" dirty="0"/>
          </a:p>
          <a:p>
            <a:pPr lvl="1"/>
            <a:r>
              <a:rPr kumimoji="1" lang="ja-JP" altLang="en-US" dirty="0"/>
              <a:t>通常の２進数の値の表現の事</a:t>
            </a:r>
            <a:endParaRPr kumimoji="1" lang="en-US" altLang="ja-JP" dirty="0"/>
          </a:p>
          <a:p>
            <a:r>
              <a:rPr kumimoji="1" lang="en-US" altLang="ja-JP" dirty="0"/>
              <a:t>Carry save </a:t>
            </a:r>
            <a:r>
              <a:rPr kumimoji="1" lang="ja-JP" altLang="en-US" dirty="0"/>
              <a:t>表現（冗長表現）</a:t>
            </a:r>
            <a:endParaRPr kumimoji="1" lang="en-US" altLang="ja-JP" dirty="0"/>
          </a:p>
          <a:p>
            <a:pPr lvl="1"/>
            <a:r>
              <a:rPr lang="ja-JP" altLang="en-US" dirty="0"/>
              <a:t>１つの数値を </a:t>
            </a:r>
            <a:r>
              <a:rPr lang="en-US" dirty="0"/>
              <a:t>s </a:t>
            </a:r>
            <a:r>
              <a:rPr lang="ja-JP" altLang="en-US" dirty="0"/>
              <a:t>と </a:t>
            </a:r>
            <a:r>
              <a:rPr lang="en-US" altLang="ja-JP" dirty="0"/>
              <a:t>c </a:t>
            </a:r>
            <a:r>
              <a:rPr lang="ja-JP" altLang="en-US" dirty="0"/>
              <a:t>の２組の和で表す</a:t>
            </a:r>
            <a:endParaRPr lang="en-US" altLang="ja-JP" dirty="0"/>
          </a:p>
          <a:p>
            <a:pPr lvl="2"/>
            <a:r>
              <a:rPr lang="en-US" altLang="ja-JP" dirty="0" err="1"/>
              <a:t>s+c</a:t>
            </a:r>
            <a:r>
              <a:rPr lang="en-US" altLang="ja-JP" dirty="0"/>
              <a:t> </a:t>
            </a:r>
            <a:r>
              <a:rPr lang="ja-JP" altLang="en-US" dirty="0"/>
              <a:t>がバイナリ表現になる</a:t>
            </a:r>
            <a:endParaRPr lang="en-US" altLang="ja-JP" dirty="0"/>
          </a:p>
          <a:p>
            <a:pPr lvl="2"/>
            <a:r>
              <a:rPr lang="en-US" altLang="ja-JP" b="0" i="0" dirty="0">
                <a:solidFill>
                  <a:schemeClr val="accent5"/>
                </a:solidFill>
                <a:effectLst/>
                <a:highlight>
                  <a:srgbClr val="FFFFFF"/>
                </a:highlight>
                <a:latin typeface="NotoSansJP"/>
              </a:rPr>
              <a:t>=Carry save </a:t>
            </a:r>
            <a:r>
              <a:rPr lang="ja-JP" altLang="en-US" b="0" i="0" dirty="0">
                <a:solidFill>
                  <a:schemeClr val="accent5"/>
                </a:solidFill>
                <a:effectLst/>
                <a:highlight>
                  <a:srgbClr val="FFFFFF"/>
                </a:highlight>
                <a:latin typeface="NotoSansJP"/>
              </a:rPr>
              <a:t>表現では，ある１つの数を表す方法が複数存在する</a:t>
            </a:r>
            <a:endParaRPr lang="en-US" altLang="ja-JP" dirty="0">
              <a:solidFill>
                <a:schemeClr val="accent5"/>
              </a:solidFill>
            </a:endParaRPr>
          </a:p>
          <a:p>
            <a:pPr lvl="1"/>
            <a:r>
              <a:rPr kumimoji="1" lang="ja-JP" altLang="en-US" dirty="0"/>
              <a:t>同じ数値を表す例：</a:t>
            </a:r>
            <a:endParaRPr kumimoji="1" lang="en-US" dirty="0"/>
          </a:p>
          <a:p>
            <a:pPr lvl="2"/>
            <a:r>
              <a:rPr kumimoji="1" lang="ja-JP" altLang="en-US" dirty="0"/>
              <a:t>バイナリ表現：</a:t>
            </a:r>
            <a:r>
              <a:rPr kumimoji="1" lang="en-US" altLang="ja-JP" dirty="0"/>
              <a:t>	v=</a:t>
            </a:r>
            <a:r>
              <a:rPr kumimoji="1" lang="en-US" dirty="0"/>
              <a:t>4b’1110</a:t>
            </a:r>
            <a:endParaRPr kumimoji="1" lang="en-US" altLang="ja-JP" dirty="0"/>
          </a:p>
          <a:p>
            <a:pPr lvl="2"/>
            <a:r>
              <a:rPr kumimoji="1" lang="en-US" altLang="ja-JP" dirty="0"/>
              <a:t>carry save </a:t>
            </a:r>
            <a:r>
              <a:rPr kumimoji="1" lang="ja-JP" altLang="en-US" dirty="0"/>
              <a:t>表現：</a:t>
            </a:r>
            <a:r>
              <a:rPr kumimoji="1" lang="en-US" altLang="ja-JP" dirty="0"/>
              <a:t>	s=4b’1001, c=4b’0101 </a:t>
            </a:r>
            <a:br>
              <a:rPr kumimoji="1" lang="en-US" altLang="ja-JP" dirty="0"/>
            </a:br>
            <a:r>
              <a:rPr kumimoji="1" lang="en-US" altLang="ja-JP" dirty="0"/>
              <a:t>			s=4b’1100, c=4b’0010... </a:t>
            </a:r>
          </a:p>
          <a:p>
            <a:pPr lvl="1"/>
            <a:r>
              <a:rPr kumimoji="1" lang="ja-JP" altLang="en-US" dirty="0"/>
              <a:t>以下のようにも呼ばれる</a:t>
            </a:r>
            <a:endParaRPr kumimoji="1" lang="en-US" altLang="ja-JP" dirty="0"/>
          </a:p>
          <a:p>
            <a:pPr lvl="2"/>
            <a:r>
              <a:rPr lang="ja-JP" altLang="en-US" i="0" dirty="0">
                <a:solidFill>
                  <a:srgbClr val="4E4E4E"/>
                </a:solidFill>
                <a:effectLst/>
                <a:latin typeface="Lucida Grande"/>
              </a:rPr>
              <a:t>「</a:t>
            </a:r>
            <a:r>
              <a:rPr lang="en-US" altLang="ja-JP" i="0" dirty="0">
                <a:solidFill>
                  <a:srgbClr val="4E4E4E"/>
                </a:solidFill>
                <a:effectLst/>
                <a:latin typeface="Lucida Grande"/>
              </a:rPr>
              <a:t>redundant representations</a:t>
            </a:r>
            <a:r>
              <a:rPr lang="ja-JP" altLang="en-US" i="0" dirty="0">
                <a:solidFill>
                  <a:srgbClr val="4E4E4E"/>
                </a:solidFill>
                <a:effectLst/>
                <a:latin typeface="Lucida Grande"/>
              </a:rPr>
              <a:t>」</a:t>
            </a:r>
            <a:r>
              <a:rPr lang="ja-JP" altLang="en-US" b="0" i="0" dirty="0">
                <a:solidFill>
                  <a:srgbClr val="4E4E4E"/>
                </a:solidFill>
                <a:effectLst/>
                <a:latin typeface="Lucida Grande"/>
              </a:rPr>
              <a:t>「</a:t>
            </a:r>
            <a:r>
              <a:rPr lang="en-US" altLang="ja-JP" b="0" i="0" dirty="0">
                <a:solidFill>
                  <a:srgbClr val="4E4E4E"/>
                </a:solidFill>
                <a:effectLst/>
                <a:latin typeface="Lucida Grande"/>
              </a:rPr>
              <a:t>partial-product</a:t>
            </a:r>
            <a:r>
              <a:rPr lang="ja-JP" altLang="en-US" i="0" dirty="0">
                <a:solidFill>
                  <a:srgbClr val="4E4E4E"/>
                </a:solidFill>
                <a:effectLst/>
                <a:latin typeface="Lucida Grande"/>
              </a:rPr>
              <a:t>」</a:t>
            </a:r>
            <a:endParaRPr kumimoji="1" lang="en-US" dirty="0"/>
          </a:p>
        </p:txBody>
      </p:sp>
    </p:spTree>
    <p:extLst>
      <p:ext uri="{BB962C8B-B14F-4D97-AF65-F5344CB8AC3E}">
        <p14:creationId xmlns:p14="http://schemas.microsoft.com/office/powerpoint/2010/main" val="2416113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C3B76-4EC4-036C-41A1-BBBCA09E19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2E5CE0-FC87-A757-A4E5-0085CFECC89B}"/>
              </a:ext>
            </a:extLst>
          </p:cNvPr>
          <p:cNvSpPr>
            <a:spLocks noGrp="1"/>
          </p:cNvSpPr>
          <p:nvPr>
            <p:ph type="title"/>
          </p:nvPr>
        </p:nvSpPr>
        <p:spPr/>
        <p:txBody>
          <a:bodyPr/>
          <a:lstStyle/>
          <a:p>
            <a:r>
              <a:rPr kumimoji="1" lang="en-US" altLang="ja-JP" dirty="0"/>
              <a:t>CSA </a:t>
            </a:r>
            <a:r>
              <a:rPr kumimoji="1" lang="ja-JP" altLang="en-US" dirty="0"/>
              <a:t>と桁上げ加算器</a:t>
            </a:r>
          </a:p>
        </p:txBody>
      </p:sp>
      <p:sp>
        <p:nvSpPr>
          <p:cNvPr id="3" name="テキスト プレースホルダー 2">
            <a:extLst>
              <a:ext uri="{FF2B5EF4-FFF2-40B4-BE49-F238E27FC236}">
                <a16:creationId xmlns:a16="http://schemas.microsoft.com/office/drawing/2014/main" id="{3BA61479-E30C-DE31-5AF7-C7D031BD3C38}"/>
              </a:ext>
            </a:extLst>
          </p:cNvPr>
          <p:cNvSpPr>
            <a:spLocks noGrp="1"/>
          </p:cNvSpPr>
          <p:nvPr>
            <p:ph type="body" sz="quarter" idx="10"/>
          </p:nvPr>
        </p:nvSpPr>
        <p:spPr>
          <a:xfrm>
            <a:off x="431954" y="1268976"/>
            <a:ext cx="8280092" cy="5040056"/>
          </a:xfrm>
        </p:spPr>
        <p:txBody>
          <a:bodyPr anchor="t"/>
          <a:lstStyle/>
          <a:p>
            <a:r>
              <a:rPr kumimoji="1" lang="en-US" altLang="ja-JP" sz="1600" dirty="0"/>
              <a:t>CSA: Carry Saved Adder</a:t>
            </a:r>
          </a:p>
          <a:p>
            <a:pPr lvl="1"/>
            <a:r>
              <a:rPr kumimoji="1" lang="en-US" altLang="ja-JP" sz="1600" dirty="0"/>
              <a:t>Carry save </a:t>
            </a:r>
            <a:r>
              <a:rPr kumimoji="1" lang="ja-JP" altLang="en-US" sz="1600" dirty="0"/>
              <a:t>表現での加算を行う加算器</a:t>
            </a:r>
            <a:endParaRPr kumimoji="1" lang="en-US" altLang="ja-JP" sz="1600" dirty="0"/>
          </a:p>
          <a:p>
            <a:pPr lvl="2"/>
            <a:r>
              <a:rPr kumimoji="1" lang="ja-JP" altLang="en-US" sz="1600" dirty="0"/>
              <a:t>全加算器を並列に並べたもの</a:t>
            </a:r>
            <a:endParaRPr kumimoji="1" lang="en-US" altLang="ja-JP" sz="1600" dirty="0"/>
          </a:p>
          <a:p>
            <a:pPr lvl="1"/>
            <a:r>
              <a:rPr lang="ja-JP" altLang="en-US" sz="1600" b="0" i="0" dirty="0">
                <a:solidFill>
                  <a:srgbClr val="1D1C1D"/>
                </a:solidFill>
                <a:effectLst/>
                <a:highlight>
                  <a:srgbClr val="FFFFFF"/>
                </a:highlight>
                <a:latin typeface="NotoSansJP"/>
              </a:rPr>
              <a:t>回路規模が</a:t>
            </a:r>
            <a:r>
              <a:rPr lang="el-GR" altLang="ja-JP" sz="1600" b="0" i="0" dirty="0">
                <a:solidFill>
                  <a:srgbClr val="1D1C1D"/>
                </a:solidFill>
                <a:effectLst/>
                <a:highlight>
                  <a:srgbClr val="FFFFFF"/>
                </a:highlight>
                <a:latin typeface="NotoSansJP"/>
              </a:rPr>
              <a:t>Θ(</a:t>
            </a:r>
            <a:r>
              <a:rPr lang="en-US" altLang="ja-JP" sz="1600" b="0" i="0" dirty="0">
                <a:solidFill>
                  <a:srgbClr val="1D1C1D"/>
                </a:solidFill>
                <a:effectLst/>
                <a:highlight>
                  <a:srgbClr val="FFFFFF"/>
                </a:highlight>
                <a:latin typeface="NotoSansJP"/>
              </a:rPr>
              <a:t>W), </a:t>
            </a:r>
            <a:r>
              <a:rPr lang="ja-JP" altLang="en-US" sz="1600" b="0" i="0" dirty="0">
                <a:solidFill>
                  <a:srgbClr val="1D1C1D"/>
                </a:solidFill>
                <a:effectLst/>
                <a:highlight>
                  <a:srgbClr val="FFFFFF"/>
                </a:highlight>
                <a:latin typeface="NotoSansJP"/>
              </a:rPr>
              <a:t>遅延が</a:t>
            </a:r>
            <a:r>
              <a:rPr lang="el-GR" altLang="ja-JP" sz="1600" b="0" i="0" dirty="0">
                <a:solidFill>
                  <a:srgbClr val="1D1C1D"/>
                </a:solidFill>
                <a:effectLst/>
                <a:highlight>
                  <a:srgbClr val="FFFFFF"/>
                </a:highlight>
                <a:latin typeface="NotoSansJP"/>
              </a:rPr>
              <a:t>Θ(1)</a:t>
            </a:r>
            <a:endParaRPr lang="en-US" altLang="ja-JP" sz="1600" b="0" i="0" dirty="0">
              <a:solidFill>
                <a:srgbClr val="1D1C1D"/>
              </a:solidFill>
              <a:effectLst/>
              <a:highlight>
                <a:srgbClr val="FFFFFF"/>
              </a:highlight>
              <a:latin typeface="NotoSansJP"/>
            </a:endParaRPr>
          </a:p>
          <a:p>
            <a:pPr lvl="2"/>
            <a:r>
              <a:rPr kumimoji="1" lang="ja-JP" altLang="en-US" sz="1600" dirty="0"/>
              <a:t>回路規模はトランジスタ数を想定</a:t>
            </a:r>
            <a:endParaRPr lang="en-US" altLang="ja-JP" sz="1600" dirty="0">
              <a:solidFill>
                <a:schemeClr val="accent5"/>
              </a:solidFill>
            </a:endParaRPr>
          </a:p>
          <a:p>
            <a:r>
              <a:rPr kumimoji="1" lang="en-US" altLang="ja-JP" sz="1600" dirty="0"/>
              <a:t>CPA: Carry Propagation Adder, </a:t>
            </a:r>
            <a:r>
              <a:rPr kumimoji="1" lang="ja-JP" altLang="en-US" sz="1600" dirty="0"/>
              <a:t>桁上げ加算器</a:t>
            </a:r>
            <a:endParaRPr kumimoji="1" lang="en-US" altLang="ja-JP" sz="1600" dirty="0"/>
          </a:p>
          <a:p>
            <a:pPr lvl="1"/>
            <a:r>
              <a:rPr kumimoji="1" lang="ja-JP" altLang="en-US" sz="1600" dirty="0"/>
              <a:t>いわゆる通常の加算器</a:t>
            </a:r>
            <a:endParaRPr kumimoji="1" lang="en-US" altLang="ja-JP" sz="1600" dirty="0"/>
          </a:p>
          <a:p>
            <a:pPr lvl="1"/>
            <a:r>
              <a:rPr kumimoji="1" lang="ja-JP" altLang="en-US" sz="1600" dirty="0"/>
              <a:t>右図はリプルキャリーだが，</a:t>
            </a:r>
            <a:br>
              <a:rPr kumimoji="1" lang="en-US" altLang="ja-JP" sz="1600" dirty="0"/>
            </a:br>
            <a:r>
              <a:rPr kumimoji="1" lang="ja-JP" altLang="en-US" sz="1600" dirty="0"/>
              <a:t>普通は </a:t>
            </a:r>
            <a:r>
              <a:rPr kumimoji="1" lang="en-US" altLang="ja-JP" sz="1600" dirty="0">
                <a:solidFill>
                  <a:schemeClr val="accent5"/>
                </a:solidFill>
              </a:rPr>
              <a:t>Parallel Prefix Adder (PPA) </a:t>
            </a:r>
            <a:r>
              <a:rPr kumimoji="1" lang="ja-JP" altLang="en-US" sz="1600" dirty="0"/>
              <a:t>が使われる</a:t>
            </a:r>
            <a:endParaRPr kumimoji="1" lang="en-US" altLang="ja-JP" sz="1600" dirty="0"/>
          </a:p>
          <a:p>
            <a:pPr lvl="1"/>
            <a:r>
              <a:rPr kumimoji="1" lang="en-US" altLang="ja-JP" sz="1600" dirty="0"/>
              <a:t>PPA </a:t>
            </a:r>
            <a:r>
              <a:rPr kumimoji="1" lang="ja-JP" altLang="en-US" sz="1600" dirty="0"/>
              <a:t>には色々組み方がある</a:t>
            </a:r>
            <a:endParaRPr kumimoji="1" lang="en-US" altLang="ja-JP" sz="1600" dirty="0"/>
          </a:p>
          <a:p>
            <a:pPr lvl="1"/>
            <a:r>
              <a:rPr kumimoji="1" lang="ja-JP" altLang="en-US" sz="1600" dirty="0"/>
              <a:t>おおよそ</a:t>
            </a:r>
            <a:br>
              <a:rPr kumimoji="1" lang="en-US" altLang="ja-JP" sz="1600" dirty="0"/>
            </a:br>
            <a:r>
              <a:rPr kumimoji="1" lang="ja-JP" altLang="en-US" sz="1600" dirty="0"/>
              <a:t>回路規模が </a:t>
            </a:r>
            <a:r>
              <a:rPr lang="el-GR" altLang="ja-JP" sz="1600" b="0" i="0" dirty="0">
                <a:solidFill>
                  <a:srgbClr val="1D1C1D"/>
                </a:solidFill>
                <a:effectLst/>
                <a:highlight>
                  <a:srgbClr val="F8F8F8"/>
                </a:highlight>
                <a:latin typeface="NotoSansJP"/>
              </a:rPr>
              <a:t>Ω(</a:t>
            </a:r>
            <a:r>
              <a:rPr lang="en-US" altLang="ja-JP" sz="1600" b="0" i="0" dirty="0">
                <a:solidFill>
                  <a:srgbClr val="1D1C1D"/>
                </a:solidFill>
                <a:effectLst/>
                <a:highlight>
                  <a:srgbClr val="F8F8F8"/>
                </a:highlight>
                <a:latin typeface="NotoSansJP"/>
              </a:rPr>
              <a:t>W)</a:t>
            </a:r>
            <a:r>
              <a:rPr lang="ja-JP" altLang="en-US" sz="1600" b="0" i="0" dirty="0">
                <a:solidFill>
                  <a:srgbClr val="1D1C1D"/>
                </a:solidFill>
                <a:effectLst/>
                <a:highlight>
                  <a:srgbClr val="F8F8F8"/>
                </a:highlight>
                <a:latin typeface="NotoSansJP"/>
              </a:rPr>
              <a:t>～</a:t>
            </a:r>
            <a:r>
              <a:rPr lang="en-US" altLang="ja-JP" sz="1600" b="0" i="0" dirty="0">
                <a:solidFill>
                  <a:srgbClr val="1D1C1D"/>
                </a:solidFill>
                <a:effectLst/>
                <a:highlight>
                  <a:srgbClr val="F8F8F8"/>
                </a:highlight>
                <a:latin typeface="NotoSansJP"/>
              </a:rPr>
              <a:t>O(</a:t>
            </a:r>
            <a:r>
              <a:rPr lang="en-US" altLang="ja-JP" sz="1600" b="0" i="0" dirty="0" err="1">
                <a:solidFill>
                  <a:srgbClr val="1D1C1D"/>
                </a:solidFill>
                <a:effectLst/>
                <a:highlight>
                  <a:srgbClr val="F8F8F8"/>
                </a:highlight>
                <a:latin typeface="NotoSansJP"/>
              </a:rPr>
              <a:t>WlogW</a:t>
            </a:r>
            <a:r>
              <a:rPr lang="en-US" altLang="ja-JP" sz="1600" b="0" i="0" dirty="0">
                <a:solidFill>
                  <a:srgbClr val="1D1C1D"/>
                </a:solidFill>
                <a:effectLst/>
                <a:highlight>
                  <a:srgbClr val="F8F8F8"/>
                </a:highlight>
                <a:latin typeface="NotoSansJP"/>
              </a:rPr>
              <a:t>)</a:t>
            </a:r>
            <a:r>
              <a:rPr kumimoji="1" lang="ja-JP" altLang="en-US" sz="1600" dirty="0"/>
              <a:t>，遅延が </a:t>
            </a:r>
            <a:r>
              <a:rPr lang="el-GR" altLang="ja-JP" sz="1600" b="0" i="0" dirty="0">
                <a:solidFill>
                  <a:srgbClr val="1D1C1D"/>
                </a:solidFill>
                <a:effectLst/>
                <a:highlight>
                  <a:srgbClr val="FFFFFF"/>
                </a:highlight>
                <a:latin typeface="NotoSansJP"/>
              </a:rPr>
              <a:t>Ω(</a:t>
            </a:r>
            <a:r>
              <a:rPr lang="en-US" altLang="ja-JP" sz="1600" b="0" i="0" dirty="0" err="1">
                <a:solidFill>
                  <a:srgbClr val="1D1C1D"/>
                </a:solidFill>
                <a:effectLst/>
                <a:highlight>
                  <a:srgbClr val="FFFFFF"/>
                </a:highlight>
                <a:latin typeface="NotoSansJP"/>
              </a:rPr>
              <a:t>logW</a:t>
            </a:r>
            <a:r>
              <a:rPr lang="en-US" altLang="ja-JP" sz="1600" b="0" i="0" dirty="0">
                <a:solidFill>
                  <a:srgbClr val="1D1C1D"/>
                </a:solidFill>
                <a:effectLst/>
                <a:highlight>
                  <a:srgbClr val="FFFFFF"/>
                </a:highlight>
                <a:latin typeface="NotoSansJP"/>
              </a:rPr>
              <a:t>)</a:t>
            </a:r>
            <a:endParaRPr kumimoji="1" lang="en-US" altLang="ja-JP" sz="1600" dirty="0"/>
          </a:p>
        </p:txBody>
      </p:sp>
      <p:sp>
        <p:nvSpPr>
          <p:cNvPr id="11" name="楕円 10">
            <a:extLst>
              <a:ext uri="{FF2B5EF4-FFF2-40B4-BE49-F238E27FC236}">
                <a16:creationId xmlns:a16="http://schemas.microsoft.com/office/drawing/2014/main" id="{647C8397-4A0E-410B-15B2-D0F8049AB2EA}"/>
              </a:ext>
            </a:extLst>
          </p:cNvPr>
          <p:cNvSpPr/>
          <p:nvPr/>
        </p:nvSpPr>
        <p:spPr bwMode="auto">
          <a:xfrm>
            <a:off x="7952497" y="1268976"/>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i0</a:t>
            </a:r>
            <a:endParaRPr kumimoji="1" lang="en-US" sz="1400" dirty="0">
              <a:solidFill>
                <a:schemeClr val="tx1">
                  <a:lumMod val="75000"/>
                  <a:lumOff val="25000"/>
                </a:schemeClr>
              </a:solidFill>
              <a:latin typeface="+mn-ea"/>
            </a:endParaRPr>
          </a:p>
        </p:txBody>
      </p:sp>
      <p:sp>
        <p:nvSpPr>
          <p:cNvPr id="19" name="楕円 18">
            <a:extLst>
              <a:ext uri="{FF2B5EF4-FFF2-40B4-BE49-F238E27FC236}">
                <a16:creationId xmlns:a16="http://schemas.microsoft.com/office/drawing/2014/main" id="{CC6053FA-1759-B6E1-4138-D361514C21D4}"/>
              </a:ext>
            </a:extLst>
          </p:cNvPr>
          <p:cNvSpPr/>
          <p:nvPr/>
        </p:nvSpPr>
        <p:spPr bwMode="auto">
          <a:xfrm>
            <a:off x="8132499" y="1628980"/>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j0</a:t>
            </a:r>
            <a:endParaRPr kumimoji="1" lang="en-US" sz="1400" dirty="0">
              <a:solidFill>
                <a:schemeClr val="tx1">
                  <a:lumMod val="75000"/>
                  <a:lumOff val="25000"/>
                </a:schemeClr>
              </a:solidFill>
              <a:latin typeface="+mn-ea"/>
            </a:endParaRPr>
          </a:p>
        </p:txBody>
      </p:sp>
      <p:sp>
        <p:nvSpPr>
          <p:cNvPr id="27" name="楕円 26">
            <a:extLst>
              <a:ext uri="{FF2B5EF4-FFF2-40B4-BE49-F238E27FC236}">
                <a16:creationId xmlns:a16="http://schemas.microsoft.com/office/drawing/2014/main" id="{76D41A99-3284-65F2-D146-74361B6395D1}"/>
              </a:ext>
            </a:extLst>
          </p:cNvPr>
          <p:cNvSpPr/>
          <p:nvPr/>
        </p:nvSpPr>
        <p:spPr bwMode="auto">
          <a:xfrm>
            <a:off x="8312501" y="1988984"/>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k0</a:t>
            </a:r>
          </a:p>
        </p:txBody>
      </p:sp>
      <p:sp>
        <p:nvSpPr>
          <p:cNvPr id="34" name="楕円 33">
            <a:extLst>
              <a:ext uri="{FF2B5EF4-FFF2-40B4-BE49-F238E27FC236}">
                <a16:creationId xmlns:a16="http://schemas.microsoft.com/office/drawing/2014/main" id="{B059A65D-F881-5CF5-94DD-FC3C4D47FCAB}"/>
              </a:ext>
            </a:extLst>
          </p:cNvPr>
          <p:cNvSpPr/>
          <p:nvPr/>
        </p:nvSpPr>
        <p:spPr bwMode="auto">
          <a:xfrm>
            <a:off x="7052487" y="315899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s1</a:t>
            </a:r>
          </a:p>
        </p:txBody>
      </p:sp>
      <p:sp>
        <p:nvSpPr>
          <p:cNvPr id="35" name="楕円 34">
            <a:extLst>
              <a:ext uri="{FF2B5EF4-FFF2-40B4-BE49-F238E27FC236}">
                <a16:creationId xmlns:a16="http://schemas.microsoft.com/office/drawing/2014/main" id="{F38A7EC7-48EF-403D-CCC3-37411FFE3C34}"/>
              </a:ext>
            </a:extLst>
          </p:cNvPr>
          <p:cNvSpPr/>
          <p:nvPr/>
        </p:nvSpPr>
        <p:spPr bwMode="auto">
          <a:xfrm>
            <a:off x="8222500" y="315899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s0</a:t>
            </a:r>
            <a:endParaRPr kumimoji="1" lang="en-US" sz="1400" dirty="0">
              <a:solidFill>
                <a:schemeClr val="tx1">
                  <a:lumMod val="75000"/>
                  <a:lumOff val="25000"/>
                </a:schemeClr>
              </a:solidFill>
              <a:latin typeface="+mn-ea"/>
            </a:endParaRPr>
          </a:p>
        </p:txBody>
      </p:sp>
      <p:sp>
        <p:nvSpPr>
          <p:cNvPr id="42" name="楕円 41">
            <a:extLst>
              <a:ext uri="{FF2B5EF4-FFF2-40B4-BE49-F238E27FC236}">
                <a16:creationId xmlns:a16="http://schemas.microsoft.com/office/drawing/2014/main" id="{F8FF825C-3437-FDF3-028B-167A52C2CE99}"/>
              </a:ext>
            </a:extLst>
          </p:cNvPr>
          <p:cNvSpPr/>
          <p:nvPr/>
        </p:nvSpPr>
        <p:spPr bwMode="auto">
          <a:xfrm>
            <a:off x="7052487" y="351900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c1</a:t>
            </a:r>
          </a:p>
        </p:txBody>
      </p:sp>
      <p:sp>
        <p:nvSpPr>
          <p:cNvPr id="43" name="楕円 42">
            <a:extLst>
              <a:ext uri="{FF2B5EF4-FFF2-40B4-BE49-F238E27FC236}">
                <a16:creationId xmlns:a16="http://schemas.microsoft.com/office/drawing/2014/main" id="{0986659A-BAC2-70AC-2E5A-8483328EC1F4}"/>
              </a:ext>
            </a:extLst>
          </p:cNvPr>
          <p:cNvSpPr/>
          <p:nvPr/>
        </p:nvSpPr>
        <p:spPr bwMode="auto">
          <a:xfrm>
            <a:off x="8222500" y="351900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c0</a:t>
            </a:r>
          </a:p>
        </p:txBody>
      </p:sp>
      <p:sp>
        <p:nvSpPr>
          <p:cNvPr id="52" name="フローチャート: 手作業 51">
            <a:extLst>
              <a:ext uri="{FF2B5EF4-FFF2-40B4-BE49-F238E27FC236}">
                <a16:creationId xmlns:a16="http://schemas.microsoft.com/office/drawing/2014/main" id="{C1C6348B-0C95-BF9B-7E5E-8301110E3355}"/>
              </a:ext>
            </a:extLst>
          </p:cNvPr>
          <p:cNvSpPr/>
          <p:nvPr/>
        </p:nvSpPr>
        <p:spPr bwMode="auto">
          <a:xfrm>
            <a:off x="7862496" y="2438989"/>
            <a:ext cx="720008" cy="450005"/>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全加算器</a:t>
            </a:r>
            <a:endParaRPr kumimoji="1" lang="en-US" sz="1100" dirty="0">
              <a:solidFill>
                <a:schemeClr val="tx1">
                  <a:lumMod val="75000"/>
                  <a:lumOff val="25000"/>
                </a:schemeClr>
              </a:solidFill>
              <a:latin typeface="+mn-ea"/>
            </a:endParaRPr>
          </a:p>
        </p:txBody>
      </p:sp>
      <p:sp>
        <p:nvSpPr>
          <p:cNvPr id="53" name="フローチャート: 手作業 52">
            <a:extLst>
              <a:ext uri="{FF2B5EF4-FFF2-40B4-BE49-F238E27FC236}">
                <a16:creationId xmlns:a16="http://schemas.microsoft.com/office/drawing/2014/main" id="{58743F69-078A-0050-3F69-EF1B678FE433}"/>
              </a:ext>
            </a:extLst>
          </p:cNvPr>
          <p:cNvSpPr/>
          <p:nvPr/>
        </p:nvSpPr>
        <p:spPr bwMode="auto">
          <a:xfrm>
            <a:off x="6782484" y="2438989"/>
            <a:ext cx="720008" cy="450005"/>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全加算器</a:t>
            </a:r>
            <a:endParaRPr kumimoji="1" lang="en-US" sz="1100" dirty="0">
              <a:solidFill>
                <a:schemeClr val="tx1">
                  <a:lumMod val="75000"/>
                  <a:lumOff val="25000"/>
                </a:schemeClr>
              </a:solidFill>
              <a:latin typeface="+mn-ea"/>
            </a:endParaRPr>
          </a:p>
        </p:txBody>
      </p:sp>
      <p:cxnSp>
        <p:nvCxnSpPr>
          <p:cNvPr id="55" name="直線矢印コネクタ 54">
            <a:extLst>
              <a:ext uri="{FF2B5EF4-FFF2-40B4-BE49-F238E27FC236}">
                <a16:creationId xmlns:a16="http://schemas.microsoft.com/office/drawing/2014/main" id="{175136CB-9B23-2919-8046-60D675CA325C}"/>
              </a:ext>
            </a:extLst>
          </p:cNvPr>
          <p:cNvCxnSpPr>
            <a:cxnSpLocks/>
          </p:cNvCxnSpPr>
          <p:nvPr/>
        </p:nvCxnSpPr>
        <p:spPr bwMode="auto">
          <a:xfrm>
            <a:off x="8042498" y="1538979"/>
            <a:ext cx="0" cy="900010"/>
          </a:xfrm>
          <a:prstGeom prst="straightConnector1">
            <a:avLst/>
          </a:prstGeom>
          <a:noFill/>
          <a:ln w="9525" cap="flat" cmpd="sng" algn="ctr">
            <a:solidFill>
              <a:schemeClr val="tx1"/>
            </a:solidFill>
            <a:prstDash val="solid"/>
            <a:round/>
            <a:headEnd type="none" w="med" len="med"/>
            <a:tailEnd type="triangle"/>
          </a:ln>
          <a:effectLst/>
        </p:spPr>
      </p:cxnSp>
      <p:cxnSp>
        <p:nvCxnSpPr>
          <p:cNvPr id="58" name="直線矢印コネクタ 57">
            <a:extLst>
              <a:ext uri="{FF2B5EF4-FFF2-40B4-BE49-F238E27FC236}">
                <a16:creationId xmlns:a16="http://schemas.microsoft.com/office/drawing/2014/main" id="{5B5F9162-BE06-AE9C-F40A-4AC87D2CA613}"/>
              </a:ext>
            </a:extLst>
          </p:cNvPr>
          <p:cNvCxnSpPr>
            <a:cxnSpLocks/>
            <a:endCxn id="52" idx="0"/>
          </p:cNvCxnSpPr>
          <p:nvPr/>
        </p:nvCxnSpPr>
        <p:spPr bwMode="auto">
          <a:xfrm>
            <a:off x="8222500" y="1898983"/>
            <a:ext cx="0" cy="540006"/>
          </a:xfrm>
          <a:prstGeom prst="straightConnector1">
            <a:avLst/>
          </a:prstGeom>
          <a:noFill/>
          <a:ln w="9525" cap="flat" cmpd="sng" algn="ctr">
            <a:solidFill>
              <a:schemeClr val="tx1"/>
            </a:solidFill>
            <a:prstDash val="solid"/>
            <a:round/>
            <a:headEnd type="none" w="med" len="med"/>
            <a:tailEnd type="triangle"/>
          </a:ln>
          <a:effectLst/>
        </p:spPr>
      </p:cxnSp>
      <p:cxnSp>
        <p:nvCxnSpPr>
          <p:cNvPr id="60" name="直線矢印コネクタ 59">
            <a:extLst>
              <a:ext uri="{FF2B5EF4-FFF2-40B4-BE49-F238E27FC236}">
                <a16:creationId xmlns:a16="http://schemas.microsoft.com/office/drawing/2014/main" id="{99E733B2-FE8A-15A0-4094-287C03BB4C8A}"/>
              </a:ext>
            </a:extLst>
          </p:cNvPr>
          <p:cNvCxnSpPr>
            <a:cxnSpLocks/>
          </p:cNvCxnSpPr>
          <p:nvPr/>
        </p:nvCxnSpPr>
        <p:spPr bwMode="auto">
          <a:xfrm>
            <a:off x="8402502" y="2258987"/>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65" name="直線矢印コネクタ 64">
            <a:extLst>
              <a:ext uri="{FF2B5EF4-FFF2-40B4-BE49-F238E27FC236}">
                <a16:creationId xmlns:a16="http://schemas.microsoft.com/office/drawing/2014/main" id="{7BD6C619-ABA8-760A-783F-AD67967C76BC}"/>
              </a:ext>
            </a:extLst>
          </p:cNvPr>
          <p:cNvCxnSpPr>
            <a:cxnSpLocks/>
          </p:cNvCxnSpPr>
          <p:nvPr/>
        </p:nvCxnSpPr>
        <p:spPr bwMode="auto">
          <a:xfrm>
            <a:off x="8312501" y="2888994"/>
            <a:ext cx="0" cy="270003"/>
          </a:xfrm>
          <a:prstGeom prst="straightConnector1">
            <a:avLst/>
          </a:prstGeom>
          <a:noFill/>
          <a:ln w="9525" cap="flat" cmpd="sng" algn="ctr">
            <a:solidFill>
              <a:schemeClr val="tx1"/>
            </a:solidFill>
            <a:prstDash val="solid"/>
            <a:round/>
            <a:headEnd type="none" w="med" len="med"/>
            <a:tailEnd type="triangle"/>
          </a:ln>
          <a:effectLst/>
        </p:spPr>
      </p:cxnSp>
      <p:cxnSp>
        <p:nvCxnSpPr>
          <p:cNvPr id="66" name="直線矢印コネクタ 65">
            <a:extLst>
              <a:ext uri="{FF2B5EF4-FFF2-40B4-BE49-F238E27FC236}">
                <a16:creationId xmlns:a16="http://schemas.microsoft.com/office/drawing/2014/main" id="{8F68B2BE-9654-2D47-7005-5CCCF833480C}"/>
              </a:ext>
            </a:extLst>
          </p:cNvPr>
          <p:cNvCxnSpPr>
            <a:cxnSpLocks/>
            <a:endCxn id="42" idx="7"/>
          </p:cNvCxnSpPr>
          <p:nvPr/>
        </p:nvCxnSpPr>
        <p:spPr bwMode="auto">
          <a:xfrm flipH="1">
            <a:off x="7282949" y="2888994"/>
            <a:ext cx="849550" cy="669548"/>
          </a:xfrm>
          <a:prstGeom prst="straightConnector1">
            <a:avLst/>
          </a:prstGeom>
          <a:noFill/>
          <a:ln w="9525" cap="flat" cmpd="sng" algn="ctr">
            <a:solidFill>
              <a:schemeClr val="tx1"/>
            </a:solidFill>
            <a:prstDash val="solid"/>
            <a:round/>
            <a:headEnd type="none" w="med" len="med"/>
            <a:tailEnd type="triangle"/>
          </a:ln>
          <a:effectLst/>
        </p:spPr>
      </p:cxnSp>
      <p:cxnSp>
        <p:nvCxnSpPr>
          <p:cNvPr id="69" name="直線矢印コネクタ 68">
            <a:extLst>
              <a:ext uri="{FF2B5EF4-FFF2-40B4-BE49-F238E27FC236}">
                <a16:creationId xmlns:a16="http://schemas.microsoft.com/office/drawing/2014/main" id="{E9B9FCC8-3A41-B436-D4E7-A21957D6F868}"/>
              </a:ext>
            </a:extLst>
          </p:cNvPr>
          <p:cNvCxnSpPr>
            <a:cxnSpLocks/>
          </p:cNvCxnSpPr>
          <p:nvPr/>
        </p:nvCxnSpPr>
        <p:spPr bwMode="auto">
          <a:xfrm>
            <a:off x="7142488" y="2888994"/>
            <a:ext cx="0" cy="270003"/>
          </a:xfrm>
          <a:prstGeom prst="straightConnector1">
            <a:avLst/>
          </a:prstGeom>
          <a:noFill/>
          <a:ln w="9525" cap="flat" cmpd="sng" algn="ctr">
            <a:solidFill>
              <a:schemeClr val="tx1"/>
            </a:solidFill>
            <a:prstDash val="solid"/>
            <a:round/>
            <a:headEnd type="none" w="med" len="med"/>
            <a:tailEnd type="triangle"/>
          </a:ln>
          <a:effectLst/>
        </p:spPr>
      </p:cxnSp>
      <p:sp>
        <p:nvSpPr>
          <p:cNvPr id="71" name="楕円 70">
            <a:extLst>
              <a:ext uri="{FF2B5EF4-FFF2-40B4-BE49-F238E27FC236}">
                <a16:creationId xmlns:a16="http://schemas.microsoft.com/office/drawing/2014/main" id="{53B270B7-AAA8-4829-7893-1A766F816A17}"/>
              </a:ext>
            </a:extLst>
          </p:cNvPr>
          <p:cNvSpPr/>
          <p:nvPr/>
        </p:nvSpPr>
        <p:spPr bwMode="auto">
          <a:xfrm>
            <a:off x="6872485" y="1268976"/>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i1</a:t>
            </a:r>
            <a:endParaRPr kumimoji="1" lang="en-US" sz="1400" dirty="0">
              <a:solidFill>
                <a:schemeClr val="tx1">
                  <a:lumMod val="75000"/>
                  <a:lumOff val="25000"/>
                </a:schemeClr>
              </a:solidFill>
              <a:latin typeface="+mn-ea"/>
            </a:endParaRPr>
          </a:p>
        </p:txBody>
      </p:sp>
      <p:sp>
        <p:nvSpPr>
          <p:cNvPr id="72" name="楕円 71">
            <a:extLst>
              <a:ext uri="{FF2B5EF4-FFF2-40B4-BE49-F238E27FC236}">
                <a16:creationId xmlns:a16="http://schemas.microsoft.com/office/drawing/2014/main" id="{1DEC38D9-7DFC-90A8-F48D-BC9982E0C26A}"/>
              </a:ext>
            </a:extLst>
          </p:cNvPr>
          <p:cNvSpPr/>
          <p:nvPr/>
        </p:nvSpPr>
        <p:spPr bwMode="auto">
          <a:xfrm>
            <a:off x="7052487" y="1628980"/>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j1</a:t>
            </a:r>
            <a:endParaRPr kumimoji="1" lang="en-US" sz="1400" dirty="0">
              <a:solidFill>
                <a:schemeClr val="tx1">
                  <a:lumMod val="75000"/>
                  <a:lumOff val="25000"/>
                </a:schemeClr>
              </a:solidFill>
              <a:latin typeface="+mn-ea"/>
            </a:endParaRPr>
          </a:p>
        </p:txBody>
      </p:sp>
      <p:sp>
        <p:nvSpPr>
          <p:cNvPr id="73" name="楕円 72">
            <a:extLst>
              <a:ext uri="{FF2B5EF4-FFF2-40B4-BE49-F238E27FC236}">
                <a16:creationId xmlns:a16="http://schemas.microsoft.com/office/drawing/2014/main" id="{805DDF9A-CA9E-51C7-7F77-06C6B3713637}"/>
              </a:ext>
            </a:extLst>
          </p:cNvPr>
          <p:cNvSpPr/>
          <p:nvPr/>
        </p:nvSpPr>
        <p:spPr bwMode="auto">
          <a:xfrm>
            <a:off x="7232489" y="1988984"/>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k1</a:t>
            </a:r>
          </a:p>
        </p:txBody>
      </p:sp>
      <p:cxnSp>
        <p:nvCxnSpPr>
          <p:cNvPr id="74" name="直線矢印コネクタ 73">
            <a:extLst>
              <a:ext uri="{FF2B5EF4-FFF2-40B4-BE49-F238E27FC236}">
                <a16:creationId xmlns:a16="http://schemas.microsoft.com/office/drawing/2014/main" id="{1226BC8C-58B6-5901-E8FC-08886D97E08D}"/>
              </a:ext>
            </a:extLst>
          </p:cNvPr>
          <p:cNvCxnSpPr>
            <a:cxnSpLocks/>
          </p:cNvCxnSpPr>
          <p:nvPr/>
        </p:nvCxnSpPr>
        <p:spPr bwMode="auto">
          <a:xfrm>
            <a:off x="6962486" y="1538979"/>
            <a:ext cx="0" cy="900010"/>
          </a:xfrm>
          <a:prstGeom prst="straightConnector1">
            <a:avLst/>
          </a:prstGeom>
          <a:noFill/>
          <a:ln w="9525" cap="flat" cmpd="sng" algn="ctr">
            <a:solidFill>
              <a:schemeClr val="tx1"/>
            </a:solidFill>
            <a:prstDash val="solid"/>
            <a:round/>
            <a:headEnd type="none" w="med" len="med"/>
            <a:tailEnd type="triangle"/>
          </a:ln>
          <a:effectLst/>
        </p:spPr>
      </p:cxnSp>
      <p:cxnSp>
        <p:nvCxnSpPr>
          <p:cNvPr id="75" name="直線矢印コネクタ 74">
            <a:extLst>
              <a:ext uri="{FF2B5EF4-FFF2-40B4-BE49-F238E27FC236}">
                <a16:creationId xmlns:a16="http://schemas.microsoft.com/office/drawing/2014/main" id="{BBC07991-FB0D-0BBD-0BA8-CC02FA8A904C}"/>
              </a:ext>
            </a:extLst>
          </p:cNvPr>
          <p:cNvCxnSpPr>
            <a:cxnSpLocks/>
          </p:cNvCxnSpPr>
          <p:nvPr/>
        </p:nvCxnSpPr>
        <p:spPr bwMode="auto">
          <a:xfrm>
            <a:off x="7142488" y="1898983"/>
            <a:ext cx="0" cy="540006"/>
          </a:xfrm>
          <a:prstGeom prst="straightConnector1">
            <a:avLst/>
          </a:prstGeom>
          <a:noFill/>
          <a:ln w="9525" cap="flat" cmpd="sng" algn="ctr">
            <a:solidFill>
              <a:schemeClr val="tx1"/>
            </a:solidFill>
            <a:prstDash val="solid"/>
            <a:round/>
            <a:headEnd type="none" w="med" len="med"/>
            <a:tailEnd type="triangle"/>
          </a:ln>
          <a:effectLst/>
        </p:spPr>
      </p:cxnSp>
      <p:cxnSp>
        <p:nvCxnSpPr>
          <p:cNvPr id="76" name="直線矢印コネクタ 75">
            <a:extLst>
              <a:ext uri="{FF2B5EF4-FFF2-40B4-BE49-F238E27FC236}">
                <a16:creationId xmlns:a16="http://schemas.microsoft.com/office/drawing/2014/main" id="{A63DCC38-F7B1-359C-0E87-4C93E023E5E3}"/>
              </a:ext>
            </a:extLst>
          </p:cNvPr>
          <p:cNvCxnSpPr>
            <a:cxnSpLocks/>
          </p:cNvCxnSpPr>
          <p:nvPr/>
        </p:nvCxnSpPr>
        <p:spPr bwMode="auto">
          <a:xfrm>
            <a:off x="7322490" y="2258987"/>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77" name="楕円 76">
            <a:extLst>
              <a:ext uri="{FF2B5EF4-FFF2-40B4-BE49-F238E27FC236}">
                <a16:creationId xmlns:a16="http://schemas.microsoft.com/office/drawing/2014/main" id="{D698165B-1F28-0836-A1C5-BBF6479517AD}"/>
              </a:ext>
            </a:extLst>
          </p:cNvPr>
          <p:cNvSpPr/>
          <p:nvPr/>
        </p:nvSpPr>
        <p:spPr bwMode="auto">
          <a:xfrm>
            <a:off x="5922015" y="315899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s1</a:t>
            </a:r>
          </a:p>
        </p:txBody>
      </p:sp>
      <p:sp>
        <p:nvSpPr>
          <p:cNvPr id="78" name="楕円 77">
            <a:extLst>
              <a:ext uri="{FF2B5EF4-FFF2-40B4-BE49-F238E27FC236}">
                <a16:creationId xmlns:a16="http://schemas.microsoft.com/office/drawing/2014/main" id="{22460D13-E080-7D7C-1A38-D4EBE0645BE4}"/>
              </a:ext>
            </a:extLst>
          </p:cNvPr>
          <p:cNvSpPr/>
          <p:nvPr/>
        </p:nvSpPr>
        <p:spPr bwMode="auto">
          <a:xfrm>
            <a:off x="5922015" y="351900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c1</a:t>
            </a:r>
          </a:p>
        </p:txBody>
      </p:sp>
      <p:sp>
        <p:nvSpPr>
          <p:cNvPr id="79" name="フローチャート: 手作業 78">
            <a:extLst>
              <a:ext uri="{FF2B5EF4-FFF2-40B4-BE49-F238E27FC236}">
                <a16:creationId xmlns:a16="http://schemas.microsoft.com/office/drawing/2014/main" id="{50D948BA-FC89-31C9-B026-5C86B41D0A3E}"/>
              </a:ext>
            </a:extLst>
          </p:cNvPr>
          <p:cNvSpPr/>
          <p:nvPr/>
        </p:nvSpPr>
        <p:spPr bwMode="auto">
          <a:xfrm>
            <a:off x="5652012" y="2438989"/>
            <a:ext cx="720008" cy="450005"/>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全加算器</a:t>
            </a:r>
            <a:endParaRPr kumimoji="1" lang="en-US" sz="1100" dirty="0">
              <a:solidFill>
                <a:schemeClr val="tx1">
                  <a:lumMod val="75000"/>
                  <a:lumOff val="25000"/>
                </a:schemeClr>
              </a:solidFill>
              <a:latin typeface="+mn-ea"/>
            </a:endParaRPr>
          </a:p>
        </p:txBody>
      </p:sp>
      <p:cxnSp>
        <p:nvCxnSpPr>
          <p:cNvPr id="80" name="直線矢印コネクタ 79">
            <a:extLst>
              <a:ext uri="{FF2B5EF4-FFF2-40B4-BE49-F238E27FC236}">
                <a16:creationId xmlns:a16="http://schemas.microsoft.com/office/drawing/2014/main" id="{68BC016D-11D2-8C78-20A1-B987A1DAD44D}"/>
              </a:ext>
            </a:extLst>
          </p:cNvPr>
          <p:cNvCxnSpPr>
            <a:cxnSpLocks/>
            <a:endCxn id="78" idx="7"/>
          </p:cNvCxnSpPr>
          <p:nvPr/>
        </p:nvCxnSpPr>
        <p:spPr bwMode="auto">
          <a:xfrm flipH="1">
            <a:off x="6152477" y="2888994"/>
            <a:ext cx="849550" cy="669548"/>
          </a:xfrm>
          <a:prstGeom prst="straightConnector1">
            <a:avLst/>
          </a:prstGeom>
          <a:noFill/>
          <a:ln w="9525" cap="flat" cmpd="sng" algn="ctr">
            <a:solidFill>
              <a:schemeClr val="tx1"/>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EB551806-AE92-756C-4516-2662625740CE}"/>
              </a:ext>
            </a:extLst>
          </p:cNvPr>
          <p:cNvCxnSpPr>
            <a:cxnSpLocks/>
          </p:cNvCxnSpPr>
          <p:nvPr/>
        </p:nvCxnSpPr>
        <p:spPr bwMode="auto">
          <a:xfrm>
            <a:off x="6012016" y="2888994"/>
            <a:ext cx="0" cy="270003"/>
          </a:xfrm>
          <a:prstGeom prst="straightConnector1">
            <a:avLst/>
          </a:prstGeom>
          <a:noFill/>
          <a:ln w="9525" cap="flat" cmpd="sng" algn="ctr">
            <a:solidFill>
              <a:schemeClr val="tx1"/>
            </a:solidFill>
            <a:prstDash val="solid"/>
            <a:round/>
            <a:headEnd type="none" w="med" len="med"/>
            <a:tailEnd type="triangle"/>
          </a:ln>
          <a:effectLst/>
        </p:spPr>
      </p:cxnSp>
      <p:sp>
        <p:nvSpPr>
          <p:cNvPr id="82" name="楕円 81">
            <a:extLst>
              <a:ext uri="{FF2B5EF4-FFF2-40B4-BE49-F238E27FC236}">
                <a16:creationId xmlns:a16="http://schemas.microsoft.com/office/drawing/2014/main" id="{71770047-09FA-C092-9D8F-07FE13A1788A}"/>
              </a:ext>
            </a:extLst>
          </p:cNvPr>
          <p:cNvSpPr/>
          <p:nvPr/>
        </p:nvSpPr>
        <p:spPr bwMode="auto">
          <a:xfrm>
            <a:off x="5742013" y="1268976"/>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i1</a:t>
            </a:r>
            <a:endParaRPr kumimoji="1" lang="en-US" sz="1400" dirty="0">
              <a:solidFill>
                <a:schemeClr val="tx1">
                  <a:lumMod val="75000"/>
                  <a:lumOff val="25000"/>
                </a:schemeClr>
              </a:solidFill>
              <a:latin typeface="+mn-ea"/>
            </a:endParaRPr>
          </a:p>
        </p:txBody>
      </p:sp>
      <p:sp>
        <p:nvSpPr>
          <p:cNvPr id="83" name="楕円 82">
            <a:extLst>
              <a:ext uri="{FF2B5EF4-FFF2-40B4-BE49-F238E27FC236}">
                <a16:creationId xmlns:a16="http://schemas.microsoft.com/office/drawing/2014/main" id="{BF343F9C-4E8C-F92D-C4AD-1AD2C8921A1C}"/>
              </a:ext>
            </a:extLst>
          </p:cNvPr>
          <p:cNvSpPr/>
          <p:nvPr/>
        </p:nvSpPr>
        <p:spPr bwMode="auto">
          <a:xfrm>
            <a:off x="5922015" y="1628980"/>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j1</a:t>
            </a:r>
            <a:endParaRPr kumimoji="1" lang="en-US" sz="1400" dirty="0">
              <a:solidFill>
                <a:schemeClr val="tx1">
                  <a:lumMod val="75000"/>
                  <a:lumOff val="25000"/>
                </a:schemeClr>
              </a:solidFill>
              <a:latin typeface="+mn-ea"/>
            </a:endParaRPr>
          </a:p>
        </p:txBody>
      </p:sp>
      <p:sp>
        <p:nvSpPr>
          <p:cNvPr id="84" name="楕円 83">
            <a:extLst>
              <a:ext uri="{FF2B5EF4-FFF2-40B4-BE49-F238E27FC236}">
                <a16:creationId xmlns:a16="http://schemas.microsoft.com/office/drawing/2014/main" id="{72F2E403-D042-C6CF-1BF6-85BEF12F0401}"/>
              </a:ext>
            </a:extLst>
          </p:cNvPr>
          <p:cNvSpPr/>
          <p:nvPr/>
        </p:nvSpPr>
        <p:spPr bwMode="auto">
          <a:xfrm>
            <a:off x="6102017" y="1988984"/>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k1</a:t>
            </a:r>
          </a:p>
        </p:txBody>
      </p:sp>
      <p:cxnSp>
        <p:nvCxnSpPr>
          <p:cNvPr id="85" name="直線矢印コネクタ 84">
            <a:extLst>
              <a:ext uri="{FF2B5EF4-FFF2-40B4-BE49-F238E27FC236}">
                <a16:creationId xmlns:a16="http://schemas.microsoft.com/office/drawing/2014/main" id="{20ADAD71-639C-5664-089D-23A85AD4CE2A}"/>
              </a:ext>
            </a:extLst>
          </p:cNvPr>
          <p:cNvCxnSpPr>
            <a:cxnSpLocks/>
          </p:cNvCxnSpPr>
          <p:nvPr/>
        </p:nvCxnSpPr>
        <p:spPr bwMode="auto">
          <a:xfrm>
            <a:off x="5832014" y="1538979"/>
            <a:ext cx="0" cy="900010"/>
          </a:xfrm>
          <a:prstGeom prst="straightConnector1">
            <a:avLst/>
          </a:prstGeom>
          <a:noFill/>
          <a:ln w="9525" cap="flat" cmpd="sng" algn="ctr">
            <a:solidFill>
              <a:schemeClr val="tx1"/>
            </a:solidFill>
            <a:prstDash val="solid"/>
            <a:round/>
            <a:headEnd type="none" w="med" len="med"/>
            <a:tailEnd type="triangle"/>
          </a:ln>
          <a:effectLst/>
        </p:spPr>
      </p:cxnSp>
      <p:cxnSp>
        <p:nvCxnSpPr>
          <p:cNvPr id="86" name="直線矢印コネクタ 85">
            <a:extLst>
              <a:ext uri="{FF2B5EF4-FFF2-40B4-BE49-F238E27FC236}">
                <a16:creationId xmlns:a16="http://schemas.microsoft.com/office/drawing/2014/main" id="{4B29F0A5-44D1-5D5C-8A27-B4BEF3F71CA3}"/>
              </a:ext>
            </a:extLst>
          </p:cNvPr>
          <p:cNvCxnSpPr>
            <a:cxnSpLocks/>
          </p:cNvCxnSpPr>
          <p:nvPr/>
        </p:nvCxnSpPr>
        <p:spPr bwMode="auto">
          <a:xfrm>
            <a:off x="6012016" y="1898983"/>
            <a:ext cx="0" cy="540006"/>
          </a:xfrm>
          <a:prstGeom prst="straightConnector1">
            <a:avLst/>
          </a:prstGeom>
          <a:noFill/>
          <a:ln w="9525" cap="flat" cmpd="sng" algn="ctr">
            <a:solidFill>
              <a:schemeClr val="tx1"/>
            </a:solidFill>
            <a:prstDash val="solid"/>
            <a:round/>
            <a:headEnd type="none" w="med" len="med"/>
            <a:tailEnd type="triangle"/>
          </a:ln>
          <a:effectLst/>
        </p:spPr>
      </p:cxnSp>
      <p:cxnSp>
        <p:nvCxnSpPr>
          <p:cNvPr id="87" name="直線矢印コネクタ 86">
            <a:extLst>
              <a:ext uri="{FF2B5EF4-FFF2-40B4-BE49-F238E27FC236}">
                <a16:creationId xmlns:a16="http://schemas.microsoft.com/office/drawing/2014/main" id="{F93F4121-3034-3D47-4031-96D4A4BEC042}"/>
              </a:ext>
            </a:extLst>
          </p:cNvPr>
          <p:cNvCxnSpPr>
            <a:cxnSpLocks/>
          </p:cNvCxnSpPr>
          <p:nvPr/>
        </p:nvCxnSpPr>
        <p:spPr bwMode="auto">
          <a:xfrm>
            <a:off x="6192018" y="2258987"/>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4" name="楕円 3">
            <a:extLst>
              <a:ext uri="{FF2B5EF4-FFF2-40B4-BE49-F238E27FC236}">
                <a16:creationId xmlns:a16="http://schemas.microsoft.com/office/drawing/2014/main" id="{65791A85-F9BF-2C96-A7D5-CBE42B9ED481}"/>
              </a:ext>
            </a:extLst>
          </p:cNvPr>
          <p:cNvSpPr/>
          <p:nvPr/>
        </p:nvSpPr>
        <p:spPr bwMode="auto">
          <a:xfrm>
            <a:off x="7952497" y="414900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i0</a:t>
            </a:r>
            <a:endParaRPr kumimoji="1" lang="en-US" sz="1400" dirty="0">
              <a:solidFill>
                <a:schemeClr val="tx1">
                  <a:lumMod val="75000"/>
                  <a:lumOff val="25000"/>
                </a:schemeClr>
              </a:solidFill>
              <a:latin typeface="+mn-ea"/>
            </a:endParaRPr>
          </a:p>
        </p:txBody>
      </p:sp>
      <p:sp>
        <p:nvSpPr>
          <p:cNvPr id="5" name="楕円 4">
            <a:extLst>
              <a:ext uri="{FF2B5EF4-FFF2-40B4-BE49-F238E27FC236}">
                <a16:creationId xmlns:a16="http://schemas.microsoft.com/office/drawing/2014/main" id="{A89DDD1E-2CA0-F439-7C06-97B0818CCCFF}"/>
              </a:ext>
            </a:extLst>
          </p:cNvPr>
          <p:cNvSpPr/>
          <p:nvPr/>
        </p:nvSpPr>
        <p:spPr bwMode="auto">
          <a:xfrm>
            <a:off x="8132499" y="450901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j0</a:t>
            </a:r>
            <a:endParaRPr kumimoji="1" lang="en-US" sz="1400" dirty="0">
              <a:solidFill>
                <a:schemeClr val="tx1">
                  <a:lumMod val="75000"/>
                  <a:lumOff val="25000"/>
                </a:schemeClr>
              </a:solidFill>
              <a:latin typeface="+mn-ea"/>
            </a:endParaRPr>
          </a:p>
        </p:txBody>
      </p:sp>
      <p:sp>
        <p:nvSpPr>
          <p:cNvPr id="7" name="楕円 6">
            <a:extLst>
              <a:ext uri="{FF2B5EF4-FFF2-40B4-BE49-F238E27FC236}">
                <a16:creationId xmlns:a16="http://schemas.microsoft.com/office/drawing/2014/main" id="{B37D0462-B92E-47BD-CAE4-3DBE6026F3C4}"/>
              </a:ext>
            </a:extLst>
          </p:cNvPr>
          <p:cNvSpPr/>
          <p:nvPr/>
        </p:nvSpPr>
        <p:spPr bwMode="auto">
          <a:xfrm>
            <a:off x="7052487" y="603902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s1</a:t>
            </a:r>
          </a:p>
        </p:txBody>
      </p:sp>
      <p:sp>
        <p:nvSpPr>
          <p:cNvPr id="8" name="楕円 7">
            <a:extLst>
              <a:ext uri="{FF2B5EF4-FFF2-40B4-BE49-F238E27FC236}">
                <a16:creationId xmlns:a16="http://schemas.microsoft.com/office/drawing/2014/main" id="{27D8C8AF-F690-1278-4F8D-ABF26EC6DC5E}"/>
              </a:ext>
            </a:extLst>
          </p:cNvPr>
          <p:cNvSpPr/>
          <p:nvPr/>
        </p:nvSpPr>
        <p:spPr bwMode="auto">
          <a:xfrm>
            <a:off x="8222500" y="603902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s0</a:t>
            </a:r>
            <a:endParaRPr kumimoji="1" lang="en-US" sz="1400" dirty="0">
              <a:solidFill>
                <a:schemeClr val="tx1">
                  <a:lumMod val="75000"/>
                  <a:lumOff val="25000"/>
                </a:schemeClr>
              </a:solidFill>
              <a:latin typeface="+mn-ea"/>
            </a:endParaRPr>
          </a:p>
        </p:txBody>
      </p:sp>
      <p:sp>
        <p:nvSpPr>
          <p:cNvPr id="12" name="フローチャート: 手作業 11">
            <a:extLst>
              <a:ext uri="{FF2B5EF4-FFF2-40B4-BE49-F238E27FC236}">
                <a16:creationId xmlns:a16="http://schemas.microsoft.com/office/drawing/2014/main" id="{A57CDABB-4C5D-F4C9-B81E-E46FBC19DEC7}"/>
              </a:ext>
            </a:extLst>
          </p:cNvPr>
          <p:cNvSpPr/>
          <p:nvPr/>
        </p:nvSpPr>
        <p:spPr bwMode="auto">
          <a:xfrm>
            <a:off x="7862496" y="5319021"/>
            <a:ext cx="720008" cy="450005"/>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全加算器</a:t>
            </a:r>
            <a:endParaRPr kumimoji="1" lang="en-US" sz="1100" dirty="0">
              <a:solidFill>
                <a:schemeClr val="tx1">
                  <a:lumMod val="75000"/>
                  <a:lumOff val="25000"/>
                </a:schemeClr>
              </a:solidFill>
              <a:latin typeface="+mn-ea"/>
            </a:endParaRPr>
          </a:p>
        </p:txBody>
      </p:sp>
      <p:sp>
        <p:nvSpPr>
          <p:cNvPr id="13" name="フローチャート: 手作業 12">
            <a:extLst>
              <a:ext uri="{FF2B5EF4-FFF2-40B4-BE49-F238E27FC236}">
                <a16:creationId xmlns:a16="http://schemas.microsoft.com/office/drawing/2014/main" id="{19D30995-A78C-B922-68F3-A3E58A10CBE7}"/>
              </a:ext>
            </a:extLst>
          </p:cNvPr>
          <p:cNvSpPr/>
          <p:nvPr/>
        </p:nvSpPr>
        <p:spPr bwMode="auto">
          <a:xfrm>
            <a:off x="6782484" y="5319021"/>
            <a:ext cx="720008" cy="450005"/>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全加算器</a:t>
            </a:r>
            <a:endParaRPr kumimoji="1" lang="en-US" sz="1100" dirty="0">
              <a:solidFill>
                <a:schemeClr val="tx1">
                  <a:lumMod val="75000"/>
                  <a:lumOff val="25000"/>
                </a:schemeClr>
              </a:solidFill>
              <a:latin typeface="+mn-ea"/>
            </a:endParaRPr>
          </a:p>
        </p:txBody>
      </p:sp>
      <p:cxnSp>
        <p:nvCxnSpPr>
          <p:cNvPr id="14" name="直線矢印コネクタ 13">
            <a:extLst>
              <a:ext uri="{FF2B5EF4-FFF2-40B4-BE49-F238E27FC236}">
                <a16:creationId xmlns:a16="http://schemas.microsoft.com/office/drawing/2014/main" id="{6137C9DD-146B-3DE7-5D2A-863D7827168F}"/>
              </a:ext>
            </a:extLst>
          </p:cNvPr>
          <p:cNvCxnSpPr>
            <a:cxnSpLocks/>
          </p:cNvCxnSpPr>
          <p:nvPr/>
        </p:nvCxnSpPr>
        <p:spPr bwMode="auto">
          <a:xfrm>
            <a:off x="8042498" y="4419011"/>
            <a:ext cx="0" cy="900010"/>
          </a:xfrm>
          <a:prstGeom prst="straightConnector1">
            <a:avLst/>
          </a:prstGeom>
          <a:noFill/>
          <a:ln w="9525" cap="flat" cmpd="sng" algn="ctr">
            <a:solidFill>
              <a:schemeClr val="tx1"/>
            </a:solidFill>
            <a:prstDash val="solid"/>
            <a:round/>
            <a:headEnd type="none" w="med" len="med"/>
            <a:tailEnd type="triangle"/>
          </a:ln>
          <a:effectLst/>
        </p:spPr>
      </p:cxnSp>
      <p:cxnSp>
        <p:nvCxnSpPr>
          <p:cNvPr id="15" name="直線矢印コネクタ 14">
            <a:extLst>
              <a:ext uri="{FF2B5EF4-FFF2-40B4-BE49-F238E27FC236}">
                <a16:creationId xmlns:a16="http://schemas.microsoft.com/office/drawing/2014/main" id="{757B2C65-D772-2B84-5985-804AD6EAC79D}"/>
              </a:ext>
            </a:extLst>
          </p:cNvPr>
          <p:cNvCxnSpPr>
            <a:cxnSpLocks/>
            <a:endCxn id="12" idx="0"/>
          </p:cNvCxnSpPr>
          <p:nvPr/>
        </p:nvCxnSpPr>
        <p:spPr bwMode="auto">
          <a:xfrm>
            <a:off x="8222500" y="4779015"/>
            <a:ext cx="0" cy="540006"/>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A2E889E4-A93F-79D7-86B0-4B809D2809FB}"/>
              </a:ext>
            </a:extLst>
          </p:cNvPr>
          <p:cNvCxnSpPr>
            <a:cxnSpLocks/>
          </p:cNvCxnSpPr>
          <p:nvPr/>
        </p:nvCxnSpPr>
        <p:spPr bwMode="auto">
          <a:xfrm>
            <a:off x="8312501" y="5769026"/>
            <a:ext cx="0" cy="270003"/>
          </a:xfrm>
          <a:prstGeom prst="straightConnector1">
            <a:avLst/>
          </a:prstGeom>
          <a:noFill/>
          <a:ln w="9525" cap="flat" cmpd="sng" algn="ctr">
            <a:solidFill>
              <a:schemeClr val="tx1"/>
            </a:solidFill>
            <a:prstDash val="solid"/>
            <a:round/>
            <a:headEnd type="none" w="med" len="med"/>
            <a:tailEnd type="triangle"/>
          </a:ln>
          <a:effectLst/>
        </p:spPr>
      </p:cxnSp>
      <p:cxnSp>
        <p:nvCxnSpPr>
          <p:cNvPr id="20" name="直線矢印コネクタ 19">
            <a:extLst>
              <a:ext uri="{FF2B5EF4-FFF2-40B4-BE49-F238E27FC236}">
                <a16:creationId xmlns:a16="http://schemas.microsoft.com/office/drawing/2014/main" id="{4B463B25-665B-1F6C-08A0-51B0F2B6925D}"/>
              </a:ext>
            </a:extLst>
          </p:cNvPr>
          <p:cNvCxnSpPr>
            <a:cxnSpLocks/>
          </p:cNvCxnSpPr>
          <p:nvPr/>
        </p:nvCxnSpPr>
        <p:spPr bwMode="auto">
          <a:xfrm>
            <a:off x="7142488" y="5769026"/>
            <a:ext cx="0" cy="270003"/>
          </a:xfrm>
          <a:prstGeom prst="straightConnector1">
            <a:avLst/>
          </a:prstGeom>
          <a:noFill/>
          <a:ln w="9525" cap="flat" cmpd="sng" algn="ctr">
            <a:solidFill>
              <a:schemeClr val="tx1"/>
            </a:solidFill>
            <a:prstDash val="solid"/>
            <a:round/>
            <a:headEnd type="none" w="med" len="med"/>
            <a:tailEnd type="triangle"/>
          </a:ln>
          <a:effectLst/>
        </p:spPr>
      </p:cxnSp>
      <p:sp>
        <p:nvSpPr>
          <p:cNvPr id="21" name="楕円 20">
            <a:extLst>
              <a:ext uri="{FF2B5EF4-FFF2-40B4-BE49-F238E27FC236}">
                <a16:creationId xmlns:a16="http://schemas.microsoft.com/office/drawing/2014/main" id="{1891CFC6-6156-DB10-49C9-FFBE2F9A4B39}"/>
              </a:ext>
            </a:extLst>
          </p:cNvPr>
          <p:cNvSpPr/>
          <p:nvPr/>
        </p:nvSpPr>
        <p:spPr bwMode="auto">
          <a:xfrm>
            <a:off x="6872485" y="414900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i1</a:t>
            </a:r>
            <a:endParaRPr kumimoji="1" lang="en-US" sz="1400" dirty="0">
              <a:solidFill>
                <a:schemeClr val="tx1">
                  <a:lumMod val="75000"/>
                  <a:lumOff val="25000"/>
                </a:schemeClr>
              </a:solidFill>
              <a:latin typeface="+mn-ea"/>
            </a:endParaRPr>
          </a:p>
        </p:txBody>
      </p:sp>
      <p:sp>
        <p:nvSpPr>
          <p:cNvPr id="22" name="楕円 21">
            <a:extLst>
              <a:ext uri="{FF2B5EF4-FFF2-40B4-BE49-F238E27FC236}">
                <a16:creationId xmlns:a16="http://schemas.microsoft.com/office/drawing/2014/main" id="{ED08E22B-9BCD-0543-CA2F-7D56CE4B4812}"/>
              </a:ext>
            </a:extLst>
          </p:cNvPr>
          <p:cNvSpPr/>
          <p:nvPr/>
        </p:nvSpPr>
        <p:spPr bwMode="auto">
          <a:xfrm>
            <a:off x="7052487" y="450901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j1</a:t>
            </a:r>
            <a:endParaRPr kumimoji="1" lang="en-US" sz="1400" dirty="0">
              <a:solidFill>
                <a:schemeClr val="tx1">
                  <a:lumMod val="75000"/>
                  <a:lumOff val="25000"/>
                </a:schemeClr>
              </a:solidFill>
              <a:latin typeface="+mn-ea"/>
            </a:endParaRPr>
          </a:p>
        </p:txBody>
      </p:sp>
      <p:cxnSp>
        <p:nvCxnSpPr>
          <p:cNvPr id="24" name="直線矢印コネクタ 23">
            <a:extLst>
              <a:ext uri="{FF2B5EF4-FFF2-40B4-BE49-F238E27FC236}">
                <a16:creationId xmlns:a16="http://schemas.microsoft.com/office/drawing/2014/main" id="{EB2191E9-DB76-5CFA-6625-A48D7FF99AB7}"/>
              </a:ext>
            </a:extLst>
          </p:cNvPr>
          <p:cNvCxnSpPr>
            <a:cxnSpLocks/>
          </p:cNvCxnSpPr>
          <p:nvPr/>
        </p:nvCxnSpPr>
        <p:spPr bwMode="auto">
          <a:xfrm>
            <a:off x="6962486" y="4419011"/>
            <a:ext cx="0" cy="900010"/>
          </a:xfrm>
          <a:prstGeom prst="straightConnector1">
            <a:avLst/>
          </a:prstGeom>
          <a:noFill/>
          <a:ln w="9525" cap="flat" cmpd="sng" algn="ctr">
            <a:solidFill>
              <a:schemeClr val="tx1"/>
            </a:solidFill>
            <a:prstDash val="solid"/>
            <a:round/>
            <a:headEnd type="none" w="med" len="med"/>
            <a:tailEnd type="triangle"/>
          </a:ln>
          <a:effectLst/>
        </p:spPr>
      </p:cxnSp>
      <p:cxnSp>
        <p:nvCxnSpPr>
          <p:cNvPr id="25" name="直線矢印コネクタ 24">
            <a:extLst>
              <a:ext uri="{FF2B5EF4-FFF2-40B4-BE49-F238E27FC236}">
                <a16:creationId xmlns:a16="http://schemas.microsoft.com/office/drawing/2014/main" id="{5AC5B025-7C88-AF9B-C205-39F6D7B9E22F}"/>
              </a:ext>
            </a:extLst>
          </p:cNvPr>
          <p:cNvCxnSpPr>
            <a:cxnSpLocks/>
          </p:cNvCxnSpPr>
          <p:nvPr/>
        </p:nvCxnSpPr>
        <p:spPr bwMode="auto">
          <a:xfrm>
            <a:off x="7142488" y="4779015"/>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28" name="楕円 27">
            <a:extLst>
              <a:ext uri="{FF2B5EF4-FFF2-40B4-BE49-F238E27FC236}">
                <a16:creationId xmlns:a16="http://schemas.microsoft.com/office/drawing/2014/main" id="{44DF92B9-2130-36E5-1306-FDF5D1189153}"/>
              </a:ext>
            </a:extLst>
          </p:cNvPr>
          <p:cNvSpPr/>
          <p:nvPr/>
        </p:nvSpPr>
        <p:spPr bwMode="auto">
          <a:xfrm>
            <a:off x="5922015" y="603902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sz="1400" dirty="0">
                <a:solidFill>
                  <a:schemeClr val="tx1">
                    <a:lumMod val="75000"/>
                    <a:lumOff val="25000"/>
                  </a:schemeClr>
                </a:solidFill>
                <a:latin typeface="+mn-ea"/>
              </a:rPr>
              <a:t>s1</a:t>
            </a:r>
          </a:p>
        </p:txBody>
      </p:sp>
      <p:sp>
        <p:nvSpPr>
          <p:cNvPr id="30" name="フローチャート: 手作業 29">
            <a:extLst>
              <a:ext uri="{FF2B5EF4-FFF2-40B4-BE49-F238E27FC236}">
                <a16:creationId xmlns:a16="http://schemas.microsoft.com/office/drawing/2014/main" id="{F9386221-847B-CBD7-B1E6-700321D209EA}"/>
              </a:ext>
            </a:extLst>
          </p:cNvPr>
          <p:cNvSpPr/>
          <p:nvPr/>
        </p:nvSpPr>
        <p:spPr bwMode="auto">
          <a:xfrm>
            <a:off x="5652012" y="5319021"/>
            <a:ext cx="720008" cy="450005"/>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全加算器</a:t>
            </a:r>
            <a:endParaRPr kumimoji="1" lang="en-US" sz="1100" dirty="0">
              <a:solidFill>
                <a:schemeClr val="tx1">
                  <a:lumMod val="75000"/>
                  <a:lumOff val="25000"/>
                </a:schemeClr>
              </a:solidFill>
              <a:latin typeface="+mn-ea"/>
            </a:endParaRPr>
          </a:p>
        </p:txBody>
      </p:sp>
      <p:cxnSp>
        <p:nvCxnSpPr>
          <p:cNvPr id="31" name="直線矢印コネクタ 30">
            <a:extLst>
              <a:ext uri="{FF2B5EF4-FFF2-40B4-BE49-F238E27FC236}">
                <a16:creationId xmlns:a16="http://schemas.microsoft.com/office/drawing/2014/main" id="{DA07C923-29C0-629D-F36A-C08191D33461}"/>
              </a:ext>
            </a:extLst>
          </p:cNvPr>
          <p:cNvCxnSpPr>
            <a:cxnSpLocks/>
          </p:cNvCxnSpPr>
          <p:nvPr/>
        </p:nvCxnSpPr>
        <p:spPr bwMode="auto">
          <a:xfrm flipH="1">
            <a:off x="6642023" y="5859027"/>
            <a:ext cx="360004" cy="0"/>
          </a:xfrm>
          <a:prstGeom prst="straightConnector1">
            <a:avLst/>
          </a:prstGeom>
          <a:noFill/>
          <a:ln w="9525" cap="flat" cmpd="sng" algn="ctr">
            <a:solidFill>
              <a:schemeClr val="tx1"/>
            </a:solidFill>
            <a:prstDash val="solid"/>
            <a:round/>
            <a:headEnd type="none" w="med" len="med"/>
            <a:tailEnd type="none"/>
          </a:ln>
          <a:effectLst/>
        </p:spPr>
      </p:cxnSp>
      <p:cxnSp>
        <p:nvCxnSpPr>
          <p:cNvPr id="32" name="直線矢印コネクタ 31">
            <a:extLst>
              <a:ext uri="{FF2B5EF4-FFF2-40B4-BE49-F238E27FC236}">
                <a16:creationId xmlns:a16="http://schemas.microsoft.com/office/drawing/2014/main" id="{9595172C-8938-3302-783B-1DB2DB84F303}"/>
              </a:ext>
            </a:extLst>
          </p:cNvPr>
          <p:cNvCxnSpPr>
            <a:cxnSpLocks/>
          </p:cNvCxnSpPr>
          <p:nvPr/>
        </p:nvCxnSpPr>
        <p:spPr bwMode="auto">
          <a:xfrm>
            <a:off x="6012016" y="5769026"/>
            <a:ext cx="0" cy="270003"/>
          </a:xfrm>
          <a:prstGeom prst="straightConnector1">
            <a:avLst/>
          </a:prstGeom>
          <a:noFill/>
          <a:ln w="9525" cap="flat" cmpd="sng" algn="ctr">
            <a:solidFill>
              <a:schemeClr val="tx1"/>
            </a:solidFill>
            <a:prstDash val="solid"/>
            <a:round/>
            <a:headEnd type="none" w="med" len="med"/>
            <a:tailEnd type="triangle"/>
          </a:ln>
          <a:effectLst/>
        </p:spPr>
      </p:cxnSp>
      <p:sp>
        <p:nvSpPr>
          <p:cNvPr id="33" name="楕円 32">
            <a:extLst>
              <a:ext uri="{FF2B5EF4-FFF2-40B4-BE49-F238E27FC236}">
                <a16:creationId xmlns:a16="http://schemas.microsoft.com/office/drawing/2014/main" id="{9C6FB32B-7F2A-B374-E28B-F0ABA7F045E2}"/>
              </a:ext>
            </a:extLst>
          </p:cNvPr>
          <p:cNvSpPr/>
          <p:nvPr/>
        </p:nvSpPr>
        <p:spPr bwMode="auto">
          <a:xfrm>
            <a:off x="5742013" y="4149008"/>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i1</a:t>
            </a:r>
            <a:endParaRPr kumimoji="1" lang="en-US" sz="1400" dirty="0">
              <a:solidFill>
                <a:schemeClr val="tx1">
                  <a:lumMod val="75000"/>
                  <a:lumOff val="25000"/>
                </a:schemeClr>
              </a:solidFill>
              <a:latin typeface="+mn-ea"/>
            </a:endParaRPr>
          </a:p>
        </p:txBody>
      </p:sp>
      <p:sp>
        <p:nvSpPr>
          <p:cNvPr id="36" name="楕円 35">
            <a:extLst>
              <a:ext uri="{FF2B5EF4-FFF2-40B4-BE49-F238E27FC236}">
                <a16:creationId xmlns:a16="http://schemas.microsoft.com/office/drawing/2014/main" id="{BE84C202-8410-7DC9-1B7C-C709122AEFBA}"/>
              </a:ext>
            </a:extLst>
          </p:cNvPr>
          <p:cNvSpPr/>
          <p:nvPr/>
        </p:nvSpPr>
        <p:spPr bwMode="auto">
          <a:xfrm>
            <a:off x="5922015" y="4509012"/>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j1</a:t>
            </a:r>
            <a:endParaRPr kumimoji="1" lang="en-US" sz="1400" dirty="0">
              <a:solidFill>
                <a:schemeClr val="tx1">
                  <a:lumMod val="75000"/>
                  <a:lumOff val="25000"/>
                </a:schemeClr>
              </a:solidFill>
              <a:latin typeface="+mn-ea"/>
            </a:endParaRPr>
          </a:p>
        </p:txBody>
      </p:sp>
      <p:cxnSp>
        <p:nvCxnSpPr>
          <p:cNvPr id="38" name="直線矢印コネクタ 37">
            <a:extLst>
              <a:ext uri="{FF2B5EF4-FFF2-40B4-BE49-F238E27FC236}">
                <a16:creationId xmlns:a16="http://schemas.microsoft.com/office/drawing/2014/main" id="{A7370EC2-A646-61A2-9B16-8EE514319F04}"/>
              </a:ext>
            </a:extLst>
          </p:cNvPr>
          <p:cNvCxnSpPr>
            <a:cxnSpLocks/>
          </p:cNvCxnSpPr>
          <p:nvPr/>
        </p:nvCxnSpPr>
        <p:spPr bwMode="auto">
          <a:xfrm>
            <a:off x="5832014" y="4419011"/>
            <a:ext cx="0" cy="900010"/>
          </a:xfrm>
          <a:prstGeom prst="straightConnector1">
            <a:avLst/>
          </a:prstGeom>
          <a:noFill/>
          <a:ln w="9525" cap="flat" cmpd="sng" algn="ctr">
            <a:solidFill>
              <a:schemeClr val="tx1"/>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6FB2DE87-4B19-60CB-868A-1FF4749290B3}"/>
              </a:ext>
            </a:extLst>
          </p:cNvPr>
          <p:cNvCxnSpPr>
            <a:cxnSpLocks/>
          </p:cNvCxnSpPr>
          <p:nvPr/>
        </p:nvCxnSpPr>
        <p:spPr bwMode="auto">
          <a:xfrm>
            <a:off x="6012016" y="4779015"/>
            <a:ext cx="0" cy="540006"/>
          </a:xfrm>
          <a:prstGeom prst="straightConnector1">
            <a:avLst/>
          </a:prstGeom>
          <a:noFill/>
          <a:ln w="9525" cap="flat" cmpd="sng" algn="ctr">
            <a:solidFill>
              <a:schemeClr val="tx1"/>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14E14047-31F3-D570-B13F-AADAB9D4A691}"/>
              </a:ext>
            </a:extLst>
          </p:cNvPr>
          <p:cNvCxnSpPr>
            <a:cxnSpLocks/>
          </p:cNvCxnSpPr>
          <p:nvPr/>
        </p:nvCxnSpPr>
        <p:spPr bwMode="auto">
          <a:xfrm flipV="1">
            <a:off x="6642023" y="5139019"/>
            <a:ext cx="0" cy="720008"/>
          </a:xfrm>
          <a:prstGeom prst="straightConnector1">
            <a:avLst/>
          </a:prstGeom>
          <a:noFill/>
          <a:ln w="9525" cap="flat" cmpd="sng" algn="ctr">
            <a:solidFill>
              <a:schemeClr val="tx1"/>
            </a:solidFill>
            <a:prstDash val="solid"/>
            <a:round/>
            <a:headEnd type="none" w="med" len="med"/>
            <a:tailEnd type="none"/>
          </a:ln>
          <a:effectLst/>
        </p:spPr>
      </p:cxnSp>
      <p:cxnSp>
        <p:nvCxnSpPr>
          <p:cNvPr id="47" name="直線矢印コネクタ 46">
            <a:extLst>
              <a:ext uri="{FF2B5EF4-FFF2-40B4-BE49-F238E27FC236}">
                <a16:creationId xmlns:a16="http://schemas.microsoft.com/office/drawing/2014/main" id="{F7530151-B011-FA20-5037-0D687E9508D5}"/>
              </a:ext>
            </a:extLst>
          </p:cNvPr>
          <p:cNvCxnSpPr>
            <a:cxnSpLocks/>
          </p:cNvCxnSpPr>
          <p:nvPr/>
        </p:nvCxnSpPr>
        <p:spPr bwMode="auto">
          <a:xfrm flipH="1">
            <a:off x="6192018" y="5139019"/>
            <a:ext cx="450005" cy="0"/>
          </a:xfrm>
          <a:prstGeom prst="straightConnector1">
            <a:avLst/>
          </a:prstGeom>
          <a:noFill/>
          <a:ln w="9525" cap="flat" cmpd="sng" algn="ctr">
            <a:solidFill>
              <a:schemeClr val="tx1"/>
            </a:solidFill>
            <a:prstDash val="solid"/>
            <a:round/>
            <a:headEnd type="none" w="med" len="med"/>
            <a:tailEnd type="none"/>
          </a:ln>
          <a:effectLst/>
        </p:spPr>
      </p:cxnSp>
      <p:cxnSp>
        <p:nvCxnSpPr>
          <p:cNvPr id="49" name="直線矢印コネクタ 48">
            <a:extLst>
              <a:ext uri="{FF2B5EF4-FFF2-40B4-BE49-F238E27FC236}">
                <a16:creationId xmlns:a16="http://schemas.microsoft.com/office/drawing/2014/main" id="{F49FF5ED-D33B-77E6-7A92-09680F47B3C1}"/>
              </a:ext>
            </a:extLst>
          </p:cNvPr>
          <p:cNvCxnSpPr>
            <a:cxnSpLocks/>
          </p:cNvCxnSpPr>
          <p:nvPr/>
        </p:nvCxnSpPr>
        <p:spPr bwMode="auto">
          <a:xfrm>
            <a:off x="6192018" y="5139019"/>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59" name="直線矢印コネクタ 58">
            <a:extLst>
              <a:ext uri="{FF2B5EF4-FFF2-40B4-BE49-F238E27FC236}">
                <a16:creationId xmlns:a16="http://schemas.microsoft.com/office/drawing/2014/main" id="{66E7E136-5D85-04B9-55C8-3C0013770075}"/>
              </a:ext>
            </a:extLst>
          </p:cNvPr>
          <p:cNvCxnSpPr>
            <a:cxnSpLocks/>
          </p:cNvCxnSpPr>
          <p:nvPr/>
        </p:nvCxnSpPr>
        <p:spPr bwMode="auto">
          <a:xfrm flipV="1">
            <a:off x="7002027" y="5769026"/>
            <a:ext cx="0" cy="90001"/>
          </a:xfrm>
          <a:prstGeom prst="straightConnector1">
            <a:avLst/>
          </a:prstGeom>
          <a:noFill/>
          <a:ln w="9525" cap="flat" cmpd="sng" algn="ctr">
            <a:solidFill>
              <a:schemeClr val="tx1"/>
            </a:solidFill>
            <a:prstDash val="solid"/>
            <a:round/>
            <a:headEnd type="none" w="med" len="med"/>
            <a:tailEnd type="none"/>
          </a:ln>
          <a:effectLst/>
        </p:spPr>
      </p:cxnSp>
      <p:cxnSp>
        <p:nvCxnSpPr>
          <p:cNvPr id="92" name="直線矢印コネクタ 91">
            <a:extLst>
              <a:ext uri="{FF2B5EF4-FFF2-40B4-BE49-F238E27FC236}">
                <a16:creationId xmlns:a16="http://schemas.microsoft.com/office/drawing/2014/main" id="{E52C85E7-D1E5-0CAB-6530-5BB128A2FD3B}"/>
              </a:ext>
            </a:extLst>
          </p:cNvPr>
          <p:cNvCxnSpPr>
            <a:cxnSpLocks/>
          </p:cNvCxnSpPr>
          <p:nvPr/>
        </p:nvCxnSpPr>
        <p:spPr bwMode="auto">
          <a:xfrm flipH="1">
            <a:off x="7812036" y="5859027"/>
            <a:ext cx="360004" cy="0"/>
          </a:xfrm>
          <a:prstGeom prst="straightConnector1">
            <a:avLst/>
          </a:prstGeom>
          <a:noFill/>
          <a:ln w="9525" cap="flat" cmpd="sng" algn="ctr">
            <a:solidFill>
              <a:schemeClr val="tx1"/>
            </a:solidFill>
            <a:prstDash val="solid"/>
            <a:round/>
            <a:headEnd type="none" w="med" len="med"/>
            <a:tailEnd type="none"/>
          </a:ln>
          <a:effectLst/>
        </p:spPr>
      </p:cxnSp>
      <p:cxnSp>
        <p:nvCxnSpPr>
          <p:cNvPr id="93" name="直線矢印コネクタ 92">
            <a:extLst>
              <a:ext uri="{FF2B5EF4-FFF2-40B4-BE49-F238E27FC236}">
                <a16:creationId xmlns:a16="http://schemas.microsoft.com/office/drawing/2014/main" id="{3C06382C-E271-BD65-1834-70CA637B52AC}"/>
              </a:ext>
            </a:extLst>
          </p:cNvPr>
          <p:cNvCxnSpPr>
            <a:cxnSpLocks/>
          </p:cNvCxnSpPr>
          <p:nvPr/>
        </p:nvCxnSpPr>
        <p:spPr bwMode="auto">
          <a:xfrm flipV="1">
            <a:off x="7812036" y="5139019"/>
            <a:ext cx="0" cy="720008"/>
          </a:xfrm>
          <a:prstGeom prst="straightConnector1">
            <a:avLst/>
          </a:prstGeom>
          <a:noFill/>
          <a:ln w="9525" cap="flat" cmpd="sng" algn="ctr">
            <a:solidFill>
              <a:schemeClr val="tx1"/>
            </a:solidFill>
            <a:prstDash val="solid"/>
            <a:round/>
            <a:headEnd type="none" w="med" len="med"/>
            <a:tailEnd type="none"/>
          </a:ln>
          <a:effectLst/>
        </p:spPr>
      </p:cxnSp>
      <p:cxnSp>
        <p:nvCxnSpPr>
          <p:cNvPr id="94" name="直線矢印コネクタ 93">
            <a:extLst>
              <a:ext uri="{FF2B5EF4-FFF2-40B4-BE49-F238E27FC236}">
                <a16:creationId xmlns:a16="http://schemas.microsoft.com/office/drawing/2014/main" id="{1531DFEC-4828-9D60-A198-D41D0E6AA376}"/>
              </a:ext>
            </a:extLst>
          </p:cNvPr>
          <p:cNvCxnSpPr>
            <a:cxnSpLocks/>
          </p:cNvCxnSpPr>
          <p:nvPr/>
        </p:nvCxnSpPr>
        <p:spPr bwMode="auto">
          <a:xfrm flipH="1">
            <a:off x="7362031" y="5139019"/>
            <a:ext cx="450005" cy="0"/>
          </a:xfrm>
          <a:prstGeom prst="straightConnector1">
            <a:avLst/>
          </a:prstGeom>
          <a:noFill/>
          <a:ln w="9525" cap="flat" cmpd="sng" algn="ctr">
            <a:solidFill>
              <a:schemeClr val="tx1"/>
            </a:solidFill>
            <a:prstDash val="solid"/>
            <a:round/>
            <a:headEnd type="none" w="med" len="med"/>
            <a:tailEnd type="none"/>
          </a:ln>
          <a:effectLst/>
        </p:spPr>
      </p:cxnSp>
      <p:cxnSp>
        <p:nvCxnSpPr>
          <p:cNvPr id="95" name="直線矢印コネクタ 94">
            <a:extLst>
              <a:ext uri="{FF2B5EF4-FFF2-40B4-BE49-F238E27FC236}">
                <a16:creationId xmlns:a16="http://schemas.microsoft.com/office/drawing/2014/main" id="{51E11E20-7400-0482-7110-6204849A28A0}"/>
              </a:ext>
            </a:extLst>
          </p:cNvPr>
          <p:cNvCxnSpPr>
            <a:cxnSpLocks/>
          </p:cNvCxnSpPr>
          <p:nvPr/>
        </p:nvCxnSpPr>
        <p:spPr bwMode="auto">
          <a:xfrm>
            <a:off x="7362031" y="5139019"/>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96" name="直線矢印コネクタ 95">
            <a:extLst>
              <a:ext uri="{FF2B5EF4-FFF2-40B4-BE49-F238E27FC236}">
                <a16:creationId xmlns:a16="http://schemas.microsoft.com/office/drawing/2014/main" id="{0342AAC0-6E16-BB8F-99F8-AE142C0334DE}"/>
              </a:ext>
            </a:extLst>
          </p:cNvPr>
          <p:cNvCxnSpPr>
            <a:cxnSpLocks/>
          </p:cNvCxnSpPr>
          <p:nvPr/>
        </p:nvCxnSpPr>
        <p:spPr bwMode="auto">
          <a:xfrm flipV="1">
            <a:off x="8172040" y="5769026"/>
            <a:ext cx="0" cy="90001"/>
          </a:xfrm>
          <a:prstGeom prst="straightConnector1">
            <a:avLst/>
          </a:prstGeom>
          <a:noFill/>
          <a:ln w="9525" cap="flat" cmpd="sng" algn="ctr">
            <a:solidFill>
              <a:schemeClr val="tx1"/>
            </a:solidFill>
            <a:prstDash val="solid"/>
            <a:round/>
            <a:headEnd type="none" w="med" len="med"/>
            <a:tailEnd type="none"/>
          </a:ln>
          <a:effectLst/>
        </p:spPr>
      </p:cxnSp>
      <p:sp>
        <p:nvSpPr>
          <p:cNvPr id="97" name="正方形/長方形 96">
            <a:extLst>
              <a:ext uri="{FF2B5EF4-FFF2-40B4-BE49-F238E27FC236}">
                <a16:creationId xmlns:a16="http://schemas.microsoft.com/office/drawing/2014/main" id="{B931F9E5-B99F-3AA4-4778-3F2C4F0543BB}"/>
              </a:ext>
            </a:extLst>
          </p:cNvPr>
          <p:cNvSpPr/>
          <p:nvPr/>
        </p:nvSpPr>
        <p:spPr bwMode="auto">
          <a:xfrm>
            <a:off x="8262041" y="2798993"/>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sum</a:t>
            </a:r>
            <a:endParaRPr kumimoji="1" lang="en-US" sz="1200" dirty="0">
              <a:solidFill>
                <a:schemeClr val="tx1">
                  <a:lumMod val="75000"/>
                  <a:lumOff val="25000"/>
                </a:schemeClr>
              </a:solidFill>
              <a:latin typeface="+mn-ea"/>
            </a:endParaRPr>
          </a:p>
        </p:txBody>
      </p:sp>
      <p:sp>
        <p:nvSpPr>
          <p:cNvPr id="98" name="正方形/長方形 97">
            <a:extLst>
              <a:ext uri="{FF2B5EF4-FFF2-40B4-BE49-F238E27FC236}">
                <a16:creationId xmlns:a16="http://schemas.microsoft.com/office/drawing/2014/main" id="{39745473-920C-6680-1C71-6C20AAE4B17A}"/>
              </a:ext>
            </a:extLst>
          </p:cNvPr>
          <p:cNvSpPr/>
          <p:nvPr/>
        </p:nvSpPr>
        <p:spPr bwMode="auto">
          <a:xfrm>
            <a:off x="7452032" y="2798993"/>
            <a:ext cx="54000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carry</a:t>
            </a:r>
            <a:endParaRPr kumimoji="1" lang="en-US" sz="1200" dirty="0">
              <a:solidFill>
                <a:schemeClr val="tx1">
                  <a:lumMod val="75000"/>
                  <a:lumOff val="25000"/>
                </a:schemeClr>
              </a:solidFill>
              <a:latin typeface="+mn-ea"/>
            </a:endParaRPr>
          </a:p>
        </p:txBody>
      </p:sp>
    </p:spTree>
    <p:extLst>
      <p:ext uri="{BB962C8B-B14F-4D97-AF65-F5344CB8AC3E}">
        <p14:creationId xmlns:p14="http://schemas.microsoft.com/office/powerpoint/2010/main" val="3536384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A0CAE-5118-2870-AB6E-0F09FD3165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F6F6D1-B52F-15D4-8295-96B55F38F4B3}"/>
              </a:ext>
            </a:extLst>
          </p:cNvPr>
          <p:cNvSpPr>
            <a:spLocks noGrp="1"/>
          </p:cNvSpPr>
          <p:nvPr>
            <p:ph type="title"/>
          </p:nvPr>
        </p:nvSpPr>
        <p:spPr/>
        <p:txBody>
          <a:bodyPr/>
          <a:lstStyle/>
          <a:p>
            <a:r>
              <a:rPr kumimoji="1" lang="en-US" altLang="ja-JP" dirty="0"/>
              <a:t>CSA </a:t>
            </a:r>
            <a:r>
              <a:rPr kumimoji="1" lang="ja-JP" altLang="en-US" dirty="0"/>
              <a:t>による加算のチェーンは非常に軽い</a:t>
            </a:r>
          </a:p>
        </p:txBody>
      </p:sp>
      <p:sp>
        <p:nvSpPr>
          <p:cNvPr id="3" name="テキスト プレースホルダー 2">
            <a:extLst>
              <a:ext uri="{FF2B5EF4-FFF2-40B4-BE49-F238E27FC236}">
                <a16:creationId xmlns:a16="http://schemas.microsoft.com/office/drawing/2014/main" id="{FFE34A15-8BAC-4E31-877A-DC7ABB94DA7B}"/>
              </a:ext>
            </a:extLst>
          </p:cNvPr>
          <p:cNvSpPr>
            <a:spLocks noGrp="1"/>
          </p:cNvSpPr>
          <p:nvPr>
            <p:ph type="body" sz="quarter" idx="10"/>
          </p:nvPr>
        </p:nvSpPr>
        <p:spPr>
          <a:xfrm>
            <a:off x="611956" y="1088974"/>
            <a:ext cx="8280092" cy="2430027"/>
          </a:xfrm>
        </p:spPr>
        <p:txBody>
          <a:bodyPr/>
          <a:lstStyle/>
          <a:p>
            <a:r>
              <a:rPr kumimoji="1" lang="en-US" altLang="ja-JP" sz="1600" dirty="0"/>
              <a:t>A+B+C+D... </a:t>
            </a:r>
            <a:r>
              <a:rPr kumimoji="1" lang="ja-JP" altLang="en-US" sz="1600" dirty="0"/>
              <a:t>みたいなものは，</a:t>
            </a:r>
            <a:endParaRPr kumimoji="1" lang="en-US" altLang="ja-JP" sz="1600" dirty="0"/>
          </a:p>
          <a:p>
            <a:pPr lvl="1"/>
            <a:r>
              <a:rPr kumimoji="1" lang="en-US" altLang="ja-JP" sz="1600" dirty="0"/>
              <a:t>CSA </a:t>
            </a:r>
            <a:r>
              <a:rPr kumimoji="1" lang="ja-JP" altLang="en-US" sz="1600" dirty="0"/>
              <a:t>で２つの値になるまで足し切ってから，</a:t>
            </a:r>
            <a:endParaRPr kumimoji="1" lang="en-US" altLang="ja-JP" sz="1600" dirty="0"/>
          </a:p>
          <a:p>
            <a:pPr lvl="1"/>
            <a:r>
              <a:rPr kumimoji="1" lang="ja-JP" altLang="en-US" sz="1600" dirty="0"/>
              <a:t>最後に１回だけ桁上げ加算器で加算を行ってバイナリ表現にすれば良い</a:t>
            </a:r>
            <a:endParaRPr kumimoji="1" lang="en-US" altLang="ja-JP" sz="1600" dirty="0"/>
          </a:p>
        </p:txBody>
      </p:sp>
      <p:cxnSp>
        <p:nvCxnSpPr>
          <p:cNvPr id="122" name="直線矢印コネクタ 121">
            <a:extLst>
              <a:ext uri="{FF2B5EF4-FFF2-40B4-BE49-F238E27FC236}">
                <a16:creationId xmlns:a16="http://schemas.microsoft.com/office/drawing/2014/main" id="{D6011D24-959A-9AC7-7389-E22377FA1EB8}"/>
              </a:ext>
            </a:extLst>
          </p:cNvPr>
          <p:cNvCxnSpPr/>
          <p:nvPr/>
        </p:nvCxnSpPr>
        <p:spPr bwMode="auto">
          <a:xfrm>
            <a:off x="2321975" y="4959018"/>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23" name="直線矢印コネクタ 122">
            <a:extLst>
              <a:ext uri="{FF2B5EF4-FFF2-40B4-BE49-F238E27FC236}">
                <a16:creationId xmlns:a16="http://schemas.microsoft.com/office/drawing/2014/main" id="{0C120FDC-8E57-35A6-C45E-CBF7CA241F50}"/>
              </a:ext>
            </a:extLst>
          </p:cNvPr>
          <p:cNvCxnSpPr/>
          <p:nvPr/>
        </p:nvCxnSpPr>
        <p:spPr bwMode="auto">
          <a:xfrm>
            <a:off x="2861981" y="4959018"/>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124" name="正方形/長方形 123">
            <a:extLst>
              <a:ext uri="{FF2B5EF4-FFF2-40B4-BE49-F238E27FC236}">
                <a16:creationId xmlns:a16="http://schemas.microsoft.com/office/drawing/2014/main" id="{D9B8B575-392B-E711-C729-6A44EE7A93B7}"/>
              </a:ext>
            </a:extLst>
          </p:cNvPr>
          <p:cNvSpPr/>
          <p:nvPr/>
        </p:nvSpPr>
        <p:spPr bwMode="auto">
          <a:xfrm>
            <a:off x="1511966" y="5139019"/>
            <a:ext cx="2160024" cy="1170013"/>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桁上げ加算</a:t>
            </a:r>
            <a:endParaRPr kumimoji="1" lang="en-US" sz="1200" dirty="0">
              <a:solidFill>
                <a:schemeClr val="tx1">
                  <a:lumMod val="75000"/>
                  <a:lumOff val="25000"/>
                </a:schemeClr>
              </a:solidFill>
              <a:latin typeface="+mn-ea"/>
            </a:endParaRPr>
          </a:p>
        </p:txBody>
      </p:sp>
      <p:cxnSp>
        <p:nvCxnSpPr>
          <p:cNvPr id="125" name="直線矢印コネクタ 124">
            <a:extLst>
              <a:ext uri="{FF2B5EF4-FFF2-40B4-BE49-F238E27FC236}">
                <a16:creationId xmlns:a16="http://schemas.microsoft.com/office/drawing/2014/main" id="{8A4EC325-F2DB-393B-C99F-F648C2E404EB}"/>
              </a:ext>
            </a:extLst>
          </p:cNvPr>
          <p:cNvCxnSpPr/>
          <p:nvPr/>
        </p:nvCxnSpPr>
        <p:spPr bwMode="auto">
          <a:xfrm>
            <a:off x="2591978" y="6309033"/>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26" name="直線矢印コネクタ 125">
            <a:extLst>
              <a:ext uri="{FF2B5EF4-FFF2-40B4-BE49-F238E27FC236}">
                <a16:creationId xmlns:a16="http://schemas.microsoft.com/office/drawing/2014/main" id="{13FCB4A5-CF92-2901-C543-2824B07153F8}"/>
              </a:ext>
            </a:extLst>
          </p:cNvPr>
          <p:cNvCxnSpPr/>
          <p:nvPr/>
        </p:nvCxnSpPr>
        <p:spPr bwMode="auto">
          <a:xfrm>
            <a:off x="1061961" y="3609003"/>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27" name="直線矢印コネクタ 126">
            <a:extLst>
              <a:ext uri="{FF2B5EF4-FFF2-40B4-BE49-F238E27FC236}">
                <a16:creationId xmlns:a16="http://schemas.microsoft.com/office/drawing/2014/main" id="{AA8111FD-EEE8-5F48-1AC9-6784F2EC9E02}"/>
              </a:ext>
            </a:extLst>
          </p:cNvPr>
          <p:cNvCxnSpPr/>
          <p:nvPr/>
        </p:nvCxnSpPr>
        <p:spPr bwMode="auto">
          <a:xfrm>
            <a:off x="1601967" y="3609003"/>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128" name="正方形/長方形 127">
            <a:extLst>
              <a:ext uri="{FF2B5EF4-FFF2-40B4-BE49-F238E27FC236}">
                <a16:creationId xmlns:a16="http://schemas.microsoft.com/office/drawing/2014/main" id="{07A6F0CB-E282-A035-784F-BCB9F6C2BEAD}"/>
              </a:ext>
            </a:extLst>
          </p:cNvPr>
          <p:cNvSpPr/>
          <p:nvPr/>
        </p:nvSpPr>
        <p:spPr bwMode="auto">
          <a:xfrm>
            <a:off x="251952" y="3789004"/>
            <a:ext cx="2160024" cy="1170013"/>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桁上げ加算</a:t>
            </a:r>
            <a:endParaRPr kumimoji="1" lang="en-US" sz="1200" dirty="0">
              <a:solidFill>
                <a:schemeClr val="tx1">
                  <a:lumMod val="75000"/>
                  <a:lumOff val="25000"/>
                </a:schemeClr>
              </a:solidFill>
              <a:latin typeface="+mn-ea"/>
            </a:endParaRPr>
          </a:p>
        </p:txBody>
      </p:sp>
      <p:cxnSp>
        <p:nvCxnSpPr>
          <p:cNvPr id="130" name="直線矢印コネクタ 129">
            <a:extLst>
              <a:ext uri="{FF2B5EF4-FFF2-40B4-BE49-F238E27FC236}">
                <a16:creationId xmlns:a16="http://schemas.microsoft.com/office/drawing/2014/main" id="{62FB45AE-885D-A043-F49E-88012748F9FB}"/>
              </a:ext>
            </a:extLst>
          </p:cNvPr>
          <p:cNvCxnSpPr/>
          <p:nvPr/>
        </p:nvCxnSpPr>
        <p:spPr bwMode="auto">
          <a:xfrm>
            <a:off x="3401987" y="3609003"/>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31" name="直線矢印コネクタ 130">
            <a:extLst>
              <a:ext uri="{FF2B5EF4-FFF2-40B4-BE49-F238E27FC236}">
                <a16:creationId xmlns:a16="http://schemas.microsoft.com/office/drawing/2014/main" id="{2FFEA642-C12E-5702-A245-C3FDB5FE6B85}"/>
              </a:ext>
            </a:extLst>
          </p:cNvPr>
          <p:cNvCxnSpPr/>
          <p:nvPr/>
        </p:nvCxnSpPr>
        <p:spPr bwMode="auto">
          <a:xfrm>
            <a:off x="3941993" y="3609003"/>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132" name="正方形/長方形 131">
            <a:extLst>
              <a:ext uri="{FF2B5EF4-FFF2-40B4-BE49-F238E27FC236}">
                <a16:creationId xmlns:a16="http://schemas.microsoft.com/office/drawing/2014/main" id="{0D8D1224-5634-A5ED-6F5A-4988216FABF0}"/>
              </a:ext>
            </a:extLst>
          </p:cNvPr>
          <p:cNvSpPr/>
          <p:nvPr/>
        </p:nvSpPr>
        <p:spPr bwMode="auto">
          <a:xfrm>
            <a:off x="2591978" y="3789004"/>
            <a:ext cx="2160024" cy="1170013"/>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桁上げ加算</a:t>
            </a:r>
            <a:endParaRPr kumimoji="1" lang="en-US" sz="1200" dirty="0">
              <a:solidFill>
                <a:schemeClr val="tx1">
                  <a:lumMod val="75000"/>
                  <a:lumOff val="25000"/>
                </a:schemeClr>
              </a:solidFill>
              <a:latin typeface="+mn-ea"/>
            </a:endParaRPr>
          </a:p>
        </p:txBody>
      </p:sp>
      <p:sp>
        <p:nvSpPr>
          <p:cNvPr id="133" name="正方形/長方形 132">
            <a:extLst>
              <a:ext uri="{FF2B5EF4-FFF2-40B4-BE49-F238E27FC236}">
                <a16:creationId xmlns:a16="http://schemas.microsoft.com/office/drawing/2014/main" id="{04CE0CD2-48F9-8ACF-A1A7-A4A80729B2CC}"/>
              </a:ext>
            </a:extLst>
          </p:cNvPr>
          <p:cNvSpPr/>
          <p:nvPr/>
        </p:nvSpPr>
        <p:spPr bwMode="auto">
          <a:xfrm>
            <a:off x="5292008" y="3789005"/>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CSA</a:t>
            </a:r>
            <a:endParaRPr kumimoji="1" lang="en-US" sz="1200" dirty="0">
              <a:solidFill>
                <a:schemeClr val="tx1">
                  <a:lumMod val="75000"/>
                  <a:lumOff val="25000"/>
                </a:schemeClr>
              </a:solidFill>
              <a:latin typeface="+mn-ea"/>
            </a:endParaRPr>
          </a:p>
        </p:txBody>
      </p:sp>
      <p:cxnSp>
        <p:nvCxnSpPr>
          <p:cNvPr id="134" name="直線矢印コネクタ 133">
            <a:extLst>
              <a:ext uri="{FF2B5EF4-FFF2-40B4-BE49-F238E27FC236}">
                <a16:creationId xmlns:a16="http://schemas.microsoft.com/office/drawing/2014/main" id="{BD8BBA8B-1D51-BBAF-DD1A-189991143448}"/>
              </a:ext>
            </a:extLst>
          </p:cNvPr>
          <p:cNvCxnSpPr/>
          <p:nvPr/>
        </p:nvCxnSpPr>
        <p:spPr bwMode="auto">
          <a:xfrm>
            <a:off x="5652012" y="3609003"/>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135" name="正方形/長方形 134">
            <a:extLst>
              <a:ext uri="{FF2B5EF4-FFF2-40B4-BE49-F238E27FC236}">
                <a16:creationId xmlns:a16="http://schemas.microsoft.com/office/drawing/2014/main" id="{8824637C-811C-8793-4BD7-08BC8BE23A93}"/>
              </a:ext>
            </a:extLst>
          </p:cNvPr>
          <p:cNvSpPr/>
          <p:nvPr/>
        </p:nvSpPr>
        <p:spPr bwMode="auto">
          <a:xfrm>
            <a:off x="6012016" y="4329011"/>
            <a:ext cx="216002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CSA</a:t>
            </a:r>
            <a:endParaRPr kumimoji="1" lang="en-US" sz="1200" dirty="0">
              <a:solidFill>
                <a:schemeClr val="tx1">
                  <a:lumMod val="75000"/>
                  <a:lumOff val="25000"/>
                </a:schemeClr>
              </a:solidFill>
              <a:latin typeface="+mn-ea"/>
            </a:endParaRPr>
          </a:p>
        </p:txBody>
      </p:sp>
      <p:cxnSp>
        <p:nvCxnSpPr>
          <p:cNvPr id="136" name="直線矢印コネクタ 135">
            <a:extLst>
              <a:ext uri="{FF2B5EF4-FFF2-40B4-BE49-F238E27FC236}">
                <a16:creationId xmlns:a16="http://schemas.microsoft.com/office/drawing/2014/main" id="{75617176-8E93-22BF-D81C-B5FFD2274EAC}"/>
              </a:ext>
            </a:extLst>
          </p:cNvPr>
          <p:cNvCxnSpPr/>
          <p:nvPr/>
        </p:nvCxnSpPr>
        <p:spPr bwMode="auto">
          <a:xfrm>
            <a:off x="6462021" y="3609003"/>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37" name="直線矢印コネクタ 136">
            <a:extLst>
              <a:ext uri="{FF2B5EF4-FFF2-40B4-BE49-F238E27FC236}">
                <a16:creationId xmlns:a16="http://schemas.microsoft.com/office/drawing/2014/main" id="{9E18F781-3596-DA86-C172-643789708733}"/>
              </a:ext>
            </a:extLst>
          </p:cNvPr>
          <p:cNvCxnSpPr/>
          <p:nvPr/>
        </p:nvCxnSpPr>
        <p:spPr bwMode="auto">
          <a:xfrm>
            <a:off x="7182029" y="3609003"/>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38" name="直線矢印コネクタ 137">
            <a:extLst>
              <a:ext uri="{FF2B5EF4-FFF2-40B4-BE49-F238E27FC236}">
                <a16:creationId xmlns:a16="http://schemas.microsoft.com/office/drawing/2014/main" id="{97C612D1-29C1-7294-C1D0-BCF07D78395B}"/>
              </a:ext>
            </a:extLst>
          </p:cNvPr>
          <p:cNvCxnSpPr/>
          <p:nvPr/>
        </p:nvCxnSpPr>
        <p:spPr bwMode="auto">
          <a:xfrm>
            <a:off x="6372020" y="4149009"/>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39" name="直線矢印コネクタ 138">
            <a:extLst>
              <a:ext uri="{FF2B5EF4-FFF2-40B4-BE49-F238E27FC236}">
                <a16:creationId xmlns:a16="http://schemas.microsoft.com/office/drawing/2014/main" id="{5BB3AEAB-0780-7C25-E306-96E8665CC333}"/>
              </a:ext>
            </a:extLst>
          </p:cNvPr>
          <p:cNvCxnSpPr/>
          <p:nvPr/>
        </p:nvCxnSpPr>
        <p:spPr bwMode="auto">
          <a:xfrm>
            <a:off x="7002027" y="4149009"/>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40" name="直線矢印コネクタ 139">
            <a:extLst>
              <a:ext uri="{FF2B5EF4-FFF2-40B4-BE49-F238E27FC236}">
                <a16:creationId xmlns:a16="http://schemas.microsoft.com/office/drawing/2014/main" id="{7D891A6F-6CE6-FC5A-9491-76CA3E83EE15}"/>
              </a:ext>
            </a:extLst>
          </p:cNvPr>
          <p:cNvCxnSpPr/>
          <p:nvPr/>
        </p:nvCxnSpPr>
        <p:spPr bwMode="auto">
          <a:xfrm>
            <a:off x="7902037" y="4149009"/>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41" name="直線矢印コネクタ 140">
            <a:extLst>
              <a:ext uri="{FF2B5EF4-FFF2-40B4-BE49-F238E27FC236}">
                <a16:creationId xmlns:a16="http://schemas.microsoft.com/office/drawing/2014/main" id="{FA0833DB-2FD8-B302-4D84-AF71196C3B65}"/>
              </a:ext>
            </a:extLst>
          </p:cNvPr>
          <p:cNvCxnSpPr/>
          <p:nvPr/>
        </p:nvCxnSpPr>
        <p:spPr bwMode="auto">
          <a:xfrm>
            <a:off x="6822025" y="4689015"/>
            <a:ext cx="0" cy="180002"/>
          </a:xfrm>
          <a:prstGeom prst="straightConnector1">
            <a:avLst/>
          </a:prstGeom>
          <a:noFill/>
          <a:ln w="9525" cap="flat" cmpd="sng" algn="ctr">
            <a:solidFill>
              <a:schemeClr val="tx1"/>
            </a:solidFill>
            <a:prstDash val="solid"/>
            <a:round/>
            <a:headEnd type="none" w="med" len="med"/>
            <a:tailEnd type="triangle"/>
          </a:ln>
          <a:effectLst/>
        </p:spPr>
      </p:cxnSp>
      <p:cxnSp>
        <p:nvCxnSpPr>
          <p:cNvPr id="142" name="直線矢印コネクタ 141">
            <a:extLst>
              <a:ext uri="{FF2B5EF4-FFF2-40B4-BE49-F238E27FC236}">
                <a16:creationId xmlns:a16="http://schemas.microsoft.com/office/drawing/2014/main" id="{FCD512D3-C609-B3C5-ED81-7B06A46A57F7}"/>
              </a:ext>
            </a:extLst>
          </p:cNvPr>
          <p:cNvCxnSpPr/>
          <p:nvPr/>
        </p:nvCxnSpPr>
        <p:spPr bwMode="auto">
          <a:xfrm>
            <a:off x="7362031" y="4689015"/>
            <a:ext cx="0" cy="180002"/>
          </a:xfrm>
          <a:prstGeom prst="straightConnector1">
            <a:avLst/>
          </a:prstGeom>
          <a:noFill/>
          <a:ln w="9525" cap="flat" cmpd="sng" algn="ctr">
            <a:solidFill>
              <a:schemeClr val="tx1"/>
            </a:solidFill>
            <a:prstDash val="solid"/>
            <a:round/>
            <a:headEnd type="none" w="med" len="med"/>
            <a:tailEnd type="triangle"/>
          </a:ln>
          <a:effectLst/>
        </p:spPr>
      </p:cxnSp>
      <p:sp>
        <p:nvSpPr>
          <p:cNvPr id="143" name="正方形/長方形 142">
            <a:extLst>
              <a:ext uri="{FF2B5EF4-FFF2-40B4-BE49-F238E27FC236}">
                <a16:creationId xmlns:a16="http://schemas.microsoft.com/office/drawing/2014/main" id="{7305E6C2-3010-B761-18BD-94E31B7AE6CA}"/>
              </a:ext>
            </a:extLst>
          </p:cNvPr>
          <p:cNvSpPr/>
          <p:nvPr/>
        </p:nvSpPr>
        <p:spPr bwMode="auto">
          <a:xfrm>
            <a:off x="6012016" y="4869016"/>
            <a:ext cx="2160024" cy="1170013"/>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桁上げ加算</a:t>
            </a:r>
            <a:endParaRPr kumimoji="1" lang="en-US" sz="1200" dirty="0">
              <a:solidFill>
                <a:schemeClr val="tx1">
                  <a:lumMod val="75000"/>
                  <a:lumOff val="25000"/>
                </a:schemeClr>
              </a:solidFill>
              <a:latin typeface="+mn-ea"/>
            </a:endParaRPr>
          </a:p>
        </p:txBody>
      </p:sp>
      <p:cxnSp>
        <p:nvCxnSpPr>
          <p:cNvPr id="144" name="直線矢印コネクタ 143">
            <a:extLst>
              <a:ext uri="{FF2B5EF4-FFF2-40B4-BE49-F238E27FC236}">
                <a16:creationId xmlns:a16="http://schemas.microsoft.com/office/drawing/2014/main" id="{9BBBBADF-6D90-A87F-DBDD-5A5866660866}"/>
              </a:ext>
            </a:extLst>
          </p:cNvPr>
          <p:cNvCxnSpPr/>
          <p:nvPr/>
        </p:nvCxnSpPr>
        <p:spPr bwMode="auto">
          <a:xfrm>
            <a:off x="7092028" y="6039030"/>
            <a:ext cx="0" cy="180002"/>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118426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055E-2971-3262-07EF-7F2BDC1685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7665AB-49D0-A53E-F2CA-86404CA9CE64}"/>
              </a:ext>
            </a:extLst>
          </p:cNvPr>
          <p:cNvSpPr>
            <a:spLocks noGrp="1"/>
          </p:cNvSpPr>
          <p:nvPr>
            <p:ph type="title"/>
          </p:nvPr>
        </p:nvSpPr>
        <p:spPr/>
        <p:txBody>
          <a:bodyPr/>
          <a:lstStyle/>
          <a:p>
            <a:r>
              <a:rPr kumimoji="1" lang="en-US" altLang="ja-JP" dirty="0"/>
              <a:t>C</a:t>
            </a:r>
            <a:r>
              <a:rPr lang="en-US" altLang="ja-JP" dirty="0"/>
              <a:t>SA</a:t>
            </a:r>
            <a:r>
              <a:rPr lang="ja-JP" altLang="en-US" dirty="0"/>
              <a:t> を使った乗算器</a:t>
            </a:r>
            <a:endParaRPr kumimoji="1" lang="ja-JP" altLang="en-US" dirty="0"/>
          </a:p>
        </p:txBody>
      </p:sp>
      <p:sp>
        <p:nvSpPr>
          <p:cNvPr id="3" name="テキスト プレースホルダー 2">
            <a:extLst>
              <a:ext uri="{FF2B5EF4-FFF2-40B4-BE49-F238E27FC236}">
                <a16:creationId xmlns:a16="http://schemas.microsoft.com/office/drawing/2014/main" id="{AE5AA927-6AC5-536D-CD9C-7582902BB86B}"/>
              </a:ext>
            </a:extLst>
          </p:cNvPr>
          <p:cNvSpPr>
            <a:spLocks noGrp="1"/>
          </p:cNvSpPr>
          <p:nvPr>
            <p:ph type="body" sz="quarter" idx="10"/>
          </p:nvPr>
        </p:nvSpPr>
        <p:spPr>
          <a:xfrm>
            <a:off x="611956" y="1088974"/>
            <a:ext cx="8280092" cy="2430027"/>
          </a:xfrm>
        </p:spPr>
        <p:txBody>
          <a:bodyPr/>
          <a:lstStyle/>
          <a:p>
            <a:r>
              <a:rPr kumimoji="1" lang="ja-JP" altLang="en-US" sz="1600" dirty="0"/>
              <a:t>２進数の乗算は，基本的には筆算と同様に行う</a:t>
            </a:r>
            <a:endParaRPr kumimoji="1" lang="en-US" altLang="ja-JP" sz="1600" dirty="0"/>
          </a:p>
          <a:p>
            <a:pPr lvl="1"/>
            <a:r>
              <a:rPr kumimoji="1" lang="ja-JP" altLang="en-US" sz="1600" dirty="0"/>
              <a:t>筆算で各桁を足し込んでいくのを </a:t>
            </a:r>
            <a:r>
              <a:rPr lang="en-US" altLang="ja-JP" sz="1600" dirty="0"/>
              <a:t>CSA </a:t>
            </a:r>
            <a:r>
              <a:rPr lang="ja-JP" altLang="en-US" sz="1600" dirty="0"/>
              <a:t>で行うので軽い</a:t>
            </a:r>
            <a:endParaRPr lang="en-US" altLang="ja-JP" sz="1600" dirty="0"/>
          </a:p>
          <a:p>
            <a:pPr lvl="1"/>
            <a:r>
              <a:rPr kumimoji="1" lang="ja-JP" altLang="en-US" sz="1600" dirty="0"/>
              <a:t>筆算の各桁を３入力２出力 </a:t>
            </a:r>
            <a:r>
              <a:rPr kumimoji="1" lang="en-US" altLang="ja-JP" sz="1600" dirty="0"/>
              <a:t>CSA </a:t>
            </a:r>
            <a:r>
              <a:rPr kumimoji="1" lang="ja-JP" altLang="en-US" sz="1600" dirty="0"/>
              <a:t>でドンドン足していき，２つになるまで潰す</a:t>
            </a:r>
            <a:endParaRPr kumimoji="1" lang="en-US" altLang="ja-JP" sz="1600" dirty="0"/>
          </a:p>
          <a:p>
            <a:r>
              <a:rPr lang="en-US" altLang="ja-JP" sz="1600" dirty="0"/>
              <a:t>Wallace </a:t>
            </a:r>
            <a:r>
              <a:rPr lang="ja-JP" altLang="en-US" sz="1600" dirty="0"/>
              <a:t>木</a:t>
            </a:r>
            <a:endParaRPr lang="en-US" altLang="ja-JP" sz="1600" dirty="0"/>
          </a:p>
          <a:p>
            <a:pPr lvl="1"/>
            <a:r>
              <a:rPr kumimoji="1" lang="ja-JP" altLang="en-US" sz="1600" dirty="0"/>
              <a:t>この </a:t>
            </a:r>
            <a:r>
              <a:rPr kumimoji="1" lang="en-US" altLang="ja-JP" sz="1600" dirty="0"/>
              <a:t>CSA </a:t>
            </a:r>
            <a:r>
              <a:rPr kumimoji="1" lang="ja-JP" altLang="en-US" sz="1600" dirty="0"/>
              <a:t>による加算をツリー状に組んだもの</a:t>
            </a:r>
            <a:endParaRPr kumimoji="1" lang="en-US" altLang="ja-JP" sz="1600" dirty="0"/>
          </a:p>
        </p:txBody>
      </p:sp>
      <p:sp>
        <p:nvSpPr>
          <p:cNvPr id="4" name="楕円 3">
            <a:extLst>
              <a:ext uri="{FF2B5EF4-FFF2-40B4-BE49-F238E27FC236}">
                <a16:creationId xmlns:a16="http://schemas.microsoft.com/office/drawing/2014/main" id="{5484F29D-A384-8B35-506B-8EA3560B3552}"/>
              </a:ext>
            </a:extLst>
          </p:cNvPr>
          <p:cNvSpPr/>
          <p:nvPr/>
        </p:nvSpPr>
        <p:spPr bwMode="auto">
          <a:xfrm>
            <a:off x="4662001" y="405900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 name="楕円 4">
            <a:extLst>
              <a:ext uri="{FF2B5EF4-FFF2-40B4-BE49-F238E27FC236}">
                <a16:creationId xmlns:a16="http://schemas.microsoft.com/office/drawing/2014/main" id="{320CE31A-9441-D870-1113-4A1B28C457F7}"/>
              </a:ext>
            </a:extLst>
          </p:cNvPr>
          <p:cNvSpPr/>
          <p:nvPr/>
        </p:nvSpPr>
        <p:spPr bwMode="auto">
          <a:xfrm>
            <a:off x="4301997" y="405900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 name="楕円 5">
            <a:extLst>
              <a:ext uri="{FF2B5EF4-FFF2-40B4-BE49-F238E27FC236}">
                <a16:creationId xmlns:a16="http://schemas.microsoft.com/office/drawing/2014/main" id="{94819405-E822-0B02-4048-D6C2F59AE073}"/>
              </a:ext>
            </a:extLst>
          </p:cNvPr>
          <p:cNvSpPr/>
          <p:nvPr/>
        </p:nvSpPr>
        <p:spPr bwMode="auto">
          <a:xfrm>
            <a:off x="3851992" y="405900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7" name="楕円 6">
            <a:extLst>
              <a:ext uri="{FF2B5EF4-FFF2-40B4-BE49-F238E27FC236}">
                <a16:creationId xmlns:a16="http://schemas.microsoft.com/office/drawing/2014/main" id="{12E2D472-3384-403A-2C1F-38B0B6CB4644}"/>
              </a:ext>
            </a:extLst>
          </p:cNvPr>
          <p:cNvSpPr/>
          <p:nvPr/>
        </p:nvSpPr>
        <p:spPr bwMode="auto">
          <a:xfrm>
            <a:off x="3401987" y="405900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 name="楕円 7">
            <a:extLst>
              <a:ext uri="{FF2B5EF4-FFF2-40B4-BE49-F238E27FC236}">
                <a16:creationId xmlns:a16="http://schemas.microsoft.com/office/drawing/2014/main" id="{95DB9778-F8E5-9E11-7E3A-967301748C60}"/>
              </a:ext>
            </a:extLst>
          </p:cNvPr>
          <p:cNvSpPr/>
          <p:nvPr/>
        </p:nvSpPr>
        <p:spPr bwMode="auto">
          <a:xfrm>
            <a:off x="4301997"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9" name="楕円 8">
            <a:extLst>
              <a:ext uri="{FF2B5EF4-FFF2-40B4-BE49-F238E27FC236}">
                <a16:creationId xmlns:a16="http://schemas.microsoft.com/office/drawing/2014/main" id="{1C829464-79DC-4403-7506-40B907602D6B}"/>
              </a:ext>
            </a:extLst>
          </p:cNvPr>
          <p:cNvSpPr/>
          <p:nvPr/>
        </p:nvSpPr>
        <p:spPr bwMode="auto">
          <a:xfrm>
            <a:off x="3851992"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0" name="楕円 9">
            <a:extLst>
              <a:ext uri="{FF2B5EF4-FFF2-40B4-BE49-F238E27FC236}">
                <a16:creationId xmlns:a16="http://schemas.microsoft.com/office/drawing/2014/main" id="{3DBE0E61-1CB9-34E8-6712-869324EA40C7}"/>
              </a:ext>
            </a:extLst>
          </p:cNvPr>
          <p:cNvSpPr/>
          <p:nvPr/>
        </p:nvSpPr>
        <p:spPr bwMode="auto">
          <a:xfrm>
            <a:off x="3401987"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1" name="楕円 10">
            <a:extLst>
              <a:ext uri="{FF2B5EF4-FFF2-40B4-BE49-F238E27FC236}">
                <a16:creationId xmlns:a16="http://schemas.microsoft.com/office/drawing/2014/main" id="{611B42F3-06ED-5A72-4CA2-9EE3E355A722}"/>
              </a:ext>
            </a:extLst>
          </p:cNvPr>
          <p:cNvSpPr/>
          <p:nvPr/>
        </p:nvSpPr>
        <p:spPr bwMode="auto">
          <a:xfrm>
            <a:off x="2951982"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2" name="楕円 11">
            <a:extLst>
              <a:ext uri="{FF2B5EF4-FFF2-40B4-BE49-F238E27FC236}">
                <a16:creationId xmlns:a16="http://schemas.microsoft.com/office/drawing/2014/main" id="{DBF0EBB1-C026-DA33-5D9C-BAE1651B6B7D}"/>
              </a:ext>
            </a:extLst>
          </p:cNvPr>
          <p:cNvSpPr/>
          <p:nvPr/>
        </p:nvSpPr>
        <p:spPr bwMode="auto">
          <a:xfrm>
            <a:off x="3851992"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3" name="楕円 12">
            <a:extLst>
              <a:ext uri="{FF2B5EF4-FFF2-40B4-BE49-F238E27FC236}">
                <a16:creationId xmlns:a16="http://schemas.microsoft.com/office/drawing/2014/main" id="{BDC5FFA2-EF2B-B11E-D7B2-A6359A82A82C}"/>
              </a:ext>
            </a:extLst>
          </p:cNvPr>
          <p:cNvSpPr/>
          <p:nvPr/>
        </p:nvSpPr>
        <p:spPr bwMode="auto">
          <a:xfrm>
            <a:off x="3401987"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4" name="楕円 13">
            <a:extLst>
              <a:ext uri="{FF2B5EF4-FFF2-40B4-BE49-F238E27FC236}">
                <a16:creationId xmlns:a16="http://schemas.microsoft.com/office/drawing/2014/main" id="{4E87941C-A14A-0EAE-AE9F-5D8E51E83016}"/>
              </a:ext>
            </a:extLst>
          </p:cNvPr>
          <p:cNvSpPr/>
          <p:nvPr/>
        </p:nvSpPr>
        <p:spPr bwMode="auto">
          <a:xfrm>
            <a:off x="2951982"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5" name="楕円 14">
            <a:extLst>
              <a:ext uri="{FF2B5EF4-FFF2-40B4-BE49-F238E27FC236}">
                <a16:creationId xmlns:a16="http://schemas.microsoft.com/office/drawing/2014/main" id="{B357E123-72DB-DBB6-C20F-3D7DFD7237BA}"/>
              </a:ext>
            </a:extLst>
          </p:cNvPr>
          <p:cNvSpPr/>
          <p:nvPr/>
        </p:nvSpPr>
        <p:spPr bwMode="auto">
          <a:xfrm>
            <a:off x="2501977"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6" name="楕円 15">
            <a:extLst>
              <a:ext uri="{FF2B5EF4-FFF2-40B4-BE49-F238E27FC236}">
                <a16:creationId xmlns:a16="http://schemas.microsoft.com/office/drawing/2014/main" id="{119B0A54-3E44-6A8A-E8E4-AF724ACABCBD}"/>
              </a:ext>
            </a:extLst>
          </p:cNvPr>
          <p:cNvSpPr/>
          <p:nvPr/>
        </p:nvSpPr>
        <p:spPr bwMode="auto">
          <a:xfrm>
            <a:off x="3401987"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7" name="楕円 16">
            <a:extLst>
              <a:ext uri="{FF2B5EF4-FFF2-40B4-BE49-F238E27FC236}">
                <a16:creationId xmlns:a16="http://schemas.microsoft.com/office/drawing/2014/main" id="{029CE7B6-B19E-3919-B3FB-F79D54A3975C}"/>
              </a:ext>
            </a:extLst>
          </p:cNvPr>
          <p:cNvSpPr/>
          <p:nvPr/>
        </p:nvSpPr>
        <p:spPr bwMode="auto">
          <a:xfrm>
            <a:off x="2951982"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8" name="楕円 17">
            <a:extLst>
              <a:ext uri="{FF2B5EF4-FFF2-40B4-BE49-F238E27FC236}">
                <a16:creationId xmlns:a16="http://schemas.microsoft.com/office/drawing/2014/main" id="{89FF7FC1-CDBE-3388-D8DA-4D08FEEAA26D}"/>
              </a:ext>
            </a:extLst>
          </p:cNvPr>
          <p:cNvSpPr/>
          <p:nvPr/>
        </p:nvSpPr>
        <p:spPr bwMode="auto">
          <a:xfrm>
            <a:off x="2501977"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19" name="楕円 18">
            <a:extLst>
              <a:ext uri="{FF2B5EF4-FFF2-40B4-BE49-F238E27FC236}">
                <a16:creationId xmlns:a16="http://schemas.microsoft.com/office/drawing/2014/main" id="{63265711-5FC0-4F75-599C-C903AA9E97FB}"/>
              </a:ext>
            </a:extLst>
          </p:cNvPr>
          <p:cNvSpPr/>
          <p:nvPr/>
        </p:nvSpPr>
        <p:spPr bwMode="auto">
          <a:xfrm>
            <a:off x="2051972"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0" name="楕円 19">
            <a:extLst>
              <a:ext uri="{FF2B5EF4-FFF2-40B4-BE49-F238E27FC236}">
                <a16:creationId xmlns:a16="http://schemas.microsoft.com/office/drawing/2014/main" id="{2309FD61-8D80-BA60-31D9-8E7C4AA8FC06}"/>
              </a:ext>
            </a:extLst>
          </p:cNvPr>
          <p:cNvSpPr/>
          <p:nvPr/>
        </p:nvSpPr>
        <p:spPr bwMode="auto">
          <a:xfrm>
            <a:off x="2951982"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1" name="楕円 20">
            <a:extLst>
              <a:ext uri="{FF2B5EF4-FFF2-40B4-BE49-F238E27FC236}">
                <a16:creationId xmlns:a16="http://schemas.microsoft.com/office/drawing/2014/main" id="{3E4DC697-04BC-7E4F-7BD0-5F3F4DA3AB95}"/>
              </a:ext>
            </a:extLst>
          </p:cNvPr>
          <p:cNvSpPr/>
          <p:nvPr/>
        </p:nvSpPr>
        <p:spPr bwMode="auto">
          <a:xfrm>
            <a:off x="2501977"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2" name="楕円 21">
            <a:extLst>
              <a:ext uri="{FF2B5EF4-FFF2-40B4-BE49-F238E27FC236}">
                <a16:creationId xmlns:a16="http://schemas.microsoft.com/office/drawing/2014/main" id="{22D6BC10-9DAC-7052-B968-82079ED5E555}"/>
              </a:ext>
            </a:extLst>
          </p:cNvPr>
          <p:cNvSpPr/>
          <p:nvPr/>
        </p:nvSpPr>
        <p:spPr bwMode="auto">
          <a:xfrm>
            <a:off x="2051972"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3" name="楕円 22">
            <a:extLst>
              <a:ext uri="{FF2B5EF4-FFF2-40B4-BE49-F238E27FC236}">
                <a16:creationId xmlns:a16="http://schemas.microsoft.com/office/drawing/2014/main" id="{71DBA564-A642-D45E-642E-37F2886B7830}"/>
              </a:ext>
            </a:extLst>
          </p:cNvPr>
          <p:cNvSpPr/>
          <p:nvPr/>
        </p:nvSpPr>
        <p:spPr bwMode="auto">
          <a:xfrm>
            <a:off x="1601967"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4" name="四角形: 角を丸くする 23">
            <a:extLst>
              <a:ext uri="{FF2B5EF4-FFF2-40B4-BE49-F238E27FC236}">
                <a16:creationId xmlns:a16="http://schemas.microsoft.com/office/drawing/2014/main" id="{C6236A69-9A2E-ED5C-A8A0-0DCF386B3413}"/>
              </a:ext>
            </a:extLst>
          </p:cNvPr>
          <p:cNvSpPr/>
          <p:nvPr/>
        </p:nvSpPr>
        <p:spPr bwMode="auto">
          <a:xfrm>
            <a:off x="3761991" y="3969006"/>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5" name="四角形: 角を丸くする 24">
            <a:extLst>
              <a:ext uri="{FF2B5EF4-FFF2-40B4-BE49-F238E27FC236}">
                <a16:creationId xmlns:a16="http://schemas.microsoft.com/office/drawing/2014/main" id="{C4E6291E-891C-C22C-3571-25B76901D66C}"/>
              </a:ext>
            </a:extLst>
          </p:cNvPr>
          <p:cNvSpPr/>
          <p:nvPr/>
        </p:nvSpPr>
        <p:spPr bwMode="auto">
          <a:xfrm>
            <a:off x="3311986" y="3969006"/>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6" name="四角形: 角を丸くする 25">
            <a:extLst>
              <a:ext uri="{FF2B5EF4-FFF2-40B4-BE49-F238E27FC236}">
                <a16:creationId xmlns:a16="http://schemas.microsoft.com/office/drawing/2014/main" id="{DCA77D85-C301-8CC8-9214-D9F8FBB7F237}"/>
              </a:ext>
            </a:extLst>
          </p:cNvPr>
          <p:cNvSpPr/>
          <p:nvPr/>
        </p:nvSpPr>
        <p:spPr bwMode="auto">
          <a:xfrm>
            <a:off x="2861981" y="3969006"/>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7" name="四角形: 角を丸くする 26">
            <a:extLst>
              <a:ext uri="{FF2B5EF4-FFF2-40B4-BE49-F238E27FC236}">
                <a16:creationId xmlns:a16="http://schemas.microsoft.com/office/drawing/2014/main" id="{9271D813-48CF-E758-378F-13E6A789B37F}"/>
              </a:ext>
            </a:extLst>
          </p:cNvPr>
          <p:cNvSpPr/>
          <p:nvPr/>
        </p:nvSpPr>
        <p:spPr bwMode="auto">
          <a:xfrm>
            <a:off x="2411976" y="3969006"/>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8" name="楕円 27">
            <a:extLst>
              <a:ext uri="{FF2B5EF4-FFF2-40B4-BE49-F238E27FC236}">
                <a16:creationId xmlns:a16="http://schemas.microsoft.com/office/drawing/2014/main" id="{C2B899E7-90B7-9544-50DE-0B4C52F5EF58}"/>
              </a:ext>
            </a:extLst>
          </p:cNvPr>
          <p:cNvSpPr/>
          <p:nvPr/>
        </p:nvSpPr>
        <p:spPr bwMode="auto">
          <a:xfrm>
            <a:off x="2951982" y="405900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29" name="楕円 28">
            <a:extLst>
              <a:ext uri="{FF2B5EF4-FFF2-40B4-BE49-F238E27FC236}">
                <a16:creationId xmlns:a16="http://schemas.microsoft.com/office/drawing/2014/main" id="{82A62FBC-53DC-3779-8730-6E99325E98B2}"/>
              </a:ext>
            </a:extLst>
          </p:cNvPr>
          <p:cNvSpPr/>
          <p:nvPr/>
        </p:nvSpPr>
        <p:spPr bwMode="auto">
          <a:xfrm>
            <a:off x="2501977" y="405900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0" name="楕円 29">
            <a:extLst>
              <a:ext uri="{FF2B5EF4-FFF2-40B4-BE49-F238E27FC236}">
                <a16:creationId xmlns:a16="http://schemas.microsoft.com/office/drawing/2014/main" id="{80E69A5A-9481-39C9-AB11-3C6078E2B324}"/>
              </a:ext>
            </a:extLst>
          </p:cNvPr>
          <p:cNvSpPr/>
          <p:nvPr/>
        </p:nvSpPr>
        <p:spPr bwMode="auto">
          <a:xfrm>
            <a:off x="2501977"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1" name="楕円 30">
            <a:extLst>
              <a:ext uri="{FF2B5EF4-FFF2-40B4-BE49-F238E27FC236}">
                <a16:creationId xmlns:a16="http://schemas.microsoft.com/office/drawing/2014/main" id="{5E528B4E-E555-B659-9F61-B33D8E4B8056}"/>
              </a:ext>
            </a:extLst>
          </p:cNvPr>
          <p:cNvSpPr/>
          <p:nvPr/>
        </p:nvSpPr>
        <p:spPr bwMode="auto">
          <a:xfrm>
            <a:off x="2051972"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2" name="楕円 31">
            <a:extLst>
              <a:ext uri="{FF2B5EF4-FFF2-40B4-BE49-F238E27FC236}">
                <a16:creationId xmlns:a16="http://schemas.microsoft.com/office/drawing/2014/main" id="{D3ADDE76-4F1C-0D56-CFA5-BFAE2E5CD54E}"/>
              </a:ext>
            </a:extLst>
          </p:cNvPr>
          <p:cNvSpPr/>
          <p:nvPr/>
        </p:nvSpPr>
        <p:spPr bwMode="auto">
          <a:xfrm>
            <a:off x="2051972"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3" name="楕円 32">
            <a:extLst>
              <a:ext uri="{FF2B5EF4-FFF2-40B4-BE49-F238E27FC236}">
                <a16:creationId xmlns:a16="http://schemas.microsoft.com/office/drawing/2014/main" id="{087B6F2C-FC9B-A0B7-1673-FE68CE1253D1}"/>
              </a:ext>
            </a:extLst>
          </p:cNvPr>
          <p:cNvSpPr/>
          <p:nvPr/>
        </p:nvSpPr>
        <p:spPr bwMode="auto">
          <a:xfrm>
            <a:off x="1601967"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4" name="楕円 33">
            <a:extLst>
              <a:ext uri="{FF2B5EF4-FFF2-40B4-BE49-F238E27FC236}">
                <a16:creationId xmlns:a16="http://schemas.microsoft.com/office/drawing/2014/main" id="{D8EC1304-EC19-6CEB-BD05-4B691140CDFB}"/>
              </a:ext>
            </a:extLst>
          </p:cNvPr>
          <p:cNvSpPr/>
          <p:nvPr/>
        </p:nvSpPr>
        <p:spPr bwMode="auto">
          <a:xfrm>
            <a:off x="1601967"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5" name="楕円 34">
            <a:extLst>
              <a:ext uri="{FF2B5EF4-FFF2-40B4-BE49-F238E27FC236}">
                <a16:creationId xmlns:a16="http://schemas.microsoft.com/office/drawing/2014/main" id="{9E7E12E9-711F-6A46-EBFB-F15C48E5E31D}"/>
              </a:ext>
            </a:extLst>
          </p:cNvPr>
          <p:cNvSpPr/>
          <p:nvPr/>
        </p:nvSpPr>
        <p:spPr bwMode="auto">
          <a:xfrm>
            <a:off x="1151962"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6" name="楕円 35">
            <a:extLst>
              <a:ext uri="{FF2B5EF4-FFF2-40B4-BE49-F238E27FC236}">
                <a16:creationId xmlns:a16="http://schemas.microsoft.com/office/drawing/2014/main" id="{F6AB81AC-E714-55CD-3E50-75D896A54E21}"/>
              </a:ext>
            </a:extLst>
          </p:cNvPr>
          <p:cNvSpPr/>
          <p:nvPr/>
        </p:nvSpPr>
        <p:spPr bwMode="auto">
          <a:xfrm>
            <a:off x="1151373"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7" name="楕円 36">
            <a:extLst>
              <a:ext uri="{FF2B5EF4-FFF2-40B4-BE49-F238E27FC236}">
                <a16:creationId xmlns:a16="http://schemas.microsoft.com/office/drawing/2014/main" id="{E742A291-F410-5537-D10E-3BCA2180F8CA}"/>
              </a:ext>
            </a:extLst>
          </p:cNvPr>
          <p:cNvSpPr/>
          <p:nvPr/>
        </p:nvSpPr>
        <p:spPr bwMode="auto">
          <a:xfrm>
            <a:off x="701368"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38" name="四角形: 角を丸くする 37">
            <a:extLst>
              <a:ext uri="{FF2B5EF4-FFF2-40B4-BE49-F238E27FC236}">
                <a16:creationId xmlns:a16="http://schemas.microsoft.com/office/drawing/2014/main" id="{D7C34AEC-CA27-4052-E362-7D48D19FE640}"/>
              </a:ext>
            </a:extLst>
          </p:cNvPr>
          <p:cNvSpPr/>
          <p:nvPr/>
        </p:nvSpPr>
        <p:spPr bwMode="auto">
          <a:xfrm>
            <a:off x="2411976" y="5139019"/>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9" name="楕円 38">
            <a:extLst>
              <a:ext uri="{FF2B5EF4-FFF2-40B4-BE49-F238E27FC236}">
                <a16:creationId xmlns:a16="http://schemas.microsoft.com/office/drawing/2014/main" id="{5C057C64-A7E0-4017-E538-9F7BA384339C}"/>
              </a:ext>
            </a:extLst>
          </p:cNvPr>
          <p:cNvSpPr/>
          <p:nvPr/>
        </p:nvSpPr>
        <p:spPr bwMode="auto">
          <a:xfrm>
            <a:off x="2501977"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0" name="楕円 39">
            <a:extLst>
              <a:ext uri="{FF2B5EF4-FFF2-40B4-BE49-F238E27FC236}">
                <a16:creationId xmlns:a16="http://schemas.microsoft.com/office/drawing/2014/main" id="{33CC2499-9A30-B713-244A-F00007B94B31}"/>
              </a:ext>
            </a:extLst>
          </p:cNvPr>
          <p:cNvSpPr/>
          <p:nvPr/>
        </p:nvSpPr>
        <p:spPr bwMode="auto">
          <a:xfrm>
            <a:off x="2051972"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1" name="楕円 40">
            <a:extLst>
              <a:ext uri="{FF2B5EF4-FFF2-40B4-BE49-F238E27FC236}">
                <a16:creationId xmlns:a16="http://schemas.microsoft.com/office/drawing/2014/main" id="{079F7E29-CC89-1B3E-304E-E5D65D58D7E5}"/>
              </a:ext>
            </a:extLst>
          </p:cNvPr>
          <p:cNvSpPr/>
          <p:nvPr/>
        </p:nvSpPr>
        <p:spPr bwMode="auto">
          <a:xfrm>
            <a:off x="1601967"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2" name="楕円 41">
            <a:extLst>
              <a:ext uri="{FF2B5EF4-FFF2-40B4-BE49-F238E27FC236}">
                <a16:creationId xmlns:a16="http://schemas.microsoft.com/office/drawing/2014/main" id="{C00518AF-1B43-2B68-65EE-D2AC602BB4E7}"/>
              </a:ext>
            </a:extLst>
          </p:cNvPr>
          <p:cNvSpPr/>
          <p:nvPr/>
        </p:nvSpPr>
        <p:spPr bwMode="auto">
          <a:xfrm>
            <a:off x="1151962"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3" name="楕円 42">
            <a:extLst>
              <a:ext uri="{FF2B5EF4-FFF2-40B4-BE49-F238E27FC236}">
                <a16:creationId xmlns:a16="http://schemas.microsoft.com/office/drawing/2014/main" id="{13E82DA8-1C8E-7C1B-B6E5-77090A224FB1}"/>
              </a:ext>
            </a:extLst>
          </p:cNvPr>
          <p:cNvSpPr/>
          <p:nvPr/>
        </p:nvSpPr>
        <p:spPr bwMode="auto">
          <a:xfrm>
            <a:off x="701368"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4" name="楕円 43">
            <a:extLst>
              <a:ext uri="{FF2B5EF4-FFF2-40B4-BE49-F238E27FC236}">
                <a16:creationId xmlns:a16="http://schemas.microsoft.com/office/drawing/2014/main" id="{703792C0-1930-9619-C095-A80F38260FA4}"/>
              </a:ext>
            </a:extLst>
          </p:cNvPr>
          <p:cNvSpPr/>
          <p:nvPr/>
        </p:nvSpPr>
        <p:spPr bwMode="auto">
          <a:xfrm>
            <a:off x="251363"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5" name="四角形: 角を丸くする 44">
            <a:extLst>
              <a:ext uri="{FF2B5EF4-FFF2-40B4-BE49-F238E27FC236}">
                <a16:creationId xmlns:a16="http://schemas.microsoft.com/office/drawing/2014/main" id="{3D5510D9-3214-7E51-15BD-2E4D1B208245}"/>
              </a:ext>
            </a:extLst>
          </p:cNvPr>
          <p:cNvSpPr/>
          <p:nvPr/>
        </p:nvSpPr>
        <p:spPr bwMode="auto">
          <a:xfrm>
            <a:off x="1961971" y="4329010"/>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6" name="四角形: 角を丸くする 45">
            <a:extLst>
              <a:ext uri="{FF2B5EF4-FFF2-40B4-BE49-F238E27FC236}">
                <a16:creationId xmlns:a16="http://schemas.microsoft.com/office/drawing/2014/main" id="{32DB4660-0FED-8E98-3030-1500C1371CDB}"/>
              </a:ext>
            </a:extLst>
          </p:cNvPr>
          <p:cNvSpPr/>
          <p:nvPr/>
        </p:nvSpPr>
        <p:spPr bwMode="auto">
          <a:xfrm>
            <a:off x="1511966" y="4689014"/>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F928E305-2E24-7AA8-CC81-8464457A6489}"/>
              </a:ext>
            </a:extLst>
          </p:cNvPr>
          <p:cNvSpPr/>
          <p:nvPr/>
        </p:nvSpPr>
        <p:spPr bwMode="auto">
          <a:xfrm>
            <a:off x="1061961" y="5049018"/>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8" name="楕円 47">
            <a:extLst>
              <a:ext uri="{FF2B5EF4-FFF2-40B4-BE49-F238E27FC236}">
                <a16:creationId xmlns:a16="http://schemas.microsoft.com/office/drawing/2014/main" id="{AA1E8578-CAC4-9761-82BC-F59441CF7536}"/>
              </a:ext>
            </a:extLst>
          </p:cNvPr>
          <p:cNvSpPr/>
          <p:nvPr/>
        </p:nvSpPr>
        <p:spPr bwMode="auto">
          <a:xfrm>
            <a:off x="8622045"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49" name="楕円 48">
            <a:extLst>
              <a:ext uri="{FF2B5EF4-FFF2-40B4-BE49-F238E27FC236}">
                <a16:creationId xmlns:a16="http://schemas.microsoft.com/office/drawing/2014/main" id="{2A0658D2-BDFB-28B1-1458-9928BE2A420C}"/>
              </a:ext>
            </a:extLst>
          </p:cNvPr>
          <p:cNvSpPr/>
          <p:nvPr/>
        </p:nvSpPr>
        <p:spPr bwMode="auto">
          <a:xfrm>
            <a:off x="8262041"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0" name="楕円 49">
            <a:extLst>
              <a:ext uri="{FF2B5EF4-FFF2-40B4-BE49-F238E27FC236}">
                <a16:creationId xmlns:a16="http://schemas.microsoft.com/office/drawing/2014/main" id="{C4B0ADB4-5497-498C-6074-1DCF3A92E307}"/>
              </a:ext>
            </a:extLst>
          </p:cNvPr>
          <p:cNvSpPr/>
          <p:nvPr/>
        </p:nvSpPr>
        <p:spPr bwMode="auto">
          <a:xfrm>
            <a:off x="7812036"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1" name="楕円 50">
            <a:extLst>
              <a:ext uri="{FF2B5EF4-FFF2-40B4-BE49-F238E27FC236}">
                <a16:creationId xmlns:a16="http://schemas.microsoft.com/office/drawing/2014/main" id="{7A81A5E7-0566-F1B4-E322-FBAF135378D4}"/>
              </a:ext>
            </a:extLst>
          </p:cNvPr>
          <p:cNvSpPr/>
          <p:nvPr/>
        </p:nvSpPr>
        <p:spPr bwMode="auto">
          <a:xfrm>
            <a:off x="7362031"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2" name="楕円 51">
            <a:extLst>
              <a:ext uri="{FF2B5EF4-FFF2-40B4-BE49-F238E27FC236}">
                <a16:creationId xmlns:a16="http://schemas.microsoft.com/office/drawing/2014/main" id="{DF71F112-5F05-2BDA-7394-84E1E94D0DBF}"/>
              </a:ext>
            </a:extLst>
          </p:cNvPr>
          <p:cNvSpPr/>
          <p:nvPr/>
        </p:nvSpPr>
        <p:spPr bwMode="auto">
          <a:xfrm>
            <a:off x="8262041"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3" name="楕円 52">
            <a:extLst>
              <a:ext uri="{FF2B5EF4-FFF2-40B4-BE49-F238E27FC236}">
                <a16:creationId xmlns:a16="http://schemas.microsoft.com/office/drawing/2014/main" id="{D5F51CE1-3497-8932-2701-A2E25FB62D95}"/>
              </a:ext>
            </a:extLst>
          </p:cNvPr>
          <p:cNvSpPr/>
          <p:nvPr/>
        </p:nvSpPr>
        <p:spPr bwMode="auto">
          <a:xfrm>
            <a:off x="7812036"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4" name="楕円 53">
            <a:extLst>
              <a:ext uri="{FF2B5EF4-FFF2-40B4-BE49-F238E27FC236}">
                <a16:creationId xmlns:a16="http://schemas.microsoft.com/office/drawing/2014/main" id="{7C0C3C3B-6448-8FB4-483C-233FA5336B0F}"/>
              </a:ext>
            </a:extLst>
          </p:cNvPr>
          <p:cNvSpPr/>
          <p:nvPr/>
        </p:nvSpPr>
        <p:spPr bwMode="auto">
          <a:xfrm>
            <a:off x="7362031"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5" name="楕円 54">
            <a:extLst>
              <a:ext uri="{FF2B5EF4-FFF2-40B4-BE49-F238E27FC236}">
                <a16:creationId xmlns:a16="http://schemas.microsoft.com/office/drawing/2014/main" id="{A5DF8F6C-A15B-67CE-A729-51F49ADDC320}"/>
              </a:ext>
            </a:extLst>
          </p:cNvPr>
          <p:cNvSpPr/>
          <p:nvPr/>
        </p:nvSpPr>
        <p:spPr bwMode="auto">
          <a:xfrm>
            <a:off x="6912026"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6" name="楕円 55">
            <a:extLst>
              <a:ext uri="{FF2B5EF4-FFF2-40B4-BE49-F238E27FC236}">
                <a16:creationId xmlns:a16="http://schemas.microsoft.com/office/drawing/2014/main" id="{85CABC49-671F-CDC9-6711-F16081F64D89}"/>
              </a:ext>
            </a:extLst>
          </p:cNvPr>
          <p:cNvSpPr/>
          <p:nvPr/>
        </p:nvSpPr>
        <p:spPr bwMode="auto">
          <a:xfrm>
            <a:off x="7812036"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7" name="楕円 56">
            <a:extLst>
              <a:ext uri="{FF2B5EF4-FFF2-40B4-BE49-F238E27FC236}">
                <a16:creationId xmlns:a16="http://schemas.microsoft.com/office/drawing/2014/main" id="{BFA448E8-A979-F70A-2C95-9E88578C1EDF}"/>
              </a:ext>
            </a:extLst>
          </p:cNvPr>
          <p:cNvSpPr/>
          <p:nvPr/>
        </p:nvSpPr>
        <p:spPr bwMode="auto">
          <a:xfrm>
            <a:off x="7362031"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8" name="楕円 57">
            <a:extLst>
              <a:ext uri="{FF2B5EF4-FFF2-40B4-BE49-F238E27FC236}">
                <a16:creationId xmlns:a16="http://schemas.microsoft.com/office/drawing/2014/main" id="{F7FE444F-BAC1-6077-DFC4-16943BC8B6C2}"/>
              </a:ext>
            </a:extLst>
          </p:cNvPr>
          <p:cNvSpPr/>
          <p:nvPr/>
        </p:nvSpPr>
        <p:spPr bwMode="auto">
          <a:xfrm>
            <a:off x="6912026"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59" name="楕円 58">
            <a:extLst>
              <a:ext uri="{FF2B5EF4-FFF2-40B4-BE49-F238E27FC236}">
                <a16:creationId xmlns:a16="http://schemas.microsoft.com/office/drawing/2014/main" id="{78697CDB-7E57-05A2-99A7-DAB5704736A8}"/>
              </a:ext>
            </a:extLst>
          </p:cNvPr>
          <p:cNvSpPr/>
          <p:nvPr/>
        </p:nvSpPr>
        <p:spPr bwMode="auto">
          <a:xfrm>
            <a:off x="6462021"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0" name="楕円 59">
            <a:extLst>
              <a:ext uri="{FF2B5EF4-FFF2-40B4-BE49-F238E27FC236}">
                <a16:creationId xmlns:a16="http://schemas.microsoft.com/office/drawing/2014/main" id="{03470968-C539-6B6B-8FBC-A70B8595FB77}"/>
              </a:ext>
            </a:extLst>
          </p:cNvPr>
          <p:cNvSpPr/>
          <p:nvPr/>
        </p:nvSpPr>
        <p:spPr bwMode="auto">
          <a:xfrm>
            <a:off x="7362031"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1" name="楕円 60">
            <a:extLst>
              <a:ext uri="{FF2B5EF4-FFF2-40B4-BE49-F238E27FC236}">
                <a16:creationId xmlns:a16="http://schemas.microsoft.com/office/drawing/2014/main" id="{305FCC8D-0C10-3977-FF6B-BF2EB00EC3F6}"/>
              </a:ext>
            </a:extLst>
          </p:cNvPr>
          <p:cNvSpPr/>
          <p:nvPr/>
        </p:nvSpPr>
        <p:spPr bwMode="auto">
          <a:xfrm>
            <a:off x="6912026"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2" name="楕円 61">
            <a:extLst>
              <a:ext uri="{FF2B5EF4-FFF2-40B4-BE49-F238E27FC236}">
                <a16:creationId xmlns:a16="http://schemas.microsoft.com/office/drawing/2014/main" id="{3999D000-84AC-E3FF-F0ED-F85CE9E62B22}"/>
              </a:ext>
            </a:extLst>
          </p:cNvPr>
          <p:cNvSpPr/>
          <p:nvPr/>
        </p:nvSpPr>
        <p:spPr bwMode="auto">
          <a:xfrm>
            <a:off x="6462021"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3" name="楕円 62">
            <a:extLst>
              <a:ext uri="{FF2B5EF4-FFF2-40B4-BE49-F238E27FC236}">
                <a16:creationId xmlns:a16="http://schemas.microsoft.com/office/drawing/2014/main" id="{AFA5CCDA-6798-7E79-B4B3-49B2C4173A65}"/>
              </a:ext>
            </a:extLst>
          </p:cNvPr>
          <p:cNvSpPr/>
          <p:nvPr/>
        </p:nvSpPr>
        <p:spPr bwMode="auto">
          <a:xfrm>
            <a:off x="6012016"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4" name="楕円 63">
            <a:extLst>
              <a:ext uri="{FF2B5EF4-FFF2-40B4-BE49-F238E27FC236}">
                <a16:creationId xmlns:a16="http://schemas.microsoft.com/office/drawing/2014/main" id="{575DB64F-2CFE-1B4E-F319-37D75B97071A}"/>
              </a:ext>
            </a:extLst>
          </p:cNvPr>
          <p:cNvSpPr/>
          <p:nvPr/>
        </p:nvSpPr>
        <p:spPr bwMode="auto">
          <a:xfrm>
            <a:off x="6912026"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5" name="楕円 64">
            <a:extLst>
              <a:ext uri="{FF2B5EF4-FFF2-40B4-BE49-F238E27FC236}">
                <a16:creationId xmlns:a16="http://schemas.microsoft.com/office/drawing/2014/main" id="{058B543D-CFB1-677F-675E-BF3CA65A34AE}"/>
              </a:ext>
            </a:extLst>
          </p:cNvPr>
          <p:cNvSpPr/>
          <p:nvPr/>
        </p:nvSpPr>
        <p:spPr bwMode="auto">
          <a:xfrm>
            <a:off x="6462021"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6" name="楕円 65">
            <a:extLst>
              <a:ext uri="{FF2B5EF4-FFF2-40B4-BE49-F238E27FC236}">
                <a16:creationId xmlns:a16="http://schemas.microsoft.com/office/drawing/2014/main" id="{ED818F96-B0F8-AD41-6F20-D0F9666F59A8}"/>
              </a:ext>
            </a:extLst>
          </p:cNvPr>
          <p:cNvSpPr/>
          <p:nvPr/>
        </p:nvSpPr>
        <p:spPr bwMode="auto">
          <a:xfrm>
            <a:off x="6012016"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7" name="楕円 66">
            <a:extLst>
              <a:ext uri="{FF2B5EF4-FFF2-40B4-BE49-F238E27FC236}">
                <a16:creationId xmlns:a16="http://schemas.microsoft.com/office/drawing/2014/main" id="{0E051950-E0CE-FB2C-EFC5-E6139F05E8F3}"/>
              </a:ext>
            </a:extLst>
          </p:cNvPr>
          <p:cNvSpPr/>
          <p:nvPr/>
        </p:nvSpPr>
        <p:spPr bwMode="auto">
          <a:xfrm>
            <a:off x="5562011"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68" name="四角形: 角を丸くする 67">
            <a:extLst>
              <a:ext uri="{FF2B5EF4-FFF2-40B4-BE49-F238E27FC236}">
                <a16:creationId xmlns:a16="http://schemas.microsoft.com/office/drawing/2014/main" id="{BF616124-C495-4677-BF17-9E8DAFD5A2AF}"/>
              </a:ext>
            </a:extLst>
          </p:cNvPr>
          <p:cNvSpPr/>
          <p:nvPr/>
        </p:nvSpPr>
        <p:spPr bwMode="auto">
          <a:xfrm>
            <a:off x="7722035" y="5049018"/>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69" name="四角形: 角を丸くする 68">
            <a:extLst>
              <a:ext uri="{FF2B5EF4-FFF2-40B4-BE49-F238E27FC236}">
                <a16:creationId xmlns:a16="http://schemas.microsoft.com/office/drawing/2014/main" id="{C5370637-6563-D6D4-4864-A76F1F2EAD6B}"/>
              </a:ext>
            </a:extLst>
          </p:cNvPr>
          <p:cNvSpPr/>
          <p:nvPr/>
        </p:nvSpPr>
        <p:spPr bwMode="auto">
          <a:xfrm>
            <a:off x="7272030" y="4689014"/>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B37A1902-B001-C4A7-4FAB-A25FF50513B7}"/>
              </a:ext>
            </a:extLst>
          </p:cNvPr>
          <p:cNvSpPr/>
          <p:nvPr/>
        </p:nvSpPr>
        <p:spPr bwMode="auto">
          <a:xfrm>
            <a:off x="6822025" y="4329010"/>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71" name="四角形: 角を丸くする 70">
            <a:extLst>
              <a:ext uri="{FF2B5EF4-FFF2-40B4-BE49-F238E27FC236}">
                <a16:creationId xmlns:a16="http://schemas.microsoft.com/office/drawing/2014/main" id="{E1B4B0AB-7CC3-307B-3A1C-6201030CC82E}"/>
              </a:ext>
            </a:extLst>
          </p:cNvPr>
          <p:cNvSpPr/>
          <p:nvPr/>
        </p:nvSpPr>
        <p:spPr bwMode="auto">
          <a:xfrm>
            <a:off x="6372020" y="3969006"/>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72" name="楕円 71">
            <a:extLst>
              <a:ext uri="{FF2B5EF4-FFF2-40B4-BE49-F238E27FC236}">
                <a16:creationId xmlns:a16="http://schemas.microsoft.com/office/drawing/2014/main" id="{BF05959A-8B41-DDDF-E1C0-361919EC36BB}"/>
              </a:ext>
            </a:extLst>
          </p:cNvPr>
          <p:cNvSpPr/>
          <p:nvPr/>
        </p:nvSpPr>
        <p:spPr bwMode="auto">
          <a:xfrm>
            <a:off x="6912026"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73" name="楕円 72">
            <a:extLst>
              <a:ext uri="{FF2B5EF4-FFF2-40B4-BE49-F238E27FC236}">
                <a16:creationId xmlns:a16="http://schemas.microsoft.com/office/drawing/2014/main" id="{0EE6C0F8-25ED-5528-B2BB-BE3924CB7BF3}"/>
              </a:ext>
            </a:extLst>
          </p:cNvPr>
          <p:cNvSpPr/>
          <p:nvPr/>
        </p:nvSpPr>
        <p:spPr bwMode="auto">
          <a:xfrm>
            <a:off x="6462021" y="405900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74" name="楕円 73">
            <a:extLst>
              <a:ext uri="{FF2B5EF4-FFF2-40B4-BE49-F238E27FC236}">
                <a16:creationId xmlns:a16="http://schemas.microsoft.com/office/drawing/2014/main" id="{105BBEF2-1405-90FE-1E4A-6CF1053D1CFD}"/>
              </a:ext>
            </a:extLst>
          </p:cNvPr>
          <p:cNvSpPr/>
          <p:nvPr/>
        </p:nvSpPr>
        <p:spPr bwMode="auto">
          <a:xfrm>
            <a:off x="6462021"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75" name="楕円 74">
            <a:extLst>
              <a:ext uri="{FF2B5EF4-FFF2-40B4-BE49-F238E27FC236}">
                <a16:creationId xmlns:a16="http://schemas.microsoft.com/office/drawing/2014/main" id="{697A1B38-51B6-0623-8E0C-AE25A86D378C}"/>
              </a:ext>
            </a:extLst>
          </p:cNvPr>
          <p:cNvSpPr/>
          <p:nvPr/>
        </p:nvSpPr>
        <p:spPr bwMode="auto">
          <a:xfrm>
            <a:off x="6012016" y="4419011"/>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76" name="楕円 75">
            <a:extLst>
              <a:ext uri="{FF2B5EF4-FFF2-40B4-BE49-F238E27FC236}">
                <a16:creationId xmlns:a16="http://schemas.microsoft.com/office/drawing/2014/main" id="{3705FB5F-7C93-956C-8F95-D3D80A713381}"/>
              </a:ext>
            </a:extLst>
          </p:cNvPr>
          <p:cNvSpPr/>
          <p:nvPr/>
        </p:nvSpPr>
        <p:spPr bwMode="auto">
          <a:xfrm>
            <a:off x="6012016"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77" name="楕円 76">
            <a:extLst>
              <a:ext uri="{FF2B5EF4-FFF2-40B4-BE49-F238E27FC236}">
                <a16:creationId xmlns:a16="http://schemas.microsoft.com/office/drawing/2014/main" id="{59730299-1C77-E20F-148C-97E65A86569E}"/>
              </a:ext>
            </a:extLst>
          </p:cNvPr>
          <p:cNvSpPr/>
          <p:nvPr/>
        </p:nvSpPr>
        <p:spPr bwMode="auto">
          <a:xfrm>
            <a:off x="5562011" y="4779015"/>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78" name="楕円 77">
            <a:extLst>
              <a:ext uri="{FF2B5EF4-FFF2-40B4-BE49-F238E27FC236}">
                <a16:creationId xmlns:a16="http://schemas.microsoft.com/office/drawing/2014/main" id="{F09056F0-C535-6E9F-FAA2-462641653689}"/>
              </a:ext>
            </a:extLst>
          </p:cNvPr>
          <p:cNvSpPr/>
          <p:nvPr/>
        </p:nvSpPr>
        <p:spPr bwMode="auto">
          <a:xfrm>
            <a:off x="5562011"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79" name="楕円 78">
            <a:extLst>
              <a:ext uri="{FF2B5EF4-FFF2-40B4-BE49-F238E27FC236}">
                <a16:creationId xmlns:a16="http://schemas.microsoft.com/office/drawing/2014/main" id="{DD9ADBE9-3080-D65B-B959-F87F54CFC68B}"/>
              </a:ext>
            </a:extLst>
          </p:cNvPr>
          <p:cNvSpPr/>
          <p:nvPr/>
        </p:nvSpPr>
        <p:spPr bwMode="auto">
          <a:xfrm>
            <a:off x="5112006" y="5139019"/>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0" name="楕円 79">
            <a:extLst>
              <a:ext uri="{FF2B5EF4-FFF2-40B4-BE49-F238E27FC236}">
                <a16:creationId xmlns:a16="http://schemas.microsoft.com/office/drawing/2014/main" id="{C75391FD-F34A-1930-3994-52C896787D66}"/>
              </a:ext>
            </a:extLst>
          </p:cNvPr>
          <p:cNvSpPr/>
          <p:nvPr/>
        </p:nvSpPr>
        <p:spPr bwMode="auto">
          <a:xfrm>
            <a:off x="5111417"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1" name="楕円 80">
            <a:extLst>
              <a:ext uri="{FF2B5EF4-FFF2-40B4-BE49-F238E27FC236}">
                <a16:creationId xmlns:a16="http://schemas.microsoft.com/office/drawing/2014/main" id="{07CBBB9F-5A5A-05DD-6B7F-CEB454C82180}"/>
              </a:ext>
            </a:extLst>
          </p:cNvPr>
          <p:cNvSpPr/>
          <p:nvPr/>
        </p:nvSpPr>
        <p:spPr bwMode="auto">
          <a:xfrm>
            <a:off x="4661412" y="5499023"/>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2" name="四角形: 角を丸くする 81">
            <a:extLst>
              <a:ext uri="{FF2B5EF4-FFF2-40B4-BE49-F238E27FC236}">
                <a16:creationId xmlns:a16="http://schemas.microsoft.com/office/drawing/2014/main" id="{7F123D13-5745-0EAF-96C0-FBDCD257DA37}"/>
              </a:ext>
            </a:extLst>
          </p:cNvPr>
          <p:cNvSpPr/>
          <p:nvPr/>
        </p:nvSpPr>
        <p:spPr bwMode="auto">
          <a:xfrm>
            <a:off x="6372020" y="5139019"/>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83" name="楕円 82">
            <a:extLst>
              <a:ext uri="{FF2B5EF4-FFF2-40B4-BE49-F238E27FC236}">
                <a16:creationId xmlns:a16="http://schemas.microsoft.com/office/drawing/2014/main" id="{1E0A32AD-A89F-2727-5EB7-DD607369479C}"/>
              </a:ext>
            </a:extLst>
          </p:cNvPr>
          <p:cNvSpPr/>
          <p:nvPr/>
        </p:nvSpPr>
        <p:spPr bwMode="auto">
          <a:xfrm>
            <a:off x="6462021"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4" name="楕円 83">
            <a:extLst>
              <a:ext uri="{FF2B5EF4-FFF2-40B4-BE49-F238E27FC236}">
                <a16:creationId xmlns:a16="http://schemas.microsoft.com/office/drawing/2014/main" id="{4AAED130-2186-7B4E-D126-F431B33C38BF}"/>
              </a:ext>
            </a:extLst>
          </p:cNvPr>
          <p:cNvSpPr/>
          <p:nvPr/>
        </p:nvSpPr>
        <p:spPr bwMode="auto">
          <a:xfrm>
            <a:off x="6012016"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5" name="楕円 84">
            <a:extLst>
              <a:ext uri="{FF2B5EF4-FFF2-40B4-BE49-F238E27FC236}">
                <a16:creationId xmlns:a16="http://schemas.microsoft.com/office/drawing/2014/main" id="{31605A54-27A1-9783-B614-73229086A9C8}"/>
              </a:ext>
            </a:extLst>
          </p:cNvPr>
          <p:cNvSpPr/>
          <p:nvPr/>
        </p:nvSpPr>
        <p:spPr bwMode="auto">
          <a:xfrm>
            <a:off x="5562011"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6" name="楕円 85">
            <a:extLst>
              <a:ext uri="{FF2B5EF4-FFF2-40B4-BE49-F238E27FC236}">
                <a16:creationId xmlns:a16="http://schemas.microsoft.com/office/drawing/2014/main" id="{B3843ED3-EC20-2585-7652-78752FF0D5D4}"/>
              </a:ext>
            </a:extLst>
          </p:cNvPr>
          <p:cNvSpPr/>
          <p:nvPr/>
        </p:nvSpPr>
        <p:spPr bwMode="auto">
          <a:xfrm>
            <a:off x="5112006"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7" name="楕円 86">
            <a:extLst>
              <a:ext uri="{FF2B5EF4-FFF2-40B4-BE49-F238E27FC236}">
                <a16:creationId xmlns:a16="http://schemas.microsoft.com/office/drawing/2014/main" id="{D11911B0-FA93-A0C0-24E1-156701B4A0F5}"/>
              </a:ext>
            </a:extLst>
          </p:cNvPr>
          <p:cNvSpPr/>
          <p:nvPr/>
        </p:nvSpPr>
        <p:spPr bwMode="auto">
          <a:xfrm>
            <a:off x="4661412"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8" name="楕円 87">
            <a:extLst>
              <a:ext uri="{FF2B5EF4-FFF2-40B4-BE49-F238E27FC236}">
                <a16:creationId xmlns:a16="http://schemas.microsoft.com/office/drawing/2014/main" id="{F01A51B3-496D-E1DD-6460-403191C3F499}"/>
              </a:ext>
            </a:extLst>
          </p:cNvPr>
          <p:cNvSpPr/>
          <p:nvPr/>
        </p:nvSpPr>
        <p:spPr bwMode="auto">
          <a:xfrm>
            <a:off x="4211407" y="5859027"/>
            <a:ext cx="270003" cy="270003"/>
          </a:xfrm>
          <a:prstGeom prst="ellipse">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sz="1400" dirty="0">
              <a:solidFill>
                <a:schemeClr val="tx1">
                  <a:lumMod val="75000"/>
                  <a:lumOff val="25000"/>
                </a:schemeClr>
              </a:solidFill>
              <a:latin typeface="+mn-ea"/>
            </a:endParaRPr>
          </a:p>
        </p:txBody>
      </p:sp>
      <p:sp>
        <p:nvSpPr>
          <p:cNvPr id="89" name="四角形: 角を丸くする 88">
            <a:extLst>
              <a:ext uri="{FF2B5EF4-FFF2-40B4-BE49-F238E27FC236}">
                <a16:creationId xmlns:a16="http://schemas.microsoft.com/office/drawing/2014/main" id="{2421DAA1-07A2-5242-C991-1264F7D0047E}"/>
              </a:ext>
            </a:extLst>
          </p:cNvPr>
          <p:cNvSpPr/>
          <p:nvPr/>
        </p:nvSpPr>
        <p:spPr bwMode="auto">
          <a:xfrm>
            <a:off x="5922015" y="4329010"/>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90" name="四角形: 角を丸くする 89">
            <a:extLst>
              <a:ext uri="{FF2B5EF4-FFF2-40B4-BE49-F238E27FC236}">
                <a16:creationId xmlns:a16="http://schemas.microsoft.com/office/drawing/2014/main" id="{ADFFDA30-5B13-0C8D-00B2-0B501A1106AD}"/>
              </a:ext>
            </a:extLst>
          </p:cNvPr>
          <p:cNvSpPr/>
          <p:nvPr/>
        </p:nvSpPr>
        <p:spPr bwMode="auto">
          <a:xfrm>
            <a:off x="5472010" y="4689014"/>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91" name="四角形: 角を丸くする 90">
            <a:extLst>
              <a:ext uri="{FF2B5EF4-FFF2-40B4-BE49-F238E27FC236}">
                <a16:creationId xmlns:a16="http://schemas.microsoft.com/office/drawing/2014/main" id="{FECEFE3D-3D7A-877D-D875-06911A87D8CA}"/>
              </a:ext>
            </a:extLst>
          </p:cNvPr>
          <p:cNvSpPr/>
          <p:nvPr/>
        </p:nvSpPr>
        <p:spPr bwMode="auto">
          <a:xfrm>
            <a:off x="5022005" y="5049018"/>
            <a:ext cx="450005" cy="1170013"/>
          </a:xfrm>
          <a:prstGeom prst="roundRect">
            <a:avLst/>
          </a:prstGeom>
          <a:noFill/>
          <a:ln w="635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1666079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ED581-DAB7-BFDD-D860-90BAED4B92A3}"/>
              </a:ext>
            </a:extLst>
          </p:cNvPr>
          <p:cNvSpPr>
            <a:spLocks noGrp="1"/>
          </p:cNvSpPr>
          <p:nvPr>
            <p:ph type="title"/>
          </p:nvPr>
        </p:nvSpPr>
        <p:spPr/>
        <p:txBody>
          <a:bodyPr/>
          <a:lstStyle/>
          <a:p>
            <a:r>
              <a:rPr kumimoji="1" lang="en-US" altLang="ja-JP" dirty="0"/>
              <a:t>Booth </a:t>
            </a:r>
            <a:r>
              <a:rPr kumimoji="1" lang="ja-JP" altLang="en-US" dirty="0"/>
              <a:t>エンコーディング</a:t>
            </a:r>
            <a:endParaRPr kumimoji="1" lang="en-US" dirty="0"/>
          </a:p>
        </p:txBody>
      </p:sp>
      <p:sp>
        <p:nvSpPr>
          <p:cNvPr id="3" name="テキスト プレースホルダー 2">
            <a:extLst>
              <a:ext uri="{FF2B5EF4-FFF2-40B4-BE49-F238E27FC236}">
                <a16:creationId xmlns:a16="http://schemas.microsoft.com/office/drawing/2014/main" id="{12FA7EFB-D366-FCB9-EC2C-0533AF82E5DA}"/>
              </a:ext>
            </a:extLst>
          </p:cNvPr>
          <p:cNvSpPr>
            <a:spLocks noGrp="1"/>
          </p:cNvSpPr>
          <p:nvPr>
            <p:ph type="body" sz="quarter" idx="10"/>
          </p:nvPr>
        </p:nvSpPr>
        <p:spPr/>
        <p:txBody>
          <a:bodyPr/>
          <a:lstStyle/>
          <a:p>
            <a:r>
              <a:rPr kumimoji="1" lang="en-US" dirty="0"/>
              <a:t>Booth </a:t>
            </a:r>
            <a:r>
              <a:rPr kumimoji="1" lang="ja-JP" altLang="en-US" dirty="0"/>
              <a:t>エンコーディング</a:t>
            </a:r>
            <a:endParaRPr kumimoji="1" lang="en-US" altLang="ja-JP" dirty="0"/>
          </a:p>
          <a:p>
            <a:pPr lvl="1"/>
            <a:r>
              <a:rPr kumimoji="1" lang="ja-JP" altLang="en-US" dirty="0"/>
              <a:t>入力を冗長表現的なものに変換してから乗算する</a:t>
            </a:r>
            <a:endParaRPr kumimoji="1" lang="en-US" altLang="ja-JP" dirty="0"/>
          </a:p>
          <a:p>
            <a:pPr lvl="1"/>
            <a:r>
              <a:rPr kumimoji="1" lang="ja-JP" altLang="en-US" dirty="0"/>
              <a:t>部分積の数が半分になる</a:t>
            </a:r>
            <a:endParaRPr kumimoji="1" lang="en-US" altLang="ja-JP" dirty="0"/>
          </a:p>
          <a:p>
            <a:pPr lvl="2"/>
            <a:r>
              <a:rPr kumimoji="1" lang="ja-JP" altLang="en-US" dirty="0"/>
              <a:t>２進に比べると１０進でやると筆算の桁数がへるようなもの</a:t>
            </a:r>
            <a:endParaRPr kumimoji="1" lang="en-US" altLang="ja-JP" dirty="0"/>
          </a:p>
          <a:p>
            <a:pPr lvl="1"/>
            <a:r>
              <a:rPr kumimoji="1" lang="ja-JP" altLang="en-US" dirty="0"/>
              <a:t>基数４（冗長な４進表現）がよく使われる</a:t>
            </a:r>
            <a:endParaRPr kumimoji="1" lang="en-US" altLang="ja-JP" dirty="0"/>
          </a:p>
          <a:p>
            <a:pPr lvl="2"/>
            <a:r>
              <a:rPr lang="en-US" dirty="0"/>
              <a:t>-2,-1,0,1,2 </a:t>
            </a:r>
            <a:r>
              <a:rPr lang="ja-JP" altLang="en-US" dirty="0"/>
              <a:t>倍の組み合わせに変換する</a:t>
            </a:r>
            <a:endParaRPr lang="en-US" altLang="ja-JP" dirty="0"/>
          </a:p>
          <a:p>
            <a:pPr lvl="2"/>
            <a:r>
              <a:rPr kumimoji="1" lang="ja-JP" altLang="en-US" dirty="0"/>
              <a:t>これらはシフトとビット反転だけで作れる</a:t>
            </a:r>
            <a:endParaRPr kumimoji="1" lang="en-US" dirty="0"/>
          </a:p>
        </p:txBody>
      </p:sp>
    </p:spTree>
    <p:extLst>
      <p:ext uri="{BB962C8B-B14F-4D97-AF65-F5344CB8AC3E}">
        <p14:creationId xmlns:p14="http://schemas.microsoft.com/office/powerpoint/2010/main" val="1925051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8">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9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70766</TotalTime>
  <Words>3097</Words>
  <Application>Microsoft Office PowerPoint</Application>
  <PresentationFormat>画面に合わせる (4:3)</PresentationFormat>
  <Paragraphs>361</Paragraphs>
  <Slides>39</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39</vt:i4>
      </vt:variant>
    </vt:vector>
  </HeadingPairs>
  <TitlesOfParts>
    <vt:vector size="50" baseType="lpstr">
      <vt:lpstr>HG丸ｺﾞｼｯｸM-PRO</vt:lpstr>
      <vt:lpstr>Lucida Grande</vt:lpstr>
      <vt:lpstr>MeiryoKe_PGothic</vt:lpstr>
      <vt:lpstr>NotoSansJP</vt:lpstr>
      <vt:lpstr>メイリオ</vt:lpstr>
      <vt:lpstr>Calibri</vt:lpstr>
      <vt:lpstr>Cambria Math</vt:lpstr>
      <vt:lpstr>Consolas</vt:lpstr>
      <vt:lpstr>Segoe UI</vt:lpstr>
      <vt:lpstr>Wingdings</vt:lpstr>
      <vt:lpstr>cerulean</vt:lpstr>
      <vt:lpstr>浮動小数点演算器の高速化 v4</vt:lpstr>
      <vt:lpstr>浮動小数点演算器の高速化</vt:lpstr>
      <vt:lpstr>前提知識</vt:lpstr>
      <vt:lpstr>背景：冗長表現と乗算器</vt:lpstr>
      <vt:lpstr>バイナリと Carry save 表現</vt:lpstr>
      <vt:lpstr>CSA と桁上げ加算器</vt:lpstr>
      <vt:lpstr>CSA による加算のチェーンは非常に軽い</vt:lpstr>
      <vt:lpstr>CSA を使った乗算器</vt:lpstr>
      <vt:lpstr>Booth エンコーディング</vt:lpstr>
      <vt:lpstr>LZA: Leading Zero Anticipation</vt:lpstr>
      <vt:lpstr>Leading Zero Count と Leading Zero Anticipation</vt:lpstr>
      <vt:lpstr>LZC と LZA</vt:lpstr>
      <vt:lpstr>LZA のやりかた</vt:lpstr>
      <vt:lpstr>符号付き加算の LZA</vt:lpstr>
      <vt:lpstr>符号付き加算の LZA</vt:lpstr>
      <vt:lpstr>符号付き加算の LZA の実装例</vt:lpstr>
      <vt:lpstr>実装例１</vt:lpstr>
      <vt:lpstr>実装例２</vt:lpstr>
      <vt:lpstr>備考</vt:lpstr>
      <vt:lpstr>LZA の補正の高速化</vt:lpstr>
      <vt:lpstr>LZA の補正</vt:lpstr>
      <vt:lpstr>Lutz’s mask による補正検出</vt:lpstr>
      <vt:lpstr>補正の必要性判定</vt:lpstr>
      <vt:lpstr>Lutz’s mask [Lutz2017] </vt:lpstr>
      <vt:lpstr>Lutz’s mask の別の作り方？</vt:lpstr>
      <vt:lpstr>応用: guard や sticky ビットの早期取得</vt:lpstr>
      <vt:lpstr>絶対値を取る工夫</vt:lpstr>
      <vt:lpstr>絶対値を取る工夫</vt:lpstr>
      <vt:lpstr>[Sohn2023] より</vt:lpstr>
      <vt:lpstr>加算と絶対値</vt:lpstr>
      <vt:lpstr>Parallel Prefix Adder (PPA) </vt:lpstr>
      <vt:lpstr>End-around-carry adder / Flagged adder</vt:lpstr>
      <vt:lpstr>補数を取るインクリメントと round away の統合 [Sohn2023] より</vt:lpstr>
      <vt:lpstr>End-around-carry との比較</vt:lpstr>
      <vt:lpstr>ウォレス木の厚みを意識した加算</vt:lpstr>
      <vt:lpstr>ウォレス木と加算器</vt:lpstr>
      <vt:lpstr>桁上げ加算器の自動合成を使う場合</vt:lpstr>
      <vt:lpstr>参考資料</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15994</cp:revision>
  <cp:lastPrinted>2014-12-10T13:40:48Z</cp:lastPrinted>
  <dcterms:created xsi:type="dcterms:W3CDTF">2014-11-17T10:53:59Z</dcterms:created>
  <dcterms:modified xsi:type="dcterms:W3CDTF">2024-06-08T03:43:46Z</dcterms:modified>
</cp:coreProperties>
</file>