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19"/>
  </p:notesMasterIdLst>
  <p:sldIdLst>
    <p:sldId id="440" r:id="rId2"/>
    <p:sldId id="578" r:id="rId3"/>
    <p:sldId id="804" r:id="rId4"/>
    <p:sldId id="805" r:id="rId5"/>
    <p:sldId id="806" r:id="rId6"/>
    <p:sldId id="807" r:id="rId7"/>
    <p:sldId id="808" r:id="rId8"/>
    <p:sldId id="809" r:id="rId9"/>
    <p:sldId id="810" r:id="rId10"/>
    <p:sldId id="811" r:id="rId11"/>
    <p:sldId id="812" r:id="rId12"/>
    <p:sldId id="813" r:id="rId13"/>
    <p:sldId id="814" r:id="rId14"/>
    <p:sldId id="815" r:id="rId15"/>
    <p:sldId id="816" r:id="rId16"/>
    <p:sldId id="817" r:id="rId17"/>
    <p:sldId id="512" r:id="rId18"/>
    <p:sldId id="803" r:id="rId19"/>
    <p:sldId id="513" r:id="rId20"/>
    <p:sldId id="692" r:id="rId21"/>
    <p:sldId id="694" r:id="rId22"/>
    <p:sldId id="697" r:id="rId23"/>
    <p:sldId id="698" r:id="rId24"/>
    <p:sldId id="699" r:id="rId25"/>
    <p:sldId id="700" r:id="rId26"/>
    <p:sldId id="704" r:id="rId27"/>
    <p:sldId id="703" r:id="rId28"/>
    <p:sldId id="690" r:id="rId29"/>
    <p:sldId id="705" r:id="rId30"/>
    <p:sldId id="706" r:id="rId31"/>
    <p:sldId id="707" r:id="rId32"/>
    <p:sldId id="708" r:id="rId33"/>
    <p:sldId id="709" r:id="rId34"/>
    <p:sldId id="734" r:id="rId35"/>
    <p:sldId id="710" r:id="rId36"/>
    <p:sldId id="711" r:id="rId37"/>
    <p:sldId id="712" r:id="rId38"/>
    <p:sldId id="715" r:id="rId39"/>
    <p:sldId id="716" r:id="rId40"/>
    <p:sldId id="717" r:id="rId41"/>
    <p:sldId id="718" r:id="rId42"/>
    <p:sldId id="719" r:id="rId43"/>
    <p:sldId id="720" r:id="rId44"/>
    <p:sldId id="721" r:id="rId45"/>
    <p:sldId id="722" r:id="rId46"/>
    <p:sldId id="735" r:id="rId47"/>
    <p:sldId id="723" r:id="rId48"/>
    <p:sldId id="727" r:id="rId49"/>
    <p:sldId id="725" r:id="rId50"/>
    <p:sldId id="736" r:id="rId51"/>
    <p:sldId id="726" r:id="rId52"/>
    <p:sldId id="728" r:id="rId53"/>
    <p:sldId id="729" r:id="rId54"/>
    <p:sldId id="730" r:id="rId55"/>
    <p:sldId id="731" r:id="rId56"/>
    <p:sldId id="732" r:id="rId57"/>
    <p:sldId id="733" r:id="rId58"/>
    <p:sldId id="738" r:id="rId59"/>
    <p:sldId id="737" r:id="rId60"/>
    <p:sldId id="739" r:id="rId61"/>
    <p:sldId id="740" r:id="rId62"/>
    <p:sldId id="744" r:id="rId63"/>
    <p:sldId id="741" r:id="rId64"/>
    <p:sldId id="743" r:id="rId65"/>
    <p:sldId id="742" r:id="rId66"/>
    <p:sldId id="745" r:id="rId67"/>
    <p:sldId id="748" r:id="rId68"/>
    <p:sldId id="749" r:id="rId69"/>
    <p:sldId id="750" r:id="rId70"/>
    <p:sldId id="751" r:id="rId71"/>
    <p:sldId id="746" r:id="rId72"/>
    <p:sldId id="752" r:id="rId73"/>
    <p:sldId id="753" r:id="rId74"/>
    <p:sldId id="754" r:id="rId75"/>
    <p:sldId id="755" r:id="rId76"/>
    <p:sldId id="757" r:id="rId77"/>
    <p:sldId id="758" r:id="rId78"/>
    <p:sldId id="756" r:id="rId79"/>
    <p:sldId id="759" r:id="rId80"/>
    <p:sldId id="760" r:id="rId81"/>
    <p:sldId id="761" r:id="rId82"/>
    <p:sldId id="762" r:id="rId83"/>
    <p:sldId id="763" r:id="rId84"/>
    <p:sldId id="764" r:id="rId85"/>
    <p:sldId id="765" r:id="rId86"/>
    <p:sldId id="766" r:id="rId87"/>
    <p:sldId id="767" r:id="rId88"/>
    <p:sldId id="768" r:id="rId89"/>
    <p:sldId id="770" r:id="rId90"/>
    <p:sldId id="769" r:id="rId91"/>
    <p:sldId id="771" r:id="rId92"/>
    <p:sldId id="772" r:id="rId93"/>
    <p:sldId id="773" r:id="rId94"/>
    <p:sldId id="774" r:id="rId95"/>
    <p:sldId id="775" r:id="rId96"/>
    <p:sldId id="785" r:id="rId97"/>
    <p:sldId id="786" r:id="rId98"/>
    <p:sldId id="787" r:id="rId99"/>
    <p:sldId id="777" r:id="rId100"/>
    <p:sldId id="776" r:id="rId101"/>
    <p:sldId id="778" r:id="rId102"/>
    <p:sldId id="781" r:id="rId103"/>
    <p:sldId id="780" r:id="rId104"/>
    <p:sldId id="783" r:id="rId105"/>
    <p:sldId id="784" r:id="rId106"/>
    <p:sldId id="788" r:id="rId107"/>
    <p:sldId id="789" r:id="rId108"/>
    <p:sldId id="782" r:id="rId109"/>
    <p:sldId id="790" r:id="rId110"/>
    <p:sldId id="791" r:id="rId111"/>
    <p:sldId id="792" r:id="rId112"/>
    <p:sldId id="793" r:id="rId113"/>
    <p:sldId id="794" r:id="rId114"/>
    <p:sldId id="795" r:id="rId115"/>
    <p:sldId id="796" r:id="rId116"/>
    <p:sldId id="688" r:id="rId117"/>
    <p:sldId id="558" r:id="rId1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8D2D27A1-C976-4BA6-BBA2-AA84774639EA}">
          <p14:sldIdLst>
            <p14:sldId id="440"/>
            <p14:sldId id="578"/>
            <p14:sldId id="804"/>
            <p14:sldId id="805"/>
            <p14:sldId id="806"/>
            <p14:sldId id="807"/>
            <p14:sldId id="808"/>
            <p14:sldId id="809"/>
            <p14:sldId id="810"/>
            <p14:sldId id="811"/>
            <p14:sldId id="812"/>
            <p14:sldId id="813"/>
            <p14:sldId id="814"/>
            <p14:sldId id="815"/>
            <p14:sldId id="816"/>
            <p14:sldId id="817"/>
            <p14:sldId id="512"/>
            <p14:sldId id="803"/>
            <p14:sldId id="513"/>
            <p14:sldId id="692"/>
            <p14:sldId id="694"/>
            <p14:sldId id="697"/>
            <p14:sldId id="698"/>
            <p14:sldId id="699"/>
            <p14:sldId id="700"/>
            <p14:sldId id="704"/>
            <p14:sldId id="703"/>
            <p14:sldId id="690"/>
            <p14:sldId id="705"/>
            <p14:sldId id="706"/>
            <p14:sldId id="707"/>
            <p14:sldId id="708"/>
            <p14:sldId id="709"/>
            <p14:sldId id="734"/>
            <p14:sldId id="710"/>
            <p14:sldId id="711"/>
            <p14:sldId id="712"/>
            <p14:sldId id="715"/>
            <p14:sldId id="716"/>
            <p14:sldId id="717"/>
            <p14:sldId id="718"/>
            <p14:sldId id="719"/>
            <p14:sldId id="720"/>
            <p14:sldId id="721"/>
            <p14:sldId id="722"/>
            <p14:sldId id="735"/>
            <p14:sldId id="723"/>
            <p14:sldId id="727"/>
            <p14:sldId id="725"/>
            <p14:sldId id="736"/>
            <p14:sldId id="726"/>
            <p14:sldId id="728"/>
            <p14:sldId id="729"/>
            <p14:sldId id="730"/>
            <p14:sldId id="731"/>
            <p14:sldId id="732"/>
            <p14:sldId id="733"/>
            <p14:sldId id="738"/>
            <p14:sldId id="737"/>
            <p14:sldId id="739"/>
            <p14:sldId id="740"/>
            <p14:sldId id="744"/>
            <p14:sldId id="741"/>
            <p14:sldId id="743"/>
            <p14:sldId id="742"/>
            <p14:sldId id="745"/>
            <p14:sldId id="748"/>
            <p14:sldId id="749"/>
            <p14:sldId id="750"/>
            <p14:sldId id="751"/>
            <p14:sldId id="746"/>
            <p14:sldId id="752"/>
            <p14:sldId id="753"/>
            <p14:sldId id="754"/>
            <p14:sldId id="755"/>
            <p14:sldId id="757"/>
            <p14:sldId id="758"/>
            <p14:sldId id="756"/>
            <p14:sldId id="759"/>
            <p14:sldId id="760"/>
            <p14:sldId id="761"/>
            <p14:sldId id="762"/>
            <p14:sldId id="763"/>
            <p14:sldId id="764"/>
            <p14:sldId id="765"/>
            <p14:sldId id="766"/>
            <p14:sldId id="767"/>
            <p14:sldId id="768"/>
            <p14:sldId id="770"/>
            <p14:sldId id="769"/>
            <p14:sldId id="771"/>
            <p14:sldId id="772"/>
            <p14:sldId id="773"/>
            <p14:sldId id="774"/>
            <p14:sldId id="775"/>
            <p14:sldId id="785"/>
            <p14:sldId id="786"/>
            <p14:sldId id="787"/>
            <p14:sldId id="777"/>
            <p14:sldId id="776"/>
            <p14:sldId id="778"/>
            <p14:sldId id="781"/>
            <p14:sldId id="780"/>
            <p14:sldId id="783"/>
            <p14:sldId id="784"/>
            <p14:sldId id="788"/>
            <p14:sldId id="789"/>
            <p14:sldId id="782"/>
            <p14:sldId id="790"/>
            <p14:sldId id="791"/>
            <p14:sldId id="792"/>
            <p14:sldId id="793"/>
            <p14:sldId id="794"/>
            <p14:sldId id="795"/>
            <p14:sldId id="796"/>
            <p14:sldId id="688"/>
            <p14:sldId id="5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2" autoAdjust="0"/>
    <p:restoredTop sz="96862" autoAdjust="0"/>
  </p:normalViewPr>
  <p:slideViewPr>
    <p:cSldViewPr>
      <p:cViewPr varScale="1">
        <p:scale>
          <a:sx n="157" d="100"/>
          <a:sy n="157" d="100"/>
        </p:scale>
        <p:origin x="2016"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2022/8/1</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96</a:t>
            </a:fld>
            <a:endParaRPr kumimoji="1" lang="ja-JP" altLang="en-US"/>
          </a:p>
        </p:txBody>
      </p:sp>
    </p:spTree>
    <p:extLst>
      <p:ext uri="{BB962C8B-B14F-4D97-AF65-F5344CB8AC3E}">
        <p14:creationId xmlns:p14="http://schemas.microsoft.com/office/powerpoint/2010/main" val="3875975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97</a:t>
            </a:fld>
            <a:endParaRPr kumimoji="1" lang="ja-JP" altLang="en-US"/>
          </a:p>
        </p:txBody>
      </p:sp>
    </p:spTree>
    <p:extLst>
      <p:ext uri="{BB962C8B-B14F-4D97-AF65-F5344CB8AC3E}">
        <p14:creationId xmlns:p14="http://schemas.microsoft.com/office/powerpoint/2010/main" val="2638707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98</a:t>
            </a:fld>
            <a:endParaRPr kumimoji="1" lang="ja-JP" altLang="en-US"/>
          </a:p>
        </p:txBody>
      </p:sp>
    </p:spTree>
    <p:extLst>
      <p:ext uri="{BB962C8B-B14F-4D97-AF65-F5344CB8AC3E}">
        <p14:creationId xmlns:p14="http://schemas.microsoft.com/office/powerpoint/2010/main" val="399296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13</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レポート課題のために</a:t>
            </a:r>
            <a:r>
              <a:rPr lang="en-US" altLang="ja-JP" dirty="0"/>
              <a:t>IBM</a:t>
            </a:r>
            <a:r>
              <a:rPr lang="ja-JP" altLang="en-US" dirty="0"/>
              <a:t>の分岐予測器の論文を読んでいて、「</a:t>
            </a:r>
            <a:r>
              <a:rPr lang="en-US" altLang="ja-JP" dirty="0"/>
              <a:t>BTB is 8-way set associative</a:t>
            </a:r>
            <a:r>
              <a:rPr lang="ja-JP" altLang="en-US" dirty="0"/>
              <a:t>」という表現があったのですが、実質的には</a:t>
            </a:r>
            <a:r>
              <a:rPr lang="en-US" altLang="ja-JP" dirty="0"/>
              <a:t>BTB</a:t>
            </a:r>
            <a:r>
              <a:rPr lang="ja-JP" altLang="en-US" dirty="0"/>
              <a:t>もキャッシュと同じということでしょうか？</a:t>
            </a:r>
            <a:r>
              <a:rPr lang="en-US" altLang="ja-JP" dirty="0"/>
              <a:t>BTB</a:t>
            </a:r>
            <a:r>
              <a:rPr lang="ja-JP" altLang="en-US" dirty="0"/>
              <a:t>は命令キャッシュで、今回説明されたのはデータキャッシュ、ということでしょうか？</a:t>
            </a:r>
          </a:p>
          <a:p>
            <a:endParaRPr lang="ja-JP" altLang="en-US" dirty="0"/>
          </a:p>
        </p:txBody>
      </p:sp>
    </p:spTree>
    <p:extLst>
      <p:ext uri="{BB962C8B-B14F-4D97-AF65-F5344CB8AC3E}">
        <p14:creationId xmlns:p14="http://schemas.microsoft.com/office/powerpoint/2010/main" val="15107333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攻撃の手順</a:t>
            </a:r>
          </a:p>
        </p:txBody>
      </p:sp>
      <p:sp>
        <p:nvSpPr>
          <p:cNvPr id="3" name="テキスト プレースホルダー 2"/>
          <p:cNvSpPr>
            <a:spLocks noGrp="1"/>
          </p:cNvSpPr>
          <p:nvPr>
            <p:ph type="body" sz="quarter" idx="10"/>
          </p:nvPr>
        </p:nvSpPr>
        <p:spPr/>
        <p:txBody>
          <a:bodyPr/>
          <a:lstStyle/>
          <a:p>
            <a:r>
              <a:rPr kumimoji="1" lang="ja-JP" altLang="en-US" dirty="0"/>
              <a:t>手順</a:t>
            </a:r>
            <a:endParaRPr kumimoji="1" lang="en-US" altLang="ja-JP" dirty="0"/>
          </a:p>
          <a:p>
            <a:pPr marL="817200" lvl="1" indent="-457200">
              <a:buFont typeface="+mj-lt"/>
              <a:buAutoNum type="arabicPeriod"/>
            </a:pPr>
            <a:r>
              <a:rPr lang="ja-JP" altLang="en-US" dirty="0"/>
              <a:t>分岐予測器の事前学習</a:t>
            </a:r>
            <a:endParaRPr lang="en-US" altLang="ja-JP" dirty="0"/>
          </a:p>
          <a:p>
            <a:pPr marL="817200" lvl="1" indent="-457200">
              <a:buFont typeface="+mj-lt"/>
              <a:buAutoNum type="arabicPeriod"/>
            </a:pPr>
            <a:r>
              <a:rPr kumimoji="1" lang="ja-JP" altLang="en-US" dirty="0"/>
              <a:t>キャッシュ</a:t>
            </a:r>
            <a:r>
              <a:rPr lang="ja-JP" altLang="en-US" dirty="0"/>
              <a:t>の埋め尽くし</a:t>
            </a:r>
            <a:endParaRPr lang="en-US" altLang="ja-JP" dirty="0"/>
          </a:p>
          <a:p>
            <a:pPr marL="817200" lvl="1" indent="-457200">
              <a:buFont typeface="+mj-lt"/>
              <a:buAutoNum type="arabicPeriod"/>
            </a:pPr>
            <a:r>
              <a:rPr kumimoji="1" lang="ja-JP" altLang="en-US" dirty="0"/>
              <a:t>攻撃対象コードの実行</a:t>
            </a:r>
            <a:endParaRPr kumimoji="1" lang="en-US" altLang="ja-JP" dirty="0"/>
          </a:p>
          <a:p>
            <a:pPr marL="817200" lvl="1" indent="-457200">
              <a:buFont typeface="+mj-lt"/>
              <a:buAutoNum type="arabicPeriod"/>
            </a:pPr>
            <a:r>
              <a:rPr kumimoji="1" lang="ja-JP" altLang="en-US" dirty="0"/>
              <a:t>キャッシュの観測による値の取得</a:t>
            </a:r>
          </a:p>
        </p:txBody>
      </p:sp>
    </p:spTree>
    <p:extLst>
      <p:ext uri="{BB962C8B-B14F-4D97-AF65-F5344CB8AC3E}">
        <p14:creationId xmlns:p14="http://schemas.microsoft.com/office/powerpoint/2010/main" val="1599202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分岐予測器の</a:t>
            </a:r>
            <a:r>
              <a:rPr lang="ja-JP" altLang="en-US" dirty="0"/>
              <a:t>事前</a:t>
            </a:r>
            <a:r>
              <a:rPr kumimoji="1" lang="ja-JP" altLang="en-US" dirty="0"/>
              <a:t>学習</a:t>
            </a:r>
          </a:p>
        </p:txBody>
      </p:sp>
      <p:sp>
        <p:nvSpPr>
          <p:cNvPr id="3" name="テキスト プレースホルダー 2"/>
          <p:cNvSpPr>
            <a:spLocks noGrp="1"/>
          </p:cNvSpPr>
          <p:nvPr>
            <p:ph type="body" sz="quarter" idx="10"/>
          </p:nvPr>
        </p:nvSpPr>
        <p:spPr/>
        <p:txBody>
          <a:bodyPr/>
          <a:lstStyle/>
          <a:p>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y = array2[array1[x] * 64]; </a:t>
            </a:r>
          </a:p>
          <a:p>
            <a:r>
              <a:rPr kumimoji="1" lang="ja-JP" altLang="en-US" dirty="0"/>
              <a:t>上記の２行目が投機実行されるよう分岐予測器を事前に学習する</a:t>
            </a:r>
            <a:endParaRPr kumimoji="1" lang="en-US" altLang="ja-JP" dirty="0"/>
          </a:p>
          <a:p>
            <a:pPr lvl="1"/>
            <a:r>
              <a:rPr kumimoji="1" lang="ja-JP" altLang="en-US" dirty="0"/>
              <a:t>分岐予測器は </a:t>
            </a:r>
            <a:r>
              <a:rPr kumimoji="1" lang="en-US" altLang="ja-JP" dirty="0"/>
              <a:t>PC </a:t>
            </a:r>
            <a:r>
              <a:rPr kumimoji="1" lang="ja-JP" altLang="en-US" dirty="0"/>
              <a:t>の一部とグローバル履歴を使う</a:t>
            </a:r>
            <a:endParaRPr kumimoji="1" lang="en-US" altLang="ja-JP" dirty="0"/>
          </a:p>
          <a:p>
            <a:pPr lvl="1"/>
            <a:r>
              <a:rPr kumimoji="1" lang="ja-JP" altLang="en-US" dirty="0"/>
              <a:t>カーネル・モード内の上記分岐で予測に使う予測器のカウンタを事前に望みの値にしておけば良い</a:t>
            </a:r>
          </a:p>
        </p:txBody>
      </p:sp>
    </p:spTree>
    <p:extLst>
      <p:ext uri="{BB962C8B-B14F-4D97-AF65-F5344CB8AC3E}">
        <p14:creationId xmlns:p14="http://schemas.microsoft.com/office/powerpoint/2010/main" val="335176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g-share </a:t>
            </a:r>
            <a:r>
              <a:rPr kumimoji="1" lang="ja-JP" altLang="en-US" dirty="0"/>
              <a:t>予測器</a:t>
            </a:r>
          </a:p>
        </p:txBody>
      </p:sp>
      <p:sp>
        <p:nvSpPr>
          <p:cNvPr id="3" name="テキスト プレースホルダー 2"/>
          <p:cNvSpPr>
            <a:spLocks noGrp="1"/>
          </p:cNvSpPr>
          <p:nvPr>
            <p:ph type="body" sz="quarter" idx="10"/>
          </p:nvPr>
        </p:nvSpPr>
        <p:spPr>
          <a:xfrm>
            <a:off x="521955" y="6318301"/>
            <a:ext cx="8280092" cy="539699"/>
          </a:xfrm>
        </p:spPr>
        <p:txBody>
          <a:bodyPr/>
          <a:lstStyle/>
          <a:p>
            <a:r>
              <a:rPr kumimoji="1" lang="ja-JP" altLang="en-US" dirty="0"/>
              <a:t>ビットを単純に連結するかわりに，</a:t>
            </a:r>
            <a:r>
              <a:rPr kumimoji="1" lang="en-US" altLang="ja-JP" dirty="0"/>
              <a:t>XOR </a:t>
            </a:r>
            <a:r>
              <a:rPr kumimoji="1" lang="ja-JP" altLang="en-US" dirty="0"/>
              <a:t>演算して結合</a:t>
            </a:r>
          </a:p>
        </p:txBody>
      </p:sp>
      <p:sp>
        <p:nvSpPr>
          <p:cNvPr id="4" name="Rectangle 128"/>
          <p:cNvSpPr>
            <a:spLocks noChangeArrowheads="1"/>
          </p:cNvSpPr>
          <p:nvPr/>
        </p:nvSpPr>
        <p:spPr bwMode="auto">
          <a:xfrm>
            <a:off x="339966"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5" name="Rectangle 13"/>
          <p:cNvSpPr>
            <a:spLocks noChangeArrowheads="1"/>
          </p:cNvSpPr>
          <p:nvPr/>
        </p:nvSpPr>
        <p:spPr bwMode="auto">
          <a:xfrm>
            <a:off x="250313"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195"/>
          <p:cNvSpPr>
            <a:spLocks noChangeArrowheads="1"/>
          </p:cNvSpPr>
          <p:nvPr/>
        </p:nvSpPr>
        <p:spPr bwMode="auto">
          <a:xfrm>
            <a:off x="1780330" y="3877418"/>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1011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Rectangle 133"/>
          <p:cNvSpPr>
            <a:spLocks noChangeArrowheads="1"/>
          </p:cNvSpPr>
          <p:nvPr/>
        </p:nvSpPr>
        <p:spPr bwMode="auto">
          <a:xfrm>
            <a:off x="790319" y="45074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グローバル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a:t>
            </a:r>
            <a:endParaRPr lang="en-US" altLang="ja-JP" dirty="0">
              <a:solidFill>
                <a:schemeClr val="tx1">
                  <a:lumMod val="75000"/>
                  <a:lumOff val="25000"/>
                </a:schemeClr>
              </a:solidFill>
              <a:latin typeface="+mn-ea"/>
              <a:ea typeface="+mn-ea"/>
            </a:endParaRPr>
          </a:p>
        </p:txBody>
      </p:sp>
      <p:cxnSp>
        <p:nvCxnSpPr>
          <p:cNvPr id="8" name="直線コネクタ 7"/>
          <p:cNvCxnSpPr/>
          <p:nvPr/>
        </p:nvCxnSpPr>
        <p:spPr bwMode="auto">
          <a:xfrm>
            <a:off x="250466"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直線矢印コネクタ 8"/>
          <p:cNvCxnSpPr/>
          <p:nvPr/>
        </p:nvCxnSpPr>
        <p:spPr bwMode="auto">
          <a:xfrm flipH="1">
            <a:off x="2140334" y="4237422"/>
            <a:ext cx="1640" cy="1170013"/>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0" name="Freeform 10"/>
          <p:cNvSpPr>
            <a:spLocks/>
          </p:cNvSpPr>
          <p:nvPr/>
        </p:nvSpPr>
        <p:spPr bwMode="auto">
          <a:xfrm rot="10800000">
            <a:off x="610316" y="1987396"/>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11" name="Rectangle 154"/>
          <p:cNvSpPr>
            <a:spLocks noChangeArrowheads="1"/>
          </p:cNvSpPr>
          <p:nvPr/>
        </p:nvSpPr>
        <p:spPr bwMode="auto">
          <a:xfrm>
            <a:off x="3671990"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Rectangle 195"/>
          <p:cNvSpPr>
            <a:spLocks noChangeArrowheads="1"/>
          </p:cNvSpPr>
          <p:nvPr/>
        </p:nvSpPr>
        <p:spPr bwMode="auto">
          <a:xfrm>
            <a:off x="3670351" y="3427413"/>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13" name="正方形/長方形 12"/>
          <p:cNvSpPr/>
          <p:nvPr/>
        </p:nvSpPr>
        <p:spPr bwMode="auto">
          <a:xfrm>
            <a:off x="3670351"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3670351"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3310348"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6" name="正方形/長方形 15"/>
          <p:cNvSpPr/>
          <p:nvPr/>
        </p:nvSpPr>
        <p:spPr bwMode="auto">
          <a:xfrm>
            <a:off x="3310347"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3310347"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3850353"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9" name="正方形/長方形 18"/>
          <p:cNvSpPr/>
          <p:nvPr/>
        </p:nvSpPr>
        <p:spPr bwMode="auto">
          <a:xfrm>
            <a:off x="3670351"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0" name="正方形/長方形 19"/>
          <p:cNvSpPr/>
          <p:nvPr/>
        </p:nvSpPr>
        <p:spPr bwMode="auto">
          <a:xfrm>
            <a:off x="3850353"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21" name="Freeform 10"/>
          <p:cNvSpPr>
            <a:spLocks/>
          </p:cNvSpPr>
          <p:nvPr/>
        </p:nvSpPr>
        <p:spPr bwMode="auto">
          <a:xfrm rot="16200000" flipV="1">
            <a:off x="2455338" y="5452435"/>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2" name="直線コネクタ 21"/>
          <p:cNvCxnSpPr/>
          <p:nvPr/>
        </p:nvCxnSpPr>
        <p:spPr bwMode="auto">
          <a:xfrm>
            <a:off x="1960332" y="5407435"/>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23" name="Freeform 10"/>
          <p:cNvSpPr>
            <a:spLocks/>
          </p:cNvSpPr>
          <p:nvPr/>
        </p:nvSpPr>
        <p:spPr bwMode="auto">
          <a:xfrm rot="5400000">
            <a:off x="2095332" y="4732430"/>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24" name="Rectangle 133"/>
          <p:cNvSpPr>
            <a:spLocks noChangeArrowheads="1"/>
          </p:cNvSpPr>
          <p:nvPr/>
        </p:nvSpPr>
        <p:spPr bwMode="auto">
          <a:xfrm>
            <a:off x="3670351" y="198739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25" name="Rectangle 133"/>
          <p:cNvSpPr>
            <a:spLocks noChangeArrowheads="1"/>
          </p:cNvSpPr>
          <p:nvPr/>
        </p:nvSpPr>
        <p:spPr bwMode="auto">
          <a:xfrm>
            <a:off x="1601967" y="56790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accent5"/>
                </a:solidFill>
                <a:latin typeface="+mn-ea"/>
                <a:ea typeface="+mn-ea"/>
              </a:rPr>
              <a:t>連結</a:t>
            </a:r>
            <a:endParaRPr lang="en-US" altLang="ja-JP" dirty="0">
              <a:solidFill>
                <a:schemeClr val="accent5"/>
              </a:solidFill>
              <a:latin typeface="+mn-ea"/>
              <a:ea typeface="+mn-ea"/>
            </a:endParaRPr>
          </a:p>
        </p:txBody>
      </p:sp>
      <p:cxnSp>
        <p:nvCxnSpPr>
          <p:cNvPr id="26" name="直線矢印コネクタ 25"/>
          <p:cNvCxnSpPr/>
          <p:nvPr/>
        </p:nvCxnSpPr>
        <p:spPr bwMode="auto">
          <a:xfrm>
            <a:off x="610317" y="1717394"/>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27" name="Rectangle 128"/>
          <p:cNvSpPr>
            <a:spLocks noChangeArrowheads="1"/>
          </p:cNvSpPr>
          <p:nvPr/>
        </p:nvSpPr>
        <p:spPr bwMode="auto">
          <a:xfrm>
            <a:off x="4660014"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28" name="Rectangle 13"/>
          <p:cNvSpPr>
            <a:spLocks noChangeArrowheads="1"/>
          </p:cNvSpPr>
          <p:nvPr/>
        </p:nvSpPr>
        <p:spPr bwMode="auto">
          <a:xfrm>
            <a:off x="4570361"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29" name="Rectangle 195"/>
          <p:cNvSpPr>
            <a:spLocks noChangeArrowheads="1"/>
          </p:cNvSpPr>
          <p:nvPr/>
        </p:nvSpPr>
        <p:spPr bwMode="auto">
          <a:xfrm>
            <a:off x="5832014" y="3879005"/>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1011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30" name="Rectangle 133"/>
          <p:cNvSpPr>
            <a:spLocks noChangeArrowheads="1"/>
          </p:cNvSpPr>
          <p:nvPr/>
        </p:nvSpPr>
        <p:spPr bwMode="auto">
          <a:xfrm>
            <a:off x="4842003"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グローバル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a:t>
            </a:r>
            <a:endParaRPr lang="en-US" altLang="ja-JP" dirty="0">
              <a:solidFill>
                <a:schemeClr val="tx1">
                  <a:lumMod val="75000"/>
                  <a:lumOff val="25000"/>
                </a:schemeClr>
              </a:solidFill>
              <a:latin typeface="+mn-ea"/>
              <a:ea typeface="+mn-ea"/>
            </a:endParaRPr>
          </a:p>
        </p:txBody>
      </p:sp>
      <p:cxnSp>
        <p:nvCxnSpPr>
          <p:cNvPr id="31" name="直線コネクタ 30"/>
          <p:cNvCxnSpPr/>
          <p:nvPr/>
        </p:nvCxnSpPr>
        <p:spPr bwMode="auto">
          <a:xfrm>
            <a:off x="4570514"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3" name="Freeform 10"/>
          <p:cNvSpPr>
            <a:spLocks/>
          </p:cNvSpPr>
          <p:nvPr/>
        </p:nvSpPr>
        <p:spPr bwMode="auto">
          <a:xfrm rot="10800000">
            <a:off x="4930363" y="1987396"/>
            <a:ext cx="2341666"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34" name="Rectangle 154"/>
          <p:cNvSpPr>
            <a:spLocks noChangeArrowheads="1"/>
          </p:cNvSpPr>
          <p:nvPr/>
        </p:nvSpPr>
        <p:spPr bwMode="auto">
          <a:xfrm>
            <a:off x="7992038"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Rectangle 195"/>
          <p:cNvSpPr>
            <a:spLocks noChangeArrowheads="1"/>
          </p:cNvSpPr>
          <p:nvPr/>
        </p:nvSpPr>
        <p:spPr bwMode="auto">
          <a:xfrm>
            <a:off x="7990399" y="3427413"/>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36" name="正方形/長方形 35"/>
          <p:cNvSpPr/>
          <p:nvPr/>
        </p:nvSpPr>
        <p:spPr bwMode="auto">
          <a:xfrm>
            <a:off x="7990399"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7" name="正方形/長方形 36"/>
          <p:cNvSpPr/>
          <p:nvPr/>
        </p:nvSpPr>
        <p:spPr bwMode="auto">
          <a:xfrm>
            <a:off x="7990399"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8" name="正方形/長方形 37"/>
          <p:cNvSpPr/>
          <p:nvPr/>
        </p:nvSpPr>
        <p:spPr bwMode="auto">
          <a:xfrm>
            <a:off x="7630396"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9" name="正方形/長方形 38"/>
          <p:cNvSpPr/>
          <p:nvPr/>
        </p:nvSpPr>
        <p:spPr bwMode="auto">
          <a:xfrm>
            <a:off x="7630395"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40" name="正方形/長方形 39"/>
          <p:cNvSpPr/>
          <p:nvPr/>
        </p:nvSpPr>
        <p:spPr bwMode="auto">
          <a:xfrm>
            <a:off x="7630395"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1" name="正方形/長方形 40"/>
          <p:cNvSpPr/>
          <p:nvPr/>
        </p:nvSpPr>
        <p:spPr bwMode="auto">
          <a:xfrm>
            <a:off x="8170401"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2" name="正方形/長方形 41"/>
          <p:cNvSpPr/>
          <p:nvPr/>
        </p:nvSpPr>
        <p:spPr bwMode="auto">
          <a:xfrm>
            <a:off x="7990399"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3" name="正方形/長方形 42"/>
          <p:cNvSpPr/>
          <p:nvPr/>
        </p:nvSpPr>
        <p:spPr bwMode="auto">
          <a:xfrm>
            <a:off x="8170401"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4" name="Freeform 10"/>
          <p:cNvSpPr>
            <a:spLocks/>
          </p:cNvSpPr>
          <p:nvPr/>
        </p:nvSpPr>
        <p:spPr bwMode="auto">
          <a:xfrm rot="16200000" flipV="1">
            <a:off x="6957001" y="5634050"/>
            <a:ext cx="358416" cy="80837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6" name="Freeform 10"/>
          <p:cNvSpPr>
            <a:spLocks/>
          </p:cNvSpPr>
          <p:nvPr/>
        </p:nvSpPr>
        <p:spPr bwMode="auto">
          <a:xfrm rot="5400000">
            <a:off x="6415380" y="4732430"/>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7" name="Rectangle 133"/>
          <p:cNvSpPr>
            <a:spLocks noChangeArrowheads="1"/>
          </p:cNvSpPr>
          <p:nvPr/>
        </p:nvSpPr>
        <p:spPr bwMode="auto">
          <a:xfrm>
            <a:off x="7990399" y="198739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48" name="Rectangle 133"/>
          <p:cNvSpPr>
            <a:spLocks noChangeArrowheads="1"/>
          </p:cNvSpPr>
          <p:nvPr/>
        </p:nvSpPr>
        <p:spPr bwMode="auto">
          <a:xfrm>
            <a:off x="5292008" y="56790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accent5"/>
                </a:solidFill>
                <a:latin typeface="+mn-ea"/>
                <a:ea typeface="+mn-ea"/>
              </a:rPr>
              <a:t>XOR </a:t>
            </a:r>
            <a:r>
              <a:rPr lang="ja-JP" altLang="en-US" dirty="0">
                <a:solidFill>
                  <a:schemeClr val="accent5"/>
                </a:solidFill>
                <a:latin typeface="+mn-ea"/>
                <a:ea typeface="+mn-ea"/>
              </a:rPr>
              <a:t>演算</a:t>
            </a:r>
            <a:endParaRPr lang="en-US" altLang="ja-JP" dirty="0">
              <a:solidFill>
                <a:schemeClr val="accent5"/>
              </a:solidFill>
              <a:latin typeface="+mn-ea"/>
              <a:ea typeface="+mn-ea"/>
            </a:endParaRPr>
          </a:p>
        </p:txBody>
      </p:sp>
      <p:cxnSp>
        <p:nvCxnSpPr>
          <p:cNvPr id="49" name="直線矢印コネクタ 48"/>
          <p:cNvCxnSpPr/>
          <p:nvPr/>
        </p:nvCxnSpPr>
        <p:spPr bwMode="auto">
          <a:xfrm>
            <a:off x="4930365" y="1717394"/>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50" name="円/楕円 49"/>
          <p:cNvSpPr/>
          <p:nvPr/>
        </p:nvSpPr>
        <p:spPr bwMode="auto">
          <a:xfrm>
            <a:off x="6462021" y="5319021"/>
            <a:ext cx="540006"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2" name="直線コネクタ 51"/>
          <p:cNvCxnSpPr>
            <a:endCxn id="50" idx="6"/>
          </p:cNvCxnSpPr>
          <p:nvPr/>
        </p:nvCxnSpPr>
        <p:spPr bwMode="auto">
          <a:xfrm>
            <a:off x="6462021" y="5589024"/>
            <a:ext cx="540006" cy="0"/>
          </a:xfrm>
          <a:prstGeom prst="line">
            <a:avLst/>
          </a:prstGeom>
          <a:noFill/>
          <a:ln w="28575" cap="flat" cmpd="sng" algn="ctr">
            <a:solidFill>
              <a:schemeClr val="accent5"/>
            </a:solidFill>
            <a:prstDash val="solid"/>
            <a:round/>
            <a:headEnd type="none" w="med" len="med"/>
            <a:tailEnd type="none" w="med" len="med"/>
          </a:ln>
          <a:effectLst/>
        </p:spPr>
      </p:cxnSp>
      <p:cxnSp>
        <p:nvCxnSpPr>
          <p:cNvPr id="53" name="直線コネクタ 52"/>
          <p:cNvCxnSpPr>
            <a:stCxn id="50" idx="0"/>
            <a:endCxn id="50" idx="4"/>
          </p:cNvCxnSpPr>
          <p:nvPr/>
        </p:nvCxnSpPr>
        <p:spPr bwMode="auto">
          <a:xfrm>
            <a:off x="6732024" y="5319021"/>
            <a:ext cx="0" cy="540006"/>
          </a:xfrm>
          <a:prstGeom prst="line">
            <a:avLst/>
          </a:prstGeom>
          <a:noFill/>
          <a:ln w="28575" cap="flat" cmpd="sng" algn="ctr">
            <a:solidFill>
              <a:schemeClr val="accent5"/>
            </a:solidFill>
            <a:prstDash val="solid"/>
            <a:round/>
            <a:headEnd type="none" w="med" len="med"/>
            <a:tailEnd type="none" w="med" len="med"/>
          </a:ln>
          <a:effectLst/>
        </p:spPr>
      </p:cxnSp>
      <p:sp>
        <p:nvSpPr>
          <p:cNvPr id="61" name="Freeform 10"/>
          <p:cNvSpPr>
            <a:spLocks/>
          </p:cNvSpPr>
          <p:nvPr/>
        </p:nvSpPr>
        <p:spPr bwMode="auto">
          <a:xfrm rot="5400000" flipH="1">
            <a:off x="5652011" y="4779014"/>
            <a:ext cx="1350015"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62" name="Freeform 10"/>
          <p:cNvSpPr>
            <a:spLocks/>
          </p:cNvSpPr>
          <p:nvPr/>
        </p:nvSpPr>
        <p:spPr bwMode="auto">
          <a:xfrm rot="5400000" flipH="1" flipV="1">
            <a:off x="7047028" y="5364021"/>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Tree>
    <p:extLst>
      <p:ext uri="{BB962C8B-B14F-4D97-AF65-F5344CB8AC3E}">
        <p14:creationId xmlns:p14="http://schemas.microsoft.com/office/powerpoint/2010/main" val="2126647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分岐予測器の事前学習</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y = array2[array1[x] * 64];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分岐成立時に実行とする</a:t>
            </a:r>
            <a:endParaRPr lang="en-US" altLang="ja-JP" dirty="0">
              <a:solidFill>
                <a:schemeClr val="accent5"/>
              </a:solidFill>
              <a:latin typeface="Consolas" panose="020B0609020204030204" pitchFamily="49" charset="0"/>
            </a:endParaRPr>
          </a:p>
          <a:p>
            <a:r>
              <a:rPr kumimoji="1" lang="ja-JP" altLang="en-US" dirty="0"/>
              <a:t>色んな方法が考えられる</a:t>
            </a:r>
            <a:endParaRPr kumimoji="1" lang="en-US" altLang="ja-JP" dirty="0"/>
          </a:p>
          <a:p>
            <a:pPr lvl="1"/>
            <a:r>
              <a:rPr kumimoji="1" lang="ja-JP" altLang="en-US" dirty="0"/>
              <a:t>たとえば下記のような全て </a:t>
            </a:r>
            <a:r>
              <a:rPr lang="en-US" altLang="ja-JP" dirty="0"/>
              <a:t>if </a:t>
            </a:r>
            <a:r>
              <a:rPr lang="ja-JP" altLang="en-US" dirty="0"/>
              <a:t>が成立する文を敷き詰めて実行</a:t>
            </a:r>
            <a:endParaRPr lang="en-US" altLang="ja-JP" dirty="0"/>
          </a:p>
          <a:p>
            <a:pPr lvl="1"/>
            <a:r>
              <a:rPr lang="ja-JP" altLang="en-US" dirty="0"/>
              <a:t>やがて </a:t>
            </a:r>
            <a:r>
              <a:rPr lang="en-US" altLang="ja-JP" dirty="0"/>
              <a:t>PHT </a:t>
            </a:r>
            <a:r>
              <a:rPr lang="ja-JP" altLang="en-US" dirty="0"/>
              <a:t>内の全カウンタが </a:t>
            </a:r>
            <a:r>
              <a:rPr lang="en-US" altLang="ja-JP" dirty="0"/>
              <a:t>3 </a:t>
            </a:r>
            <a:r>
              <a:rPr lang="ja-JP" altLang="en-US" dirty="0"/>
              <a:t>になり，どこを予測しても成立になる</a:t>
            </a:r>
            <a:endParaRPr kumimoji="1" lang="en-US" altLang="ja-JP" dirty="0"/>
          </a:p>
          <a:p>
            <a:pPr marL="720000" lvl="2" indent="0">
              <a:buNone/>
            </a:pPr>
            <a:r>
              <a:rPr lang="en-US" altLang="ja-JP" dirty="0">
                <a:latin typeface="Consolas" panose="020B0609020204030204" pitchFamily="49" charset="0"/>
              </a:rPr>
              <a:t>if (0 &lt; 1){}</a:t>
            </a:r>
          </a:p>
          <a:p>
            <a:pPr marL="720000" lvl="2" indent="0">
              <a:buNone/>
            </a:pPr>
            <a:r>
              <a:rPr lang="en-US" altLang="ja-JP" dirty="0">
                <a:latin typeface="Consolas" panose="020B0609020204030204" pitchFamily="49" charset="0"/>
              </a:rPr>
              <a:t>if (0 &lt; 1){}</a:t>
            </a:r>
          </a:p>
          <a:p>
            <a:pPr marL="720000" lvl="2" indent="0">
              <a:buNone/>
            </a:pPr>
            <a:r>
              <a:rPr lang="en-US" altLang="ja-JP" dirty="0">
                <a:latin typeface="Consolas" panose="020B0609020204030204" pitchFamily="49" charset="0"/>
              </a:rPr>
              <a:t>if (0 &lt; 1){}</a:t>
            </a:r>
          </a:p>
          <a:p>
            <a:pPr marL="720000" lvl="2" indent="0">
              <a:buNone/>
            </a:pPr>
            <a:r>
              <a:rPr lang="en-US" altLang="ja-JP" dirty="0">
                <a:latin typeface="Consolas" panose="020B0609020204030204" pitchFamily="49" charset="0"/>
              </a:rPr>
              <a:t>if (0 &lt; 1){}</a:t>
            </a:r>
          </a:p>
          <a:p>
            <a:pPr marL="720000" lvl="2" indent="0">
              <a:buNone/>
            </a:pPr>
            <a:r>
              <a:rPr lang="en-US" altLang="ja-JP" dirty="0">
                <a:latin typeface="Consolas" panose="020B0609020204030204" pitchFamily="49" charset="0"/>
              </a:rPr>
              <a:t>if (0 &lt; 1){}</a:t>
            </a:r>
          </a:p>
          <a:p>
            <a:pPr marL="720000" lvl="2" indent="0">
              <a:buNone/>
            </a:pPr>
            <a:r>
              <a:rPr lang="en-US" altLang="ja-JP" dirty="0">
                <a:latin typeface="Consolas" panose="020B0609020204030204" pitchFamily="49" charset="0"/>
              </a:rPr>
              <a:t>if (0 &lt; 1){}</a:t>
            </a:r>
          </a:p>
          <a:p>
            <a:pPr marL="720000" lvl="2" indent="0">
              <a:buNone/>
            </a:pPr>
            <a:r>
              <a:rPr kumimoji="1" lang="en-US" altLang="ja-JP" dirty="0"/>
              <a:t>...</a:t>
            </a:r>
            <a:endParaRPr kumimoji="1" lang="ja-JP" altLang="en-US" dirty="0"/>
          </a:p>
        </p:txBody>
      </p:sp>
    </p:spTree>
    <p:extLst>
      <p:ext uri="{BB962C8B-B14F-4D97-AF65-F5344CB8AC3E}">
        <p14:creationId xmlns:p14="http://schemas.microsoft.com/office/powerpoint/2010/main" val="2149282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攻撃の手順</a:t>
            </a:r>
          </a:p>
        </p:txBody>
      </p:sp>
      <p:sp>
        <p:nvSpPr>
          <p:cNvPr id="3" name="テキスト プレースホルダー 2"/>
          <p:cNvSpPr>
            <a:spLocks noGrp="1"/>
          </p:cNvSpPr>
          <p:nvPr>
            <p:ph type="body" sz="quarter" idx="10"/>
          </p:nvPr>
        </p:nvSpPr>
        <p:spPr/>
        <p:txBody>
          <a:bodyPr/>
          <a:lstStyle/>
          <a:p>
            <a:r>
              <a:rPr kumimoji="1" lang="ja-JP" altLang="en-US" dirty="0"/>
              <a:t>手順</a:t>
            </a:r>
            <a:endParaRPr kumimoji="1" lang="en-US" altLang="ja-JP" dirty="0"/>
          </a:p>
          <a:p>
            <a:pPr marL="817200" lvl="1" indent="-457200">
              <a:buFont typeface="+mj-lt"/>
              <a:buAutoNum type="arabicPeriod"/>
            </a:pPr>
            <a:r>
              <a:rPr kumimoji="1" lang="ja-JP" altLang="en-US" dirty="0"/>
              <a:t>分岐予測器の事前学習</a:t>
            </a:r>
            <a:endParaRPr kumimoji="1" lang="en-US" altLang="ja-JP" dirty="0"/>
          </a:p>
          <a:p>
            <a:pPr marL="817200" lvl="1" indent="-457200">
              <a:buFont typeface="+mj-lt"/>
              <a:buAutoNum type="arabicPeriod"/>
            </a:pPr>
            <a:r>
              <a:rPr kumimoji="1" lang="ja-JP" altLang="en-US" b="1" dirty="0"/>
              <a:t>キャッシュの埋め尽くし</a:t>
            </a:r>
            <a:endParaRPr kumimoji="1" lang="en-US" altLang="ja-JP" b="1" dirty="0"/>
          </a:p>
          <a:p>
            <a:pPr marL="817200" lvl="1" indent="-457200">
              <a:buFont typeface="+mj-lt"/>
              <a:buAutoNum type="arabicPeriod"/>
            </a:pPr>
            <a:r>
              <a:rPr kumimoji="1" lang="ja-JP" altLang="en-US" dirty="0"/>
              <a:t>攻撃対象コードの実行</a:t>
            </a:r>
            <a:endParaRPr kumimoji="1" lang="en-US" altLang="ja-JP" dirty="0"/>
          </a:p>
          <a:p>
            <a:pPr marL="817200" lvl="1" indent="-457200">
              <a:buFont typeface="+mj-lt"/>
              <a:buAutoNum type="arabicPeriod"/>
            </a:pPr>
            <a:r>
              <a:rPr kumimoji="1" lang="ja-JP" altLang="en-US" dirty="0"/>
              <a:t>キャッシュの観測による値の取得</a:t>
            </a:r>
          </a:p>
        </p:txBody>
      </p:sp>
    </p:spTree>
    <p:extLst>
      <p:ext uri="{BB962C8B-B14F-4D97-AF65-F5344CB8AC3E}">
        <p14:creationId xmlns:p14="http://schemas.microsoft.com/office/powerpoint/2010/main" val="64699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キャッシュの埋め尽くし</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事前にキャッシュを用意したデータで埋めておく</a:t>
            </a:r>
            <a:endParaRPr kumimoji="1" lang="en-US" altLang="ja-JP" dirty="0"/>
          </a:p>
          <a:p>
            <a:pPr marL="457200" indent="-457200">
              <a:buFont typeface="+mj-lt"/>
              <a:buAutoNum type="arabicPeriod"/>
            </a:pPr>
            <a:r>
              <a:rPr kumimoji="1" lang="ja-JP" altLang="en-US" dirty="0"/>
              <a:t>攻撃対象のコードを実行</a:t>
            </a:r>
            <a:endParaRPr kumimoji="1" lang="en-US" altLang="ja-JP" dirty="0"/>
          </a:p>
          <a:p>
            <a:pPr marL="457200" indent="-457200">
              <a:buFont typeface="+mj-lt"/>
              <a:buAutoNum type="arabicPeriod"/>
            </a:pPr>
            <a:r>
              <a:rPr kumimoji="1" lang="ja-JP" altLang="en-US" dirty="0"/>
              <a:t>再度 </a:t>
            </a:r>
            <a:r>
              <a:rPr kumimoji="1" lang="en-US" altLang="ja-JP" dirty="0"/>
              <a:t>1. </a:t>
            </a:r>
            <a:r>
              <a:rPr kumimoji="1" lang="ja-JP" altLang="en-US" dirty="0"/>
              <a:t>のデータにアクセスしレイテンシを測定</a:t>
            </a:r>
            <a:endParaRPr kumimoji="1" lang="en-US" altLang="ja-JP" dirty="0"/>
          </a:p>
          <a:p>
            <a:pPr lvl="1"/>
            <a:r>
              <a:rPr kumimoji="1" lang="ja-JP" altLang="en-US" dirty="0"/>
              <a:t>ミスが発生してレイテンシが長いラインがあった場合，</a:t>
            </a:r>
            <a:br>
              <a:rPr kumimoji="1" lang="en-US" altLang="ja-JP" dirty="0"/>
            </a:br>
            <a:r>
              <a:rPr kumimoji="1" lang="en-US" altLang="ja-JP" dirty="0"/>
              <a:t>2. </a:t>
            </a:r>
            <a:r>
              <a:rPr kumimoji="1" lang="ja-JP" altLang="en-US" dirty="0"/>
              <a:t>内でのアクセスで追い出されたことがわかる</a:t>
            </a:r>
            <a:endParaRPr kumimoji="1" lang="en-US" altLang="ja-JP" dirty="0"/>
          </a:p>
          <a:p>
            <a:r>
              <a:rPr lang="ja-JP" altLang="en-US" dirty="0"/>
              <a:t>上記の方法は </a:t>
            </a:r>
            <a:r>
              <a:rPr lang="en-US" altLang="ja-JP" dirty="0"/>
              <a:t>Prime &amp; Probe </a:t>
            </a:r>
            <a:r>
              <a:rPr lang="ja-JP" altLang="en-US" dirty="0"/>
              <a:t>とも呼ばれる</a:t>
            </a:r>
            <a:endParaRPr kumimoji="1" lang="en-US" altLang="ja-JP" dirty="0"/>
          </a:p>
        </p:txBody>
      </p:sp>
    </p:spTree>
    <p:extLst>
      <p:ext uri="{BB962C8B-B14F-4D97-AF65-F5344CB8AC3E}">
        <p14:creationId xmlns:p14="http://schemas.microsoft.com/office/powerpoint/2010/main" val="2461964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攻撃の手順</a:t>
            </a:r>
          </a:p>
        </p:txBody>
      </p:sp>
      <p:sp>
        <p:nvSpPr>
          <p:cNvPr id="3" name="テキスト プレースホルダー 2"/>
          <p:cNvSpPr>
            <a:spLocks noGrp="1"/>
          </p:cNvSpPr>
          <p:nvPr>
            <p:ph type="body" sz="quarter" idx="10"/>
          </p:nvPr>
        </p:nvSpPr>
        <p:spPr/>
        <p:txBody>
          <a:bodyPr/>
          <a:lstStyle/>
          <a:p>
            <a:r>
              <a:rPr kumimoji="1" lang="ja-JP" altLang="en-US" dirty="0"/>
              <a:t>手順</a:t>
            </a:r>
            <a:endParaRPr kumimoji="1" lang="en-US" altLang="ja-JP" dirty="0"/>
          </a:p>
          <a:p>
            <a:pPr marL="817200" lvl="1" indent="-457200">
              <a:buFont typeface="+mj-lt"/>
              <a:buAutoNum type="arabicPeriod"/>
            </a:pPr>
            <a:r>
              <a:rPr kumimoji="1" lang="ja-JP" altLang="en-US" dirty="0"/>
              <a:t>分岐予測器の事前学習</a:t>
            </a:r>
            <a:endParaRPr kumimoji="1" lang="en-US" altLang="ja-JP" dirty="0"/>
          </a:p>
          <a:p>
            <a:pPr marL="817200" lvl="1" indent="-457200">
              <a:buFont typeface="+mj-lt"/>
              <a:buAutoNum type="arabicPeriod"/>
            </a:pPr>
            <a:r>
              <a:rPr kumimoji="1" lang="ja-JP" altLang="en-US" dirty="0"/>
              <a:t>キャッシュの埋め尽くし</a:t>
            </a:r>
            <a:endParaRPr kumimoji="1" lang="en-US" altLang="ja-JP" dirty="0"/>
          </a:p>
          <a:p>
            <a:pPr marL="817200" lvl="1" indent="-457200">
              <a:buFont typeface="+mj-lt"/>
              <a:buAutoNum type="arabicPeriod"/>
            </a:pPr>
            <a:r>
              <a:rPr kumimoji="1" lang="ja-JP" altLang="en-US" b="1" dirty="0"/>
              <a:t>攻撃対象コードの実行</a:t>
            </a:r>
            <a:endParaRPr kumimoji="1" lang="en-US" altLang="ja-JP" b="1" dirty="0"/>
          </a:p>
          <a:p>
            <a:pPr marL="817200" lvl="1" indent="-457200">
              <a:buFont typeface="+mj-lt"/>
              <a:buAutoNum type="arabicPeriod"/>
            </a:pPr>
            <a:r>
              <a:rPr kumimoji="1" lang="ja-JP" altLang="en-US" dirty="0"/>
              <a:t>キャッシュの観測による値の取得</a:t>
            </a:r>
          </a:p>
        </p:txBody>
      </p:sp>
    </p:spTree>
    <p:extLst>
      <p:ext uri="{BB962C8B-B14F-4D97-AF65-F5344CB8AC3E}">
        <p14:creationId xmlns:p14="http://schemas.microsoft.com/office/powerpoint/2010/main" val="1818830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攻撃対象コードの実行</a:t>
            </a:r>
          </a:p>
        </p:txBody>
      </p:sp>
      <p:sp>
        <p:nvSpPr>
          <p:cNvPr id="3" name="テキスト プレースホルダー 2"/>
          <p:cNvSpPr>
            <a:spLocks noGrp="1"/>
          </p:cNvSpPr>
          <p:nvPr>
            <p:ph type="body" sz="quarter" idx="10"/>
          </p:nvPr>
        </p:nvSpPr>
        <p:spPr/>
        <p:txBody>
          <a:bodyPr/>
          <a:lstStyle/>
          <a:p>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y = array2[array1[x] * 64]; </a:t>
            </a:r>
          </a:p>
          <a:p>
            <a:r>
              <a:rPr lang="en-US" altLang="ja-JP" dirty="0">
                <a:latin typeface="Consolas" panose="020B0609020204030204" pitchFamily="49" charset="0"/>
              </a:rPr>
              <a:t>x </a:t>
            </a:r>
            <a:r>
              <a:rPr lang="ja-JP" altLang="en-US" dirty="0">
                <a:latin typeface="Consolas" panose="020B0609020204030204" pitchFamily="49" charset="0"/>
              </a:rPr>
              <a:t>に読みたい場所のオフセットを設定して呼び出す</a:t>
            </a:r>
            <a:endParaRPr lang="en-US" altLang="ja-JP" dirty="0">
              <a:latin typeface="Consolas" panose="020B0609020204030204" pitchFamily="49" charset="0"/>
            </a:endParaRPr>
          </a:p>
          <a:p>
            <a:pPr lvl="1"/>
            <a:r>
              <a:rPr lang="en-US" altLang="ja-JP" dirty="0">
                <a:latin typeface="Consolas" panose="020B0609020204030204" pitchFamily="49" charset="0"/>
              </a:rPr>
              <a:t>array1[x] </a:t>
            </a:r>
            <a:r>
              <a:rPr lang="ja-JP" altLang="en-US" dirty="0">
                <a:latin typeface="Consolas" panose="020B0609020204030204" pitchFamily="49" charset="0"/>
              </a:rPr>
              <a:t>では </a:t>
            </a:r>
            <a:r>
              <a:rPr lang="en-US" altLang="ja-JP" dirty="0">
                <a:latin typeface="Consolas" panose="020B0609020204030204" pitchFamily="49" charset="0"/>
              </a:rPr>
              <a:t>*(array1 + x) </a:t>
            </a:r>
            <a:r>
              <a:rPr lang="ja-JP" altLang="en-US" dirty="0" err="1">
                <a:latin typeface="Consolas" panose="020B0609020204030204" pitchFamily="49" charset="0"/>
              </a:rPr>
              <a:t>のように</a:t>
            </a:r>
            <a:r>
              <a:rPr lang="ja-JP" altLang="en-US" dirty="0">
                <a:latin typeface="Consolas" panose="020B0609020204030204" pitchFamily="49" charset="0"/>
              </a:rPr>
              <a:t>２つの値の合計をアドレスとしてロードする</a:t>
            </a:r>
            <a:endParaRPr lang="en-US" altLang="ja-JP" dirty="0">
              <a:latin typeface="Consolas" panose="020B0609020204030204" pitchFamily="49" charset="0"/>
            </a:endParaRPr>
          </a:p>
          <a:p>
            <a:pPr lvl="1"/>
            <a:r>
              <a:rPr lang="en-US" altLang="ja-JP" dirty="0">
                <a:latin typeface="Consolas" panose="020B0609020204030204" pitchFamily="49" charset="0"/>
              </a:rPr>
              <a:t>x </a:t>
            </a:r>
            <a:r>
              <a:rPr lang="ja-JP" altLang="en-US" dirty="0">
                <a:latin typeface="Consolas" panose="020B0609020204030204" pitchFamily="49" charset="0"/>
              </a:rPr>
              <a:t>を調整すれば任意のアドレスを作れる</a:t>
            </a:r>
            <a:endParaRPr lang="en-US" altLang="ja-JP" dirty="0">
              <a:latin typeface="Consolas" panose="020B0609020204030204" pitchFamily="49" charset="0"/>
            </a:endParaRPr>
          </a:p>
        </p:txBody>
      </p:sp>
    </p:spTree>
    <p:extLst>
      <p:ext uri="{BB962C8B-B14F-4D97-AF65-F5344CB8AC3E}">
        <p14:creationId xmlns:p14="http://schemas.microsoft.com/office/powerpoint/2010/main" val="3622132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攻撃対象コードの実行</a:t>
            </a:r>
            <a:endParaRPr kumimoji="1" lang="ja-JP" altLang="en-US" dirty="0"/>
          </a:p>
        </p:txBody>
      </p:sp>
      <p:sp>
        <p:nvSpPr>
          <p:cNvPr id="3" name="テキスト プレースホルダー 2"/>
          <p:cNvSpPr>
            <a:spLocks noGrp="1"/>
          </p:cNvSpPr>
          <p:nvPr>
            <p:ph type="body" sz="quarter" idx="10"/>
          </p:nvPr>
        </p:nvSpPr>
        <p:spPr>
          <a:xfrm>
            <a:off x="431954" y="4869016"/>
            <a:ext cx="8280092" cy="719701"/>
          </a:xfrm>
        </p:spPr>
        <p:txBody>
          <a:bodyPr/>
          <a:lstStyle/>
          <a:p>
            <a:r>
              <a:rPr lang="ja-JP" altLang="en-US" dirty="0">
                <a:latin typeface="Consolas" panose="020B0609020204030204" pitchFamily="49" charset="0"/>
              </a:rPr>
              <a:t>これまでの下準備により，</a:t>
            </a:r>
            <a:endParaRPr lang="en-US" altLang="ja-JP" dirty="0">
              <a:latin typeface="Consolas" panose="020B0609020204030204" pitchFamily="49" charset="0"/>
            </a:endParaRPr>
          </a:p>
          <a:p>
            <a:pPr marL="817200" lvl="1" indent="-457200">
              <a:buFont typeface="+mj-lt"/>
              <a:buAutoNum type="arabicPeriod"/>
            </a:pPr>
            <a:r>
              <a:rPr lang="ja-JP" altLang="en-US" dirty="0">
                <a:latin typeface="Consolas" panose="020B0609020204030204" pitchFamily="49" charset="0"/>
              </a:rPr>
              <a:t>分岐予測器が成立と予測して３行目を投機的にフェッチ</a:t>
            </a:r>
            <a:endParaRPr lang="en-US" altLang="ja-JP" dirty="0">
              <a:latin typeface="Consolas" panose="020B0609020204030204" pitchFamily="49" charset="0"/>
            </a:endParaRPr>
          </a:p>
          <a:p>
            <a:pPr marL="817200" lvl="1" indent="-457200">
              <a:buFont typeface="+mj-lt"/>
              <a:buAutoNum type="arabicPeriod"/>
            </a:pPr>
            <a:r>
              <a:rPr lang="en-US" altLang="ja-JP" dirty="0">
                <a:latin typeface="Consolas" panose="020B0609020204030204" pitchFamily="49" charset="0"/>
              </a:rPr>
              <a:t>array1_size </a:t>
            </a:r>
            <a:r>
              <a:rPr lang="ja-JP" altLang="en-US" dirty="0">
                <a:latin typeface="Consolas" panose="020B0609020204030204" pitchFamily="49" charset="0"/>
              </a:rPr>
              <a:t>がキャッシュにないため，依存する分岐命令の</a:t>
            </a:r>
            <a:br>
              <a:rPr lang="en-US" altLang="ja-JP" dirty="0">
                <a:latin typeface="Consolas" panose="020B0609020204030204" pitchFamily="49" charset="0"/>
              </a:rPr>
            </a:br>
            <a:r>
              <a:rPr lang="ja-JP" altLang="en-US" dirty="0">
                <a:latin typeface="Consolas" panose="020B0609020204030204" pitchFamily="49" charset="0"/>
              </a:rPr>
              <a:t>実行が遅れる</a:t>
            </a:r>
            <a:endParaRPr lang="ja-JP" altLang="en-US" dirty="0"/>
          </a:p>
          <a:p>
            <a:pPr marL="817200" lvl="1" indent="-457200">
              <a:buFont typeface="+mj-lt"/>
              <a:buAutoNum type="arabicPeriod"/>
            </a:pPr>
            <a:r>
              <a:rPr lang="ja-JP" altLang="en-US" dirty="0">
                <a:latin typeface="Consolas" panose="020B0609020204030204" pitchFamily="49" charset="0"/>
              </a:rPr>
              <a:t>３行目以降が </a:t>
            </a:r>
            <a:r>
              <a:rPr lang="en-US" altLang="ja-JP" dirty="0">
                <a:latin typeface="Consolas" panose="020B0609020204030204" pitchFamily="49" charset="0"/>
              </a:rPr>
              <a:t>out-of-order </a:t>
            </a:r>
            <a:r>
              <a:rPr lang="ja-JP" altLang="en-US" dirty="0">
                <a:latin typeface="Consolas" panose="020B0609020204030204" pitchFamily="49" charset="0"/>
              </a:rPr>
              <a:t>実行で先に実行される</a:t>
            </a:r>
            <a:endParaRPr lang="en-US" altLang="ja-JP" dirty="0">
              <a:latin typeface="Consolas" panose="020B0609020204030204" pitchFamily="49" charset="0"/>
            </a:endParaRPr>
          </a:p>
          <a:p>
            <a:pPr lvl="2"/>
            <a:r>
              <a:rPr lang="en-US" altLang="ja-JP" dirty="0">
                <a:latin typeface="Consolas" panose="020B0609020204030204" pitchFamily="49" charset="0"/>
              </a:rPr>
              <a:t>x </a:t>
            </a:r>
            <a:r>
              <a:rPr lang="ja-JP" altLang="en-US" dirty="0">
                <a:latin typeface="Consolas" panose="020B0609020204030204" pitchFamily="49" charset="0"/>
              </a:rPr>
              <a:t>は範囲外だが，投機的に実行されキャッシュが汚される</a:t>
            </a:r>
            <a:endParaRPr lang="en-US" altLang="ja-JP" dirty="0">
              <a:latin typeface="Consolas" panose="020B0609020204030204" pitchFamily="49" charset="0"/>
            </a:endParaRPr>
          </a:p>
          <a:p>
            <a:pPr marL="817200" lvl="1" indent="-457200">
              <a:buFont typeface="+mj-lt"/>
              <a:buAutoNum type="arabicPeriod"/>
            </a:pPr>
            <a:r>
              <a:rPr lang="ja-JP" altLang="en-US" dirty="0">
                <a:latin typeface="Consolas" panose="020B0609020204030204" pitchFamily="49" charset="0"/>
              </a:rPr>
              <a:t>分岐命令が実行され </a:t>
            </a:r>
            <a:r>
              <a:rPr lang="en-US" altLang="ja-JP" dirty="0">
                <a:latin typeface="Consolas" panose="020B0609020204030204" pitchFamily="49" charset="0"/>
              </a:rPr>
              <a:t>WB </a:t>
            </a:r>
            <a:r>
              <a:rPr lang="ja-JP" altLang="en-US" dirty="0">
                <a:latin typeface="Consolas" panose="020B0609020204030204" pitchFamily="49" charset="0"/>
              </a:rPr>
              <a:t>ステージで命令が取り消される</a:t>
            </a:r>
            <a:endParaRPr lang="en-US" altLang="ja-JP" dirty="0">
              <a:latin typeface="Consolas" panose="020B0609020204030204" pitchFamily="49" charset="0"/>
            </a:endParaRPr>
          </a:p>
        </p:txBody>
      </p:sp>
      <p:sp>
        <p:nvSpPr>
          <p:cNvPr id="6" name="Rectangle 69"/>
          <p:cNvSpPr>
            <a:spLocks noChangeArrowheads="1"/>
          </p:cNvSpPr>
          <p:nvPr/>
        </p:nvSpPr>
        <p:spPr bwMode="auto">
          <a:xfrm>
            <a:off x="277198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22198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 name="Rectangle 71"/>
          <p:cNvSpPr>
            <a:spLocks noChangeArrowheads="1"/>
          </p:cNvSpPr>
          <p:nvPr/>
        </p:nvSpPr>
        <p:spPr bwMode="auto">
          <a:xfrm>
            <a:off x="367199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121995" y="1268976"/>
            <a:ext cx="3060034"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r>
              <a:rPr lang="ja-JP" altLang="en-US" sz="1200" dirty="0">
                <a:latin typeface="+mn-lt"/>
                <a:ea typeface="+mn-ea"/>
              </a:rPr>
              <a:t>（</a:t>
            </a:r>
            <a:r>
              <a:rPr lang="en-US" altLang="ja-JP" sz="1200" dirty="0">
                <a:solidFill>
                  <a:schemeClr val="tx1">
                    <a:lumMod val="75000"/>
                    <a:lumOff val="25000"/>
                  </a:schemeClr>
                </a:solidFill>
                <a:latin typeface="Consolas" panose="020B0609020204030204" pitchFamily="49" charset="0"/>
                <a:ea typeface="メイリオ" panose="020B0604030504040204" pitchFamily="50" charset="-128"/>
              </a:rPr>
              <a:t>array1_size </a:t>
            </a:r>
            <a:r>
              <a:rPr lang="ja-JP" altLang="en-US" sz="1200" dirty="0">
                <a:solidFill>
                  <a:schemeClr val="tx1">
                    <a:lumMod val="75000"/>
                    <a:lumOff val="25000"/>
                  </a:schemeClr>
                </a:solidFill>
                <a:latin typeface="Consolas" panose="020B0609020204030204" pitchFamily="49" charset="0"/>
                <a:ea typeface="メイリオ" panose="020B0604030504040204" pitchFamily="50" charset="-128"/>
              </a:rPr>
              <a:t>がキャッシュミス）</a:t>
            </a:r>
            <a:endParaRPr lang="en-US" altLang="ja-JP" sz="1200" dirty="0">
              <a:latin typeface="+mn-lt"/>
              <a:ea typeface="+mn-ea"/>
            </a:endParaRPr>
          </a:p>
        </p:txBody>
      </p:sp>
      <p:sp>
        <p:nvSpPr>
          <p:cNvPr id="10" name="Rectangle 69"/>
          <p:cNvSpPr>
            <a:spLocks noChangeArrowheads="1"/>
          </p:cNvSpPr>
          <p:nvPr/>
        </p:nvSpPr>
        <p:spPr bwMode="auto">
          <a:xfrm>
            <a:off x="322198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682202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2" name="Rectangle 71"/>
          <p:cNvSpPr>
            <a:spLocks noChangeArrowheads="1"/>
          </p:cNvSpPr>
          <p:nvPr/>
        </p:nvSpPr>
        <p:spPr bwMode="auto">
          <a:xfrm>
            <a:off x="727203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772203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817204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73"/>
          <p:cNvSpPr>
            <a:spLocks noChangeArrowheads="1"/>
          </p:cNvSpPr>
          <p:nvPr/>
        </p:nvSpPr>
        <p:spPr bwMode="auto">
          <a:xfrm>
            <a:off x="727203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正方形/長方形 38"/>
          <p:cNvSpPr/>
          <p:nvPr/>
        </p:nvSpPr>
        <p:spPr bwMode="auto">
          <a:xfrm>
            <a:off x="341953"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1: </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ld  </a:t>
            </a:r>
            <a:r>
              <a:rPr kumimoji="1" lang="en-US" altLang="ja-JP" sz="1600" dirty="0">
                <a:solidFill>
                  <a:schemeClr val="accent6"/>
                </a:solidFill>
                <a:latin typeface="Consolas" panose="020B0609020204030204" pitchFamily="49" charset="0"/>
                <a:ea typeface="メイリオ" panose="020B0604030504040204" pitchFamily="50" charset="-128"/>
              </a:rPr>
              <a:t>r1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array1_size</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0" name="正方形/長方形 39"/>
          <p:cNvSpPr/>
          <p:nvPr/>
        </p:nvSpPr>
        <p:spPr bwMode="auto">
          <a:xfrm>
            <a:off x="341953"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2: if  x &lt; </a:t>
            </a:r>
            <a:r>
              <a:rPr kumimoji="1" lang="en-US" altLang="ja-JP" sz="1600" dirty="0">
                <a:solidFill>
                  <a:schemeClr val="accent6"/>
                </a:solidFill>
                <a:latin typeface="Consolas" panose="020B0609020204030204" pitchFamily="49" charset="0"/>
                <a:ea typeface="メイリオ" panose="020B0604030504040204" pitchFamily="50" charset="-128"/>
              </a:rPr>
              <a:t>r1</a:t>
            </a:r>
            <a:endParaRPr kumimoji="1" lang="ja-JP" altLang="en-US" sz="1600" dirty="0">
              <a:solidFill>
                <a:schemeClr val="accent6"/>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341953"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3: ld  </a:t>
            </a:r>
            <a:r>
              <a:rPr lang="en-US" altLang="ja-JP" sz="1600" dirty="0">
                <a:solidFill>
                  <a:schemeClr val="accent6"/>
                </a:solidFill>
                <a:latin typeface="Consolas" panose="020B0609020204030204" pitchFamily="49" charset="0"/>
                <a:ea typeface="メイリオ" panose="020B0604030504040204" pitchFamily="50" charset="-128"/>
              </a:rPr>
              <a:t>r2</a:t>
            </a:r>
            <a:r>
              <a:rPr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tx1">
                    <a:lumMod val="75000"/>
                    <a:lumOff val="25000"/>
                  </a:schemeClr>
                </a:solidFill>
                <a:latin typeface="Consolas" panose="020B0609020204030204" pitchFamily="49" charset="0"/>
              </a:rPr>
              <a:t>array1[x]</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2" name="正方形/長方形 41"/>
          <p:cNvSpPr/>
          <p:nvPr/>
        </p:nvSpPr>
        <p:spPr bwMode="auto">
          <a:xfrm>
            <a:off x="341953"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4: mul </a:t>
            </a:r>
            <a:r>
              <a:rPr kumimoji="1" lang="en-US" altLang="ja-JP" sz="1600" dirty="0">
                <a:solidFill>
                  <a:schemeClr val="accent6"/>
                </a:solidFill>
                <a:latin typeface="Consolas" panose="020B0609020204030204" pitchFamily="49" charset="0"/>
                <a:ea typeface="メイリオ" panose="020B0604030504040204" pitchFamily="50" charset="-128"/>
              </a:rPr>
              <a:t>r3</a:t>
            </a:r>
            <a:r>
              <a:rPr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accent6"/>
                </a:solidFill>
                <a:latin typeface="Consolas" panose="020B0609020204030204" pitchFamily="49" charset="0"/>
                <a:ea typeface="メイリオ" panose="020B0604030504040204" pitchFamily="50" charset="-128"/>
              </a:rPr>
              <a:t>r2</a:t>
            </a:r>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*64</a:t>
            </a:r>
            <a:r>
              <a:rPr kumimoji="1" lang="en-US" altLang="ja-JP" sz="1600" dirty="0">
                <a:solidFill>
                  <a:schemeClr val="accent6"/>
                </a:solidFill>
                <a:latin typeface="Consolas" panose="020B0609020204030204" pitchFamily="49" charset="0"/>
                <a:ea typeface="メイリオ" panose="020B0604030504040204" pitchFamily="50" charset="-128"/>
              </a:rPr>
              <a:t> </a:t>
            </a:r>
            <a:endParaRPr kumimoji="1" lang="ja-JP" altLang="en-US" sz="1600" dirty="0">
              <a:solidFill>
                <a:schemeClr val="accent6"/>
              </a:solidFill>
              <a:latin typeface="Consolas" panose="020B0609020204030204" pitchFamily="49" charset="0"/>
              <a:ea typeface="メイリオ" panose="020B0604030504040204" pitchFamily="50" charset="-128"/>
            </a:endParaRPr>
          </a:p>
        </p:txBody>
      </p:sp>
      <p:sp>
        <p:nvSpPr>
          <p:cNvPr id="43" name="正方形/長方形 42"/>
          <p:cNvSpPr/>
          <p:nvPr/>
        </p:nvSpPr>
        <p:spPr bwMode="auto">
          <a:xfrm>
            <a:off x="341953"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5: ld  r4</a:t>
            </a:r>
            <a:r>
              <a:rPr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tx1">
                    <a:lumMod val="75000"/>
                    <a:lumOff val="25000"/>
                  </a:schemeClr>
                </a:solidFill>
                <a:latin typeface="Consolas" panose="020B0609020204030204" pitchFamily="49" charset="0"/>
              </a:rPr>
              <a:t>array2[</a:t>
            </a:r>
            <a:r>
              <a:rPr lang="en-US" altLang="ja-JP" sz="1600" dirty="0">
                <a:solidFill>
                  <a:schemeClr val="accent6"/>
                </a:solidFill>
                <a:latin typeface="Consolas" panose="020B0609020204030204" pitchFamily="49" charset="0"/>
              </a:rPr>
              <a:t>r3</a:t>
            </a:r>
            <a:r>
              <a:rPr lang="en-US" altLang="ja-JP" sz="1600" dirty="0">
                <a:solidFill>
                  <a:schemeClr val="tx1">
                    <a:lumMod val="75000"/>
                    <a:lumOff val="25000"/>
                  </a:schemeClr>
                </a:solidFill>
                <a:latin typeface="Consolas" panose="020B0609020204030204" pitchFamily="49" charset="0"/>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54" name="直線矢印コネクタ 53"/>
          <p:cNvCxnSpPr/>
          <p:nvPr/>
        </p:nvCxnSpPr>
        <p:spPr bwMode="auto">
          <a:xfrm>
            <a:off x="7092028" y="1538979"/>
            <a:ext cx="270003" cy="270003"/>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60" name="Rectangle 69"/>
          <p:cNvSpPr>
            <a:spLocks noChangeArrowheads="1"/>
          </p:cNvSpPr>
          <p:nvPr/>
        </p:nvSpPr>
        <p:spPr bwMode="auto">
          <a:xfrm>
            <a:off x="367199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1" name="Rectangle 70"/>
          <p:cNvSpPr>
            <a:spLocks noChangeArrowheads="1"/>
          </p:cNvSpPr>
          <p:nvPr/>
        </p:nvSpPr>
        <p:spPr bwMode="auto">
          <a:xfrm>
            <a:off x="412199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2" name="Rectangle 71"/>
          <p:cNvSpPr>
            <a:spLocks noChangeArrowheads="1"/>
          </p:cNvSpPr>
          <p:nvPr/>
        </p:nvSpPr>
        <p:spPr bwMode="auto">
          <a:xfrm>
            <a:off x="457200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3" name="Rectangle 72"/>
          <p:cNvSpPr>
            <a:spLocks noChangeArrowheads="1"/>
          </p:cNvSpPr>
          <p:nvPr/>
        </p:nvSpPr>
        <p:spPr bwMode="auto">
          <a:xfrm>
            <a:off x="502200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4" name="Rectangle 73"/>
          <p:cNvSpPr>
            <a:spLocks noChangeArrowheads="1"/>
          </p:cNvSpPr>
          <p:nvPr/>
        </p:nvSpPr>
        <p:spPr bwMode="auto">
          <a:xfrm>
            <a:off x="547201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5" name="Rectangle 69"/>
          <p:cNvSpPr>
            <a:spLocks noChangeArrowheads="1"/>
          </p:cNvSpPr>
          <p:nvPr/>
        </p:nvSpPr>
        <p:spPr bwMode="auto">
          <a:xfrm>
            <a:off x="4121995"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6" name="Rectangle 70"/>
          <p:cNvSpPr>
            <a:spLocks noChangeArrowheads="1"/>
          </p:cNvSpPr>
          <p:nvPr/>
        </p:nvSpPr>
        <p:spPr bwMode="auto">
          <a:xfrm>
            <a:off x="5022005"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7" name="Rectangle 71"/>
          <p:cNvSpPr>
            <a:spLocks noChangeArrowheads="1"/>
          </p:cNvSpPr>
          <p:nvPr/>
        </p:nvSpPr>
        <p:spPr bwMode="auto">
          <a:xfrm>
            <a:off x="5472010"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8" name="Rectangle 72"/>
          <p:cNvSpPr>
            <a:spLocks noChangeArrowheads="1"/>
          </p:cNvSpPr>
          <p:nvPr/>
        </p:nvSpPr>
        <p:spPr bwMode="auto">
          <a:xfrm>
            <a:off x="5922015"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9" name="Rectangle 73"/>
          <p:cNvSpPr>
            <a:spLocks noChangeArrowheads="1"/>
          </p:cNvSpPr>
          <p:nvPr/>
        </p:nvSpPr>
        <p:spPr bwMode="auto">
          <a:xfrm>
            <a:off x="6372020"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0" name="直線矢印コネクタ 69"/>
          <p:cNvCxnSpPr/>
          <p:nvPr/>
        </p:nvCxnSpPr>
        <p:spPr bwMode="auto">
          <a:xfrm>
            <a:off x="5292008" y="2438989"/>
            <a:ext cx="270003" cy="270003"/>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71" name="Rectangle 69"/>
          <p:cNvSpPr>
            <a:spLocks noChangeArrowheads="1"/>
          </p:cNvSpPr>
          <p:nvPr/>
        </p:nvSpPr>
        <p:spPr bwMode="auto">
          <a:xfrm>
            <a:off x="4572000"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2" name="Rectangle 70"/>
          <p:cNvSpPr>
            <a:spLocks noChangeArrowheads="1"/>
          </p:cNvSpPr>
          <p:nvPr/>
        </p:nvSpPr>
        <p:spPr bwMode="auto">
          <a:xfrm>
            <a:off x="5472010"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73" name="Rectangle 71"/>
          <p:cNvSpPr>
            <a:spLocks noChangeArrowheads="1"/>
          </p:cNvSpPr>
          <p:nvPr/>
        </p:nvSpPr>
        <p:spPr bwMode="auto">
          <a:xfrm>
            <a:off x="5922015"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4" name="Rectangle 72"/>
          <p:cNvSpPr>
            <a:spLocks noChangeArrowheads="1"/>
          </p:cNvSpPr>
          <p:nvPr/>
        </p:nvSpPr>
        <p:spPr bwMode="auto">
          <a:xfrm>
            <a:off x="6372020"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75" name="Rectangle 73"/>
          <p:cNvSpPr>
            <a:spLocks noChangeArrowheads="1"/>
          </p:cNvSpPr>
          <p:nvPr/>
        </p:nvSpPr>
        <p:spPr bwMode="auto">
          <a:xfrm>
            <a:off x="6822025"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6" name="直線矢印コネクタ 75"/>
          <p:cNvCxnSpPr/>
          <p:nvPr/>
        </p:nvCxnSpPr>
        <p:spPr bwMode="auto">
          <a:xfrm>
            <a:off x="5742013" y="2888994"/>
            <a:ext cx="270003" cy="270003"/>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78" name="正方形/長方形 77"/>
          <p:cNvSpPr/>
          <p:nvPr/>
        </p:nvSpPr>
        <p:spPr bwMode="auto">
          <a:xfrm>
            <a:off x="251953" y="2078985"/>
            <a:ext cx="8280092" cy="1440016"/>
          </a:xfrm>
          <a:prstGeom prst="rect">
            <a:avLst/>
          </a:prstGeom>
          <a:solidFill>
            <a:schemeClr val="tx1">
              <a:lumMod val="50000"/>
              <a:lumOff val="50000"/>
              <a:alpha val="46000"/>
            </a:schemeClr>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正方形/長方形 78"/>
          <p:cNvSpPr/>
          <p:nvPr/>
        </p:nvSpPr>
        <p:spPr>
          <a:xfrm>
            <a:off x="4752002" y="98963"/>
            <a:ext cx="4572000" cy="646331"/>
          </a:xfrm>
          <a:prstGeom prst="rect">
            <a:avLst/>
          </a:prstGeom>
        </p:spPr>
        <p:txBody>
          <a:bodyPr>
            <a:spAutoFit/>
          </a:bodyPr>
          <a:lstStyle/>
          <a:p>
            <a:r>
              <a:rPr lang="en-US" altLang="ja-JP" b="1" dirty="0">
                <a:solidFill>
                  <a:schemeClr val="bg1"/>
                </a:solidFill>
                <a:latin typeface="Consolas" panose="020B0609020204030204" pitchFamily="49" charset="0"/>
              </a:rPr>
              <a:t>if (x &lt; array1_size)</a:t>
            </a:r>
            <a:br>
              <a:rPr lang="en-US" altLang="ja-JP" b="1" dirty="0">
                <a:solidFill>
                  <a:schemeClr val="bg1"/>
                </a:solidFill>
                <a:latin typeface="Consolas" panose="020B0609020204030204" pitchFamily="49" charset="0"/>
              </a:rPr>
            </a:br>
            <a:r>
              <a:rPr lang="en-US" altLang="ja-JP" b="1" dirty="0">
                <a:solidFill>
                  <a:schemeClr val="bg1"/>
                </a:solidFill>
                <a:latin typeface="Consolas" panose="020B0609020204030204" pitchFamily="49" charset="0"/>
              </a:rPr>
              <a:t>    y = array2[array1[x] * 64]; </a:t>
            </a:r>
          </a:p>
        </p:txBody>
      </p:sp>
      <p:sp>
        <p:nvSpPr>
          <p:cNvPr id="80" name="正方形/長方形 79"/>
          <p:cNvSpPr/>
          <p:nvPr/>
        </p:nvSpPr>
        <p:spPr>
          <a:xfrm>
            <a:off x="6822025" y="2348988"/>
            <a:ext cx="1800020" cy="646331"/>
          </a:xfrm>
          <a:prstGeom prst="rect">
            <a:avLst/>
          </a:prstGeom>
        </p:spPr>
        <p:txBody>
          <a:bodyPr wrap="square">
            <a:spAutoFit/>
          </a:bodyPr>
          <a:lstStyle/>
          <a:p>
            <a:r>
              <a:rPr lang="ja-JP" altLang="en-US" b="1" dirty="0">
                <a:solidFill>
                  <a:schemeClr val="accent5"/>
                </a:solidFill>
                <a:latin typeface="Consolas" panose="020B0609020204030204" pitchFamily="49" charset="0"/>
              </a:rPr>
              <a:t>分岐予測ミスで取り消し</a:t>
            </a:r>
            <a:endParaRPr lang="en-US" altLang="ja-JP" b="1"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495381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攻撃の手順</a:t>
            </a:r>
          </a:p>
        </p:txBody>
      </p:sp>
      <p:sp>
        <p:nvSpPr>
          <p:cNvPr id="3" name="テキスト プレースホルダー 2"/>
          <p:cNvSpPr>
            <a:spLocks noGrp="1"/>
          </p:cNvSpPr>
          <p:nvPr>
            <p:ph type="body" sz="quarter" idx="10"/>
          </p:nvPr>
        </p:nvSpPr>
        <p:spPr/>
        <p:txBody>
          <a:bodyPr/>
          <a:lstStyle/>
          <a:p>
            <a:r>
              <a:rPr kumimoji="1" lang="ja-JP" altLang="en-US" dirty="0"/>
              <a:t>手順</a:t>
            </a:r>
            <a:endParaRPr kumimoji="1" lang="en-US" altLang="ja-JP" dirty="0"/>
          </a:p>
          <a:p>
            <a:pPr marL="817200" lvl="1" indent="-457200">
              <a:buFont typeface="+mj-lt"/>
              <a:buAutoNum type="arabicPeriod"/>
            </a:pPr>
            <a:r>
              <a:rPr kumimoji="1" lang="ja-JP" altLang="en-US" dirty="0"/>
              <a:t>分岐予測器の事前学習</a:t>
            </a:r>
            <a:endParaRPr kumimoji="1" lang="en-US" altLang="ja-JP" dirty="0"/>
          </a:p>
          <a:p>
            <a:pPr marL="817200" lvl="1" indent="-457200">
              <a:buFont typeface="+mj-lt"/>
              <a:buAutoNum type="arabicPeriod"/>
            </a:pPr>
            <a:r>
              <a:rPr kumimoji="1" lang="ja-JP" altLang="en-US" dirty="0"/>
              <a:t>キャッシュの埋め尽くし</a:t>
            </a:r>
            <a:endParaRPr kumimoji="1" lang="en-US" altLang="ja-JP" dirty="0"/>
          </a:p>
          <a:p>
            <a:pPr marL="817200" lvl="1" indent="-457200">
              <a:buFont typeface="+mj-lt"/>
              <a:buAutoNum type="arabicPeriod"/>
            </a:pPr>
            <a:r>
              <a:rPr kumimoji="1" lang="ja-JP" altLang="en-US" dirty="0"/>
              <a:t>攻撃対象コードの実行</a:t>
            </a:r>
            <a:endParaRPr kumimoji="1" lang="en-US" altLang="ja-JP" dirty="0"/>
          </a:p>
          <a:p>
            <a:pPr marL="817200" lvl="1" indent="-457200">
              <a:buFont typeface="+mj-lt"/>
              <a:buAutoNum type="arabicPeriod"/>
            </a:pPr>
            <a:r>
              <a:rPr kumimoji="1" lang="ja-JP" altLang="en-US" b="1" dirty="0"/>
              <a:t>キャッシュの観測による値の取得</a:t>
            </a:r>
          </a:p>
        </p:txBody>
      </p:sp>
    </p:spTree>
    <p:extLst>
      <p:ext uri="{BB962C8B-B14F-4D97-AF65-F5344CB8AC3E}">
        <p14:creationId xmlns:p14="http://schemas.microsoft.com/office/powerpoint/2010/main" val="3998532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en-US" altLang="ja-JP" dirty="0"/>
              <a:t>CS</a:t>
            </a:r>
            <a:r>
              <a:rPr lang="ja-JP" altLang="en-US" dirty="0"/>
              <a:t>専攻の某教授が</a:t>
            </a:r>
            <a:r>
              <a:rPr lang="en-US" altLang="ja-JP" dirty="0"/>
              <a:t>AI</a:t>
            </a:r>
            <a:r>
              <a:rPr lang="ja-JP" altLang="en-US" dirty="0"/>
              <a:t>アクセラレータの電力効率が凄いというお話をされていたのですが、これは計算の効率化よりもやはりキャッシュ等の構造の最適化の寄与が大きいのでしょうか？</a:t>
            </a:r>
            <a:endParaRPr lang="en-US" altLang="ja-JP" dirty="0"/>
          </a:p>
          <a:p>
            <a:pPr lvl="1"/>
            <a:endParaRPr lang="en-US" altLang="ja-JP" dirty="0"/>
          </a:p>
          <a:p>
            <a:pPr lvl="1"/>
            <a:r>
              <a:rPr lang="ja-JP" altLang="en-US" dirty="0"/>
              <a:t>どちらかというと積和演算そのもの以外（命令デコードやレジスタアクセスなど）が徹底的に排除されているのが大きい</a:t>
            </a:r>
            <a:endParaRPr lang="en-US" altLang="ja-JP" dirty="0"/>
          </a:p>
        </p:txBody>
      </p:sp>
    </p:spTree>
    <p:extLst>
      <p:ext uri="{BB962C8B-B14F-4D97-AF65-F5344CB8AC3E}">
        <p14:creationId xmlns:p14="http://schemas.microsoft.com/office/powerpoint/2010/main" val="1278714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キャッシュの観測による値の取得</a:t>
            </a:r>
          </a:p>
        </p:txBody>
      </p:sp>
      <p:sp>
        <p:nvSpPr>
          <p:cNvPr id="3" name="テキスト プレースホルダー 2"/>
          <p:cNvSpPr>
            <a:spLocks noGrp="1"/>
          </p:cNvSpPr>
          <p:nvPr>
            <p:ph type="body" sz="quarter" idx="10"/>
          </p:nvPr>
        </p:nvSpPr>
        <p:spPr>
          <a:xfrm>
            <a:off x="161951" y="908972"/>
            <a:ext cx="8280092" cy="3060034"/>
          </a:xfrm>
        </p:spPr>
        <p:txBody>
          <a:bodyPr anchor="t"/>
          <a:lstStyle/>
          <a:p>
            <a:r>
              <a:rPr lang="en-US" altLang="ja-JP" sz="1800" dirty="0">
                <a:latin typeface="Consolas" panose="020B0609020204030204" pitchFamily="49" charset="0"/>
              </a:rPr>
              <a:t>if (x &lt; array1_size)</a:t>
            </a:r>
            <a:br>
              <a:rPr lang="en-US" altLang="ja-JP" sz="1800" dirty="0">
                <a:latin typeface="Consolas" panose="020B0609020204030204" pitchFamily="49" charset="0"/>
              </a:rPr>
            </a:br>
            <a:r>
              <a:rPr lang="en-US" altLang="ja-JP" sz="1800" dirty="0">
                <a:latin typeface="Consolas" panose="020B0609020204030204" pitchFamily="49" charset="0"/>
              </a:rPr>
              <a:t>    y = array2[array1[x] * 64]; </a:t>
            </a:r>
          </a:p>
          <a:p>
            <a:r>
              <a:rPr lang="ja-JP" altLang="en-US" sz="1800" dirty="0">
                <a:latin typeface="Consolas" panose="020B0609020204030204" pitchFamily="49" charset="0"/>
              </a:rPr>
              <a:t>動作</a:t>
            </a:r>
            <a:endParaRPr lang="en-US" altLang="ja-JP" sz="1800" dirty="0">
              <a:latin typeface="Consolas" panose="020B0609020204030204" pitchFamily="49" charset="0"/>
            </a:endParaRPr>
          </a:p>
          <a:p>
            <a:pPr marL="817200" lvl="1" indent="-457200">
              <a:buFont typeface="+mj-lt"/>
              <a:buAutoNum type="arabicPeriod"/>
            </a:pPr>
            <a:r>
              <a:rPr lang="en-US" altLang="ja-JP" sz="1800" dirty="0">
                <a:latin typeface="Consolas" panose="020B0609020204030204" pitchFamily="49" charset="0"/>
              </a:rPr>
              <a:t>array1 </a:t>
            </a:r>
            <a:r>
              <a:rPr lang="ja-JP" altLang="en-US" sz="1800" dirty="0">
                <a:latin typeface="Consolas" panose="020B0609020204030204" pitchFamily="49" charset="0"/>
              </a:rPr>
              <a:t>がバイト単位の配列の場合，</a:t>
            </a:r>
            <a:r>
              <a:rPr lang="en-US" altLang="ja-JP" sz="1800" dirty="0">
                <a:latin typeface="Consolas" panose="020B0609020204030204" pitchFamily="49" charset="0"/>
              </a:rPr>
              <a:t>array1[x] </a:t>
            </a:r>
            <a:r>
              <a:rPr lang="ja-JP" altLang="en-US" sz="1800" dirty="0">
                <a:latin typeface="Consolas" panose="020B0609020204030204" pitchFamily="49" charset="0"/>
              </a:rPr>
              <a:t>が取りうる候補は</a:t>
            </a:r>
            <a:br>
              <a:rPr lang="en-US" altLang="ja-JP" sz="1800" dirty="0">
                <a:latin typeface="Consolas" panose="020B0609020204030204" pitchFamily="49" charset="0"/>
              </a:rPr>
            </a:br>
            <a:r>
              <a:rPr lang="en-US" altLang="ja-JP" sz="1800" dirty="0">
                <a:latin typeface="Consolas" panose="020B0609020204030204" pitchFamily="49" charset="0"/>
              </a:rPr>
              <a:t>0-255 </a:t>
            </a:r>
            <a:r>
              <a:rPr lang="ja-JP" altLang="en-US" sz="1800" dirty="0">
                <a:latin typeface="Consolas" panose="020B0609020204030204" pitchFamily="49" charset="0"/>
              </a:rPr>
              <a:t>の </a:t>
            </a:r>
            <a:r>
              <a:rPr lang="en-US" altLang="ja-JP" sz="1800" dirty="0">
                <a:latin typeface="Consolas" panose="020B0609020204030204" pitchFamily="49" charset="0"/>
              </a:rPr>
              <a:t>256 </a:t>
            </a:r>
            <a:r>
              <a:rPr lang="ja-JP" altLang="en-US" sz="1800" dirty="0">
                <a:latin typeface="Consolas" panose="020B0609020204030204" pitchFamily="49" charset="0"/>
              </a:rPr>
              <a:t>通り</a:t>
            </a:r>
            <a:endParaRPr lang="en-US" altLang="ja-JP" sz="1800" dirty="0">
              <a:latin typeface="Consolas" panose="020B0609020204030204" pitchFamily="49" charset="0"/>
            </a:endParaRPr>
          </a:p>
          <a:p>
            <a:pPr marL="817200" lvl="1" indent="-457200">
              <a:buFont typeface="+mj-lt"/>
              <a:buAutoNum type="arabicPeriod"/>
            </a:pPr>
            <a:r>
              <a:rPr lang="en-US" altLang="ja-JP" sz="1800" dirty="0">
                <a:latin typeface="Consolas" panose="020B0609020204030204" pitchFamily="49" charset="0"/>
              </a:rPr>
              <a:t>array2 </a:t>
            </a:r>
            <a:r>
              <a:rPr lang="ja-JP" altLang="en-US" sz="1800" dirty="0" err="1">
                <a:latin typeface="Consolas" panose="020B0609020204030204" pitchFamily="49" charset="0"/>
              </a:rPr>
              <a:t>への</a:t>
            </a:r>
            <a:r>
              <a:rPr lang="ja-JP" altLang="en-US" sz="1800" dirty="0">
                <a:latin typeface="Consolas" panose="020B0609020204030204" pitchFamily="49" charset="0"/>
              </a:rPr>
              <a:t>アクセスにより，</a:t>
            </a:r>
            <a:r>
              <a:rPr lang="en-US" altLang="ja-JP" sz="1800" dirty="0">
                <a:latin typeface="Consolas" panose="020B0609020204030204" pitchFamily="49" charset="0"/>
              </a:rPr>
              <a:t>array1[x]</a:t>
            </a:r>
            <a:r>
              <a:rPr lang="ja-JP" altLang="en-US" sz="1800" dirty="0">
                <a:latin typeface="Consolas" panose="020B0609020204030204" pitchFamily="49" charset="0"/>
              </a:rPr>
              <a:t>の値に応じた</a:t>
            </a:r>
            <a:br>
              <a:rPr lang="en-US" altLang="ja-JP" sz="1800" dirty="0">
                <a:latin typeface="Consolas" panose="020B0609020204030204" pitchFamily="49" charset="0"/>
              </a:rPr>
            </a:br>
            <a:r>
              <a:rPr lang="en-US" altLang="ja-JP" sz="1800" dirty="0">
                <a:latin typeface="Consolas" panose="020B0609020204030204" pitchFamily="49" charset="0"/>
              </a:rPr>
              <a:t>256 </a:t>
            </a:r>
            <a:r>
              <a:rPr lang="ja-JP" altLang="en-US" sz="1800" dirty="0">
                <a:latin typeface="Consolas" panose="020B0609020204030204" pitchFamily="49" charset="0"/>
              </a:rPr>
              <a:t>箇所のどこかがアクセスされる</a:t>
            </a:r>
            <a:endParaRPr lang="en-US" altLang="ja-JP" sz="1800" dirty="0">
              <a:latin typeface="Consolas" panose="020B0609020204030204" pitchFamily="49" charset="0"/>
            </a:endParaRPr>
          </a:p>
          <a:p>
            <a:pPr marL="817200" lvl="1" indent="-457200">
              <a:buFont typeface="+mj-lt"/>
              <a:buAutoNum type="arabicPeriod"/>
            </a:pPr>
            <a:r>
              <a:rPr lang="en-US" altLang="ja-JP" sz="1800" dirty="0">
                <a:latin typeface="Consolas" panose="020B0609020204030204" pitchFamily="49" charset="0"/>
              </a:rPr>
              <a:t>64</a:t>
            </a:r>
            <a:r>
              <a:rPr lang="ja-JP" altLang="en-US" sz="1800" dirty="0">
                <a:latin typeface="Consolas" panose="020B0609020204030204" pitchFamily="49" charset="0"/>
              </a:rPr>
              <a:t>倍されているので，値ごとにセットアソシアティブ・キャッシュの異なるセットにアクセス</a:t>
            </a:r>
            <a:endParaRPr lang="en-US" altLang="ja-JP" sz="1800" dirty="0">
              <a:latin typeface="Consolas" panose="020B0609020204030204" pitchFamily="49" charset="0"/>
            </a:endParaRPr>
          </a:p>
          <a:p>
            <a:pPr lvl="2"/>
            <a:r>
              <a:rPr lang="ja-JP" altLang="en-US" sz="1800" dirty="0">
                <a:latin typeface="Consolas" panose="020B0609020204030204" pitchFamily="49" charset="0"/>
              </a:rPr>
              <a:t>たとえば </a:t>
            </a:r>
            <a:r>
              <a:rPr lang="en-US" altLang="ja-JP" sz="1800" dirty="0">
                <a:latin typeface="Consolas" panose="020B0609020204030204" pitchFamily="49" charset="0"/>
              </a:rPr>
              <a:t>array1[x]=1 </a:t>
            </a:r>
            <a:r>
              <a:rPr lang="ja-JP" altLang="en-US" sz="1800" dirty="0">
                <a:latin typeface="Consolas" panose="020B0609020204030204" pitchFamily="49" charset="0"/>
              </a:rPr>
              <a:t>で </a:t>
            </a:r>
            <a:br>
              <a:rPr lang="en-US" altLang="ja-JP" sz="1800" dirty="0">
                <a:latin typeface="Consolas" panose="020B0609020204030204" pitchFamily="49" charset="0"/>
              </a:rPr>
            </a:br>
            <a:r>
              <a:rPr lang="en-US" altLang="ja-JP" sz="1800" dirty="0">
                <a:latin typeface="Consolas" panose="020B0609020204030204" pitchFamily="49" charset="0"/>
              </a:rPr>
              <a:t>array2 </a:t>
            </a:r>
            <a:r>
              <a:rPr lang="ja-JP" altLang="en-US" sz="1800" dirty="0">
                <a:latin typeface="Consolas" panose="020B0609020204030204" pitchFamily="49" charset="0"/>
              </a:rPr>
              <a:t>の先頭が </a:t>
            </a:r>
            <a:r>
              <a:rPr lang="en-US" altLang="ja-JP" sz="1800" dirty="0">
                <a:latin typeface="Consolas" panose="020B0609020204030204" pitchFamily="49" charset="0"/>
              </a:rPr>
              <a:t>0x8000 </a:t>
            </a:r>
            <a:r>
              <a:rPr lang="ja-JP" altLang="en-US" sz="1800" dirty="0">
                <a:latin typeface="Consolas" panose="020B0609020204030204" pitchFamily="49" charset="0"/>
              </a:rPr>
              <a:t>であれば，</a:t>
            </a:r>
            <a:br>
              <a:rPr lang="en-US" altLang="ja-JP" sz="1800" dirty="0">
                <a:latin typeface="Consolas" panose="020B0609020204030204" pitchFamily="49" charset="0"/>
              </a:rPr>
            </a:br>
            <a:r>
              <a:rPr lang="ja-JP" altLang="en-US" sz="1800" dirty="0">
                <a:latin typeface="Consolas" panose="020B0609020204030204" pitchFamily="49" charset="0"/>
              </a:rPr>
              <a:t>右のセットの１番のラインが置き換えられる</a:t>
            </a:r>
            <a:endParaRPr lang="en-US" altLang="ja-JP" sz="1800" dirty="0">
              <a:latin typeface="Consolas" panose="020B0609020204030204" pitchFamily="49" charset="0"/>
            </a:endParaRPr>
          </a:p>
          <a:p>
            <a:pPr marL="817200" lvl="1" indent="-457200">
              <a:buFont typeface="+mj-lt"/>
              <a:buAutoNum type="arabicPeriod"/>
            </a:pPr>
            <a:r>
              <a:rPr lang="ja-JP" altLang="en-US" sz="1800" dirty="0">
                <a:latin typeface="Consolas" panose="020B0609020204030204" pitchFamily="49" charset="0"/>
              </a:rPr>
              <a:t>ユーザーに戻って来たあと，キャッシュに</a:t>
            </a:r>
            <a:br>
              <a:rPr lang="en-US" altLang="ja-JP" sz="1800" dirty="0">
                <a:latin typeface="Consolas" panose="020B0609020204030204" pitchFamily="49" charset="0"/>
              </a:rPr>
            </a:br>
            <a:r>
              <a:rPr lang="ja-JP" altLang="en-US" sz="1800" dirty="0">
                <a:latin typeface="Consolas" panose="020B0609020204030204" pitchFamily="49" charset="0"/>
              </a:rPr>
              <a:t>アクセスしてレイテンシを測る</a:t>
            </a:r>
            <a:endParaRPr lang="en-US" altLang="ja-JP" sz="1800" dirty="0">
              <a:latin typeface="Consolas" panose="020B0609020204030204" pitchFamily="49" charset="0"/>
            </a:endParaRPr>
          </a:p>
          <a:p>
            <a:pPr lvl="2"/>
            <a:r>
              <a:rPr lang="ja-JP" altLang="en-US" sz="1800" dirty="0">
                <a:latin typeface="Consolas" panose="020B0609020204030204" pitchFamily="49" charset="0"/>
              </a:rPr>
              <a:t>セットの１番へのアクセスのレイテンシが長ければ，</a:t>
            </a:r>
            <a:br>
              <a:rPr lang="en-US" altLang="ja-JP" sz="1800" dirty="0">
                <a:latin typeface="Consolas" panose="020B0609020204030204" pitchFamily="49" charset="0"/>
              </a:rPr>
            </a:br>
            <a:r>
              <a:rPr lang="ja-JP" altLang="en-US" sz="1800" dirty="0">
                <a:latin typeface="Consolas" panose="020B0609020204030204" pitchFamily="49" charset="0"/>
              </a:rPr>
              <a:t>読み出した値が１であったとわかる</a:t>
            </a:r>
            <a:endParaRPr lang="en-US" altLang="ja-JP" sz="1800" dirty="0">
              <a:latin typeface="Consolas" panose="020B0609020204030204" pitchFamily="49" charset="0"/>
            </a:endParaRPr>
          </a:p>
        </p:txBody>
      </p:sp>
      <p:sp>
        <p:nvSpPr>
          <p:cNvPr id="4" name="正方形/長方形 3"/>
          <p:cNvSpPr/>
          <p:nvPr/>
        </p:nvSpPr>
        <p:spPr bwMode="auto">
          <a:xfrm>
            <a:off x="7002027" y="486901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7002027"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7002027"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7722035" y="486901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7722035" y="522902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7002027"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7002027"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7722035" y="558902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7722035" y="594902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7002028"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7722035"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6642023"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6642023"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6642023"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6642023"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153964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そんな都合の良いコードはあるのか？</a:t>
            </a:r>
          </a:p>
        </p:txBody>
      </p:sp>
      <p:sp>
        <p:nvSpPr>
          <p:cNvPr id="3" name="テキスト プレースホルダー 2"/>
          <p:cNvSpPr>
            <a:spLocks noGrp="1"/>
          </p:cNvSpPr>
          <p:nvPr>
            <p:ph type="body" sz="quarter" idx="10"/>
          </p:nvPr>
        </p:nvSpPr>
        <p:spPr/>
        <p:txBody>
          <a:bodyPr/>
          <a:lstStyle/>
          <a:p>
            <a:r>
              <a:rPr lang="en-US" altLang="ja-JP" dirty="0"/>
              <a:t>*64 </a:t>
            </a:r>
            <a:r>
              <a:rPr lang="ja-JP" altLang="en-US" dirty="0"/>
              <a:t>ではなくとも，この形の間接アクセスはそれなりにあるようだ</a:t>
            </a:r>
            <a:endParaRPr lang="en-US" altLang="ja-JP" dirty="0"/>
          </a:p>
          <a:p>
            <a:pPr lvl="1"/>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y = array2[array1[x] * 64]; </a:t>
            </a:r>
            <a:endParaRPr lang="en-US" altLang="ja-JP" dirty="0"/>
          </a:p>
          <a:p>
            <a:r>
              <a:rPr lang="en-US" altLang="ja-JP" dirty="0"/>
              <a:t>Variant 2 </a:t>
            </a:r>
            <a:r>
              <a:rPr lang="ja-JP" altLang="en-US" dirty="0"/>
              <a:t>では </a:t>
            </a:r>
            <a:r>
              <a:rPr lang="en-US" altLang="ja-JP" dirty="0"/>
              <a:t>BTB </a:t>
            </a:r>
            <a:r>
              <a:rPr lang="ja-JP" altLang="en-US" dirty="0"/>
              <a:t>を事前学習する</a:t>
            </a:r>
            <a:endParaRPr lang="en-US" altLang="ja-JP" dirty="0"/>
          </a:p>
          <a:p>
            <a:pPr lvl="1"/>
            <a:r>
              <a:rPr kumimoji="1" lang="ja-JP" altLang="en-US" dirty="0"/>
              <a:t>間接分岐の飛び先を自分で用意したコードのアドレスにしておく</a:t>
            </a:r>
            <a:endParaRPr kumimoji="1" lang="en-US" altLang="ja-JP" dirty="0"/>
          </a:p>
          <a:p>
            <a:pPr lvl="1"/>
            <a:r>
              <a:rPr kumimoji="1" lang="ja-JP" altLang="en-US" dirty="0"/>
              <a:t>いくらでも自由にコードが用意できる</a:t>
            </a:r>
          </a:p>
        </p:txBody>
      </p:sp>
    </p:spTree>
    <p:extLst>
      <p:ext uri="{BB962C8B-B14F-4D97-AF65-F5344CB8AC3E}">
        <p14:creationId xmlns:p14="http://schemas.microsoft.com/office/powerpoint/2010/main" val="2941963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Spectre</a:t>
            </a:r>
            <a:r>
              <a:rPr kumimoji="1" lang="en-US" altLang="ja-JP" dirty="0"/>
              <a:t> </a:t>
            </a:r>
            <a:r>
              <a:rPr kumimoji="1" lang="ja-JP" altLang="en-US" dirty="0"/>
              <a:t>のやばいところ</a:t>
            </a:r>
          </a:p>
        </p:txBody>
      </p:sp>
      <p:sp>
        <p:nvSpPr>
          <p:cNvPr id="3" name="テキスト プレースホルダー 2"/>
          <p:cNvSpPr>
            <a:spLocks noGrp="1"/>
          </p:cNvSpPr>
          <p:nvPr>
            <p:ph type="body" sz="quarter" idx="10"/>
          </p:nvPr>
        </p:nvSpPr>
        <p:spPr/>
        <p:txBody>
          <a:bodyPr/>
          <a:lstStyle/>
          <a:p>
            <a:r>
              <a:rPr kumimoji="1" lang="ja-JP" altLang="en-US" dirty="0"/>
              <a:t>カーネル・モードの値が読めるだけではない</a:t>
            </a:r>
            <a:endParaRPr kumimoji="1" lang="en-US" altLang="ja-JP" dirty="0"/>
          </a:p>
          <a:p>
            <a:r>
              <a:rPr kumimoji="1" lang="ja-JP" altLang="en-US" dirty="0"/>
              <a:t>ブラウザ上で動いている </a:t>
            </a:r>
            <a:r>
              <a:rPr kumimoji="1" lang="en-US" altLang="ja-JP" dirty="0"/>
              <a:t>javascript </a:t>
            </a:r>
            <a:r>
              <a:rPr kumimoji="1" lang="ja-JP" altLang="en-US" dirty="0"/>
              <a:t>から，ブラウザ本体のメモリが読める可能性がある</a:t>
            </a:r>
            <a:endParaRPr kumimoji="1" lang="en-US" altLang="ja-JP" dirty="0"/>
          </a:p>
          <a:p>
            <a:pPr lvl="1"/>
            <a:r>
              <a:rPr kumimoji="1" lang="ja-JP" altLang="en-US" dirty="0"/>
              <a:t>パスワードやクレカ番号も読めるかも</a:t>
            </a:r>
          </a:p>
        </p:txBody>
      </p:sp>
    </p:spTree>
    <p:extLst>
      <p:ext uri="{BB962C8B-B14F-4D97-AF65-F5344CB8AC3E}">
        <p14:creationId xmlns:p14="http://schemas.microsoft.com/office/powerpoint/2010/main" val="36752108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Spectre</a:t>
            </a:r>
            <a:r>
              <a:rPr kumimoji="1" lang="en-US" altLang="ja-JP" dirty="0"/>
              <a:t> </a:t>
            </a:r>
            <a:r>
              <a:rPr kumimoji="1" lang="ja-JP" altLang="en-US" dirty="0"/>
              <a:t>対策：ソフト編</a:t>
            </a:r>
          </a:p>
        </p:txBody>
      </p:sp>
      <p:sp>
        <p:nvSpPr>
          <p:cNvPr id="3" name="テキスト プレースホルダー 2"/>
          <p:cNvSpPr>
            <a:spLocks noGrp="1"/>
          </p:cNvSpPr>
          <p:nvPr>
            <p:ph type="body" sz="quarter" idx="10"/>
          </p:nvPr>
        </p:nvSpPr>
        <p:spPr>
          <a:xfrm>
            <a:off x="611956" y="1268976"/>
            <a:ext cx="8280092" cy="5219751"/>
          </a:xfrm>
        </p:spPr>
        <p:txBody>
          <a:bodyPr/>
          <a:lstStyle/>
          <a:p>
            <a:r>
              <a:rPr kumimoji="1" lang="ja-JP" altLang="en-US" dirty="0"/>
              <a:t>ブラウザ：</a:t>
            </a:r>
            <a:endParaRPr kumimoji="1" lang="en-US" altLang="ja-JP" dirty="0"/>
          </a:p>
          <a:p>
            <a:pPr lvl="1"/>
            <a:r>
              <a:rPr kumimoji="1" lang="ja-JP" altLang="en-US" dirty="0"/>
              <a:t>キャッシュのヒット・ミスがわからなくなるぐらいに時間計測機能の精度を落とす（ノイズを載せる）</a:t>
            </a:r>
            <a:endParaRPr lang="en-US" altLang="ja-JP" dirty="0"/>
          </a:p>
          <a:p>
            <a:r>
              <a:rPr kumimoji="1" lang="en-US" altLang="ja-JP" dirty="0"/>
              <a:t>OS</a:t>
            </a:r>
            <a:r>
              <a:rPr kumimoji="1" lang="ja-JP" altLang="en-US" dirty="0"/>
              <a:t>：カーネルとユーザーで仮想アドレス空間を完全に分離</a:t>
            </a:r>
            <a:endParaRPr kumimoji="1" lang="en-US" altLang="ja-JP" dirty="0"/>
          </a:p>
          <a:p>
            <a:pPr lvl="1"/>
            <a:r>
              <a:rPr kumimoji="1" lang="ja-JP" altLang="en-US" dirty="0"/>
              <a:t>システム・コールごとに切り替えが起きるので性能低下</a:t>
            </a:r>
            <a:endParaRPr kumimoji="1" lang="en-US" altLang="ja-JP" dirty="0"/>
          </a:p>
          <a:p>
            <a:pPr lvl="1"/>
            <a:r>
              <a:rPr kumimoji="1" lang="ja-JP" altLang="en-US" dirty="0"/>
              <a:t>最近の </a:t>
            </a:r>
            <a:r>
              <a:rPr lang="en-US" altLang="ja-JP" dirty="0"/>
              <a:t>Windows </a:t>
            </a:r>
            <a:r>
              <a:rPr lang="ja-JP" altLang="en-US" dirty="0"/>
              <a:t>アップデートでこれで１割と</a:t>
            </a:r>
            <a:r>
              <a:rPr lang="ja-JP" altLang="en-US" dirty="0" err="1"/>
              <a:t>かぐらい</a:t>
            </a:r>
            <a:r>
              <a:rPr lang="ja-JP" altLang="en-US" dirty="0"/>
              <a:t>性能が落ちたという話も</a:t>
            </a:r>
            <a:endParaRPr lang="en-US" altLang="ja-JP" dirty="0"/>
          </a:p>
          <a:p>
            <a:r>
              <a:rPr kumimoji="1" lang="ja-JP" altLang="en-US" dirty="0"/>
              <a:t>範囲チェックの後にさらにガードを設ける</a:t>
            </a:r>
            <a:endParaRPr kumimoji="1" lang="en-US" altLang="ja-JP" dirty="0"/>
          </a:p>
          <a:p>
            <a:pPr lvl="1"/>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x %= array1_size;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投機実行されても </a:t>
            </a:r>
            <a:r>
              <a:rPr lang="en-US" altLang="ja-JP" dirty="0">
                <a:solidFill>
                  <a:schemeClr val="accent3">
                    <a:lumMod val="75000"/>
                  </a:schemeClr>
                </a:solidFill>
                <a:latin typeface="Consolas" panose="020B0609020204030204" pitchFamily="49" charset="0"/>
              </a:rPr>
              <a:t>x </a:t>
            </a:r>
            <a:r>
              <a:rPr lang="ja-JP" altLang="en-US" dirty="0">
                <a:solidFill>
                  <a:schemeClr val="accent3">
                    <a:lumMod val="75000"/>
                  </a:schemeClr>
                </a:solidFill>
                <a:latin typeface="Consolas" panose="020B0609020204030204" pitchFamily="49" charset="0"/>
              </a:rPr>
              <a:t>は範囲内に</a:t>
            </a:r>
            <a:endParaRPr kumimoji="1" lang="en-US" altLang="ja-JP" dirty="0">
              <a:latin typeface="Consolas" panose="020B0609020204030204" pitchFamily="49" charset="0"/>
            </a:endParaRPr>
          </a:p>
          <a:p>
            <a:r>
              <a:rPr kumimoji="1" lang="ja-JP" altLang="en-US" dirty="0">
                <a:latin typeface="Consolas" panose="020B0609020204030204" pitchFamily="49" charset="0"/>
              </a:rPr>
              <a:t>「ここを超えて投機実行はしない」というフェンス命令があるのでそれを要所にいれる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投機実行が阻害されるので</a:t>
            </a:r>
            <a:r>
              <a:rPr kumimoji="1" lang="ja-JP" altLang="en-US" dirty="0" err="1">
                <a:latin typeface="Consolas" panose="020B0609020204030204" pitchFamily="49" charset="0"/>
              </a:rPr>
              <a:t>めっさ</a:t>
            </a:r>
            <a:r>
              <a:rPr kumimoji="1" lang="ja-JP" altLang="en-US" dirty="0">
                <a:latin typeface="Consolas" panose="020B0609020204030204" pitchFamily="49" charset="0"/>
              </a:rPr>
              <a:t>性能が落ちる</a:t>
            </a:r>
          </a:p>
        </p:txBody>
      </p:sp>
    </p:spTree>
    <p:extLst>
      <p:ext uri="{BB962C8B-B14F-4D97-AF65-F5344CB8AC3E}">
        <p14:creationId xmlns:p14="http://schemas.microsoft.com/office/powerpoint/2010/main" val="493045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Spectre</a:t>
            </a:r>
            <a:r>
              <a:rPr kumimoji="1" lang="en-US" altLang="ja-JP" dirty="0"/>
              <a:t> </a:t>
            </a:r>
            <a:r>
              <a:rPr kumimoji="1" lang="ja-JP" altLang="en-US" dirty="0"/>
              <a:t>対策：ハード編</a:t>
            </a:r>
          </a:p>
        </p:txBody>
      </p:sp>
      <p:sp>
        <p:nvSpPr>
          <p:cNvPr id="3" name="テキスト プレースホルダー 2"/>
          <p:cNvSpPr>
            <a:spLocks noGrp="1"/>
          </p:cNvSpPr>
          <p:nvPr>
            <p:ph type="body" sz="quarter" idx="10"/>
          </p:nvPr>
        </p:nvSpPr>
        <p:spPr/>
        <p:txBody>
          <a:bodyPr/>
          <a:lstStyle/>
          <a:p>
            <a:r>
              <a:rPr kumimoji="1" lang="ja-JP" altLang="en-US" dirty="0"/>
              <a:t>基本的にまだみんな研究段階</a:t>
            </a:r>
            <a:endParaRPr kumimoji="1" lang="en-US" altLang="ja-JP" dirty="0"/>
          </a:p>
          <a:p>
            <a:pPr lvl="1"/>
            <a:r>
              <a:rPr kumimoji="1" lang="ja-JP" altLang="en-US" dirty="0"/>
              <a:t>方向性１：</a:t>
            </a:r>
            <a:endParaRPr kumimoji="1" lang="en-US" altLang="ja-JP" dirty="0"/>
          </a:p>
          <a:p>
            <a:pPr lvl="2"/>
            <a:r>
              <a:rPr kumimoji="1" lang="ja-JP" altLang="en-US" dirty="0"/>
              <a:t>投機状態ではキャッシュを置き換えないように頑張る</a:t>
            </a:r>
            <a:endParaRPr kumimoji="1" lang="en-US" altLang="ja-JP" dirty="0"/>
          </a:p>
          <a:p>
            <a:pPr lvl="2"/>
            <a:r>
              <a:rPr kumimoji="1" lang="ja-JP" altLang="en-US" dirty="0"/>
              <a:t>アクセスの開始がおくれて結構性能が下がることが多い</a:t>
            </a:r>
            <a:endParaRPr kumimoji="1" lang="en-US" altLang="ja-JP" dirty="0"/>
          </a:p>
          <a:p>
            <a:pPr lvl="2"/>
            <a:r>
              <a:rPr lang="ja-JP" altLang="en-US" dirty="0"/>
              <a:t>考え落とした穴が多分どんどん見つかる気がする</a:t>
            </a:r>
            <a:endParaRPr lang="en-US" altLang="ja-JP" dirty="0"/>
          </a:p>
          <a:p>
            <a:pPr lvl="2"/>
            <a:r>
              <a:rPr lang="en-US" altLang="ja-JP" sz="1400" dirty="0" err="1"/>
              <a:t>InvisiSpec</a:t>
            </a:r>
            <a:r>
              <a:rPr lang="en-US" altLang="ja-JP" sz="1400" dirty="0"/>
              <a:t>: Making Speculative Execution Invisible in the Cache Hierarchy, MICRO 2018</a:t>
            </a:r>
          </a:p>
          <a:p>
            <a:pPr lvl="2"/>
            <a:r>
              <a:rPr lang="en-US" altLang="ja-JP" sz="1400" dirty="0" err="1"/>
              <a:t>MuonTrap</a:t>
            </a:r>
            <a:r>
              <a:rPr lang="en-US" altLang="ja-JP" sz="1400" dirty="0"/>
              <a:t>: Preventing Cross-Domain </a:t>
            </a:r>
            <a:r>
              <a:rPr lang="en-US" altLang="ja-JP" sz="1400" dirty="0" err="1"/>
              <a:t>Spectre</a:t>
            </a:r>
            <a:r>
              <a:rPr lang="en-US" altLang="ja-JP" sz="1400" dirty="0"/>
              <a:t>-Like Attacks by Capturing Speculative State, ISCA 2020</a:t>
            </a:r>
            <a:br>
              <a:rPr lang="en-US" altLang="ja-JP" dirty="0"/>
            </a:br>
            <a:endParaRPr kumimoji="1" lang="en-US" altLang="ja-JP" dirty="0"/>
          </a:p>
          <a:p>
            <a:pPr lvl="1"/>
            <a:r>
              <a:rPr kumimoji="1" lang="ja-JP" altLang="en-US" dirty="0">
                <a:latin typeface="Consolas" panose="020B0609020204030204" pitchFamily="49" charset="0"/>
              </a:rPr>
              <a:t>方向性２：</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キャッシュのセットのインデクスをランダマイズする</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アドレスとセットの対応がプログラムやモードごとに変化</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値とセットの対応がとれなくなる</a:t>
            </a:r>
            <a:endParaRPr kumimoji="1" lang="en-US" altLang="ja-JP" dirty="0">
              <a:latin typeface="Consolas" panose="020B0609020204030204" pitchFamily="49" charset="0"/>
            </a:endParaRPr>
          </a:p>
          <a:p>
            <a:pPr lvl="2"/>
            <a:r>
              <a:rPr lang="en-US" altLang="ja-JP" sz="1400" dirty="0"/>
              <a:t>CEASER: mitigating conflict-based cache attacks via encrypted-address and remapping, MICRO 2018</a:t>
            </a:r>
            <a:endParaRPr kumimoji="1" lang="en-US" altLang="ja-JP" sz="1400" dirty="0">
              <a:latin typeface="Consolas" panose="020B0609020204030204" pitchFamily="49" charset="0"/>
            </a:endParaRPr>
          </a:p>
        </p:txBody>
      </p:sp>
    </p:spTree>
    <p:extLst>
      <p:ext uri="{BB962C8B-B14F-4D97-AF65-F5344CB8AC3E}">
        <p14:creationId xmlns:p14="http://schemas.microsoft.com/office/powerpoint/2010/main" val="67766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保護機構</a:t>
            </a:r>
            <a:endParaRPr kumimoji="1" lang="en-US" altLang="ja-JP" dirty="0"/>
          </a:p>
          <a:p>
            <a:pPr marL="817200" lvl="1" indent="-457200">
              <a:buFont typeface="+mj-lt"/>
              <a:buAutoNum type="arabicPeriod"/>
            </a:pPr>
            <a:r>
              <a:rPr kumimoji="1" lang="ja-JP" altLang="en-US" dirty="0"/>
              <a:t>仮想メモリ</a:t>
            </a:r>
            <a:endParaRPr kumimoji="1" lang="en-US" altLang="ja-JP" dirty="0"/>
          </a:p>
          <a:p>
            <a:pPr marL="817200" lvl="1" indent="-457200">
              <a:buFont typeface="+mj-lt"/>
              <a:buAutoNum type="arabicPeriod"/>
            </a:pPr>
            <a:r>
              <a:rPr lang="ja-JP" altLang="en-US" dirty="0"/>
              <a:t>特権モード</a:t>
            </a:r>
            <a:endParaRPr lang="en-US" altLang="ja-JP" dirty="0"/>
          </a:p>
          <a:p>
            <a:pPr marL="457200" indent="-457200">
              <a:buFont typeface="+mj-lt"/>
              <a:buAutoNum type="arabicPeriod"/>
            </a:pPr>
            <a:r>
              <a:rPr kumimoji="1" lang="ja-JP" altLang="en-US" dirty="0"/>
              <a:t>脆弱性とアタック</a:t>
            </a:r>
            <a:endParaRPr kumimoji="1" lang="en-US" altLang="ja-JP" dirty="0"/>
          </a:p>
          <a:p>
            <a:pPr marL="817200" lvl="1" indent="-457200">
              <a:buFont typeface="+mj-lt"/>
              <a:buAutoNum type="arabicPeriod"/>
            </a:pPr>
            <a:r>
              <a:rPr kumimoji="1" lang="ja-JP" altLang="en-US" dirty="0"/>
              <a:t>バッファ・オーバーフロー</a:t>
            </a:r>
            <a:endParaRPr kumimoji="1" lang="en-US" altLang="ja-JP"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dirty="0"/>
              <a:t>マイクロアーキテクチャ面の脆弱性</a:t>
            </a:r>
            <a:endParaRPr lang="en-US" altLang="ja-JP" dirty="0"/>
          </a:p>
        </p:txBody>
      </p:sp>
    </p:spTree>
    <p:extLst>
      <p:ext uri="{BB962C8B-B14F-4D97-AF65-F5344CB8AC3E}">
        <p14:creationId xmlns:p14="http://schemas.microsoft.com/office/powerpoint/2010/main" val="1628652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レポート課題</a:t>
            </a:r>
          </a:p>
        </p:txBody>
      </p:sp>
      <p:sp>
        <p:nvSpPr>
          <p:cNvPr id="3" name="テキスト プレースホルダー 2"/>
          <p:cNvSpPr>
            <a:spLocks noGrp="1"/>
          </p:cNvSpPr>
          <p:nvPr>
            <p:ph type="body" sz="quarter" idx="10"/>
          </p:nvPr>
        </p:nvSpPr>
        <p:spPr>
          <a:xfrm>
            <a:off x="341953" y="998974"/>
            <a:ext cx="8280092" cy="5669756"/>
          </a:xfrm>
        </p:spPr>
        <p:txBody>
          <a:bodyPr/>
          <a:lstStyle/>
          <a:p>
            <a:r>
              <a:rPr kumimoji="1" lang="ja-JP" altLang="en-US" sz="1800" dirty="0"/>
              <a:t>第１０回の講義資料を参照</a:t>
            </a:r>
            <a:endParaRPr kumimoji="1" lang="en-US" altLang="ja-JP" sz="1800" dirty="0"/>
          </a:p>
          <a:p>
            <a:r>
              <a:rPr kumimoji="1" lang="ja-JP" altLang="en-US" sz="1800" dirty="0"/>
              <a:t>注意：</a:t>
            </a:r>
            <a:endParaRPr kumimoji="1" lang="en-US" altLang="ja-JP" sz="1800" dirty="0"/>
          </a:p>
          <a:p>
            <a:pPr lvl="1"/>
            <a:r>
              <a:rPr kumimoji="1" lang="ja-JP" altLang="en-US" sz="1800" dirty="0"/>
              <a:t>あたりまえですが，もとの論文を単にコピペしたものや自動翻訳をしたものはまとめとは言いませんし，それは剽窃です</a:t>
            </a:r>
          </a:p>
        </p:txBody>
      </p:sp>
    </p:spTree>
    <p:extLst>
      <p:ext uri="{BB962C8B-B14F-4D97-AF65-F5344CB8AC3E}">
        <p14:creationId xmlns:p14="http://schemas.microsoft.com/office/powerpoint/2010/main" val="1826571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a:t>: </a:t>
            </a:r>
            <a:r>
              <a:rPr lang="ja-JP" altLang="en-US"/>
              <a:t> </a:t>
            </a:r>
            <a:endParaRPr lang="en-US" altLang="ja-JP" dirty="0"/>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キャッシュの階層にトレンドがあるのが面白いなあと思いました。用途に応じて適切な構造があるということでしょうか</a:t>
            </a:r>
            <a:endParaRPr lang="en-US" altLang="ja-JP" dirty="0"/>
          </a:p>
          <a:p>
            <a:pPr lvl="1"/>
            <a:endParaRPr lang="en-US" altLang="ja-JP" dirty="0"/>
          </a:p>
          <a:p>
            <a:pPr lvl="1"/>
            <a:r>
              <a:rPr lang="ja-JP" altLang="en-US" dirty="0"/>
              <a:t>用途というよりは，メインメモリとコアの速度の差や，チップ面積のうちキャッシュに使える容量の大きさなんかで決まっているかも</a:t>
            </a:r>
          </a:p>
        </p:txBody>
      </p:sp>
    </p:spTree>
    <p:extLst>
      <p:ext uri="{BB962C8B-B14F-4D97-AF65-F5344CB8AC3E}">
        <p14:creationId xmlns:p14="http://schemas.microsoft.com/office/powerpoint/2010/main" val="2308243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レポートについて、</a:t>
            </a:r>
            <a:r>
              <a:rPr lang="en-US" altLang="ja-JP" dirty="0"/>
              <a:t>MICRO, ISCA</a:t>
            </a:r>
            <a:r>
              <a:rPr lang="ja-JP" altLang="en-US" dirty="0"/>
              <a:t>の最新のものではなく数年前の論文についてまとめるのでも良いですか</a:t>
            </a:r>
            <a:endParaRPr lang="en-US" altLang="ja-JP" dirty="0"/>
          </a:p>
          <a:p>
            <a:pPr lvl="1"/>
            <a:endParaRPr lang="en-US" altLang="ja-JP" dirty="0"/>
          </a:p>
          <a:p>
            <a:pPr lvl="1"/>
            <a:r>
              <a:rPr lang="ja-JP" altLang="en-US" dirty="0"/>
              <a:t>どうしても希望ということであれば，ここ数年なら </a:t>
            </a:r>
            <a:r>
              <a:rPr lang="en-US" altLang="ja-JP" dirty="0"/>
              <a:t>OK</a:t>
            </a:r>
          </a:p>
          <a:p>
            <a:endParaRPr lang="ja-JP" altLang="en-US" dirty="0"/>
          </a:p>
        </p:txBody>
      </p:sp>
    </p:spTree>
    <p:extLst>
      <p:ext uri="{BB962C8B-B14F-4D97-AF65-F5344CB8AC3E}">
        <p14:creationId xmlns:p14="http://schemas.microsoft.com/office/powerpoint/2010/main" val="1792185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動的な配列では先頭へのポインタとサイズを持つようなファットポインタで表現すると思うのですが，このような配列でキャッシュを有効利用しようとした場合，右側の要素をより大きくした方がキャッシュを有効活用できるということであってますでしょうか？</a:t>
            </a:r>
          </a:p>
        </p:txBody>
      </p:sp>
    </p:spTree>
    <p:extLst>
      <p:ext uri="{BB962C8B-B14F-4D97-AF65-F5344CB8AC3E}">
        <p14:creationId xmlns:p14="http://schemas.microsoft.com/office/powerpoint/2010/main" val="150721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アドレスとセット</a:t>
            </a:r>
            <a:r>
              <a:rPr lang="en-US" altLang="ja-JP" dirty="0"/>
              <a:t>, </a:t>
            </a:r>
            <a:r>
              <a:rPr lang="ja-JP" altLang="en-US" dirty="0"/>
              <a:t>ラインの関係をよく理解していなかったので非常にためになりました．</a:t>
            </a:r>
            <a:r>
              <a:rPr lang="en-US" altLang="ja-JP" dirty="0"/>
              <a:t>L1</a:t>
            </a:r>
            <a:r>
              <a:rPr lang="ja-JP" altLang="en-US" dirty="0"/>
              <a:t>キャッシュの例が出てきましたが，</a:t>
            </a:r>
            <a:r>
              <a:rPr lang="en-US" altLang="ja-JP" dirty="0"/>
              <a:t>L2, L3</a:t>
            </a:r>
            <a:r>
              <a:rPr lang="ja-JP" altLang="en-US" dirty="0"/>
              <a:t>キャッシュにおいても容量</a:t>
            </a:r>
            <a:r>
              <a:rPr lang="en-US" altLang="ja-JP" dirty="0"/>
              <a:t>(</a:t>
            </a:r>
            <a:r>
              <a:rPr lang="ja-JP" altLang="en-US" dirty="0"/>
              <a:t>セットの数，ラインのサイズ</a:t>
            </a:r>
            <a:r>
              <a:rPr lang="en-US" altLang="ja-JP" dirty="0"/>
              <a:t>)</a:t>
            </a:r>
            <a:r>
              <a:rPr lang="ja-JP" altLang="en-US" dirty="0"/>
              <a:t>以外は同様と考えて良いのでしょうか</a:t>
            </a:r>
          </a:p>
        </p:txBody>
      </p:sp>
    </p:spTree>
    <p:extLst>
      <p:ext uri="{BB962C8B-B14F-4D97-AF65-F5344CB8AC3E}">
        <p14:creationId xmlns:p14="http://schemas.microsoft.com/office/powerpoint/2010/main" val="885009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en-US" altLang="ja-JP" dirty="0"/>
              <a:t>L3</a:t>
            </a:r>
            <a:r>
              <a:rPr lang="ja-JP" altLang="en-US" dirty="0"/>
              <a:t>キャッシュに別のコアのデータも保存されていることが原因で、最近はキャッシュサイドチャネル攻撃で</a:t>
            </a:r>
            <a:r>
              <a:rPr lang="en-US" altLang="ja-JP" dirty="0"/>
              <a:t>L3</a:t>
            </a:r>
            <a:r>
              <a:rPr lang="ja-JP" altLang="en-US" dirty="0"/>
              <a:t>キャッシュが狙われやすいそうですが、</a:t>
            </a:r>
            <a:r>
              <a:rPr lang="en-US" altLang="ja-JP" dirty="0"/>
              <a:t>CPU</a:t>
            </a:r>
            <a:r>
              <a:rPr lang="ja-JP" altLang="en-US" dirty="0"/>
              <a:t>業界はキャッシュのデザインの見直しなどしないのでしょうか</a:t>
            </a:r>
          </a:p>
        </p:txBody>
      </p:sp>
    </p:spTree>
    <p:extLst>
      <p:ext uri="{BB962C8B-B14F-4D97-AF65-F5344CB8AC3E}">
        <p14:creationId xmlns:p14="http://schemas.microsoft.com/office/powerpoint/2010/main" val="4209972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キャッシュ</a:t>
            </a:r>
            <a:endParaRPr lang="en-US" altLang="ja-JP" dirty="0"/>
          </a:p>
        </p:txBody>
      </p:sp>
    </p:spTree>
    <p:extLst>
      <p:ext uri="{BB962C8B-B14F-4D97-AF65-F5344CB8AC3E}">
        <p14:creationId xmlns:p14="http://schemas.microsoft.com/office/powerpoint/2010/main" val="1851691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補足：ブロッキング（タイリング）</a:t>
            </a:r>
          </a:p>
        </p:txBody>
      </p:sp>
      <p:sp>
        <p:nvSpPr>
          <p:cNvPr id="3" name="テキスト プレースホルダー 2"/>
          <p:cNvSpPr>
            <a:spLocks noGrp="1"/>
          </p:cNvSpPr>
          <p:nvPr>
            <p:ph type="body" sz="quarter" idx="10"/>
          </p:nvPr>
        </p:nvSpPr>
        <p:spPr>
          <a:xfrm>
            <a:off x="431954" y="908972"/>
            <a:ext cx="8100090" cy="3240036"/>
          </a:xfrm>
        </p:spPr>
        <p:txBody>
          <a:bodyPr/>
          <a:lstStyle/>
          <a:p>
            <a:pPr marL="360000" lvl="1" indent="0">
              <a:buNone/>
            </a:pPr>
            <a:r>
              <a:rPr lang="en-US" altLang="ja-JP" sz="1800" dirty="0">
                <a:solidFill>
                  <a:schemeClr val="accent5"/>
                </a:solidFill>
                <a:latin typeface="Consolas" panose="020B0609020204030204" pitchFamily="49" charset="0"/>
              </a:rPr>
              <a:t>for (</a:t>
            </a:r>
            <a:r>
              <a:rPr lang="en-US" altLang="ja-JP" sz="1800" dirty="0" err="1">
                <a:solidFill>
                  <a:schemeClr val="accent5"/>
                </a:solidFill>
                <a:latin typeface="Consolas" panose="020B0609020204030204" pitchFamily="49" charset="0"/>
              </a:rPr>
              <a:t>int</a:t>
            </a:r>
            <a:r>
              <a:rPr lang="en-US" altLang="ja-JP" sz="1800" dirty="0">
                <a:solidFill>
                  <a:schemeClr val="accent5"/>
                </a:solidFill>
                <a:latin typeface="Consolas" panose="020B0609020204030204" pitchFamily="49" charset="0"/>
              </a:rPr>
              <a:t> ii = 0; ii &lt; SIZE; ii += BLOCK_II) {</a:t>
            </a:r>
          </a:p>
          <a:p>
            <a:pPr marL="360000" lvl="1" indent="0">
              <a:buNone/>
            </a:pPr>
            <a:r>
              <a:rPr lang="en-US" altLang="ja-JP" sz="1800" dirty="0">
                <a:solidFill>
                  <a:schemeClr val="accent5"/>
                </a:solidFill>
                <a:latin typeface="Consolas" panose="020B0609020204030204" pitchFamily="49" charset="0"/>
              </a:rPr>
              <a:t>  for (</a:t>
            </a:r>
            <a:r>
              <a:rPr lang="en-US" altLang="ja-JP" sz="1800" dirty="0" err="1">
                <a:solidFill>
                  <a:schemeClr val="accent5"/>
                </a:solidFill>
                <a:latin typeface="Consolas" panose="020B0609020204030204" pitchFamily="49" charset="0"/>
              </a:rPr>
              <a:t>int</a:t>
            </a:r>
            <a:r>
              <a:rPr lang="en-US" altLang="ja-JP" sz="1800" dirty="0">
                <a:solidFill>
                  <a:schemeClr val="accent5"/>
                </a:solidFill>
                <a:latin typeface="Consolas" panose="020B0609020204030204" pitchFamily="49" charset="0"/>
              </a:rPr>
              <a:t> </a:t>
            </a:r>
            <a:r>
              <a:rPr lang="en-US" altLang="ja-JP" sz="1800" dirty="0" err="1">
                <a:solidFill>
                  <a:schemeClr val="accent5"/>
                </a:solidFill>
                <a:latin typeface="Consolas" panose="020B0609020204030204" pitchFamily="49" charset="0"/>
              </a:rPr>
              <a:t>jj</a:t>
            </a:r>
            <a:r>
              <a:rPr lang="en-US" altLang="ja-JP" sz="1800" dirty="0">
                <a:solidFill>
                  <a:schemeClr val="accent5"/>
                </a:solidFill>
                <a:latin typeface="Consolas" panose="020B0609020204030204" pitchFamily="49" charset="0"/>
              </a:rPr>
              <a:t> = 0; </a:t>
            </a:r>
            <a:r>
              <a:rPr lang="en-US" altLang="ja-JP" sz="1800" dirty="0" err="1">
                <a:solidFill>
                  <a:schemeClr val="accent5"/>
                </a:solidFill>
                <a:latin typeface="Consolas" panose="020B0609020204030204" pitchFamily="49" charset="0"/>
              </a:rPr>
              <a:t>jj</a:t>
            </a:r>
            <a:r>
              <a:rPr lang="en-US" altLang="ja-JP" sz="1800" dirty="0">
                <a:solidFill>
                  <a:schemeClr val="accent5"/>
                </a:solidFill>
                <a:latin typeface="Consolas" panose="020B0609020204030204" pitchFamily="49" charset="0"/>
              </a:rPr>
              <a:t> &lt; SIZE; </a:t>
            </a:r>
            <a:r>
              <a:rPr lang="en-US" altLang="ja-JP" sz="1800" dirty="0" err="1">
                <a:solidFill>
                  <a:schemeClr val="accent5"/>
                </a:solidFill>
                <a:latin typeface="Consolas" panose="020B0609020204030204" pitchFamily="49" charset="0"/>
              </a:rPr>
              <a:t>jj</a:t>
            </a:r>
            <a:r>
              <a:rPr lang="en-US" altLang="ja-JP" sz="1800" dirty="0">
                <a:solidFill>
                  <a:schemeClr val="accent5"/>
                </a:solidFill>
                <a:latin typeface="Consolas" panose="020B0609020204030204" pitchFamily="49" charset="0"/>
              </a:rPr>
              <a:t> += BLOCK_JJ) {</a:t>
            </a:r>
          </a:p>
          <a:p>
            <a:pPr marL="360000" lvl="1" indent="0">
              <a:buNone/>
            </a:pPr>
            <a:r>
              <a:rPr lang="en-US" altLang="ja-JP" sz="1800" dirty="0">
                <a:solidFill>
                  <a:schemeClr val="accent5"/>
                </a:solidFill>
                <a:latin typeface="Consolas" panose="020B0609020204030204" pitchFamily="49" charset="0"/>
              </a:rPr>
              <a:t>    for (</a:t>
            </a:r>
            <a:r>
              <a:rPr lang="en-US" altLang="ja-JP" sz="1800" dirty="0" err="1">
                <a:solidFill>
                  <a:schemeClr val="accent5"/>
                </a:solidFill>
                <a:latin typeface="Consolas" panose="020B0609020204030204" pitchFamily="49" charset="0"/>
              </a:rPr>
              <a:t>int</a:t>
            </a:r>
            <a:r>
              <a:rPr lang="en-US" altLang="ja-JP" sz="1800" dirty="0">
                <a:solidFill>
                  <a:schemeClr val="accent5"/>
                </a:solidFill>
                <a:latin typeface="Consolas" panose="020B0609020204030204" pitchFamily="49" charset="0"/>
              </a:rPr>
              <a:t> </a:t>
            </a:r>
            <a:r>
              <a:rPr lang="en-US" altLang="ja-JP" sz="1800" dirty="0" err="1">
                <a:solidFill>
                  <a:schemeClr val="accent5"/>
                </a:solidFill>
                <a:latin typeface="Consolas" panose="020B0609020204030204" pitchFamily="49" charset="0"/>
              </a:rPr>
              <a:t>kk</a:t>
            </a:r>
            <a:r>
              <a:rPr lang="en-US" altLang="ja-JP" sz="1800" dirty="0">
                <a:solidFill>
                  <a:schemeClr val="accent5"/>
                </a:solidFill>
                <a:latin typeface="Consolas" panose="020B0609020204030204" pitchFamily="49" charset="0"/>
              </a:rPr>
              <a:t> = 0; </a:t>
            </a:r>
            <a:r>
              <a:rPr lang="en-US" altLang="ja-JP" sz="1800" dirty="0" err="1">
                <a:solidFill>
                  <a:schemeClr val="accent5"/>
                </a:solidFill>
                <a:latin typeface="Consolas" panose="020B0609020204030204" pitchFamily="49" charset="0"/>
              </a:rPr>
              <a:t>kk</a:t>
            </a:r>
            <a:r>
              <a:rPr lang="en-US" altLang="ja-JP" sz="1800" dirty="0">
                <a:solidFill>
                  <a:schemeClr val="accent5"/>
                </a:solidFill>
                <a:latin typeface="Consolas" panose="020B0609020204030204" pitchFamily="49" charset="0"/>
              </a:rPr>
              <a:t> &lt; SIZE; </a:t>
            </a:r>
            <a:r>
              <a:rPr lang="en-US" altLang="ja-JP" sz="1800" dirty="0" err="1">
                <a:solidFill>
                  <a:schemeClr val="accent5"/>
                </a:solidFill>
                <a:latin typeface="Consolas" panose="020B0609020204030204" pitchFamily="49" charset="0"/>
              </a:rPr>
              <a:t>kk</a:t>
            </a:r>
            <a:r>
              <a:rPr lang="en-US" altLang="ja-JP" sz="1800" dirty="0">
                <a:solidFill>
                  <a:schemeClr val="accent5"/>
                </a:solidFill>
                <a:latin typeface="Consolas" panose="020B0609020204030204" pitchFamily="49" charset="0"/>
              </a:rPr>
              <a:t> += BLOCK_KK) {</a:t>
            </a:r>
          </a:p>
          <a:p>
            <a:pPr marL="360000" lvl="1" indent="0">
              <a:buNone/>
            </a:pPr>
            <a:r>
              <a:rPr lang="en-US" altLang="ja-JP" sz="1800" dirty="0">
                <a:solidFill>
                  <a:schemeClr val="accent2"/>
                </a:solidFill>
                <a:latin typeface="Consolas" panose="020B0609020204030204" pitchFamily="49" charset="0"/>
              </a:rPr>
              <a:t>      for (</a:t>
            </a:r>
            <a:r>
              <a:rPr lang="en-US" altLang="ja-JP" sz="1800" dirty="0" err="1">
                <a:solidFill>
                  <a:schemeClr val="accent2"/>
                </a:solidFill>
                <a:latin typeface="Consolas" panose="020B0609020204030204" pitchFamily="49" charset="0"/>
              </a:rPr>
              <a:t>int</a:t>
            </a:r>
            <a:r>
              <a:rPr lang="en-US" altLang="ja-JP" sz="1800" dirty="0">
                <a:solidFill>
                  <a:schemeClr val="accent2"/>
                </a:solidFill>
                <a:latin typeface="Consolas" panose="020B0609020204030204" pitchFamily="49" charset="0"/>
              </a:rPr>
              <a:t> </a:t>
            </a:r>
            <a:r>
              <a:rPr lang="en-US" altLang="ja-JP" sz="1800" dirty="0" err="1">
                <a:solidFill>
                  <a:schemeClr val="accent2"/>
                </a:solidFill>
                <a:latin typeface="Consolas" panose="020B0609020204030204" pitchFamily="49" charset="0"/>
              </a:rPr>
              <a:t>i</a:t>
            </a:r>
            <a:r>
              <a:rPr lang="en-US" altLang="ja-JP" sz="1800" dirty="0">
                <a:solidFill>
                  <a:schemeClr val="accent2"/>
                </a:solidFill>
                <a:latin typeface="Consolas" panose="020B0609020204030204" pitchFamily="49" charset="0"/>
              </a:rPr>
              <a:t> = ii; </a:t>
            </a:r>
            <a:r>
              <a:rPr lang="en-US" altLang="ja-JP" sz="1800" dirty="0" err="1">
                <a:solidFill>
                  <a:schemeClr val="accent2"/>
                </a:solidFill>
                <a:latin typeface="Consolas" panose="020B0609020204030204" pitchFamily="49" charset="0"/>
              </a:rPr>
              <a:t>i</a:t>
            </a:r>
            <a:r>
              <a:rPr lang="en-US" altLang="ja-JP" sz="1800" dirty="0">
                <a:solidFill>
                  <a:schemeClr val="accent2"/>
                </a:solidFill>
                <a:latin typeface="Consolas" panose="020B0609020204030204" pitchFamily="49" charset="0"/>
              </a:rPr>
              <a:t> &lt; ii + BLOCK_II; </a:t>
            </a:r>
            <a:r>
              <a:rPr lang="en-US" altLang="ja-JP" sz="1800" dirty="0" err="1">
                <a:solidFill>
                  <a:schemeClr val="accent2"/>
                </a:solidFill>
                <a:latin typeface="Consolas" panose="020B0609020204030204" pitchFamily="49" charset="0"/>
              </a:rPr>
              <a:t>i</a:t>
            </a:r>
            <a:r>
              <a:rPr lang="en-US" altLang="ja-JP" sz="1800" dirty="0">
                <a:solidFill>
                  <a:schemeClr val="accent2"/>
                </a:solidFill>
                <a:latin typeface="Consolas" panose="020B0609020204030204" pitchFamily="49" charset="0"/>
              </a:rPr>
              <a:t>++) {</a:t>
            </a:r>
          </a:p>
          <a:p>
            <a:pPr marL="360000" lvl="1" indent="0">
              <a:buNone/>
            </a:pPr>
            <a:r>
              <a:rPr lang="en-US" altLang="ja-JP" sz="1800" dirty="0">
                <a:solidFill>
                  <a:schemeClr val="accent2"/>
                </a:solidFill>
                <a:latin typeface="Consolas" panose="020B0609020204030204" pitchFamily="49" charset="0"/>
              </a:rPr>
              <a:t>        for (</a:t>
            </a:r>
            <a:r>
              <a:rPr lang="en-US" altLang="ja-JP" sz="1800" dirty="0" err="1">
                <a:solidFill>
                  <a:schemeClr val="accent2"/>
                </a:solidFill>
                <a:latin typeface="Consolas" panose="020B0609020204030204" pitchFamily="49" charset="0"/>
              </a:rPr>
              <a:t>int</a:t>
            </a:r>
            <a:r>
              <a:rPr lang="en-US" altLang="ja-JP" sz="1800" dirty="0">
                <a:solidFill>
                  <a:schemeClr val="accent2"/>
                </a:solidFill>
                <a:latin typeface="Consolas" panose="020B0609020204030204" pitchFamily="49" charset="0"/>
              </a:rPr>
              <a:t> j = </a:t>
            </a:r>
            <a:r>
              <a:rPr lang="en-US" altLang="ja-JP" sz="1800" dirty="0" err="1">
                <a:solidFill>
                  <a:schemeClr val="accent2"/>
                </a:solidFill>
                <a:latin typeface="Consolas" panose="020B0609020204030204" pitchFamily="49" charset="0"/>
              </a:rPr>
              <a:t>jj</a:t>
            </a:r>
            <a:r>
              <a:rPr lang="en-US" altLang="ja-JP" sz="1800" dirty="0">
                <a:solidFill>
                  <a:schemeClr val="accent2"/>
                </a:solidFill>
                <a:latin typeface="Consolas" panose="020B0609020204030204" pitchFamily="49" charset="0"/>
              </a:rPr>
              <a:t>; j &lt; </a:t>
            </a:r>
            <a:r>
              <a:rPr lang="en-US" altLang="ja-JP" sz="1800" dirty="0" err="1">
                <a:solidFill>
                  <a:schemeClr val="accent2"/>
                </a:solidFill>
                <a:latin typeface="Consolas" panose="020B0609020204030204" pitchFamily="49" charset="0"/>
              </a:rPr>
              <a:t>jj</a:t>
            </a:r>
            <a:r>
              <a:rPr lang="en-US" altLang="ja-JP" sz="1800" dirty="0">
                <a:solidFill>
                  <a:schemeClr val="accent2"/>
                </a:solidFill>
                <a:latin typeface="Consolas" panose="020B0609020204030204" pitchFamily="49" charset="0"/>
              </a:rPr>
              <a:t> + BLOCK_JJ; </a:t>
            </a:r>
            <a:r>
              <a:rPr lang="en-US" altLang="ja-JP" sz="1800" dirty="0" err="1">
                <a:solidFill>
                  <a:schemeClr val="accent2"/>
                </a:solidFill>
                <a:latin typeface="Consolas" panose="020B0609020204030204" pitchFamily="49" charset="0"/>
              </a:rPr>
              <a:t>j++</a:t>
            </a:r>
            <a:r>
              <a:rPr lang="en-US" altLang="ja-JP" sz="1800" dirty="0">
                <a:solidFill>
                  <a:schemeClr val="accent2"/>
                </a:solidFill>
                <a:latin typeface="Consolas" panose="020B0609020204030204" pitchFamily="49" charset="0"/>
              </a:rPr>
              <a:t>) {</a:t>
            </a:r>
          </a:p>
          <a:p>
            <a:pPr marL="360000" lvl="1" indent="0">
              <a:buNone/>
            </a:pPr>
            <a:r>
              <a:rPr lang="en-US" altLang="ja-JP" sz="1800" dirty="0">
                <a:solidFill>
                  <a:schemeClr val="accent2"/>
                </a:solidFill>
                <a:latin typeface="Consolas" panose="020B0609020204030204" pitchFamily="49" charset="0"/>
              </a:rPr>
              <a:t>          for (</a:t>
            </a:r>
            <a:r>
              <a:rPr lang="en-US" altLang="ja-JP" sz="1800" dirty="0" err="1">
                <a:solidFill>
                  <a:schemeClr val="accent2"/>
                </a:solidFill>
                <a:latin typeface="Consolas" panose="020B0609020204030204" pitchFamily="49" charset="0"/>
              </a:rPr>
              <a:t>int</a:t>
            </a:r>
            <a:r>
              <a:rPr lang="en-US" altLang="ja-JP" sz="1800" dirty="0">
                <a:solidFill>
                  <a:schemeClr val="accent2"/>
                </a:solidFill>
                <a:latin typeface="Consolas" panose="020B0609020204030204" pitchFamily="49" charset="0"/>
              </a:rPr>
              <a:t> k = </a:t>
            </a:r>
            <a:r>
              <a:rPr lang="en-US" altLang="ja-JP" sz="1800" dirty="0" err="1">
                <a:solidFill>
                  <a:schemeClr val="accent2"/>
                </a:solidFill>
                <a:latin typeface="Consolas" panose="020B0609020204030204" pitchFamily="49" charset="0"/>
              </a:rPr>
              <a:t>kk</a:t>
            </a:r>
            <a:r>
              <a:rPr lang="en-US" altLang="ja-JP" sz="1800" dirty="0">
                <a:solidFill>
                  <a:schemeClr val="accent2"/>
                </a:solidFill>
                <a:latin typeface="Consolas" panose="020B0609020204030204" pitchFamily="49" charset="0"/>
              </a:rPr>
              <a:t>; k &lt; </a:t>
            </a:r>
            <a:r>
              <a:rPr lang="en-US" altLang="ja-JP" sz="1800" dirty="0" err="1">
                <a:solidFill>
                  <a:schemeClr val="accent2"/>
                </a:solidFill>
                <a:latin typeface="Consolas" panose="020B0609020204030204" pitchFamily="49" charset="0"/>
              </a:rPr>
              <a:t>kk</a:t>
            </a:r>
            <a:r>
              <a:rPr lang="en-US" altLang="ja-JP" sz="1800" dirty="0">
                <a:solidFill>
                  <a:schemeClr val="accent2"/>
                </a:solidFill>
                <a:latin typeface="Consolas" panose="020B0609020204030204" pitchFamily="49" charset="0"/>
              </a:rPr>
              <a:t> + BLOCK_KK; k++) {</a:t>
            </a:r>
          </a:p>
          <a:p>
            <a:pPr marL="360000" lvl="1" indent="0">
              <a:buNone/>
            </a:pPr>
            <a:r>
              <a:rPr lang="en-US" altLang="ja-JP" sz="1800" dirty="0">
                <a:latin typeface="Consolas" panose="020B0609020204030204" pitchFamily="49" charset="0"/>
              </a:rPr>
              <a:t>             a[k][j] += b[k][</a:t>
            </a:r>
            <a:r>
              <a:rPr lang="en-US" altLang="ja-JP" sz="1800" dirty="0" err="1">
                <a:latin typeface="Consolas" panose="020B0609020204030204" pitchFamily="49" charset="0"/>
              </a:rPr>
              <a:t>i</a:t>
            </a:r>
            <a:r>
              <a:rPr lang="en-US" altLang="ja-JP" sz="1800" dirty="0">
                <a:latin typeface="Consolas" panose="020B0609020204030204" pitchFamily="49" charset="0"/>
              </a:rPr>
              <a:t>] * c[</a:t>
            </a:r>
            <a:r>
              <a:rPr lang="en-US" altLang="ja-JP" sz="1800" dirty="0" err="1">
                <a:latin typeface="Consolas" panose="020B0609020204030204" pitchFamily="49" charset="0"/>
              </a:rPr>
              <a:t>i</a:t>
            </a:r>
            <a:r>
              <a:rPr lang="en-US" altLang="ja-JP" sz="1800" dirty="0">
                <a:latin typeface="Consolas" panose="020B0609020204030204" pitchFamily="49" charset="0"/>
              </a:rPr>
              <a:t>][j];</a:t>
            </a:r>
          </a:p>
        </p:txBody>
      </p:sp>
      <p:sp>
        <p:nvSpPr>
          <p:cNvPr id="4" name="テキスト プレースホルダー 3"/>
          <p:cNvSpPr txBox="1">
            <a:spLocks/>
          </p:cNvSpPr>
          <p:nvPr/>
        </p:nvSpPr>
        <p:spPr bwMode="auto">
          <a:xfrm>
            <a:off x="431954" y="3969006"/>
            <a:ext cx="8460094" cy="27900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ループをブロックに分割する</a:t>
            </a:r>
            <a:endParaRPr lang="en-US" altLang="ja-JP" kern="0" dirty="0"/>
          </a:p>
          <a:p>
            <a:pPr lvl="1"/>
            <a:r>
              <a:rPr lang="en-US" altLang="ja-JP" dirty="0" err="1"/>
              <a:t>i</a:t>
            </a:r>
            <a:r>
              <a:rPr lang="en-US" altLang="ja-JP" dirty="0"/>
              <a:t>, j, k </a:t>
            </a:r>
            <a:r>
              <a:rPr lang="ja-JP" altLang="en-US" dirty="0"/>
              <a:t>がそれぞれ </a:t>
            </a:r>
            <a:r>
              <a:rPr lang="en-US" altLang="ja-JP" dirty="0"/>
              <a:t>0 </a:t>
            </a:r>
            <a:r>
              <a:rPr lang="ja-JP" altLang="en-US" dirty="0"/>
              <a:t>～ </a:t>
            </a:r>
            <a:r>
              <a:rPr lang="en-US" altLang="ja-JP" dirty="0"/>
              <a:t>SIZE-1 </a:t>
            </a:r>
            <a:r>
              <a:rPr lang="ja-JP" altLang="en-US" dirty="0"/>
              <a:t>をとるときに，最終的に全ての組み合わせが計算されていればよい</a:t>
            </a:r>
            <a:endParaRPr lang="en-US" altLang="ja-JP" dirty="0"/>
          </a:p>
          <a:p>
            <a:r>
              <a:rPr lang="ja-JP" altLang="en-US" kern="0" dirty="0"/>
              <a:t>キャッシュ・フレンドリーなアクセスへ</a:t>
            </a:r>
            <a:endParaRPr lang="en-US" altLang="ja-JP" kern="0" dirty="0"/>
          </a:p>
          <a:p>
            <a:pPr lvl="1"/>
            <a:r>
              <a:rPr lang="ja-JP" altLang="en-US" kern="0" dirty="0"/>
              <a:t>六重ループも自由に順番が入れ替え可能</a:t>
            </a:r>
            <a:endParaRPr lang="en-US" altLang="ja-JP" kern="0" dirty="0"/>
          </a:p>
          <a:p>
            <a:pPr lvl="1"/>
            <a:r>
              <a:rPr lang="ja-JP" altLang="en-US" kern="0" dirty="0"/>
              <a:t>各方向のブロックのサイズをよく考える</a:t>
            </a:r>
            <a:endParaRPr lang="en-US" altLang="ja-JP" kern="0" dirty="0"/>
          </a:p>
        </p:txBody>
      </p:sp>
    </p:spTree>
    <p:extLst>
      <p:ext uri="{BB962C8B-B14F-4D97-AF65-F5344CB8AC3E}">
        <p14:creationId xmlns:p14="http://schemas.microsoft.com/office/powerpoint/2010/main" val="2113893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保護機構</a:t>
            </a:r>
            <a:endParaRPr kumimoji="1" lang="en-US" altLang="ja-JP" dirty="0"/>
          </a:p>
          <a:p>
            <a:pPr marL="817200" lvl="1" indent="-457200">
              <a:buFont typeface="+mj-lt"/>
              <a:buAutoNum type="arabicPeriod"/>
            </a:pPr>
            <a:r>
              <a:rPr kumimoji="1" lang="ja-JP" altLang="en-US" b="1" dirty="0"/>
              <a:t>仮想メモリ</a:t>
            </a:r>
            <a:endParaRPr kumimoji="1" lang="en-US" altLang="ja-JP" b="1" dirty="0"/>
          </a:p>
          <a:p>
            <a:pPr marL="817200" lvl="1" indent="-457200">
              <a:buFont typeface="+mj-lt"/>
              <a:buAutoNum type="arabicPeriod"/>
            </a:pPr>
            <a:r>
              <a:rPr lang="ja-JP" altLang="en-US" dirty="0"/>
              <a:t>特権モード</a:t>
            </a:r>
            <a:endParaRPr lang="en-US" altLang="ja-JP" dirty="0"/>
          </a:p>
          <a:p>
            <a:pPr marL="457200" indent="-457200">
              <a:buFont typeface="+mj-lt"/>
              <a:buAutoNum type="arabicPeriod"/>
            </a:pPr>
            <a:r>
              <a:rPr kumimoji="1" lang="ja-JP" altLang="en-US" dirty="0"/>
              <a:t>脆弱性とアタック</a:t>
            </a:r>
            <a:endParaRPr kumimoji="1" lang="en-US" altLang="ja-JP" dirty="0"/>
          </a:p>
          <a:p>
            <a:pPr marL="817200" lvl="1" indent="-457200">
              <a:buFont typeface="+mj-lt"/>
              <a:buAutoNum type="arabicPeriod"/>
            </a:pPr>
            <a:r>
              <a:rPr kumimoji="1" lang="ja-JP" altLang="en-US" dirty="0"/>
              <a:t>バッファ・オーバーフロー</a:t>
            </a:r>
            <a:endParaRPr kumimoji="1" lang="en-US" altLang="ja-JP"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dirty="0"/>
              <a:t>マイクロアーキテクチャ面の脆弱性</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キャッシュのレイヤーは増やせば増やすほど良いのでしょうか．それとも，</a:t>
            </a:r>
            <a:r>
              <a:rPr lang="en-US" altLang="ja-JP" dirty="0"/>
              <a:t>L3</a:t>
            </a:r>
            <a:r>
              <a:rPr lang="ja-JP" altLang="en-US" dirty="0"/>
              <a:t>ぐらいがちょうどよいのでしょうか</a:t>
            </a:r>
            <a:endParaRPr lang="en-US" altLang="ja-JP" dirty="0"/>
          </a:p>
          <a:p>
            <a:r>
              <a:rPr lang="ja-JP" altLang="en-US" dirty="0"/>
              <a:t>キャッシュは、大きいほどたくさん使えて嬉しいけど、大きすぎると遅くなるという意味ではバランスが難しいものだと思いました</a:t>
            </a:r>
          </a:p>
        </p:txBody>
      </p:sp>
    </p:spTree>
    <p:extLst>
      <p:ext uri="{BB962C8B-B14F-4D97-AF65-F5344CB8AC3E}">
        <p14:creationId xmlns:p14="http://schemas.microsoft.com/office/powerpoint/2010/main" val="1501574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仮想メモリのモチベーション</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前提：複数のプログラムを同時に動かす場合を考える</a:t>
            </a:r>
            <a:endParaRPr lang="en-US" altLang="ja-JP" dirty="0"/>
          </a:p>
          <a:p>
            <a:pPr lvl="1"/>
            <a:r>
              <a:rPr lang="ja-JP" altLang="en-US" dirty="0"/>
              <a:t>メモリは複数のプログラムで共有される</a:t>
            </a:r>
            <a:endParaRPr lang="en-US" altLang="ja-JP" dirty="0"/>
          </a:p>
          <a:p>
            <a:r>
              <a:rPr lang="ja-JP" altLang="en-US" dirty="0"/>
              <a:t>問題：どうやって共有するか？</a:t>
            </a:r>
            <a:endParaRPr lang="en-US" altLang="ja-JP" dirty="0"/>
          </a:p>
          <a:p>
            <a:pPr marL="817200" lvl="1" indent="-457200">
              <a:buFont typeface="+mj-lt"/>
              <a:buAutoNum type="arabicPeriod"/>
            </a:pPr>
            <a:r>
              <a:rPr lang="ja-JP" altLang="en-US" dirty="0"/>
              <a:t>どうやって領域の割り当てを行う？</a:t>
            </a:r>
            <a:endParaRPr lang="en-US" altLang="ja-JP" dirty="0"/>
          </a:p>
          <a:p>
            <a:pPr marL="817200" lvl="1" indent="-457200">
              <a:buFont typeface="+mj-lt"/>
              <a:buAutoNum type="arabicPeriod"/>
            </a:pPr>
            <a:r>
              <a:rPr lang="ja-JP" altLang="en-US" dirty="0"/>
              <a:t>どうやって各人の領域を保護する？</a:t>
            </a:r>
            <a:endParaRPr lang="en-US" altLang="ja-JP" dirty="0"/>
          </a:p>
          <a:p>
            <a:pPr lvl="1"/>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大きなメモリです</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仲良く使ってね</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86781"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7" name="正方形/長方形 76"/>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118136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単純には均等に分ければ良い</a:t>
            </a:r>
            <a:endParaRPr lang="en-US" altLang="ja-JP" dirty="0"/>
          </a:p>
          <a:p>
            <a:pPr lvl="1"/>
            <a:r>
              <a:rPr lang="ja-JP" altLang="en-US" dirty="0"/>
              <a:t>しかし，プログラムごとに必要なメモリの量は違うのが普通</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mn-ea"/>
              </a:rPr>
              <a:t>1000 </a:t>
            </a:r>
            <a:r>
              <a:rPr lang="ja-JP" altLang="en-US" sz="1400" dirty="0">
                <a:solidFill>
                  <a:schemeClr val="tx1">
                    <a:lumMod val="75000"/>
                    <a:lumOff val="25000"/>
                  </a:schemeClr>
                </a:solidFill>
                <a:latin typeface="+mn-ea"/>
              </a:rPr>
              <a:t>ずつ</a:t>
            </a:r>
            <a:endParaRPr kumimoji="1" lang="en-US" altLang="ja-JP" sz="1400" dirty="0">
              <a:solidFill>
                <a:schemeClr val="tx1">
                  <a:lumMod val="75000"/>
                  <a:lumOff val="25000"/>
                </a:schemeClr>
              </a:solidFill>
              <a:latin typeface="+mn-ea"/>
            </a:endParaRPr>
          </a:p>
          <a:p>
            <a:r>
              <a:rPr kumimoji="1" lang="ja-JP" altLang="en-US" sz="1400" dirty="0">
                <a:solidFill>
                  <a:schemeClr val="tx1">
                    <a:lumMod val="75000"/>
                    <a:lumOff val="25000"/>
                  </a:schemeClr>
                </a:solidFill>
                <a:latin typeface="+mn-ea"/>
              </a:rPr>
              <a:t>均等にわけようか</a:t>
            </a:r>
            <a:endParaRPr kumimoji="1" lang="en-US" altLang="ja-JP" sz="1400" dirty="0">
              <a:solidFill>
                <a:schemeClr val="tx1">
                  <a:lumMod val="75000"/>
                  <a:lumOff val="25000"/>
                </a:schemeClr>
              </a:solidFill>
              <a:latin typeface="+mn-ea"/>
            </a:endParaRPr>
          </a:p>
        </p:txBody>
      </p:sp>
      <p:sp>
        <p:nvSpPr>
          <p:cNvPr id="72" name="正方形/長方形 71"/>
          <p:cNvSpPr/>
          <p:nvPr/>
        </p:nvSpPr>
        <p:spPr>
          <a:xfrm>
            <a:off x="2265764" y="2041745"/>
            <a:ext cx="1071127"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ﾖﾕｰ</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406154"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ｽｶｽｶｰ</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491988" y="2798993"/>
            <a:ext cx="1440016"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98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全然たりないよう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405173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たくさん使う人に都度割り当てると，メモリ空間が細切れになってとても使いにくい</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600438"/>
          </a:xfrm>
          <a:prstGeom prst="rect">
            <a:avLst/>
          </a:prstGeom>
        </p:spPr>
        <p:txBody>
          <a:bodyPr wrap="none">
            <a:no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 ｸﾞｯﾄﾞｱｲﾃﾞｱ</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9000"/>
            <a:ext cx="1620035"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空いてるところを</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わりあてました</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075936"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ﾔﾒﾃ</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89000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使いづらいよう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2798992"/>
            <a:ext cx="449981"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角丸四角形 75"/>
          <p:cNvSpPr/>
          <p:nvPr/>
        </p:nvSpPr>
        <p:spPr bwMode="auto">
          <a:xfrm>
            <a:off x="241197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0" name="角丸四角形 79"/>
          <p:cNvSpPr/>
          <p:nvPr/>
        </p:nvSpPr>
        <p:spPr bwMode="auto">
          <a:xfrm>
            <a:off x="2681979"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502200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529200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259197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角丸四角形 91"/>
          <p:cNvSpPr/>
          <p:nvPr/>
        </p:nvSpPr>
        <p:spPr bwMode="auto">
          <a:xfrm>
            <a:off x="259197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529200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7272030"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吹き出し 103"/>
          <p:cNvSpPr/>
          <p:nvPr/>
        </p:nvSpPr>
        <p:spPr bwMode="auto">
          <a:xfrm>
            <a:off x="2862000" y="1629000"/>
            <a:ext cx="1170000" cy="43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正気かよ</a:t>
            </a:r>
          </a:p>
        </p:txBody>
      </p:sp>
    </p:spTree>
    <p:extLst>
      <p:ext uri="{BB962C8B-B14F-4D97-AF65-F5344CB8AC3E}">
        <p14:creationId xmlns:p14="http://schemas.microsoft.com/office/powerpoint/2010/main" val="4136606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341953" y="4869016"/>
            <a:ext cx="8280092" cy="1620018"/>
          </a:xfrm>
        </p:spPr>
        <p:txBody>
          <a:bodyPr/>
          <a:lstStyle/>
          <a:p>
            <a:r>
              <a:rPr lang="ja-JP" altLang="en-US" dirty="0"/>
              <a:t>他の人のプログラムの領域をバグで誤って上書きしてしまうことも</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511966" y="1178975"/>
            <a:ext cx="990035"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err="1">
                <a:solidFill>
                  <a:schemeClr val="tx1">
                    <a:lumMod val="75000"/>
                    <a:lumOff val="25000"/>
                  </a:schemeClr>
                </a:solidFill>
                <a:latin typeface="Arial Narrow" panose="020B0606020202030204" pitchFamily="34" charset="0"/>
              </a:rPr>
              <a:t>おやおや</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1353256"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ﾂｲｳｯｶﾘ</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285929"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ｱﾗﾔﾀﾞ</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665841"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ﾆﾝｹﾞﾝﾀﾞﾓﾉ</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2798992"/>
            <a:ext cx="449981"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2501977"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8" y="1178975"/>
            <a:ext cx="207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みんながデータを</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破壊してくるよう</a:t>
            </a:r>
          </a:p>
        </p:txBody>
      </p:sp>
      <p:sp>
        <p:nvSpPr>
          <p:cNvPr id="116" name="角丸四角形吹き出し 115"/>
          <p:cNvSpPr/>
          <p:nvPr/>
        </p:nvSpPr>
        <p:spPr bwMode="auto">
          <a:xfrm>
            <a:off x="2771980" y="1178975"/>
            <a:ext cx="1349996" cy="612670"/>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おっと</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手が滑った</a:t>
            </a:r>
            <a:endParaRPr kumimoji="1" lang="ja-JP" altLang="en-US" dirty="0">
              <a:solidFill>
                <a:schemeClr val="tx1">
                  <a:lumMod val="65000"/>
                  <a:lumOff val="35000"/>
                </a:schemeClr>
              </a:solidFill>
              <a:latin typeface="Arial Narrow" panose="020B0606020202030204" pitchFamily="34" charset="0"/>
            </a:endParaRPr>
          </a:p>
        </p:txBody>
      </p:sp>
      <p:sp>
        <p:nvSpPr>
          <p:cNvPr id="7" name="四角形: 角を丸くする 6">
            <a:extLst>
              <a:ext uri="{FF2B5EF4-FFF2-40B4-BE49-F238E27FC236}">
                <a16:creationId xmlns:a16="http://schemas.microsoft.com/office/drawing/2014/main" id="{69DE37E1-A900-43D3-94C9-E9EA872E9646}"/>
              </a:ext>
            </a:extLst>
          </p:cNvPr>
          <p:cNvSpPr/>
          <p:nvPr/>
        </p:nvSpPr>
        <p:spPr bwMode="auto">
          <a:xfrm>
            <a:off x="7182029" y="3068996"/>
            <a:ext cx="360004" cy="360004"/>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四角形: 角を丸くする 84">
            <a:extLst>
              <a:ext uri="{FF2B5EF4-FFF2-40B4-BE49-F238E27FC236}">
                <a16:creationId xmlns:a16="http://schemas.microsoft.com/office/drawing/2014/main" id="{2BF3B048-5AC4-44C2-B9D4-70FC3CEA4233}"/>
              </a:ext>
            </a:extLst>
          </p:cNvPr>
          <p:cNvSpPr/>
          <p:nvPr/>
        </p:nvSpPr>
        <p:spPr bwMode="auto">
          <a:xfrm>
            <a:off x="4932003" y="3068995"/>
            <a:ext cx="630007" cy="990011"/>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四角形: 角を丸くする 85">
            <a:extLst>
              <a:ext uri="{FF2B5EF4-FFF2-40B4-BE49-F238E27FC236}">
                <a16:creationId xmlns:a16="http://schemas.microsoft.com/office/drawing/2014/main" id="{341900CB-A8A7-4CFD-8B6F-D69381496819}"/>
              </a:ext>
            </a:extLst>
          </p:cNvPr>
          <p:cNvSpPr/>
          <p:nvPr/>
        </p:nvSpPr>
        <p:spPr bwMode="auto">
          <a:xfrm>
            <a:off x="2411977" y="2708993"/>
            <a:ext cx="360004" cy="720008"/>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31418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特に </a:t>
            </a:r>
            <a:r>
              <a:rPr lang="en-US" altLang="ja-JP" dirty="0"/>
              <a:t>OS </a:t>
            </a:r>
            <a:r>
              <a:rPr lang="ja-JP" altLang="en-US" dirty="0"/>
              <a:t>の管理領域がバグで誤って破壊されると </a:t>
            </a:r>
            <a:r>
              <a:rPr lang="en-US" altLang="ja-JP" dirty="0"/>
              <a:t>OS </a:t>
            </a:r>
            <a:r>
              <a:rPr lang="ja-JP" altLang="en-US" dirty="0" err="1"/>
              <a:t>ごと</a:t>
            </a:r>
            <a:r>
              <a:rPr lang="ja-JP" altLang="en-US" dirty="0"/>
              <a:t>落ちる</a:t>
            </a:r>
            <a:endParaRPr lang="en-US" altLang="ja-JP" dirty="0"/>
          </a:p>
          <a:p>
            <a:pPr lvl="1"/>
            <a:r>
              <a:rPr lang="ja-JP" altLang="en-US" dirty="0"/>
              <a:t>管理領域をユーザーに勝手に見られるのもまずい</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358977"/>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728995"/>
            <a:ext cx="1440016"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倒産まったなし</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2798992"/>
            <a:ext cx="449981"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2501977"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7" y="1178975"/>
            <a:ext cx="2340025"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あれ，社長のデータ</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上書きされてない？</a:t>
            </a:r>
          </a:p>
        </p:txBody>
      </p:sp>
      <p:sp>
        <p:nvSpPr>
          <p:cNvPr id="80" name="正方形/長方形 79"/>
          <p:cNvSpPr/>
          <p:nvPr/>
        </p:nvSpPr>
        <p:spPr bwMode="auto">
          <a:xfrm>
            <a:off x="611956" y="2798993"/>
            <a:ext cx="1440016" cy="1170013"/>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701957"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701957"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1061961"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角丸四角形 91"/>
          <p:cNvSpPr/>
          <p:nvPr/>
        </p:nvSpPr>
        <p:spPr bwMode="auto">
          <a:xfrm>
            <a:off x="1331964"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1331964"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1691968"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701957"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1331964"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1331964"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106196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吹き出し 116"/>
          <p:cNvSpPr/>
          <p:nvPr/>
        </p:nvSpPr>
        <p:spPr bwMode="auto">
          <a:xfrm>
            <a:off x="2771980" y="1178975"/>
            <a:ext cx="1350015"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これ裏帳簿</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じゃね･･･</a:t>
            </a:r>
          </a:p>
        </p:txBody>
      </p:sp>
      <p:sp>
        <p:nvSpPr>
          <p:cNvPr id="118" name="四角形: 角を丸くする 117">
            <a:extLst>
              <a:ext uri="{FF2B5EF4-FFF2-40B4-BE49-F238E27FC236}">
                <a16:creationId xmlns:a16="http://schemas.microsoft.com/office/drawing/2014/main" id="{2C151973-DAB4-4A9F-AEAE-8A8E9A9D9E46}"/>
              </a:ext>
            </a:extLst>
          </p:cNvPr>
          <p:cNvSpPr/>
          <p:nvPr/>
        </p:nvSpPr>
        <p:spPr bwMode="auto">
          <a:xfrm>
            <a:off x="971960" y="3068996"/>
            <a:ext cx="630007" cy="630007"/>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184898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a:t>
            </a:r>
          </a:p>
        </p:txBody>
      </p:sp>
      <p:sp>
        <p:nvSpPr>
          <p:cNvPr id="3" name="テキスト プレースホルダー 2"/>
          <p:cNvSpPr>
            <a:spLocks noGrp="1"/>
          </p:cNvSpPr>
          <p:nvPr>
            <p:ph type="body" sz="quarter" idx="10"/>
          </p:nvPr>
        </p:nvSpPr>
        <p:spPr>
          <a:xfrm>
            <a:off x="251952" y="4959017"/>
            <a:ext cx="8820098" cy="1349708"/>
          </a:xfrm>
        </p:spPr>
        <p:txBody>
          <a:bodyPr/>
          <a:lstStyle/>
          <a:p>
            <a:r>
              <a:rPr lang="ja-JP" altLang="en-US" dirty="0"/>
              <a:t>プログラムごとに</a:t>
            </a:r>
            <a:r>
              <a:rPr kumimoji="1" lang="ja-JP" altLang="en-US" dirty="0"/>
              <a:t>専用の大きなメモリが</a:t>
            </a:r>
            <a:r>
              <a:rPr lang="ja-JP" altLang="en-US" dirty="0"/>
              <a:t>用意されている</a:t>
            </a:r>
            <a:r>
              <a:rPr kumimoji="1" lang="ja-JP" altLang="en-US" dirty="0"/>
              <a:t>ように</a:t>
            </a:r>
            <a:br>
              <a:rPr kumimoji="1" lang="en-US" altLang="ja-JP" dirty="0"/>
            </a:br>
            <a:r>
              <a:rPr kumimoji="1" lang="ja-JP" altLang="en-US" dirty="0"/>
              <a:t>「見せかける」技術</a:t>
            </a:r>
            <a:endParaRPr kumimoji="1" lang="en-US" altLang="ja-JP" dirty="0"/>
          </a:p>
          <a:p>
            <a:pPr lvl="1"/>
            <a:r>
              <a:rPr kumimoji="1" lang="ja-JP" altLang="en-US" dirty="0"/>
              <a:t>プログラムからは「自分専用の」メモリがあるかのように見える</a:t>
            </a:r>
            <a:endParaRPr kumimoji="1" lang="en-US" altLang="ja-JP" dirty="0"/>
          </a:p>
          <a:p>
            <a:pPr lvl="1"/>
            <a:r>
              <a:rPr kumimoji="1" lang="ja-JP" altLang="en-US" dirty="0"/>
              <a:t>アドレスで指定できる場所はすべて自分の空間</a:t>
            </a:r>
            <a:endParaRPr kumimoji="1" lang="en-US" altLang="ja-JP" dirty="0"/>
          </a:p>
          <a:p>
            <a:pPr lvl="1"/>
            <a:r>
              <a:rPr kumimoji="1" lang="ja-JP" altLang="en-US" dirty="0"/>
              <a:t>他人の空間は読み書きできない</a:t>
            </a:r>
            <a:endParaRPr kumimoji="1" lang="en-US" altLang="ja-JP" dirty="0"/>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5400060"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角丸四角形 12"/>
          <p:cNvSpPr/>
          <p:nvPr/>
        </p:nvSpPr>
        <p:spPr bwMode="auto">
          <a:xfrm>
            <a:off x="1241963"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 13"/>
          <p:cNvSpPr/>
          <p:nvPr/>
        </p:nvSpPr>
        <p:spPr bwMode="auto">
          <a:xfrm>
            <a:off x="1241963"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 14"/>
          <p:cNvSpPr/>
          <p:nvPr/>
        </p:nvSpPr>
        <p:spPr bwMode="auto">
          <a:xfrm>
            <a:off x="2051972"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角丸四角形 15"/>
          <p:cNvSpPr/>
          <p:nvPr/>
        </p:nvSpPr>
        <p:spPr bwMode="auto">
          <a:xfrm>
            <a:off x="2861981"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角丸四角形 16"/>
          <p:cNvSpPr/>
          <p:nvPr/>
        </p:nvSpPr>
        <p:spPr bwMode="auto">
          <a:xfrm>
            <a:off x="1601967"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2" name="角丸四角形 71"/>
          <p:cNvSpPr/>
          <p:nvPr/>
        </p:nvSpPr>
        <p:spPr bwMode="auto">
          <a:xfrm>
            <a:off x="3671990"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5400060"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70338"/>
            <a:ext cx="5400060"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80347"/>
            <a:ext cx="5400060"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吹き出し 78"/>
          <p:cNvSpPr/>
          <p:nvPr/>
        </p:nvSpPr>
        <p:spPr bwMode="auto">
          <a:xfrm>
            <a:off x="791958" y="620313"/>
            <a:ext cx="1890021" cy="432646"/>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広くていいねぇ</a:t>
            </a:r>
          </a:p>
        </p:txBody>
      </p:sp>
      <p:sp>
        <p:nvSpPr>
          <p:cNvPr id="80" name="角丸四角形 79"/>
          <p:cNvSpPr/>
          <p:nvPr/>
        </p:nvSpPr>
        <p:spPr bwMode="auto">
          <a:xfrm>
            <a:off x="160196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268197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268197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241197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角丸四角形 83"/>
          <p:cNvSpPr/>
          <p:nvPr/>
        </p:nvSpPr>
        <p:spPr bwMode="auto">
          <a:xfrm>
            <a:off x="214197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2951982"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角丸四角形 93"/>
          <p:cNvSpPr/>
          <p:nvPr/>
        </p:nvSpPr>
        <p:spPr bwMode="auto">
          <a:xfrm>
            <a:off x="4031994"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4031994"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3761991"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3491988"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430199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538200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角丸四角形 99"/>
          <p:cNvSpPr/>
          <p:nvPr/>
        </p:nvSpPr>
        <p:spPr bwMode="auto">
          <a:xfrm>
            <a:off x="538200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511200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484200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1871970"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2411976"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1601967"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141973"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3491988"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349198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29200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3761991"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448199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448199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 112"/>
          <p:cNvSpPr/>
          <p:nvPr/>
        </p:nvSpPr>
        <p:spPr bwMode="auto">
          <a:xfrm>
            <a:off x="5742013" y="2978995"/>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475200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358198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2501977"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 116"/>
          <p:cNvSpPr/>
          <p:nvPr/>
        </p:nvSpPr>
        <p:spPr bwMode="auto">
          <a:xfrm>
            <a:off x="538200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8" name="角丸四角形 117"/>
          <p:cNvSpPr/>
          <p:nvPr/>
        </p:nvSpPr>
        <p:spPr bwMode="auto">
          <a:xfrm>
            <a:off x="385199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9" name="角丸四角形 118"/>
          <p:cNvSpPr/>
          <p:nvPr/>
        </p:nvSpPr>
        <p:spPr bwMode="auto">
          <a:xfrm>
            <a:off x="349198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0" name="角丸四角形 119"/>
          <p:cNvSpPr/>
          <p:nvPr/>
        </p:nvSpPr>
        <p:spPr bwMode="auto">
          <a:xfrm>
            <a:off x="3221985"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2" name="角丸四角形 121"/>
          <p:cNvSpPr/>
          <p:nvPr/>
        </p:nvSpPr>
        <p:spPr bwMode="auto">
          <a:xfrm>
            <a:off x="619201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7632034" y="1808982"/>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7632034" y="998973"/>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本当はこれしか</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ないんだけどね</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7992038" y="3248998"/>
            <a:ext cx="900010"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129" name="角丸四角形 128"/>
          <p:cNvSpPr/>
          <p:nvPr/>
        </p:nvSpPr>
        <p:spPr bwMode="auto">
          <a:xfrm>
            <a:off x="6822025" y="1268976"/>
            <a:ext cx="630007" cy="306003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仮想</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システム</a:t>
            </a:r>
          </a:p>
        </p:txBody>
      </p:sp>
      <p:cxnSp>
        <p:nvCxnSpPr>
          <p:cNvPr id="131" name="直線矢印コネクタ 130"/>
          <p:cNvCxnSpPr/>
          <p:nvPr/>
        </p:nvCxnSpPr>
        <p:spPr bwMode="auto">
          <a:xfrm>
            <a:off x="6552022" y="1628980"/>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5" name="直線矢印コネクタ 134"/>
          <p:cNvCxnSpPr/>
          <p:nvPr/>
        </p:nvCxnSpPr>
        <p:spPr bwMode="auto">
          <a:xfrm>
            <a:off x="6552022" y="2348988"/>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6" name="直線矢印コネクタ 135"/>
          <p:cNvCxnSpPr/>
          <p:nvPr/>
        </p:nvCxnSpPr>
        <p:spPr bwMode="auto">
          <a:xfrm>
            <a:off x="6552022" y="3158997"/>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7" name="直線矢印コネクタ 136"/>
          <p:cNvCxnSpPr/>
          <p:nvPr/>
        </p:nvCxnSpPr>
        <p:spPr bwMode="auto">
          <a:xfrm>
            <a:off x="6552022" y="3969006"/>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8" name="直線矢印コネクタ 137"/>
          <p:cNvCxnSpPr/>
          <p:nvPr/>
        </p:nvCxnSpPr>
        <p:spPr bwMode="auto">
          <a:xfrm>
            <a:off x="7452032" y="3699003"/>
            <a:ext cx="540006"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spTree>
    <p:extLst>
      <p:ext uri="{BB962C8B-B14F-4D97-AF65-F5344CB8AC3E}">
        <p14:creationId xmlns:p14="http://schemas.microsoft.com/office/powerpoint/2010/main" val="2619710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メモリのマップ</a:t>
            </a:r>
          </a:p>
        </p:txBody>
      </p:sp>
      <p:sp>
        <p:nvSpPr>
          <p:cNvPr id="3" name="テキスト プレースホルダー 2"/>
          <p:cNvSpPr>
            <a:spLocks noGrp="1"/>
          </p:cNvSpPr>
          <p:nvPr>
            <p:ph type="body" sz="quarter" idx="10"/>
          </p:nvPr>
        </p:nvSpPr>
        <p:spPr>
          <a:xfrm>
            <a:off x="431954" y="5049018"/>
            <a:ext cx="8675698" cy="1349708"/>
          </a:xfrm>
        </p:spPr>
        <p:txBody>
          <a:bodyPr/>
          <a:lstStyle/>
          <a:p>
            <a:r>
              <a:rPr kumimoji="1" lang="ja-JP" altLang="en-US" dirty="0"/>
              <a:t>各人の仮想的なメモリが細切れに実際のメモリにマップされる</a:t>
            </a:r>
            <a:endParaRPr kumimoji="1" lang="en-US" altLang="ja-JP" dirty="0"/>
          </a:p>
          <a:p>
            <a:pPr lvl="1"/>
            <a:r>
              <a:rPr kumimoji="1" lang="ja-JP" altLang="en-US" dirty="0"/>
              <a:t>足りない場合はより大きなハードディスクにマップされる</a:t>
            </a:r>
            <a:endParaRPr kumimoji="1" lang="en-US" altLang="ja-JP" dirty="0"/>
          </a:p>
          <a:p>
            <a:pPr lvl="2"/>
            <a:r>
              <a:rPr kumimoji="1" lang="ja-JP" altLang="en-US" dirty="0"/>
              <a:t>これを「スワップ領域」という</a:t>
            </a:r>
            <a:endParaRPr kumimoji="1" lang="en-US" altLang="ja-JP" dirty="0"/>
          </a:p>
          <a:p>
            <a:pPr lvl="2"/>
            <a:r>
              <a:rPr lang="ja-JP" altLang="en-US" dirty="0"/>
              <a:t>実際のメモリがスワップのキャッシュになっている</a:t>
            </a:r>
            <a:endParaRPr kumimoji="1" lang="en-US" altLang="ja-JP" dirty="0"/>
          </a:p>
          <a:p>
            <a:pPr lvl="1"/>
            <a:r>
              <a:rPr kumimoji="1" lang="ja-JP" altLang="en-US" dirty="0"/>
              <a:t>これにより，効率的に実際のメモリを共有</a:t>
            </a:r>
            <a:endParaRPr kumimoji="1" lang="en-US" altLang="ja-JP" dirty="0"/>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4932004" y="908972"/>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社長マジック</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スワップ</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（ハードディスク）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7" name="曲線コネクタ 186"/>
          <p:cNvCxnSpPr>
            <a:endCxn id="63" idx="0"/>
          </p:cNvCxnSpPr>
          <p:nvPr/>
        </p:nvCxnSpPr>
        <p:spPr bwMode="auto">
          <a:xfrm>
            <a:off x="3401987" y="1538979"/>
            <a:ext cx="1935022" cy="1890021"/>
          </a:xfrm>
          <a:prstGeom prst="curvedConnector2">
            <a:avLst/>
          </a:prstGeom>
          <a:noFill/>
          <a:ln w="9525" cap="flat" cmpd="sng" algn="ctr">
            <a:solidFill>
              <a:schemeClr val="tx1"/>
            </a:solidFill>
            <a:prstDash val="solid"/>
            <a:round/>
            <a:headEnd type="none" w="med" len="med"/>
            <a:tailEnd type="triangle"/>
          </a:ln>
          <a:effectLst/>
        </p:spPr>
      </p:cxn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8" name="曲線コネクタ 187"/>
          <p:cNvCxnSpPr/>
          <p:nvPr/>
        </p:nvCxnSpPr>
        <p:spPr bwMode="auto">
          <a:xfrm>
            <a:off x="1331964" y="1538979"/>
            <a:ext cx="3510039" cy="2160024"/>
          </a:xfrm>
          <a:prstGeom prst="curvedConnector3">
            <a:avLst/>
          </a:prstGeom>
          <a:noFill/>
          <a:ln w="9525" cap="flat" cmpd="sng" algn="ctr">
            <a:solidFill>
              <a:schemeClr val="tx1"/>
            </a:solidFill>
            <a:prstDash val="solid"/>
            <a:round/>
            <a:headEnd type="none" w="med" len="med"/>
            <a:tailEnd type="triangle"/>
          </a:ln>
          <a:effectLst/>
        </p:spPr>
      </p:cxnSp>
      <p:cxnSp>
        <p:nvCxnSpPr>
          <p:cNvPr id="11" name="曲線コネクタ 10"/>
          <p:cNvCxnSpPr/>
          <p:nvPr/>
        </p:nvCxnSpPr>
        <p:spPr bwMode="auto">
          <a:xfrm>
            <a:off x="1871970" y="1538979"/>
            <a:ext cx="2970033" cy="1800020"/>
          </a:xfrm>
          <a:prstGeom prst="curvedConnector3">
            <a:avLst/>
          </a:prstGeom>
          <a:noFill/>
          <a:ln w="9525" cap="flat" cmpd="sng" algn="ctr">
            <a:solidFill>
              <a:schemeClr val="tx1"/>
            </a:solidFill>
            <a:prstDash val="solid"/>
            <a:round/>
            <a:headEnd type="none" w="med" len="med"/>
            <a:tailEnd type="triangle"/>
          </a:ln>
          <a:effectLst/>
        </p:spPr>
      </p:cxnSp>
      <p:cxnSp>
        <p:nvCxnSpPr>
          <p:cNvPr id="93" name="曲線コネクタ 92"/>
          <p:cNvCxnSpPr/>
          <p:nvPr/>
        </p:nvCxnSpPr>
        <p:spPr bwMode="auto">
          <a:xfrm>
            <a:off x="2591978" y="1538979"/>
            <a:ext cx="4410049" cy="1530017"/>
          </a:xfrm>
          <a:prstGeom prst="curvedConnector3">
            <a:avLst>
              <a:gd name="adj1" fmla="val 37987"/>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17873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マップの更新は透過的に行われる</a:t>
            </a:r>
          </a:p>
        </p:txBody>
      </p:sp>
      <p:sp>
        <p:nvSpPr>
          <p:cNvPr id="3" name="テキスト プレースホルダー 2"/>
          <p:cNvSpPr>
            <a:spLocks noGrp="1"/>
          </p:cNvSpPr>
          <p:nvPr>
            <p:ph type="body" sz="quarter" idx="10"/>
          </p:nvPr>
        </p:nvSpPr>
        <p:spPr>
          <a:xfrm>
            <a:off x="161951" y="5139019"/>
            <a:ext cx="8820098" cy="1349708"/>
          </a:xfrm>
        </p:spPr>
        <p:txBody>
          <a:bodyPr/>
          <a:lstStyle/>
          <a:p>
            <a:r>
              <a:rPr kumimoji="1" lang="ja-JP" altLang="en-US" sz="1800" dirty="0"/>
              <a:t>これらの管理は </a:t>
            </a:r>
            <a:r>
              <a:rPr kumimoji="1" lang="en-US" altLang="ja-JP" sz="1800" dirty="0"/>
              <a:t>OS </a:t>
            </a:r>
            <a:r>
              <a:rPr kumimoji="1" lang="ja-JP" altLang="en-US" sz="1800" dirty="0"/>
              <a:t>によって，プログラムからは透過的に行われる</a:t>
            </a:r>
            <a:endParaRPr kumimoji="1" lang="en-US" altLang="ja-JP" sz="1800" dirty="0"/>
          </a:p>
          <a:p>
            <a:pPr lvl="1"/>
            <a:r>
              <a:rPr kumimoji="1" lang="ja-JP" altLang="en-US" sz="1800" dirty="0"/>
              <a:t>プログラマはこれらのことを意識しないで良い</a:t>
            </a:r>
            <a:endParaRPr kumimoji="1" lang="en-US" altLang="ja-JP" sz="1800" dirty="0"/>
          </a:p>
          <a:p>
            <a:pPr lvl="2"/>
            <a:r>
              <a:rPr kumimoji="1" lang="ja-JP" altLang="en-US" sz="1800" dirty="0"/>
              <a:t>というか，通常認識できない</a:t>
            </a:r>
            <a:endParaRPr kumimoji="1" lang="en-US" altLang="ja-JP" sz="1800" dirty="0"/>
          </a:p>
          <a:p>
            <a:r>
              <a:rPr kumimoji="1" lang="ja-JP" altLang="en-US" sz="1800" dirty="0"/>
              <a:t>プログラムの実行を止めて裏で再割当てを行う</a:t>
            </a:r>
            <a:endParaRPr kumimoji="1" lang="en-US" altLang="ja-JP" sz="1800" dirty="0"/>
          </a:p>
          <a:p>
            <a:pPr lvl="1"/>
            <a:r>
              <a:rPr kumimoji="1" lang="ja-JP" altLang="en-US" sz="1800" dirty="0"/>
              <a:t>実際には全員を止める訳ではなく，関係者だけ止める</a:t>
            </a:r>
            <a:endParaRPr kumimoji="1" lang="en-US" altLang="ja-JP" sz="1800" dirty="0"/>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ハードディスク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161951" y="998973"/>
            <a:ext cx="8820098" cy="3690041"/>
          </a:xfrm>
          <a:prstGeom prst="rect">
            <a:avLst/>
          </a:prstGeom>
          <a:solidFill>
            <a:schemeClr val="dk1">
              <a:alpha val="50000"/>
            </a:schemeClr>
          </a:solidFill>
          <a:ln>
            <a:noFill/>
            <a:headEnd/>
            <a:tailEnd type="triangle" w="sm"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2053767" cy="1384995"/>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  ） ｺﾞｺﾞｺﾞｺﾞｺﾞ</a:t>
            </a:r>
            <a:endPar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3851992" y="908972"/>
            <a:ext cx="2430028" cy="720007"/>
          </a:xfrm>
          <a:prstGeom prst="wedgeRoundRectCallout">
            <a:avLst>
              <a:gd name="adj1" fmla="val 29879"/>
              <a:gd name="adj2" fmla="val 75499"/>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a:solidFill>
                  <a:schemeClr val="tx1">
                    <a:lumMod val="75000"/>
                    <a:lumOff val="25000"/>
                  </a:schemeClr>
                </a:solidFill>
                <a:latin typeface="Arial Narrow" panose="020B0606020202030204" pitchFamily="34" charset="0"/>
              </a:rPr>
              <a:t>割り当てた結果だけが残る！</a:t>
            </a:r>
            <a:endParaRPr lang="en-US" altLang="ja-JP" sz="1400" dirty="0">
              <a:solidFill>
                <a:schemeClr val="tx1">
                  <a:lumMod val="75000"/>
                  <a:lumOff val="25000"/>
                </a:schemeClr>
              </a:solidFill>
              <a:latin typeface="Arial Narrow" panose="020B0606020202030204" pitchFamily="34" charset="0"/>
            </a:endParaRPr>
          </a:p>
          <a:p>
            <a:r>
              <a:rPr lang="ja-JP" altLang="en-US" sz="1400" dirty="0">
                <a:solidFill>
                  <a:schemeClr val="tx1">
                    <a:lumMod val="75000"/>
                    <a:lumOff val="25000"/>
                  </a:schemeClr>
                </a:solidFill>
                <a:latin typeface="Arial Narrow" panose="020B0606020202030204" pitchFamily="34" charset="0"/>
              </a:rPr>
              <a:t>（裏でみんなの割り当て</a:t>
            </a:r>
            <a:r>
              <a:rPr kumimoji="1" lang="ja-JP" altLang="en-US" sz="1400" dirty="0">
                <a:solidFill>
                  <a:schemeClr val="tx1">
                    <a:lumMod val="75000"/>
                    <a:lumOff val="25000"/>
                  </a:schemeClr>
                </a:solidFill>
                <a:latin typeface="Arial Narrow" panose="020B0606020202030204" pitchFamily="34" charset="0"/>
              </a:rPr>
              <a:t>を</a:t>
            </a:r>
            <a:br>
              <a:rPr kumimoji="1" lang="en-US" altLang="ja-JP" sz="1400" dirty="0">
                <a:solidFill>
                  <a:schemeClr val="tx1">
                    <a:lumMod val="75000"/>
                    <a:lumOff val="25000"/>
                  </a:schemeClr>
                </a:solidFill>
                <a:latin typeface="Arial Narrow" panose="020B0606020202030204" pitchFamily="34" charset="0"/>
              </a:rPr>
            </a:br>
            <a:r>
              <a:rPr kumimoji="1" lang="ja-JP" altLang="en-US" sz="1400" dirty="0">
                <a:solidFill>
                  <a:schemeClr val="tx1">
                    <a:lumMod val="75000"/>
                    <a:lumOff val="25000"/>
                  </a:schemeClr>
                </a:solidFill>
                <a:latin typeface="Arial Narrow" panose="020B0606020202030204" pitchFamily="34" charset="0"/>
              </a:rPr>
              <a:t>　変更しています）</a:t>
            </a:r>
            <a:endParaRPr kumimoji="1" lang="en-US" altLang="ja-JP" sz="14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2082285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仮想メモリの基本のまとめ</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モチベーション：複数のプログラムでメモリをどうやって共有するか</a:t>
            </a:r>
            <a:endParaRPr lang="en-US" altLang="ja-JP" dirty="0"/>
          </a:p>
          <a:p>
            <a:pPr marL="817200" lvl="1" indent="-457200">
              <a:buFont typeface="+mj-lt"/>
              <a:buAutoNum type="arabicPeriod"/>
            </a:pPr>
            <a:r>
              <a:rPr lang="ja-JP" altLang="en-US" dirty="0"/>
              <a:t>どうやって領域の割り当てを行う？</a:t>
            </a:r>
            <a:endParaRPr lang="en-US" altLang="ja-JP" dirty="0"/>
          </a:p>
          <a:p>
            <a:pPr marL="817200" lvl="1" indent="-457200">
              <a:buFont typeface="+mj-lt"/>
              <a:buAutoNum type="arabicPeriod"/>
            </a:pPr>
            <a:r>
              <a:rPr lang="ja-JP" altLang="en-US" dirty="0"/>
              <a:t>どうやって各人の領域を保護する？</a:t>
            </a:r>
            <a:endParaRPr lang="en-US" altLang="ja-JP" dirty="0"/>
          </a:p>
          <a:p>
            <a:r>
              <a:rPr lang="ja-JP" altLang="en-US" dirty="0"/>
              <a:t>仮想メモリ：プログラムごとに</a:t>
            </a:r>
            <a:r>
              <a:rPr kumimoji="1" lang="ja-JP" altLang="en-US" dirty="0"/>
              <a:t>専用の大きなメモリが</a:t>
            </a:r>
            <a:r>
              <a:rPr lang="ja-JP" altLang="en-US" dirty="0"/>
              <a:t>用意されている</a:t>
            </a:r>
            <a:r>
              <a:rPr kumimoji="1" lang="ja-JP" altLang="en-US" dirty="0"/>
              <a:t>ように「見せかける」技術</a:t>
            </a:r>
            <a:endParaRPr kumimoji="1" lang="en-US" altLang="ja-JP" dirty="0"/>
          </a:p>
          <a:p>
            <a:pPr lvl="1"/>
            <a:r>
              <a:rPr kumimoji="1" lang="ja-JP" altLang="en-US" dirty="0"/>
              <a:t>プログラムからは「自分専用の」メモリがあるかのように見える</a:t>
            </a:r>
            <a:endParaRPr kumimoji="1" lang="en-US" altLang="ja-JP" dirty="0"/>
          </a:p>
        </p:txBody>
      </p:sp>
    </p:spTree>
    <p:extLst>
      <p:ext uri="{BB962C8B-B14F-4D97-AF65-F5344CB8AC3E}">
        <p14:creationId xmlns:p14="http://schemas.microsoft.com/office/powerpoint/2010/main" val="348912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dirty="0"/>
              <a:t>TLB</a:t>
            </a:r>
          </a:p>
          <a:p>
            <a:pPr marL="817200" lvl="1" indent="-457200">
              <a:buFont typeface="+mj-lt"/>
              <a:buAutoNum type="arabicPeriod"/>
            </a:pPr>
            <a:r>
              <a:rPr kumimoji="1" lang="ja-JP" altLang="en-US" dirty="0"/>
              <a:t>キャッシュ・アクセスとの関係</a:t>
            </a:r>
          </a:p>
        </p:txBody>
      </p:sp>
    </p:spTree>
    <p:extLst>
      <p:ext uri="{BB962C8B-B14F-4D97-AF65-F5344CB8AC3E}">
        <p14:creationId xmlns:p14="http://schemas.microsoft.com/office/powerpoint/2010/main" val="3827805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今回の講義とは関係ないのですが，</a:t>
            </a:r>
            <a:r>
              <a:rPr lang="en-US" altLang="ja-JP" dirty="0"/>
              <a:t>FPGA</a:t>
            </a:r>
            <a:r>
              <a:rPr lang="ja-JP" altLang="en-US" dirty="0"/>
              <a:t>の勉強法として，なにかオススメありますでしょうか</a:t>
            </a:r>
          </a:p>
        </p:txBody>
      </p:sp>
    </p:spTree>
    <p:extLst>
      <p:ext uri="{BB962C8B-B14F-4D97-AF65-F5344CB8AC3E}">
        <p14:creationId xmlns:p14="http://schemas.microsoft.com/office/powerpoint/2010/main" val="3779193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正方形/長方形 108">
            <a:extLst>
              <a:ext uri="{FF2B5EF4-FFF2-40B4-BE49-F238E27FC236}">
                <a16:creationId xmlns:a16="http://schemas.microsoft.com/office/drawing/2014/main" id="{368B2413-5EAF-44AE-B9D4-428279573041}"/>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正方形/長方形 109">
            <a:extLst>
              <a:ext uri="{FF2B5EF4-FFF2-40B4-BE49-F238E27FC236}">
                <a16:creationId xmlns:a16="http://schemas.microsoft.com/office/drawing/2014/main" id="{C0D8C190-BC49-4444-B830-2EB33A3BBC79}"/>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正方形/長方形 110">
            <a:extLst>
              <a:ext uri="{FF2B5EF4-FFF2-40B4-BE49-F238E27FC236}">
                <a16:creationId xmlns:a16="http://schemas.microsoft.com/office/drawing/2014/main" id="{BA2DA347-1714-474C-89D9-1B58FF41A8B1}"/>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正方形/長方形 111">
            <a:extLst>
              <a:ext uri="{FF2B5EF4-FFF2-40B4-BE49-F238E27FC236}">
                <a16:creationId xmlns:a16="http://schemas.microsoft.com/office/drawing/2014/main" id="{6D7A8329-2074-4D56-858A-7FB3DB8B2575}"/>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正方形/長方形 112">
            <a:extLst>
              <a:ext uri="{FF2B5EF4-FFF2-40B4-BE49-F238E27FC236}">
                <a16:creationId xmlns:a16="http://schemas.microsoft.com/office/drawing/2014/main" id="{BBC81D42-2259-40E6-8875-975F287DE4AC}"/>
              </a:ext>
            </a:extLst>
          </p:cNvPr>
          <p:cNvSpPr/>
          <p:nvPr/>
        </p:nvSpPr>
        <p:spPr bwMode="auto">
          <a:xfrm>
            <a:off x="313198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0B8096B8-C549-40C3-A259-EEBBD88F3B68}"/>
              </a:ext>
            </a:extLst>
          </p:cNvPr>
          <p:cNvSpPr>
            <a:spLocks noGrp="1"/>
          </p:cNvSpPr>
          <p:nvPr>
            <p:ph type="title"/>
          </p:nvPr>
        </p:nvSpPr>
        <p:spPr/>
        <p:txBody>
          <a:bodyPr/>
          <a:lstStyle/>
          <a:p>
            <a:r>
              <a:rPr kumimoji="1" lang="ja-JP" altLang="en-US" dirty="0"/>
              <a:t>仮想アドレスと物理アドレス</a:t>
            </a:r>
          </a:p>
        </p:txBody>
      </p:sp>
      <p:sp>
        <p:nvSpPr>
          <p:cNvPr id="3" name="テキスト プレースホルダー 2">
            <a:extLst>
              <a:ext uri="{FF2B5EF4-FFF2-40B4-BE49-F238E27FC236}">
                <a16:creationId xmlns:a16="http://schemas.microsoft.com/office/drawing/2014/main" id="{C28601FB-803D-46F7-9B10-174543EBE8B4}"/>
              </a:ext>
            </a:extLst>
          </p:cNvPr>
          <p:cNvSpPr>
            <a:spLocks noGrp="1"/>
          </p:cNvSpPr>
          <p:nvPr>
            <p:ph type="body" sz="quarter" idx="10"/>
          </p:nvPr>
        </p:nvSpPr>
        <p:spPr>
          <a:xfrm>
            <a:off x="611956" y="2438989"/>
            <a:ext cx="8280092" cy="3869736"/>
          </a:xfrm>
        </p:spPr>
        <p:txBody>
          <a:bodyPr/>
          <a:lstStyle/>
          <a:p>
            <a:r>
              <a:rPr lang="ja-JP" altLang="en-US" dirty="0"/>
              <a:t>仮想アドレス（論理アドレスともいう）</a:t>
            </a:r>
            <a:endParaRPr lang="en-US" altLang="ja-JP" dirty="0"/>
          </a:p>
          <a:p>
            <a:pPr lvl="1"/>
            <a:r>
              <a:rPr kumimoji="1" lang="ja-JP" altLang="en-US" dirty="0"/>
              <a:t>プログラムから見えるアドレス</a:t>
            </a:r>
            <a:endParaRPr kumimoji="1" lang="en-US" altLang="ja-JP" dirty="0"/>
          </a:p>
          <a:p>
            <a:pPr lvl="1"/>
            <a:r>
              <a:rPr lang="en-US" altLang="ja-JP" dirty="0"/>
              <a:t>C </a:t>
            </a:r>
            <a:r>
              <a:rPr lang="ja-JP" altLang="en-US" dirty="0"/>
              <a:t>言語などでポインタに入っているのはこれ</a:t>
            </a:r>
            <a:endParaRPr kumimoji="1" lang="en-US" altLang="ja-JP" dirty="0"/>
          </a:p>
          <a:p>
            <a:r>
              <a:rPr lang="ja-JP" altLang="en-US" dirty="0"/>
              <a:t>物理アドレス</a:t>
            </a:r>
            <a:endParaRPr lang="en-US" altLang="ja-JP" dirty="0"/>
          </a:p>
          <a:p>
            <a:pPr lvl="1"/>
            <a:r>
              <a:rPr lang="ja-JP" altLang="en-US" dirty="0"/>
              <a:t>物理的なメイン・メモリのアドレス</a:t>
            </a:r>
            <a:endParaRPr lang="en-US" altLang="ja-JP" dirty="0"/>
          </a:p>
          <a:p>
            <a:pPr lvl="1"/>
            <a:r>
              <a:rPr kumimoji="1" lang="ja-JP" altLang="en-US" dirty="0"/>
              <a:t>プログラマからは見えない</a:t>
            </a:r>
            <a:endParaRPr kumimoji="1" lang="en-US" altLang="ja-JP" dirty="0"/>
          </a:p>
          <a:p>
            <a:r>
              <a:rPr kumimoji="1" lang="ja-JP" altLang="en-US" dirty="0"/>
              <a:t>メモリ・アクセス時は，毎回仮想アドレスから物理アドレスに変換してアクセスする</a:t>
            </a:r>
          </a:p>
        </p:txBody>
      </p:sp>
      <p:sp>
        <p:nvSpPr>
          <p:cNvPr id="4" name="正方形/長方形 3">
            <a:extLst>
              <a:ext uri="{FF2B5EF4-FFF2-40B4-BE49-F238E27FC236}">
                <a16:creationId xmlns:a16="http://schemas.microsoft.com/office/drawing/2014/main" id="{23B3E460-FEDC-498E-8DFB-1721B40BDF18}"/>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83" name="曲線コネクタ 186">
            <a:extLst>
              <a:ext uri="{FF2B5EF4-FFF2-40B4-BE49-F238E27FC236}">
                <a16:creationId xmlns:a16="http://schemas.microsoft.com/office/drawing/2014/main" id="{F66D4851-FB81-4E64-99EE-A7A29D6563FE}"/>
              </a:ext>
            </a:extLst>
          </p:cNvPr>
          <p:cNvCxnSpPr>
            <a:cxnSpLocks/>
            <a:stCxn id="113" idx="2"/>
            <a:endCxn id="96" idx="2"/>
          </p:cNvCxnSpPr>
          <p:nvPr/>
        </p:nvCxnSpPr>
        <p:spPr bwMode="auto">
          <a:xfrm rot="16200000" flipH="1">
            <a:off x="4617001" y="548968"/>
            <a:ext cx="12700" cy="2700030"/>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cxnSp>
        <p:nvCxnSpPr>
          <p:cNvPr id="87" name="曲線コネクタ 187">
            <a:extLst>
              <a:ext uri="{FF2B5EF4-FFF2-40B4-BE49-F238E27FC236}">
                <a16:creationId xmlns:a16="http://schemas.microsoft.com/office/drawing/2014/main" id="{9D10BCCE-42DC-4DB6-8E31-C19FFC31FA74}"/>
              </a:ext>
            </a:extLst>
          </p:cNvPr>
          <p:cNvCxnSpPr>
            <a:cxnSpLocks/>
            <a:stCxn id="110" idx="2"/>
            <a:endCxn id="95" idx="2"/>
          </p:cNvCxnSpPr>
          <p:nvPr/>
        </p:nvCxnSpPr>
        <p:spPr bwMode="auto">
          <a:xfrm rot="16200000" flipH="1">
            <a:off x="4076995" y="-531044"/>
            <a:ext cx="12700" cy="4860054"/>
          </a:xfrm>
          <a:prstGeom prst="curvedConnector3">
            <a:avLst>
              <a:gd name="adj1" fmla="val 3017654"/>
            </a:avLst>
          </a:prstGeom>
          <a:noFill/>
          <a:ln w="9525" cap="flat" cmpd="sng" algn="ctr">
            <a:solidFill>
              <a:schemeClr val="tx1"/>
            </a:solidFill>
            <a:prstDash val="solid"/>
            <a:round/>
            <a:headEnd type="none" w="med" len="med"/>
            <a:tailEnd type="triangle"/>
          </a:ln>
          <a:effectLst/>
        </p:spPr>
      </p:cxnSp>
      <p:cxnSp>
        <p:nvCxnSpPr>
          <p:cNvPr id="88" name="曲線コネクタ 10">
            <a:extLst>
              <a:ext uri="{FF2B5EF4-FFF2-40B4-BE49-F238E27FC236}">
                <a16:creationId xmlns:a16="http://schemas.microsoft.com/office/drawing/2014/main" id="{320932B8-0C88-41B6-9B86-DA3A4751971E}"/>
              </a:ext>
            </a:extLst>
          </p:cNvPr>
          <p:cNvCxnSpPr>
            <a:cxnSpLocks/>
            <a:stCxn id="111" idx="0"/>
            <a:endCxn id="94" idx="0"/>
          </p:cNvCxnSpPr>
          <p:nvPr/>
        </p:nvCxnSpPr>
        <p:spPr bwMode="auto">
          <a:xfrm rot="5400000" flipH="1" flipV="1">
            <a:off x="4211996" y="-756046"/>
            <a:ext cx="12700" cy="4050045"/>
          </a:xfrm>
          <a:prstGeom prst="curvedConnector3">
            <a:avLst>
              <a:gd name="adj1" fmla="val 2647063"/>
            </a:avLst>
          </a:prstGeom>
          <a:noFill/>
          <a:ln w="9525" cap="flat" cmpd="sng" algn="ctr">
            <a:solidFill>
              <a:schemeClr val="tx1"/>
            </a:solidFill>
            <a:prstDash val="solid"/>
            <a:round/>
            <a:headEnd type="none" w="med" len="med"/>
            <a:tailEnd type="triangle"/>
          </a:ln>
          <a:effectLst/>
        </p:spPr>
      </p:cxnSp>
      <p:cxnSp>
        <p:nvCxnSpPr>
          <p:cNvPr id="89" name="曲線コネクタ 92">
            <a:extLst>
              <a:ext uri="{FF2B5EF4-FFF2-40B4-BE49-F238E27FC236}">
                <a16:creationId xmlns:a16="http://schemas.microsoft.com/office/drawing/2014/main" id="{1092A5F0-22C2-4DD5-A898-FE0E92C8671A}"/>
              </a:ext>
            </a:extLst>
          </p:cNvPr>
          <p:cNvCxnSpPr>
            <a:cxnSpLocks/>
            <a:stCxn id="112" idx="0"/>
            <a:endCxn id="93" idx="0"/>
          </p:cNvCxnSpPr>
          <p:nvPr/>
        </p:nvCxnSpPr>
        <p:spPr bwMode="auto">
          <a:xfrm rot="5400000" flipH="1" flipV="1">
            <a:off x="4211996" y="-216040"/>
            <a:ext cx="12700" cy="2970033"/>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90" name="正方形/長方形 89">
            <a:extLst>
              <a:ext uri="{FF2B5EF4-FFF2-40B4-BE49-F238E27FC236}">
                <a16:creationId xmlns:a16="http://schemas.microsoft.com/office/drawing/2014/main" id="{04264E34-ECAD-4591-A642-B4DB836ED691}"/>
              </a:ext>
            </a:extLst>
          </p:cNvPr>
          <p:cNvSpPr/>
          <p:nvPr/>
        </p:nvSpPr>
        <p:spPr bwMode="auto">
          <a:xfrm>
            <a:off x="1781969"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仮想アドレス空間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1" name="正方形/長方形 90">
            <a:extLst>
              <a:ext uri="{FF2B5EF4-FFF2-40B4-BE49-F238E27FC236}">
                <a16:creationId xmlns:a16="http://schemas.microsoft.com/office/drawing/2014/main" id="{0A2E2F31-A223-42A8-9756-55E031A2BA8D}"/>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a:extLst>
              <a:ext uri="{FF2B5EF4-FFF2-40B4-BE49-F238E27FC236}">
                <a16:creationId xmlns:a16="http://schemas.microsoft.com/office/drawing/2014/main" id="{E839F68A-FC84-4B17-9758-51D33DA157F8}"/>
              </a:ext>
            </a:extLst>
          </p:cNvPr>
          <p:cNvSpPr/>
          <p:nvPr/>
        </p:nvSpPr>
        <p:spPr bwMode="auto">
          <a:xfrm>
            <a:off x="6012016"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物理アドレス空間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3" name="正方形/長方形 92">
            <a:extLst>
              <a:ext uri="{FF2B5EF4-FFF2-40B4-BE49-F238E27FC236}">
                <a16:creationId xmlns:a16="http://schemas.microsoft.com/office/drawing/2014/main" id="{4A886711-090F-44C7-BF5D-A123DF228FBE}"/>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a:extLst>
              <a:ext uri="{FF2B5EF4-FFF2-40B4-BE49-F238E27FC236}">
                <a16:creationId xmlns:a16="http://schemas.microsoft.com/office/drawing/2014/main" id="{E052624C-5C4A-4F23-BB81-F697BB3C6628}"/>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正方形/長方形 94">
            <a:extLst>
              <a:ext uri="{FF2B5EF4-FFF2-40B4-BE49-F238E27FC236}">
                <a16:creationId xmlns:a16="http://schemas.microsoft.com/office/drawing/2014/main" id="{22EE270E-4326-4FB1-B6A9-F5FD7A2E418A}"/>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正方形/長方形 95">
            <a:extLst>
              <a:ext uri="{FF2B5EF4-FFF2-40B4-BE49-F238E27FC236}">
                <a16:creationId xmlns:a16="http://schemas.microsoft.com/office/drawing/2014/main" id="{97964C70-F26E-404D-8D1F-2134A5962D08}"/>
              </a:ext>
            </a:extLst>
          </p:cNvPr>
          <p:cNvSpPr/>
          <p:nvPr/>
        </p:nvSpPr>
        <p:spPr bwMode="auto">
          <a:xfrm>
            <a:off x="583201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049896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同じ仮想アドレスが指す物理アドレスは</a:t>
            </a:r>
            <a:br>
              <a:rPr kumimoji="1" lang="en-US" altLang="ja-JP" dirty="0"/>
            </a:br>
            <a:r>
              <a:rPr kumimoji="1" lang="ja-JP" altLang="en-US" dirty="0"/>
              <a:t>プログラムごとに異なる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lang="ja-JP" altLang="en-US" dirty="0"/>
              <a:t>プログラムごとに異なる物理アドレスにマップされる</a:t>
            </a:r>
            <a:endParaRPr lang="en-US" altLang="ja-JP" dirty="0"/>
          </a:p>
          <a:p>
            <a:pPr lvl="1"/>
            <a:r>
              <a:rPr lang="ja-JP" altLang="en-US" dirty="0"/>
              <a:t>上の例では，青の人のアドレス </a:t>
            </a:r>
            <a:r>
              <a:rPr lang="en-US" altLang="ja-JP" dirty="0"/>
              <a:t>0x8000 </a:t>
            </a:r>
            <a:r>
              <a:rPr lang="ja-JP" altLang="en-US" dirty="0"/>
              <a:t>と緑の人のアドレス </a:t>
            </a:r>
            <a:r>
              <a:rPr lang="en-US" altLang="ja-JP" dirty="0"/>
              <a:t>0x8000 </a:t>
            </a:r>
            <a:r>
              <a:rPr lang="ja-JP" altLang="en-US" dirty="0"/>
              <a:t>はそれぞれ異なるアドレスに変換される</a:t>
            </a:r>
            <a:endParaRPr lang="en-US" altLang="ja-JP" dirty="0"/>
          </a:p>
          <a:p>
            <a:r>
              <a:rPr kumimoji="1" lang="ja-JP" altLang="en-US" dirty="0"/>
              <a:t>正確にはプロセスごと</a:t>
            </a:r>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0x9000</a:t>
            </a: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47" idx="2"/>
          </p:cNvCxnSpPr>
          <p:nvPr/>
        </p:nvCxnSpPr>
        <p:spPr bwMode="auto">
          <a:xfrm rot="5400000" flipH="1" flipV="1">
            <a:off x="4121995" y="-576044"/>
            <a:ext cx="810009" cy="5760064"/>
          </a:xfrm>
          <a:prstGeom prst="curvedConnector3">
            <a:avLst>
              <a:gd name="adj1" fmla="val -73045"/>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80871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逆に違う仮想アドレスから</a:t>
            </a:r>
            <a:br>
              <a:rPr kumimoji="1" lang="en-US" altLang="ja-JP" dirty="0"/>
            </a:br>
            <a:r>
              <a:rPr kumimoji="1" lang="ja-JP" altLang="en-US" dirty="0"/>
              <a:t>同じ物理アドレスを共有することもできる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kumimoji="1" lang="ja-JP" altLang="en-US" dirty="0"/>
              <a:t>同一の物理アドレスを異なるプログラムの仮想アドレスから指す事もできる</a:t>
            </a:r>
            <a:endParaRPr kumimoji="1" lang="en-US" altLang="ja-JP" dirty="0"/>
          </a:p>
          <a:p>
            <a:pPr lvl="1"/>
            <a:r>
              <a:rPr lang="ja-JP" altLang="en-US" dirty="0"/>
              <a:t>プログラム間でデータのやり取りをするときなんかに使う</a:t>
            </a:r>
            <a:endParaRPr lang="en-US" altLang="ja-JP" dirty="0"/>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0xE000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34" idx="2"/>
          </p:cNvCxnSpPr>
          <p:nvPr/>
        </p:nvCxnSpPr>
        <p:spPr bwMode="auto">
          <a:xfrm rot="5400000" flipH="1" flipV="1">
            <a:off x="3806991" y="278965"/>
            <a:ext cx="810009" cy="4050045"/>
          </a:xfrm>
          <a:prstGeom prst="curvedConnector3">
            <a:avLst>
              <a:gd name="adj1" fmla="val -2822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46423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F0FD6-3101-48B8-986F-B44EBEB7BD86}"/>
              </a:ext>
            </a:extLst>
          </p:cNvPr>
          <p:cNvSpPr>
            <a:spLocks noGrp="1"/>
          </p:cNvSpPr>
          <p:nvPr>
            <p:ph type="title"/>
          </p:nvPr>
        </p:nvSpPr>
        <p:spPr/>
        <p:txBody>
          <a:bodyPr/>
          <a:lstStyle/>
          <a:p>
            <a:r>
              <a:rPr kumimoji="1" lang="ja-JP" altLang="en-US" dirty="0"/>
              <a:t>変換の実装</a:t>
            </a:r>
          </a:p>
        </p:txBody>
      </p:sp>
      <p:sp>
        <p:nvSpPr>
          <p:cNvPr id="3" name="テキスト プレースホルダー 2">
            <a:extLst>
              <a:ext uri="{FF2B5EF4-FFF2-40B4-BE49-F238E27FC236}">
                <a16:creationId xmlns:a16="http://schemas.microsoft.com/office/drawing/2014/main" id="{43A1D6B2-C2B0-4FB5-A149-009CE6AB1BFD}"/>
              </a:ext>
            </a:extLst>
          </p:cNvPr>
          <p:cNvSpPr>
            <a:spLocks noGrp="1"/>
          </p:cNvSpPr>
          <p:nvPr>
            <p:ph type="body" sz="quarter" idx="10"/>
          </p:nvPr>
        </p:nvSpPr>
        <p:spPr>
          <a:xfrm>
            <a:off x="341953" y="1088974"/>
            <a:ext cx="8640096" cy="5219751"/>
          </a:xfrm>
        </p:spPr>
        <p:txBody>
          <a:bodyPr/>
          <a:lstStyle/>
          <a:p>
            <a:r>
              <a:rPr kumimoji="1" lang="ja-JP" altLang="en-US" dirty="0"/>
              <a:t>単純な実装</a:t>
            </a:r>
            <a:endParaRPr kumimoji="1" lang="en-US" altLang="ja-JP" dirty="0"/>
          </a:p>
          <a:p>
            <a:pPr lvl="1"/>
            <a:r>
              <a:rPr lang="ja-JP" altLang="en-US" dirty="0"/>
              <a:t>仮想アドレス → 物理アドレス の変換表を用意すれば良い</a:t>
            </a:r>
            <a:endParaRPr lang="en-US" altLang="ja-JP" dirty="0"/>
          </a:p>
          <a:p>
            <a:r>
              <a:rPr lang="ja-JP" altLang="en-US" dirty="0"/>
              <a:t>コスト：アドレスが </a:t>
            </a:r>
            <a:r>
              <a:rPr lang="en-US" altLang="ja-JP" dirty="0"/>
              <a:t>32 bit </a:t>
            </a:r>
            <a:r>
              <a:rPr lang="ja-JP" altLang="en-US" dirty="0"/>
              <a:t>だとして，</a:t>
            </a:r>
            <a:r>
              <a:rPr lang="en-US" altLang="ja-JP" dirty="0"/>
              <a:t>1</a:t>
            </a:r>
            <a:r>
              <a:rPr lang="ja-JP" altLang="en-US" dirty="0"/>
              <a:t> </a:t>
            </a:r>
            <a:r>
              <a:rPr kumimoji="1" lang="en-US" altLang="ja-JP" dirty="0"/>
              <a:t>byte </a:t>
            </a:r>
            <a:r>
              <a:rPr kumimoji="1" lang="ja-JP" altLang="en-US" dirty="0"/>
              <a:t>単位で表を作ると</a:t>
            </a:r>
            <a:r>
              <a:rPr kumimoji="1" lang="en-US" altLang="ja-JP" dirty="0"/>
              <a:t>…</a:t>
            </a:r>
          </a:p>
          <a:p>
            <a:pPr lvl="1"/>
            <a:r>
              <a:rPr lang="ja-JP" altLang="en-US" dirty="0"/>
              <a:t>データ </a:t>
            </a:r>
            <a:r>
              <a:rPr lang="en-US" altLang="ja-JP" dirty="0"/>
              <a:t>1 byte </a:t>
            </a:r>
            <a:r>
              <a:rPr lang="ja-JP" altLang="en-US" dirty="0"/>
              <a:t>ごとに，その表には </a:t>
            </a:r>
            <a:r>
              <a:rPr lang="en-US" altLang="ja-JP" dirty="0"/>
              <a:t>32 bit</a:t>
            </a:r>
            <a:r>
              <a:rPr lang="ja-JP" altLang="en-US" dirty="0"/>
              <a:t> </a:t>
            </a:r>
            <a:r>
              <a:rPr lang="en-US" altLang="ja-JP" dirty="0"/>
              <a:t>=</a:t>
            </a:r>
            <a:r>
              <a:rPr lang="ja-JP" altLang="en-US" dirty="0"/>
              <a:t> </a:t>
            </a:r>
            <a:r>
              <a:rPr lang="en-US" altLang="ja-JP" dirty="0"/>
              <a:t>4 byte </a:t>
            </a:r>
            <a:r>
              <a:rPr lang="ja-JP" altLang="en-US" dirty="0"/>
              <a:t>のアドレスを記録することになる</a:t>
            </a:r>
            <a:endParaRPr lang="en-US" altLang="ja-JP" dirty="0"/>
          </a:p>
          <a:p>
            <a:pPr lvl="1"/>
            <a:r>
              <a:rPr kumimoji="1" lang="ja-JP" altLang="en-US" dirty="0"/>
              <a:t>変換表に実データの４倍の容量がいる</a:t>
            </a:r>
          </a:p>
        </p:txBody>
      </p:sp>
    </p:spTree>
    <p:extLst>
      <p:ext uri="{BB962C8B-B14F-4D97-AF65-F5344CB8AC3E}">
        <p14:creationId xmlns:p14="http://schemas.microsoft.com/office/powerpoint/2010/main" val="3925570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b="1" dirty="0"/>
              <a:t>ページ・テーブル</a:t>
            </a:r>
            <a:endParaRPr kumimoji="1" lang="en-US" altLang="ja-JP" b="1" dirty="0"/>
          </a:p>
          <a:p>
            <a:pPr marL="817200" lvl="1" indent="-457200">
              <a:buFont typeface="+mj-lt"/>
              <a:buAutoNum type="arabicPeriod"/>
            </a:pPr>
            <a:r>
              <a:rPr kumimoji="1" lang="en-US" altLang="ja-JP" dirty="0"/>
              <a:t>TLB</a:t>
            </a:r>
          </a:p>
          <a:p>
            <a:pPr marL="817200" lvl="1" indent="-457200">
              <a:buFont typeface="+mj-lt"/>
              <a:buAutoNum type="arabicPeriod"/>
            </a:pPr>
            <a:r>
              <a:rPr kumimoji="1" lang="ja-JP" altLang="en-US" dirty="0"/>
              <a:t>キャッシュ・アクセスとの関係</a:t>
            </a:r>
          </a:p>
        </p:txBody>
      </p:sp>
    </p:spTree>
    <p:extLst>
      <p:ext uri="{BB962C8B-B14F-4D97-AF65-F5344CB8AC3E}">
        <p14:creationId xmlns:p14="http://schemas.microsoft.com/office/powerpoint/2010/main" val="2651714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5E6A4-3A95-43ED-BE96-40B6F995D0DD}"/>
              </a:ext>
            </a:extLst>
          </p:cNvPr>
          <p:cNvSpPr>
            <a:spLocks noGrp="1"/>
          </p:cNvSpPr>
          <p:nvPr>
            <p:ph type="title"/>
          </p:nvPr>
        </p:nvSpPr>
        <p:spPr/>
        <p:txBody>
          <a:bodyPr/>
          <a:lstStyle/>
          <a:p>
            <a:r>
              <a:rPr kumimoji="1" lang="ja-JP" altLang="en-US" dirty="0"/>
              <a:t>ページ単位での管理</a:t>
            </a:r>
          </a:p>
        </p:txBody>
      </p:sp>
      <p:sp>
        <p:nvSpPr>
          <p:cNvPr id="3" name="テキスト プレースホルダー 2">
            <a:extLst>
              <a:ext uri="{FF2B5EF4-FFF2-40B4-BE49-F238E27FC236}">
                <a16:creationId xmlns:a16="http://schemas.microsoft.com/office/drawing/2014/main" id="{A67EBC75-FFEE-4529-8D0C-868EDFA190DD}"/>
              </a:ext>
            </a:extLst>
          </p:cNvPr>
          <p:cNvSpPr>
            <a:spLocks noGrp="1"/>
          </p:cNvSpPr>
          <p:nvPr>
            <p:ph type="body" sz="quarter" idx="10"/>
          </p:nvPr>
        </p:nvSpPr>
        <p:spPr>
          <a:xfrm>
            <a:off x="611956" y="1088974"/>
            <a:ext cx="8280092" cy="4410049"/>
          </a:xfrm>
        </p:spPr>
        <p:txBody>
          <a:bodyPr/>
          <a:lstStyle/>
          <a:p>
            <a:r>
              <a:rPr kumimoji="1" lang="ja-JP" altLang="en-US" dirty="0"/>
              <a:t>変換表に必要な容量を減らすため，通常は「ページ」という単位でまとめて管理される</a:t>
            </a:r>
            <a:endParaRPr kumimoji="1" lang="en-US" altLang="ja-JP" dirty="0"/>
          </a:p>
          <a:p>
            <a:pPr lvl="1"/>
            <a:r>
              <a:rPr lang="ja-JP" altLang="en-US" dirty="0"/>
              <a:t>ページ単位の変換表を「</a:t>
            </a:r>
            <a:r>
              <a:rPr lang="ja-JP" altLang="en-US" dirty="0">
                <a:solidFill>
                  <a:schemeClr val="accent5"/>
                </a:solidFill>
              </a:rPr>
              <a:t>ページ・テーブル</a:t>
            </a:r>
            <a:r>
              <a:rPr lang="ja-JP" altLang="en-US" dirty="0"/>
              <a:t>」と呼ぶ</a:t>
            </a:r>
            <a:endParaRPr lang="en-US" altLang="ja-JP" dirty="0"/>
          </a:p>
          <a:p>
            <a:pPr lvl="1"/>
            <a:r>
              <a:rPr lang="ja-JP" altLang="en-US" dirty="0"/>
              <a:t>ページのサイズは </a:t>
            </a:r>
            <a:r>
              <a:rPr lang="en-US" altLang="ja-JP" dirty="0"/>
              <a:t>4KB </a:t>
            </a:r>
            <a:r>
              <a:rPr lang="ja-JP" altLang="en-US" dirty="0"/>
              <a:t>から 数 </a:t>
            </a:r>
            <a:r>
              <a:rPr lang="en-US" altLang="ja-JP" dirty="0"/>
              <a:t>MB </a:t>
            </a:r>
            <a:r>
              <a:rPr lang="ja-JP" altLang="en-US" dirty="0"/>
              <a:t>ぐらい</a:t>
            </a:r>
            <a:endParaRPr lang="en-US" altLang="ja-JP" dirty="0"/>
          </a:p>
          <a:p>
            <a:pPr lvl="2"/>
            <a:r>
              <a:rPr lang="ja-JP" altLang="en-US" dirty="0"/>
              <a:t>命令セットごとに仕様で決まっている</a:t>
            </a:r>
            <a:endParaRPr lang="en-US" altLang="ja-JP" dirty="0"/>
          </a:p>
          <a:p>
            <a:r>
              <a:rPr kumimoji="1" lang="ja-JP" altLang="en-US" dirty="0"/>
              <a:t>例：仮想アドレス上の連続した </a:t>
            </a:r>
            <a:r>
              <a:rPr kumimoji="1" lang="en-US" altLang="ja-JP" dirty="0"/>
              <a:t>4KB </a:t>
            </a:r>
            <a:r>
              <a:rPr kumimoji="1" lang="ja-JP" altLang="en-US" dirty="0"/>
              <a:t>の領域（ページ）を，</a:t>
            </a:r>
            <a:br>
              <a:rPr kumimoji="1" lang="en-US" altLang="ja-JP" dirty="0"/>
            </a:br>
            <a:r>
              <a:rPr kumimoji="1" lang="ja-JP" altLang="en-US" dirty="0"/>
              <a:t>物理アドレス上の </a:t>
            </a:r>
            <a:r>
              <a:rPr kumimoji="1" lang="en-US" altLang="ja-JP" dirty="0"/>
              <a:t>4KB </a:t>
            </a:r>
            <a:r>
              <a:rPr kumimoji="1" lang="ja-JP" altLang="en-US" dirty="0"/>
              <a:t>にマップ</a:t>
            </a:r>
            <a:endParaRPr kumimoji="1" lang="en-US" altLang="ja-JP" dirty="0"/>
          </a:p>
          <a:p>
            <a:pPr lvl="1"/>
            <a:r>
              <a:rPr lang="en-US" altLang="ja-JP" dirty="0"/>
              <a:t>1 byte </a:t>
            </a:r>
            <a:r>
              <a:rPr lang="ja-JP" altLang="en-US" dirty="0"/>
              <a:t>ごとに物理アドレスを覚える必要があったのが，</a:t>
            </a:r>
            <a:r>
              <a:rPr lang="en-US" altLang="ja-JP" dirty="0"/>
              <a:t>4KB </a:t>
            </a:r>
            <a:r>
              <a:rPr lang="ja-JP" altLang="en-US" dirty="0"/>
              <a:t>ごとでよくなる（</a:t>
            </a:r>
            <a:r>
              <a:rPr lang="en-US" altLang="ja-JP" dirty="0"/>
              <a:t>4096 </a:t>
            </a:r>
            <a:r>
              <a:rPr lang="ja-JP" altLang="en-US" dirty="0"/>
              <a:t>分の１の容量で済む）</a:t>
            </a:r>
            <a:endParaRPr kumimoji="1" lang="ja-JP" altLang="en-US" dirty="0"/>
          </a:p>
        </p:txBody>
      </p:sp>
      <p:sp>
        <p:nvSpPr>
          <p:cNvPr id="4" name="正方形/長方形 3">
            <a:extLst>
              <a:ext uri="{FF2B5EF4-FFF2-40B4-BE49-F238E27FC236}">
                <a16:creationId xmlns:a16="http://schemas.microsoft.com/office/drawing/2014/main" id="{7F191A19-CA9A-4EA1-9149-15A3A12DA0FF}"/>
              </a:ext>
            </a:extLst>
          </p:cNvPr>
          <p:cNvSpPr/>
          <p:nvPr/>
        </p:nvSpPr>
        <p:spPr>
          <a:xfrm>
            <a:off x="521955" y="5589024"/>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EB9CA49B-5615-43A7-8CAF-EA9D75DD1B79}"/>
              </a:ext>
            </a:extLst>
          </p:cNvPr>
          <p:cNvSpPr/>
          <p:nvPr/>
        </p:nvSpPr>
        <p:spPr bwMode="auto">
          <a:xfrm>
            <a:off x="1511966"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41E6DC19-4EAE-45CA-9198-8F886E1D11BB}"/>
              </a:ext>
            </a:extLst>
          </p:cNvPr>
          <p:cNvSpPr/>
          <p:nvPr/>
        </p:nvSpPr>
        <p:spPr bwMode="auto">
          <a:xfrm>
            <a:off x="1781969"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cxnSp>
        <p:nvCxnSpPr>
          <p:cNvPr id="9" name="曲線コネクタ 10">
            <a:extLst>
              <a:ext uri="{FF2B5EF4-FFF2-40B4-BE49-F238E27FC236}">
                <a16:creationId xmlns:a16="http://schemas.microsoft.com/office/drawing/2014/main" id="{BA7BA9AE-C30E-422B-AE52-A5AAA23F343D}"/>
              </a:ext>
            </a:extLst>
          </p:cNvPr>
          <p:cNvCxnSpPr>
            <a:cxnSpLocks/>
            <a:stCxn id="6" idx="0"/>
            <a:endCxn id="12" idx="0"/>
          </p:cNvCxnSpPr>
          <p:nvPr/>
        </p:nvCxnSpPr>
        <p:spPr bwMode="auto">
          <a:xfrm rot="5400000" flipH="1" flipV="1">
            <a:off x="4211996" y="3384000"/>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10" name="正方形/長方形 9">
            <a:extLst>
              <a:ext uri="{FF2B5EF4-FFF2-40B4-BE49-F238E27FC236}">
                <a16:creationId xmlns:a16="http://schemas.microsoft.com/office/drawing/2014/main" id="{989B1738-F23D-4233-83F5-C8A4B074EE6B}"/>
              </a:ext>
            </a:extLst>
          </p:cNvPr>
          <p:cNvSpPr/>
          <p:nvPr/>
        </p:nvSpPr>
        <p:spPr bwMode="auto">
          <a:xfrm>
            <a:off x="5562011"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AAFB0F5F-A5F7-43A1-A2CD-6AB5183A1302}"/>
              </a:ext>
            </a:extLst>
          </p:cNvPr>
          <p:cNvSpPr/>
          <p:nvPr/>
        </p:nvSpPr>
        <p:spPr bwMode="auto">
          <a:xfrm>
            <a:off x="5832014"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B22B24E6-37F8-4F7C-ACA9-A0873694EE81}"/>
              </a:ext>
            </a:extLst>
          </p:cNvPr>
          <p:cNvSpPr/>
          <p:nvPr/>
        </p:nvSpPr>
        <p:spPr bwMode="auto">
          <a:xfrm>
            <a:off x="6372020"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sp>
        <p:nvSpPr>
          <p:cNvPr id="13" name="正方形/長方形 12">
            <a:extLst>
              <a:ext uri="{FF2B5EF4-FFF2-40B4-BE49-F238E27FC236}">
                <a16:creationId xmlns:a16="http://schemas.microsoft.com/office/drawing/2014/main" id="{B69AED6C-C471-4788-88FB-EAC1CF54F1E7}"/>
              </a:ext>
            </a:extLst>
          </p:cNvPr>
          <p:cNvSpPr/>
          <p:nvPr/>
        </p:nvSpPr>
        <p:spPr bwMode="auto">
          <a:xfrm>
            <a:off x="6642023"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96814398-37FF-4FB1-B0F1-E10A2DE29653}"/>
              </a:ext>
            </a:extLst>
          </p:cNvPr>
          <p:cNvSpPr/>
          <p:nvPr/>
        </p:nvSpPr>
        <p:spPr bwMode="auto">
          <a:xfrm>
            <a:off x="7272030"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A6F249D5-5287-417F-9815-D44081D54A04}"/>
              </a:ext>
            </a:extLst>
          </p:cNvPr>
          <p:cNvSpPr/>
          <p:nvPr/>
        </p:nvSpPr>
        <p:spPr bwMode="auto">
          <a:xfrm>
            <a:off x="7542033"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16" name="正方形/長方形 15">
            <a:extLst>
              <a:ext uri="{FF2B5EF4-FFF2-40B4-BE49-F238E27FC236}">
                <a16:creationId xmlns:a16="http://schemas.microsoft.com/office/drawing/2014/main" id="{88963F71-78EE-403C-BEAA-99C71A37E85E}"/>
              </a:ext>
            </a:extLst>
          </p:cNvPr>
          <p:cNvSpPr/>
          <p:nvPr/>
        </p:nvSpPr>
        <p:spPr bwMode="auto">
          <a:xfrm>
            <a:off x="7002027"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7351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70739-282B-40E3-AD4B-5FE803F759CD}"/>
              </a:ext>
            </a:extLst>
          </p:cNvPr>
          <p:cNvSpPr>
            <a:spLocks noGrp="1"/>
          </p:cNvSpPr>
          <p:nvPr>
            <p:ph type="title"/>
          </p:nvPr>
        </p:nvSpPr>
        <p:spPr/>
        <p:txBody>
          <a:bodyPr/>
          <a:lstStyle/>
          <a:p>
            <a:r>
              <a:rPr kumimoji="1" lang="ja-JP" altLang="en-US" dirty="0"/>
              <a:t>ページ・テーブルの管理</a:t>
            </a:r>
          </a:p>
        </p:txBody>
      </p:sp>
      <p:sp>
        <p:nvSpPr>
          <p:cNvPr id="3" name="テキスト プレースホルダー 2">
            <a:extLst>
              <a:ext uri="{FF2B5EF4-FFF2-40B4-BE49-F238E27FC236}">
                <a16:creationId xmlns:a16="http://schemas.microsoft.com/office/drawing/2014/main" id="{B7E49D35-EA3D-434C-A306-B6BAADF510B6}"/>
              </a:ext>
            </a:extLst>
          </p:cNvPr>
          <p:cNvSpPr>
            <a:spLocks noGrp="1"/>
          </p:cNvSpPr>
          <p:nvPr>
            <p:ph type="body" sz="quarter" idx="10"/>
          </p:nvPr>
        </p:nvSpPr>
        <p:spPr/>
        <p:txBody>
          <a:bodyPr/>
          <a:lstStyle/>
          <a:p>
            <a:r>
              <a:rPr kumimoji="1" lang="ja-JP" altLang="en-US" dirty="0"/>
              <a:t>ページ・テーブルを使ったアドレス変換は基本的に </a:t>
            </a:r>
            <a:r>
              <a:rPr kumimoji="1" lang="en-US" altLang="ja-JP" dirty="0"/>
              <a:t>CPU </a:t>
            </a:r>
            <a:r>
              <a:rPr kumimoji="1" lang="ja-JP" altLang="en-US" dirty="0"/>
              <a:t>が行う</a:t>
            </a:r>
            <a:endParaRPr kumimoji="1" lang="en-US" altLang="ja-JP" dirty="0"/>
          </a:p>
          <a:p>
            <a:pPr lvl="1"/>
            <a:r>
              <a:rPr lang="ja-JP" altLang="en-US" dirty="0"/>
              <a:t>このため，ページ・サイズなどのテーブルの構造は </a:t>
            </a:r>
            <a:r>
              <a:rPr lang="en-US" altLang="ja-JP" dirty="0"/>
              <a:t>CPU </a:t>
            </a:r>
            <a:r>
              <a:rPr lang="ja-JP" altLang="en-US" dirty="0"/>
              <a:t>ごとに仕様で決まっている</a:t>
            </a:r>
            <a:endParaRPr lang="en-US" altLang="ja-JP" dirty="0"/>
          </a:p>
          <a:p>
            <a:pPr lvl="1"/>
            <a:r>
              <a:rPr lang="ja-JP" altLang="en-US" dirty="0"/>
              <a:t>昔は変換の一部分をソフトで行うものもあったが，今は大概ハードで完結して行う</a:t>
            </a:r>
            <a:endParaRPr lang="en-US" altLang="ja-JP" dirty="0"/>
          </a:p>
          <a:p>
            <a:pPr lvl="2"/>
            <a:r>
              <a:rPr lang="ja-JP" altLang="en-US" dirty="0"/>
              <a:t>ソフトが介在する場合，オーバーヘッドが非常に大きい</a:t>
            </a:r>
            <a:endParaRPr lang="en-US" altLang="ja-JP" dirty="0"/>
          </a:p>
          <a:p>
            <a:r>
              <a:rPr kumimoji="1" lang="ja-JP" altLang="en-US" dirty="0"/>
              <a:t>ページ・テーブルの更新はソフト（</a:t>
            </a:r>
            <a:r>
              <a:rPr kumimoji="1" lang="en-US" altLang="ja-JP" dirty="0"/>
              <a:t>OS</a:t>
            </a:r>
            <a:r>
              <a:rPr kumimoji="1" lang="ja-JP" altLang="en-US" dirty="0"/>
              <a:t>）が行う</a:t>
            </a:r>
            <a:endParaRPr kumimoji="1" lang="en-US" altLang="ja-JP" dirty="0"/>
          </a:p>
          <a:p>
            <a:pPr lvl="1"/>
            <a:r>
              <a:rPr lang="ja-JP" altLang="en-US" dirty="0"/>
              <a:t>全部ハードでやると大変</a:t>
            </a:r>
            <a:endParaRPr lang="en-US" altLang="ja-JP" dirty="0"/>
          </a:p>
          <a:p>
            <a:pPr lvl="1"/>
            <a:r>
              <a:rPr kumimoji="1" lang="en-US" altLang="ja-JP" dirty="0"/>
              <a:t>OS </a:t>
            </a:r>
            <a:r>
              <a:rPr kumimoji="1" lang="ja-JP" altLang="en-US" dirty="0"/>
              <a:t>ごとにどのようにマップしたいかも異なるし，柔軟に対応したい</a:t>
            </a:r>
          </a:p>
        </p:txBody>
      </p:sp>
    </p:spTree>
    <p:extLst>
      <p:ext uri="{BB962C8B-B14F-4D97-AF65-F5344CB8AC3E}">
        <p14:creationId xmlns:p14="http://schemas.microsoft.com/office/powerpoint/2010/main" val="4216288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ACCD-A82D-4EAE-A664-C5542A010C4A}"/>
              </a:ext>
            </a:extLst>
          </p:cNvPr>
          <p:cNvSpPr>
            <a:spLocks noGrp="1"/>
          </p:cNvSpPr>
          <p:nvPr>
            <p:ph type="title"/>
          </p:nvPr>
        </p:nvSpPr>
        <p:spPr/>
        <p:txBody>
          <a:bodyPr/>
          <a:lstStyle/>
          <a:p>
            <a:r>
              <a:rPr kumimoji="1" lang="ja-JP" altLang="en-US" dirty="0"/>
              <a:t>多段ページ・テーブル</a:t>
            </a:r>
          </a:p>
        </p:txBody>
      </p:sp>
      <p:sp>
        <p:nvSpPr>
          <p:cNvPr id="3" name="テキスト プレースホルダー 2">
            <a:extLst>
              <a:ext uri="{FF2B5EF4-FFF2-40B4-BE49-F238E27FC236}">
                <a16:creationId xmlns:a16="http://schemas.microsoft.com/office/drawing/2014/main" id="{1D48917D-6755-49FC-8CDA-55C385EFEC45}"/>
              </a:ext>
            </a:extLst>
          </p:cNvPr>
          <p:cNvSpPr>
            <a:spLocks noGrp="1"/>
          </p:cNvSpPr>
          <p:nvPr>
            <p:ph type="body" sz="quarter" idx="10"/>
          </p:nvPr>
        </p:nvSpPr>
        <p:spPr>
          <a:xfrm>
            <a:off x="251952" y="1088974"/>
            <a:ext cx="8640096" cy="5219751"/>
          </a:xfrm>
        </p:spPr>
        <p:txBody>
          <a:bodyPr/>
          <a:lstStyle/>
          <a:p>
            <a:r>
              <a:rPr kumimoji="1" lang="ja-JP" altLang="en-US" dirty="0"/>
              <a:t>ページ単位で管理したとしても，なおページ・テーブルは大きい</a:t>
            </a:r>
            <a:endParaRPr kumimoji="1" lang="en-US" altLang="ja-JP" dirty="0"/>
          </a:p>
          <a:p>
            <a:pPr lvl="1"/>
            <a:r>
              <a:rPr lang="en-US" altLang="ja-JP" dirty="0"/>
              <a:t>64 bit </a:t>
            </a:r>
            <a:r>
              <a:rPr lang="ja-JP" altLang="en-US" dirty="0"/>
              <a:t>のアドレス空間で，ページ・サイズを </a:t>
            </a:r>
            <a:r>
              <a:rPr lang="en-US" altLang="ja-JP" dirty="0"/>
              <a:t>4KB </a:t>
            </a:r>
            <a:r>
              <a:rPr lang="ja-JP" altLang="en-US" dirty="0"/>
              <a:t>とした場合，</a:t>
            </a:r>
            <a:endParaRPr lang="en-US" altLang="ja-JP" dirty="0"/>
          </a:p>
          <a:p>
            <a:pPr lvl="1"/>
            <a:r>
              <a:rPr lang="ja-JP" altLang="en-US" dirty="0"/>
              <a:t>（</a:t>
            </a:r>
            <a:r>
              <a:rPr kumimoji="1" lang="ja-JP" altLang="en-US" dirty="0"/>
              <a:t>アドレスの個数）</a:t>
            </a:r>
            <a:r>
              <a:rPr kumimoji="1" lang="en-US" altLang="ja-JP" dirty="0"/>
              <a:t>/</a:t>
            </a:r>
            <a:r>
              <a:rPr kumimoji="1" lang="ja-JP" altLang="en-US" dirty="0"/>
              <a:t>（ページ・サイズ）</a:t>
            </a:r>
            <a:r>
              <a:rPr kumimoji="1" lang="en-US" altLang="ja-JP" dirty="0"/>
              <a:t>*</a:t>
            </a:r>
            <a:r>
              <a:rPr kumimoji="1" lang="ja-JP" altLang="en-US" dirty="0"/>
              <a:t>（アドレスの</a:t>
            </a:r>
            <a:r>
              <a:rPr lang="ja-JP" altLang="en-US" dirty="0"/>
              <a:t>サイズ） </a:t>
            </a:r>
            <a:r>
              <a:rPr lang="en-US" altLang="ja-JP" dirty="0"/>
              <a:t>= </a:t>
            </a:r>
            <a:br>
              <a:rPr kumimoji="1" lang="en-US" altLang="ja-JP" dirty="0"/>
            </a:br>
            <a:r>
              <a:rPr kumimoji="1" lang="ja-JP" altLang="en-US" dirty="0"/>
              <a:t>（</a:t>
            </a:r>
            <a:r>
              <a:rPr kumimoji="1" lang="en-US" altLang="ja-JP" dirty="0"/>
              <a:t>2^64</a:t>
            </a:r>
            <a:r>
              <a:rPr kumimoji="1" lang="ja-JP" altLang="en-US" dirty="0"/>
              <a:t>）</a:t>
            </a:r>
            <a:r>
              <a:rPr kumimoji="1" lang="en-US" altLang="ja-JP" dirty="0"/>
              <a:t>/ 4KB * 64bit = 16EB / 4KB * 8B = </a:t>
            </a:r>
            <a:r>
              <a:rPr kumimoji="1" lang="en-US" altLang="ja-JP" dirty="0">
                <a:solidFill>
                  <a:schemeClr val="accent5"/>
                </a:solidFill>
              </a:rPr>
              <a:t>32PB</a:t>
            </a:r>
          </a:p>
          <a:p>
            <a:pPr lvl="2"/>
            <a:r>
              <a:rPr lang="ja-JP" altLang="en-US" dirty="0"/>
              <a:t>たとえ </a:t>
            </a:r>
            <a:r>
              <a:rPr lang="en-US" altLang="ja-JP" dirty="0"/>
              <a:t>1B </a:t>
            </a:r>
            <a:r>
              <a:rPr lang="ja-JP" altLang="en-US" dirty="0"/>
              <a:t>しかメモリを使わないプログラムでも </a:t>
            </a:r>
            <a:r>
              <a:rPr lang="en-US" altLang="ja-JP" dirty="0"/>
              <a:t>32PB </a:t>
            </a:r>
            <a:r>
              <a:rPr lang="ja-JP" altLang="en-US" dirty="0"/>
              <a:t>が必要に</a:t>
            </a:r>
            <a:endParaRPr kumimoji="1" lang="en-US" altLang="ja-JP" dirty="0">
              <a:solidFill>
                <a:schemeClr val="accent5"/>
              </a:solidFill>
            </a:endParaRPr>
          </a:p>
          <a:p>
            <a:r>
              <a:rPr lang="ja-JP" altLang="en-US" dirty="0">
                <a:solidFill>
                  <a:schemeClr val="accent5"/>
                </a:solidFill>
              </a:rPr>
              <a:t>多段ページ・テーブル</a:t>
            </a:r>
            <a:r>
              <a:rPr lang="ja-JP" altLang="en-US" dirty="0"/>
              <a:t>と呼ぶ構造で効率良く保持する</a:t>
            </a:r>
            <a:endParaRPr lang="en-US" altLang="ja-JP" dirty="0"/>
          </a:p>
          <a:p>
            <a:pPr lvl="1"/>
            <a:r>
              <a:rPr kumimoji="1" lang="ja-JP" altLang="en-US" dirty="0"/>
              <a:t>プログラムで使うメモリ容量に比例した程度の容量でページ・テーブルを作る方法</a:t>
            </a:r>
          </a:p>
        </p:txBody>
      </p:sp>
    </p:spTree>
    <p:extLst>
      <p:ext uri="{BB962C8B-B14F-4D97-AF65-F5344CB8AC3E}">
        <p14:creationId xmlns:p14="http://schemas.microsoft.com/office/powerpoint/2010/main" val="3750393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4869015"/>
            <a:ext cx="8280092" cy="1439709"/>
          </a:xfrm>
        </p:spPr>
        <p:txBody>
          <a:bodyPr/>
          <a:lstStyle/>
          <a:p>
            <a:r>
              <a:rPr kumimoji="1" lang="ja-JP" altLang="en-US" dirty="0"/>
              <a:t>まず単段のページ・テーブルを考える</a:t>
            </a:r>
            <a:endParaRPr kumimoji="1" lang="en-US" altLang="ja-JP" dirty="0"/>
          </a:p>
          <a:p>
            <a:pPr lvl="1"/>
            <a:r>
              <a:rPr lang="ja-JP" altLang="en-US" dirty="0"/>
              <a:t>アドレス・サイズが </a:t>
            </a:r>
            <a:r>
              <a:rPr lang="en-US" altLang="ja-JP" dirty="0">
                <a:solidFill>
                  <a:schemeClr val="accent5"/>
                </a:solidFill>
              </a:rPr>
              <a:t>32 bit</a:t>
            </a:r>
            <a:r>
              <a:rPr lang="en-US" altLang="ja-JP" dirty="0"/>
              <a:t>, </a:t>
            </a:r>
            <a:r>
              <a:rPr lang="ja-JP" altLang="en-US" dirty="0"/>
              <a:t>ページ・サイズ </a:t>
            </a:r>
            <a:r>
              <a:rPr lang="en-US" altLang="ja-JP" dirty="0">
                <a:solidFill>
                  <a:schemeClr val="accent3">
                    <a:lumMod val="75000"/>
                  </a:schemeClr>
                </a:solidFill>
              </a:rPr>
              <a:t>2^12=4 KB </a:t>
            </a:r>
            <a:r>
              <a:rPr lang="ja-JP" altLang="en-US" dirty="0"/>
              <a:t>を仮定</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flipV="1">
            <a:off x="4211996" y="2168986"/>
            <a:ext cx="1800020" cy="630007"/>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601201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4211996" y="2978996"/>
            <a:ext cx="1800020" cy="90000"/>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601201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158997"/>
            <a:ext cx="1800020" cy="990011"/>
          </a:xfrm>
          <a:prstGeom prst="curvedConnector3">
            <a:avLst/>
          </a:prstGeom>
          <a:noFill/>
          <a:ln w="9525" cap="flat" cmpd="sng" algn="ctr">
            <a:solidFill>
              <a:schemeClr val="tx1"/>
            </a:solidFill>
            <a:prstDash val="solid"/>
            <a:round/>
            <a:headEnd type="none" w="med" len="med"/>
            <a:tailEnd type="triangle"/>
          </a:ln>
          <a:effectLst/>
        </p:spPr>
      </p:cxnSp>
      <p:cxnSp>
        <p:nvCxnSpPr>
          <p:cNvPr id="37" name="直線コネクタ 36"/>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43" name="正方形/長方形 42"/>
          <p:cNvSpPr/>
          <p:nvPr/>
        </p:nvSpPr>
        <p:spPr bwMode="auto">
          <a:xfrm>
            <a:off x="791958"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4KB</a:t>
            </a:r>
            <a:r>
              <a:rPr kumimoji="1" lang="ja-JP" altLang="en-US" dirty="0">
                <a:solidFill>
                  <a:schemeClr val="tx1">
                    <a:lumMod val="75000"/>
                    <a:lumOff val="25000"/>
                  </a:schemeClr>
                </a:solidFill>
                <a:latin typeface="Consolas" panose="020B0609020204030204" pitchFamily="49" charset="0"/>
              </a:rPr>
              <a:t>ページの先頭を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tx1">
                    <a:lumMod val="75000"/>
                    <a:lumOff val="25000"/>
                  </a:schemeClr>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437640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161951" y="4869016"/>
            <a:ext cx="8640096" cy="1439709"/>
          </a:xfrm>
        </p:spPr>
        <p:txBody>
          <a:bodyPr/>
          <a:lstStyle/>
          <a:p>
            <a:r>
              <a:rPr kumimoji="1" lang="ja-JP" altLang="en-US" dirty="0"/>
              <a:t>仮想アドレス </a:t>
            </a:r>
            <a:r>
              <a:rPr kumimoji="1" lang="en-US" altLang="ja-JP" dirty="0">
                <a:latin typeface="Consolas" panose="020B0609020204030204" pitchFamily="49" charset="0"/>
              </a:rPr>
              <a:t>0x</a:t>
            </a:r>
            <a:r>
              <a:rPr kumimoji="1" lang="en-US" altLang="ja-JP" dirty="0">
                <a:solidFill>
                  <a:schemeClr val="accent5"/>
                </a:solidFill>
                <a:latin typeface="Consolas" panose="020B0609020204030204" pitchFamily="49" charset="0"/>
              </a:rPr>
              <a:t>30100</a:t>
            </a:r>
            <a:r>
              <a:rPr kumimoji="1" lang="en-US" altLang="ja-JP" dirty="0">
                <a:solidFill>
                  <a:schemeClr val="accent3">
                    <a:lumMod val="75000"/>
                  </a:schemeClr>
                </a:solidFill>
                <a:latin typeface="Consolas" panose="020B0609020204030204" pitchFamily="49" charset="0"/>
              </a:rPr>
              <a:t>f24</a:t>
            </a:r>
            <a:r>
              <a:rPr kumimoji="1" lang="en-US" altLang="ja-JP" dirty="0"/>
              <a:t> </a:t>
            </a:r>
            <a:r>
              <a:rPr kumimoji="1" lang="ja-JP" altLang="en-US" dirty="0"/>
              <a:t>のアクセスを考える</a:t>
            </a:r>
            <a:endParaRPr kumimoji="1" lang="en-US" altLang="ja-JP" dirty="0"/>
          </a:p>
          <a:p>
            <a:pPr lvl="1"/>
            <a:r>
              <a:rPr kumimoji="1" lang="ja-JP" altLang="en-US" dirty="0"/>
              <a:t>上位 </a:t>
            </a:r>
            <a:r>
              <a:rPr kumimoji="1" lang="en-US" altLang="ja-JP" dirty="0"/>
              <a:t>20 bit </a:t>
            </a:r>
            <a:r>
              <a:rPr kumimoji="1" lang="ja-JP" altLang="en-US" dirty="0"/>
              <a:t>である </a:t>
            </a:r>
            <a:r>
              <a:rPr lang="en-US" altLang="ja-JP" dirty="0">
                <a:solidFill>
                  <a:schemeClr val="accent5"/>
                </a:solidFill>
                <a:latin typeface="Consolas" panose="020B0609020204030204" pitchFamily="49" charset="0"/>
              </a:rPr>
              <a:t>30100 </a:t>
            </a:r>
            <a:r>
              <a:rPr kumimoji="1" lang="ja-JP" altLang="en-US" dirty="0"/>
              <a:t>を取り出し，それをインデクスとして</a:t>
            </a:r>
            <a:br>
              <a:rPr lang="en-US" altLang="ja-JP" dirty="0"/>
            </a:br>
            <a:r>
              <a:rPr lang="ja-JP" altLang="en-US" dirty="0"/>
              <a:t>ページ・テーブルにアクセス</a:t>
            </a:r>
            <a:endParaRPr lang="en-US" altLang="ja-JP" dirty="0"/>
          </a:p>
          <a:p>
            <a:pPr lvl="1"/>
            <a:r>
              <a:rPr lang="ja-JP" altLang="en-US" dirty="0"/>
              <a:t>割り当てられたページの先頭の物理</a:t>
            </a:r>
            <a:r>
              <a:rPr kumimoji="1" lang="ja-JP" altLang="en-US" dirty="0"/>
              <a:t>アドレス </a:t>
            </a:r>
            <a:r>
              <a:rPr kumimoji="1" lang="en-US" altLang="ja-JP" dirty="0">
                <a:solidFill>
                  <a:schemeClr val="accent6"/>
                </a:solidFill>
                <a:latin typeface="Consolas" panose="020B0609020204030204" pitchFamily="49" charset="0"/>
              </a:rPr>
              <a:t>0x81234000</a:t>
            </a:r>
            <a:r>
              <a:rPr kumimoji="1" lang="en-US" altLang="ja-JP" dirty="0">
                <a:solidFill>
                  <a:schemeClr val="accent6"/>
                </a:solidFill>
              </a:rPr>
              <a:t> </a:t>
            </a:r>
            <a:r>
              <a:rPr kumimoji="1" lang="ja-JP" altLang="en-US" dirty="0"/>
              <a:t>を得る</a:t>
            </a:r>
            <a:endParaRPr kumimoji="1" lang="en-US" altLang="ja-JP" dirty="0"/>
          </a:p>
          <a:p>
            <a:pPr lvl="1"/>
            <a:r>
              <a:rPr lang="ja-JP" altLang="en-US" dirty="0">
                <a:latin typeface="Consolas" panose="020B0609020204030204" pitchFamily="49" charset="0"/>
              </a:rPr>
              <a:t>下位</a:t>
            </a:r>
            <a:r>
              <a:rPr lang="ja-JP" altLang="en-US" dirty="0"/>
              <a:t> </a:t>
            </a:r>
            <a:r>
              <a:rPr lang="en-US" altLang="ja-JP" dirty="0"/>
              <a:t>12bit </a:t>
            </a:r>
            <a:r>
              <a:rPr lang="ja-JP" altLang="en-US" dirty="0">
                <a:latin typeface="Consolas" panose="020B0609020204030204" pitchFamily="49" charset="0"/>
              </a:rPr>
              <a:t>である </a:t>
            </a:r>
            <a:r>
              <a:rPr lang="en-US" altLang="ja-JP" dirty="0">
                <a:solidFill>
                  <a:schemeClr val="accent3">
                    <a:lumMod val="75000"/>
                  </a:schemeClr>
                </a:solidFill>
                <a:latin typeface="Consolas" panose="020B0609020204030204" pitchFamily="49" charset="0"/>
              </a:rPr>
              <a:t>f24 </a:t>
            </a:r>
            <a:r>
              <a:rPr lang="ja-JP" altLang="en-US" dirty="0" err="1">
                <a:latin typeface="Consolas" panose="020B0609020204030204" pitchFamily="49" charset="0"/>
              </a:rPr>
              <a:t>と結</a:t>
            </a:r>
            <a:r>
              <a:rPr lang="ja-JP" altLang="en-US" dirty="0">
                <a:latin typeface="Consolas" panose="020B0609020204030204" pitchFamily="49" charset="0"/>
              </a:rPr>
              <a:t>合して </a:t>
            </a:r>
            <a:r>
              <a:rPr lang="en-US" altLang="ja-JP" dirty="0">
                <a:solidFill>
                  <a:schemeClr val="accent6"/>
                </a:solidFill>
                <a:latin typeface="Consolas" panose="020B0609020204030204" pitchFamily="49" charset="0"/>
              </a:rPr>
              <a:t>0x81234</a:t>
            </a:r>
            <a:r>
              <a:rPr lang="en-US" altLang="ja-JP" dirty="0">
                <a:solidFill>
                  <a:schemeClr val="accent3">
                    <a:lumMod val="75000"/>
                  </a:schemeClr>
                </a:solidFill>
                <a:latin typeface="Consolas" panose="020B0609020204030204" pitchFamily="49" charset="0"/>
              </a:rPr>
              <a:t>f24 </a:t>
            </a:r>
            <a:r>
              <a:rPr lang="ja-JP" altLang="en-US" dirty="0">
                <a:latin typeface="Consolas" panose="020B0609020204030204" pitchFamily="49" charset="0"/>
              </a:rPr>
              <a:t>にアクセス</a:t>
            </a:r>
            <a:endParaRPr kumimoji="1" lang="en-US" altLang="ja-JP" dirty="0">
              <a:latin typeface="Consolas" panose="020B0609020204030204" pitchFamily="49" charset="0"/>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789004"/>
            <a:ext cx="1800020" cy="360004"/>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131984"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2501977" y="369900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30100:</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2501977" y="2708992"/>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2501977" y="2888994"/>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00001:</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2501977" y="306899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00002:</a:t>
            </a:r>
            <a:endParaRPr kumimoji="1" lang="ja-JP" altLang="en-US" sz="1400" dirty="0">
              <a:solidFill>
                <a:schemeClr val="tx1">
                  <a:lumMod val="75000"/>
                  <a:lumOff val="25000"/>
                </a:schemeClr>
              </a:solidFill>
              <a:latin typeface="Consolas" panose="020B0609020204030204" pitchFamily="49" charset="0"/>
            </a:endParaRP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4149008"/>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cxnSp>
        <p:nvCxnSpPr>
          <p:cNvPr id="44" name="曲線コネクタ 43"/>
          <p:cNvCxnSpPr/>
          <p:nvPr/>
        </p:nvCxnSpPr>
        <p:spPr bwMode="auto">
          <a:xfrm rot="16200000" flipH="1">
            <a:off x="1016961" y="2393989"/>
            <a:ext cx="2160024" cy="630007"/>
          </a:xfrm>
          <a:prstGeom prst="curvedConnector2">
            <a:avLst/>
          </a:prstGeom>
          <a:noFill/>
          <a:ln w="9525" cap="flat" cmpd="sng" algn="ctr">
            <a:solidFill>
              <a:schemeClr val="tx1"/>
            </a:solidFill>
            <a:prstDash val="solid"/>
            <a:round/>
            <a:headEnd type="none" w="med" len="med"/>
            <a:tailEnd type="triangle"/>
          </a:ln>
          <a:effectLst/>
        </p:spPr>
      </p:cxnSp>
      <p:cxnSp>
        <p:nvCxnSpPr>
          <p:cNvPr id="45" name="曲線コネクタ 44"/>
          <p:cNvCxnSpPr>
            <a:stCxn id="12" idx="2"/>
            <a:endCxn id="34" idx="0"/>
          </p:cNvCxnSpPr>
          <p:nvPr/>
        </p:nvCxnSpPr>
        <p:spPr bwMode="auto">
          <a:xfrm rot="16200000" flipH="1">
            <a:off x="3671990" y="1268976"/>
            <a:ext cx="2520028" cy="3240035"/>
          </a:xfrm>
          <a:prstGeom prst="curvedConnector3">
            <a:avLst>
              <a:gd name="adj1" fmla="val 27826"/>
            </a:avLst>
          </a:prstGeom>
          <a:noFill/>
          <a:ln w="9525" cap="flat" cmpd="sng" algn="ctr">
            <a:solidFill>
              <a:schemeClr val="tx1"/>
            </a:solidFill>
            <a:prstDash val="solid"/>
            <a:round/>
            <a:headEnd type="none" w="med" len="med"/>
            <a:tailEnd type="triangle"/>
          </a:ln>
          <a:effectLst/>
        </p:spPr>
      </p:cxnSp>
      <p:sp>
        <p:nvSpPr>
          <p:cNvPr id="46" name="正方形/長方形 45">
            <a:extLst>
              <a:ext uri="{FF2B5EF4-FFF2-40B4-BE49-F238E27FC236}">
                <a16:creationId xmlns:a16="http://schemas.microsoft.com/office/drawing/2014/main" id="{F8E9AEA5-3FB4-455D-9495-C980C57584B6}"/>
              </a:ext>
            </a:extLst>
          </p:cNvPr>
          <p:cNvSpPr/>
          <p:nvPr/>
        </p:nvSpPr>
        <p:spPr bwMode="auto">
          <a:xfrm>
            <a:off x="6642023"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Consolas" panose="020B0609020204030204" pitchFamily="49" charset="0"/>
              </a:rPr>
              <a:t>0x81234f24:</a:t>
            </a:r>
            <a:endParaRPr kumimoji="1" lang="ja-JP" altLang="en-US" sz="12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362297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いわゆる</a:t>
            </a:r>
            <a:r>
              <a:rPr lang="en-US" altLang="ja-JP" dirty="0"/>
              <a:t>SRAM</a:t>
            </a:r>
            <a:r>
              <a:rPr lang="ja-JP" altLang="en-US" dirty="0"/>
              <a:t>がキャッシュ</a:t>
            </a:r>
            <a:r>
              <a:rPr lang="en-US" altLang="ja-JP" dirty="0"/>
              <a:t>, DRAM</a:t>
            </a:r>
            <a:r>
              <a:rPr lang="ja-JP" altLang="en-US" dirty="0"/>
              <a:t>がメインメモリですか</a:t>
            </a:r>
            <a:endParaRPr lang="en-US" altLang="ja-JP" dirty="0"/>
          </a:p>
          <a:p>
            <a:pPr lvl="1"/>
            <a:endParaRPr lang="en-US" altLang="ja-JP" dirty="0"/>
          </a:p>
          <a:p>
            <a:pPr lvl="1"/>
            <a:r>
              <a:rPr lang="ja-JP" altLang="en-US" dirty="0"/>
              <a:t>キャッシュは典型的には </a:t>
            </a:r>
            <a:r>
              <a:rPr lang="en-US" altLang="ja-JP" dirty="0"/>
              <a:t>SRAM</a:t>
            </a:r>
            <a:r>
              <a:rPr lang="ja-JP" altLang="en-US" dirty="0"/>
              <a:t>，メインメモリは典型的には </a:t>
            </a:r>
            <a:r>
              <a:rPr lang="en-US" altLang="ja-JP" dirty="0"/>
              <a:t>DRAM </a:t>
            </a:r>
            <a:r>
              <a:rPr lang="ja-JP" altLang="en-US" dirty="0"/>
              <a:t>で作られているが，これは定義ではない</a:t>
            </a:r>
          </a:p>
        </p:txBody>
      </p:sp>
    </p:spTree>
    <p:extLst>
      <p:ext uri="{BB962C8B-B14F-4D97-AF65-F5344CB8AC3E}">
        <p14:creationId xmlns:p14="http://schemas.microsoft.com/office/powerpoint/2010/main" val="3747482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5319021"/>
            <a:ext cx="8280092" cy="1439709"/>
          </a:xfrm>
        </p:spPr>
        <p:txBody>
          <a:bodyPr/>
          <a:lstStyle/>
          <a:p>
            <a:r>
              <a:rPr kumimoji="1" lang="ja-JP" altLang="en-US" dirty="0"/>
              <a:t>複数段のテーブルを経て物理メモリにアクセス</a:t>
            </a:r>
            <a:endParaRPr kumimoji="1" lang="en-US" altLang="ja-JP" dirty="0"/>
          </a:p>
          <a:p>
            <a:pPr lvl="1"/>
            <a:r>
              <a:rPr lang="en-US" altLang="ja-JP" dirty="0"/>
              <a:t>LV1</a:t>
            </a:r>
            <a:r>
              <a:rPr lang="ja-JP" altLang="en-US" dirty="0"/>
              <a:t>テーブル → </a:t>
            </a:r>
            <a:r>
              <a:rPr lang="en-US" altLang="ja-JP" dirty="0"/>
              <a:t>LV2</a:t>
            </a:r>
            <a:r>
              <a:rPr lang="ja-JP" altLang="en-US" dirty="0"/>
              <a:t>テーブル → 物理メモリ </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932004" y="1808982"/>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932004" y="180898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4932004" y="198898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4932004"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932004" y="234898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a:off x="6012016" y="1898983"/>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781203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6012016" y="2258987"/>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781203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43" name="正方形/長方形 42"/>
          <p:cNvSpPr/>
          <p:nvPr/>
        </p:nvSpPr>
        <p:spPr bwMode="auto">
          <a:xfrm>
            <a:off x="611956"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L2</a:t>
            </a:r>
            <a:r>
              <a:rPr kumimoji="1" lang="ja-JP" altLang="en-US" dirty="0">
                <a:solidFill>
                  <a:schemeClr val="accent5"/>
                </a:solidFill>
                <a:latin typeface="Consolas" panose="020B0609020204030204" pitchFamily="49" charset="0"/>
              </a:rPr>
              <a:t>テーブルの先頭</a:t>
            </a:r>
            <a:r>
              <a:rPr kumimoji="1" lang="ja-JP" altLang="en-US" dirty="0">
                <a:solidFill>
                  <a:schemeClr val="tx1">
                    <a:lumMod val="75000"/>
                    <a:lumOff val="25000"/>
                  </a:schemeClr>
                </a:solidFill>
                <a:latin typeface="Consolas" panose="020B0609020204030204" pitchFamily="49" charset="0"/>
              </a:rPr>
              <a:t>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46" name="直線コネクタ 45"/>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3" name="曲線コネクタ 52"/>
          <p:cNvCxnSpPr/>
          <p:nvPr/>
        </p:nvCxnSpPr>
        <p:spPr bwMode="auto">
          <a:xfrm flipV="1">
            <a:off x="4211996" y="1808982"/>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6" name="直線コネクタ 55"/>
          <p:cNvCxnSpPr/>
          <p:nvPr/>
        </p:nvCxnSpPr>
        <p:spPr bwMode="auto">
          <a:xfrm flipV="1">
            <a:off x="4842003" y="342900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59" name="正方形/長方形 58"/>
          <p:cNvSpPr/>
          <p:nvPr/>
        </p:nvSpPr>
        <p:spPr bwMode="auto">
          <a:xfrm>
            <a:off x="2681979" y="4779015"/>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4"/>
                </a:solidFill>
                <a:latin typeface="Consolas" panose="020B0609020204030204" pitchFamily="49" charset="0"/>
              </a:rPr>
              <a:t>4KB</a:t>
            </a:r>
            <a:r>
              <a:rPr kumimoji="1" lang="ja-JP" altLang="en-US" dirty="0">
                <a:solidFill>
                  <a:schemeClr val="accent4"/>
                </a:solidFill>
                <a:latin typeface="Consolas" panose="020B0609020204030204" pitchFamily="49" charset="0"/>
              </a:rPr>
              <a:t>ページ</a:t>
            </a:r>
            <a:r>
              <a:rPr kumimoji="1" lang="ja-JP" altLang="en-US" dirty="0">
                <a:solidFill>
                  <a:schemeClr val="tx1">
                    <a:lumMod val="75000"/>
                    <a:lumOff val="25000"/>
                  </a:schemeClr>
                </a:solidFill>
                <a:latin typeface="Consolas" panose="020B0609020204030204" pitchFamily="49" charset="0"/>
              </a:rPr>
              <a:t>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4"/>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54815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２段ページ・テーブルのアクセス</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5" name="曲線コネクタ 54"/>
          <p:cNvCxnSpPr>
            <a:stCxn id="9" idx="2"/>
            <a:endCxn id="44" idx="1"/>
          </p:cNvCxnSpPr>
          <p:nvPr/>
        </p:nvCxnSpPr>
        <p:spPr bwMode="auto">
          <a:xfrm rot="16200000" flipH="1">
            <a:off x="1511966" y="1538978"/>
            <a:ext cx="1530017" cy="1710019"/>
          </a:xfrm>
          <a:prstGeom prst="curvedConnector2">
            <a:avLst/>
          </a:prstGeom>
          <a:noFill/>
          <a:ln w="9525" cap="flat" cmpd="sng" algn="ctr">
            <a:solidFill>
              <a:schemeClr val="tx1"/>
            </a:solidFill>
            <a:prstDash val="solid"/>
            <a:round/>
            <a:headEnd type="none" w="med" len="med"/>
            <a:tailEnd type="triangle"/>
          </a:ln>
          <a:effectLst/>
        </p:spPr>
      </p:cxnSp>
      <p:cxnSp>
        <p:nvCxnSpPr>
          <p:cNvPr id="57" name="曲線コネクタ 56"/>
          <p:cNvCxnSpPr>
            <a:stCxn id="30" idx="2"/>
          </p:cNvCxnSpPr>
          <p:nvPr/>
        </p:nvCxnSpPr>
        <p:spPr bwMode="auto">
          <a:xfrm rot="16200000" flipH="1">
            <a:off x="2591978" y="1358976"/>
            <a:ext cx="2070023" cy="2610029"/>
          </a:xfrm>
          <a:prstGeom prst="curvedConnector2">
            <a:avLst/>
          </a:prstGeom>
          <a:noFill/>
          <a:ln w="9525" cap="flat" cmpd="sng" algn="ctr">
            <a:solidFill>
              <a:schemeClr val="tx1"/>
            </a:solidFill>
            <a:prstDash val="solid"/>
            <a:round/>
            <a:headEnd type="none" w="med" len="med"/>
            <a:tailEnd type="triangle"/>
          </a:ln>
          <a:effectLst/>
        </p:spPr>
      </p:cxnSp>
      <p:cxnSp>
        <p:nvCxnSpPr>
          <p:cNvPr id="58" name="曲線コネクタ 57"/>
          <p:cNvCxnSpPr>
            <a:stCxn id="12" idx="2"/>
            <a:endCxn id="34" idx="0"/>
          </p:cNvCxnSpPr>
          <p:nvPr/>
        </p:nvCxnSpPr>
        <p:spPr bwMode="auto">
          <a:xfrm rot="16200000" flipH="1">
            <a:off x="4572000" y="368966"/>
            <a:ext cx="2520028" cy="5040055"/>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431954" y="4149008"/>
            <a:ext cx="8280092" cy="2519721"/>
          </a:xfrm>
        </p:spPr>
        <p:txBody>
          <a:bodyPr/>
          <a:lstStyle/>
          <a:p>
            <a:r>
              <a:rPr kumimoji="1" lang="ja-JP" altLang="en-US" dirty="0"/>
              <a:t>アクセス方法</a:t>
            </a:r>
            <a:endParaRPr kumimoji="1" lang="en-US" altLang="ja-JP" dirty="0"/>
          </a:p>
          <a:p>
            <a:pPr marL="817200" lvl="1" indent="-457200">
              <a:buFont typeface="+mj-lt"/>
              <a:buAutoNum type="arabicPeriod"/>
            </a:pPr>
            <a:r>
              <a:rPr kumimoji="1" lang="ja-JP" altLang="en-US" dirty="0"/>
              <a:t>最上位 </a:t>
            </a:r>
            <a:r>
              <a:rPr kumimoji="1" lang="en-US" altLang="ja-JP" dirty="0"/>
              <a:t>10 bit </a:t>
            </a:r>
            <a:r>
              <a:rPr kumimoji="1" lang="ja-JP" altLang="en-US" dirty="0"/>
              <a:t>をインデクスとして </a:t>
            </a:r>
            <a:r>
              <a:rPr kumimoji="1" lang="en-US" altLang="ja-JP" dirty="0"/>
              <a:t>LV1 </a:t>
            </a:r>
            <a:r>
              <a:rPr kumimoji="1" lang="ja-JP" altLang="en-US" dirty="0"/>
              <a:t>テーブルにアクセス</a:t>
            </a:r>
            <a:endParaRPr kumimoji="1" lang="en-US" altLang="ja-JP" dirty="0"/>
          </a:p>
          <a:p>
            <a:pPr marL="817200" lvl="1" indent="-457200">
              <a:buFont typeface="+mj-lt"/>
              <a:buAutoNum type="arabicPeriod"/>
            </a:pPr>
            <a:r>
              <a:rPr lang="ja-JP" altLang="en-US" dirty="0"/>
              <a:t>次の </a:t>
            </a:r>
            <a:r>
              <a:rPr lang="en-US" altLang="ja-JP" dirty="0"/>
              <a:t>10bit </a:t>
            </a:r>
            <a:r>
              <a:rPr lang="ja-JP" altLang="en-US" dirty="0"/>
              <a:t>をインデクスとして，</a:t>
            </a:r>
            <a:r>
              <a:rPr lang="en-US" altLang="ja-JP" dirty="0"/>
              <a:t>1. </a:t>
            </a:r>
            <a:r>
              <a:rPr lang="ja-JP" altLang="en-US" dirty="0"/>
              <a:t>で</a:t>
            </a:r>
            <a:r>
              <a:rPr kumimoji="1" lang="ja-JP" altLang="en-US" dirty="0"/>
              <a:t>得られた </a:t>
            </a:r>
            <a:r>
              <a:rPr kumimoji="1" lang="en-US" altLang="ja-JP" dirty="0"/>
              <a:t>LV2 </a:t>
            </a:r>
            <a:r>
              <a:rPr kumimoji="1" lang="ja-JP" altLang="en-US" dirty="0"/>
              <a:t>テーブルの先頭アドレスにアクセス</a:t>
            </a:r>
            <a:endParaRPr kumimoji="1" lang="en-US" altLang="ja-JP" dirty="0"/>
          </a:p>
          <a:p>
            <a:pPr marL="817200" lvl="1" indent="-457200">
              <a:buFont typeface="+mj-lt"/>
              <a:buAutoNum type="arabicPeriod"/>
            </a:pPr>
            <a:r>
              <a:rPr kumimoji="1" lang="ja-JP" altLang="en-US" dirty="0"/>
              <a:t>最下位 </a:t>
            </a:r>
            <a:r>
              <a:rPr kumimoji="1" lang="en-US" altLang="ja-JP" dirty="0"/>
              <a:t>12 bit </a:t>
            </a:r>
            <a:r>
              <a:rPr kumimoji="1" lang="ja-JP" altLang="en-US" dirty="0"/>
              <a:t>をインデクスとして得られた物理メモリ上の </a:t>
            </a:r>
            <a:r>
              <a:rPr kumimoji="1" lang="en-US" altLang="ja-JP" dirty="0"/>
              <a:t>4KB </a:t>
            </a:r>
            <a:r>
              <a:rPr kumimoji="1" lang="ja-JP" altLang="en-US" dirty="0"/>
              <a:t>領域にアクセス</a:t>
            </a:r>
          </a:p>
        </p:txBody>
      </p:sp>
    </p:spTree>
    <p:extLst>
      <p:ext uri="{BB962C8B-B14F-4D97-AF65-F5344CB8AC3E}">
        <p14:creationId xmlns:p14="http://schemas.microsoft.com/office/powerpoint/2010/main" val="3677245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4869017"/>
            <a:ext cx="8280092" cy="1889714"/>
          </a:xfrm>
        </p:spPr>
        <p:txBody>
          <a:bodyPr/>
          <a:lstStyle/>
          <a:p>
            <a:r>
              <a:rPr kumimoji="1" lang="ja-JP" altLang="en-US" dirty="0"/>
              <a:t>確保された領域に対応する</a:t>
            </a:r>
            <a:r>
              <a:rPr lang="ja-JP" altLang="en-US" dirty="0"/>
              <a:t>エントリのみ，有効なポインタが入る</a:t>
            </a:r>
            <a:endParaRPr lang="en-US" altLang="ja-JP" dirty="0"/>
          </a:p>
          <a:p>
            <a:pPr lvl="1"/>
            <a:r>
              <a:rPr kumimoji="1" lang="ja-JP" altLang="en-US" dirty="0"/>
              <a:t>未確保の領域は無効なポインタが入る</a:t>
            </a:r>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248998"/>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24899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342900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3609002"/>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3789004"/>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248999"/>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248998"/>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378900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3248998"/>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248998"/>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2384197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229020"/>
            <a:ext cx="8280092" cy="1079705"/>
          </a:xfrm>
        </p:spPr>
        <p:txBody>
          <a:bodyPr/>
          <a:lstStyle/>
          <a:p>
            <a:r>
              <a:rPr lang="ja-JP" altLang="en-US" dirty="0"/>
              <a:t>単段と </a:t>
            </a:r>
            <a:r>
              <a:rPr lang="en-US" altLang="ja-JP" dirty="0"/>
              <a:t>LV1 </a:t>
            </a:r>
            <a:r>
              <a:rPr lang="ja-JP" altLang="en-US" dirty="0"/>
              <a:t>のテーブルは固定長にせざるを得ない</a:t>
            </a:r>
            <a:endParaRPr lang="en-US" altLang="ja-JP" dirty="0"/>
          </a:p>
          <a:p>
            <a:pPr lvl="1"/>
            <a:r>
              <a:rPr kumimoji="1" lang="ja-JP" altLang="en-US" dirty="0"/>
              <a:t>どこに有効なポインタが入っているかわからない</a:t>
            </a:r>
            <a:endParaRPr kumimoji="1" lang="en-US" altLang="ja-JP" dirty="0"/>
          </a:p>
          <a:p>
            <a:pPr lvl="1"/>
            <a:r>
              <a:rPr kumimoji="1" lang="en-US" altLang="ja-JP" dirty="0"/>
              <a:t>LV2 </a:t>
            </a:r>
            <a:r>
              <a:rPr kumimoji="1" lang="ja-JP" altLang="en-US" dirty="0"/>
              <a:t>テーブルはその領域が確保された場合のみ存在</a:t>
            </a:r>
            <a:endParaRPr kumimoji="1" lang="en-US" altLang="ja-JP" dirty="0"/>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248998"/>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24899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342900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3609002"/>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3789004"/>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248999"/>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248998"/>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378900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3248998"/>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248998"/>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3291514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229020"/>
            <a:ext cx="8280092" cy="1079705"/>
          </a:xfrm>
        </p:spPr>
        <p:txBody>
          <a:bodyPr/>
          <a:lstStyle/>
          <a:p>
            <a:r>
              <a:rPr lang="en-US" altLang="ja-JP" dirty="0"/>
              <a:t>4KB </a:t>
            </a:r>
            <a:r>
              <a:rPr lang="ja-JP" altLang="en-US" dirty="0" err="1"/>
              <a:t>のメ</a:t>
            </a:r>
            <a:r>
              <a:rPr lang="ja-JP" altLang="en-US" dirty="0"/>
              <a:t>モリを確保したときにページテーブルに必要な容量：</a:t>
            </a:r>
            <a:endParaRPr lang="en-US" altLang="ja-JP" dirty="0"/>
          </a:p>
          <a:p>
            <a:pPr lvl="1"/>
            <a:r>
              <a:rPr lang="ja-JP" altLang="en-US" dirty="0"/>
              <a:t>単段：ポインタが </a:t>
            </a:r>
            <a:r>
              <a:rPr lang="en-US" altLang="ja-JP" dirty="0"/>
              <a:t>2^20=</a:t>
            </a:r>
            <a:r>
              <a:rPr lang="en-US" altLang="ja-JP" dirty="0">
                <a:solidFill>
                  <a:schemeClr val="accent5"/>
                </a:solidFill>
              </a:rPr>
              <a:t>1M </a:t>
            </a:r>
            <a:r>
              <a:rPr lang="ja-JP" altLang="en-US" dirty="0">
                <a:solidFill>
                  <a:schemeClr val="accent5"/>
                </a:solidFill>
              </a:rPr>
              <a:t>個</a:t>
            </a:r>
            <a:endParaRPr lang="en-US" altLang="ja-JP" dirty="0">
              <a:solidFill>
                <a:schemeClr val="accent5"/>
              </a:solidFill>
            </a:endParaRPr>
          </a:p>
          <a:p>
            <a:pPr lvl="1"/>
            <a:r>
              <a:rPr lang="en-US" altLang="ja-JP" dirty="0"/>
              <a:t>2</a:t>
            </a:r>
            <a:r>
              <a:rPr lang="ja-JP" altLang="en-US" dirty="0"/>
              <a:t>段：ポインタが </a:t>
            </a:r>
            <a:r>
              <a:rPr lang="en-US" altLang="ja-JP" dirty="0">
                <a:solidFill>
                  <a:schemeClr val="accent5"/>
                </a:solidFill>
              </a:rPr>
              <a:t>2^10</a:t>
            </a:r>
            <a:r>
              <a:rPr lang="en-US" altLang="ja-JP" dirty="0"/>
              <a:t>+</a:t>
            </a:r>
            <a:r>
              <a:rPr lang="en-US" altLang="ja-JP" dirty="0">
                <a:solidFill>
                  <a:schemeClr val="accent4"/>
                </a:solidFill>
              </a:rPr>
              <a:t>2^10</a:t>
            </a:r>
            <a:r>
              <a:rPr lang="en-US" altLang="ja-JP" dirty="0"/>
              <a:t>=</a:t>
            </a:r>
            <a:r>
              <a:rPr lang="en-US" altLang="ja-JP" dirty="0">
                <a:solidFill>
                  <a:schemeClr val="accent4"/>
                </a:solidFill>
              </a:rPr>
              <a:t>2K </a:t>
            </a:r>
            <a:r>
              <a:rPr lang="ja-JP" altLang="en-US" dirty="0">
                <a:solidFill>
                  <a:schemeClr val="accent4"/>
                </a:solidFill>
              </a:rPr>
              <a:t>個</a:t>
            </a:r>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248998"/>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24899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342900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3609002"/>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3789004"/>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248999"/>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248998"/>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378900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3248998"/>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248998"/>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2686314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ページ・テーブルの詳細</a:t>
            </a:r>
          </a:p>
        </p:txBody>
      </p:sp>
      <p:sp>
        <p:nvSpPr>
          <p:cNvPr id="3" name="テキスト プレースホルダー 2"/>
          <p:cNvSpPr>
            <a:spLocks noGrp="1"/>
          </p:cNvSpPr>
          <p:nvPr>
            <p:ph type="body" sz="quarter" idx="10"/>
          </p:nvPr>
        </p:nvSpPr>
        <p:spPr/>
        <p:txBody>
          <a:bodyPr/>
          <a:lstStyle/>
          <a:p>
            <a:r>
              <a:rPr kumimoji="1" lang="ja-JP" altLang="en-US" dirty="0"/>
              <a:t>実際には容量効率を重視してもっと多段になっている</a:t>
            </a:r>
            <a:endParaRPr kumimoji="1" lang="en-US" altLang="ja-JP" dirty="0"/>
          </a:p>
          <a:p>
            <a:pPr lvl="1"/>
            <a:r>
              <a:rPr lang="en-US" altLang="ja-JP" dirty="0"/>
              <a:t>x86_64 </a:t>
            </a:r>
            <a:r>
              <a:rPr lang="ja-JP" altLang="en-US" dirty="0"/>
              <a:t>だと</a:t>
            </a:r>
            <a:r>
              <a:rPr lang="en-US" altLang="ja-JP" dirty="0"/>
              <a:t>4</a:t>
            </a:r>
            <a:r>
              <a:rPr lang="ja-JP" altLang="en-US" dirty="0"/>
              <a:t>段</a:t>
            </a:r>
            <a:endParaRPr kumimoji="1" lang="en-US" altLang="ja-JP" dirty="0"/>
          </a:p>
          <a:p>
            <a:r>
              <a:rPr kumimoji="1" lang="ja-JP" altLang="en-US" dirty="0"/>
              <a:t>ページ・テーブル自体も物理メモリ上に存在</a:t>
            </a:r>
            <a:endParaRPr kumimoji="1" lang="en-US" altLang="ja-JP" dirty="0"/>
          </a:p>
          <a:p>
            <a:pPr lvl="1"/>
            <a:r>
              <a:rPr kumimoji="1" lang="en-US" altLang="ja-JP" dirty="0"/>
              <a:t>LV1</a:t>
            </a:r>
            <a:r>
              <a:rPr kumimoji="1" lang="ja-JP" altLang="en-US" dirty="0"/>
              <a:t>テーブルの先頭のアドレスを </a:t>
            </a:r>
            <a:r>
              <a:rPr kumimoji="1" lang="en-US" altLang="ja-JP" dirty="0"/>
              <a:t>CPU </a:t>
            </a:r>
            <a:r>
              <a:rPr kumimoji="1" lang="ja-JP" altLang="en-US" dirty="0"/>
              <a:t>の特別なレジスタに設定</a:t>
            </a:r>
            <a:endParaRPr kumimoji="1" lang="en-US" altLang="ja-JP" dirty="0"/>
          </a:p>
          <a:p>
            <a:pPr lvl="2"/>
            <a:r>
              <a:rPr kumimoji="1" lang="ja-JP" altLang="en-US" dirty="0"/>
              <a:t>そこが </a:t>
            </a:r>
            <a:r>
              <a:rPr kumimoji="1" lang="en-US" altLang="ja-JP" dirty="0"/>
              <a:t>LV1 </a:t>
            </a:r>
            <a:r>
              <a:rPr kumimoji="1" lang="ja-JP" altLang="en-US" dirty="0"/>
              <a:t>テーブルだと </a:t>
            </a:r>
            <a:r>
              <a:rPr kumimoji="1" lang="en-US" altLang="ja-JP" dirty="0"/>
              <a:t>CPU </a:t>
            </a:r>
            <a:r>
              <a:rPr kumimoji="1" lang="ja-JP" altLang="en-US" dirty="0"/>
              <a:t>に認識される</a:t>
            </a:r>
            <a:endParaRPr kumimoji="1" lang="en-US" altLang="ja-JP" dirty="0"/>
          </a:p>
          <a:p>
            <a:pPr lvl="2"/>
            <a:r>
              <a:rPr kumimoji="1" lang="ja-JP" altLang="en-US" dirty="0"/>
              <a:t>中身は </a:t>
            </a:r>
            <a:r>
              <a:rPr kumimoji="1" lang="en-US" altLang="ja-JP" dirty="0"/>
              <a:t>OS </a:t>
            </a:r>
            <a:r>
              <a:rPr kumimoji="1" lang="ja-JP" altLang="en-US" dirty="0"/>
              <a:t>が書き込む</a:t>
            </a:r>
            <a:endParaRPr kumimoji="1" lang="en-US" altLang="ja-JP" dirty="0"/>
          </a:p>
          <a:p>
            <a:pPr lvl="1"/>
            <a:r>
              <a:rPr kumimoji="1" lang="ja-JP" altLang="en-US" dirty="0"/>
              <a:t>プロセスを切り替える際は，このレジスタを再設定する</a:t>
            </a:r>
            <a:endParaRPr kumimoji="1" lang="en-US" altLang="ja-JP" dirty="0"/>
          </a:p>
          <a:p>
            <a:r>
              <a:rPr lang="ja-JP" altLang="en-US" dirty="0"/>
              <a:t>ページ・テーブルをたぐって仮想アドレスから物理アドレスを得る操作を「</a:t>
            </a:r>
            <a:r>
              <a:rPr lang="ja-JP" altLang="en-US" dirty="0">
                <a:solidFill>
                  <a:schemeClr val="accent5"/>
                </a:solidFill>
              </a:rPr>
              <a:t>ページ・テーブル・ウォーク（</a:t>
            </a:r>
            <a:r>
              <a:rPr lang="en-US" altLang="ja-JP" dirty="0">
                <a:solidFill>
                  <a:schemeClr val="accent5"/>
                </a:solidFill>
              </a:rPr>
              <a:t>Page Table Walk</a:t>
            </a:r>
            <a:r>
              <a:rPr lang="ja-JP" altLang="en-US" dirty="0">
                <a:solidFill>
                  <a:schemeClr val="accent5"/>
                </a:solidFill>
              </a:rPr>
              <a:t>）</a:t>
            </a:r>
            <a:r>
              <a:rPr lang="ja-JP" altLang="en-US" dirty="0"/>
              <a:t>」と呼ぶ</a:t>
            </a:r>
            <a:endParaRPr lang="en-US" altLang="ja-JP" dirty="0"/>
          </a:p>
          <a:p>
            <a:pPr lvl="1"/>
            <a:endParaRPr kumimoji="1" lang="en-US" altLang="ja-JP" dirty="0"/>
          </a:p>
        </p:txBody>
      </p:sp>
    </p:spTree>
    <p:extLst>
      <p:ext uri="{BB962C8B-B14F-4D97-AF65-F5344CB8AC3E}">
        <p14:creationId xmlns:p14="http://schemas.microsoft.com/office/powerpoint/2010/main" val="397740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b="1" dirty="0"/>
              <a:t>TLB</a:t>
            </a:r>
          </a:p>
          <a:p>
            <a:pPr marL="817200" lvl="1" indent="-457200">
              <a:buFont typeface="+mj-lt"/>
              <a:buAutoNum type="arabicPeriod"/>
            </a:pPr>
            <a:r>
              <a:rPr kumimoji="1" lang="ja-JP" altLang="en-US" dirty="0"/>
              <a:t>キャッシュ・アクセスとの関係</a:t>
            </a:r>
          </a:p>
        </p:txBody>
      </p:sp>
    </p:spTree>
    <p:extLst>
      <p:ext uri="{BB962C8B-B14F-4D97-AF65-F5344CB8AC3E}">
        <p14:creationId xmlns:p14="http://schemas.microsoft.com/office/powerpoint/2010/main" val="2542172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ページ・テーブルの速度面のオーバーヘッド</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多段テーブル</a:t>
            </a:r>
            <a:endParaRPr lang="en-US" altLang="ja-JP" dirty="0"/>
          </a:p>
          <a:p>
            <a:pPr lvl="1"/>
            <a:r>
              <a:rPr lang="en-US" altLang="ja-JP" dirty="0"/>
              <a:t>x86_64 </a:t>
            </a:r>
            <a:r>
              <a:rPr lang="ja-JP" altLang="en-US" dirty="0"/>
              <a:t>の場合，４段のページテーブルになっている</a:t>
            </a:r>
            <a:endParaRPr lang="en-US" altLang="ja-JP" dirty="0"/>
          </a:p>
          <a:p>
            <a:pPr lvl="2"/>
            <a:r>
              <a:rPr lang="ja-JP" altLang="en-US" dirty="0"/>
              <a:t>より容量効率を重視</a:t>
            </a:r>
            <a:endParaRPr lang="en-US" altLang="ja-JP" dirty="0"/>
          </a:p>
          <a:p>
            <a:pPr lvl="1"/>
            <a:r>
              <a:rPr kumimoji="1" lang="ja-JP" altLang="en-US" dirty="0"/>
              <a:t>これだとメモリ・アクセス毎に追加で４回のアクセスが発生</a:t>
            </a:r>
            <a:endParaRPr kumimoji="1" lang="en-US" altLang="ja-JP" dirty="0"/>
          </a:p>
          <a:p>
            <a:pPr lvl="2"/>
            <a:r>
              <a:rPr kumimoji="1" lang="ja-JP" altLang="en-US" dirty="0"/>
              <a:t>毎回こんなことしてたらとても耐えられない</a:t>
            </a:r>
          </a:p>
        </p:txBody>
      </p:sp>
    </p:spTree>
    <p:extLst>
      <p:ext uri="{BB962C8B-B14F-4D97-AF65-F5344CB8AC3E}">
        <p14:creationId xmlns:p14="http://schemas.microsoft.com/office/powerpoint/2010/main" val="398613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pPr lvl="1"/>
            <a:endParaRPr lang="en-US" altLang="ja-JP" dirty="0"/>
          </a:p>
          <a:p>
            <a:r>
              <a:rPr lang="ja-JP" altLang="en-US" dirty="0"/>
              <a:t>ページ・テーブルのキャッシュ</a:t>
            </a:r>
            <a:endParaRPr lang="en-US" altLang="ja-JP" dirty="0"/>
          </a:p>
          <a:p>
            <a:pPr lvl="1"/>
            <a:r>
              <a:rPr lang="ja-JP" altLang="en-US" dirty="0"/>
              <a:t>ウォークの結果得られた物理アドレスをキャッシュ</a:t>
            </a:r>
            <a:endParaRPr lang="en-US" altLang="ja-JP" dirty="0"/>
          </a:p>
          <a:p>
            <a:pPr lvl="1"/>
            <a:r>
              <a:rPr lang="ja-JP" altLang="en-US" dirty="0"/>
              <a:t>役割は完全にキャッシュだけど，歴史的経緯でバッファと呼ぶ</a:t>
            </a:r>
            <a:endParaRPr lang="en-US" altLang="ja-JP" dirty="0"/>
          </a:p>
          <a:p>
            <a:r>
              <a:rPr lang="ja-JP" altLang="en-US" dirty="0"/>
              <a:t>仮想アドレスの上位アドレスでアクセス</a:t>
            </a:r>
            <a:endParaRPr lang="en-US" altLang="ja-JP" dirty="0"/>
          </a:p>
          <a:p>
            <a:pPr lvl="1"/>
            <a:r>
              <a:rPr lang="ja-JP" altLang="en-US" dirty="0"/>
              <a:t>ヒットすると，対応するページの物理アドレスが一発で得られる</a:t>
            </a:r>
            <a:endParaRPr lang="en-US" altLang="ja-JP" dirty="0"/>
          </a:p>
          <a:p>
            <a:pPr lvl="1"/>
            <a:r>
              <a:rPr lang="ja-JP" altLang="en-US" dirty="0"/>
              <a:t>ミス時は通常のウォークを行って物理アドレス</a:t>
            </a:r>
            <a:endParaRPr kumimoji="1" lang="ja-JP" altLang="en-US" dirty="0"/>
          </a:p>
        </p:txBody>
      </p:sp>
    </p:spTree>
    <p:extLst>
      <p:ext uri="{BB962C8B-B14F-4D97-AF65-F5344CB8AC3E}">
        <p14:creationId xmlns:p14="http://schemas.microsoft.com/office/powerpoint/2010/main" val="78637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r>
              <a:rPr lang="en-US" altLang="ja-JP" dirty="0"/>
              <a:t>64 </a:t>
            </a:r>
            <a:r>
              <a:rPr lang="ja-JP" altLang="en-US" dirty="0"/>
              <a:t>エントリぐらい用意されるのが典型的</a:t>
            </a:r>
            <a:endParaRPr lang="en-US" altLang="ja-JP" dirty="0"/>
          </a:p>
          <a:p>
            <a:pPr lvl="1"/>
            <a:r>
              <a:rPr lang="ja-JP" altLang="en-US" dirty="0"/>
              <a:t>高速性を優先してエントリ数は非常に少なくなっている</a:t>
            </a:r>
            <a:endParaRPr lang="en-US" altLang="ja-JP" dirty="0"/>
          </a:p>
          <a:p>
            <a:pPr lvl="2"/>
            <a:r>
              <a:rPr lang="ja-JP" altLang="en-US" dirty="0"/>
              <a:t>ロードやストアの実行の度にアクセスされるから</a:t>
            </a:r>
            <a:endParaRPr lang="en-US" altLang="ja-JP" dirty="0"/>
          </a:p>
          <a:p>
            <a:pPr lvl="1"/>
            <a:r>
              <a:rPr lang="ja-JP" altLang="en-US" dirty="0"/>
              <a:t>カバーできる範囲が </a:t>
            </a:r>
            <a:r>
              <a:rPr lang="en-US" altLang="ja-JP" dirty="0"/>
              <a:t>64 x 4KB=256KB </a:t>
            </a:r>
            <a:r>
              <a:rPr lang="ja-JP" altLang="en-US" dirty="0"/>
              <a:t>と意外とせまい</a:t>
            </a:r>
            <a:endParaRPr lang="en-US" altLang="ja-JP" dirty="0"/>
          </a:p>
          <a:p>
            <a:r>
              <a:rPr kumimoji="1" lang="ja-JP" altLang="en-US" dirty="0"/>
              <a:t>プログラムの実行が切り替わる度にフラッシュされる</a:t>
            </a:r>
            <a:endParaRPr kumimoji="1" lang="en-US" altLang="ja-JP" dirty="0"/>
          </a:p>
          <a:p>
            <a:pPr lvl="1"/>
            <a:r>
              <a:rPr lang="ja-JP" altLang="en-US" dirty="0"/>
              <a:t>仮想アドレスはプログラム間で同じ値が使われる</a:t>
            </a:r>
            <a:endParaRPr lang="en-US" altLang="ja-JP" dirty="0"/>
          </a:p>
          <a:p>
            <a:pPr lvl="1"/>
            <a:r>
              <a:rPr kumimoji="1" lang="ja-JP" altLang="en-US" dirty="0"/>
              <a:t>最近は</a:t>
            </a:r>
            <a:r>
              <a:rPr lang="ja-JP" altLang="en-US" dirty="0"/>
              <a:t>プロセス識別子というものが導入されて，フラッシュを避けていることもある</a:t>
            </a:r>
            <a:endParaRPr lang="en-US" altLang="ja-JP" dirty="0"/>
          </a:p>
          <a:p>
            <a:pPr lvl="2"/>
            <a:r>
              <a:rPr kumimoji="1" lang="ja-JP" altLang="en-US" dirty="0"/>
              <a:t>「仮想アドレス</a:t>
            </a:r>
            <a:r>
              <a:rPr kumimoji="1" lang="en-US" altLang="ja-JP" dirty="0"/>
              <a:t>+</a:t>
            </a:r>
            <a:r>
              <a:rPr kumimoji="1" lang="ja-JP" altLang="en-US" dirty="0"/>
              <a:t>プロセス識別子」でアクセスする</a:t>
            </a:r>
          </a:p>
        </p:txBody>
      </p:sp>
    </p:spTree>
    <p:extLst>
      <p:ext uri="{BB962C8B-B14F-4D97-AF65-F5344CB8AC3E}">
        <p14:creationId xmlns:p14="http://schemas.microsoft.com/office/powerpoint/2010/main" val="327799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配列の連続アクセスでは，縦方向などのアクセスは計算速度が遅くなると紹介されていましたが，コードが不連続アクセスでもコンパイラが連続アクセスになるように最適化してくれないのでしょうか</a:t>
            </a:r>
            <a:endParaRPr lang="en-US" altLang="ja-JP" dirty="0"/>
          </a:p>
          <a:p>
            <a:r>
              <a:rPr lang="ja-JP" altLang="en-US" dirty="0"/>
              <a:t>プログラムの意味を変えずにループの順序を変えることができるなら，コンパイラがそれを自動的にやってくれたりしませんか？</a:t>
            </a:r>
          </a:p>
          <a:p>
            <a:endParaRPr lang="ja-JP" altLang="en-US" dirty="0"/>
          </a:p>
          <a:p>
            <a:endParaRPr lang="ja-JP" altLang="en-US" dirty="0"/>
          </a:p>
        </p:txBody>
      </p:sp>
    </p:spTree>
    <p:extLst>
      <p:ext uri="{BB962C8B-B14F-4D97-AF65-F5344CB8AC3E}">
        <p14:creationId xmlns:p14="http://schemas.microsoft.com/office/powerpoint/2010/main" val="2313866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dirty="0"/>
              <a:t>TLB</a:t>
            </a:r>
          </a:p>
          <a:p>
            <a:pPr marL="817200" lvl="1" indent="-457200">
              <a:buFont typeface="+mj-lt"/>
              <a:buAutoNum type="arabicPeriod"/>
            </a:pPr>
            <a:r>
              <a:rPr kumimoji="1" lang="ja-JP" altLang="en-US" b="1" dirty="0"/>
              <a:t>キャッシュ・アクセスとの関係</a:t>
            </a:r>
          </a:p>
        </p:txBody>
      </p:sp>
    </p:spTree>
    <p:extLst>
      <p:ext uri="{BB962C8B-B14F-4D97-AF65-F5344CB8AC3E}">
        <p14:creationId xmlns:p14="http://schemas.microsoft.com/office/powerpoint/2010/main" val="41313395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L1 </a:t>
            </a:r>
            <a:r>
              <a:rPr kumimoji="1" lang="ja-JP" altLang="en-US" dirty="0"/>
              <a:t>キャッシュとの関係</a:t>
            </a:r>
          </a:p>
        </p:txBody>
      </p:sp>
      <p:sp>
        <p:nvSpPr>
          <p:cNvPr id="3" name="テキスト プレースホルダー 2"/>
          <p:cNvSpPr>
            <a:spLocks noGrp="1"/>
          </p:cNvSpPr>
          <p:nvPr>
            <p:ph type="body" sz="quarter" idx="10"/>
          </p:nvPr>
        </p:nvSpPr>
        <p:spPr/>
        <p:txBody>
          <a:bodyPr/>
          <a:lstStyle/>
          <a:p>
            <a:r>
              <a:rPr kumimoji="1" lang="ja-JP" altLang="en-US" dirty="0"/>
              <a:t>キャッシュは通常は物理アドレスでアクセスされる</a:t>
            </a:r>
            <a:endParaRPr kumimoji="1" lang="en-US" altLang="ja-JP" dirty="0"/>
          </a:p>
          <a:p>
            <a:pPr lvl="1"/>
            <a:r>
              <a:rPr kumimoji="1" lang="ja-JP" altLang="en-US" dirty="0"/>
              <a:t>複数の仮想アドレスが同一の物理アドレスを指していることがあるから</a:t>
            </a:r>
            <a:endParaRPr kumimoji="1" lang="en-US" altLang="ja-JP" dirty="0"/>
          </a:p>
          <a:p>
            <a:pPr lvl="1"/>
            <a:r>
              <a:rPr kumimoji="1" lang="ja-JP" altLang="en-US" dirty="0"/>
              <a:t>論理アドレスでキャッシュを作ると，プログラムを切り替えた時に中身を捨てなければいけないというのもある</a:t>
            </a:r>
            <a:endParaRPr kumimoji="1" lang="en-US" altLang="ja-JP" dirty="0"/>
          </a:p>
          <a:p>
            <a:r>
              <a:rPr kumimoji="1" lang="ja-JP" altLang="en-US" dirty="0"/>
              <a:t>ロード時のレイテンシが伸びる</a:t>
            </a:r>
            <a:endParaRPr kumimoji="1" lang="en-US" altLang="ja-JP" dirty="0"/>
          </a:p>
          <a:p>
            <a:pPr lvl="1"/>
            <a:r>
              <a:rPr kumimoji="1" lang="ja-JP" altLang="en-US" dirty="0"/>
              <a:t>アドレス計算 → </a:t>
            </a:r>
            <a:r>
              <a:rPr kumimoji="1" lang="en-US" altLang="ja-JP" dirty="0"/>
              <a:t>TLB </a:t>
            </a:r>
            <a:r>
              <a:rPr kumimoji="1" lang="ja-JP" altLang="en-US" dirty="0"/>
              <a:t>アクセス → </a:t>
            </a:r>
            <a:r>
              <a:rPr kumimoji="1" lang="en-US" altLang="ja-JP" dirty="0"/>
              <a:t>L1</a:t>
            </a:r>
            <a:r>
              <a:rPr kumimoji="1" lang="ja-JP" altLang="en-US" dirty="0"/>
              <a:t>キャッシュ</a:t>
            </a:r>
          </a:p>
        </p:txBody>
      </p:sp>
    </p:spTree>
    <p:extLst>
      <p:ext uri="{BB962C8B-B14F-4D97-AF65-F5344CB8AC3E}">
        <p14:creationId xmlns:p14="http://schemas.microsoft.com/office/powerpoint/2010/main" val="824317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仮想インデクス物理タグ方式</a:t>
            </a:r>
            <a:br>
              <a:rPr kumimoji="1" lang="en-US" altLang="ja-JP" dirty="0"/>
            </a:br>
            <a:r>
              <a:rPr kumimoji="1" lang="en-US" altLang="ja-JP" dirty="0"/>
              <a:t>Virtually-indexed physically-tagged</a:t>
            </a:r>
            <a:r>
              <a:rPr lang="en-US" altLang="ja-JP" dirty="0"/>
              <a:t>: VIPT </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TLB </a:t>
            </a:r>
            <a:r>
              <a:rPr kumimoji="1" lang="ja-JP" altLang="en-US" dirty="0"/>
              <a:t>アクセスを介さずに </a:t>
            </a:r>
            <a:r>
              <a:rPr kumimoji="1" lang="en-US" altLang="ja-JP" dirty="0"/>
              <a:t>L1 </a:t>
            </a:r>
            <a:r>
              <a:rPr kumimoji="1" lang="ja-JP" altLang="en-US" dirty="0"/>
              <a:t>キャッシュへのアクセスを開始する方法</a:t>
            </a:r>
            <a:endParaRPr kumimoji="1" lang="en-US" altLang="ja-JP" dirty="0"/>
          </a:p>
          <a:p>
            <a:pPr lvl="1"/>
            <a:r>
              <a:rPr lang="en-US" altLang="ja-JP" dirty="0"/>
              <a:t>L1 </a:t>
            </a:r>
            <a:r>
              <a:rPr lang="ja-JP" altLang="en-US" dirty="0"/>
              <a:t>キャッシュのインデクスを仮想アドレスでひいて，</a:t>
            </a:r>
            <a:endParaRPr lang="en-US" altLang="ja-JP" dirty="0"/>
          </a:p>
          <a:p>
            <a:pPr lvl="1"/>
            <a:r>
              <a:rPr kumimoji="1" lang="ja-JP" altLang="en-US" dirty="0"/>
              <a:t>出てきたタグを </a:t>
            </a:r>
            <a:r>
              <a:rPr kumimoji="1" lang="en-US" altLang="ja-JP" dirty="0"/>
              <a:t>TLB </a:t>
            </a:r>
            <a:r>
              <a:rPr kumimoji="1" lang="ja-JP" altLang="en-US" dirty="0"/>
              <a:t>から得られた物理アドレスで比較する</a:t>
            </a:r>
            <a:endParaRPr kumimoji="1" lang="en-US" altLang="ja-JP" dirty="0"/>
          </a:p>
        </p:txBody>
      </p:sp>
    </p:spTree>
    <p:extLst>
      <p:ext uri="{BB962C8B-B14F-4D97-AF65-F5344CB8AC3E}">
        <p14:creationId xmlns:p14="http://schemas.microsoft.com/office/powerpoint/2010/main" val="1470998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アドレスとセットの対応（復習）</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セットのインデクスはライン部分の上位にある</a:t>
            </a:r>
            <a:br>
              <a:rPr lang="en-US" altLang="ja-JP" dirty="0"/>
            </a:br>
            <a:r>
              <a:rPr lang="ja-JP" altLang="en-US" dirty="0"/>
              <a:t>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Consolas" panose="020B0609020204030204" pitchFamily="49" charset="0"/>
              </a:rPr>
              <a:t>ライン</a:t>
            </a: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accent6"/>
                </a:solidFill>
                <a:latin typeface="+mn-ea"/>
              </a:rPr>
              <a:t>ここの</a:t>
            </a:r>
            <a:r>
              <a:rPr lang="en-US" altLang="ja-JP" sz="1600" dirty="0">
                <a:solidFill>
                  <a:schemeClr val="accent6"/>
                </a:solidFill>
                <a:latin typeface="+mn-ea"/>
              </a:rPr>
              <a:t>2</a:t>
            </a:r>
            <a:r>
              <a:rPr lang="ja-JP" altLang="en-US" sz="1600" dirty="0">
                <a:solidFill>
                  <a:schemeClr val="accent6"/>
                </a:solidFill>
                <a:latin typeface="+mn-ea"/>
              </a:rPr>
              <a:t>ビットがセットの </a:t>
            </a:r>
            <a:r>
              <a:rPr lang="en-US" altLang="ja-JP" sz="1600" dirty="0">
                <a:solidFill>
                  <a:schemeClr val="accent6"/>
                </a:solidFill>
                <a:latin typeface="+mn-ea"/>
              </a:rPr>
              <a:t>index</a:t>
            </a:r>
            <a:endParaRPr lang="ja-JP" altLang="en-US" sz="1600" dirty="0">
              <a:solidFill>
                <a:schemeClr val="accent6"/>
              </a:solidFill>
              <a:latin typeface="+mn-ea"/>
            </a:endParaRP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6072943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ページ内オフセットとセットの </a:t>
            </a:r>
            <a:r>
              <a:rPr kumimoji="1" lang="en-US" altLang="ja-JP" dirty="0"/>
              <a:t>index</a:t>
            </a:r>
            <a:endParaRPr kumimoji="1" lang="ja-JP" altLang="en-US" dirty="0"/>
          </a:p>
        </p:txBody>
      </p:sp>
      <p:sp>
        <p:nvSpPr>
          <p:cNvPr id="3" name="テキスト プレースホルダー 2"/>
          <p:cNvSpPr>
            <a:spLocks noGrp="1"/>
          </p:cNvSpPr>
          <p:nvPr>
            <p:ph type="body" sz="quarter" idx="10"/>
          </p:nvPr>
        </p:nvSpPr>
        <p:spPr>
          <a:xfrm>
            <a:off x="431954" y="3789004"/>
            <a:ext cx="8460094" cy="2519721"/>
          </a:xfrm>
        </p:spPr>
        <p:txBody>
          <a:bodyPr/>
          <a:lstStyle/>
          <a:p>
            <a:r>
              <a:rPr lang="en-US" altLang="ja-JP" dirty="0"/>
              <a:t>4KB </a:t>
            </a:r>
            <a:r>
              <a:rPr lang="ja-JP" altLang="en-US" dirty="0"/>
              <a:t>ページの場合，ページ内のアドレス（下位</a:t>
            </a:r>
            <a:r>
              <a:rPr lang="en-US" altLang="ja-JP" dirty="0"/>
              <a:t>12bit</a:t>
            </a:r>
            <a:r>
              <a:rPr lang="ja-JP" altLang="en-US" dirty="0"/>
              <a:t>）は仮想でも物理でも同じ</a:t>
            </a:r>
            <a:endParaRPr lang="en-US" altLang="ja-JP" dirty="0"/>
          </a:p>
          <a:p>
            <a:pPr lvl="1"/>
            <a:r>
              <a:rPr lang="ja-JP" altLang="en-US" dirty="0"/>
              <a:t>セットの位置を決定している部分はここに含まれている</a:t>
            </a:r>
            <a:endParaRPr lang="en-US" altLang="ja-JP" dirty="0"/>
          </a:p>
          <a:p>
            <a:pPr lvl="1"/>
            <a:r>
              <a:rPr lang="ja-JP" altLang="en-US" dirty="0">
                <a:solidFill>
                  <a:schemeClr val="accent5"/>
                </a:solidFill>
              </a:rPr>
              <a:t>つまり，仮想アドレスを使ってセットの </a:t>
            </a:r>
            <a:r>
              <a:rPr lang="en-US" altLang="ja-JP" dirty="0">
                <a:solidFill>
                  <a:schemeClr val="accent5"/>
                </a:solidFill>
              </a:rPr>
              <a:t>index </a:t>
            </a:r>
            <a:r>
              <a:rPr lang="ja-JP" altLang="en-US" dirty="0">
                <a:solidFill>
                  <a:schemeClr val="accent5"/>
                </a:solidFill>
              </a:rPr>
              <a:t>を決定しても結果は同じ</a:t>
            </a:r>
            <a:endParaRPr lang="en-US" altLang="ja-JP" dirty="0">
              <a:solidFill>
                <a:schemeClr val="accent5"/>
              </a:solidFill>
            </a:endParaRP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ビットがセットの </a:t>
            </a:r>
            <a:r>
              <a:rPr kumimoji="1" lang="en-US" altLang="ja-JP" sz="1600" dirty="0">
                <a:solidFill>
                  <a:schemeClr val="accent6"/>
                </a:solidFill>
                <a:latin typeface="+mn-ea"/>
              </a:rPr>
              <a:t>index</a:t>
            </a:r>
            <a:endParaRPr kumimoji="1" lang="ja-JP" altLang="en-US" sz="1600" dirty="0">
              <a:solidFill>
                <a:schemeClr val="accent6"/>
              </a:solidFill>
              <a:latin typeface="+mn-ea"/>
            </a:endParaRP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971960" y="2708992"/>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45" name="直線矢印コネクタ 44"/>
          <p:cNvCxnSpPr/>
          <p:nvPr/>
        </p:nvCxnSpPr>
        <p:spPr bwMode="auto">
          <a:xfrm>
            <a:off x="971960" y="2618991"/>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p:cNvSpPr/>
          <p:nvPr/>
        </p:nvSpPr>
        <p:spPr bwMode="auto">
          <a:xfrm>
            <a:off x="2771981" y="2708992"/>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48" name="直線コネクタ 47"/>
          <p:cNvCxnSpPr/>
          <p:nvPr/>
        </p:nvCxnSpPr>
        <p:spPr bwMode="auto">
          <a:xfrm>
            <a:off x="2771980" y="3068996"/>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9" name="正方形/長方形 48"/>
          <p:cNvSpPr/>
          <p:nvPr/>
        </p:nvSpPr>
        <p:spPr bwMode="auto">
          <a:xfrm>
            <a:off x="3041983" y="306899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a:r>
              <a:rPr kumimoji="1" lang="en-US" altLang="ja-JP" dirty="0">
                <a:solidFill>
                  <a:schemeClr val="accent6"/>
                </a:solidFill>
                <a:latin typeface="Consolas" panose="020B0609020204030204" pitchFamily="49" charset="0"/>
              </a:rPr>
              <a:t>12bit</a:t>
            </a:r>
          </a:p>
          <a:p>
            <a:pPr algn="ctr"/>
            <a:r>
              <a:rPr kumimoji="1" lang="ja-JP" altLang="en-US" dirty="0">
                <a:solidFill>
                  <a:schemeClr val="accent6"/>
                </a:solidFill>
                <a:latin typeface="Consolas" panose="020B0609020204030204" pitchFamily="49" charset="0"/>
              </a:rPr>
              <a:t>ページ内のオフセット</a:t>
            </a:r>
          </a:p>
        </p:txBody>
      </p:sp>
      <p:cxnSp>
        <p:nvCxnSpPr>
          <p:cNvPr id="50" name="直線コネクタ 49"/>
          <p:cNvCxnSpPr/>
          <p:nvPr/>
        </p:nvCxnSpPr>
        <p:spPr bwMode="auto">
          <a:xfrm>
            <a:off x="971960" y="3068996"/>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51" name="正方形/長方形 50"/>
          <p:cNvSpPr/>
          <p:nvPr/>
        </p:nvSpPr>
        <p:spPr bwMode="auto">
          <a:xfrm>
            <a:off x="1601967" y="306899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029184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仮想インデクス物理タグ方式</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lang="en-US" altLang="ja-JP" dirty="0"/>
              <a:t>TLB </a:t>
            </a:r>
            <a:r>
              <a:rPr lang="ja-JP" altLang="en-US" dirty="0"/>
              <a:t>アクセスを介さずに </a:t>
            </a:r>
            <a:r>
              <a:rPr lang="en-US" altLang="ja-JP" dirty="0"/>
              <a:t>L1 </a:t>
            </a:r>
            <a:r>
              <a:rPr lang="ja-JP" altLang="en-US" dirty="0"/>
              <a:t>キャッシュへのアクセスを開始</a:t>
            </a:r>
            <a:endParaRPr kumimoji="1" lang="ja-JP" altLang="en-US" dirty="0"/>
          </a:p>
        </p:txBody>
      </p:sp>
      <p:sp>
        <p:nvSpPr>
          <p:cNvPr id="4" name="台形 3"/>
          <p:cNvSpPr/>
          <p:nvPr/>
        </p:nvSpPr>
        <p:spPr bwMode="auto">
          <a:xfrm rot="5400000">
            <a:off x="1871970" y="1628980"/>
            <a:ext cx="1080012" cy="720009"/>
          </a:xfrm>
          <a:prstGeom prst="trapezoid">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アドレス</a:t>
            </a:r>
            <a:endParaRPr kumimoji="1" lang="en-US" altLang="ja-JP" sz="1200" dirty="0">
              <a:solidFill>
                <a:schemeClr val="tx1">
                  <a:lumMod val="75000"/>
                  <a:lumOff val="25000"/>
                </a:schemeClr>
              </a:solidFill>
              <a:latin typeface="+mn-ea"/>
            </a:endParaRPr>
          </a:p>
          <a:p>
            <a:pPr algn="ctr"/>
            <a:r>
              <a:rPr kumimoji="1" lang="ja-JP" altLang="en-US" sz="1200" dirty="0">
                <a:solidFill>
                  <a:schemeClr val="tx1">
                    <a:lumMod val="75000"/>
                    <a:lumOff val="25000"/>
                  </a:schemeClr>
                </a:solidFill>
                <a:latin typeface="+mn-ea"/>
              </a:rPr>
              <a:t>計算</a:t>
            </a:r>
          </a:p>
        </p:txBody>
      </p:sp>
      <p:cxnSp>
        <p:nvCxnSpPr>
          <p:cNvPr id="6" name="直線矢印コネクタ 5"/>
          <p:cNvCxnSpPr/>
          <p:nvPr/>
        </p:nvCxnSpPr>
        <p:spPr bwMode="auto">
          <a:xfrm>
            <a:off x="2771982" y="1988985"/>
            <a:ext cx="720008" cy="0"/>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7" name="正方形/長方形 6"/>
          <p:cNvSpPr/>
          <p:nvPr/>
        </p:nvSpPr>
        <p:spPr bwMode="auto">
          <a:xfrm>
            <a:off x="3491990" y="1628981"/>
            <a:ext cx="720008"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TLB</a:t>
            </a: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4932006" y="1628981"/>
            <a:ext cx="720008" cy="720008"/>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L1</a:t>
            </a:r>
            <a:endParaRPr kumimoji="1" lang="ja-JP" altLang="en-US" dirty="0">
              <a:solidFill>
                <a:schemeClr val="tx1">
                  <a:lumMod val="75000"/>
                  <a:lumOff val="25000"/>
                </a:schemeClr>
              </a:solidFill>
              <a:latin typeface="+mn-ea"/>
            </a:endParaRPr>
          </a:p>
        </p:txBody>
      </p:sp>
      <p:cxnSp>
        <p:nvCxnSpPr>
          <p:cNvPr id="11" name="直線矢印コネクタ 10"/>
          <p:cNvCxnSpPr/>
          <p:nvPr/>
        </p:nvCxnSpPr>
        <p:spPr bwMode="auto">
          <a:xfrm>
            <a:off x="4211998" y="1988985"/>
            <a:ext cx="720008"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3" name="直線コネクタ 12"/>
          <p:cNvCxnSpPr/>
          <p:nvPr/>
        </p:nvCxnSpPr>
        <p:spPr bwMode="auto">
          <a:xfrm>
            <a:off x="4572002" y="1988985"/>
            <a:ext cx="0" cy="720008"/>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4" name="直線コネクタ 13"/>
          <p:cNvCxnSpPr/>
          <p:nvPr/>
        </p:nvCxnSpPr>
        <p:spPr bwMode="auto">
          <a:xfrm>
            <a:off x="4572002" y="2708993"/>
            <a:ext cx="2160024"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
        <p:nvSpPr>
          <p:cNvPr id="18" name="正方形/長方形 17"/>
          <p:cNvSpPr/>
          <p:nvPr/>
        </p:nvSpPr>
        <p:spPr bwMode="auto">
          <a:xfrm>
            <a:off x="6372022" y="1628981"/>
            <a:ext cx="720008" cy="720008"/>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タグ</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比較</a:t>
            </a:r>
          </a:p>
        </p:txBody>
      </p:sp>
      <p:cxnSp>
        <p:nvCxnSpPr>
          <p:cNvPr id="20" name="直線矢印コネクタ 19"/>
          <p:cNvCxnSpPr>
            <a:endCxn id="18" idx="1"/>
          </p:cNvCxnSpPr>
          <p:nvPr/>
        </p:nvCxnSpPr>
        <p:spPr bwMode="auto">
          <a:xfrm>
            <a:off x="5652014" y="1988985"/>
            <a:ext cx="720008"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22" name="直線矢印コネクタ 21"/>
          <p:cNvCxnSpPr>
            <a:endCxn id="18" idx="2"/>
          </p:cNvCxnSpPr>
          <p:nvPr/>
        </p:nvCxnSpPr>
        <p:spPr bwMode="auto">
          <a:xfrm flipV="1">
            <a:off x="6732026" y="2348989"/>
            <a:ext cx="0" cy="360004"/>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27" name="正方形/長方形 26"/>
          <p:cNvSpPr/>
          <p:nvPr/>
        </p:nvSpPr>
        <p:spPr bwMode="auto">
          <a:xfrm>
            <a:off x="5652014" y="1718982"/>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28" name="正方形/長方形 27"/>
          <p:cNvSpPr/>
          <p:nvPr/>
        </p:nvSpPr>
        <p:spPr bwMode="auto">
          <a:xfrm>
            <a:off x="4301999" y="1538980"/>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物理</a:t>
            </a:r>
            <a:endParaRPr kumimoji="1" lang="en-US" altLang="ja-JP" sz="1200" dirty="0">
              <a:solidFill>
                <a:schemeClr val="tx1">
                  <a:lumMod val="75000"/>
                  <a:lumOff val="25000"/>
                </a:schemeClr>
              </a:solidFill>
              <a:latin typeface="+mn-ea"/>
            </a:endParaRPr>
          </a:p>
          <a:p>
            <a:pPr algn="ctr"/>
            <a:r>
              <a:rPr kumimoji="1" lang="ja-JP" altLang="en-US" sz="1200" dirty="0">
                <a:solidFill>
                  <a:schemeClr val="tx1">
                    <a:lumMod val="75000"/>
                    <a:lumOff val="25000"/>
                  </a:schemeClr>
                </a:solidFill>
                <a:latin typeface="+mn-ea"/>
              </a:rPr>
              <a:t>アドレス</a:t>
            </a:r>
          </a:p>
        </p:txBody>
      </p:sp>
      <p:sp>
        <p:nvSpPr>
          <p:cNvPr id="29" name="正方形/長方形 28"/>
          <p:cNvSpPr/>
          <p:nvPr/>
        </p:nvSpPr>
        <p:spPr bwMode="auto">
          <a:xfrm>
            <a:off x="2861983" y="1538980"/>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仮想</a:t>
            </a:r>
            <a:endParaRPr kumimoji="1" lang="en-US" altLang="ja-JP" sz="1200" dirty="0">
              <a:solidFill>
                <a:schemeClr val="tx1">
                  <a:lumMod val="75000"/>
                  <a:lumOff val="25000"/>
                </a:schemeClr>
              </a:solidFill>
              <a:latin typeface="+mn-ea"/>
            </a:endParaRPr>
          </a:p>
          <a:p>
            <a:pPr algn="ctr"/>
            <a:r>
              <a:rPr kumimoji="1" lang="ja-JP" altLang="en-US" sz="1200" dirty="0">
                <a:solidFill>
                  <a:schemeClr val="tx1">
                    <a:lumMod val="75000"/>
                    <a:lumOff val="25000"/>
                  </a:schemeClr>
                </a:solidFill>
                <a:latin typeface="+mn-ea"/>
              </a:rPr>
              <a:t>アドレス</a:t>
            </a:r>
          </a:p>
        </p:txBody>
      </p:sp>
      <p:sp>
        <p:nvSpPr>
          <p:cNvPr id="30" name="台形 29"/>
          <p:cNvSpPr/>
          <p:nvPr/>
        </p:nvSpPr>
        <p:spPr bwMode="auto">
          <a:xfrm rot="5400000">
            <a:off x="1871970" y="3429000"/>
            <a:ext cx="1080012" cy="720009"/>
          </a:xfrm>
          <a:prstGeom prst="trapezoid">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アドレス</a:t>
            </a:r>
            <a:endParaRPr kumimoji="1" lang="en-US" altLang="ja-JP" sz="1200" dirty="0">
              <a:solidFill>
                <a:schemeClr val="tx1">
                  <a:lumMod val="75000"/>
                  <a:lumOff val="25000"/>
                </a:schemeClr>
              </a:solidFill>
              <a:latin typeface="+mn-ea"/>
            </a:endParaRPr>
          </a:p>
          <a:p>
            <a:pPr algn="ctr"/>
            <a:r>
              <a:rPr kumimoji="1" lang="ja-JP" altLang="en-US" sz="1200" dirty="0">
                <a:solidFill>
                  <a:schemeClr val="tx1">
                    <a:lumMod val="75000"/>
                    <a:lumOff val="25000"/>
                  </a:schemeClr>
                </a:solidFill>
                <a:latin typeface="+mn-ea"/>
              </a:rPr>
              <a:t>計算</a:t>
            </a:r>
          </a:p>
        </p:txBody>
      </p:sp>
      <p:cxnSp>
        <p:nvCxnSpPr>
          <p:cNvPr id="31" name="直線矢印コネクタ 30"/>
          <p:cNvCxnSpPr/>
          <p:nvPr/>
        </p:nvCxnSpPr>
        <p:spPr bwMode="auto">
          <a:xfrm>
            <a:off x="2771982" y="3789005"/>
            <a:ext cx="720008" cy="0"/>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32" name="正方形/長方形 31"/>
          <p:cNvSpPr/>
          <p:nvPr/>
        </p:nvSpPr>
        <p:spPr bwMode="auto">
          <a:xfrm>
            <a:off x="3491990" y="3429001"/>
            <a:ext cx="720008"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TLB</a:t>
            </a:r>
            <a:endParaRPr kumimoji="1" lang="ja-JP" altLang="en-US" dirty="0">
              <a:solidFill>
                <a:schemeClr val="tx1">
                  <a:lumMod val="75000"/>
                  <a:lumOff val="25000"/>
                </a:schemeClr>
              </a:solidFill>
              <a:latin typeface="+mn-ea"/>
            </a:endParaRPr>
          </a:p>
        </p:txBody>
      </p:sp>
      <p:sp>
        <p:nvSpPr>
          <p:cNvPr id="33" name="正方形/長方形 32"/>
          <p:cNvSpPr/>
          <p:nvPr/>
        </p:nvSpPr>
        <p:spPr bwMode="auto">
          <a:xfrm>
            <a:off x="3491990" y="4509013"/>
            <a:ext cx="720008" cy="720008"/>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L1</a:t>
            </a:r>
            <a:endParaRPr kumimoji="1" lang="ja-JP" altLang="en-US" dirty="0">
              <a:solidFill>
                <a:schemeClr val="tx1">
                  <a:lumMod val="75000"/>
                  <a:lumOff val="25000"/>
                </a:schemeClr>
              </a:solidFill>
              <a:latin typeface="+mn-ea"/>
            </a:endParaRPr>
          </a:p>
        </p:txBody>
      </p:sp>
      <p:cxnSp>
        <p:nvCxnSpPr>
          <p:cNvPr id="34" name="直線矢印コネクタ 33"/>
          <p:cNvCxnSpPr/>
          <p:nvPr/>
        </p:nvCxnSpPr>
        <p:spPr bwMode="auto">
          <a:xfrm>
            <a:off x="4211998" y="3789005"/>
            <a:ext cx="720008"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36" name="直線コネクタ 35"/>
          <p:cNvCxnSpPr/>
          <p:nvPr/>
        </p:nvCxnSpPr>
        <p:spPr bwMode="auto">
          <a:xfrm>
            <a:off x="4211998" y="4869017"/>
            <a:ext cx="1080012"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
        <p:nvSpPr>
          <p:cNvPr id="37" name="正方形/長方形 36"/>
          <p:cNvSpPr/>
          <p:nvPr/>
        </p:nvSpPr>
        <p:spPr bwMode="auto">
          <a:xfrm>
            <a:off x="4932006" y="3429001"/>
            <a:ext cx="720008" cy="720008"/>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タグ</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比較</a:t>
            </a:r>
          </a:p>
        </p:txBody>
      </p:sp>
      <p:cxnSp>
        <p:nvCxnSpPr>
          <p:cNvPr id="38" name="直線矢印コネクタ 37"/>
          <p:cNvCxnSpPr/>
          <p:nvPr/>
        </p:nvCxnSpPr>
        <p:spPr bwMode="auto">
          <a:xfrm>
            <a:off x="5652014" y="3789005"/>
            <a:ext cx="630007"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39" name="直線矢印コネクタ 38"/>
          <p:cNvCxnSpPr>
            <a:endCxn id="37" idx="2"/>
          </p:cNvCxnSpPr>
          <p:nvPr/>
        </p:nvCxnSpPr>
        <p:spPr bwMode="auto">
          <a:xfrm flipV="1">
            <a:off x="5292010" y="4149009"/>
            <a:ext cx="0" cy="720008"/>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4662003" y="4599014"/>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41" name="正方形/長方形 40"/>
          <p:cNvSpPr/>
          <p:nvPr/>
        </p:nvSpPr>
        <p:spPr bwMode="auto">
          <a:xfrm>
            <a:off x="4301999" y="3339000"/>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物理</a:t>
            </a:r>
            <a:endParaRPr kumimoji="1" lang="en-US" altLang="ja-JP" sz="1200" dirty="0">
              <a:solidFill>
                <a:schemeClr val="tx1">
                  <a:lumMod val="75000"/>
                  <a:lumOff val="25000"/>
                </a:schemeClr>
              </a:solidFill>
              <a:latin typeface="+mn-ea"/>
            </a:endParaRPr>
          </a:p>
          <a:p>
            <a:pPr algn="ctr"/>
            <a:r>
              <a:rPr kumimoji="1" lang="ja-JP" altLang="en-US" sz="1200" dirty="0">
                <a:solidFill>
                  <a:schemeClr val="tx1">
                    <a:lumMod val="75000"/>
                    <a:lumOff val="25000"/>
                  </a:schemeClr>
                </a:solidFill>
                <a:latin typeface="+mn-ea"/>
              </a:rPr>
              <a:t>アドレス</a:t>
            </a:r>
          </a:p>
        </p:txBody>
      </p:sp>
      <p:sp>
        <p:nvSpPr>
          <p:cNvPr id="42" name="正方形/長方形 41"/>
          <p:cNvSpPr/>
          <p:nvPr/>
        </p:nvSpPr>
        <p:spPr bwMode="auto">
          <a:xfrm>
            <a:off x="2861983" y="3339000"/>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仮想</a:t>
            </a:r>
            <a:endParaRPr kumimoji="1" lang="en-US" altLang="ja-JP" sz="1200" dirty="0">
              <a:solidFill>
                <a:schemeClr val="tx1">
                  <a:lumMod val="75000"/>
                  <a:lumOff val="25000"/>
                </a:schemeClr>
              </a:solidFill>
              <a:latin typeface="+mn-ea"/>
            </a:endParaRPr>
          </a:p>
          <a:p>
            <a:pPr algn="ctr"/>
            <a:r>
              <a:rPr kumimoji="1" lang="ja-JP" altLang="en-US" sz="1200" dirty="0">
                <a:solidFill>
                  <a:schemeClr val="tx1">
                    <a:lumMod val="75000"/>
                    <a:lumOff val="25000"/>
                  </a:schemeClr>
                </a:solidFill>
                <a:latin typeface="+mn-ea"/>
              </a:rPr>
              <a:t>アドレス</a:t>
            </a:r>
          </a:p>
        </p:txBody>
      </p:sp>
      <p:cxnSp>
        <p:nvCxnSpPr>
          <p:cNvPr id="43" name="直線コネクタ 42"/>
          <p:cNvCxnSpPr/>
          <p:nvPr/>
        </p:nvCxnSpPr>
        <p:spPr bwMode="auto">
          <a:xfrm>
            <a:off x="3131986" y="3789005"/>
            <a:ext cx="0" cy="1080012"/>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45" name="直線矢印コネクタ 44"/>
          <p:cNvCxnSpPr/>
          <p:nvPr/>
        </p:nvCxnSpPr>
        <p:spPr bwMode="auto">
          <a:xfrm>
            <a:off x="3131986" y="4869017"/>
            <a:ext cx="360004" cy="0"/>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49" name="正方形/長方形 48"/>
          <p:cNvSpPr/>
          <p:nvPr/>
        </p:nvSpPr>
        <p:spPr bwMode="auto">
          <a:xfrm>
            <a:off x="251952" y="1808982"/>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直列に変換を</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行う場合</a:t>
            </a:r>
          </a:p>
        </p:txBody>
      </p:sp>
      <p:sp>
        <p:nvSpPr>
          <p:cNvPr id="50" name="正方形/長方形 49"/>
          <p:cNvSpPr/>
          <p:nvPr/>
        </p:nvSpPr>
        <p:spPr bwMode="auto">
          <a:xfrm>
            <a:off x="251952" y="3609002"/>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dirty="0">
                <a:solidFill>
                  <a:schemeClr val="tx1">
                    <a:lumMod val="75000"/>
                    <a:lumOff val="25000"/>
                  </a:schemeClr>
                </a:solidFill>
                <a:latin typeface="+mn-ea"/>
              </a:rPr>
              <a:t>仮想インデクス</a:t>
            </a:r>
            <a:endParaRPr lang="en-US" altLang="ja-JP" sz="1600" dirty="0">
              <a:solidFill>
                <a:schemeClr val="tx1">
                  <a:lumMod val="75000"/>
                  <a:lumOff val="25000"/>
                </a:schemeClr>
              </a:solidFill>
              <a:latin typeface="+mn-ea"/>
            </a:endParaRPr>
          </a:p>
          <a:p>
            <a:r>
              <a:rPr lang="ja-JP" altLang="en-US" sz="1600" dirty="0">
                <a:solidFill>
                  <a:schemeClr val="tx1">
                    <a:lumMod val="75000"/>
                    <a:lumOff val="25000"/>
                  </a:schemeClr>
                </a:solidFill>
                <a:latin typeface="+mn-ea"/>
              </a:rPr>
              <a:t>物理タグ方式</a:t>
            </a:r>
            <a:endParaRPr kumimoji="1" lang="ja-JP" altLang="en-US" sz="1600" dirty="0">
              <a:solidFill>
                <a:schemeClr val="tx1">
                  <a:lumMod val="75000"/>
                  <a:lumOff val="25000"/>
                </a:schemeClr>
              </a:solidFill>
              <a:latin typeface="+mn-ea"/>
            </a:endParaRPr>
          </a:p>
        </p:txBody>
      </p:sp>
      <p:cxnSp>
        <p:nvCxnSpPr>
          <p:cNvPr id="53" name="直線矢印コネクタ 52"/>
          <p:cNvCxnSpPr/>
          <p:nvPr/>
        </p:nvCxnSpPr>
        <p:spPr bwMode="auto">
          <a:xfrm>
            <a:off x="7092030" y="1988985"/>
            <a:ext cx="630007"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562469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仮想インデクス物理タグ方式の問題</a:t>
            </a:r>
            <a:endParaRPr kumimoji="1" lang="ja-JP" altLang="en-US" dirty="0"/>
          </a:p>
        </p:txBody>
      </p:sp>
      <p:sp>
        <p:nvSpPr>
          <p:cNvPr id="3" name="テキスト プレースホルダー 2"/>
          <p:cNvSpPr>
            <a:spLocks noGrp="1"/>
          </p:cNvSpPr>
          <p:nvPr>
            <p:ph type="body" sz="quarter" idx="10"/>
          </p:nvPr>
        </p:nvSpPr>
        <p:spPr>
          <a:xfrm>
            <a:off x="611956" y="3699004"/>
            <a:ext cx="8280092" cy="2609722"/>
          </a:xfrm>
        </p:spPr>
        <p:txBody>
          <a:bodyPr/>
          <a:lstStyle/>
          <a:p>
            <a:r>
              <a:rPr kumimoji="1" lang="ja-JP" altLang="en-US" dirty="0"/>
              <a:t>セット個数の最大数が大きく取れない</a:t>
            </a:r>
            <a:endParaRPr kumimoji="1" lang="en-US" altLang="ja-JP" dirty="0"/>
          </a:p>
          <a:p>
            <a:pPr lvl="1"/>
            <a:r>
              <a:rPr lang="en-US" altLang="ja-JP" dirty="0"/>
              <a:t>4KB </a:t>
            </a:r>
            <a:r>
              <a:rPr lang="ja-JP" altLang="en-US" dirty="0"/>
              <a:t>ページの場合，ページ内オフセットは </a:t>
            </a:r>
            <a:r>
              <a:rPr lang="en-US" altLang="ja-JP" dirty="0"/>
              <a:t>12bit </a:t>
            </a:r>
          </a:p>
          <a:p>
            <a:pPr lvl="1"/>
            <a:r>
              <a:rPr kumimoji="1" lang="en-US" altLang="ja-JP" dirty="0"/>
              <a:t>64B </a:t>
            </a:r>
            <a:r>
              <a:rPr kumimoji="1" lang="ja-JP" altLang="en-US" dirty="0"/>
              <a:t>ラインの場合，そこに </a:t>
            </a:r>
            <a:r>
              <a:rPr kumimoji="1" lang="en-US" altLang="ja-JP" dirty="0"/>
              <a:t>2^6=64 </a:t>
            </a:r>
            <a:r>
              <a:rPr kumimoji="1" lang="ja-JP" altLang="en-US" dirty="0"/>
              <a:t>より </a:t>
            </a:r>
            <a:r>
              <a:rPr kumimoji="1" lang="en-US" altLang="ja-JP" dirty="0"/>
              <a:t>6bit </a:t>
            </a:r>
            <a:r>
              <a:rPr kumimoji="1" lang="ja-JP" altLang="en-US" dirty="0"/>
              <a:t>とられる</a:t>
            </a:r>
          </a:p>
          <a:p>
            <a:pPr lvl="1"/>
            <a:r>
              <a:rPr kumimoji="1" lang="ja-JP" altLang="en-US" dirty="0">
                <a:solidFill>
                  <a:schemeClr val="accent5"/>
                </a:solidFill>
              </a:rPr>
              <a:t>つまり </a:t>
            </a:r>
            <a:r>
              <a:rPr kumimoji="1" lang="en-US" altLang="ja-JP" dirty="0">
                <a:solidFill>
                  <a:schemeClr val="accent5"/>
                </a:solidFill>
              </a:rPr>
              <a:t>12-6=6 bit </a:t>
            </a:r>
            <a:r>
              <a:rPr kumimoji="1" lang="ja-JP" altLang="en-US" dirty="0">
                <a:solidFill>
                  <a:schemeClr val="accent5"/>
                </a:solidFill>
              </a:rPr>
              <a:t>分 </a:t>
            </a:r>
            <a:r>
              <a:rPr kumimoji="1" lang="en-US" altLang="ja-JP" dirty="0">
                <a:solidFill>
                  <a:schemeClr val="accent5"/>
                </a:solidFill>
              </a:rPr>
              <a:t>= 64 </a:t>
            </a:r>
            <a:r>
              <a:rPr kumimoji="1" lang="ja-JP" altLang="en-US" dirty="0">
                <a:solidFill>
                  <a:schemeClr val="accent5"/>
                </a:solidFill>
              </a:rPr>
              <a:t>セットしか使えない</a:t>
            </a:r>
            <a:endParaRPr kumimoji="1" lang="en-US" altLang="ja-JP" dirty="0">
              <a:solidFill>
                <a:schemeClr val="accent5"/>
              </a:solidFill>
            </a:endParaRPr>
          </a:p>
        </p:txBody>
      </p:sp>
      <p:sp>
        <p:nvSpPr>
          <p:cNvPr id="4" name="正方形/長方形 3"/>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 name="直線矢印コネクタ 4"/>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7" name="正方形/長方形 6"/>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Consolas" panose="020B0609020204030204" pitchFamily="49" charset="0"/>
              </a:rPr>
              <a:t>ライン</a:t>
            </a:r>
          </a:p>
        </p:txBody>
      </p:sp>
      <p:cxnSp>
        <p:nvCxnSpPr>
          <p:cNvPr id="8" name="直線コネクタ 7"/>
          <p:cNvCxnSpPr/>
          <p:nvPr/>
        </p:nvCxnSpPr>
        <p:spPr bwMode="auto">
          <a:xfrm>
            <a:off x="2771980" y="1808982"/>
            <a:ext cx="540006"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9" name="正方形/長方形 8"/>
          <p:cNvSpPr/>
          <p:nvPr/>
        </p:nvSpPr>
        <p:spPr bwMode="auto">
          <a:xfrm>
            <a:off x="2141973" y="19889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ここのビットが</a:t>
            </a:r>
            <a:endParaRPr kumimoji="1" lang="en-US" altLang="ja-JP" sz="1600" dirty="0">
              <a:solidFill>
                <a:schemeClr val="accent6"/>
              </a:solidFill>
              <a:latin typeface="+mn-ea"/>
            </a:endParaRPr>
          </a:p>
          <a:p>
            <a:pPr algn="ctr"/>
            <a:r>
              <a:rPr kumimoji="1" lang="ja-JP" altLang="en-US" sz="1600" dirty="0">
                <a:solidFill>
                  <a:schemeClr val="accent6"/>
                </a:solidFill>
                <a:latin typeface="+mn-ea"/>
              </a:rPr>
              <a:t>セットの </a:t>
            </a:r>
            <a:r>
              <a:rPr kumimoji="1" lang="en-US" altLang="ja-JP" sz="1600" dirty="0">
                <a:solidFill>
                  <a:schemeClr val="accent6"/>
                </a:solidFill>
                <a:latin typeface="+mn-ea"/>
              </a:rPr>
              <a:t>index</a:t>
            </a:r>
            <a:endParaRPr kumimoji="1" lang="ja-JP" altLang="en-US" sz="1600" dirty="0">
              <a:solidFill>
                <a:schemeClr val="accent6"/>
              </a:solidFill>
              <a:latin typeface="+mn-ea"/>
            </a:endParaRPr>
          </a:p>
        </p:txBody>
      </p:sp>
      <p:sp>
        <p:nvSpPr>
          <p:cNvPr id="10" name="正方形/長方形 9"/>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11" name="正方形/長方形 10"/>
          <p:cNvSpPr/>
          <p:nvPr/>
        </p:nvSpPr>
        <p:spPr bwMode="auto">
          <a:xfrm>
            <a:off x="2771980" y="1448978"/>
            <a:ext cx="540007"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12" name="正方形/長方形 11"/>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13" name="正方形/長方形 12"/>
          <p:cNvSpPr/>
          <p:nvPr/>
        </p:nvSpPr>
        <p:spPr bwMode="auto">
          <a:xfrm>
            <a:off x="971960" y="2708992"/>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14" name="直線矢印コネクタ 13"/>
          <p:cNvCxnSpPr/>
          <p:nvPr/>
        </p:nvCxnSpPr>
        <p:spPr bwMode="auto">
          <a:xfrm>
            <a:off x="971960" y="2618991"/>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bwMode="auto">
          <a:xfrm>
            <a:off x="2771981" y="2708992"/>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16" name="直線コネクタ 15"/>
          <p:cNvCxnSpPr/>
          <p:nvPr/>
        </p:nvCxnSpPr>
        <p:spPr bwMode="auto">
          <a:xfrm>
            <a:off x="2771980" y="3068996"/>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7" name="正方形/長方形 16"/>
          <p:cNvSpPr/>
          <p:nvPr/>
        </p:nvSpPr>
        <p:spPr bwMode="auto">
          <a:xfrm>
            <a:off x="3041983" y="306899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a:r>
              <a:rPr kumimoji="1" lang="en-US" altLang="ja-JP" dirty="0">
                <a:solidFill>
                  <a:schemeClr val="accent3">
                    <a:lumMod val="75000"/>
                  </a:schemeClr>
                </a:solidFill>
                <a:latin typeface="Consolas" panose="020B0609020204030204" pitchFamily="49" charset="0"/>
              </a:rPr>
              <a:t>12bit</a:t>
            </a:r>
          </a:p>
          <a:p>
            <a:pPr algn="ctr"/>
            <a:r>
              <a:rPr kumimoji="1" lang="ja-JP" altLang="en-US" dirty="0">
                <a:solidFill>
                  <a:schemeClr val="accent3">
                    <a:lumMod val="75000"/>
                  </a:schemeClr>
                </a:solidFill>
                <a:latin typeface="Consolas" panose="020B0609020204030204" pitchFamily="49" charset="0"/>
              </a:rPr>
              <a:t>ページ内のオフセット</a:t>
            </a:r>
          </a:p>
        </p:txBody>
      </p:sp>
      <p:cxnSp>
        <p:nvCxnSpPr>
          <p:cNvPr id="21" name="直線コネクタ 20"/>
          <p:cNvCxnSpPr/>
          <p:nvPr/>
        </p:nvCxnSpPr>
        <p:spPr bwMode="auto">
          <a:xfrm>
            <a:off x="3311986" y="1808982"/>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22" name="正方形/長方形 21"/>
          <p:cNvSpPr/>
          <p:nvPr/>
        </p:nvSpPr>
        <p:spPr bwMode="auto">
          <a:xfrm>
            <a:off x="3311986" y="19889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3">
                    <a:lumMod val="75000"/>
                  </a:schemeClr>
                </a:solidFill>
                <a:latin typeface="+mn-ea"/>
              </a:rPr>
              <a:t>ここのビットが</a:t>
            </a:r>
            <a:endParaRPr kumimoji="1" lang="en-US" altLang="ja-JP" sz="1600" dirty="0">
              <a:solidFill>
                <a:schemeClr val="accent3">
                  <a:lumMod val="75000"/>
                </a:schemeClr>
              </a:solidFill>
              <a:latin typeface="+mn-ea"/>
            </a:endParaRPr>
          </a:p>
          <a:p>
            <a:r>
              <a:rPr kumimoji="1" lang="ja-JP" altLang="en-US" sz="1600" dirty="0">
                <a:solidFill>
                  <a:schemeClr val="accent3">
                    <a:lumMod val="75000"/>
                  </a:schemeClr>
                </a:solidFill>
                <a:latin typeface="+mn-ea"/>
              </a:rPr>
              <a:t>ライン内オフセット（</a:t>
            </a:r>
            <a:r>
              <a:rPr kumimoji="1" lang="en-US" altLang="ja-JP" sz="1600" dirty="0">
                <a:solidFill>
                  <a:schemeClr val="accent3">
                    <a:lumMod val="75000"/>
                  </a:schemeClr>
                </a:solidFill>
                <a:latin typeface="+mn-ea"/>
              </a:rPr>
              <a:t>6bit</a:t>
            </a:r>
            <a:r>
              <a:rPr kumimoji="1" lang="ja-JP" altLang="en-US" sz="1600" dirty="0">
                <a:solidFill>
                  <a:schemeClr val="accent3">
                    <a:lumMod val="75000"/>
                  </a:schemeClr>
                </a:solidFill>
                <a:latin typeface="+mn-ea"/>
              </a:rPr>
              <a:t>）</a:t>
            </a:r>
          </a:p>
        </p:txBody>
      </p:sp>
    </p:spTree>
    <p:extLst>
      <p:ext uri="{BB962C8B-B14F-4D97-AF65-F5344CB8AC3E}">
        <p14:creationId xmlns:p14="http://schemas.microsoft.com/office/powerpoint/2010/main" val="3126186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仮想インデクス物理タグ方式の問題</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way</a:t>
            </a:r>
            <a:r>
              <a:rPr lang="ja-JP" altLang="en-US" dirty="0"/>
              <a:t> 数を増やす方向でしか </a:t>
            </a:r>
            <a:r>
              <a:rPr lang="en-US" altLang="ja-JP" dirty="0"/>
              <a:t>L1 </a:t>
            </a:r>
            <a:r>
              <a:rPr lang="ja-JP" altLang="en-US" dirty="0"/>
              <a:t>キャッシュ容量を増やせない</a:t>
            </a:r>
            <a:endParaRPr lang="en-US" altLang="ja-JP" dirty="0"/>
          </a:p>
          <a:p>
            <a:pPr lvl="1"/>
            <a:r>
              <a:rPr lang="en-US" altLang="ja-JP" dirty="0"/>
              <a:t>12-6=6 bit </a:t>
            </a:r>
            <a:r>
              <a:rPr lang="ja-JP" altLang="en-US" dirty="0"/>
              <a:t>分 </a:t>
            </a:r>
            <a:r>
              <a:rPr lang="en-US" altLang="ja-JP" dirty="0"/>
              <a:t>= 64 </a:t>
            </a:r>
            <a:r>
              <a:rPr lang="ja-JP" altLang="en-US" dirty="0"/>
              <a:t>セットしか使えない</a:t>
            </a:r>
            <a:endParaRPr lang="en-US" altLang="ja-JP" dirty="0"/>
          </a:p>
          <a:p>
            <a:pPr lvl="2"/>
            <a:r>
              <a:rPr lang="ja-JP" altLang="en-US" dirty="0"/>
              <a:t>たとえば </a:t>
            </a:r>
            <a:r>
              <a:rPr lang="en-US" altLang="ja-JP" dirty="0"/>
              <a:t>64</a:t>
            </a:r>
            <a:r>
              <a:rPr lang="ja-JP" altLang="en-US" dirty="0"/>
              <a:t>セット </a:t>
            </a:r>
            <a:r>
              <a:rPr lang="en-US" altLang="ja-JP" dirty="0"/>
              <a:t>× 64B</a:t>
            </a:r>
            <a:r>
              <a:rPr lang="ja-JP" altLang="en-US" dirty="0"/>
              <a:t>ライン </a:t>
            </a:r>
            <a:r>
              <a:rPr lang="en-US" altLang="ja-JP" dirty="0"/>
              <a:t>× </a:t>
            </a:r>
            <a:r>
              <a:rPr lang="en-US" altLang="ja-JP" dirty="0">
                <a:solidFill>
                  <a:schemeClr val="accent5"/>
                </a:solidFill>
              </a:rPr>
              <a:t>8way</a:t>
            </a:r>
            <a:r>
              <a:rPr lang="en-US" altLang="ja-JP" dirty="0"/>
              <a:t> = 32KB</a:t>
            </a:r>
          </a:p>
          <a:p>
            <a:pPr lvl="1"/>
            <a:r>
              <a:rPr lang="ja-JP" altLang="en-US" dirty="0"/>
              <a:t>これ以上 </a:t>
            </a:r>
            <a:r>
              <a:rPr lang="en-US" altLang="ja-JP" dirty="0"/>
              <a:t>way </a:t>
            </a:r>
            <a:r>
              <a:rPr lang="ja-JP" altLang="en-US" dirty="0"/>
              <a:t>数を増やすのはつらい</a:t>
            </a:r>
            <a:endParaRPr lang="en-US" altLang="ja-JP" dirty="0"/>
          </a:p>
          <a:p>
            <a:pPr lvl="2"/>
            <a:r>
              <a:rPr lang="ja-JP" altLang="en-US" dirty="0"/>
              <a:t>比較器の個数が増えるので遅延が問題になってくる</a:t>
            </a:r>
            <a:endParaRPr lang="en-US" altLang="ja-JP" dirty="0"/>
          </a:p>
          <a:p>
            <a:r>
              <a:rPr lang="en-US" altLang="ja-JP" dirty="0"/>
              <a:t>L1 </a:t>
            </a:r>
            <a:r>
              <a:rPr lang="ja-JP" altLang="en-US" dirty="0"/>
              <a:t>キャッシュが </a:t>
            </a:r>
            <a:r>
              <a:rPr lang="en-US" altLang="ja-JP" dirty="0"/>
              <a:t>32KB </a:t>
            </a:r>
            <a:r>
              <a:rPr lang="ja-JP" altLang="en-US" dirty="0"/>
              <a:t>程度となっているのは，このことが大きい</a:t>
            </a:r>
            <a:endParaRPr lang="en-US" altLang="ja-JP" dirty="0">
              <a:solidFill>
                <a:schemeClr val="accent5"/>
              </a:solidFill>
            </a:endParaRPr>
          </a:p>
          <a:p>
            <a:pPr lvl="1"/>
            <a:r>
              <a:rPr lang="en-US" altLang="ja-JP" dirty="0"/>
              <a:t>L2 </a:t>
            </a:r>
            <a:r>
              <a:rPr lang="ja-JP" altLang="en-US" dirty="0"/>
              <a:t>以降のキャッシュは変換後の物理アドレスでアクセスするので問題とならない</a:t>
            </a:r>
            <a:endParaRPr lang="en-US" altLang="ja-JP" dirty="0">
              <a:solidFill>
                <a:schemeClr val="accent5"/>
              </a:solidFill>
            </a:endParaRPr>
          </a:p>
        </p:txBody>
      </p:sp>
    </p:spTree>
    <p:extLst>
      <p:ext uri="{BB962C8B-B14F-4D97-AF65-F5344CB8AC3E}">
        <p14:creationId xmlns:p14="http://schemas.microsoft.com/office/powerpoint/2010/main" val="4241522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仮想メモリのまとめ</a:t>
            </a:r>
          </a:p>
        </p:txBody>
      </p:sp>
      <p:sp>
        <p:nvSpPr>
          <p:cNvPr id="3" name="テキスト プレースホルダー 2"/>
          <p:cNvSpPr>
            <a:spLocks noGrp="1"/>
          </p:cNvSpPr>
          <p:nvPr>
            <p:ph type="body" sz="quarter" idx="10"/>
          </p:nvPr>
        </p:nvSpPr>
        <p:spPr/>
        <p:txBody>
          <a:bodyPr/>
          <a:lstStyle/>
          <a:p>
            <a:r>
              <a:rPr lang="ja-JP" altLang="en-US" dirty="0"/>
              <a:t>仮想メモリ：</a:t>
            </a:r>
            <a:endParaRPr lang="en-US" altLang="ja-JP" dirty="0"/>
          </a:p>
          <a:p>
            <a:pPr lvl="1"/>
            <a:r>
              <a:rPr lang="ja-JP" altLang="en-US" dirty="0"/>
              <a:t>プログラムごとに専用の大きなメモリが用意されているように「見せかける」技術</a:t>
            </a:r>
            <a:endParaRPr lang="en-US" altLang="ja-JP" dirty="0"/>
          </a:p>
          <a:p>
            <a:r>
              <a:rPr kumimoji="1" lang="ja-JP" altLang="en-US" dirty="0"/>
              <a:t>ページ・テーブル</a:t>
            </a:r>
            <a:endParaRPr kumimoji="1" lang="en-US" altLang="ja-JP" dirty="0"/>
          </a:p>
          <a:p>
            <a:pPr lvl="1"/>
            <a:r>
              <a:rPr kumimoji="1" lang="ja-JP" altLang="en-US" dirty="0"/>
              <a:t>仮想アドレスから物理アドレスへの変換表</a:t>
            </a:r>
            <a:endParaRPr kumimoji="1" lang="en-US" altLang="ja-JP" dirty="0"/>
          </a:p>
          <a:p>
            <a:pPr lvl="1"/>
            <a:r>
              <a:rPr kumimoji="1" lang="en-US" altLang="ja-JP" dirty="0"/>
              <a:t>TLB </a:t>
            </a:r>
            <a:r>
              <a:rPr kumimoji="1" lang="ja-JP" altLang="en-US" dirty="0"/>
              <a:t>はページ・テーブルのキャッシュ</a:t>
            </a:r>
            <a:endParaRPr kumimoji="1" lang="en-US" altLang="ja-JP" dirty="0"/>
          </a:p>
          <a:p>
            <a:r>
              <a:rPr kumimoji="1" lang="ja-JP" altLang="en-US" dirty="0"/>
              <a:t>仮想インデクス物理タグ方式</a:t>
            </a:r>
            <a:endParaRPr kumimoji="1" lang="en-US" altLang="ja-JP" dirty="0"/>
          </a:p>
          <a:p>
            <a:pPr lvl="1"/>
            <a:r>
              <a:rPr kumimoji="1" lang="ja-JP" altLang="en-US" dirty="0"/>
              <a:t>物理アドレスへの変換を行わずに </a:t>
            </a:r>
            <a:r>
              <a:rPr kumimoji="1" lang="en-US" altLang="ja-JP" dirty="0"/>
              <a:t>L1 </a:t>
            </a:r>
            <a:r>
              <a:rPr kumimoji="1" lang="ja-JP" altLang="en-US" dirty="0"/>
              <a:t>キャッシュへアクセスする方法</a:t>
            </a:r>
          </a:p>
        </p:txBody>
      </p:sp>
    </p:spTree>
    <p:extLst>
      <p:ext uri="{BB962C8B-B14F-4D97-AF65-F5344CB8AC3E}">
        <p14:creationId xmlns:p14="http://schemas.microsoft.com/office/powerpoint/2010/main" val="2860077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保護機構</a:t>
            </a:r>
            <a:endParaRPr kumimoji="1" lang="en-US" altLang="ja-JP" dirty="0"/>
          </a:p>
          <a:p>
            <a:pPr marL="817200" lvl="1" indent="-457200">
              <a:buFont typeface="+mj-lt"/>
              <a:buAutoNum type="arabicPeriod"/>
            </a:pPr>
            <a:r>
              <a:rPr kumimoji="1" lang="ja-JP" altLang="en-US" dirty="0"/>
              <a:t>仮想メモリ</a:t>
            </a:r>
            <a:endParaRPr kumimoji="1" lang="en-US" altLang="ja-JP" dirty="0"/>
          </a:p>
          <a:p>
            <a:pPr marL="817200" lvl="1" indent="-457200">
              <a:buFont typeface="+mj-lt"/>
              <a:buAutoNum type="arabicPeriod"/>
            </a:pPr>
            <a:r>
              <a:rPr lang="ja-JP" altLang="en-US" b="1" dirty="0"/>
              <a:t>特権モード</a:t>
            </a:r>
            <a:endParaRPr lang="en-US" altLang="ja-JP" b="1" dirty="0"/>
          </a:p>
          <a:p>
            <a:pPr marL="457200" indent="-457200">
              <a:buFont typeface="+mj-lt"/>
              <a:buAutoNum type="arabicPeriod"/>
            </a:pPr>
            <a:r>
              <a:rPr kumimoji="1" lang="ja-JP" altLang="en-US" dirty="0"/>
              <a:t>脆弱性とアタック</a:t>
            </a:r>
            <a:endParaRPr kumimoji="1" lang="en-US" altLang="ja-JP" dirty="0"/>
          </a:p>
          <a:p>
            <a:pPr marL="817200" lvl="1" indent="-457200">
              <a:buFont typeface="+mj-lt"/>
              <a:buAutoNum type="arabicPeriod"/>
            </a:pPr>
            <a:r>
              <a:rPr kumimoji="1" lang="ja-JP" altLang="en-US" dirty="0"/>
              <a:t>バッファ・オーバーフロー</a:t>
            </a:r>
            <a:endParaRPr kumimoji="1" lang="en-US" altLang="ja-JP"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dirty="0"/>
              <a:t>マイクロアーキテクチャ面の脆弱性</a:t>
            </a:r>
            <a:endParaRPr lang="en-US" altLang="ja-JP" dirty="0"/>
          </a:p>
        </p:txBody>
      </p:sp>
    </p:spTree>
    <p:extLst>
      <p:ext uri="{BB962C8B-B14F-4D97-AF65-F5344CB8AC3E}">
        <p14:creationId xmlns:p14="http://schemas.microsoft.com/office/powerpoint/2010/main" val="1098561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次がラストということで授業外でも勉強しておいた方がいい知識等があれば教えていただきたです</a:t>
            </a:r>
          </a:p>
        </p:txBody>
      </p:sp>
    </p:spTree>
    <p:extLst>
      <p:ext uri="{BB962C8B-B14F-4D97-AF65-F5344CB8AC3E}">
        <p14:creationId xmlns:p14="http://schemas.microsoft.com/office/powerpoint/2010/main" val="2985435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モチベーション</a:t>
            </a:r>
          </a:p>
        </p:txBody>
      </p:sp>
      <p:sp>
        <p:nvSpPr>
          <p:cNvPr id="3" name="テキスト プレースホルダー 2"/>
          <p:cNvSpPr>
            <a:spLocks noGrp="1"/>
          </p:cNvSpPr>
          <p:nvPr>
            <p:ph type="body" sz="quarter" idx="10"/>
          </p:nvPr>
        </p:nvSpPr>
        <p:spPr/>
        <p:txBody>
          <a:bodyPr/>
          <a:lstStyle/>
          <a:p>
            <a:r>
              <a:rPr kumimoji="1" lang="ja-JP" altLang="en-US" dirty="0"/>
              <a:t>仮想メモリ</a:t>
            </a:r>
            <a:endParaRPr kumimoji="1" lang="en-US" altLang="ja-JP" dirty="0"/>
          </a:p>
          <a:p>
            <a:pPr lvl="1"/>
            <a:r>
              <a:rPr lang="ja-JP" altLang="en-US" dirty="0"/>
              <a:t>プログラムごとに専用の大きなメモリが用意されているように「見せかける」技術</a:t>
            </a:r>
            <a:endParaRPr lang="en-US" altLang="ja-JP" dirty="0"/>
          </a:p>
          <a:p>
            <a:r>
              <a:rPr lang="ja-JP" altLang="en-US" dirty="0"/>
              <a:t>ページ・テーブルの操作は誰が行うのか？</a:t>
            </a:r>
            <a:endParaRPr lang="en-US" altLang="ja-JP" dirty="0"/>
          </a:p>
          <a:p>
            <a:pPr lvl="1"/>
            <a:r>
              <a:rPr lang="ja-JP" altLang="en-US" dirty="0"/>
              <a:t>各プログラムが勝手に好き勝手に操作できてはまずい</a:t>
            </a:r>
            <a:endParaRPr lang="en-US" altLang="ja-JP" dirty="0"/>
          </a:p>
          <a:p>
            <a:pPr lvl="1"/>
            <a:r>
              <a:rPr lang="ja-JP" altLang="en-US" dirty="0"/>
              <a:t>他のプログラムのメモリへのアクセスが自由にできてしまう</a:t>
            </a:r>
            <a:endParaRPr lang="en-US" altLang="ja-JP" dirty="0"/>
          </a:p>
        </p:txBody>
      </p:sp>
    </p:spTree>
    <p:extLst>
      <p:ext uri="{BB962C8B-B14F-4D97-AF65-F5344CB8AC3E}">
        <p14:creationId xmlns:p14="http://schemas.microsoft.com/office/powerpoint/2010/main" val="943862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特権モード</a:t>
            </a:r>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内に用意されている動作モード</a:t>
            </a:r>
            <a:endParaRPr kumimoji="1" lang="en-US" altLang="ja-JP" dirty="0"/>
          </a:p>
          <a:p>
            <a:pPr lvl="1"/>
            <a:r>
              <a:rPr kumimoji="1" lang="ja-JP" altLang="en-US" dirty="0"/>
              <a:t>ユーザー・モード</a:t>
            </a:r>
            <a:endParaRPr kumimoji="1" lang="en-US" altLang="ja-JP" dirty="0"/>
          </a:p>
          <a:p>
            <a:pPr lvl="2"/>
            <a:r>
              <a:rPr kumimoji="1" lang="ja-JP" altLang="en-US" dirty="0"/>
              <a:t>通常のプログラムが動くモード</a:t>
            </a:r>
            <a:endParaRPr kumimoji="1" lang="en-US" altLang="ja-JP" dirty="0"/>
          </a:p>
          <a:p>
            <a:pPr lvl="2"/>
            <a:r>
              <a:rPr kumimoji="1" lang="ja-JP" altLang="en-US" dirty="0"/>
              <a:t>ページ・テーブルの操作や外部デバイスへの操作は制限されている</a:t>
            </a:r>
            <a:endParaRPr kumimoji="1" lang="en-US" altLang="ja-JP" dirty="0"/>
          </a:p>
          <a:p>
            <a:pPr lvl="1"/>
            <a:r>
              <a:rPr lang="ja-JP" altLang="en-US" dirty="0"/>
              <a:t>カーネル・モード</a:t>
            </a:r>
            <a:endParaRPr lang="en-US" altLang="ja-JP" dirty="0"/>
          </a:p>
          <a:p>
            <a:pPr lvl="2"/>
            <a:r>
              <a:rPr lang="en-US" altLang="ja-JP" dirty="0"/>
              <a:t>OS </a:t>
            </a:r>
            <a:r>
              <a:rPr lang="ja-JP" altLang="en-US" dirty="0"/>
              <a:t>が動作するモード</a:t>
            </a:r>
          </a:p>
          <a:p>
            <a:pPr lvl="2"/>
            <a:r>
              <a:rPr lang="ja-JP" altLang="en-US" dirty="0"/>
              <a:t>ページ・テーブルの操作などはこのモードの時しか行えない</a:t>
            </a:r>
            <a:endParaRPr lang="en-US" altLang="ja-JP" dirty="0"/>
          </a:p>
        </p:txBody>
      </p:sp>
    </p:spTree>
    <p:extLst>
      <p:ext uri="{BB962C8B-B14F-4D97-AF65-F5344CB8AC3E}">
        <p14:creationId xmlns:p14="http://schemas.microsoft.com/office/powerpoint/2010/main" val="3042544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431954" y="1088974"/>
            <a:ext cx="8460094" cy="5219751"/>
          </a:xfrm>
        </p:spPr>
        <p:txBody>
          <a:bodyPr/>
          <a:lstStyle/>
          <a:p>
            <a:r>
              <a:rPr lang="ja-JP" altLang="en-US" dirty="0"/>
              <a:t>特権が必要な操作を行う場合，</a:t>
            </a:r>
            <a:r>
              <a:rPr lang="en-US" altLang="ja-JP" dirty="0"/>
              <a:t>OS </a:t>
            </a:r>
            <a:r>
              <a:rPr lang="ja-JP" altLang="en-US" dirty="0"/>
              <a:t>に要求をなげて実行してもらう</a:t>
            </a:r>
            <a:endParaRPr lang="en-US" altLang="ja-JP" dirty="0"/>
          </a:p>
          <a:p>
            <a:pPr lvl="1"/>
            <a:r>
              <a:rPr kumimoji="1" lang="ja-JP" altLang="en-US" dirty="0"/>
              <a:t>カーネル・モードで動く </a:t>
            </a:r>
            <a:r>
              <a:rPr kumimoji="1" lang="en-US" altLang="ja-JP" dirty="0"/>
              <a:t>OS </a:t>
            </a:r>
            <a:r>
              <a:rPr kumimoji="1" lang="ja-JP" altLang="en-US" dirty="0"/>
              <a:t>に依頼する</a:t>
            </a:r>
            <a:endParaRPr kumimoji="1" lang="en-US" altLang="ja-JP" dirty="0"/>
          </a:p>
          <a:p>
            <a:pPr lvl="1"/>
            <a:r>
              <a:rPr kumimoji="1" lang="ja-JP" altLang="en-US" dirty="0"/>
              <a:t>メモリ確保やファイル読み書き，ページ・テーブルの操作など</a:t>
            </a:r>
            <a:endParaRPr kumimoji="1" lang="en-US" altLang="ja-JP" dirty="0"/>
          </a:p>
          <a:p>
            <a:r>
              <a:rPr kumimoji="1" lang="ja-JP" altLang="en-US" dirty="0"/>
              <a:t>これらの操作は必ず </a:t>
            </a:r>
            <a:r>
              <a:rPr kumimoji="1" lang="en-US" altLang="ja-JP" dirty="0"/>
              <a:t>OS </a:t>
            </a:r>
            <a:r>
              <a:rPr kumimoji="1" lang="ja-JP" altLang="en-US" dirty="0"/>
              <a:t>を介すため，無茶はできない</a:t>
            </a:r>
            <a:endParaRPr kumimoji="1" lang="en-US" altLang="ja-JP" dirty="0"/>
          </a:p>
        </p:txBody>
      </p:sp>
    </p:spTree>
    <p:extLst>
      <p:ext uri="{BB962C8B-B14F-4D97-AF65-F5344CB8AC3E}">
        <p14:creationId xmlns:p14="http://schemas.microsoft.com/office/powerpoint/2010/main" val="3908217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71950" y="1088974"/>
            <a:ext cx="8820098" cy="5219751"/>
          </a:xfrm>
        </p:spPr>
        <p:txBody>
          <a:bodyPr/>
          <a:lstStyle/>
          <a:p>
            <a:r>
              <a:rPr lang="ja-JP" altLang="en-US" dirty="0"/>
              <a:t>特権が必要な操作</a:t>
            </a:r>
            <a:r>
              <a:rPr kumimoji="1" lang="ja-JP" altLang="en-US" dirty="0"/>
              <a:t>を受け付ける関数を</a:t>
            </a:r>
            <a:r>
              <a:rPr kumimoji="1" lang="ja-JP" altLang="en-US" dirty="0">
                <a:solidFill>
                  <a:schemeClr val="accent5"/>
                </a:solidFill>
              </a:rPr>
              <a:t>システム・コール</a:t>
            </a:r>
            <a:r>
              <a:rPr kumimoji="1" lang="ja-JP" altLang="en-US" dirty="0"/>
              <a:t>と呼ぶ</a:t>
            </a:r>
            <a:endParaRPr kumimoji="1" lang="en-US" altLang="ja-JP" dirty="0"/>
          </a:p>
          <a:p>
            <a:pPr lvl="1"/>
            <a:r>
              <a:rPr kumimoji="1" lang="ja-JP" altLang="en-US" dirty="0"/>
              <a:t>呼び出しのために，モード遷移を伴う特殊な関数呼び出し命令が用意されている</a:t>
            </a:r>
            <a:endParaRPr kumimoji="1" lang="en-US" altLang="ja-JP" dirty="0"/>
          </a:p>
          <a:p>
            <a:pPr lvl="1"/>
            <a:r>
              <a:rPr lang="ja-JP" altLang="en-US" dirty="0"/>
              <a:t>あらかじめ </a:t>
            </a:r>
            <a:r>
              <a:rPr lang="en-US" altLang="ja-JP" dirty="0"/>
              <a:t>OS </a:t>
            </a:r>
            <a:r>
              <a:rPr lang="ja-JP" altLang="en-US" dirty="0"/>
              <a:t>で設定された固定のアドレスに強制ジャンプする</a:t>
            </a:r>
            <a:endParaRPr lang="en-US" altLang="ja-JP" dirty="0"/>
          </a:p>
          <a:p>
            <a:pPr lvl="2"/>
            <a:r>
              <a:rPr lang="ja-JP" altLang="en-US" dirty="0"/>
              <a:t>ユーザー・モードから任意の場所に飛べるわけではない</a:t>
            </a:r>
            <a:endParaRPr lang="en-US" altLang="ja-JP" dirty="0"/>
          </a:p>
          <a:p>
            <a:pPr lvl="2"/>
            <a:r>
              <a:rPr lang="ja-JP" altLang="en-US" dirty="0"/>
              <a:t>ジャンプ命令というよりは，割り込みに近い</a:t>
            </a:r>
            <a:endParaRPr kumimoji="1" lang="en-US" altLang="ja-JP" dirty="0"/>
          </a:p>
        </p:txBody>
      </p:sp>
    </p:spTree>
    <p:extLst>
      <p:ext uri="{BB962C8B-B14F-4D97-AF65-F5344CB8AC3E}">
        <p14:creationId xmlns:p14="http://schemas.microsoft.com/office/powerpoint/2010/main" val="1789496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en-US" altLang="ja-JP" dirty="0"/>
              <a:t>RISC-V </a:t>
            </a:r>
            <a:r>
              <a:rPr lang="ja-JP" altLang="en-US" dirty="0"/>
              <a:t>の場合：</a:t>
            </a:r>
            <a:endParaRPr lang="en-US" altLang="ja-JP" dirty="0"/>
          </a:p>
          <a:p>
            <a:pPr lvl="1"/>
            <a:r>
              <a:rPr lang="ja-JP" altLang="en-US" dirty="0"/>
              <a:t>ユーザー・モード から </a:t>
            </a:r>
            <a:r>
              <a:rPr lang="en-US" altLang="ja-JP" dirty="0" err="1"/>
              <a:t>ecall</a:t>
            </a:r>
            <a:r>
              <a:rPr lang="en-US" altLang="ja-JP" dirty="0"/>
              <a:t> </a:t>
            </a:r>
            <a:r>
              <a:rPr lang="ja-JP" altLang="en-US" dirty="0"/>
              <a:t>命令を実行するとカーネル・モードに</a:t>
            </a:r>
            <a:endParaRPr lang="en-US" altLang="ja-JP" dirty="0"/>
          </a:p>
          <a:p>
            <a:pPr lvl="1"/>
            <a:r>
              <a:rPr lang="ja-JP" altLang="en-US" dirty="0"/>
              <a:t>カーネル・モード から </a:t>
            </a:r>
            <a:r>
              <a:rPr lang="en-US" altLang="ja-JP" dirty="0" err="1"/>
              <a:t>eret</a:t>
            </a:r>
            <a:r>
              <a:rPr lang="en-US" altLang="ja-JP" dirty="0"/>
              <a:t> </a:t>
            </a:r>
            <a:r>
              <a:rPr lang="ja-JP" altLang="en-US" dirty="0"/>
              <a:t>命令を実行するとユーザー・モードに</a:t>
            </a:r>
            <a:endParaRPr lang="en-US" altLang="ja-JP" dirty="0"/>
          </a:p>
          <a:p>
            <a:endParaRPr lang="en-US" altLang="ja-JP" dirty="0"/>
          </a:p>
        </p:txBody>
      </p:sp>
    </p:spTree>
    <p:extLst>
      <p:ext uri="{BB962C8B-B14F-4D97-AF65-F5344CB8AC3E}">
        <p14:creationId xmlns:p14="http://schemas.microsoft.com/office/powerpoint/2010/main" val="3230301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lang="en-US" altLang="ja-JP" dirty="0"/>
              <a:t>64bit </a:t>
            </a:r>
            <a:r>
              <a:rPr kumimoji="1" lang="en-US" altLang="ja-JP" dirty="0"/>
              <a:t>Linux  </a:t>
            </a:r>
            <a:r>
              <a:rPr kumimoji="1" lang="ja-JP" altLang="en-US" dirty="0"/>
              <a:t>の場合</a:t>
            </a:r>
            <a:br>
              <a:rPr kumimoji="1" lang="en-US" altLang="ja-JP" dirty="0"/>
            </a:br>
            <a:r>
              <a:rPr kumimoji="1" lang="ja-JP" altLang="en-US" sz="1050" dirty="0"/>
              <a:t>（レジスタ番号とか間違ってたらスイマセン）</a:t>
            </a:r>
          </a:p>
        </p:txBody>
      </p:sp>
      <p:sp>
        <p:nvSpPr>
          <p:cNvPr id="3" name="テキスト プレースホルダー 2"/>
          <p:cNvSpPr>
            <a:spLocks noGrp="1"/>
          </p:cNvSpPr>
          <p:nvPr>
            <p:ph type="body" sz="quarter" idx="10"/>
          </p:nvPr>
        </p:nvSpPr>
        <p:spPr>
          <a:xfrm>
            <a:off x="161951" y="1808982"/>
            <a:ext cx="8730097" cy="1709712"/>
          </a:xfrm>
        </p:spPr>
        <p:txBody>
          <a:bodyPr/>
          <a:lstStyle/>
          <a:p>
            <a:r>
              <a:rPr kumimoji="1" lang="en-US" altLang="ja-JP" dirty="0"/>
              <a:t>RISC-V 64bit Linux </a:t>
            </a:r>
            <a:r>
              <a:rPr kumimoji="1" lang="ja-JP" altLang="en-US" dirty="0"/>
              <a:t>の場合の例</a:t>
            </a:r>
            <a:endParaRPr kumimoji="1" lang="en-US" altLang="ja-JP" dirty="0"/>
          </a:p>
          <a:p>
            <a:pPr lvl="1"/>
            <a:r>
              <a:rPr lang="ja-JP" altLang="en-US" dirty="0"/>
              <a:t>ファイルをリネームするシステム・コール </a:t>
            </a:r>
            <a:r>
              <a:rPr lang="en-US" altLang="ja-JP" dirty="0"/>
              <a:t>rename() </a:t>
            </a:r>
            <a:r>
              <a:rPr lang="ja-JP" altLang="en-US" dirty="0"/>
              <a:t>の呼び出し</a:t>
            </a:r>
            <a:endParaRPr lang="en-US" altLang="ja-JP" dirty="0"/>
          </a:p>
          <a:p>
            <a:pPr lvl="1"/>
            <a:r>
              <a:rPr lang="ja-JP" altLang="en-US" dirty="0"/>
              <a:t>手順：</a:t>
            </a:r>
            <a:endParaRPr lang="en-US" altLang="ja-JP" dirty="0"/>
          </a:p>
          <a:p>
            <a:pPr lvl="2"/>
            <a:r>
              <a:rPr lang="ja-JP" altLang="en-US" dirty="0"/>
              <a:t>レジスタ </a:t>
            </a:r>
            <a:r>
              <a:rPr lang="en-US" altLang="ja-JP" dirty="0"/>
              <a:t>x17 </a:t>
            </a:r>
            <a:r>
              <a:rPr lang="ja-JP" altLang="en-US" dirty="0"/>
              <a:t>に要求番号を設定</a:t>
            </a:r>
            <a:endParaRPr lang="en-US" altLang="ja-JP" dirty="0"/>
          </a:p>
          <a:p>
            <a:pPr lvl="2"/>
            <a:r>
              <a:rPr lang="en-US" altLang="ja-JP" dirty="0"/>
              <a:t>x10~x13 </a:t>
            </a:r>
            <a:r>
              <a:rPr lang="ja-JP" altLang="en-US" dirty="0"/>
              <a:t>に引数を設定</a:t>
            </a:r>
            <a:endParaRPr lang="en-US" altLang="ja-JP" dirty="0"/>
          </a:p>
          <a:p>
            <a:pPr lvl="2"/>
            <a:r>
              <a:rPr lang="en-US" altLang="ja-JP" dirty="0" err="1"/>
              <a:t>ecall</a:t>
            </a:r>
            <a:r>
              <a:rPr lang="en-US" altLang="ja-JP" dirty="0"/>
              <a:t> </a:t>
            </a:r>
            <a:r>
              <a:rPr lang="ja-JP" altLang="en-US" dirty="0"/>
              <a:t>を実行</a:t>
            </a:r>
            <a:endParaRPr lang="en-US" altLang="ja-JP" dirty="0"/>
          </a:p>
          <a:p>
            <a:pPr lvl="1"/>
            <a:r>
              <a:rPr lang="ja-JP" altLang="en-US" dirty="0"/>
              <a:t>注：</a:t>
            </a:r>
            <a:r>
              <a:rPr lang="en-US" altLang="ja-JP" dirty="0"/>
              <a:t>OS </a:t>
            </a:r>
            <a:r>
              <a:rPr lang="ja-JP" altLang="en-US" dirty="0"/>
              <a:t>ごとにレジスタの使い方等のルールは自由なのでみんな違う</a:t>
            </a:r>
            <a:endParaRPr lang="en-US" altLang="ja-JP" dirty="0"/>
          </a:p>
          <a:p>
            <a:pPr lvl="2"/>
            <a:endParaRPr kumimoji="1" lang="ja-JP" altLang="en-US" dirty="0"/>
          </a:p>
        </p:txBody>
      </p:sp>
      <p:sp>
        <p:nvSpPr>
          <p:cNvPr id="4" name="正方形/長方形 3"/>
          <p:cNvSpPr/>
          <p:nvPr/>
        </p:nvSpPr>
        <p:spPr bwMode="auto">
          <a:xfrm>
            <a:off x="1961971" y="360900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31954" y="3879005"/>
            <a:ext cx="630007" cy="198002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accent3">
                    <a:lumMod val="75000"/>
                  </a:schemeClr>
                </a:solidFill>
                <a:latin typeface="Consolas" panose="020B0609020204030204" pitchFamily="49" charset="0"/>
              </a:rPr>
              <a:t>// https://github.com/riscv/riscv-linux/blob/riscv-next/include/uapi/asm-generic/unistd.h </a:t>
            </a:r>
            <a:r>
              <a:rPr lang="ja-JP" altLang="en-US" sz="1200" dirty="0">
                <a:solidFill>
                  <a:schemeClr val="accent3">
                    <a:lumMod val="75000"/>
                  </a:schemeClr>
                </a:solidFill>
                <a:latin typeface="Consolas" panose="020B0609020204030204" pitchFamily="49" charset="0"/>
              </a:rPr>
              <a:t>より</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NR_rename</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1034</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NR_rename</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sys_rename</a:t>
            </a:r>
            <a:r>
              <a:rPr lang="en-US" altLang="ja-JP" sz="1200" dirty="0">
                <a:solidFill>
                  <a:srgbClr val="000000"/>
                </a:solidFill>
                <a:latin typeface="Consolas" panose="020B0609020204030204" pitchFamily="49" charset="0"/>
              </a:rPr>
              <a:t>)</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NR_readlink</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1035</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NR_readlink</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sys_readlink</a:t>
            </a:r>
            <a:r>
              <a:rPr lang="en-US" altLang="ja-JP" sz="1200" dirty="0">
                <a:solidFill>
                  <a:srgbClr val="000000"/>
                </a:solidFill>
                <a:latin typeface="Consolas" panose="020B0609020204030204" pitchFamily="49" charset="0"/>
              </a:rPr>
              <a:t>)</a:t>
            </a:r>
          </a:p>
          <a:p>
            <a:r>
              <a:rPr lang="en-US" altLang="ja-JP" sz="1200" dirty="0">
                <a:solidFill>
                  <a:srgbClr val="000000"/>
                </a:solidFill>
                <a:latin typeface="Consolas" panose="020B0609020204030204" pitchFamily="49" charset="0"/>
              </a:rPr>
              <a:t>...</a:t>
            </a:r>
          </a:p>
        </p:txBody>
      </p:sp>
      <p:sp>
        <p:nvSpPr>
          <p:cNvPr id="6" name="正方形/長方形 5"/>
          <p:cNvSpPr/>
          <p:nvPr/>
        </p:nvSpPr>
        <p:spPr bwMode="auto">
          <a:xfrm>
            <a:off x="431954" y="5859027"/>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Consolas" panose="020B0609020204030204" pitchFamily="49" charset="0"/>
              </a:rPr>
              <a:t>li x17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1034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 </a:t>
            </a:r>
            <a:r>
              <a:rPr lang="en-US" altLang="ja-JP" sz="1400" dirty="0">
                <a:solidFill>
                  <a:schemeClr val="accent3">
                    <a:lumMod val="50000"/>
                  </a:schemeClr>
                </a:solidFill>
                <a:latin typeface="Consolas" panose="020B0609020204030204" pitchFamily="49" charset="0"/>
              </a:rPr>
              <a:t>rename </a:t>
            </a:r>
            <a:r>
              <a:rPr lang="ja-JP" altLang="en-US" sz="1400" dirty="0">
                <a:solidFill>
                  <a:schemeClr val="accent3">
                    <a:lumMod val="50000"/>
                  </a:schemeClr>
                </a:solidFill>
                <a:latin typeface="Consolas" panose="020B0609020204030204" pitchFamily="49" charset="0"/>
              </a:rPr>
              <a:t>の要求番号を設定</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x10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リネーム対象のファイル名が入っている文字列へのポインタをロード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x11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リネーム後のファイル名が入っている文字列へのポインタをロード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err="1">
                <a:solidFill>
                  <a:schemeClr val="tx1">
                    <a:lumMod val="75000"/>
                    <a:lumOff val="25000"/>
                  </a:schemeClr>
                </a:solidFill>
                <a:latin typeface="Consolas" panose="020B0609020204030204" pitchFamily="49" charset="0"/>
              </a:rPr>
              <a:t>ecall</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システム・コール呼び出し．返り値は </a:t>
            </a:r>
            <a:r>
              <a:rPr lang="en-US" altLang="ja-JP" sz="1400" dirty="0">
                <a:solidFill>
                  <a:schemeClr val="accent3">
                    <a:lumMod val="50000"/>
                  </a:schemeClr>
                </a:solidFill>
                <a:latin typeface="Consolas" panose="020B0609020204030204" pitchFamily="49" charset="0"/>
              </a:rPr>
              <a:t>x10 </a:t>
            </a:r>
            <a:r>
              <a:rPr lang="ja-JP" altLang="en-US" sz="1400" dirty="0">
                <a:solidFill>
                  <a:schemeClr val="accent3">
                    <a:lumMod val="50000"/>
                  </a:schemeClr>
                </a:solidFill>
                <a:latin typeface="Consolas" panose="020B0609020204030204" pitchFamily="49" charset="0"/>
              </a:rPr>
              <a:t>に入る</a:t>
            </a:r>
            <a:endParaRPr lang="en-US" altLang="ja-JP" sz="1400" dirty="0">
              <a:solidFill>
                <a:schemeClr val="accent3">
                  <a:lumMod val="50000"/>
                </a:schemeClr>
              </a:solidFill>
              <a:latin typeface="Consolas" panose="020B0609020204030204" pitchFamily="49" charset="0"/>
            </a:endParaRPr>
          </a:p>
          <a:p>
            <a:endParaRPr lang="en-US" altLang="ja-JP" sz="1400" b="0" dirty="0">
              <a:solidFill>
                <a:schemeClr val="tx1">
                  <a:lumMod val="75000"/>
                  <a:lumOff val="25000"/>
                </a:schemeClr>
              </a:solidFill>
              <a:effectLst/>
              <a:latin typeface="Consolas" panose="020B0609020204030204" pitchFamily="49" charset="0"/>
            </a:endParaRPr>
          </a:p>
        </p:txBody>
      </p:sp>
    </p:spTree>
    <p:extLst>
      <p:ext uri="{BB962C8B-B14F-4D97-AF65-F5344CB8AC3E}">
        <p14:creationId xmlns:p14="http://schemas.microsoft.com/office/powerpoint/2010/main" val="1263620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システム・コールによるメモリの確保</a:t>
            </a:r>
          </a:p>
        </p:txBody>
      </p:sp>
      <p:sp>
        <p:nvSpPr>
          <p:cNvPr id="3" name="テキスト プレースホルダー 2"/>
          <p:cNvSpPr>
            <a:spLocks noGrp="1"/>
          </p:cNvSpPr>
          <p:nvPr>
            <p:ph type="body" sz="quarter" idx="10"/>
          </p:nvPr>
        </p:nvSpPr>
        <p:spPr/>
        <p:txBody>
          <a:bodyPr/>
          <a:lstStyle/>
          <a:p>
            <a:r>
              <a:rPr kumimoji="1" lang="en-US" altLang="ja-JP" dirty="0"/>
              <a:t>Linux </a:t>
            </a:r>
            <a:r>
              <a:rPr kumimoji="1" lang="ja-JP" altLang="en-US" dirty="0"/>
              <a:t>では通常はシステム・コール </a:t>
            </a:r>
            <a:r>
              <a:rPr kumimoji="1" lang="en-US" altLang="ja-JP" dirty="0" err="1"/>
              <a:t>mmap</a:t>
            </a:r>
            <a:r>
              <a:rPr kumimoji="1" lang="en-US" altLang="ja-JP" dirty="0"/>
              <a:t> </a:t>
            </a:r>
            <a:r>
              <a:rPr kumimoji="1" lang="ja-JP" altLang="en-US" dirty="0"/>
              <a:t>によってメモリを確保</a:t>
            </a:r>
            <a:endParaRPr kumimoji="1" lang="en-US" altLang="ja-JP" dirty="0"/>
          </a:p>
          <a:p>
            <a:pPr lvl="1"/>
            <a:r>
              <a:rPr kumimoji="1" lang="en-US" altLang="ja-JP" dirty="0" err="1"/>
              <a:t>malloc</a:t>
            </a:r>
            <a:r>
              <a:rPr kumimoji="1" lang="en-US" altLang="ja-JP" dirty="0"/>
              <a:t> </a:t>
            </a:r>
            <a:r>
              <a:rPr kumimoji="1" lang="ja-JP" altLang="en-US" dirty="0"/>
              <a:t>とかを呼ぶと，その奥底では </a:t>
            </a:r>
            <a:r>
              <a:rPr kumimoji="1" lang="en-US" altLang="ja-JP" dirty="0" err="1"/>
              <a:t>mmap</a:t>
            </a:r>
            <a:r>
              <a:rPr kumimoji="1" lang="en-US" altLang="ja-JP" dirty="0"/>
              <a:t> </a:t>
            </a:r>
            <a:r>
              <a:rPr kumimoji="1" lang="ja-JP" altLang="en-US" dirty="0"/>
              <a:t>が呼ばれている</a:t>
            </a:r>
            <a:endParaRPr kumimoji="1" lang="en-US" altLang="ja-JP" dirty="0"/>
          </a:p>
          <a:p>
            <a:r>
              <a:rPr lang="en-US" altLang="ja-JP" dirty="0" err="1"/>
              <a:t>mmap</a:t>
            </a:r>
            <a:r>
              <a:rPr lang="en-US" altLang="ja-JP" dirty="0"/>
              <a:t> </a:t>
            </a:r>
            <a:r>
              <a:rPr lang="ja-JP" altLang="en-US" dirty="0" err="1"/>
              <a:t>には</a:t>
            </a:r>
            <a:r>
              <a:rPr lang="ja-JP" altLang="en-US" dirty="0"/>
              <a:t>確保したいメモリのサイズを渡す</a:t>
            </a:r>
            <a:endParaRPr lang="en-US" altLang="ja-JP" dirty="0"/>
          </a:p>
          <a:p>
            <a:pPr lvl="1"/>
            <a:r>
              <a:rPr kumimoji="1" lang="en-US" altLang="ja-JP" dirty="0" err="1"/>
              <a:t>mmap</a:t>
            </a:r>
            <a:r>
              <a:rPr kumimoji="1" lang="en-US" altLang="ja-JP" dirty="0"/>
              <a:t> </a:t>
            </a:r>
            <a:r>
              <a:rPr kumimoji="1" lang="ja-JP" altLang="en-US" dirty="0"/>
              <a:t>内で要求サイズ分だけ仮想アドレスが使えるように，</a:t>
            </a:r>
            <a:br>
              <a:rPr kumimoji="1" lang="en-US" altLang="ja-JP" dirty="0"/>
            </a:br>
            <a:r>
              <a:rPr kumimoji="1" lang="ja-JP" altLang="en-US" dirty="0"/>
              <a:t>ページ・テーブルを更新</a:t>
            </a:r>
            <a:endParaRPr kumimoji="1" lang="en-US" altLang="ja-JP" dirty="0"/>
          </a:p>
          <a:p>
            <a:pPr lvl="1"/>
            <a:r>
              <a:rPr kumimoji="1" lang="ja-JP" altLang="en-US" dirty="0"/>
              <a:t>プログラムは返ってきた仮想アドレスを使用する</a:t>
            </a:r>
            <a:endParaRPr kumimoji="1" lang="en-US" altLang="ja-JP" dirty="0"/>
          </a:p>
          <a:p>
            <a:pPr lvl="1"/>
            <a:r>
              <a:rPr kumimoji="1" lang="ja-JP" altLang="en-US" dirty="0"/>
              <a:t>ページ・テーブルを直接操作することは通常はない</a:t>
            </a:r>
          </a:p>
        </p:txBody>
      </p:sp>
    </p:spTree>
    <p:extLst>
      <p:ext uri="{BB962C8B-B14F-4D97-AF65-F5344CB8AC3E}">
        <p14:creationId xmlns:p14="http://schemas.microsoft.com/office/powerpoint/2010/main" val="3168717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仮想メモリによる保護</a:t>
            </a:r>
          </a:p>
        </p:txBody>
      </p:sp>
      <p:sp>
        <p:nvSpPr>
          <p:cNvPr id="3" name="テキスト プレースホルダー 2"/>
          <p:cNvSpPr>
            <a:spLocks noGrp="1"/>
          </p:cNvSpPr>
          <p:nvPr>
            <p:ph type="body" sz="quarter" idx="10"/>
          </p:nvPr>
        </p:nvSpPr>
        <p:spPr>
          <a:xfrm>
            <a:off x="161951" y="1088974"/>
            <a:ext cx="8640096" cy="1980022"/>
          </a:xfrm>
        </p:spPr>
        <p:txBody>
          <a:bodyPr/>
          <a:lstStyle/>
          <a:p>
            <a:r>
              <a:rPr kumimoji="1" lang="ja-JP" altLang="en-US" dirty="0"/>
              <a:t>ユーザー・モードからは，他のプログラムが持つメモリは読めない</a:t>
            </a:r>
            <a:endParaRPr kumimoji="1" lang="en-US" altLang="ja-JP" dirty="0"/>
          </a:p>
          <a:p>
            <a:pPr lvl="1"/>
            <a:r>
              <a:rPr kumimoji="1" lang="ja-JP" altLang="en-US" dirty="0"/>
              <a:t>アドレス変換は自動で強制的に行われる</a:t>
            </a:r>
            <a:endParaRPr kumimoji="1" lang="en-US" altLang="ja-JP" dirty="0"/>
          </a:p>
          <a:p>
            <a:pPr lvl="1"/>
            <a:r>
              <a:rPr kumimoji="1" lang="ja-JP" altLang="en-US" dirty="0"/>
              <a:t>このため自分に用意されたページ・テーブルから指されていないものは参照しようがない</a:t>
            </a:r>
            <a:endParaRPr kumimoji="1" lang="en-US" altLang="ja-JP" dirty="0"/>
          </a:p>
          <a:p>
            <a:pPr lvl="1"/>
            <a:r>
              <a:rPr kumimoji="1" lang="ja-JP" altLang="en-US" dirty="0"/>
              <a:t>カーネル・モードはページ・テーブル自体を自由に切り替えられるので任意のメモリにアクセスできる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211996" y="369900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092028" y="3699003"/>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211996"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4211996" y="387900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4211996" y="405900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F8E9AEA5-3FB4-455D-9495-C980C57584B6}"/>
              </a:ext>
            </a:extLst>
          </p:cNvPr>
          <p:cNvSpPr/>
          <p:nvPr/>
        </p:nvSpPr>
        <p:spPr bwMode="auto">
          <a:xfrm>
            <a:off x="4211996" y="423900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2" name="曲線コネクタ 11"/>
          <p:cNvCxnSpPr>
            <a:stCxn id="6" idx="3"/>
          </p:cNvCxnSpPr>
          <p:nvPr/>
        </p:nvCxnSpPr>
        <p:spPr bwMode="auto">
          <a:xfrm>
            <a:off x="5292008" y="3789004"/>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3" name="正方形/長方形 12">
            <a:extLst>
              <a:ext uri="{FF2B5EF4-FFF2-40B4-BE49-F238E27FC236}">
                <a16:creationId xmlns:a16="http://schemas.microsoft.com/office/drawing/2014/main" id="{2582A728-F7F5-4B2F-8E43-305BF7418F28}"/>
              </a:ext>
            </a:extLst>
          </p:cNvPr>
          <p:cNvSpPr/>
          <p:nvPr/>
        </p:nvSpPr>
        <p:spPr bwMode="auto">
          <a:xfrm>
            <a:off x="7092028" y="405900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4" name="曲線コネクタ 13"/>
          <p:cNvCxnSpPr/>
          <p:nvPr/>
        </p:nvCxnSpPr>
        <p:spPr bwMode="auto">
          <a:xfrm>
            <a:off x="5292008" y="4149008"/>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5" name="正方形/長方形 14">
            <a:extLst>
              <a:ext uri="{FF2B5EF4-FFF2-40B4-BE49-F238E27FC236}">
                <a16:creationId xmlns:a16="http://schemas.microsoft.com/office/drawing/2014/main" id="{2582A728-F7F5-4B2F-8E43-305BF7418F28}"/>
              </a:ext>
            </a:extLst>
          </p:cNvPr>
          <p:cNvSpPr/>
          <p:nvPr/>
        </p:nvSpPr>
        <p:spPr bwMode="auto">
          <a:xfrm>
            <a:off x="7092028" y="495901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2582A728-F7F5-4B2F-8E43-305BF7418F28}"/>
              </a:ext>
            </a:extLst>
          </p:cNvPr>
          <p:cNvSpPr/>
          <p:nvPr/>
        </p:nvSpPr>
        <p:spPr bwMode="auto">
          <a:xfrm>
            <a:off x="7092028" y="6039029"/>
            <a:ext cx="1080012" cy="360004"/>
          </a:xfrm>
          <a:prstGeom prst="rect">
            <a:avLst/>
          </a:prstGeom>
          <a:noFill/>
          <a:ln w="412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7272030"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9" name="正方形/長方形 18"/>
          <p:cNvSpPr/>
          <p:nvPr/>
        </p:nvSpPr>
        <p:spPr bwMode="auto">
          <a:xfrm>
            <a:off x="4391998"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2411976" y="459901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2411976" y="459901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2411976" y="477901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411976" y="495901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2411976" y="513901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6" name="正方形/長方形 25"/>
          <p:cNvSpPr/>
          <p:nvPr/>
        </p:nvSpPr>
        <p:spPr bwMode="auto">
          <a:xfrm>
            <a:off x="2591978"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cxnSp>
        <p:nvCxnSpPr>
          <p:cNvPr id="32" name="曲線コネクタ 31"/>
          <p:cNvCxnSpPr/>
          <p:nvPr/>
        </p:nvCxnSpPr>
        <p:spPr bwMode="auto">
          <a:xfrm flipV="1">
            <a:off x="3491988" y="3699003"/>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5" name="正方形/長方形 34"/>
          <p:cNvSpPr/>
          <p:nvPr/>
        </p:nvSpPr>
        <p:spPr bwMode="auto">
          <a:xfrm>
            <a:off x="5112006" y="621903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他のプログラムが</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使用している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ページには到達する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パスがない</a:t>
            </a:r>
          </a:p>
        </p:txBody>
      </p:sp>
    </p:spTree>
    <p:extLst>
      <p:ext uri="{BB962C8B-B14F-4D97-AF65-F5344CB8AC3E}">
        <p14:creationId xmlns:p14="http://schemas.microsoft.com/office/powerpoint/2010/main" val="2298962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ページごとにさらに，モードごとの権限を設定できる</a:t>
            </a:r>
            <a:endParaRPr kumimoji="1" lang="en-US" altLang="ja-JP" dirty="0"/>
          </a:p>
          <a:p>
            <a:pPr lvl="1"/>
            <a:r>
              <a:rPr kumimoji="1" lang="ja-JP" altLang="en-US" dirty="0"/>
              <a:t>ページ・テーブル内にポインタと一緒に格納</a:t>
            </a:r>
            <a:endParaRPr kumimoji="1" lang="en-US" altLang="ja-JP" dirty="0"/>
          </a:p>
          <a:p>
            <a:r>
              <a:rPr kumimoji="1" lang="ja-JP" altLang="en-US" dirty="0"/>
              <a:t>「カーネル・モードでは読めるがユーザー・モードでは読めない」のような属性が設定できる</a:t>
            </a:r>
            <a:endParaRPr kumimoji="1" lang="en-US" altLang="ja-JP" dirty="0"/>
          </a:p>
          <a:p>
            <a:pPr lvl="1"/>
            <a:r>
              <a:rPr lang="ja-JP" altLang="en-US" dirty="0"/>
              <a:t>これらのチェックにも違反すると例外が起きる</a:t>
            </a:r>
            <a:endParaRPr kumimoji="1" lang="ja-JP" altLang="en-US" dirty="0"/>
          </a:p>
        </p:txBody>
      </p:sp>
    </p:spTree>
    <p:extLst>
      <p:ext uri="{BB962C8B-B14F-4D97-AF65-F5344CB8AC3E}">
        <p14:creationId xmlns:p14="http://schemas.microsoft.com/office/powerpoint/2010/main" val="2509070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521955" y="1178975"/>
            <a:ext cx="8280092" cy="1800020"/>
          </a:xfrm>
        </p:spPr>
        <p:txBody>
          <a:bodyPr/>
          <a:lstStyle/>
          <a:p>
            <a:r>
              <a:rPr kumimoji="1" lang="ja-JP" altLang="en-US" dirty="0"/>
              <a:t>ユーザー・モード</a:t>
            </a:r>
            <a:r>
              <a:rPr lang="ja-JP" altLang="en-US" dirty="0"/>
              <a:t>と </a:t>
            </a:r>
            <a:r>
              <a:rPr lang="en-US" altLang="ja-JP" dirty="0"/>
              <a:t>OS </a:t>
            </a:r>
            <a:r>
              <a:rPr lang="ja-JP" altLang="en-US" dirty="0"/>
              <a:t>は仮想アドレスを共有することが多い</a:t>
            </a:r>
            <a:endParaRPr lang="en-US" altLang="ja-JP" dirty="0"/>
          </a:p>
          <a:p>
            <a:pPr lvl="1"/>
            <a:r>
              <a:rPr kumimoji="1" lang="ja-JP" altLang="en-US" dirty="0"/>
              <a:t>たとえば，全てのプログラムの仮想アドレス空間の後ろ半分は</a:t>
            </a:r>
            <a:r>
              <a:rPr kumimoji="1" lang="en-US" altLang="ja-JP" dirty="0"/>
              <a:t>OS </a:t>
            </a:r>
            <a:r>
              <a:rPr kumimoji="1" lang="ja-JP" altLang="en-US" dirty="0"/>
              <a:t>が使用など</a:t>
            </a:r>
            <a:endParaRPr kumimoji="1" lang="en-US" altLang="ja-JP" dirty="0"/>
          </a:p>
          <a:p>
            <a:pPr lvl="1"/>
            <a:r>
              <a:rPr lang="ja-JP" altLang="en-US" dirty="0">
                <a:solidFill>
                  <a:schemeClr val="accent5"/>
                </a:solidFill>
              </a:rPr>
              <a:t>利点：システム・コール呼び出し時にページ・テーブルを </a:t>
            </a:r>
            <a:r>
              <a:rPr lang="en-US" altLang="ja-JP" dirty="0">
                <a:solidFill>
                  <a:schemeClr val="accent5"/>
                </a:solidFill>
              </a:rPr>
              <a:t>OS </a:t>
            </a:r>
            <a:r>
              <a:rPr lang="ja-JP" altLang="en-US" dirty="0">
                <a:solidFill>
                  <a:schemeClr val="accent5"/>
                </a:solidFill>
              </a:rPr>
              <a:t>用仮想アドレスに切り替えなくてよくなる</a:t>
            </a:r>
            <a:endParaRPr lang="en-US" altLang="ja-JP" dirty="0">
              <a:solidFill>
                <a:schemeClr val="accent5"/>
              </a:solidFill>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42900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429000"/>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519001"/>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378900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3879005"/>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468901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576902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319021"/>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32901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32901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50901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58902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486901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049018"/>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04901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22902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40902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58902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429000"/>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049018"/>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049018"/>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329011"/>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31902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2120840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en-US" altLang="ja-JP" dirty="0" err="1"/>
              <a:t>PyTorch</a:t>
            </a:r>
            <a:r>
              <a:rPr lang="ja-JP" altLang="en-US" dirty="0"/>
              <a:t>などの密行列の計算において、しばしば（</a:t>
            </a:r>
            <a:r>
              <a:rPr lang="en-US" altLang="ja-JP" dirty="0"/>
              <a:t>2</a:t>
            </a:r>
            <a:r>
              <a:rPr lang="ja-JP" altLang="en-US" dirty="0"/>
              <a:t>次元画像の畳み込み演算の場合は） </a:t>
            </a:r>
            <a:r>
              <a:rPr lang="en-US" altLang="ja-JP" dirty="0"/>
              <a:t>[Batch, Height, Width, Channel] </a:t>
            </a:r>
            <a:r>
              <a:rPr lang="ja-JP" altLang="en-US" dirty="0"/>
              <a:t>の並びより、 </a:t>
            </a:r>
            <a:r>
              <a:rPr lang="en-US" altLang="ja-JP" dirty="0"/>
              <a:t>[Batch, Channel, Height, Width] </a:t>
            </a:r>
            <a:r>
              <a:rPr lang="ja-JP" altLang="en-US" dirty="0"/>
              <a:t>のほうが ”速い” と言われていて、よくわからずに飲み込んでいましたが、今回の講義で畳み込みの処理を踏まえると後者のほうが速いと理解することができました。</a:t>
            </a:r>
          </a:p>
          <a:p>
            <a:r>
              <a:rPr lang="ja-JP" altLang="en-US" dirty="0"/>
              <a:t>（</a:t>
            </a:r>
            <a:r>
              <a:rPr lang="en-US" altLang="ja-JP" dirty="0"/>
              <a:t>TensorFlow</a:t>
            </a:r>
            <a:r>
              <a:rPr lang="ja-JP" altLang="en-US" dirty="0"/>
              <a:t>もコード上は、</a:t>
            </a:r>
            <a:r>
              <a:rPr lang="en-US" altLang="ja-JP" dirty="0"/>
              <a:t>BHWC</a:t>
            </a:r>
            <a:r>
              <a:rPr lang="ja-JP" altLang="en-US" dirty="0"/>
              <a:t>順ですが、</a:t>
            </a:r>
            <a:r>
              <a:rPr lang="en-US" altLang="ja-JP" dirty="0"/>
              <a:t>GPU</a:t>
            </a:r>
            <a:r>
              <a:rPr lang="ja-JP" altLang="en-US" dirty="0"/>
              <a:t>上では</a:t>
            </a:r>
            <a:r>
              <a:rPr lang="en-US" altLang="ja-JP" dirty="0"/>
              <a:t>BCHW</a:t>
            </a:r>
            <a:r>
              <a:rPr lang="ja-JP" altLang="en-US" dirty="0"/>
              <a:t>に変換されているようです。）</a:t>
            </a:r>
          </a:p>
          <a:p>
            <a:endParaRPr lang="ja-JP" altLang="en-US" dirty="0"/>
          </a:p>
        </p:txBody>
      </p:sp>
    </p:spTree>
    <p:extLst>
      <p:ext uri="{BB962C8B-B14F-4D97-AF65-F5344CB8AC3E}">
        <p14:creationId xmlns:p14="http://schemas.microsoft.com/office/powerpoint/2010/main" val="971362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611956" y="1178975"/>
            <a:ext cx="8280092" cy="1800020"/>
          </a:xfrm>
        </p:spPr>
        <p:txBody>
          <a:bodyPr/>
          <a:lstStyle/>
          <a:p>
            <a:r>
              <a:rPr lang="ja-JP" altLang="en-US" dirty="0"/>
              <a:t>ページごとの権限を利用して保護</a:t>
            </a:r>
            <a:endParaRPr lang="en-US" altLang="ja-JP" dirty="0"/>
          </a:p>
          <a:p>
            <a:pPr lvl="1"/>
            <a:r>
              <a:rPr lang="ja-JP" altLang="en-US" dirty="0"/>
              <a:t>ユーザー・モードからでも </a:t>
            </a:r>
            <a:r>
              <a:rPr lang="en-US" altLang="ja-JP" dirty="0"/>
              <a:t>OS </a:t>
            </a:r>
            <a:r>
              <a:rPr lang="ja-JP" altLang="en-US" dirty="0"/>
              <a:t>の物理メモリにページ・テーブルを介して到達可能</a:t>
            </a:r>
            <a:endParaRPr lang="en-US" altLang="ja-JP" dirty="0"/>
          </a:p>
          <a:p>
            <a:pPr lvl="1"/>
            <a:r>
              <a:rPr lang="ja-JP" altLang="en-US" dirty="0"/>
              <a:t>カーネル領域はユーザーから読むと落ちるよう設定するので安全</a:t>
            </a:r>
            <a:endParaRPr lang="en-US" altLang="ja-JP" dirty="0"/>
          </a:p>
          <a:p>
            <a:pPr lvl="1"/>
            <a:r>
              <a:rPr lang="ja-JP" altLang="en-US" dirty="0"/>
              <a:t>エントリに「カーネルのみ許可」と権限が設定される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79315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793159"/>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79315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97316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415316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433316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883160"/>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415316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4243164"/>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505317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6133185"/>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683180"/>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69316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69316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87317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95318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b="1" dirty="0">
                <a:solidFill>
                  <a:schemeClr val="accent6"/>
                </a:solidFill>
                <a:latin typeface="+mn-ea"/>
              </a:rPr>
              <a:t>カーネルのみ許可</a:t>
            </a: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523317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433316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41317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41317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59317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77318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953183"/>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793159"/>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413177"/>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413177"/>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693170"/>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87317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6831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3763827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仮想メモリと特権モードによる保護のまとめ</a:t>
            </a:r>
          </a:p>
        </p:txBody>
      </p:sp>
      <p:sp>
        <p:nvSpPr>
          <p:cNvPr id="3" name="テキスト プレースホルダー 2"/>
          <p:cNvSpPr>
            <a:spLocks noGrp="1"/>
          </p:cNvSpPr>
          <p:nvPr>
            <p:ph type="body" sz="quarter" idx="10"/>
          </p:nvPr>
        </p:nvSpPr>
        <p:spPr>
          <a:xfrm>
            <a:off x="341953" y="1178975"/>
            <a:ext cx="8532044" cy="5219751"/>
          </a:xfrm>
        </p:spPr>
        <p:txBody>
          <a:bodyPr/>
          <a:lstStyle/>
          <a:p>
            <a:r>
              <a:rPr kumimoji="1" lang="en-US" altLang="ja-JP" dirty="0"/>
              <a:t>CPU </a:t>
            </a:r>
            <a:r>
              <a:rPr kumimoji="1" lang="ja-JP" altLang="en-US" dirty="0" err="1"/>
              <a:t>には</a:t>
            </a:r>
            <a:r>
              <a:rPr kumimoji="1" lang="ja-JP" altLang="en-US" dirty="0"/>
              <a:t>操作できる権限が設定されたモードがある</a:t>
            </a:r>
            <a:endParaRPr kumimoji="1" lang="en-US" altLang="ja-JP" dirty="0"/>
          </a:p>
          <a:p>
            <a:pPr lvl="1"/>
            <a:r>
              <a:rPr kumimoji="1" lang="ja-JP" altLang="en-US" dirty="0"/>
              <a:t>ユーザー・モード</a:t>
            </a:r>
            <a:endParaRPr kumimoji="1" lang="en-US" altLang="ja-JP" dirty="0"/>
          </a:p>
          <a:p>
            <a:pPr lvl="1"/>
            <a:r>
              <a:rPr kumimoji="1" lang="ja-JP" altLang="en-US" dirty="0"/>
              <a:t>カーネル・モード</a:t>
            </a:r>
            <a:endParaRPr kumimoji="1" lang="en-US" altLang="ja-JP" dirty="0"/>
          </a:p>
          <a:p>
            <a:r>
              <a:rPr lang="ja-JP" altLang="en-US" dirty="0"/>
              <a:t>ユーザー・モード</a:t>
            </a:r>
            <a:r>
              <a:rPr kumimoji="1" lang="ja-JP" altLang="en-US" dirty="0"/>
              <a:t>ではメモリなどを変更する操作は自由には行えない</a:t>
            </a:r>
            <a:endParaRPr kumimoji="1" lang="en-US" altLang="ja-JP" dirty="0"/>
          </a:p>
          <a:p>
            <a:pPr lvl="1"/>
            <a:r>
              <a:rPr kumimoji="1" lang="ja-JP" altLang="en-US" dirty="0"/>
              <a:t>カーネル・モードで動作する </a:t>
            </a:r>
            <a:r>
              <a:rPr kumimoji="1" lang="en-US" altLang="ja-JP" dirty="0"/>
              <a:t>OS </a:t>
            </a:r>
            <a:r>
              <a:rPr kumimoji="1" lang="ja-JP" altLang="en-US" dirty="0"/>
              <a:t>に依頼して行う</a:t>
            </a:r>
            <a:endParaRPr kumimoji="1" lang="en-US" altLang="ja-JP" dirty="0"/>
          </a:p>
          <a:p>
            <a:pPr lvl="1"/>
            <a:r>
              <a:rPr kumimoji="1" lang="ja-JP" altLang="en-US" dirty="0"/>
              <a:t>当然他人のファイルやメモリへアクセスしようとすれば落とされる</a:t>
            </a:r>
            <a:endParaRPr kumimoji="1" lang="en-US" altLang="ja-JP" dirty="0"/>
          </a:p>
          <a:p>
            <a:r>
              <a:rPr kumimoji="1" lang="ja-JP" altLang="en-US" dirty="0"/>
              <a:t>他のプログラムや </a:t>
            </a:r>
            <a:r>
              <a:rPr kumimoji="1" lang="en-US" altLang="ja-JP" dirty="0"/>
              <a:t>OS </a:t>
            </a:r>
            <a:r>
              <a:rPr kumimoji="1" lang="ja-JP" altLang="en-US" dirty="0"/>
              <a:t>領域のメモリを読むことは基本的にできない</a:t>
            </a:r>
            <a:endParaRPr kumimoji="1" lang="en-US" altLang="ja-JP" dirty="0"/>
          </a:p>
          <a:p>
            <a:pPr lvl="1"/>
            <a:r>
              <a:rPr kumimoji="1" lang="ja-JP" altLang="en-US" dirty="0"/>
              <a:t>プログラムごとに独立した仮想アドレス空間を提供</a:t>
            </a:r>
            <a:endParaRPr kumimoji="1" lang="en-US" altLang="ja-JP" dirty="0"/>
          </a:p>
          <a:p>
            <a:pPr lvl="1"/>
            <a:r>
              <a:rPr kumimoji="1" lang="ja-JP" altLang="en-US" dirty="0"/>
              <a:t>ページごとのアクセス権限の設定</a:t>
            </a:r>
          </a:p>
        </p:txBody>
      </p:sp>
    </p:spTree>
    <p:extLst>
      <p:ext uri="{BB962C8B-B14F-4D97-AF65-F5344CB8AC3E}">
        <p14:creationId xmlns:p14="http://schemas.microsoft.com/office/powerpoint/2010/main" val="1705022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保護機構</a:t>
            </a:r>
            <a:endParaRPr kumimoji="1" lang="en-US" altLang="ja-JP" dirty="0"/>
          </a:p>
          <a:p>
            <a:pPr marL="817200" lvl="1" indent="-457200">
              <a:buFont typeface="+mj-lt"/>
              <a:buAutoNum type="arabicPeriod"/>
            </a:pPr>
            <a:r>
              <a:rPr kumimoji="1" lang="ja-JP" altLang="en-US" dirty="0"/>
              <a:t>仮想メモリ</a:t>
            </a:r>
            <a:endParaRPr kumimoji="1" lang="en-US" altLang="ja-JP" dirty="0"/>
          </a:p>
          <a:p>
            <a:pPr marL="817200" lvl="1" indent="-457200">
              <a:buFont typeface="+mj-lt"/>
              <a:buAutoNum type="arabicPeriod"/>
            </a:pPr>
            <a:r>
              <a:rPr lang="ja-JP" altLang="en-US" dirty="0"/>
              <a:t>特権モード</a:t>
            </a:r>
            <a:endParaRPr lang="en-US" altLang="ja-JP" dirty="0"/>
          </a:p>
          <a:p>
            <a:pPr marL="457200" indent="-457200">
              <a:buFont typeface="+mj-lt"/>
              <a:buAutoNum type="arabicPeriod"/>
            </a:pPr>
            <a:r>
              <a:rPr kumimoji="1" lang="ja-JP" altLang="en-US" b="1" dirty="0"/>
              <a:t>脆弱性とアタック</a:t>
            </a:r>
            <a:endParaRPr kumimoji="1" lang="en-US" altLang="ja-JP" b="1" dirty="0"/>
          </a:p>
          <a:p>
            <a:pPr marL="817200" lvl="1" indent="-457200">
              <a:buFont typeface="+mj-lt"/>
              <a:buAutoNum type="arabicPeriod"/>
            </a:pPr>
            <a:r>
              <a:rPr kumimoji="1" lang="ja-JP" altLang="en-US" dirty="0"/>
              <a:t>バッファ・オーバーフロー</a:t>
            </a:r>
            <a:endParaRPr kumimoji="1" lang="en-US" altLang="ja-JP"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dirty="0"/>
              <a:t>マイクロアーキテクチャ面の脆弱性</a:t>
            </a:r>
            <a:endParaRPr lang="en-US" altLang="ja-JP" dirty="0"/>
          </a:p>
        </p:txBody>
      </p:sp>
    </p:spTree>
    <p:extLst>
      <p:ext uri="{BB962C8B-B14F-4D97-AF65-F5344CB8AC3E}">
        <p14:creationId xmlns:p14="http://schemas.microsoft.com/office/powerpoint/2010/main" val="3631204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脆弱性</a:t>
            </a:r>
          </a:p>
        </p:txBody>
      </p:sp>
      <p:sp>
        <p:nvSpPr>
          <p:cNvPr id="3" name="テキスト プレースホルダー 2"/>
          <p:cNvSpPr>
            <a:spLocks noGrp="1"/>
          </p:cNvSpPr>
          <p:nvPr>
            <p:ph type="body" sz="quarter" idx="10"/>
          </p:nvPr>
        </p:nvSpPr>
        <p:spPr/>
        <p:txBody>
          <a:bodyPr/>
          <a:lstStyle/>
          <a:p>
            <a:r>
              <a:rPr lang="ja-JP" altLang="en-US" dirty="0"/>
              <a:t>他のプログラムや </a:t>
            </a:r>
            <a:r>
              <a:rPr lang="en-US" altLang="ja-JP" dirty="0"/>
              <a:t>OS </a:t>
            </a:r>
            <a:r>
              <a:rPr lang="ja-JP" altLang="en-US" dirty="0"/>
              <a:t>領域のメモリを読むことは基本的にできない</a:t>
            </a:r>
            <a:endParaRPr lang="en-US" altLang="ja-JP" dirty="0"/>
          </a:p>
          <a:p>
            <a:pPr lvl="1"/>
            <a:r>
              <a:rPr kumimoji="1" lang="ja-JP" altLang="en-US" dirty="0"/>
              <a:t>仮想メモリや特権モードの働きによる</a:t>
            </a:r>
            <a:endParaRPr kumimoji="1" lang="en-US" altLang="ja-JP" dirty="0"/>
          </a:p>
          <a:p>
            <a:r>
              <a:rPr kumimoji="1" lang="ja-JP" altLang="en-US" dirty="0"/>
              <a:t>ところが，ソフトウェアに問題があるとこれを突破できてしまう</a:t>
            </a:r>
            <a:endParaRPr kumimoji="1" lang="en-US" altLang="ja-JP" dirty="0"/>
          </a:p>
          <a:p>
            <a:pPr lvl="1"/>
            <a:r>
              <a:rPr kumimoji="1" lang="ja-JP" altLang="en-US" dirty="0"/>
              <a:t>そのようなセキュリティ上の問題のことを脆弱性という</a:t>
            </a:r>
            <a:endParaRPr kumimoji="1" lang="en-US" altLang="ja-JP" dirty="0"/>
          </a:p>
          <a:p>
            <a:r>
              <a:rPr kumimoji="1" lang="ja-JP" altLang="en-US" dirty="0"/>
              <a:t>いくつかの代表的な脆弱性やそれを利用した攻撃を紹介</a:t>
            </a:r>
            <a:endParaRPr kumimoji="1" lang="en-US" altLang="ja-JP" dirty="0"/>
          </a:p>
          <a:p>
            <a:pPr marL="817200" lvl="1" indent="-457200">
              <a:buFont typeface="+mj-lt"/>
              <a:buAutoNum type="arabicPeriod"/>
            </a:pPr>
            <a:r>
              <a:rPr lang="ja-JP" altLang="en-US" dirty="0"/>
              <a:t>バッファ・オーバーフロー</a:t>
            </a:r>
            <a:endParaRPr lang="en-US" altLang="ja-JP"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dirty="0"/>
              <a:t>マイクロアーキテクチャ面の脆弱性</a:t>
            </a:r>
            <a:endParaRPr kumimoji="1" lang="ja-JP" altLang="en-US" dirty="0"/>
          </a:p>
        </p:txBody>
      </p:sp>
    </p:spTree>
    <p:extLst>
      <p:ext uri="{BB962C8B-B14F-4D97-AF65-F5344CB8AC3E}">
        <p14:creationId xmlns:p14="http://schemas.microsoft.com/office/powerpoint/2010/main" val="3211048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脆弱性とアタック</a:t>
            </a:r>
            <a:endParaRPr kumimoji="1" lang="en-US" altLang="ja-JP" dirty="0"/>
          </a:p>
          <a:p>
            <a:pPr marL="817200" lvl="1" indent="-457200">
              <a:buFont typeface="+mj-lt"/>
              <a:buAutoNum type="arabicPeriod"/>
            </a:pPr>
            <a:r>
              <a:rPr kumimoji="1" lang="ja-JP" altLang="en-US" b="1" dirty="0"/>
              <a:t>バッファ・オーバーフロー</a:t>
            </a:r>
            <a:endParaRPr kumimoji="1" lang="en-US" altLang="ja-JP" b="1"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dirty="0"/>
              <a:t>マイクロアーキテクチャ面の脆弱性</a:t>
            </a:r>
            <a:endParaRPr lang="en-US" altLang="ja-JP" dirty="0"/>
          </a:p>
        </p:txBody>
      </p:sp>
    </p:spTree>
    <p:extLst>
      <p:ext uri="{BB962C8B-B14F-4D97-AF65-F5344CB8AC3E}">
        <p14:creationId xmlns:p14="http://schemas.microsoft.com/office/powerpoint/2010/main" val="8512988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バッファ・オーバーフロー脆弱性</a:t>
            </a:r>
          </a:p>
        </p:txBody>
      </p:sp>
      <p:sp>
        <p:nvSpPr>
          <p:cNvPr id="3" name="テキスト プレースホルダー 2"/>
          <p:cNvSpPr>
            <a:spLocks noGrp="1"/>
          </p:cNvSpPr>
          <p:nvPr>
            <p:ph type="body" sz="quarter" idx="10"/>
          </p:nvPr>
        </p:nvSpPr>
        <p:spPr/>
        <p:txBody>
          <a:bodyPr/>
          <a:lstStyle/>
          <a:p>
            <a:r>
              <a:rPr kumimoji="1" lang="ja-JP" altLang="en-US" dirty="0"/>
              <a:t>配列の境界値チェックの忘れなどで生じる</a:t>
            </a:r>
            <a:endParaRPr kumimoji="1" lang="en-US" altLang="ja-JP" dirty="0"/>
          </a:p>
          <a:p>
            <a:pPr lvl="1"/>
            <a:r>
              <a:rPr lang="ja-JP" altLang="en-US" dirty="0">
                <a:latin typeface="Consolas" panose="020B0609020204030204" pitchFamily="49" charset="0"/>
              </a:rPr>
              <a:t>典型的なもの：</a:t>
            </a:r>
            <a:endParaRPr lang="en-US" altLang="ja-JP" dirty="0">
              <a:latin typeface="Consolas" panose="020B0609020204030204" pitchFamily="49" charset="0"/>
            </a:endParaRPr>
          </a:p>
          <a:p>
            <a:pPr lvl="2"/>
            <a:r>
              <a:rPr lang="en-US" altLang="ja-JP" dirty="0">
                <a:solidFill>
                  <a:schemeClr val="accent3">
                    <a:lumMod val="75000"/>
                  </a:schemeClr>
                </a:solidFill>
                <a:latin typeface="Consolas" panose="020B0609020204030204" pitchFamily="49" charset="0"/>
              </a:rPr>
              <a:t>// </a:t>
            </a:r>
            <a:r>
              <a:rPr lang="en-US" altLang="ja-JP" dirty="0" err="1">
                <a:solidFill>
                  <a:schemeClr val="accent3">
                    <a:lumMod val="75000"/>
                  </a:schemeClr>
                </a:solidFill>
                <a:latin typeface="Consolas" panose="020B0609020204030204" pitchFamily="49" charset="0"/>
              </a:rPr>
              <a:t>src</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を </a:t>
            </a:r>
            <a:r>
              <a:rPr lang="en-US" altLang="ja-JP" dirty="0">
                <a:solidFill>
                  <a:schemeClr val="accent3">
                    <a:lumMod val="75000"/>
                  </a:schemeClr>
                </a:solidFill>
                <a:latin typeface="Consolas" panose="020B0609020204030204" pitchFamily="49" charset="0"/>
              </a:rPr>
              <a:t>size </a:t>
            </a:r>
            <a:r>
              <a:rPr lang="ja-JP" altLang="en-US" dirty="0">
                <a:solidFill>
                  <a:schemeClr val="accent3">
                    <a:lumMod val="75000"/>
                  </a:schemeClr>
                </a:solidFill>
                <a:latin typeface="Consolas" panose="020B0609020204030204" pitchFamily="49" charset="0"/>
              </a:rPr>
              <a:t>バイト分だけ </a:t>
            </a:r>
            <a:r>
              <a:rPr lang="en-US" altLang="ja-JP" dirty="0" err="1">
                <a:solidFill>
                  <a:schemeClr val="accent3">
                    <a:lumMod val="75000"/>
                  </a:schemeClr>
                </a:solidFill>
                <a:latin typeface="Consolas" panose="020B0609020204030204" pitchFamily="49" charset="0"/>
              </a:rPr>
              <a:t>buf</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にコピー</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r>
              <a:rPr lang="en-US" altLang="ja-JP" dirty="0" err="1">
                <a:solidFill>
                  <a:schemeClr val="accent3">
                    <a:lumMod val="75000"/>
                  </a:schemeClr>
                </a:solidFill>
                <a:latin typeface="Consolas" panose="020B0609020204030204" pitchFamily="49" charset="0"/>
              </a:rPr>
              <a:t>buf</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の容量を超えてコピーが行われる可能性がある</a:t>
            </a:r>
            <a:br>
              <a:rPr lang="en-US" altLang="ja-JP" dirty="0">
                <a:latin typeface="Consolas" panose="020B0609020204030204" pitchFamily="49" charset="0"/>
              </a:rPr>
            </a:br>
            <a:r>
              <a:rPr lang="en-US" altLang="ja-JP" dirty="0">
                <a:latin typeface="Consolas" panose="020B0609020204030204" pitchFamily="49" charset="0"/>
              </a:rPr>
              <a:t>void </a:t>
            </a:r>
            <a:r>
              <a:rPr lang="en-US" altLang="ja-JP" dirty="0" err="1">
                <a:latin typeface="Consolas" panose="020B0609020204030204" pitchFamily="49" charset="0"/>
              </a:rPr>
              <a:t>func</a:t>
            </a:r>
            <a:r>
              <a:rPr lang="en-US" altLang="ja-JP" dirty="0">
                <a:latin typeface="Consolas" panose="020B0609020204030204" pitchFamily="49" charset="0"/>
              </a:rPr>
              <a:t>(</a:t>
            </a:r>
            <a:r>
              <a:rPr lang="en-US" altLang="ja-JP" dirty="0">
                <a:solidFill>
                  <a:schemeClr val="accent1"/>
                </a:solidFill>
                <a:latin typeface="Consolas" panose="020B0609020204030204" pitchFamily="49" charset="0"/>
              </a:rPr>
              <a:t>uint8_t</a:t>
            </a:r>
            <a:r>
              <a:rPr lang="en-US" altLang="ja-JP" dirty="0">
                <a:latin typeface="Consolas" panose="020B0609020204030204" pitchFamily="49" charset="0"/>
              </a:rPr>
              <a:t>* </a:t>
            </a:r>
            <a:r>
              <a:rPr lang="en-US" altLang="ja-JP" dirty="0" err="1">
                <a:latin typeface="Consolas" panose="020B0609020204030204" pitchFamily="49" charset="0"/>
              </a:rPr>
              <a:t>src</a:t>
            </a:r>
            <a:r>
              <a:rPr lang="en-US" altLang="ja-JP" dirty="0">
                <a:latin typeface="Consolas" panose="020B0609020204030204" pitchFamily="49" charset="0"/>
              </a:rPr>
              <a:t>, </a:t>
            </a:r>
            <a:r>
              <a:rPr lang="en-US" altLang="ja-JP" dirty="0" err="1">
                <a:solidFill>
                  <a:schemeClr val="accent1"/>
                </a:solidFill>
                <a:latin typeface="Consolas" panose="020B0609020204030204" pitchFamily="49" charset="0"/>
              </a:rPr>
              <a:t>size_t</a:t>
            </a:r>
            <a:r>
              <a:rPr lang="en-US" altLang="ja-JP" dirty="0">
                <a:latin typeface="Consolas" panose="020B0609020204030204" pitchFamily="49" charset="0"/>
              </a:rPr>
              <a:t> size){</a:t>
            </a: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a:solidFill>
                  <a:schemeClr val="accent1"/>
                </a:solidFill>
                <a:latin typeface="Consolas" panose="020B0609020204030204" pitchFamily="49" charset="0"/>
              </a:rPr>
              <a:t>uint8_t</a:t>
            </a:r>
            <a:r>
              <a:rPr lang="en-US" altLang="ja-JP" dirty="0">
                <a:latin typeface="Consolas" panose="020B0609020204030204" pitchFamily="49" charset="0"/>
              </a:rPr>
              <a:t> </a:t>
            </a:r>
            <a:r>
              <a:rPr lang="en-US" altLang="ja-JP" dirty="0" err="1">
                <a:latin typeface="Consolas" panose="020B0609020204030204" pitchFamily="49" charset="0"/>
              </a:rPr>
              <a:t>buf</a:t>
            </a:r>
            <a:r>
              <a:rPr lang="en-US" altLang="ja-JP" dirty="0">
                <a:latin typeface="Consolas" panose="020B0609020204030204" pitchFamily="49" charset="0"/>
              </a:rPr>
              <a:t>[8];</a:t>
            </a:r>
            <a:br>
              <a:rPr lang="en-US" altLang="ja-JP" dirty="0">
                <a:latin typeface="Consolas" panose="020B0609020204030204" pitchFamily="49" charset="0"/>
              </a:rPr>
            </a:br>
            <a:r>
              <a:rPr lang="en-US" altLang="ja-JP" dirty="0">
                <a:latin typeface="Consolas" panose="020B0609020204030204" pitchFamily="49" charset="0"/>
              </a:rPr>
              <a:t>    memcpy(</a:t>
            </a:r>
            <a:r>
              <a:rPr lang="en-US" altLang="ja-JP" dirty="0" err="1">
                <a:latin typeface="Consolas" panose="020B0609020204030204" pitchFamily="49" charset="0"/>
              </a:rPr>
              <a:t>buf</a:t>
            </a:r>
            <a:r>
              <a:rPr lang="en-US" altLang="ja-JP" dirty="0">
                <a:latin typeface="Consolas" panose="020B0609020204030204" pitchFamily="49" charset="0"/>
              </a:rPr>
              <a:t>, </a:t>
            </a:r>
            <a:r>
              <a:rPr lang="en-US" altLang="ja-JP" dirty="0" err="1">
                <a:latin typeface="Consolas" panose="020B0609020204030204" pitchFamily="49" charset="0"/>
              </a:rPr>
              <a:t>src</a:t>
            </a:r>
            <a:r>
              <a:rPr lang="en-US" altLang="ja-JP" dirty="0">
                <a:latin typeface="Consolas" panose="020B0609020204030204" pitchFamily="49" charset="0"/>
              </a:rPr>
              <a:t>, size); </a:t>
            </a:r>
            <a:br>
              <a:rPr lang="en-US" altLang="ja-JP" dirty="0">
                <a:latin typeface="Consolas" panose="020B0609020204030204" pitchFamily="49" charset="0"/>
              </a:rPr>
            </a:br>
            <a:r>
              <a:rPr kumimoji="1" lang="en-US" altLang="ja-JP" dirty="0">
                <a:latin typeface="Consolas" panose="020B0609020204030204" pitchFamily="49" charset="0"/>
              </a:rPr>
              <a:t>}</a:t>
            </a:r>
          </a:p>
          <a:p>
            <a:r>
              <a:rPr kumimoji="1" lang="ja-JP" altLang="en-US" dirty="0">
                <a:latin typeface="Consolas" panose="020B0609020204030204" pitchFamily="49" charset="0"/>
              </a:rPr>
              <a:t>もし上記の </a:t>
            </a:r>
            <a:r>
              <a:rPr kumimoji="1" lang="en-US" altLang="ja-JP" dirty="0" err="1">
                <a:latin typeface="Consolas" panose="020B0609020204030204" pitchFamily="49" charset="0"/>
              </a:rPr>
              <a:t>src</a:t>
            </a:r>
            <a:r>
              <a:rPr kumimoji="1" lang="en-US" altLang="ja-JP" dirty="0">
                <a:latin typeface="Consolas" panose="020B0609020204030204" pitchFamily="49" charset="0"/>
              </a:rPr>
              <a:t> </a:t>
            </a:r>
            <a:r>
              <a:rPr kumimoji="1" lang="ja-JP" altLang="en-US" dirty="0">
                <a:latin typeface="Consolas" panose="020B0609020204030204" pitchFamily="49" charset="0"/>
              </a:rPr>
              <a:t>と </a:t>
            </a:r>
            <a:r>
              <a:rPr kumimoji="1" lang="en-US" altLang="ja-JP" dirty="0">
                <a:latin typeface="Consolas" panose="020B0609020204030204" pitchFamily="49" charset="0"/>
              </a:rPr>
              <a:t>size </a:t>
            </a:r>
            <a:r>
              <a:rPr kumimoji="1" lang="ja-JP" altLang="en-US" dirty="0">
                <a:latin typeface="Consolas" panose="020B0609020204030204" pitchFamily="49" charset="0"/>
              </a:rPr>
              <a:t>を外部から与えることが出来れば，</a:t>
            </a:r>
            <a:br>
              <a:rPr kumimoji="1" lang="en-US" altLang="ja-JP" dirty="0">
                <a:latin typeface="Consolas" panose="020B0609020204030204" pitchFamily="49" charset="0"/>
              </a:rPr>
            </a:br>
            <a:r>
              <a:rPr kumimoji="1" lang="ja-JP" altLang="en-US" dirty="0">
                <a:latin typeface="Consolas" panose="020B0609020204030204" pitchFamily="49" charset="0"/>
              </a:rPr>
              <a:t>最悪コンピュータを乗っ取ることができる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ネットワーク</a:t>
            </a:r>
            <a:r>
              <a:rPr kumimoji="1" lang="ja-JP" altLang="en-US" dirty="0" err="1">
                <a:latin typeface="Consolas" panose="020B0609020204030204" pitchFamily="49" charset="0"/>
              </a:rPr>
              <a:t>ごし</a:t>
            </a:r>
            <a:r>
              <a:rPr kumimoji="1" lang="ja-JP" altLang="en-US" dirty="0">
                <a:latin typeface="Consolas" panose="020B0609020204030204" pitchFamily="49" charset="0"/>
              </a:rPr>
              <a:t>でなくても，画像ファイルを送って読ませるとかでも良い</a:t>
            </a:r>
          </a:p>
        </p:txBody>
      </p:sp>
    </p:spTree>
    <p:extLst>
      <p:ext uri="{BB962C8B-B14F-4D97-AF65-F5344CB8AC3E}">
        <p14:creationId xmlns:p14="http://schemas.microsoft.com/office/powerpoint/2010/main" val="295721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背景：</a:t>
            </a:r>
            <a:r>
              <a:rPr kumimoji="1" lang="en-US" altLang="ja-JP" dirty="0"/>
              <a:t>C </a:t>
            </a:r>
            <a:r>
              <a:rPr kumimoji="1" lang="ja-JP" altLang="en-US" dirty="0"/>
              <a:t>言語の関数呼び出しの仕組み</a:t>
            </a:r>
          </a:p>
        </p:txBody>
      </p:sp>
      <p:sp>
        <p:nvSpPr>
          <p:cNvPr id="3" name="テキスト プレースホルダー 2"/>
          <p:cNvSpPr>
            <a:spLocks noGrp="1"/>
          </p:cNvSpPr>
          <p:nvPr>
            <p:ph type="body" sz="quarter" idx="10"/>
          </p:nvPr>
        </p:nvSpPr>
        <p:spPr>
          <a:xfrm>
            <a:off x="611956" y="3969006"/>
            <a:ext cx="8280092" cy="2339719"/>
          </a:xfrm>
        </p:spPr>
        <p:txBody>
          <a:bodyPr/>
          <a:lstStyle/>
          <a:p>
            <a:r>
              <a:rPr kumimoji="1" lang="ja-JP" altLang="en-US" dirty="0"/>
              <a:t>関数呼び出しはメモリ上のスタック構造を使って実現</a:t>
            </a:r>
            <a:endParaRPr kumimoji="1" lang="en-US" altLang="ja-JP" dirty="0"/>
          </a:p>
          <a:p>
            <a:pPr lvl="1"/>
            <a:r>
              <a:rPr kumimoji="1" lang="ja-JP" altLang="en-US" dirty="0"/>
              <a:t>特定のレジスタ </a:t>
            </a:r>
            <a:r>
              <a:rPr kumimoji="1" lang="en-US" altLang="ja-JP" dirty="0"/>
              <a:t>sp</a:t>
            </a:r>
            <a:r>
              <a:rPr kumimoji="1" lang="ja-JP" altLang="en-US" dirty="0"/>
              <a:t>（</a:t>
            </a:r>
            <a:r>
              <a:rPr lang="en-US" altLang="ja-JP" dirty="0"/>
              <a:t>RISC-V </a:t>
            </a:r>
            <a:r>
              <a:rPr lang="ja-JP" altLang="en-US" dirty="0"/>
              <a:t>では </a:t>
            </a:r>
            <a:r>
              <a:rPr lang="en-US" altLang="ja-JP" dirty="0"/>
              <a:t>x2</a:t>
            </a:r>
            <a:r>
              <a:rPr kumimoji="1" lang="ja-JP" altLang="en-US" dirty="0"/>
              <a:t>）がスタックのトップをさしている</a:t>
            </a:r>
            <a:endParaRPr kumimoji="1" lang="en-US" altLang="ja-JP" dirty="0"/>
          </a:p>
          <a:p>
            <a:pPr lvl="1"/>
            <a:r>
              <a:rPr kumimoji="1" lang="ja-JP" altLang="en-US" dirty="0"/>
              <a:t>データを </a:t>
            </a:r>
            <a:r>
              <a:rPr kumimoji="1" lang="en-US" altLang="ja-JP" dirty="0"/>
              <a:t>push </a:t>
            </a:r>
            <a:r>
              <a:rPr kumimoji="1" lang="ja-JP" altLang="en-US" dirty="0"/>
              <a:t>するときは </a:t>
            </a:r>
            <a:r>
              <a:rPr kumimoji="1" lang="en-US" altLang="ja-JP" dirty="0"/>
              <a:t>sp </a:t>
            </a:r>
            <a:r>
              <a:rPr kumimoji="1" lang="ja-JP" altLang="en-US" dirty="0"/>
              <a:t>を減少（図上で上に移動）</a:t>
            </a:r>
            <a:endParaRPr kumimoji="1" lang="en-US" altLang="ja-JP" dirty="0"/>
          </a:p>
          <a:p>
            <a:pPr lvl="1"/>
            <a:r>
              <a:rPr lang="en-US" altLang="ja-JP" dirty="0"/>
              <a:t>pop </a:t>
            </a:r>
            <a:r>
              <a:rPr lang="ja-JP" altLang="en-US" dirty="0"/>
              <a:t>するときは </a:t>
            </a:r>
            <a:r>
              <a:rPr lang="en-US" altLang="ja-JP" dirty="0"/>
              <a:t>sp </a:t>
            </a:r>
            <a:r>
              <a:rPr lang="ja-JP" altLang="en-US" dirty="0"/>
              <a:t>を増加（図上で下に移動）</a:t>
            </a:r>
            <a:endParaRPr kumimoji="1" lang="ja-JP" altLang="en-US" dirty="0"/>
          </a:p>
        </p:txBody>
      </p:sp>
      <p:sp>
        <p:nvSpPr>
          <p:cNvPr id="5" name="正方形/長方形 4">
            <a:extLst>
              <a:ext uri="{FF2B5EF4-FFF2-40B4-BE49-F238E27FC236}">
                <a16:creationId xmlns:a16="http://schemas.microsoft.com/office/drawing/2014/main" id="{41F8EEC9-9620-4E9C-9B16-22677D3FA888}"/>
              </a:ext>
            </a:extLst>
          </p:cNvPr>
          <p:cNvSpPr/>
          <p:nvPr/>
        </p:nvSpPr>
        <p:spPr bwMode="auto">
          <a:xfrm>
            <a:off x="2591978" y="1988984"/>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2591978" y="234898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2591978" y="252899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F8E9AEA5-3FB4-455D-9495-C980C57584B6}"/>
              </a:ext>
            </a:extLst>
          </p:cNvPr>
          <p:cNvSpPr/>
          <p:nvPr/>
        </p:nvSpPr>
        <p:spPr bwMode="auto">
          <a:xfrm>
            <a:off x="2591978"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200" dirty="0">
              <a:solidFill>
                <a:schemeClr val="tx1">
                  <a:lumMod val="75000"/>
                  <a:lumOff val="25000"/>
                </a:schemeClr>
              </a:solidFill>
              <a:latin typeface="+mn-ea"/>
            </a:endParaRPr>
          </a:p>
        </p:txBody>
      </p:sp>
      <p:cxnSp>
        <p:nvCxnSpPr>
          <p:cNvPr id="11" name="直線矢印コネクタ 10"/>
          <p:cNvCxnSpPr/>
          <p:nvPr/>
        </p:nvCxnSpPr>
        <p:spPr bwMode="auto">
          <a:xfrm>
            <a:off x="1511966" y="2798993"/>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2" name="正方形/長方形 11"/>
          <p:cNvSpPr/>
          <p:nvPr/>
        </p:nvSpPr>
        <p:spPr bwMode="auto">
          <a:xfrm>
            <a:off x="1151962" y="2708993"/>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3" name="正方形/長方形 12"/>
          <p:cNvSpPr/>
          <p:nvPr/>
        </p:nvSpPr>
        <p:spPr bwMode="auto">
          <a:xfrm>
            <a:off x="2591978" y="1718981"/>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14" name="正方形/長方形 13"/>
          <p:cNvSpPr/>
          <p:nvPr/>
        </p:nvSpPr>
        <p:spPr bwMode="auto">
          <a:xfrm>
            <a:off x="1871970" y="2348988"/>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15" name="正方形/長方形 14"/>
          <p:cNvSpPr/>
          <p:nvPr/>
        </p:nvSpPr>
        <p:spPr bwMode="auto">
          <a:xfrm>
            <a:off x="1871970" y="2528989"/>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16" name="正方形/長方形 15"/>
          <p:cNvSpPr/>
          <p:nvPr/>
        </p:nvSpPr>
        <p:spPr bwMode="auto">
          <a:xfrm>
            <a:off x="1871970" y="270899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21" name="右矢印 20"/>
          <p:cNvSpPr/>
          <p:nvPr/>
        </p:nvSpPr>
        <p:spPr bwMode="auto">
          <a:xfrm>
            <a:off x="4211996" y="2258987"/>
            <a:ext cx="540006"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41F8EEC9-9620-4E9C-9B16-22677D3FA888}"/>
              </a:ext>
            </a:extLst>
          </p:cNvPr>
          <p:cNvSpPr/>
          <p:nvPr/>
        </p:nvSpPr>
        <p:spPr bwMode="auto">
          <a:xfrm>
            <a:off x="6372020" y="1988984"/>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372020" y="234898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2582A728-F7F5-4B2F-8E43-305BF7418F28}"/>
              </a:ext>
            </a:extLst>
          </p:cNvPr>
          <p:cNvSpPr/>
          <p:nvPr/>
        </p:nvSpPr>
        <p:spPr bwMode="auto">
          <a:xfrm>
            <a:off x="6372020" y="252899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正方形/長方形 24">
            <a:extLst>
              <a:ext uri="{FF2B5EF4-FFF2-40B4-BE49-F238E27FC236}">
                <a16:creationId xmlns:a16="http://schemas.microsoft.com/office/drawing/2014/main" id="{F8E9AEA5-3FB4-455D-9495-C980C57584B6}"/>
              </a:ext>
            </a:extLst>
          </p:cNvPr>
          <p:cNvSpPr/>
          <p:nvPr/>
        </p:nvSpPr>
        <p:spPr bwMode="auto">
          <a:xfrm>
            <a:off x="6372020"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000" b="1" dirty="0">
                <a:solidFill>
                  <a:schemeClr val="accent6"/>
                </a:solidFill>
                <a:latin typeface="+mn-ea"/>
              </a:rPr>
              <a:t>push </a:t>
            </a:r>
            <a:r>
              <a:rPr kumimoji="1" lang="ja-JP" altLang="en-US" sz="1000" b="1" dirty="0">
                <a:solidFill>
                  <a:schemeClr val="accent6"/>
                </a:solidFill>
                <a:latin typeface="+mn-ea"/>
              </a:rPr>
              <a:t>されたデータ</a:t>
            </a:r>
          </a:p>
        </p:txBody>
      </p:sp>
      <p:cxnSp>
        <p:nvCxnSpPr>
          <p:cNvPr id="26" name="直線矢印コネクタ 25"/>
          <p:cNvCxnSpPr/>
          <p:nvPr/>
        </p:nvCxnSpPr>
        <p:spPr bwMode="auto">
          <a:xfrm>
            <a:off x="5292008" y="2618991"/>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27" name="正方形/長方形 26"/>
          <p:cNvSpPr/>
          <p:nvPr/>
        </p:nvSpPr>
        <p:spPr bwMode="auto">
          <a:xfrm>
            <a:off x="4932004" y="2528991"/>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28" name="正方形/長方形 27"/>
          <p:cNvSpPr/>
          <p:nvPr/>
        </p:nvSpPr>
        <p:spPr bwMode="auto">
          <a:xfrm>
            <a:off x="6372020" y="1718981"/>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29" name="正方形/長方形 28"/>
          <p:cNvSpPr/>
          <p:nvPr/>
        </p:nvSpPr>
        <p:spPr bwMode="auto">
          <a:xfrm>
            <a:off x="5652012" y="2348988"/>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30" name="正方形/長方形 29"/>
          <p:cNvSpPr/>
          <p:nvPr/>
        </p:nvSpPr>
        <p:spPr bwMode="auto">
          <a:xfrm>
            <a:off x="5652012" y="2528989"/>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31" name="正方形/長方形 30"/>
          <p:cNvSpPr/>
          <p:nvPr/>
        </p:nvSpPr>
        <p:spPr bwMode="auto">
          <a:xfrm>
            <a:off x="5652012" y="270899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32" name="正方形/長方形 31"/>
          <p:cNvSpPr/>
          <p:nvPr/>
        </p:nvSpPr>
        <p:spPr bwMode="auto">
          <a:xfrm>
            <a:off x="4121995" y="1988984"/>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b="0" dirty="0">
                <a:solidFill>
                  <a:schemeClr val="tx1">
                    <a:lumMod val="75000"/>
                    <a:lumOff val="25000"/>
                  </a:schemeClr>
                </a:solidFill>
                <a:effectLst/>
                <a:latin typeface="Consolas" panose="020B0609020204030204" pitchFamily="49" charset="0"/>
              </a:rPr>
              <a:t>push</a:t>
            </a:r>
          </a:p>
        </p:txBody>
      </p:sp>
    </p:spTree>
    <p:extLst>
      <p:ext uri="{BB962C8B-B14F-4D97-AF65-F5344CB8AC3E}">
        <p14:creationId xmlns:p14="http://schemas.microsoft.com/office/powerpoint/2010/main" val="2919534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背景：</a:t>
            </a:r>
            <a:r>
              <a:rPr kumimoji="1" lang="en-US" altLang="ja-JP" dirty="0"/>
              <a:t>C </a:t>
            </a:r>
            <a:r>
              <a:rPr kumimoji="1" lang="ja-JP" altLang="en-US" dirty="0"/>
              <a:t>言語の関数呼び出しの仕組み</a:t>
            </a:r>
          </a:p>
        </p:txBody>
      </p:sp>
      <p:sp>
        <p:nvSpPr>
          <p:cNvPr id="3" name="テキスト プレースホルダー 2"/>
          <p:cNvSpPr>
            <a:spLocks noGrp="1"/>
          </p:cNvSpPr>
          <p:nvPr>
            <p:ph type="body" sz="quarter" idx="10"/>
          </p:nvPr>
        </p:nvSpPr>
        <p:spPr>
          <a:xfrm>
            <a:off x="521955" y="4509012"/>
            <a:ext cx="8280092" cy="1799713"/>
          </a:xfrm>
        </p:spPr>
        <p:txBody>
          <a:bodyPr/>
          <a:lstStyle/>
          <a:p>
            <a:r>
              <a:rPr kumimoji="1" lang="en-US" altLang="ja-JP" dirty="0"/>
              <a:t>parent() </a:t>
            </a:r>
            <a:r>
              <a:rPr kumimoji="1" lang="ja-JP" altLang="en-US" dirty="0"/>
              <a:t>から </a:t>
            </a:r>
            <a:r>
              <a:rPr kumimoji="1" lang="en-US" altLang="ja-JP" dirty="0"/>
              <a:t>child() </a:t>
            </a:r>
            <a:r>
              <a:rPr kumimoji="1" lang="ja-JP" altLang="en-US" dirty="0"/>
              <a:t>を呼び出す場合</a:t>
            </a:r>
            <a:endParaRPr kumimoji="1" lang="en-US" altLang="ja-JP" dirty="0"/>
          </a:p>
          <a:p>
            <a:pPr marL="817200" lvl="1" indent="-457200">
              <a:buFont typeface="+mj-lt"/>
              <a:buAutoNum type="arabicPeriod"/>
            </a:pPr>
            <a:r>
              <a:rPr lang="ja-JP" altLang="en-US" dirty="0"/>
              <a:t>後で戻ってこれるよう，</a:t>
            </a:r>
            <a:r>
              <a:rPr lang="en-US" altLang="ja-JP" dirty="0"/>
              <a:t>parent </a:t>
            </a:r>
            <a:r>
              <a:rPr lang="ja-JP" altLang="en-US" dirty="0"/>
              <a:t>内の戻り先を </a:t>
            </a:r>
            <a:r>
              <a:rPr lang="en-US" altLang="ja-JP" dirty="0"/>
              <a:t>push </a:t>
            </a:r>
          </a:p>
          <a:p>
            <a:pPr marL="817200" lvl="1" indent="-457200">
              <a:buFont typeface="+mj-lt"/>
              <a:buAutoNum type="arabicPeriod"/>
            </a:pPr>
            <a:r>
              <a:rPr kumimoji="1" lang="en-US" altLang="ja-JP" dirty="0"/>
              <a:t>child </a:t>
            </a:r>
            <a:r>
              <a:rPr kumimoji="1" lang="ja-JP" altLang="en-US" dirty="0"/>
              <a:t>先頭にジャンプ</a:t>
            </a:r>
            <a:endParaRPr kumimoji="1" lang="en-US" altLang="ja-JP" dirty="0"/>
          </a:p>
        </p:txBody>
      </p:sp>
      <p:sp>
        <p:nvSpPr>
          <p:cNvPr id="4" name="正方形/長方形 3"/>
          <p:cNvSpPr/>
          <p:nvPr/>
        </p:nvSpPr>
        <p:spPr bwMode="auto">
          <a:xfrm>
            <a:off x="3311986" y="1178975"/>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accent1"/>
                </a:solidFill>
                <a:effectLst/>
                <a:latin typeface="Consolas" panose="020B0609020204030204" pitchFamily="49" charset="0"/>
              </a:rPr>
              <a:t>child</a:t>
            </a:r>
            <a:r>
              <a:rPr lang="en-US" altLang="ja-JP" sz="1400" b="0" dirty="0">
                <a:solidFill>
                  <a:schemeClr val="tx1">
                    <a:lumMod val="75000"/>
                    <a:lumOff val="25000"/>
                  </a:schemeClr>
                </a:solidFill>
                <a:effectLst/>
                <a:latin typeface="Consolas" panose="020B0609020204030204" pitchFamily="49" charset="0"/>
              </a:rPr>
              <a:t>(){</a:t>
            </a:r>
          </a:p>
          <a:p>
            <a:r>
              <a:rPr lang="en-US" altLang="ja-JP" sz="1400" dirty="0">
                <a:solidFill>
                  <a:schemeClr val="tx1">
                    <a:lumMod val="75000"/>
                    <a:lumOff val="25000"/>
                  </a:schemeClr>
                </a:solidFill>
                <a:latin typeface="Consolas" panose="020B0609020204030204" pitchFamily="49" charset="0"/>
              </a:rPr>
              <a:t>    uint8_t b[8];</a:t>
            </a:r>
            <a:endParaRPr lang="en-US" altLang="ja-JP" sz="1400" b="0" dirty="0">
              <a:solidFill>
                <a:schemeClr val="tx1">
                  <a:lumMod val="75000"/>
                  <a:lumOff val="25000"/>
                </a:schemeClr>
              </a:solidFill>
              <a:effectLst/>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a:t>
            </a:r>
          </a:p>
          <a:p>
            <a:r>
              <a:rPr lang="en-US" altLang="ja-JP" sz="1400" b="0" dirty="0">
                <a:solidFill>
                  <a:schemeClr val="accent1"/>
                </a:solidFill>
                <a:effectLst/>
                <a:latin typeface="Consolas" panose="020B0609020204030204" pitchFamily="49" charset="0"/>
              </a:rPr>
              <a:t>parent</a:t>
            </a:r>
            <a:r>
              <a:rPr lang="en-US" altLang="ja-JP" sz="1400" b="0" dirty="0">
                <a:solidFill>
                  <a:schemeClr val="tx1">
                    <a:lumMod val="75000"/>
                    <a:lumOff val="25000"/>
                  </a:schemeClr>
                </a:solidFill>
                <a:effectLst/>
                <a:latin typeface="Consolas" panose="020B0609020204030204" pitchFamily="49" charset="0"/>
              </a:rPr>
              <a:t>(){</a:t>
            </a:r>
          </a:p>
          <a:p>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1"/>
                </a:solidFill>
                <a:latin typeface="Consolas" panose="020B0609020204030204" pitchFamily="49" charset="0"/>
              </a:rPr>
              <a:t>child</a:t>
            </a:r>
            <a:r>
              <a:rPr lang="en-US" altLang="ja-JP" sz="1400" dirty="0">
                <a:solidFill>
                  <a:schemeClr val="tx1">
                    <a:lumMod val="75000"/>
                    <a:lumOff val="25000"/>
                  </a:schemeClr>
                </a:solidFill>
                <a:latin typeface="Consolas" panose="020B0609020204030204" pitchFamily="49" charset="0"/>
              </a:rPr>
              <a:t>();</a:t>
            </a:r>
            <a:endParaRPr lang="en-US" altLang="ja-JP" sz="1400" b="0" dirty="0">
              <a:solidFill>
                <a:schemeClr val="tx1">
                  <a:lumMod val="75000"/>
                  <a:lumOff val="25000"/>
                </a:schemeClr>
              </a:solidFill>
              <a:effectLst/>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a:t>
            </a:r>
            <a:endParaRPr lang="en-US" altLang="ja-JP" sz="1400" b="0" dirty="0">
              <a:solidFill>
                <a:schemeClr val="tx1">
                  <a:lumMod val="75000"/>
                  <a:lumOff val="25000"/>
                </a:schemeClr>
              </a:solidFill>
              <a:effectLst/>
              <a:latin typeface="Consolas" panose="020B0609020204030204" pitchFamily="49" charset="0"/>
            </a:endParaRPr>
          </a:p>
        </p:txBody>
      </p:sp>
      <p:sp>
        <p:nvSpPr>
          <p:cNvPr id="5" name="正方形/長方形 4">
            <a:extLst>
              <a:ext uri="{FF2B5EF4-FFF2-40B4-BE49-F238E27FC236}">
                <a16:creationId xmlns:a16="http://schemas.microsoft.com/office/drawing/2014/main" id="{41F8EEC9-9620-4E9C-9B16-22677D3FA888}"/>
              </a:ext>
            </a:extLst>
          </p:cNvPr>
          <p:cNvSpPr/>
          <p:nvPr/>
        </p:nvSpPr>
        <p:spPr bwMode="auto">
          <a:xfrm>
            <a:off x="1241963"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1241963"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1241963" y="279899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F8E9AEA5-3FB4-455D-9495-C980C57584B6}"/>
              </a:ext>
            </a:extLst>
          </p:cNvPr>
          <p:cNvSpPr/>
          <p:nvPr/>
        </p:nvSpPr>
        <p:spPr bwMode="auto">
          <a:xfrm>
            <a:off x="1241963" y="297899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200" dirty="0">
              <a:solidFill>
                <a:schemeClr val="tx1">
                  <a:lumMod val="75000"/>
                  <a:lumOff val="25000"/>
                </a:schemeClr>
              </a:solidFill>
              <a:latin typeface="+mn-ea"/>
            </a:endParaRPr>
          </a:p>
        </p:txBody>
      </p:sp>
      <p:cxnSp>
        <p:nvCxnSpPr>
          <p:cNvPr id="11" name="直線矢印コネクタ 10"/>
          <p:cNvCxnSpPr/>
          <p:nvPr/>
        </p:nvCxnSpPr>
        <p:spPr bwMode="auto">
          <a:xfrm>
            <a:off x="161951" y="3068996"/>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2" name="正方形/長方形 11"/>
          <p:cNvSpPr/>
          <p:nvPr/>
        </p:nvSpPr>
        <p:spPr bwMode="auto">
          <a:xfrm>
            <a:off x="161951" y="3068996"/>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3" name="正方形/長方形 12"/>
          <p:cNvSpPr/>
          <p:nvPr/>
        </p:nvSpPr>
        <p:spPr bwMode="auto">
          <a:xfrm>
            <a:off x="1331964" y="3338999"/>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21" name="右矢印 20"/>
          <p:cNvSpPr/>
          <p:nvPr/>
        </p:nvSpPr>
        <p:spPr bwMode="auto">
          <a:xfrm>
            <a:off x="2591978" y="2528990"/>
            <a:ext cx="540006"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41F8EEC9-9620-4E9C-9B16-22677D3FA888}"/>
              </a:ext>
            </a:extLst>
          </p:cNvPr>
          <p:cNvSpPr/>
          <p:nvPr/>
        </p:nvSpPr>
        <p:spPr bwMode="auto">
          <a:xfrm>
            <a:off x="4301997"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301997"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2582A728-F7F5-4B2F-8E43-305BF7418F28}"/>
              </a:ext>
            </a:extLst>
          </p:cNvPr>
          <p:cNvSpPr/>
          <p:nvPr/>
        </p:nvSpPr>
        <p:spPr bwMode="auto">
          <a:xfrm>
            <a:off x="4301997" y="279899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正方形/長方形 24">
            <a:extLst>
              <a:ext uri="{FF2B5EF4-FFF2-40B4-BE49-F238E27FC236}">
                <a16:creationId xmlns:a16="http://schemas.microsoft.com/office/drawing/2014/main" id="{F8E9AEA5-3FB4-455D-9495-C980C57584B6}"/>
              </a:ext>
            </a:extLst>
          </p:cNvPr>
          <p:cNvSpPr/>
          <p:nvPr/>
        </p:nvSpPr>
        <p:spPr bwMode="auto">
          <a:xfrm>
            <a:off x="4301997" y="297899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b="1" dirty="0">
                <a:solidFill>
                  <a:schemeClr val="accent6"/>
                </a:solidFill>
                <a:latin typeface="+mn-ea"/>
              </a:rPr>
              <a:t>戻り先アドレス</a:t>
            </a:r>
          </a:p>
        </p:txBody>
      </p:sp>
      <p:cxnSp>
        <p:nvCxnSpPr>
          <p:cNvPr id="26" name="直線矢印コネクタ 25"/>
          <p:cNvCxnSpPr/>
          <p:nvPr/>
        </p:nvCxnSpPr>
        <p:spPr bwMode="auto">
          <a:xfrm>
            <a:off x="3221985" y="2888994"/>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27" name="正方形/長方形 26"/>
          <p:cNvSpPr/>
          <p:nvPr/>
        </p:nvSpPr>
        <p:spPr bwMode="auto">
          <a:xfrm>
            <a:off x="3131984" y="2618991"/>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28" name="正方形/長方形 27"/>
          <p:cNvSpPr/>
          <p:nvPr/>
        </p:nvSpPr>
        <p:spPr bwMode="auto">
          <a:xfrm>
            <a:off x="4391998" y="3338999"/>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43" name="正方形/長方形 42">
            <a:extLst>
              <a:ext uri="{FF2B5EF4-FFF2-40B4-BE49-F238E27FC236}">
                <a16:creationId xmlns:a16="http://schemas.microsoft.com/office/drawing/2014/main" id="{2582A728-F7F5-4B2F-8E43-305BF7418F28}"/>
              </a:ext>
            </a:extLst>
          </p:cNvPr>
          <p:cNvSpPr/>
          <p:nvPr/>
        </p:nvSpPr>
        <p:spPr bwMode="auto">
          <a:xfrm>
            <a:off x="1241963"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2582A728-F7F5-4B2F-8E43-305BF7418F28}"/>
              </a:ext>
            </a:extLst>
          </p:cNvPr>
          <p:cNvSpPr/>
          <p:nvPr/>
        </p:nvSpPr>
        <p:spPr bwMode="auto">
          <a:xfrm>
            <a:off x="4301997"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521955" y="2438989"/>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55" name="正方形/長方形 54"/>
          <p:cNvSpPr/>
          <p:nvPr/>
        </p:nvSpPr>
        <p:spPr bwMode="auto">
          <a:xfrm>
            <a:off x="521955" y="261899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56" name="正方形/長方形 55"/>
          <p:cNvSpPr/>
          <p:nvPr/>
        </p:nvSpPr>
        <p:spPr bwMode="auto">
          <a:xfrm>
            <a:off x="521955" y="2798992"/>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57" name="正方形/長方形 56"/>
          <p:cNvSpPr/>
          <p:nvPr/>
        </p:nvSpPr>
        <p:spPr bwMode="auto">
          <a:xfrm>
            <a:off x="3581989" y="243899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58" name="正方形/長方形 57"/>
          <p:cNvSpPr/>
          <p:nvPr/>
        </p:nvSpPr>
        <p:spPr bwMode="auto">
          <a:xfrm>
            <a:off x="3581989" y="261899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59" name="正方形/長方形 58"/>
          <p:cNvSpPr/>
          <p:nvPr/>
        </p:nvSpPr>
        <p:spPr bwMode="auto">
          <a:xfrm>
            <a:off x="3581989" y="2798993"/>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60" name="正方形/長方形 59"/>
          <p:cNvSpPr/>
          <p:nvPr/>
        </p:nvSpPr>
        <p:spPr bwMode="auto">
          <a:xfrm>
            <a:off x="521955" y="2978995"/>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61" name="正方形/長方形 60"/>
          <p:cNvSpPr/>
          <p:nvPr/>
        </p:nvSpPr>
        <p:spPr bwMode="auto">
          <a:xfrm>
            <a:off x="3581989" y="2978995"/>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Tree>
    <p:extLst>
      <p:ext uri="{BB962C8B-B14F-4D97-AF65-F5344CB8AC3E}">
        <p14:creationId xmlns:p14="http://schemas.microsoft.com/office/powerpoint/2010/main" val="3780070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背景：</a:t>
            </a:r>
            <a:r>
              <a:rPr kumimoji="1" lang="en-US" altLang="ja-JP" dirty="0"/>
              <a:t>C </a:t>
            </a:r>
            <a:r>
              <a:rPr kumimoji="1" lang="ja-JP" altLang="en-US" dirty="0"/>
              <a:t>言語の関数呼び出しの仕組み</a:t>
            </a:r>
          </a:p>
        </p:txBody>
      </p:sp>
      <p:sp>
        <p:nvSpPr>
          <p:cNvPr id="3" name="テキスト プレースホルダー 2"/>
          <p:cNvSpPr>
            <a:spLocks noGrp="1"/>
          </p:cNvSpPr>
          <p:nvPr>
            <p:ph type="body" sz="quarter" idx="10"/>
          </p:nvPr>
        </p:nvSpPr>
        <p:spPr>
          <a:xfrm>
            <a:off x="521955" y="4509012"/>
            <a:ext cx="8280092" cy="1799713"/>
          </a:xfrm>
        </p:spPr>
        <p:txBody>
          <a:bodyPr/>
          <a:lstStyle/>
          <a:p>
            <a:r>
              <a:rPr kumimoji="1" lang="en-US" altLang="ja-JP" dirty="0"/>
              <a:t>parent() </a:t>
            </a:r>
            <a:r>
              <a:rPr kumimoji="1" lang="ja-JP" altLang="en-US" dirty="0"/>
              <a:t>から </a:t>
            </a:r>
            <a:r>
              <a:rPr kumimoji="1" lang="en-US" altLang="ja-JP" dirty="0"/>
              <a:t>child() </a:t>
            </a:r>
            <a:r>
              <a:rPr kumimoji="1" lang="ja-JP" altLang="en-US" dirty="0"/>
              <a:t>を呼び出す場合（続き）</a:t>
            </a:r>
            <a:endParaRPr kumimoji="1" lang="en-US" altLang="ja-JP" dirty="0"/>
          </a:p>
          <a:p>
            <a:pPr marL="817200" lvl="1" indent="-457200">
              <a:buFont typeface="+mj-lt"/>
              <a:buAutoNum type="arabicPeriod" startAt="3"/>
            </a:pPr>
            <a:r>
              <a:rPr kumimoji="1" lang="ja-JP" altLang="en-US" dirty="0"/>
              <a:t>スタック上にローカル変数の領域を確保 </a:t>
            </a:r>
            <a:r>
              <a:rPr kumimoji="1" lang="en-US" altLang="ja-JP" dirty="0"/>
              <a:t>= sp </a:t>
            </a:r>
            <a:r>
              <a:rPr kumimoji="1" lang="ja-JP" altLang="en-US" dirty="0"/>
              <a:t>を減らす</a:t>
            </a:r>
            <a:endParaRPr kumimoji="1" lang="en-US" altLang="ja-JP" dirty="0"/>
          </a:p>
          <a:p>
            <a:pPr lvl="2"/>
            <a:r>
              <a:rPr kumimoji="1" lang="ja-JP" altLang="en-US" dirty="0"/>
              <a:t>ローカル変数はその時の </a:t>
            </a:r>
            <a:r>
              <a:rPr kumimoji="1" lang="en-US" altLang="ja-JP" dirty="0"/>
              <a:t>sp </a:t>
            </a:r>
            <a:r>
              <a:rPr kumimoji="1" lang="ja-JP" altLang="en-US" dirty="0"/>
              <a:t>からの相対オフセットでアクセス</a:t>
            </a:r>
            <a:endParaRPr kumimoji="1" lang="en-US" altLang="ja-JP" dirty="0"/>
          </a:p>
          <a:p>
            <a:pPr lvl="3"/>
            <a:r>
              <a:rPr lang="en-US" altLang="ja-JP" dirty="0"/>
              <a:t>b[4] </a:t>
            </a:r>
            <a:r>
              <a:rPr lang="ja-JP" altLang="en-US" dirty="0"/>
              <a:t>なら上の場合，</a:t>
            </a:r>
            <a:r>
              <a:rPr lang="en-US" altLang="ja-JP" dirty="0"/>
              <a:t>sp+8=0x8000+8=0x8008</a:t>
            </a:r>
            <a:endParaRPr kumimoji="1" lang="en-US" altLang="ja-JP" dirty="0"/>
          </a:p>
          <a:p>
            <a:pPr lvl="2"/>
            <a:r>
              <a:rPr kumimoji="1" lang="ja-JP" altLang="en-US" dirty="0"/>
              <a:t>これにより関数呼び出しごとに領域が確保される</a:t>
            </a:r>
            <a:endParaRPr kumimoji="1" lang="en-US" altLang="ja-JP" dirty="0"/>
          </a:p>
          <a:p>
            <a:pPr lvl="3"/>
            <a:endParaRPr kumimoji="1" lang="ja-JP" altLang="en-US" dirty="0"/>
          </a:p>
        </p:txBody>
      </p:sp>
      <p:sp>
        <p:nvSpPr>
          <p:cNvPr id="4" name="正方形/長方形 3"/>
          <p:cNvSpPr/>
          <p:nvPr/>
        </p:nvSpPr>
        <p:spPr bwMode="auto">
          <a:xfrm>
            <a:off x="3311986" y="1178975"/>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accent1"/>
                </a:solidFill>
                <a:effectLst/>
                <a:latin typeface="Consolas" panose="020B0609020204030204" pitchFamily="49" charset="0"/>
              </a:rPr>
              <a:t>child</a:t>
            </a:r>
            <a:r>
              <a:rPr lang="en-US" altLang="ja-JP" sz="1400" b="0" dirty="0">
                <a:solidFill>
                  <a:schemeClr val="tx1">
                    <a:lumMod val="75000"/>
                    <a:lumOff val="25000"/>
                  </a:schemeClr>
                </a:solidFill>
                <a:effectLst/>
                <a:latin typeface="Consolas" panose="020B0609020204030204" pitchFamily="49" charset="0"/>
              </a:rPr>
              <a:t>(){</a:t>
            </a:r>
          </a:p>
          <a:p>
            <a:r>
              <a:rPr lang="en-US" altLang="ja-JP" sz="1400" dirty="0">
                <a:solidFill>
                  <a:schemeClr val="tx1">
                    <a:lumMod val="75000"/>
                    <a:lumOff val="25000"/>
                  </a:schemeClr>
                </a:solidFill>
                <a:latin typeface="Consolas" panose="020B0609020204030204" pitchFamily="49" charset="0"/>
              </a:rPr>
              <a:t>    uint8_t b[8];</a:t>
            </a:r>
            <a:endParaRPr lang="en-US" altLang="ja-JP" sz="1400" b="0" dirty="0">
              <a:solidFill>
                <a:schemeClr val="tx1">
                  <a:lumMod val="75000"/>
                  <a:lumOff val="25000"/>
                </a:schemeClr>
              </a:solidFill>
              <a:effectLst/>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a:t>
            </a:r>
          </a:p>
          <a:p>
            <a:r>
              <a:rPr lang="en-US" altLang="ja-JP" sz="1400" b="0" dirty="0">
                <a:solidFill>
                  <a:schemeClr val="accent1"/>
                </a:solidFill>
                <a:effectLst/>
                <a:latin typeface="Consolas" panose="020B0609020204030204" pitchFamily="49" charset="0"/>
              </a:rPr>
              <a:t>parent</a:t>
            </a:r>
            <a:r>
              <a:rPr lang="en-US" altLang="ja-JP" sz="1400" b="0" dirty="0">
                <a:solidFill>
                  <a:schemeClr val="tx1">
                    <a:lumMod val="75000"/>
                    <a:lumOff val="25000"/>
                  </a:schemeClr>
                </a:solidFill>
                <a:effectLst/>
                <a:latin typeface="Consolas" panose="020B0609020204030204" pitchFamily="49" charset="0"/>
              </a:rPr>
              <a:t>(){</a:t>
            </a:r>
          </a:p>
          <a:p>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1"/>
                </a:solidFill>
                <a:latin typeface="Consolas" panose="020B0609020204030204" pitchFamily="49" charset="0"/>
              </a:rPr>
              <a:t>child</a:t>
            </a:r>
            <a:r>
              <a:rPr lang="en-US" altLang="ja-JP" sz="1400" dirty="0">
                <a:solidFill>
                  <a:schemeClr val="tx1">
                    <a:lumMod val="75000"/>
                    <a:lumOff val="25000"/>
                  </a:schemeClr>
                </a:solidFill>
                <a:latin typeface="Consolas" panose="020B0609020204030204" pitchFamily="49" charset="0"/>
              </a:rPr>
              <a:t>();</a:t>
            </a:r>
            <a:endParaRPr lang="en-US" altLang="ja-JP" sz="1400" b="0" dirty="0">
              <a:solidFill>
                <a:schemeClr val="tx1">
                  <a:lumMod val="75000"/>
                  <a:lumOff val="25000"/>
                </a:schemeClr>
              </a:solidFill>
              <a:effectLst/>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a:t>
            </a:r>
            <a:endParaRPr lang="en-US" altLang="ja-JP" sz="1400" b="0" dirty="0">
              <a:solidFill>
                <a:schemeClr val="tx1">
                  <a:lumMod val="75000"/>
                  <a:lumOff val="25000"/>
                </a:schemeClr>
              </a:solidFill>
              <a:effectLst/>
              <a:latin typeface="Consolas" panose="020B0609020204030204" pitchFamily="49" charset="0"/>
            </a:endParaRPr>
          </a:p>
        </p:txBody>
      </p:sp>
      <p:sp>
        <p:nvSpPr>
          <p:cNvPr id="5" name="正方形/長方形 4">
            <a:extLst>
              <a:ext uri="{FF2B5EF4-FFF2-40B4-BE49-F238E27FC236}">
                <a16:creationId xmlns:a16="http://schemas.microsoft.com/office/drawing/2014/main" id="{41F8EEC9-9620-4E9C-9B16-22677D3FA888}"/>
              </a:ext>
            </a:extLst>
          </p:cNvPr>
          <p:cNvSpPr/>
          <p:nvPr/>
        </p:nvSpPr>
        <p:spPr bwMode="auto">
          <a:xfrm>
            <a:off x="1241963"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1241963"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1241963" y="279899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F8E9AEA5-3FB4-455D-9495-C980C57584B6}"/>
              </a:ext>
            </a:extLst>
          </p:cNvPr>
          <p:cNvSpPr/>
          <p:nvPr/>
        </p:nvSpPr>
        <p:spPr bwMode="auto">
          <a:xfrm>
            <a:off x="1241963" y="297899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200" dirty="0">
              <a:solidFill>
                <a:schemeClr val="tx1">
                  <a:lumMod val="75000"/>
                  <a:lumOff val="25000"/>
                </a:schemeClr>
              </a:solidFill>
              <a:latin typeface="+mn-ea"/>
            </a:endParaRPr>
          </a:p>
        </p:txBody>
      </p:sp>
      <p:cxnSp>
        <p:nvCxnSpPr>
          <p:cNvPr id="11" name="直線矢印コネクタ 10"/>
          <p:cNvCxnSpPr/>
          <p:nvPr/>
        </p:nvCxnSpPr>
        <p:spPr bwMode="auto">
          <a:xfrm>
            <a:off x="161951" y="3068996"/>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2" name="正方形/長方形 11"/>
          <p:cNvSpPr/>
          <p:nvPr/>
        </p:nvSpPr>
        <p:spPr bwMode="auto">
          <a:xfrm>
            <a:off x="161951" y="3068996"/>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3" name="正方形/長方形 12"/>
          <p:cNvSpPr/>
          <p:nvPr/>
        </p:nvSpPr>
        <p:spPr bwMode="auto">
          <a:xfrm>
            <a:off x="1331964" y="3338999"/>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14" name="正方形/長方形 13"/>
          <p:cNvSpPr/>
          <p:nvPr/>
        </p:nvSpPr>
        <p:spPr bwMode="auto">
          <a:xfrm>
            <a:off x="521955" y="2438989"/>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15" name="正方形/長方形 14"/>
          <p:cNvSpPr/>
          <p:nvPr/>
        </p:nvSpPr>
        <p:spPr bwMode="auto">
          <a:xfrm>
            <a:off x="521955" y="261899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16" name="正方形/長方形 15"/>
          <p:cNvSpPr/>
          <p:nvPr/>
        </p:nvSpPr>
        <p:spPr bwMode="auto">
          <a:xfrm>
            <a:off x="521955" y="2798992"/>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21" name="右矢印 20"/>
          <p:cNvSpPr/>
          <p:nvPr/>
        </p:nvSpPr>
        <p:spPr bwMode="auto">
          <a:xfrm>
            <a:off x="2591978" y="2528990"/>
            <a:ext cx="540006"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41F8EEC9-9620-4E9C-9B16-22677D3FA888}"/>
              </a:ext>
            </a:extLst>
          </p:cNvPr>
          <p:cNvSpPr/>
          <p:nvPr/>
        </p:nvSpPr>
        <p:spPr bwMode="auto">
          <a:xfrm>
            <a:off x="4301997"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301997"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2582A728-F7F5-4B2F-8E43-305BF7418F28}"/>
              </a:ext>
            </a:extLst>
          </p:cNvPr>
          <p:cNvSpPr/>
          <p:nvPr/>
        </p:nvSpPr>
        <p:spPr bwMode="auto">
          <a:xfrm>
            <a:off x="4301997" y="279899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正方形/長方形 24">
            <a:extLst>
              <a:ext uri="{FF2B5EF4-FFF2-40B4-BE49-F238E27FC236}">
                <a16:creationId xmlns:a16="http://schemas.microsoft.com/office/drawing/2014/main" id="{F8E9AEA5-3FB4-455D-9495-C980C57584B6}"/>
              </a:ext>
            </a:extLst>
          </p:cNvPr>
          <p:cNvSpPr/>
          <p:nvPr/>
        </p:nvSpPr>
        <p:spPr bwMode="auto">
          <a:xfrm>
            <a:off x="4301997" y="297899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戻り先アドレス</a:t>
            </a:r>
          </a:p>
        </p:txBody>
      </p:sp>
      <p:cxnSp>
        <p:nvCxnSpPr>
          <p:cNvPr id="26" name="直線矢印コネクタ 25"/>
          <p:cNvCxnSpPr/>
          <p:nvPr/>
        </p:nvCxnSpPr>
        <p:spPr bwMode="auto">
          <a:xfrm>
            <a:off x="3221985" y="2888994"/>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27" name="正方形/長方形 26"/>
          <p:cNvSpPr/>
          <p:nvPr/>
        </p:nvSpPr>
        <p:spPr bwMode="auto">
          <a:xfrm>
            <a:off x="3131984" y="2618991"/>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28" name="正方形/長方形 27"/>
          <p:cNvSpPr/>
          <p:nvPr/>
        </p:nvSpPr>
        <p:spPr bwMode="auto">
          <a:xfrm>
            <a:off x="4391998" y="3338999"/>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29" name="正方形/長方形 28"/>
          <p:cNvSpPr/>
          <p:nvPr/>
        </p:nvSpPr>
        <p:spPr bwMode="auto">
          <a:xfrm>
            <a:off x="3581989" y="243899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30" name="正方形/長方形 29"/>
          <p:cNvSpPr/>
          <p:nvPr/>
        </p:nvSpPr>
        <p:spPr bwMode="auto">
          <a:xfrm>
            <a:off x="3581989" y="261899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31" name="正方形/長方形 30"/>
          <p:cNvSpPr/>
          <p:nvPr/>
        </p:nvSpPr>
        <p:spPr bwMode="auto">
          <a:xfrm>
            <a:off x="3581989" y="2798993"/>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32" name="右矢印 31"/>
          <p:cNvSpPr/>
          <p:nvPr/>
        </p:nvSpPr>
        <p:spPr bwMode="auto">
          <a:xfrm>
            <a:off x="5652012" y="2528990"/>
            <a:ext cx="540006"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41F8EEC9-9620-4E9C-9B16-22677D3FA888}"/>
              </a:ext>
            </a:extLst>
          </p:cNvPr>
          <p:cNvSpPr/>
          <p:nvPr/>
        </p:nvSpPr>
        <p:spPr bwMode="auto">
          <a:xfrm>
            <a:off x="7362031"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F8E9AEA5-3FB4-455D-9495-C980C57584B6}"/>
              </a:ext>
            </a:extLst>
          </p:cNvPr>
          <p:cNvSpPr/>
          <p:nvPr/>
        </p:nvSpPr>
        <p:spPr bwMode="auto">
          <a:xfrm>
            <a:off x="7362031"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900" b="1" dirty="0">
                <a:solidFill>
                  <a:schemeClr val="accent6"/>
                </a:solidFill>
                <a:latin typeface="Consolas" panose="020B0609020204030204" pitchFamily="49" charset="0"/>
              </a:rPr>
              <a:t>b[0]b[1]b[2]b[3]</a:t>
            </a:r>
            <a:endParaRPr kumimoji="1" lang="ja-JP" altLang="en-US" sz="900" b="1" dirty="0">
              <a:solidFill>
                <a:schemeClr val="accent6"/>
              </a:solidFill>
              <a:latin typeface="Consolas" panose="020B0609020204030204" pitchFamily="49" charset="0"/>
            </a:endParaRPr>
          </a:p>
        </p:txBody>
      </p:sp>
      <p:sp>
        <p:nvSpPr>
          <p:cNvPr id="35" name="正方形/長方形 34">
            <a:extLst>
              <a:ext uri="{FF2B5EF4-FFF2-40B4-BE49-F238E27FC236}">
                <a16:creationId xmlns:a16="http://schemas.microsoft.com/office/drawing/2014/main" id="{2582A728-F7F5-4B2F-8E43-305BF7418F28}"/>
              </a:ext>
            </a:extLst>
          </p:cNvPr>
          <p:cNvSpPr/>
          <p:nvPr/>
        </p:nvSpPr>
        <p:spPr bwMode="auto">
          <a:xfrm>
            <a:off x="7362031" y="279899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900" b="1" dirty="0">
                <a:solidFill>
                  <a:schemeClr val="accent6"/>
                </a:solidFill>
                <a:latin typeface="Consolas" panose="020B0609020204030204" pitchFamily="49" charset="0"/>
              </a:rPr>
              <a:t>b[4]b[5]b[6]b[7]</a:t>
            </a:r>
            <a:endParaRPr lang="ja-JP" altLang="en-US" sz="900" b="1" dirty="0">
              <a:solidFill>
                <a:schemeClr val="accent6"/>
              </a:solidFill>
              <a:latin typeface="Consolas" panose="020B0609020204030204" pitchFamily="49" charset="0"/>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7362031" y="297899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戻り先アドレス</a:t>
            </a:r>
          </a:p>
        </p:txBody>
      </p:sp>
      <p:cxnSp>
        <p:nvCxnSpPr>
          <p:cNvPr id="37" name="直線矢印コネクタ 36"/>
          <p:cNvCxnSpPr/>
          <p:nvPr/>
        </p:nvCxnSpPr>
        <p:spPr bwMode="auto">
          <a:xfrm>
            <a:off x="6282019" y="252899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38" name="正方形/長方形 37"/>
          <p:cNvSpPr/>
          <p:nvPr/>
        </p:nvSpPr>
        <p:spPr bwMode="auto">
          <a:xfrm>
            <a:off x="6192018" y="2258987"/>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39" name="正方形/長方形 38"/>
          <p:cNvSpPr/>
          <p:nvPr/>
        </p:nvSpPr>
        <p:spPr bwMode="auto">
          <a:xfrm>
            <a:off x="7452032" y="3338999"/>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40" name="正方形/長方形 39"/>
          <p:cNvSpPr/>
          <p:nvPr/>
        </p:nvSpPr>
        <p:spPr bwMode="auto">
          <a:xfrm>
            <a:off x="6642023" y="243899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41" name="正方形/長方形 40"/>
          <p:cNvSpPr/>
          <p:nvPr/>
        </p:nvSpPr>
        <p:spPr bwMode="auto">
          <a:xfrm>
            <a:off x="6642023" y="261899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42" name="正方形/長方形 41"/>
          <p:cNvSpPr/>
          <p:nvPr/>
        </p:nvSpPr>
        <p:spPr bwMode="auto">
          <a:xfrm>
            <a:off x="6642023" y="2798993"/>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43" name="正方形/長方形 42">
            <a:extLst>
              <a:ext uri="{FF2B5EF4-FFF2-40B4-BE49-F238E27FC236}">
                <a16:creationId xmlns:a16="http://schemas.microsoft.com/office/drawing/2014/main" id="{2582A728-F7F5-4B2F-8E43-305BF7418F28}"/>
              </a:ext>
            </a:extLst>
          </p:cNvPr>
          <p:cNvSpPr/>
          <p:nvPr/>
        </p:nvSpPr>
        <p:spPr bwMode="auto">
          <a:xfrm>
            <a:off x="1241963"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2582A728-F7F5-4B2F-8E43-305BF7418F28}"/>
              </a:ext>
            </a:extLst>
          </p:cNvPr>
          <p:cNvSpPr/>
          <p:nvPr/>
        </p:nvSpPr>
        <p:spPr bwMode="auto">
          <a:xfrm>
            <a:off x="4301997"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2582A728-F7F5-4B2F-8E43-305BF7418F28}"/>
              </a:ext>
            </a:extLst>
          </p:cNvPr>
          <p:cNvSpPr/>
          <p:nvPr/>
        </p:nvSpPr>
        <p:spPr bwMode="auto">
          <a:xfrm>
            <a:off x="7362031"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p:cNvSpPr/>
          <p:nvPr/>
        </p:nvSpPr>
        <p:spPr bwMode="auto">
          <a:xfrm>
            <a:off x="521955" y="2978995"/>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47" name="正方形/長方形 46"/>
          <p:cNvSpPr/>
          <p:nvPr/>
        </p:nvSpPr>
        <p:spPr bwMode="auto">
          <a:xfrm>
            <a:off x="3581989" y="2978995"/>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48" name="正方形/長方形 47"/>
          <p:cNvSpPr/>
          <p:nvPr/>
        </p:nvSpPr>
        <p:spPr bwMode="auto">
          <a:xfrm>
            <a:off x="6642023" y="2978995"/>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Tree>
    <p:extLst>
      <p:ext uri="{BB962C8B-B14F-4D97-AF65-F5344CB8AC3E}">
        <p14:creationId xmlns:p14="http://schemas.microsoft.com/office/powerpoint/2010/main" val="1739905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背景：</a:t>
            </a:r>
            <a:r>
              <a:rPr kumimoji="1" lang="en-US" altLang="ja-JP" dirty="0"/>
              <a:t>C </a:t>
            </a:r>
            <a:r>
              <a:rPr kumimoji="1" lang="ja-JP" altLang="en-US" dirty="0"/>
              <a:t>言語の関数呼び出しの仕組み</a:t>
            </a:r>
          </a:p>
        </p:txBody>
      </p:sp>
      <p:sp>
        <p:nvSpPr>
          <p:cNvPr id="3" name="テキスト プレースホルダー 2"/>
          <p:cNvSpPr>
            <a:spLocks noGrp="1"/>
          </p:cNvSpPr>
          <p:nvPr>
            <p:ph type="body" sz="quarter" idx="10"/>
          </p:nvPr>
        </p:nvSpPr>
        <p:spPr>
          <a:xfrm>
            <a:off x="521955" y="3609002"/>
            <a:ext cx="8280092" cy="2699723"/>
          </a:xfrm>
        </p:spPr>
        <p:txBody>
          <a:bodyPr/>
          <a:lstStyle/>
          <a:p>
            <a:r>
              <a:rPr kumimoji="1" lang="ja-JP" altLang="en-US" dirty="0"/>
              <a:t>関数内で関数を呼び出すと，どんどん上方向（アドレスが小さい方向に）に伸びていく</a:t>
            </a:r>
            <a:endParaRPr lang="en-US" altLang="ja-JP" dirty="0"/>
          </a:p>
          <a:p>
            <a:pPr lvl="1"/>
            <a:r>
              <a:rPr kumimoji="1" lang="ja-JP" altLang="en-US" dirty="0"/>
              <a:t>各関数呼び出しの戻り先アドレスとローカル変数がサンドイッチされた構造になる</a:t>
            </a:r>
            <a:endParaRPr kumimoji="1" lang="en-US" altLang="ja-JP" dirty="0"/>
          </a:p>
          <a:p>
            <a:r>
              <a:rPr kumimoji="1" lang="ja-JP" altLang="en-US" dirty="0"/>
              <a:t>（全体に，実際にはもうちょっとややこしいが簡略化している</a:t>
            </a:r>
            <a:endParaRPr kumimoji="1" lang="en-US" altLang="ja-JP" dirty="0"/>
          </a:p>
        </p:txBody>
      </p:sp>
      <p:sp>
        <p:nvSpPr>
          <p:cNvPr id="33" name="正方形/長方形 32">
            <a:extLst>
              <a:ext uri="{FF2B5EF4-FFF2-40B4-BE49-F238E27FC236}">
                <a16:creationId xmlns:a16="http://schemas.microsoft.com/office/drawing/2014/main" id="{41F8EEC9-9620-4E9C-9B16-22677D3FA888}"/>
              </a:ext>
            </a:extLst>
          </p:cNvPr>
          <p:cNvSpPr/>
          <p:nvPr/>
        </p:nvSpPr>
        <p:spPr bwMode="auto">
          <a:xfrm>
            <a:off x="3851992" y="1268976"/>
            <a:ext cx="1080012"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F8E9AEA5-3FB4-455D-9495-C980C57584B6}"/>
              </a:ext>
            </a:extLst>
          </p:cNvPr>
          <p:cNvSpPr/>
          <p:nvPr/>
        </p:nvSpPr>
        <p:spPr bwMode="auto">
          <a:xfrm>
            <a:off x="3851992" y="2348988"/>
            <a:ext cx="1080012" cy="360004"/>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900" b="1" dirty="0">
                <a:solidFill>
                  <a:schemeClr val="tx1">
                    <a:lumMod val="75000"/>
                    <a:lumOff val="25000"/>
                  </a:schemeClr>
                </a:solidFill>
                <a:latin typeface="Consolas" panose="020B0609020204030204" pitchFamily="49" charset="0"/>
              </a:rPr>
              <a:t>ローカル変数</a:t>
            </a: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3851992"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戻り先アドレス</a:t>
            </a:r>
          </a:p>
        </p:txBody>
      </p:sp>
      <p:cxnSp>
        <p:nvCxnSpPr>
          <p:cNvPr id="37" name="直線矢印コネクタ 36"/>
          <p:cNvCxnSpPr/>
          <p:nvPr/>
        </p:nvCxnSpPr>
        <p:spPr bwMode="auto">
          <a:xfrm>
            <a:off x="3401987" y="1718981"/>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38" name="正方形/長方形 37"/>
          <p:cNvSpPr/>
          <p:nvPr/>
        </p:nvSpPr>
        <p:spPr bwMode="auto">
          <a:xfrm>
            <a:off x="3311986" y="1448978"/>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39" name="正方形/長方形 38"/>
          <p:cNvSpPr/>
          <p:nvPr/>
        </p:nvSpPr>
        <p:spPr bwMode="auto">
          <a:xfrm>
            <a:off x="3941993" y="3068996"/>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45" name="正方形/長方形 44">
            <a:extLst>
              <a:ext uri="{FF2B5EF4-FFF2-40B4-BE49-F238E27FC236}">
                <a16:creationId xmlns:a16="http://schemas.microsoft.com/office/drawing/2014/main" id="{2582A728-F7F5-4B2F-8E43-305BF7418F28}"/>
              </a:ext>
            </a:extLst>
          </p:cNvPr>
          <p:cNvSpPr/>
          <p:nvPr/>
        </p:nvSpPr>
        <p:spPr bwMode="auto">
          <a:xfrm>
            <a:off x="3851992"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050" dirty="0">
                <a:solidFill>
                  <a:schemeClr val="tx1">
                    <a:lumMod val="75000"/>
                    <a:lumOff val="25000"/>
                  </a:schemeClr>
                </a:solidFill>
                <a:latin typeface="+mn-ea"/>
              </a:rPr>
              <a:t>戻り先アドレス</a:t>
            </a: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3851992" y="1808982"/>
            <a:ext cx="1080012" cy="360004"/>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900" b="1" dirty="0">
                <a:solidFill>
                  <a:schemeClr val="tx1">
                    <a:lumMod val="75000"/>
                    <a:lumOff val="25000"/>
                  </a:schemeClr>
                </a:solidFill>
                <a:latin typeface="Consolas" panose="020B0609020204030204" pitchFamily="49" charset="0"/>
              </a:rPr>
              <a:t>ローカル変数</a:t>
            </a:r>
          </a:p>
        </p:txBody>
      </p:sp>
    </p:spTree>
    <p:extLst>
      <p:ext uri="{BB962C8B-B14F-4D97-AF65-F5344CB8AC3E}">
        <p14:creationId xmlns:p14="http://schemas.microsoft.com/office/powerpoint/2010/main" val="371796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en-US" altLang="ja-JP" dirty="0"/>
              <a:t>Object Oriented</a:t>
            </a:r>
            <a:r>
              <a:rPr lang="ja-JP" altLang="en-US" dirty="0"/>
              <a:t>なコードより</a:t>
            </a:r>
            <a:r>
              <a:rPr lang="en-US" altLang="ja-JP" dirty="0"/>
              <a:t>Data Oriented</a:t>
            </a:r>
            <a:r>
              <a:rPr lang="ja-JP" altLang="en-US" dirty="0"/>
              <a:t>なコードの方が空間局所性が良くて速いと聞きます</a:t>
            </a:r>
            <a:endParaRPr lang="en-US" altLang="ja-JP" dirty="0"/>
          </a:p>
          <a:p>
            <a:pPr lvl="1"/>
            <a:endParaRPr lang="en-US" altLang="ja-JP" dirty="0"/>
          </a:p>
          <a:p>
            <a:pPr lvl="1"/>
            <a:r>
              <a:rPr lang="en-US" altLang="ja-JP" dirty="0"/>
              <a:t>structure of array (SOA) </a:t>
            </a:r>
            <a:r>
              <a:rPr lang="ja-JP" altLang="en-US" dirty="0"/>
              <a:t>か </a:t>
            </a:r>
            <a:r>
              <a:rPr lang="en-US" altLang="ja-JP" dirty="0"/>
              <a:t>array of structure (AOS) </a:t>
            </a:r>
            <a:r>
              <a:rPr lang="ja-JP" altLang="en-US" dirty="0"/>
              <a:t>か</a:t>
            </a:r>
          </a:p>
        </p:txBody>
      </p:sp>
    </p:spTree>
    <p:extLst>
      <p:ext uri="{BB962C8B-B14F-4D97-AF65-F5344CB8AC3E}">
        <p14:creationId xmlns:p14="http://schemas.microsoft.com/office/powerpoint/2010/main" val="574722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バッファ・オーバーフロー</a:t>
            </a:r>
          </a:p>
        </p:txBody>
      </p:sp>
      <p:sp>
        <p:nvSpPr>
          <p:cNvPr id="3" name="テキスト プレースホルダー 2"/>
          <p:cNvSpPr>
            <a:spLocks noGrp="1"/>
          </p:cNvSpPr>
          <p:nvPr>
            <p:ph type="body" sz="quarter" idx="10"/>
          </p:nvPr>
        </p:nvSpPr>
        <p:spPr>
          <a:xfrm>
            <a:off x="611956" y="3068996"/>
            <a:ext cx="8280092" cy="3239729"/>
          </a:xfrm>
        </p:spPr>
        <p:txBody>
          <a:bodyPr/>
          <a:lstStyle/>
          <a:p>
            <a:r>
              <a:rPr kumimoji="1" lang="en-US" altLang="ja-JP" dirty="0"/>
              <a:t>size </a:t>
            </a:r>
            <a:r>
              <a:rPr kumimoji="1" lang="ja-JP" altLang="en-US" dirty="0"/>
              <a:t>に </a:t>
            </a:r>
            <a:r>
              <a:rPr kumimoji="1" lang="en-US" altLang="ja-JP" dirty="0"/>
              <a:t>8 </a:t>
            </a:r>
            <a:r>
              <a:rPr kumimoji="1" lang="ja-JP" altLang="en-US" dirty="0"/>
              <a:t>より大きな値を渡した場合，</a:t>
            </a:r>
            <a:r>
              <a:rPr kumimoji="1" lang="en-US" altLang="ja-JP" dirty="0"/>
              <a:t>b </a:t>
            </a:r>
            <a:r>
              <a:rPr kumimoji="1" lang="ja-JP" altLang="en-US" dirty="0"/>
              <a:t>の領域を超えて</a:t>
            </a:r>
            <a:br>
              <a:rPr kumimoji="1" lang="en-US" altLang="ja-JP" dirty="0"/>
            </a:br>
            <a:r>
              <a:rPr kumimoji="1" lang="en-US" altLang="ja-JP" dirty="0" err="1"/>
              <a:t>src</a:t>
            </a:r>
            <a:r>
              <a:rPr kumimoji="1" lang="en-US" altLang="ja-JP" dirty="0"/>
              <a:t> </a:t>
            </a:r>
            <a:r>
              <a:rPr kumimoji="1" lang="ja-JP" altLang="en-US" dirty="0"/>
              <a:t>の内容により下記が上書きされる</a:t>
            </a:r>
            <a:endParaRPr kumimoji="1" lang="en-US" altLang="ja-JP" dirty="0"/>
          </a:p>
          <a:p>
            <a:pPr lvl="1"/>
            <a:r>
              <a:rPr lang="en-US" altLang="ja-JP" dirty="0">
                <a:solidFill>
                  <a:schemeClr val="accent5"/>
                </a:solidFill>
              </a:rPr>
              <a:t>A: </a:t>
            </a:r>
            <a:r>
              <a:rPr lang="ja-JP" altLang="en-US" dirty="0">
                <a:solidFill>
                  <a:schemeClr val="accent5"/>
                </a:solidFill>
              </a:rPr>
              <a:t>戻り先アドレス</a:t>
            </a:r>
            <a:endParaRPr lang="en-US" altLang="ja-JP" dirty="0">
              <a:solidFill>
                <a:schemeClr val="accent5"/>
              </a:solidFill>
            </a:endParaRPr>
          </a:p>
          <a:p>
            <a:pPr lvl="1"/>
            <a:r>
              <a:rPr kumimoji="1" lang="en-US" altLang="ja-JP" dirty="0"/>
              <a:t>B: </a:t>
            </a:r>
            <a:r>
              <a:rPr kumimoji="1" lang="ja-JP" altLang="en-US" dirty="0"/>
              <a:t>呼び出し元のローカル変数</a:t>
            </a:r>
          </a:p>
        </p:txBody>
      </p:sp>
      <p:cxnSp>
        <p:nvCxnSpPr>
          <p:cNvPr id="8" name="直線矢印コネクタ 7"/>
          <p:cNvCxnSpPr/>
          <p:nvPr/>
        </p:nvCxnSpPr>
        <p:spPr bwMode="auto">
          <a:xfrm>
            <a:off x="5562011" y="1538979"/>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9" name="正方形/長方形 8"/>
          <p:cNvSpPr/>
          <p:nvPr/>
        </p:nvSpPr>
        <p:spPr bwMode="auto">
          <a:xfrm>
            <a:off x="5472010" y="1268976"/>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2" name="正方形/長方形 11">
            <a:extLst>
              <a:ext uri="{FF2B5EF4-FFF2-40B4-BE49-F238E27FC236}">
                <a16:creationId xmlns:a16="http://schemas.microsoft.com/office/drawing/2014/main" id="{41F8EEC9-9620-4E9C-9B16-22677D3FA888}"/>
              </a:ext>
            </a:extLst>
          </p:cNvPr>
          <p:cNvSpPr/>
          <p:nvPr/>
        </p:nvSpPr>
        <p:spPr bwMode="auto">
          <a:xfrm>
            <a:off x="6012016" y="1268976"/>
            <a:ext cx="1440016"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正方形/長方形 12">
            <a:extLst>
              <a:ext uri="{FF2B5EF4-FFF2-40B4-BE49-F238E27FC236}">
                <a16:creationId xmlns:a16="http://schemas.microsoft.com/office/drawing/2014/main" id="{F8E9AEA5-3FB4-455D-9495-C980C57584B6}"/>
              </a:ext>
            </a:extLst>
          </p:cNvPr>
          <p:cNvSpPr/>
          <p:nvPr/>
        </p:nvSpPr>
        <p:spPr bwMode="auto">
          <a:xfrm>
            <a:off x="6012016" y="2438988"/>
            <a:ext cx="1440016" cy="450005"/>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B: </a:t>
            </a:r>
            <a:r>
              <a:rPr kumimoji="1" lang="ja-JP" altLang="en-US" sz="1400" dirty="0">
                <a:solidFill>
                  <a:schemeClr val="tx1">
                    <a:lumMod val="75000"/>
                    <a:lumOff val="25000"/>
                  </a:schemeClr>
                </a:solidFill>
                <a:latin typeface="Consolas" panose="020B0609020204030204" pitchFamily="49" charset="0"/>
              </a:rPr>
              <a:t>呼び出し元の</a:t>
            </a:r>
            <a:endParaRPr kumimoji="1" lang="en-US" altLang="ja-JP" sz="1400" dirty="0">
              <a:solidFill>
                <a:schemeClr val="tx1">
                  <a:lumMod val="75000"/>
                  <a:lumOff val="25000"/>
                </a:schemeClr>
              </a:solidFill>
              <a:latin typeface="Consolas" panose="020B0609020204030204" pitchFamily="49" charset="0"/>
            </a:endParaRPr>
          </a:p>
          <a:p>
            <a:r>
              <a:rPr kumimoji="1" lang="ja-JP" altLang="en-US" sz="1400" dirty="0">
                <a:solidFill>
                  <a:schemeClr val="tx1">
                    <a:lumMod val="75000"/>
                    <a:lumOff val="25000"/>
                  </a:schemeClr>
                </a:solidFill>
                <a:latin typeface="Consolas" panose="020B0609020204030204" pitchFamily="49" charset="0"/>
              </a:rPr>
              <a:t>ローカル変数</a:t>
            </a:r>
          </a:p>
        </p:txBody>
      </p:sp>
      <p:sp>
        <p:nvSpPr>
          <p:cNvPr id="17" name="正方形/長方形 16"/>
          <p:cNvSpPr/>
          <p:nvPr/>
        </p:nvSpPr>
        <p:spPr bwMode="auto">
          <a:xfrm>
            <a:off x="6102017" y="3068996"/>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18" name="正方形/長方形 17">
            <a:extLst>
              <a:ext uri="{FF2B5EF4-FFF2-40B4-BE49-F238E27FC236}">
                <a16:creationId xmlns:a16="http://schemas.microsoft.com/office/drawing/2014/main" id="{2582A728-F7F5-4B2F-8E43-305BF7418F28}"/>
              </a:ext>
            </a:extLst>
          </p:cNvPr>
          <p:cNvSpPr/>
          <p:nvPr/>
        </p:nvSpPr>
        <p:spPr bwMode="auto">
          <a:xfrm>
            <a:off x="6012016" y="2168985"/>
            <a:ext cx="1440016" cy="270003"/>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tx1">
                    <a:lumMod val="75000"/>
                    <a:lumOff val="25000"/>
                  </a:schemeClr>
                </a:solidFill>
                <a:latin typeface="+mn-ea"/>
              </a:rPr>
              <a:t>A: </a:t>
            </a:r>
            <a:r>
              <a:rPr lang="ja-JP" altLang="en-US" sz="1200" dirty="0">
                <a:solidFill>
                  <a:schemeClr val="tx1">
                    <a:lumMod val="75000"/>
                    <a:lumOff val="25000"/>
                  </a:schemeClr>
                </a:solidFill>
                <a:latin typeface="+mn-ea"/>
              </a:rPr>
              <a:t>戻り先アドレス</a:t>
            </a:r>
          </a:p>
        </p:txBody>
      </p:sp>
      <p:sp>
        <p:nvSpPr>
          <p:cNvPr id="19" name="正方形/長方形 18">
            <a:extLst>
              <a:ext uri="{FF2B5EF4-FFF2-40B4-BE49-F238E27FC236}">
                <a16:creationId xmlns:a16="http://schemas.microsoft.com/office/drawing/2014/main" id="{F8E9AEA5-3FB4-455D-9495-C980C57584B6}"/>
              </a:ext>
            </a:extLst>
          </p:cNvPr>
          <p:cNvSpPr/>
          <p:nvPr/>
        </p:nvSpPr>
        <p:spPr bwMode="auto">
          <a:xfrm>
            <a:off x="6012016" y="1628980"/>
            <a:ext cx="1440016" cy="540006"/>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Consolas" panose="020B0609020204030204" pitchFamily="49" charset="0"/>
              </a:rPr>
              <a:t>b[0]b[1]b[2]b[3]</a:t>
            </a:r>
            <a:br>
              <a:rPr lang="en-US" altLang="ja-JP" sz="1200" dirty="0">
                <a:solidFill>
                  <a:schemeClr val="tx1">
                    <a:lumMod val="75000"/>
                    <a:lumOff val="25000"/>
                  </a:schemeClr>
                </a:solidFill>
                <a:latin typeface="Consolas" panose="020B0609020204030204" pitchFamily="49" charset="0"/>
              </a:rPr>
            </a:br>
            <a:r>
              <a:rPr lang="en-US" altLang="ja-JP" sz="1200" dirty="0">
                <a:solidFill>
                  <a:schemeClr val="tx1">
                    <a:lumMod val="75000"/>
                    <a:lumOff val="25000"/>
                  </a:schemeClr>
                </a:solidFill>
                <a:latin typeface="Consolas" panose="020B0609020204030204" pitchFamily="49" charset="0"/>
              </a:rPr>
              <a:t>b[4]b[5]b[6]b[7]</a:t>
            </a:r>
            <a:endParaRPr kumimoji="1" lang="ja-JP" altLang="en-US" sz="1200" dirty="0">
              <a:solidFill>
                <a:schemeClr val="tx1">
                  <a:lumMod val="75000"/>
                  <a:lumOff val="25000"/>
                </a:schemeClr>
              </a:solidFill>
              <a:latin typeface="Consolas" panose="020B0609020204030204" pitchFamily="49" charset="0"/>
            </a:endParaRPr>
          </a:p>
        </p:txBody>
      </p:sp>
      <p:sp>
        <p:nvSpPr>
          <p:cNvPr id="20" name="正方形/長方形 19"/>
          <p:cNvSpPr/>
          <p:nvPr/>
        </p:nvSpPr>
        <p:spPr bwMode="auto">
          <a:xfrm>
            <a:off x="1331964" y="1448978"/>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latin typeface="Consolas" panose="020B0609020204030204" pitchFamily="49" charset="0"/>
              </a:rPr>
              <a:t>func</a:t>
            </a:r>
            <a:r>
              <a:rPr lang="en-US" altLang="ja-JP" sz="1600" dirty="0">
                <a:latin typeface="Consolas" panose="020B0609020204030204" pitchFamily="49" charset="0"/>
              </a:rPr>
              <a:t>(</a:t>
            </a:r>
            <a:r>
              <a:rPr lang="en-US" altLang="ja-JP" sz="1600" dirty="0">
                <a:solidFill>
                  <a:schemeClr val="accent1"/>
                </a:solidFill>
                <a:latin typeface="Consolas" panose="020B0609020204030204" pitchFamily="49" charset="0"/>
              </a:rPr>
              <a:t>uint8_t</a:t>
            </a:r>
            <a:r>
              <a:rPr lang="en-US" altLang="ja-JP" sz="1600" dirty="0">
                <a:latin typeface="Consolas" panose="020B0609020204030204" pitchFamily="49" charset="0"/>
              </a:rPr>
              <a:t>* </a:t>
            </a:r>
            <a:r>
              <a:rPr lang="en-US" altLang="ja-JP" sz="1600" dirty="0" err="1">
                <a:latin typeface="Consolas" panose="020B0609020204030204" pitchFamily="49" charset="0"/>
              </a:rPr>
              <a:t>src</a:t>
            </a:r>
            <a:r>
              <a:rPr lang="en-US" altLang="ja-JP" sz="1600" dirty="0">
                <a:latin typeface="Consolas" panose="020B0609020204030204" pitchFamily="49" charset="0"/>
              </a:rPr>
              <a:t>, </a:t>
            </a:r>
            <a:r>
              <a:rPr lang="en-US" altLang="ja-JP" sz="1600" dirty="0" err="1">
                <a:solidFill>
                  <a:schemeClr val="accent1"/>
                </a:solidFill>
                <a:latin typeface="Consolas" panose="020B0609020204030204" pitchFamily="49" charset="0"/>
              </a:rPr>
              <a:t>size_t</a:t>
            </a:r>
            <a:r>
              <a:rPr lang="en-US" altLang="ja-JP" sz="1600" dirty="0">
                <a:latin typeface="Consolas" panose="020B0609020204030204" pitchFamily="49" charset="0"/>
              </a:rPr>
              <a:t> size){</a:t>
            </a:r>
            <a:br>
              <a:rPr lang="en-US" altLang="ja-JP" sz="1600" dirty="0">
                <a:latin typeface="Consolas" panose="020B0609020204030204" pitchFamily="49" charset="0"/>
              </a:rPr>
            </a:br>
            <a:r>
              <a:rPr lang="en-US" altLang="ja-JP" sz="1600" dirty="0">
                <a:latin typeface="Consolas" panose="020B0609020204030204" pitchFamily="49" charset="0"/>
              </a:rPr>
              <a:t>    </a:t>
            </a:r>
            <a:r>
              <a:rPr lang="en-US" altLang="ja-JP" sz="1600" dirty="0">
                <a:solidFill>
                  <a:schemeClr val="accent1"/>
                </a:solidFill>
                <a:latin typeface="Consolas" panose="020B0609020204030204" pitchFamily="49" charset="0"/>
              </a:rPr>
              <a:t>uint8_t</a:t>
            </a:r>
            <a:r>
              <a:rPr lang="en-US" altLang="ja-JP" sz="1600" dirty="0">
                <a:latin typeface="Consolas" panose="020B0609020204030204" pitchFamily="49" charset="0"/>
              </a:rPr>
              <a:t> b[8];</a:t>
            </a:r>
            <a:br>
              <a:rPr lang="en-US" altLang="ja-JP" sz="1600" dirty="0">
                <a:latin typeface="Consolas" panose="020B0609020204030204" pitchFamily="49" charset="0"/>
              </a:rPr>
            </a:br>
            <a:r>
              <a:rPr lang="en-US" altLang="ja-JP" sz="1600" dirty="0">
                <a:latin typeface="Consolas" panose="020B0609020204030204" pitchFamily="49" charset="0"/>
              </a:rPr>
              <a:t>    </a:t>
            </a:r>
            <a:r>
              <a:rPr lang="en-US" altLang="ja-JP" sz="1600" dirty="0" err="1">
                <a:latin typeface="Consolas" panose="020B0609020204030204" pitchFamily="49" charset="0"/>
              </a:rPr>
              <a:t>memcpy</a:t>
            </a:r>
            <a:r>
              <a:rPr lang="en-US" altLang="ja-JP" sz="1600" dirty="0">
                <a:latin typeface="Consolas" panose="020B0609020204030204" pitchFamily="49" charset="0"/>
              </a:rPr>
              <a:t>(b, </a:t>
            </a:r>
            <a:r>
              <a:rPr lang="en-US" altLang="ja-JP" sz="1600" dirty="0" err="1">
                <a:latin typeface="Consolas" panose="020B0609020204030204" pitchFamily="49" charset="0"/>
              </a:rPr>
              <a:t>src</a:t>
            </a:r>
            <a:r>
              <a:rPr lang="en-US" altLang="ja-JP" sz="1600" dirty="0">
                <a:latin typeface="Consolas" panose="020B0609020204030204" pitchFamily="49" charset="0"/>
              </a:rPr>
              <a:t>, size); </a:t>
            </a:r>
            <a:br>
              <a:rPr lang="en-US" altLang="ja-JP" sz="1600" dirty="0">
                <a:latin typeface="Consolas" panose="020B0609020204030204" pitchFamily="49" charset="0"/>
              </a:rPr>
            </a:br>
            <a:r>
              <a:rPr lang="en-US" altLang="ja-JP" sz="1600" dirty="0">
                <a:latin typeface="Consolas" panose="020B0609020204030204" pitchFamily="49" charset="0"/>
              </a:rPr>
              <a:t>}</a:t>
            </a:r>
          </a:p>
          <a:p>
            <a:endParaRPr lang="ja-JP" altLang="en-US" sz="1600" dirty="0"/>
          </a:p>
        </p:txBody>
      </p:sp>
      <p:sp>
        <p:nvSpPr>
          <p:cNvPr id="21" name="正方形/長方形 20"/>
          <p:cNvSpPr/>
          <p:nvPr/>
        </p:nvSpPr>
        <p:spPr bwMode="auto">
          <a:xfrm>
            <a:off x="5292008" y="162898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22" name="正方形/長方形 21"/>
          <p:cNvSpPr/>
          <p:nvPr/>
        </p:nvSpPr>
        <p:spPr bwMode="auto">
          <a:xfrm>
            <a:off x="5292008" y="2168986"/>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23" name="正方形/長方形 22"/>
          <p:cNvSpPr/>
          <p:nvPr/>
        </p:nvSpPr>
        <p:spPr bwMode="auto">
          <a:xfrm>
            <a:off x="5292008" y="2438989"/>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24" name="下矢印 23"/>
          <p:cNvSpPr/>
          <p:nvPr/>
        </p:nvSpPr>
        <p:spPr bwMode="auto">
          <a:xfrm>
            <a:off x="7632034" y="1718981"/>
            <a:ext cx="810009" cy="1260014"/>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err="1">
                <a:solidFill>
                  <a:schemeClr val="tx1">
                    <a:lumMod val="75000"/>
                    <a:lumOff val="25000"/>
                  </a:schemeClr>
                </a:solidFill>
                <a:latin typeface="+mn-ea"/>
              </a:rPr>
              <a:t>memcpy</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4003691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バッファ・オーバーフローによる任意コード実行</a:t>
            </a:r>
          </a:p>
        </p:txBody>
      </p:sp>
      <p:sp>
        <p:nvSpPr>
          <p:cNvPr id="3" name="テキスト プレースホルダー 2"/>
          <p:cNvSpPr>
            <a:spLocks noGrp="1"/>
          </p:cNvSpPr>
          <p:nvPr>
            <p:ph type="body" sz="quarter" idx="10"/>
          </p:nvPr>
        </p:nvSpPr>
        <p:spPr>
          <a:xfrm>
            <a:off x="611956" y="3068996"/>
            <a:ext cx="8280092" cy="3239729"/>
          </a:xfrm>
        </p:spPr>
        <p:txBody>
          <a:bodyPr/>
          <a:lstStyle/>
          <a:p>
            <a:r>
              <a:rPr kumimoji="1" lang="ja-JP" altLang="en-US" dirty="0"/>
              <a:t>下記のように上書きされるよう </a:t>
            </a:r>
            <a:r>
              <a:rPr kumimoji="1" lang="en-US" altLang="ja-JP" dirty="0" err="1"/>
              <a:t>src</a:t>
            </a:r>
            <a:r>
              <a:rPr kumimoji="1" lang="en-US" altLang="ja-JP" dirty="0"/>
              <a:t> </a:t>
            </a:r>
            <a:r>
              <a:rPr kumimoji="1" lang="ja-JP" altLang="en-US" dirty="0"/>
              <a:t>を渡す</a:t>
            </a:r>
            <a:endParaRPr kumimoji="1" lang="en-US" altLang="ja-JP" dirty="0"/>
          </a:p>
          <a:p>
            <a:pPr lvl="1"/>
            <a:r>
              <a:rPr lang="en-US" altLang="ja-JP" dirty="0">
                <a:solidFill>
                  <a:schemeClr val="accent5"/>
                </a:solidFill>
              </a:rPr>
              <a:t>A: </a:t>
            </a:r>
            <a:r>
              <a:rPr lang="ja-JP" altLang="en-US" dirty="0">
                <a:solidFill>
                  <a:schemeClr val="accent5"/>
                </a:solidFill>
              </a:rPr>
              <a:t>自分が飛ばせたい先のアドレス</a:t>
            </a:r>
            <a:endParaRPr lang="en-US" altLang="ja-JP" dirty="0">
              <a:solidFill>
                <a:schemeClr val="accent5"/>
              </a:solidFill>
            </a:endParaRPr>
          </a:p>
          <a:p>
            <a:pPr lvl="2"/>
            <a:r>
              <a:rPr lang="ja-JP" altLang="en-US" dirty="0"/>
              <a:t>ここでは </a:t>
            </a:r>
            <a:r>
              <a:rPr lang="en-US" altLang="ja-JP" dirty="0"/>
              <a:t>B: </a:t>
            </a:r>
            <a:r>
              <a:rPr lang="ja-JP" altLang="en-US" dirty="0"/>
              <a:t>の先頭 </a:t>
            </a:r>
            <a:r>
              <a:rPr lang="en-US" altLang="ja-JP" dirty="0"/>
              <a:t>= 0x8008</a:t>
            </a:r>
          </a:p>
          <a:p>
            <a:pPr lvl="2"/>
            <a:r>
              <a:rPr lang="ja-JP" altLang="en-US" dirty="0"/>
              <a:t>関数から抜けるときの </a:t>
            </a:r>
            <a:r>
              <a:rPr lang="en-US" altLang="ja-JP" dirty="0"/>
              <a:t>return </a:t>
            </a:r>
            <a:r>
              <a:rPr lang="ja-JP" altLang="en-US" dirty="0"/>
              <a:t>でここに飛ぶようになる</a:t>
            </a:r>
            <a:endParaRPr lang="en-US" altLang="ja-JP" dirty="0"/>
          </a:p>
          <a:p>
            <a:pPr lvl="1"/>
            <a:r>
              <a:rPr kumimoji="1" lang="en-US" altLang="ja-JP" dirty="0">
                <a:solidFill>
                  <a:schemeClr val="accent5"/>
                </a:solidFill>
              </a:rPr>
              <a:t>B: </a:t>
            </a:r>
            <a:r>
              <a:rPr kumimoji="1" lang="ja-JP" altLang="en-US" dirty="0">
                <a:solidFill>
                  <a:schemeClr val="accent5"/>
                </a:solidFill>
              </a:rPr>
              <a:t>自分が実行させたい命令列</a:t>
            </a:r>
            <a:endParaRPr kumimoji="1" lang="en-US" altLang="ja-JP" dirty="0">
              <a:solidFill>
                <a:schemeClr val="accent5"/>
              </a:solidFill>
            </a:endParaRPr>
          </a:p>
          <a:p>
            <a:pPr lvl="2"/>
            <a:r>
              <a:rPr kumimoji="1" lang="ja-JP" altLang="en-US" dirty="0"/>
              <a:t>ここから外部プログラムを起動するシステムコールを呼ぶ</a:t>
            </a:r>
            <a:endParaRPr kumimoji="1" lang="en-US" altLang="ja-JP" dirty="0"/>
          </a:p>
          <a:p>
            <a:pPr lvl="2"/>
            <a:r>
              <a:rPr kumimoji="1" lang="en-US" altLang="ja-JP" dirty="0"/>
              <a:t>bash </a:t>
            </a:r>
            <a:r>
              <a:rPr kumimoji="1" lang="ja-JP" altLang="en-US" dirty="0"/>
              <a:t>などのシェルをコマンド付きで起動すればもうなんでもできる</a:t>
            </a:r>
          </a:p>
        </p:txBody>
      </p:sp>
      <p:cxnSp>
        <p:nvCxnSpPr>
          <p:cNvPr id="8" name="直線矢印コネクタ 7"/>
          <p:cNvCxnSpPr/>
          <p:nvPr/>
        </p:nvCxnSpPr>
        <p:spPr bwMode="auto">
          <a:xfrm>
            <a:off x="5562011" y="1538979"/>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9" name="正方形/長方形 8"/>
          <p:cNvSpPr/>
          <p:nvPr/>
        </p:nvSpPr>
        <p:spPr bwMode="auto">
          <a:xfrm>
            <a:off x="5472010" y="1268976"/>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2" name="正方形/長方形 11">
            <a:extLst>
              <a:ext uri="{FF2B5EF4-FFF2-40B4-BE49-F238E27FC236}">
                <a16:creationId xmlns:a16="http://schemas.microsoft.com/office/drawing/2014/main" id="{41F8EEC9-9620-4E9C-9B16-22677D3FA888}"/>
              </a:ext>
            </a:extLst>
          </p:cNvPr>
          <p:cNvSpPr/>
          <p:nvPr/>
        </p:nvSpPr>
        <p:spPr bwMode="auto">
          <a:xfrm>
            <a:off x="6012016" y="1268976"/>
            <a:ext cx="1440016"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正方形/長方形 12">
            <a:extLst>
              <a:ext uri="{FF2B5EF4-FFF2-40B4-BE49-F238E27FC236}">
                <a16:creationId xmlns:a16="http://schemas.microsoft.com/office/drawing/2014/main" id="{F8E9AEA5-3FB4-455D-9495-C980C57584B6}"/>
              </a:ext>
            </a:extLst>
          </p:cNvPr>
          <p:cNvSpPr/>
          <p:nvPr/>
        </p:nvSpPr>
        <p:spPr bwMode="auto">
          <a:xfrm>
            <a:off x="6012016" y="2438988"/>
            <a:ext cx="1440016" cy="450005"/>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mn-ea"/>
              </a:rPr>
              <a:t>B: </a:t>
            </a:r>
            <a:r>
              <a:rPr kumimoji="1" lang="ja-JP" altLang="en-US" sz="1200" dirty="0">
                <a:solidFill>
                  <a:schemeClr val="tx1">
                    <a:lumMod val="75000"/>
                    <a:lumOff val="25000"/>
                  </a:schemeClr>
                </a:solidFill>
                <a:latin typeface="+mn-ea"/>
              </a:rPr>
              <a:t>実行させたい</a:t>
            </a:r>
            <a:endParaRPr kumimoji="1" lang="en-US" altLang="ja-JP" sz="1200" dirty="0">
              <a:solidFill>
                <a:schemeClr val="tx1">
                  <a:lumMod val="75000"/>
                  <a:lumOff val="25000"/>
                </a:schemeClr>
              </a:solidFill>
              <a:latin typeface="+mn-ea"/>
            </a:endParaRPr>
          </a:p>
          <a:p>
            <a:r>
              <a:rPr kumimoji="1" lang="ja-JP" altLang="en-US" sz="1200" dirty="0">
                <a:solidFill>
                  <a:schemeClr val="tx1">
                    <a:lumMod val="75000"/>
                    <a:lumOff val="25000"/>
                  </a:schemeClr>
                </a:solidFill>
                <a:latin typeface="+mn-ea"/>
              </a:rPr>
              <a:t>命令列</a:t>
            </a:r>
          </a:p>
        </p:txBody>
      </p:sp>
      <p:sp>
        <p:nvSpPr>
          <p:cNvPr id="17" name="正方形/長方形 16"/>
          <p:cNvSpPr/>
          <p:nvPr/>
        </p:nvSpPr>
        <p:spPr bwMode="auto">
          <a:xfrm>
            <a:off x="6102017" y="3068996"/>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18" name="正方形/長方形 17">
            <a:extLst>
              <a:ext uri="{FF2B5EF4-FFF2-40B4-BE49-F238E27FC236}">
                <a16:creationId xmlns:a16="http://schemas.microsoft.com/office/drawing/2014/main" id="{2582A728-F7F5-4B2F-8E43-305BF7418F28}"/>
              </a:ext>
            </a:extLst>
          </p:cNvPr>
          <p:cNvSpPr/>
          <p:nvPr/>
        </p:nvSpPr>
        <p:spPr bwMode="auto">
          <a:xfrm>
            <a:off x="6012016" y="2168985"/>
            <a:ext cx="1440016"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tx1">
                    <a:lumMod val="75000"/>
                    <a:lumOff val="25000"/>
                  </a:schemeClr>
                </a:solidFill>
                <a:latin typeface="+mn-ea"/>
              </a:rPr>
              <a:t>A: </a:t>
            </a:r>
            <a:r>
              <a:rPr lang="ja-JP" altLang="en-US" sz="1200" dirty="0">
                <a:solidFill>
                  <a:schemeClr val="tx1">
                    <a:lumMod val="75000"/>
                    <a:lumOff val="25000"/>
                  </a:schemeClr>
                </a:solidFill>
                <a:latin typeface="+mn-ea"/>
              </a:rPr>
              <a:t>狙った飛び先</a:t>
            </a:r>
          </a:p>
        </p:txBody>
      </p:sp>
      <p:sp>
        <p:nvSpPr>
          <p:cNvPr id="19" name="正方形/長方形 18">
            <a:extLst>
              <a:ext uri="{FF2B5EF4-FFF2-40B4-BE49-F238E27FC236}">
                <a16:creationId xmlns:a16="http://schemas.microsoft.com/office/drawing/2014/main" id="{F8E9AEA5-3FB4-455D-9495-C980C57584B6}"/>
              </a:ext>
            </a:extLst>
          </p:cNvPr>
          <p:cNvSpPr/>
          <p:nvPr/>
        </p:nvSpPr>
        <p:spPr bwMode="auto">
          <a:xfrm>
            <a:off x="6012016" y="1628980"/>
            <a:ext cx="1440016" cy="540006"/>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Consolas" panose="020B0609020204030204" pitchFamily="49" charset="0"/>
              </a:rPr>
              <a:t>b[0]b[1]b[2]b[3]</a:t>
            </a:r>
            <a:br>
              <a:rPr lang="en-US" altLang="ja-JP" sz="1200" dirty="0">
                <a:solidFill>
                  <a:schemeClr val="tx1">
                    <a:lumMod val="75000"/>
                    <a:lumOff val="25000"/>
                  </a:schemeClr>
                </a:solidFill>
                <a:latin typeface="Consolas" panose="020B0609020204030204" pitchFamily="49" charset="0"/>
              </a:rPr>
            </a:br>
            <a:r>
              <a:rPr lang="en-US" altLang="ja-JP" sz="1200" dirty="0">
                <a:solidFill>
                  <a:schemeClr val="tx1">
                    <a:lumMod val="75000"/>
                    <a:lumOff val="25000"/>
                  </a:schemeClr>
                </a:solidFill>
                <a:latin typeface="Consolas" panose="020B0609020204030204" pitchFamily="49" charset="0"/>
              </a:rPr>
              <a:t>b[4]b[5]b[6]b[7]</a:t>
            </a:r>
            <a:endParaRPr kumimoji="1" lang="ja-JP" altLang="en-US" sz="1200" dirty="0">
              <a:solidFill>
                <a:schemeClr val="tx1">
                  <a:lumMod val="75000"/>
                  <a:lumOff val="25000"/>
                </a:schemeClr>
              </a:solidFill>
              <a:latin typeface="Consolas" panose="020B0609020204030204" pitchFamily="49" charset="0"/>
            </a:endParaRPr>
          </a:p>
        </p:txBody>
      </p:sp>
      <p:sp>
        <p:nvSpPr>
          <p:cNvPr id="20" name="正方形/長方形 19"/>
          <p:cNvSpPr/>
          <p:nvPr/>
        </p:nvSpPr>
        <p:spPr bwMode="auto">
          <a:xfrm>
            <a:off x="1331964" y="1448978"/>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latin typeface="Consolas" panose="020B0609020204030204" pitchFamily="49" charset="0"/>
              </a:rPr>
              <a:t>func</a:t>
            </a:r>
            <a:r>
              <a:rPr lang="en-US" altLang="ja-JP" sz="1600" dirty="0">
                <a:latin typeface="Consolas" panose="020B0609020204030204" pitchFamily="49" charset="0"/>
              </a:rPr>
              <a:t>(</a:t>
            </a:r>
            <a:r>
              <a:rPr lang="en-US" altLang="ja-JP" sz="1600" dirty="0">
                <a:solidFill>
                  <a:schemeClr val="accent1"/>
                </a:solidFill>
                <a:latin typeface="Consolas" panose="020B0609020204030204" pitchFamily="49" charset="0"/>
              </a:rPr>
              <a:t>uint8_t</a:t>
            </a:r>
            <a:r>
              <a:rPr lang="en-US" altLang="ja-JP" sz="1600" dirty="0">
                <a:latin typeface="Consolas" panose="020B0609020204030204" pitchFamily="49" charset="0"/>
              </a:rPr>
              <a:t>* </a:t>
            </a:r>
            <a:r>
              <a:rPr lang="en-US" altLang="ja-JP" sz="1600" dirty="0" err="1">
                <a:latin typeface="Consolas" panose="020B0609020204030204" pitchFamily="49" charset="0"/>
              </a:rPr>
              <a:t>src</a:t>
            </a:r>
            <a:r>
              <a:rPr lang="en-US" altLang="ja-JP" sz="1600" dirty="0">
                <a:latin typeface="Consolas" panose="020B0609020204030204" pitchFamily="49" charset="0"/>
              </a:rPr>
              <a:t>, </a:t>
            </a:r>
            <a:r>
              <a:rPr lang="en-US" altLang="ja-JP" sz="1600" dirty="0" err="1">
                <a:solidFill>
                  <a:schemeClr val="accent1"/>
                </a:solidFill>
                <a:latin typeface="Consolas" panose="020B0609020204030204" pitchFamily="49" charset="0"/>
              </a:rPr>
              <a:t>size_t</a:t>
            </a:r>
            <a:r>
              <a:rPr lang="en-US" altLang="ja-JP" sz="1600" dirty="0">
                <a:latin typeface="Consolas" panose="020B0609020204030204" pitchFamily="49" charset="0"/>
              </a:rPr>
              <a:t> size){</a:t>
            </a:r>
            <a:br>
              <a:rPr lang="en-US" altLang="ja-JP" sz="1600" dirty="0">
                <a:latin typeface="Consolas" panose="020B0609020204030204" pitchFamily="49" charset="0"/>
              </a:rPr>
            </a:br>
            <a:r>
              <a:rPr lang="en-US" altLang="ja-JP" sz="1600" dirty="0">
                <a:latin typeface="Consolas" panose="020B0609020204030204" pitchFamily="49" charset="0"/>
              </a:rPr>
              <a:t>    </a:t>
            </a:r>
            <a:r>
              <a:rPr lang="en-US" altLang="ja-JP" sz="1600" dirty="0">
                <a:solidFill>
                  <a:schemeClr val="accent1"/>
                </a:solidFill>
                <a:latin typeface="Consolas" panose="020B0609020204030204" pitchFamily="49" charset="0"/>
              </a:rPr>
              <a:t>uint8_t</a:t>
            </a:r>
            <a:r>
              <a:rPr lang="en-US" altLang="ja-JP" sz="1600" dirty="0">
                <a:latin typeface="Consolas" panose="020B0609020204030204" pitchFamily="49" charset="0"/>
              </a:rPr>
              <a:t> b[8];</a:t>
            </a:r>
            <a:br>
              <a:rPr lang="en-US" altLang="ja-JP" sz="1600" dirty="0">
                <a:latin typeface="Consolas" panose="020B0609020204030204" pitchFamily="49" charset="0"/>
              </a:rPr>
            </a:br>
            <a:r>
              <a:rPr lang="en-US" altLang="ja-JP" sz="1600" dirty="0">
                <a:latin typeface="Consolas" panose="020B0609020204030204" pitchFamily="49" charset="0"/>
              </a:rPr>
              <a:t>    </a:t>
            </a:r>
            <a:r>
              <a:rPr lang="en-US" altLang="ja-JP" sz="1600" dirty="0" err="1">
                <a:latin typeface="Consolas" panose="020B0609020204030204" pitchFamily="49" charset="0"/>
              </a:rPr>
              <a:t>memcpy</a:t>
            </a:r>
            <a:r>
              <a:rPr lang="en-US" altLang="ja-JP" sz="1600" dirty="0">
                <a:latin typeface="Consolas" panose="020B0609020204030204" pitchFamily="49" charset="0"/>
              </a:rPr>
              <a:t>(b, </a:t>
            </a:r>
            <a:r>
              <a:rPr lang="en-US" altLang="ja-JP" sz="1600" dirty="0" err="1">
                <a:latin typeface="Consolas" panose="020B0609020204030204" pitchFamily="49" charset="0"/>
              </a:rPr>
              <a:t>src</a:t>
            </a:r>
            <a:r>
              <a:rPr lang="en-US" altLang="ja-JP" sz="1600" dirty="0">
                <a:latin typeface="Consolas" panose="020B0609020204030204" pitchFamily="49" charset="0"/>
              </a:rPr>
              <a:t>, size); </a:t>
            </a:r>
            <a:br>
              <a:rPr lang="en-US" altLang="ja-JP" sz="1600" dirty="0">
                <a:latin typeface="Consolas" panose="020B0609020204030204" pitchFamily="49" charset="0"/>
              </a:rPr>
            </a:br>
            <a:r>
              <a:rPr lang="en-US" altLang="ja-JP" sz="1600" dirty="0">
                <a:latin typeface="Consolas" panose="020B0609020204030204" pitchFamily="49" charset="0"/>
              </a:rPr>
              <a:t>}</a:t>
            </a:r>
          </a:p>
          <a:p>
            <a:endParaRPr lang="ja-JP" altLang="en-US" sz="1600" dirty="0"/>
          </a:p>
        </p:txBody>
      </p:sp>
      <p:sp>
        <p:nvSpPr>
          <p:cNvPr id="21" name="正方形/長方形 20"/>
          <p:cNvSpPr/>
          <p:nvPr/>
        </p:nvSpPr>
        <p:spPr bwMode="auto">
          <a:xfrm>
            <a:off x="5292008" y="162898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22" name="正方形/長方形 21"/>
          <p:cNvSpPr/>
          <p:nvPr/>
        </p:nvSpPr>
        <p:spPr bwMode="auto">
          <a:xfrm>
            <a:off x="5292008" y="2168986"/>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23" name="正方形/長方形 22"/>
          <p:cNvSpPr/>
          <p:nvPr/>
        </p:nvSpPr>
        <p:spPr bwMode="auto">
          <a:xfrm>
            <a:off x="5292008" y="2438989"/>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24" name="下矢印 23"/>
          <p:cNvSpPr/>
          <p:nvPr/>
        </p:nvSpPr>
        <p:spPr bwMode="auto">
          <a:xfrm>
            <a:off x="7632034" y="1718981"/>
            <a:ext cx="810009" cy="1260014"/>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err="1">
                <a:solidFill>
                  <a:schemeClr val="tx1">
                    <a:lumMod val="75000"/>
                    <a:lumOff val="25000"/>
                  </a:schemeClr>
                </a:solidFill>
                <a:latin typeface="+mn-ea"/>
              </a:rPr>
              <a:t>memcpy</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463125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バッファ・オーバーフローによる任意コード実行</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「自分が飛ばせたい先のアドレス」は決め打ちなのか？</a:t>
            </a:r>
            <a:endParaRPr lang="en-US" altLang="ja-JP" dirty="0"/>
          </a:p>
          <a:p>
            <a:pPr lvl="1"/>
            <a:r>
              <a:rPr lang="ja-JP" altLang="en-US" dirty="0"/>
              <a:t>これは決め打ちになる</a:t>
            </a:r>
            <a:endParaRPr lang="en-US" altLang="ja-JP" dirty="0"/>
          </a:p>
          <a:p>
            <a:pPr lvl="1"/>
            <a:r>
              <a:rPr lang="ja-JP" altLang="en-US" dirty="0"/>
              <a:t>対策されていないプログラムの場合，</a:t>
            </a:r>
            <a:r>
              <a:rPr lang="en-US" altLang="ja-JP" dirty="0"/>
              <a:t>sp </a:t>
            </a:r>
            <a:r>
              <a:rPr lang="ja-JP" altLang="en-US" dirty="0"/>
              <a:t>の初期値は固定なので予想できる</a:t>
            </a:r>
            <a:endParaRPr lang="en-US" altLang="ja-JP" dirty="0"/>
          </a:p>
          <a:p>
            <a:r>
              <a:rPr lang="ja-JP" altLang="en-US" dirty="0"/>
              <a:t>特権モードの「権限の昇格」にも使える</a:t>
            </a:r>
            <a:endParaRPr lang="en-US" altLang="ja-JP" dirty="0"/>
          </a:p>
          <a:p>
            <a:pPr lvl="1"/>
            <a:r>
              <a:rPr lang="ja-JP" altLang="en-US" dirty="0"/>
              <a:t>カーネル内でオーバーフローをおこせればカーネル・モードで任意のコードが実行できる</a:t>
            </a:r>
            <a:endParaRPr lang="en-US" altLang="ja-JP" dirty="0"/>
          </a:p>
          <a:p>
            <a:pPr lvl="1"/>
            <a:r>
              <a:rPr lang="ja-JP" altLang="en-US" dirty="0"/>
              <a:t>スマホやゲーム機ではユーザーはカーネル・モードになれないが，</a:t>
            </a:r>
            <a:br>
              <a:rPr lang="en-US" altLang="ja-JP" dirty="0"/>
            </a:br>
            <a:r>
              <a:rPr lang="ja-JP" altLang="en-US" dirty="0"/>
              <a:t>それを突破するのなんかにもよく使われる</a:t>
            </a:r>
            <a:endParaRPr lang="en-US" altLang="ja-JP" dirty="0"/>
          </a:p>
        </p:txBody>
      </p:sp>
    </p:spTree>
    <p:extLst>
      <p:ext uri="{BB962C8B-B14F-4D97-AF65-F5344CB8AC3E}">
        <p14:creationId xmlns:p14="http://schemas.microsoft.com/office/powerpoint/2010/main" val="3706059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バッファ・オーバーフロー脆弱性への対策</a:t>
            </a:r>
            <a:endParaRPr kumimoji="1" lang="ja-JP" altLang="en-US" dirty="0"/>
          </a:p>
        </p:txBody>
      </p:sp>
      <p:sp>
        <p:nvSpPr>
          <p:cNvPr id="3" name="テキスト プレースホルダー 2"/>
          <p:cNvSpPr>
            <a:spLocks noGrp="1"/>
          </p:cNvSpPr>
          <p:nvPr>
            <p:ph type="body" sz="quarter" idx="10"/>
          </p:nvPr>
        </p:nvSpPr>
        <p:spPr>
          <a:xfrm>
            <a:off x="521955" y="1088974"/>
            <a:ext cx="8280092" cy="2699723"/>
          </a:xfrm>
        </p:spPr>
        <p:txBody>
          <a:bodyPr/>
          <a:lstStyle/>
          <a:p>
            <a:r>
              <a:rPr kumimoji="1" lang="ja-JP" altLang="en-US" dirty="0"/>
              <a:t>ページごとの権限に「実行して良いか」を追加</a:t>
            </a:r>
            <a:endParaRPr kumimoji="1" lang="en-US" altLang="ja-JP" dirty="0"/>
          </a:p>
          <a:p>
            <a:pPr lvl="1"/>
            <a:r>
              <a:rPr kumimoji="1" lang="ja-JP" altLang="en-US" dirty="0"/>
              <a:t>スタック領域は実行不能に設定する</a:t>
            </a:r>
            <a:endParaRPr kumimoji="1" lang="en-US" altLang="ja-JP" dirty="0"/>
          </a:p>
          <a:p>
            <a:pPr lvl="2"/>
            <a:r>
              <a:rPr kumimoji="1" lang="ja-JP" altLang="en-US" dirty="0"/>
              <a:t>通常はスタック上のデータを実行することはない</a:t>
            </a:r>
            <a:endParaRPr kumimoji="1" lang="en-US" altLang="ja-JP" dirty="0"/>
          </a:p>
          <a:p>
            <a:pPr lvl="1"/>
            <a:r>
              <a:rPr lang="en-US" altLang="ja-JP" dirty="0"/>
              <a:t>x86 </a:t>
            </a:r>
            <a:r>
              <a:rPr lang="ja-JP" altLang="en-US" dirty="0"/>
              <a:t>では </a:t>
            </a:r>
            <a:r>
              <a:rPr lang="en-US" altLang="ja-JP" dirty="0"/>
              <a:t>NX (no-execute) bit </a:t>
            </a:r>
            <a:r>
              <a:rPr lang="ja-JP" altLang="en-US" dirty="0"/>
              <a:t>と呼ばれる</a:t>
            </a:r>
            <a:endParaRPr kumimoji="1" lang="en-US" altLang="ja-JP" dirty="0"/>
          </a:p>
          <a:p>
            <a:r>
              <a:rPr kumimoji="1" lang="ja-JP" altLang="en-US" dirty="0"/>
              <a:t>下記の場合，</a:t>
            </a:r>
            <a:r>
              <a:rPr kumimoji="1" lang="en-US" altLang="ja-JP" dirty="0"/>
              <a:t>B </a:t>
            </a:r>
            <a:r>
              <a:rPr kumimoji="1" lang="ja-JP" altLang="en-US" dirty="0"/>
              <a:t>に飛んだ瞬間に実行権限がページにないため落ちる</a:t>
            </a:r>
          </a:p>
        </p:txBody>
      </p:sp>
      <p:cxnSp>
        <p:nvCxnSpPr>
          <p:cNvPr id="15" name="直線矢印コネクタ 14"/>
          <p:cNvCxnSpPr/>
          <p:nvPr/>
        </p:nvCxnSpPr>
        <p:spPr bwMode="auto">
          <a:xfrm>
            <a:off x="3401987" y="4419011"/>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6" name="正方形/長方形 15"/>
          <p:cNvSpPr/>
          <p:nvPr/>
        </p:nvSpPr>
        <p:spPr bwMode="auto">
          <a:xfrm>
            <a:off x="3311986" y="4149008"/>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7" name="正方形/長方形 16">
            <a:extLst>
              <a:ext uri="{FF2B5EF4-FFF2-40B4-BE49-F238E27FC236}">
                <a16:creationId xmlns:a16="http://schemas.microsoft.com/office/drawing/2014/main" id="{41F8EEC9-9620-4E9C-9B16-22677D3FA888}"/>
              </a:ext>
            </a:extLst>
          </p:cNvPr>
          <p:cNvSpPr/>
          <p:nvPr/>
        </p:nvSpPr>
        <p:spPr bwMode="auto">
          <a:xfrm>
            <a:off x="3851992" y="4149008"/>
            <a:ext cx="1440016"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F8E9AEA5-3FB4-455D-9495-C980C57584B6}"/>
              </a:ext>
            </a:extLst>
          </p:cNvPr>
          <p:cNvSpPr/>
          <p:nvPr/>
        </p:nvSpPr>
        <p:spPr bwMode="auto">
          <a:xfrm>
            <a:off x="3851992" y="5319020"/>
            <a:ext cx="1440016" cy="450005"/>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mn-ea"/>
              </a:rPr>
              <a:t>B: </a:t>
            </a:r>
            <a:r>
              <a:rPr kumimoji="1" lang="ja-JP" altLang="en-US" sz="1200" dirty="0">
                <a:solidFill>
                  <a:schemeClr val="tx1">
                    <a:lumMod val="75000"/>
                    <a:lumOff val="25000"/>
                  </a:schemeClr>
                </a:solidFill>
                <a:latin typeface="+mn-ea"/>
              </a:rPr>
              <a:t>実行させたい</a:t>
            </a:r>
            <a:endParaRPr kumimoji="1" lang="en-US" altLang="ja-JP" sz="1200" dirty="0">
              <a:solidFill>
                <a:schemeClr val="tx1">
                  <a:lumMod val="75000"/>
                  <a:lumOff val="25000"/>
                </a:schemeClr>
              </a:solidFill>
              <a:latin typeface="+mn-ea"/>
            </a:endParaRPr>
          </a:p>
          <a:p>
            <a:r>
              <a:rPr kumimoji="1" lang="ja-JP" altLang="en-US" sz="1200" dirty="0">
                <a:solidFill>
                  <a:schemeClr val="tx1">
                    <a:lumMod val="75000"/>
                    <a:lumOff val="25000"/>
                  </a:schemeClr>
                </a:solidFill>
                <a:latin typeface="+mn-ea"/>
              </a:rPr>
              <a:t>命令列</a:t>
            </a:r>
          </a:p>
        </p:txBody>
      </p:sp>
      <p:sp>
        <p:nvSpPr>
          <p:cNvPr id="19" name="正方形/長方形 18"/>
          <p:cNvSpPr/>
          <p:nvPr/>
        </p:nvSpPr>
        <p:spPr bwMode="auto">
          <a:xfrm>
            <a:off x="3941993" y="5949028"/>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20" name="正方形/長方形 19">
            <a:extLst>
              <a:ext uri="{FF2B5EF4-FFF2-40B4-BE49-F238E27FC236}">
                <a16:creationId xmlns:a16="http://schemas.microsoft.com/office/drawing/2014/main" id="{2582A728-F7F5-4B2F-8E43-305BF7418F28}"/>
              </a:ext>
            </a:extLst>
          </p:cNvPr>
          <p:cNvSpPr/>
          <p:nvPr/>
        </p:nvSpPr>
        <p:spPr bwMode="auto">
          <a:xfrm>
            <a:off x="3851992" y="5049017"/>
            <a:ext cx="1440016"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tx1">
                    <a:lumMod val="75000"/>
                    <a:lumOff val="25000"/>
                  </a:schemeClr>
                </a:solidFill>
                <a:latin typeface="+mn-ea"/>
              </a:rPr>
              <a:t>A: </a:t>
            </a:r>
            <a:r>
              <a:rPr lang="ja-JP" altLang="en-US" sz="1200" dirty="0">
                <a:solidFill>
                  <a:schemeClr val="tx1">
                    <a:lumMod val="75000"/>
                    <a:lumOff val="25000"/>
                  </a:schemeClr>
                </a:solidFill>
                <a:latin typeface="+mn-ea"/>
              </a:rPr>
              <a:t>狙った飛び先</a:t>
            </a: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851992" y="4509012"/>
            <a:ext cx="1440016" cy="540006"/>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Consolas" panose="020B0609020204030204" pitchFamily="49" charset="0"/>
              </a:rPr>
              <a:t>b[0]b[1]b[2]b[3]</a:t>
            </a:r>
            <a:br>
              <a:rPr lang="en-US" altLang="ja-JP" sz="1200" dirty="0">
                <a:solidFill>
                  <a:schemeClr val="tx1">
                    <a:lumMod val="75000"/>
                    <a:lumOff val="25000"/>
                  </a:schemeClr>
                </a:solidFill>
                <a:latin typeface="Consolas" panose="020B0609020204030204" pitchFamily="49" charset="0"/>
              </a:rPr>
            </a:br>
            <a:r>
              <a:rPr lang="en-US" altLang="ja-JP" sz="1200" dirty="0">
                <a:solidFill>
                  <a:schemeClr val="tx1">
                    <a:lumMod val="75000"/>
                    <a:lumOff val="25000"/>
                  </a:schemeClr>
                </a:solidFill>
                <a:latin typeface="Consolas" panose="020B0609020204030204" pitchFamily="49" charset="0"/>
              </a:rPr>
              <a:t>b[4]b[5]b[6]b[7]</a:t>
            </a:r>
            <a:endParaRPr kumimoji="1" lang="ja-JP" altLang="en-US" sz="1200" dirty="0">
              <a:solidFill>
                <a:schemeClr val="tx1">
                  <a:lumMod val="75000"/>
                  <a:lumOff val="25000"/>
                </a:schemeClr>
              </a:solidFill>
              <a:latin typeface="Consolas" panose="020B0609020204030204" pitchFamily="49" charset="0"/>
            </a:endParaRPr>
          </a:p>
        </p:txBody>
      </p:sp>
      <p:sp>
        <p:nvSpPr>
          <p:cNvPr id="22" name="正方形/長方形 21"/>
          <p:cNvSpPr/>
          <p:nvPr/>
        </p:nvSpPr>
        <p:spPr bwMode="auto">
          <a:xfrm>
            <a:off x="3131984" y="4509012"/>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23" name="正方形/長方形 22"/>
          <p:cNvSpPr/>
          <p:nvPr/>
        </p:nvSpPr>
        <p:spPr bwMode="auto">
          <a:xfrm>
            <a:off x="3131984" y="5049018"/>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24" name="正方形/長方形 23"/>
          <p:cNvSpPr/>
          <p:nvPr/>
        </p:nvSpPr>
        <p:spPr bwMode="auto">
          <a:xfrm>
            <a:off x="3131984" y="531902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25" name="下矢印 24"/>
          <p:cNvSpPr/>
          <p:nvPr/>
        </p:nvSpPr>
        <p:spPr bwMode="auto">
          <a:xfrm>
            <a:off x="5472010" y="4599013"/>
            <a:ext cx="810009" cy="1260014"/>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err="1">
                <a:solidFill>
                  <a:schemeClr val="tx1">
                    <a:lumMod val="75000"/>
                    <a:lumOff val="25000"/>
                  </a:schemeClr>
                </a:solidFill>
                <a:latin typeface="+mn-ea"/>
              </a:rPr>
              <a:t>memcpy</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527567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脆弱性とアタック</a:t>
            </a:r>
            <a:endParaRPr kumimoji="1" lang="en-US" altLang="ja-JP" dirty="0"/>
          </a:p>
          <a:p>
            <a:pPr marL="817200" lvl="1" indent="-457200">
              <a:buFont typeface="+mj-lt"/>
              <a:buAutoNum type="arabicPeriod"/>
            </a:pPr>
            <a:r>
              <a:rPr kumimoji="1" lang="ja-JP" altLang="en-US" dirty="0"/>
              <a:t>バッファ・オーバーフロー</a:t>
            </a:r>
            <a:endParaRPr kumimoji="1" lang="en-US" altLang="ja-JP" dirty="0"/>
          </a:p>
          <a:p>
            <a:pPr marL="817200" lvl="1" indent="-457200">
              <a:buFont typeface="+mj-lt"/>
              <a:buAutoNum type="arabicPeriod"/>
            </a:pPr>
            <a:r>
              <a:rPr lang="en-US" altLang="ja-JP" b="1" dirty="0"/>
              <a:t>Return Oriented Programming</a:t>
            </a:r>
          </a:p>
          <a:p>
            <a:pPr marL="817200" lvl="1" indent="-457200">
              <a:buFont typeface="+mj-lt"/>
              <a:buAutoNum type="arabicPeriod"/>
            </a:pPr>
            <a:r>
              <a:rPr lang="ja-JP" altLang="en-US" dirty="0"/>
              <a:t>マイクロアーキテクチャ面の脆弱性</a:t>
            </a:r>
            <a:endParaRPr lang="en-US" altLang="ja-JP" dirty="0"/>
          </a:p>
        </p:txBody>
      </p:sp>
    </p:spTree>
    <p:extLst>
      <p:ext uri="{BB962C8B-B14F-4D97-AF65-F5344CB8AC3E}">
        <p14:creationId xmlns:p14="http://schemas.microsoft.com/office/powerpoint/2010/main" val="30726226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ページに実行権限を設定した場合の動作</a:t>
            </a:r>
          </a:p>
        </p:txBody>
      </p:sp>
      <p:sp>
        <p:nvSpPr>
          <p:cNvPr id="3" name="テキスト プレースホルダー 2"/>
          <p:cNvSpPr>
            <a:spLocks noGrp="1"/>
          </p:cNvSpPr>
          <p:nvPr>
            <p:ph type="body" sz="quarter" idx="10"/>
          </p:nvPr>
        </p:nvSpPr>
        <p:spPr>
          <a:xfrm>
            <a:off x="521955" y="1088974"/>
            <a:ext cx="8280092" cy="2699723"/>
          </a:xfrm>
        </p:spPr>
        <p:txBody>
          <a:bodyPr/>
          <a:lstStyle/>
          <a:p>
            <a:r>
              <a:rPr kumimoji="1" lang="ja-JP" altLang="en-US" dirty="0"/>
              <a:t>下記の場合，</a:t>
            </a:r>
            <a:r>
              <a:rPr kumimoji="1" lang="en-US" altLang="ja-JP" dirty="0"/>
              <a:t>B </a:t>
            </a:r>
            <a:r>
              <a:rPr kumimoji="1" lang="ja-JP" altLang="en-US" dirty="0"/>
              <a:t>に飛んだ瞬間に実行権限がページにないため落ちる</a:t>
            </a:r>
            <a:endParaRPr kumimoji="1" lang="en-US" altLang="ja-JP" dirty="0"/>
          </a:p>
          <a:p>
            <a:pPr lvl="1"/>
            <a:r>
              <a:rPr kumimoji="1" lang="en-US" altLang="ja-JP" dirty="0"/>
              <a:t>A </a:t>
            </a:r>
            <a:r>
              <a:rPr kumimoji="1" lang="ja-JP" altLang="en-US" dirty="0"/>
              <a:t>や </a:t>
            </a:r>
            <a:r>
              <a:rPr kumimoji="1" lang="en-US" altLang="ja-JP" dirty="0"/>
              <a:t>B </a:t>
            </a:r>
            <a:r>
              <a:rPr kumimoji="1" lang="ja-JP" altLang="en-US" dirty="0"/>
              <a:t>の上書き自体は防いでいない</a:t>
            </a:r>
            <a:endParaRPr kumimoji="1" lang="en-US" altLang="ja-JP" dirty="0"/>
          </a:p>
          <a:p>
            <a:pPr lvl="1"/>
            <a:r>
              <a:rPr kumimoji="1" lang="ja-JP" altLang="en-US" dirty="0">
                <a:solidFill>
                  <a:schemeClr val="accent5"/>
                </a:solidFill>
              </a:rPr>
              <a:t>狙った飛び先に飛ばすことだけなら出来る</a:t>
            </a:r>
            <a:endParaRPr kumimoji="1" lang="en-US" altLang="ja-JP" dirty="0">
              <a:solidFill>
                <a:schemeClr val="accent5"/>
              </a:solidFill>
            </a:endParaRPr>
          </a:p>
          <a:p>
            <a:r>
              <a:rPr kumimoji="1" lang="en-US" altLang="ja-JP" dirty="0"/>
              <a:t>return-to-</a:t>
            </a:r>
            <a:r>
              <a:rPr kumimoji="1" lang="en-US" altLang="ja-JP" dirty="0" err="1"/>
              <a:t>libc</a:t>
            </a:r>
            <a:r>
              <a:rPr kumimoji="1" lang="en-US" altLang="ja-JP" dirty="0"/>
              <a:t> </a:t>
            </a:r>
            <a:r>
              <a:rPr kumimoji="1" lang="ja-JP" altLang="en-US" dirty="0"/>
              <a:t>攻撃</a:t>
            </a:r>
            <a:endParaRPr kumimoji="1" lang="en-US" altLang="ja-JP" dirty="0"/>
          </a:p>
          <a:p>
            <a:pPr lvl="1"/>
            <a:r>
              <a:rPr lang="en-US" altLang="ja-JP" dirty="0"/>
              <a:t>C </a:t>
            </a:r>
            <a:r>
              <a:rPr lang="ja-JP" altLang="en-US" dirty="0"/>
              <a:t>言語の標準関数等を狙って呼ぶことは可能</a:t>
            </a:r>
            <a:endParaRPr lang="en-US" altLang="ja-JP" dirty="0"/>
          </a:p>
          <a:p>
            <a:pPr lvl="1"/>
            <a:r>
              <a:rPr kumimoji="1" lang="ja-JP" altLang="en-US" dirty="0"/>
              <a:t>引数を自由に設定できないので，大したことはできない</a:t>
            </a:r>
          </a:p>
        </p:txBody>
      </p:sp>
      <p:cxnSp>
        <p:nvCxnSpPr>
          <p:cNvPr id="15" name="直線矢印コネクタ 14"/>
          <p:cNvCxnSpPr/>
          <p:nvPr/>
        </p:nvCxnSpPr>
        <p:spPr bwMode="auto">
          <a:xfrm>
            <a:off x="3401987" y="4419011"/>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6" name="正方形/長方形 15"/>
          <p:cNvSpPr/>
          <p:nvPr/>
        </p:nvSpPr>
        <p:spPr bwMode="auto">
          <a:xfrm>
            <a:off x="3311986" y="4149008"/>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7" name="正方形/長方形 16">
            <a:extLst>
              <a:ext uri="{FF2B5EF4-FFF2-40B4-BE49-F238E27FC236}">
                <a16:creationId xmlns:a16="http://schemas.microsoft.com/office/drawing/2014/main" id="{41F8EEC9-9620-4E9C-9B16-22677D3FA888}"/>
              </a:ext>
            </a:extLst>
          </p:cNvPr>
          <p:cNvSpPr/>
          <p:nvPr/>
        </p:nvSpPr>
        <p:spPr bwMode="auto">
          <a:xfrm>
            <a:off x="3851992" y="4149008"/>
            <a:ext cx="1440016"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F8E9AEA5-3FB4-455D-9495-C980C57584B6}"/>
              </a:ext>
            </a:extLst>
          </p:cNvPr>
          <p:cNvSpPr/>
          <p:nvPr/>
        </p:nvSpPr>
        <p:spPr bwMode="auto">
          <a:xfrm>
            <a:off x="3851992" y="5319020"/>
            <a:ext cx="1440016" cy="450005"/>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mn-ea"/>
              </a:rPr>
              <a:t>B: </a:t>
            </a:r>
            <a:r>
              <a:rPr kumimoji="1" lang="ja-JP" altLang="en-US" sz="1200" dirty="0">
                <a:solidFill>
                  <a:schemeClr val="tx1">
                    <a:lumMod val="75000"/>
                    <a:lumOff val="25000"/>
                  </a:schemeClr>
                </a:solidFill>
                <a:latin typeface="+mn-ea"/>
              </a:rPr>
              <a:t>実行させたい</a:t>
            </a:r>
            <a:endParaRPr kumimoji="1" lang="en-US" altLang="ja-JP" sz="1200" dirty="0">
              <a:solidFill>
                <a:schemeClr val="tx1">
                  <a:lumMod val="75000"/>
                  <a:lumOff val="25000"/>
                </a:schemeClr>
              </a:solidFill>
              <a:latin typeface="+mn-ea"/>
            </a:endParaRPr>
          </a:p>
          <a:p>
            <a:r>
              <a:rPr kumimoji="1" lang="ja-JP" altLang="en-US" sz="1200" dirty="0">
                <a:solidFill>
                  <a:schemeClr val="tx1">
                    <a:lumMod val="75000"/>
                    <a:lumOff val="25000"/>
                  </a:schemeClr>
                </a:solidFill>
                <a:latin typeface="+mn-ea"/>
              </a:rPr>
              <a:t>命令列</a:t>
            </a:r>
          </a:p>
        </p:txBody>
      </p:sp>
      <p:sp>
        <p:nvSpPr>
          <p:cNvPr id="19" name="正方形/長方形 18"/>
          <p:cNvSpPr/>
          <p:nvPr/>
        </p:nvSpPr>
        <p:spPr bwMode="auto">
          <a:xfrm>
            <a:off x="3941993" y="5949028"/>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20" name="正方形/長方形 19">
            <a:extLst>
              <a:ext uri="{FF2B5EF4-FFF2-40B4-BE49-F238E27FC236}">
                <a16:creationId xmlns:a16="http://schemas.microsoft.com/office/drawing/2014/main" id="{2582A728-F7F5-4B2F-8E43-305BF7418F28}"/>
              </a:ext>
            </a:extLst>
          </p:cNvPr>
          <p:cNvSpPr/>
          <p:nvPr/>
        </p:nvSpPr>
        <p:spPr bwMode="auto">
          <a:xfrm>
            <a:off x="3851992" y="5049017"/>
            <a:ext cx="1440016"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tx1">
                    <a:lumMod val="75000"/>
                    <a:lumOff val="25000"/>
                  </a:schemeClr>
                </a:solidFill>
                <a:latin typeface="+mn-ea"/>
              </a:rPr>
              <a:t>A: </a:t>
            </a:r>
            <a:r>
              <a:rPr lang="ja-JP" altLang="en-US" sz="1200" dirty="0">
                <a:solidFill>
                  <a:schemeClr val="tx1">
                    <a:lumMod val="75000"/>
                    <a:lumOff val="25000"/>
                  </a:schemeClr>
                </a:solidFill>
                <a:latin typeface="+mn-ea"/>
              </a:rPr>
              <a:t>狙った飛び先</a:t>
            </a: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851992" y="4509012"/>
            <a:ext cx="1440016" cy="540006"/>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Consolas" panose="020B0609020204030204" pitchFamily="49" charset="0"/>
              </a:rPr>
              <a:t>b[0]b[1]b[2]b[3]</a:t>
            </a:r>
            <a:br>
              <a:rPr lang="en-US" altLang="ja-JP" sz="1200" dirty="0">
                <a:solidFill>
                  <a:schemeClr val="tx1">
                    <a:lumMod val="75000"/>
                    <a:lumOff val="25000"/>
                  </a:schemeClr>
                </a:solidFill>
                <a:latin typeface="Consolas" panose="020B0609020204030204" pitchFamily="49" charset="0"/>
              </a:rPr>
            </a:br>
            <a:r>
              <a:rPr lang="en-US" altLang="ja-JP" sz="1200" dirty="0">
                <a:solidFill>
                  <a:schemeClr val="tx1">
                    <a:lumMod val="75000"/>
                    <a:lumOff val="25000"/>
                  </a:schemeClr>
                </a:solidFill>
                <a:latin typeface="Consolas" panose="020B0609020204030204" pitchFamily="49" charset="0"/>
              </a:rPr>
              <a:t>b[4]b[5]b[6]b[7]</a:t>
            </a:r>
            <a:endParaRPr kumimoji="1" lang="ja-JP" altLang="en-US" sz="1200" dirty="0">
              <a:solidFill>
                <a:schemeClr val="tx1">
                  <a:lumMod val="75000"/>
                  <a:lumOff val="25000"/>
                </a:schemeClr>
              </a:solidFill>
              <a:latin typeface="Consolas" panose="020B0609020204030204" pitchFamily="49" charset="0"/>
            </a:endParaRPr>
          </a:p>
        </p:txBody>
      </p:sp>
      <p:sp>
        <p:nvSpPr>
          <p:cNvPr id="22" name="正方形/長方形 21"/>
          <p:cNvSpPr/>
          <p:nvPr/>
        </p:nvSpPr>
        <p:spPr bwMode="auto">
          <a:xfrm>
            <a:off x="3131984" y="4509012"/>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23" name="正方形/長方形 22"/>
          <p:cNvSpPr/>
          <p:nvPr/>
        </p:nvSpPr>
        <p:spPr bwMode="auto">
          <a:xfrm>
            <a:off x="3131984" y="5049018"/>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24" name="正方形/長方形 23"/>
          <p:cNvSpPr/>
          <p:nvPr/>
        </p:nvSpPr>
        <p:spPr bwMode="auto">
          <a:xfrm>
            <a:off x="3131984" y="531902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25" name="下矢印 24"/>
          <p:cNvSpPr/>
          <p:nvPr/>
        </p:nvSpPr>
        <p:spPr bwMode="auto">
          <a:xfrm>
            <a:off x="5472010" y="4599013"/>
            <a:ext cx="810009" cy="1260014"/>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err="1">
                <a:solidFill>
                  <a:schemeClr val="tx1">
                    <a:lumMod val="75000"/>
                    <a:lumOff val="25000"/>
                  </a:schemeClr>
                </a:solidFill>
                <a:latin typeface="+mn-ea"/>
              </a:rPr>
              <a:t>memcpy</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839345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Return Oriented Programming (ROP)</a:t>
            </a:r>
            <a:endParaRPr kumimoji="1" lang="ja-JP" altLang="en-US" dirty="0"/>
          </a:p>
        </p:txBody>
      </p:sp>
      <p:sp>
        <p:nvSpPr>
          <p:cNvPr id="3" name="テキスト プレースホルダー 2"/>
          <p:cNvSpPr>
            <a:spLocks noGrp="1"/>
          </p:cNvSpPr>
          <p:nvPr>
            <p:ph type="body" sz="quarter" idx="10"/>
          </p:nvPr>
        </p:nvSpPr>
        <p:spPr>
          <a:xfrm>
            <a:off x="251952" y="908972"/>
            <a:ext cx="8640096" cy="5399753"/>
          </a:xfrm>
        </p:spPr>
        <p:txBody>
          <a:bodyPr/>
          <a:lstStyle/>
          <a:p>
            <a:r>
              <a:rPr kumimoji="1" lang="ja-JP" altLang="en-US" dirty="0"/>
              <a:t>関数の末尾をつなぎ合わせて任意の動作を行う方法</a:t>
            </a:r>
            <a:endParaRPr kumimoji="1" lang="en-US" altLang="ja-JP" dirty="0"/>
          </a:p>
          <a:p>
            <a:r>
              <a:rPr kumimoji="1" lang="ja-JP" altLang="en-US" dirty="0"/>
              <a:t>プログラム内の様々な関数の末尾をみる</a:t>
            </a:r>
            <a:endParaRPr kumimoji="1" lang="en-US" altLang="ja-JP" dirty="0"/>
          </a:p>
          <a:p>
            <a:pPr lvl="1"/>
            <a:r>
              <a:rPr lang="en-US" altLang="ja-JP" dirty="0"/>
              <a:t>RISC-V </a:t>
            </a:r>
            <a:r>
              <a:rPr lang="ja-JP" altLang="en-US" dirty="0"/>
              <a:t>に </a:t>
            </a:r>
            <a:r>
              <a:rPr lang="en-US" altLang="ja-JP" dirty="0"/>
              <a:t>ret/pop </a:t>
            </a:r>
            <a:r>
              <a:rPr lang="ja-JP" altLang="en-US" dirty="0"/>
              <a:t>はないが，</a:t>
            </a:r>
            <a:br>
              <a:rPr lang="en-US" altLang="ja-JP" dirty="0"/>
            </a:br>
            <a:r>
              <a:rPr lang="ja-JP" altLang="en-US" dirty="0"/>
              <a:t>それに相当する操作をしているものとする</a:t>
            </a:r>
            <a:endParaRPr lang="en-US" altLang="ja-JP" dirty="0"/>
          </a:p>
          <a:p>
            <a:r>
              <a:rPr lang="ja-JP" altLang="en-US" dirty="0"/>
              <a:t>使える部品（ガジェットと呼ぶ）が転がっている</a:t>
            </a:r>
            <a:endParaRPr lang="en-US" altLang="ja-JP" dirty="0"/>
          </a:p>
          <a:p>
            <a:pPr lvl="1"/>
            <a:r>
              <a:rPr kumimoji="1" lang="ja-JP" altLang="en-US" dirty="0"/>
              <a:t>「スタックから値を取り出して </a:t>
            </a:r>
            <a:r>
              <a:rPr kumimoji="1" lang="en-US" altLang="ja-JP" dirty="0"/>
              <a:t>x4 </a:t>
            </a:r>
            <a:r>
              <a:rPr kumimoji="1" lang="ja-JP" altLang="en-US" dirty="0"/>
              <a:t>に入れる」</a:t>
            </a:r>
            <a:endParaRPr kumimoji="1" lang="en-US" altLang="ja-JP" dirty="0"/>
          </a:p>
          <a:p>
            <a:pPr lvl="1"/>
            <a:r>
              <a:rPr lang="ja-JP" altLang="en-US" dirty="0"/>
              <a:t>「スタックから値を取り出して </a:t>
            </a:r>
            <a:r>
              <a:rPr lang="en-US" altLang="ja-JP" dirty="0"/>
              <a:t>x6 </a:t>
            </a:r>
            <a:r>
              <a:rPr lang="ja-JP" altLang="en-US" dirty="0"/>
              <a:t>に入れる」</a:t>
            </a:r>
          </a:p>
          <a:p>
            <a:pPr lvl="1"/>
            <a:r>
              <a:rPr lang="ja-JP" altLang="en-US" dirty="0"/>
              <a:t>「</a:t>
            </a:r>
            <a:r>
              <a:rPr lang="en-US" altLang="ja-JP" dirty="0"/>
              <a:t>x6 </a:t>
            </a:r>
            <a:r>
              <a:rPr lang="ja-JP" altLang="en-US" dirty="0"/>
              <a:t>をアドレスとして読んで </a:t>
            </a:r>
            <a:r>
              <a:rPr lang="en-US" altLang="ja-JP" dirty="0"/>
              <a:t>x7 </a:t>
            </a:r>
            <a:r>
              <a:rPr lang="ja-JP" altLang="en-US" dirty="0"/>
              <a:t>に入れる」</a:t>
            </a:r>
            <a:endParaRPr kumimoji="1" lang="ja-JP" altLang="en-US" dirty="0"/>
          </a:p>
        </p:txBody>
      </p:sp>
      <p:sp>
        <p:nvSpPr>
          <p:cNvPr id="4" name="正方形/長方形 3"/>
          <p:cNvSpPr/>
          <p:nvPr/>
        </p:nvSpPr>
        <p:spPr bwMode="auto">
          <a:xfrm>
            <a:off x="6462021" y="3879005"/>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3">
                    <a:lumMod val="75000"/>
                  </a:schemeClr>
                </a:solidFill>
                <a:latin typeface="Consolas" panose="020B0609020204030204" pitchFamily="49" charset="0"/>
              </a:rPr>
              <a:t>// </a:t>
            </a:r>
            <a:r>
              <a:rPr lang="ja-JP" altLang="en-US" sz="1600" dirty="0">
                <a:solidFill>
                  <a:schemeClr val="accent3">
                    <a:lumMod val="75000"/>
                  </a:schemeClr>
                </a:solidFill>
                <a:latin typeface="Consolas" panose="020B0609020204030204" pitchFamily="49" charset="0"/>
              </a:rPr>
              <a:t>関数</a:t>
            </a:r>
            <a:r>
              <a:rPr lang="en-US" altLang="ja-JP" sz="1600" dirty="0">
                <a:solidFill>
                  <a:schemeClr val="accent3">
                    <a:lumMod val="75000"/>
                  </a:schemeClr>
                </a:solidFill>
                <a:latin typeface="Consolas" panose="020B0609020204030204" pitchFamily="49" charset="0"/>
              </a:rPr>
              <a:t>A</a:t>
            </a:r>
            <a:r>
              <a:rPr lang="ja-JP" altLang="en-US" sz="1600" dirty="0">
                <a:solidFill>
                  <a:schemeClr val="accent3">
                    <a:lumMod val="75000"/>
                  </a:schemeClr>
                </a:solidFill>
                <a:latin typeface="Consolas" panose="020B0609020204030204" pitchFamily="49" charset="0"/>
              </a:rPr>
              <a:t>の末尾</a:t>
            </a:r>
            <a:endParaRPr lang="en-US" altLang="ja-JP" sz="1600" dirty="0">
              <a:solidFill>
                <a:schemeClr val="accent3">
                  <a:lumMod val="75000"/>
                </a:schemeClr>
              </a:solidFill>
              <a:latin typeface="Consolas" panose="020B0609020204030204" pitchFamily="49" charset="0"/>
            </a:endParaRPr>
          </a:p>
          <a:p>
            <a:r>
              <a:rPr lang="en-US" altLang="ja-JP" sz="1600" dirty="0">
                <a:latin typeface="Consolas" panose="020B0609020204030204" pitchFamily="49" charset="0"/>
              </a:rPr>
              <a:t>pop x4</a:t>
            </a:r>
          </a:p>
          <a:p>
            <a:r>
              <a:rPr lang="en-US" altLang="ja-JP" sz="1600" dirty="0">
                <a:latin typeface="Consolas" panose="020B0609020204030204" pitchFamily="49" charset="0"/>
              </a:rPr>
              <a:t>...</a:t>
            </a:r>
          </a:p>
          <a:p>
            <a:r>
              <a:rPr lang="en-US" altLang="ja-JP" sz="1600" dirty="0">
                <a:latin typeface="Consolas" panose="020B0609020204030204" pitchFamily="49" charset="0"/>
              </a:rPr>
              <a:t>ret</a:t>
            </a:r>
          </a:p>
          <a:p>
            <a:endParaRPr lang="en-US" altLang="ja-JP" sz="1600" dirty="0">
              <a:latin typeface="Consolas" panose="020B0609020204030204" pitchFamily="49" charset="0"/>
            </a:endParaRPr>
          </a:p>
          <a:p>
            <a:r>
              <a:rPr lang="en-US" altLang="ja-JP" sz="1600" dirty="0">
                <a:solidFill>
                  <a:schemeClr val="accent3">
                    <a:lumMod val="75000"/>
                  </a:schemeClr>
                </a:solidFill>
                <a:latin typeface="Consolas" panose="020B0609020204030204" pitchFamily="49" charset="0"/>
              </a:rPr>
              <a:t>// </a:t>
            </a:r>
            <a:r>
              <a:rPr lang="ja-JP" altLang="en-US" sz="1600" dirty="0">
                <a:solidFill>
                  <a:schemeClr val="accent3">
                    <a:lumMod val="75000"/>
                  </a:schemeClr>
                </a:solidFill>
                <a:latin typeface="Consolas" panose="020B0609020204030204" pitchFamily="49" charset="0"/>
              </a:rPr>
              <a:t>関数</a:t>
            </a:r>
            <a:r>
              <a:rPr lang="en-US" altLang="ja-JP" sz="1600" dirty="0">
                <a:solidFill>
                  <a:schemeClr val="accent3">
                    <a:lumMod val="75000"/>
                  </a:schemeClr>
                </a:solidFill>
                <a:latin typeface="Consolas" panose="020B0609020204030204" pitchFamily="49" charset="0"/>
              </a:rPr>
              <a:t>B</a:t>
            </a:r>
            <a:r>
              <a:rPr lang="ja-JP" altLang="en-US" sz="1600" dirty="0">
                <a:solidFill>
                  <a:schemeClr val="accent3">
                    <a:lumMod val="75000"/>
                  </a:schemeClr>
                </a:solidFill>
                <a:latin typeface="Consolas" panose="020B0609020204030204" pitchFamily="49" charset="0"/>
              </a:rPr>
              <a:t>の末尾</a:t>
            </a:r>
            <a:endParaRPr lang="en-US" altLang="ja-JP" sz="1600" dirty="0">
              <a:solidFill>
                <a:schemeClr val="accent3">
                  <a:lumMod val="75000"/>
                </a:schemeClr>
              </a:solidFill>
              <a:latin typeface="Consolas" panose="020B0609020204030204" pitchFamily="49" charset="0"/>
            </a:endParaRPr>
          </a:p>
          <a:p>
            <a:r>
              <a:rPr lang="en-US" altLang="ja-JP" sz="1600" dirty="0">
                <a:latin typeface="Consolas" panose="020B0609020204030204" pitchFamily="49" charset="0"/>
              </a:rPr>
              <a:t>pop x6</a:t>
            </a:r>
          </a:p>
          <a:p>
            <a:r>
              <a:rPr lang="en-US" altLang="ja-JP" sz="1600" dirty="0">
                <a:latin typeface="Consolas" panose="020B0609020204030204" pitchFamily="49" charset="0"/>
              </a:rPr>
              <a:t>...</a:t>
            </a:r>
          </a:p>
          <a:p>
            <a:r>
              <a:rPr lang="en-US" altLang="ja-JP" sz="1600" dirty="0">
                <a:latin typeface="Consolas" panose="020B0609020204030204" pitchFamily="49" charset="0"/>
              </a:rPr>
              <a:t>ret</a:t>
            </a:r>
          </a:p>
          <a:p>
            <a:endParaRPr lang="en-US" altLang="ja-JP" sz="1600" dirty="0">
              <a:latin typeface="Consolas" panose="020B0609020204030204" pitchFamily="49" charset="0"/>
            </a:endParaRPr>
          </a:p>
          <a:p>
            <a:r>
              <a:rPr lang="en-US" altLang="ja-JP" sz="1600" dirty="0">
                <a:solidFill>
                  <a:schemeClr val="accent3">
                    <a:lumMod val="75000"/>
                  </a:schemeClr>
                </a:solidFill>
                <a:latin typeface="Consolas" panose="020B0609020204030204" pitchFamily="49" charset="0"/>
              </a:rPr>
              <a:t>// </a:t>
            </a:r>
            <a:r>
              <a:rPr lang="ja-JP" altLang="en-US" sz="1600" dirty="0">
                <a:solidFill>
                  <a:schemeClr val="accent3">
                    <a:lumMod val="75000"/>
                  </a:schemeClr>
                </a:solidFill>
                <a:latin typeface="Consolas" panose="020B0609020204030204" pitchFamily="49" charset="0"/>
              </a:rPr>
              <a:t>関数</a:t>
            </a:r>
            <a:r>
              <a:rPr lang="en-US" altLang="ja-JP" sz="1600" dirty="0">
                <a:solidFill>
                  <a:schemeClr val="accent3">
                    <a:lumMod val="75000"/>
                  </a:schemeClr>
                </a:solidFill>
                <a:latin typeface="Consolas" panose="020B0609020204030204" pitchFamily="49" charset="0"/>
              </a:rPr>
              <a:t>C</a:t>
            </a:r>
            <a:r>
              <a:rPr lang="ja-JP" altLang="en-US" sz="1600" dirty="0">
                <a:solidFill>
                  <a:schemeClr val="accent3">
                    <a:lumMod val="75000"/>
                  </a:schemeClr>
                </a:solidFill>
                <a:latin typeface="Consolas" panose="020B0609020204030204" pitchFamily="49" charset="0"/>
              </a:rPr>
              <a:t>の末尾</a:t>
            </a:r>
          </a:p>
          <a:p>
            <a:r>
              <a:rPr lang="en-US" altLang="ja-JP" sz="1600" dirty="0">
                <a:latin typeface="Consolas" panose="020B0609020204030204" pitchFamily="49" charset="0"/>
              </a:rPr>
              <a:t>ld x7 </a:t>
            </a:r>
            <a:r>
              <a:rPr lang="ja-JP" altLang="en-US" sz="1600" dirty="0">
                <a:latin typeface="Consolas" panose="020B0609020204030204" pitchFamily="49" charset="0"/>
              </a:rPr>
              <a:t>← </a:t>
            </a:r>
            <a:r>
              <a:rPr lang="en-US" altLang="ja-JP" sz="1600" dirty="0">
                <a:latin typeface="Consolas" panose="020B0609020204030204" pitchFamily="49" charset="0"/>
              </a:rPr>
              <a:t>(x6)</a:t>
            </a:r>
          </a:p>
          <a:p>
            <a:r>
              <a:rPr lang="en-US" altLang="ja-JP" sz="1600" dirty="0">
                <a:latin typeface="Consolas" panose="020B0609020204030204" pitchFamily="49" charset="0"/>
              </a:rPr>
              <a:t>...</a:t>
            </a:r>
          </a:p>
          <a:p>
            <a:r>
              <a:rPr lang="en-US" altLang="ja-JP" sz="1600" dirty="0">
                <a:latin typeface="Consolas" panose="020B0609020204030204" pitchFamily="49" charset="0"/>
              </a:rPr>
              <a:t>ret</a:t>
            </a:r>
          </a:p>
          <a:p>
            <a:endParaRPr lang="ja-JP" altLang="en-US" sz="1600" dirty="0">
              <a:latin typeface="Consolas" panose="020B0609020204030204" pitchFamily="49" charset="0"/>
            </a:endParaRPr>
          </a:p>
        </p:txBody>
      </p:sp>
    </p:spTree>
    <p:extLst>
      <p:ext uri="{BB962C8B-B14F-4D97-AF65-F5344CB8AC3E}">
        <p14:creationId xmlns:p14="http://schemas.microsoft.com/office/powerpoint/2010/main" val="191237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Return Oriented Programming (ROP)</a:t>
            </a:r>
            <a:endParaRPr kumimoji="1" lang="ja-JP" altLang="en-US" dirty="0"/>
          </a:p>
        </p:txBody>
      </p:sp>
      <p:sp>
        <p:nvSpPr>
          <p:cNvPr id="3" name="テキスト プレースホルダー 2"/>
          <p:cNvSpPr>
            <a:spLocks noGrp="1"/>
          </p:cNvSpPr>
          <p:nvPr>
            <p:ph type="body" sz="quarter" idx="10"/>
          </p:nvPr>
        </p:nvSpPr>
        <p:spPr>
          <a:xfrm>
            <a:off x="71950" y="1628980"/>
            <a:ext cx="8941546" cy="2070023"/>
          </a:xfrm>
        </p:spPr>
        <p:txBody>
          <a:bodyPr/>
          <a:lstStyle/>
          <a:p>
            <a:r>
              <a:rPr kumimoji="1" lang="ja-JP" altLang="en-US" dirty="0"/>
              <a:t>ガジェットのアドレスと入力をオーバーフローで書きこむ</a:t>
            </a:r>
            <a:endParaRPr kumimoji="1" lang="en-US" altLang="ja-JP" dirty="0"/>
          </a:p>
          <a:p>
            <a:pPr lvl="1"/>
            <a:r>
              <a:rPr kumimoji="1" lang="ja-JP" altLang="en-US" dirty="0"/>
              <a:t>そして繰り返し </a:t>
            </a:r>
            <a:r>
              <a:rPr kumimoji="1" lang="en-US" altLang="ja-JP" dirty="0"/>
              <a:t>return </a:t>
            </a:r>
            <a:r>
              <a:rPr kumimoji="1" lang="ja-JP" altLang="en-US" dirty="0"/>
              <a:t>によりガジェットを実行させていく</a:t>
            </a:r>
            <a:endParaRPr kumimoji="1" lang="en-US" altLang="ja-JP" dirty="0"/>
          </a:p>
          <a:p>
            <a:r>
              <a:rPr kumimoji="1" lang="ja-JP" altLang="en-US" dirty="0"/>
              <a:t>下記の場合，</a:t>
            </a:r>
            <a:endParaRPr kumimoji="1" lang="en-US" altLang="ja-JP" dirty="0"/>
          </a:p>
          <a:p>
            <a:pPr marL="817200" lvl="1" indent="-457200">
              <a:buFont typeface="+mj-lt"/>
              <a:buAutoNum type="arabicPeriod"/>
            </a:pPr>
            <a:r>
              <a:rPr lang="ja-JP" altLang="en-US" dirty="0"/>
              <a:t>オーバーフローが起きた関数の </a:t>
            </a:r>
            <a:r>
              <a:rPr lang="en-US" altLang="ja-JP" dirty="0"/>
              <a:t>ret </a:t>
            </a:r>
            <a:r>
              <a:rPr lang="ja-JP" altLang="en-US" dirty="0"/>
              <a:t>により</a:t>
            </a:r>
            <a:br>
              <a:rPr lang="en-US" altLang="ja-JP" dirty="0"/>
            </a:br>
            <a:r>
              <a:rPr lang="en-US" altLang="ja-JP" dirty="0"/>
              <a:t>sp </a:t>
            </a:r>
            <a:r>
              <a:rPr lang="ja-JP" altLang="en-US" dirty="0"/>
              <a:t>が指す関数 </a:t>
            </a:r>
            <a:r>
              <a:rPr lang="en-US" altLang="ja-JP" dirty="0"/>
              <a:t>B </a:t>
            </a:r>
            <a:r>
              <a:rPr lang="ja-JP" altLang="en-US" dirty="0"/>
              <a:t>末尾の </a:t>
            </a:r>
            <a:r>
              <a:rPr lang="en-US" altLang="ja-JP" dirty="0"/>
              <a:t>pop x6 </a:t>
            </a:r>
            <a:r>
              <a:rPr lang="ja-JP" altLang="en-US" dirty="0"/>
              <a:t>に飛ぶ</a:t>
            </a:r>
            <a:endParaRPr lang="en-US" altLang="ja-JP" dirty="0"/>
          </a:p>
          <a:p>
            <a:pPr marL="817200" lvl="1" indent="-457200">
              <a:buFont typeface="+mj-lt"/>
              <a:buAutoNum type="arabicPeriod"/>
            </a:pPr>
            <a:r>
              <a:rPr kumimoji="1" lang="en-US" altLang="ja-JP" dirty="0"/>
              <a:t>pop x6 </a:t>
            </a:r>
            <a:r>
              <a:rPr kumimoji="1" lang="ja-JP" altLang="en-US" dirty="0"/>
              <a:t>を実行して </a:t>
            </a:r>
            <a:r>
              <a:rPr kumimoji="1" lang="en-US" altLang="ja-JP" dirty="0"/>
              <a:t>x6 </a:t>
            </a:r>
            <a:r>
              <a:rPr kumimoji="1" lang="ja-JP" altLang="en-US" dirty="0"/>
              <a:t>にオーバーフローで</a:t>
            </a:r>
            <a:br>
              <a:rPr kumimoji="1" lang="en-US" altLang="ja-JP" dirty="0"/>
            </a:br>
            <a:r>
              <a:rPr kumimoji="1" lang="ja-JP" altLang="en-US" dirty="0"/>
              <a:t>書かれた値を読む</a:t>
            </a:r>
            <a:endParaRPr kumimoji="1" lang="en-US" altLang="ja-JP" dirty="0"/>
          </a:p>
          <a:p>
            <a:pPr marL="817200" lvl="1" indent="-457200">
              <a:buFont typeface="+mj-lt"/>
              <a:buAutoNum type="arabicPeriod"/>
            </a:pPr>
            <a:r>
              <a:rPr lang="en-US" altLang="ja-JP" dirty="0"/>
              <a:t>ret </a:t>
            </a:r>
            <a:r>
              <a:rPr lang="ja-JP" altLang="en-US" dirty="0"/>
              <a:t>で関数 </a:t>
            </a:r>
            <a:r>
              <a:rPr lang="en-US" altLang="ja-JP" dirty="0"/>
              <a:t>C </a:t>
            </a:r>
            <a:r>
              <a:rPr lang="ja-JP" altLang="en-US" dirty="0"/>
              <a:t>末尾の </a:t>
            </a:r>
            <a:r>
              <a:rPr lang="en-US" altLang="ja-JP" dirty="0">
                <a:latin typeface="Consolas" panose="020B0609020204030204" pitchFamily="49" charset="0"/>
              </a:rPr>
              <a:t>ld x7</a:t>
            </a:r>
            <a:r>
              <a:rPr lang="ja-JP" altLang="en-US" dirty="0">
                <a:latin typeface="Consolas" panose="020B0609020204030204" pitchFamily="49" charset="0"/>
              </a:rPr>
              <a:t>←</a:t>
            </a:r>
            <a:r>
              <a:rPr lang="en-US" altLang="ja-JP" dirty="0">
                <a:latin typeface="Consolas" panose="020B0609020204030204" pitchFamily="49" charset="0"/>
              </a:rPr>
              <a:t>(x6) </a:t>
            </a:r>
            <a:r>
              <a:rPr lang="ja-JP" altLang="en-US" dirty="0">
                <a:latin typeface="Consolas" panose="020B0609020204030204" pitchFamily="49" charset="0"/>
              </a:rPr>
              <a:t>に飛ぶ</a:t>
            </a:r>
            <a:endParaRPr kumimoji="1" lang="ja-JP" altLang="en-US" dirty="0"/>
          </a:p>
        </p:txBody>
      </p:sp>
      <p:sp>
        <p:nvSpPr>
          <p:cNvPr id="4" name="正方形/長方形 3"/>
          <p:cNvSpPr/>
          <p:nvPr/>
        </p:nvSpPr>
        <p:spPr bwMode="auto">
          <a:xfrm>
            <a:off x="6372020" y="4599013"/>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3">
                    <a:lumMod val="75000"/>
                  </a:schemeClr>
                </a:solidFill>
                <a:latin typeface="Consolas" panose="020B0609020204030204" pitchFamily="49" charset="0"/>
              </a:rPr>
              <a:t>// </a:t>
            </a:r>
            <a:r>
              <a:rPr lang="ja-JP" altLang="en-US" sz="1600" dirty="0">
                <a:solidFill>
                  <a:schemeClr val="accent3">
                    <a:lumMod val="75000"/>
                  </a:schemeClr>
                </a:solidFill>
                <a:latin typeface="Consolas" panose="020B0609020204030204" pitchFamily="49" charset="0"/>
              </a:rPr>
              <a:t>関数</a:t>
            </a:r>
            <a:r>
              <a:rPr lang="en-US" altLang="ja-JP" sz="1600" dirty="0">
                <a:solidFill>
                  <a:schemeClr val="accent3">
                    <a:lumMod val="75000"/>
                  </a:schemeClr>
                </a:solidFill>
                <a:latin typeface="Consolas" panose="020B0609020204030204" pitchFamily="49" charset="0"/>
              </a:rPr>
              <a:t>A</a:t>
            </a:r>
            <a:r>
              <a:rPr lang="ja-JP" altLang="en-US" sz="1600" dirty="0">
                <a:solidFill>
                  <a:schemeClr val="accent3">
                    <a:lumMod val="75000"/>
                  </a:schemeClr>
                </a:solidFill>
                <a:latin typeface="Consolas" panose="020B0609020204030204" pitchFamily="49" charset="0"/>
              </a:rPr>
              <a:t>の末尾</a:t>
            </a:r>
            <a:endParaRPr lang="en-US" altLang="ja-JP" sz="1600" dirty="0">
              <a:solidFill>
                <a:schemeClr val="accent3">
                  <a:lumMod val="75000"/>
                </a:schemeClr>
              </a:solidFill>
              <a:latin typeface="Consolas" panose="020B0609020204030204" pitchFamily="49" charset="0"/>
            </a:endParaRPr>
          </a:p>
          <a:p>
            <a:r>
              <a:rPr lang="en-US" altLang="ja-JP" sz="1600" dirty="0">
                <a:latin typeface="Consolas" panose="020B0609020204030204" pitchFamily="49" charset="0"/>
              </a:rPr>
              <a:t>pop x4</a:t>
            </a:r>
          </a:p>
          <a:p>
            <a:r>
              <a:rPr lang="en-US" altLang="ja-JP" sz="1600" dirty="0">
                <a:latin typeface="Consolas" panose="020B0609020204030204" pitchFamily="49" charset="0"/>
              </a:rPr>
              <a:t>...</a:t>
            </a:r>
          </a:p>
          <a:p>
            <a:r>
              <a:rPr lang="en-US" altLang="ja-JP" sz="1600" dirty="0">
                <a:latin typeface="Consolas" panose="020B0609020204030204" pitchFamily="49" charset="0"/>
              </a:rPr>
              <a:t>ret</a:t>
            </a:r>
          </a:p>
          <a:p>
            <a:endParaRPr lang="en-US" altLang="ja-JP" sz="1600" dirty="0">
              <a:latin typeface="Consolas" panose="020B0609020204030204" pitchFamily="49" charset="0"/>
            </a:endParaRPr>
          </a:p>
          <a:p>
            <a:r>
              <a:rPr lang="en-US" altLang="ja-JP" sz="1600" dirty="0">
                <a:solidFill>
                  <a:schemeClr val="accent3">
                    <a:lumMod val="75000"/>
                  </a:schemeClr>
                </a:solidFill>
                <a:latin typeface="Consolas" panose="020B0609020204030204" pitchFamily="49" charset="0"/>
              </a:rPr>
              <a:t>// </a:t>
            </a:r>
            <a:r>
              <a:rPr lang="ja-JP" altLang="en-US" sz="1600" dirty="0">
                <a:solidFill>
                  <a:schemeClr val="accent3">
                    <a:lumMod val="75000"/>
                  </a:schemeClr>
                </a:solidFill>
                <a:latin typeface="Consolas" panose="020B0609020204030204" pitchFamily="49" charset="0"/>
              </a:rPr>
              <a:t>関数</a:t>
            </a:r>
            <a:r>
              <a:rPr lang="en-US" altLang="ja-JP" sz="1600" dirty="0">
                <a:solidFill>
                  <a:schemeClr val="accent3">
                    <a:lumMod val="75000"/>
                  </a:schemeClr>
                </a:solidFill>
                <a:latin typeface="Consolas" panose="020B0609020204030204" pitchFamily="49" charset="0"/>
              </a:rPr>
              <a:t>B</a:t>
            </a:r>
            <a:r>
              <a:rPr lang="ja-JP" altLang="en-US" sz="1600" dirty="0">
                <a:solidFill>
                  <a:schemeClr val="accent3">
                    <a:lumMod val="75000"/>
                  </a:schemeClr>
                </a:solidFill>
                <a:latin typeface="Consolas" panose="020B0609020204030204" pitchFamily="49" charset="0"/>
              </a:rPr>
              <a:t>の末尾</a:t>
            </a:r>
            <a:endParaRPr lang="en-US" altLang="ja-JP" sz="1600" dirty="0">
              <a:solidFill>
                <a:schemeClr val="accent3">
                  <a:lumMod val="75000"/>
                </a:schemeClr>
              </a:solidFill>
              <a:latin typeface="Consolas" panose="020B0609020204030204" pitchFamily="49" charset="0"/>
            </a:endParaRPr>
          </a:p>
          <a:p>
            <a:r>
              <a:rPr lang="en-US" altLang="ja-JP" sz="1600" dirty="0">
                <a:latin typeface="Consolas" panose="020B0609020204030204" pitchFamily="49" charset="0"/>
              </a:rPr>
              <a:t>pop x6</a:t>
            </a:r>
          </a:p>
          <a:p>
            <a:r>
              <a:rPr lang="en-US" altLang="ja-JP" sz="1600" dirty="0">
                <a:latin typeface="Consolas" panose="020B0609020204030204" pitchFamily="49" charset="0"/>
              </a:rPr>
              <a:t>...</a:t>
            </a:r>
          </a:p>
          <a:p>
            <a:r>
              <a:rPr lang="en-US" altLang="ja-JP" sz="1600" dirty="0">
                <a:latin typeface="Consolas" panose="020B0609020204030204" pitchFamily="49" charset="0"/>
              </a:rPr>
              <a:t>ret</a:t>
            </a:r>
          </a:p>
          <a:p>
            <a:endParaRPr lang="en-US" altLang="ja-JP" sz="1600" dirty="0">
              <a:latin typeface="Consolas" panose="020B0609020204030204" pitchFamily="49" charset="0"/>
            </a:endParaRPr>
          </a:p>
          <a:p>
            <a:r>
              <a:rPr lang="en-US" altLang="ja-JP" sz="1600" dirty="0">
                <a:solidFill>
                  <a:schemeClr val="accent3">
                    <a:lumMod val="75000"/>
                  </a:schemeClr>
                </a:solidFill>
                <a:latin typeface="Consolas" panose="020B0609020204030204" pitchFamily="49" charset="0"/>
              </a:rPr>
              <a:t>// </a:t>
            </a:r>
            <a:r>
              <a:rPr lang="ja-JP" altLang="en-US" sz="1600" dirty="0">
                <a:solidFill>
                  <a:schemeClr val="accent3">
                    <a:lumMod val="75000"/>
                  </a:schemeClr>
                </a:solidFill>
                <a:latin typeface="Consolas" panose="020B0609020204030204" pitchFamily="49" charset="0"/>
              </a:rPr>
              <a:t>関数</a:t>
            </a:r>
            <a:r>
              <a:rPr lang="en-US" altLang="ja-JP" sz="1600" dirty="0">
                <a:solidFill>
                  <a:schemeClr val="accent3">
                    <a:lumMod val="75000"/>
                  </a:schemeClr>
                </a:solidFill>
                <a:latin typeface="Consolas" panose="020B0609020204030204" pitchFamily="49" charset="0"/>
              </a:rPr>
              <a:t>C</a:t>
            </a:r>
            <a:r>
              <a:rPr lang="ja-JP" altLang="en-US" sz="1600" dirty="0">
                <a:solidFill>
                  <a:schemeClr val="accent3">
                    <a:lumMod val="75000"/>
                  </a:schemeClr>
                </a:solidFill>
                <a:latin typeface="Consolas" panose="020B0609020204030204" pitchFamily="49" charset="0"/>
              </a:rPr>
              <a:t>の末尾</a:t>
            </a:r>
          </a:p>
          <a:p>
            <a:r>
              <a:rPr lang="en-US" altLang="ja-JP" sz="1600" dirty="0">
                <a:latin typeface="Consolas" panose="020B0609020204030204" pitchFamily="49" charset="0"/>
              </a:rPr>
              <a:t>ld x7 </a:t>
            </a:r>
            <a:r>
              <a:rPr lang="ja-JP" altLang="en-US" sz="1600" dirty="0">
                <a:latin typeface="Consolas" panose="020B0609020204030204" pitchFamily="49" charset="0"/>
              </a:rPr>
              <a:t>← </a:t>
            </a:r>
            <a:r>
              <a:rPr lang="en-US" altLang="ja-JP" sz="1600" dirty="0">
                <a:latin typeface="Consolas" panose="020B0609020204030204" pitchFamily="49" charset="0"/>
              </a:rPr>
              <a:t>(x6)</a:t>
            </a:r>
          </a:p>
          <a:p>
            <a:r>
              <a:rPr lang="en-US" altLang="ja-JP" sz="1600" dirty="0">
                <a:latin typeface="Consolas" panose="020B0609020204030204" pitchFamily="49" charset="0"/>
              </a:rPr>
              <a:t>...</a:t>
            </a:r>
          </a:p>
          <a:p>
            <a:r>
              <a:rPr lang="en-US" altLang="ja-JP" sz="1600" dirty="0">
                <a:latin typeface="Consolas" panose="020B0609020204030204" pitchFamily="49" charset="0"/>
              </a:rPr>
              <a:t>ret</a:t>
            </a:r>
          </a:p>
          <a:p>
            <a:endParaRPr lang="ja-JP" altLang="en-US" sz="1600" dirty="0">
              <a:latin typeface="Consolas" panose="020B0609020204030204" pitchFamily="49" charset="0"/>
            </a:endParaRPr>
          </a:p>
        </p:txBody>
      </p:sp>
      <p:cxnSp>
        <p:nvCxnSpPr>
          <p:cNvPr id="5" name="直線矢印コネクタ 4"/>
          <p:cNvCxnSpPr/>
          <p:nvPr/>
        </p:nvCxnSpPr>
        <p:spPr bwMode="auto">
          <a:xfrm>
            <a:off x="2951983" y="5589024"/>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6" name="正方形/長方形 5"/>
          <p:cNvSpPr/>
          <p:nvPr/>
        </p:nvSpPr>
        <p:spPr bwMode="auto">
          <a:xfrm>
            <a:off x="2861982" y="5319021"/>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7" name="正方形/長方形 6">
            <a:extLst>
              <a:ext uri="{FF2B5EF4-FFF2-40B4-BE49-F238E27FC236}">
                <a16:creationId xmlns:a16="http://schemas.microsoft.com/office/drawing/2014/main" id="{41F8EEC9-9620-4E9C-9B16-22677D3FA888}"/>
              </a:ext>
            </a:extLst>
          </p:cNvPr>
          <p:cNvSpPr/>
          <p:nvPr/>
        </p:nvSpPr>
        <p:spPr bwMode="auto">
          <a:xfrm>
            <a:off x="3401987" y="4599013"/>
            <a:ext cx="1890021"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F8E9AEA5-3FB4-455D-9495-C980C57584B6}"/>
              </a:ext>
            </a:extLst>
          </p:cNvPr>
          <p:cNvSpPr/>
          <p:nvPr/>
        </p:nvSpPr>
        <p:spPr bwMode="auto">
          <a:xfrm>
            <a:off x="3401987" y="6039029"/>
            <a:ext cx="1890021" cy="27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100" dirty="0">
                <a:solidFill>
                  <a:schemeClr val="tx1">
                    <a:lumMod val="75000"/>
                    <a:lumOff val="25000"/>
                  </a:schemeClr>
                </a:solidFill>
                <a:latin typeface="+mn-ea"/>
              </a:rPr>
              <a:t>関数</a:t>
            </a:r>
            <a:r>
              <a:rPr lang="en-US" altLang="ja-JP" sz="1100" dirty="0">
                <a:solidFill>
                  <a:schemeClr val="tx1">
                    <a:lumMod val="75000"/>
                    <a:lumOff val="25000"/>
                  </a:schemeClr>
                </a:solidFill>
                <a:latin typeface="+mn-ea"/>
              </a:rPr>
              <a:t>C</a:t>
            </a:r>
            <a:r>
              <a:rPr lang="ja-JP" altLang="en-US" sz="1100" dirty="0">
                <a:solidFill>
                  <a:schemeClr val="tx1">
                    <a:lumMod val="75000"/>
                    <a:lumOff val="25000"/>
                  </a:schemeClr>
                </a:solidFill>
                <a:latin typeface="+mn-ea"/>
              </a:rPr>
              <a:t>の末尾 </a:t>
            </a:r>
            <a:r>
              <a:rPr lang="en-US" altLang="ja-JP" sz="1100" dirty="0">
                <a:solidFill>
                  <a:schemeClr val="tx1">
                    <a:lumMod val="75000"/>
                    <a:lumOff val="25000"/>
                  </a:schemeClr>
                </a:solidFill>
                <a:latin typeface="+mn-ea"/>
              </a:rPr>
              <a:t>pop </a:t>
            </a:r>
            <a:r>
              <a:rPr lang="ja-JP" altLang="en-US" sz="1100" dirty="0">
                <a:solidFill>
                  <a:schemeClr val="tx1">
                    <a:lumMod val="75000"/>
                    <a:lumOff val="25000"/>
                  </a:schemeClr>
                </a:solidFill>
                <a:latin typeface="+mn-ea"/>
              </a:rPr>
              <a:t>のアドレス</a:t>
            </a:r>
          </a:p>
        </p:txBody>
      </p:sp>
      <p:sp>
        <p:nvSpPr>
          <p:cNvPr id="9" name="正方形/長方形 8"/>
          <p:cNvSpPr/>
          <p:nvPr/>
        </p:nvSpPr>
        <p:spPr bwMode="auto">
          <a:xfrm>
            <a:off x="3491989" y="6399033"/>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10" name="正方形/長方形 9">
            <a:extLst>
              <a:ext uri="{FF2B5EF4-FFF2-40B4-BE49-F238E27FC236}">
                <a16:creationId xmlns:a16="http://schemas.microsoft.com/office/drawing/2014/main" id="{2582A728-F7F5-4B2F-8E43-305BF7418F28}"/>
              </a:ext>
            </a:extLst>
          </p:cNvPr>
          <p:cNvSpPr/>
          <p:nvPr/>
        </p:nvSpPr>
        <p:spPr bwMode="auto">
          <a:xfrm>
            <a:off x="3401987" y="5499022"/>
            <a:ext cx="1890021"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100" dirty="0">
                <a:solidFill>
                  <a:schemeClr val="tx1">
                    <a:lumMod val="75000"/>
                    <a:lumOff val="25000"/>
                  </a:schemeClr>
                </a:solidFill>
                <a:latin typeface="+mn-ea"/>
              </a:rPr>
              <a:t>関数</a:t>
            </a:r>
            <a:r>
              <a:rPr lang="en-US" altLang="ja-JP" sz="1100" dirty="0">
                <a:solidFill>
                  <a:schemeClr val="tx1">
                    <a:lumMod val="75000"/>
                    <a:lumOff val="25000"/>
                  </a:schemeClr>
                </a:solidFill>
                <a:latin typeface="+mn-ea"/>
              </a:rPr>
              <a:t>B</a:t>
            </a:r>
            <a:r>
              <a:rPr lang="ja-JP" altLang="en-US" sz="1100" dirty="0">
                <a:solidFill>
                  <a:schemeClr val="tx1">
                    <a:lumMod val="75000"/>
                    <a:lumOff val="25000"/>
                  </a:schemeClr>
                </a:solidFill>
                <a:latin typeface="+mn-ea"/>
              </a:rPr>
              <a:t>の末尾 </a:t>
            </a:r>
            <a:r>
              <a:rPr lang="en-US" altLang="ja-JP" sz="1100" dirty="0">
                <a:solidFill>
                  <a:schemeClr val="tx1">
                    <a:lumMod val="75000"/>
                    <a:lumOff val="25000"/>
                  </a:schemeClr>
                </a:solidFill>
                <a:latin typeface="+mn-ea"/>
              </a:rPr>
              <a:t>pop </a:t>
            </a:r>
            <a:r>
              <a:rPr lang="ja-JP" altLang="en-US" sz="1100" dirty="0">
                <a:solidFill>
                  <a:schemeClr val="tx1">
                    <a:lumMod val="75000"/>
                    <a:lumOff val="25000"/>
                  </a:schemeClr>
                </a:solidFill>
                <a:latin typeface="+mn-ea"/>
              </a:rPr>
              <a:t>のアドレス</a:t>
            </a:r>
          </a:p>
        </p:txBody>
      </p:sp>
      <p:sp>
        <p:nvSpPr>
          <p:cNvPr id="11" name="正方形/長方形 10">
            <a:extLst>
              <a:ext uri="{FF2B5EF4-FFF2-40B4-BE49-F238E27FC236}">
                <a16:creationId xmlns:a16="http://schemas.microsoft.com/office/drawing/2014/main" id="{F8E9AEA5-3FB4-455D-9495-C980C57584B6}"/>
              </a:ext>
            </a:extLst>
          </p:cNvPr>
          <p:cNvSpPr/>
          <p:nvPr/>
        </p:nvSpPr>
        <p:spPr bwMode="auto">
          <a:xfrm>
            <a:off x="3401987" y="4959017"/>
            <a:ext cx="1890021" cy="540006"/>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Consolas" panose="020B0609020204030204" pitchFamily="49" charset="0"/>
              </a:rPr>
              <a:t>b[0]b[1]b[2]b[3]</a:t>
            </a:r>
            <a:br>
              <a:rPr lang="en-US" altLang="ja-JP" sz="1200" dirty="0">
                <a:solidFill>
                  <a:schemeClr val="tx1">
                    <a:lumMod val="75000"/>
                    <a:lumOff val="25000"/>
                  </a:schemeClr>
                </a:solidFill>
                <a:latin typeface="Consolas" panose="020B0609020204030204" pitchFamily="49" charset="0"/>
              </a:rPr>
            </a:br>
            <a:r>
              <a:rPr lang="en-US" altLang="ja-JP" sz="1200" dirty="0">
                <a:solidFill>
                  <a:schemeClr val="tx1">
                    <a:lumMod val="75000"/>
                    <a:lumOff val="25000"/>
                  </a:schemeClr>
                </a:solidFill>
                <a:latin typeface="Consolas" panose="020B0609020204030204" pitchFamily="49" charset="0"/>
              </a:rPr>
              <a:t>b[4]b[5]b[6]b[7]</a:t>
            </a:r>
            <a:endParaRPr kumimoji="1" lang="ja-JP" altLang="en-US" sz="1200" dirty="0">
              <a:solidFill>
                <a:schemeClr val="tx1">
                  <a:lumMod val="75000"/>
                  <a:lumOff val="25000"/>
                </a:schemeClr>
              </a:solidFill>
              <a:latin typeface="Consolas" panose="020B0609020204030204" pitchFamily="49" charset="0"/>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3401987" y="5769026"/>
            <a:ext cx="1890021" cy="27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100" dirty="0">
                <a:solidFill>
                  <a:schemeClr val="tx1">
                    <a:lumMod val="75000"/>
                    <a:lumOff val="25000"/>
                  </a:schemeClr>
                </a:solidFill>
                <a:latin typeface="+mn-ea"/>
              </a:rPr>
              <a:t>x6 </a:t>
            </a:r>
            <a:r>
              <a:rPr lang="ja-JP" altLang="en-US" sz="1100" dirty="0">
                <a:solidFill>
                  <a:schemeClr val="tx1">
                    <a:lumMod val="75000"/>
                    <a:lumOff val="25000"/>
                  </a:schemeClr>
                </a:solidFill>
                <a:latin typeface="+mn-ea"/>
              </a:rPr>
              <a:t>に </a:t>
            </a:r>
            <a:r>
              <a:rPr lang="en-US" altLang="ja-JP" sz="1100" dirty="0">
                <a:solidFill>
                  <a:schemeClr val="tx1">
                    <a:lumMod val="75000"/>
                    <a:lumOff val="25000"/>
                  </a:schemeClr>
                </a:solidFill>
                <a:latin typeface="+mn-ea"/>
              </a:rPr>
              <a:t>pop </a:t>
            </a:r>
            <a:r>
              <a:rPr lang="ja-JP" altLang="en-US" sz="1100" dirty="0">
                <a:solidFill>
                  <a:schemeClr val="tx1">
                    <a:lumMod val="75000"/>
                    <a:lumOff val="25000"/>
                  </a:schemeClr>
                </a:solidFill>
                <a:latin typeface="+mn-ea"/>
              </a:rPr>
              <a:t>させたい値</a:t>
            </a:r>
          </a:p>
        </p:txBody>
      </p:sp>
    </p:spTree>
    <p:extLst>
      <p:ext uri="{BB962C8B-B14F-4D97-AF65-F5344CB8AC3E}">
        <p14:creationId xmlns:p14="http://schemas.microsoft.com/office/powerpoint/2010/main" val="1765698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Return Oriented Programming (ROP)</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同様の原理でループや分岐も実現可能･･･ らしい</a:t>
            </a:r>
            <a:endParaRPr kumimoji="1" lang="en-US" altLang="ja-JP" dirty="0"/>
          </a:p>
          <a:p>
            <a:r>
              <a:rPr kumimoji="1" lang="ja-JP" altLang="en-US" dirty="0"/>
              <a:t>プログラムを解析しガジェットを集めて任意の動作を可能にするコンパイラ？</a:t>
            </a:r>
            <a:r>
              <a:rPr kumimoji="1" lang="ja-JP" altLang="en-US" dirty="0" err="1"/>
              <a:t>が開</a:t>
            </a:r>
            <a:r>
              <a:rPr kumimoji="1" lang="ja-JP" altLang="en-US" dirty="0"/>
              <a:t>発されている</a:t>
            </a:r>
          </a:p>
        </p:txBody>
      </p:sp>
    </p:spTree>
    <p:extLst>
      <p:ext uri="{BB962C8B-B14F-4D97-AF65-F5344CB8AC3E}">
        <p14:creationId xmlns:p14="http://schemas.microsoft.com/office/powerpoint/2010/main" val="3720112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ROP</a:t>
            </a:r>
            <a:r>
              <a:rPr lang="ja-JP" altLang="en-US" dirty="0"/>
              <a:t>（だけじゃないけど）に有効な対策</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Address Space Layout Randomization (ASLR)</a:t>
            </a:r>
          </a:p>
          <a:p>
            <a:pPr lvl="1"/>
            <a:r>
              <a:rPr kumimoji="1" lang="ja-JP" altLang="en-US" dirty="0"/>
              <a:t>スタックやプログラムのコードが配置される位置を起動ごとに毎回ランダムに変化させる</a:t>
            </a:r>
            <a:endParaRPr kumimoji="1" lang="en-US" altLang="ja-JP" dirty="0"/>
          </a:p>
          <a:p>
            <a:pPr lvl="1"/>
            <a:r>
              <a:rPr lang="en-US" altLang="ja-JP" dirty="0"/>
              <a:t>ROP </a:t>
            </a:r>
            <a:r>
              <a:rPr lang="ja-JP" altLang="en-US" dirty="0"/>
              <a:t>やその他の攻撃はガジェットのアドレスがわかっていないと適用できない</a:t>
            </a:r>
            <a:endParaRPr lang="en-US" altLang="ja-JP" dirty="0"/>
          </a:p>
          <a:p>
            <a:pPr lvl="1"/>
            <a:r>
              <a:rPr lang="ja-JP" altLang="en-US" dirty="0"/>
              <a:t>既にこれは </a:t>
            </a:r>
            <a:r>
              <a:rPr lang="en-US" altLang="ja-JP" dirty="0"/>
              <a:t>Windows </a:t>
            </a:r>
            <a:r>
              <a:rPr lang="ja-JP" altLang="en-US" dirty="0"/>
              <a:t>や </a:t>
            </a:r>
            <a:r>
              <a:rPr lang="en-US" altLang="ja-JP" dirty="0"/>
              <a:t>Linux </a:t>
            </a:r>
            <a:r>
              <a:rPr lang="ja-JP" altLang="en-US" dirty="0"/>
              <a:t>で広く使われている</a:t>
            </a:r>
            <a:endParaRPr kumimoji="1" lang="ja-JP" altLang="en-US" dirty="0"/>
          </a:p>
        </p:txBody>
      </p:sp>
    </p:spTree>
    <p:extLst>
      <p:ext uri="{BB962C8B-B14F-4D97-AF65-F5344CB8AC3E}">
        <p14:creationId xmlns:p14="http://schemas.microsoft.com/office/powerpoint/2010/main" val="9665518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キャッシュの基本原理を無視する</a:t>
            </a:r>
            <a:r>
              <a:rPr lang="en-US" altLang="ja-JP" dirty="0"/>
              <a:t>Processing-in-memory</a:t>
            </a:r>
            <a:r>
              <a:rPr lang="ja-JP" altLang="en-US" dirty="0"/>
              <a:t>はまだ実用化が遠いんですか？</a:t>
            </a:r>
          </a:p>
        </p:txBody>
      </p:sp>
    </p:spTree>
    <p:extLst>
      <p:ext uri="{BB962C8B-B14F-4D97-AF65-F5344CB8AC3E}">
        <p14:creationId xmlns:p14="http://schemas.microsoft.com/office/powerpoint/2010/main" val="1047783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ROP</a:t>
            </a:r>
            <a:r>
              <a:rPr lang="ja-JP" altLang="en-US" dirty="0"/>
              <a:t>（だけじゃないけど）に有効な対策</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バッファ・オーバーフローによる攻撃の起点は，外部から命令のアドレスを書き込むこと</a:t>
            </a:r>
            <a:endParaRPr kumimoji="1" lang="en-US" altLang="ja-JP" dirty="0"/>
          </a:p>
          <a:p>
            <a:r>
              <a:rPr kumimoji="1" lang="ja-JP" altLang="en-US" dirty="0"/>
              <a:t>対策：アドレスに署名をつける（</a:t>
            </a:r>
            <a:r>
              <a:rPr lang="en-US" altLang="ja-JP" dirty="0"/>
              <a:t>Pointer Authentication</a:t>
            </a:r>
            <a:r>
              <a:rPr kumimoji="1" lang="ja-JP" altLang="en-US" dirty="0"/>
              <a:t>）</a:t>
            </a:r>
            <a:endParaRPr kumimoji="1" lang="en-US" altLang="ja-JP" dirty="0"/>
          </a:p>
          <a:p>
            <a:pPr lvl="1"/>
            <a:r>
              <a:rPr kumimoji="1" lang="ja-JP" altLang="en-US" dirty="0"/>
              <a:t>仮想アドレスは </a:t>
            </a:r>
            <a:r>
              <a:rPr kumimoji="1" lang="en-US" altLang="ja-JP" dirty="0"/>
              <a:t>64 bit </a:t>
            </a:r>
            <a:r>
              <a:rPr kumimoji="1" lang="ja-JP" altLang="en-US" dirty="0"/>
              <a:t>全ては使っておらず</a:t>
            </a:r>
            <a:r>
              <a:rPr lang="ja-JP" altLang="en-US" dirty="0"/>
              <a:t> </a:t>
            </a:r>
            <a:r>
              <a:rPr lang="en-US" altLang="ja-JP" dirty="0"/>
              <a:t>40 bit </a:t>
            </a:r>
            <a:r>
              <a:rPr lang="ja-JP" altLang="en-US" dirty="0" err="1"/>
              <a:t>ぐらい</a:t>
            </a:r>
            <a:endParaRPr lang="en-US" altLang="ja-JP" dirty="0"/>
          </a:p>
          <a:p>
            <a:pPr lvl="2"/>
            <a:r>
              <a:rPr kumimoji="1" lang="ja-JP" altLang="en-US" dirty="0"/>
              <a:t>ページ・テーブルを小さくするため</a:t>
            </a:r>
            <a:endParaRPr kumimoji="1" lang="en-US" altLang="ja-JP" dirty="0"/>
          </a:p>
          <a:p>
            <a:pPr lvl="1"/>
            <a:r>
              <a:rPr kumimoji="1" lang="ja-JP" altLang="en-US" dirty="0"/>
              <a:t>あいている上位ビット部分にポインタのハッシュ値をいれておく</a:t>
            </a:r>
            <a:endParaRPr kumimoji="1" lang="en-US" altLang="ja-JP" dirty="0"/>
          </a:p>
          <a:p>
            <a:pPr lvl="2"/>
            <a:r>
              <a:rPr kumimoji="1" lang="ja-JP" altLang="en-US" dirty="0"/>
              <a:t>ハッシュ関数が未知なら外部から正しいものは書き込めない</a:t>
            </a:r>
            <a:endParaRPr kumimoji="1" lang="en-US" altLang="ja-JP" dirty="0"/>
          </a:p>
          <a:p>
            <a:pPr lvl="1"/>
            <a:r>
              <a:rPr kumimoji="1" lang="ja-JP" altLang="en-US" dirty="0"/>
              <a:t>最近の </a:t>
            </a:r>
            <a:r>
              <a:rPr kumimoji="1" lang="en-US" altLang="ja-JP" dirty="0"/>
              <a:t>ARM </a:t>
            </a:r>
            <a:r>
              <a:rPr kumimoji="1" lang="ja-JP" altLang="en-US" dirty="0"/>
              <a:t>に導入された</a:t>
            </a:r>
          </a:p>
        </p:txBody>
      </p:sp>
    </p:spTree>
    <p:extLst>
      <p:ext uri="{BB962C8B-B14F-4D97-AF65-F5344CB8AC3E}">
        <p14:creationId xmlns:p14="http://schemas.microsoft.com/office/powerpoint/2010/main" val="3492277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脆弱性とアタック</a:t>
            </a:r>
            <a:endParaRPr kumimoji="1" lang="en-US" altLang="ja-JP" dirty="0"/>
          </a:p>
          <a:p>
            <a:pPr marL="817200" lvl="1" indent="-457200">
              <a:buFont typeface="+mj-lt"/>
              <a:buAutoNum type="arabicPeriod"/>
            </a:pPr>
            <a:r>
              <a:rPr kumimoji="1" lang="ja-JP" altLang="en-US" dirty="0"/>
              <a:t>バッファ・オーバーフロー</a:t>
            </a:r>
            <a:endParaRPr kumimoji="1" lang="en-US" altLang="ja-JP"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b="1" dirty="0"/>
              <a:t>マイクロアーキテクチャ面の脆弱性</a:t>
            </a:r>
            <a:endParaRPr lang="en-US" altLang="ja-JP" b="1" dirty="0"/>
          </a:p>
        </p:txBody>
      </p:sp>
    </p:spTree>
    <p:extLst>
      <p:ext uri="{BB962C8B-B14F-4D97-AF65-F5344CB8AC3E}">
        <p14:creationId xmlns:p14="http://schemas.microsoft.com/office/powerpoint/2010/main" val="2825364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マイクロアーキテクチャ面の脆弱性</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スレッド間で共有されたユニットを利用したもの</a:t>
            </a:r>
            <a:endParaRPr kumimoji="1" lang="en-US" altLang="ja-JP" dirty="0"/>
          </a:p>
          <a:p>
            <a:pPr lvl="1"/>
            <a:r>
              <a:rPr kumimoji="1" lang="ja-JP" altLang="en-US" dirty="0"/>
              <a:t>例：分岐予測器を利用したもの</a:t>
            </a:r>
            <a:endParaRPr kumimoji="1" lang="en-US" altLang="ja-JP" dirty="0"/>
          </a:p>
          <a:p>
            <a:pPr lvl="2"/>
            <a:r>
              <a:rPr kumimoji="1" lang="ja-JP" altLang="en-US" dirty="0"/>
              <a:t>共有された分岐予測器を観測して別のスレッドの分岐方向を盗み見る</a:t>
            </a:r>
            <a:endParaRPr kumimoji="1" lang="en-US" altLang="ja-JP" dirty="0"/>
          </a:p>
          <a:p>
            <a:pPr lvl="2"/>
            <a:r>
              <a:rPr lang="en-US" altLang="ja-JP" dirty="0"/>
              <a:t>1bit </a:t>
            </a:r>
            <a:r>
              <a:rPr lang="ja-JP" altLang="en-US" dirty="0" err="1"/>
              <a:t>ずつ</a:t>
            </a:r>
            <a:r>
              <a:rPr lang="ja-JP" altLang="en-US" dirty="0"/>
              <a:t>結果が定まる </a:t>
            </a:r>
            <a:r>
              <a:rPr lang="en-US" altLang="ja-JP" dirty="0"/>
              <a:t>RSA </a:t>
            </a:r>
            <a:r>
              <a:rPr lang="ja-JP" altLang="en-US" dirty="0"/>
              <a:t>暗号などは鍵や平文がもれる可能性がある</a:t>
            </a:r>
            <a:endParaRPr kumimoji="1" lang="en-US" altLang="ja-JP" dirty="0"/>
          </a:p>
          <a:p>
            <a:pPr marL="457200" indent="-457200">
              <a:buFont typeface="+mj-lt"/>
              <a:buAutoNum type="arabicPeriod"/>
            </a:pPr>
            <a:r>
              <a:rPr kumimoji="1" lang="ja-JP" altLang="en-US" dirty="0"/>
              <a:t>投機実行による副作用を利用したもの</a:t>
            </a:r>
            <a:endParaRPr kumimoji="1" lang="en-US" altLang="ja-JP" dirty="0"/>
          </a:p>
          <a:p>
            <a:pPr marL="817200" lvl="1" indent="-457200">
              <a:buFont typeface="+mj-lt"/>
              <a:buAutoNum type="arabicPeriod"/>
            </a:pPr>
            <a:r>
              <a:rPr lang="en-US" altLang="ja-JP" dirty="0" err="1"/>
              <a:t>Spectre</a:t>
            </a:r>
            <a:r>
              <a:rPr lang="en-US" altLang="ja-JP" dirty="0"/>
              <a:t>/Meltdown</a:t>
            </a:r>
          </a:p>
          <a:p>
            <a:r>
              <a:rPr kumimoji="1" lang="ja-JP" altLang="en-US" dirty="0"/>
              <a:t>時間がないので，</a:t>
            </a:r>
            <a:r>
              <a:rPr kumimoji="1" lang="en-US" altLang="ja-JP" dirty="0"/>
              <a:t>2. </a:t>
            </a:r>
            <a:r>
              <a:rPr kumimoji="1" lang="ja-JP" altLang="en-US" dirty="0"/>
              <a:t>についてざっと紹介</a:t>
            </a:r>
            <a:endParaRPr kumimoji="1" lang="en-US" altLang="ja-JP" dirty="0"/>
          </a:p>
        </p:txBody>
      </p:sp>
    </p:spTree>
    <p:extLst>
      <p:ext uri="{BB962C8B-B14F-4D97-AF65-F5344CB8AC3E}">
        <p14:creationId xmlns:p14="http://schemas.microsoft.com/office/powerpoint/2010/main" val="3103205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Spectre</a:t>
            </a:r>
            <a:br>
              <a:rPr kumimoji="1" lang="en-US" altLang="ja-JP" dirty="0"/>
            </a:br>
            <a:r>
              <a:rPr kumimoji="1" lang="ja-JP" altLang="en-US" sz="1600" dirty="0"/>
              <a:t>画像は </a:t>
            </a:r>
            <a:r>
              <a:rPr lang="en-US" altLang="ja-JP" sz="1600" dirty="0" err="1"/>
              <a:t>Spectre</a:t>
            </a:r>
            <a:r>
              <a:rPr lang="en-US" altLang="ja-JP" sz="1600" dirty="0"/>
              <a:t> </a:t>
            </a:r>
            <a:r>
              <a:rPr lang="ja-JP" altLang="en-US" sz="1600" dirty="0"/>
              <a:t>の公式</a:t>
            </a:r>
            <a:r>
              <a:rPr kumimoji="1" lang="ja-JP" altLang="en-US" sz="1600" dirty="0"/>
              <a:t>マスコット（</a:t>
            </a:r>
            <a:r>
              <a:rPr lang="en-US" altLang="ja-JP" sz="1600" dirty="0"/>
              <a:t>https://meltdownattack.com/ </a:t>
            </a:r>
            <a:r>
              <a:rPr lang="ja-JP" altLang="en-US" sz="1600" dirty="0"/>
              <a:t>より）</a:t>
            </a:r>
            <a:endParaRPr kumimoji="1" lang="ja-JP" altLang="en-US" dirty="0"/>
          </a:p>
        </p:txBody>
      </p:sp>
      <p:sp>
        <p:nvSpPr>
          <p:cNvPr id="3" name="テキスト プレースホルダー 2"/>
          <p:cNvSpPr>
            <a:spLocks noGrp="1"/>
          </p:cNvSpPr>
          <p:nvPr>
            <p:ph type="body" sz="quarter" idx="10"/>
          </p:nvPr>
        </p:nvSpPr>
        <p:spPr>
          <a:xfrm>
            <a:off x="611956" y="5049018"/>
            <a:ext cx="8280092" cy="1259707"/>
          </a:xfrm>
        </p:spPr>
        <p:txBody>
          <a:bodyPr/>
          <a:lstStyle/>
          <a:p>
            <a:r>
              <a:rPr kumimoji="1" lang="en-US" altLang="ja-JP" dirty="0"/>
              <a:t>2018 </a:t>
            </a:r>
            <a:r>
              <a:rPr kumimoji="1" lang="ja-JP" altLang="en-US" dirty="0"/>
              <a:t>年に発表された </a:t>
            </a:r>
            <a:r>
              <a:rPr kumimoji="1" lang="en-US" altLang="ja-JP" dirty="0"/>
              <a:t>CPU </a:t>
            </a:r>
            <a:r>
              <a:rPr kumimoji="1" lang="ja-JP" altLang="en-US" dirty="0"/>
              <a:t>の投機実行に関わる脆弱性</a:t>
            </a:r>
            <a:endParaRPr kumimoji="1" lang="en-US" altLang="ja-JP" dirty="0"/>
          </a:p>
          <a:p>
            <a:pPr lvl="1"/>
            <a:r>
              <a:rPr kumimoji="1" lang="ja-JP" altLang="en-US" dirty="0"/>
              <a:t>この講義で話した色々な内容が関わる</a:t>
            </a:r>
            <a:endParaRPr kumimoji="1" lang="en-US" altLang="ja-JP" dirty="0"/>
          </a:p>
          <a:p>
            <a:pPr lvl="1"/>
            <a:r>
              <a:rPr kumimoji="1" lang="ja-JP" altLang="en-US" dirty="0"/>
              <a:t>分岐予測，</a:t>
            </a:r>
            <a:r>
              <a:rPr kumimoji="1" lang="en-US" altLang="ja-JP" dirty="0"/>
              <a:t>out-of-order </a:t>
            </a:r>
            <a:r>
              <a:rPr kumimoji="1" lang="ja-JP" altLang="en-US" dirty="0"/>
              <a:t>実行，セットアソシアティブ・キャッシュ，特権モード</a:t>
            </a:r>
          </a:p>
        </p:txBody>
      </p:sp>
      <p:pic>
        <p:nvPicPr>
          <p:cNvPr id="6" name="図 5"/>
          <p:cNvPicPr>
            <a:picLocks noChangeAspect="1"/>
          </p:cNvPicPr>
          <p:nvPr/>
        </p:nvPicPr>
        <p:blipFill>
          <a:blip r:embed="rId2"/>
          <a:stretch>
            <a:fillRect/>
          </a:stretch>
        </p:blipFill>
        <p:spPr>
          <a:xfrm>
            <a:off x="3041983" y="1358977"/>
            <a:ext cx="3392107" cy="2700030"/>
          </a:xfrm>
          <a:prstGeom prst="rect">
            <a:avLst/>
          </a:prstGeom>
        </p:spPr>
      </p:pic>
      <p:cxnSp>
        <p:nvCxnSpPr>
          <p:cNvPr id="8" name="曲線コネクタ 7"/>
          <p:cNvCxnSpPr>
            <a:stCxn id="9" idx="1"/>
          </p:cNvCxnSpPr>
          <p:nvPr/>
        </p:nvCxnSpPr>
        <p:spPr bwMode="auto">
          <a:xfrm rot="10800000" flipV="1">
            <a:off x="6282020" y="1718980"/>
            <a:ext cx="630006" cy="270003"/>
          </a:xfrm>
          <a:prstGeom prst="curvedConnector3">
            <a:avLst/>
          </a:prstGeom>
          <a:noFill/>
          <a:ln w="9525" cap="flat" cmpd="sng" algn="ctr">
            <a:solidFill>
              <a:schemeClr val="tx1"/>
            </a:solidFill>
            <a:prstDash val="solid"/>
            <a:round/>
            <a:headEnd type="none" w="med" len="med"/>
            <a:tailEnd type="triangle"/>
          </a:ln>
          <a:effectLst/>
        </p:spPr>
      </p:cxnSp>
      <p:sp>
        <p:nvSpPr>
          <p:cNvPr id="9" name="正方形/長方形 8"/>
          <p:cNvSpPr/>
          <p:nvPr/>
        </p:nvSpPr>
        <p:spPr bwMode="auto">
          <a:xfrm>
            <a:off x="6912026" y="1268976"/>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Consolas" panose="020B0609020204030204" pitchFamily="49" charset="0"/>
              </a:rPr>
              <a:t>branch </a:t>
            </a:r>
            <a:r>
              <a:rPr lang="ja-JP" altLang="en-US" dirty="0">
                <a:solidFill>
                  <a:schemeClr val="tx1">
                    <a:lumMod val="75000"/>
                    <a:lumOff val="25000"/>
                  </a:schemeClr>
                </a:solidFill>
                <a:latin typeface="Consolas" panose="020B0609020204030204" pitchFamily="49" charset="0"/>
              </a:rPr>
              <a:t>を持ってて</a:t>
            </a:r>
            <a:endParaRPr lang="en-US" altLang="ja-JP" dirty="0">
              <a:solidFill>
                <a:schemeClr val="tx1">
                  <a:lumMod val="75000"/>
                  <a:lumOff val="25000"/>
                </a:schemeClr>
              </a:solidFill>
              <a:latin typeface="Consolas" panose="020B0609020204030204" pitchFamily="49" charset="0"/>
            </a:endParaRPr>
          </a:p>
          <a:p>
            <a:r>
              <a:rPr lang="ja-JP" altLang="en-US" dirty="0">
                <a:solidFill>
                  <a:schemeClr val="tx1">
                    <a:lumMod val="75000"/>
                    <a:lumOff val="25000"/>
                  </a:schemeClr>
                </a:solidFill>
                <a:latin typeface="Consolas" panose="020B0609020204030204" pitchFamily="49" charset="0"/>
              </a:rPr>
              <a:t>ちょっとかわいい</a:t>
            </a:r>
          </a:p>
        </p:txBody>
      </p:sp>
    </p:spTree>
    <p:extLst>
      <p:ext uri="{BB962C8B-B14F-4D97-AF65-F5344CB8AC3E}">
        <p14:creationId xmlns:p14="http://schemas.microsoft.com/office/powerpoint/2010/main" val="1808129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Spectre</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いくつか異なるやりかたがある</a:t>
            </a:r>
            <a:endParaRPr kumimoji="1" lang="en-US" altLang="ja-JP" dirty="0"/>
          </a:p>
          <a:p>
            <a:pPr lvl="1"/>
            <a:r>
              <a:rPr lang="en-US" altLang="ja-JP" dirty="0"/>
              <a:t>Variant 1,2,3,4</a:t>
            </a:r>
          </a:p>
          <a:p>
            <a:pPr lvl="1"/>
            <a:r>
              <a:rPr lang="en-US" altLang="ja-JP" dirty="0"/>
              <a:t>Meltdown</a:t>
            </a:r>
          </a:p>
          <a:p>
            <a:r>
              <a:rPr lang="ja-JP" altLang="en-US" dirty="0"/>
              <a:t>ここでは </a:t>
            </a:r>
            <a:r>
              <a:rPr lang="en-US" altLang="ja-JP" dirty="0"/>
              <a:t>Variant 1 </a:t>
            </a:r>
            <a:r>
              <a:rPr lang="ja-JP" altLang="en-US" dirty="0"/>
              <a:t>を紹介</a:t>
            </a:r>
            <a:endParaRPr lang="en-US" altLang="ja-JP" dirty="0"/>
          </a:p>
          <a:p>
            <a:pPr lvl="1"/>
            <a:r>
              <a:rPr lang="ja-JP" altLang="en-US" dirty="0"/>
              <a:t>１つわかれば他も大体わかると思う</a:t>
            </a:r>
            <a:endParaRPr lang="en-US" altLang="ja-JP" dirty="0"/>
          </a:p>
        </p:txBody>
      </p:sp>
    </p:spTree>
    <p:extLst>
      <p:ext uri="{BB962C8B-B14F-4D97-AF65-F5344CB8AC3E}">
        <p14:creationId xmlns:p14="http://schemas.microsoft.com/office/powerpoint/2010/main" val="3240170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Spectre</a:t>
            </a:r>
            <a:r>
              <a:rPr lang="en-US" altLang="ja-JP" dirty="0"/>
              <a:t> </a:t>
            </a:r>
            <a:r>
              <a:rPr lang="ja-JP" altLang="en-US" dirty="0"/>
              <a:t>の概要</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分岐予測による投機実行の副作用を観測</a:t>
            </a:r>
            <a:endParaRPr kumimoji="1" lang="en-US" altLang="ja-JP" dirty="0"/>
          </a:p>
          <a:p>
            <a:pPr lvl="1"/>
            <a:r>
              <a:rPr kumimoji="1" lang="ja-JP" altLang="en-US" dirty="0"/>
              <a:t>投機実行は通常の </a:t>
            </a:r>
            <a:r>
              <a:rPr kumimoji="1" lang="en-US" altLang="ja-JP" dirty="0"/>
              <a:t>if </a:t>
            </a:r>
            <a:r>
              <a:rPr kumimoji="1" lang="ja-JP" altLang="en-US" dirty="0"/>
              <a:t>文などによるチェックに関係なく予測に従って行われる</a:t>
            </a:r>
            <a:endParaRPr kumimoji="1" lang="en-US" altLang="ja-JP" dirty="0"/>
          </a:p>
          <a:p>
            <a:pPr lvl="1"/>
            <a:r>
              <a:rPr kumimoji="1" lang="ja-JP" altLang="en-US" dirty="0"/>
              <a:t>投機実行によりキャッシュの内もが置き換わる</a:t>
            </a:r>
            <a:endParaRPr kumimoji="1" lang="en-US" altLang="ja-JP" dirty="0"/>
          </a:p>
          <a:p>
            <a:pPr lvl="1"/>
            <a:r>
              <a:rPr kumimoji="1" lang="ja-JP" altLang="en-US" dirty="0"/>
              <a:t>その置き換え結果を観測して，タイミングから間接的に</a:t>
            </a:r>
            <a:br>
              <a:rPr kumimoji="1" lang="en-US" altLang="ja-JP" dirty="0"/>
            </a:br>
            <a:r>
              <a:rPr kumimoji="1" lang="ja-JP" altLang="en-US" dirty="0"/>
              <a:t>目的の値を得る</a:t>
            </a:r>
            <a:endParaRPr kumimoji="1" lang="en-US" altLang="ja-JP" dirty="0">
              <a:latin typeface="Consolas" panose="020B0609020204030204" pitchFamily="49" charset="0"/>
            </a:endParaRPr>
          </a:p>
        </p:txBody>
      </p:sp>
    </p:spTree>
    <p:extLst>
      <p:ext uri="{BB962C8B-B14F-4D97-AF65-F5344CB8AC3E}">
        <p14:creationId xmlns:p14="http://schemas.microsoft.com/office/powerpoint/2010/main" val="2080661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a:p>
            <a:pPr lvl="1"/>
            <a:r>
              <a:rPr lang="ja-JP" altLang="en-US" sz="2000" dirty="0">
                <a:solidFill>
                  <a:schemeClr val="accent5"/>
                </a:solidFill>
              </a:rPr>
              <a:t>これまでの説明と違って，</a:t>
            </a:r>
            <a:r>
              <a:rPr lang="en-US" altLang="ja-JP" sz="2000" dirty="0">
                <a:solidFill>
                  <a:schemeClr val="accent5"/>
                </a:solidFill>
              </a:rPr>
              <a:t>*p </a:t>
            </a:r>
            <a:r>
              <a:rPr lang="ja-JP" altLang="en-US" sz="2000" dirty="0">
                <a:solidFill>
                  <a:schemeClr val="accent5"/>
                </a:solidFill>
              </a:rPr>
              <a:t>と </a:t>
            </a:r>
            <a:r>
              <a:rPr lang="en-US" altLang="ja-JP" sz="2000" dirty="0">
                <a:solidFill>
                  <a:schemeClr val="accent5"/>
                </a:solidFill>
              </a:rPr>
              <a:t>*q </a:t>
            </a:r>
            <a:r>
              <a:rPr lang="ja-JP" altLang="en-US" sz="2000" dirty="0" err="1">
                <a:solidFill>
                  <a:schemeClr val="accent5"/>
                </a:solidFill>
              </a:rPr>
              <a:t>のメ</a:t>
            </a:r>
            <a:r>
              <a:rPr lang="ja-JP" altLang="en-US" sz="2000" dirty="0">
                <a:solidFill>
                  <a:schemeClr val="accent5"/>
                </a:solidFill>
              </a:rPr>
              <a:t>モリを読んでいる</a:t>
            </a:r>
            <a:endParaRPr lang="en-US" altLang="ja-JP" sz="2000" dirty="0">
              <a:solidFill>
                <a:schemeClr val="accent5"/>
              </a:solidFill>
            </a:endParaRPr>
          </a:p>
        </p:txBody>
      </p: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a=*p</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a=*q</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nSpc>
                <a:spcPct val="80000"/>
              </a:lnSpc>
            </a:pPr>
            <a:r>
              <a:rPr lang="en-US" altLang="ja-JP" dirty="0">
                <a:solidFill>
                  <a:schemeClr val="tx2"/>
                </a:solidFill>
                <a:latin typeface="Arial Narrow" panose="020B0606020202030204" pitchFamily="34" charset="0"/>
              </a:rPr>
              <a:t>a=*q</a:t>
            </a:r>
          </a:p>
        </p:txBody>
      </p:sp>
      <p:sp>
        <p:nvSpPr>
          <p:cNvPr id="4" name="角丸四角形吹き出し 3"/>
          <p:cNvSpPr/>
          <p:nvPr/>
        </p:nvSpPr>
        <p:spPr bwMode="auto">
          <a:xfrm>
            <a:off x="2051972" y="1358977"/>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Tree>
    <p:extLst>
      <p:ext uri="{BB962C8B-B14F-4D97-AF65-F5344CB8AC3E}">
        <p14:creationId xmlns:p14="http://schemas.microsoft.com/office/powerpoint/2010/main" val="1329880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a:t>予測が間違っていた場合，以降の処理を取り消してやり直す</a:t>
            </a:r>
            <a:endParaRPr lang="en-US" altLang="ja-JP" dirty="0"/>
          </a:p>
        </p:txBody>
      </p: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a=*p</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a=*q</a:t>
            </a: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nSpc>
                <a:spcPct val="80000"/>
              </a:lnSpc>
            </a:pPr>
            <a:r>
              <a:rPr lang="en-US" altLang="ja-JP" dirty="0">
                <a:solidFill>
                  <a:schemeClr val="bg1"/>
                </a:solidFill>
                <a:latin typeface="Arial Narrow" panose="020B0606020202030204" pitchFamily="34" charset="0"/>
              </a:rPr>
              <a:t> </a:t>
            </a:r>
            <a:r>
              <a:rPr lang="en-US" altLang="ja-JP" dirty="0">
                <a:solidFill>
                  <a:schemeClr val="tx2"/>
                </a:solidFill>
                <a:latin typeface="Arial Narrow" panose="020B0606020202030204" pitchFamily="34" charset="0"/>
              </a:rPr>
              <a:t>a=*q</a:t>
            </a: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Arial Narrow" panose="020B0606020202030204" pitchFamily="34" charset="0"/>
              </a:rPr>
              <a:t>a=*p </a:t>
            </a:r>
            <a:r>
              <a:rPr kumimoji="1" lang="ja-JP" altLang="en-US" dirty="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ﾓｳﾔﾀﾞ</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ﾏｼﾞﾃﾞ</a:t>
            </a:r>
          </a:p>
        </p:txBody>
      </p:sp>
    </p:spTree>
    <p:extLst>
      <p:ext uri="{BB962C8B-B14F-4D97-AF65-F5344CB8AC3E}">
        <p14:creationId xmlns:p14="http://schemas.microsoft.com/office/powerpoint/2010/main" val="2176675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投機実行の副作用が残っている</a:t>
            </a:r>
          </a:p>
        </p:txBody>
      </p: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a=*p</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a=*q</a:t>
            </a: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accent3">
                  <a:lumMod val="75000"/>
                </a:schemeClr>
              </a:solidFill>
            </a:endParaRPr>
          </a:p>
        </p:txBody>
      </p:sp>
      <p:sp>
        <p:nvSpPr>
          <p:cNvPr id="5" name="正方形/長方形 4"/>
          <p:cNvSpPr/>
          <p:nvPr/>
        </p:nvSpPr>
        <p:spPr bwMode="auto">
          <a:xfrm>
            <a:off x="4572000" y="3879005"/>
            <a:ext cx="1350015" cy="1440016"/>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altLang="ja-JP" dirty="0">
              <a:solidFill>
                <a:schemeClr val="tx1">
                  <a:lumMod val="75000"/>
                  <a:lumOff val="25000"/>
                </a:schemeClr>
              </a:solidFill>
              <a:latin typeface="+mn-ea"/>
            </a:endParaRPr>
          </a:p>
          <a:p>
            <a:pPr algn="ctr"/>
            <a:endParaRPr lang="en-US" altLang="ja-JP" dirty="0">
              <a:solidFill>
                <a:schemeClr val="tx1">
                  <a:lumMod val="75000"/>
                  <a:lumOff val="25000"/>
                </a:schemeClr>
              </a:solidFill>
              <a:latin typeface="+mn-ea"/>
            </a:endParaRPr>
          </a:p>
          <a:p>
            <a:pPr algn="ctr"/>
            <a:endParaRPr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キャッシュ</a:t>
            </a:r>
          </a:p>
        </p:txBody>
      </p:sp>
      <p:sp>
        <p:nvSpPr>
          <p:cNvPr id="32" name="正方形/長方形 31"/>
          <p:cNvSpPr/>
          <p:nvPr/>
        </p:nvSpPr>
        <p:spPr bwMode="auto">
          <a:xfrm>
            <a:off x="4572000" y="4329010"/>
            <a:ext cx="1350015" cy="360004"/>
          </a:xfrm>
          <a:prstGeom prst="rect">
            <a:avLst/>
          </a:prstGeom>
          <a:noFill/>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2"/>
                </a:solidFill>
                <a:latin typeface="+mn-ea"/>
              </a:rPr>
              <a:t>*q</a:t>
            </a:r>
            <a:endParaRPr kumimoji="1" lang="ja-JP" altLang="en-US" b="1" dirty="0">
              <a:solidFill>
                <a:schemeClr val="accent2"/>
              </a:solidFill>
              <a:latin typeface="+mn-ea"/>
            </a:endParaRPr>
          </a:p>
        </p:txBody>
      </p:sp>
      <p:sp>
        <p:nvSpPr>
          <p:cNvPr id="33" name="コンテンツ プレースホルダー 57"/>
          <p:cNvSpPr txBox="1">
            <a:spLocks/>
          </p:cNvSpPr>
          <p:nvPr/>
        </p:nvSpPr>
        <p:spPr bwMode="auto">
          <a:xfrm>
            <a:off x="701957" y="5488839"/>
            <a:ext cx="8190091" cy="136916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kern="0" dirty="0"/>
              <a:t>a=*q </a:t>
            </a:r>
            <a:r>
              <a:rPr lang="ja-JP" altLang="en-US" kern="0" dirty="0"/>
              <a:t>そのものの命令は取り消された･･･</a:t>
            </a:r>
            <a:endParaRPr lang="en-US" altLang="ja-JP" kern="0" dirty="0"/>
          </a:p>
          <a:p>
            <a:pPr lvl="1"/>
            <a:r>
              <a:rPr lang="ja-JP" altLang="en-US" kern="0" dirty="0"/>
              <a:t>しかし，キャッシュには </a:t>
            </a:r>
            <a:r>
              <a:rPr lang="en-US" altLang="ja-JP" kern="0" dirty="0"/>
              <a:t>*q </a:t>
            </a:r>
            <a:r>
              <a:rPr lang="ja-JP" altLang="en-US" kern="0" dirty="0"/>
              <a:t>の値が既に読み込まれ残っている</a:t>
            </a:r>
            <a:endParaRPr lang="en-US" altLang="ja-JP" kern="0" dirty="0"/>
          </a:p>
          <a:p>
            <a:pPr lvl="1"/>
            <a:r>
              <a:rPr lang="ja-JP" altLang="en-US" kern="0" dirty="0"/>
              <a:t>これを観測して投機実行中に行われた演算の結果を得る</a:t>
            </a:r>
            <a:endParaRPr lang="en-US" altLang="ja-JP" kern="0" dirty="0"/>
          </a:p>
        </p:txBody>
      </p:sp>
      <p:sp>
        <p:nvSpPr>
          <p:cNvPr id="40" name="角丸四角形吹き出し 39"/>
          <p:cNvSpPr/>
          <p:nvPr/>
        </p:nvSpPr>
        <p:spPr bwMode="auto">
          <a:xfrm>
            <a:off x="4842003" y="1178975"/>
            <a:ext cx="3870042" cy="702649"/>
          </a:xfrm>
          <a:prstGeom prst="wedgeRoundRectCallout">
            <a:avLst>
              <a:gd name="adj1" fmla="val -40755"/>
              <a:gd name="adj2" fmla="val 121435"/>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それがまさか</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あんなことになるなんて･･･</a:t>
            </a:r>
          </a:p>
        </p:txBody>
      </p:sp>
      <p:sp>
        <p:nvSpPr>
          <p:cNvPr id="41" name="角丸四角形吹き出し 40"/>
          <p:cNvSpPr/>
          <p:nvPr/>
        </p:nvSpPr>
        <p:spPr bwMode="auto">
          <a:xfrm>
            <a:off x="1511966" y="1178975"/>
            <a:ext cx="3060034" cy="720008"/>
          </a:xfrm>
          <a:prstGeom prst="wedgeRoundRectCallout">
            <a:avLst>
              <a:gd name="adj1" fmla="val -33160"/>
              <a:gd name="adj2" fmla="val 114562"/>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値そのものが読めるわけ</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じゃないし，ヘーキヘーキ</a:t>
            </a:r>
          </a:p>
        </p:txBody>
      </p:sp>
    </p:spTree>
    <p:extLst>
      <p:ext uri="{BB962C8B-B14F-4D97-AF65-F5344CB8AC3E}">
        <p14:creationId xmlns:p14="http://schemas.microsoft.com/office/powerpoint/2010/main" val="1448603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前提</a:t>
            </a:r>
          </a:p>
        </p:txBody>
      </p:sp>
      <p:sp>
        <p:nvSpPr>
          <p:cNvPr id="3" name="テキスト プレースホルダー 2"/>
          <p:cNvSpPr>
            <a:spLocks noGrp="1"/>
          </p:cNvSpPr>
          <p:nvPr>
            <p:ph type="body" sz="quarter" idx="10"/>
          </p:nvPr>
        </p:nvSpPr>
        <p:spPr/>
        <p:txBody>
          <a:bodyPr/>
          <a:lstStyle/>
          <a:p>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y = array2[array1[x] * 64]; </a:t>
            </a:r>
          </a:p>
          <a:p>
            <a:r>
              <a:rPr kumimoji="1" lang="ja-JP" altLang="en-US" dirty="0"/>
              <a:t>前提：</a:t>
            </a:r>
            <a:endParaRPr kumimoji="1" lang="en-US" altLang="ja-JP" dirty="0"/>
          </a:p>
          <a:p>
            <a:pPr lvl="1"/>
            <a:r>
              <a:rPr kumimoji="1" lang="ja-JP" altLang="en-US" dirty="0"/>
              <a:t>上記のコードがシステム・コール内にあったとする</a:t>
            </a:r>
            <a:endParaRPr kumimoji="1" lang="en-US" altLang="ja-JP" dirty="0"/>
          </a:p>
          <a:p>
            <a:pPr lvl="1"/>
            <a:r>
              <a:rPr kumimoji="1" lang="ja-JP" altLang="en-US" dirty="0"/>
              <a:t>ユーザー・モードからは </a:t>
            </a:r>
            <a:r>
              <a:rPr kumimoji="1" lang="en-US" altLang="ja-JP" dirty="0"/>
              <a:t>x </a:t>
            </a:r>
            <a:r>
              <a:rPr kumimoji="1" lang="ja-JP" altLang="en-US" dirty="0"/>
              <a:t>をシステム・コールの引数として渡す</a:t>
            </a:r>
            <a:endParaRPr kumimoji="1" lang="en-US" altLang="ja-JP" dirty="0"/>
          </a:p>
          <a:p>
            <a:pPr lvl="2"/>
            <a:r>
              <a:rPr lang="en-US" altLang="ja-JP" dirty="0"/>
              <a:t>x </a:t>
            </a:r>
            <a:r>
              <a:rPr lang="ja-JP" altLang="en-US" dirty="0"/>
              <a:t>は </a:t>
            </a:r>
            <a:r>
              <a:rPr lang="en-US" altLang="ja-JP" dirty="0"/>
              <a:t>if </a:t>
            </a:r>
            <a:r>
              <a:rPr lang="ja-JP" altLang="en-US" dirty="0"/>
              <a:t>で範囲チェックされているので，通常であれば </a:t>
            </a:r>
            <a:r>
              <a:rPr lang="en-US" altLang="ja-JP" dirty="0"/>
              <a:t>array1 </a:t>
            </a:r>
            <a:r>
              <a:rPr lang="ja-JP" altLang="en-US" dirty="0"/>
              <a:t>の有効なエントリしか読むことはできない</a:t>
            </a:r>
            <a:endParaRPr lang="en-US" altLang="ja-JP" dirty="0"/>
          </a:p>
          <a:p>
            <a:r>
              <a:rPr lang="ja-JP" altLang="en-US" dirty="0"/>
              <a:t>攻撃：</a:t>
            </a:r>
            <a:endParaRPr lang="en-US" altLang="ja-JP" dirty="0"/>
          </a:p>
          <a:p>
            <a:pPr lvl="1"/>
            <a:r>
              <a:rPr lang="ja-JP" altLang="en-US" dirty="0"/>
              <a:t>上記を利用してカーネル・モード内の任意アドレスの値をユーザー・モードから読む</a:t>
            </a:r>
            <a:endParaRPr lang="en-US" altLang="ja-JP" dirty="0"/>
          </a:p>
        </p:txBody>
      </p:sp>
    </p:spTree>
    <p:extLst>
      <p:ext uri="{BB962C8B-B14F-4D97-AF65-F5344CB8AC3E}">
        <p14:creationId xmlns:p14="http://schemas.microsoft.com/office/powerpoint/2010/main" val="40284120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63917</TotalTime>
  <Words>9042</Words>
  <Application>Microsoft Office PowerPoint</Application>
  <PresentationFormat>画面に合わせる (4:3)</PresentationFormat>
  <Paragraphs>1364</Paragraphs>
  <Slides>117</Slides>
  <Notes>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117</vt:i4>
      </vt:variant>
    </vt:vector>
  </HeadingPairs>
  <TitlesOfParts>
    <vt:vector size="127" baseType="lpstr">
      <vt:lpstr>HG丸ｺﾞｼｯｸM-PRO</vt:lpstr>
      <vt:lpstr>MeiryoKe_PGothic</vt:lpstr>
      <vt:lpstr>ＭＳ Ｐゴシック</vt:lpstr>
      <vt:lpstr>メイリオ</vt:lpstr>
      <vt:lpstr>Arial Narrow</vt:lpstr>
      <vt:lpstr>Calibri</vt:lpstr>
      <vt:lpstr>Consolas</vt:lpstr>
      <vt:lpstr>Segoe UI</vt:lpstr>
      <vt:lpstr>Wingdings</vt:lpstr>
      <vt:lpstr>cerulean</vt:lpstr>
      <vt:lpstr>先進計算機構成論 13</vt:lpstr>
      <vt:lpstr>感想とか質問とか</vt:lpstr>
      <vt:lpstr>感想とか質問とか</vt:lpstr>
      <vt:lpstr>感想とか質問とか</vt:lpstr>
      <vt:lpstr>感想とか質問とか</vt:lpstr>
      <vt:lpstr>感想とか質問とか</vt:lpstr>
      <vt:lpstr>感想とか質問とか</vt:lpstr>
      <vt:lpstr>感想とか質問とか</vt:lpstr>
      <vt:lpstr>感想とか質問とか</vt:lpstr>
      <vt:lpstr>感想とか質問とか</vt:lpstr>
      <vt:lpstr>感想とか質問とか</vt:lpstr>
      <vt:lpstr>感想とか質問とか</vt:lpstr>
      <vt:lpstr>感想とか質問とか</vt:lpstr>
      <vt:lpstr>感想とか質問とか</vt:lpstr>
      <vt:lpstr>感想とか質問とか</vt:lpstr>
      <vt:lpstr>感想とか質問とか</vt:lpstr>
      <vt:lpstr>前回の内容</vt:lpstr>
      <vt:lpstr>補足：ブロッキング（タイリング）</vt:lpstr>
      <vt:lpstr>今日の内容</vt:lpstr>
      <vt:lpstr>仮想メモリのモチベーション</vt:lpstr>
      <vt:lpstr>1. どうやって領域の割り当てを行う？</vt:lpstr>
      <vt:lpstr>1. どうやって領域の割り当てを行う？</vt:lpstr>
      <vt:lpstr>2. どうやって各人の領域を保護する？</vt:lpstr>
      <vt:lpstr>2. どうやって各人の領域を保護する？</vt:lpstr>
      <vt:lpstr>仮想メモリ</vt:lpstr>
      <vt:lpstr>メモリのマップ</vt:lpstr>
      <vt:lpstr>マップの更新は透過的に行われる</vt:lpstr>
      <vt:lpstr>仮想メモリの基本のまとめ</vt:lpstr>
      <vt:lpstr>仮想メモリの詳細</vt:lpstr>
      <vt:lpstr>仮想アドレスと物理アドレス</vt:lpstr>
      <vt:lpstr>同じ仮想アドレスが指す物理アドレスは プログラムごとに異なる</vt:lpstr>
      <vt:lpstr>逆に違う仮想アドレスから 同じ物理アドレスを共有することもできる</vt:lpstr>
      <vt:lpstr>変換の実装</vt:lpstr>
      <vt:lpstr>仮想メモリの詳細</vt:lpstr>
      <vt:lpstr>ページ単位での管理</vt:lpstr>
      <vt:lpstr>ページ・テーブルの管理</vt:lpstr>
      <vt:lpstr>多段ページ・テーブル</vt:lpstr>
      <vt:lpstr>単段ページ・テーブル</vt:lpstr>
      <vt:lpstr>単段ページ・テーブルの動作</vt:lpstr>
      <vt:lpstr>２段ページ・テーブル</vt:lpstr>
      <vt:lpstr>２段ページ・テーブルのアクセス</vt:lpstr>
      <vt:lpstr>２段ページの利点：必要な容量が少ない</vt:lpstr>
      <vt:lpstr>２段ページの利点：必要な容量が少ない</vt:lpstr>
      <vt:lpstr>２段ページの利点：必要な容量が少ない</vt:lpstr>
      <vt:lpstr>ページ・テーブルの詳細</vt:lpstr>
      <vt:lpstr>仮想メモリの詳細</vt:lpstr>
      <vt:lpstr>ページ・テーブルの速度面のオーバーヘッド</vt:lpstr>
      <vt:lpstr>TLB: Translation Lookaside Buffer</vt:lpstr>
      <vt:lpstr>TLB: Translation Lookaside Buffer</vt:lpstr>
      <vt:lpstr>仮想メモリの詳細</vt:lpstr>
      <vt:lpstr>L1 キャッシュとの関係</vt:lpstr>
      <vt:lpstr>仮想インデクス物理タグ方式 Virtually-indexed physically-tagged: VIPT </vt:lpstr>
      <vt:lpstr>アドレスとセットの対応（復習）</vt:lpstr>
      <vt:lpstr>ページ内オフセットとセットの index</vt:lpstr>
      <vt:lpstr>仮想インデクス物理タグ方式</vt:lpstr>
      <vt:lpstr>仮想インデクス物理タグ方式の問題</vt:lpstr>
      <vt:lpstr>仮想インデクス物理タグ方式の問題</vt:lpstr>
      <vt:lpstr>仮想メモリのまとめ</vt:lpstr>
      <vt:lpstr>今日の内容</vt:lpstr>
      <vt:lpstr>モチベーション</vt:lpstr>
      <vt:lpstr>特権モード</vt:lpstr>
      <vt:lpstr>システム・コール</vt:lpstr>
      <vt:lpstr>システム・コール</vt:lpstr>
      <vt:lpstr>システム・コール</vt:lpstr>
      <vt:lpstr>RISC-V 64bit Linux  の場合 （レジスタ番号とか間違ってたらスイマセン）</vt:lpstr>
      <vt:lpstr>システム・コールによるメモリの確保</vt:lpstr>
      <vt:lpstr>仮想メモリによる保護</vt:lpstr>
      <vt:lpstr>ページごとの保護</vt:lpstr>
      <vt:lpstr>ページごとの保護を利用した 仮想アドレスの共有による最適化</vt:lpstr>
      <vt:lpstr>ページごとの保護を利用した 仮想アドレスの共有による最適化</vt:lpstr>
      <vt:lpstr>仮想メモリと特権モードによる保護のまとめ</vt:lpstr>
      <vt:lpstr>今日の内容</vt:lpstr>
      <vt:lpstr>脆弱性</vt:lpstr>
      <vt:lpstr>今日の内容</vt:lpstr>
      <vt:lpstr>バッファ・オーバーフロー脆弱性</vt:lpstr>
      <vt:lpstr>背景：C 言語の関数呼び出しの仕組み</vt:lpstr>
      <vt:lpstr>背景：C 言語の関数呼び出しの仕組み</vt:lpstr>
      <vt:lpstr>背景：C 言語の関数呼び出しの仕組み</vt:lpstr>
      <vt:lpstr>背景：C 言語の関数呼び出しの仕組み</vt:lpstr>
      <vt:lpstr>バッファ・オーバーフロー</vt:lpstr>
      <vt:lpstr>バッファ・オーバーフローによる任意コード実行</vt:lpstr>
      <vt:lpstr>バッファ・オーバーフローによる任意コード実行</vt:lpstr>
      <vt:lpstr>バッファ・オーバーフロー脆弱性への対策</vt:lpstr>
      <vt:lpstr>今日の内容</vt:lpstr>
      <vt:lpstr>ページに実行権限を設定した場合の動作</vt:lpstr>
      <vt:lpstr>Return Oriented Programming (ROP)</vt:lpstr>
      <vt:lpstr>Return Oriented Programming (ROP)</vt:lpstr>
      <vt:lpstr>Return Oriented Programming (ROP)</vt:lpstr>
      <vt:lpstr>ROP（だけじゃないけど）に有効な対策</vt:lpstr>
      <vt:lpstr>ROP（だけじゃないけど）に有効な対策</vt:lpstr>
      <vt:lpstr>今日の内容</vt:lpstr>
      <vt:lpstr>マイクロアーキテクチャ面の脆弱性</vt:lpstr>
      <vt:lpstr>Spectre 画像は Spectre の公式マスコット（https://meltdownattack.com/ より）</vt:lpstr>
      <vt:lpstr>Spectre</vt:lpstr>
      <vt:lpstr>Spectre の概要</vt:lpstr>
      <vt:lpstr>分岐予測</vt:lpstr>
      <vt:lpstr>分岐予測ペナルティ</vt:lpstr>
      <vt:lpstr>投機実行の副作用が残っている</vt:lpstr>
      <vt:lpstr>前提</vt:lpstr>
      <vt:lpstr>攻撃の手順</vt:lpstr>
      <vt:lpstr>分岐予測器の事前学習</vt:lpstr>
      <vt:lpstr>g-share 予測器</vt:lpstr>
      <vt:lpstr>分岐予測器の事前学習</vt:lpstr>
      <vt:lpstr>攻撃の手順</vt:lpstr>
      <vt:lpstr>キャッシュの埋め尽くし</vt:lpstr>
      <vt:lpstr>攻撃の手順</vt:lpstr>
      <vt:lpstr>攻撃対象コードの実行</vt:lpstr>
      <vt:lpstr>攻撃対象コードの実行</vt:lpstr>
      <vt:lpstr>攻撃の手順</vt:lpstr>
      <vt:lpstr>キャッシュの観測による値の取得</vt:lpstr>
      <vt:lpstr>そんな都合の良いコードはあるのか？</vt:lpstr>
      <vt:lpstr>Spectre のやばいところ</vt:lpstr>
      <vt:lpstr>Spectre 対策：ソフト編</vt:lpstr>
      <vt:lpstr>Spectre 対策：ハード編</vt:lpstr>
      <vt:lpstr>まとめ</vt:lpstr>
      <vt:lpstr>レポート課題</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14086</cp:revision>
  <cp:lastPrinted>2014-12-10T13:40:48Z</cp:lastPrinted>
  <dcterms:created xsi:type="dcterms:W3CDTF">2014-11-17T10:53:59Z</dcterms:created>
  <dcterms:modified xsi:type="dcterms:W3CDTF">2022-08-01T05:01:59Z</dcterms:modified>
</cp:coreProperties>
</file>