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41"/>
  </p:notesMasterIdLst>
  <p:sldIdLst>
    <p:sldId id="618" r:id="rId2"/>
    <p:sldId id="592" r:id="rId3"/>
    <p:sldId id="650" r:id="rId4"/>
    <p:sldId id="626" r:id="rId5"/>
    <p:sldId id="605" r:id="rId6"/>
    <p:sldId id="606" r:id="rId7"/>
    <p:sldId id="604" r:id="rId8"/>
    <p:sldId id="607" r:id="rId9"/>
    <p:sldId id="603" r:id="rId10"/>
    <p:sldId id="627" r:id="rId11"/>
    <p:sldId id="608" r:id="rId12"/>
    <p:sldId id="615" r:id="rId13"/>
    <p:sldId id="647" r:id="rId14"/>
    <p:sldId id="631" r:id="rId15"/>
    <p:sldId id="633" r:id="rId16"/>
    <p:sldId id="632" r:id="rId17"/>
    <p:sldId id="634" r:id="rId18"/>
    <p:sldId id="635" r:id="rId19"/>
    <p:sldId id="649" r:id="rId20"/>
    <p:sldId id="639" r:id="rId21"/>
    <p:sldId id="640" r:id="rId22"/>
    <p:sldId id="644" r:id="rId23"/>
    <p:sldId id="643" r:id="rId24"/>
    <p:sldId id="646" r:id="rId25"/>
    <p:sldId id="641" r:id="rId26"/>
    <p:sldId id="645" r:id="rId27"/>
    <p:sldId id="630" r:id="rId28"/>
    <p:sldId id="636" r:id="rId29"/>
    <p:sldId id="623" r:id="rId30"/>
    <p:sldId id="599" r:id="rId31"/>
    <p:sldId id="610" r:id="rId32"/>
    <p:sldId id="609" r:id="rId33"/>
    <p:sldId id="624" r:id="rId34"/>
    <p:sldId id="625" r:id="rId35"/>
    <p:sldId id="628" r:id="rId36"/>
    <p:sldId id="597" r:id="rId37"/>
    <p:sldId id="638" r:id="rId38"/>
    <p:sldId id="637" r:id="rId39"/>
    <p:sldId id="629" r:id="rId4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FF"/>
    <a:srgbClr val="FF9900"/>
    <a:srgbClr val="009999"/>
    <a:srgbClr val="4E4EF6"/>
    <a:srgbClr val="006699"/>
    <a:srgbClr val="FFFFFF"/>
    <a:srgbClr val="31869D"/>
    <a:srgbClr val="4444E8"/>
    <a:srgbClr val="5555FF"/>
    <a:srgbClr val="414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4" autoAdjust="0"/>
    <p:restoredTop sz="96302" autoAdjust="0"/>
  </p:normalViewPr>
  <p:slideViewPr>
    <p:cSldViewPr>
      <p:cViewPr varScale="1">
        <p:scale>
          <a:sx n="119" d="100"/>
          <a:sy n="119" d="100"/>
        </p:scale>
        <p:origin x="84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386" y="6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E53D4-1A7B-4FFE-8A95-4265B045F05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18971" y="161951"/>
            <a:ext cx="5220058" cy="39150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5F4D4-1F28-49A5-8AEE-E46B08553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957" y="278965"/>
            <a:ext cx="7920088" cy="2340026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968" y="4149007"/>
            <a:ext cx="7200080" cy="1440017"/>
          </a:xfrm>
        </p:spPr>
        <p:txBody>
          <a:bodyPr anchor="b"/>
          <a:lstStyle>
            <a:lvl1pPr mar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V="1">
            <a:off x="701957" y="2618991"/>
            <a:ext cx="7830087" cy="2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469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8" name="Rectangle 20"/>
          <p:cNvSpPr txBox="1">
            <a:spLocks noChangeArrowheads="1"/>
          </p:cNvSpPr>
          <p:nvPr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9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2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56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8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010089" cy="521975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035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77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5" name="直線コネクタ 4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67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251425" y="1268712"/>
            <a:ext cx="4320576" cy="549116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8712552" y="6399396"/>
            <a:ext cx="360048" cy="360048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lvl1pPr algn="r"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fld id="{AB25FED9-6C1E-4BAE-9892-C02CADA97A8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0899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56" y="1088974"/>
            <a:ext cx="8280092" cy="522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" name="正方形/長方形 1"/>
          <p:cNvSpPr/>
          <p:nvPr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5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62" r:id="rId6"/>
    <p:sldLayoutId id="2147483667" r:id="rId7"/>
    <p:sldLayoutId id="2147483668" r:id="rId8"/>
    <p:sldLayoutId id="2147483677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n-lt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60000" indent="-360000" algn="l" rtl="0" eaLnBrk="1" fontAlgn="base" hangingPunct="1">
        <a:lnSpc>
          <a:spcPct val="110000"/>
        </a:lnSpc>
        <a:spcBef>
          <a:spcPts val="2400"/>
        </a:spcBef>
        <a:spcAft>
          <a:spcPts val="600"/>
        </a:spcAft>
        <a:buClr>
          <a:schemeClr val="accent5"/>
        </a:buClr>
        <a:buFont typeface="Wingdings" panose="05000000000000000000" pitchFamily="2" charset="2"/>
        <a:buChar char="n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1pPr>
      <a:lvl2pPr marL="72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4"/>
        </a:buClr>
        <a:buSzPct val="90000"/>
        <a:buFont typeface="メイリオ" panose="020B0604030504040204" pitchFamily="50" charset="-128"/>
        <a:buChar char="◇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2pPr>
      <a:lvl3pPr marL="108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3"/>
        </a:buClr>
        <a:buSzPct val="90000"/>
        <a:buFont typeface="メイリオ" panose="020B0604030504040204" pitchFamily="50" charset="-128"/>
        <a:buChar char="☐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3pPr>
      <a:lvl4pPr marL="144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5"/>
        </a:buClr>
        <a:buSzPct val="80000"/>
        <a:buFont typeface="MeiryoKe_PGothic" panose="020B0604030504040204" pitchFamily="50" charset="-128"/>
        <a:buChar char="✳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4pPr>
      <a:lvl5pPr marL="180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rgbClr val="6666FF"/>
        </a:buClr>
        <a:buSzPct val="80000"/>
        <a:buFont typeface="MeiryoKe_PGothic" panose="020B0604030504040204" pitchFamily="50" charset="-128"/>
        <a:buChar char="＋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5pPr>
      <a:lvl6pPr marL="25146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wmf"/><Relationship Id="rId21" Type="http://schemas.openxmlformats.org/officeDocument/2006/relationships/image" Target="../media/image13.wmf"/><Relationship Id="rId7" Type="http://schemas.openxmlformats.org/officeDocument/2006/relationships/image" Target="../media/image11.wmf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image" Target="../media/image15.png"/><Relationship Id="rId5" Type="http://schemas.openxmlformats.org/officeDocument/2006/relationships/image" Target="../media/image9.wmf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wmf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1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8.png"/><Relationship Id="rId7" Type="http://schemas.openxmlformats.org/officeDocument/2006/relationships/image" Target="../media/image2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2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redirect.cs.umbc.edu/~phatak/645/supl/lza/lza-survey-arith01.pdf" TargetMode="External"/><Relationship Id="rId3" Type="http://schemas.openxmlformats.org/officeDocument/2006/relationships/hyperlink" Target="https://patents.google.com/patent/US7024439B2/en" TargetMode="External"/><Relationship Id="rId7" Type="http://schemas.openxmlformats.org/officeDocument/2006/relationships/hyperlink" Target="https://link.springer.com/book/10.1007/978-0-387-34047-0" TargetMode="External"/><Relationship Id="rId2" Type="http://schemas.openxmlformats.org/officeDocument/2006/relationships/hyperlink" Target="https://www.maruzen-publishing.co.jp/item/?book_no=2944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book/10.1007/978-3-319-76526-6" TargetMode="External"/><Relationship Id="rId5" Type="http://schemas.openxmlformats.org/officeDocument/2006/relationships/hyperlink" Target="https://ieeexplore.ieee.org/abstract/document/8335443" TargetMode="External"/><Relationship Id="rId10" Type="http://schemas.openxmlformats.org/officeDocument/2006/relationships/hyperlink" Target="https://arith2023.arithsymposium.org/slides/S8_JongwookSohn_EnhancedFloatingPointMultiplyAddWithFullDenormalSupport.pdf" TargetMode="External"/><Relationship Id="rId4" Type="http://schemas.openxmlformats.org/officeDocument/2006/relationships/hyperlink" Target="http://www.transputer.net/fbooks/t9000/t9kfpdsn.pdf" TargetMode="External"/><Relationship Id="rId9" Type="http://schemas.openxmlformats.org/officeDocument/2006/relationships/hyperlink" Target="https://arith2023.arithsymposium.org/papers/Enhanced%20Floating-Point%20Multiply-Add%20with%20Full%20Denormal%20Support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7E388-8007-FC61-F6E4-AFBCC18E8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57" y="2168986"/>
            <a:ext cx="7920088" cy="450004"/>
          </a:xfrm>
        </p:spPr>
        <p:txBody>
          <a:bodyPr/>
          <a:lstStyle/>
          <a:p>
            <a:r>
              <a:rPr kumimoji="1" lang="ja-JP" altLang="en-US" dirty="0"/>
              <a:t>浮動小数点演算器の高速化 </a:t>
            </a:r>
            <a:r>
              <a:rPr kumimoji="1" lang="en-US" altLang="ja-JP" dirty="0"/>
              <a:t>v5</a:t>
            </a:r>
            <a:endParaRPr kumimoji="1" 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D2101D-4AFD-405B-C55C-32B0CF820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959" y="3158997"/>
            <a:ext cx="7740086" cy="990011"/>
          </a:xfrm>
        </p:spPr>
        <p:txBody>
          <a:bodyPr/>
          <a:lstStyle/>
          <a:p>
            <a:pPr algn="ctr"/>
            <a:r>
              <a:rPr lang="ja-JP" altLang="en-US" sz="2000" b="0" dirty="0"/>
              <a:t>塩谷 亮太 </a:t>
            </a:r>
            <a:r>
              <a:rPr lang="en-US" altLang="ja-JP" sz="2000" b="0" dirty="0"/>
              <a:t>(shioya@ci.i.u-tokyo.ac.jp)</a:t>
            </a:r>
            <a:br>
              <a:rPr lang="en-US" altLang="ja-JP" sz="2000" b="0" dirty="0"/>
            </a:br>
            <a:r>
              <a:rPr lang="ja-JP" altLang="en-US" sz="2000" b="0" dirty="0"/>
              <a:t>東京大学大学院情報理工学系研究科 創造情報学専攻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970279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LZA: </a:t>
            </a:r>
            <a:r>
              <a:rPr kumimoji="1" lang="en-US" altLang="ja-JP" b="1" dirty="0"/>
              <a:t>Leading Zero Anticipation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466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5ACF2-0003-96E7-49EE-17A293C8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CFAE-04C3-B062-FB03-77928891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Leading Zero Count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Leading Zero Anticipation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5A98D-A5F3-7E78-EA80-B52239FE7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dirty="0"/>
              <a:t>LZC: Leading Zero Count</a:t>
            </a:r>
          </a:p>
          <a:p>
            <a:pPr lvl="1"/>
            <a:r>
              <a:rPr kumimoji="1" lang="ja-JP" altLang="en-US" dirty="0"/>
              <a:t>最上位の連続したゼロの数を数える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浮動小数点数の正規化で使う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減算でできる上位のゼロの部分をシフトで埋める</a:t>
            </a:r>
            <a:endParaRPr kumimoji="1" lang="en-US" altLang="ja-JP" dirty="0"/>
          </a:p>
          <a:p>
            <a:r>
              <a:rPr lang="en-US" dirty="0"/>
              <a:t>LZA: Leading Zero </a:t>
            </a:r>
            <a:r>
              <a:rPr lang="en-US" dirty="0">
                <a:solidFill>
                  <a:schemeClr val="accent5"/>
                </a:solidFill>
              </a:rPr>
              <a:t>Anticipation</a:t>
            </a:r>
          </a:p>
          <a:p>
            <a:pPr lvl="1"/>
            <a:r>
              <a:rPr lang="ja-JP" altLang="en-US" dirty="0"/>
              <a:t>乗算の最後の桁上げ加算と並行して，ゼロの数を予測する</a:t>
            </a:r>
            <a:endParaRPr lang="en-US" altLang="ja-JP" dirty="0"/>
          </a:p>
          <a:p>
            <a:pPr lvl="2"/>
            <a:r>
              <a:rPr lang="en-US" altLang="ja-JP" dirty="0" err="1"/>
              <a:t>c+s</a:t>
            </a:r>
            <a:r>
              <a:rPr lang="en-US" altLang="ja-JP" dirty="0"/>
              <a:t> </a:t>
            </a:r>
            <a:r>
              <a:rPr lang="ja-JP" altLang="en-US" dirty="0"/>
              <a:t>を計算してる間に </a:t>
            </a:r>
            <a:r>
              <a:rPr lang="en-US" altLang="ja-JP" dirty="0"/>
              <a:t>LZA(c, s) </a:t>
            </a:r>
            <a:r>
              <a:rPr lang="ja-JP" altLang="en-US" dirty="0"/>
              <a:t>により，</a:t>
            </a:r>
            <a:r>
              <a:rPr lang="en-US" altLang="ja-JP" dirty="0" err="1"/>
              <a:t>c+s</a:t>
            </a:r>
            <a:r>
              <a:rPr lang="en-US" altLang="ja-JP" dirty="0"/>
              <a:t> </a:t>
            </a:r>
            <a:r>
              <a:rPr lang="ja-JP" altLang="en-US" dirty="0"/>
              <a:t>の結果のゼロの数を予測する</a:t>
            </a:r>
            <a:endParaRPr lang="en-US" altLang="ja-JP" dirty="0"/>
          </a:p>
          <a:p>
            <a:pPr lvl="1"/>
            <a:r>
              <a:rPr lang="ja-JP" altLang="en-US" dirty="0"/>
              <a:t>真のゼロの数から１ずれる可能性がある</a:t>
            </a:r>
            <a:endParaRPr lang="en-US" altLang="ja-JP" dirty="0"/>
          </a:p>
          <a:p>
            <a:pPr lvl="2"/>
            <a:r>
              <a:rPr lang="ja-JP" altLang="en-US" dirty="0"/>
              <a:t>シフトした結果の </a:t>
            </a:r>
            <a:r>
              <a:rPr lang="en-US" altLang="ja-JP" dirty="0"/>
              <a:t>MSB </a:t>
            </a:r>
            <a:r>
              <a:rPr lang="ja-JP" altLang="en-US" dirty="0"/>
              <a:t>をみて補正する</a:t>
            </a:r>
          </a:p>
          <a:p>
            <a:pPr lvl="1"/>
            <a:r>
              <a:rPr lang="ja-JP" altLang="en-US" dirty="0"/>
              <a:t>結果が符号付きでもできる（後述）</a:t>
            </a:r>
            <a:endParaRPr kumimoji="1"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70357-7B47-8166-AF65-C046A6CF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FMA </a:t>
            </a:r>
            <a:r>
              <a:rPr kumimoji="1" lang="ja-JP" altLang="en-US" dirty="0"/>
              <a:t>演算器のブロック図：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1B5DC3-0974-25BE-8B68-A04CB235B54E}"/>
              </a:ext>
            </a:extLst>
          </p:cNvPr>
          <p:cNvSpPr/>
          <p:nvPr/>
        </p:nvSpPr>
        <p:spPr bwMode="auto">
          <a:xfrm>
            <a:off x="1691968" y="1988984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D7E49E-169B-966E-881A-0826B8945643}"/>
              </a:ext>
            </a:extLst>
          </p:cNvPr>
          <p:cNvSpPr/>
          <p:nvPr/>
        </p:nvSpPr>
        <p:spPr bwMode="auto">
          <a:xfrm>
            <a:off x="611956" y="252899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DF24D3-F95C-4F59-9D76-B919766A5D58}"/>
              </a:ext>
            </a:extLst>
          </p:cNvPr>
          <p:cNvCxnSpPr/>
          <p:nvPr/>
        </p:nvCxnSpPr>
        <p:spPr bwMode="auto">
          <a:xfrm>
            <a:off x="971960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08EB8B-77A2-3AB4-1990-F5B1E9943E9B}"/>
              </a:ext>
            </a:extLst>
          </p:cNvPr>
          <p:cNvCxnSpPr/>
          <p:nvPr/>
        </p:nvCxnSpPr>
        <p:spPr bwMode="auto">
          <a:xfrm>
            <a:off x="2051972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F931098-1A59-5241-B0FD-D3B1A20A2EB6}"/>
              </a:ext>
            </a:extLst>
          </p:cNvPr>
          <p:cNvCxnSpPr>
            <a:cxnSpLocks/>
          </p:cNvCxnSpPr>
          <p:nvPr/>
        </p:nvCxnSpPr>
        <p:spPr bwMode="auto">
          <a:xfrm>
            <a:off x="1421965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DE3028B-B719-00BC-181E-F0C3499DCFDA}"/>
              </a:ext>
            </a:extLst>
          </p:cNvPr>
          <p:cNvCxnSpPr>
            <a:cxnSpLocks/>
          </p:cNvCxnSpPr>
          <p:nvPr/>
        </p:nvCxnSpPr>
        <p:spPr bwMode="auto">
          <a:xfrm>
            <a:off x="1961971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6EE46C-E9BD-1126-CCA5-4393474DCA91}"/>
              </a:ext>
            </a:extLst>
          </p:cNvPr>
          <p:cNvSpPr/>
          <p:nvPr/>
        </p:nvSpPr>
        <p:spPr bwMode="auto">
          <a:xfrm>
            <a:off x="611956" y="3429001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57051C6-7C45-053C-5F63-28172EF47F0D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 bwMode="auto">
          <a:xfrm>
            <a:off x="1691968" y="4509013"/>
            <a:ext cx="0" cy="14400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5559096-D248-D5D8-5FFB-8A7AEF17F1D6}"/>
              </a:ext>
            </a:extLst>
          </p:cNvPr>
          <p:cNvSpPr/>
          <p:nvPr/>
        </p:nvSpPr>
        <p:spPr bwMode="auto">
          <a:xfrm>
            <a:off x="3131984" y="4869016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3EF7B9C-B0B8-96D1-E132-29BADEC86D85}"/>
              </a:ext>
            </a:extLst>
          </p:cNvPr>
          <p:cNvCxnSpPr/>
          <p:nvPr/>
        </p:nvCxnSpPr>
        <p:spPr bwMode="auto">
          <a:xfrm>
            <a:off x="2051972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A056BA7-AA30-864F-4D9C-BB80BC7D9BC5}"/>
              </a:ext>
            </a:extLst>
          </p:cNvPr>
          <p:cNvCxnSpPr/>
          <p:nvPr/>
        </p:nvCxnSpPr>
        <p:spPr bwMode="auto">
          <a:xfrm>
            <a:off x="313198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AC20F0-81E4-C983-37CA-015964BB351A}"/>
              </a:ext>
            </a:extLst>
          </p:cNvPr>
          <p:cNvSpPr/>
          <p:nvPr/>
        </p:nvSpPr>
        <p:spPr bwMode="auto">
          <a:xfrm>
            <a:off x="611956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3D71A18-3B2B-F0A5-7133-A996CA85ACE2}"/>
              </a:ext>
            </a:extLst>
          </p:cNvPr>
          <p:cNvSpPr/>
          <p:nvPr/>
        </p:nvSpPr>
        <p:spPr bwMode="auto">
          <a:xfrm>
            <a:off x="1691968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DE070FE-B8F0-E128-DDC8-81592CB43733}"/>
              </a:ext>
            </a:extLst>
          </p:cNvPr>
          <p:cNvSpPr/>
          <p:nvPr/>
        </p:nvSpPr>
        <p:spPr bwMode="auto">
          <a:xfrm>
            <a:off x="2771980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765EAD6-4CFA-5FA8-F4A4-F675757B1717}"/>
              </a:ext>
            </a:extLst>
          </p:cNvPr>
          <p:cNvSpPr/>
          <p:nvPr/>
        </p:nvSpPr>
        <p:spPr bwMode="auto">
          <a:xfrm>
            <a:off x="611956" y="1988984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AB6985A-A6B4-4B46-5779-3B4140DC4FED}"/>
              </a:ext>
            </a:extLst>
          </p:cNvPr>
          <p:cNvCxnSpPr/>
          <p:nvPr/>
        </p:nvCxnSpPr>
        <p:spPr bwMode="auto">
          <a:xfrm>
            <a:off x="971960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4B4A3A2-F6D0-52E9-A7F9-E49AEF3FDA8E}"/>
              </a:ext>
            </a:extLst>
          </p:cNvPr>
          <p:cNvSpPr/>
          <p:nvPr/>
        </p:nvSpPr>
        <p:spPr bwMode="auto">
          <a:xfrm>
            <a:off x="611956" y="5949028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15DF23F-5B76-7A43-74B2-C3245B1E2A7E}"/>
              </a:ext>
            </a:extLst>
          </p:cNvPr>
          <p:cNvCxnSpPr>
            <a:cxnSpLocks/>
          </p:cNvCxnSpPr>
          <p:nvPr/>
        </p:nvCxnSpPr>
        <p:spPr bwMode="auto">
          <a:xfrm>
            <a:off x="3491988" y="558902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4616064-AE37-72B6-C3F8-CCF82C154BC1}"/>
              </a:ext>
            </a:extLst>
          </p:cNvPr>
          <p:cNvCxnSpPr>
            <a:cxnSpLocks/>
            <a:endCxn id="18" idx="0"/>
          </p:cNvCxnSpPr>
          <p:nvPr/>
        </p:nvCxnSpPr>
        <p:spPr bwMode="auto">
          <a:xfrm>
            <a:off x="3491988" y="4599013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AE36101-2A5A-A7E4-F5A8-2FCA9C64D693}"/>
              </a:ext>
            </a:extLst>
          </p:cNvPr>
          <p:cNvCxnSpPr/>
          <p:nvPr/>
        </p:nvCxnSpPr>
        <p:spPr bwMode="auto">
          <a:xfrm>
            <a:off x="2501977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276B3EA-8EAB-A1A5-1333-A3E3B77A55EF}"/>
              </a:ext>
            </a:extLst>
          </p:cNvPr>
          <p:cNvSpPr/>
          <p:nvPr/>
        </p:nvSpPr>
        <p:spPr bwMode="auto">
          <a:xfrm>
            <a:off x="5652012" y="1988984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5859DA8-FA67-4228-2272-969372DFCF29}"/>
              </a:ext>
            </a:extLst>
          </p:cNvPr>
          <p:cNvSpPr/>
          <p:nvPr/>
        </p:nvSpPr>
        <p:spPr bwMode="auto">
          <a:xfrm>
            <a:off x="4572000" y="252899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0873DD5-856B-0C61-162B-48DFBEF192D5}"/>
              </a:ext>
            </a:extLst>
          </p:cNvPr>
          <p:cNvCxnSpPr/>
          <p:nvPr/>
        </p:nvCxnSpPr>
        <p:spPr bwMode="auto">
          <a:xfrm>
            <a:off x="4932004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29CC945-4CB5-F1D4-0F5E-089E3C8D5A30}"/>
              </a:ext>
            </a:extLst>
          </p:cNvPr>
          <p:cNvCxnSpPr/>
          <p:nvPr/>
        </p:nvCxnSpPr>
        <p:spPr bwMode="auto">
          <a:xfrm>
            <a:off x="6012016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F38AD9E-34DF-CE9D-BAFF-28DEBDBF1BA5}"/>
              </a:ext>
            </a:extLst>
          </p:cNvPr>
          <p:cNvCxnSpPr>
            <a:cxnSpLocks/>
          </p:cNvCxnSpPr>
          <p:nvPr/>
        </p:nvCxnSpPr>
        <p:spPr bwMode="auto">
          <a:xfrm>
            <a:off x="5382009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198525F-6287-1E1D-BEFF-458964A807B5}"/>
              </a:ext>
            </a:extLst>
          </p:cNvPr>
          <p:cNvCxnSpPr>
            <a:cxnSpLocks/>
          </p:cNvCxnSpPr>
          <p:nvPr/>
        </p:nvCxnSpPr>
        <p:spPr bwMode="auto">
          <a:xfrm>
            <a:off x="5922015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E6BED64-AA60-24AF-8171-A06F0855DC41}"/>
              </a:ext>
            </a:extLst>
          </p:cNvPr>
          <p:cNvSpPr/>
          <p:nvPr/>
        </p:nvSpPr>
        <p:spPr bwMode="auto">
          <a:xfrm>
            <a:off x="4572000" y="3429001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A7870B6-3942-B56C-028B-2AB002B08F82}"/>
              </a:ext>
            </a:extLst>
          </p:cNvPr>
          <p:cNvCxnSpPr/>
          <p:nvPr/>
        </p:nvCxnSpPr>
        <p:spPr bwMode="auto">
          <a:xfrm>
            <a:off x="5652012" y="450901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5356D96-0600-7EB2-115C-B1593DCFFD4C}"/>
              </a:ext>
            </a:extLst>
          </p:cNvPr>
          <p:cNvSpPr/>
          <p:nvPr/>
        </p:nvSpPr>
        <p:spPr bwMode="auto">
          <a:xfrm>
            <a:off x="7092028" y="3429000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2647111-98C8-8508-4C0E-3FBBF64DDD0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2009" y="3068996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BC3CECC-EA36-3D5E-69A8-2E0212CBD646}"/>
              </a:ext>
            </a:extLst>
          </p:cNvPr>
          <p:cNvCxnSpPr>
            <a:cxnSpLocks/>
          </p:cNvCxnSpPr>
          <p:nvPr/>
        </p:nvCxnSpPr>
        <p:spPr bwMode="auto">
          <a:xfrm flipH="1">
            <a:off x="5922015" y="3248998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6F8F5D3-CFC4-DD78-B27D-9CDEB37B0702}"/>
              </a:ext>
            </a:extLst>
          </p:cNvPr>
          <p:cNvCxnSpPr>
            <a:cxnSpLocks/>
          </p:cNvCxnSpPr>
          <p:nvPr/>
        </p:nvCxnSpPr>
        <p:spPr bwMode="auto">
          <a:xfrm>
            <a:off x="7272030" y="3068996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A22C0F7-B465-6060-90BD-402E755C6448}"/>
              </a:ext>
            </a:extLst>
          </p:cNvPr>
          <p:cNvCxnSpPr>
            <a:cxnSpLocks/>
          </p:cNvCxnSpPr>
          <p:nvPr/>
        </p:nvCxnSpPr>
        <p:spPr bwMode="auto">
          <a:xfrm>
            <a:off x="7632034" y="324899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66146F6-510D-C1E2-C96A-2424203EC95F}"/>
              </a:ext>
            </a:extLst>
          </p:cNvPr>
          <p:cNvCxnSpPr/>
          <p:nvPr/>
        </p:nvCxnSpPr>
        <p:spPr bwMode="auto">
          <a:xfrm>
            <a:off x="6012016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7E07FC9-7F60-9D96-1413-4FEA44A3CFAA}"/>
              </a:ext>
            </a:extLst>
          </p:cNvPr>
          <p:cNvCxnSpPr/>
          <p:nvPr/>
        </p:nvCxnSpPr>
        <p:spPr bwMode="auto">
          <a:xfrm>
            <a:off x="7092028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5E76029-F81C-AE95-DB62-7BDA7E71595C}"/>
              </a:ext>
            </a:extLst>
          </p:cNvPr>
          <p:cNvSpPr/>
          <p:nvPr/>
        </p:nvSpPr>
        <p:spPr bwMode="auto">
          <a:xfrm>
            <a:off x="4572000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70A63ED-00E1-851A-5576-1E80E253EA1D}"/>
              </a:ext>
            </a:extLst>
          </p:cNvPr>
          <p:cNvSpPr/>
          <p:nvPr/>
        </p:nvSpPr>
        <p:spPr bwMode="auto">
          <a:xfrm>
            <a:off x="5652012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D0CFB4F-AB4E-C8B8-A67E-072EA999B3FA}"/>
              </a:ext>
            </a:extLst>
          </p:cNvPr>
          <p:cNvSpPr/>
          <p:nvPr/>
        </p:nvSpPr>
        <p:spPr bwMode="auto">
          <a:xfrm>
            <a:off x="6732024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951C98C-9188-F407-3C63-E67DE75FDFAB}"/>
              </a:ext>
            </a:extLst>
          </p:cNvPr>
          <p:cNvSpPr/>
          <p:nvPr/>
        </p:nvSpPr>
        <p:spPr bwMode="auto">
          <a:xfrm>
            <a:off x="4572000" y="1988984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D6D9266-9621-C7B3-7EA2-DA43393C0E4D}"/>
              </a:ext>
            </a:extLst>
          </p:cNvPr>
          <p:cNvCxnSpPr/>
          <p:nvPr/>
        </p:nvCxnSpPr>
        <p:spPr bwMode="auto">
          <a:xfrm>
            <a:off x="493200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4572000" y="468901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D3E6C05-4BCA-FAF3-4472-7617819D9F5E}"/>
              </a:ext>
            </a:extLst>
          </p:cNvPr>
          <p:cNvCxnSpPr>
            <a:cxnSpLocks/>
            <a:stCxn id="76" idx="2"/>
          </p:cNvCxnSpPr>
          <p:nvPr/>
        </p:nvCxnSpPr>
        <p:spPr bwMode="auto">
          <a:xfrm>
            <a:off x="7452032" y="4149008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759204E-4C5A-54B7-1A8D-6DBB4674818D}"/>
              </a:ext>
            </a:extLst>
          </p:cNvPr>
          <p:cNvCxnSpPr>
            <a:cxnSpLocks/>
            <a:endCxn id="88" idx="3"/>
          </p:cNvCxnSpPr>
          <p:nvPr/>
        </p:nvCxnSpPr>
        <p:spPr bwMode="auto">
          <a:xfrm flipH="1">
            <a:off x="6732024" y="4869016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6629468-00B7-283B-D797-B99165B351E5}"/>
              </a:ext>
            </a:extLst>
          </p:cNvPr>
          <p:cNvCxnSpPr/>
          <p:nvPr/>
        </p:nvCxnSpPr>
        <p:spPr bwMode="auto">
          <a:xfrm>
            <a:off x="6462021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D011AC93-543D-97AF-27E4-CE090D60D3B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980" y="6129030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697EFF7F-D7AD-B1E3-5408-E8A7A81C08A4}"/>
              </a:ext>
            </a:extLst>
          </p:cNvPr>
          <p:cNvCxnSpPr>
            <a:cxnSpLocks/>
          </p:cNvCxnSpPr>
          <p:nvPr/>
        </p:nvCxnSpPr>
        <p:spPr bwMode="auto">
          <a:xfrm flipH="1">
            <a:off x="1691968" y="4599013"/>
            <a:ext cx="180002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92408CC5-1CB4-4A61-4DC6-05AAFDDEF47A}"/>
              </a:ext>
            </a:extLst>
          </p:cNvPr>
          <p:cNvSpPr/>
          <p:nvPr/>
        </p:nvSpPr>
        <p:spPr bwMode="auto">
          <a:xfrm>
            <a:off x="4572000" y="522902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/>
          <p:nvPr/>
        </p:nvCxnSpPr>
        <p:spPr bwMode="auto">
          <a:xfrm>
            <a:off x="5652012" y="504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30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8ECC0-663F-AC12-90B0-3050144F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のやりかた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D18BD2-7027-FB88-74E7-61244197D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方針：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推定ビット列 </a:t>
            </a:r>
            <a:r>
              <a:rPr kumimoji="1" lang="en-US" altLang="ja-JP" dirty="0"/>
              <a:t>L </a:t>
            </a:r>
            <a:r>
              <a:rPr kumimoji="1" lang="ja-JP" altLang="en-US" dirty="0"/>
              <a:t>を作る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A+B </a:t>
            </a:r>
            <a:r>
              <a:rPr kumimoji="1" lang="ja-JP" altLang="en-US" dirty="0"/>
              <a:t>の真の結果に対し，上位の連続ゼロの個数が</a:t>
            </a:r>
            <a:br>
              <a:rPr kumimoji="1" lang="en-US" altLang="ja-JP" dirty="0"/>
            </a:br>
            <a:r>
              <a:rPr kumimoji="1" lang="ja-JP" altLang="en-US" dirty="0"/>
              <a:t>同じになるビット列を推定により作る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実際には真の結果から１ずれる場合がある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en-US" dirty="0"/>
              <a:t>L </a:t>
            </a:r>
            <a:r>
              <a:rPr kumimoji="1" lang="ja-JP" altLang="en-US" dirty="0"/>
              <a:t>に対して通常の 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を行いゼロの数を数える</a:t>
            </a:r>
            <a:endParaRPr kumimoji="1" lang="en-US" altLang="ja-JP" dirty="0"/>
          </a:p>
          <a:p>
            <a:r>
              <a:rPr kumimoji="1" lang="ja-JP" altLang="en-US" dirty="0"/>
              <a:t>例：</a:t>
            </a:r>
            <a:endParaRPr kumimoji="1" lang="en-US" altLang="ja-JP" dirty="0"/>
          </a:p>
          <a:p>
            <a:pPr lvl="1"/>
            <a:r>
              <a:rPr kumimoji="1" lang="en-US" dirty="0"/>
              <a:t>A+B </a:t>
            </a:r>
            <a:r>
              <a:rPr kumimoji="1" lang="ja-JP" altLang="en-US" dirty="0"/>
              <a:t>の真の結果：</a:t>
            </a:r>
            <a:r>
              <a:rPr kumimoji="1" lang="en-US" altLang="ja-JP" dirty="0"/>
              <a:t>	0b</a:t>
            </a:r>
            <a:r>
              <a:rPr kumimoji="1" lang="en-US" altLang="ja-JP" dirty="0">
                <a:solidFill>
                  <a:schemeClr val="accent5"/>
                </a:solidFill>
              </a:rPr>
              <a:t>0000</a:t>
            </a:r>
            <a:r>
              <a:rPr kumimoji="1" lang="en-US" altLang="ja-JP" dirty="0"/>
              <a:t>_1000</a:t>
            </a:r>
          </a:p>
          <a:p>
            <a:pPr lvl="1"/>
            <a:r>
              <a:rPr lang="en-US" altLang="ja-JP" dirty="0"/>
              <a:t>L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		0b</a:t>
            </a:r>
            <a:r>
              <a:rPr kumimoji="1" lang="en-US" altLang="ja-JP" dirty="0">
                <a:solidFill>
                  <a:schemeClr val="accent5"/>
                </a:solidFill>
              </a:rPr>
              <a:t>000</a:t>
            </a:r>
            <a:r>
              <a:rPr kumimoji="1" lang="en-US" altLang="ja-JP" dirty="0"/>
              <a:t>1_1011</a:t>
            </a:r>
          </a:p>
          <a:p>
            <a:pPr lvl="2"/>
            <a:r>
              <a:rPr kumimoji="1" lang="ja-JP" altLang="en-US" dirty="0"/>
              <a:t>上位の連続ゼロ個数が１つ少ない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そこより下位はどうなってても良い</a:t>
            </a:r>
            <a:r>
              <a:rPr kumimoji="1" lang="en-US" altLang="ja-JP" dirty="0"/>
              <a:t> 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76502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b="0" i="0" dirty="0">
                <a:effectLst/>
                <a:highlight>
                  <a:srgbClr val="FFFFFF"/>
                </a:highlight>
                <a:latin typeface="NotoSansJP"/>
              </a:rPr>
              <a:t>A+B </a:t>
            </a:r>
            <a:r>
              <a:rPr lang="ja-JP" altLang="en-US" b="0" i="0" dirty="0">
                <a:effectLst/>
                <a:highlight>
                  <a:srgbClr val="FFFFFF"/>
                </a:highlight>
                <a:latin typeface="NotoSansJP"/>
              </a:rPr>
              <a:t>が負になる場合に対応する必要がある</a:t>
            </a:r>
            <a:endParaRPr lang="en-US" altLang="ja-JP" b="0" i="0" dirty="0">
              <a:effectLst/>
              <a:highlight>
                <a:srgbClr val="FFFFFF"/>
              </a:highlight>
              <a:latin typeface="NotoSansJP"/>
            </a:endParaRPr>
          </a:p>
          <a:p>
            <a:pPr lvl="1"/>
            <a:r>
              <a:rPr kumimoji="1" lang="ja-JP" altLang="en-US" dirty="0"/>
              <a:t>結果が負の場合，符号反転して絶対値がとられる</a:t>
            </a:r>
            <a:endParaRPr kumimoji="1" lang="en-US" dirty="0"/>
          </a:p>
          <a:p>
            <a:r>
              <a:rPr kumimoji="1" lang="ja-JP" altLang="en-US" dirty="0"/>
              <a:t>結果が負の場合に対応するため以下の予測を行う</a:t>
            </a:r>
            <a:br>
              <a:rPr kumimoji="1" lang="en-US" altLang="ja-JP" dirty="0"/>
            </a:br>
            <a:r>
              <a:rPr kumimoji="1" lang="ja-JP" altLang="en-US" dirty="0"/>
              <a:t>（両者は意味的に等価）</a:t>
            </a:r>
          </a:p>
          <a:p>
            <a:pPr lvl="1"/>
            <a:r>
              <a:rPr kumimoji="1" lang="en-US" dirty="0"/>
              <a:t>abs(A+B+1) </a:t>
            </a:r>
            <a:r>
              <a:rPr kumimoji="1" lang="ja-JP" altLang="en-US" dirty="0"/>
              <a:t>の </a:t>
            </a:r>
            <a:r>
              <a:rPr kumimoji="1" lang="en-US" dirty="0"/>
              <a:t>leading zero count</a:t>
            </a:r>
          </a:p>
          <a:p>
            <a:pPr lvl="1"/>
            <a:r>
              <a:rPr kumimoji="1" lang="en-US" dirty="0"/>
              <a:t>A+B </a:t>
            </a:r>
            <a:r>
              <a:rPr kumimoji="1" lang="ja-JP" altLang="en-US" dirty="0"/>
              <a:t>の </a:t>
            </a:r>
            <a:r>
              <a:rPr kumimoji="1" lang="en-US" dirty="0"/>
              <a:t>leading *sign* count</a:t>
            </a:r>
          </a:p>
        </p:txBody>
      </p:sp>
    </p:spTree>
    <p:extLst>
      <p:ext uri="{BB962C8B-B14F-4D97-AF65-F5344CB8AC3E}">
        <p14:creationId xmlns:p14="http://schemas.microsoft.com/office/powerpoint/2010/main" val="376189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3870043" cy="5219751"/>
          </a:xfrm>
        </p:spPr>
        <p:txBody>
          <a:bodyPr/>
          <a:lstStyle/>
          <a:p>
            <a:r>
              <a:rPr kumimoji="1" lang="en-US" altLang="ja-JP" dirty="0"/>
              <a:t>[</a:t>
            </a:r>
            <a:r>
              <a:rPr lang="en-US" altLang="ja-JP" sz="2000" dirty="0"/>
              <a:t>Knowles1991</a:t>
            </a:r>
            <a:r>
              <a:rPr kumimoji="1" lang="en-US" altLang="ja-JP" dirty="0"/>
              <a:t>] </a:t>
            </a:r>
            <a:r>
              <a:rPr kumimoji="1" lang="ja-JP" altLang="en-US" dirty="0"/>
              <a:t>の</a:t>
            </a:r>
            <a:br>
              <a:rPr kumimoji="1" lang="en-US" altLang="ja-JP" dirty="0"/>
            </a:br>
            <a:r>
              <a:rPr kumimoji="1" lang="ja-JP" altLang="en-US" dirty="0"/>
              <a:t> </a:t>
            </a:r>
            <a:r>
              <a:rPr kumimoji="1" lang="en-US" altLang="ja-JP" dirty="0"/>
              <a:t>Fig.4 </a:t>
            </a:r>
            <a:r>
              <a:rPr kumimoji="1" lang="ja-JP" altLang="en-US" dirty="0"/>
              <a:t>に真理値表がある</a:t>
            </a:r>
            <a:endParaRPr kumimoji="1" lang="en-US" altLang="ja-JP" dirty="0"/>
          </a:p>
          <a:p>
            <a:r>
              <a:rPr kumimoji="1" lang="en-US" altLang="ja-JP" dirty="0"/>
              <a:t>kill</a:t>
            </a:r>
            <a:r>
              <a:rPr lang="en-US" altLang="ja-JP" dirty="0"/>
              <a:t>, propagate, generate </a:t>
            </a:r>
            <a:r>
              <a:rPr lang="ja-JP" altLang="en-US" dirty="0"/>
              <a:t>から最初に </a:t>
            </a:r>
            <a:r>
              <a:rPr lang="en-US" altLang="ja-JP" dirty="0"/>
              <a:t>sign </a:t>
            </a:r>
            <a:r>
              <a:rPr lang="ja-JP" altLang="en-US" dirty="0"/>
              <a:t>が途切れるパターンを検出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493DE8-2B3D-3E1B-DFA5-668BD0AB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549" y="0"/>
            <a:ext cx="4754451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A41852D-3055-0FD5-CB9D-9D61A5A6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52" y="5499023"/>
            <a:ext cx="4662001" cy="91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 </a:t>
            </a:r>
            <a:r>
              <a:rPr kumimoji="1" lang="ja-JP" altLang="en-US" dirty="0"/>
              <a:t>の実装例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以降の実装で </a:t>
            </a:r>
            <a:r>
              <a:rPr kumimoji="1" lang="en-US" altLang="ja-JP" dirty="0"/>
              <a:t>L()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L2() </a:t>
            </a:r>
            <a:r>
              <a:rPr kumimoji="1" lang="ja-JP" altLang="en-US" dirty="0"/>
              <a:t>に対して 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を行うと，</a:t>
            </a:r>
            <a:br>
              <a:rPr kumimoji="1" lang="en-US" altLang="ja-JP" dirty="0"/>
            </a:br>
            <a:r>
              <a:rPr kumimoji="1" lang="ja-JP" altLang="en-US" dirty="0"/>
              <a:t>絶対値を取った後のゼロの数に対して </a:t>
            </a:r>
            <a:r>
              <a:rPr kumimoji="1" lang="en-US" altLang="ja-JP" dirty="0"/>
              <a:t>+0 or -1 </a:t>
            </a:r>
            <a:r>
              <a:rPr kumimoji="1" lang="ja-JP" altLang="en-US" dirty="0"/>
              <a:t>の予測が得られる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シミュレーションにより全数で確認済み</a:t>
            </a:r>
            <a:endParaRPr kumimoji="1" lang="en-US" altLang="ja-JP" dirty="0"/>
          </a:p>
          <a:p>
            <a:r>
              <a:rPr kumimoji="1" lang="ja-JP" altLang="en-US" dirty="0"/>
              <a:t>これらの実装の違いは，</a:t>
            </a:r>
            <a:br>
              <a:rPr kumimoji="1" lang="en-US" altLang="ja-JP" dirty="0"/>
            </a:br>
            <a:r>
              <a:rPr kumimoji="1" lang="en-US" altLang="ja-JP" dirty="0"/>
              <a:t>[</a:t>
            </a:r>
            <a:r>
              <a:rPr lang="en-US" altLang="ja-JP" sz="2000" dirty="0"/>
              <a:t>Knowles1991</a:t>
            </a:r>
            <a:r>
              <a:rPr kumimoji="1" lang="en-US" altLang="ja-JP" dirty="0"/>
              <a:t>] </a:t>
            </a:r>
            <a:r>
              <a:rPr kumimoji="1" lang="ja-JP" altLang="en-US" dirty="0"/>
              <a:t>の真理値表の </a:t>
            </a:r>
            <a:r>
              <a:rPr kumimoji="1" lang="en-US" altLang="ja-JP" dirty="0"/>
              <a:t>x </a:t>
            </a:r>
            <a:r>
              <a:rPr kumimoji="1" lang="ja-JP" altLang="en-US" dirty="0"/>
              <a:t>の部分への対応が違うだけ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75923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実装例１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611956" y="2348988"/>
            <a:ext cx="3690041" cy="2700030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[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Schmooklerl2001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]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Eq.1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より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localparam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W = 8;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automatic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L(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a,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b);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H, HC, Z, ZC, G, GC;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{a[W-1], a};  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1bit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上までみるので符号拡張</a:t>
            </a:r>
          </a:p>
          <a:p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sb = {b[W-1], b};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H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^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HC = ~H;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 = ~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~sb;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ZC = ~Z;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GC = ~G;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一番下のビットは常に 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でも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LZA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の性質的に大丈夫（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+0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or -1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を予測するので）</a:t>
            </a:r>
          </a:p>
          <a:p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(HC&gt;&gt;1 &amp; Z &amp; ZC&lt;&lt;1) | (HC&gt;&gt;1 &amp; G &amp; GC&lt;&lt;1) | 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(H&gt;&gt;1 &amp; G &amp; ZC&lt;&lt;1) | (H&gt;&gt;1 &amp; Z &amp; GC&lt;&lt;1) | 1;</a:t>
            </a:r>
          </a:p>
          <a:p>
            <a:r>
              <a:rPr kumimoji="1" lang="en-US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  <a:endParaRPr kumimoji="1" 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9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実装例２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611956" y="2348988"/>
            <a:ext cx="3690041" cy="2700030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[Hoskote2002]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より．インテルの特許だが期限切れ（そもそも多分成立していない）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localparam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W = 8;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 automatic 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L2(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 logic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[W-1:0] a,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 logic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[W-1:0] b);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P, X, G, N, O, Z;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n, o, L;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{a[W-1], a};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sb = {b[W-1], b};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^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X = ~P;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N = ~G;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O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|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 = ~O;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n = N | (N&lt;&lt;1);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o = O | (O&lt;&lt;1);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L = (X&gt;&gt;1) &amp; n &amp; o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| (P&gt;&gt;1) &amp; G &amp; (O&lt;&lt;1)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| (P&gt;&gt;1) &amp; Z &amp; (N&lt;&lt;1);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L | 1;</a:t>
            </a:r>
          </a:p>
          <a:p>
            <a:r>
              <a:rPr kumimoji="1" lang="en-US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  <a:endParaRPr kumimoji="1" 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3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FE410-54AA-65D3-8EEF-57FD7917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備考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5D85C4-0074-B3AF-D0FA-A32730845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2000" dirty="0"/>
              <a:t>多くの文献では </a:t>
            </a:r>
            <a:r>
              <a:rPr lang="en-US" altLang="ja-JP" sz="2000" dirty="0"/>
              <a:t>LZA </a:t>
            </a:r>
            <a:r>
              <a:rPr lang="ja-JP" altLang="en-US" sz="2000" dirty="0"/>
              <a:t>は </a:t>
            </a:r>
            <a:r>
              <a:rPr lang="en-US" altLang="ja-JP" sz="2000" dirty="0"/>
              <a:t>+0 or +1 </a:t>
            </a:r>
            <a:r>
              <a:rPr lang="ja-JP" altLang="en-US" sz="2000" dirty="0"/>
              <a:t>を予測すると記述されている</a:t>
            </a:r>
            <a:endParaRPr lang="en-US" altLang="ja-JP" sz="2000" dirty="0"/>
          </a:p>
          <a:p>
            <a:pPr lvl="1"/>
            <a:r>
              <a:rPr lang="ja-JP" altLang="en-US" dirty="0"/>
              <a:t>本稿では既存の </a:t>
            </a:r>
            <a:r>
              <a:rPr lang="en-US" altLang="ja-JP" dirty="0"/>
              <a:t>LZC </a:t>
            </a:r>
            <a:r>
              <a:rPr lang="ja-JP" altLang="en-US" dirty="0"/>
              <a:t>やシフタの回路との </a:t>
            </a:r>
            <a:r>
              <a:rPr lang="en-US" altLang="ja-JP" dirty="0"/>
              <a:t>RTL </a:t>
            </a:r>
            <a:r>
              <a:rPr lang="ja-JP" altLang="en-US" dirty="0"/>
              <a:t>上の記述の</a:t>
            </a:r>
            <a:br>
              <a:rPr lang="en-US" altLang="ja-JP" dirty="0"/>
            </a:br>
            <a:r>
              <a:rPr lang="ja-JP" altLang="en-US" dirty="0"/>
              <a:t>互換性をたもちやすくするために，</a:t>
            </a:r>
            <a:r>
              <a:rPr lang="en-US" altLang="ja-JP" dirty="0"/>
              <a:t>+0 or -1 </a:t>
            </a:r>
            <a:r>
              <a:rPr lang="ja-JP" altLang="en-US" dirty="0"/>
              <a:t>として説明した</a:t>
            </a:r>
            <a:endParaRPr lang="en-US" altLang="ja-JP" dirty="0"/>
          </a:p>
          <a:p>
            <a:pPr lvl="1"/>
            <a:r>
              <a:rPr lang="ja-JP" altLang="en-US" dirty="0"/>
              <a:t>推定値 </a:t>
            </a:r>
            <a:r>
              <a:rPr lang="en-US" altLang="ja-JP" dirty="0"/>
              <a:t>L </a:t>
            </a:r>
            <a:r>
              <a:rPr lang="ja-JP" altLang="en-US" dirty="0"/>
              <a:t>の左端のビットを増減することで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sz="2000" dirty="0"/>
              <a:t>+0 or +1</a:t>
            </a:r>
            <a:r>
              <a:rPr lang="ja-JP" altLang="en-US" dirty="0"/>
              <a:t>」か「</a:t>
            </a:r>
            <a:r>
              <a:rPr lang="en-US" altLang="ja-JP" sz="2000" dirty="0"/>
              <a:t>-1 or +0</a:t>
            </a:r>
            <a:r>
              <a:rPr lang="ja-JP" altLang="en-US" dirty="0"/>
              <a:t>」は調整可能</a:t>
            </a:r>
            <a:endParaRPr lang="en-US" altLang="ja-JP" dirty="0"/>
          </a:p>
          <a:p>
            <a:r>
              <a:rPr lang="ja-JP" altLang="en-US" sz="2000" dirty="0"/>
              <a:t>符号付き </a:t>
            </a:r>
            <a:r>
              <a:rPr lang="en-US" altLang="ja-JP" sz="2000" dirty="0"/>
              <a:t>LZA </a:t>
            </a:r>
            <a:r>
              <a:rPr lang="ja-JP" altLang="en-US" sz="2000" dirty="0"/>
              <a:t>は </a:t>
            </a:r>
            <a:r>
              <a:rPr lang="en-US" altLang="ja-JP" dirty="0"/>
              <a:t>K,P,G </a:t>
            </a:r>
            <a:r>
              <a:rPr lang="ja-JP" altLang="en-US" dirty="0"/>
              <a:t>の３ビットをみて推定値 </a:t>
            </a:r>
            <a:r>
              <a:rPr lang="en-US" altLang="ja-JP" dirty="0"/>
              <a:t>L </a:t>
            </a:r>
            <a:r>
              <a:rPr lang="ja-JP" altLang="en-US" dirty="0"/>
              <a:t>を作っている</a:t>
            </a:r>
            <a:endParaRPr lang="en-US" altLang="ja-JP" sz="2000" dirty="0"/>
          </a:p>
          <a:p>
            <a:pPr lvl="1"/>
            <a:r>
              <a:rPr lang="ja-JP" altLang="en-US" dirty="0"/>
              <a:t>最上位の連続した </a:t>
            </a:r>
            <a:r>
              <a:rPr lang="en-US" altLang="ja-JP" dirty="0"/>
              <a:t>0 </a:t>
            </a:r>
            <a:r>
              <a:rPr lang="ja-JP" altLang="en-US" dirty="0"/>
              <a:t>や </a:t>
            </a:r>
            <a:r>
              <a:rPr lang="en-US" altLang="ja-JP" dirty="0"/>
              <a:t>1 </a:t>
            </a:r>
            <a:r>
              <a:rPr lang="ja-JP" altLang="en-US" dirty="0"/>
              <a:t>が，</a:t>
            </a:r>
            <a:r>
              <a:rPr lang="en-US" altLang="ja-JP" dirty="0"/>
              <a:t>K,P,G </a:t>
            </a:r>
            <a:r>
              <a:rPr lang="ja-JP" altLang="en-US" dirty="0"/>
              <a:t>がどのように現れると途切れるのかを全通り考えると説明できる</a:t>
            </a:r>
            <a:endParaRPr lang="en-US" altLang="ja-JP" dirty="0"/>
          </a:p>
          <a:p>
            <a:pPr lvl="1"/>
            <a:r>
              <a:rPr lang="ja-JP" altLang="en-US" dirty="0"/>
              <a:t> </a:t>
            </a:r>
            <a:r>
              <a:rPr lang="en-US" altLang="ja-JP" dirty="0"/>
              <a:t>[HPEEMD2006] P.201 </a:t>
            </a:r>
            <a:r>
              <a:rPr lang="ja-JP" altLang="en-US" dirty="0"/>
              <a:t>に場合分けによる具体的な説明がある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28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820D0-3753-6EFB-0DEA-D286FC83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浮動小数点演算器の高速化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A5F7CE-39C2-9318-BADA-B6056EFF5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内容：</a:t>
            </a:r>
            <a:endParaRPr lang="en-US" altLang="ja-JP" dirty="0"/>
          </a:p>
          <a:p>
            <a:pPr lvl="1"/>
            <a:r>
              <a:rPr lang="ja-JP" altLang="en-US" dirty="0"/>
              <a:t>背景：冗長表現と乗算器</a:t>
            </a:r>
            <a:endParaRPr lang="en-US" altLang="ja-JP" dirty="0"/>
          </a:p>
          <a:p>
            <a:pPr lvl="1"/>
            <a:r>
              <a:rPr lang="en-US" altLang="ja-JP" dirty="0"/>
              <a:t>LZA: </a:t>
            </a:r>
            <a:r>
              <a:rPr kumimoji="1" lang="en-US" altLang="ja-JP" dirty="0"/>
              <a:t>Leading Zero Anticipation</a:t>
            </a:r>
          </a:p>
          <a:p>
            <a:pPr lvl="1"/>
            <a:r>
              <a:rPr lang="ja-JP" altLang="en-US" dirty="0"/>
              <a:t>マスクを使った </a:t>
            </a:r>
            <a:r>
              <a:rPr lang="en-US" altLang="ja-JP" dirty="0"/>
              <a:t>LZA </a:t>
            </a:r>
            <a:r>
              <a:rPr lang="ja-JP" altLang="en-US" dirty="0"/>
              <a:t>補正の高速化</a:t>
            </a:r>
            <a:r>
              <a:rPr lang="en-US" altLang="ja-JP" dirty="0"/>
              <a:t>: Lutz’s mask</a:t>
            </a:r>
          </a:p>
          <a:p>
            <a:pPr lvl="1"/>
            <a:r>
              <a:rPr lang="ja-JP" altLang="en-US" dirty="0"/>
              <a:t>絶対値を取る工夫</a:t>
            </a:r>
            <a:endParaRPr lang="en-US" altLang="ja-JP" dirty="0"/>
          </a:p>
          <a:p>
            <a:pPr lvl="2"/>
            <a:r>
              <a:rPr lang="en-US" altLang="ja-JP" dirty="0"/>
              <a:t>End-around-carry adder/</a:t>
            </a:r>
            <a:r>
              <a:rPr kumimoji="1" lang="ja-JP" altLang="en-US" dirty="0"/>
              <a:t>丸めによる加算との統合</a:t>
            </a:r>
            <a:endParaRPr lang="en-US" altLang="ja-JP" dirty="0"/>
          </a:p>
          <a:p>
            <a:pPr lvl="1"/>
            <a:r>
              <a:rPr lang="ja-JP" altLang="en-US" dirty="0"/>
              <a:t>ウォレス木の厚みを意識した加算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9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マスクを使った </a:t>
            </a:r>
            <a:r>
              <a:rPr lang="en-US" altLang="ja-JP" b="1" dirty="0"/>
              <a:t>LZA </a:t>
            </a:r>
            <a:r>
              <a:rPr lang="ja-JP" altLang="en-US" b="1" dirty="0"/>
              <a:t>補正の高速化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88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 </a:t>
            </a:r>
            <a:r>
              <a:rPr lang="ja-JP" altLang="en-US" b="1" dirty="0"/>
              <a:t>の補正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sz="1800" dirty="0"/>
              <a:t>LZA </a:t>
            </a:r>
            <a:r>
              <a:rPr lang="ja-JP" altLang="en-US" sz="1800" dirty="0"/>
              <a:t>はシフト量を </a:t>
            </a:r>
            <a:r>
              <a:rPr lang="en-US" altLang="ja-JP" sz="1800" dirty="0"/>
              <a:t>+0 or –1 </a:t>
            </a:r>
            <a:r>
              <a:rPr lang="ja-JP" altLang="en-US" sz="1800" dirty="0"/>
              <a:t>で予測する</a:t>
            </a:r>
            <a:endParaRPr lang="en-US" altLang="ja-JP" sz="1800" dirty="0"/>
          </a:p>
          <a:p>
            <a:pPr lvl="1"/>
            <a:r>
              <a:rPr lang="ja-JP" altLang="en-US" sz="1800" dirty="0"/>
              <a:t>正規化後の </a:t>
            </a:r>
            <a:r>
              <a:rPr lang="en-US" altLang="ja-JP" sz="1800" dirty="0"/>
              <a:t>MSB </a:t>
            </a:r>
            <a:r>
              <a:rPr lang="ja-JP" altLang="en-US" sz="1800" dirty="0"/>
              <a:t>を見て，</a:t>
            </a:r>
            <a:r>
              <a:rPr lang="en-US" altLang="ja-JP" sz="1800" dirty="0"/>
              <a:t>0 </a:t>
            </a:r>
            <a:r>
              <a:rPr lang="ja-JP" altLang="en-US" sz="1800" dirty="0"/>
              <a:t>ならもう </a:t>
            </a:r>
            <a:r>
              <a:rPr lang="en-US" altLang="ja-JP" sz="1800" dirty="0"/>
              <a:t>1 </a:t>
            </a:r>
            <a:r>
              <a:rPr lang="ja-JP" altLang="en-US" sz="1800" dirty="0"/>
              <a:t>ビット左シフト</a:t>
            </a:r>
          </a:p>
          <a:p>
            <a:pPr lvl="1"/>
            <a:r>
              <a:rPr lang="en-US" altLang="ja-JP" sz="1800" dirty="0"/>
              <a:t>fanout </a:t>
            </a:r>
            <a:r>
              <a:rPr lang="ja-JP" altLang="en-US" sz="1800" dirty="0"/>
              <a:t>が大きく，おそらくここはそこそこ遅延が大きい</a:t>
            </a:r>
          </a:p>
          <a:p>
            <a:r>
              <a:rPr lang="en-US" altLang="ja-JP" sz="2000" dirty="0"/>
              <a:t>[</a:t>
            </a:r>
            <a:r>
              <a:rPr lang="en-US" altLang="ja-JP" sz="1800" dirty="0"/>
              <a:t>Lutz2017</a:t>
            </a:r>
            <a:r>
              <a:rPr lang="en-US" altLang="ja-JP" sz="2000" dirty="0"/>
              <a:t>] </a:t>
            </a:r>
            <a:r>
              <a:rPr lang="ja-JP" altLang="en-US" sz="1800" dirty="0"/>
              <a:t>これを正規化のシフトと並列になるべく早く検出する </a:t>
            </a:r>
            <a:endParaRPr lang="en-US" altLang="ja-JP" sz="1800" dirty="0"/>
          </a:p>
          <a:p>
            <a:pPr lvl="1"/>
            <a:r>
              <a:rPr lang="ja-JP" altLang="en-US" sz="1800" dirty="0"/>
              <a:t>シフト後の </a:t>
            </a:r>
            <a:r>
              <a:rPr lang="en-US" altLang="ja-JP" sz="1800" dirty="0"/>
              <a:t>MSB </a:t>
            </a:r>
            <a:r>
              <a:rPr lang="ja-JP" altLang="en-US" sz="1800" dirty="0"/>
              <a:t>にあたるビットをマスクにより抽出，</a:t>
            </a:r>
            <a:endParaRPr lang="en-US" altLang="ja-JP" sz="1800" dirty="0"/>
          </a:p>
          <a:p>
            <a:pPr lvl="1"/>
            <a:r>
              <a:rPr lang="en-US" altLang="ja-JP" sz="1800" dirty="0"/>
              <a:t>OR </a:t>
            </a:r>
            <a:r>
              <a:rPr lang="ja-JP" altLang="en-US" sz="1800" dirty="0"/>
              <a:t>でかき集めて高速に得る</a:t>
            </a:r>
          </a:p>
          <a:p>
            <a:pPr lvl="2"/>
            <a:r>
              <a:rPr lang="ja-JP" altLang="en-US" sz="1800" dirty="0"/>
              <a:t>シフタよりも </a:t>
            </a:r>
            <a:r>
              <a:rPr lang="en-US" altLang="ja-JP" sz="1800" dirty="0"/>
              <a:t>OR </a:t>
            </a:r>
            <a:r>
              <a:rPr lang="ja-JP" altLang="en-US" sz="1800" dirty="0"/>
              <a:t>ツリーの方が速い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27575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70357-7B47-8166-AF65-C046A6CF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>
                <a:latin typeface="+mn-ea"/>
              </a:rPr>
              <a:t>Lutz’s mask </a:t>
            </a:r>
            <a:r>
              <a:rPr kumimoji="1" lang="ja-JP" altLang="en-US" sz="2800" dirty="0">
                <a:latin typeface="+mn-ea"/>
              </a:rPr>
              <a:t>による補正検出</a:t>
            </a:r>
            <a:endParaRPr kumimoji="1" 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276B3EA-8EAB-A1A5-1333-A3E3B77A55EF}"/>
              </a:ext>
            </a:extLst>
          </p:cNvPr>
          <p:cNvSpPr/>
          <p:nvPr/>
        </p:nvSpPr>
        <p:spPr bwMode="auto">
          <a:xfrm>
            <a:off x="1691968" y="1808982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5859DA8-FA67-4228-2272-969372DFCF29}"/>
              </a:ext>
            </a:extLst>
          </p:cNvPr>
          <p:cNvSpPr/>
          <p:nvPr/>
        </p:nvSpPr>
        <p:spPr bwMode="auto">
          <a:xfrm>
            <a:off x="611956" y="2348988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0873DD5-856B-0C61-162B-48DFBEF192D5}"/>
              </a:ext>
            </a:extLst>
          </p:cNvPr>
          <p:cNvCxnSpPr/>
          <p:nvPr/>
        </p:nvCxnSpPr>
        <p:spPr bwMode="auto">
          <a:xfrm>
            <a:off x="971960" y="216898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29CC945-4CB5-F1D4-0F5E-089E3C8D5A30}"/>
              </a:ext>
            </a:extLst>
          </p:cNvPr>
          <p:cNvCxnSpPr/>
          <p:nvPr/>
        </p:nvCxnSpPr>
        <p:spPr bwMode="auto">
          <a:xfrm>
            <a:off x="2051972" y="216898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F38AD9E-34DF-CE9D-BAFF-28DEBDBF1BA5}"/>
              </a:ext>
            </a:extLst>
          </p:cNvPr>
          <p:cNvCxnSpPr>
            <a:cxnSpLocks/>
          </p:cNvCxnSpPr>
          <p:nvPr/>
        </p:nvCxnSpPr>
        <p:spPr bwMode="auto">
          <a:xfrm>
            <a:off x="1421965" y="2708992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198525F-6287-1E1D-BEFF-458964A807B5}"/>
              </a:ext>
            </a:extLst>
          </p:cNvPr>
          <p:cNvCxnSpPr>
            <a:cxnSpLocks/>
          </p:cNvCxnSpPr>
          <p:nvPr/>
        </p:nvCxnSpPr>
        <p:spPr bwMode="auto">
          <a:xfrm>
            <a:off x="1961971" y="2708992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E6BED64-AA60-24AF-8171-A06F0855DC41}"/>
              </a:ext>
            </a:extLst>
          </p:cNvPr>
          <p:cNvSpPr/>
          <p:nvPr/>
        </p:nvSpPr>
        <p:spPr bwMode="auto">
          <a:xfrm>
            <a:off x="611956" y="3248999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A7870B6-3942-B56C-028B-2AB002B08F82}"/>
              </a:ext>
            </a:extLst>
          </p:cNvPr>
          <p:cNvCxnSpPr>
            <a:cxnSpLocks/>
            <a:endCxn id="88" idx="0"/>
          </p:cNvCxnSpPr>
          <p:nvPr/>
        </p:nvCxnSpPr>
        <p:spPr bwMode="auto">
          <a:xfrm>
            <a:off x="1691968" y="4329010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5356D96-0600-7EB2-115C-B1593DCFFD4C}"/>
              </a:ext>
            </a:extLst>
          </p:cNvPr>
          <p:cNvSpPr/>
          <p:nvPr/>
        </p:nvSpPr>
        <p:spPr bwMode="auto">
          <a:xfrm>
            <a:off x="3131984" y="3248998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2647111-98C8-8508-4C0E-3FBBF64DDD0E}"/>
              </a:ext>
            </a:extLst>
          </p:cNvPr>
          <p:cNvCxnSpPr>
            <a:cxnSpLocks/>
          </p:cNvCxnSpPr>
          <p:nvPr/>
        </p:nvCxnSpPr>
        <p:spPr bwMode="auto">
          <a:xfrm flipH="1">
            <a:off x="1421965" y="2888994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BC3CECC-EA36-3D5E-69A8-2E0212CBD646}"/>
              </a:ext>
            </a:extLst>
          </p:cNvPr>
          <p:cNvCxnSpPr>
            <a:cxnSpLocks/>
          </p:cNvCxnSpPr>
          <p:nvPr/>
        </p:nvCxnSpPr>
        <p:spPr bwMode="auto">
          <a:xfrm flipH="1">
            <a:off x="1961971" y="3068996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6F8F5D3-CFC4-DD78-B27D-9CDEB37B0702}"/>
              </a:ext>
            </a:extLst>
          </p:cNvPr>
          <p:cNvCxnSpPr>
            <a:cxnSpLocks/>
          </p:cNvCxnSpPr>
          <p:nvPr/>
        </p:nvCxnSpPr>
        <p:spPr bwMode="auto">
          <a:xfrm>
            <a:off x="3311986" y="2888994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A22C0F7-B465-6060-90BD-402E755C6448}"/>
              </a:ext>
            </a:extLst>
          </p:cNvPr>
          <p:cNvCxnSpPr>
            <a:cxnSpLocks/>
          </p:cNvCxnSpPr>
          <p:nvPr/>
        </p:nvCxnSpPr>
        <p:spPr bwMode="auto">
          <a:xfrm>
            <a:off x="3671990" y="306899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66146F6-510D-C1E2-C96A-2424203EC95F}"/>
              </a:ext>
            </a:extLst>
          </p:cNvPr>
          <p:cNvCxnSpPr/>
          <p:nvPr/>
        </p:nvCxnSpPr>
        <p:spPr bwMode="auto">
          <a:xfrm>
            <a:off x="2051972" y="1628980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7E07FC9-7F60-9D96-1413-4FEA44A3CFAA}"/>
              </a:ext>
            </a:extLst>
          </p:cNvPr>
          <p:cNvCxnSpPr/>
          <p:nvPr/>
        </p:nvCxnSpPr>
        <p:spPr bwMode="auto">
          <a:xfrm>
            <a:off x="3131984" y="1628980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5E76029-F81C-AE95-DB62-7BDA7E71595C}"/>
              </a:ext>
            </a:extLst>
          </p:cNvPr>
          <p:cNvSpPr/>
          <p:nvPr/>
        </p:nvSpPr>
        <p:spPr bwMode="auto">
          <a:xfrm>
            <a:off x="611956" y="1268976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70A63ED-00E1-851A-5576-1E80E253EA1D}"/>
              </a:ext>
            </a:extLst>
          </p:cNvPr>
          <p:cNvSpPr/>
          <p:nvPr/>
        </p:nvSpPr>
        <p:spPr bwMode="auto">
          <a:xfrm>
            <a:off x="1691968" y="1268976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D0CFB4F-AB4E-C8B8-A67E-072EA999B3FA}"/>
              </a:ext>
            </a:extLst>
          </p:cNvPr>
          <p:cNvSpPr/>
          <p:nvPr/>
        </p:nvSpPr>
        <p:spPr bwMode="auto">
          <a:xfrm>
            <a:off x="2771980" y="1268976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951C98C-9188-F407-3C63-E67DE75FDFAB}"/>
              </a:ext>
            </a:extLst>
          </p:cNvPr>
          <p:cNvSpPr/>
          <p:nvPr/>
        </p:nvSpPr>
        <p:spPr bwMode="auto">
          <a:xfrm>
            <a:off x="611956" y="1808982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D6D9266-9621-C7B3-7EA2-DA43393C0E4D}"/>
              </a:ext>
            </a:extLst>
          </p:cNvPr>
          <p:cNvCxnSpPr/>
          <p:nvPr/>
        </p:nvCxnSpPr>
        <p:spPr bwMode="auto">
          <a:xfrm>
            <a:off x="971960" y="1628980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611956" y="4599013"/>
            <a:ext cx="2160024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D3E6C05-4BCA-FAF3-4472-7617819D9F5E}"/>
              </a:ext>
            </a:extLst>
          </p:cNvPr>
          <p:cNvCxnSpPr>
            <a:cxnSpLocks/>
            <a:stCxn id="76" idx="2"/>
          </p:cNvCxnSpPr>
          <p:nvPr/>
        </p:nvCxnSpPr>
        <p:spPr bwMode="auto">
          <a:xfrm>
            <a:off x="3491988" y="3969006"/>
            <a:ext cx="0" cy="99001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759204E-4C5A-54B7-1A8D-6DBB4674818D}"/>
              </a:ext>
            </a:extLst>
          </p:cNvPr>
          <p:cNvCxnSpPr>
            <a:cxnSpLocks/>
            <a:endCxn id="88" idx="3"/>
          </p:cNvCxnSpPr>
          <p:nvPr/>
        </p:nvCxnSpPr>
        <p:spPr bwMode="auto">
          <a:xfrm flipH="1">
            <a:off x="2771980" y="4959017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6629468-00B7-283B-D797-B99165B351E5}"/>
              </a:ext>
            </a:extLst>
          </p:cNvPr>
          <p:cNvCxnSpPr/>
          <p:nvPr/>
        </p:nvCxnSpPr>
        <p:spPr bwMode="auto">
          <a:xfrm>
            <a:off x="2501977" y="216898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>
            <a:cxnSpLocks/>
            <a:endCxn id="3" idx="0"/>
          </p:cNvCxnSpPr>
          <p:nvPr/>
        </p:nvCxnSpPr>
        <p:spPr bwMode="auto">
          <a:xfrm>
            <a:off x="1691968" y="5319021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4FD6C5-B380-D890-A6F5-41932D177190}"/>
              </a:ext>
            </a:extLst>
          </p:cNvPr>
          <p:cNvSpPr/>
          <p:nvPr/>
        </p:nvSpPr>
        <p:spPr bwMode="auto">
          <a:xfrm>
            <a:off x="611956" y="558902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右シフタ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7C3E5D9-0862-8468-B368-C315E0329A43}"/>
              </a:ext>
            </a:extLst>
          </p:cNvPr>
          <p:cNvCxnSpPr>
            <a:cxnSpLocks/>
          </p:cNvCxnSpPr>
          <p:nvPr/>
        </p:nvCxnSpPr>
        <p:spPr bwMode="auto">
          <a:xfrm flipH="1">
            <a:off x="1691968" y="5409022"/>
            <a:ext cx="1800020" cy="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F396783-C546-CE94-11BA-B8A8C18B889A}"/>
              </a:ext>
            </a:extLst>
          </p:cNvPr>
          <p:cNvCxnSpPr>
            <a:cxnSpLocks/>
          </p:cNvCxnSpPr>
          <p:nvPr/>
        </p:nvCxnSpPr>
        <p:spPr bwMode="auto">
          <a:xfrm>
            <a:off x="3491988" y="5409022"/>
            <a:ext cx="0" cy="360004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4C9217A-E541-E9CB-9EF2-2BCB87D0D0B0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980" y="5769026"/>
            <a:ext cx="72000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CA68CC4-3796-8FB3-9DBF-42260796329D}"/>
              </a:ext>
            </a:extLst>
          </p:cNvPr>
          <p:cNvSpPr/>
          <p:nvPr/>
        </p:nvSpPr>
        <p:spPr bwMode="auto">
          <a:xfrm>
            <a:off x="5652012" y="1808982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0BB403E-F5B9-4A0A-C54E-2A24F9649F5D}"/>
              </a:ext>
            </a:extLst>
          </p:cNvPr>
          <p:cNvSpPr/>
          <p:nvPr/>
        </p:nvSpPr>
        <p:spPr bwMode="auto">
          <a:xfrm>
            <a:off x="4572000" y="2348988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901C39B-78CE-21E1-EB85-E499FAF6D280}"/>
              </a:ext>
            </a:extLst>
          </p:cNvPr>
          <p:cNvCxnSpPr/>
          <p:nvPr/>
        </p:nvCxnSpPr>
        <p:spPr bwMode="auto">
          <a:xfrm>
            <a:off x="4932004" y="216898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A3C286B-054B-3A59-CA98-E82AAC752E36}"/>
              </a:ext>
            </a:extLst>
          </p:cNvPr>
          <p:cNvCxnSpPr/>
          <p:nvPr/>
        </p:nvCxnSpPr>
        <p:spPr bwMode="auto">
          <a:xfrm>
            <a:off x="6012016" y="216898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188385E8-43E4-E043-08C1-090CB021AD05}"/>
              </a:ext>
            </a:extLst>
          </p:cNvPr>
          <p:cNvCxnSpPr>
            <a:cxnSpLocks/>
          </p:cNvCxnSpPr>
          <p:nvPr/>
        </p:nvCxnSpPr>
        <p:spPr bwMode="auto">
          <a:xfrm>
            <a:off x="5382009" y="2708992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0A20C5DA-D990-1CFE-3DAC-43AB2FEA4FE7}"/>
              </a:ext>
            </a:extLst>
          </p:cNvPr>
          <p:cNvCxnSpPr>
            <a:cxnSpLocks/>
          </p:cNvCxnSpPr>
          <p:nvPr/>
        </p:nvCxnSpPr>
        <p:spPr bwMode="auto">
          <a:xfrm>
            <a:off x="5922015" y="2708992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B94F683C-3E3C-9360-21BB-3BB7F5D36339}"/>
              </a:ext>
            </a:extLst>
          </p:cNvPr>
          <p:cNvSpPr/>
          <p:nvPr/>
        </p:nvSpPr>
        <p:spPr bwMode="auto">
          <a:xfrm>
            <a:off x="4572000" y="3248999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B401E066-7C3C-1A4A-D898-DDEC748F9F35}"/>
              </a:ext>
            </a:extLst>
          </p:cNvPr>
          <p:cNvCxnSpPr>
            <a:cxnSpLocks/>
            <a:endCxn id="112" idx="0"/>
          </p:cNvCxnSpPr>
          <p:nvPr/>
        </p:nvCxnSpPr>
        <p:spPr bwMode="auto">
          <a:xfrm>
            <a:off x="5652012" y="4329010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1287778-C8DD-D617-A655-DFAE718C5016}"/>
              </a:ext>
            </a:extLst>
          </p:cNvPr>
          <p:cNvSpPr/>
          <p:nvPr/>
        </p:nvSpPr>
        <p:spPr bwMode="auto">
          <a:xfrm>
            <a:off x="7092028" y="3248998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591A0203-0A9D-1BE8-1E8F-4CE32F0FC2AC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2009" y="2888994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3766D0E8-57E9-A5D8-44E3-09D19B80B53E}"/>
              </a:ext>
            </a:extLst>
          </p:cNvPr>
          <p:cNvCxnSpPr>
            <a:cxnSpLocks/>
          </p:cNvCxnSpPr>
          <p:nvPr/>
        </p:nvCxnSpPr>
        <p:spPr bwMode="auto">
          <a:xfrm flipH="1">
            <a:off x="5922015" y="3068996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F5B9C21E-86D0-5BDB-ADBC-5098456B2CE4}"/>
              </a:ext>
            </a:extLst>
          </p:cNvPr>
          <p:cNvCxnSpPr>
            <a:cxnSpLocks/>
          </p:cNvCxnSpPr>
          <p:nvPr/>
        </p:nvCxnSpPr>
        <p:spPr bwMode="auto">
          <a:xfrm>
            <a:off x="7272030" y="2888994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A8ABD434-3C46-EE66-6922-5E4A04338E64}"/>
              </a:ext>
            </a:extLst>
          </p:cNvPr>
          <p:cNvCxnSpPr>
            <a:cxnSpLocks/>
          </p:cNvCxnSpPr>
          <p:nvPr/>
        </p:nvCxnSpPr>
        <p:spPr bwMode="auto">
          <a:xfrm>
            <a:off x="7632034" y="306899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338871D-9A35-442F-D157-1522070F8B70}"/>
              </a:ext>
            </a:extLst>
          </p:cNvPr>
          <p:cNvCxnSpPr/>
          <p:nvPr/>
        </p:nvCxnSpPr>
        <p:spPr bwMode="auto">
          <a:xfrm>
            <a:off x="6012016" y="1628980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578FAEA-6118-5DC1-7043-997B0BBF198F}"/>
              </a:ext>
            </a:extLst>
          </p:cNvPr>
          <p:cNvCxnSpPr/>
          <p:nvPr/>
        </p:nvCxnSpPr>
        <p:spPr bwMode="auto">
          <a:xfrm>
            <a:off x="7092028" y="1628980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43995553-7943-C76E-B2E5-15E07C5A9A09}"/>
              </a:ext>
            </a:extLst>
          </p:cNvPr>
          <p:cNvSpPr/>
          <p:nvPr/>
        </p:nvSpPr>
        <p:spPr bwMode="auto">
          <a:xfrm>
            <a:off x="4572000" y="1268976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5D39514-54CF-C492-725F-5045DAE7A462}"/>
              </a:ext>
            </a:extLst>
          </p:cNvPr>
          <p:cNvSpPr/>
          <p:nvPr/>
        </p:nvSpPr>
        <p:spPr bwMode="auto">
          <a:xfrm>
            <a:off x="5652012" y="1268976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77C22480-BE66-2214-E441-C4276195F38D}"/>
              </a:ext>
            </a:extLst>
          </p:cNvPr>
          <p:cNvSpPr/>
          <p:nvPr/>
        </p:nvSpPr>
        <p:spPr bwMode="auto">
          <a:xfrm>
            <a:off x="6732024" y="1268976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F53C878-62CB-2395-A630-EB617AEDC7FB}"/>
              </a:ext>
            </a:extLst>
          </p:cNvPr>
          <p:cNvSpPr/>
          <p:nvPr/>
        </p:nvSpPr>
        <p:spPr bwMode="auto">
          <a:xfrm>
            <a:off x="4572000" y="1808982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3FC64448-1866-700A-601C-34F4BAD64D99}"/>
              </a:ext>
            </a:extLst>
          </p:cNvPr>
          <p:cNvCxnSpPr/>
          <p:nvPr/>
        </p:nvCxnSpPr>
        <p:spPr bwMode="auto">
          <a:xfrm>
            <a:off x="4932004" y="1628980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D90934D7-DA0D-1FAD-F26D-2D8927EE46DF}"/>
              </a:ext>
            </a:extLst>
          </p:cNvPr>
          <p:cNvSpPr/>
          <p:nvPr/>
        </p:nvSpPr>
        <p:spPr bwMode="auto">
          <a:xfrm>
            <a:off x="4572000" y="4599013"/>
            <a:ext cx="2160024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02DE1EAB-C0EA-5A92-8453-5365B9BEDC32}"/>
              </a:ext>
            </a:extLst>
          </p:cNvPr>
          <p:cNvCxnSpPr>
            <a:cxnSpLocks/>
          </p:cNvCxnSpPr>
          <p:nvPr/>
        </p:nvCxnSpPr>
        <p:spPr bwMode="auto">
          <a:xfrm>
            <a:off x="7272030" y="3969006"/>
            <a:ext cx="0" cy="99001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E64D414-0F85-BB53-AF3E-4737A662E925}"/>
              </a:ext>
            </a:extLst>
          </p:cNvPr>
          <p:cNvCxnSpPr>
            <a:cxnSpLocks/>
            <a:endCxn id="112" idx="3"/>
          </p:cNvCxnSpPr>
          <p:nvPr/>
        </p:nvCxnSpPr>
        <p:spPr bwMode="auto">
          <a:xfrm flipH="1">
            <a:off x="6732024" y="4959017"/>
            <a:ext cx="54000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CBF7AD7E-D0A6-CE42-24ED-97452F3F3E62}"/>
              </a:ext>
            </a:extLst>
          </p:cNvPr>
          <p:cNvCxnSpPr/>
          <p:nvPr/>
        </p:nvCxnSpPr>
        <p:spPr bwMode="auto">
          <a:xfrm>
            <a:off x="6462021" y="216898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73D50C7-1EB7-5FE8-8B96-5D923DD895D7}"/>
              </a:ext>
            </a:extLst>
          </p:cNvPr>
          <p:cNvCxnSpPr>
            <a:cxnSpLocks/>
            <a:endCxn id="117" idx="0"/>
          </p:cNvCxnSpPr>
          <p:nvPr/>
        </p:nvCxnSpPr>
        <p:spPr bwMode="auto">
          <a:xfrm>
            <a:off x="5652012" y="5319021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24869CBC-F6FF-CADB-C65E-C29DD8D52DCC}"/>
              </a:ext>
            </a:extLst>
          </p:cNvPr>
          <p:cNvSpPr/>
          <p:nvPr/>
        </p:nvSpPr>
        <p:spPr bwMode="auto">
          <a:xfrm>
            <a:off x="4572000" y="558902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右シフタ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25905296-44C5-A3DC-FE77-88512188A5B7}"/>
              </a:ext>
            </a:extLst>
          </p:cNvPr>
          <p:cNvCxnSpPr>
            <a:cxnSpLocks/>
          </p:cNvCxnSpPr>
          <p:nvPr/>
        </p:nvCxnSpPr>
        <p:spPr bwMode="auto">
          <a:xfrm>
            <a:off x="7992038" y="5049018"/>
            <a:ext cx="0" cy="720008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83E0EC8F-9F5D-05E0-F2A9-0817B1B880AC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2024" y="5769026"/>
            <a:ext cx="126001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AA00CB12-016F-A21E-B324-1470DF9CF1E3}"/>
              </a:ext>
            </a:extLst>
          </p:cNvPr>
          <p:cNvCxnSpPr>
            <a:cxnSpLocks/>
          </p:cNvCxnSpPr>
          <p:nvPr/>
        </p:nvCxnSpPr>
        <p:spPr bwMode="auto">
          <a:xfrm>
            <a:off x="5652012" y="4419011"/>
            <a:ext cx="180002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10EA2261-66AD-B9C7-51D5-6AFF1E49791A}"/>
              </a:ext>
            </a:extLst>
          </p:cNvPr>
          <p:cNvSpPr/>
          <p:nvPr/>
        </p:nvSpPr>
        <p:spPr bwMode="auto">
          <a:xfrm>
            <a:off x="7362031" y="4599013"/>
            <a:ext cx="1170013" cy="450005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Lutz’s mask</a:t>
            </a: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による補正検出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F8BA7DAF-27BD-BF54-3822-E35D31B7D53B}"/>
              </a:ext>
            </a:extLst>
          </p:cNvPr>
          <p:cNvCxnSpPr>
            <a:cxnSpLocks/>
          </p:cNvCxnSpPr>
          <p:nvPr/>
        </p:nvCxnSpPr>
        <p:spPr bwMode="auto">
          <a:xfrm>
            <a:off x="7452032" y="4419011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2B7A4CE6-E5F6-57CB-8AA8-6F01F7429C6B}"/>
              </a:ext>
            </a:extLst>
          </p:cNvPr>
          <p:cNvCxnSpPr>
            <a:cxnSpLocks/>
          </p:cNvCxnSpPr>
          <p:nvPr/>
        </p:nvCxnSpPr>
        <p:spPr bwMode="auto">
          <a:xfrm>
            <a:off x="7632034" y="3969006"/>
            <a:ext cx="0" cy="6300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2406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補正の必要性判定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の補正結果の取得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en-US" altLang="ja-JP" dirty="0"/>
              <a:t>A+B </a:t>
            </a:r>
            <a:r>
              <a:rPr kumimoji="1" lang="ja-JP" altLang="en-US" dirty="0"/>
              <a:t>による桁上げ加算の結果と </a:t>
            </a:r>
            <a:r>
              <a:rPr kumimoji="1" lang="en-US" altLang="ja-JP" dirty="0"/>
              <a:t>Lutz’s mask </a:t>
            </a:r>
            <a:r>
              <a:rPr kumimoji="1" lang="ja-JP" altLang="en-US" dirty="0"/>
              <a:t>を </a:t>
            </a:r>
            <a:r>
              <a:rPr kumimoji="1" lang="en-US" altLang="ja-JP" dirty="0"/>
              <a:t>AND </a:t>
            </a:r>
            <a:r>
              <a:rPr kumimoji="1" lang="ja-JP" altLang="en-US" dirty="0"/>
              <a:t>演算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その結果の全ビットを </a:t>
            </a:r>
            <a:r>
              <a:rPr kumimoji="1" lang="en-US" altLang="ja-JP" dirty="0"/>
              <a:t>OR </a:t>
            </a: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この結果が </a:t>
            </a:r>
            <a:r>
              <a:rPr kumimoji="1" lang="en-US" altLang="ja-JP" dirty="0"/>
              <a:t>0 </a:t>
            </a:r>
            <a:r>
              <a:rPr kumimoji="1" lang="ja-JP" altLang="en-US" dirty="0"/>
              <a:t>なら，追加で </a:t>
            </a:r>
            <a:r>
              <a:rPr kumimoji="1" lang="en-US" altLang="ja-JP" dirty="0"/>
              <a:t>1 </a:t>
            </a:r>
            <a:r>
              <a:rPr kumimoji="1" lang="ja-JP" altLang="en-US" dirty="0"/>
              <a:t>ビットシフトが必要</a:t>
            </a:r>
            <a:endParaRPr kumimoji="1" lang="en-US" altLang="ja-JP" dirty="0"/>
          </a:p>
          <a:p>
            <a:r>
              <a:rPr lang="ja-JP" altLang="en-US" sz="1800" dirty="0"/>
              <a:t>例：</a:t>
            </a:r>
            <a:endParaRPr lang="en-US" altLang="ja-JP" sz="1800" dirty="0"/>
          </a:p>
          <a:p>
            <a:pPr lvl="1"/>
            <a:r>
              <a:rPr kumimoji="1" lang="en-US" altLang="ja-JP" sz="1800" dirty="0">
                <a:latin typeface="Consolas" panose="020B0609020204030204" pitchFamily="49" charset="0"/>
              </a:rPr>
              <a:t>LZA </a:t>
            </a:r>
            <a:r>
              <a:rPr lang="en-US" altLang="ja-JP" sz="1800" dirty="0">
                <a:latin typeface="Consolas" panose="020B0609020204030204" pitchFamily="49" charset="0"/>
              </a:rPr>
              <a:t>L:         0b0110_1001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endParaRPr lang="en-US" altLang="ja-JP" sz="1800" dirty="0">
              <a:latin typeface="Consolas" panose="020B0609020204030204" pitchFamily="49" charset="0"/>
            </a:endParaRPr>
          </a:p>
          <a:p>
            <a:pPr lvl="1">
              <a:buFont typeface="+mj-lt"/>
              <a:buAutoNum type="arabicPeriod"/>
            </a:pPr>
            <a:r>
              <a:rPr kumimoji="1" lang="en-US" altLang="ja-JP" sz="1800" dirty="0">
                <a:latin typeface="Consolas" panose="020B0609020204030204" pitchFamily="49" charset="0"/>
              </a:rPr>
              <a:t>Lutz’s mask:   </a:t>
            </a:r>
            <a:r>
              <a:rPr lang="en-US" altLang="ja-JP" sz="1800" dirty="0">
                <a:latin typeface="Consolas" panose="020B0609020204030204" pitchFamily="49" charset="0"/>
              </a:rPr>
              <a:t>0b0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800" dirty="0">
                <a:latin typeface="Consolas" panose="020B0609020204030204" pitchFamily="49" charset="0"/>
              </a:rPr>
              <a:t>00_0000</a:t>
            </a:r>
          </a:p>
          <a:p>
            <a:pPr lvl="1">
              <a:buFont typeface="+mj-lt"/>
              <a:buAutoNum type="arabicPeriod"/>
            </a:pPr>
            <a:r>
              <a:rPr lang="en-US" altLang="ja-JP" sz="1800" dirty="0">
                <a:latin typeface="Consolas" panose="020B0609020204030204" pitchFamily="49" charset="0"/>
              </a:rPr>
              <a:t>A+B: </a:t>
            </a:r>
            <a:r>
              <a:rPr lang="ja-JP" altLang="en-US" sz="1800" dirty="0">
                <a:latin typeface="Consolas" panose="020B0609020204030204" pitchFamily="49" charset="0"/>
              </a:rPr>
              <a:t>          </a:t>
            </a:r>
            <a:r>
              <a:rPr lang="en-US" altLang="ja-JP" sz="1800" dirty="0">
                <a:latin typeface="Consolas" panose="020B0609020204030204" pitchFamily="49" charset="0"/>
              </a:rPr>
              <a:t>0b0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800" dirty="0">
                <a:latin typeface="Consolas" panose="020B0609020204030204" pitchFamily="49" charset="0"/>
              </a:rPr>
              <a:t>11_1010</a:t>
            </a:r>
          </a:p>
          <a:p>
            <a:pPr lvl="1">
              <a:buFont typeface="+mj-lt"/>
              <a:buAutoNum type="arabicPeriod"/>
            </a:pPr>
            <a:r>
              <a:rPr lang="en-US" altLang="ja-JP" sz="1800" dirty="0">
                <a:latin typeface="Consolas" panose="020B0609020204030204" pitchFamily="49" charset="0"/>
              </a:rPr>
              <a:t>|((A+B)&amp;mask): 0b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8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ja-JP" altLang="en-US" sz="1800" dirty="0">
                <a:latin typeface="Consolas" panose="020B0609020204030204" pitchFamily="49" charset="0"/>
              </a:rPr>
              <a:t>→</a:t>
            </a:r>
            <a:r>
              <a:rPr lang="en-US" altLang="ja-JP" sz="1800" dirty="0">
                <a:latin typeface="Consolas" panose="020B0609020204030204" pitchFamily="49" charset="0"/>
              </a:rPr>
              <a:t> LZA </a:t>
            </a:r>
            <a:r>
              <a:rPr lang="ja-JP" altLang="en-US" sz="1800" dirty="0">
                <a:latin typeface="Consolas" panose="020B0609020204030204" pitchFamily="49" charset="0"/>
              </a:rPr>
              <a:t>に従ったシフト後の最上位が </a:t>
            </a:r>
            <a:r>
              <a:rPr lang="en-US" altLang="ja-JP" sz="1800" dirty="0">
                <a:latin typeface="Consolas" panose="020B0609020204030204" pitchFamily="49" charset="0"/>
              </a:rPr>
              <a:t>0 </a:t>
            </a:r>
            <a:r>
              <a:rPr lang="ja-JP" altLang="en-US" sz="1800" dirty="0">
                <a:latin typeface="Consolas" panose="020B0609020204030204" pitchFamily="49" charset="0"/>
              </a:rPr>
              <a:t>→</a:t>
            </a:r>
            <a:r>
              <a:rPr lang="en-US" altLang="ja-JP" sz="1800" dirty="0">
                <a:latin typeface="Consolas" panose="020B0609020204030204" pitchFamily="49" charset="0"/>
              </a:rPr>
              <a:t> </a:t>
            </a:r>
            <a:r>
              <a:rPr lang="ja-JP" altLang="en-US" sz="1800" dirty="0">
                <a:latin typeface="Consolas" panose="020B0609020204030204" pitchFamily="49" charset="0"/>
              </a:rPr>
              <a:t>補正が必要</a:t>
            </a:r>
            <a:endParaRPr kumimoji="1" lang="ja-JP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88F2BF6-38B4-7D10-7CAF-0F0DCE9A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08" y="1164685"/>
            <a:ext cx="3171022" cy="569331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Lutz’s mask </a:t>
            </a:r>
            <a:r>
              <a:rPr lang="en-US" altLang="ja-JP" sz="3200" dirty="0"/>
              <a:t>[</a:t>
            </a:r>
            <a:r>
              <a:rPr lang="en-US" altLang="ja-JP" sz="2800" dirty="0"/>
              <a:t>Lutz2017</a:t>
            </a:r>
            <a:r>
              <a:rPr lang="en-US" altLang="ja-JP" sz="3200" dirty="0"/>
              <a:t>] 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908972"/>
            <a:ext cx="8280092" cy="1980022"/>
          </a:xfrm>
        </p:spPr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の推定値 </a:t>
            </a:r>
            <a:r>
              <a:rPr kumimoji="1" lang="en-US" altLang="ja-JP" dirty="0"/>
              <a:t>L </a:t>
            </a:r>
            <a:r>
              <a:rPr kumimoji="1" lang="ja-JP" altLang="en-US" dirty="0"/>
              <a:t>から，最も上位の </a:t>
            </a:r>
            <a:r>
              <a:rPr kumimoji="1" lang="en-US" altLang="ja-JP" dirty="0"/>
              <a:t>1</a:t>
            </a:r>
            <a:br>
              <a:rPr kumimoji="1" lang="en-US" altLang="ja-JP" dirty="0"/>
            </a:br>
            <a:r>
              <a:rPr kumimoji="1" lang="en-US" altLang="ja-JP" dirty="0"/>
              <a:t> </a:t>
            </a:r>
            <a:r>
              <a:rPr kumimoji="1" lang="ja-JP" altLang="en-US" dirty="0"/>
              <a:t>だけが立ったマスクを作る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    L=0b0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001110 </a:t>
            </a:r>
            <a:r>
              <a:rPr lang="ja-JP" altLang="en-US" dirty="0">
                <a:latin typeface="Consolas" panose="020B0609020204030204" pitchFamily="49" charset="0"/>
              </a:rPr>
              <a:t>の場合，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 mask=0b0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000000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F8AACC-A90A-8DD5-036B-08203FCF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969" y="2874704"/>
            <a:ext cx="3454404" cy="39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0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Lutz’s mask </a:t>
            </a:r>
            <a:r>
              <a:rPr kumimoji="1" lang="ja-JP" altLang="en-US" dirty="0"/>
              <a:t>の別の作り方？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作り方：</a:t>
            </a:r>
            <a:endParaRPr lang="en-US" altLang="ja-JP" dirty="0"/>
          </a:p>
          <a:p>
            <a:pPr lvl="1"/>
            <a:r>
              <a:rPr lang="en-US" altLang="ja-JP" dirty="0"/>
              <a:t>L </a:t>
            </a:r>
            <a:r>
              <a:rPr lang="ja-JP" altLang="en-US" dirty="0"/>
              <a:t>を温度計エンコーディング </a:t>
            </a:r>
            <a:r>
              <a:rPr lang="en-US" altLang="ja-JP" dirty="0"/>
              <a:t>T </a:t>
            </a:r>
            <a:r>
              <a:rPr lang="ja-JP" altLang="en-US" dirty="0"/>
              <a:t>に変換</a:t>
            </a:r>
            <a:endParaRPr lang="en-US" altLang="ja-JP" dirty="0"/>
          </a:p>
          <a:p>
            <a:pPr lvl="2"/>
            <a:r>
              <a:rPr lang="en-US" altLang="ja-JP" dirty="0"/>
              <a:t>L </a:t>
            </a:r>
            <a:r>
              <a:rPr lang="ja-JP" altLang="en-US" dirty="0"/>
              <a:t>の各ビットに対し，自身より上位に </a:t>
            </a:r>
            <a:r>
              <a:rPr lang="en-US" altLang="ja-JP" dirty="0"/>
              <a:t>1 </a:t>
            </a:r>
            <a:r>
              <a:rPr lang="ja-JP" altLang="en-US" dirty="0"/>
              <a:t>がいたら </a:t>
            </a:r>
            <a:r>
              <a:rPr lang="en-US" altLang="ja-JP" dirty="0"/>
              <a:t>1 </a:t>
            </a:r>
            <a:r>
              <a:rPr lang="ja-JP" altLang="en-US" dirty="0"/>
              <a:t>が立つよう </a:t>
            </a:r>
            <a:r>
              <a:rPr lang="en-US" altLang="ja-JP" dirty="0"/>
              <a:t>OR </a:t>
            </a:r>
            <a:r>
              <a:rPr lang="ja-JP" altLang="en-US" dirty="0"/>
              <a:t>のネットワークを組む</a:t>
            </a:r>
            <a:endParaRPr lang="en-US" altLang="ja-JP" dirty="0"/>
          </a:p>
          <a:p>
            <a:pPr lvl="2"/>
            <a:r>
              <a:rPr kumimoji="1" lang="en-US" altLang="ja-JP" dirty="0"/>
              <a:t>PPA </a:t>
            </a:r>
            <a:r>
              <a:rPr kumimoji="1" lang="ja-JP" altLang="en-US" dirty="0"/>
              <a:t>と同様のプリフィクス演算になる </a:t>
            </a:r>
            <a:endParaRPr kumimoji="1" lang="en-US" altLang="ja-JP" dirty="0"/>
          </a:p>
          <a:p>
            <a:pPr lvl="3"/>
            <a:r>
              <a:rPr kumimoji="1" lang="en-US" altLang="ja-JP" dirty="0"/>
              <a:t>[CMOSVLSI2014] P.668 </a:t>
            </a:r>
            <a:r>
              <a:rPr kumimoji="1" lang="ja-JP" altLang="en-US" dirty="0"/>
              <a:t>参照</a:t>
            </a:r>
            <a:endParaRPr kumimoji="1" lang="en-US" altLang="ja-JP" dirty="0"/>
          </a:p>
          <a:p>
            <a:pPr lvl="1"/>
            <a:r>
              <a:rPr lang="en-US" altLang="ja-JP" dirty="0"/>
              <a:t>T</a:t>
            </a:r>
            <a:r>
              <a:rPr lang="ja-JP" altLang="en-US" dirty="0"/>
              <a:t> をビット反転し，右に１ビットシフトしてから </a:t>
            </a:r>
            <a:r>
              <a:rPr lang="en-US" altLang="ja-JP" dirty="0"/>
              <a:t>T </a:t>
            </a:r>
            <a:r>
              <a:rPr lang="ja-JP" altLang="en-US" dirty="0"/>
              <a:t>と </a:t>
            </a:r>
            <a:r>
              <a:rPr lang="en-US" altLang="ja-JP" dirty="0"/>
              <a:t>AND</a:t>
            </a:r>
          </a:p>
          <a:p>
            <a:r>
              <a:rPr lang="ja-JP" altLang="en-US" dirty="0"/>
              <a:t>例：</a:t>
            </a:r>
            <a:r>
              <a:rPr lang="en-US" altLang="ja-JP" dirty="0">
                <a:latin typeface="Consolas" panose="020B0609020204030204" pitchFamily="49" charset="0"/>
              </a:rPr>
              <a:t>L=0b0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001110 </a:t>
            </a:r>
            <a:r>
              <a:rPr lang="ja-JP" altLang="en-US" dirty="0">
                <a:latin typeface="Consolas" panose="020B0609020204030204" pitchFamily="49" charset="0"/>
              </a:rPr>
              <a:t>の場合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 T=0b0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1111111</a:t>
            </a:r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mask=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(~T&gt;&gt;1) &amp; T=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(0b10000000&gt;&gt;1) &amp; 0b01111111 = 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98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ja-JP" altLang="en-US" dirty="0"/>
              <a:t>応用</a:t>
            </a:r>
            <a:r>
              <a:rPr lang="en-US" altLang="ja-JP" dirty="0"/>
              <a:t>: guard </a:t>
            </a:r>
            <a:r>
              <a:rPr lang="ja-JP" altLang="en-US" dirty="0"/>
              <a:t>や </a:t>
            </a:r>
            <a:r>
              <a:rPr lang="en-US" altLang="ja-JP" dirty="0"/>
              <a:t>sticky </a:t>
            </a:r>
            <a:r>
              <a:rPr lang="ja-JP" altLang="en-US" dirty="0"/>
              <a:t>ビットの早期取得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/>
          <a:p>
            <a:r>
              <a:rPr lang="en-US" altLang="ja-JP" dirty="0"/>
              <a:t>Lutz’s mask </a:t>
            </a:r>
            <a:r>
              <a:rPr lang="ja-JP" altLang="en-US" dirty="0"/>
              <a:t>の応用で正規化前にわかる</a:t>
            </a:r>
            <a:endParaRPr lang="en-US" altLang="ja-JP" dirty="0"/>
          </a:p>
          <a:p>
            <a:pPr lvl="1"/>
            <a:r>
              <a:rPr lang="ja-JP" altLang="en-US" dirty="0"/>
              <a:t>仮数部の幅（</a:t>
            </a:r>
            <a:r>
              <a:rPr lang="en-US" altLang="ja-JP" dirty="0"/>
              <a:t>+α</a:t>
            </a:r>
            <a:r>
              <a:rPr lang="ja-JP" altLang="en-US" dirty="0"/>
              <a:t>）だけずらせば，</a:t>
            </a:r>
            <a:r>
              <a:rPr lang="en-US" altLang="ja-JP" dirty="0"/>
              <a:t>guard bit </a:t>
            </a:r>
            <a:r>
              <a:rPr lang="ja-JP" altLang="en-US" dirty="0"/>
              <a:t>を取り出せる</a:t>
            </a:r>
            <a:endParaRPr lang="en-US" altLang="ja-JP" dirty="0"/>
          </a:p>
          <a:p>
            <a:pPr lvl="1"/>
            <a:r>
              <a:rPr lang="en-US" altLang="ja-JP" dirty="0"/>
              <a:t>sticky bit </a:t>
            </a:r>
            <a:r>
              <a:rPr lang="ja-JP" altLang="en-US" dirty="0"/>
              <a:t>では温度計エンコーディングの時点のマスクを使えば良い</a:t>
            </a:r>
          </a:p>
        </p:txBody>
      </p:sp>
    </p:spTree>
    <p:extLst>
      <p:ext uri="{BB962C8B-B14F-4D97-AF65-F5344CB8AC3E}">
        <p14:creationId xmlns:p14="http://schemas.microsoft.com/office/powerpoint/2010/main" val="25985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絶対値を取る工夫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6722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絶対値を取る工夫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sz="1800" dirty="0"/>
              <a:t>FP</a:t>
            </a:r>
            <a:r>
              <a:rPr lang="ja-JP" altLang="en-US" sz="1800" dirty="0"/>
              <a:t> では計算結果の仮数から絶対値を取る必要がある</a:t>
            </a:r>
            <a:endParaRPr lang="en-US" altLang="ja-JP" sz="1800" dirty="0"/>
          </a:p>
          <a:p>
            <a:pPr lvl="1"/>
            <a:r>
              <a:rPr lang="ja-JP" altLang="en-US" sz="1800" dirty="0"/>
              <a:t>減算の場合は必要に応じて符号反転を行う</a:t>
            </a:r>
            <a:endParaRPr lang="en-US" altLang="ja-JP" sz="1800" dirty="0"/>
          </a:p>
          <a:p>
            <a:pPr lvl="1"/>
            <a:r>
              <a:rPr lang="ja-JP" altLang="en-US" sz="1800" dirty="0"/>
              <a:t>符号をみて </a:t>
            </a:r>
            <a:r>
              <a:rPr lang="en-US" altLang="ja-JP" sz="1800" dirty="0"/>
              <a:t>+1 or </a:t>
            </a:r>
            <a:r>
              <a:rPr lang="ja-JP" altLang="en-US" sz="1800" dirty="0"/>
              <a:t>ビット反転で実現</a:t>
            </a:r>
            <a:endParaRPr lang="en-US" altLang="ja-JP" sz="1800" dirty="0"/>
          </a:p>
          <a:p>
            <a:r>
              <a:rPr kumimoji="1" lang="en-US" altLang="ja-JP" sz="1800" dirty="0"/>
              <a:t>|A-B|: A+~B </a:t>
            </a:r>
            <a:r>
              <a:rPr kumimoji="1" lang="ja-JP" altLang="en-US" sz="1800" dirty="0"/>
              <a:t>を計算して，</a:t>
            </a:r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結果が正なら結果に </a:t>
            </a:r>
            <a:r>
              <a:rPr kumimoji="1" lang="en-US" altLang="ja-JP" sz="1800" dirty="0">
                <a:solidFill>
                  <a:schemeClr val="accent5"/>
                </a:solidFill>
              </a:rPr>
              <a:t>+1:</a:t>
            </a:r>
          </a:p>
          <a:p>
            <a:pPr lvl="2"/>
            <a:r>
              <a:rPr kumimoji="1" lang="en-US" altLang="ja-JP" sz="1800" dirty="0"/>
              <a:t> (A+~B)+1 = A-B-1+1 = A-B</a:t>
            </a:r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結果が負なら結果をビット反転</a:t>
            </a:r>
            <a:r>
              <a:rPr kumimoji="1" lang="en-US" altLang="ja-JP" sz="1800" dirty="0">
                <a:solidFill>
                  <a:schemeClr val="accent5"/>
                </a:solidFill>
              </a:rPr>
              <a:t>:   	</a:t>
            </a:r>
          </a:p>
          <a:p>
            <a:pPr lvl="2"/>
            <a:r>
              <a:rPr kumimoji="1" lang="en-US" altLang="ja-JP" sz="1800" dirty="0"/>
              <a:t>~(A+~B) = -(A+~B)-1 = -A-~B-1 = -A+B</a:t>
            </a:r>
            <a:br>
              <a:rPr kumimoji="1" lang="en-US" altLang="ja-JP" sz="1800" dirty="0"/>
            </a:br>
            <a:endParaRPr kumimoji="1" lang="en-US" altLang="ja-JP" sz="1800" dirty="0"/>
          </a:p>
          <a:p>
            <a:pPr lvl="1"/>
            <a:r>
              <a:rPr lang="ja-JP" altLang="en-US" sz="1800" dirty="0"/>
              <a:t>備考：</a:t>
            </a:r>
            <a:r>
              <a:rPr kumimoji="1" lang="en-US" altLang="ja-JP" sz="1800" dirty="0"/>
              <a:t>-B=~B+1 </a:t>
            </a:r>
            <a:r>
              <a:rPr kumimoji="1" lang="ja-JP" altLang="en-US" sz="1800" dirty="0"/>
              <a:t>→</a:t>
            </a:r>
            <a:r>
              <a:rPr kumimoji="1" lang="en-US" altLang="ja-JP" sz="1800" dirty="0"/>
              <a:t> ~B = -B – 1</a:t>
            </a:r>
            <a:endParaRPr lang="en-US" altLang="ja-JP" sz="18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6882D0-EC82-202C-A670-8DB5AC2541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7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753AB-9C1B-9B9A-1D07-C17FB118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lang="en-US" altLang="ja-JP" dirty="0"/>
              <a:t>Sohn2023</a:t>
            </a:r>
            <a:r>
              <a:rPr kumimoji="1" lang="en-US" altLang="ja-JP" dirty="0"/>
              <a:t>] </a:t>
            </a:r>
            <a:r>
              <a:rPr kumimoji="1" lang="ja-JP" altLang="en-US" dirty="0"/>
              <a:t>より</a:t>
            </a:r>
            <a:endParaRPr kumimoji="1"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A6C4E9-96F3-4DE3-AA74-5BD9973E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91" y="0"/>
            <a:ext cx="5470916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27E1B2-B9A4-B84B-060E-C7E505218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0" y="908972"/>
            <a:ext cx="4214623" cy="27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9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7C6D-90D0-FEF4-F4E5-C002DA3E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前提知識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FB5570-F084-B032-9287-3298D773E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956" y="1088974"/>
            <a:ext cx="8190091" cy="5219751"/>
          </a:xfrm>
        </p:spPr>
        <p:txBody>
          <a:bodyPr/>
          <a:lstStyle/>
          <a:p>
            <a:r>
              <a:rPr lang="en-US" altLang="ja-JP" sz="2000" dirty="0"/>
              <a:t>[CMOSVLSI2014]</a:t>
            </a:r>
          </a:p>
          <a:p>
            <a:pPr lvl="1"/>
            <a:r>
              <a:rPr lang="ja-JP" altLang="en-US" dirty="0"/>
              <a:t>整数の加算器や乗算器の作り方が良くまとまっている</a:t>
            </a:r>
            <a:endParaRPr lang="en-US" altLang="ja-JP" dirty="0"/>
          </a:p>
          <a:p>
            <a:pPr lvl="2"/>
            <a:r>
              <a:rPr lang="en-US" altLang="ja-JP" dirty="0"/>
              <a:t>PPA </a:t>
            </a:r>
            <a:r>
              <a:rPr lang="ja-JP" altLang="en-US" dirty="0"/>
              <a:t>の各種トポロジ，</a:t>
            </a:r>
            <a:r>
              <a:rPr lang="en-US" altLang="ja-JP" dirty="0"/>
              <a:t>Booth </a:t>
            </a:r>
            <a:r>
              <a:rPr lang="ja-JP" altLang="en-US" dirty="0"/>
              <a:t>エンコーダなど</a:t>
            </a:r>
            <a:endParaRPr lang="en-US" altLang="ja-JP" dirty="0"/>
          </a:p>
          <a:p>
            <a:pPr lvl="1"/>
            <a:r>
              <a:rPr lang="ja-JP" altLang="en-US" dirty="0"/>
              <a:t>色々みた中ではこの本の説明が最もわかりやすかった</a:t>
            </a:r>
            <a:endParaRPr lang="en-US" altLang="ja-JP" dirty="0"/>
          </a:p>
          <a:p>
            <a:r>
              <a:rPr lang="en-US" altLang="ja-JP" dirty="0"/>
              <a:t>[HFPA2018]</a:t>
            </a:r>
          </a:p>
          <a:p>
            <a:pPr lvl="1"/>
            <a:r>
              <a:rPr kumimoji="1" lang="ja-JP" altLang="en-US" dirty="0"/>
              <a:t>浮動小数点演算（ハードに限らず）全般が良くまとまっている</a:t>
            </a:r>
            <a:endParaRPr kumimoji="1" lang="en-US" altLang="ja-JP" dirty="0"/>
          </a:p>
          <a:p>
            <a:pPr lvl="1"/>
            <a:r>
              <a:rPr lang="en-US" dirty="0"/>
              <a:t>FP </a:t>
            </a:r>
            <a:r>
              <a:rPr lang="ja-JP" altLang="en-US" dirty="0"/>
              <a:t>加算器や </a:t>
            </a:r>
            <a:r>
              <a:rPr lang="en-US" altLang="ja-JP" dirty="0"/>
              <a:t>FMA </a:t>
            </a:r>
            <a:r>
              <a:rPr lang="ja-JP" altLang="en-US" dirty="0"/>
              <a:t>の基本的な実装から各種最適化まで書かれている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377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CD9E3-085F-919D-D3F4-5FC2D072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加算と絶対値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54B7E6-2C9B-64AD-8B15-E65256DB1C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953" y="1088974"/>
            <a:ext cx="8532044" cy="5219751"/>
          </a:xfrm>
        </p:spPr>
        <p:txBody>
          <a:bodyPr/>
          <a:lstStyle/>
          <a:p>
            <a:r>
              <a:rPr kumimoji="1" lang="ja-JP" altLang="en-US" dirty="0"/>
              <a:t>「結果が正なら結果に </a:t>
            </a:r>
            <a:r>
              <a:rPr kumimoji="1" lang="en-US" altLang="ja-JP" dirty="0"/>
              <a:t>+1</a:t>
            </a:r>
            <a:r>
              <a:rPr kumimoji="1" lang="ja-JP" altLang="en-US" dirty="0"/>
              <a:t>」を実現するためには，</a:t>
            </a:r>
            <a:br>
              <a:rPr kumimoji="1" lang="en-US" altLang="ja-JP" dirty="0"/>
            </a:br>
            <a:r>
              <a:rPr kumimoji="1" lang="ja-JP" altLang="en-US" dirty="0"/>
              <a:t>符号を知るために一度桁上げ加算をしないといけない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そのままでは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のための桁上げ加算がその後に直列に行われる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遅延が伸びるのでなんとかしたい</a:t>
            </a:r>
            <a:endParaRPr kumimoji="1" lang="en-US" altLang="ja-JP" dirty="0"/>
          </a:p>
          <a:p>
            <a:r>
              <a:rPr kumimoji="1" lang="ja-JP" altLang="en-US" dirty="0"/>
              <a:t>解決方法：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en-US" altLang="ja-JP" dirty="0"/>
              <a:t>End-around-carry adder</a:t>
            </a: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丸めによる加算との統合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07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F5CEE-15B5-A1E2-0EFA-29702D8F1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F87BB-7CAA-7F13-73B1-17C15E5B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Parallel Prefix Adder (PPA)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プレースホルダー 6">
                <a:extLst>
                  <a:ext uri="{FF2B5EF4-FFF2-40B4-BE49-F238E27FC236}">
                    <a16:creationId xmlns:a16="http://schemas.microsoft.com/office/drawing/2014/main" id="{D8F4D7A4-2D6B-7081-A58E-B152313DA4F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956" y="1088974"/>
                <a:ext cx="8280092" cy="1709712"/>
              </a:xfrm>
            </p:spPr>
            <p:txBody>
              <a:bodyPr/>
              <a:lstStyle/>
              <a:p>
                <a:r>
                  <a:rPr lang="ja-JP" altLang="en-US" sz="1800" dirty="0"/>
                  <a:t>自分より先行する（下位全体の） </a:t>
                </a:r>
                <a:r>
                  <a:rPr lang="en-US" altLang="ja-JP" sz="1800" dirty="0"/>
                  <a:t>P </a:t>
                </a:r>
                <a:r>
                  <a:rPr lang="ja-JP" altLang="en-US" sz="1800" dirty="0"/>
                  <a:t>と </a:t>
                </a:r>
                <a:r>
                  <a:rPr lang="en-US" altLang="ja-JP" sz="1800" dirty="0"/>
                  <a:t>G </a:t>
                </a:r>
                <a:r>
                  <a:rPr lang="ja-JP" altLang="en-US" sz="1800" dirty="0"/>
                  <a:t>を並列に計算して加算を行う</a:t>
                </a:r>
                <a:endParaRPr lang="en-US" altLang="ja-JP" sz="1800" dirty="0"/>
              </a:p>
              <a:p>
                <a:pPr lvl="1"/>
                <a:r>
                  <a:rPr lang="ja-JP" altLang="en-US" sz="1800" i="0" dirty="0">
                    <a:latin typeface="+mj-lt"/>
                  </a:rPr>
                  <a:t>グループキャリー生成：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−1: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ja-JP" sz="1800" dirty="0"/>
              </a:p>
              <a:p>
                <a:pPr lvl="1"/>
                <a:r>
                  <a:rPr lang="ja-JP" altLang="en-US" sz="1800" dirty="0"/>
                  <a:t>グループキャリー伝搬：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−1: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テキスト プレースホルダー 6">
                <a:extLst>
                  <a:ext uri="{FF2B5EF4-FFF2-40B4-BE49-F238E27FC236}">
                    <a16:creationId xmlns:a16="http://schemas.microsoft.com/office/drawing/2014/main" id="{D8F4D7A4-2D6B-7081-A58E-B152313DA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956" y="1088974"/>
                <a:ext cx="8280092" cy="1709712"/>
              </a:xfrm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83" descr="NAND">
            <a:extLst>
              <a:ext uri="{FF2B5EF4-FFF2-40B4-BE49-F238E27FC236}">
                <a16:creationId xmlns:a16="http://schemas.microsoft.com/office/drawing/2014/main" id="{84F93F59-CCD4-26C9-44F9-E77051827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2051" y="3879005"/>
            <a:ext cx="1079500" cy="720725"/>
          </a:xfrm>
          <a:prstGeom prst="rect">
            <a:avLst/>
          </a:prstGeom>
          <a:noFill/>
        </p:spPr>
      </p:pic>
      <p:pic>
        <p:nvPicPr>
          <p:cNvPr id="13" name="Picture 84" descr="NOR">
            <a:extLst>
              <a:ext uri="{FF2B5EF4-FFF2-40B4-BE49-F238E27FC236}">
                <a16:creationId xmlns:a16="http://schemas.microsoft.com/office/drawing/2014/main" id="{515A6D3A-54B6-2F7A-9C66-1ABADFFA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0" y="2438989"/>
            <a:ext cx="1079500" cy="717550"/>
          </a:xfrm>
          <a:prstGeom prst="rect">
            <a:avLst/>
          </a:prstGeom>
          <a:noFill/>
        </p:spPr>
      </p:pic>
      <p:pic>
        <p:nvPicPr>
          <p:cNvPr id="14" name="Picture 85" descr="BUF">
            <a:extLst>
              <a:ext uri="{FF2B5EF4-FFF2-40B4-BE49-F238E27FC236}">
                <a16:creationId xmlns:a16="http://schemas.microsoft.com/office/drawing/2014/main" id="{FAA15E55-8CA5-03A2-4621-3B8877BA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52062" y="2438989"/>
            <a:ext cx="717550" cy="720725"/>
          </a:xfrm>
          <a:prstGeom prst="rect">
            <a:avLst/>
          </a:prstGeom>
          <a:noFill/>
        </p:spPr>
      </p:pic>
      <p:pic>
        <p:nvPicPr>
          <p:cNvPr id="15" name="Picture 7" descr="OR">
            <a:extLst>
              <a:ext uri="{FF2B5EF4-FFF2-40B4-BE49-F238E27FC236}">
                <a16:creationId xmlns:a16="http://schemas.microsoft.com/office/drawing/2014/main" id="{F8F5EF4C-BA5D-FA07-CC51-C5B8A55A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57476" y="3158997"/>
            <a:ext cx="1079500" cy="717550"/>
          </a:xfrm>
          <a:prstGeom prst="rect">
            <a:avLst/>
          </a:prstGeom>
          <a:noFill/>
        </p:spPr>
      </p:pic>
      <p:pic>
        <p:nvPicPr>
          <p:cNvPr id="16" name="Picture 28" descr="NOT">
            <a:extLst>
              <a:ext uri="{FF2B5EF4-FFF2-40B4-BE49-F238E27FC236}">
                <a16:creationId xmlns:a16="http://schemas.microsoft.com/office/drawing/2014/main" id="{D5E8EAF5-7765-D69E-56AA-33C35516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52062" y="3158997"/>
            <a:ext cx="717550" cy="720725"/>
          </a:xfrm>
          <a:prstGeom prst="rect">
            <a:avLst/>
          </a:prstGeom>
          <a:noFill/>
        </p:spPr>
      </p:pic>
      <p:pic>
        <p:nvPicPr>
          <p:cNvPr id="17" name="Picture 6" descr="AND">
            <a:extLst>
              <a:ext uri="{FF2B5EF4-FFF2-40B4-BE49-F238E27FC236}">
                <a16:creationId xmlns:a16="http://schemas.microsoft.com/office/drawing/2014/main" id="{D79DAD70-3BCE-1E2B-B0C8-9A5A7FD23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0" y="4599013"/>
            <a:ext cx="1079500" cy="720725"/>
          </a:xfrm>
          <a:prstGeom prst="rect">
            <a:avLst/>
          </a:prstGeom>
          <a:noFill/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69AFC00-F047-0DFC-9ABF-5E95BD1C3B55}"/>
              </a:ext>
            </a:extLst>
          </p:cNvPr>
          <p:cNvSpPr/>
          <p:nvPr/>
        </p:nvSpPr>
        <p:spPr bwMode="auto">
          <a:xfrm>
            <a:off x="2051972" y="3789004"/>
            <a:ext cx="4590051" cy="1620018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グループ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論理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ここは色々なツリーの組み方がある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e.g., 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Kogge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Stone, 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Sklansky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1801173-0501-A810-741D-CC35726F5839}"/>
              </a:ext>
            </a:extLst>
          </p:cNvPr>
          <p:cNvCxnSpPr>
            <a:cxnSpLocks/>
          </p:cNvCxnSpPr>
          <p:nvPr/>
        </p:nvCxnSpPr>
        <p:spPr bwMode="auto">
          <a:xfrm>
            <a:off x="5832014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2A20337-C0B1-2B50-6958-74387C4FDD9C}"/>
              </a:ext>
            </a:extLst>
          </p:cNvPr>
          <p:cNvCxnSpPr>
            <a:cxnSpLocks/>
          </p:cNvCxnSpPr>
          <p:nvPr/>
        </p:nvCxnSpPr>
        <p:spPr bwMode="auto">
          <a:xfrm>
            <a:off x="6192018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A55C38E-199A-83AC-709C-F24EFF85D2DB}"/>
              </a:ext>
            </a:extLst>
          </p:cNvPr>
          <p:cNvCxnSpPr>
            <a:cxnSpLocks/>
          </p:cNvCxnSpPr>
          <p:nvPr/>
        </p:nvCxnSpPr>
        <p:spPr bwMode="auto">
          <a:xfrm>
            <a:off x="4752002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7309F5F-B03D-CBDD-073C-C1144B6276C2}"/>
              </a:ext>
            </a:extLst>
          </p:cNvPr>
          <p:cNvCxnSpPr>
            <a:cxnSpLocks/>
          </p:cNvCxnSpPr>
          <p:nvPr/>
        </p:nvCxnSpPr>
        <p:spPr bwMode="auto">
          <a:xfrm>
            <a:off x="5112006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D8A1528-D84A-6156-69C5-1DD9AE0A11F6}"/>
              </a:ext>
            </a:extLst>
          </p:cNvPr>
          <p:cNvCxnSpPr>
            <a:cxnSpLocks/>
          </p:cNvCxnSpPr>
          <p:nvPr/>
        </p:nvCxnSpPr>
        <p:spPr bwMode="auto">
          <a:xfrm>
            <a:off x="3671990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5EF0FF3-B381-EB75-99E7-4397D085E0AF}"/>
              </a:ext>
            </a:extLst>
          </p:cNvPr>
          <p:cNvCxnSpPr>
            <a:cxnSpLocks/>
          </p:cNvCxnSpPr>
          <p:nvPr/>
        </p:nvCxnSpPr>
        <p:spPr bwMode="auto">
          <a:xfrm>
            <a:off x="4031994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9B27C4F-81B6-D6AB-1403-BABA28174A66}"/>
              </a:ext>
            </a:extLst>
          </p:cNvPr>
          <p:cNvCxnSpPr>
            <a:cxnSpLocks/>
          </p:cNvCxnSpPr>
          <p:nvPr/>
        </p:nvCxnSpPr>
        <p:spPr bwMode="auto">
          <a:xfrm>
            <a:off x="2591978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05BFCFF-54FE-F6F0-7041-8095C48A5B80}"/>
              </a:ext>
            </a:extLst>
          </p:cNvPr>
          <p:cNvCxnSpPr>
            <a:cxnSpLocks/>
          </p:cNvCxnSpPr>
          <p:nvPr/>
        </p:nvCxnSpPr>
        <p:spPr bwMode="auto">
          <a:xfrm>
            <a:off x="2951982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98DEC7B-199B-D3B4-D364-F2D7FC949BD2}"/>
                  </a:ext>
                </a:extLst>
              </p:cNvPr>
              <p:cNvSpPr/>
              <p:nvPr/>
            </p:nvSpPr>
            <p:spPr bwMode="auto">
              <a:xfrm>
                <a:off x="2681979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98DEC7B-199B-D3B4-D364-F2D7FC949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1979" y="5049018"/>
                <a:ext cx="540006" cy="360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5A3099-52F3-45DA-79D2-A26E710363B1}"/>
                  </a:ext>
                </a:extLst>
              </p:cNvPr>
              <p:cNvSpPr/>
              <p:nvPr/>
            </p:nvSpPr>
            <p:spPr bwMode="auto">
              <a:xfrm>
                <a:off x="3761991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5A3099-52F3-45DA-79D2-A26E71036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1991" y="5049018"/>
                <a:ext cx="540006" cy="360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E56532D-CFE4-6975-7CAA-29EF92C9C18A}"/>
                  </a:ext>
                </a:extLst>
              </p:cNvPr>
              <p:cNvSpPr/>
              <p:nvPr/>
            </p:nvSpPr>
            <p:spPr bwMode="auto">
              <a:xfrm>
                <a:off x="4842003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E56532D-CFE4-6975-7CAA-29EF92C9C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2003" y="5049018"/>
                <a:ext cx="540006" cy="3600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5FCA48EA-0E38-CF34-3E01-E7157BA44869}"/>
                  </a:ext>
                </a:extLst>
              </p:cNvPr>
              <p:cNvSpPr/>
              <p:nvPr/>
            </p:nvSpPr>
            <p:spPr bwMode="auto">
              <a:xfrm>
                <a:off x="5922015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5FCA48EA-0E38-CF34-3E01-E7157BA44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2015" y="5049018"/>
                <a:ext cx="540006" cy="3600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3F55116-7528-3429-CD4A-28725A6160E6}"/>
              </a:ext>
            </a:extLst>
          </p:cNvPr>
          <p:cNvCxnSpPr>
            <a:cxnSpLocks/>
          </p:cNvCxnSpPr>
          <p:nvPr/>
        </p:nvCxnSpPr>
        <p:spPr bwMode="auto">
          <a:xfrm>
            <a:off x="6192018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6025B57-CC67-15EA-1343-4E210D86AD67}"/>
              </a:ext>
            </a:extLst>
          </p:cNvPr>
          <p:cNvCxnSpPr>
            <a:cxnSpLocks/>
          </p:cNvCxnSpPr>
          <p:nvPr/>
        </p:nvCxnSpPr>
        <p:spPr bwMode="auto">
          <a:xfrm>
            <a:off x="5112006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1F7508A-21E0-8A84-2E71-CB1462918FD6}"/>
              </a:ext>
            </a:extLst>
          </p:cNvPr>
          <p:cNvCxnSpPr>
            <a:cxnSpLocks/>
          </p:cNvCxnSpPr>
          <p:nvPr/>
        </p:nvCxnSpPr>
        <p:spPr bwMode="auto">
          <a:xfrm>
            <a:off x="4031994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8FE6C51-5923-FEA6-137A-41254426089C}"/>
              </a:ext>
            </a:extLst>
          </p:cNvPr>
          <p:cNvCxnSpPr>
            <a:cxnSpLocks/>
          </p:cNvCxnSpPr>
          <p:nvPr/>
        </p:nvCxnSpPr>
        <p:spPr bwMode="auto">
          <a:xfrm>
            <a:off x="2951982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EC7D5A5A-A2B6-2331-035C-14F771DF9657}"/>
                  </a:ext>
                </a:extLst>
              </p:cNvPr>
              <p:cNvSpPr/>
              <p:nvPr/>
            </p:nvSpPr>
            <p:spPr bwMode="auto">
              <a:xfrm>
                <a:off x="5652012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EC7D5A5A-A2B6-2331-035C-14F771DF9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2012" y="3429000"/>
                <a:ext cx="540006" cy="3600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EE26AC65-98A9-1308-294C-F4DB832C91FC}"/>
                  </a:ext>
                </a:extLst>
              </p:cNvPr>
              <p:cNvSpPr/>
              <p:nvPr/>
            </p:nvSpPr>
            <p:spPr bwMode="auto">
              <a:xfrm>
                <a:off x="4572000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EE26AC65-98A9-1308-294C-F4DB832C9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429000"/>
                <a:ext cx="540006" cy="3600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8C911DE-2D38-080F-24BC-262B93ED9269}"/>
                  </a:ext>
                </a:extLst>
              </p:cNvPr>
              <p:cNvSpPr/>
              <p:nvPr/>
            </p:nvSpPr>
            <p:spPr bwMode="auto">
              <a:xfrm>
                <a:off x="3491988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8C911DE-2D38-080F-24BC-262B93ED9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988" y="3429000"/>
                <a:ext cx="540006" cy="3600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3E922E0C-3533-E84C-B64B-CDD8005D0C34}"/>
                  </a:ext>
                </a:extLst>
              </p:cNvPr>
              <p:cNvSpPr/>
              <p:nvPr/>
            </p:nvSpPr>
            <p:spPr bwMode="auto">
              <a:xfrm>
                <a:off x="2411976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3E922E0C-3533-E84C-B64B-CDD8005D0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976" y="3429000"/>
                <a:ext cx="540006" cy="3600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B28A2DB-ED74-4105-FA0E-AFFE2E80FE7B}"/>
                  </a:ext>
                </a:extLst>
              </p:cNvPr>
              <p:cNvSpPr/>
              <p:nvPr/>
            </p:nvSpPr>
            <p:spPr bwMode="auto">
              <a:xfrm>
                <a:off x="6012016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B28A2DB-ED74-4105-FA0E-AFFE2E80F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2016" y="3429000"/>
                <a:ext cx="540006" cy="36000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FC7CFFD-668D-25B0-DFCC-A798033FAD7F}"/>
                  </a:ext>
                </a:extLst>
              </p:cNvPr>
              <p:cNvSpPr/>
              <p:nvPr/>
            </p:nvSpPr>
            <p:spPr bwMode="auto">
              <a:xfrm>
                <a:off x="4932004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FC7CFFD-668D-25B0-DFCC-A798033FA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004" y="3429000"/>
                <a:ext cx="540006" cy="3600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50730B14-2154-2D6F-02BA-D999BD8F219D}"/>
                  </a:ext>
                </a:extLst>
              </p:cNvPr>
              <p:cNvSpPr/>
              <p:nvPr/>
            </p:nvSpPr>
            <p:spPr bwMode="auto">
              <a:xfrm>
                <a:off x="3851992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50730B14-2154-2D6F-02BA-D999BD8F2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92" y="3429000"/>
                <a:ext cx="540006" cy="3600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4627AAAE-9097-AD2F-EC33-6EFC4E9E26F6}"/>
                  </a:ext>
                </a:extLst>
              </p:cNvPr>
              <p:cNvSpPr/>
              <p:nvPr/>
            </p:nvSpPr>
            <p:spPr bwMode="auto">
              <a:xfrm>
                <a:off x="2771980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4627AAAE-9097-AD2F-EC33-6EFC4E9E2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980" y="3429000"/>
                <a:ext cx="540006" cy="36000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90" descr="XNOR">
            <a:extLst>
              <a:ext uri="{FF2B5EF4-FFF2-40B4-BE49-F238E27FC236}">
                <a16:creationId xmlns:a16="http://schemas.microsoft.com/office/drawing/2014/main" id="{EBC67F6F-B219-989B-9AFD-FD84DF81D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 rot="5400000">
            <a:off x="10061088" y="4149981"/>
            <a:ext cx="1079500" cy="717550"/>
          </a:xfrm>
          <a:prstGeom prst="rect">
            <a:avLst/>
          </a:prstGeom>
          <a:noFill/>
        </p:spPr>
      </p:pic>
      <p:pic>
        <p:nvPicPr>
          <p:cNvPr id="52" name="Picture 85" descr="XOR">
            <a:extLst>
              <a:ext uri="{FF2B5EF4-FFF2-40B4-BE49-F238E27FC236}">
                <a16:creationId xmlns:a16="http://schemas.microsoft.com/office/drawing/2014/main" id="{2A480CEA-234D-5B95-585F-0ACF9A0B1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2231001" y="5860000"/>
            <a:ext cx="1079500" cy="717550"/>
          </a:xfrm>
          <a:prstGeom prst="rect">
            <a:avLst/>
          </a:prstGeom>
          <a:noFill/>
        </p:spPr>
      </p:pic>
      <p:pic>
        <p:nvPicPr>
          <p:cNvPr id="53" name="Picture 85" descr="XOR">
            <a:extLst>
              <a:ext uri="{FF2B5EF4-FFF2-40B4-BE49-F238E27FC236}">
                <a16:creationId xmlns:a16="http://schemas.microsoft.com/office/drawing/2014/main" id="{7CE365AF-3B60-93D9-3922-AEFC65C61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3311013" y="5860000"/>
            <a:ext cx="1079500" cy="717550"/>
          </a:xfrm>
          <a:prstGeom prst="rect">
            <a:avLst/>
          </a:prstGeom>
          <a:noFill/>
        </p:spPr>
      </p:pic>
      <p:pic>
        <p:nvPicPr>
          <p:cNvPr id="54" name="Picture 85" descr="XOR">
            <a:extLst>
              <a:ext uri="{FF2B5EF4-FFF2-40B4-BE49-F238E27FC236}">
                <a16:creationId xmlns:a16="http://schemas.microsoft.com/office/drawing/2014/main" id="{6D81B6AE-A7D1-6C81-CA40-AEFDCEAA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4391025" y="5860000"/>
            <a:ext cx="1079500" cy="717550"/>
          </a:xfrm>
          <a:prstGeom prst="rect">
            <a:avLst/>
          </a:prstGeom>
          <a:noFill/>
        </p:spPr>
      </p:pic>
      <p:pic>
        <p:nvPicPr>
          <p:cNvPr id="55" name="Picture 85" descr="XOR">
            <a:extLst>
              <a:ext uri="{FF2B5EF4-FFF2-40B4-BE49-F238E27FC236}">
                <a16:creationId xmlns:a16="http://schemas.microsoft.com/office/drawing/2014/main" id="{636FA6B8-9F2F-6353-E727-A0F2B11C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5471037" y="5860000"/>
            <a:ext cx="1079500" cy="717550"/>
          </a:xfrm>
          <a:prstGeom prst="rect">
            <a:avLst/>
          </a:prstGeom>
          <a:noFill/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6D295E4-252F-452B-DE70-EF5CBD52F03D}"/>
              </a:ext>
            </a:extLst>
          </p:cNvPr>
          <p:cNvGrpSpPr/>
          <p:nvPr/>
        </p:nvGrpSpPr>
        <p:grpSpPr>
          <a:xfrm>
            <a:off x="2771980" y="3068996"/>
            <a:ext cx="3600040" cy="539724"/>
            <a:chOff x="2411976" y="3068996"/>
            <a:chExt cx="3600040" cy="539724"/>
          </a:xfrm>
        </p:grpSpPr>
        <p:pic>
          <p:nvPicPr>
            <p:cNvPr id="57" name="Picture 6" descr="AND">
              <a:extLst>
                <a:ext uri="{FF2B5EF4-FFF2-40B4-BE49-F238E27FC236}">
                  <a16:creationId xmlns:a16="http://schemas.microsoft.com/office/drawing/2014/main" id="{3BA1D27F-5A47-5497-9ED2-A2CBB7C20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5562407" y="3158601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59" name="Picture 6" descr="AND">
              <a:extLst>
                <a:ext uri="{FF2B5EF4-FFF2-40B4-BE49-F238E27FC236}">
                  <a16:creationId xmlns:a16="http://schemas.microsoft.com/office/drawing/2014/main" id="{D3AD03A8-869E-FED1-BC03-A62035383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4482395" y="3159112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61" name="Picture 6" descr="AND">
              <a:extLst>
                <a:ext uri="{FF2B5EF4-FFF2-40B4-BE49-F238E27FC236}">
                  <a16:creationId xmlns:a16="http://schemas.microsoft.com/office/drawing/2014/main" id="{9B9103CB-5661-FD7A-3360-06557C310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3402383" y="3158601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63" name="Picture 6" descr="AND">
              <a:extLst>
                <a:ext uri="{FF2B5EF4-FFF2-40B4-BE49-F238E27FC236}">
                  <a16:creationId xmlns:a16="http://schemas.microsoft.com/office/drawing/2014/main" id="{B84441B7-3062-5F3B-C06F-B3B20DD18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2322371" y="3159112"/>
              <a:ext cx="539213" cy="360004"/>
            </a:xfrm>
            <a:prstGeom prst="rect">
              <a:avLst/>
            </a:prstGeom>
            <a:noFill/>
          </p:spPr>
        </p:pic>
      </p:grp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B2A0451-44B7-4609-9633-52C1594D3FB8}"/>
              </a:ext>
            </a:extLst>
          </p:cNvPr>
          <p:cNvCxnSpPr>
            <a:cxnSpLocks/>
          </p:cNvCxnSpPr>
          <p:nvPr/>
        </p:nvCxnSpPr>
        <p:spPr bwMode="auto">
          <a:xfrm>
            <a:off x="3671990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B0AF713-B3E2-6706-8E15-7E48DE89E9D4}"/>
              </a:ext>
            </a:extLst>
          </p:cNvPr>
          <p:cNvCxnSpPr>
            <a:cxnSpLocks/>
          </p:cNvCxnSpPr>
          <p:nvPr/>
        </p:nvCxnSpPr>
        <p:spPr bwMode="auto">
          <a:xfrm>
            <a:off x="2591978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3FD8889-ECE2-6FBB-19BF-B962F8A92ABF}"/>
              </a:ext>
            </a:extLst>
          </p:cNvPr>
          <p:cNvCxnSpPr>
            <a:cxnSpLocks/>
          </p:cNvCxnSpPr>
          <p:nvPr/>
        </p:nvCxnSpPr>
        <p:spPr bwMode="auto">
          <a:xfrm>
            <a:off x="4752002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B2B80CE-9DE8-24C1-2E15-3E6B03336B0B}"/>
              </a:ext>
            </a:extLst>
          </p:cNvPr>
          <p:cNvCxnSpPr>
            <a:cxnSpLocks/>
          </p:cNvCxnSpPr>
          <p:nvPr/>
        </p:nvCxnSpPr>
        <p:spPr bwMode="auto">
          <a:xfrm>
            <a:off x="5832014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5ED146B-DAC1-BC14-67E4-40411B8A4911}"/>
              </a:ext>
            </a:extLst>
          </p:cNvPr>
          <p:cNvGrpSpPr/>
          <p:nvPr/>
        </p:nvGrpSpPr>
        <p:grpSpPr>
          <a:xfrm>
            <a:off x="2411976" y="3068996"/>
            <a:ext cx="3598641" cy="540005"/>
            <a:chOff x="2771979" y="3068997"/>
            <a:chExt cx="3598641" cy="540005"/>
          </a:xfrm>
        </p:grpSpPr>
        <p:pic>
          <p:nvPicPr>
            <p:cNvPr id="56" name="Picture 85" descr="XOR">
              <a:extLst>
                <a:ext uri="{FF2B5EF4-FFF2-40B4-BE49-F238E27FC236}">
                  <a16:creationId xmlns:a16="http://schemas.microsoft.com/office/drawing/2014/main" id="{BAE7CC6A-3AC1-DD4C-A5F0-B96D9EC7E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5921571" y="3159441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58" name="Picture 85" descr="XOR">
              <a:extLst>
                <a:ext uri="{FF2B5EF4-FFF2-40B4-BE49-F238E27FC236}">
                  <a16:creationId xmlns:a16="http://schemas.microsoft.com/office/drawing/2014/main" id="{BE572611-2F0A-2248-6966-BEB6B6FBF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4841559" y="3159952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60" name="Picture 85" descr="XOR">
              <a:extLst>
                <a:ext uri="{FF2B5EF4-FFF2-40B4-BE49-F238E27FC236}">
                  <a16:creationId xmlns:a16="http://schemas.microsoft.com/office/drawing/2014/main" id="{12F4264D-16F6-382D-0EE4-D35733852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3761547" y="3159441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62" name="Picture 85" descr="XOR">
              <a:extLst>
                <a:ext uri="{FF2B5EF4-FFF2-40B4-BE49-F238E27FC236}">
                  <a16:creationId xmlns:a16="http://schemas.microsoft.com/office/drawing/2014/main" id="{403F0C5A-1E2A-496D-76EB-96F89814D0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2681535" y="3159952"/>
              <a:ext cx="539494" cy="35860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2073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DE28A-DE01-2A95-9BEB-D2E8DDEC5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90E26-BD81-7F59-7181-CD1916B3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End-around-carry adder / Flagged adder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プレースホルダー 45">
                <a:extLst>
                  <a:ext uri="{FF2B5EF4-FFF2-40B4-BE49-F238E27FC236}">
                    <a16:creationId xmlns:a16="http://schemas.microsoft.com/office/drawing/2014/main" id="{A7DDAE71-4A7C-123C-D4CD-74A664D138C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956" y="998973"/>
                <a:ext cx="8280092" cy="3150035"/>
              </a:xfrm>
            </p:spPr>
            <p:txBody>
              <a:bodyPr/>
              <a:lstStyle/>
              <a:p>
                <a:r>
                  <a:rPr lang="ja-JP" altLang="en-US" sz="1800" dirty="0"/>
                  <a:t>グループ </a:t>
                </a:r>
                <a:r>
                  <a:rPr lang="en-US" altLang="ja-JP" sz="1800" dirty="0"/>
                  <a:t>PG </a:t>
                </a:r>
                <a:r>
                  <a:rPr lang="ja-JP" altLang="en-US" sz="1800" dirty="0"/>
                  <a:t>論理は，各桁毎にそこまでのキャリー伝搬の有無を算出する</a:t>
                </a:r>
                <a:endParaRPr lang="en-US" altLang="ja-JP" sz="1800" dirty="0"/>
              </a:p>
              <a:p>
                <a:pPr lvl="1"/>
                <a:r>
                  <a:rPr lang="ja-JP" altLang="en-US" sz="1800" dirty="0"/>
                  <a:t>キャリー伝搬の情報から，最後に</a:t>
                </a:r>
                <a:r>
                  <a:rPr lang="en-US" altLang="ja-JP" sz="1800" dirty="0"/>
                  <a:t>1</a:t>
                </a:r>
                <a:r>
                  <a:rPr lang="ja-JP" altLang="en-US" sz="1800" dirty="0"/>
                  <a:t>回だけ追加 </a:t>
                </a:r>
                <a:r>
                  <a:rPr lang="en-US" altLang="ja-JP" sz="1800" dirty="0"/>
                  <a:t>+1 </a:t>
                </a:r>
                <a:r>
                  <a:rPr lang="ja-JP" altLang="en-US" sz="1800" dirty="0"/>
                  <a:t>ができる</a:t>
                </a:r>
                <a:endParaRPr lang="en-US" altLang="ja-JP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𝑖𝑛𝑐</m:t>
                    </m:r>
                  </m:oMath>
                </a14:m>
                <a:endParaRPr lang="en-US" altLang="ja-JP" sz="1800" b="0" dirty="0"/>
              </a:p>
              <a:p>
                <a:pPr lvl="1"/>
                <a:r>
                  <a:rPr lang="en-US" altLang="ja-JP" sz="1800" dirty="0"/>
                  <a:t>A+B </a:t>
                </a:r>
                <a:r>
                  <a:rPr lang="ja-JP" altLang="en-US" sz="1800" dirty="0"/>
                  <a:t>の結果の符号をみて，結果に応じてさらに </a:t>
                </a:r>
                <a:r>
                  <a:rPr lang="en-US" altLang="ja-JP" sz="1800" dirty="0"/>
                  <a:t>+1 </a:t>
                </a:r>
                <a:r>
                  <a:rPr lang="ja-JP" altLang="en-US" sz="1800" dirty="0"/>
                  <a:t>をする事ができる</a:t>
                </a:r>
                <a:endParaRPr lang="en-US" altLang="ja-JP" sz="1800" dirty="0"/>
              </a:p>
              <a:p>
                <a:pPr lvl="2"/>
                <a:r>
                  <a:rPr lang="ja-JP" altLang="en-US" sz="1800" dirty="0">
                    <a:solidFill>
                      <a:schemeClr val="accent5"/>
                    </a:solidFill>
                  </a:rPr>
                  <a:t>うまく使うと </a:t>
                </a:r>
                <a:r>
                  <a:rPr lang="en-US" altLang="ja-JP" sz="1800" dirty="0">
                    <a:solidFill>
                      <a:schemeClr val="accent5"/>
                    </a:solidFill>
                  </a:rPr>
                  <a:t>abs(A-B) </a:t>
                </a:r>
                <a:r>
                  <a:rPr lang="ja-JP" altLang="en-US" sz="1800" dirty="0">
                    <a:solidFill>
                      <a:schemeClr val="accent5"/>
                    </a:solidFill>
                  </a:rPr>
                  <a:t>が</a:t>
                </a:r>
                <a:r>
                  <a:rPr lang="en-US" altLang="ja-JP" sz="1800" dirty="0">
                    <a:solidFill>
                      <a:schemeClr val="accent5"/>
                    </a:solidFill>
                  </a:rPr>
                  <a:t>1</a:t>
                </a:r>
                <a:r>
                  <a:rPr lang="ja-JP" altLang="en-US" sz="1800" dirty="0">
                    <a:solidFill>
                      <a:schemeClr val="accent5"/>
                    </a:solidFill>
                  </a:rPr>
                  <a:t>つの桁上げ加算でできる</a:t>
                </a:r>
                <a:endParaRPr lang="en-US" altLang="ja-JP" sz="1800" dirty="0">
                  <a:solidFill>
                    <a:schemeClr val="accent5"/>
                  </a:solidFill>
                </a:endParaRPr>
              </a:p>
              <a:p>
                <a:r>
                  <a:rPr lang="en-US" altLang="ja-JP" sz="1800" dirty="0"/>
                  <a:t>[CMOSVLSI2014] P.626, [HPEEMD2006] P.199 </a:t>
                </a:r>
                <a:r>
                  <a:rPr lang="ja-JP" altLang="en-US" sz="1800" dirty="0"/>
                  <a:t>に説明あり</a:t>
                </a:r>
                <a:endParaRPr lang="en-US" altLang="ja-JP" sz="1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6" name="テキスト プレースホルダー 45">
                <a:extLst>
                  <a:ext uri="{FF2B5EF4-FFF2-40B4-BE49-F238E27FC236}">
                    <a16:creationId xmlns:a16="http://schemas.microsoft.com/office/drawing/2014/main" id="{A7DDAE71-4A7C-123C-D4CD-74A664D13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956" y="998973"/>
                <a:ext cx="8280092" cy="3150035"/>
              </a:xfrm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9A53B1A-395C-E579-8BD1-BE2F60F8229E}"/>
              </a:ext>
            </a:extLst>
          </p:cNvPr>
          <p:cNvSpPr/>
          <p:nvPr/>
        </p:nvSpPr>
        <p:spPr bwMode="auto">
          <a:xfrm>
            <a:off x="2051972" y="4689014"/>
            <a:ext cx="4590051" cy="1620018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グループ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論理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F85428-EECC-A5EA-4AAD-9E364F479D0D}"/>
              </a:ext>
            </a:extLst>
          </p:cNvPr>
          <p:cNvCxnSpPr>
            <a:cxnSpLocks/>
          </p:cNvCxnSpPr>
          <p:nvPr/>
        </p:nvCxnSpPr>
        <p:spPr bwMode="auto">
          <a:xfrm>
            <a:off x="6192018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AFD3F48-F8B9-76C7-E8A2-10249EDFFF50}"/>
              </a:ext>
            </a:extLst>
          </p:cNvPr>
          <p:cNvCxnSpPr>
            <a:cxnSpLocks/>
          </p:cNvCxnSpPr>
          <p:nvPr/>
        </p:nvCxnSpPr>
        <p:spPr bwMode="auto">
          <a:xfrm>
            <a:off x="5112006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5826CED-9101-3DBA-E6B3-96C59642D456}"/>
              </a:ext>
            </a:extLst>
          </p:cNvPr>
          <p:cNvCxnSpPr>
            <a:cxnSpLocks/>
          </p:cNvCxnSpPr>
          <p:nvPr/>
        </p:nvCxnSpPr>
        <p:spPr bwMode="auto">
          <a:xfrm>
            <a:off x="4031994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B9AF857-7C47-7BF5-98A9-76EA2720A351}"/>
              </a:ext>
            </a:extLst>
          </p:cNvPr>
          <p:cNvCxnSpPr>
            <a:cxnSpLocks/>
          </p:cNvCxnSpPr>
          <p:nvPr/>
        </p:nvCxnSpPr>
        <p:spPr bwMode="auto">
          <a:xfrm>
            <a:off x="2951982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3AE4F59-7D86-C41C-8595-998086BAD83D}"/>
                  </a:ext>
                </a:extLst>
              </p:cNvPr>
              <p:cNvSpPr/>
              <p:nvPr/>
            </p:nvSpPr>
            <p:spPr bwMode="auto">
              <a:xfrm>
                <a:off x="2681979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3AE4F59-7D86-C41C-8595-998086BAD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1979" y="5949028"/>
                <a:ext cx="540006" cy="360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9023FB0-AC8B-FE4F-0A7F-E95222D29E97}"/>
                  </a:ext>
                </a:extLst>
              </p:cNvPr>
              <p:cNvSpPr/>
              <p:nvPr/>
            </p:nvSpPr>
            <p:spPr bwMode="auto">
              <a:xfrm>
                <a:off x="3761991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9023FB0-AC8B-FE4F-0A7F-E95222D29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1991" y="5949028"/>
                <a:ext cx="540006" cy="360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79CA2A9-F394-B083-D6C4-AEE35CF8F4E0}"/>
                  </a:ext>
                </a:extLst>
              </p:cNvPr>
              <p:cNvSpPr/>
              <p:nvPr/>
            </p:nvSpPr>
            <p:spPr bwMode="auto">
              <a:xfrm>
                <a:off x="4842003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79CA2A9-F394-B083-D6C4-AEE35CF8F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2003" y="5949028"/>
                <a:ext cx="540006" cy="3600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EA21232-6CE8-3EA2-26DF-0C89837F0A1F}"/>
                  </a:ext>
                </a:extLst>
              </p:cNvPr>
              <p:cNvSpPr/>
              <p:nvPr/>
            </p:nvSpPr>
            <p:spPr bwMode="auto">
              <a:xfrm>
                <a:off x="5922015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EA21232-6CE8-3EA2-26DF-0C89837F0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2015" y="5949028"/>
                <a:ext cx="540006" cy="3600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B02CE62-DBF2-EBD2-64C1-E9C8DD69EFB2}"/>
              </a:ext>
            </a:extLst>
          </p:cNvPr>
          <p:cNvCxnSpPr>
            <a:cxnSpLocks/>
          </p:cNvCxnSpPr>
          <p:nvPr/>
        </p:nvCxnSpPr>
        <p:spPr bwMode="auto">
          <a:xfrm>
            <a:off x="5742013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77EABDD-E45D-7E28-6460-8AA9889B5777}"/>
              </a:ext>
            </a:extLst>
          </p:cNvPr>
          <p:cNvCxnSpPr>
            <a:cxnSpLocks/>
          </p:cNvCxnSpPr>
          <p:nvPr/>
        </p:nvCxnSpPr>
        <p:spPr bwMode="auto">
          <a:xfrm>
            <a:off x="4662001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D92D979-EFC1-C6DA-3439-066B5A231884}"/>
              </a:ext>
            </a:extLst>
          </p:cNvPr>
          <p:cNvCxnSpPr>
            <a:cxnSpLocks/>
          </p:cNvCxnSpPr>
          <p:nvPr/>
        </p:nvCxnSpPr>
        <p:spPr bwMode="auto">
          <a:xfrm>
            <a:off x="3581989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4D150B4-DBB9-E123-BDA8-30694601CB99}"/>
              </a:ext>
            </a:extLst>
          </p:cNvPr>
          <p:cNvCxnSpPr>
            <a:cxnSpLocks/>
          </p:cNvCxnSpPr>
          <p:nvPr/>
        </p:nvCxnSpPr>
        <p:spPr bwMode="auto">
          <a:xfrm>
            <a:off x="2501977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C0073636-7946-E74F-22D1-24D29BF4A0CA}"/>
                  </a:ext>
                </a:extLst>
              </p:cNvPr>
              <p:cNvSpPr/>
              <p:nvPr/>
            </p:nvSpPr>
            <p:spPr bwMode="auto">
              <a:xfrm>
                <a:off x="2231974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C0073636-7946-E74F-22D1-24D29BF4A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1974" y="5949028"/>
                <a:ext cx="540006" cy="3600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59900D2C-5BCE-DFA9-6700-B04502A4A791}"/>
                  </a:ext>
                </a:extLst>
              </p:cNvPr>
              <p:cNvSpPr/>
              <p:nvPr/>
            </p:nvSpPr>
            <p:spPr bwMode="auto">
              <a:xfrm>
                <a:off x="3311986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59900D2C-5BCE-DFA9-6700-B04502A4A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1986" y="5949028"/>
                <a:ext cx="540006" cy="3600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610D340F-DF44-BE55-AFBD-E98BFE19143C}"/>
                  </a:ext>
                </a:extLst>
              </p:cNvPr>
              <p:cNvSpPr/>
              <p:nvPr/>
            </p:nvSpPr>
            <p:spPr bwMode="auto">
              <a:xfrm>
                <a:off x="4391998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610D340F-DF44-BE55-AFBD-E98BFE191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1998" y="5949028"/>
                <a:ext cx="540006" cy="360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5651D9-9D16-1646-798D-1415A5AB2ED9}"/>
                  </a:ext>
                </a:extLst>
              </p:cNvPr>
              <p:cNvSpPr/>
              <p:nvPr/>
            </p:nvSpPr>
            <p:spPr bwMode="auto">
              <a:xfrm>
                <a:off x="5472010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5651D9-9D16-1646-798D-1415A5AB2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2010" y="5949028"/>
                <a:ext cx="540006" cy="360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2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E399F3D-F283-5D2B-CCEE-AD2FFD1A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61" y="4329010"/>
            <a:ext cx="6713973" cy="239897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DDD100-8302-6D3D-1931-52C7210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補数を取るインクリメントと </a:t>
            </a:r>
            <a:r>
              <a:rPr lang="en-US" altLang="ja-JP" dirty="0"/>
              <a:t>round away </a:t>
            </a:r>
            <a:r>
              <a:rPr lang="ja-JP" altLang="en-US" dirty="0"/>
              <a:t>の統合</a:t>
            </a:r>
            <a:br>
              <a:rPr lang="en-US" altLang="ja-JP" dirty="0"/>
            </a:br>
            <a:r>
              <a:rPr kumimoji="1" lang="en-US" altLang="ja-JP" dirty="0"/>
              <a:t>[</a:t>
            </a:r>
            <a:r>
              <a:rPr lang="en-US" altLang="ja-JP" dirty="0"/>
              <a:t>Sohn2023</a:t>
            </a:r>
            <a:r>
              <a:rPr kumimoji="1" lang="en-US" altLang="ja-JP" dirty="0"/>
              <a:t>] </a:t>
            </a:r>
            <a:r>
              <a:rPr kumimoji="1" lang="ja-JP" altLang="en-US" dirty="0"/>
              <a:t>より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FF869-CDD3-3070-A6A4-F2ED668331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955" y="1448978"/>
            <a:ext cx="8280092" cy="2520028"/>
          </a:xfrm>
        </p:spPr>
        <p:txBody>
          <a:bodyPr/>
          <a:lstStyle/>
          <a:p>
            <a:r>
              <a:rPr kumimoji="1" lang="ja-JP" altLang="en-US" sz="1800" dirty="0"/>
              <a:t>正規化前の </a:t>
            </a:r>
            <a:r>
              <a:rPr kumimoji="1" lang="en-US" altLang="ja-JP" sz="1800" dirty="0"/>
              <a:t>LSB </a:t>
            </a:r>
            <a:r>
              <a:rPr kumimoji="1" lang="ja-JP" altLang="en-US" sz="1800" dirty="0"/>
              <a:t>への </a:t>
            </a:r>
            <a:r>
              <a:rPr lang="en-US" altLang="ja-JP" sz="1800" dirty="0"/>
              <a:t>+1 </a:t>
            </a:r>
            <a:r>
              <a:rPr lang="ja-JP" altLang="en-US" sz="1800" dirty="0"/>
              <a:t>が，</a:t>
            </a:r>
            <a:br>
              <a:rPr lang="en-US" altLang="ja-JP" sz="1800" dirty="0"/>
            </a:br>
            <a:r>
              <a:rPr lang="ja-JP" altLang="en-US" sz="1800" dirty="0"/>
              <a:t>正規化後に影響を与えるのは（正規化後 </a:t>
            </a:r>
            <a:r>
              <a:rPr lang="en-US" altLang="ja-JP" sz="1800" dirty="0"/>
              <a:t>LSB </a:t>
            </a:r>
            <a:r>
              <a:rPr lang="ja-JP" altLang="en-US" sz="1800" dirty="0"/>
              <a:t>に繰り上がるのは），</a:t>
            </a:r>
            <a:br>
              <a:rPr lang="en-US" altLang="ja-JP" sz="1800" dirty="0"/>
            </a:br>
            <a:r>
              <a:rPr kumimoji="1" lang="ja-JP" altLang="en-US" sz="1800" dirty="0"/>
              <a:t>正規化前の</a:t>
            </a:r>
            <a:r>
              <a:rPr lang="ja-JP" altLang="en-US" sz="1800" dirty="0"/>
              <a:t>下位ビット（</a:t>
            </a:r>
            <a:r>
              <a:rPr lang="en-US" altLang="ja-JP" sz="1800" dirty="0"/>
              <a:t>sticky bit </a:t>
            </a:r>
            <a:r>
              <a:rPr lang="ja-JP" altLang="en-US" sz="1800" dirty="0"/>
              <a:t>相当分）が全部１のときのみ</a:t>
            </a:r>
            <a:endParaRPr lang="en-US" altLang="ja-JP" sz="1800" dirty="0"/>
          </a:p>
          <a:p>
            <a:pPr lvl="1"/>
            <a:r>
              <a:rPr lang="en-US" altLang="ja-JP" sz="1800" dirty="0"/>
              <a:t>sticky bit </a:t>
            </a:r>
            <a:r>
              <a:rPr lang="ja-JP" altLang="en-US" sz="1800" dirty="0"/>
              <a:t>相当分が全部１だったかを正規化と並列して検出できる</a:t>
            </a:r>
            <a:endParaRPr lang="en-US" altLang="ja-JP" sz="1800" dirty="0"/>
          </a:p>
          <a:p>
            <a:r>
              <a:rPr lang="ja-JP" altLang="en-US" sz="1800" dirty="0"/>
              <a:t>繰り上がりが起きた場合，結果の下位ビットは全てゼロなので，</a:t>
            </a:r>
            <a:br>
              <a:rPr lang="en-US" altLang="ja-JP" sz="1800" dirty="0"/>
            </a:br>
            <a:r>
              <a:rPr lang="ja-JP" altLang="en-US" sz="1800" dirty="0"/>
              <a:t>そこからさらに切り上がることはない</a:t>
            </a:r>
            <a:endParaRPr lang="en-US" altLang="ja-JP" sz="1800" dirty="0"/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正規化前の </a:t>
            </a:r>
            <a:r>
              <a:rPr kumimoji="1" lang="en-US" altLang="ja-JP" sz="1800" dirty="0">
                <a:solidFill>
                  <a:schemeClr val="accent5"/>
                </a:solidFill>
              </a:rPr>
              <a:t>LSB </a:t>
            </a:r>
            <a:r>
              <a:rPr kumimoji="1" lang="ja-JP" altLang="en-US" sz="1800" dirty="0">
                <a:solidFill>
                  <a:schemeClr val="accent5"/>
                </a:solidFill>
              </a:rPr>
              <a:t>への </a:t>
            </a:r>
            <a:r>
              <a:rPr lang="en-US" altLang="ja-JP" sz="1800" dirty="0">
                <a:solidFill>
                  <a:schemeClr val="accent5"/>
                </a:solidFill>
              </a:rPr>
              <a:t>+1 </a:t>
            </a:r>
            <a:r>
              <a:rPr lang="ja-JP" altLang="en-US" sz="1800" dirty="0">
                <a:solidFill>
                  <a:schemeClr val="accent5"/>
                </a:solidFill>
              </a:rPr>
              <a:t>と，丸めの切り上げ時の</a:t>
            </a:r>
            <a:r>
              <a:rPr lang="en-US" altLang="ja-JP" sz="1800" dirty="0">
                <a:solidFill>
                  <a:schemeClr val="accent5"/>
                </a:solidFill>
              </a:rPr>
              <a:t>+1</a:t>
            </a:r>
            <a:r>
              <a:rPr lang="ja-JP" altLang="en-US" sz="1800" dirty="0">
                <a:solidFill>
                  <a:schemeClr val="accent5"/>
                </a:solidFill>
              </a:rPr>
              <a:t>は排他で起きる</a:t>
            </a:r>
            <a:endParaRPr lang="en-US" altLang="ja-JP" sz="1800" dirty="0">
              <a:solidFill>
                <a:schemeClr val="accent5"/>
              </a:solidFill>
            </a:endParaRPr>
          </a:p>
          <a:p>
            <a:pPr lvl="1"/>
            <a:r>
              <a:rPr lang="en-US" altLang="ja-JP" sz="1800" dirty="0"/>
              <a:t>+1 </a:t>
            </a:r>
            <a:r>
              <a:rPr lang="ja-JP" altLang="en-US" sz="1800" dirty="0"/>
              <a:t>する回路は丸めのところの１つでよい</a:t>
            </a:r>
            <a:endParaRPr lang="en-US" altLang="ja-JP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91F3C-774E-0E73-1B4C-425C8C60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End-around-carry </a:t>
            </a:r>
            <a:r>
              <a:rPr kumimoji="1" lang="ja-JP" altLang="en-US" dirty="0"/>
              <a:t>との比較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6E89CB-A4D7-D3B0-EEFC-FF1A9887FA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End-around-carry adder </a:t>
            </a:r>
            <a:r>
              <a:rPr kumimoji="1" lang="ja-JP" altLang="en-US" dirty="0"/>
              <a:t>を使うと，</a:t>
            </a:r>
            <a:r>
              <a:rPr lang="en-US" altLang="ja-JP" dirty="0" err="1"/>
              <a:t>a+b</a:t>
            </a:r>
            <a:r>
              <a:rPr lang="en-US" altLang="ja-JP" dirty="0"/>
              <a:t> </a:t>
            </a:r>
            <a:r>
              <a:rPr lang="ja-JP" altLang="en-US" dirty="0"/>
              <a:t>と </a:t>
            </a:r>
            <a:r>
              <a:rPr lang="en-US" altLang="ja-JP" dirty="0"/>
              <a:t>a+b+1 </a:t>
            </a:r>
            <a:r>
              <a:rPr lang="ja-JP" altLang="en-US" dirty="0"/>
              <a:t>を同時に求められる</a:t>
            </a:r>
            <a:endParaRPr lang="en-US" altLang="ja-JP" dirty="0"/>
          </a:p>
          <a:p>
            <a:pPr lvl="1"/>
            <a:r>
              <a:rPr kumimoji="1" lang="ja-JP" altLang="en-US" dirty="0"/>
              <a:t>結果の符号ビットをみてから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側を選択できる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欠点：ただし，この加算器を手書きで作らないといけない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自動合成させられない</a:t>
            </a:r>
            <a:endParaRPr kumimoji="1" lang="en-US" altLang="ja-JP" dirty="0"/>
          </a:p>
          <a:p>
            <a:r>
              <a:rPr kumimoji="1" lang="ja-JP" altLang="en-US" dirty="0"/>
              <a:t>丸めへの統合だと上記は必要ない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インクリメントはただの加算として記述できる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利点：自分で桁上げ加算器を作る必要がない</a:t>
            </a:r>
            <a:endParaRPr kumimoji="1" lang="en-US" altLang="ja-JP" dirty="0"/>
          </a:p>
          <a:p>
            <a:pPr lvl="1"/>
            <a:r>
              <a:rPr lang="ja-JP" altLang="en-US" dirty="0"/>
              <a:t>欠点：</a:t>
            </a:r>
            <a:r>
              <a:rPr lang="en-US" altLang="ja-JP" dirty="0"/>
              <a:t>all-zero detector </a:t>
            </a:r>
            <a:r>
              <a:rPr lang="ja-JP" altLang="en-US" dirty="0"/>
              <a:t>が追加で必要（それほど大きくない）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2035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ウォレス木の厚みを意識した加算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731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F8418-8A75-1E25-B604-A078C5B7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ja-JP" altLang="en-US" dirty="0"/>
              <a:t>ウォレス木と加算器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97D18-BFFA-FCA4-1717-DA3033539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1890021"/>
          </a:xfrm>
        </p:spPr>
        <p:txBody>
          <a:bodyPr/>
          <a:lstStyle/>
          <a:p>
            <a:r>
              <a:rPr lang="ja-JP" altLang="en-US" dirty="0"/>
              <a:t>ウォレス木では中央部分の </a:t>
            </a:r>
            <a:r>
              <a:rPr lang="en-US" altLang="ja-JP" dirty="0"/>
              <a:t>CSA </a:t>
            </a:r>
            <a:r>
              <a:rPr lang="ja-JP" altLang="en-US" dirty="0"/>
              <a:t>の段数が厚く，左右が薄い</a:t>
            </a:r>
            <a:endParaRPr lang="en-US" altLang="ja-JP" dirty="0"/>
          </a:p>
          <a:p>
            <a:pPr lvl="1"/>
            <a:r>
              <a:rPr lang="ja-JP" altLang="en-US" dirty="0"/>
              <a:t>これを利用した桁上げ加算器が使える</a:t>
            </a:r>
            <a:endParaRPr lang="en-US" altLang="ja-JP" dirty="0"/>
          </a:p>
          <a:p>
            <a:pPr lvl="1"/>
            <a:r>
              <a:rPr lang="ja-JP" altLang="en-US" dirty="0"/>
              <a:t>特に下位側はツリーではなく直列になっており，軽い</a:t>
            </a:r>
            <a:endParaRPr lang="en-US" altLang="ja-JP" dirty="0"/>
          </a:p>
          <a:p>
            <a:pPr lvl="1"/>
            <a:r>
              <a:rPr lang="en-US" altLang="ja-JP" dirty="0"/>
              <a:t>[CMOSVLSI2014] P.667 </a:t>
            </a:r>
            <a:r>
              <a:rPr lang="ja-JP" altLang="en-US" dirty="0"/>
              <a:t>にもう少し詳しい記述あり</a:t>
            </a:r>
            <a:endParaRPr lang="en-US" altLang="ja-JP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FD34CAE-4914-6140-AED5-5AD3023442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0065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B1EF0B0-69FB-E21A-CA92-CF0C4A270C7C}"/>
              </a:ext>
            </a:extLst>
          </p:cNvPr>
          <p:cNvSpPr/>
          <p:nvPr/>
        </p:nvSpPr>
        <p:spPr bwMode="auto">
          <a:xfrm rot="10800000">
            <a:off x="2051383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B5DFFC3-CC2F-3ABD-3633-30DB5829449D}"/>
              </a:ext>
            </a:extLst>
          </p:cNvPr>
          <p:cNvSpPr/>
          <p:nvPr/>
        </p:nvSpPr>
        <p:spPr bwMode="auto">
          <a:xfrm rot="10800000">
            <a:off x="2411387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43527F8-A7CF-3A73-EB4A-668F03EEAC5A}"/>
              </a:ext>
            </a:extLst>
          </p:cNvPr>
          <p:cNvSpPr/>
          <p:nvPr/>
        </p:nvSpPr>
        <p:spPr bwMode="auto">
          <a:xfrm rot="10800000">
            <a:off x="2861392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87E71C7-153F-8887-DB3A-602D416EE261}"/>
              </a:ext>
            </a:extLst>
          </p:cNvPr>
          <p:cNvSpPr/>
          <p:nvPr/>
        </p:nvSpPr>
        <p:spPr bwMode="auto">
          <a:xfrm rot="10800000">
            <a:off x="3311986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0FD0309-A1A6-F7B3-49AF-6DACBB652927}"/>
              </a:ext>
            </a:extLst>
          </p:cNvPr>
          <p:cNvSpPr/>
          <p:nvPr/>
        </p:nvSpPr>
        <p:spPr bwMode="auto">
          <a:xfrm rot="10800000">
            <a:off x="2411387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9285D5A-4D1E-7D3D-1348-8057E66A1C7C}"/>
              </a:ext>
            </a:extLst>
          </p:cNvPr>
          <p:cNvSpPr/>
          <p:nvPr/>
        </p:nvSpPr>
        <p:spPr bwMode="auto">
          <a:xfrm rot="10800000">
            <a:off x="2861392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2E6A74A-8455-29B7-433D-768BAB7DE55C}"/>
              </a:ext>
            </a:extLst>
          </p:cNvPr>
          <p:cNvSpPr/>
          <p:nvPr/>
        </p:nvSpPr>
        <p:spPr bwMode="auto">
          <a:xfrm rot="10800000">
            <a:off x="331198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4CAC0EF-8A6C-CC06-00B0-9767F43DD656}"/>
              </a:ext>
            </a:extLst>
          </p:cNvPr>
          <p:cNvSpPr/>
          <p:nvPr/>
        </p:nvSpPr>
        <p:spPr bwMode="auto">
          <a:xfrm rot="10800000">
            <a:off x="3761991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A31CAA3-2760-CA60-DB50-9609E7E94A1F}"/>
              </a:ext>
            </a:extLst>
          </p:cNvPr>
          <p:cNvSpPr/>
          <p:nvPr/>
        </p:nvSpPr>
        <p:spPr bwMode="auto">
          <a:xfrm rot="10800000">
            <a:off x="2861392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78D0BE8-B112-EAC6-D28C-D31CDAAE017E}"/>
              </a:ext>
            </a:extLst>
          </p:cNvPr>
          <p:cNvSpPr/>
          <p:nvPr/>
        </p:nvSpPr>
        <p:spPr bwMode="auto">
          <a:xfrm rot="10800000">
            <a:off x="331198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84722E9-64D4-5F5B-BA32-A56A1D8A1543}"/>
              </a:ext>
            </a:extLst>
          </p:cNvPr>
          <p:cNvSpPr/>
          <p:nvPr/>
        </p:nvSpPr>
        <p:spPr bwMode="auto">
          <a:xfrm rot="10800000">
            <a:off x="3761991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BAD89AE-F009-40BD-FA8D-4C330048906A}"/>
              </a:ext>
            </a:extLst>
          </p:cNvPr>
          <p:cNvSpPr/>
          <p:nvPr/>
        </p:nvSpPr>
        <p:spPr bwMode="auto">
          <a:xfrm rot="10800000">
            <a:off x="421199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FAA3F08-CA41-92AD-F4A2-FD83C149DF72}"/>
              </a:ext>
            </a:extLst>
          </p:cNvPr>
          <p:cNvSpPr/>
          <p:nvPr/>
        </p:nvSpPr>
        <p:spPr bwMode="auto">
          <a:xfrm rot="10800000">
            <a:off x="331198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D71094C-003F-281E-11E6-5387EEA0426E}"/>
              </a:ext>
            </a:extLst>
          </p:cNvPr>
          <p:cNvSpPr/>
          <p:nvPr/>
        </p:nvSpPr>
        <p:spPr bwMode="auto">
          <a:xfrm rot="10800000">
            <a:off x="376199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CC44737-1B49-3B2A-9DB4-719E8F996CAC}"/>
              </a:ext>
            </a:extLst>
          </p:cNvPr>
          <p:cNvSpPr/>
          <p:nvPr/>
        </p:nvSpPr>
        <p:spPr bwMode="auto">
          <a:xfrm rot="10800000">
            <a:off x="4211407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C2909FD-1D07-A67E-375B-E4403CD2537B}"/>
              </a:ext>
            </a:extLst>
          </p:cNvPr>
          <p:cNvSpPr/>
          <p:nvPr/>
        </p:nvSpPr>
        <p:spPr bwMode="auto">
          <a:xfrm rot="10800000">
            <a:off x="4662001" y="324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14C4B9A-E3B0-627F-729C-A5ADB6F0A20C}"/>
              </a:ext>
            </a:extLst>
          </p:cNvPr>
          <p:cNvSpPr/>
          <p:nvPr/>
        </p:nvSpPr>
        <p:spPr bwMode="auto">
          <a:xfrm rot="10800000">
            <a:off x="376199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8D05A8AF-F8B4-9E8E-646F-70CB499330E7}"/>
              </a:ext>
            </a:extLst>
          </p:cNvPr>
          <p:cNvSpPr/>
          <p:nvPr/>
        </p:nvSpPr>
        <p:spPr bwMode="auto">
          <a:xfrm rot="10800000">
            <a:off x="4211407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E7350418-C9C9-B13C-836E-5C01A330CACF}"/>
              </a:ext>
            </a:extLst>
          </p:cNvPr>
          <p:cNvSpPr/>
          <p:nvPr/>
        </p:nvSpPr>
        <p:spPr bwMode="auto">
          <a:xfrm rot="10800000">
            <a:off x="466200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25582F1-F6A8-4914-D7C1-E86134E1BA23}"/>
              </a:ext>
            </a:extLst>
          </p:cNvPr>
          <p:cNvSpPr/>
          <p:nvPr/>
        </p:nvSpPr>
        <p:spPr bwMode="auto">
          <a:xfrm rot="10800000">
            <a:off x="511200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96725584-CA92-106D-4D19-01E923759E49}"/>
              </a:ext>
            </a:extLst>
          </p:cNvPr>
          <p:cNvSpPr/>
          <p:nvPr/>
        </p:nvSpPr>
        <p:spPr bwMode="auto">
          <a:xfrm rot="10800000">
            <a:off x="2771391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1A848C5-1A30-3380-DC4E-DB93223F1D8E}"/>
              </a:ext>
            </a:extLst>
          </p:cNvPr>
          <p:cNvSpPr/>
          <p:nvPr/>
        </p:nvSpPr>
        <p:spPr bwMode="auto">
          <a:xfrm rot="10800000">
            <a:off x="322198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09E51AAA-12F2-D802-C103-0C0D69D39D36}"/>
              </a:ext>
            </a:extLst>
          </p:cNvPr>
          <p:cNvSpPr/>
          <p:nvPr/>
        </p:nvSpPr>
        <p:spPr bwMode="auto">
          <a:xfrm rot="10800000">
            <a:off x="3671990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F7C5E8C-B89F-82A1-F4CB-6E5A16ACE8F5}"/>
              </a:ext>
            </a:extLst>
          </p:cNvPr>
          <p:cNvSpPr/>
          <p:nvPr/>
        </p:nvSpPr>
        <p:spPr bwMode="auto">
          <a:xfrm rot="10800000">
            <a:off x="412199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1903F4E-C0C8-CE36-C10E-195882A00270}"/>
              </a:ext>
            </a:extLst>
          </p:cNvPr>
          <p:cNvSpPr/>
          <p:nvPr/>
        </p:nvSpPr>
        <p:spPr bwMode="auto">
          <a:xfrm rot="10800000">
            <a:off x="3761991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D5760F2D-0ECD-E7DD-3810-60D708F7D485}"/>
              </a:ext>
            </a:extLst>
          </p:cNvPr>
          <p:cNvSpPr/>
          <p:nvPr/>
        </p:nvSpPr>
        <p:spPr bwMode="auto">
          <a:xfrm rot="10800000">
            <a:off x="421199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E20E9D6-8821-629C-EE9E-B301415EE716}"/>
              </a:ext>
            </a:extLst>
          </p:cNvPr>
          <p:cNvSpPr/>
          <p:nvPr/>
        </p:nvSpPr>
        <p:spPr bwMode="auto">
          <a:xfrm rot="10800000">
            <a:off x="421199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640D596-C0DA-893C-1AB3-C0589CBE241F}"/>
              </a:ext>
            </a:extLst>
          </p:cNvPr>
          <p:cNvSpPr/>
          <p:nvPr/>
        </p:nvSpPr>
        <p:spPr bwMode="auto">
          <a:xfrm rot="10800000">
            <a:off x="4662001" y="396900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F04BDC03-338E-D9DD-1634-5D06B59745CB}"/>
              </a:ext>
            </a:extLst>
          </p:cNvPr>
          <p:cNvSpPr/>
          <p:nvPr/>
        </p:nvSpPr>
        <p:spPr bwMode="auto">
          <a:xfrm rot="10800000">
            <a:off x="4662001" y="360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32514A8-A21A-AEA4-A0AE-C4ED9D1635AC}"/>
              </a:ext>
            </a:extLst>
          </p:cNvPr>
          <p:cNvSpPr/>
          <p:nvPr/>
        </p:nvSpPr>
        <p:spPr bwMode="auto">
          <a:xfrm rot="10800000">
            <a:off x="5112006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C5A5DBFF-909A-6B7B-A538-6EC7BD38F1B8}"/>
              </a:ext>
            </a:extLst>
          </p:cNvPr>
          <p:cNvSpPr/>
          <p:nvPr/>
        </p:nvSpPr>
        <p:spPr bwMode="auto">
          <a:xfrm rot="10800000">
            <a:off x="511200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B2E7297B-876A-C605-B30E-44817636B91A}"/>
              </a:ext>
            </a:extLst>
          </p:cNvPr>
          <p:cNvSpPr/>
          <p:nvPr/>
        </p:nvSpPr>
        <p:spPr bwMode="auto">
          <a:xfrm rot="10800000">
            <a:off x="5561422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A5B57DC-8E66-227E-4024-4B0F06343B4B}"/>
              </a:ext>
            </a:extLst>
          </p:cNvPr>
          <p:cNvSpPr/>
          <p:nvPr/>
        </p:nvSpPr>
        <p:spPr bwMode="auto">
          <a:xfrm rot="10800000">
            <a:off x="5562011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19C1D348-90D8-C788-41F4-D8B554E6C5D8}"/>
              </a:ext>
            </a:extLst>
          </p:cNvPr>
          <p:cNvSpPr/>
          <p:nvPr/>
        </p:nvSpPr>
        <p:spPr bwMode="auto">
          <a:xfrm rot="10800000">
            <a:off x="601201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BC3C7D22-82A6-0C31-7579-D82AB6391B5D}"/>
              </a:ext>
            </a:extLst>
          </p:cNvPr>
          <p:cNvSpPr/>
          <p:nvPr/>
        </p:nvSpPr>
        <p:spPr bwMode="auto">
          <a:xfrm rot="10800000">
            <a:off x="412199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B419E061-EB42-9B86-8CA4-5104D43F3167}"/>
              </a:ext>
            </a:extLst>
          </p:cNvPr>
          <p:cNvSpPr/>
          <p:nvPr/>
        </p:nvSpPr>
        <p:spPr bwMode="auto">
          <a:xfrm rot="10800000">
            <a:off x="4211407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628CB740-EF4D-ED3E-CA45-B121682D82BD}"/>
              </a:ext>
            </a:extLst>
          </p:cNvPr>
          <p:cNvSpPr/>
          <p:nvPr/>
        </p:nvSpPr>
        <p:spPr bwMode="auto">
          <a:xfrm rot="10800000">
            <a:off x="466200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4019FD50-B821-EC29-AD80-84CCA1887CEF}"/>
              </a:ext>
            </a:extLst>
          </p:cNvPr>
          <p:cNvSpPr/>
          <p:nvPr/>
        </p:nvSpPr>
        <p:spPr bwMode="auto">
          <a:xfrm rot="10800000">
            <a:off x="511200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B200ACC-44AB-A633-D8CB-B85FFF3E2BBE}"/>
              </a:ext>
            </a:extLst>
          </p:cNvPr>
          <p:cNvSpPr/>
          <p:nvPr/>
        </p:nvSpPr>
        <p:spPr bwMode="auto">
          <a:xfrm rot="10800000">
            <a:off x="5561422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A142F2CC-65BB-1B65-1A66-58CB73637ADF}"/>
              </a:ext>
            </a:extLst>
          </p:cNvPr>
          <p:cNvSpPr/>
          <p:nvPr/>
        </p:nvSpPr>
        <p:spPr bwMode="auto">
          <a:xfrm rot="10800000">
            <a:off x="601201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13B040E5-62DA-567C-34A5-3DE840FBF2A5}"/>
              </a:ext>
            </a:extLst>
          </p:cNvPr>
          <p:cNvSpPr/>
          <p:nvPr/>
        </p:nvSpPr>
        <p:spPr bwMode="auto">
          <a:xfrm rot="10800000">
            <a:off x="6462021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89819870-4A49-0C43-7848-11BC8FBB2943}"/>
              </a:ext>
            </a:extLst>
          </p:cNvPr>
          <p:cNvSpPr/>
          <p:nvPr/>
        </p:nvSpPr>
        <p:spPr bwMode="auto">
          <a:xfrm rot="10800000">
            <a:off x="4572000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C687BAF-D125-4C44-9B2D-46D6197149CC}"/>
              </a:ext>
            </a:extLst>
          </p:cNvPr>
          <p:cNvSpPr/>
          <p:nvPr/>
        </p:nvSpPr>
        <p:spPr bwMode="auto">
          <a:xfrm rot="10800000">
            <a:off x="502200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4CE56B29-1FEE-D3E8-13EC-48CE7CE72332}"/>
              </a:ext>
            </a:extLst>
          </p:cNvPr>
          <p:cNvSpPr/>
          <p:nvPr/>
        </p:nvSpPr>
        <p:spPr bwMode="auto">
          <a:xfrm rot="10800000">
            <a:off x="5471421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F8BA25F-A49F-A745-5D51-205D3B6599C6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2018" y="369900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D19B908-6DA2-B615-B8A5-D8B967AB5B5F}"/>
              </a:ext>
            </a:extLst>
          </p:cNvPr>
          <p:cNvCxnSpPr/>
          <p:nvPr/>
        </p:nvCxnSpPr>
        <p:spPr bwMode="auto">
          <a:xfrm flipH="1">
            <a:off x="5742013" y="4149008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4667E3F-D026-B6FD-2265-9924111382A9}"/>
              </a:ext>
            </a:extLst>
          </p:cNvPr>
          <p:cNvCxnSpPr/>
          <p:nvPr/>
        </p:nvCxnSpPr>
        <p:spPr bwMode="auto">
          <a:xfrm flipH="1">
            <a:off x="5292008" y="459901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32A433D-8AAF-69CF-BD2E-9FDD2EEA8E92}"/>
              </a:ext>
            </a:extLst>
          </p:cNvPr>
          <p:cNvCxnSpPr/>
          <p:nvPr/>
        </p:nvCxnSpPr>
        <p:spPr bwMode="auto">
          <a:xfrm flipH="1">
            <a:off x="4842592" y="5049018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70B90FF6-252D-D7AF-876B-0FB7F9EAE5F3}"/>
              </a:ext>
            </a:extLst>
          </p:cNvPr>
          <p:cNvCxnSpPr/>
          <p:nvPr/>
        </p:nvCxnSpPr>
        <p:spPr bwMode="auto">
          <a:xfrm flipH="1">
            <a:off x="4392587" y="549902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8CD1CF1-62D7-8F29-84CF-6A30E965BEFE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1992" y="5949028"/>
            <a:ext cx="540006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CEBF5FF-87A5-D62A-E3B6-53F811087B67}"/>
              </a:ext>
            </a:extLst>
          </p:cNvPr>
          <p:cNvCxnSpPr>
            <a:cxnSpLocks/>
          </p:cNvCxnSpPr>
          <p:nvPr/>
        </p:nvCxnSpPr>
        <p:spPr bwMode="auto">
          <a:xfrm flipH="1">
            <a:off x="3401987" y="5949028"/>
            <a:ext cx="990011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EA280C7-E539-EBD9-034F-2BB61BF64CD1}"/>
              </a:ext>
            </a:extLst>
          </p:cNvPr>
          <p:cNvCxnSpPr>
            <a:cxnSpLocks/>
          </p:cNvCxnSpPr>
          <p:nvPr/>
        </p:nvCxnSpPr>
        <p:spPr bwMode="auto">
          <a:xfrm flipH="1">
            <a:off x="3041983" y="5949028"/>
            <a:ext cx="135001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A848430-CC3E-A87A-6CEB-AB5987C1952F}"/>
              </a:ext>
            </a:extLst>
          </p:cNvPr>
          <p:cNvCxnSpPr>
            <a:cxnSpLocks/>
          </p:cNvCxnSpPr>
          <p:nvPr/>
        </p:nvCxnSpPr>
        <p:spPr bwMode="auto">
          <a:xfrm flipH="1">
            <a:off x="2591978" y="5949028"/>
            <a:ext cx="1800020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8C59588-4AE8-B22E-2183-651C16D43960}"/>
              </a:ext>
            </a:extLst>
          </p:cNvPr>
          <p:cNvCxnSpPr>
            <a:cxnSpLocks/>
          </p:cNvCxnSpPr>
          <p:nvPr/>
        </p:nvCxnSpPr>
        <p:spPr bwMode="auto">
          <a:xfrm flipH="1">
            <a:off x="2231974" y="5949028"/>
            <a:ext cx="2160024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1A9EF505-9F09-CF20-DD0F-C9AA35910E80}"/>
              </a:ext>
            </a:extLst>
          </p:cNvPr>
          <p:cNvSpPr/>
          <p:nvPr/>
        </p:nvSpPr>
        <p:spPr bwMode="auto">
          <a:xfrm>
            <a:off x="5742013" y="504901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下位のこのあたりは早く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結果が出てくるため，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リプルキャリーぽく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を計算してもよい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AED79D6-E230-017D-FFC0-07C913E91226}"/>
              </a:ext>
            </a:extLst>
          </p:cNvPr>
          <p:cNvSpPr/>
          <p:nvPr/>
        </p:nvSpPr>
        <p:spPr bwMode="auto">
          <a:xfrm>
            <a:off x="4211996" y="6219031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中央の結果は高速に配る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34DA502-A2F6-E472-C18B-26B5F5C75123}"/>
              </a:ext>
            </a:extLst>
          </p:cNvPr>
          <p:cNvSpPr/>
          <p:nvPr/>
        </p:nvSpPr>
        <p:spPr bwMode="auto">
          <a:xfrm>
            <a:off x="611956" y="4779015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このあたりも比較的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ゆっくり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を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計算できる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91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EA65E-1AD3-1131-B337-069B9385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桁上げ加算器の自動合成を使う場合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6E7209-B0F2-5635-308E-813028E15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前提：合成系による自動合成に頼れるなら頼るのが一番良い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</a:t>
            </a:r>
            <a:r>
              <a:rPr kumimoji="1" lang="en-US" altLang="ja-JP" dirty="0"/>
              <a:t>A*B+C</a:t>
            </a:r>
            <a:r>
              <a:rPr kumimoji="1" lang="ja-JP" altLang="en-US" dirty="0"/>
              <a:t>」のように書けば合成系が自動で合成をしてくれる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メンテナンスコストが低いし，典型的にはかなり高速</a:t>
            </a:r>
            <a:endParaRPr kumimoji="1" lang="en-US" altLang="ja-JP" dirty="0"/>
          </a:p>
          <a:p>
            <a:r>
              <a:rPr kumimoji="1" lang="ja-JP" altLang="en-US" dirty="0"/>
              <a:t>前ページのような工夫を，自動合成で実現することを考える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上位，中位，下位で分けて加算を記述するのが良いかもしれない</a:t>
            </a:r>
          </a:p>
          <a:p>
            <a:pPr lvl="1"/>
            <a:r>
              <a:rPr kumimoji="1" lang="ja-JP" altLang="en-US" dirty="0"/>
              <a:t>下位は時間に余裕があるので，勝手にリプルキャリーぽくなることを期待</a:t>
            </a:r>
          </a:p>
          <a:p>
            <a:pPr lvl="1"/>
            <a:r>
              <a:rPr kumimoji="1" lang="ja-JP" altLang="en-US" dirty="0"/>
              <a:t>上位は，下から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が来る場合も計算しといて選択するなど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206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参考資料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7492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7934B-BFE6-655A-089A-F99CA4DB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EFEACC-C7C5-36D4-5F04-AD11F7295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52" y="998973"/>
            <a:ext cx="8550095" cy="5759757"/>
          </a:xfrm>
        </p:spPr>
        <p:txBody>
          <a:bodyPr anchor="t"/>
          <a:lstStyle/>
          <a:p>
            <a:pPr lvl="1">
              <a:lnSpc>
                <a:spcPct val="100000"/>
              </a:lnSpc>
            </a:pPr>
            <a:r>
              <a:rPr kumimoji="1" lang="en-US" altLang="ja-JP" sz="1100" dirty="0"/>
              <a:t>[CMOSVLSI2014] </a:t>
            </a:r>
            <a:r>
              <a:rPr kumimoji="1" lang="ja-JP" altLang="en-US" sz="1100" dirty="0"/>
              <a:t>ウェスト</a:t>
            </a:r>
            <a:r>
              <a:rPr kumimoji="1" lang="en-US" altLang="ja-JP" sz="1100" dirty="0"/>
              <a:t>&amp;</a:t>
            </a:r>
            <a:r>
              <a:rPr kumimoji="1" lang="ja-JP" altLang="en-US" sz="1100" dirty="0"/>
              <a:t>ハリス </a:t>
            </a:r>
            <a:r>
              <a:rPr kumimoji="1" lang="en-US" altLang="ja-JP" sz="1100" dirty="0"/>
              <a:t>CMOS VLSI </a:t>
            </a:r>
            <a:r>
              <a:rPr kumimoji="1" lang="ja-JP" altLang="en-US" sz="1100" dirty="0"/>
              <a:t>回路設計 応用編</a:t>
            </a:r>
            <a:r>
              <a:rPr kumimoji="1" lang="en-US" altLang="ja-JP" sz="1100" dirty="0"/>
              <a:t>:</a:t>
            </a:r>
            <a:br>
              <a:rPr kumimoji="1" lang="en-US" altLang="ja-JP" sz="1100" dirty="0"/>
            </a:br>
            <a:r>
              <a:rPr kumimoji="1" lang="en-US" altLang="ja-JP" sz="1100" dirty="0">
                <a:hlinkClick r:id="rId2"/>
              </a:rPr>
              <a:t>https://www.maruzen-publishing.co.jp/item/?book_no=294477</a:t>
            </a: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[Hoskote2002] Yatin </a:t>
            </a:r>
            <a:r>
              <a:rPr lang="en-US" altLang="ja-JP" sz="1100" dirty="0" err="1"/>
              <a:t>Hoskote</a:t>
            </a:r>
            <a:r>
              <a:rPr lang="en-US" altLang="ja-JP" sz="1100" dirty="0"/>
              <a:t> Intel Corp: </a:t>
            </a:r>
            <a:br>
              <a:rPr lang="en-US" altLang="ja-JP" sz="1100" dirty="0"/>
            </a:br>
            <a:r>
              <a:rPr lang="en-US" altLang="ja-JP" sz="1100" dirty="0"/>
              <a:t>Leading Zero Anticipatory (LZA) algorithm and logic for high speed arithmetic units (</a:t>
            </a:r>
            <a:r>
              <a:rPr lang="ja-JP" altLang="en-US" sz="1100" dirty="0"/>
              <a:t>期限切れ特許</a:t>
            </a:r>
            <a:br>
              <a:rPr lang="en-US" altLang="ja-JP" sz="1100" dirty="0"/>
            </a:br>
            <a:r>
              <a:rPr lang="en-US" altLang="ja-JP" sz="1100" dirty="0">
                <a:hlinkClick r:id="rId3"/>
              </a:rPr>
              <a:t>https://patents.google.com/patent/US7024439B2/en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[Knowles1991] Simon Knowles: </a:t>
            </a:r>
            <a:br>
              <a:rPr lang="en-US" altLang="ja-JP" sz="1100" dirty="0"/>
            </a:br>
            <a:r>
              <a:rPr lang="en-US" altLang="ja-JP" sz="1100" dirty="0"/>
              <a:t>Arithmetic Processor Design for the T9000 Transputer</a:t>
            </a:r>
            <a:br>
              <a:rPr lang="en-US" altLang="ja-JP" sz="1100" dirty="0"/>
            </a:br>
            <a:r>
              <a:rPr lang="en-US" altLang="ja-JP" sz="1100" dirty="0">
                <a:hlinkClick r:id="rId4"/>
              </a:rPr>
              <a:t>http://www.transputer.net/fbooks/t9000/t9kfpdsn.pdf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[Lutz2017] David R. Lutz:</a:t>
            </a:r>
            <a:br>
              <a:rPr lang="en-US" altLang="ja-JP" sz="1100" dirty="0"/>
            </a:br>
            <a:r>
              <a:rPr lang="en-US" altLang="ja-JP" sz="1100" dirty="0"/>
              <a:t>Optimized Leading Zero Anticipators for Faster Fused Multiply-Adds</a:t>
            </a:r>
            <a:br>
              <a:rPr lang="en-US" altLang="ja-JP" sz="1100" dirty="0"/>
            </a:br>
            <a:r>
              <a:rPr lang="en-US" altLang="ja-JP" sz="1100" dirty="0">
                <a:hlinkClick r:id="rId5"/>
              </a:rPr>
              <a:t>https://ieeexplore.ieee.org/abstract/document/8335443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[HFPA2018] Jean-Michel Muller , Nicolas </a:t>
            </a:r>
            <a:r>
              <a:rPr lang="en-US" altLang="ja-JP" sz="1100" dirty="0" err="1"/>
              <a:t>Brunie</a:t>
            </a:r>
            <a:r>
              <a:rPr lang="en-US" altLang="ja-JP" sz="1100" dirty="0"/>
              <a:t> , Florent de </a:t>
            </a:r>
            <a:r>
              <a:rPr lang="en-US" altLang="ja-JP" sz="1100" dirty="0" err="1"/>
              <a:t>Dinechin</a:t>
            </a:r>
            <a:r>
              <a:rPr lang="en-US" altLang="ja-JP" sz="1100" dirty="0"/>
              <a:t> , Claude-Pierre </a:t>
            </a:r>
            <a:r>
              <a:rPr lang="en-US" altLang="ja-JP" sz="1100" dirty="0" err="1"/>
              <a:t>Jeannerod</a:t>
            </a:r>
            <a:r>
              <a:rPr lang="en-US" altLang="ja-JP" sz="1100" dirty="0"/>
              <a:t> , </a:t>
            </a:r>
            <a:r>
              <a:rPr lang="en-US" altLang="ja-JP" sz="1100" dirty="0" err="1"/>
              <a:t>Mioara</a:t>
            </a:r>
            <a:r>
              <a:rPr lang="en-US" altLang="ja-JP" sz="1100" dirty="0"/>
              <a:t> </a:t>
            </a:r>
            <a:r>
              <a:rPr lang="en-US" altLang="ja-JP" sz="1100" dirty="0" err="1"/>
              <a:t>Joldes</a:t>
            </a:r>
            <a:r>
              <a:rPr lang="en-US" altLang="ja-JP" sz="1100" dirty="0"/>
              <a:t> , Vincent </a:t>
            </a:r>
            <a:r>
              <a:rPr lang="en-US" altLang="ja-JP" sz="1100" dirty="0" err="1"/>
              <a:t>Lefèvre</a:t>
            </a:r>
            <a:r>
              <a:rPr lang="en-US" altLang="ja-JP" sz="1100" dirty="0"/>
              <a:t> , Guillaume </a:t>
            </a:r>
            <a:r>
              <a:rPr lang="en-US" altLang="ja-JP" sz="1100" dirty="0" err="1"/>
              <a:t>Melquiond</a:t>
            </a:r>
            <a:r>
              <a:rPr lang="en-US" altLang="ja-JP" sz="1100" dirty="0"/>
              <a:t> , Nathalie </a:t>
            </a:r>
            <a:r>
              <a:rPr lang="en-US" altLang="ja-JP" sz="1100" dirty="0" err="1"/>
              <a:t>Revol</a:t>
            </a:r>
            <a:r>
              <a:rPr lang="en-US" altLang="ja-JP" sz="1100" dirty="0"/>
              <a:t> , Serge Torres:</a:t>
            </a:r>
            <a:br>
              <a:rPr lang="en-US" altLang="ja-JP" sz="1100" dirty="0"/>
            </a:br>
            <a:r>
              <a:rPr lang="en-US" altLang="ja-JP" sz="1100" dirty="0"/>
              <a:t>Handbook of Floating-Point Arithmetic</a:t>
            </a:r>
            <a:br>
              <a:rPr lang="en-US" altLang="ja-JP" sz="1100" dirty="0"/>
            </a:br>
            <a:r>
              <a:rPr lang="en-US" altLang="ja-JP" sz="1100" dirty="0">
                <a:hlinkClick r:id="rId6"/>
              </a:rPr>
              <a:t>https://link.springer.com/book/10.1007/978-3-319-76526-6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[HPEEMD2006] </a:t>
            </a:r>
            <a:r>
              <a:rPr lang="nn-NO" altLang="ja-JP" sz="1100" dirty="0"/>
              <a:t>Vojin G. Oklobdzija, Ram K. Krishnamurthy</a:t>
            </a:r>
            <a:r>
              <a:rPr lang="en-US" altLang="ja-JP" sz="1100" dirty="0"/>
              <a:t>:</a:t>
            </a:r>
            <a:br>
              <a:rPr lang="en-US" altLang="ja-JP" sz="1100" dirty="0"/>
            </a:br>
            <a:r>
              <a:rPr lang="en-US" altLang="ja-JP" sz="1100" dirty="0"/>
              <a:t>High-Performance Energy-Efficient Microprocessor Design</a:t>
            </a:r>
            <a:br>
              <a:rPr lang="en-US" altLang="ja-JP" sz="1100" dirty="0"/>
            </a:br>
            <a:r>
              <a:rPr lang="en-US" altLang="ja-JP" sz="1100" dirty="0">
                <a:hlinkClick r:id="rId7"/>
              </a:rPr>
              <a:t>https://link.springer.com/book/10.1007/978-0-387-34047-0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[Schmooklerl2001] Martin S. </a:t>
            </a:r>
            <a:r>
              <a:rPr lang="en-US" altLang="ja-JP" sz="1100" dirty="0" err="1"/>
              <a:t>Schmooklerl</a:t>
            </a:r>
            <a:r>
              <a:rPr lang="en-US" altLang="ja-JP" sz="1100" dirty="0"/>
              <a:t> and Kevin J. Nowka2:  </a:t>
            </a:r>
            <a:br>
              <a:rPr lang="en-US" altLang="ja-JP" sz="1100" dirty="0"/>
            </a:br>
            <a:r>
              <a:rPr lang="en-US" altLang="ja-JP" sz="1100" dirty="0"/>
              <a:t>Leading Zero Anticipation and Detection -- A Comparison of Methods</a:t>
            </a:r>
            <a:br>
              <a:rPr lang="en-US" altLang="ja-JP" sz="1100" dirty="0"/>
            </a:br>
            <a:r>
              <a:rPr lang="en-US" altLang="ja-JP" sz="1100" dirty="0">
                <a:hlinkClick r:id="rId8"/>
              </a:rPr>
              <a:t>https://redirect.cs.umbc.edu/~phatak/645/supl/lza/lza-survey-arith01.pdf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[Sohn2023] </a:t>
            </a:r>
            <a:r>
              <a:rPr lang="en-US" altLang="ja-JP" sz="1100" dirty="0" err="1"/>
              <a:t>Jongwook</a:t>
            </a:r>
            <a:r>
              <a:rPr lang="en-US" altLang="ja-JP" sz="1100" dirty="0"/>
              <a:t> Sohn, David K. Dean, Eric </a:t>
            </a:r>
            <a:r>
              <a:rPr lang="en-US" altLang="ja-JP" sz="1100" dirty="0" err="1"/>
              <a:t>Quintana</a:t>
            </a:r>
            <a:r>
              <a:rPr lang="en-US" altLang="ja-JP" sz="1100" dirty="0"/>
              <a:t> and Wing Shek Wong: </a:t>
            </a:r>
            <a:br>
              <a:rPr lang="en-US" altLang="ja-JP" sz="1100" dirty="0"/>
            </a:br>
            <a:r>
              <a:rPr lang="en-US" altLang="ja-JP" sz="1100" dirty="0"/>
              <a:t>Enhanced Floating-Point Multiply-Add with Full Denormal Support </a:t>
            </a:r>
            <a:r>
              <a:rPr lang="ja-JP" altLang="en-US" sz="1100" dirty="0"/>
              <a:t>（二つ目はスライド</a:t>
            </a:r>
            <a:br>
              <a:rPr lang="en-US" altLang="ja-JP" sz="1100" dirty="0"/>
            </a:br>
            <a:r>
              <a:rPr kumimoji="1" lang="en-US" altLang="ja-JP" sz="1100" dirty="0">
                <a:hlinkClick r:id="rId9"/>
              </a:rPr>
              <a:t>https://arith2023.arithsymposium.org/papers/Enhanced%20Floating-Point%20Multiply-Add%20with%20Full%20Denormal%20Support.pdf</a:t>
            </a:r>
            <a:br>
              <a:rPr kumimoji="1" lang="en-US" altLang="ja-JP" sz="1100" dirty="0"/>
            </a:br>
            <a:r>
              <a:rPr kumimoji="1" lang="en-US" altLang="ja-JP" sz="1100" dirty="0">
                <a:hlinkClick r:id="rId10"/>
              </a:rPr>
              <a:t>https://arith2023.arithsymposium.org/slides/S8_JongwookSohn_EnhancedFloatingPointMultiplyAddWithFullDenormalSupport.pdf</a:t>
            </a: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44989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背景：冗長表現と乗算器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5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BA5A8-0FCB-0EDC-BCA2-2D537BD00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92EE3-5B49-DD95-3F60-28AFD6AA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バイナリと </a:t>
            </a:r>
            <a:r>
              <a:rPr kumimoji="1" lang="en-US" altLang="ja-JP" dirty="0"/>
              <a:t>Carry save </a:t>
            </a:r>
            <a:r>
              <a:rPr kumimoji="1" lang="ja-JP" altLang="en-US" dirty="0"/>
              <a:t>表現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841644-2290-5901-E3B0-A1FA2F0B9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955" y="1088974"/>
            <a:ext cx="8370093" cy="5219751"/>
          </a:xfrm>
        </p:spPr>
        <p:txBody>
          <a:bodyPr/>
          <a:lstStyle/>
          <a:p>
            <a:r>
              <a:rPr kumimoji="1" lang="ja-JP" altLang="en-US" dirty="0"/>
              <a:t>バイナリ表現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通常の２進数の値の表現の事</a:t>
            </a:r>
            <a:endParaRPr kumimoji="1" lang="en-US" altLang="ja-JP" dirty="0"/>
          </a:p>
          <a:p>
            <a:r>
              <a:rPr kumimoji="1" lang="en-US" altLang="ja-JP" dirty="0"/>
              <a:t>Carry save </a:t>
            </a:r>
            <a:r>
              <a:rPr kumimoji="1" lang="ja-JP" altLang="en-US" dirty="0"/>
              <a:t>表現（冗長表現）</a:t>
            </a:r>
            <a:endParaRPr kumimoji="1" lang="en-US" altLang="ja-JP" dirty="0"/>
          </a:p>
          <a:p>
            <a:pPr lvl="1"/>
            <a:r>
              <a:rPr lang="ja-JP" altLang="en-US" dirty="0"/>
              <a:t>１つの数値を </a:t>
            </a:r>
            <a:r>
              <a:rPr lang="en-US" dirty="0"/>
              <a:t>s </a:t>
            </a:r>
            <a:r>
              <a:rPr lang="ja-JP" altLang="en-US" dirty="0"/>
              <a:t>と </a:t>
            </a:r>
            <a:r>
              <a:rPr lang="en-US" altLang="ja-JP" dirty="0"/>
              <a:t>c </a:t>
            </a:r>
            <a:r>
              <a:rPr lang="ja-JP" altLang="en-US" dirty="0"/>
              <a:t>の２組の和で表す</a:t>
            </a:r>
            <a:endParaRPr lang="en-US" altLang="ja-JP" dirty="0"/>
          </a:p>
          <a:p>
            <a:pPr lvl="2"/>
            <a:r>
              <a:rPr lang="en-US" altLang="ja-JP" dirty="0" err="1"/>
              <a:t>s+c</a:t>
            </a:r>
            <a:r>
              <a:rPr lang="en-US" altLang="ja-JP" dirty="0"/>
              <a:t> </a:t>
            </a:r>
            <a:r>
              <a:rPr lang="ja-JP" altLang="en-US" dirty="0"/>
              <a:t>がバイナリ表現になる</a:t>
            </a:r>
            <a:endParaRPr lang="en-US" altLang="ja-JP" dirty="0"/>
          </a:p>
          <a:p>
            <a:pPr lvl="2"/>
            <a:r>
              <a:rPr lang="en-US" altLang="ja-JP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NotoSansJP"/>
              </a:rPr>
              <a:t>=Carry save </a:t>
            </a:r>
            <a:r>
              <a:rPr lang="ja-JP" altLang="en-US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NotoSansJP"/>
              </a:rPr>
              <a:t>表現では，ある１つの数を表す方法が複数存在する</a:t>
            </a:r>
            <a:endParaRPr lang="en-US" altLang="ja-JP" dirty="0">
              <a:solidFill>
                <a:schemeClr val="accent5"/>
              </a:solidFill>
            </a:endParaRPr>
          </a:p>
          <a:p>
            <a:pPr lvl="1"/>
            <a:r>
              <a:rPr kumimoji="1" lang="ja-JP" altLang="en-US" dirty="0"/>
              <a:t>同じ数値を表す例：</a:t>
            </a:r>
            <a:endParaRPr kumimoji="1" lang="en-US" dirty="0"/>
          </a:p>
          <a:p>
            <a:pPr lvl="2"/>
            <a:r>
              <a:rPr kumimoji="1" lang="ja-JP" altLang="en-US" dirty="0"/>
              <a:t>バイナリ表現：</a:t>
            </a:r>
            <a:r>
              <a:rPr kumimoji="1" lang="en-US" altLang="ja-JP" dirty="0"/>
              <a:t>	v=</a:t>
            </a:r>
            <a:r>
              <a:rPr kumimoji="1" lang="en-US" dirty="0"/>
              <a:t>4b’1110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carry save </a:t>
            </a:r>
            <a:r>
              <a:rPr kumimoji="1" lang="ja-JP" altLang="en-US" dirty="0"/>
              <a:t>表現：</a:t>
            </a:r>
            <a:r>
              <a:rPr kumimoji="1" lang="en-US" altLang="ja-JP" dirty="0"/>
              <a:t>	s=4b’1001, c=4b’0101 </a:t>
            </a:r>
            <a:br>
              <a:rPr kumimoji="1" lang="en-US" altLang="ja-JP" dirty="0"/>
            </a:br>
            <a:r>
              <a:rPr kumimoji="1" lang="en-US" altLang="ja-JP" dirty="0"/>
              <a:t>			s=4b’1100, c=4b’0010... </a:t>
            </a:r>
          </a:p>
          <a:p>
            <a:pPr lvl="1"/>
            <a:r>
              <a:rPr kumimoji="1" lang="ja-JP" altLang="en-US" dirty="0"/>
              <a:t>以下のようにも呼ばれる</a:t>
            </a:r>
            <a:endParaRPr kumimoji="1" lang="en-US" altLang="ja-JP" dirty="0"/>
          </a:p>
          <a:p>
            <a:pPr lvl="2"/>
            <a:r>
              <a:rPr lang="ja-JP" altLang="en-US" i="0" dirty="0">
                <a:solidFill>
                  <a:srgbClr val="4E4E4E"/>
                </a:solidFill>
                <a:effectLst/>
                <a:latin typeface="Lucida Grande"/>
              </a:rPr>
              <a:t>「</a:t>
            </a:r>
            <a:r>
              <a:rPr lang="en-US" altLang="ja-JP" i="0" dirty="0">
                <a:solidFill>
                  <a:srgbClr val="4E4E4E"/>
                </a:solidFill>
                <a:effectLst/>
                <a:latin typeface="Lucida Grande"/>
              </a:rPr>
              <a:t>redundant representations</a:t>
            </a:r>
            <a:r>
              <a:rPr lang="ja-JP" altLang="en-US" i="0" dirty="0">
                <a:solidFill>
                  <a:srgbClr val="4E4E4E"/>
                </a:solidFill>
                <a:effectLst/>
                <a:latin typeface="Lucida Grande"/>
              </a:rPr>
              <a:t>」</a:t>
            </a:r>
            <a:r>
              <a:rPr lang="ja-JP" altLang="en-US" b="0" i="0" dirty="0">
                <a:solidFill>
                  <a:srgbClr val="4E4E4E"/>
                </a:solidFill>
                <a:effectLst/>
                <a:latin typeface="Lucida Grande"/>
              </a:rPr>
              <a:t>「</a:t>
            </a:r>
            <a:r>
              <a:rPr lang="en-US" altLang="ja-JP" b="0" i="0" dirty="0">
                <a:solidFill>
                  <a:srgbClr val="4E4E4E"/>
                </a:solidFill>
                <a:effectLst/>
                <a:latin typeface="Lucida Grande"/>
              </a:rPr>
              <a:t>partial-product</a:t>
            </a:r>
            <a:r>
              <a:rPr lang="ja-JP" altLang="en-US" i="0" dirty="0">
                <a:solidFill>
                  <a:srgbClr val="4E4E4E"/>
                </a:solidFill>
                <a:effectLst/>
                <a:latin typeface="Lucida Grande"/>
              </a:rPr>
              <a:t>」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41611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C3B76-4EC4-036C-41A1-BBBCA09E1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E5CE0-FC87-A757-A4E5-0085CFEC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CSA </a:t>
            </a:r>
            <a:r>
              <a:rPr kumimoji="1" lang="ja-JP" altLang="en-US" dirty="0"/>
              <a:t>と桁上げ加算器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A61479-E30C-DE31-5AF7-C7D031BD3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1268976"/>
            <a:ext cx="8280092" cy="5040056"/>
          </a:xfrm>
        </p:spPr>
        <p:txBody>
          <a:bodyPr anchor="t"/>
          <a:lstStyle/>
          <a:p>
            <a:r>
              <a:rPr kumimoji="1" lang="en-US" altLang="ja-JP" sz="1600" dirty="0"/>
              <a:t>CSA: Carry Saved Adder</a:t>
            </a:r>
          </a:p>
          <a:p>
            <a:pPr lvl="1"/>
            <a:r>
              <a:rPr kumimoji="1" lang="en-US" altLang="ja-JP" sz="1600" dirty="0"/>
              <a:t>Carry save </a:t>
            </a:r>
            <a:r>
              <a:rPr kumimoji="1" lang="ja-JP" altLang="en-US" sz="1600" dirty="0"/>
              <a:t>表現での加算を行う加算器</a:t>
            </a:r>
            <a:endParaRPr kumimoji="1" lang="en-US" altLang="ja-JP" sz="1600" dirty="0"/>
          </a:p>
          <a:p>
            <a:pPr lvl="2"/>
            <a:r>
              <a:rPr kumimoji="1" lang="ja-JP" altLang="en-US" sz="1600" dirty="0"/>
              <a:t>全加算器を並列に並べたもの</a:t>
            </a:r>
            <a:endParaRPr kumimoji="1" lang="en-US" altLang="ja-JP" sz="1600" dirty="0"/>
          </a:p>
          <a:p>
            <a:pPr lvl="1"/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回路規模が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Θ(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W), 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遅延が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Θ(1)</a:t>
            </a:r>
            <a:endParaRPr lang="en-US" altLang="ja-JP" sz="1600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NotoSansJP"/>
            </a:endParaRPr>
          </a:p>
          <a:p>
            <a:pPr lvl="2"/>
            <a:r>
              <a:rPr kumimoji="1" lang="ja-JP" altLang="en-US" sz="1600" dirty="0"/>
              <a:t>回路規模はトランジスタ数を想定</a:t>
            </a:r>
            <a:br>
              <a:rPr kumimoji="1" lang="en-US" altLang="ja-JP" sz="1600" dirty="0"/>
            </a:br>
            <a:br>
              <a:rPr kumimoji="1" lang="en-US" altLang="ja-JP" sz="1600" dirty="0"/>
            </a:br>
            <a:br>
              <a:rPr kumimoji="1" lang="en-US" altLang="ja-JP" sz="1600" dirty="0"/>
            </a:br>
            <a:endParaRPr lang="en-US" altLang="ja-JP" sz="1600" dirty="0">
              <a:solidFill>
                <a:schemeClr val="accent5"/>
              </a:solidFill>
            </a:endParaRPr>
          </a:p>
          <a:p>
            <a:r>
              <a:rPr kumimoji="1" lang="en-US" altLang="ja-JP" sz="1600" dirty="0"/>
              <a:t>CPA: Carry Propagation Adder, </a:t>
            </a:r>
            <a:r>
              <a:rPr kumimoji="1" lang="ja-JP" altLang="en-US" sz="1600" dirty="0"/>
              <a:t>桁上げ加算器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いわゆる通常の加算器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右図はリプルキャリーだが，</a:t>
            </a:r>
            <a:br>
              <a:rPr kumimoji="1" lang="en-US" altLang="ja-JP" sz="1600" dirty="0"/>
            </a:br>
            <a:r>
              <a:rPr kumimoji="1" lang="ja-JP" altLang="en-US" sz="1600" dirty="0"/>
              <a:t>普通は </a:t>
            </a:r>
            <a:r>
              <a:rPr kumimoji="1" lang="en-US" altLang="ja-JP" sz="1600" dirty="0">
                <a:solidFill>
                  <a:schemeClr val="accent5"/>
                </a:solidFill>
              </a:rPr>
              <a:t>Parallel Prefix Adder (PPA) </a:t>
            </a:r>
            <a:r>
              <a:rPr kumimoji="1" lang="ja-JP" altLang="en-US" sz="1600" dirty="0"/>
              <a:t>が使われる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PPA </a:t>
            </a:r>
            <a:r>
              <a:rPr kumimoji="1" lang="ja-JP" altLang="en-US" sz="1600" dirty="0"/>
              <a:t>には色々組み方がある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おおよそ</a:t>
            </a:r>
            <a:br>
              <a:rPr kumimoji="1" lang="en-US" altLang="ja-JP" sz="1600" dirty="0"/>
            </a:br>
            <a:r>
              <a:rPr kumimoji="1" lang="ja-JP" altLang="en-US" sz="1600" dirty="0"/>
              <a:t>回路規模が 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Ω(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W)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～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O(</a:t>
            </a:r>
            <a:r>
              <a:rPr lang="en-US" altLang="ja-JP" sz="1600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WlogW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)</a:t>
            </a:r>
            <a:r>
              <a:rPr kumimoji="1" lang="ja-JP" altLang="en-US" sz="1600" dirty="0"/>
              <a:t>，遅延が 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Ω(</a:t>
            </a:r>
            <a:r>
              <a:rPr lang="en-US" altLang="ja-JP" sz="1600" b="0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logW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)</a:t>
            </a:r>
            <a:endParaRPr kumimoji="1" lang="en-US" altLang="ja-JP" sz="16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47C8397-4A0E-410B-15B2-D0F8049AB2EA}"/>
              </a:ext>
            </a:extLst>
          </p:cNvPr>
          <p:cNvSpPr/>
          <p:nvPr/>
        </p:nvSpPr>
        <p:spPr bwMode="auto">
          <a:xfrm>
            <a:off x="7952497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C6053FA-1759-B6E1-4138-D361514C21D4}"/>
              </a:ext>
            </a:extLst>
          </p:cNvPr>
          <p:cNvSpPr/>
          <p:nvPr/>
        </p:nvSpPr>
        <p:spPr bwMode="auto">
          <a:xfrm>
            <a:off x="8132499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6D41A99-3284-65F2-D146-74361B6395D1}"/>
              </a:ext>
            </a:extLst>
          </p:cNvPr>
          <p:cNvSpPr/>
          <p:nvPr/>
        </p:nvSpPr>
        <p:spPr bwMode="auto">
          <a:xfrm>
            <a:off x="8312501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k0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B059A65D-F881-5CF5-94DD-FC3C4D47FCAB}"/>
              </a:ext>
            </a:extLst>
          </p:cNvPr>
          <p:cNvSpPr/>
          <p:nvPr/>
        </p:nvSpPr>
        <p:spPr bwMode="auto">
          <a:xfrm>
            <a:off x="7052487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38A7EC7-48EF-403D-CCC3-37411FFE3C34}"/>
              </a:ext>
            </a:extLst>
          </p:cNvPr>
          <p:cNvSpPr/>
          <p:nvPr/>
        </p:nvSpPr>
        <p:spPr bwMode="auto">
          <a:xfrm>
            <a:off x="8222500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F8FF825C-3437-FDF3-028B-167A52C2CE99}"/>
              </a:ext>
            </a:extLst>
          </p:cNvPr>
          <p:cNvSpPr/>
          <p:nvPr/>
        </p:nvSpPr>
        <p:spPr bwMode="auto">
          <a:xfrm>
            <a:off x="7052487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c1</a:t>
            </a: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0986659A-BAC2-70AC-2E5A-8483328EC1F4}"/>
              </a:ext>
            </a:extLst>
          </p:cNvPr>
          <p:cNvSpPr/>
          <p:nvPr/>
        </p:nvSpPr>
        <p:spPr bwMode="auto">
          <a:xfrm>
            <a:off x="8222500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c0</a:t>
            </a:r>
          </a:p>
        </p:txBody>
      </p:sp>
      <p:sp>
        <p:nvSpPr>
          <p:cNvPr id="52" name="フローチャート: 手作業 51">
            <a:extLst>
              <a:ext uri="{FF2B5EF4-FFF2-40B4-BE49-F238E27FC236}">
                <a16:creationId xmlns:a16="http://schemas.microsoft.com/office/drawing/2014/main" id="{C1C6348B-0C95-BF9B-7E5E-8301110E3355}"/>
              </a:ext>
            </a:extLst>
          </p:cNvPr>
          <p:cNvSpPr/>
          <p:nvPr/>
        </p:nvSpPr>
        <p:spPr bwMode="auto">
          <a:xfrm>
            <a:off x="7862496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フローチャート: 手作業 52">
            <a:extLst>
              <a:ext uri="{FF2B5EF4-FFF2-40B4-BE49-F238E27FC236}">
                <a16:creationId xmlns:a16="http://schemas.microsoft.com/office/drawing/2014/main" id="{58743F69-078A-0050-3F69-EF1B678FE433}"/>
              </a:ext>
            </a:extLst>
          </p:cNvPr>
          <p:cNvSpPr/>
          <p:nvPr/>
        </p:nvSpPr>
        <p:spPr bwMode="auto">
          <a:xfrm>
            <a:off x="6782484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75136CB-9B23-2919-8046-60D675CA325C}"/>
              </a:ext>
            </a:extLst>
          </p:cNvPr>
          <p:cNvCxnSpPr>
            <a:cxnSpLocks/>
          </p:cNvCxnSpPr>
          <p:nvPr/>
        </p:nvCxnSpPr>
        <p:spPr bwMode="auto">
          <a:xfrm>
            <a:off x="8042498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5F9162-BE06-AE9C-F40A-4AC87D2CA613}"/>
              </a:ext>
            </a:extLst>
          </p:cNvPr>
          <p:cNvCxnSpPr>
            <a:cxnSpLocks/>
            <a:endCxn id="52" idx="0"/>
          </p:cNvCxnSpPr>
          <p:nvPr/>
        </p:nvCxnSpPr>
        <p:spPr bwMode="auto">
          <a:xfrm>
            <a:off x="8222500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99E733B2-FE8A-15A0-4094-287C03BB4C8A}"/>
              </a:ext>
            </a:extLst>
          </p:cNvPr>
          <p:cNvCxnSpPr>
            <a:cxnSpLocks/>
          </p:cNvCxnSpPr>
          <p:nvPr/>
        </p:nvCxnSpPr>
        <p:spPr bwMode="auto">
          <a:xfrm>
            <a:off x="8402502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BD6C619-ABA8-760A-783F-AD67967C76BC}"/>
              </a:ext>
            </a:extLst>
          </p:cNvPr>
          <p:cNvCxnSpPr>
            <a:cxnSpLocks/>
          </p:cNvCxnSpPr>
          <p:nvPr/>
        </p:nvCxnSpPr>
        <p:spPr bwMode="auto">
          <a:xfrm>
            <a:off x="8312501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8F68B2BE-9654-2D47-7005-5CCCF833480C}"/>
              </a:ext>
            </a:extLst>
          </p:cNvPr>
          <p:cNvCxnSpPr>
            <a:cxnSpLocks/>
            <a:endCxn id="42" idx="7"/>
          </p:cNvCxnSpPr>
          <p:nvPr/>
        </p:nvCxnSpPr>
        <p:spPr bwMode="auto">
          <a:xfrm flipH="1">
            <a:off x="7282949" y="2888994"/>
            <a:ext cx="849550" cy="6695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9B9FCC8-3A41-B436-D4E7-A21957D6F868}"/>
              </a:ext>
            </a:extLst>
          </p:cNvPr>
          <p:cNvCxnSpPr>
            <a:cxnSpLocks/>
          </p:cNvCxnSpPr>
          <p:nvPr/>
        </p:nvCxnSpPr>
        <p:spPr bwMode="auto">
          <a:xfrm>
            <a:off x="7142488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53B270B7-AAA8-4829-7893-1A766F816A17}"/>
              </a:ext>
            </a:extLst>
          </p:cNvPr>
          <p:cNvSpPr/>
          <p:nvPr/>
        </p:nvSpPr>
        <p:spPr bwMode="auto">
          <a:xfrm>
            <a:off x="6872485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1DEC38D9-7DFC-90A8-F48D-BC9982E0C26A}"/>
              </a:ext>
            </a:extLst>
          </p:cNvPr>
          <p:cNvSpPr/>
          <p:nvPr/>
        </p:nvSpPr>
        <p:spPr bwMode="auto">
          <a:xfrm>
            <a:off x="7052487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805DDF9A-CA9E-51C7-7F77-06C6B3713637}"/>
              </a:ext>
            </a:extLst>
          </p:cNvPr>
          <p:cNvSpPr/>
          <p:nvPr/>
        </p:nvSpPr>
        <p:spPr bwMode="auto">
          <a:xfrm>
            <a:off x="7232489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k1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226BC8C-58B6-5901-E8FC-08886D97E08D}"/>
              </a:ext>
            </a:extLst>
          </p:cNvPr>
          <p:cNvCxnSpPr>
            <a:cxnSpLocks/>
          </p:cNvCxnSpPr>
          <p:nvPr/>
        </p:nvCxnSpPr>
        <p:spPr bwMode="auto">
          <a:xfrm>
            <a:off x="6962486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BC07991-FB0D-0BBD-0BA8-CC02FA8A904C}"/>
              </a:ext>
            </a:extLst>
          </p:cNvPr>
          <p:cNvCxnSpPr>
            <a:cxnSpLocks/>
          </p:cNvCxnSpPr>
          <p:nvPr/>
        </p:nvCxnSpPr>
        <p:spPr bwMode="auto">
          <a:xfrm>
            <a:off x="7142488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63DCC38-F7B1-359C-0E87-4C93E023E5E3}"/>
              </a:ext>
            </a:extLst>
          </p:cNvPr>
          <p:cNvCxnSpPr>
            <a:cxnSpLocks/>
          </p:cNvCxnSpPr>
          <p:nvPr/>
        </p:nvCxnSpPr>
        <p:spPr bwMode="auto">
          <a:xfrm>
            <a:off x="7322490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D698165B-1F28-0836-A1C5-BBF6479517AD}"/>
              </a:ext>
            </a:extLst>
          </p:cNvPr>
          <p:cNvSpPr/>
          <p:nvPr/>
        </p:nvSpPr>
        <p:spPr bwMode="auto">
          <a:xfrm>
            <a:off x="5922015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22460D13-E080-7D7C-1A38-D4EBE0645BE4}"/>
              </a:ext>
            </a:extLst>
          </p:cNvPr>
          <p:cNvSpPr/>
          <p:nvPr/>
        </p:nvSpPr>
        <p:spPr bwMode="auto">
          <a:xfrm>
            <a:off x="5922015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c1</a:t>
            </a:r>
          </a:p>
        </p:txBody>
      </p:sp>
      <p:sp>
        <p:nvSpPr>
          <p:cNvPr id="79" name="フローチャート: 手作業 78">
            <a:extLst>
              <a:ext uri="{FF2B5EF4-FFF2-40B4-BE49-F238E27FC236}">
                <a16:creationId xmlns:a16="http://schemas.microsoft.com/office/drawing/2014/main" id="{50D948BA-FC89-31C9-B026-5C86B41D0A3E}"/>
              </a:ext>
            </a:extLst>
          </p:cNvPr>
          <p:cNvSpPr/>
          <p:nvPr/>
        </p:nvSpPr>
        <p:spPr bwMode="auto">
          <a:xfrm>
            <a:off x="5652012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8BC016D-11D2-8C78-20A1-B987A1DAD44D}"/>
              </a:ext>
            </a:extLst>
          </p:cNvPr>
          <p:cNvCxnSpPr>
            <a:cxnSpLocks/>
            <a:endCxn id="78" idx="7"/>
          </p:cNvCxnSpPr>
          <p:nvPr/>
        </p:nvCxnSpPr>
        <p:spPr bwMode="auto">
          <a:xfrm flipH="1">
            <a:off x="6152477" y="2888994"/>
            <a:ext cx="849550" cy="6695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EB551806-AE92-756C-4516-2662625740CE}"/>
              </a:ext>
            </a:extLst>
          </p:cNvPr>
          <p:cNvCxnSpPr>
            <a:cxnSpLocks/>
          </p:cNvCxnSpPr>
          <p:nvPr/>
        </p:nvCxnSpPr>
        <p:spPr bwMode="auto">
          <a:xfrm>
            <a:off x="6012016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71770047-09FA-C092-9D8F-07FE13A1788A}"/>
              </a:ext>
            </a:extLst>
          </p:cNvPr>
          <p:cNvSpPr/>
          <p:nvPr/>
        </p:nvSpPr>
        <p:spPr bwMode="auto">
          <a:xfrm>
            <a:off x="5742013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BF343F9C-4E8C-F92D-C4AD-1AD2C8921A1C}"/>
              </a:ext>
            </a:extLst>
          </p:cNvPr>
          <p:cNvSpPr/>
          <p:nvPr/>
        </p:nvSpPr>
        <p:spPr bwMode="auto">
          <a:xfrm>
            <a:off x="5922015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72F2E403-D042-C6CF-1BF6-85BEF12F0401}"/>
              </a:ext>
            </a:extLst>
          </p:cNvPr>
          <p:cNvSpPr/>
          <p:nvPr/>
        </p:nvSpPr>
        <p:spPr bwMode="auto">
          <a:xfrm>
            <a:off x="6102017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k1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20ADAD71-639C-5664-089D-23A85AD4CE2A}"/>
              </a:ext>
            </a:extLst>
          </p:cNvPr>
          <p:cNvCxnSpPr>
            <a:cxnSpLocks/>
          </p:cNvCxnSpPr>
          <p:nvPr/>
        </p:nvCxnSpPr>
        <p:spPr bwMode="auto">
          <a:xfrm>
            <a:off x="5832014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4B29F0A5-44D1-5D5C-8A27-B4BEF3F71CA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F93F4121-3034-3D47-4031-96D4A4BEC042}"/>
              </a:ext>
            </a:extLst>
          </p:cNvPr>
          <p:cNvCxnSpPr>
            <a:cxnSpLocks/>
          </p:cNvCxnSpPr>
          <p:nvPr/>
        </p:nvCxnSpPr>
        <p:spPr bwMode="auto">
          <a:xfrm>
            <a:off x="6192018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65791A85-F9BF-2C96-A7D5-CBE42B9ED481}"/>
              </a:ext>
            </a:extLst>
          </p:cNvPr>
          <p:cNvSpPr/>
          <p:nvPr/>
        </p:nvSpPr>
        <p:spPr bwMode="auto">
          <a:xfrm>
            <a:off x="7952497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89DDD1E-2CA0-F439-7C06-97B0818CCCFF}"/>
              </a:ext>
            </a:extLst>
          </p:cNvPr>
          <p:cNvSpPr/>
          <p:nvPr/>
        </p:nvSpPr>
        <p:spPr bwMode="auto">
          <a:xfrm>
            <a:off x="8132499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37D0462-B92E-47BD-CAE4-3DBE6026F3C4}"/>
              </a:ext>
            </a:extLst>
          </p:cNvPr>
          <p:cNvSpPr/>
          <p:nvPr/>
        </p:nvSpPr>
        <p:spPr bwMode="auto">
          <a:xfrm>
            <a:off x="7052487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7D8C8AF-F690-1278-4F8D-ABF26EC6DC5E}"/>
              </a:ext>
            </a:extLst>
          </p:cNvPr>
          <p:cNvSpPr/>
          <p:nvPr/>
        </p:nvSpPr>
        <p:spPr bwMode="auto">
          <a:xfrm>
            <a:off x="8222500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フローチャート: 手作業 11">
            <a:extLst>
              <a:ext uri="{FF2B5EF4-FFF2-40B4-BE49-F238E27FC236}">
                <a16:creationId xmlns:a16="http://schemas.microsoft.com/office/drawing/2014/main" id="{A57CDABB-4C5D-F4C9-B81E-E46FBC19DEC7}"/>
              </a:ext>
            </a:extLst>
          </p:cNvPr>
          <p:cNvSpPr/>
          <p:nvPr/>
        </p:nvSpPr>
        <p:spPr bwMode="auto">
          <a:xfrm>
            <a:off x="7862496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フローチャート: 手作業 12">
            <a:extLst>
              <a:ext uri="{FF2B5EF4-FFF2-40B4-BE49-F238E27FC236}">
                <a16:creationId xmlns:a16="http://schemas.microsoft.com/office/drawing/2014/main" id="{19D30995-A78C-B922-68F3-A3E58A10CBE7}"/>
              </a:ext>
            </a:extLst>
          </p:cNvPr>
          <p:cNvSpPr/>
          <p:nvPr/>
        </p:nvSpPr>
        <p:spPr bwMode="auto">
          <a:xfrm>
            <a:off x="6782484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137C9DD-146B-3DE7-5D2A-863D7827168F}"/>
              </a:ext>
            </a:extLst>
          </p:cNvPr>
          <p:cNvCxnSpPr>
            <a:cxnSpLocks/>
          </p:cNvCxnSpPr>
          <p:nvPr/>
        </p:nvCxnSpPr>
        <p:spPr bwMode="auto">
          <a:xfrm>
            <a:off x="8042498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57B2C65-D772-2B84-5985-804AD6EAC79D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>
            <a:off x="8222500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2E889E4-A93F-79D7-86B0-4B809D2809FB}"/>
              </a:ext>
            </a:extLst>
          </p:cNvPr>
          <p:cNvCxnSpPr>
            <a:cxnSpLocks/>
          </p:cNvCxnSpPr>
          <p:nvPr/>
        </p:nvCxnSpPr>
        <p:spPr bwMode="auto">
          <a:xfrm>
            <a:off x="8312501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B463B25-665B-1F6C-08A0-51B0F2B6925D}"/>
              </a:ext>
            </a:extLst>
          </p:cNvPr>
          <p:cNvCxnSpPr>
            <a:cxnSpLocks/>
          </p:cNvCxnSpPr>
          <p:nvPr/>
        </p:nvCxnSpPr>
        <p:spPr bwMode="auto">
          <a:xfrm>
            <a:off x="7142488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1891CFC6-6156-DB10-49C9-FFBE2F9A4B39}"/>
              </a:ext>
            </a:extLst>
          </p:cNvPr>
          <p:cNvSpPr/>
          <p:nvPr/>
        </p:nvSpPr>
        <p:spPr bwMode="auto">
          <a:xfrm>
            <a:off x="6872485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D08E22B-9BCD-0543-CA2F-7D56CE4B4812}"/>
              </a:ext>
            </a:extLst>
          </p:cNvPr>
          <p:cNvSpPr/>
          <p:nvPr/>
        </p:nvSpPr>
        <p:spPr bwMode="auto">
          <a:xfrm>
            <a:off x="7052487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B2191E9-DB76-5CFA-6625-A48D7FF99AB7}"/>
              </a:ext>
            </a:extLst>
          </p:cNvPr>
          <p:cNvCxnSpPr>
            <a:cxnSpLocks/>
          </p:cNvCxnSpPr>
          <p:nvPr/>
        </p:nvCxnSpPr>
        <p:spPr bwMode="auto">
          <a:xfrm>
            <a:off x="6962486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AC5B025-7C88-AF9B-C205-39F6D7B9E22F}"/>
              </a:ext>
            </a:extLst>
          </p:cNvPr>
          <p:cNvCxnSpPr>
            <a:cxnSpLocks/>
          </p:cNvCxnSpPr>
          <p:nvPr/>
        </p:nvCxnSpPr>
        <p:spPr bwMode="auto">
          <a:xfrm>
            <a:off x="7142488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44DF92B9-2130-36E5-1306-FDF5D1189153}"/>
              </a:ext>
            </a:extLst>
          </p:cNvPr>
          <p:cNvSpPr/>
          <p:nvPr/>
        </p:nvSpPr>
        <p:spPr bwMode="auto">
          <a:xfrm>
            <a:off x="5922015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30" name="フローチャート: 手作業 29">
            <a:extLst>
              <a:ext uri="{FF2B5EF4-FFF2-40B4-BE49-F238E27FC236}">
                <a16:creationId xmlns:a16="http://schemas.microsoft.com/office/drawing/2014/main" id="{F9386221-847B-CBD7-B1E6-700321D209EA}"/>
              </a:ext>
            </a:extLst>
          </p:cNvPr>
          <p:cNvSpPr/>
          <p:nvPr/>
        </p:nvSpPr>
        <p:spPr bwMode="auto">
          <a:xfrm>
            <a:off x="5652012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A07C923-29C0-629D-F36A-C08191D3346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2023" y="5859027"/>
            <a:ext cx="36000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595172C-8938-3302-783B-1DB2DB84F30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9C6FB32B-7F2A-B374-E28B-F0ABA7F045E2}"/>
              </a:ext>
            </a:extLst>
          </p:cNvPr>
          <p:cNvSpPr/>
          <p:nvPr/>
        </p:nvSpPr>
        <p:spPr bwMode="auto">
          <a:xfrm>
            <a:off x="5742013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BE84C202-8410-7DC9-1B7C-C709122AEFBA}"/>
              </a:ext>
            </a:extLst>
          </p:cNvPr>
          <p:cNvSpPr/>
          <p:nvPr/>
        </p:nvSpPr>
        <p:spPr bwMode="auto">
          <a:xfrm>
            <a:off x="5922015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7370EC2-A646-61A2-9B16-8EE514319F04}"/>
              </a:ext>
            </a:extLst>
          </p:cNvPr>
          <p:cNvCxnSpPr>
            <a:cxnSpLocks/>
          </p:cNvCxnSpPr>
          <p:nvPr/>
        </p:nvCxnSpPr>
        <p:spPr bwMode="auto">
          <a:xfrm>
            <a:off x="5832014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FB2DE87-4B19-60CB-868A-1FF4749290B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4E14047-31F3-D570-B13F-AADAB9D4A691}"/>
              </a:ext>
            </a:extLst>
          </p:cNvPr>
          <p:cNvCxnSpPr>
            <a:cxnSpLocks/>
          </p:cNvCxnSpPr>
          <p:nvPr/>
        </p:nvCxnSpPr>
        <p:spPr bwMode="auto">
          <a:xfrm flipV="1">
            <a:off x="6642023" y="5139019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F7530151-B011-FA20-5037-0D687E9508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2018" y="5139019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49FF5ED-D33B-77E6-7A92-09680F47B3C1}"/>
              </a:ext>
            </a:extLst>
          </p:cNvPr>
          <p:cNvCxnSpPr>
            <a:cxnSpLocks/>
          </p:cNvCxnSpPr>
          <p:nvPr/>
        </p:nvCxnSpPr>
        <p:spPr bwMode="auto">
          <a:xfrm>
            <a:off x="6192018" y="513901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6E7E136-5D85-04B9-55C8-3C00137700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002027" y="5769026"/>
            <a:ext cx="0" cy="90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2C85E7-D1E5-0CAB-6530-5BB128A2FD3B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2036" y="5859027"/>
            <a:ext cx="36000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3C06382C-E271-BD65-1834-70CA637B52AC}"/>
              </a:ext>
            </a:extLst>
          </p:cNvPr>
          <p:cNvCxnSpPr>
            <a:cxnSpLocks/>
          </p:cNvCxnSpPr>
          <p:nvPr/>
        </p:nvCxnSpPr>
        <p:spPr bwMode="auto">
          <a:xfrm flipV="1">
            <a:off x="7812036" y="5139019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1531DFEC-4828-9D60-A198-D41D0E6AA37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62031" y="5139019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51E11E20-7400-0482-7110-6204849A28A0}"/>
              </a:ext>
            </a:extLst>
          </p:cNvPr>
          <p:cNvCxnSpPr>
            <a:cxnSpLocks/>
          </p:cNvCxnSpPr>
          <p:nvPr/>
        </p:nvCxnSpPr>
        <p:spPr bwMode="auto">
          <a:xfrm>
            <a:off x="7362031" y="513901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342AAC0-6E16-BB8F-99F8-AE142C0334DE}"/>
              </a:ext>
            </a:extLst>
          </p:cNvPr>
          <p:cNvCxnSpPr>
            <a:cxnSpLocks/>
          </p:cNvCxnSpPr>
          <p:nvPr/>
        </p:nvCxnSpPr>
        <p:spPr bwMode="auto">
          <a:xfrm flipV="1">
            <a:off x="8172040" y="5769026"/>
            <a:ext cx="0" cy="90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B931F9E5-B99F-3AA4-4778-3F2C4F0543BB}"/>
              </a:ext>
            </a:extLst>
          </p:cNvPr>
          <p:cNvSpPr/>
          <p:nvPr/>
        </p:nvSpPr>
        <p:spPr bwMode="auto">
          <a:xfrm>
            <a:off x="8262041" y="2798993"/>
            <a:ext cx="54000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sum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39745473-920C-6680-1C71-6C20AAE4B17A}"/>
              </a:ext>
            </a:extLst>
          </p:cNvPr>
          <p:cNvSpPr/>
          <p:nvPr/>
        </p:nvSpPr>
        <p:spPr bwMode="auto">
          <a:xfrm>
            <a:off x="7452032" y="2798993"/>
            <a:ext cx="54000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carry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638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A0CAE-5118-2870-AB6E-0F09FD316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6F6D1-B52F-15D4-8295-96B55F38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CSA </a:t>
            </a:r>
            <a:r>
              <a:rPr kumimoji="1" lang="ja-JP" altLang="en-US" dirty="0"/>
              <a:t>による加算のチェーンは非常に軽い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E34A15-8BAC-4E31-877A-DC7ABB94D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2430027"/>
          </a:xfrm>
        </p:spPr>
        <p:txBody>
          <a:bodyPr/>
          <a:lstStyle/>
          <a:p>
            <a:r>
              <a:rPr kumimoji="1" lang="en-US" altLang="ja-JP" sz="1600" dirty="0"/>
              <a:t>A+B+C+D... </a:t>
            </a:r>
            <a:r>
              <a:rPr kumimoji="1" lang="ja-JP" altLang="en-US" sz="1600" dirty="0"/>
              <a:t>みたいなものは，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CSA </a:t>
            </a:r>
            <a:r>
              <a:rPr kumimoji="1" lang="ja-JP" altLang="en-US" sz="1600" dirty="0"/>
              <a:t>で２つの値になるまで足し切ってから，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最後に１回だけ桁上げ加算器で加算を行ってバイナリ表現にすれば良い</a:t>
            </a:r>
            <a:endParaRPr kumimoji="1" lang="en-US" altLang="ja-JP" sz="16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D6011D24-959A-9AC7-7389-E22377FA1EB8}"/>
              </a:ext>
            </a:extLst>
          </p:cNvPr>
          <p:cNvCxnSpPr/>
          <p:nvPr/>
        </p:nvCxnSpPr>
        <p:spPr bwMode="auto">
          <a:xfrm>
            <a:off x="2321975" y="495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0C120FDC-8E57-35A6-C45E-CBF7CA241F50}"/>
              </a:ext>
            </a:extLst>
          </p:cNvPr>
          <p:cNvCxnSpPr/>
          <p:nvPr/>
        </p:nvCxnSpPr>
        <p:spPr bwMode="auto">
          <a:xfrm>
            <a:off x="2861981" y="495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D9B8B575-392B-E711-C729-6A44EE7A93B7}"/>
              </a:ext>
            </a:extLst>
          </p:cNvPr>
          <p:cNvSpPr/>
          <p:nvPr/>
        </p:nvSpPr>
        <p:spPr bwMode="auto">
          <a:xfrm>
            <a:off x="1511966" y="5139019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8A4EC325-F2DB-393B-C99F-F648C2E404EB}"/>
              </a:ext>
            </a:extLst>
          </p:cNvPr>
          <p:cNvCxnSpPr/>
          <p:nvPr/>
        </p:nvCxnSpPr>
        <p:spPr bwMode="auto">
          <a:xfrm>
            <a:off x="2591978" y="630903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13FCB4A5-CF92-2901-C543-2824B07153F8}"/>
              </a:ext>
            </a:extLst>
          </p:cNvPr>
          <p:cNvCxnSpPr/>
          <p:nvPr/>
        </p:nvCxnSpPr>
        <p:spPr bwMode="auto">
          <a:xfrm>
            <a:off x="1061961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AA8111FD-EEE8-5F48-1AC9-6784F2EC9E02}"/>
              </a:ext>
            </a:extLst>
          </p:cNvPr>
          <p:cNvCxnSpPr/>
          <p:nvPr/>
        </p:nvCxnSpPr>
        <p:spPr bwMode="auto">
          <a:xfrm>
            <a:off x="1601967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07A6F0CB-E282-A035-784F-BCB9F6C2BEAD}"/>
              </a:ext>
            </a:extLst>
          </p:cNvPr>
          <p:cNvSpPr/>
          <p:nvPr/>
        </p:nvSpPr>
        <p:spPr bwMode="auto">
          <a:xfrm>
            <a:off x="251952" y="3789004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62FB45AE-885D-A043-F49E-88012748F9FB}"/>
              </a:ext>
            </a:extLst>
          </p:cNvPr>
          <p:cNvCxnSpPr/>
          <p:nvPr/>
        </p:nvCxnSpPr>
        <p:spPr bwMode="auto">
          <a:xfrm>
            <a:off x="3401987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2FFEA642-C12E-5702-A245-C3FDB5FE6B85}"/>
              </a:ext>
            </a:extLst>
          </p:cNvPr>
          <p:cNvCxnSpPr/>
          <p:nvPr/>
        </p:nvCxnSpPr>
        <p:spPr bwMode="auto">
          <a:xfrm>
            <a:off x="3941993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0D8D1224-5634-A5ED-6F5A-4988216FABF0}"/>
              </a:ext>
            </a:extLst>
          </p:cNvPr>
          <p:cNvSpPr/>
          <p:nvPr/>
        </p:nvSpPr>
        <p:spPr bwMode="auto">
          <a:xfrm>
            <a:off x="2591978" y="3789004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04CE0CD2-48F9-8ACF-A1A7-A4A80729B2CC}"/>
              </a:ext>
            </a:extLst>
          </p:cNvPr>
          <p:cNvSpPr/>
          <p:nvPr/>
        </p:nvSpPr>
        <p:spPr bwMode="auto">
          <a:xfrm>
            <a:off x="5292008" y="3789005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8BBA8B-1D51-BBAF-DD1A-189991143448}"/>
              </a:ext>
            </a:extLst>
          </p:cNvPr>
          <p:cNvCxnSpPr/>
          <p:nvPr/>
        </p:nvCxnSpPr>
        <p:spPr bwMode="auto">
          <a:xfrm>
            <a:off x="5652012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824637C-811C-8793-4BD7-08BC8BE23A93}"/>
              </a:ext>
            </a:extLst>
          </p:cNvPr>
          <p:cNvSpPr/>
          <p:nvPr/>
        </p:nvSpPr>
        <p:spPr bwMode="auto">
          <a:xfrm>
            <a:off x="6012016" y="4329011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75617176-8E93-22BF-D81C-B5FFD2274EAC}"/>
              </a:ext>
            </a:extLst>
          </p:cNvPr>
          <p:cNvCxnSpPr/>
          <p:nvPr/>
        </p:nvCxnSpPr>
        <p:spPr bwMode="auto">
          <a:xfrm>
            <a:off x="6462021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E18F781-3596-DA86-C172-643789708733}"/>
              </a:ext>
            </a:extLst>
          </p:cNvPr>
          <p:cNvCxnSpPr/>
          <p:nvPr/>
        </p:nvCxnSpPr>
        <p:spPr bwMode="auto">
          <a:xfrm>
            <a:off x="7182029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97C612D1-29C1-7294-C1D0-BCF07D78395B}"/>
              </a:ext>
            </a:extLst>
          </p:cNvPr>
          <p:cNvCxnSpPr/>
          <p:nvPr/>
        </p:nvCxnSpPr>
        <p:spPr bwMode="auto">
          <a:xfrm>
            <a:off x="6372020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5BB3AEAB-0780-7C25-E306-96E8665CC333}"/>
              </a:ext>
            </a:extLst>
          </p:cNvPr>
          <p:cNvCxnSpPr/>
          <p:nvPr/>
        </p:nvCxnSpPr>
        <p:spPr bwMode="auto">
          <a:xfrm>
            <a:off x="7002027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7D891A6F-6CE6-FC5A-9491-76CA3E83EE15}"/>
              </a:ext>
            </a:extLst>
          </p:cNvPr>
          <p:cNvCxnSpPr/>
          <p:nvPr/>
        </p:nvCxnSpPr>
        <p:spPr bwMode="auto">
          <a:xfrm>
            <a:off x="7902037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FA0833DB-2FD8-B302-4D84-AF71196C3B65}"/>
              </a:ext>
            </a:extLst>
          </p:cNvPr>
          <p:cNvCxnSpPr/>
          <p:nvPr/>
        </p:nvCxnSpPr>
        <p:spPr bwMode="auto">
          <a:xfrm>
            <a:off x="6822025" y="468901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FCD512D3-C609-B3C5-ED81-7B06A46A57F7}"/>
              </a:ext>
            </a:extLst>
          </p:cNvPr>
          <p:cNvCxnSpPr/>
          <p:nvPr/>
        </p:nvCxnSpPr>
        <p:spPr bwMode="auto">
          <a:xfrm>
            <a:off x="7362031" y="468901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305E6C2-3010-B761-18BD-94E31B7AE6CA}"/>
              </a:ext>
            </a:extLst>
          </p:cNvPr>
          <p:cNvSpPr/>
          <p:nvPr/>
        </p:nvSpPr>
        <p:spPr bwMode="auto">
          <a:xfrm>
            <a:off x="6012016" y="4869016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9BBBBADF-6D90-A87F-DBDD-5A5866660866}"/>
              </a:ext>
            </a:extLst>
          </p:cNvPr>
          <p:cNvCxnSpPr/>
          <p:nvPr/>
        </p:nvCxnSpPr>
        <p:spPr bwMode="auto">
          <a:xfrm>
            <a:off x="7092028" y="6039030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184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7055E-2971-3262-07EF-7F2BDC168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665AB-49D0-A53E-F2CA-86404CA9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lang="en-US" altLang="ja-JP" dirty="0"/>
              <a:t>SA</a:t>
            </a:r>
            <a:r>
              <a:rPr lang="ja-JP" altLang="en-US" dirty="0"/>
              <a:t> を使った乗算器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5AA927-6AC5-536D-CD9C-7582902BB8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2430027"/>
          </a:xfrm>
        </p:spPr>
        <p:txBody>
          <a:bodyPr/>
          <a:lstStyle/>
          <a:p>
            <a:r>
              <a:rPr kumimoji="1" lang="ja-JP" altLang="en-US" sz="1600" dirty="0"/>
              <a:t>２進数の乗算は，基本的には筆算と同様に行う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筆算で各桁を足し込んでいくのを </a:t>
            </a:r>
            <a:r>
              <a:rPr lang="en-US" altLang="ja-JP" sz="1600" dirty="0"/>
              <a:t>CSA </a:t>
            </a:r>
            <a:r>
              <a:rPr lang="ja-JP" altLang="en-US" sz="1600" dirty="0"/>
              <a:t>で行うので軽い</a:t>
            </a:r>
            <a:endParaRPr lang="en-US" altLang="ja-JP" sz="1600" dirty="0"/>
          </a:p>
          <a:p>
            <a:pPr lvl="1"/>
            <a:r>
              <a:rPr kumimoji="1" lang="ja-JP" altLang="en-US" sz="1600" dirty="0"/>
              <a:t>筆算の各桁を３入力２出力 </a:t>
            </a:r>
            <a:r>
              <a:rPr kumimoji="1" lang="en-US" altLang="ja-JP" sz="1600" dirty="0"/>
              <a:t>CSA </a:t>
            </a:r>
            <a:r>
              <a:rPr kumimoji="1" lang="ja-JP" altLang="en-US" sz="1600" dirty="0"/>
              <a:t>でドンドン足していき，２つになるまで潰す</a:t>
            </a:r>
            <a:endParaRPr kumimoji="1" lang="en-US" altLang="ja-JP" sz="1600" dirty="0"/>
          </a:p>
          <a:p>
            <a:r>
              <a:rPr lang="en-US" altLang="ja-JP" sz="1600" dirty="0"/>
              <a:t>Wallace </a:t>
            </a:r>
            <a:r>
              <a:rPr lang="ja-JP" altLang="en-US" sz="1600" dirty="0"/>
              <a:t>木</a:t>
            </a:r>
            <a:endParaRPr lang="en-US" altLang="ja-JP" sz="1600" dirty="0"/>
          </a:p>
          <a:p>
            <a:pPr lvl="1"/>
            <a:r>
              <a:rPr kumimoji="1" lang="ja-JP" altLang="en-US" sz="1600" dirty="0"/>
              <a:t>この </a:t>
            </a:r>
            <a:r>
              <a:rPr kumimoji="1" lang="en-US" altLang="ja-JP" sz="1600" dirty="0"/>
              <a:t>CSA </a:t>
            </a:r>
            <a:r>
              <a:rPr kumimoji="1" lang="ja-JP" altLang="en-US" sz="1600" dirty="0"/>
              <a:t>による加算をツリー状に組んだもの</a:t>
            </a:r>
            <a:endParaRPr kumimoji="1" lang="en-US" altLang="ja-JP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484F29D-A384-8B35-506B-8EA3560B3552}"/>
              </a:ext>
            </a:extLst>
          </p:cNvPr>
          <p:cNvSpPr/>
          <p:nvPr/>
        </p:nvSpPr>
        <p:spPr bwMode="auto">
          <a:xfrm>
            <a:off x="4662001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20CE31A-9441-D870-1113-4A1B28C457F7}"/>
              </a:ext>
            </a:extLst>
          </p:cNvPr>
          <p:cNvSpPr/>
          <p:nvPr/>
        </p:nvSpPr>
        <p:spPr bwMode="auto">
          <a:xfrm>
            <a:off x="430199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4819405-E822-0B02-4048-D6C2F59AE073}"/>
              </a:ext>
            </a:extLst>
          </p:cNvPr>
          <p:cNvSpPr/>
          <p:nvPr/>
        </p:nvSpPr>
        <p:spPr bwMode="auto">
          <a:xfrm>
            <a:off x="3851992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2E2D472-3384-403A-2C1F-38B0B6CB4644}"/>
              </a:ext>
            </a:extLst>
          </p:cNvPr>
          <p:cNvSpPr/>
          <p:nvPr/>
        </p:nvSpPr>
        <p:spPr bwMode="auto">
          <a:xfrm>
            <a:off x="340198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5DB9778-F8E5-9E11-7E3A-967301748C60}"/>
              </a:ext>
            </a:extLst>
          </p:cNvPr>
          <p:cNvSpPr/>
          <p:nvPr/>
        </p:nvSpPr>
        <p:spPr bwMode="auto">
          <a:xfrm>
            <a:off x="430199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C829464-79DC-4403-7506-40B907602D6B}"/>
              </a:ext>
            </a:extLst>
          </p:cNvPr>
          <p:cNvSpPr/>
          <p:nvPr/>
        </p:nvSpPr>
        <p:spPr bwMode="auto">
          <a:xfrm>
            <a:off x="385199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DBE0E61-1CB9-34E8-6712-869324EA40C7}"/>
              </a:ext>
            </a:extLst>
          </p:cNvPr>
          <p:cNvSpPr/>
          <p:nvPr/>
        </p:nvSpPr>
        <p:spPr bwMode="auto">
          <a:xfrm>
            <a:off x="340198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11B42F3-06ED-5A72-4CA2-9EE3E355A722}"/>
              </a:ext>
            </a:extLst>
          </p:cNvPr>
          <p:cNvSpPr/>
          <p:nvPr/>
        </p:nvSpPr>
        <p:spPr bwMode="auto">
          <a:xfrm>
            <a:off x="295198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BF0EBB1-C026-DA33-5D9C-BAE1651B6B7D}"/>
              </a:ext>
            </a:extLst>
          </p:cNvPr>
          <p:cNvSpPr/>
          <p:nvPr/>
        </p:nvSpPr>
        <p:spPr bwMode="auto">
          <a:xfrm>
            <a:off x="385199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DC5FFA2-EF2B-B11E-D7B2-A6359A82A82C}"/>
              </a:ext>
            </a:extLst>
          </p:cNvPr>
          <p:cNvSpPr/>
          <p:nvPr/>
        </p:nvSpPr>
        <p:spPr bwMode="auto">
          <a:xfrm>
            <a:off x="340198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87941C-A14A-0EAE-AE9F-5D8E51E83016}"/>
              </a:ext>
            </a:extLst>
          </p:cNvPr>
          <p:cNvSpPr/>
          <p:nvPr/>
        </p:nvSpPr>
        <p:spPr bwMode="auto">
          <a:xfrm>
            <a:off x="295198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B357E123-72DB-DBB6-C20F-3D7DFD7237BA}"/>
              </a:ext>
            </a:extLst>
          </p:cNvPr>
          <p:cNvSpPr/>
          <p:nvPr/>
        </p:nvSpPr>
        <p:spPr bwMode="auto">
          <a:xfrm>
            <a:off x="250197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19B0A54-3E44-6A8A-E8E4-AF724ACABCBD}"/>
              </a:ext>
            </a:extLst>
          </p:cNvPr>
          <p:cNvSpPr/>
          <p:nvPr/>
        </p:nvSpPr>
        <p:spPr bwMode="auto">
          <a:xfrm>
            <a:off x="340198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29CE7B6-B19E-3919-B3FB-F79D54A3975C}"/>
              </a:ext>
            </a:extLst>
          </p:cNvPr>
          <p:cNvSpPr/>
          <p:nvPr/>
        </p:nvSpPr>
        <p:spPr bwMode="auto">
          <a:xfrm>
            <a:off x="295198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9FF7FC1-CDBE-3388-D8DA-4D08FEEAA26D}"/>
              </a:ext>
            </a:extLst>
          </p:cNvPr>
          <p:cNvSpPr/>
          <p:nvPr/>
        </p:nvSpPr>
        <p:spPr bwMode="auto">
          <a:xfrm>
            <a:off x="250197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63265711-5FC0-4F75-599C-C903AA9E97FB}"/>
              </a:ext>
            </a:extLst>
          </p:cNvPr>
          <p:cNvSpPr/>
          <p:nvPr/>
        </p:nvSpPr>
        <p:spPr bwMode="auto">
          <a:xfrm>
            <a:off x="205197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309FD61-8D80-BA60-31D9-8E7C4AA8FC06}"/>
              </a:ext>
            </a:extLst>
          </p:cNvPr>
          <p:cNvSpPr/>
          <p:nvPr/>
        </p:nvSpPr>
        <p:spPr bwMode="auto">
          <a:xfrm>
            <a:off x="295198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E4DC697-04BC-7E4F-7BD0-5F3F4DA3AB95}"/>
              </a:ext>
            </a:extLst>
          </p:cNvPr>
          <p:cNvSpPr/>
          <p:nvPr/>
        </p:nvSpPr>
        <p:spPr bwMode="auto">
          <a:xfrm>
            <a:off x="250197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D6BC10-9DAC-7052-B968-82079ED5E555}"/>
              </a:ext>
            </a:extLst>
          </p:cNvPr>
          <p:cNvSpPr/>
          <p:nvPr/>
        </p:nvSpPr>
        <p:spPr bwMode="auto">
          <a:xfrm>
            <a:off x="205197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1DBA564-A642-D45E-642E-37F2886B7830}"/>
              </a:ext>
            </a:extLst>
          </p:cNvPr>
          <p:cNvSpPr/>
          <p:nvPr/>
        </p:nvSpPr>
        <p:spPr bwMode="auto">
          <a:xfrm>
            <a:off x="160196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6236A69-9A2E-ED5C-A8A0-0DCF386B3413}"/>
              </a:ext>
            </a:extLst>
          </p:cNvPr>
          <p:cNvSpPr/>
          <p:nvPr/>
        </p:nvSpPr>
        <p:spPr bwMode="auto">
          <a:xfrm>
            <a:off x="3761991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4E6291E-891C-C22C-3571-25B76901D66C}"/>
              </a:ext>
            </a:extLst>
          </p:cNvPr>
          <p:cNvSpPr/>
          <p:nvPr/>
        </p:nvSpPr>
        <p:spPr bwMode="auto">
          <a:xfrm>
            <a:off x="3311986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CA77D85-C301-8CC8-9214-D9F8FBB7F237}"/>
              </a:ext>
            </a:extLst>
          </p:cNvPr>
          <p:cNvSpPr/>
          <p:nvPr/>
        </p:nvSpPr>
        <p:spPr bwMode="auto">
          <a:xfrm>
            <a:off x="2861981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271D813-48CF-E758-378F-13E6A789B37F}"/>
              </a:ext>
            </a:extLst>
          </p:cNvPr>
          <p:cNvSpPr/>
          <p:nvPr/>
        </p:nvSpPr>
        <p:spPr bwMode="auto">
          <a:xfrm>
            <a:off x="2411976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2B899E7-90B7-9544-50DE-0B4C52F5EF58}"/>
              </a:ext>
            </a:extLst>
          </p:cNvPr>
          <p:cNvSpPr/>
          <p:nvPr/>
        </p:nvSpPr>
        <p:spPr bwMode="auto">
          <a:xfrm>
            <a:off x="2951982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2A62FBC-53DC-3779-8730-6E99325E98B2}"/>
              </a:ext>
            </a:extLst>
          </p:cNvPr>
          <p:cNvSpPr/>
          <p:nvPr/>
        </p:nvSpPr>
        <p:spPr bwMode="auto">
          <a:xfrm>
            <a:off x="250197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0E69A5A-9481-39C9-AB11-3C6078E2B324}"/>
              </a:ext>
            </a:extLst>
          </p:cNvPr>
          <p:cNvSpPr/>
          <p:nvPr/>
        </p:nvSpPr>
        <p:spPr bwMode="auto">
          <a:xfrm>
            <a:off x="250197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E528B4E-E555-B659-9F61-B33D8E4B8056}"/>
              </a:ext>
            </a:extLst>
          </p:cNvPr>
          <p:cNvSpPr/>
          <p:nvPr/>
        </p:nvSpPr>
        <p:spPr bwMode="auto">
          <a:xfrm>
            <a:off x="205197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3ADDE76-4F1C-0D56-CFA5-BFAE2E5CD54E}"/>
              </a:ext>
            </a:extLst>
          </p:cNvPr>
          <p:cNvSpPr/>
          <p:nvPr/>
        </p:nvSpPr>
        <p:spPr bwMode="auto">
          <a:xfrm>
            <a:off x="205197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87B6F2C-FC9B-A0B7-1673-FE68CE1253D1}"/>
              </a:ext>
            </a:extLst>
          </p:cNvPr>
          <p:cNvSpPr/>
          <p:nvPr/>
        </p:nvSpPr>
        <p:spPr bwMode="auto">
          <a:xfrm>
            <a:off x="160196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8EC1304-EC19-6CEB-BD05-4B691140CDFB}"/>
              </a:ext>
            </a:extLst>
          </p:cNvPr>
          <p:cNvSpPr/>
          <p:nvPr/>
        </p:nvSpPr>
        <p:spPr bwMode="auto">
          <a:xfrm>
            <a:off x="160196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9E7E12E9-711F-6A46-EBFB-F15C48E5E31D}"/>
              </a:ext>
            </a:extLst>
          </p:cNvPr>
          <p:cNvSpPr/>
          <p:nvPr/>
        </p:nvSpPr>
        <p:spPr bwMode="auto">
          <a:xfrm>
            <a:off x="115196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6AB81AC-E714-55CD-3E50-75D896A54E21}"/>
              </a:ext>
            </a:extLst>
          </p:cNvPr>
          <p:cNvSpPr/>
          <p:nvPr/>
        </p:nvSpPr>
        <p:spPr bwMode="auto">
          <a:xfrm>
            <a:off x="1151373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E742A291-F410-5537-D10E-3BCA2180F8CA}"/>
              </a:ext>
            </a:extLst>
          </p:cNvPr>
          <p:cNvSpPr/>
          <p:nvPr/>
        </p:nvSpPr>
        <p:spPr bwMode="auto">
          <a:xfrm>
            <a:off x="701368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D7C34AEC-CA27-4052-E362-7D48D19FE640}"/>
              </a:ext>
            </a:extLst>
          </p:cNvPr>
          <p:cNvSpPr/>
          <p:nvPr/>
        </p:nvSpPr>
        <p:spPr bwMode="auto">
          <a:xfrm>
            <a:off x="2411976" y="5139019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C057C64-A7E0-4017-E538-9F7BA384339C}"/>
              </a:ext>
            </a:extLst>
          </p:cNvPr>
          <p:cNvSpPr/>
          <p:nvPr/>
        </p:nvSpPr>
        <p:spPr bwMode="auto">
          <a:xfrm>
            <a:off x="250197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33CC2499-9A30-B713-244A-F00007B94B31}"/>
              </a:ext>
            </a:extLst>
          </p:cNvPr>
          <p:cNvSpPr/>
          <p:nvPr/>
        </p:nvSpPr>
        <p:spPr bwMode="auto">
          <a:xfrm>
            <a:off x="205197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079F7E29-CC89-1B3E-304E-E5D65D58D7E5}"/>
              </a:ext>
            </a:extLst>
          </p:cNvPr>
          <p:cNvSpPr/>
          <p:nvPr/>
        </p:nvSpPr>
        <p:spPr bwMode="auto">
          <a:xfrm>
            <a:off x="160196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C00518AF-1B43-2B68-65EE-D2AC602BB4E7}"/>
              </a:ext>
            </a:extLst>
          </p:cNvPr>
          <p:cNvSpPr/>
          <p:nvPr/>
        </p:nvSpPr>
        <p:spPr bwMode="auto">
          <a:xfrm>
            <a:off x="115196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3E82DA8-1C8E-7C1B-B6E5-77090A224FB1}"/>
              </a:ext>
            </a:extLst>
          </p:cNvPr>
          <p:cNvSpPr/>
          <p:nvPr/>
        </p:nvSpPr>
        <p:spPr bwMode="auto">
          <a:xfrm>
            <a:off x="701368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703792C0-1930-9619-C095-A80F38260FA4}"/>
              </a:ext>
            </a:extLst>
          </p:cNvPr>
          <p:cNvSpPr/>
          <p:nvPr/>
        </p:nvSpPr>
        <p:spPr bwMode="auto">
          <a:xfrm>
            <a:off x="251363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3D5510D9-3214-7E51-15BD-2E4D1B208245}"/>
              </a:ext>
            </a:extLst>
          </p:cNvPr>
          <p:cNvSpPr/>
          <p:nvPr/>
        </p:nvSpPr>
        <p:spPr bwMode="auto">
          <a:xfrm>
            <a:off x="1961971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32DB4660-0FED-8E98-3030-1500C1371CDB}"/>
              </a:ext>
            </a:extLst>
          </p:cNvPr>
          <p:cNvSpPr/>
          <p:nvPr/>
        </p:nvSpPr>
        <p:spPr bwMode="auto">
          <a:xfrm>
            <a:off x="1511966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F928E305-2E24-7AA8-CC81-8464457A6489}"/>
              </a:ext>
            </a:extLst>
          </p:cNvPr>
          <p:cNvSpPr/>
          <p:nvPr/>
        </p:nvSpPr>
        <p:spPr bwMode="auto">
          <a:xfrm>
            <a:off x="1061961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AA1E8578-CAC4-9761-82BC-F59441CF7536}"/>
              </a:ext>
            </a:extLst>
          </p:cNvPr>
          <p:cNvSpPr/>
          <p:nvPr/>
        </p:nvSpPr>
        <p:spPr bwMode="auto">
          <a:xfrm>
            <a:off x="8622045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0658D2-BDFB-28B1-1458-9928BE2A420C}"/>
              </a:ext>
            </a:extLst>
          </p:cNvPr>
          <p:cNvSpPr/>
          <p:nvPr/>
        </p:nvSpPr>
        <p:spPr bwMode="auto">
          <a:xfrm>
            <a:off x="826204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C4B0ADB4-5497-498C-6074-1DCF3A92E307}"/>
              </a:ext>
            </a:extLst>
          </p:cNvPr>
          <p:cNvSpPr/>
          <p:nvPr/>
        </p:nvSpPr>
        <p:spPr bwMode="auto">
          <a:xfrm>
            <a:off x="781203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7A81A5E7-0566-F1B4-E322-FBAF135378D4}"/>
              </a:ext>
            </a:extLst>
          </p:cNvPr>
          <p:cNvSpPr/>
          <p:nvPr/>
        </p:nvSpPr>
        <p:spPr bwMode="auto">
          <a:xfrm>
            <a:off x="736203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F71F112-5F05-2BDA-7394-84E1E94D0DBF}"/>
              </a:ext>
            </a:extLst>
          </p:cNvPr>
          <p:cNvSpPr/>
          <p:nvPr/>
        </p:nvSpPr>
        <p:spPr bwMode="auto">
          <a:xfrm>
            <a:off x="826204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D5F51CE1-3497-8932-2701-A2E25FB62D95}"/>
              </a:ext>
            </a:extLst>
          </p:cNvPr>
          <p:cNvSpPr/>
          <p:nvPr/>
        </p:nvSpPr>
        <p:spPr bwMode="auto">
          <a:xfrm>
            <a:off x="781203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C0C3C3B-6448-8FB4-483C-233FA5336B0F}"/>
              </a:ext>
            </a:extLst>
          </p:cNvPr>
          <p:cNvSpPr/>
          <p:nvPr/>
        </p:nvSpPr>
        <p:spPr bwMode="auto">
          <a:xfrm>
            <a:off x="736203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A5DF8F6C-A15B-67CE-A729-51F49ADDC320}"/>
              </a:ext>
            </a:extLst>
          </p:cNvPr>
          <p:cNvSpPr/>
          <p:nvPr/>
        </p:nvSpPr>
        <p:spPr bwMode="auto">
          <a:xfrm>
            <a:off x="691202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5CABC49-671F-CDC9-6711-F16081F64D89}"/>
              </a:ext>
            </a:extLst>
          </p:cNvPr>
          <p:cNvSpPr/>
          <p:nvPr/>
        </p:nvSpPr>
        <p:spPr bwMode="auto">
          <a:xfrm>
            <a:off x="781203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BFA448E8-A979-F70A-2C95-9E88578C1EDF}"/>
              </a:ext>
            </a:extLst>
          </p:cNvPr>
          <p:cNvSpPr/>
          <p:nvPr/>
        </p:nvSpPr>
        <p:spPr bwMode="auto">
          <a:xfrm>
            <a:off x="736203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F7FE444F-BAC1-6077-DFC4-16943BC8B6C2}"/>
              </a:ext>
            </a:extLst>
          </p:cNvPr>
          <p:cNvSpPr/>
          <p:nvPr/>
        </p:nvSpPr>
        <p:spPr bwMode="auto">
          <a:xfrm>
            <a:off x="691202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78697CDB-7E57-05A2-99A7-DAB5704736A8}"/>
              </a:ext>
            </a:extLst>
          </p:cNvPr>
          <p:cNvSpPr/>
          <p:nvPr/>
        </p:nvSpPr>
        <p:spPr bwMode="auto">
          <a:xfrm>
            <a:off x="646202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03470968-C539-6B6B-8FBC-A70B8595FB77}"/>
              </a:ext>
            </a:extLst>
          </p:cNvPr>
          <p:cNvSpPr/>
          <p:nvPr/>
        </p:nvSpPr>
        <p:spPr bwMode="auto">
          <a:xfrm>
            <a:off x="736203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305FCC8D-0C10-3977-FF6B-BF2EB00EC3F6}"/>
              </a:ext>
            </a:extLst>
          </p:cNvPr>
          <p:cNvSpPr/>
          <p:nvPr/>
        </p:nvSpPr>
        <p:spPr bwMode="auto">
          <a:xfrm>
            <a:off x="691202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999D000-84AC-E3FF-F0ED-F85CE9E62B22}"/>
              </a:ext>
            </a:extLst>
          </p:cNvPr>
          <p:cNvSpPr/>
          <p:nvPr/>
        </p:nvSpPr>
        <p:spPr bwMode="auto">
          <a:xfrm>
            <a:off x="646202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FA5CCDA-6798-7E79-B4B3-49B2C4173A65}"/>
              </a:ext>
            </a:extLst>
          </p:cNvPr>
          <p:cNvSpPr/>
          <p:nvPr/>
        </p:nvSpPr>
        <p:spPr bwMode="auto">
          <a:xfrm>
            <a:off x="601201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575DB64F-2CFE-1B4E-F319-37D75B97071A}"/>
              </a:ext>
            </a:extLst>
          </p:cNvPr>
          <p:cNvSpPr/>
          <p:nvPr/>
        </p:nvSpPr>
        <p:spPr bwMode="auto">
          <a:xfrm>
            <a:off x="691202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058B543D-CFB1-677F-675E-BF3CA65A34AE}"/>
              </a:ext>
            </a:extLst>
          </p:cNvPr>
          <p:cNvSpPr/>
          <p:nvPr/>
        </p:nvSpPr>
        <p:spPr bwMode="auto">
          <a:xfrm>
            <a:off x="646202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ED818F96-B0F8-AD41-6F20-D0F9666F59A8}"/>
              </a:ext>
            </a:extLst>
          </p:cNvPr>
          <p:cNvSpPr/>
          <p:nvPr/>
        </p:nvSpPr>
        <p:spPr bwMode="auto">
          <a:xfrm>
            <a:off x="601201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E051950-E0CE-FB2C-EFC5-E6139F05E8F3}"/>
              </a:ext>
            </a:extLst>
          </p:cNvPr>
          <p:cNvSpPr/>
          <p:nvPr/>
        </p:nvSpPr>
        <p:spPr bwMode="auto">
          <a:xfrm>
            <a:off x="556201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BF616124-C495-4677-BF17-9E8DAFD5A2AF}"/>
              </a:ext>
            </a:extLst>
          </p:cNvPr>
          <p:cNvSpPr/>
          <p:nvPr/>
        </p:nvSpPr>
        <p:spPr bwMode="auto">
          <a:xfrm>
            <a:off x="7722035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C5370637-6563-D6D4-4864-A76F1F2EAD6B}"/>
              </a:ext>
            </a:extLst>
          </p:cNvPr>
          <p:cNvSpPr/>
          <p:nvPr/>
        </p:nvSpPr>
        <p:spPr bwMode="auto">
          <a:xfrm>
            <a:off x="7272030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B37A1902-B001-C4A7-4FAB-A25FF50513B7}"/>
              </a:ext>
            </a:extLst>
          </p:cNvPr>
          <p:cNvSpPr/>
          <p:nvPr/>
        </p:nvSpPr>
        <p:spPr bwMode="auto">
          <a:xfrm>
            <a:off x="682202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E1B4B0AB-7CC3-307B-3A1C-6201030CC82E}"/>
              </a:ext>
            </a:extLst>
          </p:cNvPr>
          <p:cNvSpPr/>
          <p:nvPr/>
        </p:nvSpPr>
        <p:spPr bwMode="auto">
          <a:xfrm>
            <a:off x="6372020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BF05959A-8B41-DDDF-E1C0-361919EC36BB}"/>
              </a:ext>
            </a:extLst>
          </p:cNvPr>
          <p:cNvSpPr/>
          <p:nvPr/>
        </p:nvSpPr>
        <p:spPr bwMode="auto">
          <a:xfrm>
            <a:off x="691202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EE6C0F8-25ED-5528-B2BB-BE3924CB7BF3}"/>
              </a:ext>
            </a:extLst>
          </p:cNvPr>
          <p:cNvSpPr/>
          <p:nvPr/>
        </p:nvSpPr>
        <p:spPr bwMode="auto">
          <a:xfrm>
            <a:off x="6462021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105BBEF2-1405-90FE-1E4A-6CF1053D1CFD}"/>
              </a:ext>
            </a:extLst>
          </p:cNvPr>
          <p:cNvSpPr/>
          <p:nvPr/>
        </p:nvSpPr>
        <p:spPr bwMode="auto">
          <a:xfrm>
            <a:off x="646202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697A1B38-51B6-0623-8E0C-AE25A86D378C}"/>
              </a:ext>
            </a:extLst>
          </p:cNvPr>
          <p:cNvSpPr/>
          <p:nvPr/>
        </p:nvSpPr>
        <p:spPr bwMode="auto">
          <a:xfrm>
            <a:off x="601201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3705FB5F-7C93-956C-8F95-D3D80A713381}"/>
              </a:ext>
            </a:extLst>
          </p:cNvPr>
          <p:cNvSpPr/>
          <p:nvPr/>
        </p:nvSpPr>
        <p:spPr bwMode="auto">
          <a:xfrm>
            <a:off x="601201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59730299-1C77-E20F-148C-97E65A86569E}"/>
              </a:ext>
            </a:extLst>
          </p:cNvPr>
          <p:cNvSpPr/>
          <p:nvPr/>
        </p:nvSpPr>
        <p:spPr bwMode="auto">
          <a:xfrm>
            <a:off x="556201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F09056F0-C535-6E9F-FAA2-462641653689}"/>
              </a:ext>
            </a:extLst>
          </p:cNvPr>
          <p:cNvSpPr/>
          <p:nvPr/>
        </p:nvSpPr>
        <p:spPr bwMode="auto">
          <a:xfrm>
            <a:off x="556201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D9ADBE9-3080-D65B-B959-F87F54CFC68B}"/>
              </a:ext>
            </a:extLst>
          </p:cNvPr>
          <p:cNvSpPr/>
          <p:nvPr/>
        </p:nvSpPr>
        <p:spPr bwMode="auto">
          <a:xfrm>
            <a:off x="511200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C75391FD-F34A-1930-3994-52C896787D66}"/>
              </a:ext>
            </a:extLst>
          </p:cNvPr>
          <p:cNvSpPr/>
          <p:nvPr/>
        </p:nvSpPr>
        <p:spPr bwMode="auto">
          <a:xfrm>
            <a:off x="511141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7CBBB9F-5A5A-05DD-6B7F-CEB454C82180}"/>
              </a:ext>
            </a:extLst>
          </p:cNvPr>
          <p:cNvSpPr/>
          <p:nvPr/>
        </p:nvSpPr>
        <p:spPr bwMode="auto">
          <a:xfrm>
            <a:off x="466141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7F123D13-5745-0EAF-96C0-FBDCD257DA37}"/>
              </a:ext>
            </a:extLst>
          </p:cNvPr>
          <p:cNvSpPr/>
          <p:nvPr/>
        </p:nvSpPr>
        <p:spPr bwMode="auto">
          <a:xfrm>
            <a:off x="6372020" y="5139019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E0A32AD-A89F-2727-5EB7-DD607369479C}"/>
              </a:ext>
            </a:extLst>
          </p:cNvPr>
          <p:cNvSpPr/>
          <p:nvPr/>
        </p:nvSpPr>
        <p:spPr bwMode="auto">
          <a:xfrm>
            <a:off x="646202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4AAED130-2186-7B4E-D126-F431B33C38BF}"/>
              </a:ext>
            </a:extLst>
          </p:cNvPr>
          <p:cNvSpPr/>
          <p:nvPr/>
        </p:nvSpPr>
        <p:spPr bwMode="auto">
          <a:xfrm>
            <a:off x="601201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31605A54-27A1-9783-B614-73229086A9C8}"/>
              </a:ext>
            </a:extLst>
          </p:cNvPr>
          <p:cNvSpPr/>
          <p:nvPr/>
        </p:nvSpPr>
        <p:spPr bwMode="auto">
          <a:xfrm>
            <a:off x="556201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3843ED3-EC20-2585-7652-78752FF0D5D4}"/>
              </a:ext>
            </a:extLst>
          </p:cNvPr>
          <p:cNvSpPr/>
          <p:nvPr/>
        </p:nvSpPr>
        <p:spPr bwMode="auto">
          <a:xfrm>
            <a:off x="511200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D11911B0-FA93-A0C0-24E1-156701B4A0F5}"/>
              </a:ext>
            </a:extLst>
          </p:cNvPr>
          <p:cNvSpPr/>
          <p:nvPr/>
        </p:nvSpPr>
        <p:spPr bwMode="auto">
          <a:xfrm>
            <a:off x="466141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F01A51B3-496D-E1DD-6460-403191C3F499}"/>
              </a:ext>
            </a:extLst>
          </p:cNvPr>
          <p:cNvSpPr/>
          <p:nvPr/>
        </p:nvSpPr>
        <p:spPr bwMode="auto">
          <a:xfrm>
            <a:off x="421140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2421DAA1-07A2-5242-C991-1264F7D0047E}"/>
              </a:ext>
            </a:extLst>
          </p:cNvPr>
          <p:cNvSpPr/>
          <p:nvPr/>
        </p:nvSpPr>
        <p:spPr bwMode="auto">
          <a:xfrm>
            <a:off x="592201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ADFFDA30-5B13-0C8D-00B2-0B501A1106AD}"/>
              </a:ext>
            </a:extLst>
          </p:cNvPr>
          <p:cNvSpPr/>
          <p:nvPr/>
        </p:nvSpPr>
        <p:spPr bwMode="auto">
          <a:xfrm>
            <a:off x="5472010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FECEFE3D-3D7A-877D-D875-06911A87D8CA}"/>
              </a:ext>
            </a:extLst>
          </p:cNvPr>
          <p:cNvSpPr/>
          <p:nvPr/>
        </p:nvSpPr>
        <p:spPr bwMode="auto">
          <a:xfrm>
            <a:off x="5022005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607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ED581-DAB7-BFDD-D860-90BAED4B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Booth </a:t>
            </a:r>
            <a:r>
              <a:rPr kumimoji="1" lang="ja-JP" altLang="en-US" dirty="0"/>
              <a:t>エンコーディング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FA7EFB-D366-FCB9-EC2C-0533AF82E5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dirty="0"/>
              <a:t>Booth </a:t>
            </a:r>
            <a:r>
              <a:rPr kumimoji="1" lang="ja-JP" altLang="en-US" dirty="0"/>
              <a:t>エンコーディング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入力を冗長表現的なものに変換してから乗算する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部分積の数が半分になる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２進に比べると１０進でやると筆算の桁数がへるようなもの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基数４（冗長な４進表現）がよく使われる</a:t>
            </a:r>
            <a:endParaRPr kumimoji="1" lang="en-US" altLang="ja-JP" dirty="0"/>
          </a:p>
          <a:p>
            <a:pPr lvl="2"/>
            <a:r>
              <a:rPr lang="en-US" dirty="0"/>
              <a:t>-2,-1,0,1,2 </a:t>
            </a:r>
            <a:r>
              <a:rPr lang="ja-JP" altLang="en-US" dirty="0"/>
              <a:t>倍の組み合わせに変換する</a:t>
            </a:r>
            <a:endParaRPr lang="en-US" altLang="ja-JP" dirty="0"/>
          </a:p>
          <a:p>
            <a:pPr lvl="2"/>
            <a:r>
              <a:rPr kumimoji="1" lang="ja-JP" altLang="en-US" dirty="0"/>
              <a:t>これらはシフトとビット反転だけで作れる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9250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erulean">
  <a:themeElements>
    <a:clrScheme name="ユーザー定義 8">
      <a:dk1>
        <a:sysClr val="windowText" lastClr="000000"/>
      </a:dk1>
      <a:lt1>
        <a:sysClr val="window" lastClr="FFFFFF"/>
      </a:lt1>
      <a:dk2>
        <a:srgbClr val="F4EB00"/>
      </a:dk2>
      <a:lt2>
        <a:srgbClr val="C4FF4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89AC"/>
      </a:accent5>
      <a:accent6>
        <a:srgbClr val="D87552"/>
      </a:accent6>
      <a:hlink>
        <a:srgbClr val="0000FF"/>
      </a:hlink>
      <a:folHlink>
        <a:srgbClr val="800080"/>
      </a:folHlink>
    </a:clrScheme>
    <a:fontScheme name="メイリオ-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 type="triangle" w="sm" len="med"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G丸ｺﾞｼｯｸM-PRO" pitchFamily="50" charset="-128"/>
          </a:defRPr>
        </a:defPPr>
      </a:lstStyle>
    </a:lnDef>
  </a:objectDefaults>
  <a:extraClrSchemeLst>
    <a:extraClrScheme>
      <a:clrScheme name="colorful water 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ful water re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ulean" id="{B42443E9-F396-466A-92C3-7ED6F4EBC01F}" vid="{0CE6AD82-9598-49D5-BEEF-3DCDCFA8BE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cerulean</Template>
  <TotalTime>70785</TotalTime>
  <Words>3152</Words>
  <Application>Microsoft Office PowerPoint</Application>
  <PresentationFormat>画面に合わせる (4:3)</PresentationFormat>
  <Paragraphs>364</Paragraphs>
  <Slides>39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50" baseType="lpstr">
      <vt:lpstr>HG丸ｺﾞｼｯｸM-PRO</vt:lpstr>
      <vt:lpstr>Lucida Grande</vt:lpstr>
      <vt:lpstr>MeiryoKe_PGothic</vt:lpstr>
      <vt:lpstr>NotoSansJP</vt:lpstr>
      <vt:lpstr>メイリオ</vt:lpstr>
      <vt:lpstr>Calibri</vt:lpstr>
      <vt:lpstr>Cambria Math</vt:lpstr>
      <vt:lpstr>Consolas</vt:lpstr>
      <vt:lpstr>Segoe UI</vt:lpstr>
      <vt:lpstr>Wingdings</vt:lpstr>
      <vt:lpstr>cerulean</vt:lpstr>
      <vt:lpstr>浮動小数点演算器の高速化 v5</vt:lpstr>
      <vt:lpstr>浮動小数点演算器の高速化</vt:lpstr>
      <vt:lpstr>前提知識</vt:lpstr>
      <vt:lpstr>背景：冗長表現と乗算器</vt:lpstr>
      <vt:lpstr>バイナリと Carry save 表現</vt:lpstr>
      <vt:lpstr>CSA と桁上げ加算器</vt:lpstr>
      <vt:lpstr>CSA による加算のチェーンは非常に軽い</vt:lpstr>
      <vt:lpstr>CSA を使った乗算器</vt:lpstr>
      <vt:lpstr>Booth エンコーディング</vt:lpstr>
      <vt:lpstr>LZA: Leading Zero Anticipation</vt:lpstr>
      <vt:lpstr>Leading Zero Count と Leading Zero Anticipation</vt:lpstr>
      <vt:lpstr>FMA 演算器のブロック図：LZC と LZA</vt:lpstr>
      <vt:lpstr>LZA のやりかた</vt:lpstr>
      <vt:lpstr>符号付き加算の LZA</vt:lpstr>
      <vt:lpstr>符号付き加算の LZA</vt:lpstr>
      <vt:lpstr>符号付き加算の LZA の実装例</vt:lpstr>
      <vt:lpstr>実装例１</vt:lpstr>
      <vt:lpstr>実装例２</vt:lpstr>
      <vt:lpstr>備考</vt:lpstr>
      <vt:lpstr>マスクを使った LZA 補正の高速化</vt:lpstr>
      <vt:lpstr>LZA の補正</vt:lpstr>
      <vt:lpstr>Lutz’s mask による補正検出</vt:lpstr>
      <vt:lpstr>補正の必要性判定</vt:lpstr>
      <vt:lpstr>Lutz’s mask [Lutz2017] </vt:lpstr>
      <vt:lpstr>Lutz’s mask の別の作り方？</vt:lpstr>
      <vt:lpstr>応用: guard や sticky ビットの早期取得</vt:lpstr>
      <vt:lpstr>絶対値を取る工夫</vt:lpstr>
      <vt:lpstr>絶対値を取る工夫</vt:lpstr>
      <vt:lpstr>[Sohn2023] より</vt:lpstr>
      <vt:lpstr>加算と絶対値</vt:lpstr>
      <vt:lpstr>Parallel Prefix Adder (PPA) </vt:lpstr>
      <vt:lpstr>End-around-carry adder / Flagged adder</vt:lpstr>
      <vt:lpstr>補数を取るインクリメントと round away の統合 [Sohn2023] より</vt:lpstr>
      <vt:lpstr>End-around-carry との比較</vt:lpstr>
      <vt:lpstr>ウォレス木の厚みを意識した加算</vt:lpstr>
      <vt:lpstr>ウォレス木と加算器</vt:lpstr>
      <vt:lpstr>桁上げ加算器の自動合成を使う場合</vt:lpstr>
      <vt:lpstr>参考資料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shioya</dc:creator>
  <cp:lastModifiedBy>塩谷　亮太</cp:lastModifiedBy>
  <cp:revision>16028</cp:revision>
  <cp:lastPrinted>2014-12-10T13:40:48Z</cp:lastPrinted>
  <dcterms:created xsi:type="dcterms:W3CDTF">2014-11-17T10:53:59Z</dcterms:created>
  <dcterms:modified xsi:type="dcterms:W3CDTF">2024-06-14T02:01:06Z</dcterms:modified>
</cp:coreProperties>
</file>