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4"/>
  </p:notesMasterIdLst>
  <p:sldIdLst>
    <p:sldId id="440" r:id="rId2"/>
    <p:sldId id="515" r:id="rId3"/>
    <p:sldId id="518" r:id="rId4"/>
    <p:sldId id="513" r:id="rId5"/>
    <p:sldId id="517" r:id="rId6"/>
    <p:sldId id="519" r:id="rId7"/>
    <p:sldId id="524" r:id="rId8"/>
    <p:sldId id="521" r:id="rId9"/>
    <p:sldId id="529" r:id="rId10"/>
    <p:sldId id="487" r:id="rId11"/>
    <p:sldId id="573" r:id="rId12"/>
    <p:sldId id="526" r:id="rId13"/>
    <p:sldId id="574" r:id="rId14"/>
    <p:sldId id="575" r:id="rId15"/>
    <p:sldId id="576" r:id="rId16"/>
    <p:sldId id="577" r:id="rId17"/>
    <p:sldId id="523" r:id="rId18"/>
    <p:sldId id="522" r:id="rId19"/>
    <p:sldId id="527" r:id="rId20"/>
    <p:sldId id="528" r:id="rId21"/>
    <p:sldId id="530" r:id="rId22"/>
    <p:sldId id="532" r:id="rId23"/>
    <p:sldId id="533" r:id="rId24"/>
    <p:sldId id="531" r:id="rId25"/>
    <p:sldId id="578" r:id="rId26"/>
    <p:sldId id="534" r:id="rId27"/>
    <p:sldId id="579" r:id="rId28"/>
    <p:sldId id="525" r:id="rId29"/>
    <p:sldId id="535" r:id="rId30"/>
    <p:sldId id="536" r:id="rId31"/>
    <p:sldId id="537" r:id="rId32"/>
    <p:sldId id="538" r:id="rId33"/>
    <p:sldId id="539" r:id="rId34"/>
    <p:sldId id="541" r:id="rId35"/>
    <p:sldId id="543" r:id="rId36"/>
    <p:sldId id="542" r:id="rId37"/>
    <p:sldId id="544" r:id="rId38"/>
    <p:sldId id="540" r:id="rId39"/>
    <p:sldId id="580" r:id="rId40"/>
    <p:sldId id="545" r:id="rId41"/>
    <p:sldId id="546" r:id="rId42"/>
    <p:sldId id="547" r:id="rId43"/>
    <p:sldId id="548" r:id="rId44"/>
    <p:sldId id="549" r:id="rId45"/>
    <p:sldId id="550" r:id="rId46"/>
    <p:sldId id="552" r:id="rId47"/>
    <p:sldId id="553" r:id="rId48"/>
    <p:sldId id="551" r:id="rId49"/>
    <p:sldId id="581" r:id="rId50"/>
    <p:sldId id="556" r:id="rId51"/>
    <p:sldId id="555" r:id="rId52"/>
    <p:sldId id="557" r:id="rId53"/>
    <p:sldId id="558" r:id="rId54"/>
    <p:sldId id="559" r:id="rId55"/>
    <p:sldId id="560" r:id="rId56"/>
    <p:sldId id="561" r:id="rId57"/>
    <p:sldId id="563" r:id="rId58"/>
    <p:sldId id="562" r:id="rId59"/>
    <p:sldId id="570" r:id="rId60"/>
    <p:sldId id="564" r:id="rId61"/>
    <p:sldId id="569" r:id="rId62"/>
    <p:sldId id="567" r:id="rId63"/>
    <p:sldId id="568" r:id="rId64"/>
    <p:sldId id="566" r:id="rId65"/>
    <p:sldId id="565" r:id="rId66"/>
    <p:sldId id="583" r:id="rId67"/>
    <p:sldId id="689" r:id="rId68"/>
    <p:sldId id="706" r:id="rId69"/>
    <p:sldId id="707" r:id="rId70"/>
    <p:sldId id="708" r:id="rId71"/>
    <p:sldId id="702" r:id="rId72"/>
    <p:sldId id="703" r:id="rId73"/>
    <p:sldId id="704" r:id="rId74"/>
    <p:sldId id="705" r:id="rId75"/>
    <p:sldId id="709" r:id="rId76"/>
    <p:sldId id="710" r:id="rId77"/>
    <p:sldId id="715" r:id="rId78"/>
    <p:sldId id="711" r:id="rId79"/>
    <p:sldId id="712" r:id="rId80"/>
    <p:sldId id="713" r:id="rId81"/>
    <p:sldId id="714" r:id="rId82"/>
    <p:sldId id="716" r:id="rId8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2024/6/24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ja.wikipedia.org/wiki/%E7%A3%81%E6%B0%97%E3%82%B3%E3%82%A2%E3%83%A1%E3%83%A2%E3%83%A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08</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パイプラインの復習</a:t>
            </a:r>
          </a:p>
        </p:txBody>
      </p:sp>
      <p:sp>
        <p:nvSpPr>
          <p:cNvPr id="3" name="コンテンツ プレースホルダー 2"/>
          <p:cNvSpPr>
            <a:spLocks noGrp="1"/>
          </p:cNvSpPr>
          <p:nvPr>
            <p:ph idx="4294967295"/>
          </p:nvPr>
        </p:nvSpPr>
        <p:spPr>
          <a:xfrm>
            <a:off x="341953" y="1088975"/>
            <a:ext cx="8118603" cy="5443794"/>
          </a:xfrm>
          <a:prstGeom prst="rect">
            <a:avLst/>
          </a:prstGeom>
        </p:spPr>
        <p:txBody>
          <a:bodyPr/>
          <a:lstStyle/>
          <a:p>
            <a:pPr marL="457200" indent="-457200">
              <a:buFont typeface="+mj-lt"/>
              <a:buAutoNum type="arabicPeriod"/>
            </a:pPr>
            <a:r>
              <a:rPr kumimoji="1" lang="en-US" altLang="ja-JP" sz="1800" dirty="0"/>
              <a:t>IF (</a:t>
            </a:r>
            <a:r>
              <a:rPr kumimoji="1" lang="en-US" altLang="ja-JP" sz="1800" b="1" dirty="0"/>
              <a:t>i</a:t>
            </a:r>
            <a:r>
              <a:rPr kumimoji="1" lang="en-US" altLang="ja-JP" sz="1800" dirty="0"/>
              <a:t>nstruction </a:t>
            </a:r>
            <a:r>
              <a:rPr kumimoji="1" lang="en-US" altLang="ja-JP" sz="1800" b="1" dirty="0"/>
              <a:t>f</a:t>
            </a:r>
            <a:r>
              <a:rPr kumimoji="1" lang="en-US" altLang="ja-JP" sz="1800" dirty="0"/>
              <a:t>etch)</a:t>
            </a:r>
          </a:p>
          <a:p>
            <a:pPr marL="457200" indent="-457200">
              <a:buFont typeface="+mj-lt"/>
              <a:buAutoNum type="arabicPeriod"/>
            </a:pPr>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marL="457200" indent="-457200">
              <a:buFont typeface="+mj-lt"/>
              <a:buAutoNum type="arabicPeriod"/>
            </a:pPr>
            <a:r>
              <a:rPr lang="en-US" altLang="ja-JP" sz="1800" dirty="0"/>
              <a:t>EX (</a:t>
            </a:r>
            <a:r>
              <a:rPr lang="en-US" altLang="ja-JP" sz="1800" b="1" dirty="0"/>
              <a:t>ex</a:t>
            </a:r>
            <a:r>
              <a:rPr lang="en-US" altLang="ja-JP" sz="1800" dirty="0"/>
              <a:t>ecution)</a:t>
            </a:r>
          </a:p>
          <a:p>
            <a:pPr marL="457200" indent="-457200">
              <a:buFont typeface="+mj-lt"/>
              <a:buAutoNum type="arabicPeriod"/>
            </a:pPr>
            <a:r>
              <a:rPr kumimoji="1" lang="en-US" altLang="ja-JP" sz="1800" dirty="0"/>
              <a:t>MEM (</a:t>
            </a:r>
            <a:r>
              <a:rPr kumimoji="1" lang="en-US" altLang="ja-JP" sz="1800" b="1" dirty="0"/>
              <a:t>mem</a:t>
            </a:r>
            <a:r>
              <a:rPr kumimoji="1" lang="en-US" altLang="ja-JP" sz="1800" dirty="0"/>
              <a:t>ory)</a:t>
            </a:r>
          </a:p>
          <a:p>
            <a:pPr marL="457200" indent="-457200">
              <a:buFont typeface="+mj-lt"/>
              <a:buAutoNum type="arabicPeriod"/>
            </a:pPr>
            <a:r>
              <a:rPr kumimoji="1" lang="en-US" altLang="ja-JP" sz="1800" dirty="0"/>
              <a:t>WB (</a:t>
            </a:r>
            <a:r>
              <a:rPr kumimoji="1" lang="en-US" altLang="ja-JP" sz="1800" b="1" dirty="0"/>
              <a:t>w</a:t>
            </a:r>
            <a:r>
              <a:rPr kumimoji="1" lang="en-US" altLang="ja-JP" sz="1800" dirty="0"/>
              <a:t>rite </a:t>
            </a:r>
            <a:r>
              <a:rPr kumimoji="1" lang="en-US" altLang="ja-JP" sz="1800" b="1" dirty="0"/>
              <a:t>b</a:t>
            </a:r>
            <a:r>
              <a:rPr kumimoji="1" lang="en-US" altLang="ja-JP" sz="1800" dirty="0"/>
              <a:t>ack)</a:t>
            </a:r>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パイプライン化されたプロセッサのブロック図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フェッチ</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IF (</a:t>
            </a:r>
            <a:r>
              <a:rPr lang="en-US" altLang="ja-JP" sz="1800" b="1" dirty="0"/>
              <a:t>i</a:t>
            </a:r>
            <a:r>
              <a:rPr lang="en-US" altLang="ja-JP" sz="1800" dirty="0"/>
              <a:t>nstruction </a:t>
            </a:r>
            <a:r>
              <a:rPr lang="en-US" altLang="ja-JP" sz="1800" b="1" dirty="0"/>
              <a:t>f</a:t>
            </a:r>
            <a:r>
              <a:rPr lang="en-US" altLang="ja-JP" sz="1800" dirty="0"/>
              <a:t>etch)</a:t>
            </a:r>
          </a:p>
          <a:p>
            <a:pPr lvl="1"/>
            <a:r>
              <a:rPr lang="ja-JP" altLang="en-US" sz="1800" dirty="0"/>
              <a:t>命令をメモリから取り出す（フェッチするという）</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2019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デコード</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lvl="1"/>
            <a:r>
              <a:rPr lang="ja-JP" altLang="en-US" sz="1800" dirty="0"/>
              <a:t>取り出した命令の解析（デコードという）をする</a:t>
            </a:r>
            <a:endParaRPr lang="en-US" altLang="ja-JP" sz="1800" dirty="0"/>
          </a:p>
          <a:p>
            <a:pPr lvl="1"/>
            <a:r>
              <a:rPr lang="ja-JP" altLang="en-US" sz="1800" dirty="0"/>
              <a:t>デコードしてレジスタ番号などを取り出し，レジスタを読み出す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3401987"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5815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EX (</a:t>
            </a:r>
            <a:r>
              <a:rPr lang="en-US" altLang="ja-JP" sz="1800" b="1" dirty="0"/>
              <a:t>ex</a:t>
            </a:r>
            <a:r>
              <a:rPr lang="en-US" altLang="ja-JP" sz="1800" dirty="0"/>
              <a:t>ecution)</a:t>
            </a:r>
          </a:p>
          <a:p>
            <a:pPr lvl="1"/>
            <a:r>
              <a:rPr lang="ja-JP" altLang="en-US" sz="1800" dirty="0"/>
              <a:t>演算器で加減算や論理演算などを実行する</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5292008"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63851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メモリアクセス</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MEM (</a:t>
            </a:r>
            <a:r>
              <a:rPr lang="en-US" altLang="ja-JP" sz="1800" b="1" dirty="0"/>
              <a:t>mem</a:t>
            </a:r>
            <a:r>
              <a:rPr lang="en-US" altLang="ja-JP" sz="1800" dirty="0"/>
              <a:t>ory)</a:t>
            </a:r>
          </a:p>
          <a:p>
            <a:pPr lvl="1"/>
            <a:r>
              <a:rPr lang="ja-JP" altLang="en-US" sz="1800" dirty="0"/>
              <a:t>データメモリにアクセス</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6552022"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80073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書き戻し</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WB (</a:t>
            </a:r>
            <a:r>
              <a:rPr lang="en-US" altLang="ja-JP" sz="1800" b="1" dirty="0"/>
              <a:t>w</a:t>
            </a:r>
            <a:r>
              <a:rPr lang="en-US" altLang="ja-JP" sz="1800" dirty="0"/>
              <a:t>rite </a:t>
            </a:r>
            <a:r>
              <a:rPr lang="en-US" altLang="ja-JP" sz="1800" b="1" dirty="0"/>
              <a:t>b</a:t>
            </a:r>
            <a:r>
              <a:rPr lang="en-US" altLang="ja-JP" sz="1800" dirty="0"/>
              <a:t>ack)</a:t>
            </a:r>
          </a:p>
          <a:p>
            <a:pPr lvl="1"/>
            <a:r>
              <a:rPr lang="en-US" altLang="ja-JP" sz="1800" dirty="0"/>
              <a:t>EX </a:t>
            </a:r>
            <a:r>
              <a:rPr lang="ja-JP" altLang="en-US" sz="1800" dirty="0"/>
              <a:t>や </a:t>
            </a:r>
            <a:r>
              <a:rPr lang="en-US" altLang="ja-JP" sz="1800" dirty="0"/>
              <a:t>MEM </a:t>
            </a:r>
            <a:r>
              <a:rPr lang="ja-JP" altLang="en-US" sz="1800" dirty="0"/>
              <a:t>で得られた値をレジスタに書き戻す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54">
            <a:extLst>
              <a:ext uri="{FF2B5EF4-FFF2-40B4-BE49-F238E27FC236}">
                <a16:creationId xmlns:a16="http://schemas.microsoft.com/office/drawing/2014/main" id="{AC03884E-B6F5-4B2A-9127-2A9EFCCCD0E7}"/>
              </a:ext>
            </a:extLst>
          </p:cNvPr>
          <p:cNvSpPr/>
          <p:nvPr/>
        </p:nvSpPr>
        <p:spPr bwMode="auto">
          <a:xfrm>
            <a:off x="8444400"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137108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779015"/>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219031"/>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t>この例では，データ・メモリは１つのまま（並列実行に制限がある）</a:t>
            </a:r>
          </a:p>
        </p:txBody>
      </p:sp>
      <p:sp>
        <p:nvSpPr>
          <p:cNvPr id="4" name="正方形/長方形 3"/>
          <p:cNvSpPr/>
          <p:nvPr/>
        </p:nvSpPr>
        <p:spPr bwMode="auto">
          <a:xfrm>
            <a:off x="971960"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528990"/>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888992"/>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88899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24899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07898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62898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53897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08897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26897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08897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24899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06899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42900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52899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78900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078985"/>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52898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24899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24899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88899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69900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69900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69900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88899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51900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25898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078985"/>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34898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033983"/>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35897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998973"/>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998973"/>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998973"/>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998973"/>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679025"/>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888994"/>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258986"/>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708992"/>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86901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41901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32901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689018"/>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5049022"/>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338999"/>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419011"/>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229020"/>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528990"/>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293996"/>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319020"/>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単純なスーパスカラによる性能向上</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理想的には，並列に用意した資源の分だけ性能が向上</a:t>
            </a:r>
            <a:endParaRPr kumimoji="1" lang="en-US" altLang="ja-JP" dirty="0"/>
          </a:p>
          <a:p>
            <a:pPr lvl="1"/>
            <a:r>
              <a:rPr lang="en-US" altLang="ja-JP" dirty="0"/>
              <a:t>2-way </a:t>
            </a:r>
            <a:r>
              <a:rPr lang="ja-JP" altLang="en-US" dirty="0"/>
              <a:t>→ 性能は２倍</a:t>
            </a:r>
            <a:endParaRPr lang="en-US" altLang="ja-JP" dirty="0"/>
          </a:p>
          <a:p>
            <a:pPr lvl="1"/>
            <a:r>
              <a:rPr lang="ja-JP" altLang="en-US" dirty="0"/>
              <a:t>下の図は，理想的にパイプラインが回った場合</a:t>
            </a:r>
            <a:endParaRPr lang="en-US" altLang="ja-JP" dirty="0"/>
          </a:p>
        </p:txBody>
      </p:sp>
      <p:cxnSp>
        <p:nvCxnSpPr>
          <p:cNvPr id="4" name="直線コネクタ 3"/>
          <p:cNvCxnSpPr>
            <a:endCxn id="10" idx="1"/>
          </p:cNvCxnSpPr>
          <p:nvPr/>
        </p:nvCxnSpPr>
        <p:spPr bwMode="auto">
          <a:xfrm flipV="1">
            <a:off x="2591978" y="4059005"/>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13198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58198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03199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48199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93200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58198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03199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48199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93200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38200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358198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403199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48199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3" name="Rectangle 72"/>
          <p:cNvSpPr>
            <a:spLocks noChangeArrowheads="1"/>
          </p:cNvSpPr>
          <p:nvPr/>
        </p:nvSpPr>
        <p:spPr bwMode="auto">
          <a:xfrm>
            <a:off x="493200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538200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403199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48199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1"/>
          <p:cNvSpPr>
            <a:spLocks noChangeArrowheads="1"/>
          </p:cNvSpPr>
          <p:nvPr/>
        </p:nvSpPr>
        <p:spPr bwMode="auto">
          <a:xfrm>
            <a:off x="493200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538200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83201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403199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0"/>
          <p:cNvSpPr>
            <a:spLocks noChangeArrowheads="1"/>
          </p:cNvSpPr>
          <p:nvPr/>
        </p:nvSpPr>
        <p:spPr bwMode="auto">
          <a:xfrm>
            <a:off x="448199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2" name="Rectangle 71"/>
          <p:cNvSpPr>
            <a:spLocks noChangeArrowheads="1"/>
          </p:cNvSpPr>
          <p:nvPr/>
        </p:nvSpPr>
        <p:spPr bwMode="auto">
          <a:xfrm>
            <a:off x="493200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3" name="Rectangle 72"/>
          <p:cNvSpPr>
            <a:spLocks noChangeArrowheads="1"/>
          </p:cNvSpPr>
          <p:nvPr/>
        </p:nvSpPr>
        <p:spPr bwMode="auto">
          <a:xfrm>
            <a:off x="538200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4" name="Rectangle 73"/>
          <p:cNvSpPr>
            <a:spLocks noChangeArrowheads="1"/>
          </p:cNvSpPr>
          <p:nvPr/>
        </p:nvSpPr>
        <p:spPr bwMode="auto">
          <a:xfrm>
            <a:off x="583201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endCxn id="15" idx="1"/>
          </p:cNvCxnSpPr>
          <p:nvPr/>
        </p:nvCxnSpPr>
        <p:spPr bwMode="auto">
          <a:xfrm flipV="1">
            <a:off x="2591978" y="4509010"/>
            <a:ext cx="990011" cy="2"/>
          </a:xfrm>
          <a:prstGeom prst="line">
            <a:avLst/>
          </a:prstGeom>
          <a:noFill/>
          <a:ln w="9525" cap="flat" cmpd="sng" algn="ctr">
            <a:solidFill>
              <a:schemeClr val="tx1"/>
            </a:solidFill>
            <a:prstDash val="dash"/>
            <a:round/>
            <a:headEnd type="none" w="med" len="med"/>
            <a:tailEnd type="none" w="med" len="med"/>
          </a:ln>
          <a:effectLst/>
        </p:spPr>
      </p:cxnSp>
      <p:sp>
        <p:nvSpPr>
          <p:cNvPr id="36" name="正方形/長方形 35"/>
          <p:cNvSpPr/>
          <p:nvPr/>
        </p:nvSpPr>
        <p:spPr bwMode="auto">
          <a:xfrm>
            <a:off x="1871970"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7" name="直線コネクタ 36"/>
          <p:cNvCxnSpPr>
            <a:endCxn id="20" idx="1"/>
          </p:cNvCxnSpPr>
          <p:nvPr/>
        </p:nvCxnSpPr>
        <p:spPr bwMode="auto">
          <a:xfrm flipV="1">
            <a:off x="2591978" y="4959015"/>
            <a:ext cx="990011"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871970" y="477901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9" name="直線コネクタ 38"/>
          <p:cNvCxnSpPr>
            <a:stCxn id="40" idx="3"/>
            <a:endCxn id="25" idx="1"/>
          </p:cNvCxnSpPr>
          <p:nvPr/>
        </p:nvCxnSpPr>
        <p:spPr bwMode="auto">
          <a:xfrm flipV="1">
            <a:off x="2591978" y="5409020"/>
            <a:ext cx="1440016" cy="2"/>
          </a:xfrm>
          <a:prstGeom prst="line">
            <a:avLst/>
          </a:prstGeom>
          <a:noFill/>
          <a:ln w="9525" cap="flat" cmpd="sng" algn="ctr">
            <a:solidFill>
              <a:schemeClr val="tx1"/>
            </a:solidFill>
            <a:prstDash val="dash"/>
            <a:round/>
            <a:headEnd type="none" w="med" len="med"/>
            <a:tailEnd type="none" w="med" len="med"/>
          </a:ln>
          <a:effectLst/>
        </p:spPr>
      </p:cxnSp>
      <p:sp>
        <p:nvSpPr>
          <p:cNvPr id="40" name="正方形/長方形 39"/>
          <p:cNvSpPr/>
          <p:nvPr/>
        </p:nvSpPr>
        <p:spPr bwMode="auto">
          <a:xfrm>
            <a:off x="1871970"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1" name="直線コネクタ 40"/>
          <p:cNvCxnSpPr>
            <a:stCxn id="42" idx="3"/>
            <a:endCxn id="30" idx="1"/>
          </p:cNvCxnSpPr>
          <p:nvPr/>
        </p:nvCxnSpPr>
        <p:spPr bwMode="auto">
          <a:xfrm flipV="1">
            <a:off x="2591978" y="5859025"/>
            <a:ext cx="1440016" cy="2"/>
          </a:xfrm>
          <a:prstGeom prst="line">
            <a:avLst/>
          </a:prstGeom>
          <a:noFill/>
          <a:ln w="9525" cap="flat" cmpd="sng" algn="ctr">
            <a:solidFill>
              <a:schemeClr val="tx1"/>
            </a:solidFill>
            <a:prstDash val="dash"/>
            <a:round/>
            <a:headEnd type="none" w="med" len="med"/>
            <a:tailEnd type="none" w="med" len="med"/>
          </a:ln>
          <a:effectLst/>
        </p:spPr>
      </p:cxnSp>
      <p:sp>
        <p:nvSpPr>
          <p:cNvPr id="42" name="正方形/長方形 41"/>
          <p:cNvSpPr/>
          <p:nvPr/>
        </p:nvSpPr>
        <p:spPr bwMode="auto">
          <a:xfrm>
            <a:off x="1871970"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3" name="Rectangle 73"/>
          <p:cNvSpPr>
            <a:spLocks noChangeArrowheads="1"/>
          </p:cNvSpPr>
          <p:nvPr/>
        </p:nvSpPr>
        <p:spPr bwMode="auto">
          <a:xfrm>
            <a:off x="493200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正方形/長方形 43"/>
          <p:cNvSpPr/>
          <p:nvPr/>
        </p:nvSpPr>
        <p:spPr bwMode="auto">
          <a:xfrm>
            <a:off x="1871970"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7067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実際はさまざまな制約があり，そんなに性能はあがらない</a:t>
            </a:r>
            <a:endParaRPr lang="en-US" altLang="ja-JP" dirty="0"/>
          </a:p>
          <a:p>
            <a:pPr lvl="1"/>
            <a:r>
              <a:rPr lang="en-US" altLang="ja-JP" dirty="0"/>
              <a:t>2-way </a:t>
            </a:r>
            <a:r>
              <a:rPr lang="ja-JP" altLang="en-US" dirty="0"/>
              <a:t>なら数割ぐらいの向上</a:t>
            </a:r>
            <a:endParaRPr lang="en-US" altLang="ja-JP" dirty="0"/>
          </a:p>
          <a:p>
            <a:r>
              <a:rPr lang="ja-JP" altLang="en-US" dirty="0"/>
              <a:t>典型的な制約の例：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a:p>
            <a:pPr marL="817200" lvl="1" indent="-457200">
              <a:buFont typeface="+mj-lt"/>
              <a:buAutoNum type="arabicPeriod"/>
            </a:pPr>
            <a:r>
              <a:rPr lang="ja-JP" altLang="en-US" dirty="0"/>
              <a:t>同時にフェッチされた命令内に分岐があり，他に飛ぶ場合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分岐予測の続き</a:t>
            </a:r>
            <a:endParaRPr kumimoji="1" lang="en-US" altLang="ja-JP" dirty="0"/>
          </a:p>
          <a:p>
            <a:pPr marL="457200" indent="-457200">
              <a:buFont typeface="+mj-lt"/>
              <a:buAutoNum type="arabicPeriod"/>
            </a:pPr>
            <a:r>
              <a:rPr kumimoji="1" lang="ja-JP" altLang="en-US" dirty="0"/>
              <a:t>メモリ</a:t>
            </a:r>
            <a:endParaRPr kumimoji="1" lang="en-US" altLang="ja-JP" dirty="0"/>
          </a:p>
        </p:txBody>
      </p:sp>
    </p:spTree>
    <p:extLst>
      <p:ext uri="{BB962C8B-B14F-4D97-AF65-F5344CB8AC3E}">
        <p14:creationId xmlns:p14="http://schemas.microsoft.com/office/powerpoint/2010/main" val="85764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t>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dirty="0"/>
              <a:t>例：先ほどのブロック図のように，メモリは１つしかない場合</a:t>
            </a:r>
            <a:endParaRPr kumimoji="1" lang="en-US" altLang="ja-JP" dirty="0"/>
          </a:p>
          <a:p>
            <a:pPr lvl="1"/>
            <a:r>
              <a:rPr kumimoji="1" lang="ja-JP" altLang="en-US" dirty="0"/>
              <a:t>ロード命令は１サイクルに１つしか実行できない</a:t>
            </a:r>
            <a:endParaRPr kumimoji="1" lang="en-US" altLang="ja-JP" dirty="0"/>
          </a:p>
          <a:p>
            <a:pPr lvl="1"/>
            <a:r>
              <a:rPr kumimoji="1" lang="ja-JP" altLang="en-US" dirty="0"/>
              <a:t>上記のように，ロードが連続するとバブルが入る</a:t>
            </a:r>
            <a:endParaRPr lang="en-US" altLang="ja-JP" dirty="0"/>
          </a:p>
          <a:p>
            <a:r>
              <a:rPr kumimoji="1" lang="ja-JP" altLang="en-US" dirty="0"/>
              <a:t>回路規模が大きい </a:t>
            </a:r>
            <a:r>
              <a:rPr kumimoji="1" lang="en-US" altLang="ja-JP" dirty="0"/>
              <a:t>&amp; </a:t>
            </a:r>
            <a:r>
              <a:rPr kumimoji="1" lang="ja-JP" altLang="en-US" dirty="0"/>
              <a:t>使用頻度が低い演算器はパイプライン間で</a:t>
            </a:r>
            <a:br>
              <a:rPr kumimoji="1" lang="en-US" altLang="ja-JP" dirty="0"/>
            </a:br>
            <a:r>
              <a:rPr kumimoji="1" lang="ja-JP" altLang="en-US" dirty="0"/>
              <a:t>共有されることが多い </a:t>
            </a:r>
            <a:r>
              <a:rPr kumimoji="1" lang="en-US" altLang="ja-JP" dirty="0"/>
              <a:t>= </a:t>
            </a:r>
            <a:r>
              <a:rPr kumimoji="1" lang="ja-JP" altLang="en-US" dirty="0"/>
              <a:t>複数同時に来ると止まる</a:t>
            </a:r>
            <a:endParaRPr lang="en-US" altLang="ja-JP" dirty="0"/>
          </a:p>
          <a:p>
            <a:pPr lvl="1"/>
            <a:r>
              <a:rPr kumimoji="1" lang="ja-JP" altLang="en-US" dirty="0"/>
              <a:t>乗算器，除算器，超越関数の演算器など</a:t>
            </a:r>
            <a:endParaRPr kumimoji="1" lang="en-US" altLang="ja-JP"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１命令目が分岐命令で成立する（と予測された）場合</a:t>
            </a:r>
            <a:endParaRPr kumimoji="1" lang="en-US" altLang="ja-JP" dirty="0"/>
          </a:p>
          <a:p>
            <a:pPr lvl="1"/>
            <a:r>
              <a:rPr kumimoji="1" lang="ja-JP" altLang="en-US" dirty="0"/>
              <a:t>命令メモリが１ポートしかない場合，そこでフェッチが途切れる</a:t>
            </a:r>
            <a:endParaRPr lang="en-US" altLang="ja-JP" dirty="0"/>
          </a:p>
          <a:p>
            <a:r>
              <a:rPr kumimoji="1" lang="ja-JP" altLang="en-US" dirty="0"/>
              <a:t>例：下記のようなコードの場合</a:t>
            </a:r>
            <a:endParaRPr kumimoji="1" lang="en-US" altLang="ja-JP" dirty="0"/>
          </a:p>
          <a:p>
            <a:pPr marL="360000" lvl="1" indent="0">
              <a:buNone/>
            </a:pPr>
            <a:r>
              <a:rPr lang="en-US" altLang="ja-JP" dirty="0">
                <a:latin typeface="Consolas" panose="020B0609020204030204" pitchFamily="49" charset="0"/>
              </a:rPr>
              <a:t>0x1000: </a:t>
            </a:r>
            <a:r>
              <a:rPr lang="en-US" altLang="ja-JP" dirty="0" err="1">
                <a:solidFill>
                  <a:schemeClr val="accent6"/>
                </a:solidFill>
                <a:latin typeface="Consolas" panose="020B0609020204030204" pitchFamily="49" charset="0"/>
              </a:rPr>
              <a:t>bne</a:t>
            </a:r>
            <a:r>
              <a:rPr lang="en-US" altLang="ja-JP" dirty="0">
                <a:solidFill>
                  <a:schemeClr val="accent6"/>
                </a:solidFill>
                <a:latin typeface="Consolas" panose="020B0609020204030204" pitchFamily="49" charset="0"/>
              </a:rPr>
              <a:t> </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0x1100</a:t>
            </a:r>
            <a:br>
              <a:rPr lang="en-US" altLang="ja-JP" dirty="0">
                <a:latin typeface="Consolas" panose="020B0609020204030204" pitchFamily="49" charset="0"/>
              </a:rPr>
            </a:br>
            <a:r>
              <a:rPr lang="en-US" altLang="ja-JP" dirty="0">
                <a:latin typeface="Consolas" panose="020B0609020204030204" pitchFamily="49" charset="0"/>
              </a:rPr>
              <a:t>0x1004: ...</a:t>
            </a:r>
            <a:br>
              <a:rPr lang="en-US" altLang="ja-JP" dirty="0">
                <a:latin typeface="Consolas" panose="020B0609020204030204" pitchFamily="49" charset="0"/>
              </a:rPr>
            </a:b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0x1100: </a:t>
            </a:r>
            <a:r>
              <a:rPr lang="en-US" altLang="ja-JP" dirty="0">
                <a:solidFill>
                  <a:schemeClr val="accent6"/>
                </a:solidFill>
                <a:latin typeface="Consolas" panose="020B0609020204030204" pitchFamily="49" charset="0"/>
              </a:rPr>
              <a:t>add</a:t>
            </a:r>
          </a:p>
          <a:p>
            <a:r>
              <a:rPr lang="en-US" altLang="ja-JP" dirty="0">
                <a:latin typeface="Consolas" panose="020B0609020204030204" pitchFamily="49" charset="0"/>
              </a:rPr>
              <a:t>PC </a:t>
            </a:r>
            <a:r>
              <a:rPr lang="ja-JP" altLang="en-US" dirty="0">
                <a:latin typeface="Consolas" panose="020B0609020204030204" pitchFamily="49" charset="0"/>
              </a:rPr>
              <a:t>が今 </a:t>
            </a:r>
            <a:r>
              <a:rPr lang="en-US" altLang="ja-JP" dirty="0">
                <a:latin typeface="Consolas" panose="020B0609020204030204" pitchFamily="49" charset="0"/>
              </a:rPr>
              <a:t>0x1000 </a:t>
            </a:r>
            <a:r>
              <a:rPr lang="ja-JP" altLang="en-US" dirty="0">
                <a:latin typeface="Consolas" panose="020B0609020204030204" pitchFamily="49" charset="0"/>
              </a:rPr>
              <a:t>の場合，</a:t>
            </a:r>
            <a:r>
              <a:rPr lang="en-US" altLang="ja-JP" dirty="0" err="1">
                <a:latin typeface="Consolas" panose="020B0609020204030204" pitchFamily="49" charset="0"/>
              </a:rPr>
              <a:t>bne</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latin typeface="Consolas" panose="020B0609020204030204" pitchFamily="49" charset="0"/>
              </a:rPr>
              <a:t>add </a:t>
            </a:r>
            <a:r>
              <a:rPr lang="ja-JP" altLang="en-US" dirty="0">
                <a:latin typeface="Consolas" panose="020B0609020204030204" pitchFamily="49" charset="0"/>
              </a:rPr>
              <a:t>をまとめてフェッチしたい</a:t>
            </a:r>
            <a:endParaRPr lang="en-US" altLang="ja-JP" dirty="0">
              <a:latin typeface="Consolas" panose="020B0609020204030204" pitchFamily="49" charset="0"/>
            </a:endParaRPr>
          </a:p>
          <a:p>
            <a:pPr lvl="1"/>
            <a:r>
              <a:rPr lang="ja-JP" altLang="en-US" dirty="0">
                <a:latin typeface="Consolas" panose="020B0609020204030204" pitchFamily="49" charset="0"/>
              </a:rPr>
              <a:t>そのためには，</a:t>
            </a:r>
            <a:r>
              <a:rPr lang="en-US" altLang="ja-JP" dirty="0">
                <a:latin typeface="Consolas" panose="020B0609020204030204" pitchFamily="49" charset="0"/>
              </a:rPr>
              <a:t>0x1000 </a:t>
            </a:r>
            <a:r>
              <a:rPr lang="ja-JP" altLang="en-US" dirty="0">
                <a:latin typeface="Consolas" panose="020B0609020204030204" pitchFamily="49" charset="0"/>
              </a:rPr>
              <a:t>と </a:t>
            </a:r>
            <a:r>
              <a:rPr lang="en-US" altLang="ja-JP" dirty="0">
                <a:latin typeface="Consolas" panose="020B0609020204030204" pitchFamily="49" charset="0"/>
              </a:rPr>
              <a:t>0x1100 </a:t>
            </a:r>
            <a:r>
              <a:rPr lang="ja-JP" altLang="en-US" dirty="0">
                <a:latin typeface="Consolas" panose="020B0609020204030204" pitchFamily="49" charset="0"/>
              </a:rPr>
              <a:t>の２カ所を読む必要がある</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278232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メモリでは連続箇所（連続した命令）を</a:t>
            </a:r>
            <a:br>
              <a:rPr lang="en-US" altLang="ja-JP" dirty="0">
                <a:latin typeface="Consolas" panose="020B0609020204030204" pitchFamily="49" charset="0"/>
              </a:rPr>
            </a:br>
            <a:r>
              <a:rPr lang="ja-JP" altLang="en-US" dirty="0">
                <a:latin typeface="Consolas" panose="020B0609020204030204" pitchFamily="49" charset="0"/>
              </a:rPr>
              <a:t>一気に読むのは一般に簡単</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71950" y="1088974"/>
            <a:ext cx="9072050" cy="990011"/>
          </a:xfrm>
        </p:spPr>
        <p:txBody>
          <a:bodyPr/>
          <a:lstStyle/>
          <a:p>
            <a:pPr lvl="1"/>
            <a:r>
              <a:rPr lang="ja-JP" altLang="en-US" dirty="0">
                <a:latin typeface="Consolas" panose="020B0609020204030204" pitchFamily="49" charset="0"/>
              </a:rPr>
              <a:t>もともと行単位で一気に読んでるため</a:t>
            </a:r>
            <a:endParaRPr lang="en-US" altLang="ja-JP" dirty="0">
              <a:latin typeface="Consolas" panose="020B0609020204030204" pitchFamily="49" charset="0"/>
            </a:endParaRPr>
          </a:p>
          <a:p>
            <a:pPr lvl="2"/>
            <a:r>
              <a:rPr lang="ja-JP" altLang="en-US" dirty="0">
                <a:latin typeface="Consolas" panose="020B0609020204030204" pitchFamily="49" charset="0"/>
              </a:rPr>
              <a:t>カラムセレクタでずらせばよい</a:t>
            </a:r>
            <a:endParaRPr lang="en-US" altLang="ja-JP" dirty="0">
              <a:latin typeface="Consolas" panose="020B0609020204030204" pitchFamily="49" charset="0"/>
            </a:endParaRPr>
          </a:p>
          <a:p>
            <a:pPr lvl="1"/>
            <a:r>
              <a:rPr lang="ja-JP" altLang="en-US" dirty="0">
                <a:latin typeface="Consolas" panose="020B0609020204030204" pitchFamily="49" charset="0"/>
              </a:rPr>
              <a:t>他に，もっと大きな単位でマルチバンク化という方法が常に適用できる</a:t>
            </a:r>
            <a:endParaRPr lang="en-US" altLang="ja-JP" dirty="0">
              <a:latin typeface="Consolas" panose="020B0609020204030204" pitchFamily="49" charset="0"/>
            </a:endParaRPr>
          </a:p>
        </p:txBody>
      </p:sp>
      <p:sp>
        <p:nvSpPr>
          <p:cNvPr id="76" name="正方形/長方形 75"/>
          <p:cNvSpPr/>
          <p:nvPr/>
        </p:nvSpPr>
        <p:spPr>
          <a:xfrm>
            <a:off x="5741987" y="2169028"/>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77" name="正方形/長方形 76"/>
          <p:cNvSpPr/>
          <p:nvPr/>
        </p:nvSpPr>
        <p:spPr>
          <a:xfrm>
            <a:off x="3401961" y="5409064"/>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81" name="正方形/長方形 80"/>
          <p:cNvSpPr/>
          <p:nvPr/>
        </p:nvSpPr>
        <p:spPr>
          <a:xfrm>
            <a:off x="3131987" y="243903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5" name="正方形/長方形 84"/>
          <p:cNvSpPr/>
          <p:nvPr/>
        </p:nvSpPr>
        <p:spPr>
          <a:xfrm>
            <a:off x="3941984"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86" name="正方形/長方形 85"/>
          <p:cNvSpPr/>
          <p:nvPr/>
        </p:nvSpPr>
        <p:spPr>
          <a:xfrm>
            <a:off x="475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7" name="正方形/長方形 86"/>
          <p:cNvSpPr/>
          <p:nvPr/>
        </p:nvSpPr>
        <p:spPr>
          <a:xfrm>
            <a:off x="556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8" name="直線コネクタ 87"/>
          <p:cNvCxnSpPr/>
          <p:nvPr/>
        </p:nvCxnSpPr>
        <p:spPr>
          <a:xfrm flipV="1">
            <a:off x="2681953" y="2709031"/>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89" name="正方形/長方形 88"/>
          <p:cNvSpPr/>
          <p:nvPr/>
        </p:nvSpPr>
        <p:spPr>
          <a:xfrm>
            <a:off x="3131984" y="324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90" name="正方形/長方形 89"/>
          <p:cNvSpPr/>
          <p:nvPr/>
        </p:nvSpPr>
        <p:spPr>
          <a:xfrm>
            <a:off x="3941981"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91" name="正方形/長方形 90"/>
          <p:cNvSpPr/>
          <p:nvPr/>
        </p:nvSpPr>
        <p:spPr>
          <a:xfrm>
            <a:off x="475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2" name="正方形/長方形 91"/>
          <p:cNvSpPr/>
          <p:nvPr/>
        </p:nvSpPr>
        <p:spPr>
          <a:xfrm>
            <a:off x="556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93" name="直線コネクタ 92"/>
          <p:cNvCxnSpPr/>
          <p:nvPr/>
        </p:nvCxnSpPr>
        <p:spPr>
          <a:xfrm flipV="1">
            <a:off x="2681953" y="3519028"/>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94" name="正方形/長方形 93"/>
          <p:cNvSpPr/>
          <p:nvPr/>
        </p:nvSpPr>
        <p:spPr>
          <a:xfrm>
            <a:off x="3131984" y="405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5" name="正方形/長方形 94"/>
          <p:cNvSpPr/>
          <p:nvPr/>
        </p:nvSpPr>
        <p:spPr>
          <a:xfrm>
            <a:off x="3941981"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6" name="正方形/長方形 95"/>
          <p:cNvSpPr/>
          <p:nvPr/>
        </p:nvSpPr>
        <p:spPr>
          <a:xfrm>
            <a:off x="475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7" name="正方形/長方形 96"/>
          <p:cNvSpPr/>
          <p:nvPr/>
        </p:nvSpPr>
        <p:spPr>
          <a:xfrm>
            <a:off x="556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98" name="直線コネクタ 97"/>
          <p:cNvCxnSpPr/>
          <p:nvPr/>
        </p:nvCxnSpPr>
        <p:spPr>
          <a:xfrm flipV="1">
            <a:off x="2681953" y="4329028"/>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3131984" y="486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0" name="正方形/長方形 99"/>
          <p:cNvSpPr/>
          <p:nvPr/>
        </p:nvSpPr>
        <p:spPr>
          <a:xfrm>
            <a:off x="3941981"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1" name="正方形/長方形 100"/>
          <p:cNvSpPr/>
          <p:nvPr/>
        </p:nvSpPr>
        <p:spPr>
          <a:xfrm>
            <a:off x="475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2" name="正方形/長方形 101"/>
          <p:cNvSpPr/>
          <p:nvPr/>
        </p:nvSpPr>
        <p:spPr>
          <a:xfrm>
            <a:off x="556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03" name="直線コネクタ 102"/>
          <p:cNvCxnSpPr/>
          <p:nvPr/>
        </p:nvCxnSpPr>
        <p:spPr>
          <a:xfrm flipV="1">
            <a:off x="2681953" y="5139028"/>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340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421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502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flipV="1">
            <a:off x="583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8" name="台形 107"/>
          <p:cNvSpPr/>
          <p:nvPr/>
        </p:nvSpPr>
        <p:spPr>
          <a:xfrm flipV="1">
            <a:off x="3131984" y="5949028"/>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cxnSp>
        <p:nvCxnSpPr>
          <p:cNvPr id="109" name="直線コネクタ 108"/>
          <p:cNvCxnSpPr/>
          <p:nvPr/>
        </p:nvCxnSpPr>
        <p:spPr>
          <a:xfrm flipV="1">
            <a:off x="4321963" y="6240904"/>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0" name="台形 109"/>
          <p:cNvSpPr/>
          <p:nvPr/>
        </p:nvSpPr>
        <p:spPr>
          <a:xfrm rot="5400000" flipV="1">
            <a:off x="1061948" y="3789034"/>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11" name="正方形/長方形 110"/>
          <p:cNvSpPr/>
          <p:nvPr/>
        </p:nvSpPr>
        <p:spPr>
          <a:xfrm>
            <a:off x="3401961" y="576906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12" name="正方形/長方形 111"/>
          <p:cNvSpPr/>
          <p:nvPr/>
        </p:nvSpPr>
        <p:spPr>
          <a:xfrm rot="16200000">
            <a:off x="1286948" y="3474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13" name="直線コネクタ 112"/>
          <p:cNvCxnSpPr/>
          <p:nvPr/>
        </p:nvCxnSpPr>
        <p:spPr>
          <a:xfrm flipV="1">
            <a:off x="1601941" y="3879047"/>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14" name="正方形/長方形 113"/>
          <p:cNvSpPr/>
          <p:nvPr/>
        </p:nvSpPr>
        <p:spPr>
          <a:xfrm>
            <a:off x="1421939" y="3429042"/>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15" name="正方形/長方形 114"/>
          <p:cNvSpPr/>
          <p:nvPr/>
        </p:nvSpPr>
        <p:spPr>
          <a:xfrm>
            <a:off x="2861955" y="633094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116" name="正方形/長方形 115"/>
          <p:cNvSpPr/>
          <p:nvPr/>
        </p:nvSpPr>
        <p:spPr>
          <a:xfrm rot="16200000">
            <a:off x="5201992" y="3789035"/>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cxnSp>
        <p:nvCxnSpPr>
          <p:cNvPr id="117" name="直線コネクタ 116"/>
          <p:cNvCxnSpPr/>
          <p:nvPr/>
        </p:nvCxnSpPr>
        <p:spPr>
          <a:xfrm flipV="1">
            <a:off x="4842003" y="6219031"/>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9" name="正方形/長方形 118"/>
          <p:cNvSpPr/>
          <p:nvPr/>
        </p:nvSpPr>
        <p:spPr>
          <a:xfrm>
            <a:off x="5022005" y="6219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accent6"/>
                </a:solidFill>
                <a:latin typeface="Arial Narrow" pitchFamily="34" charset="0"/>
              </a:rPr>
              <a:t>カラム・セレクタを ，</a:t>
            </a:r>
            <a:r>
              <a:rPr kumimoji="1" lang="en-US" altLang="ja-JP" sz="1600" dirty="0">
                <a:solidFill>
                  <a:schemeClr val="accent6"/>
                </a:solidFill>
                <a:latin typeface="Arial Narrow" pitchFamily="34" charset="0"/>
              </a:rPr>
              <a:t>4 </a:t>
            </a:r>
            <a:r>
              <a:rPr kumimoji="1" lang="ja-JP" altLang="en-US" sz="1600" dirty="0">
                <a:solidFill>
                  <a:schemeClr val="accent6"/>
                </a:solidFill>
                <a:latin typeface="Arial Narrow" pitchFamily="34" charset="0"/>
              </a:rPr>
              <a:t>ビットから</a:t>
            </a:r>
            <a:endParaRPr kumimoji="1" lang="en-US" altLang="ja-JP" sz="1600" dirty="0">
              <a:solidFill>
                <a:schemeClr val="accent6"/>
              </a:solidFill>
              <a:latin typeface="Arial Narrow" pitchFamily="34" charset="0"/>
            </a:endParaRPr>
          </a:p>
          <a:p>
            <a:r>
              <a:rPr lang="ja-JP" altLang="en-US" sz="1600" dirty="0">
                <a:solidFill>
                  <a:schemeClr val="accent6"/>
                </a:solidFill>
                <a:latin typeface="Arial Narrow" pitchFamily="34" charset="0"/>
              </a:rPr>
              <a:t>隣り合う </a:t>
            </a:r>
            <a:r>
              <a:rPr lang="en-US" altLang="ja-JP" sz="1600" dirty="0">
                <a:solidFill>
                  <a:schemeClr val="accent6"/>
                </a:solidFill>
                <a:latin typeface="Arial Narrow" pitchFamily="34" charset="0"/>
              </a:rPr>
              <a:t>2 </a:t>
            </a:r>
            <a:r>
              <a:rPr lang="ja-JP" altLang="en-US" sz="1600" dirty="0">
                <a:solidFill>
                  <a:schemeClr val="accent6"/>
                </a:solidFill>
                <a:latin typeface="Arial Narrow" pitchFamily="34" charset="0"/>
              </a:rPr>
              <a:t>ビットを選ぶように変更</a:t>
            </a:r>
            <a:endParaRPr kumimoji="1" lang="en-US" altLang="ja-JP" sz="1600" dirty="0">
              <a:solidFill>
                <a:schemeClr val="accent6"/>
              </a:solidFill>
              <a:latin typeface="Arial Narrow" pitchFamily="34" charset="0"/>
            </a:endParaRPr>
          </a:p>
        </p:txBody>
      </p:sp>
    </p:spTree>
    <p:extLst>
      <p:ext uri="{BB962C8B-B14F-4D97-AF65-F5344CB8AC3E}">
        <p14:creationId xmlns:p14="http://schemas.microsoft.com/office/powerpoint/2010/main" val="2402157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任意の複数箇所を同時に読む </a:t>
            </a:r>
            <a:r>
              <a:rPr lang="en-US" altLang="ja-JP" dirty="0">
                <a:latin typeface="Consolas" panose="020B0609020204030204" pitchFamily="49" charset="0"/>
              </a:rPr>
              <a:t>= </a:t>
            </a:r>
            <a:br>
              <a:rPr lang="en-US" altLang="ja-JP" dirty="0">
                <a:latin typeface="Consolas" panose="020B0609020204030204" pitchFamily="49" charset="0"/>
              </a:rPr>
            </a:br>
            <a:r>
              <a:rPr lang="ja-JP" altLang="en-US" dirty="0">
                <a:latin typeface="Consolas" panose="020B0609020204030204" pitchFamily="49" charset="0"/>
              </a:rPr>
              <a:t>マルチポート・メモリが必要に</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611956" y="1088974"/>
            <a:ext cx="8280092" cy="990011"/>
          </a:xfrm>
        </p:spPr>
        <p:txBody>
          <a:bodyPr/>
          <a:lstStyle/>
          <a:p>
            <a:pPr lvl="1"/>
            <a:r>
              <a:rPr lang="ja-JP" altLang="en-US" sz="1600" dirty="0">
                <a:latin typeface="Consolas" panose="020B0609020204030204" pitchFamily="49" charset="0"/>
              </a:rPr>
              <a:t>連続箇所を一気に読むのは簡単だが，独立した２カ所は大変</a:t>
            </a:r>
            <a:endParaRPr lang="en-US" altLang="ja-JP" sz="1600" dirty="0">
              <a:latin typeface="Consolas" panose="020B0609020204030204" pitchFamily="49" charset="0"/>
            </a:endParaRPr>
          </a:p>
          <a:p>
            <a:pPr lvl="2"/>
            <a:r>
              <a:rPr lang="ja-JP" altLang="en-US" sz="1600" dirty="0">
                <a:latin typeface="Consolas" panose="020B0609020204030204" pitchFamily="49" charset="0"/>
              </a:rPr>
              <a:t>マルチポート・メモリはポート数の２乗で面積が大きくなる</a:t>
            </a:r>
            <a:endParaRPr lang="en-US" altLang="ja-JP" sz="1600" dirty="0">
              <a:latin typeface="Consolas" panose="020B0609020204030204" pitchFamily="49" charset="0"/>
            </a:endParaRPr>
          </a:p>
          <a:p>
            <a:pPr lvl="2"/>
            <a:r>
              <a:rPr lang="ja-JP" altLang="en-US" sz="1600" dirty="0">
                <a:latin typeface="Consolas" panose="020B0609020204030204" pitchFamily="49" charset="0"/>
              </a:rPr>
              <a:t>下の図では縦横の線の数がそれぞれ倍に</a:t>
            </a:r>
            <a:endParaRPr lang="en-US" altLang="ja-JP" sz="1600" dirty="0">
              <a:latin typeface="Consolas" panose="020B0609020204030204" pitchFamily="49" charset="0"/>
            </a:endParaRPr>
          </a:p>
          <a:p>
            <a:pPr lvl="1"/>
            <a:r>
              <a:rPr lang="ja-JP" altLang="en-US" sz="1600" dirty="0">
                <a:latin typeface="Consolas" panose="020B0609020204030204" pitchFamily="49" charset="0"/>
              </a:rPr>
              <a:t>なので，多くの場合はメモリは１から２ポート</a:t>
            </a:r>
            <a:endParaRPr lang="en-US" altLang="ja-JP" sz="1600" dirty="0">
              <a:latin typeface="Consolas" panose="020B0609020204030204" pitchFamily="49" charset="0"/>
            </a:endParaRPr>
          </a:p>
        </p:txBody>
      </p:sp>
      <p:sp>
        <p:nvSpPr>
          <p:cNvPr id="4" name="正方形/長方形 3"/>
          <p:cNvSpPr/>
          <p:nvPr/>
        </p:nvSpPr>
        <p:spPr>
          <a:xfrm>
            <a:off x="3159618" y="228603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3969615"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477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558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2709584" y="2556033"/>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3159615" y="309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3969612"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477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558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2709584" y="3366030"/>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3159615" y="390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3969612"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477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558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2709584" y="4176030"/>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3159615" y="471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3969612"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477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558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2709584" y="4986030"/>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342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423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504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585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3159615" y="57960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4619597" y="60660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2" name="台形 31"/>
          <p:cNvSpPr/>
          <p:nvPr/>
        </p:nvSpPr>
        <p:spPr>
          <a:xfrm rot="5400000" flipV="1">
            <a:off x="1089579" y="36360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33" name="直線コネクタ 32"/>
          <p:cNvCxnSpPr/>
          <p:nvPr/>
        </p:nvCxnSpPr>
        <p:spPr>
          <a:xfrm flipV="1">
            <a:off x="1629572" y="37260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3069588" y="633607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5" name="直線コネクタ 34"/>
          <p:cNvCxnSpPr/>
          <p:nvPr/>
        </p:nvCxnSpPr>
        <p:spPr>
          <a:xfrm flipV="1">
            <a:off x="2861984" y="2708433"/>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a:xfrm flipV="1">
            <a:off x="2861984" y="3518430"/>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V="1">
            <a:off x="2861984" y="4328430"/>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flipV="1">
            <a:off x="2861984" y="5138430"/>
            <a:ext cx="3690029" cy="33"/>
          </a:xfrm>
          <a:prstGeom prst="line">
            <a:avLst/>
          </a:prstGeom>
          <a:ln w="3175"/>
        </p:spPr>
        <p:style>
          <a:lnRef idx="1">
            <a:schemeClr val="dk1"/>
          </a:lnRef>
          <a:fillRef idx="0">
            <a:schemeClr val="dk1"/>
          </a:fillRef>
          <a:effectRef idx="0">
            <a:schemeClr val="dk1"/>
          </a:effectRef>
          <a:fontRef idx="minor">
            <a:schemeClr val="tx1"/>
          </a:fontRef>
        </p:style>
      </p:cxnSp>
      <p:sp>
        <p:nvSpPr>
          <p:cNvPr id="39" name="台形 38"/>
          <p:cNvSpPr/>
          <p:nvPr/>
        </p:nvSpPr>
        <p:spPr>
          <a:xfrm rot="5400000" flipV="1">
            <a:off x="1241979" y="37884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0" name="直線コネクタ 39"/>
          <p:cNvCxnSpPr/>
          <p:nvPr/>
        </p:nvCxnSpPr>
        <p:spPr>
          <a:xfrm flipV="1">
            <a:off x="1781972" y="38784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flipV="1">
            <a:off x="358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V="1">
            <a:off x="439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flipV="1">
            <a:off x="520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601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45" name="台形 44"/>
          <p:cNvSpPr/>
          <p:nvPr/>
        </p:nvSpPr>
        <p:spPr>
          <a:xfrm flipV="1">
            <a:off x="3312015" y="59484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6" name="直線コネクタ 45"/>
          <p:cNvCxnSpPr/>
          <p:nvPr/>
        </p:nvCxnSpPr>
        <p:spPr>
          <a:xfrm flipV="1">
            <a:off x="4771997" y="62184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609594" y="57960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48" name="正方形/長方形 47"/>
          <p:cNvSpPr/>
          <p:nvPr/>
        </p:nvSpPr>
        <p:spPr>
          <a:xfrm rot="16200000">
            <a:off x="1494583" y="350103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sp>
        <p:nvSpPr>
          <p:cNvPr id="76" name="正方形/長方形 75"/>
          <p:cNvSpPr/>
          <p:nvPr/>
        </p:nvSpPr>
        <p:spPr>
          <a:xfrm>
            <a:off x="5724764" y="2016000"/>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82" name="正方形/長方形 81"/>
          <p:cNvSpPr/>
          <p:nvPr/>
        </p:nvSpPr>
        <p:spPr>
          <a:xfrm>
            <a:off x="1494717" y="3366015"/>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Tree>
    <p:extLst>
      <p:ext uri="{BB962C8B-B14F-4D97-AF65-F5344CB8AC3E}">
        <p14:creationId xmlns:p14="http://schemas.microsoft.com/office/powerpoint/2010/main" val="1010101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latin typeface="Consolas" panose="020B0609020204030204" pitchFamily="49" charset="0"/>
              </a:rPr>
              <a:t>分岐をまたいでフェッチをしたい場合</a:t>
            </a:r>
            <a:endParaRPr lang="en-US" altLang="ja-JP" dirty="0">
              <a:latin typeface="Consolas" panose="020B0609020204030204" pitchFamily="49" charset="0"/>
            </a:endParaRPr>
          </a:p>
          <a:p>
            <a:pPr lvl="1"/>
            <a:r>
              <a:rPr lang="ja-JP" altLang="en-US" dirty="0">
                <a:latin typeface="Consolas" panose="020B0609020204030204" pitchFamily="49" charset="0"/>
              </a:rPr>
              <a:t>分岐の飛び元と飛び先の，２箇所をメモリから同時に読む必要がある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マルチポート・メモリが必要で回路の増大を招く</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出来なくはないが，これもまた回路の増大を招く</a:t>
            </a:r>
            <a:endParaRPr lang="en-US" altLang="ja-JP" dirty="0">
              <a:latin typeface="Consolas" panose="020B0609020204030204" pitchFamily="49" charset="0"/>
            </a:endParaRPr>
          </a:p>
          <a:p>
            <a:r>
              <a:rPr lang="ja-JP" altLang="en-US" dirty="0">
                <a:latin typeface="Consolas" panose="020B0609020204030204" pitchFamily="49" charset="0"/>
              </a:rPr>
              <a:t>実際には分岐にあたるとそこでフェッチを止めるのが普通</a:t>
            </a:r>
            <a:endParaRPr lang="en-US" altLang="ja-JP" dirty="0">
              <a:latin typeface="Consolas" panose="020B0609020204030204" pitchFamily="49" charset="0"/>
            </a:endParaRPr>
          </a:p>
        </p:txBody>
      </p:sp>
    </p:spTree>
    <p:extLst>
      <p:ext uri="{BB962C8B-B14F-4D97-AF65-F5344CB8AC3E}">
        <p14:creationId xmlns:p14="http://schemas.microsoft.com/office/powerpoint/2010/main" val="98092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同時実行幅を増やしていっても，何かの制約ですぐ止まる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ユニットを増やす</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命令スケジューリング（後述）</a:t>
            </a:r>
            <a:br>
              <a:rPr lang="en-US" altLang="ja-JP" b="1" dirty="0"/>
            </a:br>
            <a:endParaRPr lang="en-US" altLang="ja-JP" b="1" dirty="0"/>
          </a:p>
          <a:p>
            <a:pPr lvl="1"/>
            <a:r>
              <a:rPr lang="en-US" altLang="ja-JP" dirty="0"/>
              <a:t>3. </a:t>
            </a:r>
            <a:r>
              <a:rPr lang="ja-JP" altLang="en-US" dirty="0"/>
              <a:t>分岐をまたぐ場合 </a:t>
            </a:r>
            <a:br>
              <a:rPr lang="en-US" altLang="ja-JP" dirty="0"/>
            </a:br>
            <a:r>
              <a:rPr lang="ja-JP" altLang="en-US" dirty="0"/>
              <a:t>→ 上に比べればあまり影響がないので放置</a:t>
            </a:r>
            <a:endParaRPr lang="en-US" altLang="ja-JP" dirty="0"/>
          </a:p>
          <a:p>
            <a:pPr lvl="2"/>
            <a:r>
              <a:rPr lang="ja-JP" altLang="en-US" dirty="0"/>
              <a:t>分岐命令は</a:t>
            </a:r>
            <a:r>
              <a:rPr lang="en-US" altLang="ja-JP" dirty="0"/>
              <a:t>4</a:t>
            </a:r>
            <a:r>
              <a:rPr lang="ja-JP" altLang="en-US" dirty="0"/>
              <a:t>命令に１回ぐらいの出現なので，４並列ぐらいまでは顕在化しにくい</a:t>
            </a:r>
            <a:endParaRPr lang="en-US" altLang="ja-JP"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endParaRPr kumimoji="1" lang="ja-JP" altLang="en-US" dirty="0"/>
          </a:p>
        </p:txBody>
      </p:sp>
      <p:sp>
        <p:nvSpPr>
          <p:cNvPr id="3" name="テキスト プレースホルダー 2"/>
          <p:cNvSpPr>
            <a:spLocks noGrp="1"/>
          </p:cNvSpPr>
          <p:nvPr>
            <p:ph type="body" sz="quarter" idx="10"/>
          </p:nvPr>
        </p:nvSpPr>
        <p:spPr>
          <a:xfrm>
            <a:off x="251952" y="1088974"/>
            <a:ext cx="8532044" cy="5219751"/>
          </a:xfrm>
        </p:spPr>
        <p:txBody>
          <a:bodyPr/>
          <a:lstStyle/>
          <a:p>
            <a:r>
              <a:rPr kumimoji="1" lang="ja-JP" altLang="en-US" dirty="0"/>
              <a:t>広義の「スーパスカラ・プロセッサ」</a:t>
            </a:r>
            <a:endParaRPr kumimoji="1" lang="en-US" altLang="ja-JP" dirty="0"/>
          </a:p>
          <a:p>
            <a:pPr lvl="1"/>
            <a:r>
              <a:rPr kumimoji="1" lang="ja-JP" altLang="en-US" dirty="0"/>
              <a:t>パイプラインや演算器を複数備え，複数命令を同時実行できるもの</a:t>
            </a:r>
            <a:endParaRPr kumimoji="1" lang="en-US" altLang="ja-JP" dirty="0"/>
          </a:p>
          <a:p>
            <a:r>
              <a:rPr kumimoji="1" lang="ja-JP" altLang="en-US" dirty="0"/>
              <a:t>単に「スーパスカラ・プロセッサ」と書いた場合，</a:t>
            </a:r>
            <a:br>
              <a:rPr kumimoji="1" lang="en-US" altLang="ja-JP" dirty="0"/>
            </a:br>
            <a:r>
              <a:rPr kumimoji="1" lang="ja-JP" altLang="en-US" dirty="0"/>
              <a:t>後述する「</a:t>
            </a:r>
            <a:r>
              <a:rPr lang="en-US" altLang="ja-JP" dirty="0"/>
              <a:t>out-of-order </a:t>
            </a:r>
            <a:r>
              <a:rPr lang="ja-JP" altLang="en-US" dirty="0"/>
              <a:t>実行を行うスーパスカラ・プロセッサ」の意味でも使われることがある</a:t>
            </a:r>
            <a:endParaRPr kumimoji="1" lang="ja-JP" altLang="en-US" dirty="0"/>
          </a:p>
        </p:txBody>
      </p:sp>
    </p:spTree>
    <p:extLst>
      <p:ext uri="{BB962C8B-B14F-4D97-AF65-F5344CB8AC3E}">
        <p14:creationId xmlns:p14="http://schemas.microsoft.com/office/powerpoint/2010/main" val="296192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r>
              <a:rPr kumimoji="1" lang="ja-JP" altLang="en-US" dirty="0"/>
              <a:t>命令のスケジューリング</a:t>
            </a:r>
            <a:endParaRPr kumimoji="1" lang="en-US" altLang="ja-JP" dirty="0"/>
          </a:p>
          <a:p>
            <a:pPr lvl="1"/>
            <a:r>
              <a:rPr kumimoji="1" lang="ja-JP" altLang="en-US" dirty="0"/>
              <a:t>プログラムの意味を変えずに，</a:t>
            </a:r>
            <a:r>
              <a:rPr kumimoji="1" lang="ja-JP" altLang="en-US" dirty="0">
                <a:solidFill>
                  <a:schemeClr val="accent5"/>
                </a:solidFill>
              </a:rPr>
              <a:t>命令の実行順を並び変える</a:t>
            </a:r>
            <a:r>
              <a:rPr kumimoji="1" lang="ja-JP" altLang="en-US" dirty="0"/>
              <a:t>こと</a:t>
            </a:r>
            <a:endParaRPr kumimoji="1" lang="en-US" altLang="ja-JP" dirty="0"/>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分岐予測による投機実行により，効果的に解決できる</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a:t>
            </a:r>
            <a:br>
              <a:rPr kumimoji="1" lang="en-US" altLang="ja-JP" dirty="0"/>
            </a:b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a:t>
            </a:r>
            <a:br>
              <a:rPr kumimoji="1" lang="en-US" altLang="ja-JP" dirty="0"/>
            </a:b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338999"/>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「←」の右辺にある入力部分だけをみると，順番を入れ替えても問題ない</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 </a:t>
            </a:r>
            <a:r>
              <a:rPr lang="en-US" altLang="ja-JP" dirty="0">
                <a:latin typeface="Consolas" panose="020B0609020204030204" pitchFamily="49" charset="0"/>
              </a:rPr>
              <a:t>x1 </a:t>
            </a:r>
            <a:r>
              <a:rPr lang="ja-JP" altLang="en-US" dirty="0">
                <a:latin typeface="Consolas" panose="020B0609020204030204" pitchFamily="49" charset="0"/>
              </a:rPr>
              <a:t>が</a:t>
            </a:r>
            <a:br>
              <a:rPr lang="en-US" altLang="ja-JP" dirty="0">
                <a:latin typeface="Consolas" panose="020B0609020204030204" pitchFamily="49" charset="0"/>
              </a:rPr>
            </a:br>
            <a:r>
              <a:rPr lang="ja-JP" altLang="en-US" dirty="0">
                <a:latin typeface="Consolas" panose="020B0609020204030204" pitchFamily="49" charset="0"/>
              </a:rPr>
              <a:t>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偽の依存は有限のレジスタを使い回すことによって発生する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たとえばレジスタがたくさんあれば，事前に取り除ける</a:t>
            </a:r>
            <a:endParaRPr lang="en-US" altLang="ja-JP" dirty="0"/>
          </a:p>
          <a:p>
            <a:pPr lvl="1"/>
            <a:r>
              <a:rPr lang="ja-JP" altLang="en-US" dirty="0">
                <a:latin typeface="Consolas" panose="020B0609020204030204" pitchFamily="49" charset="0"/>
              </a:rPr>
              <a:t>逆依存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実際にはレジスタは無限に大きくできない</a:t>
            </a:r>
            <a:endParaRPr kumimoji="1" lang="en-US" altLang="ja-JP" dirty="0"/>
          </a:p>
          <a:p>
            <a:pPr lvl="1"/>
            <a:r>
              <a:rPr kumimoji="1" lang="ja-JP" altLang="en-US" dirty="0"/>
              <a:t>記憶回路の容量と速度はトレードオフがある</a:t>
            </a:r>
          </a:p>
        </p:txBody>
      </p:sp>
      <p:sp>
        <p:nvSpPr>
          <p:cNvPr id="4" name="右矢印 3"/>
          <p:cNvSpPr/>
          <p:nvPr/>
        </p:nvSpPr>
        <p:spPr bwMode="auto">
          <a:xfrm>
            <a:off x="3671990" y="2618991"/>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4059007"/>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B59B2-461F-4AFC-92EC-DA2DDE972BCB}"/>
              </a:ext>
            </a:extLst>
          </p:cNvPr>
          <p:cNvSpPr>
            <a:spLocks noGrp="1"/>
          </p:cNvSpPr>
          <p:nvPr>
            <p:ph type="title"/>
          </p:nvPr>
        </p:nvSpPr>
        <p:spPr/>
        <p:txBody>
          <a:bodyPr/>
          <a:lstStyle/>
          <a:p>
            <a:r>
              <a:rPr kumimoji="1" lang="ja-JP" altLang="en-US" dirty="0"/>
              <a:t>余談：値予測</a:t>
            </a:r>
          </a:p>
        </p:txBody>
      </p:sp>
      <p:sp>
        <p:nvSpPr>
          <p:cNvPr id="3" name="テキスト プレースホルダー 2">
            <a:extLst>
              <a:ext uri="{FF2B5EF4-FFF2-40B4-BE49-F238E27FC236}">
                <a16:creationId xmlns:a16="http://schemas.microsoft.com/office/drawing/2014/main" id="{A33BE864-3367-48E9-9BF7-3019D2DC8173}"/>
              </a:ext>
            </a:extLst>
          </p:cNvPr>
          <p:cNvSpPr>
            <a:spLocks noGrp="1"/>
          </p:cNvSpPr>
          <p:nvPr>
            <p:ph type="body" sz="quarter" idx="10"/>
          </p:nvPr>
        </p:nvSpPr>
        <p:spPr>
          <a:xfrm>
            <a:off x="611956" y="1448978"/>
            <a:ext cx="8280092" cy="3150036"/>
          </a:xfrm>
        </p:spPr>
        <p:txBody>
          <a:bodyPr/>
          <a:lstStyle/>
          <a:p>
            <a:r>
              <a:rPr lang="ja-JP" altLang="en-US" sz="1800" dirty="0"/>
              <a:t>真の依存を超えて実行を行う値予測（</a:t>
            </a:r>
            <a:r>
              <a:rPr lang="en-US" altLang="ja-JP" sz="1800" dirty="0"/>
              <a:t>value prediction</a:t>
            </a:r>
            <a:r>
              <a:rPr lang="ja-JP" altLang="en-US" sz="1800" dirty="0"/>
              <a:t>）という</a:t>
            </a:r>
            <a:br>
              <a:rPr lang="en-US" altLang="ja-JP" sz="1800" dirty="0"/>
            </a:br>
            <a:r>
              <a:rPr lang="ja-JP" altLang="en-US" sz="1800" dirty="0"/>
              <a:t>手法も研究されている</a:t>
            </a:r>
            <a:endParaRPr lang="en-US" altLang="ja-JP" sz="1800" dirty="0"/>
          </a:p>
          <a:p>
            <a:pPr lvl="1"/>
            <a:r>
              <a:rPr lang="ja-JP" altLang="en-US" sz="1800" dirty="0"/>
              <a:t>依存元命令の演算結果自体を予測して，実行を先に進める</a:t>
            </a:r>
            <a:endParaRPr lang="en-US" altLang="ja-JP" sz="1800" dirty="0"/>
          </a:p>
          <a:p>
            <a:pPr lvl="1"/>
            <a:r>
              <a:rPr lang="ja-JP" altLang="en-US" sz="1800" dirty="0">
                <a:solidFill>
                  <a:schemeClr val="accent5"/>
                </a:solidFill>
              </a:rPr>
              <a:t>（この講義では基本的には真の依存は超えられないものとして話をします</a:t>
            </a:r>
            <a:endParaRPr lang="en-US" altLang="ja-JP" sz="1800" dirty="0">
              <a:solidFill>
                <a:schemeClr val="accent5"/>
              </a:solidFill>
            </a:endParaRPr>
          </a:p>
          <a:p>
            <a:r>
              <a:rPr lang="ja-JP" altLang="en-US" sz="1800" dirty="0"/>
              <a:t>関数呼び出し時にメモリに退避させたレジスタの値を復帰させる場合などは結構精度高く予測できたりする</a:t>
            </a:r>
            <a:endParaRPr lang="en-US" altLang="ja-JP" sz="1800" dirty="0"/>
          </a:p>
          <a:p>
            <a:pPr lvl="1"/>
            <a:r>
              <a:rPr lang="ja-JP" altLang="en-US" sz="1800" dirty="0"/>
              <a:t>一時期下火だったが，また研究されだした</a:t>
            </a:r>
            <a:endParaRPr lang="en-US" altLang="ja-JP" sz="1800" dirty="0"/>
          </a:p>
          <a:p>
            <a:pPr lvl="1"/>
            <a:r>
              <a:rPr lang="ja-JP" altLang="en-US" sz="1800" dirty="0"/>
              <a:t>近い将来に実際に搭載されると思う</a:t>
            </a:r>
            <a:endParaRPr lang="en-US" altLang="ja-JP" sz="1800" dirty="0"/>
          </a:p>
          <a:p>
            <a:endParaRPr kumimoji="1" lang="ja-JP" altLang="en-US" sz="1800" dirty="0"/>
          </a:p>
        </p:txBody>
      </p:sp>
      <p:sp>
        <p:nvSpPr>
          <p:cNvPr id="4" name="テキスト プレースホルダー 2">
            <a:extLst>
              <a:ext uri="{FF2B5EF4-FFF2-40B4-BE49-F238E27FC236}">
                <a16:creationId xmlns:a16="http://schemas.microsoft.com/office/drawing/2014/main" id="{8F810D96-E852-466C-AA63-0D1E02607133}"/>
              </a:ext>
            </a:extLst>
          </p:cNvPr>
          <p:cNvSpPr txBox="1">
            <a:spLocks/>
          </p:cNvSpPr>
          <p:nvPr/>
        </p:nvSpPr>
        <p:spPr bwMode="auto">
          <a:xfrm>
            <a:off x="611956" y="4779015"/>
            <a:ext cx="8280092" cy="1529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sz="1800" kern="0" dirty="0">
                <a:latin typeface="Consolas" panose="020B0609020204030204" pitchFamily="49" charset="0"/>
              </a:rPr>
              <a:t>I2 </a:t>
            </a:r>
            <a:r>
              <a:rPr lang="ja-JP" altLang="en-US" sz="1800" kern="0" dirty="0">
                <a:latin typeface="Consolas" panose="020B0609020204030204" pitchFamily="49" charset="0"/>
              </a:rPr>
              <a:t>は値予測によって予測された </a:t>
            </a:r>
            <a:r>
              <a:rPr lang="en-US" altLang="ja-JP" sz="1800" kern="0" dirty="0">
                <a:latin typeface="Consolas" panose="020B0609020204030204" pitchFamily="49" charset="0"/>
              </a:rPr>
              <a:t>x1 </a:t>
            </a:r>
            <a:r>
              <a:rPr lang="ja-JP" altLang="en-US" sz="1800" kern="0" dirty="0">
                <a:latin typeface="Consolas" panose="020B0609020204030204" pitchFamily="49" charset="0"/>
              </a:rPr>
              <a:t>の値を使って </a:t>
            </a:r>
            <a:r>
              <a:rPr lang="en-US" altLang="ja-JP" sz="1800" kern="0" dirty="0">
                <a:latin typeface="Consolas" panose="020B0609020204030204" pitchFamily="49" charset="0"/>
              </a:rPr>
              <a:t>I1 </a:t>
            </a:r>
            <a:r>
              <a:rPr lang="ja-JP" altLang="en-US" sz="1800" kern="0" dirty="0">
                <a:latin typeface="Consolas" panose="020B0609020204030204" pitchFamily="49" charset="0"/>
              </a:rPr>
              <a:t>より先に</a:t>
            </a:r>
            <a:br>
              <a:rPr lang="en-US" altLang="ja-JP" sz="1800" kern="0" dirty="0">
                <a:latin typeface="Consolas" panose="020B0609020204030204" pitchFamily="49" charset="0"/>
              </a:rPr>
            </a:br>
            <a:r>
              <a:rPr lang="ja-JP" altLang="en-US" sz="1800" kern="0" dirty="0">
                <a:latin typeface="Consolas" panose="020B0609020204030204" pitchFamily="49" charset="0"/>
              </a:rPr>
              <a:t>実行</a:t>
            </a:r>
            <a:endParaRPr lang="en-US" altLang="ja-JP" sz="1800" kern="0" dirty="0"/>
          </a:p>
          <a:p>
            <a:pPr marL="360000" lvl="1" indent="0">
              <a:buFont typeface="メイリオ" panose="020B0604030504040204" pitchFamily="50" charset="-128"/>
              <a:buNone/>
            </a:pPr>
            <a:r>
              <a:rPr lang="en-US" altLang="ja-JP" kern="0" dirty="0">
                <a:latin typeface="Consolas" panose="020B0609020204030204" pitchFamily="49" charset="0"/>
              </a:rPr>
              <a:t>I1: add </a:t>
            </a:r>
            <a:r>
              <a:rPr lang="en-US" altLang="ja-JP" b="1" kern="0" dirty="0">
                <a:solidFill>
                  <a:schemeClr val="accent5"/>
                </a:solidFill>
                <a:latin typeface="Consolas" panose="020B0609020204030204" pitchFamily="49" charset="0"/>
              </a:rPr>
              <a:t>x1</a:t>
            </a:r>
            <a:r>
              <a:rPr lang="ja-JP" altLang="en-US" kern="0" dirty="0">
                <a:latin typeface="Consolas" panose="020B0609020204030204" pitchFamily="49" charset="0"/>
              </a:rPr>
              <a:t>←</a:t>
            </a:r>
            <a:r>
              <a:rPr lang="en-US" altLang="ja-JP" kern="0" dirty="0">
                <a:latin typeface="Consolas" panose="020B0609020204030204" pitchFamily="49" charset="0"/>
              </a:rPr>
              <a:t>x2+1 </a:t>
            </a:r>
            <a:br>
              <a:rPr lang="en-US" altLang="ja-JP" kern="0" dirty="0">
                <a:latin typeface="Consolas" panose="020B0609020204030204" pitchFamily="49" charset="0"/>
              </a:rPr>
            </a:br>
            <a:br>
              <a:rPr lang="en-US" altLang="ja-JP" kern="0" dirty="0">
                <a:latin typeface="Consolas" panose="020B0609020204030204" pitchFamily="49" charset="0"/>
              </a:rPr>
            </a:br>
            <a:r>
              <a:rPr lang="en-US" altLang="ja-JP" kern="0" dirty="0">
                <a:latin typeface="Consolas" panose="020B0609020204030204" pitchFamily="49" charset="0"/>
              </a:rPr>
              <a:t>I2: add x3</a:t>
            </a:r>
            <a:r>
              <a:rPr lang="ja-JP" altLang="en-US" kern="0" dirty="0">
                <a:latin typeface="Consolas" panose="020B0609020204030204" pitchFamily="49" charset="0"/>
              </a:rPr>
              <a:t>←</a:t>
            </a:r>
            <a:r>
              <a:rPr lang="en-US" altLang="ja-JP" b="1" kern="0" dirty="0">
                <a:solidFill>
                  <a:schemeClr val="accent5"/>
                </a:solidFill>
                <a:latin typeface="Consolas" panose="020B0609020204030204" pitchFamily="49" charset="0"/>
              </a:rPr>
              <a:t>x1</a:t>
            </a:r>
            <a:r>
              <a:rPr lang="en-US" altLang="ja-JP" kern="0" dirty="0">
                <a:latin typeface="Consolas" panose="020B0609020204030204" pitchFamily="49" charset="0"/>
              </a:rPr>
              <a:t>+1 </a:t>
            </a:r>
            <a:endParaRPr lang="ja-JP" altLang="en-US" kern="0" dirty="0"/>
          </a:p>
        </p:txBody>
      </p:sp>
      <p:cxnSp>
        <p:nvCxnSpPr>
          <p:cNvPr id="5" name="直線矢印コネクタ 4">
            <a:extLst>
              <a:ext uri="{FF2B5EF4-FFF2-40B4-BE49-F238E27FC236}">
                <a16:creationId xmlns:a16="http://schemas.microsoft.com/office/drawing/2014/main" id="{9C0F5406-D41F-4601-86E9-07DBA3D35B1C}"/>
              </a:ext>
            </a:extLst>
          </p:cNvPr>
          <p:cNvCxnSpPr>
            <a:cxnSpLocks/>
          </p:cNvCxnSpPr>
          <p:nvPr/>
        </p:nvCxnSpPr>
        <p:spPr bwMode="auto">
          <a:xfrm>
            <a:off x="2411976" y="5769026"/>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0908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marL="457200" indent="-457200">
              <a:buFont typeface="+mj-lt"/>
              <a:buAutoNum type="arabicPeriod"/>
            </a:pPr>
            <a:r>
              <a:rPr lang="ja-JP" altLang="en-US" dirty="0"/>
              <a:t>スーパスカラ・プロセッサ</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静的命令スケジューリング</a:t>
            </a:r>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静的命令スケジューリング</a:t>
            </a:r>
            <a:endParaRPr kumimoji="1" lang="en-US" altLang="ja-JP" dirty="0"/>
          </a:p>
          <a:p>
            <a:pPr lvl="1"/>
            <a:r>
              <a:rPr kumimoji="1" lang="ja-JP" altLang="en-US" dirty="0"/>
              <a:t>コンパイラにより，並列実行できるように命令を並びかえる方法</a:t>
            </a:r>
            <a:endParaRPr kumimoji="1" lang="en-US" altLang="ja-JP" dirty="0"/>
          </a:p>
          <a:p>
            <a:r>
              <a:rPr kumimoji="1" lang="ja-JP" altLang="en-US" dirty="0"/>
              <a:t>静的 </a:t>
            </a:r>
            <a:r>
              <a:rPr kumimoji="1" lang="en-US" altLang="ja-JP" dirty="0"/>
              <a:t>vs. </a:t>
            </a:r>
            <a:r>
              <a:rPr kumimoji="1" lang="ja-JP" altLang="en-US" dirty="0"/>
              <a:t>動的</a:t>
            </a:r>
            <a:endParaRPr kumimoji="1" lang="en-US" altLang="ja-JP" dirty="0"/>
          </a:p>
          <a:p>
            <a:pPr lvl="1"/>
            <a:r>
              <a:rPr kumimoji="1" lang="ja-JP" altLang="en-US" dirty="0"/>
              <a:t>静的：</a:t>
            </a:r>
            <a:endParaRPr kumimoji="1" lang="en-US" altLang="ja-JP" dirty="0"/>
          </a:p>
          <a:p>
            <a:pPr lvl="2"/>
            <a:r>
              <a:rPr kumimoji="1" lang="ja-JP" altLang="en-US" dirty="0"/>
              <a:t>事前に並び替えておくので，</a:t>
            </a:r>
            <a:r>
              <a:rPr kumimoji="1" lang="en-US" altLang="ja-JP" dirty="0"/>
              <a:t>CPU </a:t>
            </a:r>
            <a:r>
              <a:rPr kumimoji="1" lang="ja-JP" altLang="en-US" dirty="0"/>
              <a:t>からみると実行順は変化しない</a:t>
            </a:r>
            <a:endParaRPr kumimoji="1" lang="en-US" altLang="ja-JP" dirty="0"/>
          </a:p>
          <a:p>
            <a:pPr lvl="1"/>
            <a:r>
              <a:rPr kumimoji="1" lang="ja-JP" altLang="en-US" dirty="0"/>
              <a:t>動的：</a:t>
            </a:r>
            <a:endParaRPr kumimoji="1" lang="en-US" altLang="ja-JP" dirty="0"/>
          </a:p>
          <a:p>
            <a:pPr lvl="2"/>
            <a:r>
              <a:rPr kumimoji="1" lang="en-US" altLang="ja-JP" dirty="0"/>
              <a:t>CPU </a:t>
            </a:r>
            <a:r>
              <a:rPr kumimoji="1"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618991"/>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618992"/>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通常の命令相当の操作を複数まとめたものを１つの命令とする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endParaRPr lang="ja-JP" altLang="en-US" dirty="0"/>
          </a:p>
        </p:txBody>
      </p:sp>
      <p:sp>
        <p:nvSpPr>
          <p:cNvPr id="5" name="角丸四角形 4"/>
          <p:cNvSpPr/>
          <p:nvPr/>
        </p:nvSpPr>
        <p:spPr bwMode="auto">
          <a:xfrm>
            <a:off x="5742013" y="4419011"/>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スーパスカラでは依存があったら止める機構があった</a:t>
            </a:r>
            <a:endParaRPr kumimoji="1" lang="en-US" altLang="ja-JP" dirty="0"/>
          </a:p>
          <a:p>
            <a:pPr lvl="2"/>
            <a:r>
              <a:rPr lang="en-US" altLang="ja-JP" dirty="0"/>
              <a:t>VLIW </a:t>
            </a:r>
            <a:r>
              <a:rPr lang="ja-JP" altLang="en-US" dirty="0"/>
              <a:t>では仕様として命令内に依存は発生しないので，不要</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しかし，それで出来る並び替えは結構自由度が低い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br>
              <a:rPr kumimoji="1" lang="en-US" altLang="ja-JP" dirty="0"/>
            </a:br>
            <a:r>
              <a:rPr kumimoji="1" lang="ja-JP" altLang="en-US" dirty="0"/>
              <a:t>（不可能とはいっていない）</a:t>
            </a:r>
            <a:endParaRPr kumimoji="1" lang="en-US" altLang="ja-JP" dirty="0"/>
          </a:p>
          <a:p>
            <a:pPr lvl="1"/>
            <a:r>
              <a:rPr lang="en-US" altLang="ja-JP" dirty="0"/>
              <a:t>3 </a:t>
            </a:r>
            <a:r>
              <a:rPr lang="ja-JP" altLang="en-US" dirty="0"/>
              <a:t>行目のメモリ・アクセスを </a:t>
            </a:r>
            <a:r>
              <a:rPr lang="en-US" altLang="ja-JP" dirty="0"/>
              <a:t>1 </a:t>
            </a:r>
            <a:r>
              <a:rPr lang="ja-JP" altLang="en-US" dirty="0"/>
              <a:t>行目の位置まで引き上げることは</a:t>
            </a:r>
            <a:br>
              <a:rPr lang="en-US" altLang="ja-JP" dirty="0"/>
            </a:br>
            <a:r>
              <a:rPr lang="ja-JP" altLang="en-US" dirty="0"/>
              <a:t>困難</a:t>
            </a:r>
            <a:endParaRPr lang="en-US" altLang="ja-JP" dirty="0"/>
          </a:p>
          <a:p>
            <a:pPr lvl="1"/>
            <a:r>
              <a:rPr lang="ja-JP" altLang="en-US" dirty="0"/>
              <a:t>うかつにやると例外が起きて落ちる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例２：ポインタ参照の順番を入れ替えるのは難しい</a:t>
            </a:r>
            <a:br>
              <a:rPr kumimoji="1" lang="en-US" altLang="ja-JP" dirty="0"/>
            </a:br>
            <a:r>
              <a:rPr kumimoji="1" lang="ja-JP" altLang="en-US" dirty="0"/>
              <a:t>（不可能とはいっていない）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(STRUCT* s, int* a){</a:t>
            </a:r>
            <a:br>
              <a:rPr lang="en-US" altLang="ja-JP" dirty="0">
                <a:latin typeface="Consolas" panose="020B0609020204030204" pitchFamily="49" charset="0"/>
              </a:rPr>
            </a:br>
            <a:r>
              <a:rPr lang="en-US" altLang="ja-JP" dirty="0">
                <a:latin typeface="Consolas" panose="020B0609020204030204" pitchFamily="49" charset="0"/>
              </a:rPr>
              <a:t>2:     s-&gt;a = 1;</a:t>
            </a:r>
            <a:br>
              <a:rPr lang="en-US" altLang="ja-JP" dirty="0"/>
            </a:br>
            <a:r>
              <a:rPr lang="en-US" altLang="ja-JP" dirty="0"/>
              <a:t>3</a:t>
            </a:r>
            <a:r>
              <a:rPr lang="en-US" altLang="ja-JP" dirty="0">
                <a:latin typeface="Consolas" panose="020B0609020204030204" pitchFamily="49" charset="0"/>
              </a:rPr>
              <a:t>:     int b = *a;  </a:t>
            </a:r>
            <a:r>
              <a:rPr lang="en-US" altLang="ja-JP" dirty="0">
                <a:solidFill>
                  <a:schemeClr val="accent5"/>
                </a:solidFill>
                <a:latin typeface="Consolas" panose="020B0609020204030204" pitchFamily="49" charset="0"/>
              </a:rPr>
              <a:t>// 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s-&gt;a </a:t>
            </a:r>
            <a:r>
              <a:rPr lang="ja-JP" altLang="en-US" dirty="0">
                <a:solidFill>
                  <a:schemeClr val="accent5"/>
                </a:solidFill>
                <a:latin typeface="Consolas" panose="020B0609020204030204" pitchFamily="49" charset="0"/>
              </a:rPr>
              <a:t>を指してる可能性がある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71950" y="1088974"/>
            <a:ext cx="9000100"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間にグローバル変数へのアクセスが入ると，一回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pPr lvl="1"/>
            <a:r>
              <a:rPr lang="ja-JP" altLang="en-US" dirty="0">
                <a:latin typeface="Consolas" panose="020B0609020204030204" pitchFamily="49" charset="0"/>
              </a:rPr>
              <a:t>オブジェクトへのメンバへのアクセスでも同じことがおきる</a:t>
            </a:r>
            <a:endParaRPr lang="en-US" altLang="ja-JP" dirty="0">
              <a:latin typeface="Consolas" panose="020B0609020204030204" pitchFamily="49" charset="0"/>
            </a:endParaRPr>
          </a:p>
          <a:p>
            <a:pPr lvl="1"/>
            <a:r>
              <a:rPr lang="ja-JP" altLang="en-US" dirty="0">
                <a:latin typeface="Consolas" panose="020B0609020204030204" pitchFamily="49" charset="0"/>
              </a:rPr>
              <a:t>ローカル変数に１回コピーしてからアクセスしたほうが速い</a:t>
            </a:r>
            <a:endParaRPr lang="en-US" altLang="ja-JP" dirty="0">
              <a:latin typeface="Consolas" panose="020B0609020204030204" pitchFamily="49" charset="0"/>
            </a:endParaRPr>
          </a:p>
          <a:p>
            <a:r>
              <a:rPr lang="en-US" altLang="ja-JP" dirty="0">
                <a:latin typeface="Consolas" panose="020B0609020204030204" pitchFamily="49" charset="0"/>
              </a:rPr>
              <a:t>int g = 0;</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(int* </a:t>
            </a:r>
            <a:r>
              <a:rPr lang="en-US" altLang="ja-JP" dirty="0" err="1">
                <a:latin typeface="Consolas" panose="020B0609020204030204" pitchFamily="49" charset="0"/>
              </a:rPr>
              <a:t>ptr</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+ 2; // </a:t>
            </a:r>
            <a:r>
              <a:rPr lang="ja-JP" altLang="en-US" dirty="0">
                <a:latin typeface="Consolas" panose="020B0609020204030204" pitchFamily="49" charset="0"/>
              </a:rPr>
              <a:t>最適化されて上のロード結果を使用</a:t>
            </a:r>
            <a:br>
              <a:rPr lang="en-US" altLang="ja-JP" dirty="0">
                <a:latin typeface="Consolas" panose="020B0609020204030204" pitchFamily="49" charset="0"/>
              </a:rPr>
            </a:br>
            <a:r>
              <a:rPr lang="en-US" altLang="ja-JP" dirty="0">
                <a:latin typeface="Consolas" panose="020B0609020204030204" pitchFamily="49" charset="0"/>
              </a:rPr>
              <a:t>    g = 1; </a:t>
            </a:r>
            <a:r>
              <a:rPr lang="en-US" altLang="ja-JP" dirty="0">
                <a:solidFill>
                  <a:schemeClr val="accent5"/>
                </a:solidFill>
                <a:latin typeface="Consolas" panose="020B0609020204030204" pitchFamily="49" charset="0"/>
              </a:rPr>
              <a:t>//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g </a:t>
            </a:r>
            <a:r>
              <a:rPr lang="ja-JP" altLang="en-US" dirty="0">
                <a:solidFill>
                  <a:schemeClr val="accent5"/>
                </a:solidFill>
                <a:latin typeface="Consolas" panose="020B0609020204030204" pitchFamily="49" charset="0"/>
              </a:rPr>
              <a:t>を指している可能性がある</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パイプライン化されると「</a:t>
            </a:r>
            <a:r>
              <a:rPr kumimoji="1" lang="ja-JP" altLang="en-US" dirty="0"/>
              <a:t>単一の命令を実行」になっていない？</a:t>
            </a:r>
            <a:endParaRPr kumimoji="1" lang="en-US" altLang="ja-JP" dirty="0"/>
          </a:p>
          <a:p>
            <a:pPr lvl="2"/>
            <a:r>
              <a:rPr kumimoji="1" lang="ja-JP" altLang="en-US" dirty="0"/>
              <a:t>１クロック・サイクルあたりでみると，単一の命令を処理</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t>= </a:t>
            </a:r>
            <a:r>
              <a:rPr lang="ja-JP" altLang="en-US" dirty="0"/>
              <a:t>その仮定をくずれるとまずい</a:t>
            </a:r>
            <a:endParaRPr lang="en-US" altLang="ja-JP" dirty="0"/>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dirty="0"/>
              <a:t>M </a:t>
            </a:r>
            <a:r>
              <a:rPr lang="ja-JP" altLang="en-US" dirty="0"/>
              <a:t>サイクル後に結果が使用できる」前提でパイプラインが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32967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408311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3235531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t>そもそも実行時にレイテンシが動的に変化する場合は対応困難</a:t>
            </a:r>
            <a:endParaRPr kumimoji="1" lang="en-US" altLang="ja-JP" dirty="0"/>
          </a:p>
          <a:p>
            <a:pPr lvl="1"/>
            <a:r>
              <a:rPr kumimoji="1" lang="ja-JP" altLang="en-US" dirty="0"/>
              <a:t>キャッシュのヒットとミスが場合によってかわるようなロード</a:t>
            </a:r>
            <a:endParaRPr kumimoji="1" lang="en-US" altLang="ja-JP" dirty="0"/>
          </a:p>
          <a:p>
            <a:r>
              <a:rPr kumimoji="1" lang="ja-JP" altLang="en-US" dirty="0"/>
              <a:t>コンパイラではあらかじめヒットかミスを仮定してスケジュール</a:t>
            </a:r>
            <a:endParaRPr kumimoji="1" lang="en-US" altLang="ja-JP" dirty="0"/>
          </a:p>
          <a:p>
            <a:pPr lvl="1"/>
            <a:r>
              <a:rPr kumimoji="1" lang="ja-JP" altLang="en-US" dirty="0"/>
              <a:t>プロファイラで事前に特性をとって，それに基づくことで</a:t>
            </a:r>
            <a:br>
              <a:rPr kumimoji="1" lang="en-US" altLang="ja-JP" dirty="0"/>
            </a:br>
            <a:r>
              <a:rPr kumimoji="1" lang="ja-JP" altLang="en-US"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301404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の例：</a:t>
            </a:r>
            <a:r>
              <a:rPr kumimoji="1" lang="en-US" altLang="ja-JP" dirty="0"/>
              <a:t>Intel Itanium</a:t>
            </a:r>
            <a:endParaRPr kumimoji="1" lang="ja-JP" altLang="en-US" dirty="0"/>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3192088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3376174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dirty="0"/>
              <a:t>当時 </a:t>
            </a:r>
            <a:r>
              <a:rPr kumimoji="1" lang="en-US" altLang="ja-JP" dirty="0"/>
              <a:t>32</a:t>
            </a:r>
            <a:r>
              <a:rPr lang="ja-JP" altLang="en-US" dirty="0"/>
              <a:t> ビットから </a:t>
            </a:r>
            <a:r>
              <a:rPr lang="en-US" altLang="ja-JP" dirty="0"/>
              <a:t>64 </a:t>
            </a:r>
            <a:r>
              <a:rPr lang="ja-JP" altLang="en-US" dirty="0"/>
              <a:t>ビットへの移行の要求が高まっていた</a:t>
            </a:r>
            <a:endParaRPr kumimoji="1" lang="en-US" altLang="ja-JP" dirty="0"/>
          </a:p>
          <a:p>
            <a:pPr lvl="1"/>
            <a:r>
              <a:rPr kumimoji="1" lang="ja-JP" altLang="en-US" dirty="0"/>
              <a:t>主にメモリ使用量を増やすため</a:t>
            </a:r>
            <a:endParaRPr kumimoji="1" lang="en-US" altLang="ja-JP" dirty="0"/>
          </a:p>
          <a:p>
            <a:pPr lvl="2"/>
            <a:r>
              <a:rPr kumimoji="1" lang="en-US" altLang="ja-JP" dirty="0"/>
              <a:t>32 </a:t>
            </a:r>
            <a:r>
              <a:rPr kumimoji="1" lang="ja-JP" altLang="en-US" dirty="0"/>
              <a:t>ビットのアドレスで表せるのは </a:t>
            </a:r>
            <a:r>
              <a:rPr kumimoji="1" lang="en-US" altLang="ja-JP" dirty="0"/>
              <a:t>4GB </a:t>
            </a:r>
            <a:r>
              <a:rPr kumimoji="1" lang="ja-JP" altLang="en-US" dirty="0"/>
              <a:t>まで</a:t>
            </a:r>
            <a:endParaRPr kumimoji="1" lang="en-US" altLang="ja-JP" dirty="0"/>
          </a:p>
          <a:p>
            <a:pPr lvl="1"/>
            <a:r>
              <a:rPr kumimoji="1" lang="en-US" altLang="ja-JP" dirty="0"/>
              <a:t>Itanium </a:t>
            </a:r>
            <a:r>
              <a:rPr kumimoji="1" lang="ja-JP" altLang="en-US" dirty="0"/>
              <a:t>はこのための </a:t>
            </a:r>
            <a:r>
              <a:rPr kumimoji="1" lang="en-US" altLang="ja-JP" dirty="0"/>
              <a:t>64 </a:t>
            </a:r>
            <a:r>
              <a:rPr kumimoji="1" lang="ja-JP" altLang="en-US" dirty="0"/>
              <a:t>ビット </a:t>
            </a:r>
            <a:r>
              <a:rPr kumimoji="1" lang="en-US" altLang="ja-JP" dirty="0"/>
              <a:t>CPU </a:t>
            </a:r>
            <a:r>
              <a:rPr kumimoji="1" lang="ja-JP" altLang="en-US" dirty="0"/>
              <a:t>でもあった</a:t>
            </a:r>
            <a:endParaRPr kumimoji="1" lang="en-US" altLang="ja-JP" dirty="0"/>
          </a:p>
          <a:p>
            <a:pPr marL="457200" indent="-457200">
              <a:buFont typeface="+mj-lt"/>
              <a:buAutoNum type="arabicPeriod"/>
            </a:pPr>
            <a:r>
              <a:rPr kumimoji="1" lang="ja-JP" altLang="en-US" dirty="0"/>
              <a:t>インテルは互換 </a:t>
            </a:r>
            <a:r>
              <a:rPr kumimoji="1" lang="en-US" altLang="ja-JP" dirty="0"/>
              <a:t>CPU </a:t>
            </a:r>
            <a:r>
              <a:rPr kumimoji="1" lang="ja-JP" altLang="en-US" dirty="0"/>
              <a:t>の製造開発を許したくなかった</a:t>
            </a:r>
            <a:endParaRPr kumimoji="1" lang="en-US" altLang="ja-JP" dirty="0"/>
          </a:p>
          <a:p>
            <a:pPr lvl="1"/>
            <a:r>
              <a:rPr lang="ja-JP" altLang="en-US" dirty="0"/>
              <a:t>しかし既に与えたライセンスは取り消せない</a:t>
            </a:r>
            <a:endParaRPr kumimoji="1" lang="en-US" altLang="ja-JP" dirty="0"/>
          </a:p>
          <a:p>
            <a:pPr lvl="1"/>
            <a:r>
              <a:rPr kumimoji="1" lang="en-US" altLang="ja-JP" dirty="0"/>
              <a:t>64 </a:t>
            </a:r>
            <a:r>
              <a:rPr kumimoji="1" lang="ja-JP" altLang="en-US" dirty="0"/>
              <a:t>ビット世代で内容を刷新して今度は独占を目指した</a:t>
            </a:r>
            <a:endParaRPr kumimoji="1" lang="en-US" altLang="ja-JP" dirty="0"/>
          </a:p>
          <a:p>
            <a:pPr marL="457200" indent="-457200">
              <a:buFont typeface="+mj-lt"/>
              <a:buAutoNum type="arabicPeriod"/>
            </a:pPr>
            <a:r>
              <a:rPr kumimoji="1" lang="en-US" altLang="ja-JP" dirty="0"/>
              <a:t>AMD </a:t>
            </a:r>
            <a:r>
              <a:rPr kumimoji="1" lang="ja-JP" altLang="en-US" dirty="0"/>
              <a:t>が独自に </a:t>
            </a:r>
            <a:r>
              <a:rPr kumimoji="1" lang="en-US" altLang="ja-JP" dirty="0"/>
              <a:t>x86-64 </a:t>
            </a:r>
            <a:r>
              <a:rPr kumimoji="1" lang="ja-JP" altLang="en-US" dirty="0"/>
              <a:t>を策定</a:t>
            </a:r>
            <a:endParaRPr kumimoji="1" lang="en-US" altLang="ja-JP" dirty="0"/>
          </a:p>
          <a:p>
            <a:pPr lvl="1"/>
            <a:r>
              <a:rPr lang="en-US" altLang="ja-JP" dirty="0"/>
              <a:t>Itanium </a:t>
            </a:r>
            <a:r>
              <a:rPr lang="ja-JP" altLang="en-US" dirty="0"/>
              <a:t>がさっぱり性能でないので，</a:t>
            </a:r>
            <a:r>
              <a:rPr lang="en-US" altLang="ja-JP" dirty="0"/>
              <a:t>MS </a:t>
            </a:r>
            <a:r>
              <a:rPr lang="ja-JP" altLang="en-US" dirty="0"/>
              <a:t>が見切りをつけて</a:t>
            </a:r>
            <a:br>
              <a:rPr lang="en-US" altLang="ja-JP" dirty="0"/>
            </a:br>
            <a:r>
              <a:rPr lang="en-US" altLang="ja-JP" dirty="0"/>
              <a:t>Windows </a:t>
            </a:r>
            <a:r>
              <a:rPr lang="ja-JP" altLang="en-US" dirty="0"/>
              <a:t>の </a:t>
            </a:r>
            <a:r>
              <a:rPr lang="en-US" altLang="ja-JP" dirty="0"/>
              <a:t>x86-64 </a:t>
            </a:r>
            <a:r>
              <a:rPr lang="ja-JP" altLang="en-US" dirty="0"/>
              <a:t>対応を開始</a:t>
            </a:r>
            <a:endParaRPr lang="en-US" altLang="ja-JP" dirty="0"/>
          </a:p>
          <a:p>
            <a:pPr marL="457200" indent="-457200">
              <a:buFont typeface="+mj-lt"/>
              <a:buAutoNum type="arabicPeriod"/>
            </a:pPr>
            <a:r>
              <a:rPr kumimoji="1" lang="ja-JP" altLang="en-US" dirty="0"/>
              <a:t>後追いでインテルも </a:t>
            </a:r>
            <a:r>
              <a:rPr kumimoji="1" lang="en-US" altLang="ja-JP" dirty="0"/>
              <a:t>x86-64 </a:t>
            </a:r>
            <a:r>
              <a:rPr kumimoji="1" lang="ja-JP" altLang="en-US" dirty="0"/>
              <a:t>の </a:t>
            </a:r>
            <a:r>
              <a:rPr kumimoji="1" lang="en-US" altLang="ja-JP" dirty="0"/>
              <a:t>CPU </a:t>
            </a:r>
            <a:r>
              <a:rPr kumimoji="1" lang="ja-JP" altLang="en-US" dirty="0"/>
              <a:t>を開発</a:t>
            </a:r>
            <a:endParaRPr kumimoji="1" lang="en-US" altLang="ja-JP" dirty="0"/>
          </a:p>
          <a:p>
            <a:pPr lvl="1"/>
            <a:r>
              <a:rPr lang="en-US" altLang="ja-JP" dirty="0"/>
              <a:t>I</a:t>
            </a:r>
            <a:r>
              <a:rPr kumimoji="1" lang="en-US" altLang="ja-JP" dirty="0"/>
              <a:t>tanium </a:t>
            </a:r>
            <a:r>
              <a:rPr kumimoji="1" lang="ja-JP" altLang="en-US" dirty="0"/>
              <a:t>は一応製造されているが， </a:t>
            </a:r>
            <a:r>
              <a:rPr kumimoji="1" lang="en-US" altLang="ja-JP" dirty="0"/>
              <a:t>2021 </a:t>
            </a:r>
            <a:r>
              <a:rPr kumimoji="1" lang="ja-JP" altLang="en-US" dirty="0"/>
              <a:t>年に最終出荷で終了</a:t>
            </a:r>
          </a:p>
        </p:txBody>
      </p:sp>
    </p:spTree>
    <p:extLst>
      <p:ext uri="{BB962C8B-B14F-4D97-AF65-F5344CB8AC3E}">
        <p14:creationId xmlns:p14="http://schemas.microsoft.com/office/powerpoint/2010/main" val="57813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は全くダメなのか？</a:t>
            </a:r>
          </a:p>
        </p:txBody>
      </p:sp>
      <p:sp>
        <p:nvSpPr>
          <p:cNvPr id="3" name="テキスト プレースホルダー 2"/>
          <p:cNvSpPr>
            <a:spLocks noGrp="1"/>
          </p:cNvSpPr>
          <p:nvPr>
            <p:ph type="body" sz="quarter" idx="10"/>
          </p:nvPr>
        </p:nvSpPr>
        <p:spPr/>
        <p:txBody>
          <a:bodyPr/>
          <a:lstStyle/>
          <a:p>
            <a:r>
              <a:rPr kumimoji="1" lang="ja-JP" altLang="en-US" dirty="0"/>
              <a:t>以下のような場面であれば有用</a:t>
            </a:r>
            <a:endParaRPr kumimoji="1" lang="en-US" altLang="ja-JP" dirty="0"/>
          </a:p>
          <a:p>
            <a:pPr lvl="1"/>
            <a:r>
              <a:rPr kumimoji="1" lang="ja-JP" altLang="en-US" dirty="0"/>
              <a:t>絶対性能よりも，ハードが小さいこと（電力）の要求が高い</a:t>
            </a:r>
            <a:endParaRPr kumimoji="1" lang="en-US" altLang="ja-JP" dirty="0"/>
          </a:p>
          <a:p>
            <a:pPr lvl="1"/>
            <a:r>
              <a:rPr kumimoji="1" lang="ja-JP" altLang="en-US" dirty="0"/>
              <a:t>動作させるソフトウェアが限られている</a:t>
            </a:r>
            <a:endParaRPr kumimoji="1" lang="en-US" altLang="ja-JP" dirty="0"/>
          </a:p>
          <a:p>
            <a:pPr lvl="2"/>
            <a:r>
              <a:rPr kumimoji="1" lang="ja-JP" altLang="en-US" dirty="0"/>
              <a:t>互換性が問題になりにくい</a:t>
            </a:r>
            <a:endParaRPr kumimoji="1" lang="en-US" altLang="ja-JP" dirty="0"/>
          </a:p>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人力静的スケジュールで最適化する</a:t>
            </a:r>
            <a:endParaRPr kumimoji="1" lang="en-US" altLang="ja-JP" dirty="0"/>
          </a:p>
          <a:p>
            <a:pPr lvl="2"/>
            <a:r>
              <a:rPr lang="ja-JP" altLang="en-US" dirty="0"/>
              <a:t>いろんな仮定をぶちやぶれる</a:t>
            </a:r>
            <a:endParaRPr kumimoji="1" lang="ja-JP" altLang="en-US" dirty="0"/>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動的命令スケジューリング（のさわり）</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endParaRPr lang="en-US" altLang="ja-JP" dirty="0"/>
          </a:p>
          <a:p>
            <a:r>
              <a:rPr lang="ja-JP" altLang="en-US" dirty="0"/>
              <a:t>スカラ</a:t>
            </a:r>
            <a:r>
              <a:rPr lang="en-US" altLang="ja-JP" dirty="0"/>
              <a:t>/</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pPr lvl="1"/>
            <a:r>
              <a:rPr lang="ja-JP" altLang="en-US" dirty="0"/>
              <a:t>スカラで動的スケジューリングをやってもあまり意味がないから</a:t>
            </a:r>
            <a:endParaRPr lang="en-US" altLang="ja-JP" dirty="0"/>
          </a:p>
          <a:p>
            <a:r>
              <a:rPr lang="ja-JP" altLang="en-US" dirty="0"/>
              <a:t>現在主流の </a:t>
            </a:r>
            <a:r>
              <a:rPr lang="en-US" altLang="ja-JP" dirty="0"/>
              <a:t>CPU </a:t>
            </a:r>
            <a:r>
              <a:rPr lang="ja-JP" altLang="en-US" dirty="0"/>
              <a:t>は，基本的にみなこのタイプ</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t>実行可能なものから順にバックエンドに命令を送信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言葉の定義１</a:t>
            </a:r>
          </a:p>
        </p:txBody>
      </p:sp>
      <p:sp>
        <p:nvSpPr>
          <p:cNvPr id="3" name="テキスト プレースホルダー 2"/>
          <p:cNvSpPr>
            <a:spLocks noGrp="1"/>
          </p:cNvSpPr>
          <p:nvPr>
            <p:ph type="body" sz="quarter" idx="10"/>
          </p:nvPr>
        </p:nvSpPr>
        <p:spPr>
          <a:xfrm>
            <a:off x="71950" y="4779015"/>
            <a:ext cx="8910099" cy="899703"/>
          </a:xfrm>
        </p:spPr>
        <p:txBody>
          <a:bodyPr/>
          <a:lstStyle/>
          <a:p>
            <a:pPr lvl="1"/>
            <a:r>
              <a:rPr kumimoji="1" lang="ja-JP" altLang="en-US" dirty="0"/>
              <a:t>ディスパッチ：フロントエンドから発行キューに命令をいれること</a:t>
            </a:r>
            <a:endParaRPr kumimoji="1" lang="en-US" altLang="ja-JP" dirty="0"/>
          </a:p>
          <a:p>
            <a:pPr lvl="1"/>
            <a:r>
              <a:rPr kumimoji="1" lang="ja-JP" altLang="en-US" dirty="0"/>
              <a:t>発行（</a:t>
            </a:r>
            <a:r>
              <a:rPr lang="en-US" altLang="ja-JP" dirty="0"/>
              <a:t>issue</a:t>
            </a:r>
            <a:r>
              <a:rPr kumimoji="1" lang="ja-JP" altLang="en-US" dirty="0"/>
              <a:t>）：発行キューからバックエンドに命令を送ること</a:t>
            </a:r>
            <a:endParaRPr kumimoji="1" lang="en-US" altLang="ja-JP" dirty="0"/>
          </a:p>
          <a:p>
            <a:pPr lvl="1"/>
            <a:r>
              <a:rPr kumimoji="1" lang="ja-JP" altLang="en-US" dirty="0"/>
              <a:t>完了（</a:t>
            </a:r>
            <a:r>
              <a:rPr kumimoji="1" lang="en-US" altLang="ja-JP" dirty="0"/>
              <a:t>complete</a:t>
            </a:r>
            <a:r>
              <a:rPr kumimoji="1" lang="ja-JP" altLang="en-US" dirty="0"/>
              <a:t>）：バックエンドで命令の処理が終わること</a:t>
            </a:r>
            <a:endParaRPr kumimoji="1" lang="en-US" altLang="ja-JP" dirty="0"/>
          </a:p>
          <a:p>
            <a:pPr lvl="1"/>
            <a:endParaRPr lang="en-US" altLang="ja-JP" dirty="0"/>
          </a:p>
          <a:p>
            <a:pPr lvl="1"/>
            <a:r>
              <a:rPr kumimoji="1" lang="ja-JP" altLang="en-US" dirty="0"/>
              <a:t>微妙にこのあたりの用語は文献ごとに統一されていないので注意</a:t>
            </a:r>
            <a:endParaRPr kumimoji="1" lang="en-US" altLang="ja-JP" dirty="0"/>
          </a:p>
          <a:p>
            <a:pPr lvl="2"/>
            <a:r>
              <a:rPr kumimoji="1" lang="ja-JP" altLang="en-US" dirty="0"/>
              <a:t>インテルは昔からかたくなにディスパッチと発行を逆の意味で使う</a:t>
            </a:r>
          </a:p>
        </p:txBody>
      </p:sp>
      <p:grpSp>
        <p:nvGrpSpPr>
          <p:cNvPr id="4" name="グループ化 3"/>
          <p:cNvGrpSpPr/>
          <p:nvPr/>
        </p:nvGrpSpPr>
        <p:grpSpPr>
          <a:xfrm>
            <a:off x="971960" y="2636350"/>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636350"/>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636350"/>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636350"/>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77180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77180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79039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79039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681979" y="2276346"/>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23" name="正方形/長方形 22"/>
          <p:cNvSpPr/>
          <p:nvPr/>
        </p:nvSpPr>
        <p:spPr>
          <a:xfrm>
            <a:off x="2771980" y="1466337"/>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4" name="直線矢印コネクタ 23"/>
          <p:cNvCxnSpPr/>
          <p:nvPr/>
        </p:nvCxnSpPr>
        <p:spPr bwMode="auto">
          <a:xfrm flipH="1">
            <a:off x="971960" y="3356358"/>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5" name="角丸四角形吹き出し 24"/>
          <p:cNvSpPr/>
          <p:nvPr/>
        </p:nvSpPr>
        <p:spPr bwMode="auto">
          <a:xfrm>
            <a:off x="88195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6" name="直線矢印コネクタ 25"/>
          <p:cNvCxnSpPr/>
          <p:nvPr/>
        </p:nvCxnSpPr>
        <p:spPr bwMode="auto">
          <a:xfrm flipH="1">
            <a:off x="3941993" y="3356358"/>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7" name="角丸四角形吹き出し 26"/>
          <p:cNvSpPr/>
          <p:nvPr/>
        </p:nvSpPr>
        <p:spPr bwMode="auto">
          <a:xfrm>
            <a:off x="538200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Tree>
    <p:extLst>
      <p:ext uri="{BB962C8B-B14F-4D97-AF65-F5344CB8AC3E}">
        <p14:creationId xmlns:p14="http://schemas.microsoft.com/office/powerpoint/2010/main" val="2570975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dirty="0"/>
              <a:t>動的命令スケジューリング（のさわり）</a:t>
            </a:r>
            <a:endParaRPr lang="en-US" altLang="ja-JP" dirty="0"/>
          </a:p>
        </p:txBody>
      </p:sp>
    </p:spTree>
    <p:extLst>
      <p:ext uri="{BB962C8B-B14F-4D97-AF65-F5344CB8AC3E}">
        <p14:creationId xmlns:p14="http://schemas.microsoft.com/office/powerpoint/2010/main" val="2919039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メモリに対して物理学的な</a:t>
            </a:r>
            <a:r>
              <a:rPr kumimoji="1" lang="en-US" altLang="ja-JP" dirty="0"/>
              <a:t>hack</a:t>
            </a:r>
            <a:r>
              <a:rPr kumimoji="1" lang="ja-JP" altLang="en-US" dirty="0"/>
              <a:t>ができるのは興味深い。低レイヤも含めて学ぶ大切さを感じた</a:t>
            </a:r>
          </a:p>
          <a:p>
            <a:endParaRPr kumimoji="1" lang="en-US" altLang="ja-JP" dirty="0"/>
          </a:p>
        </p:txBody>
      </p:sp>
    </p:spTree>
    <p:extLst>
      <p:ext uri="{BB962C8B-B14F-4D97-AF65-F5344CB8AC3E}">
        <p14:creationId xmlns:p14="http://schemas.microsoft.com/office/powerpoint/2010/main" val="3574246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今日紹介されたようなメモリ専用回路を用いる方式はどのくらい前から利用されている技術なのでしょうか？</a:t>
            </a:r>
            <a:endParaRPr kumimoji="1" lang="en-US" altLang="ja-JP" dirty="0"/>
          </a:p>
        </p:txBody>
      </p:sp>
    </p:spTree>
    <p:extLst>
      <p:ext uri="{BB962C8B-B14F-4D97-AF65-F5344CB8AC3E}">
        <p14:creationId xmlns:p14="http://schemas.microsoft.com/office/powerpoint/2010/main" val="3374138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p>
          <a:p>
            <a:pPr lvl="2"/>
            <a:r>
              <a:rPr lang="ja-JP" altLang="en-US" dirty="0"/>
              <a:t>（命令スケジュールを行うプロセッサ固有の性能低下もある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磁気コアメモリ</a:t>
            </a:r>
            <a:br>
              <a:rPr kumimoji="1" lang="en-US" altLang="ja-JP" dirty="0"/>
            </a:br>
            <a:r>
              <a:rPr kumimoji="1" lang="en-US" altLang="ja-JP" sz="1000" dirty="0">
                <a:hlinkClick r:id="rId2">
                  <a:extLst>
                    <a:ext uri="{A12FA001-AC4F-418D-AE19-62706E023703}">
                      <ahyp:hlinkClr xmlns:ahyp="http://schemas.microsoft.com/office/drawing/2018/hyperlinkcolor" val="tx"/>
                    </a:ext>
                  </a:extLst>
                </a:hlinkClick>
              </a:rPr>
              <a:t>https://ja.wikipedia.org/wiki/%E7%A3%81%E6%B0%97%E3%82%B3%E3%82%A2%E3%83%A1%E3%83%A2%E3%83%AA</a:t>
            </a:r>
            <a:r>
              <a:rPr kumimoji="1" lang="en-US" altLang="ja-JP" sz="1000" dirty="0"/>
              <a:t> </a:t>
            </a:r>
            <a:r>
              <a:rPr kumimoji="1" lang="ja-JP" altLang="en-US" sz="1000" dirty="0"/>
              <a:t>より</a:t>
            </a:r>
          </a:p>
        </p:txBody>
      </p:sp>
      <p:pic>
        <p:nvPicPr>
          <p:cNvPr id="1026" name="Picture 2" descr="undefined">
            <a:extLst>
              <a:ext uri="{FF2B5EF4-FFF2-40B4-BE49-F238E27FC236}">
                <a16:creationId xmlns:a16="http://schemas.microsoft.com/office/drawing/2014/main" id="{7B5892DC-A093-1B52-A878-ABCE98561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972" y="1268976"/>
            <a:ext cx="4507251" cy="431315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プレースホルダー 2">
            <a:extLst>
              <a:ext uri="{FF2B5EF4-FFF2-40B4-BE49-F238E27FC236}">
                <a16:creationId xmlns:a16="http://schemas.microsoft.com/office/drawing/2014/main" id="{8B06F170-596A-20A3-8E00-CE5DE09C12D7}"/>
              </a:ext>
            </a:extLst>
          </p:cNvPr>
          <p:cNvSpPr>
            <a:spLocks noGrp="1"/>
          </p:cNvSpPr>
          <p:nvPr>
            <p:ph type="body" sz="quarter" idx="10"/>
          </p:nvPr>
        </p:nvSpPr>
        <p:spPr>
          <a:xfrm>
            <a:off x="521955" y="5859027"/>
            <a:ext cx="8280092" cy="629700"/>
          </a:xfrm>
        </p:spPr>
        <p:txBody>
          <a:bodyPr/>
          <a:lstStyle/>
          <a:p>
            <a:pPr lvl="1"/>
            <a:r>
              <a:rPr kumimoji="1" lang="en-US" altLang="ja-JP" dirty="0"/>
              <a:t>1950</a:t>
            </a:r>
            <a:r>
              <a:rPr kumimoji="1" lang="ja-JP" altLang="en-US" dirty="0"/>
              <a:t>年代から使用されていた</a:t>
            </a:r>
            <a:endParaRPr kumimoji="1" lang="en-US" altLang="ja-JP" dirty="0"/>
          </a:p>
          <a:p>
            <a:pPr lvl="1"/>
            <a:r>
              <a:rPr kumimoji="1" lang="ja-JP" altLang="en-US" dirty="0"/>
              <a:t>いわゆる「コアダンプ」のコアとは元々この磁気コアのこと</a:t>
            </a:r>
            <a:endParaRPr kumimoji="1" lang="en-US" altLang="ja-JP" dirty="0"/>
          </a:p>
        </p:txBody>
      </p:sp>
    </p:spTree>
    <p:extLst>
      <p:ext uri="{BB962C8B-B14F-4D97-AF65-F5344CB8AC3E}">
        <p14:creationId xmlns:p14="http://schemas.microsoft.com/office/powerpoint/2010/main" val="98900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近年、</a:t>
            </a:r>
            <a:r>
              <a:rPr kumimoji="1" lang="en-US" altLang="ja-JP" dirty="0"/>
              <a:t>Near-/In-Memory Computing</a:t>
            </a:r>
            <a:r>
              <a:rPr kumimoji="1" lang="ja-JP" altLang="en-US" dirty="0"/>
              <a:t>の研究が盛んになっていますが、将来は実現するのでしょうか。</a:t>
            </a:r>
          </a:p>
          <a:p>
            <a:endParaRPr kumimoji="1" lang="en-US" altLang="ja-JP" dirty="0"/>
          </a:p>
        </p:txBody>
      </p:sp>
    </p:spTree>
    <p:extLst>
      <p:ext uri="{BB962C8B-B14F-4D97-AF65-F5344CB8AC3E}">
        <p14:creationId xmlns:p14="http://schemas.microsoft.com/office/powerpoint/2010/main" val="2829183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分岐予測等と同様に、メモリで次に参照される箇所の予測もハードウェアレベルで行われているのでしょうか</a:t>
            </a:r>
          </a:p>
          <a:p>
            <a:endParaRPr kumimoji="1" lang="en-US" altLang="ja-JP" dirty="0"/>
          </a:p>
        </p:txBody>
      </p:sp>
    </p:spTree>
    <p:extLst>
      <p:ext uri="{BB962C8B-B14F-4D97-AF65-F5344CB8AC3E}">
        <p14:creationId xmlns:p14="http://schemas.microsoft.com/office/powerpoint/2010/main" val="573463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スライド</a:t>
            </a:r>
            <a:r>
              <a:rPr kumimoji="1" lang="en-US" altLang="ja-JP" dirty="0"/>
              <a:t>72</a:t>
            </a:r>
            <a:r>
              <a:rPr kumimoji="1" lang="ja-JP" altLang="en-US" dirty="0"/>
              <a:t>ページの模式図が論文本文に見当たらないのですが自作ですか？</a:t>
            </a:r>
            <a:endParaRPr kumimoji="1" lang="en-US" altLang="ja-JP" dirty="0"/>
          </a:p>
          <a:p>
            <a:pPr lvl="1"/>
            <a:endParaRPr lang="en-US" altLang="ja-JP" dirty="0"/>
          </a:p>
          <a:p>
            <a:pPr lvl="1"/>
            <a:r>
              <a:rPr kumimoji="1" lang="en-US" altLang="ja-JP" dirty="0"/>
              <a:t>DRAM </a:t>
            </a:r>
            <a:r>
              <a:rPr kumimoji="1" lang="ja-JP" altLang="en-US" dirty="0"/>
              <a:t>の構造の図でしょうか？ 普通にのってるように見えます</a:t>
            </a:r>
            <a:endParaRPr kumimoji="1" lang="en-US" altLang="ja-JP" dirty="0"/>
          </a:p>
        </p:txBody>
      </p:sp>
    </p:spTree>
    <p:extLst>
      <p:ext uri="{BB962C8B-B14F-4D97-AF65-F5344CB8AC3E}">
        <p14:creationId xmlns:p14="http://schemas.microsoft.com/office/powerpoint/2010/main" val="16149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DRAM</a:t>
            </a:r>
            <a:r>
              <a:rPr kumimoji="1" lang="ja-JP" altLang="en-US" dirty="0"/>
              <a:t>について、</a:t>
            </a:r>
            <a:r>
              <a:rPr kumimoji="1" lang="en-US" altLang="ja-JP" dirty="0"/>
              <a:t>Row Hammer</a:t>
            </a:r>
            <a:r>
              <a:rPr kumimoji="1" lang="ja-JP" altLang="en-US" dirty="0"/>
              <a:t>で利用されるような隣接するセルの相互作用は微細化の制約になっていたりするんでしょうか。</a:t>
            </a:r>
            <a:endParaRPr kumimoji="1" lang="en-US" altLang="ja-JP" dirty="0"/>
          </a:p>
        </p:txBody>
      </p:sp>
    </p:spTree>
    <p:extLst>
      <p:ext uri="{BB962C8B-B14F-4D97-AF65-F5344CB8AC3E}">
        <p14:creationId xmlns:p14="http://schemas.microsoft.com/office/powerpoint/2010/main" val="3773986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メモリの構造がよくわかりました。マルチポートメモリのポート数が少なくて済む</a:t>
            </a:r>
            <a:r>
              <a:rPr kumimoji="1" lang="en-US" altLang="ja-JP" dirty="0"/>
              <a:t>CPU</a:t>
            </a:r>
            <a:r>
              <a:rPr kumimoji="1" lang="ja-JP" altLang="en-US" dirty="0"/>
              <a:t>やアーキテクチャなどはあるのでしょうか。</a:t>
            </a:r>
          </a:p>
          <a:p>
            <a:endParaRPr kumimoji="1" lang="en-US" altLang="ja-JP" dirty="0"/>
          </a:p>
        </p:txBody>
      </p:sp>
    </p:spTree>
    <p:extLst>
      <p:ext uri="{BB962C8B-B14F-4D97-AF65-F5344CB8AC3E}">
        <p14:creationId xmlns:p14="http://schemas.microsoft.com/office/powerpoint/2010/main" val="3541601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メモリは</a:t>
            </a:r>
            <a:r>
              <a:rPr kumimoji="1" lang="en-US" altLang="ja-JP" dirty="0"/>
              <a:t>decoder</a:t>
            </a:r>
            <a:r>
              <a:rPr kumimoji="1" lang="ja-JP" altLang="en-US" dirty="0"/>
              <a:t>と</a:t>
            </a:r>
            <a:r>
              <a:rPr kumimoji="1" lang="en-US" altLang="ja-JP" dirty="0"/>
              <a:t>selector</a:t>
            </a:r>
            <a:r>
              <a:rPr kumimoji="1" lang="ja-JP" altLang="en-US" dirty="0"/>
              <a:t>を増やして分割すれば速度を低下させずメモリ量を維持できそうですが、これは基盤のサイズなどで難しいんでしょうか</a:t>
            </a:r>
          </a:p>
          <a:p>
            <a:pPr lvl="1"/>
            <a:endParaRPr kumimoji="1" lang="en-US" altLang="ja-JP" dirty="0"/>
          </a:p>
          <a:p>
            <a:pPr lvl="1"/>
            <a:r>
              <a:rPr kumimoji="1" lang="ja-JP" altLang="en-US" dirty="0"/>
              <a:t>分割したメモリを接続する線が問題になると思います</a:t>
            </a:r>
            <a:endParaRPr kumimoji="1" lang="en-US" altLang="ja-JP" dirty="0"/>
          </a:p>
        </p:txBody>
      </p:sp>
    </p:spTree>
    <p:extLst>
      <p:ext uri="{BB962C8B-B14F-4D97-AF65-F5344CB8AC3E}">
        <p14:creationId xmlns:p14="http://schemas.microsoft.com/office/powerpoint/2010/main" val="391524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正方形メモリ回路の</a:t>
            </a:r>
            <a:r>
              <a:rPr kumimoji="1" lang="en-US" altLang="ja-JP" dirty="0"/>
              <a:t>critical path</a:t>
            </a:r>
            <a:r>
              <a:rPr kumimoji="1" lang="ja-JP" altLang="en-US" dirty="0"/>
              <a:t>は中心から一番遠い外側の部分になりますが、外側のセルを欠けさせて三角形のようにすることで</a:t>
            </a:r>
            <a:r>
              <a:rPr kumimoji="1" lang="en-US" altLang="ja-JP" dirty="0"/>
              <a:t>critical path</a:t>
            </a:r>
            <a:r>
              <a:rPr kumimoji="1" lang="ja-JP" altLang="en-US" dirty="0"/>
              <a:t>を短くするようなアプローチは考えられないのでしょうか。</a:t>
            </a:r>
          </a:p>
          <a:p>
            <a:r>
              <a:rPr kumimoji="1" lang="ja-JP" altLang="en-US" dirty="0"/>
              <a:t>特定のアドレスが欠けてしまうことにはなりますが、アドレス配置を反転させた三角形メモリを</a:t>
            </a:r>
            <a:r>
              <a:rPr kumimoji="1" lang="en-US" altLang="ja-JP" dirty="0"/>
              <a:t>2</a:t>
            </a:r>
            <a:r>
              <a:rPr kumimoji="1" lang="ja-JP" altLang="en-US" dirty="0"/>
              <a:t>個セットで使うなどすればなんとかならないかな</a:t>
            </a:r>
            <a:r>
              <a:rPr kumimoji="1" lang="en-US" altLang="ja-JP" dirty="0"/>
              <a:t>…</a:t>
            </a:r>
            <a:r>
              <a:rPr kumimoji="1" lang="ja-JP" altLang="en-US" dirty="0"/>
              <a:t>と空想しています。</a:t>
            </a:r>
            <a:endParaRPr kumimoji="1" lang="en-US" altLang="ja-JP" dirty="0"/>
          </a:p>
        </p:txBody>
      </p:sp>
    </p:spTree>
    <p:extLst>
      <p:ext uri="{BB962C8B-B14F-4D97-AF65-F5344CB8AC3E}">
        <p14:creationId xmlns:p14="http://schemas.microsoft.com/office/powerpoint/2010/main" val="3873354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メモリの例として「</a:t>
            </a:r>
            <a:r>
              <a:rPr kumimoji="1" lang="en-US" altLang="ja-JP" dirty="0"/>
              <a:t>D-FF</a:t>
            </a:r>
            <a:r>
              <a:rPr kumimoji="1" lang="ja-JP" altLang="en-US" dirty="0"/>
              <a:t>とマルチプレクサ」，「</a:t>
            </a:r>
            <a:r>
              <a:rPr kumimoji="1" lang="en-US" altLang="ja-JP" dirty="0"/>
              <a:t>SRAM</a:t>
            </a:r>
            <a:r>
              <a:rPr kumimoji="1" lang="ja-JP" altLang="en-US" dirty="0"/>
              <a:t>」，「</a:t>
            </a:r>
            <a:r>
              <a:rPr kumimoji="1" lang="en-US" altLang="ja-JP" dirty="0"/>
              <a:t>DRAM</a:t>
            </a:r>
            <a:r>
              <a:rPr kumimoji="1" lang="ja-JP" altLang="en-US" dirty="0"/>
              <a:t>」が紹介されました．後半に行く程トランジスタは減ると紹介されたが，アクセス速度は遅くなっていますか？遅くなっているとしてどれくらいのオーダでしょうか？</a:t>
            </a:r>
            <a:endParaRPr kumimoji="1" lang="en-US" altLang="ja-JP" dirty="0"/>
          </a:p>
        </p:txBody>
      </p:sp>
    </p:spTree>
    <p:extLst>
      <p:ext uri="{BB962C8B-B14F-4D97-AF65-F5344CB8AC3E}">
        <p14:creationId xmlns:p14="http://schemas.microsoft.com/office/powerpoint/2010/main" val="464107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インライン展開など、コンパイラやインタプリタによる最適化が分岐予測精度を落とすことはあるのでしょうか？</a:t>
            </a:r>
          </a:p>
          <a:p>
            <a:endParaRPr kumimoji="1" lang="en-US" altLang="ja-JP" dirty="0"/>
          </a:p>
        </p:txBody>
      </p:sp>
    </p:spTree>
    <p:extLst>
      <p:ext uri="{BB962C8B-B14F-4D97-AF65-F5344CB8AC3E}">
        <p14:creationId xmlns:p14="http://schemas.microsoft.com/office/powerpoint/2010/main" val="1367945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スーパスカラ・プロセッサ（</a:t>
            </a:r>
            <a:r>
              <a:rPr lang="en-US" altLang="ja-JP" b="0" dirty="0"/>
              <a:t>Superscalar processor</a:t>
            </a:r>
            <a:r>
              <a:rPr kumimoji="1" lang="ja-JP" altLang="en-US"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17051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203773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ｼﾝｷ ｻｲﾖｳ ﾃﾞｽ</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マルチポートメモリを実装しようとすると、ポート数の</a:t>
            </a:r>
            <a:r>
              <a:rPr kumimoji="1" lang="en-US" altLang="ja-JP" dirty="0"/>
              <a:t>2</a:t>
            </a:r>
            <a:r>
              <a:rPr kumimoji="1" lang="ja-JP" altLang="en-US" dirty="0"/>
              <a:t>乗で面積が増えるので、コア内で並列性を増やすのは結構難しい（よって、マルチコアが採用される）という話が印象的だった。</a:t>
            </a:r>
          </a:p>
          <a:p>
            <a:r>
              <a:rPr kumimoji="1" lang="ja-JP" altLang="en-US" dirty="0"/>
              <a:t>この手の問題は他のスケールでも関わってくる本質的な問題なんじゃないかと思う（例えばスパコンでは共有メモリではなく分散メモリアーキテクチャで</a:t>
            </a:r>
            <a:r>
              <a:rPr kumimoji="1" lang="en-US" altLang="ja-JP" dirty="0"/>
              <a:t>MPI</a:t>
            </a:r>
            <a:r>
              <a:rPr kumimoji="1" lang="ja-JP" altLang="en-US" dirty="0"/>
              <a:t>とか使ってプログラムを書かなければならないなど）</a:t>
            </a:r>
            <a:endParaRPr kumimoji="1" lang="en-US" altLang="ja-JP" dirty="0"/>
          </a:p>
        </p:txBody>
      </p:sp>
    </p:spTree>
    <p:extLst>
      <p:ext uri="{BB962C8B-B14F-4D97-AF65-F5344CB8AC3E}">
        <p14:creationId xmlns:p14="http://schemas.microsoft.com/office/powerpoint/2010/main" val="2314374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en-US" altLang="ja-JP" dirty="0"/>
              <a:t>Cold Boot Attack</a:t>
            </a:r>
            <a:r>
              <a:rPr kumimoji="1" lang="ja-JP" altLang="en-US" dirty="0"/>
              <a:t>がゲームの攻略に積極的に活かされていることに驚いた。実際に動画をチラッと見たが、投稿主の方は偶然というよりも、綿密な調査の上で本手法を発見しているように思われた。ポケモンの乱数調整にしてもそうだが、ゲームの攻略手法の発見には情報分野に専門性を持つ人がしばしば関わっているようなので、私自身も今後そうした手法を発見していきたいと少し思った。</a:t>
            </a:r>
            <a:endParaRPr kumimoji="1" lang="en-US" altLang="ja-JP" dirty="0"/>
          </a:p>
        </p:txBody>
      </p:sp>
    </p:spTree>
    <p:extLst>
      <p:ext uri="{BB962C8B-B14F-4D97-AF65-F5344CB8AC3E}">
        <p14:creationId xmlns:p14="http://schemas.microsoft.com/office/powerpoint/2010/main" val="3698956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BBE6988A-DFB4-695F-EED4-5EF6DEDBC77F}"/>
              </a:ext>
            </a:extLst>
          </p:cNvPr>
          <p:cNvSpPr>
            <a:spLocks noGrp="1"/>
          </p:cNvSpPr>
          <p:nvPr>
            <p:ph type="body" sz="quarter" idx="10"/>
          </p:nvPr>
        </p:nvSpPr>
        <p:spPr/>
        <p:txBody>
          <a:bodyPr/>
          <a:lstStyle/>
          <a:p>
            <a:r>
              <a:rPr kumimoji="1" lang="ja-JP" altLang="en-US" dirty="0"/>
              <a:t>質問ですけど、</a:t>
            </a:r>
            <a:r>
              <a:rPr kumimoji="1" lang="en-US" altLang="ja-JP" dirty="0"/>
              <a:t>AMD</a:t>
            </a:r>
            <a:r>
              <a:rPr kumimoji="1" lang="ja-JP" altLang="en-US" dirty="0"/>
              <a:t>の</a:t>
            </a:r>
            <a:r>
              <a:rPr kumimoji="1" lang="en-US" altLang="ja-JP" dirty="0"/>
              <a:t>3D</a:t>
            </a:r>
            <a:r>
              <a:rPr kumimoji="1" lang="ja-JP" altLang="en-US" dirty="0"/>
              <a:t>キャッシュは</a:t>
            </a:r>
            <a:r>
              <a:rPr kumimoji="1" lang="en-US" altLang="ja-JP" dirty="0"/>
              <a:t>L3</a:t>
            </a:r>
            <a:r>
              <a:rPr kumimoji="1" lang="ja-JP" altLang="en-US" dirty="0"/>
              <a:t>キャッシュの容量を増やしたが、アクセス時間の低下などのペナルティはどれぐらい発生しますか？ また、</a:t>
            </a:r>
            <a:r>
              <a:rPr kumimoji="1" lang="en-US" altLang="ja-JP" dirty="0"/>
              <a:t>L2</a:t>
            </a:r>
            <a:r>
              <a:rPr kumimoji="1" lang="ja-JP" altLang="en-US" dirty="0"/>
              <a:t>キャッシュを</a:t>
            </a:r>
            <a:r>
              <a:rPr kumimoji="1" lang="en-US" altLang="ja-JP" dirty="0"/>
              <a:t>3D</a:t>
            </a:r>
            <a:r>
              <a:rPr kumimoji="1" lang="ja-JP" altLang="en-US" dirty="0"/>
              <a:t>キャッシュ化が可能ですか？</a:t>
            </a:r>
            <a:r>
              <a:rPr kumimoji="1" lang="en-US" altLang="ja-JP" dirty="0"/>
              <a:t>"</a:t>
            </a:r>
          </a:p>
          <a:p>
            <a:endParaRPr kumimoji="1" lang="en-US" altLang="ja-JP" dirty="0"/>
          </a:p>
        </p:txBody>
      </p:sp>
    </p:spTree>
    <p:extLst>
      <p:ext uri="{BB962C8B-B14F-4D97-AF65-F5344CB8AC3E}">
        <p14:creationId xmlns:p14="http://schemas.microsoft.com/office/powerpoint/2010/main" val="3211917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パイプラインの上流側は全てストールさせる</a:t>
            </a:r>
            <a:endParaRPr kumimoji="1" lang="en-US" altLang="ja-JP" dirty="0"/>
          </a:p>
          <a:p>
            <a:pPr lvl="1"/>
            <a:r>
              <a:rPr kumimoji="1" lang="ja-JP" altLang="en-US" dirty="0"/>
              <a:t>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ﾋﾏﾀﾞﾅｰ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60909</TotalTime>
  <Words>6176</Words>
  <Application>Microsoft Office PowerPoint</Application>
  <PresentationFormat>画面に合わせる (4:3)</PresentationFormat>
  <Paragraphs>983</Paragraphs>
  <Slides>82</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82</vt:i4>
      </vt:variant>
    </vt:vector>
  </HeadingPairs>
  <TitlesOfParts>
    <vt:vector size="93" baseType="lpstr">
      <vt:lpstr>HG丸ｺﾞｼｯｸM-PRO</vt:lpstr>
      <vt:lpstr>MeiryoKe_PGothic</vt:lpstr>
      <vt:lpstr>ＭＳ Ｐゴシック</vt:lpstr>
      <vt:lpstr>メイリオ</vt:lpstr>
      <vt:lpstr>Arial</vt:lpstr>
      <vt:lpstr>Arial Narrow</vt:lpstr>
      <vt:lpstr>Calibri</vt:lpstr>
      <vt:lpstr>Consolas</vt:lpstr>
      <vt:lpstr>Segoe UI</vt:lpstr>
      <vt:lpstr>Wingdings</vt:lpstr>
      <vt:lpstr>cerulean</vt:lpstr>
      <vt:lpstr>先進計算機構成論 08</vt:lpstr>
      <vt:lpstr>前回の内容</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パイプラインの復習</vt:lpstr>
      <vt:lpstr>パイプライン化されたプロセッサのブロック図</vt:lpstr>
      <vt:lpstr>フェッチ</vt:lpstr>
      <vt:lpstr>デコード</vt:lpstr>
      <vt:lpstr>実行</vt:lpstr>
      <vt:lpstr>メモリアクセス</vt:lpstr>
      <vt:lpstr>書き戻し</vt:lpstr>
      <vt:lpstr>単純な 2-way スーパスカラ・プロセッサの例</vt:lpstr>
      <vt:lpstr>単純なスーパスカラによる性能向上</vt:lpstr>
      <vt:lpstr>スーパスカラによる並列実行の制約</vt:lpstr>
      <vt:lpstr>1. 同時にフェッチされた命令間に依存がある場合</vt:lpstr>
      <vt:lpstr>2. 構造ハザードが起きる場合</vt:lpstr>
      <vt:lpstr>3. 同時にフェッチされた命令内に分岐があり， 　他に飛ぶ場合</vt:lpstr>
      <vt:lpstr>メモリでは連続箇所（連続した命令）を 一気に読むのは一般に簡単</vt:lpstr>
      <vt:lpstr>任意の複数箇所を同時に読む =  マルチポート・メモリが必要に</vt:lpstr>
      <vt:lpstr>3. 同時にフェッチされた命令内に分岐があり， 　他に飛ぶ場合</vt:lpstr>
      <vt:lpstr>単純なスーパスカラによる並列実行のまとめ</vt:lpstr>
      <vt:lpstr>同時実行幅を増やしていっても，何かの制約ですぐ止まる</vt:lpstr>
      <vt:lpstr>余談：「スーパスカラ・プロセッサ」という言葉</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偽の依存２：出力依存 WAW（write after write）</vt:lpstr>
      <vt:lpstr>真の依存と偽の依存</vt:lpstr>
      <vt:lpstr>偽の依存の解消の例</vt:lpstr>
      <vt:lpstr>余談：値予測</vt:lpstr>
      <vt:lpstr>今日の内容</vt:lpstr>
      <vt:lpstr>静的命令スケジューリング</vt:lpstr>
      <vt:lpstr>単純なスーパスカラでの実行の例</vt:lpstr>
      <vt:lpstr>静的スケジューリングによる解決</vt:lpstr>
      <vt:lpstr>VLIW：Very Long Instruction Word</vt:lpstr>
      <vt:lpstr>VLIW の利点と問題点</vt:lpstr>
      <vt:lpstr>1. 性能がいまいち出ない</vt:lpstr>
      <vt:lpstr>静的スケジューリングが難しい例１</vt:lpstr>
      <vt:lpstr>静的スケジューリングが難しい例２</vt:lpstr>
      <vt:lpstr>余談：C 言語などでのポインタ経由アクセス</vt:lpstr>
      <vt:lpstr>互換性がとりにくい</vt:lpstr>
      <vt:lpstr>1. 並列実行幅が固定されている</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VLIW は全くダメなのか？</vt:lpstr>
      <vt:lpstr>今日の内容</vt:lpstr>
      <vt:lpstr>動的命令スケジューリング</vt:lpstr>
      <vt:lpstr>動的命令スケジューリングを行う CPU の構造</vt:lpstr>
      <vt:lpstr>大ざっぱな動作</vt:lpstr>
      <vt:lpstr>言葉の定義１</vt:lpstr>
      <vt:lpstr>言葉の定義２</vt:lpstr>
      <vt:lpstr>今日の内容</vt:lpstr>
      <vt:lpstr>出欠と感想</vt:lpstr>
      <vt:lpstr>質問や感想への回答</vt:lpstr>
      <vt:lpstr>質問や感想への回答</vt:lpstr>
      <vt:lpstr>磁気コアメモリ https://ja.wikipedia.org/wiki/%E7%A3%81%E6%B0%97%E3%82%B3%E3%82%A2%E3%83%A1%E3%83%A2%E3%83%AA より</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lpstr>質問や感想への回答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14492</cp:revision>
  <cp:lastPrinted>2014-12-10T13:40:48Z</cp:lastPrinted>
  <dcterms:created xsi:type="dcterms:W3CDTF">2014-11-17T10:53:59Z</dcterms:created>
  <dcterms:modified xsi:type="dcterms:W3CDTF">2024-06-24T05:39:11Z</dcterms:modified>
</cp:coreProperties>
</file>