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2"/>
  </p:notesMasterIdLst>
  <p:sldIdLst>
    <p:sldId id="440" r:id="rId2"/>
    <p:sldId id="648" r:id="rId3"/>
    <p:sldId id="643" r:id="rId4"/>
    <p:sldId id="644" r:id="rId5"/>
    <p:sldId id="645" r:id="rId6"/>
    <p:sldId id="646" r:id="rId7"/>
    <p:sldId id="647" r:id="rId8"/>
    <p:sldId id="537" r:id="rId9"/>
    <p:sldId id="649" r:id="rId10"/>
    <p:sldId id="547" r:id="rId11"/>
    <p:sldId id="650" r:id="rId12"/>
    <p:sldId id="651" r:id="rId13"/>
    <p:sldId id="630" r:id="rId14"/>
    <p:sldId id="554" r:id="rId15"/>
    <p:sldId id="555" r:id="rId16"/>
    <p:sldId id="553" r:id="rId17"/>
    <p:sldId id="552" r:id="rId18"/>
    <p:sldId id="551" r:id="rId19"/>
    <p:sldId id="556" r:id="rId20"/>
    <p:sldId id="557" r:id="rId21"/>
    <p:sldId id="550" r:id="rId22"/>
    <p:sldId id="568" r:id="rId23"/>
    <p:sldId id="569" r:id="rId24"/>
    <p:sldId id="564" r:id="rId25"/>
    <p:sldId id="565" r:id="rId26"/>
    <p:sldId id="559" r:id="rId27"/>
    <p:sldId id="566" r:id="rId28"/>
    <p:sldId id="567" r:id="rId29"/>
    <p:sldId id="652" r:id="rId30"/>
    <p:sldId id="570" r:id="rId31"/>
    <p:sldId id="653" r:id="rId32"/>
    <p:sldId id="571" r:id="rId33"/>
    <p:sldId id="631" r:id="rId34"/>
    <p:sldId id="589" r:id="rId35"/>
    <p:sldId id="582" r:id="rId36"/>
    <p:sldId id="583" r:id="rId37"/>
    <p:sldId id="586" r:id="rId38"/>
    <p:sldId id="584" r:id="rId39"/>
    <p:sldId id="587" r:id="rId40"/>
    <p:sldId id="588" r:id="rId41"/>
    <p:sldId id="585" r:id="rId42"/>
    <p:sldId id="591" r:id="rId43"/>
    <p:sldId id="590" r:id="rId44"/>
    <p:sldId id="592" r:id="rId45"/>
    <p:sldId id="593" r:id="rId46"/>
    <p:sldId id="594" r:id="rId47"/>
    <p:sldId id="595" r:id="rId48"/>
    <p:sldId id="599" r:id="rId49"/>
    <p:sldId id="600" r:id="rId50"/>
    <p:sldId id="602" r:id="rId51"/>
    <p:sldId id="601" r:id="rId52"/>
    <p:sldId id="596" r:id="rId53"/>
    <p:sldId id="597" r:id="rId54"/>
    <p:sldId id="603" r:id="rId55"/>
    <p:sldId id="604" r:id="rId56"/>
    <p:sldId id="605" r:id="rId57"/>
    <p:sldId id="606" r:id="rId58"/>
    <p:sldId id="609" r:id="rId59"/>
    <p:sldId id="608" r:id="rId60"/>
    <p:sldId id="612" r:id="rId61"/>
    <p:sldId id="610" r:id="rId62"/>
    <p:sldId id="613" r:id="rId63"/>
    <p:sldId id="611" r:id="rId64"/>
    <p:sldId id="614" r:id="rId65"/>
    <p:sldId id="615" r:id="rId66"/>
    <p:sldId id="616" r:id="rId67"/>
    <p:sldId id="619" r:id="rId68"/>
    <p:sldId id="617" r:id="rId69"/>
    <p:sldId id="620" r:id="rId70"/>
    <p:sldId id="621" r:id="rId71"/>
    <p:sldId id="633" r:id="rId72"/>
    <p:sldId id="632" r:id="rId73"/>
    <p:sldId id="635" r:id="rId74"/>
    <p:sldId id="636" r:id="rId75"/>
    <p:sldId id="637" r:id="rId76"/>
    <p:sldId id="627" r:id="rId77"/>
    <p:sldId id="638" r:id="rId78"/>
    <p:sldId id="639" r:id="rId79"/>
    <p:sldId id="634" r:id="rId80"/>
    <p:sldId id="640" r:id="rId81"/>
    <p:sldId id="642" r:id="rId82"/>
    <p:sldId id="618" r:id="rId83"/>
    <p:sldId id="622" r:id="rId84"/>
    <p:sldId id="625" r:id="rId85"/>
    <p:sldId id="623" r:id="rId86"/>
    <p:sldId id="626" r:id="rId87"/>
    <p:sldId id="628" r:id="rId88"/>
    <p:sldId id="624" r:id="rId89"/>
    <p:sldId id="629" r:id="rId90"/>
    <p:sldId id="558" r:id="rId9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24" d="100"/>
          <a:sy n="124" d="100"/>
        </p:scale>
        <p:origin x="1651" y="10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2021/10/12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18</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26</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27</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28</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29</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32</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パイプラインの段数には色々ある</a:t>
            </a:r>
            <a:r>
              <a:rPr lang="en-US" altLang="ja-JP" dirty="0"/>
              <a:t>(</a:t>
            </a:r>
            <a:r>
              <a:rPr lang="ja-JP" altLang="en-US" dirty="0"/>
              <a:t>現在は</a:t>
            </a:r>
            <a:r>
              <a:rPr lang="en-US" altLang="ja-JP" dirty="0"/>
              <a:t>15~20</a:t>
            </a:r>
            <a:r>
              <a:rPr lang="ja-JP" altLang="en-US" dirty="0"/>
              <a:t>段、のところ</a:t>
            </a:r>
            <a:r>
              <a:rPr lang="en-US" altLang="ja-JP" dirty="0"/>
              <a:t>)</a:t>
            </a:r>
            <a:r>
              <a:rPr lang="ja-JP" altLang="en-US" dirty="0"/>
              <a:t>とのことですが、理論的に最適な段数というのは分かっていないということなのでしょうか。それとも</a:t>
            </a:r>
            <a:r>
              <a:rPr lang="en-US" altLang="ja-JP" dirty="0"/>
              <a:t>CPU</a:t>
            </a:r>
            <a:r>
              <a:rPr lang="ja-JP" altLang="en-US" dirty="0"/>
              <a:t>ごとに構造などが違うため、</a:t>
            </a:r>
            <a:r>
              <a:rPr lang="en-US" altLang="ja-JP" dirty="0"/>
              <a:t>CPU</a:t>
            </a:r>
            <a:r>
              <a:rPr lang="ja-JP" altLang="en-US" dirty="0"/>
              <a:t>に応じて最適な段数が変わるということでしょうか。</a:t>
            </a:r>
          </a:p>
          <a:p>
            <a:r>
              <a:rPr lang="ja-JP" altLang="en-US" dirty="0"/>
              <a:t>どうして</a:t>
            </a:r>
            <a:r>
              <a:rPr lang="en-US" altLang="ja-JP" dirty="0" err="1"/>
              <a:t>sony</a:t>
            </a:r>
            <a:r>
              <a:rPr lang="ja-JP" altLang="en-US" dirty="0"/>
              <a:t>は</a:t>
            </a:r>
            <a:r>
              <a:rPr lang="en-US" altLang="ja-JP" dirty="0"/>
              <a:t>PS3</a:t>
            </a:r>
            <a:r>
              <a:rPr lang="ja-JP" altLang="en-US" dirty="0"/>
              <a:t>以降、独自</a:t>
            </a:r>
            <a:r>
              <a:rPr lang="en-US" altLang="ja-JP" dirty="0"/>
              <a:t>CPU</a:t>
            </a:r>
            <a:r>
              <a:rPr lang="ja-JP" altLang="en-US" dirty="0"/>
              <a:t>を搭載しなくなったのか気になりました。</a:t>
            </a:r>
            <a:r>
              <a:rPr lang="en-US" altLang="ja-JP" dirty="0"/>
              <a:t>Cell</a:t>
            </a:r>
            <a:r>
              <a:rPr lang="ja-JP" altLang="en-US" dirty="0"/>
              <a:t>とか独自</a:t>
            </a:r>
            <a:r>
              <a:rPr lang="en-US" altLang="ja-JP" dirty="0"/>
              <a:t>CPU</a:t>
            </a:r>
            <a:r>
              <a:rPr lang="ja-JP" altLang="en-US" dirty="0"/>
              <a:t>の方がかっこいいと思います</a:t>
            </a:r>
          </a:p>
          <a:p>
            <a:endParaRPr kumimoji="1" lang="ja-JP" altLang="en-US" dirty="0"/>
          </a:p>
        </p:txBody>
      </p:sp>
    </p:spTree>
    <p:extLst>
      <p:ext uri="{BB962C8B-B14F-4D97-AF65-F5344CB8AC3E}">
        <p14:creationId xmlns:p14="http://schemas.microsoft.com/office/powerpoint/2010/main" val="266939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もし最新の分岐予測技術を使っても分岐予測をほとんど外してしまうようなプログラムをわざと書くとしたら、どのような感じのプログラムになりますか？</a:t>
            </a:r>
            <a:r>
              <a:rPr lang="en-US" altLang="ja-JP" dirty="0"/>
              <a:t>"</a:t>
            </a:r>
            <a:endParaRPr kumimoji="1" lang="ja-JP" altLang="en-US" dirty="0"/>
          </a:p>
        </p:txBody>
      </p:sp>
    </p:spTree>
    <p:extLst>
      <p:ext uri="{BB962C8B-B14F-4D97-AF65-F5344CB8AC3E}">
        <p14:creationId xmlns:p14="http://schemas.microsoft.com/office/powerpoint/2010/main" val="1974644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静的予測（前回はここまで）</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を用いた分岐命令予測について「ある命令が分岐命令であるか否かの予測は、それが</a:t>
            </a:r>
            <a:r>
              <a:rPr lang="en-US" altLang="ja-JP" dirty="0"/>
              <a:t>BTB</a:t>
            </a:r>
            <a:r>
              <a:rPr lang="ja-JP" altLang="en-US" dirty="0"/>
              <a:t>にキャッシュされているか否かで判断する」と理解したのですが、そもそも最初に命令を</a:t>
            </a:r>
            <a:r>
              <a:rPr lang="en-US" altLang="ja-JP" dirty="0"/>
              <a:t>BTB</a:t>
            </a:r>
            <a:r>
              <a:rPr lang="ja-JP" altLang="en-US" dirty="0"/>
              <a:t>キャッシュするとき、それを分岐命令としてキャッシュすべきか否かはどのように判断しているのでしょうか？つまり、</a:t>
            </a:r>
            <a:r>
              <a:rPr lang="en-US" altLang="ja-JP" dirty="0"/>
              <a:t>BTB</a:t>
            </a:r>
            <a:r>
              <a:rPr lang="ja-JP" altLang="en-US" dirty="0"/>
              <a:t>のハッシュ表はそもそもどうやって作成されるのでしょうか？という質問です。</a:t>
            </a:r>
          </a:p>
        </p:txBody>
      </p:sp>
    </p:spTree>
    <p:extLst>
      <p:ext uri="{BB962C8B-B14F-4D97-AF65-F5344CB8AC3E}">
        <p14:creationId xmlns:p14="http://schemas.microsoft.com/office/powerpoint/2010/main" val="436447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は物理的にはどこに置かれるのでしょうか？</a:t>
            </a:r>
          </a:p>
          <a:p>
            <a:r>
              <a:rPr lang="ja-JP" altLang="en-US" dirty="0"/>
              <a:t>予測分岐において成立すると予測する場合に</a:t>
            </a:r>
            <a:r>
              <a:rPr lang="en-US" altLang="ja-JP" dirty="0"/>
              <a:t>BTB</a:t>
            </a:r>
            <a:r>
              <a:rPr lang="ja-JP" altLang="en-US" dirty="0"/>
              <a:t>によるコストが無視できないという話ですが、例えば常に成立すると予測するような構造では具体的にどれくらいのコストになるのでしょうか（もちろんケースバイケースだと思いますが、大体のオーダーがどのくらいなのか気になります）。</a:t>
            </a:r>
          </a:p>
          <a:p>
            <a:endParaRPr kumimoji="1" lang="ja-JP" altLang="en-US" dirty="0"/>
          </a:p>
        </p:txBody>
      </p:sp>
    </p:spTree>
    <p:extLst>
      <p:ext uri="{BB962C8B-B14F-4D97-AF65-F5344CB8AC3E}">
        <p14:creationId xmlns:p14="http://schemas.microsoft.com/office/powerpoint/2010/main" val="270092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endParaRPr lang="en-US" altLang="ja-JP" dirty="0"/>
          </a:p>
          <a:p>
            <a:pPr lvl="1"/>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2"/>
            <a:r>
              <a:rPr lang="ja-JP" altLang="en-US" dirty="0"/>
              <a:t>分岐が成立 　→ カウンタが１に → 次回は成立と予測</a:t>
            </a:r>
            <a:endParaRPr lang="en-US" altLang="ja-JP" dirty="0"/>
          </a:p>
          <a:p>
            <a:pPr lvl="2"/>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・マイクロコードによって</a:t>
            </a:r>
            <a:r>
              <a:rPr lang="en-US" altLang="ja-JP" dirty="0"/>
              <a:t>CPU</a:t>
            </a:r>
            <a:r>
              <a:rPr lang="ja-JP" altLang="en-US" dirty="0"/>
              <a:t>の動作を制御できるようになっているということでしたが、ユーザーが書いた普通のプログラムと、ワイヤードのロジックの間でマイクロコードがどのように作用しているのかいまいち掴めません。</a:t>
            </a:r>
          </a:p>
          <a:p>
            <a:r>
              <a:rPr lang="ja-JP" altLang="en-US" dirty="0"/>
              <a:t>・</a:t>
            </a:r>
            <a:r>
              <a:rPr lang="en-US" altLang="ja-JP" dirty="0"/>
              <a:t>Zen</a:t>
            </a:r>
            <a:r>
              <a:rPr lang="ja-JP" altLang="en-US" dirty="0"/>
              <a:t>や</a:t>
            </a:r>
            <a:r>
              <a:rPr lang="en-US" altLang="ja-JP" dirty="0"/>
              <a:t>Pen4</a:t>
            </a:r>
            <a:r>
              <a:rPr lang="ja-JP" altLang="en-US" dirty="0"/>
              <a:t>のパイプライン段数の話がありましたが、この手の商用の</a:t>
            </a:r>
            <a:r>
              <a:rPr lang="en-US" altLang="ja-JP" dirty="0"/>
              <a:t>CPU</a:t>
            </a:r>
            <a:r>
              <a:rPr lang="ja-JP" altLang="en-US" dirty="0"/>
              <a:t>のアーキテクチャに関する情報はどのような資料をあたれば得られるのでしょうか。</a:t>
            </a:r>
            <a:endParaRPr kumimoji="1" lang="ja-JP" altLang="en-US" dirty="0"/>
          </a:p>
        </p:txBody>
      </p:sp>
    </p:spTree>
    <p:extLst>
      <p:ext uri="{BB962C8B-B14F-4D97-AF65-F5344CB8AC3E}">
        <p14:creationId xmlns:p14="http://schemas.microsoft.com/office/powerpoint/2010/main" val="835803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cell</a:t>
            </a:r>
            <a:r>
              <a:rPr lang="ja-JP" altLang="en-US" dirty="0"/>
              <a:t>のパイプライン構成では</a:t>
            </a:r>
            <a:r>
              <a:rPr lang="en-US" altLang="ja-JP" dirty="0"/>
              <a:t>EX</a:t>
            </a:r>
            <a:r>
              <a:rPr lang="ja-JP" altLang="en-US" dirty="0"/>
              <a:t>の処理が最低でも</a:t>
            </a:r>
            <a:r>
              <a:rPr lang="en-US" altLang="ja-JP" dirty="0"/>
              <a:t>EX1</a:t>
            </a:r>
            <a:r>
              <a:rPr lang="ja-JP" altLang="en-US" dirty="0"/>
              <a:t>・</a:t>
            </a:r>
            <a:r>
              <a:rPr lang="en-US" altLang="ja-JP" dirty="0"/>
              <a:t>EX2</a:t>
            </a:r>
            <a:r>
              <a:rPr lang="ja-JP" altLang="en-US" dirty="0"/>
              <a:t>と二つに分けられていましたが、この部分を分ける意味はあるのでしょうか。考えられることとして、ほかのステージに奇数個の分割</a:t>
            </a:r>
            <a:r>
              <a:rPr lang="en-US" altLang="ja-JP" dirty="0"/>
              <a:t>(ID1-ID3</a:t>
            </a:r>
            <a:r>
              <a:rPr lang="ja-JP" altLang="en-US" dirty="0"/>
              <a:t>など</a:t>
            </a:r>
            <a:r>
              <a:rPr lang="en-US" altLang="ja-JP" dirty="0"/>
              <a:t>)</a:t>
            </a:r>
            <a:r>
              <a:rPr lang="ja-JP" altLang="en-US" dirty="0"/>
              <a:t>があり、そのステージの分解能が上がるからメリットが出てくる可能性はあるとは思うのですが、認識はあっているのでしょうか。</a:t>
            </a:r>
            <a:endParaRPr lang="en-US" altLang="ja-JP" dirty="0"/>
          </a:p>
          <a:p>
            <a:r>
              <a:rPr lang="ja-JP" altLang="en-US" dirty="0"/>
              <a:t>その場合、全ステージの分割が偶数個だった場合，それぞれの分割数を</a:t>
            </a:r>
            <a:r>
              <a:rPr lang="en-US" altLang="ja-JP" dirty="0"/>
              <a:t>1/2</a:t>
            </a:r>
            <a:r>
              <a:rPr lang="ja-JP" altLang="en-US" dirty="0"/>
              <a:t>にした方が</a:t>
            </a:r>
            <a:r>
              <a:rPr lang="en-US" altLang="ja-JP" dirty="0"/>
              <a:t>D</a:t>
            </a:r>
            <a:r>
              <a:rPr lang="ja-JP" altLang="en-US" dirty="0"/>
              <a:t>フリップフロップの必要個数が少なくなり効率が良くなると把握しています。</a:t>
            </a:r>
            <a:endParaRPr lang="en-US" altLang="ja-JP" dirty="0"/>
          </a:p>
          <a:p>
            <a:r>
              <a:rPr lang="ja-JP" altLang="en-US" dirty="0"/>
              <a:t>また別の質問として、先生の</a:t>
            </a:r>
            <a:r>
              <a:rPr lang="en-US" altLang="ja-JP" dirty="0"/>
              <a:t>CPU</a:t>
            </a:r>
            <a:r>
              <a:rPr lang="ja-JP" altLang="en-US" dirty="0"/>
              <a:t>作製の授業の</a:t>
            </a:r>
            <a:r>
              <a:rPr lang="en-US" altLang="ja-JP" dirty="0" err="1"/>
              <a:t>github</a:t>
            </a:r>
            <a:r>
              <a:rPr lang="ja-JP" altLang="en-US" dirty="0"/>
              <a:t>を参考に実際に組み立ててみたいと思ったのですが、</a:t>
            </a:r>
            <a:r>
              <a:rPr lang="en-US" altLang="ja-JP" dirty="0"/>
              <a:t>FPGA</a:t>
            </a:r>
            <a:r>
              <a:rPr lang="ja-JP" altLang="en-US" dirty="0"/>
              <a:t>はどの程度の性能のものを用意するとよい、などあれば教えていただきたいです。</a:t>
            </a:r>
            <a:r>
              <a:rPr lang="en-US" altLang="ja-JP" dirty="0"/>
              <a:t>(</a:t>
            </a:r>
            <a:r>
              <a:rPr lang="ja-JP" altLang="en-US" dirty="0"/>
              <a:t>特に価格などがピンキリなので。。。</a:t>
            </a:r>
            <a:r>
              <a:rPr lang="en-US" altLang="ja-JP" dirty="0"/>
              <a:t>)</a:t>
            </a:r>
          </a:p>
        </p:txBody>
      </p:sp>
    </p:spTree>
    <p:extLst>
      <p:ext uri="{BB962C8B-B14F-4D97-AF65-F5344CB8AC3E}">
        <p14:creationId xmlns:p14="http://schemas.microsoft.com/office/powerpoint/2010/main" val="754581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質問ですが、</a:t>
            </a:r>
            <a:r>
              <a:rPr lang="en-US" altLang="ja-JP" dirty="0"/>
              <a:t>BTB</a:t>
            </a:r>
            <a:r>
              <a:rPr lang="ja-JP" altLang="en-US" dirty="0"/>
              <a:t>は更新されるものなのでしょうか？更新も高速で行われるのでしょうか？</a:t>
            </a:r>
            <a:r>
              <a:rPr lang="en-US" altLang="ja-JP" dirty="0"/>
              <a:t>"</a:t>
            </a:r>
          </a:p>
          <a:p>
            <a:r>
              <a:rPr lang="ja-JP" altLang="en-US" dirty="0"/>
              <a:t>本題とは逸れるのですが、ある処理を実行するのにかかった</a:t>
            </a:r>
            <a:r>
              <a:rPr lang="en-US" altLang="ja-JP" dirty="0"/>
              <a:t>CPU cycle</a:t>
            </a:r>
            <a:r>
              <a:rPr lang="ja-JP" altLang="en-US" dirty="0"/>
              <a:t>数を正確に計測したいということがよくあります。いまのところは</a:t>
            </a:r>
            <a:r>
              <a:rPr lang="en-US" altLang="ja-JP" dirty="0"/>
              <a:t>RDTSC</a:t>
            </a:r>
            <a:r>
              <a:rPr lang="ja-JP" altLang="en-US" dirty="0"/>
              <a:t>命令を使う方法が一番精度が良い気がするのですが、何か他にできる工夫はありますか？</a:t>
            </a:r>
          </a:p>
          <a:p>
            <a:endParaRPr kumimoji="1" lang="ja-JP" altLang="en-US" dirty="0"/>
          </a:p>
        </p:txBody>
      </p:sp>
    </p:spTree>
    <p:extLst>
      <p:ext uri="{BB962C8B-B14F-4D97-AF65-F5344CB8AC3E}">
        <p14:creationId xmlns:p14="http://schemas.microsoft.com/office/powerpoint/2010/main" val="2674067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5" name="円/楕円 4"/>
          <p:cNvSpPr/>
          <p:nvPr/>
        </p:nvSpPr>
        <p:spPr bwMode="auto">
          <a:xfrm>
            <a:off x="439199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7" name="直線矢印コネクタ 6"/>
          <p:cNvCxnSpPr>
            <a:stCxn id="5" idx="5"/>
          </p:cNvCxnSpPr>
          <p:nvPr/>
        </p:nvCxnSpPr>
        <p:spPr bwMode="auto">
          <a:xfrm>
            <a:off x="492974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 name="直線矢印コネクタ 7"/>
          <p:cNvCxnSpPr>
            <a:stCxn id="5" idx="3"/>
          </p:cNvCxnSpPr>
          <p:nvPr/>
        </p:nvCxnSpPr>
        <p:spPr bwMode="auto">
          <a:xfrm flipH="1">
            <a:off x="4211996" y="192308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3" name="円/楕円 12"/>
          <p:cNvSpPr/>
          <p:nvPr/>
        </p:nvSpPr>
        <p:spPr bwMode="auto">
          <a:xfrm>
            <a:off x="2591978" y="153897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14" name="直線矢印コネクタ 13"/>
          <p:cNvCxnSpPr>
            <a:stCxn id="13" idx="5"/>
          </p:cNvCxnSpPr>
          <p:nvPr/>
        </p:nvCxnSpPr>
        <p:spPr bwMode="auto">
          <a:xfrm>
            <a:off x="3129723" y="1923082"/>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13" idx="3"/>
          </p:cNvCxnSpPr>
          <p:nvPr/>
        </p:nvCxnSpPr>
        <p:spPr bwMode="auto">
          <a:xfrm flipH="1">
            <a:off x="223197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8" name="円/楕円 17"/>
          <p:cNvSpPr/>
          <p:nvPr/>
        </p:nvSpPr>
        <p:spPr bwMode="auto">
          <a:xfrm>
            <a:off x="619201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9" name="直線矢印コネクタ 18"/>
          <p:cNvCxnSpPr>
            <a:stCxn id="18" idx="5"/>
          </p:cNvCxnSpPr>
          <p:nvPr/>
        </p:nvCxnSpPr>
        <p:spPr bwMode="auto">
          <a:xfrm>
            <a:off x="672976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8" idx="3"/>
          </p:cNvCxnSpPr>
          <p:nvPr/>
        </p:nvCxnSpPr>
        <p:spPr bwMode="auto">
          <a:xfrm flipH="1">
            <a:off x="583201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24" name="円/楕円 23"/>
          <p:cNvSpPr/>
          <p:nvPr/>
        </p:nvSpPr>
        <p:spPr bwMode="auto">
          <a:xfrm>
            <a:off x="3491988" y="207898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25" name="直線矢印コネクタ 24"/>
          <p:cNvCxnSpPr>
            <a:stCxn id="24" idx="5"/>
          </p:cNvCxnSpPr>
          <p:nvPr/>
        </p:nvCxnSpPr>
        <p:spPr bwMode="auto">
          <a:xfrm>
            <a:off x="4029733" y="2463088"/>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a:stCxn id="24" idx="3"/>
          </p:cNvCxnSpPr>
          <p:nvPr/>
        </p:nvCxnSpPr>
        <p:spPr bwMode="auto">
          <a:xfrm flipH="1">
            <a:off x="313198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1" name="円/楕円 30"/>
          <p:cNvSpPr/>
          <p:nvPr/>
        </p:nvSpPr>
        <p:spPr bwMode="auto">
          <a:xfrm>
            <a:off x="5292008" y="207898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32" name="直線矢印コネクタ 31"/>
          <p:cNvCxnSpPr>
            <a:stCxn id="31" idx="5"/>
          </p:cNvCxnSpPr>
          <p:nvPr/>
        </p:nvCxnSpPr>
        <p:spPr bwMode="auto">
          <a:xfrm>
            <a:off x="5829753"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1" idx="3"/>
          </p:cNvCxnSpPr>
          <p:nvPr/>
        </p:nvCxnSpPr>
        <p:spPr bwMode="auto">
          <a:xfrm flipH="1">
            <a:off x="493200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9" name="円/楕円 38"/>
          <p:cNvSpPr/>
          <p:nvPr/>
        </p:nvSpPr>
        <p:spPr bwMode="auto">
          <a:xfrm>
            <a:off x="4391998" y="261899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40" name="直線矢印コネクタ 39"/>
          <p:cNvCxnSpPr>
            <a:stCxn id="39" idx="5"/>
          </p:cNvCxnSpPr>
          <p:nvPr/>
        </p:nvCxnSpPr>
        <p:spPr bwMode="auto">
          <a:xfrm>
            <a:off x="4929743" y="300309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p:cNvCxnSpPr>
            <a:stCxn id="39" idx="3"/>
          </p:cNvCxnSpPr>
          <p:nvPr/>
        </p:nvCxnSpPr>
        <p:spPr bwMode="auto">
          <a:xfrm flipH="1">
            <a:off x="4031994" y="300309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349424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stCxn id="45" idx="5"/>
          </p:cNvCxnSpPr>
          <p:nvPr/>
        </p:nvCxnSpPr>
        <p:spPr bwMode="auto">
          <a:xfrm>
            <a:off x="4031994"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p:cNvCxnSpPr>
            <a:stCxn id="45" idx="3"/>
          </p:cNvCxnSpPr>
          <p:nvPr/>
        </p:nvCxnSpPr>
        <p:spPr bwMode="auto">
          <a:xfrm flipH="1">
            <a:off x="3401987" y="135897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8" name="円/楕円 47"/>
          <p:cNvSpPr/>
          <p:nvPr/>
        </p:nvSpPr>
        <p:spPr bwMode="auto">
          <a:xfrm>
            <a:off x="1694229" y="97487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cxnSp>
        <p:nvCxnSpPr>
          <p:cNvPr id="49" name="直線矢印コネクタ 48"/>
          <p:cNvCxnSpPr>
            <a:stCxn id="48" idx="5"/>
          </p:cNvCxnSpPr>
          <p:nvPr/>
        </p:nvCxnSpPr>
        <p:spPr bwMode="auto">
          <a:xfrm>
            <a:off x="2231974" y="1358977"/>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stCxn id="48" idx="3"/>
          </p:cNvCxnSpPr>
          <p:nvPr/>
        </p:nvCxnSpPr>
        <p:spPr bwMode="auto">
          <a:xfrm flipH="1">
            <a:off x="133422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1331964"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52" name="Rectangle 133"/>
          <p:cNvSpPr>
            <a:spLocks noChangeArrowheads="1"/>
          </p:cNvSpPr>
          <p:nvPr/>
        </p:nvSpPr>
        <p:spPr bwMode="auto">
          <a:xfrm>
            <a:off x="2324236" y="11548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53" name="円/楕円 52"/>
          <p:cNvSpPr/>
          <p:nvPr/>
        </p:nvSpPr>
        <p:spPr bwMode="auto">
          <a:xfrm>
            <a:off x="529426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54" name="直線矢印コネクタ 53"/>
          <p:cNvCxnSpPr>
            <a:stCxn id="53" idx="5"/>
          </p:cNvCxnSpPr>
          <p:nvPr/>
        </p:nvCxnSpPr>
        <p:spPr bwMode="auto">
          <a:xfrm>
            <a:off x="5832014" y="135897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53" idx="3"/>
          </p:cNvCxnSpPr>
          <p:nvPr/>
        </p:nvCxnSpPr>
        <p:spPr bwMode="auto">
          <a:xfrm flipH="1">
            <a:off x="493426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p:cNvCxnSpPr/>
          <p:nvPr/>
        </p:nvCxnSpPr>
        <p:spPr bwMode="auto">
          <a:xfrm flipH="1">
            <a:off x="6642023" y="135897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60" name="Rectangle 133"/>
          <p:cNvSpPr>
            <a:spLocks noChangeArrowheads="1"/>
          </p:cNvSpPr>
          <p:nvPr/>
        </p:nvSpPr>
        <p:spPr bwMode="auto">
          <a:xfrm>
            <a:off x="2229713" y="17430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1" name="Rectangle 133"/>
          <p:cNvSpPr>
            <a:spLocks noChangeArrowheads="1"/>
          </p:cNvSpPr>
          <p:nvPr/>
        </p:nvSpPr>
        <p:spPr bwMode="auto">
          <a:xfrm>
            <a:off x="322198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2" name="Rectangle 133"/>
          <p:cNvSpPr>
            <a:spLocks noChangeArrowheads="1"/>
          </p:cNvSpPr>
          <p:nvPr/>
        </p:nvSpPr>
        <p:spPr bwMode="auto">
          <a:xfrm>
            <a:off x="3129723"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3" name="Rectangle 133"/>
          <p:cNvSpPr>
            <a:spLocks noChangeArrowheads="1"/>
          </p:cNvSpPr>
          <p:nvPr/>
        </p:nvSpPr>
        <p:spPr bwMode="auto">
          <a:xfrm>
            <a:off x="4121995"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4" name="Rectangle 133"/>
          <p:cNvSpPr>
            <a:spLocks noChangeArrowheads="1"/>
          </p:cNvSpPr>
          <p:nvPr/>
        </p:nvSpPr>
        <p:spPr bwMode="auto">
          <a:xfrm>
            <a:off x="5019744"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5" name="Rectangle 133"/>
          <p:cNvSpPr>
            <a:spLocks noChangeArrowheads="1"/>
          </p:cNvSpPr>
          <p:nvPr/>
        </p:nvSpPr>
        <p:spPr bwMode="auto">
          <a:xfrm>
            <a:off x="6012016"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6" name="Rectangle 133"/>
          <p:cNvSpPr>
            <a:spLocks noChangeArrowheads="1"/>
          </p:cNvSpPr>
          <p:nvPr/>
        </p:nvSpPr>
        <p:spPr bwMode="auto">
          <a:xfrm>
            <a:off x="5022005"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7" name="Rectangle 133"/>
          <p:cNvSpPr>
            <a:spLocks noChangeArrowheads="1"/>
          </p:cNvSpPr>
          <p:nvPr/>
        </p:nvSpPr>
        <p:spPr bwMode="auto">
          <a:xfrm>
            <a:off x="502200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8" name="円/楕円 67"/>
          <p:cNvSpPr/>
          <p:nvPr/>
        </p:nvSpPr>
        <p:spPr bwMode="auto">
          <a:xfrm>
            <a:off x="4481999" y="423900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69" name="直線矢印コネクタ 68"/>
          <p:cNvCxnSpPr>
            <a:stCxn id="68" idx="5"/>
          </p:cNvCxnSpPr>
          <p:nvPr/>
        </p:nvCxnSpPr>
        <p:spPr bwMode="auto">
          <a:xfrm>
            <a:off x="5019744" y="4623112"/>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68" idx="3"/>
          </p:cNvCxnSpPr>
          <p:nvPr/>
        </p:nvCxnSpPr>
        <p:spPr bwMode="auto">
          <a:xfrm flipH="1">
            <a:off x="4301997" y="462311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1" name="円/楕円 70"/>
          <p:cNvSpPr/>
          <p:nvPr/>
        </p:nvSpPr>
        <p:spPr bwMode="auto">
          <a:xfrm>
            <a:off x="268197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72" name="直線矢印コネクタ 71"/>
          <p:cNvCxnSpPr>
            <a:stCxn id="71" idx="5"/>
          </p:cNvCxnSpPr>
          <p:nvPr/>
        </p:nvCxnSpPr>
        <p:spPr bwMode="auto">
          <a:xfrm>
            <a:off x="3219724" y="4623112"/>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3" name="直線矢印コネクタ 72"/>
          <p:cNvCxnSpPr>
            <a:stCxn id="71" idx="3"/>
          </p:cNvCxnSpPr>
          <p:nvPr/>
        </p:nvCxnSpPr>
        <p:spPr bwMode="auto">
          <a:xfrm flipH="1">
            <a:off x="232197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4" name="円/楕円 73"/>
          <p:cNvSpPr/>
          <p:nvPr/>
        </p:nvSpPr>
        <p:spPr bwMode="auto">
          <a:xfrm>
            <a:off x="628201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75" name="直線矢印コネクタ 74"/>
          <p:cNvCxnSpPr>
            <a:stCxn id="74" idx="5"/>
          </p:cNvCxnSpPr>
          <p:nvPr/>
        </p:nvCxnSpPr>
        <p:spPr bwMode="auto">
          <a:xfrm>
            <a:off x="6819764"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6" name="直線矢印コネクタ 75"/>
          <p:cNvCxnSpPr>
            <a:stCxn id="74" idx="3"/>
          </p:cNvCxnSpPr>
          <p:nvPr/>
        </p:nvCxnSpPr>
        <p:spPr bwMode="auto">
          <a:xfrm flipH="1">
            <a:off x="592201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7" name="円/楕円 76"/>
          <p:cNvSpPr/>
          <p:nvPr/>
        </p:nvSpPr>
        <p:spPr bwMode="auto">
          <a:xfrm>
            <a:off x="3581989" y="477901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78" name="直線矢印コネクタ 77"/>
          <p:cNvCxnSpPr>
            <a:stCxn id="77" idx="5"/>
          </p:cNvCxnSpPr>
          <p:nvPr/>
        </p:nvCxnSpPr>
        <p:spPr bwMode="auto">
          <a:xfrm>
            <a:off x="4119734" y="5163118"/>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9" name="直線矢印コネクタ 78"/>
          <p:cNvCxnSpPr>
            <a:stCxn id="77" idx="3"/>
          </p:cNvCxnSpPr>
          <p:nvPr/>
        </p:nvCxnSpPr>
        <p:spPr bwMode="auto">
          <a:xfrm flipH="1">
            <a:off x="3221985"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0" name="円/楕円 79"/>
          <p:cNvSpPr/>
          <p:nvPr/>
        </p:nvSpPr>
        <p:spPr bwMode="auto">
          <a:xfrm>
            <a:off x="5382009" y="477901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81" name="直線矢印コネクタ 80"/>
          <p:cNvCxnSpPr>
            <a:stCxn id="80" idx="5"/>
          </p:cNvCxnSpPr>
          <p:nvPr/>
        </p:nvCxnSpPr>
        <p:spPr bwMode="auto">
          <a:xfrm>
            <a:off x="5919754"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2" name="直線矢印コネクタ 81"/>
          <p:cNvCxnSpPr>
            <a:stCxn id="80" idx="3"/>
          </p:cNvCxnSpPr>
          <p:nvPr/>
        </p:nvCxnSpPr>
        <p:spPr bwMode="auto">
          <a:xfrm flipH="1">
            <a:off x="5022005" y="5163118"/>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3" name="円/楕円 82"/>
          <p:cNvSpPr/>
          <p:nvPr/>
        </p:nvSpPr>
        <p:spPr bwMode="auto">
          <a:xfrm>
            <a:off x="4481999" y="531902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84" name="直線矢印コネクタ 83"/>
          <p:cNvCxnSpPr>
            <a:stCxn id="83" idx="5"/>
          </p:cNvCxnSpPr>
          <p:nvPr/>
        </p:nvCxnSpPr>
        <p:spPr bwMode="auto">
          <a:xfrm>
            <a:off x="5019744" y="570312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5" name="直線矢印コネクタ 84"/>
          <p:cNvCxnSpPr>
            <a:stCxn id="83" idx="3"/>
          </p:cNvCxnSpPr>
          <p:nvPr/>
        </p:nvCxnSpPr>
        <p:spPr bwMode="auto">
          <a:xfrm flipH="1">
            <a:off x="4121995" y="570312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86" name="円/楕円 85"/>
          <p:cNvSpPr/>
          <p:nvPr/>
        </p:nvSpPr>
        <p:spPr bwMode="auto">
          <a:xfrm>
            <a:off x="358425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87" name="直線矢印コネクタ 86"/>
          <p:cNvCxnSpPr>
            <a:stCxn id="86" idx="5"/>
          </p:cNvCxnSpPr>
          <p:nvPr/>
        </p:nvCxnSpPr>
        <p:spPr bwMode="auto">
          <a:xfrm>
            <a:off x="4121995"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8" name="直線矢印コネクタ 87"/>
          <p:cNvCxnSpPr>
            <a:stCxn id="86" idx="3"/>
          </p:cNvCxnSpPr>
          <p:nvPr/>
        </p:nvCxnSpPr>
        <p:spPr bwMode="auto">
          <a:xfrm flipH="1">
            <a:off x="3491988" y="405900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9" name="円/楕円 88"/>
          <p:cNvSpPr/>
          <p:nvPr/>
        </p:nvSpPr>
        <p:spPr bwMode="auto">
          <a:xfrm>
            <a:off x="178423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a:t>
            </a:r>
            <a:endParaRPr kumimoji="1" lang="ja-JP" altLang="en-US" dirty="0">
              <a:solidFill>
                <a:schemeClr val="tx1">
                  <a:lumMod val="75000"/>
                  <a:lumOff val="25000"/>
                </a:schemeClr>
              </a:solidFill>
              <a:latin typeface="+mn-ea"/>
            </a:endParaRPr>
          </a:p>
        </p:txBody>
      </p:sp>
      <p:cxnSp>
        <p:nvCxnSpPr>
          <p:cNvPr id="90" name="直線矢印コネクタ 89"/>
          <p:cNvCxnSpPr>
            <a:stCxn id="89" idx="5"/>
          </p:cNvCxnSpPr>
          <p:nvPr/>
        </p:nvCxnSpPr>
        <p:spPr bwMode="auto">
          <a:xfrm>
            <a:off x="2321975" y="4059007"/>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91" name="直線矢印コネクタ 90"/>
          <p:cNvCxnSpPr>
            <a:stCxn id="89" idx="3"/>
          </p:cNvCxnSpPr>
          <p:nvPr/>
        </p:nvCxnSpPr>
        <p:spPr bwMode="auto">
          <a:xfrm flipH="1">
            <a:off x="1424226"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2" name="Rectangle 133"/>
          <p:cNvSpPr>
            <a:spLocks noChangeArrowheads="1"/>
          </p:cNvSpPr>
          <p:nvPr/>
        </p:nvSpPr>
        <p:spPr bwMode="auto">
          <a:xfrm>
            <a:off x="1421965"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3" name="Rectangle 133"/>
          <p:cNvSpPr>
            <a:spLocks noChangeArrowheads="1"/>
          </p:cNvSpPr>
          <p:nvPr/>
        </p:nvSpPr>
        <p:spPr bwMode="auto">
          <a:xfrm>
            <a:off x="2414237" y="38549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94" name="円/楕円 93"/>
          <p:cNvSpPr/>
          <p:nvPr/>
        </p:nvSpPr>
        <p:spPr bwMode="auto">
          <a:xfrm>
            <a:off x="5384270" y="367490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95" name="直線矢印コネクタ 94"/>
          <p:cNvCxnSpPr>
            <a:stCxn id="94" idx="5"/>
          </p:cNvCxnSpPr>
          <p:nvPr/>
        </p:nvCxnSpPr>
        <p:spPr bwMode="auto">
          <a:xfrm>
            <a:off x="5922015" y="405900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4" idx="3"/>
          </p:cNvCxnSpPr>
          <p:nvPr/>
        </p:nvCxnSpPr>
        <p:spPr bwMode="auto">
          <a:xfrm flipH="1">
            <a:off x="5024266" y="4059007"/>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p:cNvCxnSpPr/>
          <p:nvPr/>
        </p:nvCxnSpPr>
        <p:spPr bwMode="auto">
          <a:xfrm flipH="1">
            <a:off x="6732024" y="405900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8" name="Rectangle 133"/>
          <p:cNvSpPr>
            <a:spLocks noChangeArrowheads="1"/>
          </p:cNvSpPr>
          <p:nvPr/>
        </p:nvSpPr>
        <p:spPr bwMode="auto">
          <a:xfrm>
            <a:off x="2319714" y="44431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9" name="Rectangle 133"/>
          <p:cNvSpPr>
            <a:spLocks noChangeArrowheads="1"/>
          </p:cNvSpPr>
          <p:nvPr/>
        </p:nvSpPr>
        <p:spPr bwMode="auto">
          <a:xfrm>
            <a:off x="331198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0" name="Rectangle 133"/>
          <p:cNvSpPr>
            <a:spLocks noChangeArrowheads="1"/>
          </p:cNvSpPr>
          <p:nvPr/>
        </p:nvSpPr>
        <p:spPr bwMode="auto">
          <a:xfrm>
            <a:off x="3219724"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1" name="Rectangle 133"/>
          <p:cNvSpPr>
            <a:spLocks noChangeArrowheads="1"/>
          </p:cNvSpPr>
          <p:nvPr/>
        </p:nvSpPr>
        <p:spPr bwMode="auto">
          <a:xfrm>
            <a:off x="4211996"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2" name="Rectangle 133"/>
          <p:cNvSpPr>
            <a:spLocks noChangeArrowheads="1"/>
          </p:cNvSpPr>
          <p:nvPr/>
        </p:nvSpPr>
        <p:spPr bwMode="auto">
          <a:xfrm>
            <a:off x="5109745"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3" name="Rectangle 133"/>
          <p:cNvSpPr>
            <a:spLocks noChangeArrowheads="1"/>
          </p:cNvSpPr>
          <p:nvPr/>
        </p:nvSpPr>
        <p:spPr bwMode="auto">
          <a:xfrm>
            <a:off x="6102017"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4" name="Rectangle 133"/>
          <p:cNvSpPr>
            <a:spLocks noChangeArrowheads="1"/>
          </p:cNvSpPr>
          <p:nvPr/>
        </p:nvSpPr>
        <p:spPr bwMode="auto">
          <a:xfrm>
            <a:off x="5112006"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5" name="Rectangle 133"/>
          <p:cNvSpPr>
            <a:spLocks noChangeArrowheads="1"/>
          </p:cNvSpPr>
          <p:nvPr/>
        </p:nvSpPr>
        <p:spPr bwMode="auto">
          <a:xfrm>
            <a:off x="511200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6" name="Rectangle 133">
            <a:extLst>
              <a:ext uri="{FF2B5EF4-FFF2-40B4-BE49-F238E27FC236}">
                <a16:creationId xmlns:a16="http://schemas.microsoft.com/office/drawing/2014/main" id="{2A20B7A9-8325-42CC-AD81-CD162579F59D}"/>
              </a:ext>
            </a:extLst>
          </p:cNvPr>
          <p:cNvSpPr>
            <a:spLocks noChangeArrowheads="1"/>
          </p:cNvSpPr>
          <p:nvPr/>
        </p:nvSpPr>
        <p:spPr bwMode="auto">
          <a:xfrm>
            <a:off x="5472010" y="306899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と来た時は右に</a:t>
            </a:r>
            <a:endParaRPr lang="en-US" altLang="ja-JP" sz="1800" dirty="0">
              <a:solidFill>
                <a:schemeClr val="tx1">
                  <a:lumMod val="75000"/>
                  <a:lumOff val="25000"/>
                </a:schemeClr>
              </a:solidFill>
              <a:latin typeface="+mn-ea"/>
              <a:ea typeface="+mn-ea"/>
            </a:endParaRP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5472010" y="558902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H</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と来た時は左に</a:t>
            </a:r>
            <a:endParaRPr lang="en-US" altLang="ja-JP" sz="18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1794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4225682068"/>
              </p:ext>
            </p:extLst>
          </p:nvPr>
        </p:nvGraphicFramePr>
        <p:xfrm>
          <a:off x="1691704"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4203261628"/>
              </p:ext>
            </p:extLst>
          </p:nvPr>
        </p:nvGraphicFramePr>
        <p:xfrm>
          <a:off x="3851992" y="1538979"/>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2406584363"/>
              </p:ext>
            </p:extLst>
          </p:nvPr>
        </p:nvGraphicFramePr>
        <p:xfrm>
          <a:off x="6011752"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今セメスターの授業は全てオンラインで実施する予定でしょうか？</a:t>
            </a:r>
            <a:endParaRPr lang="en-US" altLang="ja-JP" dirty="0"/>
          </a:p>
          <a:p>
            <a:r>
              <a:rPr lang="ja-JP" altLang="en-US" dirty="0"/>
              <a:t>スライド</a:t>
            </a:r>
            <a:r>
              <a:rPr lang="en-US" altLang="ja-JP" dirty="0"/>
              <a:t>37</a:t>
            </a:r>
            <a:r>
              <a:rPr lang="ja-JP" altLang="en-US" dirty="0"/>
              <a:t>（</a:t>
            </a:r>
            <a:r>
              <a:rPr lang="en-US" altLang="ja-JP" dirty="0"/>
              <a:t>38</a:t>
            </a:r>
            <a:r>
              <a:rPr lang="ja-JP" altLang="en-US" dirty="0"/>
              <a:t>かもしれません）の「乗除算はあきらめてパイプライン化」がいまいちつかめませんでした．</a:t>
            </a:r>
          </a:p>
          <a:p>
            <a:endParaRPr kumimoji="1" lang="ja-JP" altLang="en-US" dirty="0"/>
          </a:p>
        </p:txBody>
      </p:sp>
    </p:spTree>
    <p:extLst>
      <p:ext uri="{BB962C8B-B14F-4D97-AF65-F5344CB8AC3E}">
        <p14:creationId xmlns:p14="http://schemas.microsoft.com/office/powerpoint/2010/main" val="29636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モチベーション：</a:t>
            </a:r>
            <a:endParaRPr lang="en-US" altLang="ja-JP" dirty="0"/>
          </a:p>
          <a:p>
            <a:pPr lvl="1"/>
            <a:r>
              <a:rPr lang="ja-JP" altLang="en-US" dirty="0"/>
              <a:t>グローバル履歴のうち，本当に相関があるのは一部のビットのみ</a:t>
            </a:r>
            <a:endParaRPr lang="en-US" altLang="ja-JP" dirty="0"/>
          </a:p>
          <a:p>
            <a:pPr lvl="1"/>
            <a:r>
              <a:rPr lang="ja-JP" altLang="en-US" dirty="0"/>
              <a:t>ある特定の </a:t>
            </a:r>
            <a:r>
              <a:rPr lang="en-US" altLang="ja-JP" dirty="0"/>
              <a:t>if </a:t>
            </a:r>
            <a:r>
              <a:rPr lang="ja-JP" altLang="en-US" dirty="0"/>
              <a:t>文同士で相関がある場合，間の履歴は無駄</a:t>
            </a:r>
            <a:endParaRPr lang="en-US" altLang="ja-JP" dirty="0"/>
          </a:p>
          <a:p>
            <a:r>
              <a:rPr kumimoji="1" lang="ja-JP" altLang="en-US" dirty="0"/>
              <a:t>パーセプトロン予測器：</a:t>
            </a:r>
            <a:endParaRPr kumimoji="1" lang="en-US" altLang="ja-JP" dirty="0"/>
          </a:p>
          <a:p>
            <a:pPr lvl="1"/>
            <a:r>
              <a:rPr kumimoji="1" lang="ja-JP" altLang="en-US" dirty="0"/>
              <a:t>１層パーセプトロンを使って予測</a:t>
            </a:r>
            <a:endParaRPr kumimoji="1" lang="en-US" altLang="ja-JP" dirty="0"/>
          </a:p>
          <a:p>
            <a:pPr lvl="1"/>
            <a:r>
              <a:rPr lang="ja-JP" altLang="en-US" dirty="0"/>
              <a:t>高速に予測を行う必要があるため，ややこしいことは無理</a:t>
            </a:r>
            <a:endParaRPr lang="en-US" altLang="ja-JP" dirty="0"/>
          </a:p>
          <a:p>
            <a:pPr lvl="2"/>
            <a:r>
              <a:rPr lang="ja-JP" altLang="en-US" dirty="0"/>
              <a:t>１層限定で，重みは８ビット固定小数点とか</a:t>
            </a:r>
            <a:endParaRPr kumimoji="1" lang="en-US" altLang="ja-JP" dirty="0"/>
          </a:p>
          <a:p>
            <a:r>
              <a:rPr kumimoji="1" lang="ja-JP" altLang="en-US" dirty="0"/>
              <a:t>塩谷が学生の頃は半分ネタだと思われていたが，今は実用化されている</a:t>
            </a:r>
            <a:endParaRPr kumimoji="1" lang="en-US" altLang="ja-JP" dirty="0"/>
          </a:p>
          <a:p>
            <a:pPr lvl="1"/>
            <a:r>
              <a:rPr kumimoji="1" lang="en-US" altLang="ja-JP" dirty="0"/>
              <a:t>AMD Zen </a:t>
            </a:r>
            <a:r>
              <a:rPr kumimoji="1" lang="ja-JP" altLang="en-US" dirty="0"/>
              <a:t>はこれを使っている</a:t>
            </a:r>
          </a:p>
        </p:txBody>
      </p:sp>
    </p:spTree>
    <p:extLst>
      <p:ext uri="{BB962C8B-B14F-4D97-AF65-F5344CB8AC3E}">
        <p14:creationId xmlns:p14="http://schemas.microsoft.com/office/powerpoint/2010/main" val="2973503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パーセプトロン</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76CD328-B560-4E84-B93F-AC51A9DA24DD}"/>
                  </a:ext>
                </a:extLst>
              </p:cNvPr>
              <p:cNvSpPr>
                <a:spLocks noGrp="1"/>
              </p:cNvSpPr>
              <p:nvPr>
                <p:ph type="body" sz="quarter" idx="10"/>
              </p:nvPr>
            </p:nvSpPr>
            <p:spPr>
              <a:xfrm>
                <a:off x="5832014" y="2978995"/>
                <a:ext cx="2970033" cy="629700"/>
              </a:xfrm>
            </p:spPr>
            <p:txBody>
              <a:bodyPr/>
              <a:lstStyle/>
              <a:p>
                <a14:m>
                  <m:oMath xmlns:m="http://schemas.openxmlformats.org/officeDocument/2006/math">
                    <m:r>
                      <a:rPr kumimoji="1" lang="en-US" altLang="ja-JP" b="0" i="1" dirty="0" smtClean="0">
                        <a:latin typeface="Cambria Math" panose="02040503050406030204" pitchFamily="18" charset="0"/>
                      </a:rPr>
                      <m:t>𝑧</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nary>
                      <m:naryPr>
                        <m:chr m:val="∑"/>
                        <m:ctrlPr>
                          <a:rPr kumimoji="1" lang="en-US" altLang="ja-JP" i="1" dirty="0" smtClean="0">
                            <a:latin typeface="Cambria Math" panose="02040503050406030204" pitchFamily="18" charset="0"/>
                          </a:rPr>
                        </m:ctrlPr>
                      </m:naryPr>
                      <m:sub>
                        <m:r>
                          <m:rPr>
                            <m:brk m:alnAt="23"/>
                          </m:rP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𝑚</m:t>
                        </m:r>
                      </m:sup>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𝑖</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e>
                    </m:nary>
                  </m:oMath>
                </a14:m>
                <a:endParaRPr kumimoji="1" lang="ja-JP" altLang="en-US" dirty="0"/>
              </a:p>
            </p:txBody>
          </p:sp>
        </mc:Choice>
        <mc:Fallback xmlns="">
          <p:sp>
            <p:nvSpPr>
              <p:cNvPr id="3" name="テキスト プレースホルダー 2">
                <a:extLst>
                  <a:ext uri="{FF2B5EF4-FFF2-40B4-BE49-F238E27FC236}">
                    <a16:creationId xmlns:a16="http://schemas.microsoft.com/office/drawing/2014/main" id="{C76CD328-B560-4E84-B93F-AC51A9DA24DD}"/>
                  </a:ext>
                </a:extLst>
              </p:cNvPr>
              <p:cNvSpPr>
                <a:spLocks noGrp="1" noRot="1" noChangeAspect="1" noMove="1" noResize="1" noEditPoints="1" noAdjustHandles="1" noChangeArrowheads="1" noChangeShapeType="1" noTextEdit="1"/>
              </p:cNvSpPr>
              <p:nvPr>
                <p:ph type="body" sz="quarter" idx="10"/>
              </p:nvPr>
            </p:nvSpPr>
            <p:spPr>
              <a:xfrm>
                <a:off x="5832014" y="2978995"/>
                <a:ext cx="2970033" cy="629700"/>
              </a:xfrm>
              <a:blipFill>
                <a:blip r:embed="rId2"/>
                <a:stretch>
                  <a:fillRect l="-1848" t="-59223" b="-100000"/>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03C3FBF6-56D8-4368-AB14-242ABE83B514}"/>
              </a:ext>
            </a:extLst>
          </p:cNvPr>
          <p:cNvSpPr/>
          <p:nvPr/>
        </p:nvSpPr>
        <p:spPr bwMode="auto">
          <a:xfrm>
            <a:off x="3491987" y="2168986"/>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3278842" y="1448978"/>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3098840"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3098840" y="1088974"/>
                <a:ext cx="360004" cy="360004"/>
              </a:xfrm>
              <a:prstGeom prst="rect">
                <a:avLst/>
              </a:prstGeom>
              <a:blipFill>
                <a:blip r:embed="rId3"/>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3851992"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3851992" y="1088974"/>
                <a:ext cx="360004" cy="360004"/>
              </a:xfrm>
              <a:prstGeom prst="rect">
                <a:avLst/>
              </a:prstGeom>
              <a:blipFill>
                <a:blip r:embed="rId4"/>
                <a:stretch>
                  <a:fillRect l="-10169"/>
                </a:stretch>
              </a:blipFill>
              <a:ln w="6350">
                <a:noFill/>
                <a:headEnd/>
                <a:tailEnd type="none" w="sm" len="med"/>
              </a:ln>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6495445F-363E-440D-BEAB-65A78BFEFC09}"/>
              </a:ext>
            </a:extLst>
          </p:cNvPr>
          <p:cNvSpPr/>
          <p:nvPr/>
        </p:nvSpPr>
        <p:spPr bwMode="auto">
          <a:xfrm>
            <a:off x="4932004"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a:t>
            </a:r>
            <a:endParaRPr lang="ja-JP" altLang="en-US" sz="2000" dirty="0">
              <a:solidFill>
                <a:schemeClr val="tx1">
                  <a:lumMod val="75000"/>
                  <a:lumOff val="25000"/>
                </a:schemeClr>
              </a:solidFill>
              <a:latin typeface="Arial Narrow" panose="020B0606020202030204" pitchFamily="34" charset="0"/>
            </a:endParaRPr>
          </a:p>
        </p:txBody>
      </p:sp>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4031994" y="1448978"/>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4662001" y="1416775"/>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5112007" y="1416775"/>
            <a:ext cx="462154" cy="842212"/>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BCB978-7455-44C0-9F75-1E921CE16AAE}"/>
                  </a:ext>
                </a:extLst>
              </p:cNvPr>
              <p:cNvSpPr/>
              <p:nvPr/>
            </p:nvSpPr>
            <p:spPr bwMode="auto">
              <a:xfrm>
                <a:off x="3131984"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0</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3" name="正方形/長方形 22">
                <a:extLst>
                  <a:ext uri="{FF2B5EF4-FFF2-40B4-BE49-F238E27FC236}">
                    <a16:creationId xmlns:a16="http://schemas.microsoft.com/office/drawing/2014/main" id="{19BCB978-7455-44C0-9F75-1E921CE16AAE}"/>
                  </a:ext>
                </a:extLst>
              </p:cNvPr>
              <p:cNvSpPr>
                <a:spLocks noRot="1" noChangeAspect="1" noMove="1" noResize="1" noEditPoints="1" noAdjustHandles="1" noChangeArrowheads="1" noChangeShapeType="1" noTextEdit="1"/>
              </p:cNvSpPr>
              <p:nvPr/>
            </p:nvSpPr>
            <p:spPr bwMode="auto">
              <a:xfrm>
                <a:off x="3131984" y="1538979"/>
                <a:ext cx="360004" cy="360004"/>
              </a:xfrm>
              <a:prstGeom prst="rect">
                <a:avLst/>
              </a:prstGeom>
              <a:blipFill>
                <a:blip r:embed="rId5"/>
                <a:stretch>
                  <a:fillRect l="-1694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75876AEF-3248-4B60-A091-DBFD29657ED6}"/>
                  </a:ext>
                </a:extLst>
              </p:cNvPr>
              <p:cNvSpPr/>
              <p:nvPr/>
            </p:nvSpPr>
            <p:spPr bwMode="auto">
              <a:xfrm>
                <a:off x="3761991"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6" name="正方形/長方形 25">
                <a:extLst>
                  <a:ext uri="{FF2B5EF4-FFF2-40B4-BE49-F238E27FC236}">
                    <a16:creationId xmlns:a16="http://schemas.microsoft.com/office/drawing/2014/main" id="{75876AEF-3248-4B60-A091-DBFD29657ED6}"/>
                  </a:ext>
                </a:extLst>
              </p:cNvPr>
              <p:cNvSpPr>
                <a:spLocks noRot="1" noChangeAspect="1" noMove="1" noResize="1" noEditPoints="1" noAdjustHandles="1" noChangeArrowheads="1" noChangeShapeType="1" noTextEdit="1"/>
              </p:cNvSpPr>
              <p:nvPr/>
            </p:nvSpPr>
            <p:spPr bwMode="auto">
              <a:xfrm>
                <a:off x="3761991" y="1538979"/>
                <a:ext cx="360004" cy="360004"/>
              </a:xfrm>
              <a:prstGeom prst="rect">
                <a:avLst/>
              </a:prstGeom>
              <a:blipFill>
                <a:blip r:embed="rId6"/>
                <a:stretch>
                  <a:fillRect l="-1525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4572000"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4572000" y="1088974"/>
                <a:ext cx="384303" cy="327801"/>
              </a:xfrm>
              <a:prstGeom prst="rect">
                <a:avLst/>
              </a:prstGeom>
              <a:blipFill>
                <a:blip r:embed="rId7"/>
                <a:stretch>
                  <a:fillRect l="-6349" b="-754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CBBF7BBC-7C75-4C19-AEA7-A9C80736AAF6}"/>
                  </a:ext>
                </a:extLst>
              </p:cNvPr>
              <p:cNvSpPr/>
              <p:nvPr/>
            </p:nvSpPr>
            <p:spPr bwMode="auto">
              <a:xfrm>
                <a:off x="4391998"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1" name="正方形/長方形 30">
                <a:extLst>
                  <a:ext uri="{FF2B5EF4-FFF2-40B4-BE49-F238E27FC236}">
                    <a16:creationId xmlns:a16="http://schemas.microsoft.com/office/drawing/2014/main" id="{CBBF7BBC-7C75-4C19-AEA7-A9C80736AAF6}"/>
                  </a:ext>
                </a:extLst>
              </p:cNvPr>
              <p:cNvSpPr>
                <a:spLocks noRot="1" noChangeAspect="1" noMove="1" noResize="1" noEditPoints="1" noAdjustHandles="1" noChangeArrowheads="1" noChangeShapeType="1" noTextEdit="1"/>
              </p:cNvSpPr>
              <p:nvPr/>
            </p:nvSpPr>
            <p:spPr bwMode="auto">
              <a:xfrm>
                <a:off x="4391998" y="1538979"/>
                <a:ext cx="360004" cy="360004"/>
              </a:xfrm>
              <a:prstGeom prst="rect">
                <a:avLst/>
              </a:prstGeom>
              <a:blipFill>
                <a:blip r:embed="rId8"/>
                <a:stretch>
                  <a:fillRect l="-1666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5382009"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5382009" y="1088974"/>
                <a:ext cx="384303" cy="327801"/>
              </a:xfrm>
              <a:prstGeom prst="rect">
                <a:avLst/>
              </a:prstGeom>
              <a:blipFill>
                <a:blip r:embed="rId9"/>
                <a:stretch>
                  <a:fillRect l="-15873" b="-377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7A6735B-AE08-494C-BC8B-162EF8973DE7}"/>
                  </a:ext>
                </a:extLst>
              </p:cNvPr>
              <p:cNvSpPr/>
              <p:nvPr/>
            </p:nvSpPr>
            <p:spPr bwMode="auto">
              <a:xfrm>
                <a:off x="5022005"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8" name="正方形/長方形 37">
                <a:extLst>
                  <a:ext uri="{FF2B5EF4-FFF2-40B4-BE49-F238E27FC236}">
                    <a16:creationId xmlns:a16="http://schemas.microsoft.com/office/drawing/2014/main" id="{37A6735B-AE08-494C-BC8B-162EF8973DE7}"/>
                  </a:ext>
                </a:extLst>
              </p:cNvPr>
              <p:cNvSpPr>
                <a:spLocks noRot="1" noChangeAspect="1" noMove="1" noResize="1" noEditPoints="1" noAdjustHandles="1" noChangeArrowheads="1" noChangeShapeType="1" noTextEdit="1"/>
              </p:cNvSpPr>
              <p:nvPr/>
            </p:nvSpPr>
            <p:spPr bwMode="auto">
              <a:xfrm>
                <a:off x="5022005" y="1538979"/>
                <a:ext cx="360004" cy="360004"/>
              </a:xfrm>
              <a:prstGeom prst="rect">
                <a:avLst/>
              </a:prstGeom>
              <a:blipFill>
                <a:blip r:embed="rId10"/>
                <a:stretch>
                  <a:fillRect l="-25424" r="-1695"/>
                </a:stretch>
              </a:blipFill>
              <a:ln w="6350">
                <a:noFill/>
                <a:headEnd/>
                <a:tailEnd type="none" w="sm" len="med"/>
              </a:ln>
            </p:spPr>
            <p:txBody>
              <a:bodyPr/>
              <a:lstStyle/>
              <a:p>
                <a:r>
                  <a:rPr lang="ja-JP" altLang="en-US">
                    <a:noFill/>
                  </a:rPr>
                  <a:t> </a:t>
                </a:r>
              </a:p>
            </p:txBody>
          </p:sp>
        </mc:Fallback>
      </mc:AlternateContent>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4572000" y="3068996"/>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4662001"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0" i="1" dirty="0" smtClean="0">
                          <a:solidFill>
                            <a:schemeClr val="tx1">
                              <a:lumMod val="75000"/>
                              <a:lumOff val="25000"/>
                            </a:schemeClr>
                          </a:solidFill>
                          <a:latin typeface="Cambria Math" panose="02040503050406030204" pitchFamily="18" charset="0"/>
                        </a:rPr>
                        <m:t>𝑧</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4662001" y="3158997"/>
                <a:ext cx="360004" cy="360004"/>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楕円 60">
                <a:extLst>
                  <a:ext uri="{FF2B5EF4-FFF2-40B4-BE49-F238E27FC236}">
                    <a16:creationId xmlns:a16="http://schemas.microsoft.com/office/drawing/2014/main" id="{B4E8F6D9-5AE4-4891-9733-6D8D47FE7D9B}"/>
                  </a:ext>
                </a:extLst>
              </p:cNvPr>
              <p:cNvSpPr/>
              <p:nvPr/>
            </p:nvSpPr>
            <p:spPr bwMode="auto">
              <a:xfrm>
                <a:off x="3491988" y="3609002"/>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3491988" y="3609002"/>
                <a:ext cx="2160025" cy="900010"/>
              </a:xfrm>
              <a:prstGeom prst="ellipse">
                <a:avLst/>
              </a:prstGeom>
              <a:blipFill>
                <a:blip r:embed="rId12"/>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4572000" y="4509012"/>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4662001" y="459901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dirty="0">
                <a:solidFill>
                  <a:schemeClr val="tx1">
                    <a:lumMod val="75000"/>
                    <a:lumOff val="25000"/>
                  </a:schemeClr>
                </a:solidFill>
                <a:latin typeface="Arial Narrow" panose="020B0606020202030204" pitchFamily="34" charset="0"/>
              </a:rPr>
              <a:t>0 or 1</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64" name="テキスト プレースホルダー 2">
                <a:extLst>
                  <a:ext uri="{FF2B5EF4-FFF2-40B4-BE49-F238E27FC236}">
                    <a16:creationId xmlns:a16="http://schemas.microsoft.com/office/drawing/2014/main" id="{DDE210C6-8702-48F1-AF08-CE505D4A3F98}"/>
                  </a:ext>
                </a:extLst>
              </p:cNvPr>
              <p:cNvSpPr txBox="1">
                <a:spLocks/>
              </p:cNvSpPr>
              <p:nvPr/>
            </p:nvSpPr>
            <p:spPr bwMode="auto">
              <a:xfrm>
                <a:off x="161951" y="4959017"/>
                <a:ext cx="8550096" cy="17100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lvl="1"/>
                <a:r>
                  <a:rPr lang="ja-JP" altLang="en-US" i="0" kern="0" dirty="0">
                    <a:latin typeface="+mj-lt"/>
                  </a:rPr>
                  <a:t>入力（</a:t>
                </a:r>
                <a:r>
                  <a:rPr lang="en-US" altLang="ja-JP" i="0" kern="0" dirty="0">
                    <a:latin typeface="+mj-lt"/>
                  </a:rPr>
                  <a:t>0 or 1</a:t>
                </a:r>
                <a:r>
                  <a:rPr lang="ja-JP" altLang="en-US" i="0" kern="0" dirty="0">
                    <a:latin typeface="+mj-lt"/>
                  </a:rPr>
                  <a:t>）：</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1</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𝑚</m:t>
                        </m:r>
                      </m:sub>
                    </m:sSub>
                  </m:oMath>
                </a14:m>
                <a:endParaRPr lang="en-US" altLang="ja-JP" kern="0" dirty="0"/>
              </a:p>
              <a:p>
                <a:pPr lvl="1"/>
                <a:r>
                  <a:rPr lang="ja-JP" altLang="en-US" kern="0" dirty="0"/>
                  <a:t>重み（アナログ値）：</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b="0" i="1" kern="0" dirty="0" smtClean="0">
                            <a:latin typeface="Cambria Math" panose="02040503050406030204" pitchFamily="18" charset="0"/>
                          </a:rPr>
                          <m:t>0</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i="1" kern="0" dirty="0" smtClean="0">
                            <a:latin typeface="Cambria Math" panose="02040503050406030204" pitchFamily="18" charset="0"/>
                          </a:rPr>
                          <m:t>𝑚</m:t>
                        </m:r>
                      </m:sub>
                    </m:sSub>
                  </m:oMath>
                </a14:m>
                <a:r>
                  <a:rPr lang="ja-JP" altLang="en-US" kern="0" dirty="0"/>
                  <a:t>（</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a:rPr lang="en-US" altLang="ja-JP" i="1" kern="0" dirty="0">
                            <a:latin typeface="Cambria Math" panose="02040503050406030204" pitchFamily="18" charset="0"/>
                          </a:rPr>
                          <m:t>0</m:t>
                        </m:r>
                      </m:sub>
                    </m:sSub>
                  </m:oMath>
                </a14:m>
                <a:r>
                  <a:rPr lang="ja-JP" altLang="en-US" kern="0" dirty="0"/>
                  <a:t> はバイアス）</a:t>
                </a:r>
                <a:endParaRPr lang="en-US" altLang="ja-JP" kern="0" dirty="0"/>
              </a:p>
              <a:p>
                <a:pPr lvl="1"/>
                <a:r>
                  <a:rPr lang="ja-JP" altLang="en-US" kern="0" dirty="0"/>
                  <a:t>学習：</a:t>
                </a:r>
                <a:endParaRPr lang="en-US" altLang="ja-JP" kern="0" dirty="0"/>
              </a:p>
              <a:p>
                <a:pPr lvl="2"/>
                <a14:m>
                  <m:oMath xmlns:m="http://schemas.openxmlformats.org/officeDocument/2006/math">
                    <m:r>
                      <a:rPr lang="en-US" altLang="ja-JP" b="0" i="1" kern="0" dirty="0" smtClean="0">
                        <a:latin typeface="Cambria Math" panose="02040503050406030204" pitchFamily="18" charset="0"/>
                      </a:rPr>
                      <m:t>𝑧</m:t>
                    </m:r>
                  </m:oMath>
                </a14:m>
                <a:r>
                  <a:rPr lang="en-US" altLang="ja-JP" b="0" i="0" kern="0" dirty="0">
                    <a:latin typeface="+mj-lt"/>
                  </a:rPr>
                  <a:t> </a:t>
                </a:r>
                <a:r>
                  <a:rPr lang="ja-JP" altLang="en-US" b="0" i="0" kern="0" dirty="0">
                    <a:latin typeface="+mj-lt"/>
                  </a:rPr>
                  <a:t>が </a:t>
                </a:r>
                <a:r>
                  <a:rPr lang="en-US" altLang="ja-JP" b="0" i="0" kern="0" dirty="0">
                    <a:latin typeface="+mj-lt"/>
                  </a:rPr>
                  <a:t>1 </a:t>
                </a:r>
                <a:r>
                  <a:rPr lang="ja-JP" altLang="en-US" b="0" i="0" kern="0" dirty="0">
                    <a:latin typeface="+mj-lt"/>
                  </a:rPr>
                  <a:t>の時，</a:t>
                </a:r>
                <a14:m>
                  <m:oMath xmlns:m="http://schemas.openxmlformats.org/officeDocument/2006/math">
                    <m:sSub>
                      <m:sSubPr>
                        <m:ctrlPr>
                          <a:rPr lang="en-US" altLang="ja-JP" b="0"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b="0" i="1" kern="0" dirty="0" smtClean="0">
                            <a:latin typeface="Cambria Math" panose="02040503050406030204" pitchFamily="18" charset="0"/>
                          </a:rPr>
                          <m:t>𝑖</m:t>
                        </m:r>
                      </m:sub>
                    </m:sSub>
                  </m:oMath>
                </a14:m>
                <a:r>
                  <a:rPr lang="ja-JP" altLang="en-US" kern="0" dirty="0"/>
                  <a:t> が </a:t>
                </a:r>
                <a:r>
                  <a:rPr lang="en-US" altLang="ja-JP" kern="0" dirty="0"/>
                  <a:t>1 </a:t>
                </a:r>
                <a:r>
                  <a:rPr lang="ja-JP" altLang="en-US" kern="0" dirty="0"/>
                  <a:t>だったなら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を大きく</a:t>
                </a:r>
                <a:br>
                  <a:rPr lang="en-US" altLang="ja-JP" kern="0" dirty="0"/>
                </a:br>
                <a:r>
                  <a:rPr lang="en-US" altLang="ja-JP" kern="0" dirty="0"/>
                  <a:t>0 </a:t>
                </a:r>
                <a:r>
                  <a:rPr lang="ja-JP" altLang="en-US" kern="0" dirty="0"/>
                  <a:t>だったなら </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を小さくする</a:t>
                </a:r>
              </a:p>
            </p:txBody>
          </p:sp>
        </mc:Choice>
        <mc:Fallback xmlns="">
          <p:sp>
            <p:nvSpPr>
              <p:cNvPr id="64" name="テキスト プレースホルダー 2">
                <a:extLst>
                  <a:ext uri="{FF2B5EF4-FFF2-40B4-BE49-F238E27FC236}">
                    <a16:creationId xmlns:a16="http://schemas.microsoft.com/office/drawing/2014/main" id="{DDE210C6-8702-48F1-AF08-CE505D4A3F98}"/>
                  </a:ext>
                </a:extLst>
              </p:cNvPr>
              <p:cNvSpPr txBox="1">
                <a:spLocks noRot="1" noChangeAspect="1" noMove="1" noResize="1" noEditPoints="1" noAdjustHandles="1" noChangeArrowheads="1" noChangeShapeType="1" noTextEdit="1"/>
              </p:cNvSpPr>
              <p:nvPr/>
            </p:nvSpPr>
            <p:spPr bwMode="auto">
              <a:xfrm>
                <a:off x="161951" y="4959017"/>
                <a:ext cx="8550096" cy="1710020"/>
              </a:xfrm>
              <a:prstGeom prst="rect">
                <a:avLst/>
              </a:prstGeom>
              <a:blipFill>
                <a:blip r:embed="rId13"/>
                <a:stretch>
                  <a:fillRect t="-10676" b="-14947"/>
                </a:stretch>
              </a:blipFill>
              <a:ln w="9525">
                <a:noFill/>
                <a:miter lim="800000"/>
                <a:headEnd/>
                <a:tailEnd/>
              </a:ln>
              <a:effectLst/>
            </p:spPr>
            <p:txBody>
              <a:bodyPr/>
              <a:lstStyle/>
              <a:p>
                <a:r>
                  <a:rPr lang="ja-JP" altLang="en-US">
                    <a:noFill/>
                  </a:rPr>
                  <a:t> </a:t>
                </a:r>
              </a:p>
            </p:txBody>
          </p:sp>
        </mc:Fallback>
      </mc:AlternateContent>
    </p:spTree>
    <p:extLst>
      <p:ext uri="{BB962C8B-B14F-4D97-AF65-F5344CB8AC3E}">
        <p14:creationId xmlns:p14="http://schemas.microsoft.com/office/powerpoint/2010/main" val="3315442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a:t>
            </a:r>
            <a:r>
              <a:rPr kumimoji="1" lang="en-US" altLang="ja-JP" dirty="0"/>
              <a:t>010 </a:t>
            </a:r>
            <a:r>
              <a:rPr kumimoji="1" lang="ja-JP" altLang="en-US" dirty="0"/>
              <a:t>なら </a:t>
            </a:r>
            <a:r>
              <a:rPr kumimoji="1" lang="en-US" altLang="ja-JP" dirty="0"/>
              <a:t>1 </a:t>
            </a:r>
            <a:r>
              <a:rPr kumimoji="1" lang="ja-JP" altLang="en-US" dirty="0"/>
              <a:t>」を学習させた場合</a:t>
            </a:r>
          </a:p>
        </p:txBody>
      </p:sp>
      <p:sp>
        <p:nvSpPr>
          <p:cNvPr id="4" name="楕円 3">
            <a:extLst>
              <a:ext uri="{FF2B5EF4-FFF2-40B4-BE49-F238E27FC236}">
                <a16:creationId xmlns:a16="http://schemas.microsoft.com/office/drawing/2014/main" id="{03C3FBF6-56D8-4368-AB14-242ABE83B514}"/>
              </a:ext>
            </a:extLst>
          </p:cNvPr>
          <p:cNvSpPr/>
          <p:nvPr/>
        </p:nvSpPr>
        <p:spPr bwMode="auto">
          <a:xfrm>
            <a:off x="1691968"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1478823"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1298821"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1298821" y="1178975"/>
                <a:ext cx="360004" cy="360004"/>
              </a:xfrm>
              <a:prstGeom prst="rect">
                <a:avLst/>
              </a:prstGeom>
              <a:blipFill>
                <a:blip r:embed="rId2"/>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2051973"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xmlns="">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2051973" y="1178975"/>
                <a:ext cx="360004" cy="360004"/>
              </a:xfrm>
              <a:prstGeom prst="rect">
                <a:avLst/>
              </a:prstGeom>
              <a:blipFill>
                <a:blip r:embed="rId3"/>
                <a:stretch>
                  <a:fillRect l="-3390"/>
                </a:stretch>
              </a:blipFill>
              <a:ln w="6350">
                <a:noFill/>
                <a:headEnd/>
                <a:tailEnd type="none" w="sm" len="med"/>
              </a:ln>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2231975"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2861982" y="1506776"/>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3311988" y="1506776"/>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a:extLst>
              <a:ext uri="{FF2B5EF4-FFF2-40B4-BE49-F238E27FC236}">
                <a16:creationId xmlns:a16="http://schemas.microsoft.com/office/drawing/2014/main" id="{19BCB978-7455-44C0-9F75-1E921CE16AAE}"/>
              </a:ext>
            </a:extLst>
          </p:cNvPr>
          <p:cNvSpPr/>
          <p:nvPr/>
        </p:nvSpPr>
        <p:spPr bwMode="auto">
          <a:xfrm>
            <a:off x="133196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26" name="正方形/長方形 25">
            <a:extLst>
              <a:ext uri="{FF2B5EF4-FFF2-40B4-BE49-F238E27FC236}">
                <a16:creationId xmlns:a16="http://schemas.microsoft.com/office/drawing/2014/main" id="{75876AEF-3248-4B60-A091-DBFD29657ED6}"/>
              </a:ext>
            </a:extLst>
          </p:cNvPr>
          <p:cNvSpPr/>
          <p:nvPr/>
        </p:nvSpPr>
        <p:spPr bwMode="auto">
          <a:xfrm>
            <a:off x="1961972"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2771981"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2771981" y="1178975"/>
                <a:ext cx="384303" cy="327801"/>
              </a:xfrm>
              <a:prstGeom prst="rect">
                <a:avLst/>
              </a:prstGeom>
              <a:blipFill>
                <a:blip r:embed="rId4"/>
                <a:stretch>
                  <a:fillRect/>
                </a:stretch>
              </a:blipFill>
              <a:ln w="6350">
                <a:noFill/>
                <a:headEnd/>
                <a:tailEnd type="none" w="sm" len="med"/>
              </a:ln>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CBBF7BBC-7C75-4C19-AEA7-A9C80736AAF6}"/>
              </a:ext>
            </a:extLst>
          </p:cNvPr>
          <p:cNvSpPr/>
          <p:nvPr/>
        </p:nvSpPr>
        <p:spPr bwMode="auto">
          <a:xfrm>
            <a:off x="259197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3581990"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xmlns="">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3581990" y="1178975"/>
                <a:ext cx="384303" cy="327801"/>
              </a:xfrm>
              <a:prstGeom prst="rect">
                <a:avLst/>
              </a:prstGeom>
              <a:blipFill>
                <a:blip r:embed="rId5"/>
                <a:stretch>
                  <a:fillRect/>
                </a:stretch>
              </a:blipFill>
              <a:ln w="6350">
                <a:noFill/>
                <a:headEnd/>
                <a:tailEnd type="none" w="sm" len="med"/>
              </a:ln>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37A6735B-AE08-494C-BC8B-162EF8973DE7}"/>
              </a:ext>
            </a:extLst>
          </p:cNvPr>
          <p:cNvSpPr/>
          <p:nvPr/>
        </p:nvSpPr>
        <p:spPr bwMode="auto">
          <a:xfrm>
            <a:off x="322198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2771981"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2861982"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𝟓</m:t>
                      </m:r>
                    </m:oMath>
                  </m:oMathPara>
                </a14:m>
                <a:endParaRPr lang="ja-JP" altLang="en-US" sz="2000" b="1" dirty="0">
                  <a:solidFill>
                    <a:schemeClr val="accent5"/>
                  </a:solidFill>
                  <a:latin typeface="Arial Narrow" panose="020B0606020202030204" pitchFamily="34" charset="0"/>
                </a:endParaRPr>
              </a:p>
            </p:txBody>
          </p:sp>
        </mc:Choice>
        <mc:Fallback xmlns="">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2861982" y="3248998"/>
                <a:ext cx="360004" cy="360004"/>
              </a:xfrm>
              <a:prstGeom prst="rect">
                <a:avLst/>
              </a:prstGeom>
              <a:blipFill>
                <a:blip r:embed="rId6"/>
                <a:stretch>
                  <a:fillRect l="-3333"/>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楕円 60">
                <a:extLst>
                  <a:ext uri="{FF2B5EF4-FFF2-40B4-BE49-F238E27FC236}">
                    <a16:creationId xmlns:a16="http://schemas.microsoft.com/office/drawing/2014/main" id="{B4E8F6D9-5AE4-4891-9733-6D8D47FE7D9B}"/>
                  </a:ext>
                </a:extLst>
              </p:cNvPr>
              <p:cNvSpPr/>
              <p:nvPr/>
            </p:nvSpPr>
            <p:spPr bwMode="auto">
              <a:xfrm>
                <a:off x="1691969"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1691969" y="3699003"/>
                <a:ext cx="2160025" cy="900010"/>
              </a:xfrm>
              <a:prstGeom prst="ellipse">
                <a:avLst/>
              </a:prstGeom>
              <a:blipFill>
                <a:blip r:embed="rId7"/>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2771981"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2861982"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1</a:t>
            </a:r>
            <a:endParaRPr lang="ja-JP" altLang="en-US" sz="2000" b="1" dirty="0">
              <a:solidFill>
                <a:schemeClr val="accent5"/>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7" name="テキスト プレースホルダー 6">
                <a:extLst>
                  <a:ext uri="{FF2B5EF4-FFF2-40B4-BE49-F238E27FC236}">
                    <a16:creationId xmlns:a16="http://schemas.microsoft.com/office/drawing/2014/main" id="{FEE77F0D-D68C-409A-8890-96F786DEF6A8}"/>
                  </a:ext>
                </a:extLst>
              </p:cNvPr>
              <p:cNvSpPr>
                <a:spLocks noGrp="1"/>
              </p:cNvSpPr>
              <p:nvPr>
                <p:ph type="body" sz="quarter" idx="10"/>
              </p:nvPr>
            </p:nvSpPr>
            <p:spPr>
              <a:xfrm>
                <a:off x="611956" y="5319021"/>
                <a:ext cx="8280092" cy="1169706"/>
              </a:xfrm>
            </p:spPr>
            <p:txBody>
              <a:bodyPr/>
              <a:lstStyle/>
              <a:p>
                <a:r>
                  <a:rPr lang="en-US" altLang="ja-JP" dirty="0"/>
                  <a:t>010 </a:t>
                </a:r>
                <a:r>
                  <a:rPr lang="ja-JP" altLang="en-US" dirty="0"/>
                  <a:t>以外のパターンが来た場合は，</a:t>
                </a:r>
                <a:r>
                  <a:rPr lang="en-US" altLang="ja-JP" dirty="0"/>
                  <a:t>z </a:t>
                </a:r>
                <a:r>
                  <a:rPr lang="ja-JP" altLang="en-US" dirty="0"/>
                  <a:t>は負の方向に</a:t>
                </a:r>
                <a:endParaRPr lang="en-US" altLang="ja-JP" dirty="0"/>
              </a:p>
              <a:p>
                <a:r>
                  <a:rPr lang="ja-JP" altLang="en-US" dirty="0"/>
                  <a:t>左端はバイアス</a:t>
                </a:r>
                <a:endParaRPr lang="en-US" altLang="ja-JP" dirty="0"/>
              </a:p>
              <a:p>
                <a:pPr lvl="1"/>
                <a14:m>
                  <m:oMath xmlns:m="http://schemas.openxmlformats.org/officeDocument/2006/math">
                    <m:r>
                      <a:rPr lang="en-US" altLang="ja-JP" i="1" dirty="0" smtClean="0">
                        <a:latin typeface="Cambria Math" panose="02040503050406030204" pitchFamily="18" charset="0"/>
                      </a:rPr>
                      <m:t>𝑧</m:t>
                    </m:r>
                    <m:r>
                      <a:rPr lang="en-US" altLang="ja-JP" i="1" dirty="0" smtClean="0">
                        <a:latin typeface="Cambria Math" panose="02040503050406030204" pitchFamily="18" charset="0"/>
                      </a:rPr>
                      <m:t>&gt;0</m:t>
                    </m:r>
                  </m:oMath>
                </a14:m>
                <a:r>
                  <a:rPr lang="en-US" altLang="ja-JP" dirty="0"/>
                  <a:t> ? </a:t>
                </a:r>
                <a:r>
                  <a:rPr lang="ja-JP" altLang="en-US" dirty="0"/>
                  <a:t>は，</a:t>
                </a:r>
                <a14:m>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0</m:t>
                        </m:r>
                      </m:sub>
                    </m:sSub>
                  </m:oMath>
                </a14:m>
                <a:r>
                  <a:rPr lang="en-US" altLang="ja-JP" dirty="0"/>
                  <a:t> ? </a:t>
                </a:r>
                <a:r>
                  <a:rPr lang="ja-JP" altLang="en-US" dirty="0"/>
                  <a:t>に等価</a:t>
                </a:r>
                <a:r>
                  <a:rPr lang="en-US" altLang="ja-JP" dirty="0"/>
                  <a:t> </a:t>
                </a:r>
                <a:endParaRPr lang="ja-JP" altLang="en-US" dirty="0"/>
              </a:p>
            </p:txBody>
          </p:sp>
        </mc:Choice>
        <mc:Fallback xmlns="">
          <p:sp>
            <p:nvSpPr>
              <p:cNvPr id="7" name="テキスト プレースホルダー 6">
                <a:extLst>
                  <a:ext uri="{FF2B5EF4-FFF2-40B4-BE49-F238E27FC236}">
                    <a16:creationId xmlns:a16="http://schemas.microsoft.com/office/drawing/2014/main" id="{FEE77F0D-D68C-409A-8890-96F786DEF6A8}"/>
                  </a:ext>
                </a:extLst>
              </p:cNvPr>
              <p:cNvSpPr>
                <a:spLocks noGrp="1" noRot="1" noChangeAspect="1" noMove="1" noResize="1" noEditPoints="1" noAdjustHandles="1" noChangeArrowheads="1" noChangeShapeType="1" noTextEdit="1"/>
              </p:cNvSpPr>
              <p:nvPr>
                <p:ph type="body" sz="quarter" idx="10"/>
              </p:nvPr>
            </p:nvSpPr>
            <p:spPr>
              <a:xfrm>
                <a:off x="611956" y="5319021"/>
                <a:ext cx="8280092" cy="1169706"/>
              </a:xfrm>
              <a:blipFill>
                <a:blip r:embed="rId8"/>
                <a:stretch>
                  <a:fillRect l="-662" t="-20942" b="-31414"/>
                </a:stretch>
              </a:blipFill>
            </p:spPr>
            <p:txBody>
              <a:bodyPr/>
              <a:lstStyle/>
              <a:p>
                <a:r>
                  <a:rPr lang="ja-JP" altLang="en-US">
                    <a:noFill/>
                  </a:rPr>
                  <a:t> </a:t>
                </a:r>
              </a:p>
            </p:txBody>
          </p:sp>
        </mc:Fallback>
      </mc:AlternateContent>
      <p:sp>
        <p:nvSpPr>
          <p:cNvPr id="28" name="楕円 27">
            <a:extLst>
              <a:ext uri="{FF2B5EF4-FFF2-40B4-BE49-F238E27FC236}">
                <a16:creationId xmlns:a16="http://schemas.microsoft.com/office/drawing/2014/main" id="{51EB7DCE-1DA1-4294-A863-E56DDC51098D}"/>
              </a:ext>
            </a:extLst>
          </p:cNvPr>
          <p:cNvSpPr/>
          <p:nvPr/>
        </p:nvSpPr>
        <p:spPr bwMode="auto">
          <a:xfrm>
            <a:off x="5652012"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29" name="直線矢印コネクタ 28">
            <a:extLst>
              <a:ext uri="{FF2B5EF4-FFF2-40B4-BE49-F238E27FC236}">
                <a16:creationId xmlns:a16="http://schemas.microsoft.com/office/drawing/2014/main" id="{2BA0EDEF-8A48-4B54-9C23-706809371841}"/>
              </a:ext>
            </a:extLst>
          </p:cNvPr>
          <p:cNvCxnSpPr>
            <a:cxnSpLocks/>
            <a:stCxn id="30" idx="2"/>
            <a:endCxn id="28" idx="1"/>
          </p:cNvCxnSpPr>
          <p:nvPr/>
        </p:nvCxnSpPr>
        <p:spPr bwMode="auto">
          <a:xfrm>
            <a:off x="5438867"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86027832-7336-4C2F-86F2-972841537A39}"/>
                  </a:ext>
                </a:extLst>
              </p:cNvPr>
              <p:cNvSpPr/>
              <p:nvPr/>
            </p:nvSpPr>
            <p:spPr bwMode="auto">
              <a:xfrm>
                <a:off x="5258865"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xmlns="">
          <p:sp>
            <p:nvSpPr>
              <p:cNvPr id="30" name="正方形/長方形 29">
                <a:extLst>
                  <a:ext uri="{FF2B5EF4-FFF2-40B4-BE49-F238E27FC236}">
                    <a16:creationId xmlns:a16="http://schemas.microsoft.com/office/drawing/2014/main" id="{86027832-7336-4C2F-86F2-972841537A39}"/>
                  </a:ext>
                </a:extLst>
              </p:cNvPr>
              <p:cNvSpPr>
                <a:spLocks noRot="1" noChangeAspect="1" noMove="1" noResize="1" noEditPoints="1" noAdjustHandles="1" noChangeArrowheads="1" noChangeShapeType="1" noTextEdit="1"/>
              </p:cNvSpPr>
              <p:nvPr/>
            </p:nvSpPr>
            <p:spPr bwMode="auto">
              <a:xfrm>
                <a:off x="5258865" y="1178975"/>
                <a:ext cx="360004" cy="360004"/>
              </a:xfrm>
              <a:prstGeom prst="rect">
                <a:avLst/>
              </a:prstGeom>
              <a:blipFill>
                <a:blip r:embed="rId9"/>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C3A502D-5401-496C-8CE8-A69EF4A5B827}"/>
                  </a:ext>
                </a:extLst>
              </p:cNvPr>
              <p:cNvSpPr/>
              <p:nvPr/>
            </p:nvSpPr>
            <p:spPr bwMode="auto">
              <a:xfrm>
                <a:off x="6012017"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33" name="正方形/長方形 32">
                <a:extLst>
                  <a:ext uri="{FF2B5EF4-FFF2-40B4-BE49-F238E27FC236}">
                    <a16:creationId xmlns:a16="http://schemas.microsoft.com/office/drawing/2014/main" id="{DC3A502D-5401-496C-8CE8-A69EF4A5B827}"/>
                  </a:ext>
                </a:extLst>
              </p:cNvPr>
              <p:cNvSpPr>
                <a:spLocks noRot="1" noChangeAspect="1" noMove="1" noResize="1" noEditPoints="1" noAdjustHandles="1" noChangeArrowheads="1" noChangeShapeType="1" noTextEdit="1"/>
              </p:cNvSpPr>
              <p:nvPr/>
            </p:nvSpPr>
            <p:spPr bwMode="auto">
              <a:xfrm>
                <a:off x="6012017" y="1178975"/>
                <a:ext cx="360004" cy="360004"/>
              </a:xfrm>
              <a:prstGeom prst="rect">
                <a:avLst/>
              </a:prstGeom>
              <a:blipFill>
                <a:blip r:embed="rId10"/>
                <a:stretch>
                  <a:fillRect l="-3390"/>
                </a:stretch>
              </a:blipFill>
              <a:ln w="6350">
                <a:noFill/>
                <a:headEnd/>
                <a:tailEnd type="none" w="sm" len="med"/>
              </a:ln>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0A598F75-A8F3-4F57-8341-9EF04C82BEC4}"/>
              </a:ext>
            </a:extLst>
          </p:cNvPr>
          <p:cNvCxnSpPr>
            <a:cxnSpLocks/>
            <a:stCxn id="33" idx="2"/>
          </p:cNvCxnSpPr>
          <p:nvPr/>
        </p:nvCxnSpPr>
        <p:spPr bwMode="auto">
          <a:xfrm>
            <a:off x="6192019"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61DCF92C-C8CC-4599-B80C-2F1F9B812A61}"/>
              </a:ext>
            </a:extLst>
          </p:cNvPr>
          <p:cNvCxnSpPr>
            <a:cxnSpLocks/>
            <a:stCxn id="40" idx="2"/>
          </p:cNvCxnSpPr>
          <p:nvPr/>
        </p:nvCxnSpPr>
        <p:spPr bwMode="auto">
          <a:xfrm flipH="1">
            <a:off x="6822026" y="1538979"/>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7D355415-A6A5-4B6E-B7A8-7DDE85473923}"/>
              </a:ext>
            </a:extLst>
          </p:cNvPr>
          <p:cNvCxnSpPr>
            <a:cxnSpLocks/>
            <a:stCxn id="42" idx="2"/>
          </p:cNvCxnSpPr>
          <p:nvPr/>
        </p:nvCxnSpPr>
        <p:spPr bwMode="auto">
          <a:xfrm flipH="1">
            <a:off x="7272032" y="1538979"/>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671522EC-7B99-4CED-A811-A27D2F15F0D5}"/>
              </a:ext>
            </a:extLst>
          </p:cNvPr>
          <p:cNvSpPr/>
          <p:nvPr/>
        </p:nvSpPr>
        <p:spPr bwMode="auto">
          <a:xfrm>
            <a:off x="529200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39" name="正方形/長方形 38">
            <a:extLst>
              <a:ext uri="{FF2B5EF4-FFF2-40B4-BE49-F238E27FC236}">
                <a16:creationId xmlns:a16="http://schemas.microsoft.com/office/drawing/2014/main" id="{C9F6DB61-F8DA-45A7-8F4E-98ED20536658}"/>
              </a:ext>
            </a:extLst>
          </p:cNvPr>
          <p:cNvSpPr/>
          <p:nvPr/>
        </p:nvSpPr>
        <p:spPr bwMode="auto">
          <a:xfrm>
            <a:off x="592201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C255F843-988F-4929-87F3-363A1A9646F7}"/>
                  </a:ext>
                </a:extLst>
              </p:cNvPr>
              <p:cNvSpPr/>
              <p:nvPr/>
            </p:nvSpPr>
            <p:spPr bwMode="auto">
              <a:xfrm>
                <a:off x="6732025"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40" name="正方形/長方形 39">
                <a:extLst>
                  <a:ext uri="{FF2B5EF4-FFF2-40B4-BE49-F238E27FC236}">
                    <a16:creationId xmlns:a16="http://schemas.microsoft.com/office/drawing/2014/main" id="{C255F843-988F-4929-87F3-363A1A9646F7}"/>
                  </a:ext>
                </a:extLst>
              </p:cNvPr>
              <p:cNvSpPr>
                <a:spLocks noRot="1" noChangeAspect="1" noMove="1" noResize="1" noEditPoints="1" noAdjustHandles="1" noChangeArrowheads="1" noChangeShapeType="1" noTextEdit="1"/>
              </p:cNvSpPr>
              <p:nvPr/>
            </p:nvSpPr>
            <p:spPr bwMode="auto">
              <a:xfrm>
                <a:off x="6732025" y="1211178"/>
                <a:ext cx="384303" cy="327801"/>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E066B0FB-AC75-46F1-88C7-C1D2175AEA85}"/>
              </a:ext>
            </a:extLst>
          </p:cNvPr>
          <p:cNvSpPr/>
          <p:nvPr/>
        </p:nvSpPr>
        <p:spPr bwMode="auto">
          <a:xfrm>
            <a:off x="6552023"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839F00DF-1082-4261-ACE2-9404450D54B9}"/>
                  </a:ext>
                </a:extLst>
              </p:cNvPr>
              <p:cNvSpPr/>
              <p:nvPr/>
            </p:nvSpPr>
            <p:spPr bwMode="auto">
              <a:xfrm>
                <a:off x="7542034"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xmlns="">
          <p:sp>
            <p:nvSpPr>
              <p:cNvPr id="42" name="正方形/長方形 41">
                <a:extLst>
                  <a:ext uri="{FF2B5EF4-FFF2-40B4-BE49-F238E27FC236}">
                    <a16:creationId xmlns:a16="http://schemas.microsoft.com/office/drawing/2014/main" id="{839F00DF-1082-4261-ACE2-9404450D54B9}"/>
                  </a:ext>
                </a:extLst>
              </p:cNvPr>
              <p:cNvSpPr>
                <a:spLocks noRot="1" noChangeAspect="1" noMove="1" noResize="1" noEditPoints="1" noAdjustHandles="1" noChangeArrowheads="1" noChangeShapeType="1" noTextEdit="1"/>
              </p:cNvSpPr>
              <p:nvPr/>
            </p:nvSpPr>
            <p:spPr bwMode="auto">
              <a:xfrm>
                <a:off x="7542034" y="1211178"/>
                <a:ext cx="384303" cy="327801"/>
              </a:xfrm>
              <a:prstGeom prst="rect">
                <a:avLst/>
              </a:prstGeom>
              <a:blipFill>
                <a:blip r:embed="rId12"/>
                <a:stretch>
                  <a:fillRect/>
                </a:stretch>
              </a:blipFill>
              <a:ln w="6350">
                <a:noFill/>
                <a:headEnd/>
                <a:tailEnd type="none" w="sm" len="med"/>
              </a:ln>
            </p:spPr>
            <p:txBody>
              <a:bodyPr/>
              <a:lstStyle/>
              <a:p>
                <a:r>
                  <a:rPr lang="ja-JP" altLang="en-US">
                    <a:noFill/>
                  </a:rPr>
                  <a:t> </a:t>
                </a:r>
              </a:p>
            </p:txBody>
          </p:sp>
        </mc:Fallback>
      </mc:AlternateContent>
      <p:sp>
        <p:nvSpPr>
          <p:cNvPr id="43" name="正方形/長方形 42">
            <a:extLst>
              <a:ext uri="{FF2B5EF4-FFF2-40B4-BE49-F238E27FC236}">
                <a16:creationId xmlns:a16="http://schemas.microsoft.com/office/drawing/2014/main" id="{5BC18638-EB89-46A5-901C-49D20D9C9348}"/>
              </a:ext>
            </a:extLst>
          </p:cNvPr>
          <p:cNvSpPr/>
          <p:nvPr/>
        </p:nvSpPr>
        <p:spPr bwMode="auto">
          <a:xfrm>
            <a:off x="7182030"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44" name="直線矢印コネクタ 43">
            <a:extLst>
              <a:ext uri="{FF2B5EF4-FFF2-40B4-BE49-F238E27FC236}">
                <a16:creationId xmlns:a16="http://schemas.microsoft.com/office/drawing/2014/main" id="{5AD2AA74-3514-4B9A-8B5E-9A07CEB50E65}"/>
              </a:ext>
            </a:extLst>
          </p:cNvPr>
          <p:cNvCxnSpPr>
            <a:cxnSpLocks/>
            <a:stCxn id="28" idx="4"/>
          </p:cNvCxnSpPr>
          <p:nvPr/>
        </p:nvCxnSpPr>
        <p:spPr bwMode="auto">
          <a:xfrm>
            <a:off x="6732025"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5" name="正方形/長方形 44">
                <a:extLst>
                  <a:ext uri="{FF2B5EF4-FFF2-40B4-BE49-F238E27FC236}">
                    <a16:creationId xmlns:a16="http://schemas.microsoft.com/office/drawing/2014/main" id="{7C1F92BA-4F9F-4F13-A050-C0B8797B245B}"/>
                  </a:ext>
                </a:extLst>
              </p:cNvPr>
              <p:cNvSpPr/>
              <p:nvPr/>
            </p:nvSpPr>
            <p:spPr bwMode="auto">
              <a:xfrm>
                <a:off x="682202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m:t>
                      </m:r>
                      <m:r>
                        <a:rPr lang="en-US" altLang="ja-JP" sz="2000" b="1" i="1" smtClean="0">
                          <a:solidFill>
                            <a:schemeClr val="accent5"/>
                          </a:solidFill>
                          <a:latin typeface="Cambria Math" panose="02040503050406030204" pitchFamily="18" charset="0"/>
                        </a:rPr>
                        <m:t>𝟑</m:t>
                      </m:r>
                    </m:oMath>
                  </m:oMathPara>
                </a14:m>
                <a:endParaRPr lang="ja-JP" altLang="en-US" sz="2000" b="1" dirty="0">
                  <a:solidFill>
                    <a:schemeClr val="accent5"/>
                  </a:solidFill>
                  <a:latin typeface="Arial Narrow" panose="020B0606020202030204" pitchFamily="34" charset="0"/>
                </a:endParaRPr>
              </a:p>
            </p:txBody>
          </p:sp>
        </mc:Choice>
        <mc:Fallback xmlns="">
          <p:sp>
            <p:nvSpPr>
              <p:cNvPr id="45" name="正方形/長方形 44">
                <a:extLst>
                  <a:ext uri="{FF2B5EF4-FFF2-40B4-BE49-F238E27FC236}">
                    <a16:creationId xmlns:a16="http://schemas.microsoft.com/office/drawing/2014/main" id="{7C1F92BA-4F9F-4F13-A050-C0B8797B245B}"/>
                  </a:ext>
                </a:extLst>
              </p:cNvPr>
              <p:cNvSpPr>
                <a:spLocks noRot="1" noChangeAspect="1" noMove="1" noResize="1" noEditPoints="1" noAdjustHandles="1" noChangeArrowheads="1" noChangeShapeType="1" noTextEdit="1"/>
              </p:cNvSpPr>
              <p:nvPr/>
            </p:nvSpPr>
            <p:spPr bwMode="auto">
              <a:xfrm>
                <a:off x="6822026" y="3248998"/>
                <a:ext cx="360004" cy="360004"/>
              </a:xfrm>
              <a:prstGeom prst="rect">
                <a:avLst/>
              </a:prstGeom>
              <a:blipFill>
                <a:blip r:embed="rId13"/>
                <a:stretch>
                  <a:fillRect l="-18644" r="-1355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E4C62FB4-9818-4EC8-B56A-487FA6479D34}"/>
                  </a:ext>
                </a:extLst>
              </p:cNvPr>
              <p:cNvSpPr/>
              <p:nvPr/>
            </p:nvSpPr>
            <p:spPr bwMode="auto">
              <a:xfrm>
                <a:off x="5652013"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xmlns="">
          <p:sp>
            <p:nvSpPr>
              <p:cNvPr id="46" name="楕円 45">
                <a:extLst>
                  <a:ext uri="{FF2B5EF4-FFF2-40B4-BE49-F238E27FC236}">
                    <a16:creationId xmlns:a16="http://schemas.microsoft.com/office/drawing/2014/main" id="{E4C62FB4-9818-4EC8-B56A-487FA6479D34}"/>
                  </a:ext>
                </a:extLst>
              </p:cNvPr>
              <p:cNvSpPr>
                <a:spLocks noRot="1" noChangeAspect="1" noMove="1" noResize="1" noEditPoints="1" noAdjustHandles="1" noChangeArrowheads="1" noChangeShapeType="1" noTextEdit="1"/>
              </p:cNvSpPr>
              <p:nvPr/>
            </p:nvSpPr>
            <p:spPr bwMode="auto">
              <a:xfrm>
                <a:off x="5652013" y="3699003"/>
                <a:ext cx="2160025" cy="900010"/>
              </a:xfrm>
              <a:prstGeom prst="ellipse">
                <a:avLst/>
              </a:prstGeom>
              <a:blipFill>
                <a:blip r:embed="rId14"/>
                <a:stretch>
                  <a:fillRect/>
                </a:stretch>
              </a:blipFill>
              <a:ln>
                <a:headEnd/>
                <a:tailEnd type="triangle" w="sm" len="med"/>
              </a:ln>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762BDB3E-1267-457F-BE7D-8E28F7C35CB4}"/>
              </a:ext>
            </a:extLst>
          </p:cNvPr>
          <p:cNvCxnSpPr>
            <a:cxnSpLocks/>
          </p:cNvCxnSpPr>
          <p:nvPr/>
        </p:nvCxnSpPr>
        <p:spPr bwMode="auto">
          <a:xfrm>
            <a:off x="6732025"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48" name="正方形/長方形 47">
            <a:extLst>
              <a:ext uri="{FF2B5EF4-FFF2-40B4-BE49-F238E27FC236}">
                <a16:creationId xmlns:a16="http://schemas.microsoft.com/office/drawing/2014/main" id="{98FD49C3-00D2-48D7-B126-6CB6A9C39189}"/>
              </a:ext>
            </a:extLst>
          </p:cNvPr>
          <p:cNvSpPr/>
          <p:nvPr/>
        </p:nvSpPr>
        <p:spPr bwMode="auto">
          <a:xfrm>
            <a:off x="6822026"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0</a:t>
            </a:r>
            <a:endParaRPr lang="ja-JP" altLang="en-US" sz="2000"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1702610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結構バリエーションがある</a:t>
            </a:r>
            <a:endParaRPr lang="en-US" altLang="ja-JP" dirty="0"/>
          </a:p>
          <a:p>
            <a:pPr marL="817200" lvl="1" indent="-457200">
              <a:buFont typeface="+mj-lt"/>
              <a:buAutoNum type="arabicPeriod"/>
            </a:pPr>
            <a:r>
              <a:rPr lang="ja-JP" altLang="en-US" dirty="0"/>
              <a:t>グローバル履歴をそのまま重みにかけるもの</a:t>
            </a:r>
            <a:endParaRPr lang="en-US" altLang="ja-JP" dirty="0"/>
          </a:p>
          <a:p>
            <a:pPr marL="817200" lvl="1" indent="-457200">
              <a:buFont typeface="+mj-lt"/>
              <a:buAutoNum type="arabicPeriod"/>
            </a:pPr>
            <a:r>
              <a:rPr lang="en-US" altLang="ja-JP"/>
              <a:t>g-share </a:t>
            </a:r>
            <a:r>
              <a:rPr lang="ja-JP" altLang="en-US" dirty="0"/>
              <a:t>的なテーブルから重みを出すもの</a:t>
            </a:r>
            <a:endParaRPr lang="en-US" altLang="ja-JP" dirty="0"/>
          </a:p>
          <a:p>
            <a:pPr marL="1177200" lvl="2" indent="-457200">
              <a:buFont typeface="+mj-lt"/>
              <a:buAutoNum type="arabicPeriod"/>
            </a:pPr>
            <a:r>
              <a:rPr lang="en-US" altLang="ja-JP" dirty="0"/>
              <a:t>Hash perceptron</a:t>
            </a:r>
          </a:p>
          <a:p>
            <a:pPr marL="1177200" lvl="2" indent="-457200">
              <a:buFont typeface="+mj-lt"/>
              <a:buAutoNum type="arabicPeriod"/>
            </a:pPr>
            <a:r>
              <a:rPr lang="en-US" altLang="ja-JP" dirty="0"/>
              <a:t>O-GHEL</a:t>
            </a:r>
          </a:p>
        </p:txBody>
      </p:sp>
    </p:spTree>
    <p:extLst>
      <p:ext uri="{BB962C8B-B14F-4D97-AF65-F5344CB8AC3E}">
        <p14:creationId xmlns:p14="http://schemas.microsoft.com/office/powerpoint/2010/main" val="2882208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4">
            <a:extLst>
              <a:ext uri="{FF2B5EF4-FFF2-40B4-BE49-F238E27FC236}">
                <a16:creationId xmlns:a16="http://schemas.microsoft.com/office/drawing/2014/main" id="{A13931F4-9F81-46B8-9D70-2DF3E79FB1C9}"/>
              </a:ext>
            </a:extLst>
          </p:cNvPr>
          <p:cNvSpPr>
            <a:spLocks noChangeArrowheads="1"/>
          </p:cNvSpPr>
          <p:nvPr/>
        </p:nvSpPr>
        <p:spPr bwMode="auto">
          <a:xfrm>
            <a:off x="3851992" y="1988984"/>
            <a:ext cx="2070023" cy="2608442"/>
          </a:xfrm>
          <a:prstGeom prst="rect">
            <a:avLst/>
          </a:prstGeom>
          <a:noFill/>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 name="タイトル 1">
            <a:extLst>
              <a:ext uri="{FF2B5EF4-FFF2-40B4-BE49-F238E27FC236}">
                <a16:creationId xmlns:a16="http://schemas.microsoft.com/office/drawing/2014/main" id="{97275661-13C3-45B3-A3BE-697A145E8695}"/>
              </a:ext>
            </a:extLst>
          </p:cNvPr>
          <p:cNvSpPr>
            <a:spLocks noGrp="1"/>
          </p:cNvSpPr>
          <p:nvPr>
            <p:ph type="title"/>
          </p:nvPr>
        </p:nvSpPr>
        <p:spPr/>
        <p:txBody>
          <a:bodyPr/>
          <a:lstStyle/>
          <a:p>
            <a:r>
              <a:rPr lang="ja-JP" altLang="en-US" dirty="0"/>
              <a:t>最初に提案されたもの</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947B04F6-02DA-4D12-B9EE-34FEBE259E71}"/>
                  </a:ext>
                </a:extLst>
              </p:cNvPr>
              <p:cNvSpPr>
                <a:spLocks noGrp="1"/>
              </p:cNvSpPr>
              <p:nvPr>
                <p:ph type="body" sz="quarter" idx="10"/>
              </p:nvPr>
            </p:nvSpPr>
            <p:spPr>
              <a:xfrm>
                <a:off x="431954" y="6129030"/>
                <a:ext cx="8280092" cy="269696"/>
              </a:xfrm>
            </p:spPr>
            <p:txBody>
              <a:bodyPr/>
              <a:lstStyle/>
              <a:p>
                <a:pPr lvl="1"/>
                <a:r>
                  <a:rPr kumimoji="1" lang="en-US" altLang="ja-JP" dirty="0"/>
                  <a:t>PC </a:t>
                </a:r>
                <a:r>
                  <a:rPr lang="ja-JP" altLang="en-US" dirty="0"/>
                  <a:t>の一部をインデクスとして重み表をひく</a:t>
                </a:r>
                <a:endParaRPr lang="en-US" altLang="ja-JP" dirty="0"/>
              </a:p>
              <a:p>
                <a:pPr lvl="2"/>
                <a:r>
                  <a:rPr kumimoji="1" lang="ja-JP" altLang="en-US" dirty="0"/>
                  <a:t>重みのセットがとれる</a:t>
                </a:r>
                <a:endParaRPr kumimoji="1" lang="en-US" altLang="ja-JP" dirty="0"/>
              </a:p>
              <a:p>
                <a:pPr lvl="1"/>
                <a:r>
                  <a:rPr lang="ja-JP" altLang="en-US" dirty="0"/>
                  <a:t>あとはグローバル履歴を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𝑥</m:t>
                        </m:r>
                      </m:e>
                      <m:sub>
                        <m:r>
                          <a:rPr lang="en-US" altLang="ja-JP" i="1" dirty="0" smtClean="0">
                            <a:latin typeface="Cambria Math" panose="02040503050406030204" pitchFamily="18" charset="0"/>
                          </a:rPr>
                          <m:t>𝑖</m:t>
                        </m:r>
                      </m:sub>
                    </m:sSub>
                  </m:oMath>
                </a14:m>
                <a:r>
                  <a:rPr kumimoji="1" lang="ja-JP" altLang="en-US" dirty="0"/>
                  <a:t> としてパーセプトロンの処理を行う</a:t>
                </a:r>
              </a:p>
            </p:txBody>
          </p:sp>
        </mc:Choice>
        <mc:Fallback xmlns="">
          <p:sp>
            <p:nvSpPr>
              <p:cNvPr id="3" name="テキスト プレースホルダー 2">
                <a:extLst>
                  <a:ext uri="{FF2B5EF4-FFF2-40B4-BE49-F238E27FC236}">
                    <a16:creationId xmlns:a16="http://schemas.microsoft.com/office/drawing/2014/main" id="{947B04F6-02DA-4D12-B9EE-34FEBE259E71}"/>
                  </a:ext>
                </a:extLst>
              </p:cNvPr>
              <p:cNvSpPr>
                <a:spLocks noGrp="1" noRot="1" noChangeAspect="1" noMove="1" noResize="1" noEditPoints="1" noAdjustHandles="1" noChangeArrowheads="1" noChangeShapeType="1" noTextEdit="1"/>
              </p:cNvSpPr>
              <p:nvPr>
                <p:ph type="body" sz="quarter" idx="10"/>
              </p:nvPr>
            </p:nvSpPr>
            <p:spPr>
              <a:xfrm>
                <a:off x="431954" y="6129030"/>
                <a:ext cx="8280092" cy="269696"/>
              </a:xfrm>
              <a:blipFill>
                <a:blip r:embed="rId2"/>
                <a:stretch>
                  <a:fillRect t="-188889" b="-226667"/>
                </a:stretch>
              </a:blipFill>
            </p:spPr>
            <p:txBody>
              <a:bodyPr/>
              <a:lstStyle/>
              <a:p>
                <a:r>
                  <a:rPr lang="ja-JP" altLang="en-US">
                    <a:noFill/>
                  </a:rPr>
                  <a:t> </a:t>
                </a:r>
              </a:p>
            </p:txBody>
          </p:sp>
        </mc:Fallback>
      </mc:AlternateContent>
      <p:sp>
        <p:nvSpPr>
          <p:cNvPr id="4" name="Rectangle 128">
            <a:extLst>
              <a:ext uri="{FF2B5EF4-FFF2-40B4-BE49-F238E27FC236}">
                <a16:creationId xmlns:a16="http://schemas.microsoft.com/office/drawing/2014/main" id="{9CA6B8EF-6F64-48A8-9CD7-4E820D1E5D8D}"/>
              </a:ext>
            </a:extLst>
          </p:cNvPr>
          <p:cNvSpPr>
            <a:spLocks noChangeArrowheads="1"/>
          </p:cNvSpPr>
          <p:nvPr/>
        </p:nvSpPr>
        <p:spPr bwMode="auto">
          <a:xfrm>
            <a:off x="2499990"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a:extLst>
              <a:ext uri="{FF2B5EF4-FFF2-40B4-BE49-F238E27FC236}">
                <a16:creationId xmlns:a16="http://schemas.microsoft.com/office/drawing/2014/main" id="{FE0F18C9-BE57-4D89-8F97-5D132D59C4AF}"/>
              </a:ext>
            </a:extLst>
          </p:cNvPr>
          <p:cNvSpPr>
            <a:spLocks noChangeArrowheads="1"/>
          </p:cNvSpPr>
          <p:nvPr/>
        </p:nvSpPr>
        <p:spPr bwMode="auto">
          <a:xfrm>
            <a:off x="2410337"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Freeform 10">
            <a:extLst>
              <a:ext uri="{FF2B5EF4-FFF2-40B4-BE49-F238E27FC236}">
                <a16:creationId xmlns:a16="http://schemas.microsoft.com/office/drawing/2014/main" id="{A3D3728E-9687-4E04-81DF-53C4628C391A}"/>
              </a:ext>
            </a:extLst>
          </p:cNvPr>
          <p:cNvSpPr>
            <a:spLocks/>
          </p:cNvSpPr>
          <p:nvPr/>
        </p:nvSpPr>
        <p:spPr bwMode="auto">
          <a:xfrm rot="16200000" flipV="1">
            <a:off x="2320335" y="2167398"/>
            <a:ext cx="1980022"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mc:AlternateContent xmlns:mc="http://schemas.openxmlformats.org/markup-compatibility/2006" xmlns:a14="http://schemas.microsoft.com/office/drawing/2010/main">
        <mc:Choice Requires="a14">
          <p:sp>
            <p:nvSpPr>
              <p:cNvPr id="8" name="Rectangle 195">
                <a:extLst>
                  <a:ext uri="{FF2B5EF4-FFF2-40B4-BE49-F238E27FC236}">
                    <a16:creationId xmlns:a16="http://schemas.microsoft.com/office/drawing/2014/main" id="{779E7484-C769-45E0-AF06-EF48C66DD89C}"/>
                  </a:ext>
                </a:extLst>
              </p:cNvPr>
              <p:cNvSpPr>
                <a:spLocks noChangeArrowheads="1"/>
              </p:cNvSpPr>
              <p:nvPr/>
            </p:nvSpPr>
            <p:spPr bwMode="auto">
              <a:xfrm>
                <a:off x="3851991" y="3519001"/>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𝟎</m:t>
                        </m:r>
                      </m:sub>
                    </m:sSub>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8" name="Rectangle 195">
                <a:extLst>
                  <a:ext uri="{FF2B5EF4-FFF2-40B4-BE49-F238E27FC236}">
                    <a16:creationId xmlns:a16="http://schemas.microsoft.com/office/drawing/2014/main" id="{779E7484-C769-45E0-AF06-EF48C66DD89C}"/>
                  </a:ext>
                </a:extLst>
              </p:cNvPr>
              <p:cNvSpPr>
                <a:spLocks noRot="1" noChangeAspect="1" noMove="1" noResize="1" noEditPoints="1" noAdjustHandles="1" noChangeArrowheads="1" noChangeShapeType="1" noTextEdit="1"/>
              </p:cNvSpPr>
              <p:nvPr/>
            </p:nvSpPr>
            <p:spPr bwMode="auto">
              <a:xfrm>
                <a:off x="3851991" y="3519001"/>
                <a:ext cx="2070023" cy="360363"/>
              </a:xfrm>
              <a:prstGeom prst="rect">
                <a:avLst/>
              </a:prstGeom>
              <a:blipFill>
                <a:blip r:embed="rId3"/>
                <a:stretch>
                  <a:fillRect/>
                </a:stretch>
              </a:blipFill>
              <a:ln>
                <a:headEnd/>
                <a:tailEnd/>
              </a:ln>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889D2356-867B-41AA-816F-3B65A426D870}"/>
              </a:ext>
            </a:extLst>
          </p:cNvPr>
          <p:cNvSpPr/>
          <p:nvPr/>
        </p:nvSpPr>
        <p:spPr bwMode="auto">
          <a:xfrm>
            <a:off x="3850353" y="1987397"/>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0" name="正方形/長方形 9">
            <a:extLst>
              <a:ext uri="{FF2B5EF4-FFF2-40B4-BE49-F238E27FC236}">
                <a16:creationId xmlns:a16="http://schemas.microsoft.com/office/drawing/2014/main" id="{1C8C9A5D-CE83-4314-8B0E-BEC59164C181}"/>
              </a:ext>
            </a:extLst>
          </p:cNvPr>
          <p:cNvSpPr/>
          <p:nvPr/>
        </p:nvSpPr>
        <p:spPr bwMode="auto">
          <a:xfrm>
            <a:off x="3850353" y="2347401"/>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a:extLst>
              <a:ext uri="{FF2B5EF4-FFF2-40B4-BE49-F238E27FC236}">
                <a16:creationId xmlns:a16="http://schemas.microsoft.com/office/drawing/2014/main" id="{39CA72F5-2C7A-4A6F-9167-8DCE998769B9}"/>
              </a:ext>
            </a:extLst>
          </p:cNvPr>
          <p:cNvSpPr/>
          <p:nvPr/>
        </p:nvSpPr>
        <p:spPr bwMode="auto">
          <a:xfrm>
            <a:off x="3490350" y="19873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2" name="正方形/長方形 11">
            <a:extLst>
              <a:ext uri="{FF2B5EF4-FFF2-40B4-BE49-F238E27FC236}">
                <a16:creationId xmlns:a16="http://schemas.microsoft.com/office/drawing/2014/main" id="{BDD4553E-EE8D-4B95-B8AA-876AA5550070}"/>
              </a:ext>
            </a:extLst>
          </p:cNvPr>
          <p:cNvSpPr/>
          <p:nvPr/>
        </p:nvSpPr>
        <p:spPr bwMode="auto">
          <a:xfrm>
            <a:off x="349034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D435DDEF-B504-444A-AE9A-7984D93E5B3B}"/>
              </a:ext>
            </a:extLst>
          </p:cNvPr>
          <p:cNvSpPr/>
          <p:nvPr/>
        </p:nvSpPr>
        <p:spPr bwMode="auto">
          <a:xfrm>
            <a:off x="3490349"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a:extLst>
              <a:ext uri="{FF2B5EF4-FFF2-40B4-BE49-F238E27FC236}">
                <a16:creationId xmlns:a16="http://schemas.microsoft.com/office/drawing/2014/main" id="{809D921F-9405-4E23-BF27-D0567F492933}"/>
              </a:ext>
            </a:extLst>
          </p:cNvPr>
          <p:cNvSpPr/>
          <p:nvPr/>
        </p:nvSpPr>
        <p:spPr bwMode="auto">
          <a:xfrm>
            <a:off x="4211996"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Rectangle 133">
            <a:extLst>
              <a:ext uri="{FF2B5EF4-FFF2-40B4-BE49-F238E27FC236}">
                <a16:creationId xmlns:a16="http://schemas.microsoft.com/office/drawing/2014/main" id="{EEACD464-9929-42AF-8608-EED9E05BF317}"/>
              </a:ext>
            </a:extLst>
          </p:cNvPr>
          <p:cNvSpPr>
            <a:spLocks noChangeArrowheads="1"/>
          </p:cNvSpPr>
          <p:nvPr/>
        </p:nvSpPr>
        <p:spPr bwMode="auto">
          <a:xfrm>
            <a:off x="4391998" y="16289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重みの表</a:t>
            </a:r>
            <a:endParaRPr lang="en-US" altLang="ja-JP" b="1" dirty="0">
              <a:solidFill>
                <a:schemeClr val="accent5"/>
              </a:solidFill>
              <a:latin typeface="+mn-ea"/>
              <a:ea typeface="+mn-ea"/>
            </a:endParaRPr>
          </a:p>
        </p:txBody>
      </p:sp>
      <p:cxnSp>
        <p:nvCxnSpPr>
          <p:cNvPr id="16" name="直線コネクタ 15">
            <a:extLst>
              <a:ext uri="{FF2B5EF4-FFF2-40B4-BE49-F238E27FC236}">
                <a16:creationId xmlns:a16="http://schemas.microsoft.com/office/drawing/2014/main" id="{89AF69B8-CCE9-4462-80BB-DC54D3617230}"/>
              </a:ext>
            </a:extLst>
          </p:cNvPr>
          <p:cNvCxnSpPr/>
          <p:nvPr/>
        </p:nvCxnSpPr>
        <p:spPr bwMode="auto">
          <a:xfrm>
            <a:off x="2410490"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 name="正方形/長方形 16">
            <a:extLst>
              <a:ext uri="{FF2B5EF4-FFF2-40B4-BE49-F238E27FC236}">
                <a16:creationId xmlns:a16="http://schemas.microsoft.com/office/drawing/2014/main" id="{3195B1FE-9F4F-4702-8A58-EFACA85CCA65}"/>
              </a:ext>
            </a:extLst>
          </p:cNvPr>
          <p:cNvSpPr/>
          <p:nvPr/>
        </p:nvSpPr>
        <p:spPr bwMode="auto">
          <a:xfrm>
            <a:off x="3850353" y="4237422"/>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a:extLst>
              <a:ext uri="{FF2B5EF4-FFF2-40B4-BE49-F238E27FC236}">
                <a16:creationId xmlns:a16="http://schemas.microsoft.com/office/drawing/2014/main" id="{0CF08608-6C67-4DFC-9A77-4BD2EF4FB919}"/>
              </a:ext>
            </a:extLst>
          </p:cNvPr>
          <p:cNvSpPr/>
          <p:nvPr/>
        </p:nvSpPr>
        <p:spPr bwMode="auto">
          <a:xfrm>
            <a:off x="421199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19" name="直線矢印コネクタ 18">
            <a:extLst>
              <a:ext uri="{FF2B5EF4-FFF2-40B4-BE49-F238E27FC236}">
                <a16:creationId xmlns:a16="http://schemas.microsoft.com/office/drawing/2014/main" id="{D7442937-7050-426E-8E64-C46D2BB8F543}"/>
              </a:ext>
            </a:extLst>
          </p:cNvPr>
          <p:cNvCxnSpPr>
            <a:cxnSpLocks/>
          </p:cNvCxnSpPr>
          <p:nvPr/>
        </p:nvCxnSpPr>
        <p:spPr bwMode="auto">
          <a:xfrm>
            <a:off x="4842003" y="3879005"/>
            <a:ext cx="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1" name="楕円 20">
            <a:extLst>
              <a:ext uri="{FF2B5EF4-FFF2-40B4-BE49-F238E27FC236}">
                <a16:creationId xmlns:a16="http://schemas.microsoft.com/office/drawing/2014/main" id="{B1749308-D151-4005-9160-4E42DFC0FA48}"/>
              </a:ext>
            </a:extLst>
          </p:cNvPr>
          <p:cNvSpPr/>
          <p:nvPr/>
        </p:nvSpPr>
        <p:spPr bwMode="auto">
          <a:xfrm>
            <a:off x="4572001" y="5049018"/>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22" name="Rectangle 195">
                <a:extLst>
                  <a:ext uri="{FF2B5EF4-FFF2-40B4-BE49-F238E27FC236}">
                    <a16:creationId xmlns:a16="http://schemas.microsoft.com/office/drawing/2014/main" id="{28364BA4-8D52-4FB7-9D3E-63E2AE737758}"/>
                  </a:ext>
                </a:extLst>
              </p:cNvPr>
              <p:cNvSpPr>
                <a:spLocks noChangeArrowheads="1"/>
              </p:cNvSpPr>
              <p:nvPr/>
            </p:nvSpPr>
            <p:spPr bwMode="auto">
              <a:xfrm>
                <a:off x="1961971" y="5139019"/>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r>
                      <a:rPr lang="en-US" altLang="ja-JP" b="1" i="1" dirty="0" smtClean="0">
                        <a:solidFill>
                          <a:schemeClr val="accent5"/>
                        </a:solidFill>
                        <a:latin typeface="Cambria Math" panose="02040503050406030204" pitchFamily="18" charset="0"/>
                        <a:ea typeface="MeiryoKe_PGothic" pitchFamily="50" charset="-128"/>
                      </a:rPr>
                      <m:t>𝟏</m:t>
                    </m:r>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xmlns="">
          <p:sp>
            <p:nvSpPr>
              <p:cNvPr id="22" name="Rectangle 195">
                <a:extLst>
                  <a:ext uri="{FF2B5EF4-FFF2-40B4-BE49-F238E27FC236}">
                    <a16:creationId xmlns:a16="http://schemas.microsoft.com/office/drawing/2014/main" id="{28364BA4-8D52-4FB7-9D3E-63E2AE737758}"/>
                  </a:ext>
                </a:extLst>
              </p:cNvPr>
              <p:cNvSpPr>
                <a:spLocks noRot="1" noChangeAspect="1" noMove="1" noResize="1" noEditPoints="1" noAdjustHandles="1" noChangeArrowheads="1" noChangeShapeType="1" noTextEdit="1"/>
              </p:cNvSpPr>
              <p:nvPr/>
            </p:nvSpPr>
            <p:spPr bwMode="auto">
              <a:xfrm>
                <a:off x="1961971" y="5139019"/>
                <a:ext cx="2070023" cy="360363"/>
              </a:xfrm>
              <a:prstGeom prst="rect">
                <a:avLst/>
              </a:prstGeom>
              <a:blipFill>
                <a:blip r:embed="rId4"/>
                <a:stretch>
                  <a:fillRect/>
                </a:stretch>
              </a:blipFill>
              <a:ln>
                <a:headEnd/>
                <a:tailEnd/>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7F5236E7-5D47-4169-9579-44B99F690291}"/>
              </a:ext>
            </a:extLst>
          </p:cNvPr>
          <p:cNvCxnSpPr>
            <a:cxnSpLocks/>
            <a:stCxn id="22" idx="3"/>
            <a:endCxn id="21" idx="2"/>
          </p:cNvCxnSpPr>
          <p:nvPr/>
        </p:nvCxnSpPr>
        <p:spPr bwMode="auto">
          <a:xfrm flipV="1">
            <a:off x="4031994"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26" name="直線矢印コネクタ 25">
            <a:extLst>
              <a:ext uri="{FF2B5EF4-FFF2-40B4-BE49-F238E27FC236}">
                <a16:creationId xmlns:a16="http://schemas.microsoft.com/office/drawing/2014/main" id="{C38AF409-99D2-4DDA-8826-CF1770100714}"/>
              </a:ext>
            </a:extLst>
          </p:cNvPr>
          <p:cNvCxnSpPr>
            <a:cxnSpLocks/>
          </p:cNvCxnSpPr>
          <p:nvPr/>
        </p:nvCxnSpPr>
        <p:spPr bwMode="auto">
          <a:xfrm flipV="1">
            <a:off x="5112006"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8518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1659B-CD43-44A3-BCDC-4279B67480E6}"/>
              </a:ext>
            </a:extLst>
          </p:cNvPr>
          <p:cNvSpPr>
            <a:spLocks noGrp="1"/>
          </p:cNvSpPr>
          <p:nvPr>
            <p:ph type="title"/>
          </p:nvPr>
        </p:nvSpPr>
        <p:spPr/>
        <p:txBody>
          <a:bodyPr/>
          <a:lstStyle/>
          <a:p>
            <a:r>
              <a:rPr kumimoji="1" lang="en-US" altLang="ja-JP" dirty="0"/>
              <a:t>Hash perceptron</a:t>
            </a:r>
            <a:r>
              <a:rPr kumimoji="1" lang="ja-JP" altLang="en-US" dirty="0"/>
              <a:t>（概要）</a:t>
            </a:r>
          </a:p>
        </p:txBody>
      </p:sp>
      <p:sp>
        <p:nvSpPr>
          <p:cNvPr id="3" name="テキスト プレースホルダー 2">
            <a:extLst>
              <a:ext uri="{FF2B5EF4-FFF2-40B4-BE49-F238E27FC236}">
                <a16:creationId xmlns:a16="http://schemas.microsoft.com/office/drawing/2014/main" id="{6DC531F1-305B-4E6C-AFD6-4B95198C118C}"/>
              </a:ext>
            </a:extLst>
          </p:cNvPr>
          <p:cNvSpPr>
            <a:spLocks noGrp="1"/>
          </p:cNvSpPr>
          <p:nvPr>
            <p:ph type="body" sz="quarter" idx="10"/>
          </p:nvPr>
        </p:nvSpPr>
        <p:spPr>
          <a:xfrm>
            <a:off x="71950" y="3789004"/>
            <a:ext cx="8820098" cy="2790031"/>
          </a:xfrm>
        </p:spPr>
        <p:txBody>
          <a:bodyPr/>
          <a:lstStyle/>
          <a:p>
            <a:pPr lvl="1"/>
            <a:r>
              <a:rPr kumimoji="1" lang="ja-JP" altLang="en-US" dirty="0"/>
              <a:t>履歴長（</a:t>
            </a:r>
            <a:r>
              <a:rPr lang="en-US" altLang="ja-JP" dirty="0"/>
              <a:t>HL</a:t>
            </a:r>
            <a:r>
              <a:rPr kumimoji="1" lang="ja-JP" altLang="en-US" dirty="0"/>
              <a:t>）が異なる </a:t>
            </a:r>
            <a:r>
              <a:rPr kumimoji="1" lang="en-US" altLang="ja-JP" dirty="0"/>
              <a:t>g-share </a:t>
            </a:r>
            <a:r>
              <a:rPr lang="ja-JP" altLang="en-US" dirty="0"/>
              <a:t>様のテーブル</a:t>
            </a:r>
            <a:r>
              <a:rPr kumimoji="1" lang="ja-JP" altLang="en-US" dirty="0"/>
              <a:t>を複数用意</a:t>
            </a:r>
            <a:endParaRPr kumimoji="1" lang="en-US" altLang="ja-JP" dirty="0"/>
          </a:p>
          <a:p>
            <a:pPr lvl="2"/>
            <a:r>
              <a:rPr lang="en-US" altLang="ja-JP" dirty="0"/>
              <a:t>2</a:t>
            </a:r>
            <a:r>
              <a:rPr lang="ja-JP" altLang="en-US" dirty="0"/>
              <a:t> ビットカウンタではなく，重み（</a:t>
            </a:r>
            <a:r>
              <a:rPr lang="en-US" altLang="ja-JP" dirty="0"/>
              <a:t>8 </a:t>
            </a:r>
            <a:r>
              <a:rPr lang="ja-JP" altLang="en-US" dirty="0"/>
              <a:t>ビットなど）にする</a:t>
            </a:r>
            <a:endParaRPr lang="en-US" altLang="ja-JP" dirty="0"/>
          </a:p>
          <a:p>
            <a:pPr lvl="2"/>
            <a:r>
              <a:rPr kumimoji="1" lang="ja-JP" altLang="en-US" dirty="0"/>
              <a:t>全員の出力を加算してパーセプトロンの処理</a:t>
            </a:r>
            <a:endParaRPr kumimoji="1" lang="en-US" altLang="ja-JP" dirty="0"/>
          </a:p>
          <a:p>
            <a:pPr lvl="1"/>
            <a:r>
              <a:rPr kumimoji="1" lang="ja-JP" altLang="en-US" dirty="0"/>
              <a:t>正解を言うテーブルの重みが増えるように学習</a:t>
            </a:r>
            <a:endParaRPr kumimoji="1" lang="en-US" altLang="ja-JP" dirty="0"/>
          </a:p>
          <a:p>
            <a:pPr lvl="2"/>
            <a:r>
              <a:rPr lang="ja-JP" altLang="en-US" dirty="0"/>
              <a:t>適切な履歴長の </a:t>
            </a:r>
            <a:r>
              <a:rPr lang="en-US" altLang="ja-JP" dirty="0"/>
              <a:t>g-share </a:t>
            </a:r>
            <a:r>
              <a:rPr lang="ja-JP" altLang="en-US" dirty="0"/>
              <a:t>が選択されるようになる</a:t>
            </a:r>
            <a:endParaRPr lang="en-US" altLang="ja-JP" dirty="0"/>
          </a:p>
          <a:p>
            <a:pPr lvl="2"/>
            <a:r>
              <a:rPr kumimoji="1" lang="en-US" altLang="ja-JP" dirty="0"/>
              <a:t>HL=0 </a:t>
            </a:r>
            <a:r>
              <a:rPr kumimoji="1" lang="ja-JP" altLang="en-US" dirty="0"/>
              <a:t>が正解を言う（その </a:t>
            </a:r>
            <a:r>
              <a:rPr kumimoji="1" lang="en-US" altLang="ja-JP" dirty="0"/>
              <a:t>PC </a:t>
            </a:r>
            <a:r>
              <a:rPr kumimoji="1" lang="ja-JP" altLang="en-US" dirty="0"/>
              <a:t>はいつも成立とか）なら，</a:t>
            </a:r>
            <a:br>
              <a:rPr kumimoji="1" lang="en-US" altLang="ja-JP" dirty="0"/>
            </a:br>
            <a:r>
              <a:rPr kumimoji="1" lang="ja-JP" altLang="en-US" dirty="0"/>
              <a:t>そこの重みを強く</a:t>
            </a:r>
            <a:endParaRPr kumimoji="1" lang="en-US" altLang="ja-JP" dirty="0"/>
          </a:p>
          <a:p>
            <a:pPr lvl="2"/>
            <a:r>
              <a:rPr lang="en-US" altLang="ja-JP" dirty="0"/>
              <a:t>HL=4 </a:t>
            </a:r>
            <a:r>
              <a:rPr lang="ja-JP" altLang="en-US" dirty="0"/>
              <a:t>以降に学習しなくて良くなる</a:t>
            </a:r>
            <a:endParaRPr kumimoji="1" lang="ja-JP" altLang="en-US" dirty="0"/>
          </a:p>
        </p:txBody>
      </p:sp>
      <p:sp>
        <p:nvSpPr>
          <p:cNvPr id="4" name="楕円 3">
            <a:extLst>
              <a:ext uri="{FF2B5EF4-FFF2-40B4-BE49-F238E27FC236}">
                <a16:creationId xmlns:a16="http://schemas.microsoft.com/office/drawing/2014/main" id="{3EC8A76E-D410-4437-B8B0-2A59C68F9CF0}"/>
              </a:ext>
            </a:extLst>
          </p:cNvPr>
          <p:cNvSpPr/>
          <p:nvPr/>
        </p:nvSpPr>
        <p:spPr bwMode="auto">
          <a:xfrm>
            <a:off x="3491988" y="279899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A2E98D29-6D55-4109-AB91-20689F35EE3D}"/>
              </a:ext>
            </a:extLst>
          </p:cNvPr>
          <p:cNvCxnSpPr>
            <a:cxnSpLocks/>
            <a:stCxn id="9" idx="2"/>
            <a:endCxn id="4" idx="1"/>
          </p:cNvCxnSpPr>
          <p:nvPr/>
        </p:nvCxnSpPr>
        <p:spPr bwMode="auto">
          <a:xfrm>
            <a:off x="2456976" y="1989343"/>
            <a:ext cx="1351340" cy="94145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4FDD99D-C2CD-4171-94BB-CF5F0507F9B6}"/>
              </a:ext>
            </a:extLst>
          </p:cNvPr>
          <p:cNvCxnSpPr>
            <a:cxnSpLocks/>
            <a:stCxn id="10" idx="2"/>
          </p:cNvCxnSpPr>
          <p:nvPr/>
        </p:nvCxnSpPr>
        <p:spPr bwMode="auto">
          <a:xfrm>
            <a:off x="3896992" y="1989343"/>
            <a:ext cx="315005"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線矢印コネクタ 6">
            <a:extLst>
              <a:ext uri="{FF2B5EF4-FFF2-40B4-BE49-F238E27FC236}">
                <a16:creationId xmlns:a16="http://schemas.microsoft.com/office/drawing/2014/main" id="{0FC17288-F0BA-44F1-B652-586F922DD8B9}"/>
              </a:ext>
            </a:extLst>
          </p:cNvPr>
          <p:cNvCxnSpPr>
            <a:cxnSpLocks/>
            <a:stCxn id="12" idx="2"/>
          </p:cNvCxnSpPr>
          <p:nvPr/>
        </p:nvCxnSpPr>
        <p:spPr bwMode="auto">
          <a:xfrm flipH="1">
            <a:off x="4932004" y="1989343"/>
            <a:ext cx="405004"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線矢印コネクタ 7">
            <a:extLst>
              <a:ext uri="{FF2B5EF4-FFF2-40B4-BE49-F238E27FC236}">
                <a16:creationId xmlns:a16="http://schemas.microsoft.com/office/drawing/2014/main" id="{EFDA1D6E-4111-40C9-9318-3F4E1774D2D7}"/>
              </a:ext>
            </a:extLst>
          </p:cNvPr>
          <p:cNvCxnSpPr>
            <a:cxnSpLocks/>
            <a:stCxn id="13" idx="2"/>
            <a:endCxn id="4" idx="7"/>
          </p:cNvCxnSpPr>
          <p:nvPr/>
        </p:nvCxnSpPr>
        <p:spPr bwMode="auto">
          <a:xfrm flipH="1">
            <a:off x="5335685" y="1989343"/>
            <a:ext cx="1441339" cy="941453"/>
          </a:xfrm>
          <a:prstGeom prst="straightConnector1">
            <a:avLst/>
          </a:prstGeom>
          <a:noFill/>
          <a:ln w="9525" cap="flat" cmpd="sng" algn="ctr">
            <a:solidFill>
              <a:schemeClr val="tx1"/>
            </a:solidFill>
            <a:prstDash val="solid"/>
            <a:round/>
            <a:headEnd type="none" w="med" len="med"/>
            <a:tailEnd type="triangle"/>
          </a:ln>
          <a:effectLst/>
        </p:spPr>
      </p:cxnSp>
      <p:sp>
        <p:nvSpPr>
          <p:cNvPr id="9" name="Rectangle 195">
            <a:extLst>
              <a:ext uri="{FF2B5EF4-FFF2-40B4-BE49-F238E27FC236}">
                <a16:creationId xmlns:a16="http://schemas.microsoft.com/office/drawing/2014/main" id="{D3D62268-3611-4552-9D9D-57AD00617ABD}"/>
              </a:ext>
            </a:extLst>
          </p:cNvPr>
          <p:cNvSpPr>
            <a:spLocks noChangeArrowheads="1"/>
          </p:cNvSpPr>
          <p:nvPr/>
        </p:nvSpPr>
        <p:spPr bwMode="auto">
          <a:xfrm>
            <a:off x="1961971"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HL=0</a:t>
            </a:r>
            <a:endParaRPr lang="ja-JP" altLang="en-US" b="1" dirty="0">
              <a:solidFill>
                <a:schemeClr val="accent5"/>
              </a:solidFill>
              <a:latin typeface="MeiryoKe_PGothic" pitchFamily="50" charset="-128"/>
              <a:ea typeface="MeiryoKe_PGothic" pitchFamily="50" charset="-128"/>
            </a:endParaRPr>
          </a:p>
        </p:txBody>
      </p:sp>
      <p:sp>
        <p:nvSpPr>
          <p:cNvPr id="10" name="Rectangle 195">
            <a:extLst>
              <a:ext uri="{FF2B5EF4-FFF2-40B4-BE49-F238E27FC236}">
                <a16:creationId xmlns:a16="http://schemas.microsoft.com/office/drawing/2014/main" id="{EA9C846A-1384-4476-8AE7-70772D01821A}"/>
              </a:ext>
            </a:extLst>
          </p:cNvPr>
          <p:cNvSpPr>
            <a:spLocks noChangeArrowheads="1"/>
          </p:cNvSpPr>
          <p:nvPr/>
        </p:nvSpPr>
        <p:spPr bwMode="auto">
          <a:xfrm>
            <a:off x="3401987"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HL=4</a:t>
            </a:r>
            <a:endParaRPr lang="ja-JP" altLang="en-US" b="1" dirty="0">
              <a:solidFill>
                <a:schemeClr val="accent5"/>
              </a:solidFill>
              <a:latin typeface="MeiryoKe_PGothic" pitchFamily="50" charset="-128"/>
              <a:ea typeface="MeiryoKe_PGothic" pitchFamily="50" charset="-128"/>
            </a:endParaRPr>
          </a:p>
        </p:txBody>
      </p:sp>
      <p:sp>
        <p:nvSpPr>
          <p:cNvPr id="12" name="Rectangle 195">
            <a:extLst>
              <a:ext uri="{FF2B5EF4-FFF2-40B4-BE49-F238E27FC236}">
                <a16:creationId xmlns:a16="http://schemas.microsoft.com/office/drawing/2014/main" id="{EC705AE8-1739-4829-9FDD-66C9C1FF9555}"/>
              </a:ext>
            </a:extLst>
          </p:cNvPr>
          <p:cNvSpPr>
            <a:spLocks noChangeArrowheads="1"/>
          </p:cNvSpPr>
          <p:nvPr/>
        </p:nvSpPr>
        <p:spPr bwMode="auto">
          <a:xfrm>
            <a:off x="4842003"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HL=8</a:t>
            </a:r>
            <a:endParaRPr lang="ja-JP" altLang="en-US" b="1" dirty="0">
              <a:solidFill>
                <a:schemeClr val="accent5"/>
              </a:solidFill>
              <a:latin typeface="MeiryoKe_PGothic" pitchFamily="50" charset="-128"/>
              <a:ea typeface="MeiryoKe_PGothic" pitchFamily="50" charset="-128"/>
            </a:endParaRPr>
          </a:p>
        </p:txBody>
      </p:sp>
      <p:sp>
        <p:nvSpPr>
          <p:cNvPr id="13" name="Rectangle 195">
            <a:extLst>
              <a:ext uri="{FF2B5EF4-FFF2-40B4-BE49-F238E27FC236}">
                <a16:creationId xmlns:a16="http://schemas.microsoft.com/office/drawing/2014/main" id="{CB354B78-0B91-439B-872E-39F7E935C2AB}"/>
              </a:ext>
            </a:extLst>
          </p:cNvPr>
          <p:cNvSpPr>
            <a:spLocks noChangeArrowheads="1"/>
          </p:cNvSpPr>
          <p:nvPr/>
        </p:nvSpPr>
        <p:spPr bwMode="auto">
          <a:xfrm>
            <a:off x="6282019"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HL=16</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72910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TAGE </a:t>
            </a:r>
            <a:r>
              <a:rPr lang="ja-JP" altLang="en-US" dirty="0"/>
              <a:t>予測器</a:t>
            </a:r>
            <a:endParaRPr lang="en-US" altLang="ja-JP" dirty="0"/>
          </a:p>
          <a:p>
            <a:pPr lvl="1"/>
            <a:r>
              <a:rPr lang="en-US" altLang="ja-JP" sz="1600" dirty="0"/>
              <a:t>A. </a:t>
            </a:r>
            <a:r>
              <a:rPr lang="en-US" altLang="ja-JP" sz="1600" dirty="0" err="1"/>
              <a:t>Seznec</a:t>
            </a:r>
            <a:r>
              <a:rPr lang="en-US" altLang="ja-JP" sz="1600" dirty="0"/>
              <a:t> and P. Michaud. A case for (partially)-tagged geometric history length predictors, Journal of Instruction Level Parallelism (http://www.jilp.org/vol8), 2006</a:t>
            </a:r>
          </a:p>
          <a:p>
            <a:r>
              <a:rPr kumimoji="1" lang="ja-JP" altLang="en-US" dirty="0"/>
              <a:t>現在最も予測精度が高いと言われている予測器</a:t>
            </a:r>
            <a:endParaRPr kumimoji="1" lang="en-US" altLang="ja-JP" dirty="0"/>
          </a:p>
          <a:p>
            <a:pPr lvl="1"/>
            <a:r>
              <a:rPr kumimoji="1" lang="ja-JP" altLang="en-US" dirty="0"/>
              <a:t>最近のインテルの </a:t>
            </a:r>
            <a:r>
              <a:rPr kumimoji="1" lang="en-US" altLang="ja-JP" dirty="0"/>
              <a:t>CPU </a:t>
            </a:r>
            <a:r>
              <a:rPr kumimoji="1" lang="ja-JP" altLang="en-US" dirty="0"/>
              <a:t>に乗っている</a:t>
            </a:r>
            <a:r>
              <a:rPr kumimoji="1" lang="en-US" altLang="ja-JP" dirty="0"/>
              <a:t>… </a:t>
            </a:r>
            <a:r>
              <a:rPr kumimoji="1" lang="ja-JP" altLang="en-US" dirty="0"/>
              <a:t>らしい</a:t>
            </a:r>
            <a:endParaRPr kumimoji="1" lang="en-US" altLang="ja-JP" dirty="0"/>
          </a:p>
          <a:p>
            <a:pPr lvl="1"/>
            <a:r>
              <a:rPr lang="en-US" altLang="ja-JP" sz="1600" dirty="0"/>
              <a:t>E. </a:t>
            </a:r>
            <a:r>
              <a:rPr lang="en-US" altLang="ja-JP" sz="1600" dirty="0" err="1"/>
              <a:t>Rohou</a:t>
            </a:r>
            <a:r>
              <a:rPr lang="en-US" altLang="ja-JP" sz="1600" dirty="0"/>
              <a:t>, B. Narasimha Swamy, A. </a:t>
            </a:r>
            <a:r>
              <a:rPr lang="en-US" altLang="ja-JP" sz="1600" dirty="0" err="1"/>
              <a:t>Seznec</a:t>
            </a:r>
            <a:r>
              <a:rPr lang="en-US" altLang="ja-JP" sz="1600" dirty="0"/>
              <a:t> </a:t>
            </a:r>
            <a:br>
              <a:rPr lang="en-US" altLang="ja-JP" sz="1600" dirty="0"/>
            </a:br>
            <a:r>
              <a:rPr lang="en-US" altLang="ja-JP" sz="1600" dirty="0"/>
              <a:t>Branch prediction and the performance of interpreters — Don't trust folklore, 2015 IEEE/ACM International Symposium on Code Generation and Optimization (CGO)</a:t>
            </a:r>
            <a:endParaRPr kumimoji="1" lang="ja-JP" altLang="en-US" sz="1600" dirty="0"/>
          </a:p>
        </p:txBody>
      </p:sp>
    </p:spTree>
    <p:extLst>
      <p:ext uri="{BB962C8B-B14F-4D97-AF65-F5344CB8AC3E}">
        <p14:creationId xmlns:p14="http://schemas.microsoft.com/office/powerpoint/2010/main" val="2426736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329010"/>
            <a:ext cx="8010089" cy="1890021"/>
          </a:xfrm>
        </p:spPr>
        <p:txBody>
          <a:bodyPr/>
          <a:lstStyle/>
          <a:p>
            <a:r>
              <a:rPr kumimoji="1" lang="ja-JP" altLang="en-US" sz="2000" dirty="0">
                <a:latin typeface="+mn-ea"/>
                <a:ea typeface="+mn-ea"/>
              </a:rPr>
              <a:t>トーナメント式の構造：</a:t>
            </a:r>
            <a:endParaRPr kumimoji="1" lang="en-US" altLang="ja-JP" sz="2000" dirty="0">
              <a:latin typeface="+mn-ea"/>
              <a:ea typeface="+mn-ea"/>
            </a:endParaRPr>
          </a:p>
          <a:p>
            <a:pPr lvl="1"/>
            <a:r>
              <a:rPr kumimoji="1" lang="ja-JP" altLang="en-US" sz="2000" dirty="0">
                <a:latin typeface="+mn-ea"/>
                <a:ea typeface="+mn-ea"/>
              </a:rPr>
              <a:t>左端：　　単純な２ビット・カウンタ</a:t>
            </a:r>
            <a:endParaRPr kumimoji="1" lang="en-US" altLang="ja-JP" sz="2000" dirty="0">
              <a:latin typeface="+mn-ea"/>
              <a:ea typeface="+mn-ea"/>
            </a:endParaRPr>
          </a:p>
          <a:p>
            <a:pPr lvl="1"/>
            <a:r>
              <a:rPr kumimoji="1" lang="ja-JP" altLang="en-US" sz="2000" dirty="0">
                <a:latin typeface="+mn-ea"/>
                <a:ea typeface="+mn-ea"/>
              </a:rPr>
              <a:t>それ以外：</a:t>
            </a:r>
            <a:endParaRPr kumimoji="1" lang="en-US" altLang="ja-JP" sz="2000" dirty="0">
              <a:latin typeface="+mn-ea"/>
              <a:ea typeface="+mn-ea"/>
            </a:endParaRPr>
          </a:p>
          <a:p>
            <a:pPr lvl="2"/>
            <a:r>
              <a:rPr lang="ja-JP" altLang="en-US" dirty="0">
                <a:latin typeface="+mn-ea"/>
              </a:rPr>
              <a:t>グローバル履歴</a:t>
            </a:r>
            <a:r>
              <a:rPr lang="en-US" altLang="ja-JP" dirty="0">
                <a:latin typeface="+mn-ea"/>
              </a:rPr>
              <a:t>+PC </a:t>
            </a:r>
            <a:r>
              <a:rPr lang="ja-JP" altLang="en-US" dirty="0">
                <a:latin typeface="+mn-ea"/>
              </a:rPr>
              <a:t>でアクセスし，</a:t>
            </a:r>
            <a:r>
              <a:rPr lang="en-US" altLang="ja-JP" dirty="0">
                <a:latin typeface="+mn-ea"/>
              </a:rPr>
              <a:t>BTB </a:t>
            </a:r>
            <a:r>
              <a:rPr lang="ja-JP" altLang="en-US" dirty="0">
                <a:latin typeface="+mn-ea"/>
              </a:rPr>
              <a:t>の時のように</a:t>
            </a:r>
            <a:br>
              <a:rPr lang="en-US" altLang="ja-JP" dirty="0">
                <a:latin typeface="+mn-ea"/>
              </a:rPr>
            </a:br>
            <a:r>
              <a:rPr lang="ja-JP" altLang="en-US" dirty="0">
                <a:latin typeface="+mn-ea"/>
              </a:rPr>
              <a:t>ヒット</a:t>
            </a:r>
            <a:r>
              <a:rPr lang="en-US" altLang="ja-JP" dirty="0">
                <a:latin typeface="+mn-ea"/>
              </a:rPr>
              <a:t>/</a:t>
            </a:r>
            <a:r>
              <a:rPr lang="ja-JP" altLang="en-US" dirty="0">
                <a:latin typeface="+mn-ea"/>
              </a:rPr>
              <a:t>ミス判定を行う</a:t>
            </a:r>
            <a:endParaRPr lang="en-US" altLang="ja-JP" dirty="0">
              <a:latin typeface="+mn-ea"/>
            </a:endParaRPr>
          </a:p>
          <a:p>
            <a:pPr lvl="2"/>
            <a:r>
              <a:rPr kumimoji="1" lang="ja-JP" altLang="en-US" dirty="0">
                <a:latin typeface="+mn-ea"/>
                <a:ea typeface="+mn-ea"/>
              </a:rPr>
              <a:t>ヒットした場合，そのテーブルの </a:t>
            </a:r>
            <a:r>
              <a:rPr kumimoji="1" lang="en-US" altLang="ja-JP" dirty="0">
                <a:latin typeface="+mn-ea"/>
                <a:ea typeface="+mn-ea"/>
              </a:rPr>
              <a:t>n </a:t>
            </a:r>
            <a:r>
              <a:rPr kumimoji="1" lang="ja-JP" altLang="en-US" dirty="0">
                <a:latin typeface="+mn-ea"/>
                <a:ea typeface="+mn-ea"/>
              </a:rPr>
              <a:t>ビット・カウンタの内容で予測</a:t>
            </a:r>
            <a:endParaRPr kumimoji="1"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2602739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509012"/>
            <a:ext cx="8010089" cy="1890021"/>
          </a:xfrm>
        </p:spPr>
        <p:txBody>
          <a:bodyPr/>
          <a:lstStyle/>
          <a:p>
            <a:r>
              <a:rPr lang="ja-JP" altLang="en-US" sz="2000" dirty="0">
                <a:latin typeface="+mn-ea"/>
                <a:ea typeface="+mn-ea"/>
              </a:rPr>
              <a:t>パターン長が長いテーブルの結果を優先して使う</a:t>
            </a:r>
            <a:endParaRPr lang="en-US" altLang="ja-JP" sz="2000" dirty="0">
              <a:latin typeface="+mn-ea"/>
              <a:ea typeface="+mn-ea"/>
            </a:endParaRPr>
          </a:p>
          <a:p>
            <a:pPr lvl="1"/>
            <a:r>
              <a:rPr lang="ja-JP" altLang="en-US" dirty="0">
                <a:latin typeface="+mn-ea"/>
                <a:ea typeface="+mn-ea"/>
              </a:rPr>
              <a:t>右側でヒットするほど，その結果を優先する</a:t>
            </a:r>
            <a:endParaRPr lang="en-US" altLang="ja-JP" dirty="0">
              <a:latin typeface="+mn-ea"/>
              <a:ea typeface="+mn-ea"/>
            </a:endParaRPr>
          </a:p>
          <a:p>
            <a:pPr lvl="1"/>
            <a:r>
              <a:rPr lang="ja-JP" altLang="en-US" dirty="0">
                <a:latin typeface="+mn-ea"/>
                <a:ea typeface="+mn-ea"/>
              </a:rPr>
              <a:t>右に行くほど</a:t>
            </a:r>
            <a:r>
              <a:rPr lang="ja-JP" altLang="en-US" dirty="0">
                <a:latin typeface="+mn-ea"/>
              </a:rPr>
              <a:t>指数的に</a:t>
            </a:r>
            <a:r>
              <a:rPr lang="ja-JP" altLang="en-US" dirty="0">
                <a:latin typeface="+mn-ea"/>
                <a:ea typeface="+mn-ea"/>
              </a:rPr>
              <a:t>履歴長が長くなっている</a:t>
            </a:r>
            <a:endParaRPr lang="en-US" altLang="ja-JP" dirty="0">
              <a:latin typeface="+mn-ea"/>
              <a:ea typeface="+mn-ea"/>
            </a:endParaRPr>
          </a:p>
          <a:p>
            <a:r>
              <a:rPr lang="ja-JP" altLang="en-US" dirty="0">
                <a:latin typeface="+mn-ea"/>
                <a:ea typeface="+mn-ea"/>
              </a:rPr>
              <a:t>ヒット</a:t>
            </a:r>
            <a:r>
              <a:rPr lang="en-US" altLang="ja-JP" dirty="0">
                <a:latin typeface="+mn-ea"/>
                <a:ea typeface="+mn-ea"/>
              </a:rPr>
              <a:t>/</a:t>
            </a:r>
            <a:r>
              <a:rPr lang="ja-JP" altLang="en-US" dirty="0">
                <a:latin typeface="+mn-ea"/>
                <a:ea typeface="+mn-ea"/>
              </a:rPr>
              <a:t>ミスの判定ができるため，トーナメント状に優先度が</a:t>
            </a:r>
            <a:br>
              <a:rPr lang="en-US" altLang="ja-JP" dirty="0">
                <a:latin typeface="+mn-ea"/>
                <a:ea typeface="+mn-ea"/>
              </a:rPr>
            </a:br>
            <a:r>
              <a:rPr lang="ja-JP" altLang="en-US" dirty="0">
                <a:latin typeface="+mn-ea"/>
                <a:ea typeface="+mn-ea"/>
              </a:rPr>
              <a:t>決定できる</a:t>
            </a:r>
            <a:endParaRPr lang="en-US" altLang="ja-JP" dirty="0">
              <a:latin typeface="+mn-ea"/>
              <a:ea typeface="+mn-ea"/>
            </a:endParaRPr>
          </a:p>
          <a:p>
            <a:pPr lvl="1"/>
            <a:r>
              <a:rPr lang="ja-JP" altLang="en-US" dirty="0">
                <a:latin typeface="+mn-ea"/>
                <a:ea typeface="+mn-ea"/>
              </a:rPr>
              <a:t>ただの </a:t>
            </a:r>
            <a:r>
              <a:rPr lang="en-US" altLang="ja-JP" dirty="0">
                <a:latin typeface="+mn-ea"/>
                <a:ea typeface="+mn-ea"/>
              </a:rPr>
              <a:t>PHT </a:t>
            </a:r>
            <a:r>
              <a:rPr lang="ja-JP" altLang="en-US" dirty="0">
                <a:latin typeface="+mn-ea"/>
                <a:ea typeface="+mn-ea"/>
              </a:rPr>
              <a:t>だと，だれの結果を使えばいいかわからない</a:t>
            </a:r>
            <a:endParaRPr lang="en-US" altLang="ja-JP" dirty="0">
              <a:latin typeface="+mn-ea"/>
              <a:ea typeface="+mn-ea"/>
            </a:endParaRPr>
          </a:p>
          <a:p>
            <a:pPr lvl="1"/>
            <a:endParaRPr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275608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予測器のメリット（１）</a:t>
            </a:r>
          </a:p>
        </p:txBody>
      </p:sp>
      <p:sp>
        <p:nvSpPr>
          <p:cNvPr id="3" name="テキスト プレースホルダー 2"/>
          <p:cNvSpPr>
            <a:spLocks noGrp="1"/>
          </p:cNvSpPr>
          <p:nvPr>
            <p:ph type="body" sz="quarter" idx="10"/>
          </p:nvPr>
        </p:nvSpPr>
        <p:spPr>
          <a:xfrm>
            <a:off x="611956" y="4329010"/>
            <a:ext cx="8010089" cy="2250025"/>
          </a:xfrm>
        </p:spPr>
        <p:txBody>
          <a:bodyPr/>
          <a:lstStyle/>
          <a:p>
            <a:r>
              <a:rPr lang="ja-JP" altLang="en-US" sz="2000" dirty="0">
                <a:latin typeface="+mn-ea"/>
              </a:rPr>
              <a:t>パターン長ごとに，最適なテーブルに学習できる</a:t>
            </a:r>
            <a:endParaRPr kumimoji="1" lang="en-US" altLang="ja-JP" sz="2000" dirty="0">
              <a:latin typeface="+mn-ea"/>
              <a:ea typeface="+mn-ea"/>
            </a:endParaRPr>
          </a:p>
          <a:p>
            <a:pPr lvl="1"/>
            <a:r>
              <a:rPr lang="ja-JP" altLang="en-US" sz="2000" dirty="0">
                <a:latin typeface="+mn-ea"/>
              </a:rPr>
              <a:t>たとえば </a:t>
            </a:r>
            <a:r>
              <a:rPr lang="en-US" altLang="ja-JP" sz="2000" dirty="0">
                <a:solidFill>
                  <a:schemeClr val="accent5"/>
                </a:solidFill>
                <a:latin typeface="+mn-ea"/>
                <a:ea typeface="+mn-ea"/>
              </a:rPr>
              <a:t>101</a:t>
            </a:r>
            <a:r>
              <a:rPr lang="en-US" altLang="ja-JP" sz="2000" dirty="0">
                <a:latin typeface="+mn-ea"/>
                <a:ea typeface="+mn-ea"/>
              </a:rPr>
              <a:t> </a:t>
            </a:r>
            <a:r>
              <a:rPr lang="ja-JP" altLang="en-US" sz="2000" dirty="0">
                <a:latin typeface="+mn-ea"/>
                <a:ea typeface="+mn-ea"/>
              </a:rPr>
              <a:t>と </a:t>
            </a:r>
            <a:r>
              <a:rPr lang="en-US" altLang="ja-JP" sz="2000" dirty="0">
                <a:solidFill>
                  <a:schemeClr val="accent5"/>
                </a:solidFill>
                <a:latin typeface="+mn-ea"/>
                <a:ea typeface="+mn-ea"/>
              </a:rPr>
              <a:t>11111</a:t>
            </a:r>
            <a:r>
              <a:rPr lang="en-US" altLang="ja-JP" sz="2000" dirty="0">
                <a:solidFill>
                  <a:schemeClr val="accent6"/>
                </a:solidFill>
                <a:latin typeface="+mn-ea"/>
                <a:ea typeface="+mn-ea"/>
              </a:rPr>
              <a:t> </a:t>
            </a:r>
            <a:r>
              <a:rPr lang="ja-JP" altLang="en-US" sz="2000" dirty="0">
                <a:latin typeface="+mn-ea"/>
              </a:rPr>
              <a:t>の２パターンがあった場合</a:t>
            </a:r>
            <a:endParaRPr lang="en-US" altLang="ja-JP" sz="2000" dirty="0">
              <a:solidFill>
                <a:schemeClr val="accent6"/>
              </a:solidFill>
              <a:latin typeface="+mn-ea"/>
              <a:ea typeface="+mn-ea"/>
            </a:endParaRPr>
          </a:p>
          <a:p>
            <a:pPr lvl="2"/>
            <a:r>
              <a:rPr kumimoji="1" lang="ja-JP" altLang="en-US" sz="2000" dirty="0">
                <a:latin typeface="+mn-ea"/>
                <a:ea typeface="+mn-ea"/>
              </a:rPr>
              <a:t>固定長</a:t>
            </a:r>
            <a:r>
              <a:rPr kumimoji="1" lang="en-US" altLang="ja-JP" sz="2000" dirty="0">
                <a:latin typeface="+mn-ea"/>
                <a:ea typeface="+mn-ea"/>
              </a:rPr>
              <a:t>(5)</a:t>
            </a:r>
            <a:r>
              <a:rPr kumimoji="1" lang="ja-JP" altLang="en-US" sz="2000" dirty="0">
                <a:latin typeface="+mn-ea"/>
                <a:ea typeface="+mn-ea"/>
              </a:rPr>
              <a:t>     </a:t>
            </a:r>
            <a:r>
              <a:rPr lang="ja-JP" altLang="en-US" sz="2000" dirty="0">
                <a:latin typeface="+mn-ea"/>
                <a:ea typeface="+mn-ea"/>
              </a:rPr>
              <a:t>：</a:t>
            </a:r>
            <a:r>
              <a:rPr lang="en-US" altLang="ja-JP" sz="2000" dirty="0">
                <a:solidFill>
                  <a:schemeClr val="accent6"/>
                </a:solidFill>
                <a:latin typeface="+mn-ea"/>
                <a:ea typeface="+mn-ea"/>
              </a:rPr>
              <a:t>00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01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5"/>
                </a:solidFill>
                <a:latin typeface="+mn-ea"/>
                <a:ea typeface="+mn-ea"/>
              </a:rPr>
              <a:t>11111</a:t>
            </a:r>
          </a:p>
          <a:p>
            <a:pPr lvl="2"/>
            <a:r>
              <a:rPr lang="en-US" altLang="ja-JP" sz="2000" dirty="0">
                <a:latin typeface="+mn-ea"/>
              </a:rPr>
              <a:t>TAGE(3+5)</a:t>
            </a:r>
            <a:r>
              <a:rPr lang="ja-JP" altLang="en-US" sz="2000" dirty="0">
                <a:latin typeface="+mn-ea"/>
              </a:rPr>
              <a:t>  ：</a:t>
            </a:r>
            <a:r>
              <a:rPr lang="en-US" altLang="ja-JP" sz="2000" dirty="0">
                <a:solidFill>
                  <a:schemeClr val="accent5"/>
                </a:solidFill>
                <a:latin typeface="+mn-ea"/>
              </a:rPr>
              <a:t>101</a:t>
            </a:r>
            <a:r>
              <a:rPr lang="en-US" altLang="ja-JP" sz="2000" dirty="0">
                <a:latin typeface="+mn-ea"/>
              </a:rPr>
              <a:t>, </a:t>
            </a:r>
            <a:r>
              <a:rPr lang="en-US" altLang="ja-JP" sz="2000" dirty="0">
                <a:solidFill>
                  <a:schemeClr val="accent5"/>
                </a:solidFill>
                <a:latin typeface="+mn-ea"/>
              </a:rPr>
              <a:t>11111</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025395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予測器のメリット（２）</a:t>
            </a:r>
          </a:p>
        </p:txBody>
      </p:sp>
      <p:sp>
        <p:nvSpPr>
          <p:cNvPr id="3" name="テキスト プレースホルダー 2"/>
          <p:cNvSpPr>
            <a:spLocks noGrp="1"/>
          </p:cNvSpPr>
          <p:nvPr>
            <p:ph type="body" sz="quarter" idx="10"/>
          </p:nvPr>
        </p:nvSpPr>
        <p:spPr>
          <a:xfrm>
            <a:off x="611956" y="4329010"/>
            <a:ext cx="8280092" cy="2250025"/>
          </a:xfrm>
        </p:spPr>
        <p:txBody>
          <a:bodyPr/>
          <a:lstStyle/>
          <a:p>
            <a:r>
              <a:rPr lang="ja-JP" altLang="en-US" dirty="0">
                <a:latin typeface="+mn-ea"/>
              </a:rPr>
              <a:t>学習が早い</a:t>
            </a:r>
            <a:endParaRPr lang="en-US" altLang="ja-JP" dirty="0">
              <a:latin typeface="+mn-ea"/>
            </a:endParaRPr>
          </a:p>
          <a:p>
            <a:pPr lvl="1"/>
            <a:r>
              <a:rPr lang="ja-JP" altLang="en-US" dirty="0">
                <a:latin typeface="+mn-ea"/>
              </a:rPr>
              <a:t>大ざっぱに成立</a:t>
            </a:r>
            <a:r>
              <a:rPr lang="en-US" altLang="ja-JP" dirty="0">
                <a:latin typeface="+mn-ea"/>
              </a:rPr>
              <a:t>/</a:t>
            </a:r>
            <a:r>
              <a:rPr lang="ja-JP" altLang="en-US" dirty="0">
                <a:latin typeface="+mn-ea"/>
              </a:rPr>
              <a:t>不成立に傾向があるような場合，</a:t>
            </a:r>
            <a:endParaRPr lang="en-US" altLang="ja-JP" dirty="0">
              <a:latin typeface="+mn-ea"/>
            </a:endParaRPr>
          </a:p>
          <a:p>
            <a:pPr lvl="1"/>
            <a:r>
              <a:rPr lang="ja-JP" altLang="en-US" dirty="0">
                <a:latin typeface="+mn-ea"/>
              </a:rPr>
              <a:t>難しいパターンを学習する前に，とりあえず左端で大ざっぱな</a:t>
            </a:r>
            <a:br>
              <a:rPr lang="en-US" altLang="ja-JP" dirty="0">
                <a:latin typeface="+mn-ea"/>
              </a:rPr>
            </a:br>
            <a:r>
              <a:rPr lang="ja-JP" altLang="en-US" dirty="0">
                <a:latin typeface="+mn-ea"/>
              </a:rPr>
              <a:t>予測ができる</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3212067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TAGE </a:t>
            </a:r>
            <a:r>
              <a:rPr lang="ja-JP" altLang="en-US" dirty="0"/>
              <a:t>予測器</a:t>
            </a:r>
            <a:r>
              <a:rPr kumimoji="1" lang="en-US" altLang="ja-JP" dirty="0"/>
              <a:t> </a:t>
            </a:r>
            <a:r>
              <a:rPr kumimoji="1" lang="ja-JP" altLang="en-US" dirty="0"/>
              <a:t>と パーセプトロン予測器</a:t>
            </a:r>
          </a:p>
        </p:txBody>
      </p:sp>
      <p:sp>
        <p:nvSpPr>
          <p:cNvPr id="3" name="テキスト プレースホルダー 2"/>
          <p:cNvSpPr>
            <a:spLocks noGrp="1"/>
          </p:cNvSpPr>
          <p:nvPr>
            <p:ph type="body" sz="quarter" idx="10"/>
          </p:nvPr>
        </p:nvSpPr>
        <p:spPr/>
        <p:txBody>
          <a:bodyPr/>
          <a:lstStyle/>
          <a:p>
            <a:r>
              <a:rPr kumimoji="1" lang="ja-JP" altLang="en-US" dirty="0"/>
              <a:t>それぞれ，今一番予測精度が高いと思われている</a:t>
            </a:r>
            <a:endParaRPr kumimoji="1" lang="en-US" altLang="ja-JP" dirty="0"/>
          </a:p>
          <a:p>
            <a:pPr lvl="1"/>
            <a:r>
              <a:rPr kumimoji="1" lang="ja-JP" altLang="en-US" dirty="0"/>
              <a:t>インテル，</a:t>
            </a:r>
            <a:r>
              <a:rPr kumimoji="1" lang="en-US" altLang="ja-JP" dirty="0"/>
              <a:t>AMD </a:t>
            </a:r>
            <a:r>
              <a:rPr kumimoji="1" lang="ja-JP" altLang="en-US" dirty="0"/>
              <a:t>の </a:t>
            </a:r>
            <a:r>
              <a:rPr kumimoji="1" lang="en-US" altLang="ja-JP" dirty="0"/>
              <a:t>CPU </a:t>
            </a:r>
            <a:r>
              <a:rPr kumimoji="1" lang="ja-JP" altLang="en-US" dirty="0"/>
              <a:t>で採用</a:t>
            </a:r>
            <a:endParaRPr kumimoji="1" lang="en-US" altLang="ja-JP" dirty="0"/>
          </a:p>
          <a:p>
            <a:r>
              <a:rPr kumimoji="1" lang="en-US" altLang="ja-JP" dirty="0"/>
              <a:t>TAGE </a:t>
            </a:r>
            <a:r>
              <a:rPr kumimoji="1" lang="ja-JP" altLang="en-US" dirty="0"/>
              <a:t>の方が，基本的には良い精度を示す</a:t>
            </a:r>
            <a:endParaRPr kumimoji="1" lang="en-US" altLang="ja-JP" dirty="0"/>
          </a:p>
          <a:p>
            <a:pPr lvl="1"/>
            <a:r>
              <a:rPr kumimoji="1" lang="ja-JP" altLang="en-US" dirty="0"/>
              <a:t>しかし，かなりのチューニングがいる</a:t>
            </a:r>
            <a:endParaRPr kumimoji="1" lang="en-US" altLang="ja-JP" dirty="0"/>
          </a:p>
          <a:p>
            <a:pPr lvl="2"/>
            <a:r>
              <a:rPr kumimoji="1" lang="ja-JP" altLang="en-US" dirty="0"/>
              <a:t>特に各テーブルのサイズのバランスが難しい</a:t>
            </a:r>
            <a:endParaRPr kumimoji="1" lang="en-US" altLang="ja-JP" dirty="0"/>
          </a:p>
          <a:p>
            <a:pPr lvl="1"/>
            <a:r>
              <a:rPr lang="ja-JP" altLang="en-US" dirty="0"/>
              <a:t>ちょうどテーブルに履歴長が収まらず，はずみでガクッと精度が</a:t>
            </a:r>
            <a:br>
              <a:rPr lang="en-US" altLang="ja-JP" dirty="0"/>
            </a:br>
            <a:r>
              <a:rPr lang="ja-JP" altLang="en-US" dirty="0"/>
              <a:t>落ちたりする</a:t>
            </a:r>
            <a:endParaRPr lang="en-US" altLang="ja-JP" dirty="0"/>
          </a:p>
          <a:p>
            <a:r>
              <a:rPr kumimoji="1" lang="ja-JP" altLang="en-US" dirty="0"/>
              <a:t>パーセプトロン予測器は，結構適当でも大丈夫だし安定している</a:t>
            </a:r>
            <a:endParaRPr kumimoji="1" lang="en-US" altLang="ja-JP" dirty="0"/>
          </a:p>
          <a:p>
            <a:pPr lvl="1"/>
            <a:r>
              <a:rPr kumimoji="1" lang="ja-JP" altLang="en-US" dirty="0"/>
              <a:t>企業の人的には，そこがありがたいらしい</a:t>
            </a:r>
          </a:p>
        </p:txBody>
      </p:sp>
    </p:spTree>
    <p:extLst>
      <p:ext uri="{BB962C8B-B14F-4D97-AF65-F5344CB8AC3E}">
        <p14:creationId xmlns:p14="http://schemas.microsoft.com/office/powerpoint/2010/main" val="2290901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最近の分岐予測器の研究</a:t>
            </a:r>
          </a:p>
        </p:txBody>
      </p:sp>
      <p:sp>
        <p:nvSpPr>
          <p:cNvPr id="3" name="テキスト プレースホルダー 2"/>
          <p:cNvSpPr>
            <a:spLocks noGrp="1"/>
          </p:cNvSpPr>
          <p:nvPr>
            <p:ph type="body" sz="quarter" idx="10"/>
          </p:nvPr>
        </p:nvSpPr>
        <p:spPr>
          <a:xfrm>
            <a:off x="611956" y="1088974"/>
            <a:ext cx="8370093" cy="5219751"/>
          </a:xfrm>
        </p:spPr>
        <p:txBody>
          <a:bodyPr/>
          <a:lstStyle/>
          <a:p>
            <a:r>
              <a:rPr lang="en-US" altLang="ja-JP" sz="2000" dirty="0"/>
              <a:t>TAGE </a:t>
            </a:r>
            <a:r>
              <a:rPr lang="ja-JP" altLang="en-US" sz="2000" dirty="0"/>
              <a:t>をベースに，補助予測器（ループ専用とか）を</a:t>
            </a:r>
            <a:br>
              <a:rPr lang="en-US" altLang="ja-JP" sz="2000" dirty="0"/>
            </a:br>
            <a:r>
              <a:rPr lang="ja-JP" altLang="en-US" sz="2000" dirty="0"/>
              <a:t>つけたものが多い</a:t>
            </a:r>
            <a:endParaRPr lang="en-US" altLang="ja-JP" sz="2000" dirty="0"/>
          </a:p>
          <a:p>
            <a:pPr lvl="1"/>
            <a:r>
              <a:rPr lang="en-US" altLang="ja-JP" sz="2000" dirty="0"/>
              <a:t>L-TAGE [Seznec07]</a:t>
            </a:r>
          </a:p>
          <a:p>
            <a:pPr lvl="1"/>
            <a:r>
              <a:rPr lang="en-US" altLang="ja-JP" sz="2000" dirty="0"/>
              <a:t>ISL-TAGE [Seznec11]</a:t>
            </a:r>
          </a:p>
          <a:p>
            <a:pPr lvl="1"/>
            <a:r>
              <a:rPr lang="en-US" altLang="ja-JP" sz="2000" dirty="0"/>
              <a:t>Wormhole [Albericio14] </a:t>
            </a:r>
          </a:p>
          <a:p>
            <a:r>
              <a:rPr lang="en-US" altLang="ja-JP" sz="2000" dirty="0"/>
              <a:t>Wormhole </a:t>
            </a:r>
            <a:r>
              <a:rPr lang="ja-JP" altLang="en-US" sz="2000" dirty="0"/>
              <a:t>の性能：</a:t>
            </a:r>
            <a:endParaRPr lang="en-US" altLang="ja-JP" sz="2000" dirty="0"/>
          </a:p>
          <a:p>
            <a:pPr lvl="1"/>
            <a:r>
              <a:rPr lang="ja-JP" altLang="en-US" sz="2000" dirty="0"/>
              <a:t>平均</a:t>
            </a:r>
            <a:r>
              <a:rPr lang="en-US" altLang="ja-JP" sz="2000" dirty="0"/>
              <a:t>1000</a:t>
            </a:r>
            <a:r>
              <a:rPr lang="ja-JP" altLang="en-US" sz="2000" dirty="0"/>
              <a:t>命令に</a:t>
            </a:r>
            <a:r>
              <a:rPr lang="en-US" altLang="ja-JP" sz="2000" dirty="0"/>
              <a:t>1</a:t>
            </a:r>
            <a:r>
              <a:rPr lang="ja-JP" altLang="en-US" sz="2000" dirty="0"/>
              <a:t>回，多いと</a:t>
            </a:r>
            <a:r>
              <a:rPr lang="en-US" altLang="ja-JP" sz="2000" dirty="0"/>
              <a:t>4</a:t>
            </a:r>
            <a:r>
              <a:rPr lang="ja-JP" altLang="en-US" sz="2000" dirty="0"/>
              <a:t>回ぐらい予測ミス</a:t>
            </a:r>
            <a:endParaRPr lang="en-US" altLang="ja-JP" sz="2000" dirty="0"/>
          </a:p>
          <a:p>
            <a:pPr lvl="1"/>
            <a:r>
              <a:rPr lang="ja-JP" altLang="en-US" sz="2000" dirty="0"/>
              <a:t>依然として性能に大きな影響</a:t>
            </a:r>
            <a:endParaRPr kumimoji="1" lang="en-US" altLang="ja-JP" sz="2000" dirty="0"/>
          </a:p>
          <a:p>
            <a:pPr lvl="2"/>
            <a:r>
              <a:rPr kumimoji="1" lang="en-US" altLang="ja-JP" sz="2000" dirty="0"/>
              <a:t>1</a:t>
            </a:r>
            <a:r>
              <a:rPr kumimoji="1" lang="ja-JP" altLang="en-US" sz="2000" dirty="0"/>
              <a:t>回ミスると数十から</a:t>
            </a:r>
            <a:r>
              <a:rPr kumimoji="1" lang="en-US" altLang="ja-JP" sz="2000" dirty="0"/>
              <a:t>100</a:t>
            </a:r>
            <a:r>
              <a:rPr kumimoji="1" lang="ja-JP" altLang="en-US" sz="2000" dirty="0"/>
              <a:t>命令ぐらいのペナルティ</a:t>
            </a:r>
            <a:endParaRPr kumimoji="1" lang="en-US" altLang="ja-JP" sz="2000" dirty="0"/>
          </a:p>
          <a:p>
            <a:r>
              <a:rPr lang="ja-JP" altLang="en-US" sz="2000" dirty="0"/>
              <a:t>近年でもさらに発展を続けている</a:t>
            </a:r>
            <a:endParaRPr lang="en-US" altLang="ja-JP" sz="2000" dirty="0"/>
          </a:p>
        </p:txBody>
      </p:sp>
    </p:spTree>
    <p:extLst>
      <p:ext uri="{BB962C8B-B14F-4D97-AF65-F5344CB8AC3E}">
        <p14:creationId xmlns:p14="http://schemas.microsoft.com/office/powerpoint/2010/main" val="2907834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AMD Jaguar</a:t>
            </a:r>
            <a:r>
              <a:rPr lang="ja-JP" altLang="en-US" dirty="0"/>
              <a:t>のパイプライン構造（矢印とか）がよく分からなかったので、教えていただけるとありがたいです。</a:t>
            </a:r>
          </a:p>
          <a:p>
            <a:endParaRPr kumimoji="1" lang="ja-JP" altLang="en-US" dirty="0"/>
          </a:p>
        </p:txBody>
      </p:sp>
    </p:spTree>
    <p:extLst>
      <p:ext uri="{BB962C8B-B14F-4D97-AF65-F5344CB8AC3E}">
        <p14:creationId xmlns:p14="http://schemas.microsoft.com/office/powerpoint/2010/main" val="149192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err="1"/>
              <a:t>tage</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58562</TotalTime>
  <Words>6196</Words>
  <Application>Microsoft Office PowerPoint</Application>
  <PresentationFormat>画面に合わせる (4:3)</PresentationFormat>
  <Paragraphs>1107</Paragraphs>
  <Slides>90</Slides>
  <Notes>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90</vt:i4>
      </vt:variant>
    </vt:vector>
  </HeadingPairs>
  <TitlesOfParts>
    <vt:vector size="104"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Times New Roman</vt:lpstr>
      <vt:lpstr>Verdana</vt:lpstr>
      <vt:lpstr>Wingdings</vt:lpstr>
      <vt:lpstr>cerulean</vt:lpstr>
      <vt:lpstr>先進計算機構成論 06</vt:lpstr>
      <vt:lpstr>感想や質問</vt:lpstr>
      <vt:lpstr>感想や質問</vt:lpstr>
      <vt:lpstr>感想や質問</vt:lpstr>
      <vt:lpstr>感想や質問</vt:lpstr>
      <vt:lpstr>感想や質問</vt:lpstr>
      <vt:lpstr>感想や質問</vt:lpstr>
      <vt:lpstr>演算器をパイプライン化した場合の問題</vt:lpstr>
      <vt:lpstr>感想や質問</vt:lpstr>
      <vt:lpstr>AMD JAGUAR "JAGUAR” AMD’s Next Generation Low Power x86 Core より</vt:lpstr>
      <vt:lpstr>感想や質問</vt:lpstr>
      <vt:lpstr>感想や質問</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分岐方向予測</vt:lpstr>
      <vt:lpstr>分岐方向予測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パーセプトロン予測器</vt:lpstr>
      <vt:lpstr>パーセプトロン</vt:lpstr>
      <vt:lpstr>「010 なら 1 」を学習させた場合</vt:lpstr>
      <vt:lpstr>パーセプトロン予測器</vt:lpstr>
      <vt:lpstr>最初に提案されたもの</vt:lpstr>
      <vt:lpstr>Hash perceptron（概要）</vt:lpstr>
      <vt:lpstr>TAGE 予測器</vt:lpstr>
      <vt:lpstr>TAGE 予測器 図は A. Seznec and P. Michaud. A case for (partially)-tagged  geometric history length predictors より</vt:lpstr>
      <vt:lpstr>TAGE 予測器 図は A. Seznec and P. Michaud. A case for (partially)-tagged  geometric history length predictors より</vt:lpstr>
      <vt:lpstr>TAGE 予測器のメリット（１）</vt:lpstr>
      <vt:lpstr>TAGE 予測器のメリット（２）</vt:lpstr>
      <vt:lpstr>TAGE 予測器 と パーセプトロン予測器</vt:lpstr>
      <vt:lpstr>最近の分岐予測器の研究</vt:lpstr>
      <vt:lpstr>方向分岐予測器のまとめ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13169</cp:revision>
  <cp:lastPrinted>2014-12-10T13:40:48Z</cp:lastPrinted>
  <dcterms:created xsi:type="dcterms:W3CDTF">2014-11-17T10:53:59Z</dcterms:created>
  <dcterms:modified xsi:type="dcterms:W3CDTF">2021-10-12T03:11:20Z</dcterms:modified>
</cp:coreProperties>
</file>