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2"/>
  </p:notesMasterIdLst>
  <p:sldIdLst>
    <p:sldId id="440" r:id="rId2"/>
    <p:sldId id="518" r:id="rId3"/>
    <p:sldId id="573" r:id="rId4"/>
    <p:sldId id="569" r:id="rId5"/>
    <p:sldId id="629" r:id="rId6"/>
    <p:sldId id="575" r:id="rId7"/>
    <p:sldId id="580" r:id="rId8"/>
    <p:sldId id="565" r:id="rId9"/>
    <p:sldId id="576" r:id="rId10"/>
    <p:sldId id="574" r:id="rId11"/>
    <p:sldId id="572" r:id="rId12"/>
    <p:sldId id="585" r:id="rId13"/>
    <p:sldId id="579" r:id="rId14"/>
    <p:sldId id="581" r:id="rId15"/>
    <p:sldId id="578" r:id="rId16"/>
    <p:sldId id="586" r:id="rId17"/>
    <p:sldId id="587" r:id="rId18"/>
    <p:sldId id="591" r:id="rId19"/>
    <p:sldId id="590" r:id="rId20"/>
    <p:sldId id="593" r:id="rId21"/>
    <p:sldId id="598" r:id="rId22"/>
    <p:sldId id="596" r:id="rId23"/>
    <p:sldId id="599" r:id="rId24"/>
    <p:sldId id="600" r:id="rId25"/>
    <p:sldId id="601" r:id="rId26"/>
    <p:sldId id="602" r:id="rId27"/>
    <p:sldId id="588" r:id="rId28"/>
    <p:sldId id="589" r:id="rId29"/>
    <p:sldId id="603" r:id="rId30"/>
    <p:sldId id="609" r:id="rId31"/>
    <p:sldId id="605" r:id="rId32"/>
    <p:sldId id="606" r:id="rId33"/>
    <p:sldId id="604" r:id="rId34"/>
    <p:sldId id="607" r:id="rId35"/>
    <p:sldId id="631" r:id="rId36"/>
    <p:sldId id="608" r:id="rId37"/>
    <p:sldId id="611" r:id="rId38"/>
    <p:sldId id="610" r:id="rId39"/>
    <p:sldId id="612" r:id="rId40"/>
    <p:sldId id="630" r:id="rId41"/>
    <p:sldId id="613" r:id="rId42"/>
    <p:sldId id="614" r:id="rId43"/>
    <p:sldId id="615" r:id="rId44"/>
    <p:sldId id="616" r:id="rId45"/>
    <p:sldId id="617" r:id="rId46"/>
    <p:sldId id="620" r:id="rId47"/>
    <p:sldId id="618" r:id="rId48"/>
    <p:sldId id="632" r:id="rId49"/>
    <p:sldId id="619" r:id="rId50"/>
    <p:sldId id="621" r:id="rId51"/>
    <p:sldId id="634" r:id="rId52"/>
    <p:sldId id="622" r:id="rId53"/>
    <p:sldId id="623" r:id="rId54"/>
    <p:sldId id="624" r:id="rId55"/>
    <p:sldId id="625" r:id="rId56"/>
    <p:sldId id="635" r:id="rId57"/>
    <p:sldId id="638" r:id="rId58"/>
    <p:sldId id="637" r:id="rId59"/>
    <p:sldId id="636" r:id="rId60"/>
    <p:sldId id="436" r:id="rId61"/>
    <p:sldId id="641" r:id="rId62"/>
    <p:sldId id="626" r:id="rId63"/>
    <p:sldId id="628" r:id="rId64"/>
    <p:sldId id="642" r:id="rId65"/>
    <p:sldId id="647" r:id="rId66"/>
    <p:sldId id="643" r:id="rId67"/>
    <p:sldId id="640" r:id="rId68"/>
    <p:sldId id="659" r:id="rId69"/>
    <p:sldId id="644" r:id="rId70"/>
    <p:sldId id="646" r:id="rId71"/>
    <p:sldId id="645" r:id="rId72"/>
    <p:sldId id="658" r:id="rId73"/>
    <p:sldId id="648" r:id="rId74"/>
    <p:sldId id="639" r:id="rId75"/>
    <p:sldId id="627" r:id="rId76"/>
    <p:sldId id="582" r:id="rId77"/>
    <p:sldId id="665" r:id="rId78"/>
    <p:sldId id="666" r:id="rId79"/>
    <p:sldId id="667" r:id="rId80"/>
    <p:sldId id="668" r:id="rId81"/>
    <p:sldId id="669" r:id="rId82"/>
    <p:sldId id="670" r:id="rId83"/>
    <p:sldId id="671" r:id="rId84"/>
    <p:sldId id="672" r:id="rId85"/>
    <p:sldId id="673" r:id="rId86"/>
    <p:sldId id="674" r:id="rId87"/>
    <p:sldId id="675" r:id="rId88"/>
    <p:sldId id="676" r:id="rId89"/>
    <p:sldId id="677" r:id="rId90"/>
    <p:sldId id="678" r:id="rId9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IPC!$C$1</c:f>
              <c:strCache>
                <c:ptCount val="1"/>
                <c:pt idx="0">
                  <c:v>InO 発行</c:v>
                </c:pt>
              </c:strCache>
            </c:strRef>
          </c:tx>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IPC!$C$2:$C$33</c:f>
              <c:numCache>
                <c:formatCode>General</c:formatCode>
                <c:ptCount val="32"/>
                <c:pt idx="0">
                  <c:v>0.55487452113815305</c:v>
                </c:pt>
                <c:pt idx="1">
                  <c:v>0.58628925478404503</c:v>
                </c:pt>
                <c:pt idx="2">
                  <c:v>0.57042584043820799</c:v>
                </c:pt>
                <c:pt idx="3">
                  <c:v>0.61334264312471198</c:v>
                </c:pt>
                <c:pt idx="4">
                  <c:v>0.52159940315706699</c:v>
                </c:pt>
                <c:pt idx="5">
                  <c:v>0.51690837780230003</c:v>
                </c:pt>
                <c:pt idx="6">
                  <c:v>0.747059111807441</c:v>
                </c:pt>
                <c:pt idx="7">
                  <c:v>0.79359143910451202</c:v>
                </c:pt>
                <c:pt idx="8">
                  <c:v>0.45118409404694698</c:v>
                </c:pt>
                <c:pt idx="9">
                  <c:v>0.68444549720468395</c:v>
                </c:pt>
                <c:pt idx="10">
                  <c:v>0.61398253439738404</c:v>
                </c:pt>
                <c:pt idx="11">
                  <c:v>0.82330973267066498</c:v>
                </c:pt>
                <c:pt idx="12">
                  <c:v>0.61344688492697397</c:v>
                </c:pt>
                <c:pt idx="13">
                  <c:v>0.55146292323205703</c:v>
                </c:pt>
                <c:pt idx="14">
                  <c:v>0.75756924879496401</c:v>
                </c:pt>
                <c:pt idx="15">
                  <c:v>0.75872906668150397</c:v>
                </c:pt>
                <c:pt idx="16">
                  <c:v>0.54168254170387098</c:v>
                </c:pt>
                <c:pt idx="17">
                  <c:v>0.86072679684885001</c:v>
                </c:pt>
                <c:pt idx="18">
                  <c:v>0.53646095419906303</c:v>
                </c:pt>
                <c:pt idx="19">
                  <c:v>0.80030240893118298</c:v>
                </c:pt>
                <c:pt idx="20">
                  <c:v>0.53736379255428202</c:v>
                </c:pt>
                <c:pt idx="21">
                  <c:v>0.44601636633148201</c:v>
                </c:pt>
                <c:pt idx="22">
                  <c:v>0.56915713605913598</c:v>
                </c:pt>
                <c:pt idx="23">
                  <c:v>0.60899702922163601</c:v>
                </c:pt>
                <c:pt idx="24">
                  <c:v>0.61109726519932706</c:v>
                </c:pt>
                <c:pt idx="25">
                  <c:v>0.71876050580812001</c:v>
                </c:pt>
                <c:pt idx="26">
                  <c:v>0.57337252429969898</c:v>
                </c:pt>
                <c:pt idx="27">
                  <c:v>0.57164619036292297</c:v>
                </c:pt>
                <c:pt idx="28">
                  <c:v>0.53333594734400303</c:v>
                </c:pt>
                <c:pt idx="29">
                  <c:v>0.43626585447171501</c:v>
                </c:pt>
                <c:pt idx="30">
                  <c:v>0.60149180540432801</c:v>
                </c:pt>
                <c:pt idx="31">
                  <c:v>0.60641021485116997</c:v>
                </c:pt>
              </c:numCache>
            </c:numRef>
          </c:val>
          <c:extLst>
            <c:ext xmlns:c16="http://schemas.microsoft.com/office/drawing/2014/chart" uri="{C3380CC4-5D6E-409C-BE32-E72D297353CC}">
              <c16:uniqueId val="{00000000-D0EF-426D-82E1-105F89D24085}"/>
            </c:ext>
          </c:extLst>
        </c:ser>
        <c:ser>
          <c:idx val="1"/>
          <c:order val="1"/>
          <c:tx>
            <c:strRef>
              <c:f>IPC!$D$1</c:f>
              <c:strCache>
                <c:ptCount val="1"/>
                <c:pt idx="0">
                  <c:v>OoO 発行</c:v>
                </c:pt>
              </c:strCache>
            </c:strRef>
          </c:tx>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IPC!$D$2:$D$33</c:f>
              <c:numCache>
                <c:formatCode>General</c:formatCode>
                <c:ptCount val="3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1-D0EF-426D-82E1-105F89D24085}"/>
            </c:ext>
          </c:extLst>
        </c:ser>
        <c:dLbls>
          <c:showLegendKey val="0"/>
          <c:showVal val="0"/>
          <c:showCatName val="0"/>
          <c:showSerName val="0"/>
          <c:showPercent val="0"/>
          <c:showBubbleSize val="0"/>
        </c:dLbls>
        <c:gapWidth val="100"/>
        <c:overlap val="-24"/>
        <c:axId val="790658576"/>
        <c:axId val="790655048"/>
      </c:barChart>
      <c:catAx>
        <c:axId val="790658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5048"/>
        <c:crosses val="autoZero"/>
        <c:auto val="1"/>
        <c:lblAlgn val="ctr"/>
        <c:lblOffset val="100"/>
        <c:noMultiLvlLbl val="0"/>
      </c:catAx>
      <c:valAx>
        <c:axId val="790655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ea"/>
              <a:ea typeface="+mn-ea"/>
              <a:cs typeface="+mn-cs"/>
            </a:defRPr>
          </a:pPr>
          <a:endParaRPr lang="ja-JP"/>
        </a:p>
      </c:txPr>
    </c:legend>
    <c:plotVisOnly val="1"/>
    <c:dispBlanksAs val="gap"/>
    <c:showDLblsOverMax val="0"/>
  </c:chart>
  <c:spPr>
    <a:noFill/>
    <a:ln>
      <a:noFill/>
    </a:ln>
    <a:effectLst/>
  </c:spPr>
  <c:txPr>
    <a:bodyPr/>
    <a:lstStyle/>
    <a:p>
      <a:pPr>
        <a:defRPr sz="1200">
          <a:latin typeface="+mn-lt"/>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2024/7/1</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4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スライド番号プレースホルダ 3"/>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2045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09</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r>
              <a:rPr lang="en-US" altLang="ja-JP" dirty="0"/>
              <a:t>RAW: Read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lang="ja-JP" altLang="en-US" dirty="0"/>
          </a:p>
          <a:p>
            <a:pPr marL="457200" indent="-457200">
              <a:buFont typeface="+mj-lt"/>
              <a:buAutoNum type="arabicPeriod"/>
            </a:pPr>
            <a:r>
              <a:rPr lang="ja-JP" altLang="en-US" dirty="0"/>
              <a:t>逆依存（</a:t>
            </a:r>
            <a:r>
              <a:rPr lang="en-US" altLang="ja-JP" dirty="0"/>
              <a:t>WAR: Write after Read</a:t>
            </a:r>
            <a:r>
              <a:rPr lang="ja-JP" altLang="en-US" dirty="0"/>
              <a:t>）：</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457200" indent="-457200">
              <a:buFont typeface="+mj-lt"/>
              <a:buAutoNum type="arabicPeriod"/>
            </a:pPr>
            <a:r>
              <a:rPr lang="ja-JP" altLang="en-US" dirty="0"/>
              <a:t>出力依存（</a:t>
            </a:r>
            <a:r>
              <a:rPr lang="en-US" altLang="ja-JP" dirty="0"/>
              <a:t>WAW: Write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endParaRPr kumimoji="1" lang="ja-JP" altLang="en-US" dirty="0"/>
          </a:p>
        </p:txBody>
      </p:sp>
    </p:spTree>
    <p:extLst>
      <p:ext uri="{BB962C8B-B14F-4D97-AF65-F5344CB8AC3E}">
        <p14:creationId xmlns:p14="http://schemas.microsoft.com/office/powerpoint/2010/main" val="114993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スケジューリング方法の分類</a:t>
            </a:r>
          </a:p>
        </p:txBody>
      </p:sp>
      <p:sp>
        <p:nvSpPr>
          <p:cNvPr id="3" name="テキスト プレースホルダー 2"/>
          <p:cNvSpPr>
            <a:spLocks noGrp="1"/>
          </p:cNvSpPr>
          <p:nvPr>
            <p:ph type="body" sz="quarter" idx="10"/>
          </p:nvPr>
        </p:nvSpPr>
        <p:spPr>
          <a:xfrm>
            <a:off x="1691968" y="1358977"/>
            <a:ext cx="6840076" cy="5219751"/>
          </a:xfrm>
        </p:spPr>
        <p:txBody>
          <a:bodyPr/>
          <a:lstStyle/>
          <a:p>
            <a:pPr marL="457200" indent="-457200">
              <a:buFont typeface="+mj-lt"/>
              <a:buAutoNum type="arabicPeriod"/>
            </a:pPr>
            <a:r>
              <a:rPr kumimoji="1" lang="en-US" altLang="ja-JP" dirty="0">
                <a:solidFill>
                  <a:schemeClr val="accent5"/>
                </a:solidFill>
              </a:rPr>
              <a:t>in-order </a:t>
            </a:r>
            <a:r>
              <a:rPr kumimoji="1" lang="ja-JP" altLang="en-US" dirty="0">
                <a:solidFill>
                  <a:schemeClr val="accent5"/>
                </a:solidFill>
              </a:rPr>
              <a:t>発行</a:t>
            </a:r>
            <a:r>
              <a:rPr kumimoji="1" lang="en-US" altLang="ja-JP" dirty="0"/>
              <a:t>/</a:t>
            </a:r>
            <a:r>
              <a:rPr lang="en-US" altLang="ja-JP" dirty="0">
                <a:solidFill>
                  <a:schemeClr val="accent5"/>
                </a:solidFill>
              </a:rPr>
              <a:t>in-order </a:t>
            </a:r>
            <a:r>
              <a:rPr lang="ja-JP" altLang="en-US" dirty="0">
                <a:solidFill>
                  <a:schemeClr val="accent5"/>
                </a:solidFill>
              </a:rPr>
              <a:t>完了</a:t>
            </a:r>
            <a:endParaRPr lang="en-US" altLang="ja-JP" dirty="0">
              <a:solidFill>
                <a:schemeClr val="accent5"/>
              </a:solidFill>
            </a:endParaRPr>
          </a:p>
          <a:p>
            <a:pPr lvl="1"/>
            <a:r>
              <a:rPr lang="ja-JP" altLang="en-US" dirty="0"/>
              <a:t>プログラム順に従って実行</a:t>
            </a:r>
            <a:br>
              <a:rPr lang="en-US" altLang="ja-JP" dirty="0"/>
            </a:br>
            <a:r>
              <a:rPr lang="ja-JP" altLang="en-US" dirty="0"/>
              <a:t>（動的スケジューリングなし）</a:t>
            </a:r>
            <a:endParaRPr lang="en-US" altLang="ja-JP" dirty="0"/>
          </a:p>
          <a:p>
            <a:pPr marL="457200" indent="-457200">
              <a:buFont typeface="+mj-lt"/>
              <a:buAutoNum type="arabicPeriod"/>
            </a:pPr>
            <a:r>
              <a:rPr lang="en-US" altLang="ja-JP" dirty="0">
                <a:solidFill>
                  <a:schemeClr val="accent5"/>
                </a:solidFill>
              </a:rPr>
              <a:t>in-order </a:t>
            </a:r>
            <a:r>
              <a:rPr lang="ja-JP" altLang="en-US" dirty="0">
                <a:solidFill>
                  <a:schemeClr val="accent5"/>
                </a:solidFill>
              </a:rPr>
              <a:t>発行</a:t>
            </a:r>
            <a:r>
              <a:rPr lang="en-US" altLang="ja-JP" dirty="0"/>
              <a:t>/</a:t>
            </a:r>
            <a:r>
              <a:rPr lang="en-US" altLang="ja-JP" dirty="0">
                <a:solidFill>
                  <a:schemeClr val="accent6"/>
                </a:solidFill>
              </a:rPr>
              <a:t>out-of-order </a:t>
            </a:r>
            <a:r>
              <a:rPr lang="ja-JP" altLang="en-US" dirty="0">
                <a:solidFill>
                  <a:schemeClr val="accent6"/>
                </a:solidFill>
              </a:rPr>
              <a:t>完了</a:t>
            </a:r>
            <a:endParaRPr lang="en-US" altLang="ja-JP" dirty="0">
              <a:solidFill>
                <a:schemeClr val="accent6"/>
              </a:solidFill>
            </a:endParaRPr>
          </a:p>
          <a:p>
            <a:pPr lvl="1"/>
            <a:r>
              <a:rPr lang="ja-JP" altLang="en-US" dirty="0"/>
              <a:t>真の依存と偽の依存を守る範囲で並び替えて実行</a:t>
            </a:r>
            <a:endParaRPr lang="en-US" altLang="ja-JP" dirty="0"/>
          </a:p>
          <a:p>
            <a:pPr marL="457200" indent="-457200">
              <a:buFont typeface="+mj-lt"/>
              <a:buAutoNum type="arabicPeriod"/>
            </a:pPr>
            <a:r>
              <a:rPr lang="en-US" altLang="ja-JP" dirty="0">
                <a:solidFill>
                  <a:schemeClr val="accent6"/>
                </a:solidFill>
              </a:rPr>
              <a:t>out-of-order </a:t>
            </a:r>
            <a:r>
              <a:rPr lang="ja-JP" altLang="en-US" dirty="0">
                <a:solidFill>
                  <a:schemeClr val="accent6"/>
                </a:solidFill>
              </a:rPr>
              <a:t>発行</a:t>
            </a:r>
            <a:r>
              <a:rPr lang="en-US" altLang="ja-JP" dirty="0"/>
              <a:t>/</a:t>
            </a:r>
            <a:r>
              <a:rPr lang="en-US" altLang="ja-JP" dirty="0">
                <a:solidFill>
                  <a:schemeClr val="accent6"/>
                </a:solidFill>
              </a:rPr>
              <a:t>out-of-order </a:t>
            </a:r>
            <a:r>
              <a:rPr lang="ja-JP" altLang="en-US" dirty="0">
                <a:solidFill>
                  <a:schemeClr val="accent6"/>
                </a:solidFill>
              </a:rPr>
              <a:t>完了</a:t>
            </a:r>
            <a:endParaRPr lang="en-US" altLang="ja-JP" dirty="0">
              <a:solidFill>
                <a:schemeClr val="accent6"/>
              </a:solidFill>
            </a:endParaRPr>
          </a:p>
          <a:p>
            <a:pPr lvl="1"/>
            <a:r>
              <a:rPr lang="ja-JP" altLang="en-US" dirty="0"/>
              <a:t>真の依存のみを守って並び替えて実行</a:t>
            </a:r>
            <a:endParaRPr lang="en-US" altLang="ja-JP" dirty="0"/>
          </a:p>
          <a:p>
            <a:pPr lvl="1"/>
            <a:endParaRPr lang="en-US" altLang="ja-JP" dirty="0"/>
          </a:p>
          <a:p>
            <a:pPr marL="0" indent="0">
              <a:buNone/>
            </a:pPr>
            <a:r>
              <a:rPr lang="ja-JP" altLang="en-US" dirty="0"/>
              <a:t>（</a:t>
            </a:r>
            <a:r>
              <a:rPr lang="en-US" altLang="ja-JP" dirty="0"/>
              <a:t>out-of-order </a:t>
            </a:r>
            <a:r>
              <a:rPr lang="ja-JP" altLang="en-US" dirty="0"/>
              <a:t>発行</a:t>
            </a:r>
            <a:r>
              <a:rPr lang="en-US" altLang="ja-JP" dirty="0"/>
              <a:t>/in-order </a:t>
            </a:r>
            <a:r>
              <a:rPr lang="ja-JP" altLang="en-US" dirty="0"/>
              <a:t>完了の組み合わせは</a:t>
            </a:r>
            <a:br>
              <a:rPr lang="en-US" altLang="ja-JP" dirty="0"/>
            </a:br>
            <a:r>
              <a:rPr lang="ja-JP" altLang="en-US" dirty="0"/>
              <a:t>　おそらく意味がない</a:t>
            </a:r>
            <a:endParaRPr lang="en-US" altLang="ja-JP" dirty="0"/>
          </a:p>
        </p:txBody>
      </p:sp>
      <p:cxnSp>
        <p:nvCxnSpPr>
          <p:cNvPr id="4" name="直線矢印コネクタ 3"/>
          <p:cNvCxnSpPr/>
          <p:nvPr/>
        </p:nvCxnSpPr>
        <p:spPr bwMode="auto">
          <a:xfrm>
            <a:off x="971960" y="1538979"/>
            <a:ext cx="0" cy="3420038"/>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 name="角丸四角形吹き出し 4"/>
          <p:cNvSpPr/>
          <p:nvPr/>
        </p:nvSpPr>
        <p:spPr bwMode="auto">
          <a:xfrm>
            <a:off x="251952" y="108897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solidFill>
                  <a:schemeClr val="tx1">
                    <a:lumMod val="75000"/>
                    <a:lumOff val="25000"/>
                  </a:schemeClr>
                </a:solidFill>
                <a:latin typeface="Arial Narrow" panose="020B0606020202030204" pitchFamily="34" charset="0"/>
              </a:rPr>
              <a:t>簡単・低性能</a:t>
            </a:r>
            <a:endParaRPr kumimoji="1" lang="ja-JP" altLang="en-US" dirty="0">
              <a:solidFill>
                <a:schemeClr val="tx1">
                  <a:lumMod val="75000"/>
                  <a:lumOff val="25000"/>
                </a:schemeClr>
              </a:solidFill>
              <a:latin typeface="Arial Narrow" panose="020B0606020202030204" pitchFamily="34" charset="0"/>
            </a:endParaRPr>
          </a:p>
        </p:txBody>
      </p:sp>
      <p:sp>
        <p:nvSpPr>
          <p:cNvPr id="8" name="角丸四角形吹き出し 7"/>
          <p:cNvSpPr/>
          <p:nvPr/>
        </p:nvSpPr>
        <p:spPr bwMode="auto">
          <a:xfrm>
            <a:off x="251952" y="495901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solidFill>
                  <a:schemeClr val="tx1">
                    <a:lumMod val="75000"/>
                    <a:lumOff val="25000"/>
                  </a:schemeClr>
                </a:solidFill>
                <a:latin typeface="Arial Narrow" panose="020B0606020202030204" pitchFamily="34" charset="0"/>
              </a:rPr>
              <a:t>複雑・高性能</a:t>
            </a:r>
            <a:endParaRPr kumimoji="1" lang="ja-JP" altLang="en-US"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18134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スケジューリング方法の分類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b="1" dirty="0">
                <a:solidFill>
                  <a:schemeClr val="accent5"/>
                </a:solidFill>
              </a:rPr>
              <a:t>in-order </a:t>
            </a:r>
            <a:r>
              <a:rPr kumimoji="1" lang="ja-JP" altLang="en-US" b="1" dirty="0">
                <a:solidFill>
                  <a:schemeClr val="accent5"/>
                </a:solidFill>
              </a:rPr>
              <a:t>発行</a:t>
            </a:r>
            <a:r>
              <a:rPr kumimoji="1" lang="en-US" altLang="ja-JP" b="1" dirty="0">
                <a:solidFill>
                  <a:schemeClr val="accent5"/>
                </a:solidFill>
              </a:rPr>
              <a:t>/</a:t>
            </a:r>
            <a:r>
              <a:rPr lang="en-US" altLang="ja-JP" b="1" dirty="0">
                <a:solidFill>
                  <a:schemeClr val="accent5"/>
                </a:solidFill>
              </a:rPr>
              <a:t>in-order </a:t>
            </a:r>
            <a:r>
              <a:rPr lang="ja-JP" altLang="en-US" b="1" dirty="0">
                <a:solidFill>
                  <a:schemeClr val="accent5"/>
                </a:solidFill>
              </a:rPr>
              <a:t>完了</a:t>
            </a:r>
            <a:endParaRPr lang="en-US" altLang="ja-JP" b="1" dirty="0">
              <a:solidFill>
                <a:schemeClr val="accent5"/>
              </a:solidFill>
            </a:endParaRPr>
          </a:p>
          <a:p>
            <a:pPr marL="457200" indent="-457200">
              <a:buFont typeface="+mj-lt"/>
              <a:buAutoNum type="arabicPeriod"/>
            </a:pPr>
            <a:r>
              <a:rPr lang="en-US" altLang="ja-JP" dirty="0"/>
              <a:t>in-order </a:t>
            </a:r>
            <a:r>
              <a:rPr lang="ja-JP" altLang="en-US" dirty="0"/>
              <a:t>発行</a:t>
            </a:r>
            <a:r>
              <a:rPr lang="en-US" altLang="ja-JP" dirty="0"/>
              <a:t>/out-of-order </a:t>
            </a:r>
            <a:r>
              <a:rPr lang="ja-JP" altLang="en-US" dirty="0"/>
              <a:t>完了</a:t>
            </a:r>
            <a:endParaRPr lang="en-US" altLang="ja-JP" dirty="0"/>
          </a:p>
          <a:p>
            <a:pPr marL="457200" indent="-457200">
              <a:buFont typeface="+mj-lt"/>
              <a:buAutoNum type="arabicPeriod"/>
            </a:pPr>
            <a:r>
              <a:rPr lang="en-US" altLang="ja-JP" dirty="0"/>
              <a:t>out-of-order </a:t>
            </a:r>
            <a:r>
              <a:rPr lang="ja-JP" altLang="en-US" dirty="0"/>
              <a:t>発行</a:t>
            </a:r>
            <a:r>
              <a:rPr lang="en-US" altLang="ja-JP" dirty="0"/>
              <a:t>/out-of-order </a:t>
            </a:r>
            <a:r>
              <a:rPr lang="ja-JP" altLang="en-US" dirty="0"/>
              <a:t>完了</a:t>
            </a:r>
            <a:endParaRPr lang="en-US" altLang="ja-JP" dirty="0"/>
          </a:p>
        </p:txBody>
      </p:sp>
    </p:spTree>
    <p:extLst>
      <p:ext uri="{BB962C8B-B14F-4D97-AF65-F5344CB8AC3E}">
        <p14:creationId xmlns:p14="http://schemas.microsoft.com/office/powerpoint/2010/main" val="6185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動作：レイテンシが長い命令が来たらパイプラインをストール</a:t>
            </a:r>
            <a:endParaRPr kumimoji="1" lang="en-US" altLang="ja-JP" dirty="0"/>
          </a:p>
          <a:p>
            <a:pPr lvl="1"/>
            <a:r>
              <a:rPr lang="ja-JP" altLang="en-US" dirty="0"/>
              <a:t>依存関係とかに関係なく，問答無用でとめる</a:t>
            </a:r>
            <a:endParaRPr lang="en-US" altLang="ja-JP" dirty="0"/>
          </a:p>
          <a:p>
            <a:r>
              <a:rPr kumimoji="1" lang="ja-JP" altLang="en-US" dirty="0"/>
              <a:t>通常の命令よりレイテンシが伸びる分だけとめる</a:t>
            </a:r>
            <a:endParaRPr kumimoji="1" lang="en-US" altLang="ja-JP" dirty="0"/>
          </a:p>
          <a:p>
            <a:pPr lvl="1"/>
            <a:r>
              <a:rPr kumimoji="1" lang="ja-JP" altLang="en-US" dirty="0"/>
              <a:t>下記の場合，</a:t>
            </a:r>
            <a:r>
              <a:rPr kumimoji="1" lang="en-US" altLang="ja-JP" dirty="0" err="1"/>
              <a:t>mul</a:t>
            </a:r>
            <a:r>
              <a:rPr kumimoji="1" lang="en-US" altLang="ja-JP" dirty="0"/>
              <a:t> </a:t>
            </a:r>
            <a:r>
              <a:rPr kumimoji="1" lang="ja-JP" altLang="en-US" dirty="0"/>
              <a:t>の遅延は </a:t>
            </a:r>
            <a:r>
              <a:rPr kumimoji="1" lang="en-US" altLang="ja-JP" dirty="0"/>
              <a:t>4</a:t>
            </a:r>
            <a:r>
              <a:rPr lang="ja-JP" altLang="en-US" dirty="0"/>
              <a:t> サイクルなので </a:t>
            </a:r>
            <a:r>
              <a:rPr lang="en-US" altLang="ja-JP" dirty="0"/>
              <a:t>4 - 1=3 </a:t>
            </a:r>
            <a:r>
              <a:rPr lang="ja-JP" altLang="en-US" dirty="0"/>
              <a:t>サイクル</a:t>
            </a:r>
            <a:endParaRPr kumimoji="1" lang="ja-JP" altLang="en-US" dirty="0"/>
          </a:p>
        </p:txBody>
      </p:sp>
      <p:cxnSp>
        <p:nvCxnSpPr>
          <p:cNvPr id="4" name="直線コネクタ 3"/>
          <p:cNvCxnSpPr>
            <a:endCxn id="9" idx="1"/>
          </p:cNvCxnSpPr>
          <p:nvPr/>
        </p:nvCxnSpPr>
        <p:spPr bwMode="auto">
          <a:xfrm flipV="1">
            <a:off x="2591978" y="477901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482003"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031998"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282023"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732028"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4031998"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732028"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182033"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591978" y="5229018"/>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282023"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2" name="Rectangle 71"/>
          <p:cNvSpPr>
            <a:spLocks noChangeArrowheads="1"/>
          </p:cNvSpPr>
          <p:nvPr/>
        </p:nvSpPr>
        <p:spPr bwMode="auto">
          <a:xfrm>
            <a:off x="4932008"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1"/>
          <p:cNvSpPr>
            <a:spLocks noChangeArrowheads="1"/>
          </p:cNvSpPr>
          <p:nvPr/>
        </p:nvSpPr>
        <p:spPr bwMode="auto">
          <a:xfrm>
            <a:off x="5382013"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4" name="Rectangle 71"/>
          <p:cNvSpPr>
            <a:spLocks noChangeArrowheads="1"/>
          </p:cNvSpPr>
          <p:nvPr/>
        </p:nvSpPr>
        <p:spPr bwMode="auto">
          <a:xfrm>
            <a:off x="5832018"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0"/>
          <p:cNvSpPr>
            <a:spLocks noChangeArrowheads="1"/>
          </p:cNvSpPr>
          <p:nvPr/>
        </p:nvSpPr>
        <p:spPr bwMode="auto">
          <a:xfrm>
            <a:off x="4031994"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0"/>
          <p:cNvSpPr>
            <a:spLocks noChangeArrowheads="1"/>
          </p:cNvSpPr>
          <p:nvPr/>
        </p:nvSpPr>
        <p:spPr bwMode="auto">
          <a:xfrm>
            <a:off x="5832014"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7" name="Rectangle 70"/>
          <p:cNvSpPr>
            <a:spLocks noChangeArrowheads="1"/>
          </p:cNvSpPr>
          <p:nvPr/>
        </p:nvSpPr>
        <p:spPr bwMode="auto">
          <a:xfrm>
            <a:off x="6282019"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p:cNvSpPr>
            <a:spLocks noChangeArrowheads="1"/>
          </p:cNvSpPr>
          <p:nvPr/>
        </p:nvSpPr>
        <p:spPr bwMode="auto">
          <a:xfrm>
            <a:off x="4482003"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932008"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382013"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2" name="Rectangle 73"/>
          <p:cNvSpPr>
            <a:spLocks noChangeArrowheads="1"/>
          </p:cNvSpPr>
          <p:nvPr/>
        </p:nvSpPr>
        <p:spPr bwMode="auto">
          <a:xfrm>
            <a:off x="4482003"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3" name="Rectangle 73"/>
          <p:cNvSpPr>
            <a:spLocks noChangeArrowheads="1"/>
          </p:cNvSpPr>
          <p:nvPr/>
        </p:nvSpPr>
        <p:spPr bwMode="auto">
          <a:xfrm>
            <a:off x="4932008"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5382013"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6" name="直線コネクタ 35"/>
          <p:cNvCxnSpPr/>
          <p:nvPr/>
        </p:nvCxnSpPr>
        <p:spPr bwMode="auto">
          <a:xfrm>
            <a:off x="4445718"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a:off x="5788476"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9" name="直線矢印コネクタ 38"/>
          <p:cNvCxnSpPr/>
          <p:nvPr/>
        </p:nvCxnSpPr>
        <p:spPr bwMode="auto">
          <a:xfrm>
            <a:off x="4482003" y="4059007"/>
            <a:ext cx="1260014"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40" name="正方形/長方形 39"/>
          <p:cNvSpPr/>
          <p:nvPr/>
        </p:nvSpPr>
        <p:spPr bwMode="auto">
          <a:xfrm>
            <a:off x="1781969"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1781969" y="459901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42" name="正方形/長方形 41"/>
          <p:cNvSpPr/>
          <p:nvPr/>
        </p:nvSpPr>
        <p:spPr bwMode="auto">
          <a:xfrm>
            <a:off x="1781969" y="504901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Tree>
    <p:extLst>
      <p:ext uri="{BB962C8B-B14F-4D97-AF65-F5344CB8AC3E}">
        <p14:creationId xmlns:p14="http://schemas.microsoft.com/office/powerpoint/2010/main" val="2947942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単純なスカラ・パイプラインの動作と同じ</a:t>
            </a:r>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レイテンシが長い命令現れた場合には，世界中が止まる</a:t>
            </a:r>
            <a:endParaRPr kumimoji="1" lang="en-US" altLang="ja-JP" dirty="0"/>
          </a:p>
          <a:p>
            <a:pPr lvl="1"/>
            <a:r>
              <a:rPr kumimoji="1" lang="en-US" altLang="ja-JP" dirty="0"/>
              <a:t>= </a:t>
            </a:r>
            <a:r>
              <a:rPr kumimoji="1" lang="ja-JP" altLang="en-US" dirty="0"/>
              <a:t>１サイクルの命令のみでパイプラインで実行してるのと等価</a:t>
            </a:r>
            <a:endParaRPr kumimoji="1" lang="en-US" altLang="ja-JP" dirty="0"/>
          </a:p>
          <a:p>
            <a:r>
              <a:rPr kumimoji="1" lang="ja-JP" altLang="en-US" dirty="0"/>
              <a:t>あらゆる追い越しは原理的に起きず，真</a:t>
            </a:r>
            <a:r>
              <a:rPr kumimoji="1" lang="en-US" altLang="ja-JP" dirty="0"/>
              <a:t>&amp;</a:t>
            </a:r>
            <a:r>
              <a:rPr kumimoji="1" lang="ja-JP" altLang="en-US" dirty="0"/>
              <a:t>偽 の依存は常に守られる</a:t>
            </a:r>
          </a:p>
        </p:txBody>
      </p:sp>
      <p:sp>
        <p:nvSpPr>
          <p:cNvPr id="6"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1601971"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701957"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1151966"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3401991"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3851996"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6"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2951982"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3851996"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4302001"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3401991"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2" name="Rectangle 71"/>
          <p:cNvSpPr>
            <a:spLocks noChangeArrowheads="1"/>
          </p:cNvSpPr>
          <p:nvPr/>
        </p:nvSpPr>
        <p:spPr bwMode="auto">
          <a:xfrm>
            <a:off x="2051976"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1"/>
          <p:cNvSpPr>
            <a:spLocks noChangeArrowheads="1"/>
          </p:cNvSpPr>
          <p:nvPr/>
        </p:nvSpPr>
        <p:spPr bwMode="auto">
          <a:xfrm>
            <a:off x="2501981"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4" name="Rectangle 71"/>
          <p:cNvSpPr>
            <a:spLocks noChangeArrowheads="1"/>
          </p:cNvSpPr>
          <p:nvPr/>
        </p:nvSpPr>
        <p:spPr bwMode="auto">
          <a:xfrm>
            <a:off x="2951986"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0"/>
          <p:cNvSpPr>
            <a:spLocks noChangeArrowheads="1"/>
          </p:cNvSpPr>
          <p:nvPr/>
        </p:nvSpPr>
        <p:spPr bwMode="auto">
          <a:xfrm>
            <a:off x="1151962"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0"/>
          <p:cNvSpPr>
            <a:spLocks noChangeArrowheads="1"/>
          </p:cNvSpPr>
          <p:nvPr/>
        </p:nvSpPr>
        <p:spPr bwMode="auto">
          <a:xfrm>
            <a:off x="2951982"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7" name="Rectangle 70"/>
          <p:cNvSpPr>
            <a:spLocks noChangeArrowheads="1"/>
          </p:cNvSpPr>
          <p:nvPr/>
        </p:nvSpPr>
        <p:spPr bwMode="auto">
          <a:xfrm>
            <a:off x="3401987"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p:cNvSpPr>
            <a:spLocks noChangeArrowheads="1"/>
          </p:cNvSpPr>
          <p:nvPr/>
        </p:nvSpPr>
        <p:spPr bwMode="auto">
          <a:xfrm>
            <a:off x="160197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205197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250198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2" name="Rectangle 73"/>
          <p:cNvSpPr>
            <a:spLocks noChangeArrowheads="1"/>
          </p:cNvSpPr>
          <p:nvPr/>
        </p:nvSpPr>
        <p:spPr bwMode="auto">
          <a:xfrm>
            <a:off x="160197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3" name="Rectangle 73"/>
          <p:cNvSpPr>
            <a:spLocks noChangeArrowheads="1"/>
          </p:cNvSpPr>
          <p:nvPr/>
        </p:nvSpPr>
        <p:spPr bwMode="auto">
          <a:xfrm>
            <a:off x="205197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250198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6" name="直線コネクタ 35"/>
          <p:cNvCxnSpPr/>
          <p:nvPr/>
        </p:nvCxnSpPr>
        <p:spPr bwMode="auto">
          <a:xfrm>
            <a:off x="1565686"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a:off x="2908444"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9" name="直線矢印コネクタ 38"/>
          <p:cNvCxnSpPr/>
          <p:nvPr/>
        </p:nvCxnSpPr>
        <p:spPr bwMode="auto">
          <a:xfrm>
            <a:off x="1601971" y="4059007"/>
            <a:ext cx="1260014"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40" name="Rectangle 69"/>
          <p:cNvSpPr>
            <a:spLocks noChangeArrowheads="1"/>
          </p:cNvSpPr>
          <p:nvPr/>
        </p:nvSpPr>
        <p:spPr bwMode="auto">
          <a:xfrm>
            <a:off x="5652008"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6102013"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3" name="Rectangle 69"/>
          <p:cNvSpPr>
            <a:spLocks noChangeArrowheads="1"/>
          </p:cNvSpPr>
          <p:nvPr/>
        </p:nvSpPr>
        <p:spPr bwMode="auto">
          <a:xfrm>
            <a:off x="6102013"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4" name="Rectangle 70"/>
          <p:cNvSpPr>
            <a:spLocks noChangeArrowheads="1"/>
          </p:cNvSpPr>
          <p:nvPr/>
        </p:nvSpPr>
        <p:spPr bwMode="auto">
          <a:xfrm>
            <a:off x="6552022"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5" name="Rectangle 71"/>
          <p:cNvSpPr>
            <a:spLocks noChangeArrowheads="1"/>
          </p:cNvSpPr>
          <p:nvPr/>
        </p:nvSpPr>
        <p:spPr bwMode="auto">
          <a:xfrm>
            <a:off x="7452032"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6" name="Rectangle 73"/>
          <p:cNvSpPr>
            <a:spLocks noChangeArrowheads="1"/>
          </p:cNvSpPr>
          <p:nvPr/>
        </p:nvSpPr>
        <p:spPr bwMode="auto">
          <a:xfrm>
            <a:off x="7902037"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7" name="Rectangle 69"/>
          <p:cNvSpPr>
            <a:spLocks noChangeArrowheads="1"/>
          </p:cNvSpPr>
          <p:nvPr/>
        </p:nvSpPr>
        <p:spPr bwMode="auto">
          <a:xfrm>
            <a:off x="6552022"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7002023"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7902037"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8352042"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3"/>
          <p:cNvSpPr>
            <a:spLocks noChangeArrowheads="1"/>
          </p:cNvSpPr>
          <p:nvPr/>
        </p:nvSpPr>
        <p:spPr bwMode="auto">
          <a:xfrm>
            <a:off x="745203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71"/>
          <p:cNvSpPr>
            <a:spLocks noChangeArrowheads="1"/>
          </p:cNvSpPr>
          <p:nvPr/>
        </p:nvSpPr>
        <p:spPr bwMode="auto">
          <a:xfrm>
            <a:off x="700202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5" name="Rectangle 70"/>
          <p:cNvSpPr>
            <a:spLocks noChangeArrowheads="1"/>
          </p:cNvSpPr>
          <p:nvPr/>
        </p:nvSpPr>
        <p:spPr bwMode="auto">
          <a:xfrm>
            <a:off x="6552018"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6" name="Rectangle 70"/>
          <p:cNvSpPr>
            <a:spLocks noChangeArrowheads="1"/>
          </p:cNvSpPr>
          <p:nvPr/>
        </p:nvSpPr>
        <p:spPr bwMode="auto">
          <a:xfrm>
            <a:off x="7002023"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7" name="Rectangle 70"/>
          <p:cNvSpPr>
            <a:spLocks noChangeArrowheads="1"/>
          </p:cNvSpPr>
          <p:nvPr/>
        </p:nvSpPr>
        <p:spPr bwMode="auto">
          <a:xfrm>
            <a:off x="7452028"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下矢印 66"/>
          <p:cNvSpPr/>
          <p:nvPr/>
        </p:nvSpPr>
        <p:spPr bwMode="auto">
          <a:xfrm rot="16200000">
            <a:off x="4797003" y="4374010"/>
            <a:ext cx="540006" cy="630007"/>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920254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4"/>
            <a:ext cx="8280092" cy="450005"/>
          </a:xfrm>
        </p:spPr>
        <p:txBody>
          <a:bodyPr anchor="t"/>
          <a:lstStyle/>
          <a:p>
            <a:pPr marL="457200" indent="-457200">
              <a:buFont typeface="+mj-lt"/>
              <a:buAutoNum type="arabicPeriod"/>
            </a:pPr>
            <a:r>
              <a:rPr kumimoji="1" lang="ja-JP" altLang="en-US" dirty="0"/>
              <a:t>発行が </a:t>
            </a:r>
            <a:r>
              <a:rPr kumimoji="1" lang="en-US" altLang="ja-JP" dirty="0"/>
              <a:t>in-order</a:t>
            </a:r>
          </a:p>
          <a:p>
            <a:pPr lvl="1"/>
            <a:r>
              <a:rPr kumimoji="1" lang="ja-JP" altLang="en-US" dirty="0"/>
              <a:t>ある命令の </a:t>
            </a:r>
            <a:r>
              <a:rPr kumimoji="1" lang="en-US" altLang="ja-JP" dirty="0">
                <a:solidFill>
                  <a:schemeClr val="accent5"/>
                </a:solidFill>
              </a:rPr>
              <a:t>IS</a:t>
            </a:r>
            <a:r>
              <a:rPr kumimoji="1" lang="en-US" altLang="ja-JP" dirty="0"/>
              <a:t> </a:t>
            </a:r>
            <a:r>
              <a:rPr kumimoji="1" lang="ja-JP" altLang="en-US" dirty="0"/>
              <a:t>が終わった後に，次の命令の </a:t>
            </a:r>
            <a:r>
              <a:rPr kumimoji="1" lang="en-US" altLang="ja-JP" dirty="0"/>
              <a:t>IS</a:t>
            </a:r>
            <a:r>
              <a:rPr kumimoji="1" lang="ja-JP" altLang="en-US" dirty="0"/>
              <a:t>（と</a:t>
            </a:r>
            <a:r>
              <a:rPr kumimoji="1" lang="en-US" altLang="ja-JP" dirty="0">
                <a:solidFill>
                  <a:schemeClr val="accent5"/>
                </a:solidFill>
              </a:rPr>
              <a:t>WB</a:t>
            </a:r>
            <a:r>
              <a:rPr kumimoji="1" lang="ja-JP" altLang="en-US" dirty="0"/>
              <a:t>）が来る</a:t>
            </a:r>
            <a:endParaRPr kumimoji="1" lang="en-US" altLang="ja-JP" dirty="0"/>
          </a:p>
          <a:p>
            <a:pPr lvl="1"/>
            <a:r>
              <a:rPr lang="ja-JP" altLang="en-US" dirty="0"/>
              <a:t>逆依存（</a:t>
            </a:r>
            <a:r>
              <a:rPr lang="en-US" altLang="ja-JP" dirty="0"/>
              <a:t>WAR</a:t>
            </a:r>
            <a:r>
              <a:rPr lang="ja-JP" altLang="en-US" dirty="0"/>
              <a:t>）が守られる</a:t>
            </a:r>
            <a:endParaRPr lang="en-US" altLang="ja-JP" dirty="0"/>
          </a:p>
          <a:p>
            <a:pPr lvl="2"/>
            <a:r>
              <a:rPr kumimoji="1" lang="en-US" altLang="ja-JP" dirty="0"/>
              <a:t>write-after</a:t>
            </a:r>
            <a:r>
              <a:rPr lang="en-US" altLang="ja-JP" dirty="0"/>
              <a:t>-read </a:t>
            </a:r>
            <a:r>
              <a:rPr lang="ja-JP" altLang="en-US" dirty="0"/>
              <a:t>の違反が起きない</a:t>
            </a:r>
            <a:endParaRPr kumimoji="1" lang="en-US" altLang="ja-JP" dirty="0"/>
          </a:p>
          <a:p>
            <a:pPr marL="457200" indent="-457200">
              <a:buFont typeface="+mj-lt"/>
              <a:buAutoNum type="arabicPeriod"/>
            </a:pPr>
            <a:r>
              <a:rPr lang="ja-JP" altLang="en-US" dirty="0"/>
              <a:t>完了が </a:t>
            </a:r>
            <a:r>
              <a:rPr lang="en-US" altLang="ja-JP" dirty="0"/>
              <a:t>in-order</a:t>
            </a:r>
          </a:p>
          <a:p>
            <a:pPr lvl="1"/>
            <a:r>
              <a:rPr lang="ja-JP" altLang="en-US" dirty="0"/>
              <a:t>ある命令の </a:t>
            </a:r>
            <a:r>
              <a:rPr lang="en-US" altLang="ja-JP" dirty="0">
                <a:solidFill>
                  <a:schemeClr val="accent5"/>
                </a:solidFill>
              </a:rPr>
              <a:t>WB</a:t>
            </a:r>
            <a:r>
              <a:rPr lang="en-US" altLang="ja-JP" dirty="0"/>
              <a:t> </a:t>
            </a:r>
            <a:r>
              <a:rPr lang="ja-JP" altLang="en-US" dirty="0"/>
              <a:t>が終わった後に，次の命令の </a:t>
            </a:r>
            <a:r>
              <a:rPr lang="en-US" altLang="ja-JP" dirty="0">
                <a:solidFill>
                  <a:schemeClr val="accent5"/>
                </a:solidFill>
              </a:rPr>
              <a:t>WB</a:t>
            </a:r>
            <a:r>
              <a:rPr lang="en-US" altLang="ja-JP" dirty="0"/>
              <a:t> </a:t>
            </a:r>
            <a:r>
              <a:rPr lang="ja-JP" altLang="en-US" dirty="0"/>
              <a:t>が来る</a:t>
            </a:r>
            <a:endParaRPr lang="en-US" altLang="ja-JP" dirty="0"/>
          </a:p>
          <a:p>
            <a:pPr lvl="1"/>
            <a:r>
              <a:rPr kumimoji="1" lang="ja-JP" altLang="en-US" dirty="0"/>
              <a:t>出力依存（</a:t>
            </a:r>
            <a:r>
              <a:rPr kumimoji="1" lang="en-US" altLang="ja-JP" dirty="0"/>
              <a:t>WAW</a:t>
            </a:r>
            <a:r>
              <a:rPr kumimoji="1" lang="ja-JP" altLang="en-US" dirty="0"/>
              <a:t>）が守られる</a:t>
            </a:r>
            <a:endParaRPr kumimoji="1" lang="en-US" altLang="ja-JP" dirty="0"/>
          </a:p>
          <a:p>
            <a:pPr lvl="2"/>
            <a:r>
              <a:rPr lang="en-US" altLang="ja-JP" dirty="0"/>
              <a:t>write-after-write </a:t>
            </a:r>
            <a:r>
              <a:rPr lang="ja-JP" altLang="en-US" dirty="0"/>
              <a:t>の違反が起きない</a:t>
            </a:r>
            <a:endParaRPr kumimoji="1" lang="ja-JP" altLang="en-US" dirty="0"/>
          </a:p>
        </p:txBody>
      </p:sp>
      <p:cxnSp>
        <p:nvCxnSpPr>
          <p:cNvPr id="31" name="直線コネクタ 30"/>
          <p:cNvCxnSpPr>
            <a:endCxn id="37" idx="1"/>
          </p:cNvCxnSpPr>
          <p:nvPr/>
        </p:nvCxnSpPr>
        <p:spPr bwMode="auto">
          <a:xfrm flipV="1">
            <a:off x="2591974" y="558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2" name="直線コネクタ 31"/>
          <p:cNvCxnSpPr/>
          <p:nvPr/>
        </p:nvCxnSpPr>
        <p:spPr bwMode="auto">
          <a:xfrm>
            <a:off x="2591974" y="513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33" name="Rectangle 69"/>
          <p:cNvSpPr>
            <a:spLocks noChangeArrowheads="1"/>
          </p:cNvSpPr>
          <p:nvPr/>
        </p:nvSpPr>
        <p:spPr bwMode="auto">
          <a:xfrm>
            <a:off x="313198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3581985"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4481999"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7" name="Rectangle 69"/>
          <p:cNvSpPr>
            <a:spLocks noChangeArrowheads="1"/>
          </p:cNvSpPr>
          <p:nvPr/>
        </p:nvSpPr>
        <p:spPr bwMode="auto">
          <a:xfrm>
            <a:off x="358198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403199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3" name="Rectangle 71"/>
          <p:cNvSpPr>
            <a:spLocks noChangeArrowheads="1"/>
          </p:cNvSpPr>
          <p:nvPr/>
        </p:nvSpPr>
        <p:spPr bwMode="auto">
          <a:xfrm>
            <a:off x="6282019" y="540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6732024" y="540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69"/>
          <p:cNvSpPr>
            <a:spLocks noChangeArrowheads="1"/>
          </p:cNvSpPr>
          <p:nvPr/>
        </p:nvSpPr>
        <p:spPr bwMode="auto">
          <a:xfrm>
            <a:off x="403199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6" name="Rectangle 70"/>
          <p:cNvSpPr>
            <a:spLocks noChangeArrowheads="1"/>
          </p:cNvSpPr>
          <p:nvPr/>
        </p:nvSpPr>
        <p:spPr bwMode="auto">
          <a:xfrm>
            <a:off x="583201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7" name="Rectangle 71"/>
          <p:cNvSpPr>
            <a:spLocks noChangeArrowheads="1"/>
          </p:cNvSpPr>
          <p:nvPr/>
        </p:nvSpPr>
        <p:spPr bwMode="auto">
          <a:xfrm>
            <a:off x="6732024" y="585902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3"/>
          <p:cNvSpPr>
            <a:spLocks noChangeArrowheads="1"/>
          </p:cNvSpPr>
          <p:nvPr/>
        </p:nvSpPr>
        <p:spPr bwMode="auto">
          <a:xfrm>
            <a:off x="7182029" y="585902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9" name="直線コネクタ 48"/>
          <p:cNvCxnSpPr>
            <a:stCxn id="56" idx="3"/>
            <a:endCxn id="45" idx="1"/>
          </p:cNvCxnSpPr>
          <p:nvPr/>
        </p:nvCxnSpPr>
        <p:spPr bwMode="auto">
          <a:xfrm flipV="1">
            <a:off x="2591974" y="603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50"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正方形/長方形 50"/>
          <p:cNvSpPr/>
          <p:nvPr/>
        </p:nvSpPr>
        <p:spPr bwMode="auto">
          <a:xfrm>
            <a:off x="1871966"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2" name="正方形/長方形 51"/>
          <p:cNvSpPr/>
          <p:nvPr/>
        </p:nvSpPr>
        <p:spPr bwMode="auto">
          <a:xfrm>
            <a:off x="1871966"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56" name="正方形/長方形 55"/>
          <p:cNvSpPr/>
          <p:nvPr/>
        </p:nvSpPr>
        <p:spPr bwMode="auto">
          <a:xfrm>
            <a:off x="1871966"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57" name="Rectangle 71"/>
          <p:cNvSpPr>
            <a:spLocks noChangeArrowheads="1"/>
          </p:cNvSpPr>
          <p:nvPr/>
        </p:nvSpPr>
        <p:spPr bwMode="auto">
          <a:xfrm>
            <a:off x="4932004"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832014"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3" name="Rectangle 70"/>
          <p:cNvSpPr>
            <a:spLocks noChangeArrowheads="1"/>
          </p:cNvSpPr>
          <p:nvPr/>
        </p:nvSpPr>
        <p:spPr bwMode="auto">
          <a:xfrm>
            <a:off x="4031990"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Rectangle 70"/>
          <p:cNvSpPr>
            <a:spLocks noChangeArrowheads="1"/>
          </p:cNvSpPr>
          <p:nvPr/>
        </p:nvSpPr>
        <p:spPr bwMode="auto">
          <a:xfrm>
            <a:off x="5832010"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8" name="Rectangle 70"/>
          <p:cNvSpPr>
            <a:spLocks noChangeArrowheads="1"/>
          </p:cNvSpPr>
          <p:nvPr/>
        </p:nvSpPr>
        <p:spPr bwMode="auto">
          <a:xfrm>
            <a:off x="6282015" y="585902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9" name="Rectangle 73"/>
          <p:cNvSpPr>
            <a:spLocks noChangeArrowheads="1"/>
          </p:cNvSpPr>
          <p:nvPr/>
        </p:nvSpPr>
        <p:spPr bwMode="auto">
          <a:xfrm>
            <a:off x="4481999"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932004"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5382009"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48199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3" name="Rectangle 73"/>
          <p:cNvSpPr>
            <a:spLocks noChangeArrowheads="1"/>
          </p:cNvSpPr>
          <p:nvPr/>
        </p:nvSpPr>
        <p:spPr bwMode="auto">
          <a:xfrm>
            <a:off x="4932004"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538200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2112442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性能は最も低い</a:t>
            </a:r>
            <a:endParaRPr kumimoji="1" lang="en-US" altLang="ja-JP" dirty="0"/>
          </a:p>
          <a:p>
            <a:pPr lvl="1"/>
            <a:r>
              <a:rPr kumimoji="1" lang="en-US" altLang="ja-JP" dirty="0" err="1"/>
              <a:t>mul</a:t>
            </a:r>
            <a:r>
              <a:rPr kumimoji="1" lang="en-US" altLang="ja-JP" dirty="0"/>
              <a:t> </a:t>
            </a:r>
            <a:r>
              <a:rPr kumimoji="1" lang="ja-JP" altLang="en-US" dirty="0"/>
              <a:t>と依存がない命令であっても，</a:t>
            </a:r>
            <a:r>
              <a:rPr kumimoji="1" lang="en-US" altLang="ja-JP" dirty="0" err="1"/>
              <a:t>mul</a:t>
            </a:r>
            <a:r>
              <a:rPr kumimoji="1" lang="en-US" altLang="ja-JP" dirty="0"/>
              <a:t> </a:t>
            </a:r>
            <a:r>
              <a:rPr kumimoji="1" lang="ja-JP" altLang="en-US" dirty="0"/>
              <a:t>の完了を待たされる</a:t>
            </a:r>
            <a:endParaRPr kumimoji="1" lang="en-US" altLang="ja-JP" dirty="0"/>
          </a:p>
          <a:p>
            <a:pPr lvl="1"/>
            <a:r>
              <a:rPr kumimoji="1" lang="ja-JP" altLang="en-US" dirty="0"/>
              <a:t>しかし，最も単純</a:t>
            </a:r>
            <a:endParaRPr kumimoji="1" lang="en-US" altLang="ja-JP" dirty="0"/>
          </a:p>
          <a:p>
            <a:r>
              <a:rPr lang="en-US" altLang="ja-JP" dirty="0">
                <a:latin typeface="Consolas" panose="020B0609020204030204" pitchFamily="49" charset="0"/>
              </a:rPr>
              <a:t>I1 </a:t>
            </a:r>
            <a:r>
              <a:rPr lang="ja-JP" altLang="en-US" dirty="0">
                <a:latin typeface="Consolas" panose="020B0609020204030204" pitchFamily="49" charset="0"/>
              </a:rPr>
              <a:t>に対し，以下は全員待たされる</a:t>
            </a:r>
            <a:endParaRPr kumimoji="1"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出力依存</a:t>
            </a:r>
            <a:endParaRPr lang="en-US" altLang="ja-JP" dirty="0">
              <a:latin typeface="Consolas" panose="020B0609020204030204" pitchFamily="49" charset="0"/>
            </a:endParaRPr>
          </a:p>
          <a:p>
            <a:pPr lvl="1"/>
            <a:r>
              <a:rPr kumimoji="1" lang="en-US" altLang="ja-JP" dirty="0">
                <a:latin typeface="Consolas" panose="020B0609020204030204" pitchFamily="49" charset="0"/>
              </a:rPr>
              <a:t>I3: </a:t>
            </a:r>
            <a:r>
              <a:rPr kumimoji="1" lang="ja-JP" altLang="en-US" dirty="0">
                <a:latin typeface="Consolas" panose="020B0609020204030204" pitchFamily="49" charset="0"/>
              </a:rPr>
              <a:t>逆依存</a:t>
            </a:r>
            <a:endParaRPr kumimoji="1" lang="en-US" altLang="ja-JP" dirty="0">
              <a:latin typeface="Consolas" panose="020B0609020204030204" pitchFamily="49" charset="0"/>
            </a:endParaRPr>
          </a:p>
          <a:p>
            <a:pPr lvl="1"/>
            <a:r>
              <a:rPr lang="en-US" altLang="ja-JP" dirty="0">
                <a:latin typeface="Consolas" panose="020B0609020204030204" pitchFamily="49" charset="0"/>
              </a:rPr>
              <a:t>I4: </a:t>
            </a:r>
            <a:r>
              <a:rPr lang="ja-JP" altLang="en-US" dirty="0">
                <a:latin typeface="Consolas" panose="020B0609020204030204" pitchFamily="49" charset="0"/>
              </a:rPr>
              <a:t>依存なし</a:t>
            </a:r>
            <a:endParaRPr kumimoji="1" lang="ja-JP" altLang="en-US"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8" name="直線コネクタ 77"/>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79"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3"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4"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5"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6"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7"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8"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9"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2"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3"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4"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8" name="正方形/長方形 97"/>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9" name="正方形/長方形 98"/>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100" name="正方形/長方形 99"/>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101"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2"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3"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4"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05" name="直線コネクタ 104"/>
          <p:cNvCxnSpPr>
            <a:stCxn id="110" idx="3"/>
            <a:endCxn id="101"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106"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10" name="正方形/長方形 10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3341263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動的スケジューリングを行うプロセッサの分類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dirty="0"/>
              <a:t>in-order </a:t>
            </a:r>
            <a:r>
              <a:rPr kumimoji="1" lang="ja-JP" altLang="en-US" dirty="0"/>
              <a:t>発行</a:t>
            </a:r>
            <a:r>
              <a:rPr kumimoji="1" lang="en-US" altLang="ja-JP" dirty="0"/>
              <a:t>/</a:t>
            </a:r>
            <a:r>
              <a:rPr lang="en-US" altLang="ja-JP" dirty="0"/>
              <a:t>in-order </a:t>
            </a:r>
            <a:r>
              <a:rPr lang="ja-JP" altLang="en-US" dirty="0"/>
              <a:t>完了</a:t>
            </a:r>
            <a:endParaRPr lang="en-US" altLang="ja-JP" dirty="0"/>
          </a:p>
          <a:p>
            <a:pPr marL="457200" indent="-457200">
              <a:buFont typeface="+mj-lt"/>
              <a:buAutoNum type="arabicPeriod"/>
            </a:pPr>
            <a:r>
              <a:rPr lang="en-US" altLang="ja-JP" dirty="0">
                <a:solidFill>
                  <a:schemeClr val="accent5"/>
                </a:solidFill>
              </a:rPr>
              <a:t>in-order </a:t>
            </a:r>
            <a:r>
              <a:rPr lang="ja-JP" altLang="en-US" dirty="0">
                <a:solidFill>
                  <a:schemeClr val="accent5"/>
                </a:solidFill>
              </a:rPr>
              <a:t>発行</a:t>
            </a:r>
            <a:r>
              <a:rPr lang="en-US" altLang="ja-JP" dirty="0">
                <a:solidFill>
                  <a:schemeClr val="accent5"/>
                </a:solidFill>
              </a:rPr>
              <a:t>/out-of-order </a:t>
            </a:r>
            <a:r>
              <a:rPr lang="ja-JP" altLang="en-US" dirty="0">
                <a:solidFill>
                  <a:schemeClr val="accent5"/>
                </a:solidFill>
              </a:rPr>
              <a:t>完了</a:t>
            </a:r>
            <a:endParaRPr lang="en-US" altLang="ja-JP" dirty="0">
              <a:solidFill>
                <a:schemeClr val="accent5"/>
              </a:solidFill>
            </a:endParaRPr>
          </a:p>
          <a:p>
            <a:pPr marL="457200" indent="-457200">
              <a:buFont typeface="+mj-lt"/>
              <a:buAutoNum type="arabicPeriod"/>
            </a:pPr>
            <a:r>
              <a:rPr lang="en-US" altLang="ja-JP" dirty="0"/>
              <a:t>out-of-order </a:t>
            </a:r>
            <a:r>
              <a:rPr lang="ja-JP" altLang="en-US" dirty="0"/>
              <a:t>発行</a:t>
            </a:r>
            <a:r>
              <a:rPr lang="en-US" altLang="ja-JP" dirty="0"/>
              <a:t>/out-of-order </a:t>
            </a:r>
            <a:r>
              <a:rPr lang="ja-JP" altLang="en-US" dirty="0"/>
              <a:t>完了</a:t>
            </a:r>
            <a:endParaRPr lang="en-US" altLang="ja-JP" dirty="0"/>
          </a:p>
        </p:txBody>
      </p:sp>
    </p:spTree>
    <p:extLst>
      <p:ext uri="{BB962C8B-B14F-4D97-AF65-F5344CB8AC3E}">
        <p14:creationId xmlns:p14="http://schemas.microsoft.com/office/powerpoint/2010/main" val="705239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モチベーション：依存がない命令を裏で実行したい</a:t>
            </a:r>
            <a:endParaRPr kumimoji="1" lang="ja-JP" altLang="en-US" dirty="0"/>
          </a:p>
        </p:txBody>
      </p:sp>
      <p:sp>
        <p:nvSpPr>
          <p:cNvPr id="3" name="テキスト プレースホルダー 2"/>
          <p:cNvSpPr>
            <a:spLocks noGrp="1"/>
          </p:cNvSpPr>
          <p:nvPr>
            <p:ph type="body" sz="quarter" idx="10"/>
          </p:nvPr>
        </p:nvSpPr>
        <p:spPr>
          <a:xfrm>
            <a:off x="431954" y="3879005"/>
            <a:ext cx="8370093" cy="2790031"/>
          </a:xfrm>
        </p:spPr>
        <p:txBody>
          <a:bodyPr anchor="t"/>
          <a:lstStyle/>
          <a:p>
            <a:r>
              <a:rPr lang="en-US" altLang="ja-JP" dirty="0">
                <a:latin typeface="Consolas" panose="020B0609020204030204" pitchFamily="49" charset="0"/>
              </a:rPr>
              <a:t>I2 </a:t>
            </a:r>
            <a:r>
              <a:rPr lang="ja-JP" altLang="en-US" dirty="0">
                <a:latin typeface="Consolas" panose="020B0609020204030204" pitchFamily="49" charset="0"/>
              </a:rPr>
              <a:t>は </a:t>
            </a:r>
            <a:r>
              <a:rPr lang="en-US" altLang="ja-JP" dirty="0">
                <a:latin typeface="Consolas" panose="020B0609020204030204" pitchFamily="49" charset="0"/>
              </a:rPr>
              <a:t>I1 </a:t>
            </a:r>
            <a:r>
              <a:rPr lang="ja-JP" altLang="en-US" dirty="0">
                <a:latin typeface="Consolas" panose="020B0609020204030204" pitchFamily="49" charset="0"/>
              </a:rPr>
              <a:t>に対して真の依存も偽の依存もない</a:t>
            </a:r>
            <a:endParaRPr lang="en-US" altLang="ja-JP" dirty="0">
              <a:latin typeface="Consolas" panose="020B0609020204030204" pitchFamily="49" charset="0"/>
            </a:endParaRPr>
          </a:p>
          <a:p>
            <a:pPr lvl="1"/>
            <a:r>
              <a:rPr kumimoji="1" lang="ja-JP" altLang="en-US" dirty="0"/>
              <a:t>したがって，</a:t>
            </a:r>
            <a:r>
              <a:rPr lang="en-US" altLang="ja-JP" dirty="0">
                <a:latin typeface="Consolas" panose="020B0609020204030204" pitchFamily="49" charset="0"/>
              </a:rPr>
              <a:t>I1 </a:t>
            </a:r>
            <a:r>
              <a:rPr lang="ja-JP" altLang="en-US" dirty="0">
                <a:latin typeface="Consolas" panose="020B0609020204030204" pitchFamily="49" charset="0"/>
              </a:rPr>
              <a:t>の完了を待たずに </a:t>
            </a:r>
            <a:r>
              <a:rPr lang="en-US" altLang="ja-JP" dirty="0">
                <a:latin typeface="Consolas" panose="020B0609020204030204" pitchFamily="49" charset="0"/>
              </a:rPr>
              <a:t>I2 </a:t>
            </a:r>
            <a:r>
              <a:rPr lang="ja-JP" altLang="en-US" dirty="0">
                <a:latin typeface="Consolas" panose="020B0609020204030204" pitchFamily="49" charset="0"/>
              </a:rPr>
              <a:t>を発行しても</a:t>
            </a:r>
            <a:br>
              <a:rPr lang="en-US" altLang="ja-JP" dirty="0">
                <a:latin typeface="Consolas" panose="020B0609020204030204" pitchFamily="49" charset="0"/>
              </a:rPr>
            </a:br>
            <a:r>
              <a:rPr lang="ja-JP" altLang="en-US" dirty="0">
                <a:latin typeface="Consolas" panose="020B0609020204030204" pitchFamily="49" charset="0"/>
              </a:rPr>
              <a:t>動作の正しさは保たれる</a:t>
            </a:r>
            <a:endParaRPr lang="en-US" altLang="ja-JP" dirty="0">
              <a:latin typeface="Consolas" panose="020B0609020204030204" pitchFamily="49" charset="0"/>
            </a:endParaRPr>
          </a:p>
          <a:p>
            <a:pPr lvl="1"/>
            <a:r>
              <a:rPr lang="ja-JP" altLang="en-US" dirty="0">
                <a:latin typeface="Consolas" panose="020B0609020204030204" pitchFamily="49" charset="0"/>
              </a:rPr>
              <a:t>なんとかして，</a:t>
            </a:r>
            <a:r>
              <a:rPr lang="en-US" altLang="ja-JP" dirty="0">
                <a:latin typeface="Consolas" panose="020B0609020204030204" pitchFamily="49" charset="0"/>
              </a:rPr>
              <a:t>I2 </a:t>
            </a:r>
            <a:r>
              <a:rPr lang="ja-JP" altLang="en-US" dirty="0">
                <a:latin typeface="Consolas" panose="020B0609020204030204" pitchFamily="49" charset="0"/>
              </a:rPr>
              <a:t>を </a:t>
            </a:r>
            <a:r>
              <a:rPr lang="en-US" altLang="ja-JP" dirty="0">
                <a:latin typeface="Consolas" panose="020B0609020204030204" pitchFamily="49" charset="0"/>
              </a:rPr>
              <a:t>I1 </a:t>
            </a:r>
            <a:r>
              <a:rPr lang="ja-JP" altLang="en-US" dirty="0">
                <a:latin typeface="Consolas" panose="020B0609020204030204" pitchFamily="49" charset="0"/>
              </a:rPr>
              <a:t>の裏で並列に実行したい</a:t>
            </a:r>
            <a:endParaRPr lang="en-US" altLang="ja-JP" dirty="0">
              <a:latin typeface="Consolas" panose="020B0609020204030204" pitchFamily="49" charset="0"/>
            </a:endParaRPr>
          </a:p>
          <a:p>
            <a:r>
              <a:rPr kumimoji="1" lang="ja-JP" altLang="en-US" dirty="0"/>
              <a:t>方針：</a:t>
            </a:r>
            <a:endParaRPr kumimoji="1" lang="en-US" altLang="ja-JP" dirty="0"/>
          </a:p>
          <a:p>
            <a:pPr lvl="1"/>
            <a:r>
              <a:rPr kumimoji="1" lang="ja-JP" altLang="en-US" dirty="0"/>
              <a:t>命令毎に依存の有無を確かめながら適宜ストール </a:t>
            </a:r>
            <a:r>
              <a:rPr kumimoji="1" lang="en-US" altLang="ja-JP" dirty="0"/>
              <a:t>or </a:t>
            </a:r>
            <a:r>
              <a:rPr kumimoji="1" lang="ja-JP" altLang="en-US" dirty="0"/>
              <a:t>発行を行う</a:t>
            </a:r>
          </a:p>
        </p:txBody>
      </p:sp>
      <p:cxnSp>
        <p:nvCxnSpPr>
          <p:cNvPr id="42" name="直線コネクタ 41">
            <a:extLst>
              <a:ext uri="{FF2B5EF4-FFF2-40B4-BE49-F238E27FC236}">
                <a16:creationId xmlns:a16="http://schemas.microsoft.com/office/drawing/2014/main" id="{EA4B81B5-5F29-4A3B-A527-CD4964BED4D1}"/>
              </a:ext>
            </a:extLst>
          </p:cNvPr>
          <p:cNvCxnSpPr/>
          <p:nvPr/>
        </p:nvCxnSpPr>
        <p:spPr bwMode="auto">
          <a:xfrm flipV="1">
            <a:off x="2951982" y="171897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a:extLst>
              <a:ext uri="{FF2B5EF4-FFF2-40B4-BE49-F238E27FC236}">
                <a16:creationId xmlns:a16="http://schemas.microsoft.com/office/drawing/2014/main" id="{1016ACDB-D8D6-45CA-8AB4-238E16781BB9}"/>
              </a:ext>
            </a:extLst>
          </p:cNvPr>
          <p:cNvCxnSpPr/>
          <p:nvPr/>
        </p:nvCxnSpPr>
        <p:spPr bwMode="auto">
          <a:xfrm>
            <a:off x="2951982"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正方形/長方形 43">
            <a:extLst>
              <a:ext uri="{FF2B5EF4-FFF2-40B4-BE49-F238E27FC236}">
                <a16:creationId xmlns:a16="http://schemas.microsoft.com/office/drawing/2014/main" id="{907AFE65-AF5D-47A2-AAFC-18F9D38DD18E}"/>
              </a:ext>
            </a:extLst>
          </p:cNvPr>
          <p:cNvSpPr/>
          <p:nvPr/>
        </p:nvSpPr>
        <p:spPr bwMode="auto">
          <a:xfrm>
            <a:off x="2231974"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69">
            <a:extLst>
              <a:ext uri="{FF2B5EF4-FFF2-40B4-BE49-F238E27FC236}">
                <a16:creationId xmlns:a16="http://schemas.microsoft.com/office/drawing/2014/main" id="{05D63425-5422-4457-9A9D-C567BBA1E8D3}"/>
              </a:ext>
            </a:extLst>
          </p:cNvPr>
          <p:cNvSpPr>
            <a:spLocks noChangeArrowheads="1"/>
          </p:cNvSpPr>
          <p:nvPr/>
        </p:nvSpPr>
        <p:spPr bwMode="auto">
          <a:xfrm>
            <a:off x="3491988"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a:extLst>
              <a:ext uri="{FF2B5EF4-FFF2-40B4-BE49-F238E27FC236}">
                <a16:creationId xmlns:a16="http://schemas.microsoft.com/office/drawing/2014/main" id="{FEE8FE08-3A43-4235-A958-83CF83152873}"/>
              </a:ext>
            </a:extLst>
          </p:cNvPr>
          <p:cNvSpPr>
            <a:spLocks noChangeArrowheads="1"/>
          </p:cNvSpPr>
          <p:nvPr/>
        </p:nvSpPr>
        <p:spPr bwMode="auto">
          <a:xfrm>
            <a:off x="3941993"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a:extLst>
              <a:ext uri="{FF2B5EF4-FFF2-40B4-BE49-F238E27FC236}">
                <a16:creationId xmlns:a16="http://schemas.microsoft.com/office/drawing/2014/main" id="{B01845E7-FC37-4CA2-99AD-03A01F154468}"/>
              </a:ext>
            </a:extLst>
          </p:cNvPr>
          <p:cNvSpPr>
            <a:spLocks noChangeArrowheads="1"/>
          </p:cNvSpPr>
          <p:nvPr/>
        </p:nvSpPr>
        <p:spPr bwMode="auto">
          <a:xfrm>
            <a:off x="4842007"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0" name="Rectangle 69">
            <a:extLst>
              <a:ext uri="{FF2B5EF4-FFF2-40B4-BE49-F238E27FC236}">
                <a16:creationId xmlns:a16="http://schemas.microsoft.com/office/drawing/2014/main" id="{1B0D47CD-6D24-404D-ACFF-28345334C6A0}"/>
              </a:ext>
            </a:extLst>
          </p:cNvPr>
          <p:cNvSpPr>
            <a:spLocks noChangeArrowheads="1"/>
          </p:cNvSpPr>
          <p:nvPr/>
        </p:nvSpPr>
        <p:spPr bwMode="auto">
          <a:xfrm>
            <a:off x="3941993"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1" name="Rectangle 70">
            <a:extLst>
              <a:ext uri="{FF2B5EF4-FFF2-40B4-BE49-F238E27FC236}">
                <a16:creationId xmlns:a16="http://schemas.microsoft.com/office/drawing/2014/main" id="{6923A79A-8C20-4D23-93F5-05F2AA4DCCA2}"/>
              </a:ext>
            </a:extLst>
          </p:cNvPr>
          <p:cNvSpPr>
            <a:spLocks noChangeArrowheads="1"/>
          </p:cNvSpPr>
          <p:nvPr/>
        </p:nvSpPr>
        <p:spPr bwMode="auto">
          <a:xfrm>
            <a:off x="4392002"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52" name="Rectangle 71">
            <a:extLst>
              <a:ext uri="{FF2B5EF4-FFF2-40B4-BE49-F238E27FC236}">
                <a16:creationId xmlns:a16="http://schemas.microsoft.com/office/drawing/2014/main" id="{9923F032-EC18-4386-9B61-89669E6F5401}"/>
              </a:ext>
            </a:extLst>
          </p:cNvPr>
          <p:cNvSpPr>
            <a:spLocks noChangeArrowheads="1"/>
          </p:cNvSpPr>
          <p:nvPr/>
        </p:nvSpPr>
        <p:spPr bwMode="auto">
          <a:xfrm>
            <a:off x="6642027" y="153897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3" name="Rectangle 73">
            <a:extLst>
              <a:ext uri="{FF2B5EF4-FFF2-40B4-BE49-F238E27FC236}">
                <a16:creationId xmlns:a16="http://schemas.microsoft.com/office/drawing/2014/main" id="{D4DEA255-E759-495A-9E90-062D16E4B5DE}"/>
              </a:ext>
            </a:extLst>
          </p:cNvPr>
          <p:cNvSpPr>
            <a:spLocks noChangeArrowheads="1"/>
          </p:cNvSpPr>
          <p:nvPr/>
        </p:nvSpPr>
        <p:spPr bwMode="auto">
          <a:xfrm>
            <a:off x="7092032" y="153897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73">
            <a:extLst>
              <a:ext uri="{FF2B5EF4-FFF2-40B4-BE49-F238E27FC236}">
                <a16:creationId xmlns:a16="http://schemas.microsoft.com/office/drawing/2014/main" id="{64F8E34C-5FAD-48BC-A9F0-F0148AE1636B}"/>
              </a:ext>
            </a:extLst>
          </p:cNvPr>
          <p:cNvSpPr>
            <a:spLocks noChangeArrowheads="1"/>
          </p:cNvSpPr>
          <p:nvPr/>
        </p:nvSpPr>
        <p:spPr bwMode="auto">
          <a:xfrm>
            <a:off x="6642027" y="108897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5" name="Rectangle 71">
            <a:extLst>
              <a:ext uri="{FF2B5EF4-FFF2-40B4-BE49-F238E27FC236}">
                <a16:creationId xmlns:a16="http://schemas.microsoft.com/office/drawing/2014/main" id="{89053C4A-5FDF-44F4-ADCD-AFE67FEC84EE}"/>
              </a:ext>
            </a:extLst>
          </p:cNvPr>
          <p:cNvSpPr>
            <a:spLocks noChangeArrowheads="1"/>
          </p:cNvSpPr>
          <p:nvPr/>
        </p:nvSpPr>
        <p:spPr bwMode="auto">
          <a:xfrm>
            <a:off x="5292012"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6" name="Rectangle 71">
            <a:extLst>
              <a:ext uri="{FF2B5EF4-FFF2-40B4-BE49-F238E27FC236}">
                <a16:creationId xmlns:a16="http://schemas.microsoft.com/office/drawing/2014/main" id="{C875BE06-5564-4DE2-AE8B-21C9B96BAAEA}"/>
              </a:ext>
            </a:extLst>
          </p:cNvPr>
          <p:cNvSpPr>
            <a:spLocks noChangeArrowheads="1"/>
          </p:cNvSpPr>
          <p:nvPr/>
        </p:nvSpPr>
        <p:spPr bwMode="auto">
          <a:xfrm>
            <a:off x="5742017"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7" name="Rectangle 71">
            <a:extLst>
              <a:ext uri="{FF2B5EF4-FFF2-40B4-BE49-F238E27FC236}">
                <a16:creationId xmlns:a16="http://schemas.microsoft.com/office/drawing/2014/main" id="{C8A1C351-EA57-472B-9E79-DE71808E96C2}"/>
              </a:ext>
            </a:extLst>
          </p:cNvPr>
          <p:cNvSpPr>
            <a:spLocks noChangeArrowheads="1"/>
          </p:cNvSpPr>
          <p:nvPr/>
        </p:nvSpPr>
        <p:spPr bwMode="auto">
          <a:xfrm>
            <a:off x="6192022"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0">
            <a:extLst>
              <a:ext uri="{FF2B5EF4-FFF2-40B4-BE49-F238E27FC236}">
                <a16:creationId xmlns:a16="http://schemas.microsoft.com/office/drawing/2014/main" id="{C2A8D1B7-2AE8-4C55-AD46-F6D8D83BC466}"/>
              </a:ext>
            </a:extLst>
          </p:cNvPr>
          <p:cNvSpPr>
            <a:spLocks noChangeArrowheads="1"/>
          </p:cNvSpPr>
          <p:nvPr/>
        </p:nvSpPr>
        <p:spPr bwMode="auto">
          <a:xfrm>
            <a:off x="4391998" y="108897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9" name="Rectangle 70">
            <a:extLst>
              <a:ext uri="{FF2B5EF4-FFF2-40B4-BE49-F238E27FC236}">
                <a16:creationId xmlns:a16="http://schemas.microsoft.com/office/drawing/2014/main" id="{8EA79953-5341-421C-A484-B366749D518F}"/>
              </a:ext>
            </a:extLst>
          </p:cNvPr>
          <p:cNvSpPr>
            <a:spLocks noChangeArrowheads="1"/>
          </p:cNvSpPr>
          <p:nvPr/>
        </p:nvSpPr>
        <p:spPr bwMode="auto">
          <a:xfrm>
            <a:off x="6192018" y="153897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0" name="Rectangle 73">
            <a:extLst>
              <a:ext uri="{FF2B5EF4-FFF2-40B4-BE49-F238E27FC236}">
                <a16:creationId xmlns:a16="http://schemas.microsoft.com/office/drawing/2014/main" id="{40B7FD6D-1C4D-4C03-BEA7-F6E3DB04A153}"/>
              </a:ext>
            </a:extLst>
          </p:cNvPr>
          <p:cNvSpPr>
            <a:spLocks noChangeArrowheads="1"/>
          </p:cNvSpPr>
          <p:nvPr/>
        </p:nvSpPr>
        <p:spPr bwMode="auto">
          <a:xfrm>
            <a:off x="4842007"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1" name="Rectangle 73">
            <a:extLst>
              <a:ext uri="{FF2B5EF4-FFF2-40B4-BE49-F238E27FC236}">
                <a16:creationId xmlns:a16="http://schemas.microsoft.com/office/drawing/2014/main" id="{56D35743-5C28-45D8-B79F-96D9549452E8}"/>
              </a:ext>
            </a:extLst>
          </p:cNvPr>
          <p:cNvSpPr>
            <a:spLocks noChangeArrowheads="1"/>
          </p:cNvSpPr>
          <p:nvPr/>
        </p:nvSpPr>
        <p:spPr bwMode="auto">
          <a:xfrm>
            <a:off x="5292012"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2" name="Rectangle 73">
            <a:extLst>
              <a:ext uri="{FF2B5EF4-FFF2-40B4-BE49-F238E27FC236}">
                <a16:creationId xmlns:a16="http://schemas.microsoft.com/office/drawing/2014/main" id="{05F8C9BF-1436-42F5-ABEE-DFD89699727F}"/>
              </a:ext>
            </a:extLst>
          </p:cNvPr>
          <p:cNvSpPr>
            <a:spLocks noChangeArrowheads="1"/>
          </p:cNvSpPr>
          <p:nvPr/>
        </p:nvSpPr>
        <p:spPr bwMode="auto">
          <a:xfrm>
            <a:off x="5742017"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3" name="正方形/長方形 62">
            <a:extLst>
              <a:ext uri="{FF2B5EF4-FFF2-40B4-BE49-F238E27FC236}">
                <a16:creationId xmlns:a16="http://schemas.microsoft.com/office/drawing/2014/main" id="{A809BC0A-1937-4CF6-9D89-8A1F82AFF370}"/>
              </a:ext>
            </a:extLst>
          </p:cNvPr>
          <p:cNvSpPr/>
          <p:nvPr/>
        </p:nvSpPr>
        <p:spPr bwMode="auto">
          <a:xfrm>
            <a:off x="2231974"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64" name="直線コネクタ 63">
            <a:extLst>
              <a:ext uri="{FF2B5EF4-FFF2-40B4-BE49-F238E27FC236}">
                <a16:creationId xmlns:a16="http://schemas.microsoft.com/office/drawing/2014/main" id="{536F1CFC-A56F-4834-B43C-E46B0806A6B0}"/>
              </a:ext>
            </a:extLst>
          </p:cNvPr>
          <p:cNvCxnSpPr/>
          <p:nvPr/>
        </p:nvCxnSpPr>
        <p:spPr bwMode="auto">
          <a:xfrm flipV="1">
            <a:off x="2951986" y="351899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65" name="直線コネクタ 64">
            <a:extLst>
              <a:ext uri="{FF2B5EF4-FFF2-40B4-BE49-F238E27FC236}">
                <a16:creationId xmlns:a16="http://schemas.microsoft.com/office/drawing/2014/main" id="{46E7CEA4-A0A8-4589-8CCA-EAB20C6AA442}"/>
              </a:ext>
            </a:extLst>
          </p:cNvPr>
          <p:cNvCxnSpPr/>
          <p:nvPr/>
        </p:nvCxnSpPr>
        <p:spPr bwMode="auto">
          <a:xfrm>
            <a:off x="2951986" y="3068996"/>
            <a:ext cx="720080" cy="0"/>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a:extLst>
              <a:ext uri="{FF2B5EF4-FFF2-40B4-BE49-F238E27FC236}">
                <a16:creationId xmlns:a16="http://schemas.microsoft.com/office/drawing/2014/main" id="{B0546ACE-011E-4245-B623-78964FF632F4}"/>
              </a:ext>
            </a:extLst>
          </p:cNvPr>
          <p:cNvSpPr/>
          <p:nvPr/>
        </p:nvSpPr>
        <p:spPr bwMode="auto">
          <a:xfrm>
            <a:off x="2231978"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Rectangle 69">
            <a:extLst>
              <a:ext uri="{FF2B5EF4-FFF2-40B4-BE49-F238E27FC236}">
                <a16:creationId xmlns:a16="http://schemas.microsoft.com/office/drawing/2014/main" id="{28DDFE98-C188-415B-8172-CDF3E054B819}"/>
              </a:ext>
            </a:extLst>
          </p:cNvPr>
          <p:cNvSpPr>
            <a:spLocks noChangeArrowheads="1"/>
          </p:cNvSpPr>
          <p:nvPr/>
        </p:nvSpPr>
        <p:spPr bwMode="auto">
          <a:xfrm>
            <a:off x="3491992"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8" name="Rectangle 70">
            <a:extLst>
              <a:ext uri="{FF2B5EF4-FFF2-40B4-BE49-F238E27FC236}">
                <a16:creationId xmlns:a16="http://schemas.microsoft.com/office/drawing/2014/main" id="{13AC95B5-9A2B-410D-8E12-5643F3137686}"/>
              </a:ext>
            </a:extLst>
          </p:cNvPr>
          <p:cNvSpPr>
            <a:spLocks noChangeArrowheads="1"/>
          </p:cNvSpPr>
          <p:nvPr/>
        </p:nvSpPr>
        <p:spPr bwMode="auto">
          <a:xfrm>
            <a:off x="3941997"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9" name="Rectangle 71">
            <a:extLst>
              <a:ext uri="{FF2B5EF4-FFF2-40B4-BE49-F238E27FC236}">
                <a16:creationId xmlns:a16="http://schemas.microsoft.com/office/drawing/2014/main" id="{F2093039-2980-42DA-A434-DF78FF703B43}"/>
              </a:ext>
            </a:extLst>
          </p:cNvPr>
          <p:cNvSpPr>
            <a:spLocks noChangeArrowheads="1"/>
          </p:cNvSpPr>
          <p:nvPr/>
        </p:nvSpPr>
        <p:spPr bwMode="auto">
          <a:xfrm>
            <a:off x="4842011"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69">
            <a:extLst>
              <a:ext uri="{FF2B5EF4-FFF2-40B4-BE49-F238E27FC236}">
                <a16:creationId xmlns:a16="http://schemas.microsoft.com/office/drawing/2014/main" id="{E131A40F-5E10-4CEC-94AF-C7D8A20BC7E7}"/>
              </a:ext>
            </a:extLst>
          </p:cNvPr>
          <p:cNvSpPr>
            <a:spLocks noChangeArrowheads="1"/>
          </p:cNvSpPr>
          <p:nvPr/>
        </p:nvSpPr>
        <p:spPr bwMode="auto">
          <a:xfrm>
            <a:off x="3941997"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1" name="Rectangle 70">
            <a:extLst>
              <a:ext uri="{FF2B5EF4-FFF2-40B4-BE49-F238E27FC236}">
                <a16:creationId xmlns:a16="http://schemas.microsoft.com/office/drawing/2014/main" id="{98F4E1BB-093A-4789-B0CA-4B9ECC3BD773}"/>
              </a:ext>
            </a:extLst>
          </p:cNvPr>
          <p:cNvSpPr>
            <a:spLocks noChangeArrowheads="1"/>
          </p:cNvSpPr>
          <p:nvPr/>
        </p:nvSpPr>
        <p:spPr bwMode="auto">
          <a:xfrm>
            <a:off x="4392006"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72" name="Rectangle 71">
            <a:extLst>
              <a:ext uri="{FF2B5EF4-FFF2-40B4-BE49-F238E27FC236}">
                <a16:creationId xmlns:a16="http://schemas.microsoft.com/office/drawing/2014/main" id="{F9232B2E-B894-4754-BBB1-64DD38447DA1}"/>
              </a:ext>
            </a:extLst>
          </p:cNvPr>
          <p:cNvSpPr>
            <a:spLocks noChangeArrowheads="1"/>
          </p:cNvSpPr>
          <p:nvPr/>
        </p:nvSpPr>
        <p:spPr bwMode="auto">
          <a:xfrm>
            <a:off x="5292016" y="333899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3" name="Rectangle 73">
            <a:extLst>
              <a:ext uri="{FF2B5EF4-FFF2-40B4-BE49-F238E27FC236}">
                <a16:creationId xmlns:a16="http://schemas.microsoft.com/office/drawing/2014/main" id="{968B76D8-5B6F-4517-B99F-E81D58C5BE87}"/>
              </a:ext>
            </a:extLst>
          </p:cNvPr>
          <p:cNvSpPr>
            <a:spLocks noChangeArrowheads="1"/>
          </p:cNvSpPr>
          <p:nvPr/>
        </p:nvSpPr>
        <p:spPr bwMode="auto">
          <a:xfrm>
            <a:off x="5742021" y="333899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4" name="Rectangle 73">
            <a:extLst>
              <a:ext uri="{FF2B5EF4-FFF2-40B4-BE49-F238E27FC236}">
                <a16:creationId xmlns:a16="http://schemas.microsoft.com/office/drawing/2014/main" id="{929A30AB-361A-4206-A7C6-64CDCDFAB683}"/>
              </a:ext>
            </a:extLst>
          </p:cNvPr>
          <p:cNvSpPr>
            <a:spLocks noChangeArrowheads="1"/>
          </p:cNvSpPr>
          <p:nvPr/>
        </p:nvSpPr>
        <p:spPr bwMode="auto">
          <a:xfrm>
            <a:off x="6642031" y="288899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5" name="Rectangle 71">
            <a:extLst>
              <a:ext uri="{FF2B5EF4-FFF2-40B4-BE49-F238E27FC236}">
                <a16:creationId xmlns:a16="http://schemas.microsoft.com/office/drawing/2014/main" id="{CEEC3CBF-E6E6-4381-A0F7-5CC2CFACAF2F}"/>
              </a:ext>
            </a:extLst>
          </p:cNvPr>
          <p:cNvSpPr>
            <a:spLocks noChangeArrowheads="1"/>
          </p:cNvSpPr>
          <p:nvPr/>
        </p:nvSpPr>
        <p:spPr bwMode="auto">
          <a:xfrm>
            <a:off x="5292016"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6" name="Rectangle 71">
            <a:extLst>
              <a:ext uri="{FF2B5EF4-FFF2-40B4-BE49-F238E27FC236}">
                <a16:creationId xmlns:a16="http://schemas.microsoft.com/office/drawing/2014/main" id="{597C4781-2859-40D9-911B-02ACA524390A}"/>
              </a:ext>
            </a:extLst>
          </p:cNvPr>
          <p:cNvSpPr>
            <a:spLocks noChangeArrowheads="1"/>
          </p:cNvSpPr>
          <p:nvPr/>
        </p:nvSpPr>
        <p:spPr bwMode="auto">
          <a:xfrm>
            <a:off x="5742021"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8" name="Rectangle 71">
            <a:extLst>
              <a:ext uri="{FF2B5EF4-FFF2-40B4-BE49-F238E27FC236}">
                <a16:creationId xmlns:a16="http://schemas.microsoft.com/office/drawing/2014/main" id="{365A1960-5EBB-405A-B1A0-5D704E176348}"/>
              </a:ext>
            </a:extLst>
          </p:cNvPr>
          <p:cNvSpPr>
            <a:spLocks noChangeArrowheads="1"/>
          </p:cNvSpPr>
          <p:nvPr/>
        </p:nvSpPr>
        <p:spPr bwMode="auto">
          <a:xfrm>
            <a:off x="6192026"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9" name="Rectangle 70">
            <a:extLst>
              <a:ext uri="{FF2B5EF4-FFF2-40B4-BE49-F238E27FC236}">
                <a16:creationId xmlns:a16="http://schemas.microsoft.com/office/drawing/2014/main" id="{FBA17F0F-B468-4594-817B-90D528279778}"/>
              </a:ext>
            </a:extLst>
          </p:cNvPr>
          <p:cNvSpPr>
            <a:spLocks noChangeArrowheads="1"/>
          </p:cNvSpPr>
          <p:nvPr/>
        </p:nvSpPr>
        <p:spPr bwMode="auto">
          <a:xfrm>
            <a:off x="4392002" y="288899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0" name="Rectangle 70">
            <a:extLst>
              <a:ext uri="{FF2B5EF4-FFF2-40B4-BE49-F238E27FC236}">
                <a16:creationId xmlns:a16="http://schemas.microsoft.com/office/drawing/2014/main" id="{DE6A36A2-6327-4753-A1AF-ED3CEC283C7E}"/>
              </a:ext>
            </a:extLst>
          </p:cNvPr>
          <p:cNvSpPr>
            <a:spLocks noChangeArrowheads="1"/>
          </p:cNvSpPr>
          <p:nvPr/>
        </p:nvSpPr>
        <p:spPr bwMode="auto">
          <a:xfrm>
            <a:off x="4842007" y="333899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正方形/長方形 80">
            <a:extLst>
              <a:ext uri="{FF2B5EF4-FFF2-40B4-BE49-F238E27FC236}">
                <a16:creationId xmlns:a16="http://schemas.microsoft.com/office/drawing/2014/main" id="{AD7E7689-6DBF-47ED-95BF-6CAE4B5E55D4}"/>
              </a:ext>
            </a:extLst>
          </p:cNvPr>
          <p:cNvSpPr/>
          <p:nvPr/>
        </p:nvSpPr>
        <p:spPr bwMode="auto">
          <a:xfrm>
            <a:off x="2231978"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sp>
        <p:nvSpPr>
          <p:cNvPr id="82" name="下矢印 4">
            <a:extLst>
              <a:ext uri="{FF2B5EF4-FFF2-40B4-BE49-F238E27FC236}">
                <a16:creationId xmlns:a16="http://schemas.microsoft.com/office/drawing/2014/main" id="{A41E0484-B48C-41D3-86C5-7B906BE43306}"/>
              </a:ext>
            </a:extLst>
          </p:cNvPr>
          <p:cNvSpPr/>
          <p:nvPr/>
        </p:nvSpPr>
        <p:spPr bwMode="auto">
          <a:xfrm>
            <a:off x="5022009" y="2078985"/>
            <a:ext cx="630007" cy="630007"/>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62659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スコアボードによるストールの判定</a:t>
            </a:r>
          </a:p>
        </p:txBody>
      </p:sp>
      <p:sp>
        <p:nvSpPr>
          <p:cNvPr id="3" name="テキスト プレースホルダー 2"/>
          <p:cNvSpPr>
            <a:spLocks noGrp="1"/>
          </p:cNvSpPr>
          <p:nvPr>
            <p:ph type="body" sz="quarter" idx="10"/>
          </p:nvPr>
        </p:nvSpPr>
        <p:spPr>
          <a:xfrm>
            <a:off x="611956" y="1088974"/>
            <a:ext cx="8280092" cy="3330037"/>
          </a:xfrm>
        </p:spPr>
        <p:txBody>
          <a:bodyPr/>
          <a:lstStyle/>
          <a:p>
            <a:r>
              <a:rPr kumimoji="1" lang="ja-JP" altLang="en-US" dirty="0"/>
              <a:t>スコアボード（</a:t>
            </a:r>
            <a:r>
              <a:rPr kumimoji="1" lang="en-US" altLang="ja-JP" dirty="0"/>
              <a:t>Scoreboard</a:t>
            </a:r>
            <a:r>
              <a:rPr kumimoji="1" lang="ja-JP" altLang="en-US" dirty="0"/>
              <a:t>）</a:t>
            </a:r>
            <a:endParaRPr kumimoji="1" lang="en-US" altLang="ja-JP" dirty="0"/>
          </a:p>
          <a:p>
            <a:pPr lvl="1"/>
            <a:r>
              <a:rPr kumimoji="1" lang="ja-JP" altLang="en-US" dirty="0"/>
              <a:t>レジスタや演算器などの状態を保持するテーブル群</a:t>
            </a:r>
            <a:endParaRPr kumimoji="1" lang="en-US" altLang="ja-JP" dirty="0"/>
          </a:p>
          <a:p>
            <a:pPr lvl="2"/>
            <a:r>
              <a:rPr kumimoji="1" lang="ja-JP" altLang="en-US" dirty="0"/>
              <a:t>各資源が現在，使用可能か不能かを保持</a:t>
            </a:r>
            <a:endParaRPr kumimoji="1" lang="en-US" altLang="ja-JP" dirty="0"/>
          </a:p>
          <a:p>
            <a:pPr lvl="1"/>
            <a:r>
              <a:rPr kumimoji="1" lang="ja-JP" altLang="en-US" dirty="0"/>
              <a:t>今回は簡単にレジスタが使用可能かだけを考えることにする</a:t>
            </a:r>
            <a:endParaRPr kumimoji="1" lang="en-US" altLang="ja-JP" dirty="0"/>
          </a:p>
          <a:p>
            <a:r>
              <a:rPr kumimoji="1" lang="ja-JP" altLang="en-US" dirty="0"/>
              <a:t>レジスタ状態：</a:t>
            </a:r>
            <a:endParaRPr kumimoji="1" lang="en-US" altLang="ja-JP" dirty="0"/>
          </a:p>
          <a:p>
            <a:pPr lvl="1"/>
            <a:r>
              <a:rPr kumimoji="1" lang="ja-JP" altLang="en-US" dirty="0"/>
              <a:t>各レジスタの値が現在利用可能かを </a:t>
            </a:r>
            <a:r>
              <a:rPr kumimoji="1" lang="en-US" altLang="ja-JP" dirty="0"/>
              <a:t>1</a:t>
            </a:r>
            <a:r>
              <a:rPr lang="ja-JP" altLang="en-US" dirty="0"/>
              <a:t> </a:t>
            </a:r>
            <a:r>
              <a:rPr kumimoji="1" lang="en-US" altLang="ja-JP" dirty="0"/>
              <a:t>bit </a:t>
            </a:r>
            <a:r>
              <a:rPr kumimoji="1" lang="ja-JP" altLang="en-US" dirty="0"/>
              <a:t>のフラグで保持</a:t>
            </a:r>
            <a:endParaRPr kumimoji="1" lang="en-US" altLang="ja-JP" dirty="0"/>
          </a:p>
          <a:p>
            <a:pPr lvl="1"/>
            <a:r>
              <a:rPr kumimoji="1" lang="ja-JP" altLang="en-US" dirty="0"/>
              <a:t>１なら現在使用可能，０なら実行結果の書き込み待ち</a:t>
            </a:r>
            <a:endParaRPr kumimoji="1" lang="en-US" altLang="ja-JP" dirty="0"/>
          </a:p>
          <a:p>
            <a:pPr lvl="2"/>
            <a:r>
              <a:rPr lang="ja-JP" altLang="en-US" dirty="0"/>
              <a:t>（文献によってはは </a:t>
            </a:r>
            <a:r>
              <a:rPr lang="en-US" altLang="ja-JP" dirty="0"/>
              <a:t>1/0 </a:t>
            </a:r>
            <a:r>
              <a:rPr lang="ja-JP" altLang="en-US" dirty="0"/>
              <a:t>が反転していることもある）</a:t>
            </a:r>
            <a:endParaRPr kumimoji="1" lang="en-US" altLang="ja-JP" dirty="0"/>
          </a:p>
        </p:txBody>
      </p:sp>
      <p:sp>
        <p:nvSpPr>
          <p:cNvPr id="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959017"/>
            <a:ext cx="720008" cy="18000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959017"/>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0x123</a:t>
            </a:r>
            <a:endParaRPr lang="ja-JP" altLang="en-US" sz="1600" dirty="0">
              <a:latin typeface="+mn-ea"/>
              <a:ea typeface="+mn-ea"/>
            </a:endParaRP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5319021"/>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200" dirty="0">
                <a:latin typeface="+mn-ea"/>
                <a:ea typeface="+mn-ea"/>
              </a:rPr>
              <a:t>結果待ち</a:t>
            </a: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5679025"/>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6039029"/>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311986" y="4599013"/>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レジスタ・ファイル</a:t>
            </a: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4959017"/>
            <a:ext cx="360000" cy="18000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495901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0</a:t>
            </a:r>
            <a:endParaRPr lang="ja-JP" altLang="en-US" sz="1600" dirty="0">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02007" y="4599013"/>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a:t>
            </a: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95901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a:t>
            </a:r>
            <a:endParaRPr lang="ja-JP" altLang="en-US" sz="1600" dirty="0">
              <a:latin typeface="+mn-ea"/>
              <a:ea typeface="+mn-ea"/>
            </a:endParaRPr>
          </a:p>
        </p:txBody>
      </p:sp>
    </p:spTree>
    <p:extLst>
      <p:ext uri="{BB962C8B-B14F-4D97-AF65-F5344CB8AC3E}">
        <p14:creationId xmlns:p14="http://schemas.microsoft.com/office/powerpoint/2010/main" val="4124342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スコアボードの更新とストール</a:t>
            </a:r>
            <a:endParaRPr kumimoji="1" lang="ja-JP" altLang="en-US" dirty="0"/>
          </a:p>
        </p:txBody>
      </p:sp>
      <p:sp>
        <p:nvSpPr>
          <p:cNvPr id="3" name="テキスト プレースホルダー 2"/>
          <p:cNvSpPr>
            <a:spLocks noGrp="1"/>
          </p:cNvSpPr>
          <p:nvPr>
            <p:ph type="body" sz="quarter" idx="10"/>
          </p:nvPr>
        </p:nvSpPr>
        <p:spPr>
          <a:xfrm>
            <a:off x="611956" y="1628980"/>
            <a:ext cx="8280092" cy="1620018"/>
          </a:xfrm>
        </p:spPr>
        <p:txBody>
          <a:bodyPr/>
          <a:lstStyle/>
          <a:p>
            <a:r>
              <a:rPr lang="ja-JP" altLang="en-US" dirty="0"/>
              <a:t>更新：</a:t>
            </a:r>
            <a:endParaRPr lang="en-US" altLang="ja-JP" dirty="0"/>
          </a:p>
          <a:p>
            <a:pPr lvl="1"/>
            <a:r>
              <a:rPr lang="ja-JP" altLang="en-US" dirty="0"/>
              <a:t>長いレイテンシの命令がデコードされた場合，</a:t>
            </a:r>
            <a:br>
              <a:rPr lang="en-US" altLang="ja-JP" dirty="0"/>
            </a:br>
            <a:r>
              <a:rPr lang="ja-JP" altLang="en-US" dirty="0"/>
              <a:t>それが終わるまでそのディスティネーションを使用不能にする</a:t>
            </a:r>
            <a:endParaRPr lang="en-US" altLang="ja-JP" dirty="0"/>
          </a:p>
          <a:p>
            <a:r>
              <a:rPr lang="ja-JP" altLang="en-US" dirty="0"/>
              <a:t>スコアボードが以下のいずれかの場合にパイプラインをストール</a:t>
            </a:r>
            <a:endParaRPr lang="en-US" altLang="ja-JP" dirty="0"/>
          </a:p>
          <a:p>
            <a:pPr marL="817200" lvl="1" indent="-457200">
              <a:buFont typeface="+mj-lt"/>
              <a:buAutoNum type="arabicPeriod"/>
            </a:pPr>
            <a:r>
              <a:rPr lang="ja-JP" altLang="en-US" dirty="0"/>
              <a:t>ソース・オペランドが使用不能</a:t>
            </a:r>
            <a:endParaRPr lang="en-US" altLang="ja-JP" dirty="0"/>
          </a:p>
          <a:p>
            <a:pPr marL="817200" lvl="1" indent="-457200">
              <a:buFont typeface="+mj-lt"/>
              <a:buAutoNum type="arabicPeriod"/>
            </a:pPr>
            <a:r>
              <a:rPr lang="ja-JP" altLang="en-US" dirty="0"/>
              <a:t>ディスティネーション・オペランドが使用不能</a:t>
            </a:r>
            <a:endParaRPr lang="en-US" altLang="ja-JP" dirty="0"/>
          </a:p>
        </p:txBody>
      </p:sp>
      <p:cxnSp>
        <p:nvCxnSpPr>
          <p:cNvPr id="4" name="直線コネクタ 3"/>
          <p:cNvCxnSpPr/>
          <p:nvPr/>
        </p:nvCxnSpPr>
        <p:spPr bwMode="auto">
          <a:xfrm>
            <a:off x="2591974" y="5769026"/>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131980"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581985"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481999"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282019"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4932004"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382009"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832014"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031990"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87196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581989" y="5049018"/>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382009" y="5049018"/>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131984"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スコアボードの</a:t>
            </a:r>
            <a:br>
              <a:rPr lang="en-US" altLang="ja-JP" sz="1600" dirty="0">
                <a:solidFill>
                  <a:schemeClr val="tx1">
                    <a:lumMod val="75000"/>
                    <a:lumOff val="25000"/>
                  </a:schemeClr>
                </a:solidFill>
                <a:latin typeface="Consolas" panose="020B0609020204030204" pitchFamily="49" charset="0"/>
              </a:rPr>
            </a:br>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112006"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スコアボードの</a:t>
            </a:r>
            <a:br>
              <a:rPr lang="en-US" altLang="ja-JP" sz="1600" dirty="0">
                <a:solidFill>
                  <a:schemeClr val="tx1">
                    <a:lumMod val="75000"/>
                    <a:lumOff val="25000"/>
                  </a:schemeClr>
                </a:solidFill>
                <a:latin typeface="Consolas" panose="020B0609020204030204" pitchFamily="49" charset="0"/>
              </a:rPr>
            </a:br>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794844" y="5049018"/>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3979956" y="5049018"/>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031994" y="6669036"/>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58198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03199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282812"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732817"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832803"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481999"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4932004"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382009"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4178669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スコアボードによるストールの判定</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真の依存がある場合</a:t>
            </a:r>
            <a:endParaRPr kumimoji="1" lang="en-US" altLang="ja-JP" dirty="0"/>
          </a:p>
          <a:p>
            <a:pPr marL="457200" indent="-457200">
              <a:buFont typeface="+mj-lt"/>
              <a:buAutoNum type="arabicPeriod"/>
            </a:pPr>
            <a:r>
              <a:rPr kumimoji="1" lang="ja-JP" altLang="en-US" dirty="0"/>
              <a:t>出力依存がある場合</a:t>
            </a:r>
            <a:endParaRPr kumimoji="1" lang="en-US" altLang="ja-JP" dirty="0"/>
          </a:p>
          <a:p>
            <a:pPr marL="457200" indent="-457200">
              <a:buFont typeface="+mj-lt"/>
              <a:buAutoNum type="arabicPeriod"/>
            </a:pPr>
            <a:r>
              <a:rPr kumimoji="1" lang="ja-JP" altLang="en-US" dirty="0"/>
              <a:t>逆依存がある場合</a:t>
            </a:r>
            <a:endParaRPr kumimoji="1" lang="en-US" altLang="ja-JP" dirty="0"/>
          </a:p>
          <a:p>
            <a:pPr marL="457200" indent="-457200">
              <a:buFont typeface="+mj-lt"/>
              <a:buAutoNum type="arabicPeriod"/>
            </a:pPr>
            <a:r>
              <a:rPr kumimoji="1" lang="ja-JP" altLang="en-US" dirty="0"/>
              <a:t>依存がない場合</a:t>
            </a:r>
            <a:endParaRPr kumimoji="1" lang="en-US" altLang="ja-JP" dirty="0"/>
          </a:p>
          <a:p>
            <a:pPr marL="457200" indent="-457200">
              <a:buFont typeface="+mj-lt"/>
              <a:buAutoNum type="arabicPeriod"/>
            </a:pPr>
            <a:endParaRPr kumimoji="1" lang="en-US" altLang="ja-JP" dirty="0"/>
          </a:p>
          <a:p>
            <a:r>
              <a:rPr kumimoji="1" lang="ja-JP" altLang="en-US" dirty="0"/>
              <a:t>上記それぞれの場合に，</a:t>
            </a:r>
            <a:br>
              <a:rPr kumimoji="1" lang="en-US" altLang="ja-JP" dirty="0"/>
            </a:br>
            <a:r>
              <a:rPr kumimoji="1" lang="ja-JP" altLang="en-US" dirty="0"/>
              <a:t>ソースとディスティネーションの状態を元に説明</a:t>
            </a:r>
          </a:p>
        </p:txBody>
      </p:sp>
    </p:spTree>
    <p:extLst>
      <p:ext uri="{BB962C8B-B14F-4D97-AF65-F5344CB8AC3E}">
        <p14:creationId xmlns:p14="http://schemas.microsoft.com/office/powerpoint/2010/main" val="303302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真の依存がある場合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marL="817200" lvl="1" indent="-457200">
              <a:buFont typeface="+mj-lt"/>
              <a:buAutoNum type="arabicPeriod"/>
            </a:pPr>
            <a:r>
              <a:rPr lang="ja-JP" altLang="en-US" dirty="0"/>
              <a:t>ソースの </a:t>
            </a:r>
            <a:r>
              <a:rPr lang="en-US" altLang="ja-JP" dirty="0"/>
              <a:t>x1 </a:t>
            </a:r>
            <a:r>
              <a:rPr lang="ja-JP" altLang="en-US" dirty="0"/>
              <a:t>が使用可能になるまでストール</a:t>
            </a:r>
            <a:endParaRPr lang="en-US" altLang="ja-JP" dirty="0"/>
          </a:p>
          <a:p>
            <a:pPr lvl="2"/>
            <a:r>
              <a:rPr lang="ja-JP" altLang="en-US" dirty="0"/>
              <a:t>真の依存が守られる</a:t>
            </a:r>
            <a:endParaRPr lang="en-US" altLang="ja-JP" dirty="0"/>
          </a:p>
          <a:p>
            <a:pPr marL="817200" lvl="1" indent="-457200">
              <a:buFont typeface="+mj-lt"/>
              <a:buAutoNum type="arabicPeriod"/>
            </a:pPr>
            <a:r>
              <a:rPr lang="ja-JP" altLang="en-US" dirty="0"/>
              <a:t>ディスティネーションの </a:t>
            </a:r>
            <a:r>
              <a:rPr lang="en-US" altLang="ja-JP" dirty="0"/>
              <a:t>x3 </a:t>
            </a:r>
            <a:r>
              <a:rPr lang="ja-JP" altLang="en-US" dirty="0"/>
              <a:t>は使用可能なので問題ない</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121202" y="5139019"/>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372020"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822025"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922011"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57120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021212"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47121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2493786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出力依存（</a:t>
            </a:r>
            <a:r>
              <a:rPr lang="en-US" altLang="ja-JP" dirty="0"/>
              <a:t>WAW</a:t>
            </a:r>
            <a:r>
              <a:rPr lang="ja-JP" altLang="en-US" dirty="0"/>
              <a:t>）がある場合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marL="817200" lvl="1" indent="-457200">
              <a:buFont typeface="+mj-lt"/>
              <a:buAutoNum type="arabicPeriod"/>
            </a:pPr>
            <a:r>
              <a:rPr lang="ja-JP" altLang="en-US" dirty="0"/>
              <a:t>ソースの </a:t>
            </a:r>
            <a:r>
              <a:rPr lang="en-US" altLang="ja-JP" dirty="0"/>
              <a:t>x3 </a:t>
            </a:r>
            <a:r>
              <a:rPr lang="ja-JP" altLang="en-US" dirty="0"/>
              <a:t>は使用可能なので問題ない</a:t>
            </a:r>
            <a:endParaRPr lang="en-US" altLang="ja-JP" dirty="0"/>
          </a:p>
          <a:p>
            <a:pPr marL="817200" lvl="1" indent="-457200">
              <a:buFont typeface="+mj-lt"/>
              <a:buAutoNum type="arabicPeriod"/>
            </a:pPr>
            <a:r>
              <a:rPr lang="ja-JP" altLang="en-US" dirty="0"/>
              <a:t>ディスティネーションの </a:t>
            </a:r>
            <a:r>
              <a:rPr lang="en-US" altLang="ja-JP" dirty="0"/>
              <a:t>x1 </a:t>
            </a:r>
            <a:r>
              <a:rPr lang="ja-JP" altLang="en-US" dirty="0"/>
              <a:t>が使用可能になるまで待つ</a:t>
            </a:r>
            <a:endParaRPr lang="en-US" altLang="ja-JP" dirty="0"/>
          </a:p>
          <a:p>
            <a:pPr lvl="2"/>
            <a:r>
              <a:rPr lang="ja-JP" altLang="en-US" dirty="0"/>
              <a:t>出力依存が守られる </a:t>
            </a:r>
            <a:r>
              <a:rPr lang="en-US" altLang="ja-JP" dirty="0"/>
              <a:t>= </a:t>
            </a:r>
            <a:r>
              <a:rPr lang="ja-JP" altLang="en-US" dirty="0"/>
              <a:t>同じレジスタへの書き込みが </a:t>
            </a:r>
            <a:r>
              <a:rPr lang="en-US" altLang="ja-JP" dirty="0"/>
              <a:t>in-order </a:t>
            </a:r>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121202" y="5139019"/>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372020"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822025"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922011"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57120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021212"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47121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946353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逆依存（</a:t>
            </a:r>
            <a:r>
              <a:rPr lang="en-US" altLang="ja-JP" dirty="0"/>
              <a:t>WAR</a:t>
            </a:r>
            <a:r>
              <a:rPr lang="ja-JP" altLang="en-US" dirty="0"/>
              <a:t>）がある場合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lvl="1"/>
            <a:r>
              <a:rPr lang="ja-JP" altLang="en-US" dirty="0"/>
              <a:t>ソース </a:t>
            </a:r>
            <a:r>
              <a:rPr lang="en-US" altLang="ja-JP" dirty="0"/>
              <a:t>x3 </a:t>
            </a:r>
            <a:r>
              <a:rPr lang="ja-JP" altLang="en-US" dirty="0"/>
              <a:t>とディスティネーション </a:t>
            </a:r>
            <a:r>
              <a:rPr lang="en-US" altLang="ja-JP" dirty="0"/>
              <a:t>x2</a:t>
            </a:r>
            <a:r>
              <a:rPr lang="ja-JP" altLang="en-US" dirty="0"/>
              <a:t> 共に使用可能なので，</a:t>
            </a:r>
            <a:br>
              <a:rPr lang="en-US" altLang="ja-JP" dirty="0"/>
            </a:br>
            <a:r>
              <a:rPr lang="ja-JP" altLang="en-US" dirty="0"/>
              <a:t>そのまま発行できる</a:t>
            </a:r>
          </a:p>
          <a:p>
            <a:pPr lvl="1"/>
            <a:r>
              <a:rPr lang="en-US" altLang="ja-JP" dirty="0"/>
              <a:t>WB </a:t>
            </a:r>
            <a:r>
              <a:rPr lang="ja-JP" altLang="en-US" dirty="0"/>
              <a:t>の時系列が逆転するが，最終的に辻褄はあう</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5022009"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5472014"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4572000"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4"/>
                </a:solidFill>
                <a:latin typeface="Consolas" panose="020B0609020204030204" pitchFamily="49" charset="0"/>
              </a:rPr>
              <a:t>x2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2404971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 </a:t>
            </a:r>
            <a:r>
              <a:rPr lang="ja-JP" altLang="en-US" dirty="0"/>
              <a:t>依存がない場合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lvl="1"/>
            <a:r>
              <a:rPr lang="ja-JP" altLang="en-US" dirty="0"/>
              <a:t>ソース </a:t>
            </a:r>
            <a:r>
              <a:rPr lang="en-US" altLang="ja-JP" dirty="0"/>
              <a:t>x2 </a:t>
            </a:r>
            <a:r>
              <a:rPr lang="ja-JP" altLang="en-US" dirty="0"/>
              <a:t>とディスティネーション </a:t>
            </a:r>
            <a:r>
              <a:rPr lang="en-US" altLang="ja-JP" dirty="0"/>
              <a:t>x3</a:t>
            </a:r>
            <a:r>
              <a:rPr lang="ja-JP" altLang="en-US" dirty="0"/>
              <a:t> 共に使用可能なので，</a:t>
            </a:r>
            <a:br>
              <a:rPr lang="en-US" altLang="ja-JP" dirty="0"/>
            </a:br>
            <a:r>
              <a:rPr lang="ja-JP" altLang="en-US" dirty="0"/>
              <a:t>そのまま発行できる</a:t>
            </a:r>
            <a:endParaRPr lang="en-US" altLang="ja-JP" dirty="0"/>
          </a:p>
          <a:p>
            <a:pPr lvl="1"/>
            <a:r>
              <a:rPr lang="en-US" altLang="ja-JP" dirty="0"/>
              <a:t>WB </a:t>
            </a:r>
            <a:r>
              <a:rPr lang="ja-JP" altLang="en-US" dirty="0"/>
              <a:t>の時系列が逆転するが，最終的に辻褄はあう</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5022009"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5472014"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4572000"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tx1">
                    <a:lumMod val="75000"/>
                    <a:lumOff val="25000"/>
                  </a:schemeClr>
                </a:solidFill>
                <a:latin typeface="Consolas" panose="020B0609020204030204" pitchFamily="49" charset="0"/>
              </a:rPr>
              <a:t>x3</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1675796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発行が </a:t>
            </a:r>
            <a:r>
              <a:rPr kumimoji="1" lang="en-US" altLang="ja-JP" dirty="0"/>
              <a:t>in-order </a:t>
            </a:r>
            <a:r>
              <a:rPr kumimoji="1" lang="ja-JP" altLang="en-US" dirty="0"/>
              <a:t>：</a:t>
            </a:r>
            <a:endParaRPr kumimoji="1" lang="en-US" altLang="ja-JP" dirty="0"/>
          </a:p>
          <a:p>
            <a:pPr lvl="1"/>
            <a:r>
              <a:rPr kumimoji="1" lang="ja-JP" altLang="en-US" dirty="0"/>
              <a:t>偽を含めて何らかの依存があると，発行をストール</a:t>
            </a:r>
            <a:endParaRPr kumimoji="1" lang="en-US" altLang="ja-JP" dirty="0"/>
          </a:p>
          <a:p>
            <a:pPr lvl="2"/>
            <a:r>
              <a:rPr kumimoji="1" lang="ja-JP" altLang="en-US" dirty="0"/>
              <a:t>ある命令の発行は，前の命令の発行を追い越せない</a:t>
            </a:r>
            <a:endParaRPr kumimoji="1" lang="en-US" altLang="ja-JP" dirty="0"/>
          </a:p>
          <a:p>
            <a:pPr lvl="1"/>
            <a:r>
              <a:rPr kumimoji="1" lang="ja-JP" altLang="en-US" dirty="0"/>
              <a:t>下図では，</a:t>
            </a:r>
            <a:r>
              <a:rPr kumimoji="1" lang="en-US" altLang="ja-JP" dirty="0"/>
              <a:t>IS </a:t>
            </a:r>
            <a:r>
              <a:rPr kumimoji="1" lang="ja-JP" altLang="en-US" dirty="0"/>
              <a:t>が必ず右下に伸びる</a:t>
            </a:r>
            <a:endParaRPr kumimoji="1" lang="en-US" altLang="ja-JP" dirty="0"/>
          </a:p>
          <a:p>
            <a:r>
              <a:rPr kumimoji="1" lang="ja-JP" altLang="en-US" dirty="0"/>
              <a:t>これにより，逆依存の違反は起きないことが保証される</a:t>
            </a:r>
            <a:endParaRPr kumimoji="1" lang="en-US" altLang="ja-JP" dirty="0"/>
          </a:p>
          <a:p>
            <a:pPr lvl="1"/>
            <a:r>
              <a:rPr lang="en-US" altLang="ja-JP" dirty="0"/>
              <a:t>IS </a:t>
            </a:r>
            <a:r>
              <a:rPr lang="ja-JP" altLang="en-US" dirty="0"/>
              <a:t>と次の命令の </a:t>
            </a:r>
            <a:r>
              <a:rPr lang="en-US" altLang="ja-JP" dirty="0"/>
              <a:t>IS </a:t>
            </a:r>
            <a:r>
              <a:rPr lang="ja-JP" altLang="en-US" dirty="0"/>
              <a:t>が </a:t>
            </a:r>
            <a:r>
              <a:rPr lang="en-US" altLang="ja-JP" dirty="0"/>
              <a:t>in-order </a:t>
            </a:r>
          </a:p>
          <a:p>
            <a:pPr lvl="1"/>
            <a:r>
              <a:rPr lang="en-US" altLang="ja-JP" dirty="0"/>
              <a:t>= IS </a:t>
            </a:r>
            <a:r>
              <a:rPr lang="ja-JP" altLang="en-US" dirty="0"/>
              <a:t>と次の命令の </a:t>
            </a:r>
            <a:r>
              <a:rPr lang="en-US" altLang="ja-JP" dirty="0"/>
              <a:t>WB </a:t>
            </a:r>
            <a:r>
              <a:rPr lang="ja-JP" altLang="en-US" dirty="0"/>
              <a:t>も </a:t>
            </a:r>
            <a:r>
              <a:rPr lang="en-US" altLang="ja-JP" dirty="0"/>
              <a:t>in-order </a:t>
            </a:r>
            <a:endParaRPr kumimoji="1" lang="en-US" altLang="ja-JP"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7" name="直線コネクタ 66"/>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68"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1"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2"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3"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4"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5"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6"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7"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8"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9"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正方形/長方形 90"/>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2" name="正方形/長方形 91"/>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93" name="正方形/長方形 92"/>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94"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5"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6"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7"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98" name="直線コネクタ 97"/>
          <p:cNvCxnSpPr>
            <a:stCxn id="100" idx="3"/>
            <a:endCxn id="94"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99"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00" name="正方形/長方形 9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97645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完了が </a:t>
            </a:r>
            <a:r>
              <a:rPr kumimoji="1" lang="en-US" altLang="ja-JP" dirty="0"/>
              <a:t>out-of-order</a:t>
            </a:r>
            <a:r>
              <a:rPr kumimoji="1" lang="ja-JP" altLang="en-US" dirty="0"/>
              <a:t>：</a:t>
            </a:r>
            <a:endParaRPr lang="ja-JP" altLang="en-US" dirty="0"/>
          </a:p>
          <a:p>
            <a:pPr lvl="1"/>
            <a:r>
              <a:rPr kumimoji="1" lang="ja-JP" altLang="en-US" dirty="0"/>
              <a:t>スコアボードでオペランドが使用可能なら発行</a:t>
            </a:r>
            <a:endParaRPr kumimoji="1" lang="en-US" altLang="ja-JP" dirty="0"/>
          </a:p>
          <a:p>
            <a:pPr lvl="2"/>
            <a:r>
              <a:rPr lang="ja-JP" altLang="en-US" dirty="0"/>
              <a:t>結果として</a:t>
            </a:r>
            <a:r>
              <a:rPr kumimoji="1" lang="ja-JP" altLang="en-US" dirty="0"/>
              <a:t>完了は </a:t>
            </a:r>
            <a:r>
              <a:rPr kumimoji="1" lang="en-US" altLang="ja-JP" dirty="0"/>
              <a:t>out-of-order </a:t>
            </a:r>
            <a:r>
              <a:rPr kumimoji="1" lang="ja-JP" altLang="en-US" dirty="0"/>
              <a:t>に</a:t>
            </a:r>
            <a:endParaRPr kumimoji="1" lang="en-US" altLang="ja-JP" dirty="0"/>
          </a:p>
          <a:p>
            <a:pPr lvl="1"/>
            <a:r>
              <a:rPr kumimoji="1" lang="ja-JP" altLang="en-US" dirty="0"/>
              <a:t>下図では，</a:t>
            </a:r>
            <a:r>
              <a:rPr kumimoji="1" lang="en-US" altLang="ja-JP" dirty="0"/>
              <a:t>WB </a:t>
            </a:r>
            <a:r>
              <a:rPr kumimoji="1" lang="ja-JP" altLang="en-US" dirty="0"/>
              <a:t>のタイミングは，命令の順序とは無関係</a:t>
            </a:r>
            <a:endParaRPr kumimoji="1" lang="en-US" altLang="ja-JP" dirty="0"/>
          </a:p>
          <a:p>
            <a:pPr lvl="2"/>
            <a:endParaRPr kumimoji="1" lang="en-US" altLang="ja-JP" dirty="0"/>
          </a:p>
        </p:txBody>
      </p:sp>
      <p:cxnSp>
        <p:nvCxnSpPr>
          <p:cNvPr id="31" name="直線コネクタ 30"/>
          <p:cNvCxnSpPr>
            <a:endCxn id="37" idx="1"/>
          </p:cNvCxnSpPr>
          <p:nvPr/>
        </p:nvCxnSpPr>
        <p:spPr bwMode="auto">
          <a:xfrm flipV="1">
            <a:off x="2591978" y="5139017"/>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2" name="直線コネクタ 31"/>
          <p:cNvCxnSpPr/>
          <p:nvPr/>
        </p:nvCxnSpPr>
        <p:spPr bwMode="auto">
          <a:xfrm>
            <a:off x="2591978" y="4689014"/>
            <a:ext cx="720080" cy="0"/>
          </a:xfrm>
          <a:prstGeom prst="line">
            <a:avLst/>
          </a:prstGeom>
          <a:noFill/>
          <a:ln w="9525" cap="flat" cmpd="sng" algn="ctr">
            <a:solidFill>
              <a:schemeClr val="tx1"/>
            </a:solidFill>
            <a:prstDash val="dash"/>
            <a:round/>
            <a:headEnd type="none" w="med" len="med"/>
            <a:tailEnd type="none" w="med" len="med"/>
          </a:ln>
          <a:effectLst/>
        </p:spPr>
      </p:cxnSp>
      <p:sp>
        <p:nvSpPr>
          <p:cNvPr id="33" name="Rectangle 69"/>
          <p:cNvSpPr>
            <a:spLocks noChangeArrowheads="1"/>
          </p:cNvSpPr>
          <p:nvPr/>
        </p:nvSpPr>
        <p:spPr bwMode="auto">
          <a:xfrm>
            <a:off x="313198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358198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4482003"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7" name="Rectangle 69"/>
          <p:cNvSpPr>
            <a:spLocks noChangeArrowheads="1"/>
          </p:cNvSpPr>
          <p:nvPr/>
        </p:nvSpPr>
        <p:spPr bwMode="auto">
          <a:xfrm>
            <a:off x="358198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4031998"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3" name="Rectangle 71"/>
          <p:cNvSpPr>
            <a:spLocks noChangeArrowheads="1"/>
          </p:cNvSpPr>
          <p:nvPr/>
        </p:nvSpPr>
        <p:spPr bwMode="auto">
          <a:xfrm>
            <a:off x="4932008"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5382013"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69"/>
          <p:cNvSpPr>
            <a:spLocks noChangeArrowheads="1"/>
          </p:cNvSpPr>
          <p:nvPr/>
        </p:nvSpPr>
        <p:spPr bwMode="auto">
          <a:xfrm>
            <a:off x="4031998"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6" name="Rectangle 70"/>
          <p:cNvSpPr>
            <a:spLocks noChangeArrowheads="1"/>
          </p:cNvSpPr>
          <p:nvPr/>
        </p:nvSpPr>
        <p:spPr bwMode="auto">
          <a:xfrm>
            <a:off x="448199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7" name="Rectangle 71"/>
          <p:cNvSpPr>
            <a:spLocks noChangeArrowheads="1"/>
          </p:cNvSpPr>
          <p:nvPr/>
        </p:nvSpPr>
        <p:spPr bwMode="auto">
          <a:xfrm>
            <a:off x="5382013" y="540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3"/>
          <p:cNvSpPr>
            <a:spLocks noChangeArrowheads="1"/>
          </p:cNvSpPr>
          <p:nvPr/>
        </p:nvSpPr>
        <p:spPr bwMode="auto">
          <a:xfrm>
            <a:off x="5832018" y="540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9" name="直線コネクタ 48"/>
          <p:cNvCxnSpPr>
            <a:endCxn id="45" idx="1"/>
          </p:cNvCxnSpPr>
          <p:nvPr/>
        </p:nvCxnSpPr>
        <p:spPr bwMode="auto">
          <a:xfrm flipV="1">
            <a:off x="2591978" y="5589022"/>
            <a:ext cx="1440020" cy="2"/>
          </a:xfrm>
          <a:prstGeom prst="line">
            <a:avLst/>
          </a:prstGeom>
          <a:noFill/>
          <a:ln w="9525" cap="flat" cmpd="sng" algn="ctr">
            <a:solidFill>
              <a:schemeClr val="tx1"/>
            </a:solidFill>
            <a:prstDash val="dash"/>
            <a:round/>
            <a:headEnd type="none" w="med" len="med"/>
            <a:tailEnd type="none" w="med" len="med"/>
          </a:ln>
          <a:effectLst/>
        </p:spPr>
      </p:cxnSp>
      <p:sp>
        <p:nvSpPr>
          <p:cNvPr id="50" name="Rectangle 73"/>
          <p:cNvSpPr>
            <a:spLocks noChangeArrowheads="1"/>
          </p:cNvSpPr>
          <p:nvPr/>
        </p:nvSpPr>
        <p:spPr bwMode="auto">
          <a:xfrm>
            <a:off x="628202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1"/>
          <p:cNvSpPr>
            <a:spLocks noChangeArrowheads="1"/>
          </p:cNvSpPr>
          <p:nvPr/>
        </p:nvSpPr>
        <p:spPr bwMode="auto">
          <a:xfrm>
            <a:off x="4932008"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2" name="Rectangle 71"/>
          <p:cNvSpPr>
            <a:spLocks noChangeArrowheads="1"/>
          </p:cNvSpPr>
          <p:nvPr/>
        </p:nvSpPr>
        <p:spPr bwMode="auto">
          <a:xfrm>
            <a:off x="5382013"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6" name="Rectangle 71"/>
          <p:cNvSpPr>
            <a:spLocks noChangeArrowheads="1"/>
          </p:cNvSpPr>
          <p:nvPr/>
        </p:nvSpPr>
        <p:spPr bwMode="auto">
          <a:xfrm>
            <a:off x="5832018"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7" name="Rectangle 70"/>
          <p:cNvSpPr>
            <a:spLocks noChangeArrowheads="1"/>
          </p:cNvSpPr>
          <p:nvPr/>
        </p:nvSpPr>
        <p:spPr bwMode="auto">
          <a:xfrm>
            <a:off x="4031994"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8" name="Rectangle 70"/>
          <p:cNvSpPr>
            <a:spLocks noChangeArrowheads="1"/>
          </p:cNvSpPr>
          <p:nvPr/>
        </p:nvSpPr>
        <p:spPr bwMode="auto">
          <a:xfrm>
            <a:off x="4481999"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9" name="Rectangle 70"/>
          <p:cNvSpPr>
            <a:spLocks noChangeArrowheads="1"/>
          </p:cNvSpPr>
          <p:nvPr/>
        </p:nvSpPr>
        <p:spPr bwMode="auto">
          <a:xfrm>
            <a:off x="4932004"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538200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正方形/長方形 71"/>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3" name="正方形/長方形 72"/>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dirty="0">
                <a:solidFill>
                  <a:schemeClr val="accent3">
                    <a:lumMod val="75000"/>
                  </a:schemeClr>
                </a:solidFill>
                <a:latin typeface="Consolas" panose="020B0609020204030204" pitchFamily="49" charset="0"/>
              </a:rPr>
              <a:t>x2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x4+1</a:t>
            </a:r>
            <a:endParaRPr lang="ja-JP" altLang="en-US" sz="1600" dirty="0">
              <a:solidFill>
                <a:schemeClr val="tx1">
                  <a:lumMod val="75000"/>
                  <a:lumOff val="25000"/>
                </a:schemeClr>
              </a:solidFill>
            </a:endParaRPr>
          </a:p>
        </p:txBody>
      </p:sp>
      <p:sp>
        <p:nvSpPr>
          <p:cNvPr id="74" name="正方形/長方形 73"/>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sp>
        <p:nvSpPr>
          <p:cNvPr id="75" name="Rectangle 69"/>
          <p:cNvSpPr>
            <a:spLocks noChangeArrowheads="1"/>
          </p:cNvSpPr>
          <p:nvPr/>
        </p:nvSpPr>
        <p:spPr bwMode="auto">
          <a:xfrm>
            <a:off x="448199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6" name="Rectangle 70"/>
          <p:cNvSpPr>
            <a:spLocks noChangeArrowheads="1"/>
          </p:cNvSpPr>
          <p:nvPr/>
        </p:nvSpPr>
        <p:spPr bwMode="auto">
          <a:xfrm>
            <a:off x="493200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7" name="Rectangle 71"/>
          <p:cNvSpPr>
            <a:spLocks noChangeArrowheads="1"/>
          </p:cNvSpPr>
          <p:nvPr/>
        </p:nvSpPr>
        <p:spPr bwMode="auto">
          <a:xfrm>
            <a:off x="6282019" y="585902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8" name="Rectangle 73"/>
          <p:cNvSpPr>
            <a:spLocks noChangeArrowheads="1"/>
          </p:cNvSpPr>
          <p:nvPr/>
        </p:nvSpPr>
        <p:spPr bwMode="auto">
          <a:xfrm>
            <a:off x="6732024" y="585902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9" name="直線コネクタ 78"/>
          <p:cNvCxnSpPr>
            <a:stCxn id="81" idx="3"/>
            <a:endCxn id="75" idx="1"/>
          </p:cNvCxnSpPr>
          <p:nvPr/>
        </p:nvCxnSpPr>
        <p:spPr bwMode="auto">
          <a:xfrm flipV="1">
            <a:off x="2591978" y="6039027"/>
            <a:ext cx="1890021" cy="2"/>
          </a:xfrm>
          <a:prstGeom prst="line">
            <a:avLst/>
          </a:prstGeom>
          <a:noFill/>
          <a:ln w="9525" cap="flat" cmpd="sng" algn="ctr">
            <a:solidFill>
              <a:schemeClr val="tx1"/>
            </a:solidFill>
            <a:prstDash val="dash"/>
            <a:round/>
            <a:headEnd type="none" w="med" len="med"/>
            <a:tailEnd type="none" w="med" len="med"/>
          </a:ln>
          <a:effectLst/>
        </p:spPr>
      </p:cxnSp>
      <p:sp>
        <p:nvSpPr>
          <p:cNvPr id="80" name="Rectangle 70"/>
          <p:cNvSpPr>
            <a:spLocks noChangeArrowheads="1"/>
          </p:cNvSpPr>
          <p:nvPr/>
        </p:nvSpPr>
        <p:spPr bwMode="auto">
          <a:xfrm>
            <a:off x="5832010" y="585902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正方形/長方形 80"/>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and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88245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一般に「</a:t>
            </a:r>
            <a:r>
              <a:rPr lang="en-US" altLang="ja-JP" dirty="0"/>
              <a:t>in-order </a:t>
            </a:r>
            <a:r>
              <a:rPr lang="ja-JP" altLang="en-US" dirty="0"/>
              <a:t>スーパスカラ </a:t>
            </a:r>
            <a:r>
              <a:rPr lang="en-US" altLang="ja-JP" dirty="0"/>
              <a:t>CPU</a:t>
            </a:r>
            <a:r>
              <a:rPr lang="ja-JP" altLang="en-US" dirty="0"/>
              <a:t>」と言った場合はこれのこと</a:t>
            </a:r>
            <a:endParaRPr lang="en-US" altLang="ja-JP" dirty="0"/>
          </a:p>
          <a:p>
            <a:pPr lvl="1"/>
            <a:r>
              <a:rPr lang="ja-JP" altLang="en-US" dirty="0"/>
              <a:t>一部でこれを「</a:t>
            </a:r>
            <a:r>
              <a:rPr lang="en-US" altLang="ja-JP" dirty="0"/>
              <a:t>out-of-order </a:t>
            </a:r>
            <a:r>
              <a:rPr lang="ja-JP" altLang="en-US" dirty="0"/>
              <a:t>実行」と呼んでいる場合があるが</a:t>
            </a:r>
            <a:br>
              <a:rPr lang="en-US" altLang="ja-JP" dirty="0"/>
            </a:br>
            <a:r>
              <a:rPr lang="ja-JP" altLang="en-US" dirty="0"/>
              <a:t>普通は違う</a:t>
            </a:r>
            <a:endParaRPr lang="en-US" altLang="ja-JP" dirty="0"/>
          </a:p>
          <a:p>
            <a:pPr lvl="1"/>
            <a:r>
              <a:rPr lang="en-US" altLang="ja-JP" dirty="0"/>
              <a:t>in-order </a:t>
            </a:r>
            <a:r>
              <a:rPr lang="ja-JP" altLang="en-US" dirty="0"/>
              <a:t>発行</a:t>
            </a:r>
            <a:r>
              <a:rPr lang="en-US" altLang="ja-JP" dirty="0"/>
              <a:t>/out-of-order </a:t>
            </a:r>
            <a:r>
              <a:rPr lang="ja-JP" altLang="en-US" dirty="0"/>
              <a:t>完了 が正確</a:t>
            </a:r>
            <a:endParaRPr lang="en-US" altLang="ja-JP" dirty="0"/>
          </a:p>
          <a:p>
            <a:r>
              <a:rPr lang="ja-JP" altLang="en-US" dirty="0"/>
              <a:t>比較的単純な構成で，</a:t>
            </a:r>
            <a:r>
              <a:rPr lang="ja-JP" altLang="en-US" dirty="0" err="1"/>
              <a:t>そこそこ</a:t>
            </a:r>
            <a:r>
              <a:rPr lang="ja-JP" altLang="en-US" dirty="0"/>
              <a:t>性能がでる</a:t>
            </a:r>
          </a:p>
          <a:p>
            <a:pPr lvl="1"/>
            <a:r>
              <a:rPr kumimoji="1" lang="ja-JP" altLang="en-US" dirty="0"/>
              <a:t>依存がなければ命令を追い越して実行できる</a:t>
            </a:r>
            <a:endParaRPr kumimoji="1" lang="en-US" altLang="ja-JP" dirty="0"/>
          </a:p>
          <a:p>
            <a:pPr lvl="2"/>
            <a:r>
              <a:rPr kumimoji="1" lang="ja-JP" altLang="en-US" dirty="0"/>
              <a:t>コンパイラが理想的にコードを吐けば，高い性能が出せる</a:t>
            </a:r>
            <a:endParaRPr kumimoji="1" lang="en-US" altLang="ja-JP" dirty="0"/>
          </a:p>
          <a:p>
            <a:pPr lvl="1"/>
            <a:r>
              <a:rPr kumimoji="1" lang="ja-JP" altLang="en-US" dirty="0"/>
              <a:t>スコアボードによる制御は比較的単純</a:t>
            </a:r>
            <a:endParaRPr kumimoji="1" lang="en-US" altLang="ja-JP" dirty="0"/>
          </a:p>
        </p:txBody>
      </p:sp>
    </p:spTree>
    <p:extLst>
      <p:ext uri="{BB962C8B-B14F-4D97-AF65-F5344CB8AC3E}">
        <p14:creationId xmlns:p14="http://schemas.microsoft.com/office/powerpoint/2010/main" val="3729468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動的スケジューリングを行うプロセッサの分類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dirty="0"/>
              <a:t>in-order </a:t>
            </a:r>
            <a:r>
              <a:rPr kumimoji="1" lang="ja-JP" altLang="en-US" dirty="0"/>
              <a:t>発行</a:t>
            </a:r>
            <a:r>
              <a:rPr kumimoji="1" lang="en-US" altLang="ja-JP" dirty="0"/>
              <a:t>/</a:t>
            </a:r>
            <a:r>
              <a:rPr lang="en-US" altLang="ja-JP" dirty="0"/>
              <a:t>in-order </a:t>
            </a:r>
            <a:r>
              <a:rPr lang="ja-JP" altLang="en-US" dirty="0"/>
              <a:t>完了</a:t>
            </a:r>
            <a:endParaRPr lang="en-US" altLang="ja-JP" dirty="0"/>
          </a:p>
          <a:p>
            <a:pPr marL="457200" indent="-457200">
              <a:buFont typeface="+mj-lt"/>
              <a:buAutoNum type="arabicPeriod"/>
            </a:pPr>
            <a:r>
              <a:rPr lang="en-US" altLang="ja-JP" dirty="0"/>
              <a:t>in-order </a:t>
            </a:r>
            <a:r>
              <a:rPr lang="ja-JP" altLang="en-US" dirty="0"/>
              <a:t>発行</a:t>
            </a:r>
            <a:r>
              <a:rPr lang="en-US" altLang="ja-JP" dirty="0"/>
              <a:t>/out-of-order </a:t>
            </a:r>
            <a:r>
              <a:rPr lang="ja-JP" altLang="en-US" dirty="0"/>
              <a:t>完了</a:t>
            </a:r>
            <a:endParaRPr lang="en-US" altLang="ja-JP" dirty="0"/>
          </a:p>
          <a:p>
            <a:pPr marL="457200" indent="-457200">
              <a:buFont typeface="+mj-lt"/>
              <a:buAutoNum type="arabicPeriod"/>
            </a:pPr>
            <a:r>
              <a:rPr lang="en-US" altLang="ja-JP" dirty="0">
                <a:solidFill>
                  <a:schemeClr val="accent5"/>
                </a:solidFill>
              </a:rPr>
              <a:t>out-of-order </a:t>
            </a:r>
            <a:r>
              <a:rPr lang="ja-JP" altLang="en-US" dirty="0">
                <a:solidFill>
                  <a:schemeClr val="accent5"/>
                </a:solidFill>
              </a:rPr>
              <a:t>発行</a:t>
            </a:r>
            <a:r>
              <a:rPr lang="en-US" altLang="ja-JP" dirty="0">
                <a:solidFill>
                  <a:schemeClr val="accent5"/>
                </a:solidFill>
              </a:rPr>
              <a:t>/out-of-order </a:t>
            </a:r>
            <a:r>
              <a:rPr lang="ja-JP" altLang="en-US" dirty="0">
                <a:solidFill>
                  <a:schemeClr val="accent5"/>
                </a:solidFill>
              </a:rPr>
              <a:t>完了</a:t>
            </a:r>
            <a:endParaRPr lang="en-US" altLang="ja-JP" dirty="0">
              <a:solidFill>
                <a:schemeClr val="accent5"/>
              </a:solidFill>
            </a:endParaRPr>
          </a:p>
        </p:txBody>
      </p:sp>
    </p:spTree>
    <p:extLst>
      <p:ext uri="{BB962C8B-B14F-4D97-AF65-F5344CB8AC3E}">
        <p14:creationId xmlns:p14="http://schemas.microsoft.com/office/powerpoint/2010/main" val="3754677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r>
              <a:rPr kumimoji="1" lang="ja-JP" altLang="en-US" dirty="0"/>
              <a:t>動的命令スケジューリング</a:t>
            </a:r>
            <a:endParaRPr kumimoji="1" lang="en-US" altLang="ja-JP" dirty="0"/>
          </a:p>
          <a:p>
            <a:pPr lvl="1"/>
            <a:endParaRPr kumimoji="1" lang="ja-JP" altLang="en-US" dirty="0"/>
          </a:p>
        </p:txBody>
      </p:sp>
    </p:spTree>
    <p:extLst>
      <p:ext uri="{BB962C8B-B14F-4D97-AF65-F5344CB8AC3E}">
        <p14:creationId xmlns:p14="http://schemas.microsoft.com/office/powerpoint/2010/main" val="3569514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kumimoji="1" lang="ja-JP" altLang="en-US" dirty="0"/>
          </a:p>
        </p:txBody>
      </p:sp>
    </p:spTree>
    <p:extLst>
      <p:ext uri="{BB962C8B-B14F-4D97-AF65-F5344CB8AC3E}">
        <p14:creationId xmlns:p14="http://schemas.microsoft.com/office/powerpoint/2010/main" val="251977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lang="en-US" altLang="ja-JP" dirty="0"/>
              <a:t>in-order </a:t>
            </a:r>
            <a:r>
              <a:rPr lang="ja-JP" altLang="en-US" dirty="0"/>
              <a:t>発行</a:t>
            </a:r>
            <a:r>
              <a:rPr lang="en-US" altLang="ja-JP" dirty="0"/>
              <a:t>/ out-of-order </a:t>
            </a:r>
            <a:r>
              <a:rPr lang="ja-JP" altLang="en-US" dirty="0"/>
              <a:t>完了による，下記をなんとかしたい</a:t>
            </a:r>
            <a:endParaRPr lang="en-US" altLang="ja-JP" dirty="0"/>
          </a:p>
          <a:p>
            <a:pPr marL="817200" lvl="1" indent="-457200">
              <a:buFont typeface="+mj-lt"/>
              <a:buAutoNum type="arabicPeriod"/>
            </a:pPr>
            <a:r>
              <a:rPr lang="ja-JP" altLang="en-US" dirty="0"/>
              <a:t>出力依存（</a:t>
            </a:r>
            <a:r>
              <a:rPr lang="en-US" altLang="ja-JP" dirty="0"/>
              <a:t>WAW</a:t>
            </a:r>
            <a:r>
              <a:rPr lang="ja-JP" altLang="en-US" dirty="0"/>
              <a:t>）があると止まってしまう</a:t>
            </a:r>
            <a:endParaRPr lang="en-US" altLang="ja-JP" dirty="0"/>
          </a:p>
          <a:p>
            <a:pPr marL="817200" lvl="1" indent="-457200">
              <a:buFont typeface="+mj-lt"/>
              <a:buAutoNum type="arabicPeriod"/>
            </a:pPr>
            <a:r>
              <a:rPr lang="ja-JP" altLang="en-US" dirty="0"/>
              <a:t>なんらかの依存がある命令があるとそこで</a:t>
            </a:r>
            <a:br>
              <a:rPr lang="en-US" altLang="ja-JP" dirty="0"/>
            </a:br>
            <a:r>
              <a:rPr lang="ja-JP" altLang="en-US" dirty="0"/>
              <a:t>パイプライン全体が止まってしまう</a:t>
            </a:r>
            <a:endParaRPr lang="en-US" altLang="ja-JP" dirty="0"/>
          </a:p>
        </p:txBody>
      </p:sp>
    </p:spTree>
    <p:extLst>
      <p:ext uri="{BB962C8B-B14F-4D97-AF65-F5344CB8AC3E}">
        <p14:creationId xmlns:p14="http://schemas.microsoft.com/office/powerpoint/2010/main" val="193629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出力依存（</a:t>
            </a:r>
            <a:r>
              <a:rPr lang="en-US" altLang="ja-JP" dirty="0"/>
              <a:t>WAW</a:t>
            </a:r>
            <a:r>
              <a:rPr lang="ja-JP" altLang="en-US" dirty="0"/>
              <a:t>）があると止まってしまう</a:t>
            </a:r>
            <a:endParaRPr kumimoji="1" lang="ja-JP" altLang="en-US" dirty="0"/>
          </a:p>
        </p:txBody>
      </p:sp>
      <p:sp>
        <p:nvSpPr>
          <p:cNvPr id="63" name="テキスト プレースホルダー 62"/>
          <p:cNvSpPr>
            <a:spLocks noGrp="1"/>
          </p:cNvSpPr>
          <p:nvPr>
            <p:ph type="body" sz="quarter" idx="10"/>
          </p:nvPr>
        </p:nvSpPr>
        <p:spPr>
          <a:xfrm>
            <a:off x="611956" y="1088975"/>
            <a:ext cx="8280092" cy="1800020"/>
          </a:xfrm>
        </p:spPr>
        <p:txBody>
          <a:bodyPr/>
          <a:lstStyle/>
          <a:p>
            <a:r>
              <a:rPr kumimoji="1" lang="ja-JP" altLang="en-US" dirty="0"/>
              <a:t>出力依存 </a:t>
            </a:r>
            <a:r>
              <a:rPr kumimoji="1" lang="en-US" altLang="ja-JP" dirty="0"/>
              <a:t>= </a:t>
            </a:r>
            <a:r>
              <a:rPr kumimoji="1" lang="ja-JP" altLang="en-US" dirty="0"/>
              <a:t>同じレジスタに書き込むことで発生する依存</a:t>
            </a:r>
            <a:endParaRPr kumimoji="1"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の演算自体は </a:t>
            </a:r>
            <a:r>
              <a:rPr lang="en-US" altLang="ja-JP" dirty="0">
                <a:latin typeface="Consolas" panose="020B0609020204030204" pitchFamily="49" charset="0"/>
              </a:rPr>
              <a:t>I1 </a:t>
            </a:r>
            <a:r>
              <a:rPr lang="ja-JP" altLang="en-US" dirty="0">
                <a:latin typeface="Consolas" panose="020B0609020204030204" pitchFamily="49" charset="0"/>
              </a:rPr>
              <a:t>と関係なくできる</a:t>
            </a:r>
            <a:endParaRPr lang="en-US" altLang="ja-JP" dirty="0">
              <a:latin typeface="Consolas" panose="020B0609020204030204" pitchFamily="49" charset="0"/>
            </a:endParaRPr>
          </a:p>
          <a:p>
            <a:pPr lvl="1"/>
            <a:r>
              <a:rPr kumimoji="1" lang="ja-JP" altLang="en-US" dirty="0"/>
              <a:t>同じ場所に書き込むので，順序を揃えなければいけない</a:t>
            </a:r>
            <a:endParaRPr kumimoji="1" lang="en-US" altLang="ja-JP" dirty="0"/>
          </a:p>
          <a:p>
            <a:pPr lvl="2"/>
            <a:r>
              <a:rPr kumimoji="1" lang="ja-JP" altLang="en-US" dirty="0"/>
              <a:t>これをなんとかしたい</a:t>
            </a:r>
            <a:endParaRPr kumimoji="1" lang="en-US" altLang="ja-JP" dirty="0"/>
          </a:p>
        </p:txBody>
      </p:sp>
      <p:cxnSp>
        <p:nvCxnSpPr>
          <p:cNvPr id="4" name="直線コネクタ 3"/>
          <p:cNvCxnSpPr>
            <a:endCxn id="9" idx="1"/>
          </p:cNvCxnSpPr>
          <p:nvPr/>
        </p:nvCxnSpPr>
        <p:spPr bwMode="auto">
          <a:xfrm flipV="1">
            <a:off x="2411976" y="405900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387900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387900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6102021" y="342900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342900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387900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41" name="下矢印 40"/>
          <p:cNvSpPr/>
          <p:nvPr/>
        </p:nvSpPr>
        <p:spPr bwMode="auto">
          <a:xfrm>
            <a:off x="4391998" y="4509012"/>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85902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09022"/>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4752002"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5202007"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3"/>
          <p:cNvSpPr>
            <a:spLocks noChangeArrowheads="1"/>
          </p:cNvSpPr>
          <p:nvPr/>
        </p:nvSpPr>
        <p:spPr bwMode="auto">
          <a:xfrm>
            <a:off x="6102017" y="522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71"/>
          <p:cNvSpPr>
            <a:spLocks noChangeArrowheads="1"/>
          </p:cNvSpPr>
          <p:nvPr/>
        </p:nvSpPr>
        <p:spPr bwMode="auto">
          <a:xfrm>
            <a:off x="4752002"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3" name="Rectangle 71"/>
          <p:cNvSpPr>
            <a:spLocks noChangeArrowheads="1"/>
          </p:cNvSpPr>
          <p:nvPr/>
        </p:nvSpPr>
        <p:spPr bwMode="auto">
          <a:xfrm>
            <a:off x="5202007"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71"/>
          <p:cNvSpPr>
            <a:spLocks noChangeArrowheads="1"/>
          </p:cNvSpPr>
          <p:nvPr/>
        </p:nvSpPr>
        <p:spPr bwMode="auto">
          <a:xfrm>
            <a:off x="5652012"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5" name="Rectangle 70"/>
          <p:cNvSpPr>
            <a:spLocks noChangeArrowheads="1"/>
          </p:cNvSpPr>
          <p:nvPr/>
        </p:nvSpPr>
        <p:spPr bwMode="auto">
          <a:xfrm>
            <a:off x="3851988" y="522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6" name="Rectangle 70"/>
          <p:cNvSpPr>
            <a:spLocks noChangeArrowheads="1"/>
          </p:cNvSpPr>
          <p:nvPr/>
        </p:nvSpPr>
        <p:spPr bwMode="auto">
          <a:xfrm>
            <a:off x="4301993"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0" name="正方形/長方形 59"/>
          <p:cNvSpPr/>
          <p:nvPr/>
        </p:nvSpPr>
        <p:spPr bwMode="auto">
          <a:xfrm>
            <a:off x="169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1691964" y="567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Tree>
    <p:extLst>
      <p:ext uri="{BB962C8B-B14F-4D97-AF65-F5344CB8AC3E}">
        <p14:creationId xmlns:p14="http://schemas.microsoft.com/office/powerpoint/2010/main" val="2196050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なんらかの依存がある命令があるとそこで</a:t>
            </a:r>
            <a:br>
              <a:rPr lang="en-US" altLang="ja-JP" dirty="0"/>
            </a:br>
            <a:r>
              <a:rPr lang="ja-JP" altLang="en-US" dirty="0"/>
              <a:t>パイプライン全体が止まってしまう</a:t>
            </a:r>
            <a:endParaRPr kumimoji="1" lang="ja-JP" altLang="en-US" dirty="0"/>
          </a:p>
        </p:txBody>
      </p:sp>
      <p:sp>
        <p:nvSpPr>
          <p:cNvPr id="3" name="テキスト プレースホルダー 2"/>
          <p:cNvSpPr>
            <a:spLocks noGrp="1"/>
          </p:cNvSpPr>
          <p:nvPr>
            <p:ph type="body" sz="quarter" idx="10"/>
          </p:nvPr>
        </p:nvSpPr>
        <p:spPr>
          <a:xfrm>
            <a:off x="611956" y="998973"/>
            <a:ext cx="8280092" cy="1260014"/>
          </a:xfrm>
        </p:spPr>
        <p:txBody>
          <a:bodyPr/>
          <a:lstStyle/>
          <a:p>
            <a:r>
              <a:rPr lang="en-US" altLang="ja-JP" dirty="0">
                <a:latin typeface="Consolas" panose="020B0609020204030204" pitchFamily="49" charset="0"/>
              </a:rPr>
              <a:t>I3 </a:t>
            </a:r>
            <a:r>
              <a:rPr lang="ja-JP" altLang="en-US" dirty="0">
                <a:latin typeface="Consolas" panose="020B0609020204030204" pitchFamily="49" charset="0"/>
              </a:rPr>
              <a:t>と </a:t>
            </a:r>
            <a:r>
              <a:rPr lang="en-US" altLang="ja-JP" dirty="0">
                <a:latin typeface="Consolas" panose="020B0609020204030204" pitchFamily="49" charset="0"/>
              </a:rPr>
              <a:t>I4 </a:t>
            </a:r>
            <a:r>
              <a:rPr lang="ja-JP" altLang="en-US" dirty="0">
                <a:latin typeface="Consolas" panose="020B0609020204030204" pitchFamily="49" charset="0"/>
              </a:rPr>
              <a:t>は </a:t>
            </a:r>
            <a:r>
              <a:rPr lang="en-US" altLang="ja-JP" dirty="0">
                <a:latin typeface="Consolas" panose="020B0609020204030204" pitchFamily="49" charset="0"/>
              </a:rPr>
              <a:t>I1 </a:t>
            </a:r>
            <a:r>
              <a:rPr lang="ja-JP" altLang="en-US" dirty="0">
                <a:latin typeface="Consolas" panose="020B0609020204030204" pitchFamily="49" charset="0"/>
              </a:rPr>
              <a:t>と無関係なので，裏で実行したい</a:t>
            </a:r>
            <a:endParaRPr lang="en-US" altLang="ja-JP" dirty="0">
              <a:latin typeface="Consolas" panose="020B0609020204030204" pitchFamily="49" charset="0"/>
            </a:endParaRPr>
          </a:p>
          <a:p>
            <a:pPr lvl="1"/>
            <a:r>
              <a:rPr lang="ja-JP" altLang="en-US" dirty="0">
                <a:latin typeface="Consolas" panose="020B0609020204030204" pitchFamily="49" charset="0"/>
              </a:rPr>
              <a:t>真の依存がない場合は，発行を </a:t>
            </a:r>
            <a:r>
              <a:rPr lang="en-US" altLang="ja-JP" dirty="0">
                <a:latin typeface="Consolas" panose="020B0609020204030204" pitchFamily="49" charset="0"/>
              </a:rPr>
              <a:t>out-of-order </a:t>
            </a:r>
            <a:r>
              <a:rPr lang="ja-JP" altLang="en-US" dirty="0">
                <a:latin typeface="Consolas" panose="020B0609020204030204" pitchFamily="49" charset="0"/>
              </a:rPr>
              <a:t>に行いたい</a:t>
            </a:r>
            <a:endParaRPr lang="en-US" altLang="ja-JP" dirty="0">
              <a:latin typeface="Consolas" panose="020B0609020204030204" pitchFamily="49" charset="0"/>
            </a:endParaRPr>
          </a:p>
        </p:txBody>
      </p:sp>
      <p:cxnSp>
        <p:nvCxnSpPr>
          <p:cNvPr id="4" name="直線コネクタ 3"/>
          <p:cNvCxnSpPr>
            <a:endCxn id="9" idx="1"/>
          </p:cNvCxnSpPr>
          <p:nvPr/>
        </p:nvCxnSpPr>
        <p:spPr bwMode="auto">
          <a:xfrm flipV="1">
            <a:off x="2411976" y="297899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252899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279899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279899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552026"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002031"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411976" y="3428998"/>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102021" y="234898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234898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2798993"/>
            <a:ext cx="360000" cy="360000"/>
          </a:xfrm>
          <a:prstGeom prst="rect">
            <a:avLst/>
          </a:prstGeom>
          <a:ln w="38100">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102017" y="3248998"/>
            <a:ext cx="360000" cy="360000"/>
          </a:xfrm>
          <a:prstGeom prst="rect">
            <a:avLst/>
          </a:prstGeom>
          <a:ln w="38100">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234898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279899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33" name="正方形/長方形 32"/>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x4</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34" name="Rectangle 69"/>
          <p:cNvSpPr>
            <a:spLocks noChangeArrowheads="1"/>
          </p:cNvSpPr>
          <p:nvPr/>
        </p:nvSpPr>
        <p:spPr bwMode="auto">
          <a:xfrm>
            <a:off x="5652012"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6102013"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7002027"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7" name="Rectangle 73"/>
          <p:cNvSpPr>
            <a:spLocks noChangeArrowheads="1"/>
          </p:cNvSpPr>
          <p:nvPr/>
        </p:nvSpPr>
        <p:spPr bwMode="auto">
          <a:xfrm>
            <a:off x="7452032"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8" name="直線コネクタ 37"/>
          <p:cNvCxnSpPr>
            <a:stCxn id="40" idx="3"/>
            <a:endCxn id="34" idx="1"/>
          </p:cNvCxnSpPr>
          <p:nvPr/>
        </p:nvCxnSpPr>
        <p:spPr bwMode="auto">
          <a:xfrm flipV="1">
            <a:off x="2411976" y="3879003"/>
            <a:ext cx="3240036" cy="2"/>
          </a:xfrm>
          <a:prstGeom prst="line">
            <a:avLst/>
          </a:prstGeom>
          <a:noFill/>
          <a:ln w="9525" cap="flat" cmpd="sng" algn="ctr">
            <a:solidFill>
              <a:schemeClr val="tx1"/>
            </a:solidFill>
            <a:prstDash val="dash"/>
            <a:round/>
            <a:headEnd type="none" w="med" len="med"/>
            <a:tailEnd type="none" w="med" len="med"/>
          </a:ln>
          <a:effectLst/>
        </p:spPr>
      </p:cxnSp>
      <p:sp>
        <p:nvSpPr>
          <p:cNvPr id="39" name="Rectangle 70"/>
          <p:cNvSpPr>
            <a:spLocks noChangeArrowheads="1"/>
          </p:cNvSpPr>
          <p:nvPr/>
        </p:nvSpPr>
        <p:spPr bwMode="auto">
          <a:xfrm>
            <a:off x="6552018" y="3699003"/>
            <a:ext cx="360000" cy="360000"/>
          </a:xfrm>
          <a:prstGeom prst="rect">
            <a:avLst/>
          </a:prstGeom>
          <a:ln w="38100">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0" name="正方形/長方形 39"/>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41" name="下矢印 40"/>
          <p:cNvSpPr/>
          <p:nvPr/>
        </p:nvSpPr>
        <p:spPr bwMode="auto">
          <a:xfrm>
            <a:off x="4391998" y="4059007"/>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6" y="540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495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200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7"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6"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21" y="522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6" y="522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6" y="567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7"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11"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6"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6" y="585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21" y="477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1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92" y="477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0"/>
          <p:cNvSpPr>
            <a:spLocks noChangeArrowheads="1"/>
          </p:cNvSpPr>
          <p:nvPr/>
        </p:nvSpPr>
        <p:spPr bwMode="auto">
          <a:xfrm>
            <a:off x="5652012" y="522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0"/>
          <p:cNvSpPr>
            <a:spLocks noChangeArrowheads="1"/>
          </p:cNvSpPr>
          <p:nvPr/>
        </p:nvSpPr>
        <p:spPr bwMode="auto">
          <a:xfrm>
            <a:off x="4752002"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430200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4" name="Rectangle 73"/>
          <p:cNvSpPr>
            <a:spLocks noChangeArrowheads="1"/>
          </p:cNvSpPr>
          <p:nvPr/>
        </p:nvSpPr>
        <p:spPr bwMode="auto">
          <a:xfrm>
            <a:off x="4752006"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5" name="Rectangle 73"/>
          <p:cNvSpPr>
            <a:spLocks noChangeArrowheads="1"/>
          </p:cNvSpPr>
          <p:nvPr/>
        </p:nvSpPr>
        <p:spPr bwMode="auto">
          <a:xfrm>
            <a:off x="520201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正方形/長方形 68"/>
          <p:cNvSpPr/>
          <p:nvPr/>
        </p:nvSpPr>
        <p:spPr bwMode="auto">
          <a:xfrm>
            <a:off x="1691968" y="477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0" name="正方形/長方形 69"/>
          <p:cNvSpPr/>
          <p:nvPr/>
        </p:nvSpPr>
        <p:spPr bwMode="auto">
          <a:xfrm>
            <a:off x="1691968" y="522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71" name="正方形/長方形 70"/>
          <p:cNvSpPr/>
          <p:nvPr/>
        </p:nvSpPr>
        <p:spPr bwMode="auto">
          <a:xfrm>
            <a:off x="1691968" y="567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x4</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2" name="Rectangle 69"/>
          <p:cNvSpPr>
            <a:spLocks noChangeArrowheads="1"/>
          </p:cNvSpPr>
          <p:nvPr/>
        </p:nvSpPr>
        <p:spPr bwMode="auto">
          <a:xfrm>
            <a:off x="4301997"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3" name="Rectangle 70"/>
          <p:cNvSpPr>
            <a:spLocks noChangeArrowheads="1"/>
          </p:cNvSpPr>
          <p:nvPr/>
        </p:nvSpPr>
        <p:spPr bwMode="auto">
          <a:xfrm>
            <a:off x="4751998"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4" name="Rectangle 71"/>
          <p:cNvSpPr>
            <a:spLocks noChangeArrowheads="1"/>
          </p:cNvSpPr>
          <p:nvPr/>
        </p:nvSpPr>
        <p:spPr bwMode="auto">
          <a:xfrm>
            <a:off x="5652012" y="612903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5" name="Rectangle 73"/>
          <p:cNvSpPr>
            <a:spLocks noChangeArrowheads="1"/>
          </p:cNvSpPr>
          <p:nvPr/>
        </p:nvSpPr>
        <p:spPr bwMode="auto">
          <a:xfrm>
            <a:off x="6102017" y="612903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6" name="直線コネクタ 75"/>
          <p:cNvCxnSpPr>
            <a:stCxn id="78" idx="3"/>
            <a:endCxn id="72" idx="1"/>
          </p:cNvCxnSpPr>
          <p:nvPr/>
        </p:nvCxnSpPr>
        <p:spPr bwMode="auto">
          <a:xfrm flipV="1">
            <a:off x="2411976" y="6309030"/>
            <a:ext cx="1890021" cy="4"/>
          </a:xfrm>
          <a:prstGeom prst="line">
            <a:avLst/>
          </a:prstGeom>
          <a:noFill/>
          <a:ln w="9525" cap="flat" cmpd="sng" algn="ctr">
            <a:solidFill>
              <a:schemeClr val="tx1"/>
            </a:solidFill>
            <a:prstDash val="dash"/>
            <a:round/>
            <a:headEnd type="none" w="med" len="med"/>
            <a:tailEnd type="none" w="med" len="med"/>
          </a:ln>
          <a:effectLst/>
        </p:spPr>
      </p:cxnSp>
      <p:sp>
        <p:nvSpPr>
          <p:cNvPr id="77" name="Rectangle 70"/>
          <p:cNvSpPr>
            <a:spLocks noChangeArrowheads="1"/>
          </p:cNvSpPr>
          <p:nvPr/>
        </p:nvSpPr>
        <p:spPr bwMode="auto">
          <a:xfrm>
            <a:off x="5202003" y="612903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8" name="正方形/長方形 77"/>
          <p:cNvSpPr/>
          <p:nvPr/>
        </p:nvSpPr>
        <p:spPr bwMode="auto">
          <a:xfrm>
            <a:off x="1691968" y="612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3241269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発行を </a:t>
            </a:r>
            <a:r>
              <a:rPr kumimoji="1" lang="en-US" altLang="ja-JP" dirty="0"/>
              <a:t>out-of-order </a:t>
            </a:r>
            <a:r>
              <a:rPr kumimoji="1" lang="ja-JP" altLang="en-US" dirty="0"/>
              <a:t>にした場合</a:t>
            </a:r>
          </a:p>
        </p:txBody>
      </p:sp>
      <p:sp>
        <p:nvSpPr>
          <p:cNvPr id="3" name="テキスト プレースホルダー 2"/>
          <p:cNvSpPr>
            <a:spLocks noGrp="1"/>
          </p:cNvSpPr>
          <p:nvPr>
            <p:ph type="body" sz="quarter" idx="10"/>
          </p:nvPr>
        </p:nvSpPr>
        <p:spPr>
          <a:xfrm>
            <a:off x="611956" y="1088974"/>
            <a:ext cx="8280092" cy="2790031"/>
          </a:xfrm>
        </p:spPr>
        <p:txBody>
          <a:bodyPr/>
          <a:lstStyle/>
          <a:p>
            <a:r>
              <a:rPr kumimoji="1" lang="ja-JP" altLang="en-US" dirty="0"/>
              <a:t>発行を </a:t>
            </a:r>
            <a:r>
              <a:rPr kumimoji="1" lang="en-US" altLang="ja-JP" dirty="0"/>
              <a:t>out-of-order </a:t>
            </a:r>
            <a:r>
              <a:rPr kumimoji="1" lang="ja-JP" altLang="en-US" dirty="0"/>
              <a:t>にすると，逆依存（</a:t>
            </a:r>
            <a:r>
              <a:rPr kumimoji="1" lang="en-US" altLang="ja-JP" dirty="0"/>
              <a:t>WAR</a:t>
            </a:r>
            <a:r>
              <a:rPr kumimoji="1" lang="ja-JP" altLang="en-US" dirty="0"/>
              <a:t>）を守れない</a:t>
            </a:r>
            <a:endParaRPr kumimoji="1" lang="en-US" altLang="ja-JP" dirty="0"/>
          </a:p>
          <a:p>
            <a:pPr lvl="1"/>
            <a:r>
              <a:rPr lang="en-US" altLang="ja-JP" dirty="0">
                <a:latin typeface="Consolas" panose="020B0609020204030204" pitchFamily="49" charset="0"/>
              </a:rPr>
              <a:t>I3 </a:t>
            </a:r>
            <a:r>
              <a:rPr lang="ja-JP" altLang="en-US" dirty="0">
                <a:latin typeface="Consolas" panose="020B0609020204030204" pitchFamily="49" charset="0"/>
              </a:rPr>
              <a:t>が </a:t>
            </a:r>
            <a:r>
              <a:rPr lang="en-US" altLang="ja-JP" dirty="0">
                <a:latin typeface="Consolas" panose="020B0609020204030204" pitchFamily="49" charset="0"/>
              </a:rPr>
              <a:t>I2 </a:t>
            </a:r>
            <a:r>
              <a:rPr lang="ja-JP" altLang="en-US" dirty="0">
                <a:latin typeface="Consolas" panose="020B0609020204030204" pitchFamily="49" charset="0"/>
              </a:rPr>
              <a:t>よりも先に完了してしまう</a:t>
            </a:r>
            <a:endParaRPr lang="en-US" altLang="ja-JP" dirty="0">
              <a:latin typeface="Consolas" panose="020B0609020204030204" pitchFamily="49" charset="0"/>
            </a:endParaRPr>
          </a:p>
          <a:p>
            <a:r>
              <a:rPr kumimoji="1" lang="ja-JP" altLang="en-US" dirty="0">
                <a:solidFill>
                  <a:schemeClr val="accent5"/>
                </a:solidFill>
              </a:rPr>
              <a:t>発行を </a:t>
            </a:r>
            <a:r>
              <a:rPr kumimoji="1" lang="en-US" altLang="ja-JP" dirty="0">
                <a:solidFill>
                  <a:schemeClr val="accent5"/>
                </a:solidFill>
              </a:rPr>
              <a:t>in-order </a:t>
            </a:r>
            <a:r>
              <a:rPr kumimoji="1" lang="ja-JP" altLang="en-US" dirty="0">
                <a:solidFill>
                  <a:schemeClr val="accent5"/>
                </a:solidFill>
              </a:rPr>
              <a:t>にすることにより </a:t>
            </a:r>
            <a:r>
              <a:rPr lang="ja-JP" altLang="en-US" dirty="0">
                <a:solidFill>
                  <a:schemeClr val="accent5"/>
                </a:solidFill>
              </a:rPr>
              <a:t>逆依存 の違反を防いでいた</a:t>
            </a:r>
            <a:br>
              <a:rPr lang="en-US" altLang="ja-JP" dirty="0">
                <a:solidFill>
                  <a:schemeClr val="accent5"/>
                </a:solidFill>
              </a:rPr>
            </a:br>
            <a:r>
              <a:rPr lang="ja-JP" altLang="en-US" dirty="0">
                <a:solidFill>
                  <a:schemeClr val="accent5"/>
                </a:solidFill>
              </a:rPr>
              <a:t>とも言える</a:t>
            </a:r>
            <a:endParaRPr kumimoji="1" lang="ja-JP" altLang="en-US" dirty="0">
              <a:solidFill>
                <a:schemeClr val="accent5"/>
              </a:solidFill>
            </a:endParaRPr>
          </a:p>
        </p:txBody>
      </p:sp>
      <p:cxnSp>
        <p:nvCxnSpPr>
          <p:cNvPr id="4" name="直線コネクタ 3"/>
          <p:cNvCxnSpPr>
            <a:endCxn id="9" idx="1"/>
          </p:cNvCxnSpPr>
          <p:nvPr/>
        </p:nvCxnSpPr>
        <p:spPr bwMode="auto">
          <a:xfrm flipV="1">
            <a:off x="2411976" y="540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495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522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522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567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4301997"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5202011"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5652016"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411976" y="585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102021" y="477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477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522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4752002"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正方形/長方形 27"/>
          <p:cNvSpPr/>
          <p:nvPr/>
        </p:nvSpPr>
        <p:spPr bwMode="auto">
          <a:xfrm>
            <a:off x="1691968" y="477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691968" y="522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30" name="正方形/長方形 29"/>
          <p:cNvSpPr/>
          <p:nvPr/>
        </p:nvSpPr>
        <p:spPr bwMode="auto">
          <a:xfrm>
            <a:off x="1691968" y="567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31" name="Rectangle 69"/>
          <p:cNvSpPr>
            <a:spLocks noChangeArrowheads="1"/>
          </p:cNvSpPr>
          <p:nvPr/>
        </p:nvSpPr>
        <p:spPr bwMode="auto">
          <a:xfrm>
            <a:off x="4301997"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4751998"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652012" y="612903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4" name="Rectangle 73"/>
          <p:cNvSpPr>
            <a:spLocks noChangeArrowheads="1"/>
          </p:cNvSpPr>
          <p:nvPr/>
        </p:nvSpPr>
        <p:spPr bwMode="auto">
          <a:xfrm>
            <a:off x="6102017" y="612903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5" name="直線コネクタ 34"/>
          <p:cNvCxnSpPr>
            <a:stCxn id="37" idx="3"/>
            <a:endCxn id="31" idx="1"/>
          </p:cNvCxnSpPr>
          <p:nvPr/>
        </p:nvCxnSpPr>
        <p:spPr bwMode="auto">
          <a:xfrm flipV="1">
            <a:off x="2411976" y="6309030"/>
            <a:ext cx="1890021" cy="4"/>
          </a:xfrm>
          <a:prstGeom prst="line">
            <a:avLst/>
          </a:prstGeom>
          <a:noFill/>
          <a:ln w="9525" cap="flat" cmpd="sng" algn="ctr">
            <a:solidFill>
              <a:schemeClr val="tx1"/>
            </a:solidFill>
            <a:prstDash val="dash"/>
            <a:round/>
            <a:headEnd type="none" w="med" len="med"/>
            <a:tailEnd type="none" w="med" len="med"/>
          </a:ln>
          <a:effectLst/>
        </p:spPr>
      </p:cxnSp>
      <p:sp>
        <p:nvSpPr>
          <p:cNvPr id="36" name="Rectangle 70"/>
          <p:cNvSpPr>
            <a:spLocks noChangeArrowheads="1"/>
          </p:cNvSpPr>
          <p:nvPr/>
        </p:nvSpPr>
        <p:spPr bwMode="auto">
          <a:xfrm>
            <a:off x="5202003" y="612903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正方形/長方形 36"/>
          <p:cNvSpPr/>
          <p:nvPr/>
        </p:nvSpPr>
        <p:spPr bwMode="auto">
          <a:xfrm>
            <a:off x="1691968" y="612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675394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3CB61-8611-42CA-808E-91C6420F0D8E}"/>
              </a:ext>
            </a:extLst>
          </p:cNvPr>
          <p:cNvSpPr>
            <a:spLocks noGrp="1"/>
          </p:cNvSpPr>
          <p:nvPr>
            <p:ph type="title"/>
          </p:nvPr>
        </p:nvSpPr>
        <p:spPr/>
        <p:txBody>
          <a:bodyPr/>
          <a:lstStyle/>
          <a:p>
            <a:r>
              <a:rPr kumimoji="1" lang="en-US" altLang="ja-JP" dirty="0"/>
              <a:t>out-of-order </a:t>
            </a:r>
            <a:r>
              <a:rPr kumimoji="1" lang="ja-JP" altLang="en-US" dirty="0"/>
              <a:t>発行を行う方式</a:t>
            </a:r>
          </a:p>
        </p:txBody>
      </p:sp>
      <p:sp>
        <p:nvSpPr>
          <p:cNvPr id="3" name="テキスト プレースホルダー 2">
            <a:extLst>
              <a:ext uri="{FF2B5EF4-FFF2-40B4-BE49-F238E27FC236}">
                <a16:creationId xmlns:a16="http://schemas.microsoft.com/office/drawing/2014/main" id="{5B9E841D-D061-43BF-863E-1FCAF9463A70}"/>
              </a:ext>
            </a:extLst>
          </p:cNvPr>
          <p:cNvSpPr>
            <a:spLocks noGrp="1"/>
          </p:cNvSpPr>
          <p:nvPr>
            <p:ph type="body" sz="quarter" idx="10"/>
          </p:nvPr>
        </p:nvSpPr>
        <p:spPr/>
        <p:txBody>
          <a:bodyPr/>
          <a:lstStyle/>
          <a:p>
            <a:pPr marL="457200" indent="-457200">
              <a:buFont typeface="+mj-lt"/>
              <a:buAutoNum type="arabicPeriod"/>
            </a:pPr>
            <a:r>
              <a:rPr lang="ja-JP" altLang="en-US" dirty="0"/>
              <a:t>トマスロ方式</a:t>
            </a:r>
            <a:endParaRPr lang="en-US" altLang="ja-JP" dirty="0"/>
          </a:p>
          <a:p>
            <a:pPr lvl="1"/>
            <a:r>
              <a:rPr lang="en-US" altLang="ja-JP" dirty="0"/>
              <a:t>IBM System/360 </a:t>
            </a:r>
            <a:r>
              <a:rPr lang="ja-JP" altLang="en-US" dirty="0"/>
              <a:t>で初めて実装された</a:t>
            </a:r>
            <a:endParaRPr lang="en-US" altLang="ja-JP" dirty="0"/>
          </a:p>
          <a:p>
            <a:pPr lvl="1"/>
            <a:r>
              <a:rPr kumimoji="1" lang="ja-JP" altLang="en-US" dirty="0"/>
              <a:t>トマスロ</a:t>
            </a:r>
            <a:r>
              <a:rPr lang="ja-JP" altLang="en-US" dirty="0"/>
              <a:t>（</a:t>
            </a:r>
            <a:r>
              <a:rPr lang="en-US" altLang="ja-JP" dirty="0" err="1"/>
              <a:t>Tomasulo</a:t>
            </a:r>
            <a:r>
              <a:rPr lang="ja-JP" altLang="en-US" dirty="0"/>
              <a:t>）のアルゴリズムとして知られる</a:t>
            </a:r>
            <a:endParaRPr lang="en-US" altLang="ja-JP" dirty="0"/>
          </a:p>
          <a:p>
            <a:pPr marL="457200" indent="-457200">
              <a:buFont typeface="+mj-lt"/>
              <a:buAutoNum type="arabicPeriod"/>
            </a:pPr>
            <a:r>
              <a:rPr kumimoji="1" lang="ja-JP" altLang="en-US" dirty="0"/>
              <a:t>物理レジスタ方式</a:t>
            </a:r>
            <a:endParaRPr kumimoji="1" lang="en-US" altLang="ja-JP" dirty="0"/>
          </a:p>
          <a:p>
            <a:pPr lvl="1"/>
            <a:r>
              <a:rPr kumimoji="1" lang="en-US" altLang="ja-JP" dirty="0"/>
              <a:t>MIPS R10000 </a:t>
            </a:r>
            <a:r>
              <a:rPr kumimoji="1" lang="ja-JP" altLang="en-US" dirty="0"/>
              <a:t>で初めて実装された（と思う）</a:t>
            </a:r>
            <a:endParaRPr kumimoji="1" lang="en-US" altLang="ja-JP" dirty="0"/>
          </a:p>
          <a:p>
            <a:r>
              <a:rPr lang="ja-JP" altLang="en-US" dirty="0"/>
              <a:t>現在主流なのは後者</a:t>
            </a:r>
            <a:endParaRPr lang="en-US" altLang="ja-JP" dirty="0"/>
          </a:p>
          <a:p>
            <a:pPr lvl="1"/>
            <a:r>
              <a:rPr lang="ja-JP" altLang="en-US" dirty="0"/>
              <a:t>構造がより単純で設計しやすく性能も出やすいから</a:t>
            </a:r>
            <a:endParaRPr lang="en-US" altLang="ja-JP" dirty="0"/>
          </a:p>
          <a:p>
            <a:pPr lvl="1"/>
            <a:r>
              <a:rPr lang="ja-JP" altLang="en-US" dirty="0"/>
              <a:t>文献では２者の関係があまり書かれていないが，</a:t>
            </a:r>
            <a:br>
              <a:rPr lang="en-US" altLang="ja-JP" dirty="0"/>
            </a:br>
            <a:r>
              <a:rPr lang="ja-JP" altLang="en-US" dirty="0"/>
              <a:t>これらはかなり構造が違う</a:t>
            </a:r>
            <a:endParaRPr lang="en-US" altLang="ja-JP" dirty="0"/>
          </a:p>
          <a:p>
            <a:r>
              <a:rPr kumimoji="1" lang="ja-JP" altLang="en-US" dirty="0">
                <a:solidFill>
                  <a:schemeClr val="accent5"/>
                </a:solidFill>
              </a:rPr>
              <a:t>とりあえず以降では後者の物理レジスタ方式の説明を行う</a:t>
            </a:r>
            <a:endParaRPr kumimoji="1" lang="en-US" altLang="ja-JP" dirty="0">
              <a:solidFill>
                <a:schemeClr val="accent5"/>
              </a:solidFill>
            </a:endParaRPr>
          </a:p>
        </p:txBody>
      </p:sp>
    </p:spTree>
    <p:extLst>
      <p:ext uri="{BB962C8B-B14F-4D97-AF65-F5344CB8AC3E}">
        <p14:creationId xmlns:p14="http://schemas.microsoft.com/office/powerpoint/2010/main" val="261269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268976"/>
            <a:ext cx="8280092" cy="3150035"/>
          </a:xfrm>
        </p:spPr>
        <p:txBody>
          <a:bodyPr/>
          <a:lstStyle/>
          <a:p>
            <a:r>
              <a:rPr kumimoji="1" lang="ja-JP" altLang="en-US" dirty="0"/>
              <a:t>目的：出力依存と逆依存を取り除く</a:t>
            </a:r>
            <a:endParaRPr kumimoji="1" lang="en-US" altLang="ja-JP" dirty="0"/>
          </a:p>
          <a:p>
            <a:pPr lvl="1"/>
            <a:r>
              <a:rPr kumimoji="1" lang="ja-JP" altLang="en-US" dirty="0"/>
              <a:t>真の依存にのみ従って発行を行うことができるように</a:t>
            </a:r>
            <a:endParaRPr kumimoji="1" lang="en-US" altLang="ja-JP" dirty="0"/>
          </a:p>
          <a:p>
            <a:r>
              <a:rPr lang="ja-JP" altLang="en-US" dirty="0"/>
              <a:t>方針：レジスタの名前を付け替える</a:t>
            </a:r>
            <a:endParaRPr lang="en-US" altLang="ja-JP" dirty="0"/>
          </a:p>
          <a:p>
            <a:pPr lvl="1"/>
            <a:r>
              <a:rPr kumimoji="1" lang="ja-JP" altLang="en-US" dirty="0"/>
              <a:t>偽の依存の原因 </a:t>
            </a:r>
            <a:r>
              <a:rPr kumimoji="1" lang="en-US" altLang="ja-JP" dirty="0"/>
              <a:t>= </a:t>
            </a:r>
            <a:r>
              <a:rPr kumimoji="1" lang="ja-JP" altLang="en-US" dirty="0">
                <a:solidFill>
                  <a:schemeClr val="accent5"/>
                </a:solidFill>
              </a:rPr>
              <a:t>同じレジスタの使い回し</a:t>
            </a:r>
            <a:endParaRPr kumimoji="1" lang="en-US" altLang="ja-JP" dirty="0">
              <a:solidFill>
                <a:schemeClr val="accent5"/>
              </a:solidFill>
            </a:endParaRPr>
          </a:p>
          <a:p>
            <a:pPr lvl="1"/>
            <a:r>
              <a:rPr kumimoji="1" lang="ja-JP" altLang="en-US" dirty="0"/>
              <a:t>ディスティネーションに専用のレジスタを動的に毎回新しく</a:t>
            </a:r>
            <a:br>
              <a:rPr kumimoji="1" lang="en-US" altLang="ja-JP" dirty="0"/>
            </a:br>
            <a:r>
              <a:rPr kumimoji="1" lang="ja-JP" altLang="en-US" dirty="0"/>
              <a:t>割り当てる</a:t>
            </a:r>
            <a:endParaRPr kumimoji="1" lang="en-US" altLang="ja-JP" dirty="0"/>
          </a:p>
          <a:p>
            <a:pPr lvl="2"/>
            <a:r>
              <a:rPr kumimoji="1" lang="ja-JP" altLang="en-US" dirty="0"/>
              <a:t>レジスタ番号がかぶらないので，</a:t>
            </a:r>
            <a:br>
              <a:rPr kumimoji="1" lang="en-US" altLang="ja-JP" dirty="0"/>
            </a:br>
            <a:r>
              <a:rPr kumimoji="1" lang="ja-JP" altLang="en-US" dirty="0"/>
              <a:t>他の命令との間で</a:t>
            </a:r>
            <a:r>
              <a:rPr lang="ja-JP" altLang="en-US" dirty="0"/>
              <a:t>出力依存や逆依存は生じなくなる</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10407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088974"/>
            <a:ext cx="8280092" cy="3150035"/>
          </a:xfrm>
        </p:spPr>
        <p:txBody>
          <a:bodyPr/>
          <a:lstStyle/>
          <a:p>
            <a:r>
              <a:rPr kumimoji="1" lang="ja-JP" altLang="en-US" dirty="0"/>
              <a:t>論理レジスタ：</a:t>
            </a:r>
            <a:endParaRPr kumimoji="1" lang="en-US" altLang="ja-JP" dirty="0"/>
          </a:p>
          <a:p>
            <a:pPr lvl="1"/>
            <a:r>
              <a:rPr lang="ja-JP" altLang="en-US" dirty="0"/>
              <a:t>命令セットで定義されているレジスタ</a:t>
            </a:r>
            <a:endParaRPr lang="en-US" altLang="ja-JP" dirty="0"/>
          </a:p>
          <a:p>
            <a:pPr lvl="1"/>
            <a:r>
              <a:rPr lang="ja-JP" altLang="en-US" dirty="0"/>
              <a:t>プログラマから見える</a:t>
            </a:r>
            <a:endParaRPr lang="en-US" altLang="ja-JP" dirty="0"/>
          </a:p>
          <a:p>
            <a:r>
              <a:rPr lang="ja-JP" altLang="en-US" dirty="0"/>
              <a:t>物理レジスタ：</a:t>
            </a:r>
            <a:endParaRPr lang="en-US" altLang="ja-JP" dirty="0"/>
          </a:p>
          <a:p>
            <a:pPr lvl="1"/>
            <a:r>
              <a:rPr lang="ja-JP" altLang="en-US" dirty="0"/>
              <a:t>レジスタ・リネームによって割り当てられる内部のレジスタ</a:t>
            </a:r>
            <a:endParaRPr lang="en-US" altLang="ja-JP" dirty="0"/>
          </a:p>
          <a:p>
            <a:pPr lvl="1"/>
            <a:r>
              <a:rPr lang="ja-JP" altLang="en-US" dirty="0"/>
              <a:t>通常論理レジスタの数倍程度の数を用意する</a:t>
            </a:r>
            <a:endParaRPr lang="en-US" altLang="ja-JP" dirty="0"/>
          </a:p>
          <a:p>
            <a:pPr lvl="1"/>
            <a:r>
              <a:rPr lang="ja-JP" altLang="en-US" dirty="0"/>
              <a:t>プログラマからは見えない</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413481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レジスタ・リネームのための機構</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RMT</a:t>
            </a:r>
            <a:r>
              <a:rPr kumimoji="1" lang="ja-JP" altLang="en-US" dirty="0"/>
              <a:t>（</a:t>
            </a:r>
            <a:r>
              <a:rPr kumimoji="1" lang="en-US" altLang="ja-JP" dirty="0"/>
              <a:t>Register Map Table</a:t>
            </a:r>
            <a:r>
              <a:rPr kumimoji="1" lang="ja-JP" altLang="en-US" dirty="0"/>
              <a:t>）</a:t>
            </a:r>
            <a:endParaRPr kumimoji="1" lang="en-US" altLang="ja-JP" dirty="0"/>
          </a:p>
          <a:p>
            <a:pPr lvl="1"/>
            <a:r>
              <a:rPr lang="ja-JP" altLang="en-US" dirty="0"/>
              <a:t>論理レジスタと物理レジスタの対応関係を保持する表</a:t>
            </a:r>
            <a:endParaRPr lang="en-US" altLang="ja-JP" dirty="0"/>
          </a:p>
          <a:p>
            <a:pPr lvl="1"/>
            <a:r>
              <a:rPr kumimoji="1" lang="ja-JP" altLang="en-US" dirty="0"/>
              <a:t>インテル用語だと </a:t>
            </a:r>
            <a:r>
              <a:rPr lang="en-US" altLang="ja-JP" dirty="0"/>
              <a:t>RAT</a:t>
            </a:r>
            <a:r>
              <a:rPr lang="ja-JP" altLang="en-US" dirty="0"/>
              <a:t>（</a:t>
            </a:r>
            <a:r>
              <a:rPr kumimoji="1" lang="en-US" altLang="ja-JP" dirty="0"/>
              <a:t>Register Alias Table</a:t>
            </a:r>
            <a:r>
              <a:rPr kumimoji="1" lang="ja-JP" altLang="en-US" dirty="0"/>
              <a:t>）</a:t>
            </a:r>
            <a:endParaRPr kumimoji="1" lang="en-US" altLang="ja-JP" dirty="0"/>
          </a:p>
          <a:p>
            <a:pPr lvl="2"/>
            <a:r>
              <a:rPr kumimoji="1" lang="ja-JP" altLang="en-US" dirty="0"/>
              <a:t>こっちの方が最近はよく見るかもしれない</a:t>
            </a:r>
            <a:endParaRPr kumimoji="1" lang="en-US" altLang="ja-JP" dirty="0"/>
          </a:p>
          <a:p>
            <a:r>
              <a:rPr kumimoji="1" lang="ja-JP" altLang="en-US" dirty="0"/>
              <a:t>フリーリスト</a:t>
            </a:r>
            <a:endParaRPr kumimoji="1" lang="en-US" altLang="ja-JP" dirty="0"/>
          </a:p>
          <a:p>
            <a:pPr lvl="1"/>
            <a:r>
              <a:rPr kumimoji="1" lang="ja-JP" altLang="en-US" dirty="0"/>
              <a:t>現在使用できる物理レジスタ番号のリスト</a:t>
            </a:r>
            <a:endParaRPr kumimoji="1" lang="en-US" altLang="ja-JP" dirty="0"/>
          </a:p>
          <a:p>
            <a:pPr lvl="2"/>
            <a:r>
              <a:rPr kumimoji="1" lang="en-US" altLang="ja-JP" dirty="0"/>
              <a:t>FIFO </a:t>
            </a:r>
            <a:r>
              <a:rPr kumimoji="1" lang="ja-JP" altLang="en-US" dirty="0"/>
              <a:t>で構成する</a:t>
            </a:r>
            <a:endParaRPr kumimoji="1" lang="en-US" altLang="ja-JP" dirty="0"/>
          </a:p>
          <a:p>
            <a:pPr lvl="1"/>
            <a:r>
              <a:rPr kumimoji="1" lang="ja-JP" altLang="en-US" dirty="0"/>
              <a:t>ここから物理レジスタを確保して割り当てる</a:t>
            </a:r>
            <a:endParaRPr kumimoji="1" lang="en-US" altLang="ja-JP" dirty="0"/>
          </a:p>
          <a:p>
            <a:pPr lvl="1"/>
            <a:r>
              <a:rPr kumimoji="1" lang="ja-JP" altLang="en-US" dirty="0"/>
              <a:t>使用し終わった</a:t>
            </a:r>
            <a:r>
              <a:rPr lang="ja-JP" altLang="en-US" dirty="0"/>
              <a:t>物理レジスタ番号は</a:t>
            </a:r>
            <a:r>
              <a:rPr kumimoji="1" lang="ja-JP" altLang="en-US" dirty="0"/>
              <a:t>，フリーリストに返却</a:t>
            </a:r>
            <a:endParaRPr kumimoji="1" lang="en-US" altLang="ja-JP" dirty="0"/>
          </a:p>
          <a:p>
            <a:r>
              <a:rPr kumimoji="1" lang="ja-JP" altLang="en-US" dirty="0"/>
              <a:t>リネーム・ステージ</a:t>
            </a:r>
            <a:endParaRPr kumimoji="1" lang="en-US" altLang="ja-JP" dirty="0"/>
          </a:p>
          <a:p>
            <a:pPr lvl="1"/>
            <a:r>
              <a:rPr kumimoji="1" lang="ja-JP" altLang="en-US" dirty="0"/>
              <a:t>デコード</a:t>
            </a:r>
            <a:r>
              <a:rPr lang="ja-JP" altLang="en-US" dirty="0"/>
              <a:t>・ステージ</a:t>
            </a:r>
            <a:r>
              <a:rPr kumimoji="1" lang="ja-JP" altLang="en-US" dirty="0"/>
              <a:t>の後に存在</a:t>
            </a:r>
            <a:endParaRPr kumimoji="1" lang="en-US" altLang="ja-JP" dirty="0"/>
          </a:p>
          <a:p>
            <a:pPr lvl="1"/>
            <a:r>
              <a:rPr kumimoji="1" lang="ja-JP" altLang="en-US" dirty="0"/>
              <a:t>上記を使って，レジスタをリネームする</a:t>
            </a:r>
          </a:p>
        </p:txBody>
      </p:sp>
    </p:spTree>
    <p:extLst>
      <p:ext uri="{BB962C8B-B14F-4D97-AF65-F5344CB8AC3E}">
        <p14:creationId xmlns:p14="http://schemas.microsoft.com/office/powerpoint/2010/main" val="1740479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レジスタ・リネームの動作（１）</a:t>
            </a:r>
          </a:p>
        </p:txBody>
      </p:sp>
      <p:sp>
        <p:nvSpPr>
          <p:cNvPr id="80" name="テキスト プレースホルダー 79"/>
          <p:cNvSpPr>
            <a:spLocks noGrp="1"/>
          </p:cNvSpPr>
          <p:nvPr>
            <p:ph type="body" sz="quarter" idx="10"/>
          </p:nvPr>
        </p:nvSpPr>
        <p:spPr>
          <a:xfrm>
            <a:off x="4121996" y="1088974"/>
            <a:ext cx="4770052" cy="5219751"/>
          </a:xfrm>
        </p:spPr>
        <p:txBody>
          <a:bodyPr/>
          <a:lstStyle/>
          <a:p>
            <a:r>
              <a:rPr lang="en-US" altLang="ja-JP" dirty="0">
                <a:latin typeface="Consolas" panose="020B0609020204030204" pitchFamily="49" charset="0"/>
              </a:rPr>
              <a:t>I1 </a:t>
            </a:r>
            <a:r>
              <a:rPr kumimoji="1" lang="ja-JP" altLang="en-US" dirty="0"/>
              <a:t>の リネーム</a:t>
            </a:r>
            <a:br>
              <a:rPr kumimoji="1" lang="en-US" altLang="ja-JP" dirty="0"/>
            </a:br>
            <a:r>
              <a:rPr kumimoji="1" lang="ja-JP" altLang="en-US" dirty="0"/>
              <a:t>（ディスティネーション）</a:t>
            </a:r>
            <a:endParaRPr kumimoji="1" lang="en-US" altLang="ja-JP" dirty="0"/>
          </a:p>
          <a:p>
            <a:pPr lvl="1"/>
            <a:r>
              <a:rPr kumimoji="1" lang="ja-JP" altLang="en-US" dirty="0"/>
              <a:t>フリーリストから </a:t>
            </a:r>
            <a:r>
              <a:rPr kumimoji="1" lang="en-US" altLang="ja-JP" dirty="0"/>
              <a:t>p20 </a:t>
            </a:r>
            <a:r>
              <a:rPr kumimoji="1" lang="ja-JP" altLang="en-US" dirty="0"/>
              <a:t>を取り出し，ディスティネーションに割り当て</a:t>
            </a:r>
            <a:endParaRPr kumimoji="1" lang="en-US" altLang="ja-JP" dirty="0"/>
          </a:p>
          <a:p>
            <a:pPr lvl="1"/>
            <a:r>
              <a:rPr lang="en-US" altLang="ja-JP" dirty="0"/>
              <a:t>RMT </a:t>
            </a:r>
            <a:r>
              <a:rPr lang="ja-JP" altLang="en-US" dirty="0"/>
              <a:t>の </a:t>
            </a:r>
            <a:r>
              <a:rPr lang="en-US" altLang="ja-JP" dirty="0"/>
              <a:t>x3 </a:t>
            </a:r>
            <a:r>
              <a:rPr lang="ja-JP" altLang="en-US" dirty="0"/>
              <a:t>を書き換える</a:t>
            </a:r>
            <a:endParaRPr kumimoji="1" lang="ja-JP" altLang="en-US"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6"/>
                </a:solidFill>
                <a:latin typeface="+mn-ea"/>
                <a:ea typeface="+mn-ea"/>
              </a:rPr>
              <a:t>20</a:t>
            </a:r>
            <a:endParaRPr lang="ja-JP" altLang="en-US" sz="1600" b="1" dirty="0">
              <a:solidFill>
                <a:schemeClr val="accent6"/>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b="1" dirty="0">
                <a:solidFill>
                  <a:schemeClr val="accent6"/>
                </a:solidFill>
                <a:latin typeface="Consolas" panose="020B0609020204030204" pitchFamily="49" charset="0"/>
              </a:rPr>
              <a:t>p20</a:t>
            </a:r>
            <a:r>
              <a:rPr lang="ja-JP" altLang="en-US" sz="1600" dirty="0">
                <a:latin typeface="Consolas" panose="020B0609020204030204" pitchFamily="49" charset="0"/>
              </a:rPr>
              <a:t>←     </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3" name="曲線コネクタ 82"/>
          <p:cNvCxnSpPr>
            <a:stCxn id="73" idx="1"/>
          </p:cNvCxnSpPr>
          <p:nvPr/>
        </p:nvCxnSpPr>
        <p:spPr bwMode="auto">
          <a:xfrm rot="10800000">
            <a:off x="1331964" y="1718982"/>
            <a:ext cx="2160024" cy="2610029"/>
          </a:xfrm>
          <a:prstGeom prst="curvedConnector2">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88" name="曲線コネクタ 87"/>
          <p:cNvCxnSpPr>
            <a:stCxn id="65" idx="0"/>
          </p:cNvCxnSpPr>
          <p:nvPr/>
        </p:nvCxnSpPr>
        <p:spPr bwMode="auto">
          <a:xfrm rot="5400000" flipH="1" flipV="1">
            <a:off x="3086983" y="4644012"/>
            <a:ext cx="720008" cy="450009"/>
          </a:xfrm>
          <a:prstGeom prst="curvedConnector3">
            <a:avLst>
              <a:gd name="adj1" fmla="val 50000"/>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12518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により，うまく</a:t>
            </a:r>
            <a:r>
              <a:rPr lang="ja-JP" altLang="en-US" dirty="0"/>
              <a:t>並列実行できるように命令を並びかえる方法</a:t>
            </a:r>
            <a:br>
              <a:rPr lang="en-US" altLang="ja-JP" dirty="0"/>
            </a:br>
            <a:endParaRPr lang="en-US" altLang="ja-JP" dirty="0"/>
          </a:p>
          <a:p>
            <a:pPr lvl="1"/>
            <a:r>
              <a:rPr lang="ja-JP" altLang="en-US" dirty="0"/>
              <a:t>静的命令スケジューリング</a:t>
            </a:r>
            <a:endParaRPr lang="en-US" altLang="ja-JP" dirty="0"/>
          </a:p>
          <a:p>
            <a:pPr lvl="2"/>
            <a:r>
              <a:rPr lang="ja-JP" altLang="en-US" dirty="0"/>
              <a:t>事前にコンパイラなどで命令を並び替えておく</a:t>
            </a:r>
            <a:endParaRPr lang="en-US" altLang="ja-JP" dirty="0"/>
          </a:p>
          <a:p>
            <a:pPr lvl="2"/>
            <a:r>
              <a:rPr lang="en-US" altLang="ja-JP" dirty="0"/>
              <a:t>CPU </a:t>
            </a:r>
            <a:r>
              <a:rPr lang="ja-JP" altLang="en-US" dirty="0"/>
              <a:t>からみると実行順は変化しない</a:t>
            </a:r>
            <a:br>
              <a:rPr lang="en-US" altLang="ja-JP" dirty="0"/>
            </a:br>
            <a:endParaRPr lang="en-US" altLang="ja-JP" dirty="0"/>
          </a:p>
          <a:p>
            <a:pPr lvl="1"/>
            <a:r>
              <a:rPr lang="ja-JP" altLang="en-US" dirty="0"/>
              <a:t>動的命令スケジューリング</a:t>
            </a:r>
            <a:endParaRPr lang="en-US" altLang="ja-JP" dirty="0"/>
          </a:p>
          <a:p>
            <a:pPr lvl="2"/>
            <a:r>
              <a:rPr lang="en-US" altLang="ja-JP" dirty="0"/>
              <a:t>CPU </a:t>
            </a:r>
            <a:r>
              <a:rPr lang="ja-JP" altLang="en-US" dirty="0"/>
              <a:t>が実行時に命令の実行順を並び替える</a:t>
            </a:r>
            <a:endParaRPr lang="en-US" altLang="ja-JP" dirty="0"/>
          </a:p>
          <a:p>
            <a:pPr lvl="2"/>
            <a:r>
              <a:rPr lang="ja-JP" altLang="en-US" dirty="0"/>
              <a:t>（以降では動的スケジューリングとも呼ぶ）</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レジスタ・リネームの動作（２）</a:t>
            </a:r>
          </a:p>
        </p:txBody>
      </p:sp>
      <p:sp>
        <p:nvSpPr>
          <p:cNvPr id="80" name="テキスト プレースホルダー 79"/>
          <p:cNvSpPr>
            <a:spLocks noGrp="1"/>
          </p:cNvSpPr>
          <p:nvPr>
            <p:ph type="body" sz="quarter" idx="10"/>
          </p:nvPr>
        </p:nvSpPr>
        <p:spPr>
          <a:xfrm>
            <a:off x="4121996" y="1088974"/>
            <a:ext cx="4770052" cy="5219751"/>
          </a:xfrm>
        </p:spPr>
        <p:txBody>
          <a:bodyPr/>
          <a:lstStyle/>
          <a:p>
            <a:r>
              <a:rPr lang="en-US" altLang="ja-JP" dirty="0">
                <a:latin typeface="Consolas" panose="020B0609020204030204" pitchFamily="49" charset="0"/>
              </a:rPr>
              <a:t>I1 </a:t>
            </a:r>
            <a:r>
              <a:rPr kumimoji="1" lang="ja-JP" altLang="en-US" dirty="0"/>
              <a:t>の リネーム（ソース）</a:t>
            </a:r>
            <a:endParaRPr kumimoji="1" lang="en-US" altLang="ja-JP" dirty="0"/>
          </a:p>
          <a:p>
            <a:pPr lvl="1"/>
            <a:r>
              <a:rPr lang="en-US" altLang="ja-JP" dirty="0"/>
              <a:t>RMT </a:t>
            </a:r>
            <a:r>
              <a:rPr lang="ja-JP" altLang="en-US" dirty="0"/>
              <a:t>の </a:t>
            </a:r>
            <a:r>
              <a:rPr lang="en-US" altLang="ja-JP" dirty="0"/>
              <a:t>x2 </a:t>
            </a:r>
            <a:r>
              <a:rPr lang="ja-JP" altLang="en-US" dirty="0"/>
              <a:t>を参照して，</a:t>
            </a:r>
            <a:br>
              <a:rPr lang="en-US" altLang="ja-JP" dirty="0"/>
            </a:br>
            <a:r>
              <a:rPr kumimoji="1" lang="en-US" altLang="ja-JP" dirty="0"/>
              <a:t>x2 </a:t>
            </a:r>
            <a:r>
              <a:rPr kumimoji="1" lang="ja-JP" altLang="en-US" dirty="0"/>
              <a:t>を </a:t>
            </a:r>
            <a:r>
              <a:rPr kumimoji="1" lang="en-US" altLang="ja-JP" dirty="0"/>
              <a:t>p11 </a:t>
            </a:r>
            <a:r>
              <a:rPr kumimoji="1" lang="ja-JP" altLang="en-US" dirty="0"/>
              <a:t>に</a:t>
            </a:r>
            <a:r>
              <a:rPr lang="ja-JP" altLang="en-US" dirty="0"/>
              <a:t>付け替える</a:t>
            </a:r>
            <a:endParaRPr kumimoji="1" lang="ja-JP" altLang="en-US"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accent6"/>
                </a:solidFill>
                <a:latin typeface="+mn-ea"/>
                <a:ea typeface="+mn-ea"/>
              </a:rPr>
              <a:t>20</a:t>
            </a:r>
            <a:endParaRPr lang="ja-JP" altLang="en-US" sz="1600" dirty="0">
              <a:solidFill>
                <a:schemeClr val="accent6"/>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b="1" dirty="0">
                <a:solidFill>
                  <a:schemeClr val="accent6"/>
                </a:solidFill>
                <a:latin typeface="Consolas" panose="020B0609020204030204" pitchFamily="49" charset="0"/>
              </a:rPr>
              <a:t>p20</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p11</a:t>
            </a:r>
            <a:r>
              <a:rPr lang="en-US" altLang="ja-JP" sz="1600" dirty="0">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6" name="曲線コネクタ 85"/>
          <p:cNvCxnSpPr>
            <a:stCxn id="72" idx="1"/>
          </p:cNvCxnSpPr>
          <p:nvPr/>
        </p:nvCxnSpPr>
        <p:spPr bwMode="auto">
          <a:xfrm rot="10800000">
            <a:off x="1871970" y="1718982"/>
            <a:ext cx="1620018" cy="2250024"/>
          </a:xfrm>
          <a:prstGeom prst="curvedConnector2">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54003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レジスタ・リネームの動作（３）</a:t>
            </a:r>
          </a:p>
        </p:txBody>
      </p:sp>
      <p:sp>
        <p:nvSpPr>
          <p:cNvPr id="80" name="テキスト プレースホルダー 79"/>
          <p:cNvSpPr>
            <a:spLocks noGrp="1"/>
          </p:cNvSpPr>
          <p:nvPr>
            <p:ph type="body" sz="quarter" idx="10"/>
          </p:nvPr>
        </p:nvSpPr>
        <p:spPr>
          <a:xfrm>
            <a:off x="4329954" y="1088974"/>
            <a:ext cx="4814046" cy="5219751"/>
          </a:xfrm>
        </p:spPr>
        <p:txBody>
          <a:bodyPr/>
          <a:lstStyle/>
          <a:p>
            <a:r>
              <a:rPr lang="en-US" altLang="ja-JP" dirty="0">
                <a:latin typeface="Consolas" panose="020B0609020204030204" pitchFamily="49" charset="0"/>
              </a:rPr>
              <a:t>I2 </a:t>
            </a:r>
            <a:r>
              <a:rPr kumimoji="1" lang="ja-JP" altLang="en-US" dirty="0"/>
              <a:t>の リネーム</a:t>
            </a:r>
            <a:endParaRPr kumimoji="1" lang="en-US" altLang="ja-JP" dirty="0"/>
          </a:p>
          <a:p>
            <a:pPr lvl="1"/>
            <a:r>
              <a:rPr kumimoji="1" lang="ja-JP" altLang="en-US" dirty="0"/>
              <a:t>フリーリストから </a:t>
            </a:r>
            <a:r>
              <a:rPr kumimoji="1" lang="en-US" altLang="ja-JP" dirty="0"/>
              <a:t>p23 </a:t>
            </a:r>
            <a:r>
              <a:rPr kumimoji="1" lang="ja-JP" altLang="en-US" dirty="0"/>
              <a:t>を</a:t>
            </a:r>
            <a:r>
              <a:rPr lang="ja-JP" altLang="en-US" dirty="0"/>
              <a:t>取り出し</a:t>
            </a:r>
            <a:br>
              <a:rPr kumimoji="1" lang="en-US" altLang="ja-JP" dirty="0"/>
            </a:br>
            <a:r>
              <a:rPr kumimoji="1" lang="ja-JP" altLang="en-US" dirty="0"/>
              <a:t> ディスティネーションに割り当て</a:t>
            </a:r>
            <a:endParaRPr kumimoji="1" lang="en-US" altLang="ja-JP" dirty="0"/>
          </a:p>
          <a:p>
            <a:pPr lvl="2"/>
            <a:r>
              <a:rPr lang="en-US" altLang="ja-JP" dirty="0"/>
              <a:t>RMT </a:t>
            </a:r>
            <a:r>
              <a:rPr lang="ja-JP" altLang="en-US" dirty="0"/>
              <a:t>の </a:t>
            </a:r>
            <a:r>
              <a:rPr lang="en-US" altLang="ja-JP" dirty="0"/>
              <a:t>x3 </a:t>
            </a:r>
            <a:r>
              <a:rPr lang="ja-JP" altLang="en-US" dirty="0"/>
              <a:t>を書き換える</a:t>
            </a:r>
            <a:endParaRPr lang="en-US" altLang="ja-JP" dirty="0"/>
          </a:p>
          <a:p>
            <a:pPr lvl="1"/>
            <a:r>
              <a:rPr lang="en-US" altLang="ja-JP" dirty="0"/>
              <a:t>RMT </a:t>
            </a:r>
            <a:r>
              <a:rPr lang="ja-JP" altLang="en-US" dirty="0"/>
              <a:t>の </a:t>
            </a:r>
            <a:r>
              <a:rPr lang="en-US" altLang="ja-JP" dirty="0"/>
              <a:t>x1 </a:t>
            </a:r>
            <a:r>
              <a:rPr lang="ja-JP" altLang="en-US" dirty="0"/>
              <a:t>を参照して，</a:t>
            </a:r>
            <a:br>
              <a:rPr lang="en-US" altLang="ja-JP" dirty="0"/>
            </a:br>
            <a:r>
              <a:rPr kumimoji="1" lang="ja-JP" altLang="en-US" dirty="0"/>
              <a:t>ソース</a:t>
            </a:r>
            <a:r>
              <a:rPr kumimoji="1" lang="en-US" altLang="ja-JP" dirty="0"/>
              <a:t> </a:t>
            </a:r>
            <a:r>
              <a:rPr kumimoji="1" lang="ja-JP" altLang="en-US" dirty="0"/>
              <a:t>を </a:t>
            </a:r>
            <a:r>
              <a:rPr kumimoji="1" lang="en-US" altLang="ja-JP" dirty="0"/>
              <a:t>p10 </a:t>
            </a:r>
            <a:r>
              <a:rPr kumimoji="1" lang="ja-JP" altLang="en-US" dirty="0"/>
              <a:t>に書き換える</a:t>
            </a:r>
            <a:endParaRPr kumimoji="1" lang="en-US" altLang="ja-JP"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tx1">
                    <a:lumMod val="75000"/>
                    <a:lumOff val="25000"/>
                  </a:schemeClr>
                </a:solidFill>
                <a:latin typeface="+mn-ea"/>
                <a:ea typeface="+mn-ea"/>
              </a:rPr>
              <a:t>20</a:t>
            </a:r>
            <a:endParaRPr lang="ja-JP" altLang="en-US" sz="1600" b="1" dirty="0">
              <a:solidFill>
                <a:schemeClr val="tx1">
                  <a:lumMod val="75000"/>
                  <a:lumOff val="25000"/>
                </a:schemeClr>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accent6"/>
                </a:solidFill>
                <a:latin typeface="Consolas" panose="020B0609020204030204" pitchFamily="49" charset="0"/>
              </a:rPr>
              <a:t>p20</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p11</a:t>
            </a:r>
            <a:r>
              <a:rPr lang="en-US" altLang="ja-JP" sz="1600" dirty="0">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6" name="曲線コネクタ 85"/>
          <p:cNvCxnSpPr>
            <a:stCxn id="85" idx="1"/>
            <a:endCxn id="95" idx="2"/>
          </p:cNvCxnSpPr>
          <p:nvPr/>
        </p:nvCxnSpPr>
        <p:spPr bwMode="auto">
          <a:xfrm rot="10800000">
            <a:off x="1781969" y="2133002"/>
            <a:ext cx="2160024" cy="1476000"/>
          </a:xfrm>
          <a:prstGeom prst="curvedConnector2">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57" name="Rectangle 70"/>
          <p:cNvSpPr>
            <a:spLocks noChangeArrowheads="1"/>
          </p:cNvSpPr>
          <p:nvPr/>
        </p:nvSpPr>
        <p:spPr bwMode="auto">
          <a:xfrm>
            <a:off x="3941993"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75" name="Rectangle 70"/>
          <p:cNvSpPr>
            <a:spLocks noChangeArrowheads="1"/>
          </p:cNvSpPr>
          <p:nvPr/>
        </p:nvSpPr>
        <p:spPr bwMode="auto">
          <a:xfrm>
            <a:off x="394199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82" name="Rectangle 69"/>
          <p:cNvSpPr>
            <a:spLocks noChangeArrowheads="1"/>
          </p:cNvSpPr>
          <p:nvPr/>
        </p:nvSpPr>
        <p:spPr bwMode="auto">
          <a:xfrm>
            <a:off x="3941993"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6"/>
                </a:solidFill>
                <a:latin typeface="+mn-ea"/>
                <a:ea typeface="+mn-ea"/>
              </a:rPr>
              <a:t>23</a:t>
            </a:r>
            <a:endParaRPr lang="ja-JP" altLang="en-US" sz="1600" b="1" dirty="0">
              <a:solidFill>
                <a:schemeClr val="accent6"/>
              </a:solidFill>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94902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cxnSp>
        <p:nvCxnSpPr>
          <p:cNvPr id="88" name="曲線コネクタ 87"/>
          <p:cNvCxnSpPr/>
          <p:nvPr/>
        </p:nvCxnSpPr>
        <p:spPr bwMode="auto">
          <a:xfrm rot="5400000" flipH="1" flipV="1">
            <a:off x="3356987" y="4824015"/>
            <a:ext cx="1080012" cy="450007"/>
          </a:xfrm>
          <a:prstGeom prst="curvedConnector3">
            <a:avLst>
              <a:gd name="adj1" fmla="val 50000"/>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95" name="正方形/長方形 94"/>
          <p:cNvSpPr/>
          <p:nvPr/>
        </p:nvSpPr>
        <p:spPr bwMode="auto">
          <a:xfrm>
            <a:off x="1421965"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accent6"/>
                </a:solidFill>
                <a:latin typeface="Consolas" panose="020B0609020204030204" pitchFamily="49" charset="0"/>
              </a:rPr>
              <a:t>p23</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p10</a:t>
            </a:r>
            <a:r>
              <a:rPr lang="en-US" altLang="ja-JP" sz="1600" dirty="0">
                <a:solidFill>
                  <a:schemeClr val="tx1">
                    <a:lumMod val="75000"/>
                    <a:lumOff val="25000"/>
                  </a:schemeClr>
                </a:solidFill>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96" name="曲線コネクタ 95"/>
          <p:cNvCxnSpPr>
            <a:stCxn id="89" idx="1"/>
          </p:cNvCxnSpPr>
          <p:nvPr/>
        </p:nvCxnSpPr>
        <p:spPr bwMode="auto">
          <a:xfrm rot="10800000">
            <a:off x="1331965" y="2133010"/>
            <a:ext cx="2610029" cy="2196000"/>
          </a:xfrm>
          <a:prstGeom prst="curvedConnector2">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87806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レジスタ・リネームのまとめ</a:t>
            </a:r>
          </a:p>
        </p:txBody>
      </p:sp>
      <p:sp>
        <p:nvSpPr>
          <p:cNvPr id="3" name="テキスト プレースホルダー 2"/>
          <p:cNvSpPr>
            <a:spLocks noGrp="1"/>
          </p:cNvSpPr>
          <p:nvPr>
            <p:ph type="body" sz="quarter" idx="10"/>
          </p:nvPr>
        </p:nvSpPr>
        <p:spPr/>
        <p:txBody>
          <a:bodyPr/>
          <a:lstStyle/>
          <a:p>
            <a:r>
              <a:rPr lang="ja-JP" altLang="en-US" dirty="0"/>
              <a:t>各命令のディスティネーションに専用のレジスタを与える</a:t>
            </a:r>
            <a:endParaRPr lang="en-US" altLang="ja-JP" dirty="0"/>
          </a:p>
          <a:p>
            <a:pPr lvl="1"/>
            <a:r>
              <a:rPr lang="ja-JP" altLang="en-US" dirty="0"/>
              <a:t>レジスタ番号がかぶらないので，</a:t>
            </a:r>
            <a:br>
              <a:rPr lang="en-US" altLang="ja-JP" dirty="0"/>
            </a:br>
            <a:r>
              <a:rPr lang="ja-JP" altLang="en-US" dirty="0"/>
              <a:t>他の命令との間で出力依存や逆依存は生じなくなる</a:t>
            </a:r>
            <a:endParaRPr lang="en-US" altLang="ja-JP" dirty="0"/>
          </a:p>
          <a:p>
            <a:pPr lvl="1"/>
            <a:r>
              <a:rPr lang="en-US" altLang="ja-JP" dirty="0"/>
              <a:t>RMT </a:t>
            </a:r>
            <a:r>
              <a:rPr lang="ja-JP" altLang="en-US" dirty="0"/>
              <a:t>やフリーリストにより実現</a:t>
            </a:r>
            <a:endParaRPr lang="en-US" altLang="ja-JP" dirty="0"/>
          </a:p>
          <a:p>
            <a:r>
              <a:rPr lang="ja-JP" altLang="en-US" dirty="0"/>
              <a:t>リネームを済ました後は，真の依存だけを考えて発行すればよい</a:t>
            </a:r>
            <a:endParaRPr lang="en-US" altLang="ja-JP" dirty="0"/>
          </a:p>
        </p:txBody>
      </p:sp>
    </p:spTree>
    <p:extLst>
      <p:ext uri="{BB962C8B-B14F-4D97-AF65-F5344CB8AC3E}">
        <p14:creationId xmlns:p14="http://schemas.microsoft.com/office/powerpoint/2010/main" val="1631742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b="1" dirty="0"/>
              <a:t>out-of-order </a:t>
            </a:r>
            <a:r>
              <a:rPr lang="ja-JP" altLang="en-US" b="1" dirty="0"/>
              <a:t>発行機構</a:t>
            </a:r>
            <a:endParaRPr lang="en-US" altLang="ja-JP" b="1"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dirty="0"/>
              <a:t>性能への影響</a:t>
            </a:r>
            <a:endParaRPr kumimoji="1" lang="en-US" altLang="ja-JP" dirty="0"/>
          </a:p>
          <a:p>
            <a:pPr marL="817200" lvl="1" indent="-457200">
              <a:buFont typeface="+mj-lt"/>
              <a:buAutoNum type="arabicPeriod"/>
            </a:pPr>
            <a:r>
              <a:rPr lang="ja-JP" altLang="en-US" dirty="0"/>
              <a:t>トマスロ方式との違い</a:t>
            </a:r>
            <a:endParaRPr kumimoji="1" lang="ja-JP" altLang="en-US" dirty="0"/>
          </a:p>
        </p:txBody>
      </p:sp>
    </p:spTree>
    <p:extLst>
      <p:ext uri="{BB962C8B-B14F-4D97-AF65-F5344CB8AC3E}">
        <p14:creationId xmlns:p14="http://schemas.microsoft.com/office/powerpoint/2010/main" val="385992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発行と </a:t>
            </a:r>
            <a:r>
              <a:rPr kumimoji="1" lang="en-US" altLang="ja-JP" dirty="0"/>
              <a:t>out-of-order </a:t>
            </a:r>
            <a:r>
              <a:rPr kumimoji="1" lang="ja-JP" altLang="en-US" dirty="0"/>
              <a:t>発行の違い</a:t>
            </a:r>
          </a:p>
        </p:txBody>
      </p:sp>
      <p:sp>
        <p:nvSpPr>
          <p:cNvPr id="3" name="テキスト プレースホルダー 2"/>
          <p:cNvSpPr>
            <a:spLocks noGrp="1"/>
          </p:cNvSpPr>
          <p:nvPr>
            <p:ph type="body" sz="quarter" idx="10"/>
          </p:nvPr>
        </p:nvSpPr>
        <p:spPr>
          <a:xfrm>
            <a:off x="701957" y="1718981"/>
            <a:ext cx="8280092" cy="810009"/>
          </a:xfrm>
        </p:spPr>
        <p:txBody>
          <a:bodyPr/>
          <a:lstStyle/>
          <a:p>
            <a:r>
              <a:rPr kumimoji="1" lang="en-US" altLang="ja-JP" dirty="0"/>
              <a:t>in-order </a:t>
            </a:r>
            <a:r>
              <a:rPr kumimoji="1" lang="ja-JP" altLang="en-US" dirty="0"/>
              <a:t>発行：</a:t>
            </a:r>
            <a:endParaRPr kumimoji="1" lang="en-US" altLang="ja-JP" dirty="0"/>
          </a:p>
          <a:p>
            <a:pPr lvl="1"/>
            <a:r>
              <a:rPr kumimoji="1" lang="en-US" altLang="ja-JP" dirty="0"/>
              <a:t>IS </a:t>
            </a:r>
            <a:r>
              <a:rPr kumimoji="1" lang="ja-JP" altLang="en-US" dirty="0"/>
              <a:t>ステージにいる１命令 の依存だけを考えれば良い</a:t>
            </a:r>
            <a:endParaRPr kumimoji="1" lang="en-US" altLang="ja-JP" dirty="0"/>
          </a:p>
          <a:p>
            <a:r>
              <a:rPr lang="en-US" altLang="ja-JP" dirty="0"/>
              <a:t>out-of-order </a:t>
            </a:r>
            <a:r>
              <a:rPr lang="ja-JP" altLang="en-US" dirty="0"/>
              <a:t>発行：</a:t>
            </a:r>
            <a:endParaRPr lang="en-US" altLang="ja-JP" dirty="0"/>
          </a:p>
          <a:p>
            <a:pPr lvl="1"/>
            <a:r>
              <a:rPr lang="ja-JP" altLang="en-US" dirty="0"/>
              <a:t>発行待ち命令（</a:t>
            </a:r>
            <a:r>
              <a:rPr lang="en-US" altLang="ja-JP" dirty="0">
                <a:latin typeface="Consolas" panose="020B0609020204030204" pitchFamily="49" charset="0"/>
              </a:rPr>
              <a:t>I2</a:t>
            </a:r>
            <a:r>
              <a:rPr lang="ja-JP" altLang="en-US" dirty="0"/>
              <a:t>）をどこかおいておく必要 </a:t>
            </a:r>
            <a:r>
              <a:rPr lang="en-US" altLang="ja-JP" dirty="0"/>
              <a:t>= </a:t>
            </a:r>
            <a:r>
              <a:rPr lang="ja-JP" altLang="en-US" dirty="0"/>
              <a:t>バッファがいる</a:t>
            </a:r>
            <a:endParaRPr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依存を監視して満たされたら，そのタイミングで発行</a:t>
            </a:r>
            <a:endParaRPr kumimoji="1" lang="ja-JP" altLang="en-US" dirty="0"/>
          </a:p>
        </p:txBody>
      </p:sp>
      <p:cxnSp>
        <p:nvCxnSpPr>
          <p:cNvPr id="4" name="直線コネクタ 3"/>
          <p:cNvCxnSpPr>
            <a:endCxn id="9" idx="1"/>
          </p:cNvCxnSpPr>
          <p:nvPr/>
        </p:nvCxnSpPr>
        <p:spPr bwMode="auto">
          <a:xfrm flipV="1">
            <a:off x="2411976" y="405900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387900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387900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552026" y="432901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002031" y="432901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6102021" y="342900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342900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387900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102017" y="432901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32901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869016"/>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6129028"/>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679025"/>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94902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94902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39903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39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39903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39903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579033"/>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49902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49902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0"/>
          <p:cNvSpPr>
            <a:spLocks noChangeArrowheads="1"/>
          </p:cNvSpPr>
          <p:nvPr/>
        </p:nvSpPr>
        <p:spPr bwMode="auto">
          <a:xfrm>
            <a:off x="5652008" y="594902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0"/>
          <p:cNvSpPr>
            <a:spLocks noChangeArrowheads="1"/>
          </p:cNvSpPr>
          <p:nvPr/>
        </p:nvSpPr>
        <p:spPr bwMode="auto">
          <a:xfrm>
            <a:off x="4751998" y="639903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4301997"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4" name="Rectangle 73"/>
          <p:cNvSpPr>
            <a:spLocks noChangeArrowheads="1"/>
          </p:cNvSpPr>
          <p:nvPr/>
        </p:nvSpPr>
        <p:spPr bwMode="auto">
          <a:xfrm>
            <a:off x="4752002"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5" name="Rectangle 73"/>
          <p:cNvSpPr>
            <a:spLocks noChangeArrowheads="1"/>
          </p:cNvSpPr>
          <p:nvPr/>
        </p:nvSpPr>
        <p:spPr bwMode="auto">
          <a:xfrm>
            <a:off x="5202007"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6" name="正方形/長方形 65"/>
          <p:cNvSpPr/>
          <p:nvPr/>
        </p:nvSpPr>
        <p:spPr bwMode="auto">
          <a:xfrm>
            <a:off x="1691964" y="549902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39903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発行を行う </a:t>
            </a:r>
            <a:r>
              <a:rPr lang="en-US" altLang="ja-JP" dirty="0"/>
              <a:t>CPU </a:t>
            </a:r>
            <a:r>
              <a:rPr lang="ja-JP" altLang="en-US" dirty="0"/>
              <a:t>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命令をフェッチ，リネーム</a:t>
            </a:r>
            <a:endParaRPr kumimoji="1" lang="en-US" altLang="ja-JP" dirty="0"/>
          </a:p>
          <a:p>
            <a:pPr marL="817200" lvl="1" indent="-457200">
              <a:buFont typeface="+mj-lt"/>
              <a:buAutoNum type="arabicPeriod"/>
            </a:pPr>
            <a:r>
              <a:rPr kumimoji="1" lang="ja-JP" altLang="en-US" dirty="0">
                <a:solidFill>
                  <a:schemeClr val="accent5"/>
                </a:solidFill>
              </a:rPr>
              <a:t>発行キュー：</a:t>
            </a:r>
            <a:r>
              <a:rPr kumimoji="1" lang="en-US" altLang="ja-JP" dirty="0">
                <a:solidFill>
                  <a:schemeClr val="accent5"/>
                </a:solidFill>
              </a:rPr>
              <a:t>		</a:t>
            </a:r>
            <a:r>
              <a:rPr kumimoji="1" lang="ja-JP" altLang="en-US" dirty="0">
                <a:solidFill>
                  <a:schemeClr val="accent5"/>
                </a:solidFill>
              </a:rPr>
              <a:t>発行待ち命令の待ち合わせのバッファ</a:t>
            </a:r>
            <a:endParaRPr kumimoji="1" lang="en-US" altLang="ja-JP" dirty="0">
              <a:solidFill>
                <a:schemeClr val="accent5"/>
              </a:solidFill>
            </a:endParaRPr>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物理レジスタ・ファイル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042395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フロントエンドで命令を順にフェッチしてリネーム</a:t>
            </a:r>
            <a:endParaRPr kumimoji="1" lang="en-US" altLang="ja-JP" dirty="0"/>
          </a:p>
          <a:p>
            <a:pPr marL="817200" lvl="1" indent="-457200">
              <a:buFont typeface="+mj-lt"/>
              <a:buAutoNum type="arabicPeriod"/>
            </a:pPr>
            <a:r>
              <a:rPr kumimoji="1" lang="ja-JP" altLang="en-US" dirty="0"/>
              <a:t>発行キューにディスパッチ</a:t>
            </a:r>
            <a:endParaRPr kumimoji="1" lang="en-US" altLang="ja-JP" dirty="0"/>
          </a:p>
          <a:p>
            <a:pPr marL="817200" lvl="1" indent="-457200">
              <a:buFont typeface="+mj-lt"/>
              <a:buAutoNum type="arabicPeriod"/>
            </a:pPr>
            <a:r>
              <a:rPr kumimoji="1" lang="ja-JP" altLang="en-US" dirty="0"/>
              <a:t>発行可能なものから順にバックエンドに命令を発行</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a:extLst>
              <a:ext uri="{FF2B5EF4-FFF2-40B4-BE49-F238E27FC236}">
                <a16:creationId xmlns:a16="http://schemas.microsoft.com/office/drawing/2014/main" id="{856E6143-44C5-419E-A3D6-384E59128F7C}"/>
              </a:ext>
            </a:extLst>
          </p:cNvPr>
          <p:cNvSpPr/>
          <p:nvPr/>
        </p:nvSpPr>
        <p:spPr bwMode="auto">
          <a:xfrm>
            <a:off x="1691968" y="2078985"/>
            <a:ext cx="602404" cy="512404"/>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RMT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268164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ディスパッチ</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r>
              <a:rPr lang="ja-JP" altLang="en-US" dirty="0"/>
              <a:t>別にある発行キューのフリーリストから空きエントリ番号を確保</a:t>
            </a:r>
            <a:endParaRPr lang="en-US" altLang="ja-JP" dirty="0"/>
          </a:p>
          <a:p>
            <a:pPr lvl="1"/>
            <a:r>
              <a:rPr lang="ja-JP" altLang="en-US" dirty="0"/>
              <a:t>物理レジスタのフリーリストの場合と同様</a:t>
            </a:r>
            <a:endParaRPr lang="en-US" altLang="ja-JP" dirty="0"/>
          </a:p>
          <a:p>
            <a:pPr lvl="1"/>
            <a:r>
              <a:rPr lang="ja-JP" altLang="en-US" dirty="0"/>
              <a:t>発行したら返却</a:t>
            </a:r>
            <a:endParaRPr kumimoji="1" lang="ja-JP" altLang="en-US" dirty="0"/>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a:extLst>
              <a:ext uri="{FF2B5EF4-FFF2-40B4-BE49-F238E27FC236}">
                <a16:creationId xmlns:a16="http://schemas.microsoft.com/office/drawing/2014/main" id="{0E10C941-8690-44CA-8AA4-186A7F9EF852}"/>
              </a:ext>
            </a:extLst>
          </p:cNvPr>
          <p:cNvSpPr/>
          <p:nvPr/>
        </p:nvSpPr>
        <p:spPr bwMode="auto">
          <a:xfrm>
            <a:off x="1691968" y="2078985"/>
            <a:ext cx="602404" cy="512404"/>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RMT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064592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lang="ja-JP" altLang="en-US" dirty="0"/>
              <a:t>スケジューラ（発行キュー）</a:t>
            </a:r>
            <a:r>
              <a:rPr kumimoji="1" lang="ja-JP" altLang="en-US" dirty="0"/>
              <a:t>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t>連想検索を使う方法</a:t>
            </a:r>
            <a:endParaRPr kumimoji="1" lang="en-US" altLang="ja-JP" dirty="0"/>
          </a:p>
          <a:p>
            <a:pPr marL="817200" lvl="1" indent="-457200">
              <a:buFont typeface="+mj-lt"/>
              <a:buAutoNum type="arabicPeriod"/>
            </a:pPr>
            <a:r>
              <a:rPr lang="ja-JP" altLang="en-US" dirty="0"/>
              <a:t>行列を使う方法</a:t>
            </a:r>
            <a:endParaRPr kumimoji="1" lang="ja-JP" altLang="en-US" dirty="0"/>
          </a:p>
        </p:txBody>
      </p:sp>
    </p:spTree>
    <p:extLst>
      <p:ext uri="{BB962C8B-B14F-4D97-AF65-F5344CB8AC3E}">
        <p14:creationId xmlns:p14="http://schemas.microsoft.com/office/powerpoint/2010/main" val="2816874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発行キューのナイーブな実装</a:t>
            </a:r>
          </a:p>
        </p:txBody>
      </p:sp>
      <p:sp>
        <p:nvSpPr>
          <p:cNvPr id="3" name="テキスト プレースホルダー 2"/>
          <p:cNvSpPr>
            <a:spLocks noGrp="1"/>
          </p:cNvSpPr>
          <p:nvPr>
            <p:ph type="body" sz="quarter" idx="10"/>
          </p:nvPr>
        </p:nvSpPr>
        <p:spPr>
          <a:xfrm>
            <a:off x="611956" y="4779015"/>
            <a:ext cx="8280092" cy="1349708"/>
          </a:xfrm>
        </p:spPr>
        <p:txBody>
          <a:bodyPr/>
          <a:lstStyle/>
          <a:p>
            <a:r>
              <a:rPr lang="ja-JP" altLang="en-US" dirty="0"/>
              <a:t>発行可能なものから順にバックエンドに命令を発行</a:t>
            </a:r>
            <a:endParaRPr lang="en-US" altLang="ja-JP" dirty="0"/>
          </a:p>
          <a:p>
            <a:r>
              <a:rPr lang="ja-JP" altLang="en-US" dirty="0"/>
              <a:t>ナイーブには，スコアボードで実装できる</a:t>
            </a:r>
            <a:endParaRPr lang="en-US" altLang="ja-JP" dirty="0"/>
          </a:p>
          <a:p>
            <a:pPr lvl="1"/>
            <a:r>
              <a:rPr lang="ja-JP" altLang="en-US" dirty="0"/>
              <a:t>発行キューの各エントリの命令がそれぞれスコアボードを監視</a:t>
            </a:r>
            <a:endParaRPr lang="en-US" altLang="ja-JP" dirty="0"/>
          </a:p>
        </p:txBody>
      </p:sp>
      <p:sp>
        <p:nvSpPr>
          <p:cNvPr id="4" name="正方形/長方形 3"/>
          <p:cNvSpPr/>
          <p:nvPr/>
        </p:nvSpPr>
        <p:spPr bwMode="auto">
          <a:xfrm>
            <a:off x="2411976" y="1538979"/>
            <a:ext cx="1440016" cy="288003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正方形/長方形 4"/>
          <p:cNvSpPr/>
          <p:nvPr/>
        </p:nvSpPr>
        <p:spPr>
          <a:xfrm>
            <a:off x="1511966" y="2708992"/>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538979"/>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lang="ja-JP" altLang="en-US" sz="1600" dirty="0">
              <a:solidFill>
                <a:schemeClr val="tx1">
                  <a:lumMod val="75000"/>
                  <a:lumOff val="25000"/>
                </a:schemeClr>
              </a:solidFill>
              <a:latin typeface="+mn-ea"/>
              <a:ea typeface="+mn-ea"/>
            </a:endParaRP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98983"/>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p12+p15</a:t>
            </a:r>
            <a:endParaRPr lang="ja-JP" altLang="en-US" sz="1600" dirty="0">
              <a:solidFill>
                <a:schemeClr val="tx1">
                  <a:lumMod val="75000"/>
                  <a:lumOff val="25000"/>
                </a:schemeClr>
              </a:solidFill>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258987"/>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p45+p3</a:t>
            </a:r>
            <a:endParaRPr lang="ja-JP" altLang="en-US" sz="1600" dirty="0">
              <a:solidFill>
                <a:schemeClr val="tx1">
                  <a:lumMod val="75000"/>
                  <a:lumOff val="25000"/>
                </a:schemeClr>
              </a:solidFill>
              <a:latin typeface="+mn-ea"/>
              <a:ea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618991"/>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8"/>
            <a:ext cx="360000" cy="288003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898983"/>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０</a:t>
            </a: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25898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61899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rPr>
              <a:t>...</a:t>
            </a:r>
            <a:endParaRPr lang="ja-JP" altLang="en-US" sz="1600" dirty="0">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112006" y="108897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物理レジスタ番号の</a:t>
            </a:r>
            <a:endParaRPr lang="en-US" altLang="ja-JP" sz="1600" dirty="0">
              <a:latin typeface="+mn-ea"/>
              <a:ea typeface="+mn-ea"/>
            </a:endParaRPr>
          </a:p>
          <a:p>
            <a:pPr algn="ctr"/>
            <a:r>
              <a:rPr lang="ja-JP" altLang="en-US" sz="1600" dirty="0">
                <a:latin typeface="+mn-ea"/>
                <a:ea typeface="+mn-ea"/>
              </a:rPr>
              <a:t>スコアボード</a:t>
            </a:r>
            <a:endParaRPr lang="en-US" altLang="ja-JP" sz="1600" dirty="0">
              <a:latin typeface="+mn-ea"/>
              <a:ea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771980" y="117897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発行キュー</a:t>
            </a:r>
          </a:p>
        </p:txBody>
      </p:sp>
      <p:cxnSp>
        <p:nvCxnSpPr>
          <p:cNvPr id="18" name="直線矢印コネクタ 17"/>
          <p:cNvCxnSpPr/>
          <p:nvPr/>
        </p:nvCxnSpPr>
        <p:spPr bwMode="auto">
          <a:xfrm>
            <a:off x="3221985" y="1808982"/>
            <a:ext cx="2070023" cy="135001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0" name="直線矢印コネクタ 19"/>
          <p:cNvCxnSpPr/>
          <p:nvPr/>
        </p:nvCxnSpPr>
        <p:spPr bwMode="auto">
          <a:xfrm>
            <a:off x="3221985" y="2168986"/>
            <a:ext cx="2070023" cy="1080012"/>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2" name="直線矢印コネクタ 21"/>
          <p:cNvCxnSpPr/>
          <p:nvPr/>
        </p:nvCxnSpPr>
        <p:spPr bwMode="auto">
          <a:xfrm>
            <a:off x="3581989" y="2168986"/>
            <a:ext cx="1710019" cy="144001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7" name="直線矢印コネクタ 26"/>
          <p:cNvCxnSpPr/>
          <p:nvPr/>
        </p:nvCxnSpPr>
        <p:spPr bwMode="auto">
          <a:xfrm>
            <a:off x="3221985" y="2528990"/>
            <a:ext cx="2070023" cy="1530017"/>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9" name="直線矢印コネクタ 28"/>
          <p:cNvCxnSpPr/>
          <p:nvPr/>
        </p:nvCxnSpPr>
        <p:spPr bwMode="auto">
          <a:xfrm flipV="1">
            <a:off x="3671990" y="2438989"/>
            <a:ext cx="1620018" cy="1"/>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647065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スカラとスーパスカラ</a:t>
            </a:r>
            <a:endParaRPr lang="en-US" altLang="ja-JP" dirty="0"/>
          </a:p>
          <a:p>
            <a:pPr lvl="1"/>
            <a:r>
              <a:rPr lang="ja-JP" altLang="en-US" dirty="0"/>
              <a:t>スカラ： １サイクルに単一の命令を実行</a:t>
            </a:r>
            <a:endParaRPr lang="en-US" altLang="ja-JP" dirty="0"/>
          </a:p>
          <a:p>
            <a:pPr lvl="2"/>
            <a:r>
              <a:rPr lang="ja-JP" altLang="en-US" dirty="0"/>
              <a:t>基本的に </a:t>
            </a:r>
            <a:r>
              <a:rPr lang="en-US" altLang="ja-JP" dirty="0"/>
              <a:t>in-order </a:t>
            </a:r>
          </a:p>
          <a:p>
            <a:pPr lvl="1"/>
            <a:r>
              <a:rPr lang="ja-JP" altLang="en-US" dirty="0"/>
              <a:t>スーパスカラ：１サイクルに複数の命令を同時実行</a:t>
            </a:r>
            <a:endParaRPr lang="en-US" altLang="ja-JP" dirty="0"/>
          </a:p>
          <a:p>
            <a:pPr lvl="2"/>
            <a:r>
              <a:rPr lang="en-US" altLang="ja-JP" dirty="0"/>
              <a:t>in-order </a:t>
            </a:r>
            <a:r>
              <a:rPr lang="ja-JP" altLang="en-US" dirty="0"/>
              <a:t>と </a:t>
            </a:r>
            <a:r>
              <a:rPr lang="en-US" altLang="ja-JP" dirty="0"/>
              <a:t>out-of-order </a:t>
            </a:r>
            <a:r>
              <a:rPr lang="ja-JP" altLang="en-US" dirty="0"/>
              <a:t>がある</a:t>
            </a:r>
            <a:endParaRPr lang="en-US" altLang="ja-JP" dirty="0"/>
          </a:p>
          <a:p>
            <a:r>
              <a:rPr lang="ja-JP" altLang="en-US" dirty="0"/>
              <a:t>動的スケジューリングは上記とは直行した概念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みんなスーパスカラ</a:t>
            </a:r>
            <a:endParaRPr lang="en-US" altLang="ja-JP" dirty="0"/>
          </a:p>
          <a:p>
            <a:pPr lvl="1"/>
            <a:r>
              <a:rPr lang="ja-JP" altLang="en-US" dirty="0"/>
              <a:t>スカラで動的スケジューリングをやっても，複雑さの割に</a:t>
            </a:r>
            <a:br>
              <a:rPr lang="en-US" altLang="ja-JP" dirty="0"/>
            </a:br>
            <a:r>
              <a:rPr lang="ja-JP" altLang="en-US" dirty="0"/>
              <a:t>あまり性能がでないからだと思う</a:t>
            </a:r>
            <a:endParaRPr lang="en-US" altLang="ja-JP" dirty="0"/>
          </a:p>
          <a:p>
            <a:r>
              <a:rPr lang="ja-JP" altLang="en-US" dirty="0"/>
              <a:t>現在主流の高性能な </a:t>
            </a:r>
            <a:r>
              <a:rPr lang="en-US" altLang="ja-JP" dirty="0"/>
              <a:t>CPU </a:t>
            </a:r>
            <a:r>
              <a:rPr lang="ja-JP" altLang="en-US" dirty="0"/>
              <a:t>は，基本的にみなこのタイプ</a:t>
            </a:r>
            <a:endParaRPr lang="en-US" altLang="ja-JP" dirty="0"/>
          </a:p>
        </p:txBody>
      </p:sp>
    </p:spTree>
    <p:extLst>
      <p:ext uri="{BB962C8B-B14F-4D97-AF65-F5344CB8AC3E}">
        <p14:creationId xmlns:p14="http://schemas.microsoft.com/office/powerpoint/2010/main" val="16927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56" y="5319021"/>
            <a:ext cx="8280092" cy="629700"/>
          </a:xfrm>
        </p:spPr>
        <p:txBody>
          <a:bodyPr/>
          <a:lstStyle/>
          <a:p>
            <a:r>
              <a:rPr lang="ja-JP" altLang="en-US" dirty="0"/>
              <a:t>スコアボードによる実装はスケールしない</a:t>
            </a:r>
            <a:endParaRPr lang="en-US" altLang="ja-JP" dirty="0"/>
          </a:p>
          <a:p>
            <a:pPr lvl="1"/>
            <a:r>
              <a:rPr lang="ja-JP" altLang="en-US" dirty="0"/>
              <a:t>発行キューのエントリ数：数十から数百命令</a:t>
            </a:r>
            <a:endParaRPr lang="en-US" altLang="ja-JP" dirty="0"/>
          </a:p>
          <a:p>
            <a:pPr lvl="1"/>
            <a:r>
              <a:rPr lang="ja-JP" altLang="en-US" dirty="0"/>
              <a:t>スコアボードはソース・オペランドの数だけ独立に読まれる</a:t>
            </a:r>
            <a:br>
              <a:rPr lang="en-US" altLang="ja-JP" dirty="0"/>
            </a:br>
            <a:r>
              <a:rPr lang="en-US" altLang="ja-JP" dirty="0"/>
              <a:t>= </a:t>
            </a:r>
            <a:r>
              <a:rPr lang="ja-JP" altLang="en-US" dirty="0"/>
              <a:t>ものすごい数のポート数（</a:t>
            </a:r>
            <a:r>
              <a:rPr lang="en-US" altLang="ja-JP" dirty="0"/>
              <a:t>100*3 </a:t>
            </a:r>
            <a:r>
              <a:rPr lang="ja-JP" altLang="en-US" dirty="0"/>
              <a:t>とか）になる</a:t>
            </a:r>
            <a:endParaRPr lang="en-US" altLang="ja-JP" dirty="0"/>
          </a:p>
          <a:p>
            <a:pPr lvl="1"/>
            <a:r>
              <a:rPr lang="ja-JP" altLang="en-US" dirty="0"/>
              <a:t>メモリのサイズはポート数の二乗に比例するのでヤバイ</a:t>
            </a:r>
            <a:endParaRPr lang="en-US" altLang="ja-JP" dirty="0"/>
          </a:p>
        </p:txBody>
      </p:sp>
      <p:sp>
        <p:nvSpPr>
          <p:cNvPr id="17" name="タイトル 16"/>
          <p:cNvSpPr>
            <a:spLocks noGrp="1"/>
          </p:cNvSpPr>
          <p:nvPr>
            <p:ph type="title"/>
          </p:nvPr>
        </p:nvSpPr>
        <p:spPr/>
        <p:txBody>
          <a:bodyPr/>
          <a:lstStyle/>
          <a:p>
            <a:r>
              <a:rPr kumimoji="1" lang="ja-JP" altLang="en-US" dirty="0"/>
              <a:t>ナイーブな実装の問題</a:t>
            </a:r>
          </a:p>
        </p:txBody>
      </p:sp>
      <p:sp>
        <p:nvSpPr>
          <p:cNvPr id="23" name="正方形/長方形 22"/>
          <p:cNvSpPr/>
          <p:nvPr/>
        </p:nvSpPr>
        <p:spPr bwMode="auto">
          <a:xfrm>
            <a:off x="2411976" y="1538979"/>
            <a:ext cx="1440016" cy="288003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24" name="正方形/長方形 23"/>
          <p:cNvSpPr/>
          <p:nvPr/>
        </p:nvSpPr>
        <p:spPr>
          <a:xfrm>
            <a:off x="1511966" y="2708992"/>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538979"/>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98983"/>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p12+p15</a:t>
            </a:r>
            <a:endParaRPr lang="ja-JP" altLang="en-US" sz="1600" dirty="0">
              <a:solidFill>
                <a:schemeClr val="tx1">
                  <a:lumMod val="75000"/>
                  <a:lumOff val="25000"/>
                </a:schemeClr>
              </a:solidFill>
              <a:latin typeface="+mn-ea"/>
              <a:ea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258987"/>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p45+p3</a:t>
            </a:r>
            <a:endParaRPr lang="ja-JP" altLang="en-US" sz="1600" dirty="0">
              <a:solidFill>
                <a:schemeClr val="tx1">
                  <a:lumMod val="75000"/>
                  <a:lumOff val="25000"/>
                </a:schemeClr>
              </a:solidFill>
              <a:latin typeface="+mn-ea"/>
              <a:ea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618991"/>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8"/>
            <a:ext cx="360000" cy="288003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3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898983"/>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０</a:t>
            </a:r>
          </a:p>
        </p:txBody>
      </p:sp>
      <p:sp>
        <p:nvSpPr>
          <p:cNvPr id="3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25898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3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61899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rPr>
              <a:t>...</a:t>
            </a:r>
            <a:endParaRPr lang="ja-JP" altLang="en-US" sz="1600" dirty="0">
              <a:latin typeface="+mn-ea"/>
            </a:endParaRPr>
          </a:p>
        </p:txBody>
      </p:sp>
      <p:sp>
        <p:nvSpPr>
          <p:cNvPr id="3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112006" y="108897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物理レジスタ番号の</a:t>
            </a:r>
            <a:endParaRPr lang="en-US" altLang="ja-JP" sz="1600" dirty="0">
              <a:latin typeface="+mn-ea"/>
              <a:ea typeface="+mn-ea"/>
            </a:endParaRPr>
          </a:p>
          <a:p>
            <a:pPr algn="ctr"/>
            <a:r>
              <a:rPr lang="ja-JP" altLang="en-US" sz="1600" dirty="0">
                <a:latin typeface="+mn-ea"/>
                <a:ea typeface="+mn-ea"/>
              </a:rPr>
              <a:t>スコアボード</a:t>
            </a:r>
            <a:endParaRPr lang="en-US" altLang="ja-JP" sz="1600" dirty="0">
              <a:latin typeface="+mn-ea"/>
              <a:ea typeface="+mn-ea"/>
            </a:endParaRP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771980" y="117897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発行キュー</a:t>
            </a:r>
          </a:p>
        </p:txBody>
      </p:sp>
      <p:cxnSp>
        <p:nvCxnSpPr>
          <p:cNvPr id="38" name="直線矢印コネクタ 37"/>
          <p:cNvCxnSpPr/>
          <p:nvPr/>
        </p:nvCxnSpPr>
        <p:spPr bwMode="auto">
          <a:xfrm>
            <a:off x="3221985" y="1808982"/>
            <a:ext cx="2070023" cy="135001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39" name="直線矢印コネクタ 38"/>
          <p:cNvCxnSpPr/>
          <p:nvPr/>
        </p:nvCxnSpPr>
        <p:spPr bwMode="auto">
          <a:xfrm>
            <a:off x="3221985" y="2168986"/>
            <a:ext cx="2070023" cy="1080012"/>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581989" y="2168986"/>
            <a:ext cx="1710019" cy="144001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1" name="直線矢印コネクタ 40"/>
          <p:cNvCxnSpPr/>
          <p:nvPr/>
        </p:nvCxnSpPr>
        <p:spPr bwMode="auto">
          <a:xfrm>
            <a:off x="3221985" y="2528990"/>
            <a:ext cx="2070023" cy="1530017"/>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flipV="1">
            <a:off x="3671990" y="2438989"/>
            <a:ext cx="1620018" cy="1"/>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741073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lang="ja-JP" altLang="en-US" dirty="0"/>
              <a:t>スケジューラ</a:t>
            </a:r>
            <a:r>
              <a:rPr kumimoji="1" lang="ja-JP" altLang="en-US" dirty="0"/>
              <a:t>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solidFill>
                  <a:schemeClr val="accent5"/>
                </a:solidFill>
              </a:rPr>
              <a:t>連想検索を使う方法</a:t>
            </a:r>
            <a:endParaRPr kumimoji="1" lang="en-US" altLang="ja-JP" dirty="0">
              <a:solidFill>
                <a:schemeClr val="accent5"/>
              </a:solidFill>
            </a:endParaRPr>
          </a:p>
          <a:p>
            <a:pPr marL="817200" lvl="1" indent="-457200">
              <a:buFont typeface="+mj-lt"/>
              <a:buAutoNum type="arabicPeriod"/>
            </a:pPr>
            <a:r>
              <a:rPr lang="ja-JP" altLang="en-US" dirty="0"/>
              <a:t>行列を使う方法</a:t>
            </a:r>
            <a:endParaRPr kumimoji="1" lang="ja-JP" altLang="en-US" dirty="0"/>
          </a:p>
        </p:txBody>
      </p:sp>
    </p:spTree>
    <p:extLst>
      <p:ext uri="{BB962C8B-B14F-4D97-AF65-F5344CB8AC3E}">
        <p14:creationId xmlns:p14="http://schemas.microsoft.com/office/powerpoint/2010/main" val="1782124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連想検索による実装</a:t>
            </a:r>
          </a:p>
        </p:txBody>
      </p:sp>
      <p:sp>
        <p:nvSpPr>
          <p:cNvPr id="3" name="テキスト プレースホルダー 2"/>
          <p:cNvSpPr>
            <a:spLocks noGrp="1"/>
          </p:cNvSpPr>
          <p:nvPr>
            <p:ph type="body" sz="quarter" idx="10"/>
          </p:nvPr>
        </p:nvSpPr>
        <p:spPr>
          <a:xfrm>
            <a:off x="611956" y="5769026"/>
            <a:ext cx="8280092" cy="989704"/>
          </a:xfrm>
        </p:spPr>
        <p:txBody>
          <a:bodyPr/>
          <a:lstStyle/>
          <a:p>
            <a:r>
              <a:rPr kumimoji="1" lang="en-US" altLang="ja-JP" dirty="0"/>
              <a:t>Wakeup Logic</a:t>
            </a:r>
            <a:r>
              <a:rPr kumimoji="1" lang="ja-JP" altLang="en-US" dirty="0"/>
              <a:t>：寝ている（発行待ち）命令を起こす機構</a:t>
            </a:r>
            <a:endParaRPr kumimoji="1" lang="en-US" altLang="ja-JP" dirty="0"/>
          </a:p>
          <a:p>
            <a:pPr lvl="1"/>
            <a:r>
              <a:rPr lang="en-US" altLang="ja-JP" dirty="0" err="1"/>
              <a:t>Dst</a:t>
            </a:r>
            <a:r>
              <a:rPr lang="ja-JP" altLang="en-US" dirty="0"/>
              <a:t>：ディスティネーションの物理レジスタ番号</a:t>
            </a:r>
            <a:endParaRPr lang="en-US" altLang="ja-JP" dirty="0"/>
          </a:p>
          <a:p>
            <a:pPr lvl="1"/>
            <a:r>
              <a:rPr lang="en-US" altLang="ja-JP" dirty="0" err="1"/>
              <a:t>Src</a:t>
            </a:r>
            <a:r>
              <a:rPr lang="ja-JP" altLang="en-US" dirty="0"/>
              <a:t>：ソースの物理レジスタ番号（簡単のためここでは１つ）</a:t>
            </a:r>
            <a:endParaRPr lang="en-US" altLang="ja-JP" dirty="0"/>
          </a:p>
          <a:p>
            <a:pPr lvl="1"/>
            <a:r>
              <a:rPr lang="en-US" altLang="ja-JP" dirty="0" err="1"/>
              <a:t>Rdy</a:t>
            </a:r>
            <a:r>
              <a:rPr lang="ja-JP" altLang="en-US" dirty="0"/>
              <a:t>：依存元命令が実行され，発行準備ができているか</a:t>
            </a:r>
            <a:endParaRPr lang="en-US" altLang="ja-JP" dirty="0"/>
          </a:p>
          <a:p>
            <a:pPr lvl="1"/>
            <a:endParaRPr kumimoji="1" lang="en-US" altLang="ja-JP" dirty="0"/>
          </a:p>
          <a:p>
            <a:endParaRPr kumimoji="1" lang="ja-JP" altLang="en-US" dirty="0"/>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33" name="フローチャート: 手作業 32"/>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5" name="直線矢印コネクタ 34"/>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6" name="直線矢印コネクタ 45"/>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7" name="直線矢印コネクタ 46"/>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8" name="直線矢印コネクタ 47"/>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9" name="直線矢印コネクタ 48"/>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51" name="フリーフォーム 50"/>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7"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1907438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連想検索による実装</a:t>
            </a:r>
          </a:p>
        </p:txBody>
      </p:sp>
      <p:sp>
        <p:nvSpPr>
          <p:cNvPr id="3" name="テキスト プレースホルダー 2"/>
          <p:cNvSpPr>
            <a:spLocks noGrp="1"/>
          </p:cNvSpPr>
          <p:nvPr>
            <p:ph type="body" sz="quarter" idx="10"/>
          </p:nvPr>
        </p:nvSpPr>
        <p:spPr>
          <a:xfrm>
            <a:off x="611956" y="4869016"/>
            <a:ext cx="8280092" cy="1889714"/>
          </a:xfrm>
        </p:spPr>
        <p:txBody>
          <a:bodyPr/>
          <a:lstStyle/>
          <a:p>
            <a:r>
              <a:rPr kumimoji="1" lang="en-US" altLang="ja-JP" dirty="0"/>
              <a:t>Select Logic</a:t>
            </a:r>
            <a:r>
              <a:rPr kumimoji="1" lang="ja-JP" altLang="en-US" dirty="0"/>
              <a:t>：起きた命令から発行する命令を選ぶ機構</a:t>
            </a:r>
            <a:endParaRPr kumimoji="1" lang="en-US" altLang="ja-JP" dirty="0"/>
          </a:p>
          <a:p>
            <a:pPr lvl="1"/>
            <a:r>
              <a:rPr lang="ja-JP" altLang="en-US" dirty="0"/>
              <a:t>発行準備ができている命令（</a:t>
            </a:r>
            <a:r>
              <a:rPr lang="en-US" altLang="ja-JP" dirty="0" err="1"/>
              <a:t>Rdy</a:t>
            </a:r>
            <a:r>
              <a:rPr lang="en-US" altLang="ja-JP" dirty="0"/>
              <a:t>=1</a:t>
            </a:r>
            <a:r>
              <a:rPr lang="ja-JP" altLang="en-US" dirty="0"/>
              <a:t>）から１つを選んで発行</a:t>
            </a:r>
            <a:endParaRPr lang="en-US" altLang="ja-JP" dirty="0"/>
          </a:p>
          <a:p>
            <a:pPr lvl="1"/>
            <a:r>
              <a:rPr lang="ja-JP" altLang="en-US" dirty="0"/>
              <a:t>インテル用語だと </a:t>
            </a:r>
            <a:r>
              <a:rPr lang="en-US" altLang="ja-JP" dirty="0"/>
              <a:t>Picker </a:t>
            </a:r>
            <a:endParaRPr kumimoji="1" lang="ja-JP" altLang="en-US" dirty="0"/>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33" name="フローチャート: 手作業 32"/>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5" name="直線矢印コネクタ 34"/>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6" name="直線矢印コネクタ 45"/>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7" name="直線矢印コネクタ 46"/>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8" name="直線矢印コネクタ 47"/>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9" name="直線矢印コネクタ 48"/>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9" name="フリーフォーム 58"/>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60"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1631952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発行キューの動作（１）：</a:t>
            </a:r>
            <a:r>
              <a:rPr kumimoji="1" lang="en-US" altLang="ja-JP" dirty="0"/>
              <a:t>Select</a:t>
            </a:r>
            <a:endParaRPr kumimoji="1" lang="ja-JP" altLang="en-US" dirty="0"/>
          </a:p>
        </p:txBody>
      </p:sp>
      <p:sp>
        <p:nvSpPr>
          <p:cNvPr id="3" name="テキスト プレースホルダー 2"/>
          <p:cNvSpPr>
            <a:spLocks noGrp="1"/>
          </p:cNvSpPr>
          <p:nvPr>
            <p:ph type="body" sz="quarter" idx="10"/>
          </p:nvPr>
        </p:nvSpPr>
        <p:spPr>
          <a:xfrm>
            <a:off x="611956" y="5049325"/>
            <a:ext cx="8280092" cy="1439709"/>
          </a:xfrm>
        </p:spPr>
        <p:txBody>
          <a:bodyPr/>
          <a:lstStyle/>
          <a:p>
            <a:r>
              <a:rPr kumimoji="1" lang="ja-JP" altLang="en-US" dirty="0"/>
              <a:t>現在エントリ </a:t>
            </a:r>
            <a:r>
              <a:rPr kumimoji="1" lang="en-US" altLang="ja-JP" dirty="0"/>
              <a:t>0 </a:t>
            </a:r>
            <a:r>
              <a:rPr kumimoji="1" lang="ja-JP" altLang="en-US" dirty="0"/>
              <a:t>番と </a:t>
            </a:r>
            <a:r>
              <a:rPr kumimoji="1" lang="en-US" altLang="ja-JP" dirty="0"/>
              <a:t>2 </a:t>
            </a:r>
            <a:r>
              <a:rPr kumimoji="1" lang="ja-JP" altLang="en-US" dirty="0"/>
              <a:t>番で発行準備ができている</a:t>
            </a:r>
            <a:endParaRPr kumimoji="1" lang="en-US" altLang="ja-JP" dirty="0"/>
          </a:p>
          <a:p>
            <a:pPr lvl="1"/>
            <a:r>
              <a:rPr kumimoji="1" lang="en-US" altLang="ja-JP" dirty="0"/>
              <a:t>Select Logic </a:t>
            </a:r>
            <a:r>
              <a:rPr kumimoji="1" lang="ja-JP" altLang="en-US" dirty="0"/>
              <a:t>により，</a:t>
            </a:r>
            <a:r>
              <a:rPr kumimoji="1" lang="en-US" altLang="ja-JP" dirty="0"/>
              <a:t>0 </a:t>
            </a:r>
            <a:r>
              <a:rPr kumimoji="1" lang="ja-JP" altLang="en-US" dirty="0"/>
              <a:t>番を選択</a:t>
            </a:r>
            <a:endParaRPr kumimoji="1" lang="en-US" altLang="ja-JP" dirty="0"/>
          </a:p>
          <a:p>
            <a:pPr lvl="1"/>
            <a:r>
              <a:rPr kumimoji="1" lang="en-US" altLang="ja-JP" dirty="0"/>
              <a:t>0 </a:t>
            </a:r>
            <a:r>
              <a:rPr kumimoji="1" lang="ja-JP" altLang="en-US" dirty="0"/>
              <a:t>番の内容（命令）がバックエンドに発行される</a:t>
            </a:r>
          </a:p>
          <a:p>
            <a:r>
              <a:rPr lang="ja-JP" altLang="en-US" dirty="0"/>
              <a:t>（理想的にはプログラム内の命令順に優先度を付けて選ぶ</a:t>
            </a:r>
            <a:r>
              <a:rPr kumimoji="1" lang="ja-JP" altLang="en-US" dirty="0"/>
              <a:t>が，</a:t>
            </a:r>
            <a:br>
              <a:rPr kumimoji="1" lang="en-US" altLang="ja-JP" dirty="0"/>
            </a:br>
            <a:r>
              <a:rPr kumimoji="1" lang="ja-JP" altLang="en-US" dirty="0"/>
              <a:t>　ハードが複雑なので適当に番号が若いものを選ぶことも多い</a:t>
            </a:r>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フリーフォーム 48"/>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50"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206595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発行キューの動作（２）：</a:t>
            </a:r>
            <a:r>
              <a:rPr kumimoji="1" lang="en-US" altLang="ja-JP" dirty="0"/>
              <a:t>Wakeup</a:t>
            </a:r>
            <a:endParaRPr kumimoji="1" lang="ja-JP" altLang="en-US" dirty="0"/>
          </a:p>
        </p:txBody>
      </p:sp>
      <p:sp>
        <p:nvSpPr>
          <p:cNvPr id="3" name="テキスト プレースホルダー 2"/>
          <p:cNvSpPr>
            <a:spLocks noGrp="1"/>
          </p:cNvSpPr>
          <p:nvPr>
            <p:ph type="body" sz="quarter" idx="10"/>
          </p:nvPr>
        </p:nvSpPr>
        <p:spPr>
          <a:xfrm>
            <a:off x="611956" y="4959324"/>
            <a:ext cx="8280092" cy="1439709"/>
          </a:xfrm>
        </p:spPr>
        <p:txBody>
          <a:bodyPr/>
          <a:lstStyle/>
          <a:p>
            <a:r>
              <a:rPr kumimoji="1" lang="en-US" altLang="ja-JP" dirty="0"/>
              <a:t>Select </a:t>
            </a:r>
            <a:r>
              <a:rPr kumimoji="1" lang="ja-JP" altLang="en-US" dirty="0"/>
              <a:t>して発行した命令のディスティネーション番号を</a:t>
            </a:r>
            <a:br>
              <a:rPr kumimoji="1" lang="en-US" altLang="ja-JP" dirty="0"/>
            </a:br>
            <a:r>
              <a:rPr kumimoji="1" lang="ja-JP" altLang="en-US" dirty="0"/>
              <a:t> </a:t>
            </a:r>
            <a:r>
              <a:rPr kumimoji="1" lang="en-US" altLang="ja-JP" dirty="0"/>
              <a:t>Wakeup Logic </a:t>
            </a:r>
            <a:r>
              <a:rPr kumimoji="1" lang="ja-JP" altLang="en-US" dirty="0"/>
              <a:t>全体にブロードキャスト</a:t>
            </a:r>
            <a:endParaRPr kumimoji="1" lang="en-US" altLang="ja-JP" dirty="0"/>
          </a:p>
          <a:p>
            <a:pPr lvl="1"/>
            <a:r>
              <a:rPr kumimoji="1" lang="ja-JP" altLang="en-US" dirty="0"/>
              <a:t>各エントリのソースオペランドの番号と一致比較を行う</a:t>
            </a:r>
            <a:endParaRPr kumimoji="1" lang="en-US" altLang="ja-JP" dirty="0"/>
          </a:p>
          <a:p>
            <a:pPr lvl="1"/>
            <a:r>
              <a:rPr kumimoji="1" lang="ja-JP" altLang="en-US" dirty="0"/>
              <a:t>一致した場合は真の依存が満たされた</a:t>
            </a:r>
            <a:r>
              <a:rPr lang="en-US" altLang="ja-JP" dirty="0"/>
              <a:t> =</a:t>
            </a:r>
            <a:r>
              <a:rPr kumimoji="1" lang="ja-JP" altLang="en-US" dirty="0"/>
              <a:t> </a:t>
            </a:r>
            <a:r>
              <a:rPr kumimoji="1" lang="en-US" altLang="ja-JP" dirty="0" err="1"/>
              <a:t>Rdy</a:t>
            </a:r>
            <a:r>
              <a:rPr kumimoji="1" lang="en-US" altLang="ja-JP" dirty="0"/>
              <a:t> </a:t>
            </a:r>
            <a:r>
              <a:rPr kumimoji="1" lang="ja-JP" altLang="en-US" dirty="0"/>
              <a:t>を </a:t>
            </a:r>
            <a:r>
              <a:rPr kumimoji="1" lang="en-US" altLang="ja-JP" dirty="0"/>
              <a:t>1</a:t>
            </a:r>
            <a:r>
              <a:rPr kumimoji="1" lang="ja-JP" altLang="en-US" dirty="0"/>
              <a:t>に（</a:t>
            </a:r>
            <a:r>
              <a:rPr kumimoji="1" lang="en-US" altLang="ja-JP" dirty="0"/>
              <a:t>wakeup</a:t>
            </a:r>
            <a:r>
              <a:rPr kumimoji="1" lang="ja-JP" altLang="en-US" dirty="0"/>
              <a:t>）</a:t>
            </a: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正方形/長方形 48"/>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5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1268976"/>
            <a:ext cx="720008" cy="360004"/>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3" name="下矢印 72"/>
          <p:cNvSpPr/>
          <p:nvPr/>
        </p:nvSpPr>
        <p:spPr bwMode="auto">
          <a:xfrm>
            <a:off x="3491988" y="1628981"/>
            <a:ext cx="360004" cy="2520028"/>
          </a:xfrm>
          <a:prstGeom prst="downArrow">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フリーフォーム 73"/>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75"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538679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kumimoji="1" lang="ja-JP" altLang="en-US" dirty="0"/>
              <a:t>発行キューの作り方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t>連想検索を使う方法</a:t>
            </a:r>
            <a:endParaRPr kumimoji="1" lang="en-US" altLang="ja-JP" dirty="0"/>
          </a:p>
          <a:p>
            <a:pPr marL="817200" lvl="1" indent="-457200">
              <a:buFont typeface="+mj-lt"/>
              <a:buAutoNum type="arabicPeriod"/>
            </a:pPr>
            <a:r>
              <a:rPr lang="ja-JP" altLang="en-US" dirty="0">
                <a:solidFill>
                  <a:schemeClr val="accent5"/>
                </a:solidFill>
              </a:rPr>
              <a:t>行列を使う方法</a:t>
            </a:r>
            <a:endParaRPr kumimoji="1" lang="ja-JP" altLang="en-US" dirty="0">
              <a:solidFill>
                <a:schemeClr val="accent5"/>
              </a:solidFill>
            </a:endParaRPr>
          </a:p>
        </p:txBody>
      </p:sp>
    </p:spTree>
    <p:extLst>
      <p:ext uri="{BB962C8B-B14F-4D97-AF65-F5344CB8AC3E}">
        <p14:creationId xmlns:p14="http://schemas.microsoft.com/office/powerpoint/2010/main" val="2402296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C02FA-CF95-4A20-8B6D-1D8051C3EF26}"/>
              </a:ext>
            </a:extLst>
          </p:cNvPr>
          <p:cNvSpPr>
            <a:spLocks noGrp="1"/>
          </p:cNvSpPr>
          <p:nvPr>
            <p:ph type="title"/>
          </p:nvPr>
        </p:nvSpPr>
        <p:spPr/>
        <p:txBody>
          <a:bodyPr/>
          <a:lstStyle/>
          <a:p>
            <a:r>
              <a:rPr kumimoji="1" lang="ja-JP" altLang="en-US" dirty="0"/>
              <a:t>行列を使った方式</a:t>
            </a:r>
          </a:p>
        </p:txBody>
      </p:sp>
      <p:sp>
        <p:nvSpPr>
          <p:cNvPr id="3" name="テキスト プレースホルダー 2">
            <a:extLst>
              <a:ext uri="{FF2B5EF4-FFF2-40B4-BE49-F238E27FC236}">
                <a16:creationId xmlns:a16="http://schemas.microsoft.com/office/drawing/2014/main" id="{E1A94A13-AF23-48F4-BBEF-F8176CA19800}"/>
              </a:ext>
            </a:extLst>
          </p:cNvPr>
          <p:cNvSpPr>
            <a:spLocks noGrp="1"/>
          </p:cNvSpPr>
          <p:nvPr>
            <p:ph type="body" sz="quarter" idx="10"/>
          </p:nvPr>
        </p:nvSpPr>
        <p:spPr/>
        <p:txBody>
          <a:bodyPr/>
          <a:lstStyle/>
          <a:p>
            <a:r>
              <a:rPr kumimoji="1" lang="ja-JP" altLang="en-US" dirty="0"/>
              <a:t>モチベーション：</a:t>
            </a:r>
            <a:r>
              <a:rPr lang="ja-JP" altLang="en-US" dirty="0"/>
              <a:t>連想検索を使った方式の問題</a:t>
            </a:r>
            <a:endParaRPr lang="en-US" altLang="ja-JP" dirty="0"/>
          </a:p>
          <a:p>
            <a:pPr lvl="1"/>
            <a:r>
              <a:rPr lang="ja-JP" altLang="en-US" dirty="0"/>
              <a:t>遅延が大きい</a:t>
            </a:r>
            <a:endParaRPr lang="en-US" altLang="ja-JP" dirty="0"/>
          </a:p>
          <a:p>
            <a:pPr lvl="2"/>
            <a:r>
              <a:rPr lang="ja-JP" altLang="en-US" dirty="0"/>
              <a:t>命令のセレクト後に物理レジスタ番号を読み出す必要がある</a:t>
            </a:r>
            <a:endParaRPr lang="en-US" altLang="ja-JP" dirty="0"/>
          </a:p>
          <a:p>
            <a:pPr lvl="1"/>
            <a:r>
              <a:rPr lang="ja-JP" altLang="en-US" dirty="0"/>
              <a:t>消費電力が大きい</a:t>
            </a:r>
            <a:endParaRPr lang="en-US" altLang="ja-JP" dirty="0"/>
          </a:p>
          <a:p>
            <a:pPr lvl="2"/>
            <a:r>
              <a:rPr kumimoji="1" lang="ja-JP" altLang="en-US" dirty="0"/>
              <a:t>ものすごい数の比較器が同時に稼働している</a:t>
            </a:r>
          </a:p>
        </p:txBody>
      </p:sp>
    </p:spTree>
    <p:extLst>
      <p:ext uri="{BB962C8B-B14F-4D97-AF65-F5344CB8AC3E}">
        <p14:creationId xmlns:p14="http://schemas.microsoft.com/office/powerpoint/2010/main" val="95413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C02FA-CF95-4A20-8B6D-1D8051C3EF26}"/>
              </a:ext>
            </a:extLst>
          </p:cNvPr>
          <p:cNvSpPr>
            <a:spLocks noGrp="1"/>
          </p:cNvSpPr>
          <p:nvPr>
            <p:ph type="title"/>
          </p:nvPr>
        </p:nvSpPr>
        <p:spPr/>
        <p:txBody>
          <a:bodyPr/>
          <a:lstStyle/>
          <a:p>
            <a:r>
              <a:rPr kumimoji="1" lang="ja-JP" altLang="en-US" dirty="0"/>
              <a:t>行列を使った方式</a:t>
            </a:r>
          </a:p>
        </p:txBody>
      </p:sp>
      <p:sp>
        <p:nvSpPr>
          <p:cNvPr id="3" name="テキスト プレースホルダー 2">
            <a:extLst>
              <a:ext uri="{FF2B5EF4-FFF2-40B4-BE49-F238E27FC236}">
                <a16:creationId xmlns:a16="http://schemas.microsoft.com/office/drawing/2014/main" id="{E1A94A13-AF23-48F4-BBEF-F8176CA19800}"/>
              </a:ext>
            </a:extLst>
          </p:cNvPr>
          <p:cNvSpPr>
            <a:spLocks noGrp="1"/>
          </p:cNvSpPr>
          <p:nvPr>
            <p:ph type="body" sz="quarter" idx="10"/>
          </p:nvPr>
        </p:nvSpPr>
        <p:spPr/>
        <p:txBody>
          <a:bodyPr/>
          <a:lstStyle/>
          <a:p>
            <a:r>
              <a:rPr lang="ja-JP" altLang="en-US" dirty="0"/>
              <a:t>マトリクス・スケジューラ</a:t>
            </a:r>
            <a:endParaRPr lang="en-US" altLang="ja-JP" dirty="0"/>
          </a:p>
          <a:p>
            <a:pPr lvl="1"/>
            <a:r>
              <a:rPr kumimoji="1" lang="en-US" altLang="ja-JP" sz="1600" dirty="0"/>
              <a:t>Masahiro Goshima et al., A High-Speed Dynamic Instruction Scheduling Scheme for Superscalar Processors, MICRO 2001</a:t>
            </a:r>
          </a:p>
          <a:p>
            <a:pPr lvl="1"/>
            <a:r>
              <a:rPr kumimoji="1" lang="en-US" altLang="ja-JP" sz="1600" dirty="0" err="1"/>
              <a:t>Sassone</a:t>
            </a:r>
            <a:r>
              <a:rPr kumimoji="1" lang="en-US" altLang="ja-JP" sz="1600" dirty="0"/>
              <a:t>, Peter G. et al., Matrix Scheduler Reloaded, ISCA 2007</a:t>
            </a:r>
          </a:p>
          <a:p>
            <a:r>
              <a:rPr kumimoji="1" lang="ja-JP" altLang="en-US" dirty="0"/>
              <a:t>行列状の構造を使って </a:t>
            </a:r>
            <a:r>
              <a:rPr kumimoji="1" lang="en-US" altLang="ja-JP" dirty="0"/>
              <a:t>wakeup </a:t>
            </a:r>
            <a:r>
              <a:rPr kumimoji="1" lang="ja-JP" altLang="en-US" dirty="0"/>
              <a:t>を行う</a:t>
            </a:r>
            <a:endParaRPr kumimoji="1" lang="en-US" altLang="ja-JP" dirty="0"/>
          </a:p>
          <a:p>
            <a:pPr lvl="1"/>
            <a:r>
              <a:rPr lang="ja-JP" altLang="en-US" dirty="0"/>
              <a:t>各命令が依存元命令のビットベクタもつ</a:t>
            </a:r>
            <a:endParaRPr kumimoji="1" lang="en-US" altLang="ja-JP" dirty="0"/>
          </a:p>
          <a:p>
            <a:pPr lvl="1"/>
            <a:r>
              <a:rPr lang="ja-JP" altLang="en-US" dirty="0"/>
              <a:t>レジスタ番号を介さずに命令 </a:t>
            </a:r>
            <a:r>
              <a:rPr lang="en-US" altLang="ja-JP" dirty="0"/>
              <a:t>to </a:t>
            </a:r>
            <a:r>
              <a:rPr lang="ja-JP" altLang="en-US" dirty="0"/>
              <a:t>命令で直接 </a:t>
            </a:r>
            <a:r>
              <a:rPr lang="en-US" altLang="ja-JP" dirty="0"/>
              <a:t>wakeup</a:t>
            </a:r>
          </a:p>
          <a:p>
            <a:pPr lvl="1"/>
            <a:r>
              <a:rPr lang="ja-JP" altLang="en-US" dirty="0"/>
              <a:t>少なくとも</a:t>
            </a:r>
            <a:r>
              <a:rPr kumimoji="1" lang="ja-JP" altLang="en-US" dirty="0"/>
              <a:t>インテルや </a:t>
            </a:r>
            <a:r>
              <a:rPr kumimoji="1" lang="en-US" altLang="ja-JP" dirty="0"/>
              <a:t>IBM </a:t>
            </a:r>
            <a:r>
              <a:rPr lang="ja-JP" altLang="en-US" dirty="0"/>
              <a:t>の </a:t>
            </a:r>
            <a:r>
              <a:rPr lang="en-US" altLang="ja-JP" dirty="0"/>
              <a:t>CPU </a:t>
            </a:r>
            <a:r>
              <a:rPr lang="ja-JP" altLang="en-US" dirty="0"/>
              <a:t>ではこれを使っている</a:t>
            </a:r>
            <a:endParaRPr kumimoji="1" lang="ja-JP" altLang="en-US" dirty="0"/>
          </a:p>
        </p:txBody>
      </p:sp>
    </p:spTree>
    <p:extLst>
      <p:ext uri="{BB962C8B-B14F-4D97-AF65-F5344CB8AC3E}">
        <p14:creationId xmlns:p14="http://schemas.microsoft.com/office/powerpoint/2010/main" val="179112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マトリクス・スケジューラ</a:t>
            </a:r>
            <a:endParaRPr kumimoji="1" lang="ja-JP" altLang="en-US" dirty="0"/>
          </a:p>
        </p:txBody>
      </p:sp>
      <p:sp>
        <p:nvSpPr>
          <p:cNvPr id="3" name="コンテンツ プレースホルダー 2"/>
          <p:cNvSpPr>
            <a:spLocks noGrp="1"/>
          </p:cNvSpPr>
          <p:nvPr>
            <p:ph idx="1"/>
          </p:nvPr>
        </p:nvSpPr>
        <p:spPr>
          <a:xfrm>
            <a:off x="685800" y="4382268"/>
            <a:ext cx="7848600" cy="2071068"/>
          </a:xfrm>
        </p:spPr>
        <p:txBody>
          <a:bodyPr/>
          <a:lstStyle/>
          <a:p>
            <a:r>
              <a:rPr lang="ja-JP" altLang="en-US" dirty="0"/>
              <a:t>行，列がそれぞれ発行キューのエントリに対応</a:t>
            </a:r>
            <a:endParaRPr lang="en-US" altLang="ja-JP" dirty="0"/>
          </a:p>
          <a:p>
            <a:pPr lvl="1"/>
            <a:r>
              <a:rPr kumimoji="1" lang="ja-JP" altLang="en-US" dirty="0"/>
              <a:t>行：コンシューマ　　列：プロデューサ</a:t>
            </a:r>
            <a:endParaRPr kumimoji="1" lang="en-US" altLang="ja-JP" dirty="0"/>
          </a:p>
          <a:p>
            <a:r>
              <a:rPr lang="ja-JP" altLang="en-US" dirty="0"/>
              <a:t>プロデューサとコンシューマの交点により依存関係を表す</a:t>
            </a:r>
            <a:endParaRPr lang="en-US" altLang="ja-JP" dirty="0"/>
          </a:p>
          <a:p>
            <a:pPr lvl="1"/>
            <a:r>
              <a:rPr lang="ja-JP" altLang="en-US" dirty="0"/>
              <a:t>各行は，その命令が依存している列に１を立てる</a:t>
            </a:r>
            <a:endParaRPr lang="en-US" altLang="ja-JP"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59</a:t>
            </a:fld>
            <a:endParaRPr kumimoji="1" lang="ja-JP" altLang="en-US"/>
          </a:p>
        </p:txBody>
      </p:sp>
      <p:sp>
        <p:nvSpPr>
          <p:cNvPr id="82" name="Rectangle 3"/>
          <p:cNvSpPr>
            <a:spLocks noChangeArrowheads="1"/>
          </p:cNvSpPr>
          <p:nvPr/>
        </p:nvSpPr>
        <p:spPr bwMode="auto">
          <a:xfrm>
            <a:off x="881959"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ld</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3" name="Rectangle 4"/>
          <p:cNvSpPr>
            <a:spLocks noChangeArrowheads="1"/>
          </p:cNvSpPr>
          <p:nvPr/>
        </p:nvSpPr>
        <p:spPr bwMode="auto">
          <a:xfrm>
            <a:off x="881959"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add</a:t>
            </a:r>
          </a:p>
        </p:txBody>
      </p:sp>
      <p:sp>
        <p:nvSpPr>
          <p:cNvPr id="84" name="Rectangle 5"/>
          <p:cNvSpPr>
            <a:spLocks noChangeArrowheads="1"/>
          </p:cNvSpPr>
          <p:nvPr/>
        </p:nvSpPr>
        <p:spPr bwMode="auto">
          <a:xfrm>
            <a:off x="2501977" y="1988984"/>
            <a:ext cx="989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*(p10)</a:t>
            </a:r>
          </a:p>
        </p:txBody>
      </p:sp>
      <p:sp>
        <p:nvSpPr>
          <p:cNvPr id="85" name="Rectangle 7"/>
          <p:cNvSpPr>
            <a:spLocks noChangeArrowheads="1"/>
          </p:cNvSpPr>
          <p:nvPr/>
        </p:nvSpPr>
        <p:spPr bwMode="auto">
          <a:xfrm>
            <a:off x="2141973" y="1988984"/>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87" name="Rectangle 9"/>
          <p:cNvSpPr>
            <a:spLocks noChangeArrowheads="1"/>
          </p:cNvSpPr>
          <p:nvPr/>
        </p:nvSpPr>
        <p:spPr bwMode="auto">
          <a:xfrm>
            <a:off x="2141615" y="3337997"/>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8" name="Rectangle 10"/>
          <p:cNvSpPr>
            <a:spLocks noChangeArrowheads="1"/>
          </p:cNvSpPr>
          <p:nvPr/>
        </p:nvSpPr>
        <p:spPr bwMode="auto">
          <a:xfrm>
            <a:off x="883534" y="2887048"/>
            <a:ext cx="720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9" name="Rectangle 12"/>
          <p:cNvSpPr>
            <a:spLocks noChangeArrowheads="1"/>
          </p:cNvSpPr>
          <p:nvPr/>
        </p:nvSpPr>
        <p:spPr bwMode="auto">
          <a:xfrm>
            <a:off x="3007460" y="2887048"/>
            <a:ext cx="5397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a:solidFill>
                  <a:schemeClr val="tx1">
                    <a:lumMod val="75000"/>
                    <a:lumOff val="25000"/>
                  </a:schemeClr>
                </a:solidFill>
                <a:latin typeface="Consolas" panose="020B0609020204030204" pitchFamily="49" charset="0"/>
                <a:ea typeface="ＭＳ Ｐゴシック" charset="-128"/>
              </a:rPr>
              <a:t>&lt;&lt; 2</a:t>
            </a:r>
          </a:p>
        </p:txBody>
      </p:sp>
      <p:sp>
        <p:nvSpPr>
          <p:cNvPr id="103" name="Rectangle 13"/>
          <p:cNvSpPr>
            <a:spLocks noChangeArrowheads="1"/>
          </p:cNvSpPr>
          <p:nvPr/>
        </p:nvSpPr>
        <p:spPr bwMode="auto">
          <a:xfrm>
            <a:off x="2141615" y="2888636"/>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10" name="Rectangle 16"/>
          <p:cNvSpPr>
            <a:spLocks noChangeArrowheads="1"/>
          </p:cNvSpPr>
          <p:nvPr/>
        </p:nvSpPr>
        <p:spPr bwMode="auto">
          <a:xfrm>
            <a:off x="880954" y="2438345"/>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111" name="Rectangle 18"/>
          <p:cNvSpPr>
            <a:spLocks noChangeArrowheads="1"/>
          </p:cNvSpPr>
          <p:nvPr/>
        </p:nvSpPr>
        <p:spPr bwMode="auto">
          <a:xfrm>
            <a:off x="3006145" y="2438345"/>
            <a:ext cx="539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&lt;&lt; 1</a:t>
            </a:r>
          </a:p>
        </p:txBody>
      </p:sp>
      <p:sp>
        <p:nvSpPr>
          <p:cNvPr id="112" name="Rectangle 19"/>
          <p:cNvSpPr>
            <a:spLocks noChangeArrowheads="1"/>
          </p:cNvSpPr>
          <p:nvPr/>
        </p:nvSpPr>
        <p:spPr bwMode="auto">
          <a:xfrm>
            <a:off x="2139358" y="2438345"/>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123" name="Rectangle 22"/>
          <p:cNvSpPr>
            <a:spLocks noChangeArrowheads="1"/>
          </p:cNvSpPr>
          <p:nvPr/>
        </p:nvSpPr>
        <p:spPr bwMode="auto">
          <a:xfrm>
            <a:off x="3007460" y="3334822"/>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28" name="Rectangle 21"/>
          <p:cNvSpPr>
            <a:spLocks noChangeArrowheads="1"/>
          </p:cNvSpPr>
          <p:nvPr/>
        </p:nvSpPr>
        <p:spPr bwMode="auto">
          <a:xfrm>
            <a:off x="1691968" y="1988984"/>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0" name="Rectangle 21"/>
          <p:cNvSpPr>
            <a:spLocks noChangeArrowheads="1"/>
          </p:cNvSpPr>
          <p:nvPr/>
        </p:nvSpPr>
        <p:spPr bwMode="auto">
          <a:xfrm>
            <a:off x="2609791" y="2438667"/>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1" name="Rectangle 21"/>
          <p:cNvSpPr>
            <a:spLocks noChangeArrowheads="1"/>
          </p:cNvSpPr>
          <p:nvPr/>
        </p:nvSpPr>
        <p:spPr bwMode="auto">
          <a:xfrm>
            <a:off x="1691968" y="243898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a:t>
            </a:r>
            <a:r>
              <a:rPr lang="ja-JP" altLang="en-US" sz="2000" b="1" dirty="0">
                <a:solidFill>
                  <a:schemeClr val="accent3"/>
                </a:solidFill>
                <a:latin typeface="Consolas" panose="020B0609020204030204" pitchFamily="49" charset="0"/>
                <a:ea typeface="ＭＳ Ｐゴシック" charset="-128"/>
              </a:rPr>
              <a:t>２</a:t>
            </a:r>
            <a:endParaRPr lang="en-US" altLang="ja-JP" sz="2000" b="1" dirty="0">
              <a:solidFill>
                <a:schemeClr val="accent3"/>
              </a:solidFill>
              <a:latin typeface="Consolas" panose="020B0609020204030204" pitchFamily="49" charset="0"/>
              <a:ea typeface="ＭＳ Ｐゴシック" charset="-128"/>
            </a:endParaRPr>
          </a:p>
        </p:txBody>
      </p:sp>
      <p:sp>
        <p:nvSpPr>
          <p:cNvPr id="132" name="Rectangle 21"/>
          <p:cNvSpPr>
            <a:spLocks noChangeArrowheads="1"/>
          </p:cNvSpPr>
          <p:nvPr/>
        </p:nvSpPr>
        <p:spPr bwMode="auto">
          <a:xfrm>
            <a:off x="2611056"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3" name="Rectangle 21"/>
          <p:cNvSpPr>
            <a:spLocks noChangeArrowheads="1"/>
          </p:cNvSpPr>
          <p:nvPr/>
        </p:nvSpPr>
        <p:spPr bwMode="auto">
          <a:xfrm>
            <a:off x="1674952"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6"/>
                </a:solidFill>
                <a:latin typeface="Consolas" panose="020B0609020204030204" pitchFamily="49" charset="0"/>
                <a:ea typeface="ＭＳ Ｐゴシック" charset="-128"/>
              </a:rPr>
              <a:t>p13</a:t>
            </a:r>
          </a:p>
        </p:txBody>
      </p:sp>
      <p:sp>
        <p:nvSpPr>
          <p:cNvPr id="134" name="Rectangle 21"/>
          <p:cNvSpPr>
            <a:spLocks noChangeArrowheads="1"/>
          </p:cNvSpPr>
          <p:nvPr/>
        </p:nvSpPr>
        <p:spPr bwMode="auto">
          <a:xfrm>
            <a:off x="2609791" y="3338641"/>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p12</a:t>
            </a:r>
          </a:p>
        </p:txBody>
      </p:sp>
      <p:sp>
        <p:nvSpPr>
          <p:cNvPr id="135" name="Rectangle 21"/>
          <p:cNvSpPr>
            <a:spLocks noChangeArrowheads="1"/>
          </p:cNvSpPr>
          <p:nvPr/>
        </p:nvSpPr>
        <p:spPr bwMode="auto">
          <a:xfrm>
            <a:off x="3403144" y="3334822"/>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1</a:t>
            </a:r>
          </a:p>
        </p:txBody>
      </p:sp>
      <p:sp>
        <p:nvSpPr>
          <p:cNvPr id="147" name="Rectangle 21"/>
          <p:cNvSpPr>
            <a:spLocks noChangeArrowheads="1"/>
          </p:cNvSpPr>
          <p:nvPr/>
        </p:nvSpPr>
        <p:spPr bwMode="auto">
          <a:xfrm>
            <a:off x="1674952" y="333831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5"/>
                </a:solidFill>
                <a:latin typeface="Consolas" panose="020B0609020204030204" pitchFamily="49" charset="0"/>
                <a:ea typeface="ＭＳ Ｐゴシック" charset="-128"/>
              </a:rPr>
              <a:t>p14</a:t>
            </a:r>
          </a:p>
        </p:txBody>
      </p:sp>
      <p:sp>
        <p:nvSpPr>
          <p:cNvPr id="148" name="Rectangle 3"/>
          <p:cNvSpPr>
            <a:spLocks noChangeArrowheads="1"/>
          </p:cNvSpPr>
          <p:nvPr/>
        </p:nvSpPr>
        <p:spPr bwMode="auto">
          <a:xfrm>
            <a:off x="468156"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49" name="Rectangle 3"/>
          <p:cNvSpPr>
            <a:spLocks noChangeArrowheads="1"/>
          </p:cNvSpPr>
          <p:nvPr/>
        </p:nvSpPr>
        <p:spPr bwMode="auto">
          <a:xfrm>
            <a:off x="431954" y="243898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solidFill>
                <a:latin typeface="Consolas" panose="020B0609020204030204" pitchFamily="49" charset="0"/>
                <a:cs typeface="Times New Roman" pitchFamily="18" charset="0"/>
              </a:rPr>
              <a:t>I</a:t>
            </a:r>
            <a:r>
              <a:rPr lang="en-US" altLang="ja-JP" sz="2400" b="1" i="1" baseline="-25000" dirty="0">
                <a:solidFill>
                  <a:schemeClr val="accent3"/>
                </a:solidFill>
                <a:latin typeface="Consolas" panose="020B0609020204030204" pitchFamily="49" charset="0"/>
                <a:cs typeface="Times New Roman" pitchFamily="18" charset="0"/>
              </a:rPr>
              <a:t>1</a:t>
            </a:r>
            <a:endParaRPr lang="en-US" altLang="ja-JP" sz="2000" b="1" i="1" dirty="0">
              <a:solidFill>
                <a:schemeClr val="accent3"/>
              </a:solidFill>
              <a:latin typeface="Consolas" panose="020B0609020204030204" pitchFamily="49" charset="0"/>
              <a:ea typeface="ＭＳ Ｐゴシック" charset="-128"/>
              <a:cs typeface="Times New Roman" pitchFamily="18" charset="0"/>
            </a:endParaRPr>
          </a:p>
        </p:txBody>
      </p:sp>
      <p:sp>
        <p:nvSpPr>
          <p:cNvPr id="150" name="Rectangle 3"/>
          <p:cNvSpPr>
            <a:spLocks noChangeArrowheads="1"/>
          </p:cNvSpPr>
          <p:nvPr/>
        </p:nvSpPr>
        <p:spPr bwMode="auto">
          <a:xfrm>
            <a:off x="431954" y="288899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51" name="Rectangle 3"/>
          <p:cNvSpPr>
            <a:spLocks noChangeArrowheads="1"/>
          </p:cNvSpPr>
          <p:nvPr/>
        </p:nvSpPr>
        <p:spPr bwMode="auto">
          <a:xfrm>
            <a:off x="431954"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55" name="Rectangle 3"/>
          <p:cNvSpPr>
            <a:spLocks noChangeArrowheads="1"/>
          </p:cNvSpPr>
          <p:nvPr/>
        </p:nvSpPr>
        <p:spPr bwMode="auto">
          <a:xfrm>
            <a:off x="4572000" y="2348880"/>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0</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6" name="Rectangle 3"/>
          <p:cNvSpPr>
            <a:spLocks noChangeArrowheads="1"/>
          </p:cNvSpPr>
          <p:nvPr/>
        </p:nvSpPr>
        <p:spPr bwMode="auto">
          <a:xfrm>
            <a:off x="4572645" y="2780928"/>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1</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7" name="Rectangle 3"/>
          <p:cNvSpPr>
            <a:spLocks noChangeArrowheads="1"/>
          </p:cNvSpPr>
          <p:nvPr/>
        </p:nvSpPr>
        <p:spPr bwMode="auto">
          <a:xfrm>
            <a:off x="4572000" y="3212976"/>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2</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8" name="Rectangle 3"/>
          <p:cNvSpPr>
            <a:spLocks noChangeArrowheads="1"/>
          </p:cNvSpPr>
          <p:nvPr/>
        </p:nvSpPr>
        <p:spPr bwMode="auto">
          <a:xfrm>
            <a:off x="4572645" y="36450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3</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9" name="Rectangle 3"/>
          <p:cNvSpPr>
            <a:spLocks noChangeArrowheads="1"/>
          </p:cNvSpPr>
          <p:nvPr/>
        </p:nvSpPr>
        <p:spPr bwMode="auto">
          <a:xfrm>
            <a:off x="5075411"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60" name="Rectangle 3"/>
          <p:cNvSpPr>
            <a:spLocks noChangeArrowheads="1"/>
          </p:cNvSpPr>
          <p:nvPr/>
        </p:nvSpPr>
        <p:spPr bwMode="auto">
          <a:xfrm>
            <a:off x="5508105"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lumMod val="75000"/>
                  </a:schemeClr>
                </a:solidFill>
                <a:latin typeface="Consolas" panose="020B0609020204030204" pitchFamily="49" charset="0"/>
                <a:cs typeface="Times New Roman" pitchFamily="18" charset="0"/>
              </a:rPr>
              <a:t>I</a:t>
            </a:r>
            <a:r>
              <a:rPr lang="en-US" altLang="ja-JP" sz="2400" b="1" i="1" baseline="-25000" dirty="0">
                <a:solidFill>
                  <a:schemeClr val="accent3">
                    <a:lumMod val="75000"/>
                  </a:schemeClr>
                </a:solidFill>
                <a:latin typeface="Consolas" panose="020B0609020204030204" pitchFamily="49" charset="0"/>
                <a:cs typeface="Times New Roman" pitchFamily="18" charset="0"/>
              </a:rPr>
              <a:t>1</a:t>
            </a:r>
            <a:endParaRPr lang="en-US" altLang="ja-JP" sz="2000" b="1" i="1" dirty="0">
              <a:solidFill>
                <a:schemeClr val="accent3">
                  <a:lumMod val="75000"/>
                </a:schemeClr>
              </a:solidFill>
              <a:latin typeface="Consolas" panose="020B0609020204030204" pitchFamily="49" charset="0"/>
              <a:ea typeface="ＭＳ Ｐゴシック" charset="-128"/>
              <a:cs typeface="Times New Roman" pitchFamily="18" charset="0"/>
            </a:endParaRPr>
          </a:p>
        </p:txBody>
      </p:sp>
      <p:sp>
        <p:nvSpPr>
          <p:cNvPr id="161" name="Rectangle 3"/>
          <p:cNvSpPr>
            <a:spLocks noChangeArrowheads="1"/>
          </p:cNvSpPr>
          <p:nvPr/>
        </p:nvSpPr>
        <p:spPr bwMode="auto">
          <a:xfrm>
            <a:off x="5940152"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62" name="Rectangle 3"/>
          <p:cNvSpPr>
            <a:spLocks noChangeArrowheads="1"/>
          </p:cNvSpPr>
          <p:nvPr/>
        </p:nvSpPr>
        <p:spPr bwMode="auto">
          <a:xfrm>
            <a:off x="6372200"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63" name="Rectangle 105"/>
          <p:cNvSpPr>
            <a:spLocks noChangeArrowheads="1"/>
          </p:cNvSpPr>
          <p:nvPr/>
        </p:nvSpPr>
        <p:spPr bwMode="auto">
          <a:xfrm>
            <a:off x="6948265" y="2276872"/>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64" name="Rectangle 105"/>
          <p:cNvSpPr>
            <a:spLocks noChangeArrowheads="1"/>
          </p:cNvSpPr>
          <p:nvPr/>
        </p:nvSpPr>
        <p:spPr bwMode="auto">
          <a:xfrm>
            <a:off x="6948265" y="2708920"/>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5" name="Rectangle 105"/>
          <p:cNvSpPr>
            <a:spLocks noChangeArrowheads="1"/>
          </p:cNvSpPr>
          <p:nvPr/>
        </p:nvSpPr>
        <p:spPr bwMode="auto">
          <a:xfrm>
            <a:off x="6948265" y="3140968"/>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6" name="Rectangle 51"/>
          <p:cNvSpPr>
            <a:spLocks noChangeArrowheads="1"/>
          </p:cNvSpPr>
          <p:nvPr/>
        </p:nvSpPr>
        <p:spPr bwMode="auto">
          <a:xfrm>
            <a:off x="6804248" y="1556792"/>
            <a:ext cx="71913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dirty="0" err="1">
                <a:latin typeface="Courier New" pitchFamily="49" charset="0"/>
                <a:cs typeface="Courier New" pitchFamily="49" charset="0"/>
              </a:rPr>
              <a:t>rdy</a:t>
            </a:r>
            <a:endParaRPr lang="en-US" altLang="ja-JP" b="1" dirty="0">
              <a:latin typeface="Courier New" pitchFamily="49" charset="0"/>
              <a:cs typeface="Courier New" pitchFamily="49" charset="0"/>
            </a:endParaRPr>
          </a:p>
        </p:txBody>
      </p:sp>
      <p:sp>
        <p:nvSpPr>
          <p:cNvPr id="173" name="Rectangle 105"/>
          <p:cNvSpPr>
            <a:spLocks noChangeArrowheads="1"/>
          </p:cNvSpPr>
          <p:nvPr/>
        </p:nvSpPr>
        <p:spPr bwMode="auto">
          <a:xfrm>
            <a:off x="6948264" y="3573016"/>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75" name="Rectangle 3"/>
          <p:cNvSpPr>
            <a:spLocks noChangeArrowheads="1"/>
          </p:cNvSpPr>
          <p:nvPr/>
        </p:nvSpPr>
        <p:spPr bwMode="auto">
          <a:xfrm rot="16200000">
            <a:off x="3815755" y="3032794"/>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Courier New" pitchFamily="49" charset="0"/>
              </a:rPr>
              <a:t>consumer</a:t>
            </a:r>
            <a:endParaRPr lang="en-US" altLang="ja-JP" b="1" i="1" dirty="0">
              <a:solidFill>
                <a:srgbClr val="FF0000"/>
              </a:solidFill>
              <a:latin typeface="Consolas" panose="020B0609020204030204" pitchFamily="49" charset="0"/>
              <a:ea typeface="ＭＳ Ｐゴシック" charset="-128"/>
              <a:cs typeface="Courier New" pitchFamily="49" charset="0"/>
            </a:endParaRPr>
          </a:p>
        </p:txBody>
      </p:sp>
      <p:sp>
        <p:nvSpPr>
          <p:cNvPr id="176" name="Rectangle 3"/>
          <p:cNvSpPr>
            <a:spLocks noChangeArrowheads="1"/>
          </p:cNvSpPr>
          <p:nvPr/>
        </p:nvSpPr>
        <p:spPr bwMode="auto">
          <a:xfrm>
            <a:off x="5364088" y="1628800"/>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Times New Roman" pitchFamily="18" charset="0"/>
              </a:rPr>
              <a:t>producer</a:t>
            </a:r>
            <a:endParaRPr lang="en-US" altLang="ja-JP" b="1" i="1" dirty="0">
              <a:solidFill>
                <a:srgbClr val="FF0000"/>
              </a:solidFill>
              <a:latin typeface="Consolas" panose="020B0609020204030204" pitchFamily="49" charset="0"/>
              <a:ea typeface="ＭＳ Ｐゴシック" charset="-128"/>
              <a:cs typeface="Times New Roman" pitchFamily="18" charset="0"/>
            </a:endParaRPr>
          </a:p>
        </p:txBody>
      </p:sp>
      <p:grpSp>
        <p:nvGrpSpPr>
          <p:cNvPr id="39" name="グループ化 38"/>
          <p:cNvGrpSpPr/>
          <p:nvPr/>
        </p:nvGrpSpPr>
        <p:grpSpPr>
          <a:xfrm>
            <a:off x="5076056" y="2276872"/>
            <a:ext cx="1728192" cy="1728192"/>
            <a:chOff x="5076056" y="2276872"/>
            <a:chExt cx="1728192" cy="1728192"/>
          </a:xfrm>
        </p:grpSpPr>
        <p:sp>
          <p:nvSpPr>
            <p:cNvPr id="8" name="正方形/長方形 7"/>
            <p:cNvSpPr/>
            <p:nvPr/>
          </p:nvSpPr>
          <p:spPr>
            <a:xfrm>
              <a:off x="5076056" y="2276872"/>
              <a:ext cx="1728192" cy="1728192"/>
            </a:xfrm>
            <a:prstGeom prst="rect">
              <a:avLst/>
            </a:prstGeom>
            <a:ln w="15875">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cxnSp>
          <p:nvCxnSpPr>
            <p:cNvPr id="13" name="直線コネクタ 12"/>
            <p:cNvCxnSpPr/>
            <p:nvPr/>
          </p:nvCxnSpPr>
          <p:spPr bwMode="auto">
            <a:xfrm>
              <a:off x="5076056" y="2708920"/>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0" name="直線コネクタ 79"/>
            <p:cNvCxnSpPr>
              <a:stCxn id="8" idx="1"/>
              <a:endCxn id="8" idx="3"/>
            </p:cNvCxnSpPr>
            <p:nvPr/>
          </p:nvCxnSpPr>
          <p:spPr bwMode="auto">
            <a:xfrm>
              <a:off x="5076056" y="3140968"/>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1" name="直線コネクタ 80"/>
            <p:cNvCxnSpPr/>
            <p:nvPr/>
          </p:nvCxnSpPr>
          <p:spPr bwMode="auto">
            <a:xfrm>
              <a:off x="5076056" y="3573016"/>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152" name="直線コネクタ 151"/>
            <p:cNvCxnSpPr/>
            <p:nvPr/>
          </p:nvCxnSpPr>
          <p:spPr bwMode="auto">
            <a:xfrm>
              <a:off x="5508104"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3" name="直線コネクタ 152"/>
            <p:cNvCxnSpPr/>
            <p:nvPr/>
          </p:nvCxnSpPr>
          <p:spPr bwMode="auto">
            <a:xfrm>
              <a:off x="5940152"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4" name="直線コネクタ 153"/>
            <p:cNvCxnSpPr/>
            <p:nvPr/>
          </p:nvCxnSpPr>
          <p:spPr bwMode="auto">
            <a:xfrm>
              <a:off x="6372200"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80" name="直線コネクタ 179"/>
            <p:cNvCxnSpPr/>
            <p:nvPr/>
          </p:nvCxnSpPr>
          <p:spPr bwMode="auto">
            <a:xfrm>
              <a:off x="5076056" y="2276872"/>
              <a:ext cx="1728192" cy="1728192"/>
            </a:xfrm>
            <a:prstGeom prst="line">
              <a:avLst/>
            </a:prstGeom>
            <a:noFill/>
            <a:ln w="19050" cap="flat" cmpd="sng" algn="ctr">
              <a:solidFill>
                <a:schemeClr val="accent1"/>
              </a:solidFill>
              <a:prstDash val="solid"/>
              <a:round/>
              <a:headEnd type="none" w="med" len="med"/>
              <a:tailEnd type="none" w="med" len="med"/>
            </a:ln>
            <a:effectLst/>
          </p:spPr>
        </p:cxnSp>
      </p:grpSp>
      <p:sp>
        <p:nvSpPr>
          <p:cNvPr id="177" name="Rectangle 3"/>
          <p:cNvSpPr>
            <a:spLocks noChangeArrowheads="1"/>
          </p:cNvSpPr>
          <p:nvPr/>
        </p:nvSpPr>
        <p:spPr bwMode="auto">
          <a:xfrm>
            <a:off x="5076056" y="2708920"/>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78" name="Rectangle 3"/>
          <p:cNvSpPr>
            <a:spLocks noChangeArrowheads="1"/>
          </p:cNvSpPr>
          <p:nvPr/>
        </p:nvSpPr>
        <p:spPr bwMode="auto">
          <a:xfrm>
            <a:off x="5076056" y="3140968"/>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82" name="Rectangle 3"/>
          <p:cNvSpPr>
            <a:spLocks noChangeArrowheads="1"/>
          </p:cNvSpPr>
          <p:nvPr/>
        </p:nvSpPr>
        <p:spPr bwMode="auto">
          <a:xfrm>
            <a:off x="5508104" y="3573016"/>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accent3">
                    <a:lumMod val="75000"/>
                  </a:schemeClr>
                </a:solidFill>
                <a:latin typeface="Times New Roman" pitchFamily="18" charset="0"/>
                <a:cs typeface="Times New Roman" pitchFamily="18" charset="0"/>
              </a:rPr>
              <a:t>1</a:t>
            </a:r>
            <a:endParaRPr lang="en-US" altLang="ja-JP" sz="2000" b="1" dirty="0">
              <a:solidFill>
                <a:schemeClr val="accent3">
                  <a:lumMod val="75000"/>
                </a:schemeClr>
              </a:solidFill>
              <a:latin typeface="Times New Roman" pitchFamily="18" charset="0"/>
              <a:ea typeface="ＭＳ Ｐゴシック" charset="-128"/>
              <a:cs typeface="Times New Roman" pitchFamily="18" charset="0"/>
            </a:endParaRPr>
          </a:p>
        </p:txBody>
      </p:sp>
    </p:spTree>
    <p:extLst>
      <p:ext uri="{BB962C8B-B14F-4D97-AF65-F5344CB8AC3E}">
        <p14:creationId xmlns:p14="http://schemas.microsoft.com/office/powerpoint/2010/main" val="413039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発行（</a:t>
            </a:r>
            <a:r>
              <a:rPr kumimoji="1" lang="en-US" altLang="ja-JP" dirty="0"/>
              <a:t>issue</a:t>
            </a:r>
            <a:r>
              <a:rPr kumimoji="1" lang="ja-JP" altLang="en-US" dirty="0"/>
              <a:t>）</a:t>
            </a:r>
            <a:endParaRPr kumimoji="1" lang="en-US" altLang="ja-JP" dirty="0"/>
          </a:p>
          <a:p>
            <a:pPr lvl="1"/>
            <a:r>
              <a:rPr kumimoji="1" lang="ja-JP" altLang="en-US" dirty="0"/>
              <a:t>演算器に命令を送信すること</a:t>
            </a:r>
            <a:endParaRPr kumimoji="1" lang="en-US" altLang="ja-JP" dirty="0"/>
          </a:p>
          <a:p>
            <a:r>
              <a:rPr kumimoji="1" lang="ja-JP" altLang="en-US" dirty="0"/>
              <a:t>完了（</a:t>
            </a:r>
            <a:r>
              <a:rPr kumimoji="1" lang="en-US" altLang="ja-JP" dirty="0"/>
              <a:t>complete</a:t>
            </a:r>
            <a:r>
              <a:rPr kumimoji="1" lang="ja-JP" altLang="en-US" dirty="0"/>
              <a:t>）</a:t>
            </a:r>
            <a:endParaRPr kumimoji="1" lang="en-US" altLang="ja-JP" dirty="0"/>
          </a:p>
          <a:p>
            <a:pPr lvl="1"/>
            <a:r>
              <a:rPr kumimoji="1" lang="ja-JP" altLang="en-US" dirty="0"/>
              <a:t>演算が終わり，レジスタ・ファイルへ結果を書き込むこと</a:t>
            </a:r>
            <a:endParaRPr kumimoji="1" lang="en-US" altLang="ja-JP" dirty="0"/>
          </a:p>
          <a:p>
            <a:pPr lvl="1"/>
            <a:r>
              <a:rPr lang="ja-JP" altLang="en-US" dirty="0"/>
              <a:t>投機状態を確定させる </a:t>
            </a:r>
            <a:r>
              <a:rPr lang="en-US" altLang="ja-JP" dirty="0"/>
              <a:t>commit </a:t>
            </a:r>
            <a:r>
              <a:rPr lang="ja-JP" altLang="en-US" dirty="0"/>
              <a:t>とは違うので注意</a:t>
            </a:r>
            <a:endParaRPr kumimoji="1" lang="ja-JP" altLang="en-US" dirty="0"/>
          </a:p>
        </p:txBody>
      </p:sp>
    </p:spTree>
    <p:extLst>
      <p:ext uri="{BB962C8B-B14F-4D97-AF65-F5344CB8AC3E}">
        <p14:creationId xmlns:p14="http://schemas.microsoft.com/office/powerpoint/2010/main" val="2077046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マトリクス・スケジューラ</a:t>
            </a:r>
            <a:endParaRPr kumimoji="1" lang="ja-JP" altLang="en-US" dirty="0"/>
          </a:p>
        </p:txBody>
      </p:sp>
      <p:sp>
        <p:nvSpPr>
          <p:cNvPr id="3" name="コンテンツ プレースホルダー 2"/>
          <p:cNvSpPr>
            <a:spLocks noGrp="1"/>
          </p:cNvSpPr>
          <p:nvPr>
            <p:ph idx="1"/>
          </p:nvPr>
        </p:nvSpPr>
        <p:spPr>
          <a:xfrm>
            <a:off x="685800" y="4382268"/>
            <a:ext cx="7848600" cy="2071068"/>
          </a:xfrm>
        </p:spPr>
        <p:txBody>
          <a:bodyPr/>
          <a:lstStyle/>
          <a:p>
            <a:r>
              <a:rPr kumimoji="1" lang="en-US" altLang="ja-JP" dirty="0"/>
              <a:t>Wakeup </a:t>
            </a:r>
            <a:r>
              <a:rPr kumimoji="1" lang="ja-JP" altLang="en-US" dirty="0"/>
              <a:t>の動作</a:t>
            </a:r>
            <a:endParaRPr kumimoji="1" lang="en-US" altLang="ja-JP" dirty="0"/>
          </a:p>
          <a:p>
            <a:pPr lvl="1"/>
            <a:r>
              <a:rPr lang="ja-JP" altLang="en-US" dirty="0"/>
              <a:t>発行された命令の</a:t>
            </a:r>
            <a:r>
              <a:rPr kumimoji="1" lang="ja-JP" altLang="en-US" dirty="0"/>
              <a:t>列をアサートする</a:t>
            </a:r>
            <a:endParaRPr kumimoji="1" lang="en-US" altLang="ja-JP" dirty="0"/>
          </a:p>
          <a:p>
            <a:pPr lvl="1"/>
            <a:r>
              <a:rPr kumimoji="1" lang="ja-JP" altLang="en-US" dirty="0"/>
              <a:t>各行のその列のビットが立っていたら </a:t>
            </a:r>
            <a:r>
              <a:rPr kumimoji="1" lang="en-US" altLang="ja-JP" dirty="0" err="1"/>
              <a:t>rdy</a:t>
            </a:r>
            <a:r>
              <a:rPr kumimoji="1" lang="en-US" altLang="ja-JP" dirty="0"/>
              <a:t> </a:t>
            </a:r>
            <a:r>
              <a:rPr kumimoji="1" lang="ja-JP" altLang="en-US" dirty="0"/>
              <a:t>を </a:t>
            </a:r>
            <a:r>
              <a:rPr kumimoji="1" lang="en-US" altLang="ja-JP" dirty="0"/>
              <a:t>1 </a:t>
            </a:r>
            <a:r>
              <a:rPr kumimoji="1" lang="ja-JP" altLang="en-US" dirty="0"/>
              <a:t>に</a:t>
            </a:r>
            <a:endParaRPr kumimoji="1" lang="en-US" altLang="ja-JP" dirty="0"/>
          </a:p>
          <a:p>
            <a:r>
              <a:rPr lang="en-US" altLang="ja-JP" dirty="0"/>
              <a:t>RAM </a:t>
            </a:r>
            <a:r>
              <a:rPr lang="ja-JP" altLang="en-US" dirty="0"/>
              <a:t>の読み出しに近い構造で実現できる</a:t>
            </a:r>
            <a:endParaRPr kumimoji="1" lang="en-US" altLang="ja-JP"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60</a:t>
            </a:fld>
            <a:endParaRPr kumimoji="1" lang="ja-JP" altLang="en-US"/>
          </a:p>
        </p:txBody>
      </p:sp>
      <p:sp>
        <p:nvSpPr>
          <p:cNvPr id="82" name="Rectangle 3"/>
          <p:cNvSpPr>
            <a:spLocks noChangeArrowheads="1"/>
          </p:cNvSpPr>
          <p:nvPr/>
        </p:nvSpPr>
        <p:spPr bwMode="auto">
          <a:xfrm>
            <a:off x="881959"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ld</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3" name="Rectangle 4"/>
          <p:cNvSpPr>
            <a:spLocks noChangeArrowheads="1"/>
          </p:cNvSpPr>
          <p:nvPr/>
        </p:nvSpPr>
        <p:spPr bwMode="auto">
          <a:xfrm>
            <a:off x="881959"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add</a:t>
            </a:r>
          </a:p>
        </p:txBody>
      </p:sp>
      <p:sp>
        <p:nvSpPr>
          <p:cNvPr id="84" name="Rectangle 5"/>
          <p:cNvSpPr>
            <a:spLocks noChangeArrowheads="1"/>
          </p:cNvSpPr>
          <p:nvPr/>
        </p:nvSpPr>
        <p:spPr bwMode="auto">
          <a:xfrm>
            <a:off x="2501977" y="1988984"/>
            <a:ext cx="989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*(p10)</a:t>
            </a:r>
          </a:p>
        </p:txBody>
      </p:sp>
      <p:sp>
        <p:nvSpPr>
          <p:cNvPr id="85" name="Rectangle 7"/>
          <p:cNvSpPr>
            <a:spLocks noChangeArrowheads="1"/>
          </p:cNvSpPr>
          <p:nvPr/>
        </p:nvSpPr>
        <p:spPr bwMode="auto">
          <a:xfrm>
            <a:off x="2142582" y="1988984"/>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7" name="Rectangle 9"/>
          <p:cNvSpPr>
            <a:spLocks noChangeArrowheads="1"/>
          </p:cNvSpPr>
          <p:nvPr/>
        </p:nvSpPr>
        <p:spPr bwMode="auto">
          <a:xfrm>
            <a:off x="2108315" y="3337997"/>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8" name="Rectangle 10"/>
          <p:cNvSpPr>
            <a:spLocks noChangeArrowheads="1"/>
          </p:cNvSpPr>
          <p:nvPr/>
        </p:nvSpPr>
        <p:spPr bwMode="auto">
          <a:xfrm>
            <a:off x="883534" y="2887048"/>
            <a:ext cx="720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9" name="Rectangle 12"/>
          <p:cNvSpPr>
            <a:spLocks noChangeArrowheads="1"/>
          </p:cNvSpPr>
          <p:nvPr/>
        </p:nvSpPr>
        <p:spPr bwMode="auto">
          <a:xfrm>
            <a:off x="3007460" y="2887048"/>
            <a:ext cx="5397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a:solidFill>
                  <a:schemeClr val="tx1">
                    <a:lumMod val="75000"/>
                    <a:lumOff val="25000"/>
                  </a:schemeClr>
                </a:solidFill>
                <a:latin typeface="Consolas" panose="020B0609020204030204" pitchFamily="49" charset="0"/>
                <a:ea typeface="ＭＳ Ｐゴシック" charset="-128"/>
              </a:rPr>
              <a:t>&lt;&lt; 2</a:t>
            </a:r>
          </a:p>
        </p:txBody>
      </p:sp>
      <p:sp>
        <p:nvSpPr>
          <p:cNvPr id="103" name="Rectangle 13"/>
          <p:cNvSpPr>
            <a:spLocks noChangeArrowheads="1"/>
          </p:cNvSpPr>
          <p:nvPr/>
        </p:nvSpPr>
        <p:spPr bwMode="auto">
          <a:xfrm>
            <a:off x="2108315" y="2888636"/>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10" name="Rectangle 16"/>
          <p:cNvSpPr>
            <a:spLocks noChangeArrowheads="1"/>
          </p:cNvSpPr>
          <p:nvPr/>
        </p:nvSpPr>
        <p:spPr bwMode="auto">
          <a:xfrm>
            <a:off x="880954" y="2438345"/>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111" name="Rectangle 18"/>
          <p:cNvSpPr>
            <a:spLocks noChangeArrowheads="1"/>
          </p:cNvSpPr>
          <p:nvPr/>
        </p:nvSpPr>
        <p:spPr bwMode="auto">
          <a:xfrm>
            <a:off x="3006145" y="2438345"/>
            <a:ext cx="539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&lt;&lt; 1</a:t>
            </a:r>
          </a:p>
        </p:txBody>
      </p:sp>
      <p:sp>
        <p:nvSpPr>
          <p:cNvPr id="112" name="Rectangle 19"/>
          <p:cNvSpPr>
            <a:spLocks noChangeArrowheads="1"/>
          </p:cNvSpPr>
          <p:nvPr/>
        </p:nvSpPr>
        <p:spPr bwMode="auto">
          <a:xfrm>
            <a:off x="2106058" y="2438345"/>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123" name="Rectangle 22"/>
          <p:cNvSpPr>
            <a:spLocks noChangeArrowheads="1"/>
          </p:cNvSpPr>
          <p:nvPr/>
        </p:nvSpPr>
        <p:spPr bwMode="auto">
          <a:xfrm>
            <a:off x="3007460" y="3334822"/>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28" name="Rectangle 21"/>
          <p:cNvSpPr>
            <a:spLocks noChangeArrowheads="1"/>
          </p:cNvSpPr>
          <p:nvPr/>
        </p:nvSpPr>
        <p:spPr bwMode="auto">
          <a:xfrm>
            <a:off x="1709219" y="1988984"/>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0" name="Rectangle 21"/>
          <p:cNvSpPr>
            <a:spLocks noChangeArrowheads="1"/>
          </p:cNvSpPr>
          <p:nvPr/>
        </p:nvSpPr>
        <p:spPr bwMode="auto">
          <a:xfrm>
            <a:off x="2609791" y="2438667"/>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1" name="Rectangle 21"/>
          <p:cNvSpPr>
            <a:spLocks noChangeArrowheads="1"/>
          </p:cNvSpPr>
          <p:nvPr/>
        </p:nvSpPr>
        <p:spPr bwMode="auto">
          <a:xfrm>
            <a:off x="1691968" y="243898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a:t>
            </a:r>
            <a:r>
              <a:rPr lang="ja-JP" altLang="en-US" sz="2000" b="1" dirty="0">
                <a:solidFill>
                  <a:schemeClr val="accent3"/>
                </a:solidFill>
                <a:latin typeface="Consolas" panose="020B0609020204030204" pitchFamily="49" charset="0"/>
                <a:ea typeface="ＭＳ Ｐゴシック" charset="-128"/>
              </a:rPr>
              <a:t>２</a:t>
            </a:r>
            <a:endParaRPr lang="en-US" altLang="ja-JP" sz="2000" b="1" dirty="0">
              <a:solidFill>
                <a:schemeClr val="accent3"/>
              </a:solidFill>
              <a:latin typeface="Consolas" panose="020B0609020204030204" pitchFamily="49" charset="0"/>
              <a:ea typeface="ＭＳ Ｐゴシック" charset="-128"/>
            </a:endParaRPr>
          </a:p>
        </p:txBody>
      </p:sp>
      <p:sp>
        <p:nvSpPr>
          <p:cNvPr id="132" name="Rectangle 21"/>
          <p:cNvSpPr>
            <a:spLocks noChangeArrowheads="1"/>
          </p:cNvSpPr>
          <p:nvPr/>
        </p:nvSpPr>
        <p:spPr bwMode="auto">
          <a:xfrm>
            <a:off x="2611056"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3" name="Rectangle 21"/>
          <p:cNvSpPr>
            <a:spLocks noChangeArrowheads="1"/>
          </p:cNvSpPr>
          <p:nvPr/>
        </p:nvSpPr>
        <p:spPr bwMode="auto">
          <a:xfrm>
            <a:off x="1674952"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6"/>
                </a:solidFill>
                <a:latin typeface="Consolas" panose="020B0609020204030204" pitchFamily="49" charset="0"/>
                <a:ea typeface="ＭＳ Ｐゴシック" charset="-128"/>
              </a:rPr>
              <a:t>p13</a:t>
            </a:r>
          </a:p>
        </p:txBody>
      </p:sp>
      <p:sp>
        <p:nvSpPr>
          <p:cNvPr id="134" name="Rectangle 21"/>
          <p:cNvSpPr>
            <a:spLocks noChangeArrowheads="1"/>
          </p:cNvSpPr>
          <p:nvPr/>
        </p:nvSpPr>
        <p:spPr bwMode="auto">
          <a:xfrm>
            <a:off x="2609791" y="3338641"/>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p12</a:t>
            </a:r>
          </a:p>
        </p:txBody>
      </p:sp>
      <p:sp>
        <p:nvSpPr>
          <p:cNvPr id="135" name="Rectangle 21"/>
          <p:cNvSpPr>
            <a:spLocks noChangeArrowheads="1"/>
          </p:cNvSpPr>
          <p:nvPr/>
        </p:nvSpPr>
        <p:spPr bwMode="auto">
          <a:xfrm>
            <a:off x="3403144" y="3334822"/>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1</a:t>
            </a:r>
          </a:p>
        </p:txBody>
      </p:sp>
      <p:sp>
        <p:nvSpPr>
          <p:cNvPr id="147" name="Rectangle 21"/>
          <p:cNvSpPr>
            <a:spLocks noChangeArrowheads="1"/>
          </p:cNvSpPr>
          <p:nvPr/>
        </p:nvSpPr>
        <p:spPr bwMode="auto">
          <a:xfrm>
            <a:off x="1674952" y="333831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5"/>
                </a:solidFill>
                <a:latin typeface="Consolas" panose="020B0609020204030204" pitchFamily="49" charset="0"/>
                <a:ea typeface="ＭＳ Ｐゴシック" charset="-128"/>
              </a:rPr>
              <a:t>p14</a:t>
            </a:r>
          </a:p>
        </p:txBody>
      </p:sp>
      <p:sp>
        <p:nvSpPr>
          <p:cNvPr id="148" name="Rectangle 3"/>
          <p:cNvSpPr>
            <a:spLocks noChangeArrowheads="1"/>
          </p:cNvSpPr>
          <p:nvPr/>
        </p:nvSpPr>
        <p:spPr bwMode="auto">
          <a:xfrm>
            <a:off x="468156"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49" name="Rectangle 3"/>
          <p:cNvSpPr>
            <a:spLocks noChangeArrowheads="1"/>
          </p:cNvSpPr>
          <p:nvPr/>
        </p:nvSpPr>
        <p:spPr bwMode="auto">
          <a:xfrm>
            <a:off x="431954" y="243898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solidFill>
                <a:latin typeface="Consolas" panose="020B0609020204030204" pitchFamily="49" charset="0"/>
                <a:cs typeface="Times New Roman" pitchFamily="18" charset="0"/>
              </a:rPr>
              <a:t>I</a:t>
            </a:r>
            <a:r>
              <a:rPr lang="en-US" altLang="ja-JP" sz="2400" b="1" i="1" baseline="-25000" dirty="0">
                <a:solidFill>
                  <a:schemeClr val="accent3"/>
                </a:solidFill>
                <a:latin typeface="Consolas" panose="020B0609020204030204" pitchFamily="49" charset="0"/>
                <a:cs typeface="Times New Roman" pitchFamily="18" charset="0"/>
              </a:rPr>
              <a:t>1</a:t>
            </a:r>
            <a:endParaRPr lang="en-US" altLang="ja-JP" sz="2000" b="1" i="1" dirty="0">
              <a:solidFill>
                <a:schemeClr val="accent3"/>
              </a:solidFill>
              <a:latin typeface="Consolas" panose="020B0609020204030204" pitchFamily="49" charset="0"/>
              <a:ea typeface="ＭＳ Ｐゴシック" charset="-128"/>
              <a:cs typeface="Times New Roman" pitchFamily="18" charset="0"/>
            </a:endParaRPr>
          </a:p>
        </p:txBody>
      </p:sp>
      <p:sp>
        <p:nvSpPr>
          <p:cNvPr id="150" name="Rectangle 3"/>
          <p:cNvSpPr>
            <a:spLocks noChangeArrowheads="1"/>
          </p:cNvSpPr>
          <p:nvPr/>
        </p:nvSpPr>
        <p:spPr bwMode="auto">
          <a:xfrm>
            <a:off x="431954" y="288899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51" name="Rectangle 3"/>
          <p:cNvSpPr>
            <a:spLocks noChangeArrowheads="1"/>
          </p:cNvSpPr>
          <p:nvPr/>
        </p:nvSpPr>
        <p:spPr bwMode="auto">
          <a:xfrm>
            <a:off x="431954"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55" name="Rectangle 3"/>
          <p:cNvSpPr>
            <a:spLocks noChangeArrowheads="1"/>
          </p:cNvSpPr>
          <p:nvPr/>
        </p:nvSpPr>
        <p:spPr bwMode="auto">
          <a:xfrm>
            <a:off x="4572000" y="2348880"/>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0</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6" name="Rectangle 3"/>
          <p:cNvSpPr>
            <a:spLocks noChangeArrowheads="1"/>
          </p:cNvSpPr>
          <p:nvPr/>
        </p:nvSpPr>
        <p:spPr bwMode="auto">
          <a:xfrm>
            <a:off x="4572645" y="2780928"/>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1</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7" name="Rectangle 3"/>
          <p:cNvSpPr>
            <a:spLocks noChangeArrowheads="1"/>
          </p:cNvSpPr>
          <p:nvPr/>
        </p:nvSpPr>
        <p:spPr bwMode="auto">
          <a:xfrm>
            <a:off x="4572000" y="3212976"/>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2</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8" name="Rectangle 3"/>
          <p:cNvSpPr>
            <a:spLocks noChangeArrowheads="1"/>
          </p:cNvSpPr>
          <p:nvPr/>
        </p:nvSpPr>
        <p:spPr bwMode="auto">
          <a:xfrm>
            <a:off x="4572645" y="36450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3</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9" name="Rectangle 3"/>
          <p:cNvSpPr>
            <a:spLocks noChangeArrowheads="1"/>
          </p:cNvSpPr>
          <p:nvPr/>
        </p:nvSpPr>
        <p:spPr bwMode="auto">
          <a:xfrm>
            <a:off x="5075411"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60" name="Rectangle 3"/>
          <p:cNvSpPr>
            <a:spLocks noChangeArrowheads="1"/>
          </p:cNvSpPr>
          <p:nvPr/>
        </p:nvSpPr>
        <p:spPr bwMode="auto">
          <a:xfrm>
            <a:off x="5508105"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lumMod val="75000"/>
                  </a:schemeClr>
                </a:solidFill>
                <a:latin typeface="Consolas" panose="020B0609020204030204" pitchFamily="49" charset="0"/>
                <a:cs typeface="Times New Roman" pitchFamily="18" charset="0"/>
              </a:rPr>
              <a:t>I</a:t>
            </a:r>
            <a:r>
              <a:rPr lang="en-US" altLang="ja-JP" sz="2400" b="1" i="1" baseline="-25000" dirty="0">
                <a:solidFill>
                  <a:schemeClr val="accent3">
                    <a:lumMod val="75000"/>
                  </a:schemeClr>
                </a:solidFill>
                <a:latin typeface="Consolas" panose="020B0609020204030204" pitchFamily="49" charset="0"/>
                <a:cs typeface="Times New Roman" pitchFamily="18" charset="0"/>
              </a:rPr>
              <a:t>1</a:t>
            </a:r>
            <a:endParaRPr lang="en-US" altLang="ja-JP" sz="2000" b="1" i="1" dirty="0">
              <a:solidFill>
                <a:schemeClr val="accent3">
                  <a:lumMod val="75000"/>
                </a:schemeClr>
              </a:solidFill>
              <a:latin typeface="Consolas" panose="020B0609020204030204" pitchFamily="49" charset="0"/>
              <a:ea typeface="ＭＳ Ｐゴシック" charset="-128"/>
              <a:cs typeface="Times New Roman" pitchFamily="18" charset="0"/>
            </a:endParaRPr>
          </a:p>
        </p:txBody>
      </p:sp>
      <p:sp>
        <p:nvSpPr>
          <p:cNvPr id="161" name="Rectangle 3"/>
          <p:cNvSpPr>
            <a:spLocks noChangeArrowheads="1"/>
          </p:cNvSpPr>
          <p:nvPr/>
        </p:nvSpPr>
        <p:spPr bwMode="auto">
          <a:xfrm>
            <a:off x="5940152"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62" name="Rectangle 3"/>
          <p:cNvSpPr>
            <a:spLocks noChangeArrowheads="1"/>
          </p:cNvSpPr>
          <p:nvPr/>
        </p:nvSpPr>
        <p:spPr bwMode="auto">
          <a:xfrm>
            <a:off x="6372200"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63" name="Rectangle 105"/>
          <p:cNvSpPr>
            <a:spLocks noChangeArrowheads="1"/>
          </p:cNvSpPr>
          <p:nvPr/>
        </p:nvSpPr>
        <p:spPr bwMode="auto">
          <a:xfrm>
            <a:off x="6948265" y="2276872"/>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64" name="Rectangle 105"/>
          <p:cNvSpPr>
            <a:spLocks noChangeArrowheads="1"/>
          </p:cNvSpPr>
          <p:nvPr/>
        </p:nvSpPr>
        <p:spPr bwMode="auto">
          <a:xfrm>
            <a:off x="6948265" y="2708920"/>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5" name="Rectangle 105"/>
          <p:cNvSpPr>
            <a:spLocks noChangeArrowheads="1"/>
          </p:cNvSpPr>
          <p:nvPr/>
        </p:nvSpPr>
        <p:spPr bwMode="auto">
          <a:xfrm>
            <a:off x="6948265" y="3140968"/>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6" name="Rectangle 51"/>
          <p:cNvSpPr>
            <a:spLocks noChangeArrowheads="1"/>
          </p:cNvSpPr>
          <p:nvPr/>
        </p:nvSpPr>
        <p:spPr bwMode="auto">
          <a:xfrm>
            <a:off x="6804248" y="1556792"/>
            <a:ext cx="71913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dirty="0" err="1">
                <a:latin typeface="Courier New" pitchFamily="49" charset="0"/>
                <a:cs typeface="Courier New" pitchFamily="49" charset="0"/>
              </a:rPr>
              <a:t>rdy</a:t>
            </a:r>
            <a:r>
              <a:rPr lang="en-US" altLang="ja-JP" b="1" dirty="0">
                <a:latin typeface="Courier New" pitchFamily="49" charset="0"/>
                <a:cs typeface="Courier New" pitchFamily="49" charset="0"/>
              </a:rPr>
              <a:t> </a:t>
            </a:r>
          </a:p>
        </p:txBody>
      </p:sp>
      <p:sp>
        <p:nvSpPr>
          <p:cNvPr id="173" name="Rectangle 105"/>
          <p:cNvSpPr>
            <a:spLocks noChangeArrowheads="1"/>
          </p:cNvSpPr>
          <p:nvPr/>
        </p:nvSpPr>
        <p:spPr bwMode="auto">
          <a:xfrm>
            <a:off x="6948264" y="3573016"/>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75" name="Rectangle 3"/>
          <p:cNvSpPr>
            <a:spLocks noChangeArrowheads="1"/>
          </p:cNvSpPr>
          <p:nvPr/>
        </p:nvSpPr>
        <p:spPr bwMode="auto">
          <a:xfrm rot="16200000">
            <a:off x="3815755" y="3032794"/>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Courier New" pitchFamily="49" charset="0"/>
              </a:rPr>
              <a:t>consumer</a:t>
            </a:r>
            <a:endParaRPr lang="en-US" altLang="ja-JP" b="1" i="1" dirty="0">
              <a:solidFill>
                <a:srgbClr val="FF0000"/>
              </a:solidFill>
              <a:latin typeface="Consolas" panose="020B0609020204030204" pitchFamily="49" charset="0"/>
              <a:ea typeface="ＭＳ Ｐゴシック" charset="-128"/>
              <a:cs typeface="Courier New" pitchFamily="49" charset="0"/>
            </a:endParaRPr>
          </a:p>
        </p:txBody>
      </p:sp>
      <p:sp>
        <p:nvSpPr>
          <p:cNvPr id="176" name="Rectangle 3"/>
          <p:cNvSpPr>
            <a:spLocks noChangeArrowheads="1"/>
          </p:cNvSpPr>
          <p:nvPr/>
        </p:nvSpPr>
        <p:spPr bwMode="auto">
          <a:xfrm>
            <a:off x="5364088" y="1628800"/>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Times New Roman" pitchFamily="18" charset="0"/>
              </a:rPr>
              <a:t>producer</a:t>
            </a:r>
            <a:endParaRPr lang="en-US" altLang="ja-JP" b="1" i="1" dirty="0">
              <a:solidFill>
                <a:srgbClr val="FF0000"/>
              </a:solidFill>
              <a:latin typeface="Consolas" panose="020B0609020204030204" pitchFamily="49" charset="0"/>
              <a:ea typeface="ＭＳ Ｐゴシック" charset="-128"/>
              <a:cs typeface="Times New Roman" pitchFamily="18" charset="0"/>
            </a:endParaRPr>
          </a:p>
        </p:txBody>
      </p:sp>
      <p:grpSp>
        <p:nvGrpSpPr>
          <p:cNvPr id="39" name="グループ化 38"/>
          <p:cNvGrpSpPr/>
          <p:nvPr/>
        </p:nvGrpSpPr>
        <p:grpSpPr>
          <a:xfrm>
            <a:off x="5076056" y="2276872"/>
            <a:ext cx="1728192" cy="1728192"/>
            <a:chOff x="5076056" y="2276872"/>
            <a:chExt cx="1728192" cy="1728192"/>
          </a:xfrm>
        </p:grpSpPr>
        <p:sp>
          <p:nvSpPr>
            <p:cNvPr id="8" name="正方形/長方形 7"/>
            <p:cNvSpPr/>
            <p:nvPr/>
          </p:nvSpPr>
          <p:spPr>
            <a:xfrm>
              <a:off x="5076056" y="2276872"/>
              <a:ext cx="1728192" cy="1728192"/>
            </a:xfrm>
            <a:prstGeom prst="rect">
              <a:avLst/>
            </a:prstGeom>
            <a:ln w="15875">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cxnSp>
          <p:nvCxnSpPr>
            <p:cNvPr id="13" name="直線コネクタ 12"/>
            <p:cNvCxnSpPr/>
            <p:nvPr/>
          </p:nvCxnSpPr>
          <p:spPr bwMode="auto">
            <a:xfrm>
              <a:off x="5076056" y="2708920"/>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0" name="直線コネクタ 79"/>
            <p:cNvCxnSpPr>
              <a:stCxn id="8" idx="1"/>
              <a:endCxn id="8" idx="3"/>
            </p:cNvCxnSpPr>
            <p:nvPr/>
          </p:nvCxnSpPr>
          <p:spPr bwMode="auto">
            <a:xfrm>
              <a:off x="5076056" y="3140968"/>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1" name="直線コネクタ 80"/>
            <p:cNvCxnSpPr/>
            <p:nvPr/>
          </p:nvCxnSpPr>
          <p:spPr bwMode="auto">
            <a:xfrm>
              <a:off x="5076056" y="3573016"/>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152" name="直線コネクタ 151"/>
            <p:cNvCxnSpPr/>
            <p:nvPr/>
          </p:nvCxnSpPr>
          <p:spPr bwMode="auto">
            <a:xfrm>
              <a:off x="5508104"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3" name="直線コネクタ 152"/>
            <p:cNvCxnSpPr/>
            <p:nvPr/>
          </p:nvCxnSpPr>
          <p:spPr bwMode="auto">
            <a:xfrm>
              <a:off x="5940152"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4" name="直線コネクタ 153"/>
            <p:cNvCxnSpPr/>
            <p:nvPr/>
          </p:nvCxnSpPr>
          <p:spPr bwMode="auto">
            <a:xfrm>
              <a:off x="6372200"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80" name="直線コネクタ 179"/>
            <p:cNvCxnSpPr/>
            <p:nvPr/>
          </p:nvCxnSpPr>
          <p:spPr bwMode="auto">
            <a:xfrm>
              <a:off x="5076056" y="2276872"/>
              <a:ext cx="1728192" cy="1728192"/>
            </a:xfrm>
            <a:prstGeom prst="line">
              <a:avLst/>
            </a:prstGeom>
            <a:noFill/>
            <a:ln w="19050" cap="flat" cmpd="sng" algn="ctr">
              <a:solidFill>
                <a:schemeClr val="accent1"/>
              </a:solidFill>
              <a:prstDash val="solid"/>
              <a:round/>
              <a:headEnd type="none" w="med" len="med"/>
              <a:tailEnd type="none" w="med" len="med"/>
            </a:ln>
            <a:effectLst/>
          </p:spPr>
        </p:cxnSp>
      </p:grpSp>
      <p:sp>
        <p:nvSpPr>
          <p:cNvPr id="177" name="Rectangle 3"/>
          <p:cNvSpPr>
            <a:spLocks noChangeArrowheads="1"/>
          </p:cNvSpPr>
          <p:nvPr/>
        </p:nvSpPr>
        <p:spPr bwMode="auto">
          <a:xfrm>
            <a:off x="5076056" y="2708920"/>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78" name="Rectangle 3"/>
          <p:cNvSpPr>
            <a:spLocks noChangeArrowheads="1"/>
          </p:cNvSpPr>
          <p:nvPr/>
        </p:nvSpPr>
        <p:spPr bwMode="auto">
          <a:xfrm>
            <a:off x="5076056" y="3140968"/>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82" name="Rectangle 3"/>
          <p:cNvSpPr>
            <a:spLocks noChangeArrowheads="1"/>
          </p:cNvSpPr>
          <p:nvPr/>
        </p:nvSpPr>
        <p:spPr bwMode="auto">
          <a:xfrm>
            <a:off x="5508104" y="3573016"/>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accent3">
                    <a:lumMod val="75000"/>
                  </a:schemeClr>
                </a:solidFill>
                <a:latin typeface="Times New Roman" pitchFamily="18" charset="0"/>
                <a:cs typeface="Times New Roman" pitchFamily="18" charset="0"/>
              </a:rPr>
              <a:t>1</a:t>
            </a:r>
            <a:endParaRPr lang="en-US" altLang="ja-JP" sz="2000" b="1" dirty="0">
              <a:solidFill>
                <a:schemeClr val="accent3">
                  <a:lumMod val="75000"/>
                </a:schemeClr>
              </a:solidFill>
              <a:latin typeface="Times New Roman" pitchFamily="18" charset="0"/>
              <a:ea typeface="ＭＳ Ｐゴシック" charset="-128"/>
              <a:cs typeface="Times New Roman" pitchFamily="18" charset="0"/>
            </a:endParaRPr>
          </a:p>
        </p:txBody>
      </p:sp>
      <p:sp>
        <p:nvSpPr>
          <p:cNvPr id="185" name="右矢印 184"/>
          <p:cNvSpPr/>
          <p:nvPr/>
        </p:nvSpPr>
        <p:spPr bwMode="auto">
          <a:xfrm rot="16200000">
            <a:off x="4427985" y="3068960"/>
            <a:ext cx="2016224" cy="288032"/>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88" name="Rectangle 105"/>
          <p:cNvSpPr>
            <a:spLocks noChangeArrowheads="1"/>
          </p:cNvSpPr>
          <p:nvPr/>
        </p:nvSpPr>
        <p:spPr bwMode="auto">
          <a:xfrm>
            <a:off x="6948264" y="2708920"/>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89" name="Rectangle 105"/>
          <p:cNvSpPr>
            <a:spLocks noChangeArrowheads="1"/>
          </p:cNvSpPr>
          <p:nvPr/>
        </p:nvSpPr>
        <p:spPr bwMode="auto">
          <a:xfrm>
            <a:off x="6948264" y="3140968"/>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86" name="Line 15"/>
          <p:cNvSpPr>
            <a:spLocks noChangeShapeType="1"/>
          </p:cNvSpPr>
          <p:nvPr/>
        </p:nvSpPr>
        <p:spPr bwMode="auto">
          <a:xfrm flipV="1">
            <a:off x="5407294" y="2852936"/>
            <a:ext cx="1684986"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7" name="Line 16"/>
          <p:cNvSpPr>
            <a:spLocks noChangeShapeType="1"/>
          </p:cNvSpPr>
          <p:nvPr/>
        </p:nvSpPr>
        <p:spPr bwMode="auto">
          <a:xfrm flipV="1">
            <a:off x="5407294" y="3284984"/>
            <a:ext cx="1684986" cy="1585"/>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146738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wipe(down)">
                                      <p:cBhvr>
                                        <p:cTn id="7" dur="5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wipe(left)">
                                      <p:cBhvr>
                                        <p:cTn id="12" dur="500"/>
                                        <p:tgtEl>
                                          <p:spTgt spid="186"/>
                                        </p:tgtEl>
                                      </p:cBhvr>
                                    </p:animEffect>
                                  </p:childTnLst>
                                </p:cTn>
                              </p:par>
                              <p:par>
                                <p:cTn id="13" presetID="22" presetClass="entr" presetSubtype="8" fill="hold" grpId="1" nodeType="withEffect">
                                  <p:stCondLst>
                                    <p:cond delay="0"/>
                                  </p:stCondLst>
                                  <p:childTnLst>
                                    <p:set>
                                      <p:cBhvr>
                                        <p:cTn id="14" dur="1" fill="hold">
                                          <p:stCondLst>
                                            <p:cond delay="0"/>
                                          </p:stCondLst>
                                        </p:cTn>
                                        <p:tgtEl>
                                          <p:spTgt spid="187"/>
                                        </p:tgtEl>
                                        <p:attrNameLst>
                                          <p:attrName>style.visibility</p:attrName>
                                        </p:attrNameLst>
                                      </p:cBhvr>
                                      <p:to>
                                        <p:strVal val="visible"/>
                                      </p:to>
                                    </p:set>
                                    <p:animEffect transition="in" filter="wipe(left)">
                                      <p:cBhvr>
                                        <p:cTn id="15" dur="500"/>
                                        <p:tgtEl>
                                          <p:spTgt spid="18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8"/>
                                        </p:tgtEl>
                                        <p:attrNameLst>
                                          <p:attrName>style.visibility</p:attrName>
                                        </p:attrNameLst>
                                      </p:cBhvr>
                                      <p:to>
                                        <p:strVal val="visible"/>
                                      </p:to>
                                    </p:set>
                                    <p:animEffect transition="in" filter="wipe(left)">
                                      <p:cBhvr>
                                        <p:cTn id="20" dur="500"/>
                                        <p:tgtEl>
                                          <p:spTgt spid="18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wipe(left)">
                                      <p:cBhvr>
                                        <p:cTn id="23" dur="500"/>
                                        <p:tgtEl>
                                          <p:spTgt spid="18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185"/>
                                        </p:tgtEl>
                                      </p:cBhvr>
                                    </p:animEffect>
                                    <p:set>
                                      <p:cBhvr>
                                        <p:cTn id="28" dur="1" fill="hold">
                                          <p:stCondLst>
                                            <p:cond delay="499"/>
                                          </p:stCondLst>
                                        </p:cTn>
                                        <p:tgtEl>
                                          <p:spTgt spid="18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86"/>
                                        </p:tgtEl>
                                      </p:cBhvr>
                                    </p:animEffect>
                                    <p:set>
                                      <p:cBhvr>
                                        <p:cTn id="31" dur="1" fill="hold">
                                          <p:stCondLst>
                                            <p:cond delay="499"/>
                                          </p:stCondLst>
                                        </p:cTn>
                                        <p:tgtEl>
                                          <p:spTgt spid="18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87"/>
                                        </p:tgtEl>
                                      </p:cBhvr>
                                    </p:animEffect>
                                    <p:set>
                                      <p:cBhvr>
                                        <p:cTn id="34" dur="1" fill="hold">
                                          <p:stCondLst>
                                            <p:cond delay="499"/>
                                          </p:stCondLst>
                                        </p:cTn>
                                        <p:tgtEl>
                                          <p:spTgt spid="1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P spid="185" grpId="1" animBg="1"/>
      <p:bldP spid="188" grpId="0" animBg="1"/>
      <p:bldP spid="189" grpId="0" animBg="1"/>
      <p:bldP spid="186" grpId="0" animBg="1"/>
      <p:bldP spid="186" grpId="1" animBg="1"/>
      <p:bldP spid="187" grpId="0" animBg="1"/>
      <p:bldP spid="187"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lang="en-US" altLang="ja-JP"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b="1" dirty="0"/>
              <a:t>性能への影響</a:t>
            </a:r>
            <a:endParaRPr kumimoji="1" lang="en-US" altLang="ja-JP" b="1" dirty="0"/>
          </a:p>
          <a:p>
            <a:pPr marL="817200" lvl="1" indent="-457200">
              <a:buFont typeface="+mj-lt"/>
              <a:buAutoNum type="arabicPeriod"/>
            </a:pPr>
            <a:r>
              <a:rPr lang="ja-JP" altLang="en-US" dirty="0"/>
              <a:t>トマスロ方式との違い</a:t>
            </a:r>
            <a:endParaRPr kumimoji="1" lang="ja-JP" altLang="en-US" dirty="0"/>
          </a:p>
        </p:txBody>
      </p:sp>
    </p:spTree>
    <p:extLst>
      <p:ext uri="{BB962C8B-B14F-4D97-AF65-F5344CB8AC3E}">
        <p14:creationId xmlns:p14="http://schemas.microsoft.com/office/powerpoint/2010/main" val="1942088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発行キューの特性</a:t>
            </a:r>
          </a:p>
        </p:txBody>
      </p:sp>
      <p:sp>
        <p:nvSpPr>
          <p:cNvPr id="3" name="テキスト プレースホルダー 2"/>
          <p:cNvSpPr>
            <a:spLocks noGrp="1"/>
          </p:cNvSpPr>
          <p:nvPr>
            <p:ph type="body" sz="quarter" idx="10"/>
          </p:nvPr>
        </p:nvSpPr>
        <p:spPr>
          <a:xfrm>
            <a:off x="611956" y="1088975"/>
            <a:ext cx="8280092" cy="1890020"/>
          </a:xfrm>
        </p:spPr>
        <p:txBody>
          <a:bodyPr/>
          <a:lstStyle/>
          <a:p>
            <a:r>
              <a:rPr kumimoji="1" lang="en-US" altLang="ja-JP" dirty="0"/>
              <a:t>Wakeup-Select </a:t>
            </a:r>
            <a:r>
              <a:rPr kumimoji="1" lang="ja-JP" altLang="en-US" dirty="0"/>
              <a:t>は１サイクルで終える必要がある</a:t>
            </a:r>
            <a:endParaRPr kumimoji="1" lang="en-US" altLang="ja-JP" dirty="0"/>
          </a:p>
          <a:p>
            <a:pPr lvl="1"/>
            <a:r>
              <a:rPr kumimoji="1" lang="ja-JP" altLang="en-US" dirty="0"/>
              <a:t>ここをパイプライン化すると，依存がある命令の実行が遅くなる</a:t>
            </a:r>
            <a:endParaRPr kumimoji="1" lang="en-US" altLang="ja-JP" dirty="0"/>
          </a:p>
          <a:p>
            <a:r>
              <a:rPr kumimoji="1" lang="ja-JP" altLang="en-US" dirty="0"/>
              <a:t>広範囲へのブロードキャストや選択などを伴う</a:t>
            </a:r>
            <a:endParaRPr kumimoji="1" lang="en-US" altLang="ja-JP" dirty="0"/>
          </a:p>
          <a:p>
            <a:pPr lvl="1"/>
            <a:r>
              <a:rPr kumimoji="1" lang="ja-JP" altLang="en-US" dirty="0"/>
              <a:t>クリティカルパスになりやすい</a:t>
            </a:r>
          </a:p>
        </p:txBody>
      </p:sp>
      <p:sp>
        <p:nvSpPr>
          <p:cNvPr id="4" name="Rectangle 69"/>
          <p:cNvSpPr>
            <a:spLocks noChangeArrowheads="1"/>
          </p:cNvSpPr>
          <p:nvPr/>
        </p:nvSpPr>
        <p:spPr bwMode="auto">
          <a:xfrm>
            <a:off x="2411976" y="342003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2861977" y="342003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4662001" y="342003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3"/>
          <p:cNvSpPr>
            <a:spLocks noChangeArrowheads="1"/>
          </p:cNvSpPr>
          <p:nvPr/>
        </p:nvSpPr>
        <p:spPr bwMode="auto">
          <a:xfrm>
            <a:off x="5112006" y="342003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0"/>
          <p:cNvSpPr>
            <a:spLocks noChangeArrowheads="1"/>
          </p:cNvSpPr>
          <p:nvPr/>
        </p:nvSpPr>
        <p:spPr bwMode="auto">
          <a:xfrm>
            <a:off x="4211992" y="342003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9" name="Rectangle 70"/>
          <p:cNvSpPr>
            <a:spLocks noChangeArrowheads="1"/>
          </p:cNvSpPr>
          <p:nvPr/>
        </p:nvSpPr>
        <p:spPr bwMode="auto">
          <a:xfrm>
            <a:off x="3311986" y="342003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13" name="Rectangle 70"/>
          <p:cNvSpPr>
            <a:spLocks noChangeArrowheads="1"/>
          </p:cNvSpPr>
          <p:nvPr/>
        </p:nvSpPr>
        <p:spPr bwMode="auto">
          <a:xfrm>
            <a:off x="3761991" y="3420034"/>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11" name="Rectangle 70"/>
          <p:cNvSpPr>
            <a:spLocks noChangeArrowheads="1"/>
          </p:cNvSpPr>
          <p:nvPr/>
        </p:nvSpPr>
        <p:spPr bwMode="auto">
          <a:xfrm>
            <a:off x="3941993" y="342003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10" name="Rectangle 70"/>
          <p:cNvSpPr>
            <a:spLocks noChangeArrowheads="1"/>
          </p:cNvSpPr>
          <p:nvPr/>
        </p:nvSpPr>
        <p:spPr bwMode="auto">
          <a:xfrm>
            <a:off x="3761991" y="342003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14" name="Rectangle 69"/>
          <p:cNvSpPr>
            <a:spLocks noChangeArrowheads="1"/>
          </p:cNvSpPr>
          <p:nvPr/>
        </p:nvSpPr>
        <p:spPr bwMode="auto">
          <a:xfrm>
            <a:off x="2861981" y="387003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 name="Rectangle 70"/>
          <p:cNvSpPr>
            <a:spLocks noChangeArrowheads="1"/>
          </p:cNvSpPr>
          <p:nvPr/>
        </p:nvSpPr>
        <p:spPr bwMode="auto">
          <a:xfrm>
            <a:off x="3311982" y="387003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 name="Rectangle 71"/>
          <p:cNvSpPr>
            <a:spLocks noChangeArrowheads="1"/>
          </p:cNvSpPr>
          <p:nvPr/>
        </p:nvSpPr>
        <p:spPr bwMode="auto">
          <a:xfrm>
            <a:off x="5112006" y="387003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7" name="Rectangle 73"/>
          <p:cNvSpPr>
            <a:spLocks noChangeArrowheads="1"/>
          </p:cNvSpPr>
          <p:nvPr/>
        </p:nvSpPr>
        <p:spPr bwMode="auto">
          <a:xfrm>
            <a:off x="5562011" y="387003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0"/>
          <p:cNvSpPr>
            <a:spLocks noChangeArrowheads="1"/>
          </p:cNvSpPr>
          <p:nvPr/>
        </p:nvSpPr>
        <p:spPr bwMode="auto">
          <a:xfrm>
            <a:off x="4661997" y="387003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9" name="Rectangle 70"/>
          <p:cNvSpPr>
            <a:spLocks noChangeArrowheads="1"/>
          </p:cNvSpPr>
          <p:nvPr/>
        </p:nvSpPr>
        <p:spPr bwMode="auto">
          <a:xfrm>
            <a:off x="3761991" y="387003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0" name="Rectangle 70"/>
          <p:cNvSpPr>
            <a:spLocks noChangeArrowheads="1"/>
          </p:cNvSpPr>
          <p:nvPr/>
        </p:nvSpPr>
        <p:spPr bwMode="auto">
          <a:xfrm>
            <a:off x="4211996" y="3870039"/>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21" name="Rectangle 70"/>
          <p:cNvSpPr>
            <a:spLocks noChangeArrowheads="1"/>
          </p:cNvSpPr>
          <p:nvPr/>
        </p:nvSpPr>
        <p:spPr bwMode="auto">
          <a:xfrm>
            <a:off x="4391998" y="3870039"/>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22" name="Rectangle 70"/>
          <p:cNvSpPr>
            <a:spLocks noChangeArrowheads="1"/>
          </p:cNvSpPr>
          <p:nvPr/>
        </p:nvSpPr>
        <p:spPr bwMode="auto">
          <a:xfrm>
            <a:off x="4211996" y="3870039"/>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23" name="Rectangle 69"/>
          <p:cNvSpPr>
            <a:spLocks noChangeArrowheads="1"/>
          </p:cNvSpPr>
          <p:nvPr/>
        </p:nvSpPr>
        <p:spPr bwMode="auto">
          <a:xfrm>
            <a:off x="3311986" y="432004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761987" y="432004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562011" y="432004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012016" y="432004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112002" y="432004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0"/>
          <p:cNvSpPr>
            <a:spLocks noChangeArrowheads="1"/>
          </p:cNvSpPr>
          <p:nvPr/>
        </p:nvSpPr>
        <p:spPr bwMode="auto">
          <a:xfrm>
            <a:off x="4211996" y="432004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9" name="Rectangle 70"/>
          <p:cNvSpPr>
            <a:spLocks noChangeArrowheads="1"/>
          </p:cNvSpPr>
          <p:nvPr/>
        </p:nvSpPr>
        <p:spPr bwMode="auto">
          <a:xfrm>
            <a:off x="4662001" y="4320044"/>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30" name="Rectangle 70"/>
          <p:cNvSpPr>
            <a:spLocks noChangeArrowheads="1"/>
          </p:cNvSpPr>
          <p:nvPr/>
        </p:nvSpPr>
        <p:spPr bwMode="auto">
          <a:xfrm>
            <a:off x="4842003" y="432004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31" name="Rectangle 70"/>
          <p:cNvSpPr>
            <a:spLocks noChangeArrowheads="1"/>
          </p:cNvSpPr>
          <p:nvPr/>
        </p:nvSpPr>
        <p:spPr bwMode="auto">
          <a:xfrm>
            <a:off x="4662001" y="432004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32" name="Rectangle 69"/>
          <p:cNvSpPr>
            <a:spLocks noChangeArrowheads="1"/>
          </p:cNvSpPr>
          <p:nvPr/>
        </p:nvSpPr>
        <p:spPr bwMode="auto">
          <a:xfrm>
            <a:off x="2411976"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3" name="Rectangle 70"/>
          <p:cNvSpPr>
            <a:spLocks noChangeArrowheads="1"/>
          </p:cNvSpPr>
          <p:nvPr/>
        </p:nvSpPr>
        <p:spPr bwMode="auto">
          <a:xfrm>
            <a:off x="2861977" y="504901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4" name="Rectangle 71"/>
          <p:cNvSpPr>
            <a:spLocks noChangeArrowheads="1"/>
          </p:cNvSpPr>
          <p:nvPr/>
        </p:nvSpPr>
        <p:spPr bwMode="auto">
          <a:xfrm>
            <a:off x="5112006" y="504005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5" name="Rectangle 73"/>
          <p:cNvSpPr>
            <a:spLocks noChangeArrowheads="1"/>
          </p:cNvSpPr>
          <p:nvPr/>
        </p:nvSpPr>
        <p:spPr bwMode="auto">
          <a:xfrm>
            <a:off x="5562011" y="504005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0"/>
          <p:cNvSpPr>
            <a:spLocks noChangeArrowheads="1"/>
          </p:cNvSpPr>
          <p:nvPr/>
        </p:nvSpPr>
        <p:spPr bwMode="auto">
          <a:xfrm>
            <a:off x="4661997" y="504005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70"/>
          <p:cNvSpPr>
            <a:spLocks noChangeArrowheads="1"/>
          </p:cNvSpPr>
          <p:nvPr/>
        </p:nvSpPr>
        <p:spPr bwMode="auto">
          <a:xfrm>
            <a:off x="3311986"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38" name="Rectangle 70"/>
          <p:cNvSpPr>
            <a:spLocks noChangeArrowheads="1"/>
          </p:cNvSpPr>
          <p:nvPr/>
        </p:nvSpPr>
        <p:spPr bwMode="auto">
          <a:xfrm>
            <a:off x="3761991" y="504901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41" name="Rectangle 69"/>
          <p:cNvSpPr>
            <a:spLocks noChangeArrowheads="1"/>
          </p:cNvSpPr>
          <p:nvPr/>
        </p:nvSpPr>
        <p:spPr bwMode="auto">
          <a:xfrm>
            <a:off x="2861981"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3311982" y="549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3" name="Rectangle 71"/>
          <p:cNvSpPr>
            <a:spLocks noChangeArrowheads="1"/>
          </p:cNvSpPr>
          <p:nvPr/>
        </p:nvSpPr>
        <p:spPr bwMode="auto">
          <a:xfrm>
            <a:off x="6012016" y="5490057"/>
            <a:ext cx="360000" cy="377946"/>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6462021" y="5490057"/>
            <a:ext cx="360000" cy="377946"/>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70"/>
          <p:cNvSpPr>
            <a:spLocks noChangeArrowheads="1"/>
          </p:cNvSpPr>
          <p:nvPr/>
        </p:nvSpPr>
        <p:spPr bwMode="auto">
          <a:xfrm>
            <a:off x="5562007" y="5490057"/>
            <a:ext cx="360000" cy="377946"/>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6" name="Rectangle 70"/>
          <p:cNvSpPr>
            <a:spLocks noChangeArrowheads="1"/>
          </p:cNvSpPr>
          <p:nvPr/>
        </p:nvSpPr>
        <p:spPr bwMode="auto">
          <a:xfrm>
            <a:off x="3761991"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50" name="Rectangle 69"/>
          <p:cNvSpPr>
            <a:spLocks noChangeArrowheads="1"/>
          </p:cNvSpPr>
          <p:nvPr/>
        </p:nvSpPr>
        <p:spPr bwMode="auto">
          <a:xfrm>
            <a:off x="3311986"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1" name="Rectangle 70"/>
          <p:cNvSpPr>
            <a:spLocks noChangeArrowheads="1"/>
          </p:cNvSpPr>
          <p:nvPr/>
        </p:nvSpPr>
        <p:spPr bwMode="auto">
          <a:xfrm>
            <a:off x="3761987" y="594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0"/>
          <p:cNvSpPr>
            <a:spLocks noChangeArrowheads="1"/>
          </p:cNvSpPr>
          <p:nvPr/>
        </p:nvSpPr>
        <p:spPr bwMode="auto">
          <a:xfrm>
            <a:off x="4211996"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59" name="Rectangle 70"/>
          <p:cNvSpPr>
            <a:spLocks noChangeArrowheads="1"/>
          </p:cNvSpPr>
          <p:nvPr/>
        </p:nvSpPr>
        <p:spPr bwMode="auto">
          <a:xfrm>
            <a:off x="4211996" y="504901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
        <p:nvSpPr>
          <p:cNvPr id="60" name="Rectangle 70"/>
          <p:cNvSpPr>
            <a:spLocks noChangeArrowheads="1"/>
          </p:cNvSpPr>
          <p:nvPr/>
        </p:nvSpPr>
        <p:spPr bwMode="auto">
          <a:xfrm>
            <a:off x="4662001" y="5490057"/>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61" name="Rectangle 70"/>
          <p:cNvSpPr>
            <a:spLocks noChangeArrowheads="1"/>
          </p:cNvSpPr>
          <p:nvPr/>
        </p:nvSpPr>
        <p:spPr bwMode="auto">
          <a:xfrm>
            <a:off x="5112006" y="5490057"/>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
        <p:nvSpPr>
          <p:cNvPr id="62" name="Rectangle 71"/>
          <p:cNvSpPr>
            <a:spLocks noChangeArrowheads="1"/>
          </p:cNvSpPr>
          <p:nvPr/>
        </p:nvSpPr>
        <p:spPr bwMode="auto">
          <a:xfrm>
            <a:off x="6912026" y="5949028"/>
            <a:ext cx="360000" cy="377946"/>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3" name="Rectangle 73"/>
          <p:cNvSpPr>
            <a:spLocks noChangeArrowheads="1"/>
          </p:cNvSpPr>
          <p:nvPr/>
        </p:nvSpPr>
        <p:spPr bwMode="auto">
          <a:xfrm>
            <a:off x="7362031" y="5949028"/>
            <a:ext cx="360000" cy="377946"/>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70"/>
          <p:cNvSpPr>
            <a:spLocks noChangeArrowheads="1"/>
          </p:cNvSpPr>
          <p:nvPr/>
        </p:nvSpPr>
        <p:spPr bwMode="auto">
          <a:xfrm>
            <a:off x="6462017" y="5949028"/>
            <a:ext cx="360000" cy="377946"/>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5" name="Rectangle 70"/>
          <p:cNvSpPr>
            <a:spLocks noChangeArrowheads="1"/>
          </p:cNvSpPr>
          <p:nvPr/>
        </p:nvSpPr>
        <p:spPr bwMode="auto">
          <a:xfrm>
            <a:off x="5562011" y="594902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66" name="Rectangle 70"/>
          <p:cNvSpPr>
            <a:spLocks noChangeArrowheads="1"/>
          </p:cNvSpPr>
          <p:nvPr/>
        </p:nvSpPr>
        <p:spPr bwMode="auto">
          <a:xfrm>
            <a:off x="6012016" y="594902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Tree>
    <p:extLst>
      <p:ext uri="{BB962C8B-B14F-4D97-AF65-F5344CB8AC3E}">
        <p14:creationId xmlns:p14="http://schemas.microsoft.com/office/powerpoint/2010/main" val="2827431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発行と </a:t>
            </a:r>
            <a:r>
              <a:rPr kumimoji="1" lang="en-US" altLang="ja-JP" dirty="0"/>
              <a:t>out-of-order </a:t>
            </a:r>
            <a:r>
              <a:rPr kumimoji="1" lang="ja-JP" altLang="en-US" dirty="0"/>
              <a:t>発行の性能（</a:t>
            </a:r>
            <a:r>
              <a:rPr kumimoji="1" lang="en-US" altLang="ja-JP" dirty="0"/>
              <a:t>IPC</a:t>
            </a:r>
            <a:r>
              <a:rPr kumimoji="1" lang="ja-JP" altLang="en-US" dirty="0"/>
              <a:t>）</a:t>
            </a:r>
            <a:br>
              <a:rPr kumimoji="1" lang="en-US" altLang="ja-JP" dirty="0"/>
            </a:br>
            <a:r>
              <a:rPr kumimoji="1" lang="en-US" altLang="ja-JP" dirty="0"/>
              <a:t>SPECCPU 2006 </a:t>
            </a:r>
            <a:r>
              <a:rPr kumimoji="1" lang="ja-JP" altLang="en-US" dirty="0"/>
              <a:t>より</a:t>
            </a:r>
          </a:p>
        </p:txBody>
      </p:sp>
      <p:sp>
        <p:nvSpPr>
          <p:cNvPr id="3" name="テキスト プレースホルダー 2"/>
          <p:cNvSpPr>
            <a:spLocks noGrp="1"/>
          </p:cNvSpPr>
          <p:nvPr>
            <p:ph type="body" sz="quarter" idx="10"/>
          </p:nvPr>
        </p:nvSpPr>
        <p:spPr>
          <a:xfrm>
            <a:off x="611956" y="5769026"/>
            <a:ext cx="8280092" cy="1088974"/>
          </a:xfrm>
        </p:spPr>
        <p:txBody>
          <a:bodyPr/>
          <a:lstStyle/>
          <a:p>
            <a:r>
              <a:rPr kumimoji="1" lang="en-US" altLang="ja-JP" dirty="0"/>
              <a:t>OoO </a:t>
            </a:r>
            <a:r>
              <a:rPr kumimoji="1" lang="ja-JP" altLang="en-US" dirty="0"/>
              <a:t>発行の </a:t>
            </a:r>
            <a:r>
              <a:rPr kumimoji="1" lang="en-US" altLang="ja-JP" dirty="0"/>
              <a:t>CPU </a:t>
            </a:r>
            <a:r>
              <a:rPr kumimoji="1" lang="ja-JP" altLang="en-US" dirty="0"/>
              <a:t>の性能で正規化</a:t>
            </a:r>
            <a:endParaRPr kumimoji="1" lang="en-US" altLang="ja-JP" dirty="0"/>
          </a:p>
          <a:p>
            <a:pPr lvl="1"/>
            <a:r>
              <a:rPr lang="en-US" altLang="ja-JP" dirty="0"/>
              <a:t>InO </a:t>
            </a:r>
            <a:r>
              <a:rPr lang="ja-JP" altLang="en-US" dirty="0"/>
              <a:t>発行の </a:t>
            </a:r>
            <a:r>
              <a:rPr lang="en-US" altLang="ja-JP" dirty="0"/>
              <a:t>CPU </a:t>
            </a:r>
            <a:r>
              <a:rPr lang="ja-JP" altLang="en-US" dirty="0"/>
              <a:t>の性能は，平均で </a:t>
            </a:r>
            <a:r>
              <a:rPr lang="en-US" altLang="ja-JP" dirty="0"/>
              <a:t>OoO </a:t>
            </a:r>
            <a:r>
              <a:rPr lang="ja-JP" altLang="en-US" dirty="0"/>
              <a:t>発行の</a:t>
            </a:r>
            <a:r>
              <a:rPr lang="en-US" altLang="ja-JP" dirty="0"/>
              <a:t>60%</a:t>
            </a:r>
            <a:r>
              <a:rPr lang="ja-JP" altLang="en-US" dirty="0"/>
              <a:t>程度</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70573840"/>
              </p:ext>
            </p:extLst>
          </p:nvPr>
        </p:nvGraphicFramePr>
        <p:xfrm>
          <a:off x="341953" y="1006288"/>
          <a:ext cx="8550095" cy="484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07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lang="en-US" altLang="ja-JP"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dirty="0"/>
              <a:t>性能への影響</a:t>
            </a:r>
            <a:endParaRPr kumimoji="1" lang="en-US" altLang="ja-JP" dirty="0"/>
          </a:p>
          <a:p>
            <a:pPr marL="817200" lvl="1" indent="-457200">
              <a:buFont typeface="+mj-lt"/>
              <a:buAutoNum type="arabicPeriod"/>
            </a:pPr>
            <a:r>
              <a:rPr lang="ja-JP" altLang="en-US" b="1" dirty="0"/>
              <a:t>トマスロ方式との違い</a:t>
            </a:r>
            <a:endParaRPr kumimoji="1" lang="ja-JP" altLang="en-US" b="1" dirty="0"/>
          </a:p>
        </p:txBody>
      </p:sp>
    </p:spTree>
    <p:extLst>
      <p:ext uri="{BB962C8B-B14F-4D97-AF65-F5344CB8AC3E}">
        <p14:creationId xmlns:p14="http://schemas.microsoft.com/office/powerpoint/2010/main" val="3292784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CF86-C743-4250-965D-15AD241EF77C}"/>
              </a:ext>
            </a:extLst>
          </p:cNvPr>
          <p:cNvSpPr>
            <a:spLocks noGrp="1"/>
          </p:cNvSpPr>
          <p:nvPr>
            <p:ph type="title"/>
          </p:nvPr>
        </p:nvSpPr>
        <p:spPr/>
        <p:txBody>
          <a:bodyPr/>
          <a:lstStyle/>
          <a:p>
            <a:r>
              <a:rPr kumimoji="1" lang="en-US" altLang="ja-JP" dirty="0"/>
              <a:t>Out-of-order </a:t>
            </a:r>
            <a:r>
              <a:rPr kumimoji="1" lang="ja-JP" altLang="en-US" dirty="0"/>
              <a:t>発行の方式</a:t>
            </a:r>
          </a:p>
        </p:txBody>
      </p:sp>
      <p:sp>
        <p:nvSpPr>
          <p:cNvPr id="3" name="テキスト プレースホルダー 2">
            <a:extLst>
              <a:ext uri="{FF2B5EF4-FFF2-40B4-BE49-F238E27FC236}">
                <a16:creationId xmlns:a16="http://schemas.microsoft.com/office/drawing/2014/main" id="{F0A21FAD-61D6-459C-9221-D620BCB0628E}"/>
              </a:ext>
            </a:extLst>
          </p:cNvPr>
          <p:cNvSpPr>
            <a:spLocks noGrp="1"/>
          </p:cNvSpPr>
          <p:nvPr>
            <p:ph type="body" sz="quarter" idx="10"/>
          </p:nvPr>
        </p:nvSpPr>
        <p:spPr/>
        <p:txBody>
          <a:bodyPr/>
          <a:lstStyle/>
          <a:p>
            <a:r>
              <a:rPr kumimoji="1" lang="ja-JP" altLang="en-US" dirty="0"/>
              <a:t>ここまで話をしてきたのは物理レジスタ方式</a:t>
            </a:r>
            <a:endParaRPr kumimoji="1" lang="en-US" altLang="ja-JP" dirty="0"/>
          </a:p>
          <a:p>
            <a:pPr lvl="1"/>
            <a:r>
              <a:rPr lang="ja-JP" altLang="en-US" dirty="0"/>
              <a:t>現在はこれが主流</a:t>
            </a:r>
            <a:endParaRPr kumimoji="1" lang="en-US" altLang="ja-JP" dirty="0"/>
          </a:p>
          <a:p>
            <a:pPr lvl="1"/>
            <a:r>
              <a:rPr lang="ja-JP" altLang="en-US" dirty="0"/>
              <a:t>比較のためにトマスロ方式も説明</a:t>
            </a:r>
            <a:endParaRPr kumimoji="1" lang="ja-JP" altLang="en-US" dirty="0"/>
          </a:p>
        </p:txBody>
      </p:sp>
    </p:spTree>
    <p:extLst>
      <p:ext uri="{BB962C8B-B14F-4D97-AF65-F5344CB8AC3E}">
        <p14:creationId xmlns:p14="http://schemas.microsoft.com/office/powerpoint/2010/main" val="1035271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p:txBody>
          <a:bodyPr/>
          <a:lstStyle/>
          <a:p>
            <a:r>
              <a:rPr kumimoji="1" lang="ja-JP" altLang="en-US" dirty="0"/>
              <a:t>構成要素：</a:t>
            </a:r>
            <a:endParaRPr kumimoji="1" lang="en-US" altLang="ja-JP" dirty="0"/>
          </a:p>
          <a:p>
            <a:pPr lvl="1"/>
            <a:r>
              <a:rPr lang="ja-JP" altLang="en-US" dirty="0"/>
              <a:t>論理レジスタ・ファイル</a:t>
            </a:r>
            <a:endParaRPr lang="en-US" altLang="ja-JP" dirty="0"/>
          </a:p>
          <a:p>
            <a:pPr lvl="2"/>
            <a:r>
              <a:rPr lang="ja-JP" altLang="en-US" dirty="0"/>
              <a:t>論理レジスタ番号でアクセスされる</a:t>
            </a:r>
            <a:endParaRPr lang="en-US" altLang="ja-JP" dirty="0"/>
          </a:p>
          <a:p>
            <a:pPr lvl="2"/>
            <a:r>
              <a:rPr lang="ja-JP" altLang="en-US" dirty="0"/>
              <a:t>レジスタ値 </a:t>
            </a:r>
            <a:r>
              <a:rPr lang="en-US" altLang="ja-JP" dirty="0"/>
              <a:t>or </a:t>
            </a:r>
            <a:r>
              <a:rPr lang="ja-JP" altLang="en-US" dirty="0"/>
              <a:t>タグが置かれる</a:t>
            </a:r>
            <a:endParaRPr lang="en-US" altLang="ja-JP" dirty="0"/>
          </a:p>
          <a:p>
            <a:pPr lvl="2"/>
            <a:r>
              <a:rPr lang="ja-JP" altLang="en-US" dirty="0"/>
              <a:t>タグ：命令を識別する </a:t>
            </a:r>
            <a:r>
              <a:rPr lang="en-US" altLang="ja-JP" dirty="0"/>
              <a:t>ID </a:t>
            </a:r>
            <a:br>
              <a:rPr lang="en-US" altLang="ja-JP" dirty="0"/>
            </a:br>
            <a:endParaRPr lang="en-US" altLang="ja-JP" dirty="0"/>
          </a:p>
          <a:p>
            <a:pPr lvl="1"/>
            <a:r>
              <a:rPr kumimoji="1" lang="ja-JP" altLang="en-US" dirty="0"/>
              <a:t>リザベーション・ステーション</a:t>
            </a:r>
            <a:endParaRPr kumimoji="1" lang="en-US" altLang="ja-JP" dirty="0"/>
          </a:p>
          <a:p>
            <a:pPr lvl="2"/>
            <a:r>
              <a:rPr lang="ja-JP" altLang="en-US" dirty="0"/>
              <a:t>ソースオペランドのレジスタ値 </a:t>
            </a:r>
            <a:r>
              <a:rPr lang="en-US" altLang="ja-JP" dirty="0"/>
              <a:t>or </a:t>
            </a:r>
            <a:r>
              <a:rPr lang="ja-JP" altLang="en-US" dirty="0"/>
              <a:t>タグが置かれる</a:t>
            </a:r>
            <a:endParaRPr lang="en-US" altLang="ja-JP" dirty="0"/>
          </a:p>
          <a:p>
            <a:pPr lvl="2"/>
            <a:r>
              <a:rPr kumimoji="1" lang="ja-JP" altLang="en-US" dirty="0"/>
              <a:t>発行キューと同様に</a:t>
            </a:r>
            <a:r>
              <a:rPr lang="ja-JP" altLang="en-US" dirty="0"/>
              <a:t>値の待ち合わせを行う</a:t>
            </a:r>
            <a:endParaRPr lang="en-US" altLang="ja-JP" dirty="0"/>
          </a:p>
        </p:txBody>
      </p:sp>
    </p:spTree>
    <p:extLst>
      <p:ext uri="{BB962C8B-B14F-4D97-AF65-F5344CB8AC3E}">
        <p14:creationId xmlns:p14="http://schemas.microsoft.com/office/powerpoint/2010/main" val="389050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D36D7-C233-4663-96B9-2702638E8798}"/>
              </a:ext>
            </a:extLst>
          </p:cNvPr>
          <p:cNvSpPr>
            <a:spLocks noGrp="1"/>
          </p:cNvSpPr>
          <p:nvPr>
            <p:ph type="title"/>
          </p:nvPr>
        </p:nvSpPr>
        <p:spPr/>
        <p:txBody>
          <a:bodyPr/>
          <a:lstStyle/>
          <a:p>
            <a:r>
              <a:rPr kumimoji="1" lang="ja-JP" altLang="en-US" dirty="0"/>
              <a:t>トマスロ方式のブロック図</a:t>
            </a:r>
          </a:p>
        </p:txBody>
      </p:sp>
      <p:sp>
        <p:nvSpPr>
          <p:cNvPr id="3" name="テキスト プレースホルダー 2">
            <a:extLst>
              <a:ext uri="{FF2B5EF4-FFF2-40B4-BE49-F238E27FC236}">
                <a16:creationId xmlns:a16="http://schemas.microsoft.com/office/drawing/2014/main" id="{2936ED31-9B24-4EDE-A996-48780C93415F}"/>
              </a:ext>
            </a:extLst>
          </p:cNvPr>
          <p:cNvSpPr>
            <a:spLocks noGrp="1"/>
          </p:cNvSpPr>
          <p:nvPr>
            <p:ph type="body" sz="quarter" idx="10"/>
          </p:nvPr>
        </p:nvSpPr>
        <p:spPr>
          <a:xfrm>
            <a:off x="611956" y="5949028"/>
            <a:ext cx="8280092" cy="719701"/>
          </a:xfrm>
        </p:spPr>
        <p:txBody>
          <a:bodyPr/>
          <a:lstStyle/>
          <a:p>
            <a:r>
              <a:rPr kumimoji="1" lang="en-US" altLang="ja-JP" dirty="0"/>
              <a:t>An Efficient Algorithm for Exploiting Multiple Arithmetic Units, IBM Journal of Research and Development, 11(1):25-33, 1967.</a:t>
            </a:r>
            <a:endParaRPr kumimoji="1" lang="ja-JP" altLang="en-US" dirty="0"/>
          </a:p>
        </p:txBody>
      </p:sp>
      <p:pic>
        <p:nvPicPr>
          <p:cNvPr id="6" name="図 5">
            <a:extLst>
              <a:ext uri="{FF2B5EF4-FFF2-40B4-BE49-F238E27FC236}">
                <a16:creationId xmlns:a16="http://schemas.microsoft.com/office/drawing/2014/main" id="{BB648A7D-9581-4A75-B345-218E78B3BFE2}"/>
              </a:ext>
            </a:extLst>
          </p:cNvPr>
          <p:cNvPicPr>
            <a:picLocks noChangeAspect="1"/>
          </p:cNvPicPr>
          <p:nvPr/>
        </p:nvPicPr>
        <p:blipFill>
          <a:blip r:embed="rId2"/>
          <a:stretch>
            <a:fillRect/>
          </a:stretch>
        </p:blipFill>
        <p:spPr>
          <a:xfrm>
            <a:off x="791958" y="908972"/>
            <a:ext cx="7475072" cy="5117164"/>
          </a:xfrm>
          <a:prstGeom prst="rect">
            <a:avLst/>
          </a:prstGeom>
        </p:spPr>
      </p:pic>
      <p:cxnSp>
        <p:nvCxnSpPr>
          <p:cNvPr id="8" name="直線矢印コネクタ 7">
            <a:extLst>
              <a:ext uri="{FF2B5EF4-FFF2-40B4-BE49-F238E27FC236}">
                <a16:creationId xmlns:a16="http://schemas.microsoft.com/office/drawing/2014/main" id="{722BBDC3-7B6B-408E-A046-E3AE43DDB631}"/>
              </a:ext>
            </a:extLst>
          </p:cNvPr>
          <p:cNvCxnSpPr>
            <a:cxnSpLocks/>
          </p:cNvCxnSpPr>
          <p:nvPr/>
        </p:nvCxnSpPr>
        <p:spPr bwMode="auto">
          <a:xfrm flipH="1">
            <a:off x="7182029" y="4239009"/>
            <a:ext cx="900010"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0" name="直線矢印コネクタ 9">
            <a:extLst>
              <a:ext uri="{FF2B5EF4-FFF2-40B4-BE49-F238E27FC236}">
                <a16:creationId xmlns:a16="http://schemas.microsoft.com/office/drawing/2014/main" id="{A7C459FC-E208-4049-A5F3-1AE6DEE2D1F2}"/>
              </a:ext>
            </a:extLst>
          </p:cNvPr>
          <p:cNvCxnSpPr>
            <a:cxnSpLocks/>
          </p:cNvCxnSpPr>
          <p:nvPr/>
        </p:nvCxnSpPr>
        <p:spPr bwMode="auto">
          <a:xfrm flipH="1">
            <a:off x="7182029" y="1898983"/>
            <a:ext cx="900010"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2" name="直線コネクタ 11">
            <a:extLst>
              <a:ext uri="{FF2B5EF4-FFF2-40B4-BE49-F238E27FC236}">
                <a16:creationId xmlns:a16="http://schemas.microsoft.com/office/drawing/2014/main" id="{EBAC6F25-E626-4BAC-A42A-8291AF802432}"/>
              </a:ext>
            </a:extLst>
          </p:cNvPr>
          <p:cNvCxnSpPr/>
          <p:nvPr/>
        </p:nvCxnSpPr>
        <p:spPr bwMode="auto">
          <a:xfrm>
            <a:off x="8082039" y="1898983"/>
            <a:ext cx="0" cy="3780042"/>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13" name="直線コネクタ 12">
            <a:extLst>
              <a:ext uri="{FF2B5EF4-FFF2-40B4-BE49-F238E27FC236}">
                <a16:creationId xmlns:a16="http://schemas.microsoft.com/office/drawing/2014/main" id="{229571B7-3026-4502-98EB-BE584720D8FC}"/>
              </a:ext>
            </a:extLst>
          </p:cNvPr>
          <p:cNvCxnSpPr>
            <a:cxnSpLocks/>
          </p:cNvCxnSpPr>
          <p:nvPr/>
        </p:nvCxnSpPr>
        <p:spPr bwMode="auto">
          <a:xfrm>
            <a:off x="6102017" y="5679025"/>
            <a:ext cx="1980022"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34192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トマスロ方式のブロック図</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a:xfrm>
            <a:off x="0" y="3708784"/>
            <a:ext cx="8802047" cy="3149216"/>
          </a:xfrm>
        </p:spPr>
        <p:txBody>
          <a:bodyPr/>
          <a:lstStyle/>
          <a:p>
            <a:pPr lvl="1"/>
            <a:r>
              <a:rPr lang="ja-JP" altLang="en-US" sz="1600" dirty="0"/>
              <a:t>論理レジスタ・ファイル</a:t>
            </a:r>
            <a:endParaRPr lang="en-US" altLang="ja-JP" sz="1600" dirty="0"/>
          </a:p>
          <a:p>
            <a:pPr lvl="2"/>
            <a:r>
              <a:rPr lang="ja-JP" altLang="en-US" sz="1600" dirty="0"/>
              <a:t>デコード後にフロントエンドで論理レジスタ番号でアクセスされる</a:t>
            </a:r>
            <a:endParaRPr lang="en-US" altLang="ja-JP" sz="1600" dirty="0"/>
          </a:p>
          <a:p>
            <a:pPr lvl="2"/>
            <a:r>
              <a:rPr lang="ja-JP" altLang="en-US" sz="1600" dirty="0"/>
              <a:t>レジスタ値 </a:t>
            </a:r>
            <a:r>
              <a:rPr lang="en-US" altLang="ja-JP" sz="1600" dirty="0"/>
              <a:t>or </a:t>
            </a:r>
            <a:r>
              <a:rPr lang="ja-JP" altLang="en-US" sz="1600" dirty="0"/>
              <a:t>タグがとれる（タグ：命令を識別する </a:t>
            </a:r>
            <a:r>
              <a:rPr lang="en-US" altLang="ja-JP" sz="1600" dirty="0"/>
              <a:t>ID</a:t>
            </a:r>
            <a:r>
              <a:rPr lang="ja-JP" altLang="en-US" sz="1600" dirty="0"/>
              <a:t>）</a:t>
            </a:r>
            <a:endParaRPr lang="en-US" altLang="ja-JP" sz="1600" dirty="0"/>
          </a:p>
          <a:p>
            <a:pPr lvl="1"/>
            <a:r>
              <a:rPr kumimoji="1" lang="en-US" altLang="ja-JP" sz="1600" dirty="0"/>
              <a:t>Reservation Station</a:t>
            </a:r>
          </a:p>
          <a:p>
            <a:pPr lvl="2"/>
            <a:r>
              <a:rPr lang="ja-JP" altLang="en-US" sz="1600" dirty="0"/>
              <a:t>ソース・オペランドのレジスタ値 </a:t>
            </a:r>
            <a:r>
              <a:rPr lang="en-US" altLang="ja-JP" sz="1600" dirty="0"/>
              <a:t>or </a:t>
            </a:r>
            <a:r>
              <a:rPr lang="ja-JP" altLang="en-US" sz="1600" dirty="0"/>
              <a:t>タグが置かれ「値」の待ち合わせを行う</a:t>
            </a:r>
            <a:endParaRPr lang="en-US" altLang="ja-JP" sz="1600" dirty="0"/>
          </a:p>
          <a:p>
            <a:pPr lvl="2"/>
            <a:r>
              <a:rPr lang="ja-JP" altLang="en-US" sz="1600" dirty="0">
                <a:solidFill>
                  <a:schemeClr val="accent5"/>
                </a:solidFill>
              </a:rPr>
              <a:t>演算結果の値とタグをブロードキャスト</a:t>
            </a:r>
            <a:endParaRPr lang="en-US" altLang="ja-JP" sz="1600" dirty="0">
              <a:solidFill>
                <a:schemeClr val="accent5"/>
              </a:solidFill>
            </a:endParaRPr>
          </a:p>
          <a:p>
            <a:pPr lvl="1"/>
            <a:r>
              <a:rPr lang="en-US" altLang="ja-JP" sz="1600" dirty="0"/>
              <a:t>Re-order Buffer (ROB)</a:t>
            </a:r>
          </a:p>
          <a:p>
            <a:pPr lvl="2"/>
            <a:r>
              <a:rPr lang="ja-JP" altLang="en-US" sz="1600" dirty="0"/>
              <a:t>演算器で演算された結果が </a:t>
            </a:r>
            <a:r>
              <a:rPr lang="en-US" altLang="ja-JP" sz="1600" dirty="0"/>
              <a:t>out-of-order </a:t>
            </a:r>
            <a:r>
              <a:rPr lang="ja-JP" altLang="en-US" sz="1600" dirty="0"/>
              <a:t>に書き込まれ，論理 </a:t>
            </a:r>
            <a:r>
              <a:rPr lang="en-US" altLang="ja-JP" sz="1600" dirty="0"/>
              <a:t>RF </a:t>
            </a:r>
            <a:r>
              <a:rPr lang="ja-JP" altLang="en-US" sz="1600" dirty="0"/>
              <a:t>に </a:t>
            </a:r>
            <a:r>
              <a:rPr lang="en-US" altLang="ja-JP" sz="1600" dirty="0"/>
              <a:t>in-order </a:t>
            </a:r>
            <a:r>
              <a:rPr lang="ja-JP" altLang="en-US" sz="1600" dirty="0"/>
              <a:t>に結果を書き戻す</a:t>
            </a:r>
            <a:endParaRPr lang="en-US" altLang="ja-JP" sz="1600" dirty="0"/>
          </a:p>
        </p:txBody>
      </p:sp>
      <p:sp>
        <p:nvSpPr>
          <p:cNvPr id="4" name="平行四辺形 3">
            <a:extLst>
              <a:ext uri="{FF2B5EF4-FFF2-40B4-BE49-F238E27FC236}">
                <a16:creationId xmlns:a16="http://schemas.microsoft.com/office/drawing/2014/main" id="{C54B36C7-C1A0-4EBA-8A38-1CD034557FFB}"/>
              </a:ext>
            </a:extLst>
          </p:cNvPr>
          <p:cNvSpPr/>
          <p:nvPr/>
        </p:nvSpPr>
        <p:spPr bwMode="auto">
          <a:xfrm>
            <a:off x="1421965" y="2708992"/>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IF/ID/RR</a:t>
            </a:r>
            <a:endParaRPr kumimoji="1" lang="ja-JP" altLang="en-US" dirty="0"/>
          </a:p>
        </p:txBody>
      </p:sp>
      <p:sp>
        <p:nvSpPr>
          <p:cNvPr id="5" name="平行四辺形 4">
            <a:extLst>
              <a:ext uri="{FF2B5EF4-FFF2-40B4-BE49-F238E27FC236}">
                <a16:creationId xmlns:a16="http://schemas.microsoft.com/office/drawing/2014/main" id="{DCB70193-6F43-4A8E-9FBB-84EB3C86E5EE}"/>
              </a:ext>
            </a:extLst>
          </p:cNvPr>
          <p:cNvSpPr/>
          <p:nvPr/>
        </p:nvSpPr>
        <p:spPr bwMode="auto">
          <a:xfrm>
            <a:off x="4392142" y="2708992"/>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IS</a:t>
            </a:r>
            <a:endParaRPr kumimoji="1" lang="ja-JP" altLang="en-US" dirty="0"/>
          </a:p>
        </p:txBody>
      </p:sp>
      <p:sp>
        <p:nvSpPr>
          <p:cNvPr id="6" name="平行四辺形 5">
            <a:extLst>
              <a:ext uri="{FF2B5EF4-FFF2-40B4-BE49-F238E27FC236}">
                <a16:creationId xmlns:a16="http://schemas.microsoft.com/office/drawing/2014/main" id="{50DFC7BF-5C4F-40C6-8E6E-72562C7ED2EC}"/>
              </a:ext>
            </a:extLst>
          </p:cNvPr>
          <p:cNvSpPr/>
          <p:nvPr/>
        </p:nvSpPr>
        <p:spPr bwMode="auto">
          <a:xfrm>
            <a:off x="5832302" y="2708992"/>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EX</a:t>
            </a:r>
            <a:endParaRPr kumimoji="1" lang="ja-JP" altLang="en-US" dirty="0"/>
          </a:p>
        </p:txBody>
      </p:sp>
      <p:sp>
        <p:nvSpPr>
          <p:cNvPr id="7" name="平行四辺形 6">
            <a:extLst>
              <a:ext uri="{FF2B5EF4-FFF2-40B4-BE49-F238E27FC236}">
                <a16:creationId xmlns:a16="http://schemas.microsoft.com/office/drawing/2014/main" id="{F8A62681-58D4-47E3-BFDD-65209D418301}"/>
              </a:ext>
            </a:extLst>
          </p:cNvPr>
          <p:cNvSpPr/>
          <p:nvPr/>
        </p:nvSpPr>
        <p:spPr bwMode="auto">
          <a:xfrm>
            <a:off x="7272462" y="2708992"/>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WB</a:t>
            </a:r>
            <a:endParaRPr kumimoji="1" lang="ja-JP" altLang="en-US" dirty="0"/>
          </a:p>
        </p:txBody>
      </p:sp>
      <p:sp>
        <p:nvSpPr>
          <p:cNvPr id="8" name="Freeform 25">
            <a:extLst>
              <a:ext uri="{FF2B5EF4-FFF2-40B4-BE49-F238E27FC236}">
                <a16:creationId xmlns:a16="http://schemas.microsoft.com/office/drawing/2014/main" id="{A9EA1713-B918-49CB-B12A-FB9598FE94B3}"/>
              </a:ext>
            </a:extLst>
          </p:cNvPr>
          <p:cNvSpPr>
            <a:spLocks/>
          </p:cNvSpPr>
          <p:nvPr/>
        </p:nvSpPr>
        <p:spPr bwMode="auto">
          <a:xfrm>
            <a:off x="1691968" y="998973"/>
            <a:ext cx="6930077" cy="450005"/>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dirty="0">
                <a:solidFill>
                  <a:schemeClr val="tx1">
                    <a:lumMod val="75000"/>
                    <a:lumOff val="25000"/>
                  </a:schemeClr>
                </a:solidFill>
              </a:rPr>
              <a:t>Re-order Buffer</a:t>
            </a:r>
            <a:endParaRPr lang="ja-JP" altLang="en-US" dirty="0">
              <a:solidFill>
                <a:schemeClr val="tx1">
                  <a:lumMod val="75000"/>
                  <a:lumOff val="25000"/>
                </a:schemeClr>
              </a:solidFill>
            </a:endParaRPr>
          </a:p>
        </p:txBody>
      </p:sp>
      <p:sp>
        <p:nvSpPr>
          <p:cNvPr id="9" name="AutoShape 5">
            <a:extLst>
              <a:ext uri="{FF2B5EF4-FFF2-40B4-BE49-F238E27FC236}">
                <a16:creationId xmlns:a16="http://schemas.microsoft.com/office/drawing/2014/main" id="{875E2BEC-B007-44E3-87D0-5435B87F635E}"/>
              </a:ext>
            </a:extLst>
          </p:cNvPr>
          <p:cNvSpPr>
            <a:spLocks noChangeArrowheads="1"/>
          </p:cNvSpPr>
          <p:nvPr/>
        </p:nvSpPr>
        <p:spPr bwMode="auto">
          <a:xfrm rot="16200000">
            <a:off x="6192180" y="1863051"/>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 name="グループ化 9">
            <a:extLst>
              <a:ext uri="{FF2B5EF4-FFF2-40B4-BE49-F238E27FC236}">
                <a16:creationId xmlns:a16="http://schemas.microsoft.com/office/drawing/2014/main" id="{8D395C20-664B-4E7C-838D-18E4CDFFC6E1}"/>
              </a:ext>
            </a:extLst>
          </p:cNvPr>
          <p:cNvGrpSpPr/>
          <p:nvPr/>
        </p:nvGrpSpPr>
        <p:grpSpPr>
          <a:xfrm>
            <a:off x="2051972" y="2168986"/>
            <a:ext cx="1008112" cy="432048"/>
            <a:chOff x="3563888" y="2708920"/>
            <a:chExt cx="1296144" cy="432048"/>
          </a:xfrm>
        </p:grpSpPr>
        <p:sp>
          <p:nvSpPr>
            <p:cNvPr id="11" name="Freeform 9">
              <a:extLst>
                <a:ext uri="{FF2B5EF4-FFF2-40B4-BE49-F238E27FC236}">
                  <a16:creationId xmlns:a16="http://schemas.microsoft.com/office/drawing/2014/main" id="{CF6672D5-7D43-4A10-A82F-17354FBC34FD}"/>
                </a:ext>
              </a:extLst>
            </p:cNvPr>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2" name="Freeform 10">
              <a:extLst>
                <a:ext uri="{FF2B5EF4-FFF2-40B4-BE49-F238E27FC236}">
                  <a16:creationId xmlns:a16="http://schemas.microsoft.com/office/drawing/2014/main" id="{8825E155-079B-4522-BC5F-E57577F115B4}"/>
                </a:ext>
              </a:extLst>
            </p:cNvPr>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13" name="Freeform 8">
            <a:extLst>
              <a:ext uri="{FF2B5EF4-FFF2-40B4-BE49-F238E27FC236}">
                <a16:creationId xmlns:a16="http://schemas.microsoft.com/office/drawing/2014/main" id="{340F709D-712C-4C0E-939E-8E3BBE6812AA}"/>
              </a:ext>
            </a:extLst>
          </p:cNvPr>
          <p:cNvSpPr>
            <a:spLocks/>
          </p:cNvSpPr>
          <p:nvPr/>
        </p:nvSpPr>
        <p:spPr bwMode="auto">
          <a:xfrm>
            <a:off x="7308304" y="1448978"/>
            <a:ext cx="720080" cy="738109"/>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4" name="正方形/長方形 13">
            <a:extLst>
              <a:ext uri="{FF2B5EF4-FFF2-40B4-BE49-F238E27FC236}">
                <a16:creationId xmlns:a16="http://schemas.microsoft.com/office/drawing/2014/main" id="{4D4B8E19-6823-46B6-A0C0-1ACF74569CC5}"/>
              </a:ext>
            </a:extLst>
          </p:cNvPr>
          <p:cNvSpPr/>
          <p:nvPr/>
        </p:nvSpPr>
        <p:spPr bwMode="auto">
          <a:xfrm>
            <a:off x="3131984" y="1988985"/>
            <a:ext cx="1080012" cy="162001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t>Reservation</a:t>
            </a:r>
          </a:p>
          <a:p>
            <a:r>
              <a:rPr kumimoji="1" lang="en-US" altLang="ja-JP" dirty="0"/>
              <a:t>Station</a:t>
            </a: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983696C-88A9-45BB-B784-9DB794473CB7}"/>
              </a:ext>
            </a:extLst>
          </p:cNvPr>
          <p:cNvSpPr/>
          <p:nvPr/>
        </p:nvSpPr>
        <p:spPr bwMode="auto">
          <a:xfrm>
            <a:off x="431954"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16" name="正方形/長方形 15">
            <a:extLst>
              <a:ext uri="{FF2B5EF4-FFF2-40B4-BE49-F238E27FC236}">
                <a16:creationId xmlns:a16="http://schemas.microsoft.com/office/drawing/2014/main" id="{D2FF287F-5748-44D9-AD56-6D6640AD67F6}"/>
              </a:ext>
            </a:extLst>
          </p:cNvPr>
          <p:cNvSpPr/>
          <p:nvPr/>
        </p:nvSpPr>
        <p:spPr bwMode="auto">
          <a:xfrm>
            <a:off x="161951" y="2168986"/>
            <a:ext cx="1152128" cy="1440016"/>
          </a:xfrm>
          <a:prstGeom prst="rect">
            <a:avLst/>
          </a:prstGeom>
          <a:ln>
            <a:headEnd/>
            <a:tailEnd type="non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
        <p:nvSpPr>
          <p:cNvPr id="17" name="Freeform 25">
            <a:extLst>
              <a:ext uri="{FF2B5EF4-FFF2-40B4-BE49-F238E27FC236}">
                <a16:creationId xmlns:a16="http://schemas.microsoft.com/office/drawing/2014/main" id="{53D646A4-5ED4-4B74-978B-79471EAF9F10}"/>
              </a:ext>
            </a:extLst>
          </p:cNvPr>
          <p:cNvSpPr>
            <a:spLocks/>
          </p:cNvSpPr>
          <p:nvPr/>
        </p:nvSpPr>
        <p:spPr bwMode="auto">
          <a:xfrm>
            <a:off x="1691968" y="1628980"/>
            <a:ext cx="1350015" cy="450005"/>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論理 </a:t>
            </a:r>
            <a:r>
              <a:rPr lang="en-US" altLang="ja-JP" dirty="0">
                <a:solidFill>
                  <a:schemeClr val="tx1">
                    <a:lumMod val="75000"/>
                    <a:lumOff val="25000"/>
                  </a:schemeClr>
                </a:solidFill>
              </a:rPr>
              <a:t>RF</a:t>
            </a:r>
            <a:endParaRPr lang="ja-JP" altLang="en-US" dirty="0">
              <a:solidFill>
                <a:schemeClr val="tx1">
                  <a:lumMod val="75000"/>
                  <a:lumOff val="25000"/>
                </a:schemeClr>
              </a:solidFill>
            </a:endParaRPr>
          </a:p>
        </p:txBody>
      </p:sp>
      <p:cxnSp>
        <p:nvCxnSpPr>
          <p:cNvPr id="18" name="直線矢印コネクタ 17">
            <a:extLst>
              <a:ext uri="{FF2B5EF4-FFF2-40B4-BE49-F238E27FC236}">
                <a16:creationId xmlns:a16="http://schemas.microsoft.com/office/drawing/2014/main" id="{297CE2AB-C388-48F5-8463-FA3D627461AC}"/>
              </a:ext>
            </a:extLst>
          </p:cNvPr>
          <p:cNvCxnSpPr/>
          <p:nvPr/>
        </p:nvCxnSpPr>
        <p:spPr bwMode="auto">
          <a:xfrm>
            <a:off x="2321975" y="1268976"/>
            <a:ext cx="0" cy="360004"/>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9" name="直線矢印コネクタ 18">
            <a:extLst>
              <a:ext uri="{FF2B5EF4-FFF2-40B4-BE49-F238E27FC236}">
                <a16:creationId xmlns:a16="http://schemas.microsoft.com/office/drawing/2014/main" id="{30CBC45E-8D4F-4B5A-B424-1BD9FD0BA120}"/>
              </a:ext>
            </a:extLst>
          </p:cNvPr>
          <p:cNvCxnSpPr>
            <a:cxnSpLocks/>
          </p:cNvCxnSpPr>
          <p:nvPr/>
        </p:nvCxnSpPr>
        <p:spPr bwMode="auto">
          <a:xfrm>
            <a:off x="4391998" y="2078985"/>
            <a:ext cx="1440016" cy="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0" name="直線矢印コネクタ 19">
            <a:extLst>
              <a:ext uri="{FF2B5EF4-FFF2-40B4-BE49-F238E27FC236}">
                <a16:creationId xmlns:a16="http://schemas.microsoft.com/office/drawing/2014/main" id="{D07D3112-7BD2-426C-987D-B19B0F6D847F}"/>
              </a:ext>
            </a:extLst>
          </p:cNvPr>
          <p:cNvCxnSpPr>
            <a:cxnSpLocks/>
          </p:cNvCxnSpPr>
          <p:nvPr/>
        </p:nvCxnSpPr>
        <p:spPr bwMode="auto">
          <a:xfrm>
            <a:off x="4391998" y="2348988"/>
            <a:ext cx="1440016" cy="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21" name="Freeform 8">
            <a:extLst>
              <a:ext uri="{FF2B5EF4-FFF2-40B4-BE49-F238E27FC236}">
                <a16:creationId xmlns:a16="http://schemas.microsoft.com/office/drawing/2014/main" id="{BB197F92-0808-4095-A248-86F5688BF01D}"/>
              </a:ext>
            </a:extLst>
          </p:cNvPr>
          <p:cNvSpPr>
            <a:spLocks/>
          </p:cNvSpPr>
          <p:nvPr/>
        </p:nvSpPr>
        <p:spPr bwMode="auto">
          <a:xfrm rot="10800000">
            <a:off x="3671990" y="1628979"/>
            <a:ext cx="4320048" cy="360004"/>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Tree>
    <p:extLst>
      <p:ext uri="{BB962C8B-B14F-4D97-AF65-F5344CB8AC3E}">
        <p14:creationId xmlns:p14="http://schemas.microsoft.com/office/powerpoint/2010/main" val="28625742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トマスロ方式の動作</a:t>
            </a:r>
          </a:p>
        </p:txBody>
      </p:sp>
      <p:sp>
        <p:nvSpPr>
          <p:cNvPr id="4" name="平行四辺形 3">
            <a:extLst>
              <a:ext uri="{FF2B5EF4-FFF2-40B4-BE49-F238E27FC236}">
                <a16:creationId xmlns:a16="http://schemas.microsoft.com/office/drawing/2014/main" id="{501F4B33-8573-4DEA-26FF-1303B012D87D}"/>
              </a:ext>
            </a:extLst>
          </p:cNvPr>
          <p:cNvSpPr/>
          <p:nvPr/>
        </p:nvSpPr>
        <p:spPr bwMode="auto">
          <a:xfrm>
            <a:off x="1421965" y="2708992"/>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IF/ID/RR</a:t>
            </a:r>
            <a:endParaRPr kumimoji="1" lang="ja-JP" altLang="en-US" dirty="0"/>
          </a:p>
        </p:txBody>
      </p:sp>
      <p:sp>
        <p:nvSpPr>
          <p:cNvPr id="5" name="平行四辺形 4">
            <a:extLst>
              <a:ext uri="{FF2B5EF4-FFF2-40B4-BE49-F238E27FC236}">
                <a16:creationId xmlns:a16="http://schemas.microsoft.com/office/drawing/2014/main" id="{AA5D2805-BA04-3E12-C8C5-A0239233D92C}"/>
              </a:ext>
            </a:extLst>
          </p:cNvPr>
          <p:cNvSpPr/>
          <p:nvPr/>
        </p:nvSpPr>
        <p:spPr bwMode="auto">
          <a:xfrm>
            <a:off x="4392142" y="2708992"/>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IS</a:t>
            </a:r>
            <a:endParaRPr kumimoji="1" lang="ja-JP" altLang="en-US" dirty="0"/>
          </a:p>
        </p:txBody>
      </p:sp>
      <p:sp>
        <p:nvSpPr>
          <p:cNvPr id="6" name="平行四辺形 5">
            <a:extLst>
              <a:ext uri="{FF2B5EF4-FFF2-40B4-BE49-F238E27FC236}">
                <a16:creationId xmlns:a16="http://schemas.microsoft.com/office/drawing/2014/main" id="{BBC4F384-837B-D626-FBE4-DAD9E3DA510F}"/>
              </a:ext>
            </a:extLst>
          </p:cNvPr>
          <p:cNvSpPr/>
          <p:nvPr/>
        </p:nvSpPr>
        <p:spPr bwMode="auto">
          <a:xfrm>
            <a:off x="5832302" y="2708992"/>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EX</a:t>
            </a:r>
            <a:endParaRPr kumimoji="1" lang="ja-JP" altLang="en-US" dirty="0"/>
          </a:p>
        </p:txBody>
      </p:sp>
      <p:sp>
        <p:nvSpPr>
          <p:cNvPr id="7" name="平行四辺形 6">
            <a:extLst>
              <a:ext uri="{FF2B5EF4-FFF2-40B4-BE49-F238E27FC236}">
                <a16:creationId xmlns:a16="http://schemas.microsoft.com/office/drawing/2014/main" id="{4913191E-E417-7930-D7D1-4F7E170F7AA9}"/>
              </a:ext>
            </a:extLst>
          </p:cNvPr>
          <p:cNvSpPr/>
          <p:nvPr/>
        </p:nvSpPr>
        <p:spPr bwMode="auto">
          <a:xfrm>
            <a:off x="7272462" y="2708992"/>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WB</a:t>
            </a:r>
            <a:endParaRPr kumimoji="1" lang="ja-JP" altLang="en-US" dirty="0"/>
          </a:p>
        </p:txBody>
      </p:sp>
      <p:sp>
        <p:nvSpPr>
          <p:cNvPr id="8" name="Freeform 25">
            <a:extLst>
              <a:ext uri="{FF2B5EF4-FFF2-40B4-BE49-F238E27FC236}">
                <a16:creationId xmlns:a16="http://schemas.microsoft.com/office/drawing/2014/main" id="{5FF82C28-3B25-44ED-288F-17E535CAEE05}"/>
              </a:ext>
            </a:extLst>
          </p:cNvPr>
          <p:cNvSpPr>
            <a:spLocks/>
          </p:cNvSpPr>
          <p:nvPr/>
        </p:nvSpPr>
        <p:spPr bwMode="auto">
          <a:xfrm>
            <a:off x="1691968" y="998973"/>
            <a:ext cx="6930077" cy="450005"/>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dirty="0">
                <a:solidFill>
                  <a:schemeClr val="tx1">
                    <a:lumMod val="75000"/>
                    <a:lumOff val="25000"/>
                  </a:schemeClr>
                </a:solidFill>
              </a:rPr>
              <a:t>Re-order Buffer</a:t>
            </a:r>
            <a:endParaRPr lang="ja-JP" altLang="en-US" dirty="0">
              <a:solidFill>
                <a:schemeClr val="tx1">
                  <a:lumMod val="75000"/>
                  <a:lumOff val="25000"/>
                </a:schemeClr>
              </a:solidFill>
            </a:endParaRPr>
          </a:p>
        </p:txBody>
      </p:sp>
      <p:sp>
        <p:nvSpPr>
          <p:cNvPr id="9" name="AutoShape 5">
            <a:extLst>
              <a:ext uri="{FF2B5EF4-FFF2-40B4-BE49-F238E27FC236}">
                <a16:creationId xmlns:a16="http://schemas.microsoft.com/office/drawing/2014/main" id="{17D10CA7-94DE-4565-C43B-B84E48EEBBEC}"/>
              </a:ext>
            </a:extLst>
          </p:cNvPr>
          <p:cNvSpPr>
            <a:spLocks noChangeArrowheads="1"/>
          </p:cNvSpPr>
          <p:nvPr/>
        </p:nvSpPr>
        <p:spPr bwMode="auto">
          <a:xfrm rot="16200000">
            <a:off x="6192180" y="1863051"/>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 name="グループ化 9">
            <a:extLst>
              <a:ext uri="{FF2B5EF4-FFF2-40B4-BE49-F238E27FC236}">
                <a16:creationId xmlns:a16="http://schemas.microsoft.com/office/drawing/2014/main" id="{D2DB2A26-5A6F-D2E9-E57A-A903A892B92D}"/>
              </a:ext>
            </a:extLst>
          </p:cNvPr>
          <p:cNvGrpSpPr/>
          <p:nvPr/>
        </p:nvGrpSpPr>
        <p:grpSpPr>
          <a:xfrm>
            <a:off x="2051972" y="2168986"/>
            <a:ext cx="1008112" cy="432048"/>
            <a:chOff x="3563888" y="2708920"/>
            <a:chExt cx="1296144" cy="432048"/>
          </a:xfrm>
        </p:grpSpPr>
        <p:sp>
          <p:nvSpPr>
            <p:cNvPr id="11" name="Freeform 9">
              <a:extLst>
                <a:ext uri="{FF2B5EF4-FFF2-40B4-BE49-F238E27FC236}">
                  <a16:creationId xmlns:a16="http://schemas.microsoft.com/office/drawing/2014/main" id="{697D0EA7-F5BB-6409-A224-880F13A1B67F}"/>
                </a:ext>
              </a:extLst>
            </p:cNvPr>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2" name="Freeform 10">
              <a:extLst>
                <a:ext uri="{FF2B5EF4-FFF2-40B4-BE49-F238E27FC236}">
                  <a16:creationId xmlns:a16="http://schemas.microsoft.com/office/drawing/2014/main" id="{FB3DCA08-76BD-E04A-2619-8DEDCA49C188}"/>
                </a:ext>
              </a:extLst>
            </p:cNvPr>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13" name="Freeform 8">
            <a:extLst>
              <a:ext uri="{FF2B5EF4-FFF2-40B4-BE49-F238E27FC236}">
                <a16:creationId xmlns:a16="http://schemas.microsoft.com/office/drawing/2014/main" id="{5B37AFD3-74CD-2CFA-F4C3-D9FF90C8F3CE}"/>
              </a:ext>
            </a:extLst>
          </p:cNvPr>
          <p:cNvSpPr>
            <a:spLocks/>
          </p:cNvSpPr>
          <p:nvPr/>
        </p:nvSpPr>
        <p:spPr bwMode="auto">
          <a:xfrm>
            <a:off x="7308304" y="1448978"/>
            <a:ext cx="720080" cy="738109"/>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4" name="正方形/長方形 13">
            <a:extLst>
              <a:ext uri="{FF2B5EF4-FFF2-40B4-BE49-F238E27FC236}">
                <a16:creationId xmlns:a16="http://schemas.microsoft.com/office/drawing/2014/main" id="{12EAD51D-80F3-AE01-E330-A1F6F33AE262}"/>
              </a:ext>
            </a:extLst>
          </p:cNvPr>
          <p:cNvSpPr/>
          <p:nvPr/>
        </p:nvSpPr>
        <p:spPr bwMode="auto">
          <a:xfrm>
            <a:off x="3131984" y="1988985"/>
            <a:ext cx="1080012" cy="162001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t>Reservation</a:t>
            </a:r>
          </a:p>
          <a:p>
            <a:r>
              <a:rPr kumimoji="1" lang="en-US" altLang="ja-JP" dirty="0"/>
              <a:t>Station</a:t>
            </a: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DDB54C8F-187A-629F-A93E-B9B110207E25}"/>
              </a:ext>
            </a:extLst>
          </p:cNvPr>
          <p:cNvSpPr/>
          <p:nvPr/>
        </p:nvSpPr>
        <p:spPr bwMode="auto">
          <a:xfrm>
            <a:off x="431954"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16" name="正方形/長方形 15">
            <a:extLst>
              <a:ext uri="{FF2B5EF4-FFF2-40B4-BE49-F238E27FC236}">
                <a16:creationId xmlns:a16="http://schemas.microsoft.com/office/drawing/2014/main" id="{96F61C6C-2DB5-A703-6FBB-80A41C0A6912}"/>
              </a:ext>
            </a:extLst>
          </p:cNvPr>
          <p:cNvSpPr/>
          <p:nvPr/>
        </p:nvSpPr>
        <p:spPr bwMode="auto">
          <a:xfrm>
            <a:off x="161951" y="2168986"/>
            <a:ext cx="1152128" cy="1440016"/>
          </a:xfrm>
          <a:prstGeom prst="rect">
            <a:avLst/>
          </a:prstGeom>
          <a:ln>
            <a:headEnd/>
            <a:tailEnd type="non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
        <p:nvSpPr>
          <p:cNvPr id="17" name="Freeform 25">
            <a:extLst>
              <a:ext uri="{FF2B5EF4-FFF2-40B4-BE49-F238E27FC236}">
                <a16:creationId xmlns:a16="http://schemas.microsoft.com/office/drawing/2014/main" id="{2AF52B2E-2C29-DD12-1C51-6F16D9CE2F71}"/>
              </a:ext>
            </a:extLst>
          </p:cNvPr>
          <p:cNvSpPr>
            <a:spLocks/>
          </p:cNvSpPr>
          <p:nvPr/>
        </p:nvSpPr>
        <p:spPr bwMode="auto">
          <a:xfrm>
            <a:off x="1691968" y="1628980"/>
            <a:ext cx="1350015" cy="450005"/>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論理 </a:t>
            </a:r>
            <a:r>
              <a:rPr lang="en-US" altLang="ja-JP" dirty="0">
                <a:solidFill>
                  <a:schemeClr val="tx1">
                    <a:lumMod val="75000"/>
                    <a:lumOff val="25000"/>
                  </a:schemeClr>
                </a:solidFill>
              </a:rPr>
              <a:t>RF</a:t>
            </a:r>
            <a:endParaRPr lang="ja-JP" altLang="en-US" dirty="0">
              <a:solidFill>
                <a:schemeClr val="tx1">
                  <a:lumMod val="75000"/>
                  <a:lumOff val="25000"/>
                </a:schemeClr>
              </a:solidFill>
            </a:endParaRPr>
          </a:p>
        </p:txBody>
      </p:sp>
      <p:cxnSp>
        <p:nvCxnSpPr>
          <p:cNvPr id="18" name="直線矢印コネクタ 17">
            <a:extLst>
              <a:ext uri="{FF2B5EF4-FFF2-40B4-BE49-F238E27FC236}">
                <a16:creationId xmlns:a16="http://schemas.microsoft.com/office/drawing/2014/main" id="{DA979ECF-FD87-F1DF-17D5-C861CF0EA573}"/>
              </a:ext>
            </a:extLst>
          </p:cNvPr>
          <p:cNvCxnSpPr/>
          <p:nvPr/>
        </p:nvCxnSpPr>
        <p:spPr bwMode="auto">
          <a:xfrm>
            <a:off x="2321975" y="1268976"/>
            <a:ext cx="0" cy="360004"/>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9" name="直線矢印コネクタ 18">
            <a:extLst>
              <a:ext uri="{FF2B5EF4-FFF2-40B4-BE49-F238E27FC236}">
                <a16:creationId xmlns:a16="http://schemas.microsoft.com/office/drawing/2014/main" id="{55B6B583-6BC9-C91E-0531-20BCB8CFDC29}"/>
              </a:ext>
            </a:extLst>
          </p:cNvPr>
          <p:cNvCxnSpPr>
            <a:cxnSpLocks/>
          </p:cNvCxnSpPr>
          <p:nvPr/>
        </p:nvCxnSpPr>
        <p:spPr bwMode="auto">
          <a:xfrm>
            <a:off x="4391998" y="2078985"/>
            <a:ext cx="1440016" cy="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0" name="直線矢印コネクタ 19">
            <a:extLst>
              <a:ext uri="{FF2B5EF4-FFF2-40B4-BE49-F238E27FC236}">
                <a16:creationId xmlns:a16="http://schemas.microsoft.com/office/drawing/2014/main" id="{0D2AE045-30D3-DC0A-E39B-AC6C62721B1D}"/>
              </a:ext>
            </a:extLst>
          </p:cNvPr>
          <p:cNvCxnSpPr>
            <a:cxnSpLocks/>
          </p:cNvCxnSpPr>
          <p:nvPr/>
        </p:nvCxnSpPr>
        <p:spPr bwMode="auto">
          <a:xfrm>
            <a:off x="4391998" y="2348988"/>
            <a:ext cx="1440016" cy="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21" name="Freeform 8">
            <a:extLst>
              <a:ext uri="{FF2B5EF4-FFF2-40B4-BE49-F238E27FC236}">
                <a16:creationId xmlns:a16="http://schemas.microsoft.com/office/drawing/2014/main" id="{7F4267D8-E0F9-53AA-581F-D484A92C0F66}"/>
              </a:ext>
            </a:extLst>
          </p:cNvPr>
          <p:cNvSpPr>
            <a:spLocks/>
          </p:cNvSpPr>
          <p:nvPr/>
        </p:nvSpPr>
        <p:spPr bwMode="auto">
          <a:xfrm rot="10800000">
            <a:off x="3671990" y="1628979"/>
            <a:ext cx="4320048" cy="360004"/>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a:xfrm>
            <a:off x="611956" y="3519001"/>
            <a:ext cx="8280092" cy="3059727"/>
          </a:xfrm>
        </p:spPr>
        <p:txBody>
          <a:bodyPr/>
          <a:lstStyle/>
          <a:p>
            <a:r>
              <a:rPr kumimoji="1" lang="ja-JP" altLang="en-US" dirty="0"/>
              <a:t>フロントエンド：</a:t>
            </a:r>
            <a:endParaRPr kumimoji="1" lang="en-US" altLang="ja-JP" dirty="0"/>
          </a:p>
          <a:p>
            <a:pPr marL="817200" lvl="1" indent="-457200">
              <a:buFont typeface="+mj-lt"/>
              <a:buAutoNum type="arabicPeriod"/>
            </a:pPr>
            <a:r>
              <a:rPr kumimoji="1" lang="ja-JP" altLang="en-US" dirty="0"/>
              <a:t>論理レジスタ・ファイルを読む</a:t>
            </a:r>
            <a:endParaRPr kumimoji="1" lang="en-US" altLang="ja-JP" dirty="0"/>
          </a:p>
          <a:p>
            <a:pPr lvl="2"/>
            <a:r>
              <a:rPr lang="ja-JP" altLang="en-US" dirty="0"/>
              <a:t>もし </a:t>
            </a:r>
            <a:r>
              <a:rPr lang="en-US" altLang="ja-JP" dirty="0"/>
              <a:t>ready </a:t>
            </a:r>
            <a:r>
              <a:rPr lang="ja-JP" altLang="en-US" dirty="0"/>
              <a:t>なら値が取れる</a:t>
            </a:r>
            <a:endParaRPr lang="en-US" altLang="ja-JP" dirty="0"/>
          </a:p>
          <a:p>
            <a:pPr lvl="2"/>
            <a:r>
              <a:rPr kumimoji="1" lang="ja-JP" altLang="en-US" dirty="0"/>
              <a:t>もし </a:t>
            </a:r>
            <a:r>
              <a:rPr kumimoji="1" lang="en-US" altLang="ja-JP" dirty="0"/>
              <a:t>not-ready </a:t>
            </a:r>
            <a:r>
              <a:rPr kumimoji="1" lang="ja-JP" altLang="en-US" dirty="0"/>
              <a:t>ならタグが取れる</a:t>
            </a:r>
            <a:endParaRPr kumimoji="1" lang="en-US" altLang="ja-JP" dirty="0"/>
          </a:p>
          <a:p>
            <a:pPr lvl="3"/>
            <a:r>
              <a:rPr lang="ja-JP" altLang="en-US" dirty="0"/>
              <a:t>こっちの場合は </a:t>
            </a:r>
            <a:r>
              <a:rPr lang="en-US" altLang="ja-JP" dirty="0"/>
              <a:t>RMT </a:t>
            </a:r>
            <a:r>
              <a:rPr lang="ja-JP" altLang="en-US" dirty="0"/>
              <a:t>に似ている</a:t>
            </a:r>
            <a:endParaRPr kumimoji="1" lang="en-US" altLang="ja-JP" dirty="0"/>
          </a:p>
          <a:p>
            <a:pPr marL="817200" lvl="1" indent="-457200">
              <a:buFont typeface="+mj-lt"/>
              <a:buAutoNum type="arabicPeriod"/>
            </a:pPr>
            <a:r>
              <a:rPr lang="ja-JP" altLang="en-US" dirty="0"/>
              <a:t>自分のタグを</a:t>
            </a:r>
            <a:r>
              <a:rPr kumimoji="1" lang="ja-JP" altLang="en-US" dirty="0"/>
              <a:t>論理レジスタ・ファイルに書き込む</a:t>
            </a:r>
            <a:endParaRPr kumimoji="1" lang="en-US" altLang="ja-JP" dirty="0"/>
          </a:p>
          <a:p>
            <a:pPr lvl="2"/>
            <a:r>
              <a:rPr lang="ja-JP" altLang="en-US" dirty="0"/>
              <a:t>現在自分は演算中でまだ値はないことを示す</a:t>
            </a:r>
            <a:endParaRPr lang="en-US" altLang="ja-JP" dirty="0"/>
          </a:p>
          <a:p>
            <a:pPr lvl="2"/>
            <a:r>
              <a:rPr kumimoji="1" lang="ja-JP" altLang="en-US" dirty="0"/>
              <a:t>いずれ自分が結果を返すことを示すために，</a:t>
            </a:r>
            <a:br>
              <a:rPr kumimoji="1" lang="en-US" altLang="ja-JP" dirty="0"/>
            </a:br>
            <a:r>
              <a:rPr kumimoji="1" lang="ja-JP" altLang="en-US" dirty="0"/>
              <a:t>識別用のタグを書いておく</a:t>
            </a:r>
          </a:p>
        </p:txBody>
      </p:sp>
    </p:spTree>
    <p:extLst>
      <p:ext uri="{BB962C8B-B14F-4D97-AF65-F5344CB8AC3E}">
        <p14:creationId xmlns:p14="http://schemas.microsoft.com/office/powerpoint/2010/main" val="718892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スカラのパイプラインを使って説明</a:t>
            </a:r>
          </a:p>
        </p:txBody>
      </p:sp>
      <p:sp>
        <p:nvSpPr>
          <p:cNvPr id="3" name="テキスト プレースホルダー 2"/>
          <p:cNvSpPr>
            <a:spLocks noGrp="1"/>
          </p:cNvSpPr>
          <p:nvPr>
            <p:ph type="body" sz="quarter" idx="10"/>
          </p:nvPr>
        </p:nvSpPr>
        <p:spPr>
          <a:xfrm>
            <a:off x="611956" y="1088975"/>
            <a:ext cx="8280092" cy="3960044"/>
          </a:xfrm>
        </p:spPr>
        <p:txBody>
          <a:bodyPr/>
          <a:lstStyle/>
          <a:p>
            <a:r>
              <a:rPr kumimoji="1" lang="ja-JP" altLang="en-US" dirty="0"/>
              <a:t>以降で使うパイプラインの構造</a:t>
            </a:r>
            <a:endParaRPr kumimoji="1" lang="en-US" altLang="ja-JP" dirty="0"/>
          </a:p>
          <a:p>
            <a:pPr lvl="1"/>
            <a:r>
              <a:rPr lang="ja-JP" altLang="en-US" dirty="0"/>
              <a:t>簡単にするため，</a:t>
            </a:r>
            <a:r>
              <a:rPr lang="en-US" altLang="ja-JP" dirty="0"/>
              <a:t>MEM </a:t>
            </a:r>
            <a:r>
              <a:rPr lang="ja-JP" altLang="en-US" dirty="0"/>
              <a:t>ステージはない</a:t>
            </a:r>
            <a:endParaRPr lang="en-US" altLang="ja-JP" dirty="0"/>
          </a:p>
          <a:p>
            <a:pPr lvl="1"/>
            <a:r>
              <a:rPr lang="en-US" altLang="ja-JP" dirty="0"/>
              <a:t>ID </a:t>
            </a:r>
            <a:r>
              <a:rPr lang="ja-JP" altLang="en-US" dirty="0"/>
              <a:t>ステージの後に，発行のための </a:t>
            </a:r>
            <a:r>
              <a:rPr lang="en-US" altLang="ja-JP" dirty="0"/>
              <a:t>IS</a:t>
            </a:r>
            <a:r>
              <a:rPr lang="ja-JP" altLang="en-US" dirty="0"/>
              <a:t>（</a:t>
            </a:r>
            <a:r>
              <a:rPr lang="en-US" altLang="ja-JP" dirty="0"/>
              <a:t>issue</a:t>
            </a:r>
            <a:r>
              <a:rPr lang="ja-JP" altLang="en-US" dirty="0"/>
              <a:t>）ステージを設ける</a:t>
            </a:r>
            <a:endParaRPr lang="en-US" altLang="ja-JP" dirty="0"/>
          </a:p>
          <a:p>
            <a:r>
              <a:rPr lang="ja-JP" altLang="en-US" dirty="0">
                <a:solidFill>
                  <a:schemeClr val="accent5"/>
                </a:solidFill>
              </a:rPr>
              <a:t>レジスタは </a:t>
            </a:r>
            <a:r>
              <a:rPr lang="en-US" altLang="ja-JP" dirty="0">
                <a:solidFill>
                  <a:schemeClr val="accent5"/>
                </a:solidFill>
              </a:rPr>
              <a:t>ID </a:t>
            </a:r>
            <a:r>
              <a:rPr lang="ja-JP" altLang="en-US" dirty="0">
                <a:solidFill>
                  <a:schemeClr val="accent5"/>
                </a:solidFill>
              </a:rPr>
              <a:t>の時点では読まず，</a:t>
            </a:r>
            <a:r>
              <a:rPr lang="en-US" altLang="ja-JP" dirty="0">
                <a:solidFill>
                  <a:schemeClr val="accent5"/>
                </a:solidFill>
              </a:rPr>
              <a:t>IS </a:t>
            </a:r>
            <a:r>
              <a:rPr lang="ja-JP" altLang="en-US" dirty="0">
                <a:solidFill>
                  <a:schemeClr val="accent5"/>
                </a:solidFill>
              </a:rPr>
              <a:t>で読む</a:t>
            </a:r>
            <a:endParaRPr lang="en-US" altLang="ja-JP" dirty="0">
              <a:solidFill>
                <a:schemeClr val="accent5"/>
              </a:solidFill>
            </a:endParaRPr>
          </a:p>
          <a:p>
            <a:pPr lvl="1"/>
            <a:r>
              <a:rPr lang="ja-JP" altLang="en-US" dirty="0"/>
              <a:t>説明の簡単化のため，このスライドではそうすることにする</a:t>
            </a:r>
            <a:endParaRPr lang="en-US" altLang="ja-JP" dirty="0"/>
          </a:p>
          <a:p>
            <a:pPr lvl="1"/>
            <a:r>
              <a:rPr lang="ja-JP" altLang="en-US" dirty="0"/>
              <a:t>「発行」はあくまで演算器へ命令を送り出すことであり，</a:t>
            </a:r>
            <a:br>
              <a:rPr lang="en-US" altLang="ja-JP" dirty="0"/>
            </a:br>
            <a:r>
              <a:rPr lang="ja-JP" altLang="en-US" dirty="0"/>
              <a:t>本来はレジスタ読み出しの意味を含まない</a:t>
            </a:r>
            <a:endParaRPr lang="en-US" altLang="ja-JP" dirty="0"/>
          </a:p>
        </p:txBody>
      </p:sp>
      <p:sp>
        <p:nvSpPr>
          <p:cNvPr id="19" name="Rectangle 69">
            <a:extLst>
              <a:ext uri="{FF2B5EF4-FFF2-40B4-BE49-F238E27FC236}">
                <a16:creationId xmlns:a16="http://schemas.microsoft.com/office/drawing/2014/main" id="{064181C0-A479-4BFE-91C3-86BA61782701}"/>
              </a:ext>
            </a:extLst>
          </p:cNvPr>
          <p:cNvSpPr>
            <a:spLocks noChangeArrowheads="1"/>
          </p:cNvSpPr>
          <p:nvPr/>
        </p:nvSpPr>
        <p:spPr bwMode="auto">
          <a:xfrm>
            <a:off x="97195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 name="Rectangle 70">
            <a:extLst>
              <a:ext uri="{FF2B5EF4-FFF2-40B4-BE49-F238E27FC236}">
                <a16:creationId xmlns:a16="http://schemas.microsoft.com/office/drawing/2014/main" id="{C1729A68-8D8F-40FC-BE50-856265845B76}"/>
              </a:ext>
            </a:extLst>
          </p:cNvPr>
          <p:cNvSpPr>
            <a:spLocks noChangeArrowheads="1"/>
          </p:cNvSpPr>
          <p:nvPr/>
        </p:nvSpPr>
        <p:spPr bwMode="auto">
          <a:xfrm>
            <a:off x="142196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1" name="Rectangle 71">
            <a:extLst>
              <a:ext uri="{FF2B5EF4-FFF2-40B4-BE49-F238E27FC236}">
                <a16:creationId xmlns:a16="http://schemas.microsoft.com/office/drawing/2014/main" id="{97DAC72C-88F9-456B-BDEC-9585C4894CE7}"/>
              </a:ext>
            </a:extLst>
          </p:cNvPr>
          <p:cNvSpPr>
            <a:spLocks noChangeArrowheads="1"/>
          </p:cNvSpPr>
          <p:nvPr/>
        </p:nvSpPr>
        <p:spPr bwMode="auto">
          <a:xfrm>
            <a:off x="2321975"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3">
            <a:extLst>
              <a:ext uri="{FF2B5EF4-FFF2-40B4-BE49-F238E27FC236}">
                <a16:creationId xmlns:a16="http://schemas.microsoft.com/office/drawing/2014/main" id="{7F02805A-0154-4997-BF91-2BD5B47C0491}"/>
              </a:ext>
            </a:extLst>
          </p:cNvPr>
          <p:cNvSpPr>
            <a:spLocks noChangeArrowheads="1"/>
          </p:cNvSpPr>
          <p:nvPr/>
        </p:nvSpPr>
        <p:spPr bwMode="auto">
          <a:xfrm>
            <a:off x="2771980" y="522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0">
            <a:extLst>
              <a:ext uri="{FF2B5EF4-FFF2-40B4-BE49-F238E27FC236}">
                <a16:creationId xmlns:a16="http://schemas.microsoft.com/office/drawing/2014/main" id="{A3B2020C-D689-40B9-AAF8-F3C9ECD2E951}"/>
              </a:ext>
            </a:extLst>
          </p:cNvPr>
          <p:cNvSpPr>
            <a:spLocks noChangeArrowheads="1"/>
          </p:cNvSpPr>
          <p:nvPr/>
        </p:nvSpPr>
        <p:spPr bwMode="auto">
          <a:xfrm>
            <a:off x="1871966" y="522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cxnSp>
        <p:nvCxnSpPr>
          <p:cNvPr id="24" name="直線矢印コネクタ 23">
            <a:extLst>
              <a:ext uri="{FF2B5EF4-FFF2-40B4-BE49-F238E27FC236}">
                <a16:creationId xmlns:a16="http://schemas.microsoft.com/office/drawing/2014/main" id="{03AFD60D-5E9A-41F7-96CA-C8602DDC1422}"/>
              </a:ext>
            </a:extLst>
          </p:cNvPr>
          <p:cNvCxnSpPr>
            <a:endCxn id="23" idx="2"/>
          </p:cNvCxnSpPr>
          <p:nvPr/>
        </p:nvCxnSpPr>
        <p:spPr bwMode="auto">
          <a:xfrm flipH="1" flipV="1">
            <a:off x="2051966" y="5589020"/>
            <a:ext cx="6" cy="360008"/>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5" name="直線矢印コネクタ 24">
            <a:extLst>
              <a:ext uri="{FF2B5EF4-FFF2-40B4-BE49-F238E27FC236}">
                <a16:creationId xmlns:a16="http://schemas.microsoft.com/office/drawing/2014/main" id="{8816F7DB-883F-49D3-B776-73677A55B4F2}"/>
              </a:ext>
            </a:extLst>
          </p:cNvPr>
          <p:cNvCxnSpPr/>
          <p:nvPr/>
        </p:nvCxnSpPr>
        <p:spPr bwMode="auto">
          <a:xfrm flipH="1" flipV="1">
            <a:off x="2951982" y="5589024"/>
            <a:ext cx="6" cy="360008"/>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26" name="正方形/長方形 25">
            <a:extLst>
              <a:ext uri="{FF2B5EF4-FFF2-40B4-BE49-F238E27FC236}">
                <a16:creationId xmlns:a16="http://schemas.microsoft.com/office/drawing/2014/main" id="{C7339904-F26D-4BC0-A45F-7D6880AC4093}"/>
              </a:ext>
            </a:extLst>
          </p:cNvPr>
          <p:cNvSpPr/>
          <p:nvPr/>
        </p:nvSpPr>
        <p:spPr bwMode="auto">
          <a:xfrm>
            <a:off x="1871970"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t"/>
          <a:lstStyle/>
          <a:p>
            <a:r>
              <a:rPr lang="ja-JP" altLang="en-US" sz="1600" dirty="0">
                <a:solidFill>
                  <a:schemeClr val="tx1">
                    <a:lumMod val="75000"/>
                    <a:lumOff val="25000"/>
                  </a:schemeClr>
                </a:solidFill>
              </a:rPr>
              <a:t>発行</a:t>
            </a:r>
            <a:endParaRPr lang="en-US" altLang="ja-JP" sz="1600" dirty="0">
              <a:solidFill>
                <a:schemeClr val="tx1">
                  <a:lumMod val="75000"/>
                  <a:lumOff val="25000"/>
                </a:schemeClr>
              </a:solidFill>
            </a:endParaRPr>
          </a:p>
          <a:p>
            <a:r>
              <a:rPr lang="en-US" altLang="ja-JP" sz="1600" dirty="0">
                <a:solidFill>
                  <a:schemeClr val="tx1">
                    <a:lumMod val="75000"/>
                    <a:lumOff val="25000"/>
                  </a:schemeClr>
                </a:solidFill>
              </a:rPr>
              <a:t>(issue)</a:t>
            </a:r>
            <a:endParaRPr lang="ja-JP" altLang="en-US" sz="1600" dirty="0">
              <a:solidFill>
                <a:schemeClr val="tx1">
                  <a:lumMod val="75000"/>
                  <a:lumOff val="25000"/>
                </a:schemeClr>
              </a:solidFill>
            </a:endParaRPr>
          </a:p>
        </p:txBody>
      </p:sp>
      <p:sp>
        <p:nvSpPr>
          <p:cNvPr id="27" name="正方形/長方形 26">
            <a:extLst>
              <a:ext uri="{FF2B5EF4-FFF2-40B4-BE49-F238E27FC236}">
                <a16:creationId xmlns:a16="http://schemas.microsoft.com/office/drawing/2014/main" id="{74ACABCB-2782-4C8F-A8A0-70C1BA42809A}"/>
              </a:ext>
            </a:extLst>
          </p:cNvPr>
          <p:cNvSpPr/>
          <p:nvPr/>
        </p:nvSpPr>
        <p:spPr bwMode="auto">
          <a:xfrm>
            <a:off x="2771980"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t"/>
          <a:lstStyle/>
          <a:p>
            <a:r>
              <a:rPr lang="ja-JP" altLang="en-US" sz="1600" dirty="0">
                <a:solidFill>
                  <a:schemeClr val="tx1">
                    <a:lumMod val="75000"/>
                    <a:lumOff val="25000"/>
                  </a:schemeClr>
                </a:solidFill>
              </a:rPr>
              <a:t>完了</a:t>
            </a:r>
            <a:endParaRPr lang="en-US" altLang="ja-JP" sz="1600" dirty="0">
              <a:solidFill>
                <a:schemeClr val="tx1">
                  <a:lumMod val="75000"/>
                  <a:lumOff val="25000"/>
                </a:schemeClr>
              </a:solidFill>
            </a:endParaRPr>
          </a:p>
          <a:p>
            <a:r>
              <a:rPr lang="en-US" altLang="ja-JP" sz="1600" dirty="0">
                <a:solidFill>
                  <a:schemeClr val="tx1">
                    <a:lumMod val="75000"/>
                    <a:lumOff val="25000"/>
                  </a:schemeClr>
                </a:solidFill>
              </a:rPr>
              <a:t>(complete)</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2498915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トマスロ方式の動作</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a:xfrm>
            <a:off x="611956" y="3789004"/>
            <a:ext cx="8280092" cy="2789724"/>
          </a:xfrm>
        </p:spPr>
        <p:txBody>
          <a:bodyPr/>
          <a:lstStyle/>
          <a:p>
            <a:r>
              <a:rPr lang="ja-JP" altLang="en-US" dirty="0"/>
              <a:t>バックエンド：</a:t>
            </a:r>
            <a:endParaRPr kumimoji="1" lang="en-US" altLang="ja-JP" dirty="0"/>
          </a:p>
          <a:p>
            <a:pPr marL="817200" lvl="1" indent="-457200">
              <a:buFont typeface="+mj-lt"/>
              <a:buAutoNum type="arabicPeriod"/>
            </a:pPr>
            <a:r>
              <a:rPr lang="ja-JP" altLang="en-US" dirty="0"/>
              <a:t>読めた値 </a:t>
            </a:r>
            <a:r>
              <a:rPr lang="en-US" altLang="ja-JP" dirty="0"/>
              <a:t>or </a:t>
            </a:r>
            <a:r>
              <a:rPr lang="ja-JP" altLang="en-US" dirty="0"/>
              <a:t>タグをリザベーション・ステーションに登録</a:t>
            </a:r>
            <a:endParaRPr lang="en-US" altLang="ja-JP" dirty="0"/>
          </a:p>
          <a:p>
            <a:pPr marL="817200" lvl="1" indent="-457200">
              <a:buFont typeface="+mj-lt"/>
              <a:buAutoNum type="arabicPeriod"/>
            </a:pPr>
            <a:r>
              <a:rPr kumimoji="1" lang="ja-JP" altLang="en-US" dirty="0"/>
              <a:t>ソースが揃ったものから演算器に発行</a:t>
            </a:r>
            <a:endParaRPr kumimoji="1" lang="en-US" altLang="ja-JP" dirty="0"/>
          </a:p>
          <a:p>
            <a:pPr marL="817200" lvl="1" indent="-457200">
              <a:buFont typeface="+mj-lt"/>
              <a:buAutoNum type="arabicPeriod"/>
            </a:pPr>
            <a:r>
              <a:rPr kumimoji="1" lang="ja-JP" altLang="en-US" dirty="0"/>
              <a:t>完了したら，</a:t>
            </a:r>
            <a:endParaRPr kumimoji="1" lang="en-US" altLang="ja-JP" dirty="0"/>
          </a:p>
          <a:p>
            <a:pPr marL="1177200" lvl="2" indent="-457200">
              <a:buFont typeface="+mj-lt"/>
              <a:buAutoNum type="arabicPeriod"/>
            </a:pPr>
            <a:r>
              <a:rPr kumimoji="1" lang="ja-JP" altLang="en-US" dirty="0"/>
              <a:t>リザベーション・ステーションに結果をブロードキャスト</a:t>
            </a:r>
            <a:endParaRPr kumimoji="1" lang="en-US" altLang="ja-JP" dirty="0"/>
          </a:p>
          <a:p>
            <a:pPr marL="1177200" lvl="2" indent="-457200">
              <a:buFont typeface="+mj-lt"/>
              <a:buAutoNum type="arabicPeriod"/>
            </a:pPr>
            <a:r>
              <a:rPr kumimoji="1" lang="ja-JP" altLang="en-US" dirty="0"/>
              <a:t>論理レジスタ番号に結果を書き込む</a:t>
            </a:r>
          </a:p>
        </p:txBody>
      </p:sp>
      <p:sp>
        <p:nvSpPr>
          <p:cNvPr id="4" name="平行四辺形 3">
            <a:extLst>
              <a:ext uri="{FF2B5EF4-FFF2-40B4-BE49-F238E27FC236}">
                <a16:creationId xmlns:a16="http://schemas.microsoft.com/office/drawing/2014/main" id="{60AA5636-4ACD-22E9-B0DB-DD56C74174A8}"/>
              </a:ext>
            </a:extLst>
          </p:cNvPr>
          <p:cNvSpPr/>
          <p:nvPr/>
        </p:nvSpPr>
        <p:spPr bwMode="auto">
          <a:xfrm>
            <a:off x="1421965" y="2708992"/>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IF/ID/RR</a:t>
            </a:r>
            <a:endParaRPr kumimoji="1" lang="ja-JP" altLang="en-US" dirty="0"/>
          </a:p>
        </p:txBody>
      </p:sp>
      <p:sp>
        <p:nvSpPr>
          <p:cNvPr id="5" name="平行四辺形 4">
            <a:extLst>
              <a:ext uri="{FF2B5EF4-FFF2-40B4-BE49-F238E27FC236}">
                <a16:creationId xmlns:a16="http://schemas.microsoft.com/office/drawing/2014/main" id="{86B3F975-4F5E-134A-25F1-D95E84ACB4EC}"/>
              </a:ext>
            </a:extLst>
          </p:cNvPr>
          <p:cNvSpPr/>
          <p:nvPr/>
        </p:nvSpPr>
        <p:spPr bwMode="auto">
          <a:xfrm>
            <a:off x="4392142" y="2708992"/>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IS</a:t>
            </a:r>
            <a:endParaRPr kumimoji="1" lang="ja-JP" altLang="en-US" dirty="0"/>
          </a:p>
        </p:txBody>
      </p:sp>
      <p:sp>
        <p:nvSpPr>
          <p:cNvPr id="6" name="平行四辺形 5">
            <a:extLst>
              <a:ext uri="{FF2B5EF4-FFF2-40B4-BE49-F238E27FC236}">
                <a16:creationId xmlns:a16="http://schemas.microsoft.com/office/drawing/2014/main" id="{8D680AF5-27F4-D050-7777-A109B5D7C609}"/>
              </a:ext>
            </a:extLst>
          </p:cNvPr>
          <p:cNvSpPr/>
          <p:nvPr/>
        </p:nvSpPr>
        <p:spPr bwMode="auto">
          <a:xfrm>
            <a:off x="5832302" y="2708992"/>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EX</a:t>
            </a:r>
            <a:endParaRPr kumimoji="1" lang="ja-JP" altLang="en-US" dirty="0"/>
          </a:p>
        </p:txBody>
      </p:sp>
      <p:sp>
        <p:nvSpPr>
          <p:cNvPr id="7" name="平行四辺形 6">
            <a:extLst>
              <a:ext uri="{FF2B5EF4-FFF2-40B4-BE49-F238E27FC236}">
                <a16:creationId xmlns:a16="http://schemas.microsoft.com/office/drawing/2014/main" id="{E0D84B81-9378-E669-8AB0-DE9416A9194F}"/>
              </a:ext>
            </a:extLst>
          </p:cNvPr>
          <p:cNvSpPr/>
          <p:nvPr/>
        </p:nvSpPr>
        <p:spPr bwMode="auto">
          <a:xfrm>
            <a:off x="7272462" y="2708992"/>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WB</a:t>
            </a:r>
            <a:endParaRPr kumimoji="1" lang="ja-JP" altLang="en-US" dirty="0"/>
          </a:p>
        </p:txBody>
      </p:sp>
      <p:sp>
        <p:nvSpPr>
          <p:cNvPr id="8" name="Freeform 25">
            <a:extLst>
              <a:ext uri="{FF2B5EF4-FFF2-40B4-BE49-F238E27FC236}">
                <a16:creationId xmlns:a16="http://schemas.microsoft.com/office/drawing/2014/main" id="{3231AF3E-28EE-73A3-0232-87C92E524B73}"/>
              </a:ext>
            </a:extLst>
          </p:cNvPr>
          <p:cNvSpPr>
            <a:spLocks/>
          </p:cNvSpPr>
          <p:nvPr/>
        </p:nvSpPr>
        <p:spPr bwMode="auto">
          <a:xfrm>
            <a:off x="1691968" y="998973"/>
            <a:ext cx="6930077" cy="450005"/>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dirty="0">
                <a:solidFill>
                  <a:schemeClr val="tx1">
                    <a:lumMod val="75000"/>
                    <a:lumOff val="25000"/>
                  </a:schemeClr>
                </a:solidFill>
              </a:rPr>
              <a:t>Re-order Buffer</a:t>
            </a:r>
            <a:endParaRPr lang="ja-JP" altLang="en-US" dirty="0">
              <a:solidFill>
                <a:schemeClr val="tx1">
                  <a:lumMod val="75000"/>
                  <a:lumOff val="25000"/>
                </a:schemeClr>
              </a:solidFill>
            </a:endParaRPr>
          </a:p>
        </p:txBody>
      </p:sp>
      <p:sp>
        <p:nvSpPr>
          <p:cNvPr id="9" name="AutoShape 5">
            <a:extLst>
              <a:ext uri="{FF2B5EF4-FFF2-40B4-BE49-F238E27FC236}">
                <a16:creationId xmlns:a16="http://schemas.microsoft.com/office/drawing/2014/main" id="{5D677340-1DA9-2233-8AF5-7EE359825D34}"/>
              </a:ext>
            </a:extLst>
          </p:cNvPr>
          <p:cNvSpPr>
            <a:spLocks noChangeArrowheads="1"/>
          </p:cNvSpPr>
          <p:nvPr/>
        </p:nvSpPr>
        <p:spPr bwMode="auto">
          <a:xfrm rot="16200000">
            <a:off x="6192180" y="1863051"/>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 name="グループ化 9">
            <a:extLst>
              <a:ext uri="{FF2B5EF4-FFF2-40B4-BE49-F238E27FC236}">
                <a16:creationId xmlns:a16="http://schemas.microsoft.com/office/drawing/2014/main" id="{A98E540E-E1CD-C4FD-2245-68DA258761CE}"/>
              </a:ext>
            </a:extLst>
          </p:cNvPr>
          <p:cNvGrpSpPr/>
          <p:nvPr/>
        </p:nvGrpSpPr>
        <p:grpSpPr>
          <a:xfrm>
            <a:off x="2051972" y="2168986"/>
            <a:ext cx="1008112" cy="432048"/>
            <a:chOff x="3563888" y="2708920"/>
            <a:chExt cx="1296144" cy="432048"/>
          </a:xfrm>
        </p:grpSpPr>
        <p:sp>
          <p:nvSpPr>
            <p:cNvPr id="11" name="Freeform 9">
              <a:extLst>
                <a:ext uri="{FF2B5EF4-FFF2-40B4-BE49-F238E27FC236}">
                  <a16:creationId xmlns:a16="http://schemas.microsoft.com/office/drawing/2014/main" id="{6191190B-1F7F-3302-AA1D-57DA545B92C5}"/>
                </a:ext>
              </a:extLst>
            </p:cNvPr>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2" name="Freeform 10">
              <a:extLst>
                <a:ext uri="{FF2B5EF4-FFF2-40B4-BE49-F238E27FC236}">
                  <a16:creationId xmlns:a16="http://schemas.microsoft.com/office/drawing/2014/main" id="{A5ACF337-4B4D-6935-2891-E406FA59DD3E}"/>
                </a:ext>
              </a:extLst>
            </p:cNvPr>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13" name="Freeform 8">
            <a:extLst>
              <a:ext uri="{FF2B5EF4-FFF2-40B4-BE49-F238E27FC236}">
                <a16:creationId xmlns:a16="http://schemas.microsoft.com/office/drawing/2014/main" id="{FE5495A7-DB18-1B65-BA68-EF6AD3D26139}"/>
              </a:ext>
            </a:extLst>
          </p:cNvPr>
          <p:cNvSpPr>
            <a:spLocks/>
          </p:cNvSpPr>
          <p:nvPr/>
        </p:nvSpPr>
        <p:spPr bwMode="auto">
          <a:xfrm>
            <a:off x="7308304" y="1448978"/>
            <a:ext cx="720080" cy="738109"/>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4" name="正方形/長方形 13">
            <a:extLst>
              <a:ext uri="{FF2B5EF4-FFF2-40B4-BE49-F238E27FC236}">
                <a16:creationId xmlns:a16="http://schemas.microsoft.com/office/drawing/2014/main" id="{D44A857F-97B8-6A85-00E1-350F2A2EC22D}"/>
              </a:ext>
            </a:extLst>
          </p:cNvPr>
          <p:cNvSpPr/>
          <p:nvPr/>
        </p:nvSpPr>
        <p:spPr bwMode="auto">
          <a:xfrm>
            <a:off x="3131984" y="1988985"/>
            <a:ext cx="1080012" cy="162001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t>Reservation</a:t>
            </a:r>
          </a:p>
          <a:p>
            <a:r>
              <a:rPr kumimoji="1" lang="en-US" altLang="ja-JP" dirty="0"/>
              <a:t>Station</a:t>
            </a: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3B7C6CBC-47DB-A359-BBE4-F190FF0DB873}"/>
              </a:ext>
            </a:extLst>
          </p:cNvPr>
          <p:cNvSpPr/>
          <p:nvPr/>
        </p:nvSpPr>
        <p:spPr bwMode="auto">
          <a:xfrm>
            <a:off x="431954"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16" name="正方形/長方形 15">
            <a:extLst>
              <a:ext uri="{FF2B5EF4-FFF2-40B4-BE49-F238E27FC236}">
                <a16:creationId xmlns:a16="http://schemas.microsoft.com/office/drawing/2014/main" id="{B6C45270-FD0D-9F9F-17A4-C86DBF283EE3}"/>
              </a:ext>
            </a:extLst>
          </p:cNvPr>
          <p:cNvSpPr/>
          <p:nvPr/>
        </p:nvSpPr>
        <p:spPr bwMode="auto">
          <a:xfrm>
            <a:off x="161951" y="2168986"/>
            <a:ext cx="1152128" cy="1440016"/>
          </a:xfrm>
          <a:prstGeom prst="rect">
            <a:avLst/>
          </a:prstGeom>
          <a:ln>
            <a:headEnd/>
            <a:tailEnd type="non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
        <p:nvSpPr>
          <p:cNvPr id="17" name="Freeform 25">
            <a:extLst>
              <a:ext uri="{FF2B5EF4-FFF2-40B4-BE49-F238E27FC236}">
                <a16:creationId xmlns:a16="http://schemas.microsoft.com/office/drawing/2014/main" id="{8D9C4501-59D3-BFF1-A071-C50334DFF15B}"/>
              </a:ext>
            </a:extLst>
          </p:cNvPr>
          <p:cNvSpPr>
            <a:spLocks/>
          </p:cNvSpPr>
          <p:nvPr/>
        </p:nvSpPr>
        <p:spPr bwMode="auto">
          <a:xfrm>
            <a:off x="1691968" y="1628980"/>
            <a:ext cx="1350015" cy="450005"/>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論理 </a:t>
            </a:r>
            <a:r>
              <a:rPr lang="en-US" altLang="ja-JP" dirty="0">
                <a:solidFill>
                  <a:schemeClr val="tx1">
                    <a:lumMod val="75000"/>
                    <a:lumOff val="25000"/>
                  </a:schemeClr>
                </a:solidFill>
              </a:rPr>
              <a:t>RF</a:t>
            </a:r>
            <a:endParaRPr lang="ja-JP" altLang="en-US" dirty="0">
              <a:solidFill>
                <a:schemeClr val="tx1">
                  <a:lumMod val="75000"/>
                  <a:lumOff val="25000"/>
                </a:schemeClr>
              </a:solidFill>
            </a:endParaRPr>
          </a:p>
        </p:txBody>
      </p:sp>
      <p:cxnSp>
        <p:nvCxnSpPr>
          <p:cNvPr id="18" name="直線矢印コネクタ 17">
            <a:extLst>
              <a:ext uri="{FF2B5EF4-FFF2-40B4-BE49-F238E27FC236}">
                <a16:creationId xmlns:a16="http://schemas.microsoft.com/office/drawing/2014/main" id="{CF117C28-4615-B660-89C1-26E60879A32B}"/>
              </a:ext>
            </a:extLst>
          </p:cNvPr>
          <p:cNvCxnSpPr/>
          <p:nvPr/>
        </p:nvCxnSpPr>
        <p:spPr bwMode="auto">
          <a:xfrm>
            <a:off x="2321975" y="1268976"/>
            <a:ext cx="0" cy="360004"/>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9" name="直線矢印コネクタ 18">
            <a:extLst>
              <a:ext uri="{FF2B5EF4-FFF2-40B4-BE49-F238E27FC236}">
                <a16:creationId xmlns:a16="http://schemas.microsoft.com/office/drawing/2014/main" id="{B8DC33DD-395C-099A-5C65-7D55B4303914}"/>
              </a:ext>
            </a:extLst>
          </p:cNvPr>
          <p:cNvCxnSpPr>
            <a:cxnSpLocks/>
          </p:cNvCxnSpPr>
          <p:nvPr/>
        </p:nvCxnSpPr>
        <p:spPr bwMode="auto">
          <a:xfrm>
            <a:off x="4391998" y="2078985"/>
            <a:ext cx="1440016" cy="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0" name="直線矢印コネクタ 19">
            <a:extLst>
              <a:ext uri="{FF2B5EF4-FFF2-40B4-BE49-F238E27FC236}">
                <a16:creationId xmlns:a16="http://schemas.microsoft.com/office/drawing/2014/main" id="{F3595E05-B747-3BC0-89BC-59D435699174}"/>
              </a:ext>
            </a:extLst>
          </p:cNvPr>
          <p:cNvCxnSpPr>
            <a:cxnSpLocks/>
          </p:cNvCxnSpPr>
          <p:nvPr/>
        </p:nvCxnSpPr>
        <p:spPr bwMode="auto">
          <a:xfrm>
            <a:off x="4391998" y="2348988"/>
            <a:ext cx="1440016" cy="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21" name="Freeform 8">
            <a:extLst>
              <a:ext uri="{FF2B5EF4-FFF2-40B4-BE49-F238E27FC236}">
                <a16:creationId xmlns:a16="http://schemas.microsoft.com/office/drawing/2014/main" id="{03DCB74F-A9A1-6444-4193-49933B5CBA6B}"/>
              </a:ext>
            </a:extLst>
          </p:cNvPr>
          <p:cNvSpPr>
            <a:spLocks/>
          </p:cNvSpPr>
          <p:nvPr/>
        </p:nvSpPr>
        <p:spPr bwMode="auto">
          <a:xfrm rot="10800000">
            <a:off x="3671990" y="1628979"/>
            <a:ext cx="4320048" cy="360004"/>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Tree>
    <p:extLst>
      <p:ext uri="{BB962C8B-B14F-4D97-AF65-F5344CB8AC3E}">
        <p14:creationId xmlns:p14="http://schemas.microsoft.com/office/powerpoint/2010/main" val="113156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33B96-5148-4630-9A24-0AF62BD869E7}"/>
              </a:ext>
            </a:extLst>
          </p:cNvPr>
          <p:cNvSpPr>
            <a:spLocks noGrp="1"/>
          </p:cNvSpPr>
          <p:nvPr>
            <p:ph type="title"/>
          </p:nvPr>
        </p:nvSpPr>
        <p:spPr/>
        <p:txBody>
          <a:bodyPr/>
          <a:lstStyle/>
          <a:p>
            <a:r>
              <a:rPr kumimoji="1" lang="ja-JP" altLang="en-US" dirty="0"/>
              <a:t>トマスロ方式におけるリネームとスケジュール</a:t>
            </a:r>
          </a:p>
        </p:txBody>
      </p:sp>
      <p:sp>
        <p:nvSpPr>
          <p:cNvPr id="3" name="テキスト プレースホルダー 2">
            <a:extLst>
              <a:ext uri="{FF2B5EF4-FFF2-40B4-BE49-F238E27FC236}">
                <a16:creationId xmlns:a16="http://schemas.microsoft.com/office/drawing/2014/main" id="{F6EB909F-32B5-4C75-A930-25B6BB0BD31F}"/>
              </a:ext>
            </a:extLst>
          </p:cNvPr>
          <p:cNvSpPr>
            <a:spLocks noGrp="1"/>
          </p:cNvSpPr>
          <p:nvPr>
            <p:ph type="body" sz="quarter" idx="10"/>
          </p:nvPr>
        </p:nvSpPr>
        <p:spPr/>
        <p:txBody>
          <a:bodyPr/>
          <a:lstStyle/>
          <a:p>
            <a:r>
              <a:rPr kumimoji="1" lang="ja-JP" altLang="en-US" dirty="0"/>
              <a:t>リネーム</a:t>
            </a:r>
            <a:endParaRPr kumimoji="1" lang="en-US" altLang="ja-JP" dirty="0"/>
          </a:p>
          <a:p>
            <a:pPr lvl="1"/>
            <a:r>
              <a:rPr lang="ja-JP" altLang="en-US" dirty="0"/>
              <a:t>論理レジスタを読んだ際のタグへの置き換えと</a:t>
            </a:r>
            <a:br>
              <a:rPr lang="en-US" altLang="ja-JP" dirty="0"/>
            </a:br>
            <a:r>
              <a:rPr lang="ja-JP" altLang="en-US" dirty="0"/>
              <a:t>リザベーション・ステーションへのコピーにより実現</a:t>
            </a:r>
            <a:endParaRPr lang="en-US" altLang="ja-JP" dirty="0"/>
          </a:p>
          <a:p>
            <a:r>
              <a:rPr kumimoji="1" lang="ja-JP" altLang="en-US" dirty="0"/>
              <a:t>スケジュール</a:t>
            </a:r>
            <a:endParaRPr kumimoji="1" lang="en-US" altLang="ja-JP" dirty="0"/>
          </a:p>
          <a:p>
            <a:pPr lvl="1"/>
            <a:r>
              <a:rPr kumimoji="1" lang="ja-JP" altLang="en-US" dirty="0"/>
              <a:t>リザベーション・ステーションでの待ち合わせにより実現</a:t>
            </a:r>
          </a:p>
        </p:txBody>
      </p:sp>
    </p:spTree>
    <p:extLst>
      <p:ext uri="{BB962C8B-B14F-4D97-AF65-F5344CB8AC3E}">
        <p14:creationId xmlns:p14="http://schemas.microsoft.com/office/powerpoint/2010/main" val="3161578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トマスロ方式（上）と物理レジスタ方式（下）の違い</a:t>
            </a:r>
            <a:br>
              <a:rPr kumimoji="1" lang="en-US" altLang="ja-JP" dirty="0"/>
            </a:br>
            <a:r>
              <a:rPr kumimoji="1" lang="ja-JP" altLang="en-US" sz="1800" dirty="0"/>
              <a:t>トマスロ方式はデータ・パス（緑部分）がかなり複雑</a:t>
            </a:r>
          </a:p>
        </p:txBody>
      </p:sp>
      <p:sp>
        <p:nvSpPr>
          <p:cNvPr id="44" name="平行四辺形 43">
            <a:extLst>
              <a:ext uri="{FF2B5EF4-FFF2-40B4-BE49-F238E27FC236}">
                <a16:creationId xmlns:a16="http://schemas.microsoft.com/office/drawing/2014/main" id="{5516F521-1029-4150-A770-96B8C42E8803}"/>
              </a:ext>
            </a:extLst>
          </p:cNvPr>
          <p:cNvSpPr/>
          <p:nvPr/>
        </p:nvSpPr>
        <p:spPr bwMode="auto">
          <a:xfrm>
            <a:off x="1421965" y="2978995"/>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rPr>
              <a:t>RR</a:t>
            </a:r>
            <a:endParaRPr kumimoji="1" lang="ja-JP" altLang="en-US" dirty="0">
              <a:solidFill>
                <a:schemeClr val="tx1">
                  <a:lumMod val="75000"/>
                  <a:lumOff val="25000"/>
                </a:schemeClr>
              </a:solidFill>
            </a:endParaRPr>
          </a:p>
        </p:txBody>
      </p:sp>
      <p:sp>
        <p:nvSpPr>
          <p:cNvPr id="47" name="平行四辺形 46">
            <a:extLst>
              <a:ext uri="{FF2B5EF4-FFF2-40B4-BE49-F238E27FC236}">
                <a16:creationId xmlns:a16="http://schemas.microsoft.com/office/drawing/2014/main" id="{3D9691A8-BB97-4172-B928-E39A06BEA8FC}"/>
              </a:ext>
            </a:extLst>
          </p:cNvPr>
          <p:cNvSpPr/>
          <p:nvPr/>
        </p:nvSpPr>
        <p:spPr bwMode="auto">
          <a:xfrm>
            <a:off x="4392142" y="2978995"/>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IS</a:t>
            </a:r>
            <a:endParaRPr kumimoji="1" lang="ja-JP" altLang="en-US" dirty="0"/>
          </a:p>
        </p:txBody>
      </p:sp>
      <p:sp>
        <p:nvSpPr>
          <p:cNvPr id="50" name="平行四辺形 49">
            <a:extLst>
              <a:ext uri="{FF2B5EF4-FFF2-40B4-BE49-F238E27FC236}">
                <a16:creationId xmlns:a16="http://schemas.microsoft.com/office/drawing/2014/main" id="{46696027-296E-4D23-866E-284CA01572EB}"/>
              </a:ext>
            </a:extLst>
          </p:cNvPr>
          <p:cNvSpPr/>
          <p:nvPr/>
        </p:nvSpPr>
        <p:spPr bwMode="auto">
          <a:xfrm>
            <a:off x="5832302" y="2978995"/>
            <a:ext cx="1562400" cy="504056"/>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EX</a:t>
            </a:r>
            <a:endParaRPr kumimoji="1" lang="ja-JP" altLang="en-US" dirty="0"/>
          </a:p>
        </p:txBody>
      </p:sp>
      <p:sp>
        <p:nvSpPr>
          <p:cNvPr id="53" name="平行四辺形 52">
            <a:extLst>
              <a:ext uri="{FF2B5EF4-FFF2-40B4-BE49-F238E27FC236}">
                <a16:creationId xmlns:a16="http://schemas.microsoft.com/office/drawing/2014/main" id="{C91507D4-24F8-4FA5-B51B-1B05D3A5E0DC}"/>
              </a:ext>
            </a:extLst>
          </p:cNvPr>
          <p:cNvSpPr/>
          <p:nvPr/>
        </p:nvSpPr>
        <p:spPr bwMode="auto">
          <a:xfrm>
            <a:off x="7272462" y="2978995"/>
            <a:ext cx="1584176"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WB</a:t>
            </a:r>
            <a:endParaRPr kumimoji="1" lang="ja-JP" altLang="en-US" dirty="0"/>
          </a:p>
        </p:txBody>
      </p:sp>
      <p:sp>
        <p:nvSpPr>
          <p:cNvPr id="54" name="Freeform 25">
            <a:extLst>
              <a:ext uri="{FF2B5EF4-FFF2-40B4-BE49-F238E27FC236}">
                <a16:creationId xmlns:a16="http://schemas.microsoft.com/office/drawing/2014/main" id="{68E895CA-F68D-4625-8354-609E6482DC50}"/>
              </a:ext>
            </a:extLst>
          </p:cNvPr>
          <p:cNvSpPr>
            <a:spLocks/>
          </p:cNvSpPr>
          <p:nvPr/>
        </p:nvSpPr>
        <p:spPr bwMode="auto">
          <a:xfrm>
            <a:off x="1691968" y="1268976"/>
            <a:ext cx="6930077" cy="450005"/>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dirty="0">
                <a:solidFill>
                  <a:schemeClr val="tx1">
                    <a:lumMod val="75000"/>
                    <a:lumOff val="25000"/>
                  </a:schemeClr>
                </a:solidFill>
              </a:rPr>
              <a:t>Re-order Buffer</a:t>
            </a:r>
            <a:endParaRPr lang="ja-JP" altLang="en-US" dirty="0">
              <a:solidFill>
                <a:schemeClr val="tx1">
                  <a:lumMod val="75000"/>
                  <a:lumOff val="25000"/>
                </a:schemeClr>
              </a:solidFill>
            </a:endParaRPr>
          </a:p>
        </p:txBody>
      </p:sp>
      <p:sp>
        <p:nvSpPr>
          <p:cNvPr id="55" name="AutoShape 5">
            <a:extLst>
              <a:ext uri="{FF2B5EF4-FFF2-40B4-BE49-F238E27FC236}">
                <a16:creationId xmlns:a16="http://schemas.microsoft.com/office/drawing/2014/main" id="{4089963C-D240-4A78-A0A4-E78609787D1F}"/>
              </a:ext>
            </a:extLst>
          </p:cNvPr>
          <p:cNvSpPr>
            <a:spLocks noChangeArrowheads="1"/>
          </p:cNvSpPr>
          <p:nvPr/>
        </p:nvSpPr>
        <p:spPr bwMode="auto">
          <a:xfrm rot="-5400000">
            <a:off x="6192180" y="2133054"/>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6" name="グループ化 55">
            <a:extLst>
              <a:ext uri="{FF2B5EF4-FFF2-40B4-BE49-F238E27FC236}">
                <a16:creationId xmlns:a16="http://schemas.microsoft.com/office/drawing/2014/main" id="{BF2EEAA1-26C3-476B-9FCC-8861A0B091E0}"/>
              </a:ext>
            </a:extLst>
          </p:cNvPr>
          <p:cNvGrpSpPr/>
          <p:nvPr/>
        </p:nvGrpSpPr>
        <p:grpSpPr>
          <a:xfrm>
            <a:off x="2051972" y="2438989"/>
            <a:ext cx="1008112" cy="432048"/>
            <a:chOff x="3563888" y="2708920"/>
            <a:chExt cx="1296144" cy="432048"/>
          </a:xfrm>
        </p:grpSpPr>
        <p:sp>
          <p:nvSpPr>
            <p:cNvPr id="57" name="Freeform 9">
              <a:extLst>
                <a:ext uri="{FF2B5EF4-FFF2-40B4-BE49-F238E27FC236}">
                  <a16:creationId xmlns:a16="http://schemas.microsoft.com/office/drawing/2014/main" id="{F24AC9F4-1CCE-4E78-8443-38C23F05F8C0}"/>
                </a:ext>
              </a:extLst>
            </p:cNvPr>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58" name="Freeform 10">
              <a:extLst>
                <a:ext uri="{FF2B5EF4-FFF2-40B4-BE49-F238E27FC236}">
                  <a16:creationId xmlns:a16="http://schemas.microsoft.com/office/drawing/2014/main" id="{D2871F80-0935-44AB-AB10-5E8C7D19BC47}"/>
                </a:ext>
              </a:extLst>
            </p:cNvPr>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59" name="Freeform 8">
            <a:extLst>
              <a:ext uri="{FF2B5EF4-FFF2-40B4-BE49-F238E27FC236}">
                <a16:creationId xmlns:a16="http://schemas.microsoft.com/office/drawing/2014/main" id="{E3D3A56B-B602-485C-9570-C696B5F06608}"/>
              </a:ext>
            </a:extLst>
          </p:cNvPr>
          <p:cNvSpPr>
            <a:spLocks/>
          </p:cNvSpPr>
          <p:nvPr/>
        </p:nvSpPr>
        <p:spPr bwMode="auto">
          <a:xfrm>
            <a:off x="7308304" y="1718981"/>
            <a:ext cx="720080" cy="738109"/>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正方形/長方形 59">
            <a:extLst>
              <a:ext uri="{FF2B5EF4-FFF2-40B4-BE49-F238E27FC236}">
                <a16:creationId xmlns:a16="http://schemas.microsoft.com/office/drawing/2014/main" id="{D5C6BF65-1B03-4891-893B-EC37AF4CA396}"/>
              </a:ext>
            </a:extLst>
          </p:cNvPr>
          <p:cNvSpPr/>
          <p:nvPr/>
        </p:nvSpPr>
        <p:spPr bwMode="auto">
          <a:xfrm>
            <a:off x="3131984" y="2258988"/>
            <a:ext cx="1080012" cy="162001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t>Reservation</a:t>
            </a:r>
          </a:p>
          <a:p>
            <a:r>
              <a:rPr kumimoji="1" lang="en-US" altLang="ja-JP" dirty="0"/>
              <a:t>Station</a:t>
            </a:r>
            <a:endParaRPr kumimoji="1" lang="ja-JP" altLang="en-US" dirty="0">
              <a:solidFill>
                <a:schemeClr val="tx1">
                  <a:lumMod val="75000"/>
                  <a:lumOff val="25000"/>
                </a:schemeClr>
              </a:solidFill>
              <a:latin typeface="+mn-ea"/>
            </a:endParaRPr>
          </a:p>
        </p:txBody>
      </p:sp>
      <p:sp>
        <p:nvSpPr>
          <p:cNvPr id="61" name="正方形/長方形 60">
            <a:extLst>
              <a:ext uri="{FF2B5EF4-FFF2-40B4-BE49-F238E27FC236}">
                <a16:creationId xmlns:a16="http://schemas.microsoft.com/office/drawing/2014/main" id="{060AAE61-A3AD-4936-885C-6E1CB74286A7}"/>
              </a:ext>
            </a:extLst>
          </p:cNvPr>
          <p:cNvSpPr/>
          <p:nvPr/>
        </p:nvSpPr>
        <p:spPr bwMode="auto">
          <a:xfrm>
            <a:off x="431954"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62" name="正方形/長方形 61">
            <a:extLst>
              <a:ext uri="{FF2B5EF4-FFF2-40B4-BE49-F238E27FC236}">
                <a16:creationId xmlns:a16="http://schemas.microsoft.com/office/drawing/2014/main" id="{7B78D1BC-6DA1-4F21-99D3-BF485B603B13}"/>
              </a:ext>
            </a:extLst>
          </p:cNvPr>
          <p:cNvSpPr/>
          <p:nvPr/>
        </p:nvSpPr>
        <p:spPr bwMode="auto">
          <a:xfrm>
            <a:off x="161951" y="2438989"/>
            <a:ext cx="1152128" cy="1440016"/>
          </a:xfrm>
          <a:prstGeom prst="rect">
            <a:avLst/>
          </a:prstGeom>
          <a:ln>
            <a:headEnd/>
            <a:tailEnd type="non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
        <p:nvSpPr>
          <p:cNvPr id="67" name="Freeform 25">
            <a:extLst>
              <a:ext uri="{FF2B5EF4-FFF2-40B4-BE49-F238E27FC236}">
                <a16:creationId xmlns:a16="http://schemas.microsoft.com/office/drawing/2014/main" id="{3BA23385-76ED-4B58-8DDF-5D7619B753F0}"/>
              </a:ext>
            </a:extLst>
          </p:cNvPr>
          <p:cNvSpPr>
            <a:spLocks/>
          </p:cNvSpPr>
          <p:nvPr/>
        </p:nvSpPr>
        <p:spPr bwMode="auto">
          <a:xfrm>
            <a:off x="1691968" y="1898983"/>
            <a:ext cx="1350015" cy="450005"/>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論理 </a:t>
            </a:r>
            <a:r>
              <a:rPr lang="en-US" altLang="ja-JP" dirty="0">
                <a:solidFill>
                  <a:schemeClr val="tx1">
                    <a:lumMod val="75000"/>
                    <a:lumOff val="25000"/>
                  </a:schemeClr>
                </a:solidFill>
              </a:rPr>
              <a:t>RF</a:t>
            </a:r>
            <a:endParaRPr lang="ja-JP" altLang="en-US" dirty="0">
              <a:solidFill>
                <a:schemeClr val="tx1">
                  <a:lumMod val="75000"/>
                  <a:lumOff val="25000"/>
                </a:schemeClr>
              </a:solidFill>
            </a:endParaRPr>
          </a:p>
        </p:txBody>
      </p:sp>
      <p:cxnSp>
        <p:nvCxnSpPr>
          <p:cNvPr id="29" name="直線矢印コネクタ 28">
            <a:extLst>
              <a:ext uri="{FF2B5EF4-FFF2-40B4-BE49-F238E27FC236}">
                <a16:creationId xmlns:a16="http://schemas.microsoft.com/office/drawing/2014/main" id="{14A2B10C-5B8D-46AB-B4E4-65C6EB07E460}"/>
              </a:ext>
            </a:extLst>
          </p:cNvPr>
          <p:cNvCxnSpPr/>
          <p:nvPr/>
        </p:nvCxnSpPr>
        <p:spPr bwMode="auto">
          <a:xfrm>
            <a:off x="2321975" y="1538979"/>
            <a:ext cx="0" cy="360004"/>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8" name="直線矢印コネクタ 67">
            <a:extLst>
              <a:ext uri="{FF2B5EF4-FFF2-40B4-BE49-F238E27FC236}">
                <a16:creationId xmlns:a16="http://schemas.microsoft.com/office/drawing/2014/main" id="{758157C2-715A-41D6-85F0-921F8D589D98}"/>
              </a:ext>
            </a:extLst>
          </p:cNvPr>
          <p:cNvCxnSpPr>
            <a:cxnSpLocks/>
          </p:cNvCxnSpPr>
          <p:nvPr/>
        </p:nvCxnSpPr>
        <p:spPr bwMode="auto">
          <a:xfrm>
            <a:off x="4391998" y="2348988"/>
            <a:ext cx="1440016" cy="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9" name="直線矢印コネクタ 68">
            <a:extLst>
              <a:ext uri="{FF2B5EF4-FFF2-40B4-BE49-F238E27FC236}">
                <a16:creationId xmlns:a16="http://schemas.microsoft.com/office/drawing/2014/main" id="{781822D1-F122-4E27-95CD-219B01052461}"/>
              </a:ext>
            </a:extLst>
          </p:cNvPr>
          <p:cNvCxnSpPr>
            <a:cxnSpLocks/>
          </p:cNvCxnSpPr>
          <p:nvPr/>
        </p:nvCxnSpPr>
        <p:spPr bwMode="auto">
          <a:xfrm>
            <a:off x="4391998" y="2618991"/>
            <a:ext cx="1440016" cy="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70" name="Freeform 8">
            <a:extLst>
              <a:ext uri="{FF2B5EF4-FFF2-40B4-BE49-F238E27FC236}">
                <a16:creationId xmlns:a16="http://schemas.microsoft.com/office/drawing/2014/main" id="{B11F7E6A-83FD-4AEE-8FB2-BACAA88B55E9}"/>
              </a:ext>
            </a:extLst>
          </p:cNvPr>
          <p:cNvSpPr>
            <a:spLocks/>
          </p:cNvSpPr>
          <p:nvPr/>
        </p:nvSpPr>
        <p:spPr bwMode="auto">
          <a:xfrm rot="10800000">
            <a:off x="3671990" y="1898982"/>
            <a:ext cx="4320048" cy="360004"/>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8" name="正方形/長方形 37">
            <a:extLst>
              <a:ext uri="{FF2B5EF4-FFF2-40B4-BE49-F238E27FC236}">
                <a16:creationId xmlns:a16="http://schemas.microsoft.com/office/drawing/2014/main" id="{B2164A55-AFCE-4459-96C1-AAC0880AC7D3}"/>
              </a:ext>
            </a:extLst>
          </p:cNvPr>
          <p:cNvSpPr/>
          <p:nvPr/>
        </p:nvSpPr>
        <p:spPr bwMode="auto">
          <a:xfrm>
            <a:off x="3761991"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kumimoji="1" lang="ja-JP" altLang="en-US" sz="1400" dirty="0">
                <a:solidFill>
                  <a:schemeClr val="tx1">
                    <a:lumMod val="75000"/>
                    <a:lumOff val="25000"/>
                  </a:schemeClr>
                </a:solidFill>
              </a:rPr>
              <a:t>スケジュールと</a:t>
            </a:r>
            <a:br>
              <a:rPr kumimoji="1" lang="en-US" altLang="ja-JP" sz="1400" dirty="0">
                <a:solidFill>
                  <a:schemeClr val="tx1">
                    <a:lumMod val="75000"/>
                    <a:lumOff val="25000"/>
                  </a:schemeClr>
                </a:solidFill>
              </a:rPr>
            </a:br>
            <a:r>
              <a:rPr kumimoji="1" lang="ja-JP" altLang="en-US" sz="1400" dirty="0">
                <a:solidFill>
                  <a:schemeClr val="tx1">
                    <a:lumMod val="75000"/>
                    <a:lumOff val="25000"/>
                  </a:schemeClr>
                </a:solidFill>
              </a:rPr>
              <a:t>データの受け渡し</a:t>
            </a:r>
          </a:p>
        </p:txBody>
      </p:sp>
      <p:cxnSp>
        <p:nvCxnSpPr>
          <p:cNvPr id="39" name="直線矢印コネクタ 38">
            <a:extLst>
              <a:ext uri="{FF2B5EF4-FFF2-40B4-BE49-F238E27FC236}">
                <a16:creationId xmlns:a16="http://schemas.microsoft.com/office/drawing/2014/main" id="{CAC76D1C-DED1-49C9-8D4D-6DC2847EA932}"/>
              </a:ext>
            </a:extLst>
          </p:cNvPr>
          <p:cNvCxnSpPr>
            <a:cxnSpLocks/>
          </p:cNvCxnSpPr>
          <p:nvPr/>
        </p:nvCxnSpPr>
        <p:spPr bwMode="auto">
          <a:xfrm>
            <a:off x="3311986" y="1538979"/>
            <a:ext cx="0" cy="720008"/>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4" name="平行四辺形 3"/>
          <p:cNvSpPr/>
          <p:nvPr/>
        </p:nvSpPr>
        <p:spPr bwMode="auto">
          <a:xfrm>
            <a:off x="1421965" y="5679026"/>
            <a:ext cx="1562400" cy="504056"/>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RN</a:t>
            </a:r>
            <a:endParaRPr kumimoji="1" lang="ja-JP" altLang="en-US" dirty="0"/>
          </a:p>
        </p:txBody>
      </p:sp>
      <p:sp>
        <p:nvSpPr>
          <p:cNvPr id="5" name="平行四辺形 4"/>
          <p:cNvSpPr/>
          <p:nvPr/>
        </p:nvSpPr>
        <p:spPr bwMode="auto">
          <a:xfrm>
            <a:off x="4392142" y="567902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IS/RR</a:t>
            </a:r>
            <a:endParaRPr kumimoji="1" lang="ja-JP" altLang="en-US" dirty="0"/>
          </a:p>
        </p:txBody>
      </p:sp>
      <p:sp>
        <p:nvSpPr>
          <p:cNvPr id="7" name="平行四辺形 6"/>
          <p:cNvSpPr/>
          <p:nvPr/>
        </p:nvSpPr>
        <p:spPr bwMode="auto">
          <a:xfrm>
            <a:off x="5832302" y="5679026"/>
            <a:ext cx="1562400" cy="504056"/>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EX</a:t>
            </a:r>
            <a:endParaRPr kumimoji="1" lang="ja-JP" altLang="en-US" dirty="0"/>
          </a:p>
        </p:txBody>
      </p:sp>
      <p:sp>
        <p:nvSpPr>
          <p:cNvPr id="8" name="平行四辺形 7"/>
          <p:cNvSpPr/>
          <p:nvPr/>
        </p:nvSpPr>
        <p:spPr bwMode="auto">
          <a:xfrm>
            <a:off x="7272462" y="5679026"/>
            <a:ext cx="1584176"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WB</a:t>
            </a:r>
            <a:endParaRPr kumimoji="1" lang="ja-JP" altLang="en-US" dirty="0"/>
          </a:p>
        </p:txBody>
      </p:sp>
      <p:sp>
        <p:nvSpPr>
          <p:cNvPr id="10" name="Freeform 25"/>
          <p:cNvSpPr>
            <a:spLocks/>
          </p:cNvSpPr>
          <p:nvPr/>
        </p:nvSpPr>
        <p:spPr bwMode="auto">
          <a:xfrm>
            <a:off x="4572000" y="4149009"/>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物理レジスタ・ファイル</a:t>
            </a:r>
          </a:p>
        </p:txBody>
      </p:sp>
      <p:sp>
        <p:nvSpPr>
          <p:cNvPr id="11" name="AutoShape 5"/>
          <p:cNvSpPr>
            <a:spLocks noChangeArrowheads="1"/>
          </p:cNvSpPr>
          <p:nvPr/>
        </p:nvSpPr>
        <p:spPr bwMode="auto">
          <a:xfrm rot="16200000">
            <a:off x="6192180" y="4833085"/>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3" name="グループ化 12"/>
          <p:cNvGrpSpPr/>
          <p:nvPr/>
        </p:nvGrpSpPr>
        <p:grpSpPr>
          <a:xfrm>
            <a:off x="4860032" y="4869089"/>
            <a:ext cx="1008112" cy="432048"/>
            <a:chOff x="3563888" y="2708920"/>
            <a:chExt cx="1296144" cy="432048"/>
          </a:xfrm>
        </p:grpSpPr>
        <p:sp>
          <p:nvSpPr>
            <p:cNvPr id="14"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17" name="Freeform 8"/>
          <p:cNvSpPr>
            <a:spLocks/>
          </p:cNvSpPr>
          <p:nvPr/>
        </p:nvSpPr>
        <p:spPr bwMode="auto">
          <a:xfrm>
            <a:off x="7308304" y="4869089"/>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8" name="正方形/長方形 17"/>
          <p:cNvSpPr/>
          <p:nvPr/>
        </p:nvSpPr>
        <p:spPr bwMode="auto">
          <a:xfrm>
            <a:off x="3131984" y="5139019"/>
            <a:ext cx="1080012" cy="144001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19" name="正方形/長方形 18"/>
          <p:cNvSpPr/>
          <p:nvPr/>
        </p:nvSpPr>
        <p:spPr bwMode="auto">
          <a:xfrm>
            <a:off x="431954" y="4689015"/>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20" name="正方形/長方形 19"/>
          <p:cNvSpPr/>
          <p:nvPr/>
        </p:nvSpPr>
        <p:spPr bwMode="auto">
          <a:xfrm>
            <a:off x="161951" y="5139020"/>
            <a:ext cx="1152128" cy="1440016"/>
          </a:xfrm>
          <a:prstGeom prst="rect">
            <a:avLst/>
          </a:prstGeom>
          <a:ln>
            <a:headEnd/>
            <a:tailEnd type="non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
        <p:nvSpPr>
          <p:cNvPr id="21" name="円弧 20">
            <a:extLst>
              <a:ext uri="{FF2B5EF4-FFF2-40B4-BE49-F238E27FC236}">
                <a16:creationId xmlns:a16="http://schemas.microsoft.com/office/drawing/2014/main" id="{6F1D8C82-3F05-4E06-B186-6D617FA590FE}"/>
              </a:ext>
            </a:extLst>
          </p:cNvPr>
          <p:cNvSpPr/>
          <p:nvPr/>
        </p:nvSpPr>
        <p:spPr bwMode="auto">
          <a:xfrm flipV="1">
            <a:off x="3401987" y="5229021"/>
            <a:ext cx="540006" cy="360004"/>
          </a:xfrm>
          <a:prstGeom prst="arc">
            <a:avLst>
              <a:gd name="adj1" fmla="val 7110124"/>
              <a:gd name="adj2" fmla="val 3999268"/>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8" name="正方形/長方形 27">
            <a:extLst>
              <a:ext uri="{FF2B5EF4-FFF2-40B4-BE49-F238E27FC236}">
                <a16:creationId xmlns:a16="http://schemas.microsoft.com/office/drawing/2014/main" id="{9B9CDD20-6050-4C5A-BE36-3D5ABA9C2D93}"/>
              </a:ext>
            </a:extLst>
          </p:cNvPr>
          <p:cNvSpPr/>
          <p:nvPr/>
        </p:nvSpPr>
        <p:spPr bwMode="auto">
          <a:xfrm>
            <a:off x="3401987" y="4689015"/>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スケジュール</a:t>
            </a:r>
          </a:p>
        </p:txBody>
      </p:sp>
    </p:spTree>
    <p:extLst>
      <p:ext uri="{BB962C8B-B14F-4D97-AF65-F5344CB8AC3E}">
        <p14:creationId xmlns:p14="http://schemas.microsoft.com/office/powerpoint/2010/main" val="4097267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35A29-56F4-4B4C-87E7-EEEF61693E9A}"/>
              </a:ext>
            </a:extLst>
          </p:cNvPr>
          <p:cNvSpPr>
            <a:spLocks noGrp="1"/>
          </p:cNvSpPr>
          <p:nvPr>
            <p:ph type="title"/>
          </p:nvPr>
        </p:nvSpPr>
        <p:spPr/>
        <p:txBody>
          <a:bodyPr/>
          <a:lstStyle/>
          <a:p>
            <a:r>
              <a:rPr kumimoji="1" lang="ja-JP" altLang="en-US" dirty="0"/>
              <a:t>トマスロ方式と物理レジスタ方式の違い</a:t>
            </a:r>
          </a:p>
        </p:txBody>
      </p:sp>
      <p:sp>
        <p:nvSpPr>
          <p:cNvPr id="3" name="テキスト プレースホルダー 2">
            <a:extLst>
              <a:ext uri="{FF2B5EF4-FFF2-40B4-BE49-F238E27FC236}">
                <a16:creationId xmlns:a16="http://schemas.microsoft.com/office/drawing/2014/main" id="{33B23E64-0EED-4262-87AB-F05BDEF92084}"/>
              </a:ext>
            </a:extLst>
          </p:cNvPr>
          <p:cNvSpPr>
            <a:spLocks noGrp="1"/>
          </p:cNvSpPr>
          <p:nvPr>
            <p:ph type="body" sz="quarter" idx="10"/>
          </p:nvPr>
        </p:nvSpPr>
        <p:spPr/>
        <p:txBody>
          <a:bodyPr/>
          <a:lstStyle/>
          <a:p>
            <a:r>
              <a:rPr lang="ja-JP" altLang="en-US" dirty="0"/>
              <a:t>トマスロ方式は，</a:t>
            </a:r>
            <a:r>
              <a:rPr lang="en-US" altLang="ja-JP" dirty="0"/>
              <a:t>in-order </a:t>
            </a:r>
            <a:r>
              <a:rPr lang="ja-JP" altLang="en-US" dirty="0"/>
              <a:t>発行を行う </a:t>
            </a:r>
            <a:r>
              <a:rPr lang="en-US" altLang="ja-JP" dirty="0"/>
              <a:t>CPU </a:t>
            </a:r>
            <a:r>
              <a:rPr lang="ja-JP" altLang="en-US" dirty="0"/>
              <a:t>からの延長</a:t>
            </a:r>
            <a:endParaRPr lang="en-US" altLang="ja-JP" dirty="0"/>
          </a:p>
          <a:p>
            <a:pPr lvl="1"/>
            <a:r>
              <a:rPr lang="ja-JP" altLang="en-US" dirty="0"/>
              <a:t>論理レジスタ・ファイルを拡張して，現在待ち合わせ中の場合はそれをタグとして書いておく</a:t>
            </a:r>
            <a:endParaRPr lang="en-US" altLang="ja-JP" dirty="0"/>
          </a:p>
          <a:p>
            <a:pPr lvl="1"/>
            <a:r>
              <a:rPr lang="ja-JP" altLang="en-US" dirty="0"/>
              <a:t>実行結果のデータそのものをバッファ（リザベーション・ステーション）で待ち合わせる</a:t>
            </a:r>
            <a:endParaRPr lang="en-US" altLang="ja-JP" dirty="0"/>
          </a:p>
          <a:p>
            <a:r>
              <a:rPr lang="ja-JP" altLang="en-US" dirty="0"/>
              <a:t>物理レジスタ方式は，データとスケジュールを完全に分離</a:t>
            </a:r>
            <a:endParaRPr lang="en-US" altLang="ja-JP" dirty="0"/>
          </a:p>
          <a:p>
            <a:pPr lvl="1"/>
            <a:r>
              <a:rPr lang="ja-JP" altLang="en-US" dirty="0"/>
              <a:t>まずリネームをしてしまう</a:t>
            </a:r>
            <a:endParaRPr lang="en-US" altLang="ja-JP" dirty="0"/>
          </a:p>
          <a:p>
            <a:pPr lvl="1"/>
            <a:r>
              <a:rPr lang="ja-JP" altLang="en-US" dirty="0"/>
              <a:t>リネーム結果の真の依存にのみ従ってスケジュール</a:t>
            </a:r>
            <a:endParaRPr lang="en-US" altLang="ja-JP" dirty="0"/>
          </a:p>
        </p:txBody>
      </p:sp>
    </p:spTree>
    <p:extLst>
      <p:ext uri="{BB962C8B-B14F-4D97-AF65-F5344CB8AC3E}">
        <p14:creationId xmlns:p14="http://schemas.microsoft.com/office/powerpoint/2010/main" val="1162625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35A29-56F4-4B4C-87E7-EEEF61693E9A}"/>
              </a:ext>
            </a:extLst>
          </p:cNvPr>
          <p:cNvSpPr>
            <a:spLocks noGrp="1"/>
          </p:cNvSpPr>
          <p:nvPr>
            <p:ph type="title"/>
          </p:nvPr>
        </p:nvSpPr>
        <p:spPr/>
        <p:txBody>
          <a:bodyPr/>
          <a:lstStyle/>
          <a:p>
            <a:r>
              <a:rPr lang="ja-JP" altLang="en-US" dirty="0"/>
              <a:t>性質の違い</a:t>
            </a:r>
            <a:endParaRPr kumimoji="1" lang="ja-JP" altLang="en-US" dirty="0"/>
          </a:p>
        </p:txBody>
      </p:sp>
      <p:sp>
        <p:nvSpPr>
          <p:cNvPr id="3" name="テキスト プレースホルダー 2">
            <a:extLst>
              <a:ext uri="{FF2B5EF4-FFF2-40B4-BE49-F238E27FC236}">
                <a16:creationId xmlns:a16="http://schemas.microsoft.com/office/drawing/2014/main" id="{33B23E64-0EED-4262-87AB-F05BDEF92084}"/>
              </a:ext>
            </a:extLst>
          </p:cNvPr>
          <p:cNvSpPr>
            <a:spLocks noGrp="1"/>
          </p:cNvSpPr>
          <p:nvPr>
            <p:ph type="body" sz="quarter" idx="10"/>
          </p:nvPr>
        </p:nvSpPr>
        <p:spPr/>
        <p:txBody>
          <a:bodyPr/>
          <a:lstStyle/>
          <a:p>
            <a:r>
              <a:rPr lang="ja-JP" altLang="en-US" dirty="0"/>
              <a:t>トマスロ方式</a:t>
            </a:r>
            <a:endParaRPr lang="en-US" altLang="ja-JP" dirty="0"/>
          </a:p>
          <a:p>
            <a:pPr lvl="1"/>
            <a:r>
              <a:rPr lang="ja-JP" altLang="en-US" dirty="0"/>
              <a:t>リネームとスケジュールがちょっとまじってる</a:t>
            </a:r>
            <a:endParaRPr lang="en-US" altLang="ja-JP" dirty="0"/>
          </a:p>
          <a:p>
            <a:pPr lvl="2"/>
            <a:r>
              <a:rPr lang="ja-JP" altLang="en-US" dirty="0"/>
              <a:t>マトリクス・スケジューラとか直接には適用できないと思う</a:t>
            </a:r>
            <a:endParaRPr lang="en-US" altLang="ja-JP" dirty="0"/>
          </a:p>
          <a:p>
            <a:pPr lvl="1"/>
            <a:r>
              <a:rPr lang="ja-JP" altLang="en-US" dirty="0"/>
              <a:t>レジスタの値は複数箇所に複製されて存在</a:t>
            </a:r>
            <a:endParaRPr lang="en-US" altLang="ja-JP" dirty="0"/>
          </a:p>
          <a:p>
            <a:pPr lvl="2"/>
            <a:r>
              <a:rPr kumimoji="1" lang="ja-JP" altLang="en-US" dirty="0"/>
              <a:t>論理レジスタ・ファイル，リザベーション・ステーション</a:t>
            </a:r>
            <a:endParaRPr kumimoji="1" lang="en-US" altLang="ja-JP" dirty="0"/>
          </a:p>
          <a:p>
            <a:pPr lvl="1"/>
            <a:r>
              <a:rPr lang="ja-JP" altLang="en-US" dirty="0"/>
              <a:t>データはフロントエンドとバックエンドでアクセス</a:t>
            </a:r>
            <a:endParaRPr lang="en-US" altLang="ja-JP" dirty="0"/>
          </a:p>
          <a:p>
            <a:r>
              <a:rPr kumimoji="1" lang="ja-JP" altLang="en-US" dirty="0"/>
              <a:t>物理レジスタ方式</a:t>
            </a:r>
            <a:endParaRPr kumimoji="1" lang="en-US" altLang="ja-JP" dirty="0"/>
          </a:p>
          <a:p>
            <a:pPr lvl="1"/>
            <a:r>
              <a:rPr lang="ja-JP" altLang="en-US" dirty="0"/>
              <a:t>リネームとスケジュールはそれぞれ独立に行われる</a:t>
            </a:r>
            <a:endParaRPr lang="en-US" altLang="ja-JP" dirty="0"/>
          </a:p>
          <a:p>
            <a:pPr lvl="1"/>
            <a:r>
              <a:rPr kumimoji="1" lang="ja-JP" altLang="en-US" dirty="0"/>
              <a:t>レジスタの値は単一の物理レジスタ・ファイルに格納</a:t>
            </a:r>
            <a:endParaRPr kumimoji="1" lang="en-US" altLang="ja-JP" dirty="0"/>
          </a:p>
          <a:p>
            <a:pPr lvl="1"/>
            <a:r>
              <a:rPr lang="ja-JP" altLang="en-US" dirty="0"/>
              <a:t>データはバックエンドでのみアクセス</a:t>
            </a:r>
            <a:endParaRPr kumimoji="1" lang="en-US" altLang="ja-JP" dirty="0"/>
          </a:p>
          <a:p>
            <a:r>
              <a:rPr kumimoji="1" lang="ja-JP" altLang="en-US" dirty="0"/>
              <a:t>基本的に後者を理解していればよいが，教科書は大概前者で書かれているので違いをまとめておく</a:t>
            </a:r>
          </a:p>
        </p:txBody>
      </p:sp>
    </p:spTree>
    <p:extLst>
      <p:ext uri="{BB962C8B-B14F-4D97-AF65-F5344CB8AC3E}">
        <p14:creationId xmlns:p14="http://schemas.microsoft.com/office/powerpoint/2010/main" val="260166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out-of-order </a:t>
            </a:r>
            <a:r>
              <a:rPr kumimoji="1" lang="ja-JP" altLang="en-US" dirty="0"/>
              <a:t>発行の残りの話題</a:t>
            </a:r>
          </a:p>
        </p:txBody>
      </p:sp>
      <p:sp>
        <p:nvSpPr>
          <p:cNvPr id="3" name="テキスト プレースホルダー 2"/>
          <p:cNvSpPr>
            <a:spLocks noGrp="1"/>
          </p:cNvSpPr>
          <p:nvPr>
            <p:ph type="body" sz="quarter" idx="10"/>
          </p:nvPr>
        </p:nvSpPr>
        <p:spPr/>
        <p:txBody>
          <a:bodyPr/>
          <a:lstStyle/>
          <a:p>
            <a:r>
              <a:rPr kumimoji="1" lang="ja-JP" altLang="en-US" dirty="0"/>
              <a:t>例外への対応</a:t>
            </a:r>
            <a:endParaRPr kumimoji="1" lang="en-US" altLang="ja-JP" dirty="0"/>
          </a:p>
          <a:p>
            <a:r>
              <a:rPr kumimoji="1" lang="ja-JP" altLang="en-US" dirty="0"/>
              <a:t>ロード・ストアへの対応</a:t>
            </a:r>
          </a:p>
        </p:txBody>
      </p:sp>
    </p:spTree>
    <p:extLst>
      <p:ext uri="{BB962C8B-B14F-4D97-AF65-F5344CB8AC3E}">
        <p14:creationId xmlns:p14="http://schemas.microsoft.com/office/powerpoint/2010/main" val="2852628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endParaRPr lang="en-US" altLang="ja-JP" dirty="0"/>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GPU</a:t>
            </a:r>
            <a:r>
              <a:rPr kumimoji="1" lang="ja-JP" altLang="en-US" dirty="0"/>
              <a:t>の中にも</a:t>
            </a:r>
            <a:r>
              <a:rPr kumimoji="1" lang="en-US" altLang="ja-JP" dirty="0"/>
              <a:t>VLIW</a:t>
            </a:r>
            <a:r>
              <a:rPr kumimoji="1" lang="ja-JP" altLang="en-US" dirty="0"/>
              <a:t>のアイデアは存在するようですね。 コンパイラ技術の進歩に伴い、汎用</a:t>
            </a:r>
            <a:r>
              <a:rPr kumimoji="1" lang="en-US" altLang="ja-JP" dirty="0"/>
              <a:t>CPU</a:t>
            </a:r>
            <a:r>
              <a:rPr kumimoji="1" lang="ja-JP" altLang="en-US" dirty="0"/>
              <a:t>でも</a:t>
            </a:r>
            <a:r>
              <a:rPr kumimoji="1" lang="en-US" altLang="ja-JP" dirty="0"/>
              <a:t>VLIW</a:t>
            </a:r>
            <a:r>
              <a:rPr kumimoji="1" lang="ja-JP" altLang="en-US" dirty="0"/>
              <a:t>が再び登場するのでしょうか？</a:t>
            </a:r>
            <a:endParaRPr kumimoji="1" lang="en-US" altLang="ja-JP" dirty="0"/>
          </a:p>
        </p:txBody>
      </p:sp>
    </p:spTree>
    <p:extLst>
      <p:ext uri="{BB962C8B-B14F-4D97-AF65-F5344CB8AC3E}">
        <p14:creationId xmlns:p14="http://schemas.microsoft.com/office/powerpoint/2010/main" val="180162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コンパイラの最適化は命令の並び替えなどが主な処理だと思っていたので、単に命令長を命令を長く複雑にした</a:t>
            </a:r>
            <a:r>
              <a:rPr kumimoji="1" lang="en-US" altLang="ja-JP" dirty="0" err="1"/>
              <a:t>vliw</a:t>
            </a:r>
            <a:r>
              <a:rPr kumimoji="1" lang="ja-JP" altLang="en-US" dirty="0"/>
              <a:t>で性能が出ないのは驚きだった</a:t>
            </a:r>
            <a:endParaRPr kumimoji="1" lang="en-US" altLang="ja-JP" dirty="0"/>
          </a:p>
        </p:txBody>
      </p:sp>
    </p:spTree>
    <p:extLst>
      <p:ext uri="{BB962C8B-B14F-4D97-AF65-F5344CB8AC3E}">
        <p14:creationId xmlns:p14="http://schemas.microsoft.com/office/powerpoint/2010/main" val="343028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値予測の実際の実装方法を調べてみたいと思った。</a:t>
            </a:r>
            <a:endParaRPr kumimoji="1" lang="en-US" altLang="ja-JP" dirty="0"/>
          </a:p>
        </p:txBody>
      </p:sp>
    </p:spTree>
    <p:extLst>
      <p:ext uri="{BB962C8B-B14F-4D97-AF65-F5344CB8AC3E}">
        <p14:creationId xmlns:p14="http://schemas.microsoft.com/office/powerpoint/2010/main" val="2724356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言葉の定義２</a:t>
            </a:r>
            <a:endParaRPr lang="en-US" altLang="ja-JP" dirty="0"/>
          </a:p>
        </p:txBody>
      </p:sp>
      <p:sp>
        <p:nvSpPr>
          <p:cNvPr id="3" name="テキスト プレースホルダー 2"/>
          <p:cNvSpPr>
            <a:spLocks noGrp="1"/>
          </p:cNvSpPr>
          <p:nvPr>
            <p:ph type="body" sz="quarter" idx="10"/>
          </p:nvPr>
        </p:nvSpPr>
        <p:spPr>
          <a:xfrm>
            <a:off x="611956" y="1538979"/>
            <a:ext cx="8280092" cy="1710019"/>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err="1"/>
              <a:t>InO</a:t>
            </a:r>
            <a:r>
              <a:rPr lang="ja-JP" altLang="en-US" dirty="0"/>
              <a:t>）：</a:t>
            </a:r>
            <a:r>
              <a:rPr lang="en-US" altLang="ja-JP" dirty="0"/>
              <a:t>	</a:t>
            </a:r>
            <a:r>
              <a:rPr lang="ja-JP" altLang="en-US" dirty="0"/>
              <a:t>プログラム内の実行順のこと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pPr lvl="2"/>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771980" y="3519001"/>
            <a:ext cx="4140046" cy="290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AMD</a:t>
            </a:r>
            <a:r>
              <a:rPr kumimoji="1" lang="ja-JP" altLang="en-US" dirty="0"/>
              <a:t>の</a:t>
            </a:r>
            <a:r>
              <a:rPr kumimoji="1" lang="en-US" altLang="ja-JP" dirty="0"/>
              <a:t>AI Engine</a:t>
            </a:r>
            <a:r>
              <a:rPr kumimoji="1" lang="ja-JP" altLang="en-US" dirty="0"/>
              <a:t>が各</a:t>
            </a:r>
            <a:r>
              <a:rPr kumimoji="1" lang="en-US" altLang="ja-JP" dirty="0"/>
              <a:t>PE</a:t>
            </a:r>
            <a:r>
              <a:rPr kumimoji="1" lang="ja-JP" altLang="en-US" dirty="0"/>
              <a:t>内でスカラー演算器</a:t>
            </a:r>
            <a:r>
              <a:rPr kumimoji="1" lang="en-US" altLang="ja-JP" dirty="0"/>
              <a:t>, load/store, </a:t>
            </a:r>
            <a:r>
              <a:rPr kumimoji="1" lang="ja-JP" altLang="en-US" dirty="0"/>
              <a:t>ベクター演算器</a:t>
            </a:r>
            <a:r>
              <a:rPr kumimoji="1" lang="en-US" altLang="ja-JP" dirty="0"/>
              <a:t>,..</a:t>
            </a:r>
            <a:r>
              <a:rPr kumimoji="1" lang="ja-JP" altLang="en-US" dirty="0"/>
              <a:t>が</a:t>
            </a:r>
            <a:r>
              <a:rPr kumimoji="1" lang="en-US" altLang="ja-JP" dirty="0"/>
              <a:t>VLIW</a:t>
            </a:r>
            <a:r>
              <a:rPr kumimoji="1" lang="ja-JP" altLang="en-US" dirty="0"/>
              <a:t>で動いていたのですが，計算資源が分かれているのはコンパイラも作りやすそうだなと思いました </a:t>
            </a:r>
          </a:p>
          <a:p>
            <a:endParaRPr kumimoji="1" lang="en-US" altLang="ja-JP" dirty="0"/>
          </a:p>
        </p:txBody>
      </p:sp>
    </p:spTree>
    <p:extLst>
      <p:ext uri="{BB962C8B-B14F-4D97-AF65-F5344CB8AC3E}">
        <p14:creationId xmlns:p14="http://schemas.microsoft.com/office/powerpoint/2010/main" val="2804008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Intel Itanium</a:t>
            </a:r>
            <a:r>
              <a:rPr kumimoji="1" lang="ja-JP" altLang="en-US" dirty="0"/>
              <a:t>のお話面白かったです．こういったプロセッサ設計の傾向・競争のような話に全然詳しくないのですが，次世代のプロセッサはこういうものになっていきそうみたいなものを教えていただけると嬉しいです．</a:t>
            </a:r>
            <a:r>
              <a:rPr kumimoji="1" lang="en-US" altLang="ja-JP" dirty="0"/>
              <a:t>"</a:t>
            </a:r>
          </a:p>
          <a:p>
            <a:endParaRPr kumimoji="1" lang="en-US" altLang="ja-JP" dirty="0"/>
          </a:p>
        </p:txBody>
      </p:sp>
    </p:spTree>
    <p:extLst>
      <p:ext uri="{BB962C8B-B14F-4D97-AF65-F5344CB8AC3E}">
        <p14:creationId xmlns:p14="http://schemas.microsoft.com/office/powerpoint/2010/main" val="142072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インオーダー実行しか考えていないときは偽の依存を考えることに何の意味があるのだろうと思っていたが、アウトオブオーダー実行を考えるときに非常に重要になるとわかった。</a:t>
            </a:r>
          </a:p>
          <a:p>
            <a:endParaRPr kumimoji="1" lang="en-US" altLang="ja-JP" dirty="0"/>
          </a:p>
        </p:txBody>
      </p:sp>
    </p:spTree>
    <p:extLst>
      <p:ext uri="{BB962C8B-B14F-4D97-AF65-F5344CB8AC3E}">
        <p14:creationId xmlns:p14="http://schemas.microsoft.com/office/powerpoint/2010/main" val="1194631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x86-64</a:t>
            </a:r>
            <a:r>
              <a:rPr kumimoji="1" lang="ja-JP" altLang="en-US" dirty="0"/>
              <a:t>が</a:t>
            </a:r>
            <a:r>
              <a:rPr kumimoji="1" lang="en-US" altLang="ja-JP" dirty="0" err="1"/>
              <a:t>amd</a:t>
            </a:r>
            <a:r>
              <a:rPr kumimoji="1" lang="en-US" altLang="ja-JP" dirty="0"/>
              <a:t> x86-64</a:t>
            </a:r>
            <a:r>
              <a:rPr kumimoji="1" lang="ja-JP" altLang="en-US" dirty="0"/>
              <a:t>になっている理由が期せずして知ることができて驚きました。</a:t>
            </a:r>
          </a:p>
          <a:p>
            <a:endParaRPr kumimoji="1" lang="en-US" altLang="ja-JP" dirty="0"/>
          </a:p>
        </p:txBody>
      </p:sp>
    </p:spTree>
    <p:extLst>
      <p:ext uri="{BB962C8B-B14F-4D97-AF65-F5344CB8AC3E}">
        <p14:creationId xmlns:p14="http://schemas.microsoft.com/office/powerpoint/2010/main" val="299320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汎用性を求めない限り、透過性を無視してハードとソフトのチューニングで性能が出るというのは面白かった。</a:t>
            </a:r>
            <a:endParaRPr kumimoji="1" lang="en-US" altLang="ja-JP" dirty="0"/>
          </a:p>
        </p:txBody>
      </p:sp>
    </p:spTree>
    <p:extLst>
      <p:ext uri="{BB962C8B-B14F-4D97-AF65-F5344CB8AC3E}">
        <p14:creationId xmlns:p14="http://schemas.microsoft.com/office/powerpoint/2010/main" val="652185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err="1"/>
              <a:t>vliw</a:t>
            </a:r>
            <a:r>
              <a:rPr kumimoji="1" lang="ja-JP" altLang="en-US" dirty="0"/>
              <a:t>はソフトウェアにとって優しくないハードウェアだと思うが、</a:t>
            </a:r>
            <a:r>
              <a:rPr kumimoji="1" lang="en-US" altLang="ja-JP" dirty="0"/>
              <a:t>TMP</a:t>
            </a:r>
            <a:r>
              <a:rPr kumimoji="1" lang="ja-JP" altLang="en-US" dirty="0"/>
              <a:t>にも使われているのは知らなかった。</a:t>
            </a:r>
            <a:r>
              <a:rPr kumimoji="1" lang="en-US" altLang="ja-JP" dirty="0"/>
              <a:t>"</a:t>
            </a:r>
          </a:p>
          <a:p>
            <a:endParaRPr kumimoji="1" lang="en-US" altLang="ja-JP" dirty="0"/>
          </a:p>
        </p:txBody>
      </p:sp>
    </p:spTree>
    <p:extLst>
      <p:ext uri="{BB962C8B-B14F-4D97-AF65-F5344CB8AC3E}">
        <p14:creationId xmlns:p14="http://schemas.microsoft.com/office/powerpoint/2010/main" val="1642378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真の依存を超えて実行を行う「値予測」が近い将来搭載されるという話がありましたが、これは何年前ごろによく研究されていたものなのでしょうか？下火だった研究が再び研究され始めるというのには画期的な研究が発表されたといったことがきっかけになったりするのですか？</a:t>
            </a:r>
          </a:p>
        </p:txBody>
      </p:sp>
    </p:spTree>
    <p:extLst>
      <p:ext uri="{BB962C8B-B14F-4D97-AF65-F5344CB8AC3E}">
        <p14:creationId xmlns:p14="http://schemas.microsoft.com/office/powerpoint/2010/main" val="101859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静的スケジューリングと動的スケジューリングは同時に適用できるのかどうかが気になった。</a:t>
            </a:r>
          </a:p>
          <a:p>
            <a:endParaRPr kumimoji="1" lang="en-US" altLang="ja-JP" dirty="0"/>
          </a:p>
        </p:txBody>
      </p:sp>
    </p:spTree>
    <p:extLst>
      <p:ext uri="{BB962C8B-B14F-4D97-AF65-F5344CB8AC3E}">
        <p14:creationId xmlns:p14="http://schemas.microsoft.com/office/powerpoint/2010/main" val="2511141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プログラミング言語の世界では、動的なものより静的なものの方がパフォーマンスに優れる傾向にあるが、</a:t>
            </a:r>
            <a:r>
              <a:rPr kumimoji="1" lang="en-US" altLang="ja-JP" dirty="0"/>
              <a:t>CPU</a:t>
            </a:r>
            <a:r>
              <a:rPr kumimoji="1" lang="ja-JP" altLang="en-US" dirty="0"/>
              <a:t>のスケジューリングでは動的なものの方がパフォーマンスに優れるということで興味深く思った。</a:t>
            </a:r>
          </a:p>
          <a:p>
            <a:endParaRPr kumimoji="1" lang="en-US" altLang="ja-JP" dirty="0"/>
          </a:p>
        </p:txBody>
      </p:sp>
    </p:spTree>
    <p:extLst>
      <p:ext uri="{BB962C8B-B14F-4D97-AF65-F5344CB8AC3E}">
        <p14:creationId xmlns:p14="http://schemas.microsoft.com/office/powerpoint/2010/main" val="3949274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VLIW</a:t>
            </a:r>
            <a:r>
              <a:rPr kumimoji="1" lang="ja-JP" altLang="en-US" dirty="0"/>
              <a:t>ではないアーキテクチャの</a:t>
            </a:r>
            <a:r>
              <a:rPr kumimoji="1" lang="en-US" altLang="ja-JP" dirty="0"/>
              <a:t>CPU</a:t>
            </a:r>
            <a:r>
              <a:rPr kumimoji="1" lang="ja-JP" altLang="en-US" dirty="0"/>
              <a:t>に対して、</a:t>
            </a:r>
            <a:r>
              <a:rPr kumimoji="1" lang="en-US" altLang="ja-JP" dirty="0"/>
              <a:t>VLIW</a:t>
            </a:r>
            <a:r>
              <a:rPr kumimoji="1" lang="ja-JP" altLang="en-US" dirty="0"/>
              <a:t>的な</a:t>
            </a:r>
            <a:r>
              <a:rPr kumimoji="1" lang="en-US" altLang="ja-JP" dirty="0"/>
              <a:t>(</a:t>
            </a:r>
            <a:r>
              <a:rPr kumimoji="1" lang="ja-JP" altLang="en-US" dirty="0"/>
              <a:t>競合しうる命令を遠ざけるような</a:t>
            </a:r>
            <a:r>
              <a:rPr kumimoji="1" lang="en-US" altLang="ja-JP" dirty="0"/>
              <a:t>)</a:t>
            </a:r>
            <a:r>
              <a:rPr kumimoji="1" lang="ja-JP" altLang="en-US" dirty="0"/>
              <a:t>最適化をコンパイラが勝手に行うようなケースはあるのか、また性能向上は見込めるだろうか。</a:t>
            </a:r>
          </a:p>
          <a:p>
            <a:endParaRPr kumimoji="1" lang="ja-JP" altLang="en-US" dirty="0"/>
          </a:p>
          <a:p>
            <a:endParaRPr kumimoji="1" lang="en-US" altLang="ja-JP" dirty="0"/>
          </a:p>
        </p:txBody>
      </p:sp>
    </p:spTree>
    <p:extLst>
      <p:ext uri="{BB962C8B-B14F-4D97-AF65-F5344CB8AC3E}">
        <p14:creationId xmlns:p14="http://schemas.microsoft.com/office/powerpoint/2010/main" val="1742619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 </a:t>
            </a:r>
            <a:r>
              <a:rPr kumimoji="1" lang="en-US" altLang="ja-JP" dirty="0"/>
              <a:t>CPU </a:t>
            </a:r>
            <a:r>
              <a:rPr kumimoji="1" lang="ja-JP" altLang="en-US" dirty="0"/>
              <a:t>の分類</a:t>
            </a:r>
          </a:p>
        </p:txBody>
      </p:sp>
      <p:sp>
        <p:nvSpPr>
          <p:cNvPr id="3" name="テキスト プレースホルダー 2"/>
          <p:cNvSpPr>
            <a:spLocks noGrp="1"/>
          </p:cNvSpPr>
          <p:nvPr>
            <p:ph type="body" sz="quarter" idx="10"/>
          </p:nvPr>
        </p:nvSpPr>
        <p:spPr/>
        <p:txBody>
          <a:bodyPr/>
          <a:lstStyle/>
          <a:p>
            <a:r>
              <a:rPr lang="ja-JP" altLang="en-US" dirty="0"/>
              <a:t>発行と完了の順序によって分類</a:t>
            </a:r>
            <a:r>
              <a:rPr kumimoji="1" lang="ja-JP" altLang="en-US" dirty="0"/>
              <a:t>できる</a:t>
            </a:r>
            <a:endParaRPr kumimoji="1" lang="en-US" altLang="ja-JP" dirty="0"/>
          </a:p>
          <a:p>
            <a:pPr lvl="1"/>
            <a:r>
              <a:rPr kumimoji="1" lang="ja-JP" altLang="en-US" dirty="0"/>
              <a:t>それぞれを </a:t>
            </a:r>
            <a:r>
              <a:rPr kumimoji="1" lang="en-US" altLang="ja-JP" dirty="0"/>
              <a:t>in-order </a:t>
            </a:r>
            <a:r>
              <a:rPr kumimoji="1" lang="ja-JP" altLang="en-US" dirty="0"/>
              <a:t>に行うか</a:t>
            </a:r>
            <a:r>
              <a:rPr kumimoji="1" lang="en-US" altLang="ja-JP" dirty="0"/>
              <a:t> out-of-order</a:t>
            </a:r>
            <a:r>
              <a:rPr kumimoji="1" lang="ja-JP" altLang="en-US" dirty="0"/>
              <a:t>（</a:t>
            </a:r>
            <a:r>
              <a:rPr kumimoji="1" lang="en-US" altLang="ja-JP" dirty="0"/>
              <a:t>OoO</a:t>
            </a:r>
            <a:r>
              <a:rPr kumimoji="1" lang="ja-JP" altLang="en-US" dirty="0"/>
              <a:t>）に行うか</a:t>
            </a:r>
            <a:endParaRPr kumimoji="1" lang="en-US" altLang="ja-JP" dirty="0"/>
          </a:p>
          <a:p>
            <a:r>
              <a:rPr kumimoji="1" lang="ja-JP" altLang="en-US" dirty="0"/>
              <a:t>上記分類の結果としてスケジューリング能力が決まる</a:t>
            </a:r>
            <a:endParaRPr kumimoji="1" lang="en-US" altLang="ja-JP" dirty="0"/>
          </a:p>
          <a:p>
            <a:pPr lvl="1"/>
            <a:r>
              <a:rPr kumimoji="1" lang="ja-JP" altLang="en-US" dirty="0"/>
              <a:t>命令の並び替えを許すか？</a:t>
            </a:r>
            <a:endParaRPr kumimoji="1" lang="en-US" altLang="ja-JP" dirty="0"/>
          </a:p>
          <a:p>
            <a:pPr lvl="1"/>
            <a:r>
              <a:rPr lang="ja-JP" altLang="en-US" dirty="0"/>
              <a:t>偽の依存を超えて並び替えを許すか？</a:t>
            </a:r>
            <a:endParaRPr kumimoji="1" lang="en-US" altLang="ja-JP" dirty="0"/>
          </a:p>
          <a:p>
            <a:pPr lvl="1"/>
            <a:r>
              <a:rPr kumimoji="1" lang="ja-JP" altLang="en-US" dirty="0"/>
              <a:t>（真の依存には必ず従う必要がある</a:t>
            </a:r>
            <a:endParaRPr kumimoji="1" lang="en-US" altLang="ja-JP" dirty="0"/>
          </a:p>
        </p:txBody>
      </p:sp>
    </p:spTree>
    <p:extLst>
      <p:ext uri="{BB962C8B-B14F-4D97-AF65-F5344CB8AC3E}">
        <p14:creationId xmlns:p14="http://schemas.microsoft.com/office/powerpoint/2010/main" val="370446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err="1"/>
              <a:t>Chiplet</a:t>
            </a:r>
            <a:r>
              <a:rPr kumimoji="1" lang="ja-JP" altLang="en-US" dirty="0"/>
              <a:t>の技術は今後主流になるでしょうか</a:t>
            </a:r>
            <a:r>
              <a:rPr kumimoji="1" lang="en-US" altLang="ja-JP" dirty="0"/>
              <a:t>?</a:t>
            </a:r>
          </a:p>
          <a:p>
            <a:endParaRPr kumimoji="1" lang="en-US" altLang="ja-JP" dirty="0"/>
          </a:p>
        </p:txBody>
      </p:sp>
    </p:spTree>
    <p:extLst>
      <p:ext uri="{BB962C8B-B14F-4D97-AF65-F5344CB8AC3E}">
        <p14:creationId xmlns:p14="http://schemas.microsoft.com/office/powerpoint/2010/main" val="1202236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62703</TotalTime>
  <Words>6073</Words>
  <Application>Microsoft Office PowerPoint</Application>
  <PresentationFormat>画面に合わせる (4:3)</PresentationFormat>
  <Paragraphs>1615</Paragraphs>
  <Slides>90</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90</vt:i4>
      </vt:variant>
    </vt:vector>
  </HeadingPairs>
  <TitlesOfParts>
    <vt:vector size="103" baseType="lpstr">
      <vt:lpstr>HG丸ｺﾞｼｯｸM-PRO</vt:lpstr>
      <vt:lpstr>MeiryoKe_PGothic</vt:lpstr>
      <vt:lpstr>ＭＳ Ｐゴシック</vt:lpstr>
      <vt:lpstr>メイリオ</vt:lpstr>
      <vt:lpstr>Arial Narrow</vt:lpstr>
      <vt:lpstr>Calibri</vt:lpstr>
      <vt:lpstr>Consolas</vt:lpstr>
      <vt:lpstr>Courier New</vt:lpstr>
      <vt:lpstr>Segoe UI</vt:lpstr>
      <vt:lpstr>Times New Roman</vt:lpstr>
      <vt:lpstr>Verdana</vt:lpstr>
      <vt:lpstr>Wingdings</vt:lpstr>
      <vt:lpstr>cerulean</vt:lpstr>
      <vt:lpstr>先進計算機構成論 09</vt:lpstr>
      <vt:lpstr>前回の内容</vt:lpstr>
      <vt:lpstr>今回の内容</vt:lpstr>
      <vt:lpstr>動的命令スケジューリング</vt:lpstr>
      <vt:lpstr>動的命令スケジューリング</vt:lpstr>
      <vt:lpstr>言葉の定義１</vt:lpstr>
      <vt:lpstr>スカラのパイプラインを使って説明</vt:lpstr>
      <vt:lpstr>言葉の定義２</vt:lpstr>
      <vt:lpstr>動的スケジューリングを行う CPU の分類</vt:lpstr>
      <vt:lpstr>真の依存と偽の依存</vt:lpstr>
      <vt:lpstr>スケジューリング方法の分類</vt:lpstr>
      <vt:lpstr>スケジューリング方法の分類</vt:lpstr>
      <vt:lpstr>in-order 発行/in-order 完了</vt:lpstr>
      <vt:lpstr>単純なスカラ・パイプラインの動作と同じ</vt:lpstr>
      <vt:lpstr>in-order 発行/in-order 完了</vt:lpstr>
      <vt:lpstr>in-order 発行/in-order 完了</vt:lpstr>
      <vt:lpstr>動的スケジューリングを行うプロセッサの分類</vt:lpstr>
      <vt:lpstr>モチベーション：依存がない命令を裏で実行したい</vt:lpstr>
      <vt:lpstr>スコアボードによるストールの判定</vt:lpstr>
      <vt:lpstr>スコアボードの更新とストール</vt:lpstr>
      <vt:lpstr>スコアボードによるストールの判定</vt:lpstr>
      <vt:lpstr>1. 真の依存がある場合</vt:lpstr>
      <vt:lpstr>2. 出力依存（WAW）がある場合</vt:lpstr>
      <vt:lpstr>3. 逆依存（WAR）がある場合</vt:lpstr>
      <vt:lpstr>4. 依存がない場合</vt:lpstr>
      <vt:lpstr>in-order 発行/out-of-order 完了</vt:lpstr>
      <vt:lpstr>in-order 発行/out-of-order 完了</vt:lpstr>
      <vt:lpstr>in-order 発行/out-of-order 完了</vt:lpstr>
      <vt:lpstr>動的スケジューリングを行うプロセッサの分類</vt:lpstr>
      <vt:lpstr>out-of-order 発行/out-of-order 完了</vt:lpstr>
      <vt:lpstr>モチベーション</vt:lpstr>
      <vt:lpstr>1. 出力依存（WAW）があると止まってしまう</vt:lpstr>
      <vt:lpstr>2. なんらかの依存がある命令があるとそこで パイプライン全体が止まってしまう</vt:lpstr>
      <vt:lpstr>発行を out-of-order にした場合</vt:lpstr>
      <vt:lpstr>out-of-order 発行を行う方式</vt:lpstr>
      <vt:lpstr>レジスタ・リネーム</vt:lpstr>
      <vt:lpstr>レジスタ・リネーム</vt:lpstr>
      <vt:lpstr>レジスタ・リネームのための機構</vt:lpstr>
      <vt:lpstr>レジスタ・リネームの動作（１）</vt:lpstr>
      <vt:lpstr>レジスタ・リネームの動作（２）</vt:lpstr>
      <vt:lpstr>レジスタ・リネームの動作（３）</vt:lpstr>
      <vt:lpstr>レジスタ・リネームのまとめ</vt:lpstr>
      <vt:lpstr>out-of-order 発行/out-of-order 完了</vt:lpstr>
      <vt:lpstr>in-order 発行と out-of-order 発行の違い</vt:lpstr>
      <vt:lpstr>out-of-order 発行を行う CPU の構造</vt:lpstr>
      <vt:lpstr>大ざっぱな動作</vt:lpstr>
      <vt:lpstr>ディスパッチ</vt:lpstr>
      <vt:lpstr>バックエンドへの命令の発行</vt:lpstr>
      <vt:lpstr>発行キューのナイーブな実装</vt:lpstr>
      <vt:lpstr>ナイーブな実装の問題</vt:lpstr>
      <vt:lpstr>バックエンドへの命令の発行</vt:lpstr>
      <vt:lpstr>連想検索による実装</vt:lpstr>
      <vt:lpstr>連想検索による実装</vt:lpstr>
      <vt:lpstr>発行キューの動作（１）：Select</vt:lpstr>
      <vt:lpstr>発行キューの動作（２）：Wakeup</vt:lpstr>
      <vt:lpstr>バックエンドへの命令の発行</vt:lpstr>
      <vt:lpstr>行列を使った方式</vt:lpstr>
      <vt:lpstr>行列を使った方式</vt:lpstr>
      <vt:lpstr>マトリクス・スケジューラ</vt:lpstr>
      <vt:lpstr>マトリクス・スケジューラ</vt:lpstr>
      <vt:lpstr>out-of-order 発行/out-of-order 完了</vt:lpstr>
      <vt:lpstr>発行キューの特性</vt:lpstr>
      <vt:lpstr>in-order 発行と out-of-order 発行の性能（IPC） SPECCPU 2006 より</vt:lpstr>
      <vt:lpstr>out-of-order 発行/out-of-order 完了</vt:lpstr>
      <vt:lpstr>Out-of-order 発行の方式</vt:lpstr>
      <vt:lpstr>トマスロ方式</vt:lpstr>
      <vt:lpstr>トマスロ方式のブロック図</vt:lpstr>
      <vt:lpstr>トマスロ方式のブロック図</vt:lpstr>
      <vt:lpstr>トマスロ方式の動作</vt:lpstr>
      <vt:lpstr>トマスロ方式の動作</vt:lpstr>
      <vt:lpstr>トマスロ方式におけるリネームとスケジュール</vt:lpstr>
      <vt:lpstr>トマスロ方式（上）と物理レジスタ方式（下）の違い トマスロ方式はデータ・パス（緑部分）がかなり複雑</vt:lpstr>
      <vt:lpstr>トマスロ方式と物理レジスタ方式の違い</vt:lpstr>
      <vt:lpstr>性質の違い</vt:lpstr>
      <vt:lpstr>out-of-order 発行の残りの話題</vt:lpstr>
      <vt:lpstr>出欠と感想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15051</cp:revision>
  <cp:lastPrinted>2014-12-10T13:40:48Z</cp:lastPrinted>
  <dcterms:created xsi:type="dcterms:W3CDTF">2014-11-17T10:53:59Z</dcterms:created>
  <dcterms:modified xsi:type="dcterms:W3CDTF">2024-07-01T05:31:44Z</dcterms:modified>
</cp:coreProperties>
</file>