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80"/>
  </p:notesMasterIdLst>
  <p:sldIdLst>
    <p:sldId id="440" r:id="rId2"/>
    <p:sldId id="524" r:id="rId3"/>
    <p:sldId id="515" r:id="rId4"/>
    <p:sldId id="517" r:id="rId5"/>
    <p:sldId id="518" r:id="rId6"/>
    <p:sldId id="519" r:id="rId7"/>
    <p:sldId id="525" r:id="rId8"/>
    <p:sldId id="520" r:id="rId9"/>
    <p:sldId id="522" r:id="rId10"/>
    <p:sldId id="521" r:id="rId11"/>
    <p:sldId id="523" r:id="rId12"/>
    <p:sldId id="443" r:id="rId13"/>
    <p:sldId id="513" r:id="rId14"/>
    <p:sldId id="411" r:id="rId15"/>
    <p:sldId id="441" r:id="rId16"/>
    <p:sldId id="442" r:id="rId17"/>
    <p:sldId id="448" r:id="rId18"/>
    <p:sldId id="452" r:id="rId19"/>
    <p:sldId id="449" r:id="rId20"/>
    <p:sldId id="450" r:id="rId21"/>
    <p:sldId id="451" r:id="rId22"/>
    <p:sldId id="454" r:id="rId23"/>
    <p:sldId id="447" r:id="rId24"/>
    <p:sldId id="458" r:id="rId25"/>
    <p:sldId id="453" r:id="rId26"/>
    <p:sldId id="460" r:id="rId27"/>
    <p:sldId id="459" r:id="rId28"/>
    <p:sldId id="461" r:id="rId29"/>
    <p:sldId id="463" r:id="rId30"/>
    <p:sldId id="462" r:id="rId31"/>
    <p:sldId id="464" r:id="rId32"/>
    <p:sldId id="465" r:id="rId33"/>
    <p:sldId id="467" r:id="rId34"/>
    <p:sldId id="468" r:id="rId35"/>
    <p:sldId id="470" r:id="rId36"/>
    <p:sldId id="469" r:id="rId37"/>
    <p:sldId id="466" r:id="rId38"/>
    <p:sldId id="471" r:id="rId39"/>
    <p:sldId id="473" r:id="rId40"/>
    <p:sldId id="472" r:id="rId41"/>
    <p:sldId id="474" r:id="rId42"/>
    <p:sldId id="475" r:id="rId43"/>
    <p:sldId id="476" r:id="rId44"/>
    <p:sldId id="477" r:id="rId45"/>
    <p:sldId id="478" r:id="rId46"/>
    <p:sldId id="479" r:id="rId47"/>
    <p:sldId id="480" r:id="rId48"/>
    <p:sldId id="481" r:id="rId49"/>
    <p:sldId id="482" r:id="rId50"/>
    <p:sldId id="455" r:id="rId51"/>
    <p:sldId id="456" r:id="rId52"/>
    <p:sldId id="457" r:id="rId53"/>
    <p:sldId id="496" r:id="rId54"/>
    <p:sldId id="484" r:id="rId55"/>
    <p:sldId id="483" r:id="rId56"/>
    <p:sldId id="487" r:id="rId57"/>
    <p:sldId id="486" r:id="rId58"/>
    <p:sldId id="488" r:id="rId59"/>
    <p:sldId id="489" r:id="rId60"/>
    <p:sldId id="491" r:id="rId61"/>
    <p:sldId id="492" r:id="rId62"/>
    <p:sldId id="493" r:id="rId63"/>
    <p:sldId id="495" r:id="rId64"/>
    <p:sldId id="498" r:id="rId65"/>
    <p:sldId id="497" r:id="rId66"/>
    <p:sldId id="502" r:id="rId67"/>
    <p:sldId id="511" r:id="rId68"/>
    <p:sldId id="499" r:id="rId69"/>
    <p:sldId id="494" r:id="rId70"/>
    <p:sldId id="501" r:id="rId71"/>
    <p:sldId id="503" r:id="rId72"/>
    <p:sldId id="500" r:id="rId73"/>
    <p:sldId id="504" r:id="rId74"/>
    <p:sldId id="505" r:id="rId75"/>
    <p:sldId id="506" r:id="rId76"/>
    <p:sldId id="510" r:id="rId77"/>
    <p:sldId id="508" r:id="rId78"/>
    <p:sldId id="512" r:id="rId7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00" autoAdjust="0"/>
    <p:restoredTop sz="96862" autoAdjust="0"/>
  </p:normalViewPr>
  <p:slideViewPr>
    <p:cSldViewPr>
      <p:cViewPr varScale="1">
        <p:scale>
          <a:sx n="132" d="100"/>
          <a:sy n="132" d="100"/>
        </p:scale>
        <p:origin x="390" y="132"/>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2020/5/11</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75</a:t>
            </a:fld>
            <a:endParaRPr kumimoji="1" lang="ja-JP" altLang="en-US"/>
          </a:p>
        </p:txBody>
      </p:sp>
    </p:spTree>
    <p:extLst>
      <p:ext uri="{BB962C8B-B14F-4D97-AF65-F5344CB8AC3E}">
        <p14:creationId xmlns:p14="http://schemas.microsoft.com/office/powerpoint/2010/main" val="4154659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19</a:t>
            </a:fld>
            <a:endParaRPr kumimoji="1" lang="ja-JP" altLang="en-US"/>
          </a:p>
        </p:txBody>
      </p:sp>
    </p:spTree>
    <p:extLst>
      <p:ext uri="{BB962C8B-B14F-4D97-AF65-F5344CB8AC3E}">
        <p14:creationId xmlns:p14="http://schemas.microsoft.com/office/powerpoint/2010/main" val="3360864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r>
              <a:rPr kumimoji="1" lang="ja-JP" altLang="en-US" dirty="0" smtClean="0"/>
              <a:t>現在の </a:t>
            </a:r>
            <a:r>
              <a:rPr kumimoji="1" lang="en-US" altLang="ja-JP" dirty="0" smtClean="0"/>
              <a:t>CPU </a:t>
            </a:r>
            <a:r>
              <a:rPr kumimoji="1" lang="ja-JP" altLang="en-US" dirty="0" smtClean="0"/>
              <a:t>は一般に </a:t>
            </a:r>
            <a:r>
              <a:rPr kumimoji="1" lang="en-US" altLang="ja-JP" dirty="0" smtClean="0"/>
              <a:t>CMOS </a:t>
            </a:r>
            <a:r>
              <a:rPr kumimoji="1" lang="ja-JP" altLang="en-US" dirty="0" smtClean="0"/>
              <a:t>ゲートというものでできているのですが，</a:t>
            </a:r>
            <a:endParaRPr kumimoji="1" lang="en-US" altLang="ja-JP" dirty="0" smtClean="0"/>
          </a:p>
          <a:p>
            <a:r>
              <a:rPr kumimoji="1" lang="ja-JP" altLang="en-US" dirty="0" smtClean="0"/>
              <a:t>おもいっきり細かいことを省くと，</a:t>
            </a:r>
            <a:endParaRPr kumimoji="1" lang="en-US" altLang="ja-JP" dirty="0" smtClean="0"/>
          </a:p>
          <a:p>
            <a:endParaRPr kumimoji="1" lang="en-US" altLang="ja-JP" dirty="0" smtClean="0"/>
          </a:p>
          <a:p>
            <a:r>
              <a:rPr kumimoji="1" lang="ja-JP" altLang="en-US" dirty="0" smtClean="0"/>
              <a:t>これは入力にコンデンサがついていて，</a:t>
            </a:r>
            <a:endParaRPr kumimoji="1" lang="en-US" altLang="ja-JP" dirty="0" smtClean="0"/>
          </a:p>
          <a:p>
            <a:r>
              <a:rPr kumimoji="1" lang="ja-JP" altLang="en-US" dirty="0" smtClean="0"/>
              <a:t>これに連動して動くスイッチが出力を決めるものとなっています．</a:t>
            </a:r>
            <a:endParaRPr kumimoji="1" lang="en-US" altLang="ja-JP" dirty="0" smtClean="0"/>
          </a:p>
          <a:p>
            <a:endParaRPr kumimoji="1" lang="en-US" altLang="ja-JP" dirty="0" smtClean="0"/>
          </a:p>
          <a:p>
            <a:r>
              <a:rPr kumimoji="1" lang="ja-JP" altLang="en-US" dirty="0" smtClean="0"/>
              <a:t>たとえば </a:t>
            </a:r>
            <a:r>
              <a:rPr kumimoji="1" lang="en-US" altLang="ja-JP" dirty="0" smtClean="0"/>
              <a:t>NOT </a:t>
            </a:r>
            <a:r>
              <a:rPr kumimoji="1" lang="ja-JP" altLang="en-US" dirty="0" smtClean="0"/>
              <a:t>ゲートは，入力に高電位がかかると，</a:t>
            </a:r>
            <a:endParaRPr kumimoji="1" lang="en-US" altLang="ja-JP" dirty="0" smtClean="0"/>
          </a:p>
          <a:p>
            <a:r>
              <a:rPr kumimoji="1" lang="ja-JP" altLang="en-US" dirty="0" smtClean="0"/>
              <a:t>下のスイッチが </a:t>
            </a:r>
            <a:r>
              <a:rPr kumimoji="1" lang="en-US" altLang="ja-JP" dirty="0" smtClean="0"/>
              <a:t>ON </a:t>
            </a:r>
            <a:r>
              <a:rPr kumimoji="1" lang="ja-JP" altLang="en-US" dirty="0" smtClean="0"/>
              <a:t>になって，出力がグラウンドに</a:t>
            </a:r>
            <a:endParaRPr kumimoji="1" lang="en-US" altLang="ja-JP" dirty="0" smtClean="0"/>
          </a:p>
          <a:p>
            <a:r>
              <a:rPr kumimoji="1" lang="ja-JP" altLang="en-US" dirty="0" smtClean="0"/>
              <a:t>つながるので低電位になって </a:t>
            </a:r>
            <a:r>
              <a:rPr kumimoji="1" lang="en-US" altLang="ja-JP" dirty="0" smtClean="0"/>
              <a:t>NOT </a:t>
            </a:r>
            <a:r>
              <a:rPr kumimoji="1" lang="ja-JP" altLang="en-US" dirty="0" smtClean="0"/>
              <a:t>回路ができると．</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20</a:t>
            </a:fld>
            <a:endParaRPr kumimoji="1" lang="ja-JP" altLang="en-US"/>
          </a:p>
        </p:txBody>
      </p:sp>
    </p:spTree>
    <p:extLst>
      <p:ext uri="{BB962C8B-B14F-4D97-AF65-F5344CB8AC3E}">
        <p14:creationId xmlns:p14="http://schemas.microsoft.com/office/powerpoint/2010/main" val="3906649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51</a:t>
            </a:fld>
            <a:endParaRPr kumimoji="1" lang="ja-JP" altLang="en-US"/>
          </a:p>
        </p:txBody>
      </p:sp>
    </p:spTree>
    <p:extLst>
      <p:ext uri="{BB962C8B-B14F-4D97-AF65-F5344CB8AC3E}">
        <p14:creationId xmlns:p14="http://schemas.microsoft.com/office/powerpoint/2010/main" val="2643899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52</a:t>
            </a:fld>
            <a:endParaRPr kumimoji="1" lang="ja-JP" altLang="en-US"/>
          </a:p>
        </p:txBody>
      </p:sp>
    </p:spTree>
    <p:extLst>
      <p:ext uri="{BB962C8B-B14F-4D97-AF65-F5344CB8AC3E}">
        <p14:creationId xmlns:p14="http://schemas.microsoft.com/office/powerpoint/2010/main" val="1563097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19150" y="161925"/>
            <a:ext cx="5219700" cy="3914775"/>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ヘッダー プレースホルダ 3"/>
          <p:cNvSpPr>
            <a:spLocks noGrp="1"/>
          </p:cNvSpPr>
          <p:nvPr>
            <p:ph type="hdr" sz="quarter" idx="10"/>
          </p:nvPr>
        </p:nvSpPr>
        <p:spPr/>
        <p:txBody>
          <a:bodyPr/>
          <a:lstStyle/>
          <a:p>
            <a:r>
              <a:rPr lang="ja-JP" altLang="en-US" smtClean="0"/>
              <a:t>*</a:t>
            </a:r>
            <a:endParaRPr lang="ja-JP" altLang="en-US" sz="1200"/>
          </a:p>
        </p:txBody>
      </p:sp>
      <p:sp>
        <p:nvSpPr>
          <p:cNvPr id="5" name="日付プレースホルダ 4"/>
          <p:cNvSpPr>
            <a:spLocks noGrp="1"/>
          </p:cNvSpPr>
          <p:nvPr>
            <p:ph type="dt" idx="11"/>
          </p:nvPr>
        </p:nvSpPr>
        <p:spPr/>
        <p:txBody>
          <a:bodyPr/>
          <a:lstStyle/>
          <a:p>
            <a:r>
              <a:rPr lang="ja-JP" altLang="en-US" smtClean="0"/>
              <a:t>07/16/96</a:t>
            </a:r>
            <a:endParaRPr lang="ja-JP" altLang="en-US" sz="1200"/>
          </a:p>
        </p:txBody>
      </p:sp>
      <p:sp>
        <p:nvSpPr>
          <p:cNvPr id="6" name="フッター プレースホルダ 5"/>
          <p:cNvSpPr>
            <a:spLocks noGrp="1"/>
          </p:cNvSpPr>
          <p:nvPr>
            <p:ph type="ftr" sz="quarter" idx="12"/>
          </p:nvPr>
        </p:nvSpPr>
        <p:spPr/>
        <p:txBody>
          <a:bodyPr/>
          <a:lstStyle/>
          <a:p>
            <a:r>
              <a:rPr lang="ja-JP" altLang="en-US" smtClean="0"/>
              <a:t>*</a:t>
            </a:r>
            <a:endParaRPr lang="ja-JP" altLang="en-US" sz="1200"/>
          </a:p>
        </p:txBody>
      </p:sp>
      <p:sp>
        <p:nvSpPr>
          <p:cNvPr id="7" name="スライド番号プレースホルダ 6"/>
          <p:cNvSpPr>
            <a:spLocks noGrp="1"/>
          </p:cNvSpPr>
          <p:nvPr>
            <p:ph type="sldNum" sz="quarter" idx="13"/>
          </p:nvPr>
        </p:nvSpPr>
        <p:spPr/>
        <p:txBody>
          <a:bodyPr/>
          <a:lstStyle/>
          <a:p>
            <a:r>
              <a:rPr lang="ja-JP" altLang="en-US" smtClean="0"/>
              <a:t>##</a:t>
            </a:r>
            <a:endParaRPr lang="ja-JP" altLang="en-US" sz="1200"/>
          </a:p>
        </p:txBody>
      </p:sp>
    </p:spTree>
    <p:extLst>
      <p:ext uri="{BB962C8B-B14F-4D97-AF65-F5344CB8AC3E}">
        <p14:creationId xmlns:p14="http://schemas.microsoft.com/office/powerpoint/2010/main" val="713838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19150" y="161925"/>
            <a:ext cx="5219700" cy="3914775"/>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ヘッダー プレースホルダ 3"/>
          <p:cNvSpPr>
            <a:spLocks noGrp="1"/>
          </p:cNvSpPr>
          <p:nvPr>
            <p:ph type="hdr" sz="quarter" idx="10"/>
          </p:nvPr>
        </p:nvSpPr>
        <p:spPr/>
        <p:txBody>
          <a:bodyPr/>
          <a:lstStyle/>
          <a:p>
            <a:r>
              <a:rPr lang="ja-JP" altLang="en-US" smtClean="0"/>
              <a:t>*</a:t>
            </a:r>
            <a:endParaRPr lang="ja-JP" altLang="en-US" sz="1200"/>
          </a:p>
        </p:txBody>
      </p:sp>
      <p:sp>
        <p:nvSpPr>
          <p:cNvPr id="5" name="日付プレースホルダ 4"/>
          <p:cNvSpPr>
            <a:spLocks noGrp="1"/>
          </p:cNvSpPr>
          <p:nvPr>
            <p:ph type="dt" idx="11"/>
          </p:nvPr>
        </p:nvSpPr>
        <p:spPr/>
        <p:txBody>
          <a:bodyPr/>
          <a:lstStyle/>
          <a:p>
            <a:r>
              <a:rPr lang="ja-JP" altLang="en-US" smtClean="0"/>
              <a:t>07/16/96</a:t>
            </a:r>
            <a:endParaRPr lang="ja-JP" altLang="en-US" sz="1200"/>
          </a:p>
        </p:txBody>
      </p:sp>
      <p:sp>
        <p:nvSpPr>
          <p:cNvPr id="6" name="フッター プレースホルダ 5"/>
          <p:cNvSpPr>
            <a:spLocks noGrp="1"/>
          </p:cNvSpPr>
          <p:nvPr>
            <p:ph type="ftr" sz="quarter" idx="12"/>
          </p:nvPr>
        </p:nvSpPr>
        <p:spPr/>
        <p:txBody>
          <a:bodyPr/>
          <a:lstStyle/>
          <a:p>
            <a:r>
              <a:rPr lang="ja-JP" altLang="en-US" smtClean="0"/>
              <a:t>*</a:t>
            </a:r>
            <a:endParaRPr lang="ja-JP" altLang="en-US" sz="1200"/>
          </a:p>
        </p:txBody>
      </p:sp>
      <p:sp>
        <p:nvSpPr>
          <p:cNvPr id="7" name="スライド番号プレースホルダ 6"/>
          <p:cNvSpPr>
            <a:spLocks noGrp="1"/>
          </p:cNvSpPr>
          <p:nvPr>
            <p:ph type="sldNum" sz="quarter" idx="13"/>
          </p:nvPr>
        </p:nvSpPr>
        <p:spPr/>
        <p:txBody>
          <a:bodyPr/>
          <a:lstStyle/>
          <a:p>
            <a:r>
              <a:rPr lang="ja-JP" altLang="en-US" smtClean="0"/>
              <a:t>##</a:t>
            </a:r>
            <a:endParaRPr lang="ja-JP" altLang="en-US" sz="1200"/>
          </a:p>
        </p:txBody>
      </p:sp>
    </p:spTree>
    <p:extLst>
      <p:ext uri="{BB962C8B-B14F-4D97-AF65-F5344CB8AC3E}">
        <p14:creationId xmlns:p14="http://schemas.microsoft.com/office/powerpoint/2010/main" val="2795612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73</a:t>
            </a:fld>
            <a:endParaRPr kumimoji="1" lang="ja-JP" altLang="en-US"/>
          </a:p>
        </p:txBody>
      </p:sp>
    </p:spTree>
    <p:extLst>
      <p:ext uri="{BB962C8B-B14F-4D97-AF65-F5344CB8AC3E}">
        <p14:creationId xmlns:p14="http://schemas.microsoft.com/office/powerpoint/2010/main" val="3399858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74</a:t>
            </a:fld>
            <a:endParaRPr kumimoji="1" lang="ja-JP" altLang="en-US"/>
          </a:p>
        </p:txBody>
      </p:sp>
    </p:spTree>
    <p:extLst>
      <p:ext uri="{BB962C8B-B14F-4D97-AF65-F5344CB8AC3E}">
        <p14:creationId xmlns:p14="http://schemas.microsoft.com/office/powerpoint/2010/main" val="1104343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a:ex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smtClean="0"/>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smtClean="0"/>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a:ex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smtClean="0"/>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smtClean="0"/>
              <a:t>マスター タイトルの書式設定</a:t>
            </a:r>
            <a:endParaRPr lang="ja-JP" altLang="en-US" dirty="0" smtClean="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smtClean="0"/>
              <a:t>マスター タイトルの書式設定</a:t>
            </a:r>
            <a:endParaRPr lang="ja-JP" altLang="en-US" dirty="0" smtClean="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smtClean="0"/>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smtClean="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smtClean="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smtClean="0"/>
              <a:t>マスター タイトルの書式設定</a:t>
            </a:r>
            <a:endParaRPr kumimoji="1" lang="ja-JP" altLang="en-US" dirty="0"/>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a:ex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smtClean="0"/>
              <a:t>マスター タイトルの書式設定</a:t>
            </a:r>
            <a:endParaRPr kumimoji="1" lang="ja-JP" altLang="en-US"/>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a:ex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a:ex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smtClean="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a:ex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shioya-lab/cpu-exercis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smtClean="0"/>
              <a:t>先進計算機構成論 </a:t>
            </a:r>
            <a:r>
              <a:rPr lang="en-US" altLang="ja-JP" sz="2800" dirty="0" smtClean="0"/>
              <a:t>03</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smtClean="0"/>
              <a:t>東京大学大学院 情報理工学系研究科 創造情報学専攻</a:t>
            </a:r>
            <a:endParaRPr lang="en-US" altLang="ja-JP" kern="0" dirty="0" smtClean="0"/>
          </a:p>
          <a:p>
            <a:pPr>
              <a:lnSpc>
                <a:spcPct val="100000"/>
              </a:lnSpc>
            </a:pPr>
            <a:r>
              <a:rPr lang="ja-JP" altLang="en-US" kern="0" dirty="0" smtClean="0"/>
              <a:t>塩谷 亮</a:t>
            </a:r>
            <a:r>
              <a:rPr lang="ja-JP" altLang="en-US" kern="0" dirty="0"/>
              <a:t>太</a:t>
            </a:r>
            <a:r>
              <a:rPr lang="ja-JP" altLang="en-US" kern="0" dirty="0" smtClean="0"/>
              <a:t> </a:t>
            </a:r>
            <a:endParaRPr lang="en-US" altLang="ja-JP" kern="0" dirty="0" smtClean="0"/>
          </a:p>
          <a:p>
            <a:pPr>
              <a:lnSpc>
                <a:spcPct val="100000"/>
              </a:lnSpc>
            </a:pPr>
            <a:r>
              <a:rPr lang="en-US" altLang="ja-JP" kern="0" dirty="0" smtClean="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Intel</a:t>
            </a:r>
            <a:r>
              <a:rPr lang="ja-JP" altLang="en-US" dirty="0"/>
              <a:t>や</a:t>
            </a:r>
            <a:r>
              <a:rPr lang="en-US" altLang="ja-JP" dirty="0"/>
              <a:t>AMD</a:t>
            </a:r>
            <a:r>
              <a:rPr lang="ja-JP" altLang="en-US" dirty="0"/>
              <a:t>は、実際どの程度フルカスタムなのかというか、論理合成に頼っているのかが気になります</a:t>
            </a:r>
            <a:r>
              <a:rPr lang="ja-JP" altLang="en-US" dirty="0" smtClean="0"/>
              <a:t>。</a:t>
            </a:r>
            <a:endParaRPr lang="en-US" altLang="ja-JP" dirty="0" smtClean="0"/>
          </a:p>
          <a:p>
            <a:r>
              <a:rPr lang="ja-JP" altLang="en-US" dirty="0" smtClean="0"/>
              <a:t>フルカスタム</a:t>
            </a:r>
            <a:r>
              <a:rPr lang="ja-JP" altLang="en-US" dirty="0"/>
              <a:t>・レイアウトのところで、実際にお絵描き</a:t>
            </a:r>
            <a:r>
              <a:rPr lang="en-US" altLang="ja-JP" dirty="0"/>
              <a:t>(</a:t>
            </a:r>
            <a:r>
              <a:rPr lang="ja-JP" altLang="en-US" dirty="0" err="1"/>
              <a:t>のように</a:t>
            </a:r>
            <a:r>
              <a:rPr lang="en-US" altLang="ja-JP" dirty="0"/>
              <a:t>)</a:t>
            </a:r>
            <a:r>
              <a:rPr lang="ja-JP" altLang="en-US" dirty="0"/>
              <a:t>して設計している、という話を聞いて、やはりこのような３次元構造の設計は人間の方がコンピュータよりも強いのだなあと思いました</a:t>
            </a:r>
            <a:r>
              <a:rPr lang="ja-JP" altLang="en-US" dirty="0" smtClean="0"/>
              <a:t>。全部</a:t>
            </a:r>
            <a:r>
              <a:rPr lang="ja-JP" altLang="en-US" dirty="0"/>
              <a:t>お絵かきで頑張ったらどれぐらい早い回路になるのか気になりました</a:t>
            </a:r>
            <a:endParaRPr kumimoji="1" lang="ja-JP" altLang="en-US" dirty="0"/>
          </a:p>
        </p:txBody>
      </p:sp>
    </p:spTree>
    <p:extLst>
      <p:ext uri="{BB962C8B-B14F-4D97-AF65-F5344CB8AC3E}">
        <p14:creationId xmlns:p14="http://schemas.microsoft.com/office/powerpoint/2010/main" val="10363089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論理回路、ディジタル回路は履修したわけではないですが院試のために勉強していました</a:t>
            </a:r>
            <a:r>
              <a:rPr lang="ja-JP" altLang="en-US" dirty="0" smtClean="0"/>
              <a:t>。やった</a:t>
            </a:r>
            <a:r>
              <a:rPr lang="ja-JP" altLang="en-US" dirty="0"/>
              <a:t>ことの延長線上がしれると楽しいですね</a:t>
            </a:r>
            <a:r>
              <a:rPr lang="ja-JP" altLang="en-US" dirty="0" smtClean="0"/>
              <a:t>。</a:t>
            </a:r>
            <a:endParaRPr lang="en-US" altLang="ja-JP" dirty="0" smtClean="0"/>
          </a:p>
          <a:p>
            <a:r>
              <a:rPr lang="ja-JP" altLang="en-US" dirty="0" smtClean="0"/>
              <a:t>めちゃくちゃ</a:t>
            </a:r>
            <a:r>
              <a:rPr lang="ja-JP" altLang="en-US" dirty="0"/>
              <a:t>レイヤが下がって少しびっくりしました</a:t>
            </a:r>
            <a:r>
              <a:rPr lang="ja-JP" altLang="en-US" dirty="0" smtClean="0"/>
              <a:t>。</a:t>
            </a:r>
            <a:r>
              <a:rPr lang="en-US" altLang="ja-JP" dirty="0" smtClean="0"/>
              <a:t>CMOS</a:t>
            </a:r>
            <a:r>
              <a:rPr lang="ja-JP" altLang="en-US" dirty="0"/>
              <a:t>等は学部の授業でやって以来で結構内容を忘れていました。</a:t>
            </a:r>
            <a:endParaRPr kumimoji="1" lang="ja-JP" altLang="en-US" dirty="0"/>
          </a:p>
        </p:txBody>
      </p:sp>
    </p:spTree>
    <p:extLst>
      <p:ext uri="{BB962C8B-B14F-4D97-AF65-F5344CB8AC3E}">
        <p14:creationId xmlns:p14="http://schemas.microsoft.com/office/powerpoint/2010/main" val="3943947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前回のまとめ</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目的：これらの具体的なイメージを持つ</a:t>
            </a:r>
            <a:endParaRPr lang="en-US" altLang="ja-JP" dirty="0"/>
          </a:p>
          <a:p>
            <a:pPr lvl="1"/>
            <a:r>
              <a:rPr lang="en-US" altLang="ja-JP" dirty="0"/>
              <a:t>CPU </a:t>
            </a:r>
            <a:r>
              <a:rPr lang="ja-JP" altLang="en-US" dirty="0"/>
              <a:t>の論理的</a:t>
            </a:r>
            <a:r>
              <a:rPr lang="ja-JP" altLang="en-US" dirty="0" smtClean="0"/>
              <a:t>な構造や動作</a:t>
            </a:r>
            <a:r>
              <a:rPr lang="ja-JP" altLang="en-US" dirty="0"/>
              <a:t>と</a:t>
            </a:r>
            <a:r>
              <a:rPr lang="ja-JP" altLang="en-US" dirty="0" smtClean="0"/>
              <a:t>，物理的</a:t>
            </a:r>
            <a:r>
              <a:rPr lang="ja-JP" altLang="en-US" dirty="0"/>
              <a:t>な回路</a:t>
            </a:r>
            <a:r>
              <a:rPr lang="ja-JP" altLang="en-US" dirty="0" smtClean="0"/>
              <a:t>の関係</a:t>
            </a:r>
            <a:endParaRPr lang="en-US" altLang="ja-JP" dirty="0"/>
          </a:p>
          <a:p>
            <a:pPr lvl="1"/>
            <a:r>
              <a:rPr lang="ja-JP" altLang="en-US" dirty="0" smtClean="0"/>
              <a:t>それら回路</a:t>
            </a:r>
            <a:r>
              <a:rPr lang="ja-JP" altLang="en-US" dirty="0"/>
              <a:t>の遅延</a:t>
            </a:r>
            <a:endParaRPr lang="en-US" altLang="ja-JP" dirty="0"/>
          </a:p>
          <a:p>
            <a:r>
              <a:rPr lang="ja-JP" altLang="en-US" dirty="0"/>
              <a:t>論理回路の復習から始めて，</a:t>
            </a:r>
            <a:r>
              <a:rPr lang="ja-JP" altLang="en-US" dirty="0" smtClean="0"/>
              <a:t>遅延が</a:t>
            </a:r>
            <a:r>
              <a:rPr lang="ja-JP" altLang="en-US" dirty="0"/>
              <a:t>何できまるのか</a:t>
            </a:r>
            <a:r>
              <a:rPr lang="ja-JP" altLang="en-US" dirty="0" smtClean="0"/>
              <a:t>まで</a:t>
            </a:r>
            <a:endParaRPr lang="ja-JP" altLang="en-US" dirty="0"/>
          </a:p>
          <a:p>
            <a:pPr lvl="1"/>
            <a:r>
              <a:rPr lang="ja-JP" altLang="en-US" dirty="0"/>
              <a:t>論理回路と，その設計</a:t>
            </a:r>
            <a:endParaRPr lang="en-US" altLang="ja-JP" dirty="0"/>
          </a:p>
          <a:p>
            <a:pPr lvl="1"/>
            <a:r>
              <a:rPr lang="en-US" altLang="ja-JP" dirty="0"/>
              <a:t>CMOS </a:t>
            </a:r>
            <a:r>
              <a:rPr lang="ja-JP" altLang="en-US" dirty="0"/>
              <a:t>による実現</a:t>
            </a:r>
            <a:endParaRPr lang="en-US" altLang="ja-JP" dirty="0"/>
          </a:p>
          <a:p>
            <a:pPr lvl="1"/>
            <a:r>
              <a:rPr lang="ja-JP" altLang="en-US" dirty="0" smtClean="0"/>
              <a:t>遅延</a:t>
            </a:r>
            <a:endParaRPr kumimoji="1" lang="ja-JP" altLang="en-US" dirty="0"/>
          </a:p>
        </p:txBody>
      </p:sp>
    </p:spTree>
    <p:extLst>
      <p:ext uri="{BB962C8B-B14F-4D97-AF65-F5344CB8AC3E}">
        <p14:creationId xmlns:p14="http://schemas.microsoft.com/office/powerpoint/2010/main" val="19365087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今日の内容</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smtClean="0"/>
              <a:t>回路</a:t>
            </a:r>
            <a:r>
              <a:rPr lang="ja-JP" altLang="en-US" dirty="0" smtClean="0"/>
              <a:t>の</a:t>
            </a:r>
            <a:r>
              <a:rPr lang="ja-JP" altLang="en-US" dirty="0" smtClean="0"/>
              <a:t>消費電力</a:t>
            </a:r>
            <a:endParaRPr lang="en-US" altLang="ja-JP" dirty="0" smtClean="0"/>
          </a:p>
          <a:p>
            <a:pPr marL="817200" lvl="1" indent="-457200">
              <a:buFont typeface="+mj-lt"/>
              <a:buAutoNum type="arabicPeriod"/>
            </a:pPr>
            <a:r>
              <a:rPr lang="ja-JP" altLang="en-US" dirty="0"/>
              <a:t>クロックの消費電力</a:t>
            </a:r>
            <a:endParaRPr lang="en-US" altLang="ja-JP" dirty="0"/>
          </a:p>
          <a:p>
            <a:pPr marL="817200" lvl="1" indent="-457200">
              <a:buFont typeface="+mj-lt"/>
              <a:buAutoNum type="arabicPeriod"/>
            </a:pPr>
            <a:r>
              <a:rPr lang="ja-JP" altLang="en-US" dirty="0" smtClean="0"/>
              <a:t>アーキテクチャ</a:t>
            </a:r>
            <a:r>
              <a:rPr lang="ja-JP" altLang="en-US" dirty="0"/>
              <a:t>の違いによる消費電力の違い</a:t>
            </a:r>
            <a:endParaRPr lang="en-US" altLang="ja-JP" dirty="0"/>
          </a:p>
          <a:p>
            <a:pPr marL="817200" lvl="1" indent="-457200">
              <a:buFont typeface="+mj-lt"/>
              <a:buAutoNum type="arabicPeriod"/>
            </a:pPr>
            <a:r>
              <a:rPr lang="en-US" altLang="ja-JP" dirty="0" smtClean="0"/>
              <a:t>FPGA </a:t>
            </a:r>
            <a:r>
              <a:rPr lang="ja-JP" altLang="en-US" dirty="0"/>
              <a:t>による</a:t>
            </a:r>
            <a:r>
              <a:rPr lang="ja-JP" altLang="en-US" dirty="0" smtClean="0"/>
              <a:t>回路</a:t>
            </a:r>
            <a:endParaRPr lang="en-US" altLang="ja-JP" dirty="0" smtClean="0"/>
          </a:p>
          <a:p>
            <a:r>
              <a:rPr kumimoji="1" lang="ja-JP" altLang="en-US" dirty="0" smtClean="0"/>
              <a:t>命令パイプラインの基礎</a:t>
            </a:r>
            <a:endParaRPr kumimoji="1" lang="en-US" altLang="ja-JP" dirty="0" smtClean="0"/>
          </a:p>
          <a:p>
            <a:pPr lvl="1"/>
            <a:r>
              <a:rPr kumimoji="1" lang="ja-JP" altLang="en-US" dirty="0" smtClean="0"/>
              <a:t>パイプライン化によるスループットの向上</a:t>
            </a:r>
            <a:endParaRPr kumimoji="1" lang="en-US" altLang="ja-JP" dirty="0" smtClean="0"/>
          </a:p>
          <a:p>
            <a:pPr lvl="1"/>
            <a:r>
              <a:rPr kumimoji="1" lang="ja-JP" altLang="en-US" dirty="0" smtClean="0"/>
              <a:t>ハザード</a:t>
            </a:r>
            <a:endParaRPr kumimoji="1" lang="en-US" altLang="ja-JP" dirty="0" smtClean="0"/>
          </a:p>
          <a:p>
            <a:pPr lvl="1"/>
            <a:endParaRPr kumimoji="1" lang="en-US" altLang="ja-JP" dirty="0" smtClean="0"/>
          </a:p>
          <a:p>
            <a:r>
              <a:rPr kumimoji="1" lang="ja-JP" altLang="en-US" sz="1400" dirty="0" smtClean="0"/>
              <a:t>この講義資料では，一部，五島先生の「ディジタル回路」の講義資料の図を使用しています</a:t>
            </a:r>
            <a:endParaRPr kumimoji="1" lang="ja-JP" altLang="en-US" sz="1400" dirty="0"/>
          </a:p>
        </p:txBody>
      </p:sp>
    </p:spTree>
    <p:extLst>
      <p:ext uri="{BB962C8B-B14F-4D97-AF65-F5344CB8AC3E}">
        <p14:creationId xmlns:p14="http://schemas.microsoft.com/office/powerpoint/2010/main" val="3957782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消費電力について</a:t>
            </a:r>
            <a:endParaRPr kumimoji="1" lang="ja-JP" altLang="en-US" dirty="0"/>
          </a:p>
        </p:txBody>
      </p:sp>
    </p:spTree>
    <p:extLst>
      <p:ext uri="{BB962C8B-B14F-4D97-AF65-F5344CB8AC3E}">
        <p14:creationId xmlns:p14="http://schemas.microsoft.com/office/powerpoint/2010/main" val="610379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CPU </a:t>
            </a:r>
            <a:r>
              <a:rPr kumimoji="1" lang="ja-JP" altLang="en-US" dirty="0" smtClean="0"/>
              <a:t>やその他回路の消費電力について</a:t>
            </a:r>
            <a:endParaRPr kumimoji="1" lang="ja-JP" altLang="en-US" dirty="0"/>
          </a:p>
        </p:txBody>
      </p:sp>
      <p:sp>
        <p:nvSpPr>
          <p:cNvPr id="5" name="テキスト プレースホルダー 4"/>
          <p:cNvSpPr>
            <a:spLocks noGrp="1"/>
          </p:cNvSpPr>
          <p:nvPr>
            <p:ph type="body" sz="quarter" idx="10"/>
          </p:nvPr>
        </p:nvSpPr>
        <p:spPr/>
        <p:txBody>
          <a:bodyPr/>
          <a:lstStyle/>
          <a:p>
            <a:r>
              <a:rPr kumimoji="1" lang="ja-JP" altLang="en-US" dirty="0" smtClean="0"/>
              <a:t>回路の消費電力について</a:t>
            </a:r>
            <a:endParaRPr kumimoji="1" lang="en-US" altLang="ja-JP" dirty="0" smtClean="0"/>
          </a:p>
          <a:p>
            <a:pPr marL="817200" lvl="1" indent="-457200">
              <a:buFont typeface="+mj-lt"/>
              <a:buAutoNum type="arabicPeriod"/>
            </a:pPr>
            <a:r>
              <a:rPr kumimoji="1" lang="ja-JP" altLang="en-US" dirty="0" smtClean="0"/>
              <a:t>クロックの消費電力</a:t>
            </a:r>
            <a:endParaRPr kumimoji="1" lang="en-US" altLang="ja-JP" dirty="0" smtClean="0"/>
          </a:p>
          <a:p>
            <a:pPr marL="817200" lvl="1" indent="-457200">
              <a:buFont typeface="+mj-lt"/>
              <a:buAutoNum type="arabicPeriod"/>
            </a:pPr>
            <a:r>
              <a:rPr kumimoji="1" lang="ja-JP" altLang="en-US" dirty="0" smtClean="0"/>
              <a:t>アーキテクチャの違いによる</a:t>
            </a:r>
            <a:r>
              <a:rPr lang="ja-JP" altLang="en-US" dirty="0" smtClean="0"/>
              <a:t>消費電力の違い</a:t>
            </a:r>
            <a:endParaRPr lang="en-US" altLang="ja-JP" dirty="0" smtClean="0"/>
          </a:p>
          <a:p>
            <a:pPr marL="817200" lvl="1" indent="-457200">
              <a:buFont typeface="+mj-lt"/>
              <a:buAutoNum type="arabicPeriod"/>
            </a:pPr>
            <a:r>
              <a:rPr lang="en-US" altLang="ja-JP" dirty="0"/>
              <a:t>FPGA </a:t>
            </a:r>
            <a:r>
              <a:rPr lang="ja-JP" altLang="en-US" dirty="0"/>
              <a:t>による</a:t>
            </a:r>
            <a:r>
              <a:rPr lang="ja-JP" altLang="en-US" dirty="0" smtClean="0"/>
              <a:t>回路</a:t>
            </a:r>
            <a:endParaRPr kumimoji="1" lang="ja-JP" altLang="en-US" dirty="0"/>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15</a:t>
            </a:fld>
            <a:endParaRPr kumimoji="1" lang="ja-JP" altLang="en-US"/>
          </a:p>
        </p:txBody>
      </p:sp>
    </p:spTree>
    <p:extLst>
      <p:ext uri="{BB962C8B-B14F-4D97-AF65-F5344CB8AC3E}">
        <p14:creationId xmlns:p14="http://schemas.microsoft.com/office/powerpoint/2010/main" val="1300350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クロックによる消費電力</a:t>
            </a:r>
            <a:endParaRPr kumimoji="1" lang="ja-JP" altLang="en-US" dirty="0"/>
          </a:p>
        </p:txBody>
      </p:sp>
      <p:sp>
        <p:nvSpPr>
          <p:cNvPr id="3" name="テキスト プレースホルダー 2"/>
          <p:cNvSpPr>
            <a:spLocks noGrp="1"/>
          </p:cNvSpPr>
          <p:nvPr>
            <p:ph type="body" sz="quarter" idx="10"/>
          </p:nvPr>
        </p:nvSpPr>
        <p:spPr>
          <a:xfrm>
            <a:off x="521955" y="1448978"/>
            <a:ext cx="8280092" cy="4140046"/>
          </a:xfrm>
        </p:spPr>
        <p:txBody>
          <a:bodyPr/>
          <a:lstStyle/>
          <a:p>
            <a:r>
              <a:rPr kumimoji="1" lang="ja-JP" altLang="en-US" dirty="0" smtClean="0"/>
              <a:t>クロック信号：</a:t>
            </a:r>
            <a:endParaRPr kumimoji="1" lang="en-US" altLang="ja-JP" dirty="0" smtClean="0"/>
          </a:p>
          <a:p>
            <a:pPr lvl="1"/>
            <a:r>
              <a:rPr kumimoji="1" lang="ja-JP" altLang="en-US" dirty="0" smtClean="0"/>
              <a:t>記憶素子の更新タイミングを制御</a:t>
            </a:r>
            <a:endParaRPr kumimoji="1" lang="en-US" altLang="ja-JP" dirty="0" smtClean="0"/>
          </a:p>
          <a:p>
            <a:r>
              <a:rPr lang="ja-JP" altLang="en-US" sz="1800" dirty="0" smtClean="0"/>
              <a:t>具体的な </a:t>
            </a:r>
            <a:r>
              <a:rPr lang="en-US" altLang="ja-JP" sz="1800" dirty="0" smtClean="0"/>
              <a:t>D-FF </a:t>
            </a:r>
            <a:r>
              <a:rPr lang="ja-JP" altLang="en-US" sz="1800" dirty="0" smtClean="0"/>
              <a:t>の動作：</a:t>
            </a:r>
            <a:endParaRPr lang="en-US" altLang="ja-JP" sz="1800" dirty="0"/>
          </a:p>
          <a:p>
            <a:pPr lvl="1"/>
            <a:r>
              <a:rPr lang="ja-JP" altLang="en-US" sz="1800" dirty="0"/>
              <a:t>クロックの立ち上がりのたびに，</a:t>
            </a:r>
            <a:r>
              <a:rPr lang="en-US" altLang="ja-JP" sz="1800" i="1" dirty="0"/>
              <a:t>d</a:t>
            </a:r>
            <a:r>
              <a:rPr lang="ja-JP" altLang="en-US" sz="1800" dirty="0"/>
              <a:t> の値が</a:t>
            </a:r>
            <a:r>
              <a:rPr lang="ja-JP" altLang="en-US" sz="1800" dirty="0" smtClean="0"/>
              <a:t>サンプリング</a:t>
            </a:r>
            <a:endParaRPr lang="en-US" altLang="ja-JP" sz="1800" dirty="0"/>
          </a:p>
          <a:p>
            <a:pPr lvl="1"/>
            <a:r>
              <a:rPr lang="ja-JP" altLang="en-US" sz="1800" dirty="0"/>
              <a:t>その値が次のサイクルの間 </a:t>
            </a:r>
            <a:r>
              <a:rPr lang="en-US" altLang="ja-JP" sz="1800" i="1" dirty="0"/>
              <a:t>q</a:t>
            </a:r>
            <a:r>
              <a:rPr lang="ja-JP" altLang="en-US" sz="1800" dirty="0"/>
              <a:t> から出力</a:t>
            </a:r>
            <a:r>
              <a:rPr lang="ja-JP" altLang="en-US" sz="1800" dirty="0" smtClean="0"/>
              <a:t>される</a:t>
            </a:r>
            <a:endParaRPr lang="en-US" altLang="ja-JP" sz="1800" dirty="0" smtClean="0"/>
          </a:p>
          <a:p>
            <a:r>
              <a:rPr kumimoji="1" lang="ja-JP" altLang="en-US" dirty="0" smtClean="0">
                <a:solidFill>
                  <a:schemeClr val="accent5"/>
                </a:solidFill>
              </a:rPr>
              <a:t>クロックによって消費される電力は非常に大きい</a:t>
            </a:r>
            <a:endParaRPr kumimoji="1" lang="en-US" altLang="ja-JP" dirty="0" smtClean="0">
              <a:solidFill>
                <a:schemeClr val="accent5"/>
              </a:solidFill>
            </a:endParaRPr>
          </a:p>
          <a:p>
            <a:pPr lvl="1"/>
            <a:r>
              <a:rPr kumimoji="1" lang="en-US" altLang="ja-JP" dirty="0" smtClean="0"/>
              <a:t>CPU </a:t>
            </a:r>
            <a:r>
              <a:rPr kumimoji="1" lang="ja-JP" altLang="en-US" dirty="0" smtClean="0"/>
              <a:t>全体で消費される電力の数割におよぶことも</a:t>
            </a:r>
            <a:r>
              <a:rPr kumimoji="1" lang="ja-JP" altLang="en-US" dirty="0" smtClean="0"/>
              <a:t>ある</a:t>
            </a:r>
            <a:endParaRPr kumimoji="1" lang="en-US" altLang="ja-JP" dirty="0" smtClean="0"/>
          </a:p>
          <a:p>
            <a:pPr lvl="1"/>
            <a:r>
              <a:rPr kumimoji="1" lang="ja-JP" altLang="en-US" dirty="0" smtClean="0"/>
              <a:t>なぜただ同期をとるためだけに，それほど電力が食われるのか？</a:t>
            </a:r>
            <a:endParaRPr kumimoji="1" lang="ja-JP" altLang="en-US" dirty="0" smtClean="0"/>
          </a:p>
        </p:txBody>
      </p:sp>
      <p:grpSp>
        <p:nvGrpSpPr>
          <p:cNvPr id="23" name="グループ化 22"/>
          <p:cNvGrpSpPr/>
          <p:nvPr/>
        </p:nvGrpSpPr>
        <p:grpSpPr>
          <a:xfrm>
            <a:off x="6912026" y="1808982"/>
            <a:ext cx="1441450" cy="1085855"/>
            <a:chOff x="6369707" y="1718772"/>
            <a:chExt cx="1441450" cy="1085855"/>
          </a:xfrm>
        </p:grpSpPr>
        <p:sp>
          <p:nvSpPr>
            <p:cNvPr id="24"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sp>
          <p:nvSpPr>
            <p:cNvPr id="25"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a:p>
          </p:txBody>
        </p:sp>
        <p:sp>
          <p:nvSpPr>
            <p:cNvPr id="26"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smtClean="0"/>
                <a:t>q</a:t>
              </a:r>
              <a:endParaRPr lang="en-US" altLang="ja-JP" dirty="0"/>
            </a:p>
          </p:txBody>
        </p:sp>
        <p:sp>
          <p:nvSpPr>
            <p:cNvPr id="27"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smtClean="0"/>
                <a:t>d</a:t>
              </a:r>
              <a:endParaRPr lang="en-US" altLang="ja-JP" dirty="0"/>
            </a:p>
          </p:txBody>
        </p:sp>
        <p:sp>
          <p:nvSpPr>
            <p:cNvPr id="28"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29"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sp>
          <p:nvSpPr>
            <p:cNvPr id="30"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i="1" dirty="0" smtClean="0">
                  <a:solidFill>
                    <a:schemeClr val="accent5"/>
                  </a:solidFill>
                </a:rPr>
                <a:t>clk</a:t>
              </a:r>
              <a:endParaRPr lang="en-US" altLang="ja-JP" dirty="0">
                <a:solidFill>
                  <a:schemeClr val="accent5"/>
                </a:solidFill>
              </a:endParaRPr>
            </a:p>
          </p:txBody>
        </p:sp>
      </p:grpSp>
    </p:spTree>
    <p:extLst>
      <p:ext uri="{BB962C8B-B14F-4D97-AF65-F5344CB8AC3E}">
        <p14:creationId xmlns:p14="http://schemas.microsoft.com/office/powerpoint/2010/main" val="1384817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a:srcRect t="3022"/>
          <a:stretch/>
        </p:blipFill>
        <p:spPr>
          <a:xfrm>
            <a:off x="521955" y="965417"/>
            <a:ext cx="8370094" cy="5892583"/>
          </a:xfrm>
          <a:prstGeom prst="rect">
            <a:avLst/>
          </a:prstGeom>
        </p:spPr>
      </p:pic>
      <p:sp>
        <p:nvSpPr>
          <p:cNvPr id="5" name="円/楕円 4"/>
          <p:cNvSpPr/>
          <p:nvPr/>
        </p:nvSpPr>
        <p:spPr bwMode="auto">
          <a:xfrm>
            <a:off x="7632034" y="1718981"/>
            <a:ext cx="630007" cy="360004"/>
          </a:xfrm>
          <a:prstGeom prst="ellipse">
            <a:avLst/>
          </a:prstGeom>
          <a:noFill/>
          <a:ln w="41275">
            <a:solidFill>
              <a:srgbClr val="FF0000"/>
            </a:solidFill>
            <a:headEnd/>
            <a:tailEnd type="triangle" w="sm" len="med"/>
          </a:ln>
          <a:ex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6" name="円/楕円 5"/>
          <p:cNvSpPr/>
          <p:nvPr/>
        </p:nvSpPr>
        <p:spPr bwMode="auto">
          <a:xfrm>
            <a:off x="1691967" y="4059007"/>
            <a:ext cx="990011" cy="810009"/>
          </a:xfrm>
          <a:prstGeom prst="ellipse">
            <a:avLst/>
          </a:prstGeom>
          <a:noFill/>
          <a:ln w="41275">
            <a:solidFill>
              <a:srgbClr val="FF0000"/>
            </a:solidFill>
            <a:headEnd/>
            <a:tailEnd type="triangle" w="sm" len="med"/>
          </a:ln>
          <a:ex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7" name="円/楕円 6"/>
          <p:cNvSpPr/>
          <p:nvPr/>
        </p:nvSpPr>
        <p:spPr bwMode="auto">
          <a:xfrm>
            <a:off x="7632034" y="4149008"/>
            <a:ext cx="602562" cy="360004"/>
          </a:xfrm>
          <a:prstGeom prst="ellipse">
            <a:avLst/>
          </a:prstGeom>
          <a:noFill/>
          <a:ln w="41275">
            <a:solidFill>
              <a:srgbClr val="FF0000"/>
            </a:solidFill>
            <a:headEnd/>
            <a:tailEnd type="triangle" w="sm" len="med"/>
          </a:ln>
          <a:ex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8" name="タイトル 7"/>
          <p:cNvSpPr>
            <a:spLocks noGrp="1"/>
          </p:cNvSpPr>
          <p:nvPr>
            <p:ph type="title"/>
          </p:nvPr>
        </p:nvSpPr>
        <p:spPr/>
        <p:txBody>
          <a:bodyPr/>
          <a:lstStyle/>
          <a:p>
            <a:r>
              <a:rPr lang="en-US" altLang="ja-JP" dirty="0" smtClean="0"/>
              <a:t>AMD </a:t>
            </a:r>
            <a:r>
              <a:rPr lang="ja-JP" altLang="ja-JP" dirty="0" smtClean="0"/>
              <a:t>Steamroller</a:t>
            </a:r>
            <a:r>
              <a:rPr lang="ja-JP" altLang="ja-JP" dirty="0"/>
              <a:t> </a:t>
            </a:r>
            <a:r>
              <a:rPr lang="ja-JP" altLang="en-US" dirty="0" smtClean="0"/>
              <a:t>の消費電力のうちわけ</a:t>
            </a:r>
            <a:r>
              <a:rPr lang="en-US" altLang="ja-JP" dirty="0" smtClean="0"/>
              <a:t/>
            </a:r>
            <a:br>
              <a:rPr lang="en-US" altLang="ja-JP" dirty="0" smtClean="0"/>
            </a:br>
            <a:r>
              <a:rPr lang="ja-JP" altLang="en-US" sz="2000" dirty="0"/>
              <a:t>実際に</a:t>
            </a:r>
            <a:r>
              <a:rPr lang="ja-JP" altLang="en-US" sz="2000" dirty="0" smtClean="0"/>
              <a:t>クロックが大きな割合を占めることがわかる</a:t>
            </a:r>
            <a:endParaRPr kumimoji="1" lang="ja-JP" altLang="en-US" sz="2000" dirty="0"/>
          </a:p>
        </p:txBody>
      </p:sp>
    </p:spTree>
    <p:extLst>
      <p:ext uri="{BB962C8B-B14F-4D97-AF65-F5344CB8AC3E}">
        <p14:creationId xmlns:p14="http://schemas.microsoft.com/office/powerpoint/2010/main" val="11861718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クロックによる消費電力</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なぜ更新タイミングの制御でそんなに電力が消費されるのか</a:t>
            </a:r>
            <a:r>
              <a:rPr lang="ja-JP" altLang="en-US" dirty="0" smtClean="0"/>
              <a:t>？</a:t>
            </a:r>
            <a:endParaRPr lang="en-US" altLang="ja-JP" dirty="0" smtClean="0"/>
          </a:p>
          <a:p>
            <a:r>
              <a:rPr kumimoji="1" lang="en-US" altLang="ja-JP" dirty="0" smtClean="0"/>
              <a:t>CMOS </a:t>
            </a:r>
            <a:r>
              <a:rPr kumimoji="1" lang="ja-JP" altLang="en-US" dirty="0" smtClean="0"/>
              <a:t>回路の消費電力により説明</a:t>
            </a:r>
            <a:endParaRPr kumimoji="1" lang="en-US" altLang="ja-JP" dirty="0" smtClean="0"/>
          </a:p>
          <a:p>
            <a:pPr lvl="1"/>
            <a:r>
              <a:rPr kumimoji="1" lang="ja-JP" altLang="en-US" dirty="0" smtClean="0"/>
              <a:t>結局，コンデンサの充放電の話</a:t>
            </a:r>
            <a:endParaRPr kumimoji="1" lang="en-US" altLang="ja-JP" dirty="0" smtClean="0"/>
          </a:p>
          <a:p>
            <a:pPr lvl="1"/>
            <a:r>
              <a:rPr kumimoji="1" lang="ja-JP" altLang="en-US" dirty="0" smtClean="0"/>
              <a:t>前回の復習からはじめる</a:t>
            </a:r>
            <a:endParaRPr kumimoji="1" lang="ja-JP" altLang="en-US" dirty="0"/>
          </a:p>
        </p:txBody>
      </p:sp>
    </p:spTree>
    <p:extLst>
      <p:ext uri="{BB962C8B-B14F-4D97-AF65-F5344CB8AC3E}">
        <p14:creationId xmlns:p14="http://schemas.microsoft.com/office/powerpoint/2010/main" val="3379124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CMOS </a:t>
            </a:r>
            <a:r>
              <a:rPr kumimoji="1" lang="ja-JP" altLang="en-US" dirty="0" smtClean="0"/>
              <a:t>ゲート</a:t>
            </a:r>
            <a:r>
              <a:rPr lang="ja-JP" altLang="en-US" dirty="0" smtClean="0"/>
              <a:t>の等価回路</a:t>
            </a:r>
            <a:endParaRPr kumimoji="1" lang="ja-JP" altLang="en-US" dirty="0"/>
          </a:p>
        </p:txBody>
      </p:sp>
      <p:sp>
        <p:nvSpPr>
          <p:cNvPr id="3" name="テキスト プレースホルダー 2"/>
          <p:cNvSpPr>
            <a:spLocks noGrp="1"/>
          </p:cNvSpPr>
          <p:nvPr>
            <p:ph type="body" sz="quarter" idx="10"/>
          </p:nvPr>
        </p:nvSpPr>
        <p:spPr>
          <a:xfrm>
            <a:off x="701956" y="4779322"/>
            <a:ext cx="8262041" cy="1439709"/>
          </a:xfrm>
        </p:spPr>
        <p:txBody>
          <a:bodyPr/>
          <a:lstStyle/>
          <a:p>
            <a:r>
              <a:rPr lang="ja-JP" altLang="en-US" dirty="0" smtClean="0"/>
              <a:t>抵抗 </a:t>
            </a:r>
            <a:r>
              <a:rPr lang="en-US" altLang="ja-JP" dirty="0" smtClean="0"/>
              <a:t>&amp; </a:t>
            </a:r>
            <a:r>
              <a:rPr lang="ja-JP" altLang="en-US" dirty="0" smtClean="0"/>
              <a:t>コンデンサと，連動したスイッチ</a:t>
            </a:r>
            <a:r>
              <a:rPr lang="ja-JP" altLang="en-US" dirty="0"/>
              <a:t>に</a:t>
            </a:r>
            <a:r>
              <a:rPr lang="ja-JP" altLang="en-US" dirty="0" smtClean="0"/>
              <a:t>よって表せる</a:t>
            </a:r>
            <a:endParaRPr lang="en-US" altLang="ja-JP" dirty="0" smtClean="0"/>
          </a:p>
          <a:p>
            <a:pPr lvl="1"/>
            <a:r>
              <a:rPr lang="ja-JP" altLang="en-US" dirty="0" smtClean="0"/>
              <a:t>コンデンサに充電：下のスイッチが</a:t>
            </a:r>
            <a:r>
              <a:rPr lang="en-US" altLang="ja-JP" dirty="0" smtClean="0"/>
              <a:t>ON</a:t>
            </a:r>
          </a:p>
          <a:p>
            <a:pPr lvl="1"/>
            <a:r>
              <a:rPr lang="ja-JP" altLang="en-US" dirty="0" smtClean="0"/>
              <a:t>コンデンサを放電：上の</a:t>
            </a:r>
            <a:r>
              <a:rPr lang="ja-JP" altLang="en-US" dirty="0"/>
              <a:t>スイッチが</a:t>
            </a:r>
            <a:r>
              <a:rPr lang="en-US" altLang="ja-JP" dirty="0" smtClean="0"/>
              <a:t>ON</a:t>
            </a:r>
          </a:p>
        </p:txBody>
      </p:sp>
      <p:grpSp>
        <p:nvGrpSpPr>
          <p:cNvPr id="4" name="グループ化 3"/>
          <p:cNvGrpSpPr/>
          <p:nvPr/>
        </p:nvGrpSpPr>
        <p:grpSpPr>
          <a:xfrm rot="5400000">
            <a:off x="8268941" y="2085886"/>
            <a:ext cx="67531" cy="337533"/>
            <a:chOff x="3401870" y="728700"/>
            <a:chExt cx="180020" cy="405045"/>
          </a:xfrm>
        </p:grpSpPr>
        <p:cxnSp>
          <p:nvCxnSpPr>
            <p:cNvPr id="5" name="直線コネクタ 4"/>
            <p:cNvCxnSpPr/>
            <p:nvPr/>
          </p:nvCxnSpPr>
          <p:spPr>
            <a:xfrm>
              <a:off x="3401870" y="77370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V="1">
              <a:off x="3401870" y="81871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3401870" y="86371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3401870" y="90872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3401870" y="95372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3401870" y="99873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3401870" y="104373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3491880" y="1088741"/>
              <a:ext cx="90010" cy="45004"/>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3401870" y="728700"/>
              <a:ext cx="9001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p:nvGrpSpPr>
        <p:grpSpPr>
          <a:xfrm rot="10800000">
            <a:off x="4211996" y="2348988"/>
            <a:ext cx="270036" cy="360048"/>
            <a:chOff x="1871640" y="1988808"/>
            <a:chExt cx="270036" cy="360048"/>
          </a:xfrm>
        </p:grpSpPr>
        <p:cxnSp>
          <p:nvCxnSpPr>
            <p:cNvPr id="15" name="直線コネクタ 14"/>
            <p:cNvCxnSpPr/>
            <p:nvPr/>
          </p:nvCxnSpPr>
          <p:spPr>
            <a:xfrm>
              <a:off x="18716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H="1">
              <a:off x="2051664"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18716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H="1">
              <a:off x="2141676"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1" name="グループ化 30"/>
          <p:cNvGrpSpPr/>
          <p:nvPr/>
        </p:nvGrpSpPr>
        <p:grpSpPr>
          <a:xfrm rot="16200000">
            <a:off x="3665523" y="1995452"/>
            <a:ext cx="726521" cy="353582"/>
            <a:chOff x="2675342" y="2348879"/>
            <a:chExt cx="906547" cy="360041"/>
          </a:xfrm>
        </p:grpSpPr>
        <p:sp>
          <p:nvSpPr>
            <p:cNvPr id="32" name="フリーフォーム 31"/>
            <p:cNvSpPr/>
            <p:nvPr/>
          </p:nvSpPr>
          <p:spPr bwMode="auto">
            <a:xfrm rot="16200000">
              <a:off x="2723571" y="2300650"/>
              <a:ext cx="360041" cy="456500"/>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Narrow" pitchFamily="34" charset="0"/>
                <a:ea typeface="メイリオ" pitchFamily="50" charset="-128"/>
              </a:endParaRPr>
            </a:p>
          </p:txBody>
        </p:sp>
        <p:sp>
          <p:nvSpPr>
            <p:cNvPr id="33" name="フリーフォーム 32"/>
            <p:cNvSpPr/>
            <p:nvPr/>
          </p:nvSpPr>
          <p:spPr bwMode="auto">
            <a:xfrm rot="16200000" flipV="1">
              <a:off x="3176846" y="2303875"/>
              <a:ext cx="360040" cy="450047"/>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Narrow" pitchFamily="34" charset="0"/>
                <a:ea typeface="メイリオ" pitchFamily="50" charset="-128"/>
              </a:endParaRPr>
            </a:p>
          </p:txBody>
        </p:sp>
      </p:grpSp>
      <p:pic>
        <p:nvPicPr>
          <p:cNvPr id="34" name="Picture 28" descr="NOT"/>
          <p:cNvPicPr>
            <a:picLocks noChangeAspect="1" noChangeArrowheads="1"/>
          </p:cNvPicPr>
          <p:nvPr/>
        </p:nvPicPr>
        <p:blipFill>
          <a:blip r:embed="rId3"/>
          <a:srcRect/>
          <a:stretch>
            <a:fillRect/>
          </a:stretch>
        </p:blipFill>
        <p:spPr bwMode="auto">
          <a:xfrm>
            <a:off x="971960" y="1808982"/>
            <a:ext cx="717550" cy="720725"/>
          </a:xfrm>
          <a:prstGeom prst="rect">
            <a:avLst/>
          </a:prstGeom>
          <a:noFill/>
        </p:spPr>
      </p:pic>
      <p:cxnSp>
        <p:nvCxnSpPr>
          <p:cNvPr id="35" name="直線コネクタ 34"/>
          <p:cNvCxnSpPr/>
          <p:nvPr/>
        </p:nvCxnSpPr>
        <p:spPr>
          <a:xfrm flipH="1" flipV="1">
            <a:off x="611956" y="2168986"/>
            <a:ext cx="450293" cy="98"/>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H="1">
            <a:off x="1601967" y="2168986"/>
            <a:ext cx="450005" cy="0"/>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40" name="グループ化 152"/>
          <p:cNvGrpSpPr/>
          <p:nvPr/>
        </p:nvGrpSpPr>
        <p:grpSpPr>
          <a:xfrm>
            <a:off x="4391998" y="2978994"/>
            <a:ext cx="180002" cy="90001"/>
            <a:chOff x="3643306" y="4500570"/>
            <a:chExt cx="428628" cy="144464"/>
          </a:xfrm>
        </p:grpSpPr>
        <p:cxnSp>
          <p:nvCxnSpPr>
            <p:cNvPr id="41" name="直線コネクタ 40"/>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42" name="直線コネクタ 41"/>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43" name="直線コネクタ 42"/>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44" name="直線コネクタ 43"/>
          <p:cNvCxnSpPr/>
          <p:nvPr/>
        </p:nvCxnSpPr>
        <p:spPr>
          <a:xfrm flipV="1">
            <a:off x="4481999" y="2708992"/>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23" name="グループ化 22"/>
          <p:cNvGrpSpPr/>
          <p:nvPr/>
        </p:nvGrpSpPr>
        <p:grpSpPr>
          <a:xfrm rot="10800000">
            <a:off x="4121996" y="1628980"/>
            <a:ext cx="360048" cy="360048"/>
            <a:chOff x="4662012" y="908664"/>
            <a:chExt cx="360048" cy="360048"/>
          </a:xfrm>
        </p:grpSpPr>
        <p:cxnSp>
          <p:nvCxnSpPr>
            <p:cNvPr id="24" name="直線コネクタ 23"/>
            <p:cNvCxnSpPr/>
            <p:nvPr/>
          </p:nvCxnSpPr>
          <p:spPr>
            <a:xfrm>
              <a:off x="4662012" y="908664"/>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H="1">
              <a:off x="4842036" y="908664"/>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4662012" y="1268712"/>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4932048" y="908664"/>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8" name="円/楕円 27"/>
            <p:cNvSpPr/>
            <p:nvPr/>
          </p:nvSpPr>
          <p:spPr>
            <a:xfrm flipH="1">
              <a:off x="4932048" y="1043682"/>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49" name="直線コネクタ 48"/>
          <p:cNvCxnSpPr/>
          <p:nvPr/>
        </p:nvCxnSpPr>
        <p:spPr>
          <a:xfrm flipV="1">
            <a:off x="3311986" y="2168986"/>
            <a:ext cx="539898" cy="18"/>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51" name="グループ化 50"/>
          <p:cNvGrpSpPr/>
          <p:nvPr/>
        </p:nvGrpSpPr>
        <p:grpSpPr>
          <a:xfrm rot="16200000" flipV="1">
            <a:off x="4436998" y="2033984"/>
            <a:ext cx="360004" cy="270003"/>
            <a:chOff x="2675342" y="2348879"/>
            <a:chExt cx="906547" cy="360041"/>
          </a:xfrm>
        </p:grpSpPr>
        <p:sp>
          <p:nvSpPr>
            <p:cNvPr id="52" name="フリーフォーム 51"/>
            <p:cNvSpPr/>
            <p:nvPr/>
          </p:nvSpPr>
          <p:spPr bwMode="auto">
            <a:xfrm rot="16200000">
              <a:off x="2723571" y="2300650"/>
              <a:ext cx="360041" cy="456500"/>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Narrow" pitchFamily="34" charset="0"/>
                <a:ea typeface="メイリオ" pitchFamily="50" charset="-128"/>
              </a:endParaRPr>
            </a:p>
          </p:txBody>
        </p:sp>
        <p:sp>
          <p:nvSpPr>
            <p:cNvPr id="53" name="フリーフォーム 52"/>
            <p:cNvSpPr/>
            <p:nvPr/>
          </p:nvSpPr>
          <p:spPr bwMode="auto">
            <a:xfrm rot="16200000" flipV="1">
              <a:off x="3176846" y="2303875"/>
              <a:ext cx="360040" cy="450047"/>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Narrow" pitchFamily="34" charset="0"/>
                <a:ea typeface="メイリオ" pitchFamily="50" charset="-128"/>
              </a:endParaRPr>
            </a:p>
          </p:txBody>
        </p:sp>
      </p:grpSp>
      <p:cxnSp>
        <p:nvCxnSpPr>
          <p:cNvPr id="54" name="直線コネクタ 53"/>
          <p:cNvCxnSpPr/>
          <p:nvPr/>
        </p:nvCxnSpPr>
        <p:spPr>
          <a:xfrm flipH="1">
            <a:off x="4752002" y="2168986"/>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56" name="グループ化 55"/>
          <p:cNvGrpSpPr/>
          <p:nvPr/>
        </p:nvGrpSpPr>
        <p:grpSpPr>
          <a:xfrm>
            <a:off x="4391998" y="1268976"/>
            <a:ext cx="180020" cy="360033"/>
            <a:chOff x="4481992" y="1268760"/>
            <a:chExt cx="180020" cy="360033"/>
          </a:xfrm>
        </p:grpSpPr>
        <p:cxnSp>
          <p:nvCxnSpPr>
            <p:cNvPr id="57" name="直線コネクタ 56"/>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59" name="右矢印 58"/>
          <p:cNvSpPr/>
          <p:nvPr/>
        </p:nvSpPr>
        <p:spPr bwMode="auto">
          <a:xfrm>
            <a:off x="2411976" y="1898983"/>
            <a:ext cx="720008" cy="630007"/>
          </a:xfrm>
          <a:prstGeom prst="rightArrow">
            <a:avLst/>
          </a:prstGeom>
          <a:solidFill>
            <a:schemeClr val="accent5">
              <a:lumMod val="60000"/>
              <a:lumOff val="40000"/>
            </a:schemeClr>
          </a:solidFill>
          <a:ln>
            <a:noFill/>
            <a:headEnd/>
            <a:tailEnd type="triangle" w="sm" len="med"/>
          </a:ln>
          <a:ex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66" name="グループ化 65"/>
          <p:cNvGrpSpPr/>
          <p:nvPr/>
        </p:nvGrpSpPr>
        <p:grpSpPr>
          <a:xfrm>
            <a:off x="7542033" y="1538979"/>
            <a:ext cx="270012" cy="450012"/>
            <a:chOff x="5787000" y="1944000"/>
            <a:chExt cx="270012" cy="450012"/>
          </a:xfrm>
        </p:grpSpPr>
        <p:cxnSp>
          <p:nvCxnSpPr>
            <p:cNvPr id="61" name="直線コネクタ 60"/>
            <p:cNvCxnSpPr/>
            <p:nvPr/>
          </p:nvCxnSpPr>
          <p:spPr>
            <a:xfrm>
              <a:off x="5787000" y="1989000"/>
              <a:ext cx="225004" cy="360003"/>
            </a:xfrm>
            <a:prstGeom prst="line">
              <a:avLst/>
            </a:prstGeom>
            <a:ln w="38100"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63" name="円/楕円 62"/>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67" name="グループ化 66"/>
          <p:cNvGrpSpPr/>
          <p:nvPr/>
        </p:nvGrpSpPr>
        <p:grpSpPr>
          <a:xfrm>
            <a:off x="7722035" y="2528990"/>
            <a:ext cx="90012" cy="450012"/>
            <a:chOff x="5967000" y="1944000"/>
            <a:chExt cx="90012" cy="450012"/>
          </a:xfrm>
        </p:grpSpPr>
        <p:cxnSp>
          <p:nvCxnSpPr>
            <p:cNvPr id="68" name="直線コネクタ 67"/>
            <p:cNvCxnSpPr>
              <a:stCxn id="70" idx="0"/>
            </p:cNvCxnSpPr>
            <p:nvPr/>
          </p:nvCxnSpPr>
          <p:spPr>
            <a:xfrm>
              <a:off x="5967000" y="1989006"/>
              <a:ext cx="45004" cy="359997"/>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9" name="円/楕円 68"/>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70" name="円/楕円 69"/>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72" name="グループ化 152"/>
          <p:cNvGrpSpPr/>
          <p:nvPr/>
        </p:nvGrpSpPr>
        <p:grpSpPr>
          <a:xfrm>
            <a:off x="7677754" y="3248997"/>
            <a:ext cx="180002" cy="90001"/>
            <a:chOff x="3643306" y="4500570"/>
            <a:chExt cx="428628" cy="144464"/>
          </a:xfrm>
        </p:grpSpPr>
        <p:cxnSp>
          <p:nvCxnSpPr>
            <p:cNvPr id="73" name="直線コネクタ 7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74" name="直線コネクタ 7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75" name="直線コネクタ 7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76" name="直線コネクタ 75"/>
          <p:cNvCxnSpPr/>
          <p:nvPr/>
        </p:nvCxnSpPr>
        <p:spPr>
          <a:xfrm flipV="1">
            <a:off x="7767755" y="2978995"/>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77" name="グループ化 76"/>
          <p:cNvGrpSpPr/>
          <p:nvPr/>
        </p:nvGrpSpPr>
        <p:grpSpPr>
          <a:xfrm>
            <a:off x="7677754" y="1178975"/>
            <a:ext cx="180020" cy="360033"/>
            <a:chOff x="4481992" y="1268760"/>
            <a:chExt cx="180020" cy="360033"/>
          </a:xfrm>
        </p:grpSpPr>
        <p:cxnSp>
          <p:nvCxnSpPr>
            <p:cNvPr id="78" name="直線コネクタ 77"/>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80" name="直線コネクタ 79"/>
          <p:cNvCxnSpPr/>
          <p:nvPr/>
        </p:nvCxnSpPr>
        <p:spPr>
          <a:xfrm flipV="1">
            <a:off x="7767755" y="1988984"/>
            <a:ext cx="1" cy="540006"/>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7767755" y="2258987"/>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7" name="グループ化 86"/>
          <p:cNvGrpSpPr/>
          <p:nvPr/>
        </p:nvGrpSpPr>
        <p:grpSpPr>
          <a:xfrm rot="10800000">
            <a:off x="6822025" y="2078985"/>
            <a:ext cx="90012" cy="360048"/>
            <a:chOff x="2051664" y="1988808"/>
            <a:chExt cx="90012" cy="360048"/>
          </a:xfrm>
        </p:grpSpPr>
        <p:cxnSp>
          <p:nvCxnSpPr>
            <p:cNvPr id="89" name="直線コネクタ 88"/>
            <p:cNvCxnSpPr/>
            <p:nvPr/>
          </p:nvCxnSpPr>
          <p:spPr>
            <a:xfrm flipH="1">
              <a:off x="2051664"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2141676"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92" name="グループ化 152"/>
          <p:cNvGrpSpPr/>
          <p:nvPr/>
        </p:nvGrpSpPr>
        <p:grpSpPr>
          <a:xfrm>
            <a:off x="7092028" y="3248998"/>
            <a:ext cx="180002" cy="90001"/>
            <a:chOff x="3643306" y="4500570"/>
            <a:chExt cx="428628" cy="144464"/>
          </a:xfrm>
        </p:grpSpPr>
        <p:cxnSp>
          <p:nvCxnSpPr>
            <p:cNvPr id="93" name="直線コネクタ 9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94" name="直線コネクタ 9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95" name="直線コネクタ 9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96" name="フリーフォーム 95"/>
          <p:cNvSpPr/>
          <p:nvPr/>
        </p:nvSpPr>
        <p:spPr bwMode="auto">
          <a:xfrm rot="5400000" flipH="1">
            <a:off x="6552021" y="2618990"/>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smtClean="0">
              <a:ln>
                <a:noFill/>
              </a:ln>
              <a:solidFill>
                <a:schemeClr val="tx1"/>
              </a:solidFill>
              <a:effectLst/>
              <a:latin typeface="Arial Narrow" pitchFamily="34" charset="0"/>
              <a:ea typeface="メイリオ" pitchFamily="50" charset="-128"/>
            </a:endParaRPr>
          </a:p>
        </p:txBody>
      </p:sp>
      <p:cxnSp>
        <p:nvCxnSpPr>
          <p:cNvPr id="97" name="直線コネクタ 96"/>
          <p:cNvCxnSpPr/>
          <p:nvPr/>
        </p:nvCxnSpPr>
        <p:spPr>
          <a:xfrm>
            <a:off x="6642023" y="2258987"/>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8" name="右矢印 97"/>
          <p:cNvSpPr/>
          <p:nvPr/>
        </p:nvSpPr>
        <p:spPr bwMode="auto">
          <a:xfrm>
            <a:off x="5292008" y="1898983"/>
            <a:ext cx="720008" cy="630007"/>
          </a:xfrm>
          <a:prstGeom prst="rightArrow">
            <a:avLst/>
          </a:prstGeom>
          <a:solidFill>
            <a:schemeClr val="accent5">
              <a:lumMod val="60000"/>
              <a:lumOff val="40000"/>
            </a:schemeClr>
          </a:solidFill>
          <a:ln>
            <a:noFill/>
            <a:headEnd/>
            <a:tailEnd type="triangle" w="sm" len="med"/>
          </a:ln>
          <a:ex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00" name="直線コネクタ 99"/>
          <p:cNvCxnSpPr/>
          <p:nvPr/>
        </p:nvCxnSpPr>
        <p:spPr>
          <a:xfrm>
            <a:off x="6102017" y="2258987"/>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bwMode="auto">
          <a:xfrm>
            <a:off x="1151962" y="3248998"/>
            <a:ext cx="720008" cy="720007"/>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sz="2400" dirty="0" smtClean="0">
                <a:solidFill>
                  <a:schemeClr val="tx1">
                    <a:lumMod val="65000"/>
                    <a:lumOff val="35000"/>
                  </a:schemeClr>
                </a:solidFill>
              </a:rPr>
              <a:t>NOT</a:t>
            </a:r>
            <a:r>
              <a:rPr lang="ja-JP" altLang="en-US" sz="2400" dirty="0">
                <a:solidFill>
                  <a:schemeClr val="tx1">
                    <a:lumMod val="65000"/>
                    <a:lumOff val="35000"/>
                  </a:schemeClr>
                </a:solidFill>
              </a:rPr>
              <a:t>ゲート</a:t>
            </a:r>
            <a:endParaRPr kumimoji="1" lang="ja-JP" altLang="en-US" sz="2400" dirty="0">
              <a:solidFill>
                <a:schemeClr val="tx1">
                  <a:lumMod val="65000"/>
                  <a:lumOff val="35000"/>
                </a:schemeClr>
              </a:solidFill>
            </a:endParaRPr>
          </a:p>
        </p:txBody>
      </p:sp>
      <p:sp>
        <p:nvSpPr>
          <p:cNvPr id="82" name="正方形/長方形 81"/>
          <p:cNvSpPr/>
          <p:nvPr/>
        </p:nvSpPr>
        <p:spPr bwMode="auto">
          <a:xfrm>
            <a:off x="4121995" y="3248998"/>
            <a:ext cx="720008" cy="720007"/>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sz="2400" dirty="0" smtClean="0">
                <a:solidFill>
                  <a:schemeClr val="tx1">
                    <a:lumMod val="65000"/>
                    <a:lumOff val="35000"/>
                  </a:schemeClr>
                </a:solidFill>
              </a:rPr>
              <a:t>CMOS </a:t>
            </a:r>
            <a:endParaRPr kumimoji="1" lang="ja-JP" altLang="en-US" sz="2400" dirty="0">
              <a:solidFill>
                <a:schemeClr val="tx1">
                  <a:lumMod val="65000"/>
                  <a:lumOff val="35000"/>
                </a:schemeClr>
              </a:solidFill>
            </a:endParaRPr>
          </a:p>
        </p:txBody>
      </p:sp>
      <p:sp>
        <p:nvSpPr>
          <p:cNvPr id="83" name="正方形/長方形 82"/>
          <p:cNvSpPr/>
          <p:nvPr/>
        </p:nvSpPr>
        <p:spPr bwMode="auto">
          <a:xfrm>
            <a:off x="6912026" y="3248998"/>
            <a:ext cx="720008" cy="720007"/>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r>
              <a:rPr kumimoji="1" lang="ja-JP" altLang="en-US" sz="2000" dirty="0" smtClean="0">
                <a:solidFill>
                  <a:schemeClr val="tx1">
                    <a:lumMod val="65000"/>
                    <a:lumOff val="35000"/>
                  </a:schemeClr>
                </a:solidFill>
              </a:rPr>
              <a:t>等価回路</a:t>
            </a:r>
            <a:endParaRPr kumimoji="1" lang="ja-JP" altLang="en-US" sz="2000" dirty="0">
              <a:solidFill>
                <a:schemeClr val="tx1">
                  <a:lumMod val="65000"/>
                  <a:lumOff val="35000"/>
                </a:schemeClr>
              </a:solidFill>
            </a:endParaRPr>
          </a:p>
        </p:txBody>
      </p:sp>
      <p:sp>
        <p:nvSpPr>
          <p:cNvPr id="84" name="正方形/長方形 83"/>
          <p:cNvSpPr/>
          <p:nvPr/>
        </p:nvSpPr>
        <p:spPr bwMode="auto">
          <a:xfrm>
            <a:off x="6912026" y="818971"/>
            <a:ext cx="720008" cy="720007"/>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smtClean="0">
                <a:solidFill>
                  <a:schemeClr val="tx1">
                    <a:lumMod val="75000"/>
                    <a:lumOff val="25000"/>
                  </a:schemeClr>
                </a:solidFill>
              </a:rPr>
              <a:t>電源</a:t>
            </a:r>
            <a:endParaRPr kumimoji="1" lang="ja-JP" altLang="en-US" sz="2000" dirty="0">
              <a:solidFill>
                <a:schemeClr val="tx1">
                  <a:lumMod val="75000"/>
                  <a:lumOff val="25000"/>
                </a:schemeClr>
              </a:solidFill>
            </a:endParaRPr>
          </a:p>
        </p:txBody>
      </p:sp>
      <p:cxnSp>
        <p:nvCxnSpPr>
          <p:cNvPr id="85" name="直線コネクタ 84"/>
          <p:cNvCxnSpPr/>
          <p:nvPr/>
        </p:nvCxnSpPr>
        <p:spPr>
          <a:xfrm>
            <a:off x="8470618" y="2258987"/>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817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第一回講義も出席していましたが、回答可能時間を過ぎていたため出席処理が行なえませんでした。</a:t>
            </a:r>
            <a:endParaRPr kumimoji="1" lang="ja-JP" altLang="en-US" dirty="0"/>
          </a:p>
        </p:txBody>
      </p:sp>
    </p:spTree>
    <p:extLst>
      <p:ext uri="{BB962C8B-B14F-4D97-AF65-F5344CB8AC3E}">
        <p14:creationId xmlns:p14="http://schemas.microsoft.com/office/powerpoint/2010/main" val="17956476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CMOS </a:t>
            </a:r>
            <a:r>
              <a:rPr kumimoji="1" lang="ja-JP" altLang="en-US" dirty="0" smtClean="0"/>
              <a:t>ゲート</a:t>
            </a:r>
            <a:r>
              <a:rPr lang="ja-JP" altLang="en-US" dirty="0" smtClean="0"/>
              <a:t>の遅延の実体</a:t>
            </a:r>
            <a:endParaRPr kumimoji="1" lang="ja-JP" altLang="en-US" dirty="0"/>
          </a:p>
        </p:txBody>
      </p:sp>
      <p:sp>
        <p:nvSpPr>
          <p:cNvPr id="3" name="テキスト プレースホルダー 2"/>
          <p:cNvSpPr>
            <a:spLocks noGrp="1"/>
          </p:cNvSpPr>
          <p:nvPr>
            <p:ph type="body" sz="quarter" idx="10"/>
          </p:nvPr>
        </p:nvSpPr>
        <p:spPr>
          <a:xfrm>
            <a:off x="701956" y="4779322"/>
            <a:ext cx="8262041" cy="1439709"/>
          </a:xfrm>
        </p:spPr>
        <p:txBody>
          <a:bodyPr/>
          <a:lstStyle/>
          <a:p>
            <a:r>
              <a:rPr lang="ja-JP" altLang="en-US" dirty="0" smtClean="0"/>
              <a:t>遅延：コンデンサの充放電にかかる時間</a:t>
            </a:r>
            <a:endParaRPr lang="en-US" altLang="ja-JP" dirty="0" smtClean="0"/>
          </a:p>
          <a:p>
            <a:pPr marL="817200" lvl="1" indent="-457200">
              <a:buFont typeface="+mj-lt"/>
              <a:buAutoNum type="arabicPeriod"/>
            </a:pPr>
            <a:r>
              <a:rPr lang="ja-JP" altLang="en-US" dirty="0" smtClean="0"/>
              <a:t>あるゲートのスイッチが切り替わる</a:t>
            </a:r>
            <a:endParaRPr lang="en-US" altLang="ja-JP" dirty="0" smtClean="0"/>
          </a:p>
          <a:p>
            <a:pPr marL="817200" lvl="1" indent="-457200">
              <a:buFont typeface="+mj-lt"/>
              <a:buAutoNum type="arabicPeriod"/>
            </a:pPr>
            <a:r>
              <a:rPr lang="ja-JP" altLang="en-US" dirty="0" smtClean="0"/>
              <a:t>次の段のゲートへの充放電が開始</a:t>
            </a:r>
            <a:endParaRPr lang="en-US" altLang="ja-JP" dirty="0" smtClean="0"/>
          </a:p>
          <a:p>
            <a:pPr marL="817200" lvl="1" indent="-457200">
              <a:buFont typeface="+mj-lt"/>
              <a:buAutoNum type="arabicPeriod"/>
            </a:pPr>
            <a:r>
              <a:rPr lang="ja-JP" altLang="en-US" dirty="0" smtClean="0"/>
              <a:t>次の段のスイッチが切り替わる</a:t>
            </a:r>
            <a:endParaRPr lang="en-US" altLang="ja-JP" dirty="0" smtClean="0"/>
          </a:p>
          <a:p>
            <a:pPr marL="817200" lvl="1" indent="-457200">
              <a:buFont typeface="+mj-lt"/>
              <a:buAutoNum type="arabicPeriod"/>
            </a:pPr>
            <a:r>
              <a:rPr lang="ja-JP" altLang="en-US" dirty="0" smtClean="0"/>
              <a:t>･･･</a:t>
            </a:r>
            <a:endParaRPr lang="en-US" altLang="ja-JP" dirty="0" smtClean="0"/>
          </a:p>
          <a:p>
            <a:pPr lvl="1"/>
            <a:endParaRPr lang="en-US" altLang="ja-JP" dirty="0" smtClean="0"/>
          </a:p>
        </p:txBody>
      </p:sp>
      <p:grpSp>
        <p:nvGrpSpPr>
          <p:cNvPr id="4" name="グループ化 3"/>
          <p:cNvGrpSpPr/>
          <p:nvPr/>
        </p:nvGrpSpPr>
        <p:grpSpPr>
          <a:xfrm rot="5400000">
            <a:off x="3110309" y="2535891"/>
            <a:ext cx="67531" cy="337533"/>
            <a:chOff x="3401870" y="728700"/>
            <a:chExt cx="180020" cy="405045"/>
          </a:xfrm>
        </p:grpSpPr>
        <p:cxnSp>
          <p:nvCxnSpPr>
            <p:cNvPr id="5" name="直線コネクタ 4"/>
            <p:cNvCxnSpPr/>
            <p:nvPr/>
          </p:nvCxnSpPr>
          <p:spPr>
            <a:xfrm>
              <a:off x="3401870" y="77370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V="1">
              <a:off x="3401870" y="81871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3401870" y="86371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3401870" y="90872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3401870" y="95372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3401870" y="99873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3401870" y="104373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3491880" y="1088741"/>
              <a:ext cx="90010" cy="45004"/>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3401870" y="728700"/>
              <a:ext cx="9001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66" name="グループ化 65"/>
          <p:cNvGrpSpPr/>
          <p:nvPr/>
        </p:nvGrpSpPr>
        <p:grpSpPr>
          <a:xfrm>
            <a:off x="2411976" y="2978995"/>
            <a:ext cx="270012" cy="450012"/>
            <a:chOff x="5787000" y="1944000"/>
            <a:chExt cx="270012" cy="450012"/>
          </a:xfrm>
        </p:grpSpPr>
        <p:cxnSp>
          <p:nvCxnSpPr>
            <p:cNvPr id="61" name="直線コネクタ 60"/>
            <p:cNvCxnSpPr/>
            <p:nvPr/>
          </p:nvCxnSpPr>
          <p:spPr>
            <a:xfrm>
              <a:off x="5787000" y="1989000"/>
              <a:ext cx="225004" cy="360003"/>
            </a:xfrm>
            <a:prstGeom prst="line">
              <a:avLst/>
            </a:prstGeom>
            <a:ln w="38100"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63" name="円/楕円 62"/>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67" name="グループ化 66"/>
          <p:cNvGrpSpPr/>
          <p:nvPr/>
        </p:nvGrpSpPr>
        <p:grpSpPr>
          <a:xfrm>
            <a:off x="2591978" y="1988984"/>
            <a:ext cx="90012" cy="450012"/>
            <a:chOff x="5967000" y="1944000"/>
            <a:chExt cx="90012" cy="450012"/>
          </a:xfrm>
        </p:grpSpPr>
        <p:cxnSp>
          <p:nvCxnSpPr>
            <p:cNvPr id="68" name="直線コネクタ 67"/>
            <p:cNvCxnSpPr>
              <a:stCxn id="70" idx="0"/>
            </p:cNvCxnSpPr>
            <p:nvPr/>
          </p:nvCxnSpPr>
          <p:spPr>
            <a:xfrm>
              <a:off x="5967000" y="1989006"/>
              <a:ext cx="45004" cy="359997"/>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9" name="円/楕円 68"/>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70" name="円/楕円 69"/>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72" name="グループ化 152"/>
          <p:cNvGrpSpPr/>
          <p:nvPr/>
        </p:nvGrpSpPr>
        <p:grpSpPr>
          <a:xfrm>
            <a:off x="2519122" y="3699002"/>
            <a:ext cx="180002" cy="90001"/>
            <a:chOff x="3643306" y="4500570"/>
            <a:chExt cx="428628" cy="144464"/>
          </a:xfrm>
        </p:grpSpPr>
        <p:cxnSp>
          <p:nvCxnSpPr>
            <p:cNvPr id="73" name="直線コネクタ 7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74" name="直線コネクタ 7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75" name="直線コネクタ 7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76" name="直線コネクタ 75"/>
          <p:cNvCxnSpPr/>
          <p:nvPr/>
        </p:nvCxnSpPr>
        <p:spPr>
          <a:xfrm flipV="1">
            <a:off x="2609123" y="3429000"/>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77" name="グループ化 76"/>
          <p:cNvGrpSpPr/>
          <p:nvPr/>
        </p:nvGrpSpPr>
        <p:grpSpPr>
          <a:xfrm>
            <a:off x="2519122" y="1628980"/>
            <a:ext cx="180020" cy="360033"/>
            <a:chOff x="4481992" y="1268760"/>
            <a:chExt cx="180020" cy="360033"/>
          </a:xfrm>
        </p:grpSpPr>
        <p:cxnSp>
          <p:nvCxnSpPr>
            <p:cNvPr id="78" name="直線コネクタ 77"/>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80" name="直線コネクタ 79"/>
          <p:cNvCxnSpPr/>
          <p:nvPr/>
        </p:nvCxnSpPr>
        <p:spPr>
          <a:xfrm flipV="1">
            <a:off x="2609123" y="2438989"/>
            <a:ext cx="1" cy="540006"/>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2609123" y="2708992"/>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7" name="グループ化 86"/>
          <p:cNvGrpSpPr/>
          <p:nvPr/>
        </p:nvGrpSpPr>
        <p:grpSpPr>
          <a:xfrm rot="10800000">
            <a:off x="1663393" y="2528990"/>
            <a:ext cx="90012" cy="360048"/>
            <a:chOff x="2051664" y="1988808"/>
            <a:chExt cx="90012" cy="360048"/>
          </a:xfrm>
        </p:grpSpPr>
        <p:cxnSp>
          <p:nvCxnSpPr>
            <p:cNvPr id="89" name="直線コネクタ 88"/>
            <p:cNvCxnSpPr/>
            <p:nvPr/>
          </p:nvCxnSpPr>
          <p:spPr>
            <a:xfrm flipH="1">
              <a:off x="2051664"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2141676"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92" name="グループ化 152"/>
          <p:cNvGrpSpPr/>
          <p:nvPr/>
        </p:nvGrpSpPr>
        <p:grpSpPr>
          <a:xfrm>
            <a:off x="1933396" y="3699003"/>
            <a:ext cx="180002" cy="90001"/>
            <a:chOff x="3643306" y="4500570"/>
            <a:chExt cx="428628" cy="144464"/>
          </a:xfrm>
        </p:grpSpPr>
        <p:cxnSp>
          <p:nvCxnSpPr>
            <p:cNvPr id="93" name="直線コネクタ 9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94" name="直線コネクタ 9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95" name="直線コネクタ 9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96" name="フリーフォーム 95"/>
          <p:cNvSpPr/>
          <p:nvPr/>
        </p:nvSpPr>
        <p:spPr bwMode="auto">
          <a:xfrm rot="5400000" flipH="1">
            <a:off x="1393389" y="3068995"/>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smtClean="0">
              <a:ln>
                <a:noFill/>
              </a:ln>
              <a:solidFill>
                <a:schemeClr val="tx1"/>
              </a:solidFill>
              <a:effectLst/>
              <a:latin typeface="Arial Narrow" pitchFamily="34" charset="0"/>
              <a:ea typeface="メイリオ" pitchFamily="50" charset="-128"/>
            </a:endParaRPr>
          </a:p>
        </p:txBody>
      </p:sp>
      <p:cxnSp>
        <p:nvCxnSpPr>
          <p:cNvPr id="97" name="直線コネクタ 96"/>
          <p:cNvCxnSpPr/>
          <p:nvPr/>
        </p:nvCxnSpPr>
        <p:spPr>
          <a:xfrm>
            <a:off x="1483391" y="2708992"/>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943385" y="2708992"/>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4" name="正方形/長方形 83"/>
          <p:cNvSpPr/>
          <p:nvPr/>
        </p:nvSpPr>
        <p:spPr bwMode="auto">
          <a:xfrm>
            <a:off x="1753394" y="1268976"/>
            <a:ext cx="720008" cy="720007"/>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smtClean="0">
                <a:solidFill>
                  <a:schemeClr val="tx1">
                    <a:lumMod val="75000"/>
                    <a:lumOff val="25000"/>
                  </a:schemeClr>
                </a:solidFill>
              </a:rPr>
              <a:t>電源</a:t>
            </a:r>
            <a:endParaRPr kumimoji="1" lang="ja-JP" altLang="en-US" sz="2000" dirty="0">
              <a:solidFill>
                <a:schemeClr val="tx1">
                  <a:lumMod val="75000"/>
                  <a:lumOff val="25000"/>
                </a:schemeClr>
              </a:solidFill>
            </a:endParaRPr>
          </a:p>
        </p:txBody>
      </p:sp>
      <p:cxnSp>
        <p:nvCxnSpPr>
          <p:cNvPr id="85" name="直線コネクタ 84"/>
          <p:cNvCxnSpPr/>
          <p:nvPr/>
        </p:nvCxnSpPr>
        <p:spPr>
          <a:xfrm>
            <a:off x="3311986" y="2708992"/>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8" name="グループ化 87"/>
          <p:cNvGrpSpPr/>
          <p:nvPr/>
        </p:nvGrpSpPr>
        <p:grpSpPr>
          <a:xfrm rot="5400000">
            <a:off x="5990341" y="2535891"/>
            <a:ext cx="67531" cy="337533"/>
            <a:chOff x="3401870" y="728700"/>
            <a:chExt cx="180020" cy="405045"/>
          </a:xfrm>
        </p:grpSpPr>
        <p:cxnSp>
          <p:nvCxnSpPr>
            <p:cNvPr id="90" name="直線コネクタ 89"/>
            <p:cNvCxnSpPr/>
            <p:nvPr/>
          </p:nvCxnSpPr>
          <p:spPr>
            <a:xfrm>
              <a:off x="3401870" y="773705"/>
              <a:ext cx="180020" cy="45005"/>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V="1">
              <a:off x="3401870" y="818710"/>
              <a:ext cx="180020" cy="45006"/>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a:off x="3401870" y="863715"/>
              <a:ext cx="180020" cy="45005"/>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V="1">
              <a:off x="3401870" y="908720"/>
              <a:ext cx="180020" cy="45006"/>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3401870" y="953725"/>
              <a:ext cx="180020" cy="45005"/>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V="1">
              <a:off x="3401870" y="998730"/>
              <a:ext cx="180020" cy="45006"/>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3401870" y="1043735"/>
              <a:ext cx="180020" cy="45005"/>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V="1">
              <a:off x="3491880" y="1088741"/>
              <a:ext cx="90010" cy="45004"/>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flipV="1">
              <a:off x="3401870" y="728700"/>
              <a:ext cx="90010" cy="45006"/>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108" name="グループ化 107"/>
          <p:cNvGrpSpPr/>
          <p:nvPr/>
        </p:nvGrpSpPr>
        <p:grpSpPr>
          <a:xfrm>
            <a:off x="5263433" y="1988984"/>
            <a:ext cx="270012" cy="450012"/>
            <a:chOff x="5787000" y="1944000"/>
            <a:chExt cx="270012" cy="450012"/>
          </a:xfrm>
        </p:grpSpPr>
        <p:cxnSp>
          <p:nvCxnSpPr>
            <p:cNvPr id="109" name="直線コネクタ 108"/>
            <p:cNvCxnSpPr/>
            <p:nvPr/>
          </p:nvCxnSpPr>
          <p:spPr>
            <a:xfrm>
              <a:off x="5787000" y="1989000"/>
              <a:ext cx="225004" cy="360003"/>
            </a:xfrm>
            <a:prstGeom prst="line">
              <a:avLst/>
            </a:prstGeom>
            <a:ln w="38100"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10" name="円/楕円 109"/>
            <p:cNvSpPr/>
            <p:nvPr/>
          </p:nvSpPr>
          <p:spPr>
            <a:xfrm rot="16200000" flipH="1">
              <a:off x="5967000" y="2304000"/>
              <a:ext cx="90012" cy="90012"/>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111" name="円/楕円 110"/>
            <p:cNvSpPr/>
            <p:nvPr/>
          </p:nvSpPr>
          <p:spPr>
            <a:xfrm rot="16200000" flipH="1">
              <a:off x="5967000" y="1944000"/>
              <a:ext cx="90012" cy="90012"/>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112" name="グループ化 111"/>
          <p:cNvGrpSpPr/>
          <p:nvPr/>
        </p:nvGrpSpPr>
        <p:grpSpPr>
          <a:xfrm>
            <a:off x="5443435" y="2978995"/>
            <a:ext cx="90012" cy="450012"/>
            <a:chOff x="5967000" y="1944000"/>
            <a:chExt cx="90012" cy="450012"/>
          </a:xfrm>
        </p:grpSpPr>
        <p:cxnSp>
          <p:nvCxnSpPr>
            <p:cNvPr id="113" name="直線コネクタ 112"/>
            <p:cNvCxnSpPr>
              <a:stCxn id="115" idx="0"/>
            </p:cNvCxnSpPr>
            <p:nvPr/>
          </p:nvCxnSpPr>
          <p:spPr>
            <a:xfrm>
              <a:off x="5967000" y="1989006"/>
              <a:ext cx="45004" cy="359997"/>
            </a:xfrm>
            <a:prstGeom prst="line">
              <a:avLst/>
            </a:prstGeom>
            <a:ln w="3492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14" name="円/楕円 113"/>
            <p:cNvSpPr/>
            <p:nvPr/>
          </p:nvSpPr>
          <p:spPr>
            <a:xfrm rot="16200000" flipH="1">
              <a:off x="5967000" y="2304000"/>
              <a:ext cx="90012" cy="90012"/>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115" name="円/楕円 114"/>
            <p:cNvSpPr/>
            <p:nvPr/>
          </p:nvSpPr>
          <p:spPr>
            <a:xfrm rot="16200000" flipH="1">
              <a:off x="5967000" y="1944000"/>
              <a:ext cx="90012" cy="90012"/>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116" name="グループ化 152"/>
          <p:cNvGrpSpPr/>
          <p:nvPr/>
        </p:nvGrpSpPr>
        <p:grpSpPr>
          <a:xfrm>
            <a:off x="5399154" y="3699002"/>
            <a:ext cx="180002" cy="90001"/>
            <a:chOff x="3643306" y="4500570"/>
            <a:chExt cx="428628" cy="144464"/>
          </a:xfrm>
        </p:grpSpPr>
        <p:cxnSp>
          <p:nvCxnSpPr>
            <p:cNvPr id="117" name="直線コネクタ 116"/>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18" name="直線コネクタ 117"/>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19" name="直線コネクタ 118"/>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120" name="直線コネクタ 119"/>
          <p:cNvCxnSpPr/>
          <p:nvPr/>
        </p:nvCxnSpPr>
        <p:spPr>
          <a:xfrm flipV="1">
            <a:off x="5489155" y="3429000"/>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21" name="グループ化 120"/>
          <p:cNvGrpSpPr/>
          <p:nvPr/>
        </p:nvGrpSpPr>
        <p:grpSpPr>
          <a:xfrm>
            <a:off x="5399154" y="1628980"/>
            <a:ext cx="180020" cy="360033"/>
            <a:chOff x="4481992" y="1268760"/>
            <a:chExt cx="180020" cy="360033"/>
          </a:xfrm>
        </p:grpSpPr>
        <p:cxnSp>
          <p:nvCxnSpPr>
            <p:cNvPr id="122" name="直線コネクタ 121"/>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24" name="直線コネクタ 123"/>
          <p:cNvCxnSpPr/>
          <p:nvPr/>
        </p:nvCxnSpPr>
        <p:spPr>
          <a:xfrm flipV="1">
            <a:off x="5489155" y="2438989"/>
            <a:ext cx="1" cy="540006"/>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flipH="1">
            <a:off x="5489155" y="2708992"/>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126" name="グループ化 125"/>
          <p:cNvGrpSpPr/>
          <p:nvPr/>
        </p:nvGrpSpPr>
        <p:grpSpPr>
          <a:xfrm rot="10800000">
            <a:off x="4543425" y="2528990"/>
            <a:ext cx="90012" cy="360048"/>
            <a:chOff x="2051664" y="1988808"/>
            <a:chExt cx="90012" cy="360048"/>
          </a:xfrm>
        </p:grpSpPr>
        <p:cxnSp>
          <p:nvCxnSpPr>
            <p:cNvPr id="127" name="直線コネクタ 126"/>
            <p:cNvCxnSpPr/>
            <p:nvPr/>
          </p:nvCxnSpPr>
          <p:spPr>
            <a:xfrm flipH="1">
              <a:off x="2051664" y="1988808"/>
              <a:ext cx="0" cy="360048"/>
            </a:xfrm>
            <a:prstGeom prst="line">
              <a:avLst/>
            </a:prstGeom>
            <a:ln w="57150"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H="1">
              <a:off x="2141676" y="1988808"/>
              <a:ext cx="0" cy="360048"/>
            </a:xfrm>
            <a:prstGeom prst="line">
              <a:avLst/>
            </a:prstGeom>
            <a:ln w="57150" cap="rnd">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29" name="グループ化 152"/>
          <p:cNvGrpSpPr/>
          <p:nvPr/>
        </p:nvGrpSpPr>
        <p:grpSpPr>
          <a:xfrm>
            <a:off x="4813428" y="3699003"/>
            <a:ext cx="180002" cy="90001"/>
            <a:chOff x="3643306" y="4500570"/>
            <a:chExt cx="428628" cy="144464"/>
          </a:xfrm>
        </p:grpSpPr>
        <p:cxnSp>
          <p:nvCxnSpPr>
            <p:cNvPr id="130" name="直線コネクタ 129"/>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31" name="直線コネクタ 130"/>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32" name="直線コネクタ 131"/>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133" name="フリーフォーム 132"/>
          <p:cNvSpPr/>
          <p:nvPr/>
        </p:nvSpPr>
        <p:spPr bwMode="auto">
          <a:xfrm rot="5400000" flipH="1">
            <a:off x="4273421" y="3068995"/>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smtClean="0">
              <a:ln>
                <a:noFill/>
              </a:ln>
              <a:solidFill>
                <a:schemeClr val="tx1"/>
              </a:solidFill>
              <a:effectLst/>
              <a:latin typeface="Arial Narrow" pitchFamily="34" charset="0"/>
              <a:ea typeface="メイリオ" pitchFamily="50" charset="-128"/>
            </a:endParaRPr>
          </a:p>
        </p:txBody>
      </p:sp>
      <p:cxnSp>
        <p:nvCxnSpPr>
          <p:cNvPr id="134" name="直線コネクタ 133"/>
          <p:cNvCxnSpPr/>
          <p:nvPr/>
        </p:nvCxnSpPr>
        <p:spPr>
          <a:xfrm>
            <a:off x="4363423" y="2708992"/>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a:off x="3823417" y="2708992"/>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7" name="正方形/長方形 136"/>
          <p:cNvSpPr/>
          <p:nvPr/>
        </p:nvSpPr>
        <p:spPr bwMode="auto">
          <a:xfrm>
            <a:off x="4633426" y="1268976"/>
            <a:ext cx="720008" cy="720007"/>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smtClean="0">
                <a:solidFill>
                  <a:schemeClr val="tx1">
                    <a:lumMod val="75000"/>
                    <a:lumOff val="25000"/>
                  </a:schemeClr>
                </a:solidFill>
              </a:rPr>
              <a:t>電源</a:t>
            </a:r>
            <a:endParaRPr kumimoji="1" lang="ja-JP" altLang="en-US" sz="2000" dirty="0">
              <a:solidFill>
                <a:schemeClr val="tx1">
                  <a:lumMod val="75000"/>
                  <a:lumOff val="25000"/>
                </a:schemeClr>
              </a:solidFill>
            </a:endParaRPr>
          </a:p>
        </p:txBody>
      </p:sp>
      <p:cxnSp>
        <p:nvCxnSpPr>
          <p:cNvPr id="138" name="直線コネクタ 137"/>
          <p:cNvCxnSpPr/>
          <p:nvPr/>
        </p:nvCxnSpPr>
        <p:spPr>
          <a:xfrm>
            <a:off x="6192018" y="2708992"/>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9" name="曲折矢印 138"/>
          <p:cNvSpPr/>
          <p:nvPr/>
        </p:nvSpPr>
        <p:spPr bwMode="auto">
          <a:xfrm rot="10800000" flipH="1">
            <a:off x="2771981" y="1898982"/>
            <a:ext cx="1620018" cy="720008"/>
          </a:xfrm>
          <a:prstGeom prst="bentArrow">
            <a:avLst>
              <a:gd name="adj1" fmla="val 9785"/>
              <a:gd name="adj2" fmla="val 13296"/>
              <a:gd name="adj3" fmla="val 8614"/>
              <a:gd name="adj4" fmla="val 19171"/>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nvGrpSpPr>
          <p:cNvPr id="140" name="グループ化 139"/>
          <p:cNvGrpSpPr/>
          <p:nvPr/>
        </p:nvGrpSpPr>
        <p:grpSpPr>
          <a:xfrm rot="10800000">
            <a:off x="7452033" y="2528991"/>
            <a:ext cx="90012" cy="360048"/>
            <a:chOff x="2051664" y="1988808"/>
            <a:chExt cx="90012" cy="360048"/>
          </a:xfrm>
        </p:grpSpPr>
        <p:cxnSp>
          <p:nvCxnSpPr>
            <p:cNvPr id="141" name="直線コネクタ 140"/>
            <p:cNvCxnSpPr/>
            <p:nvPr/>
          </p:nvCxnSpPr>
          <p:spPr>
            <a:xfrm flipH="1">
              <a:off x="2051664" y="1988808"/>
              <a:ext cx="0" cy="360048"/>
            </a:xfrm>
            <a:prstGeom prst="line">
              <a:avLst/>
            </a:prstGeom>
            <a:ln w="5715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p:nvPr/>
          </p:nvCxnSpPr>
          <p:spPr>
            <a:xfrm flipH="1">
              <a:off x="2141676" y="1988808"/>
              <a:ext cx="0" cy="360048"/>
            </a:xfrm>
            <a:prstGeom prst="line">
              <a:avLst/>
            </a:prstGeom>
            <a:ln w="571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43" name="グループ化 152"/>
          <p:cNvGrpSpPr/>
          <p:nvPr/>
        </p:nvGrpSpPr>
        <p:grpSpPr>
          <a:xfrm>
            <a:off x="7722036" y="3699004"/>
            <a:ext cx="180002" cy="90001"/>
            <a:chOff x="3643306" y="4500570"/>
            <a:chExt cx="428628" cy="144464"/>
          </a:xfrm>
        </p:grpSpPr>
        <p:cxnSp>
          <p:nvCxnSpPr>
            <p:cNvPr id="144" name="直線コネクタ 143"/>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45" name="直線コネクタ 144"/>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46" name="直線コネクタ 145"/>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147" name="フリーフォーム 146"/>
          <p:cNvSpPr/>
          <p:nvPr/>
        </p:nvSpPr>
        <p:spPr bwMode="auto">
          <a:xfrm rot="5400000" flipH="1">
            <a:off x="7182029" y="3068996"/>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smtClean="0">
              <a:ln>
                <a:noFill/>
              </a:ln>
              <a:solidFill>
                <a:schemeClr val="tx1"/>
              </a:solidFill>
              <a:effectLst/>
              <a:latin typeface="Arial Narrow" pitchFamily="34" charset="0"/>
              <a:ea typeface="メイリオ" pitchFamily="50" charset="-128"/>
            </a:endParaRPr>
          </a:p>
        </p:txBody>
      </p:sp>
      <p:cxnSp>
        <p:nvCxnSpPr>
          <p:cNvPr id="148" name="直線コネクタ 147"/>
          <p:cNvCxnSpPr/>
          <p:nvPr/>
        </p:nvCxnSpPr>
        <p:spPr>
          <a:xfrm>
            <a:off x="7272031" y="2708993"/>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6732025" y="2708993"/>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0" name="曲折矢印 149"/>
          <p:cNvSpPr/>
          <p:nvPr/>
        </p:nvSpPr>
        <p:spPr bwMode="auto">
          <a:xfrm rot="16200000" flipH="1">
            <a:off x="6057016" y="2393989"/>
            <a:ext cx="810009" cy="1620018"/>
          </a:xfrm>
          <a:prstGeom prst="bentArrow">
            <a:avLst>
              <a:gd name="adj1" fmla="val 9785"/>
              <a:gd name="adj2" fmla="val 13296"/>
              <a:gd name="adj3" fmla="val 8614"/>
              <a:gd name="adj4" fmla="val 19171"/>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Tree>
    <p:extLst>
      <p:ext uri="{BB962C8B-B14F-4D97-AF65-F5344CB8AC3E}">
        <p14:creationId xmlns:p14="http://schemas.microsoft.com/office/powerpoint/2010/main" val="2675106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消費エネルギー</a:t>
            </a:r>
            <a:endParaRPr kumimoji="1"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251952" y="4329010"/>
                <a:ext cx="8280092" cy="1889714"/>
              </a:xfrm>
            </p:spPr>
            <p:txBody>
              <a:bodyPr/>
              <a:lstStyle/>
              <a:p>
                <a:r>
                  <a:rPr kumimoji="1" lang="ja-JP" altLang="en-US" dirty="0" smtClean="0"/>
                  <a:t>消費エネルギーは，主にコンデンサへの充放電で消費される</a:t>
                </a:r>
                <a:endParaRPr kumimoji="1" lang="en-US" altLang="ja-JP" dirty="0" smtClean="0"/>
              </a:p>
              <a:p>
                <a:pPr lvl="1"/>
                <a:r>
                  <a:rPr lang="ja-JP" altLang="en-US" dirty="0"/>
                  <a:t>消費エネルギーは</a:t>
                </a:r>
                <a:r>
                  <a:rPr lang="ja-JP" altLang="en-US" i="0" dirty="0" smtClean="0">
                    <a:latin typeface="+mj-lt"/>
                  </a:rPr>
                  <a:t>電圧の二乗に比例</a:t>
                </a:r>
                <a14:m>
                  <m:oMath xmlns:m="http://schemas.openxmlformats.org/officeDocument/2006/math">
                    <m:r>
                      <a:rPr lang="ja-JP" altLang="en-US" i="1" dirty="0" smtClean="0">
                        <a:latin typeface="Cambria Math" panose="02040503050406030204" pitchFamily="18" charset="0"/>
                      </a:rPr>
                      <m:t>：</m:t>
                    </m:r>
                    <m:r>
                      <a:rPr lang="en-US" altLang="ja-JP" i="1" dirty="0" smtClean="0">
                        <a:latin typeface="Cambria Math" panose="02040503050406030204" pitchFamily="18" charset="0"/>
                      </a:rPr>
                      <m:t>𝐸</m:t>
                    </m:r>
                    <m:r>
                      <a:rPr lang="en-US" altLang="ja-JP" i="1" dirty="0" smtClean="0">
                        <a:latin typeface="Cambria Math" panose="02040503050406030204" pitchFamily="18" charset="0"/>
                      </a:rPr>
                      <m:t>= </m:t>
                    </m:r>
                    <m:r>
                      <a:rPr lang="en-US" altLang="ja-JP" i="1" dirty="0" smtClean="0">
                        <a:latin typeface="Cambria Math" panose="02040503050406030204" pitchFamily="18" charset="0"/>
                      </a:rPr>
                      <m:t>𝐶</m:t>
                    </m:r>
                    <m:sSup>
                      <m:sSupPr>
                        <m:ctrlPr>
                          <a:rPr lang="en-US" altLang="ja-JP" i="1" dirty="0" smtClean="0">
                            <a:latin typeface="Cambria Math" panose="02040503050406030204" pitchFamily="18" charset="0"/>
                          </a:rPr>
                        </m:ctrlPr>
                      </m:sSupPr>
                      <m:e>
                        <m:r>
                          <a:rPr lang="en-US" altLang="ja-JP" b="0" i="1" dirty="0" smtClean="0">
                            <a:latin typeface="Cambria Math" panose="02040503050406030204" pitchFamily="18" charset="0"/>
                          </a:rPr>
                          <m:t>𝑉</m:t>
                        </m:r>
                      </m:e>
                      <m:sup>
                        <m:r>
                          <a:rPr lang="en-US" altLang="ja-JP" b="0" i="1" dirty="0" smtClean="0">
                            <a:latin typeface="Cambria Math" panose="02040503050406030204" pitchFamily="18" charset="0"/>
                          </a:rPr>
                          <m:t>2</m:t>
                        </m:r>
                      </m:sup>
                    </m:sSup>
                  </m:oMath>
                </a14:m>
                <a:endParaRPr kumimoji="1" lang="en-US" altLang="ja-JP" dirty="0" smtClean="0"/>
              </a:p>
              <a:p>
                <a:pPr lvl="1"/>
                <a:r>
                  <a:rPr kumimoji="1" lang="ja-JP" altLang="en-US" dirty="0" smtClean="0"/>
                  <a:t>電荷 </a:t>
                </a:r>
                <a14:m>
                  <m:oMath xmlns:m="http://schemas.openxmlformats.org/officeDocument/2006/math">
                    <m:r>
                      <a:rPr kumimoji="1" lang="en-US" altLang="ja-JP" i="1" dirty="0" smtClean="0">
                        <a:latin typeface="Cambria Math" panose="02040503050406030204" pitchFamily="18" charset="0"/>
                      </a:rPr>
                      <m:t>𝑄</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𝐶𝑉</m:t>
                    </m:r>
                  </m:oMath>
                </a14:m>
                <a:r>
                  <a:rPr kumimoji="1" lang="en-US" altLang="ja-JP" dirty="0" smtClean="0"/>
                  <a:t> </a:t>
                </a:r>
                <a:r>
                  <a:rPr kumimoji="1" lang="ja-JP" altLang="en-US" dirty="0" smtClean="0"/>
                  <a:t>が，電圧 </a:t>
                </a:r>
                <a14:m>
                  <m:oMath xmlns:m="http://schemas.openxmlformats.org/officeDocument/2006/math">
                    <m:r>
                      <a:rPr kumimoji="1" lang="en-US" altLang="ja-JP" i="1" dirty="0" smtClean="0">
                        <a:latin typeface="Cambria Math" panose="02040503050406030204" pitchFamily="18" charset="0"/>
                      </a:rPr>
                      <m:t>𝑉</m:t>
                    </m:r>
                  </m:oMath>
                </a14:m>
                <a:r>
                  <a:rPr kumimoji="1" lang="en-US" altLang="ja-JP" dirty="0" smtClean="0"/>
                  <a:t> </a:t>
                </a:r>
                <a:r>
                  <a:rPr kumimoji="1" lang="ja-JP" altLang="en-US" dirty="0" smtClean="0"/>
                  <a:t>の分だけ電源から </a:t>
                </a:r>
                <a:r>
                  <a:rPr kumimoji="1" lang="en-US" altLang="ja-JP" dirty="0" smtClean="0"/>
                  <a:t>GND </a:t>
                </a:r>
                <a:r>
                  <a:rPr kumimoji="1" lang="ja-JP" altLang="en-US" dirty="0" smtClean="0"/>
                  <a:t>へ移動するから</a:t>
                </a:r>
                <a:endParaRPr kumimoji="1" lang="en-US" altLang="ja-JP" dirty="0" smtClean="0"/>
              </a:p>
              <a:p>
                <a:r>
                  <a:rPr kumimoji="1" lang="ja-JP" altLang="en-US" dirty="0" smtClean="0"/>
                  <a:t>実際には，回路の性質に応じて充放電の回数は変化する</a:t>
                </a:r>
                <a:endParaRPr kumimoji="1" lang="en-US" altLang="ja-JP" dirty="0" smtClean="0"/>
              </a:p>
              <a:p>
                <a:pPr lvl="1"/>
                <a:r>
                  <a:rPr lang="ja-JP" altLang="en-US" dirty="0">
                    <a:solidFill>
                      <a:schemeClr val="accent5"/>
                    </a:solidFill>
                  </a:rPr>
                  <a:t>アクティビティ・</a:t>
                </a:r>
                <a:r>
                  <a:rPr lang="ja-JP" altLang="en-US" dirty="0" smtClean="0">
                    <a:solidFill>
                      <a:schemeClr val="accent5"/>
                    </a:solidFill>
                  </a:rPr>
                  <a:t>ファクタ</a:t>
                </a:r>
                <a:r>
                  <a:rPr lang="ja-JP" altLang="en-US" dirty="0" smtClean="0"/>
                  <a:t>（</a:t>
                </a:r>
                <a:r>
                  <a:rPr lang="en-US" altLang="ja-JP" dirty="0" smtClean="0"/>
                  <a:t>α</a:t>
                </a:r>
                <a:r>
                  <a:rPr lang="ja-JP" altLang="en-US" dirty="0" smtClean="0"/>
                  <a:t>）</a:t>
                </a:r>
                <a:r>
                  <a:rPr lang="en-US" altLang="ja-JP" dirty="0" smtClean="0"/>
                  <a:t>= </a:t>
                </a:r>
                <a:r>
                  <a:rPr lang="ja-JP" altLang="en-US" dirty="0" smtClean="0"/>
                  <a:t>スイッチング発生確率 に比例</a:t>
                </a:r>
                <a:endParaRPr lang="en-US" altLang="ja-JP"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251952" y="4329010"/>
                <a:ext cx="8280092" cy="1889714"/>
              </a:xfrm>
              <a:blipFill rotWithShape="0">
                <a:blip r:embed="rId2"/>
                <a:stretch>
                  <a:fillRect l="-662" t="-14839" r="-221" b="-21935"/>
                </a:stretch>
              </a:blipFill>
            </p:spPr>
            <p:txBody>
              <a:bodyPr/>
              <a:lstStyle/>
              <a:p>
                <a:r>
                  <a:rPr lang="ja-JP" altLang="en-US">
                    <a:noFill/>
                  </a:rPr>
                  <a:t> </a:t>
                </a:r>
              </a:p>
            </p:txBody>
          </p:sp>
        </mc:Fallback>
      </mc:AlternateContent>
      <p:grpSp>
        <p:nvGrpSpPr>
          <p:cNvPr id="81" name="グループ化 80"/>
          <p:cNvGrpSpPr/>
          <p:nvPr/>
        </p:nvGrpSpPr>
        <p:grpSpPr>
          <a:xfrm rot="5400000">
            <a:off x="4887003" y="2175887"/>
            <a:ext cx="67531" cy="337533"/>
            <a:chOff x="3401870" y="728700"/>
            <a:chExt cx="180020" cy="405045"/>
          </a:xfrm>
        </p:grpSpPr>
        <p:cxnSp>
          <p:nvCxnSpPr>
            <p:cNvPr id="82" name="直線コネクタ 81"/>
            <p:cNvCxnSpPr/>
            <p:nvPr/>
          </p:nvCxnSpPr>
          <p:spPr>
            <a:xfrm>
              <a:off x="3401870" y="77370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flipV="1">
              <a:off x="3401870" y="81871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3401870" y="86371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flipV="1">
              <a:off x="3401870" y="90872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3401870" y="95372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V="1">
              <a:off x="3401870" y="99873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a:off x="3401870" y="104373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flipV="1">
              <a:off x="3491880" y="1088741"/>
              <a:ext cx="90010" cy="45004"/>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flipV="1">
              <a:off x="3401870" y="728700"/>
              <a:ext cx="9001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91" name="グループ化 90"/>
          <p:cNvGrpSpPr/>
          <p:nvPr/>
        </p:nvGrpSpPr>
        <p:grpSpPr>
          <a:xfrm>
            <a:off x="4188670" y="2618991"/>
            <a:ext cx="270012" cy="450012"/>
            <a:chOff x="5787000" y="1944000"/>
            <a:chExt cx="270012" cy="450012"/>
          </a:xfrm>
        </p:grpSpPr>
        <p:cxnSp>
          <p:nvCxnSpPr>
            <p:cNvPr id="92" name="直線コネクタ 91"/>
            <p:cNvCxnSpPr/>
            <p:nvPr/>
          </p:nvCxnSpPr>
          <p:spPr>
            <a:xfrm>
              <a:off x="5787000" y="1989000"/>
              <a:ext cx="225004" cy="360003"/>
            </a:xfrm>
            <a:prstGeom prst="line">
              <a:avLst/>
            </a:prstGeom>
            <a:ln w="38100"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93" name="円/楕円 92"/>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94" name="円/楕円 93"/>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95" name="グループ化 94"/>
          <p:cNvGrpSpPr/>
          <p:nvPr/>
        </p:nvGrpSpPr>
        <p:grpSpPr>
          <a:xfrm>
            <a:off x="4368672" y="1628980"/>
            <a:ext cx="90012" cy="450012"/>
            <a:chOff x="5967000" y="1944000"/>
            <a:chExt cx="90012" cy="450012"/>
          </a:xfrm>
        </p:grpSpPr>
        <p:cxnSp>
          <p:nvCxnSpPr>
            <p:cNvPr id="96" name="直線コネクタ 95"/>
            <p:cNvCxnSpPr>
              <a:stCxn id="98" idx="0"/>
            </p:cNvCxnSpPr>
            <p:nvPr/>
          </p:nvCxnSpPr>
          <p:spPr>
            <a:xfrm>
              <a:off x="5967000" y="1989006"/>
              <a:ext cx="45004" cy="359997"/>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97" name="円/楕円 96"/>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98" name="円/楕円 97"/>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99" name="グループ化 152"/>
          <p:cNvGrpSpPr/>
          <p:nvPr/>
        </p:nvGrpSpPr>
        <p:grpSpPr>
          <a:xfrm>
            <a:off x="4295816" y="3338998"/>
            <a:ext cx="180002" cy="90001"/>
            <a:chOff x="3643306" y="4500570"/>
            <a:chExt cx="428628" cy="144464"/>
          </a:xfrm>
        </p:grpSpPr>
        <p:cxnSp>
          <p:nvCxnSpPr>
            <p:cNvPr id="100" name="直線コネクタ 99"/>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01" name="直線コネクタ 100"/>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02" name="直線コネクタ 101"/>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103" name="直線コネクタ 102"/>
          <p:cNvCxnSpPr/>
          <p:nvPr/>
        </p:nvCxnSpPr>
        <p:spPr>
          <a:xfrm flipV="1">
            <a:off x="4385817" y="3068996"/>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04" name="グループ化 103"/>
          <p:cNvGrpSpPr/>
          <p:nvPr/>
        </p:nvGrpSpPr>
        <p:grpSpPr>
          <a:xfrm>
            <a:off x="4295816" y="1268976"/>
            <a:ext cx="180020" cy="360033"/>
            <a:chOff x="4481992" y="1268760"/>
            <a:chExt cx="180020" cy="360033"/>
          </a:xfrm>
        </p:grpSpPr>
        <p:cxnSp>
          <p:nvCxnSpPr>
            <p:cNvPr id="105" name="直線コネクタ 104"/>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07" name="直線コネクタ 106"/>
          <p:cNvCxnSpPr/>
          <p:nvPr/>
        </p:nvCxnSpPr>
        <p:spPr>
          <a:xfrm flipV="1">
            <a:off x="4385817" y="2078985"/>
            <a:ext cx="1" cy="540006"/>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flipH="1">
            <a:off x="4385817" y="2348988"/>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109" name="グループ化 108"/>
          <p:cNvGrpSpPr/>
          <p:nvPr/>
        </p:nvGrpSpPr>
        <p:grpSpPr>
          <a:xfrm rot="10800000">
            <a:off x="3440087" y="2168986"/>
            <a:ext cx="90012" cy="360048"/>
            <a:chOff x="2051664" y="1988808"/>
            <a:chExt cx="90012" cy="360048"/>
          </a:xfrm>
        </p:grpSpPr>
        <p:cxnSp>
          <p:nvCxnSpPr>
            <p:cNvPr id="110" name="直線コネクタ 109"/>
            <p:cNvCxnSpPr/>
            <p:nvPr/>
          </p:nvCxnSpPr>
          <p:spPr>
            <a:xfrm flipH="1">
              <a:off x="2051664"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flipH="1">
              <a:off x="2141676"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112" name="グループ化 152"/>
          <p:cNvGrpSpPr/>
          <p:nvPr/>
        </p:nvGrpSpPr>
        <p:grpSpPr>
          <a:xfrm>
            <a:off x="3710090" y="3338999"/>
            <a:ext cx="180002" cy="90001"/>
            <a:chOff x="3643306" y="4500570"/>
            <a:chExt cx="428628" cy="144464"/>
          </a:xfrm>
        </p:grpSpPr>
        <p:cxnSp>
          <p:nvCxnSpPr>
            <p:cNvPr id="113" name="直線コネクタ 11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14" name="直線コネクタ 11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15" name="直線コネクタ 11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116" name="フリーフォーム 115"/>
          <p:cNvSpPr/>
          <p:nvPr/>
        </p:nvSpPr>
        <p:spPr bwMode="auto">
          <a:xfrm rot="5400000" flipH="1">
            <a:off x="3170083" y="2708991"/>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smtClean="0">
              <a:ln>
                <a:noFill/>
              </a:ln>
              <a:solidFill>
                <a:schemeClr val="tx1"/>
              </a:solidFill>
              <a:effectLst/>
              <a:latin typeface="Arial Narrow" pitchFamily="34" charset="0"/>
              <a:ea typeface="メイリオ" pitchFamily="50" charset="-128"/>
            </a:endParaRPr>
          </a:p>
        </p:txBody>
      </p:sp>
      <p:cxnSp>
        <p:nvCxnSpPr>
          <p:cNvPr id="117" name="直線コネクタ 116"/>
          <p:cNvCxnSpPr/>
          <p:nvPr/>
        </p:nvCxnSpPr>
        <p:spPr>
          <a:xfrm>
            <a:off x="3260085" y="2348988"/>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2720079" y="2348988"/>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9" name="正方形/長方形 118"/>
          <p:cNvSpPr/>
          <p:nvPr/>
        </p:nvSpPr>
        <p:spPr bwMode="auto">
          <a:xfrm>
            <a:off x="3530088" y="908972"/>
            <a:ext cx="720008" cy="720007"/>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smtClean="0">
                <a:solidFill>
                  <a:schemeClr val="tx1">
                    <a:lumMod val="75000"/>
                    <a:lumOff val="25000"/>
                  </a:schemeClr>
                </a:solidFill>
              </a:rPr>
              <a:t>電源</a:t>
            </a:r>
            <a:endParaRPr kumimoji="1" lang="ja-JP" altLang="en-US" sz="2000" dirty="0">
              <a:solidFill>
                <a:schemeClr val="tx1">
                  <a:lumMod val="75000"/>
                  <a:lumOff val="25000"/>
                </a:schemeClr>
              </a:solidFill>
            </a:endParaRPr>
          </a:p>
        </p:txBody>
      </p:sp>
      <p:cxnSp>
        <p:nvCxnSpPr>
          <p:cNvPr id="120" name="直線コネクタ 119"/>
          <p:cNvCxnSpPr/>
          <p:nvPr/>
        </p:nvCxnSpPr>
        <p:spPr>
          <a:xfrm>
            <a:off x="5088680" y="2348988"/>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49" name="グループ化 148"/>
          <p:cNvGrpSpPr/>
          <p:nvPr/>
        </p:nvGrpSpPr>
        <p:grpSpPr>
          <a:xfrm rot="10800000">
            <a:off x="6320119" y="2168986"/>
            <a:ext cx="90012" cy="360048"/>
            <a:chOff x="2051664" y="1988808"/>
            <a:chExt cx="90012" cy="360048"/>
          </a:xfrm>
        </p:grpSpPr>
        <p:cxnSp>
          <p:nvCxnSpPr>
            <p:cNvPr id="150" name="直線コネクタ 149"/>
            <p:cNvCxnSpPr/>
            <p:nvPr/>
          </p:nvCxnSpPr>
          <p:spPr>
            <a:xfrm flipH="1">
              <a:off x="2051664" y="1988808"/>
              <a:ext cx="0" cy="360048"/>
            </a:xfrm>
            <a:prstGeom prst="line">
              <a:avLst/>
            </a:prstGeom>
            <a:ln w="57150"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flipH="1">
              <a:off x="2141676" y="1988808"/>
              <a:ext cx="0" cy="360048"/>
            </a:xfrm>
            <a:prstGeom prst="line">
              <a:avLst/>
            </a:prstGeom>
            <a:ln w="57150" cap="rnd">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52" name="グループ化 152"/>
          <p:cNvGrpSpPr/>
          <p:nvPr/>
        </p:nvGrpSpPr>
        <p:grpSpPr>
          <a:xfrm>
            <a:off x="6590122" y="3338999"/>
            <a:ext cx="180002" cy="90001"/>
            <a:chOff x="3643306" y="4500570"/>
            <a:chExt cx="428628" cy="144464"/>
          </a:xfrm>
        </p:grpSpPr>
        <p:cxnSp>
          <p:nvCxnSpPr>
            <p:cNvPr id="153" name="直線コネクタ 15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54" name="直線コネクタ 15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55" name="直線コネクタ 15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156" name="フリーフォーム 155"/>
          <p:cNvSpPr/>
          <p:nvPr/>
        </p:nvSpPr>
        <p:spPr bwMode="auto">
          <a:xfrm rot="5400000" flipH="1">
            <a:off x="6050115" y="2708991"/>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smtClean="0">
              <a:ln>
                <a:noFill/>
              </a:ln>
              <a:solidFill>
                <a:schemeClr val="tx1"/>
              </a:solidFill>
              <a:effectLst/>
              <a:latin typeface="Arial Narrow" pitchFamily="34" charset="0"/>
              <a:ea typeface="メイリオ" pitchFamily="50" charset="-128"/>
            </a:endParaRPr>
          </a:p>
        </p:txBody>
      </p:sp>
      <p:cxnSp>
        <p:nvCxnSpPr>
          <p:cNvPr id="157" name="直線コネクタ 156"/>
          <p:cNvCxnSpPr/>
          <p:nvPr/>
        </p:nvCxnSpPr>
        <p:spPr>
          <a:xfrm>
            <a:off x="6140117" y="2348988"/>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5600111" y="2348988"/>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1" name="曲折矢印 160"/>
          <p:cNvSpPr/>
          <p:nvPr/>
        </p:nvSpPr>
        <p:spPr bwMode="auto">
          <a:xfrm rot="10800000" flipH="1">
            <a:off x="4548675" y="1538978"/>
            <a:ext cx="1620018" cy="720008"/>
          </a:xfrm>
          <a:prstGeom prst="bentArrow">
            <a:avLst>
              <a:gd name="adj1" fmla="val 9785"/>
              <a:gd name="adj2" fmla="val 13296"/>
              <a:gd name="adj3" fmla="val 8614"/>
              <a:gd name="adj4" fmla="val 19171"/>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172" name="曲折矢印 171"/>
          <p:cNvSpPr/>
          <p:nvPr/>
        </p:nvSpPr>
        <p:spPr bwMode="auto">
          <a:xfrm rot="16200000" flipH="1">
            <a:off x="4863678" y="2123986"/>
            <a:ext cx="810009" cy="1620018"/>
          </a:xfrm>
          <a:prstGeom prst="bentArrow">
            <a:avLst>
              <a:gd name="adj1" fmla="val 9785"/>
              <a:gd name="adj2" fmla="val 13296"/>
              <a:gd name="adj3" fmla="val 8614"/>
              <a:gd name="adj4" fmla="val 19171"/>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Tree>
    <p:extLst>
      <p:ext uri="{BB962C8B-B14F-4D97-AF65-F5344CB8AC3E}">
        <p14:creationId xmlns:p14="http://schemas.microsoft.com/office/powerpoint/2010/main" val="3185380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消費</a:t>
            </a:r>
            <a:r>
              <a:rPr lang="ja-JP" altLang="en-US" dirty="0" smtClean="0"/>
              <a:t>エネルギーの補足</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その他</a:t>
            </a:r>
            <a:r>
              <a:rPr lang="ja-JP" altLang="en-US" dirty="0" smtClean="0"/>
              <a:t>に，リーク電流と</a:t>
            </a:r>
            <a:r>
              <a:rPr lang="ja-JP" altLang="en-US" dirty="0"/>
              <a:t>呼ばれるものも</a:t>
            </a:r>
            <a:r>
              <a:rPr lang="ja-JP" altLang="en-US" dirty="0" smtClean="0"/>
              <a:t>ある</a:t>
            </a:r>
            <a:endParaRPr lang="en-US" altLang="ja-JP" dirty="0" smtClean="0"/>
          </a:p>
          <a:p>
            <a:pPr lvl="1"/>
            <a:r>
              <a:rPr lang="ja-JP" altLang="en-US" dirty="0" smtClean="0"/>
              <a:t>トランジスタを </a:t>
            </a:r>
            <a:r>
              <a:rPr lang="en-US" altLang="ja-JP" dirty="0" smtClean="0"/>
              <a:t>OFF </a:t>
            </a:r>
            <a:r>
              <a:rPr lang="ja-JP" altLang="en-US" dirty="0" smtClean="0"/>
              <a:t>にしていても，流れ続けてしまう電流</a:t>
            </a:r>
            <a:endParaRPr lang="en-US" altLang="ja-JP" dirty="0" smtClean="0"/>
          </a:p>
          <a:p>
            <a:r>
              <a:rPr lang="ja-JP" altLang="en-US" dirty="0" smtClean="0"/>
              <a:t>分類：</a:t>
            </a:r>
            <a:endParaRPr lang="en-US" altLang="ja-JP" dirty="0"/>
          </a:p>
          <a:p>
            <a:pPr lvl="1"/>
            <a:r>
              <a:rPr lang="ja-JP" altLang="en-US" dirty="0"/>
              <a:t>充放電による</a:t>
            </a:r>
            <a:r>
              <a:rPr lang="ja-JP" altLang="en-US" dirty="0" smtClean="0"/>
              <a:t>もの：動的</a:t>
            </a:r>
            <a:r>
              <a:rPr lang="ja-JP" altLang="en-US" dirty="0"/>
              <a:t>（</a:t>
            </a:r>
            <a:r>
              <a:rPr lang="en-US" altLang="ja-JP" dirty="0"/>
              <a:t>dynamic</a:t>
            </a:r>
            <a:r>
              <a:rPr lang="ja-JP" altLang="en-US" dirty="0"/>
              <a:t>）消費</a:t>
            </a:r>
            <a:r>
              <a:rPr lang="ja-JP" altLang="en-US" dirty="0" smtClean="0"/>
              <a:t>電力</a:t>
            </a:r>
            <a:endParaRPr lang="en-US" altLang="ja-JP" dirty="0" smtClean="0"/>
          </a:p>
          <a:p>
            <a:pPr lvl="1"/>
            <a:r>
              <a:rPr lang="ja-JP" altLang="en-US" dirty="0" smtClean="0"/>
              <a:t>リーク</a:t>
            </a:r>
            <a:r>
              <a:rPr lang="ja-JP" altLang="en-US" dirty="0"/>
              <a:t>による</a:t>
            </a:r>
            <a:r>
              <a:rPr lang="ja-JP" altLang="en-US" dirty="0" smtClean="0"/>
              <a:t>もの：静的</a:t>
            </a:r>
            <a:r>
              <a:rPr lang="ja-JP" altLang="en-US" dirty="0"/>
              <a:t>（</a:t>
            </a:r>
            <a:r>
              <a:rPr lang="en-US" altLang="ja-JP" dirty="0"/>
              <a:t>static</a:t>
            </a:r>
            <a:r>
              <a:rPr lang="ja-JP" altLang="en-US" dirty="0"/>
              <a:t>）消費</a:t>
            </a:r>
            <a:r>
              <a:rPr lang="ja-JP" altLang="en-US" dirty="0" smtClean="0"/>
              <a:t>電力</a:t>
            </a:r>
            <a:endParaRPr lang="en-US" altLang="ja-JP" dirty="0" smtClean="0"/>
          </a:p>
          <a:p>
            <a:r>
              <a:rPr kumimoji="1" lang="ja-JP" altLang="en-US" dirty="0" smtClean="0"/>
              <a:t>通常は，静的消費電力は多くても数割で動的消費電力が主体</a:t>
            </a:r>
            <a:endParaRPr kumimoji="1" lang="en-US" altLang="ja-JP" dirty="0" smtClean="0"/>
          </a:p>
          <a:p>
            <a:pPr lvl="1"/>
            <a:r>
              <a:rPr kumimoji="1" lang="ja-JP" altLang="en-US" dirty="0" smtClean="0"/>
              <a:t>先ほどの </a:t>
            </a:r>
            <a:r>
              <a:rPr lang="ja-JP" altLang="ja-JP" dirty="0" smtClean="0"/>
              <a:t>Steamroller</a:t>
            </a:r>
            <a:r>
              <a:rPr lang="en-US" altLang="ja-JP" dirty="0" smtClean="0"/>
              <a:t> </a:t>
            </a:r>
            <a:r>
              <a:rPr lang="ja-JP" altLang="en-US" dirty="0" smtClean="0"/>
              <a:t>では，リークは</a:t>
            </a:r>
            <a:r>
              <a:rPr lang="en-US" altLang="ja-JP" dirty="0" smtClean="0"/>
              <a:t>1</a:t>
            </a:r>
            <a:r>
              <a:rPr lang="ja-JP" altLang="en-US" dirty="0" smtClean="0"/>
              <a:t>割未満</a:t>
            </a:r>
            <a:endParaRPr kumimoji="1" lang="ja-JP" altLang="en-US" dirty="0"/>
          </a:p>
        </p:txBody>
      </p:sp>
    </p:spTree>
    <p:extLst>
      <p:ext uri="{BB962C8B-B14F-4D97-AF65-F5344CB8AC3E}">
        <p14:creationId xmlns:p14="http://schemas.microsoft.com/office/powerpoint/2010/main" val="25745299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D-FF </a:t>
            </a:r>
            <a:r>
              <a:rPr kumimoji="1" lang="ja-JP" altLang="en-US" dirty="0" smtClean="0"/>
              <a:t>の回路とクロックによる消費電力</a:t>
            </a:r>
            <a:endParaRPr kumimoji="1" lang="ja-JP" altLang="en-US" dirty="0"/>
          </a:p>
        </p:txBody>
      </p:sp>
      <p:sp>
        <p:nvSpPr>
          <p:cNvPr id="3" name="テキスト プレースホルダー 2"/>
          <p:cNvSpPr>
            <a:spLocks noGrp="1"/>
          </p:cNvSpPr>
          <p:nvPr>
            <p:ph type="body" sz="quarter" idx="10"/>
          </p:nvPr>
        </p:nvSpPr>
        <p:spPr>
          <a:xfrm>
            <a:off x="521955" y="3609002"/>
            <a:ext cx="8280092" cy="2700030"/>
          </a:xfrm>
        </p:spPr>
        <p:txBody>
          <a:bodyPr/>
          <a:lstStyle/>
          <a:p>
            <a:r>
              <a:rPr kumimoji="1" lang="en-US" altLang="ja-JP" dirty="0" smtClean="0"/>
              <a:t>D-FF </a:t>
            </a:r>
            <a:r>
              <a:rPr kumimoji="1" lang="ja-JP" altLang="en-US" dirty="0" smtClean="0"/>
              <a:t>の構造：</a:t>
            </a:r>
            <a:endParaRPr kumimoji="1" lang="en-US" altLang="ja-JP" dirty="0" smtClean="0"/>
          </a:p>
          <a:p>
            <a:pPr lvl="1"/>
            <a:r>
              <a:rPr kumimoji="1" lang="ja-JP" altLang="en-US" dirty="0" smtClean="0"/>
              <a:t>リング状に繋がっている </a:t>
            </a:r>
            <a:r>
              <a:rPr kumimoji="1" lang="en-US" altLang="ja-JP" dirty="0" smtClean="0"/>
              <a:t>NOT </a:t>
            </a:r>
            <a:r>
              <a:rPr kumimoji="1" lang="ja-JP" altLang="en-US" dirty="0" smtClean="0"/>
              <a:t>ゲート</a:t>
            </a:r>
            <a:endParaRPr kumimoji="1" lang="en-US" altLang="ja-JP" dirty="0" smtClean="0"/>
          </a:p>
          <a:p>
            <a:pPr lvl="1"/>
            <a:r>
              <a:rPr kumimoji="1" lang="ja-JP" altLang="en-US" dirty="0" smtClean="0">
                <a:solidFill>
                  <a:schemeClr val="accent5"/>
                </a:solidFill>
              </a:rPr>
              <a:t>クロックによって切り替えられるマルチプレクサ</a:t>
            </a:r>
            <a:endParaRPr kumimoji="1" lang="en-US" altLang="ja-JP" dirty="0" smtClean="0">
              <a:solidFill>
                <a:schemeClr val="accent5"/>
              </a:solidFill>
            </a:endParaRPr>
          </a:p>
          <a:p>
            <a:r>
              <a:rPr lang="ja-JP" altLang="en-US" dirty="0" smtClean="0"/>
              <a:t>クロックによる消費エネルギー：</a:t>
            </a:r>
            <a:endParaRPr lang="en-US" altLang="ja-JP" dirty="0" smtClean="0"/>
          </a:p>
          <a:p>
            <a:pPr lvl="1"/>
            <a:r>
              <a:rPr lang="ja-JP" altLang="en-US" dirty="0" smtClean="0"/>
              <a:t>マルチプレクサ（のトランジスタ）への充放電で消費</a:t>
            </a:r>
            <a:endParaRPr lang="en-US" altLang="ja-JP" dirty="0" smtClean="0"/>
          </a:p>
          <a:p>
            <a:pPr lvl="1"/>
            <a:r>
              <a:rPr lang="ja-JP" altLang="en-US" dirty="0"/>
              <a:t>クロック信号が反転するごと</a:t>
            </a:r>
            <a:r>
              <a:rPr lang="ja-JP" altLang="en-US" dirty="0" smtClean="0"/>
              <a:t>に発生</a:t>
            </a:r>
            <a:endParaRPr kumimoji="1" lang="ja-JP" altLang="en-US" dirty="0">
              <a:solidFill>
                <a:schemeClr val="accent5"/>
              </a:solidFill>
            </a:endParaRPr>
          </a:p>
        </p:txBody>
      </p:sp>
      <p:sp>
        <p:nvSpPr>
          <p:cNvPr id="23" name="Freeform 44"/>
          <p:cNvSpPr>
            <a:spLocks/>
          </p:cNvSpPr>
          <p:nvPr/>
        </p:nvSpPr>
        <p:spPr bwMode="auto">
          <a:xfrm>
            <a:off x="2411976" y="1448978"/>
            <a:ext cx="1620018"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24" name="Freeform 43"/>
          <p:cNvSpPr>
            <a:spLocks/>
          </p:cNvSpPr>
          <p:nvPr/>
        </p:nvSpPr>
        <p:spPr bwMode="auto">
          <a:xfrm>
            <a:off x="4572000" y="1448978"/>
            <a:ext cx="1601153" cy="721442"/>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25" name="Picture 30" descr="NOT"/>
          <p:cNvPicPr>
            <a:picLocks noChangeAspect="1" noChangeArrowheads="1"/>
          </p:cNvPicPr>
          <p:nvPr/>
        </p:nvPicPr>
        <p:blipFill>
          <a:blip r:embed="rId2" cstate="print"/>
          <a:srcRect/>
          <a:stretch>
            <a:fillRect/>
          </a:stretch>
        </p:blipFill>
        <p:spPr bwMode="auto">
          <a:xfrm flipH="1">
            <a:off x="2933065" y="1088616"/>
            <a:ext cx="717550" cy="720725"/>
          </a:xfrm>
          <a:prstGeom prst="rect">
            <a:avLst/>
          </a:prstGeom>
          <a:noFill/>
        </p:spPr>
      </p:pic>
      <p:pic>
        <p:nvPicPr>
          <p:cNvPr id="26" name="Picture 31" descr="NOT"/>
          <p:cNvPicPr>
            <a:picLocks noChangeAspect="1" noChangeArrowheads="1"/>
          </p:cNvPicPr>
          <p:nvPr/>
        </p:nvPicPr>
        <p:blipFill>
          <a:blip r:embed="rId2" cstate="print"/>
          <a:srcRect/>
          <a:stretch>
            <a:fillRect/>
          </a:stretch>
        </p:blipFill>
        <p:spPr bwMode="auto">
          <a:xfrm>
            <a:off x="2933065" y="1809341"/>
            <a:ext cx="717550" cy="720725"/>
          </a:xfrm>
          <a:prstGeom prst="rect">
            <a:avLst/>
          </a:prstGeom>
          <a:noFill/>
        </p:spPr>
      </p:pic>
      <p:pic>
        <p:nvPicPr>
          <p:cNvPr id="27" name="Picture 32" descr="NOT"/>
          <p:cNvPicPr>
            <a:picLocks noChangeAspect="1" noChangeArrowheads="1"/>
          </p:cNvPicPr>
          <p:nvPr/>
        </p:nvPicPr>
        <p:blipFill>
          <a:blip r:embed="rId2" cstate="print"/>
          <a:srcRect/>
          <a:stretch>
            <a:fillRect/>
          </a:stretch>
        </p:blipFill>
        <p:spPr bwMode="auto">
          <a:xfrm flipH="1">
            <a:off x="5093653" y="1088616"/>
            <a:ext cx="717550" cy="720725"/>
          </a:xfrm>
          <a:prstGeom prst="rect">
            <a:avLst/>
          </a:prstGeom>
          <a:noFill/>
        </p:spPr>
      </p:pic>
      <p:pic>
        <p:nvPicPr>
          <p:cNvPr id="28" name="Picture 33" descr="NOT"/>
          <p:cNvPicPr>
            <a:picLocks noChangeAspect="1" noChangeArrowheads="1"/>
          </p:cNvPicPr>
          <p:nvPr/>
        </p:nvPicPr>
        <p:blipFill>
          <a:blip r:embed="rId2" cstate="print"/>
          <a:srcRect/>
          <a:stretch>
            <a:fillRect/>
          </a:stretch>
        </p:blipFill>
        <p:spPr bwMode="auto">
          <a:xfrm>
            <a:off x="5093653" y="1809341"/>
            <a:ext cx="717550" cy="720725"/>
          </a:xfrm>
          <a:prstGeom prst="rect">
            <a:avLst/>
          </a:prstGeom>
          <a:noFill/>
        </p:spPr>
      </p:pic>
      <p:sp>
        <p:nvSpPr>
          <p:cNvPr id="29" name="Line 45"/>
          <p:cNvSpPr>
            <a:spLocks noChangeShapeType="1"/>
          </p:cNvSpPr>
          <p:nvPr/>
        </p:nvSpPr>
        <p:spPr bwMode="auto">
          <a:xfrm>
            <a:off x="4031994" y="2168986"/>
            <a:ext cx="720008" cy="0"/>
          </a:xfrm>
          <a:prstGeom prst="line">
            <a:avLst/>
          </a:prstGeom>
          <a:noFill/>
          <a:ln w="9525">
            <a:solidFill>
              <a:schemeClr val="tx1"/>
            </a:solidFill>
            <a:round/>
            <a:headEnd type="oval" w="sm" len="sm"/>
            <a:tailEnd type="triangle" w="med" len="med"/>
          </a:ln>
          <a:effectLst/>
        </p:spPr>
        <p:txBody>
          <a:bodyPr wrap="none" lIns="90000" tIns="46800" rIns="90000" bIns="46800" anchor="ctr"/>
          <a:lstStyle/>
          <a:p>
            <a:endParaRPr lang="ja-JP" altLang="en-US"/>
          </a:p>
        </p:txBody>
      </p:sp>
      <p:sp>
        <p:nvSpPr>
          <p:cNvPr id="30" name="Line 46"/>
          <p:cNvSpPr>
            <a:spLocks noChangeShapeType="1"/>
          </p:cNvSpPr>
          <p:nvPr/>
        </p:nvSpPr>
        <p:spPr bwMode="auto">
          <a:xfrm>
            <a:off x="1961971" y="2168986"/>
            <a:ext cx="630007" cy="0"/>
          </a:xfrm>
          <a:prstGeom prst="line">
            <a:avLst/>
          </a:prstGeom>
          <a:noFill/>
          <a:ln w="9525">
            <a:solidFill>
              <a:schemeClr val="tx1"/>
            </a:solidFill>
            <a:round/>
            <a:headEnd type="none" w="sm" len="sm"/>
            <a:tailEnd type="triangle" w="med" len="med"/>
          </a:ln>
          <a:effectLst/>
        </p:spPr>
        <p:txBody>
          <a:bodyPr wrap="none" lIns="90000" tIns="46800" rIns="90000" bIns="46800" anchor="ctr"/>
          <a:lstStyle/>
          <a:p>
            <a:endParaRPr lang="ja-JP" altLang="en-US"/>
          </a:p>
        </p:txBody>
      </p:sp>
      <p:sp>
        <p:nvSpPr>
          <p:cNvPr id="31" name="Line 56"/>
          <p:cNvSpPr>
            <a:spLocks noChangeShapeType="1"/>
          </p:cNvSpPr>
          <p:nvPr/>
        </p:nvSpPr>
        <p:spPr bwMode="auto">
          <a:xfrm>
            <a:off x="6173153" y="2169703"/>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32" name="Rectangle 58"/>
          <p:cNvSpPr>
            <a:spLocks noChangeArrowheads="1"/>
          </p:cNvSpPr>
          <p:nvPr/>
        </p:nvSpPr>
        <p:spPr bwMode="auto">
          <a:xfrm>
            <a:off x="1493203" y="1990316"/>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smtClean="0"/>
              <a:t>d</a:t>
            </a:r>
            <a:endParaRPr lang="en-US" altLang="ja-JP" i="1" dirty="0"/>
          </a:p>
        </p:txBody>
      </p:sp>
      <p:sp>
        <p:nvSpPr>
          <p:cNvPr id="33" name="Rectangle 59"/>
          <p:cNvSpPr>
            <a:spLocks noChangeArrowheads="1"/>
          </p:cNvSpPr>
          <p:nvPr/>
        </p:nvSpPr>
        <p:spPr bwMode="auto">
          <a:xfrm>
            <a:off x="6533515" y="1990316"/>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smtClean="0"/>
              <a:t>q</a:t>
            </a:r>
            <a:endParaRPr lang="en-US" altLang="ja-JP" i="1" dirty="0"/>
          </a:p>
        </p:txBody>
      </p:sp>
      <p:sp>
        <p:nvSpPr>
          <p:cNvPr id="34" name="フローチャート: 手作業 33"/>
          <p:cNvSpPr/>
          <p:nvPr/>
        </p:nvSpPr>
        <p:spPr bwMode="auto">
          <a:xfrm rot="16200000">
            <a:off x="2456977" y="2035418"/>
            <a:ext cx="450005" cy="180002"/>
          </a:xfrm>
          <a:prstGeom prst="flowChartManualOperation">
            <a:avLst/>
          </a:prstGeom>
          <a:ln>
            <a:solidFill>
              <a:schemeClr val="accent5"/>
            </a:solidFill>
            <a:headEnd/>
            <a:tailEnd type="triangle" w="sm" len="med"/>
          </a:ln>
          <a:extLst/>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smtClean="0">
              <a:solidFill>
                <a:schemeClr val="accent5"/>
              </a:solidFill>
              <a:latin typeface="メイリオ" panose="020B0604030504040204" pitchFamily="50" charset="-128"/>
              <a:ea typeface="メイリオ" panose="020B0604030504040204" pitchFamily="50" charset="-128"/>
            </a:endParaRPr>
          </a:p>
        </p:txBody>
      </p:sp>
      <p:sp>
        <p:nvSpPr>
          <p:cNvPr id="35" name="Freeform 10"/>
          <p:cNvSpPr>
            <a:spLocks/>
          </p:cNvSpPr>
          <p:nvPr/>
        </p:nvSpPr>
        <p:spPr bwMode="auto">
          <a:xfrm>
            <a:off x="2411976" y="1810416"/>
            <a:ext cx="180002" cy="18000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6" name="フローチャート: 手作業 35"/>
          <p:cNvSpPr/>
          <p:nvPr/>
        </p:nvSpPr>
        <p:spPr bwMode="auto">
          <a:xfrm rot="16200000">
            <a:off x="4617001" y="2035418"/>
            <a:ext cx="450005" cy="180002"/>
          </a:xfrm>
          <a:prstGeom prst="flowChartManualOperation">
            <a:avLst/>
          </a:prstGeom>
          <a:ln>
            <a:solidFill>
              <a:schemeClr val="accent5"/>
            </a:solidFill>
            <a:headEnd/>
            <a:tailEnd type="triangle" w="sm" len="med"/>
          </a:ln>
          <a:extLst/>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smtClean="0">
              <a:solidFill>
                <a:schemeClr val="accent5"/>
              </a:solidFill>
              <a:latin typeface="メイリオ" panose="020B0604030504040204" pitchFamily="50" charset="-128"/>
              <a:ea typeface="メイリオ" panose="020B0604030504040204" pitchFamily="50" charset="-128"/>
            </a:endParaRPr>
          </a:p>
        </p:txBody>
      </p:sp>
      <p:sp>
        <p:nvSpPr>
          <p:cNvPr id="37" name="Freeform 10"/>
          <p:cNvSpPr>
            <a:spLocks/>
          </p:cNvSpPr>
          <p:nvPr/>
        </p:nvSpPr>
        <p:spPr bwMode="auto">
          <a:xfrm>
            <a:off x="4572000" y="1720414"/>
            <a:ext cx="180002"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8" name="直線矢印コネクタ 37"/>
          <p:cNvCxnSpPr/>
          <p:nvPr/>
        </p:nvCxnSpPr>
        <p:spPr bwMode="auto">
          <a:xfrm flipV="1">
            <a:off x="2681979" y="2348988"/>
            <a:ext cx="1" cy="360004"/>
          </a:xfrm>
          <a:prstGeom prst="straightConnector1">
            <a:avLst/>
          </a:prstGeom>
          <a:noFill/>
          <a:ln w="9525" cap="flat" cmpd="sng" algn="ctr">
            <a:solidFill>
              <a:schemeClr val="accent5"/>
            </a:solidFill>
            <a:prstDash val="solid"/>
            <a:round/>
            <a:headEnd type="none" w="sm" len="sm"/>
            <a:tailEnd type="triangle"/>
          </a:ln>
          <a:effectLst/>
        </p:spPr>
      </p:cxnSp>
      <p:sp>
        <p:nvSpPr>
          <p:cNvPr id="39" name="正方形/長方形 38"/>
          <p:cNvSpPr/>
          <p:nvPr/>
        </p:nvSpPr>
        <p:spPr bwMode="auto">
          <a:xfrm>
            <a:off x="2501977" y="2708992"/>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en-US" altLang="ja-JP" dirty="0" smtClean="0">
                <a:solidFill>
                  <a:schemeClr val="accent5"/>
                </a:solidFill>
                <a:latin typeface="メイリオ" panose="020B0604030504040204" pitchFamily="50" charset="-128"/>
                <a:ea typeface="メイリオ" panose="020B0604030504040204" pitchFamily="50" charset="-128"/>
              </a:rPr>
              <a:t>clock</a:t>
            </a:r>
            <a:endParaRPr kumimoji="1" lang="ja-JP" altLang="en-US" dirty="0" smtClean="0">
              <a:solidFill>
                <a:schemeClr val="accent5"/>
              </a:solidFill>
              <a:latin typeface="メイリオ" panose="020B0604030504040204" pitchFamily="50" charset="-128"/>
              <a:ea typeface="メイリオ" panose="020B0604030504040204" pitchFamily="50" charset="-128"/>
            </a:endParaRPr>
          </a:p>
        </p:txBody>
      </p:sp>
      <p:cxnSp>
        <p:nvCxnSpPr>
          <p:cNvPr id="40" name="直線矢印コネクタ 39"/>
          <p:cNvCxnSpPr/>
          <p:nvPr/>
        </p:nvCxnSpPr>
        <p:spPr bwMode="auto">
          <a:xfrm flipV="1">
            <a:off x="4842003" y="2348988"/>
            <a:ext cx="1" cy="360004"/>
          </a:xfrm>
          <a:prstGeom prst="straightConnector1">
            <a:avLst/>
          </a:prstGeom>
          <a:noFill/>
          <a:ln w="9525" cap="flat" cmpd="sng" algn="ctr">
            <a:solidFill>
              <a:schemeClr val="accent5"/>
            </a:solidFill>
            <a:prstDash val="solid"/>
            <a:round/>
            <a:headEnd type="none" w="sm" len="sm"/>
            <a:tailEnd type="triangle"/>
          </a:ln>
          <a:effectLst/>
        </p:spPr>
      </p:cxnSp>
      <p:sp>
        <p:nvSpPr>
          <p:cNvPr id="41" name="正方形/長方形 40"/>
          <p:cNvSpPr/>
          <p:nvPr/>
        </p:nvSpPr>
        <p:spPr bwMode="auto">
          <a:xfrm>
            <a:off x="4662001" y="2708992"/>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en-US" altLang="ja-JP" dirty="0" smtClean="0">
                <a:solidFill>
                  <a:schemeClr val="accent5"/>
                </a:solidFill>
                <a:latin typeface="メイリオ" panose="020B0604030504040204" pitchFamily="50" charset="-128"/>
                <a:ea typeface="メイリオ" panose="020B0604030504040204" pitchFamily="50" charset="-128"/>
              </a:rPr>
              <a:t>clock'</a:t>
            </a:r>
            <a:endParaRPr kumimoji="1" lang="ja-JP" altLang="en-US" dirty="0" smtClean="0">
              <a:solidFill>
                <a:schemeClr val="accent5"/>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89200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クロックによる消費電力が大きくなる理由</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理由１：</a:t>
            </a:r>
            <a:r>
              <a:rPr kumimoji="1" lang="en-US" altLang="ja-JP" dirty="0" smtClean="0"/>
              <a:t>CPU </a:t>
            </a:r>
            <a:r>
              <a:rPr kumimoji="1" lang="ja-JP" altLang="en-US" dirty="0" smtClean="0"/>
              <a:t>全体の </a:t>
            </a:r>
            <a:r>
              <a:rPr kumimoji="1" lang="en-US" altLang="ja-JP" dirty="0" smtClean="0"/>
              <a:t>D-FF </a:t>
            </a:r>
            <a:r>
              <a:rPr kumimoji="1" lang="ja-JP" altLang="en-US" dirty="0" smtClean="0"/>
              <a:t>で毎サイクル必ず充放電が行われるため</a:t>
            </a:r>
            <a:endParaRPr kumimoji="1" lang="en-US" altLang="ja-JP" dirty="0" smtClean="0"/>
          </a:p>
          <a:p>
            <a:pPr marL="817200" lvl="1" indent="-457200">
              <a:buFont typeface="+mj-lt"/>
              <a:buAutoNum type="arabicPeriod"/>
            </a:pPr>
            <a:r>
              <a:rPr kumimoji="1" lang="ja-JP" altLang="en-US" dirty="0" smtClean="0"/>
              <a:t>クロックなので毎サイクル必ず反転する</a:t>
            </a:r>
            <a:endParaRPr kumimoji="1" lang="en-US" altLang="ja-JP" dirty="0" smtClean="0"/>
          </a:p>
          <a:p>
            <a:pPr lvl="2"/>
            <a:r>
              <a:rPr lang="ja-JP" altLang="en-US" dirty="0"/>
              <a:t>アクティビティ・ファクタは１</a:t>
            </a:r>
            <a:endParaRPr kumimoji="1" lang="en-US" altLang="ja-JP" dirty="0" smtClean="0"/>
          </a:p>
          <a:p>
            <a:pPr marL="817200" lvl="1" indent="-457200">
              <a:buFont typeface="+mj-lt"/>
              <a:buAutoNum type="arabicPeriod"/>
            </a:pPr>
            <a:r>
              <a:rPr kumimoji="1" lang="ja-JP" altLang="en-US" dirty="0" smtClean="0"/>
              <a:t>充放電されるトランジスタの総数もすごく多い</a:t>
            </a:r>
            <a:endParaRPr kumimoji="1" lang="ja-JP" altLang="en-US" dirty="0"/>
          </a:p>
        </p:txBody>
      </p:sp>
    </p:spTree>
    <p:extLst>
      <p:ext uri="{BB962C8B-B14F-4D97-AF65-F5344CB8AC3E}">
        <p14:creationId xmlns:p14="http://schemas.microsoft.com/office/powerpoint/2010/main" val="32992345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クロックによる消費電力が大きくなる理由</a:t>
            </a:r>
            <a:endParaRPr kumimoji="1" lang="ja-JP" altLang="en-US" dirty="0"/>
          </a:p>
        </p:txBody>
      </p:sp>
      <p:sp>
        <p:nvSpPr>
          <p:cNvPr id="3" name="テキスト プレースホルダー 2"/>
          <p:cNvSpPr>
            <a:spLocks noGrp="1"/>
          </p:cNvSpPr>
          <p:nvPr>
            <p:ph type="body" sz="quarter" idx="10"/>
          </p:nvPr>
        </p:nvSpPr>
        <p:spPr>
          <a:xfrm>
            <a:off x="251952" y="1088974"/>
            <a:ext cx="8532044" cy="5219751"/>
          </a:xfrm>
        </p:spPr>
        <p:txBody>
          <a:bodyPr/>
          <a:lstStyle/>
          <a:p>
            <a:r>
              <a:rPr lang="ja-JP" altLang="en-US" dirty="0" smtClean="0"/>
              <a:t>理由２：</a:t>
            </a:r>
            <a:r>
              <a:rPr kumimoji="1" lang="ja-JP" altLang="en-US" dirty="0" smtClean="0"/>
              <a:t>クロック供給のための配線が長大なため</a:t>
            </a:r>
            <a:endParaRPr kumimoji="1" lang="en-US" altLang="ja-JP" dirty="0" smtClean="0"/>
          </a:p>
          <a:p>
            <a:pPr lvl="1"/>
            <a:r>
              <a:rPr lang="ja-JP" altLang="en-US" dirty="0"/>
              <a:t>配線</a:t>
            </a:r>
            <a:r>
              <a:rPr lang="ja-JP" altLang="en-US" dirty="0" smtClean="0"/>
              <a:t>も寄生コンデンサ</a:t>
            </a:r>
            <a:r>
              <a:rPr lang="ja-JP" altLang="en-US" dirty="0"/>
              <a:t>を</a:t>
            </a:r>
            <a:r>
              <a:rPr lang="ja-JP" altLang="en-US" dirty="0" smtClean="0"/>
              <a:t>作るので，</a:t>
            </a:r>
            <a:r>
              <a:rPr lang="ja-JP" altLang="en-US" dirty="0"/>
              <a:t>そこ</a:t>
            </a:r>
            <a:r>
              <a:rPr lang="ja-JP" altLang="en-US" dirty="0" smtClean="0"/>
              <a:t>で充放電が起きる</a:t>
            </a:r>
            <a:endParaRPr kumimoji="1" lang="en-US" altLang="ja-JP" dirty="0" smtClean="0"/>
          </a:p>
          <a:p>
            <a:pPr marL="457200" indent="-457200">
              <a:buFont typeface="+mj-lt"/>
              <a:buAutoNum type="arabicPeriod"/>
            </a:pPr>
            <a:r>
              <a:rPr kumimoji="1" lang="ja-JP" altLang="en-US" dirty="0" smtClean="0"/>
              <a:t>クロックでは，配線の総延長がすごいことになる</a:t>
            </a:r>
            <a:endParaRPr kumimoji="1" lang="en-US" altLang="ja-JP" dirty="0" smtClean="0"/>
          </a:p>
          <a:p>
            <a:pPr lvl="1"/>
            <a:r>
              <a:rPr lang="ja-JP" altLang="en-US" dirty="0"/>
              <a:t>すべての </a:t>
            </a:r>
            <a:r>
              <a:rPr lang="en-US" altLang="ja-JP" dirty="0"/>
              <a:t>D-FF </a:t>
            </a:r>
            <a:r>
              <a:rPr lang="ja-JP" altLang="en-US" dirty="0"/>
              <a:t>が単一の</a:t>
            </a:r>
            <a:r>
              <a:rPr lang="ja-JP" altLang="en-US" dirty="0" smtClean="0"/>
              <a:t>クロック発信源まで接続</a:t>
            </a:r>
            <a:endParaRPr lang="en-US" altLang="ja-JP" dirty="0" smtClean="0"/>
          </a:p>
          <a:p>
            <a:pPr marL="457200" indent="-457200">
              <a:buFont typeface="+mj-lt"/>
              <a:buAutoNum type="arabicPeriod"/>
            </a:pPr>
            <a:r>
              <a:rPr kumimoji="1" lang="ja-JP" altLang="en-US" dirty="0" smtClean="0"/>
              <a:t>スキュー（</a:t>
            </a:r>
            <a:r>
              <a:rPr kumimoji="1" lang="en-US" altLang="ja-JP" dirty="0" smtClean="0"/>
              <a:t>skew</a:t>
            </a:r>
            <a:r>
              <a:rPr kumimoji="1" lang="ja-JP" altLang="en-US" dirty="0" smtClean="0"/>
              <a:t>）を無くすために，配線はより長くなる</a:t>
            </a:r>
            <a:endParaRPr kumimoji="1" lang="en-US" altLang="ja-JP" dirty="0" smtClean="0"/>
          </a:p>
          <a:p>
            <a:pPr lvl="1"/>
            <a:r>
              <a:rPr kumimoji="1" lang="ja-JP" altLang="en-US" dirty="0" smtClean="0"/>
              <a:t>スキュー：</a:t>
            </a:r>
            <a:r>
              <a:rPr kumimoji="1" lang="en-US" altLang="ja-JP" dirty="0" smtClean="0"/>
              <a:t>D-FF </a:t>
            </a:r>
            <a:r>
              <a:rPr kumimoji="1" lang="ja-JP" altLang="en-US" dirty="0" smtClean="0"/>
              <a:t>間のクロックの到達のずれ</a:t>
            </a:r>
            <a:endParaRPr kumimoji="1" lang="en-US" altLang="ja-JP" dirty="0" smtClean="0"/>
          </a:p>
          <a:p>
            <a:pPr lvl="1"/>
            <a:r>
              <a:rPr lang="ja-JP" altLang="en-US" dirty="0" smtClean="0"/>
              <a:t>クロック発信源から各 </a:t>
            </a:r>
            <a:r>
              <a:rPr lang="en-US" altLang="ja-JP" dirty="0" smtClean="0"/>
              <a:t>D-FF </a:t>
            </a:r>
            <a:r>
              <a:rPr lang="ja-JP" altLang="en-US" dirty="0" err="1" smtClean="0"/>
              <a:t>までの</a:t>
            </a:r>
            <a:r>
              <a:rPr lang="ja-JP" altLang="en-US" dirty="0" smtClean="0"/>
              <a:t>配線長が等しくなるように配置</a:t>
            </a:r>
            <a:endParaRPr lang="en-US" altLang="ja-JP" dirty="0" smtClean="0"/>
          </a:p>
        </p:txBody>
      </p:sp>
    </p:spTree>
    <p:extLst>
      <p:ext uri="{BB962C8B-B14F-4D97-AF65-F5344CB8AC3E}">
        <p14:creationId xmlns:p14="http://schemas.microsoft.com/office/powerpoint/2010/main" val="31978230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クロックの配線方法の例：</a:t>
            </a:r>
            <a:r>
              <a:rPr kumimoji="1" lang="en-US" altLang="ja-JP" dirty="0" smtClean="0"/>
              <a:t>H-TREE</a:t>
            </a:r>
            <a:endParaRPr kumimoji="1" lang="ja-JP" altLang="en-US" dirty="0"/>
          </a:p>
        </p:txBody>
      </p:sp>
      <p:cxnSp>
        <p:nvCxnSpPr>
          <p:cNvPr id="6" name="直線コネクタ 5"/>
          <p:cNvCxnSpPr/>
          <p:nvPr/>
        </p:nvCxnSpPr>
        <p:spPr bwMode="auto">
          <a:xfrm>
            <a:off x="3131984" y="1628980"/>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8" name="直線コネクタ 7"/>
          <p:cNvCxnSpPr/>
          <p:nvPr/>
        </p:nvCxnSpPr>
        <p:spPr bwMode="auto">
          <a:xfrm>
            <a:off x="3851992" y="1628980"/>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9" name="直線コネクタ 8"/>
          <p:cNvCxnSpPr/>
          <p:nvPr/>
        </p:nvCxnSpPr>
        <p:spPr bwMode="auto">
          <a:xfrm>
            <a:off x="3131984" y="1988984"/>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12" name="直線コネクタ 11"/>
          <p:cNvCxnSpPr/>
          <p:nvPr/>
        </p:nvCxnSpPr>
        <p:spPr bwMode="auto">
          <a:xfrm>
            <a:off x="4572000" y="1628980"/>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13" name="直線コネクタ 12"/>
          <p:cNvCxnSpPr/>
          <p:nvPr/>
        </p:nvCxnSpPr>
        <p:spPr bwMode="auto">
          <a:xfrm>
            <a:off x="5292008" y="1628980"/>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14" name="直線コネクタ 13"/>
          <p:cNvCxnSpPr/>
          <p:nvPr/>
        </p:nvCxnSpPr>
        <p:spPr bwMode="auto">
          <a:xfrm>
            <a:off x="4572000" y="1988984"/>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15" name="直線コネクタ 14"/>
          <p:cNvCxnSpPr/>
          <p:nvPr/>
        </p:nvCxnSpPr>
        <p:spPr bwMode="auto">
          <a:xfrm>
            <a:off x="3491988" y="1988984"/>
            <a:ext cx="0" cy="1080012"/>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18" name="直線コネクタ 17"/>
          <p:cNvCxnSpPr/>
          <p:nvPr/>
        </p:nvCxnSpPr>
        <p:spPr bwMode="auto">
          <a:xfrm>
            <a:off x="3131984" y="2708992"/>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19" name="直線コネクタ 18"/>
          <p:cNvCxnSpPr/>
          <p:nvPr/>
        </p:nvCxnSpPr>
        <p:spPr bwMode="auto">
          <a:xfrm>
            <a:off x="3851992" y="2708992"/>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20" name="直線コネクタ 19"/>
          <p:cNvCxnSpPr/>
          <p:nvPr/>
        </p:nvCxnSpPr>
        <p:spPr bwMode="auto">
          <a:xfrm>
            <a:off x="3131984" y="3068996"/>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21" name="直線コネクタ 20"/>
          <p:cNvCxnSpPr/>
          <p:nvPr/>
        </p:nvCxnSpPr>
        <p:spPr bwMode="auto">
          <a:xfrm>
            <a:off x="4572000" y="2708992"/>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22" name="直線コネクタ 21"/>
          <p:cNvCxnSpPr/>
          <p:nvPr/>
        </p:nvCxnSpPr>
        <p:spPr bwMode="auto">
          <a:xfrm>
            <a:off x="5292008" y="2708992"/>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23" name="直線コネクタ 22"/>
          <p:cNvCxnSpPr/>
          <p:nvPr/>
        </p:nvCxnSpPr>
        <p:spPr bwMode="auto">
          <a:xfrm>
            <a:off x="4572000" y="3068996"/>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24" name="直線コネクタ 23"/>
          <p:cNvCxnSpPr/>
          <p:nvPr/>
        </p:nvCxnSpPr>
        <p:spPr bwMode="auto">
          <a:xfrm>
            <a:off x="4932004" y="1988984"/>
            <a:ext cx="0" cy="1080012"/>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25" name="直線コネクタ 24"/>
          <p:cNvCxnSpPr/>
          <p:nvPr/>
        </p:nvCxnSpPr>
        <p:spPr bwMode="auto">
          <a:xfrm>
            <a:off x="3491988" y="2528990"/>
            <a:ext cx="1440016" cy="1"/>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28" name="直線コネクタ 27"/>
          <p:cNvCxnSpPr/>
          <p:nvPr/>
        </p:nvCxnSpPr>
        <p:spPr bwMode="auto">
          <a:xfrm flipV="1">
            <a:off x="4211996" y="2528991"/>
            <a:ext cx="0" cy="1260013"/>
          </a:xfrm>
          <a:prstGeom prst="line">
            <a:avLst/>
          </a:prstGeom>
          <a:ln>
            <a:headEnd type="none" w="med" len="med"/>
            <a:tailEnd type="arrow" w="med" len="med"/>
          </a:ln>
        </p:spPr>
        <p:style>
          <a:lnRef idx="2">
            <a:schemeClr val="accent5"/>
          </a:lnRef>
          <a:fillRef idx="0">
            <a:schemeClr val="accent5"/>
          </a:fillRef>
          <a:effectRef idx="1">
            <a:schemeClr val="accent5"/>
          </a:effectRef>
          <a:fontRef idx="minor">
            <a:schemeClr val="tx1"/>
          </a:fontRef>
        </p:style>
      </p:cxnSp>
      <p:sp>
        <p:nvSpPr>
          <p:cNvPr id="31" name="テキスト プレースホルダー 2"/>
          <p:cNvSpPr txBox="1">
            <a:spLocks/>
          </p:cNvSpPr>
          <p:nvPr/>
        </p:nvSpPr>
        <p:spPr bwMode="auto">
          <a:xfrm>
            <a:off x="611956" y="3609002"/>
            <a:ext cx="7920088" cy="29700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en-US" altLang="ja-JP" sz="1800" kern="0" dirty="0" smtClean="0"/>
              <a:t>H-TREE</a:t>
            </a:r>
          </a:p>
          <a:p>
            <a:pPr lvl="1"/>
            <a:r>
              <a:rPr lang="ja-JP" altLang="en-US" sz="1800" kern="0" dirty="0" smtClean="0"/>
              <a:t>クロック発信源から各ノードへの配線長が全て等しくなる</a:t>
            </a:r>
            <a:endParaRPr lang="en-US" altLang="ja-JP" sz="1800" kern="0" dirty="0" smtClean="0"/>
          </a:p>
          <a:p>
            <a:pPr lvl="1"/>
            <a:r>
              <a:rPr lang="ja-JP" altLang="en-US" sz="1800" kern="0" dirty="0" smtClean="0"/>
              <a:t>しかしその分，物理的に近いノードであっても遠回りになる</a:t>
            </a:r>
            <a:endParaRPr lang="ja-JP" altLang="en-US" sz="1800" kern="0" dirty="0"/>
          </a:p>
        </p:txBody>
      </p:sp>
      <p:sp>
        <p:nvSpPr>
          <p:cNvPr id="26" name="正方形/長方形 25"/>
          <p:cNvSpPr/>
          <p:nvPr/>
        </p:nvSpPr>
        <p:spPr bwMode="auto">
          <a:xfrm>
            <a:off x="3851992" y="3699003"/>
            <a:ext cx="720008" cy="720007"/>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smtClean="0">
                <a:solidFill>
                  <a:schemeClr val="tx1">
                    <a:lumMod val="75000"/>
                    <a:lumOff val="25000"/>
                  </a:schemeClr>
                </a:solidFill>
              </a:rPr>
              <a:t>発信源</a:t>
            </a:r>
            <a:endParaRPr kumimoji="1" lang="ja-JP" altLang="en-US" sz="2000" dirty="0">
              <a:solidFill>
                <a:schemeClr val="tx1">
                  <a:lumMod val="75000"/>
                  <a:lumOff val="25000"/>
                </a:schemeClr>
              </a:solidFill>
            </a:endParaRPr>
          </a:p>
        </p:txBody>
      </p:sp>
      <p:sp>
        <p:nvSpPr>
          <p:cNvPr id="27" name="正方形/長方形 26"/>
          <p:cNvSpPr/>
          <p:nvPr/>
        </p:nvSpPr>
        <p:spPr bwMode="auto">
          <a:xfrm>
            <a:off x="5472010" y="1268976"/>
            <a:ext cx="720008" cy="720007"/>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smtClean="0">
                <a:solidFill>
                  <a:schemeClr val="tx1">
                    <a:lumMod val="75000"/>
                    <a:lumOff val="25000"/>
                  </a:schemeClr>
                </a:solidFill>
              </a:rPr>
              <a:t>ノード</a:t>
            </a:r>
            <a:endParaRPr kumimoji="1" lang="ja-JP" altLang="en-US" sz="2000" dirty="0">
              <a:solidFill>
                <a:schemeClr val="tx1">
                  <a:lumMod val="75000"/>
                  <a:lumOff val="25000"/>
                </a:schemeClr>
              </a:solidFill>
            </a:endParaRPr>
          </a:p>
        </p:txBody>
      </p:sp>
    </p:spTree>
    <p:extLst>
      <p:ext uri="{BB962C8B-B14F-4D97-AF65-F5344CB8AC3E}">
        <p14:creationId xmlns:p14="http://schemas.microsoft.com/office/powerpoint/2010/main" val="688106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H-TREE </a:t>
            </a:r>
            <a:r>
              <a:rPr kumimoji="1" lang="ja-JP" altLang="en-US" dirty="0" smtClean="0"/>
              <a:t>による配線の例：</a:t>
            </a:r>
            <a:r>
              <a:rPr kumimoji="1" lang="en-US" altLang="ja-JP" dirty="0" smtClean="0"/>
              <a:t>IBM Power PC</a:t>
            </a:r>
            <a:endParaRPr kumimoji="1" lang="ja-JP" altLang="en-US" dirty="0"/>
          </a:p>
        </p:txBody>
      </p:sp>
      <p:pic>
        <p:nvPicPr>
          <p:cNvPr id="4" name="図 3"/>
          <p:cNvPicPr>
            <a:picLocks noChangeAspect="1"/>
          </p:cNvPicPr>
          <p:nvPr/>
        </p:nvPicPr>
        <p:blipFill>
          <a:blip r:embed="rId2"/>
          <a:stretch>
            <a:fillRect/>
          </a:stretch>
        </p:blipFill>
        <p:spPr>
          <a:xfrm>
            <a:off x="4572000" y="1268976"/>
            <a:ext cx="4423254" cy="4216015"/>
          </a:xfrm>
          <a:prstGeom prst="rect">
            <a:avLst/>
          </a:prstGeom>
        </p:spPr>
      </p:pic>
      <p:sp>
        <p:nvSpPr>
          <p:cNvPr id="3" name="テキスト プレースホルダー 2"/>
          <p:cNvSpPr>
            <a:spLocks noGrp="1"/>
          </p:cNvSpPr>
          <p:nvPr>
            <p:ph type="body" sz="quarter" idx="10"/>
          </p:nvPr>
        </p:nvSpPr>
        <p:spPr>
          <a:xfrm>
            <a:off x="521955" y="5589024"/>
            <a:ext cx="8280092" cy="989704"/>
          </a:xfrm>
        </p:spPr>
        <p:txBody>
          <a:bodyPr/>
          <a:lstStyle/>
          <a:p>
            <a:r>
              <a:rPr lang="en-US" altLang="ja-JP" sz="1400" dirty="0" smtClean="0"/>
              <a:t>P</a:t>
            </a:r>
            <a:r>
              <a:rPr lang="en-US" altLang="ja-JP" sz="1400" dirty="0"/>
              <a:t>. </a:t>
            </a:r>
            <a:r>
              <a:rPr lang="en-US" altLang="ja-JP" sz="1400" dirty="0" err="1"/>
              <a:t>Hofstee</a:t>
            </a:r>
            <a:r>
              <a:rPr lang="en-US" altLang="ja-JP" sz="1400" dirty="0"/>
              <a:t>, N. Aoki, D. </a:t>
            </a:r>
            <a:r>
              <a:rPr lang="en-US" altLang="ja-JP" sz="1400" dirty="0" err="1"/>
              <a:t>Boerstler</a:t>
            </a:r>
            <a:r>
              <a:rPr lang="en-US" altLang="ja-JP" sz="1400" dirty="0"/>
              <a:t>, P. Coulman1 , S. </a:t>
            </a:r>
            <a:r>
              <a:rPr lang="en-US" altLang="ja-JP" sz="1400" dirty="0" err="1"/>
              <a:t>Dhong</a:t>
            </a:r>
            <a:r>
              <a:rPr lang="en-US" altLang="ja-JP" sz="1400" dirty="0"/>
              <a:t>, B. </a:t>
            </a:r>
            <a:r>
              <a:rPr lang="en-US" altLang="ja-JP" sz="1400" dirty="0" err="1"/>
              <a:t>Flachs</a:t>
            </a:r>
            <a:r>
              <a:rPr lang="en-US" altLang="ja-JP" sz="1400" dirty="0"/>
              <a:t>, N. Kojima, O. Kwon, K. Lee, D. Meltzer2 , K. </a:t>
            </a:r>
            <a:r>
              <a:rPr lang="en-US" altLang="ja-JP" sz="1400" dirty="0" err="1"/>
              <a:t>Nowka</a:t>
            </a:r>
            <a:r>
              <a:rPr lang="en-US" altLang="ja-JP" sz="1400" dirty="0"/>
              <a:t>, J. Park, J. Peter, S. </a:t>
            </a:r>
            <a:r>
              <a:rPr lang="en-US" altLang="ja-JP" sz="1400" dirty="0" err="1"/>
              <a:t>Posluszny</a:t>
            </a:r>
            <a:r>
              <a:rPr lang="en-US" altLang="ja-JP" sz="1400" dirty="0"/>
              <a:t>, M. Shapiro3 , J. Silberman2 , O. Takahashi, B. </a:t>
            </a:r>
            <a:r>
              <a:rPr lang="en-US" altLang="ja-JP" sz="1400" dirty="0" smtClean="0"/>
              <a:t>Weinberger, </a:t>
            </a:r>
            <a:r>
              <a:rPr lang="en-US" altLang="ja-JP" sz="1400" dirty="0"/>
              <a:t>MP 5.4 A 1GHz Single-Issue 64b PowerPC </a:t>
            </a:r>
            <a:r>
              <a:rPr lang="en-US" altLang="ja-JP" sz="1400" dirty="0" smtClean="0"/>
              <a:t>Processor, ISSCC 2000 </a:t>
            </a:r>
            <a:r>
              <a:rPr lang="ja-JP" altLang="en-US" sz="1400" dirty="0" smtClean="0"/>
              <a:t>より</a:t>
            </a:r>
            <a:endParaRPr kumimoji="1" lang="ja-JP" altLang="en-US" sz="1400" dirty="0"/>
          </a:p>
        </p:txBody>
      </p:sp>
      <p:pic>
        <p:nvPicPr>
          <p:cNvPr id="32" name="図 31"/>
          <p:cNvPicPr>
            <a:picLocks noChangeAspect="1"/>
          </p:cNvPicPr>
          <p:nvPr/>
        </p:nvPicPr>
        <p:blipFill>
          <a:blip r:embed="rId3"/>
          <a:stretch>
            <a:fillRect/>
          </a:stretch>
        </p:blipFill>
        <p:spPr>
          <a:xfrm>
            <a:off x="251952" y="1358977"/>
            <a:ext cx="4186559" cy="3969006"/>
          </a:xfrm>
          <a:prstGeom prst="rect">
            <a:avLst/>
          </a:prstGeom>
        </p:spPr>
      </p:pic>
      <p:sp>
        <p:nvSpPr>
          <p:cNvPr id="33" name="円/楕円 32"/>
          <p:cNvSpPr/>
          <p:nvPr/>
        </p:nvSpPr>
        <p:spPr bwMode="auto">
          <a:xfrm>
            <a:off x="3214236" y="3135750"/>
            <a:ext cx="360004" cy="360004"/>
          </a:xfrm>
          <a:prstGeom prst="ellipse">
            <a:avLst/>
          </a:prstGeom>
          <a:noFill/>
          <a:ln w="38100">
            <a:headEnd/>
            <a:tailEnd type="triangle" w="sm" len="med"/>
          </a:ln>
          <a:extLst/>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Tree>
    <p:extLst>
      <p:ext uri="{BB962C8B-B14F-4D97-AF65-F5344CB8AC3E}">
        <p14:creationId xmlns:p14="http://schemas.microsoft.com/office/powerpoint/2010/main" val="633524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クロックの消費電力のまとめ</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クロックによる消費エネルギー</a:t>
            </a:r>
            <a:r>
              <a:rPr lang="ja-JP" altLang="en-US" dirty="0" smtClean="0"/>
              <a:t>：充放電</a:t>
            </a:r>
            <a:r>
              <a:rPr lang="ja-JP" altLang="en-US" dirty="0"/>
              <a:t>で</a:t>
            </a:r>
            <a:r>
              <a:rPr lang="ja-JP" altLang="en-US" dirty="0" smtClean="0"/>
              <a:t>消費</a:t>
            </a:r>
            <a:endParaRPr lang="en-US" altLang="ja-JP" dirty="0" smtClean="0"/>
          </a:p>
          <a:p>
            <a:pPr lvl="1"/>
            <a:r>
              <a:rPr lang="en-US" altLang="ja-JP" dirty="0"/>
              <a:t>D-FF </a:t>
            </a:r>
            <a:r>
              <a:rPr lang="ja-JP" altLang="en-US" dirty="0"/>
              <a:t>内にある</a:t>
            </a:r>
            <a:r>
              <a:rPr lang="ja-JP" altLang="en-US" dirty="0" smtClean="0"/>
              <a:t>トランジスタ</a:t>
            </a:r>
            <a:endParaRPr lang="en-US" altLang="ja-JP" dirty="0" smtClean="0"/>
          </a:p>
          <a:p>
            <a:pPr lvl="1"/>
            <a:r>
              <a:rPr lang="ja-JP" altLang="en-US" dirty="0" smtClean="0"/>
              <a:t>クロックを配るための配線</a:t>
            </a:r>
            <a:endParaRPr lang="en-US" altLang="ja-JP" dirty="0"/>
          </a:p>
          <a:p>
            <a:r>
              <a:rPr lang="ja-JP" altLang="en-US" dirty="0" smtClean="0"/>
              <a:t>大きくなる理由：</a:t>
            </a:r>
            <a:endParaRPr lang="en-US" altLang="ja-JP" dirty="0" smtClean="0"/>
          </a:p>
          <a:p>
            <a:pPr lvl="1"/>
            <a:r>
              <a:rPr lang="ja-JP" altLang="en-US" dirty="0" smtClean="0"/>
              <a:t>クロック</a:t>
            </a:r>
            <a:r>
              <a:rPr lang="ja-JP" altLang="en-US" dirty="0"/>
              <a:t>信号が反転するごと</a:t>
            </a:r>
            <a:r>
              <a:rPr lang="ja-JP" altLang="en-US" dirty="0" smtClean="0"/>
              <a:t>に充放電が毎回発生</a:t>
            </a:r>
            <a:endParaRPr lang="en-US" altLang="ja-JP" dirty="0" smtClean="0">
              <a:solidFill>
                <a:schemeClr val="tx1">
                  <a:lumMod val="85000"/>
                  <a:lumOff val="15000"/>
                </a:schemeClr>
              </a:solidFill>
            </a:endParaRPr>
          </a:p>
          <a:p>
            <a:pPr lvl="1"/>
            <a:r>
              <a:rPr lang="ja-JP" altLang="en-US" dirty="0" smtClean="0">
                <a:solidFill>
                  <a:schemeClr val="tx1">
                    <a:lumMod val="85000"/>
                    <a:lumOff val="15000"/>
                  </a:schemeClr>
                </a:solidFill>
              </a:rPr>
              <a:t>トランジスタ数や配線長が膨大</a:t>
            </a:r>
            <a:endParaRPr lang="ja-JP" altLang="en-US" dirty="0">
              <a:solidFill>
                <a:schemeClr val="tx1">
                  <a:lumMod val="85000"/>
                  <a:lumOff val="15000"/>
                </a:schemeClr>
              </a:solidFill>
            </a:endParaRPr>
          </a:p>
        </p:txBody>
      </p:sp>
    </p:spTree>
    <p:extLst>
      <p:ext uri="{BB962C8B-B14F-4D97-AF65-F5344CB8AC3E}">
        <p14:creationId xmlns:p14="http://schemas.microsoft.com/office/powerpoint/2010/main" val="3391468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CPU </a:t>
            </a:r>
            <a:r>
              <a:rPr kumimoji="1" lang="ja-JP" altLang="en-US" dirty="0" smtClean="0"/>
              <a:t>やその他回路の消費電力について</a:t>
            </a:r>
            <a:endParaRPr kumimoji="1" lang="ja-JP" altLang="en-US" dirty="0"/>
          </a:p>
        </p:txBody>
      </p:sp>
      <p:sp>
        <p:nvSpPr>
          <p:cNvPr id="5" name="テキスト プレースホルダー 4"/>
          <p:cNvSpPr>
            <a:spLocks noGrp="1"/>
          </p:cNvSpPr>
          <p:nvPr>
            <p:ph type="body" sz="quarter" idx="10"/>
          </p:nvPr>
        </p:nvSpPr>
        <p:spPr/>
        <p:txBody>
          <a:bodyPr/>
          <a:lstStyle/>
          <a:p>
            <a:r>
              <a:rPr kumimoji="1" lang="ja-JP" altLang="en-US" dirty="0" smtClean="0"/>
              <a:t>いくつか補足</a:t>
            </a:r>
            <a:endParaRPr kumimoji="1" lang="en-US" altLang="ja-JP" dirty="0" smtClean="0"/>
          </a:p>
          <a:p>
            <a:pPr marL="817200" lvl="1" indent="-457200">
              <a:buFont typeface="+mj-lt"/>
              <a:buAutoNum type="arabicPeriod"/>
            </a:pPr>
            <a:r>
              <a:rPr kumimoji="1" lang="ja-JP" altLang="en-US" dirty="0" smtClean="0"/>
              <a:t>クロックの消費電力</a:t>
            </a:r>
            <a:endParaRPr kumimoji="1" lang="en-US" altLang="ja-JP" dirty="0" smtClean="0"/>
          </a:p>
          <a:p>
            <a:pPr marL="817200" lvl="1" indent="-457200">
              <a:buFont typeface="+mj-lt"/>
              <a:buAutoNum type="arabicPeriod"/>
            </a:pPr>
            <a:r>
              <a:rPr kumimoji="1" lang="ja-JP" altLang="en-US" b="1" dirty="0" smtClean="0">
                <a:solidFill>
                  <a:schemeClr val="accent5"/>
                </a:solidFill>
              </a:rPr>
              <a:t>アーキテクチャの違いによる</a:t>
            </a:r>
            <a:r>
              <a:rPr lang="ja-JP" altLang="en-US" b="1" dirty="0" smtClean="0">
                <a:solidFill>
                  <a:schemeClr val="accent5"/>
                </a:solidFill>
              </a:rPr>
              <a:t>消費電力の違い</a:t>
            </a:r>
            <a:endParaRPr lang="en-US" altLang="ja-JP" b="1" dirty="0" smtClean="0">
              <a:solidFill>
                <a:schemeClr val="accent5"/>
              </a:solidFill>
            </a:endParaRPr>
          </a:p>
          <a:p>
            <a:pPr marL="817200" lvl="1" indent="-457200">
              <a:buFont typeface="+mj-lt"/>
              <a:buAutoNum type="arabicPeriod"/>
            </a:pPr>
            <a:r>
              <a:rPr kumimoji="1" lang="en-US" altLang="ja-JP" dirty="0" smtClean="0"/>
              <a:t>FPGA </a:t>
            </a:r>
            <a:r>
              <a:rPr kumimoji="1" lang="ja-JP" altLang="en-US" dirty="0" smtClean="0"/>
              <a:t>による回路</a:t>
            </a:r>
            <a:endParaRPr kumimoji="1" lang="en-US" altLang="ja-JP" dirty="0" smtClean="0"/>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29</a:t>
            </a:fld>
            <a:endParaRPr kumimoji="1" lang="ja-JP" altLang="en-US"/>
          </a:p>
        </p:txBody>
      </p:sp>
    </p:spTree>
    <p:extLst>
      <p:ext uri="{BB962C8B-B14F-4D97-AF65-F5344CB8AC3E}">
        <p14:creationId xmlns:p14="http://schemas.microsoft.com/office/powerpoint/2010/main" val="14019283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質問と</a:t>
            </a:r>
            <a:r>
              <a:rPr lang="ja-JP" altLang="en-US" dirty="0" smtClean="0"/>
              <a:t>回答とか</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今回の講義でシミュレータとエミュレータという言葉が登場したと思うのですが、この</a:t>
            </a:r>
            <a:r>
              <a:rPr lang="en-US" altLang="ja-JP" dirty="0"/>
              <a:t>2</a:t>
            </a:r>
            <a:r>
              <a:rPr lang="ja-JP" altLang="en-US" dirty="0" err="1"/>
              <a:t>つの</a:t>
            </a:r>
            <a:r>
              <a:rPr lang="ja-JP" altLang="en-US" dirty="0"/>
              <a:t>違いは何でしょうか</a:t>
            </a:r>
          </a:p>
          <a:p>
            <a:r>
              <a:rPr lang="ja-JP" altLang="en-US" dirty="0" smtClean="0"/>
              <a:t>普段</a:t>
            </a:r>
            <a:r>
              <a:rPr lang="ja-JP" altLang="en-US" dirty="0"/>
              <a:t>抽象化して捉えている回路構造が非常に複雑な構成になっていることがわかり、このサイズにこれだけ膨大な回路を収めていることに驚きました</a:t>
            </a:r>
            <a:r>
              <a:rPr lang="ja-JP" altLang="en-US" dirty="0" smtClean="0"/>
              <a:t>。</a:t>
            </a:r>
            <a:endParaRPr kumimoji="1" lang="ja-JP" altLang="en-US" dirty="0"/>
          </a:p>
        </p:txBody>
      </p:sp>
    </p:spTree>
    <p:extLst>
      <p:ext uri="{BB962C8B-B14F-4D97-AF65-F5344CB8AC3E}">
        <p14:creationId xmlns:p14="http://schemas.microsoft.com/office/powerpoint/2010/main" val="3400402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回路の遅延と消費エネルギー</a:t>
            </a:r>
            <a:endParaRPr lang="en-US" altLang="ja-JP"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p:txBody>
              <a:bodyPr/>
              <a:lstStyle/>
              <a:p>
                <a:r>
                  <a:rPr lang="ja-JP" altLang="en-US" dirty="0" smtClean="0"/>
                  <a:t>回路の消費エネルギー：</a:t>
                </a:r>
                <a:endParaRPr lang="en-US" altLang="ja-JP" dirty="0" smtClean="0"/>
              </a:p>
              <a:p>
                <a:pPr lvl="1"/>
                <a:r>
                  <a:rPr lang="ja-JP" altLang="en-US" dirty="0" smtClean="0"/>
                  <a:t>主</a:t>
                </a:r>
                <a:r>
                  <a:rPr lang="ja-JP" altLang="en-US" dirty="0"/>
                  <a:t>にコンデンサへの充放電で</a:t>
                </a:r>
                <a:r>
                  <a:rPr lang="ja-JP" altLang="en-US" dirty="0" smtClean="0"/>
                  <a:t>消費</a:t>
                </a:r>
                <a:endParaRPr lang="en-US" altLang="ja-JP" dirty="0"/>
              </a:p>
              <a:p>
                <a:r>
                  <a:rPr kumimoji="1" lang="ja-JP" altLang="en-US" dirty="0" smtClean="0"/>
                  <a:t>おおざっぱには，トランジスタ数に比例すると考えて良い</a:t>
                </a:r>
                <a:endParaRPr kumimoji="1" lang="en-US" altLang="ja-JP" dirty="0" smtClean="0"/>
              </a:p>
              <a:p>
                <a:pPr lvl="1"/>
                <a:r>
                  <a:rPr kumimoji="1" lang="ja-JP" altLang="en-US" dirty="0" smtClean="0"/>
                  <a:t>トランジスタ数が増えると，コンデンサが増える</a:t>
                </a:r>
                <a:endParaRPr kumimoji="1" lang="en-US" altLang="ja-JP" dirty="0" smtClean="0"/>
              </a:p>
              <a:p>
                <a:pPr lvl="1"/>
                <a:r>
                  <a:rPr lang="ja-JP" altLang="en-US" dirty="0" smtClean="0"/>
                  <a:t>トランジスタ数 </a:t>
                </a:r>
                <a14:m>
                  <m:oMath xmlns:m="http://schemas.openxmlformats.org/officeDocument/2006/math">
                    <m:r>
                      <a:rPr lang="en-US" altLang="ja-JP" i="1" dirty="0" smtClean="0">
                        <a:latin typeface="Cambria Math" panose="02040503050406030204" pitchFamily="18" charset="0"/>
                        <a:ea typeface="Cambria Math" panose="02040503050406030204" pitchFamily="18" charset="0"/>
                      </a:rPr>
                      <m:t>≒</m:t>
                    </m:r>
                  </m:oMath>
                </a14:m>
                <a:r>
                  <a:rPr lang="ja-JP" altLang="en-US" dirty="0" smtClean="0"/>
                  <a:t> 回路</a:t>
                </a:r>
                <a:r>
                  <a:rPr lang="ja-JP" altLang="en-US" dirty="0"/>
                  <a:t>面積</a:t>
                </a:r>
                <a:endParaRPr kumimoji="1" lang="ja-JP" altLang="en-US"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blipFill rotWithShape="0">
                <a:blip r:embed="rId2"/>
                <a:stretch>
                  <a:fillRect l="-66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24123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命令を処理するのに必要な回路</a:t>
            </a:r>
            <a:endParaRPr lang="ja-JP" altLang="en-US" dirty="0"/>
          </a:p>
        </p:txBody>
      </p:sp>
      <p:sp>
        <p:nvSpPr>
          <p:cNvPr id="3" name="テキスト プレースホルダー 2"/>
          <p:cNvSpPr>
            <a:spLocks noGrp="1"/>
          </p:cNvSpPr>
          <p:nvPr>
            <p:ph type="body" sz="quarter" idx="10"/>
          </p:nvPr>
        </p:nvSpPr>
        <p:spPr/>
        <p:txBody>
          <a:bodyPr/>
          <a:lstStyle/>
          <a:p>
            <a:r>
              <a:rPr lang="ja-JP" altLang="en-US" dirty="0" smtClean="0"/>
              <a:t>内訳：</a:t>
            </a:r>
            <a:endParaRPr lang="en-US" altLang="ja-JP" dirty="0" smtClean="0"/>
          </a:p>
          <a:p>
            <a:pPr lvl="1"/>
            <a:r>
              <a:rPr lang="ja-JP" altLang="en-US" dirty="0" smtClean="0"/>
              <a:t>命令の読み出し</a:t>
            </a:r>
            <a:endParaRPr lang="en-US" altLang="ja-JP" dirty="0" smtClean="0"/>
          </a:p>
          <a:p>
            <a:pPr lvl="1"/>
            <a:r>
              <a:rPr lang="ja-JP" altLang="en-US" dirty="0" smtClean="0"/>
              <a:t>デコード</a:t>
            </a:r>
            <a:endParaRPr lang="en-US" altLang="ja-JP" dirty="0" smtClean="0"/>
          </a:p>
          <a:p>
            <a:pPr lvl="1"/>
            <a:r>
              <a:rPr lang="ja-JP" altLang="en-US" dirty="0" smtClean="0"/>
              <a:t>レジスタ読み書き</a:t>
            </a:r>
            <a:endParaRPr lang="en-US" altLang="ja-JP" dirty="0" smtClean="0"/>
          </a:p>
          <a:p>
            <a:pPr lvl="1"/>
            <a:r>
              <a:rPr lang="ja-JP" altLang="en-US" dirty="0" smtClean="0"/>
              <a:t>メモリの読み書き</a:t>
            </a:r>
            <a:endParaRPr lang="en-US" altLang="ja-JP" dirty="0" smtClean="0"/>
          </a:p>
          <a:p>
            <a:pPr lvl="1"/>
            <a:r>
              <a:rPr lang="ja-JP" altLang="en-US" dirty="0" smtClean="0"/>
              <a:t>（命令のスケジューリングや投機関係など</a:t>
            </a:r>
            <a:endParaRPr lang="en-US" altLang="ja-JP" dirty="0" smtClean="0"/>
          </a:p>
          <a:p>
            <a:pPr lvl="1"/>
            <a:r>
              <a:rPr lang="ja-JP" altLang="en-US" dirty="0" smtClean="0">
                <a:solidFill>
                  <a:schemeClr val="accent5"/>
                </a:solidFill>
              </a:rPr>
              <a:t>演算</a:t>
            </a:r>
            <a:endParaRPr lang="ja-JP" altLang="en-US" dirty="0">
              <a:solidFill>
                <a:schemeClr val="accent5"/>
              </a:solidFill>
            </a:endParaRPr>
          </a:p>
        </p:txBody>
      </p:sp>
      <p:sp>
        <p:nvSpPr>
          <p:cNvPr id="4" name="正方形/長方形 3"/>
          <p:cNvSpPr/>
          <p:nvPr/>
        </p:nvSpPr>
        <p:spPr bwMode="auto">
          <a:xfrm>
            <a:off x="6732024" y="2348989"/>
            <a:ext cx="2070023" cy="2790030"/>
          </a:xfrm>
          <a:prstGeom prst="rect">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6642024" y="1988984"/>
            <a:ext cx="2160024" cy="360004"/>
          </a:xfrm>
          <a:prstGeom prst="rect">
            <a:avLst/>
          </a:prstGeom>
          <a:noFill/>
          <a:ln>
            <a:noFill/>
            <a:headEnd/>
            <a:tailEnd type="triangle" w="sm" len="med"/>
          </a:ln>
          <a:effectLst/>
          <a:ex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smtClean="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822026" y="2528990"/>
            <a:ext cx="360004" cy="360004"/>
          </a:xfrm>
          <a:prstGeom prst="rect">
            <a:avLst/>
          </a:prstGeom>
          <a:noFill/>
          <a:ln>
            <a:noFill/>
            <a:headEnd/>
            <a:tailEnd type="triangle" w="sm"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rPr>
              <a:t>A</a:t>
            </a:r>
            <a:endParaRPr kumimoji="1" lang="ja-JP" altLang="en-US" dirty="0" smtClean="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7812037" y="2528990"/>
            <a:ext cx="360004" cy="360004"/>
          </a:xfrm>
          <a:prstGeom prst="rect">
            <a:avLst/>
          </a:prstGeom>
          <a:noFill/>
          <a:ln>
            <a:noFill/>
            <a:headEnd/>
            <a:tailEnd type="triangl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rPr>
              <a:t>PC</a:t>
            </a:r>
            <a:endParaRPr kumimoji="1" lang="ja-JP" altLang="en-US" dirty="0" smtClean="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6822026" y="2888994"/>
            <a:ext cx="360004" cy="360004"/>
          </a:xfrm>
          <a:prstGeom prst="rect">
            <a:avLst/>
          </a:prstGeom>
          <a:noFill/>
          <a:ln>
            <a:noFill/>
            <a:headEnd/>
            <a:tailEnd type="triangle" w="sm"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rPr>
              <a:t>B</a:t>
            </a:r>
            <a:endParaRPr kumimoji="1" lang="ja-JP" altLang="en-US" dirty="0" smtClean="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6822026" y="3248998"/>
            <a:ext cx="360004" cy="360004"/>
          </a:xfrm>
          <a:prstGeom prst="rect">
            <a:avLst/>
          </a:prstGeom>
          <a:noFill/>
          <a:ln>
            <a:noFill/>
            <a:headEnd/>
            <a:tailEnd type="triangle" w="sm"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rPr>
              <a:t>C</a:t>
            </a:r>
            <a:endParaRPr kumimoji="1" lang="ja-JP" altLang="en-US" dirty="0" smtClean="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6822026" y="3609002"/>
            <a:ext cx="360004" cy="360004"/>
          </a:xfrm>
          <a:prstGeom prst="rect">
            <a:avLst/>
          </a:prstGeom>
          <a:noFill/>
          <a:ln>
            <a:noFill/>
            <a:headEnd/>
            <a:tailEnd type="triangle" w="sm"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rPr>
              <a:t>D</a:t>
            </a:r>
            <a:endParaRPr kumimoji="1" lang="ja-JP" altLang="en-US" dirty="0" smtClean="0">
              <a:solidFill>
                <a:schemeClr val="tx1"/>
              </a:solidFill>
              <a:latin typeface="メイリオ" panose="020B0604030504040204" pitchFamily="50" charset="-128"/>
              <a:ea typeface="メイリオ" panose="020B0604030504040204" pitchFamily="50" charset="-128"/>
            </a:endParaRPr>
          </a:p>
        </p:txBody>
      </p:sp>
      <p:sp>
        <p:nvSpPr>
          <p:cNvPr id="11" name="フローチャート: 手作業 10"/>
          <p:cNvSpPr/>
          <p:nvPr/>
        </p:nvSpPr>
        <p:spPr bwMode="auto">
          <a:xfrm rot="16200000">
            <a:off x="7894843" y="3436195"/>
            <a:ext cx="914400" cy="360004"/>
          </a:xfrm>
          <a:prstGeom prst="flowChartManualOperation">
            <a:avLst/>
          </a:prstGeom>
          <a:ln>
            <a:headEnd/>
            <a:tailEnd type="triangle" w="sm" len="med"/>
          </a:ln>
          <a:extLst/>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smtClean="0">
                <a:latin typeface="メイリオ" panose="020B0604030504040204" pitchFamily="50" charset="-128"/>
                <a:ea typeface="メイリオ" panose="020B0604030504040204" pitchFamily="50" charset="-128"/>
              </a:rPr>
              <a:t>FU</a:t>
            </a:r>
            <a:endParaRPr kumimoji="1" lang="ja-JP" altLang="en-US" dirty="0" smtClean="0">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6822026" y="3969006"/>
            <a:ext cx="360004" cy="360004"/>
          </a:xfrm>
          <a:prstGeom prst="rect">
            <a:avLst/>
          </a:prstGeom>
          <a:noFill/>
          <a:ln>
            <a:noFill/>
            <a:headEnd/>
            <a:tailEnd type="triangle" w="sm"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rPr>
              <a:t>E</a:t>
            </a:r>
            <a:endParaRPr kumimoji="1" lang="ja-JP" altLang="en-US" dirty="0" smtClean="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6822026" y="4329010"/>
            <a:ext cx="360004" cy="360004"/>
          </a:xfrm>
          <a:prstGeom prst="rect">
            <a:avLst/>
          </a:prstGeom>
          <a:noFill/>
          <a:ln>
            <a:noFill/>
            <a:headEnd/>
            <a:tailEnd type="triangle" w="sm"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rPr>
              <a:t>F</a:t>
            </a:r>
            <a:endParaRPr kumimoji="1" lang="ja-JP" altLang="en-US" dirty="0" smtClean="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182030" y="2528990"/>
            <a:ext cx="360004" cy="360004"/>
          </a:xfrm>
          <a:prstGeom prst="rect">
            <a:avLst/>
          </a:prstGeom>
          <a:ln>
            <a:headEnd/>
            <a:tailEnd type="triangle" w="sm"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bg1"/>
                </a:solidFill>
                <a:latin typeface="メイリオ" panose="020B0604030504040204" pitchFamily="50" charset="-128"/>
                <a:ea typeface="メイリオ" panose="020B0604030504040204" pitchFamily="50" charset="-128"/>
              </a:rPr>
              <a:t>1</a:t>
            </a:r>
            <a:endParaRPr kumimoji="1" lang="ja-JP" altLang="en-US" dirty="0" smtClean="0">
              <a:solidFill>
                <a:schemeClr val="bg1"/>
              </a:solidFill>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182030" y="2888994"/>
            <a:ext cx="360004" cy="360004"/>
          </a:xfrm>
          <a:prstGeom prst="rect">
            <a:avLst/>
          </a:prstGeom>
          <a:ln>
            <a:headEnd/>
            <a:tailEnd type="triangle" w="sm"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bg1"/>
                </a:solidFill>
                <a:latin typeface="メイリオ" panose="020B0604030504040204" pitchFamily="50" charset="-128"/>
                <a:ea typeface="メイリオ" panose="020B0604030504040204" pitchFamily="50" charset="-128"/>
              </a:rPr>
              <a:t>2</a:t>
            </a:r>
            <a:endParaRPr kumimoji="1" lang="ja-JP" altLang="en-US" dirty="0" smtClean="0">
              <a:solidFill>
                <a:schemeClr val="bg1"/>
              </a:solidFill>
              <a:latin typeface="メイリオ" panose="020B0604030504040204" pitchFamily="50" charset="-128"/>
              <a:ea typeface="メイリオ" panose="020B0604030504040204" pitchFamily="50" charset="-128"/>
            </a:endParaRPr>
          </a:p>
        </p:txBody>
      </p:sp>
      <p:sp>
        <p:nvSpPr>
          <p:cNvPr id="16" name="正方形/長方形 15"/>
          <p:cNvSpPr/>
          <p:nvPr/>
        </p:nvSpPr>
        <p:spPr bwMode="auto">
          <a:xfrm>
            <a:off x="7182030" y="3248998"/>
            <a:ext cx="360004" cy="360004"/>
          </a:xfrm>
          <a:prstGeom prst="rect">
            <a:avLst/>
          </a:prstGeom>
          <a:ln>
            <a:headEnd/>
            <a:tailEnd type="triangle" w="sm"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smtClean="0">
              <a:latin typeface="メイリオ" panose="020B0604030504040204" pitchFamily="50" charset="-128"/>
              <a:ea typeface="メイリオ" panose="020B0604030504040204" pitchFamily="50" charset="-128"/>
            </a:endParaRPr>
          </a:p>
        </p:txBody>
      </p:sp>
      <p:sp>
        <p:nvSpPr>
          <p:cNvPr id="17" name="正方形/長方形 16"/>
          <p:cNvSpPr/>
          <p:nvPr/>
        </p:nvSpPr>
        <p:spPr bwMode="auto">
          <a:xfrm>
            <a:off x="7182030" y="3609002"/>
            <a:ext cx="360004" cy="360004"/>
          </a:xfrm>
          <a:prstGeom prst="rect">
            <a:avLst/>
          </a:prstGeom>
          <a:ln>
            <a:headEnd/>
            <a:tailEnd type="triangle" w="sm"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smtClean="0">
                <a:latin typeface="メイリオ" panose="020B0604030504040204" pitchFamily="50" charset="-128"/>
                <a:ea typeface="メイリオ" panose="020B0604030504040204" pitchFamily="50" charset="-128"/>
              </a:rPr>
              <a:t>0</a:t>
            </a:r>
            <a:endParaRPr kumimoji="1" lang="ja-JP" altLang="en-US" dirty="0" smtClean="0">
              <a:latin typeface="メイリオ" panose="020B0604030504040204" pitchFamily="50" charset="-128"/>
              <a:ea typeface="メイリオ" panose="020B0604030504040204" pitchFamily="50" charset="-128"/>
            </a:endParaRPr>
          </a:p>
        </p:txBody>
      </p:sp>
      <p:sp>
        <p:nvSpPr>
          <p:cNvPr id="18" name="正方形/長方形 17"/>
          <p:cNvSpPr/>
          <p:nvPr/>
        </p:nvSpPr>
        <p:spPr bwMode="auto">
          <a:xfrm>
            <a:off x="7182030" y="3969006"/>
            <a:ext cx="360004" cy="360004"/>
          </a:xfrm>
          <a:prstGeom prst="rect">
            <a:avLst/>
          </a:prstGeom>
          <a:ln>
            <a:headEnd/>
            <a:tailEnd type="triangle" w="sm"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smtClean="0">
                <a:latin typeface="メイリオ" panose="020B0604030504040204" pitchFamily="50" charset="-128"/>
                <a:ea typeface="メイリオ" panose="020B0604030504040204" pitchFamily="50" charset="-128"/>
              </a:rPr>
              <a:t>0</a:t>
            </a:r>
            <a:endParaRPr kumimoji="1" lang="ja-JP" altLang="en-US" dirty="0" smtClean="0">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182030" y="4329010"/>
            <a:ext cx="360004" cy="360004"/>
          </a:xfrm>
          <a:prstGeom prst="rect">
            <a:avLst/>
          </a:prstGeom>
          <a:ln>
            <a:headEnd/>
            <a:tailEnd type="triangle" w="sm"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smtClean="0">
                <a:latin typeface="メイリオ" panose="020B0604030504040204" pitchFamily="50" charset="-128"/>
                <a:ea typeface="メイリオ" panose="020B0604030504040204" pitchFamily="50" charset="-128"/>
              </a:rPr>
              <a:t>0</a:t>
            </a:r>
            <a:endParaRPr kumimoji="1" lang="ja-JP" altLang="en-US" dirty="0" smtClean="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8172041" y="2528990"/>
            <a:ext cx="360004" cy="360004"/>
          </a:xfrm>
          <a:prstGeom prst="rect">
            <a:avLst/>
          </a:prstGeom>
          <a:ln>
            <a:headEnd/>
            <a:tailEnd type="triangl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smtClean="0">
                <a:latin typeface="メイリオ" panose="020B0604030504040204" pitchFamily="50" charset="-128"/>
                <a:ea typeface="メイリオ" panose="020B0604030504040204" pitchFamily="50" charset="-128"/>
              </a:rPr>
              <a:t>0</a:t>
            </a:r>
            <a:endParaRPr kumimoji="1" lang="ja-JP" altLang="en-US" dirty="0" smtClean="0">
              <a:latin typeface="メイリオ" panose="020B0604030504040204" pitchFamily="50" charset="-128"/>
              <a:ea typeface="メイリオ" panose="020B0604030504040204" pitchFamily="50" charset="-128"/>
            </a:endParaRPr>
          </a:p>
        </p:txBody>
      </p:sp>
      <p:cxnSp>
        <p:nvCxnSpPr>
          <p:cNvPr id="21" name="直線コネクタ 20"/>
          <p:cNvCxnSpPr/>
          <p:nvPr/>
        </p:nvCxnSpPr>
        <p:spPr bwMode="auto">
          <a:xfrm>
            <a:off x="7632035" y="2528990"/>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2" name="直線コネクタ 21"/>
          <p:cNvCxnSpPr/>
          <p:nvPr/>
        </p:nvCxnSpPr>
        <p:spPr bwMode="auto">
          <a:xfrm>
            <a:off x="7722036" y="2528990"/>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 name="直線コネクタ 22"/>
          <p:cNvCxnSpPr/>
          <p:nvPr/>
        </p:nvCxnSpPr>
        <p:spPr bwMode="auto">
          <a:xfrm>
            <a:off x="7632035" y="3338999"/>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bwMode="auto">
          <a:xfrm>
            <a:off x="7722036" y="3879005"/>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5" name="直線コネクタ 24"/>
          <p:cNvCxnSpPr/>
          <p:nvPr/>
        </p:nvCxnSpPr>
        <p:spPr bwMode="auto">
          <a:xfrm flipV="1">
            <a:off x="7362032" y="4779015"/>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6" name="直線コネクタ 25"/>
          <p:cNvCxnSpPr/>
          <p:nvPr/>
        </p:nvCxnSpPr>
        <p:spPr bwMode="auto">
          <a:xfrm flipH="1">
            <a:off x="7362033" y="4959017"/>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7" name="直線コネクタ 26"/>
          <p:cNvCxnSpPr/>
          <p:nvPr/>
        </p:nvCxnSpPr>
        <p:spPr bwMode="auto">
          <a:xfrm flipH="1">
            <a:off x="8532045" y="3609002"/>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bwMode="auto">
          <a:xfrm flipV="1">
            <a:off x="8622046" y="3609002"/>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9" name="正方形/長方形 28"/>
          <p:cNvSpPr/>
          <p:nvPr/>
        </p:nvSpPr>
        <p:spPr bwMode="auto">
          <a:xfrm>
            <a:off x="7812037" y="3158997"/>
            <a:ext cx="360004" cy="360004"/>
          </a:xfrm>
          <a:prstGeom prst="rect">
            <a:avLst/>
          </a:prstGeom>
          <a:noFill/>
          <a:ln>
            <a:noFill/>
            <a:headEnd/>
            <a:tailEnd type="triangle" w="sm"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rgbClr val="FF0000"/>
                </a:solidFill>
                <a:latin typeface="メイリオ" panose="020B0604030504040204" pitchFamily="50" charset="-128"/>
                <a:ea typeface="メイリオ" panose="020B0604030504040204" pitchFamily="50" charset="-128"/>
              </a:rPr>
              <a:t>1</a:t>
            </a:r>
            <a:endParaRPr kumimoji="1" lang="ja-JP" altLang="en-US" dirty="0" smtClean="0">
              <a:solidFill>
                <a:srgbClr val="FF0000"/>
              </a:solidFill>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7812037" y="3699003"/>
            <a:ext cx="360004" cy="360004"/>
          </a:xfrm>
          <a:prstGeom prst="rect">
            <a:avLst/>
          </a:prstGeom>
          <a:noFill/>
          <a:ln>
            <a:noFill/>
            <a:headEnd/>
            <a:tailEnd type="triangle" w="sm"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rgbClr val="FF0000"/>
                </a:solidFill>
                <a:latin typeface="メイリオ" panose="020B0604030504040204" pitchFamily="50" charset="-128"/>
                <a:ea typeface="メイリオ" panose="020B0604030504040204" pitchFamily="50" charset="-128"/>
              </a:rPr>
              <a:t>2</a:t>
            </a:r>
            <a:endParaRPr kumimoji="1" lang="ja-JP" altLang="en-US" dirty="0" smtClean="0">
              <a:solidFill>
                <a:srgbClr val="FF0000"/>
              </a:solidFill>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8532045" y="3429000"/>
            <a:ext cx="360004" cy="360004"/>
          </a:xfrm>
          <a:prstGeom prst="rect">
            <a:avLst/>
          </a:prstGeom>
          <a:noFill/>
          <a:ln>
            <a:noFill/>
            <a:headEnd/>
            <a:tailEnd type="triangle" w="sm"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rgbClr val="FF0000"/>
                </a:solidFill>
                <a:latin typeface="メイリオ" panose="020B0604030504040204" pitchFamily="50" charset="-128"/>
                <a:ea typeface="メイリオ" panose="020B0604030504040204" pitchFamily="50" charset="-128"/>
              </a:rPr>
              <a:t>３</a:t>
            </a:r>
          </a:p>
        </p:txBody>
      </p:sp>
    </p:spTree>
    <p:extLst>
      <p:ext uri="{BB962C8B-B14F-4D97-AF65-F5344CB8AC3E}">
        <p14:creationId xmlns:p14="http://schemas.microsoft.com/office/powerpoint/2010/main" val="3859993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回路は命令制御と演算に大きく分けられる</a:t>
            </a:r>
            <a:endParaRPr kumimoji="1" lang="ja-JP" altLang="en-US" dirty="0"/>
          </a:p>
        </p:txBody>
      </p:sp>
      <p:sp>
        <p:nvSpPr>
          <p:cNvPr id="3" name="テキスト プレースホルダー 2"/>
          <p:cNvSpPr>
            <a:spLocks noGrp="1"/>
          </p:cNvSpPr>
          <p:nvPr>
            <p:ph type="body" sz="quarter" idx="10"/>
          </p:nvPr>
        </p:nvSpPr>
        <p:spPr>
          <a:xfrm>
            <a:off x="251952" y="1268976"/>
            <a:ext cx="8280092" cy="5039749"/>
          </a:xfrm>
        </p:spPr>
        <p:txBody>
          <a:bodyPr/>
          <a:lstStyle/>
          <a:p>
            <a:r>
              <a:rPr lang="ja-JP" altLang="en-US" dirty="0"/>
              <a:t>命令</a:t>
            </a:r>
            <a:r>
              <a:rPr lang="ja-JP" altLang="en-US" dirty="0" smtClean="0"/>
              <a:t>制御：アーキテクチャによって大きく異なる</a:t>
            </a:r>
            <a:endParaRPr lang="en-US" altLang="ja-JP" dirty="0" smtClean="0"/>
          </a:p>
          <a:p>
            <a:pPr lvl="1"/>
            <a:r>
              <a:rPr lang="ja-JP" altLang="en-US" dirty="0" smtClean="0"/>
              <a:t>命令</a:t>
            </a:r>
            <a:r>
              <a:rPr lang="ja-JP" altLang="en-US" dirty="0"/>
              <a:t>の読み出し</a:t>
            </a:r>
            <a:endParaRPr lang="en-US" altLang="ja-JP" dirty="0"/>
          </a:p>
          <a:p>
            <a:pPr lvl="1"/>
            <a:r>
              <a:rPr lang="ja-JP" altLang="en-US" dirty="0"/>
              <a:t>デコード</a:t>
            </a:r>
            <a:endParaRPr lang="en-US" altLang="ja-JP" dirty="0"/>
          </a:p>
          <a:p>
            <a:pPr lvl="1"/>
            <a:r>
              <a:rPr lang="ja-JP" altLang="en-US" dirty="0"/>
              <a:t>レジスタ読み書き</a:t>
            </a:r>
            <a:endParaRPr lang="en-US" altLang="ja-JP" dirty="0"/>
          </a:p>
          <a:p>
            <a:pPr lvl="1"/>
            <a:r>
              <a:rPr lang="ja-JP" altLang="en-US" dirty="0" smtClean="0"/>
              <a:t>（</a:t>
            </a:r>
            <a:r>
              <a:rPr lang="ja-JP" altLang="en-US" dirty="0"/>
              <a:t>命令のスケジューリングや投機関係など</a:t>
            </a:r>
            <a:endParaRPr lang="en-US" altLang="ja-JP" dirty="0"/>
          </a:p>
          <a:p>
            <a:r>
              <a:rPr lang="ja-JP" altLang="en-US" dirty="0" smtClean="0">
                <a:solidFill>
                  <a:schemeClr val="accent5"/>
                </a:solidFill>
              </a:rPr>
              <a:t>演算：基本的に同じ</a:t>
            </a:r>
            <a:endParaRPr lang="en-US" altLang="ja-JP" dirty="0" smtClean="0">
              <a:solidFill>
                <a:schemeClr val="accent5"/>
              </a:solidFill>
            </a:endParaRPr>
          </a:p>
          <a:p>
            <a:pPr lvl="1"/>
            <a:r>
              <a:rPr lang="ja-JP" altLang="en-US" dirty="0" smtClean="0"/>
              <a:t>論理演算，算術演算，</a:t>
            </a:r>
            <a:r>
              <a:rPr kumimoji="1" lang="ja-JP" altLang="en-US" dirty="0" smtClean="0"/>
              <a:t>浮動小数点演算</a:t>
            </a:r>
            <a:endParaRPr kumimoji="1" lang="en-US" altLang="ja-JP" dirty="0" smtClean="0"/>
          </a:p>
          <a:p>
            <a:pPr lvl="1"/>
            <a:r>
              <a:rPr kumimoji="1" lang="ja-JP" altLang="en-US" dirty="0" smtClean="0"/>
              <a:t>これら演算単体は，どのアーキでも同じことをする</a:t>
            </a:r>
            <a:endParaRPr kumimoji="1" lang="en-US" altLang="ja-JP" dirty="0" smtClean="0"/>
          </a:p>
        </p:txBody>
      </p:sp>
      <p:cxnSp>
        <p:nvCxnSpPr>
          <p:cNvPr id="5" name="直線矢印コネクタ 4"/>
          <p:cNvCxnSpPr/>
          <p:nvPr/>
        </p:nvCxnSpPr>
        <p:spPr bwMode="auto">
          <a:xfrm flipV="1">
            <a:off x="7452032" y="1718981"/>
            <a:ext cx="0" cy="2880031"/>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8" name="正方形/長方形 7"/>
          <p:cNvSpPr/>
          <p:nvPr/>
        </p:nvSpPr>
        <p:spPr bwMode="auto">
          <a:xfrm>
            <a:off x="7812036" y="1988983"/>
            <a:ext cx="720008" cy="1710019"/>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lumMod val="75000"/>
                    <a:lumOff val="25000"/>
                  </a:schemeClr>
                </a:solidFill>
                <a:latin typeface="+mn-ea"/>
              </a:rPr>
              <a:t>制御</a:t>
            </a:r>
          </a:p>
        </p:txBody>
      </p:sp>
      <p:sp>
        <p:nvSpPr>
          <p:cNvPr id="7" name="正方形/長方形 6"/>
          <p:cNvSpPr/>
          <p:nvPr/>
        </p:nvSpPr>
        <p:spPr bwMode="auto">
          <a:xfrm>
            <a:off x="7812036" y="3699002"/>
            <a:ext cx="720008" cy="900009"/>
          </a:xfrm>
          <a:prstGeom prst="rect">
            <a:avLst/>
          </a:prstGeom>
          <a:ln>
            <a:headEnd/>
            <a:tailEnd type="triangle" w="sm" len="med"/>
          </a:ln>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lumMod val="75000"/>
                    <a:lumOff val="25000"/>
                  </a:schemeClr>
                </a:solidFill>
                <a:latin typeface="+mn-ea"/>
              </a:rPr>
              <a:t>演算</a:t>
            </a:r>
          </a:p>
        </p:txBody>
      </p:sp>
      <p:cxnSp>
        <p:nvCxnSpPr>
          <p:cNvPr id="10" name="直線コネクタ 9"/>
          <p:cNvCxnSpPr/>
          <p:nvPr/>
        </p:nvCxnSpPr>
        <p:spPr bwMode="auto">
          <a:xfrm>
            <a:off x="7452032" y="4599012"/>
            <a:ext cx="1440016" cy="0"/>
          </a:xfrm>
          <a:prstGeom prst="line">
            <a:avLst/>
          </a:prstGeom>
          <a:ln>
            <a:solidFill>
              <a:schemeClr val="tx1">
                <a:lumMod val="75000"/>
                <a:lumOff val="25000"/>
              </a:schemeClr>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2" name="正方形/長方形 11"/>
          <p:cNvSpPr/>
          <p:nvPr/>
        </p:nvSpPr>
        <p:spPr bwMode="auto">
          <a:xfrm rot="16200000">
            <a:off x="6237019" y="2033984"/>
            <a:ext cx="1530017" cy="360004"/>
          </a:xfrm>
          <a:prstGeom prst="rect">
            <a:avLst/>
          </a:prstGeom>
          <a:noFill/>
          <a:ln>
            <a:noFill/>
            <a:headEnd/>
            <a:tailEnd type="triangle" w="sm" len="med"/>
          </a:ln>
          <a:effectLst/>
          <a:extLst/>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rPr>
              <a:t>エネルギー</a:t>
            </a:r>
            <a:endParaRPr kumimoji="1" lang="en-US" altLang="ja-JP" dirty="0" smtClean="0">
              <a:solidFill>
                <a:schemeClr val="tx1">
                  <a:lumMod val="75000"/>
                  <a:lumOff val="25000"/>
                </a:schemeClr>
              </a:solidFill>
              <a:latin typeface="メイリオ" panose="020B0604030504040204" pitchFamily="50" charset="-128"/>
              <a:ea typeface="メイリオ" panose="020B0604030504040204" pitchFamily="50" charset="-128"/>
            </a:endParaRPr>
          </a:p>
          <a:p>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rPr>
              <a:t>回路面積</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05581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a:xfrm>
            <a:off x="611938" y="1088974"/>
            <a:ext cx="8010089" cy="2069693"/>
          </a:xfrm>
        </p:spPr>
        <p:txBody>
          <a:bodyPr anchor="t"/>
          <a:lstStyle/>
          <a:p>
            <a:r>
              <a:rPr lang="en-US" altLang="ja-JP" dirty="0" smtClean="0"/>
              <a:t>1bit NAND </a:t>
            </a:r>
            <a:r>
              <a:rPr lang="ja-JP" altLang="en-US" dirty="0" smtClean="0"/>
              <a:t>演算器：</a:t>
            </a:r>
            <a:r>
              <a:rPr lang="en-US" altLang="ja-JP" dirty="0" smtClean="0"/>
              <a:t>			4 </a:t>
            </a:r>
            <a:r>
              <a:rPr lang="ja-JP" altLang="en-US" dirty="0" smtClean="0"/>
              <a:t>トランジスタ</a:t>
            </a:r>
            <a:r>
              <a:rPr lang="en-US" altLang="ja-JP" dirty="0" smtClean="0"/>
              <a:t/>
            </a:r>
            <a:br>
              <a:rPr lang="en-US" altLang="ja-JP" dirty="0" smtClean="0"/>
            </a:br>
            <a:endParaRPr lang="en-US" altLang="ja-JP" dirty="0"/>
          </a:p>
          <a:p>
            <a:r>
              <a:rPr kumimoji="1" lang="en-US" altLang="ja-JP" dirty="0" smtClean="0"/>
              <a:t>64bit </a:t>
            </a:r>
            <a:r>
              <a:rPr kumimoji="1" lang="ja-JP" altLang="en-US" dirty="0" smtClean="0"/>
              <a:t>整数加算器：</a:t>
            </a:r>
            <a:r>
              <a:rPr kumimoji="1" lang="en-US" altLang="ja-JP" dirty="0" smtClean="0"/>
              <a:t>			4k </a:t>
            </a:r>
            <a:r>
              <a:rPr kumimoji="1" lang="ja-JP" altLang="en-US" dirty="0" smtClean="0"/>
              <a:t>トランジスタ</a:t>
            </a:r>
            <a:r>
              <a:rPr kumimoji="1" lang="en-US" altLang="ja-JP" dirty="0" smtClean="0"/>
              <a:t/>
            </a:r>
            <a:br>
              <a:rPr kumimoji="1" lang="en-US" altLang="ja-JP" dirty="0" smtClean="0"/>
            </a:br>
            <a:endParaRPr kumimoji="1" lang="en-US" altLang="ja-JP" dirty="0" smtClean="0"/>
          </a:p>
          <a:p>
            <a:r>
              <a:rPr kumimoji="1" lang="en-US" altLang="ja-JP" dirty="0" smtClean="0"/>
              <a:t>MIPS R3000 </a:t>
            </a:r>
            <a:r>
              <a:rPr kumimoji="1" lang="ja-JP" altLang="en-US" dirty="0" smtClean="0"/>
              <a:t>プロセッサ：</a:t>
            </a:r>
            <a:r>
              <a:rPr kumimoji="1" lang="en-US" altLang="ja-JP" dirty="0" smtClean="0"/>
              <a:t>		115k </a:t>
            </a:r>
            <a:r>
              <a:rPr kumimoji="1" lang="ja-JP" altLang="en-US" dirty="0" smtClean="0"/>
              <a:t>トランジスタ</a:t>
            </a:r>
            <a:r>
              <a:rPr kumimoji="1" lang="en-US" altLang="ja-JP" dirty="0" smtClean="0"/>
              <a:t/>
            </a:r>
            <a:br>
              <a:rPr kumimoji="1" lang="en-US" altLang="ja-JP" dirty="0" smtClean="0"/>
            </a:br>
            <a:r>
              <a:rPr kumimoji="1" lang="en-US" altLang="ja-JP" dirty="0" smtClean="0"/>
              <a:t/>
            </a:r>
            <a:br>
              <a:rPr kumimoji="1" lang="en-US" altLang="ja-JP" dirty="0" smtClean="0"/>
            </a:br>
            <a:endParaRPr kumimoji="1" lang="en-US" altLang="ja-JP" dirty="0" smtClean="0"/>
          </a:p>
          <a:p>
            <a:r>
              <a:rPr lang="en-US" altLang="ja-JP" dirty="0" smtClean="0"/>
              <a:t>64bit </a:t>
            </a:r>
            <a:r>
              <a:rPr lang="ja-JP" altLang="en-US" dirty="0" smtClean="0"/>
              <a:t>浮動小数点</a:t>
            </a:r>
            <a:r>
              <a:rPr lang="en-US" altLang="ja-JP" dirty="0" smtClean="0"/>
              <a:t> </a:t>
            </a:r>
            <a:r>
              <a:rPr lang="ja-JP" altLang="en-US" dirty="0" smtClean="0"/>
              <a:t>乗算</a:t>
            </a:r>
            <a:r>
              <a:rPr lang="en-US" altLang="ja-JP" dirty="0" smtClean="0"/>
              <a:t>+</a:t>
            </a:r>
            <a:r>
              <a:rPr lang="ja-JP" altLang="en-US" dirty="0" smtClean="0"/>
              <a:t>加算器：</a:t>
            </a:r>
            <a:r>
              <a:rPr lang="en-US" altLang="ja-JP" dirty="0" smtClean="0"/>
              <a:t>	200k</a:t>
            </a:r>
            <a:r>
              <a:rPr lang="ja-JP" altLang="en-US" dirty="0" smtClean="0"/>
              <a:t>トランジスタ</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a:t/>
            </a:r>
            <a:br>
              <a:rPr lang="en-US" altLang="ja-JP" dirty="0"/>
            </a:br>
            <a:r>
              <a:rPr lang="en-US" altLang="ja-JP" sz="1100" dirty="0"/>
              <a:t>Ryota Shioya, Masahiro Goshima, and Hideki </a:t>
            </a:r>
            <a:r>
              <a:rPr lang="en-US" altLang="ja-JP" sz="1100" dirty="0" smtClean="0"/>
              <a:t>Ando: A </a:t>
            </a:r>
            <a:r>
              <a:rPr lang="en-US" altLang="ja-JP" sz="1100" dirty="0"/>
              <a:t>Front-end Execution Architecture for High Energy </a:t>
            </a:r>
            <a:r>
              <a:rPr lang="en-US" altLang="ja-JP" sz="1100" dirty="0" smtClean="0"/>
              <a:t>Efficiency, MICRO 2014 </a:t>
            </a:r>
            <a:r>
              <a:rPr lang="ja-JP" altLang="en-US" sz="1100" dirty="0" smtClean="0"/>
              <a:t>より</a:t>
            </a:r>
            <a:endParaRPr kumimoji="1" lang="ja-JP" altLang="en-US" dirty="0"/>
          </a:p>
        </p:txBody>
      </p:sp>
      <p:sp>
        <p:nvSpPr>
          <p:cNvPr id="2" name="タイトル 1"/>
          <p:cNvSpPr>
            <a:spLocks noGrp="1"/>
          </p:cNvSpPr>
          <p:nvPr>
            <p:ph type="title"/>
          </p:nvPr>
        </p:nvSpPr>
        <p:spPr/>
        <p:txBody>
          <a:bodyPr/>
          <a:lstStyle/>
          <a:p>
            <a:r>
              <a:rPr lang="ja-JP" altLang="en-US" dirty="0" smtClean="0"/>
              <a:t>いろいろな回路の規模</a:t>
            </a:r>
            <a:endParaRPr kumimoji="1" lang="ja-JP" altLang="en-US" dirty="0"/>
          </a:p>
        </p:txBody>
      </p:sp>
      <p:sp>
        <p:nvSpPr>
          <p:cNvPr id="5" name="正方形/長方形 4"/>
          <p:cNvSpPr/>
          <p:nvPr/>
        </p:nvSpPr>
        <p:spPr bwMode="auto">
          <a:xfrm>
            <a:off x="1061961" y="2528990"/>
            <a:ext cx="180000" cy="180000"/>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smtClean="0">
              <a:solidFill>
                <a:schemeClr val="tx1">
                  <a:lumMod val="75000"/>
                  <a:lumOff val="25000"/>
                </a:schemeClr>
              </a:solidFill>
              <a:latin typeface="+mn-ea"/>
            </a:endParaRPr>
          </a:p>
        </p:txBody>
      </p:sp>
      <p:sp>
        <p:nvSpPr>
          <p:cNvPr id="4" name="正方形/長方形 3"/>
          <p:cNvSpPr/>
          <p:nvPr/>
        </p:nvSpPr>
        <p:spPr bwMode="auto">
          <a:xfrm rot="5400000">
            <a:off x="2636961" y="3474018"/>
            <a:ext cx="450000" cy="3600000"/>
          </a:xfrm>
          <a:prstGeom prst="rect">
            <a:avLst/>
          </a:prstGeom>
          <a:gradFill flip="none"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0800000" scaled="1"/>
            <a:tileRect/>
          </a:gradFill>
          <a:ln>
            <a:headEnd/>
            <a:tailEnd type="triangle" w="sm" len="med"/>
          </a:ln>
          <a:ex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smtClean="0">
              <a:solidFill>
                <a:schemeClr val="tx1">
                  <a:lumMod val="75000"/>
                  <a:lumOff val="25000"/>
                </a:schemeClr>
              </a:solidFill>
              <a:latin typeface="+mn-ea"/>
            </a:endParaRPr>
          </a:p>
        </p:txBody>
      </p:sp>
      <p:sp>
        <p:nvSpPr>
          <p:cNvPr id="13" name="正方形/長方形 12"/>
          <p:cNvSpPr/>
          <p:nvPr/>
        </p:nvSpPr>
        <p:spPr bwMode="auto">
          <a:xfrm rot="5400000">
            <a:off x="1781971" y="2888992"/>
            <a:ext cx="450000" cy="1890021"/>
          </a:xfrm>
          <a:prstGeom prst="rect">
            <a:avLst/>
          </a:prstGeom>
          <a:gradFill flip="none" rotWithShape="1">
            <a:lin ang="10800000" scaled="1"/>
            <a:tileRect/>
          </a:gradFill>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smtClean="0">
              <a:solidFill>
                <a:schemeClr val="tx1">
                  <a:lumMod val="75000"/>
                  <a:lumOff val="25000"/>
                </a:schemeClr>
              </a:solidFill>
              <a:latin typeface="+mn-ea"/>
            </a:endParaRPr>
          </a:p>
        </p:txBody>
      </p:sp>
      <p:sp>
        <p:nvSpPr>
          <p:cNvPr id="16" name="正方形/長方形 15"/>
          <p:cNvSpPr/>
          <p:nvPr/>
        </p:nvSpPr>
        <p:spPr bwMode="auto">
          <a:xfrm>
            <a:off x="881959" y="1448978"/>
            <a:ext cx="2745030" cy="360004"/>
          </a:xfrm>
          <a:prstGeom prst="rect">
            <a:avLst/>
          </a:prstGeom>
          <a:noFill/>
          <a:ln>
            <a:noFill/>
            <a:headEnd/>
            <a:tailEnd type="triangle" w="sm" len="med"/>
          </a:ln>
          <a:effectLst/>
          <a:extLst/>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sz="1400" dirty="0" smtClean="0">
                <a:solidFill>
                  <a:schemeClr val="tx1">
                    <a:lumMod val="75000"/>
                    <a:lumOff val="25000"/>
                  </a:schemeClr>
                </a:solidFill>
                <a:latin typeface="メイリオ" panose="020B0604030504040204" pitchFamily="50" charset="-128"/>
                <a:ea typeface="メイリオ" panose="020B0604030504040204" pitchFamily="50" charset="-128"/>
              </a:rPr>
              <a:t>（小さすぎて見えない</a:t>
            </a:r>
            <a:endPar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389310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回路規模の例からわかること</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smtClean="0"/>
              <a:t>MIPS </a:t>
            </a:r>
            <a:r>
              <a:rPr kumimoji="1" lang="ja-JP" altLang="en-US" dirty="0" smtClean="0"/>
              <a:t>プロセッサ全体に対する相対的な大きさで考える：</a:t>
            </a:r>
            <a:endParaRPr kumimoji="1" lang="en-US" altLang="ja-JP" dirty="0" smtClean="0"/>
          </a:p>
          <a:p>
            <a:pPr lvl="1"/>
            <a:endParaRPr kumimoji="1" lang="en-US" altLang="ja-JP" dirty="0" smtClean="0"/>
          </a:p>
          <a:p>
            <a:pPr lvl="1"/>
            <a:r>
              <a:rPr kumimoji="1" lang="en-US" altLang="ja-JP" dirty="0" smtClean="0"/>
              <a:t>1</a:t>
            </a:r>
            <a:r>
              <a:rPr kumimoji="1" lang="ja-JP" altLang="en-US" dirty="0" smtClean="0"/>
              <a:t>ビット論理演算：</a:t>
            </a:r>
            <a:endParaRPr kumimoji="1" lang="en-US" altLang="ja-JP" dirty="0" smtClean="0"/>
          </a:p>
          <a:p>
            <a:pPr lvl="2"/>
            <a:r>
              <a:rPr kumimoji="1" lang="ja-JP" altLang="en-US" dirty="0" smtClean="0"/>
              <a:t>命令制御がほぼ全てを占める</a:t>
            </a:r>
            <a:endParaRPr kumimoji="1" lang="en-US" altLang="ja-JP" dirty="0" smtClean="0"/>
          </a:p>
          <a:p>
            <a:pPr lvl="2"/>
            <a:endParaRPr kumimoji="1" lang="en-US" altLang="ja-JP" dirty="0" smtClean="0"/>
          </a:p>
          <a:p>
            <a:pPr lvl="1"/>
            <a:r>
              <a:rPr kumimoji="1" lang="en-US" altLang="ja-JP" dirty="0" smtClean="0"/>
              <a:t>64 </a:t>
            </a:r>
            <a:r>
              <a:rPr kumimoji="1" lang="ja-JP" altLang="en-US" dirty="0" smtClean="0"/>
              <a:t>ビット加算</a:t>
            </a:r>
            <a:endParaRPr kumimoji="1" lang="en-US" altLang="ja-JP" dirty="0" smtClean="0"/>
          </a:p>
          <a:p>
            <a:pPr lvl="2"/>
            <a:r>
              <a:rPr kumimoji="1" lang="ja-JP" altLang="en-US" dirty="0" smtClean="0"/>
              <a:t>命令制御が大半を占める</a:t>
            </a:r>
            <a:endParaRPr kumimoji="1" lang="en-US" altLang="ja-JP" dirty="0" smtClean="0"/>
          </a:p>
          <a:p>
            <a:pPr lvl="2"/>
            <a:endParaRPr kumimoji="1" lang="en-US" altLang="ja-JP" dirty="0" smtClean="0"/>
          </a:p>
          <a:p>
            <a:pPr lvl="1"/>
            <a:r>
              <a:rPr kumimoji="1" lang="en-US" altLang="ja-JP" dirty="0" smtClean="0"/>
              <a:t>FP </a:t>
            </a:r>
            <a:r>
              <a:rPr kumimoji="1" lang="ja-JP" altLang="en-US" dirty="0" smtClean="0"/>
              <a:t>演算</a:t>
            </a:r>
            <a:endParaRPr kumimoji="1" lang="en-US" altLang="ja-JP" dirty="0" smtClean="0"/>
          </a:p>
          <a:p>
            <a:pPr lvl="2"/>
            <a:r>
              <a:rPr kumimoji="1" lang="ja-JP" altLang="en-US" dirty="0" smtClean="0"/>
              <a:t>演算器の方が大きい</a:t>
            </a:r>
            <a:endParaRPr kumimoji="1" lang="en-US" altLang="ja-JP" dirty="0" smtClean="0"/>
          </a:p>
          <a:p>
            <a:r>
              <a:rPr kumimoji="1" lang="ja-JP" altLang="en-US" dirty="0" smtClean="0"/>
              <a:t>消費エネルギーも，これに準じた大きさとなる</a:t>
            </a:r>
            <a:endParaRPr kumimoji="1" lang="ja-JP" altLang="en-US" dirty="0"/>
          </a:p>
        </p:txBody>
      </p:sp>
    </p:spTree>
    <p:extLst>
      <p:ext uri="{BB962C8B-B14F-4D97-AF65-F5344CB8AC3E}">
        <p14:creationId xmlns:p14="http://schemas.microsoft.com/office/powerpoint/2010/main" val="41533919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AMD Bulldozer </a:t>
            </a:r>
            <a:r>
              <a:rPr kumimoji="1" lang="ja-JP" altLang="en-US" dirty="0" smtClean="0"/>
              <a:t>のチップ写真</a:t>
            </a:r>
            <a:endParaRPr kumimoji="1" lang="ja-JP" altLang="en-US" dirty="0"/>
          </a:p>
        </p:txBody>
      </p:sp>
      <p:pic>
        <p:nvPicPr>
          <p:cNvPr id="4" name="図 3"/>
          <p:cNvPicPr>
            <a:picLocks noChangeAspect="1"/>
          </p:cNvPicPr>
          <p:nvPr/>
        </p:nvPicPr>
        <p:blipFill>
          <a:blip r:embed="rId2"/>
          <a:stretch>
            <a:fillRect/>
          </a:stretch>
        </p:blipFill>
        <p:spPr>
          <a:xfrm>
            <a:off x="971960" y="1268976"/>
            <a:ext cx="7492327" cy="3925378"/>
          </a:xfrm>
          <a:prstGeom prst="rect">
            <a:avLst/>
          </a:prstGeom>
        </p:spPr>
      </p:pic>
      <p:sp>
        <p:nvSpPr>
          <p:cNvPr id="3" name="テキスト プレースホルダー 2"/>
          <p:cNvSpPr>
            <a:spLocks noGrp="1"/>
          </p:cNvSpPr>
          <p:nvPr>
            <p:ph type="body" sz="quarter" idx="10"/>
          </p:nvPr>
        </p:nvSpPr>
        <p:spPr>
          <a:xfrm>
            <a:off x="611956" y="5769026"/>
            <a:ext cx="8280092" cy="539699"/>
          </a:xfrm>
        </p:spPr>
        <p:txBody>
          <a:bodyPr/>
          <a:lstStyle/>
          <a:p>
            <a:r>
              <a:rPr lang="en-US" altLang="ja-JP" sz="1100" dirty="0"/>
              <a:t>Tim Fischer1 , Srikanth Arekapudi2 , Eric Busta1 , Carl Dietz3 , Michael Golden2 , Scott Hilker2 , Aaron Horiuchi1 , Kevin A. Hurd1 , Dave Johnson1 , Hugh McIntyre2 , Samuel Naffziger1 , James Vinh2 , Jonathan White4 , Kathryn </a:t>
            </a:r>
            <a:r>
              <a:rPr lang="en-US" altLang="ja-JP" sz="1100" dirty="0" smtClean="0"/>
              <a:t>Wilcox, Design </a:t>
            </a:r>
            <a:r>
              <a:rPr lang="en-US" altLang="ja-JP" sz="1100" dirty="0"/>
              <a:t>Solutions for the Bulldozer 32nm SOI 2-Core Processor Module in an 8-Core </a:t>
            </a:r>
            <a:r>
              <a:rPr lang="en-US" altLang="ja-JP" sz="1100" dirty="0" smtClean="0"/>
              <a:t>CPU, ISSCC 2011 </a:t>
            </a:r>
            <a:r>
              <a:rPr lang="ja-JP" altLang="en-US" sz="1100" dirty="0" smtClean="0"/>
              <a:t>より</a:t>
            </a:r>
            <a:endParaRPr kumimoji="1" lang="ja-JP" altLang="en-US" sz="1100" dirty="0"/>
          </a:p>
        </p:txBody>
      </p:sp>
      <p:sp>
        <p:nvSpPr>
          <p:cNvPr id="6" name="正方形/長方形 5"/>
          <p:cNvSpPr/>
          <p:nvPr/>
        </p:nvSpPr>
        <p:spPr bwMode="auto">
          <a:xfrm>
            <a:off x="1241963" y="2798993"/>
            <a:ext cx="180002" cy="540006"/>
          </a:xfrm>
          <a:prstGeom prst="rect">
            <a:avLst/>
          </a:prstGeom>
          <a:solidFill>
            <a:srgbClr val="009999">
              <a:alpha val="50000"/>
            </a:srgbClr>
          </a:solidFill>
          <a:ln>
            <a:headEnd/>
            <a:tailEnd type="triangle" w="sm" len="med"/>
          </a:ln>
          <a:ex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sz="1200" b="1" dirty="0" smtClean="0">
                <a:solidFill>
                  <a:schemeClr val="bg1"/>
                </a:solidFill>
                <a:latin typeface="+mn-ea"/>
              </a:rPr>
              <a:t>ALU</a:t>
            </a:r>
            <a:endParaRPr kumimoji="1" lang="ja-JP" altLang="en-US" sz="1200" b="1" dirty="0" smtClean="0">
              <a:solidFill>
                <a:schemeClr val="bg1"/>
              </a:solidFill>
              <a:latin typeface="+mn-ea"/>
            </a:endParaRPr>
          </a:p>
        </p:txBody>
      </p:sp>
      <p:sp>
        <p:nvSpPr>
          <p:cNvPr id="7" name="正方形/長方形 6"/>
          <p:cNvSpPr/>
          <p:nvPr/>
        </p:nvSpPr>
        <p:spPr bwMode="auto">
          <a:xfrm>
            <a:off x="4481999" y="2798993"/>
            <a:ext cx="180002" cy="540006"/>
          </a:xfrm>
          <a:prstGeom prst="rect">
            <a:avLst/>
          </a:prstGeom>
          <a:solidFill>
            <a:srgbClr val="009999">
              <a:alpha val="50000"/>
            </a:srgbClr>
          </a:solidFill>
          <a:ln>
            <a:headEnd/>
            <a:tailEnd type="triangle" w="sm" len="med"/>
          </a:ln>
          <a:ex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sz="1200" b="1" dirty="0" smtClean="0">
                <a:solidFill>
                  <a:schemeClr val="bg1"/>
                </a:solidFill>
                <a:latin typeface="+mn-ea"/>
              </a:rPr>
              <a:t>ALU</a:t>
            </a:r>
            <a:endParaRPr kumimoji="1" lang="ja-JP" altLang="en-US" sz="1200" b="1" dirty="0" smtClean="0">
              <a:solidFill>
                <a:schemeClr val="bg1"/>
              </a:solidFill>
              <a:latin typeface="+mn-ea"/>
            </a:endParaRPr>
          </a:p>
        </p:txBody>
      </p:sp>
      <p:sp>
        <p:nvSpPr>
          <p:cNvPr id="8" name="正方形/長方形 7"/>
          <p:cNvSpPr/>
          <p:nvPr/>
        </p:nvSpPr>
        <p:spPr bwMode="auto">
          <a:xfrm>
            <a:off x="1151962" y="4329010"/>
            <a:ext cx="3420038" cy="720008"/>
          </a:xfrm>
          <a:prstGeom prst="rect">
            <a:avLst/>
          </a:prstGeom>
          <a:solidFill>
            <a:srgbClr val="9933FF">
              <a:alpha val="49804"/>
            </a:srgbClr>
          </a:solidFill>
          <a:ln>
            <a:headEnd/>
            <a:tailEnd type="triangle" w="sm" len="med"/>
          </a:ln>
          <a:ex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FPU</a:t>
            </a:r>
            <a:endParaRPr kumimoji="1" lang="ja-JP" altLang="en-US" sz="1400" b="1" dirty="0" smtClean="0">
              <a:solidFill>
                <a:schemeClr val="bg1"/>
              </a:solidFill>
              <a:latin typeface="+mn-ea"/>
            </a:endParaRPr>
          </a:p>
        </p:txBody>
      </p:sp>
    </p:spTree>
    <p:extLst>
      <p:ext uri="{BB962C8B-B14F-4D97-AF65-F5344CB8AC3E}">
        <p14:creationId xmlns:p14="http://schemas.microsoft.com/office/powerpoint/2010/main" val="283501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AMD </a:t>
            </a:r>
            <a:r>
              <a:rPr lang="ja-JP" altLang="ja-JP" dirty="0"/>
              <a:t>Steamroller </a:t>
            </a:r>
            <a:r>
              <a:rPr lang="ja-JP" altLang="en-US" dirty="0" smtClean="0"/>
              <a:t>の消費電力</a:t>
            </a:r>
            <a:endParaRPr kumimoji="1" lang="ja-JP" altLang="en-US" dirty="0"/>
          </a:p>
        </p:txBody>
      </p:sp>
      <p:sp>
        <p:nvSpPr>
          <p:cNvPr id="3" name="テキスト プレースホルダー 2"/>
          <p:cNvSpPr>
            <a:spLocks noGrp="1"/>
          </p:cNvSpPr>
          <p:nvPr>
            <p:ph type="body" sz="quarter" idx="10"/>
          </p:nvPr>
        </p:nvSpPr>
        <p:spPr>
          <a:xfrm>
            <a:off x="701957" y="4869016"/>
            <a:ext cx="8280092" cy="1439709"/>
          </a:xfrm>
        </p:spPr>
        <p:txBody>
          <a:bodyPr/>
          <a:lstStyle/>
          <a:p>
            <a:r>
              <a:rPr kumimoji="1" lang="en-US" altLang="ja-JP" dirty="0" smtClean="0"/>
              <a:t>ALU</a:t>
            </a:r>
            <a:r>
              <a:rPr kumimoji="1" lang="ja-JP" altLang="en-US" dirty="0" smtClean="0"/>
              <a:t>：整数演算器</a:t>
            </a:r>
            <a:endParaRPr kumimoji="1" lang="en-US" altLang="ja-JP" dirty="0" smtClean="0"/>
          </a:p>
          <a:p>
            <a:pPr lvl="1"/>
            <a:r>
              <a:rPr kumimoji="1" lang="ja-JP" altLang="en-US" dirty="0" smtClean="0"/>
              <a:t>全体からみると，大きな割合を占めていない</a:t>
            </a:r>
            <a:endParaRPr kumimoji="1" lang="en-US" altLang="ja-JP" dirty="0" smtClean="0"/>
          </a:p>
          <a:p>
            <a:r>
              <a:rPr lang="en-US" altLang="ja-JP" dirty="0" smtClean="0"/>
              <a:t>FPU</a:t>
            </a:r>
            <a:r>
              <a:rPr lang="ja-JP" altLang="en-US" dirty="0" smtClean="0"/>
              <a:t>：</a:t>
            </a:r>
            <a:r>
              <a:rPr lang="en-US" altLang="ja-JP" dirty="0" smtClean="0"/>
              <a:t>FP </a:t>
            </a:r>
            <a:r>
              <a:rPr lang="ja-JP" altLang="en-US" dirty="0" smtClean="0"/>
              <a:t>演算器</a:t>
            </a:r>
            <a:endParaRPr lang="en-US" altLang="ja-JP" dirty="0" smtClean="0"/>
          </a:p>
          <a:p>
            <a:pPr lvl="1"/>
            <a:r>
              <a:rPr lang="ja-JP" altLang="en-US" dirty="0" smtClean="0"/>
              <a:t>稼働時（</a:t>
            </a:r>
            <a:r>
              <a:rPr lang="en-US" altLang="ja-JP" dirty="0" smtClean="0"/>
              <a:t>Max FP</a:t>
            </a:r>
            <a:r>
              <a:rPr lang="ja-JP" altLang="en-US" dirty="0" smtClean="0"/>
              <a:t>）には，かなり大きな割合を占める</a:t>
            </a:r>
            <a:endParaRPr kumimoji="1" lang="ja-JP" altLang="en-US" dirty="0"/>
          </a:p>
        </p:txBody>
      </p:sp>
      <p:pic>
        <p:nvPicPr>
          <p:cNvPr id="4" name="図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501977" y="1088974"/>
            <a:ext cx="4230047" cy="3430063"/>
          </a:xfrm>
          <a:prstGeom prst="rect">
            <a:avLst/>
          </a:prstGeom>
        </p:spPr>
      </p:pic>
      <p:sp>
        <p:nvSpPr>
          <p:cNvPr id="5" name="円/楕円 4"/>
          <p:cNvSpPr/>
          <p:nvPr/>
        </p:nvSpPr>
        <p:spPr bwMode="auto">
          <a:xfrm>
            <a:off x="5562012" y="3068997"/>
            <a:ext cx="720008" cy="540006"/>
          </a:xfrm>
          <a:prstGeom prst="ellipse">
            <a:avLst/>
          </a:prstGeom>
          <a:noFill/>
          <a:ln>
            <a:solidFill>
              <a:srgbClr val="FF0000"/>
            </a:solidFill>
            <a:headEnd/>
            <a:tailEnd type="triangle" w="sm" len="med"/>
          </a:ln>
          <a:ex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Tree>
    <p:extLst>
      <p:ext uri="{BB962C8B-B14F-4D97-AF65-F5344CB8AC3E}">
        <p14:creationId xmlns:p14="http://schemas.microsoft.com/office/powerpoint/2010/main" val="2951128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エネルギーは</a:t>
            </a:r>
            <a:r>
              <a:rPr lang="ja-JP" altLang="en-US" dirty="0"/>
              <a:t>命令制御と演算の比率によって</a:t>
            </a:r>
            <a:r>
              <a:rPr lang="ja-JP" altLang="en-US" dirty="0" smtClean="0"/>
              <a:t>決まる</a:t>
            </a:r>
            <a:endParaRPr kumimoji="1" lang="ja-JP" altLang="en-US" dirty="0"/>
          </a:p>
        </p:txBody>
      </p:sp>
      <p:sp>
        <p:nvSpPr>
          <p:cNvPr id="3" name="テキスト プレースホルダー 2"/>
          <p:cNvSpPr>
            <a:spLocks noGrp="1"/>
          </p:cNvSpPr>
          <p:nvPr>
            <p:ph type="body" sz="quarter" idx="10"/>
          </p:nvPr>
        </p:nvSpPr>
        <p:spPr>
          <a:xfrm>
            <a:off x="251952" y="1088974"/>
            <a:ext cx="8280092" cy="5219751"/>
          </a:xfrm>
        </p:spPr>
        <p:txBody>
          <a:bodyPr/>
          <a:lstStyle/>
          <a:p>
            <a:r>
              <a:rPr kumimoji="1" lang="en-US" altLang="ja-JP" dirty="0" smtClean="0"/>
              <a:t>CPU</a:t>
            </a:r>
            <a:r>
              <a:rPr kumimoji="1" lang="ja-JP" altLang="en-US" dirty="0" smtClean="0"/>
              <a:t>：演算以外の制御</a:t>
            </a:r>
            <a:r>
              <a:rPr kumimoji="1" lang="ja-JP" altLang="en-US" dirty="0" smtClean="0"/>
              <a:t>部分が大きい</a:t>
            </a:r>
            <a:endParaRPr kumimoji="1" lang="en-US" altLang="ja-JP" dirty="0" smtClean="0"/>
          </a:p>
          <a:p>
            <a:pPr lvl="1"/>
            <a:r>
              <a:rPr kumimoji="1" lang="ja-JP" altLang="en-US" dirty="0" smtClean="0"/>
              <a:t>基本１つ</a:t>
            </a:r>
            <a:r>
              <a:rPr kumimoji="1" lang="ja-JP" altLang="en-US" dirty="0" smtClean="0"/>
              <a:t>の命令が１つのデータを</a:t>
            </a:r>
            <a:r>
              <a:rPr kumimoji="1" lang="ja-JP" altLang="en-US" dirty="0" smtClean="0"/>
              <a:t>操作</a:t>
            </a:r>
            <a:endParaRPr kumimoji="1" lang="en-US" altLang="ja-JP" dirty="0" smtClean="0"/>
          </a:p>
          <a:p>
            <a:pPr lvl="1"/>
            <a:r>
              <a:rPr kumimoji="1" lang="ja-JP" altLang="en-US" dirty="0" smtClean="0"/>
              <a:t>高速化のため命令の実行順を入れ替える等もする</a:t>
            </a:r>
            <a:endParaRPr kumimoji="1" lang="en-US" altLang="ja-JP" dirty="0" smtClean="0"/>
          </a:p>
          <a:p>
            <a:r>
              <a:rPr lang="en-US" altLang="ja-JP" dirty="0" smtClean="0"/>
              <a:t>GPU</a:t>
            </a:r>
            <a:r>
              <a:rPr lang="ja-JP" altLang="en-US" dirty="0" smtClean="0"/>
              <a:t>：</a:t>
            </a:r>
            <a:r>
              <a:rPr lang="ja-JP" altLang="en-US" dirty="0"/>
              <a:t>制御部分</a:t>
            </a:r>
            <a:r>
              <a:rPr lang="ja-JP" altLang="en-US" dirty="0" smtClean="0"/>
              <a:t>が相対的に小さい</a:t>
            </a:r>
            <a:endParaRPr lang="en-US" altLang="ja-JP" dirty="0" smtClean="0"/>
          </a:p>
          <a:p>
            <a:pPr lvl="1"/>
            <a:r>
              <a:rPr lang="ja-JP" altLang="en-US" dirty="0" smtClean="0">
                <a:solidFill>
                  <a:schemeClr val="accent5"/>
                </a:solidFill>
              </a:rPr>
              <a:t>１つの</a:t>
            </a:r>
            <a:r>
              <a:rPr lang="ja-JP" altLang="en-US" dirty="0">
                <a:solidFill>
                  <a:schemeClr val="accent5"/>
                </a:solidFill>
              </a:rPr>
              <a:t>命令</a:t>
            </a:r>
            <a:r>
              <a:rPr lang="ja-JP" altLang="en-US" dirty="0" smtClean="0">
                <a:solidFill>
                  <a:schemeClr val="accent5"/>
                </a:solidFill>
              </a:rPr>
              <a:t>で多数のデータを操作</a:t>
            </a:r>
            <a:endParaRPr lang="en-US" altLang="ja-JP" dirty="0" smtClean="0">
              <a:solidFill>
                <a:schemeClr val="accent5"/>
              </a:solidFill>
            </a:endParaRPr>
          </a:p>
          <a:p>
            <a:pPr lvl="1"/>
            <a:r>
              <a:rPr lang="ja-JP" altLang="en-US" dirty="0" smtClean="0"/>
              <a:t>命令フェッチ</a:t>
            </a:r>
            <a:r>
              <a:rPr lang="en-US" altLang="ja-JP" dirty="0" smtClean="0"/>
              <a:t>/</a:t>
            </a:r>
            <a:r>
              <a:rPr lang="ja-JP" altLang="en-US" dirty="0" smtClean="0"/>
              <a:t>デコードなどに必要な分が減る</a:t>
            </a:r>
            <a:endParaRPr lang="en-US" altLang="ja-JP" dirty="0" smtClean="0"/>
          </a:p>
          <a:p>
            <a:r>
              <a:rPr lang="ja-JP" altLang="en-US" dirty="0" smtClean="0"/>
              <a:t>専用回路：制御部分やレジスタがない</a:t>
            </a:r>
            <a:endParaRPr lang="en-US" altLang="ja-JP" dirty="0" smtClean="0"/>
          </a:p>
          <a:p>
            <a:pPr lvl="1"/>
            <a:r>
              <a:rPr kumimoji="1" lang="ja-JP" altLang="en-US" dirty="0" smtClean="0"/>
              <a:t>そもそも命令で処理しない</a:t>
            </a:r>
            <a:endParaRPr kumimoji="1" lang="en-US" altLang="ja-JP" dirty="0" smtClean="0"/>
          </a:p>
          <a:p>
            <a:pPr lvl="1"/>
            <a:r>
              <a:rPr lang="ja-JP" altLang="en-US" dirty="0">
                <a:solidFill>
                  <a:schemeClr val="accent5"/>
                </a:solidFill>
              </a:rPr>
              <a:t>演算器のみが繋がったような</a:t>
            </a:r>
            <a:r>
              <a:rPr lang="ja-JP" altLang="en-US" dirty="0" smtClean="0">
                <a:solidFill>
                  <a:schemeClr val="accent5"/>
                </a:solidFill>
              </a:rPr>
              <a:t>構造に流し込む</a:t>
            </a:r>
            <a:endParaRPr kumimoji="1" lang="ja-JP" altLang="en-US" dirty="0">
              <a:solidFill>
                <a:schemeClr val="accent5"/>
              </a:solidFill>
            </a:endParaRPr>
          </a:p>
        </p:txBody>
      </p:sp>
      <p:sp>
        <p:nvSpPr>
          <p:cNvPr id="4" name="正方形/長方形 3"/>
          <p:cNvSpPr/>
          <p:nvPr/>
        </p:nvSpPr>
        <p:spPr bwMode="auto">
          <a:xfrm>
            <a:off x="6732024" y="1268976"/>
            <a:ext cx="2070023" cy="2790030"/>
          </a:xfrm>
          <a:prstGeom prst="rect">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6642024" y="908971"/>
            <a:ext cx="2160024" cy="360004"/>
          </a:xfrm>
          <a:prstGeom prst="rect">
            <a:avLst/>
          </a:prstGeom>
          <a:noFill/>
          <a:ln>
            <a:noFill/>
            <a:headEnd/>
            <a:tailEnd type="triangle" w="sm" len="med"/>
          </a:ln>
          <a:effectLst/>
          <a:ex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smtClean="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822026" y="1448977"/>
            <a:ext cx="360004" cy="360004"/>
          </a:xfrm>
          <a:prstGeom prst="rect">
            <a:avLst/>
          </a:prstGeom>
          <a:noFill/>
          <a:ln>
            <a:noFill/>
            <a:headEnd/>
            <a:tailEnd type="triangle" w="sm"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rPr>
              <a:t>A</a:t>
            </a:r>
            <a:endParaRPr kumimoji="1" lang="ja-JP" altLang="en-US" dirty="0" smtClean="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7812037" y="1448977"/>
            <a:ext cx="360004" cy="360004"/>
          </a:xfrm>
          <a:prstGeom prst="rect">
            <a:avLst/>
          </a:prstGeom>
          <a:noFill/>
          <a:ln>
            <a:noFill/>
            <a:headEnd/>
            <a:tailEnd type="triangl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rPr>
              <a:t>PC</a:t>
            </a:r>
            <a:endParaRPr kumimoji="1" lang="ja-JP" altLang="en-US" dirty="0" smtClean="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6822026" y="1808981"/>
            <a:ext cx="360004" cy="360004"/>
          </a:xfrm>
          <a:prstGeom prst="rect">
            <a:avLst/>
          </a:prstGeom>
          <a:noFill/>
          <a:ln>
            <a:noFill/>
            <a:headEnd/>
            <a:tailEnd type="triangle" w="sm"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rPr>
              <a:t>B</a:t>
            </a:r>
            <a:endParaRPr kumimoji="1" lang="ja-JP" altLang="en-US" dirty="0" smtClean="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6822026" y="2168985"/>
            <a:ext cx="360004" cy="360004"/>
          </a:xfrm>
          <a:prstGeom prst="rect">
            <a:avLst/>
          </a:prstGeom>
          <a:noFill/>
          <a:ln>
            <a:noFill/>
            <a:headEnd/>
            <a:tailEnd type="triangle" w="sm"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rPr>
              <a:t>C</a:t>
            </a:r>
            <a:endParaRPr kumimoji="1" lang="ja-JP" altLang="en-US" dirty="0" smtClean="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6822026" y="2528989"/>
            <a:ext cx="360004" cy="360004"/>
          </a:xfrm>
          <a:prstGeom prst="rect">
            <a:avLst/>
          </a:prstGeom>
          <a:noFill/>
          <a:ln>
            <a:noFill/>
            <a:headEnd/>
            <a:tailEnd type="triangle" w="sm"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rPr>
              <a:t>D</a:t>
            </a:r>
            <a:endParaRPr kumimoji="1" lang="ja-JP" altLang="en-US" dirty="0" smtClean="0">
              <a:solidFill>
                <a:schemeClr val="tx1"/>
              </a:solidFill>
              <a:latin typeface="メイリオ" panose="020B0604030504040204" pitchFamily="50" charset="-128"/>
              <a:ea typeface="メイリオ" panose="020B0604030504040204" pitchFamily="50" charset="-128"/>
            </a:endParaRPr>
          </a:p>
        </p:txBody>
      </p:sp>
      <p:sp>
        <p:nvSpPr>
          <p:cNvPr id="11" name="フローチャート: 手作業 10"/>
          <p:cNvSpPr/>
          <p:nvPr/>
        </p:nvSpPr>
        <p:spPr bwMode="auto">
          <a:xfrm rot="16200000">
            <a:off x="7894843" y="2356182"/>
            <a:ext cx="914400" cy="360004"/>
          </a:xfrm>
          <a:prstGeom prst="flowChartManualOperation">
            <a:avLst/>
          </a:prstGeom>
          <a:ln>
            <a:headEnd/>
            <a:tailEnd type="triangle" w="sm" len="med"/>
          </a:ln>
          <a:extLst/>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smtClean="0">
                <a:latin typeface="メイリオ" panose="020B0604030504040204" pitchFamily="50" charset="-128"/>
                <a:ea typeface="メイリオ" panose="020B0604030504040204" pitchFamily="50" charset="-128"/>
              </a:rPr>
              <a:t>FU</a:t>
            </a:r>
            <a:endParaRPr kumimoji="1" lang="ja-JP" altLang="en-US" dirty="0" smtClean="0">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6822026" y="2888993"/>
            <a:ext cx="360004" cy="360004"/>
          </a:xfrm>
          <a:prstGeom prst="rect">
            <a:avLst/>
          </a:prstGeom>
          <a:noFill/>
          <a:ln>
            <a:noFill/>
            <a:headEnd/>
            <a:tailEnd type="triangle" w="sm"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rPr>
              <a:t>E</a:t>
            </a:r>
            <a:endParaRPr kumimoji="1" lang="ja-JP" altLang="en-US" dirty="0" smtClean="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6822026" y="3248997"/>
            <a:ext cx="360004" cy="360004"/>
          </a:xfrm>
          <a:prstGeom prst="rect">
            <a:avLst/>
          </a:prstGeom>
          <a:noFill/>
          <a:ln>
            <a:noFill/>
            <a:headEnd/>
            <a:tailEnd type="triangle" w="sm"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rPr>
              <a:t>F</a:t>
            </a:r>
            <a:endParaRPr kumimoji="1" lang="ja-JP" altLang="en-US" dirty="0" smtClean="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182030" y="1448977"/>
            <a:ext cx="360004" cy="360004"/>
          </a:xfrm>
          <a:prstGeom prst="rect">
            <a:avLst/>
          </a:prstGeom>
          <a:ln>
            <a:headEnd/>
            <a:tailEnd type="triangle" w="sm"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bg1"/>
                </a:solidFill>
                <a:latin typeface="メイリオ" panose="020B0604030504040204" pitchFamily="50" charset="-128"/>
                <a:ea typeface="メイリオ" panose="020B0604030504040204" pitchFamily="50" charset="-128"/>
              </a:rPr>
              <a:t>1</a:t>
            </a:r>
            <a:endParaRPr kumimoji="1" lang="ja-JP" altLang="en-US" dirty="0" smtClean="0">
              <a:solidFill>
                <a:schemeClr val="bg1"/>
              </a:solidFill>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182030" y="1808981"/>
            <a:ext cx="360004" cy="360004"/>
          </a:xfrm>
          <a:prstGeom prst="rect">
            <a:avLst/>
          </a:prstGeom>
          <a:ln>
            <a:headEnd/>
            <a:tailEnd type="triangle" w="sm"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bg1"/>
                </a:solidFill>
                <a:latin typeface="メイリオ" panose="020B0604030504040204" pitchFamily="50" charset="-128"/>
                <a:ea typeface="メイリオ" panose="020B0604030504040204" pitchFamily="50" charset="-128"/>
              </a:rPr>
              <a:t>2</a:t>
            </a:r>
            <a:endParaRPr kumimoji="1" lang="ja-JP" altLang="en-US" dirty="0" smtClean="0">
              <a:solidFill>
                <a:schemeClr val="bg1"/>
              </a:solidFill>
              <a:latin typeface="メイリオ" panose="020B0604030504040204" pitchFamily="50" charset="-128"/>
              <a:ea typeface="メイリオ" panose="020B0604030504040204" pitchFamily="50" charset="-128"/>
            </a:endParaRPr>
          </a:p>
        </p:txBody>
      </p:sp>
      <p:sp>
        <p:nvSpPr>
          <p:cNvPr id="16" name="正方形/長方形 15"/>
          <p:cNvSpPr/>
          <p:nvPr/>
        </p:nvSpPr>
        <p:spPr bwMode="auto">
          <a:xfrm>
            <a:off x="7182030" y="2168985"/>
            <a:ext cx="360004" cy="360004"/>
          </a:xfrm>
          <a:prstGeom prst="rect">
            <a:avLst/>
          </a:prstGeom>
          <a:ln>
            <a:headEnd/>
            <a:tailEnd type="triangle" w="sm"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smtClean="0">
              <a:latin typeface="メイリオ" panose="020B0604030504040204" pitchFamily="50" charset="-128"/>
              <a:ea typeface="メイリオ" panose="020B0604030504040204" pitchFamily="50" charset="-128"/>
            </a:endParaRPr>
          </a:p>
        </p:txBody>
      </p:sp>
      <p:sp>
        <p:nvSpPr>
          <p:cNvPr id="17" name="正方形/長方形 16"/>
          <p:cNvSpPr/>
          <p:nvPr/>
        </p:nvSpPr>
        <p:spPr bwMode="auto">
          <a:xfrm>
            <a:off x="7182030" y="2528989"/>
            <a:ext cx="360004" cy="360004"/>
          </a:xfrm>
          <a:prstGeom prst="rect">
            <a:avLst/>
          </a:prstGeom>
          <a:ln>
            <a:headEnd/>
            <a:tailEnd type="triangle" w="sm"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smtClean="0">
                <a:latin typeface="メイリオ" panose="020B0604030504040204" pitchFamily="50" charset="-128"/>
                <a:ea typeface="メイリオ" panose="020B0604030504040204" pitchFamily="50" charset="-128"/>
              </a:rPr>
              <a:t>0</a:t>
            </a:r>
            <a:endParaRPr kumimoji="1" lang="ja-JP" altLang="en-US" dirty="0" smtClean="0">
              <a:latin typeface="メイリオ" panose="020B0604030504040204" pitchFamily="50" charset="-128"/>
              <a:ea typeface="メイリオ" panose="020B0604030504040204" pitchFamily="50" charset="-128"/>
            </a:endParaRPr>
          </a:p>
        </p:txBody>
      </p:sp>
      <p:sp>
        <p:nvSpPr>
          <p:cNvPr id="18" name="正方形/長方形 17"/>
          <p:cNvSpPr/>
          <p:nvPr/>
        </p:nvSpPr>
        <p:spPr bwMode="auto">
          <a:xfrm>
            <a:off x="7182030" y="2888993"/>
            <a:ext cx="360004" cy="360004"/>
          </a:xfrm>
          <a:prstGeom prst="rect">
            <a:avLst/>
          </a:prstGeom>
          <a:ln>
            <a:headEnd/>
            <a:tailEnd type="triangle" w="sm"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smtClean="0">
                <a:latin typeface="メイリオ" panose="020B0604030504040204" pitchFamily="50" charset="-128"/>
                <a:ea typeface="メイリオ" panose="020B0604030504040204" pitchFamily="50" charset="-128"/>
              </a:rPr>
              <a:t>0</a:t>
            </a:r>
            <a:endParaRPr kumimoji="1" lang="ja-JP" altLang="en-US" dirty="0" smtClean="0">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182030" y="3248997"/>
            <a:ext cx="360004" cy="360004"/>
          </a:xfrm>
          <a:prstGeom prst="rect">
            <a:avLst/>
          </a:prstGeom>
          <a:ln>
            <a:headEnd/>
            <a:tailEnd type="triangle" w="sm"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smtClean="0">
                <a:latin typeface="メイリオ" panose="020B0604030504040204" pitchFamily="50" charset="-128"/>
                <a:ea typeface="メイリオ" panose="020B0604030504040204" pitchFamily="50" charset="-128"/>
              </a:rPr>
              <a:t>0</a:t>
            </a:r>
            <a:endParaRPr kumimoji="1" lang="ja-JP" altLang="en-US" dirty="0" smtClean="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8172041" y="1448977"/>
            <a:ext cx="360004" cy="360004"/>
          </a:xfrm>
          <a:prstGeom prst="rect">
            <a:avLst/>
          </a:prstGeom>
          <a:ln>
            <a:headEnd/>
            <a:tailEnd type="triangl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smtClean="0">
                <a:latin typeface="メイリオ" panose="020B0604030504040204" pitchFamily="50" charset="-128"/>
                <a:ea typeface="メイリオ" panose="020B0604030504040204" pitchFamily="50" charset="-128"/>
              </a:rPr>
              <a:t>0</a:t>
            </a:r>
            <a:endParaRPr kumimoji="1" lang="ja-JP" altLang="en-US" dirty="0" smtClean="0">
              <a:latin typeface="メイリオ" panose="020B0604030504040204" pitchFamily="50" charset="-128"/>
              <a:ea typeface="メイリオ" panose="020B0604030504040204" pitchFamily="50" charset="-128"/>
            </a:endParaRPr>
          </a:p>
        </p:txBody>
      </p:sp>
      <p:cxnSp>
        <p:nvCxnSpPr>
          <p:cNvPr id="21" name="直線コネクタ 20"/>
          <p:cNvCxnSpPr/>
          <p:nvPr/>
        </p:nvCxnSpPr>
        <p:spPr bwMode="auto">
          <a:xfrm>
            <a:off x="7632035" y="1448977"/>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2" name="直線コネクタ 21"/>
          <p:cNvCxnSpPr/>
          <p:nvPr/>
        </p:nvCxnSpPr>
        <p:spPr bwMode="auto">
          <a:xfrm>
            <a:off x="7722036" y="1448977"/>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 name="直線コネクタ 22"/>
          <p:cNvCxnSpPr/>
          <p:nvPr/>
        </p:nvCxnSpPr>
        <p:spPr bwMode="auto">
          <a:xfrm>
            <a:off x="7632035" y="2258986"/>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bwMode="auto">
          <a:xfrm>
            <a:off x="7722036" y="2798992"/>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5" name="直線コネクタ 24"/>
          <p:cNvCxnSpPr/>
          <p:nvPr/>
        </p:nvCxnSpPr>
        <p:spPr bwMode="auto">
          <a:xfrm flipV="1">
            <a:off x="7362032" y="3699002"/>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6" name="直線コネクタ 25"/>
          <p:cNvCxnSpPr/>
          <p:nvPr/>
        </p:nvCxnSpPr>
        <p:spPr bwMode="auto">
          <a:xfrm flipH="1">
            <a:off x="7362033" y="3879004"/>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7" name="直線コネクタ 26"/>
          <p:cNvCxnSpPr/>
          <p:nvPr/>
        </p:nvCxnSpPr>
        <p:spPr bwMode="auto">
          <a:xfrm flipH="1">
            <a:off x="8532045" y="2528989"/>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bwMode="auto">
          <a:xfrm flipV="1">
            <a:off x="8622046" y="2528989"/>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2" name="フローチャート: 手作業 31"/>
          <p:cNvSpPr/>
          <p:nvPr/>
        </p:nvSpPr>
        <p:spPr bwMode="auto">
          <a:xfrm rot="16200000">
            <a:off x="7354836" y="5866222"/>
            <a:ext cx="914400" cy="360004"/>
          </a:xfrm>
          <a:prstGeom prst="flowChartManualOperation">
            <a:avLst/>
          </a:prstGeom>
          <a:ln>
            <a:headEnd/>
            <a:tailEnd type="triangle" w="sm" len="med"/>
          </a:ln>
          <a:extLst/>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smtClean="0">
                <a:latin typeface="メイリオ" panose="020B0604030504040204" pitchFamily="50" charset="-128"/>
                <a:ea typeface="メイリオ" panose="020B0604030504040204" pitchFamily="50" charset="-128"/>
              </a:rPr>
              <a:t>FU</a:t>
            </a:r>
            <a:endParaRPr kumimoji="1" lang="ja-JP" altLang="en-US" dirty="0" smtClean="0">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6732024" y="5229020"/>
            <a:ext cx="2160024" cy="360004"/>
          </a:xfrm>
          <a:prstGeom prst="rect">
            <a:avLst/>
          </a:prstGeom>
          <a:noFill/>
          <a:ln>
            <a:noFill/>
            <a:headEnd/>
            <a:tailEnd type="triangle" w="sm" len="med"/>
          </a:ln>
          <a:effectLst/>
          <a:ex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smtClean="0">
                <a:latin typeface="メイリオ" panose="020B0604030504040204" pitchFamily="50" charset="-128"/>
                <a:ea typeface="メイリオ" panose="020B0604030504040204" pitchFamily="50" charset="-128"/>
              </a:rPr>
              <a:t>専用回路</a:t>
            </a:r>
            <a:endParaRPr kumimoji="1" lang="ja-JP" altLang="en-US" dirty="0">
              <a:latin typeface="メイリオ" panose="020B0604030504040204" pitchFamily="50" charset="-128"/>
              <a:ea typeface="メイリオ" panose="020B0604030504040204" pitchFamily="50" charset="-128"/>
            </a:endParaRPr>
          </a:p>
        </p:txBody>
      </p:sp>
      <p:sp>
        <p:nvSpPr>
          <p:cNvPr id="31" name="フローチャート: 手作業 30"/>
          <p:cNvSpPr/>
          <p:nvPr/>
        </p:nvSpPr>
        <p:spPr bwMode="auto">
          <a:xfrm rot="16200000">
            <a:off x="7894842" y="5866222"/>
            <a:ext cx="914400" cy="360004"/>
          </a:xfrm>
          <a:prstGeom prst="flowChartManualOperation">
            <a:avLst/>
          </a:prstGeom>
          <a:ln>
            <a:headEnd/>
            <a:tailEnd type="triangle" w="sm" len="med"/>
          </a:ln>
          <a:extLst/>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smtClean="0">
                <a:latin typeface="メイリオ" panose="020B0604030504040204" pitchFamily="50" charset="-128"/>
                <a:ea typeface="メイリオ" panose="020B0604030504040204" pitchFamily="50" charset="-128"/>
              </a:rPr>
              <a:t>FU</a:t>
            </a:r>
            <a:endParaRPr kumimoji="1" lang="ja-JP" altLang="en-US" dirty="0" smtClean="0">
              <a:latin typeface="メイリオ" panose="020B0604030504040204" pitchFamily="50" charset="-128"/>
              <a:ea typeface="メイリオ" panose="020B0604030504040204" pitchFamily="50" charset="-128"/>
            </a:endParaRPr>
          </a:p>
        </p:txBody>
      </p:sp>
      <p:sp>
        <p:nvSpPr>
          <p:cNvPr id="34" name="フローチャート: 手作業 33"/>
          <p:cNvSpPr/>
          <p:nvPr/>
        </p:nvSpPr>
        <p:spPr bwMode="auto">
          <a:xfrm rot="16200000">
            <a:off x="6814830" y="5866222"/>
            <a:ext cx="914400" cy="360004"/>
          </a:xfrm>
          <a:prstGeom prst="flowChartManualOperation">
            <a:avLst/>
          </a:prstGeom>
          <a:ln>
            <a:headEnd/>
            <a:tailEnd type="triangle" w="sm" len="med"/>
          </a:ln>
          <a:extLst/>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smtClean="0">
                <a:latin typeface="メイリオ" panose="020B0604030504040204" pitchFamily="50" charset="-128"/>
                <a:ea typeface="メイリオ" panose="020B0604030504040204" pitchFamily="50" charset="-128"/>
              </a:rPr>
              <a:t>FU</a:t>
            </a:r>
            <a:endParaRPr kumimoji="1" lang="ja-JP" altLang="en-US" dirty="0" smtClean="0">
              <a:latin typeface="メイリオ" panose="020B0604030504040204" pitchFamily="50" charset="-128"/>
              <a:ea typeface="メイリオ" panose="020B0604030504040204" pitchFamily="50" charset="-128"/>
            </a:endParaRPr>
          </a:p>
        </p:txBody>
      </p:sp>
      <p:cxnSp>
        <p:nvCxnSpPr>
          <p:cNvPr id="35" name="直線コネクタ 34"/>
          <p:cNvCxnSpPr>
            <a:endCxn id="32" idx="0"/>
          </p:cNvCxnSpPr>
          <p:nvPr/>
        </p:nvCxnSpPr>
        <p:spPr bwMode="auto">
          <a:xfrm>
            <a:off x="7452032" y="6039029"/>
            <a:ext cx="180002" cy="7195"/>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6" name="直線コネクタ 35"/>
          <p:cNvCxnSpPr/>
          <p:nvPr/>
        </p:nvCxnSpPr>
        <p:spPr bwMode="auto">
          <a:xfrm>
            <a:off x="7992038" y="6039029"/>
            <a:ext cx="180002" cy="7195"/>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9910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使いやすさは，おおむね制御部分の大きさに比例</a:t>
            </a:r>
            <a:endParaRPr kumimoji="1" lang="ja-JP" altLang="en-US" dirty="0"/>
          </a:p>
        </p:txBody>
      </p:sp>
      <p:sp>
        <p:nvSpPr>
          <p:cNvPr id="4" name="テキスト プレースホルダー 2"/>
          <p:cNvSpPr>
            <a:spLocks noGrp="1"/>
          </p:cNvSpPr>
          <p:nvPr>
            <p:ph type="body" sz="quarter" idx="10"/>
          </p:nvPr>
        </p:nvSpPr>
        <p:spPr>
          <a:xfrm>
            <a:off x="251952" y="1088974"/>
            <a:ext cx="8640096" cy="5219751"/>
          </a:xfrm>
        </p:spPr>
        <p:txBody>
          <a:bodyPr/>
          <a:lstStyle/>
          <a:p>
            <a:r>
              <a:rPr kumimoji="1" lang="en-US" altLang="ja-JP" dirty="0" smtClean="0"/>
              <a:t>CPU</a:t>
            </a:r>
            <a:r>
              <a:rPr kumimoji="1" lang="ja-JP" altLang="en-US" dirty="0" smtClean="0"/>
              <a:t>：制御部分が大きい</a:t>
            </a:r>
            <a:endParaRPr kumimoji="1" lang="en-US" altLang="ja-JP" dirty="0" smtClean="0"/>
          </a:p>
          <a:p>
            <a:pPr lvl="1"/>
            <a:r>
              <a:rPr kumimoji="1" lang="ja-JP" altLang="en-US" dirty="0" smtClean="0"/>
              <a:t>ほっといても，ハードが（ある程度）勝手に並列実行してくれる</a:t>
            </a:r>
            <a:endParaRPr kumimoji="1" lang="en-US" altLang="ja-JP" dirty="0" smtClean="0"/>
          </a:p>
          <a:p>
            <a:pPr lvl="1"/>
            <a:r>
              <a:rPr kumimoji="1" lang="ja-JP" altLang="en-US" dirty="0" smtClean="0"/>
              <a:t>プログラマは一番楽</a:t>
            </a:r>
            <a:endParaRPr kumimoji="1" lang="en-US" altLang="ja-JP" dirty="0" smtClean="0"/>
          </a:p>
          <a:p>
            <a:r>
              <a:rPr lang="en-US" altLang="ja-JP" dirty="0" smtClean="0"/>
              <a:t>GPU</a:t>
            </a:r>
            <a:r>
              <a:rPr lang="ja-JP" altLang="en-US" dirty="0" smtClean="0"/>
              <a:t>：</a:t>
            </a:r>
            <a:r>
              <a:rPr lang="ja-JP" altLang="en-US" dirty="0"/>
              <a:t>制御部分</a:t>
            </a:r>
            <a:r>
              <a:rPr lang="ja-JP" altLang="en-US" dirty="0" smtClean="0"/>
              <a:t>が小さい</a:t>
            </a:r>
            <a:endParaRPr lang="en-US" altLang="ja-JP" dirty="0" smtClean="0"/>
          </a:p>
          <a:p>
            <a:pPr lvl="1"/>
            <a:r>
              <a:rPr lang="ja-JP" altLang="en-US" dirty="0"/>
              <a:t>単一の命令で</a:t>
            </a:r>
            <a:r>
              <a:rPr lang="ja-JP" altLang="en-US" dirty="0" smtClean="0"/>
              <a:t>複数のデータを操作</a:t>
            </a:r>
            <a:endParaRPr lang="en-US" altLang="ja-JP" dirty="0" smtClean="0"/>
          </a:p>
          <a:p>
            <a:pPr lvl="1"/>
            <a:r>
              <a:rPr lang="ja-JP" altLang="en-US" dirty="0" smtClean="0"/>
              <a:t>規則正しくデータが並んでいるようにお膳立てしないと</a:t>
            </a:r>
            <a:r>
              <a:rPr lang="en-US" altLang="ja-JP" dirty="0" smtClean="0"/>
              <a:t/>
            </a:r>
            <a:br>
              <a:rPr lang="en-US" altLang="ja-JP" dirty="0" smtClean="0"/>
            </a:br>
            <a:r>
              <a:rPr lang="ja-JP" altLang="en-US" dirty="0" smtClean="0"/>
              <a:t>性能がでない</a:t>
            </a:r>
            <a:endParaRPr lang="en-US" altLang="ja-JP" dirty="0" smtClean="0"/>
          </a:p>
          <a:p>
            <a:r>
              <a:rPr lang="ja-JP" altLang="en-US" dirty="0" smtClean="0"/>
              <a:t>専用回路：制御部分がない</a:t>
            </a:r>
            <a:endParaRPr lang="en-US" altLang="ja-JP" dirty="0" smtClean="0"/>
          </a:p>
          <a:p>
            <a:pPr lvl="1"/>
            <a:r>
              <a:rPr kumimoji="1" lang="ja-JP" altLang="en-US" dirty="0" smtClean="0"/>
              <a:t>そもそもプログラムを実行できない</a:t>
            </a:r>
            <a:endParaRPr kumimoji="1" lang="en-US" altLang="ja-JP" dirty="0" smtClean="0"/>
          </a:p>
          <a:p>
            <a:pPr lvl="1"/>
            <a:r>
              <a:rPr kumimoji="1" lang="ja-JP" altLang="en-US" dirty="0" smtClean="0"/>
              <a:t>目的ごとに回路の設計からしないといけない</a:t>
            </a:r>
            <a:endParaRPr kumimoji="1" lang="ja-JP" altLang="en-US" dirty="0"/>
          </a:p>
        </p:txBody>
      </p:sp>
    </p:spTree>
    <p:extLst>
      <p:ext uri="{BB962C8B-B14F-4D97-AF65-F5344CB8AC3E}">
        <p14:creationId xmlns:p14="http://schemas.microsoft.com/office/powerpoint/2010/main" val="1817894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CPU </a:t>
            </a:r>
            <a:r>
              <a:rPr kumimoji="1" lang="ja-JP" altLang="en-US" dirty="0" smtClean="0"/>
              <a:t>やその他回路の消費電力について</a:t>
            </a:r>
            <a:endParaRPr kumimoji="1" lang="ja-JP" altLang="en-US" dirty="0"/>
          </a:p>
        </p:txBody>
      </p:sp>
      <p:sp>
        <p:nvSpPr>
          <p:cNvPr id="5" name="テキスト プレースホルダー 4"/>
          <p:cNvSpPr>
            <a:spLocks noGrp="1"/>
          </p:cNvSpPr>
          <p:nvPr>
            <p:ph type="body" sz="quarter" idx="10"/>
          </p:nvPr>
        </p:nvSpPr>
        <p:spPr/>
        <p:txBody>
          <a:bodyPr/>
          <a:lstStyle/>
          <a:p>
            <a:r>
              <a:rPr kumimoji="1" lang="ja-JP" altLang="en-US" dirty="0" smtClean="0"/>
              <a:t>消費電力について</a:t>
            </a:r>
            <a:endParaRPr kumimoji="1" lang="en-US" altLang="ja-JP" dirty="0" smtClean="0"/>
          </a:p>
          <a:p>
            <a:pPr marL="817200" lvl="1" indent="-457200">
              <a:buFont typeface="+mj-lt"/>
              <a:buAutoNum type="arabicPeriod"/>
            </a:pPr>
            <a:r>
              <a:rPr kumimoji="1" lang="ja-JP" altLang="en-US" dirty="0" smtClean="0"/>
              <a:t>クロックの消費電力</a:t>
            </a:r>
            <a:endParaRPr kumimoji="1" lang="en-US" altLang="ja-JP" dirty="0" smtClean="0"/>
          </a:p>
          <a:p>
            <a:pPr marL="817200" lvl="1" indent="-457200">
              <a:buFont typeface="+mj-lt"/>
              <a:buAutoNum type="arabicPeriod"/>
            </a:pPr>
            <a:r>
              <a:rPr kumimoji="1" lang="ja-JP" altLang="en-US" dirty="0" smtClean="0"/>
              <a:t>アーキテクチャの違いによる</a:t>
            </a:r>
            <a:r>
              <a:rPr lang="ja-JP" altLang="en-US" dirty="0" smtClean="0"/>
              <a:t>消費電力の違い</a:t>
            </a:r>
            <a:endParaRPr lang="en-US" altLang="ja-JP" dirty="0" smtClean="0"/>
          </a:p>
          <a:p>
            <a:pPr marL="817200" lvl="1" indent="-457200">
              <a:buFont typeface="+mj-lt"/>
              <a:buAutoNum type="arabicPeriod"/>
            </a:pPr>
            <a:r>
              <a:rPr lang="en-US" altLang="ja-JP" b="1" dirty="0" smtClean="0">
                <a:solidFill>
                  <a:schemeClr val="accent5"/>
                </a:solidFill>
              </a:rPr>
              <a:t>FPGA </a:t>
            </a:r>
            <a:r>
              <a:rPr lang="ja-JP" altLang="en-US" b="1" dirty="0" smtClean="0">
                <a:solidFill>
                  <a:schemeClr val="accent5"/>
                </a:solidFill>
              </a:rPr>
              <a:t>による回路</a:t>
            </a:r>
            <a:endParaRPr lang="en-US" altLang="ja-JP" b="1" dirty="0" smtClean="0">
              <a:solidFill>
                <a:schemeClr val="accent5"/>
              </a:solidFill>
            </a:endParaRPr>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39</a:t>
            </a:fld>
            <a:endParaRPr kumimoji="1" lang="ja-JP" altLang="en-US"/>
          </a:p>
        </p:txBody>
      </p:sp>
    </p:spTree>
    <p:extLst>
      <p:ext uri="{BB962C8B-B14F-4D97-AF65-F5344CB8AC3E}">
        <p14:creationId xmlns:p14="http://schemas.microsoft.com/office/powerpoint/2010/main" val="294781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smtClean="0"/>
              <a:t>理論的</a:t>
            </a:r>
            <a:r>
              <a:rPr lang="ja-JP" altLang="en-US" dirty="0"/>
              <a:t>に納得するだけなら簡単なのですが、理解できているかどうかは実装できるかどうか</a:t>
            </a:r>
            <a:r>
              <a:rPr lang="ja-JP" altLang="en-US" dirty="0" err="1"/>
              <a:t>みたいなところが</a:t>
            </a:r>
            <a:r>
              <a:rPr lang="ja-JP" altLang="en-US" dirty="0"/>
              <a:t>あるので、</a:t>
            </a:r>
            <a:r>
              <a:rPr lang="en-US" altLang="ja-JP" dirty="0"/>
              <a:t>RISCV</a:t>
            </a:r>
            <a:r>
              <a:rPr lang="ja-JP" altLang="en-US" dirty="0"/>
              <a:t>エミュレータの作成と</a:t>
            </a:r>
            <a:r>
              <a:rPr lang="en-US" altLang="ja-JP" dirty="0"/>
              <a:t>FPGA</a:t>
            </a:r>
            <a:r>
              <a:rPr lang="ja-JP" altLang="en-US" dirty="0"/>
              <a:t>を使って</a:t>
            </a:r>
            <a:r>
              <a:rPr lang="en-US" altLang="ja-JP" dirty="0"/>
              <a:t>CPU</a:t>
            </a:r>
            <a:r>
              <a:rPr lang="ja-JP" altLang="en-US" dirty="0"/>
              <a:t>を作ってみようと思います。</a:t>
            </a:r>
            <a:r>
              <a:rPr lang="en-US" altLang="ja-JP" dirty="0" smtClean="0"/>
              <a:t>"</a:t>
            </a:r>
          </a:p>
          <a:p>
            <a:pPr lvl="1"/>
            <a:endParaRPr kumimoji="1" lang="en-US" altLang="ja-JP" dirty="0" smtClean="0"/>
          </a:p>
          <a:p>
            <a:pPr lvl="1"/>
            <a:r>
              <a:rPr kumimoji="1" lang="ja-JP" altLang="en-US" dirty="0" smtClean="0"/>
              <a:t>むかしやっていた </a:t>
            </a:r>
            <a:r>
              <a:rPr kumimoji="1" lang="en-US" altLang="ja-JP" dirty="0" smtClean="0"/>
              <a:t>CPU </a:t>
            </a:r>
            <a:r>
              <a:rPr kumimoji="1" lang="ja-JP" altLang="en-US" dirty="0" smtClean="0"/>
              <a:t>実験の手引きを移植したものが下記にあるので，よければこれを参考にしてみてください</a:t>
            </a:r>
            <a:endParaRPr kumimoji="1" lang="en-US" altLang="ja-JP" dirty="0" smtClean="0"/>
          </a:p>
          <a:p>
            <a:pPr lvl="1"/>
            <a:r>
              <a:rPr lang="en-US" altLang="ja-JP" dirty="0" smtClean="0">
                <a:hlinkClick r:id="rId2"/>
              </a:rPr>
              <a:t>https</a:t>
            </a:r>
            <a:r>
              <a:rPr lang="en-US" altLang="ja-JP" dirty="0">
                <a:hlinkClick r:id="rId2"/>
              </a:rPr>
              <a:t>://github.com/shioya-lab/cpu-exercise</a:t>
            </a:r>
            <a:endParaRPr kumimoji="1" lang="ja-JP" altLang="en-US" dirty="0"/>
          </a:p>
        </p:txBody>
      </p:sp>
    </p:spTree>
    <p:extLst>
      <p:ext uri="{BB962C8B-B14F-4D97-AF65-F5344CB8AC3E}">
        <p14:creationId xmlns:p14="http://schemas.microsoft.com/office/powerpoint/2010/main" val="4657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FPGA </a:t>
            </a:r>
            <a:r>
              <a:rPr kumimoji="1" lang="ja-JP" altLang="en-US" dirty="0" smtClean="0"/>
              <a:t>の場合</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smtClean="0"/>
              <a:t>FPGA</a:t>
            </a:r>
            <a:r>
              <a:rPr kumimoji="1" lang="ja-JP" altLang="en-US" dirty="0" smtClean="0"/>
              <a:t>：</a:t>
            </a:r>
            <a:r>
              <a:rPr kumimoji="1" lang="en-US" altLang="ja-JP" dirty="0" smtClean="0"/>
              <a:t>F</a:t>
            </a:r>
            <a:r>
              <a:rPr lang="en-US" altLang="ja-JP" dirty="0" smtClean="0"/>
              <a:t>ield-Programmable Gate Array</a:t>
            </a:r>
          </a:p>
          <a:p>
            <a:pPr lvl="1"/>
            <a:r>
              <a:rPr kumimoji="1" lang="ja-JP" altLang="en-US" dirty="0" smtClean="0"/>
              <a:t>中身を書き換えることのできる回路</a:t>
            </a:r>
            <a:endParaRPr kumimoji="1" lang="en-US" altLang="ja-JP" dirty="0" smtClean="0"/>
          </a:p>
          <a:p>
            <a:r>
              <a:rPr kumimoji="1" lang="en-US" altLang="ja-JP" dirty="0" smtClean="0"/>
              <a:t>FPGA </a:t>
            </a:r>
            <a:r>
              <a:rPr kumimoji="1" lang="ja-JP" altLang="en-US" dirty="0" smtClean="0"/>
              <a:t>で専用回路を作れば</a:t>
            </a:r>
            <a:r>
              <a:rPr kumimoji="1" lang="ja-JP" altLang="en-US" dirty="0" smtClean="0"/>
              <a:t>，いいことばかり？</a:t>
            </a:r>
            <a:endParaRPr kumimoji="1" lang="en-US" altLang="ja-JP" dirty="0" smtClean="0"/>
          </a:p>
          <a:p>
            <a:pPr lvl="1"/>
            <a:r>
              <a:rPr kumimoji="1" lang="ja-JP" altLang="en-US" dirty="0" smtClean="0"/>
              <a:t>設計の敷居が下がりつつ，電力効率もよくなる？</a:t>
            </a:r>
            <a:endParaRPr kumimoji="1" lang="en-US" altLang="ja-JP" dirty="0" smtClean="0"/>
          </a:p>
          <a:p>
            <a:pPr lvl="1"/>
            <a:r>
              <a:rPr lang="en-US" altLang="ja-JP" dirty="0" smtClean="0"/>
              <a:t>CPU </a:t>
            </a:r>
            <a:r>
              <a:rPr lang="ja-JP" altLang="en-US" dirty="0"/>
              <a:t>で実行されるプログラムの処理を専用回路に</a:t>
            </a:r>
            <a:r>
              <a:rPr lang="ja-JP" altLang="en-US" dirty="0" smtClean="0"/>
              <a:t>置き換える</a:t>
            </a:r>
            <a:endParaRPr lang="en-US" altLang="ja-JP" dirty="0"/>
          </a:p>
          <a:p>
            <a:r>
              <a:rPr kumimoji="1" lang="ja-JP" altLang="en-US" dirty="0" smtClean="0"/>
              <a:t>そんなに単純な話ではない</a:t>
            </a:r>
            <a:endParaRPr kumimoji="1" lang="en-US" altLang="ja-JP" dirty="0" smtClean="0"/>
          </a:p>
          <a:p>
            <a:pPr marL="817200" lvl="1" indent="-457200">
              <a:buFont typeface="+mj-lt"/>
              <a:buAutoNum type="arabicPeriod"/>
            </a:pPr>
            <a:r>
              <a:rPr lang="en-US" altLang="ja-JP" dirty="0" smtClean="0"/>
              <a:t>FPGA </a:t>
            </a:r>
            <a:r>
              <a:rPr lang="ja-JP" altLang="en-US" dirty="0" smtClean="0"/>
              <a:t>の仕組み</a:t>
            </a:r>
            <a:endParaRPr lang="en-US" altLang="ja-JP" dirty="0" smtClean="0"/>
          </a:p>
          <a:p>
            <a:pPr marL="817200" lvl="1" indent="-457200">
              <a:buFont typeface="+mj-lt"/>
              <a:buAutoNum type="arabicPeriod"/>
            </a:pPr>
            <a:r>
              <a:rPr kumimoji="1" lang="en-US" altLang="ja-JP" dirty="0" smtClean="0"/>
              <a:t>FPGA </a:t>
            </a:r>
            <a:r>
              <a:rPr kumimoji="1" lang="ja-JP" altLang="en-US" dirty="0" smtClean="0"/>
              <a:t>でうまく行く場合と行かない場合</a:t>
            </a:r>
            <a:endParaRPr kumimoji="1" lang="ja-JP" altLang="en-US" dirty="0"/>
          </a:p>
        </p:txBody>
      </p:sp>
    </p:spTree>
    <p:extLst>
      <p:ext uri="{BB962C8B-B14F-4D97-AF65-F5344CB8AC3E}">
        <p14:creationId xmlns:p14="http://schemas.microsoft.com/office/powerpoint/2010/main" val="2795810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FPGA </a:t>
            </a:r>
            <a:r>
              <a:rPr kumimoji="1" lang="ja-JP" altLang="en-US" dirty="0" smtClean="0"/>
              <a:t>の仕組み</a:t>
            </a:r>
            <a:endParaRPr kumimoji="1" lang="ja-JP" altLang="en-US" dirty="0"/>
          </a:p>
        </p:txBody>
      </p:sp>
      <p:sp>
        <p:nvSpPr>
          <p:cNvPr id="3" name="テキスト プレースホルダー 2"/>
          <p:cNvSpPr>
            <a:spLocks noGrp="1"/>
          </p:cNvSpPr>
          <p:nvPr>
            <p:ph type="body" sz="quarter" idx="10"/>
          </p:nvPr>
        </p:nvSpPr>
        <p:spPr>
          <a:xfrm>
            <a:off x="611956" y="908971"/>
            <a:ext cx="8280092" cy="2790031"/>
          </a:xfrm>
        </p:spPr>
        <p:txBody>
          <a:bodyPr/>
          <a:lstStyle/>
          <a:p>
            <a:r>
              <a:rPr kumimoji="1" lang="ja-JP" altLang="en-US" dirty="0" smtClean="0"/>
              <a:t>書き換え可能なテーブルにより，回路を実現</a:t>
            </a:r>
            <a:endParaRPr kumimoji="1" lang="en-US" altLang="ja-JP" dirty="0" smtClean="0"/>
          </a:p>
          <a:p>
            <a:pPr lvl="1"/>
            <a:r>
              <a:rPr lang="en-US" altLang="ja-JP" dirty="0" smtClean="0"/>
              <a:t>LUT</a:t>
            </a:r>
            <a:r>
              <a:rPr lang="ja-JP" altLang="en-US" dirty="0" smtClean="0"/>
              <a:t>：</a:t>
            </a:r>
            <a:r>
              <a:rPr lang="en-US" altLang="ja-JP" dirty="0" smtClean="0"/>
              <a:t>Look up Table</a:t>
            </a:r>
            <a:endParaRPr kumimoji="1" lang="en-US" altLang="ja-JP" dirty="0" smtClean="0"/>
          </a:p>
          <a:p>
            <a:pPr lvl="2"/>
            <a:r>
              <a:rPr kumimoji="1" lang="ja-JP" altLang="en-US" dirty="0" smtClean="0"/>
              <a:t>真理値表そのものを保持するテーブル</a:t>
            </a:r>
            <a:endParaRPr kumimoji="1" lang="en-US" altLang="ja-JP" dirty="0" smtClean="0"/>
          </a:p>
          <a:p>
            <a:pPr lvl="2"/>
            <a:r>
              <a:rPr kumimoji="1" lang="ja-JP" altLang="en-US" dirty="0" smtClean="0"/>
              <a:t>事前にこれを所望の回路の真理値表に設定しておく</a:t>
            </a:r>
            <a:endParaRPr kumimoji="1" lang="en-US" altLang="ja-JP" dirty="0" smtClean="0"/>
          </a:p>
          <a:p>
            <a:pPr lvl="1"/>
            <a:r>
              <a:rPr kumimoji="1" lang="ja-JP" altLang="en-US" dirty="0" smtClean="0"/>
              <a:t>入力をインデックスとして</a:t>
            </a:r>
            <a:r>
              <a:rPr lang="ja-JP" altLang="en-US" dirty="0" smtClean="0"/>
              <a:t>テーブルにアクセスし，出力</a:t>
            </a:r>
            <a:endParaRPr lang="en-US" altLang="ja-JP" dirty="0" smtClean="0"/>
          </a:p>
          <a:p>
            <a:pPr lvl="2"/>
            <a:r>
              <a:rPr kumimoji="1" lang="ja-JP" altLang="en-US" dirty="0" smtClean="0"/>
              <a:t>下の </a:t>
            </a:r>
            <a:r>
              <a:rPr kumimoji="1" lang="en-US" altLang="ja-JP" dirty="0" smtClean="0"/>
              <a:t>NAND </a:t>
            </a:r>
            <a:r>
              <a:rPr kumimoji="1" lang="ja-JP" altLang="en-US" dirty="0" smtClean="0"/>
              <a:t>の場合，</a:t>
            </a:r>
            <a:r>
              <a:rPr kumimoji="1" lang="en-US" altLang="ja-JP" dirty="0" smtClean="0"/>
              <a:t>a </a:t>
            </a:r>
            <a:r>
              <a:rPr kumimoji="1" lang="ja-JP" altLang="en-US" dirty="0" smtClean="0"/>
              <a:t>と </a:t>
            </a:r>
            <a:r>
              <a:rPr kumimoji="1" lang="en-US" altLang="ja-JP" dirty="0" smtClean="0"/>
              <a:t>b </a:t>
            </a:r>
            <a:r>
              <a:rPr kumimoji="1" lang="ja-JP" altLang="en-US" dirty="0" smtClean="0"/>
              <a:t>の</a:t>
            </a:r>
            <a:r>
              <a:rPr kumimoji="1" lang="en-US" altLang="ja-JP" dirty="0" smtClean="0"/>
              <a:t> 2</a:t>
            </a:r>
            <a:r>
              <a:rPr kumimoji="1" lang="ja-JP" altLang="en-US" dirty="0" smtClean="0"/>
              <a:t>ビットのインデクス</a:t>
            </a:r>
            <a:endParaRPr kumimoji="1" lang="ja-JP" altLang="en-US" dirty="0"/>
          </a:p>
        </p:txBody>
      </p:sp>
      <p:sp>
        <p:nvSpPr>
          <p:cNvPr id="6" name="Line 12"/>
          <p:cNvSpPr>
            <a:spLocks noChangeShapeType="1"/>
          </p:cNvSpPr>
          <p:nvPr/>
        </p:nvSpPr>
        <p:spPr bwMode="auto">
          <a:xfrm flipV="1">
            <a:off x="1691969" y="4599013"/>
            <a:ext cx="247503" cy="1052"/>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7" name="Line 12"/>
          <p:cNvSpPr>
            <a:spLocks noChangeShapeType="1"/>
          </p:cNvSpPr>
          <p:nvPr/>
        </p:nvSpPr>
        <p:spPr bwMode="auto">
          <a:xfrm flipV="1">
            <a:off x="1691969" y="4239009"/>
            <a:ext cx="270003"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8" name="Line 12"/>
          <p:cNvSpPr>
            <a:spLocks noChangeShapeType="1"/>
          </p:cNvSpPr>
          <p:nvPr/>
        </p:nvSpPr>
        <p:spPr bwMode="auto">
          <a:xfrm flipV="1">
            <a:off x="2681980" y="4419011"/>
            <a:ext cx="247503" cy="1052"/>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pic>
        <p:nvPicPr>
          <p:cNvPr id="4" name="Picture 83" descr="NAND"/>
          <p:cNvPicPr>
            <a:picLocks noChangeAspect="1" noChangeArrowheads="1"/>
          </p:cNvPicPr>
          <p:nvPr/>
        </p:nvPicPr>
        <p:blipFill>
          <a:blip r:embed="rId2" cstate="print"/>
          <a:srcRect/>
          <a:stretch>
            <a:fillRect/>
          </a:stretch>
        </p:blipFill>
        <p:spPr bwMode="auto">
          <a:xfrm>
            <a:off x="1871971" y="4059007"/>
            <a:ext cx="1079500" cy="720725"/>
          </a:xfrm>
          <a:prstGeom prst="rect">
            <a:avLst/>
          </a:prstGeom>
          <a:noFill/>
        </p:spPr>
      </p:pic>
      <p:sp>
        <p:nvSpPr>
          <p:cNvPr id="9" name="正方形/長方形 8"/>
          <p:cNvSpPr/>
          <p:nvPr/>
        </p:nvSpPr>
        <p:spPr bwMode="auto">
          <a:xfrm>
            <a:off x="1691968" y="3789004"/>
            <a:ext cx="1350015" cy="360004"/>
          </a:xfrm>
          <a:prstGeom prst="rect">
            <a:avLst/>
          </a:prstGeom>
          <a:noFill/>
          <a:ln>
            <a:noFill/>
            <a:headEnd/>
            <a:tailEnd type="triangle" w="sm" len="med"/>
          </a:ln>
          <a:effectLst/>
          <a:ex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smtClean="0">
                <a:ea typeface="メイリオ" panose="020B0604030504040204" pitchFamily="50" charset="-128"/>
              </a:rPr>
              <a:t>NAND</a:t>
            </a:r>
            <a:endParaRPr kumimoji="1" lang="ja-JP" altLang="en-US" dirty="0">
              <a:ea typeface="メイリオ" panose="020B0604030504040204" pitchFamily="50" charset="-128"/>
            </a:endParaRPr>
          </a:p>
        </p:txBody>
      </p:sp>
      <p:graphicFrame>
        <p:nvGraphicFramePr>
          <p:cNvPr id="10" name="Group 383"/>
          <p:cNvGraphicFramePr>
            <a:graphicFrameLocks/>
          </p:cNvGraphicFramePr>
          <p:nvPr>
            <p:extLst>
              <p:ext uri="{D42A27DB-BD31-4B8C-83A1-F6EECF244321}">
                <p14:modId xmlns:p14="http://schemas.microsoft.com/office/powerpoint/2010/main" val="599586254"/>
              </p:ext>
            </p:extLst>
          </p:nvPr>
        </p:nvGraphicFramePr>
        <p:xfrm>
          <a:off x="3851992" y="4149008"/>
          <a:ext cx="1439862" cy="2071690"/>
        </p:xfrm>
        <a:graphic>
          <a:graphicData uri="http://schemas.openxmlformats.org/drawingml/2006/table">
            <a:tbl>
              <a:tblPr/>
              <a:tblGrid>
                <a:gridCol w="479425">
                  <a:extLst>
                    <a:ext uri="{9D8B030D-6E8A-4147-A177-3AD203B41FA5}">
                      <a16:colId xmlns="" xmlns:a16="http://schemas.microsoft.com/office/drawing/2014/main" val="20000"/>
                    </a:ext>
                  </a:extLst>
                </a:gridCol>
                <a:gridCol w="481012">
                  <a:extLst>
                    <a:ext uri="{9D8B030D-6E8A-4147-A177-3AD203B41FA5}">
                      <a16:colId xmlns="" xmlns:a16="http://schemas.microsoft.com/office/drawing/2014/main" val="20001"/>
                    </a:ext>
                  </a:extLst>
                </a:gridCol>
                <a:gridCol w="479425">
                  <a:extLst>
                    <a:ext uri="{9D8B030D-6E8A-4147-A177-3AD203B41FA5}">
                      <a16:colId xmlns=""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smtClean="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smtClean="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smtClean="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smtClean="0">
                          <a:ln>
                            <a:noFill/>
                          </a:ln>
                          <a:solidFill>
                            <a:schemeClr val="accent1"/>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smtClean="0">
                          <a:ln>
                            <a:noFill/>
                          </a:ln>
                          <a:solidFill>
                            <a:schemeClr val="accent1"/>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smtClean="0">
                          <a:ln>
                            <a:noFill/>
                          </a:ln>
                          <a:solidFill>
                            <a:schemeClr val="accent1"/>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smtClean="0">
                          <a:ln>
                            <a:noFill/>
                          </a:ln>
                          <a:solidFill>
                            <a:schemeClr val="accent1"/>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sp>
        <p:nvSpPr>
          <p:cNvPr id="11" name="Rectangle 151"/>
          <p:cNvSpPr>
            <a:spLocks noChangeArrowheads="1"/>
          </p:cNvSpPr>
          <p:nvPr/>
        </p:nvSpPr>
        <p:spPr bwMode="auto">
          <a:xfrm>
            <a:off x="3851992" y="3789004"/>
            <a:ext cx="1441450" cy="360005"/>
          </a:xfrm>
          <a:prstGeom prst="rect">
            <a:avLst/>
          </a:prstGeom>
          <a:noFill/>
          <a:ln w="28575">
            <a:noFill/>
            <a:miter lim="800000"/>
            <a:headEnd/>
            <a:tailEnd/>
          </a:ln>
          <a:effectLst/>
        </p:spPr>
        <p:txBody>
          <a:bodyPr wrap="none" anchor="ctr"/>
          <a:lstStyle/>
          <a:p>
            <a:pPr algn="ctr"/>
            <a:r>
              <a:rPr lang="ja-JP" altLang="en-US" baseline="0" dirty="0" smtClean="0">
                <a:ea typeface="メイリオ" pitchFamily="50" charset="-128"/>
              </a:rPr>
              <a:t>真理値表</a:t>
            </a:r>
            <a:endParaRPr lang="ja-JP" altLang="en-US" baseline="0" dirty="0">
              <a:ea typeface="メイリオ" pitchFamily="50" charset="-128"/>
            </a:endParaRPr>
          </a:p>
        </p:txBody>
      </p:sp>
      <p:sp>
        <p:nvSpPr>
          <p:cNvPr id="12" name="Rectangle 18"/>
          <p:cNvSpPr>
            <a:spLocks noChangeArrowheads="1"/>
          </p:cNvSpPr>
          <p:nvPr/>
        </p:nvSpPr>
        <p:spPr bwMode="auto">
          <a:xfrm>
            <a:off x="1331965" y="4060236"/>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a:t>
            </a:r>
          </a:p>
        </p:txBody>
      </p:sp>
      <p:sp>
        <p:nvSpPr>
          <p:cNvPr id="13" name="Rectangle 20"/>
          <p:cNvSpPr>
            <a:spLocks noChangeArrowheads="1"/>
          </p:cNvSpPr>
          <p:nvPr/>
        </p:nvSpPr>
        <p:spPr bwMode="auto">
          <a:xfrm>
            <a:off x="1331965" y="4419011"/>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b</a:t>
            </a:r>
          </a:p>
        </p:txBody>
      </p:sp>
      <p:sp>
        <p:nvSpPr>
          <p:cNvPr id="14" name="Rectangle 21"/>
          <p:cNvSpPr>
            <a:spLocks noChangeArrowheads="1"/>
          </p:cNvSpPr>
          <p:nvPr/>
        </p:nvSpPr>
        <p:spPr bwMode="auto">
          <a:xfrm>
            <a:off x="2951983" y="4239009"/>
            <a:ext cx="360363" cy="360362"/>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z</a:t>
            </a:r>
          </a:p>
        </p:txBody>
      </p:sp>
      <p:sp>
        <p:nvSpPr>
          <p:cNvPr id="15" name="正方形/長方形 14"/>
          <p:cNvSpPr/>
          <p:nvPr/>
        </p:nvSpPr>
        <p:spPr bwMode="auto">
          <a:xfrm>
            <a:off x="6822025" y="4509012"/>
            <a:ext cx="360004" cy="360004"/>
          </a:xfrm>
          <a:prstGeom prst="rect">
            <a:avLst/>
          </a:prstGeom>
          <a:ln>
            <a:headEnd/>
            <a:tailEnd type="triangle" w="sm"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bg1"/>
                </a:solidFill>
                <a:ea typeface="メイリオ" panose="020B0604030504040204" pitchFamily="50" charset="-128"/>
              </a:rPr>
              <a:t>1</a:t>
            </a:r>
            <a:endParaRPr kumimoji="1" lang="ja-JP" altLang="en-US" dirty="0" smtClean="0">
              <a:solidFill>
                <a:schemeClr val="bg1"/>
              </a:solidFill>
              <a:ea typeface="メイリオ" panose="020B0604030504040204" pitchFamily="50" charset="-128"/>
            </a:endParaRPr>
          </a:p>
        </p:txBody>
      </p:sp>
      <p:sp>
        <p:nvSpPr>
          <p:cNvPr id="16" name="正方形/長方形 15"/>
          <p:cNvSpPr/>
          <p:nvPr/>
        </p:nvSpPr>
        <p:spPr bwMode="auto">
          <a:xfrm>
            <a:off x="6822025" y="4869016"/>
            <a:ext cx="360004" cy="360004"/>
          </a:xfrm>
          <a:prstGeom prst="rect">
            <a:avLst/>
          </a:prstGeom>
          <a:ln>
            <a:headEnd/>
            <a:tailEnd type="triangle" w="sm"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bg1"/>
                </a:solidFill>
                <a:ea typeface="メイリオ" panose="020B0604030504040204" pitchFamily="50" charset="-128"/>
              </a:rPr>
              <a:t>1</a:t>
            </a:r>
            <a:endParaRPr kumimoji="1" lang="ja-JP" altLang="en-US" dirty="0" smtClean="0">
              <a:solidFill>
                <a:schemeClr val="bg1"/>
              </a:solidFill>
              <a:ea typeface="メイリオ" panose="020B0604030504040204" pitchFamily="50" charset="-128"/>
            </a:endParaRPr>
          </a:p>
        </p:txBody>
      </p:sp>
      <p:sp>
        <p:nvSpPr>
          <p:cNvPr id="17" name="正方形/長方形 16"/>
          <p:cNvSpPr/>
          <p:nvPr/>
        </p:nvSpPr>
        <p:spPr bwMode="auto">
          <a:xfrm>
            <a:off x="6822025" y="5229020"/>
            <a:ext cx="360004" cy="360004"/>
          </a:xfrm>
          <a:prstGeom prst="rect">
            <a:avLst/>
          </a:prstGeom>
          <a:ln>
            <a:headEnd/>
            <a:tailEnd type="triangle" w="sm"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smtClean="0">
                <a:ea typeface="メイリオ" panose="020B0604030504040204" pitchFamily="50" charset="-128"/>
              </a:rPr>
              <a:t>1</a:t>
            </a:r>
            <a:endParaRPr kumimoji="1" lang="ja-JP" altLang="en-US" dirty="0" smtClean="0">
              <a:ea typeface="メイリオ" panose="020B0604030504040204" pitchFamily="50" charset="-128"/>
            </a:endParaRPr>
          </a:p>
        </p:txBody>
      </p:sp>
      <p:sp>
        <p:nvSpPr>
          <p:cNvPr id="18" name="正方形/長方形 17"/>
          <p:cNvSpPr/>
          <p:nvPr/>
        </p:nvSpPr>
        <p:spPr bwMode="auto">
          <a:xfrm>
            <a:off x="6822025" y="5589024"/>
            <a:ext cx="360004" cy="360004"/>
          </a:xfrm>
          <a:prstGeom prst="rect">
            <a:avLst/>
          </a:prstGeom>
          <a:ln>
            <a:headEnd/>
            <a:tailEnd type="triangle" w="sm"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smtClean="0">
                <a:ea typeface="メイリオ" panose="020B0604030504040204" pitchFamily="50" charset="-128"/>
              </a:rPr>
              <a:t>0</a:t>
            </a:r>
            <a:endParaRPr kumimoji="1" lang="ja-JP" altLang="en-US" dirty="0" smtClean="0">
              <a:ea typeface="メイリオ" panose="020B0604030504040204" pitchFamily="50" charset="-128"/>
            </a:endParaRPr>
          </a:p>
        </p:txBody>
      </p:sp>
      <p:sp>
        <p:nvSpPr>
          <p:cNvPr id="19" name="Rectangle 151"/>
          <p:cNvSpPr>
            <a:spLocks noChangeArrowheads="1"/>
          </p:cNvSpPr>
          <p:nvPr/>
        </p:nvSpPr>
        <p:spPr bwMode="auto">
          <a:xfrm>
            <a:off x="6282019" y="3789004"/>
            <a:ext cx="1441450" cy="360005"/>
          </a:xfrm>
          <a:prstGeom prst="rect">
            <a:avLst/>
          </a:prstGeom>
          <a:noFill/>
          <a:ln w="28575">
            <a:noFill/>
            <a:miter lim="800000"/>
            <a:headEnd/>
            <a:tailEnd/>
          </a:ln>
          <a:effectLst/>
        </p:spPr>
        <p:txBody>
          <a:bodyPr wrap="none" anchor="ctr"/>
          <a:lstStyle/>
          <a:p>
            <a:pPr algn="ctr"/>
            <a:r>
              <a:rPr lang="en-US" altLang="ja-JP" baseline="0" dirty="0" smtClean="0">
                <a:ea typeface="メイリオ" pitchFamily="50" charset="-128"/>
              </a:rPr>
              <a:t>LUT</a:t>
            </a:r>
            <a:endParaRPr lang="ja-JP" altLang="en-US" baseline="0" dirty="0">
              <a:ea typeface="メイリオ" pitchFamily="50" charset="-128"/>
            </a:endParaRPr>
          </a:p>
        </p:txBody>
      </p:sp>
      <p:cxnSp>
        <p:nvCxnSpPr>
          <p:cNvPr id="20" name="直線コネクタ 19"/>
          <p:cNvCxnSpPr/>
          <p:nvPr/>
        </p:nvCxnSpPr>
        <p:spPr bwMode="auto">
          <a:xfrm>
            <a:off x="6732024" y="4509012"/>
            <a:ext cx="0" cy="1440016"/>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2" name="直線コネクタ 21"/>
          <p:cNvCxnSpPr/>
          <p:nvPr/>
        </p:nvCxnSpPr>
        <p:spPr bwMode="auto">
          <a:xfrm>
            <a:off x="6282019" y="5049018"/>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3" name="直線コネクタ 22"/>
          <p:cNvCxnSpPr/>
          <p:nvPr/>
        </p:nvCxnSpPr>
        <p:spPr bwMode="auto">
          <a:xfrm>
            <a:off x="6282019" y="5409022"/>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4" name="Rectangle 18"/>
          <p:cNvSpPr>
            <a:spLocks noChangeArrowheads="1"/>
          </p:cNvSpPr>
          <p:nvPr/>
        </p:nvSpPr>
        <p:spPr bwMode="auto">
          <a:xfrm>
            <a:off x="5922015" y="4870245"/>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a:t>
            </a:r>
          </a:p>
        </p:txBody>
      </p:sp>
      <p:sp>
        <p:nvSpPr>
          <p:cNvPr id="25" name="Rectangle 20"/>
          <p:cNvSpPr>
            <a:spLocks noChangeArrowheads="1"/>
          </p:cNvSpPr>
          <p:nvPr/>
        </p:nvSpPr>
        <p:spPr bwMode="auto">
          <a:xfrm>
            <a:off x="5922015" y="5229020"/>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b</a:t>
            </a:r>
          </a:p>
        </p:txBody>
      </p:sp>
      <p:sp>
        <p:nvSpPr>
          <p:cNvPr id="26" name="Rectangle 21"/>
          <p:cNvSpPr>
            <a:spLocks noChangeArrowheads="1"/>
          </p:cNvSpPr>
          <p:nvPr/>
        </p:nvSpPr>
        <p:spPr bwMode="auto">
          <a:xfrm>
            <a:off x="6822025" y="6309032"/>
            <a:ext cx="360363" cy="360362"/>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z</a:t>
            </a:r>
          </a:p>
        </p:txBody>
      </p:sp>
      <p:cxnSp>
        <p:nvCxnSpPr>
          <p:cNvPr id="27" name="直線コネクタ 26"/>
          <p:cNvCxnSpPr>
            <a:stCxn id="18" idx="2"/>
          </p:cNvCxnSpPr>
          <p:nvPr/>
        </p:nvCxnSpPr>
        <p:spPr bwMode="auto">
          <a:xfrm>
            <a:off x="7002027" y="5949028"/>
            <a:ext cx="0" cy="360004"/>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7852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LUT </a:t>
            </a:r>
            <a:r>
              <a:rPr kumimoji="1" lang="ja-JP" altLang="en-US" dirty="0" smtClean="0"/>
              <a:t>の回路量の見積もり</a:t>
            </a:r>
            <a:endParaRPr kumimoji="1" lang="ja-JP" altLang="en-US" dirty="0"/>
          </a:p>
        </p:txBody>
      </p:sp>
      <p:sp>
        <p:nvSpPr>
          <p:cNvPr id="3" name="テキスト プレースホルダー 2"/>
          <p:cNvSpPr>
            <a:spLocks noGrp="1"/>
          </p:cNvSpPr>
          <p:nvPr>
            <p:ph type="body" sz="quarter" idx="10"/>
          </p:nvPr>
        </p:nvSpPr>
        <p:spPr>
          <a:xfrm>
            <a:off x="611956" y="5319021"/>
            <a:ext cx="8280092" cy="1169706"/>
          </a:xfrm>
        </p:spPr>
        <p:txBody>
          <a:bodyPr/>
          <a:lstStyle/>
          <a:p>
            <a:r>
              <a:rPr kumimoji="1" lang="ja-JP" altLang="en-US" dirty="0" smtClean="0"/>
              <a:t>４エントリの </a:t>
            </a:r>
            <a:r>
              <a:rPr kumimoji="1" lang="en-US" altLang="ja-JP" dirty="0" smtClean="0"/>
              <a:t>LUT </a:t>
            </a:r>
            <a:r>
              <a:rPr kumimoji="1" lang="ja-JP" altLang="en-US" dirty="0" smtClean="0"/>
              <a:t>を </a:t>
            </a:r>
            <a:r>
              <a:rPr kumimoji="1" lang="en-US" altLang="ja-JP" dirty="0" smtClean="0"/>
              <a:t>D-FF </a:t>
            </a:r>
            <a:r>
              <a:rPr kumimoji="1" lang="ja-JP" altLang="en-US" dirty="0" smtClean="0"/>
              <a:t>で構成してみる</a:t>
            </a:r>
            <a:endParaRPr kumimoji="1" lang="en-US" altLang="ja-JP" dirty="0" smtClean="0"/>
          </a:p>
          <a:p>
            <a:pPr lvl="1"/>
            <a:r>
              <a:rPr kumimoji="1" lang="ja-JP" altLang="en-US" dirty="0" smtClean="0"/>
              <a:t>中身を憶える </a:t>
            </a:r>
            <a:r>
              <a:rPr kumimoji="1" lang="en-US" altLang="ja-JP" dirty="0" smtClean="0"/>
              <a:t>4</a:t>
            </a:r>
            <a:r>
              <a:rPr kumimoji="1" lang="ja-JP" altLang="en-US" dirty="0" smtClean="0"/>
              <a:t>つの </a:t>
            </a:r>
            <a:r>
              <a:rPr kumimoji="1" lang="en-US" altLang="ja-JP" dirty="0" smtClean="0"/>
              <a:t>D-FF </a:t>
            </a:r>
          </a:p>
          <a:p>
            <a:pPr lvl="1"/>
            <a:r>
              <a:rPr kumimoji="1" lang="ja-JP" altLang="en-US" dirty="0" smtClean="0"/>
              <a:t>場所を指定して選択する</a:t>
            </a:r>
            <a:r>
              <a:rPr kumimoji="1" lang="en-US" altLang="ja-JP" dirty="0" smtClean="0"/>
              <a:t>2</a:t>
            </a:r>
            <a:r>
              <a:rPr kumimoji="1" lang="ja-JP" altLang="en-US" dirty="0" smtClean="0"/>
              <a:t>段のマルチプレクサ</a:t>
            </a:r>
            <a:endParaRPr kumimoji="1" lang="ja-JP" altLang="en-US" dirty="0"/>
          </a:p>
        </p:txBody>
      </p:sp>
      <p:grpSp>
        <p:nvGrpSpPr>
          <p:cNvPr id="4" name="グループ化 3"/>
          <p:cNvGrpSpPr/>
          <p:nvPr/>
        </p:nvGrpSpPr>
        <p:grpSpPr>
          <a:xfrm>
            <a:off x="4301997" y="1538979"/>
            <a:ext cx="990011" cy="720008"/>
            <a:chOff x="6369707" y="1718772"/>
            <a:chExt cx="1441450" cy="1085855"/>
          </a:xfrm>
        </p:grpSpPr>
        <p:sp>
          <p:nvSpPr>
            <p:cNvPr id="5"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6"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7"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smtClean="0">
                  <a:solidFill>
                    <a:schemeClr val="accent5"/>
                  </a:solidFill>
                </a:rPr>
                <a:t>1</a:t>
              </a:r>
              <a:endParaRPr lang="en-US" altLang="ja-JP" sz="2400" dirty="0">
                <a:solidFill>
                  <a:schemeClr val="accent5"/>
                </a:solidFill>
              </a:endParaRPr>
            </a:p>
          </p:txBody>
        </p:sp>
        <p:sp>
          <p:nvSpPr>
            <p:cNvPr id="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1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sp>
        <p:nvSpPr>
          <p:cNvPr id="38" name="Line 9"/>
          <p:cNvSpPr>
            <a:spLocks noChangeShapeType="1"/>
          </p:cNvSpPr>
          <p:nvPr/>
        </p:nvSpPr>
        <p:spPr bwMode="auto">
          <a:xfrm>
            <a:off x="6102017" y="2708992"/>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39" name="Line 9"/>
          <p:cNvSpPr>
            <a:spLocks noChangeShapeType="1"/>
          </p:cNvSpPr>
          <p:nvPr/>
        </p:nvSpPr>
        <p:spPr bwMode="auto">
          <a:xfrm>
            <a:off x="6102017" y="3609002"/>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0" name="フローチャート: 手作業 39"/>
          <p:cNvSpPr/>
          <p:nvPr/>
        </p:nvSpPr>
        <p:spPr bwMode="auto">
          <a:xfrm rot="16200000">
            <a:off x="5967016" y="3023995"/>
            <a:ext cx="1260014" cy="270003"/>
          </a:xfrm>
          <a:prstGeom prst="flowChartManualOperation">
            <a:avLst/>
          </a:prstGeom>
          <a:ln>
            <a:headEnd/>
            <a:tailEnd type="triangle" w="sm" len="med"/>
          </a:ln>
          <a:extLst/>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smtClean="0">
              <a:ea typeface="メイリオ" panose="020B0604030504040204" pitchFamily="50" charset="-128"/>
            </a:endParaRPr>
          </a:p>
        </p:txBody>
      </p:sp>
      <p:sp>
        <p:nvSpPr>
          <p:cNvPr id="41" name="Freeform 10"/>
          <p:cNvSpPr>
            <a:spLocks/>
          </p:cNvSpPr>
          <p:nvPr/>
        </p:nvSpPr>
        <p:spPr bwMode="auto">
          <a:xfrm flipH="1" flipV="1">
            <a:off x="5832012" y="2168985"/>
            <a:ext cx="270003" cy="54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sp>
        <p:nvSpPr>
          <p:cNvPr id="42" name="Freeform 10"/>
          <p:cNvSpPr>
            <a:spLocks/>
          </p:cNvSpPr>
          <p:nvPr/>
        </p:nvSpPr>
        <p:spPr bwMode="auto">
          <a:xfrm flipH="1">
            <a:off x="5832012" y="3609003"/>
            <a:ext cx="270003"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sp>
        <p:nvSpPr>
          <p:cNvPr id="43" name="Line 9"/>
          <p:cNvSpPr>
            <a:spLocks noChangeShapeType="1"/>
          </p:cNvSpPr>
          <p:nvPr/>
        </p:nvSpPr>
        <p:spPr bwMode="auto">
          <a:xfrm>
            <a:off x="6732024" y="3158997"/>
            <a:ext cx="450005" cy="0"/>
          </a:xfrm>
          <a:prstGeom prst="line">
            <a:avLst/>
          </a:prstGeom>
          <a:noFill/>
          <a:ln w="9525">
            <a:solidFill>
              <a:schemeClr val="tx1"/>
            </a:solidFill>
            <a:round/>
            <a:headEnd/>
            <a:tailEnd type="triangle" w="med" len="lg"/>
          </a:ln>
          <a:effectLst/>
        </p:spPr>
        <p:txBody>
          <a:bodyPr wrap="none" lIns="90000" tIns="46800" rIns="90000" bIns="46800" anchor="ctr"/>
          <a:lstStyle/>
          <a:p>
            <a:endParaRPr lang="ja-JP" altLang="en-US" sz="1200"/>
          </a:p>
        </p:txBody>
      </p:sp>
      <p:sp>
        <p:nvSpPr>
          <p:cNvPr id="44" name="Line 9"/>
          <p:cNvSpPr>
            <a:spLocks noChangeShapeType="1"/>
          </p:cNvSpPr>
          <p:nvPr/>
        </p:nvSpPr>
        <p:spPr bwMode="auto">
          <a:xfrm>
            <a:off x="5292008" y="1718981"/>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6" name="Line 9"/>
          <p:cNvSpPr>
            <a:spLocks noChangeShapeType="1"/>
          </p:cNvSpPr>
          <p:nvPr/>
        </p:nvSpPr>
        <p:spPr bwMode="auto">
          <a:xfrm>
            <a:off x="5292008" y="3519001"/>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7" name="Line 9"/>
          <p:cNvSpPr>
            <a:spLocks noChangeShapeType="1"/>
          </p:cNvSpPr>
          <p:nvPr/>
        </p:nvSpPr>
        <p:spPr bwMode="auto">
          <a:xfrm>
            <a:off x="5292008" y="4419011"/>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8" name="Line 9"/>
          <p:cNvSpPr>
            <a:spLocks noChangeShapeType="1"/>
          </p:cNvSpPr>
          <p:nvPr/>
        </p:nvSpPr>
        <p:spPr bwMode="auto">
          <a:xfrm>
            <a:off x="5292008" y="2618991"/>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aphicFrame>
        <p:nvGraphicFramePr>
          <p:cNvPr id="65" name="Group 383"/>
          <p:cNvGraphicFramePr>
            <a:graphicFrameLocks/>
          </p:cNvGraphicFramePr>
          <p:nvPr>
            <p:extLst>
              <p:ext uri="{D42A27DB-BD31-4B8C-83A1-F6EECF244321}">
                <p14:modId xmlns:p14="http://schemas.microsoft.com/office/powerpoint/2010/main" val="3555636134"/>
              </p:ext>
            </p:extLst>
          </p:nvPr>
        </p:nvGraphicFramePr>
        <p:xfrm>
          <a:off x="1511966" y="1988984"/>
          <a:ext cx="1439862" cy="2071690"/>
        </p:xfrm>
        <a:graphic>
          <a:graphicData uri="http://schemas.openxmlformats.org/drawingml/2006/table">
            <a:tbl>
              <a:tblPr/>
              <a:tblGrid>
                <a:gridCol w="479425">
                  <a:extLst>
                    <a:ext uri="{9D8B030D-6E8A-4147-A177-3AD203B41FA5}">
                      <a16:colId xmlns="" xmlns:a16="http://schemas.microsoft.com/office/drawing/2014/main" val="20000"/>
                    </a:ext>
                  </a:extLst>
                </a:gridCol>
                <a:gridCol w="481012">
                  <a:extLst>
                    <a:ext uri="{9D8B030D-6E8A-4147-A177-3AD203B41FA5}">
                      <a16:colId xmlns="" xmlns:a16="http://schemas.microsoft.com/office/drawing/2014/main" val="20001"/>
                    </a:ext>
                  </a:extLst>
                </a:gridCol>
                <a:gridCol w="479425">
                  <a:extLst>
                    <a:ext uri="{9D8B030D-6E8A-4147-A177-3AD203B41FA5}">
                      <a16:colId xmlns=""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smtClean="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smtClean="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smtClean="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smtClean="0">
                          <a:ln>
                            <a:noFill/>
                          </a:ln>
                          <a:solidFill>
                            <a:schemeClr val="accent5"/>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smtClean="0">
                          <a:ln>
                            <a:noFill/>
                          </a:ln>
                          <a:solidFill>
                            <a:schemeClr val="accent5"/>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smtClean="0">
                          <a:ln>
                            <a:noFill/>
                          </a:ln>
                          <a:solidFill>
                            <a:schemeClr val="accent5"/>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smtClean="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cxnSp>
        <p:nvCxnSpPr>
          <p:cNvPr id="66" name="直線コネクタ 65"/>
          <p:cNvCxnSpPr/>
          <p:nvPr/>
        </p:nvCxnSpPr>
        <p:spPr bwMode="auto">
          <a:xfrm>
            <a:off x="5742013" y="1538979"/>
            <a:ext cx="0" cy="198002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7" name="直線コネクタ 66"/>
          <p:cNvCxnSpPr/>
          <p:nvPr/>
        </p:nvCxnSpPr>
        <p:spPr bwMode="auto">
          <a:xfrm flipH="1">
            <a:off x="6642023" y="1538979"/>
            <a:ext cx="1" cy="108001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8" name="Rectangle 18"/>
          <p:cNvSpPr>
            <a:spLocks noChangeArrowheads="1"/>
          </p:cNvSpPr>
          <p:nvPr/>
        </p:nvSpPr>
        <p:spPr bwMode="auto">
          <a:xfrm>
            <a:off x="6462022" y="1088974"/>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a:t>
            </a:r>
          </a:p>
        </p:txBody>
      </p:sp>
      <p:sp>
        <p:nvSpPr>
          <p:cNvPr id="69" name="Rectangle 20"/>
          <p:cNvSpPr>
            <a:spLocks noChangeArrowheads="1"/>
          </p:cNvSpPr>
          <p:nvPr/>
        </p:nvSpPr>
        <p:spPr bwMode="auto">
          <a:xfrm>
            <a:off x="5562011" y="1088974"/>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b</a:t>
            </a:r>
          </a:p>
        </p:txBody>
      </p:sp>
      <p:sp>
        <p:nvSpPr>
          <p:cNvPr id="37" name="フローチャート: 手作業 36"/>
          <p:cNvSpPr/>
          <p:nvPr/>
        </p:nvSpPr>
        <p:spPr bwMode="auto">
          <a:xfrm rot="16200000">
            <a:off x="5067006" y="3834004"/>
            <a:ext cx="1260014" cy="270003"/>
          </a:xfrm>
          <a:prstGeom prst="flowChartManualOperation">
            <a:avLst/>
          </a:prstGeom>
          <a:ln>
            <a:headEnd/>
            <a:tailEnd type="triangle" w="sm" len="med"/>
          </a:ln>
          <a:extLst/>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smtClean="0">
              <a:ea typeface="メイリオ" panose="020B0604030504040204" pitchFamily="50" charset="-128"/>
            </a:endParaRPr>
          </a:p>
        </p:txBody>
      </p:sp>
      <p:sp>
        <p:nvSpPr>
          <p:cNvPr id="36" name="フローチャート: 手作業 35"/>
          <p:cNvSpPr/>
          <p:nvPr/>
        </p:nvSpPr>
        <p:spPr bwMode="auto">
          <a:xfrm rot="16200000">
            <a:off x="5067006" y="2033984"/>
            <a:ext cx="1260014" cy="270003"/>
          </a:xfrm>
          <a:prstGeom prst="flowChartManualOperation">
            <a:avLst/>
          </a:prstGeom>
          <a:ln>
            <a:headEnd/>
            <a:tailEnd type="triangle" w="sm" len="med"/>
          </a:ln>
          <a:extLst/>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smtClean="0">
              <a:ea typeface="メイリオ" panose="020B0604030504040204" pitchFamily="50" charset="-128"/>
            </a:endParaRPr>
          </a:p>
        </p:txBody>
      </p:sp>
      <p:cxnSp>
        <p:nvCxnSpPr>
          <p:cNvPr id="73" name="直線コネクタ 72"/>
          <p:cNvCxnSpPr/>
          <p:nvPr/>
        </p:nvCxnSpPr>
        <p:spPr bwMode="auto">
          <a:xfrm>
            <a:off x="5742013" y="1448978"/>
            <a:ext cx="0" cy="270003"/>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76" name="Rectangle 20"/>
          <p:cNvSpPr>
            <a:spLocks noChangeArrowheads="1"/>
          </p:cNvSpPr>
          <p:nvPr/>
        </p:nvSpPr>
        <p:spPr bwMode="auto">
          <a:xfrm>
            <a:off x="7182030" y="2978995"/>
            <a:ext cx="360363" cy="360363"/>
          </a:xfrm>
          <a:prstGeom prst="rect">
            <a:avLst/>
          </a:prstGeom>
          <a:noFill/>
          <a:ln w="28575">
            <a:noFill/>
            <a:miter lim="800000"/>
            <a:headEnd/>
            <a:tailEnd/>
          </a:ln>
          <a:effectLst/>
        </p:spPr>
        <p:txBody>
          <a:bodyPr wrap="none" anchor="ctr"/>
          <a:lstStyle/>
          <a:p>
            <a:pPr algn="ctr"/>
            <a:r>
              <a:rPr lang="ja-JP" altLang="en-US" sz="2000" i="1" baseline="0" dirty="0" err="1" smtClean="0">
                <a:ea typeface="MeiryoKe_PGothic" pitchFamily="50" charset="-128"/>
              </a:rPr>
              <a:t>ｚ</a:t>
            </a:r>
            <a:endParaRPr lang="en-US" altLang="ja-JP" sz="2000" i="1" baseline="0" dirty="0">
              <a:ea typeface="MeiryoKe_PGothic" pitchFamily="50" charset="-128"/>
            </a:endParaRPr>
          </a:p>
        </p:txBody>
      </p:sp>
      <p:sp>
        <p:nvSpPr>
          <p:cNvPr id="77" name="Rectangle 20"/>
          <p:cNvSpPr>
            <a:spLocks noChangeArrowheads="1"/>
          </p:cNvSpPr>
          <p:nvPr/>
        </p:nvSpPr>
        <p:spPr bwMode="auto">
          <a:xfrm>
            <a:off x="3761991" y="1178975"/>
            <a:ext cx="369525" cy="360363"/>
          </a:xfrm>
          <a:prstGeom prst="rect">
            <a:avLst/>
          </a:prstGeom>
          <a:noFill/>
          <a:ln w="28575">
            <a:noFill/>
            <a:miter lim="800000"/>
            <a:headEnd/>
            <a:tailEnd/>
          </a:ln>
          <a:effectLst/>
        </p:spPr>
        <p:txBody>
          <a:bodyPr wrap="none" anchor="ctr"/>
          <a:lstStyle/>
          <a:p>
            <a:pPr algn="ctr"/>
            <a:r>
              <a:rPr lang="ja-JP" altLang="en-US" sz="2000" baseline="0" dirty="0" smtClean="0">
                <a:ea typeface="MeiryoKe_PGothic" pitchFamily="50" charset="-128"/>
              </a:rPr>
              <a:t>００</a:t>
            </a:r>
            <a:endParaRPr lang="en-US" altLang="ja-JP" sz="2000" baseline="0" dirty="0">
              <a:ea typeface="MeiryoKe_PGothic" pitchFamily="50" charset="-128"/>
            </a:endParaRPr>
          </a:p>
        </p:txBody>
      </p:sp>
      <p:sp>
        <p:nvSpPr>
          <p:cNvPr id="78" name="Rectangle 20"/>
          <p:cNvSpPr>
            <a:spLocks noChangeArrowheads="1"/>
          </p:cNvSpPr>
          <p:nvPr/>
        </p:nvSpPr>
        <p:spPr bwMode="auto">
          <a:xfrm>
            <a:off x="3761991" y="2168986"/>
            <a:ext cx="369525" cy="360363"/>
          </a:xfrm>
          <a:prstGeom prst="rect">
            <a:avLst/>
          </a:prstGeom>
          <a:noFill/>
          <a:ln w="28575">
            <a:noFill/>
            <a:miter lim="800000"/>
            <a:headEnd/>
            <a:tailEnd/>
          </a:ln>
          <a:effectLst/>
        </p:spPr>
        <p:txBody>
          <a:bodyPr wrap="none" anchor="ctr"/>
          <a:lstStyle/>
          <a:p>
            <a:pPr algn="ctr"/>
            <a:r>
              <a:rPr lang="ja-JP" altLang="en-US" sz="2000" baseline="0" dirty="0" smtClean="0">
                <a:ea typeface="MeiryoKe_PGothic" pitchFamily="50" charset="-128"/>
              </a:rPr>
              <a:t>０１</a:t>
            </a:r>
            <a:endParaRPr lang="en-US" altLang="ja-JP" sz="2000" baseline="0" dirty="0">
              <a:ea typeface="MeiryoKe_PGothic" pitchFamily="50" charset="-128"/>
            </a:endParaRPr>
          </a:p>
        </p:txBody>
      </p:sp>
      <p:sp>
        <p:nvSpPr>
          <p:cNvPr id="79" name="Rectangle 20"/>
          <p:cNvSpPr>
            <a:spLocks noChangeArrowheads="1"/>
          </p:cNvSpPr>
          <p:nvPr/>
        </p:nvSpPr>
        <p:spPr bwMode="auto">
          <a:xfrm>
            <a:off x="3761991" y="3068996"/>
            <a:ext cx="369525" cy="360363"/>
          </a:xfrm>
          <a:prstGeom prst="rect">
            <a:avLst/>
          </a:prstGeom>
          <a:noFill/>
          <a:ln w="28575">
            <a:noFill/>
            <a:miter lim="800000"/>
            <a:headEnd/>
            <a:tailEnd/>
          </a:ln>
          <a:effectLst/>
        </p:spPr>
        <p:txBody>
          <a:bodyPr wrap="none" anchor="ctr"/>
          <a:lstStyle/>
          <a:p>
            <a:pPr algn="ctr"/>
            <a:r>
              <a:rPr lang="ja-JP" altLang="en-US" sz="2000" baseline="0" dirty="0" smtClean="0">
                <a:ea typeface="MeiryoKe_PGothic" pitchFamily="50" charset="-128"/>
              </a:rPr>
              <a:t>１</a:t>
            </a:r>
            <a:r>
              <a:rPr lang="en-US" altLang="ja-JP" sz="2000" baseline="0" dirty="0" smtClean="0">
                <a:ea typeface="MeiryoKe_PGothic" pitchFamily="50" charset="-128"/>
              </a:rPr>
              <a:t>0</a:t>
            </a:r>
            <a:endParaRPr lang="en-US" altLang="ja-JP" sz="2000" baseline="0" dirty="0">
              <a:ea typeface="MeiryoKe_PGothic" pitchFamily="50" charset="-128"/>
            </a:endParaRPr>
          </a:p>
        </p:txBody>
      </p:sp>
      <p:sp>
        <p:nvSpPr>
          <p:cNvPr id="80" name="Rectangle 20"/>
          <p:cNvSpPr>
            <a:spLocks noChangeArrowheads="1"/>
          </p:cNvSpPr>
          <p:nvPr/>
        </p:nvSpPr>
        <p:spPr bwMode="auto">
          <a:xfrm>
            <a:off x="3761991" y="3969006"/>
            <a:ext cx="369525" cy="360363"/>
          </a:xfrm>
          <a:prstGeom prst="rect">
            <a:avLst/>
          </a:prstGeom>
          <a:noFill/>
          <a:ln w="28575">
            <a:noFill/>
            <a:miter lim="800000"/>
            <a:headEnd/>
            <a:tailEnd/>
          </a:ln>
          <a:effectLst/>
        </p:spPr>
        <p:txBody>
          <a:bodyPr wrap="none" anchor="ctr"/>
          <a:lstStyle/>
          <a:p>
            <a:pPr algn="ctr"/>
            <a:r>
              <a:rPr lang="en-US" altLang="ja-JP" sz="2000" baseline="0" dirty="0" smtClean="0">
                <a:ea typeface="MeiryoKe_PGothic" pitchFamily="50" charset="-128"/>
              </a:rPr>
              <a:t>11</a:t>
            </a:r>
            <a:endParaRPr lang="en-US" altLang="ja-JP" sz="2000" baseline="0" dirty="0">
              <a:ea typeface="MeiryoKe_PGothic" pitchFamily="50" charset="-128"/>
            </a:endParaRPr>
          </a:p>
        </p:txBody>
      </p:sp>
      <p:sp>
        <p:nvSpPr>
          <p:cNvPr id="81" name="Rectangle 20"/>
          <p:cNvSpPr>
            <a:spLocks noChangeArrowheads="1"/>
          </p:cNvSpPr>
          <p:nvPr/>
        </p:nvSpPr>
        <p:spPr bwMode="auto">
          <a:xfrm>
            <a:off x="3761991" y="908972"/>
            <a:ext cx="369525" cy="360363"/>
          </a:xfrm>
          <a:prstGeom prst="rect">
            <a:avLst/>
          </a:prstGeom>
          <a:noFill/>
          <a:ln w="28575">
            <a:noFill/>
            <a:miter lim="800000"/>
            <a:headEnd/>
            <a:tailEnd/>
          </a:ln>
          <a:effectLst/>
        </p:spPr>
        <p:txBody>
          <a:bodyPr wrap="none" anchor="ctr"/>
          <a:lstStyle/>
          <a:p>
            <a:pPr algn="ctr"/>
            <a:r>
              <a:rPr lang="en-US" altLang="ja-JP" sz="2000" i="1" baseline="0" dirty="0" smtClean="0">
                <a:ea typeface="MeiryoKe_PGothic" pitchFamily="50" charset="-128"/>
              </a:rPr>
              <a:t>ab</a:t>
            </a:r>
            <a:endParaRPr lang="en-US" altLang="ja-JP" sz="2000" i="1" baseline="0" dirty="0">
              <a:ea typeface="MeiryoKe_PGothic" pitchFamily="50" charset="-128"/>
            </a:endParaRPr>
          </a:p>
        </p:txBody>
      </p:sp>
      <p:cxnSp>
        <p:nvCxnSpPr>
          <p:cNvPr id="83" name="直線コネクタ 82"/>
          <p:cNvCxnSpPr/>
          <p:nvPr/>
        </p:nvCxnSpPr>
        <p:spPr bwMode="auto">
          <a:xfrm>
            <a:off x="3941993" y="908972"/>
            <a:ext cx="0" cy="3690041"/>
          </a:xfrm>
          <a:prstGeom prst="line">
            <a:avLst/>
          </a:prstGeom>
          <a:noFill/>
          <a:ln w="9525" cap="flat" cmpd="sng" algn="ctr">
            <a:solidFill>
              <a:schemeClr val="bg1">
                <a:lumMod val="65000"/>
              </a:schemeClr>
            </a:solidFill>
            <a:prstDash val="solid"/>
            <a:round/>
            <a:headEnd type="none" w="med" len="med"/>
            <a:tailEnd type="none" w="med" len="med"/>
          </a:ln>
          <a:effectLst/>
        </p:spPr>
      </p:cxnSp>
      <p:grpSp>
        <p:nvGrpSpPr>
          <p:cNvPr id="85" name="グループ化 84"/>
          <p:cNvGrpSpPr/>
          <p:nvPr/>
        </p:nvGrpSpPr>
        <p:grpSpPr>
          <a:xfrm>
            <a:off x="4301997" y="2438989"/>
            <a:ext cx="990011" cy="720008"/>
            <a:chOff x="6369707" y="1718772"/>
            <a:chExt cx="1441450" cy="1085855"/>
          </a:xfrm>
        </p:grpSpPr>
        <p:sp>
          <p:nvSpPr>
            <p:cNvPr id="86"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87"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88"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smtClean="0">
                  <a:solidFill>
                    <a:schemeClr val="accent5"/>
                  </a:solidFill>
                </a:rPr>
                <a:t>1</a:t>
              </a:r>
              <a:endParaRPr lang="en-US" altLang="ja-JP" sz="2400" dirty="0">
                <a:solidFill>
                  <a:schemeClr val="accent5"/>
                </a:solidFill>
              </a:endParaRPr>
            </a:p>
          </p:txBody>
        </p:sp>
        <p:sp>
          <p:nvSpPr>
            <p:cNvPr id="8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9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grpSp>
        <p:nvGrpSpPr>
          <p:cNvPr id="91" name="グループ化 90"/>
          <p:cNvGrpSpPr/>
          <p:nvPr/>
        </p:nvGrpSpPr>
        <p:grpSpPr>
          <a:xfrm>
            <a:off x="4301997" y="3338999"/>
            <a:ext cx="990011" cy="720008"/>
            <a:chOff x="6369707" y="1718772"/>
            <a:chExt cx="1441450" cy="1085855"/>
          </a:xfrm>
        </p:grpSpPr>
        <p:sp>
          <p:nvSpPr>
            <p:cNvPr id="92"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93"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94"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smtClean="0">
                  <a:solidFill>
                    <a:schemeClr val="accent5"/>
                  </a:solidFill>
                </a:rPr>
                <a:t>1</a:t>
              </a:r>
              <a:endParaRPr lang="en-US" altLang="ja-JP" sz="2400" dirty="0">
                <a:solidFill>
                  <a:schemeClr val="accent5"/>
                </a:solidFill>
              </a:endParaRPr>
            </a:p>
          </p:txBody>
        </p:sp>
        <p:sp>
          <p:nvSpPr>
            <p:cNvPr id="95"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96"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grpSp>
        <p:nvGrpSpPr>
          <p:cNvPr id="97" name="グループ化 96"/>
          <p:cNvGrpSpPr/>
          <p:nvPr/>
        </p:nvGrpSpPr>
        <p:grpSpPr>
          <a:xfrm>
            <a:off x="4301997" y="4239009"/>
            <a:ext cx="990011" cy="720008"/>
            <a:chOff x="6369707" y="1718772"/>
            <a:chExt cx="1441450" cy="1085855"/>
          </a:xfrm>
        </p:grpSpPr>
        <p:sp>
          <p:nvSpPr>
            <p:cNvPr id="98"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99"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100"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smtClean="0">
                  <a:solidFill>
                    <a:schemeClr val="accent5"/>
                  </a:solidFill>
                </a:rPr>
                <a:t>0</a:t>
              </a:r>
              <a:endParaRPr lang="en-US" altLang="ja-JP" sz="2400" dirty="0">
                <a:solidFill>
                  <a:schemeClr val="accent5"/>
                </a:solidFill>
              </a:endParaRPr>
            </a:p>
          </p:txBody>
        </p:sp>
        <p:sp>
          <p:nvSpPr>
            <p:cNvPr id="101"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102"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sp>
        <p:nvSpPr>
          <p:cNvPr id="103" name="正方形/長方形 102"/>
          <p:cNvSpPr/>
          <p:nvPr/>
        </p:nvSpPr>
        <p:spPr bwMode="auto">
          <a:xfrm>
            <a:off x="1601967" y="1628980"/>
            <a:ext cx="1350015" cy="360004"/>
          </a:xfrm>
          <a:prstGeom prst="rect">
            <a:avLst/>
          </a:prstGeom>
          <a:noFill/>
          <a:ln>
            <a:noFill/>
            <a:headEnd/>
            <a:tailEnd type="triangle" w="sm" len="med"/>
          </a:ln>
          <a:effectLst/>
          <a:ex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smtClean="0">
                <a:ea typeface="メイリオ" panose="020B0604030504040204" pitchFamily="50" charset="-128"/>
              </a:rPr>
              <a:t>NAND</a:t>
            </a:r>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96843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D-FF</a:t>
            </a:r>
            <a:r>
              <a:rPr kumimoji="1" lang="ja-JP" altLang="en-US" dirty="0" smtClean="0"/>
              <a:t>：トランジスタ </a:t>
            </a:r>
            <a:r>
              <a:rPr kumimoji="1" lang="en-US" altLang="ja-JP" dirty="0" smtClean="0"/>
              <a:t>16</a:t>
            </a:r>
            <a:r>
              <a:rPr kumimoji="1" lang="ja-JP" altLang="en-US" dirty="0" smtClean="0"/>
              <a:t>個</a:t>
            </a:r>
            <a:endParaRPr kumimoji="1" lang="ja-JP" altLang="en-US" dirty="0"/>
          </a:p>
        </p:txBody>
      </p:sp>
      <p:sp>
        <p:nvSpPr>
          <p:cNvPr id="4" name="Freeform 44"/>
          <p:cNvSpPr>
            <a:spLocks/>
          </p:cNvSpPr>
          <p:nvPr/>
        </p:nvSpPr>
        <p:spPr bwMode="auto">
          <a:xfrm>
            <a:off x="2700897" y="2707916"/>
            <a:ext cx="1600588"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5" name="Freeform 43"/>
          <p:cNvSpPr>
            <a:spLocks/>
          </p:cNvSpPr>
          <p:nvPr/>
        </p:nvSpPr>
        <p:spPr bwMode="auto">
          <a:xfrm>
            <a:off x="4860920" y="2707916"/>
            <a:ext cx="1601153" cy="721442"/>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6" name="Picture 30" descr="NOT"/>
          <p:cNvPicPr>
            <a:picLocks noChangeAspect="1" noChangeArrowheads="1"/>
          </p:cNvPicPr>
          <p:nvPr/>
        </p:nvPicPr>
        <p:blipFill>
          <a:blip r:embed="rId2" cstate="print"/>
          <a:srcRect/>
          <a:stretch>
            <a:fillRect/>
          </a:stretch>
        </p:blipFill>
        <p:spPr bwMode="auto">
          <a:xfrm flipH="1">
            <a:off x="3221985" y="2347554"/>
            <a:ext cx="717550" cy="720725"/>
          </a:xfrm>
          <a:prstGeom prst="rect">
            <a:avLst/>
          </a:prstGeom>
          <a:noFill/>
        </p:spPr>
      </p:pic>
      <p:pic>
        <p:nvPicPr>
          <p:cNvPr id="7" name="Picture 31" descr="NOT"/>
          <p:cNvPicPr>
            <a:picLocks noChangeAspect="1" noChangeArrowheads="1"/>
          </p:cNvPicPr>
          <p:nvPr/>
        </p:nvPicPr>
        <p:blipFill>
          <a:blip r:embed="rId2" cstate="print"/>
          <a:srcRect/>
          <a:stretch>
            <a:fillRect/>
          </a:stretch>
        </p:blipFill>
        <p:spPr bwMode="auto">
          <a:xfrm>
            <a:off x="3221985" y="3068279"/>
            <a:ext cx="717550" cy="720725"/>
          </a:xfrm>
          <a:prstGeom prst="rect">
            <a:avLst/>
          </a:prstGeom>
          <a:noFill/>
        </p:spPr>
      </p:pic>
      <p:pic>
        <p:nvPicPr>
          <p:cNvPr id="8" name="Picture 32" descr="NOT"/>
          <p:cNvPicPr>
            <a:picLocks noChangeAspect="1" noChangeArrowheads="1"/>
          </p:cNvPicPr>
          <p:nvPr/>
        </p:nvPicPr>
        <p:blipFill>
          <a:blip r:embed="rId2" cstate="print"/>
          <a:srcRect/>
          <a:stretch>
            <a:fillRect/>
          </a:stretch>
        </p:blipFill>
        <p:spPr bwMode="auto">
          <a:xfrm flipH="1">
            <a:off x="5382573" y="2347554"/>
            <a:ext cx="717550" cy="720725"/>
          </a:xfrm>
          <a:prstGeom prst="rect">
            <a:avLst/>
          </a:prstGeom>
          <a:noFill/>
        </p:spPr>
      </p:pic>
      <p:pic>
        <p:nvPicPr>
          <p:cNvPr id="9" name="Picture 33" descr="NOT"/>
          <p:cNvPicPr>
            <a:picLocks noChangeAspect="1" noChangeArrowheads="1"/>
          </p:cNvPicPr>
          <p:nvPr/>
        </p:nvPicPr>
        <p:blipFill>
          <a:blip r:embed="rId2" cstate="print"/>
          <a:srcRect/>
          <a:stretch>
            <a:fillRect/>
          </a:stretch>
        </p:blipFill>
        <p:spPr bwMode="auto">
          <a:xfrm>
            <a:off x="5382573" y="3068279"/>
            <a:ext cx="717550" cy="720725"/>
          </a:xfrm>
          <a:prstGeom prst="rect">
            <a:avLst/>
          </a:prstGeom>
          <a:noFill/>
        </p:spPr>
      </p:pic>
      <p:sp>
        <p:nvSpPr>
          <p:cNvPr id="10" name="Line 45"/>
          <p:cNvSpPr>
            <a:spLocks noChangeShapeType="1"/>
          </p:cNvSpPr>
          <p:nvPr/>
        </p:nvSpPr>
        <p:spPr bwMode="auto">
          <a:xfrm>
            <a:off x="4301485" y="3428640"/>
            <a:ext cx="739437" cy="718"/>
          </a:xfrm>
          <a:prstGeom prst="line">
            <a:avLst/>
          </a:prstGeom>
          <a:noFill/>
          <a:ln w="9525">
            <a:solidFill>
              <a:schemeClr val="tx1"/>
            </a:solidFill>
            <a:round/>
            <a:headEnd type="oval" w="sm" len="sm"/>
            <a:tailEnd type="triangle" w="med" len="med"/>
          </a:ln>
          <a:effectLst/>
        </p:spPr>
        <p:txBody>
          <a:bodyPr wrap="none" lIns="90000" tIns="46800" rIns="90000" bIns="46800" anchor="ctr"/>
          <a:lstStyle/>
          <a:p>
            <a:endParaRPr lang="ja-JP" altLang="en-US"/>
          </a:p>
        </p:txBody>
      </p:sp>
      <p:sp>
        <p:nvSpPr>
          <p:cNvPr id="11" name="Line 46"/>
          <p:cNvSpPr>
            <a:spLocks noChangeShapeType="1"/>
          </p:cNvSpPr>
          <p:nvPr/>
        </p:nvSpPr>
        <p:spPr bwMode="auto">
          <a:xfrm>
            <a:off x="2142485" y="3428640"/>
            <a:ext cx="738413" cy="718"/>
          </a:xfrm>
          <a:prstGeom prst="line">
            <a:avLst/>
          </a:prstGeom>
          <a:noFill/>
          <a:ln w="9525">
            <a:solidFill>
              <a:schemeClr val="tx1"/>
            </a:solidFill>
            <a:round/>
            <a:headEnd type="none" w="sm" len="sm"/>
            <a:tailEnd type="triangle" w="med" len="med"/>
          </a:ln>
          <a:effectLst/>
        </p:spPr>
        <p:txBody>
          <a:bodyPr wrap="none" lIns="90000" tIns="46800" rIns="90000" bIns="46800" anchor="ctr"/>
          <a:lstStyle/>
          <a:p>
            <a:endParaRPr lang="ja-JP" altLang="en-US"/>
          </a:p>
        </p:txBody>
      </p:sp>
      <p:sp>
        <p:nvSpPr>
          <p:cNvPr id="12" name="Line 56"/>
          <p:cNvSpPr>
            <a:spLocks noChangeShapeType="1"/>
          </p:cNvSpPr>
          <p:nvPr/>
        </p:nvSpPr>
        <p:spPr bwMode="auto">
          <a:xfrm>
            <a:off x="6462073" y="3428641"/>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13" name="Rectangle 58"/>
          <p:cNvSpPr>
            <a:spLocks noChangeArrowheads="1"/>
          </p:cNvSpPr>
          <p:nvPr/>
        </p:nvSpPr>
        <p:spPr bwMode="auto">
          <a:xfrm>
            <a:off x="1782123" y="3249254"/>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smtClean="0"/>
              <a:t>d</a:t>
            </a:r>
            <a:endParaRPr lang="en-US" altLang="ja-JP" i="1" dirty="0"/>
          </a:p>
        </p:txBody>
      </p:sp>
      <p:sp>
        <p:nvSpPr>
          <p:cNvPr id="14" name="Rectangle 59"/>
          <p:cNvSpPr>
            <a:spLocks noChangeArrowheads="1"/>
          </p:cNvSpPr>
          <p:nvPr/>
        </p:nvSpPr>
        <p:spPr bwMode="auto">
          <a:xfrm>
            <a:off x="6822435" y="3249254"/>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smtClean="0"/>
              <a:t>q</a:t>
            </a:r>
            <a:endParaRPr lang="en-US" altLang="ja-JP" i="1" dirty="0"/>
          </a:p>
        </p:txBody>
      </p:sp>
      <p:sp>
        <p:nvSpPr>
          <p:cNvPr id="15" name="フローチャート: 手作業 14"/>
          <p:cNvSpPr/>
          <p:nvPr/>
        </p:nvSpPr>
        <p:spPr bwMode="auto">
          <a:xfrm rot="16200000">
            <a:off x="2745897" y="3294356"/>
            <a:ext cx="450005" cy="180002"/>
          </a:xfrm>
          <a:prstGeom prst="flowChartManualOperation">
            <a:avLst/>
          </a:prstGeom>
          <a:ln>
            <a:headEnd/>
            <a:tailEnd type="triangle" w="sm" len="med"/>
          </a:ln>
          <a:extLst/>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smtClean="0">
              <a:latin typeface="メイリオ" panose="020B0604030504040204" pitchFamily="50" charset="-128"/>
              <a:ea typeface="メイリオ" panose="020B0604030504040204" pitchFamily="50" charset="-128"/>
            </a:endParaRPr>
          </a:p>
        </p:txBody>
      </p:sp>
      <p:sp>
        <p:nvSpPr>
          <p:cNvPr id="16" name="Freeform 10"/>
          <p:cNvSpPr>
            <a:spLocks/>
          </p:cNvSpPr>
          <p:nvPr/>
        </p:nvSpPr>
        <p:spPr bwMode="auto">
          <a:xfrm>
            <a:off x="2700896" y="3069354"/>
            <a:ext cx="180002" cy="18000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7" name="フローチャート: 手作業 16"/>
          <p:cNvSpPr/>
          <p:nvPr/>
        </p:nvSpPr>
        <p:spPr bwMode="auto">
          <a:xfrm rot="16200000">
            <a:off x="4905921" y="3294356"/>
            <a:ext cx="450005" cy="180002"/>
          </a:xfrm>
          <a:prstGeom prst="flowChartManualOperation">
            <a:avLst/>
          </a:prstGeom>
          <a:ln>
            <a:headEnd/>
            <a:tailEnd type="triangle" w="sm" len="med"/>
          </a:ln>
          <a:extLst/>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smtClean="0">
              <a:latin typeface="メイリオ" panose="020B0604030504040204" pitchFamily="50" charset="-128"/>
              <a:ea typeface="メイリオ" panose="020B0604030504040204" pitchFamily="50" charset="-128"/>
            </a:endParaRPr>
          </a:p>
        </p:txBody>
      </p:sp>
      <p:sp>
        <p:nvSpPr>
          <p:cNvPr id="18" name="Freeform 10"/>
          <p:cNvSpPr>
            <a:spLocks/>
          </p:cNvSpPr>
          <p:nvPr/>
        </p:nvSpPr>
        <p:spPr bwMode="auto">
          <a:xfrm>
            <a:off x="4860920" y="2979352"/>
            <a:ext cx="180002"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grpSp>
        <p:nvGrpSpPr>
          <p:cNvPr id="48" name="グループ化 47"/>
          <p:cNvGrpSpPr/>
          <p:nvPr/>
        </p:nvGrpSpPr>
        <p:grpSpPr>
          <a:xfrm>
            <a:off x="3150902" y="5424878"/>
            <a:ext cx="1080010" cy="1170013"/>
            <a:chOff x="1871970" y="2562739"/>
            <a:chExt cx="1890019" cy="2559383"/>
          </a:xfrm>
        </p:grpSpPr>
        <p:grpSp>
          <p:nvGrpSpPr>
            <p:cNvPr id="21" name="グループ化 20"/>
            <p:cNvGrpSpPr/>
            <p:nvPr/>
          </p:nvGrpSpPr>
          <p:grpSpPr>
            <a:xfrm>
              <a:off x="2996967" y="4942097"/>
              <a:ext cx="360048" cy="180025"/>
              <a:chOff x="1736601" y="2511982"/>
              <a:chExt cx="360048" cy="180025"/>
            </a:xfrm>
          </p:grpSpPr>
          <p:cxnSp>
            <p:nvCxnSpPr>
              <p:cNvPr id="22" name="直線コネクタ 21"/>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5" name="グループ化 24"/>
            <p:cNvGrpSpPr/>
            <p:nvPr/>
          </p:nvGrpSpPr>
          <p:grpSpPr>
            <a:xfrm>
              <a:off x="2861981" y="4059007"/>
              <a:ext cx="270036" cy="360048"/>
              <a:chOff x="6282228" y="1988808"/>
              <a:chExt cx="270036" cy="360048"/>
            </a:xfrm>
          </p:grpSpPr>
          <p:cxnSp>
            <p:nvCxnSpPr>
              <p:cNvPr id="26" name="直線コネクタ 2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0" name="直線コネクタ 29"/>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5" name="グループ化 34"/>
            <p:cNvGrpSpPr/>
            <p:nvPr/>
          </p:nvGrpSpPr>
          <p:grpSpPr>
            <a:xfrm>
              <a:off x="2771980" y="2978995"/>
              <a:ext cx="360048" cy="360048"/>
              <a:chOff x="3131808" y="1628760"/>
              <a:chExt cx="360048" cy="360048"/>
            </a:xfrm>
          </p:grpSpPr>
          <p:cxnSp>
            <p:nvCxnSpPr>
              <p:cNvPr id="36" name="直線コネクタ 3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40" name="円/楕円 3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42" name="直線コネクタ 4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6" name="グループ化 75"/>
          <p:cNvGrpSpPr/>
          <p:nvPr/>
        </p:nvGrpSpPr>
        <p:grpSpPr>
          <a:xfrm rot="10800000">
            <a:off x="3150902" y="4059365"/>
            <a:ext cx="1080010" cy="1170013"/>
            <a:chOff x="1871970" y="2562739"/>
            <a:chExt cx="1890019" cy="2559383"/>
          </a:xfrm>
        </p:grpSpPr>
        <p:grpSp>
          <p:nvGrpSpPr>
            <p:cNvPr id="77" name="グループ化 76"/>
            <p:cNvGrpSpPr/>
            <p:nvPr/>
          </p:nvGrpSpPr>
          <p:grpSpPr>
            <a:xfrm>
              <a:off x="2996967" y="4942097"/>
              <a:ext cx="360048" cy="180025"/>
              <a:chOff x="1736601" y="2511982"/>
              <a:chExt cx="360048" cy="180025"/>
            </a:xfrm>
          </p:grpSpPr>
          <p:cxnSp>
            <p:nvCxnSpPr>
              <p:cNvPr id="97" name="直線コネクタ 96"/>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8" name="グループ化 77"/>
            <p:cNvGrpSpPr/>
            <p:nvPr/>
          </p:nvGrpSpPr>
          <p:grpSpPr>
            <a:xfrm>
              <a:off x="2861981" y="4059007"/>
              <a:ext cx="270036" cy="360048"/>
              <a:chOff x="6282228" y="1988808"/>
              <a:chExt cx="270036" cy="360048"/>
            </a:xfrm>
          </p:grpSpPr>
          <p:cxnSp>
            <p:nvCxnSpPr>
              <p:cNvPr id="93" name="直線コネクタ 9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9" name="直線コネクタ 78"/>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82"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3"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84" name="グループ化 83"/>
            <p:cNvGrpSpPr/>
            <p:nvPr/>
          </p:nvGrpSpPr>
          <p:grpSpPr>
            <a:xfrm>
              <a:off x="2771980" y="2978995"/>
              <a:ext cx="360048" cy="360048"/>
              <a:chOff x="3131808" y="1628760"/>
              <a:chExt cx="360048" cy="360048"/>
            </a:xfrm>
          </p:grpSpPr>
          <p:cxnSp>
            <p:nvCxnSpPr>
              <p:cNvPr id="88" name="直線コネクタ 8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92" name="円/楕円 9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85" name="直線コネクタ 84"/>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00"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13" name="グループ化 112"/>
          <p:cNvGrpSpPr/>
          <p:nvPr/>
        </p:nvGrpSpPr>
        <p:grpSpPr>
          <a:xfrm rot="5400000">
            <a:off x="2565879" y="5829899"/>
            <a:ext cx="270041" cy="180007"/>
            <a:chOff x="1601967" y="3609002"/>
            <a:chExt cx="540039" cy="360048"/>
          </a:xfrm>
        </p:grpSpPr>
        <p:grpSp>
          <p:nvGrpSpPr>
            <p:cNvPr id="114" name="グループ化 113"/>
            <p:cNvGrpSpPr/>
            <p:nvPr/>
          </p:nvGrpSpPr>
          <p:grpSpPr>
            <a:xfrm rot="10800000">
              <a:off x="1871970" y="3609002"/>
              <a:ext cx="270036" cy="360048"/>
              <a:chOff x="6282228" y="1988808"/>
              <a:chExt cx="270036" cy="360048"/>
            </a:xfrm>
          </p:grpSpPr>
          <p:cxnSp>
            <p:nvCxnSpPr>
              <p:cNvPr id="121" name="直線コネクタ 12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15" name="グループ化 114"/>
            <p:cNvGrpSpPr/>
            <p:nvPr/>
          </p:nvGrpSpPr>
          <p:grpSpPr>
            <a:xfrm>
              <a:off x="1601967" y="3609002"/>
              <a:ext cx="360048" cy="360048"/>
              <a:chOff x="3131808" y="1628760"/>
              <a:chExt cx="360048" cy="360048"/>
            </a:xfrm>
          </p:grpSpPr>
          <p:cxnSp>
            <p:nvCxnSpPr>
              <p:cNvPr id="116" name="直線コネクタ 11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0" name="円/楕円 11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25" name="グループ化 124"/>
          <p:cNvGrpSpPr/>
          <p:nvPr/>
        </p:nvGrpSpPr>
        <p:grpSpPr>
          <a:xfrm>
            <a:off x="2880899" y="5229378"/>
            <a:ext cx="270041" cy="180007"/>
            <a:chOff x="1601967" y="3609002"/>
            <a:chExt cx="540039" cy="360048"/>
          </a:xfrm>
        </p:grpSpPr>
        <p:grpSp>
          <p:nvGrpSpPr>
            <p:cNvPr id="126" name="グループ化 125"/>
            <p:cNvGrpSpPr/>
            <p:nvPr/>
          </p:nvGrpSpPr>
          <p:grpSpPr>
            <a:xfrm rot="10800000">
              <a:off x="1871970" y="3609002"/>
              <a:ext cx="270036" cy="360048"/>
              <a:chOff x="6282228" y="1988808"/>
              <a:chExt cx="270036" cy="360048"/>
            </a:xfrm>
          </p:grpSpPr>
          <p:cxnSp>
            <p:nvCxnSpPr>
              <p:cNvPr id="133" name="直線コネクタ 13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7" name="グループ化 126"/>
            <p:cNvGrpSpPr/>
            <p:nvPr/>
          </p:nvGrpSpPr>
          <p:grpSpPr>
            <a:xfrm>
              <a:off x="1601967" y="3609002"/>
              <a:ext cx="360048" cy="360048"/>
              <a:chOff x="3131808" y="1628760"/>
              <a:chExt cx="360048" cy="360048"/>
            </a:xfrm>
          </p:grpSpPr>
          <p:cxnSp>
            <p:nvCxnSpPr>
              <p:cNvPr id="128" name="直線コネクタ 12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2" name="円/楕円 13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37"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8"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39"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40"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42"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44"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45" name="グループ化 144"/>
          <p:cNvGrpSpPr/>
          <p:nvPr/>
        </p:nvGrpSpPr>
        <p:grpSpPr>
          <a:xfrm>
            <a:off x="5220924" y="5424878"/>
            <a:ext cx="1080010" cy="1170013"/>
            <a:chOff x="1871970" y="2562739"/>
            <a:chExt cx="1890019" cy="2559383"/>
          </a:xfrm>
        </p:grpSpPr>
        <p:grpSp>
          <p:nvGrpSpPr>
            <p:cNvPr id="146" name="グループ化 145"/>
            <p:cNvGrpSpPr/>
            <p:nvPr/>
          </p:nvGrpSpPr>
          <p:grpSpPr>
            <a:xfrm>
              <a:off x="2996967" y="4942097"/>
              <a:ext cx="360048" cy="180025"/>
              <a:chOff x="1736601" y="2511982"/>
              <a:chExt cx="360048" cy="180025"/>
            </a:xfrm>
          </p:grpSpPr>
          <p:cxnSp>
            <p:nvCxnSpPr>
              <p:cNvPr id="166" name="直線コネクタ 16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7" name="グループ化 146"/>
            <p:cNvGrpSpPr/>
            <p:nvPr/>
          </p:nvGrpSpPr>
          <p:grpSpPr>
            <a:xfrm>
              <a:off x="2861981" y="4059007"/>
              <a:ext cx="270036" cy="360048"/>
              <a:chOff x="6282228" y="1988808"/>
              <a:chExt cx="270036" cy="360048"/>
            </a:xfrm>
          </p:grpSpPr>
          <p:cxnSp>
            <p:nvCxnSpPr>
              <p:cNvPr id="162" name="直線コネクタ 16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8" name="直線コネクタ 14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5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53" name="グループ化 152"/>
            <p:cNvGrpSpPr/>
            <p:nvPr/>
          </p:nvGrpSpPr>
          <p:grpSpPr>
            <a:xfrm>
              <a:off x="2771980" y="2978995"/>
              <a:ext cx="360048" cy="360048"/>
              <a:chOff x="3131808" y="1628760"/>
              <a:chExt cx="360048" cy="360048"/>
            </a:xfrm>
          </p:grpSpPr>
          <p:cxnSp>
            <p:nvCxnSpPr>
              <p:cNvPr id="157" name="直線コネクタ 15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1" name="円/楕円 16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54" name="直線コネクタ 15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69" name="グループ化 168"/>
          <p:cNvGrpSpPr/>
          <p:nvPr/>
        </p:nvGrpSpPr>
        <p:grpSpPr>
          <a:xfrm rot="10800000">
            <a:off x="5220924" y="4059365"/>
            <a:ext cx="1080010" cy="1170013"/>
            <a:chOff x="1871970" y="2562739"/>
            <a:chExt cx="1890019" cy="2559383"/>
          </a:xfrm>
        </p:grpSpPr>
        <p:grpSp>
          <p:nvGrpSpPr>
            <p:cNvPr id="170" name="グループ化 169"/>
            <p:cNvGrpSpPr/>
            <p:nvPr/>
          </p:nvGrpSpPr>
          <p:grpSpPr>
            <a:xfrm>
              <a:off x="2996967" y="4942097"/>
              <a:ext cx="360048" cy="180025"/>
              <a:chOff x="1736601" y="2511982"/>
              <a:chExt cx="360048" cy="180025"/>
            </a:xfrm>
          </p:grpSpPr>
          <p:cxnSp>
            <p:nvCxnSpPr>
              <p:cNvPr id="190" name="直線コネクタ 189"/>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71" name="グループ化 170"/>
            <p:cNvGrpSpPr/>
            <p:nvPr/>
          </p:nvGrpSpPr>
          <p:grpSpPr>
            <a:xfrm>
              <a:off x="2861981" y="4059007"/>
              <a:ext cx="270036" cy="360048"/>
              <a:chOff x="6282228" y="1988808"/>
              <a:chExt cx="270036" cy="360048"/>
            </a:xfrm>
          </p:grpSpPr>
          <p:cxnSp>
            <p:nvCxnSpPr>
              <p:cNvPr id="186" name="直線コネクタ 18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72" name="直線コネクタ 171"/>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75"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76"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77" name="グループ化 176"/>
            <p:cNvGrpSpPr/>
            <p:nvPr/>
          </p:nvGrpSpPr>
          <p:grpSpPr>
            <a:xfrm>
              <a:off x="2771980" y="2978995"/>
              <a:ext cx="360048" cy="360048"/>
              <a:chOff x="3131808" y="1628760"/>
              <a:chExt cx="360048" cy="360048"/>
            </a:xfrm>
          </p:grpSpPr>
          <p:cxnSp>
            <p:nvCxnSpPr>
              <p:cNvPr id="181" name="直線コネクタ 18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85" name="円/楕円 18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78" name="直線コネクタ 177"/>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93"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94" name="グループ化 193"/>
          <p:cNvGrpSpPr/>
          <p:nvPr/>
        </p:nvGrpSpPr>
        <p:grpSpPr>
          <a:xfrm rot="5400000">
            <a:off x="4635901" y="5829899"/>
            <a:ext cx="270041" cy="180007"/>
            <a:chOff x="1601967" y="3609002"/>
            <a:chExt cx="540039" cy="360048"/>
          </a:xfrm>
        </p:grpSpPr>
        <p:grpSp>
          <p:nvGrpSpPr>
            <p:cNvPr id="195" name="グループ化 194"/>
            <p:cNvGrpSpPr/>
            <p:nvPr/>
          </p:nvGrpSpPr>
          <p:grpSpPr>
            <a:xfrm rot="10800000">
              <a:off x="1871970" y="3609002"/>
              <a:ext cx="270036" cy="360048"/>
              <a:chOff x="6282228" y="1988808"/>
              <a:chExt cx="270036" cy="360048"/>
            </a:xfrm>
          </p:grpSpPr>
          <p:cxnSp>
            <p:nvCxnSpPr>
              <p:cNvPr id="202" name="直線コネクタ 20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96" name="グループ化 195"/>
            <p:cNvGrpSpPr/>
            <p:nvPr/>
          </p:nvGrpSpPr>
          <p:grpSpPr>
            <a:xfrm>
              <a:off x="1601967" y="3609002"/>
              <a:ext cx="360048" cy="360048"/>
              <a:chOff x="3131808" y="1628760"/>
              <a:chExt cx="360048" cy="360048"/>
            </a:xfrm>
          </p:grpSpPr>
          <p:cxnSp>
            <p:nvCxnSpPr>
              <p:cNvPr id="197" name="直線コネクタ 19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01" name="円/楕円 20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206" name="グループ化 205"/>
          <p:cNvGrpSpPr/>
          <p:nvPr/>
        </p:nvGrpSpPr>
        <p:grpSpPr>
          <a:xfrm>
            <a:off x="4950921" y="5229378"/>
            <a:ext cx="270041" cy="180007"/>
            <a:chOff x="1601967" y="3609002"/>
            <a:chExt cx="540039" cy="360048"/>
          </a:xfrm>
        </p:grpSpPr>
        <p:grpSp>
          <p:nvGrpSpPr>
            <p:cNvPr id="207" name="グループ化 206"/>
            <p:cNvGrpSpPr/>
            <p:nvPr/>
          </p:nvGrpSpPr>
          <p:grpSpPr>
            <a:xfrm rot="10800000">
              <a:off x="1871970" y="3609002"/>
              <a:ext cx="270036" cy="360048"/>
              <a:chOff x="6282228" y="1988808"/>
              <a:chExt cx="270036" cy="360048"/>
            </a:xfrm>
          </p:grpSpPr>
          <p:cxnSp>
            <p:nvCxnSpPr>
              <p:cNvPr id="214" name="直線コネクタ 21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08" name="グループ化 207"/>
            <p:cNvGrpSpPr/>
            <p:nvPr/>
          </p:nvGrpSpPr>
          <p:grpSpPr>
            <a:xfrm>
              <a:off x="1601967" y="3609002"/>
              <a:ext cx="360048" cy="360048"/>
              <a:chOff x="3131808" y="1628760"/>
              <a:chExt cx="360048" cy="360048"/>
            </a:xfrm>
          </p:grpSpPr>
          <p:cxnSp>
            <p:nvCxnSpPr>
              <p:cNvPr id="209" name="直線コネクタ 20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13" name="円/楕円 21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218"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219"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220"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221"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223"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224" name="グループ化 223"/>
          <p:cNvGrpSpPr/>
          <p:nvPr/>
        </p:nvGrpSpPr>
        <p:grpSpPr>
          <a:xfrm>
            <a:off x="4031994" y="998973"/>
            <a:ext cx="990011" cy="720008"/>
            <a:chOff x="6369707" y="1718772"/>
            <a:chExt cx="1441450" cy="1085855"/>
          </a:xfrm>
        </p:grpSpPr>
        <p:sp>
          <p:nvSpPr>
            <p:cNvPr id="225"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400"/>
            </a:p>
          </p:txBody>
        </p:sp>
        <p:sp>
          <p:nvSpPr>
            <p:cNvPr id="226"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400"/>
            </a:p>
          </p:txBody>
        </p:sp>
        <p:sp>
          <p:nvSpPr>
            <p:cNvPr id="227"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sz="1400" i="1" dirty="0" smtClean="0"/>
                <a:t>q</a:t>
              </a:r>
              <a:endParaRPr lang="en-US" altLang="ja-JP" sz="1400" dirty="0"/>
            </a:p>
          </p:txBody>
        </p:sp>
        <p:sp>
          <p:nvSpPr>
            <p:cNvPr id="228"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sz="1400" i="1" dirty="0" smtClean="0"/>
                <a:t>d</a:t>
              </a:r>
              <a:endParaRPr lang="en-US" altLang="ja-JP" sz="1400" dirty="0"/>
            </a:p>
          </p:txBody>
        </p:sp>
        <p:sp>
          <p:nvSpPr>
            <p:cNvPr id="22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400"/>
            </a:p>
          </p:txBody>
        </p:sp>
        <p:sp>
          <p:nvSpPr>
            <p:cNvPr id="23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400"/>
            </a:p>
          </p:txBody>
        </p:sp>
        <p:sp>
          <p:nvSpPr>
            <p:cNvPr id="231"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sz="1400" i="1" dirty="0" smtClean="0"/>
                <a:t>clk</a:t>
              </a:r>
              <a:endParaRPr lang="en-US" altLang="ja-JP" sz="1400" dirty="0"/>
            </a:p>
          </p:txBody>
        </p:sp>
      </p:grpSp>
    </p:spTree>
    <p:extLst>
      <p:ext uri="{BB962C8B-B14F-4D97-AF65-F5344CB8AC3E}">
        <p14:creationId xmlns:p14="http://schemas.microsoft.com/office/powerpoint/2010/main" val="375927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マルチプレクサ：トランジスタ </a:t>
            </a:r>
            <a:r>
              <a:rPr kumimoji="1" lang="en-US" altLang="ja-JP" dirty="0" smtClean="0"/>
              <a:t>6</a:t>
            </a:r>
            <a:r>
              <a:rPr kumimoji="1" lang="ja-JP" altLang="en-US" dirty="0" smtClean="0"/>
              <a:t>個</a:t>
            </a:r>
            <a:endParaRPr kumimoji="1" lang="ja-JP" altLang="en-US" dirty="0"/>
          </a:p>
        </p:txBody>
      </p:sp>
      <p:sp>
        <p:nvSpPr>
          <p:cNvPr id="232" name="Line 9"/>
          <p:cNvSpPr>
            <a:spLocks noChangeShapeType="1"/>
          </p:cNvSpPr>
          <p:nvPr/>
        </p:nvSpPr>
        <p:spPr bwMode="auto">
          <a:xfrm>
            <a:off x="3671990" y="1988984"/>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233" name="Line 9"/>
          <p:cNvSpPr>
            <a:spLocks noChangeShapeType="1"/>
          </p:cNvSpPr>
          <p:nvPr/>
        </p:nvSpPr>
        <p:spPr bwMode="auto">
          <a:xfrm>
            <a:off x="3671990" y="2708992"/>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234" name="Line 9"/>
          <p:cNvSpPr>
            <a:spLocks noChangeShapeType="1"/>
          </p:cNvSpPr>
          <p:nvPr/>
        </p:nvSpPr>
        <p:spPr bwMode="auto">
          <a:xfrm>
            <a:off x="4301997" y="2348988"/>
            <a:ext cx="450005" cy="0"/>
          </a:xfrm>
          <a:prstGeom prst="line">
            <a:avLst/>
          </a:prstGeom>
          <a:noFill/>
          <a:ln w="9525">
            <a:solidFill>
              <a:schemeClr val="tx1"/>
            </a:solidFill>
            <a:round/>
            <a:headEnd/>
            <a:tailEnd type="triangle" w="med" len="lg"/>
          </a:ln>
          <a:effectLst/>
        </p:spPr>
        <p:txBody>
          <a:bodyPr wrap="none" lIns="90000" tIns="46800" rIns="90000" bIns="46800" anchor="ctr"/>
          <a:lstStyle/>
          <a:p>
            <a:endParaRPr lang="ja-JP" altLang="en-US" sz="1200"/>
          </a:p>
        </p:txBody>
      </p:sp>
      <p:sp>
        <p:nvSpPr>
          <p:cNvPr id="222" name="フローチャート: 手作業 221"/>
          <p:cNvSpPr/>
          <p:nvPr/>
        </p:nvSpPr>
        <p:spPr bwMode="auto">
          <a:xfrm rot="16200000">
            <a:off x="3626990" y="2213986"/>
            <a:ext cx="1260014" cy="270003"/>
          </a:xfrm>
          <a:prstGeom prst="flowChartManualOperation">
            <a:avLst/>
          </a:prstGeom>
          <a:ln>
            <a:headEnd/>
            <a:tailEnd type="triangle" w="sm" len="med"/>
          </a:ln>
          <a:extLst/>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smtClean="0">
              <a:ea typeface="メイリオ" panose="020B0604030504040204" pitchFamily="50" charset="-128"/>
            </a:endParaRPr>
          </a:p>
        </p:txBody>
      </p:sp>
      <p:sp>
        <p:nvSpPr>
          <p:cNvPr id="310" name="Line 9"/>
          <p:cNvSpPr>
            <a:spLocks noChangeShapeType="1"/>
          </p:cNvSpPr>
          <p:nvPr/>
        </p:nvSpPr>
        <p:spPr bwMode="auto">
          <a:xfrm>
            <a:off x="4301998" y="1538979"/>
            <a:ext cx="0" cy="360004"/>
          </a:xfrm>
          <a:prstGeom prst="line">
            <a:avLst/>
          </a:prstGeom>
          <a:noFill/>
          <a:ln w="9525">
            <a:solidFill>
              <a:schemeClr val="tx1"/>
            </a:solidFill>
            <a:round/>
            <a:headEnd/>
            <a:tailEnd type="triangle" w="med" len="lg"/>
          </a:ln>
          <a:effectLst/>
        </p:spPr>
        <p:txBody>
          <a:bodyPr wrap="none" lIns="90000" tIns="46800" rIns="90000" bIns="46800" anchor="ctr"/>
          <a:lstStyle/>
          <a:p>
            <a:endParaRPr lang="ja-JP" altLang="en-US" sz="1200"/>
          </a:p>
        </p:txBody>
      </p:sp>
      <p:grpSp>
        <p:nvGrpSpPr>
          <p:cNvPr id="19" name="グループ化 18"/>
          <p:cNvGrpSpPr/>
          <p:nvPr/>
        </p:nvGrpSpPr>
        <p:grpSpPr>
          <a:xfrm>
            <a:off x="3221985" y="3789004"/>
            <a:ext cx="2521029" cy="1530055"/>
            <a:chOff x="2361128" y="5229020"/>
            <a:chExt cx="1489701" cy="810047"/>
          </a:xfrm>
        </p:grpSpPr>
        <p:grpSp>
          <p:nvGrpSpPr>
            <p:cNvPr id="286" name="グループ化 285"/>
            <p:cNvGrpSpPr/>
            <p:nvPr/>
          </p:nvGrpSpPr>
          <p:grpSpPr>
            <a:xfrm rot="16200000">
              <a:off x="2906965" y="5814043"/>
              <a:ext cx="270041" cy="180007"/>
              <a:chOff x="1601967" y="3609002"/>
              <a:chExt cx="540039" cy="360048"/>
            </a:xfrm>
          </p:grpSpPr>
          <p:grpSp>
            <p:nvGrpSpPr>
              <p:cNvPr id="287" name="グループ化 286"/>
              <p:cNvGrpSpPr/>
              <p:nvPr/>
            </p:nvGrpSpPr>
            <p:grpSpPr>
              <a:xfrm rot="10800000">
                <a:off x="1871970" y="3609002"/>
                <a:ext cx="270036" cy="360048"/>
                <a:chOff x="6282228" y="1988808"/>
                <a:chExt cx="270036" cy="360048"/>
              </a:xfrm>
            </p:grpSpPr>
            <p:cxnSp>
              <p:nvCxnSpPr>
                <p:cNvPr id="294" name="直線コネクタ 29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5" name="直線コネクタ 29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6" name="直線コネクタ 29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7" name="直線コネクタ 29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88" name="グループ化 287"/>
              <p:cNvGrpSpPr/>
              <p:nvPr/>
            </p:nvGrpSpPr>
            <p:grpSpPr>
              <a:xfrm>
                <a:off x="1601967" y="3609002"/>
                <a:ext cx="360048" cy="360048"/>
                <a:chOff x="3131808" y="1628760"/>
                <a:chExt cx="360048" cy="360048"/>
              </a:xfrm>
            </p:grpSpPr>
            <p:cxnSp>
              <p:nvCxnSpPr>
                <p:cNvPr id="289" name="直線コネクタ 28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0" name="直線コネクタ 28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1" name="直線コネクタ 29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93" name="円/楕円 29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298" name="グループ化 297"/>
            <p:cNvGrpSpPr/>
            <p:nvPr/>
          </p:nvGrpSpPr>
          <p:grpSpPr>
            <a:xfrm rot="5400000">
              <a:off x="2906965" y="5274037"/>
              <a:ext cx="270041" cy="180007"/>
              <a:chOff x="1601967" y="3609002"/>
              <a:chExt cx="540039" cy="360048"/>
            </a:xfrm>
          </p:grpSpPr>
          <p:grpSp>
            <p:nvGrpSpPr>
              <p:cNvPr id="299" name="グループ化 298"/>
              <p:cNvGrpSpPr/>
              <p:nvPr/>
            </p:nvGrpSpPr>
            <p:grpSpPr>
              <a:xfrm rot="10800000">
                <a:off x="1871970" y="3609002"/>
                <a:ext cx="270036" cy="360048"/>
                <a:chOff x="6282228" y="1988808"/>
                <a:chExt cx="270036" cy="360048"/>
              </a:xfrm>
            </p:grpSpPr>
            <p:cxnSp>
              <p:nvCxnSpPr>
                <p:cNvPr id="306" name="直線コネクタ 30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7" name="直線コネクタ 30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8" name="直線コネクタ 30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9" name="直線コネクタ 30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00" name="グループ化 299"/>
              <p:cNvGrpSpPr/>
              <p:nvPr/>
            </p:nvGrpSpPr>
            <p:grpSpPr>
              <a:xfrm>
                <a:off x="1601967" y="3609002"/>
                <a:ext cx="360048" cy="360048"/>
                <a:chOff x="3131808" y="1628760"/>
                <a:chExt cx="360048" cy="360048"/>
              </a:xfrm>
            </p:grpSpPr>
            <p:cxnSp>
              <p:nvCxnSpPr>
                <p:cNvPr id="301" name="直線コネクタ 30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2" name="直線コネクタ 30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3" name="直線コネクタ 30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4" name="直線コネクタ 30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305" name="円/楕円 30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311"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2"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3"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4"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5"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17" name="Line 9"/>
            <p:cNvSpPr>
              <a:spLocks noChangeShapeType="1"/>
            </p:cNvSpPr>
            <p:nvPr/>
          </p:nvSpPr>
          <p:spPr bwMode="auto">
            <a:xfrm>
              <a:off x="3400824" y="5625038"/>
              <a:ext cx="450005" cy="0"/>
            </a:xfrm>
            <a:prstGeom prst="line">
              <a:avLst/>
            </a:prstGeom>
            <a:noFill/>
            <a:ln w="9525">
              <a:solidFill>
                <a:schemeClr val="tx1"/>
              </a:solidFill>
              <a:round/>
              <a:headEnd type="oval"/>
              <a:tailEnd type="triangle" w="med" len="lg"/>
            </a:ln>
            <a:effectLst/>
          </p:spPr>
          <p:txBody>
            <a:bodyPr wrap="none" lIns="90000" tIns="46800" rIns="90000" bIns="46800" anchor="ctr"/>
            <a:lstStyle/>
            <a:p>
              <a:endParaRPr lang="ja-JP" altLang="en-US" sz="1200"/>
            </a:p>
          </p:txBody>
        </p:sp>
        <p:sp>
          <p:nvSpPr>
            <p:cNvPr id="320"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med" len="med"/>
            </a:ln>
            <a:effectLst/>
          </p:spPr>
          <p:txBody>
            <a:bodyPr wrap="none" lIns="90000" tIns="46800" rIns="90000" bIns="46800" anchor="ctr"/>
            <a:lstStyle/>
            <a:p>
              <a:endParaRPr lang="ja-JP" altLang="en-US"/>
            </a:p>
          </p:txBody>
        </p:sp>
      </p:grpSp>
      <p:grpSp>
        <p:nvGrpSpPr>
          <p:cNvPr id="322" name="グループ化 321"/>
          <p:cNvGrpSpPr/>
          <p:nvPr/>
        </p:nvGrpSpPr>
        <p:grpSpPr>
          <a:xfrm>
            <a:off x="1511966" y="3803518"/>
            <a:ext cx="1712994" cy="1671274"/>
            <a:chOff x="1871970" y="2562739"/>
            <a:chExt cx="1890019" cy="2559383"/>
          </a:xfrm>
        </p:grpSpPr>
        <p:grpSp>
          <p:nvGrpSpPr>
            <p:cNvPr id="323" name="グループ化 322"/>
            <p:cNvGrpSpPr/>
            <p:nvPr/>
          </p:nvGrpSpPr>
          <p:grpSpPr>
            <a:xfrm>
              <a:off x="2996967" y="4942097"/>
              <a:ext cx="360048" cy="180025"/>
              <a:chOff x="1736601" y="2511982"/>
              <a:chExt cx="360048" cy="180025"/>
            </a:xfrm>
          </p:grpSpPr>
          <p:cxnSp>
            <p:nvCxnSpPr>
              <p:cNvPr id="343" name="直線コネクタ 342"/>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4" name="直線コネクタ 343"/>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5" name="直線コネクタ 344"/>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24" name="グループ化 323"/>
            <p:cNvGrpSpPr/>
            <p:nvPr/>
          </p:nvGrpSpPr>
          <p:grpSpPr>
            <a:xfrm>
              <a:off x="2861981" y="4059007"/>
              <a:ext cx="270036" cy="360048"/>
              <a:chOff x="6282228" y="1988808"/>
              <a:chExt cx="270036" cy="360048"/>
            </a:xfrm>
          </p:grpSpPr>
          <p:cxnSp>
            <p:nvCxnSpPr>
              <p:cNvPr id="339" name="直線コネクタ 33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0" name="直線コネクタ 33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1" name="直線コネクタ 34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2" name="直線コネクタ 34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25" name="直線コネクタ 324"/>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26" name="直線コネクタ 325"/>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27" name="直線コネクタ 326"/>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28"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29"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30" name="グループ化 329"/>
            <p:cNvGrpSpPr/>
            <p:nvPr/>
          </p:nvGrpSpPr>
          <p:grpSpPr>
            <a:xfrm>
              <a:off x="2771980" y="2978995"/>
              <a:ext cx="360048" cy="360048"/>
              <a:chOff x="3131808" y="1628760"/>
              <a:chExt cx="360048" cy="360048"/>
            </a:xfrm>
          </p:grpSpPr>
          <p:cxnSp>
            <p:nvCxnSpPr>
              <p:cNvPr id="334" name="直線コネクタ 33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5" name="直線コネクタ 33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6" name="直線コネクタ 33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7" name="直線コネクタ 33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338" name="円/楕円 33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331" name="直線コネクタ 330"/>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32" name="直線コネクタ 331"/>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33" name="直線コネクタ 332"/>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346" name="Rectangle 59"/>
          <p:cNvSpPr>
            <a:spLocks noChangeArrowheads="1"/>
          </p:cNvSpPr>
          <p:nvPr/>
        </p:nvSpPr>
        <p:spPr bwMode="auto">
          <a:xfrm>
            <a:off x="4752002" y="2168986"/>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smtClean="0"/>
              <a:t>o</a:t>
            </a:r>
            <a:endParaRPr lang="en-US" altLang="ja-JP" i="1" dirty="0"/>
          </a:p>
        </p:txBody>
      </p:sp>
      <p:sp>
        <p:nvSpPr>
          <p:cNvPr id="347" name="Rectangle 59"/>
          <p:cNvSpPr>
            <a:spLocks noChangeArrowheads="1"/>
          </p:cNvSpPr>
          <p:nvPr/>
        </p:nvSpPr>
        <p:spPr bwMode="auto">
          <a:xfrm>
            <a:off x="4211996" y="1178975"/>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smtClean="0"/>
              <a:t>s</a:t>
            </a:r>
            <a:endParaRPr lang="en-US" altLang="ja-JP" i="1" dirty="0"/>
          </a:p>
        </p:txBody>
      </p:sp>
      <p:sp>
        <p:nvSpPr>
          <p:cNvPr id="348" name="Rectangle 59"/>
          <p:cNvSpPr>
            <a:spLocks noChangeArrowheads="1"/>
          </p:cNvSpPr>
          <p:nvPr/>
        </p:nvSpPr>
        <p:spPr bwMode="auto">
          <a:xfrm>
            <a:off x="3401987" y="1718981"/>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smtClean="0"/>
              <a:t>i0</a:t>
            </a:r>
            <a:endParaRPr lang="en-US" altLang="ja-JP" i="1" dirty="0"/>
          </a:p>
        </p:txBody>
      </p:sp>
      <p:sp>
        <p:nvSpPr>
          <p:cNvPr id="349" name="Rectangle 59"/>
          <p:cNvSpPr>
            <a:spLocks noChangeArrowheads="1"/>
          </p:cNvSpPr>
          <p:nvPr/>
        </p:nvSpPr>
        <p:spPr bwMode="auto">
          <a:xfrm>
            <a:off x="3401987" y="2438989"/>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smtClean="0"/>
              <a:t>i1</a:t>
            </a:r>
            <a:endParaRPr lang="en-US" altLang="ja-JP" i="1" dirty="0"/>
          </a:p>
        </p:txBody>
      </p:sp>
      <p:sp>
        <p:nvSpPr>
          <p:cNvPr id="350" name="Rectangle 59"/>
          <p:cNvSpPr>
            <a:spLocks noChangeArrowheads="1"/>
          </p:cNvSpPr>
          <p:nvPr/>
        </p:nvSpPr>
        <p:spPr bwMode="auto">
          <a:xfrm>
            <a:off x="1241963" y="432901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smtClean="0"/>
              <a:t>s</a:t>
            </a:r>
            <a:endParaRPr lang="en-US" altLang="ja-JP" i="1" dirty="0"/>
          </a:p>
        </p:txBody>
      </p:sp>
      <p:sp>
        <p:nvSpPr>
          <p:cNvPr id="351" name="Rectangle 59"/>
          <p:cNvSpPr>
            <a:spLocks noChangeArrowheads="1"/>
          </p:cNvSpPr>
          <p:nvPr/>
        </p:nvSpPr>
        <p:spPr bwMode="auto">
          <a:xfrm>
            <a:off x="4214973" y="342900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smtClean="0"/>
              <a:t>s</a:t>
            </a:r>
            <a:endParaRPr lang="en-US" altLang="ja-JP" i="1" dirty="0"/>
          </a:p>
        </p:txBody>
      </p:sp>
      <p:sp>
        <p:nvSpPr>
          <p:cNvPr id="352" name="Rectangle 59"/>
          <p:cNvSpPr>
            <a:spLocks noChangeArrowheads="1"/>
          </p:cNvSpPr>
          <p:nvPr/>
        </p:nvSpPr>
        <p:spPr bwMode="auto">
          <a:xfrm>
            <a:off x="3404964" y="3879005"/>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smtClean="0"/>
              <a:t>i0</a:t>
            </a:r>
            <a:endParaRPr lang="en-US" altLang="ja-JP" i="1" dirty="0"/>
          </a:p>
        </p:txBody>
      </p:sp>
      <p:sp>
        <p:nvSpPr>
          <p:cNvPr id="353" name="Rectangle 59"/>
          <p:cNvSpPr>
            <a:spLocks noChangeArrowheads="1"/>
          </p:cNvSpPr>
          <p:nvPr/>
        </p:nvSpPr>
        <p:spPr bwMode="auto">
          <a:xfrm>
            <a:off x="3401987" y="4869016"/>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smtClean="0"/>
              <a:t>i1</a:t>
            </a:r>
            <a:endParaRPr lang="en-US" altLang="ja-JP" i="1" dirty="0"/>
          </a:p>
        </p:txBody>
      </p:sp>
      <p:sp>
        <p:nvSpPr>
          <p:cNvPr id="354" name="Rectangle 59"/>
          <p:cNvSpPr>
            <a:spLocks noChangeArrowheads="1"/>
          </p:cNvSpPr>
          <p:nvPr/>
        </p:nvSpPr>
        <p:spPr bwMode="auto">
          <a:xfrm>
            <a:off x="5834991" y="432901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smtClean="0"/>
              <a:t>o</a:t>
            </a:r>
            <a:endParaRPr lang="en-US" altLang="ja-JP" i="1" dirty="0"/>
          </a:p>
        </p:txBody>
      </p:sp>
      <p:sp>
        <p:nvSpPr>
          <p:cNvPr id="355" name="Rectangle 59"/>
          <p:cNvSpPr>
            <a:spLocks noChangeArrowheads="1"/>
          </p:cNvSpPr>
          <p:nvPr/>
        </p:nvSpPr>
        <p:spPr bwMode="auto">
          <a:xfrm>
            <a:off x="4214973" y="522902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smtClean="0"/>
              <a:t>s</a:t>
            </a:r>
            <a:endParaRPr lang="en-US" altLang="ja-JP" i="1" dirty="0"/>
          </a:p>
        </p:txBody>
      </p:sp>
    </p:spTree>
    <p:extLst>
      <p:ext uri="{BB962C8B-B14F-4D97-AF65-F5344CB8AC3E}">
        <p14:creationId xmlns:p14="http://schemas.microsoft.com/office/powerpoint/2010/main" val="2006770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LUT vs. NAND</a:t>
            </a:r>
            <a:br>
              <a:rPr lang="en-US" altLang="ja-JP" dirty="0" smtClean="0"/>
            </a:br>
            <a:r>
              <a:rPr lang="ja-JP" altLang="en-US" sz="2000" dirty="0" smtClean="0"/>
              <a:t>同じ回路を </a:t>
            </a:r>
            <a:r>
              <a:rPr lang="en-US" altLang="ja-JP" sz="2000" dirty="0" smtClean="0"/>
              <a:t>LUT </a:t>
            </a:r>
            <a:r>
              <a:rPr lang="ja-JP" altLang="en-US" sz="2000" dirty="0" smtClean="0"/>
              <a:t>で実現するのはものすごく効率が悪い</a:t>
            </a:r>
            <a:endParaRPr kumimoji="1" lang="ja-JP" altLang="en-US" dirty="0"/>
          </a:p>
        </p:txBody>
      </p:sp>
      <p:grpSp>
        <p:nvGrpSpPr>
          <p:cNvPr id="1618" name="グループ化 1617"/>
          <p:cNvGrpSpPr/>
          <p:nvPr/>
        </p:nvGrpSpPr>
        <p:grpSpPr>
          <a:xfrm>
            <a:off x="1151962" y="1718981"/>
            <a:ext cx="4318072" cy="5040056"/>
            <a:chOff x="793934" y="998973"/>
            <a:chExt cx="4318072" cy="5040056"/>
          </a:xfrm>
        </p:grpSpPr>
        <p:grpSp>
          <p:nvGrpSpPr>
            <p:cNvPr id="161" name="グループ化 160"/>
            <p:cNvGrpSpPr/>
            <p:nvPr/>
          </p:nvGrpSpPr>
          <p:grpSpPr>
            <a:xfrm>
              <a:off x="793934" y="998973"/>
              <a:ext cx="2070023" cy="1080012"/>
              <a:chOff x="2250893" y="4059365"/>
              <a:chExt cx="4590049" cy="2535526"/>
            </a:xfrm>
          </p:grpSpPr>
          <p:grpSp>
            <p:nvGrpSpPr>
              <p:cNvPr id="4" name="グループ化 3"/>
              <p:cNvGrpSpPr/>
              <p:nvPr/>
            </p:nvGrpSpPr>
            <p:grpSpPr>
              <a:xfrm>
                <a:off x="3150902" y="5424878"/>
                <a:ext cx="1080010" cy="1170013"/>
                <a:chOff x="1871970" y="2562739"/>
                <a:chExt cx="1890019" cy="2559383"/>
              </a:xfrm>
            </p:grpSpPr>
            <p:grpSp>
              <p:nvGrpSpPr>
                <p:cNvPr id="5" name="グループ化 4"/>
                <p:cNvGrpSpPr/>
                <p:nvPr/>
              </p:nvGrpSpPr>
              <p:grpSpPr>
                <a:xfrm>
                  <a:off x="2996967" y="4942097"/>
                  <a:ext cx="360048" cy="180025"/>
                  <a:chOff x="1736601" y="2511982"/>
                  <a:chExt cx="360048" cy="180025"/>
                </a:xfrm>
              </p:grpSpPr>
              <p:cxnSp>
                <p:nvCxnSpPr>
                  <p:cNvPr id="25" name="直線コネクタ 24"/>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 name="グループ化 5"/>
                <p:cNvGrpSpPr/>
                <p:nvPr/>
              </p:nvGrpSpPr>
              <p:grpSpPr>
                <a:xfrm>
                  <a:off x="2861981" y="4059007"/>
                  <a:ext cx="270036" cy="360048"/>
                  <a:chOff x="6282228" y="1988808"/>
                  <a:chExt cx="270036" cy="360048"/>
                </a:xfrm>
              </p:grpSpPr>
              <p:cxnSp>
                <p:nvCxnSpPr>
                  <p:cNvPr id="21" name="直線コネクタ 2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 name="直線コネクタ 6"/>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0"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2" name="グループ化 11"/>
                <p:cNvGrpSpPr/>
                <p:nvPr/>
              </p:nvGrpSpPr>
              <p:grpSpPr>
                <a:xfrm>
                  <a:off x="2771980" y="2978995"/>
                  <a:ext cx="360048" cy="360048"/>
                  <a:chOff x="3131808" y="1628760"/>
                  <a:chExt cx="360048" cy="360048"/>
                </a:xfrm>
              </p:grpSpPr>
              <p:cxnSp>
                <p:nvCxnSpPr>
                  <p:cNvPr id="16" name="直線コネクタ 1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3" name="直線コネクタ 12"/>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8" name="グループ化 27"/>
              <p:cNvGrpSpPr/>
              <p:nvPr/>
            </p:nvGrpSpPr>
            <p:grpSpPr>
              <a:xfrm rot="10800000">
                <a:off x="3150902" y="4059365"/>
                <a:ext cx="1080010" cy="1170013"/>
                <a:chOff x="1871970" y="2562739"/>
                <a:chExt cx="1890019" cy="2559383"/>
              </a:xfrm>
            </p:grpSpPr>
            <p:grpSp>
              <p:nvGrpSpPr>
                <p:cNvPr id="29" name="グループ化 28"/>
                <p:cNvGrpSpPr/>
                <p:nvPr/>
              </p:nvGrpSpPr>
              <p:grpSpPr>
                <a:xfrm>
                  <a:off x="2996967" y="4942097"/>
                  <a:ext cx="360048" cy="180025"/>
                  <a:chOff x="1736601" y="2511982"/>
                  <a:chExt cx="360048" cy="180025"/>
                </a:xfrm>
              </p:grpSpPr>
              <p:cxnSp>
                <p:nvCxnSpPr>
                  <p:cNvPr id="49" name="直線コネクタ 4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0" name="グループ化 29"/>
                <p:cNvGrpSpPr/>
                <p:nvPr/>
              </p:nvGrpSpPr>
              <p:grpSpPr>
                <a:xfrm>
                  <a:off x="2861981" y="4059007"/>
                  <a:ext cx="270036" cy="360048"/>
                  <a:chOff x="6282228" y="1988808"/>
                  <a:chExt cx="270036" cy="360048"/>
                </a:xfrm>
              </p:grpSpPr>
              <p:cxnSp>
                <p:nvCxnSpPr>
                  <p:cNvPr id="45" name="直線コネクタ 4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1" name="直線コネクタ 3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6" name="グループ化 35"/>
                <p:cNvGrpSpPr/>
                <p:nvPr/>
              </p:nvGrpSpPr>
              <p:grpSpPr>
                <a:xfrm>
                  <a:off x="2771980" y="2978995"/>
                  <a:ext cx="360048" cy="360048"/>
                  <a:chOff x="3131808" y="1628760"/>
                  <a:chExt cx="360048" cy="360048"/>
                </a:xfrm>
              </p:grpSpPr>
              <p:cxnSp>
                <p:nvCxnSpPr>
                  <p:cNvPr id="40" name="直線コネクタ 3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37" name="直線コネクタ 3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52"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53" name="グループ化 52"/>
              <p:cNvGrpSpPr/>
              <p:nvPr/>
            </p:nvGrpSpPr>
            <p:grpSpPr>
              <a:xfrm rot="5400000">
                <a:off x="2565879" y="5829899"/>
                <a:ext cx="270041" cy="180007"/>
                <a:chOff x="1601967" y="3609002"/>
                <a:chExt cx="540039" cy="360048"/>
              </a:xfrm>
            </p:grpSpPr>
            <p:grpSp>
              <p:nvGrpSpPr>
                <p:cNvPr id="54" name="グループ化 53"/>
                <p:cNvGrpSpPr/>
                <p:nvPr/>
              </p:nvGrpSpPr>
              <p:grpSpPr>
                <a:xfrm rot="10800000">
                  <a:off x="1871970" y="3609002"/>
                  <a:ext cx="270036" cy="360048"/>
                  <a:chOff x="6282228" y="1988808"/>
                  <a:chExt cx="270036" cy="360048"/>
                </a:xfrm>
              </p:grpSpPr>
              <p:cxnSp>
                <p:nvCxnSpPr>
                  <p:cNvPr id="61" name="直線コネクタ 6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55" name="グループ化 54"/>
                <p:cNvGrpSpPr/>
                <p:nvPr/>
              </p:nvGrpSpPr>
              <p:grpSpPr>
                <a:xfrm>
                  <a:off x="1601967" y="3609002"/>
                  <a:ext cx="360048" cy="360048"/>
                  <a:chOff x="3131808" y="1628760"/>
                  <a:chExt cx="360048" cy="360048"/>
                </a:xfrm>
              </p:grpSpPr>
              <p:cxnSp>
                <p:nvCxnSpPr>
                  <p:cNvPr id="56" name="直線コネクタ 5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65" name="グループ化 64"/>
              <p:cNvGrpSpPr/>
              <p:nvPr/>
            </p:nvGrpSpPr>
            <p:grpSpPr>
              <a:xfrm>
                <a:off x="2880899" y="5229378"/>
                <a:ext cx="270041" cy="180007"/>
                <a:chOff x="1601967" y="3609002"/>
                <a:chExt cx="540039" cy="360048"/>
              </a:xfrm>
            </p:grpSpPr>
            <p:grpSp>
              <p:nvGrpSpPr>
                <p:cNvPr id="66" name="グループ化 65"/>
                <p:cNvGrpSpPr/>
                <p:nvPr/>
              </p:nvGrpSpPr>
              <p:grpSpPr>
                <a:xfrm rot="10800000">
                  <a:off x="1871970" y="3609002"/>
                  <a:ext cx="270036" cy="360048"/>
                  <a:chOff x="6282228" y="1988808"/>
                  <a:chExt cx="270036" cy="360048"/>
                </a:xfrm>
              </p:grpSpPr>
              <p:cxnSp>
                <p:nvCxnSpPr>
                  <p:cNvPr id="73" name="直線コネクタ 7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7" name="グループ化 66"/>
                <p:cNvGrpSpPr/>
                <p:nvPr/>
              </p:nvGrpSpPr>
              <p:grpSpPr>
                <a:xfrm>
                  <a:off x="1601967" y="3609002"/>
                  <a:ext cx="360048" cy="360048"/>
                  <a:chOff x="3131808" y="1628760"/>
                  <a:chExt cx="360048" cy="360048"/>
                </a:xfrm>
              </p:grpSpPr>
              <p:cxnSp>
                <p:nvCxnSpPr>
                  <p:cNvPr id="68" name="直線コネクタ 6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72" name="円/楕円 7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77"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79"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80"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81"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82"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83" name="グループ化 82"/>
              <p:cNvGrpSpPr/>
              <p:nvPr/>
            </p:nvGrpSpPr>
            <p:grpSpPr>
              <a:xfrm>
                <a:off x="5220924" y="5424878"/>
                <a:ext cx="1080010" cy="1170013"/>
                <a:chOff x="1871970" y="2562739"/>
                <a:chExt cx="1890019" cy="2559383"/>
              </a:xfrm>
            </p:grpSpPr>
            <p:grpSp>
              <p:nvGrpSpPr>
                <p:cNvPr id="84" name="グループ化 83"/>
                <p:cNvGrpSpPr/>
                <p:nvPr/>
              </p:nvGrpSpPr>
              <p:grpSpPr>
                <a:xfrm>
                  <a:off x="2996967" y="4942097"/>
                  <a:ext cx="360048" cy="180025"/>
                  <a:chOff x="1736601" y="2511982"/>
                  <a:chExt cx="360048" cy="180025"/>
                </a:xfrm>
              </p:grpSpPr>
              <p:cxnSp>
                <p:nvCxnSpPr>
                  <p:cNvPr id="104" name="直線コネクタ 103"/>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85" name="グループ化 84"/>
                <p:cNvGrpSpPr/>
                <p:nvPr/>
              </p:nvGrpSpPr>
              <p:grpSpPr>
                <a:xfrm>
                  <a:off x="2861981" y="4059007"/>
                  <a:ext cx="270036" cy="360048"/>
                  <a:chOff x="6282228" y="1988808"/>
                  <a:chExt cx="270036" cy="360048"/>
                </a:xfrm>
              </p:grpSpPr>
              <p:cxnSp>
                <p:nvCxnSpPr>
                  <p:cNvPr id="100" name="直線コネクタ 9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86" name="直線コネクタ 85"/>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89"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90"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91" name="グループ化 90"/>
                <p:cNvGrpSpPr/>
                <p:nvPr/>
              </p:nvGrpSpPr>
              <p:grpSpPr>
                <a:xfrm>
                  <a:off x="2771980" y="2978995"/>
                  <a:ext cx="360048" cy="360048"/>
                  <a:chOff x="3131808" y="1628760"/>
                  <a:chExt cx="360048" cy="360048"/>
                </a:xfrm>
              </p:grpSpPr>
              <p:cxnSp>
                <p:nvCxnSpPr>
                  <p:cNvPr id="95" name="直線コネクタ 9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99" name="円/楕円 9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92" name="直線コネクタ 9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07" name="グループ化 106"/>
              <p:cNvGrpSpPr/>
              <p:nvPr/>
            </p:nvGrpSpPr>
            <p:grpSpPr>
              <a:xfrm rot="10800000">
                <a:off x="5220924" y="4059365"/>
                <a:ext cx="1080010" cy="1170013"/>
                <a:chOff x="1871970" y="2562739"/>
                <a:chExt cx="1890019" cy="2559383"/>
              </a:xfrm>
            </p:grpSpPr>
            <p:grpSp>
              <p:nvGrpSpPr>
                <p:cNvPr id="108" name="グループ化 107"/>
                <p:cNvGrpSpPr/>
                <p:nvPr/>
              </p:nvGrpSpPr>
              <p:grpSpPr>
                <a:xfrm>
                  <a:off x="2996967" y="4942097"/>
                  <a:ext cx="360048" cy="180025"/>
                  <a:chOff x="1736601" y="2511982"/>
                  <a:chExt cx="360048" cy="180025"/>
                </a:xfrm>
              </p:grpSpPr>
              <p:cxnSp>
                <p:nvCxnSpPr>
                  <p:cNvPr id="128" name="直線コネクタ 127"/>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09" name="グループ化 108"/>
                <p:cNvGrpSpPr/>
                <p:nvPr/>
              </p:nvGrpSpPr>
              <p:grpSpPr>
                <a:xfrm>
                  <a:off x="2861981" y="4059007"/>
                  <a:ext cx="270036" cy="360048"/>
                  <a:chOff x="6282228" y="1988808"/>
                  <a:chExt cx="270036" cy="360048"/>
                </a:xfrm>
              </p:grpSpPr>
              <p:cxnSp>
                <p:nvCxnSpPr>
                  <p:cNvPr id="124" name="直線コネクタ 12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10" name="直線コネクタ 109"/>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13"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4"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15" name="グループ化 114"/>
                <p:cNvGrpSpPr/>
                <p:nvPr/>
              </p:nvGrpSpPr>
              <p:grpSpPr>
                <a:xfrm>
                  <a:off x="2771980" y="2978995"/>
                  <a:ext cx="360048" cy="360048"/>
                  <a:chOff x="3131808" y="1628760"/>
                  <a:chExt cx="360048" cy="360048"/>
                </a:xfrm>
              </p:grpSpPr>
              <p:cxnSp>
                <p:nvCxnSpPr>
                  <p:cNvPr id="119" name="直線コネクタ 11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3" name="円/楕円 12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16" name="直線コネクタ 115"/>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31"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32" name="グループ化 131"/>
              <p:cNvGrpSpPr/>
              <p:nvPr/>
            </p:nvGrpSpPr>
            <p:grpSpPr>
              <a:xfrm rot="5400000">
                <a:off x="4635901" y="5829899"/>
                <a:ext cx="270041" cy="180007"/>
                <a:chOff x="1601967" y="3609002"/>
                <a:chExt cx="540039" cy="360048"/>
              </a:xfrm>
            </p:grpSpPr>
            <p:grpSp>
              <p:nvGrpSpPr>
                <p:cNvPr id="133" name="グループ化 132"/>
                <p:cNvGrpSpPr/>
                <p:nvPr/>
              </p:nvGrpSpPr>
              <p:grpSpPr>
                <a:xfrm rot="10800000">
                  <a:off x="1871970" y="3609002"/>
                  <a:ext cx="270036" cy="360048"/>
                  <a:chOff x="6282228" y="1988808"/>
                  <a:chExt cx="270036" cy="360048"/>
                </a:xfrm>
              </p:grpSpPr>
              <p:cxnSp>
                <p:nvCxnSpPr>
                  <p:cNvPr id="140" name="直線コネクタ 13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4" name="グループ化 133"/>
                <p:cNvGrpSpPr/>
                <p:nvPr/>
              </p:nvGrpSpPr>
              <p:grpSpPr>
                <a:xfrm>
                  <a:off x="1601967" y="3609002"/>
                  <a:ext cx="360048" cy="360048"/>
                  <a:chOff x="3131808" y="1628760"/>
                  <a:chExt cx="360048" cy="360048"/>
                </a:xfrm>
              </p:grpSpPr>
              <p:cxnSp>
                <p:nvCxnSpPr>
                  <p:cNvPr id="135" name="直線コネクタ 13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9" name="円/楕円 13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44" name="グループ化 143"/>
              <p:cNvGrpSpPr/>
              <p:nvPr/>
            </p:nvGrpSpPr>
            <p:grpSpPr>
              <a:xfrm>
                <a:off x="4950921" y="5229378"/>
                <a:ext cx="270041" cy="180007"/>
                <a:chOff x="1601967" y="3609002"/>
                <a:chExt cx="540039" cy="360048"/>
              </a:xfrm>
            </p:grpSpPr>
            <p:grpSp>
              <p:nvGrpSpPr>
                <p:cNvPr id="145" name="グループ化 144"/>
                <p:cNvGrpSpPr/>
                <p:nvPr/>
              </p:nvGrpSpPr>
              <p:grpSpPr>
                <a:xfrm rot="10800000">
                  <a:off x="1871970" y="3609002"/>
                  <a:ext cx="270036" cy="360048"/>
                  <a:chOff x="6282228" y="1988808"/>
                  <a:chExt cx="270036" cy="360048"/>
                </a:xfrm>
              </p:grpSpPr>
              <p:cxnSp>
                <p:nvCxnSpPr>
                  <p:cNvPr id="152" name="直線コネクタ 15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6" name="グループ化 145"/>
                <p:cNvGrpSpPr/>
                <p:nvPr/>
              </p:nvGrpSpPr>
              <p:grpSpPr>
                <a:xfrm>
                  <a:off x="1601967" y="3609002"/>
                  <a:ext cx="360048" cy="360048"/>
                  <a:chOff x="3131808" y="1628760"/>
                  <a:chExt cx="360048" cy="360048"/>
                </a:xfrm>
              </p:grpSpPr>
              <p:cxnSp>
                <p:nvCxnSpPr>
                  <p:cNvPr id="147" name="直線コネクタ 14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1" name="円/楕円 15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56"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7"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58"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9"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60"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162" name="グループ化 161"/>
            <p:cNvGrpSpPr/>
            <p:nvPr/>
          </p:nvGrpSpPr>
          <p:grpSpPr>
            <a:xfrm>
              <a:off x="793934" y="2348988"/>
              <a:ext cx="2070023" cy="1080012"/>
              <a:chOff x="2250893" y="4059365"/>
              <a:chExt cx="4590049" cy="2535526"/>
            </a:xfrm>
          </p:grpSpPr>
          <p:grpSp>
            <p:nvGrpSpPr>
              <p:cNvPr id="163" name="グループ化 162"/>
              <p:cNvGrpSpPr/>
              <p:nvPr/>
            </p:nvGrpSpPr>
            <p:grpSpPr>
              <a:xfrm>
                <a:off x="3150902" y="5424878"/>
                <a:ext cx="1080010" cy="1170013"/>
                <a:chOff x="1871970" y="2562739"/>
                <a:chExt cx="1890019" cy="2559383"/>
              </a:xfrm>
            </p:grpSpPr>
            <p:grpSp>
              <p:nvGrpSpPr>
                <p:cNvPr id="297" name="グループ化 296"/>
                <p:cNvGrpSpPr/>
                <p:nvPr/>
              </p:nvGrpSpPr>
              <p:grpSpPr>
                <a:xfrm>
                  <a:off x="2996967" y="4942097"/>
                  <a:ext cx="360048" cy="180025"/>
                  <a:chOff x="1736601" y="2511982"/>
                  <a:chExt cx="360048" cy="180025"/>
                </a:xfrm>
              </p:grpSpPr>
              <p:cxnSp>
                <p:nvCxnSpPr>
                  <p:cNvPr id="317" name="直線コネクタ 316"/>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8" name="直線コネクタ 317"/>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9" name="直線コネクタ 318"/>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98" name="グループ化 297"/>
                <p:cNvGrpSpPr/>
                <p:nvPr/>
              </p:nvGrpSpPr>
              <p:grpSpPr>
                <a:xfrm>
                  <a:off x="2861981" y="4059007"/>
                  <a:ext cx="270036" cy="360048"/>
                  <a:chOff x="6282228" y="1988808"/>
                  <a:chExt cx="270036" cy="360048"/>
                </a:xfrm>
              </p:grpSpPr>
              <p:cxnSp>
                <p:nvCxnSpPr>
                  <p:cNvPr id="313" name="直線コネクタ 31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4" name="直線コネクタ 31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5" name="直線コネクタ 31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6" name="直線コネクタ 31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99" name="直線コネクタ 298"/>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00" name="直線コネクタ 299"/>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01" name="直線コネクタ 300"/>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02"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3"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04" name="グループ化 303"/>
                <p:cNvGrpSpPr/>
                <p:nvPr/>
              </p:nvGrpSpPr>
              <p:grpSpPr>
                <a:xfrm>
                  <a:off x="2771980" y="2978995"/>
                  <a:ext cx="360048" cy="360048"/>
                  <a:chOff x="3131808" y="1628760"/>
                  <a:chExt cx="360048" cy="360048"/>
                </a:xfrm>
              </p:grpSpPr>
              <p:cxnSp>
                <p:nvCxnSpPr>
                  <p:cNvPr id="308" name="直線コネクタ 30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9" name="直線コネクタ 30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0" name="直線コネクタ 30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1" name="直線コネクタ 31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312" name="円/楕円 31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305" name="直線コネクタ 304"/>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06" name="直線コネクタ 305"/>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07" name="直線コネクタ 306"/>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64" name="グループ化 163"/>
              <p:cNvGrpSpPr/>
              <p:nvPr/>
            </p:nvGrpSpPr>
            <p:grpSpPr>
              <a:xfrm rot="10800000">
                <a:off x="3150902" y="4059365"/>
                <a:ext cx="1080010" cy="1170013"/>
                <a:chOff x="1871970" y="2562739"/>
                <a:chExt cx="1890019" cy="2559383"/>
              </a:xfrm>
            </p:grpSpPr>
            <p:grpSp>
              <p:nvGrpSpPr>
                <p:cNvPr id="274" name="グループ化 273"/>
                <p:cNvGrpSpPr/>
                <p:nvPr/>
              </p:nvGrpSpPr>
              <p:grpSpPr>
                <a:xfrm>
                  <a:off x="2996967" y="4942097"/>
                  <a:ext cx="360048" cy="180025"/>
                  <a:chOff x="1736601" y="2511982"/>
                  <a:chExt cx="360048" cy="180025"/>
                </a:xfrm>
              </p:grpSpPr>
              <p:cxnSp>
                <p:nvCxnSpPr>
                  <p:cNvPr id="294" name="直線コネクタ 293"/>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5" name="直線コネクタ 294"/>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6" name="直線コネクタ 295"/>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75" name="グループ化 274"/>
                <p:cNvGrpSpPr/>
                <p:nvPr/>
              </p:nvGrpSpPr>
              <p:grpSpPr>
                <a:xfrm>
                  <a:off x="2861981" y="4059007"/>
                  <a:ext cx="270036" cy="360048"/>
                  <a:chOff x="6282228" y="1988808"/>
                  <a:chExt cx="270036" cy="360048"/>
                </a:xfrm>
              </p:grpSpPr>
              <p:cxnSp>
                <p:nvCxnSpPr>
                  <p:cNvPr id="290" name="直線コネクタ 28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1" name="直線コネクタ 29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3" name="直線コネクタ 29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76" name="直線コネクタ 275"/>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77" name="直線コネクタ 276"/>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78" name="直線コネクタ 277"/>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279"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80"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81" name="グループ化 280"/>
                <p:cNvGrpSpPr/>
                <p:nvPr/>
              </p:nvGrpSpPr>
              <p:grpSpPr>
                <a:xfrm>
                  <a:off x="2771980" y="2978995"/>
                  <a:ext cx="360048" cy="360048"/>
                  <a:chOff x="3131808" y="1628760"/>
                  <a:chExt cx="360048" cy="360048"/>
                </a:xfrm>
              </p:grpSpPr>
              <p:cxnSp>
                <p:nvCxnSpPr>
                  <p:cNvPr id="285" name="直線コネクタ 28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6" name="直線コネクタ 28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7" name="直線コネクタ 28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8" name="直線コネクタ 28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89" name="円/楕円 28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282" name="直線コネクタ 28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83" name="直線コネクタ 282"/>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84" name="直線コネクタ 283"/>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65"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66" name="グループ化 165"/>
              <p:cNvGrpSpPr/>
              <p:nvPr/>
            </p:nvGrpSpPr>
            <p:grpSpPr>
              <a:xfrm rot="5400000">
                <a:off x="2565879" y="5829899"/>
                <a:ext cx="270041" cy="180007"/>
                <a:chOff x="1601967" y="3609002"/>
                <a:chExt cx="540039" cy="360048"/>
              </a:xfrm>
            </p:grpSpPr>
            <p:grpSp>
              <p:nvGrpSpPr>
                <p:cNvPr id="263" name="グループ化 262"/>
                <p:cNvGrpSpPr/>
                <p:nvPr/>
              </p:nvGrpSpPr>
              <p:grpSpPr>
                <a:xfrm rot="10800000">
                  <a:off x="1871970" y="3609002"/>
                  <a:ext cx="270036" cy="360048"/>
                  <a:chOff x="6282228" y="1988808"/>
                  <a:chExt cx="270036" cy="360048"/>
                </a:xfrm>
              </p:grpSpPr>
              <p:cxnSp>
                <p:nvCxnSpPr>
                  <p:cNvPr id="270" name="直線コネクタ 26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1" name="直線コネクタ 27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2" name="直線コネクタ 27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3" name="直線コネクタ 27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64" name="グループ化 263"/>
                <p:cNvGrpSpPr/>
                <p:nvPr/>
              </p:nvGrpSpPr>
              <p:grpSpPr>
                <a:xfrm>
                  <a:off x="1601967" y="3609002"/>
                  <a:ext cx="360048" cy="360048"/>
                  <a:chOff x="3131808" y="1628760"/>
                  <a:chExt cx="360048" cy="360048"/>
                </a:xfrm>
              </p:grpSpPr>
              <p:cxnSp>
                <p:nvCxnSpPr>
                  <p:cNvPr id="265" name="直線コネクタ 26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8" name="直線コネクタ 26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69" name="円/楕円 26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67" name="グループ化 166"/>
              <p:cNvGrpSpPr/>
              <p:nvPr/>
            </p:nvGrpSpPr>
            <p:grpSpPr>
              <a:xfrm>
                <a:off x="2880899" y="5229378"/>
                <a:ext cx="270041" cy="180007"/>
                <a:chOff x="1601967" y="3609002"/>
                <a:chExt cx="540039" cy="360048"/>
              </a:xfrm>
            </p:grpSpPr>
            <p:grpSp>
              <p:nvGrpSpPr>
                <p:cNvPr id="252" name="グループ化 251"/>
                <p:cNvGrpSpPr/>
                <p:nvPr/>
              </p:nvGrpSpPr>
              <p:grpSpPr>
                <a:xfrm rot="10800000">
                  <a:off x="1871970" y="3609002"/>
                  <a:ext cx="270036" cy="360048"/>
                  <a:chOff x="6282228" y="1988808"/>
                  <a:chExt cx="270036" cy="360048"/>
                </a:xfrm>
              </p:grpSpPr>
              <p:cxnSp>
                <p:nvCxnSpPr>
                  <p:cNvPr id="259" name="直線コネクタ 25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53" name="グループ化 252"/>
                <p:cNvGrpSpPr/>
                <p:nvPr/>
              </p:nvGrpSpPr>
              <p:grpSpPr>
                <a:xfrm>
                  <a:off x="1601967" y="3609002"/>
                  <a:ext cx="360048" cy="360048"/>
                  <a:chOff x="3131808" y="1628760"/>
                  <a:chExt cx="360048" cy="360048"/>
                </a:xfrm>
              </p:grpSpPr>
              <p:cxnSp>
                <p:nvCxnSpPr>
                  <p:cNvPr id="254" name="直線コネクタ 25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58" name="円/楕円 25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68"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69"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70"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71"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72"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73"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74" name="グループ化 173"/>
              <p:cNvGrpSpPr/>
              <p:nvPr/>
            </p:nvGrpSpPr>
            <p:grpSpPr>
              <a:xfrm>
                <a:off x="5220924" y="5424878"/>
                <a:ext cx="1080010" cy="1170013"/>
                <a:chOff x="1871970" y="2562739"/>
                <a:chExt cx="1890019" cy="2559383"/>
              </a:xfrm>
            </p:grpSpPr>
            <p:grpSp>
              <p:nvGrpSpPr>
                <p:cNvPr id="229" name="グループ化 228"/>
                <p:cNvGrpSpPr/>
                <p:nvPr/>
              </p:nvGrpSpPr>
              <p:grpSpPr>
                <a:xfrm>
                  <a:off x="2996967" y="4942097"/>
                  <a:ext cx="360048" cy="180025"/>
                  <a:chOff x="1736601" y="2511982"/>
                  <a:chExt cx="360048" cy="180025"/>
                </a:xfrm>
              </p:grpSpPr>
              <p:cxnSp>
                <p:nvCxnSpPr>
                  <p:cNvPr id="249" name="直線コネクタ 24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30" name="グループ化 229"/>
                <p:cNvGrpSpPr/>
                <p:nvPr/>
              </p:nvGrpSpPr>
              <p:grpSpPr>
                <a:xfrm>
                  <a:off x="2861981" y="4059007"/>
                  <a:ext cx="270036" cy="360048"/>
                  <a:chOff x="6282228" y="1988808"/>
                  <a:chExt cx="270036" cy="360048"/>
                </a:xfrm>
              </p:grpSpPr>
              <p:cxnSp>
                <p:nvCxnSpPr>
                  <p:cNvPr id="245" name="直線コネクタ 24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31" name="直線コネクタ 23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32" name="直線コネクタ 23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33" name="直線コネクタ 23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23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3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36" name="グループ化 235"/>
                <p:cNvGrpSpPr/>
                <p:nvPr/>
              </p:nvGrpSpPr>
              <p:grpSpPr>
                <a:xfrm>
                  <a:off x="2771980" y="2978995"/>
                  <a:ext cx="360048" cy="360048"/>
                  <a:chOff x="3131808" y="1628760"/>
                  <a:chExt cx="360048" cy="360048"/>
                </a:xfrm>
              </p:grpSpPr>
              <p:cxnSp>
                <p:nvCxnSpPr>
                  <p:cNvPr id="240" name="直線コネクタ 23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1" name="直線コネクタ 24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44" name="円/楕円 24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237" name="直線コネクタ 23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38" name="直線コネクタ 23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39" name="直線コネクタ 23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75" name="グループ化 174"/>
              <p:cNvGrpSpPr/>
              <p:nvPr/>
            </p:nvGrpSpPr>
            <p:grpSpPr>
              <a:xfrm rot="10800000">
                <a:off x="5220924" y="4059365"/>
                <a:ext cx="1080010" cy="1170013"/>
                <a:chOff x="1871970" y="2562739"/>
                <a:chExt cx="1890019" cy="2559383"/>
              </a:xfrm>
            </p:grpSpPr>
            <p:grpSp>
              <p:nvGrpSpPr>
                <p:cNvPr id="206" name="グループ化 205"/>
                <p:cNvGrpSpPr/>
                <p:nvPr/>
              </p:nvGrpSpPr>
              <p:grpSpPr>
                <a:xfrm>
                  <a:off x="2996967" y="4942097"/>
                  <a:ext cx="360048" cy="180025"/>
                  <a:chOff x="1736601" y="2511982"/>
                  <a:chExt cx="360048" cy="180025"/>
                </a:xfrm>
              </p:grpSpPr>
              <p:cxnSp>
                <p:nvCxnSpPr>
                  <p:cNvPr id="226" name="直線コネクタ 22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07" name="グループ化 206"/>
                <p:cNvGrpSpPr/>
                <p:nvPr/>
              </p:nvGrpSpPr>
              <p:grpSpPr>
                <a:xfrm>
                  <a:off x="2861981" y="4059007"/>
                  <a:ext cx="270036" cy="360048"/>
                  <a:chOff x="6282228" y="1988808"/>
                  <a:chExt cx="270036" cy="360048"/>
                </a:xfrm>
              </p:grpSpPr>
              <p:cxnSp>
                <p:nvCxnSpPr>
                  <p:cNvPr id="222" name="直線コネクタ 22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08" name="直線コネクタ 20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21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1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13" name="グループ化 212"/>
                <p:cNvGrpSpPr/>
                <p:nvPr/>
              </p:nvGrpSpPr>
              <p:grpSpPr>
                <a:xfrm>
                  <a:off x="2771980" y="2978995"/>
                  <a:ext cx="360048" cy="360048"/>
                  <a:chOff x="3131808" y="1628760"/>
                  <a:chExt cx="360048" cy="360048"/>
                </a:xfrm>
              </p:grpSpPr>
              <p:cxnSp>
                <p:nvCxnSpPr>
                  <p:cNvPr id="217" name="直線コネクタ 21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21" name="円/楕円 22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214" name="直線コネクタ 21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76"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77" name="グループ化 176"/>
              <p:cNvGrpSpPr/>
              <p:nvPr/>
            </p:nvGrpSpPr>
            <p:grpSpPr>
              <a:xfrm rot="5400000">
                <a:off x="4635901" y="5829899"/>
                <a:ext cx="270041" cy="180007"/>
                <a:chOff x="1601967" y="3609002"/>
                <a:chExt cx="540039" cy="360048"/>
              </a:xfrm>
            </p:grpSpPr>
            <p:grpSp>
              <p:nvGrpSpPr>
                <p:cNvPr id="195" name="グループ化 194"/>
                <p:cNvGrpSpPr/>
                <p:nvPr/>
              </p:nvGrpSpPr>
              <p:grpSpPr>
                <a:xfrm rot="10800000">
                  <a:off x="1871970" y="3609002"/>
                  <a:ext cx="270036" cy="360048"/>
                  <a:chOff x="6282228" y="1988808"/>
                  <a:chExt cx="270036" cy="360048"/>
                </a:xfrm>
              </p:grpSpPr>
              <p:cxnSp>
                <p:nvCxnSpPr>
                  <p:cNvPr id="202" name="直線コネクタ 20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96" name="グループ化 195"/>
                <p:cNvGrpSpPr/>
                <p:nvPr/>
              </p:nvGrpSpPr>
              <p:grpSpPr>
                <a:xfrm>
                  <a:off x="1601967" y="3609002"/>
                  <a:ext cx="360048" cy="360048"/>
                  <a:chOff x="3131808" y="1628760"/>
                  <a:chExt cx="360048" cy="360048"/>
                </a:xfrm>
              </p:grpSpPr>
              <p:cxnSp>
                <p:nvCxnSpPr>
                  <p:cNvPr id="197" name="直線コネクタ 19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01" name="円/楕円 20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78" name="グループ化 177"/>
              <p:cNvGrpSpPr/>
              <p:nvPr/>
            </p:nvGrpSpPr>
            <p:grpSpPr>
              <a:xfrm>
                <a:off x="4950921" y="5229378"/>
                <a:ext cx="270041" cy="180007"/>
                <a:chOff x="1601967" y="3609002"/>
                <a:chExt cx="540039" cy="360048"/>
              </a:xfrm>
            </p:grpSpPr>
            <p:grpSp>
              <p:nvGrpSpPr>
                <p:cNvPr id="184" name="グループ化 183"/>
                <p:cNvGrpSpPr/>
                <p:nvPr/>
              </p:nvGrpSpPr>
              <p:grpSpPr>
                <a:xfrm rot="10800000">
                  <a:off x="1871970" y="3609002"/>
                  <a:ext cx="270036" cy="360048"/>
                  <a:chOff x="6282228" y="1988808"/>
                  <a:chExt cx="270036" cy="360048"/>
                </a:xfrm>
              </p:grpSpPr>
              <p:cxnSp>
                <p:nvCxnSpPr>
                  <p:cNvPr id="191" name="直線コネクタ 19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85" name="グループ化 184"/>
                <p:cNvGrpSpPr/>
                <p:nvPr/>
              </p:nvGrpSpPr>
              <p:grpSpPr>
                <a:xfrm>
                  <a:off x="1601967" y="3609002"/>
                  <a:ext cx="360048" cy="360048"/>
                  <a:chOff x="3131808" y="1628760"/>
                  <a:chExt cx="360048" cy="360048"/>
                </a:xfrm>
              </p:grpSpPr>
              <p:cxnSp>
                <p:nvCxnSpPr>
                  <p:cNvPr id="186" name="直線コネクタ 18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90" name="円/楕円 18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79"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80"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81"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82"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83"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698" name="グループ化 697"/>
            <p:cNvGrpSpPr/>
            <p:nvPr/>
          </p:nvGrpSpPr>
          <p:grpSpPr>
            <a:xfrm>
              <a:off x="2593954" y="2078985"/>
              <a:ext cx="1276461" cy="720046"/>
              <a:chOff x="4034971" y="2618991"/>
              <a:chExt cx="2838485" cy="1530055"/>
            </a:xfrm>
          </p:grpSpPr>
          <p:grpSp>
            <p:nvGrpSpPr>
              <p:cNvPr id="636" name="グループ化 635"/>
              <p:cNvGrpSpPr/>
              <p:nvPr/>
            </p:nvGrpSpPr>
            <p:grpSpPr>
              <a:xfrm>
                <a:off x="5112005" y="2618991"/>
                <a:ext cx="1761451" cy="1530055"/>
                <a:chOff x="2361128" y="5229020"/>
                <a:chExt cx="1040859" cy="810047"/>
              </a:xfrm>
            </p:grpSpPr>
            <p:grpSp>
              <p:nvGrpSpPr>
                <p:cNvPr id="637" name="グループ化 636"/>
                <p:cNvGrpSpPr/>
                <p:nvPr/>
              </p:nvGrpSpPr>
              <p:grpSpPr>
                <a:xfrm rot="16200000">
                  <a:off x="2906965" y="5814043"/>
                  <a:ext cx="270041" cy="180007"/>
                  <a:chOff x="1601967" y="3609002"/>
                  <a:chExt cx="540039" cy="360048"/>
                </a:xfrm>
              </p:grpSpPr>
              <p:grpSp>
                <p:nvGrpSpPr>
                  <p:cNvPr id="657" name="グループ化 656"/>
                  <p:cNvGrpSpPr/>
                  <p:nvPr/>
                </p:nvGrpSpPr>
                <p:grpSpPr>
                  <a:xfrm rot="10800000">
                    <a:off x="1871970" y="3609002"/>
                    <a:ext cx="270036" cy="360048"/>
                    <a:chOff x="6282228" y="1988808"/>
                    <a:chExt cx="270036" cy="360048"/>
                  </a:xfrm>
                </p:grpSpPr>
                <p:cxnSp>
                  <p:nvCxnSpPr>
                    <p:cNvPr id="664" name="直線コネクタ 66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5" name="直線コネクタ 66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6" name="直線コネクタ 66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7" name="直線コネクタ 66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58" name="グループ化 657"/>
                  <p:cNvGrpSpPr/>
                  <p:nvPr/>
                </p:nvGrpSpPr>
                <p:grpSpPr>
                  <a:xfrm>
                    <a:off x="1601967" y="3609002"/>
                    <a:ext cx="360048" cy="360048"/>
                    <a:chOff x="3131808" y="1628760"/>
                    <a:chExt cx="360048" cy="360048"/>
                  </a:xfrm>
                </p:grpSpPr>
                <p:cxnSp>
                  <p:nvCxnSpPr>
                    <p:cNvPr id="659" name="直線コネクタ 65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0" name="直線コネクタ 65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1" name="直線コネクタ 66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2" name="直線コネクタ 66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63" name="円/楕円 66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638" name="グループ化 637"/>
                <p:cNvGrpSpPr/>
                <p:nvPr/>
              </p:nvGrpSpPr>
              <p:grpSpPr>
                <a:xfrm rot="5400000">
                  <a:off x="2906965" y="5274037"/>
                  <a:ext cx="270041" cy="180007"/>
                  <a:chOff x="1601967" y="3609002"/>
                  <a:chExt cx="540039" cy="360048"/>
                </a:xfrm>
              </p:grpSpPr>
              <p:grpSp>
                <p:nvGrpSpPr>
                  <p:cNvPr id="646" name="グループ化 645"/>
                  <p:cNvGrpSpPr/>
                  <p:nvPr/>
                </p:nvGrpSpPr>
                <p:grpSpPr>
                  <a:xfrm rot="10800000">
                    <a:off x="1871970" y="3609002"/>
                    <a:ext cx="270036" cy="360048"/>
                    <a:chOff x="6282228" y="1988808"/>
                    <a:chExt cx="270036" cy="360048"/>
                  </a:xfrm>
                </p:grpSpPr>
                <p:cxnSp>
                  <p:nvCxnSpPr>
                    <p:cNvPr id="653" name="直線コネクタ 65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4" name="直線コネクタ 65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5" name="直線コネクタ 65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6" name="直線コネクタ 65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47" name="グループ化 646"/>
                  <p:cNvGrpSpPr/>
                  <p:nvPr/>
                </p:nvGrpSpPr>
                <p:grpSpPr>
                  <a:xfrm>
                    <a:off x="1601967" y="3609002"/>
                    <a:ext cx="360048" cy="360048"/>
                    <a:chOff x="3131808" y="1628760"/>
                    <a:chExt cx="360048" cy="360048"/>
                  </a:xfrm>
                </p:grpSpPr>
                <p:cxnSp>
                  <p:nvCxnSpPr>
                    <p:cNvPr id="648" name="直線コネクタ 64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49" name="直線コネクタ 64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0" name="直線コネクタ 64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1" name="直線コネクタ 65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52" name="円/楕円 65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639"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0"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1"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2"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3"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45"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sm" len="sm"/>
                </a:ln>
                <a:effectLst/>
              </p:spPr>
              <p:txBody>
                <a:bodyPr wrap="none" lIns="90000" tIns="46800" rIns="90000" bIns="46800" anchor="ctr"/>
                <a:lstStyle/>
                <a:p>
                  <a:endParaRPr lang="ja-JP" altLang="en-US"/>
                </a:p>
              </p:txBody>
            </p:sp>
          </p:grpSp>
          <p:grpSp>
            <p:nvGrpSpPr>
              <p:cNvPr id="668" name="グループ化 667"/>
              <p:cNvGrpSpPr/>
              <p:nvPr/>
            </p:nvGrpSpPr>
            <p:grpSpPr>
              <a:xfrm>
                <a:off x="4034971" y="2850249"/>
                <a:ext cx="1080010" cy="1170013"/>
                <a:chOff x="1871970" y="2562739"/>
                <a:chExt cx="1890019" cy="2559383"/>
              </a:xfrm>
            </p:grpSpPr>
            <p:grpSp>
              <p:nvGrpSpPr>
                <p:cNvPr id="669" name="グループ化 668"/>
                <p:cNvGrpSpPr/>
                <p:nvPr/>
              </p:nvGrpSpPr>
              <p:grpSpPr>
                <a:xfrm>
                  <a:off x="2996967" y="4942097"/>
                  <a:ext cx="360048" cy="180025"/>
                  <a:chOff x="1736601" y="2511982"/>
                  <a:chExt cx="360048" cy="180025"/>
                </a:xfrm>
              </p:grpSpPr>
              <p:cxnSp>
                <p:nvCxnSpPr>
                  <p:cNvPr id="689" name="直線コネクタ 68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90" name="直線コネクタ 68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91" name="直線コネクタ 69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70" name="グループ化 669"/>
                <p:cNvGrpSpPr/>
                <p:nvPr/>
              </p:nvGrpSpPr>
              <p:grpSpPr>
                <a:xfrm>
                  <a:off x="2861981" y="4059007"/>
                  <a:ext cx="270036" cy="360048"/>
                  <a:chOff x="6282228" y="1988808"/>
                  <a:chExt cx="270036" cy="360048"/>
                </a:xfrm>
              </p:grpSpPr>
              <p:cxnSp>
                <p:nvCxnSpPr>
                  <p:cNvPr id="685" name="直線コネクタ 68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6" name="直線コネクタ 68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7" name="直線コネクタ 68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8" name="直線コネクタ 68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671" name="直線コネクタ 67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72" name="直線コネクタ 67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673" name="直線コネクタ 67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67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7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676" name="グループ化 675"/>
                <p:cNvGrpSpPr/>
                <p:nvPr/>
              </p:nvGrpSpPr>
              <p:grpSpPr>
                <a:xfrm>
                  <a:off x="2771980" y="2978995"/>
                  <a:ext cx="360048" cy="360048"/>
                  <a:chOff x="3131808" y="1628760"/>
                  <a:chExt cx="360048" cy="360048"/>
                </a:xfrm>
              </p:grpSpPr>
              <p:cxnSp>
                <p:nvCxnSpPr>
                  <p:cNvPr id="680" name="直線コネクタ 67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1" name="直線コネクタ 68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2" name="直線コネクタ 68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3" name="直線コネクタ 68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84" name="円/楕円 68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677" name="直線コネクタ 67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78" name="直線コネクタ 67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679" name="直線コネクタ 67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grpSp>
          <p:nvGrpSpPr>
            <p:cNvPr id="756" name="グループ化 755"/>
            <p:cNvGrpSpPr/>
            <p:nvPr/>
          </p:nvGrpSpPr>
          <p:grpSpPr>
            <a:xfrm>
              <a:off x="3493964" y="3338999"/>
              <a:ext cx="1618042" cy="720046"/>
              <a:chOff x="4034971" y="2618991"/>
              <a:chExt cx="3598064" cy="1530055"/>
            </a:xfrm>
          </p:grpSpPr>
          <p:grpSp>
            <p:nvGrpSpPr>
              <p:cNvPr id="757" name="グループ化 756"/>
              <p:cNvGrpSpPr/>
              <p:nvPr/>
            </p:nvGrpSpPr>
            <p:grpSpPr>
              <a:xfrm>
                <a:off x="5112006" y="2618991"/>
                <a:ext cx="2521029" cy="1530055"/>
                <a:chOff x="2361128" y="5229020"/>
                <a:chExt cx="1489701" cy="810047"/>
              </a:xfrm>
            </p:grpSpPr>
            <p:grpSp>
              <p:nvGrpSpPr>
                <p:cNvPr id="782" name="グループ化 781"/>
                <p:cNvGrpSpPr/>
                <p:nvPr/>
              </p:nvGrpSpPr>
              <p:grpSpPr>
                <a:xfrm rot="16200000">
                  <a:off x="2906965" y="5814043"/>
                  <a:ext cx="270041" cy="180007"/>
                  <a:chOff x="1601967" y="3609002"/>
                  <a:chExt cx="540039" cy="360048"/>
                </a:xfrm>
              </p:grpSpPr>
              <p:grpSp>
                <p:nvGrpSpPr>
                  <p:cNvPr id="802" name="グループ化 801"/>
                  <p:cNvGrpSpPr/>
                  <p:nvPr/>
                </p:nvGrpSpPr>
                <p:grpSpPr>
                  <a:xfrm rot="10800000">
                    <a:off x="1871970" y="3609002"/>
                    <a:ext cx="270036" cy="360048"/>
                    <a:chOff x="6282228" y="1988808"/>
                    <a:chExt cx="270036" cy="360048"/>
                  </a:xfrm>
                </p:grpSpPr>
                <p:cxnSp>
                  <p:nvCxnSpPr>
                    <p:cNvPr id="809" name="直線コネクタ 80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10" name="直線コネクタ 80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11" name="直線コネクタ 81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12" name="直線コネクタ 81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803" name="グループ化 802"/>
                  <p:cNvGrpSpPr/>
                  <p:nvPr/>
                </p:nvGrpSpPr>
                <p:grpSpPr>
                  <a:xfrm>
                    <a:off x="1601967" y="3609002"/>
                    <a:ext cx="360048" cy="360048"/>
                    <a:chOff x="3131808" y="1628760"/>
                    <a:chExt cx="360048" cy="360048"/>
                  </a:xfrm>
                </p:grpSpPr>
                <p:cxnSp>
                  <p:nvCxnSpPr>
                    <p:cNvPr id="804" name="直線コネクタ 80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5" name="直線コネクタ 80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6" name="直線コネクタ 80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7" name="直線コネクタ 80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808" name="円/楕円 80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783" name="グループ化 782"/>
                <p:cNvGrpSpPr/>
                <p:nvPr/>
              </p:nvGrpSpPr>
              <p:grpSpPr>
                <a:xfrm rot="5400000">
                  <a:off x="2906965" y="5274037"/>
                  <a:ext cx="270041" cy="180007"/>
                  <a:chOff x="1601967" y="3609002"/>
                  <a:chExt cx="540039" cy="360048"/>
                </a:xfrm>
              </p:grpSpPr>
              <p:grpSp>
                <p:nvGrpSpPr>
                  <p:cNvPr id="791" name="グループ化 790"/>
                  <p:cNvGrpSpPr/>
                  <p:nvPr/>
                </p:nvGrpSpPr>
                <p:grpSpPr>
                  <a:xfrm rot="10800000">
                    <a:off x="1871970" y="3609002"/>
                    <a:ext cx="270036" cy="360048"/>
                    <a:chOff x="6282228" y="1988808"/>
                    <a:chExt cx="270036" cy="360048"/>
                  </a:xfrm>
                </p:grpSpPr>
                <p:cxnSp>
                  <p:nvCxnSpPr>
                    <p:cNvPr id="798" name="直線コネクタ 797"/>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9" name="直線コネクタ 798"/>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0" name="直線コネクタ 799"/>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1" name="直線コネクタ 800"/>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92" name="グループ化 791"/>
                  <p:cNvGrpSpPr/>
                  <p:nvPr/>
                </p:nvGrpSpPr>
                <p:grpSpPr>
                  <a:xfrm>
                    <a:off x="1601967" y="3609002"/>
                    <a:ext cx="360048" cy="360048"/>
                    <a:chOff x="3131808" y="1628760"/>
                    <a:chExt cx="360048" cy="360048"/>
                  </a:xfrm>
                </p:grpSpPr>
                <p:cxnSp>
                  <p:nvCxnSpPr>
                    <p:cNvPr id="793" name="直線コネクタ 792"/>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4" name="直線コネクタ 793"/>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5" name="直線コネクタ 794"/>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6" name="直線コネクタ 795"/>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797" name="円/楕円 796"/>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784"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5"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6"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7"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8"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89" name="Line 9"/>
                <p:cNvSpPr>
                  <a:spLocks noChangeShapeType="1"/>
                </p:cNvSpPr>
                <p:nvPr/>
              </p:nvSpPr>
              <p:spPr bwMode="auto">
                <a:xfrm>
                  <a:off x="3400824" y="5625038"/>
                  <a:ext cx="450005" cy="0"/>
                </a:xfrm>
                <a:prstGeom prst="line">
                  <a:avLst/>
                </a:prstGeom>
                <a:noFill/>
                <a:ln w="9525">
                  <a:solidFill>
                    <a:schemeClr val="tx1"/>
                  </a:solidFill>
                  <a:round/>
                  <a:headEnd type="oval"/>
                  <a:tailEnd type="triangle" w="med" len="lg"/>
                </a:ln>
                <a:effectLst/>
              </p:spPr>
              <p:txBody>
                <a:bodyPr wrap="none" lIns="90000" tIns="46800" rIns="90000" bIns="46800" anchor="ctr"/>
                <a:lstStyle/>
                <a:p>
                  <a:endParaRPr lang="ja-JP" altLang="en-US" sz="1200"/>
                </a:p>
              </p:txBody>
            </p:sp>
            <p:sp>
              <p:nvSpPr>
                <p:cNvPr id="790"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med" len="med"/>
                </a:ln>
                <a:effectLst/>
              </p:spPr>
              <p:txBody>
                <a:bodyPr wrap="none" lIns="90000" tIns="46800" rIns="90000" bIns="46800" anchor="ctr"/>
                <a:lstStyle/>
                <a:p>
                  <a:endParaRPr lang="ja-JP" altLang="en-US"/>
                </a:p>
              </p:txBody>
            </p:sp>
          </p:grpSp>
          <p:grpSp>
            <p:nvGrpSpPr>
              <p:cNvPr id="758" name="グループ化 757"/>
              <p:cNvGrpSpPr/>
              <p:nvPr/>
            </p:nvGrpSpPr>
            <p:grpSpPr>
              <a:xfrm>
                <a:off x="4034971" y="2850249"/>
                <a:ext cx="1080010" cy="1170013"/>
                <a:chOff x="1871970" y="2562739"/>
                <a:chExt cx="1890019" cy="2559383"/>
              </a:xfrm>
            </p:grpSpPr>
            <p:grpSp>
              <p:nvGrpSpPr>
                <p:cNvPr id="759" name="グループ化 758"/>
                <p:cNvGrpSpPr/>
                <p:nvPr/>
              </p:nvGrpSpPr>
              <p:grpSpPr>
                <a:xfrm>
                  <a:off x="2996967" y="4942097"/>
                  <a:ext cx="360048" cy="180025"/>
                  <a:chOff x="1736601" y="2511982"/>
                  <a:chExt cx="360048" cy="180025"/>
                </a:xfrm>
              </p:grpSpPr>
              <p:cxnSp>
                <p:nvCxnSpPr>
                  <p:cNvPr id="779" name="直線コネクタ 77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0" name="直線コネクタ 77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1" name="直線コネクタ 78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60" name="グループ化 759"/>
                <p:cNvGrpSpPr/>
                <p:nvPr/>
              </p:nvGrpSpPr>
              <p:grpSpPr>
                <a:xfrm>
                  <a:off x="2861981" y="4059007"/>
                  <a:ext cx="270036" cy="360048"/>
                  <a:chOff x="6282228" y="1988808"/>
                  <a:chExt cx="270036" cy="360048"/>
                </a:xfrm>
              </p:grpSpPr>
              <p:cxnSp>
                <p:nvCxnSpPr>
                  <p:cNvPr id="775" name="直線コネクタ 77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6" name="直線コネクタ 77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7" name="直線コネクタ 77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8" name="直線コネクタ 77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61" name="直線コネクタ 76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762" name="直線コネクタ 76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763" name="直線コネクタ 76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76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6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766" name="グループ化 765"/>
                <p:cNvGrpSpPr/>
                <p:nvPr/>
              </p:nvGrpSpPr>
              <p:grpSpPr>
                <a:xfrm>
                  <a:off x="2771980" y="2978995"/>
                  <a:ext cx="360048" cy="360048"/>
                  <a:chOff x="3131808" y="1628760"/>
                  <a:chExt cx="360048" cy="360048"/>
                </a:xfrm>
              </p:grpSpPr>
              <p:cxnSp>
                <p:nvCxnSpPr>
                  <p:cNvPr id="770" name="直線コネクタ 76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1" name="直線コネクタ 77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2" name="直線コネクタ 77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3" name="直線コネクタ 77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774" name="円/楕円 77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767" name="直線コネクタ 76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768" name="直線コネクタ 76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769" name="直線コネクタ 76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814" name="Freeform 10"/>
            <p:cNvSpPr>
              <a:spLocks/>
            </p:cNvSpPr>
            <p:nvPr/>
          </p:nvSpPr>
          <p:spPr bwMode="auto">
            <a:xfrm rot="5400000" flipV="1">
              <a:off x="2872962" y="1799980"/>
              <a:ext cx="432000"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15" name="Freeform 10"/>
            <p:cNvSpPr>
              <a:spLocks/>
            </p:cNvSpPr>
            <p:nvPr/>
          </p:nvSpPr>
          <p:spPr bwMode="auto">
            <a:xfrm rot="5400000" flipH="1" flipV="1">
              <a:off x="2836962" y="2673996"/>
              <a:ext cx="504000" cy="45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grpSp>
          <p:nvGrpSpPr>
            <p:cNvPr id="1191" name="グループ化 1190"/>
            <p:cNvGrpSpPr/>
            <p:nvPr/>
          </p:nvGrpSpPr>
          <p:grpSpPr>
            <a:xfrm>
              <a:off x="793934" y="3609002"/>
              <a:ext cx="2070023" cy="1080012"/>
              <a:chOff x="2250893" y="4059365"/>
              <a:chExt cx="4590049" cy="2535526"/>
            </a:xfrm>
          </p:grpSpPr>
          <p:grpSp>
            <p:nvGrpSpPr>
              <p:cNvPr id="1192" name="グループ化 1191"/>
              <p:cNvGrpSpPr/>
              <p:nvPr/>
            </p:nvGrpSpPr>
            <p:grpSpPr>
              <a:xfrm>
                <a:off x="3150902" y="5424878"/>
                <a:ext cx="1080010" cy="1170013"/>
                <a:chOff x="1871970" y="2562739"/>
                <a:chExt cx="1890019" cy="2559383"/>
              </a:xfrm>
            </p:grpSpPr>
            <p:grpSp>
              <p:nvGrpSpPr>
                <p:cNvPr id="1326" name="グループ化 1325"/>
                <p:cNvGrpSpPr/>
                <p:nvPr/>
              </p:nvGrpSpPr>
              <p:grpSpPr>
                <a:xfrm>
                  <a:off x="2996967" y="4942097"/>
                  <a:ext cx="360048" cy="180025"/>
                  <a:chOff x="1736601" y="2511982"/>
                  <a:chExt cx="360048" cy="180025"/>
                </a:xfrm>
              </p:grpSpPr>
              <p:cxnSp>
                <p:nvCxnSpPr>
                  <p:cNvPr id="1346" name="直線コネクタ 134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7" name="直線コネクタ 134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8" name="直線コネクタ 134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27" name="グループ化 1326"/>
                <p:cNvGrpSpPr/>
                <p:nvPr/>
              </p:nvGrpSpPr>
              <p:grpSpPr>
                <a:xfrm>
                  <a:off x="2861981" y="4059007"/>
                  <a:ext cx="270036" cy="360048"/>
                  <a:chOff x="6282228" y="1988808"/>
                  <a:chExt cx="270036" cy="360048"/>
                </a:xfrm>
              </p:grpSpPr>
              <p:cxnSp>
                <p:nvCxnSpPr>
                  <p:cNvPr id="1342" name="直線コネクタ 134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3" name="直線コネクタ 134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4" name="直線コネクタ 134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5" name="直線コネクタ 134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28" name="直線コネクタ 132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29" name="直線コネクタ 132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30" name="直線コネクタ 132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33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3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333" name="グループ化 1332"/>
                <p:cNvGrpSpPr/>
                <p:nvPr/>
              </p:nvGrpSpPr>
              <p:grpSpPr>
                <a:xfrm>
                  <a:off x="2771980" y="2978995"/>
                  <a:ext cx="360048" cy="360048"/>
                  <a:chOff x="3131808" y="1628760"/>
                  <a:chExt cx="360048" cy="360048"/>
                </a:xfrm>
              </p:grpSpPr>
              <p:cxnSp>
                <p:nvCxnSpPr>
                  <p:cNvPr id="1337" name="直線コネクタ 133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38" name="直線コネクタ 133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39" name="直線コネクタ 133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0" name="直線コネクタ 133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41" name="円/楕円 134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334" name="直線コネクタ 133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35" name="直線コネクタ 133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36" name="直線コネクタ 133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193" name="グループ化 1192"/>
              <p:cNvGrpSpPr/>
              <p:nvPr/>
            </p:nvGrpSpPr>
            <p:grpSpPr>
              <a:xfrm rot="10800000">
                <a:off x="3150902" y="4059365"/>
                <a:ext cx="1080010" cy="1170013"/>
                <a:chOff x="1871970" y="2562739"/>
                <a:chExt cx="1890019" cy="2559383"/>
              </a:xfrm>
            </p:grpSpPr>
            <p:grpSp>
              <p:nvGrpSpPr>
                <p:cNvPr id="1303" name="グループ化 1302"/>
                <p:cNvGrpSpPr/>
                <p:nvPr/>
              </p:nvGrpSpPr>
              <p:grpSpPr>
                <a:xfrm>
                  <a:off x="2996967" y="4942097"/>
                  <a:ext cx="360048" cy="180025"/>
                  <a:chOff x="1736601" y="2511982"/>
                  <a:chExt cx="360048" cy="180025"/>
                </a:xfrm>
              </p:grpSpPr>
              <p:cxnSp>
                <p:nvCxnSpPr>
                  <p:cNvPr id="1323" name="直線コネクタ 1322"/>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4" name="直線コネクタ 1323"/>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5" name="直線コネクタ 1324"/>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04" name="グループ化 1303"/>
                <p:cNvGrpSpPr/>
                <p:nvPr/>
              </p:nvGrpSpPr>
              <p:grpSpPr>
                <a:xfrm>
                  <a:off x="2861981" y="4059007"/>
                  <a:ext cx="270036" cy="360048"/>
                  <a:chOff x="6282228" y="1988808"/>
                  <a:chExt cx="270036" cy="360048"/>
                </a:xfrm>
              </p:grpSpPr>
              <p:cxnSp>
                <p:nvCxnSpPr>
                  <p:cNvPr id="1319" name="直線コネクタ 131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0" name="直線コネクタ 131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1" name="直線コネクタ 132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2" name="直線コネクタ 132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05" name="直線コネクタ 1304"/>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06" name="直線コネクタ 1305"/>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07" name="直線コネクタ 1306"/>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308"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09"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310" name="グループ化 1309"/>
                <p:cNvGrpSpPr/>
                <p:nvPr/>
              </p:nvGrpSpPr>
              <p:grpSpPr>
                <a:xfrm>
                  <a:off x="2771980" y="2978995"/>
                  <a:ext cx="360048" cy="360048"/>
                  <a:chOff x="3131808" y="1628760"/>
                  <a:chExt cx="360048" cy="360048"/>
                </a:xfrm>
              </p:grpSpPr>
              <p:cxnSp>
                <p:nvCxnSpPr>
                  <p:cNvPr id="1314" name="直線コネクタ 131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5" name="直線コネクタ 131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6" name="直線コネクタ 131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7" name="直線コネクタ 131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18" name="円/楕円 131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311" name="直線コネクタ 1310"/>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12" name="直線コネクタ 1311"/>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13" name="直線コネクタ 1312"/>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194"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195" name="グループ化 1194"/>
              <p:cNvGrpSpPr/>
              <p:nvPr/>
            </p:nvGrpSpPr>
            <p:grpSpPr>
              <a:xfrm rot="5400000">
                <a:off x="2565879" y="5829899"/>
                <a:ext cx="270041" cy="180007"/>
                <a:chOff x="1601967" y="3609002"/>
                <a:chExt cx="540039" cy="360048"/>
              </a:xfrm>
            </p:grpSpPr>
            <p:grpSp>
              <p:nvGrpSpPr>
                <p:cNvPr id="1292" name="グループ化 1291"/>
                <p:cNvGrpSpPr/>
                <p:nvPr/>
              </p:nvGrpSpPr>
              <p:grpSpPr>
                <a:xfrm rot="10800000">
                  <a:off x="1871970" y="3609002"/>
                  <a:ext cx="270036" cy="360048"/>
                  <a:chOff x="6282228" y="1988808"/>
                  <a:chExt cx="270036" cy="360048"/>
                </a:xfrm>
              </p:grpSpPr>
              <p:cxnSp>
                <p:nvCxnSpPr>
                  <p:cNvPr id="1299" name="直線コネクタ 129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0" name="直線コネクタ 129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1" name="直線コネクタ 130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2" name="直線コネクタ 130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93" name="グループ化 1292"/>
                <p:cNvGrpSpPr/>
                <p:nvPr/>
              </p:nvGrpSpPr>
              <p:grpSpPr>
                <a:xfrm>
                  <a:off x="1601967" y="3609002"/>
                  <a:ext cx="360048" cy="360048"/>
                  <a:chOff x="3131808" y="1628760"/>
                  <a:chExt cx="360048" cy="360048"/>
                </a:xfrm>
              </p:grpSpPr>
              <p:cxnSp>
                <p:nvCxnSpPr>
                  <p:cNvPr id="1294" name="直線コネクタ 129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5" name="直線コネクタ 129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6" name="直線コネクタ 129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7" name="直線コネクタ 129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98" name="円/楕円 129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196" name="グループ化 1195"/>
              <p:cNvGrpSpPr/>
              <p:nvPr/>
            </p:nvGrpSpPr>
            <p:grpSpPr>
              <a:xfrm>
                <a:off x="2880899" y="5229378"/>
                <a:ext cx="270041" cy="180007"/>
                <a:chOff x="1601967" y="3609002"/>
                <a:chExt cx="540039" cy="360048"/>
              </a:xfrm>
            </p:grpSpPr>
            <p:grpSp>
              <p:nvGrpSpPr>
                <p:cNvPr id="1281" name="グループ化 1280"/>
                <p:cNvGrpSpPr/>
                <p:nvPr/>
              </p:nvGrpSpPr>
              <p:grpSpPr>
                <a:xfrm rot="10800000">
                  <a:off x="1871970" y="3609002"/>
                  <a:ext cx="270036" cy="360048"/>
                  <a:chOff x="6282228" y="1988808"/>
                  <a:chExt cx="270036" cy="360048"/>
                </a:xfrm>
              </p:grpSpPr>
              <p:cxnSp>
                <p:nvCxnSpPr>
                  <p:cNvPr id="1288" name="直線コネクタ 1287"/>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9" name="直線コネクタ 1288"/>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0" name="直線コネクタ 1289"/>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1" name="直線コネクタ 1290"/>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82" name="グループ化 1281"/>
                <p:cNvGrpSpPr/>
                <p:nvPr/>
              </p:nvGrpSpPr>
              <p:grpSpPr>
                <a:xfrm>
                  <a:off x="1601967" y="3609002"/>
                  <a:ext cx="360048" cy="360048"/>
                  <a:chOff x="3131808" y="1628760"/>
                  <a:chExt cx="360048" cy="360048"/>
                </a:xfrm>
              </p:grpSpPr>
              <p:cxnSp>
                <p:nvCxnSpPr>
                  <p:cNvPr id="1283" name="直線コネクタ 1282"/>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4" name="直線コネクタ 1283"/>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5" name="直線コネクタ 1284"/>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6" name="直線コネクタ 1285"/>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87" name="円/楕円 1286"/>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197"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198"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199"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0"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1"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2"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203" name="グループ化 1202"/>
              <p:cNvGrpSpPr/>
              <p:nvPr/>
            </p:nvGrpSpPr>
            <p:grpSpPr>
              <a:xfrm>
                <a:off x="5220924" y="5424878"/>
                <a:ext cx="1080010" cy="1170013"/>
                <a:chOff x="1871970" y="2562739"/>
                <a:chExt cx="1890019" cy="2559383"/>
              </a:xfrm>
            </p:grpSpPr>
            <p:grpSp>
              <p:nvGrpSpPr>
                <p:cNvPr id="1258" name="グループ化 1257"/>
                <p:cNvGrpSpPr/>
                <p:nvPr/>
              </p:nvGrpSpPr>
              <p:grpSpPr>
                <a:xfrm>
                  <a:off x="2996967" y="4942097"/>
                  <a:ext cx="360048" cy="180025"/>
                  <a:chOff x="1736601" y="2511982"/>
                  <a:chExt cx="360048" cy="180025"/>
                </a:xfrm>
              </p:grpSpPr>
              <p:cxnSp>
                <p:nvCxnSpPr>
                  <p:cNvPr id="1278" name="直線コネクタ 1277"/>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9" name="直線コネクタ 1278"/>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0" name="直線コネクタ 1279"/>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59" name="グループ化 1258"/>
                <p:cNvGrpSpPr/>
                <p:nvPr/>
              </p:nvGrpSpPr>
              <p:grpSpPr>
                <a:xfrm>
                  <a:off x="2861981" y="4059007"/>
                  <a:ext cx="270036" cy="360048"/>
                  <a:chOff x="6282228" y="1988808"/>
                  <a:chExt cx="270036" cy="360048"/>
                </a:xfrm>
              </p:grpSpPr>
              <p:cxnSp>
                <p:nvCxnSpPr>
                  <p:cNvPr id="1274" name="直線コネクタ 127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5" name="直線コネクタ 127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6" name="直線コネクタ 127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7" name="直線コネクタ 127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260" name="直線コネクタ 1259"/>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61" name="直線コネクタ 1260"/>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62" name="直線コネクタ 1261"/>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263"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264"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265" name="グループ化 1264"/>
                <p:cNvGrpSpPr/>
                <p:nvPr/>
              </p:nvGrpSpPr>
              <p:grpSpPr>
                <a:xfrm>
                  <a:off x="2771980" y="2978995"/>
                  <a:ext cx="360048" cy="360048"/>
                  <a:chOff x="3131808" y="1628760"/>
                  <a:chExt cx="360048" cy="360048"/>
                </a:xfrm>
              </p:grpSpPr>
              <p:cxnSp>
                <p:nvCxnSpPr>
                  <p:cNvPr id="1269" name="直線コネクタ 126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0" name="直線コネクタ 126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1" name="直線コネクタ 127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2" name="直線コネクタ 127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73" name="円/楕円 127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266" name="直線コネクタ 1265"/>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67" name="直線コネクタ 1266"/>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68" name="直線コネクタ 1267"/>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04" name="グループ化 1203"/>
              <p:cNvGrpSpPr/>
              <p:nvPr/>
            </p:nvGrpSpPr>
            <p:grpSpPr>
              <a:xfrm rot="10800000">
                <a:off x="5220924" y="4059365"/>
                <a:ext cx="1080010" cy="1170013"/>
                <a:chOff x="1871970" y="2562739"/>
                <a:chExt cx="1890019" cy="2559383"/>
              </a:xfrm>
            </p:grpSpPr>
            <p:grpSp>
              <p:nvGrpSpPr>
                <p:cNvPr id="1235" name="グループ化 1234"/>
                <p:cNvGrpSpPr/>
                <p:nvPr/>
              </p:nvGrpSpPr>
              <p:grpSpPr>
                <a:xfrm>
                  <a:off x="2996967" y="4942097"/>
                  <a:ext cx="360048" cy="180025"/>
                  <a:chOff x="1736601" y="2511982"/>
                  <a:chExt cx="360048" cy="180025"/>
                </a:xfrm>
              </p:grpSpPr>
              <p:cxnSp>
                <p:nvCxnSpPr>
                  <p:cNvPr id="1255" name="直線コネクタ 1254"/>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6" name="直線コネクタ 1255"/>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7" name="直線コネクタ 1256"/>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36" name="グループ化 1235"/>
                <p:cNvGrpSpPr/>
                <p:nvPr/>
              </p:nvGrpSpPr>
              <p:grpSpPr>
                <a:xfrm>
                  <a:off x="2861981" y="4059007"/>
                  <a:ext cx="270036" cy="360048"/>
                  <a:chOff x="6282228" y="1988808"/>
                  <a:chExt cx="270036" cy="360048"/>
                </a:xfrm>
              </p:grpSpPr>
              <p:cxnSp>
                <p:nvCxnSpPr>
                  <p:cNvPr id="1251" name="直線コネクタ 125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2" name="直線コネクタ 125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3" name="直線コネクタ 125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4" name="直線コネクタ 125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237" name="直線コネクタ 1236"/>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38" name="直線コネクタ 1237"/>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39" name="直線コネクタ 1238"/>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240"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241"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242" name="グループ化 1241"/>
                <p:cNvGrpSpPr/>
                <p:nvPr/>
              </p:nvGrpSpPr>
              <p:grpSpPr>
                <a:xfrm>
                  <a:off x="2771980" y="2978995"/>
                  <a:ext cx="360048" cy="360048"/>
                  <a:chOff x="3131808" y="1628760"/>
                  <a:chExt cx="360048" cy="360048"/>
                </a:xfrm>
              </p:grpSpPr>
              <p:cxnSp>
                <p:nvCxnSpPr>
                  <p:cNvPr id="1246" name="直線コネクタ 124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7" name="直線コネクタ 124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8" name="直線コネクタ 124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9" name="直線コネクタ 124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50" name="円/楕円 124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243" name="直線コネクタ 1242"/>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44" name="直線コネクタ 1243"/>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45" name="直線コネクタ 1244"/>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205"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206" name="グループ化 1205"/>
              <p:cNvGrpSpPr/>
              <p:nvPr/>
            </p:nvGrpSpPr>
            <p:grpSpPr>
              <a:xfrm rot="5400000">
                <a:off x="4635901" y="5829899"/>
                <a:ext cx="270041" cy="180007"/>
                <a:chOff x="1601967" y="3609002"/>
                <a:chExt cx="540039" cy="360048"/>
              </a:xfrm>
            </p:grpSpPr>
            <p:grpSp>
              <p:nvGrpSpPr>
                <p:cNvPr id="1224" name="グループ化 1223"/>
                <p:cNvGrpSpPr/>
                <p:nvPr/>
              </p:nvGrpSpPr>
              <p:grpSpPr>
                <a:xfrm rot="10800000">
                  <a:off x="1871970" y="3609002"/>
                  <a:ext cx="270036" cy="360048"/>
                  <a:chOff x="6282228" y="1988808"/>
                  <a:chExt cx="270036" cy="360048"/>
                </a:xfrm>
              </p:grpSpPr>
              <p:cxnSp>
                <p:nvCxnSpPr>
                  <p:cNvPr id="1231" name="直線コネクタ 123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2" name="直線コネクタ 123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3" name="直線コネクタ 123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4" name="直線コネクタ 123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25" name="グループ化 1224"/>
                <p:cNvGrpSpPr/>
                <p:nvPr/>
              </p:nvGrpSpPr>
              <p:grpSpPr>
                <a:xfrm>
                  <a:off x="1601967" y="3609002"/>
                  <a:ext cx="360048" cy="360048"/>
                  <a:chOff x="3131808" y="1628760"/>
                  <a:chExt cx="360048" cy="360048"/>
                </a:xfrm>
              </p:grpSpPr>
              <p:cxnSp>
                <p:nvCxnSpPr>
                  <p:cNvPr id="1226" name="直線コネクタ 122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7" name="直線コネクタ 122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8" name="直線コネクタ 122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9" name="直線コネクタ 122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30" name="円/楕円 122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207" name="グループ化 1206"/>
              <p:cNvGrpSpPr/>
              <p:nvPr/>
            </p:nvGrpSpPr>
            <p:grpSpPr>
              <a:xfrm>
                <a:off x="4950921" y="5229378"/>
                <a:ext cx="270041" cy="180007"/>
                <a:chOff x="1601967" y="3609002"/>
                <a:chExt cx="540039" cy="360048"/>
              </a:xfrm>
            </p:grpSpPr>
            <p:grpSp>
              <p:nvGrpSpPr>
                <p:cNvPr id="1213" name="グループ化 1212"/>
                <p:cNvGrpSpPr/>
                <p:nvPr/>
              </p:nvGrpSpPr>
              <p:grpSpPr>
                <a:xfrm rot="10800000">
                  <a:off x="1871970" y="3609002"/>
                  <a:ext cx="270036" cy="360048"/>
                  <a:chOff x="6282228" y="1988808"/>
                  <a:chExt cx="270036" cy="360048"/>
                </a:xfrm>
              </p:grpSpPr>
              <p:cxnSp>
                <p:nvCxnSpPr>
                  <p:cNvPr id="1220" name="直線コネクタ 121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1" name="直線コネクタ 122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2" name="直線コネクタ 122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3" name="直線コネクタ 122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14" name="グループ化 1213"/>
                <p:cNvGrpSpPr/>
                <p:nvPr/>
              </p:nvGrpSpPr>
              <p:grpSpPr>
                <a:xfrm>
                  <a:off x="1601967" y="3609002"/>
                  <a:ext cx="360048" cy="360048"/>
                  <a:chOff x="3131808" y="1628760"/>
                  <a:chExt cx="360048" cy="360048"/>
                </a:xfrm>
              </p:grpSpPr>
              <p:cxnSp>
                <p:nvCxnSpPr>
                  <p:cNvPr id="1215" name="直線コネクタ 121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6" name="直線コネクタ 121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7" name="直線コネクタ 121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8" name="直線コネクタ 121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19" name="円/楕円 121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208"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9"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210"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11"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12"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1349" name="グループ化 1348"/>
            <p:cNvGrpSpPr/>
            <p:nvPr/>
          </p:nvGrpSpPr>
          <p:grpSpPr>
            <a:xfrm>
              <a:off x="793934" y="4959017"/>
              <a:ext cx="2070023" cy="1080012"/>
              <a:chOff x="2250893" y="4059365"/>
              <a:chExt cx="4590049" cy="2535526"/>
            </a:xfrm>
          </p:grpSpPr>
          <p:grpSp>
            <p:nvGrpSpPr>
              <p:cNvPr id="1350" name="グループ化 1349"/>
              <p:cNvGrpSpPr/>
              <p:nvPr/>
            </p:nvGrpSpPr>
            <p:grpSpPr>
              <a:xfrm>
                <a:off x="3150902" y="5424878"/>
                <a:ext cx="1080010" cy="1170013"/>
                <a:chOff x="1871970" y="2562739"/>
                <a:chExt cx="1890019" cy="2559383"/>
              </a:xfrm>
            </p:grpSpPr>
            <p:grpSp>
              <p:nvGrpSpPr>
                <p:cNvPr id="1484" name="グループ化 1483"/>
                <p:cNvGrpSpPr/>
                <p:nvPr/>
              </p:nvGrpSpPr>
              <p:grpSpPr>
                <a:xfrm>
                  <a:off x="2996967" y="4942097"/>
                  <a:ext cx="360048" cy="180025"/>
                  <a:chOff x="1736601" y="2511982"/>
                  <a:chExt cx="360048" cy="180025"/>
                </a:xfrm>
              </p:grpSpPr>
              <p:cxnSp>
                <p:nvCxnSpPr>
                  <p:cNvPr id="1504" name="直線コネクタ 1503"/>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5" name="直線コネクタ 1504"/>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6" name="直線コネクタ 1505"/>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85" name="グループ化 1484"/>
                <p:cNvGrpSpPr/>
                <p:nvPr/>
              </p:nvGrpSpPr>
              <p:grpSpPr>
                <a:xfrm>
                  <a:off x="2861981" y="4059007"/>
                  <a:ext cx="270036" cy="360048"/>
                  <a:chOff x="6282228" y="1988808"/>
                  <a:chExt cx="270036" cy="360048"/>
                </a:xfrm>
              </p:grpSpPr>
              <p:cxnSp>
                <p:nvCxnSpPr>
                  <p:cNvPr id="1500" name="直線コネクタ 149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1" name="直線コネクタ 150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2" name="直線コネクタ 150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3" name="直線コネクタ 150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86" name="直線コネクタ 1485"/>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87" name="直線コネクタ 1486"/>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88" name="直線コネクタ 1487"/>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489"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90"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91" name="グループ化 1490"/>
                <p:cNvGrpSpPr/>
                <p:nvPr/>
              </p:nvGrpSpPr>
              <p:grpSpPr>
                <a:xfrm>
                  <a:off x="2771980" y="2978995"/>
                  <a:ext cx="360048" cy="360048"/>
                  <a:chOff x="3131808" y="1628760"/>
                  <a:chExt cx="360048" cy="360048"/>
                </a:xfrm>
              </p:grpSpPr>
              <p:cxnSp>
                <p:nvCxnSpPr>
                  <p:cNvPr id="1495" name="直線コネクタ 149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6" name="直線コネクタ 149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7" name="直線コネクタ 149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8" name="直線コネクタ 149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99" name="円/楕円 149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92" name="直線コネクタ 149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93" name="直線コネクタ 1492"/>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94" name="直線コネクタ 1493"/>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51" name="グループ化 1350"/>
              <p:cNvGrpSpPr/>
              <p:nvPr/>
            </p:nvGrpSpPr>
            <p:grpSpPr>
              <a:xfrm rot="10800000">
                <a:off x="3150902" y="4059365"/>
                <a:ext cx="1080010" cy="1170013"/>
                <a:chOff x="1871970" y="2562739"/>
                <a:chExt cx="1890019" cy="2559383"/>
              </a:xfrm>
            </p:grpSpPr>
            <p:grpSp>
              <p:nvGrpSpPr>
                <p:cNvPr id="1461" name="グループ化 1460"/>
                <p:cNvGrpSpPr/>
                <p:nvPr/>
              </p:nvGrpSpPr>
              <p:grpSpPr>
                <a:xfrm>
                  <a:off x="2996967" y="4942097"/>
                  <a:ext cx="360048" cy="180025"/>
                  <a:chOff x="1736601" y="2511982"/>
                  <a:chExt cx="360048" cy="180025"/>
                </a:xfrm>
              </p:grpSpPr>
              <p:cxnSp>
                <p:nvCxnSpPr>
                  <p:cNvPr id="1481" name="直線コネクタ 1480"/>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2" name="直線コネクタ 1481"/>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3" name="直線コネクタ 1482"/>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62" name="グループ化 1461"/>
                <p:cNvGrpSpPr/>
                <p:nvPr/>
              </p:nvGrpSpPr>
              <p:grpSpPr>
                <a:xfrm>
                  <a:off x="2861981" y="4059007"/>
                  <a:ext cx="270036" cy="360048"/>
                  <a:chOff x="6282228" y="1988808"/>
                  <a:chExt cx="270036" cy="360048"/>
                </a:xfrm>
              </p:grpSpPr>
              <p:cxnSp>
                <p:nvCxnSpPr>
                  <p:cNvPr id="1477" name="直線コネクタ 1476"/>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8" name="直線コネクタ 1477"/>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9" name="直線コネクタ 1478"/>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0" name="直線コネクタ 1479"/>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63" name="直線コネクタ 1462"/>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64" name="直線コネクタ 1463"/>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65" name="直線コネクタ 1464"/>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466"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67"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68" name="グループ化 1467"/>
                <p:cNvGrpSpPr/>
                <p:nvPr/>
              </p:nvGrpSpPr>
              <p:grpSpPr>
                <a:xfrm>
                  <a:off x="2771980" y="2978995"/>
                  <a:ext cx="360048" cy="360048"/>
                  <a:chOff x="3131808" y="1628760"/>
                  <a:chExt cx="360048" cy="360048"/>
                </a:xfrm>
              </p:grpSpPr>
              <p:cxnSp>
                <p:nvCxnSpPr>
                  <p:cNvPr id="1472" name="直線コネクタ 1471"/>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3" name="直線コネクタ 1472"/>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4" name="直線コネクタ 1473"/>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5" name="直線コネクタ 1474"/>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76" name="円/楕円 1475"/>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69" name="直線コネクタ 1468"/>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70" name="直線コネクタ 1469"/>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71" name="直線コネクタ 1470"/>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352"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353" name="グループ化 1352"/>
              <p:cNvGrpSpPr/>
              <p:nvPr/>
            </p:nvGrpSpPr>
            <p:grpSpPr>
              <a:xfrm rot="5400000">
                <a:off x="2565879" y="5829899"/>
                <a:ext cx="270041" cy="180007"/>
                <a:chOff x="1601967" y="3609002"/>
                <a:chExt cx="540039" cy="360048"/>
              </a:xfrm>
            </p:grpSpPr>
            <p:grpSp>
              <p:nvGrpSpPr>
                <p:cNvPr id="1450" name="グループ化 1449"/>
                <p:cNvGrpSpPr/>
                <p:nvPr/>
              </p:nvGrpSpPr>
              <p:grpSpPr>
                <a:xfrm rot="10800000">
                  <a:off x="1871970" y="3609002"/>
                  <a:ext cx="270036" cy="360048"/>
                  <a:chOff x="6282228" y="1988808"/>
                  <a:chExt cx="270036" cy="360048"/>
                </a:xfrm>
              </p:grpSpPr>
              <p:cxnSp>
                <p:nvCxnSpPr>
                  <p:cNvPr id="1457" name="直線コネクタ 1456"/>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8" name="直線コネクタ 1457"/>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9" name="直線コネクタ 1458"/>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60" name="直線コネクタ 1459"/>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51" name="グループ化 1450"/>
                <p:cNvGrpSpPr/>
                <p:nvPr/>
              </p:nvGrpSpPr>
              <p:grpSpPr>
                <a:xfrm>
                  <a:off x="1601967" y="3609002"/>
                  <a:ext cx="360048" cy="360048"/>
                  <a:chOff x="3131808" y="1628760"/>
                  <a:chExt cx="360048" cy="360048"/>
                </a:xfrm>
              </p:grpSpPr>
              <p:cxnSp>
                <p:nvCxnSpPr>
                  <p:cNvPr id="1452" name="直線コネクタ 1451"/>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3" name="直線コネクタ 1452"/>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4" name="直線コネクタ 1453"/>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5" name="直線コネクタ 1454"/>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56" name="円/楕円 1455"/>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354" name="グループ化 1353"/>
              <p:cNvGrpSpPr/>
              <p:nvPr/>
            </p:nvGrpSpPr>
            <p:grpSpPr>
              <a:xfrm>
                <a:off x="2880899" y="5229378"/>
                <a:ext cx="270041" cy="180007"/>
                <a:chOff x="1601967" y="3609002"/>
                <a:chExt cx="540039" cy="360048"/>
              </a:xfrm>
            </p:grpSpPr>
            <p:grpSp>
              <p:nvGrpSpPr>
                <p:cNvPr id="1439" name="グループ化 1438"/>
                <p:cNvGrpSpPr/>
                <p:nvPr/>
              </p:nvGrpSpPr>
              <p:grpSpPr>
                <a:xfrm rot="10800000">
                  <a:off x="1871970" y="3609002"/>
                  <a:ext cx="270036" cy="360048"/>
                  <a:chOff x="6282228" y="1988808"/>
                  <a:chExt cx="270036" cy="360048"/>
                </a:xfrm>
              </p:grpSpPr>
              <p:cxnSp>
                <p:nvCxnSpPr>
                  <p:cNvPr id="1446" name="直線コネクタ 144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7" name="直線コネクタ 144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8" name="直線コネクタ 144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9" name="直線コネクタ 144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40" name="グループ化 1439"/>
                <p:cNvGrpSpPr/>
                <p:nvPr/>
              </p:nvGrpSpPr>
              <p:grpSpPr>
                <a:xfrm>
                  <a:off x="1601967" y="3609002"/>
                  <a:ext cx="360048" cy="360048"/>
                  <a:chOff x="3131808" y="1628760"/>
                  <a:chExt cx="360048" cy="360048"/>
                </a:xfrm>
              </p:grpSpPr>
              <p:cxnSp>
                <p:nvCxnSpPr>
                  <p:cNvPr id="1441" name="直線コネクタ 144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2" name="直線コネクタ 144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3" name="直線コネクタ 144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4" name="直線コネクタ 144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45" name="円/楕円 144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355"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56"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357"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58"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59"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60"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361" name="グループ化 1360"/>
              <p:cNvGrpSpPr/>
              <p:nvPr/>
            </p:nvGrpSpPr>
            <p:grpSpPr>
              <a:xfrm>
                <a:off x="5220924" y="5424878"/>
                <a:ext cx="1080010" cy="1170013"/>
                <a:chOff x="1871970" y="2562739"/>
                <a:chExt cx="1890019" cy="2559383"/>
              </a:xfrm>
            </p:grpSpPr>
            <p:grpSp>
              <p:nvGrpSpPr>
                <p:cNvPr id="1416" name="グループ化 1415"/>
                <p:cNvGrpSpPr/>
                <p:nvPr/>
              </p:nvGrpSpPr>
              <p:grpSpPr>
                <a:xfrm>
                  <a:off x="2996967" y="4942097"/>
                  <a:ext cx="360048" cy="180025"/>
                  <a:chOff x="1736601" y="2511982"/>
                  <a:chExt cx="360048" cy="180025"/>
                </a:xfrm>
              </p:grpSpPr>
              <p:cxnSp>
                <p:nvCxnSpPr>
                  <p:cNvPr id="1436" name="直線コネクタ 143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7" name="直線コネクタ 143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8" name="直線コネクタ 143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17" name="グループ化 1416"/>
                <p:cNvGrpSpPr/>
                <p:nvPr/>
              </p:nvGrpSpPr>
              <p:grpSpPr>
                <a:xfrm>
                  <a:off x="2861981" y="4059007"/>
                  <a:ext cx="270036" cy="360048"/>
                  <a:chOff x="6282228" y="1988808"/>
                  <a:chExt cx="270036" cy="360048"/>
                </a:xfrm>
              </p:grpSpPr>
              <p:cxnSp>
                <p:nvCxnSpPr>
                  <p:cNvPr id="1432" name="直線コネクタ 143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3" name="直線コネクタ 143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4" name="直線コネクタ 143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5" name="直線コネクタ 143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18" name="直線コネクタ 141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19" name="直線コネクタ 141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20" name="直線コネクタ 141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42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2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23" name="グループ化 1422"/>
                <p:cNvGrpSpPr/>
                <p:nvPr/>
              </p:nvGrpSpPr>
              <p:grpSpPr>
                <a:xfrm>
                  <a:off x="2771980" y="2978995"/>
                  <a:ext cx="360048" cy="360048"/>
                  <a:chOff x="3131808" y="1628760"/>
                  <a:chExt cx="360048" cy="360048"/>
                </a:xfrm>
              </p:grpSpPr>
              <p:cxnSp>
                <p:nvCxnSpPr>
                  <p:cNvPr id="1427" name="直線コネクタ 142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8" name="直線コネクタ 142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9" name="直線コネクタ 142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0" name="直線コネクタ 142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31" name="円/楕円 143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24" name="直線コネクタ 142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25" name="直線コネクタ 142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26" name="直線コネクタ 142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62" name="グループ化 1361"/>
              <p:cNvGrpSpPr/>
              <p:nvPr/>
            </p:nvGrpSpPr>
            <p:grpSpPr>
              <a:xfrm rot="10800000">
                <a:off x="5220924" y="4059365"/>
                <a:ext cx="1080010" cy="1170013"/>
                <a:chOff x="1871970" y="2562739"/>
                <a:chExt cx="1890019" cy="2559383"/>
              </a:xfrm>
            </p:grpSpPr>
            <p:grpSp>
              <p:nvGrpSpPr>
                <p:cNvPr id="1393" name="グループ化 1392"/>
                <p:cNvGrpSpPr/>
                <p:nvPr/>
              </p:nvGrpSpPr>
              <p:grpSpPr>
                <a:xfrm>
                  <a:off x="2996967" y="4942097"/>
                  <a:ext cx="360048" cy="180025"/>
                  <a:chOff x="1736601" y="2511982"/>
                  <a:chExt cx="360048" cy="180025"/>
                </a:xfrm>
              </p:grpSpPr>
              <p:cxnSp>
                <p:nvCxnSpPr>
                  <p:cNvPr id="1413" name="直線コネクタ 1412"/>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4" name="直線コネクタ 1413"/>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5" name="直線コネクタ 1414"/>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94" name="グループ化 1393"/>
                <p:cNvGrpSpPr/>
                <p:nvPr/>
              </p:nvGrpSpPr>
              <p:grpSpPr>
                <a:xfrm>
                  <a:off x="2861981" y="4059007"/>
                  <a:ext cx="270036" cy="360048"/>
                  <a:chOff x="6282228" y="1988808"/>
                  <a:chExt cx="270036" cy="360048"/>
                </a:xfrm>
              </p:grpSpPr>
              <p:cxnSp>
                <p:nvCxnSpPr>
                  <p:cNvPr id="1409" name="直線コネクタ 140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0" name="直線コネクタ 140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1" name="直線コネクタ 141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2" name="直線コネクタ 141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95" name="直線コネクタ 1394"/>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96" name="直線コネクタ 1395"/>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97" name="直線コネクタ 1396"/>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398"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99"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00" name="グループ化 1399"/>
                <p:cNvGrpSpPr/>
                <p:nvPr/>
              </p:nvGrpSpPr>
              <p:grpSpPr>
                <a:xfrm>
                  <a:off x="2771980" y="2978995"/>
                  <a:ext cx="360048" cy="360048"/>
                  <a:chOff x="3131808" y="1628760"/>
                  <a:chExt cx="360048" cy="360048"/>
                </a:xfrm>
              </p:grpSpPr>
              <p:cxnSp>
                <p:nvCxnSpPr>
                  <p:cNvPr id="1404" name="直線コネクタ 140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05" name="直線コネクタ 140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06" name="直線コネクタ 140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07" name="直線コネクタ 140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08" name="円/楕円 140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01" name="直線コネクタ 1400"/>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02" name="直線コネクタ 1401"/>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03" name="直線コネクタ 1402"/>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363"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364" name="グループ化 1363"/>
              <p:cNvGrpSpPr/>
              <p:nvPr/>
            </p:nvGrpSpPr>
            <p:grpSpPr>
              <a:xfrm rot="5400000">
                <a:off x="4635901" y="5829899"/>
                <a:ext cx="270041" cy="180007"/>
                <a:chOff x="1601967" y="3609002"/>
                <a:chExt cx="540039" cy="360048"/>
              </a:xfrm>
            </p:grpSpPr>
            <p:grpSp>
              <p:nvGrpSpPr>
                <p:cNvPr id="1382" name="グループ化 1381"/>
                <p:cNvGrpSpPr/>
                <p:nvPr/>
              </p:nvGrpSpPr>
              <p:grpSpPr>
                <a:xfrm rot="10800000">
                  <a:off x="1871970" y="3609002"/>
                  <a:ext cx="270036" cy="360048"/>
                  <a:chOff x="6282228" y="1988808"/>
                  <a:chExt cx="270036" cy="360048"/>
                </a:xfrm>
              </p:grpSpPr>
              <p:cxnSp>
                <p:nvCxnSpPr>
                  <p:cNvPr id="1389" name="直線コネクタ 138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90" name="直線コネクタ 138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91" name="直線コネクタ 139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92" name="直線コネクタ 139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83" name="グループ化 1382"/>
                <p:cNvGrpSpPr/>
                <p:nvPr/>
              </p:nvGrpSpPr>
              <p:grpSpPr>
                <a:xfrm>
                  <a:off x="1601967" y="3609002"/>
                  <a:ext cx="360048" cy="360048"/>
                  <a:chOff x="3131808" y="1628760"/>
                  <a:chExt cx="360048" cy="360048"/>
                </a:xfrm>
              </p:grpSpPr>
              <p:cxnSp>
                <p:nvCxnSpPr>
                  <p:cNvPr id="1384" name="直線コネクタ 138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5" name="直線コネクタ 138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6" name="直線コネクタ 138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7" name="直線コネクタ 138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88" name="円/楕円 138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365" name="グループ化 1364"/>
              <p:cNvGrpSpPr/>
              <p:nvPr/>
            </p:nvGrpSpPr>
            <p:grpSpPr>
              <a:xfrm>
                <a:off x="4950921" y="5229378"/>
                <a:ext cx="270041" cy="180007"/>
                <a:chOff x="1601967" y="3609002"/>
                <a:chExt cx="540039" cy="360048"/>
              </a:xfrm>
            </p:grpSpPr>
            <p:grpSp>
              <p:nvGrpSpPr>
                <p:cNvPr id="1371" name="グループ化 1370"/>
                <p:cNvGrpSpPr/>
                <p:nvPr/>
              </p:nvGrpSpPr>
              <p:grpSpPr>
                <a:xfrm rot="10800000">
                  <a:off x="1871970" y="3609002"/>
                  <a:ext cx="270036" cy="360048"/>
                  <a:chOff x="6282228" y="1988808"/>
                  <a:chExt cx="270036" cy="360048"/>
                </a:xfrm>
              </p:grpSpPr>
              <p:cxnSp>
                <p:nvCxnSpPr>
                  <p:cNvPr id="1378" name="直線コネクタ 1377"/>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9" name="直線コネクタ 1378"/>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0" name="直線コネクタ 1379"/>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1" name="直線コネクタ 1380"/>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72" name="グループ化 1371"/>
                <p:cNvGrpSpPr/>
                <p:nvPr/>
              </p:nvGrpSpPr>
              <p:grpSpPr>
                <a:xfrm>
                  <a:off x="1601967" y="3609002"/>
                  <a:ext cx="360048" cy="360048"/>
                  <a:chOff x="3131808" y="1628760"/>
                  <a:chExt cx="360048" cy="360048"/>
                </a:xfrm>
              </p:grpSpPr>
              <p:cxnSp>
                <p:nvCxnSpPr>
                  <p:cNvPr id="1373" name="直線コネクタ 1372"/>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4" name="直線コネクタ 1373"/>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5" name="直線コネクタ 1374"/>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6" name="直線コネクタ 1375"/>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77" name="円/楕円 1376"/>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366"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67"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368"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69"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70"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1507" name="グループ化 1506"/>
            <p:cNvGrpSpPr/>
            <p:nvPr/>
          </p:nvGrpSpPr>
          <p:grpSpPr>
            <a:xfrm>
              <a:off x="2593954" y="4689014"/>
              <a:ext cx="1276461" cy="720046"/>
              <a:chOff x="4034971" y="2618991"/>
              <a:chExt cx="2838485" cy="1530055"/>
            </a:xfrm>
          </p:grpSpPr>
          <p:grpSp>
            <p:nvGrpSpPr>
              <p:cNvPr id="1508" name="グループ化 1507"/>
              <p:cNvGrpSpPr/>
              <p:nvPr/>
            </p:nvGrpSpPr>
            <p:grpSpPr>
              <a:xfrm>
                <a:off x="5112005" y="2618991"/>
                <a:ext cx="1761451" cy="1530055"/>
                <a:chOff x="2361128" y="5229020"/>
                <a:chExt cx="1040859" cy="810047"/>
              </a:xfrm>
            </p:grpSpPr>
            <p:grpSp>
              <p:nvGrpSpPr>
                <p:cNvPr id="1533" name="グループ化 1532"/>
                <p:cNvGrpSpPr/>
                <p:nvPr/>
              </p:nvGrpSpPr>
              <p:grpSpPr>
                <a:xfrm rot="16200000">
                  <a:off x="2906965" y="5814043"/>
                  <a:ext cx="270041" cy="180007"/>
                  <a:chOff x="1601967" y="3609002"/>
                  <a:chExt cx="540039" cy="360048"/>
                </a:xfrm>
              </p:grpSpPr>
              <p:grpSp>
                <p:nvGrpSpPr>
                  <p:cNvPr id="1553" name="グループ化 1552"/>
                  <p:cNvGrpSpPr/>
                  <p:nvPr/>
                </p:nvGrpSpPr>
                <p:grpSpPr>
                  <a:xfrm rot="10800000">
                    <a:off x="1871970" y="3609002"/>
                    <a:ext cx="270036" cy="360048"/>
                    <a:chOff x="6282228" y="1988808"/>
                    <a:chExt cx="270036" cy="360048"/>
                  </a:xfrm>
                </p:grpSpPr>
                <p:cxnSp>
                  <p:nvCxnSpPr>
                    <p:cNvPr id="1560" name="直線コネクタ 155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61" name="直線コネクタ 156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62" name="直線コネクタ 156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63" name="直線コネクタ 156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54" name="グループ化 1553"/>
                  <p:cNvGrpSpPr/>
                  <p:nvPr/>
                </p:nvGrpSpPr>
                <p:grpSpPr>
                  <a:xfrm>
                    <a:off x="1601967" y="3609002"/>
                    <a:ext cx="360048" cy="360048"/>
                    <a:chOff x="3131808" y="1628760"/>
                    <a:chExt cx="360048" cy="360048"/>
                  </a:xfrm>
                </p:grpSpPr>
                <p:cxnSp>
                  <p:nvCxnSpPr>
                    <p:cNvPr id="1555" name="直線コネクタ 155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6" name="直線コネクタ 155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7" name="直線コネクタ 155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8" name="直線コネクタ 155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59" name="円/楕円 155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534" name="グループ化 1533"/>
                <p:cNvGrpSpPr/>
                <p:nvPr/>
              </p:nvGrpSpPr>
              <p:grpSpPr>
                <a:xfrm rot="5400000">
                  <a:off x="2906965" y="5274037"/>
                  <a:ext cx="270041" cy="180007"/>
                  <a:chOff x="1601967" y="3609002"/>
                  <a:chExt cx="540039" cy="360048"/>
                </a:xfrm>
              </p:grpSpPr>
              <p:grpSp>
                <p:nvGrpSpPr>
                  <p:cNvPr id="1542" name="グループ化 1541"/>
                  <p:cNvGrpSpPr/>
                  <p:nvPr/>
                </p:nvGrpSpPr>
                <p:grpSpPr>
                  <a:xfrm rot="10800000">
                    <a:off x="1871970" y="3609002"/>
                    <a:ext cx="270036" cy="360048"/>
                    <a:chOff x="6282228" y="1988808"/>
                    <a:chExt cx="270036" cy="360048"/>
                  </a:xfrm>
                </p:grpSpPr>
                <p:cxnSp>
                  <p:nvCxnSpPr>
                    <p:cNvPr id="1549" name="直線コネクタ 154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0" name="直線コネクタ 154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1" name="直線コネクタ 155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2" name="直線コネクタ 155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43" name="グループ化 1542"/>
                  <p:cNvGrpSpPr/>
                  <p:nvPr/>
                </p:nvGrpSpPr>
                <p:grpSpPr>
                  <a:xfrm>
                    <a:off x="1601967" y="3609002"/>
                    <a:ext cx="360048" cy="360048"/>
                    <a:chOff x="3131808" y="1628760"/>
                    <a:chExt cx="360048" cy="360048"/>
                  </a:xfrm>
                </p:grpSpPr>
                <p:cxnSp>
                  <p:nvCxnSpPr>
                    <p:cNvPr id="1544" name="直線コネクタ 154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5" name="直線コネクタ 154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6" name="直線コネクタ 154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7" name="直線コネクタ 154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48" name="円/楕円 154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535"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6"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7"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8"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9"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41"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sm" len="sm"/>
                </a:ln>
                <a:effectLst/>
              </p:spPr>
              <p:txBody>
                <a:bodyPr wrap="none" lIns="90000" tIns="46800" rIns="90000" bIns="46800" anchor="ctr"/>
                <a:lstStyle/>
                <a:p>
                  <a:endParaRPr lang="ja-JP" altLang="en-US"/>
                </a:p>
              </p:txBody>
            </p:sp>
          </p:grpSp>
          <p:grpSp>
            <p:nvGrpSpPr>
              <p:cNvPr id="1509" name="グループ化 1508"/>
              <p:cNvGrpSpPr/>
              <p:nvPr/>
            </p:nvGrpSpPr>
            <p:grpSpPr>
              <a:xfrm>
                <a:off x="4034971" y="2850249"/>
                <a:ext cx="1080010" cy="1170013"/>
                <a:chOff x="1871970" y="2562739"/>
                <a:chExt cx="1890019" cy="2559383"/>
              </a:xfrm>
            </p:grpSpPr>
            <p:grpSp>
              <p:nvGrpSpPr>
                <p:cNvPr id="1510" name="グループ化 1509"/>
                <p:cNvGrpSpPr/>
                <p:nvPr/>
              </p:nvGrpSpPr>
              <p:grpSpPr>
                <a:xfrm>
                  <a:off x="2996967" y="4942097"/>
                  <a:ext cx="360048" cy="180025"/>
                  <a:chOff x="1736601" y="2511982"/>
                  <a:chExt cx="360048" cy="180025"/>
                </a:xfrm>
              </p:grpSpPr>
              <p:cxnSp>
                <p:nvCxnSpPr>
                  <p:cNvPr id="1530" name="直線コネクタ 1529"/>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1" name="直線コネクタ 1530"/>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2" name="直線コネクタ 1531"/>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11" name="グループ化 1510"/>
                <p:cNvGrpSpPr/>
                <p:nvPr/>
              </p:nvGrpSpPr>
              <p:grpSpPr>
                <a:xfrm>
                  <a:off x="2861981" y="4059007"/>
                  <a:ext cx="270036" cy="360048"/>
                  <a:chOff x="6282228" y="1988808"/>
                  <a:chExt cx="270036" cy="360048"/>
                </a:xfrm>
              </p:grpSpPr>
              <p:cxnSp>
                <p:nvCxnSpPr>
                  <p:cNvPr id="1526" name="直線コネクタ 152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7" name="直線コネクタ 152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8" name="直線コネクタ 152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9" name="直線コネクタ 152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12" name="直線コネクタ 1511"/>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13" name="直線コネクタ 1512"/>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14" name="直線コネクタ 1513"/>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515"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16"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517" name="グループ化 1516"/>
                <p:cNvGrpSpPr/>
                <p:nvPr/>
              </p:nvGrpSpPr>
              <p:grpSpPr>
                <a:xfrm>
                  <a:off x="2771980" y="2978995"/>
                  <a:ext cx="360048" cy="360048"/>
                  <a:chOff x="3131808" y="1628760"/>
                  <a:chExt cx="360048" cy="360048"/>
                </a:xfrm>
              </p:grpSpPr>
              <p:cxnSp>
                <p:nvCxnSpPr>
                  <p:cNvPr id="1521" name="直線コネクタ 152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2" name="直線コネクタ 152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3" name="直線コネクタ 152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4" name="直線コネクタ 152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25" name="円/楕円 152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518" name="直線コネクタ 1517"/>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19" name="直線コネクタ 1518"/>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20" name="直線コネクタ 1519"/>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1564" name="Freeform 10"/>
            <p:cNvSpPr>
              <a:spLocks/>
            </p:cNvSpPr>
            <p:nvPr/>
          </p:nvSpPr>
          <p:spPr bwMode="auto">
            <a:xfrm rot="5400000" flipV="1">
              <a:off x="2872962" y="4410009"/>
              <a:ext cx="432000"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65" name="Freeform 10"/>
            <p:cNvSpPr>
              <a:spLocks/>
            </p:cNvSpPr>
            <p:nvPr/>
          </p:nvSpPr>
          <p:spPr bwMode="auto">
            <a:xfrm rot="5400000" flipH="1" flipV="1">
              <a:off x="2836962" y="5284025"/>
              <a:ext cx="504000" cy="45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66" name="Freeform 10"/>
            <p:cNvSpPr>
              <a:spLocks/>
            </p:cNvSpPr>
            <p:nvPr/>
          </p:nvSpPr>
          <p:spPr bwMode="auto">
            <a:xfrm rot="5400000" flipV="1">
              <a:off x="3518734" y="2781975"/>
              <a:ext cx="1044000" cy="35803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67" name="Freeform 10"/>
            <p:cNvSpPr>
              <a:spLocks/>
            </p:cNvSpPr>
            <p:nvPr/>
          </p:nvSpPr>
          <p:spPr bwMode="auto">
            <a:xfrm rot="5400000" flipH="1" flipV="1">
              <a:off x="3460859" y="4303114"/>
              <a:ext cx="1152000" cy="36577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grpSp>
      <p:grpSp>
        <p:nvGrpSpPr>
          <p:cNvPr id="1617" name="グループ化 1616"/>
          <p:cNvGrpSpPr/>
          <p:nvPr/>
        </p:nvGrpSpPr>
        <p:grpSpPr>
          <a:xfrm>
            <a:off x="6642023" y="1808982"/>
            <a:ext cx="804384" cy="1260035"/>
            <a:chOff x="6012016" y="1268976"/>
            <a:chExt cx="2340026" cy="4140067"/>
          </a:xfrm>
        </p:grpSpPr>
        <p:grpSp>
          <p:nvGrpSpPr>
            <p:cNvPr id="1568" name="グループ化 1567"/>
            <p:cNvGrpSpPr/>
            <p:nvPr/>
          </p:nvGrpSpPr>
          <p:grpSpPr>
            <a:xfrm>
              <a:off x="7002027" y="5229019"/>
              <a:ext cx="360048" cy="180024"/>
              <a:chOff x="1691616" y="2708904"/>
              <a:chExt cx="360048" cy="180024"/>
            </a:xfrm>
          </p:grpSpPr>
          <p:cxnSp>
            <p:nvCxnSpPr>
              <p:cNvPr id="1569" name="直線コネクタ 1568"/>
              <p:cNvCxnSpPr/>
              <p:nvPr/>
            </p:nvCxnSpPr>
            <p:spPr>
              <a:xfrm flipV="1">
                <a:off x="1691616" y="2708904"/>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70" name="直線コネクタ 1569"/>
              <p:cNvCxnSpPr/>
              <p:nvPr/>
            </p:nvCxnSpPr>
            <p:spPr>
              <a:xfrm flipV="1">
                <a:off x="1759125" y="2798916"/>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71" name="直線コネクタ 1570"/>
              <p:cNvCxnSpPr/>
              <p:nvPr/>
            </p:nvCxnSpPr>
            <p:spPr>
              <a:xfrm flipV="1">
                <a:off x="1826634" y="2888928"/>
                <a:ext cx="9001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72" name="グループ化 1571"/>
            <p:cNvGrpSpPr/>
            <p:nvPr/>
          </p:nvGrpSpPr>
          <p:grpSpPr>
            <a:xfrm>
              <a:off x="6912026" y="4149007"/>
              <a:ext cx="270036" cy="360048"/>
              <a:chOff x="6282228" y="1988808"/>
              <a:chExt cx="270036" cy="360048"/>
            </a:xfrm>
          </p:grpSpPr>
          <p:cxnSp>
            <p:nvCxnSpPr>
              <p:cNvPr id="1573" name="直線コネクタ 157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74" name="直線コネクタ 157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75" name="直線コネクタ 157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76" name="直線コネクタ 157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77" name="直線コネクタ 1576"/>
            <p:cNvCxnSpPr/>
            <p:nvPr/>
          </p:nvCxnSpPr>
          <p:spPr>
            <a:xfrm flipV="1">
              <a:off x="7182029" y="2708992"/>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78" name="直線コネクタ 1577"/>
            <p:cNvCxnSpPr/>
            <p:nvPr/>
          </p:nvCxnSpPr>
          <p:spPr>
            <a:xfrm flipV="1">
              <a:off x="7182029" y="4509012"/>
              <a:ext cx="0" cy="720007"/>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579" name="Line 9"/>
            <p:cNvSpPr>
              <a:spLocks noChangeShapeType="1"/>
            </p:cNvSpPr>
            <p:nvPr/>
          </p:nvSpPr>
          <p:spPr bwMode="auto">
            <a:xfrm>
              <a:off x="6372020" y="4329008"/>
              <a:ext cx="540006" cy="1"/>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580" name="グループ化 1579"/>
            <p:cNvGrpSpPr/>
            <p:nvPr/>
          </p:nvGrpSpPr>
          <p:grpSpPr>
            <a:xfrm>
              <a:off x="6462021" y="1988984"/>
              <a:ext cx="360048" cy="360048"/>
              <a:chOff x="3131808" y="1628760"/>
              <a:chExt cx="360048" cy="360048"/>
            </a:xfrm>
          </p:grpSpPr>
          <p:cxnSp>
            <p:nvCxnSpPr>
              <p:cNvPr id="1581" name="直線コネクタ 158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82" name="直線コネクタ 158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83" name="直線コネクタ 158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84" name="直線コネクタ 158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85" name="円/楕円 158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586" name="直線コネクタ 1585"/>
            <p:cNvCxnSpPr/>
            <p:nvPr/>
          </p:nvCxnSpPr>
          <p:spPr>
            <a:xfrm flipV="1">
              <a:off x="7182029" y="1268976"/>
              <a:ext cx="0" cy="36000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87" name="直線コネクタ 1586"/>
            <p:cNvCxnSpPr/>
            <p:nvPr/>
          </p:nvCxnSpPr>
          <p:spPr>
            <a:xfrm>
              <a:off x="7002027" y="1268976"/>
              <a:ext cx="360048"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1590" name="グループ化 1589"/>
            <p:cNvGrpSpPr/>
            <p:nvPr/>
          </p:nvGrpSpPr>
          <p:grpSpPr>
            <a:xfrm>
              <a:off x="6912026" y="3429000"/>
              <a:ext cx="270036" cy="360048"/>
              <a:chOff x="6282228" y="1988808"/>
              <a:chExt cx="270036" cy="360048"/>
            </a:xfrm>
          </p:grpSpPr>
          <p:cxnSp>
            <p:nvCxnSpPr>
              <p:cNvPr id="1591" name="直線コネクタ 159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92" name="直線コネクタ 159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93" name="直線コネクタ 159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94" name="直線コネクタ 159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595" name="Line 9"/>
            <p:cNvSpPr>
              <a:spLocks noChangeShapeType="1"/>
            </p:cNvSpPr>
            <p:nvPr/>
          </p:nvSpPr>
          <p:spPr bwMode="auto">
            <a:xfrm>
              <a:off x="7182029" y="3789004"/>
              <a:ext cx="1" cy="360003"/>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1596" name="Line 9"/>
            <p:cNvSpPr>
              <a:spLocks noChangeShapeType="1"/>
            </p:cNvSpPr>
            <p:nvPr/>
          </p:nvSpPr>
          <p:spPr bwMode="auto">
            <a:xfrm>
              <a:off x="6372020" y="3609002"/>
              <a:ext cx="540006"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1599" name="Line 9"/>
            <p:cNvSpPr>
              <a:spLocks noChangeShapeType="1"/>
            </p:cNvSpPr>
            <p:nvPr/>
          </p:nvSpPr>
          <p:spPr bwMode="auto">
            <a:xfrm>
              <a:off x="6012016" y="2168986"/>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601" name="グループ化 1600"/>
            <p:cNvGrpSpPr/>
            <p:nvPr/>
          </p:nvGrpSpPr>
          <p:grpSpPr>
            <a:xfrm rot="10800000">
              <a:off x="7542033" y="1988984"/>
              <a:ext cx="360048" cy="360048"/>
              <a:chOff x="3131808" y="1628760"/>
              <a:chExt cx="360048" cy="360048"/>
            </a:xfrm>
          </p:grpSpPr>
          <p:cxnSp>
            <p:nvCxnSpPr>
              <p:cNvPr id="1602" name="直線コネクタ 1601"/>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03" name="直線コネクタ 1602"/>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04" name="直線コネクタ 1603"/>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05" name="直線コネクタ 1604"/>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06" name="円/楕円 1605"/>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sp>
          <p:nvSpPr>
            <p:cNvPr id="1607" name="Line 9"/>
            <p:cNvSpPr>
              <a:spLocks noChangeShapeType="1"/>
            </p:cNvSpPr>
            <p:nvPr/>
          </p:nvSpPr>
          <p:spPr bwMode="auto">
            <a:xfrm>
              <a:off x="7902037" y="2168986"/>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1609" name="Freeform 10"/>
            <p:cNvSpPr>
              <a:spLocks/>
            </p:cNvSpPr>
            <p:nvPr/>
          </p:nvSpPr>
          <p:spPr bwMode="auto">
            <a:xfrm rot="16200000" flipV="1">
              <a:off x="7002027" y="2168986"/>
              <a:ext cx="360004"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10" name="直線コネクタ 1609"/>
            <p:cNvCxnSpPr/>
            <p:nvPr/>
          </p:nvCxnSpPr>
          <p:spPr>
            <a:xfrm>
              <a:off x="7182029" y="3068996"/>
              <a:ext cx="630005" cy="0"/>
            </a:xfrm>
            <a:prstGeom prst="line">
              <a:avLst/>
            </a:prstGeom>
            <a:ln w="3175" cap="rnd">
              <a:solidFill>
                <a:srgbClr val="000000"/>
              </a:solidFill>
              <a:headEnd type="oval"/>
            </a:ln>
          </p:spPr>
          <p:style>
            <a:lnRef idx="1">
              <a:schemeClr val="accent1"/>
            </a:lnRef>
            <a:fillRef idx="0">
              <a:schemeClr val="accent1"/>
            </a:fillRef>
            <a:effectRef idx="0">
              <a:schemeClr val="accent1"/>
            </a:effectRef>
            <a:fontRef idx="minor">
              <a:schemeClr val="tx1"/>
            </a:fontRef>
          </p:style>
        </p:cxnSp>
        <p:sp>
          <p:nvSpPr>
            <p:cNvPr id="1611" name="Freeform 10"/>
            <p:cNvSpPr>
              <a:spLocks/>
            </p:cNvSpPr>
            <p:nvPr/>
          </p:nvSpPr>
          <p:spPr bwMode="auto">
            <a:xfrm rot="16200000" flipH="1" flipV="1">
              <a:off x="7002027" y="1448978"/>
              <a:ext cx="360004"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12" name="直線コネクタ 1611"/>
            <p:cNvCxnSpPr/>
            <p:nvPr/>
          </p:nvCxnSpPr>
          <p:spPr>
            <a:xfrm flipV="1">
              <a:off x="7542033" y="1628980"/>
              <a:ext cx="0" cy="36000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613" name="直線コネクタ 1612"/>
            <p:cNvCxnSpPr/>
            <p:nvPr/>
          </p:nvCxnSpPr>
          <p:spPr>
            <a:xfrm flipV="1">
              <a:off x="7542033" y="2348988"/>
              <a:ext cx="0" cy="36000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grpSp>
      <p:sp>
        <p:nvSpPr>
          <p:cNvPr id="1619" name="正方形/長方形 1618"/>
          <p:cNvSpPr/>
          <p:nvPr/>
        </p:nvSpPr>
        <p:spPr bwMode="auto">
          <a:xfrm>
            <a:off x="6372020" y="1088974"/>
            <a:ext cx="1350015" cy="360004"/>
          </a:xfrm>
          <a:prstGeom prst="rect">
            <a:avLst/>
          </a:prstGeom>
          <a:noFill/>
          <a:ln>
            <a:noFill/>
            <a:headEnd/>
            <a:tailEnd type="triangle" w="sm" len="med"/>
          </a:ln>
          <a:effectLst/>
          <a:ex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smtClean="0">
                <a:ea typeface="メイリオ" panose="020B0604030504040204" pitchFamily="50" charset="-128"/>
              </a:rPr>
              <a:t>NAND</a:t>
            </a:r>
            <a:r>
              <a:rPr kumimoji="1" lang="ja-JP" altLang="en-US" dirty="0" smtClean="0">
                <a:ea typeface="メイリオ" panose="020B0604030504040204" pitchFamily="50" charset="-128"/>
              </a:rPr>
              <a:t>：４</a:t>
            </a:r>
            <a:endParaRPr kumimoji="1" lang="ja-JP" altLang="en-US" dirty="0">
              <a:ea typeface="メイリオ" panose="020B0604030504040204" pitchFamily="50" charset="-128"/>
            </a:endParaRPr>
          </a:p>
        </p:txBody>
      </p:sp>
      <p:sp>
        <p:nvSpPr>
          <p:cNvPr id="1620" name="正方形/長方形 1619"/>
          <p:cNvSpPr/>
          <p:nvPr/>
        </p:nvSpPr>
        <p:spPr bwMode="auto">
          <a:xfrm>
            <a:off x="1151962" y="1088974"/>
            <a:ext cx="2520028" cy="360004"/>
          </a:xfrm>
          <a:prstGeom prst="rect">
            <a:avLst/>
          </a:prstGeom>
          <a:noFill/>
          <a:ln>
            <a:noFill/>
            <a:headEnd/>
            <a:tailEnd type="triangle" w="sm" len="med"/>
          </a:ln>
          <a:effectLst/>
          <a:ex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smtClean="0">
                <a:ea typeface="メイリオ" panose="020B0604030504040204" pitchFamily="50" charset="-128"/>
              </a:rPr>
              <a:t>LUT</a:t>
            </a:r>
            <a:r>
              <a:rPr kumimoji="1" lang="ja-JP" altLang="en-US" dirty="0" smtClean="0">
                <a:ea typeface="メイリオ" panose="020B0604030504040204" pitchFamily="50" charset="-128"/>
              </a:rPr>
              <a:t>：</a:t>
            </a:r>
            <a:r>
              <a:rPr kumimoji="1" lang="en-US" altLang="ja-JP" dirty="0" smtClean="0">
                <a:ea typeface="メイリオ" panose="020B0604030504040204" pitchFamily="50" charset="-128"/>
              </a:rPr>
              <a:t>16*4+6*3=82</a:t>
            </a:r>
            <a:endParaRPr kumimoji="1" lang="ja-JP" altLang="en-US" dirty="0">
              <a:ea typeface="メイリオ" panose="020B0604030504040204" pitchFamily="50" charset="-128"/>
            </a:endParaRPr>
          </a:p>
        </p:txBody>
      </p:sp>
      <p:sp>
        <p:nvSpPr>
          <p:cNvPr id="3" name="正方形/長方形 2"/>
          <p:cNvSpPr/>
          <p:nvPr/>
        </p:nvSpPr>
        <p:spPr>
          <a:xfrm>
            <a:off x="4391998" y="6039029"/>
            <a:ext cx="4572000" cy="646331"/>
          </a:xfrm>
          <a:prstGeom prst="rect">
            <a:avLst/>
          </a:prstGeom>
        </p:spPr>
        <p:txBody>
          <a:bodyPr>
            <a:spAutoFit/>
          </a:bodyPr>
          <a:lstStyle/>
          <a:p>
            <a:r>
              <a:rPr lang="ja-JP" altLang="en-US" dirty="0" smtClean="0"/>
              <a:t>（注：実際</a:t>
            </a:r>
            <a:r>
              <a:rPr lang="ja-JP" altLang="en-US" dirty="0"/>
              <a:t>にはもう少しトランジスタ数</a:t>
            </a:r>
            <a:r>
              <a:rPr lang="ja-JP" altLang="en-US" dirty="0" smtClean="0"/>
              <a:t>の</a:t>
            </a:r>
            <a:endParaRPr lang="en-US" altLang="ja-JP" dirty="0" smtClean="0"/>
          </a:p>
          <a:p>
            <a:r>
              <a:rPr lang="ja-JP" altLang="en-US" dirty="0" smtClean="0"/>
              <a:t>　少ない</a:t>
            </a:r>
            <a:r>
              <a:rPr lang="ja-JP" altLang="en-US" dirty="0"/>
              <a:t>回路でできて</a:t>
            </a:r>
            <a:r>
              <a:rPr lang="ja-JP" altLang="en-US" dirty="0" smtClean="0"/>
              <a:t>います</a:t>
            </a:r>
            <a:endParaRPr lang="ja-JP" altLang="en-US" dirty="0"/>
          </a:p>
        </p:txBody>
      </p:sp>
    </p:spTree>
    <p:extLst>
      <p:ext uri="{BB962C8B-B14F-4D97-AF65-F5344CB8AC3E}">
        <p14:creationId xmlns:p14="http://schemas.microsoft.com/office/powerpoint/2010/main" val="16889333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LUT </a:t>
            </a:r>
            <a:r>
              <a:rPr kumimoji="1" lang="ja-JP" altLang="en-US" dirty="0" smtClean="0"/>
              <a:t>で回路を構成した場合</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smtClean="0"/>
              <a:t>このほかに，</a:t>
            </a:r>
            <a:r>
              <a:rPr lang="en-US" altLang="ja-JP" dirty="0" smtClean="0"/>
              <a:t>LUT </a:t>
            </a:r>
            <a:r>
              <a:rPr lang="ja-JP" altLang="en-US" dirty="0"/>
              <a:t>間を結合するためのネットワークも必要</a:t>
            </a:r>
          </a:p>
          <a:p>
            <a:r>
              <a:rPr lang="ja-JP" altLang="en-US" dirty="0" smtClean="0"/>
              <a:t>結果として，直接</a:t>
            </a:r>
            <a:r>
              <a:rPr lang="ja-JP" altLang="en-US" dirty="0"/>
              <a:t>回路を</a:t>
            </a:r>
            <a:r>
              <a:rPr lang="ja-JP" altLang="en-US" dirty="0" smtClean="0"/>
              <a:t>作るより１～</a:t>
            </a:r>
            <a:r>
              <a:rPr lang="ja-JP" altLang="en-US" dirty="0" smtClean="0"/>
              <a:t>２桁は下記の特性</a:t>
            </a:r>
            <a:r>
              <a:rPr lang="ja-JP" altLang="en-US" dirty="0"/>
              <a:t>が悪化</a:t>
            </a:r>
            <a:endParaRPr lang="en-US" altLang="ja-JP" dirty="0"/>
          </a:p>
          <a:p>
            <a:pPr lvl="1"/>
            <a:r>
              <a:rPr lang="ja-JP" altLang="en-US" dirty="0"/>
              <a:t>回路面積</a:t>
            </a:r>
            <a:endParaRPr lang="en-US" altLang="ja-JP" dirty="0"/>
          </a:p>
          <a:p>
            <a:pPr lvl="1"/>
            <a:r>
              <a:rPr lang="ja-JP" altLang="en-US" dirty="0"/>
              <a:t>遅延</a:t>
            </a:r>
            <a:endParaRPr lang="en-US" altLang="ja-JP" dirty="0"/>
          </a:p>
          <a:p>
            <a:pPr lvl="1"/>
            <a:r>
              <a:rPr lang="ja-JP" altLang="en-US" dirty="0" smtClean="0"/>
              <a:t>エネルギー</a:t>
            </a:r>
            <a:endParaRPr lang="en-US" altLang="ja-JP" dirty="0"/>
          </a:p>
        </p:txBody>
      </p:sp>
    </p:spTree>
    <p:extLst>
      <p:ext uri="{BB962C8B-B14F-4D97-AF65-F5344CB8AC3E}">
        <p14:creationId xmlns:p14="http://schemas.microsoft.com/office/powerpoint/2010/main" val="30240527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a:xfrm>
            <a:off x="611956" y="2348988"/>
            <a:ext cx="8010089" cy="3239729"/>
          </a:xfrm>
        </p:spPr>
        <p:txBody>
          <a:bodyPr anchor="t"/>
          <a:lstStyle/>
          <a:p>
            <a:r>
              <a:rPr lang="en-US" altLang="ja-JP" sz="1800" dirty="0" smtClean="0"/>
              <a:t>1bit NAND </a:t>
            </a:r>
            <a:r>
              <a:rPr lang="ja-JP" altLang="en-US" sz="1800" dirty="0" smtClean="0"/>
              <a:t>演算器：</a:t>
            </a:r>
            <a:r>
              <a:rPr lang="en-US" altLang="ja-JP" sz="1800" dirty="0" smtClean="0"/>
              <a:t>			4 </a:t>
            </a:r>
            <a:r>
              <a:rPr lang="ja-JP" altLang="en-US" sz="1800" dirty="0" smtClean="0"/>
              <a:t>トランジスタ</a:t>
            </a:r>
            <a:endParaRPr lang="en-US" altLang="ja-JP" sz="1800" dirty="0" smtClean="0"/>
          </a:p>
          <a:p>
            <a:pPr lvl="1"/>
            <a:r>
              <a:rPr lang="en-US" altLang="ja-JP" sz="1800" dirty="0" smtClean="0"/>
              <a:t>LUT </a:t>
            </a:r>
            <a:r>
              <a:rPr lang="ja-JP" altLang="en-US" sz="1800" dirty="0" smtClean="0"/>
              <a:t>によって </a:t>
            </a:r>
            <a:r>
              <a:rPr lang="en-US" altLang="ja-JP" sz="1800" dirty="0" smtClean="0"/>
              <a:t>82 </a:t>
            </a:r>
            <a:r>
              <a:rPr lang="ja-JP" altLang="en-US" sz="1800" dirty="0" smtClean="0"/>
              <a:t>トランジスタになっても</a:t>
            </a:r>
            <a:r>
              <a:rPr lang="ja-JP" altLang="en-US" sz="1800" dirty="0" smtClean="0"/>
              <a:t>十分上記より小さい</a:t>
            </a:r>
            <a:r>
              <a:rPr lang="en-US" altLang="ja-JP" sz="1800" dirty="0" smtClean="0"/>
              <a:t/>
            </a:r>
            <a:br>
              <a:rPr lang="en-US" altLang="ja-JP" sz="1800" dirty="0" smtClean="0"/>
            </a:br>
            <a:endParaRPr lang="en-US" altLang="ja-JP" sz="1800" dirty="0"/>
          </a:p>
          <a:p>
            <a:r>
              <a:rPr kumimoji="1" lang="en-US" altLang="ja-JP" sz="1800" dirty="0" smtClean="0"/>
              <a:t>64bit </a:t>
            </a:r>
            <a:r>
              <a:rPr kumimoji="1" lang="ja-JP" altLang="en-US" sz="1800" dirty="0" smtClean="0"/>
              <a:t>整数加算器：</a:t>
            </a:r>
            <a:r>
              <a:rPr kumimoji="1" lang="en-US" altLang="ja-JP" sz="1800" dirty="0" smtClean="0"/>
              <a:t>			4k </a:t>
            </a:r>
            <a:r>
              <a:rPr kumimoji="1" lang="ja-JP" altLang="en-US" sz="1800" dirty="0" smtClean="0"/>
              <a:t>トランジスタ</a:t>
            </a:r>
            <a:endParaRPr kumimoji="1" lang="en-US" altLang="ja-JP" sz="1800" dirty="0" smtClean="0"/>
          </a:p>
          <a:p>
            <a:pPr lvl="1"/>
            <a:r>
              <a:rPr lang="en-US" altLang="ja-JP" sz="1800" dirty="0" smtClean="0"/>
              <a:t>20</a:t>
            </a:r>
            <a:r>
              <a:rPr lang="ja-JP" altLang="en-US" sz="1800" dirty="0" smtClean="0"/>
              <a:t>倍大きくなり </a:t>
            </a:r>
            <a:r>
              <a:rPr lang="en-US" altLang="ja-JP" sz="1800" dirty="0" smtClean="0"/>
              <a:t>80k </a:t>
            </a:r>
            <a:r>
              <a:rPr lang="ja-JP" altLang="en-US" sz="1800" dirty="0" smtClean="0"/>
              <a:t>になる</a:t>
            </a:r>
            <a:r>
              <a:rPr lang="ja-JP" altLang="en-US" sz="1800" dirty="0" smtClean="0"/>
              <a:t>と，</a:t>
            </a:r>
            <a:r>
              <a:rPr lang="en-US" altLang="ja-JP" sz="1800" dirty="0" smtClean="0"/>
              <a:t>MIPS </a:t>
            </a:r>
            <a:r>
              <a:rPr lang="ja-JP" altLang="en-US" sz="1800" dirty="0" smtClean="0"/>
              <a:t>でやるのとほとんど</a:t>
            </a:r>
            <a:r>
              <a:rPr lang="ja-JP" altLang="en-US" sz="1800" dirty="0" smtClean="0"/>
              <a:t>変わらない</a:t>
            </a:r>
            <a:r>
              <a:rPr lang="en-US" altLang="ja-JP" sz="1800" dirty="0" smtClean="0"/>
              <a:t/>
            </a:r>
            <a:br>
              <a:rPr lang="en-US" altLang="ja-JP" sz="1800" dirty="0" smtClean="0"/>
            </a:br>
            <a:endParaRPr kumimoji="1" lang="en-US" altLang="ja-JP" sz="1800" dirty="0" smtClean="0"/>
          </a:p>
          <a:p>
            <a:r>
              <a:rPr lang="en-US" altLang="ja-JP" sz="1800" dirty="0" smtClean="0"/>
              <a:t>64bit </a:t>
            </a:r>
            <a:r>
              <a:rPr lang="ja-JP" altLang="en-US" sz="1800" dirty="0" smtClean="0"/>
              <a:t>浮動小数点</a:t>
            </a:r>
            <a:r>
              <a:rPr lang="en-US" altLang="ja-JP" sz="1800" dirty="0" smtClean="0"/>
              <a:t> </a:t>
            </a:r>
            <a:r>
              <a:rPr lang="ja-JP" altLang="en-US" sz="1800" dirty="0" smtClean="0"/>
              <a:t>乗算</a:t>
            </a:r>
            <a:r>
              <a:rPr lang="en-US" altLang="ja-JP" sz="1800" dirty="0" smtClean="0"/>
              <a:t>+</a:t>
            </a:r>
            <a:r>
              <a:rPr lang="ja-JP" altLang="en-US" sz="1800" dirty="0" smtClean="0"/>
              <a:t>加算器：</a:t>
            </a:r>
            <a:r>
              <a:rPr lang="en-US" altLang="ja-JP" sz="1800" dirty="0" smtClean="0"/>
              <a:t>	200k</a:t>
            </a:r>
            <a:r>
              <a:rPr lang="ja-JP" altLang="en-US" sz="1800" dirty="0" smtClean="0"/>
              <a:t>トランジスタ</a:t>
            </a:r>
            <a:endParaRPr lang="en-US" altLang="ja-JP" sz="1800" dirty="0" smtClean="0"/>
          </a:p>
          <a:p>
            <a:pPr lvl="1"/>
            <a:r>
              <a:rPr kumimoji="1" lang="en-US" altLang="ja-JP" sz="1800" dirty="0" smtClean="0"/>
              <a:t>FPGA </a:t>
            </a:r>
            <a:r>
              <a:rPr kumimoji="1" lang="ja-JP" altLang="en-US" sz="1800" dirty="0" smtClean="0"/>
              <a:t>に</a:t>
            </a:r>
            <a:r>
              <a:rPr lang="ja-JP" altLang="en-US" sz="1800" dirty="0" smtClean="0"/>
              <a:t>すると巨大になりすぎるし，何もおいしくない</a:t>
            </a:r>
            <a:endParaRPr kumimoji="1" lang="ja-JP" altLang="en-US" sz="1800" dirty="0"/>
          </a:p>
        </p:txBody>
      </p:sp>
      <p:sp>
        <p:nvSpPr>
          <p:cNvPr id="2" name="タイトル 1"/>
          <p:cNvSpPr>
            <a:spLocks noGrp="1"/>
          </p:cNvSpPr>
          <p:nvPr>
            <p:ph type="title"/>
          </p:nvPr>
        </p:nvSpPr>
        <p:spPr/>
        <p:txBody>
          <a:bodyPr/>
          <a:lstStyle/>
          <a:p>
            <a:r>
              <a:rPr lang="en-US" altLang="ja-JP" dirty="0" smtClean="0"/>
              <a:t>CPU </a:t>
            </a:r>
            <a:r>
              <a:rPr lang="ja-JP" altLang="en-US" dirty="0" smtClean="0"/>
              <a:t>から </a:t>
            </a:r>
            <a:r>
              <a:rPr lang="en-US" altLang="ja-JP" dirty="0" smtClean="0"/>
              <a:t>FPGA </a:t>
            </a:r>
            <a:r>
              <a:rPr lang="ja-JP" altLang="en-US" dirty="0" smtClean="0"/>
              <a:t>にしたときに良い場合・悪い場合</a:t>
            </a:r>
            <a:endParaRPr kumimoji="1" lang="ja-JP" altLang="en-US" dirty="0"/>
          </a:p>
        </p:txBody>
      </p:sp>
      <p:sp>
        <p:nvSpPr>
          <p:cNvPr id="5" name="正方形/長方形 4"/>
          <p:cNvSpPr/>
          <p:nvPr/>
        </p:nvSpPr>
        <p:spPr bwMode="auto">
          <a:xfrm>
            <a:off x="1421965" y="4599013"/>
            <a:ext cx="180000" cy="180000"/>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smtClean="0">
              <a:solidFill>
                <a:schemeClr val="tx1">
                  <a:lumMod val="75000"/>
                  <a:lumOff val="25000"/>
                </a:schemeClr>
              </a:solidFill>
              <a:latin typeface="+mn-ea"/>
            </a:endParaRPr>
          </a:p>
        </p:txBody>
      </p:sp>
      <p:sp>
        <p:nvSpPr>
          <p:cNvPr id="4" name="正方形/長方形 3"/>
          <p:cNvSpPr/>
          <p:nvPr/>
        </p:nvSpPr>
        <p:spPr bwMode="auto">
          <a:xfrm rot="5400000">
            <a:off x="2986979" y="4284027"/>
            <a:ext cx="450000" cy="3600000"/>
          </a:xfrm>
          <a:prstGeom prst="rect">
            <a:avLst/>
          </a:prstGeom>
          <a:gradFill flip="none"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0800000" scaled="1"/>
            <a:tileRect/>
          </a:gradFill>
          <a:ln>
            <a:headEnd/>
            <a:tailEnd type="triangle" w="sm" len="med"/>
          </a:ln>
          <a:ex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smtClean="0">
              <a:solidFill>
                <a:schemeClr val="tx1">
                  <a:lumMod val="75000"/>
                  <a:lumOff val="25000"/>
                </a:schemeClr>
              </a:solidFill>
              <a:latin typeface="+mn-ea"/>
            </a:endParaRPr>
          </a:p>
        </p:txBody>
      </p:sp>
      <p:sp>
        <p:nvSpPr>
          <p:cNvPr id="13" name="正方形/長方形 12"/>
          <p:cNvSpPr/>
          <p:nvPr/>
        </p:nvSpPr>
        <p:spPr bwMode="auto">
          <a:xfrm rot="5400000">
            <a:off x="2141975" y="998971"/>
            <a:ext cx="450000" cy="1890021"/>
          </a:xfrm>
          <a:prstGeom prst="rect">
            <a:avLst/>
          </a:prstGeom>
          <a:gradFill flip="none" rotWithShape="1">
            <a:lin ang="10800000" scaled="1"/>
            <a:tileRect/>
          </a:gradFill>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smtClean="0">
              <a:solidFill>
                <a:schemeClr val="tx1">
                  <a:lumMod val="75000"/>
                  <a:lumOff val="25000"/>
                </a:schemeClr>
              </a:solidFill>
              <a:latin typeface="+mn-ea"/>
            </a:endParaRPr>
          </a:p>
        </p:txBody>
      </p:sp>
      <p:sp>
        <p:nvSpPr>
          <p:cNvPr id="16" name="正方形/長方形 15"/>
          <p:cNvSpPr/>
          <p:nvPr/>
        </p:nvSpPr>
        <p:spPr bwMode="auto">
          <a:xfrm>
            <a:off x="1151962" y="3158997"/>
            <a:ext cx="2745030" cy="360004"/>
          </a:xfrm>
          <a:prstGeom prst="rect">
            <a:avLst/>
          </a:prstGeom>
          <a:noFill/>
          <a:ln>
            <a:noFill/>
            <a:headEnd/>
            <a:tailEnd type="triangle" w="sm" len="med"/>
          </a:ln>
          <a:effectLst/>
          <a:extLst/>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sz="1400" dirty="0" smtClean="0">
                <a:solidFill>
                  <a:schemeClr val="tx1">
                    <a:lumMod val="75000"/>
                    <a:lumOff val="25000"/>
                  </a:schemeClr>
                </a:solidFill>
                <a:latin typeface="メイリオ" panose="020B0604030504040204" pitchFamily="50" charset="-128"/>
                <a:ea typeface="メイリオ" panose="020B0604030504040204" pitchFamily="50" charset="-128"/>
              </a:rPr>
              <a:t>（小さすぎて見えない</a:t>
            </a:r>
            <a:endPar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8" name="テキスト プレースホルダー 2"/>
          <p:cNvSpPr txBox="1">
            <a:spLocks/>
          </p:cNvSpPr>
          <p:nvPr/>
        </p:nvSpPr>
        <p:spPr bwMode="auto">
          <a:xfrm>
            <a:off x="611956" y="908972"/>
            <a:ext cx="8010089" cy="8997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en-US" altLang="ja-JP" sz="1800" kern="0" dirty="0" smtClean="0"/>
              <a:t>MIPS R3000 </a:t>
            </a:r>
            <a:r>
              <a:rPr lang="ja-JP" altLang="en-US" sz="1800" kern="0" dirty="0" smtClean="0"/>
              <a:t>プロセッサ：</a:t>
            </a:r>
            <a:r>
              <a:rPr lang="en-US" altLang="ja-JP" sz="1800" kern="0" dirty="0" smtClean="0"/>
              <a:t>		115k </a:t>
            </a:r>
            <a:r>
              <a:rPr lang="ja-JP" altLang="en-US" sz="1800" kern="0" dirty="0" smtClean="0"/>
              <a:t>トランジスタ</a:t>
            </a:r>
            <a:endParaRPr lang="en-US" altLang="ja-JP" sz="1800" kern="0" dirty="0" smtClean="0"/>
          </a:p>
          <a:p>
            <a:pPr lvl="1"/>
            <a:r>
              <a:rPr lang="ja-JP" altLang="en-US" sz="1800" kern="0" dirty="0" smtClean="0"/>
              <a:t>これの上で動くプログラムを </a:t>
            </a:r>
            <a:r>
              <a:rPr lang="en-US" altLang="ja-JP" sz="1800" kern="0" dirty="0" smtClean="0"/>
              <a:t>FPGA </a:t>
            </a:r>
            <a:r>
              <a:rPr lang="ja-JP" altLang="en-US" sz="1800" kern="0" dirty="0" smtClean="0"/>
              <a:t>に置き換えた場合を考える</a:t>
            </a:r>
            <a:endParaRPr lang="ja-JP" altLang="en-US" sz="1800" kern="0" dirty="0"/>
          </a:p>
        </p:txBody>
      </p:sp>
      <p:sp>
        <p:nvSpPr>
          <p:cNvPr id="10" name="正方形/長方形 9"/>
          <p:cNvSpPr/>
          <p:nvPr/>
        </p:nvSpPr>
        <p:spPr bwMode="auto">
          <a:xfrm>
            <a:off x="1421965" y="4599013"/>
            <a:ext cx="1800000" cy="360000"/>
          </a:xfrm>
          <a:prstGeom prst="rect">
            <a:avLst/>
          </a:prstGeom>
          <a:noFill/>
          <a:ln w="25400">
            <a:prstDash val="solid"/>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smtClean="0">
              <a:solidFill>
                <a:schemeClr val="tx1">
                  <a:lumMod val="75000"/>
                  <a:lumOff val="25000"/>
                </a:schemeClr>
              </a:solidFill>
              <a:latin typeface="+mn-ea"/>
            </a:endParaRPr>
          </a:p>
        </p:txBody>
      </p:sp>
      <p:sp>
        <p:nvSpPr>
          <p:cNvPr id="11" name="正方形/長方形 10"/>
          <p:cNvSpPr/>
          <p:nvPr/>
        </p:nvSpPr>
        <p:spPr bwMode="auto">
          <a:xfrm>
            <a:off x="1393928" y="5859027"/>
            <a:ext cx="8038126" cy="1170013"/>
          </a:xfrm>
          <a:prstGeom prst="rect">
            <a:avLst/>
          </a:prstGeom>
          <a:noFill/>
          <a:ln w="25400" cmpd="sng">
            <a:solidFill>
              <a:schemeClr val="accent6"/>
            </a:solidFill>
            <a:prstDash val="solid"/>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smtClean="0">
              <a:solidFill>
                <a:schemeClr val="tx1">
                  <a:lumMod val="75000"/>
                  <a:lumOff val="25000"/>
                </a:schemeClr>
              </a:solidFill>
              <a:latin typeface="+mn-ea"/>
            </a:endParaRPr>
          </a:p>
        </p:txBody>
      </p:sp>
      <p:cxnSp>
        <p:nvCxnSpPr>
          <p:cNvPr id="7" name="直線矢印コネクタ 6"/>
          <p:cNvCxnSpPr/>
          <p:nvPr/>
        </p:nvCxnSpPr>
        <p:spPr bwMode="auto">
          <a:xfrm>
            <a:off x="1691968" y="4689014"/>
            <a:ext cx="1440016" cy="180002"/>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4" name="直線矢印コネクタ 13"/>
          <p:cNvCxnSpPr/>
          <p:nvPr/>
        </p:nvCxnSpPr>
        <p:spPr bwMode="auto">
          <a:xfrm>
            <a:off x="5112006" y="6399033"/>
            <a:ext cx="3150035" cy="270003"/>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64255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FPGA </a:t>
            </a:r>
            <a:r>
              <a:rPr kumimoji="1" lang="ja-JP" altLang="en-US" dirty="0" smtClean="0"/>
              <a:t>の特性のまとめ</a:t>
            </a:r>
            <a:endParaRPr kumimoji="1" lang="ja-JP" altLang="en-US" dirty="0"/>
          </a:p>
        </p:txBody>
      </p:sp>
      <p:sp>
        <p:nvSpPr>
          <p:cNvPr id="3" name="テキスト プレースホルダー 2"/>
          <p:cNvSpPr>
            <a:spLocks noGrp="1"/>
          </p:cNvSpPr>
          <p:nvPr>
            <p:ph type="body" sz="quarter" idx="10"/>
          </p:nvPr>
        </p:nvSpPr>
        <p:spPr>
          <a:xfrm>
            <a:off x="251952" y="1088974"/>
            <a:ext cx="8892048" cy="5219751"/>
          </a:xfrm>
        </p:spPr>
        <p:txBody>
          <a:bodyPr/>
          <a:lstStyle/>
          <a:p>
            <a:r>
              <a:rPr lang="ja-JP" altLang="en-US" dirty="0" smtClean="0"/>
              <a:t>トレードオフによって，最終的な優劣がきまる</a:t>
            </a:r>
            <a:endParaRPr lang="en-US" altLang="ja-JP" dirty="0" smtClean="0"/>
          </a:p>
          <a:p>
            <a:pPr lvl="1"/>
            <a:r>
              <a:rPr lang="en-US" altLang="ja-JP" dirty="0" smtClean="0"/>
              <a:t>FPGA </a:t>
            </a:r>
            <a:r>
              <a:rPr lang="ja-JP" altLang="en-US" dirty="0" smtClean="0"/>
              <a:t>良い点：専用回路をくめば，</a:t>
            </a:r>
            <a:r>
              <a:rPr lang="ja-JP" altLang="en-US" dirty="0" smtClean="0">
                <a:solidFill>
                  <a:schemeClr val="accent5"/>
                </a:solidFill>
              </a:rPr>
              <a:t>命令制御に必要な資源が不要</a:t>
            </a:r>
            <a:endParaRPr lang="en-US" altLang="ja-JP" dirty="0" smtClean="0">
              <a:solidFill>
                <a:schemeClr val="accent5"/>
              </a:solidFill>
            </a:endParaRPr>
          </a:p>
          <a:p>
            <a:pPr lvl="2"/>
            <a:r>
              <a:rPr lang="ja-JP" altLang="en-US" dirty="0" smtClean="0"/>
              <a:t>データの受け渡のためのレジスタ・ファイルなども不要になる</a:t>
            </a:r>
            <a:endParaRPr lang="en-US" altLang="ja-JP" dirty="0" smtClean="0"/>
          </a:p>
          <a:p>
            <a:pPr lvl="1"/>
            <a:r>
              <a:rPr lang="en-US" altLang="ja-JP" dirty="0" smtClean="0"/>
              <a:t>FPGA </a:t>
            </a:r>
            <a:r>
              <a:rPr lang="ja-JP" altLang="en-US" dirty="0" smtClean="0"/>
              <a:t>悪い点：</a:t>
            </a:r>
            <a:r>
              <a:rPr lang="ja-JP" altLang="en-US" dirty="0" smtClean="0">
                <a:solidFill>
                  <a:schemeClr val="accent5"/>
                </a:solidFill>
              </a:rPr>
              <a:t>回路としては一般</a:t>
            </a:r>
            <a:r>
              <a:rPr lang="ja-JP" altLang="en-US" dirty="0">
                <a:solidFill>
                  <a:schemeClr val="accent5"/>
                </a:solidFill>
              </a:rPr>
              <a:t>に１桁から２桁程度性能が</a:t>
            </a:r>
            <a:r>
              <a:rPr lang="ja-JP" altLang="en-US" dirty="0" smtClean="0">
                <a:solidFill>
                  <a:schemeClr val="accent5"/>
                </a:solidFill>
              </a:rPr>
              <a:t>悪化</a:t>
            </a:r>
            <a:endParaRPr lang="en-US" altLang="ja-JP" dirty="0" smtClean="0">
              <a:solidFill>
                <a:schemeClr val="accent5"/>
              </a:solidFill>
            </a:endParaRPr>
          </a:p>
          <a:p>
            <a:r>
              <a:rPr kumimoji="1" lang="ja-JP" altLang="en-US" dirty="0" smtClean="0"/>
              <a:t>演算</a:t>
            </a:r>
            <a:r>
              <a:rPr kumimoji="1" lang="ja-JP" altLang="en-US" dirty="0" smtClean="0"/>
              <a:t>の種類と複雑さで </a:t>
            </a:r>
            <a:r>
              <a:rPr kumimoji="1" lang="en-US" altLang="ja-JP" dirty="0" smtClean="0"/>
              <a:t>FPGA </a:t>
            </a:r>
            <a:r>
              <a:rPr kumimoji="1" lang="ja-JP" altLang="en-US" dirty="0" smtClean="0"/>
              <a:t>化したときにおいしいか</a:t>
            </a:r>
            <a:r>
              <a:rPr kumimoji="1" lang="ja-JP" altLang="en-US" dirty="0" smtClean="0"/>
              <a:t>どうかは決まる</a:t>
            </a:r>
            <a:endParaRPr kumimoji="1" lang="en-US" altLang="ja-JP" dirty="0" smtClean="0"/>
          </a:p>
          <a:p>
            <a:pPr lvl="1"/>
            <a:r>
              <a:rPr kumimoji="1" lang="ja-JP" altLang="en-US" dirty="0" smtClean="0"/>
              <a:t>既に </a:t>
            </a:r>
            <a:r>
              <a:rPr kumimoji="1" lang="en-US" altLang="ja-JP" dirty="0" smtClean="0"/>
              <a:t>CPU </a:t>
            </a:r>
            <a:r>
              <a:rPr kumimoji="1" lang="ja-JP" altLang="en-US" dirty="0" smtClean="0"/>
              <a:t>や </a:t>
            </a:r>
            <a:r>
              <a:rPr kumimoji="1" lang="en-US" altLang="ja-JP" dirty="0" smtClean="0"/>
              <a:t>GPU </a:t>
            </a:r>
            <a:r>
              <a:rPr kumimoji="1" lang="ja-JP" altLang="en-US" dirty="0" smtClean="0"/>
              <a:t>に演算器が載っているような </a:t>
            </a:r>
            <a:r>
              <a:rPr kumimoji="1" lang="en-US" altLang="ja-JP" dirty="0" smtClean="0"/>
              <a:t>FP </a:t>
            </a:r>
            <a:r>
              <a:rPr kumimoji="1" lang="ja-JP" altLang="en-US" dirty="0" smtClean="0"/>
              <a:t>演算などは</a:t>
            </a:r>
            <a:r>
              <a:rPr kumimoji="1" lang="en-US" altLang="ja-JP" dirty="0" smtClean="0"/>
              <a:t/>
            </a:r>
            <a:br>
              <a:rPr kumimoji="1" lang="en-US" altLang="ja-JP" dirty="0" smtClean="0"/>
            </a:br>
            <a:r>
              <a:rPr kumimoji="1" lang="ja-JP" altLang="en-US" dirty="0" smtClean="0"/>
              <a:t>逆効果になりかねない</a:t>
            </a:r>
            <a:endParaRPr kumimoji="1" lang="en-US" altLang="ja-JP" dirty="0" smtClean="0"/>
          </a:p>
          <a:p>
            <a:r>
              <a:rPr lang="ja-JP" altLang="en-US" dirty="0" smtClean="0"/>
              <a:t>実際</a:t>
            </a:r>
            <a:r>
              <a:rPr lang="ja-JP" altLang="en-US" dirty="0" smtClean="0"/>
              <a:t>には</a:t>
            </a:r>
            <a:r>
              <a:rPr lang="ja-JP" altLang="en-US" dirty="0" smtClean="0"/>
              <a:t>，</a:t>
            </a:r>
            <a:r>
              <a:rPr lang="en-US" altLang="ja-JP" dirty="0" smtClean="0"/>
              <a:t>FPGA </a:t>
            </a:r>
            <a:r>
              <a:rPr lang="ja-JP" altLang="en-US" dirty="0" err="1" smtClean="0"/>
              <a:t>には</a:t>
            </a:r>
            <a:r>
              <a:rPr lang="ja-JP" altLang="en-US" dirty="0" smtClean="0"/>
              <a:t>よく</a:t>
            </a:r>
            <a:r>
              <a:rPr lang="ja-JP" altLang="en-US" dirty="0"/>
              <a:t>使われる回路は </a:t>
            </a:r>
            <a:r>
              <a:rPr lang="en-US" altLang="ja-JP" dirty="0"/>
              <a:t>LUT </a:t>
            </a:r>
            <a:r>
              <a:rPr lang="ja-JP" altLang="en-US" dirty="0"/>
              <a:t>ではないものが入って</a:t>
            </a:r>
            <a:r>
              <a:rPr lang="ja-JP" altLang="en-US" dirty="0" smtClean="0"/>
              <a:t>いること</a:t>
            </a:r>
            <a:r>
              <a:rPr lang="ja-JP" altLang="en-US" dirty="0"/>
              <a:t>も多い</a:t>
            </a:r>
            <a:endParaRPr lang="en-US" altLang="ja-JP" dirty="0"/>
          </a:p>
          <a:p>
            <a:pPr lvl="1"/>
            <a:r>
              <a:rPr lang="ja-JP" altLang="en-US" dirty="0"/>
              <a:t>加算器や乗算器</a:t>
            </a:r>
            <a:r>
              <a:rPr lang="ja-JP" altLang="en-US" dirty="0" smtClean="0"/>
              <a:t>など</a:t>
            </a:r>
            <a:endParaRPr kumimoji="1" lang="en-US" altLang="ja-JP" dirty="0" smtClean="0"/>
          </a:p>
        </p:txBody>
      </p:sp>
    </p:spTree>
    <p:extLst>
      <p:ext uri="{BB962C8B-B14F-4D97-AF65-F5344CB8AC3E}">
        <p14:creationId xmlns:p14="http://schemas.microsoft.com/office/powerpoint/2010/main" val="31499286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ここまでのまとめ</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smtClean="0"/>
              <a:t>クロック</a:t>
            </a:r>
            <a:r>
              <a:rPr lang="ja-JP" altLang="en-US" dirty="0"/>
              <a:t>の消費</a:t>
            </a:r>
            <a:r>
              <a:rPr lang="ja-JP" altLang="en-US" dirty="0" smtClean="0"/>
              <a:t>電力</a:t>
            </a:r>
            <a:endParaRPr lang="en-US" altLang="ja-JP" dirty="0" smtClean="0"/>
          </a:p>
          <a:p>
            <a:pPr lvl="1"/>
            <a:r>
              <a:rPr lang="ja-JP" altLang="en-US" dirty="0" smtClean="0"/>
              <a:t>クロック</a:t>
            </a:r>
            <a:r>
              <a:rPr lang="ja-JP" altLang="en-US" dirty="0"/>
              <a:t>の消費電力</a:t>
            </a:r>
            <a:r>
              <a:rPr lang="ja-JP" altLang="en-US" dirty="0" smtClean="0"/>
              <a:t>が </a:t>
            </a:r>
            <a:r>
              <a:rPr lang="en-US" altLang="ja-JP" dirty="0" smtClean="0"/>
              <a:t>CPU </a:t>
            </a:r>
            <a:r>
              <a:rPr lang="ja-JP" altLang="en-US" dirty="0" smtClean="0"/>
              <a:t>全体に占める割合は大きい</a:t>
            </a:r>
            <a:endParaRPr lang="en-US" altLang="ja-JP" dirty="0" smtClean="0"/>
          </a:p>
          <a:p>
            <a:pPr lvl="1"/>
            <a:r>
              <a:rPr lang="ja-JP" altLang="en-US" dirty="0" smtClean="0"/>
              <a:t>チップ全体の </a:t>
            </a:r>
            <a:r>
              <a:rPr lang="en-US" altLang="ja-JP" dirty="0" smtClean="0"/>
              <a:t>D-FF </a:t>
            </a:r>
            <a:r>
              <a:rPr lang="ja-JP" altLang="en-US" dirty="0" smtClean="0"/>
              <a:t>とそれへの配線を毎サイクル充放電するから</a:t>
            </a:r>
            <a:endParaRPr lang="en-US" altLang="ja-JP" dirty="0"/>
          </a:p>
          <a:p>
            <a:pPr marL="457200" indent="-457200">
              <a:buFont typeface="+mj-lt"/>
              <a:buAutoNum type="arabicPeriod"/>
            </a:pPr>
            <a:r>
              <a:rPr lang="ja-JP" altLang="en-US" dirty="0"/>
              <a:t>アーキテクチャの違いによる消費電力の違い</a:t>
            </a:r>
            <a:endParaRPr lang="en-US" altLang="ja-JP" dirty="0"/>
          </a:p>
          <a:p>
            <a:pPr lvl="1"/>
            <a:r>
              <a:rPr lang="ja-JP" altLang="en-US" dirty="0"/>
              <a:t>回路は命令制御と演算に大きく</a:t>
            </a:r>
            <a:r>
              <a:rPr lang="ja-JP" altLang="en-US" dirty="0" smtClean="0"/>
              <a:t>分けられる</a:t>
            </a:r>
            <a:endParaRPr lang="en-US" altLang="ja-JP" dirty="0" smtClean="0"/>
          </a:p>
          <a:p>
            <a:pPr lvl="1"/>
            <a:r>
              <a:rPr lang="ja-JP" altLang="en-US" dirty="0" smtClean="0"/>
              <a:t>命令制御に回路を割くと消費電力が大きくなるが，</a:t>
            </a:r>
            <a:r>
              <a:rPr lang="en-US" altLang="ja-JP" dirty="0" smtClean="0"/>
              <a:t/>
            </a:r>
            <a:br>
              <a:rPr lang="en-US" altLang="ja-JP" dirty="0" smtClean="0"/>
            </a:br>
            <a:r>
              <a:rPr lang="ja-JP" altLang="en-US" dirty="0" smtClean="0"/>
              <a:t>プログラマは楽に</a:t>
            </a:r>
            <a:endParaRPr lang="en-US" altLang="ja-JP" dirty="0" smtClean="0"/>
          </a:p>
          <a:p>
            <a:pPr marL="457200" indent="-457200">
              <a:buFont typeface="+mj-lt"/>
              <a:buAutoNum type="arabicPeriod"/>
            </a:pPr>
            <a:r>
              <a:rPr lang="en-US" altLang="ja-JP" dirty="0" smtClean="0"/>
              <a:t>FPGA </a:t>
            </a:r>
            <a:r>
              <a:rPr lang="ja-JP" altLang="en-US" dirty="0"/>
              <a:t>による</a:t>
            </a:r>
            <a:r>
              <a:rPr lang="ja-JP" altLang="en-US" dirty="0" smtClean="0"/>
              <a:t>回路</a:t>
            </a:r>
            <a:endParaRPr lang="en-US" altLang="ja-JP" dirty="0" smtClean="0"/>
          </a:p>
          <a:p>
            <a:pPr lvl="1"/>
            <a:r>
              <a:rPr kumimoji="1" lang="en-US" altLang="ja-JP" dirty="0" smtClean="0"/>
              <a:t>FPGA </a:t>
            </a:r>
            <a:r>
              <a:rPr kumimoji="1" lang="ja-JP" altLang="en-US" dirty="0" smtClean="0"/>
              <a:t>は直接回路を作るのと比べるとかなり効率が悪い</a:t>
            </a:r>
            <a:endParaRPr kumimoji="1" lang="en-US" altLang="ja-JP" dirty="0" smtClean="0"/>
          </a:p>
          <a:p>
            <a:pPr lvl="1"/>
            <a:r>
              <a:rPr kumimoji="1" lang="en-US" altLang="ja-JP" dirty="0" smtClean="0"/>
              <a:t>CPU </a:t>
            </a:r>
            <a:r>
              <a:rPr kumimoji="1" lang="ja-JP" altLang="en-US" dirty="0" smtClean="0"/>
              <a:t>で動いているプログラムを </a:t>
            </a:r>
            <a:r>
              <a:rPr kumimoji="1" lang="en-US" altLang="ja-JP" dirty="0" smtClean="0"/>
              <a:t>FPGA </a:t>
            </a:r>
            <a:r>
              <a:rPr kumimoji="1" lang="ja-JP" altLang="en-US" dirty="0" smtClean="0"/>
              <a:t>の専用回路にした場合，</a:t>
            </a:r>
            <a:r>
              <a:rPr kumimoji="1" lang="en-US" altLang="ja-JP" dirty="0" smtClean="0"/>
              <a:t/>
            </a:r>
            <a:br>
              <a:rPr kumimoji="1" lang="en-US" altLang="ja-JP" dirty="0" smtClean="0"/>
            </a:br>
            <a:r>
              <a:rPr kumimoji="1" lang="ja-JP" altLang="en-US" dirty="0" smtClean="0"/>
              <a:t>おいしいかどうかは演算の複雑さで決まる</a:t>
            </a:r>
            <a:endParaRPr kumimoji="1" lang="ja-JP" altLang="en-US" dirty="0"/>
          </a:p>
        </p:txBody>
      </p:sp>
    </p:spTree>
    <p:extLst>
      <p:ext uri="{BB962C8B-B14F-4D97-AF65-F5344CB8AC3E}">
        <p14:creationId xmlns:p14="http://schemas.microsoft.com/office/powerpoint/2010/main" val="36516023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本題とはあまり関係ありませんが、以前東大の</a:t>
            </a:r>
            <a:r>
              <a:rPr lang="en-US" altLang="ja-JP" dirty="0" err="1"/>
              <a:t>Reedbush</a:t>
            </a:r>
            <a:r>
              <a:rPr lang="ja-JP" altLang="en-US" dirty="0"/>
              <a:t>を用いてあるプログラムの</a:t>
            </a:r>
            <a:r>
              <a:rPr lang="en-US" altLang="ja-JP" dirty="0"/>
              <a:t>FLOPS</a:t>
            </a:r>
            <a:r>
              <a:rPr lang="ja-JP" altLang="en-US" dirty="0"/>
              <a:t>値を測定していた時に同じプログラムを用いてるにも関わらず深夜に測定した際と日中に測定した際での値が異なってしまった</a:t>
            </a:r>
            <a:r>
              <a:rPr lang="ja-JP" altLang="en-US" dirty="0" err="1"/>
              <a:t>ことがあありました</a:t>
            </a:r>
            <a:r>
              <a:rPr lang="ja-JP" altLang="en-US" dirty="0"/>
              <a:t>。もしかするとあれは</a:t>
            </a:r>
            <a:r>
              <a:rPr lang="en-US" altLang="ja-JP" dirty="0"/>
              <a:t>DVFS</a:t>
            </a:r>
            <a:r>
              <a:rPr lang="ja-JP" altLang="en-US" dirty="0"/>
              <a:t>の影響だったのでしょう</a:t>
            </a:r>
            <a:r>
              <a:rPr lang="ja-JP" altLang="en-US" dirty="0" smtClean="0"/>
              <a:t>か</a:t>
            </a:r>
            <a:endParaRPr lang="en-US" altLang="ja-JP" dirty="0" smtClean="0"/>
          </a:p>
          <a:p>
            <a:r>
              <a:rPr lang="ja-JP" altLang="en-US" dirty="0" smtClean="0"/>
              <a:t>アルゴリズム</a:t>
            </a:r>
            <a:r>
              <a:rPr lang="ja-JP" altLang="en-US" dirty="0"/>
              <a:t>及びアーキテクチャと消費電力の関係についての問題です</a:t>
            </a:r>
            <a:r>
              <a:rPr lang="ja-JP" altLang="en-US" dirty="0" smtClean="0"/>
              <a:t>。具体的</a:t>
            </a:r>
            <a:r>
              <a:rPr lang="ja-JP" altLang="en-US" dirty="0"/>
              <a:t>に言うと、並列化などの高スループット化手段は計算機の性能に非常に大きな影響を与えますが、その様な手段の利用は消費電力にどのような影響を与えますか？</a:t>
            </a:r>
            <a:endParaRPr kumimoji="1" lang="ja-JP" altLang="en-US" dirty="0"/>
          </a:p>
        </p:txBody>
      </p:sp>
    </p:spTree>
    <p:extLst>
      <p:ext uri="{BB962C8B-B14F-4D97-AF65-F5344CB8AC3E}">
        <p14:creationId xmlns:p14="http://schemas.microsoft.com/office/powerpoint/2010/main" val="2507363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命令パイプライン</a:t>
            </a:r>
            <a:endParaRPr kumimoji="1" lang="ja-JP" altLang="en-US" dirty="0"/>
          </a:p>
        </p:txBody>
      </p:sp>
    </p:spTree>
    <p:extLst>
      <p:ext uri="{BB962C8B-B14F-4D97-AF65-F5344CB8AC3E}">
        <p14:creationId xmlns:p14="http://schemas.microsoft.com/office/powerpoint/2010/main" val="1842388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2" name="タイトル 1"/>
          <p:cNvSpPr>
            <a:spLocks noGrp="1"/>
          </p:cNvSpPr>
          <p:nvPr>
            <p:ph type="title"/>
          </p:nvPr>
        </p:nvSpPr>
        <p:spPr/>
        <p:txBody>
          <a:bodyPr/>
          <a:lstStyle/>
          <a:p>
            <a:r>
              <a:rPr kumimoji="1" lang="ja-JP" altLang="en-US" dirty="0" smtClean="0"/>
              <a:t>導入：工場のラインを考える</a:t>
            </a:r>
            <a:endParaRPr kumimoji="1" lang="ja-JP" altLang="en-US" dirty="0"/>
          </a:p>
        </p:txBody>
      </p:sp>
      <p:sp>
        <p:nvSpPr>
          <p:cNvPr id="4" name="テキスト プレースホルダー 3"/>
          <p:cNvSpPr>
            <a:spLocks noGrp="1"/>
          </p:cNvSpPr>
          <p:nvPr>
            <p:ph type="body" sz="quarter" idx="10"/>
          </p:nvPr>
        </p:nvSpPr>
        <p:spPr>
          <a:xfrm>
            <a:off x="611956" y="4239009"/>
            <a:ext cx="8280092" cy="2069716"/>
          </a:xfrm>
        </p:spPr>
        <p:txBody>
          <a:bodyPr/>
          <a:lstStyle/>
          <a:p>
            <a:r>
              <a:rPr kumimoji="1" lang="ja-JP" altLang="en-US" dirty="0" smtClean="0"/>
              <a:t>ベルトコンベアのラインの上を製品が流れていく</a:t>
            </a:r>
            <a:endParaRPr kumimoji="1" lang="en-US" altLang="ja-JP" dirty="0" smtClean="0"/>
          </a:p>
          <a:p>
            <a:pPr lvl="1"/>
            <a:r>
              <a:rPr kumimoji="1" lang="ja-JP" altLang="en-US" dirty="0" smtClean="0"/>
              <a:t>４人の人が，それぞれの工程の作業をおこなって完成</a:t>
            </a:r>
            <a:endParaRPr kumimoji="1" lang="en-US" altLang="ja-JP" dirty="0" smtClean="0"/>
          </a:p>
          <a:p>
            <a:r>
              <a:rPr lang="ja-JP" altLang="en-US" dirty="0" smtClean="0"/>
              <a:t>上のように</a:t>
            </a:r>
            <a:r>
              <a:rPr lang="en-US" altLang="ja-JP" dirty="0" smtClean="0"/>
              <a:t>1</a:t>
            </a:r>
            <a:r>
              <a:rPr lang="ja-JP" altLang="en-US" dirty="0" err="1" smtClean="0"/>
              <a:t>つしか</a:t>
            </a:r>
            <a:r>
              <a:rPr lang="ja-JP" altLang="en-US" dirty="0" smtClean="0"/>
              <a:t>製品をながさないと，</a:t>
            </a:r>
            <a:endParaRPr lang="en-US" altLang="ja-JP" dirty="0" smtClean="0"/>
          </a:p>
          <a:p>
            <a:pPr lvl="1"/>
            <a:r>
              <a:rPr lang="ja-JP" altLang="en-US" dirty="0" smtClean="0"/>
              <a:t>各人は他</a:t>
            </a:r>
            <a:r>
              <a:rPr lang="ja-JP" altLang="en-US" dirty="0"/>
              <a:t>の人が作業している間は</a:t>
            </a:r>
            <a:r>
              <a:rPr lang="ja-JP" altLang="en-US" dirty="0" smtClean="0"/>
              <a:t>ヒマ</a:t>
            </a:r>
            <a:endParaRPr kumimoji="1" lang="ja-JP" altLang="en-US"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smtClean="0">
                  <a:latin typeface="Arial Narrow" panose="020B0606020202030204" pitchFamily="34" charset="0"/>
                </a:rPr>
                <a:t>製品</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solidFill>
            <a:schemeClr val="bg1"/>
          </a:solidFill>
          <a:ln>
            <a:solidFill>
              <a:schemeClr val="bg1"/>
            </a:solid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kumimoji="1" lang="ja-JP" altLang="en-US" sz="20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207069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38778E-17 1.85185E-6 L 0.15764 1.85185E-6 " pathEditMode="relative" rAng="0" ptsTypes="AA">
                                      <p:cBhvr>
                                        <p:cTn id="6" dur="1000" fill="hold"/>
                                        <p:tgtEl>
                                          <p:spTgt spid="41"/>
                                        </p:tgtEl>
                                        <p:attrNameLst>
                                          <p:attrName>ppt_x</p:attrName>
                                          <p:attrName>ppt_y</p:attrName>
                                        </p:attrNameLst>
                                      </p:cBhvr>
                                      <p:rCtr x="7882"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15764 1.85185E-6 L 0.3151 1.85185E-6 " pathEditMode="relative" rAng="0" ptsTypes="AA">
                                      <p:cBhvr>
                                        <p:cTn id="10" dur="1000" fill="hold"/>
                                        <p:tgtEl>
                                          <p:spTgt spid="41"/>
                                        </p:tgtEl>
                                        <p:attrNameLst>
                                          <p:attrName>ppt_x</p:attrName>
                                          <p:attrName>ppt_y</p:attrName>
                                        </p:attrNameLst>
                                      </p:cBhvr>
                                      <p:rCtr x="7865"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3151 1.85185E-6 L 0.4724 1.85185E-6 " pathEditMode="relative" rAng="0" ptsTypes="AA">
                                      <p:cBhvr>
                                        <p:cTn id="14" dur="1000" fill="hold"/>
                                        <p:tgtEl>
                                          <p:spTgt spid="41"/>
                                        </p:tgtEl>
                                        <p:attrNameLst>
                                          <p:attrName>ppt_x</p:attrName>
                                          <p:attrName>ppt_y</p:attrName>
                                        </p:attrNameLst>
                                      </p:cBhvr>
                                      <p:rCtr x="7865" y="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4724 1.85185E-6 L 0.62986 1.85185E-6 " pathEditMode="relative" rAng="0" ptsTypes="AA">
                                      <p:cBhvr>
                                        <p:cTn id="18" dur="1000" fill="hold"/>
                                        <p:tgtEl>
                                          <p:spTgt spid="41"/>
                                        </p:tgtEl>
                                        <p:attrNameLst>
                                          <p:attrName>ppt_x</p:attrName>
                                          <p:attrName>ppt_y</p:attrName>
                                        </p:attrNameLst>
                                      </p:cBhvr>
                                      <p:rCtr x="78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2" name="タイトル 1"/>
          <p:cNvSpPr>
            <a:spLocks noGrp="1"/>
          </p:cNvSpPr>
          <p:nvPr>
            <p:ph type="title"/>
          </p:nvPr>
        </p:nvSpPr>
        <p:spPr/>
        <p:txBody>
          <a:bodyPr/>
          <a:lstStyle/>
          <a:p>
            <a:r>
              <a:rPr lang="ja-JP" altLang="en-US" dirty="0"/>
              <a:t>導入：</a:t>
            </a:r>
            <a:r>
              <a:rPr lang="ja-JP" altLang="en-US" dirty="0" smtClean="0"/>
              <a:t>工場</a:t>
            </a:r>
            <a:r>
              <a:rPr lang="ja-JP" altLang="en-US" dirty="0"/>
              <a:t>のラインを考える</a:t>
            </a:r>
            <a:endParaRPr kumimoji="1" lang="ja-JP" altLang="en-US" dirty="0"/>
          </a:p>
        </p:txBody>
      </p:sp>
      <p:sp>
        <p:nvSpPr>
          <p:cNvPr id="58" name="コンテンツ プレースホルダー 57"/>
          <p:cNvSpPr>
            <a:spLocks noGrp="1"/>
          </p:cNvSpPr>
          <p:nvPr>
            <p:ph idx="4294967295"/>
          </p:nvPr>
        </p:nvSpPr>
        <p:spPr>
          <a:xfrm>
            <a:off x="521955" y="4869016"/>
            <a:ext cx="8460094" cy="1369161"/>
          </a:xfrm>
          <a:prstGeom prst="rect">
            <a:avLst/>
          </a:prstGeom>
        </p:spPr>
        <p:txBody>
          <a:bodyPr/>
          <a:lstStyle/>
          <a:p>
            <a:r>
              <a:rPr lang="ja-JP" altLang="en-US" dirty="0" smtClean="0"/>
              <a:t>実際の工場：複数の製品を同時に流す</a:t>
            </a:r>
            <a:endParaRPr lang="en-US" altLang="ja-JP" dirty="0" smtClean="0"/>
          </a:p>
          <a:p>
            <a:pPr lvl="1"/>
            <a:r>
              <a:rPr lang="ja-JP" altLang="en-US" dirty="0" smtClean="0"/>
              <a:t>各工程を並列して処理することによりスループットを向上</a:t>
            </a:r>
            <a:endParaRPr lang="en-US" altLang="ja-JP" dirty="0" smtClean="0"/>
          </a:p>
          <a:p>
            <a:pPr lvl="1"/>
            <a:r>
              <a:rPr lang="ja-JP" altLang="en-US" dirty="0" smtClean="0"/>
              <a:t>さっきの</a:t>
            </a:r>
            <a:r>
              <a:rPr lang="en-US" altLang="ja-JP" dirty="0" smtClean="0"/>
              <a:t>4</a:t>
            </a:r>
            <a:r>
              <a:rPr lang="ja-JP" altLang="en-US" dirty="0" smtClean="0"/>
              <a:t>倍の速度で製品ができあがっていく</a:t>
            </a:r>
            <a:endParaRPr lang="en-US" altLang="ja-JP" dirty="0" smtClean="0"/>
          </a:p>
          <a:p>
            <a:r>
              <a:rPr lang="ja-JP" altLang="en-US" dirty="0" smtClean="0"/>
              <a:t>これが </a:t>
            </a:r>
            <a:r>
              <a:rPr lang="ja-JP" altLang="en-US" dirty="0" smtClean="0">
                <a:solidFill>
                  <a:schemeClr val="accent5"/>
                </a:solidFill>
              </a:rPr>
              <a:t>命令パイプライン</a:t>
            </a:r>
            <a:endParaRPr lang="en-US" altLang="ja-JP" dirty="0" smtClean="0">
              <a:solidFill>
                <a:schemeClr val="tx1">
                  <a:lumMod val="85000"/>
                  <a:lumOff val="15000"/>
                </a:schemeClr>
              </a:solidFill>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grpSp>
        <p:nvGrpSpPr>
          <p:cNvPr id="6" name="グループ化 5"/>
          <p:cNvGrpSpPr/>
          <p:nvPr/>
        </p:nvGrpSpPr>
        <p:grpSpPr>
          <a:xfrm>
            <a:off x="-5148108" y="2978995"/>
            <a:ext cx="6480073" cy="360005"/>
            <a:chOff x="611956" y="3699003"/>
            <a:chExt cx="6480073" cy="360005"/>
          </a:xfrm>
        </p:grpSpPr>
        <p:sp>
          <p:nvSpPr>
            <p:cNvPr id="90" name="角丸四角形 89"/>
            <p:cNvSpPr/>
            <p:nvPr/>
          </p:nvSpPr>
          <p:spPr bwMode="auto">
            <a:xfrm>
              <a:off x="6372021" y="3699004"/>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smtClean="0">
                  <a:latin typeface="Arial Narrow" panose="020B0606020202030204" pitchFamily="34" charset="0"/>
                </a:rPr>
                <a:t>製品</a:t>
              </a:r>
              <a:endParaRPr kumimoji="1" lang="ja-JP" altLang="en-US" dirty="0">
                <a:latin typeface="Arial Narrow" panose="020B0606020202030204" pitchFamily="34" charset="0"/>
              </a:endParaRPr>
            </a:p>
          </p:txBody>
        </p:sp>
        <p:sp>
          <p:nvSpPr>
            <p:cNvPr id="91" name="角丸四角形 90"/>
            <p:cNvSpPr/>
            <p:nvPr/>
          </p:nvSpPr>
          <p:spPr bwMode="auto">
            <a:xfrm>
              <a:off x="4932005" y="3699003"/>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smtClean="0">
                  <a:latin typeface="Arial Narrow" panose="020B0606020202030204" pitchFamily="34" charset="0"/>
                </a:rPr>
                <a:t>製品</a:t>
              </a:r>
              <a:endParaRPr kumimoji="1" lang="ja-JP" altLang="en-US" dirty="0">
                <a:latin typeface="Arial Narrow" panose="020B0606020202030204" pitchFamily="34" charset="0"/>
              </a:endParaRPr>
            </a:p>
          </p:txBody>
        </p:sp>
        <p:sp>
          <p:nvSpPr>
            <p:cNvPr id="92" name="角丸四角形 91"/>
            <p:cNvSpPr/>
            <p:nvPr/>
          </p:nvSpPr>
          <p:spPr bwMode="auto">
            <a:xfrm>
              <a:off x="3491989" y="3699004"/>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smtClean="0">
                  <a:latin typeface="Arial Narrow" panose="020B0606020202030204" pitchFamily="34" charset="0"/>
                </a:rPr>
                <a:t>製品</a:t>
              </a:r>
              <a:endParaRPr kumimoji="1" lang="ja-JP" altLang="en-US" dirty="0">
                <a:latin typeface="Arial Narrow" panose="020B0606020202030204" pitchFamily="34" charset="0"/>
              </a:endParaRPr>
            </a:p>
          </p:txBody>
        </p:sp>
        <p:sp>
          <p:nvSpPr>
            <p:cNvPr id="93" name="角丸四角形 92"/>
            <p:cNvSpPr/>
            <p:nvPr/>
          </p:nvSpPr>
          <p:spPr bwMode="auto">
            <a:xfrm>
              <a:off x="2051973" y="3699004"/>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smtClean="0">
                  <a:latin typeface="Arial Narrow" panose="020B0606020202030204" pitchFamily="34" charset="0"/>
                </a:rPr>
                <a:t>製品</a:t>
              </a:r>
              <a:endParaRPr kumimoji="1" lang="ja-JP" altLang="en-US" dirty="0">
                <a:latin typeface="Arial Narrow" panose="020B0606020202030204" pitchFamily="34" charset="0"/>
              </a:endParaRPr>
            </a:p>
          </p:txBody>
        </p:sp>
        <p:sp>
          <p:nvSpPr>
            <p:cNvPr id="94" name="角丸四角形 93"/>
            <p:cNvSpPr/>
            <p:nvPr/>
          </p:nvSpPr>
          <p:spPr bwMode="auto">
            <a:xfrm>
              <a:off x="611956" y="3699004"/>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smtClean="0">
                  <a:latin typeface="Arial Narrow" panose="020B0606020202030204" pitchFamily="34" charset="0"/>
                </a:rPr>
                <a:t>製品</a:t>
              </a:r>
              <a:endParaRPr kumimoji="1" lang="ja-JP" altLang="en-US" dirty="0">
                <a:latin typeface="Arial Narrow" panose="020B0606020202030204" pitchFamily="34" charset="0"/>
              </a:endParaRPr>
            </a:p>
          </p:txBody>
        </p:sp>
      </p:grpSp>
      <p:sp>
        <p:nvSpPr>
          <p:cNvPr id="7" name="正方形/長方形 6"/>
          <p:cNvSpPr/>
          <p:nvPr/>
        </p:nvSpPr>
        <p:spPr bwMode="auto">
          <a:xfrm>
            <a:off x="-18483" y="2817094"/>
            <a:ext cx="1512168" cy="720080"/>
          </a:xfrm>
          <a:prstGeom prst="rect">
            <a:avLst/>
          </a:prstGeom>
          <a:solidFill>
            <a:schemeClr val="bg1"/>
          </a:solidFill>
          <a:ln>
            <a:noFill/>
            <a:headEnd/>
            <a:tailEnd type="none" w="sm" len="med"/>
          </a:ln>
          <a:effectLst/>
          <a:ex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592150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55556E-7 1.85185E-6 L 0.15764 1.85185E-6 " pathEditMode="relative" rAng="0" ptsTypes="AA">
                                      <p:cBhvr>
                                        <p:cTn id="6" dur="1000" fill="hold"/>
                                        <p:tgtEl>
                                          <p:spTgt spid="6"/>
                                        </p:tgtEl>
                                        <p:attrNameLst>
                                          <p:attrName>ppt_x</p:attrName>
                                          <p:attrName>ppt_y</p:attrName>
                                        </p:attrNameLst>
                                      </p:cBhvr>
                                      <p:rCtr x="7882"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15764 1.85185E-6 L 0.3151 1.85185E-6 " pathEditMode="relative" rAng="0" ptsTypes="AA">
                                      <p:cBhvr>
                                        <p:cTn id="10" dur="1000" fill="hold"/>
                                        <p:tgtEl>
                                          <p:spTgt spid="6"/>
                                        </p:tgtEl>
                                        <p:attrNameLst>
                                          <p:attrName>ppt_x</p:attrName>
                                          <p:attrName>ppt_y</p:attrName>
                                        </p:attrNameLst>
                                      </p:cBhvr>
                                      <p:rCtr x="7865"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3151 1.85185E-6 L 0.4724 1.85185E-6 " pathEditMode="relative" rAng="0" ptsTypes="AA">
                                      <p:cBhvr>
                                        <p:cTn id="14" dur="1000" fill="hold"/>
                                        <p:tgtEl>
                                          <p:spTgt spid="6"/>
                                        </p:tgtEl>
                                        <p:attrNameLst>
                                          <p:attrName>ppt_x</p:attrName>
                                          <p:attrName>ppt_y</p:attrName>
                                        </p:attrNameLst>
                                      </p:cBhvr>
                                      <p:rCtr x="7865" y="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4724 1.85185E-6 L 0.62986 1.85185E-6 " pathEditMode="relative" rAng="0" ptsTypes="AA">
                                      <p:cBhvr>
                                        <p:cTn id="18" dur="1000" fill="hold"/>
                                        <p:tgtEl>
                                          <p:spTgt spid="6"/>
                                        </p:tgtEl>
                                        <p:attrNameLst>
                                          <p:attrName>ppt_x</p:attrName>
                                          <p:attrName>ppt_y</p:attrName>
                                        </p:attrNameLst>
                                      </p:cBhvr>
                                      <p:rCtr x="78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3" name="直線コネクタ 92"/>
          <p:cNvCxnSpPr/>
          <p:nvPr/>
        </p:nvCxnSpPr>
        <p:spPr bwMode="auto">
          <a:xfrm flipH="1">
            <a:off x="6912027" y="3338999"/>
            <a:ext cx="360003" cy="0"/>
          </a:xfrm>
          <a:prstGeom prst="line">
            <a:avLst/>
          </a:prstGeom>
          <a:noFill/>
          <a:ln w="9525" cap="flat" cmpd="sng" algn="ctr">
            <a:solidFill>
              <a:schemeClr val="tx1"/>
            </a:solidFill>
            <a:prstDash val="dash"/>
            <a:round/>
            <a:headEnd type="none" w="med" len="med"/>
            <a:tailEnd type="none" w="med" len="med"/>
          </a:ln>
          <a:effectLst/>
        </p:spPr>
      </p:cxnSp>
      <p:cxnSp>
        <p:nvCxnSpPr>
          <p:cNvPr id="89" name="直線コネクタ 88"/>
          <p:cNvCxnSpPr/>
          <p:nvPr/>
        </p:nvCxnSpPr>
        <p:spPr bwMode="auto">
          <a:xfrm>
            <a:off x="4932004" y="2618991"/>
            <a:ext cx="450005" cy="0"/>
          </a:xfrm>
          <a:prstGeom prst="line">
            <a:avLst/>
          </a:prstGeom>
          <a:noFill/>
          <a:ln w="9525" cap="flat" cmpd="sng" algn="ctr">
            <a:solidFill>
              <a:schemeClr val="tx1"/>
            </a:solidFill>
            <a:prstDash val="dash"/>
            <a:round/>
            <a:headEnd type="none" w="med" len="med"/>
            <a:tailEnd type="none" w="med" len="med"/>
          </a:ln>
          <a:effectLst/>
        </p:spPr>
      </p:cxnSp>
      <p:cxnSp>
        <p:nvCxnSpPr>
          <p:cNvPr id="86" name="直線コネクタ 85"/>
          <p:cNvCxnSpPr/>
          <p:nvPr/>
        </p:nvCxnSpPr>
        <p:spPr bwMode="auto">
          <a:xfrm>
            <a:off x="3131984" y="1988984"/>
            <a:ext cx="450005"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lang="ja-JP" altLang="en-US" dirty="0" smtClean="0"/>
              <a:t>パイプライン化による性能向上</a:t>
            </a:r>
            <a:endParaRPr kumimoji="1" lang="ja-JP" altLang="en-US" dirty="0"/>
          </a:p>
        </p:txBody>
      </p:sp>
      <p:grpSp>
        <p:nvGrpSpPr>
          <p:cNvPr id="5" name="グループ化 4"/>
          <p:cNvGrpSpPr/>
          <p:nvPr/>
        </p:nvGrpSpPr>
        <p:grpSpPr>
          <a:xfrm>
            <a:off x="1205869" y="1845004"/>
            <a:ext cx="2073428" cy="431940"/>
            <a:chOff x="971600" y="5445224"/>
            <a:chExt cx="7256909" cy="576064"/>
          </a:xfrm>
        </p:grpSpPr>
        <p:sp>
          <p:nvSpPr>
            <p:cNvPr id="6" name="平行四辺形 5"/>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p:nvSpPr>
          <p:spPr bwMode="auto">
            <a:xfrm>
              <a:off x="971600" y="5445224"/>
              <a:ext cx="7256909"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cxnSp>
        <p:nvCxnSpPr>
          <p:cNvPr id="96" name="直線矢印コネクタ 95"/>
          <p:cNvCxnSpPr/>
          <p:nvPr/>
        </p:nvCxnSpPr>
        <p:spPr bwMode="auto">
          <a:xfrm>
            <a:off x="701957" y="1628980"/>
            <a:ext cx="6480720"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98" name="直線コネクタ 97"/>
          <p:cNvCxnSpPr/>
          <p:nvPr/>
        </p:nvCxnSpPr>
        <p:spPr bwMode="auto">
          <a:xfrm>
            <a:off x="4031994" y="5859027"/>
            <a:ext cx="360004" cy="0"/>
          </a:xfrm>
          <a:prstGeom prst="line">
            <a:avLst/>
          </a:prstGeom>
          <a:noFill/>
          <a:ln w="9525" cap="flat" cmpd="sng" algn="ctr">
            <a:solidFill>
              <a:schemeClr val="tx1"/>
            </a:solidFill>
            <a:prstDash val="dash"/>
            <a:round/>
            <a:headEnd type="none" w="med" len="med"/>
            <a:tailEnd type="none" w="med" len="med"/>
          </a:ln>
          <a:effectLst/>
        </p:spPr>
      </p:cxnSp>
      <p:cxnSp>
        <p:nvCxnSpPr>
          <p:cNvPr id="99" name="直線コネクタ 98"/>
          <p:cNvCxnSpPr/>
          <p:nvPr/>
        </p:nvCxnSpPr>
        <p:spPr bwMode="auto">
          <a:xfrm flipV="1">
            <a:off x="3311986" y="4599013"/>
            <a:ext cx="360004" cy="4708"/>
          </a:xfrm>
          <a:prstGeom prst="line">
            <a:avLst/>
          </a:prstGeom>
          <a:noFill/>
          <a:ln w="9525" cap="flat" cmpd="sng" algn="ctr">
            <a:solidFill>
              <a:schemeClr val="tx1"/>
            </a:solidFill>
            <a:prstDash val="dash"/>
            <a:round/>
            <a:headEnd type="none" w="med" len="med"/>
            <a:tailEnd type="none" w="med" len="med"/>
          </a:ln>
          <a:effectLst/>
        </p:spPr>
      </p:cxnSp>
      <p:cxnSp>
        <p:nvCxnSpPr>
          <p:cNvPr id="100" name="直線コネクタ 99"/>
          <p:cNvCxnSpPr/>
          <p:nvPr/>
        </p:nvCxnSpPr>
        <p:spPr bwMode="auto">
          <a:xfrm>
            <a:off x="3671990" y="5229020"/>
            <a:ext cx="360004" cy="0"/>
          </a:xfrm>
          <a:prstGeom prst="line">
            <a:avLst/>
          </a:prstGeom>
          <a:noFill/>
          <a:ln w="9525" cap="flat" cmpd="sng" algn="ctr">
            <a:solidFill>
              <a:schemeClr val="tx1"/>
            </a:solidFill>
            <a:prstDash val="dash"/>
            <a:round/>
            <a:headEnd type="none" w="med" len="med"/>
            <a:tailEnd type="none" w="med" len="med"/>
          </a:ln>
          <a:effectLst/>
        </p:spPr>
      </p:cxnSp>
      <p:cxnSp>
        <p:nvCxnSpPr>
          <p:cNvPr id="143" name="直線矢印コネクタ 142"/>
          <p:cNvCxnSpPr/>
          <p:nvPr/>
        </p:nvCxnSpPr>
        <p:spPr bwMode="auto">
          <a:xfrm>
            <a:off x="629949" y="4221268"/>
            <a:ext cx="6480720"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611956" y="1178975"/>
            <a:ext cx="2954655" cy="369332"/>
          </a:xfrm>
          <a:prstGeom prst="rect">
            <a:avLst/>
          </a:prstGeom>
        </p:spPr>
        <p:txBody>
          <a:bodyPr wrap="none">
            <a:spAutoFit/>
          </a:bodyPr>
          <a:lstStyle/>
          <a:p>
            <a:r>
              <a:rPr lang="ja-JP" altLang="en-US" dirty="0" smtClean="0">
                <a:solidFill>
                  <a:schemeClr val="tx1">
                    <a:lumMod val="65000"/>
                    <a:lumOff val="35000"/>
                  </a:schemeClr>
                </a:solidFill>
              </a:rPr>
              <a:t>パイプライン化しない場合</a:t>
            </a:r>
            <a:endParaRPr lang="ja-JP" altLang="en-US" dirty="0">
              <a:solidFill>
                <a:schemeClr val="tx1">
                  <a:lumMod val="65000"/>
                  <a:lumOff val="35000"/>
                </a:schemeClr>
              </a:solidFill>
            </a:endParaRPr>
          </a:p>
        </p:txBody>
      </p:sp>
      <p:sp>
        <p:nvSpPr>
          <p:cNvPr id="153" name="正方形/長方形 152"/>
          <p:cNvSpPr/>
          <p:nvPr/>
        </p:nvSpPr>
        <p:spPr>
          <a:xfrm>
            <a:off x="521955" y="3789004"/>
            <a:ext cx="2723823" cy="369332"/>
          </a:xfrm>
          <a:prstGeom prst="rect">
            <a:avLst/>
          </a:prstGeom>
        </p:spPr>
        <p:txBody>
          <a:bodyPr wrap="none">
            <a:spAutoFit/>
          </a:bodyPr>
          <a:lstStyle/>
          <a:p>
            <a:r>
              <a:rPr lang="ja-JP" altLang="en-US" dirty="0" smtClean="0">
                <a:solidFill>
                  <a:schemeClr val="tx1">
                    <a:lumMod val="65000"/>
                    <a:lumOff val="35000"/>
                  </a:schemeClr>
                </a:solidFill>
              </a:rPr>
              <a:t>パイプライン化した場合</a:t>
            </a:r>
            <a:endParaRPr lang="ja-JP" altLang="en-US" dirty="0">
              <a:solidFill>
                <a:schemeClr val="tx1">
                  <a:lumMod val="65000"/>
                  <a:lumOff val="35000"/>
                </a:schemeClr>
              </a:solidFill>
            </a:endParaRPr>
          </a:p>
        </p:txBody>
      </p:sp>
      <p:grpSp>
        <p:nvGrpSpPr>
          <p:cNvPr id="172" name="グループ化 171"/>
          <p:cNvGrpSpPr/>
          <p:nvPr/>
        </p:nvGrpSpPr>
        <p:grpSpPr>
          <a:xfrm>
            <a:off x="1242251" y="4437148"/>
            <a:ext cx="2091745" cy="360040"/>
            <a:chOff x="1832183" y="2276872"/>
            <a:chExt cx="2091745" cy="360040"/>
          </a:xfrm>
        </p:grpSpPr>
        <p:grpSp>
          <p:nvGrpSpPr>
            <p:cNvPr id="173" name="グループ化 172"/>
            <p:cNvGrpSpPr/>
            <p:nvPr/>
          </p:nvGrpSpPr>
          <p:grpSpPr>
            <a:xfrm>
              <a:off x="1832183" y="2276872"/>
              <a:ext cx="576064" cy="360040"/>
              <a:chOff x="971600" y="5445224"/>
              <a:chExt cx="7256909" cy="576064"/>
            </a:xfrm>
          </p:grpSpPr>
          <p:sp>
            <p:nvSpPr>
              <p:cNvPr id="183" name="平行四辺形 182"/>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4" name="平行四辺形 183"/>
              <p:cNvSpPr/>
              <p:nvPr/>
            </p:nvSpPr>
            <p:spPr bwMode="auto">
              <a:xfrm>
                <a:off x="971600" y="5445224"/>
                <a:ext cx="7256909"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4" name="グループ化 173"/>
            <p:cNvGrpSpPr/>
            <p:nvPr/>
          </p:nvGrpSpPr>
          <p:grpSpPr>
            <a:xfrm>
              <a:off x="2336239" y="2276872"/>
              <a:ext cx="571610" cy="360040"/>
              <a:chOff x="683976" y="5445224"/>
              <a:chExt cx="7200800" cy="576064"/>
            </a:xfrm>
          </p:grpSpPr>
          <p:sp>
            <p:nvSpPr>
              <p:cNvPr id="181" name="平行四辺形 180"/>
              <p:cNvSpPr/>
              <p:nvPr/>
            </p:nvSpPr>
            <p:spPr bwMode="auto">
              <a:xfrm>
                <a:off x="683976" y="5517232"/>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2" name="平行四辺形 181"/>
              <p:cNvSpPr/>
              <p:nvPr/>
            </p:nvSpPr>
            <p:spPr bwMode="auto">
              <a:xfrm>
                <a:off x="683976" y="5445224"/>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5" name="グループ化 174"/>
            <p:cNvGrpSpPr/>
            <p:nvPr/>
          </p:nvGrpSpPr>
          <p:grpSpPr>
            <a:xfrm>
              <a:off x="2840295" y="2276872"/>
              <a:ext cx="571610" cy="360040"/>
              <a:chOff x="396352" y="5445224"/>
              <a:chExt cx="7200800" cy="576064"/>
            </a:xfrm>
          </p:grpSpPr>
          <p:sp>
            <p:nvSpPr>
              <p:cNvPr id="179" name="平行四辺形 178"/>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0" name="平行四辺形 179"/>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6" name="グループ化 175"/>
            <p:cNvGrpSpPr/>
            <p:nvPr/>
          </p:nvGrpSpPr>
          <p:grpSpPr>
            <a:xfrm>
              <a:off x="3344351" y="2276872"/>
              <a:ext cx="579577" cy="360040"/>
              <a:chOff x="120602" y="5445224"/>
              <a:chExt cx="7200800" cy="576064"/>
            </a:xfrm>
          </p:grpSpPr>
          <p:sp>
            <p:nvSpPr>
              <p:cNvPr id="177" name="平行四辺形 176"/>
              <p:cNvSpPr/>
              <p:nvPr/>
            </p:nvSpPr>
            <p:spPr bwMode="auto">
              <a:xfrm>
                <a:off x="120602" y="5517232"/>
                <a:ext cx="7200800" cy="504056"/>
              </a:xfrm>
              <a:prstGeom prst="parallelogram">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8" name="平行四辺形 177"/>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85" name="グループ化 184"/>
          <p:cNvGrpSpPr/>
          <p:nvPr/>
        </p:nvGrpSpPr>
        <p:grpSpPr>
          <a:xfrm>
            <a:off x="1602255" y="5067155"/>
            <a:ext cx="2091745" cy="360040"/>
            <a:chOff x="1832183" y="2276872"/>
            <a:chExt cx="2091745" cy="360040"/>
          </a:xfrm>
        </p:grpSpPr>
        <p:grpSp>
          <p:nvGrpSpPr>
            <p:cNvPr id="186" name="グループ化 185"/>
            <p:cNvGrpSpPr/>
            <p:nvPr/>
          </p:nvGrpSpPr>
          <p:grpSpPr>
            <a:xfrm>
              <a:off x="1832183" y="2276872"/>
              <a:ext cx="576064" cy="360040"/>
              <a:chOff x="971600" y="5445224"/>
              <a:chExt cx="7256909" cy="576064"/>
            </a:xfrm>
          </p:grpSpPr>
          <p:sp>
            <p:nvSpPr>
              <p:cNvPr id="196" name="平行四辺形 195"/>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7" name="平行四辺形 196"/>
              <p:cNvSpPr/>
              <p:nvPr/>
            </p:nvSpPr>
            <p:spPr bwMode="auto">
              <a:xfrm>
                <a:off x="971600" y="5445224"/>
                <a:ext cx="7256909"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7" name="グループ化 186"/>
            <p:cNvGrpSpPr/>
            <p:nvPr/>
          </p:nvGrpSpPr>
          <p:grpSpPr>
            <a:xfrm>
              <a:off x="2336239" y="2276872"/>
              <a:ext cx="571610" cy="360040"/>
              <a:chOff x="683976" y="5445224"/>
              <a:chExt cx="7200800" cy="576064"/>
            </a:xfrm>
          </p:grpSpPr>
          <p:sp>
            <p:nvSpPr>
              <p:cNvPr id="194" name="平行四辺形 193"/>
              <p:cNvSpPr/>
              <p:nvPr/>
            </p:nvSpPr>
            <p:spPr bwMode="auto">
              <a:xfrm>
                <a:off x="683976" y="5517232"/>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5" name="平行四辺形 194"/>
              <p:cNvSpPr/>
              <p:nvPr/>
            </p:nvSpPr>
            <p:spPr bwMode="auto">
              <a:xfrm>
                <a:off x="683976" y="5445224"/>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8" name="グループ化 187"/>
            <p:cNvGrpSpPr/>
            <p:nvPr/>
          </p:nvGrpSpPr>
          <p:grpSpPr>
            <a:xfrm>
              <a:off x="2840295" y="2276872"/>
              <a:ext cx="571610" cy="360040"/>
              <a:chOff x="396352" y="5445224"/>
              <a:chExt cx="7200800" cy="576064"/>
            </a:xfrm>
          </p:grpSpPr>
          <p:sp>
            <p:nvSpPr>
              <p:cNvPr id="192" name="平行四辺形 191"/>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3" name="平行四辺形 192"/>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9" name="グループ化 188"/>
            <p:cNvGrpSpPr/>
            <p:nvPr/>
          </p:nvGrpSpPr>
          <p:grpSpPr>
            <a:xfrm>
              <a:off x="3344351" y="2276872"/>
              <a:ext cx="579577" cy="360040"/>
              <a:chOff x="120602" y="5445224"/>
              <a:chExt cx="7200800" cy="576064"/>
            </a:xfrm>
          </p:grpSpPr>
          <p:sp>
            <p:nvSpPr>
              <p:cNvPr id="190" name="平行四辺形 189"/>
              <p:cNvSpPr/>
              <p:nvPr/>
            </p:nvSpPr>
            <p:spPr bwMode="auto">
              <a:xfrm>
                <a:off x="120602" y="5517232"/>
                <a:ext cx="7200800" cy="504056"/>
              </a:xfrm>
              <a:prstGeom prst="parallelogram">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1" name="平行四辺形 190"/>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98" name="グループ化 197"/>
          <p:cNvGrpSpPr/>
          <p:nvPr/>
        </p:nvGrpSpPr>
        <p:grpSpPr>
          <a:xfrm>
            <a:off x="1962259" y="5697162"/>
            <a:ext cx="2091745" cy="360040"/>
            <a:chOff x="1832183" y="2276872"/>
            <a:chExt cx="2091745" cy="360040"/>
          </a:xfrm>
        </p:grpSpPr>
        <p:grpSp>
          <p:nvGrpSpPr>
            <p:cNvPr id="199" name="グループ化 198"/>
            <p:cNvGrpSpPr/>
            <p:nvPr/>
          </p:nvGrpSpPr>
          <p:grpSpPr>
            <a:xfrm>
              <a:off x="1832183" y="2276872"/>
              <a:ext cx="576064" cy="360040"/>
              <a:chOff x="971600" y="5445224"/>
              <a:chExt cx="7256909" cy="576064"/>
            </a:xfrm>
          </p:grpSpPr>
          <p:sp>
            <p:nvSpPr>
              <p:cNvPr id="209" name="平行四辺形 208"/>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0" name="平行四辺形 209"/>
              <p:cNvSpPr/>
              <p:nvPr/>
            </p:nvSpPr>
            <p:spPr bwMode="auto">
              <a:xfrm>
                <a:off x="971600" y="5445224"/>
                <a:ext cx="7256909"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0" name="グループ化 199"/>
            <p:cNvGrpSpPr/>
            <p:nvPr/>
          </p:nvGrpSpPr>
          <p:grpSpPr>
            <a:xfrm>
              <a:off x="2336239" y="2276872"/>
              <a:ext cx="571610" cy="360040"/>
              <a:chOff x="683976" y="5445224"/>
              <a:chExt cx="7200800" cy="576064"/>
            </a:xfrm>
          </p:grpSpPr>
          <p:sp>
            <p:nvSpPr>
              <p:cNvPr id="207" name="平行四辺形 206"/>
              <p:cNvSpPr/>
              <p:nvPr/>
            </p:nvSpPr>
            <p:spPr bwMode="auto">
              <a:xfrm>
                <a:off x="683976" y="5517232"/>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8" name="平行四辺形 207"/>
              <p:cNvSpPr/>
              <p:nvPr/>
            </p:nvSpPr>
            <p:spPr bwMode="auto">
              <a:xfrm>
                <a:off x="683976" y="5445224"/>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1" name="グループ化 200"/>
            <p:cNvGrpSpPr/>
            <p:nvPr/>
          </p:nvGrpSpPr>
          <p:grpSpPr>
            <a:xfrm>
              <a:off x="2840295" y="2276872"/>
              <a:ext cx="571610" cy="360040"/>
              <a:chOff x="396352" y="5445224"/>
              <a:chExt cx="7200800" cy="576064"/>
            </a:xfrm>
          </p:grpSpPr>
          <p:sp>
            <p:nvSpPr>
              <p:cNvPr id="205" name="平行四辺形 204"/>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6" name="平行四辺形 205"/>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2" name="グループ化 201"/>
            <p:cNvGrpSpPr/>
            <p:nvPr/>
          </p:nvGrpSpPr>
          <p:grpSpPr>
            <a:xfrm>
              <a:off x="3344351" y="2276872"/>
              <a:ext cx="579577" cy="360040"/>
              <a:chOff x="120602" y="5445224"/>
              <a:chExt cx="7200800" cy="576064"/>
            </a:xfrm>
          </p:grpSpPr>
          <p:sp>
            <p:nvSpPr>
              <p:cNvPr id="203" name="平行四辺形 202"/>
              <p:cNvSpPr/>
              <p:nvPr/>
            </p:nvSpPr>
            <p:spPr bwMode="auto">
              <a:xfrm>
                <a:off x="120602" y="5517232"/>
                <a:ext cx="7200800" cy="504056"/>
              </a:xfrm>
              <a:prstGeom prst="parallelogram">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4" name="平行四辺形 203"/>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sp>
        <p:nvSpPr>
          <p:cNvPr id="212" name="角丸四角形 211"/>
          <p:cNvSpPr/>
          <p:nvPr/>
        </p:nvSpPr>
        <p:spPr bwMode="auto">
          <a:xfrm>
            <a:off x="3581989" y="1808982"/>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smtClean="0">
                <a:latin typeface="Arial Narrow" panose="020B0606020202030204" pitchFamily="34" charset="0"/>
              </a:rPr>
              <a:t>製品</a:t>
            </a:r>
            <a:endParaRPr kumimoji="1" lang="ja-JP" altLang="en-US" dirty="0">
              <a:latin typeface="Arial Narrow" panose="020B0606020202030204" pitchFamily="34" charset="0"/>
            </a:endParaRPr>
          </a:p>
        </p:txBody>
      </p:sp>
      <p:sp>
        <p:nvSpPr>
          <p:cNvPr id="213" name="角丸四角形 212"/>
          <p:cNvSpPr/>
          <p:nvPr/>
        </p:nvSpPr>
        <p:spPr bwMode="auto">
          <a:xfrm>
            <a:off x="5382009" y="2438989"/>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14" name="角丸四角形 213"/>
          <p:cNvSpPr/>
          <p:nvPr/>
        </p:nvSpPr>
        <p:spPr bwMode="auto">
          <a:xfrm>
            <a:off x="7272030" y="3158997"/>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16" name="角丸四角形 215"/>
          <p:cNvSpPr/>
          <p:nvPr/>
        </p:nvSpPr>
        <p:spPr bwMode="auto">
          <a:xfrm>
            <a:off x="3671990" y="4419011"/>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17" name="角丸四角形 216"/>
          <p:cNvSpPr/>
          <p:nvPr/>
        </p:nvSpPr>
        <p:spPr bwMode="auto">
          <a:xfrm>
            <a:off x="4031994" y="5049018"/>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18" name="角丸四角形 217"/>
          <p:cNvSpPr/>
          <p:nvPr/>
        </p:nvSpPr>
        <p:spPr bwMode="auto">
          <a:xfrm>
            <a:off x="4391998" y="5679025"/>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nvGrpSpPr>
          <p:cNvPr id="97" name="グループ化 96"/>
          <p:cNvGrpSpPr/>
          <p:nvPr/>
        </p:nvGrpSpPr>
        <p:grpSpPr>
          <a:xfrm>
            <a:off x="3005889" y="2456946"/>
            <a:ext cx="2073428" cy="431940"/>
            <a:chOff x="971600" y="5445224"/>
            <a:chExt cx="7256909" cy="576064"/>
          </a:xfrm>
        </p:grpSpPr>
        <p:sp>
          <p:nvSpPr>
            <p:cNvPr id="101" name="平行四辺形 100"/>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2" name="平行四辺形 101"/>
            <p:cNvSpPr/>
            <p:nvPr/>
          </p:nvSpPr>
          <p:spPr bwMode="auto">
            <a:xfrm>
              <a:off x="971600" y="5445224"/>
              <a:ext cx="7256909"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3" name="グループ化 102"/>
          <p:cNvGrpSpPr/>
          <p:nvPr/>
        </p:nvGrpSpPr>
        <p:grpSpPr>
          <a:xfrm>
            <a:off x="4895910" y="3176954"/>
            <a:ext cx="2073428" cy="431940"/>
            <a:chOff x="971600" y="5445224"/>
            <a:chExt cx="7256909" cy="576064"/>
          </a:xfrm>
        </p:grpSpPr>
        <p:sp>
          <p:nvSpPr>
            <p:cNvPr id="104" name="平行四辺形 103"/>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5" name="平行四辺形 104"/>
            <p:cNvSpPr/>
            <p:nvPr/>
          </p:nvSpPr>
          <p:spPr bwMode="auto">
            <a:xfrm>
              <a:off x="971600" y="5445224"/>
              <a:ext cx="7256909"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6" name="正方形/長方形 105"/>
          <p:cNvSpPr/>
          <p:nvPr/>
        </p:nvSpPr>
        <p:spPr>
          <a:xfrm>
            <a:off x="6102017" y="2438989"/>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Tree>
    <p:extLst>
      <p:ext uri="{BB962C8B-B14F-4D97-AF65-F5344CB8AC3E}">
        <p14:creationId xmlns:p14="http://schemas.microsoft.com/office/powerpoint/2010/main" val="2082093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命令パイプライン</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smtClean="0"/>
              <a:t>シングル・サイクル・プロセッサの動作</a:t>
            </a:r>
            <a:endParaRPr kumimoji="1" lang="en-US" altLang="ja-JP" dirty="0" smtClean="0"/>
          </a:p>
          <a:p>
            <a:pPr lvl="1"/>
            <a:r>
              <a:rPr lang="ja-JP" altLang="en-US" dirty="0" smtClean="0"/>
              <a:t>パイプライン化を前提とした構造のものを使って復習</a:t>
            </a:r>
            <a:endParaRPr lang="en-US" altLang="ja-JP" dirty="0" smtClean="0"/>
          </a:p>
          <a:p>
            <a:pPr lvl="1"/>
            <a:r>
              <a:rPr lang="ja-JP" altLang="en-US" dirty="0" smtClean="0"/>
              <a:t>全ての命令の処理が１サイクルで完結</a:t>
            </a:r>
            <a:endParaRPr lang="en-US" altLang="ja-JP" dirty="0" smtClean="0"/>
          </a:p>
          <a:p>
            <a:pPr marL="457200" indent="-457200">
              <a:buFont typeface="+mj-lt"/>
              <a:buAutoNum type="arabicPeriod"/>
            </a:pPr>
            <a:r>
              <a:rPr kumimoji="1" lang="ja-JP" altLang="en-US" dirty="0" smtClean="0"/>
              <a:t>上記のパイプライン化</a:t>
            </a:r>
            <a:endParaRPr kumimoji="1" lang="en-US" altLang="ja-JP" dirty="0" smtClean="0"/>
          </a:p>
          <a:p>
            <a:pPr marL="817200" lvl="1" indent="-457200">
              <a:buFont typeface="+mj-lt"/>
              <a:buAutoNum type="arabicPeriod"/>
            </a:pPr>
            <a:r>
              <a:rPr kumimoji="1" lang="ja-JP" altLang="en-US" dirty="0" smtClean="0"/>
              <a:t>具体的にどうパイプライン化するか</a:t>
            </a:r>
            <a:endParaRPr kumimoji="1" lang="en-US" altLang="ja-JP" dirty="0" smtClean="0"/>
          </a:p>
          <a:p>
            <a:pPr marL="457200" indent="-457200">
              <a:buFont typeface="+mj-lt"/>
              <a:buAutoNum type="arabicPeriod"/>
            </a:pPr>
            <a:r>
              <a:rPr lang="ja-JP" altLang="en-US" dirty="0" smtClean="0"/>
              <a:t>ハザード</a:t>
            </a:r>
            <a:endParaRPr kumimoji="1" lang="ja-JP" altLang="en-US" dirty="0"/>
          </a:p>
        </p:txBody>
      </p:sp>
    </p:spTree>
    <p:extLst>
      <p:ext uri="{BB962C8B-B14F-4D97-AF65-F5344CB8AC3E}">
        <p14:creationId xmlns:p14="http://schemas.microsoft.com/office/powerpoint/2010/main" val="23384122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ベースとなるシングル・サイクル・プロセッサ</a:t>
            </a:r>
            <a:endParaRPr kumimoji="1" lang="ja-JP" altLang="en-US" dirty="0"/>
          </a:p>
        </p:txBody>
      </p:sp>
      <p:sp>
        <p:nvSpPr>
          <p:cNvPr id="3" name="テキスト プレースホルダー 2"/>
          <p:cNvSpPr>
            <a:spLocks noGrp="1"/>
          </p:cNvSpPr>
          <p:nvPr>
            <p:ph type="body" sz="quarter" idx="10"/>
          </p:nvPr>
        </p:nvSpPr>
        <p:spPr>
          <a:xfrm>
            <a:off x="611956" y="4689014"/>
            <a:ext cx="8280092" cy="1259707"/>
          </a:xfrm>
        </p:spPr>
        <p:txBody>
          <a:bodyPr anchor="t"/>
          <a:lstStyle/>
          <a:p>
            <a:r>
              <a:rPr kumimoji="1" lang="ja-JP" altLang="en-US" dirty="0" smtClean="0"/>
              <a:t>以前説明したものとの違い：</a:t>
            </a:r>
            <a:endParaRPr kumimoji="1" lang="en-US" altLang="ja-JP" dirty="0" smtClean="0"/>
          </a:p>
          <a:p>
            <a:pPr lvl="1"/>
            <a:r>
              <a:rPr kumimoji="1" lang="ja-JP" altLang="en-US" dirty="0" smtClean="0"/>
              <a:t>メモリが命令メモリとデータメモリに別れている</a:t>
            </a:r>
          </a:p>
          <a:p>
            <a:pPr lvl="1"/>
            <a:r>
              <a:rPr kumimoji="1" lang="ja-JP" altLang="en-US" dirty="0" smtClean="0"/>
              <a:t>算術 </a:t>
            </a:r>
            <a:r>
              <a:rPr kumimoji="1" lang="en-US" altLang="ja-JP" dirty="0" smtClean="0"/>
              <a:t>&amp; </a:t>
            </a:r>
            <a:r>
              <a:rPr kumimoji="1" lang="ja-JP" altLang="en-US" dirty="0" smtClean="0"/>
              <a:t>論理演算，ロード，ストアのみを実行可能</a:t>
            </a:r>
            <a:endParaRPr kumimoji="1" lang="en-US" altLang="ja-JP" dirty="0" smtClean="0"/>
          </a:p>
          <a:p>
            <a:pPr lvl="2"/>
            <a:r>
              <a:rPr kumimoji="1" lang="ja-JP" altLang="en-US" dirty="0" smtClean="0"/>
              <a:t>分岐とジャンプは，簡単のために今は考えない</a:t>
            </a:r>
            <a:endParaRPr kumimoji="1" lang="ja-JP" altLang="en-US" dirty="0"/>
          </a:p>
        </p:txBody>
      </p:sp>
      <p:sp>
        <p:nvSpPr>
          <p:cNvPr id="4" name="正方形/長方形 3"/>
          <p:cNvSpPr/>
          <p:nvPr/>
        </p:nvSpPr>
        <p:spPr bwMode="auto">
          <a:xfrm>
            <a:off x="971960" y="2708992"/>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en-US" altLang="ja-JP" sz="1600" dirty="0" smtClean="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PC</a:t>
            </a:r>
            <a:endParaRPr kumimoji="1" lang="ja-JP" altLang="en-US" dirty="0" smtClean="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3" name="正方形/長方形 22"/>
          <p:cNvSpPr/>
          <p:nvPr/>
        </p:nvSpPr>
        <p:spPr bwMode="auto">
          <a:xfrm>
            <a:off x="971960" y="3248998"/>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アドレス</a:t>
            </a:r>
          </a:p>
        </p:txBody>
      </p:sp>
      <p:sp>
        <p:nvSpPr>
          <p:cNvPr id="24" name="正方形/長方形 23"/>
          <p:cNvSpPr/>
          <p:nvPr/>
        </p:nvSpPr>
        <p:spPr bwMode="auto">
          <a:xfrm>
            <a:off x="2051972" y="3248998"/>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smtClean="0">
                <a:latin typeface="メイリオ" panose="020B0604030504040204" pitchFamily="50" charset="-128"/>
                <a:ea typeface="メイリオ" panose="020B0604030504040204" pitchFamily="50" charset="-128"/>
              </a:rPr>
              <a:t>命令</a:t>
            </a:r>
          </a:p>
        </p:txBody>
      </p: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7" name="正方形/長方形 26"/>
          <p:cNvSpPr/>
          <p:nvPr/>
        </p:nvSpPr>
        <p:spPr bwMode="auto">
          <a:xfrm>
            <a:off x="3131984" y="2708992"/>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書き込みデータ</a:t>
            </a:r>
          </a:p>
        </p:txBody>
      </p:sp>
      <p:sp>
        <p:nvSpPr>
          <p:cNvPr id="28" name="正方形/長方形 27"/>
          <p:cNvSpPr/>
          <p:nvPr/>
        </p:nvSpPr>
        <p:spPr bwMode="auto">
          <a:xfrm>
            <a:off x="3131984" y="306899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書き</a:t>
            </a:r>
            <a:r>
              <a:rPr kumimoji="1" lang="en-US" altLang="ja-JP" sz="1200" dirty="0" smtClean="0">
                <a:latin typeface="メイリオ" panose="020B0604030504040204" pitchFamily="50" charset="-128"/>
                <a:ea typeface="メイリオ" panose="020B0604030504040204" pitchFamily="50" charset="-128"/>
              </a:rPr>
              <a:t>REG</a:t>
            </a:r>
            <a:r>
              <a:rPr kumimoji="1" lang="ja-JP" altLang="en-US" sz="1200" dirty="0" smtClean="0">
                <a:latin typeface="メイリオ" panose="020B0604030504040204" pitchFamily="50" charset="-128"/>
                <a:ea typeface="メイリオ" panose="020B0604030504040204" pitchFamily="50" charset="-128"/>
              </a:rPr>
              <a:t>番号</a:t>
            </a:r>
          </a:p>
        </p:txBody>
      </p:sp>
      <p:sp>
        <p:nvSpPr>
          <p:cNvPr id="29" name="正方形/長方形 28"/>
          <p:cNvSpPr/>
          <p:nvPr/>
        </p:nvSpPr>
        <p:spPr bwMode="auto">
          <a:xfrm>
            <a:off x="3131984" y="3429000"/>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読み</a:t>
            </a:r>
            <a:r>
              <a:rPr kumimoji="1" lang="en-US" altLang="ja-JP" sz="1200" dirty="0" smtClean="0">
                <a:latin typeface="メイリオ" panose="020B0604030504040204" pitchFamily="50" charset="-128"/>
                <a:ea typeface="メイリオ" panose="020B0604030504040204" pitchFamily="50" charset="-128"/>
              </a:rPr>
              <a:t>REG</a:t>
            </a:r>
            <a:r>
              <a:rPr kumimoji="1" lang="ja-JP" altLang="en-US" sz="1200" dirty="0" smtClean="0">
                <a:latin typeface="メイリオ" panose="020B0604030504040204" pitchFamily="50" charset="-128"/>
                <a:ea typeface="メイリオ" panose="020B0604030504040204" pitchFamily="50" charset="-128"/>
              </a:rPr>
              <a:t>番号</a:t>
            </a:r>
          </a:p>
        </p:txBody>
      </p:sp>
      <p:sp>
        <p:nvSpPr>
          <p:cNvPr id="30" name="正方形/長方形 29"/>
          <p:cNvSpPr/>
          <p:nvPr/>
        </p:nvSpPr>
        <p:spPr bwMode="auto">
          <a:xfrm>
            <a:off x="3131984" y="3789004"/>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読み</a:t>
            </a:r>
            <a:r>
              <a:rPr kumimoji="1" lang="en-US" altLang="ja-JP" sz="1200" dirty="0" smtClean="0">
                <a:latin typeface="メイリオ" panose="020B0604030504040204" pitchFamily="50" charset="-128"/>
                <a:ea typeface="メイリオ" panose="020B0604030504040204" pitchFamily="50" charset="-128"/>
              </a:rPr>
              <a:t>REG</a:t>
            </a:r>
            <a:r>
              <a:rPr kumimoji="1" lang="ja-JP" altLang="en-US" sz="1200" dirty="0" smtClean="0">
                <a:latin typeface="メイリオ" panose="020B0604030504040204" pitchFamily="50" charset="-128"/>
                <a:ea typeface="メイリオ" panose="020B0604030504040204" pitchFamily="50" charset="-128"/>
              </a:rPr>
              <a:t>番号</a:t>
            </a:r>
          </a:p>
        </p:txBody>
      </p:sp>
      <p:sp>
        <p:nvSpPr>
          <p:cNvPr id="31" name="正方形/長方形 30"/>
          <p:cNvSpPr/>
          <p:nvPr/>
        </p:nvSpPr>
        <p:spPr bwMode="auto">
          <a:xfrm>
            <a:off x="3131984" y="4149008"/>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smtClean="0">
                <a:solidFill>
                  <a:schemeClr val="accent5"/>
                </a:solidFill>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34"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5"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6" name="直線矢印コネクタ 35"/>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8" name="直線矢印コネクタ 37"/>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41" name="正方形/長方形 40"/>
          <p:cNvSpPr/>
          <p:nvPr/>
        </p:nvSpPr>
        <p:spPr bwMode="auto">
          <a:xfrm>
            <a:off x="6732024" y="2888994"/>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アドレス</a:t>
            </a:r>
          </a:p>
        </p:txBody>
      </p:sp>
      <p:sp>
        <p:nvSpPr>
          <p:cNvPr id="42" name="正方形/長方形 41"/>
          <p:cNvSpPr/>
          <p:nvPr/>
        </p:nvSpPr>
        <p:spPr bwMode="auto">
          <a:xfrm>
            <a:off x="6732024" y="4149008"/>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smtClean="0">
                <a:solidFill>
                  <a:schemeClr val="accent5"/>
                </a:solidFill>
                <a:latin typeface="メイリオ" panose="020B0604030504040204" pitchFamily="50" charset="-128"/>
                <a:ea typeface="メイリオ" panose="020B0604030504040204" pitchFamily="50" charset="-128"/>
              </a:rPr>
              <a:t>データ・メモリ</a:t>
            </a:r>
          </a:p>
        </p:txBody>
      </p:sp>
      <p:sp>
        <p:nvSpPr>
          <p:cNvPr id="43"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6" name="正方形/長方形 45"/>
          <p:cNvSpPr/>
          <p:nvPr/>
        </p:nvSpPr>
        <p:spPr bwMode="auto">
          <a:xfrm>
            <a:off x="6732024" y="3699003"/>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書きデータ</a:t>
            </a:r>
          </a:p>
        </p:txBody>
      </p:sp>
      <p:cxnSp>
        <p:nvCxnSpPr>
          <p:cNvPr id="47" name="直線矢印コネクタ 46"/>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8" name="直線矢印コネクタ 47"/>
          <p:cNvCxnSpPr>
            <a:endCxn id="34"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50"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8" name="正方形/長方形 77"/>
          <p:cNvSpPr/>
          <p:nvPr/>
        </p:nvSpPr>
        <p:spPr bwMode="auto">
          <a:xfrm>
            <a:off x="7272030" y="3248998"/>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読みデータ</a:t>
            </a:r>
          </a:p>
        </p:txBody>
      </p:sp>
      <p:sp>
        <p:nvSpPr>
          <p:cNvPr id="55" name="正方形/長方形 54"/>
          <p:cNvSpPr/>
          <p:nvPr/>
        </p:nvSpPr>
        <p:spPr bwMode="auto">
          <a:xfrm>
            <a:off x="521955" y="1538979"/>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4</a:t>
            </a:r>
            <a:endParaRPr kumimoji="1" lang="ja-JP" altLang="en-US"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81331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命令の実行フェーズ</a:t>
            </a:r>
            <a:endParaRPr kumimoji="1" lang="ja-JP" altLang="en-US" dirty="0"/>
          </a:p>
        </p:txBody>
      </p:sp>
      <p:sp>
        <p:nvSpPr>
          <p:cNvPr id="3" name="コンテンツ プレースホルダー 2"/>
          <p:cNvSpPr>
            <a:spLocks noGrp="1"/>
          </p:cNvSpPr>
          <p:nvPr>
            <p:ph idx="4294967295"/>
          </p:nvPr>
        </p:nvSpPr>
        <p:spPr>
          <a:xfrm>
            <a:off x="341953" y="1358977"/>
            <a:ext cx="8118603" cy="5173791"/>
          </a:xfrm>
          <a:prstGeom prst="rect">
            <a:avLst/>
          </a:prstGeom>
        </p:spPr>
        <p:txBody>
          <a:bodyPr/>
          <a:lstStyle/>
          <a:p>
            <a:r>
              <a:rPr kumimoji="1" lang="ja-JP" altLang="en-US" dirty="0" smtClean="0"/>
              <a:t>実行フェーズ</a:t>
            </a:r>
            <a:endParaRPr kumimoji="1" lang="en-US" altLang="ja-JP" dirty="0" smtClean="0"/>
          </a:p>
          <a:p>
            <a:pPr marL="817200" lvl="1" indent="-457200">
              <a:buFont typeface="+mj-lt"/>
              <a:buAutoNum type="arabicPeriod"/>
            </a:pPr>
            <a:r>
              <a:rPr kumimoji="1" lang="ja-JP" altLang="en-US" dirty="0" smtClean="0"/>
              <a:t>フェッチ</a:t>
            </a:r>
            <a:endParaRPr kumimoji="1" lang="en-US" altLang="ja-JP" dirty="0" smtClean="0"/>
          </a:p>
          <a:p>
            <a:pPr marL="817200" lvl="1" indent="-457200">
              <a:buFont typeface="+mj-lt"/>
              <a:buAutoNum type="arabicPeriod"/>
            </a:pPr>
            <a:r>
              <a:rPr lang="ja-JP" altLang="en-US" dirty="0" smtClean="0"/>
              <a:t>デコード</a:t>
            </a:r>
            <a:endParaRPr lang="en-US" altLang="ja-JP" dirty="0" smtClean="0"/>
          </a:p>
          <a:p>
            <a:pPr marL="817200" lvl="1" indent="-457200">
              <a:buFont typeface="+mj-lt"/>
              <a:buAutoNum type="arabicPeriod"/>
            </a:pPr>
            <a:r>
              <a:rPr kumimoji="1" lang="ja-JP" altLang="en-US" dirty="0" smtClean="0"/>
              <a:t>レジスタ読み出し</a:t>
            </a:r>
            <a:endParaRPr kumimoji="1" lang="en-US" altLang="ja-JP" dirty="0" smtClean="0"/>
          </a:p>
          <a:p>
            <a:pPr marL="817200" lvl="1" indent="-457200">
              <a:buFont typeface="+mj-lt"/>
              <a:buAutoNum type="arabicPeriod"/>
            </a:pPr>
            <a:r>
              <a:rPr lang="ja-JP" altLang="en-US" dirty="0" smtClean="0"/>
              <a:t>実行</a:t>
            </a:r>
            <a:endParaRPr lang="en-US" altLang="ja-JP" dirty="0" smtClean="0"/>
          </a:p>
          <a:p>
            <a:pPr marL="817200" lvl="1" indent="-457200">
              <a:buFont typeface="+mj-lt"/>
              <a:buAutoNum type="arabicPeriod"/>
            </a:pPr>
            <a:r>
              <a:rPr kumimoji="1" lang="ja-JP" altLang="en-US" dirty="0" smtClean="0"/>
              <a:t>レジスタ書き戻し</a:t>
            </a:r>
            <a:endParaRPr kumimoji="1" lang="en-US" altLang="ja-JP" dirty="0" smtClean="0"/>
          </a:p>
          <a:p>
            <a:r>
              <a:rPr lang="en-US" altLang="ja-JP" dirty="0" smtClean="0"/>
              <a:t>RISC-V </a:t>
            </a:r>
            <a:r>
              <a:rPr lang="ja-JP" altLang="en-US" dirty="0" smtClean="0"/>
              <a:t>の加算命令を実行する流れをざっとみる</a:t>
            </a:r>
            <a:endParaRPr lang="en-US" altLang="ja-JP" dirty="0" smtClean="0"/>
          </a:p>
        </p:txBody>
      </p:sp>
    </p:spTree>
    <p:extLst>
      <p:ext uri="{BB962C8B-B14F-4D97-AF65-F5344CB8AC3E}">
        <p14:creationId xmlns:p14="http://schemas.microsoft.com/office/powerpoint/2010/main" val="2044734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命令フェッチ</a:t>
            </a:r>
            <a:endParaRPr kumimoji="1" lang="ja-JP" altLang="en-US" dirty="0"/>
          </a:p>
        </p:txBody>
      </p:sp>
      <p:sp>
        <p:nvSpPr>
          <p:cNvPr id="3" name="テキスト プレースホルダー 2"/>
          <p:cNvSpPr>
            <a:spLocks noGrp="1"/>
          </p:cNvSpPr>
          <p:nvPr>
            <p:ph type="body" sz="quarter" idx="10"/>
          </p:nvPr>
        </p:nvSpPr>
        <p:spPr>
          <a:xfrm>
            <a:off x="251952" y="4599013"/>
            <a:ext cx="8280092" cy="2023864"/>
          </a:xfrm>
        </p:spPr>
        <p:txBody>
          <a:bodyPr anchor="t"/>
          <a:lstStyle/>
          <a:p>
            <a:r>
              <a:rPr lang="ja-JP" altLang="en-US" dirty="0" smtClean="0"/>
              <a:t>命令メモリから命令を読み出す</a:t>
            </a:r>
            <a:endParaRPr lang="en-US" altLang="ja-JP" dirty="0" smtClean="0"/>
          </a:p>
          <a:p>
            <a:pPr lvl="1"/>
            <a:r>
              <a:rPr lang="ja-JP" altLang="en-US" dirty="0" smtClean="0"/>
              <a:t>命令</a:t>
            </a:r>
            <a:r>
              <a:rPr lang="ja-JP" altLang="en-US" dirty="0"/>
              <a:t>メモリを順に読んでいくため，</a:t>
            </a:r>
            <a:r>
              <a:rPr lang="en-US" altLang="ja-JP" dirty="0"/>
              <a:t>PC </a:t>
            </a:r>
            <a:r>
              <a:rPr lang="ja-JP" altLang="en-US" dirty="0"/>
              <a:t>は</a:t>
            </a:r>
            <a:r>
              <a:rPr lang="ja-JP" altLang="en-US" dirty="0" smtClean="0"/>
              <a:t>毎サイクル加算される</a:t>
            </a:r>
            <a:endParaRPr lang="en-US" altLang="ja-JP" dirty="0" smtClean="0"/>
          </a:p>
          <a:p>
            <a:pPr lvl="1"/>
            <a:r>
              <a:rPr lang="ja-JP" altLang="en-US" dirty="0" smtClean="0"/>
              <a:t>足している４は，</a:t>
            </a:r>
            <a:r>
              <a:rPr lang="en-US" altLang="ja-JP" dirty="0" smtClean="0"/>
              <a:t>RSIC-V </a:t>
            </a:r>
            <a:r>
              <a:rPr lang="ja-JP" altLang="en-US" dirty="0" smtClean="0"/>
              <a:t>では命令の幅が４バイトだから</a:t>
            </a:r>
            <a:endParaRPr lang="en-US" altLang="ja-JP" dirty="0"/>
          </a:p>
          <a:p>
            <a:pPr lvl="1"/>
            <a:r>
              <a:rPr lang="ja-JP" altLang="en-US" dirty="0"/>
              <a:t>基本的に，この部分はどの命令でも変わらない</a:t>
            </a:r>
          </a:p>
        </p:txBody>
      </p:sp>
      <p:sp>
        <p:nvSpPr>
          <p:cNvPr id="4" name="正方形/長方形 3"/>
          <p:cNvSpPr/>
          <p:nvPr/>
        </p:nvSpPr>
        <p:spPr bwMode="auto">
          <a:xfrm>
            <a:off x="971960" y="2708992"/>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251952" y="3068996"/>
            <a:ext cx="360004" cy="720008"/>
          </a:xfrm>
          <a:prstGeom prst="rect">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PC</a:t>
            </a:r>
            <a:endParaRPr kumimoji="1" lang="ja-JP" altLang="en-US" dirty="0" smtClean="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sp>
        <p:nvSpPr>
          <p:cNvPr id="23" name="正方形/長方形 22"/>
          <p:cNvSpPr/>
          <p:nvPr/>
        </p:nvSpPr>
        <p:spPr bwMode="auto">
          <a:xfrm>
            <a:off x="971960" y="3248998"/>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アドレス</a:t>
            </a:r>
          </a:p>
        </p:txBody>
      </p:sp>
      <p:sp>
        <p:nvSpPr>
          <p:cNvPr id="24" name="正方形/長方形 23"/>
          <p:cNvSpPr/>
          <p:nvPr/>
        </p:nvSpPr>
        <p:spPr bwMode="auto">
          <a:xfrm>
            <a:off x="2051972" y="3248998"/>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smtClean="0">
                <a:latin typeface="メイリオ" panose="020B0604030504040204" pitchFamily="50" charset="-128"/>
                <a:ea typeface="メイリオ" panose="020B0604030504040204" pitchFamily="50" charset="-128"/>
              </a:rPr>
              <a:t>命令</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命令メモリ</a:t>
            </a:r>
          </a:p>
        </p:txBody>
      </p:sp>
      <p:cxnSp>
        <p:nvCxnSpPr>
          <p:cNvPr id="49" name="直線矢印コネクタ 48"/>
          <p:cNvCxnSpPr/>
          <p:nvPr/>
        </p:nvCxnSpPr>
        <p:spPr bwMode="auto">
          <a:xfrm>
            <a:off x="2411976" y="3429000"/>
            <a:ext cx="360004" cy="0"/>
          </a:xfrm>
          <a:prstGeom prst="straightConnector1">
            <a:avLst/>
          </a:prstGeom>
          <a:noFill/>
          <a:ln w="9525" cap="flat" cmpd="sng" algn="ctr">
            <a:solidFill>
              <a:schemeClr val="accent6"/>
            </a:solidFill>
            <a:prstDash val="solid"/>
            <a:round/>
            <a:headEnd type="none" w="med" len="med"/>
            <a:tailEnd type="triangle"/>
          </a:ln>
          <a:effectLst/>
        </p:spPr>
      </p:cxnSp>
      <p:sp>
        <p:nvSpPr>
          <p:cNvPr id="51" name="正方形/長方形 50"/>
          <p:cNvSpPr/>
          <p:nvPr/>
        </p:nvSpPr>
        <p:spPr bwMode="auto">
          <a:xfrm>
            <a:off x="2771981" y="3248998"/>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smtClean="0">
                <a:solidFill>
                  <a:schemeClr val="accent6"/>
                </a:solidFill>
                <a:latin typeface="メイリオ" panose="020B0604030504040204" pitchFamily="50" charset="-128"/>
                <a:ea typeface="メイリオ" panose="020B0604030504040204" pitchFamily="50" charset="-128"/>
              </a:rPr>
              <a:t>命令データ</a:t>
            </a:r>
          </a:p>
        </p:txBody>
      </p:sp>
      <p:sp>
        <p:nvSpPr>
          <p:cNvPr id="52" name="正方形/長方形 51"/>
          <p:cNvSpPr/>
          <p:nvPr/>
        </p:nvSpPr>
        <p:spPr bwMode="auto">
          <a:xfrm>
            <a:off x="521955" y="1538979"/>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4</a:t>
            </a:r>
            <a:endParaRPr kumimoji="1" lang="ja-JP" altLang="en-US"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991320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命令デコード</a:t>
            </a:r>
            <a:endParaRPr kumimoji="1" lang="ja-JP" altLang="en-US" dirty="0"/>
          </a:p>
        </p:txBody>
      </p:sp>
      <p:sp>
        <p:nvSpPr>
          <p:cNvPr id="3" name="テキスト プレースホルダー 2"/>
          <p:cNvSpPr>
            <a:spLocks noGrp="1"/>
          </p:cNvSpPr>
          <p:nvPr>
            <p:ph type="body" sz="quarter" idx="10"/>
          </p:nvPr>
        </p:nvSpPr>
        <p:spPr>
          <a:xfrm>
            <a:off x="611956" y="5319022"/>
            <a:ext cx="8280092" cy="1350014"/>
          </a:xfrm>
        </p:spPr>
        <p:txBody>
          <a:bodyPr anchor="t"/>
          <a:lstStyle/>
          <a:p>
            <a:r>
              <a:rPr kumimoji="1" lang="ja-JP" altLang="en-US" dirty="0" smtClean="0"/>
              <a:t>取り出した命令からレジスタ番号を表す部分のビットを取り出す</a:t>
            </a:r>
            <a:endParaRPr kumimoji="1" lang="en-US" altLang="ja-JP" dirty="0" smtClean="0"/>
          </a:p>
          <a:p>
            <a:pPr lvl="1"/>
            <a:r>
              <a:rPr lang="ja-JP" altLang="en-US" dirty="0"/>
              <a:t>ソース（</a:t>
            </a:r>
            <a:r>
              <a:rPr lang="en-US" altLang="ja-JP" dirty="0" smtClean="0"/>
              <a:t>rs1, rs2</a:t>
            </a:r>
            <a:r>
              <a:rPr lang="ja-JP" altLang="en-US" dirty="0" smtClean="0"/>
              <a:t>）</a:t>
            </a:r>
            <a:r>
              <a:rPr lang="ja-JP" altLang="en-US" dirty="0"/>
              <a:t>とディスティネーション（</a:t>
            </a:r>
            <a:r>
              <a:rPr lang="en-US" altLang="ja-JP" dirty="0" err="1"/>
              <a:t>rd</a:t>
            </a:r>
            <a:r>
              <a:rPr lang="ja-JP" altLang="en-US" dirty="0" smtClean="0"/>
              <a:t>）</a:t>
            </a:r>
            <a:endParaRPr kumimoji="1" lang="ja-JP" altLang="en-US" dirty="0"/>
          </a:p>
        </p:txBody>
      </p:sp>
      <p:sp>
        <p:nvSpPr>
          <p:cNvPr id="4" name="正方形/長方形 3"/>
          <p:cNvSpPr/>
          <p:nvPr/>
        </p:nvSpPr>
        <p:spPr bwMode="auto">
          <a:xfrm>
            <a:off x="971960" y="2708992"/>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251952" y="3068996"/>
            <a:ext cx="360004" cy="720008"/>
          </a:xfrm>
          <a:prstGeom prst="rect">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PC</a:t>
            </a:r>
            <a:endParaRPr kumimoji="1" lang="ja-JP" altLang="en-US" dirty="0" smtClean="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sp>
        <p:nvSpPr>
          <p:cNvPr id="24" name="正方形/長方形 23"/>
          <p:cNvSpPr/>
          <p:nvPr/>
        </p:nvSpPr>
        <p:spPr bwMode="auto">
          <a:xfrm>
            <a:off x="2051972" y="3248998"/>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smtClean="0">
                <a:latin typeface="メイリオ" panose="020B0604030504040204" pitchFamily="50" charset="-128"/>
                <a:ea typeface="メイリオ" panose="020B0604030504040204" pitchFamily="50" charset="-128"/>
              </a:rPr>
              <a:t>命令</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命令メモリ</a:t>
            </a:r>
          </a:p>
        </p:txBody>
      </p:sp>
      <p:cxnSp>
        <p:nvCxnSpPr>
          <p:cNvPr id="49" name="直線矢印コネクタ 48"/>
          <p:cNvCxnSpPr/>
          <p:nvPr/>
        </p:nvCxnSpPr>
        <p:spPr bwMode="auto">
          <a:xfrm>
            <a:off x="241197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51" name="Freeform 10"/>
          <p:cNvSpPr>
            <a:spLocks/>
          </p:cNvSpPr>
          <p:nvPr/>
        </p:nvSpPr>
        <p:spPr bwMode="auto">
          <a:xfrm flipV="1">
            <a:off x="2771981" y="3248996"/>
            <a:ext cx="360004" cy="72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2" name="直線矢印コネクタ 51"/>
          <p:cNvCxnSpPr/>
          <p:nvPr/>
        </p:nvCxnSpPr>
        <p:spPr bwMode="auto">
          <a:xfrm>
            <a:off x="2771981" y="3609002"/>
            <a:ext cx="360004" cy="0"/>
          </a:xfrm>
          <a:prstGeom prst="straightConnector1">
            <a:avLst/>
          </a:prstGeom>
          <a:noFill/>
          <a:ln w="9525" cap="flat" cmpd="sng" algn="ctr">
            <a:solidFill>
              <a:schemeClr val="tx1"/>
            </a:solidFill>
            <a:prstDash val="solid"/>
            <a:round/>
            <a:headEnd type="oval" w="sm" len="sm"/>
            <a:tailEnd type="triangle"/>
          </a:ln>
          <a:effectLst/>
        </p:spPr>
      </p:cxnSp>
      <p:sp>
        <p:nvSpPr>
          <p:cNvPr id="53" name="正方形/長方形 52"/>
          <p:cNvSpPr/>
          <p:nvPr/>
        </p:nvSpPr>
        <p:spPr bwMode="auto">
          <a:xfrm>
            <a:off x="3131985" y="306899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400" b="1" dirty="0" smtClean="0">
                <a:solidFill>
                  <a:schemeClr val="accent6"/>
                </a:solidFill>
                <a:latin typeface="メイリオ" panose="020B0604030504040204" pitchFamily="50" charset="-128"/>
                <a:ea typeface="メイリオ" panose="020B0604030504040204" pitchFamily="50" charset="-128"/>
              </a:rPr>
              <a:t>レジスタ番号（</a:t>
            </a:r>
            <a:r>
              <a:rPr kumimoji="1" lang="en-US" altLang="ja-JP" sz="1400" b="1" dirty="0" err="1" smtClean="0">
                <a:solidFill>
                  <a:schemeClr val="accent6"/>
                </a:solidFill>
                <a:latin typeface="メイリオ" panose="020B0604030504040204" pitchFamily="50" charset="-128"/>
                <a:ea typeface="メイリオ" panose="020B0604030504040204" pitchFamily="50" charset="-128"/>
              </a:rPr>
              <a:t>rd</a:t>
            </a:r>
            <a:r>
              <a:rPr kumimoji="1" lang="ja-JP" altLang="en-US" sz="1400" b="1" dirty="0" smtClean="0">
                <a:solidFill>
                  <a:schemeClr val="accent6"/>
                </a:solidFill>
                <a:latin typeface="メイリオ" panose="020B0604030504040204" pitchFamily="50" charset="-128"/>
                <a:ea typeface="メイリオ" panose="020B0604030504040204" pitchFamily="50" charset="-128"/>
              </a:rPr>
              <a:t>）</a:t>
            </a:r>
          </a:p>
        </p:txBody>
      </p:sp>
      <p:sp>
        <p:nvSpPr>
          <p:cNvPr id="54" name="正方形/長方形 53"/>
          <p:cNvSpPr/>
          <p:nvPr/>
        </p:nvSpPr>
        <p:spPr bwMode="auto">
          <a:xfrm>
            <a:off x="3131985" y="3429000"/>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400" b="1" dirty="0" smtClean="0">
                <a:solidFill>
                  <a:schemeClr val="accent6"/>
                </a:solidFill>
                <a:latin typeface="メイリオ" panose="020B0604030504040204" pitchFamily="50" charset="-128"/>
                <a:ea typeface="メイリオ" panose="020B0604030504040204" pitchFamily="50" charset="-128"/>
              </a:rPr>
              <a:t>レジスタ番号（</a:t>
            </a:r>
            <a:r>
              <a:rPr kumimoji="1" lang="en-US" altLang="ja-JP" sz="1400" b="1" dirty="0" smtClean="0">
                <a:solidFill>
                  <a:schemeClr val="accent6"/>
                </a:solidFill>
                <a:latin typeface="メイリオ" panose="020B0604030504040204" pitchFamily="50" charset="-128"/>
                <a:ea typeface="メイリオ" panose="020B0604030504040204" pitchFamily="50" charset="-128"/>
              </a:rPr>
              <a:t>rs1</a:t>
            </a:r>
            <a:r>
              <a:rPr kumimoji="1" lang="ja-JP" altLang="en-US" sz="1400" b="1" dirty="0" smtClean="0">
                <a:solidFill>
                  <a:schemeClr val="accent6"/>
                </a:solidFill>
                <a:latin typeface="メイリオ" panose="020B0604030504040204" pitchFamily="50" charset="-128"/>
                <a:ea typeface="メイリオ" panose="020B0604030504040204" pitchFamily="50" charset="-128"/>
              </a:rPr>
              <a:t>）</a:t>
            </a:r>
          </a:p>
        </p:txBody>
      </p:sp>
      <p:sp>
        <p:nvSpPr>
          <p:cNvPr id="55" name="正方形/長方形 54"/>
          <p:cNvSpPr/>
          <p:nvPr/>
        </p:nvSpPr>
        <p:spPr bwMode="auto">
          <a:xfrm>
            <a:off x="3131985" y="3789004"/>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400" b="1" dirty="0" smtClean="0">
                <a:solidFill>
                  <a:schemeClr val="accent6"/>
                </a:solidFill>
                <a:latin typeface="メイリオ" panose="020B0604030504040204" pitchFamily="50" charset="-128"/>
                <a:ea typeface="メイリオ" panose="020B0604030504040204" pitchFamily="50" charset="-128"/>
              </a:rPr>
              <a:t>レジスタ番号</a:t>
            </a:r>
            <a:r>
              <a:rPr lang="ja-JP" altLang="en-US" sz="1400" b="1" dirty="0" smtClean="0">
                <a:solidFill>
                  <a:schemeClr val="accent6"/>
                </a:solidFill>
                <a:latin typeface="メイリオ" panose="020B0604030504040204" pitchFamily="50" charset="-128"/>
                <a:ea typeface="メイリオ" panose="020B0604030504040204" pitchFamily="50" charset="-128"/>
              </a:rPr>
              <a:t>（</a:t>
            </a:r>
            <a:r>
              <a:rPr lang="en-US" altLang="ja-JP" sz="1400" b="1" dirty="0" smtClean="0">
                <a:solidFill>
                  <a:schemeClr val="accent6"/>
                </a:solidFill>
                <a:latin typeface="メイリオ" panose="020B0604030504040204" pitchFamily="50" charset="-128"/>
                <a:ea typeface="メイリオ" panose="020B0604030504040204" pitchFamily="50" charset="-128"/>
              </a:rPr>
              <a:t>rs2</a:t>
            </a:r>
            <a:r>
              <a:rPr lang="ja-JP" altLang="en-US" sz="1400" b="1" dirty="0" smtClean="0">
                <a:solidFill>
                  <a:schemeClr val="accent6"/>
                </a:solidFill>
                <a:latin typeface="メイリオ" panose="020B0604030504040204" pitchFamily="50" charset="-128"/>
                <a:ea typeface="メイリオ" panose="020B0604030504040204" pitchFamily="50" charset="-128"/>
              </a:rPr>
              <a:t>）</a:t>
            </a:r>
            <a:endParaRPr kumimoji="1" lang="ja-JP" altLang="en-US" sz="1400" b="1" dirty="0" smtClean="0">
              <a:solidFill>
                <a:schemeClr val="accent6"/>
              </a:solidFill>
              <a:latin typeface="メイリオ" panose="020B0604030504040204" pitchFamily="50" charset="-128"/>
              <a:ea typeface="メイリオ" panose="020B0604030504040204" pitchFamily="50" charset="-128"/>
            </a:endParaRPr>
          </a:p>
        </p:txBody>
      </p:sp>
      <p:cxnSp>
        <p:nvCxnSpPr>
          <p:cNvPr id="56" name="直線矢印コネクタ 55"/>
          <p:cNvCxnSpPr/>
          <p:nvPr/>
        </p:nvCxnSpPr>
        <p:spPr bwMode="auto">
          <a:xfrm>
            <a:off x="2771981" y="3969006"/>
            <a:ext cx="360004" cy="0"/>
          </a:xfrm>
          <a:prstGeom prst="straightConnector1">
            <a:avLst/>
          </a:prstGeom>
          <a:noFill/>
          <a:ln w="9525" cap="flat" cmpd="sng" algn="ctr">
            <a:solidFill>
              <a:schemeClr val="tx1"/>
            </a:solidFill>
            <a:prstDash val="solid"/>
            <a:round/>
            <a:headEnd type="none" w="sm" len="sm"/>
            <a:tailEnd type="triangle"/>
          </a:ln>
          <a:effectLst/>
        </p:spPr>
      </p:cxnSp>
      <p:sp>
        <p:nvSpPr>
          <p:cNvPr id="57" name="Text Box 30"/>
          <p:cNvSpPr txBox="1">
            <a:spLocks noChangeArrowheads="1"/>
          </p:cNvSpPr>
          <p:nvPr/>
        </p:nvSpPr>
        <p:spPr bwMode="auto">
          <a:xfrm>
            <a:off x="5652012" y="4869016"/>
            <a:ext cx="1080116"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err="1" smtClean="0">
                <a:latin typeface="+mn-lt"/>
              </a:rPr>
              <a:t>rd</a:t>
            </a:r>
            <a:endParaRPr lang="en-US" altLang="ja-JP" sz="1600" dirty="0">
              <a:latin typeface="+mn-lt"/>
            </a:endParaRPr>
          </a:p>
        </p:txBody>
      </p:sp>
      <p:sp>
        <p:nvSpPr>
          <p:cNvPr id="58" name="Text Box 31"/>
          <p:cNvSpPr txBox="1">
            <a:spLocks noChangeArrowheads="1"/>
          </p:cNvSpPr>
          <p:nvPr/>
        </p:nvSpPr>
        <p:spPr bwMode="auto">
          <a:xfrm>
            <a:off x="6732024" y="4869016"/>
            <a:ext cx="1439606"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smtClean="0">
                <a:latin typeface="+mn-lt"/>
              </a:rPr>
              <a:t>0110011</a:t>
            </a:r>
            <a:endParaRPr lang="en-US" altLang="ja-JP" sz="1600" dirty="0">
              <a:latin typeface="+mn-lt"/>
            </a:endParaRPr>
          </a:p>
        </p:txBody>
      </p:sp>
      <p:sp>
        <p:nvSpPr>
          <p:cNvPr id="59" name="Text Box 27"/>
          <p:cNvSpPr txBox="1">
            <a:spLocks noChangeArrowheads="1"/>
          </p:cNvSpPr>
          <p:nvPr/>
        </p:nvSpPr>
        <p:spPr bwMode="auto">
          <a:xfrm>
            <a:off x="971960" y="4869016"/>
            <a:ext cx="1710019"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smtClean="0">
                <a:latin typeface="+mn-lt"/>
              </a:rPr>
              <a:t>0000000</a:t>
            </a:r>
            <a:endParaRPr lang="ja-JP" altLang="ja-JP" sz="1600" dirty="0">
              <a:latin typeface="+mn-lt"/>
            </a:endParaRPr>
          </a:p>
        </p:txBody>
      </p:sp>
      <p:sp>
        <p:nvSpPr>
          <p:cNvPr id="60" name="Text Box 27"/>
          <p:cNvSpPr txBox="1">
            <a:spLocks noChangeArrowheads="1"/>
          </p:cNvSpPr>
          <p:nvPr/>
        </p:nvSpPr>
        <p:spPr bwMode="auto">
          <a:xfrm>
            <a:off x="2681979" y="4869016"/>
            <a:ext cx="1079500"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smtClean="0"/>
              <a:t>rs2</a:t>
            </a:r>
            <a:endParaRPr lang="ja-JP" altLang="ja-JP" sz="1600" dirty="0"/>
          </a:p>
        </p:txBody>
      </p:sp>
      <p:sp>
        <p:nvSpPr>
          <p:cNvPr id="61" name="Text Box 28"/>
          <p:cNvSpPr txBox="1">
            <a:spLocks noChangeArrowheads="1"/>
          </p:cNvSpPr>
          <p:nvPr/>
        </p:nvSpPr>
        <p:spPr bwMode="auto">
          <a:xfrm>
            <a:off x="3761991" y="4869016"/>
            <a:ext cx="1080115"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smtClean="0">
                <a:latin typeface="+mn-lt"/>
              </a:rPr>
              <a:t>rs1</a:t>
            </a:r>
            <a:endParaRPr lang="en-US" altLang="ja-JP" sz="1600" dirty="0">
              <a:latin typeface="+mn-lt"/>
            </a:endParaRPr>
          </a:p>
        </p:txBody>
      </p:sp>
      <p:sp>
        <p:nvSpPr>
          <p:cNvPr id="62" name="Text Box 29"/>
          <p:cNvSpPr txBox="1">
            <a:spLocks noChangeArrowheads="1"/>
          </p:cNvSpPr>
          <p:nvPr/>
        </p:nvSpPr>
        <p:spPr bwMode="auto">
          <a:xfrm>
            <a:off x="4842002" y="4869016"/>
            <a:ext cx="810111"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smtClean="0">
                <a:latin typeface="+mn-lt"/>
              </a:rPr>
              <a:t>000</a:t>
            </a:r>
            <a:endParaRPr lang="en-US" altLang="ja-JP" sz="1600" dirty="0">
              <a:latin typeface="+mn-lt"/>
            </a:endParaRPr>
          </a:p>
        </p:txBody>
      </p:sp>
      <p:sp>
        <p:nvSpPr>
          <p:cNvPr id="64" name="正方形/長方形 63"/>
          <p:cNvSpPr/>
          <p:nvPr/>
        </p:nvSpPr>
        <p:spPr bwMode="auto">
          <a:xfrm>
            <a:off x="881959" y="4599013"/>
            <a:ext cx="1440016" cy="360004"/>
          </a:xfrm>
          <a:prstGeom prst="rect">
            <a:avLst/>
          </a:prstGeom>
          <a:noFill/>
          <a:ln>
            <a:noFill/>
            <a:headEnd/>
            <a:tailEnd type="triangle" w="sm" len="med"/>
          </a:ln>
          <a:effectLst/>
          <a:ex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400" dirty="0" smtClean="0">
                <a:solidFill>
                  <a:schemeClr val="tx1">
                    <a:lumMod val="85000"/>
                    <a:lumOff val="15000"/>
                  </a:schemeClr>
                </a:solidFill>
                <a:latin typeface="Consolas" panose="020B0609020204030204" pitchFamily="49" charset="0"/>
                <a:ea typeface="メイリオ" panose="020B0604030504040204" pitchFamily="50" charset="-128"/>
              </a:rPr>
              <a:t>ADD : x[</a:t>
            </a:r>
            <a:r>
              <a:rPr lang="en-US" altLang="ja-JP" sz="1400" dirty="0" err="1" smtClean="0">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400" dirty="0" smtClean="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400" dirty="0" smtClean="0">
                <a:solidFill>
                  <a:schemeClr val="tx1">
                    <a:lumMod val="85000"/>
                    <a:lumOff val="15000"/>
                  </a:schemeClr>
                </a:solidFill>
                <a:latin typeface="Consolas" panose="020B0609020204030204" pitchFamily="49" charset="0"/>
                <a:ea typeface="メイリオ" panose="020B0604030504040204" pitchFamily="50" charset="-128"/>
              </a:rPr>
              <a:t> </a:t>
            </a:r>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x[rs1</a:t>
            </a:r>
            <a:r>
              <a:rPr lang="en-US" altLang="ja-JP" sz="1400" dirty="0" smtClean="0">
                <a:solidFill>
                  <a:schemeClr val="tx1">
                    <a:lumMod val="85000"/>
                    <a:lumOff val="15000"/>
                  </a:schemeClr>
                </a:solidFill>
                <a:latin typeface="Consolas" panose="020B0609020204030204" pitchFamily="49" charset="0"/>
                <a:ea typeface="メイリオ" panose="020B0604030504040204" pitchFamily="50" charset="-128"/>
              </a:rPr>
              <a:t>] + x[rs2]</a:t>
            </a:r>
            <a:endParaRPr kumimoji="1" lang="ja-JP" altLang="en-US" sz="14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65" name="正方形/長方形 64"/>
          <p:cNvSpPr/>
          <p:nvPr/>
        </p:nvSpPr>
        <p:spPr bwMode="auto">
          <a:xfrm>
            <a:off x="521955" y="1538979"/>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4</a:t>
            </a:r>
            <a:endParaRPr kumimoji="1" lang="ja-JP" altLang="en-US"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138177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レジスタ読み出し</a:t>
            </a:r>
            <a:endParaRPr kumimoji="1" lang="ja-JP" altLang="en-US" dirty="0"/>
          </a:p>
        </p:txBody>
      </p:sp>
      <p:sp>
        <p:nvSpPr>
          <p:cNvPr id="3" name="テキスト プレースホルダー 2"/>
          <p:cNvSpPr>
            <a:spLocks noGrp="1"/>
          </p:cNvSpPr>
          <p:nvPr>
            <p:ph type="body" sz="quarter" idx="10"/>
          </p:nvPr>
        </p:nvSpPr>
        <p:spPr>
          <a:xfrm>
            <a:off x="611956" y="4689014"/>
            <a:ext cx="8280092" cy="1259707"/>
          </a:xfrm>
        </p:spPr>
        <p:txBody>
          <a:bodyPr anchor="t"/>
          <a:lstStyle/>
          <a:p>
            <a:r>
              <a:rPr lang="ja-JP" altLang="en-US" dirty="0"/>
              <a:t>デコードで得られたレジスタ番号を使って </a:t>
            </a:r>
            <a:r>
              <a:rPr lang="en-US" altLang="ja-JP" dirty="0"/>
              <a:t>RF </a:t>
            </a:r>
            <a:r>
              <a:rPr lang="ja-JP" altLang="en-US" dirty="0"/>
              <a:t>にアクセス</a:t>
            </a:r>
            <a:endParaRPr lang="en-US" altLang="ja-JP" dirty="0"/>
          </a:p>
          <a:p>
            <a:pPr lvl="1"/>
            <a:r>
              <a:rPr lang="ja-JP" altLang="en-US" dirty="0" smtClean="0"/>
              <a:t>ソース・オペランドの</a:t>
            </a:r>
            <a:r>
              <a:rPr lang="ja-JP" altLang="en-US" dirty="0"/>
              <a:t>値を読み出す</a:t>
            </a:r>
          </a:p>
        </p:txBody>
      </p:sp>
      <p:sp>
        <p:nvSpPr>
          <p:cNvPr id="4" name="正方形/長方形 3"/>
          <p:cNvSpPr/>
          <p:nvPr/>
        </p:nvSpPr>
        <p:spPr bwMode="auto">
          <a:xfrm>
            <a:off x="971960" y="2708992"/>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251952" y="3068996"/>
            <a:ext cx="360004" cy="720008"/>
          </a:xfrm>
          <a:prstGeom prst="rect">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PC</a:t>
            </a:r>
            <a:endParaRPr kumimoji="1" lang="ja-JP" altLang="en-US" dirty="0" smtClean="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8" name="正方形/長方形 27"/>
          <p:cNvSpPr/>
          <p:nvPr/>
        </p:nvSpPr>
        <p:spPr bwMode="auto">
          <a:xfrm>
            <a:off x="3131984" y="306899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書き</a:t>
            </a:r>
            <a:r>
              <a:rPr kumimoji="1" lang="en-US" altLang="ja-JP" sz="1200" dirty="0" smtClean="0">
                <a:latin typeface="メイリオ" panose="020B0604030504040204" pitchFamily="50" charset="-128"/>
                <a:ea typeface="メイリオ" panose="020B0604030504040204" pitchFamily="50" charset="-128"/>
              </a:rPr>
              <a:t>REG</a:t>
            </a:r>
            <a:r>
              <a:rPr kumimoji="1" lang="ja-JP" altLang="en-US" sz="1200" dirty="0" smtClean="0">
                <a:latin typeface="メイリオ" panose="020B0604030504040204" pitchFamily="50" charset="-128"/>
                <a:ea typeface="メイリオ" panose="020B0604030504040204" pitchFamily="50" charset="-128"/>
              </a:rPr>
              <a:t>番号 </a:t>
            </a:r>
            <a:r>
              <a:rPr kumimoji="1" lang="en-US" altLang="ja-JP" sz="1200" dirty="0" smtClean="0">
                <a:latin typeface="メイリオ" panose="020B0604030504040204" pitchFamily="50" charset="-128"/>
                <a:ea typeface="メイリオ" panose="020B0604030504040204" pitchFamily="50" charset="-128"/>
              </a:rPr>
              <a:t>(</a:t>
            </a:r>
            <a:r>
              <a:rPr kumimoji="1" lang="en-US" altLang="ja-JP" sz="1200" dirty="0" err="1" smtClean="0">
                <a:latin typeface="メイリオ" panose="020B0604030504040204" pitchFamily="50" charset="-128"/>
                <a:ea typeface="メイリオ" panose="020B0604030504040204" pitchFamily="50" charset="-128"/>
              </a:rPr>
              <a:t>rd</a:t>
            </a:r>
            <a:r>
              <a:rPr kumimoji="1" lang="en-US" altLang="ja-JP" sz="1200" dirty="0" smtClean="0">
                <a:latin typeface="メイリオ" panose="020B0604030504040204" pitchFamily="50" charset="-128"/>
                <a:ea typeface="メイリオ" panose="020B0604030504040204" pitchFamily="50" charset="-128"/>
              </a:rPr>
              <a:t>)</a:t>
            </a:r>
            <a:endParaRPr kumimoji="1" lang="ja-JP" altLang="en-US" sz="1200" dirty="0" smtClean="0">
              <a:latin typeface="メイリオ" panose="020B0604030504040204" pitchFamily="50" charset="-128"/>
              <a:ea typeface="メイリオ" panose="020B0604030504040204" pitchFamily="50" charset="-128"/>
            </a:endParaRPr>
          </a:p>
        </p:txBody>
      </p:sp>
      <p:sp>
        <p:nvSpPr>
          <p:cNvPr id="29" name="正方形/長方形 28"/>
          <p:cNvSpPr/>
          <p:nvPr/>
        </p:nvSpPr>
        <p:spPr bwMode="auto">
          <a:xfrm>
            <a:off x="3131984" y="3429000"/>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読み</a:t>
            </a:r>
            <a:r>
              <a:rPr kumimoji="1" lang="en-US" altLang="ja-JP" sz="1200" dirty="0" smtClean="0">
                <a:latin typeface="メイリオ" panose="020B0604030504040204" pitchFamily="50" charset="-128"/>
                <a:ea typeface="メイリオ" panose="020B0604030504040204" pitchFamily="50" charset="-128"/>
              </a:rPr>
              <a:t>REG</a:t>
            </a:r>
            <a:r>
              <a:rPr kumimoji="1" lang="ja-JP" altLang="en-US" sz="1200" dirty="0" smtClean="0">
                <a:latin typeface="メイリオ" panose="020B0604030504040204" pitchFamily="50" charset="-128"/>
                <a:ea typeface="メイリオ" panose="020B0604030504040204" pitchFamily="50" charset="-128"/>
              </a:rPr>
              <a:t>番号 </a:t>
            </a:r>
            <a:r>
              <a:rPr kumimoji="1" lang="en-US" altLang="ja-JP" sz="1200" dirty="0" smtClean="0">
                <a:latin typeface="メイリオ" panose="020B0604030504040204" pitchFamily="50" charset="-128"/>
                <a:ea typeface="メイリオ" panose="020B0604030504040204" pitchFamily="50" charset="-128"/>
              </a:rPr>
              <a:t>(rs1)</a:t>
            </a:r>
            <a:endParaRPr kumimoji="1" lang="ja-JP" altLang="en-US" sz="1200" dirty="0" smtClean="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3131984" y="3789004"/>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読み</a:t>
            </a:r>
            <a:r>
              <a:rPr kumimoji="1" lang="en-US" altLang="ja-JP" sz="1200" dirty="0" smtClean="0">
                <a:latin typeface="メイリオ" panose="020B0604030504040204" pitchFamily="50" charset="-128"/>
                <a:ea typeface="メイリオ" panose="020B0604030504040204" pitchFamily="50" charset="-128"/>
              </a:rPr>
              <a:t>REG</a:t>
            </a:r>
            <a:r>
              <a:rPr kumimoji="1" lang="ja-JP" altLang="en-US" sz="1200" dirty="0" smtClean="0">
                <a:latin typeface="メイリオ" panose="020B0604030504040204" pitchFamily="50" charset="-128"/>
                <a:ea typeface="メイリオ" panose="020B0604030504040204" pitchFamily="50" charset="-128"/>
              </a:rPr>
              <a:t>番号 </a:t>
            </a:r>
            <a:r>
              <a:rPr kumimoji="1" lang="en-US" altLang="ja-JP" sz="1200" dirty="0" smtClean="0">
                <a:latin typeface="メイリオ" panose="020B0604030504040204" pitchFamily="50" charset="-128"/>
                <a:ea typeface="メイリオ" panose="020B0604030504040204" pitchFamily="50" charset="-128"/>
              </a:rPr>
              <a:t>(rs2)</a:t>
            </a:r>
            <a:endParaRPr kumimoji="1" lang="ja-JP" altLang="en-US" sz="1200" dirty="0" smtClean="0">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3131984" y="4149008"/>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accent6"/>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accent6"/>
            </a:solidFill>
            <a:prstDash val="solid"/>
            <a:round/>
            <a:headEnd type="none" w="sm" len="sm"/>
            <a:tailEnd type="triangle"/>
          </a:ln>
          <a:effectLst/>
        </p:spPr>
      </p:cxnSp>
      <p:sp>
        <p:nvSpPr>
          <p:cNvPr id="55" name="正方形/長方形 54"/>
          <p:cNvSpPr/>
          <p:nvPr/>
        </p:nvSpPr>
        <p:spPr bwMode="auto">
          <a:xfrm>
            <a:off x="521955" y="1538979"/>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4</a:t>
            </a:r>
            <a:endParaRPr kumimoji="1" lang="ja-JP" altLang="en-US" dirty="0" smtClean="0">
              <a:latin typeface="メイリオ" panose="020B0604030504040204" pitchFamily="50" charset="-128"/>
              <a:ea typeface="メイリオ" panose="020B0604030504040204" pitchFamily="50" charset="-128"/>
            </a:endParaRPr>
          </a:p>
        </p:txBody>
      </p:sp>
      <p:sp>
        <p:nvSpPr>
          <p:cNvPr id="49" name="正方形/長方形 48"/>
          <p:cNvSpPr/>
          <p:nvPr/>
        </p:nvSpPr>
        <p:spPr bwMode="auto">
          <a:xfrm>
            <a:off x="5292008" y="2888994"/>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smtClean="0">
                <a:solidFill>
                  <a:schemeClr val="accent6"/>
                </a:solidFill>
                <a:latin typeface="メイリオ" panose="020B0604030504040204" pitchFamily="50" charset="-128"/>
                <a:ea typeface="メイリオ" panose="020B0604030504040204" pitchFamily="50" charset="-128"/>
              </a:rPr>
              <a:t>レジスタの値（</a:t>
            </a:r>
            <a:r>
              <a:rPr kumimoji="1" lang="en-US" altLang="ja-JP" sz="1600" b="1" dirty="0" smtClean="0">
                <a:solidFill>
                  <a:schemeClr val="accent6"/>
                </a:solidFill>
                <a:latin typeface="メイリオ" panose="020B0604030504040204" pitchFamily="50" charset="-128"/>
                <a:ea typeface="メイリオ" panose="020B0604030504040204" pitchFamily="50" charset="-128"/>
              </a:rPr>
              <a:t>rs1</a:t>
            </a:r>
            <a:r>
              <a:rPr kumimoji="1" lang="ja-JP" altLang="en-US" sz="1600" b="1" dirty="0" smtClean="0">
                <a:solidFill>
                  <a:schemeClr val="accent6"/>
                </a:solidFill>
                <a:latin typeface="メイリオ" panose="020B0604030504040204" pitchFamily="50" charset="-128"/>
                <a:ea typeface="メイリオ" panose="020B0604030504040204" pitchFamily="50" charset="-128"/>
              </a:rPr>
              <a:t>）</a:t>
            </a:r>
          </a:p>
        </p:txBody>
      </p:sp>
      <p:sp>
        <p:nvSpPr>
          <p:cNvPr id="51" name="正方形/長方形 50"/>
          <p:cNvSpPr/>
          <p:nvPr/>
        </p:nvSpPr>
        <p:spPr bwMode="auto">
          <a:xfrm>
            <a:off x="5292008" y="3699003"/>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smtClean="0">
                <a:solidFill>
                  <a:schemeClr val="accent6"/>
                </a:solidFill>
                <a:latin typeface="メイリオ" panose="020B0604030504040204" pitchFamily="50" charset="-128"/>
                <a:ea typeface="メイリオ" panose="020B0604030504040204" pitchFamily="50" charset="-128"/>
              </a:rPr>
              <a:t>レジスタの値（</a:t>
            </a:r>
            <a:r>
              <a:rPr kumimoji="1" lang="en-US" altLang="ja-JP" sz="1600" b="1" dirty="0" smtClean="0">
                <a:solidFill>
                  <a:schemeClr val="accent6"/>
                </a:solidFill>
                <a:latin typeface="メイリオ" panose="020B0604030504040204" pitchFamily="50" charset="-128"/>
                <a:ea typeface="メイリオ" panose="020B0604030504040204" pitchFamily="50" charset="-128"/>
              </a:rPr>
              <a:t>rs2</a:t>
            </a:r>
            <a:r>
              <a:rPr kumimoji="1" lang="ja-JP" altLang="en-US" sz="1600" b="1" dirty="0" smtClean="0">
                <a:solidFill>
                  <a:schemeClr val="accent6"/>
                </a:solidFill>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1703030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遅延や消費電力といったものについては、学部時代の論理回路の授業では扱っていなかったので興味深かったです</a:t>
            </a:r>
            <a:r>
              <a:rPr lang="ja-JP" altLang="en-US" dirty="0" smtClean="0"/>
              <a:t>。（</a:t>
            </a:r>
            <a:r>
              <a:rPr lang="ja-JP" altLang="en-US" dirty="0"/>
              <a:t>私は学部は他大学の情報系出身で東大出身ではないので東大での論理回路の授業がどうだったかはわかりませんが</a:t>
            </a:r>
            <a:r>
              <a:rPr lang="en-US" altLang="ja-JP" dirty="0"/>
              <a:t>……</a:t>
            </a:r>
            <a:r>
              <a:rPr lang="ja-JP" altLang="en-US" dirty="0" smtClean="0"/>
              <a:t>）</a:t>
            </a:r>
            <a:endParaRPr lang="en-US" altLang="ja-JP" dirty="0" smtClean="0"/>
          </a:p>
          <a:p>
            <a:r>
              <a:rPr lang="ja-JP" altLang="en-US" dirty="0"/>
              <a:t>学部が情報系ではない（物理学科です）ので独学で論理回路を勉強してあまりよくわからなかったですが、論理回路が実際にどのように構成されているかわかり非常に面白かったです</a:t>
            </a:r>
            <a:r>
              <a:rPr lang="ja-JP" altLang="en-US" dirty="0" smtClean="0"/>
              <a:t>。</a:t>
            </a:r>
            <a:endParaRPr kumimoji="1" lang="ja-JP" altLang="en-US" dirty="0"/>
          </a:p>
        </p:txBody>
      </p:sp>
    </p:spTree>
    <p:extLst>
      <p:ext uri="{BB962C8B-B14F-4D97-AF65-F5344CB8AC3E}">
        <p14:creationId xmlns:p14="http://schemas.microsoft.com/office/powerpoint/2010/main" val="1414417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実行</a:t>
            </a:r>
            <a:endParaRPr kumimoji="1" lang="ja-JP" altLang="en-US" dirty="0"/>
          </a:p>
        </p:txBody>
      </p:sp>
      <p:sp>
        <p:nvSpPr>
          <p:cNvPr id="3" name="テキスト プレースホルダー 2"/>
          <p:cNvSpPr>
            <a:spLocks noGrp="1"/>
          </p:cNvSpPr>
          <p:nvPr>
            <p:ph type="body" sz="quarter" idx="10"/>
          </p:nvPr>
        </p:nvSpPr>
        <p:spPr>
          <a:xfrm>
            <a:off x="611956" y="4689014"/>
            <a:ext cx="8280092" cy="1259707"/>
          </a:xfrm>
        </p:spPr>
        <p:txBody>
          <a:bodyPr anchor="t"/>
          <a:lstStyle/>
          <a:p>
            <a:r>
              <a:rPr lang="en-US" altLang="ja-JP" dirty="0"/>
              <a:t>RF </a:t>
            </a:r>
            <a:r>
              <a:rPr lang="ja-JP" altLang="en-US" dirty="0"/>
              <a:t>から読みだした２つの値を加算</a:t>
            </a:r>
            <a:endParaRPr lang="en-US" altLang="ja-JP" dirty="0"/>
          </a:p>
        </p:txBody>
      </p:sp>
      <p:sp>
        <p:nvSpPr>
          <p:cNvPr id="4" name="正方形/長方形 3"/>
          <p:cNvSpPr/>
          <p:nvPr/>
        </p:nvSpPr>
        <p:spPr bwMode="auto">
          <a:xfrm>
            <a:off x="971960" y="2708992"/>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5" y="3158995"/>
            <a:ext cx="1260015"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en-US" altLang="ja-JP" sz="1600" dirty="0" smtClean="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PC</a:t>
            </a:r>
            <a:endParaRPr kumimoji="1" lang="ja-JP" altLang="en-US" dirty="0" smtClean="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7" name="正方形/長方形 26"/>
          <p:cNvSpPr/>
          <p:nvPr/>
        </p:nvSpPr>
        <p:spPr bwMode="auto">
          <a:xfrm>
            <a:off x="3131984" y="2708992"/>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endParaRPr kumimoji="1" lang="ja-JP" altLang="en-US" sz="1200" dirty="0" smtClean="0">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3131984" y="4149008"/>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55" name="正方形/長方形 54"/>
          <p:cNvSpPr/>
          <p:nvPr/>
        </p:nvSpPr>
        <p:spPr bwMode="auto">
          <a:xfrm>
            <a:off x="521955" y="1538979"/>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4</a:t>
            </a:r>
            <a:endParaRPr kumimoji="1" lang="ja-JP" altLang="en-US" dirty="0" smtClean="0">
              <a:latin typeface="メイリオ" panose="020B0604030504040204" pitchFamily="50" charset="-128"/>
              <a:ea typeface="メイリオ" panose="020B0604030504040204" pitchFamily="50" charset="-128"/>
            </a:endParaRPr>
          </a:p>
        </p:txBody>
      </p:sp>
      <p:cxnSp>
        <p:nvCxnSpPr>
          <p:cNvPr id="49" name="直線矢印コネクタ 48"/>
          <p:cNvCxnSpPr/>
          <p:nvPr/>
        </p:nvCxnSpPr>
        <p:spPr bwMode="auto">
          <a:xfrm>
            <a:off x="6012016" y="3519001"/>
            <a:ext cx="450005" cy="0"/>
          </a:xfrm>
          <a:prstGeom prst="straightConnector1">
            <a:avLst/>
          </a:prstGeom>
          <a:noFill/>
          <a:ln w="9525" cap="flat" cmpd="sng" algn="ctr">
            <a:solidFill>
              <a:schemeClr val="accent6"/>
            </a:solidFill>
            <a:prstDash val="solid"/>
            <a:round/>
            <a:headEnd type="none" w="sm" len="sm"/>
            <a:tailEnd type="triangle"/>
          </a:ln>
          <a:effectLst/>
        </p:spPr>
      </p:cxnSp>
      <p:sp>
        <p:nvSpPr>
          <p:cNvPr id="51" name="正方形/長方形 50"/>
          <p:cNvSpPr/>
          <p:nvPr/>
        </p:nvSpPr>
        <p:spPr bwMode="auto">
          <a:xfrm>
            <a:off x="6462021" y="3338999"/>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smtClean="0">
                <a:solidFill>
                  <a:schemeClr val="accent6"/>
                </a:solidFill>
                <a:latin typeface="メイリオ" panose="020B0604030504040204" pitchFamily="50" charset="-128"/>
                <a:ea typeface="メイリオ" panose="020B0604030504040204" pitchFamily="50" charset="-128"/>
              </a:rPr>
              <a:t>加算の結果</a:t>
            </a:r>
          </a:p>
        </p:txBody>
      </p:sp>
      <p:sp>
        <p:nvSpPr>
          <p:cNvPr id="52" name="正方形/長方形 51"/>
          <p:cNvSpPr/>
          <p:nvPr/>
        </p:nvSpPr>
        <p:spPr bwMode="auto">
          <a:xfrm>
            <a:off x="4662001" y="2708992"/>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smtClean="0">
                <a:solidFill>
                  <a:schemeClr val="accent6"/>
                </a:solidFill>
                <a:latin typeface="メイリオ" panose="020B0604030504040204" pitchFamily="50" charset="-128"/>
                <a:ea typeface="メイリオ" panose="020B0604030504040204" pitchFamily="50" charset="-128"/>
              </a:rPr>
              <a:t>値（</a:t>
            </a:r>
            <a:r>
              <a:rPr kumimoji="1" lang="en-US" altLang="ja-JP" sz="1600" b="1" dirty="0" smtClean="0">
                <a:solidFill>
                  <a:schemeClr val="accent6"/>
                </a:solidFill>
                <a:latin typeface="メイリオ" panose="020B0604030504040204" pitchFamily="50" charset="-128"/>
                <a:ea typeface="メイリオ" panose="020B0604030504040204" pitchFamily="50" charset="-128"/>
              </a:rPr>
              <a:t>rs1</a:t>
            </a:r>
            <a:r>
              <a:rPr kumimoji="1" lang="ja-JP" altLang="en-US" sz="1600" b="1" dirty="0" smtClean="0">
                <a:solidFill>
                  <a:schemeClr val="accent6"/>
                </a:solidFill>
                <a:latin typeface="メイリオ" panose="020B0604030504040204" pitchFamily="50" charset="-128"/>
                <a:ea typeface="メイリオ" panose="020B0604030504040204" pitchFamily="50" charset="-128"/>
              </a:rPr>
              <a:t>）</a:t>
            </a:r>
          </a:p>
        </p:txBody>
      </p:sp>
      <p:sp>
        <p:nvSpPr>
          <p:cNvPr id="53" name="正方形/長方形 52"/>
          <p:cNvSpPr/>
          <p:nvPr/>
        </p:nvSpPr>
        <p:spPr bwMode="auto">
          <a:xfrm>
            <a:off x="4662001" y="3609002"/>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smtClean="0">
                <a:solidFill>
                  <a:schemeClr val="accent6"/>
                </a:solidFill>
                <a:latin typeface="メイリオ" panose="020B0604030504040204" pitchFamily="50" charset="-128"/>
                <a:ea typeface="メイリオ" panose="020B0604030504040204" pitchFamily="50" charset="-128"/>
              </a:rPr>
              <a:t>値（</a:t>
            </a:r>
            <a:r>
              <a:rPr kumimoji="1" lang="en-US" altLang="ja-JP" sz="1600" b="1" dirty="0" smtClean="0">
                <a:solidFill>
                  <a:schemeClr val="accent6"/>
                </a:solidFill>
                <a:latin typeface="メイリオ" panose="020B0604030504040204" pitchFamily="50" charset="-128"/>
                <a:ea typeface="メイリオ" panose="020B0604030504040204" pitchFamily="50" charset="-128"/>
              </a:rPr>
              <a:t>rs2</a:t>
            </a:r>
            <a:r>
              <a:rPr kumimoji="1" lang="ja-JP" altLang="en-US" sz="1600" b="1" dirty="0" smtClean="0">
                <a:solidFill>
                  <a:schemeClr val="accent6"/>
                </a:solidFill>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3249010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レジスタ書き戻し</a:t>
            </a:r>
            <a:endParaRPr kumimoji="1" lang="ja-JP" altLang="en-US" dirty="0"/>
          </a:p>
        </p:txBody>
      </p:sp>
      <p:sp>
        <p:nvSpPr>
          <p:cNvPr id="3" name="テキスト プレースホルダー 2"/>
          <p:cNvSpPr>
            <a:spLocks noGrp="1"/>
          </p:cNvSpPr>
          <p:nvPr>
            <p:ph type="body" sz="quarter" idx="10"/>
          </p:nvPr>
        </p:nvSpPr>
        <p:spPr>
          <a:xfrm>
            <a:off x="611956" y="4689014"/>
            <a:ext cx="8280092" cy="1259707"/>
          </a:xfrm>
        </p:spPr>
        <p:txBody>
          <a:bodyPr anchor="t"/>
          <a:lstStyle/>
          <a:p>
            <a:r>
              <a:rPr lang="ja-JP" altLang="en-US" dirty="0"/>
              <a:t>加算の結果をレジスタ・ファイルに</a:t>
            </a:r>
            <a:r>
              <a:rPr lang="ja-JP" altLang="en-US" dirty="0" smtClean="0"/>
              <a:t>書き戻す</a:t>
            </a:r>
            <a:endParaRPr lang="en-US" altLang="ja-JP" dirty="0" smtClean="0"/>
          </a:p>
          <a:p>
            <a:pPr lvl="1"/>
            <a:r>
              <a:rPr lang="ja-JP" altLang="en-US" dirty="0" smtClean="0"/>
              <a:t>データ・メモリには用がないので何もしない</a:t>
            </a:r>
            <a:endParaRPr lang="en-US" altLang="ja-JP" dirty="0" smtClean="0"/>
          </a:p>
        </p:txBody>
      </p:sp>
      <p:sp>
        <p:nvSpPr>
          <p:cNvPr id="4" name="正方形/長方形 3"/>
          <p:cNvSpPr/>
          <p:nvPr/>
        </p:nvSpPr>
        <p:spPr bwMode="auto">
          <a:xfrm>
            <a:off x="971960" y="2708992"/>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PC</a:t>
            </a:r>
            <a:endParaRPr kumimoji="1" lang="ja-JP" altLang="en-US" dirty="0" smtClean="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7" name="正方形/長方形 26"/>
          <p:cNvSpPr/>
          <p:nvPr/>
        </p:nvSpPr>
        <p:spPr bwMode="auto">
          <a:xfrm>
            <a:off x="3131984" y="2708992"/>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smtClean="0">
                <a:solidFill>
                  <a:schemeClr val="accent6"/>
                </a:solidFill>
                <a:latin typeface="メイリオ" panose="020B0604030504040204" pitchFamily="50" charset="-128"/>
                <a:ea typeface="メイリオ" panose="020B0604030504040204" pitchFamily="50" charset="-128"/>
              </a:rPr>
              <a:t>書き込みデータ</a:t>
            </a:r>
          </a:p>
        </p:txBody>
      </p:sp>
      <p:sp>
        <p:nvSpPr>
          <p:cNvPr id="28" name="正方形/長方形 27"/>
          <p:cNvSpPr/>
          <p:nvPr/>
        </p:nvSpPr>
        <p:spPr bwMode="auto">
          <a:xfrm>
            <a:off x="3131984" y="306899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smtClean="0">
                <a:solidFill>
                  <a:schemeClr val="accent6"/>
                </a:solidFill>
                <a:latin typeface="メイリオ" panose="020B0604030504040204" pitchFamily="50" charset="-128"/>
                <a:ea typeface="メイリオ" panose="020B0604030504040204" pitchFamily="50" charset="-128"/>
              </a:rPr>
              <a:t>書き</a:t>
            </a:r>
            <a:r>
              <a:rPr kumimoji="1" lang="en-US" altLang="ja-JP" sz="1200" b="1" dirty="0" smtClean="0">
                <a:solidFill>
                  <a:schemeClr val="accent6"/>
                </a:solidFill>
                <a:latin typeface="メイリオ" panose="020B0604030504040204" pitchFamily="50" charset="-128"/>
                <a:ea typeface="メイリオ" panose="020B0604030504040204" pitchFamily="50" charset="-128"/>
              </a:rPr>
              <a:t>REG</a:t>
            </a:r>
            <a:r>
              <a:rPr kumimoji="1" lang="ja-JP" altLang="en-US" sz="1200" b="1" dirty="0" smtClean="0">
                <a:solidFill>
                  <a:schemeClr val="accent6"/>
                </a:solidFill>
                <a:latin typeface="メイリオ" panose="020B0604030504040204" pitchFamily="50" charset="-128"/>
                <a:ea typeface="メイリオ" panose="020B0604030504040204" pitchFamily="50" charset="-128"/>
              </a:rPr>
              <a:t>番号</a:t>
            </a:r>
          </a:p>
        </p:txBody>
      </p:sp>
      <p:sp>
        <p:nvSpPr>
          <p:cNvPr id="31" name="正方形/長方形 30"/>
          <p:cNvSpPr/>
          <p:nvPr/>
        </p:nvSpPr>
        <p:spPr bwMode="auto">
          <a:xfrm>
            <a:off x="3131984" y="4149008"/>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34"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5"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6" name="直線矢印コネクタ 35"/>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8" name="直線矢印コネクタ 37"/>
          <p:cNvCxnSpPr/>
          <p:nvPr/>
        </p:nvCxnSpPr>
        <p:spPr bwMode="auto">
          <a:xfrm>
            <a:off x="6012016" y="3429000"/>
            <a:ext cx="540006" cy="0"/>
          </a:xfrm>
          <a:prstGeom prst="straightConnector1">
            <a:avLst/>
          </a:prstGeom>
          <a:noFill/>
          <a:ln w="9525" cap="flat" cmpd="sng" algn="ctr">
            <a:solidFill>
              <a:schemeClr val="accent6"/>
            </a:solidFill>
            <a:prstDash val="solid"/>
            <a:round/>
            <a:headEnd type="none" w="sm" len="sm"/>
            <a:tailEnd type="non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42" name="正方形/長方形 41"/>
          <p:cNvSpPr/>
          <p:nvPr/>
        </p:nvSpPr>
        <p:spPr bwMode="auto">
          <a:xfrm>
            <a:off x="6732024" y="4149008"/>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データ・メモリ</a:t>
            </a:r>
          </a:p>
        </p:txBody>
      </p:sp>
      <p:sp>
        <p:nvSpPr>
          <p:cNvPr id="43"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7" name="直線矢印コネクタ 46"/>
          <p:cNvCxnSpPr/>
          <p:nvPr/>
        </p:nvCxnSpPr>
        <p:spPr bwMode="auto">
          <a:xfrm>
            <a:off x="8532044" y="2438989"/>
            <a:ext cx="0" cy="360004"/>
          </a:xfrm>
          <a:prstGeom prst="straightConnector1">
            <a:avLst/>
          </a:prstGeom>
          <a:noFill/>
          <a:ln w="38100" cap="flat" cmpd="sng" algn="ctr">
            <a:solidFill>
              <a:schemeClr val="accent6"/>
            </a:solidFill>
            <a:prstDash val="solid"/>
            <a:round/>
            <a:headEnd type="none" w="sm" len="sm"/>
            <a:tailEnd type="none"/>
          </a:ln>
          <a:effectLst/>
        </p:spPr>
      </p:cxnSp>
      <p:cxnSp>
        <p:nvCxnSpPr>
          <p:cNvPr id="48" name="直線矢印コネクタ 47"/>
          <p:cNvCxnSpPr>
            <a:endCxn id="34" idx="0"/>
          </p:cNvCxnSpPr>
          <p:nvPr/>
        </p:nvCxnSpPr>
        <p:spPr bwMode="auto">
          <a:xfrm flipH="1">
            <a:off x="2951982" y="2258987"/>
            <a:ext cx="6030067" cy="0"/>
          </a:xfrm>
          <a:prstGeom prst="straightConnector1">
            <a:avLst/>
          </a:prstGeom>
          <a:noFill/>
          <a:ln w="9525" cap="flat" cmpd="sng" algn="ctr">
            <a:solidFill>
              <a:schemeClr val="accent6"/>
            </a:solidFill>
            <a:prstDash val="solid"/>
            <a:round/>
            <a:headEnd type="none" w="sm" len="sm"/>
            <a:tailEnd type="none"/>
          </a:ln>
          <a:effectLst/>
        </p:spPr>
      </p:cxnSp>
      <p:sp>
        <p:nvSpPr>
          <p:cNvPr id="50" name="Freeform 10"/>
          <p:cNvSpPr>
            <a:spLocks/>
          </p:cNvSpPr>
          <p:nvPr/>
        </p:nvSpPr>
        <p:spPr bwMode="auto">
          <a:xfrm rot="10800000" flipH="1">
            <a:off x="6552022" y="2528985"/>
            <a:ext cx="1980022" cy="90001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55" name="正方形/長方形 54"/>
          <p:cNvSpPr/>
          <p:nvPr/>
        </p:nvSpPr>
        <p:spPr bwMode="auto">
          <a:xfrm>
            <a:off x="521955" y="1538979"/>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4</a:t>
            </a:r>
            <a:endParaRPr kumimoji="1" lang="ja-JP" altLang="en-US" dirty="0" smtClean="0">
              <a:latin typeface="メイリオ" panose="020B0604030504040204" pitchFamily="50" charset="-128"/>
              <a:ea typeface="メイリオ" panose="020B0604030504040204" pitchFamily="50" charset="-128"/>
            </a:endParaRPr>
          </a:p>
        </p:txBody>
      </p:sp>
      <p:cxnSp>
        <p:nvCxnSpPr>
          <p:cNvPr id="49" name="直線矢印コネクタ 48"/>
          <p:cNvCxnSpPr/>
          <p:nvPr/>
        </p:nvCxnSpPr>
        <p:spPr bwMode="auto">
          <a:xfrm>
            <a:off x="6552022" y="2978995"/>
            <a:ext cx="180002" cy="0"/>
          </a:xfrm>
          <a:prstGeom prst="straightConnector1">
            <a:avLst/>
          </a:prstGeom>
          <a:noFill/>
          <a:ln w="9525"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37575773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ロードの場合：メモリ・アクセスが加わる</a:t>
            </a:r>
            <a:endParaRPr kumimoji="1" lang="ja-JP" altLang="en-US" dirty="0"/>
          </a:p>
        </p:txBody>
      </p:sp>
      <p:sp>
        <p:nvSpPr>
          <p:cNvPr id="3" name="テキスト プレースホルダー 2"/>
          <p:cNvSpPr>
            <a:spLocks noGrp="1"/>
          </p:cNvSpPr>
          <p:nvPr>
            <p:ph type="body" sz="quarter" idx="10"/>
          </p:nvPr>
        </p:nvSpPr>
        <p:spPr>
          <a:xfrm>
            <a:off x="611956" y="5769333"/>
            <a:ext cx="8280092" cy="719701"/>
          </a:xfrm>
        </p:spPr>
        <p:txBody>
          <a:bodyPr/>
          <a:lstStyle/>
          <a:p>
            <a:r>
              <a:rPr kumimoji="1" lang="ja-JP" altLang="en-US" dirty="0" smtClean="0"/>
              <a:t>加算命令との違い：</a:t>
            </a:r>
            <a:endParaRPr kumimoji="1" lang="en-US" altLang="ja-JP" dirty="0" smtClean="0"/>
          </a:p>
          <a:p>
            <a:pPr lvl="1"/>
            <a:r>
              <a:rPr kumimoji="1" lang="ja-JP" altLang="en-US" dirty="0" smtClean="0"/>
              <a:t>アドレスの計算（</a:t>
            </a:r>
            <a:r>
              <a:rPr lang="en-US" altLang="ja-JP" dirty="0">
                <a:solidFill>
                  <a:schemeClr val="tx1">
                    <a:lumMod val="85000"/>
                    <a:lumOff val="15000"/>
                  </a:schemeClr>
                </a:solidFill>
                <a:latin typeface="Consolas" panose="020B0609020204030204" pitchFamily="49" charset="0"/>
              </a:rPr>
              <a:t>x[rs1] + immediate</a:t>
            </a:r>
            <a:r>
              <a:rPr kumimoji="1" lang="ja-JP" altLang="en-US" dirty="0" smtClean="0"/>
              <a:t>）を </a:t>
            </a:r>
            <a:r>
              <a:rPr kumimoji="1" lang="en-US" altLang="ja-JP" dirty="0" smtClean="0"/>
              <a:t>ALU </a:t>
            </a:r>
            <a:r>
              <a:rPr kumimoji="1" lang="ja-JP" altLang="en-US" dirty="0" smtClean="0"/>
              <a:t>でやる</a:t>
            </a:r>
            <a:endParaRPr kumimoji="1" lang="en-US" altLang="ja-JP" dirty="0" smtClean="0"/>
          </a:p>
          <a:p>
            <a:pPr lvl="1"/>
            <a:r>
              <a:rPr kumimoji="1" lang="ja-JP" altLang="en-US" dirty="0" smtClean="0"/>
              <a:t>得られたアドレスでデータ・メモリにアクセス</a:t>
            </a:r>
            <a:endParaRPr kumimoji="1" lang="ja-JP" altLang="en-US" dirty="0"/>
          </a:p>
        </p:txBody>
      </p:sp>
      <p:sp>
        <p:nvSpPr>
          <p:cNvPr id="4" name="正方形/長方形 3"/>
          <p:cNvSpPr/>
          <p:nvPr/>
        </p:nvSpPr>
        <p:spPr bwMode="auto">
          <a:xfrm>
            <a:off x="971960" y="2708992"/>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en-US" altLang="ja-JP" sz="1600" dirty="0" smtClean="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PC</a:t>
            </a:r>
            <a:endParaRPr kumimoji="1" lang="ja-JP" altLang="en-US" dirty="0" smtClean="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smtClean="0">
                <a:solidFill>
                  <a:schemeClr val="accent6"/>
                </a:solidFill>
                <a:latin typeface="メイリオ" panose="020B0604030504040204" pitchFamily="50" charset="-128"/>
                <a:ea typeface="メイリオ" panose="020B0604030504040204" pitchFamily="50" charset="-128"/>
              </a:rPr>
              <a:t>書き込みデータ</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accent6"/>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accent6"/>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smtClean="0">
                <a:solidFill>
                  <a:schemeClr val="accent6"/>
                </a:solidFill>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accent6"/>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accent6"/>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smtClean="0">
                <a:solidFill>
                  <a:schemeClr val="accent6"/>
                </a:solidFill>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4</a:t>
            </a:r>
            <a:endParaRPr kumimoji="1" lang="ja-JP" altLang="en-US" dirty="0" smtClean="0">
              <a:latin typeface="メイリオ" panose="020B0604030504040204" pitchFamily="50" charset="-128"/>
              <a:ea typeface="メイリオ" panose="020B0604030504040204" pitchFamily="50" charset="-128"/>
            </a:endParaRPr>
          </a:p>
        </p:txBody>
      </p:sp>
      <p:sp>
        <p:nvSpPr>
          <p:cNvPr id="46" name="Text Box 30"/>
          <p:cNvSpPr txBox="1">
            <a:spLocks noChangeArrowheads="1"/>
          </p:cNvSpPr>
          <p:nvPr/>
        </p:nvSpPr>
        <p:spPr bwMode="auto">
          <a:xfrm>
            <a:off x="5382010" y="5049018"/>
            <a:ext cx="1080116"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err="1" smtClean="0">
                <a:latin typeface="+mn-lt"/>
              </a:rPr>
              <a:t>rd</a:t>
            </a:r>
            <a:endParaRPr lang="en-US" altLang="ja-JP" sz="1600" dirty="0">
              <a:latin typeface="+mn-lt"/>
            </a:endParaRPr>
          </a:p>
        </p:txBody>
      </p:sp>
      <p:sp>
        <p:nvSpPr>
          <p:cNvPr id="47" name="Text Box 31"/>
          <p:cNvSpPr txBox="1">
            <a:spLocks noChangeArrowheads="1"/>
          </p:cNvSpPr>
          <p:nvPr/>
        </p:nvSpPr>
        <p:spPr bwMode="auto">
          <a:xfrm>
            <a:off x="6462022" y="5049018"/>
            <a:ext cx="1439606"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smtClean="0">
                <a:latin typeface="+mn-lt"/>
              </a:rPr>
              <a:t>0000011</a:t>
            </a:r>
            <a:endParaRPr lang="en-US" altLang="ja-JP" sz="1600" dirty="0">
              <a:latin typeface="+mn-lt"/>
            </a:endParaRPr>
          </a:p>
        </p:txBody>
      </p:sp>
      <p:sp>
        <p:nvSpPr>
          <p:cNvPr id="48" name="Text Box 28"/>
          <p:cNvSpPr txBox="1">
            <a:spLocks noChangeArrowheads="1"/>
          </p:cNvSpPr>
          <p:nvPr/>
        </p:nvSpPr>
        <p:spPr bwMode="auto">
          <a:xfrm>
            <a:off x="3491989" y="5049018"/>
            <a:ext cx="1080115"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smtClean="0">
                <a:latin typeface="+mn-lt"/>
              </a:rPr>
              <a:t>rs1</a:t>
            </a:r>
            <a:endParaRPr lang="en-US" altLang="ja-JP" sz="1600" dirty="0">
              <a:latin typeface="+mn-lt"/>
            </a:endParaRPr>
          </a:p>
        </p:txBody>
      </p:sp>
      <p:sp>
        <p:nvSpPr>
          <p:cNvPr id="49" name="Text Box 29"/>
          <p:cNvSpPr txBox="1">
            <a:spLocks noChangeArrowheads="1"/>
          </p:cNvSpPr>
          <p:nvPr/>
        </p:nvSpPr>
        <p:spPr bwMode="auto">
          <a:xfrm>
            <a:off x="4572000" y="5049018"/>
            <a:ext cx="810111"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smtClean="0">
                <a:latin typeface="+mn-lt"/>
              </a:rPr>
              <a:t>010</a:t>
            </a:r>
            <a:endParaRPr lang="en-US" altLang="ja-JP" sz="1600" dirty="0">
              <a:latin typeface="+mn-lt"/>
            </a:endParaRPr>
          </a:p>
        </p:txBody>
      </p:sp>
      <p:sp>
        <p:nvSpPr>
          <p:cNvPr id="50" name="正方形/長方形 49"/>
          <p:cNvSpPr/>
          <p:nvPr/>
        </p:nvSpPr>
        <p:spPr bwMode="auto">
          <a:xfrm>
            <a:off x="611957" y="4779015"/>
            <a:ext cx="1440016" cy="360004"/>
          </a:xfrm>
          <a:prstGeom prst="rect">
            <a:avLst/>
          </a:prstGeom>
          <a:noFill/>
          <a:ln>
            <a:noFill/>
            <a:headEnd/>
            <a:tailEnd type="triangle" w="sm" len="med"/>
          </a:ln>
          <a:effectLst/>
          <a:ex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400" dirty="0" smtClean="0">
                <a:solidFill>
                  <a:schemeClr val="tx1">
                    <a:lumMod val="85000"/>
                    <a:lumOff val="15000"/>
                  </a:schemeClr>
                </a:solidFill>
                <a:latin typeface="Consolas" panose="020B0609020204030204" pitchFamily="49" charset="0"/>
                <a:ea typeface="メイリオ" panose="020B0604030504040204" pitchFamily="50" charset="-128"/>
              </a:rPr>
              <a:t>LW : x[</a:t>
            </a:r>
            <a:r>
              <a:rPr lang="en-US" altLang="ja-JP" sz="1400" dirty="0" err="1" smtClean="0">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4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400" dirty="0" smtClean="0">
                <a:solidFill>
                  <a:schemeClr val="tx1">
                    <a:lumMod val="85000"/>
                    <a:lumOff val="15000"/>
                  </a:schemeClr>
                </a:solidFill>
                <a:latin typeface="Consolas" panose="020B0609020204030204" pitchFamily="49" charset="0"/>
                <a:ea typeface="メイリオ" panose="020B0604030504040204" pitchFamily="50" charset="-128"/>
              </a:rPr>
              <a:t> (x[rs1] + immediate)</a:t>
            </a:r>
            <a:endParaRPr kumimoji="1" lang="ja-JP" altLang="en-US" sz="14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51" name="Text Box 27"/>
          <p:cNvSpPr txBox="1">
            <a:spLocks noChangeArrowheads="1"/>
          </p:cNvSpPr>
          <p:nvPr/>
        </p:nvSpPr>
        <p:spPr bwMode="auto">
          <a:xfrm>
            <a:off x="701958" y="5049018"/>
            <a:ext cx="2790031"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r>
              <a:rPr lang="en-US" altLang="ja-JP" sz="1600" dirty="0"/>
              <a:t>immediate[11:0]</a:t>
            </a:r>
            <a:endParaRPr lang="ja-JP" altLang="ja-JP" sz="1600" dirty="0"/>
          </a:p>
        </p:txBody>
      </p:sp>
      <p:sp>
        <p:nvSpPr>
          <p:cNvPr id="52" name="正方形/長方形 51"/>
          <p:cNvSpPr/>
          <p:nvPr/>
        </p:nvSpPr>
        <p:spPr bwMode="auto">
          <a:xfrm>
            <a:off x="3131984" y="306899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smtClean="0">
                <a:solidFill>
                  <a:schemeClr val="accent6"/>
                </a:solidFill>
                <a:latin typeface="メイリオ" panose="020B0604030504040204" pitchFamily="50" charset="-128"/>
                <a:ea typeface="メイリオ" panose="020B0604030504040204" pitchFamily="50" charset="-128"/>
              </a:rPr>
              <a:t>書き</a:t>
            </a:r>
            <a:r>
              <a:rPr kumimoji="1" lang="en-US" altLang="ja-JP" sz="1200" b="1" dirty="0" smtClean="0">
                <a:solidFill>
                  <a:schemeClr val="accent6"/>
                </a:solidFill>
                <a:latin typeface="メイリオ" panose="020B0604030504040204" pitchFamily="50" charset="-128"/>
                <a:ea typeface="メイリオ" panose="020B0604030504040204" pitchFamily="50" charset="-128"/>
              </a:rPr>
              <a:t>REG</a:t>
            </a:r>
            <a:r>
              <a:rPr kumimoji="1" lang="ja-JP" altLang="en-US" sz="1200" b="1" dirty="0" smtClean="0">
                <a:solidFill>
                  <a:schemeClr val="accent6"/>
                </a:solidFill>
                <a:latin typeface="メイリオ" panose="020B0604030504040204" pitchFamily="50" charset="-128"/>
                <a:ea typeface="メイリオ" panose="020B0604030504040204" pitchFamily="50" charset="-128"/>
              </a:rPr>
              <a:t>番号 </a:t>
            </a:r>
            <a:r>
              <a:rPr kumimoji="1" lang="en-US" altLang="ja-JP" sz="1200" b="1" dirty="0" smtClean="0">
                <a:solidFill>
                  <a:schemeClr val="accent6"/>
                </a:solidFill>
                <a:latin typeface="メイリオ" panose="020B0604030504040204" pitchFamily="50" charset="-128"/>
                <a:ea typeface="メイリオ" panose="020B0604030504040204" pitchFamily="50" charset="-128"/>
              </a:rPr>
              <a:t>(</a:t>
            </a:r>
            <a:r>
              <a:rPr kumimoji="1" lang="en-US" altLang="ja-JP" sz="1200" b="1" dirty="0" err="1" smtClean="0">
                <a:solidFill>
                  <a:schemeClr val="accent6"/>
                </a:solidFill>
                <a:latin typeface="メイリオ" panose="020B0604030504040204" pitchFamily="50" charset="-128"/>
                <a:ea typeface="メイリオ" panose="020B0604030504040204" pitchFamily="50" charset="-128"/>
              </a:rPr>
              <a:t>rd</a:t>
            </a:r>
            <a:r>
              <a:rPr kumimoji="1" lang="en-US" altLang="ja-JP" sz="1200" b="1" dirty="0" smtClean="0">
                <a:solidFill>
                  <a:schemeClr val="accent6"/>
                </a:solidFill>
                <a:latin typeface="メイリオ" panose="020B0604030504040204" pitchFamily="50" charset="-128"/>
                <a:ea typeface="メイリオ" panose="020B0604030504040204" pitchFamily="50" charset="-128"/>
              </a:rPr>
              <a:t>)</a:t>
            </a:r>
            <a:endParaRPr kumimoji="1" lang="ja-JP" altLang="en-US" sz="1200" b="1" dirty="0" smtClean="0">
              <a:solidFill>
                <a:schemeClr val="accent6"/>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23893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各処理は基本的には左から右に流れる</a:t>
            </a:r>
            <a:endParaRPr kumimoji="1" lang="ja-JP" altLang="en-US" dirty="0"/>
          </a:p>
        </p:txBody>
      </p:sp>
      <p:sp>
        <p:nvSpPr>
          <p:cNvPr id="3" name="テキスト プレースホルダー 2"/>
          <p:cNvSpPr>
            <a:spLocks noGrp="1"/>
          </p:cNvSpPr>
          <p:nvPr>
            <p:ph type="body" sz="quarter" idx="10"/>
          </p:nvPr>
        </p:nvSpPr>
        <p:spPr>
          <a:xfrm>
            <a:off x="611956" y="5049018"/>
            <a:ext cx="8280092" cy="899703"/>
          </a:xfrm>
        </p:spPr>
        <p:txBody>
          <a:bodyPr anchor="t"/>
          <a:lstStyle/>
          <a:p>
            <a:r>
              <a:rPr kumimoji="1" lang="ja-JP" altLang="en-US" dirty="0" smtClean="0"/>
              <a:t>特定のユニットで仕事をしている間，他の部分は遊んでいる</a:t>
            </a:r>
            <a:endParaRPr kumimoji="1" lang="en-US" altLang="ja-JP" dirty="0" smtClean="0"/>
          </a:p>
          <a:p>
            <a:r>
              <a:rPr kumimoji="1" lang="ja-JP" altLang="en-US" dirty="0" smtClean="0"/>
              <a:t>パイプライン化</a:t>
            </a:r>
            <a:endParaRPr kumimoji="1" lang="en-US" altLang="ja-JP" dirty="0" smtClean="0"/>
          </a:p>
          <a:p>
            <a:pPr lvl="1"/>
            <a:r>
              <a:rPr kumimoji="1" lang="ja-JP" altLang="en-US" dirty="0" smtClean="0"/>
              <a:t>これをもとに，導入で話したように処理をオーバーラップさせる</a:t>
            </a:r>
            <a:endParaRPr kumimoji="1" lang="en-US" altLang="ja-JP" dirty="0" smtClean="0"/>
          </a:p>
        </p:txBody>
      </p:sp>
      <p:sp>
        <p:nvSpPr>
          <p:cNvPr id="4" name="正方形/長方形 3"/>
          <p:cNvSpPr/>
          <p:nvPr/>
        </p:nvSpPr>
        <p:spPr bwMode="auto">
          <a:xfrm>
            <a:off x="971960" y="2708992"/>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smtClean="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PC</a:t>
            </a:r>
            <a:endParaRPr kumimoji="1" lang="ja-JP" altLang="en-US" dirty="0" smtClean="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smtClean="0">
                <a:latin typeface="メイリオ" panose="020B0604030504040204" pitchFamily="50" charset="-128"/>
                <a:ea typeface="メイリオ" panose="020B0604030504040204" pitchFamily="50" charset="-128"/>
                <a:cs typeface="Times New Roman" pitchFamily="18" charset="0"/>
              </a:rPr>
              <a:t>加算</a:t>
            </a: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3" name="正方形/長方形 22"/>
          <p:cNvSpPr/>
          <p:nvPr/>
        </p:nvSpPr>
        <p:spPr bwMode="auto">
          <a:xfrm>
            <a:off x="971960" y="3248998"/>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アドレス</a:t>
            </a:r>
          </a:p>
        </p:txBody>
      </p:sp>
      <p:sp>
        <p:nvSpPr>
          <p:cNvPr id="24" name="正方形/長方形 23"/>
          <p:cNvSpPr/>
          <p:nvPr/>
        </p:nvSpPr>
        <p:spPr bwMode="auto">
          <a:xfrm>
            <a:off x="2051972" y="3248998"/>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smtClean="0">
                <a:latin typeface="メイリオ" panose="020B0604030504040204" pitchFamily="50" charset="-128"/>
                <a:ea typeface="メイリオ" panose="020B0604030504040204" pitchFamily="50" charset="-128"/>
              </a:rPr>
              <a:t>命令</a:t>
            </a:r>
          </a:p>
        </p:txBody>
      </p: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7" name="正方形/長方形 26"/>
          <p:cNvSpPr/>
          <p:nvPr/>
        </p:nvSpPr>
        <p:spPr bwMode="auto">
          <a:xfrm>
            <a:off x="3131984" y="2708992"/>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書き込みデータ</a:t>
            </a:r>
          </a:p>
        </p:txBody>
      </p:sp>
      <p:sp>
        <p:nvSpPr>
          <p:cNvPr id="28" name="正方形/長方形 27"/>
          <p:cNvSpPr/>
          <p:nvPr/>
        </p:nvSpPr>
        <p:spPr bwMode="auto">
          <a:xfrm>
            <a:off x="3131984" y="306899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書き</a:t>
            </a:r>
            <a:r>
              <a:rPr kumimoji="1" lang="en-US" altLang="ja-JP" sz="1200" dirty="0" smtClean="0">
                <a:latin typeface="メイリオ" panose="020B0604030504040204" pitchFamily="50" charset="-128"/>
                <a:ea typeface="メイリオ" panose="020B0604030504040204" pitchFamily="50" charset="-128"/>
              </a:rPr>
              <a:t>REG</a:t>
            </a:r>
            <a:r>
              <a:rPr kumimoji="1" lang="ja-JP" altLang="en-US" sz="1200" dirty="0" smtClean="0">
                <a:latin typeface="メイリオ" panose="020B0604030504040204" pitchFamily="50" charset="-128"/>
                <a:ea typeface="メイリオ" panose="020B0604030504040204" pitchFamily="50" charset="-128"/>
              </a:rPr>
              <a:t>番号</a:t>
            </a:r>
          </a:p>
        </p:txBody>
      </p:sp>
      <p:sp>
        <p:nvSpPr>
          <p:cNvPr id="29" name="正方形/長方形 28"/>
          <p:cNvSpPr/>
          <p:nvPr/>
        </p:nvSpPr>
        <p:spPr bwMode="auto">
          <a:xfrm>
            <a:off x="3131984" y="3429000"/>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読み</a:t>
            </a:r>
            <a:r>
              <a:rPr kumimoji="1" lang="en-US" altLang="ja-JP" sz="1200" dirty="0" smtClean="0">
                <a:latin typeface="メイリオ" panose="020B0604030504040204" pitchFamily="50" charset="-128"/>
                <a:ea typeface="メイリオ" panose="020B0604030504040204" pitchFamily="50" charset="-128"/>
              </a:rPr>
              <a:t>REG</a:t>
            </a:r>
            <a:r>
              <a:rPr kumimoji="1" lang="ja-JP" altLang="en-US" sz="1200" dirty="0" smtClean="0">
                <a:latin typeface="メイリオ" panose="020B0604030504040204" pitchFamily="50" charset="-128"/>
                <a:ea typeface="メイリオ" panose="020B0604030504040204" pitchFamily="50" charset="-128"/>
              </a:rPr>
              <a:t>番号</a:t>
            </a:r>
          </a:p>
        </p:txBody>
      </p:sp>
      <p:sp>
        <p:nvSpPr>
          <p:cNvPr id="30" name="正方形/長方形 29"/>
          <p:cNvSpPr/>
          <p:nvPr/>
        </p:nvSpPr>
        <p:spPr bwMode="auto">
          <a:xfrm>
            <a:off x="3131984" y="3789004"/>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読み</a:t>
            </a:r>
            <a:r>
              <a:rPr kumimoji="1" lang="en-US" altLang="ja-JP" sz="1200" dirty="0" smtClean="0">
                <a:latin typeface="メイリオ" panose="020B0604030504040204" pitchFamily="50" charset="-128"/>
                <a:ea typeface="メイリオ" panose="020B0604030504040204" pitchFamily="50" charset="-128"/>
              </a:rPr>
              <a:t>REG</a:t>
            </a:r>
            <a:r>
              <a:rPr kumimoji="1" lang="ja-JP" altLang="en-US" sz="1200" dirty="0" smtClean="0">
                <a:latin typeface="メイリオ" panose="020B0604030504040204" pitchFamily="50" charset="-128"/>
                <a:ea typeface="メイリオ" panose="020B0604030504040204" pitchFamily="50" charset="-128"/>
              </a:rPr>
              <a:t>番号</a:t>
            </a:r>
          </a:p>
        </p:txBody>
      </p:sp>
      <p:sp>
        <p:nvSpPr>
          <p:cNvPr id="31" name="正方形/長方形 30"/>
          <p:cNvSpPr/>
          <p:nvPr/>
        </p:nvSpPr>
        <p:spPr bwMode="auto">
          <a:xfrm>
            <a:off x="3131984" y="4149008"/>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34"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5"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6" name="直線矢印コネクタ 35"/>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8" name="直線矢印コネクタ 37"/>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41" name="正方形/長方形 40"/>
          <p:cNvSpPr/>
          <p:nvPr/>
        </p:nvSpPr>
        <p:spPr bwMode="auto">
          <a:xfrm>
            <a:off x="6732024" y="2888994"/>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アドレス</a:t>
            </a:r>
          </a:p>
        </p:txBody>
      </p:sp>
      <p:sp>
        <p:nvSpPr>
          <p:cNvPr id="42" name="正方形/長方形 41"/>
          <p:cNvSpPr/>
          <p:nvPr/>
        </p:nvSpPr>
        <p:spPr bwMode="auto">
          <a:xfrm>
            <a:off x="6732024" y="4149008"/>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データ・メモリ</a:t>
            </a:r>
          </a:p>
        </p:txBody>
      </p:sp>
      <p:sp>
        <p:nvSpPr>
          <p:cNvPr id="43"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6" name="正方形/長方形 45"/>
          <p:cNvSpPr/>
          <p:nvPr/>
        </p:nvSpPr>
        <p:spPr bwMode="auto">
          <a:xfrm>
            <a:off x="6732024" y="3699003"/>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書きデータ</a:t>
            </a:r>
          </a:p>
        </p:txBody>
      </p:sp>
      <p:cxnSp>
        <p:nvCxnSpPr>
          <p:cNvPr id="47" name="直線矢印コネクタ 46"/>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8" name="直線矢印コネクタ 47"/>
          <p:cNvCxnSpPr>
            <a:endCxn id="34"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50"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8" name="正方形/長方形 77"/>
          <p:cNvSpPr/>
          <p:nvPr/>
        </p:nvSpPr>
        <p:spPr bwMode="auto">
          <a:xfrm>
            <a:off x="7272030" y="3248998"/>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読みデータ</a:t>
            </a:r>
          </a:p>
        </p:txBody>
      </p:sp>
      <p:sp>
        <p:nvSpPr>
          <p:cNvPr id="55" name="正方形/長方形 54"/>
          <p:cNvSpPr/>
          <p:nvPr/>
        </p:nvSpPr>
        <p:spPr bwMode="auto">
          <a:xfrm>
            <a:off x="521955" y="1538979"/>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4</a:t>
            </a:r>
            <a:endParaRPr kumimoji="1" lang="ja-JP" altLang="en-US" dirty="0" smtClean="0">
              <a:latin typeface="メイリオ" panose="020B0604030504040204" pitchFamily="50" charset="-128"/>
              <a:ea typeface="メイリオ" panose="020B0604030504040204" pitchFamily="50" charset="-128"/>
            </a:endParaRPr>
          </a:p>
        </p:txBody>
      </p:sp>
      <p:sp>
        <p:nvSpPr>
          <p:cNvPr id="13" name="角丸四角形 12"/>
          <p:cNvSpPr/>
          <p:nvPr/>
        </p:nvSpPr>
        <p:spPr bwMode="auto">
          <a:xfrm>
            <a:off x="0" y="1178975"/>
            <a:ext cx="2520028" cy="3330037"/>
          </a:xfrm>
          <a:prstGeom prst="roundRect">
            <a:avLst>
              <a:gd name="adj" fmla="val 7749"/>
            </a:avLst>
          </a:prstGeom>
          <a:noFill/>
          <a:ln w="28575">
            <a:solidFill>
              <a:schemeClr val="accent6"/>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49" name="角丸四角形 48"/>
          <p:cNvSpPr/>
          <p:nvPr/>
        </p:nvSpPr>
        <p:spPr bwMode="auto">
          <a:xfrm>
            <a:off x="2771980" y="1178975"/>
            <a:ext cx="1980022" cy="3330037"/>
          </a:xfrm>
          <a:prstGeom prst="roundRect">
            <a:avLst>
              <a:gd name="adj" fmla="val 7749"/>
            </a:avLst>
          </a:prstGeom>
          <a:noFill/>
          <a:ln w="28575">
            <a:solidFill>
              <a:schemeClr val="accent6"/>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51" name="角丸四角形 50"/>
          <p:cNvSpPr/>
          <p:nvPr/>
        </p:nvSpPr>
        <p:spPr bwMode="auto">
          <a:xfrm>
            <a:off x="4932004" y="1178975"/>
            <a:ext cx="1530018" cy="3330037"/>
          </a:xfrm>
          <a:prstGeom prst="roundRect">
            <a:avLst>
              <a:gd name="adj" fmla="val 7749"/>
            </a:avLst>
          </a:prstGeom>
          <a:noFill/>
          <a:ln w="28575">
            <a:solidFill>
              <a:schemeClr val="accent6"/>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52" name="角丸四角形 51"/>
          <p:cNvSpPr/>
          <p:nvPr/>
        </p:nvSpPr>
        <p:spPr bwMode="auto">
          <a:xfrm>
            <a:off x="6642023" y="1178975"/>
            <a:ext cx="2070022" cy="3330037"/>
          </a:xfrm>
          <a:prstGeom prst="roundRect">
            <a:avLst>
              <a:gd name="adj" fmla="val 7749"/>
            </a:avLst>
          </a:prstGeom>
          <a:noFill/>
          <a:ln w="28575">
            <a:solidFill>
              <a:schemeClr val="accent6"/>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53" name="正方形/長方形 52"/>
          <p:cNvSpPr/>
          <p:nvPr/>
        </p:nvSpPr>
        <p:spPr bwMode="auto">
          <a:xfrm>
            <a:off x="611956" y="4509012"/>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accent6"/>
                </a:solidFill>
                <a:latin typeface="メイリオ" panose="020B0604030504040204" pitchFamily="50" charset="-128"/>
                <a:ea typeface="メイリオ" panose="020B0604030504040204" pitchFamily="50" charset="-128"/>
              </a:rPr>
              <a:t>IF</a:t>
            </a:r>
            <a:endParaRPr kumimoji="1" lang="ja-JP" altLang="en-US" sz="1600" b="1" dirty="0" smtClean="0">
              <a:solidFill>
                <a:schemeClr val="accent6"/>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3041983" y="4509012"/>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accent6"/>
                </a:solidFill>
                <a:latin typeface="メイリオ" panose="020B0604030504040204" pitchFamily="50" charset="-128"/>
                <a:ea typeface="メイリオ" panose="020B0604030504040204" pitchFamily="50" charset="-128"/>
              </a:rPr>
              <a:t>ID</a:t>
            </a:r>
            <a:endParaRPr kumimoji="1" lang="ja-JP" altLang="en-US" sz="1600" b="1" dirty="0" smtClean="0">
              <a:solidFill>
                <a:schemeClr val="accent6"/>
              </a:solidFill>
              <a:latin typeface="メイリオ" panose="020B0604030504040204" pitchFamily="50" charset="-128"/>
              <a:ea typeface="メイリオ" panose="020B0604030504040204" pitchFamily="50" charset="-128"/>
            </a:endParaRPr>
          </a:p>
        </p:txBody>
      </p:sp>
      <p:sp>
        <p:nvSpPr>
          <p:cNvPr id="56" name="正方形/長方形 55"/>
          <p:cNvSpPr/>
          <p:nvPr/>
        </p:nvSpPr>
        <p:spPr bwMode="auto">
          <a:xfrm>
            <a:off x="4932004" y="4509012"/>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accent6"/>
                </a:solidFill>
                <a:latin typeface="メイリオ" panose="020B0604030504040204" pitchFamily="50" charset="-128"/>
                <a:ea typeface="メイリオ" panose="020B0604030504040204" pitchFamily="50" charset="-128"/>
              </a:rPr>
              <a:t>EX</a:t>
            </a:r>
            <a:endParaRPr kumimoji="1" lang="ja-JP" altLang="en-US" sz="1600" b="1" dirty="0" smtClean="0">
              <a:solidFill>
                <a:schemeClr val="accent6"/>
              </a:solidFill>
              <a:latin typeface="メイリオ" panose="020B0604030504040204" pitchFamily="50" charset="-128"/>
              <a:ea typeface="メイリオ" panose="020B0604030504040204" pitchFamily="50" charset="-128"/>
            </a:endParaRPr>
          </a:p>
        </p:txBody>
      </p:sp>
      <p:sp>
        <p:nvSpPr>
          <p:cNvPr id="57" name="正方形/長方形 56"/>
          <p:cNvSpPr/>
          <p:nvPr/>
        </p:nvSpPr>
        <p:spPr bwMode="auto">
          <a:xfrm>
            <a:off x="6912026" y="4509012"/>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accent6"/>
                </a:solidFill>
                <a:latin typeface="メイリオ" panose="020B0604030504040204" pitchFamily="50" charset="-128"/>
                <a:ea typeface="メイリオ" panose="020B0604030504040204" pitchFamily="50" charset="-128"/>
              </a:rPr>
              <a:t>MEM</a:t>
            </a:r>
            <a:endParaRPr kumimoji="1" lang="ja-JP" altLang="en-US" sz="1600" b="1" dirty="0" smtClean="0">
              <a:solidFill>
                <a:schemeClr val="accent6"/>
              </a:solidFill>
              <a:latin typeface="メイリオ" panose="020B0604030504040204" pitchFamily="50" charset="-128"/>
              <a:ea typeface="メイリオ" panose="020B0604030504040204" pitchFamily="50" charset="-128"/>
            </a:endParaRPr>
          </a:p>
        </p:txBody>
      </p:sp>
      <p:sp>
        <p:nvSpPr>
          <p:cNvPr id="58" name="正方形/長方形 57"/>
          <p:cNvSpPr/>
          <p:nvPr/>
        </p:nvSpPr>
        <p:spPr bwMode="auto">
          <a:xfrm>
            <a:off x="8647173" y="4509012"/>
            <a:ext cx="54000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accent6"/>
                </a:solidFill>
                <a:latin typeface="メイリオ" panose="020B0604030504040204" pitchFamily="50" charset="-128"/>
                <a:ea typeface="メイリオ" panose="020B0604030504040204" pitchFamily="50" charset="-128"/>
              </a:rPr>
              <a:t>WB</a:t>
            </a:r>
            <a:endParaRPr kumimoji="1" lang="ja-JP" altLang="en-US" sz="1600" b="1" dirty="0" smtClean="0">
              <a:solidFill>
                <a:schemeClr val="accent6"/>
              </a:solidFill>
              <a:latin typeface="メイリオ" panose="020B0604030504040204" pitchFamily="50" charset="-128"/>
              <a:ea typeface="メイリオ" panose="020B0604030504040204" pitchFamily="50" charset="-128"/>
            </a:endParaRPr>
          </a:p>
        </p:txBody>
      </p:sp>
      <p:sp>
        <p:nvSpPr>
          <p:cNvPr id="59" name="角丸四角形 58"/>
          <p:cNvSpPr/>
          <p:nvPr/>
        </p:nvSpPr>
        <p:spPr bwMode="auto">
          <a:xfrm>
            <a:off x="1331964" y="2798993"/>
            <a:ext cx="720008" cy="360004"/>
          </a:xfrm>
          <a:prstGeom prst="roundRect">
            <a:avLst/>
          </a:prstGeom>
          <a:ln>
            <a:headEnd/>
            <a:tailEnd type="triangle" w="sm" len="med"/>
          </a:ln>
          <a:extLst/>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smtClean="0">
                <a:latin typeface="Arial Narrow" panose="020B0606020202030204" pitchFamily="34" charset="0"/>
              </a:rPr>
              <a:t>ADD</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4066439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55556E-7 7.40741E-7 L 0.23611 0.00023 " pathEditMode="relative" rAng="0" ptsTypes="AA">
                                      <p:cBhvr>
                                        <p:cTn id="6" dur="1000" fill="hold"/>
                                        <p:tgtEl>
                                          <p:spTgt spid="59"/>
                                        </p:tgtEl>
                                        <p:attrNameLst>
                                          <p:attrName>ppt_x</p:attrName>
                                          <p:attrName>ppt_y</p:attrName>
                                        </p:attrNameLst>
                                      </p:cBhvr>
                                      <p:rCtr x="11806"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3611 0.00023 L 0.43299 0.00023 " pathEditMode="relative" rAng="0" ptsTypes="AA">
                                      <p:cBhvr>
                                        <p:cTn id="10" dur="1000" fill="hold"/>
                                        <p:tgtEl>
                                          <p:spTgt spid="59"/>
                                        </p:tgtEl>
                                        <p:attrNameLst>
                                          <p:attrName>ppt_x</p:attrName>
                                          <p:attrName>ppt_y</p:attrName>
                                        </p:attrNameLst>
                                      </p:cBhvr>
                                      <p:rCtr x="9844"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0.43299 0.00023 L 0.64965 0.00023 " pathEditMode="relative" rAng="0" ptsTypes="AA">
                                      <p:cBhvr>
                                        <p:cTn id="14" dur="1000" fill="hold"/>
                                        <p:tgtEl>
                                          <p:spTgt spid="59"/>
                                        </p:tgtEl>
                                        <p:attrNameLst>
                                          <p:attrName>ppt_x</p:attrName>
                                          <p:attrName>ppt_y</p:attrName>
                                        </p:attrNameLst>
                                      </p:cBhvr>
                                      <p:rCtr x="108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59" grpId="2"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パイプライン化</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smtClean="0"/>
              <a:t>回路</a:t>
            </a:r>
            <a:r>
              <a:rPr lang="ja-JP" altLang="en-US" dirty="0"/>
              <a:t>のまとまり</a:t>
            </a:r>
            <a:r>
              <a:rPr lang="ja-JP" altLang="en-US" dirty="0" smtClean="0"/>
              <a:t>をオーバラップさせる単位にする</a:t>
            </a:r>
            <a:endParaRPr lang="en-US" altLang="ja-JP" dirty="0" smtClean="0"/>
          </a:p>
          <a:p>
            <a:pPr lvl="1"/>
            <a:r>
              <a:rPr lang="ja-JP" altLang="en-US" dirty="0" smtClean="0"/>
              <a:t>この単位を</a:t>
            </a:r>
            <a:r>
              <a:rPr lang="ja-JP" altLang="en-US" dirty="0" smtClean="0">
                <a:solidFill>
                  <a:schemeClr val="accent5"/>
                </a:solidFill>
              </a:rPr>
              <a:t>ステージ</a:t>
            </a:r>
            <a:r>
              <a:rPr lang="ja-JP" altLang="en-US" dirty="0" smtClean="0"/>
              <a:t>と呼ぶ</a:t>
            </a:r>
            <a:endParaRPr lang="en-US" altLang="ja-JP" dirty="0"/>
          </a:p>
          <a:p>
            <a:r>
              <a:rPr lang="ja-JP" altLang="en-US" dirty="0" smtClean="0"/>
              <a:t>ステージ</a:t>
            </a:r>
            <a:endParaRPr lang="en-US" altLang="ja-JP" dirty="0"/>
          </a:p>
          <a:p>
            <a:pPr marL="817200" lvl="1" indent="-457200">
              <a:buFont typeface="+mj-lt"/>
              <a:buAutoNum type="arabicPeriod"/>
            </a:pPr>
            <a:r>
              <a:rPr lang="en-US" altLang="ja-JP" dirty="0" smtClean="0"/>
              <a:t>IF</a:t>
            </a:r>
            <a:r>
              <a:rPr lang="ja-JP" altLang="en-US" dirty="0" smtClean="0"/>
              <a:t>：　  命令フェッチ</a:t>
            </a:r>
            <a:endParaRPr lang="en-US" altLang="ja-JP" dirty="0"/>
          </a:p>
          <a:p>
            <a:pPr marL="817200" lvl="1" indent="-457200">
              <a:buFont typeface="+mj-lt"/>
              <a:buAutoNum type="arabicPeriod"/>
            </a:pPr>
            <a:r>
              <a:rPr lang="en-US" altLang="ja-JP" dirty="0" smtClean="0"/>
              <a:t>ID</a:t>
            </a:r>
            <a:r>
              <a:rPr lang="ja-JP" altLang="en-US" dirty="0" smtClean="0"/>
              <a:t>：　 デコードとレジスタ</a:t>
            </a:r>
            <a:r>
              <a:rPr lang="ja-JP" altLang="en-US" dirty="0"/>
              <a:t>読み出し</a:t>
            </a:r>
            <a:endParaRPr lang="en-US" altLang="ja-JP" dirty="0"/>
          </a:p>
          <a:p>
            <a:pPr marL="817200" lvl="1" indent="-457200">
              <a:buFont typeface="+mj-lt"/>
              <a:buAutoNum type="arabicPeriod"/>
            </a:pPr>
            <a:r>
              <a:rPr lang="en-US" altLang="ja-JP" dirty="0" smtClean="0"/>
              <a:t>EX</a:t>
            </a:r>
            <a:r>
              <a:rPr lang="ja-JP" altLang="en-US" dirty="0" smtClean="0"/>
              <a:t>：　 実行</a:t>
            </a:r>
            <a:endParaRPr lang="en-US" altLang="ja-JP" dirty="0"/>
          </a:p>
          <a:p>
            <a:pPr marL="817200" lvl="1" indent="-457200">
              <a:buFont typeface="+mj-lt"/>
              <a:buAutoNum type="arabicPeriod"/>
            </a:pPr>
            <a:r>
              <a:rPr lang="en-US" altLang="ja-JP" dirty="0" smtClean="0"/>
              <a:t>MEM</a:t>
            </a:r>
            <a:r>
              <a:rPr lang="ja-JP" altLang="en-US" dirty="0" smtClean="0"/>
              <a:t>：メモリ・アクセス</a:t>
            </a:r>
            <a:endParaRPr lang="en-US" altLang="ja-JP" dirty="0" smtClean="0"/>
          </a:p>
          <a:p>
            <a:pPr marL="817200" lvl="1" indent="-457200">
              <a:buFont typeface="+mj-lt"/>
              <a:buAutoNum type="arabicPeriod"/>
            </a:pPr>
            <a:r>
              <a:rPr lang="en-US" altLang="ja-JP" dirty="0" smtClean="0"/>
              <a:t>WB</a:t>
            </a:r>
            <a:r>
              <a:rPr lang="ja-JP" altLang="en-US" dirty="0" smtClean="0"/>
              <a:t>：　レジスタ書き込み</a:t>
            </a:r>
            <a:endParaRPr lang="en-US" altLang="ja-JP" dirty="0"/>
          </a:p>
          <a:p>
            <a:pPr lvl="1"/>
            <a:endParaRPr lang="en-US" altLang="ja-JP" dirty="0" smtClean="0"/>
          </a:p>
          <a:p>
            <a:endParaRPr kumimoji="1" lang="ja-JP" altLang="en-US" dirty="0"/>
          </a:p>
        </p:txBody>
      </p:sp>
    </p:spTree>
    <p:extLst>
      <p:ext uri="{BB962C8B-B14F-4D97-AF65-F5344CB8AC3E}">
        <p14:creationId xmlns:p14="http://schemas.microsoft.com/office/powerpoint/2010/main" val="1024036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ja-JP" altLang="en-US" dirty="0"/>
              <a:t>命令</a:t>
            </a:r>
            <a:r>
              <a:rPr lang="ja-JP" altLang="en-US" dirty="0" smtClean="0"/>
              <a:t>パイプラインの実行の様子</a:t>
            </a:r>
            <a:endParaRPr lang="en-US" altLang="ja-JP" dirty="0"/>
          </a:p>
        </p:txBody>
      </p:sp>
      <p:sp>
        <p:nvSpPr>
          <p:cNvPr id="202755" name="Rectangle 3"/>
          <p:cNvSpPr>
            <a:spLocks noChangeArrowheads="1"/>
          </p:cNvSpPr>
          <p:nvPr/>
        </p:nvSpPr>
        <p:spPr bwMode="auto">
          <a:xfrm>
            <a:off x="2141538"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cxnSp>
        <p:nvCxnSpPr>
          <p:cNvPr id="202756" name="AutoShape 4"/>
          <p:cNvCxnSpPr>
            <a:cxnSpLocks noChangeShapeType="1"/>
            <a:stCxn id="202755" idx="3"/>
            <a:endCxn id="202757" idx="1"/>
          </p:cNvCxnSpPr>
          <p:nvPr/>
        </p:nvCxnSpPr>
        <p:spPr bwMode="auto">
          <a:xfrm>
            <a:off x="2700338" y="1540438"/>
            <a:ext cx="500062" cy="0"/>
          </a:xfrm>
          <a:prstGeom prst="straightConnector1">
            <a:avLst/>
          </a:prstGeom>
          <a:ln>
            <a:headEnd/>
            <a:tailEnd type="triangle" w="med" len="lg"/>
          </a:ln>
        </p:spPr>
        <p:style>
          <a:lnRef idx="2">
            <a:schemeClr val="dk1"/>
          </a:lnRef>
          <a:fillRef idx="0">
            <a:schemeClr val="dk1"/>
          </a:fillRef>
          <a:effectRef idx="1">
            <a:schemeClr val="dk1"/>
          </a:effectRef>
          <a:fontRef idx="minor">
            <a:schemeClr val="tx1"/>
          </a:fontRef>
        </p:style>
      </p:cxnSp>
      <p:sp>
        <p:nvSpPr>
          <p:cNvPr id="202757" name="Rectangle 5"/>
          <p:cNvSpPr>
            <a:spLocks noChangeArrowheads="1"/>
          </p:cNvSpPr>
          <p:nvPr/>
        </p:nvSpPr>
        <p:spPr bwMode="auto">
          <a:xfrm>
            <a:off x="3219450"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cxnSp>
        <p:nvCxnSpPr>
          <p:cNvPr id="202758" name="AutoShape 6"/>
          <p:cNvCxnSpPr>
            <a:cxnSpLocks noChangeShapeType="1"/>
            <a:stCxn id="202757" idx="3"/>
            <a:endCxn id="202759" idx="1"/>
          </p:cNvCxnSpPr>
          <p:nvPr/>
        </p:nvCxnSpPr>
        <p:spPr bwMode="auto">
          <a:xfrm>
            <a:off x="3778250" y="1540438"/>
            <a:ext cx="504825" cy="0"/>
          </a:xfrm>
          <a:prstGeom prst="straightConnector1">
            <a:avLst/>
          </a:prstGeom>
          <a:ln>
            <a:headEnd/>
            <a:tailEnd type="triangle" w="med" len="lg"/>
          </a:ln>
        </p:spPr>
        <p:style>
          <a:lnRef idx="2">
            <a:schemeClr val="dk1"/>
          </a:lnRef>
          <a:fillRef idx="0">
            <a:schemeClr val="dk1"/>
          </a:fillRef>
          <a:effectRef idx="1">
            <a:schemeClr val="dk1"/>
          </a:effectRef>
          <a:fontRef idx="minor">
            <a:schemeClr val="tx1"/>
          </a:fontRef>
        </p:style>
      </p:cxnSp>
      <p:sp>
        <p:nvSpPr>
          <p:cNvPr id="202759" name="Rectangle 7"/>
          <p:cNvSpPr>
            <a:spLocks noChangeArrowheads="1"/>
          </p:cNvSpPr>
          <p:nvPr/>
        </p:nvSpPr>
        <p:spPr bwMode="auto">
          <a:xfrm>
            <a:off x="4302125"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cxnSp>
        <p:nvCxnSpPr>
          <p:cNvPr id="202760" name="AutoShape 8"/>
          <p:cNvCxnSpPr>
            <a:cxnSpLocks noChangeShapeType="1"/>
            <a:stCxn id="202759" idx="3"/>
            <a:endCxn id="202761" idx="1"/>
          </p:cNvCxnSpPr>
          <p:nvPr/>
        </p:nvCxnSpPr>
        <p:spPr bwMode="auto">
          <a:xfrm>
            <a:off x="4860925" y="1540438"/>
            <a:ext cx="501650" cy="0"/>
          </a:xfrm>
          <a:prstGeom prst="straightConnector1">
            <a:avLst/>
          </a:prstGeom>
          <a:ln>
            <a:headEnd/>
            <a:tailEnd type="triangle" w="med" len="lg"/>
          </a:ln>
        </p:spPr>
        <p:style>
          <a:lnRef idx="2">
            <a:schemeClr val="dk1"/>
          </a:lnRef>
          <a:fillRef idx="0">
            <a:schemeClr val="dk1"/>
          </a:fillRef>
          <a:effectRef idx="1">
            <a:schemeClr val="dk1"/>
          </a:effectRef>
          <a:fontRef idx="minor">
            <a:schemeClr val="tx1"/>
          </a:fontRef>
        </p:style>
      </p:cxnSp>
      <p:sp>
        <p:nvSpPr>
          <p:cNvPr id="202761" name="Rectangle 9"/>
          <p:cNvSpPr>
            <a:spLocks noChangeArrowheads="1"/>
          </p:cNvSpPr>
          <p:nvPr/>
        </p:nvSpPr>
        <p:spPr bwMode="auto">
          <a:xfrm>
            <a:off x="5381625"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cxnSp>
        <p:nvCxnSpPr>
          <p:cNvPr id="202762" name="AutoShape 10"/>
          <p:cNvCxnSpPr>
            <a:cxnSpLocks noChangeShapeType="1"/>
            <a:stCxn id="202761" idx="3"/>
            <a:endCxn id="202763" idx="1"/>
          </p:cNvCxnSpPr>
          <p:nvPr/>
        </p:nvCxnSpPr>
        <p:spPr bwMode="auto">
          <a:xfrm>
            <a:off x="5940425" y="1540438"/>
            <a:ext cx="503238" cy="0"/>
          </a:xfrm>
          <a:prstGeom prst="straightConnector1">
            <a:avLst/>
          </a:prstGeom>
          <a:ln>
            <a:headEnd/>
            <a:tailEnd type="triangle" w="med" len="lg"/>
          </a:ln>
        </p:spPr>
        <p:style>
          <a:lnRef idx="2">
            <a:schemeClr val="dk1"/>
          </a:lnRef>
          <a:fillRef idx="0">
            <a:schemeClr val="dk1"/>
          </a:fillRef>
          <a:effectRef idx="1">
            <a:schemeClr val="dk1"/>
          </a:effectRef>
          <a:fontRef idx="minor">
            <a:schemeClr val="tx1"/>
          </a:fontRef>
        </p:style>
      </p:cxnSp>
      <p:sp>
        <p:nvSpPr>
          <p:cNvPr id="202763" name="Rectangle 11"/>
          <p:cNvSpPr>
            <a:spLocks noChangeArrowheads="1"/>
          </p:cNvSpPr>
          <p:nvPr/>
        </p:nvSpPr>
        <p:spPr bwMode="auto">
          <a:xfrm>
            <a:off x="6462713"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sp>
        <p:nvSpPr>
          <p:cNvPr id="202764" name="Rectangle 12"/>
          <p:cNvSpPr>
            <a:spLocks noChangeArrowheads="1"/>
          </p:cNvSpPr>
          <p:nvPr/>
        </p:nvSpPr>
        <p:spPr bwMode="auto">
          <a:xfrm>
            <a:off x="22320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dirty="0">
                <a:latin typeface="+mn-lt"/>
                <a:ea typeface="+mn-ea"/>
              </a:rPr>
              <a:t>IF</a:t>
            </a:r>
          </a:p>
        </p:txBody>
      </p:sp>
      <p:sp>
        <p:nvSpPr>
          <p:cNvPr id="202765" name="Rectangle 13"/>
          <p:cNvSpPr>
            <a:spLocks noChangeArrowheads="1"/>
          </p:cNvSpPr>
          <p:nvPr/>
        </p:nvSpPr>
        <p:spPr bwMode="auto">
          <a:xfrm>
            <a:off x="33115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a:latin typeface="+mn-lt"/>
                <a:ea typeface="+mn-ea"/>
              </a:rPr>
              <a:t>ID</a:t>
            </a:r>
          </a:p>
        </p:txBody>
      </p:sp>
      <p:sp>
        <p:nvSpPr>
          <p:cNvPr id="202766" name="Rectangle 14"/>
          <p:cNvSpPr>
            <a:spLocks noChangeArrowheads="1"/>
          </p:cNvSpPr>
          <p:nvPr/>
        </p:nvSpPr>
        <p:spPr bwMode="auto">
          <a:xfrm>
            <a:off x="43910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a:latin typeface="+mn-lt"/>
                <a:ea typeface="+mn-ea"/>
              </a:rPr>
              <a:t>EX</a:t>
            </a:r>
          </a:p>
        </p:txBody>
      </p:sp>
      <p:sp>
        <p:nvSpPr>
          <p:cNvPr id="202767" name="Rectangle 15"/>
          <p:cNvSpPr>
            <a:spLocks noChangeArrowheads="1"/>
          </p:cNvSpPr>
          <p:nvPr/>
        </p:nvSpPr>
        <p:spPr bwMode="auto">
          <a:xfrm>
            <a:off x="54705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a:latin typeface="+mn-lt"/>
                <a:ea typeface="+mn-ea"/>
              </a:rPr>
              <a:t>MEM</a:t>
            </a:r>
          </a:p>
        </p:txBody>
      </p:sp>
      <p:sp>
        <p:nvSpPr>
          <p:cNvPr id="202768" name="Rectangle 16"/>
          <p:cNvSpPr>
            <a:spLocks noChangeArrowheads="1"/>
          </p:cNvSpPr>
          <p:nvPr/>
        </p:nvSpPr>
        <p:spPr bwMode="auto">
          <a:xfrm>
            <a:off x="65500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a:latin typeface="+mn-lt"/>
                <a:ea typeface="+mn-ea"/>
              </a:rPr>
              <a:t>WB</a:t>
            </a:r>
          </a:p>
        </p:txBody>
      </p:sp>
      <p:grpSp>
        <p:nvGrpSpPr>
          <p:cNvPr id="202769" name="Group 17"/>
          <p:cNvGrpSpPr>
            <a:grpSpLocks/>
          </p:cNvGrpSpPr>
          <p:nvPr/>
        </p:nvGrpSpPr>
        <p:grpSpPr bwMode="auto">
          <a:xfrm>
            <a:off x="-4249738" y="1357876"/>
            <a:ext cx="5761038" cy="360362"/>
            <a:chOff x="725" y="1876"/>
            <a:chExt cx="3629" cy="227"/>
          </a:xfrm>
        </p:grpSpPr>
        <p:sp>
          <p:nvSpPr>
            <p:cNvPr id="202770" name="Rectangle 18"/>
            <p:cNvSpPr>
              <a:spLocks noChangeArrowheads="1"/>
            </p:cNvSpPr>
            <p:nvPr/>
          </p:nvSpPr>
          <p:spPr bwMode="auto">
            <a:xfrm>
              <a:off x="4127"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I0</a:t>
              </a:r>
            </a:p>
          </p:txBody>
        </p:sp>
        <p:sp>
          <p:nvSpPr>
            <p:cNvPr id="202771" name="Rectangle 19"/>
            <p:cNvSpPr>
              <a:spLocks noChangeArrowheads="1"/>
            </p:cNvSpPr>
            <p:nvPr/>
          </p:nvSpPr>
          <p:spPr bwMode="auto">
            <a:xfrm>
              <a:off x="3447"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I1</a:t>
              </a:r>
            </a:p>
          </p:txBody>
        </p:sp>
        <p:sp>
          <p:nvSpPr>
            <p:cNvPr id="202772" name="Rectangle 20"/>
            <p:cNvSpPr>
              <a:spLocks noChangeArrowheads="1"/>
            </p:cNvSpPr>
            <p:nvPr/>
          </p:nvSpPr>
          <p:spPr bwMode="auto">
            <a:xfrm>
              <a:off x="2767"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I2</a:t>
              </a:r>
            </a:p>
          </p:txBody>
        </p:sp>
        <p:sp>
          <p:nvSpPr>
            <p:cNvPr id="202773" name="Rectangle 21"/>
            <p:cNvSpPr>
              <a:spLocks noChangeArrowheads="1"/>
            </p:cNvSpPr>
            <p:nvPr/>
          </p:nvSpPr>
          <p:spPr bwMode="auto">
            <a:xfrm>
              <a:off x="2086"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I3</a:t>
              </a:r>
            </a:p>
          </p:txBody>
        </p:sp>
        <p:sp>
          <p:nvSpPr>
            <p:cNvPr id="202774" name="Rectangle 22"/>
            <p:cNvSpPr>
              <a:spLocks noChangeArrowheads="1"/>
            </p:cNvSpPr>
            <p:nvPr/>
          </p:nvSpPr>
          <p:spPr bwMode="auto">
            <a:xfrm>
              <a:off x="1406"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I4</a:t>
              </a:r>
            </a:p>
          </p:txBody>
        </p:sp>
        <p:sp>
          <p:nvSpPr>
            <p:cNvPr id="202775" name="Rectangle 23"/>
            <p:cNvSpPr>
              <a:spLocks noChangeArrowheads="1"/>
            </p:cNvSpPr>
            <p:nvPr/>
          </p:nvSpPr>
          <p:spPr bwMode="auto">
            <a:xfrm>
              <a:off x="725"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I5</a:t>
              </a:r>
            </a:p>
          </p:txBody>
        </p:sp>
      </p:grpSp>
      <p:sp>
        <p:nvSpPr>
          <p:cNvPr id="202776" name="Rectangle 24"/>
          <p:cNvSpPr>
            <a:spLocks noChangeArrowheads="1"/>
          </p:cNvSpPr>
          <p:nvPr/>
        </p:nvSpPr>
        <p:spPr bwMode="auto">
          <a:xfrm>
            <a:off x="1420813" y="2708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09" name="Rectangle 57"/>
          <p:cNvSpPr>
            <a:spLocks noChangeArrowheads="1"/>
          </p:cNvSpPr>
          <p:nvPr/>
        </p:nvSpPr>
        <p:spPr bwMode="auto">
          <a:xfrm>
            <a:off x="792163" y="2799326"/>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I0</a:t>
            </a:r>
          </a:p>
        </p:txBody>
      </p:sp>
      <p:sp>
        <p:nvSpPr>
          <p:cNvPr id="202810" name="Rectangle 58"/>
          <p:cNvSpPr>
            <a:spLocks noChangeArrowheads="1"/>
          </p:cNvSpPr>
          <p:nvPr/>
        </p:nvSpPr>
        <p:spPr bwMode="auto">
          <a:xfrm>
            <a:off x="792163" y="3429563"/>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I1</a:t>
            </a:r>
          </a:p>
        </p:txBody>
      </p:sp>
      <p:sp>
        <p:nvSpPr>
          <p:cNvPr id="202811" name="Rectangle 59"/>
          <p:cNvSpPr>
            <a:spLocks noChangeArrowheads="1"/>
          </p:cNvSpPr>
          <p:nvPr/>
        </p:nvSpPr>
        <p:spPr bwMode="auto">
          <a:xfrm>
            <a:off x="792163" y="4058213"/>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I2</a:t>
            </a:r>
          </a:p>
        </p:txBody>
      </p:sp>
      <p:sp>
        <p:nvSpPr>
          <p:cNvPr id="202812" name="Rectangle 60"/>
          <p:cNvSpPr>
            <a:spLocks noChangeArrowheads="1"/>
          </p:cNvSpPr>
          <p:nvPr/>
        </p:nvSpPr>
        <p:spPr bwMode="auto">
          <a:xfrm>
            <a:off x="792163" y="4688451"/>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I3</a:t>
            </a:r>
          </a:p>
        </p:txBody>
      </p:sp>
      <p:sp>
        <p:nvSpPr>
          <p:cNvPr id="202813" name="Rectangle 61"/>
          <p:cNvSpPr>
            <a:spLocks noChangeArrowheads="1"/>
          </p:cNvSpPr>
          <p:nvPr/>
        </p:nvSpPr>
        <p:spPr bwMode="auto">
          <a:xfrm>
            <a:off x="792163" y="5318688"/>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I4</a:t>
            </a:r>
          </a:p>
        </p:txBody>
      </p:sp>
      <p:sp>
        <p:nvSpPr>
          <p:cNvPr id="202815" name="Line 63"/>
          <p:cNvSpPr>
            <a:spLocks noChangeShapeType="1"/>
          </p:cNvSpPr>
          <p:nvPr/>
        </p:nvSpPr>
        <p:spPr bwMode="auto">
          <a:xfrm>
            <a:off x="1241425" y="2527863"/>
            <a:ext cx="7470775" cy="0"/>
          </a:xfrm>
          <a:prstGeom prst="line">
            <a:avLst/>
          </a:prstGeom>
          <a:noFill/>
          <a:ln w="38100">
            <a:solidFill>
              <a:schemeClr val="tx1"/>
            </a:solidFill>
            <a:round/>
            <a:headEnd/>
            <a:tailEnd type="stealth" w="med" len="lg"/>
          </a:ln>
          <a:effectLst/>
        </p:spPr>
        <p:txBody>
          <a:bodyPr wrap="none" lIns="93600" tIns="46800" rIns="93600" bIns="46800" anchor="ctr"/>
          <a:lstStyle/>
          <a:p>
            <a:endParaRPr lang="ja-JP" altLang="en-US">
              <a:latin typeface="+mn-lt"/>
              <a:ea typeface="+mn-ea"/>
            </a:endParaRPr>
          </a:p>
        </p:txBody>
      </p:sp>
      <p:sp>
        <p:nvSpPr>
          <p:cNvPr id="202817" name="Rectangle 65"/>
          <p:cNvSpPr>
            <a:spLocks noChangeArrowheads="1"/>
          </p:cNvSpPr>
          <p:nvPr/>
        </p:nvSpPr>
        <p:spPr bwMode="auto">
          <a:xfrm>
            <a:off x="2141538" y="2708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18" name="Rectangle 66"/>
          <p:cNvSpPr>
            <a:spLocks noChangeArrowheads="1"/>
          </p:cNvSpPr>
          <p:nvPr/>
        </p:nvSpPr>
        <p:spPr bwMode="auto">
          <a:xfrm>
            <a:off x="2854325" y="27056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19" name="Rectangle 67"/>
          <p:cNvSpPr>
            <a:spLocks noChangeArrowheads="1"/>
          </p:cNvSpPr>
          <p:nvPr/>
        </p:nvSpPr>
        <p:spPr bwMode="auto">
          <a:xfrm>
            <a:off x="3567113" y="27024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20" name="Rectangle 68"/>
          <p:cNvSpPr>
            <a:spLocks noChangeArrowheads="1"/>
          </p:cNvSpPr>
          <p:nvPr/>
        </p:nvSpPr>
        <p:spPr bwMode="auto">
          <a:xfrm>
            <a:off x="4279900" y="26993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21" name="Rectangle 69"/>
          <p:cNvSpPr>
            <a:spLocks noChangeArrowheads="1"/>
          </p:cNvSpPr>
          <p:nvPr/>
        </p:nvSpPr>
        <p:spPr bwMode="auto">
          <a:xfrm>
            <a:off x="2141538" y="333907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02822" name="Rectangle 70"/>
          <p:cNvSpPr>
            <a:spLocks noChangeArrowheads="1"/>
          </p:cNvSpPr>
          <p:nvPr/>
        </p:nvSpPr>
        <p:spPr bwMode="auto">
          <a:xfrm>
            <a:off x="2854325" y="33359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23" name="Rectangle 71"/>
          <p:cNvSpPr>
            <a:spLocks noChangeArrowheads="1"/>
          </p:cNvSpPr>
          <p:nvPr/>
        </p:nvSpPr>
        <p:spPr bwMode="auto">
          <a:xfrm>
            <a:off x="3567113" y="333272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24" name="Rectangle 72"/>
          <p:cNvSpPr>
            <a:spLocks noChangeArrowheads="1"/>
          </p:cNvSpPr>
          <p:nvPr/>
        </p:nvSpPr>
        <p:spPr bwMode="auto">
          <a:xfrm>
            <a:off x="4279900" y="33295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25" name="Rectangle 73"/>
          <p:cNvSpPr>
            <a:spLocks noChangeArrowheads="1"/>
          </p:cNvSpPr>
          <p:nvPr/>
        </p:nvSpPr>
        <p:spPr bwMode="auto">
          <a:xfrm>
            <a:off x="5022850" y="33470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26" name="Rectangle 74"/>
          <p:cNvSpPr>
            <a:spLocks noChangeArrowheads="1"/>
          </p:cNvSpPr>
          <p:nvPr/>
        </p:nvSpPr>
        <p:spPr bwMode="auto">
          <a:xfrm>
            <a:off x="2854325" y="39661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27" name="Rectangle 75"/>
          <p:cNvSpPr>
            <a:spLocks noChangeArrowheads="1"/>
          </p:cNvSpPr>
          <p:nvPr/>
        </p:nvSpPr>
        <p:spPr bwMode="auto">
          <a:xfrm>
            <a:off x="3567113" y="3962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28" name="Rectangle 76"/>
          <p:cNvSpPr>
            <a:spLocks noChangeArrowheads="1"/>
          </p:cNvSpPr>
          <p:nvPr/>
        </p:nvSpPr>
        <p:spPr bwMode="auto">
          <a:xfrm>
            <a:off x="4279900" y="39597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29" name="Rectangle 77"/>
          <p:cNvSpPr>
            <a:spLocks noChangeArrowheads="1"/>
          </p:cNvSpPr>
          <p:nvPr/>
        </p:nvSpPr>
        <p:spPr bwMode="auto">
          <a:xfrm>
            <a:off x="5022850" y="39772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30" name="Rectangle 78"/>
          <p:cNvSpPr>
            <a:spLocks noChangeArrowheads="1"/>
          </p:cNvSpPr>
          <p:nvPr/>
        </p:nvSpPr>
        <p:spPr bwMode="auto">
          <a:xfrm>
            <a:off x="5741988" y="39693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31" name="Rectangle 79"/>
          <p:cNvSpPr>
            <a:spLocks noChangeArrowheads="1"/>
          </p:cNvSpPr>
          <p:nvPr/>
        </p:nvSpPr>
        <p:spPr bwMode="auto">
          <a:xfrm>
            <a:off x="3567113" y="45932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32" name="Rectangle 80"/>
          <p:cNvSpPr>
            <a:spLocks noChangeArrowheads="1"/>
          </p:cNvSpPr>
          <p:nvPr/>
        </p:nvSpPr>
        <p:spPr bwMode="auto">
          <a:xfrm>
            <a:off x="4279900" y="459002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33" name="Rectangle 81"/>
          <p:cNvSpPr>
            <a:spLocks noChangeArrowheads="1"/>
          </p:cNvSpPr>
          <p:nvPr/>
        </p:nvSpPr>
        <p:spPr bwMode="auto">
          <a:xfrm>
            <a:off x="5022850" y="46074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34" name="Rectangle 82"/>
          <p:cNvSpPr>
            <a:spLocks noChangeArrowheads="1"/>
          </p:cNvSpPr>
          <p:nvPr/>
        </p:nvSpPr>
        <p:spPr bwMode="auto">
          <a:xfrm>
            <a:off x="5741988" y="45995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35" name="Rectangle 83"/>
          <p:cNvSpPr>
            <a:spLocks noChangeArrowheads="1"/>
          </p:cNvSpPr>
          <p:nvPr/>
        </p:nvSpPr>
        <p:spPr bwMode="auto">
          <a:xfrm>
            <a:off x="6462713" y="45995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36" name="Rectangle 84"/>
          <p:cNvSpPr>
            <a:spLocks noChangeArrowheads="1"/>
          </p:cNvSpPr>
          <p:nvPr/>
        </p:nvSpPr>
        <p:spPr bwMode="auto">
          <a:xfrm>
            <a:off x="4279900" y="52202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37" name="Rectangle 85"/>
          <p:cNvSpPr>
            <a:spLocks noChangeArrowheads="1"/>
          </p:cNvSpPr>
          <p:nvPr/>
        </p:nvSpPr>
        <p:spPr bwMode="auto">
          <a:xfrm>
            <a:off x="5022850" y="523772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38" name="Rectangle 86"/>
          <p:cNvSpPr>
            <a:spLocks noChangeArrowheads="1"/>
          </p:cNvSpPr>
          <p:nvPr/>
        </p:nvSpPr>
        <p:spPr bwMode="auto">
          <a:xfrm>
            <a:off x="5741988" y="52297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39" name="Rectangle 87"/>
          <p:cNvSpPr>
            <a:spLocks noChangeArrowheads="1"/>
          </p:cNvSpPr>
          <p:nvPr/>
        </p:nvSpPr>
        <p:spPr bwMode="auto">
          <a:xfrm>
            <a:off x="6462713" y="52297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40" name="Rectangle 88"/>
          <p:cNvSpPr>
            <a:spLocks noChangeArrowheads="1"/>
          </p:cNvSpPr>
          <p:nvPr/>
        </p:nvSpPr>
        <p:spPr bwMode="auto">
          <a:xfrm>
            <a:off x="7181850" y="52297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41" name="Rectangle 89"/>
          <p:cNvSpPr>
            <a:spLocks noChangeArrowheads="1"/>
          </p:cNvSpPr>
          <p:nvPr/>
        </p:nvSpPr>
        <p:spPr bwMode="auto">
          <a:xfrm>
            <a:off x="5022850"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42" name="Rectangle 90"/>
          <p:cNvSpPr>
            <a:spLocks noChangeArrowheads="1"/>
          </p:cNvSpPr>
          <p:nvPr/>
        </p:nvSpPr>
        <p:spPr bwMode="auto">
          <a:xfrm>
            <a:off x="5741988"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43" name="Rectangle 91"/>
          <p:cNvSpPr>
            <a:spLocks noChangeArrowheads="1"/>
          </p:cNvSpPr>
          <p:nvPr/>
        </p:nvSpPr>
        <p:spPr bwMode="auto">
          <a:xfrm>
            <a:off x="6462713"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44" name="Rectangle 92"/>
          <p:cNvSpPr>
            <a:spLocks noChangeArrowheads="1"/>
          </p:cNvSpPr>
          <p:nvPr/>
        </p:nvSpPr>
        <p:spPr bwMode="auto">
          <a:xfrm>
            <a:off x="7181850"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45" name="Rectangle 93"/>
          <p:cNvSpPr>
            <a:spLocks noChangeArrowheads="1"/>
          </p:cNvSpPr>
          <p:nvPr/>
        </p:nvSpPr>
        <p:spPr bwMode="auto">
          <a:xfrm>
            <a:off x="7902575"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46" name="Rectangle 94"/>
          <p:cNvSpPr>
            <a:spLocks noChangeArrowheads="1"/>
          </p:cNvSpPr>
          <p:nvPr/>
        </p:nvSpPr>
        <p:spPr bwMode="auto">
          <a:xfrm>
            <a:off x="792163" y="5948926"/>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I5</a:t>
            </a:r>
          </a:p>
        </p:txBody>
      </p:sp>
      <p:sp>
        <p:nvSpPr>
          <p:cNvPr id="202847" name="Rectangle 95"/>
          <p:cNvSpPr>
            <a:spLocks noChangeArrowheads="1"/>
          </p:cNvSpPr>
          <p:nvPr/>
        </p:nvSpPr>
        <p:spPr bwMode="auto">
          <a:xfrm>
            <a:off x="1331913" y="2618351"/>
            <a:ext cx="719137" cy="3789362"/>
          </a:xfrm>
          <a:prstGeom prst="rect">
            <a:avLst/>
          </a:prstGeom>
          <a:solidFill>
            <a:schemeClr val="accent5">
              <a:lumMod val="20000"/>
              <a:lumOff val="80000"/>
              <a:alpha val="50000"/>
            </a:schemeClr>
          </a:solidFill>
          <a:ln w="38100">
            <a:solidFill>
              <a:schemeClr val="accent5"/>
            </a:solidFill>
            <a:miter lim="800000"/>
            <a:headEnd/>
            <a:tailEnd type="none" w="med" len="lg"/>
          </a:ln>
          <a:effectLst/>
        </p:spPr>
        <p:txBody>
          <a:bodyPr wrap="none" lIns="93600" tIns="46800" rIns="93600" bIns="46800" anchor="ctr"/>
          <a:lstStyle/>
          <a:p>
            <a:pPr algn="ctr"/>
            <a:endParaRPr lang="ja-JP" altLang="en-US">
              <a:latin typeface="+mn-lt"/>
              <a:ea typeface="+mn-ea"/>
            </a:endParaRPr>
          </a:p>
        </p:txBody>
      </p:sp>
      <p:sp>
        <p:nvSpPr>
          <p:cNvPr id="202848" name="Rectangle 96"/>
          <p:cNvSpPr>
            <a:spLocks noChangeArrowheads="1"/>
          </p:cNvSpPr>
          <p:nvPr/>
        </p:nvSpPr>
        <p:spPr bwMode="auto">
          <a:xfrm>
            <a:off x="8351838" y="2078601"/>
            <a:ext cx="360362" cy="360362"/>
          </a:xfrm>
          <a:prstGeom prst="rect">
            <a:avLst/>
          </a:prstGeom>
          <a:noFill/>
          <a:ln w="12700">
            <a:noFill/>
            <a:miter lim="800000"/>
            <a:headEnd/>
            <a:tailEnd/>
          </a:ln>
          <a:effectLst/>
        </p:spPr>
        <p:txBody>
          <a:bodyPr wrap="none" lIns="93600" tIns="46800" rIns="93600" bIns="46800" anchor="ctr"/>
          <a:lstStyle/>
          <a:p>
            <a:r>
              <a:rPr lang="en-US" altLang="ja-JP" sz="2000">
                <a:latin typeface="+mn-lt"/>
                <a:ea typeface="+mn-ea"/>
              </a:rPr>
              <a:t>cycle</a:t>
            </a:r>
          </a:p>
        </p:txBody>
      </p:sp>
    </p:spTree>
    <p:extLst>
      <p:ext uri="{BB962C8B-B14F-4D97-AF65-F5344CB8AC3E}">
        <p14:creationId xmlns:p14="http://schemas.microsoft.com/office/powerpoint/2010/main" val="2649396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77778E-6 -4.07407E-6 L 0.11805 0.00024 " pathEditMode="relative" rAng="0" ptsTypes="AA">
                                      <p:cBhvr>
                                        <p:cTn id="6" dur="2000" fill="hold"/>
                                        <p:tgtEl>
                                          <p:spTgt spid="202769"/>
                                        </p:tgtEl>
                                        <p:attrNameLst>
                                          <p:attrName>ppt_x</p:attrName>
                                          <p:attrName>ppt_y</p:attrName>
                                        </p:attrNameLst>
                                      </p:cBhvr>
                                      <p:rCtr x="5903" y="0"/>
                                    </p:animMotion>
                                  </p:childTnLst>
                                </p:cTn>
                              </p:par>
                              <p:par>
                                <p:cTn id="7" presetID="10" presetClass="entr" presetSubtype="0" fill="hold" grpId="0" nodeType="withEffect">
                                  <p:stCondLst>
                                    <p:cond delay="0"/>
                                  </p:stCondLst>
                                  <p:childTnLst>
                                    <p:set>
                                      <p:cBhvr>
                                        <p:cTn id="8" dur="1" fill="hold">
                                          <p:stCondLst>
                                            <p:cond delay="0"/>
                                          </p:stCondLst>
                                        </p:cTn>
                                        <p:tgtEl>
                                          <p:spTgt spid="202847"/>
                                        </p:tgtEl>
                                        <p:attrNameLst>
                                          <p:attrName>style.visibility</p:attrName>
                                        </p:attrNameLst>
                                      </p:cBhvr>
                                      <p:to>
                                        <p:strVal val="visible"/>
                                      </p:to>
                                    </p:set>
                                    <p:animEffect transition="in" filter="fade">
                                      <p:cBhvr>
                                        <p:cTn id="9" dur="2000"/>
                                        <p:tgtEl>
                                          <p:spTgt spid="202847"/>
                                        </p:tgtEl>
                                      </p:cBhvr>
                                    </p:animEffect>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0.11805 0.00024 L 0.23628 0.00024 " pathEditMode="relative" rAng="0" ptsTypes="AA">
                                      <p:cBhvr>
                                        <p:cTn id="13" dur="2000" fill="hold"/>
                                        <p:tgtEl>
                                          <p:spTgt spid="202769"/>
                                        </p:tgtEl>
                                        <p:attrNameLst>
                                          <p:attrName>ppt_x</p:attrName>
                                          <p:attrName>ppt_y</p:attrName>
                                        </p:attrNameLst>
                                      </p:cBhvr>
                                      <p:rCtr x="5903" y="0"/>
                                    </p:animMotion>
                                  </p:childTnLst>
                                </p:cTn>
                              </p:par>
                              <p:par>
                                <p:cTn id="14" presetID="63" presetClass="path" presetSubtype="0" accel="50000" decel="50000" fill="hold" grpId="1" nodeType="withEffect">
                                  <p:stCondLst>
                                    <p:cond delay="0"/>
                                  </p:stCondLst>
                                  <p:childTnLst>
                                    <p:animMotion origin="layout" path="M 4.16667E-6 -3.7037E-7 L 0.07882 -0.00046 " pathEditMode="relative" rAng="0" ptsTypes="AA">
                                      <p:cBhvr>
                                        <p:cTn id="15" dur="2000" fill="hold"/>
                                        <p:tgtEl>
                                          <p:spTgt spid="202847"/>
                                        </p:tgtEl>
                                        <p:attrNameLst>
                                          <p:attrName>ppt_x</p:attrName>
                                          <p:attrName>ppt_y</p:attrName>
                                        </p:attrNameLst>
                                      </p:cBhvr>
                                      <p:rCtr x="3941" y="-23"/>
                                    </p:animMotion>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nodeType="clickEffect">
                                  <p:stCondLst>
                                    <p:cond delay="0"/>
                                  </p:stCondLst>
                                  <p:childTnLst>
                                    <p:animMotion origin="layout" path="M 0.23628 0.00024 L 0.35434 0.00024 " pathEditMode="relative" rAng="0" ptsTypes="AA">
                                      <p:cBhvr>
                                        <p:cTn id="19" dur="2000" fill="hold"/>
                                        <p:tgtEl>
                                          <p:spTgt spid="202769"/>
                                        </p:tgtEl>
                                        <p:attrNameLst>
                                          <p:attrName>ppt_x</p:attrName>
                                          <p:attrName>ppt_y</p:attrName>
                                        </p:attrNameLst>
                                      </p:cBhvr>
                                      <p:rCtr x="5903" y="0"/>
                                    </p:animMotion>
                                  </p:childTnLst>
                                </p:cTn>
                              </p:par>
                              <p:par>
                                <p:cTn id="20" presetID="63" presetClass="path" presetSubtype="0" accel="50000" decel="50000" fill="hold" grpId="2" nodeType="withEffect">
                                  <p:stCondLst>
                                    <p:cond delay="0"/>
                                  </p:stCondLst>
                                  <p:childTnLst>
                                    <p:animMotion origin="layout" path="M 0.07882 -0.00046 L 0.15763 -0.00046 " pathEditMode="relative" rAng="0" ptsTypes="AA">
                                      <p:cBhvr>
                                        <p:cTn id="21" dur="2000" fill="hold"/>
                                        <p:tgtEl>
                                          <p:spTgt spid="202847"/>
                                        </p:tgtEl>
                                        <p:attrNameLst>
                                          <p:attrName>ppt_x</p:attrName>
                                          <p:attrName>ppt_y</p:attrName>
                                        </p:attrNameLst>
                                      </p:cBhvr>
                                      <p:rCtr x="3941" y="0"/>
                                    </p:animMotion>
                                  </p:childTnLst>
                                </p:cTn>
                              </p:par>
                            </p:childTnLst>
                          </p:cTn>
                        </p:par>
                      </p:childTnLst>
                    </p:cTn>
                  </p:par>
                  <p:par>
                    <p:cTn id="22" fill="hold">
                      <p:stCondLst>
                        <p:cond delay="indefinite"/>
                      </p:stCondLst>
                      <p:childTnLst>
                        <p:par>
                          <p:cTn id="23" fill="hold">
                            <p:stCondLst>
                              <p:cond delay="0"/>
                            </p:stCondLst>
                            <p:childTnLst>
                              <p:par>
                                <p:cTn id="24" presetID="63" presetClass="path" presetSubtype="0" accel="50000" decel="50000" fill="hold" nodeType="clickEffect">
                                  <p:stCondLst>
                                    <p:cond delay="0"/>
                                  </p:stCondLst>
                                  <p:childTnLst>
                                    <p:animMotion origin="layout" path="M 0.35434 0.00024 L 0.47239 0.00024 " pathEditMode="relative" rAng="0" ptsTypes="AA">
                                      <p:cBhvr>
                                        <p:cTn id="25" dur="2000" fill="hold"/>
                                        <p:tgtEl>
                                          <p:spTgt spid="202769"/>
                                        </p:tgtEl>
                                        <p:attrNameLst>
                                          <p:attrName>ppt_x</p:attrName>
                                          <p:attrName>ppt_y</p:attrName>
                                        </p:attrNameLst>
                                      </p:cBhvr>
                                      <p:rCtr x="5903" y="0"/>
                                    </p:animMotion>
                                  </p:childTnLst>
                                </p:cTn>
                              </p:par>
                              <p:par>
                                <p:cTn id="26" presetID="63" presetClass="path" presetSubtype="0" accel="50000" decel="50000" fill="hold" grpId="3" nodeType="withEffect">
                                  <p:stCondLst>
                                    <p:cond delay="0"/>
                                  </p:stCondLst>
                                  <p:childTnLst>
                                    <p:animMotion origin="layout" path="M 0.15763 -0.00046 L 0.23628 -0.00046 " pathEditMode="relative" rAng="0" ptsTypes="AA">
                                      <p:cBhvr>
                                        <p:cTn id="27" dur="2000" fill="hold"/>
                                        <p:tgtEl>
                                          <p:spTgt spid="202847"/>
                                        </p:tgtEl>
                                        <p:attrNameLst>
                                          <p:attrName>ppt_x</p:attrName>
                                          <p:attrName>ppt_y</p:attrName>
                                        </p:attrNameLst>
                                      </p:cBhvr>
                                      <p:rCtr x="3924" y="0"/>
                                    </p:animMotion>
                                  </p:childTnLst>
                                </p:cTn>
                              </p:par>
                            </p:childTnLst>
                          </p:cTn>
                        </p:par>
                      </p:childTnLst>
                    </p:cTn>
                  </p:par>
                  <p:par>
                    <p:cTn id="28" fill="hold">
                      <p:stCondLst>
                        <p:cond delay="indefinite"/>
                      </p:stCondLst>
                      <p:childTnLst>
                        <p:par>
                          <p:cTn id="29" fill="hold">
                            <p:stCondLst>
                              <p:cond delay="0"/>
                            </p:stCondLst>
                            <p:childTnLst>
                              <p:par>
                                <p:cTn id="30" presetID="63" presetClass="path" presetSubtype="0" accel="50000" decel="50000" fill="hold" nodeType="clickEffect">
                                  <p:stCondLst>
                                    <p:cond delay="0"/>
                                  </p:stCondLst>
                                  <p:childTnLst>
                                    <p:animMotion origin="layout" path="M 0.47239 0.00024 L 0.59062 0.00024 " pathEditMode="relative" rAng="0" ptsTypes="AA">
                                      <p:cBhvr>
                                        <p:cTn id="31" dur="2000" fill="hold"/>
                                        <p:tgtEl>
                                          <p:spTgt spid="202769"/>
                                        </p:tgtEl>
                                        <p:attrNameLst>
                                          <p:attrName>ppt_x</p:attrName>
                                          <p:attrName>ppt_y</p:attrName>
                                        </p:attrNameLst>
                                      </p:cBhvr>
                                      <p:rCtr x="5903" y="0"/>
                                    </p:animMotion>
                                  </p:childTnLst>
                                </p:cTn>
                              </p:par>
                              <p:par>
                                <p:cTn id="32" presetID="63" presetClass="path" presetSubtype="0" accel="50000" decel="50000" fill="hold" grpId="4" nodeType="withEffect">
                                  <p:stCondLst>
                                    <p:cond delay="0"/>
                                  </p:stCondLst>
                                  <p:childTnLst>
                                    <p:animMotion origin="layout" path="M 0.23628 -0.00046 L 0.3151 -0.00046 " pathEditMode="relative" rAng="0" ptsTypes="AA">
                                      <p:cBhvr>
                                        <p:cTn id="33" dur="2000" fill="hold"/>
                                        <p:tgtEl>
                                          <p:spTgt spid="202847"/>
                                        </p:tgtEl>
                                        <p:attrNameLst>
                                          <p:attrName>ppt_x</p:attrName>
                                          <p:attrName>ppt_y</p:attrName>
                                        </p:attrNameLst>
                                      </p:cBhvr>
                                      <p:rCtr x="3941" y="0"/>
                                    </p:animMotion>
                                  </p:childTnLst>
                                </p:cTn>
                              </p:par>
                            </p:childTnLst>
                          </p:cTn>
                        </p:par>
                      </p:childTnLst>
                    </p:cTn>
                  </p:par>
                  <p:par>
                    <p:cTn id="34" fill="hold">
                      <p:stCondLst>
                        <p:cond delay="indefinite"/>
                      </p:stCondLst>
                      <p:childTnLst>
                        <p:par>
                          <p:cTn id="35" fill="hold">
                            <p:stCondLst>
                              <p:cond delay="0"/>
                            </p:stCondLst>
                            <p:childTnLst>
                              <p:par>
                                <p:cTn id="36" presetID="63" presetClass="path" presetSubtype="0" accel="50000" decel="50000" fill="hold" nodeType="clickEffect">
                                  <p:stCondLst>
                                    <p:cond delay="0"/>
                                  </p:stCondLst>
                                  <p:childTnLst>
                                    <p:animMotion origin="layout" path="M 0.59062 0.00024 L 0.70868 0.00024 " pathEditMode="relative" rAng="0" ptsTypes="AA">
                                      <p:cBhvr>
                                        <p:cTn id="37" dur="2000" fill="hold"/>
                                        <p:tgtEl>
                                          <p:spTgt spid="202769"/>
                                        </p:tgtEl>
                                        <p:attrNameLst>
                                          <p:attrName>ppt_x</p:attrName>
                                          <p:attrName>ppt_y</p:attrName>
                                        </p:attrNameLst>
                                      </p:cBhvr>
                                      <p:rCtr x="5903" y="0"/>
                                    </p:animMotion>
                                  </p:childTnLst>
                                </p:cTn>
                              </p:par>
                              <p:par>
                                <p:cTn id="38" presetID="63" presetClass="path" presetSubtype="0" accel="50000" decel="50000" fill="hold" grpId="5" nodeType="withEffect">
                                  <p:stCondLst>
                                    <p:cond delay="0"/>
                                  </p:stCondLst>
                                  <p:childTnLst>
                                    <p:animMotion origin="layout" path="M 0.3151 -0.00046 L 0.39392 -0.00046 " pathEditMode="relative" rAng="0" ptsTypes="AA">
                                      <p:cBhvr>
                                        <p:cTn id="39" dur="2000" fill="hold"/>
                                        <p:tgtEl>
                                          <p:spTgt spid="202847"/>
                                        </p:tgtEl>
                                        <p:attrNameLst>
                                          <p:attrName>ppt_x</p:attrName>
                                          <p:attrName>ppt_y</p:attrName>
                                        </p:attrNameLst>
                                      </p:cBhvr>
                                      <p:rCtr x="394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47" grpId="0" animBg="1"/>
      <p:bldP spid="202847" grpId="1" animBg="1"/>
      <p:bldP spid="202847" grpId="2" animBg="1"/>
      <p:bldP spid="202847" grpId="3" animBg="1"/>
      <p:bldP spid="202847" grpId="4" animBg="1"/>
      <p:bldP spid="202847" grpId="5"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7" name="直線コネクタ 126"/>
          <p:cNvCxnSpPr/>
          <p:nvPr/>
        </p:nvCxnSpPr>
        <p:spPr bwMode="auto">
          <a:xfrm>
            <a:off x="521955" y="2168986"/>
            <a:ext cx="720080"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lang="ja-JP" altLang="en-US" dirty="0" smtClean="0"/>
              <a:t>パイプライン化による性能（スループット）向上</a:t>
            </a:r>
            <a:endParaRPr kumimoji="1" lang="ja-JP" altLang="en-US" dirty="0"/>
          </a:p>
        </p:txBody>
      </p:sp>
      <p:cxnSp>
        <p:nvCxnSpPr>
          <p:cNvPr id="96" name="直線矢印コネクタ 95"/>
          <p:cNvCxnSpPr/>
          <p:nvPr/>
        </p:nvCxnSpPr>
        <p:spPr bwMode="auto">
          <a:xfrm>
            <a:off x="701957" y="1628980"/>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611956" y="4599013"/>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611956" y="1178975"/>
            <a:ext cx="2954655" cy="369332"/>
          </a:xfrm>
          <a:prstGeom prst="rect">
            <a:avLst/>
          </a:prstGeom>
        </p:spPr>
        <p:txBody>
          <a:bodyPr wrap="none">
            <a:spAutoFit/>
          </a:bodyPr>
          <a:lstStyle/>
          <a:p>
            <a:r>
              <a:rPr lang="ja-JP" altLang="en-US" dirty="0" smtClean="0">
                <a:solidFill>
                  <a:schemeClr val="tx1">
                    <a:lumMod val="65000"/>
                    <a:lumOff val="35000"/>
                  </a:schemeClr>
                </a:solidFill>
              </a:rPr>
              <a:t>パイプライン化しない場合</a:t>
            </a:r>
            <a:endParaRPr lang="ja-JP" altLang="en-US" dirty="0">
              <a:solidFill>
                <a:schemeClr val="tx1">
                  <a:lumMod val="65000"/>
                  <a:lumOff val="35000"/>
                </a:schemeClr>
              </a:solidFill>
            </a:endParaRPr>
          </a:p>
        </p:txBody>
      </p:sp>
      <p:sp>
        <p:nvSpPr>
          <p:cNvPr id="153" name="正方形/長方形 152"/>
          <p:cNvSpPr/>
          <p:nvPr/>
        </p:nvSpPr>
        <p:spPr>
          <a:xfrm>
            <a:off x="503962" y="4166749"/>
            <a:ext cx="2723823" cy="369332"/>
          </a:xfrm>
          <a:prstGeom prst="rect">
            <a:avLst/>
          </a:prstGeom>
        </p:spPr>
        <p:txBody>
          <a:bodyPr wrap="none">
            <a:spAutoFit/>
          </a:bodyPr>
          <a:lstStyle/>
          <a:p>
            <a:r>
              <a:rPr lang="ja-JP" altLang="en-US" dirty="0" smtClean="0">
                <a:solidFill>
                  <a:schemeClr val="tx1">
                    <a:lumMod val="65000"/>
                    <a:lumOff val="35000"/>
                  </a:schemeClr>
                </a:solidFill>
              </a:rPr>
              <a:t>パイプライン化した場合</a:t>
            </a:r>
            <a:endParaRPr lang="ja-JP" altLang="en-US" dirty="0">
              <a:solidFill>
                <a:schemeClr val="tx1">
                  <a:lumMod val="65000"/>
                  <a:lumOff val="35000"/>
                </a:schemeClr>
              </a:solidFill>
            </a:endParaRPr>
          </a:p>
        </p:txBody>
      </p:sp>
      <p:sp>
        <p:nvSpPr>
          <p:cNvPr id="128" name="角丸四角形 127"/>
          <p:cNvSpPr/>
          <p:nvPr/>
        </p:nvSpPr>
        <p:spPr bwMode="auto">
          <a:xfrm>
            <a:off x="147471" y="2024826"/>
            <a:ext cx="432300" cy="360004"/>
          </a:xfrm>
          <a:prstGeom prst="roundRect">
            <a:avLst/>
          </a:prstGeom>
          <a:ln>
            <a:headEnd/>
            <a:tailEnd type="triangle" w="sm" len="med"/>
          </a:ln>
          <a:extLst/>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cxnSp>
        <p:nvCxnSpPr>
          <p:cNvPr id="132" name="直線コネクタ 131"/>
          <p:cNvCxnSpPr>
            <a:endCxn id="169" idx="1"/>
          </p:cNvCxnSpPr>
          <p:nvPr/>
        </p:nvCxnSpPr>
        <p:spPr bwMode="auto">
          <a:xfrm flipV="1">
            <a:off x="521955" y="2888992"/>
            <a:ext cx="2970033" cy="2"/>
          </a:xfrm>
          <a:prstGeom prst="line">
            <a:avLst/>
          </a:prstGeom>
          <a:noFill/>
          <a:ln w="9525" cap="flat" cmpd="sng" algn="ctr">
            <a:solidFill>
              <a:schemeClr val="tx1"/>
            </a:solidFill>
            <a:prstDash val="dash"/>
            <a:round/>
            <a:headEnd type="none" w="med" len="med"/>
            <a:tailEnd type="none" w="med" len="med"/>
          </a:ln>
          <a:effectLst/>
        </p:spPr>
      </p:cxnSp>
      <p:sp>
        <p:nvSpPr>
          <p:cNvPr id="133" name="角丸四角形 132"/>
          <p:cNvSpPr/>
          <p:nvPr/>
        </p:nvSpPr>
        <p:spPr bwMode="auto">
          <a:xfrm>
            <a:off x="147471" y="2744834"/>
            <a:ext cx="432300" cy="360004"/>
          </a:xfrm>
          <a:prstGeom prst="roundRect">
            <a:avLst/>
          </a:prstGeom>
          <a:ln>
            <a:headEnd/>
            <a:tailEnd type="triangle" w="sm" len="med"/>
          </a:ln>
          <a:extLst/>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cxnSp>
        <p:nvCxnSpPr>
          <p:cNvPr id="134" name="直線コネクタ 133"/>
          <p:cNvCxnSpPr/>
          <p:nvPr/>
        </p:nvCxnSpPr>
        <p:spPr bwMode="auto">
          <a:xfrm>
            <a:off x="521955" y="3519001"/>
            <a:ext cx="5310059" cy="0"/>
          </a:xfrm>
          <a:prstGeom prst="line">
            <a:avLst/>
          </a:prstGeom>
          <a:noFill/>
          <a:ln w="9525" cap="flat" cmpd="sng" algn="ctr">
            <a:solidFill>
              <a:schemeClr val="tx1"/>
            </a:solidFill>
            <a:prstDash val="dash"/>
            <a:round/>
            <a:headEnd type="none" w="med" len="med"/>
            <a:tailEnd type="none" w="med" len="med"/>
          </a:ln>
          <a:effectLst/>
        </p:spPr>
      </p:cxnSp>
      <p:sp>
        <p:nvSpPr>
          <p:cNvPr id="135" name="角丸四角形 134"/>
          <p:cNvSpPr/>
          <p:nvPr/>
        </p:nvSpPr>
        <p:spPr bwMode="auto">
          <a:xfrm>
            <a:off x="147471" y="3374841"/>
            <a:ext cx="432300" cy="360004"/>
          </a:xfrm>
          <a:prstGeom prst="roundRect">
            <a:avLst/>
          </a:prstGeom>
          <a:ln>
            <a:headEnd/>
            <a:tailEnd type="triangle" w="sm" len="med"/>
          </a:ln>
          <a:extLst/>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36" name="直線コネクタ 135"/>
          <p:cNvCxnSpPr/>
          <p:nvPr/>
        </p:nvCxnSpPr>
        <p:spPr bwMode="auto">
          <a:xfrm>
            <a:off x="536435" y="4923175"/>
            <a:ext cx="720080" cy="0"/>
          </a:xfrm>
          <a:prstGeom prst="line">
            <a:avLst/>
          </a:prstGeom>
          <a:noFill/>
          <a:ln w="9525" cap="flat" cmpd="sng" algn="ctr">
            <a:solidFill>
              <a:schemeClr val="tx1"/>
            </a:solidFill>
            <a:prstDash val="dash"/>
            <a:round/>
            <a:headEnd type="none" w="med" len="med"/>
            <a:tailEnd type="none" w="med" len="med"/>
          </a:ln>
          <a:effectLst/>
        </p:spPr>
      </p:cxnSp>
      <p:sp>
        <p:nvSpPr>
          <p:cNvPr id="137" name="角丸四角形 136"/>
          <p:cNvSpPr/>
          <p:nvPr/>
        </p:nvSpPr>
        <p:spPr bwMode="auto">
          <a:xfrm>
            <a:off x="161951" y="4779015"/>
            <a:ext cx="432300" cy="360004"/>
          </a:xfrm>
          <a:prstGeom prst="roundRect">
            <a:avLst/>
          </a:prstGeom>
          <a:ln>
            <a:headEnd/>
            <a:tailEnd type="triangle" w="sm" len="med"/>
          </a:ln>
          <a:extLst/>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138" name="角丸四角形 137"/>
          <p:cNvSpPr/>
          <p:nvPr/>
        </p:nvSpPr>
        <p:spPr bwMode="auto">
          <a:xfrm>
            <a:off x="161951" y="5499023"/>
            <a:ext cx="432300" cy="360004"/>
          </a:xfrm>
          <a:prstGeom prst="roundRect">
            <a:avLst/>
          </a:prstGeom>
          <a:ln>
            <a:headEnd/>
            <a:tailEnd type="triangle" w="sm" len="med"/>
          </a:ln>
          <a:extLst/>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139" name="角丸四角形 138"/>
          <p:cNvSpPr/>
          <p:nvPr/>
        </p:nvSpPr>
        <p:spPr bwMode="auto">
          <a:xfrm>
            <a:off x="161951" y="6129030"/>
            <a:ext cx="432300" cy="360004"/>
          </a:xfrm>
          <a:prstGeom prst="roundRect">
            <a:avLst/>
          </a:prstGeom>
          <a:ln>
            <a:headEnd/>
            <a:tailEnd type="triangle" w="sm" len="med"/>
          </a:ln>
          <a:extLst/>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40" name="直線コネクタ 139"/>
          <p:cNvCxnSpPr>
            <a:endCxn id="150" idx="1"/>
          </p:cNvCxnSpPr>
          <p:nvPr/>
        </p:nvCxnSpPr>
        <p:spPr bwMode="auto">
          <a:xfrm>
            <a:off x="611956" y="5679025"/>
            <a:ext cx="1080012" cy="2"/>
          </a:xfrm>
          <a:prstGeom prst="line">
            <a:avLst/>
          </a:prstGeom>
          <a:noFill/>
          <a:ln w="9525" cap="flat" cmpd="sng" algn="ctr">
            <a:solidFill>
              <a:schemeClr val="tx1"/>
            </a:solidFill>
            <a:prstDash val="dash"/>
            <a:round/>
            <a:headEnd type="none" w="med" len="med"/>
            <a:tailEnd type="none" w="med" len="med"/>
          </a:ln>
          <a:effectLst/>
        </p:spPr>
      </p:cxnSp>
      <p:cxnSp>
        <p:nvCxnSpPr>
          <p:cNvPr id="141" name="直線コネクタ 140"/>
          <p:cNvCxnSpPr>
            <a:stCxn id="139" idx="3"/>
            <a:endCxn id="157" idx="1"/>
          </p:cNvCxnSpPr>
          <p:nvPr/>
        </p:nvCxnSpPr>
        <p:spPr bwMode="auto">
          <a:xfrm flipV="1">
            <a:off x="594251" y="6309030"/>
            <a:ext cx="1547722" cy="2"/>
          </a:xfrm>
          <a:prstGeom prst="line">
            <a:avLst/>
          </a:prstGeom>
          <a:noFill/>
          <a:ln w="9525" cap="flat" cmpd="sng" algn="ctr">
            <a:solidFill>
              <a:schemeClr val="tx1"/>
            </a:solidFill>
            <a:prstDash val="dash"/>
            <a:round/>
            <a:headEnd type="none" w="med" len="med"/>
            <a:tailEnd type="none" w="med" len="med"/>
          </a:ln>
          <a:effectLst/>
        </p:spPr>
      </p:cxnSp>
      <p:grpSp>
        <p:nvGrpSpPr>
          <p:cNvPr id="13" name="グループ化 12"/>
          <p:cNvGrpSpPr/>
          <p:nvPr/>
        </p:nvGrpSpPr>
        <p:grpSpPr>
          <a:xfrm>
            <a:off x="1241963" y="4779015"/>
            <a:ext cx="2160020" cy="360000"/>
            <a:chOff x="4481999" y="4959017"/>
            <a:chExt cx="2160020" cy="360000"/>
          </a:xfrm>
        </p:grpSpPr>
        <p:sp>
          <p:nvSpPr>
            <p:cNvPr id="142"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4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7"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8"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49" name="グループ化 148"/>
          <p:cNvGrpSpPr/>
          <p:nvPr/>
        </p:nvGrpSpPr>
        <p:grpSpPr>
          <a:xfrm>
            <a:off x="1691968" y="5499027"/>
            <a:ext cx="2160020" cy="360000"/>
            <a:chOff x="4481999" y="4959017"/>
            <a:chExt cx="2160020" cy="360000"/>
          </a:xfrm>
        </p:grpSpPr>
        <p:sp>
          <p:nvSpPr>
            <p:cNvPr id="15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54"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56" name="グループ化 155"/>
          <p:cNvGrpSpPr/>
          <p:nvPr/>
        </p:nvGrpSpPr>
        <p:grpSpPr>
          <a:xfrm>
            <a:off x="2141973" y="6129030"/>
            <a:ext cx="2160020" cy="360000"/>
            <a:chOff x="4481999" y="4959017"/>
            <a:chExt cx="2160020" cy="360000"/>
          </a:xfrm>
        </p:grpSpPr>
        <p:sp>
          <p:nvSpPr>
            <p:cNvPr id="157"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8"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9"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0"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1"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2" name="グループ化 161"/>
          <p:cNvGrpSpPr/>
          <p:nvPr/>
        </p:nvGrpSpPr>
        <p:grpSpPr>
          <a:xfrm>
            <a:off x="1241963" y="1988984"/>
            <a:ext cx="2160020" cy="360000"/>
            <a:chOff x="4481999" y="4959017"/>
            <a:chExt cx="2160020" cy="360000"/>
          </a:xfrm>
        </p:grpSpPr>
        <p:sp>
          <p:nvSpPr>
            <p:cNvPr id="163"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6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6"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7"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8" name="グループ化 167"/>
          <p:cNvGrpSpPr/>
          <p:nvPr/>
        </p:nvGrpSpPr>
        <p:grpSpPr>
          <a:xfrm>
            <a:off x="3491988" y="2708992"/>
            <a:ext cx="2160020" cy="360000"/>
            <a:chOff x="4481999" y="4959017"/>
            <a:chExt cx="2160020" cy="360000"/>
          </a:xfrm>
        </p:grpSpPr>
        <p:sp>
          <p:nvSpPr>
            <p:cNvPr id="169"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0"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1"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11"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1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219" name="グループ化 218"/>
          <p:cNvGrpSpPr/>
          <p:nvPr/>
        </p:nvGrpSpPr>
        <p:grpSpPr>
          <a:xfrm>
            <a:off x="5742013" y="3338999"/>
            <a:ext cx="2160020" cy="360000"/>
            <a:chOff x="4481999" y="4959017"/>
            <a:chExt cx="2160020" cy="360000"/>
          </a:xfrm>
        </p:grpSpPr>
        <p:sp>
          <p:nvSpPr>
            <p:cNvPr id="22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23"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24"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spTree>
    <p:extLst>
      <p:ext uri="{BB962C8B-B14F-4D97-AF65-F5344CB8AC3E}">
        <p14:creationId xmlns:p14="http://schemas.microsoft.com/office/powerpoint/2010/main" val="4039104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ja-JP" altLang="en-US" smtClean="0"/>
              <a:t>パイプライン化の効果</a:t>
            </a:r>
            <a:endParaRPr lang="ja-JP" altLang="en-US" dirty="0"/>
          </a:p>
        </p:txBody>
      </p:sp>
      <p:sp>
        <p:nvSpPr>
          <p:cNvPr id="204803" name="Rectangle 3"/>
          <p:cNvSpPr>
            <a:spLocks noGrp="1" noChangeArrowheads="1"/>
          </p:cNvSpPr>
          <p:nvPr>
            <p:ph type="body" idx="10"/>
          </p:nvPr>
        </p:nvSpPr>
        <p:spPr>
          <a:xfrm>
            <a:off x="611188" y="1089025"/>
            <a:ext cx="8280400" cy="5219700"/>
          </a:xfrm>
        </p:spPr>
        <p:txBody>
          <a:bodyPr/>
          <a:lstStyle/>
          <a:p>
            <a:r>
              <a:rPr lang="ja-JP" altLang="en-US" dirty="0" smtClean="0"/>
              <a:t>レイテンシ </a:t>
            </a:r>
            <a:r>
              <a:rPr lang="en-US" altLang="ja-JP" dirty="0" smtClean="0"/>
              <a:t>(latency)</a:t>
            </a:r>
            <a:r>
              <a:rPr lang="ja-JP" altLang="en-US" dirty="0" smtClean="0"/>
              <a:t>：</a:t>
            </a:r>
            <a:r>
              <a:rPr lang="en-US" altLang="ja-JP" dirty="0" smtClean="0"/>
              <a:t>	</a:t>
            </a:r>
            <a:r>
              <a:rPr lang="ja-JP" altLang="en-US" dirty="0" smtClean="0"/>
              <a:t>　</a:t>
            </a:r>
            <a:r>
              <a:rPr lang="ja-JP" altLang="en-US" dirty="0" smtClean="0">
                <a:solidFill>
                  <a:schemeClr val="accent5"/>
                </a:solidFill>
              </a:rPr>
              <a:t>短くならない（か，やや延びる）</a:t>
            </a:r>
            <a:endParaRPr lang="en-US" altLang="ja-JP" dirty="0" smtClean="0">
              <a:solidFill>
                <a:schemeClr val="accent5"/>
              </a:solidFill>
            </a:endParaRPr>
          </a:p>
          <a:p>
            <a:pPr lvl="1"/>
            <a:r>
              <a:rPr lang="ja-JP" altLang="en-US" dirty="0" smtClean="0"/>
              <a:t>一続きの処理が始まってから終わるまでにかかる時間</a:t>
            </a:r>
            <a:endParaRPr lang="en-US" altLang="ja-JP" dirty="0" smtClean="0"/>
          </a:p>
          <a:p>
            <a:pPr lvl="1"/>
            <a:r>
              <a:rPr lang="ja-JP" altLang="en-US" dirty="0" smtClean="0"/>
              <a:t>この場合，</a:t>
            </a:r>
            <a:r>
              <a:rPr lang="en-US" altLang="ja-JP" dirty="0" smtClean="0"/>
              <a:t>1</a:t>
            </a:r>
            <a:r>
              <a:rPr lang="ja-JP" altLang="en-US" dirty="0" smtClean="0"/>
              <a:t>命令の始まりから終わりまでの処理時間</a:t>
            </a:r>
            <a:endParaRPr lang="en-US" altLang="ja-JP" dirty="0" smtClean="0"/>
          </a:p>
          <a:p>
            <a:pPr lvl="1"/>
            <a:r>
              <a:rPr lang="ja-JP" altLang="en-US" dirty="0" smtClean="0"/>
              <a:t>原理的に短く</a:t>
            </a:r>
            <a:r>
              <a:rPr lang="ja-JP" altLang="en-US" dirty="0" smtClean="0"/>
              <a:t>ならない（ステージ間に</a:t>
            </a:r>
            <a:r>
              <a:rPr lang="en-US" altLang="ja-JP" dirty="0" smtClean="0"/>
              <a:t>FF </a:t>
            </a:r>
            <a:r>
              <a:rPr lang="ja-JP" altLang="en-US" dirty="0" smtClean="0"/>
              <a:t>が入る分のびる）</a:t>
            </a:r>
            <a:endParaRPr lang="ja-JP" altLang="en-US" dirty="0" smtClean="0"/>
          </a:p>
          <a:p>
            <a:r>
              <a:rPr lang="ja-JP" altLang="en-US" dirty="0" smtClean="0"/>
              <a:t>スループット </a:t>
            </a:r>
            <a:r>
              <a:rPr lang="en-US" altLang="ja-JP" dirty="0" smtClean="0"/>
              <a:t>(throughput)</a:t>
            </a:r>
            <a:r>
              <a:rPr lang="ja-JP" altLang="en-US" dirty="0" smtClean="0"/>
              <a:t>：　</a:t>
            </a:r>
            <a:r>
              <a:rPr lang="ja-JP" altLang="en-US" dirty="0" smtClean="0">
                <a:solidFill>
                  <a:schemeClr val="accent5"/>
                </a:solidFill>
              </a:rPr>
              <a:t>ステージ数倍だけ上がる</a:t>
            </a:r>
            <a:endParaRPr lang="en-US" altLang="ja-JP" dirty="0" smtClean="0">
              <a:solidFill>
                <a:schemeClr val="accent5"/>
              </a:solidFill>
            </a:endParaRPr>
          </a:p>
          <a:p>
            <a:pPr lvl="1"/>
            <a:r>
              <a:rPr lang="ja-JP" altLang="en-US" dirty="0" smtClean="0"/>
              <a:t>単位時間当たりの処理量</a:t>
            </a:r>
            <a:endParaRPr lang="en-US" altLang="ja-JP" dirty="0" smtClean="0"/>
          </a:p>
          <a:p>
            <a:pPr lvl="1"/>
            <a:r>
              <a:rPr lang="ja-JP" altLang="en-US" dirty="0" smtClean="0"/>
              <a:t>この場合，単位時間あたりに実行される命令数</a:t>
            </a:r>
            <a:endParaRPr lang="ja-JP" altLang="en-US" dirty="0"/>
          </a:p>
        </p:txBody>
      </p:sp>
    </p:spTree>
    <p:extLst>
      <p:ext uri="{BB962C8B-B14F-4D97-AF65-F5344CB8AC3E}">
        <p14:creationId xmlns:p14="http://schemas.microsoft.com/office/powerpoint/2010/main" val="445213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ステージはどこで切るか</a:t>
            </a:r>
            <a:endParaRPr kumimoji="1" lang="ja-JP" altLang="en-US" dirty="0"/>
          </a:p>
        </p:txBody>
      </p:sp>
      <p:sp>
        <p:nvSpPr>
          <p:cNvPr id="3" name="テキスト プレースホルダー 2"/>
          <p:cNvSpPr>
            <a:spLocks noGrp="1"/>
          </p:cNvSpPr>
          <p:nvPr>
            <p:ph type="body" sz="quarter" idx="10"/>
          </p:nvPr>
        </p:nvSpPr>
        <p:spPr>
          <a:xfrm>
            <a:off x="611956" y="1088974"/>
            <a:ext cx="8280092" cy="2430027"/>
          </a:xfrm>
        </p:spPr>
        <p:txBody>
          <a:bodyPr anchor="t"/>
          <a:lstStyle/>
          <a:p>
            <a:r>
              <a:rPr lang="ja-JP" altLang="en-US" dirty="0" smtClean="0"/>
              <a:t>大きな回路</a:t>
            </a:r>
            <a:r>
              <a:rPr lang="ja-JP" altLang="en-US" dirty="0"/>
              <a:t>のまとまり</a:t>
            </a:r>
            <a:r>
              <a:rPr lang="ja-JP" altLang="en-US" dirty="0" smtClean="0"/>
              <a:t>をステージにする</a:t>
            </a:r>
            <a:endParaRPr lang="en-US" altLang="ja-JP" dirty="0" smtClean="0"/>
          </a:p>
          <a:p>
            <a:pPr lvl="1"/>
            <a:r>
              <a:rPr lang="ja-JP" altLang="en-US" dirty="0" smtClean="0"/>
              <a:t>回路</a:t>
            </a:r>
            <a:r>
              <a:rPr lang="ja-JP" altLang="en-US" dirty="0"/>
              <a:t>のまとまりが大きい → </a:t>
            </a:r>
            <a:r>
              <a:rPr lang="ja-JP" altLang="en-US" dirty="0" smtClean="0"/>
              <a:t>遅延も大きい</a:t>
            </a:r>
            <a:endParaRPr lang="en-US" altLang="ja-JP" dirty="0" smtClean="0"/>
          </a:p>
          <a:p>
            <a:r>
              <a:rPr lang="ja-JP" altLang="en-US" dirty="0" smtClean="0"/>
              <a:t>この遅延の大きさが揃っていないと，綺麗にうごかない</a:t>
            </a:r>
            <a:endParaRPr lang="en-US" altLang="ja-JP" dirty="0" smtClean="0"/>
          </a:p>
          <a:p>
            <a:pPr lvl="1"/>
            <a:r>
              <a:rPr kumimoji="1" lang="ja-JP" altLang="en-US" dirty="0" smtClean="0"/>
              <a:t>パイプライン全体は，一番遅いステージの遅延にあわせて動く</a:t>
            </a:r>
            <a:endParaRPr kumimoji="1" lang="en-US" altLang="ja-JP" dirty="0" smtClean="0"/>
          </a:p>
          <a:p>
            <a:pPr lvl="1"/>
            <a:r>
              <a:rPr kumimoji="1" lang="ja-JP" altLang="en-US" dirty="0" smtClean="0"/>
              <a:t>他の人が仕事が終わったからと言って，先に送れない</a:t>
            </a:r>
            <a:endParaRPr kumimoji="1" lang="en-US" altLang="ja-JP" dirty="0" smtClean="0"/>
          </a:p>
          <a:p>
            <a:r>
              <a:rPr kumimoji="1" lang="ja-JP" altLang="en-US" dirty="0" smtClean="0"/>
              <a:t>良くない例：緑の人だけ仕事が多いので，全体が動かせない</a:t>
            </a:r>
            <a:endParaRPr kumimoji="1" lang="en-US" altLang="ja-JP" dirty="0" smtClean="0"/>
          </a:p>
        </p:txBody>
      </p:sp>
      <p:grpSp>
        <p:nvGrpSpPr>
          <p:cNvPr id="4" name="グループ化 3"/>
          <p:cNvGrpSpPr/>
          <p:nvPr/>
        </p:nvGrpSpPr>
        <p:grpSpPr>
          <a:xfrm>
            <a:off x="881959" y="594902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321975" y="5949028"/>
            <a:ext cx="2880032"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079350" y="594902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519510" y="594902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843798" y="508448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17" name="正方形/長方形 16"/>
          <p:cNvSpPr/>
          <p:nvPr/>
        </p:nvSpPr>
        <p:spPr>
          <a:xfrm>
            <a:off x="2861981" y="5139019"/>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18" name="正方形/長方形 17"/>
          <p:cNvSpPr/>
          <p:nvPr/>
        </p:nvSpPr>
        <p:spPr>
          <a:xfrm>
            <a:off x="5043076" y="5103069"/>
            <a:ext cx="865983" cy="738664"/>
          </a:xfrm>
          <a:prstGeom prst="rect">
            <a:avLst/>
          </a:prstGeom>
        </p:spPr>
        <p:txBody>
          <a:bodyPr wrap="square">
            <a:spAutoFit/>
          </a:bodyPr>
          <a:lstStyle/>
          <a:p>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19" name="正方形/長方形 18"/>
          <p:cNvSpPr/>
          <p:nvPr/>
        </p:nvSpPr>
        <p:spPr>
          <a:xfrm>
            <a:off x="6483236" y="5103069"/>
            <a:ext cx="937991" cy="738664"/>
          </a:xfrm>
          <a:prstGeom prst="rect">
            <a:avLst/>
          </a:prstGeom>
        </p:spPr>
        <p:txBody>
          <a:bodyPr wrap="square">
            <a:spAutoFit/>
          </a:bodyPr>
          <a:lstStyle/>
          <a:p>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21" name="角丸四角形吹き出し 20"/>
          <p:cNvSpPr/>
          <p:nvPr/>
        </p:nvSpPr>
        <p:spPr bwMode="auto">
          <a:xfrm>
            <a:off x="3491988" y="4419011"/>
            <a:ext cx="2430027" cy="432646"/>
          </a:xfrm>
          <a:prstGeom prst="wedgeRoundRectCallout">
            <a:avLst>
              <a:gd name="adj1" fmla="val -43365"/>
              <a:gd name="adj2" fmla="val 134720"/>
              <a:gd name="adj3" fmla="val 16667"/>
            </a:avLst>
          </a:prstGeom>
          <a:ln>
            <a:headEnd/>
            <a:tailEnd type="triangle" w="sm" len="med"/>
          </a:ln>
          <a:ex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smtClean="0">
                <a:solidFill>
                  <a:schemeClr val="tx1">
                    <a:lumMod val="65000"/>
                    <a:lumOff val="35000"/>
                  </a:schemeClr>
                </a:solidFill>
                <a:latin typeface="Arial Narrow" panose="020B0606020202030204" pitchFamily="34" charset="0"/>
              </a:rPr>
              <a:t>なんか仕事おおいんだけど</a:t>
            </a:r>
          </a:p>
        </p:txBody>
      </p:sp>
      <p:sp>
        <p:nvSpPr>
          <p:cNvPr id="22" name="角丸四角形吹き出し 21"/>
          <p:cNvSpPr/>
          <p:nvPr/>
        </p:nvSpPr>
        <p:spPr bwMode="auto">
          <a:xfrm>
            <a:off x="1331964" y="4419011"/>
            <a:ext cx="1260014" cy="432646"/>
          </a:xfrm>
          <a:prstGeom prst="wedgeRoundRectCallout">
            <a:avLst>
              <a:gd name="adj1" fmla="val -43365"/>
              <a:gd name="adj2" fmla="val 134720"/>
              <a:gd name="adj3" fmla="val 16667"/>
            </a:avLst>
          </a:prstGeom>
          <a:ln>
            <a:headEnd/>
            <a:tailEnd type="triangle" w="sm" len="med"/>
          </a:ln>
          <a:ex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smtClean="0">
                <a:solidFill>
                  <a:schemeClr val="tx1">
                    <a:lumMod val="65000"/>
                    <a:lumOff val="35000"/>
                  </a:schemeClr>
                </a:solidFill>
                <a:latin typeface="Arial Narrow" panose="020B0606020202030204" pitchFamily="34" charset="0"/>
              </a:rPr>
              <a:t>はよせんかい</a:t>
            </a:r>
          </a:p>
        </p:txBody>
      </p:sp>
      <p:sp>
        <p:nvSpPr>
          <p:cNvPr id="23" name="角丸四角形 22"/>
          <p:cNvSpPr/>
          <p:nvPr/>
        </p:nvSpPr>
        <p:spPr bwMode="auto">
          <a:xfrm>
            <a:off x="3311986" y="5859027"/>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smtClean="0">
                <a:latin typeface="Arial Narrow" panose="020B0606020202030204" pitchFamily="34" charset="0"/>
              </a:rPr>
              <a:t>製品</a:t>
            </a:r>
            <a:endParaRPr kumimoji="1" lang="ja-JP" altLang="en-US" dirty="0">
              <a:latin typeface="Arial Narrow" panose="020B0606020202030204" pitchFamily="34" charset="0"/>
            </a:endParaRPr>
          </a:p>
        </p:txBody>
      </p:sp>
      <p:sp>
        <p:nvSpPr>
          <p:cNvPr id="24" name="角丸四角形 23"/>
          <p:cNvSpPr/>
          <p:nvPr/>
        </p:nvSpPr>
        <p:spPr bwMode="auto">
          <a:xfrm>
            <a:off x="1511966" y="5859027"/>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smtClean="0">
                <a:latin typeface="Arial Narrow" panose="020B0606020202030204" pitchFamily="34" charset="0"/>
              </a:rPr>
              <a:t>製品</a:t>
            </a:r>
            <a:endParaRPr kumimoji="1" lang="ja-JP" altLang="en-US" dirty="0">
              <a:latin typeface="Arial Narrow" panose="020B0606020202030204" pitchFamily="34" charset="0"/>
            </a:endParaRPr>
          </a:p>
        </p:txBody>
      </p:sp>
      <p:sp>
        <p:nvSpPr>
          <p:cNvPr id="25" name="角丸四角形 24"/>
          <p:cNvSpPr/>
          <p:nvPr/>
        </p:nvSpPr>
        <p:spPr bwMode="auto">
          <a:xfrm>
            <a:off x="5439066" y="5859027"/>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smtClean="0">
                <a:latin typeface="Arial Narrow" panose="020B0606020202030204" pitchFamily="34" charset="0"/>
              </a:rPr>
              <a:t>製品</a:t>
            </a:r>
            <a:endParaRPr kumimoji="1" lang="ja-JP" altLang="en-US" dirty="0">
              <a:latin typeface="Arial Narrow" panose="020B0606020202030204" pitchFamily="34" charset="0"/>
            </a:endParaRPr>
          </a:p>
        </p:txBody>
      </p:sp>
      <p:sp>
        <p:nvSpPr>
          <p:cNvPr id="26" name="角丸四角形 25"/>
          <p:cNvSpPr/>
          <p:nvPr/>
        </p:nvSpPr>
        <p:spPr bwMode="auto">
          <a:xfrm>
            <a:off x="6789081" y="5859027"/>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smtClean="0">
                <a:latin typeface="Arial Narrow" panose="020B0606020202030204" pitchFamily="34" charset="0"/>
              </a:rPr>
              <a:t>製品</a:t>
            </a:r>
            <a:endParaRPr kumimoji="1" lang="ja-JP" altLang="en-US" dirty="0">
              <a:latin typeface="Arial Narrow" panose="020B0606020202030204" pitchFamily="34" charset="0"/>
            </a:endParaRPr>
          </a:p>
        </p:txBody>
      </p:sp>
      <p:sp>
        <p:nvSpPr>
          <p:cNvPr id="27" name="角丸四角形吹き出し 26"/>
          <p:cNvSpPr/>
          <p:nvPr/>
        </p:nvSpPr>
        <p:spPr bwMode="auto">
          <a:xfrm>
            <a:off x="7272030" y="4419011"/>
            <a:ext cx="1260014" cy="432646"/>
          </a:xfrm>
          <a:prstGeom prst="wedgeRoundRectCallout">
            <a:avLst>
              <a:gd name="adj1" fmla="val -51493"/>
              <a:gd name="adj2" fmla="val 139793"/>
              <a:gd name="adj3" fmla="val 16667"/>
            </a:avLst>
          </a:prstGeom>
          <a:ln>
            <a:headEnd/>
            <a:tailEnd type="triangle" w="sm" len="med"/>
          </a:ln>
          <a:extLst/>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smtClean="0">
                <a:solidFill>
                  <a:schemeClr val="tx1">
                    <a:lumMod val="65000"/>
                    <a:lumOff val="35000"/>
                  </a:schemeClr>
                </a:solidFill>
                <a:latin typeface="Arial Narrow" panose="020B0606020202030204" pitchFamily="34" charset="0"/>
              </a:rPr>
              <a:t>まだー？</a:t>
            </a:r>
          </a:p>
        </p:txBody>
      </p:sp>
    </p:spTree>
    <p:extLst>
      <p:ext uri="{BB962C8B-B14F-4D97-AF65-F5344CB8AC3E}">
        <p14:creationId xmlns:p14="http://schemas.microsoft.com/office/powerpoint/2010/main" val="2647325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ステージはどこで切るか</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ステージ</a:t>
            </a:r>
            <a:endParaRPr lang="en-US" altLang="ja-JP" dirty="0"/>
          </a:p>
          <a:p>
            <a:pPr marL="817200" lvl="1" indent="-457200">
              <a:buFont typeface="+mj-lt"/>
              <a:buAutoNum type="arabicPeriod"/>
            </a:pPr>
            <a:r>
              <a:rPr lang="en-US" altLang="ja-JP" dirty="0"/>
              <a:t>IF</a:t>
            </a:r>
            <a:r>
              <a:rPr lang="ja-JP" altLang="en-US" dirty="0"/>
              <a:t>：　  命令フェッチ</a:t>
            </a:r>
            <a:endParaRPr lang="en-US" altLang="ja-JP" dirty="0"/>
          </a:p>
          <a:p>
            <a:pPr marL="817200" lvl="1" indent="-457200">
              <a:buFont typeface="+mj-lt"/>
              <a:buAutoNum type="arabicPeriod"/>
            </a:pPr>
            <a:r>
              <a:rPr lang="en-US" altLang="ja-JP" dirty="0"/>
              <a:t>ID</a:t>
            </a:r>
            <a:r>
              <a:rPr lang="ja-JP" altLang="en-US" dirty="0"/>
              <a:t>：　 デコードとレジスタ読み出し</a:t>
            </a:r>
            <a:endParaRPr lang="en-US" altLang="ja-JP" dirty="0"/>
          </a:p>
          <a:p>
            <a:pPr marL="817200" lvl="1" indent="-457200">
              <a:buFont typeface="+mj-lt"/>
              <a:buAutoNum type="arabicPeriod"/>
            </a:pPr>
            <a:r>
              <a:rPr lang="en-US" altLang="ja-JP" dirty="0"/>
              <a:t>EX</a:t>
            </a:r>
            <a:r>
              <a:rPr lang="ja-JP" altLang="en-US" dirty="0"/>
              <a:t>：　 実行</a:t>
            </a:r>
            <a:endParaRPr lang="en-US" altLang="ja-JP" dirty="0"/>
          </a:p>
          <a:p>
            <a:pPr marL="817200" lvl="1" indent="-457200">
              <a:buFont typeface="+mj-lt"/>
              <a:buAutoNum type="arabicPeriod"/>
            </a:pPr>
            <a:r>
              <a:rPr lang="en-US" altLang="ja-JP" dirty="0"/>
              <a:t>MEM</a:t>
            </a:r>
            <a:r>
              <a:rPr lang="ja-JP" altLang="en-US" dirty="0"/>
              <a:t>：メモリ・アクセス</a:t>
            </a:r>
            <a:endParaRPr lang="en-US" altLang="ja-JP" dirty="0"/>
          </a:p>
          <a:p>
            <a:pPr marL="817200" lvl="1" indent="-457200">
              <a:buFont typeface="+mj-lt"/>
              <a:buAutoNum type="arabicPeriod"/>
            </a:pPr>
            <a:r>
              <a:rPr lang="en-US" altLang="ja-JP" dirty="0"/>
              <a:t>WB</a:t>
            </a:r>
            <a:r>
              <a:rPr lang="ja-JP" altLang="en-US" dirty="0"/>
              <a:t>：　レジスタ書き込み</a:t>
            </a:r>
            <a:endParaRPr lang="en-US" altLang="ja-JP" dirty="0"/>
          </a:p>
          <a:p>
            <a:r>
              <a:rPr kumimoji="1" lang="ja-JP" altLang="en-US" dirty="0" smtClean="0"/>
              <a:t>上記では，デコードとレジスタ読み出しが </a:t>
            </a:r>
            <a:r>
              <a:rPr kumimoji="1" lang="en-US" altLang="ja-JP" dirty="0" smtClean="0"/>
              <a:t>ID </a:t>
            </a:r>
            <a:r>
              <a:rPr kumimoji="1" lang="ja-JP" altLang="en-US" dirty="0" smtClean="0"/>
              <a:t>ステージにまとめられている</a:t>
            </a:r>
            <a:endParaRPr kumimoji="1" lang="en-US" altLang="ja-JP" dirty="0" smtClean="0"/>
          </a:p>
          <a:p>
            <a:pPr lvl="1"/>
            <a:r>
              <a:rPr kumimoji="1" lang="ja-JP" altLang="en-US" dirty="0" smtClean="0"/>
              <a:t>デコードにかかる遅延はほとんどない</a:t>
            </a:r>
            <a:endParaRPr kumimoji="1" lang="en-US" altLang="ja-JP" dirty="0" smtClean="0"/>
          </a:p>
          <a:p>
            <a:pPr lvl="1"/>
            <a:r>
              <a:rPr kumimoji="1" lang="ja-JP" altLang="en-US" dirty="0" smtClean="0"/>
              <a:t>読み出した命令からオペランドを取り出すのは，単に信号線を繋ぐだけで良い</a:t>
            </a:r>
            <a:endParaRPr kumimoji="1" lang="ja-JP" altLang="en-US" dirty="0"/>
          </a:p>
        </p:txBody>
      </p:sp>
    </p:spTree>
    <p:extLst>
      <p:ext uri="{BB962C8B-B14F-4D97-AF65-F5344CB8AC3E}">
        <p14:creationId xmlns:p14="http://schemas.microsoft.com/office/powerpoint/2010/main" val="2894501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自分現在は</a:t>
            </a:r>
            <a:r>
              <a:rPr lang="en-US" altLang="ja-JP" dirty="0"/>
              <a:t>RISC-V</a:t>
            </a:r>
            <a:r>
              <a:rPr lang="ja-JP" altLang="en-US" dirty="0"/>
              <a:t>ベースのハードウェア開発フレームワーク「</a:t>
            </a:r>
            <a:r>
              <a:rPr lang="en-US" altLang="ja-JP" dirty="0" err="1"/>
              <a:t>Chipyard</a:t>
            </a:r>
            <a:r>
              <a:rPr lang="ja-JP" altLang="en-US" dirty="0"/>
              <a:t>」を利用してカスタムアクセラレータの研究を行っているので、本日の講義</a:t>
            </a:r>
            <a:r>
              <a:rPr lang="en-US" altLang="ja-JP" dirty="0"/>
              <a:t>RISC-V</a:t>
            </a:r>
            <a:r>
              <a:rPr lang="ja-JP" altLang="en-US" dirty="0"/>
              <a:t>の部分はかなり助かりました</a:t>
            </a:r>
            <a:r>
              <a:rPr lang="ja-JP" altLang="en-US" dirty="0" smtClean="0"/>
              <a:t>。もし</a:t>
            </a:r>
            <a:r>
              <a:rPr lang="ja-JP" altLang="en-US" dirty="0"/>
              <a:t>可能であれば、今後も</a:t>
            </a:r>
            <a:r>
              <a:rPr lang="en-US" altLang="ja-JP" dirty="0"/>
              <a:t>RISC-V</a:t>
            </a:r>
            <a:r>
              <a:rPr lang="ja-JP" altLang="en-US" dirty="0"/>
              <a:t>に関しての内容をより多く紹介してくれるとうれしいです</a:t>
            </a:r>
            <a:r>
              <a:rPr lang="ja-JP" altLang="en-US" dirty="0" smtClean="0"/>
              <a:t>。</a:t>
            </a:r>
            <a:endParaRPr kumimoji="1" lang="ja-JP" altLang="en-US" dirty="0"/>
          </a:p>
        </p:txBody>
      </p:sp>
    </p:spTree>
    <p:extLst>
      <p:ext uri="{BB962C8B-B14F-4D97-AF65-F5344CB8AC3E}">
        <p14:creationId xmlns:p14="http://schemas.microsoft.com/office/powerpoint/2010/main" val="18485180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命令パイプライン</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smtClean="0"/>
              <a:t>シングル・サイクル・プロセッサの動作</a:t>
            </a:r>
            <a:endParaRPr kumimoji="1" lang="en-US" altLang="ja-JP" dirty="0" smtClean="0"/>
          </a:p>
          <a:p>
            <a:pPr lvl="1"/>
            <a:r>
              <a:rPr lang="ja-JP" altLang="en-US" dirty="0" smtClean="0"/>
              <a:t>パイプライン化を前提とした構造のものを使って復習</a:t>
            </a:r>
            <a:endParaRPr lang="en-US" altLang="ja-JP" dirty="0" smtClean="0"/>
          </a:p>
          <a:p>
            <a:pPr lvl="1"/>
            <a:r>
              <a:rPr lang="ja-JP" altLang="en-US" dirty="0" smtClean="0"/>
              <a:t>全ての命令の処理が１サイクルで完結</a:t>
            </a:r>
            <a:endParaRPr lang="en-US" altLang="ja-JP" dirty="0" smtClean="0"/>
          </a:p>
          <a:p>
            <a:pPr marL="457200" indent="-457200">
              <a:buFont typeface="+mj-lt"/>
              <a:buAutoNum type="arabicPeriod"/>
            </a:pPr>
            <a:r>
              <a:rPr kumimoji="1" lang="ja-JP" altLang="en-US" dirty="0" smtClean="0"/>
              <a:t>上記のパイプライン化</a:t>
            </a:r>
            <a:endParaRPr kumimoji="1" lang="en-US" altLang="ja-JP" dirty="0" smtClean="0"/>
          </a:p>
          <a:p>
            <a:pPr marL="817200" lvl="1" indent="-457200">
              <a:buFont typeface="+mj-lt"/>
              <a:buAutoNum type="arabicPeriod"/>
            </a:pPr>
            <a:r>
              <a:rPr kumimoji="1" lang="ja-JP" altLang="en-US" dirty="0" smtClean="0"/>
              <a:t>具体的にどうパイプライン化するか</a:t>
            </a:r>
            <a:endParaRPr kumimoji="1" lang="en-US" altLang="ja-JP" dirty="0" smtClean="0"/>
          </a:p>
          <a:p>
            <a:pPr marL="457200" indent="-457200">
              <a:buFont typeface="+mj-lt"/>
              <a:buAutoNum type="arabicPeriod"/>
            </a:pPr>
            <a:r>
              <a:rPr lang="ja-JP" altLang="en-US" b="1" dirty="0" smtClean="0">
                <a:solidFill>
                  <a:schemeClr val="accent5"/>
                </a:solidFill>
              </a:rPr>
              <a:t>ハザード</a:t>
            </a:r>
            <a:endParaRPr kumimoji="1" lang="ja-JP" altLang="en-US" b="1" dirty="0">
              <a:solidFill>
                <a:schemeClr val="accent5"/>
              </a:solidFill>
            </a:endParaRPr>
          </a:p>
        </p:txBody>
      </p:sp>
    </p:spTree>
    <p:extLst>
      <p:ext uri="{BB962C8B-B14F-4D97-AF65-F5344CB8AC3E}">
        <p14:creationId xmlns:p14="http://schemas.microsoft.com/office/powerpoint/2010/main" val="2153873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ハザード</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smtClean="0"/>
              <a:t>パイプライン</a:t>
            </a:r>
            <a:r>
              <a:rPr lang="ja-JP" altLang="en-US" dirty="0"/>
              <a:t>・</a:t>
            </a:r>
            <a:r>
              <a:rPr lang="ja-JP" altLang="en-US" dirty="0" smtClean="0"/>
              <a:t>ハザード</a:t>
            </a:r>
            <a:endParaRPr lang="en-US" altLang="ja-JP" dirty="0"/>
          </a:p>
          <a:p>
            <a:pPr lvl="1"/>
            <a:r>
              <a:rPr lang="ja-JP" altLang="en-US" dirty="0"/>
              <a:t>パイプライン動作を妨げる</a:t>
            </a:r>
            <a:r>
              <a:rPr lang="ja-JP" altLang="en-US" dirty="0" smtClean="0"/>
              <a:t>要因</a:t>
            </a:r>
            <a:endParaRPr lang="en-US" altLang="ja-JP" dirty="0" smtClean="0"/>
          </a:p>
          <a:p>
            <a:r>
              <a:rPr lang="ja-JP" altLang="en-US" dirty="0" smtClean="0"/>
              <a:t>分類</a:t>
            </a:r>
            <a:r>
              <a:rPr lang="ja-JP" altLang="en-US" dirty="0"/>
              <a:t>：</a:t>
            </a:r>
          </a:p>
          <a:p>
            <a:pPr marL="745200" lvl="1" indent="-457200">
              <a:buFont typeface="+mj-lt"/>
              <a:buAutoNum type="arabicPeriod"/>
            </a:pPr>
            <a:r>
              <a:rPr lang="ja-JP" altLang="en-US" dirty="0" smtClean="0"/>
              <a:t>非構造</a:t>
            </a:r>
            <a:r>
              <a:rPr lang="ja-JP" altLang="en-US" dirty="0"/>
              <a:t>ハザード：</a:t>
            </a:r>
            <a:r>
              <a:rPr lang="en-US" altLang="ja-JP" dirty="0"/>
              <a:t>	</a:t>
            </a:r>
            <a:r>
              <a:rPr lang="ja-JP" altLang="en-US" dirty="0" smtClean="0">
                <a:solidFill>
                  <a:schemeClr val="accent5"/>
                </a:solidFill>
              </a:rPr>
              <a:t>バックエッジによる</a:t>
            </a:r>
            <a:endParaRPr lang="ja-JP" altLang="en-US" dirty="0">
              <a:solidFill>
                <a:schemeClr val="accent5"/>
              </a:solidFill>
            </a:endParaRPr>
          </a:p>
          <a:p>
            <a:pPr marL="1069200" lvl="2" indent="-457200">
              <a:buFont typeface="+mj-lt"/>
              <a:buAutoNum type="alphaLcPeriod"/>
            </a:pPr>
            <a:r>
              <a:rPr lang="ja-JP" altLang="en-US" dirty="0"/>
              <a:t>データ・</a:t>
            </a:r>
            <a:r>
              <a:rPr lang="ja-JP" altLang="en-US" dirty="0" smtClean="0"/>
              <a:t>ハザード：</a:t>
            </a:r>
            <a:r>
              <a:rPr lang="en-US" altLang="ja-JP" dirty="0"/>
              <a:t>	</a:t>
            </a:r>
            <a:r>
              <a:rPr lang="ja-JP" altLang="en-US" dirty="0"/>
              <a:t>データ依存</a:t>
            </a:r>
          </a:p>
          <a:p>
            <a:pPr marL="1069200" lvl="2" indent="-457200">
              <a:buFont typeface="+mj-lt"/>
              <a:buAutoNum type="alphaLcPeriod"/>
            </a:pPr>
            <a:r>
              <a:rPr lang="ja-JP" altLang="en-US" dirty="0"/>
              <a:t>制御ハザード </a:t>
            </a:r>
            <a:r>
              <a:rPr lang="ja-JP" altLang="en-US" dirty="0" smtClean="0"/>
              <a:t>：</a:t>
            </a:r>
            <a:r>
              <a:rPr lang="en-US" altLang="ja-JP" dirty="0"/>
              <a:t>	</a:t>
            </a:r>
            <a:r>
              <a:rPr lang="ja-JP" altLang="en-US" dirty="0"/>
              <a:t>制御</a:t>
            </a:r>
            <a:r>
              <a:rPr lang="ja-JP" altLang="en-US" dirty="0" smtClean="0"/>
              <a:t>依存（分岐命令）</a:t>
            </a:r>
            <a:endParaRPr lang="en-US" altLang="ja-JP" dirty="0" smtClean="0"/>
          </a:p>
          <a:p>
            <a:pPr marL="709200" lvl="1" indent="-457200">
              <a:buFont typeface="+mj-lt"/>
              <a:buAutoNum type="arabicPeriod"/>
            </a:pPr>
            <a:r>
              <a:rPr lang="ja-JP" altLang="en-US" dirty="0"/>
              <a:t>構造ハザード ：</a:t>
            </a:r>
            <a:r>
              <a:rPr lang="en-US" altLang="ja-JP" dirty="0"/>
              <a:t>		</a:t>
            </a:r>
            <a:r>
              <a:rPr lang="ja-JP" altLang="en-US" dirty="0" smtClean="0"/>
              <a:t>ハード資源</a:t>
            </a:r>
            <a:r>
              <a:rPr lang="ja-JP" altLang="en-US" dirty="0"/>
              <a:t>の</a:t>
            </a:r>
            <a:r>
              <a:rPr lang="ja-JP" altLang="en-US" dirty="0" smtClean="0"/>
              <a:t>不足による</a:t>
            </a:r>
            <a:endParaRPr kumimoji="1" lang="ja-JP" altLang="en-US" dirty="0"/>
          </a:p>
        </p:txBody>
      </p:sp>
    </p:spTree>
    <p:extLst>
      <p:ext uri="{BB962C8B-B14F-4D97-AF65-F5344CB8AC3E}">
        <p14:creationId xmlns:p14="http://schemas.microsoft.com/office/powerpoint/2010/main" val="3852763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バックエッジ：逆方向（右から左）にいく信号</a:t>
            </a:r>
            <a:endParaRPr kumimoji="1" lang="ja-JP" altLang="en-US" dirty="0"/>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smtClean="0"/>
              <a:t>バックエッジがあるため，命令を</a:t>
            </a:r>
            <a:r>
              <a:rPr lang="ja-JP" altLang="en-US" dirty="0"/>
              <a:t>単純</a:t>
            </a:r>
            <a:r>
              <a:rPr lang="ja-JP" altLang="en-US" dirty="0" smtClean="0"/>
              <a:t>に流せない場合がある</a:t>
            </a:r>
            <a:endParaRPr lang="en-US" altLang="ja-JP" dirty="0" smtClean="0"/>
          </a:p>
          <a:p>
            <a:pPr lvl="1"/>
            <a:r>
              <a:rPr lang="ja-JP" altLang="en-US" dirty="0"/>
              <a:t>工場のラインのよう</a:t>
            </a:r>
            <a:r>
              <a:rPr lang="ja-JP" altLang="en-US" dirty="0" smtClean="0"/>
              <a:t>に，一方向に流せない</a:t>
            </a:r>
            <a:endParaRPr kumimoji="1" lang="ja-JP" altLang="en-US" dirty="0"/>
          </a:p>
        </p:txBody>
      </p:sp>
      <p:sp>
        <p:nvSpPr>
          <p:cNvPr id="4" name="正方形/長方形 3"/>
          <p:cNvSpPr/>
          <p:nvPr/>
        </p:nvSpPr>
        <p:spPr bwMode="auto">
          <a:xfrm>
            <a:off x="971960" y="3429000"/>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3429000"/>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3429000"/>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67006" y="3834003"/>
            <a:ext cx="117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smtClean="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789004"/>
            <a:ext cx="360004" cy="720008"/>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PC</a:t>
            </a:r>
            <a:endParaRPr kumimoji="1" lang="ja-JP" altLang="en-US" dirty="0" smtClean="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正方形/長方形 12"/>
          <p:cNvSpPr/>
          <p:nvPr/>
        </p:nvSpPr>
        <p:spPr bwMode="auto">
          <a:xfrm>
            <a:off x="611955" y="2258987"/>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4</a:t>
            </a:r>
            <a:endParaRPr kumimoji="1" lang="ja-JP" altLang="en-US" dirty="0" smtClean="0">
              <a:latin typeface="メイリオ" panose="020B0604030504040204" pitchFamily="50" charset="-128"/>
              <a:ea typeface="メイリオ" panose="020B0604030504040204" pitchFamily="50" charset="-128"/>
            </a:endParaRPr>
          </a:p>
        </p:txBody>
      </p:sp>
      <p:sp>
        <p:nvSpPr>
          <p:cNvPr id="14" name="Freeform 10"/>
          <p:cNvSpPr>
            <a:spLocks/>
          </p:cNvSpPr>
          <p:nvPr/>
        </p:nvSpPr>
        <p:spPr bwMode="auto">
          <a:xfrm>
            <a:off x="71950"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56967" y="2213985"/>
            <a:ext cx="630007"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988984"/>
            <a:ext cx="1800020" cy="0"/>
          </a:xfrm>
          <a:prstGeom prst="straightConnector1">
            <a:avLst/>
          </a:prstGeom>
          <a:noFill/>
          <a:ln w="9525" cap="flat" cmpd="sng" algn="ctr">
            <a:solidFill>
              <a:schemeClr val="tx1"/>
            </a:solidFill>
            <a:prstDash val="solid"/>
            <a:round/>
            <a:headEnd type="none" w="sm" len="sm"/>
            <a:tailEnd type="none"/>
          </a:ln>
          <a:effectLst/>
        </p:spPr>
      </p:cxnSp>
      <p:cxnSp>
        <p:nvCxnSpPr>
          <p:cNvPr id="17" name="直線矢印コネクタ 16"/>
          <p:cNvCxnSpPr/>
          <p:nvPr/>
        </p:nvCxnSpPr>
        <p:spPr bwMode="auto">
          <a:xfrm>
            <a:off x="2411975" y="4149008"/>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8" name="正方形/長方形 17"/>
          <p:cNvSpPr/>
          <p:nvPr/>
        </p:nvSpPr>
        <p:spPr bwMode="auto">
          <a:xfrm>
            <a:off x="971960" y="396900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アドレス</a:t>
            </a:r>
          </a:p>
        </p:txBody>
      </p:sp>
      <p:sp>
        <p:nvSpPr>
          <p:cNvPr id="19" name="正方形/長方形 18"/>
          <p:cNvSpPr/>
          <p:nvPr/>
        </p:nvSpPr>
        <p:spPr bwMode="auto">
          <a:xfrm>
            <a:off x="2051972" y="396900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smtClean="0">
                <a:latin typeface="メイリオ" panose="020B0604030504040204" pitchFamily="50" charset="-128"/>
                <a:ea typeface="メイリオ" panose="020B0604030504040204" pitchFamily="50" charset="-128"/>
              </a:rPr>
              <a:t>命令</a:t>
            </a:r>
          </a:p>
        </p:txBody>
      </p:sp>
      <p:sp>
        <p:nvSpPr>
          <p:cNvPr id="20" name="Freeform 10"/>
          <p:cNvSpPr>
            <a:spLocks/>
          </p:cNvSpPr>
          <p:nvPr/>
        </p:nvSpPr>
        <p:spPr bwMode="auto">
          <a:xfrm flipV="1">
            <a:off x="2951982" y="3969002"/>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1" name="直線矢印コネクタ 20"/>
          <p:cNvCxnSpPr/>
          <p:nvPr/>
        </p:nvCxnSpPr>
        <p:spPr bwMode="auto">
          <a:xfrm>
            <a:off x="2951982" y="4329010"/>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2" name="正方形/長方形 21"/>
          <p:cNvSpPr/>
          <p:nvPr/>
        </p:nvSpPr>
        <p:spPr bwMode="auto">
          <a:xfrm>
            <a:off x="3131984" y="3429000"/>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書き込みデータ</a:t>
            </a:r>
          </a:p>
        </p:txBody>
      </p:sp>
      <p:sp>
        <p:nvSpPr>
          <p:cNvPr id="23" name="正方形/長方形 22"/>
          <p:cNvSpPr/>
          <p:nvPr/>
        </p:nvSpPr>
        <p:spPr bwMode="auto">
          <a:xfrm>
            <a:off x="3131984" y="3789004"/>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書き</a:t>
            </a:r>
            <a:r>
              <a:rPr kumimoji="1" lang="en-US" altLang="ja-JP" sz="1200" dirty="0" smtClean="0">
                <a:latin typeface="メイリオ" panose="020B0604030504040204" pitchFamily="50" charset="-128"/>
                <a:ea typeface="メイリオ" panose="020B0604030504040204" pitchFamily="50" charset="-128"/>
              </a:rPr>
              <a:t>REG</a:t>
            </a:r>
            <a:r>
              <a:rPr kumimoji="1" lang="ja-JP" altLang="en-US" sz="1200" dirty="0" smtClean="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4149008"/>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読み</a:t>
            </a:r>
            <a:r>
              <a:rPr kumimoji="1" lang="en-US" altLang="ja-JP" sz="1200" dirty="0" smtClean="0">
                <a:latin typeface="メイリオ" panose="020B0604030504040204" pitchFamily="50" charset="-128"/>
                <a:ea typeface="メイリオ" panose="020B0604030504040204" pitchFamily="50" charset="-128"/>
              </a:rPr>
              <a:t>REG</a:t>
            </a:r>
            <a:r>
              <a:rPr kumimoji="1" lang="ja-JP" altLang="en-US" sz="1200" dirty="0" smtClean="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509012"/>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読み</a:t>
            </a:r>
            <a:r>
              <a:rPr kumimoji="1" lang="en-US" altLang="ja-JP" sz="1200" dirty="0" smtClean="0">
                <a:latin typeface="メイリオ" panose="020B0604030504040204" pitchFamily="50" charset="-128"/>
                <a:ea typeface="メイリオ" panose="020B0604030504040204" pitchFamily="50" charset="-128"/>
              </a:rPr>
              <a:t>REG</a:t>
            </a:r>
            <a:r>
              <a:rPr kumimoji="1" lang="ja-JP" altLang="en-US" sz="1200" dirty="0" smtClean="0">
                <a:latin typeface="メイリオ" panose="020B0604030504040204" pitchFamily="50" charset="-128"/>
                <a:ea typeface="メイリオ" panose="020B0604030504040204" pitchFamily="50" charset="-128"/>
              </a:rPr>
              <a:t>番号</a:t>
            </a:r>
          </a:p>
        </p:txBody>
      </p:sp>
      <p:sp>
        <p:nvSpPr>
          <p:cNvPr id="26" name="正方形/長方形 25"/>
          <p:cNvSpPr/>
          <p:nvPr/>
        </p:nvSpPr>
        <p:spPr bwMode="auto">
          <a:xfrm>
            <a:off x="3131984" y="4869016"/>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レジスタ・ファイル</a:t>
            </a:r>
          </a:p>
        </p:txBody>
      </p:sp>
      <p:sp>
        <p:nvSpPr>
          <p:cNvPr id="27" name="正方形/長方形 26"/>
          <p:cNvSpPr/>
          <p:nvPr/>
        </p:nvSpPr>
        <p:spPr bwMode="auto">
          <a:xfrm>
            <a:off x="971960" y="4869016"/>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命令メモリ</a:t>
            </a:r>
          </a:p>
        </p:txBody>
      </p:sp>
      <p:cxnSp>
        <p:nvCxnSpPr>
          <p:cNvPr id="28" name="直線矢印コネクタ 27"/>
          <p:cNvCxnSpPr/>
          <p:nvPr/>
        </p:nvCxnSpPr>
        <p:spPr bwMode="auto">
          <a:xfrm>
            <a:off x="2951982" y="4689014"/>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9" name="Freeform 10"/>
          <p:cNvSpPr>
            <a:spLocks/>
          </p:cNvSpPr>
          <p:nvPr/>
        </p:nvSpPr>
        <p:spPr bwMode="auto">
          <a:xfrm>
            <a:off x="2951982" y="1898983"/>
            <a:ext cx="180002"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 name="Freeform 10"/>
          <p:cNvSpPr>
            <a:spLocks/>
          </p:cNvSpPr>
          <p:nvPr/>
        </p:nvSpPr>
        <p:spPr bwMode="auto">
          <a:xfrm rot="10800000" flipH="1">
            <a:off x="8352038" y="3428999"/>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1" name="直線矢印コネクタ 30"/>
          <p:cNvCxnSpPr/>
          <p:nvPr/>
        </p:nvCxnSpPr>
        <p:spPr bwMode="auto">
          <a:xfrm>
            <a:off x="8172040" y="4149008"/>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6012016" y="4149008"/>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3" name="直線矢印コネクタ 32"/>
          <p:cNvCxnSpPr/>
          <p:nvPr/>
        </p:nvCxnSpPr>
        <p:spPr bwMode="auto">
          <a:xfrm>
            <a:off x="4572000" y="3789004"/>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4" name="直線矢印コネクタ 33"/>
          <p:cNvCxnSpPr/>
          <p:nvPr/>
        </p:nvCxnSpPr>
        <p:spPr bwMode="auto">
          <a:xfrm>
            <a:off x="4572000" y="4599013"/>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3609002"/>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アドレス</a:t>
            </a:r>
          </a:p>
        </p:txBody>
      </p:sp>
      <p:sp>
        <p:nvSpPr>
          <p:cNvPr id="36" name="正方形/長方形 35"/>
          <p:cNvSpPr/>
          <p:nvPr/>
        </p:nvSpPr>
        <p:spPr bwMode="auto">
          <a:xfrm>
            <a:off x="6732024" y="4869016"/>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データ・メモリ</a:t>
            </a:r>
          </a:p>
        </p:txBody>
      </p:sp>
      <p:sp>
        <p:nvSpPr>
          <p:cNvPr id="37" name="Freeform 10"/>
          <p:cNvSpPr>
            <a:spLocks/>
          </p:cNvSpPr>
          <p:nvPr/>
        </p:nvSpPr>
        <p:spPr bwMode="auto">
          <a:xfrm>
            <a:off x="5112004" y="4599013"/>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459901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Freeform 10"/>
          <p:cNvSpPr>
            <a:spLocks/>
          </p:cNvSpPr>
          <p:nvPr/>
        </p:nvSpPr>
        <p:spPr bwMode="auto">
          <a:xfrm flipV="1">
            <a:off x="6552022" y="378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0" name="正方形/長方形 39"/>
          <p:cNvSpPr/>
          <p:nvPr/>
        </p:nvSpPr>
        <p:spPr bwMode="auto">
          <a:xfrm>
            <a:off x="6732024" y="4419011"/>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書きデータ</a:t>
            </a:r>
          </a:p>
        </p:txBody>
      </p:sp>
      <p:cxnSp>
        <p:nvCxnSpPr>
          <p:cNvPr id="41" name="直線矢印コネクタ 40"/>
          <p:cNvCxnSpPr/>
          <p:nvPr/>
        </p:nvCxnSpPr>
        <p:spPr bwMode="auto">
          <a:xfrm>
            <a:off x="8532044" y="3158997"/>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2" name="直線矢印コネクタ 41"/>
          <p:cNvCxnSpPr/>
          <p:nvPr/>
        </p:nvCxnSpPr>
        <p:spPr bwMode="auto">
          <a:xfrm flipH="1">
            <a:off x="1871970" y="1898983"/>
            <a:ext cx="7110079" cy="0"/>
          </a:xfrm>
          <a:prstGeom prst="straightConnector1">
            <a:avLst/>
          </a:prstGeom>
          <a:noFill/>
          <a:ln w="31750" cap="flat" cmpd="sng" algn="ctr">
            <a:solidFill>
              <a:schemeClr val="accent6"/>
            </a:solidFill>
            <a:prstDash val="solid"/>
            <a:round/>
            <a:headEnd type="none" w="sm" len="sm"/>
            <a:tailEnd type="triangle"/>
          </a:ln>
          <a:effectLst/>
        </p:spPr>
      </p:cxnSp>
      <p:sp>
        <p:nvSpPr>
          <p:cNvPr id="43" name="Freeform 10"/>
          <p:cNvSpPr>
            <a:spLocks/>
          </p:cNvSpPr>
          <p:nvPr/>
        </p:nvSpPr>
        <p:spPr bwMode="auto">
          <a:xfrm rot="10800000" flipH="1">
            <a:off x="6552022" y="3248994"/>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rot="5400000" flipH="1" flipV="1">
            <a:off x="8037040" y="2393988"/>
            <a:ext cx="1440015"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7272030" y="396900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読みデータ</a:t>
            </a:r>
          </a:p>
        </p:txBody>
      </p:sp>
      <p:cxnSp>
        <p:nvCxnSpPr>
          <p:cNvPr id="46" name="直線矢印コネクタ 45"/>
          <p:cNvCxnSpPr/>
          <p:nvPr/>
        </p:nvCxnSpPr>
        <p:spPr bwMode="auto">
          <a:xfrm>
            <a:off x="1871970" y="1808982"/>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7" name="直線矢印コネクタ 46"/>
          <p:cNvCxnSpPr/>
          <p:nvPr/>
        </p:nvCxnSpPr>
        <p:spPr bwMode="auto">
          <a:xfrm flipH="1">
            <a:off x="1871970" y="2078985"/>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48" name="正方形/長方形 47"/>
          <p:cNvSpPr/>
          <p:nvPr/>
        </p:nvSpPr>
        <p:spPr bwMode="auto">
          <a:xfrm>
            <a:off x="1871970" y="1538979"/>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smtClean="0">
                <a:solidFill>
                  <a:schemeClr val="accent6"/>
                </a:solidFill>
                <a:latin typeface="メイリオ" panose="020B0604030504040204" pitchFamily="50" charset="-128"/>
                <a:ea typeface="メイリオ" panose="020B0604030504040204" pitchFamily="50" charset="-128"/>
              </a:rPr>
              <a:t>分岐結果の </a:t>
            </a:r>
            <a:r>
              <a:rPr kumimoji="1" lang="en-US" altLang="ja-JP" sz="1600" dirty="0" smtClean="0">
                <a:solidFill>
                  <a:schemeClr val="accent6"/>
                </a:solidFill>
                <a:latin typeface="メイリオ" panose="020B0604030504040204" pitchFamily="50" charset="-128"/>
                <a:ea typeface="メイリオ" panose="020B0604030504040204" pitchFamily="50" charset="-128"/>
              </a:rPr>
              <a:t>PC </a:t>
            </a:r>
            <a:r>
              <a:rPr kumimoji="1" lang="ja-JP" altLang="en-US" sz="1600" dirty="0" err="1" smtClean="0">
                <a:solidFill>
                  <a:schemeClr val="accent6"/>
                </a:solidFill>
                <a:latin typeface="メイリオ" panose="020B0604030504040204" pitchFamily="50" charset="-128"/>
                <a:ea typeface="メイリオ" panose="020B0604030504040204" pitchFamily="50" charset="-128"/>
              </a:rPr>
              <a:t>への</a:t>
            </a:r>
            <a:r>
              <a:rPr kumimoji="1" lang="ja-JP" altLang="en-US" sz="1600" dirty="0" smtClean="0">
                <a:solidFill>
                  <a:schemeClr val="accent6"/>
                </a:solidFill>
                <a:latin typeface="メイリオ" panose="020B0604030504040204" pitchFamily="50" charset="-128"/>
                <a:ea typeface="メイリオ" panose="020B0604030504040204" pitchFamily="50" charset="-128"/>
              </a:rPr>
              <a:t>反映</a:t>
            </a:r>
          </a:p>
        </p:txBody>
      </p:sp>
      <p:sp>
        <p:nvSpPr>
          <p:cNvPr id="49" name="正方形/長方形 48"/>
          <p:cNvSpPr/>
          <p:nvPr/>
        </p:nvSpPr>
        <p:spPr bwMode="auto">
          <a:xfrm>
            <a:off x="3311986" y="2888994"/>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smtClean="0">
                <a:solidFill>
                  <a:schemeClr val="accent6"/>
                </a:solidFill>
                <a:latin typeface="メイリオ" panose="020B0604030504040204" pitchFamily="50" charset="-128"/>
                <a:ea typeface="メイリオ" panose="020B0604030504040204" pitchFamily="50" charset="-128"/>
              </a:rPr>
              <a:t>演算やロードの結果の書き込み</a:t>
            </a:r>
          </a:p>
        </p:txBody>
      </p:sp>
    </p:spTree>
    <p:extLst>
      <p:ext uri="{BB962C8B-B14F-4D97-AF65-F5344CB8AC3E}">
        <p14:creationId xmlns:p14="http://schemas.microsoft.com/office/powerpoint/2010/main" val="15205534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2" name="タイトル 1"/>
          <p:cNvSpPr>
            <a:spLocks noGrp="1"/>
          </p:cNvSpPr>
          <p:nvPr>
            <p:ph type="title"/>
          </p:nvPr>
        </p:nvSpPr>
        <p:spPr/>
        <p:txBody>
          <a:bodyPr/>
          <a:lstStyle/>
          <a:p>
            <a:r>
              <a:rPr kumimoji="1" lang="ja-JP" altLang="en-US" dirty="0" smtClean="0"/>
              <a:t>分岐命令の処理と制御ハザード</a:t>
            </a:r>
            <a:endParaRPr kumimoji="1" lang="ja-JP" altLang="en-US" dirty="0"/>
          </a:p>
        </p:txBody>
      </p:sp>
      <p:sp>
        <p:nvSpPr>
          <p:cNvPr id="58" name="コンテンツ プレースホルダー 57"/>
          <p:cNvSpPr>
            <a:spLocks noGrp="1"/>
          </p:cNvSpPr>
          <p:nvPr>
            <p:ph idx="4294967295"/>
          </p:nvPr>
        </p:nvSpPr>
        <p:spPr>
          <a:xfrm>
            <a:off x="127205" y="4329010"/>
            <a:ext cx="9000100" cy="2250025"/>
          </a:xfrm>
          <a:prstGeom prst="rect">
            <a:avLst/>
          </a:prstGeom>
        </p:spPr>
        <p:txBody>
          <a:bodyPr/>
          <a:lstStyle/>
          <a:p>
            <a:r>
              <a:rPr lang="ja-JP" altLang="en-US" dirty="0" smtClean="0"/>
              <a:t>「</a:t>
            </a:r>
            <a:r>
              <a:rPr lang="en-US" altLang="ja-JP" dirty="0" smtClean="0">
                <a:solidFill>
                  <a:schemeClr val="accent5"/>
                </a:solidFill>
              </a:rPr>
              <a:t>if a &gt; 0</a:t>
            </a:r>
            <a:r>
              <a:rPr lang="ja-JP" altLang="en-US" dirty="0" smtClean="0"/>
              <a:t>」の結果は</a:t>
            </a:r>
            <a:r>
              <a:rPr lang="ja-JP" altLang="en-US" dirty="0" smtClean="0">
                <a:solidFill>
                  <a:schemeClr val="accent4"/>
                </a:solidFill>
              </a:rPr>
              <a:t>最終段の </a:t>
            </a:r>
            <a:r>
              <a:rPr lang="el-GR" altLang="ja-JP" sz="18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の人</a:t>
            </a:r>
            <a:r>
              <a:rPr lang="ja-JP" altLang="en-US" dirty="0" smtClean="0"/>
              <a:t>まで反映出来ない</a:t>
            </a:r>
            <a:endParaRPr lang="en-US" altLang="ja-JP" sz="1800" dirty="0" smtClean="0"/>
          </a:p>
          <a:p>
            <a:pPr lvl="1"/>
            <a:r>
              <a:rPr lang="ja-JP" altLang="en-US" dirty="0" smtClean="0"/>
              <a:t>先頭は次に </a:t>
            </a:r>
            <a:r>
              <a:rPr lang="en-US" altLang="ja-JP" dirty="0" smtClean="0">
                <a:solidFill>
                  <a:schemeClr val="accent5"/>
                </a:solidFill>
              </a:rPr>
              <a:t>a=a+1 </a:t>
            </a:r>
            <a:r>
              <a:rPr lang="ja-JP" altLang="en-US" dirty="0" smtClean="0"/>
              <a:t>と </a:t>
            </a:r>
            <a:r>
              <a:rPr lang="en-US" altLang="ja-JP" dirty="0" smtClean="0">
                <a:solidFill>
                  <a:schemeClr val="accent5"/>
                </a:solidFill>
              </a:rPr>
              <a:t>a=a-1</a:t>
            </a:r>
            <a:r>
              <a:rPr lang="en-US" altLang="ja-JP" dirty="0" smtClean="0"/>
              <a:t> </a:t>
            </a:r>
            <a:r>
              <a:rPr lang="ja-JP" altLang="en-US" dirty="0" smtClean="0"/>
              <a:t>のどちらを取り込めばいいのかわからない</a:t>
            </a:r>
            <a:endParaRPr lang="en-US" altLang="ja-JP" dirty="0" smtClean="0"/>
          </a:p>
          <a:p>
            <a:r>
              <a:rPr lang="ja-JP" altLang="en-US" dirty="0"/>
              <a:t>このままでは先に</a:t>
            </a:r>
            <a:r>
              <a:rPr lang="ja-JP" altLang="en-US" dirty="0" smtClean="0"/>
              <a:t>進めないので</a:t>
            </a:r>
            <a:endParaRPr lang="en-US" altLang="ja-JP" dirty="0" smtClean="0"/>
          </a:p>
          <a:p>
            <a:pPr lvl="1"/>
            <a:r>
              <a:rPr lang="ja-JP" altLang="en-US" dirty="0" smtClean="0"/>
              <a:t>最も単純には，シングル・サイクルの時と同じだけ待つ</a:t>
            </a:r>
            <a:endParaRPr lang="en-US" altLang="ja-JP" dirty="0" smtClean="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2051972" y="2978995"/>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smtClean="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kumimoji="1" lang="en-US" altLang="ja-JP" sz="2400" b="1" dirty="0" smtClean="0">
                <a:solidFill>
                  <a:schemeClr val="tx2"/>
                </a:solidFill>
                <a:latin typeface="Arial Narrow" panose="020B0606020202030204" pitchFamily="34" charset="0"/>
              </a:rPr>
              <a:t>if a &gt; 0:</a:t>
            </a:r>
          </a:p>
          <a:p>
            <a:pPr>
              <a:lnSpc>
                <a:spcPct val="80000"/>
              </a:lnSpc>
            </a:pPr>
            <a:r>
              <a:rPr kumimoji="1" lang="en-US" altLang="ja-JP" sz="2400" dirty="0" smtClean="0">
                <a:solidFill>
                  <a:schemeClr val="bg1"/>
                </a:solidFill>
                <a:latin typeface="Arial Narrow" panose="020B0606020202030204" pitchFamily="34" charset="0"/>
              </a:rPr>
              <a:t>    a=a+1</a:t>
            </a:r>
          </a:p>
          <a:p>
            <a:pPr>
              <a:lnSpc>
                <a:spcPct val="80000"/>
              </a:lnSpc>
            </a:pPr>
            <a:r>
              <a:rPr lang="en-US" altLang="ja-JP" sz="2400" dirty="0" smtClean="0">
                <a:solidFill>
                  <a:schemeClr val="bg1"/>
                </a:solidFill>
                <a:latin typeface="Arial Narrow" panose="020B0606020202030204" pitchFamily="34" charset="0"/>
              </a:rPr>
              <a:t>else:</a:t>
            </a:r>
          </a:p>
          <a:p>
            <a:pPr>
              <a:lnSpc>
                <a:spcPct val="80000"/>
              </a:lnSpc>
            </a:pPr>
            <a:r>
              <a:rPr kumimoji="1" lang="en-US" altLang="ja-JP" sz="2400" dirty="0">
                <a:solidFill>
                  <a:schemeClr val="bg1"/>
                </a:solidFill>
                <a:latin typeface="Arial Narrow" panose="020B0606020202030204" pitchFamily="34" charset="0"/>
              </a:rPr>
              <a:t> </a:t>
            </a:r>
            <a:r>
              <a:rPr kumimoji="1" lang="en-US" altLang="ja-JP" sz="2400" dirty="0" smtClean="0">
                <a:solidFill>
                  <a:schemeClr val="bg1"/>
                </a:solidFill>
                <a:latin typeface="Arial Narrow" panose="020B0606020202030204" pitchFamily="34" charset="0"/>
              </a:rPr>
              <a:t>   a=a-1</a:t>
            </a:r>
          </a:p>
          <a:p>
            <a:pPr>
              <a:lnSpc>
                <a:spcPct val="80000"/>
              </a:lnSpc>
            </a:pPr>
            <a:r>
              <a:rPr kumimoji="1" lang="ja-JP" altLang="en-US" sz="2000" dirty="0" smtClean="0">
                <a:solidFill>
                  <a:schemeClr val="bg1"/>
                </a:solidFill>
                <a:latin typeface="Arial Narrow" panose="020B0606020202030204" pitchFamily="34" charset="0"/>
              </a:rPr>
              <a:t>  </a:t>
            </a:r>
            <a:endParaRPr kumimoji="1" lang="ja-JP" altLang="en-US" sz="2000" dirty="0">
              <a:solidFill>
                <a:schemeClr val="bg1"/>
              </a:solidFill>
              <a:latin typeface="Arial Narrow" panose="020B0606020202030204" pitchFamily="34" charset="0"/>
            </a:endParaRPr>
          </a:p>
        </p:txBody>
      </p:sp>
      <p:sp>
        <p:nvSpPr>
          <p:cNvPr id="97" name="正方形/長方形 96"/>
          <p:cNvSpPr/>
          <p:nvPr/>
        </p:nvSpPr>
        <p:spPr bwMode="auto">
          <a:xfrm>
            <a:off x="521955" y="1898983"/>
            <a:ext cx="630007" cy="540006"/>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smtClean="0">
                <a:solidFill>
                  <a:schemeClr val="tx1">
                    <a:lumMod val="65000"/>
                    <a:lumOff val="35000"/>
                  </a:schemeClr>
                </a:solidFill>
              </a:rPr>
              <a:t>命令メモリ</a:t>
            </a:r>
            <a:endParaRPr kumimoji="1" lang="ja-JP" altLang="en-US" sz="1600" dirty="0">
              <a:solidFill>
                <a:schemeClr val="tx1">
                  <a:lumMod val="65000"/>
                  <a:lumOff val="35000"/>
                </a:schemeClr>
              </a:solidFill>
            </a:endParaRPr>
          </a:p>
        </p:txBody>
      </p:sp>
      <p:sp>
        <p:nvSpPr>
          <p:cNvPr id="24" name="角丸四角形吹き出し 23"/>
          <p:cNvSpPr/>
          <p:nvPr/>
        </p:nvSpPr>
        <p:spPr bwMode="auto">
          <a:xfrm>
            <a:off x="2141973" y="1718981"/>
            <a:ext cx="1260014" cy="432646"/>
          </a:xfrm>
          <a:prstGeom prst="wedgeRoundRectCallout">
            <a:avLst>
              <a:gd name="adj1" fmla="val -43365"/>
              <a:gd name="adj2" fmla="val 134720"/>
              <a:gd name="adj3" fmla="val 16667"/>
            </a:avLst>
          </a:prstGeom>
          <a:ln>
            <a:headEnd/>
            <a:tailEnd type="triangle" w="sm" len="med"/>
          </a:ln>
          <a:ex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smtClean="0">
                <a:solidFill>
                  <a:schemeClr val="tx1">
                    <a:lumMod val="65000"/>
                    <a:lumOff val="35000"/>
                  </a:schemeClr>
                </a:solidFill>
                <a:latin typeface="Arial Narrow" panose="020B0606020202030204" pitchFamily="34" charset="0"/>
              </a:rPr>
              <a:t>次どうしよう</a:t>
            </a:r>
          </a:p>
        </p:txBody>
      </p:sp>
    </p:spTree>
    <p:extLst>
      <p:ext uri="{BB962C8B-B14F-4D97-AF65-F5344CB8AC3E}">
        <p14:creationId xmlns:p14="http://schemas.microsoft.com/office/powerpoint/2010/main" val="33343363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2" name="タイトル 1"/>
          <p:cNvSpPr>
            <a:spLocks noGrp="1"/>
          </p:cNvSpPr>
          <p:nvPr>
            <p:ph type="title"/>
          </p:nvPr>
        </p:nvSpPr>
        <p:spPr/>
        <p:txBody>
          <a:bodyPr/>
          <a:lstStyle/>
          <a:p>
            <a:r>
              <a:rPr lang="ja-JP" altLang="en-US" dirty="0" smtClean="0"/>
              <a:t>データ・ハザード</a:t>
            </a:r>
            <a:endParaRPr kumimoji="1" lang="ja-JP" altLang="en-US" dirty="0"/>
          </a:p>
        </p:txBody>
      </p:sp>
      <p:sp>
        <p:nvSpPr>
          <p:cNvPr id="58" name="コンテンツ プレースホルダー 57"/>
          <p:cNvSpPr>
            <a:spLocks noGrp="1"/>
          </p:cNvSpPr>
          <p:nvPr>
            <p:ph idx="4294967295"/>
          </p:nvPr>
        </p:nvSpPr>
        <p:spPr>
          <a:xfrm>
            <a:off x="251952" y="4689014"/>
            <a:ext cx="8730097" cy="1369161"/>
          </a:xfrm>
          <a:prstGeom prst="rect">
            <a:avLst/>
          </a:prstGeom>
        </p:spPr>
        <p:txBody>
          <a:bodyPr/>
          <a:lstStyle/>
          <a:p>
            <a:r>
              <a:rPr lang="ja-JP" altLang="en-US" sz="2000" dirty="0" smtClean="0"/>
              <a:t>レジスタ・ファイルへのアクセス</a:t>
            </a:r>
            <a:endParaRPr lang="en-US" altLang="ja-JP" sz="2000" dirty="0" smtClean="0"/>
          </a:p>
          <a:p>
            <a:pPr lvl="1"/>
            <a:r>
              <a:rPr lang="ja-JP" altLang="en-US" sz="2000" dirty="0" smtClean="0"/>
              <a:t>演算の入力は </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dirty="0"/>
              <a:t> </a:t>
            </a:r>
            <a:r>
              <a:rPr lang="en-US" altLang="ja-JP" sz="2000" dirty="0" smtClean="0"/>
              <a:t> </a:t>
            </a:r>
            <a:r>
              <a:rPr lang="ja-JP" altLang="en-US" sz="2000" dirty="0" smtClean="0"/>
              <a:t>の人がレジスタ・ファイルから読み出す</a:t>
            </a:r>
            <a:endParaRPr lang="en-US" altLang="ja-JP" sz="2000" dirty="0" smtClean="0"/>
          </a:p>
          <a:p>
            <a:pPr lvl="1"/>
            <a:r>
              <a:rPr lang="ja-JP" altLang="en-US" sz="2000" dirty="0" smtClean="0"/>
              <a:t>演算の結果は</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smtClean="0"/>
              <a:t>の</a:t>
            </a:r>
            <a:r>
              <a:rPr lang="ja-JP" altLang="en-US" sz="2000" dirty="0"/>
              <a:t>人がレジスタ・</a:t>
            </a:r>
            <a:r>
              <a:rPr lang="ja-JP" altLang="en-US" sz="2000" dirty="0" smtClean="0"/>
              <a:t>ファイルに書き込む</a:t>
            </a:r>
            <a:endPar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7" name="正方形/長方形 96"/>
          <p:cNvSpPr/>
          <p:nvPr/>
        </p:nvSpPr>
        <p:spPr bwMode="auto">
          <a:xfrm>
            <a:off x="521955" y="1898983"/>
            <a:ext cx="630007" cy="540006"/>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smtClean="0">
                <a:solidFill>
                  <a:schemeClr val="tx1">
                    <a:lumMod val="75000"/>
                    <a:lumOff val="25000"/>
                  </a:schemeClr>
                </a:solidFill>
              </a:rPr>
              <a:t>命令メモリ</a:t>
            </a:r>
            <a:endParaRPr kumimoji="1" lang="ja-JP" altLang="en-US" sz="1600" dirty="0">
              <a:solidFill>
                <a:schemeClr val="tx1">
                  <a:lumMod val="75000"/>
                  <a:lumOff val="25000"/>
                </a:schemeClr>
              </a:solidFill>
            </a:endParaRPr>
          </a:p>
        </p:txBody>
      </p: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smtClean="0">
                <a:solidFill>
                  <a:schemeClr val="tx1">
                    <a:lumMod val="75000"/>
                    <a:lumOff val="25000"/>
                  </a:schemeClr>
                </a:solidFill>
              </a:rPr>
              <a:t>レジスタ・ファイル</a:t>
            </a:r>
            <a:endParaRPr lang="ja-JP" altLang="en-US" dirty="0">
              <a:solidFill>
                <a:schemeClr val="tx1">
                  <a:lumMod val="75000"/>
                  <a:lumOff val="25000"/>
                </a:schemeClr>
              </a:solidFill>
            </a:endParaRPr>
          </a:p>
        </p:txBody>
      </p:sp>
      <p:sp>
        <p:nvSpPr>
          <p:cNvPr id="31" name="AutoShape 5"/>
          <p:cNvSpPr>
            <a:spLocks noChangeArrowheads="1"/>
          </p:cNvSpPr>
          <p:nvPr/>
        </p:nvSpPr>
        <p:spPr bwMode="auto">
          <a:xfrm rot="-5400000">
            <a:off x="4842165" y="1683049"/>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2" name="グループ化 31"/>
          <p:cNvGrpSpPr/>
          <p:nvPr/>
        </p:nvGrpSpPr>
        <p:grpSpPr>
          <a:xfrm>
            <a:off x="3510017" y="1719053"/>
            <a:ext cx="1008112" cy="432048"/>
            <a:chOff x="3563888" y="2708920"/>
            <a:chExt cx="1296144" cy="432048"/>
          </a:xfrm>
        </p:grpSpPr>
        <p:sp>
          <p:nvSpPr>
            <p:cNvPr id="33"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a:extLst/>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a:extLst/>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719053"/>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a:extLst/>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smtClean="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smtClean="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ln>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smtClean="0">
                <a:solidFill>
                  <a:schemeClr val="bg1"/>
                </a:solidFill>
                <a:latin typeface="Arial Narrow" panose="020B0606020202030204" pitchFamily="34" charset="0"/>
              </a:rPr>
              <a:t>b=a+1</a:t>
            </a:r>
          </a:p>
          <a:p>
            <a:pPr>
              <a:lnSpc>
                <a:spcPct val="80000"/>
              </a:lnSpc>
            </a:pPr>
            <a:r>
              <a:rPr kumimoji="1" lang="en-US" altLang="ja-JP" sz="2000" dirty="0" smtClean="0">
                <a:solidFill>
                  <a:schemeClr val="bg1"/>
                </a:solidFill>
                <a:latin typeface="Arial Narrow" panose="020B0606020202030204" pitchFamily="34" charset="0"/>
              </a:rPr>
              <a:t>c=b-1</a:t>
            </a:r>
          </a:p>
          <a:p>
            <a:pPr>
              <a:lnSpc>
                <a:spcPct val="80000"/>
              </a:lnSpc>
            </a:pPr>
            <a:r>
              <a:rPr lang="en-US" altLang="ja-JP" sz="2000" dirty="0" smtClean="0">
                <a:solidFill>
                  <a:schemeClr val="bg1"/>
                </a:solidFill>
                <a:latin typeface="Arial Narrow" panose="020B0606020202030204" pitchFamily="34" charset="0"/>
              </a:rPr>
              <a:t>d=c+2</a:t>
            </a:r>
          </a:p>
          <a:p>
            <a:pPr>
              <a:lnSpc>
                <a:spcPct val="80000"/>
              </a:lnSpc>
            </a:pPr>
            <a:r>
              <a:rPr kumimoji="1" lang="en-US" altLang="ja-JP" sz="2000" dirty="0" smtClean="0">
                <a:solidFill>
                  <a:schemeClr val="bg1"/>
                </a:solidFill>
                <a:latin typeface="Arial Narrow" panose="020B0606020202030204" pitchFamily="34" charset="0"/>
              </a:rPr>
              <a:t>e=…</a:t>
            </a:r>
          </a:p>
          <a:p>
            <a:pPr>
              <a:lnSpc>
                <a:spcPct val="80000"/>
              </a:lnSpc>
            </a:pPr>
            <a:r>
              <a:rPr lang="en-US" altLang="ja-JP" sz="2000" dirty="0" smtClean="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3" name="角丸四角形吹き出し 42"/>
          <p:cNvSpPr/>
          <p:nvPr/>
        </p:nvSpPr>
        <p:spPr bwMode="auto">
          <a:xfrm>
            <a:off x="6552022" y="1808982"/>
            <a:ext cx="1080012" cy="432646"/>
          </a:xfrm>
          <a:prstGeom prst="wedgeRoundRectCallout">
            <a:avLst>
              <a:gd name="adj1" fmla="val -43365"/>
              <a:gd name="adj2" fmla="val 134720"/>
              <a:gd name="adj3" fmla="val 16667"/>
            </a:avLst>
          </a:prstGeom>
          <a:ln>
            <a:headEnd/>
            <a:tailEnd type="triangle" w="sm" len="med"/>
          </a:ln>
          <a:extLst/>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smtClean="0">
                <a:solidFill>
                  <a:schemeClr val="tx1">
                    <a:lumMod val="65000"/>
                    <a:lumOff val="35000"/>
                  </a:schemeClr>
                </a:solidFill>
                <a:latin typeface="Arial Narrow" panose="020B0606020202030204" pitchFamily="34" charset="0"/>
              </a:rPr>
              <a:t>書きます</a:t>
            </a:r>
          </a:p>
        </p:txBody>
      </p:sp>
      <p:sp>
        <p:nvSpPr>
          <p:cNvPr id="45" name="角丸四角形吹き出し 44"/>
          <p:cNvSpPr/>
          <p:nvPr/>
        </p:nvSpPr>
        <p:spPr bwMode="auto">
          <a:xfrm>
            <a:off x="3671990" y="1808982"/>
            <a:ext cx="1080012" cy="432646"/>
          </a:xfrm>
          <a:prstGeom prst="wedgeRoundRectCallout">
            <a:avLst>
              <a:gd name="adj1" fmla="val -43365"/>
              <a:gd name="adj2" fmla="val 134720"/>
              <a:gd name="adj3" fmla="val 16667"/>
            </a:avLst>
          </a:prstGeom>
          <a:ln>
            <a:headEnd/>
            <a:tailEnd type="triangle" w="sm" len="med"/>
          </a:ln>
          <a:ex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smtClean="0">
                <a:solidFill>
                  <a:schemeClr val="tx1">
                    <a:lumMod val="65000"/>
                    <a:lumOff val="35000"/>
                  </a:schemeClr>
                </a:solidFill>
                <a:latin typeface="Arial Narrow" panose="020B0606020202030204" pitchFamily="34" charset="0"/>
              </a:rPr>
              <a:t>読みます</a:t>
            </a:r>
          </a:p>
        </p:txBody>
      </p:sp>
    </p:spTree>
    <p:extLst>
      <p:ext uri="{BB962C8B-B14F-4D97-AF65-F5344CB8AC3E}">
        <p14:creationId xmlns:p14="http://schemas.microsoft.com/office/powerpoint/2010/main" val="1086259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2" name="タイトル 1"/>
          <p:cNvSpPr>
            <a:spLocks noGrp="1"/>
          </p:cNvSpPr>
          <p:nvPr>
            <p:ph type="title"/>
          </p:nvPr>
        </p:nvSpPr>
        <p:spPr/>
        <p:txBody>
          <a:bodyPr/>
          <a:lstStyle/>
          <a:p>
            <a:r>
              <a:rPr lang="ja-JP" altLang="en-US" dirty="0" smtClean="0"/>
              <a:t>データ・ハザード</a:t>
            </a:r>
            <a:endParaRPr kumimoji="1" lang="ja-JP" altLang="en-US" dirty="0"/>
          </a:p>
        </p:txBody>
      </p:sp>
      <p:sp>
        <p:nvSpPr>
          <p:cNvPr id="58" name="コンテンツ プレースホルダー 57"/>
          <p:cNvSpPr>
            <a:spLocks noGrp="1"/>
          </p:cNvSpPr>
          <p:nvPr>
            <p:ph idx="4294967295"/>
          </p:nvPr>
        </p:nvSpPr>
        <p:spPr>
          <a:xfrm>
            <a:off x="251952" y="5049018"/>
            <a:ext cx="8730097" cy="1369161"/>
          </a:xfrm>
          <a:prstGeom prst="rect">
            <a:avLst/>
          </a:prstGeom>
        </p:spPr>
        <p:txBody>
          <a:bodyPr/>
          <a:lstStyle/>
          <a:p>
            <a:r>
              <a:rPr lang="ja-JP" altLang="en-US" sz="2000" dirty="0" smtClean="0"/>
              <a:t>データ・ハザード</a:t>
            </a:r>
            <a:endParaRPr lang="en-US" altLang="ja-JP" sz="2000" dirty="0" smtClean="0"/>
          </a:p>
          <a:p>
            <a:pPr lvl="1"/>
            <a:r>
              <a:rPr lang="ja-JP" altLang="en-US" sz="2000" dirty="0" smtClean="0"/>
              <a:t> </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dirty="0"/>
              <a:t> </a:t>
            </a:r>
            <a:r>
              <a:rPr lang="en-US" altLang="ja-JP" sz="2000" dirty="0" smtClean="0"/>
              <a:t> </a:t>
            </a:r>
            <a:r>
              <a:rPr lang="ja-JP" altLang="en-US" sz="2000" dirty="0" smtClean="0"/>
              <a:t>の人が </a:t>
            </a:r>
            <a:r>
              <a:rPr lang="en-US" altLang="ja-JP" sz="2000" b="1" dirty="0" smtClean="0"/>
              <a:t>b</a:t>
            </a:r>
            <a:r>
              <a:rPr lang="en-US" altLang="ja-JP" sz="2000" dirty="0" smtClean="0"/>
              <a:t>=a+1 </a:t>
            </a:r>
            <a:r>
              <a:rPr lang="ja-JP" altLang="en-US" sz="2000" dirty="0" smtClean="0"/>
              <a:t>の結果を読もうとしても，</a:t>
            </a:r>
            <a:endParaRPr lang="en-US" altLang="ja-JP" sz="2000" dirty="0" smtClean="0"/>
          </a:p>
          <a:p>
            <a:pPr lvl="1"/>
            <a:r>
              <a:rPr lang="ja-JP" altLang="en-US" sz="20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20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smtClean="0"/>
              <a:t>の人が</a:t>
            </a:r>
            <a:r>
              <a:rPr lang="ja-JP" altLang="en-US" sz="2000" dirty="0"/>
              <a:t>まだ</a:t>
            </a:r>
            <a:r>
              <a:rPr lang="ja-JP" altLang="en-US" sz="2000" dirty="0" smtClean="0"/>
              <a:t>計算中でレジスタ・ファイルに書いていない</a:t>
            </a:r>
            <a:endParaRPr lang="en-US" altLang="ja-JP" sz="2000" dirty="0" smtClean="0"/>
          </a:p>
          <a:p>
            <a:pPr lvl="1"/>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a:t>
            </a:r>
            <a:r>
              <a:rPr lang="ja-JP" altLang="en-US" sz="2000" dirty="0" smtClean="0"/>
              <a:t>人が計算結果をかけるのは次のサイクル</a:t>
            </a:r>
            <a:endParaRPr lang="en-US" altLang="ja-JP" sz="2000" dirty="0" smtClean="0"/>
          </a:p>
          <a:p>
            <a:pPr lvl="2"/>
            <a:r>
              <a:rPr lang="ja-JP" altLang="en-US" sz="2000" dirty="0" smtClean="0"/>
              <a:t>レジスタ・ファイルから読めるのはさらにその後</a:t>
            </a:r>
            <a:endParaRPr lang="en-US" altLang="ja-JP" sz="2000" dirty="0" smtClean="0"/>
          </a:p>
          <a:p>
            <a:pPr lvl="2"/>
            <a:r>
              <a:rPr lang="ja-JP" altLang="en-US" sz="2000" dirty="0" smtClean="0"/>
              <a:t>これも，単純には書き込みが終わるまでまつ</a:t>
            </a:r>
            <a:endParaRPr lang="en-US" altLang="ja-JP" sz="2000" dirty="0" smtClean="0"/>
          </a:p>
          <a:p>
            <a:pPr marL="720000" lvl="2" indent="0">
              <a:buNone/>
            </a:pPr>
            <a:endPar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7" name="正方形/長方形 96"/>
          <p:cNvSpPr/>
          <p:nvPr/>
        </p:nvSpPr>
        <p:spPr bwMode="auto">
          <a:xfrm>
            <a:off x="521955" y="1898983"/>
            <a:ext cx="630007" cy="540006"/>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smtClean="0">
                <a:solidFill>
                  <a:schemeClr val="accent1">
                    <a:lumMod val="75000"/>
                  </a:schemeClr>
                </a:solidFill>
              </a:rPr>
              <a:t>命令メモリ</a:t>
            </a:r>
            <a:endParaRPr kumimoji="1" lang="en-US" altLang="ja-JP" sz="1600" dirty="0" smtClean="0">
              <a:solidFill>
                <a:schemeClr val="accent1">
                  <a:lumMod val="75000"/>
                </a:schemeClr>
              </a:solidFill>
            </a:endParaRPr>
          </a:p>
          <a:p>
            <a:pPr algn="ctr"/>
            <a:r>
              <a:rPr kumimoji="1" lang="ja-JP" altLang="en-US" sz="1600" dirty="0" smtClean="0">
                <a:solidFill>
                  <a:schemeClr val="accent1">
                    <a:lumMod val="75000"/>
                  </a:schemeClr>
                </a:solidFill>
              </a:rPr>
              <a:t>（プログラム）</a:t>
            </a:r>
            <a:endParaRPr kumimoji="1" lang="ja-JP" altLang="en-US" sz="1600" dirty="0">
              <a:solidFill>
                <a:schemeClr val="accent1">
                  <a:lumMod val="75000"/>
                </a:schemeClr>
              </a:solidFill>
            </a:endParaRPr>
          </a:p>
        </p:txBody>
      </p: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smtClean="0">
                <a:solidFill>
                  <a:schemeClr val="tx1">
                    <a:lumMod val="75000"/>
                    <a:lumOff val="25000"/>
                  </a:schemeClr>
                </a:solidFill>
              </a:rPr>
              <a:t>レジスタ・ファイル</a:t>
            </a:r>
            <a:endParaRPr lang="ja-JP" altLang="en-US" dirty="0">
              <a:solidFill>
                <a:schemeClr val="tx1">
                  <a:lumMod val="75000"/>
                  <a:lumOff val="25000"/>
                </a:schemeClr>
              </a:solidFill>
            </a:endParaRPr>
          </a:p>
        </p:txBody>
      </p:sp>
      <p:sp>
        <p:nvSpPr>
          <p:cNvPr id="31" name="AutoShape 5"/>
          <p:cNvSpPr>
            <a:spLocks noChangeArrowheads="1"/>
          </p:cNvSpPr>
          <p:nvPr/>
        </p:nvSpPr>
        <p:spPr bwMode="auto">
          <a:xfrm rot="-5400000">
            <a:off x="4842165" y="1683049"/>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2" name="グループ化 31"/>
          <p:cNvGrpSpPr/>
          <p:nvPr/>
        </p:nvGrpSpPr>
        <p:grpSpPr>
          <a:xfrm>
            <a:off x="3510017" y="1719053"/>
            <a:ext cx="1008112" cy="432048"/>
            <a:chOff x="3563888" y="2708920"/>
            <a:chExt cx="1296144" cy="432048"/>
          </a:xfrm>
        </p:grpSpPr>
        <p:sp>
          <p:nvSpPr>
            <p:cNvPr id="33"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a:extLst/>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a:extLst/>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719053"/>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a:extLst/>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smtClean="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smtClean="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ln>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b="1" dirty="0" smtClean="0">
                <a:solidFill>
                  <a:schemeClr val="tx2"/>
                </a:solidFill>
                <a:latin typeface="Arial Narrow" panose="020B0606020202030204" pitchFamily="34" charset="0"/>
              </a:rPr>
              <a:t>b</a:t>
            </a:r>
            <a:r>
              <a:rPr kumimoji="1" lang="en-US" altLang="ja-JP" sz="2000" dirty="0" smtClean="0">
                <a:solidFill>
                  <a:schemeClr val="bg1"/>
                </a:solidFill>
                <a:latin typeface="Arial Narrow" panose="020B0606020202030204" pitchFamily="34" charset="0"/>
              </a:rPr>
              <a:t>=a+1</a:t>
            </a:r>
          </a:p>
          <a:p>
            <a:pPr>
              <a:lnSpc>
                <a:spcPct val="80000"/>
              </a:lnSpc>
            </a:pPr>
            <a:r>
              <a:rPr kumimoji="1" lang="en-US" altLang="ja-JP" sz="2000" dirty="0" smtClean="0">
                <a:solidFill>
                  <a:schemeClr val="bg1"/>
                </a:solidFill>
                <a:latin typeface="Arial Narrow" panose="020B0606020202030204" pitchFamily="34" charset="0"/>
              </a:rPr>
              <a:t>c=</a:t>
            </a:r>
            <a:r>
              <a:rPr kumimoji="1" lang="en-US" altLang="ja-JP" sz="2000" b="1" dirty="0" smtClean="0">
                <a:solidFill>
                  <a:schemeClr val="tx2"/>
                </a:solidFill>
                <a:latin typeface="Arial Narrow" panose="020B0606020202030204" pitchFamily="34" charset="0"/>
              </a:rPr>
              <a:t>b</a:t>
            </a:r>
            <a:r>
              <a:rPr kumimoji="1" lang="en-US" altLang="ja-JP" sz="2000" dirty="0" smtClean="0">
                <a:solidFill>
                  <a:schemeClr val="bg1"/>
                </a:solidFill>
                <a:latin typeface="Arial Narrow" panose="020B0606020202030204" pitchFamily="34" charset="0"/>
              </a:rPr>
              <a:t>-1</a:t>
            </a:r>
          </a:p>
          <a:p>
            <a:pPr>
              <a:lnSpc>
                <a:spcPct val="80000"/>
              </a:lnSpc>
            </a:pPr>
            <a:r>
              <a:rPr lang="en-US" altLang="ja-JP" sz="2000" dirty="0" smtClean="0">
                <a:solidFill>
                  <a:schemeClr val="bg1"/>
                </a:solidFill>
                <a:latin typeface="Arial Narrow" panose="020B0606020202030204" pitchFamily="34" charset="0"/>
              </a:rPr>
              <a:t>d=c+2</a:t>
            </a:r>
          </a:p>
          <a:p>
            <a:pPr>
              <a:lnSpc>
                <a:spcPct val="80000"/>
              </a:lnSpc>
            </a:pPr>
            <a:r>
              <a:rPr kumimoji="1" lang="en-US" altLang="ja-JP" sz="2000" dirty="0" smtClean="0">
                <a:solidFill>
                  <a:schemeClr val="bg1"/>
                </a:solidFill>
                <a:latin typeface="Arial Narrow" panose="020B0606020202030204" pitchFamily="34" charset="0"/>
              </a:rPr>
              <a:t>e=…</a:t>
            </a:r>
          </a:p>
          <a:p>
            <a:pPr>
              <a:lnSpc>
                <a:spcPct val="80000"/>
              </a:lnSpc>
            </a:pPr>
            <a:r>
              <a:rPr lang="en-US" altLang="ja-JP" sz="2000" dirty="0" smtClean="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3" name="角丸四角形吹き出し 42"/>
          <p:cNvSpPr/>
          <p:nvPr/>
        </p:nvSpPr>
        <p:spPr bwMode="auto">
          <a:xfrm>
            <a:off x="5202007" y="1808982"/>
            <a:ext cx="1260014" cy="432646"/>
          </a:xfrm>
          <a:prstGeom prst="wedgeRoundRectCallout">
            <a:avLst>
              <a:gd name="adj1" fmla="val -51493"/>
              <a:gd name="adj2" fmla="val 139793"/>
              <a:gd name="adj3" fmla="val 16667"/>
            </a:avLst>
          </a:prstGeom>
          <a:ln>
            <a:headEnd/>
            <a:tailEnd type="triangle" w="sm" len="med"/>
          </a:ln>
          <a:ex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smtClean="0">
                <a:solidFill>
                  <a:schemeClr val="tx1">
                    <a:lumMod val="65000"/>
                    <a:lumOff val="35000"/>
                  </a:schemeClr>
                </a:solidFill>
                <a:latin typeface="Arial Narrow" panose="020B0606020202030204" pitchFamily="34" charset="0"/>
              </a:rPr>
              <a:t>計算中･･･</a:t>
            </a:r>
          </a:p>
        </p:txBody>
      </p:sp>
      <p:sp>
        <p:nvSpPr>
          <p:cNvPr id="45" name="角丸四角形吹き出し 44"/>
          <p:cNvSpPr/>
          <p:nvPr/>
        </p:nvSpPr>
        <p:spPr bwMode="auto">
          <a:xfrm>
            <a:off x="3671990" y="1808982"/>
            <a:ext cx="1260014" cy="432646"/>
          </a:xfrm>
          <a:prstGeom prst="wedgeRoundRectCallout">
            <a:avLst>
              <a:gd name="adj1" fmla="val -43365"/>
              <a:gd name="adj2" fmla="val 134720"/>
              <a:gd name="adj3" fmla="val 16667"/>
            </a:avLst>
          </a:prstGeom>
          <a:ln>
            <a:headEnd/>
            <a:tailEnd type="triangle" w="sm" len="med"/>
          </a:ln>
          <a:ex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smtClean="0">
                <a:solidFill>
                  <a:schemeClr val="tx1">
                    <a:lumMod val="65000"/>
                    <a:lumOff val="35000"/>
                  </a:schemeClr>
                </a:solidFill>
                <a:latin typeface="Arial Narrow" panose="020B0606020202030204" pitchFamily="34" charset="0"/>
              </a:rPr>
              <a:t>b </a:t>
            </a:r>
            <a:r>
              <a:rPr kumimoji="1" lang="ja-JP" altLang="en-US" dirty="0" smtClean="0">
                <a:solidFill>
                  <a:schemeClr val="tx1">
                    <a:lumMod val="65000"/>
                    <a:lumOff val="35000"/>
                  </a:schemeClr>
                </a:solidFill>
                <a:latin typeface="Arial Narrow" panose="020B0606020202030204" pitchFamily="34" charset="0"/>
              </a:rPr>
              <a:t>ください</a:t>
            </a:r>
          </a:p>
        </p:txBody>
      </p:sp>
      <p:sp>
        <p:nvSpPr>
          <p:cNvPr id="46" name="角丸四角形 45"/>
          <p:cNvSpPr/>
          <p:nvPr/>
        </p:nvSpPr>
        <p:spPr bwMode="auto">
          <a:xfrm>
            <a:off x="4932004" y="2978995"/>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smtClean="0">
                <a:solidFill>
                  <a:schemeClr val="tx2"/>
                </a:solidFill>
                <a:latin typeface="Arial Narrow" panose="020B0606020202030204" pitchFamily="34" charset="0"/>
              </a:rPr>
              <a:t>b</a:t>
            </a:r>
            <a:r>
              <a:rPr kumimoji="1" lang="en-US" altLang="ja-JP" dirty="0" smtClean="0">
                <a:latin typeface="Arial Narrow" panose="020B0606020202030204" pitchFamily="34" charset="0"/>
              </a:rPr>
              <a:t>=a+1</a:t>
            </a:r>
            <a:endParaRPr kumimoji="1" lang="ja-JP" altLang="en-US" dirty="0">
              <a:latin typeface="Arial Narrow" panose="020B0606020202030204" pitchFamily="34" charset="0"/>
            </a:endParaRPr>
          </a:p>
        </p:txBody>
      </p:sp>
      <p:sp>
        <p:nvSpPr>
          <p:cNvPr id="47" name="角丸四角形 46"/>
          <p:cNvSpPr/>
          <p:nvPr/>
        </p:nvSpPr>
        <p:spPr bwMode="auto">
          <a:xfrm>
            <a:off x="3491988" y="2978995"/>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smtClean="0">
                <a:latin typeface="Arial Narrow" panose="020B0606020202030204" pitchFamily="34" charset="0"/>
              </a:rPr>
              <a:t>c=</a:t>
            </a:r>
            <a:r>
              <a:rPr lang="en-US" altLang="ja-JP" b="1" dirty="0" smtClean="0">
                <a:solidFill>
                  <a:schemeClr val="tx2"/>
                </a:solidFill>
                <a:latin typeface="Arial Narrow" panose="020B0606020202030204" pitchFamily="34" charset="0"/>
              </a:rPr>
              <a:t>b</a:t>
            </a:r>
            <a:r>
              <a:rPr lang="en-US" altLang="ja-JP" dirty="0" smtClean="0">
                <a:latin typeface="Arial Narrow" panose="020B0606020202030204" pitchFamily="34" charset="0"/>
              </a:rPr>
              <a:t>-1</a:t>
            </a:r>
            <a:endParaRPr kumimoji="1" lang="ja-JP" altLang="en-US" dirty="0">
              <a:latin typeface="Arial Narrow" panose="020B0606020202030204" pitchFamily="34" charset="0"/>
            </a:endParaRPr>
          </a:p>
        </p:txBody>
      </p:sp>
      <p:sp>
        <p:nvSpPr>
          <p:cNvPr id="48" name="角丸四角形 47"/>
          <p:cNvSpPr/>
          <p:nvPr/>
        </p:nvSpPr>
        <p:spPr bwMode="auto">
          <a:xfrm>
            <a:off x="2051972" y="2978995"/>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smtClean="0">
                <a:latin typeface="Arial Narrow" panose="020B0606020202030204" pitchFamily="34" charset="0"/>
              </a:rPr>
              <a:t>d=c+2</a:t>
            </a:r>
            <a:endParaRPr kumimoji="1" lang="ja-JP" altLang="en-US" dirty="0">
              <a:latin typeface="Arial Narrow" panose="020B0606020202030204" pitchFamily="34" charset="0"/>
            </a:endParaRPr>
          </a:p>
        </p:txBody>
      </p:sp>
      <p:sp>
        <p:nvSpPr>
          <p:cNvPr id="59" name="角丸四角形吹き出し 58"/>
          <p:cNvSpPr/>
          <p:nvPr/>
        </p:nvSpPr>
        <p:spPr bwMode="auto">
          <a:xfrm>
            <a:off x="6642023" y="1808981"/>
            <a:ext cx="1890021" cy="450005"/>
          </a:xfrm>
          <a:prstGeom prst="wedgeRoundRectCallout">
            <a:avLst>
              <a:gd name="adj1" fmla="val -49124"/>
              <a:gd name="adj2" fmla="val 101240"/>
              <a:gd name="adj3" fmla="val 16667"/>
            </a:avLst>
          </a:prstGeom>
          <a:ln>
            <a:headEnd/>
            <a:tailEnd type="triangle" w="sm" len="med"/>
          </a:ln>
          <a:extLst/>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smtClean="0">
                <a:solidFill>
                  <a:schemeClr val="tx1">
                    <a:lumMod val="65000"/>
                    <a:lumOff val="35000"/>
                  </a:schemeClr>
                </a:solidFill>
                <a:latin typeface="Arial Narrow" panose="020B0606020202030204" pitchFamily="34" charset="0"/>
              </a:rPr>
              <a:t>まだ書けないよ</a:t>
            </a:r>
          </a:p>
        </p:txBody>
      </p:sp>
    </p:spTree>
    <p:extLst>
      <p:ext uri="{BB962C8B-B14F-4D97-AF65-F5344CB8AC3E}">
        <p14:creationId xmlns:p14="http://schemas.microsoft.com/office/powerpoint/2010/main" val="11686810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パイプラインのまとめ</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それぞれ以下について説明</a:t>
            </a:r>
            <a:endParaRPr kumimoji="1" lang="en-US" altLang="ja-JP" dirty="0" smtClean="0"/>
          </a:p>
          <a:p>
            <a:pPr lvl="1"/>
            <a:r>
              <a:rPr kumimoji="1" lang="ja-JP" altLang="en-US" dirty="0" smtClean="0"/>
              <a:t>命令パイプライン</a:t>
            </a:r>
            <a:endParaRPr kumimoji="1" lang="en-US" altLang="ja-JP" dirty="0" smtClean="0"/>
          </a:p>
          <a:p>
            <a:pPr lvl="1"/>
            <a:r>
              <a:rPr kumimoji="1" lang="ja-JP" altLang="en-US" dirty="0" smtClean="0"/>
              <a:t>ハザードの基本</a:t>
            </a:r>
            <a:endParaRPr kumimoji="1" lang="en-US" altLang="ja-JP" dirty="0" smtClean="0"/>
          </a:p>
          <a:p>
            <a:r>
              <a:rPr kumimoji="1" lang="ja-JP" altLang="en-US" dirty="0" smtClean="0"/>
              <a:t>次回以降では，ハザードの詳細や対策についてまとめる</a:t>
            </a:r>
            <a:endParaRPr kumimoji="1" lang="en-US" altLang="ja-JP" dirty="0" smtClean="0"/>
          </a:p>
          <a:p>
            <a:pPr lvl="1"/>
            <a:r>
              <a:rPr lang="ja-JP" altLang="en-US" dirty="0" smtClean="0"/>
              <a:t>単純に待っていたのでは，性能が</a:t>
            </a:r>
            <a:r>
              <a:rPr lang="ja-JP" altLang="en-US" smtClean="0"/>
              <a:t>すごい落ちる</a:t>
            </a:r>
            <a:endParaRPr kumimoji="1" lang="ja-JP" altLang="en-US" dirty="0"/>
          </a:p>
        </p:txBody>
      </p:sp>
    </p:spTree>
    <p:extLst>
      <p:ext uri="{BB962C8B-B14F-4D97-AF65-F5344CB8AC3E}">
        <p14:creationId xmlns:p14="http://schemas.microsoft.com/office/powerpoint/2010/main" val="12507672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smtClean="0"/>
              <a:t>回路の消費エネルギー</a:t>
            </a:r>
            <a:endParaRPr lang="en-US" altLang="ja-JP" dirty="0" smtClean="0"/>
          </a:p>
          <a:p>
            <a:pPr marL="817200" lvl="1" indent="-457200">
              <a:buFont typeface="+mj-lt"/>
              <a:buAutoNum type="arabicPeriod"/>
            </a:pPr>
            <a:r>
              <a:rPr lang="ja-JP" altLang="en-US" dirty="0"/>
              <a:t>クロックの消費電力</a:t>
            </a:r>
            <a:endParaRPr lang="en-US" altLang="ja-JP" dirty="0"/>
          </a:p>
          <a:p>
            <a:pPr marL="817200" lvl="1" indent="-457200">
              <a:buFont typeface="+mj-lt"/>
              <a:buAutoNum type="arabicPeriod"/>
            </a:pPr>
            <a:r>
              <a:rPr lang="ja-JP" altLang="en-US" dirty="0" smtClean="0"/>
              <a:t>アーキテクチャ</a:t>
            </a:r>
            <a:r>
              <a:rPr lang="ja-JP" altLang="en-US" dirty="0"/>
              <a:t>の違いによる消費電力の違い</a:t>
            </a:r>
            <a:endParaRPr lang="en-US" altLang="ja-JP" dirty="0"/>
          </a:p>
          <a:p>
            <a:pPr marL="817200" lvl="1" indent="-457200">
              <a:buFont typeface="+mj-lt"/>
              <a:buAutoNum type="arabicPeriod"/>
            </a:pPr>
            <a:r>
              <a:rPr lang="en-US" altLang="ja-JP" dirty="0" smtClean="0"/>
              <a:t>FPGA </a:t>
            </a:r>
            <a:r>
              <a:rPr lang="ja-JP" altLang="en-US" dirty="0"/>
              <a:t>による</a:t>
            </a:r>
            <a:r>
              <a:rPr lang="ja-JP" altLang="en-US" dirty="0" smtClean="0"/>
              <a:t>回路</a:t>
            </a:r>
            <a:endParaRPr lang="en-US" altLang="ja-JP" dirty="0" smtClean="0"/>
          </a:p>
          <a:p>
            <a:r>
              <a:rPr kumimoji="1" lang="ja-JP" altLang="en-US" dirty="0" smtClean="0"/>
              <a:t>命令パイプラインの基礎</a:t>
            </a:r>
            <a:endParaRPr kumimoji="1" lang="en-US" altLang="ja-JP" dirty="0" smtClean="0"/>
          </a:p>
          <a:p>
            <a:pPr lvl="1"/>
            <a:r>
              <a:rPr kumimoji="1" lang="ja-JP" altLang="en-US" dirty="0" smtClean="0"/>
              <a:t>パイプライン化によるスループットの向上</a:t>
            </a:r>
            <a:endParaRPr kumimoji="1" lang="en-US" altLang="ja-JP" dirty="0" smtClean="0"/>
          </a:p>
          <a:p>
            <a:pPr lvl="1"/>
            <a:r>
              <a:rPr kumimoji="1" lang="ja-JP" altLang="en-US" dirty="0" smtClean="0"/>
              <a:t>ハザード</a:t>
            </a:r>
            <a:endParaRPr kumimoji="1" lang="en-US" altLang="ja-JP" dirty="0" smtClean="0"/>
          </a:p>
          <a:p>
            <a:pPr lvl="1"/>
            <a:endParaRPr kumimoji="1" lang="en-US" altLang="ja-JP" dirty="0" smtClean="0"/>
          </a:p>
          <a:p>
            <a:r>
              <a:rPr kumimoji="1" lang="ja-JP" altLang="en-US" sz="1400" dirty="0" smtClean="0"/>
              <a:t>この講義資料では，一部，五島先生の「ディジタル回路」の講義資料の図を使用しています</a:t>
            </a:r>
            <a:endParaRPr kumimoji="1" lang="ja-JP" altLang="en-US" sz="1400" dirty="0"/>
          </a:p>
        </p:txBody>
      </p:sp>
    </p:spTree>
    <p:extLst>
      <p:ext uri="{BB962C8B-B14F-4D97-AF65-F5344CB8AC3E}">
        <p14:creationId xmlns:p14="http://schemas.microsoft.com/office/powerpoint/2010/main" val="2239991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r>
              <a:rPr lang="en-US" altLang="ja-JP" dirty="0"/>
              <a:t/>
            </a:r>
            <a:br>
              <a:rPr lang="en-US" altLang="ja-JP" dirty="0"/>
            </a:br>
            <a:r>
              <a:rPr lang="ja-JP" altLang="en-US" dirty="0"/>
              <a:t>質問，感想などを書いて</a:t>
            </a:r>
            <a:r>
              <a:rPr lang="ja-JP" altLang="en-US" dirty="0" smtClean="0"/>
              <a:t>ください（なんか一言書いてね）</a:t>
            </a:r>
            <a:endParaRPr lang="en-US" altLang="ja-JP" dirty="0" smtClean="0"/>
          </a:p>
          <a:p>
            <a:pPr lvl="1"/>
            <a:r>
              <a:rPr lang="en-US" altLang="ja-JP" dirty="0" smtClean="0"/>
              <a:t>LMS </a:t>
            </a:r>
            <a:r>
              <a:rPr lang="ja-JP" altLang="en-US" dirty="0" smtClean="0"/>
              <a:t>の出席を設定するので，そこにお願い</a:t>
            </a:r>
            <a:r>
              <a:rPr lang="ja-JP" altLang="en-US" dirty="0" smtClean="0"/>
              <a:t>します</a:t>
            </a:r>
            <a:endParaRPr lang="en-US" altLang="ja-JP" dirty="0" smtClean="0"/>
          </a:p>
          <a:p>
            <a:pPr lvl="1"/>
            <a:r>
              <a:rPr lang="ja-JP" altLang="en-US" dirty="0" smtClean="0"/>
              <a:t>パスワード：</a:t>
            </a:r>
            <a:r>
              <a:rPr lang="en-US" altLang="ja-JP" dirty="0" smtClean="0"/>
              <a:t>power</a:t>
            </a:r>
            <a:endParaRPr lang="en-US" altLang="ja-JP" dirty="0" smtClean="0"/>
          </a:p>
          <a:p>
            <a:r>
              <a:rPr kumimoji="1" lang="ja-JP" altLang="en-US" dirty="0" smtClean="0"/>
              <a:t>意見</a:t>
            </a:r>
            <a:r>
              <a:rPr kumimoji="1" lang="ja-JP" altLang="en-US" dirty="0"/>
              <a:t>や内容へのリクエストもあったら書いてください</a:t>
            </a:r>
            <a:endParaRPr kumimoji="1" lang="ja-JP" altLang="en-US" b="1" dirty="0">
              <a:solidFill>
                <a:srgbClr val="FF0000"/>
              </a:solidFill>
            </a:endParaRPr>
          </a:p>
        </p:txBody>
      </p:sp>
    </p:spTree>
    <p:extLst>
      <p:ext uri="{BB962C8B-B14F-4D97-AF65-F5344CB8AC3E}">
        <p14:creationId xmlns:p14="http://schemas.microsoft.com/office/powerpoint/2010/main" val="3571011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smtClean="0"/>
              <a:t>質問</a:t>
            </a:r>
            <a:r>
              <a:rPr lang="ja-JP" altLang="en-US" dirty="0"/>
              <a:t>なのですが、寄生容量の充放電を考えなければならないのはどうしてですか</a:t>
            </a:r>
            <a:r>
              <a:rPr lang="ja-JP" altLang="en-US" dirty="0" smtClean="0"/>
              <a:t>？また</a:t>
            </a:r>
            <a:r>
              <a:rPr lang="ja-JP" altLang="en-US" dirty="0"/>
              <a:t>、</a:t>
            </a:r>
            <a:r>
              <a:rPr lang="en-US" altLang="ja-JP" dirty="0"/>
              <a:t>CPU</a:t>
            </a:r>
            <a:r>
              <a:rPr lang="ja-JP" altLang="en-US" dirty="0" err="1"/>
              <a:t>のの</a:t>
            </a:r>
            <a:r>
              <a:rPr lang="ja-JP" altLang="en-US" dirty="0"/>
              <a:t>オーバークロックという言葉を耳にしたことがあるのですが、あれは無理やりゲートに高電圧をかけてチャネルを厚くしているということですか？</a:t>
            </a:r>
            <a:endParaRPr kumimoji="1" lang="ja-JP" altLang="en-US" dirty="0"/>
          </a:p>
        </p:txBody>
      </p:sp>
    </p:spTree>
    <p:extLst>
      <p:ext uri="{BB962C8B-B14F-4D97-AF65-F5344CB8AC3E}">
        <p14:creationId xmlns:p14="http://schemas.microsoft.com/office/powerpoint/2010/main" val="3867274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p:cNvSpPr>
            <a:spLocks noGrp="1"/>
          </p:cNvSpPr>
          <p:nvPr>
            <p:ph type="body" sz="quarter" idx="10"/>
          </p:nvPr>
        </p:nvSpPr>
        <p:spPr>
          <a:xfrm>
            <a:off x="611956" y="1088974"/>
            <a:ext cx="8280092" cy="2970033"/>
          </a:xfrm>
        </p:spPr>
        <p:txBody>
          <a:bodyPr/>
          <a:lstStyle/>
          <a:p>
            <a:r>
              <a:rPr lang="ja-JP" altLang="en-US" dirty="0"/>
              <a:t>スタンダートセル内のどの回路を使うかはどのように決めているんでしょうか</a:t>
            </a:r>
            <a:r>
              <a:rPr lang="ja-JP" altLang="en-US" dirty="0" smtClean="0"/>
              <a:t>？</a:t>
            </a:r>
            <a:endParaRPr lang="en-US" altLang="ja-JP" dirty="0" smtClean="0"/>
          </a:p>
          <a:p>
            <a:r>
              <a:rPr lang="ja-JP" altLang="en-US" dirty="0"/>
              <a:t>フルカスタムレイアウトの図のそれぞれの部分が何を表しているのかがよくわかりませんでした</a:t>
            </a:r>
            <a:r>
              <a:rPr lang="en-US" altLang="ja-JP" dirty="0" smtClean="0"/>
              <a:t>...</a:t>
            </a:r>
          </a:p>
          <a:p>
            <a:pPr lvl="1"/>
            <a:endParaRPr kumimoji="1" lang="en-US" altLang="ja-JP" dirty="0"/>
          </a:p>
          <a:p>
            <a:pPr lvl="1"/>
            <a:r>
              <a:rPr lang="ja-JP" altLang="en-US" dirty="0" smtClean="0"/>
              <a:t>左図を</a:t>
            </a:r>
            <a:r>
              <a:rPr lang="ja-JP" altLang="en-US" dirty="0"/>
              <a:t>上から見たの</a:t>
            </a:r>
            <a:r>
              <a:rPr lang="ja-JP" altLang="en-US" dirty="0" smtClean="0"/>
              <a:t>が，右</a:t>
            </a:r>
            <a:r>
              <a:rPr kumimoji="1" lang="ja-JP" altLang="en-US" dirty="0" smtClean="0"/>
              <a:t>図の赤枠部分</a:t>
            </a:r>
            <a:endParaRPr kumimoji="1" lang="en-US" altLang="ja-JP" dirty="0" smtClean="0"/>
          </a:p>
          <a:p>
            <a:pPr lvl="1"/>
            <a:r>
              <a:rPr kumimoji="1" lang="ja-JP" altLang="en-US" dirty="0" smtClean="0"/>
              <a:t>最近は </a:t>
            </a:r>
            <a:r>
              <a:rPr kumimoji="1" lang="en-US" altLang="ja-JP" dirty="0" smtClean="0"/>
              <a:t>Fin-FET </a:t>
            </a:r>
            <a:r>
              <a:rPr kumimoji="1" lang="ja-JP" altLang="en-US" dirty="0" smtClean="0"/>
              <a:t>と言われるものなど，もうちょっと違う構造になってる</a:t>
            </a:r>
            <a:endParaRPr kumimoji="1" lang="ja-JP" altLang="en-US" dirty="0"/>
          </a:p>
        </p:txBody>
      </p:sp>
      <p:grpSp>
        <p:nvGrpSpPr>
          <p:cNvPr id="4" name="グループ化 3"/>
          <p:cNvGrpSpPr/>
          <p:nvPr/>
        </p:nvGrpSpPr>
        <p:grpSpPr>
          <a:xfrm>
            <a:off x="4391998" y="4509012"/>
            <a:ext cx="4320664" cy="1980308"/>
            <a:chOff x="2231952" y="1088952"/>
            <a:chExt cx="5220696" cy="2520336"/>
          </a:xfrm>
        </p:grpSpPr>
        <p:sp>
          <p:nvSpPr>
            <p:cNvPr id="5" name="正方形/長方形 4"/>
            <p:cNvSpPr/>
            <p:nvPr/>
          </p:nvSpPr>
          <p:spPr>
            <a:xfrm rot="5400000">
              <a:off x="3402108" y="1358988"/>
              <a:ext cx="1080144" cy="540072"/>
            </a:xfrm>
            <a:prstGeom prst="rect">
              <a:avLst/>
            </a:prstGeom>
            <a:solidFill>
              <a:schemeClr val="accent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rot="5400000">
              <a:off x="4032192" y="1629024"/>
              <a:ext cx="1800240" cy="720096"/>
            </a:xfrm>
            <a:prstGeom prst="rect">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rot="5400000">
              <a:off x="4414753" y="751417"/>
              <a:ext cx="180024" cy="1755213"/>
            </a:xfrm>
            <a:prstGeom prst="rect">
              <a:avLst/>
            </a:prstGeom>
            <a:solidFill>
              <a:srgbClr val="FFFF00">
                <a:alpha val="50000"/>
              </a:srgbClr>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rot="5400000">
              <a:off x="4819789" y="1921571"/>
              <a:ext cx="180024" cy="855097"/>
            </a:xfrm>
            <a:prstGeom prst="rect">
              <a:avLst/>
            </a:prstGeom>
            <a:solidFill>
              <a:srgbClr val="FFFF00">
                <a:alpha val="50000"/>
              </a:srgbClr>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rot="5400000">
              <a:off x="2051928" y="2349120"/>
              <a:ext cx="1800240" cy="720096"/>
            </a:xfrm>
            <a:prstGeom prst="rect">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rot="5400000">
              <a:off x="3402108" y="2799180"/>
              <a:ext cx="1080144" cy="540072"/>
            </a:xfrm>
            <a:prstGeom prst="rect">
              <a:avLst/>
            </a:prstGeom>
            <a:solidFill>
              <a:schemeClr val="accent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rot="5400000">
              <a:off x="3289597" y="2191595"/>
              <a:ext cx="180024" cy="1755241"/>
            </a:xfrm>
            <a:prstGeom prst="rect">
              <a:avLst/>
            </a:prstGeom>
            <a:solidFill>
              <a:srgbClr val="FFFF00">
                <a:alpha val="50000"/>
              </a:srgbClr>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rot="5400000">
              <a:off x="2884561" y="1921585"/>
              <a:ext cx="180024" cy="855069"/>
            </a:xfrm>
            <a:prstGeom prst="rect">
              <a:avLst/>
            </a:prstGeom>
            <a:solidFill>
              <a:srgbClr val="FFFF00">
                <a:alpha val="50000"/>
              </a:srgbClr>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p:nvGrpSpPr>
          <p:grpSpPr>
            <a:xfrm>
              <a:off x="2862036" y="1899060"/>
              <a:ext cx="180024" cy="180024"/>
              <a:chOff x="3311832" y="2168832"/>
              <a:chExt cx="180024" cy="180024"/>
            </a:xfrm>
          </p:grpSpPr>
          <p:sp>
            <p:nvSpPr>
              <p:cNvPr id="151" name="正方形/長方形 150"/>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2" name="直線コネクタ 151"/>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p:nvGrpSpPr>
          <p:grpSpPr>
            <a:xfrm>
              <a:off x="2862036" y="2619156"/>
              <a:ext cx="180024" cy="180024"/>
              <a:chOff x="3311832" y="2168832"/>
              <a:chExt cx="180024" cy="180024"/>
            </a:xfrm>
          </p:grpSpPr>
          <p:sp>
            <p:nvSpPr>
              <p:cNvPr id="148" name="正方形/長方形 147"/>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9" name="直線コネクタ 148"/>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15" name="グループ化 14"/>
            <p:cNvGrpSpPr/>
            <p:nvPr/>
          </p:nvGrpSpPr>
          <p:grpSpPr>
            <a:xfrm>
              <a:off x="2862036" y="3339252"/>
              <a:ext cx="180024" cy="180024"/>
              <a:chOff x="3311832" y="2168832"/>
              <a:chExt cx="180024" cy="180024"/>
            </a:xfrm>
          </p:grpSpPr>
          <p:sp>
            <p:nvSpPr>
              <p:cNvPr id="145" name="正方形/長方形 144"/>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6" name="直線コネクタ 145"/>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16" name="グループ化 15"/>
            <p:cNvGrpSpPr/>
            <p:nvPr/>
          </p:nvGrpSpPr>
          <p:grpSpPr>
            <a:xfrm>
              <a:off x="3852168" y="2619156"/>
              <a:ext cx="180024" cy="180024"/>
              <a:chOff x="3311832" y="2168832"/>
              <a:chExt cx="180024" cy="180024"/>
            </a:xfrm>
          </p:grpSpPr>
          <p:sp>
            <p:nvSpPr>
              <p:cNvPr id="142" name="正方形/長方形 141"/>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3" name="直線コネクタ 142"/>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17" name="グループ化 16"/>
            <p:cNvGrpSpPr/>
            <p:nvPr/>
          </p:nvGrpSpPr>
          <p:grpSpPr>
            <a:xfrm>
              <a:off x="3852168" y="3339252"/>
              <a:ext cx="180024" cy="180024"/>
              <a:chOff x="3311832" y="2168832"/>
              <a:chExt cx="180024" cy="180024"/>
            </a:xfrm>
          </p:grpSpPr>
          <p:sp>
            <p:nvSpPr>
              <p:cNvPr id="139" name="正方形/長方形 138"/>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0" name="直線コネクタ 139"/>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18" name="グループ化 17"/>
            <p:cNvGrpSpPr/>
            <p:nvPr/>
          </p:nvGrpSpPr>
          <p:grpSpPr>
            <a:xfrm>
              <a:off x="3852168" y="1178964"/>
              <a:ext cx="180024" cy="180024"/>
              <a:chOff x="3311832" y="2168832"/>
              <a:chExt cx="180024" cy="180024"/>
            </a:xfrm>
          </p:grpSpPr>
          <p:sp>
            <p:nvSpPr>
              <p:cNvPr id="136" name="正方形/長方形 135"/>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7" name="直線コネクタ 136"/>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19" name="グループ化 18"/>
            <p:cNvGrpSpPr/>
            <p:nvPr/>
          </p:nvGrpSpPr>
          <p:grpSpPr>
            <a:xfrm>
              <a:off x="3852168" y="1899060"/>
              <a:ext cx="180024" cy="180024"/>
              <a:chOff x="3311832" y="2168832"/>
              <a:chExt cx="180024" cy="180024"/>
            </a:xfrm>
          </p:grpSpPr>
          <p:sp>
            <p:nvSpPr>
              <p:cNvPr id="133" name="正方形/長方形 132"/>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直線コネクタ 133"/>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20" name="グループ化 19"/>
            <p:cNvGrpSpPr/>
            <p:nvPr/>
          </p:nvGrpSpPr>
          <p:grpSpPr>
            <a:xfrm>
              <a:off x="4842300" y="1178964"/>
              <a:ext cx="180024" cy="180024"/>
              <a:chOff x="3311832" y="2168832"/>
              <a:chExt cx="180024" cy="180024"/>
            </a:xfrm>
          </p:grpSpPr>
          <p:sp>
            <p:nvSpPr>
              <p:cNvPr id="130" name="正方形/長方形 129"/>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1" name="直線コネクタ 130"/>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21" name="グループ化 20"/>
            <p:cNvGrpSpPr/>
            <p:nvPr/>
          </p:nvGrpSpPr>
          <p:grpSpPr>
            <a:xfrm>
              <a:off x="4842300" y="1899060"/>
              <a:ext cx="180024" cy="180024"/>
              <a:chOff x="3311832" y="2168832"/>
              <a:chExt cx="180024" cy="180024"/>
            </a:xfrm>
          </p:grpSpPr>
          <p:sp>
            <p:nvSpPr>
              <p:cNvPr id="127" name="正方形/長方形 126"/>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8" name="直線コネクタ 127"/>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22" name="グループ化 21"/>
            <p:cNvGrpSpPr/>
            <p:nvPr/>
          </p:nvGrpSpPr>
          <p:grpSpPr>
            <a:xfrm>
              <a:off x="4842300" y="2619156"/>
              <a:ext cx="180024" cy="180024"/>
              <a:chOff x="3311832" y="2168832"/>
              <a:chExt cx="180024" cy="180024"/>
            </a:xfrm>
          </p:grpSpPr>
          <p:sp>
            <p:nvSpPr>
              <p:cNvPr id="124" name="正方形/長方形 123"/>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5" name="直線コネクタ 124"/>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sp>
          <p:nvSpPr>
            <p:cNvPr id="23" name="正方形/長方形 22"/>
            <p:cNvSpPr/>
            <p:nvPr/>
          </p:nvSpPr>
          <p:spPr>
            <a:xfrm>
              <a:off x="2862074" y="2259110"/>
              <a:ext cx="180024" cy="180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smtClean="0">
                  <a:solidFill>
                    <a:schemeClr val="tx1"/>
                  </a:solidFill>
                </a:rPr>
                <a:t>WR1</a:t>
              </a:r>
              <a:endParaRPr kumimoji="1" lang="ja-JP" altLang="en-US" dirty="0">
                <a:solidFill>
                  <a:schemeClr val="tx1"/>
                </a:solidFill>
              </a:endParaRPr>
            </a:p>
          </p:txBody>
        </p:sp>
        <p:sp>
          <p:nvSpPr>
            <p:cNvPr id="24" name="正方形/長方形 23"/>
            <p:cNvSpPr/>
            <p:nvPr/>
          </p:nvSpPr>
          <p:spPr>
            <a:xfrm>
              <a:off x="2862036" y="1899060"/>
              <a:ext cx="180024" cy="180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smtClean="0">
                  <a:solidFill>
                    <a:schemeClr val="tx1"/>
                  </a:solidFill>
                </a:rPr>
                <a:t>BR1</a:t>
              </a:r>
              <a:endParaRPr kumimoji="1" lang="ja-JP" altLang="en-US" sz="1200" dirty="0">
                <a:solidFill>
                  <a:schemeClr val="tx1"/>
                </a:solidFill>
              </a:endParaRPr>
            </a:p>
          </p:txBody>
        </p:sp>
        <p:sp>
          <p:nvSpPr>
            <p:cNvPr id="25" name="正方形/長方形 24"/>
            <p:cNvSpPr/>
            <p:nvPr/>
          </p:nvSpPr>
          <p:spPr>
            <a:xfrm>
              <a:off x="4842300" y="2259108"/>
              <a:ext cx="180024" cy="180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smtClean="0">
                  <a:solidFill>
                    <a:schemeClr val="tx1"/>
                  </a:solidFill>
                </a:rPr>
                <a:t>WR2</a:t>
              </a:r>
              <a:endParaRPr kumimoji="1" lang="ja-JP" altLang="en-US" sz="1200" dirty="0">
                <a:solidFill>
                  <a:schemeClr val="tx1"/>
                </a:solidFill>
              </a:endParaRPr>
            </a:p>
          </p:txBody>
        </p:sp>
        <p:sp>
          <p:nvSpPr>
            <p:cNvPr id="26" name="正方形/長方形 25"/>
            <p:cNvSpPr/>
            <p:nvPr/>
          </p:nvSpPr>
          <p:spPr>
            <a:xfrm>
              <a:off x="4842300" y="2619156"/>
              <a:ext cx="180024" cy="180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smtClean="0">
                  <a:solidFill>
                    <a:schemeClr val="tx1"/>
                  </a:solidFill>
                </a:rPr>
                <a:t>BR2’</a:t>
              </a:r>
              <a:endParaRPr kumimoji="1" lang="ja-JP" altLang="en-US" sz="1200" dirty="0">
                <a:solidFill>
                  <a:schemeClr val="tx1"/>
                </a:solidFill>
              </a:endParaRPr>
            </a:p>
          </p:txBody>
        </p:sp>
        <p:sp>
          <p:nvSpPr>
            <p:cNvPr id="27" name="正方形/長方形 26"/>
            <p:cNvSpPr/>
            <p:nvPr/>
          </p:nvSpPr>
          <p:spPr>
            <a:xfrm rot="5400000">
              <a:off x="4347234" y="1403994"/>
              <a:ext cx="180024" cy="1170156"/>
            </a:xfrm>
            <a:prstGeom prst="rect">
              <a:avLst/>
            </a:prstGeom>
            <a:solidFill>
              <a:srgbClr val="0070C0">
                <a:alpha val="25000"/>
              </a:srgbClr>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rot="5400000">
              <a:off x="3357102" y="2124090"/>
              <a:ext cx="180024" cy="1170156"/>
            </a:xfrm>
            <a:prstGeom prst="rect">
              <a:avLst/>
            </a:prstGeom>
            <a:solidFill>
              <a:srgbClr val="0070C0">
                <a:alpha val="25000"/>
              </a:srgbClr>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p:nvGrpSpPr>
          <p:grpSpPr>
            <a:xfrm>
              <a:off x="4212216" y="2889192"/>
              <a:ext cx="360048" cy="360048"/>
              <a:chOff x="5292096" y="1268712"/>
              <a:chExt cx="360048" cy="360048"/>
            </a:xfrm>
          </p:grpSpPr>
          <p:sp>
            <p:nvSpPr>
              <p:cNvPr id="122" name="正方形/長方形 121"/>
              <p:cNvSpPr/>
              <p:nvPr/>
            </p:nvSpPr>
            <p:spPr>
              <a:xfrm rot="5400000">
                <a:off x="5337102" y="1313718"/>
                <a:ext cx="270036" cy="270036"/>
              </a:xfrm>
              <a:prstGeom prst="rect">
                <a:avLst/>
              </a:prstGeom>
              <a:solidFill>
                <a:srgbClr val="FFFF00">
                  <a:alpha val="50000"/>
                </a:srgbClr>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p:cNvSpPr/>
              <p:nvPr/>
            </p:nvSpPr>
            <p:spPr>
              <a:xfrm rot="5400000">
                <a:off x="5292096" y="1268712"/>
                <a:ext cx="360048" cy="36004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p:cNvGrpSpPr/>
            <p:nvPr/>
          </p:nvGrpSpPr>
          <p:grpSpPr>
            <a:xfrm>
              <a:off x="4302228" y="2979204"/>
              <a:ext cx="180024" cy="180024"/>
              <a:chOff x="3311832" y="2168832"/>
              <a:chExt cx="180024" cy="180024"/>
            </a:xfrm>
          </p:grpSpPr>
          <p:sp>
            <p:nvSpPr>
              <p:cNvPr id="119" name="正方形/長方形 118"/>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0" name="直線コネクタ 119"/>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31" name="グループ化 30"/>
            <p:cNvGrpSpPr/>
            <p:nvPr/>
          </p:nvGrpSpPr>
          <p:grpSpPr>
            <a:xfrm>
              <a:off x="3312096" y="1449000"/>
              <a:ext cx="360048" cy="360048"/>
              <a:chOff x="5292096" y="1268712"/>
              <a:chExt cx="360048" cy="360048"/>
            </a:xfrm>
          </p:grpSpPr>
          <p:sp>
            <p:nvSpPr>
              <p:cNvPr id="117" name="正方形/長方形 116"/>
              <p:cNvSpPr/>
              <p:nvPr/>
            </p:nvSpPr>
            <p:spPr>
              <a:xfrm rot="5400000">
                <a:off x="5337102" y="1313718"/>
                <a:ext cx="270036" cy="270036"/>
              </a:xfrm>
              <a:prstGeom prst="rect">
                <a:avLst/>
              </a:prstGeom>
              <a:solidFill>
                <a:srgbClr val="FFFF00">
                  <a:alpha val="50000"/>
                </a:srgbClr>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正方形/長方形 117"/>
              <p:cNvSpPr/>
              <p:nvPr/>
            </p:nvSpPr>
            <p:spPr>
              <a:xfrm rot="5400000">
                <a:off x="5292096" y="1268712"/>
                <a:ext cx="360048" cy="36004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p:nvGrpSpPr>
          <p:grpSpPr>
            <a:xfrm>
              <a:off x="3402108" y="1539012"/>
              <a:ext cx="180024" cy="180024"/>
              <a:chOff x="3311832" y="2168832"/>
              <a:chExt cx="180024" cy="180024"/>
            </a:xfrm>
          </p:grpSpPr>
          <p:sp>
            <p:nvSpPr>
              <p:cNvPr id="114" name="正方形/長方形 113"/>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5" name="直線コネクタ 114"/>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sp>
          <p:nvSpPr>
            <p:cNvPr id="33" name="正方形/長方形 32"/>
            <p:cNvSpPr/>
            <p:nvPr/>
          </p:nvSpPr>
          <p:spPr>
            <a:xfrm rot="5400000">
              <a:off x="3762156" y="2439132"/>
              <a:ext cx="1260168" cy="180024"/>
            </a:xfrm>
            <a:prstGeom prst="rect">
              <a:avLst/>
            </a:prstGeom>
            <a:solidFill>
              <a:srgbClr val="0070C0">
                <a:alpha val="25000"/>
              </a:srgbClr>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rot="5400000">
              <a:off x="2862036" y="2079084"/>
              <a:ext cx="1260168" cy="180024"/>
            </a:xfrm>
            <a:prstGeom prst="rect">
              <a:avLst/>
            </a:prstGeom>
            <a:solidFill>
              <a:srgbClr val="0070C0">
                <a:alpha val="25000"/>
              </a:srgbClr>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5" name="グループ化 34"/>
            <p:cNvGrpSpPr/>
            <p:nvPr/>
          </p:nvGrpSpPr>
          <p:grpSpPr>
            <a:xfrm>
              <a:off x="2231952" y="2169096"/>
              <a:ext cx="360048" cy="360048"/>
              <a:chOff x="5292096" y="1268712"/>
              <a:chExt cx="360048" cy="360048"/>
            </a:xfrm>
          </p:grpSpPr>
          <p:sp>
            <p:nvSpPr>
              <p:cNvPr id="112" name="正方形/長方形 111"/>
              <p:cNvSpPr/>
              <p:nvPr/>
            </p:nvSpPr>
            <p:spPr>
              <a:xfrm rot="5400000">
                <a:off x="5337102" y="1313718"/>
                <a:ext cx="270036" cy="270036"/>
              </a:xfrm>
              <a:prstGeom prst="rect">
                <a:avLst/>
              </a:prstGeom>
              <a:solidFill>
                <a:srgbClr val="FFFF00">
                  <a:alpha val="50000"/>
                </a:srgbClr>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rot="5400000">
                <a:off x="5292096" y="1268712"/>
                <a:ext cx="360048" cy="36004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p:cNvGrpSpPr/>
            <p:nvPr/>
          </p:nvGrpSpPr>
          <p:grpSpPr>
            <a:xfrm>
              <a:off x="5292360" y="2169096"/>
              <a:ext cx="360048" cy="360048"/>
              <a:chOff x="5292096" y="1268712"/>
              <a:chExt cx="360048" cy="360048"/>
            </a:xfrm>
          </p:grpSpPr>
          <p:sp>
            <p:nvSpPr>
              <p:cNvPr id="110" name="正方形/長方形 109"/>
              <p:cNvSpPr/>
              <p:nvPr/>
            </p:nvSpPr>
            <p:spPr>
              <a:xfrm rot="5400000">
                <a:off x="5337102" y="1313718"/>
                <a:ext cx="270036" cy="270036"/>
              </a:xfrm>
              <a:prstGeom prst="rect">
                <a:avLst/>
              </a:prstGeom>
              <a:solidFill>
                <a:srgbClr val="FFFF00">
                  <a:alpha val="50000"/>
                </a:srgbClr>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p:cNvSpPr/>
              <p:nvPr/>
            </p:nvSpPr>
            <p:spPr>
              <a:xfrm rot="5400000">
                <a:off x="5292096" y="1268712"/>
                <a:ext cx="360048" cy="36004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p:nvGrpSpPr>
          <p:grpSpPr>
            <a:xfrm>
              <a:off x="2321964" y="2259108"/>
              <a:ext cx="180024" cy="180024"/>
              <a:chOff x="3311832" y="2168832"/>
              <a:chExt cx="180024" cy="180024"/>
            </a:xfrm>
          </p:grpSpPr>
          <p:sp>
            <p:nvSpPr>
              <p:cNvPr id="107" name="正方形/長方形 106"/>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コネクタ 107"/>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38" name="グループ化 37"/>
            <p:cNvGrpSpPr/>
            <p:nvPr/>
          </p:nvGrpSpPr>
          <p:grpSpPr>
            <a:xfrm>
              <a:off x="5382372" y="2259108"/>
              <a:ext cx="180024" cy="180024"/>
              <a:chOff x="3311832" y="2168832"/>
              <a:chExt cx="180024" cy="180024"/>
            </a:xfrm>
          </p:grpSpPr>
          <p:sp>
            <p:nvSpPr>
              <p:cNvPr id="104" name="正方形/長方形 103"/>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5" name="直線コネクタ 104"/>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sp>
          <p:nvSpPr>
            <p:cNvPr id="39" name="正方形/長方形 38"/>
            <p:cNvSpPr/>
            <p:nvPr/>
          </p:nvSpPr>
          <p:spPr>
            <a:xfrm rot="16200000" flipV="1">
              <a:off x="4819807" y="2236615"/>
              <a:ext cx="2205273" cy="540072"/>
            </a:xfrm>
            <a:prstGeom prst="rect">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rot="16200000" flipV="1">
              <a:off x="5719941" y="1921566"/>
              <a:ext cx="2205246" cy="540072"/>
            </a:xfrm>
            <a:prstGeom prst="rect">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rot="16200000" flipV="1">
              <a:off x="6259961" y="1201495"/>
              <a:ext cx="180024" cy="1575153"/>
            </a:xfrm>
            <a:prstGeom prst="rect">
              <a:avLst/>
            </a:prstGeom>
            <a:solidFill>
              <a:srgbClr val="FFFF00">
                <a:alpha val="50000"/>
              </a:srgbClr>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rot="16200000" flipV="1">
              <a:off x="6259961" y="1921591"/>
              <a:ext cx="180024" cy="1575153"/>
            </a:xfrm>
            <a:prstGeom prst="rect">
              <a:avLst/>
            </a:prstGeom>
            <a:solidFill>
              <a:srgbClr val="FFFF00">
                <a:alpha val="50000"/>
              </a:srgbClr>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p:cNvGrpSpPr/>
            <p:nvPr/>
          </p:nvGrpSpPr>
          <p:grpSpPr>
            <a:xfrm flipV="1">
              <a:off x="5832432" y="3339252"/>
              <a:ext cx="180024" cy="180024"/>
              <a:chOff x="3311832" y="2168832"/>
              <a:chExt cx="180024" cy="180024"/>
            </a:xfrm>
          </p:grpSpPr>
          <p:sp>
            <p:nvSpPr>
              <p:cNvPr id="101" name="正方形/長方形 100"/>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2" name="直線コネクタ 101"/>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44" name="グループ化 43"/>
            <p:cNvGrpSpPr/>
            <p:nvPr/>
          </p:nvGrpSpPr>
          <p:grpSpPr>
            <a:xfrm flipV="1">
              <a:off x="5832432" y="2259108"/>
              <a:ext cx="180024" cy="180024"/>
              <a:chOff x="3311832" y="2168832"/>
              <a:chExt cx="180024" cy="180024"/>
            </a:xfrm>
          </p:grpSpPr>
          <p:sp>
            <p:nvSpPr>
              <p:cNvPr id="98" name="正方形/長方形 97"/>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コネクタ 98"/>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flipV="1">
              <a:off x="5832396" y="1494027"/>
              <a:ext cx="180024" cy="180024"/>
              <a:chOff x="3311832" y="2168832"/>
              <a:chExt cx="180024" cy="180024"/>
            </a:xfrm>
          </p:grpSpPr>
          <p:sp>
            <p:nvSpPr>
              <p:cNvPr id="95" name="正方形/長方形 94"/>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6" name="直線コネクタ 95"/>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46" name="グループ化 45"/>
            <p:cNvGrpSpPr/>
            <p:nvPr/>
          </p:nvGrpSpPr>
          <p:grpSpPr>
            <a:xfrm flipV="1">
              <a:off x="6732516" y="3024197"/>
              <a:ext cx="180024" cy="180024"/>
              <a:chOff x="3311832" y="2168832"/>
              <a:chExt cx="180024" cy="180024"/>
            </a:xfrm>
          </p:grpSpPr>
          <p:sp>
            <p:nvSpPr>
              <p:cNvPr id="92" name="正方形/長方形 91"/>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3" name="直線コネクタ 92"/>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47" name="グループ化 46"/>
            <p:cNvGrpSpPr/>
            <p:nvPr/>
          </p:nvGrpSpPr>
          <p:grpSpPr>
            <a:xfrm flipV="1">
              <a:off x="6732552" y="2259108"/>
              <a:ext cx="180024" cy="180024"/>
              <a:chOff x="3311832" y="2168832"/>
              <a:chExt cx="180024" cy="180024"/>
            </a:xfrm>
          </p:grpSpPr>
          <p:sp>
            <p:nvSpPr>
              <p:cNvPr id="89" name="正方形/長方形 88"/>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0" name="直線コネクタ 89"/>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48" name="グループ化 47"/>
            <p:cNvGrpSpPr/>
            <p:nvPr/>
          </p:nvGrpSpPr>
          <p:grpSpPr>
            <a:xfrm flipV="1">
              <a:off x="6732552" y="1178964"/>
              <a:ext cx="180024" cy="180024"/>
              <a:chOff x="3311832" y="2168832"/>
              <a:chExt cx="180024" cy="180024"/>
            </a:xfrm>
          </p:grpSpPr>
          <p:sp>
            <p:nvSpPr>
              <p:cNvPr id="86" name="正方形/長方形 85"/>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7" name="直線コネクタ 86"/>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sp>
          <p:nvSpPr>
            <p:cNvPr id="49" name="正方形/長方形 48"/>
            <p:cNvSpPr/>
            <p:nvPr/>
          </p:nvSpPr>
          <p:spPr>
            <a:xfrm rot="16200000" flipV="1">
              <a:off x="6755026" y="1291464"/>
              <a:ext cx="180038" cy="675133"/>
            </a:xfrm>
            <a:prstGeom prst="rect">
              <a:avLst/>
            </a:prstGeom>
            <a:solidFill>
              <a:srgbClr val="FFFF00">
                <a:alpha val="50000"/>
              </a:srgbClr>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rot="16200000" flipV="1">
              <a:off x="5809911" y="2731689"/>
              <a:ext cx="180024" cy="675053"/>
            </a:xfrm>
            <a:prstGeom prst="rect">
              <a:avLst/>
            </a:prstGeom>
            <a:solidFill>
              <a:srgbClr val="FFFF00">
                <a:alpha val="50000"/>
              </a:srgbClr>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6282492" y="2619156"/>
              <a:ext cx="270036" cy="180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smtClean="0">
                  <a:solidFill>
                    <a:schemeClr val="tx1"/>
                  </a:solidFill>
                </a:rPr>
                <a:t>WW1</a:t>
              </a:r>
              <a:endParaRPr kumimoji="1" lang="ja-JP" altLang="en-US" sz="1200" dirty="0">
                <a:solidFill>
                  <a:schemeClr val="tx1"/>
                </a:solidFill>
              </a:endParaRPr>
            </a:p>
          </p:txBody>
        </p:sp>
        <p:sp>
          <p:nvSpPr>
            <p:cNvPr id="52" name="正方形/長方形 51"/>
            <p:cNvSpPr/>
            <p:nvPr/>
          </p:nvSpPr>
          <p:spPr>
            <a:xfrm>
              <a:off x="5832432" y="2979204"/>
              <a:ext cx="180024" cy="180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smtClean="0">
                  <a:solidFill>
                    <a:schemeClr val="tx1"/>
                  </a:solidFill>
                </a:rPr>
                <a:t>BW1’</a:t>
              </a:r>
              <a:endParaRPr kumimoji="1" lang="ja-JP" altLang="en-US" sz="1200" dirty="0">
                <a:solidFill>
                  <a:schemeClr val="tx1"/>
                </a:solidFill>
              </a:endParaRPr>
            </a:p>
          </p:txBody>
        </p:sp>
        <p:sp>
          <p:nvSpPr>
            <p:cNvPr id="53" name="正方形/長方形 52"/>
            <p:cNvSpPr/>
            <p:nvPr/>
          </p:nvSpPr>
          <p:spPr>
            <a:xfrm>
              <a:off x="6282492" y="1899060"/>
              <a:ext cx="270036" cy="180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smtClean="0">
                  <a:solidFill>
                    <a:schemeClr val="tx1"/>
                  </a:solidFill>
                </a:rPr>
                <a:t>WW2</a:t>
              </a:r>
              <a:endParaRPr kumimoji="1" lang="ja-JP" altLang="en-US" dirty="0">
                <a:solidFill>
                  <a:schemeClr val="tx1"/>
                </a:solidFill>
              </a:endParaRPr>
            </a:p>
          </p:txBody>
        </p:sp>
        <p:sp>
          <p:nvSpPr>
            <p:cNvPr id="54" name="正方形/長方形 53"/>
            <p:cNvSpPr/>
            <p:nvPr/>
          </p:nvSpPr>
          <p:spPr>
            <a:xfrm>
              <a:off x="6732552" y="1539012"/>
              <a:ext cx="180024" cy="180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smtClean="0">
                  <a:solidFill>
                    <a:schemeClr val="tx1"/>
                  </a:solidFill>
                </a:rPr>
                <a:t>BW2’</a:t>
              </a:r>
              <a:endParaRPr kumimoji="1" lang="ja-JP" altLang="en-US" sz="1200" dirty="0">
                <a:solidFill>
                  <a:schemeClr val="tx1"/>
                </a:solidFill>
              </a:endParaRPr>
            </a:p>
          </p:txBody>
        </p:sp>
        <p:grpSp>
          <p:nvGrpSpPr>
            <p:cNvPr id="55" name="グループ化 54"/>
            <p:cNvGrpSpPr/>
            <p:nvPr/>
          </p:nvGrpSpPr>
          <p:grpSpPr>
            <a:xfrm flipV="1">
              <a:off x="7092600" y="2529144"/>
              <a:ext cx="360048" cy="360048"/>
              <a:chOff x="5292096" y="1268712"/>
              <a:chExt cx="360048" cy="360048"/>
            </a:xfrm>
          </p:grpSpPr>
          <p:sp>
            <p:nvSpPr>
              <p:cNvPr id="84" name="正方形/長方形 83"/>
              <p:cNvSpPr/>
              <p:nvPr/>
            </p:nvSpPr>
            <p:spPr>
              <a:xfrm rot="5400000">
                <a:off x="5337102" y="1313718"/>
                <a:ext cx="270036" cy="270036"/>
              </a:xfrm>
              <a:prstGeom prst="rect">
                <a:avLst/>
              </a:prstGeom>
              <a:solidFill>
                <a:srgbClr val="FFFF00">
                  <a:alpha val="50000"/>
                </a:srgbClr>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p:cNvSpPr/>
              <p:nvPr/>
            </p:nvSpPr>
            <p:spPr>
              <a:xfrm rot="5400000">
                <a:off x="5292096" y="1268712"/>
                <a:ext cx="360048" cy="36004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p:cNvGrpSpPr/>
            <p:nvPr/>
          </p:nvGrpSpPr>
          <p:grpSpPr>
            <a:xfrm flipV="1">
              <a:off x="7092600" y="1809048"/>
              <a:ext cx="360048" cy="360048"/>
              <a:chOff x="5292096" y="1268712"/>
              <a:chExt cx="360048" cy="360048"/>
            </a:xfrm>
          </p:grpSpPr>
          <p:sp>
            <p:nvSpPr>
              <p:cNvPr id="82" name="正方形/長方形 81"/>
              <p:cNvSpPr/>
              <p:nvPr/>
            </p:nvSpPr>
            <p:spPr>
              <a:xfrm rot="5400000">
                <a:off x="5337102" y="1313718"/>
                <a:ext cx="270036" cy="270036"/>
              </a:xfrm>
              <a:prstGeom prst="rect">
                <a:avLst/>
              </a:prstGeom>
              <a:solidFill>
                <a:srgbClr val="FFFF00">
                  <a:alpha val="50000"/>
                </a:srgbClr>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p:cNvSpPr/>
              <p:nvPr/>
            </p:nvSpPr>
            <p:spPr>
              <a:xfrm rot="5400000">
                <a:off x="5292096" y="1268712"/>
                <a:ext cx="360048" cy="36004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p:cNvGrpSpPr/>
            <p:nvPr/>
          </p:nvGrpSpPr>
          <p:grpSpPr>
            <a:xfrm flipV="1">
              <a:off x="7182612" y="1899060"/>
              <a:ext cx="180024" cy="180024"/>
              <a:chOff x="3311832" y="2168832"/>
              <a:chExt cx="180024" cy="180024"/>
            </a:xfrm>
          </p:grpSpPr>
          <p:sp>
            <p:nvSpPr>
              <p:cNvPr id="79" name="正方形/長方形 78"/>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0" name="直線コネクタ 79"/>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58" name="グループ化 57"/>
            <p:cNvGrpSpPr/>
            <p:nvPr/>
          </p:nvGrpSpPr>
          <p:grpSpPr>
            <a:xfrm flipV="1">
              <a:off x="7182612" y="2619156"/>
              <a:ext cx="180024" cy="180024"/>
              <a:chOff x="3311832" y="2168832"/>
              <a:chExt cx="180024" cy="180024"/>
            </a:xfrm>
          </p:grpSpPr>
          <p:sp>
            <p:nvSpPr>
              <p:cNvPr id="76" name="正方形/長方形 75"/>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直線コネクタ 76"/>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59" name="グループ化 58"/>
            <p:cNvGrpSpPr/>
            <p:nvPr/>
          </p:nvGrpSpPr>
          <p:grpSpPr>
            <a:xfrm flipV="1">
              <a:off x="6192444" y="1404015"/>
              <a:ext cx="360048" cy="360048"/>
              <a:chOff x="5292096" y="1268712"/>
              <a:chExt cx="360048" cy="360048"/>
            </a:xfrm>
          </p:grpSpPr>
          <p:sp>
            <p:nvSpPr>
              <p:cNvPr id="74" name="正方形/長方形 73"/>
              <p:cNvSpPr/>
              <p:nvPr/>
            </p:nvSpPr>
            <p:spPr>
              <a:xfrm rot="5400000">
                <a:off x="5337102" y="1313718"/>
                <a:ext cx="270036" cy="270036"/>
              </a:xfrm>
              <a:prstGeom prst="rect">
                <a:avLst/>
              </a:prstGeom>
              <a:solidFill>
                <a:srgbClr val="FFFF00">
                  <a:alpha val="50000"/>
                </a:srgbClr>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rot="5400000">
                <a:off x="5292096" y="1268712"/>
                <a:ext cx="360048" cy="36004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p:cNvGrpSpPr/>
            <p:nvPr/>
          </p:nvGrpSpPr>
          <p:grpSpPr>
            <a:xfrm flipV="1">
              <a:off x="6192444" y="2934185"/>
              <a:ext cx="360048" cy="360048"/>
              <a:chOff x="5292096" y="1268712"/>
              <a:chExt cx="360048" cy="360048"/>
            </a:xfrm>
          </p:grpSpPr>
          <p:sp>
            <p:nvSpPr>
              <p:cNvPr id="72" name="正方形/長方形 71"/>
              <p:cNvSpPr/>
              <p:nvPr/>
            </p:nvSpPr>
            <p:spPr>
              <a:xfrm rot="5400000">
                <a:off x="5337102" y="1313718"/>
                <a:ext cx="270036" cy="270036"/>
              </a:xfrm>
              <a:prstGeom prst="rect">
                <a:avLst/>
              </a:prstGeom>
              <a:solidFill>
                <a:srgbClr val="FFFF00">
                  <a:alpha val="50000"/>
                </a:srgbClr>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rot="5400000">
                <a:off x="5292096" y="1268712"/>
                <a:ext cx="360048" cy="36004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p:cNvGrpSpPr/>
            <p:nvPr/>
          </p:nvGrpSpPr>
          <p:grpSpPr>
            <a:xfrm flipV="1">
              <a:off x="6282456" y="3024197"/>
              <a:ext cx="180024" cy="180024"/>
              <a:chOff x="3311832" y="2168832"/>
              <a:chExt cx="180024" cy="180024"/>
            </a:xfrm>
          </p:grpSpPr>
          <p:sp>
            <p:nvSpPr>
              <p:cNvPr id="69" name="正方形/長方形 68"/>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0" name="直線コネクタ 69"/>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grpSp>
          <p:nvGrpSpPr>
            <p:cNvPr id="62" name="グループ化 61"/>
            <p:cNvGrpSpPr/>
            <p:nvPr/>
          </p:nvGrpSpPr>
          <p:grpSpPr>
            <a:xfrm flipV="1">
              <a:off x="6282456" y="1494027"/>
              <a:ext cx="180024" cy="180024"/>
              <a:chOff x="3311832" y="2168832"/>
              <a:chExt cx="180024" cy="180024"/>
            </a:xfrm>
          </p:grpSpPr>
          <p:sp>
            <p:nvSpPr>
              <p:cNvPr id="66" name="正方形/長方形 65"/>
              <p:cNvSpPr/>
              <p:nvPr/>
            </p:nvSpPr>
            <p:spPr>
              <a:xfrm rot="5400000">
                <a:off x="3311832" y="2168832"/>
                <a:ext cx="180024" cy="18002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 name="直線コネクタ 66"/>
              <p:cNvCxnSpPr/>
              <p:nvPr/>
            </p:nvCxnSpPr>
            <p:spPr>
              <a:xfrm>
                <a:off x="3311832" y="2168832"/>
                <a:ext cx="180024" cy="1800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H="1">
                <a:off x="3311832" y="2168832"/>
                <a:ext cx="180024" cy="180024"/>
              </a:xfrm>
              <a:prstGeom prst="line">
                <a:avLst/>
              </a:prstGeom>
              <a:ln w="6350"/>
            </p:spPr>
            <p:style>
              <a:lnRef idx="1">
                <a:schemeClr val="accent1"/>
              </a:lnRef>
              <a:fillRef idx="0">
                <a:schemeClr val="accent1"/>
              </a:fillRef>
              <a:effectRef idx="0">
                <a:schemeClr val="accent1"/>
              </a:effectRef>
              <a:fontRef idx="minor">
                <a:schemeClr val="tx1"/>
              </a:fontRef>
            </p:style>
          </p:cxnSp>
        </p:grpSp>
        <p:sp>
          <p:nvSpPr>
            <p:cNvPr id="63" name="正方形/長方形 62"/>
            <p:cNvSpPr/>
            <p:nvPr/>
          </p:nvSpPr>
          <p:spPr>
            <a:xfrm rot="16200000" flipV="1">
              <a:off x="6507486" y="2799167"/>
              <a:ext cx="180024" cy="630084"/>
            </a:xfrm>
            <a:prstGeom prst="rect">
              <a:avLst/>
            </a:prstGeom>
            <a:solidFill>
              <a:srgbClr val="0070C0">
                <a:alpha val="25000"/>
              </a:srgbClr>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rot="16200000" flipV="1">
              <a:off x="6057426" y="1268997"/>
              <a:ext cx="180024" cy="630084"/>
            </a:xfrm>
            <a:prstGeom prst="rect">
              <a:avLst/>
            </a:prstGeom>
            <a:solidFill>
              <a:srgbClr val="0070C0">
                <a:alpha val="25000"/>
              </a:srgbClr>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rot="5400000">
              <a:off x="3762156" y="-81204"/>
              <a:ext cx="2160288" cy="4860648"/>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7" name="角丸四角形 176"/>
          <p:cNvSpPr/>
          <p:nvPr/>
        </p:nvSpPr>
        <p:spPr bwMode="auto">
          <a:xfrm>
            <a:off x="5562011" y="4419011"/>
            <a:ext cx="450005" cy="990011"/>
          </a:xfrm>
          <a:prstGeom prst="roundRect">
            <a:avLst/>
          </a:prstGeom>
          <a:noFill/>
          <a:ln w="47625">
            <a:solidFill>
              <a:schemeClr val="accent2"/>
            </a:solidFill>
            <a:headEnd/>
            <a:tailEnd type="triangle" w="sm" len="med"/>
          </a:ln>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180" name="Freeform 9"/>
          <p:cNvSpPr>
            <a:spLocks/>
          </p:cNvSpPr>
          <p:nvPr/>
        </p:nvSpPr>
        <p:spPr bwMode="auto">
          <a:xfrm>
            <a:off x="2231974" y="4329010"/>
            <a:ext cx="720750" cy="719137"/>
          </a:xfrm>
          <a:custGeom>
            <a:avLst/>
            <a:gdLst/>
            <a:ahLst/>
            <a:cxnLst>
              <a:cxn ang="0">
                <a:pos x="0" y="453"/>
              </a:cxn>
              <a:cxn ang="0">
                <a:pos x="511" y="453"/>
              </a:cxn>
              <a:cxn ang="0">
                <a:pos x="454" y="0"/>
              </a:cxn>
              <a:cxn ang="0">
                <a:pos x="57" y="0"/>
              </a:cxn>
              <a:cxn ang="0">
                <a:pos x="0" y="453"/>
              </a:cxn>
            </a:cxnLst>
            <a:rect l="0" t="0" r="r" b="b"/>
            <a:pathLst>
              <a:path w="511" h="453">
                <a:moveTo>
                  <a:pt x="0" y="453"/>
                </a:moveTo>
                <a:lnTo>
                  <a:pt x="511" y="453"/>
                </a:lnTo>
                <a:lnTo>
                  <a:pt x="454" y="0"/>
                </a:lnTo>
                <a:lnTo>
                  <a:pt x="57" y="0"/>
                </a:lnTo>
                <a:lnTo>
                  <a:pt x="0" y="453"/>
                </a:lnTo>
                <a:close/>
              </a:path>
            </a:pathLst>
          </a:cu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endParaRPr lang="ja-JP" altLang="en-US">
              <a:latin typeface="+mn-lt"/>
            </a:endParaRPr>
          </a:p>
        </p:txBody>
      </p:sp>
      <p:sp>
        <p:nvSpPr>
          <p:cNvPr id="181" name="正方形/長方形 180"/>
          <p:cNvSpPr/>
          <p:nvPr/>
        </p:nvSpPr>
        <p:spPr bwMode="auto">
          <a:xfrm>
            <a:off x="1151774" y="5049120"/>
            <a:ext cx="2880384" cy="27003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36000" tIns="0" rIns="3600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dirty="0" smtClean="0">
              <a:ln>
                <a:noFill/>
              </a:ln>
              <a:solidFill>
                <a:schemeClr val="tx1"/>
              </a:solidFill>
              <a:effectLst/>
            </a:endParaRPr>
          </a:p>
        </p:txBody>
      </p:sp>
      <p:sp>
        <p:nvSpPr>
          <p:cNvPr id="182" name="Rectangle 8"/>
          <p:cNvSpPr>
            <a:spLocks noChangeArrowheads="1"/>
          </p:cNvSpPr>
          <p:nvPr/>
        </p:nvSpPr>
        <p:spPr bwMode="auto">
          <a:xfrm>
            <a:off x="1151804" y="5318827"/>
            <a:ext cx="2879725" cy="143986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ja-JP" altLang="en-US">
              <a:latin typeface="+mn-lt"/>
            </a:endParaRPr>
          </a:p>
        </p:txBody>
      </p:sp>
      <p:sp>
        <p:nvSpPr>
          <p:cNvPr id="183" name="Freeform 6"/>
          <p:cNvSpPr>
            <a:spLocks/>
          </p:cNvSpPr>
          <p:nvPr/>
        </p:nvSpPr>
        <p:spPr bwMode="auto">
          <a:xfrm>
            <a:off x="1151804" y="5318827"/>
            <a:ext cx="720725" cy="719137"/>
          </a:xfrm>
          <a:custGeom>
            <a:avLst/>
            <a:gdLst/>
            <a:ahLst/>
            <a:cxnLst>
              <a:cxn ang="0">
                <a:pos x="0" y="0"/>
              </a:cxn>
              <a:cxn ang="0">
                <a:pos x="454" y="0"/>
              </a:cxn>
              <a:cxn ang="0">
                <a:pos x="227" y="453"/>
              </a:cxn>
              <a:cxn ang="0">
                <a:pos x="0" y="453"/>
              </a:cxn>
            </a:cxnLst>
            <a:rect l="0" t="0" r="r" b="b"/>
            <a:pathLst>
              <a:path w="454" h="453">
                <a:moveTo>
                  <a:pt x="0" y="0"/>
                </a:moveTo>
                <a:lnTo>
                  <a:pt x="454" y="0"/>
                </a:lnTo>
                <a:lnTo>
                  <a:pt x="227" y="453"/>
                </a:lnTo>
                <a:lnTo>
                  <a:pt x="0" y="453"/>
                </a:lnTo>
              </a:path>
            </a:pathLst>
          </a:cu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endParaRPr lang="ja-JP" altLang="en-US">
              <a:latin typeface="+mn-lt"/>
            </a:endParaRPr>
          </a:p>
        </p:txBody>
      </p:sp>
      <p:sp>
        <p:nvSpPr>
          <p:cNvPr id="184" name="Freeform 7"/>
          <p:cNvSpPr>
            <a:spLocks/>
          </p:cNvSpPr>
          <p:nvPr/>
        </p:nvSpPr>
        <p:spPr bwMode="auto">
          <a:xfrm flipH="1">
            <a:off x="3312392" y="5318827"/>
            <a:ext cx="720725" cy="719137"/>
          </a:xfrm>
          <a:custGeom>
            <a:avLst/>
            <a:gdLst/>
            <a:ahLst/>
            <a:cxnLst>
              <a:cxn ang="0">
                <a:pos x="0" y="0"/>
              </a:cxn>
              <a:cxn ang="0">
                <a:pos x="454" y="0"/>
              </a:cxn>
              <a:cxn ang="0">
                <a:pos x="227" y="453"/>
              </a:cxn>
              <a:cxn ang="0">
                <a:pos x="0" y="453"/>
              </a:cxn>
            </a:cxnLst>
            <a:rect l="0" t="0" r="r" b="b"/>
            <a:pathLst>
              <a:path w="454" h="453">
                <a:moveTo>
                  <a:pt x="0" y="0"/>
                </a:moveTo>
                <a:lnTo>
                  <a:pt x="454" y="0"/>
                </a:lnTo>
                <a:lnTo>
                  <a:pt x="227" y="453"/>
                </a:lnTo>
                <a:lnTo>
                  <a:pt x="0" y="453"/>
                </a:lnTo>
              </a:path>
            </a:pathLst>
          </a:cu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endParaRPr lang="ja-JP" altLang="en-US">
              <a:latin typeface="+mn-lt"/>
            </a:endParaRPr>
          </a:p>
        </p:txBody>
      </p:sp>
      <p:sp>
        <p:nvSpPr>
          <p:cNvPr id="185" name="Line 10"/>
          <p:cNvSpPr>
            <a:spLocks noChangeShapeType="1"/>
          </p:cNvSpPr>
          <p:nvPr/>
        </p:nvSpPr>
        <p:spPr bwMode="auto">
          <a:xfrm>
            <a:off x="1151774" y="5049120"/>
            <a:ext cx="2879725" cy="0"/>
          </a:xfrm>
          <a:prstGeom prst="line">
            <a:avLst/>
          </a:prstGeom>
          <a:noFill/>
          <a:ln w="19050">
            <a:solidFill>
              <a:schemeClr val="tx1"/>
            </a:solidFill>
            <a:round/>
            <a:headEnd/>
            <a:tailEnd/>
          </a:ln>
          <a:effectLst/>
        </p:spPr>
        <p:txBody>
          <a:bodyPr/>
          <a:lstStyle/>
          <a:p>
            <a:endParaRPr lang="ja-JP" altLang="en-US">
              <a:latin typeface="+mn-lt"/>
            </a:endParaRPr>
          </a:p>
        </p:txBody>
      </p:sp>
      <p:sp>
        <p:nvSpPr>
          <p:cNvPr id="186" name="Line 11"/>
          <p:cNvSpPr>
            <a:spLocks noChangeShapeType="1"/>
          </p:cNvSpPr>
          <p:nvPr/>
        </p:nvSpPr>
        <p:spPr bwMode="auto">
          <a:xfrm>
            <a:off x="1151804" y="6758689"/>
            <a:ext cx="2879725" cy="0"/>
          </a:xfrm>
          <a:prstGeom prst="line">
            <a:avLst/>
          </a:prstGeom>
          <a:noFill/>
          <a:ln w="19050">
            <a:solidFill>
              <a:schemeClr val="tx1"/>
            </a:solidFill>
            <a:round/>
            <a:headEnd/>
            <a:tailEnd/>
          </a:ln>
          <a:effectLst/>
        </p:spPr>
        <p:txBody>
          <a:bodyPr/>
          <a:lstStyle/>
          <a:p>
            <a:endParaRPr lang="ja-JP" altLang="en-US">
              <a:latin typeface="+mn-lt"/>
            </a:endParaRPr>
          </a:p>
        </p:txBody>
      </p:sp>
      <p:sp>
        <p:nvSpPr>
          <p:cNvPr id="187" name="Rectangle 12"/>
          <p:cNvSpPr>
            <a:spLocks noChangeArrowheads="1"/>
          </p:cNvSpPr>
          <p:nvPr/>
        </p:nvSpPr>
        <p:spPr bwMode="auto">
          <a:xfrm>
            <a:off x="1151804" y="5499802"/>
            <a:ext cx="360363" cy="358775"/>
          </a:xfrm>
          <a:prstGeom prst="rect">
            <a:avLst/>
          </a:prstGeom>
          <a:noFill/>
          <a:ln w="9525">
            <a:noFill/>
            <a:miter lim="800000"/>
            <a:headEnd/>
            <a:tailEnd/>
          </a:ln>
          <a:effectLst/>
        </p:spPr>
        <p:txBody>
          <a:bodyPr wrap="none" anchor="ctr"/>
          <a:lstStyle/>
          <a:p>
            <a:pPr algn="ctr"/>
            <a:r>
              <a:rPr lang="en-US" altLang="ja-JP" baseline="0">
                <a:latin typeface="+mn-lt"/>
              </a:rPr>
              <a:t>S</a:t>
            </a:r>
          </a:p>
        </p:txBody>
      </p:sp>
      <p:sp>
        <p:nvSpPr>
          <p:cNvPr id="188" name="Rectangle 15"/>
          <p:cNvSpPr>
            <a:spLocks noChangeArrowheads="1"/>
          </p:cNvSpPr>
          <p:nvPr/>
        </p:nvSpPr>
        <p:spPr bwMode="auto">
          <a:xfrm>
            <a:off x="3672754" y="5499802"/>
            <a:ext cx="360363" cy="358775"/>
          </a:xfrm>
          <a:prstGeom prst="rect">
            <a:avLst/>
          </a:prstGeom>
          <a:noFill/>
          <a:ln w="9525">
            <a:noFill/>
            <a:miter lim="800000"/>
            <a:headEnd/>
            <a:tailEnd/>
          </a:ln>
          <a:effectLst/>
        </p:spPr>
        <p:txBody>
          <a:bodyPr wrap="none" anchor="ctr"/>
          <a:lstStyle/>
          <a:p>
            <a:pPr algn="ctr"/>
            <a:r>
              <a:rPr lang="en-US" altLang="ja-JP" baseline="0">
                <a:latin typeface="+mn-lt"/>
              </a:rPr>
              <a:t>D</a:t>
            </a:r>
          </a:p>
        </p:txBody>
      </p:sp>
      <p:sp>
        <p:nvSpPr>
          <p:cNvPr id="189" name="Rectangle 16"/>
          <p:cNvSpPr>
            <a:spLocks noChangeArrowheads="1"/>
          </p:cNvSpPr>
          <p:nvPr/>
        </p:nvSpPr>
        <p:spPr bwMode="auto">
          <a:xfrm>
            <a:off x="2412948" y="4508397"/>
            <a:ext cx="360363" cy="358775"/>
          </a:xfrm>
          <a:prstGeom prst="rect">
            <a:avLst/>
          </a:prstGeom>
          <a:noFill/>
          <a:ln w="9525">
            <a:noFill/>
            <a:miter lim="800000"/>
            <a:headEnd/>
            <a:tailEnd/>
          </a:ln>
          <a:effectLst/>
        </p:spPr>
        <p:txBody>
          <a:bodyPr wrap="none" anchor="ctr"/>
          <a:lstStyle/>
          <a:p>
            <a:pPr algn="ctr"/>
            <a:r>
              <a:rPr lang="en-US" altLang="ja-JP" baseline="0">
                <a:latin typeface="+mn-lt"/>
              </a:rPr>
              <a:t>G</a:t>
            </a:r>
          </a:p>
        </p:txBody>
      </p:sp>
      <p:cxnSp>
        <p:nvCxnSpPr>
          <p:cNvPr id="190" name="直線矢印コネクタ 189"/>
          <p:cNvCxnSpPr/>
          <p:nvPr/>
        </p:nvCxnSpPr>
        <p:spPr bwMode="auto">
          <a:xfrm>
            <a:off x="2231918" y="5679204"/>
            <a:ext cx="0" cy="720096"/>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191" name="直線矢印コネクタ 190"/>
          <p:cNvCxnSpPr/>
          <p:nvPr/>
        </p:nvCxnSpPr>
        <p:spPr bwMode="auto">
          <a:xfrm>
            <a:off x="2591966" y="5679204"/>
            <a:ext cx="0" cy="720096"/>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192" name="直線矢印コネクタ 191"/>
          <p:cNvCxnSpPr/>
          <p:nvPr/>
        </p:nvCxnSpPr>
        <p:spPr bwMode="auto">
          <a:xfrm>
            <a:off x="2952014" y="5679204"/>
            <a:ext cx="0" cy="720096"/>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grpSp>
        <p:nvGrpSpPr>
          <p:cNvPr id="193" name="グループ化 192"/>
          <p:cNvGrpSpPr/>
          <p:nvPr/>
        </p:nvGrpSpPr>
        <p:grpSpPr>
          <a:xfrm>
            <a:off x="2142404" y="5949064"/>
            <a:ext cx="900113" cy="180975"/>
            <a:chOff x="1962150" y="5499100"/>
            <a:chExt cx="900113" cy="180975"/>
          </a:xfrm>
        </p:grpSpPr>
        <p:grpSp>
          <p:nvGrpSpPr>
            <p:cNvPr id="194" name="Group 19"/>
            <p:cNvGrpSpPr>
              <a:grpSpLocks/>
            </p:cNvGrpSpPr>
            <p:nvPr/>
          </p:nvGrpSpPr>
          <p:grpSpPr bwMode="auto">
            <a:xfrm>
              <a:off x="1962150" y="5499100"/>
              <a:ext cx="180975" cy="180975"/>
              <a:chOff x="2823" y="3464"/>
              <a:chExt cx="114" cy="114"/>
            </a:xfrm>
          </p:grpSpPr>
          <p:sp>
            <p:nvSpPr>
              <p:cNvPr id="201" name="Oval 17"/>
              <p:cNvSpPr>
                <a:spLocks noChangeArrowheads="1"/>
              </p:cNvSpPr>
              <p:nvPr/>
            </p:nvSpPr>
            <p:spPr bwMode="auto">
              <a:xfrm>
                <a:off x="2823" y="3464"/>
                <a:ext cx="114" cy="114"/>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ja-JP" altLang="en-US">
                  <a:latin typeface="+mn-lt"/>
                </a:endParaRPr>
              </a:p>
            </p:txBody>
          </p:sp>
          <p:sp>
            <p:nvSpPr>
              <p:cNvPr id="202" name="Line 18"/>
              <p:cNvSpPr>
                <a:spLocks noChangeShapeType="1"/>
              </p:cNvSpPr>
              <p:nvPr/>
            </p:nvSpPr>
            <p:spPr bwMode="auto">
              <a:xfrm>
                <a:off x="2852" y="3521"/>
                <a:ext cx="56" cy="0"/>
              </a:xfrm>
              <a:prstGeom prst="line">
                <a:avLst/>
              </a:prstGeom>
              <a:ln w="19050">
                <a:headEnd/>
                <a:tailEnd/>
              </a:ln>
              <a:effectLst/>
            </p:spPr>
            <p:style>
              <a:lnRef idx="1">
                <a:schemeClr val="accent6"/>
              </a:lnRef>
              <a:fillRef idx="2">
                <a:schemeClr val="accent6"/>
              </a:fillRef>
              <a:effectRef idx="1">
                <a:schemeClr val="accent6"/>
              </a:effectRef>
              <a:fontRef idx="minor">
                <a:schemeClr val="dk1"/>
              </a:fontRef>
            </p:style>
            <p:txBody>
              <a:bodyPr/>
              <a:lstStyle/>
              <a:p>
                <a:endParaRPr lang="ja-JP" altLang="en-US">
                  <a:latin typeface="+mn-lt"/>
                </a:endParaRPr>
              </a:p>
            </p:txBody>
          </p:sp>
        </p:grpSp>
        <p:grpSp>
          <p:nvGrpSpPr>
            <p:cNvPr id="195" name="Group 20"/>
            <p:cNvGrpSpPr>
              <a:grpSpLocks/>
            </p:cNvGrpSpPr>
            <p:nvPr/>
          </p:nvGrpSpPr>
          <p:grpSpPr bwMode="auto">
            <a:xfrm>
              <a:off x="2322513" y="5499100"/>
              <a:ext cx="180975" cy="180975"/>
              <a:chOff x="2823" y="3464"/>
              <a:chExt cx="114" cy="114"/>
            </a:xfrm>
          </p:grpSpPr>
          <p:sp>
            <p:nvSpPr>
              <p:cNvPr id="199" name="Oval 21"/>
              <p:cNvSpPr>
                <a:spLocks noChangeArrowheads="1"/>
              </p:cNvSpPr>
              <p:nvPr/>
            </p:nvSpPr>
            <p:spPr bwMode="auto">
              <a:xfrm>
                <a:off x="2823" y="3464"/>
                <a:ext cx="114" cy="114"/>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ja-JP" altLang="en-US">
                  <a:latin typeface="+mn-lt"/>
                </a:endParaRPr>
              </a:p>
            </p:txBody>
          </p:sp>
          <p:sp>
            <p:nvSpPr>
              <p:cNvPr id="200" name="Line 22"/>
              <p:cNvSpPr>
                <a:spLocks noChangeShapeType="1"/>
              </p:cNvSpPr>
              <p:nvPr/>
            </p:nvSpPr>
            <p:spPr bwMode="auto">
              <a:xfrm>
                <a:off x="2852" y="3521"/>
                <a:ext cx="56" cy="0"/>
              </a:xfrm>
              <a:prstGeom prst="line">
                <a:avLst/>
              </a:prstGeom>
              <a:ln w="19050">
                <a:headEnd/>
                <a:tailEnd/>
              </a:ln>
              <a:effectLst/>
            </p:spPr>
            <p:style>
              <a:lnRef idx="1">
                <a:schemeClr val="accent6"/>
              </a:lnRef>
              <a:fillRef idx="2">
                <a:schemeClr val="accent6"/>
              </a:fillRef>
              <a:effectRef idx="1">
                <a:schemeClr val="accent6"/>
              </a:effectRef>
              <a:fontRef idx="minor">
                <a:schemeClr val="dk1"/>
              </a:fontRef>
            </p:style>
            <p:txBody>
              <a:bodyPr/>
              <a:lstStyle/>
              <a:p>
                <a:endParaRPr lang="ja-JP" altLang="en-US">
                  <a:latin typeface="+mn-lt"/>
                </a:endParaRPr>
              </a:p>
            </p:txBody>
          </p:sp>
        </p:grpSp>
        <p:grpSp>
          <p:nvGrpSpPr>
            <p:cNvPr id="196" name="Group 23"/>
            <p:cNvGrpSpPr>
              <a:grpSpLocks/>
            </p:cNvGrpSpPr>
            <p:nvPr/>
          </p:nvGrpSpPr>
          <p:grpSpPr bwMode="auto">
            <a:xfrm>
              <a:off x="2681288" y="5499100"/>
              <a:ext cx="180975" cy="180975"/>
              <a:chOff x="2823" y="3464"/>
              <a:chExt cx="114" cy="114"/>
            </a:xfrm>
          </p:grpSpPr>
          <p:sp>
            <p:nvSpPr>
              <p:cNvPr id="197" name="Oval 24"/>
              <p:cNvSpPr>
                <a:spLocks noChangeArrowheads="1"/>
              </p:cNvSpPr>
              <p:nvPr/>
            </p:nvSpPr>
            <p:spPr bwMode="auto">
              <a:xfrm>
                <a:off x="2823" y="3464"/>
                <a:ext cx="114" cy="114"/>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ja-JP" altLang="en-US">
                  <a:latin typeface="+mn-lt"/>
                </a:endParaRPr>
              </a:p>
            </p:txBody>
          </p:sp>
          <p:sp>
            <p:nvSpPr>
              <p:cNvPr id="198" name="Line 25"/>
              <p:cNvSpPr>
                <a:spLocks noChangeShapeType="1"/>
              </p:cNvSpPr>
              <p:nvPr/>
            </p:nvSpPr>
            <p:spPr bwMode="auto">
              <a:xfrm>
                <a:off x="2852" y="3521"/>
                <a:ext cx="56" cy="0"/>
              </a:xfrm>
              <a:prstGeom prst="line">
                <a:avLst/>
              </a:prstGeom>
              <a:ln w="19050">
                <a:headEnd/>
                <a:tailEnd/>
              </a:ln>
              <a:effectLst/>
            </p:spPr>
            <p:style>
              <a:lnRef idx="1">
                <a:schemeClr val="accent6"/>
              </a:lnRef>
              <a:fillRef idx="2">
                <a:schemeClr val="accent6"/>
              </a:fillRef>
              <a:effectRef idx="1">
                <a:schemeClr val="accent6"/>
              </a:effectRef>
              <a:fontRef idx="minor">
                <a:schemeClr val="dk1"/>
              </a:fontRef>
            </p:style>
            <p:txBody>
              <a:bodyPr/>
              <a:lstStyle/>
              <a:p>
                <a:endParaRPr lang="ja-JP" altLang="en-US">
                  <a:latin typeface="+mn-lt"/>
                </a:endParaRPr>
              </a:p>
            </p:txBody>
          </p:sp>
        </p:grpSp>
      </p:grpSp>
      <p:cxnSp>
        <p:nvCxnSpPr>
          <p:cNvPr id="203" name="直線矢印コネクタ 202"/>
          <p:cNvCxnSpPr/>
          <p:nvPr/>
        </p:nvCxnSpPr>
        <p:spPr bwMode="auto">
          <a:xfrm flipH="1">
            <a:off x="1781781" y="4239009"/>
            <a:ext cx="188" cy="630109"/>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00860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56848</TotalTime>
  <Words>4314</Words>
  <Application>Microsoft Office PowerPoint</Application>
  <PresentationFormat>画面に合わせる (4:3)</PresentationFormat>
  <Paragraphs>915</Paragraphs>
  <Slides>78</Slides>
  <Notes>10</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78</vt:i4>
      </vt:variant>
    </vt:vector>
  </HeadingPairs>
  <TitlesOfParts>
    <vt:vector size="91" baseType="lpstr">
      <vt:lpstr>HG丸ｺﾞｼｯｸM-PRO</vt:lpstr>
      <vt:lpstr>MeiryoKe_PGothic</vt:lpstr>
      <vt:lpstr>ＭＳ Ｐゴシック</vt:lpstr>
      <vt:lpstr>メイリオ</vt:lpstr>
      <vt:lpstr>Arial Narrow</vt:lpstr>
      <vt:lpstr>Calibri</vt:lpstr>
      <vt:lpstr>Cambria Math</vt:lpstr>
      <vt:lpstr>Consolas</vt:lpstr>
      <vt:lpstr>Courier New</vt:lpstr>
      <vt:lpstr>Segoe UI</vt:lpstr>
      <vt:lpstr>Times New Roman</vt:lpstr>
      <vt:lpstr>Wingdings</vt:lpstr>
      <vt:lpstr>cerulean</vt:lpstr>
      <vt:lpstr>先進計算機構成論 03</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前回のまとめ</vt:lpstr>
      <vt:lpstr>今日の内容</vt:lpstr>
      <vt:lpstr>消費電力について</vt:lpstr>
      <vt:lpstr>CPU やその他回路の消費電力について</vt:lpstr>
      <vt:lpstr>クロックによる消費電力</vt:lpstr>
      <vt:lpstr>AMD Steamroller の消費電力のうちわけ 実際にクロックが大きな割合を占めることがわかる</vt:lpstr>
      <vt:lpstr>クロックによる消費電力</vt:lpstr>
      <vt:lpstr>CMOS ゲートの等価回路</vt:lpstr>
      <vt:lpstr>CMOS ゲートの遅延の実体</vt:lpstr>
      <vt:lpstr>消費エネルギー</vt:lpstr>
      <vt:lpstr>消費エネルギーの補足</vt:lpstr>
      <vt:lpstr>D-FF の回路とクロックによる消費電力</vt:lpstr>
      <vt:lpstr>クロックによる消費電力が大きくなる理由</vt:lpstr>
      <vt:lpstr>クロックによる消費電力が大きくなる理由</vt:lpstr>
      <vt:lpstr>クロックの配線方法の例：H-TREE</vt:lpstr>
      <vt:lpstr>H-TREE による配線の例：IBM Power PC</vt:lpstr>
      <vt:lpstr>クロックの消費電力のまとめ</vt:lpstr>
      <vt:lpstr>CPU やその他回路の消費電力について</vt:lpstr>
      <vt:lpstr>回路の遅延と消費エネルギー</vt:lpstr>
      <vt:lpstr>命令を処理するのに必要な回路</vt:lpstr>
      <vt:lpstr>回路は命令制御と演算に大きく分けられる</vt:lpstr>
      <vt:lpstr>いろいろな回路の規模</vt:lpstr>
      <vt:lpstr>回路規模の例からわかること</vt:lpstr>
      <vt:lpstr>AMD Bulldozer のチップ写真</vt:lpstr>
      <vt:lpstr>AMD Steamroller の消費電力</vt:lpstr>
      <vt:lpstr>エネルギーは命令制御と演算の比率によって決まる</vt:lpstr>
      <vt:lpstr>使いやすさは，おおむね制御部分の大きさに比例</vt:lpstr>
      <vt:lpstr>CPU やその他回路の消費電力について</vt:lpstr>
      <vt:lpstr>FPGA の場合</vt:lpstr>
      <vt:lpstr>FPGA の仕組み</vt:lpstr>
      <vt:lpstr>LUT の回路量の見積もり</vt:lpstr>
      <vt:lpstr>D-FF：トランジスタ 16個</vt:lpstr>
      <vt:lpstr>マルチプレクサ：トランジスタ 6個</vt:lpstr>
      <vt:lpstr>LUT vs. NAND 同じ回路を LUT で実現するのはものすごく効率が悪い</vt:lpstr>
      <vt:lpstr>LUT で回路を構成した場合</vt:lpstr>
      <vt:lpstr>CPU から FPGA にしたときに良い場合・悪い場合</vt:lpstr>
      <vt:lpstr>FPGA の特性のまとめ</vt:lpstr>
      <vt:lpstr>ここまでのまとめ</vt:lpstr>
      <vt:lpstr>命令パイプライン</vt:lpstr>
      <vt:lpstr>導入：工場のラインを考える</vt:lpstr>
      <vt:lpstr>導入：工場のラインを考える</vt:lpstr>
      <vt:lpstr>パイプライン化による性能向上</vt:lpstr>
      <vt:lpstr>命令パイプライン</vt:lpstr>
      <vt:lpstr>ベースとなるシングル・サイクル・プロセッサ</vt:lpstr>
      <vt:lpstr>1命令の実行フェーズ</vt:lpstr>
      <vt:lpstr>命令フェッチ</vt:lpstr>
      <vt:lpstr>命令デコード</vt:lpstr>
      <vt:lpstr>レジスタ読み出し</vt:lpstr>
      <vt:lpstr>実行</vt:lpstr>
      <vt:lpstr>レジスタ書き戻し</vt:lpstr>
      <vt:lpstr>ロードの場合：メモリ・アクセスが加わる</vt:lpstr>
      <vt:lpstr>各処理は基本的には左から右に流れる</vt:lpstr>
      <vt:lpstr>パイプライン化</vt:lpstr>
      <vt:lpstr>命令パイプラインの実行の様子</vt:lpstr>
      <vt:lpstr>パイプライン化による性能（スループット）向上</vt:lpstr>
      <vt:lpstr>パイプライン化の効果</vt:lpstr>
      <vt:lpstr>ステージはどこで切るか</vt:lpstr>
      <vt:lpstr>ステージはどこで切るか</vt:lpstr>
      <vt:lpstr>命令パイプライン</vt:lpstr>
      <vt:lpstr>ハザード</vt:lpstr>
      <vt:lpstr>バックエッジ：逆方向（右から左）にいく信号</vt:lpstr>
      <vt:lpstr>分岐命令の処理と制御ハザード</vt:lpstr>
      <vt:lpstr>データ・ハザード</vt:lpstr>
      <vt:lpstr>データ・ハザード</vt:lpstr>
      <vt:lpstr>パイプラインのまとめ</vt:lpstr>
      <vt:lpstr>まとめ</vt:lpstr>
      <vt:lpstr>出欠と感想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10943</cp:revision>
  <cp:lastPrinted>2014-12-10T13:40:48Z</cp:lastPrinted>
  <dcterms:created xsi:type="dcterms:W3CDTF">2014-11-17T10:53:59Z</dcterms:created>
  <dcterms:modified xsi:type="dcterms:W3CDTF">2020-05-11T05:47:26Z</dcterms:modified>
</cp:coreProperties>
</file>