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96"/>
  </p:notesMasterIdLst>
  <p:sldIdLst>
    <p:sldId id="440" r:id="rId2"/>
    <p:sldId id="599" r:id="rId3"/>
    <p:sldId id="600" r:id="rId4"/>
    <p:sldId id="601" r:id="rId5"/>
    <p:sldId id="602" r:id="rId6"/>
    <p:sldId id="603" r:id="rId7"/>
    <p:sldId id="604" r:id="rId8"/>
    <p:sldId id="605" r:id="rId9"/>
    <p:sldId id="606" r:id="rId10"/>
    <p:sldId id="607" r:id="rId11"/>
    <p:sldId id="608" r:id="rId12"/>
    <p:sldId id="609" r:id="rId13"/>
    <p:sldId id="611" r:id="rId14"/>
    <p:sldId id="610" r:id="rId15"/>
    <p:sldId id="612" r:id="rId16"/>
    <p:sldId id="512" r:id="rId17"/>
    <p:sldId id="513" r:id="rId18"/>
    <p:sldId id="522" r:id="rId19"/>
    <p:sldId id="524" r:id="rId20"/>
    <p:sldId id="596" r:id="rId21"/>
    <p:sldId id="525" r:id="rId22"/>
    <p:sldId id="597" r:id="rId23"/>
    <p:sldId id="528" r:id="rId24"/>
    <p:sldId id="529" r:id="rId25"/>
    <p:sldId id="526" r:id="rId26"/>
    <p:sldId id="532" r:id="rId27"/>
    <p:sldId id="531" r:id="rId28"/>
    <p:sldId id="537" r:id="rId29"/>
    <p:sldId id="530" r:id="rId30"/>
    <p:sldId id="543" r:id="rId31"/>
    <p:sldId id="534" r:id="rId32"/>
    <p:sldId id="535" r:id="rId33"/>
    <p:sldId id="536" r:id="rId34"/>
    <p:sldId id="542" r:id="rId35"/>
    <p:sldId id="540" r:id="rId36"/>
    <p:sldId id="541" r:id="rId37"/>
    <p:sldId id="539" r:id="rId38"/>
    <p:sldId id="544" r:id="rId39"/>
    <p:sldId id="538" r:id="rId40"/>
    <p:sldId id="552" r:id="rId41"/>
    <p:sldId id="533" r:id="rId42"/>
    <p:sldId id="545" r:id="rId43"/>
    <p:sldId id="551" r:id="rId44"/>
    <p:sldId id="549" r:id="rId45"/>
    <p:sldId id="548" r:id="rId46"/>
    <p:sldId id="550" r:id="rId47"/>
    <p:sldId id="553" r:id="rId48"/>
    <p:sldId id="546" r:id="rId49"/>
    <p:sldId id="547" r:id="rId50"/>
    <p:sldId id="554" r:id="rId51"/>
    <p:sldId id="565" r:id="rId52"/>
    <p:sldId id="555" r:id="rId53"/>
    <p:sldId id="556" r:id="rId54"/>
    <p:sldId id="557" r:id="rId55"/>
    <p:sldId id="558" r:id="rId56"/>
    <p:sldId id="559" r:id="rId57"/>
    <p:sldId id="560" r:id="rId58"/>
    <p:sldId id="561" r:id="rId59"/>
    <p:sldId id="564" r:id="rId60"/>
    <p:sldId id="563" r:id="rId61"/>
    <p:sldId id="562" r:id="rId62"/>
    <p:sldId id="566" r:id="rId63"/>
    <p:sldId id="518" r:id="rId64"/>
    <p:sldId id="576" r:id="rId65"/>
    <p:sldId id="521" r:id="rId66"/>
    <p:sldId id="567" r:id="rId67"/>
    <p:sldId id="569" r:id="rId68"/>
    <p:sldId id="570" r:id="rId69"/>
    <p:sldId id="572" r:id="rId70"/>
    <p:sldId id="573" r:id="rId71"/>
    <p:sldId id="568" r:id="rId72"/>
    <p:sldId id="574" r:id="rId73"/>
    <p:sldId id="575" r:id="rId74"/>
    <p:sldId id="571" r:id="rId75"/>
    <p:sldId id="578" r:id="rId76"/>
    <p:sldId id="580" r:id="rId77"/>
    <p:sldId id="581" r:id="rId78"/>
    <p:sldId id="590" r:id="rId79"/>
    <p:sldId id="589" r:id="rId80"/>
    <p:sldId id="588" r:id="rId81"/>
    <p:sldId id="582" r:id="rId82"/>
    <p:sldId id="591" r:id="rId83"/>
    <p:sldId id="592" r:id="rId84"/>
    <p:sldId id="593" r:id="rId85"/>
    <p:sldId id="594" r:id="rId86"/>
    <p:sldId id="595" r:id="rId87"/>
    <p:sldId id="577" r:id="rId88"/>
    <p:sldId id="519" r:id="rId89"/>
    <p:sldId id="586" r:id="rId90"/>
    <p:sldId id="583" r:id="rId91"/>
    <p:sldId id="584" r:id="rId92"/>
    <p:sldId id="585" r:id="rId93"/>
    <p:sldId id="587" r:id="rId94"/>
    <p:sldId id="598" r:id="rId9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a:srgbClr val="FF9900"/>
    <a:srgbClr val="009999"/>
    <a:srgbClr val="4E4EF6"/>
    <a:srgbClr val="006699"/>
    <a:srgbClr val="FFFFFF"/>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0" autoAdjust="0"/>
    <p:restoredTop sz="96862" autoAdjust="0"/>
  </p:normalViewPr>
  <p:slideViewPr>
    <p:cSldViewPr>
      <p:cViewPr varScale="1">
        <p:scale>
          <a:sx n="132" d="100"/>
          <a:sy n="132" d="100"/>
        </p:scale>
        <p:origin x="1092" y="132"/>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2020/5/16</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819150" y="161925"/>
            <a:ext cx="5219700" cy="3914775"/>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ヘッダー プレースホルダ 3"/>
          <p:cNvSpPr>
            <a:spLocks noGrp="1"/>
          </p:cNvSpPr>
          <p:nvPr>
            <p:ph type="hdr" sz="quarter" idx="10"/>
          </p:nvPr>
        </p:nvSpPr>
        <p:spPr/>
        <p:txBody>
          <a:bodyPr/>
          <a:lstStyle/>
          <a:p>
            <a:r>
              <a:rPr lang="ja-JP" altLang="en-US" smtClean="0"/>
              <a:t>*</a:t>
            </a:r>
            <a:endParaRPr lang="ja-JP" altLang="en-US" sz="1200"/>
          </a:p>
        </p:txBody>
      </p:sp>
      <p:sp>
        <p:nvSpPr>
          <p:cNvPr id="5" name="日付プレースホルダ 4"/>
          <p:cNvSpPr>
            <a:spLocks noGrp="1"/>
          </p:cNvSpPr>
          <p:nvPr>
            <p:ph type="dt" idx="11"/>
          </p:nvPr>
        </p:nvSpPr>
        <p:spPr/>
        <p:txBody>
          <a:bodyPr/>
          <a:lstStyle/>
          <a:p>
            <a:r>
              <a:rPr lang="ja-JP" altLang="en-US" smtClean="0"/>
              <a:t>07/16/96</a:t>
            </a:r>
            <a:endParaRPr lang="ja-JP" altLang="en-US" sz="1200"/>
          </a:p>
        </p:txBody>
      </p:sp>
      <p:sp>
        <p:nvSpPr>
          <p:cNvPr id="6" name="フッター プレースホルダ 5"/>
          <p:cNvSpPr>
            <a:spLocks noGrp="1"/>
          </p:cNvSpPr>
          <p:nvPr>
            <p:ph type="ftr" sz="quarter" idx="12"/>
          </p:nvPr>
        </p:nvSpPr>
        <p:spPr/>
        <p:txBody>
          <a:bodyPr/>
          <a:lstStyle/>
          <a:p>
            <a:r>
              <a:rPr lang="ja-JP" altLang="en-US" smtClean="0"/>
              <a:t>*</a:t>
            </a:r>
            <a:endParaRPr lang="ja-JP" altLang="en-US" sz="1200"/>
          </a:p>
        </p:txBody>
      </p:sp>
      <p:sp>
        <p:nvSpPr>
          <p:cNvPr id="7" name="スライド番号プレースホルダ 6"/>
          <p:cNvSpPr>
            <a:spLocks noGrp="1"/>
          </p:cNvSpPr>
          <p:nvPr>
            <p:ph type="sldNum" sz="quarter" idx="13"/>
          </p:nvPr>
        </p:nvSpPr>
        <p:spPr/>
        <p:txBody>
          <a:bodyPr/>
          <a:lstStyle/>
          <a:p>
            <a:r>
              <a:rPr lang="ja-JP" altLang="en-US" smtClean="0"/>
              <a:t>##</a:t>
            </a:r>
            <a:endParaRPr lang="ja-JP" altLang="en-US" sz="1200"/>
          </a:p>
        </p:txBody>
      </p:sp>
    </p:spTree>
    <p:extLst>
      <p:ext uri="{BB962C8B-B14F-4D97-AF65-F5344CB8AC3E}">
        <p14:creationId xmlns:p14="http://schemas.microsoft.com/office/powerpoint/2010/main" val="1171025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819150" y="161925"/>
            <a:ext cx="5219700" cy="3914775"/>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ヘッダー プレースホルダ 3"/>
          <p:cNvSpPr>
            <a:spLocks noGrp="1"/>
          </p:cNvSpPr>
          <p:nvPr>
            <p:ph type="hdr" sz="quarter" idx="10"/>
          </p:nvPr>
        </p:nvSpPr>
        <p:spPr/>
        <p:txBody>
          <a:bodyPr/>
          <a:lstStyle/>
          <a:p>
            <a:r>
              <a:rPr lang="ja-JP" altLang="en-US" smtClean="0"/>
              <a:t>*</a:t>
            </a:r>
            <a:endParaRPr lang="ja-JP" altLang="en-US" sz="1200"/>
          </a:p>
        </p:txBody>
      </p:sp>
      <p:sp>
        <p:nvSpPr>
          <p:cNvPr id="5" name="日付プレースホルダ 4"/>
          <p:cNvSpPr>
            <a:spLocks noGrp="1"/>
          </p:cNvSpPr>
          <p:nvPr>
            <p:ph type="dt" idx="11"/>
          </p:nvPr>
        </p:nvSpPr>
        <p:spPr/>
        <p:txBody>
          <a:bodyPr/>
          <a:lstStyle/>
          <a:p>
            <a:r>
              <a:rPr lang="ja-JP" altLang="en-US" smtClean="0"/>
              <a:t>07/16/96</a:t>
            </a:r>
            <a:endParaRPr lang="ja-JP" altLang="en-US" sz="1200"/>
          </a:p>
        </p:txBody>
      </p:sp>
      <p:sp>
        <p:nvSpPr>
          <p:cNvPr id="6" name="フッター プレースホルダ 5"/>
          <p:cNvSpPr>
            <a:spLocks noGrp="1"/>
          </p:cNvSpPr>
          <p:nvPr>
            <p:ph type="ftr" sz="quarter" idx="12"/>
          </p:nvPr>
        </p:nvSpPr>
        <p:spPr/>
        <p:txBody>
          <a:bodyPr/>
          <a:lstStyle/>
          <a:p>
            <a:r>
              <a:rPr lang="ja-JP" altLang="en-US" smtClean="0"/>
              <a:t>*</a:t>
            </a:r>
            <a:endParaRPr lang="ja-JP" altLang="en-US" sz="1200"/>
          </a:p>
        </p:txBody>
      </p:sp>
      <p:sp>
        <p:nvSpPr>
          <p:cNvPr id="7" name="スライド番号プレースホルダ 6"/>
          <p:cNvSpPr>
            <a:spLocks noGrp="1"/>
          </p:cNvSpPr>
          <p:nvPr>
            <p:ph type="sldNum" sz="quarter" idx="13"/>
          </p:nvPr>
        </p:nvSpPr>
        <p:spPr/>
        <p:txBody>
          <a:bodyPr/>
          <a:lstStyle/>
          <a:p>
            <a:r>
              <a:rPr lang="ja-JP" altLang="en-US" smtClean="0"/>
              <a:t>##</a:t>
            </a:r>
            <a:endParaRPr lang="ja-JP" altLang="en-US" sz="1200"/>
          </a:p>
        </p:txBody>
      </p:sp>
    </p:spTree>
    <p:extLst>
      <p:ext uri="{BB962C8B-B14F-4D97-AF65-F5344CB8AC3E}">
        <p14:creationId xmlns:p14="http://schemas.microsoft.com/office/powerpoint/2010/main" val="1211051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64</a:t>
            </a:fld>
            <a:endParaRPr kumimoji="1" lang="ja-JP" altLang="en-US"/>
          </a:p>
        </p:txBody>
      </p:sp>
    </p:spTree>
    <p:extLst>
      <p:ext uri="{BB962C8B-B14F-4D97-AF65-F5344CB8AC3E}">
        <p14:creationId xmlns:p14="http://schemas.microsoft.com/office/powerpoint/2010/main" val="2181631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65</a:t>
            </a:fld>
            <a:endParaRPr kumimoji="1" lang="ja-JP" altLang="en-US"/>
          </a:p>
        </p:txBody>
      </p:sp>
    </p:spTree>
    <p:extLst>
      <p:ext uri="{BB962C8B-B14F-4D97-AF65-F5344CB8AC3E}">
        <p14:creationId xmlns:p14="http://schemas.microsoft.com/office/powerpoint/2010/main" val="3994003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76</a:t>
            </a:fld>
            <a:endParaRPr kumimoji="1" lang="ja-JP" altLang="en-US"/>
          </a:p>
        </p:txBody>
      </p:sp>
    </p:spTree>
    <p:extLst>
      <p:ext uri="{BB962C8B-B14F-4D97-AF65-F5344CB8AC3E}">
        <p14:creationId xmlns:p14="http://schemas.microsoft.com/office/powerpoint/2010/main" val="436349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88</a:t>
            </a:fld>
            <a:endParaRPr kumimoji="1" lang="ja-JP" altLang="en-US"/>
          </a:p>
        </p:txBody>
      </p:sp>
    </p:spTree>
    <p:extLst>
      <p:ext uri="{BB962C8B-B14F-4D97-AF65-F5344CB8AC3E}">
        <p14:creationId xmlns:p14="http://schemas.microsoft.com/office/powerpoint/2010/main" val="3386553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90</a:t>
            </a:fld>
            <a:endParaRPr kumimoji="1" lang="ja-JP" altLang="en-US"/>
          </a:p>
        </p:txBody>
      </p:sp>
    </p:spTree>
    <p:extLst>
      <p:ext uri="{BB962C8B-B14F-4D97-AF65-F5344CB8AC3E}">
        <p14:creationId xmlns:p14="http://schemas.microsoft.com/office/powerpoint/2010/main" val="688850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91</a:t>
            </a:fld>
            <a:endParaRPr kumimoji="1" lang="ja-JP" altLang="en-US"/>
          </a:p>
        </p:txBody>
      </p:sp>
    </p:spTree>
    <p:extLst>
      <p:ext uri="{BB962C8B-B14F-4D97-AF65-F5344CB8AC3E}">
        <p14:creationId xmlns:p14="http://schemas.microsoft.com/office/powerpoint/2010/main" val="367670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a:ex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smtClean="0"/>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smtClean="0"/>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a:ex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smtClean="0"/>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smtClean="0"/>
              <a:t>マスター タイトルの書式設定</a:t>
            </a:r>
            <a:endParaRPr lang="ja-JP" altLang="en-US" dirty="0" smtClean="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smtClean="0"/>
              <a:t>マスター タイトルの書式設定</a:t>
            </a:r>
            <a:endParaRPr lang="ja-JP" altLang="en-US" dirty="0" smtClean="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smtClean="0"/>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smtClean="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smtClean="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smtClean="0"/>
              <a:t>マスター タイトルの書式設定</a:t>
            </a:r>
            <a:endParaRPr kumimoji="1" lang="ja-JP" altLang="en-US" dirty="0"/>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a:ex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smtClean="0"/>
              <a:t>マスター タイトルの書式設定</a:t>
            </a:r>
            <a:endParaRPr kumimoji="1" lang="ja-JP" altLang="en-US"/>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a:ex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a:ex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smtClean="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a:ex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research.ece.ncsu.edu/ipc/"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先進計算機構成論 </a:t>
            </a:r>
            <a:r>
              <a:rPr lang="en-US" altLang="ja-JP" sz="2800" dirty="0" smtClean="0"/>
              <a:t>04</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smtClean="0"/>
              <a:t>東京大学大学院 情報理工学系研究科 創造情報学専攻</a:t>
            </a:r>
            <a:endParaRPr lang="en-US" altLang="ja-JP" kern="0" dirty="0" smtClean="0"/>
          </a:p>
          <a:p>
            <a:pPr>
              <a:lnSpc>
                <a:spcPct val="100000"/>
              </a:lnSpc>
            </a:pPr>
            <a:r>
              <a:rPr lang="ja-JP" altLang="en-US" kern="0" dirty="0" smtClean="0"/>
              <a:t>塩谷 亮</a:t>
            </a:r>
            <a:r>
              <a:rPr lang="ja-JP" altLang="en-US" kern="0" dirty="0"/>
              <a:t>太</a:t>
            </a:r>
            <a:r>
              <a:rPr lang="ja-JP" altLang="en-US" kern="0" dirty="0" smtClean="0"/>
              <a:t> </a:t>
            </a:r>
            <a:endParaRPr lang="en-US" altLang="ja-JP" kern="0" dirty="0" smtClean="0"/>
          </a:p>
          <a:p>
            <a:pPr>
              <a:lnSpc>
                <a:spcPct val="100000"/>
              </a:lnSpc>
            </a:pPr>
            <a:r>
              <a:rPr lang="en-US" altLang="ja-JP" kern="0" dirty="0" smtClean="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質問とか回答など</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CPU, GPU, FPGA</a:t>
            </a:r>
            <a:r>
              <a:rPr lang="ja-JP" altLang="en-US" dirty="0"/>
              <a:t>のそれぞれの特徴は知っていましたが，トレードオフのまとめは文献などでも読んだことがなかったので，今回の講義でこれらのハードウェアが出現してきたのが腑に落ちました．</a:t>
            </a:r>
          </a:p>
        </p:txBody>
      </p:sp>
    </p:spTree>
    <p:extLst>
      <p:ext uri="{BB962C8B-B14F-4D97-AF65-F5344CB8AC3E}">
        <p14:creationId xmlns:p14="http://schemas.microsoft.com/office/powerpoint/2010/main" val="23377597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400" dirty="0" smtClean="0"/>
              <a:t>余談：</a:t>
            </a:r>
            <a:r>
              <a:rPr lang="en-US" altLang="ja-JP" sz="2400" dirty="0" smtClean="0"/>
              <a:t>The </a:t>
            </a:r>
            <a:r>
              <a:rPr lang="en-US" altLang="ja-JP" sz="2400" dirty="0"/>
              <a:t>1st Instruction Prefetching Championship</a:t>
            </a:r>
            <a:endParaRPr kumimoji="1" lang="ja-JP" altLang="en-US" sz="2400" dirty="0"/>
          </a:p>
        </p:txBody>
      </p:sp>
      <p:sp>
        <p:nvSpPr>
          <p:cNvPr id="3" name="テキスト プレースホルダー 2"/>
          <p:cNvSpPr>
            <a:spLocks noGrp="1"/>
          </p:cNvSpPr>
          <p:nvPr>
            <p:ph type="body" sz="quarter" idx="10"/>
          </p:nvPr>
        </p:nvSpPr>
        <p:spPr/>
        <p:txBody>
          <a:bodyPr/>
          <a:lstStyle/>
          <a:p>
            <a:r>
              <a:rPr lang="ja-JP" altLang="en-US" dirty="0"/>
              <a:t>命令</a:t>
            </a:r>
            <a:r>
              <a:rPr lang="ja-JP" altLang="en-US" dirty="0" smtClean="0"/>
              <a:t>プリフェッチ：</a:t>
            </a:r>
            <a:endParaRPr lang="en-US" altLang="ja-JP" dirty="0" smtClean="0"/>
          </a:p>
          <a:p>
            <a:pPr lvl="1"/>
            <a:r>
              <a:rPr lang="ja-JP" altLang="en-US" dirty="0" smtClean="0"/>
              <a:t>命令</a:t>
            </a:r>
            <a:r>
              <a:rPr lang="ja-JP" altLang="en-US" dirty="0"/>
              <a:t>キャッシュ：</a:t>
            </a:r>
            <a:endParaRPr lang="en-US" altLang="ja-JP" dirty="0"/>
          </a:p>
          <a:p>
            <a:pPr lvl="2"/>
            <a:r>
              <a:rPr lang="ja-JP" altLang="en-US" dirty="0"/>
              <a:t>メイン・メモリは大きくて遅いので</a:t>
            </a:r>
            <a:r>
              <a:rPr lang="ja-JP" altLang="en-US" dirty="0" smtClean="0"/>
              <a:t>，その一部を保持する小型高速のキャッシュがついている</a:t>
            </a:r>
            <a:endParaRPr lang="en-US" altLang="ja-JP" dirty="0"/>
          </a:p>
          <a:p>
            <a:pPr lvl="2"/>
            <a:r>
              <a:rPr lang="ja-JP" altLang="en-US" dirty="0" smtClean="0"/>
              <a:t>命令を</a:t>
            </a:r>
            <a:r>
              <a:rPr lang="ja-JP" altLang="en-US" dirty="0"/>
              <a:t>入れておくための専用の</a:t>
            </a:r>
            <a:r>
              <a:rPr lang="ja-JP" altLang="en-US" dirty="0" smtClean="0"/>
              <a:t>キャッシュ</a:t>
            </a:r>
            <a:endParaRPr lang="en-US" altLang="ja-JP" dirty="0" smtClean="0"/>
          </a:p>
          <a:p>
            <a:pPr lvl="1"/>
            <a:r>
              <a:rPr lang="ja-JP" altLang="en-US" dirty="0" smtClean="0"/>
              <a:t>プリフェッチ：</a:t>
            </a:r>
            <a:endParaRPr lang="en-US" altLang="ja-JP" dirty="0"/>
          </a:p>
          <a:p>
            <a:pPr lvl="2"/>
            <a:r>
              <a:rPr lang="ja-JP" altLang="en-US" dirty="0" smtClean="0"/>
              <a:t>将来アクセスされるアドレスを予測して，あらかじめキャッシュに先読みしておくこと</a:t>
            </a:r>
            <a:endParaRPr lang="en-US" altLang="ja-JP" dirty="0" smtClean="0"/>
          </a:p>
          <a:p>
            <a:r>
              <a:rPr lang="en-US" altLang="ja-JP" dirty="0"/>
              <a:t>The 1st Instruction Prefetching Championship</a:t>
            </a:r>
            <a:endParaRPr lang="en-US" altLang="ja-JP" dirty="0" smtClean="0"/>
          </a:p>
          <a:p>
            <a:pPr lvl="1"/>
            <a:r>
              <a:rPr lang="ja-JP" altLang="en-US" dirty="0" smtClean="0"/>
              <a:t>命令プリフェッチのアルゴリズムの大会</a:t>
            </a:r>
            <a:endParaRPr lang="ja-JP" altLang="en-US" dirty="0"/>
          </a:p>
          <a:p>
            <a:pPr lvl="1"/>
            <a:r>
              <a:rPr lang="en-US" altLang="ja-JP" dirty="0" smtClean="0">
                <a:hlinkClick r:id="rId2"/>
              </a:rPr>
              <a:t>https</a:t>
            </a:r>
            <a:r>
              <a:rPr lang="en-US" altLang="ja-JP" dirty="0">
                <a:hlinkClick r:id="rId2"/>
              </a:rPr>
              <a:t>://research.ece.ncsu.edu/ipc</a:t>
            </a:r>
            <a:r>
              <a:rPr lang="en-US" altLang="ja-JP" dirty="0" smtClean="0">
                <a:hlinkClick r:id="rId2"/>
              </a:rPr>
              <a:t>/</a:t>
            </a:r>
            <a:endParaRPr lang="en-US" altLang="ja-JP" dirty="0" smtClean="0"/>
          </a:p>
        </p:txBody>
      </p:sp>
    </p:spTree>
    <p:extLst>
      <p:ext uri="{BB962C8B-B14F-4D97-AF65-F5344CB8AC3E}">
        <p14:creationId xmlns:p14="http://schemas.microsoft.com/office/powerpoint/2010/main" val="4357211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smtClean="0"/>
              <a:t>The </a:t>
            </a:r>
            <a:r>
              <a:rPr lang="en-US" altLang="ja-JP" sz="2400" dirty="0"/>
              <a:t>1st Instruction Prefetching Championship</a:t>
            </a:r>
            <a:endParaRPr kumimoji="1" lang="ja-JP" altLang="en-US" sz="2400" dirty="0"/>
          </a:p>
        </p:txBody>
      </p:sp>
      <p:sp>
        <p:nvSpPr>
          <p:cNvPr id="3" name="テキスト プレースホルダー 2"/>
          <p:cNvSpPr>
            <a:spLocks noGrp="1"/>
          </p:cNvSpPr>
          <p:nvPr>
            <p:ph type="body" sz="quarter" idx="10"/>
          </p:nvPr>
        </p:nvSpPr>
        <p:spPr>
          <a:xfrm>
            <a:off x="701957" y="1448978"/>
            <a:ext cx="8280092" cy="1980022"/>
          </a:xfrm>
        </p:spPr>
        <p:txBody>
          <a:bodyPr/>
          <a:lstStyle/>
          <a:p>
            <a:r>
              <a:rPr kumimoji="1" lang="en-US" altLang="ja-JP" dirty="0" smtClean="0"/>
              <a:t>ISCA </a:t>
            </a:r>
            <a:r>
              <a:rPr kumimoji="1" lang="ja-JP" altLang="en-US" dirty="0" smtClean="0"/>
              <a:t>の併設として開催</a:t>
            </a:r>
            <a:endParaRPr kumimoji="1" lang="en-US" altLang="ja-JP" dirty="0" smtClean="0"/>
          </a:p>
          <a:p>
            <a:pPr lvl="1"/>
            <a:r>
              <a:rPr lang="ja-JP" altLang="en-US" dirty="0"/>
              <a:t>コンピュータ・</a:t>
            </a:r>
            <a:r>
              <a:rPr lang="ja-JP" altLang="en-US" dirty="0" smtClean="0"/>
              <a:t>アーキテクチャ分野で１番むず</a:t>
            </a:r>
            <a:r>
              <a:rPr lang="ja-JP" altLang="en-US" dirty="0" err="1" smtClean="0"/>
              <a:t>い</a:t>
            </a:r>
            <a:r>
              <a:rPr lang="ja-JP" altLang="en-US" dirty="0" smtClean="0"/>
              <a:t>国際会議の１つ</a:t>
            </a:r>
            <a:endParaRPr lang="en-US" altLang="ja-JP" dirty="0" smtClean="0"/>
          </a:p>
          <a:p>
            <a:pPr lvl="1"/>
            <a:r>
              <a:rPr lang="ja-JP" altLang="en-US" dirty="0" smtClean="0"/>
              <a:t>提出するのは </a:t>
            </a:r>
            <a:r>
              <a:rPr lang="en-US" altLang="ja-JP" dirty="0" smtClean="0"/>
              <a:t>C++ </a:t>
            </a:r>
            <a:r>
              <a:rPr lang="ja-JP" altLang="en-US" dirty="0" smtClean="0"/>
              <a:t>の実装</a:t>
            </a:r>
            <a:r>
              <a:rPr lang="en-US" altLang="ja-JP" dirty="0" smtClean="0"/>
              <a:t>+</a:t>
            </a:r>
            <a:r>
              <a:rPr lang="ja-JP" altLang="en-US" dirty="0" smtClean="0"/>
              <a:t>論文で，査読有り</a:t>
            </a:r>
            <a:endParaRPr lang="en-US" altLang="ja-JP" dirty="0" smtClean="0"/>
          </a:p>
          <a:p>
            <a:pPr lvl="1"/>
            <a:r>
              <a:rPr lang="ja-JP" altLang="en-US" dirty="0" smtClean="0"/>
              <a:t>６月初頭に発表</a:t>
            </a:r>
            <a:endParaRPr lang="en-US" altLang="ja-JP" dirty="0" smtClean="0"/>
          </a:p>
          <a:p>
            <a:r>
              <a:rPr lang="ja-JP" altLang="en-US" dirty="0" smtClean="0"/>
              <a:t>平木先生（元 コンピュータ科学</a:t>
            </a:r>
            <a:r>
              <a:rPr lang="en-US" altLang="ja-JP" dirty="0" smtClean="0"/>
              <a:t>&amp;</a:t>
            </a:r>
            <a:r>
              <a:rPr lang="ja-JP" altLang="en-US" dirty="0" smtClean="0"/>
              <a:t>創造情報）もプログラム委員</a:t>
            </a:r>
            <a:endParaRPr lang="en-US" altLang="ja-JP" dirty="0" smtClean="0"/>
          </a:p>
          <a:p>
            <a:pPr lvl="1"/>
            <a:r>
              <a:rPr lang="ja-JP" altLang="en-US" dirty="0" smtClean="0"/>
              <a:t>ツイッターで書いたらリプがいただけた</a:t>
            </a:r>
            <a:endParaRPr lang="en-US" altLang="ja-JP" dirty="0" smtClean="0"/>
          </a:p>
        </p:txBody>
      </p:sp>
      <p:pic>
        <p:nvPicPr>
          <p:cNvPr id="4" name="図 3"/>
          <p:cNvPicPr>
            <a:picLocks noChangeAspect="1"/>
          </p:cNvPicPr>
          <p:nvPr/>
        </p:nvPicPr>
        <p:blipFill>
          <a:blip r:embed="rId2"/>
          <a:stretch>
            <a:fillRect/>
          </a:stretch>
        </p:blipFill>
        <p:spPr>
          <a:xfrm>
            <a:off x="2141973" y="4059007"/>
            <a:ext cx="4189046" cy="2629139"/>
          </a:xfrm>
          <a:prstGeom prst="rect">
            <a:avLst/>
          </a:prstGeom>
        </p:spPr>
      </p:pic>
    </p:spTree>
    <p:extLst>
      <p:ext uri="{BB962C8B-B14F-4D97-AF65-F5344CB8AC3E}">
        <p14:creationId xmlns:p14="http://schemas.microsoft.com/office/powerpoint/2010/main" val="14224902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D-JOLT </a:t>
            </a:r>
            <a:r>
              <a:rPr lang="en-US" altLang="ja-JP" dirty="0" err="1" smtClean="0"/>
              <a:t>prefetcher</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塩谷は坂井入江研の学生さんらと組んで</a:t>
            </a:r>
            <a:r>
              <a:rPr lang="ja-JP" altLang="en-US" dirty="0" smtClean="0"/>
              <a:t>出場</a:t>
            </a:r>
            <a:endParaRPr lang="en-US" altLang="ja-JP" dirty="0" smtClean="0"/>
          </a:p>
          <a:p>
            <a:pPr lvl="1"/>
            <a:r>
              <a:rPr kumimoji="1" lang="en-US" altLang="ja-JP" dirty="0" smtClean="0"/>
              <a:t>D</a:t>
            </a:r>
            <a:r>
              <a:rPr kumimoji="1" lang="ja-JP" altLang="en-US" dirty="0" smtClean="0"/>
              <a:t>：</a:t>
            </a:r>
            <a:r>
              <a:rPr kumimoji="1" lang="en-US" altLang="ja-JP" dirty="0" smtClean="0"/>
              <a:t> </a:t>
            </a:r>
            <a:r>
              <a:rPr kumimoji="1" lang="ja-JP" altLang="en-US" dirty="0" smtClean="0"/>
              <a:t>出川の </a:t>
            </a:r>
            <a:r>
              <a:rPr kumimoji="1" lang="en-US" altLang="ja-JP" dirty="0" smtClean="0"/>
              <a:t>D</a:t>
            </a:r>
            <a:r>
              <a:rPr kumimoji="1" lang="ja-JP" altLang="en-US" dirty="0" smtClean="0"/>
              <a:t>（妥協）</a:t>
            </a:r>
            <a:endParaRPr kumimoji="1" lang="en-US" altLang="ja-JP" dirty="0" smtClean="0"/>
          </a:p>
          <a:p>
            <a:pPr lvl="1"/>
            <a:r>
              <a:rPr lang="en-US" altLang="ja-JP" dirty="0" smtClean="0"/>
              <a:t>J</a:t>
            </a:r>
            <a:r>
              <a:rPr lang="ja-JP" altLang="en-US" dirty="0" smtClean="0"/>
              <a:t>：入江の </a:t>
            </a:r>
            <a:r>
              <a:rPr lang="en-US" altLang="ja-JP" dirty="0" smtClean="0"/>
              <a:t>I </a:t>
            </a:r>
            <a:r>
              <a:rPr lang="ja-JP" altLang="en-US" dirty="0" smtClean="0"/>
              <a:t>の次</a:t>
            </a:r>
            <a:endParaRPr lang="en-US" altLang="ja-JP" dirty="0" smtClean="0"/>
          </a:p>
          <a:p>
            <a:pPr lvl="1"/>
            <a:r>
              <a:rPr kumimoji="1" lang="en-US" altLang="ja-JP" dirty="0" smtClean="0"/>
              <a:t>O</a:t>
            </a:r>
            <a:r>
              <a:rPr kumimoji="1" lang="ja-JP" altLang="en-US" dirty="0" smtClean="0"/>
              <a:t>：中村の </a:t>
            </a:r>
            <a:r>
              <a:rPr kumimoji="1" lang="en-US" altLang="ja-JP" dirty="0" smtClean="0"/>
              <a:t>N </a:t>
            </a:r>
            <a:r>
              <a:rPr kumimoji="1" lang="ja-JP" altLang="en-US" dirty="0" smtClean="0"/>
              <a:t>の次</a:t>
            </a:r>
            <a:endParaRPr kumimoji="1" lang="en-US" altLang="ja-JP" dirty="0" smtClean="0"/>
          </a:p>
          <a:p>
            <a:pPr lvl="1"/>
            <a:r>
              <a:rPr kumimoji="1" lang="en-US" altLang="ja-JP" dirty="0" smtClean="0"/>
              <a:t>L</a:t>
            </a:r>
            <a:r>
              <a:rPr kumimoji="1" lang="ja-JP" altLang="en-US" dirty="0" smtClean="0"/>
              <a:t>：小泉の </a:t>
            </a:r>
            <a:r>
              <a:rPr kumimoji="1" lang="en-US" altLang="ja-JP" dirty="0" smtClean="0"/>
              <a:t>K </a:t>
            </a:r>
            <a:r>
              <a:rPr kumimoji="1" lang="ja-JP" altLang="en-US" dirty="0" smtClean="0"/>
              <a:t>の次</a:t>
            </a:r>
            <a:endParaRPr kumimoji="1" lang="en-US" altLang="ja-JP" dirty="0" smtClean="0"/>
          </a:p>
          <a:p>
            <a:pPr lvl="1"/>
            <a:r>
              <a:rPr kumimoji="1" lang="en-US" altLang="ja-JP" dirty="0" smtClean="0"/>
              <a:t>T</a:t>
            </a:r>
            <a:r>
              <a:rPr kumimoji="1" lang="ja-JP" altLang="en-US" dirty="0" smtClean="0"/>
              <a:t>：塩谷，坂井の </a:t>
            </a:r>
            <a:r>
              <a:rPr kumimoji="1" lang="en-US" altLang="ja-JP" dirty="0" smtClean="0"/>
              <a:t>S </a:t>
            </a:r>
            <a:r>
              <a:rPr kumimoji="1" lang="ja-JP" altLang="en-US" dirty="0" smtClean="0"/>
              <a:t>の次</a:t>
            </a:r>
            <a:r>
              <a:rPr lang="en-US" altLang="ja-JP" dirty="0"/>
              <a:t>	</a:t>
            </a:r>
            <a:endParaRPr lang="en-US" altLang="ja-JP" dirty="0" smtClean="0"/>
          </a:p>
          <a:p>
            <a:r>
              <a:rPr kumimoji="1" lang="ja-JP" altLang="en-US" dirty="0" smtClean="0"/>
              <a:t>４月から </a:t>
            </a:r>
            <a:r>
              <a:rPr kumimoji="1" lang="en-US" altLang="ja-JP" dirty="0" smtClean="0"/>
              <a:t>GW </a:t>
            </a:r>
            <a:r>
              <a:rPr kumimoji="1" lang="ja-JP" altLang="en-US" dirty="0" smtClean="0"/>
              <a:t>はこれをやっていたらほぼ潰れた</a:t>
            </a:r>
            <a:endParaRPr kumimoji="1" lang="en-US" altLang="ja-JP" dirty="0" smtClean="0"/>
          </a:p>
          <a:p>
            <a:pPr lvl="1"/>
            <a:r>
              <a:rPr kumimoji="1" lang="ja-JP" altLang="en-US" dirty="0" smtClean="0"/>
              <a:t>内容はそのうち解説できたらしたい</a:t>
            </a:r>
            <a:endParaRPr kumimoji="1" lang="ja-JP" altLang="en-US" dirty="0"/>
          </a:p>
        </p:txBody>
      </p:sp>
    </p:spTree>
    <p:extLst>
      <p:ext uri="{BB962C8B-B14F-4D97-AF65-F5344CB8AC3E}">
        <p14:creationId xmlns:p14="http://schemas.microsoft.com/office/powerpoint/2010/main" val="12855206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2400" dirty="0"/>
              <a:t>余談：</a:t>
            </a:r>
            <a:r>
              <a:rPr lang="en-US" altLang="ja-JP" sz="2400" dirty="0"/>
              <a:t>The 1st Instruction Prefetching Championship</a:t>
            </a:r>
            <a:endParaRPr kumimoji="1" lang="ja-JP" altLang="en-US" sz="2400" dirty="0"/>
          </a:p>
        </p:txBody>
      </p:sp>
      <p:sp>
        <p:nvSpPr>
          <p:cNvPr id="3" name="テキスト プレースホルダー 2"/>
          <p:cNvSpPr>
            <a:spLocks noGrp="1"/>
          </p:cNvSpPr>
          <p:nvPr>
            <p:ph type="body" sz="quarter" idx="10"/>
          </p:nvPr>
        </p:nvSpPr>
        <p:spPr>
          <a:xfrm>
            <a:off x="611956" y="5589024"/>
            <a:ext cx="8280092" cy="719701"/>
          </a:xfrm>
        </p:spPr>
        <p:txBody>
          <a:bodyPr/>
          <a:lstStyle/>
          <a:p>
            <a:r>
              <a:rPr kumimoji="1" lang="ja-JP" altLang="en-US" dirty="0" smtClean="0"/>
              <a:t>メモリアクセス可視化ツール「さざなみ」</a:t>
            </a:r>
            <a:endParaRPr kumimoji="1" lang="en-US" altLang="ja-JP" dirty="0" smtClean="0"/>
          </a:p>
          <a:p>
            <a:pPr lvl="1"/>
            <a:r>
              <a:rPr kumimoji="1" lang="ja-JP" altLang="en-US" dirty="0" smtClean="0"/>
              <a:t>これを使って色々解析</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974" y="998973"/>
            <a:ext cx="4202752" cy="4097508"/>
          </a:xfrm>
          <a:prstGeom prst="rect">
            <a:avLst/>
          </a:prstGeom>
        </p:spPr>
      </p:pic>
    </p:spTree>
    <p:extLst>
      <p:ext uri="{BB962C8B-B14F-4D97-AF65-F5344CB8AC3E}">
        <p14:creationId xmlns:p14="http://schemas.microsoft.com/office/powerpoint/2010/main" val="2006831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環境は公開されているので，みんなもやってみよう</a:t>
            </a:r>
            <a:r>
              <a:rPr kumimoji="1" lang="en-US" altLang="ja-JP" dirty="0" smtClean="0"/>
              <a:t/>
            </a:r>
            <a:br>
              <a:rPr kumimoji="1" lang="en-US" altLang="ja-JP" dirty="0" smtClean="0"/>
            </a:br>
            <a:r>
              <a:rPr kumimoji="1" lang="ja-JP" altLang="en-US" sz="1800" dirty="0" smtClean="0"/>
              <a:t>（大会の募集はもう終わってますが）</a:t>
            </a:r>
            <a:endParaRPr kumimoji="1" lang="ja-JP" altLang="en-US" sz="1800" dirty="0"/>
          </a:p>
        </p:txBody>
      </p:sp>
      <p:pic>
        <p:nvPicPr>
          <p:cNvPr id="4" name="図 3"/>
          <p:cNvPicPr>
            <a:picLocks noChangeAspect="1"/>
          </p:cNvPicPr>
          <p:nvPr/>
        </p:nvPicPr>
        <p:blipFill>
          <a:blip r:embed="rId2"/>
          <a:stretch>
            <a:fillRect/>
          </a:stretch>
        </p:blipFill>
        <p:spPr>
          <a:xfrm>
            <a:off x="161951" y="1628980"/>
            <a:ext cx="8082039" cy="4505210"/>
          </a:xfrm>
          <a:prstGeom prst="rect">
            <a:avLst/>
          </a:prstGeom>
        </p:spPr>
      </p:pic>
    </p:spTree>
    <p:extLst>
      <p:ext uri="{BB962C8B-B14F-4D97-AF65-F5344CB8AC3E}">
        <p14:creationId xmlns:p14="http://schemas.microsoft.com/office/powerpoint/2010/main" val="16546356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前回の内容</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回路の消費エネルギー</a:t>
            </a:r>
            <a:endParaRPr lang="en-US" altLang="ja-JP" dirty="0"/>
          </a:p>
          <a:p>
            <a:pPr marL="457200" indent="-457200">
              <a:buFont typeface="+mj-lt"/>
              <a:buAutoNum type="arabicPeriod"/>
            </a:pPr>
            <a:r>
              <a:rPr lang="ja-JP" altLang="en-US" dirty="0" smtClean="0"/>
              <a:t>命令</a:t>
            </a:r>
            <a:r>
              <a:rPr lang="ja-JP" altLang="en-US" dirty="0"/>
              <a:t>パイプラインの</a:t>
            </a:r>
            <a:r>
              <a:rPr lang="ja-JP" altLang="en-US" dirty="0" smtClean="0"/>
              <a:t>基礎</a:t>
            </a:r>
            <a:endParaRPr lang="en-US" altLang="ja-JP" dirty="0"/>
          </a:p>
        </p:txBody>
      </p:sp>
    </p:spTree>
    <p:extLst>
      <p:ext uri="{BB962C8B-B14F-4D97-AF65-F5344CB8AC3E}">
        <p14:creationId xmlns:p14="http://schemas.microsoft.com/office/powerpoint/2010/main" val="18516919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今日の内容</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smtClean="0"/>
              <a:t>命令パイプラインの</a:t>
            </a:r>
            <a:r>
              <a:rPr kumimoji="1" lang="ja-JP" altLang="en-US" dirty="0" smtClean="0"/>
              <a:t>詳細</a:t>
            </a:r>
            <a:endParaRPr kumimoji="1" lang="en-US" altLang="ja-JP" dirty="0" smtClean="0"/>
          </a:p>
          <a:p>
            <a:pPr marL="817200" lvl="1" indent="-457200">
              <a:buFont typeface="+mj-lt"/>
              <a:buAutoNum type="arabicPeriod"/>
            </a:pPr>
            <a:r>
              <a:rPr kumimoji="1" lang="ja-JP" altLang="en-US" dirty="0" smtClean="0"/>
              <a:t>前回の復習から</a:t>
            </a:r>
            <a:endParaRPr kumimoji="1" lang="en-US" altLang="ja-JP" dirty="0" smtClean="0"/>
          </a:p>
          <a:p>
            <a:pPr marL="457200" indent="-457200">
              <a:buFont typeface="+mj-lt"/>
              <a:buAutoNum type="arabicPeriod"/>
            </a:pPr>
            <a:r>
              <a:rPr kumimoji="1" lang="ja-JP" altLang="en-US" dirty="0" smtClean="0"/>
              <a:t>ハザードとその解決方法</a:t>
            </a:r>
            <a:endParaRPr kumimoji="1" lang="en-US" altLang="ja-JP" dirty="0" smtClean="0"/>
          </a:p>
        </p:txBody>
      </p:sp>
    </p:spTree>
    <p:extLst>
      <p:ext uri="{BB962C8B-B14F-4D97-AF65-F5344CB8AC3E}">
        <p14:creationId xmlns:p14="http://schemas.microsoft.com/office/powerpoint/2010/main" val="429088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各処理は基本的には左から右に流れる</a:t>
            </a:r>
            <a:endParaRPr kumimoji="1" lang="ja-JP" altLang="en-US" dirty="0"/>
          </a:p>
        </p:txBody>
      </p:sp>
      <p:sp>
        <p:nvSpPr>
          <p:cNvPr id="3" name="テキスト プレースホルダー 2"/>
          <p:cNvSpPr>
            <a:spLocks noGrp="1"/>
          </p:cNvSpPr>
          <p:nvPr>
            <p:ph type="body" sz="quarter" idx="10"/>
          </p:nvPr>
        </p:nvSpPr>
        <p:spPr>
          <a:xfrm>
            <a:off x="161951" y="5049018"/>
            <a:ext cx="8820098" cy="899703"/>
          </a:xfrm>
        </p:spPr>
        <p:txBody>
          <a:bodyPr anchor="t"/>
          <a:lstStyle/>
          <a:p>
            <a:pPr lvl="1"/>
            <a:r>
              <a:rPr kumimoji="1" lang="ja-JP" altLang="en-US" dirty="0" smtClean="0"/>
              <a:t>特定のユニットで仕事をしている間，他の部分は遊んでいる</a:t>
            </a:r>
            <a:endParaRPr kumimoji="1" lang="en-US" altLang="ja-JP" dirty="0" smtClean="0"/>
          </a:p>
          <a:p>
            <a:pPr lvl="1"/>
            <a:r>
              <a:rPr kumimoji="1" lang="ja-JP" altLang="en-US" dirty="0" smtClean="0"/>
              <a:t>パイプライン化</a:t>
            </a:r>
            <a:endParaRPr kumimoji="1" lang="en-US" altLang="ja-JP" dirty="0" smtClean="0"/>
          </a:p>
          <a:p>
            <a:pPr lvl="2"/>
            <a:r>
              <a:rPr kumimoji="1" lang="ja-JP" altLang="en-US" dirty="0" smtClean="0"/>
              <a:t>これをもとに，導入で話したように処理をオーバーラップさせる</a:t>
            </a:r>
            <a:endParaRPr kumimoji="1" lang="en-US" altLang="ja-JP" dirty="0" smtClean="0"/>
          </a:p>
        </p:txBody>
      </p:sp>
      <p:sp>
        <p:nvSpPr>
          <p:cNvPr id="4" name="正方形/長方形 3"/>
          <p:cNvSpPr/>
          <p:nvPr/>
        </p:nvSpPr>
        <p:spPr bwMode="auto">
          <a:xfrm>
            <a:off x="971960" y="2708992"/>
            <a:ext cx="1440016" cy="1440016"/>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smtClean="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PC</a:t>
            </a:r>
            <a:endParaRPr kumimoji="1" lang="ja-JP" altLang="en-US" dirty="0" smtClean="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smtClean="0">
                <a:latin typeface="メイリオ" panose="020B0604030504040204" pitchFamily="50" charset="-128"/>
                <a:ea typeface="メイリオ" panose="020B0604030504040204" pitchFamily="50" charset="-128"/>
                <a:cs typeface="Times New Roman" pitchFamily="18" charset="0"/>
              </a:rPr>
              <a:t>加算</a:t>
            </a: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4"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9" name="直線矢印コネクタ 18"/>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23" name="正方形/長方形 22"/>
          <p:cNvSpPr/>
          <p:nvPr/>
        </p:nvSpPr>
        <p:spPr bwMode="auto">
          <a:xfrm>
            <a:off x="971960" y="3248998"/>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アドレス</a:t>
            </a:r>
          </a:p>
        </p:txBody>
      </p:sp>
      <p:sp>
        <p:nvSpPr>
          <p:cNvPr id="24" name="正方形/長方形 23"/>
          <p:cNvSpPr/>
          <p:nvPr/>
        </p:nvSpPr>
        <p:spPr bwMode="auto">
          <a:xfrm>
            <a:off x="2051972" y="3248998"/>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smtClean="0">
                <a:latin typeface="メイリオ" panose="020B0604030504040204" pitchFamily="50" charset="-128"/>
                <a:ea typeface="メイリオ" panose="020B0604030504040204" pitchFamily="50" charset="-128"/>
              </a:rPr>
              <a:t>命令</a:t>
            </a:r>
          </a:p>
        </p:txBody>
      </p:sp>
      <p:sp>
        <p:nvSpPr>
          <p:cNvPr id="25"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6" name="直線矢印コネクタ 25"/>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7" name="正方形/長方形 26"/>
          <p:cNvSpPr/>
          <p:nvPr/>
        </p:nvSpPr>
        <p:spPr bwMode="auto">
          <a:xfrm>
            <a:off x="3131984" y="2708992"/>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書き込みデータ</a:t>
            </a:r>
          </a:p>
        </p:txBody>
      </p:sp>
      <p:sp>
        <p:nvSpPr>
          <p:cNvPr id="28" name="正方形/長方形 27"/>
          <p:cNvSpPr/>
          <p:nvPr/>
        </p:nvSpPr>
        <p:spPr bwMode="auto">
          <a:xfrm>
            <a:off x="3131984" y="3068996"/>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書き</a:t>
            </a:r>
            <a:r>
              <a:rPr kumimoji="1" lang="en-US" altLang="ja-JP" sz="1200" dirty="0" smtClean="0">
                <a:latin typeface="メイリオ" panose="020B0604030504040204" pitchFamily="50" charset="-128"/>
                <a:ea typeface="メイリオ" panose="020B0604030504040204" pitchFamily="50" charset="-128"/>
              </a:rPr>
              <a:t>REG</a:t>
            </a:r>
            <a:r>
              <a:rPr kumimoji="1" lang="ja-JP" altLang="en-US" sz="1200" dirty="0" smtClean="0">
                <a:latin typeface="メイリオ" panose="020B0604030504040204" pitchFamily="50" charset="-128"/>
                <a:ea typeface="メイリオ" panose="020B0604030504040204" pitchFamily="50" charset="-128"/>
              </a:rPr>
              <a:t>番号</a:t>
            </a:r>
          </a:p>
        </p:txBody>
      </p:sp>
      <p:sp>
        <p:nvSpPr>
          <p:cNvPr id="29" name="正方形/長方形 28"/>
          <p:cNvSpPr/>
          <p:nvPr/>
        </p:nvSpPr>
        <p:spPr bwMode="auto">
          <a:xfrm>
            <a:off x="3131984" y="3429000"/>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読み</a:t>
            </a:r>
            <a:r>
              <a:rPr kumimoji="1" lang="en-US" altLang="ja-JP" sz="1200" dirty="0" smtClean="0">
                <a:latin typeface="メイリオ" panose="020B0604030504040204" pitchFamily="50" charset="-128"/>
                <a:ea typeface="メイリオ" panose="020B0604030504040204" pitchFamily="50" charset="-128"/>
              </a:rPr>
              <a:t>REG</a:t>
            </a:r>
            <a:r>
              <a:rPr kumimoji="1" lang="ja-JP" altLang="en-US" sz="1200" dirty="0" smtClean="0">
                <a:latin typeface="メイリオ" panose="020B0604030504040204" pitchFamily="50" charset="-128"/>
                <a:ea typeface="メイリオ" panose="020B0604030504040204" pitchFamily="50" charset="-128"/>
              </a:rPr>
              <a:t>番号</a:t>
            </a:r>
          </a:p>
        </p:txBody>
      </p:sp>
      <p:sp>
        <p:nvSpPr>
          <p:cNvPr id="30" name="正方形/長方形 29"/>
          <p:cNvSpPr/>
          <p:nvPr/>
        </p:nvSpPr>
        <p:spPr bwMode="auto">
          <a:xfrm>
            <a:off x="3131984" y="3789004"/>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読み</a:t>
            </a:r>
            <a:r>
              <a:rPr kumimoji="1" lang="en-US" altLang="ja-JP" sz="1200" dirty="0" smtClean="0">
                <a:latin typeface="メイリオ" panose="020B0604030504040204" pitchFamily="50" charset="-128"/>
                <a:ea typeface="メイリオ" panose="020B0604030504040204" pitchFamily="50" charset="-128"/>
              </a:rPr>
              <a:t>REG</a:t>
            </a:r>
            <a:r>
              <a:rPr kumimoji="1" lang="ja-JP" altLang="en-US" sz="1200" dirty="0" smtClean="0">
                <a:latin typeface="メイリオ" panose="020B0604030504040204" pitchFamily="50" charset="-128"/>
                <a:ea typeface="メイリオ" panose="020B0604030504040204" pitchFamily="50" charset="-128"/>
              </a:rPr>
              <a:t>番号</a:t>
            </a:r>
          </a:p>
        </p:txBody>
      </p:sp>
      <p:sp>
        <p:nvSpPr>
          <p:cNvPr id="31" name="正方形/長方形 30"/>
          <p:cNvSpPr/>
          <p:nvPr/>
        </p:nvSpPr>
        <p:spPr bwMode="auto">
          <a:xfrm>
            <a:off x="3131984" y="4149008"/>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レジスタ・ファイル</a:t>
            </a:r>
          </a:p>
        </p:txBody>
      </p:sp>
      <p:sp>
        <p:nvSpPr>
          <p:cNvPr id="32" name="正方形/長方形 31"/>
          <p:cNvSpPr/>
          <p:nvPr/>
        </p:nvSpPr>
        <p:spPr bwMode="auto">
          <a:xfrm>
            <a:off x="971960" y="4149008"/>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命令メモリ</a:t>
            </a:r>
          </a:p>
        </p:txBody>
      </p:sp>
      <p:cxnSp>
        <p:nvCxnSpPr>
          <p:cNvPr id="33" name="直線矢印コネクタ 32"/>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34"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5"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6" name="直線矢印コネクタ 35"/>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8" name="直線矢印コネクタ 37"/>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9" name="直線矢印コネクタ 38"/>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40" name="直線矢印コネクタ 39"/>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41" name="正方形/長方形 40"/>
          <p:cNvSpPr/>
          <p:nvPr/>
        </p:nvSpPr>
        <p:spPr bwMode="auto">
          <a:xfrm>
            <a:off x="6732024" y="2888994"/>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アドレス</a:t>
            </a:r>
          </a:p>
        </p:txBody>
      </p:sp>
      <p:sp>
        <p:nvSpPr>
          <p:cNvPr id="42" name="正方形/長方形 41"/>
          <p:cNvSpPr/>
          <p:nvPr/>
        </p:nvSpPr>
        <p:spPr bwMode="auto">
          <a:xfrm>
            <a:off x="6732024" y="4149008"/>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データ・メモリ</a:t>
            </a:r>
          </a:p>
        </p:txBody>
      </p:sp>
      <p:sp>
        <p:nvSpPr>
          <p:cNvPr id="43"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6" name="正方形/長方形 45"/>
          <p:cNvSpPr/>
          <p:nvPr/>
        </p:nvSpPr>
        <p:spPr bwMode="auto">
          <a:xfrm>
            <a:off x="6732024" y="3699003"/>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書きデータ</a:t>
            </a:r>
          </a:p>
        </p:txBody>
      </p:sp>
      <p:cxnSp>
        <p:nvCxnSpPr>
          <p:cNvPr id="47" name="直線矢印コネクタ 46"/>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8" name="直線矢印コネクタ 47"/>
          <p:cNvCxnSpPr>
            <a:endCxn id="34"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50"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6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8" name="正方形/長方形 77"/>
          <p:cNvSpPr/>
          <p:nvPr/>
        </p:nvSpPr>
        <p:spPr bwMode="auto">
          <a:xfrm>
            <a:off x="7272030" y="3248998"/>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読みデータ</a:t>
            </a:r>
          </a:p>
        </p:txBody>
      </p:sp>
      <p:sp>
        <p:nvSpPr>
          <p:cNvPr id="55" name="正方形/長方形 54"/>
          <p:cNvSpPr/>
          <p:nvPr/>
        </p:nvSpPr>
        <p:spPr bwMode="auto">
          <a:xfrm>
            <a:off x="521955" y="1538979"/>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4</a:t>
            </a:r>
            <a:endParaRPr kumimoji="1" lang="ja-JP" altLang="en-US" dirty="0" smtClean="0">
              <a:latin typeface="メイリオ" panose="020B0604030504040204" pitchFamily="50" charset="-128"/>
              <a:ea typeface="メイリオ" panose="020B0604030504040204" pitchFamily="50" charset="-128"/>
            </a:endParaRPr>
          </a:p>
        </p:txBody>
      </p:sp>
      <p:sp>
        <p:nvSpPr>
          <p:cNvPr id="13" name="角丸四角形 12"/>
          <p:cNvSpPr/>
          <p:nvPr/>
        </p:nvSpPr>
        <p:spPr bwMode="auto">
          <a:xfrm>
            <a:off x="0" y="1178975"/>
            <a:ext cx="2520028" cy="3330037"/>
          </a:xfrm>
          <a:prstGeom prst="roundRect">
            <a:avLst>
              <a:gd name="adj" fmla="val 7749"/>
            </a:avLst>
          </a:prstGeom>
          <a:noFill/>
          <a:ln w="28575">
            <a:solidFill>
              <a:schemeClr val="accent6"/>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49" name="角丸四角形 48"/>
          <p:cNvSpPr/>
          <p:nvPr/>
        </p:nvSpPr>
        <p:spPr bwMode="auto">
          <a:xfrm>
            <a:off x="2771980" y="1178975"/>
            <a:ext cx="1980022" cy="3330037"/>
          </a:xfrm>
          <a:prstGeom prst="roundRect">
            <a:avLst>
              <a:gd name="adj" fmla="val 7749"/>
            </a:avLst>
          </a:prstGeom>
          <a:noFill/>
          <a:ln w="28575">
            <a:solidFill>
              <a:schemeClr val="accent6"/>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51" name="角丸四角形 50"/>
          <p:cNvSpPr/>
          <p:nvPr/>
        </p:nvSpPr>
        <p:spPr bwMode="auto">
          <a:xfrm>
            <a:off x="4932004" y="1178975"/>
            <a:ext cx="1530018" cy="3330037"/>
          </a:xfrm>
          <a:prstGeom prst="roundRect">
            <a:avLst>
              <a:gd name="adj" fmla="val 7749"/>
            </a:avLst>
          </a:prstGeom>
          <a:noFill/>
          <a:ln w="28575">
            <a:solidFill>
              <a:schemeClr val="accent6"/>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52" name="角丸四角形 51"/>
          <p:cNvSpPr/>
          <p:nvPr/>
        </p:nvSpPr>
        <p:spPr bwMode="auto">
          <a:xfrm>
            <a:off x="6642023" y="1178975"/>
            <a:ext cx="2070022" cy="3330037"/>
          </a:xfrm>
          <a:prstGeom prst="roundRect">
            <a:avLst>
              <a:gd name="adj" fmla="val 7749"/>
            </a:avLst>
          </a:prstGeom>
          <a:noFill/>
          <a:ln w="28575">
            <a:solidFill>
              <a:schemeClr val="accent6"/>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53" name="正方形/長方形 52"/>
          <p:cNvSpPr/>
          <p:nvPr/>
        </p:nvSpPr>
        <p:spPr bwMode="auto">
          <a:xfrm>
            <a:off x="611956" y="4509012"/>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smtClean="0">
                <a:solidFill>
                  <a:schemeClr val="accent6"/>
                </a:solidFill>
                <a:latin typeface="メイリオ" panose="020B0604030504040204" pitchFamily="50" charset="-128"/>
                <a:ea typeface="メイリオ" panose="020B0604030504040204" pitchFamily="50" charset="-128"/>
              </a:rPr>
              <a:t>IF</a:t>
            </a:r>
            <a:endParaRPr kumimoji="1" lang="ja-JP" altLang="en-US" sz="1600" b="1" dirty="0" smtClean="0">
              <a:solidFill>
                <a:schemeClr val="accent6"/>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3041983" y="4509012"/>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smtClean="0">
                <a:solidFill>
                  <a:schemeClr val="accent6"/>
                </a:solidFill>
                <a:latin typeface="メイリオ" panose="020B0604030504040204" pitchFamily="50" charset="-128"/>
                <a:ea typeface="メイリオ" panose="020B0604030504040204" pitchFamily="50" charset="-128"/>
              </a:rPr>
              <a:t>ID</a:t>
            </a:r>
            <a:endParaRPr kumimoji="1" lang="ja-JP" altLang="en-US" sz="1600" b="1" dirty="0" smtClean="0">
              <a:solidFill>
                <a:schemeClr val="accent6"/>
              </a:solidFill>
              <a:latin typeface="メイリオ" panose="020B0604030504040204" pitchFamily="50" charset="-128"/>
              <a:ea typeface="メイリオ" panose="020B0604030504040204" pitchFamily="50" charset="-128"/>
            </a:endParaRPr>
          </a:p>
        </p:txBody>
      </p:sp>
      <p:sp>
        <p:nvSpPr>
          <p:cNvPr id="56" name="正方形/長方形 55"/>
          <p:cNvSpPr/>
          <p:nvPr/>
        </p:nvSpPr>
        <p:spPr bwMode="auto">
          <a:xfrm>
            <a:off x="4932004" y="4509012"/>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smtClean="0">
                <a:solidFill>
                  <a:schemeClr val="accent6"/>
                </a:solidFill>
                <a:latin typeface="メイリオ" panose="020B0604030504040204" pitchFamily="50" charset="-128"/>
                <a:ea typeface="メイリオ" panose="020B0604030504040204" pitchFamily="50" charset="-128"/>
              </a:rPr>
              <a:t>EX</a:t>
            </a:r>
            <a:endParaRPr kumimoji="1" lang="ja-JP" altLang="en-US" sz="1600" b="1" dirty="0" smtClean="0">
              <a:solidFill>
                <a:schemeClr val="accent6"/>
              </a:solidFill>
              <a:latin typeface="メイリオ" panose="020B0604030504040204" pitchFamily="50" charset="-128"/>
              <a:ea typeface="メイリオ" panose="020B0604030504040204" pitchFamily="50" charset="-128"/>
            </a:endParaRPr>
          </a:p>
        </p:txBody>
      </p:sp>
      <p:sp>
        <p:nvSpPr>
          <p:cNvPr id="57" name="正方形/長方形 56"/>
          <p:cNvSpPr/>
          <p:nvPr/>
        </p:nvSpPr>
        <p:spPr bwMode="auto">
          <a:xfrm>
            <a:off x="6912026" y="4509012"/>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smtClean="0">
                <a:solidFill>
                  <a:schemeClr val="accent6"/>
                </a:solidFill>
                <a:latin typeface="メイリオ" panose="020B0604030504040204" pitchFamily="50" charset="-128"/>
                <a:ea typeface="メイリオ" panose="020B0604030504040204" pitchFamily="50" charset="-128"/>
              </a:rPr>
              <a:t>MEM</a:t>
            </a:r>
            <a:endParaRPr kumimoji="1" lang="ja-JP" altLang="en-US" sz="1600" b="1" dirty="0" smtClean="0">
              <a:solidFill>
                <a:schemeClr val="accent6"/>
              </a:solidFill>
              <a:latin typeface="メイリオ" panose="020B0604030504040204" pitchFamily="50" charset="-128"/>
              <a:ea typeface="メイリオ" panose="020B0604030504040204" pitchFamily="50" charset="-128"/>
            </a:endParaRPr>
          </a:p>
        </p:txBody>
      </p:sp>
      <p:sp>
        <p:nvSpPr>
          <p:cNvPr id="58" name="正方形/長方形 57"/>
          <p:cNvSpPr/>
          <p:nvPr/>
        </p:nvSpPr>
        <p:spPr bwMode="auto">
          <a:xfrm>
            <a:off x="8647173" y="4509012"/>
            <a:ext cx="54000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smtClean="0">
                <a:solidFill>
                  <a:schemeClr val="accent6"/>
                </a:solidFill>
                <a:latin typeface="メイリオ" panose="020B0604030504040204" pitchFamily="50" charset="-128"/>
                <a:ea typeface="メイリオ" panose="020B0604030504040204" pitchFamily="50" charset="-128"/>
              </a:rPr>
              <a:t>WB</a:t>
            </a:r>
            <a:endParaRPr kumimoji="1" lang="ja-JP" altLang="en-US" sz="1600" b="1" dirty="0" smtClean="0">
              <a:solidFill>
                <a:schemeClr val="accent6"/>
              </a:solidFill>
              <a:latin typeface="メイリオ" panose="020B0604030504040204" pitchFamily="50" charset="-128"/>
              <a:ea typeface="メイリオ" panose="020B0604030504040204" pitchFamily="50" charset="-128"/>
            </a:endParaRPr>
          </a:p>
        </p:txBody>
      </p:sp>
      <p:sp>
        <p:nvSpPr>
          <p:cNvPr id="59" name="角丸四角形 58"/>
          <p:cNvSpPr/>
          <p:nvPr/>
        </p:nvSpPr>
        <p:spPr bwMode="auto">
          <a:xfrm>
            <a:off x="1331964" y="2798993"/>
            <a:ext cx="720008" cy="360004"/>
          </a:xfrm>
          <a:prstGeom prst="roundRect">
            <a:avLst/>
          </a:prstGeom>
          <a:ln>
            <a:headEnd/>
            <a:tailEnd type="triangle" w="sm" len="med"/>
          </a:ln>
          <a:extLst/>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smtClean="0">
                <a:latin typeface="Arial Narrow" panose="020B0606020202030204" pitchFamily="34" charset="0"/>
              </a:rPr>
              <a:t>ADD</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1454929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55556E-7 7.40741E-7 L 0.23611 0.00023 " pathEditMode="relative" rAng="0" ptsTypes="AA">
                                      <p:cBhvr>
                                        <p:cTn id="6" dur="1000" fill="hold"/>
                                        <p:tgtEl>
                                          <p:spTgt spid="59"/>
                                        </p:tgtEl>
                                        <p:attrNameLst>
                                          <p:attrName>ppt_x</p:attrName>
                                          <p:attrName>ppt_y</p:attrName>
                                        </p:attrNameLst>
                                      </p:cBhvr>
                                      <p:rCtr x="11806"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3611 0.00023 L 0.43299 0.00023 " pathEditMode="relative" rAng="0" ptsTypes="AA">
                                      <p:cBhvr>
                                        <p:cTn id="10" dur="1000" fill="hold"/>
                                        <p:tgtEl>
                                          <p:spTgt spid="59"/>
                                        </p:tgtEl>
                                        <p:attrNameLst>
                                          <p:attrName>ppt_x</p:attrName>
                                          <p:attrName>ppt_y</p:attrName>
                                        </p:attrNameLst>
                                      </p:cBhvr>
                                      <p:rCtr x="9844"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2" nodeType="clickEffect">
                                  <p:stCondLst>
                                    <p:cond delay="0"/>
                                  </p:stCondLst>
                                  <p:childTnLst>
                                    <p:animMotion origin="layout" path="M 0.43299 0.00023 L 0.64965 0.00023 " pathEditMode="relative" rAng="0" ptsTypes="AA">
                                      <p:cBhvr>
                                        <p:cTn id="14" dur="1000" fill="hold"/>
                                        <p:tgtEl>
                                          <p:spTgt spid="59"/>
                                        </p:tgtEl>
                                        <p:attrNameLst>
                                          <p:attrName>ppt_x</p:attrName>
                                          <p:attrName>ppt_y</p:attrName>
                                        </p:attrNameLst>
                                      </p:cBhvr>
                                      <p:rCtr x="1083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59" grpId="2"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ja-JP" altLang="en-US" dirty="0"/>
              <a:t>命令</a:t>
            </a:r>
            <a:r>
              <a:rPr lang="ja-JP" altLang="en-US" dirty="0" smtClean="0"/>
              <a:t>パイプラインの実行の様子</a:t>
            </a:r>
            <a:endParaRPr lang="en-US" altLang="ja-JP" dirty="0"/>
          </a:p>
        </p:txBody>
      </p:sp>
      <p:sp>
        <p:nvSpPr>
          <p:cNvPr id="202755" name="Rectangle 3"/>
          <p:cNvSpPr>
            <a:spLocks noChangeArrowheads="1"/>
          </p:cNvSpPr>
          <p:nvPr/>
        </p:nvSpPr>
        <p:spPr bwMode="auto">
          <a:xfrm>
            <a:off x="2141538" y="1268976"/>
            <a:ext cx="539750" cy="541337"/>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endParaRPr lang="ja-JP" altLang="en-US"/>
          </a:p>
        </p:txBody>
      </p:sp>
      <p:cxnSp>
        <p:nvCxnSpPr>
          <p:cNvPr id="202756" name="AutoShape 4"/>
          <p:cNvCxnSpPr>
            <a:cxnSpLocks noChangeShapeType="1"/>
            <a:stCxn id="202755" idx="3"/>
            <a:endCxn id="202757" idx="1"/>
          </p:cNvCxnSpPr>
          <p:nvPr/>
        </p:nvCxnSpPr>
        <p:spPr bwMode="auto">
          <a:xfrm>
            <a:off x="2700338" y="1540438"/>
            <a:ext cx="500062" cy="0"/>
          </a:xfrm>
          <a:prstGeom prst="straightConnector1">
            <a:avLst/>
          </a:prstGeom>
          <a:ln>
            <a:headEnd/>
            <a:tailEnd type="triangle" w="med" len="lg"/>
          </a:ln>
        </p:spPr>
        <p:style>
          <a:lnRef idx="2">
            <a:schemeClr val="dk1"/>
          </a:lnRef>
          <a:fillRef idx="0">
            <a:schemeClr val="dk1"/>
          </a:fillRef>
          <a:effectRef idx="1">
            <a:schemeClr val="dk1"/>
          </a:effectRef>
          <a:fontRef idx="minor">
            <a:schemeClr val="tx1"/>
          </a:fontRef>
        </p:style>
      </p:cxnSp>
      <p:sp>
        <p:nvSpPr>
          <p:cNvPr id="202757" name="Rectangle 5"/>
          <p:cNvSpPr>
            <a:spLocks noChangeArrowheads="1"/>
          </p:cNvSpPr>
          <p:nvPr/>
        </p:nvSpPr>
        <p:spPr bwMode="auto">
          <a:xfrm>
            <a:off x="3219450" y="1268976"/>
            <a:ext cx="539750" cy="541337"/>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endParaRPr lang="ja-JP" altLang="en-US"/>
          </a:p>
        </p:txBody>
      </p:sp>
      <p:cxnSp>
        <p:nvCxnSpPr>
          <p:cNvPr id="202758" name="AutoShape 6"/>
          <p:cNvCxnSpPr>
            <a:cxnSpLocks noChangeShapeType="1"/>
            <a:stCxn id="202757" idx="3"/>
            <a:endCxn id="202759" idx="1"/>
          </p:cNvCxnSpPr>
          <p:nvPr/>
        </p:nvCxnSpPr>
        <p:spPr bwMode="auto">
          <a:xfrm>
            <a:off x="3778250" y="1540438"/>
            <a:ext cx="504825" cy="0"/>
          </a:xfrm>
          <a:prstGeom prst="straightConnector1">
            <a:avLst/>
          </a:prstGeom>
          <a:ln>
            <a:headEnd/>
            <a:tailEnd type="triangle" w="med" len="lg"/>
          </a:ln>
        </p:spPr>
        <p:style>
          <a:lnRef idx="2">
            <a:schemeClr val="dk1"/>
          </a:lnRef>
          <a:fillRef idx="0">
            <a:schemeClr val="dk1"/>
          </a:fillRef>
          <a:effectRef idx="1">
            <a:schemeClr val="dk1"/>
          </a:effectRef>
          <a:fontRef idx="minor">
            <a:schemeClr val="tx1"/>
          </a:fontRef>
        </p:style>
      </p:cxnSp>
      <p:sp>
        <p:nvSpPr>
          <p:cNvPr id="202759" name="Rectangle 7"/>
          <p:cNvSpPr>
            <a:spLocks noChangeArrowheads="1"/>
          </p:cNvSpPr>
          <p:nvPr/>
        </p:nvSpPr>
        <p:spPr bwMode="auto">
          <a:xfrm>
            <a:off x="4302125" y="1268976"/>
            <a:ext cx="539750" cy="541337"/>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endParaRPr lang="ja-JP" altLang="en-US"/>
          </a:p>
        </p:txBody>
      </p:sp>
      <p:cxnSp>
        <p:nvCxnSpPr>
          <p:cNvPr id="202760" name="AutoShape 8"/>
          <p:cNvCxnSpPr>
            <a:cxnSpLocks noChangeShapeType="1"/>
            <a:stCxn id="202759" idx="3"/>
            <a:endCxn id="202761" idx="1"/>
          </p:cNvCxnSpPr>
          <p:nvPr/>
        </p:nvCxnSpPr>
        <p:spPr bwMode="auto">
          <a:xfrm>
            <a:off x="4860925" y="1540438"/>
            <a:ext cx="501650" cy="0"/>
          </a:xfrm>
          <a:prstGeom prst="straightConnector1">
            <a:avLst/>
          </a:prstGeom>
          <a:ln>
            <a:headEnd/>
            <a:tailEnd type="triangle" w="med" len="lg"/>
          </a:ln>
        </p:spPr>
        <p:style>
          <a:lnRef idx="2">
            <a:schemeClr val="dk1"/>
          </a:lnRef>
          <a:fillRef idx="0">
            <a:schemeClr val="dk1"/>
          </a:fillRef>
          <a:effectRef idx="1">
            <a:schemeClr val="dk1"/>
          </a:effectRef>
          <a:fontRef idx="minor">
            <a:schemeClr val="tx1"/>
          </a:fontRef>
        </p:style>
      </p:cxnSp>
      <p:sp>
        <p:nvSpPr>
          <p:cNvPr id="202761" name="Rectangle 9"/>
          <p:cNvSpPr>
            <a:spLocks noChangeArrowheads="1"/>
          </p:cNvSpPr>
          <p:nvPr/>
        </p:nvSpPr>
        <p:spPr bwMode="auto">
          <a:xfrm>
            <a:off x="5381625" y="1268976"/>
            <a:ext cx="539750" cy="541337"/>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endParaRPr lang="ja-JP" altLang="en-US"/>
          </a:p>
        </p:txBody>
      </p:sp>
      <p:cxnSp>
        <p:nvCxnSpPr>
          <p:cNvPr id="202762" name="AutoShape 10"/>
          <p:cNvCxnSpPr>
            <a:cxnSpLocks noChangeShapeType="1"/>
            <a:stCxn id="202761" idx="3"/>
            <a:endCxn id="202763" idx="1"/>
          </p:cNvCxnSpPr>
          <p:nvPr/>
        </p:nvCxnSpPr>
        <p:spPr bwMode="auto">
          <a:xfrm>
            <a:off x="5940425" y="1540438"/>
            <a:ext cx="503238" cy="0"/>
          </a:xfrm>
          <a:prstGeom prst="straightConnector1">
            <a:avLst/>
          </a:prstGeom>
          <a:ln>
            <a:headEnd/>
            <a:tailEnd type="triangle" w="med" len="lg"/>
          </a:ln>
        </p:spPr>
        <p:style>
          <a:lnRef idx="2">
            <a:schemeClr val="dk1"/>
          </a:lnRef>
          <a:fillRef idx="0">
            <a:schemeClr val="dk1"/>
          </a:fillRef>
          <a:effectRef idx="1">
            <a:schemeClr val="dk1"/>
          </a:effectRef>
          <a:fontRef idx="minor">
            <a:schemeClr val="tx1"/>
          </a:fontRef>
        </p:style>
      </p:cxnSp>
      <p:sp>
        <p:nvSpPr>
          <p:cNvPr id="202763" name="Rectangle 11"/>
          <p:cNvSpPr>
            <a:spLocks noChangeArrowheads="1"/>
          </p:cNvSpPr>
          <p:nvPr/>
        </p:nvSpPr>
        <p:spPr bwMode="auto">
          <a:xfrm>
            <a:off x="6462713" y="1268976"/>
            <a:ext cx="539750" cy="541337"/>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endParaRPr lang="ja-JP" altLang="en-US"/>
          </a:p>
        </p:txBody>
      </p:sp>
      <p:sp>
        <p:nvSpPr>
          <p:cNvPr id="202764" name="Rectangle 12"/>
          <p:cNvSpPr>
            <a:spLocks noChangeArrowheads="1"/>
          </p:cNvSpPr>
          <p:nvPr/>
        </p:nvSpPr>
        <p:spPr bwMode="auto">
          <a:xfrm>
            <a:off x="2232025" y="1899213"/>
            <a:ext cx="360363" cy="360363"/>
          </a:xfrm>
          <a:prstGeom prst="rect">
            <a:avLst/>
          </a:prstGeom>
          <a:noFill/>
          <a:ln w="12700">
            <a:noFill/>
            <a:miter lim="800000"/>
            <a:headEnd/>
            <a:tailEnd/>
          </a:ln>
          <a:effectLst/>
        </p:spPr>
        <p:txBody>
          <a:bodyPr wrap="none" lIns="93600" tIns="46800" rIns="93600" bIns="46800" anchor="ctr"/>
          <a:lstStyle/>
          <a:p>
            <a:pPr algn="ctr"/>
            <a:r>
              <a:rPr lang="en-US" altLang="ja-JP" sz="2000" dirty="0">
                <a:latin typeface="+mn-lt"/>
                <a:ea typeface="+mn-ea"/>
              </a:rPr>
              <a:t>IF</a:t>
            </a:r>
          </a:p>
        </p:txBody>
      </p:sp>
      <p:sp>
        <p:nvSpPr>
          <p:cNvPr id="202765" name="Rectangle 13"/>
          <p:cNvSpPr>
            <a:spLocks noChangeArrowheads="1"/>
          </p:cNvSpPr>
          <p:nvPr/>
        </p:nvSpPr>
        <p:spPr bwMode="auto">
          <a:xfrm>
            <a:off x="3311525" y="1899213"/>
            <a:ext cx="360363" cy="360363"/>
          </a:xfrm>
          <a:prstGeom prst="rect">
            <a:avLst/>
          </a:prstGeom>
          <a:noFill/>
          <a:ln w="12700">
            <a:noFill/>
            <a:miter lim="800000"/>
            <a:headEnd/>
            <a:tailEnd/>
          </a:ln>
          <a:effectLst/>
        </p:spPr>
        <p:txBody>
          <a:bodyPr wrap="none" lIns="93600" tIns="46800" rIns="93600" bIns="46800" anchor="ctr"/>
          <a:lstStyle/>
          <a:p>
            <a:pPr algn="ctr"/>
            <a:r>
              <a:rPr lang="en-US" altLang="ja-JP" sz="2000">
                <a:latin typeface="+mn-lt"/>
                <a:ea typeface="+mn-ea"/>
              </a:rPr>
              <a:t>ID</a:t>
            </a:r>
          </a:p>
        </p:txBody>
      </p:sp>
      <p:sp>
        <p:nvSpPr>
          <p:cNvPr id="202766" name="Rectangle 14"/>
          <p:cNvSpPr>
            <a:spLocks noChangeArrowheads="1"/>
          </p:cNvSpPr>
          <p:nvPr/>
        </p:nvSpPr>
        <p:spPr bwMode="auto">
          <a:xfrm>
            <a:off x="4391025" y="1899213"/>
            <a:ext cx="360363" cy="360363"/>
          </a:xfrm>
          <a:prstGeom prst="rect">
            <a:avLst/>
          </a:prstGeom>
          <a:noFill/>
          <a:ln w="12700">
            <a:noFill/>
            <a:miter lim="800000"/>
            <a:headEnd/>
            <a:tailEnd/>
          </a:ln>
          <a:effectLst/>
        </p:spPr>
        <p:txBody>
          <a:bodyPr wrap="none" lIns="93600" tIns="46800" rIns="93600" bIns="46800" anchor="ctr"/>
          <a:lstStyle/>
          <a:p>
            <a:pPr algn="ctr"/>
            <a:r>
              <a:rPr lang="en-US" altLang="ja-JP" sz="2000">
                <a:latin typeface="+mn-lt"/>
                <a:ea typeface="+mn-ea"/>
              </a:rPr>
              <a:t>EX</a:t>
            </a:r>
          </a:p>
        </p:txBody>
      </p:sp>
      <p:sp>
        <p:nvSpPr>
          <p:cNvPr id="202767" name="Rectangle 15"/>
          <p:cNvSpPr>
            <a:spLocks noChangeArrowheads="1"/>
          </p:cNvSpPr>
          <p:nvPr/>
        </p:nvSpPr>
        <p:spPr bwMode="auto">
          <a:xfrm>
            <a:off x="5470525" y="1899213"/>
            <a:ext cx="360363" cy="360363"/>
          </a:xfrm>
          <a:prstGeom prst="rect">
            <a:avLst/>
          </a:prstGeom>
          <a:noFill/>
          <a:ln w="12700">
            <a:noFill/>
            <a:miter lim="800000"/>
            <a:headEnd/>
            <a:tailEnd/>
          </a:ln>
          <a:effectLst/>
        </p:spPr>
        <p:txBody>
          <a:bodyPr wrap="none" lIns="93600" tIns="46800" rIns="93600" bIns="46800" anchor="ctr"/>
          <a:lstStyle/>
          <a:p>
            <a:pPr algn="ctr"/>
            <a:r>
              <a:rPr lang="en-US" altLang="ja-JP" sz="2000">
                <a:latin typeface="+mn-lt"/>
                <a:ea typeface="+mn-ea"/>
              </a:rPr>
              <a:t>MEM</a:t>
            </a:r>
          </a:p>
        </p:txBody>
      </p:sp>
      <p:sp>
        <p:nvSpPr>
          <p:cNvPr id="202768" name="Rectangle 16"/>
          <p:cNvSpPr>
            <a:spLocks noChangeArrowheads="1"/>
          </p:cNvSpPr>
          <p:nvPr/>
        </p:nvSpPr>
        <p:spPr bwMode="auto">
          <a:xfrm>
            <a:off x="6550025" y="1899213"/>
            <a:ext cx="360363" cy="360363"/>
          </a:xfrm>
          <a:prstGeom prst="rect">
            <a:avLst/>
          </a:prstGeom>
          <a:noFill/>
          <a:ln w="12700">
            <a:noFill/>
            <a:miter lim="800000"/>
            <a:headEnd/>
            <a:tailEnd/>
          </a:ln>
          <a:effectLst/>
        </p:spPr>
        <p:txBody>
          <a:bodyPr wrap="none" lIns="93600" tIns="46800" rIns="93600" bIns="46800" anchor="ctr"/>
          <a:lstStyle/>
          <a:p>
            <a:pPr algn="ctr"/>
            <a:r>
              <a:rPr lang="en-US" altLang="ja-JP" sz="2000">
                <a:latin typeface="+mn-lt"/>
                <a:ea typeface="+mn-ea"/>
              </a:rPr>
              <a:t>WB</a:t>
            </a:r>
          </a:p>
        </p:txBody>
      </p:sp>
      <p:grpSp>
        <p:nvGrpSpPr>
          <p:cNvPr id="202769" name="Group 17"/>
          <p:cNvGrpSpPr>
            <a:grpSpLocks/>
          </p:cNvGrpSpPr>
          <p:nvPr/>
        </p:nvGrpSpPr>
        <p:grpSpPr bwMode="auto">
          <a:xfrm>
            <a:off x="-4249738" y="1357876"/>
            <a:ext cx="5761038" cy="360362"/>
            <a:chOff x="725" y="1876"/>
            <a:chExt cx="3629" cy="227"/>
          </a:xfrm>
        </p:grpSpPr>
        <p:sp>
          <p:nvSpPr>
            <p:cNvPr id="202770" name="Rectangle 18"/>
            <p:cNvSpPr>
              <a:spLocks noChangeArrowheads="1"/>
            </p:cNvSpPr>
            <p:nvPr/>
          </p:nvSpPr>
          <p:spPr bwMode="auto">
            <a:xfrm>
              <a:off x="4127"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I0</a:t>
              </a:r>
            </a:p>
          </p:txBody>
        </p:sp>
        <p:sp>
          <p:nvSpPr>
            <p:cNvPr id="202771" name="Rectangle 19"/>
            <p:cNvSpPr>
              <a:spLocks noChangeArrowheads="1"/>
            </p:cNvSpPr>
            <p:nvPr/>
          </p:nvSpPr>
          <p:spPr bwMode="auto">
            <a:xfrm>
              <a:off x="3447"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I1</a:t>
              </a:r>
            </a:p>
          </p:txBody>
        </p:sp>
        <p:sp>
          <p:nvSpPr>
            <p:cNvPr id="202772" name="Rectangle 20"/>
            <p:cNvSpPr>
              <a:spLocks noChangeArrowheads="1"/>
            </p:cNvSpPr>
            <p:nvPr/>
          </p:nvSpPr>
          <p:spPr bwMode="auto">
            <a:xfrm>
              <a:off x="2767"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I2</a:t>
              </a:r>
            </a:p>
          </p:txBody>
        </p:sp>
        <p:sp>
          <p:nvSpPr>
            <p:cNvPr id="202773" name="Rectangle 21"/>
            <p:cNvSpPr>
              <a:spLocks noChangeArrowheads="1"/>
            </p:cNvSpPr>
            <p:nvPr/>
          </p:nvSpPr>
          <p:spPr bwMode="auto">
            <a:xfrm>
              <a:off x="2086"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I3</a:t>
              </a:r>
            </a:p>
          </p:txBody>
        </p:sp>
        <p:sp>
          <p:nvSpPr>
            <p:cNvPr id="202774" name="Rectangle 22"/>
            <p:cNvSpPr>
              <a:spLocks noChangeArrowheads="1"/>
            </p:cNvSpPr>
            <p:nvPr/>
          </p:nvSpPr>
          <p:spPr bwMode="auto">
            <a:xfrm>
              <a:off x="1406"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I4</a:t>
              </a:r>
            </a:p>
          </p:txBody>
        </p:sp>
        <p:sp>
          <p:nvSpPr>
            <p:cNvPr id="202775" name="Rectangle 23"/>
            <p:cNvSpPr>
              <a:spLocks noChangeArrowheads="1"/>
            </p:cNvSpPr>
            <p:nvPr/>
          </p:nvSpPr>
          <p:spPr bwMode="auto">
            <a:xfrm>
              <a:off x="725" y="1876"/>
              <a:ext cx="227" cy="22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I5</a:t>
              </a:r>
            </a:p>
          </p:txBody>
        </p:sp>
      </p:grpSp>
      <p:sp>
        <p:nvSpPr>
          <p:cNvPr id="202776" name="Rectangle 24"/>
          <p:cNvSpPr>
            <a:spLocks noChangeArrowheads="1"/>
          </p:cNvSpPr>
          <p:nvPr/>
        </p:nvSpPr>
        <p:spPr bwMode="auto">
          <a:xfrm>
            <a:off x="1420813" y="27088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09" name="Rectangle 57"/>
          <p:cNvSpPr>
            <a:spLocks noChangeArrowheads="1"/>
          </p:cNvSpPr>
          <p:nvPr/>
        </p:nvSpPr>
        <p:spPr bwMode="auto">
          <a:xfrm>
            <a:off x="792163" y="2799326"/>
            <a:ext cx="360362" cy="360362"/>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I0</a:t>
            </a:r>
          </a:p>
        </p:txBody>
      </p:sp>
      <p:sp>
        <p:nvSpPr>
          <p:cNvPr id="202810" name="Rectangle 58"/>
          <p:cNvSpPr>
            <a:spLocks noChangeArrowheads="1"/>
          </p:cNvSpPr>
          <p:nvPr/>
        </p:nvSpPr>
        <p:spPr bwMode="auto">
          <a:xfrm>
            <a:off x="792163" y="3429563"/>
            <a:ext cx="360362" cy="360363"/>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I1</a:t>
            </a:r>
          </a:p>
        </p:txBody>
      </p:sp>
      <p:sp>
        <p:nvSpPr>
          <p:cNvPr id="202811" name="Rectangle 59"/>
          <p:cNvSpPr>
            <a:spLocks noChangeArrowheads="1"/>
          </p:cNvSpPr>
          <p:nvPr/>
        </p:nvSpPr>
        <p:spPr bwMode="auto">
          <a:xfrm>
            <a:off x="792163" y="4058213"/>
            <a:ext cx="360362" cy="360363"/>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I2</a:t>
            </a:r>
          </a:p>
        </p:txBody>
      </p:sp>
      <p:sp>
        <p:nvSpPr>
          <p:cNvPr id="202812" name="Rectangle 60"/>
          <p:cNvSpPr>
            <a:spLocks noChangeArrowheads="1"/>
          </p:cNvSpPr>
          <p:nvPr/>
        </p:nvSpPr>
        <p:spPr bwMode="auto">
          <a:xfrm>
            <a:off x="792163" y="4688451"/>
            <a:ext cx="360362" cy="360362"/>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I3</a:t>
            </a:r>
          </a:p>
        </p:txBody>
      </p:sp>
      <p:sp>
        <p:nvSpPr>
          <p:cNvPr id="202813" name="Rectangle 61"/>
          <p:cNvSpPr>
            <a:spLocks noChangeArrowheads="1"/>
          </p:cNvSpPr>
          <p:nvPr/>
        </p:nvSpPr>
        <p:spPr bwMode="auto">
          <a:xfrm>
            <a:off x="792163" y="5318688"/>
            <a:ext cx="360362" cy="360363"/>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I4</a:t>
            </a:r>
          </a:p>
        </p:txBody>
      </p:sp>
      <p:sp>
        <p:nvSpPr>
          <p:cNvPr id="202815" name="Line 63"/>
          <p:cNvSpPr>
            <a:spLocks noChangeShapeType="1"/>
          </p:cNvSpPr>
          <p:nvPr/>
        </p:nvSpPr>
        <p:spPr bwMode="auto">
          <a:xfrm>
            <a:off x="1241425" y="2527863"/>
            <a:ext cx="7470775" cy="0"/>
          </a:xfrm>
          <a:prstGeom prst="line">
            <a:avLst/>
          </a:prstGeom>
          <a:noFill/>
          <a:ln w="38100">
            <a:solidFill>
              <a:schemeClr val="tx1"/>
            </a:solidFill>
            <a:round/>
            <a:headEnd/>
            <a:tailEnd type="stealth" w="med" len="lg"/>
          </a:ln>
          <a:effectLst/>
        </p:spPr>
        <p:txBody>
          <a:bodyPr wrap="none" lIns="93600" tIns="46800" rIns="93600" bIns="46800" anchor="ctr"/>
          <a:lstStyle/>
          <a:p>
            <a:endParaRPr lang="ja-JP" altLang="en-US">
              <a:latin typeface="+mn-lt"/>
              <a:ea typeface="+mn-ea"/>
            </a:endParaRPr>
          </a:p>
        </p:txBody>
      </p:sp>
      <p:sp>
        <p:nvSpPr>
          <p:cNvPr id="202817" name="Rectangle 65"/>
          <p:cNvSpPr>
            <a:spLocks noChangeArrowheads="1"/>
          </p:cNvSpPr>
          <p:nvPr/>
        </p:nvSpPr>
        <p:spPr bwMode="auto">
          <a:xfrm>
            <a:off x="2141538" y="27088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18" name="Rectangle 66"/>
          <p:cNvSpPr>
            <a:spLocks noChangeArrowheads="1"/>
          </p:cNvSpPr>
          <p:nvPr/>
        </p:nvSpPr>
        <p:spPr bwMode="auto">
          <a:xfrm>
            <a:off x="2854325" y="27056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19" name="Rectangle 67"/>
          <p:cNvSpPr>
            <a:spLocks noChangeArrowheads="1"/>
          </p:cNvSpPr>
          <p:nvPr/>
        </p:nvSpPr>
        <p:spPr bwMode="auto">
          <a:xfrm>
            <a:off x="3567113" y="27024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20" name="Rectangle 68"/>
          <p:cNvSpPr>
            <a:spLocks noChangeArrowheads="1"/>
          </p:cNvSpPr>
          <p:nvPr/>
        </p:nvSpPr>
        <p:spPr bwMode="auto">
          <a:xfrm>
            <a:off x="4279900" y="269931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21" name="Rectangle 69"/>
          <p:cNvSpPr>
            <a:spLocks noChangeArrowheads="1"/>
          </p:cNvSpPr>
          <p:nvPr/>
        </p:nvSpPr>
        <p:spPr bwMode="auto">
          <a:xfrm>
            <a:off x="2141538" y="333907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02822" name="Rectangle 70"/>
          <p:cNvSpPr>
            <a:spLocks noChangeArrowheads="1"/>
          </p:cNvSpPr>
          <p:nvPr/>
        </p:nvSpPr>
        <p:spPr bwMode="auto">
          <a:xfrm>
            <a:off x="2854325" y="333590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23" name="Rectangle 71"/>
          <p:cNvSpPr>
            <a:spLocks noChangeArrowheads="1"/>
          </p:cNvSpPr>
          <p:nvPr/>
        </p:nvSpPr>
        <p:spPr bwMode="auto">
          <a:xfrm>
            <a:off x="3567113" y="333272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24" name="Rectangle 72"/>
          <p:cNvSpPr>
            <a:spLocks noChangeArrowheads="1"/>
          </p:cNvSpPr>
          <p:nvPr/>
        </p:nvSpPr>
        <p:spPr bwMode="auto">
          <a:xfrm>
            <a:off x="4279900" y="33295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25" name="Rectangle 73"/>
          <p:cNvSpPr>
            <a:spLocks noChangeArrowheads="1"/>
          </p:cNvSpPr>
          <p:nvPr/>
        </p:nvSpPr>
        <p:spPr bwMode="auto">
          <a:xfrm>
            <a:off x="5022850" y="334701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26" name="Rectangle 74"/>
          <p:cNvSpPr>
            <a:spLocks noChangeArrowheads="1"/>
          </p:cNvSpPr>
          <p:nvPr/>
        </p:nvSpPr>
        <p:spPr bwMode="auto">
          <a:xfrm>
            <a:off x="2854325" y="39661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27" name="Rectangle 75"/>
          <p:cNvSpPr>
            <a:spLocks noChangeArrowheads="1"/>
          </p:cNvSpPr>
          <p:nvPr/>
        </p:nvSpPr>
        <p:spPr bwMode="auto">
          <a:xfrm>
            <a:off x="3567113" y="3962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28" name="Rectangle 76"/>
          <p:cNvSpPr>
            <a:spLocks noChangeArrowheads="1"/>
          </p:cNvSpPr>
          <p:nvPr/>
        </p:nvSpPr>
        <p:spPr bwMode="auto">
          <a:xfrm>
            <a:off x="4279900" y="39597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29" name="Rectangle 77"/>
          <p:cNvSpPr>
            <a:spLocks noChangeArrowheads="1"/>
          </p:cNvSpPr>
          <p:nvPr/>
        </p:nvSpPr>
        <p:spPr bwMode="auto">
          <a:xfrm>
            <a:off x="5022850" y="39772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30" name="Rectangle 78"/>
          <p:cNvSpPr>
            <a:spLocks noChangeArrowheads="1"/>
          </p:cNvSpPr>
          <p:nvPr/>
        </p:nvSpPr>
        <p:spPr bwMode="auto">
          <a:xfrm>
            <a:off x="5741988" y="396931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31" name="Rectangle 79"/>
          <p:cNvSpPr>
            <a:spLocks noChangeArrowheads="1"/>
          </p:cNvSpPr>
          <p:nvPr/>
        </p:nvSpPr>
        <p:spPr bwMode="auto">
          <a:xfrm>
            <a:off x="3567113" y="459320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32" name="Rectangle 80"/>
          <p:cNvSpPr>
            <a:spLocks noChangeArrowheads="1"/>
          </p:cNvSpPr>
          <p:nvPr/>
        </p:nvSpPr>
        <p:spPr bwMode="auto">
          <a:xfrm>
            <a:off x="4279900" y="459002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33" name="Rectangle 81"/>
          <p:cNvSpPr>
            <a:spLocks noChangeArrowheads="1"/>
          </p:cNvSpPr>
          <p:nvPr/>
        </p:nvSpPr>
        <p:spPr bwMode="auto">
          <a:xfrm>
            <a:off x="5022850" y="46074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34" name="Rectangle 82"/>
          <p:cNvSpPr>
            <a:spLocks noChangeArrowheads="1"/>
          </p:cNvSpPr>
          <p:nvPr/>
        </p:nvSpPr>
        <p:spPr bwMode="auto">
          <a:xfrm>
            <a:off x="5741988" y="45995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35" name="Rectangle 83"/>
          <p:cNvSpPr>
            <a:spLocks noChangeArrowheads="1"/>
          </p:cNvSpPr>
          <p:nvPr/>
        </p:nvSpPr>
        <p:spPr bwMode="auto">
          <a:xfrm>
            <a:off x="6462713" y="45995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36" name="Rectangle 84"/>
          <p:cNvSpPr>
            <a:spLocks noChangeArrowheads="1"/>
          </p:cNvSpPr>
          <p:nvPr/>
        </p:nvSpPr>
        <p:spPr bwMode="auto">
          <a:xfrm>
            <a:off x="4279900" y="52202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37" name="Rectangle 85"/>
          <p:cNvSpPr>
            <a:spLocks noChangeArrowheads="1"/>
          </p:cNvSpPr>
          <p:nvPr/>
        </p:nvSpPr>
        <p:spPr bwMode="auto">
          <a:xfrm>
            <a:off x="5022850" y="523772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38" name="Rectangle 86"/>
          <p:cNvSpPr>
            <a:spLocks noChangeArrowheads="1"/>
          </p:cNvSpPr>
          <p:nvPr/>
        </p:nvSpPr>
        <p:spPr bwMode="auto">
          <a:xfrm>
            <a:off x="5741988" y="52297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39" name="Rectangle 87"/>
          <p:cNvSpPr>
            <a:spLocks noChangeArrowheads="1"/>
          </p:cNvSpPr>
          <p:nvPr/>
        </p:nvSpPr>
        <p:spPr bwMode="auto">
          <a:xfrm>
            <a:off x="6462713" y="52297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40" name="Rectangle 88"/>
          <p:cNvSpPr>
            <a:spLocks noChangeArrowheads="1"/>
          </p:cNvSpPr>
          <p:nvPr/>
        </p:nvSpPr>
        <p:spPr bwMode="auto">
          <a:xfrm>
            <a:off x="7181850" y="52297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41" name="Rectangle 89"/>
          <p:cNvSpPr>
            <a:spLocks noChangeArrowheads="1"/>
          </p:cNvSpPr>
          <p:nvPr/>
        </p:nvSpPr>
        <p:spPr bwMode="auto">
          <a:xfrm>
            <a:off x="5022850" y="5867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42" name="Rectangle 90"/>
          <p:cNvSpPr>
            <a:spLocks noChangeArrowheads="1"/>
          </p:cNvSpPr>
          <p:nvPr/>
        </p:nvSpPr>
        <p:spPr bwMode="auto">
          <a:xfrm>
            <a:off x="5741988" y="5867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43" name="Rectangle 91"/>
          <p:cNvSpPr>
            <a:spLocks noChangeArrowheads="1"/>
          </p:cNvSpPr>
          <p:nvPr/>
        </p:nvSpPr>
        <p:spPr bwMode="auto">
          <a:xfrm>
            <a:off x="6462713" y="5867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44" name="Rectangle 92"/>
          <p:cNvSpPr>
            <a:spLocks noChangeArrowheads="1"/>
          </p:cNvSpPr>
          <p:nvPr/>
        </p:nvSpPr>
        <p:spPr bwMode="auto">
          <a:xfrm>
            <a:off x="7181850" y="5867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45" name="Rectangle 93"/>
          <p:cNvSpPr>
            <a:spLocks noChangeArrowheads="1"/>
          </p:cNvSpPr>
          <p:nvPr/>
        </p:nvSpPr>
        <p:spPr bwMode="auto">
          <a:xfrm>
            <a:off x="7902575" y="58679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46" name="Rectangle 94"/>
          <p:cNvSpPr>
            <a:spLocks noChangeArrowheads="1"/>
          </p:cNvSpPr>
          <p:nvPr/>
        </p:nvSpPr>
        <p:spPr bwMode="auto">
          <a:xfrm>
            <a:off x="792163" y="5948926"/>
            <a:ext cx="360362" cy="360362"/>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I5</a:t>
            </a:r>
          </a:p>
        </p:txBody>
      </p:sp>
      <p:sp>
        <p:nvSpPr>
          <p:cNvPr id="202847" name="Rectangle 95"/>
          <p:cNvSpPr>
            <a:spLocks noChangeArrowheads="1"/>
          </p:cNvSpPr>
          <p:nvPr/>
        </p:nvSpPr>
        <p:spPr bwMode="auto">
          <a:xfrm>
            <a:off x="1331913" y="2618351"/>
            <a:ext cx="719137" cy="3789362"/>
          </a:xfrm>
          <a:prstGeom prst="rect">
            <a:avLst/>
          </a:prstGeom>
          <a:solidFill>
            <a:schemeClr val="accent5">
              <a:lumMod val="20000"/>
              <a:lumOff val="80000"/>
              <a:alpha val="50000"/>
            </a:schemeClr>
          </a:solidFill>
          <a:ln w="38100">
            <a:solidFill>
              <a:schemeClr val="accent5"/>
            </a:solidFill>
            <a:miter lim="800000"/>
            <a:headEnd/>
            <a:tailEnd type="none" w="med" len="lg"/>
          </a:ln>
          <a:effectLst/>
        </p:spPr>
        <p:txBody>
          <a:bodyPr wrap="none" lIns="93600" tIns="46800" rIns="93600" bIns="46800" anchor="ctr"/>
          <a:lstStyle/>
          <a:p>
            <a:pPr algn="ctr"/>
            <a:endParaRPr lang="ja-JP" altLang="en-US">
              <a:latin typeface="+mn-lt"/>
              <a:ea typeface="+mn-ea"/>
            </a:endParaRPr>
          </a:p>
        </p:txBody>
      </p:sp>
      <p:sp>
        <p:nvSpPr>
          <p:cNvPr id="202848" name="Rectangle 96"/>
          <p:cNvSpPr>
            <a:spLocks noChangeArrowheads="1"/>
          </p:cNvSpPr>
          <p:nvPr/>
        </p:nvSpPr>
        <p:spPr bwMode="auto">
          <a:xfrm>
            <a:off x="8351838" y="2078601"/>
            <a:ext cx="360362" cy="360362"/>
          </a:xfrm>
          <a:prstGeom prst="rect">
            <a:avLst/>
          </a:prstGeom>
          <a:noFill/>
          <a:ln w="12700">
            <a:noFill/>
            <a:miter lim="800000"/>
            <a:headEnd/>
            <a:tailEnd/>
          </a:ln>
          <a:effectLst/>
        </p:spPr>
        <p:txBody>
          <a:bodyPr wrap="none" lIns="93600" tIns="46800" rIns="93600" bIns="46800" anchor="ctr"/>
          <a:lstStyle/>
          <a:p>
            <a:r>
              <a:rPr lang="en-US" altLang="ja-JP" sz="2000">
                <a:latin typeface="+mn-lt"/>
                <a:ea typeface="+mn-ea"/>
              </a:rPr>
              <a:t>cycle</a:t>
            </a:r>
          </a:p>
        </p:txBody>
      </p:sp>
    </p:spTree>
    <p:extLst>
      <p:ext uri="{BB962C8B-B14F-4D97-AF65-F5344CB8AC3E}">
        <p14:creationId xmlns:p14="http://schemas.microsoft.com/office/powerpoint/2010/main" val="1206743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77778E-6 -4.07407E-6 L 0.11805 0.00024 " pathEditMode="relative" rAng="0" ptsTypes="AA">
                                      <p:cBhvr>
                                        <p:cTn id="6" dur="2000" fill="hold"/>
                                        <p:tgtEl>
                                          <p:spTgt spid="202769"/>
                                        </p:tgtEl>
                                        <p:attrNameLst>
                                          <p:attrName>ppt_x</p:attrName>
                                          <p:attrName>ppt_y</p:attrName>
                                        </p:attrNameLst>
                                      </p:cBhvr>
                                      <p:rCtr x="5903" y="0"/>
                                    </p:animMotion>
                                  </p:childTnLst>
                                </p:cTn>
                              </p:par>
                              <p:par>
                                <p:cTn id="7" presetID="10" presetClass="entr" presetSubtype="0" fill="hold" grpId="0" nodeType="withEffect">
                                  <p:stCondLst>
                                    <p:cond delay="0"/>
                                  </p:stCondLst>
                                  <p:childTnLst>
                                    <p:set>
                                      <p:cBhvr>
                                        <p:cTn id="8" dur="1" fill="hold">
                                          <p:stCondLst>
                                            <p:cond delay="0"/>
                                          </p:stCondLst>
                                        </p:cTn>
                                        <p:tgtEl>
                                          <p:spTgt spid="202847"/>
                                        </p:tgtEl>
                                        <p:attrNameLst>
                                          <p:attrName>style.visibility</p:attrName>
                                        </p:attrNameLst>
                                      </p:cBhvr>
                                      <p:to>
                                        <p:strVal val="visible"/>
                                      </p:to>
                                    </p:set>
                                    <p:animEffect transition="in" filter="fade">
                                      <p:cBhvr>
                                        <p:cTn id="9" dur="2000"/>
                                        <p:tgtEl>
                                          <p:spTgt spid="202847"/>
                                        </p:tgtEl>
                                      </p:cBhvr>
                                    </p:animEffect>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0"/>
                                  </p:stCondLst>
                                  <p:childTnLst>
                                    <p:animMotion origin="layout" path="M 0.11805 0.00024 L 0.23628 0.00024 " pathEditMode="relative" rAng="0" ptsTypes="AA">
                                      <p:cBhvr>
                                        <p:cTn id="13" dur="2000" fill="hold"/>
                                        <p:tgtEl>
                                          <p:spTgt spid="202769"/>
                                        </p:tgtEl>
                                        <p:attrNameLst>
                                          <p:attrName>ppt_x</p:attrName>
                                          <p:attrName>ppt_y</p:attrName>
                                        </p:attrNameLst>
                                      </p:cBhvr>
                                      <p:rCtr x="5903" y="0"/>
                                    </p:animMotion>
                                  </p:childTnLst>
                                </p:cTn>
                              </p:par>
                              <p:par>
                                <p:cTn id="14" presetID="63" presetClass="path" presetSubtype="0" accel="50000" decel="50000" fill="hold" grpId="1" nodeType="withEffect">
                                  <p:stCondLst>
                                    <p:cond delay="0"/>
                                  </p:stCondLst>
                                  <p:childTnLst>
                                    <p:animMotion origin="layout" path="M 4.16667E-6 -3.7037E-7 L 0.07882 -0.00046 " pathEditMode="relative" rAng="0" ptsTypes="AA">
                                      <p:cBhvr>
                                        <p:cTn id="15" dur="2000" fill="hold"/>
                                        <p:tgtEl>
                                          <p:spTgt spid="202847"/>
                                        </p:tgtEl>
                                        <p:attrNameLst>
                                          <p:attrName>ppt_x</p:attrName>
                                          <p:attrName>ppt_y</p:attrName>
                                        </p:attrNameLst>
                                      </p:cBhvr>
                                      <p:rCtr x="3941" y="-23"/>
                                    </p:animMotion>
                                  </p:childTnLst>
                                </p:cTn>
                              </p:par>
                            </p:childTnLst>
                          </p:cTn>
                        </p:par>
                      </p:childTnLst>
                    </p:cTn>
                  </p:par>
                  <p:par>
                    <p:cTn id="16" fill="hold">
                      <p:stCondLst>
                        <p:cond delay="indefinite"/>
                      </p:stCondLst>
                      <p:childTnLst>
                        <p:par>
                          <p:cTn id="17" fill="hold">
                            <p:stCondLst>
                              <p:cond delay="0"/>
                            </p:stCondLst>
                            <p:childTnLst>
                              <p:par>
                                <p:cTn id="18" presetID="63" presetClass="path" presetSubtype="0" accel="50000" decel="50000" fill="hold" nodeType="clickEffect">
                                  <p:stCondLst>
                                    <p:cond delay="0"/>
                                  </p:stCondLst>
                                  <p:childTnLst>
                                    <p:animMotion origin="layout" path="M 0.23628 0.00024 L 0.35434 0.00024 " pathEditMode="relative" rAng="0" ptsTypes="AA">
                                      <p:cBhvr>
                                        <p:cTn id="19" dur="2000" fill="hold"/>
                                        <p:tgtEl>
                                          <p:spTgt spid="202769"/>
                                        </p:tgtEl>
                                        <p:attrNameLst>
                                          <p:attrName>ppt_x</p:attrName>
                                          <p:attrName>ppt_y</p:attrName>
                                        </p:attrNameLst>
                                      </p:cBhvr>
                                      <p:rCtr x="5903" y="0"/>
                                    </p:animMotion>
                                  </p:childTnLst>
                                </p:cTn>
                              </p:par>
                              <p:par>
                                <p:cTn id="20" presetID="63" presetClass="path" presetSubtype="0" accel="50000" decel="50000" fill="hold" grpId="2" nodeType="withEffect">
                                  <p:stCondLst>
                                    <p:cond delay="0"/>
                                  </p:stCondLst>
                                  <p:childTnLst>
                                    <p:animMotion origin="layout" path="M 0.07882 -0.00046 L 0.15763 -0.00046 " pathEditMode="relative" rAng="0" ptsTypes="AA">
                                      <p:cBhvr>
                                        <p:cTn id="21" dur="2000" fill="hold"/>
                                        <p:tgtEl>
                                          <p:spTgt spid="202847"/>
                                        </p:tgtEl>
                                        <p:attrNameLst>
                                          <p:attrName>ppt_x</p:attrName>
                                          <p:attrName>ppt_y</p:attrName>
                                        </p:attrNameLst>
                                      </p:cBhvr>
                                      <p:rCtr x="3941" y="0"/>
                                    </p:animMotion>
                                  </p:childTnLst>
                                </p:cTn>
                              </p:par>
                            </p:childTnLst>
                          </p:cTn>
                        </p:par>
                      </p:childTnLst>
                    </p:cTn>
                  </p:par>
                  <p:par>
                    <p:cTn id="22" fill="hold">
                      <p:stCondLst>
                        <p:cond delay="indefinite"/>
                      </p:stCondLst>
                      <p:childTnLst>
                        <p:par>
                          <p:cTn id="23" fill="hold">
                            <p:stCondLst>
                              <p:cond delay="0"/>
                            </p:stCondLst>
                            <p:childTnLst>
                              <p:par>
                                <p:cTn id="24" presetID="63" presetClass="path" presetSubtype="0" accel="50000" decel="50000" fill="hold" nodeType="clickEffect">
                                  <p:stCondLst>
                                    <p:cond delay="0"/>
                                  </p:stCondLst>
                                  <p:childTnLst>
                                    <p:animMotion origin="layout" path="M 0.35434 0.00024 L 0.47239 0.00024 " pathEditMode="relative" rAng="0" ptsTypes="AA">
                                      <p:cBhvr>
                                        <p:cTn id="25" dur="2000" fill="hold"/>
                                        <p:tgtEl>
                                          <p:spTgt spid="202769"/>
                                        </p:tgtEl>
                                        <p:attrNameLst>
                                          <p:attrName>ppt_x</p:attrName>
                                          <p:attrName>ppt_y</p:attrName>
                                        </p:attrNameLst>
                                      </p:cBhvr>
                                      <p:rCtr x="5903" y="0"/>
                                    </p:animMotion>
                                  </p:childTnLst>
                                </p:cTn>
                              </p:par>
                              <p:par>
                                <p:cTn id="26" presetID="63" presetClass="path" presetSubtype="0" accel="50000" decel="50000" fill="hold" grpId="3" nodeType="withEffect">
                                  <p:stCondLst>
                                    <p:cond delay="0"/>
                                  </p:stCondLst>
                                  <p:childTnLst>
                                    <p:animMotion origin="layout" path="M 0.15763 -0.00046 L 0.23628 -0.00046 " pathEditMode="relative" rAng="0" ptsTypes="AA">
                                      <p:cBhvr>
                                        <p:cTn id="27" dur="2000" fill="hold"/>
                                        <p:tgtEl>
                                          <p:spTgt spid="202847"/>
                                        </p:tgtEl>
                                        <p:attrNameLst>
                                          <p:attrName>ppt_x</p:attrName>
                                          <p:attrName>ppt_y</p:attrName>
                                        </p:attrNameLst>
                                      </p:cBhvr>
                                      <p:rCtr x="3924" y="0"/>
                                    </p:animMotion>
                                  </p:childTnLst>
                                </p:cTn>
                              </p:par>
                            </p:childTnLst>
                          </p:cTn>
                        </p:par>
                      </p:childTnLst>
                    </p:cTn>
                  </p:par>
                  <p:par>
                    <p:cTn id="28" fill="hold">
                      <p:stCondLst>
                        <p:cond delay="indefinite"/>
                      </p:stCondLst>
                      <p:childTnLst>
                        <p:par>
                          <p:cTn id="29" fill="hold">
                            <p:stCondLst>
                              <p:cond delay="0"/>
                            </p:stCondLst>
                            <p:childTnLst>
                              <p:par>
                                <p:cTn id="30" presetID="63" presetClass="path" presetSubtype="0" accel="50000" decel="50000" fill="hold" nodeType="clickEffect">
                                  <p:stCondLst>
                                    <p:cond delay="0"/>
                                  </p:stCondLst>
                                  <p:childTnLst>
                                    <p:animMotion origin="layout" path="M 0.47239 0.00024 L 0.59062 0.00024 " pathEditMode="relative" rAng="0" ptsTypes="AA">
                                      <p:cBhvr>
                                        <p:cTn id="31" dur="2000" fill="hold"/>
                                        <p:tgtEl>
                                          <p:spTgt spid="202769"/>
                                        </p:tgtEl>
                                        <p:attrNameLst>
                                          <p:attrName>ppt_x</p:attrName>
                                          <p:attrName>ppt_y</p:attrName>
                                        </p:attrNameLst>
                                      </p:cBhvr>
                                      <p:rCtr x="5903" y="0"/>
                                    </p:animMotion>
                                  </p:childTnLst>
                                </p:cTn>
                              </p:par>
                              <p:par>
                                <p:cTn id="32" presetID="63" presetClass="path" presetSubtype="0" accel="50000" decel="50000" fill="hold" grpId="4" nodeType="withEffect">
                                  <p:stCondLst>
                                    <p:cond delay="0"/>
                                  </p:stCondLst>
                                  <p:childTnLst>
                                    <p:animMotion origin="layout" path="M 0.23628 -0.00046 L 0.3151 -0.00046 " pathEditMode="relative" rAng="0" ptsTypes="AA">
                                      <p:cBhvr>
                                        <p:cTn id="33" dur="2000" fill="hold"/>
                                        <p:tgtEl>
                                          <p:spTgt spid="202847"/>
                                        </p:tgtEl>
                                        <p:attrNameLst>
                                          <p:attrName>ppt_x</p:attrName>
                                          <p:attrName>ppt_y</p:attrName>
                                        </p:attrNameLst>
                                      </p:cBhvr>
                                      <p:rCtr x="3941" y="0"/>
                                    </p:animMotion>
                                  </p:childTnLst>
                                </p:cTn>
                              </p:par>
                            </p:childTnLst>
                          </p:cTn>
                        </p:par>
                      </p:childTnLst>
                    </p:cTn>
                  </p:par>
                  <p:par>
                    <p:cTn id="34" fill="hold">
                      <p:stCondLst>
                        <p:cond delay="indefinite"/>
                      </p:stCondLst>
                      <p:childTnLst>
                        <p:par>
                          <p:cTn id="35" fill="hold">
                            <p:stCondLst>
                              <p:cond delay="0"/>
                            </p:stCondLst>
                            <p:childTnLst>
                              <p:par>
                                <p:cTn id="36" presetID="63" presetClass="path" presetSubtype="0" accel="50000" decel="50000" fill="hold" nodeType="clickEffect">
                                  <p:stCondLst>
                                    <p:cond delay="0"/>
                                  </p:stCondLst>
                                  <p:childTnLst>
                                    <p:animMotion origin="layout" path="M 0.59062 0.00024 L 0.70868 0.00024 " pathEditMode="relative" rAng="0" ptsTypes="AA">
                                      <p:cBhvr>
                                        <p:cTn id="37" dur="2000" fill="hold"/>
                                        <p:tgtEl>
                                          <p:spTgt spid="202769"/>
                                        </p:tgtEl>
                                        <p:attrNameLst>
                                          <p:attrName>ppt_x</p:attrName>
                                          <p:attrName>ppt_y</p:attrName>
                                        </p:attrNameLst>
                                      </p:cBhvr>
                                      <p:rCtr x="5903" y="0"/>
                                    </p:animMotion>
                                  </p:childTnLst>
                                </p:cTn>
                              </p:par>
                              <p:par>
                                <p:cTn id="38" presetID="63" presetClass="path" presetSubtype="0" accel="50000" decel="50000" fill="hold" grpId="5" nodeType="withEffect">
                                  <p:stCondLst>
                                    <p:cond delay="0"/>
                                  </p:stCondLst>
                                  <p:childTnLst>
                                    <p:animMotion origin="layout" path="M 0.3151 -0.00046 L 0.39392 -0.00046 " pathEditMode="relative" rAng="0" ptsTypes="AA">
                                      <p:cBhvr>
                                        <p:cTn id="39" dur="2000" fill="hold"/>
                                        <p:tgtEl>
                                          <p:spTgt spid="202847"/>
                                        </p:tgtEl>
                                        <p:attrNameLst>
                                          <p:attrName>ppt_x</p:attrName>
                                          <p:attrName>ppt_y</p:attrName>
                                        </p:attrNameLst>
                                      </p:cBhvr>
                                      <p:rCtr x="394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847" grpId="0" animBg="1"/>
      <p:bldP spid="202847" grpId="1" animBg="1"/>
      <p:bldP spid="202847" grpId="2" animBg="1"/>
      <p:bldP spid="202847" grpId="3" animBg="1"/>
      <p:bldP spid="202847" grpId="4" animBg="1"/>
      <p:bldP spid="202847" grpId="5"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質問とか回答など</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一つだけ質問があり、ステージで</a:t>
            </a:r>
            <a:r>
              <a:rPr lang="en-US" altLang="ja-JP" dirty="0"/>
              <a:t>ID</a:t>
            </a:r>
            <a:r>
              <a:rPr lang="ja-JP" altLang="en-US" dirty="0"/>
              <a:t>は</a:t>
            </a:r>
            <a:r>
              <a:rPr lang="en-US" altLang="ja-JP" dirty="0"/>
              <a:t>instruction decode</a:t>
            </a:r>
            <a:r>
              <a:rPr lang="ja-JP" altLang="en-US" dirty="0"/>
              <a:t>というのはわかったのですが、</a:t>
            </a:r>
            <a:r>
              <a:rPr lang="en-US" altLang="ja-JP" dirty="0"/>
              <a:t>WB</a:t>
            </a:r>
            <a:r>
              <a:rPr lang="ja-JP" altLang="en-US" dirty="0"/>
              <a:t>は何の略でしょうか？</a:t>
            </a:r>
            <a:r>
              <a:rPr lang="en-US" altLang="ja-JP" dirty="0" smtClean="0"/>
              <a:t>"</a:t>
            </a:r>
          </a:p>
          <a:p>
            <a:r>
              <a:rPr lang="en-US" altLang="ja-JP" dirty="0" smtClean="0"/>
              <a:t>H-tree</a:t>
            </a:r>
            <a:r>
              <a:rPr lang="ja-JP" altLang="en-US" dirty="0"/>
              <a:t>は例のように正方形が最もノードを多くすることができると思うのですが、実際の基盤のように端にクロックがある場合はどのような形状にしているのですか</a:t>
            </a:r>
            <a:r>
              <a:rPr lang="ja-JP" altLang="en-US" dirty="0" smtClean="0"/>
              <a:t>？例えば</a:t>
            </a:r>
            <a:r>
              <a:rPr lang="ja-JP" altLang="en-US" dirty="0"/>
              <a:t>、二次元ではなく三次元的に配線の距離を調整しているのですか？</a:t>
            </a:r>
            <a:r>
              <a:rPr lang="en-US" altLang="ja-JP" dirty="0"/>
              <a:t>"</a:t>
            </a:r>
          </a:p>
          <a:p>
            <a:endParaRPr lang="en-US" altLang="ja-JP" dirty="0"/>
          </a:p>
          <a:p>
            <a:endParaRPr kumimoji="1" lang="ja-JP" altLang="en-US" dirty="0"/>
          </a:p>
        </p:txBody>
      </p:sp>
    </p:spTree>
    <p:extLst>
      <p:ext uri="{BB962C8B-B14F-4D97-AF65-F5344CB8AC3E}">
        <p14:creationId xmlns:p14="http://schemas.microsoft.com/office/powerpoint/2010/main" val="14216629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ja-JP" altLang="en-US" dirty="0" smtClean="0"/>
              <a:t>パイプライン・チャートの見方</a:t>
            </a:r>
            <a:r>
              <a:rPr lang="en-US" altLang="ja-JP" dirty="0" smtClean="0"/>
              <a:t/>
            </a:r>
            <a:br>
              <a:rPr lang="en-US" altLang="ja-JP" dirty="0" smtClean="0"/>
            </a:br>
            <a:r>
              <a:rPr lang="ja-JP" altLang="en-US" sz="2000" dirty="0" smtClean="0"/>
              <a:t>ここから先で多用されるので重要</a:t>
            </a:r>
            <a:endParaRPr lang="en-US" altLang="ja-JP" dirty="0"/>
          </a:p>
        </p:txBody>
      </p:sp>
      <p:sp>
        <p:nvSpPr>
          <p:cNvPr id="2" name="テキスト プレースホルダー 1"/>
          <p:cNvSpPr>
            <a:spLocks noGrp="1"/>
          </p:cNvSpPr>
          <p:nvPr>
            <p:ph type="body" sz="quarter" idx="10"/>
          </p:nvPr>
        </p:nvSpPr>
        <p:spPr>
          <a:xfrm>
            <a:off x="-108052" y="5409022"/>
            <a:ext cx="9144000" cy="539699"/>
          </a:xfrm>
        </p:spPr>
        <p:txBody>
          <a:bodyPr/>
          <a:lstStyle/>
          <a:p>
            <a:pPr lvl="1"/>
            <a:r>
              <a:rPr kumimoji="1" lang="ja-JP" altLang="en-US" dirty="0" smtClean="0"/>
              <a:t>左から右にむかって時間は進む</a:t>
            </a:r>
            <a:endParaRPr kumimoji="1" lang="en-US" altLang="ja-JP" dirty="0" smtClean="0"/>
          </a:p>
          <a:p>
            <a:pPr lvl="1"/>
            <a:r>
              <a:rPr kumimoji="1" lang="ja-JP" altLang="en-US" dirty="0" smtClean="0"/>
              <a:t>上から下にむかって命令が実行順に置かれる</a:t>
            </a:r>
            <a:endParaRPr kumimoji="1" lang="en-US" altLang="ja-JP" dirty="0" smtClean="0"/>
          </a:p>
          <a:p>
            <a:pPr lvl="1"/>
            <a:r>
              <a:rPr kumimoji="1" lang="ja-JP" altLang="en-US" dirty="0" smtClean="0"/>
              <a:t>各ステージを表す四角は左側にある命令がその時そこにいることを示す</a:t>
            </a:r>
            <a:endParaRPr kumimoji="1" lang="en-US" altLang="ja-JP" dirty="0" smtClean="0"/>
          </a:p>
          <a:p>
            <a:pPr lvl="2"/>
            <a:r>
              <a:rPr kumimoji="1" lang="ja-JP" altLang="en-US" dirty="0" smtClean="0"/>
              <a:t>上記では２サイクル目に，</a:t>
            </a:r>
            <a:r>
              <a:rPr kumimoji="1" lang="en-US" altLang="ja-JP" dirty="0" smtClean="0"/>
              <a:t>I0 </a:t>
            </a:r>
            <a:r>
              <a:rPr kumimoji="1" lang="ja-JP" altLang="en-US" dirty="0" smtClean="0"/>
              <a:t>が </a:t>
            </a:r>
            <a:r>
              <a:rPr kumimoji="1" lang="en-US" altLang="ja-JP" dirty="0" smtClean="0"/>
              <a:t>ID </a:t>
            </a:r>
            <a:r>
              <a:rPr kumimoji="1" lang="ja-JP" altLang="en-US" dirty="0" smtClean="0"/>
              <a:t>に，</a:t>
            </a:r>
            <a:r>
              <a:rPr kumimoji="1" lang="en-US" altLang="ja-JP" dirty="0" smtClean="0"/>
              <a:t>I1 </a:t>
            </a:r>
            <a:r>
              <a:rPr kumimoji="1" lang="ja-JP" altLang="en-US" dirty="0" smtClean="0"/>
              <a:t>が </a:t>
            </a:r>
            <a:r>
              <a:rPr kumimoji="1" lang="en-US" altLang="ja-JP" dirty="0" smtClean="0"/>
              <a:t>IF </a:t>
            </a:r>
            <a:r>
              <a:rPr kumimoji="1" lang="ja-JP" altLang="en-US" dirty="0" smtClean="0"/>
              <a:t>で処理されている</a:t>
            </a:r>
            <a:endParaRPr lang="en-US" altLang="ja-JP" dirty="0" smtClean="0"/>
          </a:p>
        </p:txBody>
      </p:sp>
      <p:sp>
        <p:nvSpPr>
          <p:cNvPr id="202776" name="Rectangle 24"/>
          <p:cNvSpPr>
            <a:spLocks noChangeArrowheads="1"/>
          </p:cNvSpPr>
          <p:nvPr/>
        </p:nvSpPr>
        <p:spPr bwMode="auto">
          <a:xfrm>
            <a:off x="1150272" y="14398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09" name="Rectangle 57"/>
          <p:cNvSpPr>
            <a:spLocks noChangeArrowheads="1"/>
          </p:cNvSpPr>
          <p:nvPr/>
        </p:nvSpPr>
        <p:spPr bwMode="auto">
          <a:xfrm>
            <a:off x="521622" y="1530376"/>
            <a:ext cx="360362" cy="360362"/>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I0</a:t>
            </a:r>
          </a:p>
        </p:txBody>
      </p:sp>
      <p:sp>
        <p:nvSpPr>
          <p:cNvPr id="202810" name="Rectangle 58"/>
          <p:cNvSpPr>
            <a:spLocks noChangeArrowheads="1"/>
          </p:cNvSpPr>
          <p:nvPr/>
        </p:nvSpPr>
        <p:spPr bwMode="auto">
          <a:xfrm>
            <a:off x="521622" y="2160613"/>
            <a:ext cx="360362" cy="360363"/>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I1</a:t>
            </a:r>
          </a:p>
        </p:txBody>
      </p:sp>
      <p:sp>
        <p:nvSpPr>
          <p:cNvPr id="202811" name="Rectangle 59"/>
          <p:cNvSpPr>
            <a:spLocks noChangeArrowheads="1"/>
          </p:cNvSpPr>
          <p:nvPr/>
        </p:nvSpPr>
        <p:spPr bwMode="auto">
          <a:xfrm>
            <a:off x="521622" y="2789263"/>
            <a:ext cx="360362" cy="360363"/>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I2</a:t>
            </a:r>
          </a:p>
        </p:txBody>
      </p:sp>
      <p:sp>
        <p:nvSpPr>
          <p:cNvPr id="202812" name="Rectangle 60"/>
          <p:cNvSpPr>
            <a:spLocks noChangeArrowheads="1"/>
          </p:cNvSpPr>
          <p:nvPr/>
        </p:nvSpPr>
        <p:spPr bwMode="auto">
          <a:xfrm>
            <a:off x="521622" y="3419501"/>
            <a:ext cx="360362" cy="360362"/>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I3</a:t>
            </a:r>
          </a:p>
        </p:txBody>
      </p:sp>
      <p:sp>
        <p:nvSpPr>
          <p:cNvPr id="202813" name="Rectangle 61"/>
          <p:cNvSpPr>
            <a:spLocks noChangeArrowheads="1"/>
          </p:cNvSpPr>
          <p:nvPr/>
        </p:nvSpPr>
        <p:spPr bwMode="auto">
          <a:xfrm>
            <a:off x="521622" y="4049738"/>
            <a:ext cx="360362" cy="360363"/>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lIns="93600" tIns="46800" rIns="93600" bIns="46800" anchor="ctr"/>
          <a:lstStyle/>
          <a:p>
            <a:pPr algn="ctr"/>
            <a:r>
              <a:rPr lang="en-US" altLang="ja-JP" sz="2000" b="1" dirty="0">
                <a:ln w="6350">
                  <a:noFill/>
                </a:ln>
                <a:solidFill>
                  <a:schemeClr val="bg1"/>
                </a:solidFill>
                <a:effectLst/>
                <a:latin typeface="Courier New" pitchFamily="49" charset="0"/>
                <a:ea typeface="MeiryoKe_PGothic" pitchFamily="50" charset="-128"/>
              </a:rPr>
              <a:t>I4</a:t>
            </a:r>
          </a:p>
        </p:txBody>
      </p:sp>
      <p:sp>
        <p:nvSpPr>
          <p:cNvPr id="202815" name="Line 63"/>
          <p:cNvSpPr>
            <a:spLocks noChangeShapeType="1"/>
          </p:cNvSpPr>
          <p:nvPr/>
        </p:nvSpPr>
        <p:spPr bwMode="auto">
          <a:xfrm>
            <a:off x="970884" y="1258913"/>
            <a:ext cx="7470775" cy="0"/>
          </a:xfrm>
          <a:prstGeom prst="line">
            <a:avLst/>
          </a:prstGeom>
          <a:noFill/>
          <a:ln w="38100">
            <a:solidFill>
              <a:schemeClr val="tx1"/>
            </a:solidFill>
            <a:round/>
            <a:headEnd/>
            <a:tailEnd type="stealth" w="med" len="lg"/>
          </a:ln>
          <a:effectLst/>
        </p:spPr>
        <p:txBody>
          <a:bodyPr wrap="none" lIns="93600" tIns="46800" rIns="93600" bIns="46800" anchor="ctr"/>
          <a:lstStyle/>
          <a:p>
            <a:endParaRPr lang="ja-JP" altLang="en-US">
              <a:latin typeface="+mn-lt"/>
              <a:ea typeface="+mn-ea"/>
            </a:endParaRPr>
          </a:p>
        </p:txBody>
      </p:sp>
      <p:sp>
        <p:nvSpPr>
          <p:cNvPr id="202817" name="Rectangle 65"/>
          <p:cNvSpPr>
            <a:spLocks noChangeArrowheads="1"/>
          </p:cNvSpPr>
          <p:nvPr/>
        </p:nvSpPr>
        <p:spPr bwMode="auto">
          <a:xfrm>
            <a:off x="1870997" y="14398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18" name="Rectangle 66"/>
          <p:cNvSpPr>
            <a:spLocks noChangeArrowheads="1"/>
          </p:cNvSpPr>
          <p:nvPr/>
        </p:nvSpPr>
        <p:spPr bwMode="auto">
          <a:xfrm>
            <a:off x="2583784" y="143671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19" name="Rectangle 67"/>
          <p:cNvSpPr>
            <a:spLocks noChangeArrowheads="1"/>
          </p:cNvSpPr>
          <p:nvPr/>
        </p:nvSpPr>
        <p:spPr bwMode="auto">
          <a:xfrm>
            <a:off x="3296572" y="14335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20" name="Rectangle 68"/>
          <p:cNvSpPr>
            <a:spLocks noChangeArrowheads="1"/>
          </p:cNvSpPr>
          <p:nvPr/>
        </p:nvSpPr>
        <p:spPr bwMode="auto">
          <a:xfrm>
            <a:off x="4009359" y="14303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21" name="Rectangle 69"/>
          <p:cNvSpPr>
            <a:spLocks noChangeArrowheads="1"/>
          </p:cNvSpPr>
          <p:nvPr/>
        </p:nvSpPr>
        <p:spPr bwMode="auto">
          <a:xfrm>
            <a:off x="1870997" y="207012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02822" name="Rectangle 70"/>
          <p:cNvSpPr>
            <a:spLocks noChangeArrowheads="1"/>
          </p:cNvSpPr>
          <p:nvPr/>
        </p:nvSpPr>
        <p:spPr bwMode="auto">
          <a:xfrm>
            <a:off x="2583784" y="20669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23" name="Rectangle 71"/>
          <p:cNvSpPr>
            <a:spLocks noChangeArrowheads="1"/>
          </p:cNvSpPr>
          <p:nvPr/>
        </p:nvSpPr>
        <p:spPr bwMode="auto">
          <a:xfrm>
            <a:off x="3296572" y="206377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24" name="Rectangle 72"/>
          <p:cNvSpPr>
            <a:spLocks noChangeArrowheads="1"/>
          </p:cNvSpPr>
          <p:nvPr/>
        </p:nvSpPr>
        <p:spPr bwMode="auto">
          <a:xfrm>
            <a:off x="4009359" y="206060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25" name="Rectangle 73"/>
          <p:cNvSpPr>
            <a:spLocks noChangeArrowheads="1"/>
          </p:cNvSpPr>
          <p:nvPr/>
        </p:nvSpPr>
        <p:spPr bwMode="auto">
          <a:xfrm>
            <a:off x="4752309" y="20780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26" name="Rectangle 74"/>
          <p:cNvSpPr>
            <a:spLocks noChangeArrowheads="1"/>
          </p:cNvSpPr>
          <p:nvPr/>
        </p:nvSpPr>
        <p:spPr bwMode="auto">
          <a:xfrm>
            <a:off x="2583784" y="269718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27" name="Rectangle 75"/>
          <p:cNvSpPr>
            <a:spLocks noChangeArrowheads="1"/>
          </p:cNvSpPr>
          <p:nvPr/>
        </p:nvSpPr>
        <p:spPr bwMode="auto">
          <a:xfrm>
            <a:off x="3296572" y="269401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28" name="Rectangle 76"/>
          <p:cNvSpPr>
            <a:spLocks noChangeArrowheads="1"/>
          </p:cNvSpPr>
          <p:nvPr/>
        </p:nvSpPr>
        <p:spPr bwMode="auto">
          <a:xfrm>
            <a:off x="4009359" y="26908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29" name="Rectangle 77"/>
          <p:cNvSpPr>
            <a:spLocks noChangeArrowheads="1"/>
          </p:cNvSpPr>
          <p:nvPr/>
        </p:nvSpPr>
        <p:spPr bwMode="auto">
          <a:xfrm>
            <a:off x="4752309" y="270830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30" name="Rectangle 78"/>
          <p:cNvSpPr>
            <a:spLocks noChangeArrowheads="1"/>
          </p:cNvSpPr>
          <p:nvPr/>
        </p:nvSpPr>
        <p:spPr bwMode="auto">
          <a:xfrm>
            <a:off x="5471447" y="270036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31" name="Rectangle 79"/>
          <p:cNvSpPr>
            <a:spLocks noChangeArrowheads="1"/>
          </p:cNvSpPr>
          <p:nvPr/>
        </p:nvSpPr>
        <p:spPr bwMode="auto">
          <a:xfrm>
            <a:off x="3296572" y="332425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32" name="Rectangle 80"/>
          <p:cNvSpPr>
            <a:spLocks noChangeArrowheads="1"/>
          </p:cNvSpPr>
          <p:nvPr/>
        </p:nvSpPr>
        <p:spPr bwMode="auto">
          <a:xfrm>
            <a:off x="4009359" y="332107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33" name="Rectangle 81"/>
          <p:cNvSpPr>
            <a:spLocks noChangeArrowheads="1"/>
          </p:cNvSpPr>
          <p:nvPr/>
        </p:nvSpPr>
        <p:spPr bwMode="auto">
          <a:xfrm>
            <a:off x="4752309" y="33385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34" name="Rectangle 82"/>
          <p:cNvSpPr>
            <a:spLocks noChangeArrowheads="1"/>
          </p:cNvSpPr>
          <p:nvPr/>
        </p:nvSpPr>
        <p:spPr bwMode="auto">
          <a:xfrm>
            <a:off x="5471447" y="333060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35" name="Rectangle 83"/>
          <p:cNvSpPr>
            <a:spLocks noChangeArrowheads="1"/>
          </p:cNvSpPr>
          <p:nvPr/>
        </p:nvSpPr>
        <p:spPr bwMode="auto">
          <a:xfrm>
            <a:off x="6192172" y="3330601"/>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36" name="Rectangle 84"/>
          <p:cNvSpPr>
            <a:spLocks noChangeArrowheads="1"/>
          </p:cNvSpPr>
          <p:nvPr/>
        </p:nvSpPr>
        <p:spPr bwMode="auto">
          <a:xfrm>
            <a:off x="4009359" y="3951313"/>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IF</a:t>
            </a:r>
          </a:p>
        </p:txBody>
      </p:sp>
      <p:sp>
        <p:nvSpPr>
          <p:cNvPr id="202837" name="Rectangle 85"/>
          <p:cNvSpPr>
            <a:spLocks noChangeArrowheads="1"/>
          </p:cNvSpPr>
          <p:nvPr/>
        </p:nvSpPr>
        <p:spPr bwMode="auto">
          <a:xfrm>
            <a:off x="4752309" y="3968776"/>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2838" name="Rectangle 86"/>
          <p:cNvSpPr>
            <a:spLocks noChangeArrowheads="1"/>
          </p:cNvSpPr>
          <p:nvPr/>
        </p:nvSpPr>
        <p:spPr bwMode="auto">
          <a:xfrm>
            <a:off x="5471447" y="39608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2839" name="Rectangle 87"/>
          <p:cNvSpPr>
            <a:spLocks noChangeArrowheads="1"/>
          </p:cNvSpPr>
          <p:nvPr/>
        </p:nvSpPr>
        <p:spPr bwMode="auto">
          <a:xfrm>
            <a:off x="6192172" y="39608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MEM</a:t>
            </a:r>
          </a:p>
        </p:txBody>
      </p:sp>
      <p:sp>
        <p:nvSpPr>
          <p:cNvPr id="202840" name="Rectangle 88"/>
          <p:cNvSpPr>
            <a:spLocks noChangeArrowheads="1"/>
          </p:cNvSpPr>
          <p:nvPr/>
        </p:nvSpPr>
        <p:spPr bwMode="auto">
          <a:xfrm>
            <a:off x="6911309" y="3960838"/>
            <a:ext cx="539750" cy="53975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WB</a:t>
            </a:r>
          </a:p>
        </p:txBody>
      </p:sp>
      <p:sp>
        <p:nvSpPr>
          <p:cNvPr id="202847" name="Rectangle 95"/>
          <p:cNvSpPr>
            <a:spLocks noChangeArrowheads="1"/>
          </p:cNvSpPr>
          <p:nvPr/>
        </p:nvSpPr>
        <p:spPr bwMode="auto">
          <a:xfrm>
            <a:off x="1781969" y="1358977"/>
            <a:ext cx="719137" cy="3150035"/>
          </a:xfrm>
          <a:prstGeom prst="rect">
            <a:avLst/>
          </a:prstGeom>
          <a:solidFill>
            <a:schemeClr val="accent5">
              <a:lumMod val="20000"/>
              <a:lumOff val="80000"/>
              <a:alpha val="50000"/>
            </a:schemeClr>
          </a:solidFill>
          <a:ln w="38100">
            <a:solidFill>
              <a:schemeClr val="accent5"/>
            </a:solidFill>
            <a:miter lim="800000"/>
            <a:headEnd/>
            <a:tailEnd type="none" w="med" len="lg"/>
          </a:ln>
          <a:effectLst/>
        </p:spPr>
        <p:txBody>
          <a:bodyPr wrap="none" lIns="93600" tIns="46800" rIns="93600" bIns="46800" anchor="ctr"/>
          <a:lstStyle/>
          <a:p>
            <a:pPr algn="ctr"/>
            <a:endParaRPr lang="ja-JP" altLang="en-US">
              <a:latin typeface="+mn-lt"/>
              <a:ea typeface="+mn-ea"/>
            </a:endParaRPr>
          </a:p>
        </p:txBody>
      </p:sp>
      <p:sp>
        <p:nvSpPr>
          <p:cNvPr id="202848" name="Rectangle 96"/>
          <p:cNvSpPr>
            <a:spLocks noChangeArrowheads="1"/>
          </p:cNvSpPr>
          <p:nvPr/>
        </p:nvSpPr>
        <p:spPr bwMode="auto">
          <a:xfrm>
            <a:off x="8081297" y="809651"/>
            <a:ext cx="360362" cy="360362"/>
          </a:xfrm>
          <a:prstGeom prst="rect">
            <a:avLst/>
          </a:prstGeom>
          <a:noFill/>
          <a:ln w="12700">
            <a:noFill/>
            <a:miter lim="800000"/>
            <a:headEnd/>
            <a:tailEnd/>
          </a:ln>
          <a:effectLst/>
        </p:spPr>
        <p:txBody>
          <a:bodyPr wrap="none" lIns="93600" tIns="46800" rIns="93600" bIns="46800" anchor="ctr"/>
          <a:lstStyle/>
          <a:p>
            <a:r>
              <a:rPr lang="en-US" altLang="ja-JP" sz="2000">
                <a:latin typeface="+mn-lt"/>
                <a:ea typeface="+mn-ea"/>
              </a:rPr>
              <a:t>cycle</a:t>
            </a:r>
          </a:p>
        </p:txBody>
      </p:sp>
    </p:spTree>
    <p:extLst>
      <p:ext uri="{BB962C8B-B14F-4D97-AF65-F5344CB8AC3E}">
        <p14:creationId xmlns:p14="http://schemas.microsoft.com/office/powerpoint/2010/main" val="1939468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7" name="直線コネクタ 126"/>
          <p:cNvCxnSpPr/>
          <p:nvPr/>
        </p:nvCxnSpPr>
        <p:spPr bwMode="auto">
          <a:xfrm>
            <a:off x="521955" y="2168986"/>
            <a:ext cx="720080" cy="0"/>
          </a:xfrm>
          <a:prstGeom prst="line">
            <a:avLst/>
          </a:prstGeom>
          <a:noFill/>
          <a:ln w="9525" cap="flat" cmpd="sng" algn="ctr">
            <a:solidFill>
              <a:schemeClr val="tx1"/>
            </a:solidFill>
            <a:prstDash val="dash"/>
            <a:round/>
            <a:headEnd type="none" w="med" len="med"/>
            <a:tailEnd type="none" w="med" len="med"/>
          </a:ln>
          <a:effectLst/>
        </p:spPr>
      </p:cxnSp>
      <p:sp>
        <p:nvSpPr>
          <p:cNvPr id="2" name="タイトル 1"/>
          <p:cNvSpPr>
            <a:spLocks noGrp="1"/>
          </p:cNvSpPr>
          <p:nvPr>
            <p:ph type="title"/>
          </p:nvPr>
        </p:nvSpPr>
        <p:spPr/>
        <p:txBody>
          <a:bodyPr/>
          <a:lstStyle/>
          <a:p>
            <a:r>
              <a:rPr lang="ja-JP" altLang="en-US" dirty="0" smtClean="0"/>
              <a:t>パイプライン化による性能（スループット）向上</a:t>
            </a:r>
            <a:endParaRPr kumimoji="1" lang="ja-JP" altLang="en-US" dirty="0"/>
          </a:p>
        </p:txBody>
      </p:sp>
      <p:cxnSp>
        <p:nvCxnSpPr>
          <p:cNvPr id="96" name="直線矢印コネクタ 95"/>
          <p:cNvCxnSpPr/>
          <p:nvPr/>
        </p:nvCxnSpPr>
        <p:spPr bwMode="auto">
          <a:xfrm>
            <a:off x="701957" y="1628980"/>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43" name="直線矢印コネクタ 142"/>
          <p:cNvCxnSpPr/>
          <p:nvPr/>
        </p:nvCxnSpPr>
        <p:spPr bwMode="auto">
          <a:xfrm>
            <a:off x="611956" y="4599013"/>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611956" y="1178975"/>
            <a:ext cx="2954655" cy="369332"/>
          </a:xfrm>
          <a:prstGeom prst="rect">
            <a:avLst/>
          </a:prstGeom>
        </p:spPr>
        <p:txBody>
          <a:bodyPr wrap="none">
            <a:spAutoFit/>
          </a:bodyPr>
          <a:lstStyle/>
          <a:p>
            <a:r>
              <a:rPr lang="ja-JP" altLang="en-US" dirty="0" smtClean="0">
                <a:solidFill>
                  <a:schemeClr val="tx1">
                    <a:lumMod val="65000"/>
                    <a:lumOff val="35000"/>
                  </a:schemeClr>
                </a:solidFill>
              </a:rPr>
              <a:t>パイプライン化しない場合</a:t>
            </a:r>
            <a:endParaRPr lang="ja-JP" altLang="en-US" dirty="0">
              <a:solidFill>
                <a:schemeClr val="tx1">
                  <a:lumMod val="65000"/>
                  <a:lumOff val="35000"/>
                </a:schemeClr>
              </a:solidFill>
            </a:endParaRPr>
          </a:p>
        </p:txBody>
      </p:sp>
      <p:sp>
        <p:nvSpPr>
          <p:cNvPr id="153" name="正方形/長方形 152"/>
          <p:cNvSpPr/>
          <p:nvPr/>
        </p:nvSpPr>
        <p:spPr>
          <a:xfrm>
            <a:off x="503962" y="4166749"/>
            <a:ext cx="2723823" cy="369332"/>
          </a:xfrm>
          <a:prstGeom prst="rect">
            <a:avLst/>
          </a:prstGeom>
        </p:spPr>
        <p:txBody>
          <a:bodyPr wrap="none">
            <a:spAutoFit/>
          </a:bodyPr>
          <a:lstStyle/>
          <a:p>
            <a:r>
              <a:rPr lang="ja-JP" altLang="en-US" dirty="0" smtClean="0">
                <a:solidFill>
                  <a:schemeClr val="tx1">
                    <a:lumMod val="65000"/>
                    <a:lumOff val="35000"/>
                  </a:schemeClr>
                </a:solidFill>
              </a:rPr>
              <a:t>パイプライン化した場合</a:t>
            </a:r>
            <a:endParaRPr lang="ja-JP" altLang="en-US" dirty="0">
              <a:solidFill>
                <a:schemeClr val="tx1">
                  <a:lumMod val="65000"/>
                  <a:lumOff val="35000"/>
                </a:schemeClr>
              </a:solidFill>
            </a:endParaRPr>
          </a:p>
        </p:txBody>
      </p:sp>
      <p:sp>
        <p:nvSpPr>
          <p:cNvPr id="128" name="角丸四角形 127"/>
          <p:cNvSpPr/>
          <p:nvPr/>
        </p:nvSpPr>
        <p:spPr bwMode="auto">
          <a:xfrm>
            <a:off x="147471" y="2024826"/>
            <a:ext cx="432300" cy="360004"/>
          </a:xfrm>
          <a:prstGeom prst="roundRect">
            <a:avLst/>
          </a:prstGeom>
          <a:ln>
            <a:headEnd/>
            <a:tailEnd type="triangle" w="sm" len="med"/>
          </a:ln>
          <a:extLst/>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smtClean="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cxnSp>
        <p:nvCxnSpPr>
          <p:cNvPr id="132" name="直線コネクタ 131"/>
          <p:cNvCxnSpPr>
            <a:endCxn id="169" idx="1"/>
          </p:cNvCxnSpPr>
          <p:nvPr/>
        </p:nvCxnSpPr>
        <p:spPr bwMode="auto">
          <a:xfrm flipV="1">
            <a:off x="521955" y="2888992"/>
            <a:ext cx="2970033" cy="2"/>
          </a:xfrm>
          <a:prstGeom prst="line">
            <a:avLst/>
          </a:prstGeom>
          <a:noFill/>
          <a:ln w="9525" cap="flat" cmpd="sng" algn="ctr">
            <a:solidFill>
              <a:schemeClr val="tx1"/>
            </a:solidFill>
            <a:prstDash val="dash"/>
            <a:round/>
            <a:headEnd type="none" w="med" len="med"/>
            <a:tailEnd type="none" w="med" len="med"/>
          </a:ln>
          <a:effectLst/>
        </p:spPr>
      </p:cxnSp>
      <p:sp>
        <p:nvSpPr>
          <p:cNvPr id="133" name="角丸四角形 132"/>
          <p:cNvSpPr/>
          <p:nvPr/>
        </p:nvSpPr>
        <p:spPr bwMode="auto">
          <a:xfrm>
            <a:off x="147471" y="2744834"/>
            <a:ext cx="432300" cy="360004"/>
          </a:xfrm>
          <a:prstGeom prst="roundRect">
            <a:avLst/>
          </a:prstGeom>
          <a:ln>
            <a:headEnd/>
            <a:tailEnd type="triangle" w="sm" len="med"/>
          </a:ln>
          <a:extLst/>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smtClean="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cxnSp>
        <p:nvCxnSpPr>
          <p:cNvPr id="134" name="直線コネクタ 133"/>
          <p:cNvCxnSpPr/>
          <p:nvPr/>
        </p:nvCxnSpPr>
        <p:spPr bwMode="auto">
          <a:xfrm>
            <a:off x="521955" y="3519001"/>
            <a:ext cx="5310059" cy="0"/>
          </a:xfrm>
          <a:prstGeom prst="line">
            <a:avLst/>
          </a:prstGeom>
          <a:noFill/>
          <a:ln w="9525" cap="flat" cmpd="sng" algn="ctr">
            <a:solidFill>
              <a:schemeClr val="tx1"/>
            </a:solidFill>
            <a:prstDash val="dash"/>
            <a:round/>
            <a:headEnd type="none" w="med" len="med"/>
            <a:tailEnd type="none" w="med" len="med"/>
          </a:ln>
          <a:effectLst/>
        </p:spPr>
      </p:cxnSp>
      <p:sp>
        <p:nvSpPr>
          <p:cNvPr id="135" name="角丸四角形 134"/>
          <p:cNvSpPr/>
          <p:nvPr/>
        </p:nvSpPr>
        <p:spPr bwMode="auto">
          <a:xfrm>
            <a:off x="147471" y="3374841"/>
            <a:ext cx="432300" cy="360004"/>
          </a:xfrm>
          <a:prstGeom prst="roundRect">
            <a:avLst/>
          </a:prstGeom>
          <a:ln>
            <a:headEnd/>
            <a:tailEnd type="triangle" w="sm" len="med"/>
          </a:ln>
          <a:extLst/>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smtClean="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36" name="直線コネクタ 135"/>
          <p:cNvCxnSpPr/>
          <p:nvPr/>
        </p:nvCxnSpPr>
        <p:spPr bwMode="auto">
          <a:xfrm>
            <a:off x="536435" y="4923175"/>
            <a:ext cx="720080" cy="0"/>
          </a:xfrm>
          <a:prstGeom prst="line">
            <a:avLst/>
          </a:prstGeom>
          <a:noFill/>
          <a:ln w="9525" cap="flat" cmpd="sng" algn="ctr">
            <a:solidFill>
              <a:schemeClr val="tx1"/>
            </a:solidFill>
            <a:prstDash val="dash"/>
            <a:round/>
            <a:headEnd type="none" w="med" len="med"/>
            <a:tailEnd type="none" w="med" len="med"/>
          </a:ln>
          <a:effectLst/>
        </p:spPr>
      </p:cxnSp>
      <p:sp>
        <p:nvSpPr>
          <p:cNvPr id="137" name="角丸四角形 136"/>
          <p:cNvSpPr/>
          <p:nvPr/>
        </p:nvSpPr>
        <p:spPr bwMode="auto">
          <a:xfrm>
            <a:off x="161951" y="4779015"/>
            <a:ext cx="432300" cy="360004"/>
          </a:xfrm>
          <a:prstGeom prst="roundRect">
            <a:avLst/>
          </a:prstGeom>
          <a:ln>
            <a:headEnd/>
            <a:tailEnd type="triangle" w="sm" len="med"/>
          </a:ln>
          <a:extLst/>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smtClean="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138" name="角丸四角形 137"/>
          <p:cNvSpPr/>
          <p:nvPr/>
        </p:nvSpPr>
        <p:spPr bwMode="auto">
          <a:xfrm>
            <a:off x="161951" y="5499023"/>
            <a:ext cx="432300" cy="360004"/>
          </a:xfrm>
          <a:prstGeom prst="roundRect">
            <a:avLst/>
          </a:prstGeom>
          <a:ln>
            <a:headEnd/>
            <a:tailEnd type="triangle" w="sm" len="med"/>
          </a:ln>
          <a:extLst/>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smtClean="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139" name="角丸四角形 138"/>
          <p:cNvSpPr/>
          <p:nvPr/>
        </p:nvSpPr>
        <p:spPr bwMode="auto">
          <a:xfrm>
            <a:off x="161951" y="6129030"/>
            <a:ext cx="432300" cy="360004"/>
          </a:xfrm>
          <a:prstGeom prst="roundRect">
            <a:avLst/>
          </a:prstGeom>
          <a:ln>
            <a:headEnd/>
            <a:tailEnd type="triangle" w="sm" len="med"/>
          </a:ln>
          <a:extLst/>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smtClean="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40" name="直線コネクタ 139"/>
          <p:cNvCxnSpPr>
            <a:endCxn id="150" idx="1"/>
          </p:cNvCxnSpPr>
          <p:nvPr/>
        </p:nvCxnSpPr>
        <p:spPr bwMode="auto">
          <a:xfrm>
            <a:off x="611956" y="5679025"/>
            <a:ext cx="1080012" cy="2"/>
          </a:xfrm>
          <a:prstGeom prst="line">
            <a:avLst/>
          </a:prstGeom>
          <a:noFill/>
          <a:ln w="9525" cap="flat" cmpd="sng" algn="ctr">
            <a:solidFill>
              <a:schemeClr val="tx1"/>
            </a:solidFill>
            <a:prstDash val="dash"/>
            <a:round/>
            <a:headEnd type="none" w="med" len="med"/>
            <a:tailEnd type="none" w="med" len="med"/>
          </a:ln>
          <a:effectLst/>
        </p:spPr>
      </p:cxnSp>
      <p:cxnSp>
        <p:nvCxnSpPr>
          <p:cNvPr id="141" name="直線コネクタ 140"/>
          <p:cNvCxnSpPr>
            <a:stCxn id="139" idx="3"/>
            <a:endCxn id="157" idx="1"/>
          </p:cNvCxnSpPr>
          <p:nvPr/>
        </p:nvCxnSpPr>
        <p:spPr bwMode="auto">
          <a:xfrm flipV="1">
            <a:off x="594251" y="6309030"/>
            <a:ext cx="1547722" cy="2"/>
          </a:xfrm>
          <a:prstGeom prst="line">
            <a:avLst/>
          </a:prstGeom>
          <a:noFill/>
          <a:ln w="9525" cap="flat" cmpd="sng" algn="ctr">
            <a:solidFill>
              <a:schemeClr val="tx1"/>
            </a:solidFill>
            <a:prstDash val="dash"/>
            <a:round/>
            <a:headEnd type="none" w="med" len="med"/>
            <a:tailEnd type="none" w="med" len="med"/>
          </a:ln>
          <a:effectLst/>
        </p:spPr>
      </p:cxnSp>
      <p:grpSp>
        <p:nvGrpSpPr>
          <p:cNvPr id="13" name="グループ化 12"/>
          <p:cNvGrpSpPr/>
          <p:nvPr/>
        </p:nvGrpSpPr>
        <p:grpSpPr>
          <a:xfrm>
            <a:off x="1241963" y="4779015"/>
            <a:ext cx="2160020" cy="360000"/>
            <a:chOff x="4481999" y="4959017"/>
            <a:chExt cx="2160020" cy="360000"/>
          </a:xfrm>
        </p:grpSpPr>
        <p:sp>
          <p:nvSpPr>
            <p:cNvPr id="142"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4"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45"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7"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8"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49" name="グループ化 148"/>
          <p:cNvGrpSpPr/>
          <p:nvPr/>
        </p:nvGrpSpPr>
        <p:grpSpPr>
          <a:xfrm>
            <a:off x="1691968" y="5499027"/>
            <a:ext cx="2160020" cy="360000"/>
            <a:chOff x="4481999" y="4959017"/>
            <a:chExt cx="2160020" cy="360000"/>
          </a:xfrm>
        </p:grpSpPr>
        <p:sp>
          <p:nvSpPr>
            <p:cNvPr id="150"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1"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2"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54"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5"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56" name="グループ化 155"/>
          <p:cNvGrpSpPr/>
          <p:nvPr/>
        </p:nvGrpSpPr>
        <p:grpSpPr>
          <a:xfrm>
            <a:off x="2141973" y="6129030"/>
            <a:ext cx="2160020" cy="360000"/>
            <a:chOff x="4481999" y="4959017"/>
            <a:chExt cx="2160020" cy="360000"/>
          </a:xfrm>
        </p:grpSpPr>
        <p:sp>
          <p:nvSpPr>
            <p:cNvPr id="157"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8"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9"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0"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61"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62" name="グループ化 161"/>
          <p:cNvGrpSpPr/>
          <p:nvPr/>
        </p:nvGrpSpPr>
        <p:grpSpPr>
          <a:xfrm>
            <a:off x="1241963" y="1988984"/>
            <a:ext cx="2160020" cy="360000"/>
            <a:chOff x="4481999" y="4959017"/>
            <a:chExt cx="2160020" cy="360000"/>
          </a:xfrm>
        </p:grpSpPr>
        <p:sp>
          <p:nvSpPr>
            <p:cNvPr id="163"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4"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65"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6"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67"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68" name="グループ化 167"/>
          <p:cNvGrpSpPr/>
          <p:nvPr/>
        </p:nvGrpSpPr>
        <p:grpSpPr>
          <a:xfrm>
            <a:off x="3491988" y="2708992"/>
            <a:ext cx="2160020" cy="360000"/>
            <a:chOff x="4481999" y="4959017"/>
            <a:chExt cx="2160020" cy="360000"/>
          </a:xfrm>
        </p:grpSpPr>
        <p:sp>
          <p:nvSpPr>
            <p:cNvPr id="169"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0"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1"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11"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15"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219" name="グループ化 218"/>
          <p:cNvGrpSpPr/>
          <p:nvPr/>
        </p:nvGrpSpPr>
        <p:grpSpPr>
          <a:xfrm>
            <a:off x="5742013" y="3338999"/>
            <a:ext cx="2160020" cy="360000"/>
            <a:chOff x="4481999" y="4959017"/>
            <a:chExt cx="2160020" cy="360000"/>
          </a:xfrm>
        </p:grpSpPr>
        <p:sp>
          <p:nvSpPr>
            <p:cNvPr id="220"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1"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22"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23"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24"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spTree>
    <p:extLst>
      <p:ext uri="{BB962C8B-B14F-4D97-AF65-F5344CB8AC3E}">
        <p14:creationId xmlns:p14="http://schemas.microsoft.com/office/powerpoint/2010/main" val="3622160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余談：実際の </a:t>
            </a:r>
            <a:r>
              <a:rPr kumimoji="1" lang="en-US" altLang="ja-JP" dirty="0" smtClean="0"/>
              <a:t>CPU </a:t>
            </a:r>
            <a:r>
              <a:rPr kumimoji="1" lang="ja-JP" altLang="en-US" dirty="0" smtClean="0"/>
              <a:t>を実行した場合のパイプライン</a:t>
            </a:r>
            <a:endParaRPr kumimoji="1" lang="ja-JP" altLang="en-US" dirty="0"/>
          </a:p>
        </p:txBody>
      </p:sp>
      <p:sp>
        <p:nvSpPr>
          <p:cNvPr id="3" name="テキスト プレースホルダー 2"/>
          <p:cNvSpPr>
            <a:spLocks noGrp="1"/>
          </p:cNvSpPr>
          <p:nvPr>
            <p:ph type="body" sz="quarter" idx="10"/>
          </p:nvPr>
        </p:nvSpPr>
        <p:spPr>
          <a:xfrm>
            <a:off x="611956" y="5409022"/>
            <a:ext cx="8280092" cy="899703"/>
          </a:xfrm>
        </p:spPr>
        <p:txBody>
          <a:bodyPr/>
          <a:lstStyle/>
          <a:p>
            <a:r>
              <a:rPr kumimoji="1" lang="ja-JP" altLang="en-US" dirty="0" smtClean="0"/>
              <a:t>塩谷が開発している </a:t>
            </a:r>
            <a:r>
              <a:rPr kumimoji="1" lang="en-US" altLang="ja-JP" dirty="0" smtClean="0"/>
              <a:t>RISC-V CPU</a:t>
            </a:r>
            <a:r>
              <a:rPr lang="ja-JP" altLang="en-US" dirty="0" smtClean="0"/>
              <a:t>（</a:t>
            </a:r>
            <a:r>
              <a:rPr lang="en-US" altLang="ja-JP" dirty="0" smtClean="0"/>
              <a:t>RSD</a:t>
            </a:r>
            <a:r>
              <a:rPr lang="ja-JP" altLang="en-US" dirty="0" smtClean="0"/>
              <a:t>）</a:t>
            </a:r>
            <a:r>
              <a:rPr kumimoji="1" lang="ja-JP" altLang="en-US" dirty="0" smtClean="0"/>
              <a:t>の実行を可視化したもの</a:t>
            </a:r>
            <a:endParaRPr kumimoji="1" lang="en-US" altLang="ja-JP" dirty="0" smtClean="0"/>
          </a:p>
          <a:p>
            <a:pPr lvl="1"/>
            <a:r>
              <a:rPr lang="en-US" altLang="ja-JP" dirty="0" smtClean="0"/>
              <a:t>out-of-order </a:t>
            </a:r>
            <a:r>
              <a:rPr lang="ja-JP" altLang="en-US" dirty="0" smtClean="0"/>
              <a:t>実行をしているので，途中からプログラム順とは</a:t>
            </a:r>
            <a:r>
              <a:rPr lang="en-US" altLang="ja-JP" dirty="0" smtClean="0"/>
              <a:t/>
            </a:r>
            <a:br>
              <a:rPr lang="en-US" altLang="ja-JP" dirty="0" smtClean="0"/>
            </a:br>
            <a:r>
              <a:rPr lang="ja-JP" altLang="en-US" dirty="0" smtClean="0"/>
              <a:t>異なるタイミングで実行が進んでいる</a:t>
            </a:r>
            <a:endParaRPr kumimoji="1" lang="ja-JP" altLang="en-US" dirty="0"/>
          </a:p>
        </p:txBody>
      </p:sp>
      <p:pic>
        <p:nvPicPr>
          <p:cNvPr id="4" name="図 3"/>
          <p:cNvPicPr>
            <a:picLocks noChangeAspect="1"/>
          </p:cNvPicPr>
          <p:nvPr/>
        </p:nvPicPr>
        <p:blipFill>
          <a:blip r:embed="rId2"/>
          <a:stretch>
            <a:fillRect/>
          </a:stretch>
        </p:blipFill>
        <p:spPr>
          <a:xfrm>
            <a:off x="1061961" y="1088974"/>
            <a:ext cx="7011582" cy="4138736"/>
          </a:xfrm>
          <a:prstGeom prst="rect">
            <a:avLst/>
          </a:prstGeom>
        </p:spPr>
      </p:pic>
    </p:spTree>
    <p:extLst>
      <p:ext uri="{BB962C8B-B14F-4D97-AF65-F5344CB8AC3E}">
        <p14:creationId xmlns:p14="http://schemas.microsoft.com/office/powerpoint/2010/main" val="10348464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ステージを「どこで」切るか</a:t>
            </a:r>
            <a:endParaRPr kumimoji="1" lang="ja-JP" altLang="en-US" dirty="0"/>
          </a:p>
        </p:txBody>
      </p:sp>
      <p:sp>
        <p:nvSpPr>
          <p:cNvPr id="3" name="テキスト プレースホルダー 2"/>
          <p:cNvSpPr>
            <a:spLocks noGrp="1"/>
          </p:cNvSpPr>
          <p:nvPr>
            <p:ph type="body" sz="quarter" idx="10"/>
          </p:nvPr>
        </p:nvSpPr>
        <p:spPr>
          <a:xfrm>
            <a:off x="611956" y="1088974"/>
            <a:ext cx="8280092" cy="2430027"/>
          </a:xfrm>
        </p:spPr>
        <p:txBody>
          <a:bodyPr anchor="t"/>
          <a:lstStyle/>
          <a:p>
            <a:r>
              <a:rPr lang="ja-JP" altLang="en-US" dirty="0" smtClean="0"/>
              <a:t>大きな回路</a:t>
            </a:r>
            <a:r>
              <a:rPr lang="ja-JP" altLang="en-US" dirty="0"/>
              <a:t>のまとまり</a:t>
            </a:r>
            <a:r>
              <a:rPr lang="ja-JP" altLang="en-US" dirty="0" smtClean="0"/>
              <a:t>をステージにする</a:t>
            </a:r>
            <a:endParaRPr lang="en-US" altLang="ja-JP" dirty="0" smtClean="0"/>
          </a:p>
          <a:p>
            <a:pPr lvl="1"/>
            <a:r>
              <a:rPr lang="ja-JP" altLang="en-US" dirty="0" smtClean="0"/>
              <a:t>回路</a:t>
            </a:r>
            <a:r>
              <a:rPr lang="ja-JP" altLang="en-US" dirty="0"/>
              <a:t>のまとまりが大きい → </a:t>
            </a:r>
            <a:r>
              <a:rPr lang="ja-JP" altLang="en-US" dirty="0" smtClean="0"/>
              <a:t>遅延も大きい</a:t>
            </a:r>
            <a:endParaRPr lang="en-US" altLang="ja-JP" dirty="0" smtClean="0"/>
          </a:p>
          <a:p>
            <a:r>
              <a:rPr lang="ja-JP" altLang="en-US" dirty="0" smtClean="0"/>
              <a:t>この遅延の大きさが揃っていないと，綺麗にうごかない</a:t>
            </a:r>
            <a:endParaRPr lang="en-US" altLang="ja-JP" dirty="0" smtClean="0"/>
          </a:p>
          <a:p>
            <a:pPr lvl="1"/>
            <a:r>
              <a:rPr kumimoji="1" lang="ja-JP" altLang="en-US" dirty="0" smtClean="0"/>
              <a:t>パイプライン全体は，一番遅いステージの遅延にあわせて動く</a:t>
            </a:r>
            <a:endParaRPr kumimoji="1" lang="en-US" altLang="ja-JP" dirty="0" smtClean="0"/>
          </a:p>
          <a:p>
            <a:pPr lvl="1"/>
            <a:r>
              <a:rPr kumimoji="1" lang="ja-JP" altLang="en-US" dirty="0" smtClean="0"/>
              <a:t>他の人が仕事が終わったからと言って，先に送れない</a:t>
            </a:r>
            <a:endParaRPr kumimoji="1" lang="en-US" altLang="ja-JP" dirty="0" smtClean="0"/>
          </a:p>
          <a:p>
            <a:r>
              <a:rPr kumimoji="1" lang="ja-JP" altLang="en-US" dirty="0" smtClean="0"/>
              <a:t>良くない例：緑の人だけ仕事が多いので，全体が動かせない</a:t>
            </a:r>
            <a:endParaRPr kumimoji="1" lang="en-US" altLang="ja-JP" dirty="0" smtClean="0"/>
          </a:p>
        </p:txBody>
      </p:sp>
      <p:grpSp>
        <p:nvGrpSpPr>
          <p:cNvPr id="4" name="グループ化 3"/>
          <p:cNvGrpSpPr/>
          <p:nvPr/>
        </p:nvGrpSpPr>
        <p:grpSpPr>
          <a:xfrm>
            <a:off x="881959" y="5949028"/>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321975" y="5949028"/>
            <a:ext cx="2880032"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079350" y="5949028"/>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519510" y="5949028"/>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843798" y="508448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17" name="正方形/長方形 16"/>
          <p:cNvSpPr/>
          <p:nvPr/>
        </p:nvSpPr>
        <p:spPr>
          <a:xfrm>
            <a:off x="2861981" y="5139019"/>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18" name="正方形/長方形 17"/>
          <p:cNvSpPr/>
          <p:nvPr/>
        </p:nvSpPr>
        <p:spPr>
          <a:xfrm>
            <a:off x="5043076" y="5103069"/>
            <a:ext cx="865983" cy="738664"/>
          </a:xfrm>
          <a:prstGeom prst="rect">
            <a:avLst/>
          </a:prstGeom>
        </p:spPr>
        <p:txBody>
          <a:bodyPr wrap="square">
            <a:spAutoFit/>
          </a:bodyPr>
          <a:lstStyle/>
          <a:p>
            <a:r>
              <a:rPr lang="ja-JP" altLang="en-US"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19" name="正方形/長方形 18"/>
          <p:cNvSpPr/>
          <p:nvPr/>
        </p:nvSpPr>
        <p:spPr>
          <a:xfrm>
            <a:off x="6483236" y="5103069"/>
            <a:ext cx="937991" cy="738664"/>
          </a:xfrm>
          <a:prstGeom prst="rect">
            <a:avLst/>
          </a:prstGeom>
        </p:spPr>
        <p:txBody>
          <a:bodyPr wrap="square">
            <a:spAutoFit/>
          </a:bodyPr>
          <a:lstStyle/>
          <a:p>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21" name="角丸四角形吹き出し 20"/>
          <p:cNvSpPr/>
          <p:nvPr/>
        </p:nvSpPr>
        <p:spPr bwMode="auto">
          <a:xfrm>
            <a:off x="3491988" y="4419011"/>
            <a:ext cx="2430027" cy="432646"/>
          </a:xfrm>
          <a:prstGeom prst="wedgeRoundRectCallout">
            <a:avLst>
              <a:gd name="adj1" fmla="val -43365"/>
              <a:gd name="adj2" fmla="val 134720"/>
              <a:gd name="adj3" fmla="val 16667"/>
            </a:avLst>
          </a:prstGeom>
          <a:ln>
            <a:headEnd/>
            <a:tailEnd type="triangle" w="sm" len="med"/>
          </a:ln>
          <a:ex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smtClean="0">
                <a:solidFill>
                  <a:schemeClr val="tx1">
                    <a:lumMod val="65000"/>
                    <a:lumOff val="35000"/>
                  </a:schemeClr>
                </a:solidFill>
                <a:latin typeface="Arial Narrow" panose="020B0606020202030204" pitchFamily="34" charset="0"/>
              </a:rPr>
              <a:t>なんか仕事おおいんだけど</a:t>
            </a:r>
          </a:p>
        </p:txBody>
      </p:sp>
      <p:sp>
        <p:nvSpPr>
          <p:cNvPr id="22" name="角丸四角形吹き出し 21"/>
          <p:cNvSpPr/>
          <p:nvPr/>
        </p:nvSpPr>
        <p:spPr bwMode="auto">
          <a:xfrm>
            <a:off x="1331964" y="4419011"/>
            <a:ext cx="1260014" cy="432646"/>
          </a:xfrm>
          <a:prstGeom prst="wedgeRoundRectCallout">
            <a:avLst>
              <a:gd name="adj1" fmla="val -43365"/>
              <a:gd name="adj2" fmla="val 134720"/>
              <a:gd name="adj3" fmla="val 16667"/>
            </a:avLst>
          </a:prstGeom>
          <a:ln>
            <a:headEnd/>
            <a:tailEnd type="triangle" w="sm" len="med"/>
          </a:ln>
          <a:ex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smtClean="0">
                <a:solidFill>
                  <a:schemeClr val="tx1">
                    <a:lumMod val="65000"/>
                    <a:lumOff val="35000"/>
                  </a:schemeClr>
                </a:solidFill>
                <a:latin typeface="Arial Narrow" panose="020B0606020202030204" pitchFamily="34" charset="0"/>
              </a:rPr>
              <a:t>はよせんかい</a:t>
            </a:r>
          </a:p>
        </p:txBody>
      </p:sp>
      <p:sp>
        <p:nvSpPr>
          <p:cNvPr id="23" name="角丸四角形 22"/>
          <p:cNvSpPr/>
          <p:nvPr/>
        </p:nvSpPr>
        <p:spPr bwMode="auto">
          <a:xfrm>
            <a:off x="3311986" y="5859027"/>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smtClean="0">
                <a:latin typeface="Arial Narrow" panose="020B0606020202030204" pitchFamily="34" charset="0"/>
              </a:rPr>
              <a:t>製品</a:t>
            </a:r>
            <a:endParaRPr kumimoji="1" lang="ja-JP" altLang="en-US" dirty="0">
              <a:latin typeface="Arial Narrow" panose="020B0606020202030204" pitchFamily="34" charset="0"/>
            </a:endParaRPr>
          </a:p>
        </p:txBody>
      </p:sp>
      <p:sp>
        <p:nvSpPr>
          <p:cNvPr id="24" name="角丸四角形 23"/>
          <p:cNvSpPr/>
          <p:nvPr/>
        </p:nvSpPr>
        <p:spPr bwMode="auto">
          <a:xfrm>
            <a:off x="1511966" y="5859027"/>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smtClean="0">
                <a:latin typeface="Arial Narrow" panose="020B0606020202030204" pitchFamily="34" charset="0"/>
              </a:rPr>
              <a:t>製品</a:t>
            </a:r>
            <a:endParaRPr kumimoji="1" lang="ja-JP" altLang="en-US" dirty="0">
              <a:latin typeface="Arial Narrow" panose="020B0606020202030204" pitchFamily="34" charset="0"/>
            </a:endParaRPr>
          </a:p>
        </p:txBody>
      </p:sp>
      <p:sp>
        <p:nvSpPr>
          <p:cNvPr id="25" name="角丸四角形 24"/>
          <p:cNvSpPr/>
          <p:nvPr/>
        </p:nvSpPr>
        <p:spPr bwMode="auto">
          <a:xfrm>
            <a:off x="5439066" y="5859027"/>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smtClean="0">
                <a:latin typeface="Arial Narrow" panose="020B0606020202030204" pitchFamily="34" charset="0"/>
              </a:rPr>
              <a:t>製品</a:t>
            </a:r>
            <a:endParaRPr kumimoji="1" lang="ja-JP" altLang="en-US" dirty="0">
              <a:latin typeface="Arial Narrow" panose="020B0606020202030204" pitchFamily="34" charset="0"/>
            </a:endParaRPr>
          </a:p>
        </p:txBody>
      </p:sp>
      <p:sp>
        <p:nvSpPr>
          <p:cNvPr id="26" name="角丸四角形 25"/>
          <p:cNvSpPr/>
          <p:nvPr/>
        </p:nvSpPr>
        <p:spPr bwMode="auto">
          <a:xfrm>
            <a:off x="6789081" y="5859027"/>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smtClean="0">
                <a:latin typeface="Arial Narrow" panose="020B0606020202030204" pitchFamily="34" charset="0"/>
              </a:rPr>
              <a:t>製品</a:t>
            </a:r>
            <a:endParaRPr kumimoji="1" lang="ja-JP" altLang="en-US" dirty="0">
              <a:latin typeface="Arial Narrow" panose="020B0606020202030204" pitchFamily="34" charset="0"/>
            </a:endParaRPr>
          </a:p>
        </p:txBody>
      </p:sp>
      <p:sp>
        <p:nvSpPr>
          <p:cNvPr id="27" name="角丸四角形吹き出し 26"/>
          <p:cNvSpPr/>
          <p:nvPr/>
        </p:nvSpPr>
        <p:spPr bwMode="auto">
          <a:xfrm>
            <a:off x="7272030" y="4419011"/>
            <a:ext cx="1260014" cy="432646"/>
          </a:xfrm>
          <a:prstGeom prst="wedgeRoundRectCallout">
            <a:avLst>
              <a:gd name="adj1" fmla="val -51493"/>
              <a:gd name="adj2" fmla="val 139793"/>
              <a:gd name="adj3" fmla="val 16667"/>
            </a:avLst>
          </a:prstGeom>
          <a:ln>
            <a:headEnd/>
            <a:tailEnd type="triangle" w="sm" len="med"/>
          </a:ln>
          <a:extLst/>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smtClean="0">
                <a:solidFill>
                  <a:schemeClr val="tx1">
                    <a:lumMod val="65000"/>
                    <a:lumOff val="35000"/>
                  </a:schemeClr>
                </a:solidFill>
                <a:latin typeface="Arial Narrow" panose="020B0606020202030204" pitchFamily="34" charset="0"/>
              </a:rPr>
              <a:t>まだー？</a:t>
            </a:r>
          </a:p>
        </p:txBody>
      </p:sp>
    </p:spTree>
    <p:extLst>
      <p:ext uri="{BB962C8B-B14F-4D97-AF65-F5344CB8AC3E}">
        <p14:creationId xmlns:p14="http://schemas.microsoft.com/office/powerpoint/2010/main" val="21464334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ステージを「どうやって」切るか</a:t>
            </a:r>
            <a:endParaRPr kumimoji="1" lang="ja-JP" altLang="en-US" dirty="0"/>
          </a:p>
        </p:txBody>
      </p:sp>
      <p:sp>
        <p:nvSpPr>
          <p:cNvPr id="3" name="テキスト プレースホルダー 2"/>
          <p:cNvSpPr>
            <a:spLocks noGrp="1"/>
          </p:cNvSpPr>
          <p:nvPr>
            <p:ph type="body" sz="quarter" idx="10"/>
          </p:nvPr>
        </p:nvSpPr>
        <p:spPr>
          <a:xfrm>
            <a:off x="611956" y="1088974"/>
            <a:ext cx="8280092" cy="2430027"/>
          </a:xfrm>
        </p:spPr>
        <p:txBody>
          <a:bodyPr anchor="t"/>
          <a:lstStyle/>
          <a:p>
            <a:r>
              <a:rPr kumimoji="1" lang="ja-JP" altLang="en-US" dirty="0" smtClean="0"/>
              <a:t>適当に間隔をあけて流せばよいというものもない</a:t>
            </a:r>
            <a:endParaRPr kumimoji="1" lang="en-US" altLang="ja-JP" dirty="0" smtClean="0"/>
          </a:p>
          <a:p>
            <a:pPr marL="457200" indent="-457200">
              <a:buFont typeface="+mj-lt"/>
              <a:buAutoNum type="arabicPeriod"/>
            </a:pPr>
            <a:r>
              <a:rPr kumimoji="1" lang="ja-JP" altLang="en-US" dirty="0" smtClean="0"/>
              <a:t>各ステージを完全に同じ長さにすることは凄く難しい</a:t>
            </a:r>
            <a:endParaRPr kumimoji="1" lang="en-US" altLang="ja-JP" dirty="0" smtClean="0"/>
          </a:p>
          <a:p>
            <a:pPr lvl="1"/>
            <a:r>
              <a:rPr kumimoji="1" lang="ja-JP" altLang="en-US" dirty="0" smtClean="0"/>
              <a:t>同じ長さ</a:t>
            </a:r>
            <a:r>
              <a:rPr kumimoji="1" lang="en-US" altLang="ja-JP" dirty="0" smtClean="0"/>
              <a:t>=</a:t>
            </a:r>
            <a:r>
              <a:rPr kumimoji="1" lang="ja-JP" altLang="en-US" dirty="0" smtClean="0"/>
              <a:t>同じ遅延</a:t>
            </a:r>
            <a:r>
              <a:rPr kumimoji="1" lang="en-US" altLang="ja-JP" dirty="0" smtClean="0"/>
              <a:t>=</a:t>
            </a:r>
            <a:r>
              <a:rPr kumimoji="1" lang="ja-JP" altLang="en-US" dirty="0" smtClean="0"/>
              <a:t>全く同じ段数の組み合わせ回路</a:t>
            </a:r>
            <a:endParaRPr kumimoji="1" lang="en-US" altLang="ja-JP" dirty="0" smtClean="0"/>
          </a:p>
          <a:p>
            <a:pPr marL="457200" indent="-457200">
              <a:buFont typeface="+mj-lt"/>
              <a:buAutoNum type="arabicPeriod"/>
            </a:pPr>
            <a:r>
              <a:rPr kumimoji="1" lang="ja-JP" altLang="en-US" dirty="0" smtClean="0"/>
              <a:t>長いステージであっても信号は絶えず変化する可能性がある</a:t>
            </a:r>
            <a:endParaRPr kumimoji="1" lang="en-US" altLang="ja-JP" dirty="0" smtClean="0"/>
          </a:p>
          <a:p>
            <a:pPr lvl="1"/>
            <a:r>
              <a:rPr kumimoji="1" lang="ja-JP" altLang="en-US" dirty="0" smtClean="0"/>
              <a:t>短いパスから順に出力に反映される</a:t>
            </a:r>
            <a:endParaRPr kumimoji="1" lang="en-US" altLang="ja-JP" dirty="0" smtClean="0"/>
          </a:p>
          <a:p>
            <a:pPr lvl="1"/>
            <a:r>
              <a:rPr kumimoji="1" lang="ja-JP" altLang="en-US" dirty="0" smtClean="0"/>
              <a:t>たとえば下の回路で </a:t>
            </a:r>
            <a:r>
              <a:rPr kumimoji="1" lang="en-US" altLang="ja-JP" i="1" dirty="0" err="1" smtClean="0"/>
              <a:t>a,b,c,d</a:t>
            </a:r>
            <a:r>
              <a:rPr kumimoji="1" lang="en-US" altLang="ja-JP" i="1" dirty="0" smtClean="0"/>
              <a:t> </a:t>
            </a:r>
            <a:r>
              <a:rPr kumimoji="1" lang="ja-JP" altLang="en-US" i="1" dirty="0" smtClean="0"/>
              <a:t>が全て変化したとすると，</a:t>
            </a:r>
            <a:r>
              <a:rPr kumimoji="1" lang="en-US" altLang="ja-JP" i="1" dirty="0" smtClean="0"/>
              <a:t/>
            </a:r>
            <a:br>
              <a:rPr kumimoji="1" lang="en-US" altLang="ja-JP" i="1" dirty="0" smtClean="0"/>
            </a:br>
            <a:r>
              <a:rPr kumimoji="1" lang="ja-JP" altLang="en-US" dirty="0" smtClean="0"/>
              <a:t>まず </a:t>
            </a:r>
            <a:r>
              <a:rPr kumimoji="1" lang="en-US" altLang="ja-JP" i="1" dirty="0" smtClean="0"/>
              <a:t>d </a:t>
            </a:r>
            <a:r>
              <a:rPr kumimoji="1" lang="ja-JP" altLang="en-US" i="1" dirty="0" smtClean="0"/>
              <a:t>の変化が </a:t>
            </a:r>
            <a:r>
              <a:rPr kumimoji="1" lang="en-US" altLang="ja-JP" i="1" dirty="0" smtClean="0"/>
              <a:t>z </a:t>
            </a:r>
            <a:r>
              <a:rPr kumimoji="1" lang="ja-JP" altLang="en-US" i="1" dirty="0" smtClean="0"/>
              <a:t>に反映し，次に </a:t>
            </a:r>
            <a:r>
              <a:rPr kumimoji="1" lang="en-US" altLang="ja-JP" i="1" dirty="0" smtClean="0"/>
              <a:t>d </a:t>
            </a:r>
            <a:r>
              <a:rPr kumimoji="1" lang="ja-JP" altLang="en-US" i="1" dirty="0" smtClean="0"/>
              <a:t>が･･･</a:t>
            </a:r>
            <a:endParaRPr kumimoji="1" lang="en-US" altLang="ja-JP" dirty="0" smtClean="0"/>
          </a:p>
        </p:txBody>
      </p:sp>
      <p:sp>
        <p:nvSpPr>
          <p:cNvPr id="29" name="Line 9"/>
          <p:cNvSpPr>
            <a:spLocks noChangeShapeType="1"/>
          </p:cNvSpPr>
          <p:nvPr/>
        </p:nvSpPr>
        <p:spPr bwMode="auto">
          <a:xfrm>
            <a:off x="2772108" y="4958044"/>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0" name="Line 10"/>
          <p:cNvSpPr>
            <a:spLocks noChangeShapeType="1"/>
          </p:cNvSpPr>
          <p:nvPr/>
        </p:nvSpPr>
        <p:spPr bwMode="auto">
          <a:xfrm>
            <a:off x="2772108" y="5318406"/>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1" name="Line 11"/>
          <p:cNvSpPr>
            <a:spLocks noChangeShapeType="1"/>
          </p:cNvSpPr>
          <p:nvPr/>
        </p:nvSpPr>
        <p:spPr bwMode="auto">
          <a:xfrm>
            <a:off x="3762708" y="5137431"/>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2" name="Line 12"/>
          <p:cNvSpPr>
            <a:spLocks noChangeShapeType="1"/>
          </p:cNvSpPr>
          <p:nvPr/>
        </p:nvSpPr>
        <p:spPr bwMode="auto">
          <a:xfrm flipV="1">
            <a:off x="4212124" y="5138660"/>
            <a:ext cx="89873" cy="973"/>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3" name="Line 13"/>
          <p:cNvSpPr>
            <a:spLocks noChangeShapeType="1"/>
          </p:cNvSpPr>
          <p:nvPr/>
        </p:nvSpPr>
        <p:spPr bwMode="auto">
          <a:xfrm flipV="1">
            <a:off x="4032122" y="5498664"/>
            <a:ext cx="269875" cy="1332"/>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4" name="Line 14"/>
          <p:cNvSpPr>
            <a:spLocks noChangeShapeType="1"/>
          </p:cNvSpPr>
          <p:nvPr/>
        </p:nvSpPr>
        <p:spPr bwMode="auto">
          <a:xfrm flipV="1">
            <a:off x="4932004" y="5318662"/>
            <a:ext cx="358775" cy="1588"/>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5" name="Rectangle 18"/>
          <p:cNvSpPr>
            <a:spLocks noChangeArrowheads="1"/>
          </p:cNvSpPr>
          <p:nvPr/>
        </p:nvSpPr>
        <p:spPr bwMode="auto">
          <a:xfrm>
            <a:off x="2411745" y="4778656"/>
            <a:ext cx="360363" cy="360363"/>
          </a:xfrm>
          <a:prstGeom prst="rect">
            <a:avLst/>
          </a:prstGeom>
          <a:noFill/>
          <a:ln w="28575">
            <a:noFill/>
            <a:miter lim="800000"/>
            <a:headEnd/>
            <a:tailEnd/>
          </a:ln>
          <a:effectLst/>
        </p:spPr>
        <p:txBody>
          <a:bodyPr wrap="none" anchor="ctr"/>
          <a:lstStyle/>
          <a:p>
            <a:pPr algn="ctr"/>
            <a:r>
              <a:rPr lang="en-US" altLang="ja-JP" sz="2000" i="1" baseline="0" dirty="0" smtClean="0">
                <a:ea typeface="MeiryoKe_PGothic" pitchFamily="50" charset="-128"/>
              </a:rPr>
              <a:t>a</a:t>
            </a:r>
            <a:endParaRPr lang="en-US" altLang="ja-JP" sz="2000" i="1" baseline="0" dirty="0">
              <a:ea typeface="MeiryoKe_PGothic" pitchFamily="50" charset="-128"/>
            </a:endParaRPr>
          </a:p>
        </p:txBody>
      </p:sp>
      <p:sp>
        <p:nvSpPr>
          <p:cNvPr id="36" name="Rectangle 20"/>
          <p:cNvSpPr>
            <a:spLocks noChangeArrowheads="1"/>
          </p:cNvSpPr>
          <p:nvPr/>
        </p:nvSpPr>
        <p:spPr bwMode="auto">
          <a:xfrm>
            <a:off x="2411745" y="5137431"/>
            <a:ext cx="360363" cy="360363"/>
          </a:xfrm>
          <a:prstGeom prst="rect">
            <a:avLst/>
          </a:prstGeom>
          <a:noFill/>
          <a:ln w="28575">
            <a:noFill/>
            <a:miter lim="800000"/>
            <a:headEnd/>
            <a:tailEnd/>
          </a:ln>
          <a:effectLst/>
        </p:spPr>
        <p:txBody>
          <a:bodyPr wrap="none" anchor="ctr"/>
          <a:lstStyle/>
          <a:p>
            <a:pPr algn="ctr"/>
            <a:r>
              <a:rPr lang="en-US" altLang="ja-JP" sz="2000" i="1" baseline="0" dirty="0" smtClean="0">
                <a:ea typeface="MeiryoKe_PGothic" pitchFamily="50" charset="-128"/>
              </a:rPr>
              <a:t>b</a:t>
            </a:r>
            <a:endParaRPr lang="en-US" altLang="ja-JP" sz="2000" i="1" baseline="0" dirty="0">
              <a:ea typeface="MeiryoKe_PGothic" pitchFamily="50" charset="-128"/>
            </a:endParaRPr>
          </a:p>
        </p:txBody>
      </p:sp>
      <p:pic>
        <p:nvPicPr>
          <p:cNvPr id="43" name="Picture 7" descr="OR"/>
          <p:cNvPicPr>
            <a:picLocks noChangeAspect="1" noChangeArrowheads="1"/>
          </p:cNvPicPr>
          <p:nvPr/>
        </p:nvPicPr>
        <p:blipFill>
          <a:blip r:embed="rId2" cstate="print"/>
          <a:srcRect/>
          <a:stretch>
            <a:fillRect/>
          </a:stretch>
        </p:blipFill>
        <p:spPr bwMode="auto">
          <a:xfrm>
            <a:off x="4121995" y="4958658"/>
            <a:ext cx="1079500" cy="717550"/>
          </a:xfrm>
          <a:prstGeom prst="rect">
            <a:avLst/>
          </a:prstGeom>
          <a:noFill/>
        </p:spPr>
      </p:pic>
      <p:pic>
        <p:nvPicPr>
          <p:cNvPr id="45" name="Picture 6" descr="AND"/>
          <p:cNvPicPr>
            <a:picLocks noChangeAspect="1" noChangeArrowheads="1"/>
          </p:cNvPicPr>
          <p:nvPr/>
        </p:nvPicPr>
        <p:blipFill>
          <a:blip r:embed="rId3" cstate="print"/>
          <a:srcRect/>
          <a:stretch>
            <a:fillRect/>
          </a:stretch>
        </p:blipFill>
        <p:spPr bwMode="auto">
          <a:xfrm>
            <a:off x="3041983" y="4778656"/>
            <a:ext cx="1079500" cy="720725"/>
          </a:xfrm>
          <a:prstGeom prst="rect">
            <a:avLst/>
          </a:prstGeom>
          <a:noFill/>
        </p:spPr>
      </p:pic>
      <p:sp>
        <p:nvSpPr>
          <p:cNvPr id="46" name="Line 10"/>
          <p:cNvSpPr>
            <a:spLocks noChangeShapeType="1"/>
          </p:cNvSpPr>
          <p:nvPr/>
        </p:nvSpPr>
        <p:spPr bwMode="auto">
          <a:xfrm>
            <a:off x="5022133" y="5678410"/>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pic>
        <p:nvPicPr>
          <p:cNvPr id="47" name="Picture 6" descr="AND"/>
          <p:cNvPicPr>
            <a:picLocks noChangeAspect="1" noChangeArrowheads="1"/>
          </p:cNvPicPr>
          <p:nvPr/>
        </p:nvPicPr>
        <p:blipFill>
          <a:blip r:embed="rId3" cstate="print"/>
          <a:srcRect/>
          <a:stretch>
            <a:fillRect/>
          </a:stretch>
        </p:blipFill>
        <p:spPr bwMode="auto">
          <a:xfrm>
            <a:off x="5202007" y="5138660"/>
            <a:ext cx="1079500" cy="720725"/>
          </a:xfrm>
          <a:prstGeom prst="rect">
            <a:avLst/>
          </a:prstGeom>
          <a:noFill/>
        </p:spPr>
      </p:pic>
      <p:sp>
        <p:nvSpPr>
          <p:cNvPr id="48" name="Line 13"/>
          <p:cNvSpPr>
            <a:spLocks noChangeShapeType="1"/>
          </p:cNvSpPr>
          <p:nvPr/>
        </p:nvSpPr>
        <p:spPr bwMode="auto">
          <a:xfrm flipV="1">
            <a:off x="4031994" y="5498664"/>
            <a:ext cx="231" cy="180002"/>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49" name="Line 13"/>
          <p:cNvSpPr>
            <a:spLocks noChangeShapeType="1"/>
          </p:cNvSpPr>
          <p:nvPr/>
        </p:nvSpPr>
        <p:spPr bwMode="auto">
          <a:xfrm>
            <a:off x="2771981" y="5678666"/>
            <a:ext cx="1260014"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50" name="Line 13"/>
          <p:cNvSpPr>
            <a:spLocks noChangeShapeType="1"/>
          </p:cNvSpPr>
          <p:nvPr/>
        </p:nvSpPr>
        <p:spPr bwMode="auto">
          <a:xfrm>
            <a:off x="2771980" y="6038670"/>
            <a:ext cx="2250025"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51" name="Line 13"/>
          <p:cNvSpPr>
            <a:spLocks noChangeShapeType="1"/>
          </p:cNvSpPr>
          <p:nvPr/>
        </p:nvSpPr>
        <p:spPr bwMode="auto">
          <a:xfrm flipV="1">
            <a:off x="5022005" y="5678666"/>
            <a:ext cx="231" cy="360004"/>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52" name="Rectangle 20"/>
          <p:cNvSpPr>
            <a:spLocks noChangeArrowheads="1"/>
          </p:cNvSpPr>
          <p:nvPr/>
        </p:nvSpPr>
        <p:spPr bwMode="auto">
          <a:xfrm>
            <a:off x="2411976" y="5498664"/>
            <a:ext cx="360363" cy="360363"/>
          </a:xfrm>
          <a:prstGeom prst="rect">
            <a:avLst/>
          </a:prstGeom>
          <a:noFill/>
          <a:ln w="28575">
            <a:noFill/>
            <a:miter lim="800000"/>
            <a:headEnd/>
            <a:tailEnd/>
          </a:ln>
          <a:effectLst/>
        </p:spPr>
        <p:txBody>
          <a:bodyPr wrap="none" anchor="ctr"/>
          <a:lstStyle/>
          <a:p>
            <a:pPr algn="ctr"/>
            <a:r>
              <a:rPr lang="en-US" altLang="ja-JP" sz="2000" i="1" baseline="0" dirty="0" smtClean="0">
                <a:ea typeface="MeiryoKe_PGothic" pitchFamily="50" charset="-128"/>
              </a:rPr>
              <a:t>c</a:t>
            </a:r>
            <a:endParaRPr lang="en-US" altLang="ja-JP" sz="2000" i="1" baseline="0" dirty="0">
              <a:ea typeface="MeiryoKe_PGothic" pitchFamily="50" charset="-128"/>
            </a:endParaRPr>
          </a:p>
        </p:txBody>
      </p:sp>
      <p:sp>
        <p:nvSpPr>
          <p:cNvPr id="53" name="Rectangle 20"/>
          <p:cNvSpPr>
            <a:spLocks noChangeArrowheads="1"/>
          </p:cNvSpPr>
          <p:nvPr/>
        </p:nvSpPr>
        <p:spPr bwMode="auto">
          <a:xfrm>
            <a:off x="2411976" y="5858668"/>
            <a:ext cx="360363" cy="360363"/>
          </a:xfrm>
          <a:prstGeom prst="rect">
            <a:avLst/>
          </a:prstGeom>
          <a:noFill/>
          <a:ln w="28575">
            <a:noFill/>
            <a:miter lim="800000"/>
            <a:headEnd/>
            <a:tailEnd/>
          </a:ln>
          <a:effectLst/>
        </p:spPr>
        <p:txBody>
          <a:bodyPr wrap="none" anchor="ctr"/>
          <a:lstStyle/>
          <a:p>
            <a:pPr algn="ctr"/>
            <a:r>
              <a:rPr lang="en-US" altLang="ja-JP" sz="2000" i="1" dirty="0">
                <a:ea typeface="MeiryoKe_PGothic" pitchFamily="50" charset="-128"/>
              </a:rPr>
              <a:t>d</a:t>
            </a:r>
            <a:endParaRPr lang="en-US" altLang="ja-JP" sz="2000" i="1" baseline="0" dirty="0">
              <a:ea typeface="MeiryoKe_PGothic" pitchFamily="50" charset="-128"/>
            </a:endParaRPr>
          </a:p>
        </p:txBody>
      </p:sp>
      <p:sp>
        <p:nvSpPr>
          <p:cNvPr id="54" name="Line 10"/>
          <p:cNvSpPr>
            <a:spLocks noChangeShapeType="1"/>
          </p:cNvSpPr>
          <p:nvPr/>
        </p:nvSpPr>
        <p:spPr bwMode="auto">
          <a:xfrm>
            <a:off x="6012016" y="5498664"/>
            <a:ext cx="270003"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56" name="Rectangle 20"/>
          <p:cNvSpPr>
            <a:spLocks noChangeArrowheads="1"/>
          </p:cNvSpPr>
          <p:nvPr/>
        </p:nvSpPr>
        <p:spPr bwMode="auto">
          <a:xfrm>
            <a:off x="6282019" y="5318662"/>
            <a:ext cx="360363" cy="360363"/>
          </a:xfrm>
          <a:prstGeom prst="rect">
            <a:avLst/>
          </a:prstGeom>
          <a:noFill/>
          <a:ln w="28575">
            <a:noFill/>
            <a:miter lim="800000"/>
            <a:headEnd/>
            <a:tailEnd/>
          </a:ln>
          <a:effectLst/>
        </p:spPr>
        <p:txBody>
          <a:bodyPr wrap="none" anchor="ctr"/>
          <a:lstStyle/>
          <a:p>
            <a:pPr algn="ctr"/>
            <a:r>
              <a:rPr lang="ja-JP" altLang="en-US" sz="2000" i="1" dirty="0" err="1" smtClean="0">
                <a:ea typeface="MeiryoKe_PGothic" pitchFamily="50" charset="-128"/>
              </a:rPr>
              <a:t>ｚ</a:t>
            </a:r>
            <a:endParaRPr lang="en-US" altLang="ja-JP" sz="2000" i="1" baseline="0" dirty="0">
              <a:ea typeface="MeiryoKe_PGothic" pitchFamily="50" charset="-128"/>
            </a:endParaRPr>
          </a:p>
        </p:txBody>
      </p:sp>
    </p:spTree>
    <p:extLst>
      <p:ext uri="{BB962C8B-B14F-4D97-AF65-F5344CB8AC3E}">
        <p14:creationId xmlns:p14="http://schemas.microsoft.com/office/powerpoint/2010/main" val="6330540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パイプライン化（オーバーラップ）の実現方法</a:t>
            </a:r>
            <a:endParaRPr kumimoji="1" lang="ja-JP" altLang="en-US" dirty="0"/>
          </a:p>
        </p:txBody>
      </p:sp>
      <p:sp>
        <p:nvSpPr>
          <p:cNvPr id="3" name="テキスト プレースホルダー 2"/>
          <p:cNvSpPr>
            <a:spLocks noGrp="1"/>
          </p:cNvSpPr>
          <p:nvPr>
            <p:ph type="body" sz="quarter" idx="10"/>
          </p:nvPr>
        </p:nvSpPr>
        <p:spPr>
          <a:xfrm>
            <a:off x="71951" y="5589024"/>
            <a:ext cx="8820098" cy="449698"/>
          </a:xfrm>
        </p:spPr>
        <p:txBody>
          <a:bodyPr/>
          <a:lstStyle/>
          <a:p>
            <a:pPr lvl="1"/>
            <a:r>
              <a:rPr kumimoji="1" lang="ja-JP" altLang="en-US" dirty="0" smtClean="0"/>
              <a:t>各ステージの間に，</a:t>
            </a:r>
            <a:r>
              <a:rPr kumimoji="1" lang="en-US" altLang="ja-JP" dirty="0" smtClean="0"/>
              <a:t>D-FF</a:t>
            </a:r>
            <a:r>
              <a:rPr kumimoji="1" lang="ja-JP" altLang="en-US" dirty="0" smtClean="0"/>
              <a:t>（オレンジの四角）をいれる</a:t>
            </a:r>
            <a:endParaRPr kumimoji="1" lang="en-US" altLang="ja-JP" dirty="0" smtClean="0"/>
          </a:p>
          <a:p>
            <a:pPr lvl="2"/>
            <a:r>
              <a:rPr kumimoji="1" lang="en-US" altLang="ja-JP" dirty="0" smtClean="0"/>
              <a:t>WB </a:t>
            </a:r>
            <a:r>
              <a:rPr kumimoji="1" lang="ja-JP" altLang="en-US" dirty="0" smtClean="0"/>
              <a:t>の書き込みについては，レジスタ・ファイル自体が</a:t>
            </a:r>
            <a:r>
              <a:rPr kumimoji="1" lang="en-US" altLang="ja-JP" dirty="0" smtClean="0"/>
              <a:t/>
            </a:r>
            <a:br>
              <a:rPr kumimoji="1" lang="en-US" altLang="ja-JP" dirty="0" smtClean="0"/>
            </a:br>
            <a:r>
              <a:rPr kumimoji="1" lang="ja-JP" altLang="en-US" dirty="0" smtClean="0"/>
              <a:t>クロックに同期して書き込みが行われるので </a:t>
            </a:r>
            <a:r>
              <a:rPr kumimoji="1" lang="en-US" altLang="ja-JP" dirty="0" smtClean="0"/>
              <a:t>D-FF </a:t>
            </a:r>
            <a:r>
              <a:rPr kumimoji="1" lang="ja-JP" altLang="en-US" dirty="0" smtClean="0"/>
              <a:t>は不要</a:t>
            </a:r>
            <a:endParaRPr kumimoji="1" lang="en-US" altLang="ja-JP" dirty="0" smtClean="0"/>
          </a:p>
          <a:p>
            <a:pPr lvl="1"/>
            <a:r>
              <a:rPr kumimoji="1" lang="ja-JP" altLang="en-US" dirty="0" smtClean="0"/>
              <a:t>各ステージの処理が早く終わっても，次のクロックまでは </a:t>
            </a:r>
            <a:r>
              <a:rPr kumimoji="1" lang="en-US" altLang="ja-JP" dirty="0" smtClean="0"/>
              <a:t>D-FF </a:t>
            </a:r>
            <a:r>
              <a:rPr kumimoji="1" lang="ja-JP" altLang="en-US" dirty="0" smtClean="0"/>
              <a:t>で</a:t>
            </a:r>
            <a:r>
              <a:rPr kumimoji="1" lang="en-US" altLang="ja-JP" dirty="0" smtClean="0"/>
              <a:t/>
            </a:r>
            <a:br>
              <a:rPr kumimoji="1" lang="en-US" altLang="ja-JP" dirty="0" smtClean="0"/>
            </a:br>
            <a:r>
              <a:rPr kumimoji="1" lang="ja-JP" altLang="en-US" dirty="0" smtClean="0"/>
              <a:t>信号の伝搬は止まる</a:t>
            </a:r>
            <a:endParaRPr kumimoji="1" lang="ja-JP" altLang="en-US" dirty="0"/>
          </a:p>
        </p:txBody>
      </p:sp>
      <p:sp>
        <p:nvSpPr>
          <p:cNvPr id="4" name="正方形/長方形 3"/>
          <p:cNvSpPr/>
          <p:nvPr/>
        </p:nvSpPr>
        <p:spPr bwMode="auto">
          <a:xfrm>
            <a:off x="971960" y="2708992"/>
            <a:ext cx="1440016" cy="1440016"/>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smtClean="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a:extLst/>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PC</a:t>
            </a:r>
            <a:endParaRPr kumimoji="1" lang="ja-JP" altLang="en-US" dirty="0" smtClean="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smtClean="0">
                <a:latin typeface="メイリオ" panose="020B0604030504040204" pitchFamily="50" charset="-128"/>
                <a:ea typeface="メイリオ" panose="020B0604030504040204" pitchFamily="50" charset="-128"/>
                <a:cs typeface="Times New Roman" pitchFamily="18" charset="0"/>
              </a:rPr>
              <a:t>加算</a:t>
            </a: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3248998"/>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3248998"/>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smtClean="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書き込みデータ</a:t>
            </a:r>
          </a:p>
        </p:txBody>
      </p:sp>
      <p:sp>
        <p:nvSpPr>
          <p:cNvPr id="22" name="正方形/長方形 21"/>
          <p:cNvSpPr/>
          <p:nvPr/>
        </p:nvSpPr>
        <p:spPr bwMode="auto">
          <a:xfrm>
            <a:off x="3131984" y="3068996"/>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書き</a:t>
            </a:r>
            <a:r>
              <a:rPr kumimoji="1" lang="en-US" altLang="ja-JP" sz="1200" dirty="0" smtClean="0">
                <a:latin typeface="メイリオ" panose="020B0604030504040204" pitchFamily="50" charset="-128"/>
                <a:ea typeface="メイリオ" panose="020B0604030504040204" pitchFamily="50" charset="-128"/>
              </a:rPr>
              <a:t>REG</a:t>
            </a:r>
            <a:r>
              <a:rPr kumimoji="1" lang="ja-JP" altLang="en-US" sz="1200" dirty="0" smtClean="0">
                <a:latin typeface="メイリオ" panose="020B0604030504040204" pitchFamily="50" charset="-128"/>
                <a:ea typeface="メイリオ" panose="020B0604030504040204" pitchFamily="50" charset="-128"/>
              </a:rPr>
              <a:t>番号</a:t>
            </a:r>
          </a:p>
        </p:txBody>
      </p:sp>
      <p:sp>
        <p:nvSpPr>
          <p:cNvPr id="23" name="正方形/長方形 22"/>
          <p:cNvSpPr/>
          <p:nvPr/>
        </p:nvSpPr>
        <p:spPr bwMode="auto">
          <a:xfrm>
            <a:off x="3131984" y="3429000"/>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読み</a:t>
            </a:r>
            <a:r>
              <a:rPr kumimoji="1" lang="en-US" altLang="ja-JP" sz="1200" dirty="0" smtClean="0">
                <a:latin typeface="メイリオ" panose="020B0604030504040204" pitchFamily="50" charset="-128"/>
                <a:ea typeface="メイリオ" panose="020B0604030504040204" pitchFamily="50" charset="-128"/>
              </a:rPr>
              <a:t>REG</a:t>
            </a:r>
            <a:r>
              <a:rPr kumimoji="1" lang="ja-JP" altLang="en-US" sz="1200" dirty="0" smtClean="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3789004"/>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読み</a:t>
            </a:r>
            <a:r>
              <a:rPr kumimoji="1" lang="en-US" altLang="ja-JP" sz="1200" dirty="0" smtClean="0">
                <a:latin typeface="メイリオ" panose="020B0604030504040204" pitchFamily="50" charset="-128"/>
                <a:ea typeface="メイリオ" panose="020B0604030504040204" pitchFamily="50" charset="-128"/>
              </a:rPr>
              <a:t>REG</a:t>
            </a:r>
            <a:r>
              <a:rPr kumimoji="1" lang="ja-JP" altLang="en-US" sz="1200" dirty="0" smtClean="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4</a:t>
            </a:r>
            <a:endParaRPr kumimoji="1" lang="ja-JP" altLang="en-US" dirty="0" smtClean="0">
              <a:latin typeface="メイリオ" panose="020B0604030504040204" pitchFamily="50" charset="-128"/>
              <a:ea typeface="メイリオ" panose="020B0604030504040204" pitchFamily="50" charset="-128"/>
            </a:endParaRPr>
          </a:p>
        </p:txBody>
      </p:sp>
      <p:sp>
        <p:nvSpPr>
          <p:cNvPr id="46" name="角丸四角形 45"/>
          <p:cNvSpPr/>
          <p:nvPr/>
        </p:nvSpPr>
        <p:spPr bwMode="auto">
          <a:xfrm>
            <a:off x="0" y="1178975"/>
            <a:ext cx="2520028" cy="3330037"/>
          </a:xfrm>
          <a:prstGeom prst="roundRect">
            <a:avLst>
              <a:gd name="adj" fmla="val 7749"/>
            </a:avLst>
          </a:prstGeom>
          <a:noFill/>
          <a:ln w="28575">
            <a:solidFill>
              <a:schemeClr val="tx1">
                <a:lumMod val="50000"/>
                <a:lumOff val="50000"/>
              </a:schemeClr>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47" name="角丸四角形 46"/>
          <p:cNvSpPr/>
          <p:nvPr/>
        </p:nvSpPr>
        <p:spPr bwMode="auto">
          <a:xfrm>
            <a:off x="2771980" y="1178975"/>
            <a:ext cx="1980022" cy="3330037"/>
          </a:xfrm>
          <a:prstGeom prst="roundRect">
            <a:avLst>
              <a:gd name="adj" fmla="val 7749"/>
            </a:avLst>
          </a:prstGeom>
          <a:noFill/>
          <a:ln w="28575">
            <a:solidFill>
              <a:schemeClr val="tx1">
                <a:lumMod val="50000"/>
                <a:lumOff val="50000"/>
              </a:schemeClr>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48" name="角丸四角形 47"/>
          <p:cNvSpPr/>
          <p:nvPr/>
        </p:nvSpPr>
        <p:spPr bwMode="auto">
          <a:xfrm>
            <a:off x="4932004" y="1178975"/>
            <a:ext cx="1530018" cy="3330037"/>
          </a:xfrm>
          <a:prstGeom prst="roundRect">
            <a:avLst>
              <a:gd name="adj" fmla="val 7749"/>
            </a:avLst>
          </a:prstGeom>
          <a:noFill/>
          <a:ln w="28575">
            <a:solidFill>
              <a:schemeClr val="tx1">
                <a:lumMod val="50000"/>
                <a:lumOff val="50000"/>
              </a:schemeClr>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49" name="角丸四角形 48"/>
          <p:cNvSpPr/>
          <p:nvPr/>
        </p:nvSpPr>
        <p:spPr bwMode="auto">
          <a:xfrm>
            <a:off x="6642023" y="1178975"/>
            <a:ext cx="2070022" cy="3330037"/>
          </a:xfrm>
          <a:prstGeom prst="roundRect">
            <a:avLst>
              <a:gd name="adj" fmla="val 7749"/>
            </a:avLst>
          </a:prstGeom>
          <a:noFill/>
          <a:ln w="28575">
            <a:solidFill>
              <a:schemeClr val="tx1">
                <a:lumMod val="50000"/>
                <a:lumOff val="50000"/>
              </a:schemeClr>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smtClean="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smtClean="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smtClean="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smtClean="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smtClean="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5" name="角丸四角形 54"/>
          <p:cNvSpPr/>
          <p:nvPr/>
        </p:nvSpPr>
        <p:spPr bwMode="auto">
          <a:xfrm>
            <a:off x="1331964" y="2798993"/>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smtClean="0">
                <a:latin typeface="Arial Narrow" panose="020B0606020202030204" pitchFamily="34" charset="0"/>
              </a:rPr>
              <a:t>ADD</a:t>
            </a:r>
            <a:endParaRPr kumimoji="1" lang="ja-JP" altLang="en-US" dirty="0">
              <a:latin typeface="Arial Narrow" panose="020B0606020202030204" pitchFamily="34" charset="0"/>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a:ex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noFill/>
            <a:ln>
              <a:solidFill>
                <a:schemeClr val="accent2"/>
              </a:solidFill>
              <a:headEnd/>
              <a:tailEnd type="triangle" w="sm" len="med"/>
            </a:ln>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a:ex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2"/>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a:ex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2"/>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Tree>
    <p:extLst>
      <p:ext uri="{BB962C8B-B14F-4D97-AF65-F5344CB8AC3E}">
        <p14:creationId xmlns:p14="http://schemas.microsoft.com/office/powerpoint/2010/main" val="12872783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55556E-7 7.40741E-7 L 0.23611 0.00023 " pathEditMode="relative" rAng="0" ptsTypes="AA">
                                      <p:cBhvr>
                                        <p:cTn id="6" dur="1000" fill="hold"/>
                                        <p:tgtEl>
                                          <p:spTgt spid="55"/>
                                        </p:tgtEl>
                                        <p:attrNameLst>
                                          <p:attrName>ppt_x</p:attrName>
                                          <p:attrName>ppt_y</p:attrName>
                                        </p:attrNameLst>
                                      </p:cBhvr>
                                      <p:rCtr x="11806"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3611 0.00023 L 0.43299 0.00023 " pathEditMode="relative" rAng="0" ptsTypes="AA">
                                      <p:cBhvr>
                                        <p:cTn id="10" dur="1000" fill="hold"/>
                                        <p:tgtEl>
                                          <p:spTgt spid="55"/>
                                        </p:tgtEl>
                                        <p:attrNameLst>
                                          <p:attrName>ppt_x</p:attrName>
                                          <p:attrName>ppt_y</p:attrName>
                                        </p:attrNameLst>
                                      </p:cBhvr>
                                      <p:rCtr x="9844"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2" nodeType="clickEffect">
                                  <p:stCondLst>
                                    <p:cond delay="0"/>
                                  </p:stCondLst>
                                  <p:childTnLst>
                                    <p:animMotion origin="layout" path="M 0.43299 0.00023 L 0.64965 0.00023 " pathEditMode="relative" rAng="0" ptsTypes="AA">
                                      <p:cBhvr>
                                        <p:cTn id="14" dur="1000" fill="hold"/>
                                        <p:tgtEl>
                                          <p:spTgt spid="55"/>
                                        </p:tgtEl>
                                        <p:attrNameLst>
                                          <p:attrName>ppt_x</p:attrName>
                                          <p:attrName>ppt_y</p:attrName>
                                        </p:attrNameLst>
                                      </p:cBhvr>
                                      <p:rCtr x="1083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P spid="55" grpId="2"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余談：非同期回路やウェーブ・パイプライン</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smtClean="0"/>
              <a:t>クロックによる同期化を使わずにパイプラインを作る方法も</a:t>
            </a:r>
            <a:r>
              <a:rPr kumimoji="1" lang="en-US" altLang="ja-JP" dirty="0" smtClean="0"/>
              <a:t/>
            </a:r>
            <a:br>
              <a:rPr kumimoji="1" lang="en-US" altLang="ja-JP" dirty="0" smtClean="0"/>
            </a:br>
            <a:r>
              <a:rPr kumimoji="1" lang="ja-JP" altLang="en-US" dirty="0" smtClean="0"/>
              <a:t>あるにはある</a:t>
            </a:r>
            <a:endParaRPr kumimoji="1" lang="en-US" altLang="ja-JP" dirty="0" smtClean="0"/>
          </a:p>
          <a:p>
            <a:r>
              <a:rPr kumimoji="1" lang="ja-JP" altLang="en-US" dirty="0" smtClean="0"/>
              <a:t>やり方：</a:t>
            </a:r>
            <a:endParaRPr kumimoji="1" lang="en-US" altLang="ja-JP" dirty="0" smtClean="0"/>
          </a:p>
          <a:p>
            <a:pPr marL="817200" lvl="1" indent="-457200">
              <a:buFont typeface="+mj-lt"/>
              <a:buAutoNum type="arabicPeriod"/>
            </a:pPr>
            <a:r>
              <a:rPr kumimoji="1" lang="ja-JP" altLang="en-US" dirty="0" smtClean="0"/>
              <a:t>色々な方法でステージ間の遅延の大きさを気合いで揃える</a:t>
            </a:r>
            <a:endParaRPr kumimoji="1" lang="en-US" altLang="ja-JP" dirty="0" smtClean="0"/>
          </a:p>
          <a:p>
            <a:pPr marL="817200" lvl="1" indent="-457200">
              <a:buFont typeface="+mj-lt"/>
              <a:buAutoNum type="arabicPeriod"/>
            </a:pPr>
            <a:r>
              <a:rPr kumimoji="1" lang="ja-JP" altLang="en-US" dirty="0" smtClean="0"/>
              <a:t>一定間隔でデータを流す</a:t>
            </a:r>
            <a:endParaRPr kumimoji="1" lang="en-US" altLang="ja-JP" dirty="0" smtClean="0"/>
          </a:p>
          <a:p>
            <a:r>
              <a:rPr kumimoji="1" lang="ja-JP" altLang="en-US" dirty="0" smtClean="0"/>
              <a:t>設計 </a:t>
            </a:r>
            <a:r>
              <a:rPr kumimoji="1" lang="en-US" altLang="ja-JP" dirty="0" smtClean="0"/>
              <a:t>&amp; </a:t>
            </a:r>
            <a:r>
              <a:rPr kumimoji="1" lang="ja-JP" altLang="en-US" dirty="0" smtClean="0"/>
              <a:t>動作させることがすごく難しいので，主流ではない</a:t>
            </a:r>
            <a:endParaRPr kumimoji="1" lang="en-US" altLang="ja-JP" dirty="0" smtClean="0"/>
          </a:p>
          <a:p>
            <a:pPr lvl="1"/>
            <a:r>
              <a:rPr kumimoji="1" lang="ja-JP" altLang="en-US" dirty="0" smtClean="0"/>
              <a:t>特に，高速動作がかなり難しい</a:t>
            </a:r>
            <a:endParaRPr kumimoji="1" lang="en-US" altLang="ja-JP" dirty="0" smtClean="0"/>
          </a:p>
        </p:txBody>
      </p:sp>
    </p:spTree>
    <p:extLst>
      <p:ext uri="{BB962C8B-B14F-4D97-AF65-F5344CB8AC3E}">
        <p14:creationId xmlns:p14="http://schemas.microsoft.com/office/powerpoint/2010/main" val="39457136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ハザード</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smtClean="0"/>
              <a:t>パイプライン</a:t>
            </a:r>
            <a:r>
              <a:rPr lang="ja-JP" altLang="en-US" dirty="0"/>
              <a:t>・</a:t>
            </a:r>
            <a:r>
              <a:rPr lang="ja-JP" altLang="en-US" dirty="0" smtClean="0"/>
              <a:t>ハザード：</a:t>
            </a:r>
            <a:endParaRPr lang="en-US" altLang="ja-JP" dirty="0"/>
          </a:p>
          <a:p>
            <a:pPr lvl="1"/>
            <a:r>
              <a:rPr lang="ja-JP" altLang="en-US" dirty="0"/>
              <a:t>パイプライン動作を妨げる</a:t>
            </a:r>
            <a:r>
              <a:rPr lang="ja-JP" altLang="en-US" dirty="0" smtClean="0"/>
              <a:t>要因</a:t>
            </a:r>
            <a:endParaRPr lang="en-US" altLang="ja-JP" dirty="0" smtClean="0"/>
          </a:p>
          <a:p>
            <a:r>
              <a:rPr lang="ja-JP" altLang="en-US" dirty="0" smtClean="0"/>
              <a:t>分類</a:t>
            </a:r>
            <a:r>
              <a:rPr lang="ja-JP" altLang="en-US" dirty="0"/>
              <a:t>：</a:t>
            </a:r>
          </a:p>
          <a:p>
            <a:pPr marL="745200" lvl="1" indent="-457200">
              <a:buFont typeface="+mj-lt"/>
              <a:buAutoNum type="arabicPeriod"/>
            </a:pPr>
            <a:r>
              <a:rPr lang="ja-JP" altLang="en-US" dirty="0"/>
              <a:t>構造ハザード ：</a:t>
            </a:r>
            <a:r>
              <a:rPr lang="en-US" altLang="ja-JP" dirty="0"/>
              <a:t>		</a:t>
            </a:r>
            <a:r>
              <a:rPr lang="ja-JP" altLang="en-US" dirty="0"/>
              <a:t>ハード資源の不足による</a:t>
            </a:r>
          </a:p>
          <a:p>
            <a:pPr marL="745200" lvl="1" indent="-457200">
              <a:buFont typeface="+mj-lt"/>
              <a:buAutoNum type="arabicPeriod"/>
            </a:pPr>
            <a:r>
              <a:rPr lang="ja-JP" altLang="en-US" dirty="0" smtClean="0"/>
              <a:t>非構造</a:t>
            </a:r>
            <a:r>
              <a:rPr lang="ja-JP" altLang="en-US" dirty="0"/>
              <a:t>ハザード：</a:t>
            </a:r>
            <a:r>
              <a:rPr lang="en-US" altLang="ja-JP" dirty="0"/>
              <a:t>	</a:t>
            </a:r>
            <a:r>
              <a:rPr lang="ja-JP" altLang="en-US" dirty="0" smtClean="0"/>
              <a:t>バックエッジによる</a:t>
            </a:r>
            <a:endParaRPr lang="ja-JP" altLang="en-US" dirty="0"/>
          </a:p>
          <a:p>
            <a:pPr marL="1069200" lvl="2" indent="-457200">
              <a:buFont typeface="+mj-lt"/>
              <a:buAutoNum type="alphaLcPeriod"/>
            </a:pPr>
            <a:r>
              <a:rPr lang="ja-JP" altLang="en-US" dirty="0"/>
              <a:t>データ・</a:t>
            </a:r>
            <a:r>
              <a:rPr lang="ja-JP" altLang="en-US" dirty="0" smtClean="0"/>
              <a:t>ハザード：</a:t>
            </a:r>
            <a:r>
              <a:rPr lang="en-US" altLang="ja-JP" dirty="0"/>
              <a:t>	</a:t>
            </a:r>
            <a:r>
              <a:rPr lang="ja-JP" altLang="en-US" dirty="0"/>
              <a:t>データ依存</a:t>
            </a:r>
          </a:p>
          <a:p>
            <a:pPr marL="1069200" lvl="2" indent="-457200">
              <a:buFont typeface="+mj-lt"/>
              <a:buAutoNum type="alphaLcPeriod"/>
            </a:pPr>
            <a:r>
              <a:rPr lang="ja-JP" altLang="en-US" dirty="0"/>
              <a:t>制御ハザード </a:t>
            </a:r>
            <a:r>
              <a:rPr lang="ja-JP" altLang="en-US" dirty="0" smtClean="0"/>
              <a:t>：</a:t>
            </a:r>
            <a:r>
              <a:rPr lang="en-US" altLang="ja-JP" dirty="0"/>
              <a:t>	</a:t>
            </a:r>
            <a:r>
              <a:rPr lang="ja-JP" altLang="en-US" dirty="0"/>
              <a:t>制御</a:t>
            </a:r>
            <a:r>
              <a:rPr lang="ja-JP" altLang="en-US" dirty="0" smtClean="0"/>
              <a:t>依存（分岐命令）</a:t>
            </a:r>
            <a:endParaRPr lang="en-US" altLang="ja-JP" dirty="0" smtClean="0"/>
          </a:p>
        </p:txBody>
      </p:sp>
    </p:spTree>
    <p:extLst>
      <p:ext uri="{BB962C8B-B14F-4D97-AF65-F5344CB8AC3E}">
        <p14:creationId xmlns:p14="http://schemas.microsoft.com/office/powerpoint/2010/main" val="25902509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ハザード</a:t>
            </a:r>
            <a:endParaRPr kumimoji="1" lang="ja-JP" altLang="en-US" dirty="0"/>
          </a:p>
        </p:txBody>
      </p:sp>
      <p:sp>
        <p:nvSpPr>
          <p:cNvPr id="3" name="テキスト プレースホルダー 2"/>
          <p:cNvSpPr>
            <a:spLocks noGrp="1"/>
          </p:cNvSpPr>
          <p:nvPr>
            <p:ph type="body" sz="quarter" idx="10"/>
          </p:nvPr>
        </p:nvSpPr>
        <p:spPr/>
        <p:txBody>
          <a:bodyPr/>
          <a:lstStyle/>
          <a:p>
            <a:pPr marL="385200" indent="-457200">
              <a:buFont typeface="+mj-lt"/>
              <a:buAutoNum type="arabicPeriod"/>
            </a:pPr>
            <a:r>
              <a:rPr lang="ja-JP" altLang="en-US" b="1" dirty="0" smtClean="0"/>
              <a:t>構造ハザード</a:t>
            </a:r>
            <a:endParaRPr lang="en-US" altLang="ja-JP" b="1" dirty="0" smtClean="0"/>
          </a:p>
          <a:p>
            <a:pPr marL="745200" lvl="1" indent="-457200">
              <a:buFont typeface="+mj-lt"/>
              <a:buAutoNum type="arabicPeriod"/>
            </a:pPr>
            <a:r>
              <a:rPr lang="ja-JP" altLang="en-US" dirty="0" smtClean="0"/>
              <a:t>構造ハザードとはなにか？</a:t>
            </a:r>
            <a:endParaRPr lang="en-US" altLang="ja-JP" dirty="0" smtClean="0"/>
          </a:p>
          <a:p>
            <a:pPr marL="745200" lvl="1" indent="-457200">
              <a:buFont typeface="+mj-lt"/>
              <a:buAutoNum type="arabicPeriod"/>
            </a:pPr>
            <a:r>
              <a:rPr lang="ja-JP" altLang="en-US" dirty="0" smtClean="0"/>
              <a:t>その解決方法</a:t>
            </a:r>
            <a:endParaRPr lang="ja-JP" altLang="en-US" dirty="0"/>
          </a:p>
          <a:p>
            <a:pPr marL="385200" indent="-457200">
              <a:buFont typeface="+mj-lt"/>
              <a:buAutoNum type="arabicPeriod"/>
            </a:pPr>
            <a:r>
              <a:rPr lang="ja-JP" altLang="en-US" dirty="0" smtClean="0"/>
              <a:t>非構造ハザード</a:t>
            </a:r>
            <a:endParaRPr lang="en-US" altLang="ja-JP" dirty="0" smtClean="0"/>
          </a:p>
          <a:p>
            <a:pPr marL="745200" lvl="1" indent="-457200">
              <a:buFont typeface="+mj-lt"/>
              <a:buAutoNum type="alphaLcPeriod"/>
            </a:pPr>
            <a:r>
              <a:rPr lang="ja-JP" altLang="en-US" dirty="0" smtClean="0"/>
              <a:t>データ</a:t>
            </a:r>
            <a:r>
              <a:rPr lang="ja-JP" altLang="en-US" dirty="0"/>
              <a:t>・</a:t>
            </a:r>
            <a:r>
              <a:rPr lang="ja-JP" altLang="en-US" dirty="0" smtClean="0"/>
              <a:t>ハザード</a:t>
            </a:r>
            <a:endParaRPr lang="ja-JP" altLang="en-US" dirty="0"/>
          </a:p>
          <a:p>
            <a:pPr marL="709200" lvl="1" indent="-457200">
              <a:buFont typeface="+mj-lt"/>
              <a:buAutoNum type="alphaLcPeriod"/>
            </a:pPr>
            <a:r>
              <a:rPr lang="ja-JP" altLang="en-US" dirty="0"/>
              <a:t>制</a:t>
            </a:r>
            <a:r>
              <a:rPr lang="ja-JP" altLang="en-US" dirty="0" smtClean="0"/>
              <a:t>御ハザード</a:t>
            </a:r>
            <a:endParaRPr lang="en-US" altLang="ja-JP" dirty="0" smtClean="0"/>
          </a:p>
        </p:txBody>
      </p:sp>
    </p:spTree>
    <p:extLst>
      <p:ext uri="{BB962C8B-B14F-4D97-AF65-F5344CB8AC3E}">
        <p14:creationId xmlns:p14="http://schemas.microsoft.com/office/powerpoint/2010/main" val="1205545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構造ハザード</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ハード資源の不足に</a:t>
            </a:r>
            <a:r>
              <a:rPr lang="ja-JP" altLang="en-US" dirty="0" smtClean="0"/>
              <a:t>より，パイプラインがうまく動作しないこと</a:t>
            </a:r>
            <a:endParaRPr lang="en-US" altLang="ja-JP" dirty="0" smtClean="0"/>
          </a:p>
          <a:p>
            <a:r>
              <a:rPr kumimoji="1" lang="ja-JP" altLang="en-US" dirty="0" smtClean="0"/>
              <a:t>いくつかの例を使った説明，解消方法について解説</a:t>
            </a:r>
            <a:endParaRPr kumimoji="1" lang="ja-JP" altLang="en-US" dirty="0"/>
          </a:p>
        </p:txBody>
      </p:sp>
    </p:spTree>
    <p:extLst>
      <p:ext uri="{BB962C8B-B14F-4D97-AF65-F5344CB8AC3E}">
        <p14:creationId xmlns:p14="http://schemas.microsoft.com/office/powerpoint/2010/main" val="26290530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質問とか回答など</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a:t>
            </a:r>
            <a:r>
              <a:rPr lang="ja-JP" altLang="en-US" dirty="0"/>
              <a:t>ステージの区切りについて、デコードにほとんど時間がかからない場合が例になっていましたが、デコードに時間がかかるような命令セットの場合、各ステージにかかる時間の調整はどのように行っているのでしょうか</a:t>
            </a:r>
            <a:r>
              <a:rPr lang="ja-JP" altLang="en-US" dirty="0" smtClean="0"/>
              <a:t>？今回</a:t>
            </a:r>
            <a:r>
              <a:rPr lang="ja-JP" altLang="en-US" dirty="0"/>
              <a:t>の例を見ていると、微調整はなかなか難しそうに感じました。</a:t>
            </a:r>
            <a:r>
              <a:rPr lang="en-US" altLang="ja-JP" dirty="0"/>
              <a:t>"</a:t>
            </a:r>
          </a:p>
          <a:p>
            <a:r>
              <a:rPr lang="ja-JP" altLang="en-US" dirty="0"/>
              <a:t>工学・産業界で</a:t>
            </a:r>
            <a:r>
              <a:rPr lang="en-US" altLang="ja-JP" dirty="0"/>
              <a:t>FPGA</a:t>
            </a:r>
            <a:r>
              <a:rPr lang="ja-JP" altLang="en-US" dirty="0"/>
              <a:t>が盛んに取り入れられているのはどのような分野でしょうか？</a:t>
            </a:r>
          </a:p>
          <a:p>
            <a:endParaRPr kumimoji="1" lang="ja-JP" altLang="en-US" dirty="0"/>
          </a:p>
        </p:txBody>
      </p:sp>
    </p:spTree>
    <p:extLst>
      <p:ext uri="{BB962C8B-B14F-4D97-AF65-F5344CB8AC3E}">
        <p14:creationId xmlns:p14="http://schemas.microsoft.com/office/powerpoint/2010/main" val="1821465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構造ハザードの</a:t>
            </a:r>
            <a:r>
              <a:rPr lang="ja-JP" altLang="en-US" dirty="0"/>
              <a:t>例</a:t>
            </a:r>
            <a:r>
              <a:rPr lang="ja-JP" altLang="en-US" dirty="0" smtClean="0"/>
              <a:t>１：メモリ間 </a:t>
            </a:r>
            <a:r>
              <a:rPr lang="en-US" altLang="ja-JP" dirty="0" err="1" smtClean="0"/>
              <a:t>mov</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smtClean="0"/>
              <a:t>例１：仮に </a:t>
            </a:r>
            <a:r>
              <a:rPr kumimoji="1" lang="en-US" altLang="ja-JP" dirty="0" err="1" smtClean="0"/>
              <a:t>mov</a:t>
            </a:r>
            <a:r>
              <a:rPr kumimoji="1" lang="en-US" altLang="ja-JP" dirty="0" smtClean="0"/>
              <a:t> [rs1]</a:t>
            </a:r>
            <a:r>
              <a:rPr kumimoji="1" lang="ja-JP" altLang="en-US" dirty="0" smtClean="0"/>
              <a:t>→</a:t>
            </a:r>
            <a:r>
              <a:rPr kumimoji="1" lang="en-US" altLang="ja-JP" dirty="0" smtClean="0"/>
              <a:t>[rs2] </a:t>
            </a:r>
            <a:r>
              <a:rPr kumimoji="1" lang="ja-JP" altLang="en-US" dirty="0" err="1" smtClean="0"/>
              <a:t>のような</a:t>
            </a:r>
            <a:r>
              <a:rPr kumimoji="1" lang="ja-JP" altLang="en-US" dirty="0" smtClean="0"/>
              <a:t>命令があったとする</a:t>
            </a:r>
            <a:endParaRPr kumimoji="1" lang="en-US" altLang="ja-JP" dirty="0" smtClean="0"/>
          </a:p>
          <a:p>
            <a:pPr lvl="1"/>
            <a:r>
              <a:rPr lang="en-US" altLang="ja-JP" dirty="0" smtClean="0"/>
              <a:t>rs1 </a:t>
            </a:r>
            <a:r>
              <a:rPr lang="ja-JP" altLang="en-US" dirty="0" smtClean="0"/>
              <a:t>で指定されるアドレスのメモリの値を読んで，</a:t>
            </a:r>
            <a:endParaRPr lang="en-US" altLang="ja-JP" dirty="0" smtClean="0"/>
          </a:p>
          <a:p>
            <a:pPr lvl="1"/>
            <a:r>
              <a:rPr lang="en-US" altLang="ja-JP" dirty="0" smtClean="0"/>
              <a:t>rs2 </a:t>
            </a:r>
            <a:r>
              <a:rPr lang="ja-JP" altLang="en-US" dirty="0" smtClean="0"/>
              <a:t>で</a:t>
            </a:r>
            <a:r>
              <a:rPr lang="ja-JP" altLang="en-US" dirty="0"/>
              <a:t>指定されるアドレスの</a:t>
            </a:r>
            <a:r>
              <a:rPr lang="ja-JP" altLang="en-US" dirty="0" smtClean="0"/>
              <a:t>メモリに書き込む</a:t>
            </a:r>
            <a:endParaRPr lang="en-US" altLang="ja-JP" dirty="0" smtClean="0"/>
          </a:p>
          <a:p>
            <a:r>
              <a:rPr lang="ja-JP" altLang="en-US" dirty="0" smtClean="0"/>
              <a:t>実際に，</a:t>
            </a:r>
            <a:r>
              <a:rPr lang="en-US" altLang="ja-JP" dirty="0" smtClean="0"/>
              <a:t>x86 </a:t>
            </a:r>
            <a:r>
              <a:rPr lang="ja-JP" altLang="en-US" dirty="0" err="1" smtClean="0"/>
              <a:t>には</a:t>
            </a:r>
            <a:r>
              <a:rPr lang="ja-JP" altLang="en-US" dirty="0" smtClean="0"/>
              <a:t>このような命令がある</a:t>
            </a:r>
            <a:endParaRPr kumimoji="1" lang="ja-JP" altLang="en-US" dirty="0"/>
          </a:p>
        </p:txBody>
      </p:sp>
    </p:spTree>
    <p:extLst>
      <p:ext uri="{BB962C8B-B14F-4D97-AF65-F5344CB8AC3E}">
        <p14:creationId xmlns:p14="http://schemas.microsoft.com/office/powerpoint/2010/main" val="16850236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mov</a:t>
            </a:r>
            <a:r>
              <a:rPr lang="en-US" altLang="ja-JP" dirty="0"/>
              <a:t> [rs1]</a:t>
            </a:r>
            <a:r>
              <a:rPr lang="ja-JP" altLang="en-US" dirty="0"/>
              <a:t>→</a:t>
            </a:r>
            <a:r>
              <a:rPr lang="en-US" altLang="ja-JP" dirty="0"/>
              <a:t>[rs2] </a:t>
            </a:r>
            <a:r>
              <a:rPr lang="en-US" altLang="ja-JP" dirty="0" smtClean="0"/>
              <a:t>// </a:t>
            </a:r>
            <a:r>
              <a:rPr lang="en-US" altLang="ja-JP" dirty="0"/>
              <a:t>[rs1]</a:t>
            </a:r>
            <a:r>
              <a:rPr lang="ja-JP" altLang="en-US" dirty="0"/>
              <a:t>→</a:t>
            </a:r>
            <a:r>
              <a:rPr lang="en-US" altLang="ja-JP" dirty="0"/>
              <a:t>[rs2] </a:t>
            </a:r>
            <a:r>
              <a:rPr lang="ja-JP" altLang="en-US" dirty="0" err="1" smtClean="0"/>
              <a:t>への</a:t>
            </a:r>
            <a:r>
              <a:rPr lang="ja-JP" altLang="en-US" dirty="0" smtClean="0"/>
              <a:t>コピー</a:t>
            </a:r>
            <a:endParaRPr kumimoji="1" lang="ja-JP" altLang="en-US" dirty="0"/>
          </a:p>
        </p:txBody>
      </p:sp>
      <p:sp>
        <p:nvSpPr>
          <p:cNvPr id="3" name="テキスト プレースホルダー 2"/>
          <p:cNvSpPr>
            <a:spLocks noGrp="1"/>
          </p:cNvSpPr>
          <p:nvPr>
            <p:ph type="body" sz="quarter" idx="10"/>
          </p:nvPr>
        </p:nvSpPr>
        <p:spPr>
          <a:xfrm>
            <a:off x="341953" y="5589024"/>
            <a:ext cx="8550095" cy="449698"/>
          </a:xfrm>
        </p:spPr>
        <p:txBody>
          <a:bodyPr/>
          <a:lstStyle/>
          <a:p>
            <a:r>
              <a:rPr kumimoji="1" lang="ja-JP" altLang="en-US" dirty="0" smtClean="0"/>
              <a:t>メモリをあるサイクルに同時に読んで書く必要がある</a:t>
            </a:r>
            <a:endParaRPr kumimoji="1" lang="en-US" altLang="ja-JP" dirty="0" smtClean="0"/>
          </a:p>
          <a:p>
            <a:pPr lvl="1"/>
            <a:r>
              <a:rPr lang="ja-JP" altLang="en-US" dirty="0" smtClean="0"/>
              <a:t>しかし，データ</a:t>
            </a:r>
            <a:r>
              <a:rPr lang="ja-JP" altLang="en-US" dirty="0"/>
              <a:t>・</a:t>
            </a:r>
            <a:r>
              <a:rPr lang="ja-JP" altLang="en-US" dirty="0" smtClean="0"/>
              <a:t>メモリのアドレス</a:t>
            </a:r>
            <a:r>
              <a:rPr kumimoji="1" lang="ja-JP" altLang="en-US" dirty="0" smtClean="0"/>
              <a:t>の口は</a:t>
            </a:r>
            <a:r>
              <a:rPr kumimoji="1" lang="en-US" altLang="ja-JP" dirty="0" smtClean="0"/>
              <a:t>1</a:t>
            </a:r>
            <a:r>
              <a:rPr kumimoji="1" lang="ja-JP" altLang="en-US" dirty="0" smtClean="0"/>
              <a:t>つしかない</a:t>
            </a:r>
            <a:endParaRPr kumimoji="1" lang="en-US" altLang="ja-JP" dirty="0" smtClean="0"/>
          </a:p>
          <a:p>
            <a:pPr lvl="1"/>
            <a:r>
              <a:rPr lang="en-US" altLang="ja-JP" dirty="0"/>
              <a:t>MEM </a:t>
            </a:r>
            <a:r>
              <a:rPr lang="ja-JP" altLang="en-US" dirty="0"/>
              <a:t>ステージでデータ・メモリの読みと書きが同時にできない</a:t>
            </a:r>
            <a:endParaRPr lang="en-US" altLang="ja-JP" dirty="0"/>
          </a:p>
        </p:txBody>
      </p:sp>
      <p:sp>
        <p:nvSpPr>
          <p:cNvPr id="4" name="正方形/長方形 3"/>
          <p:cNvSpPr/>
          <p:nvPr/>
        </p:nvSpPr>
        <p:spPr bwMode="auto">
          <a:xfrm>
            <a:off x="971960" y="2708992"/>
            <a:ext cx="1440016" cy="1440016"/>
          </a:xfrm>
          <a:prstGeom prst="rect">
            <a:avLst/>
          </a:prstGeom>
          <a:ln>
            <a:headEnd/>
            <a:tailEnd type="triangle" w="sm" len="med"/>
          </a:ln>
          <a:extLst/>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a:extLst/>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a:extLst/>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b="1" dirty="0" smtClean="0">
                <a:solidFill>
                  <a:schemeClr val="accent5"/>
                </a:solidFill>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4</a:t>
            </a:r>
            <a:endParaRPr kumimoji="1" lang="ja-JP" altLang="en-US" dirty="0" smtClean="0">
              <a:latin typeface="メイリオ" panose="020B0604030504040204" pitchFamily="50" charset="-128"/>
              <a:ea typeface="メイリオ" panose="020B0604030504040204" pitchFamily="50" charset="-128"/>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smtClean="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smtClean="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smtClean="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smtClean="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smtClean="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a:extLst/>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ln>
              <a:headEnd/>
              <a:tailEnd type="triangle" w="sm" len="med"/>
            </a:ln>
            <a:ex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a:extLst/>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4"/>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a:extLst/>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4"/>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55" name="角丸四角形 54"/>
          <p:cNvSpPr/>
          <p:nvPr/>
        </p:nvSpPr>
        <p:spPr bwMode="auto">
          <a:xfrm>
            <a:off x="6372020" y="2348988"/>
            <a:ext cx="2070023"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b="1" dirty="0" err="1"/>
              <a:t>mov</a:t>
            </a:r>
            <a:r>
              <a:rPr lang="en-US" altLang="ja-JP" b="1" dirty="0"/>
              <a:t> [rs1]</a:t>
            </a:r>
            <a:r>
              <a:rPr lang="ja-JP" altLang="en-US" b="1" dirty="0"/>
              <a:t>→</a:t>
            </a:r>
            <a:r>
              <a:rPr lang="en-US" altLang="ja-JP" b="1" dirty="0"/>
              <a:t>[rs2] </a:t>
            </a:r>
            <a:endParaRPr kumimoji="1" lang="ja-JP" altLang="en-US" b="1" dirty="0">
              <a:latin typeface="Arial Narrow" panose="020B0606020202030204" pitchFamily="34" charset="0"/>
            </a:endParaRPr>
          </a:p>
        </p:txBody>
      </p:sp>
    </p:spTree>
    <p:extLst>
      <p:ext uri="{BB962C8B-B14F-4D97-AF65-F5344CB8AC3E}">
        <p14:creationId xmlns:p14="http://schemas.microsoft.com/office/powerpoint/2010/main" val="2025707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構造ハザードの例２：</a:t>
            </a:r>
            <a:r>
              <a:rPr kumimoji="1" lang="en-US" altLang="ja-JP" dirty="0" smtClean="0"/>
              <a:t>push/pop</a:t>
            </a:r>
            <a:endParaRPr kumimoji="1" lang="ja-JP" altLang="en-US" dirty="0"/>
          </a:p>
        </p:txBody>
      </p:sp>
      <p:sp>
        <p:nvSpPr>
          <p:cNvPr id="3" name="テキスト プレースホルダー 2"/>
          <p:cNvSpPr>
            <a:spLocks noGrp="1"/>
          </p:cNvSpPr>
          <p:nvPr>
            <p:ph type="body" sz="quarter" idx="10"/>
          </p:nvPr>
        </p:nvSpPr>
        <p:spPr>
          <a:xfrm>
            <a:off x="611956" y="908972"/>
            <a:ext cx="8280092" cy="3240036"/>
          </a:xfrm>
        </p:spPr>
        <p:txBody>
          <a:bodyPr/>
          <a:lstStyle/>
          <a:p>
            <a:r>
              <a:rPr kumimoji="1" lang="en-US" altLang="ja-JP" dirty="0" smtClean="0"/>
              <a:t>x86 </a:t>
            </a:r>
            <a:r>
              <a:rPr kumimoji="1" lang="ja-JP" altLang="en-US" dirty="0" smtClean="0"/>
              <a:t>や </a:t>
            </a:r>
            <a:r>
              <a:rPr kumimoji="1" lang="en-US" altLang="ja-JP" dirty="0" smtClean="0"/>
              <a:t>ARM </a:t>
            </a:r>
            <a:r>
              <a:rPr kumimoji="1" lang="ja-JP" altLang="en-US" dirty="0" smtClean="0"/>
              <a:t>では</a:t>
            </a:r>
            <a:r>
              <a:rPr lang="ja-JP" altLang="en-US" dirty="0" smtClean="0"/>
              <a:t>スタック操作のための </a:t>
            </a:r>
            <a:r>
              <a:rPr lang="en-US" altLang="ja-JP" dirty="0" smtClean="0"/>
              <a:t>push/pop </a:t>
            </a:r>
            <a:r>
              <a:rPr lang="ja-JP" altLang="en-US" dirty="0" smtClean="0"/>
              <a:t>命令がある</a:t>
            </a:r>
            <a:endParaRPr lang="en-US" altLang="ja-JP" dirty="0" smtClean="0"/>
          </a:p>
          <a:p>
            <a:pPr lvl="1"/>
            <a:r>
              <a:rPr lang="en-US" altLang="ja-JP" dirty="0" smtClean="0"/>
              <a:t>push</a:t>
            </a:r>
            <a:r>
              <a:rPr lang="ja-JP" altLang="en-US" dirty="0" smtClean="0"/>
              <a:t>：</a:t>
            </a:r>
            <a:r>
              <a:rPr lang="en-US" altLang="ja-JP" dirty="0"/>
              <a:t>rs1-1</a:t>
            </a:r>
            <a:r>
              <a:rPr lang="ja-JP" altLang="en-US" dirty="0"/>
              <a:t>→</a:t>
            </a:r>
            <a:r>
              <a:rPr lang="en-US" altLang="ja-JP" dirty="0" err="1" smtClean="0">
                <a:solidFill>
                  <a:schemeClr val="accent5"/>
                </a:solidFill>
              </a:rPr>
              <a:t>rd</a:t>
            </a:r>
            <a:r>
              <a:rPr lang="en-US" altLang="ja-JP" dirty="0" smtClean="0"/>
              <a:t>, </a:t>
            </a:r>
            <a:r>
              <a:rPr lang="en-US" altLang="ja-JP" dirty="0" smtClean="0"/>
              <a:t>   r2</a:t>
            </a:r>
            <a:r>
              <a:rPr lang="ja-JP" altLang="en-US" dirty="0"/>
              <a:t>→</a:t>
            </a:r>
            <a:r>
              <a:rPr lang="en-US" altLang="ja-JP" dirty="0" smtClean="0"/>
              <a:t>[</a:t>
            </a:r>
            <a:r>
              <a:rPr lang="en-US" altLang="ja-JP" dirty="0" err="1" smtClean="0">
                <a:solidFill>
                  <a:schemeClr val="accent5"/>
                </a:solidFill>
              </a:rPr>
              <a:t>rd</a:t>
            </a:r>
            <a:r>
              <a:rPr lang="en-US" altLang="ja-JP" dirty="0" smtClean="0"/>
              <a:t>]</a:t>
            </a:r>
            <a:endParaRPr lang="en-US" altLang="ja-JP" dirty="0"/>
          </a:p>
          <a:p>
            <a:pPr marL="1177200" lvl="2" indent="-457200">
              <a:buFont typeface="+mj-lt"/>
              <a:buAutoNum type="arabicPeriod"/>
            </a:pPr>
            <a:r>
              <a:rPr lang="ja-JP" altLang="en-US" dirty="0" smtClean="0"/>
              <a:t>スタック</a:t>
            </a:r>
            <a:r>
              <a:rPr lang="ja-JP" altLang="en-US" dirty="0"/>
              <a:t>・</a:t>
            </a:r>
            <a:r>
              <a:rPr lang="ja-JP" altLang="en-US" dirty="0" smtClean="0"/>
              <a:t>ポインタ（のレジスタ）をデクリメントし，</a:t>
            </a:r>
            <a:endParaRPr lang="en-US" altLang="ja-JP" dirty="0" smtClean="0"/>
          </a:p>
          <a:p>
            <a:pPr marL="1177200" lvl="2" indent="-457200">
              <a:buFont typeface="+mj-lt"/>
              <a:buAutoNum type="arabicPeriod"/>
            </a:pPr>
            <a:r>
              <a:rPr lang="ja-JP" altLang="en-US" dirty="0" smtClean="0"/>
              <a:t>それをアドレスにしてメモリに値を書き込む</a:t>
            </a:r>
            <a:endParaRPr lang="en-US" altLang="ja-JP" dirty="0" smtClean="0"/>
          </a:p>
          <a:p>
            <a:pPr lvl="1"/>
            <a:r>
              <a:rPr kumimoji="1" lang="en-US" altLang="ja-JP" dirty="0" smtClean="0"/>
              <a:t>pop</a:t>
            </a:r>
            <a:r>
              <a:rPr kumimoji="1" lang="ja-JP" altLang="en-US" dirty="0" smtClean="0"/>
              <a:t>：</a:t>
            </a:r>
            <a:r>
              <a:rPr lang="en-US" altLang="ja-JP" dirty="0" smtClean="0"/>
              <a:t>[rs1]</a:t>
            </a:r>
            <a:r>
              <a:rPr lang="ja-JP" altLang="en-US" dirty="0"/>
              <a:t>→</a:t>
            </a:r>
            <a:r>
              <a:rPr lang="en-US" altLang="ja-JP" dirty="0" err="1">
                <a:solidFill>
                  <a:schemeClr val="accent5"/>
                </a:solidFill>
              </a:rPr>
              <a:t>rd</a:t>
            </a:r>
            <a:r>
              <a:rPr lang="en-US" altLang="ja-JP" dirty="0"/>
              <a:t>, </a:t>
            </a:r>
            <a:r>
              <a:rPr lang="en-US" altLang="ja-JP" dirty="0" smtClean="0"/>
              <a:t>rs1+1</a:t>
            </a:r>
            <a:r>
              <a:rPr lang="ja-JP" altLang="en-US" dirty="0"/>
              <a:t>→</a:t>
            </a:r>
            <a:r>
              <a:rPr lang="en-US" altLang="ja-JP" dirty="0">
                <a:solidFill>
                  <a:schemeClr val="accent6"/>
                </a:solidFill>
              </a:rPr>
              <a:t>rs1</a:t>
            </a:r>
            <a:endParaRPr kumimoji="1" lang="en-US" altLang="ja-JP" dirty="0" smtClean="0">
              <a:solidFill>
                <a:schemeClr val="accent6"/>
              </a:solidFill>
            </a:endParaRPr>
          </a:p>
          <a:p>
            <a:pPr marL="1177200" lvl="2" indent="-457200">
              <a:buFont typeface="+mj-lt"/>
              <a:buAutoNum type="arabicPeriod"/>
            </a:pPr>
            <a:r>
              <a:rPr kumimoji="1" lang="ja-JP" altLang="en-US" dirty="0" smtClean="0"/>
              <a:t>スタック・ポインタをアドレスにして値を読む</a:t>
            </a:r>
            <a:endParaRPr kumimoji="1" lang="en-US" altLang="ja-JP" dirty="0" smtClean="0"/>
          </a:p>
          <a:p>
            <a:pPr marL="1177200" lvl="2" indent="-457200">
              <a:buFont typeface="+mj-lt"/>
              <a:buAutoNum type="arabicPeriod"/>
            </a:pPr>
            <a:r>
              <a:rPr kumimoji="1" lang="ja-JP" altLang="en-US" dirty="0" smtClean="0"/>
              <a:t>スタック・ポインタをインクリメント</a:t>
            </a:r>
            <a:endParaRPr kumimoji="1" lang="ja-JP" altLang="en-US" dirty="0"/>
          </a:p>
        </p:txBody>
      </p:sp>
      <p:sp>
        <p:nvSpPr>
          <p:cNvPr id="4" name="正方形/長方形 3"/>
          <p:cNvSpPr/>
          <p:nvPr/>
        </p:nvSpPr>
        <p:spPr bwMode="auto">
          <a:xfrm>
            <a:off x="3131984" y="4869016"/>
            <a:ext cx="720008" cy="1800020"/>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5" name="正方形/長方形 4"/>
          <p:cNvSpPr/>
          <p:nvPr/>
        </p:nvSpPr>
        <p:spPr bwMode="auto">
          <a:xfrm>
            <a:off x="3131984" y="4869016"/>
            <a:ext cx="720008" cy="360004"/>
          </a:xfrm>
          <a:prstGeom prst="rect">
            <a:avLst/>
          </a:prstGeom>
          <a:noFill/>
          <a:ln>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6" name="正方形/長方形 5"/>
          <p:cNvSpPr/>
          <p:nvPr/>
        </p:nvSpPr>
        <p:spPr bwMode="auto">
          <a:xfrm>
            <a:off x="3131984" y="5229019"/>
            <a:ext cx="720008" cy="360004"/>
          </a:xfrm>
          <a:prstGeom prst="rect">
            <a:avLst/>
          </a:prstGeom>
          <a:noFill/>
          <a:ln>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7" name="正方形/長方形 6"/>
          <p:cNvSpPr/>
          <p:nvPr/>
        </p:nvSpPr>
        <p:spPr bwMode="auto">
          <a:xfrm>
            <a:off x="3131984" y="5589023"/>
            <a:ext cx="720008" cy="360004"/>
          </a:xfrm>
          <a:prstGeom prst="rect">
            <a:avLst/>
          </a:prstGeom>
          <a:noFill/>
          <a:ln>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8" name="正方形/長方形 7"/>
          <p:cNvSpPr/>
          <p:nvPr/>
        </p:nvSpPr>
        <p:spPr bwMode="auto">
          <a:xfrm>
            <a:off x="3131984" y="5949027"/>
            <a:ext cx="720008" cy="360004"/>
          </a:xfrm>
          <a:prstGeom prst="rect">
            <a:avLst/>
          </a:prstGeom>
          <a:noFill/>
          <a:ln>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9" name="正方形/長方形 8"/>
          <p:cNvSpPr/>
          <p:nvPr/>
        </p:nvSpPr>
        <p:spPr bwMode="auto">
          <a:xfrm>
            <a:off x="3131984" y="6309031"/>
            <a:ext cx="720008" cy="360004"/>
          </a:xfrm>
          <a:prstGeom prst="rect">
            <a:avLst/>
          </a:prstGeom>
          <a:noFill/>
          <a:ln>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10" name="正方形/長方形 9"/>
          <p:cNvSpPr/>
          <p:nvPr/>
        </p:nvSpPr>
        <p:spPr bwMode="auto">
          <a:xfrm>
            <a:off x="2411976" y="5229020"/>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lang="en-US" altLang="ja-JP" sz="1200" dirty="0" smtClean="0">
                <a:latin typeface="メイリオ" panose="020B0604030504040204" pitchFamily="50" charset="-128"/>
                <a:ea typeface="メイリオ" panose="020B0604030504040204" pitchFamily="50" charset="-128"/>
              </a:rPr>
              <a:t>rs1</a:t>
            </a:r>
            <a:r>
              <a:rPr kumimoji="1" lang="en-US" altLang="ja-JP" sz="1200" dirty="0" smtClean="0">
                <a:latin typeface="メイリオ" panose="020B0604030504040204" pitchFamily="50" charset="-128"/>
                <a:ea typeface="メイリオ" panose="020B0604030504040204" pitchFamily="50" charset="-128"/>
              </a:rPr>
              <a:t>-1 </a:t>
            </a:r>
            <a:r>
              <a:rPr kumimoji="1" lang="ja-JP" altLang="en-US" sz="1200" dirty="0" smtClean="0">
                <a:latin typeface="メイリオ" panose="020B0604030504040204" pitchFamily="50" charset="-128"/>
                <a:ea typeface="メイリオ" panose="020B0604030504040204" pitchFamily="50" charset="-128"/>
              </a:rPr>
              <a:t>→</a:t>
            </a:r>
          </a:p>
        </p:txBody>
      </p:sp>
      <p:cxnSp>
        <p:nvCxnSpPr>
          <p:cNvPr id="12" name="直線矢印コネクタ 11"/>
          <p:cNvCxnSpPr/>
          <p:nvPr/>
        </p:nvCxnSpPr>
        <p:spPr bwMode="auto">
          <a:xfrm>
            <a:off x="3491988" y="4779015"/>
            <a:ext cx="0" cy="540006"/>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3" name="正方形/長方形 12"/>
          <p:cNvSpPr/>
          <p:nvPr/>
        </p:nvSpPr>
        <p:spPr bwMode="auto">
          <a:xfrm>
            <a:off x="5292008" y="4869016"/>
            <a:ext cx="720008" cy="1800020"/>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14" name="正方形/長方形 13"/>
          <p:cNvSpPr/>
          <p:nvPr/>
        </p:nvSpPr>
        <p:spPr bwMode="auto">
          <a:xfrm>
            <a:off x="5292008" y="4869016"/>
            <a:ext cx="720008" cy="360004"/>
          </a:xfrm>
          <a:prstGeom prst="rect">
            <a:avLst/>
          </a:prstGeom>
          <a:noFill/>
          <a:ln>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15" name="正方形/長方形 14"/>
          <p:cNvSpPr/>
          <p:nvPr/>
        </p:nvSpPr>
        <p:spPr bwMode="auto">
          <a:xfrm>
            <a:off x="5292008" y="5229019"/>
            <a:ext cx="720008" cy="360004"/>
          </a:xfrm>
          <a:prstGeom prst="rect">
            <a:avLst/>
          </a:prstGeom>
          <a:noFill/>
          <a:ln>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16" name="正方形/長方形 15"/>
          <p:cNvSpPr/>
          <p:nvPr/>
        </p:nvSpPr>
        <p:spPr bwMode="auto">
          <a:xfrm>
            <a:off x="5292008" y="5589023"/>
            <a:ext cx="720008" cy="360004"/>
          </a:xfrm>
          <a:prstGeom prst="rect">
            <a:avLst/>
          </a:prstGeom>
          <a:noFill/>
          <a:ln>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17" name="正方形/長方形 16"/>
          <p:cNvSpPr/>
          <p:nvPr/>
        </p:nvSpPr>
        <p:spPr bwMode="auto">
          <a:xfrm>
            <a:off x="5292008" y="5949027"/>
            <a:ext cx="720008" cy="360004"/>
          </a:xfrm>
          <a:prstGeom prst="rect">
            <a:avLst/>
          </a:prstGeom>
          <a:noFill/>
          <a:ln>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18" name="正方形/長方形 17"/>
          <p:cNvSpPr/>
          <p:nvPr/>
        </p:nvSpPr>
        <p:spPr bwMode="auto">
          <a:xfrm>
            <a:off x="5292008" y="6309031"/>
            <a:ext cx="720008" cy="360004"/>
          </a:xfrm>
          <a:prstGeom prst="rect">
            <a:avLst/>
          </a:prstGeom>
          <a:noFill/>
          <a:ln>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19" name="正方形/長方形 18"/>
          <p:cNvSpPr/>
          <p:nvPr/>
        </p:nvSpPr>
        <p:spPr bwMode="auto">
          <a:xfrm>
            <a:off x="4752002" y="5229020"/>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lang="en-US" altLang="ja-JP" sz="1200" dirty="0" smtClean="0">
                <a:latin typeface="メイリオ" panose="020B0604030504040204" pitchFamily="50" charset="-128"/>
                <a:ea typeface="メイリオ" panose="020B0604030504040204" pitchFamily="50" charset="-128"/>
              </a:rPr>
              <a:t>rs1</a:t>
            </a:r>
            <a:r>
              <a:rPr kumimoji="1" lang="en-US" altLang="ja-JP" sz="1200" dirty="0" smtClean="0">
                <a:latin typeface="メイリオ" panose="020B0604030504040204" pitchFamily="50" charset="-128"/>
                <a:ea typeface="メイリオ" panose="020B0604030504040204" pitchFamily="50" charset="-128"/>
              </a:rPr>
              <a:t> </a:t>
            </a:r>
            <a:r>
              <a:rPr kumimoji="1" lang="ja-JP" altLang="en-US" sz="1200" dirty="0" smtClean="0">
                <a:latin typeface="メイリオ" panose="020B0604030504040204" pitchFamily="50" charset="-128"/>
                <a:ea typeface="メイリオ" panose="020B0604030504040204" pitchFamily="50" charset="-128"/>
              </a:rPr>
              <a:t>→</a:t>
            </a:r>
          </a:p>
        </p:txBody>
      </p:sp>
      <p:cxnSp>
        <p:nvCxnSpPr>
          <p:cNvPr id="20" name="直線矢印コネクタ 19"/>
          <p:cNvCxnSpPr/>
          <p:nvPr/>
        </p:nvCxnSpPr>
        <p:spPr bwMode="auto">
          <a:xfrm flipV="1">
            <a:off x="5652012" y="4779016"/>
            <a:ext cx="0" cy="540005"/>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2" name="円/楕円 21"/>
          <p:cNvSpPr/>
          <p:nvPr/>
        </p:nvSpPr>
        <p:spPr bwMode="auto">
          <a:xfrm>
            <a:off x="3221985" y="4239009"/>
            <a:ext cx="540006" cy="360004"/>
          </a:xfrm>
          <a:prstGeom prst="ellipse">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bg1"/>
                </a:solidFill>
                <a:latin typeface="+mn-ea"/>
              </a:rPr>
              <a:t>値</a:t>
            </a:r>
          </a:p>
        </p:txBody>
      </p:sp>
      <p:sp>
        <p:nvSpPr>
          <p:cNvPr id="24" name="円/楕円 23"/>
          <p:cNvSpPr/>
          <p:nvPr/>
        </p:nvSpPr>
        <p:spPr bwMode="auto">
          <a:xfrm>
            <a:off x="5382009" y="4239009"/>
            <a:ext cx="540006" cy="360004"/>
          </a:xfrm>
          <a:prstGeom prst="ellipse">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bg1"/>
                </a:solidFill>
                <a:latin typeface="+mn-ea"/>
              </a:rPr>
              <a:t>値</a:t>
            </a:r>
          </a:p>
        </p:txBody>
      </p:sp>
      <p:sp>
        <p:nvSpPr>
          <p:cNvPr id="29" name="正方形/長方形 28"/>
          <p:cNvSpPr/>
          <p:nvPr/>
        </p:nvSpPr>
        <p:spPr bwMode="auto">
          <a:xfrm>
            <a:off x="2681979" y="4509012"/>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en-US" altLang="ja-JP" sz="1600" dirty="0" smtClean="0">
                <a:latin typeface="メイリオ" panose="020B0604030504040204" pitchFamily="50" charset="-128"/>
                <a:ea typeface="メイリオ" panose="020B0604030504040204" pitchFamily="50" charset="-128"/>
              </a:rPr>
              <a:t>Push</a:t>
            </a:r>
            <a:endParaRPr kumimoji="1" lang="ja-JP" altLang="en-US" sz="1600" dirty="0" smtClean="0">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4842003" y="4509012"/>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en-US" altLang="ja-JP" sz="1600" dirty="0" smtClean="0">
                <a:latin typeface="メイリオ" panose="020B0604030504040204" pitchFamily="50" charset="-128"/>
                <a:ea typeface="メイリオ" panose="020B0604030504040204" pitchFamily="50" charset="-128"/>
              </a:rPr>
              <a:t>Pop</a:t>
            </a:r>
            <a:endParaRPr kumimoji="1" lang="ja-JP" altLang="en-US" sz="1600" dirty="0" smtClean="0">
              <a:latin typeface="メイリオ" panose="020B0604030504040204" pitchFamily="50" charset="-128"/>
              <a:ea typeface="メイリオ" panose="020B0604030504040204" pitchFamily="50" charset="-128"/>
            </a:endParaRPr>
          </a:p>
        </p:txBody>
      </p:sp>
      <p:cxnSp>
        <p:nvCxnSpPr>
          <p:cNvPr id="35" name="直線矢印コネクタ 34"/>
          <p:cNvCxnSpPr/>
          <p:nvPr/>
        </p:nvCxnSpPr>
        <p:spPr bwMode="auto">
          <a:xfrm flipV="1">
            <a:off x="2771980" y="4959017"/>
            <a:ext cx="0" cy="360005"/>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38" name="直線矢印コネクタ 37"/>
          <p:cNvCxnSpPr/>
          <p:nvPr/>
        </p:nvCxnSpPr>
        <p:spPr bwMode="auto">
          <a:xfrm>
            <a:off x="4932004" y="5499023"/>
            <a:ext cx="0" cy="360002"/>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618062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pop</a:t>
            </a:r>
            <a:r>
              <a:rPr lang="ja-JP" altLang="en-US" dirty="0"/>
              <a:t>：</a:t>
            </a:r>
            <a:r>
              <a:rPr lang="en-US" altLang="ja-JP" dirty="0"/>
              <a:t>[rs1]→</a:t>
            </a:r>
            <a:r>
              <a:rPr lang="en-US" altLang="ja-JP" dirty="0" err="1"/>
              <a:t>rd</a:t>
            </a:r>
            <a:r>
              <a:rPr lang="en-US" altLang="ja-JP" dirty="0"/>
              <a:t>, rs1+1→rs1</a:t>
            </a:r>
          </a:p>
        </p:txBody>
      </p:sp>
      <p:sp>
        <p:nvSpPr>
          <p:cNvPr id="3" name="テキスト プレースホルダー 2"/>
          <p:cNvSpPr>
            <a:spLocks noGrp="1"/>
          </p:cNvSpPr>
          <p:nvPr>
            <p:ph type="body" sz="quarter" idx="10"/>
          </p:nvPr>
        </p:nvSpPr>
        <p:spPr>
          <a:xfrm>
            <a:off x="341953" y="5589024"/>
            <a:ext cx="8550095" cy="449698"/>
          </a:xfrm>
        </p:spPr>
        <p:txBody>
          <a:bodyPr/>
          <a:lstStyle/>
          <a:p>
            <a:r>
              <a:rPr kumimoji="1" lang="en-US" altLang="ja-JP" dirty="0" smtClean="0"/>
              <a:t>WB </a:t>
            </a:r>
            <a:r>
              <a:rPr kumimoji="1" lang="ja-JP" altLang="en-US" dirty="0" smtClean="0"/>
              <a:t>ステージでレジスタに </a:t>
            </a:r>
            <a:r>
              <a:rPr kumimoji="1" lang="en-US" altLang="ja-JP" dirty="0" err="1" smtClean="0"/>
              <a:t>rd</a:t>
            </a:r>
            <a:r>
              <a:rPr kumimoji="1" lang="en-US" altLang="ja-JP" dirty="0" smtClean="0"/>
              <a:t> </a:t>
            </a:r>
            <a:r>
              <a:rPr kumimoji="1" lang="ja-JP" altLang="en-US" dirty="0" smtClean="0"/>
              <a:t>と </a:t>
            </a:r>
            <a:r>
              <a:rPr kumimoji="1" lang="en-US" altLang="ja-JP" dirty="0" smtClean="0"/>
              <a:t>rs1 </a:t>
            </a:r>
            <a:r>
              <a:rPr kumimoji="1" lang="ja-JP" altLang="en-US" dirty="0" smtClean="0"/>
              <a:t>の</a:t>
            </a:r>
            <a:r>
              <a:rPr kumimoji="1" lang="en-US" altLang="ja-JP" dirty="0" smtClean="0"/>
              <a:t>2</a:t>
            </a:r>
            <a:r>
              <a:rPr kumimoji="1" lang="ja-JP" altLang="en-US" dirty="0" err="1" smtClean="0"/>
              <a:t>つを</a:t>
            </a:r>
            <a:r>
              <a:rPr kumimoji="1" lang="ja-JP" altLang="en-US" dirty="0" smtClean="0"/>
              <a:t>書き込む必要がある</a:t>
            </a:r>
            <a:endParaRPr kumimoji="1" lang="en-US" altLang="ja-JP" dirty="0" smtClean="0"/>
          </a:p>
          <a:p>
            <a:pPr lvl="1"/>
            <a:r>
              <a:rPr kumimoji="1" lang="ja-JP" altLang="en-US" dirty="0" smtClean="0"/>
              <a:t>レジスタ・ファイルへの書き込みは，同時に２つはできない</a:t>
            </a:r>
            <a:endParaRPr kumimoji="1" lang="en-US" altLang="ja-JP" dirty="0" smtClean="0"/>
          </a:p>
        </p:txBody>
      </p:sp>
      <p:sp>
        <p:nvSpPr>
          <p:cNvPr id="4" name="正方形/長方形 3"/>
          <p:cNvSpPr/>
          <p:nvPr/>
        </p:nvSpPr>
        <p:spPr bwMode="auto">
          <a:xfrm>
            <a:off x="971960" y="2708992"/>
            <a:ext cx="1440016" cy="1440016"/>
          </a:xfrm>
          <a:prstGeom prst="rect">
            <a:avLst/>
          </a:prstGeom>
          <a:ln>
            <a:headEnd/>
            <a:tailEnd type="triangle" w="sm" len="med"/>
          </a:ln>
          <a:extLst/>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a:extLst/>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a:extLst/>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5" name="正方形/長方形 34"/>
          <p:cNvSpPr/>
          <p:nvPr/>
        </p:nvSpPr>
        <p:spPr bwMode="auto">
          <a:xfrm>
            <a:off x="6732024" y="4149008"/>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正方形/長方形 44"/>
          <p:cNvSpPr/>
          <p:nvPr/>
        </p:nvSpPr>
        <p:spPr bwMode="auto">
          <a:xfrm>
            <a:off x="521955" y="1538979"/>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4</a:t>
            </a:r>
            <a:endParaRPr kumimoji="1" lang="ja-JP" altLang="en-US" dirty="0" smtClean="0">
              <a:latin typeface="メイリオ" panose="020B0604030504040204" pitchFamily="50" charset="-128"/>
              <a:ea typeface="メイリオ" panose="020B0604030504040204" pitchFamily="50" charset="-128"/>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smtClean="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smtClean="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smtClean="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smtClean="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smtClean="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a:extLst/>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ln>
              <a:headEnd/>
              <a:tailEnd type="triangle" w="sm" len="med"/>
            </a:ln>
            <a:ex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a:extLst/>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4"/>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a:extLst/>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4"/>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55" name="角丸四角形 54"/>
          <p:cNvSpPr/>
          <p:nvPr/>
        </p:nvSpPr>
        <p:spPr bwMode="auto">
          <a:xfrm>
            <a:off x="2231974" y="2168986"/>
            <a:ext cx="3031751"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b="1" dirty="0"/>
              <a:t>pop</a:t>
            </a:r>
            <a:r>
              <a:rPr lang="ja-JP" altLang="en-US" b="1" dirty="0"/>
              <a:t>：</a:t>
            </a:r>
            <a:r>
              <a:rPr lang="en-US" altLang="ja-JP" b="1" dirty="0"/>
              <a:t>[rs1]→</a:t>
            </a:r>
            <a:r>
              <a:rPr lang="en-US" altLang="ja-JP" b="1" dirty="0" err="1">
                <a:solidFill>
                  <a:schemeClr val="tx2"/>
                </a:solidFill>
              </a:rPr>
              <a:t>rd</a:t>
            </a:r>
            <a:r>
              <a:rPr lang="en-US" altLang="ja-JP" b="1" dirty="0"/>
              <a:t>, rs1+1→</a:t>
            </a:r>
            <a:r>
              <a:rPr lang="en-US" altLang="ja-JP" b="1" dirty="0">
                <a:solidFill>
                  <a:schemeClr val="tx2"/>
                </a:solidFill>
              </a:rPr>
              <a:t>rs1</a:t>
            </a:r>
            <a:endParaRPr kumimoji="1" lang="ja-JP" altLang="en-US" b="1" dirty="0">
              <a:solidFill>
                <a:schemeClr val="tx2"/>
              </a:solidFill>
              <a:latin typeface="Arial Narrow" panose="020B0606020202030204" pitchFamily="34" charset="0"/>
            </a:endParaRPr>
          </a:p>
        </p:txBody>
      </p:sp>
      <p:sp>
        <p:nvSpPr>
          <p:cNvPr id="65" name="正方形/長方形 64"/>
          <p:cNvSpPr/>
          <p:nvPr/>
        </p:nvSpPr>
        <p:spPr bwMode="auto">
          <a:xfrm>
            <a:off x="3131984" y="2708992"/>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書き込みデータ</a:t>
            </a:r>
          </a:p>
        </p:txBody>
      </p:sp>
      <p:sp>
        <p:nvSpPr>
          <p:cNvPr id="66" name="正方形/長方形 65"/>
          <p:cNvSpPr/>
          <p:nvPr/>
        </p:nvSpPr>
        <p:spPr bwMode="auto">
          <a:xfrm>
            <a:off x="3131984" y="3068996"/>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書き</a:t>
            </a:r>
            <a:r>
              <a:rPr kumimoji="1" lang="en-US" altLang="ja-JP" sz="1200" dirty="0" smtClean="0">
                <a:latin typeface="メイリオ" panose="020B0604030504040204" pitchFamily="50" charset="-128"/>
                <a:ea typeface="メイリオ" panose="020B0604030504040204" pitchFamily="50" charset="-128"/>
              </a:rPr>
              <a:t>REG</a:t>
            </a:r>
            <a:r>
              <a:rPr kumimoji="1" lang="ja-JP" altLang="en-US" sz="1200" dirty="0" smtClean="0">
                <a:latin typeface="メイリオ" panose="020B0604030504040204" pitchFamily="50" charset="-128"/>
                <a:ea typeface="メイリオ" panose="020B0604030504040204" pitchFamily="50" charset="-128"/>
              </a:rPr>
              <a:t>番号</a:t>
            </a:r>
          </a:p>
        </p:txBody>
      </p:sp>
      <p:sp>
        <p:nvSpPr>
          <p:cNvPr id="67" name="正方形/長方形 66"/>
          <p:cNvSpPr/>
          <p:nvPr/>
        </p:nvSpPr>
        <p:spPr bwMode="auto">
          <a:xfrm>
            <a:off x="3131984" y="3429000"/>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読み</a:t>
            </a:r>
            <a:r>
              <a:rPr kumimoji="1" lang="en-US" altLang="ja-JP" sz="1200" dirty="0" smtClean="0">
                <a:latin typeface="メイリオ" panose="020B0604030504040204" pitchFamily="50" charset="-128"/>
                <a:ea typeface="メイリオ" panose="020B0604030504040204" pitchFamily="50" charset="-128"/>
              </a:rPr>
              <a:t>REG</a:t>
            </a:r>
            <a:r>
              <a:rPr kumimoji="1" lang="ja-JP" altLang="en-US" sz="1200" dirty="0" smtClean="0">
                <a:latin typeface="メイリオ" panose="020B0604030504040204" pitchFamily="50" charset="-128"/>
                <a:ea typeface="メイリオ" panose="020B0604030504040204" pitchFamily="50" charset="-128"/>
              </a:rPr>
              <a:t>番号</a:t>
            </a:r>
          </a:p>
        </p:txBody>
      </p:sp>
      <p:sp>
        <p:nvSpPr>
          <p:cNvPr id="68" name="正方形/長方形 67"/>
          <p:cNvSpPr/>
          <p:nvPr/>
        </p:nvSpPr>
        <p:spPr bwMode="auto">
          <a:xfrm>
            <a:off x="3131984" y="3789004"/>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読み</a:t>
            </a:r>
            <a:r>
              <a:rPr kumimoji="1" lang="en-US" altLang="ja-JP" sz="1200" dirty="0" smtClean="0">
                <a:latin typeface="メイリオ" panose="020B0604030504040204" pitchFamily="50" charset="-128"/>
                <a:ea typeface="メイリオ" panose="020B0604030504040204" pitchFamily="50" charset="-128"/>
              </a:rPr>
              <a:t>REG</a:t>
            </a:r>
            <a:r>
              <a:rPr kumimoji="1" lang="ja-JP" altLang="en-US" sz="1200" dirty="0" smtClean="0">
                <a:latin typeface="メイリオ" panose="020B0604030504040204" pitchFamily="50" charset="-128"/>
                <a:ea typeface="メイリオ" panose="020B0604030504040204" pitchFamily="50" charset="-128"/>
              </a:rPr>
              <a:t>番号</a:t>
            </a:r>
          </a:p>
        </p:txBody>
      </p:sp>
      <p:sp>
        <p:nvSpPr>
          <p:cNvPr id="69" name="正方形/長方形 68"/>
          <p:cNvSpPr/>
          <p:nvPr/>
        </p:nvSpPr>
        <p:spPr bwMode="auto">
          <a:xfrm>
            <a:off x="3131984" y="4149008"/>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レジスタ・ファイル</a:t>
            </a:r>
          </a:p>
        </p:txBody>
      </p:sp>
    </p:spTree>
    <p:extLst>
      <p:ext uri="{BB962C8B-B14F-4D97-AF65-F5344CB8AC3E}">
        <p14:creationId xmlns:p14="http://schemas.microsoft.com/office/powerpoint/2010/main" val="1032034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構造ハザードの例３</a:t>
            </a:r>
            <a:endParaRPr lang="ja-JP" altLang="en-US" dirty="0"/>
          </a:p>
        </p:txBody>
      </p:sp>
      <p:sp>
        <p:nvSpPr>
          <p:cNvPr id="3" name="テキスト プレースホルダー 2"/>
          <p:cNvSpPr>
            <a:spLocks noGrp="1"/>
          </p:cNvSpPr>
          <p:nvPr>
            <p:ph type="body" sz="quarter" idx="10"/>
          </p:nvPr>
        </p:nvSpPr>
        <p:spPr/>
        <p:txBody>
          <a:bodyPr/>
          <a:lstStyle/>
          <a:p>
            <a:r>
              <a:rPr lang="ja-JP" altLang="en-US" dirty="0" smtClean="0"/>
              <a:t>使用資源の異なるステージ間のぶつかりでも起きる</a:t>
            </a:r>
            <a:endParaRPr lang="en-US" altLang="ja-JP" dirty="0" smtClean="0"/>
          </a:p>
          <a:p>
            <a:pPr lvl="1"/>
            <a:r>
              <a:rPr lang="ja-JP" altLang="en-US" dirty="0" smtClean="0"/>
              <a:t>これまでの例は，同じステージ内で資源が足りない例</a:t>
            </a:r>
            <a:endParaRPr lang="en-US" altLang="ja-JP" dirty="0" smtClean="0"/>
          </a:p>
          <a:p>
            <a:r>
              <a:rPr lang="en-US" altLang="ja-JP" b="1" dirty="0" err="1" smtClean="0">
                <a:latin typeface="Consolas" panose="020B0609020204030204" pitchFamily="49" charset="0"/>
              </a:rPr>
              <a:t>ld_inc</a:t>
            </a:r>
            <a:r>
              <a:rPr lang="en-US" altLang="ja-JP" b="1" dirty="0" smtClean="0">
                <a:latin typeface="Consolas" panose="020B0609020204030204" pitchFamily="49" charset="0"/>
              </a:rPr>
              <a:t> [rs1]+1</a:t>
            </a:r>
            <a:r>
              <a:rPr lang="ja-JP" altLang="en-US" b="1" dirty="0" smtClean="0">
                <a:latin typeface="Consolas" panose="020B0609020204030204" pitchFamily="49" charset="0"/>
              </a:rPr>
              <a:t>→</a:t>
            </a:r>
            <a:r>
              <a:rPr lang="en-US" altLang="ja-JP" b="1" dirty="0" err="1" smtClean="0">
                <a:latin typeface="Consolas" panose="020B0609020204030204" pitchFamily="49" charset="0"/>
              </a:rPr>
              <a:t>rd</a:t>
            </a:r>
            <a:r>
              <a:rPr lang="en-US" altLang="ja-JP" dirty="0" smtClean="0"/>
              <a:t> </a:t>
            </a:r>
            <a:r>
              <a:rPr lang="ja-JP" altLang="en-US" dirty="0" err="1" smtClean="0"/>
              <a:t>のような</a:t>
            </a:r>
            <a:r>
              <a:rPr lang="ja-JP" altLang="en-US" dirty="0" smtClean="0"/>
              <a:t>命令があったとする</a:t>
            </a:r>
            <a:endParaRPr lang="en-US" altLang="ja-JP" dirty="0" smtClean="0"/>
          </a:p>
          <a:p>
            <a:pPr marL="817200" lvl="1" indent="-457200">
              <a:buFont typeface="+mj-lt"/>
              <a:buAutoNum type="arabicPeriod"/>
            </a:pPr>
            <a:r>
              <a:rPr lang="en-US" altLang="ja-JP" dirty="0" smtClean="0"/>
              <a:t>rs1 </a:t>
            </a:r>
            <a:r>
              <a:rPr lang="ja-JP" altLang="en-US" dirty="0" smtClean="0"/>
              <a:t>の指すアドレスからメモリを読む</a:t>
            </a:r>
            <a:endParaRPr lang="en-US" altLang="ja-JP" dirty="0" smtClean="0"/>
          </a:p>
          <a:p>
            <a:pPr marL="817200" lvl="1" indent="-457200">
              <a:buFont typeface="+mj-lt"/>
              <a:buAutoNum type="arabicPeriod"/>
            </a:pPr>
            <a:r>
              <a:rPr lang="ja-JP" altLang="en-US" dirty="0" smtClean="0"/>
              <a:t>読んだ値</a:t>
            </a:r>
            <a:r>
              <a:rPr lang="ja-JP" altLang="en-US" dirty="0" smtClean="0"/>
              <a:t>にさらに</a:t>
            </a:r>
            <a:r>
              <a:rPr lang="en-US" altLang="ja-JP" dirty="0" smtClean="0"/>
              <a:t>+</a:t>
            </a:r>
            <a:r>
              <a:rPr lang="ja-JP" altLang="en-US" dirty="0" smtClean="0"/>
              <a:t>１</a:t>
            </a:r>
            <a:r>
              <a:rPr lang="ja-JP" altLang="en-US" dirty="0" smtClean="0"/>
              <a:t>してから </a:t>
            </a:r>
            <a:r>
              <a:rPr lang="en-US" altLang="ja-JP" dirty="0" err="1" smtClean="0"/>
              <a:t>rd</a:t>
            </a:r>
            <a:r>
              <a:rPr lang="en-US" altLang="ja-JP" dirty="0" smtClean="0"/>
              <a:t> </a:t>
            </a:r>
            <a:r>
              <a:rPr lang="ja-JP" altLang="en-US" dirty="0" smtClean="0"/>
              <a:t>に書く</a:t>
            </a:r>
            <a:endParaRPr lang="en-US" altLang="ja-JP" dirty="0" smtClean="0"/>
          </a:p>
          <a:p>
            <a:r>
              <a:rPr lang="ja-JP" altLang="en-US" dirty="0" smtClean="0"/>
              <a:t>一見，資源は足りているようだが･･･</a:t>
            </a:r>
            <a:endParaRPr lang="en-US" altLang="ja-JP" dirty="0" smtClean="0"/>
          </a:p>
          <a:p>
            <a:pPr lvl="1"/>
            <a:r>
              <a:rPr lang="ja-JP" altLang="en-US" dirty="0" smtClean="0"/>
              <a:t>レジスタの読み書きは１つずつしかない</a:t>
            </a:r>
            <a:endParaRPr lang="en-US" altLang="ja-JP" dirty="0" smtClean="0"/>
          </a:p>
          <a:p>
            <a:pPr lvl="1"/>
            <a:r>
              <a:rPr lang="ja-JP" altLang="en-US" dirty="0" smtClean="0"/>
              <a:t>メモリも１カ所を読むだけ</a:t>
            </a:r>
            <a:endParaRPr lang="en-US" altLang="ja-JP" dirty="0" smtClean="0"/>
          </a:p>
          <a:p>
            <a:pPr lvl="1"/>
            <a:r>
              <a:rPr lang="ja-JP" altLang="en-US" dirty="0" smtClean="0"/>
              <a:t>加算も１回行うだけ</a:t>
            </a:r>
            <a:endParaRPr lang="en-US" altLang="ja-JP" dirty="0" smtClean="0"/>
          </a:p>
        </p:txBody>
      </p:sp>
    </p:spTree>
    <p:extLst>
      <p:ext uri="{BB962C8B-B14F-4D97-AF65-F5344CB8AC3E}">
        <p14:creationId xmlns:p14="http://schemas.microsoft.com/office/powerpoint/2010/main" val="36778896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構造ハザードの例３</a:t>
            </a:r>
            <a:endParaRPr lang="ja-JP" altLang="en-US" dirty="0"/>
          </a:p>
        </p:txBody>
      </p:sp>
      <p:sp>
        <p:nvSpPr>
          <p:cNvPr id="3" name="テキスト プレースホルダー 2"/>
          <p:cNvSpPr>
            <a:spLocks noGrp="1"/>
          </p:cNvSpPr>
          <p:nvPr>
            <p:ph type="body" sz="quarter" idx="10"/>
          </p:nvPr>
        </p:nvSpPr>
        <p:spPr>
          <a:xfrm>
            <a:off x="611956" y="1088974"/>
            <a:ext cx="8280092" cy="2250025"/>
          </a:xfrm>
        </p:spPr>
        <p:txBody>
          <a:bodyPr/>
          <a:lstStyle/>
          <a:p>
            <a:r>
              <a:rPr lang="en-US" altLang="ja-JP" dirty="0" err="1"/>
              <a:t>ld_inc</a:t>
            </a:r>
            <a:r>
              <a:rPr lang="en-US" altLang="ja-JP" dirty="0"/>
              <a:t> [rs1]+1</a:t>
            </a:r>
            <a:r>
              <a:rPr lang="ja-JP" altLang="en-US" dirty="0"/>
              <a:t>→</a:t>
            </a:r>
            <a:r>
              <a:rPr lang="en-US" altLang="ja-JP" dirty="0" err="1"/>
              <a:t>rd</a:t>
            </a:r>
            <a:r>
              <a:rPr lang="en-US" altLang="ja-JP" dirty="0"/>
              <a:t> </a:t>
            </a:r>
            <a:r>
              <a:rPr lang="en-US" altLang="ja-JP" dirty="0" smtClean="0"/>
              <a:t> </a:t>
            </a:r>
            <a:r>
              <a:rPr lang="ja-JP" altLang="en-US" dirty="0" smtClean="0"/>
              <a:t>と </a:t>
            </a:r>
            <a:r>
              <a:rPr lang="en-US" altLang="ja-JP" dirty="0" smtClean="0"/>
              <a:t>add </a:t>
            </a:r>
            <a:r>
              <a:rPr lang="ja-JP" altLang="en-US" dirty="0" smtClean="0"/>
              <a:t>が連続した場合：</a:t>
            </a:r>
            <a:endParaRPr lang="en-US" altLang="ja-JP" dirty="0" smtClean="0"/>
          </a:p>
          <a:p>
            <a:pPr lvl="1"/>
            <a:r>
              <a:rPr lang="en-US" altLang="ja-JP" dirty="0" err="1" smtClean="0"/>
              <a:t>ld_inc</a:t>
            </a:r>
            <a:r>
              <a:rPr lang="en-US" altLang="ja-JP" dirty="0" smtClean="0"/>
              <a:t> </a:t>
            </a:r>
            <a:r>
              <a:rPr lang="ja-JP" altLang="en-US" dirty="0" smtClean="0"/>
              <a:t>で，</a:t>
            </a:r>
            <a:r>
              <a:rPr lang="en-US" altLang="ja-JP" dirty="0" smtClean="0"/>
              <a:t>MEM </a:t>
            </a:r>
            <a:r>
              <a:rPr lang="ja-JP" altLang="en-US" dirty="0" smtClean="0"/>
              <a:t>ステージから読んだ値を加算しようとしても，</a:t>
            </a:r>
            <a:endParaRPr lang="en-US" altLang="ja-JP" dirty="0" smtClean="0"/>
          </a:p>
          <a:p>
            <a:pPr lvl="1"/>
            <a:r>
              <a:rPr lang="ja-JP" altLang="en-US" dirty="0" smtClean="0"/>
              <a:t>そのサイクルは後続</a:t>
            </a:r>
            <a:r>
              <a:rPr lang="ja-JP" altLang="en-US" dirty="0" smtClean="0"/>
              <a:t>の </a:t>
            </a:r>
            <a:r>
              <a:rPr lang="en-US" altLang="ja-JP" dirty="0" smtClean="0"/>
              <a:t>add </a:t>
            </a:r>
            <a:r>
              <a:rPr lang="ja-JP" altLang="en-US" dirty="0" smtClean="0"/>
              <a:t>が演算器を使っているので使用できない</a:t>
            </a:r>
            <a:endParaRPr lang="en-US" altLang="ja-JP" dirty="0" smtClean="0"/>
          </a:p>
        </p:txBody>
      </p:sp>
      <p:cxnSp>
        <p:nvCxnSpPr>
          <p:cNvPr id="4" name="直線コネクタ 3"/>
          <p:cNvCxnSpPr/>
          <p:nvPr/>
        </p:nvCxnSpPr>
        <p:spPr bwMode="auto">
          <a:xfrm>
            <a:off x="2951982" y="4329010"/>
            <a:ext cx="720080" cy="0"/>
          </a:xfrm>
          <a:prstGeom prst="line">
            <a:avLst/>
          </a:prstGeom>
          <a:noFill/>
          <a:ln w="9525" cap="flat" cmpd="sng" algn="ctr">
            <a:solidFill>
              <a:schemeClr val="tx1"/>
            </a:solidFill>
            <a:prstDash val="dash"/>
            <a:round/>
            <a:headEnd type="none" w="med" len="med"/>
            <a:tailEnd type="none" w="med" len="med"/>
          </a:ln>
          <a:effectLst/>
        </p:spPr>
      </p:cxnSp>
      <p:sp>
        <p:nvSpPr>
          <p:cNvPr id="5" name="角丸四角形 4"/>
          <p:cNvSpPr/>
          <p:nvPr/>
        </p:nvSpPr>
        <p:spPr bwMode="auto">
          <a:xfrm>
            <a:off x="1857490" y="4184850"/>
            <a:ext cx="11523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err="1" smtClean="0">
                <a:latin typeface="Courier New" panose="02070309020205020404" pitchFamily="49" charset="0"/>
                <a:cs typeface="Courier New" panose="02070309020205020404" pitchFamily="49" charset="0"/>
              </a:rPr>
              <a:t>ld_inc</a:t>
            </a:r>
            <a:endParaRPr kumimoji="1" lang="ja-JP" altLang="en-US" b="1" dirty="0">
              <a:latin typeface="Courier New" panose="02070309020205020404" pitchFamily="49" charset="0"/>
              <a:cs typeface="Courier New" panose="02070309020205020404" pitchFamily="49" charset="0"/>
            </a:endParaRPr>
          </a:p>
        </p:txBody>
      </p:sp>
      <p:sp>
        <p:nvSpPr>
          <p:cNvPr id="6" name="角丸四角形 5"/>
          <p:cNvSpPr/>
          <p:nvPr/>
        </p:nvSpPr>
        <p:spPr bwMode="auto">
          <a:xfrm>
            <a:off x="1857490" y="4904858"/>
            <a:ext cx="11523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smtClean="0">
                <a:latin typeface="Courier New" panose="02070309020205020404" pitchFamily="49" charset="0"/>
                <a:cs typeface="Courier New" panose="02070309020205020404" pitchFamily="49" charset="0"/>
              </a:rPr>
              <a:t>add</a:t>
            </a:r>
            <a:endParaRPr kumimoji="1" lang="ja-JP" altLang="en-US" b="1" dirty="0">
              <a:latin typeface="Courier New" panose="02070309020205020404" pitchFamily="49" charset="0"/>
              <a:cs typeface="Courier New" panose="02070309020205020404" pitchFamily="49" charset="0"/>
            </a:endParaRPr>
          </a:p>
        </p:txBody>
      </p:sp>
      <p:cxnSp>
        <p:nvCxnSpPr>
          <p:cNvPr id="7" name="直線コネクタ 6"/>
          <p:cNvCxnSpPr>
            <a:endCxn id="15" idx="1"/>
          </p:cNvCxnSpPr>
          <p:nvPr/>
        </p:nvCxnSpPr>
        <p:spPr bwMode="auto">
          <a:xfrm>
            <a:off x="3027503" y="5084860"/>
            <a:ext cx="1080012" cy="2"/>
          </a:xfrm>
          <a:prstGeom prst="line">
            <a:avLst/>
          </a:prstGeom>
          <a:noFill/>
          <a:ln w="9525" cap="flat" cmpd="sng" algn="ctr">
            <a:solidFill>
              <a:schemeClr val="tx1"/>
            </a:solidFill>
            <a:prstDash val="dash"/>
            <a:round/>
            <a:headEnd type="none" w="med" len="med"/>
            <a:tailEnd type="none" w="med" len="med"/>
          </a:ln>
          <a:effectLst/>
        </p:spPr>
      </p:cxnSp>
      <p:grpSp>
        <p:nvGrpSpPr>
          <p:cNvPr id="8" name="グループ化 7"/>
          <p:cNvGrpSpPr/>
          <p:nvPr/>
        </p:nvGrpSpPr>
        <p:grpSpPr>
          <a:xfrm>
            <a:off x="3657510" y="4184850"/>
            <a:ext cx="2160020" cy="360000"/>
            <a:chOff x="4481999" y="4959017"/>
            <a:chExt cx="2160020" cy="360000"/>
          </a:xfrm>
        </p:grpSpPr>
        <p:sp>
          <p:nvSpPr>
            <p:cNvPr id="9"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1"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3"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4" name="グループ化 13"/>
          <p:cNvGrpSpPr/>
          <p:nvPr/>
        </p:nvGrpSpPr>
        <p:grpSpPr>
          <a:xfrm>
            <a:off x="4107515" y="4904862"/>
            <a:ext cx="2160020" cy="360000"/>
            <a:chOff x="4481999" y="4959017"/>
            <a:chExt cx="2160020" cy="360000"/>
          </a:xfrm>
        </p:grpSpPr>
        <p:sp>
          <p:nvSpPr>
            <p:cNvPr id="15"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sp>
        <p:nvSpPr>
          <p:cNvPr id="20" name="角丸四角形 19"/>
          <p:cNvSpPr/>
          <p:nvPr/>
        </p:nvSpPr>
        <p:spPr bwMode="auto">
          <a:xfrm>
            <a:off x="4962128" y="4004848"/>
            <a:ext cx="450005" cy="1440016"/>
          </a:xfrm>
          <a:prstGeom prst="roundRect">
            <a:avLst/>
          </a:prstGeom>
          <a:noFill/>
          <a:ln>
            <a:solidFill>
              <a:schemeClr val="accent6"/>
            </a:solidFill>
            <a:headEnd/>
            <a:tailEnd type="triangle" w="sm" len="med"/>
          </a:ln>
          <a:extLst/>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Tree>
    <p:extLst>
      <p:ext uri="{BB962C8B-B14F-4D97-AF65-F5344CB8AC3E}">
        <p14:creationId xmlns:p14="http://schemas.microsoft.com/office/powerpoint/2010/main" val="7255457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ld_inc</a:t>
            </a:r>
            <a:r>
              <a:rPr lang="en-US" altLang="ja-JP" dirty="0"/>
              <a:t> [rs1]+1</a:t>
            </a:r>
            <a:r>
              <a:rPr lang="ja-JP" altLang="en-US" dirty="0"/>
              <a:t>→</a:t>
            </a:r>
            <a:r>
              <a:rPr lang="en-US" altLang="ja-JP" dirty="0" err="1"/>
              <a:t>rd</a:t>
            </a:r>
            <a:r>
              <a:rPr lang="en-US" altLang="ja-JP" dirty="0"/>
              <a:t>  </a:t>
            </a:r>
            <a:r>
              <a:rPr lang="ja-JP" altLang="en-US" dirty="0"/>
              <a:t>と </a:t>
            </a:r>
            <a:r>
              <a:rPr lang="en-US" altLang="ja-JP" dirty="0"/>
              <a:t>add </a:t>
            </a:r>
            <a:r>
              <a:rPr lang="ja-JP" altLang="en-US" dirty="0"/>
              <a:t>が連続した場合</a:t>
            </a:r>
            <a:endParaRPr kumimoji="1" lang="ja-JP" altLang="en-US" dirty="0"/>
          </a:p>
        </p:txBody>
      </p:sp>
      <p:sp>
        <p:nvSpPr>
          <p:cNvPr id="3" name="テキスト プレースホルダー 2"/>
          <p:cNvSpPr>
            <a:spLocks noGrp="1"/>
          </p:cNvSpPr>
          <p:nvPr>
            <p:ph type="body" sz="quarter" idx="10"/>
          </p:nvPr>
        </p:nvSpPr>
        <p:spPr>
          <a:xfrm>
            <a:off x="611956" y="5589024"/>
            <a:ext cx="8280092" cy="719701"/>
          </a:xfrm>
        </p:spPr>
        <p:txBody>
          <a:bodyPr/>
          <a:lstStyle/>
          <a:p>
            <a:r>
              <a:rPr lang="en-US" altLang="ja-JP" dirty="0"/>
              <a:t>EX </a:t>
            </a:r>
            <a:r>
              <a:rPr lang="ja-JP" altLang="en-US" dirty="0"/>
              <a:t>ステージ以外</a:t>
            </a:r>
            <a:r>
              <a:rPr lang="ja-JP" altLang="en-US" dirty="0" smtClean="0"/>
              <a:t>では，演算器</a:t>
            </a:r>
            <a:r>
              <a:rPr lang="ja-JP" altLang="en-US" dirty="0"/>
              <a:t>にはアクセス</a:t>
            </a:r>
            <a:r>
              <a:rPr lang="ja-JP" altLang="en-US" dirty="0" smtClean="0"/>
              <a:t>できない</a:t>
            </a:r>
            <a:endParaRPr lang="en-US" altLang="ja-JP" dirty="0" smtClean="0"/>
          </a:p>
          <a:p>
            <a:pPr lvl="1"/>
            <a:r>
              <a:rPr kumimoji="1" lang="ja-JP" altLang="en-US" dirty="0" smtClean="0"/>
              <a:t>他の命令が使っている可能性がある</a:t>
            </a:r>
            <a:endParaRPr kumimoji="1" lang="ja-JP" altLang="en-US" dirty="0"/>
          </a:p>
        </p:txBody>
      </p:sp>
      <p:sp>
        <p:nvSpPr>
          <p:cNvPr id="4" name="正方形/長方形 3"/>
          <p:cNvSpPr/>
          <p:nvPr/>
        </p:nvSpPr>
        <p:spPr bwMode="auto">
          <a:xfrm>
            <a:off x="971960" y="2708992"/>
            <a:ext cx="1440016" cy="1440016"/>
          </a:xfrm>
          <a:prstGeom prst="rect">
            <a:avLst/>
          </a:prstGeom>
          <a:ln>
            <a:headEnd/>
            <a:tailEnd type="triangle" w="sm" len="med"/>
          </a:ln>
          <a:extLst/>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a:extLst/>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a:extLst/>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8" name="直線矢印コネクタ 17"/>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cxnSp>
        <p:nvCxnSpPr>
          <p:cNvPr id="19" name="直線矢印コネクタ 18"/>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0"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1"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2" name="直線矢印コネクタ 21"/>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23" name="直線矢印コネクタ 22"/>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24" name="直線矢印コネクタ 23"/>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25" name="直線矢印コネクタ 24"/>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26" name="正方形/長方形 25"/>
          <p:cNvSpPr/>
          <p:nvPr/>
        </p:nvSpPr>
        <p:spPr bwMode="auto">
          <a:xfrm>
            <a:off x="6732024" y="4149008"/>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データ・メモリ</a:t>
            </a:r>
          </a:p>
        </p:txBody>
      </p:sp>
      <p:sp>
        <p:nvSpPr>
          <p:cNvPr id="27"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8"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31" name="直線矢印コネクタ 30"/>
          <p:cNvCxnSpPr>
            <a:endCxn id="20"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3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4" name="正方形/長方形 33"/>
          <p:cNvSpPr/>
          <p:nvPr/>
        </p:nvSpPr>
        <p:spPr bwMode="auto">
          <a:xfrm>
            <a:off x="521955" y="1538979"/>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4</a:t>
            </a:r>
            <a:endParaRPr kumimoji="1" lang="ja-JP" altLang="en-US" dirty="0" smtClean="0">
              <a:latin typeface="メイリオ" panose="020B0604030504040204" pitchFamily="50" charset="-128"/>
              <a:ea typeface="メイリオ" panose="020B0604030504040204" pitchFamily="50" charset="-128"/>
            </a:endParaRPr>
          </a:p>
        </p:txBody>
      </p:sp>
      <p:sp>
        <p:nvSpPr>
          <p:cNvPr id="35" name="正方形/長方形 34"/>
          <p:cNvSpPr/>
          <p:nvPr/>
        </p:nvSpPr>
        <p:spPr bwMode="auto">
          <a:xfrm>
            <a:off x="611956" y="4509012"/>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smtClean="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6" name="正方形/長方形 35"/>
          <p:cNvSpPr/>
          <p:nvPr/>
        </p:nvSpPr>
        <p:spPr bwMode="auto">
          <a:xfrm>
            <a:off x="3041983" y="4509012"/>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smtClean="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7" name="正方形/長方形 36"/>
          <p:cNvSpPr/>
          <p:nvPr/>
        </p:nvSpPr>
        <p:spPr bwMode="auto">
          <a:xfrm>
            <a:off x="4932004" y="4509012"/>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smtClean="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正方形/長方形 37"/>
          <p:cNvSpPr/>
          <p:nvPr/>
        </p:nvSpPr>
        <p:spPr bwMode="auto">
          <a:xfrm>
            <a:off x="6912026" y="4509012"/>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smtClean="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8647173" y="4509012"/>
            <a:ext cx="54000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smtClean="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40" name="グループ化 39"/>
          <p:cNvGrpSpPr/>
          <p:nvPr/>
        </p:nvGrpSpPr>
        <p:grpSpPr>
          <a:xfrm>
            <a:off x="2501977" y="3068996"/>
            <a:ext cx="360004" cy="720008"/>
            <a:chOff x="2411977" y="3068996"/>
            <a:chExt cx="360004" cy="720008"/>
          </a:xfrm>
        </p:grpSpPr>
        <p:sp>
          <p:nvSpPr>
            <p:cNvPr id="41" name="正方形/長方形 40"/>
            <p:cNvSpPr/>
            <p:nvPr/>
          </p:nvSpPr>
          <p:spPr bwMode="auto">
            <a:xfrm>
              <a:off x="2411977" y="3068996"/>
              <a:ext cx="360004" cy="720008"/>
            </a:xfrm>
            <a:prstGeom prst="rect">
              <a:avLst/>
            </a:prstGeom>
            <a:ln>
              <a:headEnd/>
              <a:tailEnd type="triangle" w="sm" len="med"/>
            </a:ln>
            <a:extLst/>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42" name="二等辺三角形 41"/>
            <p:cNvSpPr/>
            <p:nvPr/>
          </p:nvSpPr>
          <p:spPr bwMode="auto">
            <a:xfrm>
              <a:off x="2501977" y="3609002"/>
              <a:ext cx="180002" cy="180002"/>
            </a:xfrm>
            <a:prstGeom prst="triangle">
              <a:avLst/>
            </a:prstGeom>
            <a:ln>
              <a:headEnd/>
              <a:tailEnd type="triangle" w="sm" len="med"/>
            </a:ln>
            <a:ex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grpSp>
      <p:sp>
        <p:nvSpPr>
          <p:cNvPr id="43" name="正方形/長方形 42"/>
          <p:cNvSpPr/>
          <p:nvPr/>
        </p:nvSpPr>
        <p:spPr bwMode="auto">
          <a:xfrm>
            <a:off x="4662001" y="2438989"/>
            <a:ext cx="360004" cy="2160024"/>
          </a:xfrm>
          <a:prstGeom prst="rect">
            <a:avLst/>
          </a:prstGeom>
          <a:ln>
            <a:headEnd/>
            <a:tailEnd type="triangle" w="sm" len="med"/>
          </a:ln>
          <a:extLst/>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44" name="二等辺三角形 43"/>
          <p:cNvSpPr/>
          <p:nvPr/>
        </p:nvSpPr>
        <p:spPr bwMode="auto">
          <a:xfrm>
            <a:off x="4752001" y="4419011"/>
            <a:ext cx="180002" cy="180002"/>
          </a:xfrm>
          <a:prstGeom prst="triangle">
            <a:avLst/>
          </a:prstGeom>
          <a:noFill/>
          <a:ln>
            <a:solidFill>
              <a:schemeClr val="accent4"/>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45" name="正方形/長方形 44"/>
          <p:cNvSpPr/>
          <p:nvPr/>
        </p:nvSpPr>
        <p:spPr bwMode="auto">
          <a:xfrm>
            <a:off x="6102017" y="2438989"/>
            <a:ext cx="360004" cy="2160024"/>
          </a:xfrm>
          <a:prstGeom prst="rect">
            <a:avLst/>
          </a:prstGeom>
          <a:ln>
            <a:headEnd/>
            <a:tailEnd type="triangle" w="sm" len="med"/>
          </a:ln>
          <a:extLst/>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46" name="二等辺三角形 45"/>
          <p:cNvSpPr/>
          <p:nvPr/>
        </p:nvSpPr>
        <p:spPr bwMode="auto">
          <a:xfrm>
            <a:off x="6192017" y="4419011"/>
            <a:ext cx="180002" cy="180002"/>
          </a:xfrm>
          <a:prstGeom prst="triangle">
            <a:avLst/>
          </a:prstGeom>
          <a:noFill/>
          <a:ln>
            <a:solidFill>
              <a:schemeClr val="accent4"/>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47" name="角丸四角形 46"/>
          <p:cNvSpPr/>
          <p:nvPr/>
        </p:nvSpPr>
        <p:spPr bwMode="auto">
          <a:xfrm>
            <a:off x="6462021" y="2258987"/>
            <a:ext cx="2041740"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err="1"/>
              <a:t>ld_inc</a:t>
            </a:r>
            <a:r>
              <a:rPr lang="en-US" altLang="ja-JP" dirty="0"/>
              <a:t> [rs1]+1</a:t>
            </a:r>
            <a:r>
              <a:rPr lang="ja-JP" altLang="en-US" dirty="0"/>
              <a:t>→</a:t>
            </a:r>
            <a:r>
              <a:rPr lang="en-US" altLang="ja-JP" dirty="0" err="1"/>
              <a:t>rd</a:t>
            </a:r>
            <a:r>
              <a:rPr lang="en-US" altLang="ja-JP" dirty="0"/>
              <a:t>  </a:t>
            </a:r>
            <a:endParaRPr kumimoji="1" lang="ja-JP" altLang="en-US" dirty="0">
              <a:latin typeface="Arial Narrow" panose="020B0606020202030204" pitchFamily="34" charset="0"/>
            </a:endParaRPr>
          </a:p>
        </p:txBody>
      </p:sp>
      <p:sp>
        <p:nvSpPr>
          <p:cNvPr id="53" name="角丸四角形 52"/>
          <p:cNvSpPr/>
          <p:nvPr/>
        </p:nvSpPr>
        <p:spPr bwMode="auto">
          <a:xfrm>
            <a:off x="5112006" y="2258987"/>
            <a:ext cx="900010"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smtClean="0"/>
              <a:t>add</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5759013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構造ハザードの解決方法</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smtClean="0"/>
              <a:t>解決方法</a:t>
            </a:r>
            <a:endParaRPr kumimoji="1" lang="en-US" altLang="ja-JP" dirty="0" smtClean="0"/>
          </a:p>
          <a:p>
            <a:pPr marL="817200" lvl="1" indent="-457200">
              <a:buFont typeface="+mj-lt"/>
              <a:buAutoNum type="arabicPeriod"/>
            </a:pPr>
            <a:r>
              <a:rPr kumimoji="1" lang="ja-JP" altLang="en-US" dirty="0" smtClean="0"/>
              <a:t>ハードウェアの増強</a:t>
            </a:r>
            <a:endParaRPr kumimoji="1" lang="en-US" altLang="ja-JP" dirty="0" smtClean="0"/>
          </a:p>
          <a:p>
            <a:pPr marL="817200" lvl="1" indent="-457200">
              <a:buFont typeface="+mj-lt"/>
              <a:buAutoNum type="arabicPeriod"/>
            </a:pPr>
            <a:r>
              <a:rPr kumimoji="1" lang="ja-JP" altLang="en-US" dirty="0" smtClean="0"/>
              <a:t>時分割処理</a:t>
            </a:r>
            <a:endParaRPr kumimoji="1" lang="en-US" altLang="ja-JP" dirty="0" smtClean="0"/>
          </a:p>
          <a:p>
            <a:pPr marL="817200" lvl="1" indent="-457200">
              <a:buFont typeface="+mj-lt"/>
              <a:buAutoNum type="arabicPeriod"/>
            </a:pPr>
            <a:r>
              <a:rPr kumimoji="1" lang="ja-JP" altLang="en-US" dirty="0" smtClean="0"/>
              <a:t>マイクロ命令への変換</a:t>
            </a:r>
            <a:endParaRPr kumimoji="1" lang="ja-JP" altLang="en-US" dirty="0"/>
          </a:p>
        </p:txBody>
      </p:sp>
    </p:spTree>
    <p:extLst>
      <p:ext uri="{BB962C8B-B14F-4D97-AF65-F5344CB8AC3E}">
        <p14:creationId xmlns:p14="http://schemas.microsoft.com/office/powerpoint/2010/main" val="3009723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解決方法１：ハードウェアの増強</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smtClean="0"/>
              <a:t>ハードウェアを増強する</a:t>
            </a:r>
            <a:r>
              <a:rPr kumimoji="1" lang="en-US" altLang="ja-JP" dirty="0" smtClean="0"/>
              <a:t/>
            </a:r>
            <a:br>
              <a:rPr kumimoji="1" lang="en-US" altLang="ja-JP" dirty="0" smtClean="0"/>
            </a:br>
            <a:endParaRPr kumimoji="1" lang="en-US" altLang="ja-JP" dirty="0" smtClean="0"/>
          </a:p>
          <a:p>
            <a:pPr lvl="1"/>
            <a:r>
              <a:rPr lang="en-US" altLang="ja-JP" dirty="0" err="1" smtClean="0"/>
              <a:t>mov</a:t>
            </a:r>
            <a:r>
              <a:rPr lang="en-US" altLang="ja-JP" dirty="0" smtClean="0"/>
              <a:t> [rs1]</a:t>
            </a:r>
            <a:r>
              <a:rPr lang="ja-JP" altLang="en-US" dirty="0" smtClean="0"/>
              <a:t>→</a:t>
            </a:r>
            <a:r>
              <a:rPr lang="en-US" altLang="ja-JP" dirty="0" smtClean="0"/>
              <a:t>[rs2]</a:t>
            </a:r>
          </a:p>
          <a:p>
            <a:pPr lvl="2"/>
            <a:r>
              <a:rPr lang="ja-JP" altLang="en-US" dirty="0"/>
              <a:t>複</a:t>
            </a:r>
            <a:r>
              <a:rPr lang="ja-JP" altLang="en-US" dirty="0" smtClean="0"/>
              <a:t>数箇所のメモリ</a:t>
            </a:r>
            <a:r>
              <a:rPr lang="ja-JP" altLang="en-US" dirty="0"/>
              <a:t>を同時</a:t>
            </a:r>
            <a:r>
              <a:rPr lang="ja-JP" altLang="en-US" dirty="0" smtClean="0"/>
              <a:t>に読み書きできるように</a:t>
            </a:r>
            <a:endParaRPr lang="en-US" altLang="ja-JP" dirty="0" smtClean="0"/>
          </a:p>
          <a:p>
            <a:pPr lvl="2"/>
            <a:endParaRPr lang="en-US" altLang="ja-JP" dirty="0" smtClean="0"/>
          </a:p>
          <a:p>
            <a:pPr lvl="1"/>
            <a:r>
              <a:rPr kumimoji="1" lang="en-US" altLang="ja-JP" dirty="0" smtClean="0"/>
              <a:t>pop</a:t>
            </a:r>
          </a:p>
          <a:p>
            <a:pPr lvl="2"/>
            <a:r>
              <a:rPr kumimoji="1" lang="ja-JP" altLang="en-US" dirty="0" smtClean="0"/>
              <a:t>レジスタに２つ同時に書き込めるように</a:t>
            </a:r>
            <a:endParaRPr kumimoji="1" lang="en-US" altLang="ja-JP" dirty="0" smtClean="0"/>
          </a:p>
          <a:p>
            <a:pPr lvl="2"/>
            <a:endParaRPr kumimoji="1" lang="en-US" altLang="ja-JP" dirty="0" smtClean="0"/>
          </a:p>
          <a:p>
            <a:pPr lvl="1"/>
            <a:r>
              <a:rPr lang="en-US" altLang="ja-JP" dirty="0" err="1"/>
              <a:t>ld_inc</a:t>
            </a:r>
            <a:r>
              <a:rPr lang="en-US" altLang="ja-JP" dirty="0"/>
              <a:t> [rs1]+1</a:t>
            </a:r>
            <a:r>
              <a:rPr lang="ja-JP" altLang="en-US" dirty="0"/>
              <a:t>→</a:t>
            </a:r>
            <a:r>
              <a:rPr lang="en-US" altLang="ja-JP" dirty="0" err="1"/>
              <a:t>rd</a:t>
            </a:r>
            <a:r>
              <a:rPr lang="en-US" altLang="ja-JP" dirty="0"/>
              <a:t>  </a:t>
            </a:r>
            <a:endParaRPr lang="en-US" altLang="ja-JP" dirty="0" smtClean="0"/>
          </a:p>
          <a:p>
            <a:pPr lvl="2"/>
            <a:r>
              <a:rPr lang="en-US" altLang="ja-JP" dirty="0" smtClean="0">
                <a:latin typeface="Arial Narrow" panose="020B0606020202030204" pitchFamily="34" charset="0"/>
              </a:rPr>
              <a:t>MEM </a:t>
            </a:r>
            <a:r>
              <a:rPr lang="ja-JP" altLang="en-US" dirty="0" smtClean="0">
                <a:latin typeface="Arial Narrow" panose="020B0606020202030204" pitchFamily="34" charset="0"/>
              </a:rPr>
              <a:t>ステージ</a:t>
            </a:r>
            <a:r>
              <a:rPr lang="ja-JP" altLang="en-US" dirty="0" smtClean="0">
                <a:latin typeface="Arial Narrow" panose="020B0606020202030204" pitchFamily="34" charset="0"/>
              </a:rPr>
              <a:t>に専用の加算器</a:t>
            </a:r>
            <a:r>
              <a:rPr lang="ja-JP" altLang="en-US" dirty="0" smtClean="0">
                <a:latin typeface="Arial Narrow" panose="020B0606020202030204" pitchFamily="34" charset="0"/>
              </a:rPr>
              <a:t>を追加</a:t>
            </a:r>
            <a:endParaRPr kumimoji="1" lang="ja-JP" altLang="en-US" dirty="0"/>
          </a:p>
        </p:txBody>
      </p:sp>
    </p:spTree>
    <p:extLst>
      <p:ext uri="{BB962C8B-B14F-4D97-AF65-F5344CB8AC3E}">
        <p14:creationId xmlns:p14="http://schemas.microsoft.com/office/powerpoint/2010/main" val="3713780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解決方法１：ハードウェアの増強</a:t>
            </a:r>
            <a:endParaRPr kumimoji="1" lang="ja-JP" altLang="en-US" dirty="0"/>
          </a:p>
        </p:txBody>
      </p:sp>
      <p:sp>
        <p:nvSpPr>
          <p:cNvPr id="3" name="テキスト プレースホルダー 2"/>
          <p:cNvSpPr>
            <a:spLocks noGrp="1"/>
          </p:cNvSpPr>
          <p:nvPr>
            <p:ph type="body" sz="quarter" idx="10"/>
          </p:nvPr>
        </p:nvSpPr>
        <p:spPr>
          <a:xfrm>
            <a:off x="251952" y="1088974"/>
            <a:ext cx="8640096" cy="5219751"/>
          </a:xfrm>
        </p:spPr>
        <p:txBody>
          <a:bodyPr/>
          <a:lstStyle/>
          <a:p>
            <a:r>
              <a:rPr kumimoji="1" lang="ja-JP" altLang="en-US" dirty="0" smtClean="0"/>
              <a:t>利点：オーバーヘッドをいとわなければ，基本これで解決</a:t>
            </a:r>
            <a:endParaRPr kumimoji="1" lang="en-US" altLang="ja-JP" dirty="0" smtClean="0"/>
          </a:p>
          <a:p>
            <a:r>
              <a:rPr kumimoji="1" lang="ja-JP" altLang="en-US" dirty="0" smtClean="0"/>
              <a:t>欠点：回路規模が増える</a:t>
            </a:r>
            <a:r>
              <a:rPr kumimoji="1" lang="en-US" altLang="ja-JP" dirty="0" smtClean="0"/>
              <a:t/>
            </a:r>
            <a:br>
              <a:rPr kumimoji="1" lang="en-US" altLang="ja-JP" dirty="0" smtClean="0"/>
            </a:br>
            <a:endParaRPr kumimoji="1" lang="en-US" altLang="ja-JP" dirty="0" smtClean="0"/>
          </a:p>
          <a:p>
            <a:pPr marL="817200" lvl="1" indent="-457200">
              <a:buFont typeface="+mj-lt"/>
              <a:buAutoNum type="arabicPeriod"/>
            </a:pPr>
            <a:r>
              <a:rPr kumimoji="1" lang="ja-JP" altLang="en-US" dirty="0" smtClean="0"/>
              <a:t>機能の増強量に比例した回路が必要</a:t>
            </a:r>
            <a:endParaRPr kumimoji="1" lang="en-US" altLang="ja-JP" dirty="0" smtClean="0"/>
          </a:p>
          <a:p>
            <a:pPr lvl="2"/>
            <a:r>
              <a:rPr lang="ja-JP" altLang="en-US" dirty="0"/>
              <a:t>なにも考えないで対応していくと，ものすごい数の回路になる</a:t>
            </a:r>
            <a:endParaRPr kumimoji="1" lang="en-US" altLang="ja-JP" dirty="0" smtClean="0"/>
          </a:p>
          <a:p>
            <a:pPr lvl="2"/>
            <a:r>
              <a:rPr kumimoji="1" lang="ja-JP" altLang="en-US" dirty="0" smtClean="0"/>
              <a:t>例：</a:t>
            </a:r>
            <a:r>
              <a:rPr kumimoji="1" lang="en-US" altLang="ja-JP" dirty="0" smtClean="0"/>
              <a:t>ARM </a:t>
            </a:r>
            <a:r>
              <a:rPr kumimoji="1" lang="ja-JP" altLang="en-US" dirty="0" smtClean="0"/>
              <a:t>は全１６レジスタを一気にメモリに書ける命令がある</a:t>
            </a:r>
            <a:endParaRPr kumimoji="1" lang="en-US" altLang="ja-JP" dirty="0" smtClean="0"/>
          </a:p>
          <a:p>
            <a:pPr lvl="2"/>
            <a:endParaRPr kumimoji="1" lang="en-US" altLang="ja-JP" dirty="0" smtClean="0"/>
          </a:p>
          <a:p>
            <a:pPr marL="817200" lvl="1" indent="-457200">
              <a:buFont typeface="+mj-lt"/>
              <a:buAutoNum type="arabicPeriod"/>
            </a:pPr>
            <a:r>
              <a:rPr kumimoji="1" lang="ja-JP" altLang="en-US" dirty="0" smtClean="0"/>
              <a:t>機能の増強量に対して</a:t>
            </a:r>
            <a:r>
              <a:rPr kumimoji="1" lang="ja-JP" altLang="en-US" dirty="0" smtClean="0"/>
              <a:t>，線形より大きな</a:t>
            </a:r>
            <a:r>
              <a:rPr kumimoji="1" lang="ja-JP" altLang="en-US" dirty="0" smtClean="0"/>
              <a:t>オーダーで回路規模が</a:t>
            </a:r>
            <a:r>
              <a:rPr kumimoji="1" lang="en-US" altLang="ja-JP" dirty="0" smtClean="0"/>
              <a:t/>
            </a:r>
            <a:br>
              <a:rPr kumimoji="1" lang="en-US" altLang="ja-JP" dirty="0" smtClean="0"/>
            </a:br>
            <a:r>
              <a:rPr kumimoji="1" lang="ja-JP" altLang="en-US" dirty="0" smtClean="0"/>
              <a:t>増える場合もある</a:t>
            </a:r>
            <a:endParaRPr kumimoji="1" lang="en-US" altLang="ja-JP" dirty="0" smtClean="0"/>
          </a:p>
          <a:p>
            <a:pPr lvl="2"/>
            <a:r>
              <a:rPr lang="ja-JP" altLang="en-US" dirty="0"/>
              <a:t>加算器</a:t>
            </a:r>
            <a:r>
              <a:rPr lang="ja-JP" altLang="en-US" dirty="0" smtClean="0"/>
              <a:t>などなら，</a:t>
            </a:r>
            <a:r>
              <a:rPr lang="ja-JP" altLang="en-US" dirty="0"/>
              <a:t>増やした数の分</a:t>
            </a:r>
            <a:r>
              <a:rPr lang="ja-JP" altLang="en-US" dirty="0" smtClean="0"/>
              <a:t>だけ線形に回路</a:t>
            </a:r>
            <a:r>
              <a:rPr lang="ja-JP" altLang="en-US" dirty="0"/>
              <a:t>が増える</a:t>
            </a:r>
          </a:p>
          <a:p>
            <a:pPr lvl="2"/>
            <a:r>
              <a:rPr kumimoji="1" lang="ja-JP" altLang="en-US" dirty="0" smtClean="0">
                <a:solidFill>
                  <a:schemeClr val="accent5"/>
                </a:solidFill>
              </a:rPr>
              <a:t>メモリやレジスタは，同時に読み書きできる数の２乗で回路が大きく</a:t>
            </a:r>
            <a:r>
              <a:rPr kumimoji="1" lang="ja-JP" altLang="en-US" dirty="0" smtClean="0">
                <a:solidFill>
                  <a:schemeClr val="accent5"/>
                </a:solidFill>
              </a:rPr>
              <a:t>なる（今後の講義で説明）</a:t>
            </a:r>
            <a:endParaRPr kumimoji="1" lang="en-US" altLang="ja-JP" dirty="0" smtClean="0">
              <a:solidFill>
                <a:schemeClr val="accent5"/>
              </a:solidFill>
            </a:endParaRPr>
          </a:p>
        </p:txBody>
      </p:sp>
    </p:spTree>
    <p:extLst>
      <p:ext uri="{BB962C8B-B14F-4D97-AF65-F5344CB8AC3E}">
        <p14:creationId xmlns:p14="http://schemas.microsoft.com/office/powerpoint/2010/main" val="2709897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質問とか回答など</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smtClean="0"/>
              <a:t>質問</a:t>
            </a:r>
            <a:r>
              <a:rPr lang="ja-JP" altLang="en-US" dirty="0"/>
              <a:t>なのですが，クロックの消費電力が大きくなる一因として「毎サイクル</a:t>
            </a:r>
            <a:r>
              <a:rPr lang="en-US" altLang="ja-JP" dirty="0"/>
              <a:t>CPU</a:t>
            </a:r>
            <a:r>
              <a:rPr lang="ja-JP" altLang="en-US" dirty="0"/>
              <a:t>全体をクロック同期する」ことが挙げられていましたが，</a:t>
            </a:r>
            <a:r>
              <a:rPr lang="en-US" altLang="ja-JP" dirty="0"/>
              <a:t>CPU</a:t>
            </a:r>
            <a:r>
              <a:rPr lang="ja-JP" altLang="en-US" dirty="0"/>
              <a:t>全体をクロック同期する必要がない例や部分的に同期を外すことで消費電力を抑える手法などは存在するのでしょうか．</a:t>
            </a:r>
            <a:endParaRPr kumimoji="1" lang="ja-JP" altLang="en-US" dirty="0"/>
          </a:p>
        </p:txBody>
      </p:sp>
    </p:spTree>
    <p:extLst>
      <p:ext uri="{BB962C8B-B14F-4D97-AF65-F5344CB8AC3E}">
        <p14:creationId xmlns:p14="http://schemas.microsoft.com/office/powerpoint/2010/main" val="37080224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構造ハザードの解決方法</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smtClean="0"/>
              <a:t>解決方法</a:t>
            </a:r>
            <a:endParaRPr kumimoji="1" lang="en-US" altLang="ja-JP" dirty="0" smtClean="0"/>
          </a:p>
          <a:p>
            <a:pPr marL="817200" lvl="1" indent="-457200">
              <a:buFont typeface="+mj-lt"/>
              <a:buAutoNum type="arabicPeriod"/>
            </a:pPr>
            <a:r>
              <a:rPr kumimoji="1" lang="ja-JP" altLang="en-US" dirty="0" smtClean="0"/>
              <a:t>ハードウェアの増強</a:t>
            </a:r>
            <a:endParaRPr kumimoji="1" lang="en-US" altLang="ja-JP" dirty="0" smtClean="0"/>
          </a:p>
          <a:p>
            <a:pPr marL="817200" lvl="1" indent="-457200">
              <a:buFont typeface="+mj-lt"/>
              <a:buAutoNum type="arabicPeriod"/>
            </a:pPr>
            <a:r>
              <a:rPr kumimoji="1" lang="ja-JP" altLang="en-US" b="1" dirty="0" smtClean="0"/>
              <a:t>時分割処理</a:t>
            </a:r>
            <a:endParaRPr kumimoji="1" lang="en-US" altLang="ja-JP" b="1" dirty="0" smtClean="0"/>
          </a:p>
          <a:p>
            <a:pPr marL="817200" lvl="1" indent="-457200">
              <a:buFont typeface="+mj-lt"/>
              <a:buAutoNum type="arabicPeriod"/>
            </a:pPr>
            <a:r>
              <a:rPr kumimoji="1" lang="ja-JP" altLang="en-US" dirty="0" smtClean="0"/>
              <a:t>マイクロ命令への変換</a:t>
            </a:r>
            <a:endParaRPr kumimoji="1" lang="ja-JP" altLang="en-US" dirty="0"/>
          </a:p>
        </p:txBody>
      </p:sp>
    </p:spTree>
    <p:extLst>
      <p:ext uri="{BB962C8B-B14F-4D97-AF65-F5344CB8AC3E}">
        <p14:creationId xmlns:p14="http://schemas.microsoft.com/office/powerpoint/2010/main" val="37903537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解決</a:t>
            </a:r>
            <a:r>
              <a:rPr lang="ja-JP" altLang="en-US" dirty="0" smtClean="0"/>
              <a:t>方法２：時分割で処理</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smtClean="0"/>
              <a:t>構造ハザードの原因：</a:t>
            </a:r>
            <a:endParaRPr kumimoji="1" lang="en-US" altLang="ja-JP" dirty="0" smtClean="0"/>
          </a:p>
          <a:p>
            <a:pPr lvl="1"/>
            <a:r>
              <a:rPr kumimoji="1" lang="ja-JP" altLang="en-US" dirty="0" smtClean="0"/>
              <a:t>ハードウェア（の機能）が足りない</a:t>
            </a:r>
            <a:endParaRPr kumimoji="1" lang="en-US" altLang="ja-JP" dirty="0" smtClean="0"/>
          </a:p>
          <a:p>
            <a:r>
              <a:rPr kumimoji="1" lang="ja-JP" altLang="en-US" dirty="0" smtClean="0">
                <a:solidFill>
                  <a:schemeClr val="accent5"/>
                </a:solidFill>
              </a:rPr>
              <a:t>パイプラインを止めて</a:t>
            </a:r>
            <a:r>
              <a:rPr kumimoji="1" lang="ja-JP" altLang="en-US" dirty="0" smtClean="0"/>
              <a:t>，複数のサイクルをかけて処理する</a:t>
            </a:r>
            <a:endParaRPr kumimoji="1" lang="en-US" altLang="ja-JP" dirty="0" smtClean="0"/>
          </a:p>
          <a:p>
            <a:pPr lvl="1"/>
            <a:r>
              <a:rPr lang="en-US" altLang="ja-JP" dirty="0" err="1"/>
              <a:t>mov</a:t>
            </a:r>
            <a:r>
              <a:rPr lang="en-US" altLang="ja-JP" dirty="0"/>
              <a:t> [rs1]</a:t>
            </a:r>
            <a:r>
              <a:rPr lang="ja-JP" altLang="en-US" dirty="0"/>
              <a:t>→</a:t>
            </a:r>
            <a:r>
              <a:rPr lang="en-US" altLang="ja-JP" dirty="0"/>
              <a:t>[rs2]</a:t>
            </a:r>
          </a:p>
          <a:p>
            <a:pPr lvl="2"/>
            <a:r>
              <a:rPr lang="ja-JP" altLang="en-US" dirty="0"/>
              <a:t>メモリ</a:t>
            </a:r>
            <a:r>
              <a:rPr lang="ja-JP" altLang="en-US" dirty="0" smtClean="0"/>
              <a:t>を読んだあと，次のサイクルで書きこむ</a:t>
            </a:r>
            <a:endParaRPr lang="en-US" altLang="ja-JP" dirty="0" smtClean="0"/>
          </a:p>
          <a:p>
            <a:pPr lvl="2"/>
            <a:endParaRPr lang="en-US" altLang="ja-JP" dirty="0"/>
          </a:p>
          <a:p>
            <a:pPr lvl="1"/>
            <a:r>
              <a:rPr lang="en-US" altLang="ja-JP" dirty="0"/>
              <a:t>pop</a:t>
            </a:r>
          </a:p>
          <a:p>
            <a:pPr lvl="2"/>
            <a:r>
              <a:rPr lang="ja-JP" altLang="en-US" dirty="0" smtClean="0"/>
              <a:t>１つレジスタに書いたあと，次のサイクルで書き込む</a:t>
            </a:r>
            <a:endParaRPr lang="en-US" altLang="ja-JP" dirty="0" smtClean="0"/>
          </a:p>
          <a:p>
            <a:pPr lvl="2"/>
            <a:endParaRPr lang="en-US" altLang="ja-JP" dirty="0"/>
          </a:p>
          <a:p>
            <a:pPr lvl="1"/>
            <a:r>
              <a:rPr lang="en-US" altLang="ja-JP" dirty="0" err="1"/>
              <a:t>ld_inc</a:t>
            </a:r>
            <a:r>
              <a:rPr lang="en-US" altLang="ja-JP" dirty="0"/>
              <a:t> [rs1]+1</a:t>
            </a:r>
            <a:r>
              <a:rPr lang="ja-JP" altLang="en-US" dirty="0"/>
              <a:t>→</a:t>
            </a:r>
            <a:r>
              <a:rPr lang="en-US" altLang="ja-JP" dirty="0" err="1"/>
              <a:t>rd</a:t>
            </a:r>
            <a:r>
              <a:rPr lang="en-US" altLang="ja-JP" dirty="0"/>
              <a:t>  </a:t>
            </a:r>
          </a:p>
          <a:p>
            <a:pPr lvl="2"/>
            <a:r>
              <a:rPr kumimoji="1" lang="en-US" altLang="ja-JP" dirty="0" err="1" smtClean="0"/>
              <a:t>ld_inc</a:t>
            </a:r>
            <a:r>
              <a:rPr kumimoji="1" lang="en-US" altLang="ja-JP" dirty="0" smtClean="0"/>
              <a:t> </a:t>
            </a:r>
            <a:r>
              <a:rPr kumimoji="1" lang="ja-JP" altLang="en-US" dirty="0" smtClean="0"/>
              <a:t>が </a:t>
            </a:r>
            <a:r>
              <a:rPr kumimoji="1" lang="en-US" altLang="ja-JP" dirty="0" smtClean="0"/>
              <a:t>MEM </a:t>
            </a:r>
            <a:r>
              <a:rPr kumimoji="1" lang="ja-JP" altLang="en-US" dirty="0" smtClean="0"/>
              <a:t>で値を読んだら，次のサイクルで </a:t>
            </a:r>
            <a:r>
              <a:rPr kumimoji="1" lang="en-US" altLang="ja-JP" dirty="0" smtClean="0"/>
              <a:t>+1</a:t>
            </a:r>
            <a:endParaRPr kumimoji="1" lang="ja-JP" altLang="en-US" dirty="0"/>
          </a:p>
        </p:txBody>
      </p:sp>
    </p:spTree>
    <p:extLst>
      <p:ext uri="{BB962C8B-B14F-4D97-AF65-F5344CB8AC3E}">
        <p14:creationId xmlns:p14="http://schemas.microsoft.com/office/powerpoint/2010/main" val="3683607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なぜパイプラインを止めるのか</a:t>
            </a:r>
            <a:endParaRPr kumimoji="1" lang="ja-JP" altLang="en-US" dirty="0"/>
          </a:p>
        </p:txBody>
      </p:sp>
      <p:sp>
        <p:nvSpPr>
          <p:cNvPr id="3" name="テキスト プレースホルダー 2"/>
          <p:cNvSpPr>
            <a:spLocks noGrp="1"/>
          </p:cNvSpPr>
          <p:nvPr>
            <p:ph type="body" sz="quarter" idx="10"/>
          </p:nvPr>
        </p:nvSpPr>
        <p:spPr>
          <a:xfrm>
            <a:off x="611956" y="4869016"/>
            <a:ext cx="8280092" cy="719701"/>
          </a:xfrm>
        </p:spPr>
        <p:txBody>
          <a:bodyPr/>
          <a:lstStyle/>
          <a:p>
            <a:r>
              <a:rPr lang="ja-JP" altLang="en-US" dirty="0" smtClean="0"/>
              <a:t>上流を止めないと破綻する</a:t>
            </a:r>
            <a:endParaRPr lang="en-US" altLang="ja-JP" dirty="0" smtClean="0"/>
          </a:p>
          <a:p>
            <a:pPr lvl="1"/>
            <a:r>
              <a:rPr lang="en-US" altLang="ja-JP"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smtClean="0"/>
              <a:t>が複数サイクルをかけて仕事をしている場合，</a:t>
            </a:r>
            <a:r>
              <a:rPr lang="en-US" altLang="ja-JP" dirty="0" smtClean="0"/>
              <a:t/>
            </a:r>
            <a:br>
              <a:rPr lang="en-US" altLang="ja-JP" dirty="0" smtClean="0"/>
            </a:br>
            <a:r>
              <a:rPr lang="ja-JP" altLang="en-US" dirty="0" smtClean="0"/>
              <a:t>命令はそこにとどまり続ける</a:t>
            </a:r>
            <a:endParaRPr lang="en-US" altLang="ja-JP" dirty="0" smtClean="0"/>
          </a:p>
          <a:p>
            <a:pPr lvl="1"/>
            <a:r>
              <a:rPr lang="ja-JP" altLang="en-US" dirty="0" smtClean="0"/>
              <a:t>その間は上流をとめないと命令をおく場所がないし，</a:t>
            </a:r>
            <a:r>
              <a:rPr lang="en-US" altLang="ja-JP" dirty="0" smtClean="0"/>
              <a:t/>
            </a:r>
            <a:br>
              <a:rPr lang="en-US" altLang="ja-JP" dirty="0" smtClean="0"/>
            </a:br>
            <a:r>
              <a:rPr lang="ja-JP" altLang="en-US" dirty="0" smtClean="0"/>
              <a:t>依存関係がまもられない</a:t>
            </a:r>
            <a:endParaRPr lang="en-US" altLang="ja-JP"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より</a:t>
            </a:r>
            <a:r>
              <a:rPr kumimoji="1" lang="ja-JP" altLang="en-US" dirty="0" smtClean="0"/>
              <a:t>下流は流れていっても，この場合は問題ない</a:t>
            </a:r>
            <a:endParaRPr kumimoji="1" lang="en-US" altLang="ja-JP" dirty="0" smtClean="0"/>
          </a:p>
        </p:txBody>
      </p:sp>
      <p:grpSp>
        <p:nvGrpSpPr>
          <p:cNvPr id="4" name="グループ化 3"/>
          <p:cNvGrpSpPr/>
          <p:nvPr/>
        </p:nvGrpSpPr>
        <p:grpSpPr>
          <a:xfrm>
            <a:off x="1601967" y="2618991"/>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042127" y="2618991"/>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482287" y="2618991"/>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922447" y="2618991"/>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563806" y="1754448"/>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17" name="正方形/長方形 16"/>
          <p:cNvSpPr/>
          <p:nvPr/>
        </p:nvSpPr>
        <p:spPr>
          <a:xfrm>
            <a:off x="3003966" y="1754448"/>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18" name="正方形/長方形 17"/>
          <p:cNvSpPr/>
          <p:nvPr/>
        </p:nvSpPr>
        <p:spPr>
          <a:xfrm>
            <a:off x="4446013" y="1773032"/>
            <a:ext cx="865983" cy="738664"/>
          </a:xfrm>
          <a:prstGeom prst="rect">
            <a:avLst/>
          </a:prstGeom>
        </p:spPr>
        <p:txBody>
          <a:bodyPr wrap="none">
            <a:noAutofit/>
          </a:bodyPr>
          <a:lstStyle/>
          <a:p>
            <a:r>
              <a:rPr lang="ja-JP" altLang="en-US"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ﾀｲﾍﾝﾈ</a:t>
            </a:r>
            <a:endParaRPr lang="en-US" altLang="ja-JP"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19" name="正方形/長方形 18"/>
          <p:cNvSpPr/>
          <p:nvPr/>
        </p:nvSpPr>
        <p:spPr>
          <a:xfrm>
            <a:off x="5886173" y="1773032"/>
            <a:ext cx="937991" cy="738664"/>
          </a:xfrm>
          <a:prstGeom prst="rect">
            <a:avLst/>
          </a:prstGeom>
        </p:spPr>
        <p:txBody>
          <a:bodyPr wrap="none">
            <a:noAutofit/>
          </a:bodyPr>
          <a:lstStyle/>
          <a:p>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ｺｯﾁﾊ ｶﾝｹｲﾅｲｹﾄﾞﾈ</a:t>
            </a:r>
            <a:endParaRPr lang="en-US"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cxnSp>
        <p:nvCxnSpPr>
          <p:cNvPr id="20" name="直線矢印コネクタ 19"/>
          <p:cNvCxnSpPr/>
          <p:nvPr/>
        </p:nvCxnSpPr>
        <p:spPr bwMode="auto">
          <a:xfrm>
            <a:off x="1601967" y="3429000"/>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21" name="角丸四角形 20"/>
          <p:cNvSpPr/>
          <p:nvPr/>
        </p:nvSpPr>
        <p:spPr bwMode="auto">
          <a:xfrm>
            <a:off x="3401987" y="2528990"/>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smtClean="0">
                <a:latin typeface="Arial Narrow" panose="020B0606020202030204" pitchFamily="34" charset="0"/>
              </a:rPr>
              <a:t>命令</a:t>
            </a:r>
            <a:endParaRPr kumimoji="1" lang="ja-JP" altLang="en-US" dirty="0">
              <a:latin typeface="Arial Narrow" panose="020B0606020202030204" pitchFamily="34" charset="0"/>
            </a:endParaRPr>
          </a:p>
        </p:txBody>
      </p:sp>
      <p:sp>
        <p:nvSpPr>
          <p:cNvPr id="22" name="角丸四角形 21"/>
          <p:cNvSpPr/>
          <p:nvPr/>
        </p:nvSpPr>
        <p:spPr bwMode="auto">
          <a:xfrm>
            <a:off x="2051972" y="2528990"/>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smtClean="0">
                <a:latin typeface="Arial Narrow" panose="020B0606020202030204" pitchFamily="34" charset="0"/>
              </a:rPr>
              <a:t>命令</a:t>
            </a:r>
            <a:endParaRPr kumimoji="1" lang="ja-JP" altLang="en-US" dirty="0">
              <a:latin typeface="Arial Narrow" panose="020B0606020202030204" pitchFamily="34" charset="0"/>
            </a:endParaRPr>
          </a:p>
        </p:txBody>
      </p:sp>
      <p:grpSp>
        <p:nvGrpSpPr>
          <p:cNvPr id="27" name="グループ化 26"/>
          <p:cNvGrpSpPr/>
          <p:nvPr/>
        </p:nvGrpSpPr>
        <p:grpSpPr>
          <a:xfrm>
            <a:off x="4932004" y="2528990"/>
            <a:ext cx="2160024" cy="360004"/>
            <a:chOff x="4932004" y="3068996"/>
            <a:chExt cx="2160024" cy="360004"/>
          </a:xfrm>
        </p:grpSpPr>
        <p:sp>
          <p:nvSpPr>
            <p:cNvPr id="23" name="角丸四角形 22"/>
            <p:cNvSpPr/>
            <p:nvPr/>
          </p:nvSpPr>
          <p:spPr bwMode="auto">
            <a:xfrm>
              <a:off x="4932004" y="3068996"/>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smtClean="0">
                  <a:latin typeface="Arial Narrow" panose="020B0606020202030204" pitchFamily="34" charset="0"/>
                </a:rPr>
                <a:t>命令</a:t>
              </a:r>
              <a:endParaRPr kumimoji="1" lang="ja-JP" altLang="en-US" dirty="0">
                <a:latin typeface="Arial Narrow" panose="020B0606020202030204" pitchFamily="34" charset="0"/>
              </a:endParaRPr>
            </a:p>
          </p:txBody>
        </p:sp>
        <p:sp>
          <p:nvSpPr>
            <p:cNvPr id="24" name="角丸四角形 23"/>
            <p:cNvSpPr/>
            <p:nvPr/>
          </p:nvSpPr>
          <p:spPr bwMode="auto">
            <a:xfrm>
              <a:off x="6372020" y="3068996"/>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smtClean="0">
                  <a:latin typeface="Arial Narrow" panose="020B0606020202030204" pitchFamily="34" charset="0"/>
                </a:rPr>
                <a:t>命令</a:t>
              </a:r>
              <a:endParaRPr kumimoji="1" lang="ja-JP" altLang="en-US" dirty="0">
                <a:latin typeface="Arial Narrow" panose="020B0606020202030204" pitchFamily="34" charset="0"/>
              </a:endParaRPr>
            </a:p>
          </p:txBody>
        </p:sp>
      </p:grpSp>
      <p:sp>
        <p:nvSpPr>
          <p:cNvPr id="25" name="角丸四角形吹き出し 24"/>
          <p:cNvSpPr/>
          <p:nvPr/>
        </p:nvSpPr>
        <p:spPr bwMode="auto">
          <a:xfrm>
            <a:off x="2051972" y="1088974"/>
            <a:ext cx="1440016" cy="432646"/>
          </a:xfrm>
          <a:prstGeom prst="wedgeRoundRectCallout">
            <a:avLst>
              <a:gd name="adj1" fmla="val -43365"/>
              <a:gd name="adj2" fmla="val 134720"/>
              <a:gd name="adj3" fmla="val 16667"/>
            </a:avLst>
          </a:prstGeom>
          <a:ln>
            <a:headEnd/>
            <a:tailEnd type="triangle" w="sm" len="med"/>
          </a:ln>
          <a:ex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smtClean="0">
                <a:solidFill>
                  <a:schemeClr val="tx1">
                    <a:lumMod val="65000"/>
                    <a:lumOff val="35000"/>
                  </a:schemeClr>
                </a:solidFill>
                <a:latin typeface="Arial Narrow" panose="020B0606020202030204" pitchFamily="34" charset="0"/>
              </a:rPr>
              <a:t>うるせぇ</a:t>
            </a:r>
            <a:endParaRPr kumimoji="1" lang="en-US" altLang="ja-JP" sz="1400" dirty="0" smtClean="0">
              <a:solidFill>
                <a:schemeClr val="tx1">
                  <a:lumMod val="65000"/>
                  <a:lumOff val="35000"/>
                </a:schemeClr>
              </a:solidFill>
              <a:latin typeface="Arial Narrow" panose="020B0606020202030204" pitchFamily="34" charset="0"/>
            </a:endParaRPr>
          </a:p>
          <a:p>
            <a:r>
              <a:rPr kumimoji="1" lang="ja-JP" altLang="en-US" sz="1400" dirty="0" smtClean="0">
                <a:solidFill>
                  <a:schemeClr val="tx1">
                    <a:lumMod val="65000"/>
                    <a:lumOff val="35000"/>
                  </a:schemeClr>
                </a:solidFill>
                <a:latin typeface="Arial Narrow" panose="020B0606020202030204" pitchFamily="34" charset="0"/>
              </a:rPr>
              <a:t>命令ぶつけんぞ</a:t>
            </a:r>
          </a:p>
        </p:txBody>
      </p:sp>
      <p:sp>
        <p:nvSpPr>
          <p:cNvPr id="26" name="角丸四角形吹き出し 25"/>
          <p:cNvSpPr/>
          <p:nvPr/>
        </p:nvSpPr>
        <p:spPr bwMode="auto">
          <a:xfrm>
            <a:off x="3671990" y="1088974"/>
            <a:ext cx="1440016" cy="432646"/>
          </a:xfrm>
          <a:prstGeom prst="wedgeRoundRectCallout">
            <a:avLst>
              <a:gd name="adj1" fmla="val -43365"/>
              <a:gd name="adj2" fmla="val 134720"/>
              <a:gd name="adj3" fmla="val 16667"/>
            </a:avLst>
          </a:prstGeom>
          <a:ln>
            <a:headEnd/>
            <a:tailEnd type="triangle" w="sm" len="med"/>
          </a:ln>
          <a:ex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smtClean="0">
                <a:solidFill>
                  <a:schemeClr val="tx1">
                    <a:lumMod val="65000"/>
                    <a:lumOff val="35000"/>
                  </a:schemeClr>
                </a:solidFill>
                <a:latin typeface="Arial Narrow" panose="020B0606020202030204" pitchFamily="34" charset="0"/>
              </a:rPr>
              <a:t>もうしばらく</a:t>
            </a:r>
            <a:endParaRPr kumimoji="1" lang="en-US" altLang="ja-JP" sz="1400" dirty="0" smtClean="0">
              <a:solidFill>
                <a:schemeClr val="tx1">
                  <a:lumMod val="65000"/>
                  <a:lumOff val="35000"/>
                </a:schemeClr>
              </a:solidFill>
              <a:latin typeface="Arial Narrow" panose="020B0606020202030204" pitchFamily="34" charset="0"/>
            </a:endParaRPr>
          </a:p>
          <a:p>
            <a:r>
              <a:rPr kumimoji="1" lang="ja-JP" altLang="en-US" sz="1400" dirty="0" smtClean="0">
                <a:solidFill>
                  <a:schemeClr val="tx1">
                    <a:lumMod val="65000"/>
                    <a:lumOff val="35000"/>
                  </a:schemeClr>
                </a:solidFill>
                <a:latin typeface="Arial Narrow" panose="020B0606020202030204" pitchFamily="34" charset="0"/>
              </a:rPr>
              <a:t>おまちください</a:t>
            </a:r>
          </a:p>
        </p:txBody>
      </p:sp>
    </p:spTree>
    <p:extLst>
      <p:ext uri="{BB962C8B-B14F-4D97-AF65-F5344CB8AC3E}">
        <p14:creationId xmlns:p14="http://schemas.microsoft.com/office/powerpoint/2010/main" val="20748752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72222E-6 2.59259E-6 L 0.15746 0.00023 " pathEditMode="relative" rAng="0" ptsTypes="AA">
                                      <p:cBhvr>
                                        <p:cTn id="6" dur="2000" fill="hold"/>
                                        <p:tgtEl>
                                          <p:spTgt spid="27"/>
                                        </p:tgtEl>
                                        <p:attrNameLst>
                                          <p:attrName>ppt_x</p:attrName>
                                          <p:attrName>ppt_y</p:attrName>
                                        </p:attrNameLst>
                                      </p:cBhvr>
                                      <p:rCtr x="78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パイプラインを止めること</a:t>
            </a:r>
            <a:endParaRPr kumimoji="1" lang="ja-JP" altLang="en-US" dirty="0"/>
          </a:p>
        </p:txBody>
      </p:sp>
      <p:sp>
        <p:nvSpPr>
          <p:cNvPr id="3" name="テキスト プレースホルダー 2"/>
          <p:cNvSpPr>
            <a:spLocks noGrp="1"/>
          </p:cNvSpPr>
          <p:nvPr>
            <p:ph type="body" sz="quarter" idx="10"/>
          </p:nvPr>
        </p:nvSpPr>
        <p:spPr>
          <a:xfrm>
            <a:off x="251952" y="1088974"/>
            <a:ext cx="8892048" cy="5219751"/>
          </a:xfrm>
        </p:spPr>
        <p:txBody>
          <a:bodyPr/>
          <a:lstStyle/>
          <a:p>
            <a:r>
              <a:rPr kumimoji="1" lang="ja-JP" altLang="en-US" dirty="0" smtClean="0"/>
              <a:t>パイプラインを止めるとことを「</a:t>
            </a:r>
            <a:r>
              <a:rPr kumimoji="1" lang="ja-JP" altLang="en-US" dirty="0" smtClean="0">
                <a:solidFill>
                  <a:schemeClr val="accent5"/>
                </a:solidFill>
              </a:rPr>
              <a:t>ストール</a:t>
            </a:r>
            <a:r>
              <a:rPr kumimoji="1" lang="ja-JP" altLang="en-US" dirty="0" smtClean="0"/>
              <a:t>」や「</a:t>
            </a:r>
            <a:r>
              <a:rPr kumimoji="1" lang="ja-JP" altLang="en-US" dirty="0" smtClean="0">
                <a:solidFill>
                  <a:schemeClr val="accent5"/>
                </a:solidFill>
              </a:rPr>
              <a:t>インターロック</a:t>
            </a:r>
            <a:r>
              <a:rPr kumimoji="1" lang="ja-JP" altLang="en-US" dirty="0" smtClean="0"/>
              <a:t>」</a:t>
            </a:r>
            <a:r>
              <a:rPr kumimoji="1" lang="en-US" altLang="ja-JP" dirty="0" smtClean="0"/>
              <a:t/>
            </a:r>
            <a:br>
              <a:rPr kumimoji="1" lang="en-US" altLang="ja-JP" dirty="0" smtClean="0"/>
            </a:br>
            <a:r>
              <a:rPr kumimoji="1" lang="ja-JP" altLang="en-US" dirty="0" smtClean="0"/>
              <a:t>という</a:t>
            </a:r>
            <a:endParaRPr kumimoji="1" lang="en-US" altLang="ja-JP" dirty="0" smtClean="0"/>
          </a:p>
          <a:p>
            <a:pPr lvl="1"/>
            <a:r>
              <a:rPr kumimoji="1" lang="ja-JP" altLang="en-US" dirty="0" smtClean="0"/>
              <a:t>本や人によって，意味や使い方が微妙に統一されていない</a:t>
            </a:r>
            <a:endParaRPr lang="en-US" altLang="ja-JP" dirty="0"/>
          </a:p>
          <a:p>
            <a:pPr lvl="1"/>
            <a:r>
              <a:rPr kumimoji="1" lang="ja-JP" altLang="en-US" dirty="0" smtClean="0"/>
              <a:t>この講義では，以降は</a:t>
            </a:r>
            <a:r>
              <a:rPr kumimoji="1" lang="ja-JP" altLang="en-US" dirty="0" smtClean="0">
                <a:solidFill>
                  <a:schemeClr val="accent5"/>
                </a:solidFill>
              </a:rPr>
              <a:t>ストールで統一</a:t>
            </a:r>
            <a:endParaRPr kumimoji="1" lang="en-US" altLang="ja-JP" dirty="0" smtClean="0">
              <a:solidFill>
                <a:schemeClr val="accent5"/>
              </a:solidFill>
            </a:endParaRPr>
          </a:p>
        </p:txBody>
      </p:sp>
    </p:spTree>
    <p:extLst>
      <p:ext uri="{BB962C8B-B14F-4D97-AF65-F5344CB8AC3E}">
        <p14:creationId xmlns:p14="http://schemas.microsoft.com/office/powerpoint/2010/main" val="3121954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線コネクタ 53"/>
          <p:cNvCxnSpPr/>
          <p:nvPr/>
        </p:nvCxnSpPr>
        <p:spPr bwMode="auto">
          <a:xfrm>
            <a:off x="1691968" y="1718981"/>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28" name="直線コネクタ 27"/>
          <p:cNvCxnSpPr/>
          <p:nvPr/>
        </p:nvCxnSpPr>
        <p:spPr bwMode="auto">
          <a:xfrm>
            <a:off x="1691968" y="1268976"/>
            <a:ext cx="720080" cy="0"/>
          </a:xfrm>
          <a:prstGeom prst="line">
            <a:avLst/>
          </a:prstGeom>
          <a:noFill/>
          <a:ln w="9525" cap="flat" cmpd="sng" algn="ctr">
            <a:solidFill>
              <a:schemeClr val="tx1"/>
            </a:solidFill>
            <a:prstDash val="dash"/>
            <a:round/>
            <a:headEnd type="none" w="med" len="med"/>
            <a:tailEnd type="none" w="med" len="med"/>
          </a:ln>
          <a:effectLst/>
        </p:spPr>
      </p:cxnSp>
      <p:sp>
        <p:nvSpPr>
          <p:cNvPr id="2" name="タイトル 1"/>
          <p:cNvSpPr>
            <a:spLocks noGrp="1"/>
          </p:cNvSpPr>
          <p:nvPr>
            <p:ph type="title"/>
          </p:nvPr>
        </p:nvSpPr>
        <p:spPr/>
        <p:txBody>
          <a:bodyPr/>
          <a:lstStyle/>
          <a:p>
            <a:r>
              <a:rPr kumimoji="1" lang="ja-JP" altLang="en-US" dirty="0" smtClean="0"/>
              <a:t>ストールの動作</a:t>
            </a:r>
            <a:endParaRPr kumimoji="1" lang="ja-JP" altLang="en-US" dirty="0"/>
          </a:p>
        </p:txBody>
      </p:sp>
      <p:sp>
        <p:nvSpPr>
          <p:cNvPr id="3" name="テキスト プレースホルダー 2"/>
          <p:cNvSpPr>
            <a:spLocks noGrp="1"/>
          </p:cNvSpPr>
          <p:nvPr>
            <p:ph type="body" sz="quarter" idx="10"/>
          </p:nvPr>
        </p:nvSpPr>
        <p:spPr>
          <a:xfrm>
            <a:off x="611956" y="4509012"/>
            <a:ext cx="8280092" cy="1799713"/>
          </a:xfrm>
        </p:spPr>
        <p:txBody>
          <a:bodyPr/>
          <a:lstStyle/>
          <a:p>
            <a:r>
              <a:rPr lang="en-US" altLang="ja-JP" dirty="0" smtClean="0"/>
              <a:t>pop</a:t>
            </a:r>
            <a:r>
              <a:rPr lang="ja-JP" altLang="en-US" dirty="0" smtClean="0"/>
              <a:t>：１つ</a:t>
            </a:r>
            <a:r>
              <a:rPr lang="ja-JP" altLang="en-US" dirty="0"/>
              <a:t>レジスタに書いたあと，次のサイクルで</a:t>
            </a:r>
            <a:r>
              <a:rPr lang="ja-JP" altLang="en-US" dirty="0" smtClean="0"/>
              <a:t>書き込む</a:t>
            </a:r>
            <a:endParaRPr lang="en-US" altLang="ja-JP" dirty="0" smtClean="0"/>
          </a:p>
          <a:p>
            <a:pPr lvl="1"/>
            <a:r>
              <a:rPr lang="en-US" altLang="ja-JP" dirty="0" smtClean="0"/>
              <a:t>WB1 </a:t>
            </a:r>
            <a:r>
              <a:rPr lang="ja-JP" altLang="en-US" dirty="0" smtClean="0"/>
              <a:t>と </a:t>
            </a:r>
            <a:r>
              <a:rPr lang="en-US" altLang="ja-JP" dirty="0" smtClean="0"/>
              <a:t>WB2 </a:t>
            </a:r>
            <a:r>
              <a:rPr lang="ja-JP" altLang="en-US" dirty="0" smtClean="0"/>
              <a:t>の２サイクルで書き込む</a:t>
            </a:r>
            <a:endParaRPr lang="en-US" altLang="ja-JP" dirty="0" smtClean="0"/>
          </a:p>
          <a:p>
            <a:pPr lvl="1"/>
            <a:r>
              <a:rPr lang="en-US" altLang="ja-JP" dirty="0"/>
              <a:t>WB2 </a:t>
            </a:r>
            <a:r>
              <a:rPr lang="ja-JP" altLang="en-US" dirty="0" smtClean="0"/>
              <a:t>の間は上流を全て止める</a:t>
            </a:r>
            <a:endParaRPr lang="en-US" altLang="ja-JP" dirty="0" smtClean="0"/>
          </a:p>
          <a:p>
            <a:r>
              <a:rPr kumimoji="1" lang="ja-JP" altLang="en-US" dirty="0" smtClean="0"/>
              <a:t>パイプライン・チャート上では上記のようになる</a:t>
            </a:r>
            <a:endParaRPr kumimoji="1" lang="en-US" altLang="ja-JP" dirty="0" smtClean="0"/>
          </a:p>
          <a:p>
            <a:pPr lvl="1"/>
            <a:r>
              <a:rPr kumimoji="1" lang="ja-JP" altLang="en-US" dirty="0" smtClean="0"/>
              <a:t>止める原因の命令の下が全部右にずれる</a:t>
            </a:r>
            <a:endParaRPr kumimoji="1" lang="en-US" altLang="ja-JP" dirty="0" smtClean="0"/>
          </a:p>
          <a:p>
            <a:pPr lvl="1"/>
            <a:r>
              <a:rPr kumimoji="1" lang="ja-JP" altLang="en-US" dirty="0" smtClean="0"/>
              <a:t>ずれた部分の空き（</a:t>
            </a:r>
            <a:r>
              <a:rPr kumimoji="1" lang="en-US" altLang="ja-JP" dirty="0" smtClean="0"/>
              <a:t>bb</a:t>
            </a:r>
            <a:r>
              <a:rPr kumimoji="1" lang="ja-JP" altLang="en-US" dirty="0" smtClean="0"/>
              <a:t>）を「</a:t>
            </a:r>
            <a:r>
              <a:rPr kumimoji="1" lang="ja-JP" altLang="en-US" dirty="0" smtClean="0">
                <a:solidFill>
                  <a:schemeClr val="accent5"/>
                </a:solidFill>
              </a:rPr>
              <a:t>バブル</a:t>
            </a:r>
            <a:r>
              <a:rPr kumimoji="1" lang="ja-JP" altLang="en-US" dirty="0" smtClean="0"/>
              <a:t>」とよぶ</a:t>
            </a:r>
            <a:endParaRPr kumimoji="1" lang="ja-JP" altLang="en-US" dirty="0"/>
          </a:p>
        </p:txBody>
      </p:sp>
      <p:sp>
        <p:nvSpPr>
          <p:cNvPr id="11" name="Rectangle 69"/>
          <p:cNvSpPr>
            <a:spLocks noChangeArrowheads="1"/>
          </p:cNvSpPr>
          <p:nvPr/>
        </p:nvSpPr>
        <p:spPr bwMode="auto">
          <a:xfrm>
            <a:off x="2231974"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2681979"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3131984"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3581989"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4031994" y="108897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smtClean="0">
                <a:latin typeface="+mn-lt"/>
                <a:ea typeface="+mn-ea"/>
              </a:rPr>
              <a:t>WB1</a:t>
            </a:r>
            <a:endParaRPr lang="en-US" altLang="ja-JP" sz="1600" dirty="0">
              <a:latin typeface="+mn-lt"/>
              <a:ea typeface="+mn-ea"/>
            </a:endParaRPr>
          </a:p>
        </p:txBody>
      </p:sp>
      <p:sp>
        <p:nvSpPr>
          <p:cNvPr id="17" name="Rectangle 69"/>
          <p:cNvSpPr>
            <a:spLocks noChangeArrowheads="1"/>
          </p:cNvSpPr>
          <p:nvPr/>
        </p:nvSpPr>
        <p:spPr bwMode="auto">
          <a:xfrm>
            <a:off x="2681979"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8" name="Rectangle 70"/>
          <p:cNvSpPr>
            <a:spLocks noChangeArrowheads="1"/>
          </p:cNvSpPr>
          <p:nvPr/>
        </p:nvSpPr>
        <p:spPr bwMode="auto">
          <a:xfrm>
            <a:off x="313198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9" name="Rectangle 71"/>
          <p:cNvSpPr>
            <a:spLocks noChangeArrowheads="1"/>
          </p:cNvSpPr>
          <p:nvPr/>
        </p:nvSpPr>
        <p:spPr bwMode="auto">
          <a:xfrm>
            <a:off x="3581989"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 name="Rectangle 72"/>
          <p:cNvSpPr>
            <a:spLocks noChangeArrowheads="1"/>
          </p:cNvSpPr>
          <p:nvPr/>
        </p:nvSpPr>
        <p:spPr bwMode="auto">
          <a:xfrm>
            <a:off x="403199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1" name="Rectangle 73"/>
          <p:cNvSpPr>
            <a:spLocks noChangeArrowheads="1"/>
          </p:cNvSpPr>
          <p:nvPr/>
        </p:nvSpPr>
        <p:spPr bwMode="auto">
          <a:xfrm>
            <a:off x="493200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3" name="Rectangle 69"/>
          <p:cNvSpPr>
            <a:spLocks noChangeArrowheads="1"/>
          </p:cNvSpPr>
          <p:nvPr/>
        </p:nvSpPr>
        <p:spPr bwMode="auto">
          <a:xfrm>
            <a:off x="313198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3581989"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403199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493200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5382009"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1" name="正方形/長方形 30"/>
          <p:cNvSpPr/>
          <p:nvPr/>
        </p:nvSpPr>
        <p:spPr bwMode="auto">
          <a:xfrm>
            <a:off x="971960" y="1088974"/>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smtClean="0">
                <a:solidFill>
                  <a:schemeClr val="tx1">
                    <a:lumMod val="75000"/>
                    <a:lumOff val="25000"/>
                  </a:schemeClr>
                </a:solidFill>
                <a:latin typeface="メイリオ" panose="020B0604030504040204" pitchFamily="50" charset="-128"/>
                <a:ea typeface="メイリオ" panose="020B0604030504040204" pitchFamily="50" charset="-128"/>
              </a:rPr>
              <a:t>pop</a:t>
            </a:r>
            <a:endParaRPr kumimoji="1" lang="ja-JP" altLang="en-US" sz="1600" b="1"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2" name="Rectangle 73"/>
          <p:cNvSpPr>
            <a:spLocks noChangeArrowheads="1"/>
          </p:cNvSpPr>
          <p:nvPr/>
        </p:nvSpPr>
        <p:spPr bwMode="auto">
          <a:xfrm>
            <a:off x="4481999" y="108897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smtClean="0">
                <a:latin typeface="+mn-lt"/>
                <a:ea typeface="+mn-ea"/>
              </a:rPr>
              <a:t>WB2</a:t>
            </a:r>
            <a:endParaRPr lang="en-US" altLang="ja-JP" sz="1600" dirty="0">
              <a:latin typeface="+mn-lt"/>
              <a:ea typeface="+mn-ea"/>
            </a:endParaRPr>
          </a:p>
        </p:txBody>
      </p:sp>
      <p:sp>
        <p:nvSpPr>
          <p:cNvPr id="33" name="Rectangle 69"/>
          <p:cNvSpPr>
            <a:spLocks noChangeArrowheads="1"/>
          </p:cNvSpPr>
          <p:nvPr/>
        </p:nvSpPr>
        <p:spPr bwMode="auto">
          <a:xfrm>
            <a:off x="3581989"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4" name="Rectangle 70"/>
          <p:cNvSpPr>
            <a:spLocks noChangeArrowheads="1"/>
          </p:cNvSpPr>
          <p:nvPr/>
        </p:nvSpPr>
        <p:spPr bwMode="auto">
          <a:xfrm>
            <a:off x="403199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5" name="Rectangle 71"/>
          <p:cNvSpPr>
            <a:spLocks noChangeArrowheads="1"/>
          </p:cNvSpPr>
          <p:nvPr/>
        </p:nvSpPr>
        <p:spPr bwMode="auto">
          <a:xfrm>
            <a:off x="493200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6" name="Rectangle 72"/>
          <p:cNvSpPr>
            <a:spLocks noChangeArrowheads="1"/>
          </p:cNvSpPr>
          <p:nvPr/>
        </p:nvSpPr>
        <p:spPr bwMode="auto">
          <a:xfrm>
            <a:off x="5382009"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7" name="Rectangle 73"/>
          <p:cNvSpPr>
            <a:spLocks noChangeArrowheads="1"/>
          </p:cNvSpPr>
          <p:nvPr/>
        </p:nvSpPr>
        <p:spPr bwMode="auto">
          <a:xfrm>
            <a:off x="583201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8" name="Rectangle 69"/>
          <p:cNvSpPr>
            <a:spLocks noChangeArrowheads="1"/>
          </p:cNvSpPr>
          <p:nvPr/>
        </p:nvSpPr>
        <p:spPr bwMode="auto">
          <a:xfrm>
            <a:off x="403199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9" name="Rectangle 70"/>
          <p:cNvSpPr>
            <a:spLocks noChangeArrowheads="1"/>
          </p:cNvSpPr>
          <p:nvPr/>
        </p:nvSpPr>
        <p:spPr bwMode="auto">
          <a:xfrm>
            <a:off x="493200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0" name="Rectangle 71"/>
          <p:cNvSpPr>
            <a:spLocks noChangeArrowheads="1"/>
          </p:cNvSpPr>
          <p:nvPr/>
        </p:nvSpPr>
        <p:spPr bwMode="auto">
          <a:xfrm>
            <a:off x="5382009"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1" name="Rectangle 72"/>
          <p:cNvSpPr>
            <a:spLocks noChangeArrowheads="1"/>
          </p:cNvSpPr>
          <p:nvPr/>
        </p:nvSpPr>
        <p:spPr bwMode="auto">
          <a:xfrm>
            <a:off x="583201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2" name="Rectangle 73"/>
          <p:cNvSpPr>
            <a:spLocks noChangeArrowheads="1"/>
          </p:cNvSpPr>
          <p:nvPr/>
        </p:nvSpPr>
        <p:spPr bwMode="auto">
          <a:xfrm>
            <a:off x="6282019"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3" name="Rectangle 73"/>
          <p:cNvSpPr>
            <a:spLocks noChangeArrowheads="1"/>
          </p:cNvSpPr>
          <p:nvPr/>
        </p:nvSpPr>
        <p:spPr bwMode="auto">
          <a:xfrm>
            <a:off x="4481999" y="153897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smtClean="0">
                <a:latin typeface="+mn-lt"/>
                <a:ea typeface="+mn-ea"/>
              </a:rPr>
              <a:t>bb</a:t>
            </a:r>
            <a:endParaRPr lang="en-US" altLang="ja-JP" sz="1600" dirty="0">
              <a:latin typeface="+mn-lt"/>
              <a:ea typeface="+mn-ea"/>
            </a:endParaRPr>
          </a:p>
        </p:txBody>
      </p:sp>
      <p:sp>
        <p:nvSpPr>
          <p:cNvPr id="44" name="Rectangle 73"/>
          <p:cNvSpPr>
            <a:spLocks noChangeArrowheads="1"/>
          </p:cNvSpPr>
          <p:nvPr/>
        </p:nvSpPr>
        <p:spPr bwMode="auto">
          <a:xfrm>
            <a:off x="4481999" y="198898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smtClean="0">
                <a:latin typeface="+mn-lt"/>
                <a:ea typeface="+mn-ea"/>
              </a:rPr>
              <a:t>bb</a:t>
            </a:r>
            <a:endParaRPr lang="en-US" altLang="ja-JP" sz="1600" dirty="0">
              <a:latin typeface="+mn-lt"/>
              <a:ea typeface="+mn-ea"/>
            </a:endParaRPr>
          </a:p>
        </p:txBody>
      </p:sp>
      <p:sp>
        <p:nvSpPr>
          <p:cNvPr id="45" name="Rectangle 73"/>
          <p:cNvSpPr>
            <a:spLocks noChangeArrowheads="1"/>
          </p:cNvSpPr>
          <p:nvPr/>
        </p:nvSpPr>
        <p:spPr bwMode="auto">
          <a:xfrm>
            <a:off x="4481999" y="243898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smtClean="0">
                <a:latin typeface="+mn-lt"/>
                <a:ea typeface="+mn-ea"/>
              </a:rPr>
              <a:t>bb</a:t>
            </a:r>
            <a:endParaRPr lang="en-US" altLang="ja-JP" sz="1600" dirty="0">
              <a:latin typeface="+mn-lt"/>
              <a:ea typeface="+mn-ea"/>
            </a:endParaRPr>
          </a:p>
        </p:txBody>
      </p:sp>
      <p:sp>
        <p:nvSpPr>
          <p:cNvPr id="46" name="Rectangle 73"/>
          <p:cNvSpPr>
            <a:spLocks noChangeArrowheads="1"/>
          </p:cNvSpPr>
          <p:nvPr/>
        </p:nvSpPr>
        <p:spPr bwMode="auto">
          <a:xfrm>
            <a:off x="4481999" y="288899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smtClean="0">
                <a:latin typeface="+mn-lt"/>
                <a:ea typeface="+mn-ea"/>
              </a:rPr>
              <a:t>bb</a:t>
            </a:r>
            <a:endParaRPr lang="en-US" altLang="ja-JP" sz="1600" dirty="0">
              <a:latin typeface="+mn-lt"/>
              <a:ea typeface="+mn-ea"/>
            </a:endParaRPr>
          </a:p>
        </p:txBody>
      </p:sp>
      <p:sp>
        <p:nvSpPr>
          <p:cNvPr id="47" name="Rectangle 69"/>
          <p:cNvSpPr>
            <a:spLocks noChangeArrowheads="1"/>
          </p:cNvSpPr>
          <p:nvPr/>
        </p:nvSpPr>
        <p:spPr bwMode="auto">
          <a:xfrm>
            <a:off x="4932004"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8" name="Rectangle 70"/>
          <p:cNvSpPr>
            <a:spLocks noChangeArrowheads="1"/>
          </p:cNvSpPr>
          <p:nvPr/>
        </p:nvSpPr>
        <p:spPr bwMode="auto">
          <a:xfrm>
            <a:off x="5382009"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9" name="Rectangle 71"/>
          <p:cNvSpPr>
            <a:spLocks noChangeArrowheads="1"/>
          </p:cNvSpPr>
          <p:nvPr/>
        </p:nvSpPr>
        <p:spPr bwMode="auto">
          <a:xfrm>
            <a:off x="5832014"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0" name="Rectangle 72"/>
          <p:cNvSpPr>
            <a:spLocks noChangeArrowheads="1"/>
          </p:cNvSpPr>
          <p:nvPr/>
        </p:nvSpPr>
        <p:spPr bwMode="auto">
          <a:xfrm>
            <a:off x="6282019"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1" name="Rectangle 73"/>
          <p:cNvSpPr>
            <a:spLocks noChangeArrowheads="1"/>
          </p:cNvSpPr>
          <p:nvPr/>
        </p:nvSpPr>
        <p:spPr bwMode="auto">
          <a:xfrm>
            <a:off x="6732024"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3" name="角丸四角形 52"/>
          <p:cNvSpPr/>
          <p:nvPr/>
        </p:nvSpPr>
        <p:spPr bwMode="auto">
          <a:xfrm>
            <a:off x="4429168" y="908971"/>
            <a:ext cx="450005" cy="2970033"/>
          </a:xfrm>
          <a:prstGeom prst="roundRect">
            <a:avLst/>
          </a:prstGeom>
          <a:noFill/>
          <a:ln>
            <a:headEnd/>
            <a:tailEnd type="triangle" w="sm" len="med"/>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cxnSp>
        <p:nvCxnSpPr>
          <p:cNvPr id="56" name="直線コネクタ 55"/>
          <p:cNvCxnSpPr/>
          <p:nvPr/>
        </p:nvCxnSpPr>
        <p:spPr bwMode="auto">
          <a:xfrm>
            <a:off x="1691968" y="2168986"/>
            <a:ext cx="1440088" cy="0"/>
          </a:xfrm>
          <a:prstGeom prst="line">
            <a:avLst/>
          </a:prstGeom>
          <a:noFill/>
          <a:ln w="9525" cap="flat" cmpd="sng" algn="ctr">
            <a:solidFill>
              <a:schemeClr val="tx1"/>
            </a:solidFill>
            <a:prstDash val="dash"/>
            <a:round/>
            <a:headEnd type="none" w="med" len="med"/>
            <a:tailEnd type="none" w="med" len="med"/>
          </a:ln>
          <a:effectLst/>
        </p:spPr>
      </p:cxnSp>
      <p:sp>
        <p:nvSpPr>
          <p:cNvPr id="58" name="正方形/長方形 57"/>
          <p:cNvSpPr/>
          <p:nvPr/>
        </p:nvSpPr>
        <p:spPr bwMode="auto">
          <a:xfrm>
            <a:off x="971960" y="1538979"/>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add</a:t>
            </a:r>
            <a:endPar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9" name="正方形/長方形 58"/>
          <p:cNvSpPr/>
          <p:nvPr/>
        </p:nvSpPr>
        <p:spPr bwMode="auto">
          <a:xfrm>
            <a:off x="971960" y="1988984"/>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60" name="直線コネクタ 59"/>
          <p:cNvCxnSpPr/>
          <p:nvPr/>
        </p:nvCxnSpPr>
        <p:spPr bwMode="auto">
          <a:xfrm>
            <a:off x="1691968" y="2618991"/>
            <a:ext cx="1890093" cy="0"/>
          </a:xfrm>
          <a:prstGeom prst="line">
            <a:avLst/>
          </a:prstGeom>
          <a:noFill/>
          <a:ln w="9525" cap="flat" cmpd="sng" algn="ctr">
            <a:solidFill>
              <a:schemeClr val="tx1"/>
            </a:solidFill>
            <a:prstDash val="dash"/>
            <a:round/>
            <a:headEnd type="none" w="med" len="med"/>
            <a:tailEnd type="none" w="med" len="med"/>
          </a:ln>
          <a:effectLst/>
        </p:spPr>
      </p:cxnSp>
      <p:sp>
        <p:nvSpPr>
          <p:cNvPr id="62" name="正方形/長方形 61"/>
          <p:cNvSpPr/>
          <p:nvPr/>
        </p:nvSpPr>
        <p:spPr bwMode="auto">
          <a:xfrm>
            <a:off x="971960" y="2438989"/>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63" name="直線コネクタ 62"/>
          <p:cNvCxnSpPr>
            <a:endCxn id="38" idx="1"/>
          </p:cNvCxnSpPr>
          <p:nvPr/>
        </p:nvCxnSpPr>
        <p:spPr bwMode="auto">
          <a:xfrm flipV="1">
            <a:off x="1691968" y="3068994"/>
            <a:ext cx="2340026" cy="2"/>
          </a:xfrm>
          <a:prstGeom prst="line">
            <a:avLst/>
          </a:prstGeom>
          <a:noFill/>
          <a:ln w="9525" cap="flat" cmpd="sng" algn="ctr">
            <a:solidFill>
              <a:schemeClr val="tx1"/>
            </a:solidFill>
            <a:prstDash val="dash"/>
            <a:round/>
            <a:headEnd type="none" w="med" len="med"/>
            <a:tailEnd type="none" w="med" len="med"/>
          </a:ln>
          <a:effectLst/>
        </p:spPr>
      </p:cxnSp>
      <p:sp>
        <p:nvSpPr>
          <p:cNvPr id="64" name="正方形/長方形 63"/>
          <p:cNvSpPr/>
          <p:nvPr/>
        </p:nvSpPr>
        <p:spPr bwMode="auto">
          <a:xfrm>
            <a:off x="971960" y="2888994"/>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65" name="直線コネクタ 64"/>
          <p:cNvCxnSpPr>
            <a:endCxn id="47" idx="1"/>
          </p:cNvCxnSpPr>
          <p:nvPr/>
        </p:nvCxnSpPr>
        <p:spPr bwMode="auto">
          <a:xfrm flipV="1">
            <a:off x="1691968" y="3518999"/>
            <a:ext cx="3240036" cy="2"/>
          </a:xfrm>
          <a:prstGeom prst="line">
            <a:avLst/>
          </a:prstGeom>
          <a:noFill/>
          <a:ln w="9525" cap="flat" cmpd="sng" algn="ctr">
            <a:solidFill>
              <a:schemeClr val="tx1"/>
            </a:solidFill>
            <a:prstDash val="dash"/>
            <a:round/>
            <a:headEnd type="none" w="med" len="med"/>
            <a:tailEnd type="none" w="med" len="med"/>
          </a:ln>
          <a:effectLst/>
        </p:spPr>
      </p:cxnSp>
      <p:sp>
        <p:nvSpPr>
          <p:cNvPr id="66" name="正方形/長方形 65"/>
          <p:cNvSpPr/>
          <p:nvPr/>
        </p:nvSpPr>
        <p:spPr bwMode="auto">
          <a:xfrm>
            <a:off x="971960" y="3338999"/>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52" name="直線矢印コネクタ 51"/>
          <p:cNvCxnSpPr/>
          <p:nvPr/>
        </p:nvCxnSpPr>
        <p:spPr bwMode="auto">
          <a:xfrm>
            <a:off x="4481999" y="3789004"/>
            <a:ext cx="2700030"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55" name="正方形/長方形 54"/>
          <p:cNvSpPr/>
          <p:nvPr/>
        </p:nvSpPr>
        <p:spPr bwMode="auto">
          <a:xfrm>
            <a:off x="6642023" y="2078985"/>
            <a:ext cx="1800020"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add </a:t>
            </a:r>
            <a:r>
              <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rPr>
              <a:t>以降の全処理が</a:t>
            </a:r>
            <a:endPar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endParaRPr>
          </a:p>
          <a:p>
            <a:r>
              <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rPr>
              <a:t>バブルで右に１つずれる</a:t>
            </a:r>
            <a:endPar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endParaRPr>
          </a:p>
          <a:p>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 </a:t>
            </a:r>
            <a:r>
              <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rPr>
              <a:t>１サイクル実行が</a:t>
            </a:r>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
            </a:r>
            <a:b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br>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    </a:t>
            </a:r>
            <a:r>
              <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rPr>
              <a:t>遅くなっている</a:t>
            </a:r>
            <a:endPar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788138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ストールの実現方法</a:t>
            </a:r>
            <a:endParaRPr kumimoji="1" lang="ja-JP" altLang="en-US" dirty="0"/>
          </a:p>
        </p:txBody>
      </p:sp>
      <p:sp>
        <p:nvSpPr>
          <p:cNvPr id="3" name="テキスト プレースホルダー 2"/>
          <p:cNvSpPr>
            <a:spLocks noGrp="1"/>
          </p:cNvSpPr>
          <p:nvPr>
            <p:ph type="body" sz="quarter" idx="10"/>
          </p:nvPr>
        </p:nvSpPr>
        <p:spPr>
          <a:xfrm>
            <a:off x="611956" y="4509012"/>
            <a:ext cx="8280092" cy="1799713"/>
          </a:xfrm>
        </p:spPr>
        <p:txBody>
          <a:bodyPr/>
          <a:lstStyle/>
          <a:p>
            <a:r>
              <a:rPr kumimoji="1" lang="ja-JP" altLang="en-US" dirty="0" smtClean="0"/>
              <a:t>回路的には，</a:t>
            </a:r>
            <a:r>
              <a:rPr lang="en-US" altLang="ja-JP" dirty="0" smtClean="0"/>
              <a:t>Write Enable</a:t>
            </a:r>
            <a:r>
              <a:rPr lang="ja-JP" altLang="en-US" dirty="0" smtClean="0"/>
              <a:t>（</a:t>
            </a:r>
            <a:r>
              <a:rPr lang="en-US" altLang="ja-JP" dirty="0" smtClean="0"/>
              <a:t>WE</a:t>
            </a:r>
            <a:r>
              <a:rPr lang="ja-JP" altLang="en-US" dirty="0" smtClean="0"/>
              <a:t>）つきの </a:t>
            </a:r>
            <a:r>
              <a:rPr lang="en-US" altLang="ja-JP" dirty="0" smtClean="0"/>
              <a:t>D-FF </a:t>
            </a:r>
            <a:r>
              <a:rPr lang="ja-JP" altLang="en-US" dirty="0" smtClean="0"/>
              <a:t>を使う</a:t>
            </a:r>
            <a:endParaRPr lang="en-US" altLang="ja-JP" dirty="0" smtClean="0"/>
          </a:p>
          <a:p>
            <a:pPr lvl="1"/>
            <a:r>
              <a:rPr kumimoji="1" lang="en-US" altLang="ja-JP" dirty="0" smtClean="0"/>
              <a:t>WE </a:t>
            </a:r>
            <a:r>
              <a:rPr kumimoji="1" lang="ja-JP" altLang="en-US" dirty="0" smtClean="0"/>
              <a:t>が </a:t>
            </a:r>
            <a:r>
              <a:rPr kumimoji="1" lang="en-US" altLang="ja-JP" dirty="0" smtClean="0"/>
              <a:t>0 </a:t>
            </a:r>
            <a:r>
              <a:rPr kumimoji="1" lang="ja-JP" altLang="en-US" dirty="0" smtClean="0"/>
              <a:t>のサイクルは書き込みが行われない</a:t>
            </a:r>
            <a:endParaRPr kumimoji="1" lang="en-US" altLang="ja-JP" dirty="0" smtClean="0"/>
          </a:p>
          <a:p>
            <a:pPr lvl="1"/>
            <a:r>
              <a:rPr kumimoji="1" lang="ja-JP" altLang="en-US" dirty="0" smtClean="0"/>
              <a:t>ストールさせたい時は，そのステージの </a:t>
            </a:r>
            <a:r>
              <a:rPr kumimoji="1" lang="en-US" altLang="ja-JP" dirty="0" smtClean="0"/>
              <a:t>WE </a:t>
            </a:r>
            <a:r>
              <a:rPr kumimoji="1" lang="ja-JP" altLang="en-US" dirty="0" smtClean="0"/>
              <a:t>を </a:t>
            </a:r>
            <a:r>
              <a:rPr kumimoji="1" lang="en-US" altLang="ja-JP" dirty="0" smtClean="0"/>
              <a:t>0 </a:t>
            </a:r>
            <a:r>
              <a:rPr kumimoji="1" lang="ja-JP" altLang="en-US" dirty="0" smtClean="0"/>
              <a:t>に</a:t>
            </a:r>
            <a:endParaRPr kumimoji="1" lang="ja-JP" altLang="en-US" dirty="0"/>
          </a:p>
        </p:txBody>
      </p:sp>
      <p:sp>
        <p:nvSpPr>
          <p:cNvPr id="4" name="正方形/長方形 3"/>
          <p:cNvSpPr/>
          <p:nvPr/>
        </p:nvSpPr>
        <p:spPr bwMode="auto">
          <a:xfrm>
            <a:off x="1691968" y="1988984"/>
            <a:ext cx="1440016" cy="1440016"/>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cxnSp>
        <p:nvCxnSpPr>
          <p:cNvPr id="6" name="直線矢印コネクタ 5"/>
          <p:cNvCxnSpPr/>
          <p:nvPr/>
        </p:nvCxnSpPr>
        <p:spPr bwMode="auto">
          <a:xfrm>
            <a:off x="3131984" y="2708992"/>
            <a:ext cx="360004" cy="0"/>
          </a:xfrm>
          <a:prstGeom prst="straightConnector1">
            <a:avLst/>
          </a:prstGeom>
          <a:noFill/>
          <a:ln w="9525" cap="flat" cmpd="sng" algn="ctr">
            <a:solidFill>
              <a:schemeClr val="tx1"/>
            </a:solidFill>
            <a:prstDash val="solid"/>
            <a:round/>
            <a:headEnd type="none" w="med" len="med"/>
            <a:tailEnd type="triangle"/>
          </a:ln>
          <a:effectLst/>
        </p:spPr>
      </p:cxnSp>
      <p:grpSp>
        <p:nvGrpSpPr>
          <p:cNvPr id="7" name="グループ化 6"/>
          <p:cNvGrpSpPr/>
          <p:nvPr/>
        </p:nvGrpSpPr>
        <p:grpSpPr>
          <a:xfrm>
            <a:off x="3491988" y="2348988"/>
            <a:ext cx="360004" cy="720008"/>
            <a:chOff x="2411977" y="3068996"/>
            <a:chExt cx="360004" cy="720008"/>
          </a:xfrm>
        </p:grpSpPr>
        <p:sp>
          <p:nvSpPr>
            <p:cNvPr id="8" name="正方形/長方形 7"/>
            <p:cNvSpPr/>
            <p:nvPr/>
          </p:nvSpPr>
          <p:spPr bwMode="auto">
            <a:xfrm>
              <a:off x="2411977" y="3068996"/>
              <a:ext cx="360004" cy="720008"/>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9" name="二等辺三角形 8"/>
            <p:cNvSpPr/>
            <p:nvPr/>
          </p:nvSpPr>
          <p:spPr bwMode="auto">
            <a:xfrm>
              <a:off x="2501977" y="3609002"/>
              <a:ext cx="180002" cy="180002"/>
            </a:xfrm>
            <a:prstGeom prst="triangle">
              <a:avLst/>
            </a:prstGeom>
            <a:noFill/>
            <a:ln>
              <a:headEnd/>
              <a:tailEnd type="triangle" w="sm" len="med"/>
            </a:ln>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grpSp>
      <p:cxnSp>
        <p:nvCxnSpPr>
          <p:cNvPr id="10" name="直線矢印コネクタ 9"/>
          <p:cNvCxnSpPr/>
          <p:nvPr/>
        </p:nvCxnSpPr>
        <p:spPr bwMode="auto">
          <a:xfrm>
            <a:off x="1331964" y="2708992"/>
            <a:ext cx="360004" cy="0"/>
          </a:xfrm>
          <a:prstGeom prst="straightConnector1">
            <a:avLst/>
          </a:prstGeom>
          <a:noFill/>
          <a:ln w="9525" cap="flat" cmpd="sng" algn="ctr">
            <a:solidFill>
              <a:schemeClr val="tx1"/>
            </a:solidFill>
            <a:prstDash val="solid"/>
            <a:round/>
            <a:headEnd type="none" w="med" len="med"/>
            <a:tailEnd type="triangle"/>
          </a:ln>
          <a:effectLst/>
        </p:spPr>
      </p:cxnSp>
      <p:grpSp>
        <p:nvGrpSpPr>
          <p:cNvPr id="11" name="グループ化 10"/>
          <p:cNvGrpSpPr/>
          <p:nvPr/>
        </p:nvGrpSpPr>
        <p:grpSpPr>
          <a:xfrm>
            <a:off x="6012016" y="2348988"/>
            <a:ext cx="360004" cy="720008"/>
            <a:chOff x="2411977" y="3068996"/>
            <a:chExt cx="360004" cy="720008"/>
          </a:xfrm>
        </p:grpSpPr>
        <p:sp>
          <p:nvSpPr>
            <p:cNvPr id="12" name="正方形/長方形 11"/>
            <p:cNvSpPr/>
            <p:nvPr/>
          </p:nvSpPr>
          <p:spPr bwMode="auto">
            <a:xfrm>
              <a:off x="2411977" y="3068996"/>
              <a:ext cx="360004" cy="720008"/>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13" name="二等辺三角形 12"/>
            <p:cNvSpPr/>
            <p:nvPr/>
          </p:nvSpPr>
          <p:spPr bwMode="auto">
            <a:xfrm>
              <a:off x="2501977" y="3609002"/>
              <a:ext cx="180002" cy="180002"/>
            </a:xfrm>
            <a:prstGeom prst="triangle">
              <a:avLst/>
            </a:prstGeom>
            <a:noFill/>
            <a:ln>
              <a:headEnd/>
              <a:tailEnd type="triangle" w="sm" len="med"/>
            </a:ln>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grpSp>
      <p:sp>
        <p:nvSpPr>
          <p:cNvPr id="14" name="正方形/長方形 13"/>
          <p:cNvSpPr/>
          <p:nvPr/>
        </p:nvSpPr>
        <p:spPr bwMode="auto">
          <a:xfrm>
            <a:off x="4211996" y="1988984"/>
            <a:ext cx="1440016" cy="1440016"/>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cxnSp>
        <p:nvCxnSpPr>
          <p:cNvPr id="15" name="直線矢印コネクタ 14"/>
          <p:cNvCxnSpPr/>
          <p:nvPr/>
        </p:nvCxnSpPr>
        <p:spPr bwMode="auto">
          <a:xfrm>
            <a:off x="5652012" y="2708992"/>
            <a:ext cx="360004" cy="0"/>
          </a:xfrm>
          <a:prstGeom prst="straightConnector1">
            <a:avLst/>
          </a:prstGeom>
          <a:noFill/>
          <a:ln w="9525" cap="flat" cmpd="sng" algn="ctr">
            <a:solidFill>
              <a:schemeClr val="tx1"/>
            </a:solidFill>
            <a:prstDash val="solid"/>
            <a:round/>
            <a:headEnd type="none" w="med" len="med"/>
            <a:tailEnd type="triangle"/>
          </a:ln>
          <a:effectLst/>
        </p:spPr>
      </p:cxnSp>
      <p:cxnSp>
        <p:nvCxnSpPr>
          <p:cNvPr id="16" name="直線矢印コネクタ 15"/>
          <p:cNvCxnSpPr/>
          <p:nvPr/>
        </p:nvCxnSpPr>
        <p:spPr bwMode="auto">
          <a:xfrm>
            <a:off x="3851992" y="2708992"/>
            <a:ext cx="360004" cy="0"/>
          </a:xfrm>
          <a:prstGeom prst="straightConnector1">
            <a:avLst/>
          </a:prstGeom>
          <a:noFill/>
          <a:ln w="9525" cap="flat" cmpd="sng" algn="ctr">
            <a:solidFill>
              <a:schemeClr val="tx1"/>
            </a:solidFill>
            <a:prstDash val="solid"/>
            <a:round/>
            <a:headEnd type="none" w="med" len="med"/>
            <a:tailEnd type="triangle"/>
          </a:ln>
          <a:effectLst/>
        </p:spPr>
      </p:cxnSp>
      <p:cxnSp>
        <p:nvCxnSpPr>
          <p:cNvPr id="17" name="直線矢印コネクタ 16"/>
          <p:cNvCxnSpPr/>
          <p:nvPr/>
        </p:nvCxnSpPr>
        <p:spPr bwMode="auto">
          <a:xfrm>
            <a:off x="6372020" y="2708992"/>
            <a:ext cx="360004" cy="0"/>
          </a:xfrm>
          <a:prstGeom prst="straightConnector1">
            <a:avLst/>
          </a:prstGeom>
          <a:noFill/>
          <a:ln w="9525" cap="flat" cmpd="sng" algn="ctr">
            <a:solidFill>
              <a:schemeClr val="tx1"/>
            </a:solidFill>
            <a:prstDash val="solid"/>
            <a:round/>
            <a:headEnd type="none" w="med" len="med"/>
            <a:tailEnd type="triangle"/>
          </a:ln>
          <a:effectLst/>
        </p:spPr>
      </p:cxnSp>
      <p:cxnSp>
        <p:nvCxnSpPr>
          <p:cNvPr id="18" name="直線矢印コネクタ 17"/>
          <p:cNvCxnSpPr>
            <a:endCxn id="8" idx="0"/>
          </p:cNvCxnSpPr>
          <p:nvPr/>
        </p:nvCxnSpPr>
        <p:spPr bwMode="auto">
          <a:xfrm>
            <a:off x="3671990" y="1988984"/>
            <a:ext cx="0" cy="360004"/>
          </a:xfrm>
          <a:prstGeom prst="straightConnector1">
            <a:avLst/>
          </a:prstGeom>
          <a:noFill/>
          <a:ln w="9525" cap="flat" cmpd="sng" algn="ctr">
            <a:solidFill>
              <a:schemeClr val="tx1"/>
            </a:solidFill>
            <a:prstDash val="solid"/>
            <a:round/>
            <a:headEnd type="none" w="med" len="med"/>
            <a:tailEnd type="triangle"/>
          </a:ln>
          <a:effectLst/>
        </p:spPr>
      </p:cxnSp>
      <p:cxnSp>
        <p:nvCxnSpPr>
          <p:cNvPr id="21" name="直線矢印コネクタ 20"/>
          <p:cNvCxnSpPr/>
          <p:nvPr/>
        </p:nvCxnSpPr>
        <p:spPr bwMode="auto">
          <a:xfrm>
            <a:off x="6192018" y="1988984"/>
            <a:ext cx="0" cy="360004"/>
          </a:xfrm>
          <a:prstGeom prst="straightConnector1">
            <a:avLst/>
          </a:prstGeom>
          <a:noFill/>
          <a:ln w="9525" cap="flat" cmpd="sng" algn="ctr">
            <a:solidFill>
              <a:schemeClr val="tx1"/>
            </a:solidFill>
            <a:prstDash val="solid"/>
            <a:round/>
            <a:headEnd type="none" w="med" len="med"/>
            <a:tailEnd type="triangle"/>
          </a:ln>
          <a:effectLst/>
        </p:spPr>
      </p:cxnSp>
      <p:sp>
        <p:nvSpPr>
          <p:cNvPr id="22" name="正方形/長方形 21"/>
          <p:cNvSpPr/>
          <p:nvPr/>
        </p:nvSpPr>
        <p:spPr bwMode="auto">
          <a:xfrm>
            <a:off x="3311986" y="1628980"/>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smtClean="0">
                <a:solidFill>
                  <a:schemeClr val="tx1">
                    <a:lumMod val="75000"/>
                    <a:lumOff val="25000"/>
                  </a:schemeClr>
                </a:solidFill>
                <a:latin typeface="メイリオ" panose="020B0604030504040204" pitchFamily="50" charset="-128"/>
                <a:ea typeface="メイリオ" panose="020B0604030504040204" pitchFamily="50" charset="-128"/>
              </a:rPr>
              <a:t>WE</a:t>
            </a:r>
            <a:endParaRPr kumimoji="1" lang="ja-JP" altLang="en-US" sz="1600" b="1"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3" name="正方形/長方形 22"/>
          <p:cNvSpPr/>
          <p:nvPr/>
        </p:nvSpPr>
        <p:spPr bwMode="auto">
          <a:xfrm>
            <a:off x="5832014" y="1628980"/>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smtClean="0">
                <a:solidFill>
                  <a:schemeClr val="tx1">
                    <a:lumMod val="75000"/>
                    <a:lumOff val="25000"/>
                  </a:schemeClr>
                </a:solidFill>
                <a:latin typeface="メイリオ" panose="020B0604030504040204" pitchFamily="50" charset="-128"/>
                <a:ea typeface="メイリオ" panose="020B0604030504040204" pitchFamily="50" charset="-128"/>
              </a:rPr>
              <a:t>WE</a:t>
            </a:r>
            <a:endParaRPr kumimoji="1" lang="ja-JP" altLang="en-US" sz="1600" b="1"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343054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WE </a:t>
            </a:r>
            <a:r>
              <a:rPr lang="ja-JP" altLang="en-US" dirty="0" smtClean="0"/>
              <a:t>つき </a:t>
            </a:r>
            <a:r>
              <a:rPr lang="en-US" altLang="ja-JP" dirty="0" smtClean="0"/>
              <a:t>D-FF </a:t>
            </a:r>
            <a:r>
              <a:rPr lang="ja-JP" altLang="en-US" dirty="0" smtClean="0"/>
              <a:t>の実現方法</a:t>
            </a:r>
            <a:endParaRPr kumimoji="1" lang="ja-JP" altLang="en-US" dirty="0"/>
          </a:p>
        </p:txBody>
      </p:sp>
      <p:sp>
        <p:nvSpPr>
          <p:cNvPr id="3" name="テキスト プレースホルダー 2"/>
          <p:cNvSpPr>
            <a:spLocks noGrp="1"/>
          </p:cNvSpPr>
          <p:nvPr>
            <p:ph type="body" sz="quarter" idx="10"/>
          </p:nvPr>
        </p:nvSpPr>
        <p:spPr>
          <a:xfrm>
            <a:off x="521955" y="3789004"/>
            <a:ext cx="8280092" cy="1799713"/>
          </a:xfrm>
        </p:spPr>
        <p:txBody>
          <a:bodyPr/>
          <a:lstStyle/>
          <a:p>
            <a:r>
              <a:rPr kumimoji="1" lang="ja-JP" altLang="en-US" dirty="0" smtClean="0"/>
              <a:t>たとえば </a:t>
            </a:r>
            <a:r>
              <a:rPr kumimoji="1" lang="en-US" altLang="ja-JP" dirty="0" smtClean="0"/>
              <a:t>D-FF </a:t>
            </a:r>
            <a:r>
              <a:rPr kumimoji="1" lang="ja-JP" altLang="en-US" dirty="0" smtClean="0"/>
              <a:t>とマルチプレクサで作れる</a:t>
            </a:r>
            <a:endParaRPr kumimoji="1" lang="en-US" altLang="ja-JP" dirty="0" smtClean="0"/>
          </a:p>
          <a:p>
            <a:pPr lvl="1"/>
            <a:r>
              <a:rPr kumimoji="1" lang="en-US" altLang="ja-JP" dirty="0" smtClean="0"/>
              <a:t>WE </a:t>
            </a:r>
            <a:r>
              <a:rPr kumimoji="1" lang="ja-JP" altLang="en-US" dirty="0" smtClean="0"/>
              <a:t>が </a:t>
            </a:r>
            <a:r>
              <a:rPr kumimoji="1" lang="en-US" altLang="ja-JP" dirty="0" smtClean="0"/>
              <a:t>0 </a:t>
            </a:r>
            <a:r>
              <a:rPr kumimoji="1" lang="ja-JP" altLang="en-US" dirty="0" smtClean="0"/>
              <a:t>の時は，その時の自分自身の出力を書き込む</a:t>
            </a:r>
            <a:endParaRPr kumimoji="1" lang="ja-JP" altLang="en-US" dirty="0"/>
          </a:p>
        </p:txBody>
      </p:sp>
      <p:sp>
        <p:nvSpPr>
          <p:cNvPr id="30" name="正方形/長方形 29"/>
          <p:cNvSpPr/>
          <p:nvPr/>
        </p:nvSpPr>
        <p:spPr bwMode="auto">
          <a:xfrm>
            <a:off x="3761991" y="2168986"/>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smtClean="0">
                <a:solidFill>
                  <a:schemeClr val="tx1">
                    <a:lumMod val="75000"/>
                    <a:lumOff val="25000"/>
                  </a:schemeClr>
                </a:solidFill>
                <a:latin typeface="メイリオ" panose="020B0604030504040204" pitchFamily="50" charset="-128"/>
                <a:ea typeface="メイリオ" panose="020B0604030504040204" pitchFamily="50" charset="-128"/>
              </a:rPr>
              <a:t>WE</a:t>
            </a:r>
            <a:endParaRPr kumimoji="1" lang="ja-JP" altLang="en-US" sz="1600" b="1"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35" name="グループ化 34"/>
          <p:cNvGrpSpPr/>
          <p:nvPr/>
        </p:nvGrpSpPr>
        <p:grpSpPr>
          <a:xfrm>
            <a:off x="3671990" y="2438989"/>
            <a:ext cx="1620018" cy="1260013"/>
            <a:chOff x="3761991" y="1718981"/>
            <a:chExt cx="1620018" cy="1260013"/>
          </a:xfrm>
        </p:grpSpPr>
        <p:cxnSp>
          <p:nvCxnSpPr>
            <p:cNvPr id="24" name="直線矢印コネクタ 23"/>
            <p:cNvCxnSpPr/>
            <p:nvPr/>
          </p:nvCxnSpPr>
          <p:spPr bwMode="auto">
            <a:xfrm>
              <a:off x="3761991" y="2258987"/>
              <a:ext cx="360004" cy="0"/>
            </a:xfrm>
            <a:prstGeom prst="straightConnector1">
              <a:avLst/>
            </a:prstGeom>
            <a:noFill/>
            <a:ln w="9525" cap="flat" cmpd="sng" algn="ctr">
              <a:solidFill>
                <a:schemeClr val="tx1"/>
              </a:solidFill>
              <a:prstDash val="solid"/>
              <a:round/>
              <a:headEnd type="none" w="med" len="med"/>
              <a:tailEnd type="triangle"/>
            </a:ln>
            <a:effectLst/>
          </p:spPr>
        </p:cxnSp>
        <p:grpSp>
          <p:nvGrpSpPr>
            <p:cNvPr id="25" name="グループ化 24"/>
            <p:cNvGrpSpPr/>
            <p:nvPr/>
          </p:nvGrpSpPr>
          <p:grpSpPr>
            <a:xfrm>
              <a:off x="4572000" y="1988984"/>
              <a:ext cx="360004" cy="720008"/>
              <a:chOff x="2411977" y="3068996"/>
              <a:chExt cx="360004" cy="720008"/>
            </a:xfrm>
          </p:grpSpPr>
          <p:sp>
            <p:nvSpPr>
              <p:cNvPr id="26" name="正方形/長方形 25"/>
              <p:cNvSpPr/>
              <p:nvPr/>
            </p:nvSpPr>
            <p:spPr bwMode="auto">
              <a:xfrm>
                <a:off x="2411977" y="3068996"/>
                <a:ext cx="360004" cy="720008"/>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27" name="二等辺三角形 26"/>
              <p:cNvSpPr/>
              <p:nvPr/>
            </p:nvSpPr>
            <p:spPr bwMode="auto">
              <a:xfrm>
                <a:off x="2501977" y="3609002"/>
                <a:ext cx="180002" cy="180002"/>
              </a:xfrm>
              <a:prstGeom prst="triangle">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grpSp>
        <p:cxnSp>
          <p:nvCxnSpPr>
            <p:cNvPr id="28" name="直線矢印コネクタ 27"/>
            <p:cNvCxnSpPr/>
            <p:nvPr/>
          </p:nvCxnSpPr>
          <p:spPr bwMode="auto">
            <a:xfrm>
              <a:off x="4932004" y="2348988"/>
              <a:ext cx="450005" cy="0"/>
            </a:xfrm>
            <a:prstGeom prst="straightConnector1">
              <a:avLst/>
            </a:prstGeom>
            <a:noFill/>
            <a:ln w="9525" cap="flat" cmpd="sng" algn="ctr">
              <a:solidFill>
                <a:schemeClr val="tx1"/>
              </a:solidFill>
              <a:prstDash val="solid"/>
              <a:round/>
              <a:headEnd type="none" w="med" len="med"/>
              <a:tailEnd type="triangle"/>
            </a:ln>
            <a:effectLst/>
          </p:spPr>
        </p:cxnSp>
        <p:cxnSp>
          <p:nvCxnSpPr>
            <p:cNvPr id="29" name="直線矢印コネクタ 28"/>
            <p:cNvCxnSpPr/>
            <p:nvPr/>
          </p:nvCxnSpPr>
          <p:spPr bwMode="auto">
            <a:xfrm>
              <a:off x="4211996" y="1718981"/>
              <a:ext cx="0" cy="360004"/>
            </a:xfrm>
            <a:prstGeom prst="straightConnector1">
              <a:avLst/>
            </a:prstGeom>
            <a:noFill/>
            <a:ln w="9525" cap="flat" cmpd="sng" algn="ctr">
              <a:solidFill>
                <a:schemeClr val="tx1"/>
              </a:solidFill>
              <a:prstDash val="solid"/>
              <a:round/>
              <a:headEnd type="none" w="med" len="med"/>
              <a:tailEnd type="triangle"/>
            </a:ln>
            <a:effectLst/>
          </p:spPr>
        </p:cxnSp>
        <p:sp>
          <p:nvSpPr>
            <p:cNvPr id="31" name="フローチャート: 手作業 30"/>
            <p:cNvSpPr/>
            <p:nvPr/>
          </p:nvSpPr>
          <p:spPr bwMode="auto">
            <a:xfrm rot="16200000">
              <a:off x="3851992" y="2258987"/>
              <a:ext cx="720008" cy="180001"/>
            </a:xfrm>
            <a:prstGeom prst="flowChartManualOperation">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vert="vert" rtlCol="0" anchor="ctr"/>
            <a:lstStyle/>
            <a:p>
              <a:pPr algn="ctr"/>
              <a:endParaRPr kumimoji="1" lang="en-US" altLang="ja-JP" sz="1400" dirty="0" smtClean="0">
                <a:ea typeface="メイリオ" panose="020B0604030504040204" pitchFamily="50" charset="-128"/>
              </a:endParaRPr>
            </a:p>
          </p:txBody>
        </p:sp>
        <p:sp>
          <p:nvSpPr>
            <p:cNvPr id="32" name="Freeform 10"/>
            <p:cNvSpPr>
              <a:spLocks/>
            </p:cNvSpPr>
            <p:nvPr/>
          </p:nvSpPr>
          <p:spPr bwMode="auto">
            <a:xfrm flipH="1">
              <a:off x="3851992" y="2348987"/>
              <a:ext cx="1260014"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cs typeface="Times New Roman" pitchFamily="18" charset="0"/>
              </a:endParaRPr>
            </a:p>
          </p:txBody>
        </p:sp>
        <p:sp>
          <p:nvSpPr>
            <p:cNvPr id="33" name="Freeform 10"/>
            <p:cNvSpPr>
              <a:spLocks/>
            </p:cNvSpPr>
            <p:nvPr/>
          </p:nvSpPr>
          <p:spPr bwMode="auto">
            <a:xfrm flipV="1">
              <a:off x="3851992" y="2528989"/>
              <a:ext cx="270002"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cs typeface="Times New Roman" pitchFamily="18" charset="0"/>
              </a:endParaRPr>
            </a:p>
          </p:txBody>
        </p:sp>
        <p:cxnSp>
          <p:nvCxnSpPr>
            <p:cNvPr id="34" name="直線矢印コネクタ 33"/>
            <p:cNvCxnSpPr>
              <a:stCxn id="31" idx="2"/>
            </p:cNvCxnSpPr>
            <p:nvPr/>
          </p:nvCxnSpPr>
          <p:spPr bwMode="auto">
            <a:xfrm>
              <a:off x="4301997" y="2348988"/>
              <a:ext cx="270003" cy="0"/>
            </a:xfrm>
            <a:prstGeom prst="straightConnector1">
              <a:avLst/>
            </a:prstGeom>
            <a:noFill/>
            <a:ln w="952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9473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構造ハザードの解決方法</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smtClean="0"/>
              <a:t>解決方法</a:t>
            </a:r>
            <a:endParaRPr kumimoji="1" lang="en-US" altLang="ja-JP" dirty="0" smtClean="0"/>
          </a:p>
          <a:p>
            <a:pPr marL="817200" lvl="1" indent="-457200">
              <a:buFont typeface="+mj-lt"/>
              <a:buAutoNum type="arabicPeriod"/>
            </a:pPr>
            <a:r>
              <a:rPr kumimoji="1" lang="ja-JP" altLang="en-US" dirty="0" smtClean="0"/>
              <a:t>ハードウェアの増強</a:t>
            </a:r>
            <a:endParaRPr kumimoji="1" lang="en-US" altLang="ja-JP" dirty="0" smtClean="0"/>
          </a:p>
          <a:p>
            <a:pPr marL="817200" lvl="1" indent="-457200">
              <a:buFont typeface="+mj-lt"/>
              <a:buAutoNum type="arabicPeriod"/>
            </a:pPr>
            <a:r>
              <a:rPr kumimoji="1" lang="ja-JP" altLang="en-US" dirty="0" smtClean="0"/>
              <a:t>時分割処理</a:t>
            </a:r>
            <a:endParaRPr kumimoji="1" lang="en-US" altLang="ja-JP" dirty="0" smtClean="0"/>
          </a:p>
          <a:p>
            <a:pPr marL="817200" lvl="1" indent="-457200">
              <a:buFont typeface="+mj-lt"/>
              <a:buAutoNum type="arabicPeriod"/>
            </a:pPr>
            <a:r>
              <a:rPr kumimoji="1" lang="ja-JP" altLang="en-US" b="1" dirty="0" smtClean="0"/>
              <a:t>マイクロ命令への変換</a:t>
            </a:r>
            <a:endParaRPr kumimoji="1" lang="ja-JP" altLang="en-US" b="1" dirty="0"/>
          </a:p>
        </p:txBody>
      </p:sp>
    </p:spTree>
    <p:extLst>
      <p:ext uri="{BB962C8B-B14F-4D97-AF65-F5344CB8AC3E}">
        <p14:creationId xmlns:p14="http://schemas.microsoft.com/office/powerpoint/2010/main" val="15304427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解決</a:t>
            </a:r>
            <a:r>
              <a:rPr lang="ja-JP" altLang="en-US" dirty="0" smtClean="0"/>
              <a:t>方法３：マイクロ命令への変換</a:t>
            </a:r>
            <a:endParaRPr kumimoji="1" lang="ja-JP" altLang="en-US" dirty="0"/>
          </a:p>
        </p:txBody>
      </p:sp>
      <p:sp>
        <p:nvSpPr>
          <p:cNvPr id="3" name="テキスト プレースホルダー 2"/>
          <p:cNvSpPr>
            <a:spLocks noGrp="1"/>
          </p:cNvSpPr>
          <p:nvPr>
            <p:ph type="body" sz="quarter" idx="10"/>
          </p:nvPr>
        </p:nvSpPr>
        <p:spPr>
          <a:xfrm>
            <a:off x="251952" y="1088974"/>
            <a:ext cx="8820098" cy="5219751"/>
          </a:xfrm>
        </p:spPr>
        <p:txBody>
          <a:bodyPr/>
          <a:lstStyle/>
          <a:p>
            <a:r>
              <a:rPr kumimoji="1" lang="ja-JP" altLang="en-US" dirty="0" smtClean="0"/>
              <a:t>複数の</a:t>
            </a:r>
            <a:r>
              <a:rPr kumimoji="1" lang="ja-JP" altLang="en-US" dirty="0" smtClean="0">
                <a:solidFill>
                  <a:schemeClr val="accent5"/>
                </a:solidFill>
              </a:rPr>
              <a:t>マイクロ命令</a:t>
            </a:r>
            <a:r>
              <a:rPr kumimoji="1" lang="ja-JP" altLang="en-US" dirty="0" smtClean="0"/>
              <a:t>に分解して実行</a:t>
            </a:r>
            <a:endParaRPr kumimoji="1" lang="en-US" altLang="ja-JP" dirty="0" smtClean="0"/>
          </a:p>
          <a:p>
            <a:pPr lvl="1"/>
            <a:r>
              <a:rPr kumimoji="1" lang="ja-JP" altLang="en-US" dirty="0" smtClean="0"/>
              <a:t>マイクロ命令：</a:t>
            </a:r>
            <a:r>
              <a:rPr kumimoji="1" lang="en-US" altLang="ja-JP" dirty="0" smtClean="0"/>
              <a:t>CPU </a:t>
            </a:r>
            <a:r>
              <a:rPr kumimoji="1" lang="ja-JP" altLang="en-US" dirty="0" smtClean="0"/>
              <a:t>の内部でのみ使われる命令</a:t>
            </a:r>
            <a:endParaRPr kumimoji="1" lang="en-US" altLang="ja-JP" dirty="0" smtClean="0"/>
          </a:p>
          <a:p>
            <a:pPr lvl="2"/>
            <a:r>
              <a:rPr kumimoji="1" lang="ja-JP" altLang="en-US" dirty="0" smtClean="0"/>
              <a:t>プログラマからは全く見えない</a:t>
            </a:r>
            <a:endParaRPr kumimoji="1" lang="en-US" altLang="ja-JP" dirty="0" smtClean="0"/>
          </a:p>
          <a:p>
            <a:pPr lvl="1"/>
            <a:r>
              <a:rPr lang="ja-JP" altLang="en-US" dirty="0" smtClean="0"/>
              <a:t>マイクロ命令は，構造</a:t>
            </a:r>
            <a:r>
              <a:rPr lang="ja-JP" altLang="en-US" dirty="0"/>
              <a:t>ハザードを起こさない</a:t>
            </a:r>
            <a:r>
              <a:rPr lang="ja-JP" altLang="en-US" dirty="0" smtClean="0"/>
              <a:t>よう設計しておく</a:t>
            </a:r>
            <a:endParaRPr lang="en-US" altLang="ja-JP" dirty="0" smtClean="0"/>
          </a:p>
          <a:p>
            <a:r>
              <a:rPr kumimoji="1" lang="ja-JP" altLang="en-US" dirty="0" smtClean="0"/>
              <a:t>現代の </a:t>
            </a:r>
            <a:r>
              <a:rPr kumimoji="1" lang="en-US" altLang="ja-JP" dirty="0" smtClean="0"/>
              <a:t>x86 </a:t>
            </a:r>
            <a:r>
              <a:rPr kumimoji="1" lang="ja-JP" altLang="en-US" dirty="0" smtClean="0"/>
              <a:t>や </a:t>
            </a:r>
            <a:r>
              <a:rPr kumimoji="1" lang="en-US" altLang="ja-JP" dirty="0" smtClean="0"/>
              <a:t>ARM </a:t>
            </a:r>
            <a:r>
              <a:rPr kumimoji="1" lang="ja-JP" altLang="en-US" dirty="0" smtClean="0"/>
              <a:t>は，主にこの方法を採用している</a:t>
            </a:r>
            <a:endParaRPr kumimoji="1" lang="en-US" altLang="ja-JP" dirty="0" smtClean="0"/>
          </a:p>
        </p:txBody>
      </p:sp>
    </p:spTree>
    <p:extLst>
      <p:ext uri="{BB962C8B-B14F-4D97-AF65-F5344CB8AC3E}">
        <p14:creationId xmlns:p14="http://schemas.microsoft.com/office/powerpoint/2010/main" val="2783649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マイクロ命令への変換の例</a:t>
            </a:r>
            <a:endParaRPr kumimoji="1" lang="ja-JP" altLang="en-US" dirty="0"/>
          </a:p>
        </p:txBody>
      </p:sp>
      <p:sp>
        <p:nvSpPr>
          <p:cNvPr id="3" name="テキスト プレースホルダー 2"/>
          <p:cNvSpPr>
            <a:spLocks noGrp="1"/>
          </p:cNvSpPr>
          <p:nvPr>
            <p:ph type="body" sz="quarter" idx="10"/>
          </p:nvPr>
        </p:nvSpPr>
        <p:spPr>
          <a:xfrm>
            <a:off x="611956" y="1088974"/>
            <a:ext cx="8460094" cy="5219751"/>
          </a:xfrm>
        </p:spPr>
        <p:txBody>
          <a:bodyPr/>
          <a:lstStyle/>
          <a:p>
            <a:r>
              <a:rPr lang="en-US" altLang="ja-JP" dirty="0" err="1" smtClean="0"/>
              <a:t>mov</a:t>
            </a:r>
            <a:r>
              <a:rPr lang="en-US" altLang="ja-JP" dirty="0" smtClean="0"/>
              <a:t> </a:t>
            </a:r>
            <a:r>
              <a:rPr lang="en-US" altLang="ja-JP" dirty="0"/>
              <a:t>[rs1]</a:t>
            </a:r>
            <a:r>
              <a:rPr lang="ja-JP" altLang="en-US" dirty="0"/>
              <a:t>→</a:t>
            </a:r>
            <a:r>
              <a:rPr lang="en-US" altLang="ja-JP" dirty="0"/>
              <a:t>[rs2]</a:t>
            </a:r>
          </a:p>
          <a:p>
            <a:pPr marL="817200" lvl="1" indent="-457200">
              <a:buFont typeface="+mj-lt"/>
              <a:buAutoNum type="arabicPeriod"/>
            </a:pPr>
            <a:r>
              <a:rPr lang="en-US" altLang="ja-JP" dirty="0" err="1" smtClean="0"/>
              <a:t>ld</a:t>
            </a:r>
            <a:r>
              <a:rPr lang="en-US" altLang="ja-JP" dirty="0" smtClean="0"/>
              <a:t> [rs1]</a:t>
            </a:r>
            <a:r>
              <a:rPr lang="ja-JP" altLang="en-US" dirty="0" smtClean="0"/>
              <a:t>→</a:t>
            </a:r>
            <a:r>
              <a:rPr lang="en-US" altLang="ja-JP" dirty="0" err="1" smtClean="0">
                <a:solidFill>
                  <a:schemeClr val="accent5"/>
                </a:solidFill>
              </a:rPr>
              <a:t>rt</a:t>
            </a:r>
            <a:endParaRPr lang="en-US" altLang="ja-JP" dirty="0" smtClean="0">
              <a:solidFill>
                <a:schemeClr val="accent5"/>
              </a:solidFill>
            </a:endParaRPr>
          </a:p>
          <a:p>
            <a:pPr marL="817200" lvl="1" indent="-457200">
              <a:buFont typeface="+mj-lt"/>
              <a:buAutoNum type="arabicPeriod"/>
            </a:pPr>
            <a:r>
              <a:rPr lang="en-US" altLang="ja-JP" dirty="0" err="1" smtClean="0"/>
              <a:t>st</a:t>
            </a:r>
            <a:r>
              <a:rPr lang="en-US" altLang="ja-JP" dirty="0" smtClean="0"/>
              <a:t> </a:t>
            </a:r>
            <a:r>
              <a:rPr lang="en-US" altLang="ja-JP" dirty="0" err="1" smtClean="0">
                <a:solidFill>
                  <a:schemeClr val="accent5"/>
                </a:solidFill>
              </a:rPr>
              <a:t>rt</a:t>
            </a:r>
            <a:r>
              <a:rPr lang="ja-JP" altLang="en-US" dirty="0" smtClean="0"/>
              <a:t>→</a:t>
            </a:r>
            <a:r>
              <a:rPr lang="en-US" altLang="ja-JP" dirty="0" smtClean="0"/>
              <a:t>[rs2]</a:t>
            </a:r>
            <a:endParaRPr lang="en-US" altLang="ja-JP" dirty="0"/>
          </a:p>
          <a:p>
            <a:r>
              <a:rPr lang="en-US" altLang="ja-JP" dirty="0"/>
              <a:t>pop</a:t>
            </a:r>
          </a:p>
          <a:p>
            <a:pPr marL="817200" lvl="1" indent="-457200">
              <a:buFont typeface="+mj-lt"/>
              <a:buAutoNum type="arabicPeriod"/>
            </a:pPr>
            <a:r>
              <a:rPr lang="en-US" altLang="ja-JP" dirty="0" smtClean="0"/>
              <a:t>add rs1+1</a:t>
            </a:r>
            <a:r>
              <a:rPr lang="ja-JP" altLang="en-US" dirty="0" smtClean="0"/>
              <a:t>→</a:t>
            </a:r>
            <a:r>
              <a:rPr lang="en-US" altLang="ja-JP" dirty="0" err="1" smtClean="0">
                <a:solidFill>
                  <a:schemeClr val="accent5"/>
                </a:solidFill>
              </a:rPr>
              <a:t>rt</a:t>
            </a:r>
            <a:endParaRPr lang="en-US" altLang="ja-JP" dirty="0" smtClean="0">
              <a:solidFill>
                <a:schemeClr val="accent5"/>
              </a:solidFill>
            </a:endParaRPr>
          </a:p>
          <a:p>
            <a:pPr marL="817200" lvl="1" indent="-457200">
              <a:buFont typeface="+mj-lt"/>
              <a:buAutoNum type="arabicPeriod"/>
            </a:pPr>
            <a:r>
              <a:rPr lang="en-US" altLang="ja-JP" dirty="0" err="1" smtClean="0"/>
              <a:t>ld</a:t>
            </a:r>
            <a:r>
              <a:rPr lang="en-US" altLang="ja-JP" dirty="0" smtClean="0"/>
              <a:t> [</a:t>
            </a:r>
            <a:r>
              <a:rPr lang="en-US" altLang="ja-JP" dirty="0" err="1" smtClean="0">
                <a:solidFill>
                  <a:schemeClr val="accent5"/>
                </a:solidFill>
              </a:rPr>
              <a:t>rt</a:t>
            </a:r>
            <a:r>
              <a:rPr lang="en-US" altLang="ja-JP" dirty="0" smtClean="0"/>
              <a:t>]</a:t>
            </a:r>
            <a:r>
              <a:rPr lang="ja-JP" altLang="en-US" dirty="0" smtClean="0"/>
              <a:t>→</a:t>
            </a:r>
            <a:r>
              <a:rPr lang="en-US" altLang="ja-JP" dirty="0" err="1" smtClean="0"/>
              <a:t>rd</a:t>
            </a:r>
            <a:endParaRPr lang="en-US" altLang="ja-JP" dirty="0"/>
          </a:p>
          <a:p>
            <a:r>
              <a:rPr lang="en-US" altLang="ja-JP" dirty="0" err="1"/>
              <a:t>ld_inc</a:t>
            </a:r>
            <a:r>
              <a:rPr lang="en-US" altLang="ja-JP" dirty="0"/>
              <a:t> [rs1]+1</a:t>
            </a:r>
            <a:r>
              <a:rPr lang="ja-JP" altLang="en-US" dirty="0"/>
              <a:t>→</a:t>
            </a:r>
            <a:r>
              <a:rPr lang="en-US" altLang="ja-JP" dirty="0" err="1"/>
              <a:t>rd</a:t>
            </a:r>
            <a:r>
              <a:rPr lang="en-US" altLang="ja-JP" dirty="0"/>
              <a:t>  </a:t>
            </a:r>
            <a:endParaRPr lang="en-US" altLang="ja-JP" dirty="0" smtClean="0"/>
          </a:p>
          <a:p>
            <a:pPr marL="817200" lvl="1" indent="-457200">
              <a:buFont typeface="+mj-lt"/>
              <a:buAutoNum type="arabicPeriod"/>
            </a:pPr>
            <a:r>
              <a:rPr lang="en-US" altLang="ja-JP" dirty="0" err="1" smtClean="0"/>
              <a:t>ld</a:t>
            </a:r>
            <a:r>
              <a:rPr lang="en-US" altLang="ja-JP" dirty="0" smtClean="0"/>
              <a:t> </a:t>
            </a:r>
            <a:r>
              <a:rPr lang="en-US" altLang="ja-JP" dirty="0"/>
              <a:t>[</a:t>
            </a:r>
            <a:r>
              <a:rPr lang="en-US" altLang="ja-JP" dirty="0" smtClean="0"/>
              <a:t>rs1]</a:t>
            </a:r>
            <a:r>
              <a:rPr lang="ja-JP" altLang="en-US" dirty="0" smtClean="0"/>
              <a:t>→</a:t>
            </a:r>
            <a:r>
              <a:rPr lang="en-US" altLang="ja-JP" dirty="0" err="1" smtClean="0">
                <a:solidFill>
                  <a:schemeClr val="accent5"/>
                </a:solidFill>
              </a:rPr>
              <a:t>rt</a:t>
            </a:r>
            <a:endParaRPr lang="en-US" altLang="ja-JP" dirty="0" smtClean="0">
              <a:solidFill>
                <a:schemeClr val="accent5"/>
              </a:solidFill>
            </a:endParaRPr>
          </a:p>
          <a:p>
            <a:pPr marL="817200" lvl="1" indent="-457200">
              <a:buFont typeface="+mj-lt"/>
              <a:buAutoNum type="arabicPeriod"/>
            </a:pPr>
            <a:r>
              <a:rPr lang="en-US" altLang="ja-JP" dirty="0" smtClean="0"/>
              <a:t>add </a:t>
            </a:r>
            <a:r>
              <a:rPr lang="en-US" altLang="ja-JP" dirty="0" smtClean="0">
                <a:solidFill>
                  <a:schemeClr val="accent5"/>
                </a:solidFill>
              </a:rPr>
              <a:t>rt</a:t>
            </a:r>
            <a:r>
              <a:rPr lang="en-US" altLang="ja-JP" dirty="0" smtClean="0"/>
              <a:t>+1</a:t>
            </a:r>
            <a:r>
              <a:rPr lang="ja-JP" altLang="en-US" dirty="0" smtClean="0"/>
              <a:t>→</a:t>
            </a:r>
            <a:r>
              <a:rPr lang="en-US" altLang="ja-JP" dirty="0" err="1" smtClean="0"/>
              <a:t>rd</a:t>
            </a:r>
            <a:endParaRPr lang="en-US" altLang="ja-JP" dirty="0" smtClean="0"/>
          </a:p>
          <a:p>
            <a:pPr marL="0" indent="0">
              <a:buNone/>
            </a:pPr>
            <a:r>
              <a:rPr lang="en-US" altLang="ja-JP" dirty="0" err="1" smtClean="0">
                <a:solidFill>
                  <a:schemeClr val="accent5"/>
                </a:solidFill>
              </a:rPr>
              <a:t>rt</a:t>
            </a:r>
            <a:r>
              <a:rPr lang="en-US" altLang="ja-JP" dirty="0" smtClean="0">
                <a:solidFill>
                  <a:schemeClr val="accent5"/>
                </a:solidFill>
              </a:rPr>
              <a:t> </a:t>
            </a:r>
            <a:r>
              <a:rPr lang="ja-JP" altLang="en-US" dirty="0" smtClean="0"/>
              <a:t>はプログラマから見えない </a:t>
            </a:r>
            <a:r>
              <a:rPr lang="en-US" altLang="ja-JP" dirty="0" smtClean="0"/>
              <a:t>CPU </a:t>
            </a:r>
            <a:r>
              <a:rPr lang="ja-JP" altLang="en-US" dirty="0" smtClean="0"/>
              <a:t>内部にある中間結果を保持するレジスタ</a:t>
            </a:r>
            <a:endParaRPr lang="en-US" altLang="ja-JP" dirty="0"/>
          </a:p>
        </p:txBody>
      </p:sp>
    </p:spTree>
    <p:extLst>
      <p:ext uri="{BB962C8B-B14F-4D97-AF65-F5344CB8AC3E}">
        <p14:creationId xmlns:p14="http://schemas.microsoft.com/office/powerpoint/2010/main" val="1841557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質問とか回答など</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あまり</a:t>
            </a:r>
            <a:r>
              <a:rPr lang="en-US" altLang="ja-JP" dirty="0"/>
              <a:t>FPGA</a:t>
            </a:r>
            <a:r>
              <a:rPr lang="ja-JP" altLang="en-US" dirty="0"/>
              <a:t>に明るくないのですが、</a:t>
            </a:r>
            <a:r>
              <a:rPr lang="en-US" altLang="ja-JP" dirty="0"/>
              <a:t>FPGA</a:t>
            </a:r>
            <a:r>
              <a:rPr lang="ja-JP" altLang="en-US" dirty="0"/>
              <a:t>自体の構成のアルゴリズムを改善？することにより</a:t>
            </a:r>
            <a:r>
              <a:rPr lang="en-US" altLang="ja-JP" dirty="0"/>
              <a:t>FPGA</a:t>
            </a:r>
            <a:r>
              <a:rPr lang="ja-JP" altLang="en-US" dirty="0"/>
              <a:t>で作成した回路の効率化もできるのかなと考えました。そういった研究などあれば教えていただきたいです</a:t>
            </a:r>
            <a:r>
              <a:rPr lang="ja-JP" altLang="en-US" dirty="0" smtClean="0"/>
              <a:t>。</a:t>
            </a:r>
            <a:endParaRPr lang="en-US" altLang="ja-JP" dirty="0" smtClean="0"/>
          </a:p>
          <a:p>
            <a:r>
              <a:rPr lang="ja-JP" altLang="en-US" dirty="0"/>
              <a:t>今回の講義の範囲ではないでしょうが、今後</a:t>
            </a:r>
            <a:r>
              <a:rPr lang="en-US" altLang="ja-JP" dirty="0"/>
              <a:t>GPU</a:t>
            </a:r>
            <a:r>
              <a:rPr lang="ja-JP" altLang="en-US" dirty="0"/>
              <a:t>のアーキテクチャについての話が聞けたらありがたいです。</a:t>
            </a:r>
          </a:p>
          <a:p>
            <a:endParaRPr kumimoji="1" lang="ja-JP" altLang="en-US" dirty="0"/>
          </a:p>
        </p:txBody>
      </p:sp>
    </p:spTree>
    <p:extLst>
      <p:ext uri="{BB962C8B-B14F-4D97-AF65-F5344CB8AC3E}">
        <p14:creationId xmlns:p14="http://schemas.microsoft.com/office/powerpoint/2010/main" val="25252826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時分割処理と</a:t>
            </a:r>
            <a:r>
              <a:rPr lang="ja-JP" altLang="en-US" dirty="0"/>
              <a:t>マイクロ</a:t>
            </a:r>
            <a:r>
              <a:rPr lang="ja-JP" altLang="en-US" dirty="0" smtClean="0"/>
              <a:t>命令への分解の比較</a:t>
            </a:r>
            <a:r>
              <a:rPr lang="en-US" altLang="ja-JP" dirty="0" smtClean="0"/>
              <a:t/>
            </a:r>
            <a:br>
              <a:rPr lang="en-US" altLang="ja-JP" dirty="0" smtClean="0"/>
            </a:br>
            <a:r>
              <a:rPr lang="en-US" altLang="ja-JP" dirty="0" smtClean="0">
                <a:latin typeface="Consolas" panose="020B0609020204030204" pitchFamily="49" charset="0"/>
              </a:rPr>
              <a:t>I4</a:t>
            </a:r>
            <a:r>
              <a:rPr lang="en-US" altLang="ja-JP" dirty="0" smtClean="0"/>
              <a:t> </a:t>
            </a:r>
            <a:r>
              <a:rPr lang="ja-JP" altLang="en-US" dirty="0" smtClean="0"/>
              <a:t>が終わる時間は変わらない</a:t>
            </a:r>
            <a:endParaRPr kumimoji="1" lang="ja-JP" altLang="en-US" dirty="0"/>
          </a:p>
        </p:txBody>
      </p:sp>
      <p:sp>
        <p:nvSpPr>
          <p:cNvPr id="3" name="テキスト プレースホルダー 2"/>
          <p:cNvSpPr>
            <a:spLocks noGrp="1"/>
          </p:cNvSpPr>
          <p:nvPr>
            <p:ph type="body" sz="quarter" idx="10"/>
          </p:nvPr>
        </p:nvSpPr>
        <p:spPr>
          <a:xfrm>
            <a:off x="251952" y="6399033"/>
            <a:ext cx="8280092" cy="359697"/>
          </a:xfrm>
        </p:spPr>
        <p:txBody>
          <a:bodyPr/>
          <a:lstStyle/>
          <a:p>
            <a:r>
              <a:rPr kumimoji="1" lang="en-US" altLang="ja-JP" dirty="0" smtClean="0"/>
              <a:t>ID </a:t>
            </a:r>
            <a:r>
              <a:rPr kumimoji="1" lang="ja-JP" altLang="en-US" dirty="0" smtClean="0"/>
              <a:t>でマイクロ命令に分解 </a:t>
            </a:r>
            <a:r>
              <a:rPr kumimoji="1" lang="en-US" altLang="ja-JP" dirty="0" smtClean="0"/>
              <a:t>= </a:t>
            </a:r>
            <a:r>
              <a:rPr kumimoji="1" lang="ja-JP" altLang="en-US" dirty="0" smtClean="0"/>
              <a:t>デコードで時分割処理している</a:t>
            </a:r>
            <a:endParaRPr kumimoji="1" lang="ja-JP" altLang="en-US" dirty="0"/>
          </a:p>
        </p:txBody>
      </p:sp>
      <p:cxnSp>
        <p:nvCxnSpPr>
          <p:cNvPr id="4" name="直線コネクタ 3"/>
          <p:cNvCxnSpPr/>
          <p:nvPr/>
        </p:nvCxnSpPr>
        <p:spPr bwMode="auto">
          <a:xfrm>
            <a:off x="2591978" y="1718981"/>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591978" y="1268976"/>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3131984"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581989"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031994"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481999"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73"/>
          <p:cNvSpPr>
            <a:spLocks noChangeArrowheads="1"/>
          </p:cNvSpPr>
          <p:nvPr/>
        </p:nvSpPr>
        <p:spPr bwMode="auto">
          <a:xfrm>
            <a:off x="4932004"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smtClean="0">
                <a:latin typeface="+mn-lt"/>
                <a:ea typeface="+mn-ea"/>
              </a:rPr>
              <a:t>WB1</a:t>
            </a:r>
            <a:endParaRPr lang="en-US" altLang="ja-JP" sz="1600" dirty="0">
              <a:latin typeface="+mn-lt"/>
              <a:ea typeface="+mn-ea"/>
            </a:endParaRPr>
          </a:p>
        </p:txBody>
      </p:sp>
      <p:sp>
        <p:nvSpPr>
          <p:cNvPr id="11" name="Rectangle 69"/>
          <p:cNvSpPr>
            <a:spLocks noChangeArrowheads="1"/>
          </p:cNvSpPr>
          <p:nvPr/>
        </p:nvSpPr>
        <p:spPr bwMode="auto">
          <a:xfrm>
            <a:off x="3581989"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403199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4481999"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493200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583201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403199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4481999"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493200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583201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6282019"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1" name="正方形/長方形 20"/>
          <p:cNvSpPr/>
          <p:nvPr/>
        </p:nvSpPr>
        <p:spPr bwMode="auto">
          <a:xfrm>
            <a:off x="1871970" y="1088974"/>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smtClean="0">
                <a:solidFill>
                  <a:schemeClr val="tx1">
                    <a:lumMod val="75000"/>
                    <a:lumOff val="25000"/>
                  </a:schemeClr>
                </a:solidFill>
                <a:latin typeface="メイリオ" panose="020B0604030504040204" pitchFamily="50" charset="-128"/>
                <a:ea typeface="メイリオ" panose="020B0604030504040204" pitchFamily="50" charset="-128"/>
              </a:rPr>
              <a:t>pop</a:t>
            </a:r>
            <a:endParaRPr kumimoji="1" lang="ja-JP" altLang="en-US" sz="1600" b="1"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2" name="Rectangle 73"/>
          <p:cNvSpPr>
            <a:spLocks noChangeArrowheads="1"/>
          </p:cNvSpPr>
          <p:nvPr/>
        </p:nvSpPr>
        <p:spPr bwMode="auto">
          <a:xfrm>
            <a:off x="5382009"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smtClean="0">
                <a:latin typeface="+mn-lt"/>
                <a:ea typeface="+mn-ea"/>
              </a:rPr>
              <a:t>WB2</a:t>
            </a:r>
            <a:endParaRPr lang="en-US" altLang="ja-JP" sz="1600" dirty="0">
              <a:latin typeface="+mn-lt"/>
              <a:ea typeface="+mn-ea"/>
            </a:endParaRPr>
          </a:p>
        </p:txBody>
      </p:sp>
      <p:sp>
        <p:nvSpPr>
          <p:cNvPr id="23" name="Rectangle 69"/>
          <p:cNvSpPr>
            <a:spLocks noChangeArrowheads="1"/>
          </p:cNvSpPr>
          <p:nvPr/>
        </p:nvSpPr>
        <p:spPr bwMode="auto">
          <a:xfrm>
            <a:off x="4481999"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493200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583201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6282019"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673202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8" name="Rectangle 69"/>
          <p:cNvSpPr>
            <a:spLocks noChangeArrowheads="1"/>
          </p:cNvSpPr>
          <p:nvPr/>
        </p:nvSpPr>
        <p:spPr bwMode="auto">
          <a:xfrm>
            <a:off x="493200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583201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0" name="Rectangle 71"/>
          <p:cNvSpPr>
            <a:spLocks noChangeArrowheads="1"/>
          </p:cNvSpPr>
          <p:nvPr/>
        </p:nvSpPr>
        <p:spPr bwMode="auto">
          <a:xfrm>
            <a:off x="6282019"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673202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7182029"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3" name="Rectangle 73"/>
          <p:cNvSpPr>
            <a:spLocks noChangeArrowheads="1"/>
          </p:cNvSpPr>
          <p:nvPr/>
        </p:nvSpPr>
        <p:spPr bwMode="auto">
          <a:xfrm>
            <a:off x="5382009" y="153897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smtClean="0">
                <a:latin typeface="+mn-lt"/>
                <a:ea typeface="+mn-ea"/>
              </a:rPr>
              <a:t>bb</a:t>
            </a:r>
            <a:endParaRPr lang="en-US" altLang="ja-JP" sz="1600" dirty="0">
              <a:latin typeface="+mn-lt"/>
              <a:ea typeface="+mn-ea"/>
            </a:endParaRPr>
          </a:p>
        </p:txBody>
      </p:sp>
      <p:sp>
        <p:nvSpPr>
          <p:cNvPr id="34" name="Rectangle 73"/>
          <p:cNvSpPr>
            <a:spLocks noChangeArrowheads="1"/>
          </p:cNvSpPr>
          <p:nvPr/>
        </p:nvSpPr>
        <p:spPr bwMode="auto">
          <a:xfrm>
            <a:off x="5382009" y="198898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smtClean="0">
                <a:latin typeface="+mn-lt"/>
                <a:ea typeface="+mn-ea"/>
              </a:rPr>
              <a:t>bb</a:t>
            </a:r>
            <a:endParaRPr lang="en-US" altLang="ja-JP" sz="1600" dirty="0">
              <a:latin typeface="+mn-lt"/>
              <a:ea typeface="+mn-ea"/>
            </a:endParaRPr>
          </a:p>
        </p:txBody>
      </p:sp>
      <p:sp>
        <p:nvSpPr>
          <p:cNvPr id="35" name="Rectangle 73"/>
          <p:cNvSpPr>
            <a:spLocks noChangeArrowheads="1"/>
          </p:cNvSpPr>
          <p:nvPr/>
        </p:nvSpPr>
        <p:spPr bwMode="auto">
          <a:xfrm>
            <a:off x="5382009" y="243898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smtClean="0">
                <a:latin typeface="+mn-lt"/>
                <a:ea typeface="+mn-ea"/>
              </a:rPr>
              <a:t>bb</a:t>
            </a:r>
            <a:endParaRPr lang="en-US" altLang="ja-JP" sz="1600" dirty="0">
              <a:latin typeface="+mn-lt"/>
              <a:ea typeface="+mn-ea"/>
            </a:endParaRPr>
          </a:p>
        </p:txBody>
      </p:sp>
      <p:sp>
        <p:nvSpPr>
          <p:cNvPr id="36" name="Rectangle 73"/>
          <p:cNvSpPr>
            <a:spLocks noChangeArrowheads="1"/>
          </p:cNvSpPr>
          <p:nvPr/>
        </p:nvSpPr>
        <p:spPr bwMode="auto">
          <a:xfrm>
            <a:off x="5382009" y="288899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smtClean="0">
                <a:latin typeface="+mn-lt"/>
                <a:ea typeface="+mn-ea"/>
              </a:rPr>
              <a:t>bb</a:t>
            </a:r>
            <a:endParaRPr lang="en-US" altLang="ja-JP" sz="1600" dirty="0">
              <a:latin typeface="+mn-lt"/>
              <a:ea typeface="+mn-ea"/>
            </a:endParaRPr>
          </a:p>
        </p:txBody>
      </p:sp>
      <p:cxnSp>
        <p:nvCxnSpPr>
          <p:cNvPr id="43" name="直線コネクタ 42"/>
          <p:cNvCxnSpPr/>
          <p:nvPr/>
        </p:nvCxnSpPr>
        <p:spPr bwMode="auto">
          <a:xfrm>
            <a:off x="2591978" y="2168986"/>
            <a:ext cx="1440088" cy="0"/>
          </a:xfrm>
          <a:prstGeom prst="line">
            <a:avLst/>
          </a:prstGeom>
          <a:noFill/>
          <a:ln w="9525" cap="flat" cmpd="sng" algn="ctr">
            <a:solidFill>
              <a:schemeClr val="tx1"/>
            </a:solidFill>
            <a:prstDash val="dash"/>
            <a:round/>
            <a:headEnd type="none" w="med" len="med"/>
            <a:tailEnd type="none" w="med" len="med"/>
          </a:ln>
          <a:effectLst/>
        </p:spPr>
      </p:cxnSp>
      <p:sp>
        <p:nvSpPr>
          <p:cNvPr id="44" name="正方形/長方形 43"/>
          <p:cNvSpPr/>
          <p:nvPr/>
        </p:nvSpPr>
        <p:spPr bwMode="auto">
          <a:xfrm>
            <a:off x="1871970" y="1538979"/>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5" name="正方形/長方形 44"/>
          <p:cNvSpPr/>
          <p:nvPr/>
        </p:nvSpPr>
        <p:spPr bwMode="auto">
          <a:xfrm>
            <a:off x="1871970" y="1988984"/>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6" name="直線コネクタ 45"/>
          <p:cNvCxnSpPr/>
          <p:nvPr/>
        </p:nvCxnSpPr>
        <p:spPr bwMode="auto">
          <a:xfrm>
            <a:off x="2591978" y="2618991"/>
            <a:ext cx="1890093" cy="0"/>
          </a:xfrm>
          <a:prstGeom prst="line">
            <a:avLst/>
          </a:prstGeom>
          <a:noFill/>
          <a:ln w="9525" cap="flat" cmpd="sng" algn="ctr">
            <a:solidFill>
              <a:schemeClr val="tx1"/>
            </a:solidFill>
            <a:prstDash val="dash"/>
            <a:round/>
            <a:headEnd type="none" w="med" len="med"/>
            <a:tailEnd type="none" w="med" len="med"/>
          </a:ln>
          <a:effectLst/>
        </p:spPr>
      </p:cxnSp>
      <p:sp>
        <p:nvSpPr>
          <p:cNvPr id="47" name="正方形/長方形 46"/>
          <p:cNvSpPr/>
          <p:nvPr/>
        </p:nvSpPr>
        <p:spPr bwMode="auto">
          <a:xfrm>
            <a:off x="1871970" y="2438989"/>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8" name="直線コネクタ 47"/>
          <p:cNvCxnSpPr>
            <a:endCxn id="28" idx="1"/>
          </p:cNvCxnSpPr>
          <p:nvPr/>
        </p:nvCxnSpPr>
        <p:spPr bwMode="auto">
          <a:xfrm flipV="1">
            <a:off x="2591978" y="3068994"/>
            <a:ext cx="2340026" cy="2"/>
          </a:xfrm>
          <a:prstGeom prst="line">
            <a:avLst/>
          </a:prstGeom>
          <a:noFill/>
          <a:ln w="9525" cap="flat" cmpd="sng" algn="ctr">
            <a:solidFill>
              <a:schemeClr val="tx1"/>
            </a:solidFill>
            <a:prstDash val="dash"/>
            <a:round/>
            <a:headEnd type="none" w="med" len="med"/>
            <a:tailEnd type="none" w="med" len="med"/>
          </a:ln>
          <a:effectLst/>
        </p:spPr>
      </p:cxnSp>
      <p:sp>
        <p:nvSpPr>
          <p:cNvPr id="49" name="正方形/長方形 48"/>
          <p:cNvSpPr/>
          <p:nvPr/>
        </p:nvSpPr>
        <p:spPr bwMode="auto">
          <a:xfrm>
            <a:off x="1871970" y="2888994"/>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smtClean="0">
                <a:solidFill>
                  <a:schemeClr val="accent6"/>
                </a:solidFill>
                <a:latin typeface="メイリオ" panose="020B0604030504040204" pitchFamily="50" charset="-128"/>
                <a:ea typeface="メイリオ" panose="020B0604030504040204" pitchFamily="50" charset="-128"/>
              </a:rPr>
              <a:t>I4</a:t>
            </a:r>
            <a:endParaRPr kumimoji="1" lang="ja-JP" altLang="en-US" sz="1600" dirty="0" smtClean="0">
              <a:solidFill>
                <a:schemeClr val="accent6"/>
              </a:solidFill>
              <a:latin typeface="メイリオ" panose="020B0604030504040204" pitchFamily="50" charset="-128"/>
              <a:ea typeface="メイリオ" panose="020B0604030504040204" pitchFamily="50" charset="-128"/>
            </a:endParaRPr>
          </a:p>
        </p:txBody>
      </p:sp>
      <p:cxnSp>
        <p:nvCxnSpPr>
          <p:cNvPr id="52" name="直線コネクタ 51"/>
          <p:cNvCxnSpPr>
            <a:endCxn id="93" idx="1"/>
          </p:cNvCxnSpPr>
          <p:nvPr/>
        </p:nvCxnSpPr>
        <p:spPr bwMode="auto">
          <a:xfrm flipV="1">
            <a:off x="2591978" y="4239007"/>
            <a:ext cx="1440016" cy="2"/>
          </a:xfrm>
          <a:prstGeom prst="line">
            <a:avLst/>
          </a:prstGeom>
          <a:noFill/>
          <a:ln w="9525" cap="flat" cmpd="sng" algn="ctr">
            <a:solidFill>
              <a:schemeClr val="tx1"/>
            </a:solidFill>
            <a:prstDash val="dash"/>
            <a:round/>
            <a:headEnd type="none" w="med" len="med"/>
            <a:tailEnd type="none" w="med" len="med"/>
          </a:ln>
          <a:effectLst/>
        </p:spPr>
      </p:cxnSp>
      <p:cxnSp>
        <p:nvCxnSpPr>
          <p:cNvPr id="53" name="直線コネクタ 52"/>
          <p:cNvCxnSpPr/>
          <p:nvPr/>
        </p:nvCxnSpPr>
        <p:spPr bwMode="auto">
          <a:xfrm>
            <a:off x="2591978" y="3789004"/>
            <a:ext cx="720080" cy="0"/>
          </a:xfrm>
          <a:prstGeom prst="line">
            <a:avLst/>
          </a:prstGeom>
          <a:noFill/>
          <a:ln w="9525" cap="flat" cmpd="sng" algn="ctr">
            <a:solidFill>
              <a:schemeClr val="tx1"/>
            </a:solidFill>
            <a:prstDash val="dash"/>
            <a:round/>
            <a:headEnd type="none" w="med" len="med"/>
            <a:tailEnd type="none" w="med" len="med"/>
          </a:ln>
          <a:effectLst/>
        </p:spPr>
      </p:cxnSp>
      <p:sp>
        <p:nvSpPr>
          <p:cNvPr id="54" name="Rectangle 69"/>
          <p:cNvSpPr>
            <a:spLocks noChangeArrowheads="1"/>
          </p:cNvSpPr>
          <p:nvPr/>
        </p:nvSpPr>
        <p:spPr bwMode="auto">
          <a:xfrm>
            <a:off x="3131984"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5" name="Rectangle 70"/>
          <p:cNvSpPr>
            <a:spLocks noChangeArrowheads="1"/>
          </p:cNvSpPr>
          <p:nvPr/>
        </p:nvSpPr>
        <p:spPr bwMode="auto">
          <a:xfrm>
            <a:off x="3581989"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6" name="Rectangle 71"/>
          <p:cNvSpPr>
            <a:spLocks noChangeArrowheads="1"/>
          </p:cNvSpPr>
          <p:nvPr/>
        </p:nvSpPr>
        <p:spPr bwMode="auto">
          <a:xfrm>
            <a:off x="4031994"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7" name="Rectangle 72"/>
          <p:cNvSpPr>
            <a:spLocks noChangeArrowheads="1"/>
          </p:cNvSpPr>
          <p:nvPr/>
        </p:nvSpPr>
        <p:spPr bwMode="auto">
          <a:xfrm>
            <a:off x="4481999"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9" name="Rectangle 69"/>
          <p:cNvSpPr>
            <a:spLocks noChangeArrowheads="1"/>
          </p:cNvSpPr>
          <p:nvPr/>
        </p:nvSpPr>
        <p:spPr bwMode="auto">
          <a:xfrm>
            <a:off x="3581989"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0" name="Rectangle 70"/>
          <p:cNvSpPr>
            <a:spLocks noChangeArrowheads="1"/>
          </p:cNvSpPr>
          <p:nvPr/>
        </p:nvSpPr>
        <p:spPr bwMode="auto">
          <a:xfrm>
            <a:off x="4481999"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1" name="Rectangle 71"/>
          <p:cNvSpPr>
            <a:spLocks noChangeArrowheads="1"/>
          </p:cNvSpPr>
          <p:nvPr/>
        </p:nvSpPr>
        <p:spPr bwMode="auto">
          <a:xfrm>
            <a:off x="4932004"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2" name="Rectangle 72"/>
          <p:cNvSpPr>
            <a:spLocks noChangeArrowheads="1"/>
          </p:cNvSpPr>
          <p:nvPr/>
        </p:nvSpPr>
        <p:spPr bwMode="auto">
          <a:xfrm>
            <a:off x="5382009"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3" name="Rectangle 73"/>
          <p:cNvSpPr>
            <a:spLocks noChangeArrowheads="1"/>
          </p:cNvSpPr>
          <p:nvPr/>
        </p:nvSpPr>
        <p:spPr bwMode="auto">
          <a:xfrm>
            <a:off x="5832014"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4"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5"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6"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7"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8"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9" name="正方形/長方形 68"/>
          <p:cNvSpPr/>
          <p:nvPr/>
        </p:nvSpPr>
        <p:spPr bwMode="auto">
          <a:xfrm>
            <a:off x="1061961" y="3609002"/>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smtClean="0">
                <a:solidFill>
                  <a:schemeClr val="accent5"/>
                </a:solidFill>
                <a:latin typeface="メイリオ" panose="020B0604030504040204" pitchFamily="50" charset="-128"/>
                <a:ea typeface="メイリオ" panose="020B0604030504040204" pitchFamily="50" charset="-128"/>
              </a:rPr>
              <a:t>pop </a:t>
            </a:r>
            <a:r>
              <a:rPr lang="en-US" altLang="ja-JP" sz="1600" dirty="0">
                <a:solidFill>
                  <a:schemeClr val="accent5"/>
                </a:solidFill>
              </a:rPr>
              <a:t>add rs1+1</a:t>
            </a:r>
            <a:r>
              <a:rPr lang="ja-JP" altLang="en-US" sz="1600" dirty="0">
                <a:solidFill>
                  <a:schemeClr val="accent5"/>
                </a:solidFill>
              </a:rPr>
              <a:t>→</a:t>
            </a:r>
            <a:r>
              <a:rPr lang="en-US" altLang="ja-JP" sz="1600" dirty="0" err="1" smtClean="0">
                <a:solidFill>
                  <a:schemeClr val="accent5"/>
                </a:solidFill>
              </a:rPr>
              <a:t>rt</a:t>
            </a:r>
            <a:endParaRPr kumimoji="1" lang="ja-JP" altLang="en-US" sz="1600" b="1" dirty="0" smtClean="0">
              <a:solidFill>
                <a:schemeClr val="accent5"/>
              </a:solidFill>
              <a:latin typeface="メイリオ" panose="020B0604030504040204" pitchFamily="50" charset="-128"/>
              <a:ea typeface="メイリオ" panose="020B0604030504040204" pitchFamily="50" charset="-128"/>
            </a:endParaRPr>
          </a:p>
        </p:txBody>
      </p:sp>
      <p:sp>
        <p:nvSpPr>
          <p:cNvPr id="71" name="Rectangle 69"/>
          <p:cNvSpPr>
            <a:spLocks noChangeArrowheads="1"/>
          </p:cNvSpPr>
          <p:nvPr/>
        </p:nvSpPr>
        <p:spPr bwMode="auto">
          <a:xfrm>
            <a:off x="4932004"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2" name="Rectangle 70"/>
          <p:cNvSpPr>
            <a:spLocks noChangeArrowheads="1"/>
          </p:cNvSpPr>
          <p:nvPr/>
        </p:nvSpPr>
        <p:spPr bwMode="auto">
          <a:xfrm>
            <a:off x="5382009"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3" name="Rectangle 71"/>
          <p:cNvSpPr>
            <a:spLocks noChangeArrowheads="1"/>
          </p:cNvSpPr>
          <p:nvPr/>
        </p:nvSpPr>
        <p:spPr bwMode="auto">
          <a:xfrm>
            <a:off x="5832014"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4" name="Rectangle 72"/>
          <p:cNvSpPr>
            <a:spLocks noChangeArrowheads="1"/>
          </p:cNvSpPr>
          <p:nvPr/>
        </p:nvSpPr>
        <p:spPr bwMode="auto">
          <a:xfrm>
            <a:off x="6282019"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75" name="Rectangle 73"/>
          <p:cNvSpPr>
            <a:spLocks noChangeArrowheads="1"/>
          </p:cNvSpPr>
          <p:nvPr/>
        </p:nvSpPr>
        <p:spPr bwMode="auto">
          <a:xfrm>
            <a:off x="6732024"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76" name="Rectangle 69"/>
          <p:cNvSpPr>
            <a:spLocks noChangeArrowheads="1"/>
          </p:cNvSpPr>
          <p:nvPr/>
        </p:nvSpPr>
        <p:spPr bwMode="auto">
          <a:xfrm>
            <a:off x="5382009"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7" name="Rectangle 70"/>
          <p:cNvSpPr>
            <a:spLocks noChangeArrowheads="1"/>
          </p:cNvSpPr>
          <p:nvPr/>
        </p:nvSpPr>
        <p:spPr bwMode="auto">
          <a:xfrm>
            <a:off x="5832014"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8" name="Rectangle 71"/>
          <p:cNvSpPr>
            <a:spLocks noChangeArrowheads="1"/>
          </p:cNvSpPr>
          <p:nvPr/>
        </p:nvSpPr>
        <p:spPr bwMode="auto">
          <a:xfrm>
            <a:off x="6282019"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9" name="Rectangle 72"/>
          <p:cNvSpPr>
            <a:spLocks noChangeArrowheads="1"/>
          </p:cNvSpPr>
          <p:nvPr/>
        </p:nvSpPr>
        <p:spPr bwMode="auto">
          <a:xfrm>
            <a:off x="6732024"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80" name="Rectangle 73"/>
          <p:cNvSpPr>
            <a:spLocks noChangeArrowheads="1"/>
          </p:cNvSpPr>
          <p:nvPr/>
        </p:nvSpPr>
        <p:spPr bwMode="auto">
          <a:xfrm>
            <a:off x="7182029"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85" name="直線コネクタ 84"/>
          <p:cNvCxnSpPr>
            <a:endCxn id="64" idx="1"/>
          </p:cNvCxnSpPr>
          <p:nvPr/>
        </p:nvCxnSpPr>
        <p:spPr bwMode="auto">
          <a:xfrm flipV="1">
            <a:off x="2591978" y="5139017"/>
            <a:ext cx="1890021" cy="2"/>
          </a:xfrm>
          <a:prstGeom prst="line">
            <a:avLst/>
          </a:prstGeom>
          <a:noFill/>
          <a:ln w="9525" cap="flat" cmpd="sng" algn="ctr">
            <a:solidFill>
              <a:schemeClr val="tx1"/>
            </a:solidFill>
            <a:prstDash val="dash"/>
            <a:round/>
            <a:headEnd type="none" w="med" len="med"/>
            <a:tailEnd type="none" w="med" len="med"/>
          </a:ln>
          <a:effectLst/>
        </p:spPr>
      </p:cxnSp>
      <p:cxnSp>
        <p:nvCxnSpPr>
          <p:cNvPr id="88" name="直線コネクタ 87"/>
          <p:cNvCxnSpPr>
            <a:endCxn id="71" idx="1"/>
          </p:cNvCxnSpPr>
          <p:nvPr/>
        </p:nvCxnSpPr>
        <p:spPr bwMode="auto">
          <a:xfrm flipV="1">
            <a:off x="2591978" y="5589022"/>
            <a:ext cx="2340026" cy="2"/>
          </a:xfrm>
          <a:prstGeom prst="line">
            <a:avLst/>
          </a:prstGeom>
          <a:noFill/>
          <a:ln w="9525" cap="flat" cmpd="sng" algn="ctr">
            <a:solidFill>
              <a:schemeClr val="tx1"/>
            </a:solidFill>
            <a:prstDash val="dash"/>
            <a:round/>
            <a:headEnd type="none" w="med" len="med"/>
            <a:tailEnd type="none" w="med" len="med"/>
          </a:ln>
          <a:effectLst/>
        </p:spPr>
      </p:cxnSp>
      <p:cxnSp>
        <p:nvCxnSpPr>
          <p:cNvPr id="90" name="直線コネクタ 89"/>
          <p:cNvCxnSpPr>
            <a:endCxn id="76" idx="1"/>
          </p:cNvCxnSpPr>
          <p:nvPr/>
        </p:nvCxnSpPr>
        <p:spPr bwMode="auto">
          <a:xfrm flipV="1">
            <a:off x="2591978" y="6039027"/>
            <a:ext cx="2790031" cy="2"/>
          </a:xfrm>
          <a:prstGeom prst="line">
            <a:avLst/>
          </a:prstGeom>
          <a:noFill/>
          <a:ln w="9525" cap="flat" cmpd="sng" algn="ctr">
            <a:solidFill>
              <a:schemeClr val="tx1"/>
            </a:solidFill>
            <a:prstDash val="dash"/>
            <a:round/>
            <a:headEnd type="none" w="med" len="med"/>
            <a:tailEnd type="none" w="med" len="med"/>
          </a:ln>
          <a:effectLst/>
        </p:spPr>
      </p:cxnSp>
      <p:sp>
        <p:nvSpPr>
          <p:cNvPr id="92" name="Rectangle 73"/>
          <p:cNvSpPr>
            <a:spLocks noChangeArrowheads="1"/>
          </p:cNvSpPr>
          <p:nvPr/>
        </p:nvSpPr>
        <p:spPr bwMode="auto">
          <a:xfrm>
            <a:off x="4932004"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93" name="Rectangle 70"/>
          <p:cNvSpPr>
            <a:spLocks noChangeArrowheads="1"/>
          </p:cNvSpPr>
          <p:nvPr/>
        </p:nvSpPr>
        <p:spPr bwMode="auto">
          <a:xfrm>
            <a:off x="4031994"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94" name="Rectangle 71"/>
          <p:cNvSpPr>
            <a:spLocks noChangeArrowheads="1"/>
          </p:cNvSpPr>
          <p:nvPr/>
        </p:nvSpPr>
        <p:spPr bwMode="auto">
          <a:xfrm>
            <a:off x="4481999"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5" name="Rectangle 72"/>
          <p:cNvSpPr>
            <a:spLocks noChangeArrowheads="1"/>
          </p:cNvSpPr>
          <p:nvPr/>
        </p:nvSpPr>
        <p:spPr bwMode="auto">
          <a:xfrm>
            <a:off x="4932004"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96" name="Rectangle 73"/>
          <p:cNvSpPr>
            <a:spLocks noChangeArrowheads="1"/>
          </p:cNvSpPr>
          <p:nvPr/>
        </p:nvSpPr>
        <p:spPr bwMode="auto">
          <a:xfrm>
            <a:off x="5382009" y="405900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97" name="Rectangle 73"/>
          <p:cNvSpPr>
            <a:spLocks noChangeArrowheads="1"/>
          </p:cNvSpPr>
          <p:nvPr/>
        </p:nvSpPr>
        <p:spPr bwMode="auto">
          <a:xfrm>
            <a:off x="4031994" y="450901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smtClean="0">
                <a:latin typeface="+mn-lt"/>
                <a:ea typeface="+mn-ea"/>
              </a:rPr>
              <a:t>bb</a:t>
            </a:r>
            <a:endParaRPr lang="en-US" altLang="ja-JP" sz="1600" dirty="0">
              <a:latin typeface="+mn-lt"/>
              <a:ea typeface="+mn-ea"/>
            </a:endParaRPr>
          </a:p>
        </p:txBody>
      </p:sp>
      <p:sp>
        <p:nvSpPr>
          <p:cNvPr id="100" name="正方形/長方形 99"/>
          <p:cNvSpPr/>
          <p:nvPr/>
        </p:nvSpPr>
        <p:spPr bwMode="auto">
          <a:xfrm>
            <a:off x="1511966" y="4059007"/>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dirty="0" err="1">
                <a:solidFill>
                  <a:schemeClr val="accent5"/>
                </a:solidFill>
              </a:rPr>
              <a:t>ld</a:t>
            </a:r>
            <a:r>
              <a:rPr lang="en-US" altLang="ja-JP" sz="1600" dirty="0">
                <a:solidFill>
                  <a:schemeClr val="accent5"/>
                </a:solidFill>
              </a:rPr>
              <a:t> [</a:t>
            </a:r>
            <a:r>
              <a:rPr lang="en-US" altLang="ja-JP" sz="1600" dirty="0" err="1">
                <a:solidFill>
                  <a:schemeClr val="accent5"/>
                </a:solidFill>
              </a:rPr>
              <a:t>rt</a:t>
            </a:r>
            <a:r>
              <a:rPr lang="en-US" altLang="ja-JP" sz="1600" dirty="0">
                <a:solidFill>
                  <a:schemeClr val="accent5"/>
                </a:solidFill>
              </a:rPr>
              <a:t>]</a:t>
            </a:r>
            <a:r>
              <a:rPr lang="ja-JP" altLang="en-US" sz="1600" dirty="0">
                <a:solidFill>
                  <a:schemeClr val="accent5"/>
                </a:solidFill>
              </a:rPr>
              <a:t>→</a:t>
            </a:r>
            <a:r>
              <a:rPr lang="en-US" altLang="ja-JP" sz="1600" dirty="0" err="1" smtClean="0">
                <a:solidFill>
                  <a:schemeClr val="accent5"/>
                </a:solidFill>
              </a:rPr>
              <a:t>rd</a:t>
            </a:r>
            <a:endParaRPr kumimoji="1" lang="ja-JP" altLang="en-US" sz="1600" dirty="0" smtClean="0">
              <a:solidFill>
                <a:schemeClr val="accent5"/>
              </a:solidFill>
              <a:latin typeface="メイリオ" panose="020B0604030504040204" pitchFamily="50" charset="-128"/>
              <a:ea typeface="メイリオ" panose="020B0604030504040204" pitchFamily="50" charset="-128"/>
            </a:endParaRPr>
          </a:p>
        </p:txBody>
      </p:sp>
      <p:sp>
        <p:nvSpPr>
          <p:cNvPr id="108" name="正方形/長方形 107"/>
          <p:cNvSpPr/>
          <p:nvPr/>
        </p:nvSpPr>
        <p:spPr bwMode="auto">
          <a:xfrm>
            <a:off x="1871970" y="4509012"/>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09" name="正方形/長方形 108"/>
          <p:cNvSpPr/>
          <p:nvPr/>
        </p:nvSpPr>
        <p:spPr bwMode="auto">
          <a:xfrm>
            <a:off x="1871970" y="4959017"/>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10" name="正方形/長方形 109"/>
          <p:cNvSpPr/>
          <p:nvPr/>
        </p:nvSpPr>
        <p:spPr bwMode="auto">
          <a:xfrm>
            <a:off x="1871970" y="5409022"/>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11" name="正方形/長方形 110"/>
          <p:cNvSpPr/>
          <p:nvPr/>
        </p:nvSpPr>
        <p:spPr bwMode="auto">
          <a:xfrm>
            <a:off x="1871970" y="5859027"/>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smtClean="0">
                <a:solidFill>
                  <a:schemeClr val="accent6"/>
                </a:solidFill>
                <a:latin typeface="メイリオ" panose="020B0604030504040204" pitchFamily="50" charset="-128"/>
                <a:ea typeface="メイリオ" panose="020B0604030504040204" pitchFamily="50" charset="-128"/>
              </a:rPr>
              <a:t>I4</a:t>
            </a:r>
            <a:endParaRPr kumimoji="1" lang="ja-JP" altLang="en-US" sz="1600" dirty="0" smtClean="0">
              <a:solidFill>
                <a:schemeClr val="accent6"/>
              </a:solidFill>
              <a:latin typeface="メイリオ" panose="020B0604030504040204" pitchFamily="50" charset="-128"/>
              <a:ea typeface="メイリオ" panose="020B0604030504040204" pitchFamily="50" charset="-128"/>
            </a:endParaRPr>
          </a:p>
        </p:txBody>
      </p:sp>
      <p:cxnSp>
        <p:nvCxnSpPr>
          <p:cNvPr id="112" name="直線コネクタ 111"/>
          <p:cNvCxnSpPr/>
          <p:nvPr/>
        </p:nvCxnSpPr>
        <p:spPr bwMode="auto">
          <a:xfrm flipV="1">
            <a:off x="2591978" y="4689014"/>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115" name="直線コネクタ 114"/>
          <p:cNvCxnSpPr/>
          <p:nvPr/>
        </p:nvCxnSpPr>
        <p:spPr bwMode="auto">
          <a:xfrm>
            <a:off x="7542033" y="1088974"/>
            <a:ext cx="0" cy="5310059"/>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3289362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マイクロ命令への分解の利点</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smtClean="0"/>
              <a:t>処理時間が変わらないのなら，なぜこんな複雑なことをするのか？</a:t>
            </a:r>
            <a:endParaRPr kumimoji="1" lang="en-US" altLang="ja-JP" dirty="0" smtClean="0"/>
          </a:p>
          <a:p>
            <a:r>
              <a:rPr lang="ja-JP" altLang="en-US" dirty="0" smtClean="0"/>
              <a:t>分解後は，構造ハザードのことを一切考えなくてよくなるから</a:t>
            </a:r>
            <a:endParaRPr lang="en-US" altLang="ja-JP" dirty="0" smtClean="0"/>
          </a:p>
          <a:p>
            <a:pPr lvl="1"/>
            <a:r>
              <a:rPr lang="en-US" altLang="ja-JP" dirty="0" err="1" smtClean="0"/>
              <a:t>mov</a:t>
            </a:r>
            <a:r>
              <a:rPr lang="ja-JP" altLang="en-US" dirty="0" err="1" smtClean="0"/>
              <a:t>，</a:t>
            </a:r>
            <a:r>
              <a:rPr lang="en-US" altLang="ja-JP" dirty="0" smtClean="0"/>
              <a:t>pop</a:t>
            </a:r>
            <a:r>
              <a:rPr lang="ja-JP" altLang="en-US" dirty="0" err="1" smtClean="0"/>
              <a:t>，</a:t>
            </a:r>
            <a:r>
              <a:rPr lang="en-US" altLang="ja-JP" dirty="0" err="1"/>
              <a:t>ld_inc</a:t>
            </a:r>
            <a:r>
              <a:rPr lang="en-US" altLang="ja-JP" dirty="0"/>
              <a:t> </a:t>
            </a:r>
            <a:r>
              <a:rPr lang="ja-JP" altLang="en-US" dirty="0" smtClean="0"/>
              <a:t>が連続で来た場合，どう止めたらよいのか？</a:t>
            </a:r>
            <a:endParaRPr lang="en-US" altLang="ja-JP" dirty="0" smtClean="0"/>
          </a:p>
          <a:p>
            <a:pPr lvl="2"/>
            <a:r>
              <a:rPr lang="ja-JP" altLang="en-US" dirty="0" smtClean="0"/>
              <a:t>止めるべきステージの場所はさまざま</a:t>
            </a:r>
            <a:endParaRPr lang="en-US" altLang="ja-JP" dirty="0" smtClean="0"/>
          </a:p>
          <a:p>
            <a:pPr lvl="2"/>
            <a:r>
              <a:rPr lang="ja-JP" altLang="en-US" dirty="0" smtClean="0"/>
              <a:t>組み合わさると意味がわからない</a:t>
            </a:r>
            <a:endParaRPr lang="en-US" altLang="ja-JP" dirty="0" smtClean="0"/>
          </a:p>
          <a:p>
            <a:pPr lvl="1"/>
            <a:r>
              <a:rPr kumimoji="1" lang="ja-JP" altLang="en-US" dirty="0" smtClean="0"/>
              <a:t>マイクロ命令に分解してしまえば，</a:t>
            </a:r>
            <a:r>
              <a:rPr kumimoji="1" lang="en-US" altLang="ja-JP" dirty="0" smtClean="0"/>
              <a:t>ID </a:t>
            </a:r>
            <a:r>
              <a:rPr kumimoji="1" lang="ja-JP" altLang="en-US" dirty="0" smtClean="0"/>
              <a:t>ステージでのストール</a:t>
            </a:r>
            <a:r>
              <a:rPr kumimoji="1" lang="en-US" altLang="ja-JP" dirty="0" smtClean="0"/>
              <a:t/>
            </a:r>
            <a:br>
              <a:rPr kumimoji="1" lang="en-US" altLang="ja-JP" dirty="0" smtClean="0"/>
            </a:br>
            <a:r>
              <a:rPr kumimoji="1" lang="ja-JP" altLang="en-US" dirty="0" smtClean="0"/>
              <a:t>のみ考えれば良い</a:t>
            </a:r>
            <a:endParaRPr kumimoji="1" lang="en-US" altLang="ja-JP" dirty="0" smtClean="0"/>
          </a:p>
        </p:txBody>
      </p:sp>
    </p:spTree>
    <p:extLst>
      <p:ext uri="{BB962C8B-B14F-4D97-AF65-F5344CB8AC3E}">
        <p14:creationId xmlns:p14="http://schemas.microsoft.com/office/powerpoint/2010/main" val="14231660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マイクロ命令への分解の利点</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smtClean="0"/>
              <a:t>内部</a:t>
            </a:r>
            <a:r>
              <a:rPr lang="ja-JP" altLang="en-US" dirty="0"/>
              <a:t>の設計をクリーンに</a:t>
            </a:r>
            <a:r>
              <a:rPr lang="ja-JP" altLang="en-US" dirty="0" smtClean="0"/>
              <a:t>できる</a:t>
            </a:r>
            <a:endParaRPr lang="en-US" altLang="ja-JP" dirty="0" smtClean="0"/>
          </a:p>
          <a:p>
            <a:pPr lvl="1"/>
            <a:r>
              <a:rPr kumimoji="1" lang="ja-JP" altLang="en-US" dirty="0" smtClean="0"/>
              <a:t>スーパスカラ（パイプラインを複数並列に並べる）などでは，</a:t>
            </a:r>
            <a:r>
              <a:rPr lang="en-US" altLang="ja-JP" dirty="0" smtClean="0"/>
              <a:t/>
            </a:r>
            <a:br>
              <a:rPr lang="en-US" altLang="ja-JP" dirty="0" smtClean="0"/>
            </a:br>
            <a:r>
              <a:rPr lang="ja-JP" altLang="en-US" dirty="0" smtClean="0"/>
              <a:t>こうしないと複雑すぎて無理</a:t>
            </a:r>
            <a:endParaRPr lang="en-US" altLang="ja-JP" dirty="0" smtClean="0"/>
          </a:p>
          <a:p>
            <a:r>
              <a:rPr kumimoji="1" lang="en-US" altLang="ja-JP" dirty="0" smtClean="0"/>
              <a:t>= </a:t>
            </a:r>
            <a:r>
              <a:rPr kumimoji="1" lang="ja-JP" altLang="en-US" dirty="0" smtClean="0"/>
              <a:t>内部を刷新</a:t>
            </a:r>
            <a:r>
              <a:rPr kumimoji="1" lang="ja-JP" altLang="en-US" smtClean="0"/>
              <a:t>しつつ，プログラムの互換性</a:t>
            </a:r>
            <a:r>
              <a:rPr kumimoji="1" lang="ja-JP" altLang="en-US" dirty="0" smtClean="0"/>
              <a:t>を保てる</a:t>
            </a:r>
            <a:endParaRPr kumimoji="1" lang="en-US" altLang="ja-JP" dirty="0" smtClean="0"/>
          </a:p>
        </p:txBody>
      </p:sp>
    </p:spTree>
    <p:extLst>
      <p:ext uri="{BB962C8B-B14F-4D97-AF65-F5344CB8AC3E}">
        <p14:creationId xmlns:p14="http://schemas.microsoft.com/office/powerpoint/2010/main" val="30226536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マイクロ命令への分解の欠点</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smtClean="0"/>
              <a:t>分解（デコード）がマジで大変</a:t>
            </a:r>
            <a:endParaRPr kumimoji="1" lang="en-US" altLang="ja-JP" dirty="0" smtClean="0"/>
          </a:p>
          <a:p>
            <a:r>
              <a:rPr kumimoji="1" lang="ja-JP" altLang="en-US" dirty="0" smtClean="0"/>
              <a:t>基本的には，ひたすらパターン・マッチング</a:t>
            </a:r>
            <a:endParaRPr kumimoji="1" lang="en-US" altLang="ja-JP" dirty="0" smtClean="0"/>
          </a:p>
          <a:p>
            <a:pPr lvl="1"/>
            <a:r>
              <a:rPr kumimoji="1" lang="ja-JP" altLang="en-US" dirty="0" smtClean="0"/>
              <a:t>でかい真理値表がいる</a:t>
            </a:r>
            <a:endParaRPr kumimoji="1" lang="en-US" altLang="ja-JP" dirty="0" smtClean="0"/>
          </a:p>
          <a:p>
            <a:pPr lvl="1"/>
            <a:r>
              <a:rPr kumimoji="1" lang="ja-JP" altLang="en-US" dirty="0" smtClean="0"/>
              <a:t>本当に複雑なものは，メモリで出来たテーブルも使う</a:t>
            </a:r>
            <a:endParaRPr kumimoji="1" lang="ja-JP" altLang="en-US" dirty="0"/>
          </a:p>
        </p:txBody>
      </p:sp>
    </p:spTree>
    <p:extLst>
      <p:ext uri="{BB962C8B-B14F-4D97-AF65-F5344CB8AC3E}">
        <p14:creationId xmlns:p14="http://schemas.microsoft.com/office/powerpoint/2010/main" val="653444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AMD Bulldozer </a:t>
            </a:r>
            <a:r>
              <a:rPr kumimoji="1" lang="ja-JP" altLang="en-US" dirty="0" smtClean="0"/>
              <a:t>のチップ写真</a:t>
            </a:r>
            <a:endParaRPr kumimoji="1" lang="ja-JP" altLang="en-US" dirty="0"/>
          </a:p>
        </p:txBody>
      </p:sp>
      <p:pic>
        <p:nvPicPr>
          <p:cNvPr id="4" name="図 3"/>
          <p:cNvPicPr>
            <a:picLocks noChangeAspect="1"/>
          </p:cNvPicPr>
          <p:nvPr/>
        </p:nvPicPr>
        <p:blipFill>
          <a:blip r:embed="rId2"/>
          <a:stretch>
            <a:fillRect/>
          </a:stretch>
        </p:blipFill>
        <p:spPr>
          <a:xfrm>
            <a:off x="971960" y="1268976"/>
            <a:ext cx="7492327" cy="3925378"/>
          </a:xfrm>
          <a:prstGeom prst="rect">
            <a:avLst/>
          </a:prstGeom>
        </p:spPr>
      </p:pic>
      <p:sp>
        <p:nvSpPr>
          <p:cNvPr id="3" name="テキスト プレースホルダー 2"/>
          <p:cNvSpPr>
            <a:spLocks noGrp="1"/>
          </p:cNvSpPr>
          <p:nvPr>
            <p:ph type="body" sz="quarter" idx="10"/>
          </p:nvPr>
        </p:nvSpPr>
        <p:spPr>
          <a:xfrm>
            <a:off x="611956" y="5769026"/>
            <a:ext cx="8280092" cy="539699"/>
          </a:xfrm>
        </p:spPr>
        <p:txBody>
          <a:bodyPr/>
          <a:lstStyle/>
          <a:p>
            <a:r>
              <a:rPr lang="en-US" altLang="ja-JP" sz="1100" dirty="0"/>
              <a:t>Tim Fischer1 , Srikanth Arekapudi2 , Eric Busta1 , Carl Dietz3 , Michael Golden2 , Scott Hilker2 , Aaron Horiuchi1 , Kevin A. Hurd1 , Dave Johnson1 , Hugh McIntyre2 , Samuel Naffziger1 , James Vinh2 , Jonathan White4 , Kathryn </a:t>
            </a:r>
            <a:r>
              <a:rPr lang="en-US" altLang="ja-JP" sz="1100" dirty="0" smtClean="0"/>
              <a:t>Wilcox, Design </a:t>
            </a:r>
            <a:r>
              <a:rPr lang="en-US" altLang="ja-JP" sz="1100" dirty="0"/>
              <a:t>Solutions for the Bulldozer 32nm SOI 2-Core Processor Module in an 8-Core </a:t>
            </a:r>
            <a:r>
              <a:rPr lang="en-US" altLang="ja-JP" sz="1100" dirty="0" smtClean="0"/>
              <a:t>CPU, ISSCC 2011 </a:t>
            </a:r>
            <a:r>
              <a:rPr lang="ja-JP" altLang="en-US" sz="1100" dirty="0" smtClean="0"/>
              <a:t>より</a:t>
            </a:r>
            <a:endParaRPr kumimoji="1" lang="ja-JP" altLang="en-US" sz="1100" dirty="0"/>
          </a:p>
        </p:txBody>
      </p:sp>
      <p:sp>
        <p:nvSpPr>
          <p:cNvPr id="6" name="正方形/長方形 5"/>
          <p:cNvSpPr/>
          <p:nvPr/>
        </p:nvSpPr>
        <p:spPr bwMode="auto">
          <a:xfrm>
            <a:off x="1241963" y="2798993"/>
            <a:ext cx="180002" cy="540006"/>
          </a:xfrm>
          <a:prstGeom prst="rect">
            <a:avLst/>
          </a:prstGeom>
          <a:solidFill>
            <a:srgbClr val="009999">
              <a:alpha val="50000"/>
            </a:srgbClr>
          </a:solidFill>
          <a:ln>
            <a:headEnd/>
            <a:tailEnd type="triangle" w="sm" len="med"/>
          </a:ln>
          <a:ex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sz="1200" b="1" dirty="0" smtClean="0">
                <a:solidFill>
                  <a:schemeClr val="bg1"/>
                </a:solidFill>
                <a:latin typeface="+mn-ea"/>
              </a:rPr>
              <a:t>ALU</a:t>
            </a:r>
            <a:endParaRPr kumimoji="1" lang="ja-JP" altLang="en-US" sz="1200" b="1" dirty="0" smtClean="0">
              <a:solidFill>
                <a:schemeClr val="bg1"/>
              </a:solidFill>
              <a:latin typeface="+mn-ea"/>
            </a:endParaRPr>
          </a:p>
        </p:txBody>
      </p:sp>
      <p:sp>
        <p:nvSpPr>
          <p:cNvPr id="7" name="正方形/長方形 6"/>
          <p:cNvSpPr/>
          <p:nvPr/>
        </p:nvSpPr>
        <p:spPr bwMode="auto">
          <a:xfrm>
            <a:off x="4481999" y="2798993"/>
            <a:ext cx="180002" cy="540006"/>
          </a:xfrm>
          <a:prstGeom prst="rect">
            <a:avLst/>
          </a:prstGeom>
          <a:solidFill>
            <a:srgbClr val="009999">
              <a:alpha val="50000"/>
            </a:srgbClr>
          </a:solidFill>
          <a:ln>
            <a:headEnd/>
            <a:tailEnd type="triangle" w="sm" len="med"/>
          </a:ln>
          <a:ex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sz="1200" b="1" dirty="0" smtClean="0">
                <a:solidFill>
                  <a:schemeClr val="bg1"/>
                </a:solidFill>
                <a:latin typeface="+mn-ea"/>
              </a:rPr>
              <a:t>ALU</a:t>
            </a:r>
            <a:endParaRPr kumimoji="1" lang="ja-JP" altLang="en-US" sz="1200" b="1" dirty="0" smtClean="0">
              <a:solidFill>
                <a:schemeClr val="bg1"/>
              </a:solidFill>
              <a:latin typeface="+mn-ea"/>
            </a:endParaRPr>
          </a:p>
        </p:txBody>
      </p:sp>
      <p:sp>
        <p:nvSpPr>
          <p:cNvPr id="8" name="正方形/長方形 7"/>
          <p:cNvSpPr/>
          <p:nvPr/>
        </p:nvSpPr>
        <p:spPr bwMode="auto">
          <a:xfrm>
            <a:off x="2231974" y="1808982"/>
            <a:ext cx="1080012" cy="900009"/>
          </a:xfrm>
          <a:prstGeom prst="rect">
            <a:avLst/>
          </a:prstGeom>
          <a:solidFill>
            <a:srgbClr val="9933FF">
              <a:alpha val="49804"/>
            </a:srgbClr>
          </a:solidFill>
          <a:ln>
            <a:headEnd/>
            <a:tailEnd type="triangle" w="sm" len="med"/>
          </a:ln>
          <a:ex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Decode</a:t>
            </a:r>
            <a:endParaRPr kumimoji="1" lang="ja-JP" altLang="en-US" sz="1400" b="1" dirty="0" smtClean="0">
              <a:solidFill>
                <a:schemeClr val="bg1"/>
              </a:solidFill>
              <a:latin typeface="+mn-ea"/>
            </a:endParaRPr>
          </a:p>
        </p:txBody>
      </p:sp>
      <p:sp>
        <p:nvSpPr>
          <p:cNvPr id="9" name="正方形/長方形 8"/>
          <p:cNvSpPr/>
          <p:nvPr/>
        </p:nvSpPr>
        <p:spPr bwMode="auto">
          <a:xfrm>
            <a:off x="2231974" y="1358977"/>
            <a:ext cx="1080012" cy="450005"/>
          </a:xfrm>
          <a:prstGeom prst="rect">
            <a:avLst/>
          </a:prstGeom>
          <a:solidFill>
            <a:srgbClr val="9933FF">
              <a:alpha val="49804"/>
            </a:srgbClr>
          </a:solidFill>
          <a:ln>
            <a:headEnd/>
            <a:tailEnd type="triangle" w="sm" len="med"/>
          </a:ln>
          <a:ex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Microcode</a:t>
            </a:r>
            <a:br>
              <a:rPr kumimoji="1" lang="en-US" altLang="ja-JP" sz="1400" b="1" dirty="0" smtClean="0">
                <a:solidFill>
                  <a:schemeClr val="bg1"/>
                </a:solidFill>
                <a:latin typeface="+mn-ea"/>
              </a:rPr>
            </a:br>
            <a:r>
              <a:rPr kumimoji="1" lang="en-US" altLang="ja-JP" sz="1400" b="1" dirty="0" smtClean="0">
                <a:solidFill>
                  <a:schemeClr val="bg1"/>
                </a:solidFill>
                <a:latin typeface="+mn-ea"/>
              </a:rPr>
              <a:t>ROM</a:t>
            </a:r>
            <a:endParaRPr kumimoji="1" lang="ja-JP" altLang="en-US" sz="1400" b="1" dirty="0" smtClean="0">
              <a:solidFill>
                <a:schemeClr val="bg1"/>
              </a:solidFill>
              <a:latin typeface="+mn-ea"/>
            </a:endParaRPr>
          </a:p>
        </p:txBody>
      </p:sp>
    </p:spTree>
    <p:extLst>
      <p:ext uri="{BB962C8B-B14F-4D97-AF65-F5344CB8AC3E}">
        <p14:creationId xmlns:p14="http://schemas.microsoft.com/office/powerpoint/2010/main" val="42823651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ARM Cortex-A15 </a:t>
            </a:r>
            <a:r>
              <a:rPr lang="ja-JP" altLang="en-US" dirty="0" smtClean="0"/>
              <a:t>の消費電力の割合</a:t>
            </a:r>
            <a:endParaRPr kumimoji="1" lang="ja-JP" altLang="en-US" dirty="0"/>
          </a:p>
        </p:txBody>
      </p:sp>
      <p:sp>
        <p:nvSpPr>
          <p:cNvPr id="3" name="テキスト プレースホルダー 2"/>
          <p:cNvSpPr>
            <a:spLocks noGrp="1"/>
          </p:cNvSpPr>
          <p:nvPr>
            <p:ph type="body" sz="quarter" idx="10"/>
          </p:nvPr>
        </p:nvSpPr>
        <p:spPr>
          <a:xfrm>
            <a:off x="701956" y="5589024"/>
            <a:ext cx="8190091" cy="719701"/>
          </a:xfrm>
        </p:spPr>
        <p:txBody>
          <a:bodyPr/>
          <a:lstStyle/>
          <a:p>
            <a:r>
              <a:rPr lang="en-US" altLang="ja-JP" sz="1200" dirty="0"/>
              <a:t>NVIDIA </a:t>
            </a:r>
            <a:r>
              <a:rPr lang="en-US" altLang="ja-JP" sz="1200" dirty="0" err="1"/>
              <a:t>Tegra</a:t>
            </a:r>
            <a:r>
              <a:rPr lang="en-US" altLang="ja-JP" sz="1200" dirty="0"/>
              <a:t> 4 Family CPU </a:t>
            </a:r>
            <a:r>
              <a:rPr lang="en-US" altLang="ja-JP" sz="1200" dirty="0" smtClean="0"/>
              <a:t>Architecture </a:t>
            </a:r>
            <a:r>
              <a:rPr lang="ja-JP" altLang="en-US" sz="1200" dirty="0" smtClean="0"/>
              <a:t>より</a:t>
            </a:r>
            <a:endParaRPr lang="en-US" altLang="ja-JP" sz="1200" dirty="0" smtClean="0"/>
          </a:p>
        </p:txBody>
      </p:sp>
      <p:pic>
        <p:nvPicPr>
          <p:cNvPr id="5" name="図 4"/>
          <p:cNvPicPr>
            <a:picLocks noChangeAspect="1"/>
          </p:cNvPicPr>
          <p:nvPr/>
        </p:nvPicPr>
        <p:blipFill>
          <a:blip r:embed="rId2"/>
          <a:stretch>
            <a:fillRect/>
          </a:stretch>
        </p:blipFill>
        <p:spPr>
          <a:xfrm>
            <a:off x="1871970" y="1178975"/>
            <a:ext cx="5401429" cy="4267796"/>
          </a:xfrm>
          <a:prstGeom prst="rect">
            <a:avLst/>
          </a:prstGeom>
        </p:spPr>
      </p:pic>
      <p:sp>
        <p:nvSpPr>
          <p:cNvPr id="6" name="角丸四角形 5"/>
          <p:cNvSpPr/>
          <p:nvPr/>
        </p:nvSpPr>
        <p:spPr bwMode="auto">
          <a:xfrm>
            <a:off x="6282019" y="2528990"/>
            <a:ext cx="1170013" cy="540006"/>
          </a:xfrm>
          <a:prstGeom prst="roundRect">
            <a:avLst/>
          </a:prstGeom>
          <a:noFill/>
          <a:ln w="38100">
            <a:solidFill>
              <a:schemeClr val="accent5"/>
            </a:solidFill>
            <a:headEnd/>
            <a:tailEnd type="triangle" w="sm" len="med"/>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Tree>
    <p:extLst>
      <p:ext uri="{BB962C8B-B14F-4D97-AF65-F5344CB8AC3E}">
        <p14:creationId xmlns:p14="http://schemas.microsoft.com/office/powerpoint/2010/main" val="16173453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マイクロ命令への分解の他の利点</a:t>
            </a:r>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smtClean="0"/>
              <a:t>CPU </a:t>
            </a:r>
            <a:r>
              <a:rPr kumimoji="1" lang="ja-JP" altLang="en-US" dirty="0" smtClean="0"/>
              <a:t>にバグがあったときに，後からパッチが当てられる</a:t>
            </a:r>
            <a:endParaRPr kumimoji="1" lang="en-US" altLang="ja-JP" dirty="0" smtClean="0"/>
          </a:p>
          <a:p>
            <a:pPr lvl="1"/>
            <a:r>
              <a:rPr kumimoji="1" lang="ja-JP" altLang="en-US" dirty="0" smtClean="0"/>
              <a:t>バグを「エラッタ」とも呼ぶ</a:t>
            </a:r>
            <a:endParaRPr kumimoji="1" lang="en-US" altLang="ja-JP" dirty="0" smtClean="0"/>
          </a:p>
          <a:p>
            <a:r>
              <a:rPr kumimoji="1" lang="ja-JP" altLang="en-US" dirty="0" smtClean="0"/>
              <a:t>動作がおかしい命令を，他のバグってない命令の列で置き換える</a:t>
            </a:r>
            <a:endParaRPr kumimoji="1" lang="en-US" altLang="ja-JP" dirty="0" smtClean="0"/>
          </a:p>
          <a:p>
            <a:pPr lvl="1"/>
            <a:r>
              <a:rPr kumimoji="1" lang="ja-JP" altLang="en-US" dirty="0" smtClean="0"/>
              <a:t>分解に使う表は，あとから書き換えられるようになっている</a:t>
            </a:r>
            <a:endParaRPr kumimoji="1" lang="en-US" altLang="ja-JP" dirty="0" smtClean="0"/>
          </a:p>
          <a:p>
            <a:pPr lvl="1"/>
            <a:r>
              <a:rPr lang="en-US" altLang="ja-JP" dirty="0" smtClean="0"/>
              <a:t>Microcode ROM </a:t>
            </a:r>
            <a:r>
              <a:rPr lang="ja-JP" altLang="en-US" dirty="0" smtClean="0"/>
              <a:t>というのがそれ</a:t>
            </a:r>
            <a:endParaRPr kumimoji="1" lang="ja-JP" altLang="en-US" dirty="0"/>
          </a:p>
        </p:txBody>
      </p:sp>
    </p:spTree>
    <p:extLst>
      <p:ext uri="{BB962C8B-B14F-4D97-AF65-F5344CB8AC3E}">
        <p14:creationId xmlns:p14="http://schemas.microsoft.com/office/powerpoint/2010/main" val="431519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インテルの </a:t>
            </a:r>
            <a:r>
              <a:rPr kumimoji="1" lang="en-US" altLang="ja-JP" dirty="0" smtClean="0"/>
              <a:t>Core </a:t>
            </a:r>
            <a:r>
              <a:rPr kumimoji="1" lang="ja-JP" altLang="en-US" dirty="0" smtClean="0"/>
              <a:t>シリーズのエラッタのリスト</a:t>
            </a:r>
            <a:r>
              <a:rPr kumimoji="1" lang="en-US" altLang="ja-JP" dirty="0" smtClean="0"/>
              <a:t/>
            </a:r>
            <a:br>
              <a:rPr kumimoji="1" lang="en-US" altLang="ja-JP" dirty="0" smtClean="0"/>
            </a:br>
            <a:r>
              <a:rPr lang="ja-JP" altLang="en-US" dirty="0" smtClean="0"/>
              <a:t>地味</a:t>
            </a:r>
            <a:r>
              <a:rPr lang="ja-JP" altLang="en-US" dirty="0"/>
              <a:t>に結構バグ</a:t>
            </a:r>
            <a:r>
              <a:rPr lang="ja-JP" altLang="en-US" dirty="0" smtClean="0"/>
              <a:t>って</a:t>
            </a:r>
            <a:r>
              <a:rPr lang="ja-JP" altLang="en-US" dirty="0" err="1" smtClean="0"/>
              <a:t>る</a:t>
            </a:r>
            <a:endParaRPr kumimoji="1" lang="ja-JP" altLang="en-US" dirty="0"/>
          </a:p>
        </p:txBody>
      </p:sp>
      <p:sp>
        <p:nvSpPr>
          <p:cNvPr id="3" name="テキスト プレースホルダー 2"/>
          <p:cNvSpPr>
            <a:spLocks noGrp="1"/>
          </p:cNvSpPr>
          <p:nvPr>
            <p:ph type="body" sz="quarter" idx="10"/>
          </p:nvPr>
        </p:nvSpPr>
        <p:spPr>
          <a:xfrm>
            <a:off x="881959" y="6489034"/>
            <a:ext cx="8010089" cy="179695"/>
          </a:xfrm>
        </p:spPr>
        <p:txBody>
          <a:bodyPr/>
          <a:lstStyle/>
          <a:p>
            <a:r>
              <a:rPr lang="en-US" altLang="ja-JP" sz="1100" dirty="0"/>
              <a:t>https://</a:t>
            </a:r>
            <a:r>
              <a:rPr lang="en-US" altLang="ja-JP" sz="1100" dirty="0" smtClean="0"/>
              <a:t>pcper.com/wp-content/uploads/2017/06/6cfe-6th-gen-x-series-spec-update.pdf </a:t>
            </a:r>
            <a:r>
              <a:rPr lang="ja-JP" altLang="en-US" sz="1100" dirty="0" smtClean="0"/>
              <a:t>より</a:t>
            </a:r>
            <a:endParaRPr kumimoji="1" lang="ja-JP" altLang="en-US" sz="1100" dirty="0"/>
          </a:p>
        </p:txBody>
      </p:sp>
      <p:pic>
        <p:nvPicPr>
          <p:cNvPr id="4" name="図 3"/>
          <p:cNvPicPr>
            <a:picLocks noChangeAspect="1"/>
          </p:cNvPicPr>
          <p:nvPr/>
        </p:nvPicPr>
        <p:blipFill>
          <a:blip r:embed="rId2"/>
          <a:stretch>
            <a:fillRect/>
          </a:stretch>
        </p:blipFill>
        <p:spPr>
          <a:xfrm>
            <a:off x="791958" y="998973"/>
            <a:ext cx="3756874" cy="5040056"/>
          </a:xfrm>
          <a:prstGeom prst="rect">
            <a:avLst/>
          </a:prstGeom>
        </p:spPr>
      </p:pic>
      <p:pic>
        <p:nvPicPr>
          <p:cNvPr id="5" name="図 4"/>
          <p:cNvPicPr>
            <a:picLocks noChangeAspect="1"/>
          </p:cNvPicPr>
          <p:nvPr/>
        </p:nvPicPr>
        <p:blipFill>
          <a:blip r:embed="rId3"/>
          <a:stretch>
            <a:fillRect/>
          </a:stretch>
        </p:blipFill>
        <p:spPr>
          <a:xfrm>
            <a:off x="4391998" y="1088974"/>
            <a:ext cx="3979566" cy="5017713"/>
          </a:xfrm>
          <a:prstGeom prst="rect">
            <a:avLst/>
          </a:prstGeom>
        </p:spPr>
      </p:pic>
    </p:spTree>
    <p:extLst>
      <p:ext uri="{BB962C8B-B14F-4D97-AF65-F5344CB8AC3E}">
        <p14:creationId xmlns:p14="http://schemas.microsoft.com/office/powerpoint/2010/main" val="10102007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51" y="0"/>
            <a:ext cx="8982049" cy="908972"/>
          </a:xfrm>
        </p:spPr>
        <p:txBody>
          <a:bodyPr/>
          <a:lstStyle/>
          <a:p>
            <a:r>
              <a:rPr lang="ja-JP" altLang="en-US" dirty="0"/>
              <a:t/>
            </a:r>
            <a:br>
              <a:rPr lang="ja-JP" altLang="en-US" dirty="0"/>
            </a:br>
            <a:r>
              <a:rPr lang="en-US" altLang="ja-JP" dirty="0" smtClean="0"/>
              <a:t>Windows </a:t>
            </a:r>
            <a:r>
              <a:rPr lang="en-US" altLang="ja-JP" dirty="0"/>
              <a:t>Update </a:t>
            </a:r>
            <a:r>
              <a:rPr lang="ja-JP" altLang="en-US" dirty="0"/>
              <a:t>でこっそり更新されて</a:t>
            </a:r>
            <a:r>
              <a:rPr lang="ja-JP" altLang="en-US" dirty="0" smtClean="0"/>
              <a:t>いたりもする</a:t>
            </a:r>
            <a:r>
              <a:rPr lang="ja-JP" altLang="en-US" dirty="0"/>
              <a:t/>
            </a:r>
            <a:br>
              <a:rPr lang="ja-JP" altLang="en-US" dirty="0"/>
            </a:br>
            <a:endParaRPr kumimoji="1" lang="ja-JP" altLang="en-US" dirty="0"/>
          </a:p>
        </p:txBody>
      </p:sp>
      <p:sp>
        <p:nvSpPr>
          <p:cNvPr id="3" name="テキスト プレースホルダー 2"/>
          <p:cNvSpPr>
            <a:spLocks noGrp="1"/>
          </p:cNvSpPr>
          <p:nvPr>
            <p:ph type="body" sz="quarter" idx="10"/>
          </p:nvPr>
        </p:nvSpPr>
        <p:spPr>
          <a:xfrm>
            <a:off x="611956" y="5949028"/>
            <a:ext cx="8280092" cy="629700"/>
          </a:xfrm>
        </p:spPr>
        <p:txBody>
          <a:bodyPr/>
          <a:lstStyle/>
          <a:p>
            <a:r>
              <a:rPr lang="en-US" altLang="ja-JP" sz="1600" dirty="0"/>
              <a:t>https://</a:t>
            </a:r>
            <a:r>
              <a:rPr lang="en-US" altLang="ja-JP" sz="1600" dirty="0" smtClean="0"/>
              <a:t>support.microsoft.com/ja-jp/help/4093836/summary-of-intel-microcode-updates </a:t>
            </a:r>
            <a:r>
              <a:rPr lang="ja-JP" altLang="en-US" sz="1600" dirty="0" smtClean="0"/>
              <a:t>より</a:t>
            </a:r>
            <a:endParaRPr kumimoji="1" lang="ja-JP" altLang="en-US" sz="1600" dirty="0"/>
          </a:p>
        </p:txBody>
      </p:sp>
      <p:pic>
        <p:nvPicPr>
          <p:cNvPr id="4" name="図 3"/>
          <p:cNvPicPr>
            <a:picLocks noChangeAspect="1"/>
          </p:cNvPicPr>
          <p:nvPr/>
        </p:nvPicPr>
        <p:blipFill>
          <a:blip r:embed="rId2"/>
          <a:stretch>
            <a:fillRect/>
          </a:stretch>
        </p:blipFill>
        <p:spPr>
          <a:xfrm>
            <a:off x="1331964" y="1088974"/>
            <a:ext cx="6239289" cy="4739717"/>
          </a:xfrm>
          <a:prstGeom prst="rect">
            <a:avLst/>
          </a:prstGeom>
        </p:spPr>
      </p:pic>
    </p:spTree>
    <p:extLst>
      <p:ext uri="{BB962C8B-B14F-4D97-AF65-F5344CB8AC3E}">
        <p14:creationId xmlns:p14="http://schemas.microsoft.com/office/powerpoint/2010/main" val="23462557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余談：命令の歴史</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RISC-V </a:t>
            </a:r>
            <a:r>
              <a:rPr lang="ja-JP" altLang="en-US" dirty="0"/>
              <a:t>や </a:t>
            </a:r>
            <a:r>
              <a:rPr lang="en-US" altLang="ja-JP" dirty="0"/>
              <a:t>MIPS </a:t>
            </a:r>
            <a:r>
              <a:rPr lang="ja-JP" altLang="en-US" dirty="0"/>
              <a:t>などでは</a:t>
            </a:r>
            <a:r>
              <a:rPr lang="ja-JP" altLang="en-US" dirty="0" smtClean="0"/>
              <a:t>，パイプライン実行を最初から想定</a:t>
            </a:r>
            <a:endParaRPr lang="en-US" altLang="ja-JP" dirty="0" smtClean="0"/>
          </a:p>
          <a:p>
            <a:pPr lvl="1"/>
            <a:r>
              <a:rPr lang="ja-JP" altLang="en-US" dirty="0" smtClean="0"/>
              <a:t>小さいハードで構造</a:t>
            </a:r>
            <a:r>
              <a:rPr lang="ja-JP" altLang="en-US" dirty="0"/>
              <a:t>ハザードが起きにくい</a:t>
            </a:r>
            <a:r>
              <a:rPr lang="ja-JP" altLang="en-US" dirty="0" smtClean="0"/>
              <a:t>よう設計</a:t>
            </a:r>
            <a:r>
              <a:rPr lang="ja-JP" altLang="en-US" dirty="0"/>
              <a:t>されて</a:t>
            </a:r>
            <a:r>
              <a:rPr lang="ja-JP" altLang="en-US" dirty="0" smtClean="0"/>
              <a:t>いる</a:t>
            </a:r>
            <a:endParaRPr lang="en-US" altLang="ja-JP" dirty="0" smtClean="0"/>
          </a:p>
          <a:p>
            <a:pPr lvl="1"/>
            <a:r>
              <a:rPr lang="en-US" altLang="ja-JP" dirty="0"/>
              <a:t>RISC</a:t>
            </a:r>
            <a:r>
              <a:rPr lang="ja-JP" altLang="en-US" dirty="0"/>
              <a:t>（</a:t>
            </a:r>
            <a:r>
              <a:rPr lang="en-US" altLang="ja-JP" dirty="0"/>
              <a:t>Reduced Instruction Set Computer</a:t>
            </a:r>
            <a:r>
              <a:rPr lang="ja-JP" altLang="en-US" dirty="0"/>
              <a:t>）と</a:t>
            </a:r>
            <a:r>
              <a:rPr lang="ja-JP" altLang="en-US" dirty="0" smtClean="0"/>
              <a:t>呼ばれる</a:t>
            </a:r>
            <a:endParaRPr lang="en-US" altLang="ja-JP" dirty="0" smtClean="0"/>
          </a:p>
          <a:p>
            <a:pPr lvl="1"/>
            <a:r>
              <a:rPr lang="en-US" altLang="ja-JP" dirty="0" smtClean="0"/>
              <a:t>RISC-V </a:t>
            </a:r>
            <a:r>
              <a:rPr lang="ja-JP" altLang="en-US" dirty="0" smtClean="0"/>
              <a:t>は，「</a:t>
            </a:r>
            <a:r>
              <a:rPr lang="en-US" altLang="ja-JP" dirty="0" smtClean="0"/>
              <a:t>5</a:t>
            </a:r>
            <a:r>
              <a:rPr lang="ja-JP" altLang="en-US" dirty="0" smtClean="0"/>
              <a:t>代目の </a:t>
            </a:r>
            <a:r>
              <a:rPr lang="en-US" altLang="ja-JP" dirty="0" smtClean="0"/>
              <a:t>RISC</a:t>
            </a:r>
            <a:r>
              <a:rPr lang="ja-JP" altLang="en-US" dirty="0" smtClean="0"/>
              <a:t>」という名前</a:t>
            </a:r>
            <a:endParaRPr lang="en-US" altLang="ja-JP" dirty="0"/>
          </a:p>
          <a:p>
            <a:r>
              <a:rPr kumimoji="1" lang="en-US" altLang="ja-JP" dirty="0" smtClean="0"/>
              <a:t>x86 </a:t>
            </a:r>
            <a:r>
              <a:rPr kumimoji="1" lang="ja-JP" altLang="en-US" dirty="0" smtClean="0"/>
              <a:t>は，登場時はパイプライン化を考えていなかった</a:t>
            </a:r>
            <a:endParaRPr kumimoji="1" lang="en-US" altLang="ja-JP" dirty="0" smtClean="0"/>
          </a:p>
          <a:p>
            <a:pPr lvl="1"/>
            <a:r>
              <a:rPr kumimoji="1" lang="ja-JP" altLang="en-US" dirty="0" smtClean="0"/>
              <a:t>当時は，小数の命令でたくさんのことができるのが正義</a:t>
            </a:r>
            <a:endParaRPr kumimoji="1" lang="en-US" altLang="ja-JP" dirty="0" smtClean="0"/>
          </a:p>
          <a:p>
            <a:pPr lvl="1"/>
            <a:r>
              <a:rPr kumimoji="1" lang="ja-JP" altLang="en-US" dirty="0" smtClean="0"/>
              <a:t>しかし，そのままではパイプライン化は困難</a:t>
            </a:r>
            <a:endParaRPr kumimoji="1" lang="en-US" altLang="ja-JP" dirty="0" smtClean="0"/>
          </a:p>
          <a:p>
            <a:pPr lvl="1"/>
            <a:r>
              <a:rPr lang="en-US" altLang="ja-JP" dirty="0"/>
              <a:t>CISC</a:t>
            </a:r>
            <a:r>
              <a:rPr lang="ja-JP" altLang="en-US" dirty="0"/>
              <a:t>（</a:t>
            </a:r>
            <a:r>
              <a:rPr lang="en-US" altLang="ja-JP" dirty="0"/>
              <a:t>Complex Instruction Set Computer</a:t>
            </a:r>
            <a:r>
              <a:rPr lang="ja-JP" altLang="en-US" dirty="0"/>
              <a:t>）と</a:t>
            </a:r>
            <a:r>
              <a:rPr lang="ja-JP" altLang="en-US" dirty="0" smtClean="0"/>
              <a:t>呼ばれる</a:t>
            </a:r>
            <a:endParaRPr lang="en-US" altLang="ja-JP" dirty="0" smtClean="0"/>
          </a:p>
          <a:p>
            <a:r>
              <a:rPr kumimoji="1" lang="en-US" altLang="ja-JP" dirty="0" smtClean="0"/>
              <a:t>ARM </a:t>
            </a:r>
            <a:r>
              <a:rPr kumimoji="1" lang="ja-JP" altLang="en-US" dirty="0" smtClean="0"/>
              <a:t>の </a:t>
            </a:r>
            <a:r>
              <a:rPr kumimoji="1" lang="en-US" altLang="ja-JP" dirty="0" smtClean="0"/>
              <a:t>R </a:t>
            </a:r>
            <a:r>
              <a:rPr kumimoji="1" lang="ja-JP" altLang="en-US" dirty="0" smtClean="0"/>
              <a:t>は </a:t>
            </a:r>
            <a:r>
              <a:rPr kumimoji="1" lang="en-US" altLang="ja-JP" dirty="0" smtClean="0"/>
              <a:t>RISC </a:t>
            </a:r>
            <a:r>
              <a:rPr kumimoji="1" lang="ja-JP" altLang="en-US" dirty="0" smtClean="0"/>
              <a:t>の </a:t>
            </a:r>
            <a:r>
              <a:rPr kumimoji="1" lang="en-US" altLang="ja-JP" dirty="0" smtClean="0"/>
              <a:t>R </a:t>
            </a:r>
            <a:r>
              <a:rPr kumimoji="1" lang="ja-JP" altLang="en-US" dirty="0" smtClean="0"/>
              <a:t>なのだが，</a:t>
            </a:r>
            <a:r>
              <a:rPr kumimoji="1" lang="en-US" altLang="ja-JP" dirty="0" smtClean="0"/>
              <a:t>ARM </a:t>
            </a:r>
            <a:r>
              <a:rPr kumimoji="1" lang="ja-JP" altLang="en-US" dirty="0" smtClean="0"/>
              <a:t>は結構 </a:t>
            </a:r>
            <a:r>
              <a:rPr kumimoji="1" lang="en-US" altLang="ja-JP" dirty="0" smtClean="0"/>
              <a:t>CISC </a:t>
            </a:r>
            <a:r>
              <a:rPr kumimoji="1" lang="ja-JP" altLang="en-US" dirty="0" smtClean="0"/>
              <a:t>ぽい</a:t>
            </a:r>
            <a:endParaRPr kumimoji="1" lang="en-US" altLang="ja-JP" dirty="0" smtClean="0"/>
          </a:p>
          <a:p>
            <a:pPr lvl="1"/>
            <a:r>
              <a:rPr lang="en-US" altLang="ja-JP" dirty="0" smtClean="0"/>
              <a:t>ARM</a:t>
            </a:r>
            <a:r>
              <a:rPr lang="ja-JP" altLang="en-US" dirty="0" smtClean="0"/>
              <a:t>：</a:t>
            </a:r>
            <a:r>
              <a:rPr lang="en-US" altLang="ja-JP" dirty="0" smtClean="0"/>
              <a:t>Advanced RISC </a:t>
            </a:r>
            <a:r>
              <a:rPr lang="en-US" altLang="ja-JP" dirty="0" smtClean="0"/>
              <a:t>Machine</a:t>
            </a:r>
          </a:p>
          <a:p>
            <a:pPr lvl="1"/>
            <a:r>
              <a:rPr lang="ja-JP" altLang="en-US" dirty="0" smtClean="0"/>
              <a:t>構造ハザードを凄い勢いで起こす命令が多い</a:t>
            </a:r>
            <a:r>
              <a:rPr lang="en-US" altLang="ja-JP" dirty="0" smtClean="0"/>
              <a:t> </a:t>
            </a:r>
            <a:endParaRPr kumimoji="1" lang="en-US" altLang="ja-JP" dirty="0" smtClean="0"/>
          </a:p>
        </p:txBody>
      </p:sp>
    </p:spTree>
    <p:extLst>
      <p:ext uri="{BB962C8B-B14F-4D97-AF65-F5344CB8AC3E}">
        <p14:creationId xmlns:p14="http://schemas.microsoft.com/office/powerpoint/2010/main" val="3794194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質問とか回答など</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FPU</a:t>
            </a:r>
            <a:r>
              <a:rPr lang="ja-JP" altLang="en-US" dirty="0"/>
              <a:t>にこれだけ大きな面積・消費電力がかかるのは知らなかったです。なんなら</a:t>
            </a:r>
            <a:r>
              <a:rPr lang="en-US" altLang="ja-JP" dirty="0"/>
              <a:t>ALU</a:t>
            </a:r>
            <a:r>
              <a:rPr lang="ja-JP" altLang="en-US" dirty="0"/>
              <a:t>で浮動小数点の演算もやっているのかと思っていました。何故そんなに</a:t>
            </a:r>
            <a:r>
              <a:rPr lang="en-US" altLang="ja-JP" dirty="0"/>
              <a:t>FPU</a:t>
            </a:r>
            <a:r>
              <a:rPr lang="ja-JP" altLang="en-US" dirty="0"/>
              <a:t>にトランジスタが必要なのか疑問に思いました。</a:t>
            </a:r>
          </a:p>
          <a:p>
            <a:r>
              <a:rPr lang="ja-JP" altLang="en-US" dirty="0"/>
              <a:t>プログラミングをする際、パイプライン処理に適したコードの書き方はありますか？コンパイラの最適化に任せてしまっていいのでしょうか</a:t>
            </a:r>
            <a:endParaRPr kumimoji="1" lang="ja-JP" altLang="en-US" dirty="0"/>
          </a:p>
        </p:txBody>
      </p:sp>
    </p:spTree>
    <p:extLst>
      <p:ext uri="{BB962C8B-B14F-4D97-AF65-F5344CB8AC3E}">
        <p14:creationId xmlns:p14="http://schemas.microsoft.com/office/powerpoint/2010/main" val="173061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余談：命令の歴史</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smtClean="0"/>
              <a:t>マイクロ命令への分解により，</a:t>
            </a:r>
            <a:r>
              <a:rPr kumimoji="1" lang="en-US" altLang="ja-JP" dirty="0" smtClean="0"/>
              <a:t>x86 </a:t>
            </a:r>
            <a:r>
              <a:rPr kumimoji="1" lang="ja-JP" altLang="en-US" dirty="0" smtClean="0"/>
              <a:t>や </a:t>
            </a:r>
            <a:r>
              <a:rPr kumimoji="1" lang="en-US" altLang="ja-JP" dirty="0" smtClean="0"/>
              <a:t>ARM </a:t>
            </a:r>
            <a:r>
              <a:rPr kumimoji="1" lang="ja-JP" altLang="en-US" dirty="0" smtClean="0"/>
              <a:t>はこの問題を</a:t>
            </a:r>
            <a:r>
              <a:rPr kumimoji="1" lang="en-US" altLang="ja-JP" dirty="0" smtClean="0"/>
              <a:t/>
            </a:r>
            <a:br>
              <a:rPr kumimoji="1" lang="en-US" altLang="ja-JP" dirty="0" smtClean="0"/>
            </a:br>
            <a:r>
              <a:rPr kumimoji="1" lang="ja-JP" altLang="en-US" dirty="0" smtClean="0"/>
              <a:t>（一応）克服</a:t>
            </a:r>
            <a:endParaRPr kumimoji="1" lang="en-US" altLang="ja-JP" dirty="0" smtClean="0"/>
          </a:p>
          <a:p>
            <a:pPr lvl="1"/>
            <a:r>
              <a:rPr kumimoji="1" lang="ja-JP" altLang="en-US" dirty="0" smtClean="0"/>
              <a:t>回路規模や</a:t>
            </a:r>
            <a:r>
              <a:rPr kumimoji="1" lang="ja-JP" altLang="en-US" dirty="0" smtClean="0"/>
              <a:t>エネルギーにおける代償</a:t>
            </a:r>
            <a:r>
              <a:rPr kumimoji="1" lang="ja-JP" altLang="en-US" dirty="0" smtClean="0"/>
              <a:t>は大きい</a:t>
            </a:r>
            <a:endParaRPr kumimoji="1" lang="en-US" altLang="ja-JP" dirty="0" smtClean="0"/>
          </a:p>
          <a:p>
            <a:pPr lvl="1"/>
            <a:r>
              <a:rPr kumimoji="1" lang="ja-JP" altLang="en-US" dirty="0" smtClean="0"/>
              <a:t>互換性が維持できるので，商業上重要</a:t>
            </a:r>
            <a:endParaRPr kumimoji="1" lang="en-US" altLang="ja-JP" dirty="0" smtClean="0"/>
          </a:p>
          <a:p>
            <a:r>
              <a:rPr kumimoji="1" lang="en-US" altLang="ja-JP" dirty="0" smtClean="0"/>
              <a:t>x86</a:t>
            </a:r>
            <a:r>
              <a:rPr lang="ja-JP" altLang="en-US" dirty="0"/>
              <a:t> </a:t>
            </a:r>
            <a:r>
              <a:rPr lang="ja-JP" altLang="en-US" dirty="0" smtClean="0"/>
              <a:t>や </a:t>
            </a:r>
            <a:r>
              <a:rPr lang="en-US" altLang="ja-JP" dirty="0" smtClean="0"/>
              <a:t>ARM </a:t>
            </a:r>
            <a:r>
              <a:rPr lang="ja-JP" altLang="en-US" dirty="0" smtClean="0"/>
              <a:t>は，</a:t>
            </a:r>
            <a:r>
              <a:rPr lang="en-US" altLang="ja-JP" dirty="0" smtClean="0"/>
              <a:t>64bit </a:t>
            </a:r>
            <a:r>
              <a:rPr lang="ja-JP" altLang="en-US" dirty="0" smtClean="0"/>
              <a:t>バージョンを作る際に命令の内容を</a:t>
            </a:r>
            <a:r>
              <a:rPr lang="en-US" altLang="ja-JP" dirty="0" smtClean="0"/>
              <a:t/>
            </a:r>
            <a:br>
              <a:rPr lang="en-US" altLang="ja-JP" dirty="0" smtClean="0"/>
            </a:br>
            <a:r>
              <a:rPr lang="ja-JP" altLang="en-US" dirty="0" smtClean="0"/>
              <a:t>かなり整理した</a:t>
            </a:r>
            <a:endParaRPr lang="en-US" altLang="ja-JP" dirty="0" smtClean="0"/>
          </a:p>
          <a:p>
            <a:pPr lvl="1"/>
            <a:r>
              <a:rPr kumimoji="1" lang="ja-JP" altLang="en-US" dirty="0" smtClean="0"/>
              <a:t>パイプラインが作りやすくなって</a:t>
            </a:r>
            <a:r>
              <a:rPr kumimoji="1" lang="ja-JP" altLang="en-US" dirty="0" smtClean="0"/>
              <a:t>いる</a:t>
            </a:r>
            <a:endParaRPr kumimoji="1" lang="en-US" altLang="ja-JP" dirty="0" smtClean="0"/>
          </a:p>
          <a:p>
            <a:pPr lvl="1"/>
            <a:r>
              <a:rPr kumimoji="1" lang="ja-JP" altLang="en-US" dirty="0" smtClean="0"/>
              <a:t>富岳では </a:t>
            </a:r>
            <a:r>
              <a:rPr kumimoji="1" lang="en-US" altLang="ja-JP" dirty="0" smtClean="0"/>
              <a:t>ARM</a:t>
            </a:r>
            <a:r>
              <a:rPr kumimoji="1" lang="ja-JP" altLang="en-US" dirty="0" smtClean="0"/>
              <a:t> </a:t>
            </a:r>
            <a:r>
              <a:rPr kumimoji="1" lang="en-US" altLang="ja-JP" dirty="0" smtClean="0"/>
              <a:t>32bit </a:t>
            </a:r>
            <a:r>
              <a:rPr kumimoji="1" lang="ja-JP" altLang="en-US" dirty="0" smtClean="0"/>
              <a:t>を切り捨てており（多分），</a:t>
            </a:r>
            <a:r>
              <a:rPr kumimoji="1" lang="en-US" altLang="ja-JP" dirty="0" smtClean="0"/>
              <a:t/>
            </a:r>
            <a:br>
              <a:rPr kumimoji="1" lang="en-US" altLang="ja-JP" dirty="0" smtClean="0"/>
            </a:br>
            <a:r>
              <a:rPr kumimoji="1" lang="ja-JP" altLang="en-US" dirty="0" smtClean="0"/>
              <a:t>大分楽になっているはず</a:t>
            </a:r>
            <a:endParaRPr kumimoji="1" lang="ja-JP" altLang="en-US" dirty="0"/>
          </a:p>
        </p:txBody>
      </p:sp>
    </p:spTree>
    <p:extLst>
      <p:ext uri="{BB962C8B-B14F-4D97-AF65-F5344CB8AC3E}">
        <p14:creationId xmlns:p14="http://schemas.microsoft.com/office/powerpoint/2010/main" val="875431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構造ハザードのまとめ</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smtClean="0"/>
              <a:t>構造ハザード：</a:t>
            </a:r>
            <a:r>
              <a:rPr lang="ja-JP" altLang="en-US" dirty="0"/>
              <a:t>ハード資源の不足</a:t>
            </a:r>
            <a:r>
              <a:rPr lang="ja-JP" altLang="en-US" dirty="0" smtClean="0"/>
              <a:t>に起因</a:t>
            </a:r>
            <a:endParaRPr lang="en-US" altLang="ja-JP" dirty="0" smtClean="0"/>
          </a:p>
          <a:p>
            <a:r>
              <a:rPr lang="ja-JP" altLang="en-US" dirty="0" smtClean="0"/>
              <a:t>解決</a:t>
            </a:r>
            <a:r>
              <a:rPr lang="ja-JP" altLang="en-US" dirty="0"/>
              <a:t>方法</a:t>
            </a:r>
            <a:endParaRPr lang="en-US" altLang="ja-JP" dirty="0"/>
          </a:p>
          <a:p>
            <a:pPr marL="817200" lvl="1" indent="-457200">
              <a:buFont typeface="+mj-lt"/>
              <a:buAutoNum type="arabicPeriod"/>
            </a:pPr>
            <a:r>
              <a:rPr lang="ja-JP" altLang="en-US" dirty="0"/>
              <a:t>ハードウェアの増強</a:t>
            </a:r>
            <a:endParaRPr lang="en-US" altLang="ja-JP" dirty="0"/>
          </a:p>
          <a:p>
            <a:pPr marL="817200" lvl="1" indent="-457200">
              <a:buFont typeface="+mj-lt"/>
              <a:buAutoNum type="arabicPeriod"/>
            </a:pPr>
            <a:r>
              <a:rPr lang="ja-JP" altLang="en-US" dirty="0"/>
              <a:t>時分割処理</a:t>
            </a:r>
            <a:endParaRPr lang="en-US" altLang="ja-JP" dirty="0"/>
          </a:p>
          <a:p>
            <a:pPr marL="817200" lvl="1" indent="-457200">
              <a:buFont typeface="+mj-lt"/>
              <a:buAutoNum type="arabicPeriod"/>
            </a:pPr>
            <a:r>
              <a:rPr lang="ja-JP" altLang="en-US" dirty="0"/>
              <a:t>マイクロ命令への</a:t>
            </a:r>
            <a:r>
              <a:rPr lang="ja-JP" altLang="en-US" dirty="0" smtClean="0"/>
              <a:t>変換</a:t>
            </a:r>
            <a:endParaRPr lang="en-US" altLang="ja-JP" dirty="0" smtClean="0"/>
          </a:p>
          <a:p>
            <a:r>
              <a:rPr kumimoji="1" lang="ja-JP" altLang="en-US" dirty="0" smtClean="0"/>
              <a:t>パイプライン・ストール</a:t>
            </a:r>
            <a:endParaRPr kumimoji="1" lang="ja-JP" altLang="en-US" dirty="0"/>
          </a:p>
        </p:txBody>
      </p:sp>
    </p:spTree>
    <p:extLst>
      <p:ext uri="{BB962C8B-B14F-4D97-AF65-F5344CB8AC3E}">
        <p14:creationId xmlns:p14="http://schemas.microsoft.com/office/powerpoint/2010/main" val="25680168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ハザード</a:t>
            </a:r>
            <a:endParaRPr kumimoji="1" lang="ja-JP" altLang="en-US" dirty="0"/>
          </a:p>
        </p:txBody>
      </p:sp>
      <p:sp>
        <p:nvSpPr>
          <p:cNvPr id="3" name="テキスト プレースホルダー 2"/>
          <p:cNvSpPr>
            <a:spLocks noGrp="1"/>
          </p:cNvSpPr>
          <p:nvPr>
            <p:ph type="body" sz="quarter" idx="10"/>
          </p:nvPr>
        </p:nvSpPr>
        <p:spPr/>
        <p:txBody>
          <a:bodyPr/>
          <a:lstStyle/>
          <a:p>
            <a:pPr marL="385200" indent="-457200">
              <a:buFont typeface="+mj-lt"/>
              <a:buAutoNum type="arabicPeriod"/>
            </a:pPr>
            <a:r>
              <a:rPr lang="ja-JP" altLang="en-US" dirty="0" smtClean="0"/>
              <a:t>構造ハザード</a:t>
            </a:r>
            <a:endParaRPr lang="en-US" altLang="ja-JP" dirty="0" smtClean="0"/>
          </a:p>
          <a:p>
            <a:pPr marL="385200" indent="-457200">
              <a:buFont typeface="+mj-lt"/>
              <a:buAutoNum type="arabicPeriod"/>
            </a:pPr>
            <a:r>
              <a:rPr lang="ja-JP" altLang="en-US" b="1" dirty="0" smtClean="0"/>
              <a:t>非構造ハザード：バックエッジに由来</a:t>
            </a:r>
            <a:endParaRPr lang="en-US" altLang="ja-JP" b="1" dirty="0" smtClean="0"/>
          </a:p>
          <a:p>
            <a:pPr marL="745200" lvl="1" indent="-457200">
              <a:buFont typeface="+mj-lt"/>
              <a:buAutoNum type="alphaLcPeriod"/>
            </a:pPr>
            <a:r>
              <a:rPr lang="ja-JP" altLang="en-US" dirty="0" smtClean="0"/>
              <a:t>データ</a:t>
            </a:r>
            <a:r>
              <a:rPr lang="ja-JP" altLang="en-US" dirty="0"/>
              <a:t>・</a:t>
            </a:r>
            <a:r>
              <a:rPr lang="ja-JP" altLang="en-US" dirty="0" smtClean="0"/>
              <a:t>ハザード</a:t>
            </a:r>
            <a:endParaRPr lang="ja-JP" altLang="en-US" dirty="0"/>
          </a:p>
          <a:p>
            <a:pPr marL="709200" lvl="1" indent="-457200">
              <a:buFont typeface="+mj-lt"/>
              <a:buAutoNum type="alphaLcPeriod"/>
            </a:pPr>
            <a:r>
              <a:rPr lang="ja-JP" altLang="en-US" dirty="0"/>
              <a:t>制</a:t>
            </a:r>
            <a:r>
              <a:rPr lang="ja-JP" altLang="en-US" dirty="0" smtClean="0"/>
              <a:t>御ハザード</a:t>
            </a:r>
            <a:endParaRPr lang="en-US" altLang="ja-JP" dirty="0" smtClean="0"/>
          </a:p>
        </p:txBody>
      </p:sp>
    </p:spTree>
    <p:extLst>
      <p:ext uri="{BB962C8B-B14F-4D97-AF65-F5344CB8AC3E}">
        <p14:creationId xmlns:p14="http://schemas.microsoft.com/office/powerpoint/2010/main" val="33809306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バックエッジ：逆方向（右から左）にいく信号</a:t>
            </a:r>
            <a:endParaRPr kumimoji="1" lang="ja-JP" altLang="en-US" dirty="0"/>
          </a:p>
        </p:txBody>
      </p:sp>
      <p:sp>
        <p:nvSpPr>
          <p:cNvPr id="3" name="テキスト プレースホルダー 2"/>
          <p:cNvSpPr>
            <a:spLocks noGrp="1"/>
          </p:cNvSpPr>
          <p:nvPr>
            <p:ph type="body" sz="quarter" idx="10"/>
          </p:nvPr>
        </p:nvSpPr>
        <p:spPr>
          <a:xfrm>
            <a:off x="611956" y="5589024"/>
            <a:ext cx="8280092" cy="719701"/>
          </a:xfrm>
        </p:spPr>
        <p:txBody>
          <a:bodyPr/>
          <a:lstStyle/>
          <a:p>
            <a:r>
              <a:rPr kumimoji="1" lang="ja-JP" altLang="en-US" dirty="0" smtClean="0"/>
              <a:t>バックエッジがあるため，命令を</a:t>
            </a:r>
            <a:r>
              <a:rPr lang="ja-JP" altLang="en-US" dirty="0"/>
              <a:t>単純</a:t>
            </a:r>
            <a:r>
              <a:rPr lang="ja-JP" altLang="en-US" dirty="0" smtClean="0"/>
              <a:t>に流せない場合がある</a:t>
            </a:r>
            <a:endParaRPr lang="en-US" altLang="ja-JP" dirty="0" smtClean="0"/>
          </a:p>
          <a:p>
            <a:pPr lvl="1"/>
            <a:r>
              <a:rPr lang="ja-JP" altLang="en-US" dirty="0"/>
              <a:t>工場のラインのよう</a:t>
            </a:r>
            <a:r>
              <a:rPr lang="ja-JP" altLang="en-US" dirty="0" smtClean="0"/>
              <a:t>に，一方向に流せない</a:t>
            </a:r>
            <a:endParaRPr kumimoji="1" lang="ja-JP" altLang="en-US" dirty="0"/>
          </a:p>
        </p:txBody>
      </p:sp>
      <p:sp>
        <p:nvSpPr>
          <p:cNvPr id="4" name="正方形/長方形 3"/>
          <p:cNvSpPr/>
          <p:nvPr/>
        </p:nvSpPr>
        <p:spPr bwMode="auto">
          <a:xfrm>
            <a:off x="971960" y="3429000"/>
            <a:ext cx="1440016" cy="1440016"/>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3429000"/>
            <a:ext cx="1440016" cy="1440016"/>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3429000"/>
            <a:ext cx="1440016" cy="1440016"/>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67006" y="3834003"/>
            <a:ext cx="117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smtClean="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789004"/>
            <a:ext cx="360004" cy="720008"/>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PC</a:t>
            </a:r>
            <a:endParaRPr kumimoji="1" lang="ja-JP" altLang="en-US" dirty="0" smtClean="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414900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978992"/>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2528990"/>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2438989"/>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正方形/長方形 12"/>
          <p:cNvSpPr/>
          <p:nvPr/>
        </p:nvSpPr>
        <p:spPr bwMode="auto">
          <a:xfrm>
            <a:off x="611955" y="2258987"/>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4</a:t>
            </a:r>
            <a:endParaRPr kumimoji="1" lang="ja-JP" altLang="en-US" dirty="0" smtClean="0">
              <a:latin typeface="メイリオ" panose="020B0604030504040204" pitchFamily="50" charset="-128"/>
              <a:ea typeface="メイリオ" panose="020B0604030504040204" pitchFamily="50" charset="-128"/>
            </a:endParaRPr>
          </a:p>
        </p:txBody>
      </p:sp>
      <p:sp>
        <p:nvSpPr>
          <p:cNvPr id="14" name="Freeform 10"/>
          <p:cNvSpPr>
            <a:spLocks/>
          </p:cNvSpPr>
          <p:nvPr/>
        </p:nvSpPr>
        <p:spPr bwMode="auto">
          <a:xfrm>
            <a:off x="71950" y="1988984"/>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56967" y="2213985"/>
            <a:ext cx="630007"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988984"/>
            <a:ext cx="1800020" cy="0"/>
          </a:xfrm>
          <a:prstGeom prst="straightConnector1">
            <a:avLst/>
          </a:prstGeom>
          <a:noFill/>
          <a:ln w="9525" cap="flat" cmpd="sng" algn="ctr">
            <a:solidFill>
              <a:schemeClr val="tx1"/>
            </a:solidFill>
            <a:prstDash val="solid"/>
            <a:round/>
            <a:headEnd type="none" w="sm" len="sm"/>
            <a:tailEnd type="none"/>
          </a:ln>
          <a:effectLst/>
        </p:spPr>
      </p:cxnSp>
      <p:cxnSp>
        <p:nvCxnSpPr>
          <p:cNvPr id="17" name="直線矢印コネクタ 16"/>
          <p:cNvCxnSpPr/>
          <p:nvPr/>
        </p:nvCxnSpPr>
        <p:spPr bwMode="auto">
          <a:xfrm>
            <a:off x="2411975" y="4149008"/>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8" name="正方形/長方形 17"/>
          <p:cNvSpPr/>
          <p:nvPr/>
        </p:nvSpPr>
        <p:spPr bwMode="auto">
          <a:xfrm>
            <a:off x="971960" y="3969006"/>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アドレス</a:t>
            </a:r>
          </a:p>
        </p:txBody>
      </p:sp>
      <p:sp>
        <p:nvSpPr>
          <p:cNvPr id="19" name="正方形/長方形 18"/>
          <p:cNvSpPr/>
          <p:nvPr/>
        </p:nvSpPr>
        <p:spPr bwMode="auto">
          <a:xfrm>
            <a:off x="2051972" y="3969006"/>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smtClean="0">
                <a:latin typeface="メイリオ" panose="020B0604030504040204" pitchFamily="50" charset="-128"/>
                <a:ea typeface="メイリオ" panose="020B0604030504040204" pitchFamily="50" charset="-128"/>
              </a:rPr>
              <a:t>命令</a:t>
            </a:r>
          </a:p>
        </p:txBody>
      </p:sp>
      <p:sp>
        <p:nvSpPr>
          <p:cNvPr id="20" name="Freeform 10"/>
          <p:cNvSpPr>
            <a:spLocks/>
          </p:cNvSpPr>
          <p:nvPr/>
        </p:nvSpPr>
        <p:spPr bwMode="auto">
          <a:xfrm flipV="1">
            <a:off x="2951982" y="3969002"/>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1" name="直線矢印コネクタ 20"/>
          <p:cNvCxnSpPr/>
          <p:nvPr/>
        </p:nvCxnSpPr>
        <p:spPr bwMode="auto">
          <a:xfrm>
            <a:off x="2951982" y="4329010"/>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2" name="正方形/長方形 21"/>
          <p:cNvSpPr/>
          <p:nvPr/>
        </p:nvSpPr>
        <p:spPr bwMode="auto">
          <a:xfrm>
            <a:off x="3131984" y="3429000"/>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書き込みデータ</a:t>
            </a:r>
          </a:p>
        </p:txBody>
      </p:sp>
      <p:sp>
        <p:nvSpPr>
          <p:cNvPr id="23" name="正方形/長方形 22"/>
          <p:cNvSpPr/>
          <p:nvPr/>
        </p:nvSpPr>
        <p:spPr bwMode="auto">
          <a:xfrm>
            <a:off x="3131984" y="3789004"/>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書き</a:t>
            </a:r>
            <a:r>
              <a:rPr kumimoji="1" lang="en-US" altLang="ja-JP" sz="1200" dirty="0" smtClean="0">
                <a:latin typeface="メイリオ" panose="020B0604030504040204" pitchFamily="50" charset="-128"/>
                <a:ea typeface="メイリオ" panose="020B0604030504040204" pitchFamily="50" charset="-128"/>
              </a:rPr>
              <a:t>REG</a:t>
            </a:r>
            <a:r>
              <a:rPr kumimoji="1" lang="ja-JP" altLang="en-US" sz="1200" dirty="0" smtClean="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4149008"/>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読み</a:t>
            </a:r>
            <a:r>
              <a:rPr kumimoji="1" lang="en-US" altLang="ja-JP" sz="1200" dirty="0" smtClean="0">
                <a:latin typeface="メイリオ" panose="020B0604030504040204" pitchFamily="50" charset="-128"/>
                <a:ea typeface="メイリオ" panose="020B0604030504040204" pitchFamily="50" charset="-128"/>
              </a:rPr>
              <a:t>REG</a:t>
            </a:r>
            <a:r>
              <a:rPr kumimoji="1" lang="ja-JP" altLang="en-US" sz="1200" dirty="0" smtClean="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509012"/>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読み</a:t>
            </a:r>
            <a:r>
              <a:rPr kumimoji="1" lang="en-US" altLang="ja-JP" sz="1200" dirty="0" smtClean="0">
                <a:latin typeface="メイリオ" panose="020B0604030504040204" pitchFamily="50" charset="-128"/>
                <a:ea typeface="メイリオ" panose="020B0604030504040204" pitchFamily="50" charset="-128"/>
              </a:rPr>
              <a:t>REG</a:t>
            </a:r>
            <a:r>
              <a:rPr kumimoji="1" lang="ja-JP" altLang="en-US" sz="1200" dirty="0" smtClean="0">
                <a:latin typeface="メイリオ" panose="020B0604030504040204" pitchFamily="50" charset="-128"/>
                <a:ea typeface="メイリオ" panose="020B0604030504040204" pitchFamily="50" charset="-128"/>
              </a:rPr>
              <a:t>番号</a:t>
            </a:r>
          </a:p>
        </p:txBody>
      </p:sp>
      <p:sp>
        <p:nvSpPr>
          <p:cNvPr id="26" name="正方形/長方形 25"/>
          <p:cNvSpPr/>
          <p:nvPr/>
        </p:nvSpPr>
        <p:spPr bwMode="auto">
          <a:xfrm>
            <a:off x="3131984" y="4869016"/>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レジスタ・ファイル</a:t>
            </a:r>
          </a:p>
        </p:txBody>
      </p:sp>
      <p:sp>
        <p:nvSpPr>
          <p:cNvPr id="27" name="正方形/長方形 26"/>
          <p:cNvSpPr/>
          <p:nvPr/>
        </p:nvSpPr>
        <p:spPr bwMode="auto">
          <a:xfrm>
            <a:off x="971960" y="4869016"/>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命令メモリ</a:t>
            </a:r>
          </a:p>
        </p:txBody>
      </p:sp>
      <p:cxnSp>
        <p:nvCxnSpPr>
          <p:cNvPr id="28" name="直線矢印コネクタ 27"/>
          <p:cNvCxnSpPr/>
          <p:nvPr/>
        </p:nvCxnSpPr>
        <p:spPr bwMode="auto">
          <a:xfrm>
            <a:off x="2951982" y="4689014"/>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9" name="Freeform 10"/>
          <p:cNvSpPr>
            <a:spLocks/>
          </p:cNvSpPr>
          <p:nvPr/>
        </p:nvSpPr>
        <p:spPr bwMode="auto">
          <a:xfrm>
            <a:off x="2951982" y="1898983"/>
            <a:ext cx="180002" cy="171001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0" name="Freeform 10"/>
          <p:cNvSpPr>
            <a:spLocks/>
          </p:cNvSpPr>
          <p:nvPr/>
        </p:nvSpPr>
        <p:spPr bwMode="auto">
          <a:xfrm rot="10800000" flipH="1">
            <a:off x="8352038" y="3428999"/>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1" name="直線矢印コネクタ 30"/>
          <p:cNvCxnSpPr/>
          <p:nvPr/>
        </p:nvCxnSpPr>
        <p:spPr bwMode="auto">
          <a:xfrm>
            <a:off x="8172040" y="4149008"/>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6012016" y="4149008"/>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3" name="直線矢印コネクタ 32"/>
          <p:cNvCxnSpPr/>
          <p:nvPr/>
        </p:nvCxnSpPr>
        <p:spPr bwMode="auto">
          <a:xfrm>
            <a:off x="4572000" y="3789004"/>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4" name="直線矢印コネクタ 33"/>
          <p:cNvCxnSpPr/>
          <p:nvPr/>
        </p:nvCxnSpPr>
        <p:spPr bwMode="auto">
          <a:xfrm>
            <a:off x="4572000" y="4599013"/>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5" name="正方形/長方形 34"/>
          <p:cNvSpPr/>
          <p:nvPr/>
        </p:nvSpPr>
        <p:spPr bwMode="auto">
          <a:xfrm>
            <a:off x="6732024" y="3609002"/>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アドレス</a:t>
            </a:r>
          </a:p>
        </p:txBody>
      </p:sp>
      <p:sp>
        <p:nvSpPr>
          <p:cNvPr id="36" name="正方形/長方形 35"/>
          <p:cNvSpPr/>
          <p:nvPr/>
        </p:nvSpPr>
        <p:spPr bwMode="auto">
          <a:xfrm>
            <a:off x="6732024" y="4869016"/>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データ・メモリ</a:t>
            </a:r>
          </a:p>
        </p:txBody>
      </p:sp>
      <p:sp>
        <p:nvSpPr>
          <p:cNvPr id="37" name="Freeform 10"/>
          <p:cNvSpPr>
            <a:spLocks/>
          </p:cNvSpPr>
          <p:nvPr/>
        </p:nvSpPr>
        <p:spPr bwMode="auto">
          <a:xfrm>
            <a:off x="5112004" y="4599013"/>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4599012"/>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Freeform 10"/>
          <p:cNvSpPr>
            <a:spLocks/>
          </p:cNvSpPr>
          <p:nvPr/>
        </p:nvSpPr>
        <p:spPr bwMode="auto">
          <a:xfrm flipV="1">
            <a:off x="6552022" y="378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0" name="正方形/長方形 39"/>
          <p:cNvSpPr/>
          <p:nvPr/>
        </p:nvSpPr>
        <p:spPr bwMode="auto">
          <a:xfrm>
            <a:off x="6732024" y="4419011"/>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書きデータ</a:t>
            </a:r>
          </a:p>
        </p:txBody>
      </p:sp>
      <p:cxnSp>
        <p:nvCxnSpPr>
          <p:cNvPr id="41" name="直線矢印コネクタ 40"/>
          <p:cNvCxnSpPr/>
          <p:nvPr/>
        </p:nvCxnSpPr>
        <p:spPr bwMode="auto">
          <a:xfrm>
            <a:off x="8532044" y="3158997"/>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2" name="直線矢印コネクタ 41"/>
          <p:cNvCxnSpPr/>
          <p:nvPr/>
        </p:nvCxnSpPr>
        <p:spPr bwMode="auto">
          <a:xfrm flipH="1">
            <a:off x="1871970" y="1898983"/>
            <a:ext cx="7110079" cy="0"/>
          </a:xfrm>
          <a:prstGeom prst="straightConnector1">
            <a:avLst/>
          </a:prstGeom>
          <a:noFill/>
          <a:ln w="31750" cap="flat" cmpd="sng" algn="ctr">
            <a:solidFill>
              <a:schemeClr val="accent6"/>
            </a:solidFill>
            <a:prstDash val="solid"/>
            <a:round/>
            <a:headEnd type="none" w="sm" len="sm"/>
            <a:tailEnd type="triangle"/>
          </a:ln>
          <a:effectLst/>
        </p:spPr>
      </p:cxnSp>
      <p:sp>
        <p:nvSpPr>
          <p:cNvPr id="43" name="Freeform 10"/>
          <p:cNvSpPr>
            <a:spLocks/>
          </p:cNvSpPr>
          <p:nvPr/>
        </p:nvSpPr>
        <p:spPr bwMode="auto">
          <a:xfrm rot="10800000" flipH="1">
            <a:off x="6552022" y="3248994"/>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rot="5400000" flipH="1" flipV="1">
            <a:off x="8037040" y="2393988"/>
            <a:ext cx="1440015"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正方形/長方形 44"/>
          <p:cNvSpPr/>
          <p:nvPr/>
        </p:nvSpPr>
        <p:spPr bwMode="auto">
          <a:xfrm>
            <a:off x="7272030" y="3969006"/>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読みデータ</a:t>
            </a:r>
          </a:p>
        </p:txBody>
      </p:sp>
      <p:cxnSp>
        <p:nvCxnSpPr>
          <p:cNvPr id="46" name="直線矢印コネクタ 45"/>
          <p:cNvCxnSpPr/>
          <p:nvPr/>
        </p:nvCxnSpPr>
        <p:spPr bwMode="auto">
          <a:xfrm>
            <a:off x="1871970" y="1808982"/>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7" name="直線矢印コネクタ 46"/>
          <p:cNvCxnSpPr/>
          <p:nvPr/>
        </p:nvCxnSpPr>
        <p:spPr bwMode="auto">
          <a:xfrm flipH="1">
            <a:off x="1871970" y="2078985"/>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48" name="正方形/長方形 47"/>
          <p:cNvSpPr/>
          <p:nvPr/>
        </p:nvSpPr>
        <p:spPr bwMode="auto">
          <a:xfrm>
            <a:off x="1871970" y="1178975"/>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smtClean="0">
                <a:solidFill>
                  <a:schemeClr val="accent6"/>
                </a:solidFill>
                <a:latin typeface="メイリオ" panose="020B0604030504040204" pitchFamily="50" charset="-128"/>
                <a:ea typeface="メイリオ" panose="020B0604030504040204" pitchFamily="50" charset="-128"/>
              </a:rPr>
              <a:t>2. </a:t>
            </a:r>
            <a:r>
              <a:rPr kumimoji="1" lang="ja-JP" altLang="en-US" sz="1600" dirty="0" smtClean="0">
                <a:solidFill>
                  <a:schemeClr val="accent6"/>
                </a:solidFill>
                <a:latin typeface="メイリオ" panose="020B0604030504040204" pitchFamily="50" charset="-128"/>
                <a:ea typeface="メイリオ" panose="020B0604030504040204" pitchFamily="50" charset="-128"/>
              </a:rPr>
              <a:t>分岐結果の </a:t>
            </a:r>
            <a:r>
              <a:rPr kumimoji="1" lang="en-US" altLang="ja-JP" sz="1600" dirty="0" smtClean="0">
                <a:solidFill>
                  <a:schemeClr val="accent6"/>
                </a:solidFill>
                <a:latin typeface="メイリオ" panose="020B0604030504040204" pitchFamily="50" charset="-128"/>
                <a:ea typeface="メイリオ" panose="020B0604030504040204" pitchFamily="50" charset="-128"/>
              </a:rPr>
              <a:t>PC </a:t>
            </a:r>
            <a:r>
              <a:rPr kumimoji="1" lang="ja-JP" altLang="en-US" sz="1600" dirty="0" err="1" smtClean="0">
                <a:solidFill>
                  <a:schemeClr val="accent6"/>
                </a:solidFill>
                <a:latin typeface="メイリオ" panose="020B0604030504040204" pitchFamily="50" charset="-128"/>
                <a:ea typeface="メイリオ" panose="020B0604030504040204" pitchFamily="50" charset="-128"/>
              </a:rPr>
              <a:t>への</a:t>
            </a:r>
            <a:r>
              <a:rPr kumimoji="1" lang="ja-JP" altLang="en-US" sz="1600" dirty="0" smtClean="0">
                <a:solidFill>
                  <a:schemeClr val="accent6"/>
                </a:solidFill>
                <a:latin typeface="メイリオ" panose="020B0604030504040204" pitchFamily="50" charset="-128"/>
                <a:ea typeface="メイリオ" panose="020B0604030504040204" pitchFamily="50" charset="-128"/>
              </a:rPr>
              <a:t>反映</a:t>
            </a:r>
            <a:endParaRPr kumimoji="1" lang="en-US" altLang="ja-JP" sz="1600" dirty="0" smtClean="0">
              <a:solidFill>
                <a:schemeClr val="accent6"/>
              </a:solidFill>
              <a:latin typeface="メイリオ" panose="020B0604030504040204" pitchFamily="50" charset="-128"/>
              <a:ea typeface="メイリオ" panose="020B0604030504040204" pitchFamily="50" charset="-128"/>
            </a:endParaRPr>
          </a:p>
          <a:p>
            <a:r>
              <a:rPr kumimoji="1" lang="ja-JP" altLang="en-US" sz="1600" dirty="0" smtClean="0">
                <a:solidFill>
                  <a:schemeClr val="accent6"/>
                </a:solidFill>
                <a:latin typeface="メイリオ" panose="020B0604030504040204" pitchFamily="50" charset="-128"/>
                <a:ea typeface="メイリオ" panose="020B0604030504040204" pitchFamily="50" charset="-128"/>
              </a:rPr>
              <a:t>制御ハザードの原因</a:t>
            </a:r>
          </a:p>
        </p:txBody>
      </p:sp>
      <p:sp>
        <p:nvSpPr>
          <p:cNvPr id="49" name="正方形/長方形 48"/>
          <p:cNvSpPr/>
          <p:nvPr/>
        </p:nvSpPr>
        <p:spPr bwMode="auto">
          <a:xfrm>
            <a:off x="3311986" y="2888994"/>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marL="342900" indent="-342900">
              <a:buAutoNum type="arabicPeriod"/>
            </a:pPr>
            <a:r>
              <a:rPr kumimoji="1" lang="ja-JP" altLang="en-US" sz="1600" dirty="0" smtClean="0">
                <a:solidFill>
                  <a:schemeClr val="accent6"/>
                </a:solidFill>
                <a:latin typeface="メイリオ" panose="020B0604030504040204" pitchFamily="50" charset="-128"/>
                <a:ea typeface="メイリオ" panose="020B0604030504040204" pitchFamily="50" charset="-128"/>
              </a:rPr>
              <a:t>演算やロードの結果の書き込み</a:t>
            </a:r>
            <a:r>
              <a:rPr kumimoji="1" lang="en-US" altLang="ja-JP" sz="1600" dirty="0" smtClean="0">
                <a:solidFill>
                  <a:schemeClr val="accent6"/>
                </a:solidFill>
                <a:latin typeface="メイリオ" panose="020B0604030504040204" pitchFamily="50" charset="-128"/>
                <a:ea typeface="メイリオ" panose="020B0604030504040204" pitchFamily="50" charset="-128"/>
              </a:rPr>
              <a:t/>
            </a:r>
            <a:br>
              <a:rPr kumimoji="1" lang="en-US" altLang="ja-JP" sz="1600" dirty="0" smtClean="0">
                <a:solidFill>
                  <a:schemeClr val="accent6"/>
                </a:solidFill>
                <a:latin typeface="メイリオ" panose="020B0604030504040204" pitchFamily="50" charset="-128"/>
                <a:ea typeface="メイリオ" panose="020B0604030504040204" pitchFamily="50" charset="-128"/>
              </a:rPr>
            </a:br>
            <a:r>
              <a:rPr kumimoji="1" lang="ja-JP" altLang="en-US" sz="1600" dirty="0" smtClean="0">
                <a:solidFill>
                  <a:schemeClr val="accent6"/>
                </a:solidFill>
                <a:latin typeface="メイリオ" panose="020B0604030504040204" pitchFamily="50" charset="-128"/>
                <a:ea typeface="メイリオ" panose="020B0604030504040204" pitchFamily="50" charset="-128"/>
              </a:rPr>
              <a:t>データハザードの原因</a:t>
            </a:r>
          </a:p>
        </p:txBody>
      </p:sp>
    </p:spTree>
    <p:extLst>
      <p:ext uri="{BB962C8B-B14F-4D97-AF65-F5344CB8AC3E}">
        <p14:creationId xmlns:p14="http://schemas.microsoft.com/office/powerpoint/2010/main" val="4236209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2" name="タイトル 1"/>
          <p:cNvSpPr>
            <a:spLocks noGrp="1"/>
          </p:cNvSpPr>
          <p:nvPr>
            <p:ph type="title"/>
          </p:nvPr>
        </p:nvSpPr>
        <p:spPr/>
        <p:txBody>
          <a:bodyPr/>
          <a:lstStyle/>
          <a:p>
            <a:r>
              <a:rPr lang="ja-JP" altLang="en-US" dirty="0" smtClean="0"/>
              <a:t>データ・ハザード</a:t>
            </a:r>
            <a:endParaRPr kumimoji="1" lang="ja-JP" altLang="en-US" dirty="0"/>
          </a:p>
        </p:txBody>
      </p:sp>
      <p:sp>
        <p:nvSpPr>
          <p:cNvPr id="58" name="コンテンツ プレースホルダー 57"/>
          <p:cNvSpPr>
            <a:spLocks noGrp="1"/>
          </p:cNvSpPr>
          <p:nvPr>
            <p:ph idx="4294967295"/>
          </p:nvPr>
        </p:nvSpPr>
        <p:spPr>
          <a:xfrm>
            <a:off x="251952" y="4689014"/>
            <a:ext cx="8730097" cy="1369161"/>
          </a:xfrm>
          <a:prstGeom prst="rect">
            <a:avLst/>
          </a:prstGeom>
        </p:spPr>
        <p:txBody>
          <a:bodyPr/>
          <a:lstStyle/>
          <a:p>
            <a:r>
              <a:rPr lang="ja-JP" altLang="en-US" sz="2000" dirty="0" smtClean="0"/>
              <a:t>レジスタ・ファイルへのアクセス</a:t>
            </a:r>
            <a:endParaRPr lang="en-US" altLang="ja-JP" sz="2000" dirty="0" smtClean="0"/>
          </a:p>
          <a:p>
            <a:pPr lvl="1"/>
            <a:r>
              <a:rPr lang="ja-JP" altLang="en-US" sz="2000" dirty="0" smtClean="0"/>
              <a:t>演算の入力は </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dirty="0"/>
              <a:t> </a:t>
            </a:r>
            <a:r>
              <a:rPr lang="en-US" altLang="ja-JP" sz="2000" dirty="0" smtClean="0"/>
              <a:t> </a:t>
            </a:r>
            <a:r>
              <a:rPr lang="ja-JP" altLang="en-US" sz="2000" dirty="0" smtClean="0"/>
              <a:t>の人がレジスタ・ファイルから読み出す</a:t>
            </a:r>
            <a:endParaRPr lang="en-US" altLang="ja-JP" sz="2000" dirty="0" smtClean="0"/>
          </a:p>
          <a:p>
            <a:pPr lvl="1"/>
            <a:r>
              <a:rPr lang="ja-JP" altLang="en-US" sz="2000" dirty="0" smtClean="0"/>
              <a:t>演算の結果は</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2000" dirty="0" smtClean="0"/>
              <a:t>の</a:t>
            </a:r>
            <a:r>
              <a:rPr lang="ja-JP" altLang="en-US" sz="2000" dirty="0"/>
              <a:t>人がレジスタ・</a:t>
            </a:r>
            <a:r>
              <a:rPr lang="ja-JP" altLang="en-US" sz="2000" dirty="0" smtClean="0"/>
              <a:t>ファイルに書き込む</a:t>
            </a:r>
            <a:endPar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7" name="正方形/長方形 96"/>
          <p:cNvSpPr/>
          <p:nvPr/>
        </p:nvSpPr>
        <p:spPr bwMode="auto">
          <a:xfrm>
            <a:off x="521955" y="1898983"/>
            <a:ext cx="630007" cy="540006"/>
          </a:xfrm>
          <a:prstGeom prst="rect">
            <a:avLst/>
          </a:prstGeom>
          <a:no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smtClean="0">
                <a:solidFill>
                  <a:schemeClr val="tx1">
                    <a:lumMod val="75000"/>
                    <a:lumOff val="25000"/>
                  </a:schemeClr>
                </a:solidFill>
              </a:rPr>
              <a:t>命令メモリ</a:t>
            </a:r>
            <a:endParaRPr kumimoji="1" lang="ja-JP" altLang="en-US" sz="1600" dirty="0">
              <a:solidFill>
                <a:schemeClr val="tx1">
                  <a:lumMod val="75000"/>
                  <a:lumOff val="25000"/>
                </a:schemeClr>
              </a:solidFill>
            </a:endParaRPr>
          </a:p>
        </p:txBody>
      </p: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smtClean="0">
                <a:solidFill>
                  <a:schemeClr val="tx1">
                    <a:lumMod val="75000"/>
                    <a:lumOff val="25000"/>
                  </a:schemeClr>
                </a:solidFill>
              </a:rPr>
              <a:t>レジスタ・ファイル</a:t>
            </a:r>
            <a:endParaRPr lang="ja-JP" altLang="en-US" dirty="0">
              <a:solidFill>
                <a:schemeClr val="tx1">
                  <a:lumMod val="75000"/>
                  <a:lumOff val="25000"/>
                </a:schemeClr>
              </a:solidFill>
            </a:endParaRPr>
          </a:p>
        </p:txBody>
      </p:sp>
      <p:sp>
        <p:nvSpPr>
          <p:cNvPr id="31" name="AutoShape 5"/>
          <p:cNvSpPr>
            <a:spLocks noChangeArrowheads="1"/>
          </p:cNvSpPr>
          <p:nvPr/>
        </p:nvSpPr>
        <p:spPr bwMode="auto">
          <a:xfrm rot="-5400000">
            <a:off x="4842165" y="1683049"/>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ALU</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2" name="グループ化 31"/>
          <p:cNvGrpSpPr/>
          <p:nvPr/>
        </p:nvGrpSpPr>
        <p:grpSpPr>
          <a:xfrm>
            <a:off x="3510017" y="1719053"/>
            <a:ext cx="1008112" cy="432048"/>
            <a:chOff x="3563888" y="2708920"/>
            <a:chExt cx="1296144" cy="432048"/>
          </a:xfrm>
        </p:grpSpPr>
        <p:sp>
          <p:nvSpPr>
            <p:cNvPr id="33"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a:extLst/>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a:extLst/>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719053"/>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a:extLst/>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2978995"/>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smtClean="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smtClean="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2438989"/>
            <a:ext cx="1152128" cy="1710019"/>
          </a:xfrm>
          <a:prstGeom prst="rect">
            <a:avLst/>
          </a:prstGeom>
          <a:ln>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smtClean="0">
                <a:solidFill>
                  <a:schemeClr val="bg1"/>
                </a:solidFill>
                <a:latin typeface="Arial Narrow" panose="020B0606020202030204" pitchFamily="34" charset="0"/>
              </a:rPr>
              <a:t>b=a+1</a:t>
            </a:r>
          </a:p>
          <a:p>
            <a:pPr>
              <a:lnSpc>
                <a:spcPct val="80000"/>
              </a:lnSpc>
            </a:pPr>
            <a:r>
              <a:rPr kumimoji="1" lang="en-US" altLang="ja-JP" sz="2000" dirty="0" smtClean="0">
                <a:solidFill>
                  <a:schemeClr val="bg1"/>
                </a:solidFill>
                <a:latin typeface="Arial Narrow" panose="020B0606020202030204" pitchFamily="34" charset="0"/>
              </a:rPr>
              <a:t>c=b-1</a:t>
            </a:r>
          </a:p>
          <a:p>
            <a:pPr>
              <a:lnSpc>
                <a:spcPct val="80000"/>
              </a:lnSpc>
            </a:pPr>
            <a:r>
              <a:rPr lang="en-US" altLang="ja-JP" sz="2000" dirty="0" smtClean="0">
                <a:solidFill>
                  <a:schemeClr val="bg1"/>
                </a:solidFill>
                <a:latin typeface="Arial Narrow" panose="020B0606020202030204" pitchFamily="34" charset="0"/>
              </a:rPr>
              <a:t>d=c+2</a:t>
            </a:r>
          </a:p>
          <a:p>
            <a:pPr>
              <a:lnSpc>
                <a:spcPct val="80000"/>
              </a:lnSpc>
            </a:pPr>
            <a:r>
              <a:rPr kumimoji="1" lang="en-US" altLang="ja-JP" sz="2000" dirty="0" smtClean="0">
                <a:solidFill>
                  <a:schemeClr val="bg1"/>
                </a:solidFill>
                <a:latin typeface="Arial Narrow" panose="020B0606020202030204" pitchFamily="34" charset="0"/>
              </a:rPr>
              <a:t>e=…</a:t>
            </a:r>
          </a:p>
          <a:p>
            <a:pPr>
              <a:lnSpc>
                <a:spcPct val="80000"/>
              </a:lnSpc>
            </a:pPr>
            <a:r>
              <a:rPr lang="en-US" altLang="ja-JP" sz="2000" dirty="0" smtClean="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3" name="角丸四角形吹き出し 42"/>
          <p:cNvSpPr/>
          <p:nvPr/>
        </p:nvSpPr>
        <p:spPr bwMode="auto">
          <a:xfrm>
            <a:off x="6552021" y="1808982"/>
            <a:ext cx="1350015" cy="432646"/>
          </a:xfrm>
          <a:prstGeom prst="wedgeRoundRectCallout">
            <a:avLst>
              <a:gd name="adj1" fmla="val -43365"/>
              <a:gd name="adj2" fmla="val 134720"/>
              <a:gd name="adj3" fmla="val 16667"/>
            </a:avLst>
          </a:prstGeom>
          <a:ln>
            <a:headEnd/>
            <a:tailEnd type="triangle" w="sm" len="med"/>
          </a:ln>
          <a:extLst/>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smtClean="0">
                <a:solidFill>
                  <a:schemeClr val="tx1">
                    <a:lumMod val="65000"/>
                    <a:lumOff val="35000"/>
                  </a:schemeClr>
                </a:solidFill>
                <a:latin typeface="Arial Narrow" panose="020B0606020202030204" pitchFamily="34" charset="0"/>
              </a:rPr>
              <a:t>書きます！</a:t>
            </a:r>
          </a:p>
        </p:txBody>
      </p:sp>
      <p:sp>
        <p:nvSpPr>
          <p:cNvPr id="45" name="角丸四角形吹き出し 44"/>
          <p:cNvSpPr/>
          <p:nvPr/>
        </p:nvSpPr>
        <p:spPr bwMode="auto">
          <a:xfrm>
            <a:off x="3671989" y="1808982"/>
            <a:ext cx="1350015" cy="432646"/>
          </a:xfrm>
          <a:prstGeom prst="wedgeRoundRectCallout">
            <a:avLst>
              <a:gd name="adj1" fmla="val -43365"/>
              <a:gd name="adj2" fmla="val 134720"/>
              <a:gd name="adj3" fmla="val 16667"/>
            </a:avLst>
          </a:prstGeom>
          <a:ln>
            <a:headEnd/>
            <a:tailEnd type="triangle" w="sm" len="med"/>
          </a:ln>
          <a:ex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smtClean="0">
                <a:solidFill>
                  <a:schemeClr val="tx1">
                    <a:lumMod val="65000"/>
                    <a:lumOff val="35000"/>
                  </a:schemeClr>
                </a:solidFill>
                <a:latin typeface="Arial Narrow" panose="020B0606020202030204" pitchFamily="34" charset="0"/>
              </a:rPr>
              <a:t>読みます！</a:t>
            </a:r>
          </a:p>
        </p:txBody>
      </p:sp>
    </p:spTree>
    <p:extLst>
      <p:ext uri="{BB962C8B-B14F-4D97-AF65-F5344CB8AC3E}">
        <p14:creationId xmlns:p14="http://schemas.microsoft.com/office/powerpoint/2010/main" val="658613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2" name="タイトル 1"/>
          <p:cNvSpPr>
            <a:spLocks noGrp="1"/>
          </p:cNvSpPr>
          <p:nvPr>
            <p:ph type="title"/>
          </p:nvPr>
        </p:nvSpPr>
        <p:spPr/>
        <p:txBody>
          <a:bodyPr/>
          <a:lstStyle/>
          <a:p>
            <a:r>
              <a:rPr lang="ja-JP" altLang="en-US" dirty="0" smtClean="0"/>
              <a:t>データ・ハザード</a:t>
            </a:r>
            <a:endParaRPr kumimoji="1" lang="ja-JP" altLang="en-US" dirty="0"/>
          </a:p>
        </p:txBody>
      </p:sp>
      <p:sp>
        <p:nvSpPr>
          <p:cNvPr id="58" name="コンテンツ プレースホルダー 57"/>
          <p:cNvSpPr>
            <a:spLocks noGrp="1"/>
          </p:cNvSpPr>
          <p:nvPr>
            <p:ph idx="4294967295"/>
          </p:nvPr>
        </p:nvSpPr>
        <p:spPr>
          <a:xfrm>
            <a:off x="251952" y="4869016"/>
            <a:ext cx="8730097" cy="1369161"/>
          </a:xfrm>
          <a:prstGeom prst="rect">
            <a:avLst/>
          </a:prstGeom>
        </p:spPr>
        <p:txBody>
          <a:bodyPr/>
          <a:lstStyle/>
          <a:p>
            <a:r>
              <a:rPr lang="ja-JP" altLang="en-US" sz="2000" dirty="0" smtClean="0"/>
              <a:t>直前の命令の結果を使う命令が現れた場合：</a:t>
            </a:r>
            <a:endParaRPr lang="en-US" altLang="ja-JP" sz="2000" dirty="0" smtClean="0"/>
          </a:p>
          <a:p>
            <a:pPr lvl="1"/>
            <a:r>
              <a:rPr lang="ja-JP" altLang="en-US" sz="2000" dirty="0" smtClean="0"/>
              <a:t> </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dirty="0"/>
              <a:t> </a:t>
            </a:r>
            <a:r>
              <a:rPr lang="en-US" altLang="ja-JP" sz="2000" dirty="0" smtClean="0"/>
              <a:t> </a:t>
            </a:r>
            <a:r>
              <a:rPr lang="ja-JP" altLang="en-US" sz="2000" dirty="0" smtClean="0"/>
              <a:t>の人が </a:t>
            </a:r>
            <a:r>
              <a:rPr lang="en-US" altLang="ja-JP" sz="2000" b="1" dirty="0" smtClean="0"/>
              <a:t>b</a:t>
            </a:r>
            <a:r>
              <a:rPr lang="en-US" altLang="ja-JP" sz="2000" dirty="0" smtClean="0"/>
              <a:t>=a+1 </a:t>
            </a:r>
            <a:r>
              <a:rPr lang="ja-JP" altLang="en-US" sz="2000" dirty="0" smtClean="0"/>
              <a:t>の結果を読もうとしても，</a:t>
            </a:r>
            <a:endParaRPr lang="en-US" altLang="ja-JP" sz="2000" dirty="0" smtClean="0"/>
          </a:p>
          <a:p>
            <a:pPr lvl="1"/>
            <a:r>
              <a:rPr lang="ja-JP" altLang="en-US"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smtClean="0"/>
              <a:t>の人が</a:t>
            </a:r>
            <a:r>
              <a:rPr lang="ja-JP" altLang="en-US" dirty="0"/>
              <a:t>まだ</a:t>
            </a:r>
            <a:r>
              <a:rPr lang="ja-JP" altLang="en-US" dirty="0" smtClean="0"/>
              <a:t>計算中でレジスタ・ファイルに </a:t>
            </a:r>
            <a:r>
              <a:rPr lang="en-US" altLang="ja-JP" dirty="0" smtClean="0"/>
              <a:t>b </a:t>
            </a:r>
            <a:r>
              <a:rPr lang="ja-JP" altLang="en-US" dirty="0" smtClean="0"/>
              <a:t>が書けていない</a:t>
            </a:r>
            <a:endParaRPr lang="en-US" altLang="ja-JP" dirty="0" smtClean="0"/>
          </a:p>
          <a:p>
            <a:pPr lvl="1"/>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2000" dirty="0"/>
              <a:t>の</a:t>
            </a:r>
            <a:r>
              <a:rPr lang="ja-JP" altLang="en-US" sz="2000" dirty="0" smtClean="0"/>
              <a:t>人が計算結果をかけるのはさらに次のサイクル</a:t>
            </a:r>
            <a:endPar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7" name="正方形/長方形 96"/>
          <p:cNvSpPr/>
          <p:nvPr/>
        </p:nvSpPr>
        <p:spPr bwMode="auto">
          <a:xfrm>
            <a:off x="521955" y="1898983"/>
            <a:ext cx="630007" cy="540006"/>
          </a:xfrm>
          <a:prstGeom prst="rect">
            <a:avLst/>
          </a:prstGeom>
          <a:no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smtClean="0">
                <a:solidFill>
                  <a:schemeClr val="accent1">
                    <a:lumMod val="75000"/>
                  </a:schemeClr>
                </a:solidFill>
              </a:rPr>
              <a:t>命令メモリ</a:t>
            </a:r>
            <a:endParaRPr kumimoji="1" lang="en-US" altLang="ja-JP" sz="1600" dirty="0" smtClean="0">
              <a:solidFill>
                <a:schemeClr val="accent1">
                  <a:lumMod val="75000"/>
                </a:schemeClr>
              </a:solidFill>
            </a:endParaRPr>
          </a:p>
          <a:p>
            <a:pPr algn="ctr"/>
            <a:r>
              <a:rPr kumimoji="1" lang="ja-JP" altLang="en-US" sz="1600" dirty="0" smtClean="0">
                <a:solidFill>
                  <a:schemeClr val="accent1">
                    <a:lumMod val="75000"/>
                  </a:schemeClr>
                </a:solidFill>
              </a:rPr>
              <a:t>（プログラム）</a:t>
            </a:r>
            <a:endParaRPr kumimoji="1" lang="ja-JP" altLang="en-US" sz="1600" dirty="0">
              <a:solidFill>
                <a:schemeClr val="accent1">
                  <a:lumMod val="75000"/>
                </a:schemeClr>
              </a:solidFill>
            </a:endParaRPr>
          </a:p>
        </p:txBody>
      </p: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smtClean="0">
                <a:solidFill>
                  <a:schemeClr val="tx1">
                    <a:lumMod val="75000"/>
                    <a:lumOff val="25000"/>
                  </a:schemeClr>
                </a:solidFill>
              </a:rPr>
              <a:t>レジスタ・ファイル</a:t>
            </a:r>
            <a:endParaRPr lang="ja-JP" altLang="en-US" dirty="0">
              <a:solidFill>
                <a:schemeClr val="tx1">
                  <a:lumMod val="75000"/>
                  <a:lumOff val="25000"/>
                </a:schemeClr>
              </a:solidFill>
            </a:endParaRPr>
          </a:p>
        </p:txBody>
      </p:sp>
      <p:sp>
        <p:nvSpPr>
          <p:cNvPr id="31" name="AutoShape 5"/>
          <p:cNvSpPr>
            <a:spLocks noChangeArrowheads="1"/>
          </p:cNvSpPr>
          <p:nvPr/>
        </p:nvSpPr>
        <p:spPr bwMode="auto">
          <a:xfrm rot="-5400000">
            <a:off x="4842165" y="1683049"/>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2" name="グループ化 31"/>
          <p:cNvGrpSpPr/>
          <p:nvPr/>
        </p:nvGrpSpPr>
        <p:grpSpPr>
          <a:xfrm>
            <a:off x="3510017" y="1719053"/>
            <a:ext cx="1008112" cy="432048"/>
            <a:chOff x="3563888" y="2708920"/>
            <a:chExt cx="1296144" cy="432048"/>
          </a:xfrm>
        </p:grpSpPr>
        <p:sp>
          <p:nvSpPr>
            <p:cNvPr id="33"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a:extLst/>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a:extLst/>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719053"/>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a:extLst/>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2978995"/>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smtClean="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smtClean="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2438989"/>
            <a:ext cx="1152128" cy="1710019"/>
          </a:xfrm>
          <a:prstGeom prst="rect">
            <a:avLst/>
          </a:prstGeom>
          <a:ln>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b="1" dirty="0" smtClean="0">
                <a:solidFill>
                  <a:schemeClr val="tx2"/>
                </a:solidFill>
                <a:latin typeface="Arial Narrow" panose="020B0606020202030204" pitchFamily="34" charset="0"/>
              </a:rPr>
              <a:t>b</a:t>
            </a:r>
            <a:r>
              <a:rPr kumimoji="1" lang="en-US" altLang="ja-JP" sz="2000" dirty="0" smtClean="0">
                <a:solidFill>
                  <a:schemeClr val="bg1"/>
                </a:solidFill>
                <a:latin typeface="Arial Narrow" panose="020B0606020202030204" pitchFamily="34" charset="0"/>
              </a:rPr>
              <a:t>=a+1</a:t>
            </a:r>
          </a:p>
          <a:p>
            <a:pPr>
              <a:lnSpc>
                <a:spcPct val="80000"/>
              </a:lnSpc>
            </a:pPr>
            <a:r>
              <a:rPr kumimoji="1" lang="en-US" altLang="ja-JP" sz="2000" dirty="0" smtClean="0">
                <a:solidFill>
                  <a:schemeClr val="bg1"/>
                </a:solidFill>
                <a:latin typeface="Arial Narrow" panose="020B0606020202030204" pitchFamily="34" charset="0"/>
              </a:rPr>
              <a:t>c=</a:t>
            </a:r>
            <a:r>
              <a:rPr kumimoji="1" lang="en-US" altLang="ja-JP" sz="2000" b="1" dirty="0" smtClean="0">
                <a:solidFill>
                  <a:schemeClr val="tx2"/>
                </a:solidFill>
                <a:latin typeface="Arial Narrow" panose="020B0606020202030204" pitchFamily="34" charset="0"/>
              </a:rPr>
              <a:t>b</a:t>
            </a:r>
            <a:r>
              <a:rPr kumimoji="1" lang="en-US" altLang="ja-JP" sz="2000" dirty="0" smtClean="0">
                <a:solidFill>
                  <a:schemeClr val="bg1"/>
                </a:solidFill>
                <a:latin typeface="Arial Narrow" panose="020B0606020202030204" pitchFamily="34" charset="0"/>
              </a:rPr>
              <a:t>-1</a:t>
            </a:r>
          </a:p>
          <a:p>
            <a:pPr>
              <a:lnSpc>
                <a:spcPct val="80000"/>
              </a:lnSpc>
            </a:pPr>
            <a:r>
              <a:rPr lang="en-US" altLang="ja-JP" sz="2000" dirty="0" smtClean="0">
                <a:solidFill>
                  <a:schemeClr val="bg1"/>
                </a:solidFill>
                <a:latin typeface="Arial Narrow" panose="020B0606020202030204" pitchFamily="34" charset="0"/>
              </a:rPr>
              <a:t>...</a:t>
            </a:r>
            <a:endParaRPr kumimoji="1" lang="en-US" altLang="ja-JP" sz="2000" dirty="0" smtClean="0">
              <a:solidFill>
                <a:schemeClr val="bg1"/>
              </a:solidFill>
              <a:latin typeface="Arial Narrow" panose="020B0606020202030204" pitchFamily="34" charset="0"/>
            </a:endParaRPr>
          </a:p>
          <a:p>
            <a:pPr>
              <a:lnSpc>
                <a:spcPct val="80000"/>
              </a:lnSpc>
            </a:pPr>
            <a:r>
              <a:rPr lang="en-US" altLang="ja-JP" sz="2000" dirty="0" smtClean="0">
                <a:solidFill>
                  <a:schemeClr val="bg1"/>
                </a:solidFill>
                <a:latin typeface="Arial Narrow" panose="020B0606020202030204" pitchFamily="34" charset="0"/>
              </a:rPr>
              <a:t>…</a:t>
            </a:r>
          </a:p>
          <a:p>
            <a:pPr>
              <a:lnSpc>
                <a:spcPct val="80000"/>
              </a:lnSpc>
            </a:pPr>
            <a:r>
              <a:rPr kumimoji="1" lang="en-US" altLang="ja-JP" sz="2000" dirty="0" smtClean="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3" name="角丸四角形吹き出し 42"/>
          <p:cNvSpPr/>
          <p:nvPr/>
        </p:nvSpPr>
        <p:spPr bwMode="auto">
          <a:xfrm>
            <a:off x="5202007" y="1808982"/>
            <a:ext cx="1260014" cy="432646"/>
          </a:xfrm>
          <a:prstGeom prst="wedgeRoundRectCallout">
            <a:avLst>
              <a:gd name="adj1" fmla="val -51493"/>
              <a:gd name="adj2" fmla="val 139793"/>
              <a:gd name="adj3" fmla="val 16667"/>
            </a:avLst>
          </a:prstGeom>
          <a:ln>
            <a:headEnd/>
            <a:tailEnd type="triangle" w="sm" len="med"/>
          </a:ln>
          <a:ex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smtClean="0">
                <a:solidFill>
                  <a:schemeClr val="tx1">
                    <a:lumMod val="65000"/>
                    <a:lumOff val="35000"/>
                  </a:schemeClr>
                </a:solidFill>
                <a:latin typeface="Arial Narrow" panose="020B0606020202030204" pitchFamily="34" charset="0"/>
              </a:rPr>
              <a:t>計算中･･･</a:t>
            </a:r>
          </a:p>
        </p:txBody>
      </p:sp>
      <p:sp>
        <p:nvSpPr>
          <p:cNvPr id="45" name="角丸四角形吹き出し 44"/>
          <p:cNvSpPr/>
          <p:nvPr/>
        </p:nvSpPr>
        <p:spPr bwMode="auto">
          <a:xfrm>
            <a:off x="3671990" y="1808982"/>
            <a:ext cx="1260014" cy="432646"/>
          </a:xfrm>
          <a:prstGeom prst="wedgeRoundRectCallout">
            <a:avLst>
              <a:gd name="adj1" fmla="val -43365"/>
              <a:gd name="adj2" fmla="val 134720"/>
              <a:gd name="adj3" fmla="val 16667"/>
            </a:avLst>
          </a:prstGeom>
          <a:ln>
            <a:headEnd/>
            <a:tailEnd type="triangle" w="sm" len="med"/>
          </a:ln>
          <a:ex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smtClean="0">
                <a:solidFill>
                  <a:schemeClr val="tx1">
                    <a:lumMod val="65000"/>
                    <a:lumOff val="35000"/>
                  </a:schemeClr>
                </a:solidFill>
                <a:latin typeface="Arial Narrow" panose="020B0606020202030204" pitchFamily="34" charset="0"/>
              </a:rPr>
              <a:t>b </a:t>
            </a:r>
            <a:r>
              <a:rPr kumimoji="1" lang="ja-JP" altLang="en-US" dirty="0" smtClean="0">
                <a:solidFill>
                  <a:schemeClr val="tx1">
                    <a:lumMod val="65000"/>
                    <a:lumOff val="35000"/>
                  </a:schemeClr>
                </a:solidFill>
                <a:latin typeface="Arial Narrow" panose="020B0606020202030204" pitchFamily="34" charset="0"/>
              </a:rPr>
              <a:t>ください</a:t>
            </a:r>
          </a:p>
        </p:txBody>
      </p:sp>
      <p:sp>
        <p:nvSpPr>
          <p:cNvPr id="46" name="角丸四角形 45"/>
          <p:cNvSpPr/>
          <p:nvPr/>
        </p:nvSpPr>
        <p:spPr bwMode="auto">
          <a:xfrm>
            <a:off x="4932004" y="2978995"/>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smtClean="0">
                <a:solidFill>
                  <a:schemeClr val="tx2"/>
                </a:solidFill>
                <a:latin typeface="Arial Narrow" panose="020B0606020202030204" pitchFamily="34" charset="0"/>
              </a:rPr>
              <a:t>b</a:t>
            </a:r>
            <a:r>
              <a:rPr kumimoji="1" lang="en-US" altLang="ja-JP" dirty="0" smtClean="0">
                <a:latin typeface="Arial Narrow" panose="020B0606020202030204" pitchFamily="34" charset="0"/>
              </a:rPr>
              <a:t>=a+1</a:t>
            </a:r>
            <a:endParaRPr kumimoji="1" lang="ja-JP" altLang="en-US" dirty="0">
              <a:latin typeface="Arial Narrow" panose="020B0606020202030204" pitchFamily="34" charset="0"/>
            </a:endParaRPr>
          </a:p>
        </p:txBody>
      </p:sp>
      <p:sp>
        <p:nvSpPr>
          <p:cNvPr id="47" name="角丸四角形 46"/>
          <p:cNvSpPr/>
          <p:nvPr/>
        </p:nvSpPr>
        <p:spPr bwMode="auto">
          <a:xfrm>
            <a:off x="3491988" y="2978995"/>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smtClean="0">
                <a:latin typeface="Arial Narrow" panose="020B0606020202030204" pitchFamily="34" charset="0"/>
              </a:rPr>
              <a:t>c=</a:t>
            </a:r>
            <a:r>
              <a:rPr lang="en-US" altLang="ja-JP" b="1" dirty="0" smtClean="0">
                <a:solidFill>
                  <a:schemeClr val="tx2"/>
                </a:solidFill>
                <a:latin typeface="Arial Narrow" panose="020B0606020202030204" pitchFamily="34" charset="0"/>
              </a:rPr>
              <a:t>b</a:t>
            </a:r>
            <a:r>
              <a:rPr lang="en-US" altLang="ja-JP" dirty="0" smtClean="0">
                <a:latin typeface="Arial Narrow" panose="020B0606020202030204" pitchFamily="34" charset="0"/>
              </a:rPr>
              <a:t>-1</a:t>
            </a:r>
            <a:endParaRPr kumimoji="1" lang="ja-JP" altLang="en-US" dirty="0">
              <a:latin typeface="Arial Narrow" panose="020B0606020202030204" pitchFamily="34" charset="0"/>
            </a:endParaRPr>
          </a:p>
        </p:txBody>
      </p:sp>
      <p:sp>
        <p:nvSpPr>
          <p:cNvPr id="48" name="角丸四角形 47"/>
          <p:cNvSpPr/>
          <p:nvPr/>
        </p:nvSpPr>
        <p:spPr bwMode="auto">
          <a:xfrm>
            <a:off x="2051972" y="2978995"/>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smtClean="0">
                <a:latin typeface="Arial Narrow" panose="020B0606020202030204" pitchFamily="34" charset="0"/>
              </a:rPr>
              <a:t>...</a:t>
            </a:r>
            <a:endParaRPr kumimoji="1" lang="ja-JP" altLang="en-US" dirty="0">
              <a:latin typeface="Arial Narrow" panose="020B0606020202030204" pitchFamily="34" charset="0"/>
            </a:endParaRPr>
          </a:p>
        </p:txBody>
      </p:sp>
      <p:sp>
        <p:nvSpPr>
          <p:cNvPr id="59" name="角丸四角形吹き出し 58"/>
          <p:cNvSpPr/>
          <p:nvPr/>
        </p:nvSpPr>
        <p:spPr bwMode="auto">
          <a:xfrm>
            <a:off x="6642023" y="1808981"/>
            <a:ext cx="2160024" cy="450005"/>
          </a:xfrm>
          <a:prstGeom prst="wedgeRoundRectCallout">
            <a:avLst>
              <a:gd name="adj1" fmla="val -49124"/>
              <a:gd name="adj2" fmla="val 101240"/>
              <a:gd name="adj3" fmla="val 16667"/>
            </a:avLst>
          </a:prstGeom>
          <a:ln>
            <a:headEnd/>
            <a:tailEnd type="triangle" w="sm" len="med"/>
          </a:ln>
          <a:extLst/>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smtClean="0">
                <a:solidFill>
                  <a:schemeClr val="tx1">
                    <a:lumMod val="65000"/>
                    <a:lumOff val="35000"/>
                  </a:schemeClr>
                </a:solidFill>
                <a:latin typeface="Arial Narrow" panose="020B0606020202030204" pitchFamily="34" charset="0"/>
              </a:rPr>
              <a:t>まだ</a:t>
            </a:r>
            <a:r>
              <a:rPr kumimoji="1" lang="ja-JP" altLang="en-US" dirty="0" err="1" smtClean="0">
                <a:solidFill>
                  <a:schemeClr val="tx1">
                    <a:lumMod val="65000"/>
                    <a:lumOff val="35000"/>
                  </a:schemeClr>
                </a:solidFill>
                <a:latin typeface="Arial Narrow" panose="020B0606020202030204" pitchFamily="34" charset="0"/>
              </a:rPr>
              <a:t>ｂ</a:t>
            </a:r>
            <a:r>
              <a:rPr kumimoji="1" lang="ja-JP" altLang="en-US" dirty="0" smtClean="0">
                <a:solidFill>
                  <a:schemeClr val="tx1">
                    <a:lumMod val="65000"/>
                    <a:lumOff val="35000"/>
                  </a:schemeClr>
                </a:solidFill>
                <a:latin typeface="Arial Narrow" panose="020B0606020202030204" pitchFamily="34" charset="0"/>
              </a:rPr>
              <a:t>書けないよ</a:t>
            </a:r>
          </a:p>
        </p:txBody>
      </p:sp>
    </p:spTree>
    <p:extLst>
      <p:ext uri="{BB962C8B-B14F-4D97-AF65-F5344CB8AC3E}">
        <p14:creationId xmlns:p14="http://schemas.microsoft.com/office/powerpoint/2010/main" val="3884891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データ・ハザード</a:t>
            </a:r>
            <a:endParaRPr kumimoji="1" lang="ja-JP" altLang="en-US" dirty="0"/>
          </a:p>
        </p:txBody>
      </p:sp>
      <p:sp>
        <p:nvSpPr>
          <p:cNvPr id="3" name="テキスト プレースホルダー 2"/>
          <p:cNvSpPr>
            <a:spLocks noGrp="1"/>
          </p:cNvSpPr>
          <p:nvPr>
            <p:ph type="body" sz="quarter" idx="10"/>
          </p:nvPr>
        </p:nvSpPr>
        <p:spPr>
          <a:xfrm>
            <a:off x="611956" y="4149008"/>
            <a:ext cx="8280092" cy="2159717"/>
          </a:xfrm>
        </p:spPr>
        <p:txBody>
          <a:bodyPr/>
          <a:lstStyle/>
          <a:p>
            <a:r>
              <a:rPr kumimoji="1" lang="en-US" altLang="ja-JP" dirty="0" smtClean="0"/>
              <a:t>I0 </a:t>
            </a:r>
            <a:r>
              <a:rPr kumimoji="1" lang="ja-JP" altLang="en-US" dirty="0" smtClean="0"/>
              <a:t>の </a:t>
            </a:r>
            <a:r>
              <a:rPr kumimoji="1" lang="en-US" altLang="ja-JP" dirty="0" smtClean="0"/>
              <a:t>WB </a:t>
            </a:r>
            <a:r>
              <a:rPr kumimoji="1" lang="ja-JP" altLang="en-US" dirty="0" smtClean="0"/>
              <a:t>が終わるまで，その結果はレジスタに書き込まれない</a:t>
            </a:r>
            <a:endParaRPr kumimoji="1" lang="en-US" altLang="ja-JP" dirty="0" smtClean="0"/>
          </a:p>
          <a:p>
            <a:pPr lvl="1"/>
            <a:r>
              <a:rPr lang="en-US" altLang="ja-JP" dirty="0" smtClean="0"/>
              <a:t>I4 </a:t>
            </a:r>
            <a:r>
              <a:rPr lang="ja-JP" altLang="en-US" dirty="0" smtClean="0"/>
              <a:t>までは，その値がレジスタから得られない</a:t>
            </a:r>
            <a:endParaRPr lang="en-US" altLang="ja-JP" dirty="0" smtClean="0"/>
          </a:p>
          <a:p>
            <a:pPr lvl="1"/>
            <a:r>
              <a:rPr kumimoji="1" lang="en-US" altLang="ja-JP" dirty="0" smtClean="0"/>
              <a:t>ID </a:t>
            </a:r>
            <a:r>
              <a:rPr kumimoji="1" lang="ja-JP" altLang="en-US" dirty="0" smtClean="0"/>
              <a:t>ステージでレジスタを読むため</a:t>
            </a:r>
            <a:endParaRPr kumimoji="1" lang="ja-JP" altLang="en-US" dirty="0"/>
          </a:p>
        </p:txBody>
      </p:sp>
      <p:cxnSp>
        <p:nvCxnSpPr>
          <p:cNvPr id="4" name="直線コネクタ 3"/>
          <p:cNvCxnSpPr/>
          <p:nvPr/>
        </p:nvCxnSpPr>
        <p:spPr bwMode="auto">
          <a:xfrm>
            <a:off x="2411976" y="2438989"/>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1"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3851992"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430199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4752002"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520200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385199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4301997"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475200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5202007"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565201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1" name="正方形/長方形 20"/>
          <p:cNvSpPr/>
          <p:nvPr/>
        </p:nvSpPr>
        <p:spPr bwMode="auto">
          <a:xfrm>
            <a:off x="1691968" y="1808982"/>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I0</a:t>
            </a:r>
            <a:endPar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3" name="Rectangle 69"/>
          <p:cNvSpPr>
            <a:spLocks noChangeArrowheads="1"/>
          </p:cNvSpPr>
          <p:nvPr/>
        </p:nvSpPr>
        <p:spPr bwMode="auto">
          <a:xfrm>
            <a:off x="430199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4752002"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520200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5652012"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610201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8" name="Rectangle 69"/>
          <p:cNvSpPr>
            <a:spLocks noChangeArrowheads="1"/>
          </p:cNvSpPr>
          <p:nvPr/>
        </p:nvSpPr>
        <p:spPr bwMode="auto">
          <a:xfrm>
            <a:off x="475200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5202007" y="360900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0" name="Rectangle 71"/>
          <p:cNvSpPr>
            <a:spLocks noChangeArrowheads="1"/>
          </p:cNvSpPr>
          <p:nvPr/>
        </p:nvSpPr>
        <p:spPr bwMode="auto">
          <a:xfrm>
            <a:off x="565201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610201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655202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7" name="直線コネクタ 36"/>
          <p:cNvCxnSpPr/>
          <p:nvPr/>
        </p:nvCxnSpPr>
        <p:spPr bwMode="auto">
          <a:xfrm>
            <a:off x="2411976" y="2888994"/>
            <a:ext cx="1440088" cy="0"/>
          </a:xfrm>
          <a:prstGeom prst="line">
            <a:avLst/>
          </a:prstGeom>
          <a:noFill/>
          <a:ln w="9525" cap="flat" cmpd="sng" algn="ctr">
            <a:solidFill>
              <a:schemeClr val="tx1"/>
            </a:solidFill>
            <a:prstDash val="dash"/>
            <a:round/>
            <a:headEnd type="none" w="med" len="med"/>
            <a:tailEnd type="none" w="med" len="med"/>
          </a:ln>
          <a:effectLst/>
        </p:spPr>
      </p:cxnSp>
      <p:sp>
        <p:nvSpPr>
          <p:cNvPr id="38" name="正方形/長方形 37"/>
          <p:cNvSpPr/>
          <p:nvPr/>
        </p:nvSpPr>
        <p:spPr bwMode="auto">
          <a:xfrm>
            <a:off x="1691968" y="2258987"/>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1691968" y="2708992"/>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0" name="直線コネクタ 39"/>
          <p:cNvCxnSpPr/>
          <p:nvPr/>
        </p:nvCxnSpPr>
        <p:spPr bwMode="auto">
          <a:xfrm>
            <a:off x="2411976" y="3338999"/>
            <a:ext cx="1890093" cy="0"/>
          </a:xfrm>
          <a:prstGeom prst="line">
            <a:avLst/>
          </a:prstGeom>
          <a:noFill/>
          <a:ln w="9525" cap="flat" cmpd="sng" algn="ctr">
            <a:solidFill>
              <a:schemeClr val="tx1"/>
            </a:solidFill>
            <a:prstDash val="dash"/>
            <a:round/>
            <a:headEnd type="none" w="med" len="med"/>
            <a:tailEnd type="none" w="med" len="med"/>
          </a:ln>
          <a:effectLst/>
        </p:spPr>
      </p:cxnSp>
      <p:sp>
        <p:nvSpPr>
          <p:cNvPr id="41" name="正方形/長方形 40"/>
          <p:cNvSpPr/>
          <p:nvPr/>
        </p:nvSpPr>
        <p:spPr bwMode="auto">
          <a:xfrm>
            <a:off x="1691968" y="3158997"/>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2" name="直線コネクタ 41"/>
          <p:cNvCxnSpPr>
            <a:endCxn id="28" idx="1"/>
          </p:cNvCxnSpPr>
          <p:nvPr/>
        </p:nvCxnSpPr>
        <p:spPr bwMode="auto">
          <a:xfrm flipV="1">
            <a:off x="2411976" y="3789002"/>
            <a:ext cx="2340026" cy="2"/>
          </a:xfrm>
          <a:prstGeom prst="line">
            <a:avLst/>
          </a:prstGeom>
          <a:noFill/>
          <a:ln w="9525" cap="flat" cmpd="sng" algn="ctr">
            <a:solidFill>
              <a:schemeClr val="tx1"/>
            </a:solidFill>
            <a:prstDash val="dash"/>
            <a:round/>
            <a:headEnd type="none" w="med" len="med"/>
            <a:tailEnd type="none" w="med" len="med"/>
          </a:ln>
          <a:effectLst/>
        </p:spPr>
      </p:cxnSp>
      <p:sp>
        <p:nvSpPr>
          <p:cNvPr id="43" name="正方形/長方形 42"/>
          <p:cNvSpPr/>
          <p:nvPr/>
        </p:nvSpPr>
        <p:spPr bwMode="auto">
          <a:xfrm>
            <a:off x="1691968" y="3609002"/>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4"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5" name="直線コネクタ 44"/>
          <p:cNvCxnSpPr/>
          <p:nvPr/>
        </p:nvCxnSpPr>
        <p:spPr bwMode="auto">
          <a:xfrm>
            <a:off x="5164837" y="1748717"/>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3361459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データ・ハザードの解消方法</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smtClean="0"/>
              <a:t>解消方法</a:t>
            </a:r>
            <a:endParaRPr kumimoji="1" lang="en-US" altLang="ja-JP" dirty="0" smtClean="0"/>
          </a:p>
          <a:p>
            <a:pPr marL="817200" lvl="1" indent="-457200">
              <a:buFont typeface="+mj-lt"/>
              <a:buAutoNum type="arabicPeriod"/>
            </a:pPr>
            <a:r>
              <a:rPr kumimoji="1" lang="ja-JP" altLang="en-US" dirty="0" smtClean="0"/>
              <a:t>ストールさせる</a:t>
            </a:r>
            <a:endParaRPr kumimoji="1" lang="en-US" altLang="ja-JP" dirty="0" smtClean="0"/>
          </a:p>
          <a:p>
            <a:pPr marL="817200" lvl="1" indent="-457200">
              <a:buFont typeface="+mj-lt"/>
              <a:buAutoNum type="arabicPeriod"/>
            </a:pPr>
            <a:r>
              <a:rPr kumimoji="1" lang="ja-JP" altLang="en-US" dirty="0" smtClean="0"/>
              <a:t>遅延スロット（なにもしない）</a:t>
            </a:r>
            <a:endParaRPr kumimoji="1" lang="en-US" altLang="ja-JP" dirty="0" smtClean="0"/>
          </a:p>
          <a:p>
            <a:pPr marL="817200" lvl="1" indent="-457200">
              <a:buFont typeface="+mj-lt"/>
              <a:buAutoNum type="arabicPeriod"/>
            </a:pPr>
            <a:r>
              <a:rPr kumimoji="1" lang="ja-JP" altLang="en-US" dirty="0" smtClean="0"/>
              <a:t>フォワーディング</a:t>
            </a:r>
            <a:endParaRPr kumimoji="1" lang="en-US" altLang="ja-JP" dirty="0" smtClean="0"/>
          </a:p>
          <a:p>
            <a:pPr marL="817200" lvl="1" indent="-457200">
              <a:buFont typeface="+mj-lt"/>
              <a:buAutoNum type="arabicPeriod"/>
            </a:pPr>
            <a:r>
              <a:rPr kumimoji="1" lang="ja-JP" altLang="en-US" dirty="0" smtClean="0"/>
              <a:t>マルチスレッディング</a:t>
            </a:r>
            <a:endParaRPr kumimoji="1" lang="ja-JP" altLang="en-US" dirty="0"/>
          </a:p>
        </p:txBody>
      </p:sp>
    </p:spTree>
    <p:extLst>
      <p:ext uri="{BB962C8B-B14F-4D97-AF65-F5344CB8AC3E}">
        <p14:creationId xmlns:p14="http://schemas.microsoft.com/office/powerpoint/2010/main" val="2317907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１．ストールさせる</a:t>
            </a:r>
            <a:endParaRPr kumimoji="1" lang="ja-JP" altLang="en-US" dirty="0"/>
          </a:p>
        </p:txBody>
      </p:sp>
      <p:sp>
        <p:nvSpPr>
          <p:cNvPr id="3" name="テキスト プレースホルダー 2"/>
          <p:cNvSpPr>
            <a:spLocks noGrp="1"/>
          </p:cNvSpPr>
          <p:nvPr>
            <p:ph type="body" sz="quarter" idx="10"/>
          </p:nvPr>
        </p:nvSpPr>
        <p:spPr>
          <a:xfrm>
            <a:off x="611956" y="4149008"/>
            <a:ext cx="8280092" cy="2159717"/>
          </a:xfrm>
        </p:spPr>
        <p:txBody>
          <a:bodyPr/>
          <a:lstStyle/>
          <a:p>
            <a:r>
              <a:rPr kumimoji="1" lang="en-US" altLang="ja-JP" dirty="0" smtClean="0"/>
              <a:t>I0 </a:t>
            </a:r>
            <a:r>
              <a:rPr kumimoji="1" lang="ja-JP" altLang="en-US" dirty="0" smtClean="0"/>
              <a:t>の </a:t>
            </a:r>
            <a:r>
              <a:rPr kumimoji="1" lang="en-US" altLang="ja-JP" dirty="0" smtClean="0"/>
              <a:t>WB </a:t>
            </a:r>
            <a:r>
              <a:rPr kumimoji="1" lang="ja-JP" altLang="en-US" dirty="0" smtClean="0"/>
              <a:t>が終わるまで，後続の命令を遅らせる</a:t>
            </a:r>
            <a:endParaRPr kumimoji="1" lang="en-US" altLang="ja-JP" dirty="0" smtClean="0"/>
          </a:p>
          <a:p>
            <a:pPr lvl="1"/>
            <a:r>
              <a:rPr lang="en-US" altLang="ja-JP" dirty="0" smtClean="0"/>
              <a:t>I1 </a:t>
            </a:r>
            <a:r>
              <a:rPr lang="ja-JP" altLang="en-US" dirty="0" smtClean="0"/>
              <a:t>の </a:t>
            </a:r>
            <a:r>
              <a:rPr lang="en-US" altLang="ja-JP" dirty="0" smtClean="0"/>
              <a:t>ID </a:t>
            </a:r>
            <a:r>
              <a:rPr lang="ja-JP" altLang="en-US" dirty="0" smtClean="0"/>
              <a:t>が，</a:t>
            </a:r>
            <a:r>
              <a:rPr lang="en-US" altLang="ja-JP" dirty="0" smtClean="0"/>
              <a:t>I0 </a:t>
            </a:r>
            <a:r>
              <a:rPr lang="ja-JP" altLang="en-US" dirty="0" smtClean="0"/>
              <a:t>の </a:t>
            </a:r>
            <a:r>
              <a:rPr lang="en-US" altLang="ja-JP" dirty="0" smtClean="0"/>
              <a:t>WB </a:t>
            </a:r>
            <a:r>
              <a:rPr lang="ja-JP" altLang="en-US" dirty="0" smtClean="0"/>
              <a:t>の右にくるまでストール</a:t>
            </a:r>
            <a:endParaRPr lang="en-US" altLang="ja-JP" dirty="0" smtClean="0"/>
          </a:p>
          <a:p>
            <a:pPr lvl="1"/>
            <a:r>
              <a:rPr kumimoji="1" lang="en-US" altLang="ja-JP" dirty="0" smtClean="0"/>
              <a:t>I1 </a:t>
            </a:r>
            <a:r>
              <a:rPr kumimoji="1" lang="ja-JP" altLang="en-US" dirty="0" smtClean="0"/>
              <a:t>は </a:t>
            </a:r>
            <a:r>
              <a:rPr kumimoji="1" lang="en-US" altLang="ja-JP" dirty="0" smtClean="0"/>
              <a:t>I0 </a:t>
            </a:r>
            <a:r>
              <a:rPr kumimoji="1" lang="ja-JP" altLang="en-US" dirty="0" smtClean="0"/>
              <a:t>の結果を使える</a:t>
            </a:r>
            <a:endParaRPr kumimoji="1" lang="en-US" altLang="ja-JP" dirty="0" smtClean="0"/>
          </a:p>
          <a:p>
            <a:r>
              <a:rPr kumimoji="1" lang="ja-JP" altLang="en-US" dirty="0" smtClean="0"/>
              <a:t>欠点：とても遅くなる</a:t>
            </a:r>
            <a:endParaRPr kumimoji="1" lang="ja-JP" altLang="en-US" dirty="0"/>
          </a:p>
        </p:txBody>
      </p:sp>
      <p:cxnSp>
        <p:nvCxnSpPr>
          <p:cNvPr id="4" name="直線コネクタ 3"/>
          <p:cNvCxnSpPr/>
          <p:nvPr/>
        </p:nvCxnSpPr>
        <p:spPr bwMode="auto">
          <a:xfrm>
            <a:off x="2411976" y="2438989"/>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1"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5292008" y="225898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5742013"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6192018"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6642023"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529200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5742013"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619201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6642023"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709202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1" name="正方形/長方形 20"/>
          <p:cNvSpPr/>
          <p:nvPr/>
        </p:nvSpPr>
        <p:spPr bwMode="auto">
          <a:xfrm>
            <a:off x="1691968" y="1808982"/>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I0</a:t>
            </a:r>
            <a:endPar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3" name="Rectangle 69"/>
          <p:cNvSpPr>
            <a:spLocks noChangeArrowheads="1"/>
          </p:cNvSpPr>
          <p:nvPr/>
        </p:nvSpPr>
        <p:spPr bwMode="auto">
          <a:xfrm>
            <a:off x="574201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6192018"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664202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7092028"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754203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8" name="Rectangle 69"/>
          <p:cNvSpPr>
            <a:spLocks noChangeArrowheads="1"/>
          </p:cNvSpPr>
          <p:nvPr/>
        </p:nvSpPr>
        <p:spPr bwMode="auto">
          <a:xfrm>
            <a:off x="619201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6642023"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0" name="Rectangle 71"/>
          <p:cNvSpPr>
            <a:spLocks noChangeArrowheads="1"/>
          </p:cNvSpPr>
          <p:nvPr/>
        </p:nvSpPr>
        <p:spPr bwMode="auto">
          <a:xfrm>
            <a:off x="709202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7542033"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799203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7" name="直線コネクタ 36"/>
          <p:cNvCxnSpPr>
            <a:endCxn id="16" idx="1"/>
          </p:cNvCxnSpPr>
          <p:nvPr/>
        </p:nvCxnSpPr>
        <p:spPr bwMode="auto">
          <a:xfrm flipV="1">
            <a:off x="2411976" y="2888992"/>
            <a:ext cx="2880032" cy="2"/>
          </a:xfrm>
          <a:prstGeom prst="line">
            <a:avLst/>
          </a:prstGeom>
          <a:noFill/>
          <a:ln w="9525" cap="flat" cmpd="sng" algn="ctr">
            <a:solidFill>
              <a:schemeClr val="tx1"/>
            </a:solidFill>
            <a:prstDash val="dash"/>
            <a:round/>
            <a:headEnd type="none" w="med" len="med"/>
            <a:tailEnd type="none" w="med" len="med"/>
          </a:ln>
          <a:effectLst/>
        </p:spPr>
      </p:cxnSp>
      <p:sp>
        <p:nvSpPr>
          <p:cNvPr id="38" name="正方形/長方形 37"/>
          <p:cNvSpPr/>
          <p:nvPr/>
        </p:nvSpPr>
        <p:spPr bwMode="auto">
          <a:xfrm>
            <a:off x="1691968" y="2258987"/>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1691968" y="2708992"/>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0" name="直線コネクタ 39"/>
          <p:cNvCxnSpPr>
            <a:endCxn id="23" idx="1"/>
          </p:cNvCxnSpPr>
          <p:nvPr/>
        </p:nvCxnSpPr>
        <p:spPr bwMode="auto">
          <a:xfrm flipV="1">
            <a:off x="2411976" y="3338997"/>
            <a:ext cx="3330037" cy="2"/>
          </a:xfrm>
          <a:prstGeom prst="line">
            <a:avLst/>
          </a:prstGeom>
          <a:noFill/>
          <a:ln w="9525" cap="flat" cmpd="sng" algn="ctr">
            <a:solidFill>
              <a:schemeClr val="tx1"/>
            </a:solidFill>
            <a:prstDash val="dash"/>
            <a:round/>
            <a:headEnd type="none" w="med" len="med"/>
            <a:tailEnd type="none" w="med" len="med"/>
          </a:ln>
          <a:effectLst/>
        </p:spPr>
      </p:cxnSp>
      <p:sp>
        <p:nvSpPr>
          <p:cNvPr id="41" name="正方形/長方形 40"/>
          <p:cNvSpPr/>
          <p:nvPr/>
        </p:nvSpPr>
        <p:spPr bwMode="auto">
          <a:xfrm>
            <a:off x="1691968" y="3158997"/>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2" name="直線コネクタ 41"/>
          <p:cNvCxnSpPr>
            <a:stCxn id="43" idx="3"/>
            <a:endCxn id="28" idx="1"/>
          </p:cNvCxnSpPr>
          <p:nvPr/>
        </p:nvCxnSpPr>
        <p:spPr bwMode="auto">
          <a:xfrm flipV="1">
            <a:off x="2411976" y="3789002"/>
            <a:ext cx="3780042" cy="2"/>
          </a:xfrm>
          <a:prstGeom prst="line">
            <a:avLst/>
          </a:prstGeom>
          <a:noFill/>
          <a:ln w="9525" cap="flat" cmpd="sng" algn="ctr">
            <a:solidFill>
              <a:schemeClr val="tx1"/>
            </a:solidFill>
            <a:prstDash val="dash"/>
            <a:round/>
            <a:headEnd type="none" w="med" len="med"/>
            <a:tailEnd type="none" w="med" len="med"/>
          </a:ln>
          <a:effectLst/>
        </p:spPr>
      </p:cxnSp>
      <p:sp>
        <p:nvSpPr>
          <p:cNvPr id="43" name="正方形/長方形 42"/>
          <p:cNvSpPr/>
          <p:nvPr/>
        </p:nvSpPr>
        <p:spPr bwMode="auto">
          <a:xfrm>
            <a:off x="1691968" y="3609002"/>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4"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5" name="直線コネクタ 44"/>
          <p:cNvCxnSpPr/>
          <p:nvPr/>
        </p:nvCxnSpPr>
        <p:spPr bwMode="auto">
          <a:xfrm>
            <a:off x="5194573" y="1748717"/>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46" name="Rectangle 73"/>
          <p:cNvSpPr>
            <a:spLocks noChangeArrowheads="1"/>
          </p:cNvSpPr>
          <p:nvPr/>
        </p:nvSpPr>
        <p:spPr bwMode="auto">
          <a:xfrm>
            <a:off x="3851992"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smtClean="0">
                <a:latin typeface="+mn-lt"/>
                <a:ea typeface="+mn-ea"/>
              </a:rPr>
              <a:t>bb</a:t>
            </a:r>
            <a:endParaRPr lang="en-US" altLang="ja-JP" sz="1600" dirty="0">
              <a:latin typeface="+mn-lt"/>
              <a:ea typeface="+mn-ea"/>
            </a:endParaRPr>
          </a:p>
        </p:txBody>
      </p:sp>
      <p:sp>
        <p:nvSpPr>
          <p:cNvPr id="47" name="Rectangle 73"/>
          <p:cNvSpPr>
            <a:spLocks noChangeArrowheads="1"/>
          </p:cNvSpPr>
          <p:nvPr/>
        </p:nvSpPr>
        <p:spPr bwMode="auto">
          <a:xfrm>
            <a:off x="4301997"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smtClean="0">
                <a:latin typeface="+mn-lt"/>
                <a:ea typeface="+mn-ea"/>
              </a:rPr>
              <a:t>bb</a:t>
            </a:r>
            <a:endParaRPr lang="en-US" altLang="ja-JP" sz="1600" dirty="0">
              <a:latin typeface="+mn-lt"/>
              <a:ea typeface="+mn-ea"/>
            </a:endParaRPr>
          </a:p>
        </p:txBody>
      </p:sp>
      <p:sp>
        <p:nvSpPr>
          <p:cNvPr id="48" name="Rectangle 73"/>
          <p:cNvSpPr>
            <a:spLocks noChangeArrowheads="1"/>
          </p:cNvSpPr>
          <p:nvPr/>
        </p:nvSpPr>
        <p:spPr bwMode="auto">
          <a:xfrm>
            <a:off x="4752002"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smtClean="0">
                <a:latin typeface="+mn-lt"/>
                <a:ea typeface="+mn-ea"/>
              </a:rPr>
              <a:t>bb</a:t>
            </a:r>
            <a:endParaRPr lang="en-US" altLang="ja-JP" sz="1600" dirty="0">
              <a:latin typeface="+mn-lt"/>
              <a:ea typeface="+mn-ea"/>
            </a:endParaRPr>
          </a:p>
        </p:txBody>
      </p:sp>
    </p:spTree>
    <p:extLst>
      <p:ext uri="{BB962C8B-B14F-4D97-AF65-F5344CB8AC3E}">
        <p14:creationId xmlns:p14="http://schemas.microsoft.com/office/powerpoint/2010/main" val="1128223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 </a:t>
            </a:r>
            <a:r>
              <a:rPr lang="ja-JP" altLang="en-US" dirty="0" smtClean="0"/>
              <a:t>遅延</a:t>
            </a:r>
            <a:r>
              <a:rPr lang="ja-JP" altLang="en-US" dirty="0"/>
              <a:t>スロット（なにもしない）</a:t>
            </a:r>
          </a:p>
        </p:txBody>
      </p:sp>
      <p:sp>
        <p:nvSpPr>
          <p:cNvPr id="3" name="テキスト プレースホルダー 2"/>
          <p:cNvSpPr>
            <a:spLocks noGrp="1"/>
          </p:cNvSpPr>
          <p:nvPr>
            <p:ph type="body" sz="quarter" idx="10"/>
          </p:nvPr>
        </p:nvSpPr>
        <p:spPr>
          <a:xfrm>
            <a:off x="611956" y="4239009"/>
            <a:ext cx="8280092" cy="1799713"/>
          </a:xfrm>
        </p:spPr>
        <p:txBody>
          <a:bodyPr/>
          <a:lstStyle/>
          <a:p>
            <a:r>
              <a:rPr kumimoji="1" lang="ja-JP" altLang="en-US" dirty="0" smtClean="0"/>
              <a:t>特になにも対策せず，</a:t>
            </a:r>
            <a:r>
              <a:rPr kumimoji="1" lang="en-US" altLang="ja-JP" dirty="0" smtClean="0"/>
              <a:t/>
            </a:r>
            <a:br>
              <a:rPr kumimoji="1" lang="en-US" altLang="ja-JP" dirty="0" smtClean="0"/>
            </a:br>
            <a:r>
              <a:rPr kumimoji="1" lang="ja-JP" altLang="en-US" dirty="0" smtClean="0">
                <a:solidFill>
                  <a:schemeClr val="accent5"/>
                </a:solidFill>
              </a:rPr>
              <a:t>「ある命令の結果は，数命令先まで見えない」と言う仕様にする</a:t>
            </a:r>
            <a:endParaRPr kumimoji="1" lang="en-US" altLang="ja-JP" dirty="0" smtClean="0">
              <a:solidFill>
                <a:schemeClr val="accent5"/>
              </a:solidFill>
            </a:endParaRPr>
          </a:p>
          <a:p>
            <a:pPr lvl="1"/>
            <a:r>
              <a:rPr lang="ja-JP" altLang="en-US" dirty="0" smtClean="0"/>
              <a:t>上の例だと </a:t>
            </a:r>
            <a:r>
              <a:rPr lang="en-US" altLang="ja-JP" dirty="0" smtClean="0"/>
              <a:t>I1</a:t>
            </a:r>
            <a:r>
              <a:rPr lang="ja-JP" altLang="en-US" dirty="0" err="1"/>
              <a:t>，</a:t>
            </a:r>
            <a:r>
              <a:rPr lang="en-US" altLang="ja-JP" dirty="0"/>
              <a:t>I2</a:t>
            </a:r>
            <a:r>
              <a:rPr lang="ja-JP" altLang="en-US" dirty="0" err="1"/>
              <a:t>，</a:t>
            </a:r>
            <a:r>
              <a:rPr lang="en-US" altLang="ja-JP" dirty="0"/>
              <a:t>I3 </a:t>
            </a:r>
            <a:r>
              <a:rPr lang="ja-JP" altLang="en-US" dirty="0"/>
              <a:t>は，</a:t>
            </a:r>
            <a:r>
              <a:rPr lang="en-US" altLang="ja-JP" dirty="0"/>
              <a:t>I0 </a:t>
            </a:r>
            <a:r>
              <a:rPr lang="ja-JP" altLang="en-US" dirty="0"/>
              <a:t>の結果は</a:t>
            </a:r>
            <a:r>
              <a:rPr lang="ja-JP" altLang="en-US" dirty="0" smtClean="0"/>
              <a:t>見えない</a:t>
            </a:r>
            <a:endParaRPr lang="en-US" altLang="ja-JP" dirty="0" smtClean="0"/>
          </a:p>
          <a:p>
            <a:pPr lvl="1"/>
            <a:r>
              <a:rPr lang="en-US" altLang="ja-JP" dirty="0"/>
              <a:t>I1</a:t>
            </a:r>
            <a:r>
              <a:rPr lang="ja-JP" altLang="en-US" dirty="0" err="1"/>
              <a:t>，</a:t>
            </a:r>
            <a:r>
              <a:rPr lang="en-US" altLang="ja-JP" dirty="0"/>
              <a:t>I2</a:t>
            </a:r>
            <a:r>
              <a:rPr lang="ja-JP" altLang="en-US" dirty="0" err="1"/>
              <a:t>，</a:t>
            </a:r>
            <a:r>
              <a:rPr lang="en-US" altLang="ja-JP" dirty="0"/>
              <a:t>I3 </a:t>
            </a:r>
            <a:r>
              <a:rPr lang="ja-JP" altLang="en-US" dirty="0" smtClean="0"/>
              <a:t>には，</a:t>
            </a:r>
            <a:r>
              <a:rPr lang="en-US" altLang="ja-JP" dirty="0" smtClean="0"/>
              <a:t>I0 </a:t>
            </a:r>
            <a:r>
              <a:rPr lang="ja-JP" altLang="en-US" dirty="0" smtClean="0"/>
              <a:t>で </a:t>
            </a:r>
            <a:r>
              <a:rPr lang="en-US" altLang="ja-JP" dirty="0" smtClean="0"/>
              <a:t>add </a:t>
            </a:r>
            <a:r>
              <a:rPr lang="ja-JP" altLang="en-US" dirty="0" smtClean="0"/>
              <a:t>する前の値が見え続ける</a:t>
            </a:r>
            <a:endParaRPr lang="en-US" altLang="ja-JP" dirty="0" smtClean="0"/>
          </a:p>
        </p:txBody>
      </p:sp>
      <p:cxnSp>
        <p:nvCxnSpPr>
          <p:cNvPr id="4" name="直線コネクタ 3"/>
          <p:cNvCxnSpPr/>
          <p:nvPr/>
        </p:nvCxnSpPr>
        <p:spPr bwMode="auto">
          <a:xfrm>
            <a:off x="2411976" y="1898983"/>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521955" y="1268976"/>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dirty="0" smtClean="0">
                <a:solidFill>
                  <a:schemeClr val="accent6"/>
                </a:solidFill>
                <a:latin typeface="メイリオ" panose="020B0604030504040204" pitchFamily="50" charset="-128"/>
                <a:ea typeface="メイリオ" panose="020B0604030504040204" pitchFamily="50" charset="-128"/>
              </a:rPr>
              <a:t>x1</a:t>
            </a:r>
            <a:endParaRPr kumimoji="1" lang="ja-JP" altLang="en-US" sz="1600" dirty="0" smtClean="0">
              <a:solidFill>
                <a:schemeClr val="accent6"/>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p:nvPr/>
        </p:nvCxnSpPr>
        <p:spPr bwMode="auto">
          <a:xfrm>
            <a:off x="2411976" y="2348988"/>
            <a:ext cx="1440088" cy="0"/>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521955" y="1718981"/>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 add </a:t>
            </a:r>
            <a:r>
              <a:rPr lang="en-US" altLang="ja-JP" sz="1600" dirty="0" smtClean="0">
                <a:solidFill>
                  <a:schemeClr val="accent6"/>
                </a:solidFill>
                <a:latin typeface="メイリオ" panose="020B0604030504040204" pitchFamily="50" charset="-128"/>
                <a:ea typeface="メイリオ" panose="020B0604030504040204" pitchFamily="50" charset="-128"/>
              </a:rPr>
              <a:t>x1</a:t>
            </a:r>
            <a:r>
              <a:rPr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21955" y="2168986"/>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I2:</a:t>
            </a:r>
            <a:r>
              <a:rPr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dirty="0" smtClean="0">
                <a:solidFill>
                  <a:schemeClr val="accent6"/>
                </a:solidFill>
                <a:latin typeface="メイリオ" panose="020B0604030504040204" pitchFamily="50" charset="-128"/>
                <a:ea typeface="メイリオ" panose="020B0604030504040204" pitchFamily="50" charset="-128"/>
              </a:rPr>
              <a:t>x1</a:t>
            </a:r>
            <a:r>
              <a:rPr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-1</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4" name="直線コネクタ 33"/>
          <p:cNvCxnSpPr/>
          <p:nvPr/>
        </p:nvCxnSpPr>
        <p:spPr bwMode="auto">
          <a:xfrm>
            <a:off x="2411976" y="2798993"/>
            <a:ext cx="1890093" cy="0"/>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521955" y="2618991"/>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 </a:t>
            </a:r>
            <a:r>
              <a:rPr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and </a:t>
            </a:r>
            <a:r>
              <a:rPr lang="en-US" altLang="ja-JP" sz="1600" dirty="0" smtClean="0">
                <a:solidFill>
                  <a:schemeClr val="accent6"/>
                </a:solidFill>
                <a:latin typeface="メイリオ" panose="020B0604030504040204" pitchFamily="50" charset="-128"/>
                <a:ea typeface="メイリオ" panose="020B0604030504040204" pitchFamily="50" charset="-128"/>
              </a:rPr>
              <a:t>x1</a:t>
            </a:r>
            <a:r>
              <a:rPr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&amp;1</a:t>
            </a:r>
            <a:endPar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6" name="直線コネクタ 35"/>
          <p:cNvCxnSpPr>
            <a:endCxn id="26" idx="1"/>
          </p:cNvCxnSpPr>
          <p:nvPr/>
        </p:nvCxnSpPr>
        <p:spPr bwMode="auto">
          <a:xfrm flipV="1">
            <a:off x="2411976" y="3248996"/>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521955" y="3068996"/>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5164837" y="120871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5685104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質問とか回答など</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FPU</a:t>
            </a:r>
            <a:r>
              <a:rPr lang="ja-JP" altLang="en-US" dirty="0"/>
              <a:t>にこれだけ大きな面積・消費電力がかかるのは知らなかったです。なんなら</a:t>
            </a:r>
            <a:r>
              <a:rPr lang="en-US" altLang="ja-JP" dirty="0"/>
              <a:t>ALU</a:t>
            </a:r>
            <a:r>
              <a:rPr lang="ja-JP" altLang="en-US" dirty="0"/>
              <a:t>で浮動小数点の演算もやっているのかと思っていました。何故そんなに</a:t>
            </a:r>
            <a:r>
              <a:rPr lang="en-US" altLang="ja-JP" dirty="0"/>
              <a:t>FPU</a:t>
            </a:r>
            <a:r>
              <a:rPr lang="ja-JP" altLang="en-US" dirty="0"/>
              <a:t>にトランジスタが必要なのか疑問に思いました。</a:t>
            </a:r>
          </a:p>
          <a:p>
            <a:r>
              <a:rPr lang="ja-JP" altLang="en-US" dirty="0"/>
              <a:t>プログラミングをする際、パイプライン処理に適したコードの書き方はありますか？コンパイラの最適化に任せてしまっていいのでしょうか</a:t>
            </a:r>
            <a:endParaRPr kumimoji="1" lang="ja-JP" altLang="en-US" dirty="0"/>
          </a:p>
        </p:txBody>
      </p:sp>
    </p:spTree>
    <p:extLst>
      <p:ext uri="{BB962C8B-B14F-4D97-AF65-F5344CB8AC3E}">
        <p14:creationId xmlns:p14="http://schemas.microsoft.com/office/powerpoint/2010/main" val="36324335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遅延スロット（なにもしない）</a:t>
            </a:r>
            <a:endParaRPr kumimoji="1" lang="ja-JP" altLang="en-US" dirty="0"/>
          </a:p>
        </p:txBody>
      </p:sp>
      <p:sp>
        <p:nvSpPr>
          <p:cNvPr id="3" name="テキスト プレースホルダー 2"/>
          <p:cNvSpPr>
            <a:spLocks noGrp="1"/>
          </p:cNvSpPr>
          <p:nvPr>
            <p:ph type="body" sz="quarter" idx="10"/>
          </p:nvPr>
        </p:nvSpPr>
        <p:spPr>
          <a:xfrm>
            <a:off x="611956" y="4239009"/>
            <a:ext cx="8280092" cy="1799713"/>
          </a:xfrm>
        </p:spPr>
        <p:txBody>
          <a:bodyPr/>
          <a:lstStyle/>
          <a:p>
            <a:r>
              <a:rPr lang="ja-JP" altLang="en-US" dirty="0" smtClean="0"/>
              <a:t>ここに </a:t>
            </a:r>
            <a:r>
              <a:rPr lang="en-US" altLang="ja-JP" dirty="0" smtClean="0"/>
              <a:t>I0 </a:t>
            </a:r>
            <a:r>
              <a:rPr lang="ja-JP" altLang="en-US" dirty="0" smtClean="0"/>
              <a:t>の結果を使わない命令を入れれば，性能低下はない</a:t>
            </a:r>
            <a:endParaRPr lang="en-US" altLang="ja-JP" dirty="0" smtClean="0"/>
          </a:p>
          <a:p>
            <a:pPr lvl="1"/>
            <a:r>
              <a:rPr lang="ja-JP" altLang="en-US" dirty="0" smtClean="0"/>
              <a:t>この部分を「遅延スロット」と呼ぶ</a:t>
            </a:r>
            <a:endParaRPr lang="en-US" altLang="ja-JP" dirty="0" smtClean="0"/>
          </a:p>
          <a:p>
            <a:pPr lvl="1"/>
            <a:r>
              <a:rPr lang="ja-JP" altLang="en-US" dirty="0" smtClean="0"/>
              <a:t>この場合，遅延スロットが３命令分ある</a:t>
            </a:r>
            <a:endParaRPr lang="en-US" altLang="ja-JP" dirty="0" smtClean="0"/>
          </a:p>
          <a:p>
            <a:pPr lvl="1"/>
            <a:r>
              <a:rPr lang="ja-JP" altLang="en-US" dirty="0" smtClean="0"/>
              <a:t>コンパイラががんばって入れる</a:t>
            </a:r>
            <a:endParaRPr lang="en-US" altLang="ja-JP" dirty="0" smtClean="0"/>
          </a:p>
          <a:p>
            <a:pPr lvl="1"/>
            <a:r>
              <a:rPr lang="ja-JP" altLang="en-US" dirty="0" smtClean="0"/>
              <a:t>人力でアセンブリ言語で頑張ることもある</a:t>
            </a:r>
            <a:endParaRPr lang="en-US" altLang="ja-JP" dirty="0" smtClean="0"/>
          </a:p>
        </p:txBody>
      </p:sp>
      <p:cxnSp>
        <p:nvCxnSpPr>
          <p:cNvPr id="4" name="直線コネクタ 3"/>
          <p:cNvCxnSpPr/>
          <p:nvPr/>
        </p:nvCxnSpPr>
        <p:spPr bwMode="auto">
          <a:xfrm>
            <a:off x="2411976" y="1898983"/>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521955" y="1268976"/>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dirty="0" smtClean="0">
                <a:solidFill>
                  <a:schemeClr val="accent6"/>
                </a:solidFill>
                <a:latin typeface="メイリオ" panose="020B0604030504040204" pitchFamily="50" charset="-128"/>
                <a:ea typeface="メイリオ" panose="020B0604030504040204" pitchFamily="50" charset="-128"/>
              </a:rPr>
              <a:t>x1</a:t>
            </a:r>
            <a:endParaRPr kumimoji="1" lang="ja-JP" altLang="en-US" sz="1600" dirty="0" smtClean="0">
              <a:solidFill>
                <a:schemeClr val="accent6"/>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p:nvPr/>
        </p:nvCxnSpPr>
        <p:spPr bwMode="auto">
          <a:xfrm>
            <a:off x="2411976" y="2348988"/>
            <a:ext cx="1440088" cy="0"/>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521955" y="1718981"/>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 add </a:t>
            </a:r>
            <a:r>
              <a:rPr lang="en-US" altLang="ja-JP" sz="1600" dirty="0" smtClean="0">
                <a:solidFill>
                  <a:schemeClr val="accent6"/>
                </a:solidFill>
                <a:latin typeface="メイリオ" panose="020B0604030504040204" pitchFamily="50" charset="-128"/>
                <a:ea typeface="メイリオ" panose="020B0604030504040204" pitchFamily="50" charset="-128"/>
              </a:rPr>
              <a:t>x</a:t>
            </a:r>
            <a:r>
              <a:rPr lang="en-US" altLang="ja-JP" sz="1600" dirty="0">
                <a:solidFill>
                  <a:schemeClr val="accent6"/>
                </a:solidFill>
                <a:latin typeface="メイリオ" panose="020B0604030504040204" pitchFamily="50" charset="-128"/>
                <a:ea typeface="メイリオ" panose="020B0604030504040204" pitchFamily="50" charset="-128"/>
              </a:rPr>
              <a:t>4</a:t>
            </a:r>
            <a:r>
              <a:rPr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21955" y="2168986"/>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I2:</a:t>
            </a:r>
            <a:r>
              <a:rPr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dirty="0" smtClean="0">
                <a:solidFill>
                  <a:schemeClr val="accent6"/>
                </a:solidFill>
                <a:latin typeface="メイリオ" panose="020B0604030504040204" pitchFamily="50" charset="-128"/>
                <a:ea typeface="メイリオ" panose="020B0604030504040204" pitchFamily="50" charset="-128"/>
              </a:rPr>
              <a:t>x7</a:t>
            </a:r>
            <a:r>
              <a:rPr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-1</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4" name="直線コネクタ 33"/>
          <p:cNvCxnSpPr/>
          <p:nvPr/>
        </p:nvCxnSpPr>
        <p:spPr bwMode="auto">
          <a:xfrm>
            <a:off x="2411976" y="2798993"/>
            <a:ext cx="1890093" cy="0"/>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521955" y="2618991"/>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 </a:t>
            </a:r>
            <a:r>
              <a:rPr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and </a:t>
            </a:r>
            <a:r>
              <a:rPr lang="en-US" altLang="ja-JP" sz="1600" dirty="0" smtClean="0">
                <a:solidFill>
                  <a:schemeClr val="accent6"/>
                </a:solidFill>
                <a:latin typeface="メイリオ" panose="020B0604030504040204" pitchFamily="50" charset="-128"/>
                <a:ea typeface="メイリオ" panose="020B0604030504040204" pitchFamily="50" charset="-128"/>
              </a:rPr>
              <a:t>x8</a:t>
            </a:r>
            <a:r>
              <a:rPr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&amp;1</a:t>
            </a:r>
            <a:endPar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6" name="直線コネクタ 35"/>
          <p:cNvCxnSpPr>
            <a:endCxn id="26" idx="1"/>
          </p:cNvCxnSpPr>
          <p:nvPr/>
        </p:nvCxnSpPr>
        <p:spPr bwMode="auto">
          <a:xfrm flipV="1">
            <a:off x="2411976" y="3248996"/>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521955" y="3068996"/>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5164837" y="120871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542034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NOP </a:t>
            </a:r>
            <a:r>
              <a:rPr kumimoji="1" lang="ja-JP" altLang="en-US" dirty="0" smtClean="0"/>
              <a:t>の挿入</a:t>
            </a:r>
            <a:endParaRPr kumimoji="1" lang="ja-JP" altLang="en-US" dirty="0"/>
          </a:p>
        </p:txBody>
      </p:sp>
      <p:sp>
        <p:nvSpPr>
          <p:cNvPr id="3" name="テキスト プレースホルダー 2"/>
          <p:cNvSpPr>
            <a:spLocks noGrp="1"/>
          </p:cNvSpPr>
          <p:nvPr>
            <p:ph type="body" sz="quarter" idx="10"/>
          </p:nvPr>
        </p:nvSpPr>
        <p:spPr>
          <a:xfrm>
            <a:off x="611956" y="4239009"/>
            <a:ext cx="8280092" cy="1799713"/>
          </a:xfrm>
        </p:spPr>
        <p:txBody>
          <a:bodyPr/>
          <a:lstStyle/>
          <a:p>
            <a:r>
              <a:rPr lang="ja-JP" altLang="en-US" dirty="0" smtClean="0"/>
              <a:t>もしそのような命令がない場合，</a:t>
            </a:r>
            <a:endParaRPr lang="en-US" altLang="ja-JP" dirty="0" smtClean="0"/>
          </a:p>
          <a:p>
            <a:pPr lvl="1"/>
            <a:r>
              <a:rPr lang="en-US" altLang="ja-JP" dirty="0" smtClean="0"/>
              <a:t>NOP</a:t>
            </a:r>
            <a:r>
              <a:rPr lang="ja-JP" altLang="en-US" dirty="0" smtClean="0"/>
              <a:t>（</a:t>
            </a:r>
            <a:r>
              <a:rPr lang="en-US" altLang="ja-JP" dirty="0" smtClean="0"/>
              <a:t>No Operation</a:t>
            </a:r>
            <a:r>
              <a:rPr lang="ja-JP" altLang="en-US" dirty="0" smtClean="0"/>
              <a:t>）と呼ぶ何もしない命令をいれる</a:t>
            </a:r>
            <a:endParaRPr lang="en-US" altLang="ja-JP" dirty="0" smtClean="0"/>
          </a:p>
          <a:p>
            <a:pPr lvl="1"/>
            <a:r>
              <a:rPr lang="ja-JP" altLang="en-US" dirty="0" smtClean="0"/>
              <a:t>これもコンパイル時にいれておくる必要がある</a:t>
            </a:r>
            <a:endParaRPr lang="en-US" altLang="ja-JP" dirty="0" smtClean="0"/>
          </a:p>
          <a:p>
            <a:r>
              <a:rPr lang="ja-JP" altLang="en-US" dirty="0" smtClean="0"/>
              <a:t>上の例は，</a:t>
            </a:r>
            <a:r>
              <a:rPr lang="en-US" altLang="ja-JP" dirty="0" smtClean="0"/>
              <a:t>x1 </a:t>
            </a:r>
            <a:r>
              <a:rPr lang="ja-JP" altLang="en-US" dirty="0" smtClean="0"/>
              <a:t>に１を足した結果を使う以外の処理がなかった場合</a:t>
            </a:r>
            <a:endParaRPr lang="en-US" altLang="ja-JP" dirty="0" smtClean="0"/>
          </a:p>
        </p:txBody>
      </p:sp>
      <p:cxnSp>
        <p:nvCxnSpPr>
          <p:cNvPr id="4" name="直線コネクタ 3"/>
          <p:cNvCxnSpPr/>
          <p:nvPr/>
        </p:nvCxnSpPr>
        <p:spPr bwMode="auto">
          <a:xfrm>
            <a:off x="2411976" y="1898983"/>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521955" y="1268976"/>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dirty="0" smtClean="0">
                <a:solidFill>
                  <a:schemeClr val="accent6"/>
                </a:solidFill>
                <a:latin typeface="メイリオ" panose="020B0604030504040204" pitchFamily="50" charset="-128"/>
                <a:ea typeface="メイリオ" panose="020B0604030504040204" pitchFamily="50" charset="-128"/>
              </a:rPr>
              <a:t>x1</a:t>
            </a:r>
            <a:endParaRPr kumimoji="1" lang="ja-JP" altLang="en-US" sz="1600" dirty="0" smtClean="0">
              <a:solidFill>
                <a:schemeClr val="accent6"/>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p:nvPr/>
        </p:nvCxnSpPr>
        <p:spPr bwMode="auto">
          <a:xfrm>
            <a:off x="2411976" y="2348988"/>
            <a:ext cx="1440088" cy="0"/>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521955" y="1718981"/>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 </a:t>
            </a:r>
            <a:r>
              <a:rPr lang="en-US" altLang="ja-JP" sz="1600" dirty="0" smtClean="0">
                <a:solidFill>
                  <a:schemeClr val="accent6"/>
                </a:solidFill>
                <a:latin typeface="メイリオ" panose="020B0604030504040204" pitchFamily="50" charset="-128"/>
                <a:ea typeface="メイリオ" panose="020B0604030504040204" pitchFamily="50" charset="-128"/>
              </a:rPr>
              <a:t>NOP</a:t>
            </a:r>
            <a:endParaRPr kumimoji="1" lang="ja-JP" altLang="en-US" sz="1600" dirty="0" smtClean="0">
              <a:solidFill>
                <a:schemeClr val="accent6"/>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21955" y="2168986"/>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I2:</a:t>
            </a:r>
            <a:r>
              <a:rPr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 </a:t>
            </a:r>
            <a:r>
              <a:rPr lang="en-US" altLang="ja-JP" sz="1600" dirty="0">
                <a:solidFill>
                  <a:schemeClr val="accent6"/>
                </a:solidFill>
                <a:latin typeface="メイリオ" panose="020B0604030504040204" pitchFamily="50" charset="-128"/>
                <a:ea typeface="メイリオ" panose="020B0604030504040204" pitchFamily="50" charset="-128"/>
              </a:rPr>
              <a:t>NOP</a:t>
            </a:r>
            <a:endParaRPr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34" name="直線コネクタ 33"/>
          <p:cNvCxnSpPr/>
          <p:nvPr/>
        </p:nvCxnSpPr>
        <p:spPr bwMode="auto">
          <a:xfrm>
            <a:off x="2411976" y="2798993"/>
            <a:ext cx="1890093" cy="0"/>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521955" y="2618991"/>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 </a:t>
            </a:r>
            <a:r>
              <a:rPr lang="en-US" altLang="ja-JP" sz="1600" dirty="0">
                <a:solidFill>
                  <a:schemeClr val="accent6"/>
                </a:solidFill>
                <a:latin typeface="メイリオ" panose="020B0604030504040204" pitchFamily="50" charset="-128"/>
                <a:ea typeface="メイリオ" panose="020B0604030504040204" pitchFamily="50" charset="-128"/>
              </a:rPr>
              <a:t>NOP</a:t>
            </a:r>
            <a:endParaRPr kumimoji="1" lang="ja-JP" altLang="en-US" sz="1600" dirty="0" smtClean="0">
              <a:solidFill>
                <a:schemeClr val="accent6"/>
              </a:solidFill>
              <a:latin typeface="メイリオ" panose="020B0604030504040204" pitchFamily="50" charset="-128"/>
              <a:ea typeface="メイリオ" panose="020B0604030504040204" pitchFamily="50" charset="-128"/>
            </a:endParaRPr>
          </a:p>
        </p:txBody>
      </p:sp>
      <p:cxnSp>
        <p:nvCxnSpPr>
          <p:cNvPr id="36" name="直線コネクタ 35"/>
          <p:cNvCxnSpPr>
            <a:endCxn id="26" idx="1"/>
          </p:cNvCxnSpPr>
          <p:nvPr/>
        </p:nvCxnSpPr>
        <p:spPr bwMode="auto">
          <a:xfrm flipV="1">
            <a:off x="2411976" y="3248996"/>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521955" y="3068996"/>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I4</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a:t>
            </a:r>
            <a:r>
              <a:rPr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sub </a:t>
            </a:r>
            <a:r>
              <a:rPr lang="en-US" altLang="ja-JP" sz="1600" dirty="0" smtClean="0">
                <a:solidFill>
                  <a:schemeClr val="accent6"/>
                </a:solidFill>
                <a:latin typeface="メイリオ" panose="020B0604030504040204" pitchFamily="50" charset="-128"/>
                <a:ea typeface="メイリオ" panose="020B0604030504040204" pitchFamily="50" charset="-128"/>
              </a:rPr>
              <a:t>x1</a:t>
            </a:r>
            <a:r>
              <a:rPr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5164837" y="120871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5128978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遅延スロットの利点</a:t>
            </a:r>
            <a:endParaRPr lang="ja-JP" altLang="en-US" dirty="0"/>
          </a:p>
        </p:txBody>
      </p:sp>
      <p:sp>
        <p:nvSpPr>
          <p:cNvPr id="3" name="テキスト プレースホルダー 2"/>
          <p:cNvSpPr>
            <a:spLocks noGrp="1"/>
          </p:cNvSpPr>
          <p:nvPr>
            <p:ph type="body" sz="quarter" idx="10"/>
          </p:nvPr>
        </p:nvSpPr>
        <p:spPr/>
        <p:txBody>
          <a:bodyPr/>
          <a:lstStyle/>
          <a:p>
            <a:r>
              <a:rPr lang="ja-JP" altLang="en-US" dirty="0" smtClean="0"/>
              <a:t>利点：</a:t>
            </a:r>
            <a:endParaRPr lang="en-US" altLang="ja-JP" dirty="0" smtClean="0"/>
          </a:p>
          <a:p>
            <a:pPr lvl="1"/>
            <a:r>
              <a:rPr lang="ja-JP" altLang="en-US" dirty="0" smtClean="0"/>
              <a:t>なにもしないので，ハードは最も単純</a:t>
            </a:r>
            <a:endParaRPr lang="en-US" altLang="ja-JP" dirty="0" smtClean="0"/>
          </a:p>
          <a:p>
            <a:pPr lvl="1"/>
            <a:r>
              <a:rPr lang="ja-JP" altLang="en-US" dirty="0" smtClean="0"/>
              <a:t>並列にできる命令があれば，性能も下がらない</a:t>
            </a:r>
            <a:endParaRPr lang="en-US" altLang="ja-JP" dirty="0" smtClean="0"/>
          </a:p>
        </p:txBody>
      </p:sp>
    </p:spTree>
    <p:extLst>
      <p:ext uri="{BB962C8B-B14F-4D97-AF65-F5344CB8AC3E}">
        <p14:creationId xmlns:p14="http://schemas.microsoft.com/office/powerpoint/2010/main" val="2910713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遅延スロットの欠点</a:t>
            </a:r>
            <a:endParaRPr lang="ja-JP" altLang="en-US" dirty="0"/>
          </a:p>
        </p:txBody>
      </p:sp>
      <p:sp>
        <p:nvSpPr>
          <p:cNvPr id="3" name="テキスト プレースホルダー 2"/>
          <p:cNvSpPr>
            <a:spLocks noGrp="1"/>
          </p:cNvSpPr>
          <p:nvPr>
            <p:ph type="body" sz="quarter" idx="10"/>
          </p:nvPr>
        </p:nvSpPr>
        <p:spPr>
          <a:xfrm>
            <a:off x="611956" y="908972"/>
            <a:ext cx="8280092" cy="2610028"/>
          </a:xfrm>
        </p:spPr>
        <p:txBody>
          <a:bodyPr/>
          <a:lstStyle/>
          <a:p>
            <a:r>
              <a:rPr lang="ja-JP" altLang="en-US" dirty="0" smtClean="0"/>
              <a:t>欠点：「仕様」なので，一度決めると変えられない</a:t>
            </a:r>
            <a:endParaRPr lang="en-US" altLang="ja-JP" dirty="0" smtClean="0"/>
          </a:p>
          <a:p>
            <a:pPr lvl="1"/>
            <a:r>
              <a:rPr lang="ja-JP" altLang="en-US" dirty="0" smtClean="0"/>
              <a:t>後からパイプラインの段数を変えると互換性がなくなる</a:t>
            </a:r>
            <a:endParaRPr lang="en-US" altLang="ja-JP" dirty="0" smtClean="0"/>
          </a:p>
          <a:p>
            <a:pPr lvl="2"/>
            <a:r>
              <a:rPr lang="ja-JP" altLang="en-US" dirty="0" smtClean="0"/>
              <a:t>クロックをあげるために，段数を増やせない</a:t>
            </a:r>
            <a:endParaRPr lang="en-US" altLang="ja-JP" dirty="0" smtClean="0"/>
          </a:p>
          <a:p>
            <a:pPr lvl="1"/>
            <a:r>
              <a:rPr lang="ja-JP" altLang="en-US" dirty="0" smtClean="0"/>
              <a:t>複数の命令を同時処理しようとしたときにも互換性がなくなる</a:t>
            </a:r>
            <a:endParaRPr lang="en-US" altLang="ja-JP" dirty="0" smtClean="0"/>
          </a:p>
          <a:p>
            <a:pPr lvl="1"/>
            <a:r>
              <a:rPr lang="en-US" altLang="ja-JP" dirty="0" smtClean="0"/>
              <a:t>MIPS </a:t>
            </a:r>
            <a:r>
              <a:rPr lang="ja-JP" altLang="en-US" dirty="0" smtClean="0"/>
              <a:t>では遅延スロットが１命令分，仕様と</a:t>
            </a:r>
            <a:r>
              <a:rPr lang="ja-JP" altLang="en-US" dirty="0" smtClean="0"/>
              <a:t>して存在</a:t>
            </a:r>
            <a:endParaRPr lang="en-US" altLang="ja-JP" dirty="0" smtClean="0"/>
          </a:p>
          <a:p>
            <a:pPr lvl="2"/>
            <a:r>
              <a:rPr lang="ja-JP" altLang="en-US" dirty="0" smtClean="0"/>
              <a:t>互換性のためにこれを忠実に再現するため後年は逆に複雑化</a:t>
            </a:r>
            <a:endParaRPr lang="en-US" altLang="ja-JP" dirty="0" smtClean="0"/>
          </a:p>
        </p:txBody>
      </p:sp>
      <p:sp>
        <p:nvSpPr>
          <p:cNvPr id="4" name="Rectangle 69"/>
          <p:cNvSpPr>
            <a:spLocks noChangeArrowheads="1"/>
          </p:cNvSpPr>
          <p:nvPr/>
        </p:nvSpPr>
        <p:spPr bwMode="auto">
          <a:xfrm>
            <a:off x="25195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 name="Rectangle 70"/>
          <p:cNvSpPr>
            <a:spLocks noChangeArrowheads="1"/>
          </p:cNvSpPr>
          <p:nvPr/>
        </p:nvSpPr>
        <p:spPr bwMode="auto">
          <a:xfrm>
            <a:off x="701957"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 name="Rectangle 71"/>
          <p:cNvSpPr>
            <a:spLocks noChangeArrowheads="1"/>
          </p:cNvSpPr>
          <p:nvPr/>
        </p:nvSpPr>
        <p:spPr bwMode="auto">
          <a:xfrm>
            <a:off x="115196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 name="Rectangle 72"/>
          <p:cNvSpPr>
            <a:spLocks noChangeArrowheads="1"/>
          </p:cNvSpPr>
          <p:nvPr/>
        </p:nvSpPr>
        <p:spPr bwMode="auto">
          <a:xfrm>
            <a:off x="1601967"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8" name="Rectangle 69"/>
          <p:cNvSpPr>
            <a:spLocks noChangeArrowheads="1"/>
          </p:cNvSpPr>
          <p:nvPr/>
        </p:nvSpPr>
        <p:spPr bwMode="auto">
          <a:xfrm>
            <a:off x="701957"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9" name="Rectangle 70"/>
          <p:cNvSpPr>
            <a:spLocks noChangeArrowheads="1"/>
          </p:cNvSpPr>
          <p:nvPr/>
        </p:nvSpPr>
        <p:spPr bwMode="auto">
          <a:xfrm>
            <a:off x="1151962"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0" name="Rectangle 71"/>
          <p:cNvSpPr>
            <a:spLocks noChangeArrowheads="1"/>
          </p:cNvSpPr>
          <p:nvPr/>
        </p:nvSpPr>
        <p:spPr bwMode="auto">
          <a:xfrm>
            <a:off x="1601967"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1" name="Rectangle 72"/>
          <p:cNvSpPr>
            <a:spLocks noChangeArrowheads="1"/>
          </p:cNvSpPr>
          <p:nvPr/>
        </p:nvSpPr>
        <p:spPr bwMode="auto">
          <a:xfrm>
            <a:off x="2051972"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2" name="Rectangle 73"/>
          <p:cNvSpPr>
            <a:spLocks noChangeArrowheads="1"/>
          </p:cNvSpPr>
          <p:nvPr/>
        </p:nvSpPr>
        <p:spPr bwMode="auto">
          <a:xfrm>
            <a:off x="2501977"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1151962"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1601967"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2051972"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2"/>
          <p:cNvSpPr>
            <a:spLocks noChangeArrowheads="1"/>
          </p:cNvSpPr>
          <p:nvPr/>
        </p:nvSpPr>
        <p:spPr bwMode="auto">
          <a:xfrm>
            <a:off x="2501977"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7" name="Rectangle 73"/>
          <p:cNvSpPr>
            <a:spLocks noChangeArrowheads="1"/>
          </p:cNvSpPr>
          <p:nvPr/>
        </p:nvSpPr>
        <p:spPr bwMode="auto">
          <a:xfrm>
            <a:off x="2951982"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69"/>
          <p:cNvSpPr>
            <a:spLocks noChangeArrowheads="1"/>
          </p:cNvSpPr>
          <p:nvPr/>
        </p:nvSpPr>
        <p:spPr bwMode="auto">
          <a:xfrm>
            <a:off x="1601967"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9" name="Rectangle 70"/>
          <p:cNvSpPr>
            <a:spLocks noChangeArrowheads="1"/>
          </p:cNvSpPr>
          <p:nvPr/>
        </p:nvSpPr>
        <p:spPr bwMode="auto">
          <a:xfrm>
            <a:off x="2051972"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 name="Rectangle 71"/>
          <p:cNvSpPr>
            <a:spLocks noChangeArrowheads="1"/>
          </p:cNvSpPr>
          <p:nvPr/>
        </p:nvSpPr>
        <p:spPr bwMode="auto">
          <a:xfrm>
            <a:off x="2501977"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1" name="Rectangle 72"/>
          <p:cNvSpPr>
            <a:spLocks noChangeArrowheads="1"/>
          </p:cNvSpPr>
          <p:nvPr/>
        </p:nvSpPr>
        <p:spPr bwMode="auto">
          <a:xfrm>
            <a:off x="2951982"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2" name="Rectangle 73"/>
          <p:cNvSpPr>
            <a:spLocks noChangeArrowheads="1"/>
          </p:cNvSpPr>
          <p:nvPr/>
        </p:nvSpPr>
        <p:spPr bwMode="auto">
          <a:xfrm>
            <a:off x="3401987"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3" name="Rectangle 73"/>
          <p:cNvSpPr>
            <a:spLocks noChangeArrowheads="1"/>
          </p:cNvSpPr>
          <p:nvPr/>
        </p:nvSpPr>
        <p:spPr bwMode="auto">
          <a:xfrm>
            <a:off x="205197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4" name="Rectangle 69"/>
          <p:cNvSpPr>
            <a:spLocks noChangeArrowheads="1"/>
          </p:cNvSpPr>
          <p:nvPr/>
        </p:nvSpPr>
        <p:spPr bwMode="auto">
          <a:xfrm>
            <a:off x="511200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5" name="Rectangle 70"/>
          <p:cNvSpPr>
            <a:spLocks noChangeArrowheads="1"/>
          </p:cNvSpPr>
          <p:nvPr/>
        </p:nvSpPr>
        <p:spPr bwMode="auto">
          <a:xfrm>
            <a:off x="5562011"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6" name="Rectangle 71"/>
          <p:cNvSpPr>
            <a:spLocks noChangeArrowheads="1"/>
          </p:cNvSpPr>
          <p:nvPr/>
        </p:nvSpPr>
        <p:spPr bwMode="auto">
          <a:xfrm>
            <a:off x="601201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7" name="Rectangle 72"/>
          <p:cNvSpPr>
            <a:spLocks noChangeArrowheads="1"/>
          </p:cNvSpPr>
          <p:nvPr/>
        </p:nvSpPr>
        <p:spPr bwMode="auto">
          <a:xfrm>
            <a:off x="6462021"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8" name="Rectangle 69"/>
          <p:cNvSpPr>
            <a:spLocks noChangeArrowheads="1"/>
          </p:cNvSpPr>
          <p:nvPr/>
        </p:nvSpPr>
        <p:spPr bwMode="auto">
          <a:xfrm>
            <a:off x="5112006"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5562011"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0" name="Rectangle 71"/>
          <p:cNvSpPr>
            <a:spLocks noChangeArrowheads="1"/>
          </p:cNvSpPr>
          <p:nvPr/>
        </p:nvSpPr>
        <p:spPr bwMode="auto">
          <a:xfrm>
            <a:off x="6012016"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6462021"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6912026"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3" name="Rectangle 69"/>
          <p:cNvSpPr>
            <a:spLocks noChangeArrowheads="1"/>
          </p:cNvSpPr>
          <p:nvPr/>
        </p:nvSpPr>
        <p:spPr bwMode="auto">
          <a:xfrm>
            <a:off x="5562011"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4" name="Rectangle 70"/>
          <p:cNvSpPr>
            <a:spLocks noChangeArrowheads="1"/>
          </p:cNvSpPr>
          <p:nvPr/>
        </p:nvSpPr>
        <p:spPr bwMode="auto">
          <a:xfrm>
            <a:off x="6012016"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5" name="Rectangle 71"/>
          <p:cNvSpPr>
            <a:spLocks noChangeArrowheads="1"/>
          </p:cNvSpPr>
          <p:nvPr/>
        </p:nvSpPr>
        <p:spPr bwMode="auto">
          <a:xfrm>
            <a:off x="6462021"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6" name="Rectangle 72"/>
          <p:cNvSpPr>
            <a:spLocks noChangeArrowheads="1"/>
          </p:cNvSpPr>
          <p:nvPr/>
        </p:nvSpPr>
        <p:spPr bwMode="auto">
          <a:xfrm>
            <a:off x="6912026"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7" name="Rectangle 73"/>
          <p:cNvSpPr>
            <a:spLocks noChangeArrowheads="1"/>
          </p:cNvSpPr>
          <p:nvPr/>
        </p:nvSpPr>
        <p:spPr bwMode="auto">
          <a:xfrm>
            <a:off x="7362031"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8" name="Rectangle 69"/>
          <p:cNvSpPr>
            <a:spLocks noChangeArrowheads="1"/>
          </p:cNvSpPr>
          <p:nvPr/>
        </p:nvSpPr>
        <p:spPr bwMode="auto">
          <a:xfrm>
            <a:off x="5562011"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9" name="Rectangle 70"/>
          <p:cNvSpPr>
            <a:spLocks noChangeArrowheads="1"/>
          </p:cNvSpPr>
          <p:nvPr/>
        </p:nvSpPr>
        <p:spPr bwMode="auto">
          <a:xfrm>
            <a:off x="6012016"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0" name="Rectangle 71"/>
          <p:cNvSpPr>
            <a:spLocks noChangeArrowheads="1"/>
          </p:cNvSpPr>
          <p:nvPr/>
        </p:nvSpPr>
        <p:spPr bwMode="auto">
          <a:xfrm>
            <a:off x="6462021"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1" name="Rectangle 72"/>
          <p:cNvSpPr>
            <a:spLocks noChangeArrowheads="1"/>
          </p:cNvSpPr>
          <p:nvPr/>
        </p:nvSpPr>
        <p:spPr bwMode="auto">
          <a:xfrm>
            <a:off x="6912026"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2" name="Rectangle 73"/>
          <p:cNvSpPr>
            <a:spLocks noChangeArrowheads="1"/>
          </p:cNvSpPr>
          <p:nvPr/>
        </p:nvSpPr>
        <p:spPr bwMode="auto">
          <a:xfrm>
            <a:off x="7362031"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3" name="Rectangle 73"/>
          <p:cNvSpPr>
            <a:spLocks noChangeArrowheads="1"/>
          </p:cNvSpPr>
          <p:nvPr/>
        </p:nvSpPr>
        <p:spPr bwMode="auto">
          <a:xfrm>
            <a:off x="691202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4" name="Rectangle 69"/>
          <p:cNvSpPr>
            <a:spLocks noChangeArrowheads="1"/>
          </p:cNvSpPr>
          <p:nvPr/>
        </p:nvSpPr>
        <p:spPr bwMode="auto">
          <a:xfrm>
            <a:off x="2051972"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2501977"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p:cNvSpPr>
            <a:spLocks noChangeArrowheads="1"/>
          </p:cNvSpPr>
          <p:nvPr/>
        </p:nvSpPr>
        <p:spPr bwMode="auto">
          <a:xfrm>
            <a:off x="2951982"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7" name="Rectangle 72"/>
          <p:cNvSpPr>
            <a:spLocks noChangeArrowheads="1"/>
          </p:cNvSpPr>
          <p:nvPr/>
        </p:nvSpPr>
        <p:spPr bwMode="auto">
          <a:xfrm>
            <a:off x="3401987"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8" name="Rectangle 73"/>
          <p:cNvSpPr>
            <a:spLocks noChangeArrowheads="1"/>
          </p:cNvSpPr>
          <p:nvPr/>
        </p:nvSpPr>
        <p:spPr bwMode="auto">
          <a:xfrm>
            <a:off x="3851992"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9" name="Rectangle 69"/>
          <p:cNvSpPr>
            <a:spLocks noChangeArrowheads="1"/>
          </p:cNvSpPr>
          <p:nvPr/>
        </p:nvSpPr>
        <p:spPr bwMode="auto">
          <a:xfrm>
            <a:off x="6012016"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0" name="Rectangle 70"/>
          <p:cNvSpPr>
            <a:spLocks noChangeArrowheads="1"/>
          </p:cNvSpPr>
          <p:nvPr/>
        </p:nvSpPr>
        <p:spPr bwMode="auto">
          <a:xfrm>
            <a:off x="6462021"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1" name="Rectangle 71"/>
          <p:cNvSpPr>
            <a:spLocks noChangeArrowheads="1"/>
          </p:cNvSpPr>
          <p:nvPr/>
        </p:nvSpPr>
        <p:spPr bwMode="auto">
          <a:xfrm>
            <a:off x="6912026"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2" name="Rectangle 72"/>
          <p:cNvSpPr>
            <a:spLocks noChangeArrowheads="1"/>
          </p:cNvSpPr>
          <p:nvPr/>
        </p:nvSpPr>
        <p:spPr bwMode="auto">
          <a:xfrm>
            <a:off x="7362031"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3" name="Rectangle 73"/>
          <p:cNvSpPr>
            <a:spLocks noChangeArrowheads="1"/>
          </p:cNvSpPr>
          <p:nvPr/>
        </p:nvSpPr>
        <p:spPr bwMode="auto">
          <a:xfrm>
            <a:off x="7812036"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4" name="Rectangle 69"/>
          <p:cNvSpPr>
            <a:spLocks noChangeArrowheads="1"/>
          </p:cNvSpPr>
          <p:nvPr/>
        </p:nvSpPr>
        <p:spPr bwMode="auto">
          <a:xfrm>
            <a:off x="6012016"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5" name="Rectangle 70"/>
          <p:cNvSpPr>
            <a:spLocks noChangeArrowheads="1"/>
          </p:cNvSpPr>
          <p:nvPr/>
        </p:nvSpPr>
        <p:spPr bwMode="auto">
          <a:xfrm>
            <a:off x="6462021"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6" name="Rectangle 71"/>
          <p:cNvSpPr>
            <a:spLocks noChangeArrowheads="1"/>
          </p:cNvSpPr>
          <p:nvPr/>
        </p:nvSpPr>
        <p:spPr bwMode="auto">
          <a:xfrm>
            <a:off x="6912026"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7" name="Rectangle 72"/>
          <p:cNvSpPr>
            <a:spLocks noChangeArrowheads="1"/>
          </p:cNvSpPr>
          <p:nvPr/>
        </p:nvSpPr>
        <p:spPr bwMode="auto">
          <a:xfrm>
            <a:off x="7362031"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8" name="Rectangle 73"/>
          <p:cNvSpPr>
            <a:spLocks noChangeArrowheads="1"/>
          </p:cNvSpPr>
          <p:nvPr/>
        </p:nvSpPr>
        <p:spPr bwMode="auto">
          <a:xfrm>
            <a:off x="7812036"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9" name="正方形/長方形 58"/>
          <p:cNvSpPr/>
          <p:nvPr/>
        </p:nvSpPr>
        <p:spPr bwMode="auto">
          <a:xfrm>
            <a:off x="4481999" y="3789004"/>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rPr>
              <a:t>２命令同時処理すると，遅延スロットが増える</a:t>
            </a:r>
          </a:p>
        </p:txBody>
      </p:sp>
    </p:spTree>
    <p:extLst>
      <p:ext uri="{BB962C8B-B14F-4D97-AF65-F5344CB8AC3E}">
        <p14:creationId xmlns:p14="http://schemas.microsoft.com/office/powerpoint/2010/main" val="29313710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遅延スロットの欠点</a:t>
            </a:r>
            <a:r>
              <a:rPr lang="ja-JP" altLang="en-US" dirty="0" smtClean="0"/>
              <a:t>２</a:t>
            </a:r>
            <a:endParaRPr lang="ja-JP" altLang="en-US" dirty="0"/>
          </a:p>
        </p:txBody>
      </p:sp>
      <p:sp>
        <p:nvSpPr>
          <p:cNvPr id="3" name="テキスト プレースホルダー 2"/>
          <p:cNvSpPr>
            <a:spLocks noGrp="1"/>
          </p:cNvSpPr>
          <p:nvPr>
            <p:ph type="body" sz="quarter" idx="10"/>
          </p:nvPr>
        </p:nvSpPr>
        <p:spPr>
          <a:xfrm>
            <a:off x="611956" y="4959017"/>
            <a:ext cx="8280092" cy="1349708"/>
          </a:xfrm>
        </p:spPr>
        <p:txBody>
          <a:bodyPr/>
          <a:lstStyle/>
          <a:p>
            <a:r>
              <a:rPr lang="ja-JP" altLang="en-US" dirty="0" smtClean="0"/>
              <a:t>欠点２：並列してできる命令が常にあるとは限らない</a:t>
            </a:r>
            <a:endParaRPr lang="en-US" altLang="ja-JP" dirty="0" smtClean="0"/>
          </a:p>
          <a:p>
            <a:pPr lvl="1"/>
            <a:r>
              <a:rPr lang="en-US" altLang="ja-JP" dirty="0" smtClean="0"/>
              <a:t>NOP </a:t>
            </a:r>
            <a:r>
              <a:rPr lang="ja-JP" altLang="en-US" dirty="0" smtClean="0"/>
              <a:t>を入れるしかなくなる</a:t>
            </a:r>
            <a:endParaRPr lang="en-US" altLang="ja-JP" dirty="0" smtClean="0"/>
          </a:p>
          <a:p>
            <a:pPr lvl="1"/>
            <a:r>
              <a:rPr lang="ja-JP" altLang="en-US" dirty="0" smtClean="0"/>
              <a:t>実質ストールしてバブルを入れるのと同じになってしまう</a:t>
            </a:r>
            <a:endParaRPr lang="en-US" altLang="ja-JP" dirty="0" smtClean="0"/>
          </a:p>
        </p:txBody>
      </p:sp>
      <p:cxnSp>
        <p:nvCxnSpPr>
          <p:cNvPr id="42" name="直線コネクタ 41"/>
          <p:cNvCxnSpPr/>
          <p:nvPr/>
        </p:nvCxnSpPr>
        <p:spPr bwMode="auto">
          <a:xfrm>
            <a:off x="2411976" y="1898983"/>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43" name="直線コネクタ 42"/>
          <p:cNvCxnSpPr/>
          <p:nvPr/>
        </p:nvCxnSpPr>
        <p:spPr bwMode="auto">
          <a:xfrm>
            <a:off x="2411976"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44" name="Rectangle 69"/>
          <p:cNvSpPr>
            <a:spLocks noChangeArrowheads="1"/>
          </p:cNvSpPr>
          <p:nvPr/>
        </p:nvSpPr>
        <p:spPr bwMode="auto">
          <a:xfrm>
            <a:off x="295198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340198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p:cNvSpPr>
            <a:spLocks noChangeArrowheads="1"/>
          </p:cNvSpPr>
          <p:nvPr/>
        </p:nvSpPr>
        <p:spPr bwMode="auto">
          <a:xfrm>
            <a:off x="385199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7" name="Rectangle 72"/>
          <p:cNvSpPr>
            <a:spLocks noChangeArrowheads="1"/>
          </p:cNvSpPr>
          <p:nvPr/>
        </p:nvSpPr>
        <p:spPr bwMode="auto">
          <a:xfrm>
            <a:off x="430199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8" name="Rectangle 69"/>
          <p:cNvSpPr>
            <a:spLocks noChangeArrowheads="1"/>
          </p:cNvSpPr>
          <p:nvPr/>
        </p:nvSpPr>
        <p:spPr bwMode="auto">
          <a:xfrm>
            <a:off x="340198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9" name="Rectangle 70"/>
          <p:cNvSpPr>
            <a:spLocks noChangeArrowheads="1"/>
          </p:cNvSpPr>
          <p:nvPr/>
        </p:nvSpPr>
        <p:spPr bwMode="auto">
          <a:xfrm>
            <a:off x="385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0" name="Rectangle 71"/>
          <p:cNvSpPr>
            <a:spLocks noChangeArrowheads="1"/>
          </p:cNvSpPr>
          <p:nvPr/>
        </p:nvSpPr>
        <p:spPr bwMode="auto">
          <a:xfrm>
            <a:off x="430199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1" name="Rectangle 72"/>
          <p:cNvSpPr>
            <a:spLocks noChangeArrowheads="1"/>
          </p:cNvSpPr>
          <p:nvPr/>
        </p:nvSpPr>
        <p:spPr bwMode="auto">
          <a:xfrm>
            <a:off x="475200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2" name="Rectangle 73"/>
          <p:cNvSpPr>
            <a:spLocks noChangeArrowheads="1"/>
          </p:cNvSpPr>
          <p:nvPr/>
        </p:nvSpPr>
        <p:spPr bwMode="auto">
          <a:xfrm>
            <a:off x="520200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3" name="Rectangle 69"/>
          <p:cNvSpPr>
            <a:spLocks noChangeArrowheads="1"/>
          </p:cNvSpPr>
          <p:nvPr/>
        </p:nvSpPr>
        <p:spPr bwMode="auto">
          <a:xfrm>
            <a:off x="385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4" name="Rectangle 70"/>
          <p:cNvSpPr>
            <a:spLocks noChangeArrowheads="1"/>
          </p:cNvSpPr>
          <p:nvPr/>
        </p:nvSpPr>
        <p:spPr bwMode="auto">
          <a:xfrm>
            <a:off x="430199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5" name="Rectangle 71"/>
          <p:cNvSpPr>
            <a:spLocks noChangeArrowheads="1"/>
          </p:cNvSpPr>
          <p:nvPr/>
        </p:nvSpPr>
        <p:spPr bwMode="auto">
          <a:xfrm>
            <a:off x="475200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6" name="Rectangle 72"/>
          <p:cNvSpPr>
            <a:spLocks noChangeArrowheads="1"/>
          </p:cNvSpPr>
          <p:nvPr/>
        </p:nvSpPr>
        <p:spPr bwMode="auto">
          <a:xfrm>
            <a:off x="520200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7" name="Rectangle 73"/>
          <p:cNvSpPr>
            <a:spLocks noChangeArrowheads="1"/>
          </p:cNvSpPr>
          <p:nvPr/>
        </p:nvSpPr>
        <p:spPr bwMode="auto">
          <a:xfrm>
            <a:off x="565201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8" name="正方形/長方形 57"/>
          <p:cNvSpPr/>
          <p:nvPr/>
        </p:nvSpPr>
        <p:spPr bwMode="auto">
          <a:xfrm>
            <a:off x="521955" y="1268976"/>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dirty="0" smtClean="0">
                <a:solidFill>
                  <a:schemeClr val="accent6"/>
                </a:solidFill>
                <a:latin typeface="メイリオ" panose="020B0604030504040204" pitchFamily="50" charset="-128"/>
                <a:ea typeface="メイリオ" panose="020B0604030504040204" pitchFamily="50" charset="-128"/>
              </a:rPr>
              <a:t>x1</a:t>
            </a:r>
            <a:endParaRPr kumimoji="1" lang="ja-JP" altLang="en-US" sz="1600" dirty="0" smtClean="0">
              <a:solidFill>
                <a:schemeClr val="accent6"/>
              </a:solidFill>
              <a:latin typeface="メイリオ" panose="020B0604030504040204" pitchFamily="50" charset="-128"/>
              <a:ea typeface="メイリオ" panose="020B0604030504040204" pitchFamily="50" charset="-128"/>
            </a:endParaRPr>
          </a:p>
        </p:txBody>
      </p:sp>
      <p:sp>
        <p:nvSpPr>
          <p:cNvPr id="59" name="Rectangle 69"/>
          <p:cNvSpPr>
            <a:spLocks noChangeArrowheads="1"/>
          </p:cNvSpPr>
          <p:nvPr/>
        </p:nvSpPr>
        <p:spPr bwMode="auto">
          <a:xfrm>
            <a:off x="430199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0" name="Rectangle 70"/>
          <p:cNvSpPr>
            <a:spLocks noChangeArrowheads="1"/>
          </p:cNvSpPr>
          <p:nvPr/>
        </p:nvSpPr>
        <p:spPr bwMode="auto">
          <a:xfrm>
            <a:off x="475200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1" name="Rectangle 71"/>
          <p:cNvSpPr>
            <a:spLocks noChangeArrowheads="1"/>
          </p:cNvSpPr>
          <p:nvPr/>
        </p:nvSpPr>
        <p:spPr bwMode="auto">
          <a:xfrm>
            <a:off x="520200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2" name="Rectangle 72"/>
          <p:cNvSpPr>
            <a:spLocks noChangeArrowheads="1"/>
          </p:cNvSpPr>
          <p:nvPr/>
        </p:nvSpPr>
        <p:spPr bwMode="auto">
          <a:xfrm>
            <a:off x="565201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3" name="Rectangle 73"/>
          <p:cNvSpPr>
            <a:spLocks noChangeArrowheads="1"/>
          </p:cNvSpPr>
          <p:nvPr/>
        </p:nvSpPr>
        <p:spPr bwMode="auto">
          <a:xfrm>
            <a:off x="610201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4" name="Rectangle 69"/>
          <p:cNvSpPr>
            <a:spLocks noChangeArrowheads="1"/>
          </p:cNvSpPr>
          <p:nvPr/>
        </p:nvSpPr>
        <p:spPr bwMode="auto">
          <a:xfrm>
            <a:off x="475200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5" name="Rectangle 70"/>
          <p:cNvSpPr>
            <a:spLocks noChangeArrowheads="1"/>
          </p:cNvSpPr>
          <p:nvPr/>
        </p:nvSpPr>
        <p:spPr bwMode="auto">
          <a:xfrm>
            <a:off x="520200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6" name="Rectangle 71"/>
          <p:cNvSpPr>
            <a:spLocks noChangeArrowheads="1"/>
          </p:cNvSpPr>
          <p:nvPr/>
        </p:nvSpPr>
        <p:spPr bwMode="auto">
          <a:xfrm>
            <a:off x="565201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7" name="Rectangle 72"/>
          <p:cNvSpPr>
            <a:spLocks noChangeArrowheads="1"/>
          </p:cNvSpPr>
          <p:nvPr/>
        </p:nvSpPr>
        <p:spPr bwMode="auto">
          <a:xfrm>
            <a:off x="610201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8" name="Rectangle 73"/>
          <p:cNvSpPr>
            <a:spLocks noChangeArrowheads="1"/>
          </p:cNvSpPr>
          <p:nvPr/>
        </p:nvSpPr>
        <p:spPr bwMode="auto">
          <a:xfrm>
            <a:off x="655202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69" name="直線コネクタ 68"/>
          <p:cNvCxnSpPr/>
          <p:nvPr/>
        </p:nvCxnSpPr>
        <p:spPr bwMode="auto">
          <a:xfrm>
            <a:off x="2411976" y="2348988"/>
            <a:ext cx="1440088" cy="0"/>
          </a:xfrm>
          <a:prstGeom prst="line">
            <a:avLst/>
          </a:prstGeom>
          <a:noFill/>
          <a:ln w="9525" cap="flat" cmpd="sng" algn="ctr">
            <a:solidFill>
              <a:schemeClr val="tx1"/>
            </a:solidFill>
            <a:prstDash val="dash"/>
            <a:round/>
            <a:headEnd type="none" w="med" len="med"/>
            <a:tailEnd type="none" w="med" len="med"/>
          </a:ln>
          <a:effectLst/>
        </p:spPr>
      </p:cxnSp>
      <p:sp>
        <p:nvSpPr>
          <p:cNvPr id="70" name="正方形/長方形 69"/>
          <p:cNvSpPr/>
          <p:nvPr/>
        </p:nvSpPr>
        <p:spPr bwMode="auto">
          <a:xfrm>
            <a:off x="521955" y="1718981"/>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 </a:t>
            </a:r>
            <a:r>
              <a:rPr lang="en-US" altLang="ja-JP" sz="1600" dirty="0" smtClean="0">
                <a:solidFill>
                  <a:schemeClr val="accent6"/>
                </a:solidFill>
                <a:latin typeface="メイリオ" panose="020B0604030504040204" pitchFamily="50" charset="-128"/>
                <a:ea typeface="メイリオ" panose="020B0604030504040204" pitchFamily="50" charset="-128"/>
              </a:rPr>
              <a:t>NOP</a:t>
            </a:r>
            <a:endParaRPr kumimoji="1" lang="ja-JP" altLang="en-US" sz="1600" dirty="0" smtClean="0">
              <a:solidFill>
                <a:schemeClr val="accent6"/>
              </a:solidFill>
              <a:latin typeface="メイリオ" panose="020B0604030504040204" pitchFamily="50" charset="-128"/>
              <a:ea typeface="メイリオ" panose="020B0604030504040204" pitchFamily="50" charset="-128"/>
            </a:endParaRPr>
          </a:p>
        </p:txBody>
      </p:sp>
      <p:sp>
        <p:nvSpPr>
          <p:cNvPr id="71" name="正方形/長方形 70"/>
          <p:cNvSpPr/>
          <p:nvPr/>
        </p:nvSpPr>
        <p:spPr bwMode="auto">
          <a:xfrm>
            <a:off x="521955" y="2168986"/>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I2:</a:t>
            </a:r>
            <a:r>
              <a:rPr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 </a:t>
            </a:r>
            <a:r>
              <a:rPr lang="en-US" altLang="ja-JP" sz="1600" dirty="0">
                <a:solidFill>
                  <a:schemeClr val="accent6"/>
                </a:solidFill>
                <a:latin typeface="メイリオ" panose="020B0604030504040204" pitchFamily="50" charset="-128"/>
                <a:ea typeface="メイリオ" panose="020B0604030504040204" pitchFamily="50" charset="-128"/>
              </a:rPr>
              <a:t>NOP</a:t>
            </a:r>
            <a:endParaRPr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72" name="直線コネクタ 71"/>
          <p:cNvCxnSpPr/>
          <p:nvPr/>
        </p:nvCxnSpPr>
        <p:spPr bwMode="auto">
          <a:xfrm>
            <a:off x="2411976" y="2798993"/>
            <a:ext cx="1890093" cy="0"/>
          </a:xfrm>
          <a:prstGeom prst="line">
            <a:avLst/>
          </a:prstGeom>
          <a:noFill/>
          <a:ln w="9525" cap="flat" cmpd="sng" algn="ctr">
            <a:solidFill>
              <a:schemeClr val="tx1"/>
            </a:solidFill>
            <a:prstDash val="dash"/>
            <a:round/>
            <a:headEnd type="none" w="med" len="med"/>
            <a:tailEnd type="none" w="med" len="med"/>
          </a:ln>
          <a:effectLst/>
        </p:spPr>
      </p:cxnSp>
      <p:sp>
        <p:nvSpPr>
          <p:cNvPr id="73" name="正方形/長方形 72"/>
          <p:cNvSpPr/>
          <p:nvPr/>
        </p:nvSpPr>
        <p:spPr bwMode="auto">
          <a:xfrm>
            <a:off x="521955" y="2618991"/>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 </a:t>
            </a:r>
            <a:r>
              <a:rPr lang="en-US" altLang="ja-JP" sz="1600" dirty="0">
                <a:solidFill>
                  <a:schemeClr val="accent6"/>
                </a:solidFill>
                <a:latin typeface="メイリオ" panose="020B0604030504040204" pitchFamily="50" charset="-128"/>
                <a:ea typeface="メイリオ" panose="020B0604030504040204" pitchFamily="50" charset="-128"/>
              </a:rPr>
              <a:t>NOP</a:t>
            </a:r>
            <a:endParaRPr kumimoji="1" lang="ja-JP" altLang="en-US" sz="1600" dirty="0" smtClean="0">
              <a:solidFill>
                <a:schemeClr val="accent6"/>
              </a:solidFill>
              <a:latin typeface="メイリオ" panose="020B0604030504040204" pitchFamily="50" charset="-128"/>
              <a:ea typeface="メイリオ" panose="020B0604030504040204" pitchFamily="50" charset="-128"/>
            </a:endParaRPr>
          </a:p>
        </p:txBody>
      </p:sp>
      <p:cxnSp>
        <p:nvCxnSpPr>
          <p:cNvPr id="74" name="直線コネクタ 73"/>
          <p:cNvCxnSpPr>
            <a:endCxn id="64" idx="1"/>
          </p:cNvCxnSpPr>
          <p:nvPr/>
        </p:nvCxnSpPr>
        <p:spPr bwMode="auto">
          <a:xfrm flipV="1">
            <a:off x="2411976" y="3248996"/>
            <a:ext cx="2340026" cy="2"/>
          </a:xfrm>
          <a:prstGeom prst="line">
            <a:avLst/>
          </a:prstGeom>
          <a:noFill/>
          <a:ln w="9525" cap="flat" cmpd="sng" algn="ctr">
            <a:solidFill>
              <a:schemeClr val="tx1"/>
            </a:solidFill>
            <a:prstDash val="dash"/>
            <a:round/>
            <a:headEnd type="none" w="med" len="med"/>
            <a:tailEnd type="none" w="med" len="med"/>
          </a:ln>
          <a:effectLst/>
        </p:spPr>
      </p:cxnSp>
      <p:sp>
        <p:nvSpPr>
          <p:cNvPr id="75" name="正方形/長方形 74"/>
          <p:cNvSpPr/>
          <p:nvPr/>
        </p:nvSpPr>
        <p:spPr bwMode="auto">
          <a:xfrm>
            <a:off x="521955" y="3068996"/>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I4</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a:t>
            </a:r>
            <a:r>
              <a:rPr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sub </a:t>
            </a:r>
            <a:r>
              <a:rPr lang="en-US" altLang="ja-JP" sz="1600" dirty="0" smtClean="0">
                <a:solidFill>
                  <a:schemeClr val="accent6"/>
                </a:solidFill>
                <a:latin typeface="メイリオ" panose="020B0604030504040204" pitchFamily="50" charset="-128"/>
                <a:ea typeface="メイリオ" panose="020B0604030504040204" pitchFamily="50" charset="-128"/>
              </a:rPr>
              <a:t>x1</a:t>
            </a:r>
            <a:r>
              <a:rPr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76" name="Rectangle 73"/>
          <p:cNvSpPr>
            <a:spLocks noChangeArrowheads="1"/>
          </p:cNvSpPr>
          <p:nvPr/>
        </p:nvSpPr>
        <p:spPr bwMode="auto">
          <a:xfrm>
            <a:off x="475200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77" name="直線コネクタ 76"/>
          <p:cNvCxnSpPr/>
          <p:nvPr/>
        </p:nvCxnSpPr>
        <p:spPr bwMode="auto">
          <a:xfrm>
            <a:off x="5164837" y="120871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79" name="直線コネクタ 78"/>
          <p:cNvCxnSpPr/>
          <p:nvPr/>
        </p:nvCxnSpPr>
        <p:spPr bwMode="auto">
          <a:xfrm>
            <a:off x="2411976" y="3969006"/>
            <a:ext cx="720080" cy="0"/>
          </a:xfrm>
          <a:prstGeom prst="line">
            <a:avLst/>
          </a:prstGeom>
          <a:noFill/>
          <a:ln w="9525" cap="flat" cmpd="sng" algn="ctr">
            <a:solidFill>
              <a:schemeClr val="tx1"/>
            </a:solidFill>
            <a:prstDash val="dash"/>
            <a:round/>
            <a:headEnd type="none" w="med" len="med"/>
            <a:tailEnd type="none" w="med" len="med"/>
          </a:ln>
          <a:effectLst/>
        </p:spPr>
      </p:cxnSp>
      <p:sp>
        <p:nvSpPr>
          <p:cNvPr id="80" name="Rectangle 69"/>
          <p:cNvSpPr>
            <a:spLocks noChangeArrowheads="1"/>
          </p:cNvSpPr>
          <p:nvPr/>
        </p:nvSpPr>
        <p:spPr bwMode="auto">
          <a:xfrm>
            <a:off x="2951982"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81" name="Rectangle 70"/>
          <p:cNvSpPr>
            <a:spLocks noChangeArrowheads="1"/>
          </p:cNvSpPr>
          <p:nvPr/>
        </p:nvSpPr>
        <p:spPr bwMode="auto">
          <a:xfrm>
            <a:off x="3401987"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2" name="Rectangle 71"/>
          <p:cNvSpPr>
            <a:spLocks noChangeArrowheads="1"/>
          </p:cNvSpPr>
          <p:nvPr/>
        </p:nvSpPr>
        <p:spPr bwMode="auto">
          <a:xfrm>
            <a:off x="3851992"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83" name="Rectangle 72"/>
          <p:cNvSpPr>
            <a:spLocks noChangeArrowheads="1"/>
          </p:cNvSpPr>
          <p:nvPr/>
        </p:nvSpPr>
        <p:spPr bwMode="auto">
          <a:xfrm>
            <a:off x="4301997"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94" name="正方形/長方形 93"/>
          <p:cNvSpPr/>
          <p:nvPr/>
        </p:nvSpPr>
        <p:spPr bwMode="auto">
          <a:xfrm>
            <a:off x="521955" y="3789004"/>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dirty="0" smtClean="0">
                <a:solidFill>
                  <a:schemeClr val="accent6"/>
                </a:solidFill>
                <a:latin typeface="メイリオ" panose="020B0604030504040204" pitchFamily="50" charset="-128"/>
                <a:ea typeface="メイリオ" panose="020B0604030504040204" pitchFamily="50" charset="-128"/>
              </a:rPr>
              <a:t>x1</a:t>
            </a:r>
            <a:endParaRPr kumimoji="1" lang="ja-JP" altLang="en-US" sz="1600" dirty="0" smtClean="0">
              <a:solidFill>
                <a:schemeClr val="accent6"/>
              </a:solidFill>
              <a:latin typeface="メイリオ" panose="020B0604030504040204" pitchFamily="50" charset="-128"/>
              <a:ea typeface="メイリオ" panose="020B0604030504040204" pitchFamily="50" charset="-128"/>
            </a:endParaRPr>
          </a:p>
        </p:txBody>
      </p:sp>
      <p:sp>
        <p:nvSpPr>
          <p:cNvPr id="100" name="Rectangle 69"/>
          <p:cNvSpPr>
            <a:spLocks noChangeArrowheads="1"/>
          </p:cNvSpPr>
          <p:nvPr/>
        </p:nvSpPr>
        <p:spPr bwMode="auto">
          <a:xfrm>
            <a:off x="3401987"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1" name="Rectangle 70"/>
          <p:cNvSpPr>
            <a:spLocks noChangeArrowheads="1"/>
          </p:cNvSpPr>
          <p:nvPr/>
        </p:nvSpPr>
        <p:spPr bwMode="auto">
          <a:xfrm>
            <a:off x="5202007"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02" name="Rectangle 71"/>
          <p:cNvSpPr>
            <a:spLocks noChangeArrowheads="1"/>
          </p:cNvSpPr>
          <p:nvPr/>
        </p:nvSpPr>
        <p:spPr bwMode="auto">
          <a:xfrm>
            <a:off x="5652012"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03" name="Rectangle 72"/>
          <p:cNvSpPr>
            <a:spLocks noChangeArrowheads="1"/>
          </p:cNvSpPr>
          <p:nvPr/>
        </p:nvSpPr>
        <p:spPr bwMode="auto">
          <a:xfrm>
            <a:off x="6102017"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4" name="Rectangle 73"/>
          <p:cNvSpPr>
            <a:spLocks noChangeArrowheads="1"/>
          </p:cNvSpPr>
          <p:nvPr/>
        </p:nvSpPr>
        <p:spPr bwMode="auto">
          <a:xfrm>
            <a:off x="6552022"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10" name="直線コネクタ 109"/>
          <p:cNvCxnSpPr>
            <a:endCxn id="100" idx="1"/>
          </p:cNvCxnSpPr>
          <p:nvPr/>
        </p:nvCxnSpPr>
        <p:spPr bwMode="auto">
          <a:xfrm flipV="1">
            <a:off x="2411976" y="4419009"/>
            <a:ext cx="990011" cy="4"/>
          </a:xfrm>
          <a:prstGeom prst="line">
            <a:avLst/>
          </a:prstGeom>
          <a:noFill/>
          <a:ln w="9525" cap="flat" cmpd="sng" algn="ctr">
            <a:solidFill>
              <a:schemeClr val="tx1"/>
            </a:solidFill>
            <a:prstDash val="dash"/>
            <a:round/>
            <a:headEnd type="none" w="med" len="med"/>
            <a:tailEnd type="none" w="med" len="med"/>
          </a:ln>
          <a:effectLst/>
        </p:spPr>
      </p:cxnSp>
      <p:sp>
        <p:nvSpPr>
          <p:cNvPr id="111" name="正方形/長方形 110"/>
          <p:cNvSpPr/>
          <p:nvPr/>
        </p:nvSpPr>
        <p:spPr bwMode="auto">
          <a:xfrm>
            <a:off x="521955" y="4239009"/>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I1</a:t>
            </a:r>
            <a:r>
              <a:rPr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dirty="0" smtClean="0">
                <a:solidFill>
                  <a:schemeClr val="accent6"/>
                </a:solidFill>
                <a:latin typeface="メイリオ" panose="020B0604030504040204" pitchFamily="50" charset="-128"/>
                <a:ea typeface="メイリオ" panose="020B0604030504040204" pitchFamily="50" charset="-128"/>
              </a:rPr>
              <a:t>x1</a:t>
            </a:r>
            <a:r>
              <a:rPr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12" name="Rectangle 73"/>
          <p:cNvSpPr>
            <a:spLocks noChangeArrowheads="1"/>
          </p:cNvSpPr>
          <p:nvPr/>
        </p:nvSpPr>
        <p:spPr bwMode="auto">
          <a:xfrm>
            <a:off x="4752002"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13" name="直線コネクタ 112"/>
          <p:cNvCxnSpPr/>
          <p:nvPr/>
        </p:nvCxnSpPr>
        <p:spPr bwMode="auto">
          <a:xfrm>
            <a:off x="5156610" y="3781570"/>
            <a:ext cx="1" cy="900010"/>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116" name="Rectangle 73"/>
          <p:cNvSpPr>
            <a:spLocks noChangeArrowheads="1"/>
          </p:cNvSpPr>
          <p:nvPr/>
        </p:nvSpPr>
        <p:spPr bwMode="auto">
          <a:xfrm>
            <a:off x="3851992" y="423900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smtClean="0">
                <a:latin typeface="+mn-lt"/>
                <a:ea typeface="+mn-ea"/>
              </a:rPr>
              <a:t>bb</a:t>
            </a:r>
            <a:endParaRPr lang="en-US" altLang="ja-JP" sz="1600" dirty="0">
              <a:latin typeface="+mn-lt"/>
              <a:ea typeface="+mn-ea"/>
            </a:endParaRPr>
          </a:p>
        </p:txBody>
      </p:sp>
      <p:sp>
        <p:nvSpPr>
          <p:cNvPr id="117" name="Rectangle 73"/>
          <p:cNvSpPr>
            <a:spLocks noChangeArrowheads="1"/>
          </p:cNvSpPr>
          <p:nvPr/>
        </p:nvSpPr>
        <p:spPr bwMode="auto">
          <a:xfrm>
            <a:off x="4301997" y="423900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smtClean="0">
                <a:latin typeface="+mn-lt"/>
                <a:ea typeface="+mn-ea"/>
              </a:rPr>
              <a:t>bb</a:t>
            </a:r>
            <a:endParaRPr lang="en-US" altLang="ja-JP" sz="1600" dirty="0">
              <a:latin typeface="+mn-lt"/>
              <a:ea typeface="+mn-ea"/>
            </a:endParaRPr>
          </a:p>
        </p:txBody>
      </p:sp>
      <p:sp>
        <p:nvSpPr>
          <p:cNvPr id="118" name="Rectangle 73"/>
          <p:cNvSpPr>
            <a:spLocks noChangeArrowheads="1"/>
          </p:cNvSpPr>
          <p:nvPr/>
        </p:nvSpPr>
        <p:spPr bwMode="auto">
          <a:xfrm>
            <a:off x="4752002" y="423900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smtClean="0">
                <a:latin typeface="+mn-lt"/>
                <a:ea typeface="+mn-ea"/>
              </a:rPr>
              <a:t>bb</a:t>
            </a:r>
            <a:endParaRPr lang="en-US" altLang="ja-JP" sz="1600" dirty="0">
              <a:latin typeface="+mn-lt"/>
              <a:ea typeface="+mn-ea"/>
            </a:endParaRPr>
          </a:p>
        </p:txBody>
      </p:sp>
    </p:spTree>
    <p:extLst>
      <p:ext uri="{BB962C8B-B14F-4D97-AF65-F5344CB8AC3E}">
        <p14:creationId xmlns:p14="http://schemas.microsoft.com/office/powerpoint/2010/main" val="3273480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データ・ハザードの解消方法</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smtClean="0"/>
              <a:t>解消方法</a:t>
            </a:r>
            <a:endParaRPr kumimoji="1" lang="en-US" altLang="ja-JP" dirty="0" smtClean="0"/>
          </a:p>
          <a:p>
            <a:pPr marL="817200" lvl="1" indent="-457200">
              <a:buFont typeface="+mj-lt"/>
              <a:buAutoNum type="arabicPeriod"/>
            </a:pPr>
            <a:r>
              <a:rPr kumimoji="1" lang="ja-JP" altLang="en-US" dirty="0" smtClean="0"/>
              <a:t>ストールさせる</a:t>
            </a:r>
            <a:endParaRPr kumimoji="1" lang="en-US" altLang="ja-JP" dirty="0" smtClean="0"/>
          </a:p>
          <a:p>
            <a:pPr marL="817200" lvl="1" indent="-457200">
              <a:buFont typeface="+mj-lt"/>
              <a:buAutoNum type="arabicPeriod"/>
            </a:pPr>
            <a:r>
              <a:rPr kumimoji="1" lang="ja-JP" altLang="en-US" dirty="0" smtClean="0"/>
              <a:t>遅延スロット（なにもしない）</a:t>
            </a:r>
            <a:endParaRPr kumimoji="1" lang="en-US" altLang="ja-JP" dirty="0" smtClean="0"/>
          </a:p>
          <a:p>
            <a:pPr marL="817200" lvl="1" indent="-457200">
              <a:buFont typeface="+mj-lt"/>
              <a:buAutoNum type="arabicPeriod"/>
            </a:pPr>
            <a:r>
              <a:rPr kumimoji="1" lang="ja-JP" altLang="en-US" b="1" dirty="0" smtClean="0"/>
              <a:t>フォワーディング</a:t>
            </a:r>
            <a:endParaRPr kumimoji="1" lang="en-US" altLang="ja-JP" b="1" dirty="0" smtClean="0"/>
          </a:p>
          <a:p>
            <a:pPr marL="817200" lvl="1" indent="-457200">
              <a:buFont typeface="+mj-lt"/>
              <a:buAutoNum type="arabicPeriod"/>
            </a:pPr>
            <a:r>
              <a:rPr kumimoji="1" lang="ja-JP" altLang="en-US" dirty="0" smtClean="0"/>
              <a:t>マルチスレッディング</a:t>
            </a:r>
            <a:endParaRPr kumimoji="1" lang="ja-JP" altLang="en-US" dirty="0"/>
          </a:p>
        </p:txBody>
      </p:sp>
    </p:spTree>
    <p:extLst>
      <p:ext uri="{BB962C8B-B14F-4D97-AF65-F5344CB8AC3E}">
        <p14:creationId xmlns:p14="http://schemas.microsoft.com/office/powerpoint/2010/main" val="3510966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879005"/>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879005"/>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879005"/>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879005"/>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3014462"/>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36" name="正方形/長方形 35"/>
          <p:cNvSpPr/>
          <p:nvPr/>
        </p:nvSpPr>
        <p:spPr>
          <a:xfrm>
            <a:off x="3003966" y="3014462"/>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49" name="正方形/長方形 48"/>
          <p:cNvSpPr/>
          <p:nvPr/>
        </p:nvSpPr>
        <p:spPr>
          <a:xfrm>
            <a:off x="4446013" y="3033046"/>
            <a:ext cx="865983" cy="738664"/>
          </a:xfrm>
          <a:prstGeom prst="rect">
            <a:avLst/>
          </a:prstGeom>
        </p:spPr>
        <p:txBody>
          <a:bodyPr wrap="square">
            <a:spAutoFit/>
          </a:bodyPr>
          <a:lstStyle/>
          <a:p>
            <a:r>
              <a:rPr lang="ja-JP" altLang="en-US"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55" name="正方形/長方形 54"/>
          <p:cNvSpPr/>
          <p:nvPr/>
        </p:nvSpPr>
        <p:spPr>
          <a:xfrm>
            <a:off x="5886173" y="3033046"/>
            <a:ext cx="937991" cy="738664"/>
          </a:xfrm>
          <a:prstGeom prst="rect">
            <a:avLst/>
          </a:prstGeom>
        </p:spPr>
        <p:txBody>
          <a:bodyPr wrap="square">
            <a:spAutoFit/>
          </a:bodyPr>
          <a:lstStyle/>
          <a:p>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2" name="タイトル 1"/>
          <p:cNvSpPr>
            <a:spLocks noGrp="1"/>
          </p:cNvSpPr>
          <p:nvPr>
            <p:ph type="title"/>
          </p:nvPr>
        </p:nvSpPr>
        <p:spPr>
          <a:xfrm>
            <a:off x="341953" y="11181"/>
            <a:ext cx="8712046" cy="908972"/>
          </a:xfrm>
        </p:spPr>
        <p:txBody>
          <a:bodyPr/>
          <a:lstStyle/>
          <a:p>
            <a:r>
              <a:rPr lang="ja-JP" altLang="en-US" dirty="0" smtClean="0"/>
              <a:t>フォワーディング</a:t>
            </a:r>
            <a:endParaRPr kumimoji="1" lang="ja-JP" altLang="en-US" dirty="0"/>
          </a:p>
        </p:txBody>
      </p:sp>
      <p:sp>
        <p:nvSpPr>
          <p:cNvPr id="58" name="コンテンツ プレースホルダー 57"/>
          <p:cNvSpPr>
            <a:spLocks noGrp="1"/>
          </p:cNvSpPr>
          <p:nvPr>
            <p:ph idx="4294967295"/>
          </p:nvPr>
        </p:nvSpPr>
        <p:spPr>
          <a:xfrm>
            <a:off x="251952" y="5389876"/>
            <a:ext cx="8730097" cy="1009157"/>
          </a:xfrm>
          <a:prstGeom prst="rect">
            <a:avLst/>
          </a:prstGeom>
        </p:spPr>
        <p:txBody>
          <a:bodyPr/>
          <a:lstStyle/>
          <a:p>
            <a:r>
              <a:rPr lang="ja-JP" altLang="en-US" sz="2000" dirty="0"/>
              <a:t>フォワーディング（バイパス</a:t>
            </a:r>
            <a:r>
              <a:rPr lang="ja-JP" altLang="en-US" sz="2000" dirty="0" smtClean="0"/>
              <a:t>とも呼ぶ）</a:t>
            </a:r>
            <a:endParaRPr lang="en-US" altLang="ja-JP" sz="2000" dirty="0" smtClean="0"/>
          </a:p>
          <a:p>
            <a:pPr lvl="1"/>
            <a:r>
              <a:rPr lang="ja-JP" altLang="en-US" sz="20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20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2000" dirty="0" smtClean="0"/>
              <a:t>の人が，次のサイクル</a:t>
            </a:r>
            <a:r>
              <a:rPr lang="ja-JP" altLang="en-US" sz="2000" dirty="0" smtClean="0"/>
              <a:t>にも結果</a:t>
            </a:r>
            <a:r>
              <a:rPr lang="ja-JP" altLang="en-US" sz="2000" dirty="0" smtClean="0"/>
              <a:t>を使える</a:t>
            </a:r>
            <a:r>
              <a:rPr lang="ja-JP" altLang="en-US" dirty="0" smtClean="0"/>
              <a:t>ようレジスタに書くと同時に手元</a:t>
            </a:r>
            <a:r>
              <a:rPr lang="ja-JP" altLang="en-US" dirty="0"/>
              <a:t>に結果をおいて</a:t>
            </a:r>
            <a:r>
              <a:rPr lang="ja-JP" altLang="en-US" dirty="0" smtClean="0"/>
              <a:t>おく</a:t>
            </a:r>
            <a:endParaRPr lang="en-US" altLang="ja-JP" sz="2000" dirty="0" smtClean="0"/>
          </a:p>
        </p:txBody>
      </p:sp>
      <p:cxnSp>
        <p:nvCxnSpPr>
          <p:cNvPr id="67" name="直線矢印コネクタ 66"/>
          <p:cNvCxnSpPr/>
          <p:nvPr/>
        </p:nvCxnSpPr>
        <p:spPr bwMode="auto">
          <a:xfrm>
            <a:off x="1601967" y="4689014"/>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smtClean="0">
                <a:solidFill>
                  <a:schemeClr val="tx1">
                    <a:lumMod val="75000"/>
                    <a:lumOff val="25000"/>
                  </a:schemeClr>
                </a:solidFill>
              </a:rPr>
              <a:t>レジスタ・ファイル</a:t>
            </a:r>
            <a:endParaRPr lang="ja-JP" altLang="en-US" dirty="0">
              <a:solidFill>
                <a:schemeClr val="tx1">
                  <a:lumMod val="75000"/>
                  <a:lumOff val="25000"/>
                </a:schemeClr>
              </a:solidFill>
            </a:endParaRPr>
          </a:p>
        </p:txBody>
      </p:sp>
      <p:sp>
        <p:nvSpPr>
          <p:cNvPr id="31" name="AutoShape 5"/>
          <p:cNvSpPr>
            <a:spLocks noChangeArrowheads="1"/>
          </p:cNvSpPr>
          <p:nvPr/>
        </p:nvSpPr>
        <p:spPr bwMode="auto">
          <a:xfrm rot="-5400000">
            <a:off x="4842165" y="2403057"/>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2" name="グループ化 31"/>
          <p:cNvGrpSpPr/>
          <p:nvPr/>
        </p:nvGrpSpPr>
        <p:grpSpPr>
          <a:xfrm>
            <a:off x="3510017" y="1718981"/>
            <a:ext cx="1008112" cy="1152128"/>
            <a:chOff x="3563888" y="2708920"/>
            <a:chExt cx="1296144" cy="432048"/>
          </a:xfrm>
        </p:grpSpPr>
        <p:sp>
          <p:nvSpPr>
            <p:cNvPr id="33" name="Freeform 9"/>
            <p:cNvSpPr>
              <a:spLocks/>
            </p:cNvSpPr>
            <p:nvPr/>
          </p:nvSpPr>
          <p:spPr bwMode="auto">
            <a:xfrm>
              <a:off x="4211960" y="2708920"/>
              <a:ext cx="648072" cy="270003"/>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w="25400">
              <a:headEnd/>
              <a:tailEnd type="triangle" w="med" len="med"/>
            </a:ln>
            <a:extLst/>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w="25400">
              <a:headEnd/>
              <a:tailEnd type="triangle" w="med" len="med"/>
            </a:ln>
            <a:extLst/>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808982"/>
            <a:ext cx="720080" cy="918111"/>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25400">
            <a:headEnd/>
            <a:tailEnd type="triangle" w="med" len="med"/>
          </a:ln>
          <a:extLst/>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3699003"/>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smtClean="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smtClean="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3158997"/>
            <a:ext cx="1152128" cy="1710019"/>
          </a:xfrm>
          <a:prstGeom prst="rect">
            <a:avLst/>
          </a:prstGeom>
          <a:ln>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smtClean="0">
                <a:solidFill>
                  <a:schemeClr val="bg1"/>
                </a:solidFill>
                <a:latin typeface="Arial Narrow" panose="020B0606020202030204" pitchFamily="34" charset="0"/>
              </a:rPr>
              <a:t>a=a+1</a:t>
            </a:r>
          </a:p>
          <a:p>
            <a:pPr>
              <a:lnSpc>
                <a:spcPct val="80000"/>
              </a:lnSpc>
            </a:pPr>
            <a:r>
              <a:rPr kumimoji="1" lang="en-US" altLang="ja-JP" sz="2000" dirty="0" smtClean="0">
                <a:solidFill>
                  <a:schemeClr val="bg1"/>
                </a:solidFill>
                <a:latin typeface="Arial Narrow" panose="020B0606020202030204" pitchFamily="34" charset="0"/>
              </a:rPr>
              <a:t>b=a-1</a:t>
            </a:r>
          </a:p>
          <a:p>
            <a:pPr>
              <a:lnSpc>
                <a:spcPct val="80000"/>
              </a:lnSpc>
            </a:pPr>
            <a:r>
              <a:rPr lang="en-US" altLang="ja-JP" sz="2000" dirty="0" smtClean="0">
                <a:solidFill>
                  <a:schemeClr val="bg1"/>
                </a:solidFill>
                <a:latin typeface="Arial Narrow" panose="020B0606020202030204" pitchFamily="34" charset="0"/>
              </a:rPr>
              <a:t>c=a+2</a:t>
            </a:r>
          </a:p>
          <a:p>
            <a:pPr>
              <a:lnSpc>
                <a:spcPct val="80000"/>
              </a:lnSpc>
            </a:pPr>
            <a:r>
              <a:rPr kumimoji="1" lang="en-US" altLang="ja-JP" sz="2000" dirty="0" smtClean="0">
                <a:solidFill>
                  <a:schemeClr val="bg1"/>
                </a:solidFill>
                <a:latin typeface="Arial Narrow" panose="020B0606020202030204" pitchFamily="34" charset="0"/>
              </a:rPr>
              <a:t>e=…</a:t>
            </a:r>
          </a:p>
          <a:p>
            <a:pPr>
              <a:lnSpc>
                <a:spcPct val="80000"/>
              </a:lnSpc>
            </a:pPr>
            <a:r>
              <a:rPr lang="en-US" altLang="ja-JP" sz="2000" dirty="0" smtClean="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6" name="角丸四角形 45"/>
          <p:cNvSpPr/>
          <p:nvPr/>
        </p:nvSpPr>
        <p:spPr bwMode="auto">
          <a:xfrm>
            <a:off x="4932004" y="3699003"/>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smtClean="0">
                <a:latin typeface="Arial Narrow" panose="020B0606020202030204" pitchFamily="34" charset="0"/>
              </a:rPr>
              <a:t>a=a+1</a:t>
            </a:r>
            <a:endParaRPr kumimoji="1" lang="ja-JP" altLang="en-US" dirty="0">
              <a:latin typeface="Arial Narrow" panose="020B0606020202030204" pitchFamily="34" charset="0"/>
            </a:endParaRPr>
          </a:p>
        </p:txBody>
      </p:sp>
      <p:sp>
        <p:nvSpPr>
          <p:cNvPr id="47" name="角丸四角形 46"/>
          <p:cNvSpPr/>
          <p:nvPr/>
        </p:nvSpPr>
        <p:spPr bwMode="auto">
          <a:xfrm>
            <a:off x="3491988" y="3699003"/>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smtClean="0">
                <a:latin typeface="Arial Narrow" panose="020B0606020202030204" pitchFamily="34" charset="0"/>
              </a:rPr>
              <a:t>b=a-1</a:t>
            </a:r>
            <a:endParaRPr kumimoji="1" lang="ja-JP" altLang="en-US" dirty="0">
              <a:latin typeface="Arial Narrow" panose="020B0606020202030204" pitchFamily="34" charset="0"/>
            </a:endParaRPr>
          </a:p>
        </p:txBody>
      </p:sp>
      <p:sp>
        <p:nvSpPr>
          <p:cNvPr id="48" name="角丸四角形 47"/>
          <p:cNvSpPr/>
          <p:nvPr/>
        </p:nvSpPr>
        <p:spPr bwMode="auto">
          <a:xfrm>
            <a:off x="2051972" y="3699003"/>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smtClean="0">
                <a:latin typeface="Arial Narrow" panose="020B0606020202030204" pitchFamily="34" charset="0"/>
              </a:rPr>
              <a:t>c=a+2</a:t>
            </a:r>
            <a:endParaRPr kumimoji="1" lang="ja-JP" altLang="en-US" dirty="0">
              <a:latin typeface="Arial Narrow" panose="020B0606020202030204" pitchFamily="34" charset="0"/>
            </a:endParaRPr>
          </a:p>
        </p:txBody>
      </p:sp>
      <p:sp>
        <p:nvSpPr>
          <p:cNvPr id="57" name="Freeform 8"/>
          <p:cNvSpPr>
            <a:spLocks/>
          </p:cNvSpPr>
          <p:nvPr/>
        </p:nvSpPr>
        <p:spPr bwMode="auto">
          <a:xfrm rot="16200000">
            <a:off x="4761016" y="1709966"/>
            <a:ext cx="810009" cy="118804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cap="rnd">
            <a:miter lim="800000"/>
            <a:headEnd/>
            <a:tailEnd type="none" w="med" len="med"/>
          </a:ln>
          <a:extLst/>
        </p:spPr>
        <p:style>
          <a:lnRef idx="3">
            <a:schemeClr val="accent2"/>
          </a:lnRef>
          <a:fillRef idx="0">
            <a:schemeClr val="accent2"/>
          </a:fillRef>
          <a:effectRef idx="2">
            <a:schemeClr val="accent2"/>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60" name="Freeform 8"/>
          <p:cNvSpPr>
            <a:spLocks/>
          </p:cNvSpPr>
          <p:nvPr/>
        </p:nvSpPr>
        <p:spPr bwMode="auto">
          <a:xfrm rot="5400000">
            <a:off x="4445977" y="2025006"/>
            <a:ext cx="540078"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cap="rnd">
            <a:miter lim="800000"/>
            <a:headEnd/>
            <a:tailEnd type="triangle" w="med" len="med"/>
          </a:ln>
          <a:extLst/>
        </p:spPr>
        <p:style>
          <a:lnRef idx="3">
            <a:schemeClr val="accent2"/>
          </a:lnRef>
          <a:fillRef idx="0">
            <a:schemeClr val="accent2"/>
          </a:fillRef>
          <a:effectRef idx="2">
            <a:schemeClr val="accent2"/>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63" name="Freeform 8"/>
          <p:cNvSpPr>
            <a:spLocks/>
          </p:cNvSpPr>
          <p:nvPr/>
        </p:nvSpPr>
        <p:spPr bwMode="auto">
          <a:xfrm rot="5400000">
            <a:off x="4445977" y="2475011"/>
            <a:ext cx="540078"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cap="rnd">
            <a:miter lim="800000"/>
            <a:headEnd/>
            <a:tailEnd type="triangle" w="med" len="med"/>
          </a:ln>
          <a:extLst/>
        </p:spPr>
        <p:style>
          <a:lnRef idx="3">
            <a:schemeClr val="accent2"/>
          </a:lnRef>
          <a:fillRef idx="0">
            <a:schemeClr val="accent2"/>
          </a:fillRef>
          <a:effectRef idx="2">
            <a:schemeClr val="accent2"/>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65" name="角丸四角形吹き出し 64"/>
          <p:cNvSpPr/>
          <p:nvPr/>
        </p:nvSpPr>
        <p:spPr bwMode="auto">
          <a:xfrm>
            <a:off x="5022005" y="2888994"/>
            <a:ext cx="2970033" cy="342645"/>
          </a:xfrm>
          <a:prstGeom prst="wedgeRoundRectCallout">
            <a:avLst>
              <a:gd name="adj1" fmla="val -46291"/>
              <a:gd name="adj2" fmla="val 103500"/>
              <a:gd name="adj3" fmla="val 16667"/>
            </a:avLst>
          </a:prstGeom>
          <a:ln>
            <a:headEnd/>
            <a:tailEnd type="triangle" w="sm" len="med"/>
          </a:ln>
          <a:ex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smtClean="0">
                <a:solidFill>
                  <a:schemeClr val="tx1">
                    <a:lumMod val="65000"/>
                    <a:lumOff val="35000"/>
                  </a:schemeClr>
                </a:solidFill>
                <a:latin typeface="Arial Narrow" panose="020B0606020202030204" pitchFamily="34" charset="0"/>
              </a:rPr>
              <a:t>直接後ろに渡せばいいのよ</a:t>
            </a:r>
            <a:endParaRPr kumimoji="1" lang="ja-JP" altLang="en-US" dirty="0" smtClean="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37621518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フォワーディングの回路</a:t>
            </a:r>
            <a:endParaRPr kumimoji="1" lang="ja-JP" altLang="en-US" dirty="0"/>
          </a:p>
        </p:txBody>
      </p:sp>
      <p:sp>
        <p:nvSpPr>
          <p:cNvPr id="3" name="テキスト プレースホルダー 2"/>
          <p:cNvSpPr>
            <a:spLocks noGrp="1"/>
          </p:cNvSpPr>
          <p:nvPr>
            <p:ph type="body" sz="quarter" idx="10"/>
          </p:nvPr>
        </p:nvSpPr>
        <p:spPr>
          <a:xfrm>
            <a:off x="611956" y="5589024"/>
            <a:ext cx="8280092" cy="719701"/>
          </a:xfrm>
        </p:spPr>
        <p:txBody>
          <a:bodyPr/>
          <a:lstStyle/>
          <a:p>
            <a:r>
              <a:rPr kumimoji="1" lang="ja-JP" altLang="en-US" dirty="0" smtClean="0"/>
              <a:t>演算器の結果を，フィードバック</a:t>
            </a:r>
            <a:endParaRPr kumimoji="1" lang="en-US" altLang="ja-JP" dirty="0" smtClean="0"/>
          </a:p>
          <a:p>
            <a:pPr lvl="1"/>
            <a:r>
              <a:rPr kumimoji="1" lang="ja-JP" altLang="en-US" dirty="0" smtClean="0"/>
              <a:t>レジスタ・ファイルからの読み出し結果と選択して入力に</a:t>
            </a:r>
            <a:endParaRPr kumimoji="1" lang="ja-JP" altLang="en-US" dirty="0"/>
          </a:p>
        </p:txBody>
      </p:sp>
      <p:sp>
        <p:nvSpPr>
          <p:cNvPr id="4" name="正方形/長方形 3"/>
          <p:cNvSpPr/>
          <p:nvPr/>
        </p:nvSpPr>
        <p:spPr bwMode="auto">
          <a:xfrm>
            <a:off x="971960" y="2708992"/>
            <a:ext cx="1440016" cy="1440016"/>
          </a:xfrm>
          <a:prstGeom prst="rect">
            <a:avLst/>
          </a:prstGeom>
          <a:ln>
            <a:headEnd/>
            <a:tailEnd type="triangle" w="sm" len="med"/>
          </a:ln>
          <a:extLst/>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990011" cy="1440016"/>
          </a:xfrm>
          <a:prstGeom prst="rect">
            <a:avLst/>
          </a:prstGeom>
          <a:ln>
            <a:headEnd/>
            <a:tailEnd type="triangle" w="sm" len="med"/>
          </a:ln>
          <a:extLst/>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a:extLst/>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4977005" y="3203997"/>
            <a:ext cx="1260013" cy="450005"/>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a:extLst/>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8" name="直線矢印コネクタ 17"/>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cxnSp>
        <p:nvCxnSpPr>
          <p:cNvPr id="19" name="直線矢印コネクタ 18"/>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0" name="Freeform 10"/>
          <p:cNvSpPr>
            <a:spLocks/>
          </p:cNvSpPr>
          <p:nvPr/>
        </p:nvSpPr>
        <p:spPr bwMode="auto">
          <a:xfrm>
            <a:off x="2951982" y="1808983"/>
            <a:ext cx="180002" cy="108001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1"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2" name="直線矢印コネクタ 21"/>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23" name="直線矢印コネクタ 22"/>
          <p:cNvCxnSpPr/>
          <p:nvPr/>
        </p:nvCxnSpPr>
        <p:spPr bwMode="auto">
          <a:xfrm>
            <a:off x="5832014" y="3429000"/>
            <a:ext cx="720008" cy="0"/>
          </a:xfrm>
          <a:prstGeom prst="straightConnector1">
            <a:avLst/>
          </a:prstGeom>
          <a:noFill/>
          <a:ln w="9525" cap="flat" cmpd="sng" algn="ctr">
            <a:solidFill>
              <a:schemeClr val="tx1"/>
            </a:solidFill>
            <a:prstDash val="solid"/>
            <a:round/>
            <a:headEnd type="none" w="sm" len="sm"/>
            <a:tailEnd type="none"/>
          </a:ln>
          <a:effectLst/>
        </p:spPr>
      </p:cxnSp>
      <p:cxnSp>
        <p:nvCxnSpPr>
          <p:cNvPr id="24" name="直線矢印コネクタ 23"/>
          <p:cNvCxnSpPr/>
          <p:nvPr/>
        </p:nvCxnSpPr>
        <p:spPr bwMode="auto">
          <a:xfrm>
            <a:off x="4572000" y="3068996"/>
            <a:ext cx="810009" cy="0"/>
          </a:xfrm>
          <a:prstGeom prst="straightConnector1">
            <a:avLst/>
          </a:prstGeom>
          <a:noFill/>
          <a:ln w="31750" cap="flat" cmpd="sng" algn="ctr">
            <a:solidFill>
              <a:schemeClr val="accent5"/>
            </a:solidFill>
            <a:prstDash val="solid"/>
            <a:round/>
            <a:headEnd type="none" w="sm" len="sm"/>
            <a:tailEnd type="triangle"/>
          </a:ln>
          <a:effectLst/>
        </p:spPr>
      </p:cxnSp>
      <p:cxnSp>
        <p:nvCxnSpPr>
          <p:cNvPr id="25" name="直線矢印コネクタ 24"/>
          <p:cNvCxnSpPr/>
          <p:nvPr/>
        </p:nvCxnSpPr>
        <p:spPr bwMode="auto">
          <a:xfrm>
            <a:off x="4572000" y="3879005"/>
            <a:ext cx="810009" cy="0"/>
          </a:xfrm>
          <a:prstGeom prst="straightConnector1">
            <a:avLst/>
          </a:prstGeom>
          <a:noFill/>
          <a:ln w="31750" cap="flat" cmpd="sng" algn="ctr">
            <a:solidFill>
              <a:schemeClr val="accent5"/>
            </a:solidFill>
            <a:prstDash val="solid"/>
            <a:round/>
            <a:headEnd type="none" w="sm" len="sm"/>
            <a:tailEnd type="triangle"/>
          </a:ln>
          <a:effectLst/>
        </p:spPr>
      </p:cxnSp>
      <p:sp>
        <p:nvSpPr>
          <p:cNvPr id="26" name="正方形/長方形 25"/>
          <p:cNvSpPr/>
          <p:nvPr/>
        </p:nvSpPr>
        <p:spPr bwMode="auto">
          <a:xfrm>
            <a:off x="6732024" y="4149008"/>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データ・メモリ</a:t>
            </a:r>
          </a:p>
        </p:txBody>
      </p:sp>
      <p:sp>
        <p:nvSpPr>
          <p:cNvPr id="27"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8"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31" name="直線矢印コネクタ 30"/>
          <p:cNvCxnSpPr/>
          <p:nvPr/>
        </p:nvCxnSpPr>
        <p:spPr bwMode="auto">
          <a:xfrm flipH="1">
            <a:off x="2951982" y="1808982"/>
            <a:ext cx="6030067" cy="0"/>
          </a:xfrm>
          <a:prstGeom prst="straightConnector1">
            <a:avLst/>
          </a:prstGeom>
          <a:noFill/>
          <a:ln w="9525" cap="flat" cmpd="sng" algn="ctr">
            <a:solidFill>
              <a:schemeClr val="tx1"/>
            </a:solidFill>
            <a:prstDash val="solid"/>
            <a:round/>
            <a:headEnd type="none" w="sm" len="sm"/>
            <a:tailEnd type="none"/>
          </a:ln>
          <a:effectLst/>
        </p:spPr>
      </p:cxnSp>
      <p:sp>
        <p:nvSpPr>
          <p:cNvPr id="3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3" name="Freeform 10"/>
          <p:cNvSpPr>
            <a:spLocks/>
          </p:cNvSpPr>
          <p:nvPr/>
        </p:nvSpPr>
        <p:spPr bwMode="auto">
          <a:xfrm rot="5400000" flipH="1" flipV="1">
            <a:off x="8352043" y="1988984"/>
            <a:ext cx="810009"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4" name="正方形/長方形 33"/>
          <p:cNvSpPr/>
          <p:nvPr/>
        </p:nvSpPr>
        <p:spPr bwMode="auto">
          <a:xfrm>
            <a:off x="521955" y="1538979"/>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4</a:t>
            </a:r>
            <a:endParaRPr kumimoji="1" lang="ja-JP" altLang="en-US" dirty="0" smtClean="0">
              <a:latin typeface="メイリオ" panose="020B0604030504040204" pitchFamily="50" charset="-128"/>
              <a:ea typeface="メイリオ" panose="020B0604030504040204" pitchFamily="50" charset="-128"/>
            </a:endParaRPr>
          </a:p>
        </p:txBody>
      </p:sp>
      <p:sp>
        <p:nvSpPr>
          <p:cNvPr id="35" name="正方形/長方形 34"/>
          <p:cNvSpPr/>
          <p:nvPr/>
        </p:nvSpPr>
        <p:spPr bwMode="auto">
          <a:xfrm>
            <a:off x="611956" y="4509012"/>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smtClean="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6" name="正方形/長方形 35"/>
          <p:cNvSpPr/>
          <p:nvPr/>
        </p:nvSpPr>
        <p:spPr bwMode="auto">
          <a:xfrm>
            <a:off x="3041983" y="4509012"/>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smtClean="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7" name="正方形/長方形 36"/>
          <p:cNvSpPr/>
          <p:nvPr/>
        </p:nvSpPr>
        <p:spPr bwMode="auto">
          <a:xfrm>
            <a:off x="4932004" y="4509012"/>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smtClean="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正方形/長方形 37"/>
          <p:cNvSpPr/>
          <p:nvPr/>
        </p:nvSpPr>
        <p:spPr bwMode="auto">
          <a:xfrm>
            <a:off x="6912026" y="4509012"/>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smtClean="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8647173" y="4509012"/>
            <a:ext cx="54000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smtClean="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40" name="グループ化 39"/>
          <p:cNvGrpSpPr/>
          <p:nvPr/>
        </p:nvGrpSpPr>
        <p:grpSpPr>
          <a:xfrm>
            <a:off x="2501977" y="3068996"/>
            <a:ext cx="360004" cy="720008"/>
            <a:chOff x="2411977" y="3068996"/>
            <a:chExt cx="360004" cy="720008"/>
          </a:xfrm>
        </p:grpSpPr>
        <p:sp>
          <p:nvSpPr>
            <p:cNvPr id="41" name="正方形/長方形 40"/>
            <p:cNvSpPr/>
            <p:nvPr/>
          </p:nvSpPr>
          <p:spPr bwMode="auto">
            <a:xfrm>
              <a:off x="2411977" y="3068996"/>
              <a:ext cx="360004" cy="720008"/>
            </a:xfrm>
            <a:prstGeom prst="rect">
              <a:avLst/>
            </a:prstGeom>
            <a:ln>
              <a:headEnd/>
              <a:tailEnd type="triangle" w="sm" len="med"/>
            </a:ln>
            <a:extLst/>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42" name="二等辺三角形 41"/>
            <p:cNvSpPr/>
            <p:nvPr/>
          </p:nvSpPr>
          <p:spPr bwMode="auto">
            <a:xfrm>
              <a:off x="2501977" y="3609002"/>
              <a:ext cx="180002" cy="180002"/>
            </a:xfrm>
            <a:prstGeom prst="triangle">
              <a:avLst/>
            </a:prstGeom>
            <a:ln>
              <a:headEnd/>
              <a:tailEnd type="triangle" w="sm" len="med"/>
            </a:ln>
            <a:ex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grpSp>
      <p:sp>
        <p:nvSpPr>
          <p:cNvPr id="43" name="正方形/長方形 42"/>
          <p:cNvSpPr/>
          <p:nvPr/>
        </p:nvSpPr>
        <p:spPr bwMode="auto">
          <a:xfrm>
            <a:off x="4752001" y="2438989"/>
            <a:ext cx="270003" cy="2160024"/>
          </a:xfrm>
          <a:prstGeom prst="rect">
            <a:avLst/>
          </a:prstGeom>
          <a:ln>
            <a:headEnd/>
            <a:tailEnd type="triangle" w="sm" len="med"/>
          </a:ln>
          <a:ex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44" name="二等辺三角形 43"/>
          <p:cNvSpPr/>
          <p:nvPr/>
        </p:nvSpPr>
        <p:spPr bwMode="auto">
          <a:xfrm>
            <a:off x="4789171" y="4419011"/>
            <a:ext cx="180002" cy="180002"/>
          </a:xfrm>
          <a:prstGeom prst="triangle">
            <a:avLst/>
          </a:prstGeom>
          <a:noFill/>
          <a:ln>
            <a:solidFill>
              <a:schemeClr val="accent4"/>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45" name="正方形/長方形 44"/>
          <p:cNvSpPr/>
          <p:nvPr/>
        </p:nvSpPr>
        <p:spPr bwMode="auto">
          <a:xfrm>
            <a:off x="6192017" y="2438989"/>
            <a:ext cx="270003" cy="2160024"/>
          </a:xfrm>
          <a:prstGeom prst="rect">
            <a:avLst/>
          </a:prstGeom>
          <a:ln>
            <a:headEnd/>
            <a:tailEnd type="triangle" w="sm" len="med"/>
          </a:ln>
          <a:extLst/>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46" name="二等辺三角形 45"/>
          <p:cNvSpPr/>
          <p:nvPr/>
        </p:nvSpPr>
        <p:spPr bwMode="auto">
          <a:xfrm>
            <a:off x="6236621" y="4419011"/>
            <a:ext cx="180002" cy="180002"/>
          </a:xfrm>
          <a:prstGeom prst="triangle">
            <a:avLst/>
          </a:prstGeom>
          <a:noFill/>
          <a:ln>
            <a:solidFill>
              <a:schemeClr val="accent4"/>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53" name="Freeform 10"/>
          <p:cNvSpPr>
            <a:spLocks/>
          </p:cNvSpPr>
          <p:nvPr/>
        </p:nvSpPr>
        <p:spPr bwMode="auto">
          <a:xfrm flipH="1" flipV="1">
            <a:off x="4301997" y="2258985"/>
            <a:ext cx="1620018"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4" name="直線矢印コネクタ 53"/>
          <p:cNvCxnSpPr/>
          <p:nvPr/>
        </p:nvCxnSpPr>
        <p:spPr bwMode="auto">
          <a:xfrm>
            <a:off x="4572000" y="2888994"/>
            <a:ext cx="0" cy="360004"/>
          </a:xfrm>
          <a:prstGeom prst="straightConnector1">
            <a:avLst/>
          </a:prstGeom>
          <a:noFill/>
          <a:ln w="38100" cap="flat" cmpd="sng" algn="ctr">
            <a:solidFill>
              <a:schemeClr val="accent5"/>
            </a:solidFill>
            <a:prstDash val="solid"/>
            <a:round/>
            <a:headEnd type="none" w="sm" len="sm"/>
            <a:tailEnd type="none"/>
          </a:ln>
          <a:effectLst/>
        </p:spPr>
      </p:cxnSp>
      <p:cxnSp>
        <p:nvCxnSpPr>
          <p:cNvPr id="55" name="直線矢印コネクタ 54"/>
          <p:cNvCxnSpPr/>
          <p:nvPr/>
        </p:nvCxnSpPr>
        <p:spPr bwMode="auto">
          <a:xfrm>
            <a:off x="4572000" y="3699003"/>
            <a:ext cx="0" cy="360004"/>
          </a:xfrm>
          <a:prstGeom prst="straightConnector1">
            <a:avLst/>
          </a:prstGeom>
          <a:noFill/>
          <a:ln w="38100" cap="flat" cmpd="sng" algn="ctr">
            <a:solidFill>
              <a:schemeClr val="accent5"/>
            </a:solidFill>
            <a:prstDash val="solid"/>
            <a:round/>
            <a:headEnd type="none" w="sm" len="sm"/>
            <a:tailEnd type="none"/>
          </a:ln>
          <a:effectLst/>
        </p:spPr>
      </p:cxnSp>
      <p:sp>
        <p:nvSpPr>
          <p:cNvPr id="56" name="Freeform 10"/>
          <p:cNvSpPr>
            <a:spLocks/>
          </p:cNvSpPr>
          <p:nvPr/>
        </p:nvSpPr>
        <p:spPr bwMode="auto">
          <a:xfrm rot="10800000" flipH="1" flipV="1">
            <a:off x="4301997" y="2258988"/>
            <a:ext cx="270003"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57" name="Freeform 10"/>
          <p:cNvSpPr>
            <a:spLocks/>
          </p:cNvSpPr>
          <p:nvPr/>
        </p:nvSpPr>
        <p:spPr bwMode="auto">
          <a:xfrm rot="10800000" flipH="1" flipV="1">
            <a:off x="4301997" y="2978994"/>
            <a:ext cx="270003"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8" name="直線矢印コネクタ 57"/>
          <p:cNvCxnSpPr/>
          <p:nvPr/>
        </p:nvCxnSpPr>
        <p:spPr bwMode="auto">
          <a:xfrm>
            <a:off x="4121995" y="3158997"/>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60" name="直線矢印コネクタ 59"/>
          <p:cNvCxnSpPr/>
          <p:nvPr/>
        </p:nvCxnSpPr>
        <p:spPr bwMode="auto">
          <a:xfrm>
            <a:off x="4121995" y="3969006"/>
            <a:ext cx="450005" cy="0"/>
          </a:xfrm>
          <a:prstGeom prst="straightConnector1">
            <a:avLst/>
          </a:prstGeom>
          <a:noFill/>
          <a:ln w="9525"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11892200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フォワーディング</a:t>
            </a:r>
            <a:r>
              <a:rPr lang="ja-JP" altLang="en-US" dirty="0" smtClean="0"/>
              <a:t>の利点</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smtClean="0"/>
              <a:t>利点：</a:t>
            </a:r>
            <a:endParaRPr kumimoji="1" lang="en-US" altLang="ja-JP" dirty="0" smtClean="0"/>
          </a:p>
          <a:p>
            <a:pPr lvl="1"/>
            <a:r>
              <a:rPr kumimoji="1" lang="ja-JP" altLang="en-US" dirty="0" smtClean="0"/>
              <a:t>依存関係がある命令が連続できてもパイプラインを動かし続けられる</a:t>
            </a:r>
            <a:endParaRPr kumimoji="1" lang="en-US" altLang="ja-JP" dirty="0" smtClean="0"/>
          </a:p>
          <a:p>
            <a:pPr lvl="1"/>
            <a:r>
              <a:rPr lang="ja-JP" altLang="en-US" dirty="0"/>
              <a:t>バブルを発生させる</a:t>
            </a:r>
            <a:r>
              <a:rPr lang="ja-JP" altLang="en-US" dirty="0" smtClean="0"/>
              <a:t>ことがない</a:t>
            </a:r>
            <a:endParaRPr kumimoji="1" lang="ja-JP" altLang="en-US" dirty="0"/>
          </a:p>
        </p:txBody>
      </p:sp>
    </p:spTree>
    <p:extLst>
      <p:ext uri="{BB962C8B-B14F-4D97-AF65-F5344CB8AC3E}">
        <p14:creationId xmlns:p14="http://schemas.microsoft.com/office/powerpoint/2010/main" val="21686912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フォワーディングの問題</a:t>
            </a:r>
            <a:endParaRPr kumimoji="1" lang="ja-JP" altLang="en-US" dirty="0"/>
          </a:p>
        </p:txBody>
      </p:sp>
      <p:sp>
        <p:nvSpPr>
          <p:cNvPr id="3" name="テキスト プレースホルダー 2"/>
          <p:cNvSpPr>
            <a:spLocks noGrp="1"/>
          </p:cNvSpPr>
          <p:nvPr>
            <p:ph type="body" sz="quarter" idx="10"/>
          </p:nvPr>
        </p:nvSpPr>
        <p:spPr>
          <a:xfrm>
            <a:off x="251952" y="2708992"/>
            <a:ext cx="8640096" cy="3690041"/>
          </a:xfrm>
        </p:spPr>
        <p:txBody>
          <a:bodyPr/>
          <a:lstStyle/>
          <a:p>
            <a:r>
              <a:rPr kumimoji="1" lang="ja-JP" altLang="en-US" dirty="0" smtClean="0"/>
              <a:t>演算器とフォワーディングを</a:t>
            </a:r>
            <a:r>
              <a:rPr kumimoji="1" lang="ja-JP" altLang="en-US" dirty="0" smtClean="0"/>
              <a:t>含むステージは１サイクルで処理する必要がある</a:t>
            </a:r>
            <a:endParaRPr kumimoji="1" lang="en-US" altLang="ja-JP" dirty="0" smtClean="0"/>
          </a:p>
          <a:p>
            <a:pPr lvl="1"/>
            <a:r>
              <a:rPr kumimoji="1" lang="ja-JP" altLang="en-US" dirty="0" smtClean="0"/>
              <a:t>分割すると，バブルを入れてるのと同じになってしまう</a:t>
            </a:r>
            <a:endParaRPr kumimoji="1" lang="en-US" altLang="ja-JP" dirty="0" smtClean="0"/>
          </a:p>
          <a:p>
            <a:pPr lvl="1"/>
            <a:r>
              <a:rPr kumimoji="1" lang="ja-JP" altLang="en-US" dirty="0" smtClean="0"/>
              <a:t>できればここはパイプライン化</a:t>
            </a:r>
            <a:r>
              <a:rPr kumimoji="1" lang="ja-JP" altLang="en-US" dirty="0" smtClean="0"/>
              <a:t>したくない</a:t>
            </a:r>
            <a:endParaRPr kumimoji="1" lang="en-US" altLang="ja-JP" dirty="0" smtClean="0"/>
          </a:p>
          <a:p>
            <a:pPr lvl="2"/>
            <a:r>
              <a:rPr kumimoji="1" lang="ja-JP" altLang="en-US" dirty="0" smtClean="0"/>
              <a:t>（</a:t>
            </a:r>
            <a:r>
              <a:rPr kumimoji="1" lang="en-US" altLang="ja-JP" dirty="0" smtClean="0"/>
              <a:t>FP </a:t>
            </a:r>
            <a:r>
              <a:rPr kumimoji="1" lang="ja-JP" altLang="en-US" dirty="0" smtClean="0"/>
              <a:t>演算等の複雑なものは，やむなくパイプライン化している</a:t>
            </a:r>
            <a:endParaRPr kumimoji="1" lang="en-US" altLang="ja-JP" dirty="0" smtClean="0"/>
          </a:p>
          <a:p>
            <a:r>
              <a:rPr kumimoji="1" lang="en-US" altLang="ja-JP" dirty="0" smtClean="0"/>
              <a:t>CPU </a:t>
            </a:r>
            <a:r>
              <a:rPr kumimoji="1" lang="ja-JP" altLang="en-US" dirty="0" smtClean="0"/>
              <a:t>全体のクリティカル・パスになりやすい</a:t>
            </a:r>
            <a:endParaRPr lang="en-US" altLang="ja-JP" dirty="0"/>
          </a:p>
          <a:p>
            <a:pPr lvl="1"/>
            <a:r>
              <a:rPr kumimoji="1" lang="ja-JP" altLang="en-US" dirty="0" smtClean="0"/>
              <a:t>クロック周波数がここで</a:t>
            </a:r>
            <a:r>
              <a:rPr kumimoji="1" lang="ja-JP" altLang="en-US" dirty="0" smtClean="0"/>
              <a:t>決まることが多い</a:t>
            </a:r>
            <a:endParaRPr kumimoji="1" lang="en-US" altLang="ja-JP" dirty="0" smtClean="0"/>
          </a:p>
        </p:txBody>
      </p:sp>
      <p:sp>
        <p:nvSpPr>
          <p:cNvPr id="17" name="Rectangle 69"/>
          <p:cNvSpPr>
            <a:spLocks noChangeArrowheads="1"/>
          </p:cNvSpPr>
          <p:nvPr/>
        </p:nvSpPr>
        <p:spPr bwMode="auto">
          <a:xfrm>
            <a:off x="971960"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8" name="Rectangle 70"/>
          <p:cNvSpPr>
            <a:spLocks noChangeArrowheads="1"/>
          </p:cNvSpPr>
          <p:nvPr/>
        </p:nvSpPr>
        <p:spPr bwMode="auto">
          <a:xfrm>
            <a:off x="1421965"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9" name="Rectangle 71"/>
          <p:cNvSpPr>
            <a:spLocks noChangeArrowheads="1"/>
          </p:cNvSpPr>
          <p:nvPr/>
        </p:nvSpPr>
        <p:spPr bwMode="auto">
          <a:xfrm>
            <a:off x="1871970" y="198898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2"/>
          <p:cNvSpPr>
            <a:spLocks noChangeArrowheads="1"/>
          </p:cNvSpPr>
          <p:nvPr/>
        </p:nvSpPr>
        <p:spPr bwMode="auto">
          <a:xfrm>
            <a:off x="2321975"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21" name="Rectangle 69"/>
          <p:cNvSpPr>
            <a:spLocks noChangeArrowheads="1"/>
          </p:cNvSpPr>
          <p:nvPr/>
        </p:nvSpPr>
        <p:spPr bwMode="auto">
          <a:xfrm>
            <a:off x="1421965"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1871970"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2321975" y="243898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2771980"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3221985"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73"/>
          <p:cNvSpPr>
            <a:spLocks noChangeArrowheads="1"/>
          </p:cNvSpPr>
          <p:nvPr/>
        </p:nvSpPr>
        <p:spPr bwMode="auto">
          <a:xfrm>
            <a:off x="2771980"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69"/>
          <p:cNvSpPr>
            <a:spLocks noChangeArrowheads="1"/>
          </p:cNvSpPr>
          <p:nvPr/>
        </p:nvSpPr>
        <p:spPr bwMode="auto">
          <a:xfrm>
            <a:off x="4572000"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8" name="Rectangle 70"/>
          <p:cNvSpPr>
            <a:spLocks noChangeArrowheads="1"/>
          </p:cNvSpPr>
          <p:nvPr/>
        </p:nvSpPr>
        <p:spPr bwMode="auto">
          <a:xfrm>
            <a:off x="5022005"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9" name="Rectangle 71"/>
          <p:cNvSpPr>
            <a:spLocks noChangeArrowheads="1"/>
          </p:cNvSpPr>
          <p:nvPr/>
        </p:nvSpPr>
        <p:spPr bwMode="auto">
          <a:xfrm>
            <a:off x="5472010" y="198898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smtClean="0">
                <a:latin typeface="+mn-lt"/>
                <a:ea typeface="+mn-ea"/>
              </a:rPr>
              <a:t>EX1</a:t>
            </a:r>
            <a:endParaRPr lang="en-US" altLang="ja-JP" sz="1600" dirty="0">
              <a:latin typeface="+mn-lt"/>
              <a:ea typeface="+mn-ea"/>
            </a:endParaRPr>
          </a:p>
        </p:txBody>
      </p:sp>
      <p:sp>
        <p:nvSpPr>
          <p:cNvPr id="30" name="Rectangle 72"/>
          <p:cNvSpPr>
            <a:spLocks noChangeArrowheads="1"/>
          </p:cNvSpPr>
          <p:nvPr/>
        </p:nvSpPr>
        <p:spPr bwMode="auto">
          <a:xfrm>
            <a:off x="6372020"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31" name="Rectangle 69"/>
          <p:cNvSpPr>
            <a:spLocks noChangeArrowheads="1"/>
          </p:cNvSpPr>
          <p:nvPr/>
        </p:nvSpPr>
        <p:spPr bwMode="auto">
          <a:xfrm>
            <a:off x="5472010"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2" name="Rectangle 70"/>
          <p:cNvSpPr>
            <a:spLocks noChangeArrowheads="1"/>
          </p:cNvSpPr>
          <p:nvPr/>
        </p:nvSpPr>
        <p:spPr bwMode="auto">
          <a:xfrm>
            <a:off x="5922015"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3" name="Rectangle 71"/>
          <p:cNvSpPr>
            <a:spLocks noChangeArrowheads="1"/>
          </p:cNvSpPr>
          <p:nvPr/>
        </p:nvSpPr>
        <p:spPr bwMode="auto">
          <a:xfrm>
            <a:off x="5922015" y="198898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smtClean="0">
                <a:latin typeface="+mn-lt"/>
                <a:ea typeface="+mn-ea"/>
              </a:rPr>
              <a:t>EX2</a:t>
            </a:r>
            <a:endParaRPr lang="en-US" altLang="ja-JP" sz="1600" dirty="0">
              <a:latin typeface="+mn-lt"/>
              <a:ea typeface="+mn-ea"/>
            </a:endParaRPr>
          </a:p>
        </p:txBody>
      </p:sp>
      <p:sp>
        <p:nvSpPr>
          <p:cNvPr id="34" name="Rectangle 72"/>
          <p:cNvSpPr>
            <a:spLocks noChangeArrowheads="1"/>
          </p:cNvSpPr>
          <p:nvPr/>
        </p:nvSpPr>
        <p:spPr bwMode="auto">
          <a:xfrm>
            <a:off x="7272030"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5" name="Rectangle 73"/>
          <p:cNvSpPr>
            <a:spLocks noChangeArrowheads="1"/>
          </p:cNvSpPr>
          <p:nvPr/>
        </p:nvSpPr>
        <p:spPr bwMode="auto">
          <a:xfrm>
            <a:off x="7722035"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6" name="Rectangle 73"/>
          <p:cNvSpPr>
            <a:spLocks noChangeArrowheads="1"/>
          </p:cNvSpPr>
          <p:nvPr/>
        </p:nvSpPr>
        <p:spPr bwMode="auto">
          <a:xfrm>
            <a:off x="6822025"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7" name="Rectangle 71"/>
          <p:cNvSpPr>
            <a:spLocks noChangeArrowheads="1"/>
          </p:cNvSpPr>
          <p:nvPr/>
        </p:nvSpPr>
        <p:spPr bwMode="auto">
          <a:xfrm>
            <a:off x="6372020" y="243898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smtClean="0">
                <a:latin typeface="+mn-lt"/>
                <a:ea typeface="+mn-ea"/>
              </a:rPr>
              <a:t>EX1</a:t>
            </a:r>
            <a:endParaRPr lang="en-US" altLang="ja-JP" sz="1600" dirty="0">
              <a:latin typeface="+mn-lt"/>
              <a:ea typeface="+mn-ea"/>
            </a:endParaRPr>
          </a:p>
        </p:txBody>
      </p:sp>
      <p:sp>
        <p:nvSpPr>
          <p:cNvPr id="38" name="Rectangle 71"/>
          <p:cNvSpPr>
            <a:spLocks noChangeArrowheads="1"/>
          </p:cNvSpPr>
          <p:nvPr/>
        </p:nvSpPr>
        <p:spPr bwMode="auto">
          <a:xfrm>
            <a:off x="6822025" y="243898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smtClean="0">
                <a:latin typeface="+mn-lt"/>
                <a:ea typeface="+mn-ea"/>
              </a:rPr>
              <a:t>EX2</a:t>
            </a:r>
            <a:endParaRPr lang="en-US" altLang="ja-JP" sz="1600" dirty="0">
              <a:latin typeface="+mn-lt"/>
              <a:ea typeface="+mn-ea"/>
            </a:endParaRPr>
          </a:p>
        </p:txBody>
      </p:sp>
    </p:spTree>
    <p:extLst>
      <p:ext uri="{BB962C8B-B14F-4D97-AF65-F5344CB8AC3E}">
        <p14:creationId xmlns:p14="http://schemas.microsoft.com/office/powerpoint/2010/main" val="966998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質問とか回答など</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深層学習などで</a:t>
            </a:r>
            <a:r>
              <a:rPr lang="en-US" altLang="ja-JP" dirty="0"/>
              <a:t>GPU</a:t>
            </a:r>
            <a:r>
              <a:rPr lang="ja-JP" altLang="en-US" dirty="0"/>
              <a:t>を使っていると，入力データあたりの処理時間が徐々に短くなっていくのですが，なぜですか．ハザードの対策が関係あるのでしょうか</a:t>
            </a:r>
            <a:r>
              <a:rPr lang="ja-JP" altLang="en-US" dirty="0" smtClean="0"/>
              <a:t>．</a:t>
            </a:r>
            <a:endParaRPr lang="en-US" altLang="ja-JP" dirty="0" smtClean="0"/>
          </a:p>
          <a:p>
            <a:r>
              <a:rPr lang="ja-JP" altLang="en-US" dirty="0" smtClean="0"/>
              <a:t>一般</a:t>
            </a:r>
            <a:r>
              <a:rPr lang="ja-JP" altLang="en-US" dirty="0"/>
              <a:t>に並列化されるのは演算だが、制御を並列にできるとどうなるだろうとふと思った。でも並列にできない部分のことをそもそも制御と呼んでいるような気もする</a:t>
            </a:r>
          </a:p>
        </p:txBody>
      </p:sp>
    </p:spTree>
    <p:extLst>
      <p:ext uri="{BB962C8B-B14F-4D97-AF65-F5344CB8AC3E}">
        <p14:creationId xmlns:p14="http://schemas.microsoft.com/office/powerpoint/2010/main" val="33273704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フォワーディングの問題</a:t>
            </a:r>
            <a:endParaRPr kumimoji="1" lang="ja-JP" altLang="en-US" dirty="0"/>
          </a:p>
        </p:txBody>
      </p:sp>
      <p:sp>
        <p:nvSpPr>
          <p:cNvPr id="3" name="テキスト プレースホルダー 2"/>
          <p:cNvSpPr>
            <a:spLocks noGrp="1"/>
          </p:cNvSpPr>
          <p:nvPr>
            <p:ph type="body" sz="quarter" idx="10"/>
          </p:nvPr>
        </p:nvSpPr>
        <p:spPr>
          <a:xfrm>
            <a:off x="521955" y="3789004"/>
            <a:ext cx="8280092" cy="1619711"/>
          </a:xfrm>
        </p:spPr>
        <p:txBody>
          <a:bodyPr/>
          <a:lstStyle/>
          <a:p>
            <a:r>
              <a:rPr kumimoji="1" lang="ja-JP" altLang="en-US" dirty="0" smtClean="0"/>
              <a:t>フォワーディングは，この演算器の部分の遅延を増やしてしまう</a:t>
            </a:r>
            <a:endParaRPr kumimoji="1" lang="en-US" altLang="ja-JP" dirty="0" smtClean="0"/>
          </a:p>
          <a:p>
            <a:pPr lvl="1"/>
            <a:r>
              <a:rPr kumimoji="1" lang="ja-JP" altLang="en-US" dirty="0" smtClean="0"/>
              <a:t>クロック周波数の低下につながる</a:t>
            </a:r>
            <a:endParaRPr kumimoji="1" lang="en-US" altLang="ja-JP" dirty="0" smtClean="0"/>
          </a:p>
        </p:txBody>
      </p:sp>
      <p:sp>
        <p:nvSpPr>
          <p:cNvPr id="4" name="フリーフォーム 3"/>
          <p:cNvSpPr>
            <a:spLocks noChangeArrowheads="1"/>
          </p:cNvSpPr>
          <p:nvPr/>
        </p:nvSpPr>
        <p:spPr bwMode="auto">
          <a:xfrm rot="-5400000">
            <a:off x="6597023" y="2213988"/>
            <a:ext cx="1260013" cy="450005"/>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cxnSp>
        <p:nvCxnSpPr>
          <p:cNvPr id="5" name="直線矢印コネクタ 4"/>
          <p:cNvCxnSpPr/>
          <p:nvPr/>
        </p:nvCxnSpPr>
        <p:spPr bwMode="auto">
          <a:xfrm>
            <a:off x="6192018" y="2078987"/>
            <a:ext cx="810009" cy="0"/>
          </a:xfrm>
          <a:prstGeom prst="straightConnector1">
            <a:avLst/>
          </a:prstGeom>
          <a:noFill/>
          <a:ln w="31750" cap="flat" cmpd="sng" algn="ctr">
            <a:solidFill>
              <a:schemeClr val="accent5"/>
            </a:solidFill>
            <a:prstDash val="solid"/>
            <a:round/>
            <a:headEnd type="none" w="sm" len="sm"/>
            <a:tailEnd type="triangle"/>
          </a:ln>
          <a:effectLst/>
        </p:spPr>
      </p:cxnSp>
      <p:cxnSp>
        <p:nvCxnSpPr>
          <p:cNvPr id="6" name="直線矢印コネクタ 5"/>
          <p:cNvCxnSpPr/>
          <p:nvPr/>
        </p:nvCxnSpPr>
        <p:spPr bwMode="auto">
          <a:xfrm>
            <a:off x="6192018" y="2888996"/>
            <a:ext cx="810009" cy="0"/>
          </a:xfrm>
          <a:prstGeom prst="straightConnector1">
            <a:avLst/>
          </a:prstGeom>
          <a:noFill/>
          <a:ln w="31750" cap="flat" cmpd="sng" algn="ctr">
            <a:solidFill>
              <a:schemeClr val="accent5"/>
            </a:solidFill>
            <a:prstDash val="solid"/>
            <a:round/>
            <a:headEnd type="none" w="sm" len="sm"/>
            <a:tailEnd type="triangle"/>
          </a:ln>
          <a:effectLst/>
        </p:spPr>
      </p:cxnSp>
      <p:sp>
        <p:nvSpPr>
          <p:cNvPr id="7" name="正方形/長方形 6"/>
          <p:cNvSpPr/>
          <p:nvPr/>
        </p:nvSpPr>
        <p:spPr bwMode="auto">
          <a:xfrm>
            <a:off x="6372019" y="1808984"/>
            <a:ext cx="270003" cy="1440016"/>
          </a:xfrm>
          <a:prstGeom prst="rect">
            <a:avLst/>
          </a:prstGeom>
          <a:ln>
            <a:headEnd/>
            <a:tailEnd type="triangle" w="sm" len="med"/>
          </a:ln>
          <a:ex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8" name="二等辺三角形 7"/>
          <p:cNvSpPr/>
          <p:nvPr/>
        </p:nvSpPr>
        <p:spPr bwMode="auto">
          <a:xfrm>
            <a:off x="6416624" y="3068998"/>
            <a:ext cx="180002" cy="180002"/>
          </a:xfrm>
          <a:prstGeom prst="triangle">
            <a:avLst/>
          </a:prstGeom>
          <a:noFill/>
          <a:ln>
            <a:solidFill>
              <a:schemeClr val="accent6"/>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9" name="Freeform 10"/>
          <p:cNvSpPr>
            <a:spLocks/>
          </p:cNvSpPr>
          <p:nvPr/>
        </p:nvSpPr>
        <p:spPr bwMode="auto">
          <a:xfrm flipH="1" flipV="1">
            <a:off x="5922015" y="1268976"/>
            <a:ext cx="1620018"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0" name="直線矢印コネクタ 9"/>
          <p:cNvCxnSpPr/>
          <p:nvPr/>
        </p:nvCxnSpPr>
        <p:spPr bwMode="auto">
          <a:xfrm>
            <a:off x="6192018" y="1898985"/>
            <a:ext cx="0" cy="360004"/>
          </a:xfrm>
          <a:prstGeom prst="straightConnector1">
            <a:avLst/>
          </a:prstGeom>
          <a:noFill/>
          <a:ln w="38100" cap="flat" cmpd="sng" algn="ctr">
            <a:solidFill>
              <a:schemeClr val="accent5"/>
            </a:solidFill>
            <a:prstDash val="solid"/>
            <a:round/>
            <a:headEnd type="none" w="sm" len="sm"/>
            <a:tailEnd type="none"/>
          </a:ln>
          <a:effectLst/>
        </p:spPr>
      </p:cxnSp>
      <p:cxnSp>
        <p:nvCxnSpPr>
          <p:cNvPr id="11" name="直線矢印コネクタ 10"/>
          <p:cNvCxnSpPr/>
          <p:nvPr/>
        </p:nvCxnSpPr>
        <p:spPr bwMode="auto">
          <a:xfrm>
            <a:off x="6192018" y="2708994"/>
            <a:ext cx="0" cy="360004"/>
          </a:xfrm>
          <a:prstGeom prst="straightConnector1">
            <a:avLst/>
          </a:prstGeom>
          <a:noFill/>
          <a:ln w="38100" cap="flat" cmpd="sng" algn="ctr">
            <a:solidFill>
              <a:schemeClr val="accent5"/>
            </a:solidFill>
            <a:prstDash val="solid"/>
            <a:round/>
            <a:headEnd type="none" w="sm" len="sm"/>
            <a:tailEnd type="none"/>
          </a:ln>
          <a:effectLst/>
        </p:spPr>
      </p:cxnSp>
      <p:sp>
        <p:nvSpPr>
          <p:cNvPr id="12" name="Freeform 10"/>
          <p:cNvSpPr>
            <a:spLocks/>
          </p:cNvSpPr>
          <p:nvPr/>
        </p:nvSpPr>
        <p:spPr bwMode="auto">
          <a:xfrm rot="10800000" flipH="1" flipV="1">
            <a:off x="5922015" y="1268979"/>
            <a:ext cx="270003"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 name="Freeform 10"/>
          <p:cNvSpPr>
            <a:spLocks/>
          </p:cNvSpPr>
          <p:nvPr/>
        </p:nvSpPr>
        <p:spPr bwMode="auto">
          <a:xfrm rot="10800000" flipH="1" flipV="1">
            <a:off x="5922015" y="1988985"/>
            <a:ext cx="270003"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4" name="直線矢印コネクタ 13"/>
          <p:cNvCxnSpPr/>
          <p:nvPr/>
        </p:nvCxnSpPr>
        <p:spPr bwMode="auto">
          <a:xfrm>
            <a:off x="5742013" y="2168988"/>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15" name="直線矢印コネクタ 14"/>
          <p:cNvCxnSpPr/>
          <p:nvPr/>
        </p:nvCxnSpPr>
        <p:spPr bwMode="auto">
          <a:xfrm>
            <a:off x="5742013" y="2978997"/>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16" name="直線矢印コネクタ 15"/>
          <p:cNvCxnSpPr/>
          <p:nvPr/>
        </p:nvCxnSpPr>
        <p:spPr bwMode="auto">
          <a:xfrm>
            <a:off x="7452032" y="243899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39" name="フリーフォーム 38"/>
          <p:cNvSpPr>
            <a:spLocks noChangeArrowheads="1"/>
          </p:cNvSpPr>
          <p:nvPr/>
        </p:nvSpPr>
        <p:spPr bwMode="auto">
          <a:xfrm rot="-5400000">
            <a:off x="2366976" y="2213988"/>
            <a:ext cx="1260013" cy="450005"/>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cxnSp>
        <p:nvCxnSpPr>
          <p:cNvPr id="40" name="直線矢印コネクタ 39"/>
          <p:cNvCxnSpPr/>
          <p:nvPr/>
        </p:nvCxnSpPr>
        <p:spPr bwMode="auto">
          <a:xfrm>
            <a:off x="2411976" y="2078985"/>
            <a:ext cx="360004" cy="2"/>
          </a:xfrm>
          <a:prstGeom prst="straightConnector1">
            <a:avLst/>
          </a:prstGeom>
          <a:noFill/>
          <a:ln w="31750" cap="flat" cmpd="sng" algn="ctr">
            <a:solidFill>
              <a:schemeClr val="accent5"/>
            </a:solidFill>
            <a:prstDash val="solid"/>
            <a:round/>
            <a:headEnd type="none" w="sm" len="sm"/>
            <a:tailEnd type="triangle"/>
          </a:ln>
          <a:effectLst/>
        </p:spPr>
      </p:cxnSp>
      <p:cxnSp>
        <p:nvCxnSpPr>
          <p:cNvPr id="41" name="直線矢印コネクタ 40"/>
          <p:cNvCxnSpPr/>
          <p:nvPr/>
        </p:nvCxnSpPr>
        <p:spPr bwMode="auto">
          <a:xfrm>
            <a:off x="2411976" y="2888994"/>
            <a:ext cx="360004" cy="2"/>
          </a:xfrm>
          <a:prstGeom prst="straightConnector1">
            <a:avLst/>
          </a:prstGeom>
          <a:noFill/>
          <a:ln w="31750" cap="flat" cmpd="sng" algn="ctr">
            <a:solidFill>
              <a:schemeClr val="accent5"/>
            </a:solidFill>
            <a:prstDash val="solid"/>
            <a:round/>
            <a:headEnd type="none" w="sm" len="sm"/>
            <a:tailEnd type="triangle"/>
          </a:ln>
          <a:effectLst/>
        </p:spPr>
      </p:cxnSp>
      <p:sp>
        <p:nvSpPr>
          <p:cNvPr id="42" name="正方形/長方形 41"/>
          <p:cNvSpPr/>
          <p:nvPr/>
        </p:nvSpPr>
        <p:spPr bwMode="auto">
          <a:xfrm>
            <a:off x="2141972" y="1808984"/>
            <a:ext cx="270003" cy="1440016"/>
          </a:xfrm>
          <a:prstGeom prst="rect">
            <a:avLst/>
          </a:prstGeom>
          <a:ln>
            <a:headEnd/>
            <a:tailEnd type="triangle" w="sm" len="med"/>
          </a:ln>
          <a:ex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43" name="二等辺三角形 42"/>
          <p:cNvSpPr/>
          <p:nvPr/>
        </p:nvSpPr>
        <p:spPr bwMode="auto">
          <a:xfrm>
            <a:off x="2186577" y="3068998"/>
            <a:ext cx="180002" cy="180002"/>
          </a:xfrm>
          <a:prstGeom prst="triangle">
            <a:avLst/>
          </a:prstGeom>
          <a:noFill/>
          <a:ln>
            <a:solidFill>
              <a:schemeClr val="accent6"/>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cxnSp>
        <p:nvCxnSpPr>
          <p:cNvPr id="49" name="直線矢印コネクタ 48"/>
          <p:cNvCxnSpPr/>
          <p:nvPr/>
        </p:nvCxnSpPr>
        <p:spPr bwMode="auto">
          <a:xfrm>
            <a:off x="1691968" y="2078985"/>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50" name="直線矢印コネクタ 49"/>
          <p:cNvCxnSpPr/>
          <p:nvPr/>
        </p:nvCxnSpPr>
        <p:spPr bwMode="auto">
          <a:xfrm>
            <a:off x="1691968" y="2888994"/>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54" name="正方形/長方形 53"/>
          <p:cNvSpPr/>
          <p:nvPr/>
        </p:nvSpPr>
        <p:spPr bwMode="auto">
          <a:xfrm>
            <a:off x="7902037" y="1808982"/>
            <a:ext cx="270003" cy="1440016"/>
          </a:xfrm>
          <a:prstGeom prst="rect">
            <a:avLst/>
          </a:prstGeom>
          <a:ln>
            <a:headEnd/>
            <a:tailEnd type="triangle" w="sm" len="med"/>
          </a:ln>
          <a:ex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55" name="正方形/長方形 54"/>
          <p:cNvSpPr/>
          <p:nvPr/>
        </p:nvSpPr>
        <p:spPr bwMode="auto">
          <a:xfrm>
            <a:off x="3581989" y="1808982"/>
            <a:ext cx="270003" cy="1440016"/>
          </a:xfrm>
          <a:prstGeom prst="rect">
            <a:avLst/>
          </a:prstGeom>
          <a:ln>
            <a:headEnd/>
            <a:tailEnd type="triangle" w="sm" len="med"/>
          </a:ln>
          <a:ex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cxnSp>
        <p:nvCxnSpPr>
          <p:cNvPr id="56" name="直線矢印コネクタ 55"/>
          <p:cNvCxnSpPr/>
          <p:nvPr/>
        </p:nvCxnSpPr>
        <p:spPr bwMode="auto">
          <a:xfrm>
            <a:off x="3221985" y="2438989"/>
            <a:ext cx="360004" cy="2"/>
          </a:xfrm>
          <a:prstGeom prst="straightConnector1">
            <a:avLst/>
          </a:prstGeom>
          <a:noFill/>
          <a:ln w="31750" cap="flat" cmpd="sng" algn="ctr">
            <a:solidFill>
              <a:schemeClr val="accent5"/>
            </a:solidFill>
            <a:prstDash val="solid"/>
            <a:round/>
            <a:headEnd type="none" w="sm" len="sm"/>
            <a:tailEnd type="triangle"/>
          </a:ln>
          <a:effectLst/>
        </p:spPr>
      </p:cxnSp>
      <p:sp>
        <p:nvSpPr>
          <p:cNvPr id="27" name="正方形/長方形 26"/>
          <p:cNvSpPr/>
          <p:nvPr/>
        </p:nvSpPr>
        <p:spPr bwMode="auto">
          <a:xfrm>
            <a:off x="701957" y="1808982"/>
            <a:ext cx="990011" cy="1440016"/>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28" name="正方形/長方形 27"/>
          <p:cNvSpPr/>
          <p:nvPr/>
        </p:nvSpPr>
        <p:spPr bwMode="auto">
          <a:xfrm>
            <a:off x="4752002" y="1808982"/>
            <a:ext cx="990011" cy="1440016"/>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820399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ロードについては，完全に解決はできない</a:t>
            </a:r>
            <a:endParaRPr kumimoji="1" lang="ja-JP" altLang="en-US" dirty="0"/>
          </a:p>
        </p:txBody>
      </p:sp>
      <p:sp>
        <p:nvSpPr>
          <p:cNvPr id="3" name="テキスト プレースホルダー 2"/>
          <p:cNvSpPr>
            <a:spLocks noGrp="1"/>
          </p:cNvSpPr>
          <p:nvPr>
            <p:ph type="body" sz="quarter" idx="10"/>
          </p:nvPr>
        </p:nvSpPr>
        <p:spPr>
          <a:xfrm>
            <a:off x="611956" y="5139019"/>
            <a:ext cx="8280092" cy="629700"/>
          </a:xfrm>
        </p:spPr>
        <p:txBody>
          <a:bodyPr/>
          <a:lstStyle/>
          <a:p>
            <a:r>
              <a:rPr kumimoji="1" lang="ja-JP" altLang="en-US" dirty="0" smtClean="0"/>
              <a:t>ロードではデータ・メモリを読むまでその値は取れない</a:t>
            </a:r>
            <a:endParaRPr kumimoji="1" lang="en-US" altLang="ja-JP" dirty="0" smtClean="0"/>
          </a:p>
          <a:p>
            <a:pPr lvl="1"/>
            <a:r>
              <a:rPr kumimoji="1" lang="ja-JP" altLang="en-US" dirty="0" smtClean="0"/>
              <a:t>次の命令は，</a:t>
            </a:r>
            <a:r>
              <a:rPr kumimoji="1" lang="en-US" altLang="ja-JP" dirty="0" smtClean="0"/>
              <a:t>MEM </a:t>
            </a:r>
            <a:r>
              <a:rPr kumimoji="1" lang="ja-JP" altLang="en-US" dirty="0" smtClean="0"/>
              <a:t>より後に </a:t>
            </a:r>
            <a:r>
              <a:rPr kumimoji="1" lang="en-US" altLang="ja-JP" dirty="0" smtClean="0"/>
              <a:t>EX </a:t>
            </a:r>
            <a:r>
              <a:rPr kumimoji="1" lang="ja-JP" altLang="en-US" dirty="0" smtClean="0"/>
              <a:t>がこないといけない</a:t>
            </a:r>
            <a:endParaRPr kumimoji="1" lang="en-US" altLang="ja-JP" dirty="0" smtClean="0"/>
          </a:p>
          <a:p>
            <a:pPr lvl="2"/>
            <a:r>
              <a:rPr kumimoji="1" lang="en-US" altLang="ja-JP" dirty="0" smtClean="0"/>
              <a:t>I1 </a:t>
            </a:r>
            <a:r>
              <a:rPr kumimoji="1" lang="ja-JP" altLang="en-US" dirty="0" smtClean="0"/>
              <a:t>は，</a:t>
            </a:r>
            <a:r>
              <a:rPr kumimoji="1" lang="en-US" altLang="ja-JP" dirty="0" smtClean="0"/>
              <a:t>I0 </a:t>
            </a:r>
            <a:r>
              <a:rPr kumimoji="1" lang="ja-JP" altLang="en-US" dirty="0" smtClean="0"/>
              <a:t>のロード結果が見えない</a:t>
            </a:r>
            <a:endParaRPr kumimoji="1" lang="en-US" altLang="ja-JP" dirty="0" smtClean="0"/>
          </a:p>
          <a:p>
            <a:pPr lvl="1"/>
            <a:r>
              <a:rPr kumimoji="1" lang="ja-JP" altLang="en-US" dirty="0" smtClean="0"/>
              <a:t>この部分はストールや遅延スロットでなんとかすることがおおい</a:t>
            </a:r>
            <a:endParaRPr kumimoji="1" lang="ja-JP" altLang="en-US" dirty="0"/>
          </a:p>
        </p:txBody>
      </p:sp>
      <p:cxnSp>
        <p:nvCxnSpPr>
          <p:cNvPr id="4" name="直線コネクタ 3"/>
          <p:cNvCxnSpPr>
            <a:stCxn id="32" idx="3"/>
            <a:endCxn id="10" idx="1"/>
          </p:cNvCxnSpPr>
          <p:nvPr/>
        </p:nvCxnSpPr>
        <p:spPr bwMode="auto">
          <a:xfrm flipV="1">
            <a:off x="2411976" y="2438987"/>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1691968" y="1808982"/>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I0</a:t>
            </a:r>
            <a:endPar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a:stCxn id="33" idx="3"/>
            <a:endCxn id="15" idx="1"/>
          </p:cNvCxnSpPr>
          <p:nvPr/>
        </p:nvCxnSpPr>
        <p:spPr bwMode="auto">
          <a:xfrm flipV="1">
            <a:off x="2411976" y="2888992"/>
            <a:ext cx="1440016" cy="2"/>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1691968" y="2258987"/>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1691968" y="2708992"/>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4" name="直線コネクタ 33"/>
          <p:cNvCxnSpPr>
            <a:stCxn id="35" idx="3"/>
            <a:endCxn id="21" idx="1"/>
          </p:cNvCxnSpPr>
          <p:nvPr/>
        </p:nvCxnSpPr>
        <p:spPr bwMode="auto">
          <a:xfrm flipV="1">
            <a:off x="2411976" y="3338997"/>
            <a:ext cx="1890021" cy="2"/>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1691968" y="3158997"/>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6" name="直線コネクタ 35"/>
          <p:cNvCxnSpPr>
            <a:stCxn id="37" idx="3"/>
            <a:endCxn id="26" idx="1"/>
          </p:cNvCxnSpPr>
          <p:nvPr/>
        </p:nvCxnSpPr>
        <p:spPr bwMode="auto">
          <a:xfrm flipV="1">
            <a:off x="2411976" y="3789002"/>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1691968" y="3609002"/>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4707398" y="171898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74226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データ・ハザードの解消方法</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smtClean="0"/>
              <a:t>解消方法</a:t>
            </a:r>
            <a:endParaRPr kumimoji="1" lang="en-US" altLang="ja-JP" dirty="0" smtClean="0"/>
          </a:p>
          <a:p>
            <a:pPr marL="817200" lvl="1" indent="-457200">
              <a:buFont typeface="+mj-lt"/>
              <a:buAutoNum type="arabicPeriod"/>
            </a:pPr>
            <a:r>
              <a:rPr kumimoji="1" lang="ja-JP" altLang="en-US" dirty="0" smtClean="0"/>
              <a:t>ストールさせる</a:t>
            </a:r>
            <a:endParaRPr kumimoji="1" lang="en-US" altLang="ja-JP" dirty="0" smtClean="0"/>
          </a:p>
          <a:p>
            <a:pPr marL="817200" lvl="1" indent="-457200">
              <a:buFont typeface="+mj-lt"/>
              <a:buAutoNum type="arabicPeriod"/>
            </a:pPr>
            <a:r>
              <a:rPr kumimoji="1" lang="ja-JP" altLang="en-US" dirty="0" smtClean="0"/>
              <a:t>遅延スロット（なにもしない）</a:t>
            </a:r>
            <a:endParaRPr kumimoji="1" lang="en-US" altLang="ja-JP" dirty="0" smtClean="0"/>
          </a:p>
          <a:p>
            <a:pPr marL="817200" lvl="1" indent="-457200">
              <a:buFont typeface="+mj-lt"/>
              <a:buAutoNum type="arabicPeriod"/>
            </a:pPr>
            <a:r>
              <a:rPr kumimoji="1" lang="ja-JP" altLang="en-US" dirty="0" smtClean="0"/>
              <a:t>フォワーディング</a:t>
            </a:r>
            <a:endParaRPr kumimoji="1" lang="en-US" altLang="ja-JP" dirty="0" smtClean="0"/>
          </a:p>
          <a:p>
            <a:pPr marL="817200" lvl="1" indent="-457200">
              <a:buFont typeface="+mj-lt"/>
              <a:buAutoNum type="arabicPeriod"/>
            </a:pPr>
            <a:r>
              <a:rPr kumimoji="1" lang="ja-JP" altLang="en-US" b="1" dirty="0" smtClean="0"/>
              <a:t>マルチスレッディング</a:t>
            </a:r>
            <a:endParaRPr kumimoji="1" lang="ja-JP" altLang="en-US" b="1" dirty="0"/>
          </a:p>
        </p:txBody>
      </p:sp>
    </p:spTree>
    <p:extLst>
      <p:ext uri="{BB962C8B-B14F-4D97-AF65-F5344CB8AC3E}">
        <p14:creationId xmlns:p14="http://schemas.microsoft.com/office/powerpoint/2010/main" val="1315535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マルチスレッディング</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smtClean="0"/>
              <a:t>広義のマルチスレッド：</a:t>
            </a:r>
            <a:endParaRPr kumimoji="1" lang="en-US" altLang="ja-JP" dirty="0" smtClean="0"/>
          </a:p>
          <a:p>
            <a:pPr lvl="1"/>
            <a:r>
              <a:rPr kumimoji="1" lang="ja-JP" altLang="en-US" dirty="0" smtClean="0"/>
              <a:t>コンテキスト（</a:t>
            </a:r>
            <a:r>
              <a:rPr kumimoji="1" lang="en-US" altLang="ja-JP" dirty="0" smtClean="0"/>
              <a:t>PC </a:t>
            </a:r>
            <a:r>
              <a:rPr kumimoji="1" lang="ja-JP" altLang="en-US" dirty="0" smtClean="0"/>
              <a:t>やレジスタ）を複数持つこと</a:t>
            </a:r>
            <a:endParaRPr kumimoji="1" lang="en-US" altLang="ja-JP" dirty="0" smtClean="0"/>
          </a:p>
          <a:p>
            <a:r>
              <a:rPr lang="ja-JP" altLang="en-US" dirty="0" smtClean="0"/>
              <a:t>ソフトウェアにおけるマルチスレッド</a:t>
            </a:r>
            <a:endParaRPr lang="en-US" altLang="ja-JP" dirty="0" smtClean="0"/>
          </a:p>
          <a:p>
            <a:pPr lvl="1"/>
            <a:r>
              <a:rPr lang="en-US" altLang="ja-JP" dirty="0" err="1" smtClean="0"/>
              <a:t>pthread</a:t>
            </a:r>
            <a:r>
              <a:rPr lang="en-US" altLang="ja-JP" dirty="0" smtClean="0"/>
              <a:t> </a:t>
            </a:r>
            <a:r>
              <a:rPr lang="ja-JP" altLang="en-US" dirty="0" smtClean="0"/>
              <a:t>とか</a:t>
            </a:r>
            <a:endParaRPr lang="en-US" altLang="ja-JP" dirty="0" smtClean="0"/>
          </a:p>
          <a:p>
            <a:pPr lvl="1"/>
            <a:r>
              <a:rPr kumimoji="1" lang="ja-JP" altLang="en-US" dirty="0" smtClean="0"/>
              <a:t>複数のコンテキストが並列して動作</a:t>
            </a:r>
            <a:endParaRPr kumimoji="1" lang="en-US" altLang="ja-JP" dirty="0" smtClean="0"/>
          </a:p>
          <a:p>
            <a:r>
              <a:rPr kumimoji="1" lang="ja-JP" altLang="en-US" dirty="0" smtClean="0"/>
              <a:t>ハードウェアのマルチスレッド</a:t>
            </a:r>
            <a:endParaRPr kumimoji="1" lang="en-US" altLang="ja-JP" dirty="0" smtClean="0"/>
          </a:p>
          <a:p>
            <a:pPr lvl="1"/>
            <a:r>
              <a:rPr kumimoji="1" lang="ja-JP" altLang="en-US" dirty="0" smtClean="0"/>
              <a:t>ひとつの </a:t>
            </a:r>
            <a:r>
              <a:rPr kumimoji="1" lang="en-US" altLang="ja-JP" dirty="0" smtClean="0"/>
              <a:t>CPU </a:t>
            </a:r>
            <a:r>
              <a:rPr kumimoji="1" lang="ja-JP" altLang="en-US" dirty="0" smtClean="0"/>
              <a:t>内に複数のコンテキストを複数持つ</a:t>
            </a:r>
            <a:endParaRPr kumimoji="1" lang="en-US" altLang="ja-JP" dirty="0" smtClean="0"/>
          </a:p>
          <a:p>
            <a:pPr lvl="1"/>
            <a:r>
              <a:rPr kumimoji="1" lang="ja-JP" altLang="en-US" dirty="0" smtClean="0"/>
              <a:t>次ページの方法は「細粒度マルチスレッディング」と呼ぶ</a:t>
            </a:r>
            <a:endParaRPr kumimoji="1" lang="en-US" altLang="ja-JP" dirty="0" smtClean="0"/>
          </a:p>
          <a:p>
            <a:pPr lvl="2"/>
            <a:r>
              <a:rPr lang="ja-JP" altLang="en-US" dirty="0"/>
              <a:t>ハードウェアの</a:t>
            </a:r>
            <a:r>
              <a:rPr lang="ja-JP" altLang="en-US" dirty="0" smtClean="0"/>
              <a:t>マルチスレッドは，</a:t>
            </a:r>
            <a:r>
              <a:rPr kumimoji="1" lang="ja-JP" altLang="en-US" dirty="0" smtClean="0"/>
              <a:t>他にもいろいろある</a:t>
            </a:r>
            <a:endParaRPr kumimoji="1" lang="ja-JP" altLang="en-US" dirty="0"/>
          </a:p>
        </p:txBody>
      </p:sp>
    </p:spTree>
    <p:extLst>
      <p:ext uri="{BB962C8B-B14F-4D97-AF65-F5344CB8AC3E}">
        <p14:creationId xmlns:p14="http://schemas.microsoft.com/office/powerpoint/2010/main" val="29379661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マルチスレッディング</a:t>
            </a:r>
            <a:endParaRPr kumimoji="1" lang="ja-JP" altLang="en-US" dirty="0"/>
          </a:p>
        </p:txBody>
      </p:sp>
      <p:sp>
        <p:nvSpPr>
          <p:cNvPr id="3" name="テキスト プレースホルダー 2"/>
          <p:cNvSpPr>
            <a:spLocks noGrp="1"/>
          </p:cNvSpPr>
          <p:nvPr>
            <p:ph type="body" sz="quarter" idx="10"/>
          </p:nvPr>
        </p:nvSpPr>
        <p:spPr>
          <a:xfrm>
            <a:off x="611956" y="4779015"/>
            <a:ext cx="8280092" cy="1529710"/>
          </a:xfrm>
        </p:spPr>
        <p:txBody>
          <a:bodyPr/>
          <a:lstStyle/>
          <a:p>
            <a:r>
              <a:rPr kumimoji="1" lang="en-US" altLang="ja-JP" dirty="0" smtClean="0"/>
              <a:t>Th0 </a:t>
            </a:r>
            <a:r>
              <a:rPr kumimoji="1" lang="ja-JP" altLang="en-US" dirty="0" smtClean="0"/>
              <a:t>から </a:t>
            </a:r>
            <a:r>
              <a:rPr kumimoji="1" lang="en-US" altLang="ja-JP" dirty="0" smtClean="0"/>
              <a:t>Th3 </a:t>
            </a:r>
            <a:r>
              <a:rPr kumimoji="1" lang="ja-JP" altLang="en-US" dirty="0" err="1" smtClean="0"/>
              <a:t>までの</a:t>
            </a:r>
            <a:r>
              <a:rPr kumimoji="1" lang="en-US" altLang="ja-JP" dirty="0" smtClean="0"/>
              <a:t>4</a:t>
            </a:r>
            <a:r>
              <a:rPr kumimoji="1" lang="ja-JP" altLang="en-US" dirty="0" err="1" smtClean="0"/>
              <a:t>つの</a:t>
            </a:r>
            <a:r>
              <a:rPr kumimoji="1" lang="ja-JP" altLang="en-US" dirty="0" smtClean="0"/>
              <a:t>スレッドの命令を順に実行</a:t>
            </a:r>
            <a:endParaRPr kumimoji="1" lang="en-US" altLang="ja-JP" dirty="0" smtClean="0"/>
          </a:p>
          <a:p>
            <a:pPr lvl="1"/>
            <a:r>
              <a:rPr kumimoji="1" lang="ja-JP" altLang="en-US" dirty="0" smtClean="0"/>
              <a:t>各スレッドは独立しているので，お互いの結果を読むことはない</a:t>
            </a:r>
            <a:endParaRPr kumimoji="1" lang="en-US" altLang="ja-JP" dirty="0" smtClean="0"/>
          </a:p>
          <a:p>
            <a:r>
              <a:rPr lang="en-US" altLang="ja-JP" dirty="0" smtClean="0"/>
              <a:t>Th0 </a:t>
            </a:r>
            <a:r>
              <a:rPr lang="ja-JP" altLang="en-US" dirty="0" smtClean="0"/>
              <a:t>に戻ってくる頃には，前回の </a:t>
            </a:r>
            <a:r>
              <a:rPr lang="en-US" altLang="ja-JP" dirty="0" smtClean="0"/>
              <a:t>Th0 </a:t>
            </a:r>
            <a:r>
              <a:rPr lang="ja-JP" altLang="en-US" dirty="0" smtClean="0"/>
              <a:t>の結果が書き込まれている</a:t>
            </a:r>
            <a:endParaRPr kumimoji="1" lang="ja-JP" altLang="en-US" dirty="0"/>
          </a:p>
        </p:txBody>
      </p:sp>
      <p:cxnSp>
        <p:nvCxnSpPr>
          <p:cNvPr id="4" name="直線コネクタ 3"/>
          <p:cNvCxnSpPr>
            <a:stCxn id="32" idx="3"/>
            <a:endCxn id="10" idx="1"/>
          </p:cNvCxnSpPr>
          <p:nvPr/>
        </p:nvCxnSpPr>
        <p:spPr bwMode="auto">
          <a:xfrm flipV="1">
            <a:off x="2411976" y="2438987"/>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1691968" y="1808982"/>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Th0</a:t>
            </a:r>
            <a:endPar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315899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315899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315899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315899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315899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a:stCxn id="33" idx="3"/>
            <a:endCxn id="15" idx="1"/>
          </p:cNvCxnSpPr>
          <p:nvPr/>
        </p:nvCxnSpPr>
        <p:spPr bwMode="auto">
          <a:xfrm flipV="1">
            <a:off x="2411976" y="2888992"/>
            <a:ext cx="1440016" cy="2"/>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1691968" y="2258987"/>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Th1</a:t>
            </a:r>
            <a:endPar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1691968" y="2708992"/>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Th2</a:t>
            </a:r>
            <a:endPar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4" name="直線コネクタ 33"/>
          <p:cNvCxnSpPr>
            <a:stCxn id="35" idx="3"/>
            <a:endCxn id="21" idx="1"/>
          </p:cNvCxnSpPr>
          <p:nvPr/>
        </p:nvCxnSpPr>
        <p:spPr bwMode="auto">
          <a:xfrm flipV="1">
            <a:off x="2411976" y="3338997"/>
            <a:ext cx="1890021" cy="2"/>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1691968" y="3158997"/>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Th3</a:t>
            </a:r>
            <a:endPar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6" name="直線コネクタ 35"/>
          <p:cNvCxnSpPr>
            <a:stCxn id="37" idx="3"/>
            <a:endCxn id="26" idx="1"/>
          </p:cNvCxnSpPr>
          <p:nvPr/>
        </p:nvCxnSpPr>
        <p:spPr bwMode="auto">
          <a:xfrm flipV="1">
            <a:off x="2411976" y="3789002"/>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1691968" y="3609002"/>
            <a:ext cx="720008"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smtClean="0">
                <a:solidFill>
                  <a:schemeClr val="tx1">
                    <a:lumMod val="75000"/>
                    <a:lumOff val="25000"/>
                  </a:schemeClr>
                </a:solidFill>
                <a:latin typeface="メイリオ" panose="020B0604030504040204" pitchFamily="50" charset="-128"/>
                <a:ea typeface="メイリオ" panose="020B0604030504040204" pitchFamily="50" charset="-128"/>
              </a:rPr>
              <a:t>Th0</a:t>
            </a:r>
            <a:endPar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4707398" y="171898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3739560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マルチスレッディングの利点と欠点</a:t>
            </a:r>
            <a:endParaRPr kumimoji="1" lang="ja-JP" altLang="en-US" dirty="0"/>
          </a:p>
        </p:txBody>
      </p:sp>
      <p:sp>
        <p:nvSpPr>
          <p:cNvPr id="3" name="テキスト プレースホルダー 2"/>
          <p:cNvSpPr>
            <a:spLocks noGrp="1"/>
          </p:cNvSpPr>
          <p:nvPr>
            <p:ph type="body" sz="quarter" idx="10"/>
          </p:nvPr>
        </p:nvSpPr>
        <p:spPr/>
        <p:txBody>
          <a:bodyPr/>
          <a:lstStyle/>
          <a:p>
            <a:endParaRPr kumimoji="1" lang="en-US" altLang="ja-JP" dirty="0" smtClean="0"/>
          </a:p>
          <a:p>
            <a:r>
              <a:rPr kumimoji="1" lang="ja-JP" altLang="en-US" dirty="0" smtClean="0"/>
              <a:t>利点：</a:t>
            </a:r>
            <a:endParaRPr kumimoji="1" lang="en-US" altLang="ja-JP" dirty="0" smtClean="0"/>
          </a:p>
          <a:p>
            <a:pPr lvl="1"/>
            <a:r>
              <a:rPr kumimoji="1" lang="ja-JP" altLang="en-US" dirty="0" smtClean="0"/>
              <a:t>他の方法のような問題がおきない</a:t>
            </a:r>
            <a:endParaRPr kumimoji="1" lang="en-US" altLang="ja-JP" dirty="0" smtClean="0"/>
          </a:p>
          <a:p>
            <a:pPr lvl="2"/>
            <a:r>
              <a:rPr kumimoji="1" lang="ja-JP" altLang="en-US" dirty="0" smtClean="0"/>
              <a:t>理想的にはバブルも発生せず，クロックも落ちない</a:t>
            </a:r>
            <a:endParaRPr kumimoji="1" lang="en-US" altLang="ja-JP" dirty="0" smtClean="0"/>
          </a:p>
          <a:p>
            <a:pPr lvl="1"/>
            <a:r>
              <a:rPr kumimoji="1" lang="ja-JP" altLang="en-US" dirty="0" smtClean="0"/>
              <a:t>演算器をパイプライン化しても性能に影響がない</a:t>
            </a:r>
            <a:endParaRPr kumimoji="1" lang="en-US" altLang="ja-JP" dirty="0" smtClean="0"/>
          </a:p>
          <a:p>
            <a:pPr lvl="2"/>
            <a:r>
              <a:rPr kumimoji="1" lang="ja-JP" altLang="en-US" dirty="0" smtClean="0"/>
              <a:t>他のスレッドを実行して時間をつぶしていればよい</a:t>
            </a:r>
            <a:endParaRPr kumimoji="1" lang="en-US" altLang="ja-JP" dirty="0" smtClean="0"/>
          </a:p>
          <a:p>
            <a:r>
              <a:rPr kumimoji="1" lang="ja-JP" altLang="en-US" dirty="0" smtClean="0"/>
              <a:t>欠点：</a:t>
            </a:r>
            <a:endParaRPr kumimoji="1" lang="en-US" altLang="ja-JP" dirty="0" smtClean="0"/>
          </a:p>
          <a:p>
            <a:pPr marL="817200" lvl="1" indent="-457200">
              <a:buFont typeface="+mj-lt"/>
              <a:buAutoNum type="arabicPeriod"/>
            </a:pPr>
            <a:r>
              <a:rPr kumimoji="1" lang="ja-JP" altLang="en-US" dirty="0" smtClean="0"/>
              <a:t>動かすスレッドがない場合は，止めておくしかない</a:t>
            </a:r>
            <a:endParaRPr kumimoji="1" lang="en-US" altLang="ja-JP" dirty="0" smtClean="0"/>
          </a:p>
          <a:p>
            <a:pPr lvl="2"/>
            <a:r>
              <a:rPr lang="en-US" altLang="ja-JP" dirty="0" smtClean="0"/>
              <a:t>GPU </a:t>
            </a:r>
            <a:r>
              <a:rPr lang="ja-JP" altLang="en-US" dirty="0" smtClean="0"/>
              <a:t>等ではスレッドが大量にあるので，問題とならない</a:t>
            </a:r>
            <a:endParaRPr lang="en-US" altLang="ja-JP" dirty="0" smtClean="0"/>
          </a:p>
          <a:p>
            <a:pPr lvl="2"/>
            <a:r>
              <a:rPr kumimoji="1" lang="en-US" altLang="ja-JP" dirty="0" smtClean="0"/>
              <a:t>GPU </a:t>
            </a:r>
            <a:r>
              <a:rPr kumimoji="1" lang="ja-JP" altLang="en-US" dirty="0" smtClean="0"/>
              <a:t>ではループ</a:t>
            </a:r>
            <a:r>
              <a:rPr kumimoji="1" lang="ja-JP" altLang="en-US" dirty="0" smtClean="0"/>
              <a:t>の各周がスレッドになっている</a:t>
            </a:r>
            <a:endParaRPr kumimoji="1" lang="en-US" altLang="ja-JP" dirty="0" smtClean="0"/>
          </a:p>
          <a:p>
            <a:pPr marL="817200" lvl="1" indent="-457200">
              <a:buFont typeface="+mj-lt"/>
              <a:buAutoNum type="arabicPeriod"/>
            </a:pPr>
            <a:r>
              <a:rPr lang="ja-JP" altLang="en-US" dirty="0"/>
              <a:t>スレッド数分のレジスタを持つ必要があるのでハードが大きい</a:t>
            </a:r>
            <a:endParaRPr lang="en-US" altLang="ja-JP" dirty="0"/>
          </a:p>
          <a:p>
            <a:pPr lvl="2"/>
            <a:endParaRPr kumimoji="1" lang="ja-JP" altLang="en-US" dirty="0"/>
          </a:p>
        </p:txBody>
      </p:sp>
    </p:spTree>
    <p:extLst>
      <p:ext uri="{BB962C8B-B14F-4D97-AF65-F5344CB8AC3E}">
        <p14:creationId xmlns:p14="http://schemas.microsoft.com/office/powerpoint/2010/main" val="45356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データ・ハザードのまとめ</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smtClean="0"/>
              <a:t>解消方法</a:t>
            </a:r>
            <a:endParaRPr kumimoji="1" lang="en-US" altLang="ja-JP" dirty="0" smtClean="0"/>
          </a:p>
          <a:p>
            <a:pPr marL="817200" lvl="1" indent="-457200">
              <a:buFont typeface="+mj-lt"/>
              <a:buAutoNum type="arabicPeriod"/>
            </a:pPr>
            <a:r>
              <a:rPr kumimoji="1" lang="ja-JP" altLang="en-US" dirty="0" smtClean="0"/>
              <a:t>ストールさせる</a:t>
            </a:r>
            <a:endParaRPr kumimoji="1" lang="en-US" altLang="ja-JP" dirty="0" smtClean="0"/>
          </a:p>
          <a:p>
            <a:pPr marL="817200" lvl="1" indent="-457200">
              <a:buFont typeface="+mj-lt"/>
              <a:buAutoNum type="arabicPeriod"/>
            </a:pPr>
            <a:r>
              <a:rPr kumimoji="1" lang="ja-JP" altLang="en-US" dirty="0" smtClean="0"/>
              <a:t>遅延スロット（なにもしない）</a:t>
            </a:r>
            <a:endParaRPr kumimoji="1" lang="en-US" altLang="ja-JP" dirty="0" smtClean="0"/>
          </a:p>
          <a:p>
            <a:pPr marL="817200" lvl="1" indent="-457200">
              <a:buFont typeface="+mj-lt"/>
              <a:buAutoNum type="arabicPeriod"/>
            </a:pPr>
            <a:r>
              <a:rPr kumimoji="1" lang="ja-JP" altLang="en-US" dirty="0" smtClean="0"/>
              <a:t>フォワーディング</a:t>
            </a:r>
            <a:endParaRPr kumimoji="1" lang="en-US" altLang="ja-JP" dirty="0" smtClean="0"/>
          </a:p>
          <a:p>
            <a:pPr marL="817200" lvl="1" indent="-457200">
              <a:buFont typeface="+mj-lt"/>
              <a:buAutoNum type="arabicPeriod"/>
            </a:pPr>
            <a:r>
              <a:rPr kumimoji="1" lang="ja-JP" altLang="en-US" b="1" dirty="0" smtClean="0"/>
              <a:t>マルチスレッディング</a:t>
            </a:r>
            <a:endParaRPr kumimoji="1" lang="ja-JP" altLang="en-US" b="1" dirty="0"/>
          </a:p>
        </p:txBody>
      </p:sp>
    </p:spTree>
    <p:extLst>
      <p:ext uri="{BB962C8B-B14F-4D97-AF65-F5344CB8AC3E}">
        <p14:creationId xmlns:p14="http://schemas.microsoft.com/office/powerpoint/2010/main" val="1050804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ハザード</a:t>
            </a:r>
            <a:endParaRPr kumimoji="1" lang="ja-JP" altLang="en-US" dirty="0"/>
          </a:p>
        </p:txBody>
      </p:sp>
      <p:sp>
        <p:nvSpPr>
          <p:cNvPr id="3" name="テキスト プレースホルダー 2"/>
          <p:cNvSpPr>
            <a:spLocks noGrp="1"/>
          </p:cNvSpPr>
          <p:nvPr>
            <p:ph type="body" sz="quarter" idx="10"/>
          </p:nvPr>
        </p:nvSpPr>
        <p:spPr/>
        <p:txBody>
          <a:bodyPr/>
          <a:lstStyle/>
          <a:p>
            <a:pPr marL="385200" indent="-457200">
              <a:buFont typeface="+mj-lt"/>
              <a:buAutoNum type="arabicPeriod"/>
            </a:pPr>
            <a:r>
              <a:rPr lang="ja-JP" altLang="en-US" dirty="0" smtClean="0"/>
              <a:t>構造ハザード</a:t>
            </a:r>
            <a:endParaRPr lang="en-US" altLang="ja-JP" dirty="0" smtClean="0"/>
          </a:p>
          <a:p>
            <a:pPr marL="385200" indent="-457200">
              <a:buFont typeface="+mj-lt"/>
              <a:buAutoNum type="arabicPeriod"/>
            </a:pPr>
            <a:r>
              <a:rPr lang="ja-JP" altLang="en-US" dirty="0" smtClean="0"/>
              <a:t>非構造ハザード：バックエッジに由来</a:t>
            </a:r>
            <a:endParaRPr lang="en-US" altLang="ja-JP" dirty="0" smtClean="0"/>
          </a:p>
          <a:p>
            <a:pPr marL="745200" lvl="1" indent="-457200">
              <a:buFont typeface="+mj-lt"/>
              <a:buAutoNum type="alphaLcPeriod"/>
            </a:pPr>
            <a:r>
              <a:rPr lang="ja-JP" altLang="en-US" dirty="0" smtClean="0"/>
              <a:t>データ</a:t>
            </a:r>
            <a:r>
              <a:rPr lang="ja-JP" altLang="en-US" dirty="0"/>
              <a:t>・</a:t>
            </a:r>
            <a:r>
              <a:rPr lang="ja-JP" altLang="en-US" dirty="0" smtClean="0"/>
              <a:t>ハザード</a:t>
            </a:r>
            <a:endParaRPr lang="ja-JP" altLang="en-US" dirty="0"/>
          </a:p>
          <a:p>
            <a:pPr marL="709200" lvl="1" indent="-457200">
              <a:buFont typeface="+mj-lt"/>
              <a:buAutoNum type="alphaLcPeriod"/>
            </a:pPr>
            <a:r>
              <a:rPr lang="ja-JP" altLang="en-US" b="1" dirty="0"/>
              <a:t>制</a:t>
            </a:r>
            <a:r>
              <a:rPr lang="ja-JP" altLang="en-US" b="1" dirty="0" smtClean="0"/>
              <a:t>御ハザード</a:t>
            </a:r>
            <a:endParaRPr lang="en-US" altLang="ja-JP" b="1" dirty="0" smtClean="0"/>
          </a:p>
        </p:txBody>
      </p:sp>
    </p:spTree>
    <p:extLst>
      <p:ext uri="{BB962C8B-B14F-4D97-AF65-F5344CB8AC3E}">
        <p14:creationId xmlns:p14="http://schemas.microsoft.com/office/powerpoint/2010/main" val="40922513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2" name="タイトル 1"/>
          <p:cNvSpPr>
            <a:spLocks noGrp="1"/>
          </p:cNvSpPr>
          <p:nvPr>
            <p:ph type="title"/>
          </p:nvPr>
        </p:nvSpPr>
        <p:spPr/>
        <p:txBody>
          <a:bodyPr/>
          <a:lstStyle/>
          <a:p>
            <a:r>
              <a:rPr kumimoji="1" lang="ja-JP" altLang="en-US" dirty="0" smtClean="0"/>
              <a:t>分岐命令の処理と制御ハザード</a:t>
            </a:r>
            <a:endParaRPr kumimoji="1" lang="ja-JP" altLang="en-US" dirty="0"/>
          </a:p>
        </p:txBody>
      </p:sp>
      <p:sp>
        <p:nvSpPr>
          <p:cNvPr id="58" name="コンテンツ プレースホルダー 57"/>
          <p:cNvSpPr>
            <a:spLocks noGrp="1"/>
          </p:cNvSpPr>
          <p:nvPr>
            <p:ph idx="4294967295"/>
          </p:nvPr>
        </p:nvSpPr>
        <p:spPr>
          <a:xfrm>
            <a:off x="127205" y="4329010"/>
            <a:ext cx="9000100" cy="2250025"/>
          </a:xfrm>
          <a:prstGeom prst="rect">
            <a:avLst/>
          </a:prstGeom>
        </p:spPr>
        <p:txBody>
          <a:bodyPr/>
          <a:lstStyle/>
          <a:p>
            <a:r>
              <a:rPr lang="ja-JP" altLang="en-US" dirty="0" smtClean="0"/>
              <a:t>「</a:t>
            </a:r>
            <a:r>
              <a:rPr lang="en-US" altLang="ja-JP" dirty="0" smtClean="0">
                <a:solidFill>
                  <a:schemeClr val="accent5"/>
                </a:solidFill>
              </a:rPr>
              <a:t>if a &gt; 0</a:t>
            </a:r>
            <a:r>
              <a:rPr lang="ja-JP" altLang="en-US" dirty="0" smtClean="0"/>
              <a:t>」の結果は</a:t>
            </a:r>
            <a:r>
              <a:rPr lang="ja-JP" altLang="en-US" dirty="0" smtClean="0">
                <a:solidFill>
                  <a:schemeClr val="accent4"/>
                </a:solidFill>
              </a:rPr>
              <a:t>最終段の </a:t>
            </a:r>
            <a:r>
              <a:rPr lang="el-GR" altLang="ja-JP" sz="18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8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8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8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の人</a:t>
            </a:r>
            <a:r>
              <a:rPr lang="ja-JP" altLang="en-US" dirty="0" smtClean="0"/>
              <a:t>まで反映出来ない</a:t>
            </a:r>
            <a:endParaRPr lang="en-US" altLang="ja-JP" sz="1800" dirty="0" smtClean="0"/>
          </a:p>
          <a:p>
            <a:pPr lvl="1"/>
            <a:r>
              <a:rPr lang="ja-JP" altLang="en-US" dirty="0" smtClean="0"/>
              <a:t>先頭は次に </a:t>
            </a:r>
            <a:r>
              <a:rPr lang="en-US" altLang="ja-JP" dirty="0" smtClean="0">
                <a:solidFill>
                  <a:schemeClr val="accent5"/>
                </a:solidFill>
              </a:rPr>
              <a:t>a=a+1 </a:t>
            </a:r>
            <a:r>
              <a:rPr lang="ja-JP" altLang="en-US" dirty="0" smtClean="0"/>
              <a:t>と </a:t>
            </a:r>
            <a:r>
              <a:rPr lang="en-US" altLang="ja-JP" dirty="0" smtClean="0">
                <a:solidFill>
                  <a:schemeClr val="accent5"/>
                </a:solidFill>
              </a:rPr>
              <a:t>a=a-1</a:t>
            </a:r>
            <a:r>
              <a:rPr lang="en-US" altLang="ja-JP" dirty="0" smtClean="0"/>
              <a:t> </a:t>
            </a:r>
            <a:r>
              <a:rPr lang="ja-JP" altLang="en-US" dirty="0" smtClean="0"/>
              <a:t>のどちらを取り込めばいいのかわからない</a:t>
            </a:r>
            <a:endParaRPr lang="en-US" altLang="ja-JP" dirty="0" smtClean="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2051972" y="2978995"/>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smtClean="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kumimoji="1" lang="en-US" altLang="ja-JP" sz="2400" b="1" dirty="0" smtClean="0">
                <a:solidFill>
                  <a:schemeClr val="tx2"/>
                </a:solidFill>
                <a:latin typeface="Arial Narrow" panose="020B0606020202030204" pitchFamily="34" charset="0"/>
              </a:rPr>
              <a:t>if a &gt; 0:</a:t>
            </a:r>
          </a:p>
          <a:p>
            <a:pPr>
              <a:lnSpc>
                <a:spcPct val="80000"/>
              </a:lnSpc>
            </a:pPr>
            <a:r>
              <a:rPr kumimoji="1" lang="en-US" altLang="ja-JP" sz="2400" dirty="0" smtClean="0">
                <a:solidFill>
                  <a:schemeClr val="bg1"/>
                </a:solidFill>
                <a:latin typeface="Arial Narrow" panose="020B0606020202030204" pitchFamily="34" charset="0"/>
              </a:rPr>
              <a:t>    a=a+1</a:t>
            </a:r>
          </a:p>
          <a:p>
            <a:pPr>
              <a:lnSpc>
                <a:spcPct val="80000"/>
              </a:lnSpc>
            </a:pPr>
            <a:r>
              <a:rPr lang="en-US" altLang="ja-JP" sz="2400" dirty="0" smtClean="0">
                <a:solidFill>
                  <a:schemeClr val="bg1"/>
                </a:solidFill>
                <a:latin typeface="Arial Narrow" panose="020B0606020202030204" pitchFamily="34" charset="0"/>
              </a:rPr>
              <a:t>else:</a:t>
            </a:r>
          </a:p>
          <a:p>
            <a:pPr>
              <a:lnSpc>
                <a:spcPct val="80000"/>
              </a:lnSpc>
            </a:pPr>
            <a:r>
              <a:rPr kumimoji="1" lang="en-US" altLang="ja-JP" sz="2400" dirty="0">
                <a:solidFill>
                  <a:schemeClr val="bg1"/>
                </a:solidFill>
                <a:latin typeface="Arial Narrow" panose="020B0606020202030204" pitchFamily="34" charset="0"/>
              </a:rPr>
              <a:t> </a:t>
            </a:r>
            <a:r>
              <a:rPr kumimoji="1" lang="en-US" altLang="ja-JP" sz="2400" dirty="0" smtClean="0">
                <a:solidFill>
                  <a:schemeClr val="bg1"/>
                </a:solidFill>
                <a:latin typeface="Arial Narrow" panose="020B0606020202030204" pitchFamily="34" charset="0"/>
              </a:rPr>
              <a:t>   a=a-1</a:t>
            </a:r>
          </a:p>
          <a:p>
            <a:pPr>
              <a:lnSpc>
                <a:spcPct val="80000"/>
              </a:lnSpc>
            </a:pPr>
            <a:r>
              <a:rPr kumimoji="1" lang="ja-JP" altLang="en-US" sz="2000" dirty="0" smtClean="0">
                <a:solidFill>
                  <a:schemeClr val="bg1"/>
                </a:solidFill>
                <a:latin typeface="Arial Narrow" panose="020B0606020202030204" pitchFamily="34" charset="0"/>
              </a:rPr>
              <a:t>  </a:t>
            </a:r>
            <a:endParaRPr kumimoji="1" lang="ja-JP" altLang="en-US" sz="2000" dirty="0">
              <a:solidFill>
                <a:schemeClr val="bg1"/>
              </a:solidFill>
              <a:latin typeface="Arial Narrow" panose="020B0606020202030204" pitchFamily="34" charset="0"/>
            </a:endParaRPr>
          </a:p>
        </p:txBody>
      </p:sp>
      <p:sp>
        <p:nvSpPr>
          <p:cNvPr id="97" name="正方形/長方形 96"/>
          <p:cNvSpPr/>
          <p:nvPr/>
        </p:nvSpPr>
        <p:spPr bwMode="auto">
          <a:xfrm>
            <a:off x="521955" y="1898983"/>
            <a:ext cx="630007" cy="540006"/>
          </a:xfrm>
          <a:prstGeom prst="rect">
            <a:avLst/>
          </a:prstGeom>
          <a:no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smtClean="0">
                <a:solidFill>
                  <a:schemeClr val="tx1">
                    <a:lumMod val="65000"/>
                    <a:lumOff val="35000"/>
                  </a:schemeClr>
                </a:solidFill>
              </a:rPr>
              <a:t>命令メモリ</a:t>
            </a:r>
            <a:endParaRPr kumimoji="1" lang="ja-JP" altLang="en-US" sz="1600" dirty="0">
              <a:solidFill>
                <a:schemeClr val="tx1">
                  <a:lumMod val="65000"/>
                  <a:lumOff val="35000"/>
                </a:schemeClr>
              </a:solidFill>
            </a:endParaRPr>
          </a:p>
        </p:txBody>
      </p:sp>
      <p:sp>
        <p:nvSpPr>
          <p:cNvPr id="24" name="角丸四角形吹き出し 23"/>
          <p:cNvSpPr/>
          <p:nvPr/>
        </p:nvSpPr>
        <p:spPr bwMode="auto">
          <a:xfrm>
            <a:off x="2141973" y="1718981"/>
            <a:ext cx="1440016" cy="432646"/>
          </a:xfrm>
          <a:prstGeom prst="wedgeRoundRectCallout">
            <a:avLst>
              <a:gd name="adj1" fmla="val -43365"/>
              <a:gd name="adj2" fmla="val 134720"/>
              <a:gd name="adj3" fmla="val 16667"/>
            </a:avLst>
          </a:prstGeom>
          <a:ln>
            <a:headEnd/>
            <a:tailEnd type="triangle" w="sm" len="med"/>
          </a:ln>
          <a:ex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smtClean="0">
                <a:solidFill>
                  <a:schemeClr val="tx1">
                    <a:lumMod val="65000"/>
                    <a:lumOff val="35000"/>
                  </a:schemeClr>
                </a:solidFill>
                <a:latin typeface="Arial Narrow" panose="020B0606020202030204" pitchFamily="34" charset="0"/>
              </a:rPr>
              <a:t>次どう</a:t>
            </a:r>
            <a:r>
              <a:rPr kumimoji="1" lang="ja-JP" altLang="en-US" sz="1400" dirty="0" err="1" smtClean="0">
                <a:solidFill>
                  <a:schemeClr val="tx1">
                    <a:lumMod val="65000"/>
                    <a:lumOff val="35000"/>
                  </a:schemeClr>
                </a:solidFill>
                <a:latin typeface="Arial Narrow" panose="020B0606020202030204" pitchFamily="34" charset="0"/>
              </a:rPr>
              <a:t>すんねん</a:t>
            </a:r>
            <a:endParaRPr kumimoji="1" lang="ja-JP" altLang="en-US" sz="1400" dirty="0" smtClean="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869559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制</a:t>
            </a:r>
            <a:r>
              <a:rPr lang="ja-JP" altLang="en-US" dirty="0" smtClean="0"/>
              <a:t>御ハザードの解消</a:t>
            </a:r>
            <a:r>
              <a:rPr lang="ja-JP" altLang="en-US" dirty="0" smtClean="0"/>
              <a:t>方法</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解消方法</a:t>
            </a:r>
            <a:endParaRPr lang="en-US" altLang="ja-JP" dirty="0"/>
          </a:p>
          <a:p>
            <a:pPr marL="817200" lvl="1" indent="-457200">
              <a:buFont typeface="+mj-lt"/>
              <a:buAutoNum type="arabicPeriod"/>
            </a:pPr>
            <a:r>
              <a:rPr lang="ja-JP" altLang="en-US" dirty="0"/>
              <a:t>ストールさせる</a:t>
            </a:r>
            <a:endParaRPr lang="en-US" altLang="ja-JP" dirty="0"/>
          </a:p>
          <a:p>
            <a:pPr marL="817200" lvl="1" indent="-457200">
              <a:buFont typeface="+mj-lt"/>
              <a:buAutoNum type="arabicPeriod"/>
            </a:pPr>
            <a:r>
              <a:rPr lang="ja-JP" altLang="en-US" dirty="0"/>
              <a:t>遅延スロット（なにもしない</a:t>
            </a:r>
            <a:r>
              <a:rPr lang="ja-JP" altLang="en-US" dirty="0" smtClean="0"/>
              <a:t>）</a:t>
            </a:r>
            <a:endParaRPr lang="en-US" altLang="ja-JP" dirty="0" smtClean="0"/>
          </a:p>
          <a:p>
            <a:pPr marL="817200" lvl="1" indent="-457200">
              <a:buFont typeface="+mj-lt"/>
              <a:buAutoNum type="arabicPeriod"/>
            </a:pPr>
            <a:r>
              <a:rPr lang="ja-JP" altLang="en-US" dirty="0" smtClean="0"/>
              <a:t>マルチスレッディング</a:t>
            </a:r>
            <a:endParaRPr lang="en-US" altLang="ja-JP" dirty="0" smtClean="0"/>
          </a:p>
          <a:p>
            <a:pPr lvl="2"/>
            <a:r>
              <a:rPr lang="ja-JP" altLang="en-US" dirty="0" smtClean="0"/>
              <a:t>上記は，基本的にデータ・ハザード</a:t>
            </a:r>
            <a:r>
              <a:rPr lang="ja-JP" altLang="en-US" dirty="0" smtClean="0"/>
              <a:t>と同様にして適用できる</a:t>
            </a:r>
            <a:endParaRPr lang="en-US" altLang="ja-JP" dirty="0" smtClean="0"/>
          </a:p>
          <a:p>
            <a:pPr lvl="2"/>
            <a:r>
              <a:rPr lang="ja-JP" altLang="en-US" dirty="0" smtClean="0"/>
              <a:t>フォワーディングは制御ハザードでは意味的に無理</a:t>
            </a:r>
            <a:r>
              <a:rPr lang="en-US" altLang="ja-JP" dirty="0" smtClean="0"/>
              <a:t/>
            </a:r>
            <a:br>
              <a:rPr lang="en-US" altLang="ja-JP" dirty="0" smtClean="0"/>
            </a:br>
            <a:endParaRPr lang="en-US" altLang="ja-JP" dirty="0"/>
          </a:p>
          <a:p>
            <a:pPr marL="817200" lvl="1" indent="-457200">
              <a:buFont typeface="+mj-lt"/>
              <a:buAutoNum type="arabicPeriod"/>
            </a:pPr>
            <a:r>
              <a:rPr lang="ja-JP" altLang="en-US" b="1" dirty="0" smtClean="0"/>
              <a:t>分岐予測による投機実行</a:t>
            </a:r>
            <a:endParaRPr lang="ja-JP" altLang="en-US" b="1" dirty="0"/>
          </a:p>
          <a:p>
            <a:endParaRPr kumimoji="1" lang="ja-JP" altLang="en-US" dirty="0"/>
          </a:p>
        </p:txBody>
      </p:sp>
    </p:spTree>
    <p:extLst>
      <p:ext uri="{BB962C8B-B14F-4D97-AF65-F5344CB8AC3E}">
        <p14:creationId xmlns:p14="http://schemas.microsoft.com/office/powerpoint/2010/main" val="29972403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質問とか回答など</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今はスライド中で何かしている人を絵で表現したいなら、いらすとやの素材が選択されているのが大半なので、いってしまえば時代錯誤的な</a:t>
            </a:r>
            <a:r>
              <a:rPr lang="en-US" altLang="ja-JP" dirty="0"/>
              <a:t>AA</a:t>
            </a:r>
            <a:r>
              <a:rPr lang="ja-JP" altLang="en-US" dirty="0"/>
              <a:t>をなぜ使っているのかが気になりました</a:t>
            </a:r>
            <a:r>
              <a:rPr lang="ja-JP" altLang="en-US" dirty="0" smtClean="0"/>
              <a:t>。</a:t>
            </a:r>
            <a:endParaRPr lang="en-US" altLang="ja-JP" dirty="0" smtClean="0"/>
          </a:p>
          <a:p>
            <a:r>
              <a:rPr lang="ja-JP" altLang="en-US" dirty="0"/>
              <a:t>モナーとかギコとかかなり懐かしいです。</a:t>
            </a:r>
          </a:p>
          <a:p>
            <a:r>
              <a:rPr lang="ja-JP" altLang="en-US" dirty="0" smtClean="0"/>
              <a:t>ムーア</a:t>
            </a:r>
            <a:r>
              <a:rPr lang="ja-JP" altLang="en-US" dirty="0"/>
              <a:t>の法則はまだ成り立っているのでしょうか。成り立っているならいつまで続くのでしょうか。</a:t>
            </a:r>
          </a:p>
          <a:p>
            <a:endParaRPr lang="ja-JP" altLang="en-US" dirty="0"/>
          </a:p>
        </p:txBody>
      </p:sp>
    </p:spTree>
    <p:extLst>
      <p:ext uri="{BB962C8B-B14F-4D97-AF65-F5344CB8AC3E}">
        <p14:creationId xmlns:p14="http://schemas.microsoft.com/office/powerpoint/2010/main" val="10071348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2" name="タイトル 1"/>
          <p:cNvSpPr>
            <a:spLocks noGrp="1"/>
          </p:cNvSpPr>
          <p:nvPr>
            <p:ph type="title"/>
          </p:nvPr>
        </p:nvSpPr>
        <p:spPr/>
        <p:txBody>
          <a:bodyPr/>
          <a:lstStyle/>
          <a:p>
            <a:r>
              <a:rPr kumimoji="1" lang="ja-JP" altLang="en-US" dirty="0" smtClean="0"/>
              <a:t>分岐</a:t>
            </a:r>
            <a:r>
              <a:rPr lang="ja-JP" altLang="en-US" dirty="0"/>
              <a:t>予測</a:t>
            </a:r>
            <a:endParaRPr kumimoji="1" lang="ja-JP" altLang="en-US" dirty="0"/>
          </a:p>
        </p:txBody>
      </p:sp>
      <p:sp>
        <p:nvSpPr>
          <p:cNvPr id="58" name="コンテンツ プレースホルダー 57"/>
          <p:cNvSpPr>
            <a:spLocks noGrp="1"/>
          </p:cNvSpPr>
          <p:nvPr>
            <p:ph idx="4294967295"/>
          </p:nvPr>
        </p:nvSpPr>
        <p:spPr>
          <a:xfrm>
            <a:off x="251952" y="4689014"/>
            <a:ext cx="8550095" cy="1369161"/>
          </a:xfrm>
          <a:prstGeom prst="rect">
            <a:avLst/>
          </a:prstGeom>
        </p:spPr>
        <p:txBody>
          <a:bodyPr/>
          <a:lstStyle/>
          <a:p>
            <a:r>
              <a:rPr lang="ja-JP" altLang="en-US" sz="2000" dirty="0" smtClean="0"/>
              <a:t>動作</a:t>
            </a:r>
            <a:endParaRPr lang="en-US" altLang="ja-JP" sz="2000" dirty="0" smtClean="0"/>
          </a:p>
          <a:p>
            <a:pPr lvl="1"/>
            <a:r>
              <a:rPr lang="ja-JP" altLang="en-US" sz="2000" dirty="0" smtClean="0"/>
              <a:t>「</a:t>
            </a:r>
            <a:r>
              <a:rPr lang="en-US" altLang="ja-JP" sz="2000" dirty="0" smtClean="0">
                <a:solidFill>
                  <a:schemeClr val="accent5"/>
                </a:solidFill>
              </a:rPr>
              <a:t>if a &gt; 0</a:t>
            </a:r>
            <a:r>
              <a:rPr lang="ja-JP" altLang="en-US" sz="2000" dirty="0" smtClean="0"/>
              <a:t>」の結果を予測して，命令を取り込む</a:t>
            </a:r>
            <a:endParaRPr lang="en-US" altLang="ja-JP" sz="2000" dirty="0" smtClean="0"/>
          </a:p>
          <a:p>
            <a:pPr lvl="2"/>
            <a:r>
              <a:rPr lang="ja-JP" altLang="en-US" sz="2000" dirty="0" smtClean="0"/>
              <a:t>前回はこっちに行ったので，次もこっちに違いないとかで予測</a:t>
            </a:r>
            <a:endParaRPr lang="en-US" altLang="ja-JP" sz="2000" dirty="0" smtClean="0"/>
          </a:p>
          <a:p>
            <a:pPr lvl="1"/>
            <a:r>
              <a:rPr lang="ja-JP" altLang="en-US" sz="2000" dirty="0"/>
              <a:t>あと</a:t>
            </a:r>
            <a:r>
              <a:rPr lang="ja-JP" altLang="en-US" sz="2000" dirty="0" smtClean="0"/>
              <a:t>から予測が正しいか確認する</a:t>
            </a:r>
            <a:endParaRPr lang="en-US" altLang="ja-JP" sz="2000" dirty="0" smtClean="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978995"/>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smtClean="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a=a-1</a:t>
            </a:r>
          </a:p>
          <a:p>
            <a:pPr>
              <a:lnSpc>
                <a:spcPct val="80000"/>
              </a:lnSpc>
            </a:pP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smtClean="0">
                <a:solidFill>
                  <a:schemeClr val="tx1">
                    <a:lumMod val="65000"/>
                    <a:lumOff val="35000"/>
                  </a:schemeClr>
                </a:solidFill>
              </a:rPr>
              <a:t>プログラム</a:t>
            </a:r>
            <a:endParaRPr kumimoji="1" lang="ja-JP" altLang="en-US" sz="1600" dirty="0">
              <a:solidFill>
                <a:schemeClr val="tx1">
                  <a:lumMod val="65000"/>
                  <a:lumOff val="35000"/>
                </a:schemeClr>
              </a:solidFill>
            </a:endParaRPr>
          </a:p>
        </p:txBody>
      </p:sp>
      <p:sp>
        <p:nvSpPr>
          <p:cNvPr id="24" name="角丸四角形 23"/>
          <p:cNvSpPr/>
          <p:nvPr/>
        </p:nvSpPr>
        <p:spPr bwMode="auto">
          <a:xfrm>
            <a:off x="2051972" y="2978995"/>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smtClean="0">
                <a:latin typeface="Arial Narrow" panose="020B0606020202030204" pitchFamily="34" charset="0"/>
              </a:rPr>
              <a:t>a=a-1</a:t>
            </a:r>
            <a:endParaRPr kumimoji="1" lang="ja-JP" altLang="en-US" dirty="0">
              <a:latin typeface="Arial Narrow" panose="020B0606020202030204" pitchFamily="34" charset="0"/>
            </a:endParaRPr>
          </a:p>
        </p:txBody>
      </p:sp>
      <p:sp>
        <p:nvSpPr>
          <p:cNvPr id="4" name="角丸四角形吹き出し 3"/>
          <p:cNvSpPr/>
          <p:nvPr/>
        </p:nvSpPr>
        <p:spPr bwMode="auto">
          <a:xfrm>
            <a:off x="2051972" y="1358977"/>
            <a:ext cx="2520028" cy="612648"/>
          </a:xfrm>
          <a:prstGeom prst="wedgeRoundRectCallout">
            <a:avLst>
              <a:gd name="adj1" fmla="val -43365"/>
              <a:gd name="adj2" fmla="val 134720"/>
              <a:gd name="adj3" fmla="val 16667"/>
            </a:avLst>
          </a:prstGeom>
          <a:ln>
            <a:headEnd/>
            <a:tailEnd type="triangle" w="sm" len="med"/>
          </a:ln>
          <a:ex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err="1" smtClean="0">
                <a:solidFill>
                  <a:schemeClr val="tx1">
                    <a:lumMod val="65000"/>
                    <a:lumOff val="35000"/>
                  </a:schemeClr>
                </a:solidFill>
                <a:latin typeface="Arial Narrow" panose="020B0606020202030204" pitchFamily="34" charset="0"/>
              </a:rPr>
              <a:t>わいの</a:t>
            </a:r>
            <a:r>
              <a:rPr kumimoji="1" lang="ja-JP" altLang="en-US" dirty="0" smtClean="0">
                <a:solidFill>
                  <a:schemeClr val="tx1">
                    <a:lumMod val="65000"/>
                    <a:lumOff val="35000"/>
                  </a:schemeClr>
                </a:solidFill>
                <a:latin typeface="Arial Narrow" panose="020B0606020202030204" pitchFamily="34" charset="0"/>
              </a:rPr>
              <a:t>予想では </a:t>
            </a:r>
            <a:r>
              <a:rPr kumimoji="1" lang="en-US" altLang="ja-JP" dirty="0" smtClean="0">
                <a:solidFill>
                  <a:schemeClr val="tx1">
                    <a:lumMod val="65000"/>
                    <a:lumOff val="35000"/>
                  </a:schemeClr>
                </a:solidFill>
                <a:latin typeface="Arial Narrow" panose="020B0606020202030204" pitchFamily="34" charset="0"/>
              </a:rPr>
              <a:t>else </a:t>
            </a:r>
            <a:r>
              <a:rPr kumimoji="1" lang="ja-JP" altLang="en-US" dirty="0" smtClean="0">
                <a:solidFill>
                  <a:schemeClr val="tx1">
                    <a:lumMod val="65000"/>
                    <a:lumOff val="35000"/>
                  </a:schemeClr>
                </a:solidFill>
                <a:latin typeface="Arial Narrow" panose="020B0606020202030204" pitchFamily="34" charset="0"/>
              </a:rPr>
              <a:t>や</a:t>
            </a:r>
            <a:endParaRPr kumimoji="1" lang="en-US" altLang="ja-JP" dirty="0" smtClean="0">
              <a:solidFill>
                <a:schemeClr val="tx1">
                  <a:lumMod val="65000"/>
                  <a:lumOff val="35000"/>
                </a:schemeClr>
              </a:solidFill>
              <a:latin typeface="Arial Narrow" panose="020B0606020202030204" pitchFamily="34" charset="0"/>
            </a:endParaRPr>
          </a:p>
        </p:txBody>
      </p:sp>
      <p:sp>
        <p:nvSpPr>
          <p:cNvPr id="27" name="角丸四角形吹き出し 26"/>
          <p:cNvSpPr/>
          <p:nvPr/>
        </p:nvSpPr>
        <p:spPr bwMode="auto">
          <a:xfrm>
            <a:off x="6552022" y="1358977"/>
            <a:ext cx="1980022" cy="612648"/>
          </a:xfrm>
          <a:prstGeom prst="wedgeRoundRectCallout">
            <a:avLst>
              <a:gd name="adj1" fmla="val -43365"/>
              <a:gd name="adj2" fmla="val 134720"/>
              <a:gd name="adj3" fmla="val 16667"/>
            </a:avLst>
          </a:prstGeom>
          <a:ln>
            <a:headEnd/>
            <a:tailEnd type="triangle" w="sm" len="med"/>
          </a:ln>
          <a:extLst/>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smtClean="0">
                <a:solidFill>
                  <a:schemeClr val="tx1">
                    <a:lumMod val="65000"/>
                    <a:lumOff val="35000"/>
                  </a:schemeClr>
                </a:solidFill>
                <a:latin typeface="Arial Narrow" panose="020B0606020202030204" pitchFamily="34" charset="0"/>
              </a:rPr>
              <a:t>ほんまかいな</a:t>
            </a:r>
            <a:endParaRPr kumimoji="1" lang="en-US" altLang="ja-JP" dirty="0" smtClean="0">
              <a:solidFill>
                <a:schemeClr val="tx1">
                  <a:lumMod val="65000"/>
                  <a:lumOff val="35000"/>
                </a:schemeClr>
              </a:solidFill>
              <a:latin typeface="Arial Narrow" panose="020B0606020202030204" pitchFamily="34" charset="0"/>
            </a:endParaRPr>
          </a:p>
          <a:p>
            <a:r>
              <a:rPr kumimoji="1" lang="ja-JP" altLang="en-US" dirty="0" smtClean="0">
                <a:solidFill>
                  <a:schemeClr val="tx1">
                    <a:lumMod val="65000"/>
                    <a:lumOff val="35000"/>
                  </a:schemeClr>
                </a:solidFill>
                <a:latin typeface="Arial Narrow" panose="020B0606020202030204" pitchFamily="34" charset="0"/>
              </a:rPr>
              <a:t>後でたしかめるで</a:t>
            </a:r>
          </a:p>
        </p:txBody>
      </p:sp>
      <p:sp>
        <p:nvSpPr>
          <p:cNvPr id="28" name="正方形/長方形 27"/>
          <p:cNvSpPr/>
          <p:nvPr/>
        </p:nvSpPr>
        <p:spPr bwMode="auto">
          <a:xfrm>
            <a:off x="5112006" y="2258987"/>
            <a:ext cx="630007" cy="540006"/>
          </a:xfrm>
          <a:prstGeom prst="rect">
            <a:avLst/>
          </a:prstGeom>
          <a:no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smtClean="0">
                <a:solidFill>
                  <a:schemeClr val="accent2"/>
                </a:solidFill>
              </a:rPr>
              <a:t>ｳｿｸｻｰ</a:t>
            </a:r>
            <a:endParaRPr kumimoji="1" lang="ja-JP" altLang="en-US" sz="1600" dirty="0">
              <a:solidFill>
                <a:schemeClr val="accent2"/>
              </a:solidFill>
            </a:endParaRPr>
          </a:p>
        </p:txBody>
      </p:sp>
      <p:sp>
        <p:nvSpPr>
          <p:cNvPr id="29" name="正方形/長方形 28"/>
          <p:cNvSpPr/>
          <p:nvPr/>
        </p:nvSpPr>
        <p:spPr bwMode="auto">
          <a:xfrm>
            <a:off x="3761991" y="2258987"/>
            <a:ext cx="630007" cy="540006"/>
          </a:xfrm>
          <a:prstGeom prst="rect">
            <a:avLst/>
          </a:prstGeom>
          <a:no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smtClean="0">
                <a:solidFill>
                  <a:schemeClr val="accent3">
                    <a:lumMod val="75000"/>
                  </a:schemeClr>
                </a:solidFill>
              </a:rPr>
              <a:t>ﾎﾝﾄｶﾅｰ</a:t>
            </a:r>
            <a:endParaRPr kumimoji="1" lang="ja-JP" altLang="en-US" sz="1600" dirty="0">
              <a:solidFill>
                <a:schemeClr val="accent3">
                  <a:lumMod val="75000"/>
                </a:schemeClr>
              </a:solidFill>
            </a:endParaRPr>
          </a:p>
        </p:txBody>
      </p:sp>
    </p:spTree>
    <p:extLst>
      <p:ext uri="{BB962C8B-B14F-4D97-AF65-F5344CB8AC3E}">
        <p14:creationId xmlns:p14="http://schemas.microsoft.com/office/powerpoint/2010/main" val="25273853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smtClean="0"/>
              <a:t>`  </a:t>
            </a:r>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2" name="タイトル 1"/>
          <p:cNvSpPr>
            <a:spLocks noGrp="1"/>
          </p:cNvSpPr>
          <p:nvPr>
            <p:ph type="title"/>
          </p:nvPr>
        </p:nvSpPr>
        <p:spPr/>
        <p:txBody>
          <a:bodyPr/>
          <a:lstStyle/>
          <a:p>
            <a:r>
              <a:rPr kumimoji="1" lang="ja-JP" altLang="en-US" dirty="0" smtClean="0"/>
              <a:t>分岐</a:t>
            </a:r>
            <a:r>
              <a:rPr lang="ja-JP" altLang="en-US" dirty="0" smtClean="0"/>
              <a:t>予測ペナルティ</a:t>
            </a:r>
            <a:endParaRPr kumimoji="1" lang="ja-JP" altLang="en-US" dirty="0"/>
          </a:p>
        </p:txBody>
      </p:sp>
      <p:sp>
        <p:nvSpPr>
          <p:cNvPr id="58" name="コンテンツ プレースホルダー 57"/>
          <p:cNvSpPr>
            <a:spLocks noGrp="1"/>
          </p:cNvSpPr>
          <p:nvPr>
            <p:ph idx="4294967295"/>
          </p:nvPr>
        </p:nvSpPr>
        <p:spPr>
          <a:xfrm>
            <a:off x="701957" y="4869016"/>
            <a:ext cx="8190091" cy="1369161"/>
          </a:xfrm>
          <a:prstGeom prst="rect">
            <a:avLst/>
          </a:prstGeom>
        </p:spPr>
        <p:txBody>
          <a:bodyPr/>
          <a:lstStyle/>
          <a:p>
            <a:r>
              <a:rPr lang="ja-JP" altLang="en-US" dirty="0" smtClean="0"/>
              <a:t>予測が間違っていた場合，以降の処理を</a:t>
            </a:r>
            <a:r>
              <a:rPr lang="en-US" altLang="ja-JP" dirty="0" smtClean="0"/>
              <a:t/>
            </a:r>
            <a:br>
              <a:rPr lang="en-US" altLang="ja-JP" dirty="0" smtClean="0"/>
            </a:br>
            <a:r>
              <a:rPr lang="ja-JP" altLang="en-US" dirty="0" smtClean="0"/>
              <a:t>取り消してやり直す</a:t>
            </a:r>
            <a:endParaRPr lang="en-US" altLang="ja-JP" dirty="0" smtClean="0"/>
          </a:p>
          <a:p>
            <a:r>
              <a:rPr lang="ja-JP" altLang="en-US" dirty="0"/>
              <a:t>この図で</a:t>
            </a:r>
            <a:r>
              <a:rPr lang="ja-JP" altLang="en-US" dirty="0" smtClean="0"/>
              <a:t>は，無駄になるのは</a:t>
            </a:r>
            <a:r>
              <a:rPr lang="en-US" altLang="ja-JP" dirty="0" smtClean="0"/>
              <a:t>3</a:t>
            </a:r>
            <a:r>
              <a:rPr lang="ja-JP" altLang="en-US" dirty="0" smtClean="0"/>
              <a:t>命令分</a:t>
            </a:r>
            <a:endParaRPr lang="en-US" altLang="ja-JP" dirty="0" smtClean="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6372020" y="2978995"/>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smtClean="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a=a-1</a:t>
            </a:r>
          </a:p>
          <a:p>
            <a:pPr>
              <a:lnSpc>
                <a:spcPct val="80000"/>
              </a:lnSpc>
            </a:pP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smtClean="0">
                <a:solidFill>
                  <a:schemeClr val="tx1">
                    <a:lumMod val="65000"/>
                    <a:lumOff val="35000"/>
                  </a:schemeClr>
                </a:solidFill>
              </a:rPr>
              <a:t>プログラム</a:t>
            </a:r>
            <a:endParaRPr kumimoji="1" lang="ja-JP" altLang="en-US" sz="1600" dirty="0">
              <a:solidFill>
                <a:schemeClr val="tx1">
                  <a:lumMod val="65000"/>
                  <a:lumOff val="35000"/>
                </a:schemeClr>
              </a:solidFill>
            </a:endParaRPr>
          </a:p>
        </p:txBody>
      </p:sp>
      <p:sp>
        <p:nvSpPr>
          <p:cNvPr id="24" name="角丸四角形 23"/>
          <p:cNvSpPr/>
          <p:nvPr/>
        </p:nvSpPr>
        <p:spPr bwMode="auto">
          <a:xfrm>
            <a:off x="4932004" y="2978995"/>
            <a:ext cx="720008" cy="360004"/>
          </a:xfrm>
          <a:prstGeom prst="roundRect">
            <a:avLst/>
          </a:prstGeom>
          <a:solidFill>
            <a:schemeClr val="bg1">
              <a:lumMod val="50000"/>
            </a:schemeClr>
          </a:solidFill>
          <a:ln>
            <a:headEnd/>
            <a:tailEnd type="triangle" w="sm" len="med"/>
          </a:ln>
          <a:extLst/>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a=a-1</a:t>
            </a:r>
            <a:endParaRPr lang="ja-JP" altLang="en-US" dirty="0">
              <a:latin typeface="Arial Narrow" panose="020B0606020202030204" pitchFamily="34" charset="0"/>
            </a:endParaRPr>
          </a:p>
        </p:txBody>
      </p:sp>
      <p:sp>
        <p:nvSpPr>
          <p:cNvPr id="4" name="角丸四角形吹き出し 3"/>
          <p:cNvSpPr/>
          <p:nvPr/>
        </p:nvSpPr>
        <p:spPr bwMode="auto">
          <a:xfrm>
            <a:off x="1871970" y="1358977"/>
            <a:ext cx="2880032" cy="612648"/>
          </a:xfrm>
          <a:prstGeom prst="wedgeRoundRectCallout">
            <a:avLst>
              <a:gd name="adj1" fmla="val -38140"/>
              <a:gd name="adj2" fmla="val 134720"/>
              <a:gd name="adj3" fmla="val 16667"/>
            </a:avLst>
          </a:prstGeom>
          <a:ln>
            <a:headEnd/>
            <a:tailEnd type="triangle" w="sm" len="med"/>
          </a:ln>
          <a:ex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dirty="0" smtClean="0">
                <a:solidFill>
                  <a:schemeClr val="tx1">
                    <a:lumMod val="75000"/>
                    <a:lumOff val="25000"/>
                  </a:schemeClr>
                </a:solidFill>
                <a:latin typeface="Arial Narrow" panose="020B0606020202030204" pitchFamily="34" charset="0"/>
              </a:rPr>
              <a:t>a=a+1 </a:t>
            </a:r>
            <a:r>
              <a:rPr kumimoji="1" lang="ja-JP" altLang="en-US" dirty="0" smtClean="0">
                <a:solidFill>
                  <a:schemeClr val="tx1">
                    <a:lumMod val="65000"/>
                    <a:lumOff val="35000"/>
                  </a:schemeClr>
                </a:solidFill>
                <a:latin typeface="Arial Narrow" panose="020B0606020202030204" pitchFamily="34" charset="0"/>
              </a:rPr>
              <a:t>からやりなおしや！</a:t>
            </a:r>
          </a:p>
        </p:txBody>
      </p:sp>
      <p:sp>
        <p:nvSpPr>
          <p:cNvPr id="27" name="角丸四角形吹き出し 26"/>
          <p:cNvSpPr/>
          <p:nvPr/>
        </p:nvSpPr>
        <p:spPr bwMode="auto">
          <a:xfrm>
            <a:off x="6552022" y="1358977"/>
            <a:ext cx="1980022" cy="612648"/>
          </a:xfrm>
          <a:prstGeom prst="wedgeRoundRectCallout">
            <a:avLst>
              <a:gd name="adj1" fmla="val -43365"/>
              <a:gd name="adj2" fmla="val 134720"/>
              <a:gd name="adj3" fmla="val 16667"/>
            </a:avLst>
          </a:prstGeom>
          <a:ln>
            <a:headEnd/>
            <a:tailEnd type="triangle" w="sm" len="med"/>
          </a:ln>
          <a:extLst/>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lumMod val="65000"/>
                    <a:lumOff val="35000"/>
                  </a:schemeClr>
                </a:solidFill>
                <a:latin typeface="Arial Narrow" panose="020B0606020202030204" pitchFamily="34" charset="0"/>
              </a:rPr>
              <a:t>間違っとるが</a:t>
            </a:r>
            <a:r>
              <a:rPr kumimoji="1" lang="ja-JP" altLang="en-US" dirty="0" err="1" smtClean="0">
                <a:solidFill>
                  <a:schemeClr val="tx1">
                    <a:lumMod val="65000"/>
                    <a:lumOff val="35000"/>
                  </a:schemeClr>
                </a:solidFill>
                <a:latin typeface="Arial Narrow" panose="020B0606020202030204" pitchFamily="34" charset="0"/>
              </a:rPr>
              <a:t>な</a:t>
            </a:r>
            <a:endParaRPr kumimoji="1" lang="ja-JP" altLang="en-US" dirty="0" smtClean="0">
              <a:solidFill>
                <a:schemeClr val="tx1">
                  <a:lumMod val="65000"/>
                  <a:lumOff val="35000"/>
                </a:schemeClr>
              </a:solidFill>
              <a:latin typeface="Arial Narrow" panose="020B0606020202030204" pitchFamily="34" charset="0"/>
            </a:endParaRPr>
          </a:p>
        </p:txBody>
      </p:sp>
      <p:sp>
        <p:nvSpPr>
          <p:cNvPr id="28" name="角丸四角形 27"/>
          <p:cNvSpPr/>
          <p:nvPr/>
        </p:nvSpPr>
        <p:spPr bwMode="auto">
          <a:xfrm>
            <a:off x="3491988" y="2978995"/>
            <a:ext cx="720008" cy="360004"/>
          </a:xfrm>
          <a:prstGeom prst="roundRect">
            <a:avLst/>
          </a:prstGeom>
          <a:solidFill>
            <a:schemeClr val="bg1">
              <a:lumMod val="50000"/>
            </a:schemeClr>
          </a:solidFill>
          <a:ln>
            <a:headEnd/>
            <a:tailEnd type="triangle" w="sm" len="med"/>
          </a:ln>
          <a:extLst/>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smtClean="0">
                <a:latin typeface="Arial Narrow" panose="020B0606020202030204" pitchFamily="34" charset="0"/>
              </a:rPr>
              <a:t>…</a:t>
            </a:r>
            <a:endParaRPr kumimoji="1" lang="ja-JP" altLang="en-US" dirty="0">
              <a:latin typeface="Arial Narrow" panose="020B0606020202030204" pitchFamily="34" charset="0"/>
            </a:endParaRPr>
          </a:p>
        </p:txBody>
      </p:sp>
      <p:sp>
        <p:nvSpPr>
          <p:cNvPr id="29" name="角丸四角形 28"/>
          <p:cNvSpPr/>
          <p:nvPr/>
        </p:nvSpPr>
        <p:spPr bwMode="auto">
          <a:xfrm>
            <a:off x="2051972" y="2978995"/>
            <a:ext cx="720008" cy="360004"/>
          </a:xfrm>
          <a:prstGeom prst="roundRect">
            <a:avLst/>
          </a:prstGeom>
          <a:solidFill>
            <a:schemeClr val="bg1">
              <a:lumMod val="50000"/>
            </a:schemeClr>
          </a:solidFill>
          <a:ln>
            <a:headEnd/>
            <a:tailEnd type="triangle" w="sm" len="med"/>
          </a:ln>
          <a:extLst/>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smtClean="0">
                <a:latin typeface="Arial Narrow" panose="020B0606020202030204" pitchFamily="34" charset="0"/>
              </a:rPr>
              <a:t>…</a:t>
            </a:r>
            <a:endParaRPr kumimoji="1" lang="ja-JP" altLang="en-US" dirty="0">
              <a:latin typeface="Arial Narrow" panose="020B0606020202030204" pitchFamily="34" charset="0"/>
            </a:endParaRPr>
          </a:p>
        </p:txBody>
      </p:sp>
      <p:sp>
        <p:nvSpPr>
          <p:cNvPr id="30" name="正方形/長方形 29"/>
          <p:cNvSpPr/>
          <p:nvPr/>
        </p:nvSpPr>
        <p:spPr bwMode="auto">
          <a:xfrm>
            <a:off x="5112006" y="2258987"/>
            <a:ext cx="630007" cy="540006"/>
          </a:xfrm>
          <a:prstGeom prst="rect">
            <a:avLst/>
          </a:prstGeom>
          <a:no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smtClean="0">
                <a:solidFill>
                  <a:schemeClr val="accent2"/>
                </a:solidFill>
              </a:rPr>
              <a:t>ﾓｳﾔﾀﾞ</a:t>
            </a:r>
            <a:endParaRPr kumimoji="1" lang="ja-JP" altLang="en-US" sz="1600" dirty="0">
              <a:solidFill>
                <a:schemeClr val="accent2"/>
              </a:solidFill>
            </a:endParaRPr>
          </a:p>
        </p:txBody>
      </p:sp>
      <p:sp>
        <p:nvSpPr>
          <p:cNvPr id="31" name="正方形/長方形 30"/>
          <p:cNvSpPr/>
          <p:nvPr/>
        </p:nvSpPr>
        <p:spPr bwMode="auto">
          <a:xfrm>
            <a:off x="3761991" y="2258987"/>
            <a:ext cx="630007" cy="540006"/>
          </a:xfrm>
          <a:prstGeom prst="rect">
            <a:avLst/>
          </a:prstGeom>
          <a:no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smtClean="0">
                <a:solidFill>
                  <a:schemeClr val="accent3">
                    <a:lumMod val="75000"/>
                  </a:schemeClr>
                </a:solidFill>
              </a:rPr>
              <a:t>ﾏｼﾞﾃﾞ</a:t>
            </a:r>
            <a:endParaRPr kumimoji="1" lang="ja-JP" altLang="en-US" sz="1600" dirty="0">
              <a:solidFill>
                <a:schemeClr val="accent3">
                  <a:lumMod val="75000"/>
                </a:schemeClr>
              </a:solidFill>
            </a:endParaRPr>
          </a:p>
        </p:txBody>
      </p:sp>
    </p:spTree>
    <p:extLst>
      <p:ext uri="{BB962C8B-B14F-4D97-AF65-F5344CB8AC3E}">
        <p14:creationId xmlns:p14="http://schemas.microsoft.com/office/powerpoint/2010/main" val="81201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4"/>
                                        </p:tgtEl>
                                      </p:cBhvr>
                                    </p:animEffect>
                                    <p:anim calcmode="lin" valueType="num">
                                      <p:cBhvr>
                                        <p:cTn id="7" dur="1000"/>
                                        <p:tgtEl>
                                          <p:spTgt spid="24"/>
                                        </p:tgtEl>
                                        <p:attrNameLst>
                                          <p:attrName>ppt_x</p:attrName>
                                        </p:attrNameLst>
                                      </p:cBhvr>
                                      <p:tavLst>
                                        <p:tav tm="0">
                                          <p:val>
                                            <p:strVal val="ppt_x"/>
                                          </p:val>
                                        </p:tav>
                                        <p:tav tm="100000">
                                          <p:val>
                                            <p:strVal val="ppt_x"/>
                                          </p:val>
                                        </p:tav>
                                      </p:tavLst>
                                    </p:anim>
                                    <p:anim calcmode="lin" valueType="num">
                                      <p:cBhvr>
                                        <p:cTn id="8" dur="1000"/>
                                        <p:tgtEl>
                                          <p:spTgt spid="24"/>
                                        </p:tgtEl>
                                        <p:attrNameLst>
                                          <p:attrName>ppt_y</p:attrName>
                                        </p:attrNameLst>
                                      </p:cBhvr>
                                      <p:tavLst>
                                        <p:tav tm="0">
                                          <p:val>
                                            <p:strVal val="ppt_y"/>
                                          </p:val>
                                        </p:tav>
                                        <p:tav tm="100000">
                                          <p:val>
                                            <p:strVal val="ppt_y+.1"/>
                                          </p:val>
                                        </p:tav>
                                      </p:tavLst>
                                    </p:anim>
                                    <p:set>
                                      <p:cBhvr>
                                        <p:cTn id="9" dur="1" fill="hold">
                                          <p:stCondLst>
                                            <p:cond delay="999"/>
                                          </p:stCondLst>
                                        </p:cTn>
                                        <p:tgtEl>
                                          <p:spTgt spid="24"/>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1000"/>
                                        <p:tgtEl>
                                          <p:spTgt spid="28"/>
                                        </p:tgtEl>
                                      </p:cBhvr>
                                    </p:animEffect>
                                    <p:anim calcmode="lin" valueType="num">
                                      <p:cBhvr>
                                        <p:cTn id="12" dur="1000"/>
                                        <p:tgtEl>
                                          <p:spTgt spid="28"/>
                                        </p:tgtEl>
                                        <p:attrNameLst>
                                          <p:attrName>ppt_x</p:attrName>
                                        </p:attrNameLst>
                                      </p:cBhvr>
                                      <p:tavLst>
                                        <p:tav tm="0">
                                          <p:val>
                                            <p:strVal val="ppt_x"/>
                                          </p:val>
                                        </p:tav>
                                        <p:tav tm="100000">
                                          <p:val>
                                            <p:strVal val="ppt_x"/>
                                          </p:val>
                                        </p:tav>
                                      </p:tavLst>
                                    </p:anim>
                                    <p:anim calcmode="lin" valueType="num">
                                      <p:cBhvr>
                                        <p:cTn id="13" dur="1000"/>
                                        <p:tgtEl>
                                          <p:spTgt spid="28"/>
                                        </p:tgtEl>
                                        <p:attrNameLst>
                                          <p:attrName>ppt_y</p:attrName>
                                        </p:attrNameLst>
                                      </p:cBhvr>
                                      <p:tavLst>
                                        <p:tav tm="0">
                                          <p:val>
                                            <p:strVal val="ppt_y"/>
                                          </p:val>
                                        </p:tav>
                                        <p:tav tm="100000">
                                          <p:val>
                                            <p:strVal val="ppt_y+.1"/>
                                          </p:val>
                                        </p:tav>
                                      </p:tavLst>
                                    </p:anim>
                                    <p:set>
                                      <p:cBhvr>
                                        <p:cTn id="14" dur="1" fill="hold">
                                          <p:stCondLst>
                                            <p:cond delay="999"/>
                                          </p:stCondLst>
                                        </p:cTn>
                                        <p:tgtEl>
                                          <p:spTgt spid="28"/>
                                        </p:tgtEl>
                                        <p:attrNameLst>
                                          <p:attrName>style.visibility</p:attrName>
                                        </p:attrNameLst>
                                      </p:cBhvr>
                                      <p:to>
                                        <p:strVal val="hidden"/>
                                      </p:to>
                                    </p:set>
                                  </p:childTnLst>
                                </p:cTn>
                              </p:par>
                              <p:par>
                                <p:cTn id="15" presetID="42" presetClass="exit" presetSubtype="0" fill="hold" grpId="0" nodeType="withEffect">
                                  <p:stCondLst>
                                    <p:cond delay="0"/>
                                  </p:stCondLst>
                                  <p:childTnLst>
                                    <p:animEffect transition="out" filter="fade">
                                      <p:cBhvr>
                                        <p:cTn id="16" dur="1000"/>
                                        <p:tgtEl>
                                          <p:spTgt spid="29"/>
                                        </p:tgtEl>
                                      </p:cBhvr>
                                    </p:animEffect>
                                    <p:anim calcmode="lin" valueType="num">
                                      <p:cBhvr>
                                        <p:cTn id="17" dur="1000"/>
                                        <p:tgtEl>
                                          <p:spTgt spid="29"/>
                                        </p:tgtEl>
                                        <p:attrNameLst>
                                          <p:attrName>ppt_x</p:attrName>
                                        </p:attrNameLst>
                                      </p:cBhvr>
                                      <p:tavLst>
                                        <p:tav tm="0">
                                          <p:val>
                                            <p:strVal val="ppt_x"/>
                                          </p:val>
                                        </p:tav>
                                        <p:tav tm="100000">
                                          <p:val>
                                            <p:strVal val="ppt_x"/>
                                          </p:val>
                                        </p:tav>
                                      </p:tavLst>
                                    </p:anim>
                                    <p:anim calcmode="lin" valueType="num">
                                      <p:cBhvr>
                                        <p:cTn id="18" dur="1000"/>
                                        <p:tgtEl>
                                          <p:spTgt spid="29"/>
                                        </p:tgtEl>
                                        <p:attrNameLst>
                                          <p:attrName>ppt_y</p:attrName>
                                        </p:attrNameLst>
                                      </p:cBhvr>
                                      <p:tavLst>
                                        <p:tav tm="0">
                                          <p:val>
                                            <p:strVal val="ppt_y"/>
                                          </p:val>
                                        </p:tav>
                                        <p:tav tm="100000">
                                          <p:val>
                                            <p:strVal val="ppt_y+.1"/>
                                          </p:val>
                                        </p:tav>
                                      </p:tavLst>
                                    </p:anim>
                                    <p:set>
                                      <p:cBhvr>
                                        <p:cTn id="19" dur="1" fill="hold">
                                          <p:stCondLst>
                                            <p:cond delay="9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8" grpId="0" animBg="1"/>
      <p:bldP spid="29"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大規模な高性能プロセッサの場合</a:t>
            </a:r>
            <a:endParaRPr kumimoji="1" lang="ja-JP" altLang="en-US" dirty="0"/>
          </a:p>
        </p:txBody>
      </p:sp>
      <p:sp>
        <p:nvSpPr>
          <p:cNvPr id="3" name="テキスト プレースホルダー 2"/>
          <p:cNvSpPr>
            <a:spLocks noGrp="1"/>
          </p:cNvSpPr>
          <p:nvPr>
            <p:ph type="body" sz="quarter" idx="10"/>
          </p:nvPr>
        </p:nvSpPr>
        <p:spPr>
          <a:xfrm>
            <a:off x="791958" y="5949335"/>
            <a:ext cx="8010089" cy="719701"/>
          </a:xfrm>
        </p:spPr>
        <p:txBody>
          <a:bodyPr/>
          <a:lstStyle/>
          <a:p>
            <a:r>
              <a:rPr kumimoji="1" lang="ja-JP" altLang="en-US" dirty="0" smtClean="0"/>
              <a:t>取り消しは最悪</a:t>
            </a:r>
            <a:r>
              <a:rPr lang="ja-JP" altLang="en-US" dirty="0" smtClean="0"/>
              <a:t>数十命令以上に</a:t>
            </a:r>
            <a:endParaRPr lang="en-US" altLang="ja-JP" dirty="0" smtClean="0"/>
          </a:p>
          <a:p>
            <a:pPr lvl="1"/>
            <a:r>
              <a:rPr kumimoji="1" lang="en-US" altLang="ja-JP" dirty="0" smtClean="0"/>
              <a:t>IBM POWER8 </a:t>
            </a:r>
            <a:r>
              <a:rPr kumimoji="1" lang="ja-JP" altLang="en-US" dirty="0" smtClean="0"/>
              <a:t>だと，</a:t>
            </a:r>
            <a:r>
              <a:rPr kumimoji="1" lang="en-US" altLang="ja-JP" dirty="0" smtClean="0"/>
              <a:t>8</a:t>
            </a:r>
            <a:r>
              <a:rPr kumimoji="1" lang="ja-JP" altLang="en-US" dirty="0" smtClean="0"/>
              <a:t>命令同時 </a:t>
            </a:r>
            <a:r>
              <a:rPr kumimoji="1" lang="en-US" altLang="ja-JP" dirty="0" smtClean="0"/>
              <a:t>× 10</a:t>
            </a:r>
            <a:r>
              <a:rPr kumimoji="1" lang="ja-JP" altLang="en-US" dirty="0" smtClean="0"/>
              <a:t>数段 </a:t>
            </a:r>
            <a:endParaRPr kumimoji="1" lang="ja-JP" altLang="en-US" sz="2000" dirty="0"/>
          </a:p>
        </p:txBody>
      </p:sp>
      <p:grpSp>
        <p:nvGrpSpPr>
          <p:cNvPr id="4" name="グループ化 3"/>
          <p:cNvGrpSpPr/>
          <p:nvPr/>
        </p:nvGrpSpPr>
        <p:grpSpPr>
          <a:xfrm>
            <a:off x="1601967" y="1574446"/>
            <a:ext cx="630007" cy="360000"/>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2" name="グループ化 291"/>
          <p:cNvGrpSpPr/>
          <p:nvPr/>
        </p:nvGrpSpPr>
        <p:grpSpPr>
          <a:xfrm>
            <a:off x="2141973" y="1574446"/>
            <a:ext cx="630007" cy="360000"/>
            <a:chOff x="971600" y="5445224"/>
            <a:chExt cx="7200800" cy="576064"/>
          </a:xfrm>
        </p:grpSpPr>
        <p:sp>
          <p:nvSpPr>
            <p:cNvPr id="293" name="平行四辺形 292"/>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4" name="平行四辺形 293"/>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5" name="グループ化 294"/>
          <p:cNvGrpSpPr/>
          <p:nvPr/>
        </p:nvGrpSpPr>
        <p:grpSpPr>
          <a:xfrm>
            <a:off x="2681979" y="1574446"/>
            <a:ext cx="630007" cy="360000"/>
            <a:chOff x="971600" y="5445224"/>
            <a:chExt cx="7200800" cy="576064"/>
          </a:xfrm>
        </p:grpSpPr>
        <p:sp>
          <p:nvSpPr>
            <p:cNvPr id="296" name="平行四辺形 295"/>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7" name="平行四辺形 296"/>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8" name="グループ化 297"/>
          <p:cNvGrpSpPr/>
          <p:nvPr/>
        </p:nvGrpSpPr>
        <p:grpSpPr>
          <a:xfrm>
            <a:off x="3221985" y="1574446"/>
            <a:ext cx="630007" cy="360000"/>
            <a:chOff x="971600" y="5445224"/>
            <a:chExt cx="7200800" cy="576064"/>
          </a:xfrm>
        </p:grpSpPr>
        <p:sp>
          <p:nvSpPr>
            <p:cNvPr id="299" name="平行四辺形 298"/>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0" name="平行四辺形 299"/>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01" name="グループ化 300"/>
          <p:cNvGrpSpPr/>
          <p:nvPr/>
        </p:nvGrpSpPr>
        <p:grpSpPr>
          <a:xfrm>
            <a:off x="3761991" y="1574446"/>
            <a:ext cx="630007" cy="360000"/>
            <a:chOff x="971600" y="5445224"/>
            <a:chExt cx="7200800" cy="576064"/>
          </a:xfrm>
        </p:grpSpPr>
        <p:sp>
          <p:nvSpPr>
            <p:cNvPr id="302" name="平行四辺形 301"/>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3" name="平行四辺形 302"/>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04" name="グループ化 303"/>
          <p:cNvGrpSpPr/>
          <p:nvPr/>
        </p:nvGrpSpPr>
        <p:grpSpPr>
          <a:xfrm>
            <a:off x="4301997" y="1574446"/>
            <a:ext cx="630007" cy="360000"/>
            <a:chOff x="971600" y="5445224"/>
            <a:chExt cx="7200800" cy="576064"/>
          </a:xfrm>
        </p:grpSpPr>
        <p:sp>
          <p:nvSpPr>
            <p:cNvPr id="305" name="平行四辺形 304"/>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6" name="平行四辺形 305"/>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07" name="グループ化 306"/>
          <p:cNvGrpSpPr/>
          <p:nvPr/>
        </p:nvGrpSpPr>
        <p:grpSpPr>
          <a:xfrm>
            <a:off x="4842003" y="1574446"/>
            <a:ext cx="630007" cy="360000"/>
            <a:chOff x="971600" y="5445224"/>
            <a:chExt cx="7200800" cy="576064"/>
          </a:xfrm>
        </p:grpSpPr>
        <p:sp>
          <p:nvSpPr>
            <p:cNvPr id="308" name="平行四辺形 307"/>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9" name="平行四辺形 308"/>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0" name="グループ化 309"/>
          <p:cNvGrpSpPr/>
          <p:nvPr/>
        </p:nvGrpSpPr>
        <p:grpSpPr>
          <a:xfrm>
            <a:off x="5382009" y="1574446"/>
            <a:ext cx="630007" cy="360000"/>
            <a:chOff x="971600" y="5445224"/>
            <a:chExt cx="7200800" cy="576064"/>
          </a:xfrm>
        </p:grpSpPr>
        <p:sp>
          <p:nvSpPr>
            <p:cNvPr id="311" name="平行四辺形 310"/>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2" name="平行四辺形 311"/>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3" name="グループ化 312"/>
          <p:cNvGrpSpPr/>
          <p:nvPr/>
        </p:nvGrpSpPr>
        <p:grpSpPr>
          <a:xfrm>
            <a:off x="5922015" y="1574446"/>
            <a:ext cx="630007" cy="360000"/>
            <a:chOff x="971600" y="5445224"/>
            <a:chExt cx="7200800" cy="576064"/>
          </a:xfrm>
        </p:grpSpPr>
        <p:sp>
          <p:nvSpPr>
            <p:cNvPr id="314" name="平行四辺形 313"/>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5" name="平行四辺形 314"/>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6" name="グループ化 315"/>
          <p:cNvGrpSpPr/>
          <p:nvPr/>
        </p:nvGrpSpPr>
        <p:grpSpPr>
          <a:xfrm>
            <a:off x="6462021" y="1574446"/>
            <a:ext cx="630007" cy="360000"/>
            <a:chOff x="971600" y="5445224"/>
            <a:chExt cx="7200800" cy="576064"/>
          </a:xfrm>
        </p:grpSpPr>
        <p:sp>
          <p:nvSpPr>
            <p:cNvPr id="317" name="平行四辺形 316"/>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8" name="平行四辺形 317"/>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9" name="グループ化 318"/>
          <p:cNvGrpSpPr/>
          <p:nvPr/>
        </p:nvGrpSpPr>
        <p:grpSpPr>
          <a:xfrm>
            <a:off x="7002027" y="1574446"/>
            <a:ext cx="630007" cy="360000"/>
            <a:chOff x="971600" y="5445224"/>
            <a:chExt cx="7200800" cy="576064"/>
          </a:xfrm>
        </p:grpSpPr>
        <p:sp>
          <p:nvSpPr>
            <p:cNvPr id="320" name="平行四辺形 319"/>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1" name="平行四辺形 320"/>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22" name="グループ化 321"/>
          <p:cNvGrpSpPr/>
          <p:nvPr/>
        </p:nvGrpSpPr>
        <p:grpSpPr>
          <a:xfrm>
            <a:off x="7542033" y="1574446"/>
            <a:ext cx="630007" cy="360000"/>
            <a:chOff x="971600" y="5445224"/>
            <a:chExt cx="7200800" cy="576064"/>
          </a:xfrm>
        </p:grpSpPr>
        <p:sp>
          <p:nvSpPr>
            <p:cNvPr id="323" name="平行四辺形 322"/>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4" name="平行四辺形 323"/>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61" name="グループ化 360"/>
          <p:cNvGrpSpPr/>
          <p:nvPr/>
        </p:nvGrpSpPr>
        <p:grpSpPr>
          <a:xfrm>
            <a:off x="1601967" y="2114452"/>
            <a:ext cx="630007" cy="360000"/>
            <a:chOff x="971600" y="5445224"/>
            <a:chExt cx="7200800" cy="576064"/>
          </a:xfrm>
        </p:grpSpPr>
        <p:sp>
          <p:nvSpPr>
            <p:cNvPr id="362" name="平行四辺形 361"/>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3" name="平行四辺形 362"/>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64" name="グループ化 363"/>
          <p:cNvGrpSpPr/>
          <p:nvPr/>
        </p:nvGrpSpPr>
        <p:grpSpPr>
          <a:xfrm>
            <a:off x="2141973" y="2114452"/>
            <a:ext cx="630007" cy="360000"/>
            <a:chOff x="971600" y="5445224"/>
            <a:chExt cx="7200800" cy="576064"/>
          </a:xfrm>
        </p:grpSpPr>
        <p:sp>
          <p:nvSpPr>
            <p:cNvPr id="365" name="平行四辺形 364"/>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6" name="平行四辺形 365"/>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67" name="グループ化 366"/>
          <p:cNvGrpSpPr/>
          <p:nvPr/>
        </p:nvGrpSpPr>
        <p:grpSpPr>
          <a:xfrm>
            <a:off x="2681979" y="2114452"/>
            <a:ext cx="630007" cy="360000"/>
            <a:chOff x="971600" y="5445224"/>
            <a:chExt cx="7200800" cy="576064"/>
          </a:xfrm>
        </p:grpSpPr>
        <p:sp>
          <p:nvSpPr>
            <p:cNvPr id="368" name="平行四辺形 367"/>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9" name="平行四辺形 368"/>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0" name="グループ化 369"/>
          <p:cNvGrpSpPr/>
          <p:nvPr/>
        </p:nvGrpSpPr>
        <p:grpSpPr>
          <a:xfrm>
            <a:off x="3221985" y="2114452"/>
            <a:ext cx="630007" cy="360000"/>
            <a:chOff x="971600" y="5445224"/>
            <a:chExt cx="7200800" cy="576064"/>
          </a:xfrm>
        </p:grpSpPr>
        <p:sp>
          <p:nvSpPr>
            <p:cNvPr id="371" name="平行四辺形 370"/>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2" name="平行四辺形 371"/>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3" name="グループ化 372"/>
          <p:cNvGrpSpPr/>
          <p:nvPr/>
        </p:nvGrpSpPr>
        <p:grpSpPr>
          <a:xfrm>
            <a:off x="3761991" y="2114452"/>
            <a:ext cx="630007" cy="360000"/>
            <a:chOff x="971600" y="5445224"/>
            <a:chExt cx="7200800" cy="576064"/>
          </a:xfrm>
        </p:grpSpPr>
        <p:sp>
          <p:nvSpPr>
            <p:cNvPr id="374" name="平行四辺形 373"/>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5" name="平行四辺形 374"/>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6" name="グループ化 375"/>
          <p:cNvGrpSpPr/>
          <p:nvPr/>
        </p:nvGrpSpPr>
        <p:grpSpPr>
          <a:xfrm>
            <a:off x="4301997" y="2114452"/>
            <a:ext cx="630007" cy="360000"/>
            <a:chOff x="971600" y="5445224"/>
            <a:chExt cx="7200800" cy="576064"/>
          </a:xfrm>
        </p:grpSpPr>
        <p:sp>
          <p:nvSpPr>
            <p:cNvPr id="377" name="平行四辺形 376"/>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8" name="平行四辺形 377"/>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9" name="グループ化 378"/>
          <p:cNvGrpSpPr/>
          <p:nvPr/>
        </p:nvGrpSpPr>
        <p:grpSpPr>
          <a:xfrm>
            <a:off x="4842003" y="2114452"/>
            <a:ext cx="630007" cy="360000"/>
            <a:chOff x="971600" y="5445224"/>
            <a:chExt cx="7200800" cy="576064"/>
          </a:xfrm>
        </p:grpSpPr>
        <p:sp>
          <p:nvSpPr>
            <p:cNvPr id="380" name="平行四辺形 379"/>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1" name="平行四辺形 380"/>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2" name="グループ化 381"/>
          <p:cNvGrpSpPr/>
          <p:nvPr/>
        </p:nvGrpSpPr>
        <p:grpSpPr>
          <a:xfrm>
            <a:off x="5382009" y="2114452"/>
            <a:ext cx="630007" cy="360000"/>
            <a:chOff x="971600" y="5445224"/>
            <a:chExt cx="7200800" cy="576064"/>
          </a:xfrm>
        </p:grpSpPr>
        <p:sp>
          <p:nvSpPr>
            <p:cNvPr id="383" name="平行四辺形 382"/>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4" name="平行四辺形 383"/>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5" name="グループ化 384"/>
          <p:cNvGrpSpPr/>
          <p:nvPr/>
        </p:nvGrpSpPr>
        <p:grpSpPr>
          <a:xfrm>
            <a:off x="5922015" y="2114452"/>
            <a:ext cx="630007" cy="360000"/>
            <a:chOff x="971600" y="5445224"/>
            <a:chExt cx="7200800" cy="576064"/>
          </a:xfrm>
        </p:grpSpPr>
        <p:sp>
          <p:nvSpPr>
            <p:cNvPr id="386" name="平行四辺形 385"/>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7" name="平行四辺形 386"/>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8" name="グループ化 387"/>
          <p:cNvGrpSpPr/>
          <p:nvPr/>
        </p:nvGrpSpPr>
        <p:grpSpPr>
          <a:xfrm>
            <a:off x="6462021" y="2114452"/>
            <a:ext cx="630007" cy="360000"/>
            <a:chOff x="971600" y="5445224"/>
            <a:chExt cx="7200800" cy="576064"/>
          </a:xfrm>
        </p:grpSpPr>
        <p:sp>
          <p:nvSpPr>
            <p:cNvPr id="389" name="平行四辺形 388"/>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0" name="平行四辺形 389"/>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91" name="グループ化 390"/>
          <p:cNvGrpSpPr/>
          <p:nvPr/>
        </p:nvGrpSpPr>
        <p:grpSpPr>
          <a:xfrm>
            <a:off x="7002027" y="2114452"/>
            <a:ext cx="630007" cy="360000"/>
            <a:chOff x="971600" y="5445224"/>
            <a:chExt cx="7200800" cy="576064"/>
          </a:xfrm>
        </p:grpSpPr>
        <p:sp>
          <p:nvSpPr>
            <p:cNvPr id="392" name="平行四辺形 391"/>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3" name="平行四辺形 392"/>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94" name="グループ化 393"/>
          <p:cNvGrpSpPr/>
          <p:nvPr/>
        </p:nvGrpSpPr>
        <p:grpSpPr>
          <a:xfrm>
            <a:off x="7542033" y="2114452"/>
            <a:ext cx="630007" cy="360000"/>
            <a:chOff x="971600" y="5445224"/>
            <a:chExt cx="7200800" cy="576064"/>
          </a:xfrm>
        </p:grpSpPr>
        <p:sp>
          <p:nvSpPr>
            <p:cNvPr id="395" name="平行四辺形 394"/>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6" name="平行四辺形 395"/>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97" name="グループ化 396"/>
          <p:cNvGrpSpPr/>
          <p:nvPr/>
        </p:nvGrpSpPr>
        <p:grpSpPr>
          <a:xfrm>
            <a:off x="1601967" y="2654458"/>
            <a:ext cx="630007" cy="360000"/>
            <a:chOff x="971600" y="5445224"/>
            <a:chExt cx="7200800" cy="576064"/>
          </a:xfrm>
        </p:grpSpPr>
        <p:sp>
          <p:nvSpPr>
            <p:cNvPr id="398" name="平行四辺形 397"/>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9" name="平行四辺形 398"/>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0" name="グループ化 399"/>
          <p:cNvGrpSpPr/>
          <p:nvPr/>
        </p:nvGrpSpPr>
        <p:grpSpPr>
          <a:xfrm>
            <a:off x="2141973" y="2654458"/>
            <a:ext cx="630007" cy="360000"/>
            <a:chOff x="971600" y="5445224"/>
            <a:chExt cx="7200800" cy="576064"/>
          </a:xfrm>
        </p:grpSpPr>
        <p:sp>
          <p:nvSpPr>
            <p:cNvPr id="401" name="平行四辺形 400"/>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2" name="平行四辺形 401"/>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3" name="グループ化 402"/>
          <p:cNvGrpSpPr/>
          <p:nvPr/>
        </p:nvGrpSpPr>
        <p:grpSpPr>
          <a:xfrm>
            <a:off x="2681979" y="2654458"/>
            <a:ext cx="630007" cy="360000"/>
            <a:chOff x="971600" y="5445224"/>
            <a:chExt cx="7200800" cy="576064"/>
          </a:xfrm>
        </p:grpSpPr>
        <p:sp>
          <p:nvSpPr>
            <p:cNvPr id="404" name="平行四辺形 403"/>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5" name="平行四辺形 404"/>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6" name="グループ化 405"/>
          <p:cNvGrpSpPr/>
          <p:nvPr/>
        </p:nvGrpSpPr>
        <p:grpSpPr>
          <a:xfrm>
            <a:off x="3221985" y="2654458"/>
            <a:ext cx="630007" cy="360000"/>
            <a:chOff x="971600" y="5445224"/>
            <a:chExt cx="7200800" cy="576064"/>
          </a:xfrm>
        </p:grpSpPr>
        <p:sp>
          <p:nvSpPr>
            <p:cNvPr id="407" name="平行四辺形 406"/>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8" name="平行四辺形 407"/>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9" name="グループ化 408"/>
          <p:cNvGrpSpPr/>
          <p:nvPr/>
        </p:nvGrpSpPr>
        <p:grpSpPr>
          <a:xfrm>
            <a:off x="3761991" y="2654458"/>
            <a:ext cx="630007" cy="360000"/>
            <a:chOff x="971600" y="5445224"/>
            <a:chExt cx="7200800" cy="576064"/>
          </a:xfrm>
        </p:grpSpPr>
        <p:sp>
          <p:nvSpPr>
            <p:cNvPr id="410" name="平行四辺形 409"/>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1" name="平行四辺形 410"/>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12" name="グループ化 411"/>
          <p:cNvGrpSpPr/>
          <p:nvPr/>
        </p:nvGrpSpPr>
        <p:grpSpPr>
          <a:xfrm>
            <a:off x="4301997" y="2654458"/>
            <a:ext cx="630007" cy="360000"/>
            <a:chOff x="971600" y="5445224"/>
            <a:chExt cx="7200800" cy="576064"/>
          </a:xfrm>
        </p:grpSpPr>
        <p:sp>
          <p:nvSpPr>
            <p:cNvPr id="413" name="平行四辺形 412"/>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4" name="平行四辺形 413"/>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15" name="グループ化 414"/>
          <p:cNvGrpSpPr/>
          <p:nvPr/>
        </p:nvGrpSpPr>
        <p:grpSpPr>
          <a:xfrm>
            <a:off x="4842003" y="2654458"/>
            <a:ext cx="630007" cy="360000"/>
            <a:chOff x="971600" y="5445224"/>
            <a:chExt cx="7200800" cy="576064"/>
          </a:xfrm>
        </p:grpSpPr>
        <p:sp>
          <p:nvSpPr>
            <p:cNvPr id="416" name="平行四辺形 415"/>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7" name="平行四辺形 416"/>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18" name="グループ化 417"/>
          <p:cNvGrpSpPr/>
          <p:nvPr/>
        </p:nvGrpSpPr>
        <p:grpSpPr>
          <a:xfrm>
            <a:off x="5382009" y="2654458"/>
            <a:ext cx="630007" cy="360000"/>
            <a:chOff x="971600" y="5445224"/>
            <a:chExt cx="7200800" cy="576064"/>
          </a:xfrm>
        </p:grpSpPr>
        <p:sp>
          <p:nvSpPr>
            <p:cNvPr id="419" name="平行四辺形 418"/>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0" name="平行四辺形 419"/>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21" name="グループ化 420"/>
          <p:cNvGrpSpPr/>
          <p:nvPr/>
        </p:nvGrpSpPr>
        <p:grpSpPr>
          <a:xfrm>
            <a:off x="5922015" y="2654458"/>
            <a:ext cx="630007" cy="360000"/>
            <a:chOff x="971600" y="5445224"/>
            <a:chExt cx="7200800" cy="576064"/>
          </a:xfrm>
        </p:grpSpPr>
        <p:sp>
          <p:nvSpPr>
            <p:cNvPr id="422" name="平行四辺形 421"/>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3" name="平行四辺形 422"/>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24" name="グループ化 423"/>
          <p:cNvGrpSpPr/>
          <p:nvPr/>
        </p:nvGrpSpPr>
        <p:grpSpPr>
          <a:xfrm>
            <a:off x="6462021" y="2654458"/>
            <a:ext cx="630007" cy="360000"/>
            <a:chOff x="971600" y="5445224"/>
            <a:chExt cx="7200800" cy="576064"/>
          </a:xfrm>
        </p:grpSpPr>
        <p:sp>
          <p:nvSpPr>
            <p:cNvPr id="425" name="平行四辺形 424"/>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6" name="平行四辺形 425"/>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27" name="グループ化 426"/>
          <p:cNvGrpSpPr/>
          <p:nvPr/>
        </p:nvGrpSpPr>
        <p:grpSpPr>
          <a:xfrm>
            <a:off x="7002027" y="2654458"/>
            <a:ext cx="630007" cy="360000"/>
            <a:chOff x="971600" y="5445224"/>
            <a:chExt cx="7200800" cy="576064"/>
          </a:xfrm>
        </p:grpSpPr>
        <p:sp>
          <p:nvSpPr>
            <p:cNvPr id="428" name="平行四辺形 427"/>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9" name="平行四辺形 428"/>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0" name="グループ化 429"/>
          <p:cNvGrpSpPr/>
          <p:nvPr/>
        </p:nvGrpSpPr>
        <p:grpSpPr>
          <a:xfrm>
            <a:off x="7542033" y="2654458"/>
            <a:ext cx="630007" cy="360000"/>
            <a:chOff x="971600" y="5445224"/>
            <a:chExt cx="7200800" cy="576064"/>
          </a:xfrm>
        </p:grpSpPr>
        <p:sp>
          <p:nvSpPr>
            <p:cNvPr id="431" name="平行四辺形 430"/>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2" name="平行四辺形 431"/>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3" name="グループ化 432"/>
          <p:cNvGrpSpPr/>
          <p:nvPr/>
        </p:nvGrpSpPr>
        <p:grpSpPr>
          <a:xfrm>
            <a:off x="1601967" y="3194464"/>
            <a:ext cx="630007" cy="360000"/>
            <a:chOff x="971600" y="5445224"/>
            <a:chExt cx="7200800" cy="576064"/>
          </a:xfrm>
        </p:grpSpPr>
        <p:sp>
          <p:nvSpPr>
            <p:cNvPr id="434" name="平行四辺形 433"/>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5" name="平行四辺形 434"/>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6" name="グループ化 435"/>
          <p:cNvGrpSpPr/>
          <p:nvPr/>
        </p:nvGrpSpPr>
        <p:grpSpPr>
          <a:xfrm>
            <a:off x="2141973" y="3194464"/>
            <a:ext cx="630007" cy="360000"/>
            <a:chOff x="971600" y="5445224"/>
            <a:chExt cx="7200800" cy="576064"/>
          </a:xfrm>
        </p:grpSpPr>
        <p:sp>
          <p:nvSpPr>
            <p:cNvPr id="437" name="平行四辺形 436"/>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8" name="平行四辺形 437"/>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9" name="グループ化 438"/>
          <p:cNvGrpSpPr/>
          <p:nvPr/>
        </p:nvGrpSpPr>
        <p:grpSpPr>
          <a:xfrm>
            <a:off x="2681979" y="3194464"/>
            <a:ext cx="630007" cy="360000"/>
            <a:chOff x="971600" y="5445224"/>
            <a:chExt cx="7200800" cy="576064"/>
          </a:xfrm>
        </p:grpSpPr>
        <p:sp>
          <p:nvSpPr>
            <p:cNvPr id="440" name="平行四辺形 439"/>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41" name="平行四辺形 440"/>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42" name="グループ化 441"/>
          <p:cNvGrpSpPr/>
          <p:nvPr/>
        </p:nvGrpSpPr>
        <p:grpSpPr>
          <a:xfrm>
            <a:off x="3221985" y="3194464"/>
            <a:ext cx="630007" cy="360000"/>
            <a:chOff x="971600" y="5445224"/>
            <a:chExt cx="7200800" cy="576064"/>
          </a:xfrm>
        </p:grpSpPr>
        <p:sp>
          <p:nvSpPr>
            <p:cNvPr id="443" name="平行四辺形 442"/>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44" name="平行四辺形 443"/>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45" name="グループ化 444"/>
          <p:cNvGrpSpPr/>
          <p:nvPr/>
        </p:nvGrpSpPr>
        <p:grpSpPr>
          <a:xfrm>
            <a:off x="3761991" y="3194464"/>
            <a:ext cx="630007" cy="360000"/>
            <a:chOff x="971600" y="5445224"/>
            <a:chExt cx="7200800" cy="576064"/>
          </a:xfrm>
        </p:grpSpPr>
        <p:sp>
          <p:nvSpPr>
            <p:cNvPr id="446" name="平行四辺形 445"/>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47" name="平行四辺形 446"/>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48" name="グループ化 447"/>
          <p:cNvGrpSpPr/>
          <p:nvPr/>
        </p:nvGrpSpPr>
        <p:grpSpPr>
          <a:xfrm>
            <a:off x="4301997" y="3194464"/>
            <a:ext cx="630007" cy="360000"/>
            <a:chOff x="971600" y="5445224"/>
            <a:chExt cx="7200800" cy="576064"/>
          </a:xfrm>
        </p:grpSpPr>
        <p:sp>
          <p:nvSpPr>
            <p:cNvPr id="449" name="平行四辺形 448"/>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0" name="平行四辺形 449"/>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51" name="グループ化 450"/>
          <p:cNvGrpSpPr/>
          <p:nvPr/>
        </p:nvGrpSpPr>
        <p:grpSpPr>
          <a:xfrm>
            <a:off x="4842003" y="3194464"/>
            <a:ext cx="630007" cy="360000"/>
            <a:chOff x="971600" y="5445224"/>
            <a:chExt cx="7200800" cy="576064"/>
          </a:xfrm>
        </p:grpSpPr>
        <p:sp>
          <p:nvSpPr>
            <p:cNvPr id="452" name="平行四辺形 451"/>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3" name="平行四辺形 452"/>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54" name="グループ化 453"/>
          <p:cNvGrpSpPr/>
          <p:nvPr/>
        </p:nvGrpSpPr>
        <p:grpSpPr>
          <a:xfrm>
            <a:off x="5382009" y="3194464"/>
            <a:ext cx="630007" cy="360000"/>
            <a:chOff x="971600" y="5445224"/>
            <a:chExt cx="7200800" cy="576064"/>
          </a:xfrm>
        </p:grpSpPr>
        <p:sp>
          <p:nvSpPr>
            <p:cNvPr id="455" name="平行四辺形 454"/>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6" name="平行四辺形 455"/>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57" name="グループ化 456"/>
          <p:cNvGrpSpPr/>
          <p:nvPr/>
        </p:nvGrpSpPr>
        <p:grpSpPr>
          <a:xfrm>
            <a:off x="5922015" y="3194464"/>
            <a:ext cx="630007" cy="360000"/>
            <a:chOff x="971600" y="5445224"/>
            <a:chExt cx="7200800" cy="576064"/>
          </a:xfrm>
        </p:grpSpPr>
        <p:sp>
          <p:nvSpPr>
            <p:cNvPr id="458" name="平行四辺形 457"/>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9" name="平行四辺形 458"/>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0" name="グループ化 459"/>
          <p:cNvGrpSpPr/>
          <p:nvPr/>
        </p:nvGrpSpPr>
        <p:grpSpPr>
          <a:xfrm>
            <a:off x="6462021" y="3194464"/>
            <a:ext cx="630007" cy="360000"/>
            <a:chOff x="971600" y="5445224"/>
            <a:chExt cx="7200800" cy="576064"/>
          </a:xfrm>
        </p:grpSpPr>
        <p:sp>
          <p:nvSpPr>
            <p:cNvPr id="461" name="平行四辺形 460"/>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2" name="平行四辺形 461"/>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3" name="グループ化 462"/>
          <p:cNvGrpSpPr/>
          <p:nvPr/>
        </p:nvGrpSpPr>
        <p:grpSpPr>
          <a:xfrm>
            <a:off x="7002027" y="3194464"/>
            <a:ext cx="630007" cy="360000"/>
            <a:chOff x="971600" y="5445224"/>
            <a:chExt cx="7200800" cy="576064"/>
          </a:xfrm>
        </p:grpSpPr>
        <p:sp>
          <p:nvSpPr>
            <p:cNvPr id="464" name="平行四辺形 463"/>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5" name="平行四辺形 464"/>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6" name="グループ化 465"/>
          <p:cNvGrpSpPr/>
          <p:nvPr/>
        </p:nvGrpSpPr>
        <p:grpSpPr>
          <a:xfrm>
            <a:off x="7542033" y="3194464"/>
            <a:ext cx="630007" cy="360000"/>
            <a:chOff x="971600" y="5445224"/>
            <a:chExt cx="7200800" cy="576064"/>
          </a:xfrm>
        </p:grpSpPr>
        <p:sp>
          <p:nvSpPr>
            <p:cNvPr id="467" name="平行四辺形 466"/>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8" name="平行四辺形 467"/>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9" name="グループ化 468"/>
          <p:cNvGrpSpPr/>
          <p:nvPr/>
        </p:nvGrpSpPr>
        <p:grpSpPr>
          <a:xfrm>
            <a:off x="1601967" y="3699007"/>
            <a:ext cx="630007" cy="360000"/>
            <a:chOff x="971600" y="5445224"/>
            <a:chExt cx="7200800" cy="576064"/>
          </a:xfrm>
        </p:grpSpPr>
        <p:sp>
          <p:nvSpPr>
            <p:cNvPr id="470" name="平行四辺形 469"/>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1" name="平行四辺形 470"/>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72" name="グループ化 471"/>
          <p:cNvGrpSpPr/>
          <p:nvPr/>
        </p:nvGrpSpPr>
        <p:grpSpPr>
          <a:xfrm>
            <a:off x="2141973" y="3699007"/>
            <a:ext cx="630007" cy="360000"/>
            <a:chOff x="971600" y="5445224"/>
            <a:chExt cx="7200800" cy="576064"/>
          </a:xfrm>
        </p:grpSpPr>
        <p:sp>
          <p:nvSpPr>
            <p:cNvPr id="473" name="平行四辺形 472"/>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4" name="平行四辺形 473"/>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75" name="グループ化 474"/>
          <p:cNvGrpSpPr/>
          <p:nvPr/>
        </p:nvGrpSpPr>
        <p:grpSpPr>
          <a:xfrm>
            <a:off x="2681979" y="3699007"/>
            <a:ext cx="630007" cy="360000"/>
            <a:chOff x="971600" y="5445224"/>
            <a:chExt cx="7200800" cy="576064"/>
          </a:xfrm>
        </p:grpSpPr>
        <p:sp>
          <p:nvSpPr>
            <p:cNvPr id="476" name="平行四辺形 475"/>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7" name="平行四辺形 476"/>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78" name="グループ化 477"/>
          <p:cNvGrpSpPr/>
          <p:nvPr/>
        </p:nvGrpSpPr>
        <p:grpSpPr>
          <a:xfrm>
            <a:off x="3221985" y="3699007"/>
            <a:ext cx="630007" cy="360000"/>
            <a:chOff x="971600" y="5445224"/>
            <a:chExt cx="7200800" cy="576064"/>
          </a:xfrm>
        </p:grpSpPr>
        <p:sp>
          <p:nvSpPr>
            <p:cNvPr id="479" name="平行四辺形 478"/>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0" name="平行四辺形 479"/>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81" name="グループ化 480"/>
          <p:cNvGrpSpPr/>
          <p:nvPr/>
        </p:nvGrpSpPr>
        <p:grpSpPr>
          <a:xfrm>
            <a:off x="3761991" y="3699007"/>
            <a:ext cx="630007" cy="360000"/>
            <a:chOff x="971600" y="5445224"/>
            <a:chExt cx="7200800" cy="576064"/>
          </a:xfrm>
        </p:grpSpPr>
        <p:sp>
          <p:nvSpPr>
            <p:cNvPr id="482" name="平行四辺形 481"/>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3" name="平行四辺形 482"/>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84" name="グループ化 483"/>
          <p:cNvGrpSpPr/>
          <p:nvPr/>
        </p:nvGrpSpPr>
        <p:grpSpPr>
          <a:xfrm>
            <a:off x="4301997" y="3699007"/>
            <a:ext cx="630007" cy="360000"/>
            <a:chOff x="971600" y="5445224"/>
            <a:chExt cx="7200800" cy="576064"/>
          </a:xfrm>
        </p:grpSpPr>
        <p:sp>
          <p:nvSpPr>
            <p:cNvPr id="485" name="平行四辺形 484"/>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6" name="平行四辺形 485"/>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87" name="グループ化 486"/>
          <p:cNvGrpSpPr/>
          <p:nvPr/>
        </p:nvGrpSpPr>
        <p:grpSpPr>
          <a:xfrm>
            <a:off x="4842003" y="3699007"/>
            <a:ext cx="630007" cy="360000"/>
            <a:chOff x="971600" y="5445224"/>
            <a:chExt cx="7200800" cy="576064"/>
          </a:xfrm>
        </p:grpSpPr>
        <p:sp>
          <p:nvSpPr>
            <p:cNvPr id="488" name="平行四辺形 487"/>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9" name="平行四辺形 488"/>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0" name="グループ化 489"/>
          <p:cNvGrpSpPr/>
          <p:nvPr/>
        </p:nvGrpSpPr>
        <p:grpSpPr>
          <a:xfrm>
            <a:off x="5382009" y="3699007"/>
            <a:ext cx="630007" cy="360000"/>
            <a:chOff x="971600" y="5445224"/>
            <a:chExt cx="7200800" cy="576064"/>
          </a:xfrm>
        </p:grpSpPr>
        <p:sp>
          <p:nvSpPr>
            <p:cNvPr id="491" name="平行四辺形 490"/>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92" name="平行四辺形 491"/>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3" name="グループ化 492"/>
          <p:cNvGrpSpPr/>
          <p:nvPr/>
        </p:nvGrpSpPr>
        <p:grpSpPr>
          <a:xfrm>
            <a:off x="5922015" y="3699007"/>
            <a:ext cx="630007" cy="360000"/>
            <a:chOff x="971600" y="5445224"/>
            <a:chExt cx="7200800" cy="576064"/>
          </a:xfrm>
        </p:grpSpPr>
        <p:sp>
          <p:nvSpPr>
            <p:cNvPr id="494" name="平行四辺形 493"/>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95" name="平行四辺形 494"/>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6" name="グループ化 495"/>
          <p:cNvGrpSpPr/>
          <p:nvPr/>
        </p:nvGrpSpPr>
        <p:grpSpPr>
          <a:xfrm>
            <a:off x="6462021" y="3699007"/>
            <a:ext cx="630007" cy="360000"/>
            <a:chOff x="971600" y="5445224"/>
            <a:chExt cx="7200800" cy="576064"/>
          </a:xfrm>
        </p:grpSpPr>
        <p:sp>
          <p:nvSpPr>
            <p:cNvPr id="497" name="平行四辺形 496"/>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98" name="平行四辺形 497"/>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9" name="グループ化 498"/>
          <p:cNvGrpSpPr/>
          <p:nvPr/>
        </p:nvGrpSpPr>
        <p:grpSpPr>
          <a:xfrm>
            <a:off x="7002027" y="3699007"/>
            <a:ext cx="630007" cy="360000"/>
            <a:chOff x="971600" y="5445224"/>
            <a:chExt cx="7200800" cy="576064"/>
          </a:xfrm>
        </p:grpSpPr>
        <p:sp>
          <p:nvSpPr>
            <p:cNvPr id="500" name="平行四辺形 499"/>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1" name="平行四辺形 500"/>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2" name="グループ化 501"/>
          <p:cNvGrpSpPr/>
          <p:nvPr/>
        </p:nvGrpSpPr>
        <p:grpSpPr>
          <a:xfrm>
            <a:off x="7542033" y="3699007"/>
            <a:ext cx="630007" cy="360000"/>
            <a:chOff x="971600" y="5445224"/>
            <a:chExt cx="7200800" cy="576064"/>
          </a:xfrm>
        </p:grpSpPr>
        <p:sp>
          <p:nvSpPr>
            <p:cNvPr id="503" name="平行四辺形 502"/>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4" name="平行四辺形 503"/>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5" name="グループ化 504"/>
          <p:cNvGrpSpPr/>
          <p:nvPr/>
        </p:nvGrpSpPr>
        <p:grpSpPr>
          <a:xfrm>
            <a:off x="1601967" y="4239013"/>
            <a:ext cx="630007" cy="360000"/>
            <a:chOff x="971600" y="5445224"/>
            <a:chExt cx="7200800" cy="576064"/>
          </a:xfrm>
        </p:grpSpPr>
        <p:sp>
          <p:nvSpPr>
            <p:cNvPr id="506" name="平行四辺形 505"/>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7" name="平行四辺形 506"/>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8" name="グループ化 507"/>
          <p:cNvGrpSpPr/>
          <p:nvPr/>
        </p:nvGrpSpPr>
        <p:grpSpPr>
          <a:xfrm>
            <a:off x="2141973" y="4239013"/>
            <a:ext cx="630007" cy="360000"/>
            <a:chOff x="971600" y="5445224"/>
            <a:chExt cx="7200800" cy="576064"/>
          </a:xfrm>
        </p:grpSpPr>
        <p:sp>
          <p:nvSpPr>
            <p:cNvPr id="509" name="平行四辺形 508"/>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0" name="平行四辺形 509"/>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11" name="グループ化 510"/>
          <p:cNvGrpSpPr/>
          <p:nvPr/>
        </p:nvGrpSpPr>
        <p:grpSpPr>
          <a:xfrm>
            <a:off x="2681979" y="4239013"/>
            <a:ext cx="630007" cy="360000"/>
            <a:chOff x="971600" y="5445224"/>
            <a:chExt cx="7200800" cy="576064"/>
          </a:xfrm>
        </p:grpSpPr>
        <p:sp>
          <p:nvSpPr>
            <p:cNvPr id="512" name="平行四辺形 511"/>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3" name="平行四辺形 512"/>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14" name="グループ化 513"/>
          <p:cNvGrpSpPr/>
          <p:nvPr/>
        </p:nvGrpSpPr>
        <p:grpSpPr>
          <a:xfrm>
            <a:off x="3221985" y="4239013"/>
            <a:ext cx="630007" cy="360000"/>
            <a:chOff x="971600" y="5445224"/>
            <a:chExt cx="7200800" cy="576064"/>
          </a:xfrm>
        </p:grpSpPr>
        <p:sp>
          <p:nvSpPr>
            <p:cNvPr id="515" name="平行四辺形 514"/>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6" name="平行四辺形 515"/>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17" name="グループ化 516"/>
          <p:cNvGrpSpPr/>
          <p:nvPr/>
        </p:nvGrpSpPr>
        <p:grpSpPr>
          <a:xfrm>
            <a:off x="3761991" y="4239013"/>
            <a:ext cx="630007" cy="360000"/>
            <a:chOff x="971600" y="5445224"/>
            <a:chExt cx="7200800" cy="576064"/>
          </a:xfrm>
        </p:grpSpPr>
        <p:sp>
          <p:nvSpPr>
            <p:cNvPr id="518" name="平行四辺形 517"/>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9" name="平行四辺形 518"/>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0" name="グループ化 519"/>
          <p:cNvGrpSpPr/>
          <p:nvPr/>
        </p:nvGrpSpPr>
        <p:grpSpPr>
          <a:xfrm>
            <a:off x="4301997" y="4239013"/>
            <a:ext cx="630007" cy="360000"/>
            <a:chOff x="971600" y="5445224"/>
            <a:chExt cx="7200800" cy="576064"/>
          </a:xfrm>
        </p:grpSpPr>
        <p:sp>
          <p:nvSpPr>
            <p:cNvPr id="521" name="平行四辺形 520"/>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2" name="平行四辺形 521"/>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3" name="グループ化 522"/>
          <p:cNvGrpSpPr/>
          <p:nvPr/>
        </p:nvGrpSpPr>
        <p:grpSpPr>
          <a:xfrm>
            <a:off x="4842003" y="4239013"/>
            <a:ext cx="630007" cy="360000"/>
            <a:chOff x="971600" y="5445224"/>
            <a:chExt cx="7200800" cy="576064"/>
          </a:xfrm>
        </p:grpSpPr>
        <p:sp>
          <p:nvSpPr>
            <p:cNvPr id="524" name="平行四辺形 523"/>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5" name="平行四辺形 524"/>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6" name="グループ化 525"/>
          <p:cNvGrpSpPr/>
          <p:nvPr/>
        </p:nvGrpSpPr>
        <p:grpSpPr>
          <a:xfrm>
            <a:off x="5382009" y="4239013"/>
            <a:ext cx="630007" cy="360000"/>
            <a:chOff x="971600" y="5445224"/>
            <a:chExt cx="7200800" cy="576064"/>
          </a:xfrm>
        </p:grpSpPr>
        <p:sp>
          <p:nvSpPr>
            <p:cNvPr id="527" name="平行四辺形 526"/>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8" name="平行四辺形 527"/>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9" name="グループ化 528"/>
          <p:cNvGrpSpPr/>
          <p:nvPr/>
        </p:nvGrpSpPr>
        <p:grpSpPr>
          <a:xfrm>
            <a:off x="5922015" y="4239013"/>
            <a:ext cx="630007" cy="360000"/>
            <a:chOff x="971600" y="5445224"/>
            <a:chExt cx="7200800" cy="576064"/>
          </a:xfrm>
        </p:grpSpPr>
        <p:sp>
          <p:nvSpPr>
            <p:cNvPr id="530" name="平行四辺形 529"/>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1" name="平行四辺形 530"/>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32" name="グループ化 531"/>
          <p:cNvGrpSpPr/>
          <p:nvPr/>
        </p:nvGrpSpPr>
        <p:grpSpPr>
          <a:xfrm>
            <a:off x="6462021" y="4239013"/>
            <a:ext cx="630007" cy="360000"/>
            <a:chOff x="971600" y="5445224"/>
            <a:chExt cx="7200800" cy="576064"/>
          </a:xfrm>
        </p:grpSpPr>
        <p:sp>
          <p:nvSpPr>
            <p:cNvPr id="533" name="平行四辺形 532"/>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4" name="平行四辺形 533"/>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35" name="グループ化 534"/>
          <p:cNvGrpSpPr/>
          <p:nvPr/>
        </p:nvGrpSpPr>
        <p:grpSpPr>
          <a:xfrm>
            <a:off x="7002027" y="4239013"/>
            <a:ext cx="630007" cy="360000"/>
            <a:chOff x="971600" y="5445224"/>
            <a:chExt cx="7200800" cy="576064"/>
          </a:xfrm>
        </p:grpSpPr>
        <p:sp>
          <p:nvSpPr>
            <p:cNvPr id="536" name="平行四辺形 535"/>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7" name="平行四辺形 536"/>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38" name="グループ化 537"/>
          <p:cNvGrpSpPr/>
          <p:nvPr/>
        </p:nvGrpSpPr>
        <p:grpSpPr>
          <a:xfrm>
            <a:off x="7542033" y="4239013"/>
            <a:ext cx="630007" cy="360000"/>
            <a:chOff x="971600" y="5445224"/>
            <a:chExt cx="7200800" cy="576064"/>
          </a:xfrm>
        </p:grpSpPr>
        <p:sp>
          <p:nvSpPr>
            <p:cNvPr id="539" name="平行四辺形 538"/>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0" name="平行四辺形 539"/>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41" name="グループ化 540"/>
          <p:cNvGrpSpPr/>
          <p:nvPr/>
        </p:nvGrpSpPr>
        <p:grpSpPr>
          <a:xfrm>
            <a:off x="1601967" y="4779019"/>
            <a:ext cx="630007" cy="360000"/>
            <a:chOff x="971600" y="5445224"/>
            <a:chExt cx="7200800" cy="576064"/>
          </a:xfrm>
        </p:grpSpPr>
        <p:sp>
          <p:nvSpPr>
            <p:cNvPr id="542" name="平行四辺形 541"/>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3" name="平行四辺形 542"/>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44" name="グループ化 543"/>
          <p:cNvGrpSpPr/>
          <p:nvPr/>
        </p:nvGrpSpPr>
        <p:grpSpPr>
          <a:xfrm>
            <a:off x="2141973" y="4779019"/>
            <a:ext cx="630007" cy="360000"/>
            <a:chOff x="971600" y="5445224"/>
            <a:chExt cx="7200800" cy="576064"/>
          </a:xfrm>
        </p:grpSpPr>
        <p:sp>
          <p:nvSpPr>
            <p:cNvPr id="545" name="平行四辺形 544"/>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6" name="平行四辺形 545"/>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47" name="グループ化 546"/>
          <p:cNvGrpSpPr/>
          <p:nvPr/>
        </p:nvGrpSpPr>
        <p:grpSpPr>
          <a:xfrm>
            <a:off x="2681979" y="4779019"/>
            <a:ext cx="630007" cy="360000"/>
            <a:chOff x="971600" y="5445224"/>
            <a:chExt cx="7200800" cy="576064"/>
          </a:xfrm>
        </p:grpSpPr>
        <p:sp>
          <p:nvSpPr>
            <p:cNvPr id="548" name="平行四辺形 547"/>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9" name="平行四辺形 548"/>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0" name="グループ化 549"/>
          <p:cNvGrpSpPr/>
          <p:nvPr/>
        </p:nvGrpSpPr>
        <p:grpSpPr>
          <a:xfrm>
            <a:off x="3221985" y="4779019"/>
            <a:ext cx="630007" cy="360000"/>
            <a:chOff x="971600" y="5445224"/>
            <a:chExt cx="7200800" cy="576064"/>
          </a:xfrm>
        </p:grpSpPr>
        <p:sp>
          <p:nvSpPr>
            <p:cNvPr id="551" name="平行四辺形 550"/>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52" name="平行四辺形 551"/>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3" name="グループ化 552"/>
          <p:cNvGrpSpPr/>
          <p:nvPr/>
        </p:nvGrpSpPr>
        <p:grpSpPr>
          <a:xfrm>
            <a:off x="3761991" y="4779019"/>
            <a:ext cx="630007" cy="360000"/>
            <a:chOff x="971600" y="5445224"/>
            <a:chExt cx="7200800" cy="576064"/>
          </a:xfrm>
        </p:grpSpPr>
        <p:sp>
          <p:nvSpPr>
            <p:cNvPr id="554" name="平行四辺形 553"/>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55" name="平行四辺形 554"/>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6" name="グループ化 555"/>
          <p:cNvGrpSpPr/>
          <p:nvPr/>
        </p:nvGrpSpPr>
        <p:grpSpPr>
          <a:xfrm>
            <a:off x="4301997" y="4779019"/>
            <a:ext cx="630007" cy="360000"/>
            <a:chOff x="971600" y="5445224"/>
            <a:chExt cx="7200800" cy="576064"/>
          </a:xfrm>
        </p:grpSpPr>
        <p:sp>
          <p:nvSpPr>
            <p:cNvPr id="557" name="平行四辺形 556"/>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58" name="平行四辺形 557"/>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9" name="グループ化 558"/>
          <p:cNvGrpSpPr/>
          <p:nvPr/>
        </p:nvGrpSpPr>
        <p:grpSpPr>
          <a:xfrm>
            <a:off x="4842003" y="4779019"/>
            <a:ext cx="630007" cy="360000"/>
            <a:chOff x="971600" y="5445224"/>
            <a:chExt cx="7200800" cy="576064"/>
          </a:xfrm>
        </p:grpSpPr>
        <p:sp>
          <p:nvSpPr>
            <p:cNvPr id="560" name="平行四辺形 559"/>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61" name="平行四辺形 560"/>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2" name="グループ化 561"/>
          <p:cNvGrpSpPr/>
          <p:nvPr/>
        </p:nvGrpSpPr>
        <p:grpSpPr>
          <a:xfrm>
            <a:off x="5382009" y="4779019"/>
            <a:ext cx="630007" cy="360000"/>
            <a:chOff x="971600" y="5445224"/>
            <a:chExt cx="7200800" cy="576064"/>
          </a:xfrm>
        </p:grpSpPr>
        <p:sp>
          <p:nvSpPr>
            <p:cNvPr id="563" name="平行四辺形 562"/>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64" name="平行四辺形 563"/>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5" name="グループ化 564"/>
          <p:cNvGrpSpPr/>
          <p:nvPr/>
        </p:nvGrpSpPr>
        <p:grpSpPr>
          <a:xfrm>
            <a:off x="5922015" y="4779019"/>
            <a:ext cx="630007" cy="360000"/>
            <a:chOff x="971600" y="5445224"/>
            <a:chExt cx="7200800" cy="576064"/>
          </a:xfrm>
        </p:grpSpPr>
        <p:sp>
          <p:nvSpPr>
            <p:cNvPr id="566" name="平行四辺形 565"/>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67" name="平行四辺形 566"/>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8" name="グループ化 567"/>
          <p:cNvGrpSpPr/>
          <p:nvPr/>
        </p:nvGrpSpPr>
        <p:grpSpPr>
          <a:xfrm>
            <a:off x="6462021" y="4779019"/>
            <a:ext cx="630007" cy="360000"/>
            <a:chOff x="971600" y="5445224"/>
            <a:chExt cx="7200800" cy="576064"/>
          </a:xfrm>
        </p:grpSpPr>
        <p:sp>
          <p:nvSpPr>
            <p:cNvPr id="569" name="平行四辺形 568"/>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0" name="平行四辺形 569"/>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71" name="グループ化 570"/>
          <p:cNvGrpSpPr/>
          <p:nvPr/>
        </p:nvGrpSpPr>
        <p:grpSpPr>
          <a:xfrm>
            <a:off x="7002027" y="4779019"/>
            <a:ext cx="630007" cy="360000"/>
            <a:chOff x="971600" y="5445224"/>
            <a:chExt cx="7200800" cy="576064"/>
          </a:xfrm>
        </p:grpSpPr>
        <p:sp>
          <p:nvSpPr>
            <p:cNvPr id="572" name="平行四辺形 571"/>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3" name="平行四辺形 572"/>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74" name="グループ化 573"/>
          <p:cNvGrpSpPr/>
          <p:nvPr/>
        </p:nvGrpSpPr>
        <p:grpSpPr>
          <a:xfrm>
            <a:off x="7542033" y="4779019"/>
            <a:ext cx="630007" cy="360000"/>
            <a:chOff x="971600" y="5445224"/>
            <a:chExt cx="7200800" cy="576064"/>
          </a:xfrm>
        </p:grpSpPr>
        <p:sp>
          <p:nvSpPr>
            <p:cNvPr id="575" name="平行四辺形 574"/>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6" name="平行四辺形 575"/>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77" name="グループ化 576"/>
          <p:cNvGrpSpPr/>
          <p:nvPr/>
        </p:nvGrpSpPr>
        <p:grpSpPr>
          <a:xfrm>
            <a:off x="1601967" y="5319025"/>
            <a:ext cx="630007" cy="360000"/>
            <a:chOff x="971600" y="5445224"/>
            <a:chExt cx="7200800" cy="576064"/>
          </a:xfrm>
        </p:grpSpPr>
        <p:sp>
          <p:nvSpPr>
            <p:cNvPr id="578" name="平行四辺形 577"/>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9" name="平行四辺形 578"/>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0" name="グループ化 579"/>
          <p:cNvGrpSpPr/>
          <p:nvPr/>
        </p:nvGrpSpPr>
        <p:grpSpPr>
          <a:xfrm>
            <a:off x="2141973" y="5319025"/>
            <a:ext cx="630007" cy="360000"/>
            <a:chOff x="971600" y="5445224"/>
            <a:chExt cx="7200800" cy="576064"/>
          </a:xfrm>
        </p:grpSpPr>
        <p:sp>
          <p:nvSpPr>
            <p:cNvPr id="581" name="平行四辺形 580"/>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2" name="平行四辺形 581"/>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3" name="グループ化 582"/>
          <p:cNvGrpSpPr/>
          <p:nvPr/>
        </p:nvGrpSpPr>
        <p:grpSpPr>
          <a:xfrm>
            <a:off x="2681979" y="5319025"/>
            <a:ext cx="630007" cy="360000"/>
            <a:chOff x="971600" y="5445224"/>
            <a:chExt cx="7200800" cy="576064"/>
          </a:xfrm>
        </p:grpSpPr>
        <p:sp>
          <p:nvSpPr>
            <p:cNvPr id="584" name="平行四辺形 583"/>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5" name="平行四辺形 584"/>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6" name="グループ化 585"/>
          <p:cNvGrpSpPr/>
          <p:nvPr/>
        </p:nvGrpSpPr>
        <p:grpSpPr>
          <a:xfrm>
            <a:off x="3221985" y="5319025"/>
            <a:ext cx="630007" cy="360000"/>
            <a:chOff x="971600" y="5445224"/>
            <a:chExt cx="7200800" cy="576064"/>
          </a:xfrm>
        </p:grpSpPr>
        <p:sp>
          <p:nvSpPr>
            <p:cNvPr id="587" name="平行四辺形 586"/>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8" name="平行四辺形 587"/>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9" name="グループ化 588"/>
          <p:cNvGrpSpPr/>
          <p:nvPr/>
        </p:nvGrpSpPr>
        <p:grpSpPr>
          <a:xfrm>
            <a:off x="3761991" y="5319025"/>
            <a:ext cx="630007" cy="360000"/>
            <a:chOff x="971600" y="5445224"/>
            <a:chExt cx="7200800" cy="576064"/>
          </a:xfrm>
        </p:grpSpPr>
        <p:sp>
          <p:nvSpPr>
            <p:cNvPr id="590" name="平行四辺形 589"/>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91" name="平行四辺形 590"/>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92" name="グループ化 591"/>
          <p:cNvGrpSpPr/>
          <p:nvPr/>
        </p:nvGrpSpPr>
        <p:grpSpPr>
          <a:xfrm>
            <a:off x="4301997" y="5319025"/>
            <a:ext cx="630007" cy="360000"/>
            <a:chOff x="971600" y="5445224"/>
            <a:chExt cx="7200800" cy="576064"/>
          </a:xfrm>
        </p:grpSpPr>
        <p:sp>
          <p:nvSpPr>
            <p:cNvPr id="593" name="平行四辺形 592"/>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94" name="平行四辺形 593"/>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95" name="グループ化 594"/>
          <p:cNvGrpSpPr/>
          <p:nvPr/>
        </p:nvGrpSpPr>
        <p:grpSpPr>
          <a:xfrm>
            <a:off x="4842003" y="5319025"/>
            <a:ext cx="630007" cy="360000"/>
            <a:chOff x="971600" y="5445224"/>
            <a:chExt cx="7200800" cy="576064"/>
          </a:xfrm>
        </p:grpSpPr>
        <p:sp>
          <p:nvSpPr>
            <p:cNvPr id="596" name="平行四辺形 595"/>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97" name="平行四辺形 596"/>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98" name="グループ化 597"/>
          <p:cNvGrpSpPr/>
          <p:nvPr/>
        </p:nvGrpSpPr>
        <p:grpSpPr>
          <a:xfrm>
            <a:off x="5382009" y="5319025"/>
            <a:ext cx="630007" cy="360000"/>
            <a:chOff x="971600" y="5445224"/>
            <a:chExt cx="7200800" cy="576064"/>
          </a:xfrm>
        </p:grpSpPr>
        <p:sp>
          <p:nvSpPr>
            <p:cNvPr id="599" name="平行四辺形 598"/>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0" name="平行四辺形 599"/>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01" name="グループ化 600"/>
          <p:cNvGrpSpPr/>
          <p:nvPr/>
        </p:nvGrpSpPr>
        <p:grpSpPr>
          <a:xfrm>
            <a:off x="5922015" y="5319025"/>
            <a:ext cx="630007" cy="360000"/>
            <a:chOff x="971600" y="5445224"/>
            <a:chExt cx="7200800" cy="576064"/>
          </a:xfrm>
        </p:grpSpPr>
        <p:sp>
          <p:nvSpPr>
            <p:cNvPr id="602" name="平行四辺形 601"/>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3" name="平行四辺形 602"/>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04" name="グループ化 603"/>
          <p:cNvGrpSpPr/>
          <p:nvPr/>
        </p:nvGrpSpPr>
        <p:grpSpPr>
          <a:xfrm>
            <a:off x="6462021" y="5319025"/>
            <a:ext cx="630007" cy="360000"/>
            <a:chOff x="971600" y="5445224"/>
            <a:chExt cx="7200800" cy="576064"/>
          </a:xfrm>
        </p:grpSpPr>
        <p:sp>
          <p:nvSpPr>
            <p:cNvPr id="605" name="平行四辺形 604"/>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6" name="平行四辺形 605"/>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07" name="グループ化 606"/>
          <p:cNvGrpSpPr/>
          <p:nvPr/>
        </p:nvGrpSpPr>
        <p:grpSpPr>
          <a:xfrm>
            <a:off x="7002027" y="5319025"/>
            <a:ext cx="630007" cy="360000"/>
            <a:chOff x="971600" y="5445224"/>
            <a:chExt cx="7200800" cy="576064"/>
          </a:xfrm>
        </p:grpSpPr>
        <p:sp>
          <p:nvSpPr>
            <p:cNvPr id="608" name="平行四辺形 607"/>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9" name="平行四辺形 608"/>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10" name="グループ化 609"/>
          <p:cNvGrpSpPr/>
          <p:nvPr/>
        </p:nvGrpSpPr>
        <p:grpSpPr>
          <a:xfrm>
            <a:off x="7542033" y="5319025"/>
            <a:ext cx="630007" cy="360000"/>
            <a:chOff x="971600" y="5445224"/>
            <a:chExt cx="7200800" cy="576064"/>
          </a:xfrm>
        </p:grpSpPr>
        <p:sp>
          <p:nvSpPr>
            <p:cNvPr id="611" name="平行四辺形 610"/>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2" name="平行四辺形 611"/>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613" name="正方形/長方形 612"/>
          <p:cNvSpPr/>
          <p:nvPr/>
        </p:nvSpPr>
        <p:spPr>
          <a:xfrm>
            <a:off x="1331964" y="908972"/>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614" name="角丸四角形吹き出し 613"/>
          <p:cNvSpPr/>
          <p:nvPr/>
        </p:nvSpPr>
        <p:spPr bwMode="auto">
          <a:xfrm>
            <a:off x="2321975" y="638969"/>
            <a:ext cx="2160024" cy="612648"/>
          </a:xfrm>
          <a:prstGeom prst="wedgeRoundRectCallout">
            <a:avLst>
              <a:gd name="adj1" fmla="val -67072"/>
              <a:gd name="adj2" fmla="val 49646"/>
              <a:gd name="adj3" fmla="val 16667"/>
            </a:avLst>
          </a:prstGeom>
          <a:ln>
            <a:headEnd/>
            <a:tailEnd type="triangle" w="sm" len="med"/>
          </a:ln>
          <a:ex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lumMod val="65000"/>
                    <a:lumOff val="35000"/>
                  </a:schemeClr>
                </a:solidFill>
                <a:latin typeface="Arial Narrow" panose="020B0606020202030204" pitchFamily="34" charset="0"/>
              </a:rPr>
              <a:t>どうしてこうなった</a:t>
            </a:r>
          </a:p>
        </p:txBody>
      </p:sp>
      <p:sp>
        <p:nvSpPr>
          <p:cNvPr id="615" name="正方形/長方形 614"/>
          <p:cNvSpPr/>
          <p:nvPr/>
        </p:nvSpPr>
        <p:spPr>
          <a:xfrm>
            <a:off x="8206009" y="4959017"/>
            <a:ext cx="937991" cy="738664"/>
          </a:xfrm>
          <a:prstGeom prst="rect">
            <a:avLst/>
          </a:prstGeom>
        </p:spPr>
        <p:txBody>
          <a:bodyPr wrap="square">
            <a:spAutoFit/>
          </a:bodyPr>
          <a:lstStyle/>
          <a:p>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smtClean="0"/>
              <a:t>`  </a:t>
            </a:r>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617" name="角丸四角形 616"/>
          <p:cNvSpPr/>
          <p:nvPr/>
        </p:nvSpPr>
        <p:spPr bwMode="auto">
          <a:xfrm>
            <a:off x="7632034" y="5229020"/>
            <a:ext cx="450005"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smtClean="0">
                <a:latin typeface="Arial Narrow" panose="020B0606020202030204" pitchFamily="34" charset="0"/>
              </a:rPr>
              <a:t>if …</a:t>
            </a:r>
            <a:endParaRPr kumimoji="1" lang="ja-JP" altLang="en-US" dirty="0">
              <a:latin typeface="Arial Narrow" panose="020B0606020202030204" pitchFamily="34" charset="0"/>
            </a:endParaRPr>
          </a:p>
        </p:txBody>
      </p:sp>
      <p:sp>
        <p:nvSpPr>
          <p:cNvPr id="618" name="角丸四角形 617"/>
          <p:cNvSpPr/>
          <p:nvPr/>
        </p:nvSpPr>
        <p:spPr bwMode="auto">
          <a:xfrm>
            <a:off x="7632034" y="4618088"/>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grpSp>
        <p:nvGrpSpPr>
          <p:cNvPr id="713" name="グループ化 712"/>
          <p:cNvGrpSpPr/>
          <p:nvPr/>
        </p:nvGrpSpPr>
        <p:grpSpPr>
          <a:xfrm>
            <a:off x="1691968" y="1429903"/>
            <a:ext cx="6390071" cy="4159121"/>
            <a:chOff x="1691968" y="1429903"/>
            <a:chExt cx="6390071" cy="4159121"/>
          </a:xfrm>
        </p:grpSpPr>
        <p:sp>
          <p:nvSpPr>
            <p:cNvPr id="619" name="角丸四角形 618"/>
            <p:cNvSpPr/>
            <p:nvPr/>
          </p:nvSpPr>
          <p:spPr bwMode="auto">
            <a:xfrm>
              <a:off x="7632034" y="4078082"/>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0" name="角丸四角形 619"/>
            <p:cNvSpPr/>
            <p:nvPr/>
          </p:nvSpPr>
          <p:spPr bwMode="auto">
            <a:xfrm>
              <a:off x="7632034" y="3538076"/>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1" name="角丸四角形 620"/>
            <p:cNvSpPr/>
            <p:nvPr/>
          </p:nvSpPr>
          <p:spPr bwMode="auto">
            <a:xfrm>
              <a:off x="7632034" y="3033533"/>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2" name="角丸四角形 621"/>
            <p:cNvSpPr/>
            <p:nvPr/>
          </p:nvSpPr>
          <p:spPr bwMode="auto">
            <a:xfrm>
              <a:off x="7632034" y="2493527"/>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3" name="角丸四角形 622"/>
            <p:cNvSpPr/>
            <p:nvPr/>
          </p:nvSpPr>
          <p:spPr bwMode="auto">
            <a:xfrm>
              <a:off x="7632034" y="1953521"/>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4" name="角丸四角形 623"/>
            <p:cNvSpPr/>
            <p:nvPr/>
          </p:nvSpPr>
          <p:spPr bwMode="auto">
            <a:xfrm>
              <a:off x="7632034" y="1448978"/>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5" name="角丸四角形 624"/>
            <p:cNvSpPr/>
            <p:nvPr/>
          </p:nvSpPr>
          <p:spPr bwMode="auto">
            <a:xfrm>
              <a:off x="7092028" y="4618088"/>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6" name="角丸四角形 625"/>
            <p:cNvSpPr/>
            <p:nvPr/>
          </p:nvSpPr>
          <p:spPr bwMode="auto">
            <a:xfrm>
              <a:off x="7092028" y="4078082"/>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7" name="角丸四角形 626"/>
            <p:cNvSpPr/>
            <p:nvPr/>
          </p:nvSpPr>
          <p:spPr bwMode="auto">
            <a:xfrm>
              <a:off x="7092028" y="3538076"/>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8" name="角丸四角形 627"/>
            <p:cNvSpPr/>
            <p:nvPr/>
          </p:nvSpPr>
          <p:spPr bwMode="auto">
            <a:xfrm>
              <a:off x="7092028" y="3033533"/>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9" name="角丸四角形 628"/>
            <p:cNvSpPr/>
            <p:nvPr/>
          </p:nvSpPr>
          <p:spPr bwMode="auto">
            <a:xfrm>
              <a:off x="7092028" y="2493527"/>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0" name="角丸四角形 629"/>
            <p:cNvSpPr/>
            <p:nvPr/>
          </p:nvSpPr>
          <p:spPr bwMode="auto">
            <a:xfrm>
              <a:off x="7092028" y="1953521"/>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1" name="角丸四角形 630"/>
            <p:cNvSpPr/>
            <p:nvPr/>
          </p:nvSpPr>
          <p:spPr bwMode="auto">
            <a:xfrm>
              <a:off x="7092028" y="1448978"/>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2" name="角丸四角形 631"/>
            <p:cNvSpPr/>
            <p:nvPr/>
          </p:nvSpPr>
          <p:spPr bwMode="auto">
            <a:xfrm>
              <a:off x="7092028" y="5229020"/>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3" name="角丸四角形 632"/>
            <p:cNvSpPr/>
            <p:nvPr/>
          </p:nvSpPr>
          <p:spPr bwMode="auto">
            <a:xfrm>
              <a:off x="6552022" y="4618088"/>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4" name="角丸四角形 633"/>
            <p:cNvSpPr/>
            <p:nvPr/>
          </p:nvSpPr>
          <p:spPr bwMode="auto">
            <a:xfrm>
              <a:off x="6552022" y="4078082"/>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5" name="角丸四角形 634"/>
            <p:cNvSpPr/>
            <p:nvPr/>
          </p:nvSpPr>
          <p:spPr bwMode="auto">
            <a:xfrm>
              <a:off x="6552022" y="3538076"/>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6" name="角丸四角形 635"/>
            <p:cNvSpPr/>
            <p:nvPr/>
          </p:nvSpPr>
          <p:spPr bwMode="auto">
            <a:xfrm>
              <a:off x="6552022" y="3033533"/>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7" name="角丸四角形 636"/>
            <p:cNvSpPr/>
            <p:nvPr/>
          </p:nvSpPr>
          <p:spPr bwMode="auto">
            <a:xfrm>
              <a:off x="6552022" y="2493527"/>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8" name="角丸四角形 637"/>
            <p:cNvSpPr/>
            <p:nvPr/>
          </p:nvSpPr>
          <p:spPr bwMode="auto">
            <a:xfrm>
              <a:off x="6552022" y="1953521"/>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9" name="角丸四角形 638"/>
            <p:cNvSpPr/>
            <p:nvPr/>
          </p:nvSpPr>
          <p:spPr bwMode="auto">
            <a:xfrm>
              <a:off x="6552022" y="1448978"/>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0" name="角丸四角形 639"/>
            <p:cNvSpPr/>
            <p:nvPr/>
          </p:nvSpPr>
          <p:spPr bwMode="auto">
            <a:xfrm>
              <a:off x="6552022" y="5229020"/>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1" name="角丸四角形 640"/>
            <p:cNvSpPr/>
            <p:nvPr/>
          </p:nvSpPr>
          <p:spPr bwMode="auto">
            <a:xfrm>
              <a:off x="6012016" y="4618088"/>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2" name="角丸四角形 641"/>
            <p:cNvSpPr/>
            <p:nvPr/>
          </p:nvSpPr>
          <p:spPr bwMode="auto">
            <a:xfrm>
              <a:off x="6012016" y="4078082"/>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3" name="角丸四角形 642"/>
            <p:cNvSpPr/>
            <p:nvPr/>
          </p:nvSpPr>
          <p:spPr bwMode="auto">
            <a:xfrm>
              <a:off x="6012016" y="3538076"/>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4" name="角丸四角形 643"/>
            <p:cNvSpPr/>
            <p:nvPr/>
          </p:nvSpPr>
          <p:spPr bwMode="auto">
            <a:xfrm>
              <a:off x="6012016" y="3033533"/>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5" name="角丸四角形 644"/>
            <p:cNvSpPr/>
            <p:nvPr/>
          </p:nvSpPr>
          <p:spPr bwMode="auto">
            <a:xfrm>
              <a:off x="6012016" y="2493527"/>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6" name="角丸四角形 645"/>
            <p:cNvSpPr/>
            <p:nvPr/>
          </p:nvSpPr>
          <p:spPr bwMode="auto">
            <a:xfrm>
              <a:off x="6012016" y="1953521"/>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7" name="角丸四角形 646"/>
            <p:cNvSpPr/>
            <p:nvPr/>
          </p:nvSpPr>
          <p:spPr bwMode="auto">
            <a:xfrm>
              <a:off x="6012016" y="1448978"/>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8" name="角丸四角形 647"/>
            <p:cNvSpPr/>
            <p:nvPr/>
          </p:nvSpPr>
          <p:spPr bwMode="auto">
            <a:xfrm>
              <a:off x="6012016" y="5229020"/>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9" name="角丸四角形 648"/>
            <p:cNvSpPr/>
            <p:nvPr/>
          </p:nvSpPr>
          <p:spPr bwMode="auto">
            <a:xfrm>
              <a:off x="5472010" y="4618088"/>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0" name="角丸四角形 649"/>
            <p:cNvSpPr/>
            <p:nvPr/>
          </p:nvSpPr>
          <p:spPr bwMode="auto">
            <a:xfrm>
              <a:off x="5472010" y="4078082"/>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1" name="角丸四角形 650"/>
            <p:cNvSpPr/>
            <p:nvPr/>
          </p:nvSpPr>
          <p:spPr bwMode="auto">
            <a:xfrm>
              <a:off x="5472010" y="3538076"/>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2" name="角丸四角形 651"/>
            <p:cNvSpPr/>
            <p:nvPr/>
          </p:nvSpPr>
          <p:spPr bwMode="auto">
            <a:xfrm>
              <a:off x="5472010" y="3033533"/>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3" name="角丸四角形 652"/>
            <p:cNvSpPr/>
            <p:nvPr/>
          </p:nvSpPr>
          <p:spPr bwMode="auto">
            <a:xfrm>
              <a:off x="5472010" y="2493527"/>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4" name="角丸四角形 653"/>
            <p:cNvSpPr/>
            <p:nvPr/>
          </p:nvSpPr>
          <p:spPr bwMode="auto">
            <a:xfrm>
              <a:off x="5472010" y="1953521"/>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5" name="角丸四角形 654"/>
            <p:cNvSpPr/>
            <p:nvPr/>
          </p:nvSpPr>
          <p:spPr bwMode="auto">
            <a:xfrm>
              <a:off x="5472010" y="1448978"/>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6" name="角丸四角形 655"/>
            <p:cNvSpPr/>
            <p:nvPr/>
          </p:nvSpPr>
          <p:spPr bwMode="auto">
            <a:xfrm>
              <a:off x="5472010" y="5229020"/>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7" name="角丸四角形 656"/>
            <p:cNvSpPr/>
            <p:nvPr/>
          </p:nvSpPr>
          <p:spPr bwMode="auto">
            <a:xfrm>
              <a:off x="4932004" y="4599013"/>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8" name="角丸四角形 657"/>
            <p:cNvSpPr/>
            <p:nvPr/>
          </p:nvSpPr>
          <p:spPr bwMode="auto">
            <a:xfrm>
              <a:off x="4932004" y="4059007"/>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9" name="角丸四角形 658"/>
            <p:cNvSpPr/>
            <p:nvPr/>
          </p:nvSpPr>
          <p:spPr bwMode="auto">
            <a:xfrm>
              <a:off x="4932004" y="3519001"/>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0" name="角丸四角形 659"/>
            <p:cNvSpPr/>
            <p:nvPr/>
          </p:nvSpPr>
          <p:spPr bwMode="auto">
            <a:xfrm>
              <a:off x="4932004" y="3014458"/>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1" name="角丸四角形 660"/>
            <p:cNvSpPr/>
            <p:nvPr/>
          </p:nvSpPr>
          <p:spPr bwMode="auto">
            <a:xfrm>
              <a:off x="4932004" y="2474452"/>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2" name="角丸四角形 661"/>
            <p:cNvSpPr/>
            <p:nvPr/>
          </p:nvSpPr>
          <p:spPr bwMode="auto">
            <a:xfrm>
              <a:off x="4932004" y="1934446"/>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3" name="角丸四角形 662"/>
            <p:cNvSpPr/>
            <p:nvPr/>
          </p:nvSpPr>
          <p:spPr bwMode="auto">
            <a:xfrm>
              <a:off x="4932004" y="1429903"/>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4" name="角丸四角形 663"/>
            <p:cNvSpPr/>
            <p:nvPr/>
          </p:nvSpPr>
          <p:spPr bwMode="auto">
            <a:xfrm>
              <a:off x="4932004" y="5209945"/>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5" name="角丸四角形 664"/>
            <p:cNvSpPr/>
            <p:nvPr/>
          </p:nvSpPr>
          <p:spPr bwMode="auto">
            <a:xfrm>
              <a:off x="4391998" y="4599013"/>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6" name="角丸四角形 665"/>
            <p:cNvSpPr/>
            <p:nvPr/>
          </p:nvSpPr>
          <p:spPr bwMode="auto">
            <a:xfrm>
              <a:off x="4391998" y="4059007"/>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7" name="角丸四角形 666"/>
            <p:cNvSpPr/>
            <p:nvPr/>
          </p:nvSpPr>
          <p:spPr bwMode="auto">
            <a:xfrm>
              <a:off x="4391998" y="3519001"/>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8" name="角丸四角形 667"/>
            <p:cNvSpPr/>
            <p:nvPr/>
          </p:nvSpPr>
          <p:spPr bwMode="auto">
            <a:xfrm>
              <a:off x="4391998" y="3014458"/>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9" name="角丸四角形 668"/>
            <p:cNvSpPr/>
            <p:nvPr/>
          </p:nvSpPr>
          <p:spPr bwMode="auto">
            <a:xfrm>
              <a:off x="4391998" y="2474452"/>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0" name="角丸四角形 669"/>
            <p:cNvSpPr/>
            <p:nvPr/>
          </p:nvSpPr>
          <p:spPr bwMode="auto">
            <a:xfrm>
              <a:off x="4391998" y="1934446"/>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1" name="角丸四角形 670"/>
            <p:cNvSpPr/>
            <p:nvPr/>
          </p:nvSpPr>
          <p:spPr bwMode="auto">
            <a:xfrm>
              <a:off x="4391998" y="1429903"/>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2" name="角丸四角形 671"/>
            <p:cNvSpPr/>
            <p:nvPr/>
          </p:nvSpPr>
          <p:spPr bwMode="auto">
            <a:xfrm>
              <a:off x="4391998" y="5209945"/>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3" name="角丸四角形 672"/>
            <p:cNvSpPr/>
            <p:nvPr/>
          </p:nvSpPr>
          <p:spPr bwMode="auto">
            <a:xfrm>
              <a:off x="3851992" y="4599013"/>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4" name="角丸四角形 673"/>
            <p:cNvSpPr/>
            <p:nvPr/>
          </p:nvSpPr>
          <p:spPr bwMode="auto">
            <a:xfrm>
              <a:off x="3851992" y="4059007"/>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5" name="角丸四角形 674"/>
            <p:cNvSpPr/>
            <p:nvPr/>
          </p:nvSpPr>
          <p:spPr bwMode="auto">
            <a:xfrm>
              <a:off x="3851992" y="3519001"/>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6" name="角丸四角形 675"/>
            <p:cNvSpPr/>
            <p:nvPr/>
          </p:nvSpPr>
          <p:spPr bwMode="auto">
            <a:xfrm>
              <a:off x="3851992" y="3014458"/>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7" name="角丸四角形 676"/>
            <p:cNvSpPr/>
            <p:nvPr/>
          </p:nvSpPr>
          <p:spPr bwMode="auto">
            <a:xfrm>
              <a:off x="3851992" y="2474452"/>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8" name="角丸四角形 677"/>
            <p:cNvSpPr/>
            <p:nvPr/>
          </p:nvSpPr>
          <p:spPr bwMode="auto">
            <a:xfrm>
              <a:off x="3851992" y="1934446"/>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9" name="角丸四角形 678"/>
            <p:cNvSpPr/>
            <p:nvPr/>
          </p:nvSpPr>
          <p:spPr bwMode="auto">
            <a:xfrm>
              <a:off x="3851992" y="1429903"/>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0" name="角丸四角形 679"/>
            <p:cNvSpPr/>
            <p:nvPr/>
          </p:nvSpPr>
          <p:spPr bwMode="auto">
            <a:xfrm>
              <a:off x="3851992" y="5209945"/>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1" name="角丸四角形 680"/>
            <p:cNvSpPr/>
            <p:nvPr/>
          </p:nvSpPr>
          <p:spPr bwMode="auto">
            <a:xfrm>
              <a:off x="3311986" y="4599013"/>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2" name="角丸四角形 681"/>
            <p:cNvSpPr/>
            <p:nvPr/>
          </p:nvSpPr>
          <p:spPr bwMode="auto">
            <a:xfrm>
              <a:off x="3311986" y="4059007"/>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3" name="角丸四角形 682"/>
            <p:cNvSpPr/>
            <p:nvPr/>
          </p:nvSpPr>
          <p:spPr bwMode="auto">
            <a:xfrm>
              <a:off x="3311986" y="3519001"/>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4" name="角丸四角形 683"/>
            <p:cNvSpPr/>
            <p:nvPr/>
          </p:nvSpPr>
          <p:spPr bwMode="auto">
            <a:xfrm>
              <a:off x="3311986" y="3014458"/>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5" name="角丸四角形 684"/>
            <p:cNvSpPr/>
            <p:nvPr/>
          </p:nvSpPr>
          <p:spPr bwMode="auto">
            <a:xfrm>
              <a:off x="3311986" y="2474452"/>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6" name="角丸四角形 685"/>
            <p:cNvSpPr/>
            <p:nvPr/>
          </p:nvSpPr>
          <p:spPr bwMode="auto">
            <a:xfrm>
              <a:off x="3311986" y="1934446"/>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7" name="角丸四角形 686"/>
            <p:cNvSpPr/>
            <p:nvPr/>
          </p:nvSpPr>
          <p:spPr bwMode="auto">
            <a:xfrm>
              <a:off x="3311986" y="1429903"/>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8" name="角丸四角形 687"/>
            <p:cNvSpPr/>
            <p:nvPr/>
          </p:nvSpPr>
          <p:spPr bwMode="auto">
            <a:xfrm>
              <a:off x="3311986" y="5209945"/>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9" name="角丸四角形 688"/>
            <p:cNvSpPr/>
            <p:nvPr/>
          </p:nvSpPr>
          <p:spPr bwMode="auto">
            <a:xfrm>
              <a:off x="2771980" y="4599013"/>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0" name="角丸四角形 689"/>
            <p:cNvSpPr/>
            <p:nvPr/>
          </p:nvSpPr>
          <p:spPr bwMode="auto">
            <a:xfrm>
              <a:off x="2771980" y="4059007"/>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1" name="角丸四角形 690"/>
            <p:cNvSpPr/>
            <p:nvPr/>
          </p:nvSpPr>
          <p:spPr bwMode="auto">
            <a:xfrm>
              <a:off x="2771980" y="3519001"/>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2" name="角丸四角形 691"/>
            <p:cNvSpPr/>
            <p:nvPr/>
          </p:nvSpPr>
          <p:spPr bwMode="auto">
            <a:xfrm>
              <a:off x="2771980" y="3014458"/>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3" name="角丸四角形 692"/>
            <p:cNvSpPr/>
            <p:nvPr/>
          </p:nvSpPr>
          <p:spPr bwMode="auto">
            <a:xfrm>
              <a:off x="2771980" y="2474452"/>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4" name="角丸四角形 693"/>
            <p:cNvSpPr/>
            <p:nvPr/>
          </p:nvSpPr>
          <p:spPr bwMode="auto">
            <a:xfrm>
              <a:off x="2771980" y="1934446"/>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5" name="角丸四角形 694"/>
            <p:cNvSpPr/>
            <p:nvPr/>
          </p:nvSpPr>
          <p:spPr bwMode="auto">
            <a:xfrm>
              <a:off x="2771980" y="1429903"/>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6" name="角丸四角形 695"/>
            <p:cNvSpPr/>
            <p:nvPr/>
          </p:nvSpPr>
          <p:spPr bwMode="auto">
            <a:xfrm>
              <a:off x="2771980" y="5209945"/>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7" name="角丸四角形 696"/>
            <p:cNvSpPr/>
            <p:nvPr/>
          </p:nvSpPr>
          <p:spPr bwMode="auto">
            <a:xfrm>
              <a:off x="2231974" y="4599013"/>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8" name="角丸四角形 697"/>
            <p:cNvSpPr/>
            <p:nvPr/>
          </p:nvSpPr>
          <p:spPr bwMode="auto">
            <a:xfrm>
              <a:off x="2231974" y="4059007"/>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9" name="角丸四角形 698"/>
            <p:cNvSpPr/>
            <p:nvPr/>
          </p:nvSpPr>
          <p:spPr bwMode="auto">
            <a:xfrm>
              <a:off x="2231974" y="3519001"/>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0" name="角丸四角形 699"/>
            <p:cNvSpPr/>
            <p:nvPr/>
          </p:nvSpPr>
          <p:spPr bwMode="auto">
            <a:xfrm>
              <a:off x="2231974" y="3014458"/>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1" name="角丸四角形 700"/>
            <p:cNvSpPr/>
            <p:nvPr/>
          </p:nvSpPr>
          <p:spPr bwMode="auto">
            <a:xfrm>
              <a:off x="2231974" y="2474452"/>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2" name="角丸四角形 701"/>
            <p:cNvSpPr/>
            <p:nvPr/>
          </p:nvSpPr>
          <p:spPr bwMode="auto">
            <a:xfrm>
              <a:off x="2231974" y="1934446"/>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3" name="角丸四角形 702"/>
            <p:cNvSpPr/>
            <p:nvPr/>
          </p:nvSpPr>
          <p:spPr bwMode="auto">
            <a:xfrm>
              <a:off x="2231974" y="1429903"/>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4" name="角丸四角形 703"/>
            <p:cNvSpPr/>
            <p:nvPr/>
          </p:nvSpPr>
          <p:spPr bwMode="auto">
            <a:xfrm>
              <a:off x="2231974" y="5209945"/>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5" name="角丸四角形 704"/>
            <p:cNvSpPr/>
            <p:nvPr/>
          </p:nvSpPr>
          <p:spPr bwMode="auto">
            <a:xfrm>
              <a:off x="1691968" y="4599013"/>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6" name="角丸四角形 705"/>
            <p:cNvSpPr/>
            <p:nvPr/>
          </p:nvSpPr>
          <p:spPr bwMode="auto">
            <a:xfrm>
              <a:off x="1691968" y="4059007"/>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7" name="角丸四角形 706"/>
            <p:cNvSpPr/>
            <p:nvPr/>
          </p:nvSpPr>
          <p:spPr bwMode="auto">
            <a:xfrm>
              <a:off x="1691968" y="3519001"/>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8" name="角丸四角形 707"/>
            <p:cNvSpPr/>
            <p:nvPr/>
          </p:nvSpPr>
          <p:spPr bwMode="auto">
            <a:xfrm>
              <a:off x="1691968" y="3014458"/>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9" name="角丸四角形 708"/>
            <p:cNvSpPr/>
            <p:nvPr/>
          </p:nvSpPr>
          <p:spPr bwMode="auto">
            <a:xfrm>
              <a:off x="1691968" y="2474452"/>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10" name="角丸四角形 709"/>
            <p:cNvSpPr/>
            <p:nvPr/>
          </p:nvSpPr>
          <p:spPr bwMode="auto">
            <a:xfrm>
              <a:off x="1691968" y="1934446"/>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11" name="角丸四角形 710"/>
            <p:cNvSpPr/>
            <p:nvPr/>
          </p:nvSpPr>
          <p:spPr bwMode="auto">
            <a:xfrm>
              <a:off x="1691968" y="1429903"/>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12" name="角丸四角形 711"/>
            <p:cNvSpPr/>
            <p:nvPr/>
          </p:nvSpPr>
          <p:spPr bwMode="auto">
            <a:xfrm>
              <a:off x="1691968" y="5209945"/>
              <a:ext cx="450005" cy="360004"/>
            </a:xfrm>
            <a:prstGeom prst="roundRect">
              <a:avLst/>
            </a:prstGeom>
            <a:solidFill>
              <a:schemeClr val="tx1">
                <a:lumMod val="50000"/>
                <a:lumOff val="50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grpSp>
      <p:sp>
        <p:nvSpPr>
          <p:cNvPr id="616" name="角丸四角形吹き出し 615"/>
          <p:cNvSpPr/>
          <p:nvPr/>
        </p:nvSpPr>
        <p:spPr bwMode="auto">
          <a:xfrm>
            <a:off x="6102017" y="4329010"/>
            <a:ext cx="2430027" cy="612648"/>
          </a:xfrm>
          <a:prstGeom prst="wedgeRoundRectCallout">
            <a:avLst>
              <a:gd name="adj1" fmla="val 39915"/>
              <a:gd name="adj2" fmla="val 100391"/>
              <a:gd name="adj3" fmla="val 16667"/>
            </a:avLst>
          </a:prstGeom>
          <a:ln>
            <a:headEnd/>
            <a:tailEnd type="triangle" w="sm" len="med"/>
          </a:ln>
          <a:extLst/>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smtClean="0">
                <a:solidFill>
                  <a:schemeClr val="tx1">
                    <a:lumMod val="65000"/>
                    <a:lumOff val="35000"/>
                  </a:schemeClr>
                </a:solidFill>
                <a:latin typeface="Arial Narrow" panose="020B0606020202030204" pitchFamily="34" charset="0"/>
              </a:rPr>
              <a:t>やってしまいましたなぁ</a:t>
            </a:r>
          </a:p>
        </p:txBody>
      </p:sp>
    </p:spTree>
    <p:extLst>
      <p:ext uri="{BB962C8B-B14F-4D97-AF65-F5344CB8AC3E}">
        <p14:creationId xmlns:p14="http://schemas.microsoft.com/office/powerpoint/2010/main" val="3613181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713"/>
                                        </p:tgtEl>
                                      </p:cBhvr>
                                    </p:animEffect>
                                    <p:anim calcmode="lin" valueType="num">
                                      <p:cBhvr>
                                        <p:cTn id="7" dur="1000"/>
                                        <p:tgtEl>
                                          <p:spTgt spid="713"/>
                                        </p:tgtEl>
                                        <p:attrNameLst>
                                          <p:attrName>ppt_x</p:attrName>
                                        </p:attrNameLst>
                                      </p:cBhvr>
                                      <p:tavLst>
                                        <p:tav tm="0">
                                          <p:val>
                                            <p:strVal val="ppt_x"/>
                                          </p:val>
                                        </p:tav>
                                        <p:tav tm="100000">
                                          <p:val>
                                            <p:strVal val="ppt_x"/>
                                          </p:val>
                                        </p:tav>
                                      </p:tavLst>
                                    </p:anim>
                                    <p:anim calcmode="lin" valueType="num">
                                      <p:cBhvr>
                                        <p:cTn id="8" dur="1000"/>
                                        <p:tgtEl>
                                          <p:spTgt spid="713"/>
                                        </p:tgtEl>
                                        <p:attrNameLst>
                                          <p:attrName>ppt_y</p:attrName>
                                        </p:attrNameLst>
                                      </p:cBhvr>
                                      <p:tavLst>
                                        <p:tav tm="0">
                                          <p:val>
                                            <p:strVal val="ppt_y"/>
                                          </p:val>
                                        </p:tav>
                                        <p:tav tm="100000">
                                          <p:val>
                                            <p:strVal val="ppt_y+.1"/>
                                          </p:val>
                                        </p:tav>
                                      </p:tavLst>
                                    </p:anim>
                                    <p:set>
                                      <p:cBhvr>
                                        <p:cTn id="9" dur="1" fill="hold">
                                          <p:stCondLst>
                                            <p:cond delay="999"/>
                                          </p:stCondLst>
                                        </p:cTn>
                                        <p:tgtEl>
                                          <p:spTgt spid="7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今日のまとめ</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smtClean="0"/>
              <a:t>パイプラインの詳細</a:t>
            </a:r>
            <a:endParaRPr kumimoji="1" lang="en-US" altLang="ja-JP" dirty="0" smtClean="0"/>
          </a:p>
          <a:p>
            <a:r>
              <a:rPr kumimoji="1" lang="ja-JP" altLang="en-US" dirty="0" smtClean="0"/>
              <a:t>各種のハザードと解消方法</a:t>
            </a:r>
            <a:endParaRPr kumimoji="1" lang="en-US" altLang="ja-JP" dirty="0" smtClean="0"/>
          </a:p>
          <a:p>
            <a:pPr lvl="1"/>
            <a:r>
              <a:rPr kumimoji="1" lang="ja-JP" altLang="en-US" dirty="0" smtClean="0"/>
              <a:t>構造ハザード</a:t>
            </a:r>
            <a:endParaRPr kumimoji="1" lang="en-US" altLang="ja-JP" dirty="0" smtClean="0"/>
          </a:p>
          <a:p>
            <a:pPr lvl="1"/>
            <a:r>
              <a:rPr kumimoji="1" lang="ja-JP" altLang="en-US" dirty="0" smtClean="0"/>
              <a:t>非構造ハザード</a:t>
            </a:r>
            <a:endParaRPr kumimoji="1" lang="en-US" altLang="ja-JP" dirty="0" smtClean="0"/>
          </a:p>
          <a:p>
            <a:pPr lvl="2"/>
            <a:r>
              <a:rPr kumimoji="1" lang="ja-JP" altLang="en-US" dirty="0" smtClean="0"/>
              <a:t>データ・ハザード</a:t>
            </a:r>
            <a:endParaRPr kumimoji="1" lang="en-US" altLang="ja-JP" dirty="0" smtClean="0"/>
          </a:p>
          <a:p>
            <a:pPr lvl="2"/>
            <a:r>
              <a:rPr kumimoji="1" lang="ja-JP" altLang="en-US" dirty="0" smtClean="0"/>
              <a:t>制御ハザード</a:t>
            </a:r>
            <a:endParaRPr kumimoji="1" lang="en-US" altLang="ja-JP" dirty="0" smtClean="0"/>
          </a:p>
          <a:p>
            <a:r>
              <a:rPr kumimoji="1" lang="ja-JP" altLang="en-US" dirty="0" smtClean="0"/>
              <a:t>来週は分岐予測の具体的な方法など</a:t>
            </a:r>
            <a:endParaRPr kumimoji="1" lang="ja-JP" altLang="en-US" dirty="0"/>
          </a:p>
        </p:txBody>
      </p:sp>
    </p:spTree>
    <p:extLst>
      <p:ext uri="{BB962C8B-B14F-4D97-AF65-F5344CB8AC3E}">
        <p14:creationId xmlns:p14="http://schemas.microsoft.com/office/powerpoint/2010/main" val="2116981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出欠と感想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r>
              <a:rPr lang="en-US" altLang="ja-JP" dirty="0"/>
              <a:t/>
            </a:r>
            <a:br>
              <a:rPr lang="en-US" altLang="ja-JP" dirty="0"/>
            </a:br>
            <a:r>
              <a:rPr lang="ja-JP" altLang="en-US" dirty="0"/>
              <a:t>質問，感想などを書いて</a:t>
            </a:r>
            <a:r>
              <a:rPr lang="ja-JP" altLang="en-US" dirty="0" smtClean="0"/>
              <a:t>ください（なんか一言書いてね）</a:t>
            </a:r>
            <a:endParaRPr lang="en-US" altLang="ja-JP" dirty="0" smtClean="0"/>
          </a:p>
          <a:p>
            <a:pPr lvl="1"/>
            <a:r>
              <a:rPr lang="en-US" altLang="ja-JP" dirty="0" smtClean="0"/>
              <a:t>LMS </a:t>
            </a:r>
            <a:r>
              <a:rPr lang="ja-JP" altLang="en-US" dirty="0" smtClean="0"/>
              <a:t>の出席を設定するので，そこにお願い</a:t>
            </a:r>
            <a:r>
              <a:rPr lang="ja-JP" altLang="en-US" dirty="0" smtClean="0"/>
              <a:t>します</a:t>
            </a:r>
            <a:endParaRPr lang="en-US" altLang="ja-JP" dirty="0" smtClean="0"/>
          </a:p>
          <a:p>
            <a:pPr lvl="1"/>
            <a:r>
              <a:rPr lang="ja-JP" altLang="en-US" smtClean="0"/>
              <a:t>パスワード：</a:t>
            </a:r>
            <a:r>
              <a:rPr lang="en-US" altLang="ja-JP" smtClean="0"/>
              <a:t>hazard</a:t>
            </a:r>
            <a:endParaRPr lang="en-US" altLang="ja-JP" dirty="0" smtClean="0"/>
          </a:p>
          <a:p>
            <a:r>
              <a:rPr kumimoji="1" lang="ja-JP" altLang="en-US" dirty="0" smtClean="0"/>
              <a:t>意見</a:t>
            </a:r>
            <a:r>
              <a:rPr kumimoji="1" lang="ja-JP" altLang="en-US" dirty="0"/>
              <a:t>や内容へのリクエストもあったら書いてください</a:t>
            </a:r>
            <a:endParaRPr kumimoji="1" lang="ja-JP" altLang="en-US" b="1" dirty="0">
              <a:solidFill>
                <a:srgbClr val="FF0000"/>
              </a:solidFill>
            </a:endParaRPr>
          </a:p>
        </p:txBody>
      </p:sp>
    </p:spTree>
    <p:extLst>
      <p:ext uri="{BB962C8B-B14F-4D97-AF65-F5344CB8AC3E}">
        <p14:creationId xmlns:p14="http://schemas.microsoft.com/office/powerpoint/2010/main" val="10134614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59416</TotalTime>
  <Words>5410</Words>
  <Application>Microsoft Office PowerPoint</Application>
  <PresentationFormat>画面に合わせる (4:3)</PresentationFormat>
  <Paragraphs>1375</Paragraphs>
  <Slides>94</Slides>
  <Notes>9</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94</vt:i4>
      </vt:variant>
    </vt:vector>
  </HeadingPairs>
  <TitlesOfParts>
    <vt:vector size="106" baseType="lpstr">
      <vt:lpstr>HG丸ｺﾞｼｯｸM-PRO</vt:lpstr>
      <vt:lpstr>MeiryoKe_PGothic</vt:lpstr>
      <vt:lpstr>ＭＳ Ｐゴシック</vt:lpstr>
      <vt:lpstr>メイリオ</vt:lpstr>
      <vt:lpstr>Arial Narrow</vt:lpstr>
      <vt:lpstr>Calibri</vt:lpstr>
      <vt:lpstr>Consolas</vt:lpstr>
      <vt:lpstr>Courier New</vt:lpstr>
      <vt:lpstr>Segoe UI</vt:lpstr>
      <vt:lpstr>Times New Roman</vt:lpstr>
      <vt:lpstr>Wingdings</vt:lpstr>
      <vt:lpstr>cerulean</vt:lpstr>
      <vt:lpstr>先進計算機構成論 04</vt:lpstr>
      <vt:lpstr>質問とか回答など</vt:lpstr>
      <vt:lpstr>質問とか回答など</vt:lpstr>
      <vt:lpstr>質問とか回答など</vt:lpstr>
      <vt:lpstr>質問とか回答など</vt:lpstr>
      <vt:lpstr>質問とか回答など</vt:lpstr>
      <vt:lpstr>質問とか回答など</vt:lpstr>
      <vt:lpstr>質問とか回答など</vt:lpstr>
      <vt:lpstr>質問とか回答など</vt:lpstr>
      <vt:lpstr>質問とか回答など</vt:lpstr>
      <vt:lpstr>余談：The 1st Instruction Prefetching Championship</vt:lpstr>
      <vt:lpstr>The 1st Instruction Prefetching Championship</vt:lpstr>
      <vt:lpstr>D-JOLT prefetcher</vt:lpstr>
      <vt:lpstr>余談：The 1st Instruction Prefetching Championship</vt:lpstr>
      <vt:lpstr>環境は公開されているので，みんなもやってみよう （大会の募集はもう終わってますが）</vt:lpstr>
      <vt:lpstr>前回の内容</vt:lpstr>
      <vt:lpstr>今日の内容</vt:lpstr>
      <vt:lpstr>各処理は基本的には左から右に流れる</vt:lpstr>
      <vt:lpstr>命令パイプラインの実行の様子</vt:lpstr>
      <vt:lpstr>パイプライン・チャートの見方 ここから先で多用されるので重要</vt:lpstr>
      <vt:lpstr>パイプライン化による性能（スループット）向上</vt:lpstr>
      <vt:lpstr>余談：実際の CPU を実行した場合のパイプライン</vt:lpstr>
      <vt:lpstr>ステージを「どこで」切るか</vt:lpstr>
      <vt:lpstr>ステージを「どうやって」切るか</vt:lpstr>
      <vt:lpstr>パイプライン化（オーバーラップ）の実現方法</vt:lpstr>
      <vt:lpstr>余談：非同期回路やウェーブ・パイプライン</vt:lpstr>
      <vt:lpstr>ハザード</vt:lpstr>
      <vt:lpstr>ハザード</vt:lpstr>
      <vt:lpstr>構造ハザード</vt:lpstr>
      <vt:lpstr>構造ハザードの例１：メモリ間 mov</vt:lpstr>
      <vt:lpstr>mov [rs1]→[rs2] // [rs1]→[rs2] へのコピー</vt:lpstr>
      <vt:lpstr>構造ハザードの例２：push/pop</vt:lpstr>
      <vt:lpstr>pop：[rs1]→rd, rs1+1→rs1</vt:lpstr>
      <vt:lpstr>構造ハザードの例３</vt:lpstr>
      <vt:lpstr>構造ハザードの例３</vt:lpstr>
      <vt:lpstr>ld_inc [rs1]+1→rd  と add が連続した場合</vt:lpstr>
      <vt:lpstr>構造ハザードの解決方法</vt:lpstr>
      <vt:lpstr>解決方法１：ハードウェアの増強</vt:lpstr>
      <vt:lpstr>解決方法１：ハードウェアの増強</vt:lpstr>
      <vt:lpstr>構造ハザードの解決方法</vt:lpstr>
      <vt:lpstr>解決方法２：時分割で処理</vt:lpstr>
      <vt:lpstr>なぜパイプラインを止めるのか</vt:lpstr>
      <vt:lpstr>パイプラインを止めること</vt:lpstr>
      <vt:lpstr>ストールの動作</vt:lpstr>
      <vt:lpstr>ストールの実現方法</vt:lpstr>
      <vt:lpstr>WE つき D-FF の実現方法</vt:lpstr>
      <vt:lpstr>構造ハザードの解決方法</vt:lpstr>
      <vt:lpstr>解決方法３：マイクロ命令への変換</vt:lpstr>
      <vt:lpstr>マイクロ命令への変換の例</vt:lpstr>
      <vt:lpstr>時分割処理とマイクロ命令への分解の比較 I4 が終わる時間は変わらない</vt:lpstr>
      <vt:lpstr>マイクロ命令への分解の利点</vt:lpstr>
      <vt:lpstr>マイクロ命令への分解の利点</vt:lpstr>
      <vt:lpstr>マイクロ命令への分解の欠点</vt:lpstr>
      <vt:lpstr>AMD Bulldozer のチップ写真</vt:lpstr>
      <vt:lpstr>ARM Cortex-A15 の消費電力の割合</vt:lpstr>
      <vt:lpstr>マイクロ命令への分解の他の利点</vt:lpstr>
      <vt:lpstr>インテルの Core シリーズのエラッタのリスト 地味に結構バグってる</vt:lpstr>
      <vt:lpstr> Windows Update でこっそり更新されていたりもする </vt:lpstr>
      <vt:lpstr>余談：命令の歴史</vt:lpstr>
      <vt:lpstr>余談：命令の歴史</vt:lpstr>
      <vt:lpstr>構造ハザードのまとめ</vt:lpstr>
      <vt:lpstr>ハザード</vt:lpstr>
      <vt:lpstr>バックエッジ：逆方向（右から左）にいく信号</vt:lpstr>
      <vt:lpstr>データ・ハザード</vt:lpstr>
      <vt:lpstr>データ・ハザード</vt:lpstr>
      <vt:lpstr>データ・ハザード</vt:lpstr>
      <vt:lpstr>データ・ハザードの解消方法</vt:lpstr>
      <vt:lpstr>１．ストールさせる</vt:lpstr>
      <vt:lpstr>2. 遅延スロット（なにもしない）</vt:lpstr>
      <vt:lpstr>2. 遅延スロット（なにもしない）</vt:lpstr>
      <vt:lpstr>NOP の挿入</vt:lpstr>
      <vt:lpstr>遅延スロットの利点</vt:lpstr>
      <vt:lpstr>遅延スロットの欠点</vt:lpstr>
      <vt:lpstr>遅延スロットの欠点２</vt:lpstr>
      <vt:lpstr>データ・ハザードの解消方法</vt:lpstr>
      <vt:lpstr>フォワーディング</vt:lpstr>
      <vt:lpstr>フォワーディングの回路</vt:lpstr>
      <vt:lpstr>フォワーディングの利点</vt:lpstr>
      <vt:lpstr>フォワーディングの問題</vt:lpstr>
      <vt:lpstr>フォワーディングの問題</vt:lpstr>
      <vt:lpstr>ロードについては，完全に解決はできない</vt:lpstr>
      <vt:lpstr>データ・ハザードの解消方法</vt:lpstr>
      <vt:lpstr>マルチスレッディング</vt:lpstr>
      <vt:lpstr>マルチスレッディング</vt:lpstr>
      <vt:lpstr>マルチスレッディングの利点と欠点</vt:lpstr>
      <vt:lpstr>データ・ハザードのまとめ</vt:lpstr>
      <vt:lpstr>ハザード</vt:lpstr>
      <vt:lpstr>分岐命令の処理と制御ハザード</vt:lpstr>
      <vt:lpstr>制御ハザードの解消方法</vt:lpstr>
      <vt:lpstr>分岐予測</vt:lpstr>
      <vt:lpstr>分岐予測ペナルティ</vt:lpstr>
      <vt:lpstr>大規模な高性能プロセッサの場合</vt:lpstr>
      <vt:lpstr>今日のまとめ</vt:lpstr>
      <vt:lpstr>出欠と感想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11793</cp:revision>
  <cp:lastPrinted>2014-12-10T13:40:48Z</cp:lastPrinted>
  <dcterms:created xsi:type="dcterms:W3CDTF">2014-11-17T10:53:59Z</dcterms:created>
  <dcterms:modified xsi:type="dcterms:W3CDTF">2020-05-18T05:54:12Z</dcterms:modified>
</cp:coreProperties>
</file>