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78"/>
  </p:notesMasterIdLst>
  <p:sldIdLst>
    <p:sldId id="440" r:id="rId2"/>
    <p:sldId id="578" r:id="rId3"/>
    <p:sldId id="579" r:id="rId4"/>
    <p:sldId id="580" r:id="rId5"/>
    <p:sldId id="581" r:id="rId6"/>
    <p:sldId id="582" r:id="rId7"/>
    <p:sldId id="583" r:id="rId8"/>
    <p:sldId id="584" r:id="rId9"/>
    <p:sldId id="585" r:id="rId10"/>
    <p:sldId id="586" r:id="rId11"/>
    <p:sldId id="587" r:id="rId12"/>
    <p:sldId id="588" r:id="rId13"/>
    <p:sldId id="589" r:id="rId14"/>
    <p:sldId id="512" r:id="rId15"/>
    <p:sldId id="513" r:id="rId16"/>
    <p:sldId id="516" r:id="rId17"/>
    <p:sldId id="517" r:id="rId18"/>
    <p:sldId id="518" r:id="rId19"/>
    <p:sldId id="519" r:id="rId20"/>
    <p:sldId id="514"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5" r:id="rId35"/>
    <p:sldId id="534" r:id="rId36"/>
    <p:sldId id="536" r:id="rId37"/>
    <p:sldId id="537" r:id="rId38"/>
    <p:sldId id="539" r:id="rId39"/>
    <p:sldId id="538" r:id="rId40"/>
    <p:sldId id="540" r:id="rId41"/>
    <p:sldId id="541" r:id="rId42"/>
    <p:sldId id="542" r:id="rId43"/>
    <p:sldId id="533" r:id="rId44"/>
    <p:sldId id="548" r:id="rId45"/>
    <p:sldId id="543" r:id="rId46"/>
    <p:sldId id="546" r:id="rId47"/>
    <p:sldId id="547" r:id="rId48"/>
    <p:sldId id="544" r:id="rId49"/>
    <p:sldId id="549" r:id="rId50"/>
    <p:sldId id="554" r:id="rId51"/>
    <p:sldId id="555" r:id="rId52"/>
    <p:sldId id="553" r:id="rId53"/>
    <p:sldId id="552" r:id="rId54"/>
    <p:sldId id="551" r:id="rId55"/>
    <p:sldId id="556" r:id="rId56"/>
    <p:sldId id="557" r:id="rId57"/>
    <p:sldId id="550" r:id="rId58"/>
    <p:sldId id="559" r:id="rId59"/>
    <p:sldId id="560" r:id="rId60"/>
    <p:sldId id="561" r:id="rId61"/>
    <p:sldId id="562" r:id="rId62"/>
    <p:sldId id="563" r:id="rId63"/>
    <p:sldId id="565" r:id="rId64"/>
    <p:sldId id="566" r:id="rId65"/>
    <p:sldId id="567" r:id="rId66"/>
    <p:sldId id="568" r:id="rId67"/>
    <p:sldId id="569" r:id="rId68"/>
    <p:sldId id="570" r:id="rId69"/>
    <p:sldId id="571" r:id="rId70"/>
    <p:sldId id="572" r:id="rId71"/>
    <p:sldId id="573" r:id="rId72"/>
    <p:sldId id="574" r:id="rId73"/>
    <p:sldId id="575" r:id="rId74"/>
    <p:sldId id="576" r:id="rId75"/>
    <p:sldId id="577" r:id="rId76"/>
    <p:sldId id="558" r:id="rId7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6862" autoAdjust="0"/>
  </p:normalViewPr>
  <p:slideViewPr>
    <p:cSldViewPr>
      <p:cViewPr>
        <p:scale>
          <a:sx n="125" d="100"/>
          <a:sy n="125" d="100"/>
        </p:scale>
        <p:origin x="1272" y="26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2020/5/25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55</a:t>
            </a:fld>
            <a:endParaRPr kumimoji="1" lang="ja-JP" altLang="en-US"/>
          </a:p>
        </p:txBody>
      </p:sp>
    </p:spTree>
    <p:extLst>
      <p:ext uri="{BB962C8B-B14F-4D97-AF65-F5344CB8AC3E}">
        <p14:creationId xmlns:p14="http://schemas.microsoft.com/office/powerpoint/2010/main" val="1759919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73</a:t>
            </a:fld>
            <a:endParaRPr kumimoji="1" lang="ja-JP" altLang="en-US"/>
          </a:p>
        </p:txBody>
      </p:sp>
    </p:spTree>
    <p:extLst>
      <p:ext uri="{BB962C8B-B14F-4D97-AF65-F5344CB8AC3E}">
        <p14:creationId xmlns:p14="http://schemas.microsoft.com/office/powerpoint/2010/main" val="14628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24</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942212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25</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65038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26</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85180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27</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4982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28</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35381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41</a:t>
            </a:fld>
            <a:endParaRPr kumimoji="1" lang="ja-JP" altLang="en-US"/>
          </a:p>
        </p:txBody>
      </p:sp>
    </p:spTree>
    <p:extLst>
      <p:ext uri="{BB962C8B-B14F-4D97-AF65-F5344CB8AC3E}">
        <p14:creationId xmlns:p14="http://schemas.microsoft.com/office/powerpoint/2010/main" val="363299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296024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54</a:t>
            </a:fld>
            <a:endParaRPr kumimoji="1" lang="ja-JP" altLang="en-US"/>
          </a:p>
        </p:txBody>
      </p:sp>
    </p:spTree>
    <p:extLst>
      <p:ext uri="{BB962C8B-B14F-4D97-AF65-F5344CB8AC3E}">
        <p14:creationId xmlns:p14="http://schemas.microsoft.com/office/powerpoint/2010/main" val="66669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smtClean="0"/>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smtClean="0"/>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smtClean="0"/>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smtClean="0"/>
              <a:t>マスター タイトルの書式設定</a:t>
            </a:r>
            <a:endParaRPr kumimoji="1" lang="ja-JP" altLang="en-US" dirty="0"/>
          </a:p>
        </p:txBody>
      </p:sp>
    </p:spTree>
    <p:extLst>
      <p:ext uri="{BB962C8B-B14F-4D97-AF65-F5344CB8AC3E}">
        <p14:creationId xmlns:p14="http://schemas.microsoft.com/office/powerpoint/2010/main" val="301241343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smtClean="0"/>
              <a:t>マスター タイトルの書式設定</a:t>
            </a:r>
            <a:endParaRPr lang="ja-JP" altLang="en-US" dirty="0" smtClean="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smtClean="0"/>
              <a:t>マスター タイトルの書式設定</a:t>
            </a:r>
            <a:endParaRPr lang="ja-JP" altLang="en-US" dirty="0" smtClean="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smtClean="0"/>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smtClean="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smtClean="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smtClean="0"/>
              <a:t>マスター タイトルの書式設定</a:t>
            </a:r>
            <a:endParaRPr kumimoji="1" lang="ja-JP" altLang="en-US" dirty="0"/>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smtClean="0"/>
              <a:t>マスター タイトルの書式設定</a:t>
            </a:r>
            <a:endParaRPr kumimoji="1" lang="ja-JP" altLang="en-US"/>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smtClean="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a:ex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mazon.co.jp/dp/B07RK18MFT"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qiita.com/kaityo256/items/00fc50221d86ce3ff2ea" TargetMode="External"/><Relationship Id="rId2" Type="http://schemas.openxmlformats.org/officeDocument/2006/relationships/hyperlink" Target="https://github.com/shioyadan/Konata" TargetMode="External"/><Relationship Id="rId1" Type="http://schemas.openxmlformats.org/officeDocument/2006/relationships/slideLayout" Target="../slideLayouts/slideLayout2.xml"/><Relationship Id="rId4" Type="http://schemas.openxmlformats.org/officeDocument/2006/relationships/hyperlink" Target="https://qiita.com/kaityo256/items/a0b79c7601c2cd10c2e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smtClean="0"/>
              <a:t>先進計算機構成論 </a:t>
            </a:r>
            <a:r>
              <a:rPr lang="en-US" altLang="ja-JP" sz="2800" dirty="0" smtClean="0"/>
              <a:t>05</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smtClean="0"/>
              <a:t>東京大学大学院 情報理工学系研究科 創造情報学専攻</a:t>
            </a:r>
            <a:endParaRPr lang="en-US" altLang="ja-JP" kern="0" dirty="0" smtClean="0"/>
          </a:p>
          <a:p>
            <a:pPr>
              <a:lnSpc>
                <a:spcPct val="100000"/>
              </a:lnSpc>
            </a:pPr>
            <a:r>
              <a:rPr lang="ja-JP" altLang="en-US" kern="0" dirty="0" smtClean="0"/>
              <a:t>塩谷 亮</a:t>
            </a:r>
            <a:r>
              <a:rPr lang="ja-JP" altLang="en-US" kern="0" dirty="0"/>
              <a:t>太</a:t>
            </a:r>
            <a:r>
              <a:rPr lang="ja-JP" altLang="en-US" kern="0" dirty="0" smtClean="0"/>
              <a:t> </a:t>
            </a:r>
            <a:endParaRPr lang="en-US" altLang="ja-JP" kern="0" dirty="0" smtClean="0"/>
          </a:p>
          <a:p>
            <a:pPr>
              <a:lnSpc>
                <a:spcPct val="100000"/>
              </a:lnSpc>
            </a:pPr>
            <a:r>
              <a:rPr lang="en-US" altLang="ja-JP" kern="0" dirty="0" smtClean="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自分で本で読んで理解していたつもりだったが、講義を聞くことで間違った認識をしていた箇所があったことに気がつけてよかった。</a:t>
            </a:r>
          </a:p>
          <a:p>
            <a:r>
              <a:rPr lang="ja-JP" altLang="en-US" dirty="0"/>
              <a:t>前回，「深層学習で徐々に早くなる</a:t>
            </a:r>
            <a:r>
              <a:rPr lang="en-US" altLang="ja-JP" dirty="0"/>
              <a:t>...</a:t>
            </a:r>
            <a:r>
              <a:rPr lang="ja-JP" altLang="en-US" dirty="0"/>
              <a:t>」と質問をしたものですが</a:t>
            </a:r>
            <a:r>
              <a:rPr lang="ja-JP" altLang="en-US" dirty="0" smtClean="0"/>
              <a:t>，ある</a:t>
            </a:r>
            <a:r>
              <a:rPr lang="ja-JP" altLang="en-US" dirty="0"/>
              <a:t>処理を</a:t>
            </a:r>
            <a:r>
              <a:rPr lang="en-US" altLang="ja-JP" dirty="0"/>
              <a:t>L</a:t>
            </a:r>
            <a:r>
              <a:rPr lang="ja-JP" altLang="en-US" dirty="0"/>
              <a:t>ループするとき，（例えば）</a:t>
            </a:r>
            <a:r>
              <a:rPr lang="en-US" altLang="ja-JP" dirty="0"/>
              <a:t>1</a:t>
            </a:r>
            <a:r>
              <a:rPr lang="ja-JP" altLang="en-US" dirty="0"/>
              <a:t>ループ目の処理時間よりも</a:t>
            </a:r>
            <a:r>
              <a:rPr lang="en-US" altLang="ja-JP" dirty="0"/>
              <a:t>10</a:t>
            </a:r>
            <a:r>
              <a:rPr lang="ja-JP" altLang="en-US" dirty="0"/>
              <a:t>ループ目の処理時間が短くなるのはなぜか，という意図で質問をしました</a:t>
            </a:r>
            <a:r>
              <a:rPr lang="ja-JP" altLang="en-US" dirty="0" smtClean="0"/>
              <a:t>．（</a:t>
            </a:r>
            <a:r>
              <a:rPr lang="ja-JP" altLang="en-US" dirty="0"/>
              <a:t>どこで齟齬が生まれているのかがわかっていません</a:t>
            </a:r>
            <a:r>
              <a:rPr lang="en-US" altLang="ja-JP" dirty="0"/>
              <a:t>...</a:t>
            </a:r>
            <a:r>
              <a:rPr lang="ja-JP" altLang="en-US" dirty="0"/>
              <a:t>）</a:t>
            </a:r>
            <a:endParaRPr lang="en-US" altLang="ja-JP" dirty="0"/>
          </a:p>
        </p:txBody>
      </p:sp>
    </p:spTree>
    <p:extLst>
      <p:ext uri="{BB962C8B-B14F-4D97-AF65-F5344CB8AC3E}">
        <p14:creationId xmlns:p14="http://schemas.microsoft.com/office/powerpoint/2010/main" val="3621046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今から</a:t>
            </a:r>
            <a:r>
              <a:rPr lang="en-US" altLang="ja-JP" dirty="0"/>
              <a:t>(</a:t>
            </a:r>
            <a:r>
              <a:rPr lang="ja-JP" altLang="en-US" dirty="0"/>
              <a:t>趣味で</a:t>
            </a:r>
            <a:r>
              <a:rPr lang="en-US" altLang="ja-JP" dirty="0"/>
              <a:t>)CPU</a:t>
            </a:r>
            <a:r>
              <a:rPr lang="ja-JP" altLang="en-US" dirty="0"/>
              <a:t>を</a:t>
            </a:r>
            <a:r>
              <a:rPr lang="en-US" altLang="ja-JP" dirty="0"/>
              <a:t>1</a:t>
            </a:r>
            <a:r>
              <a:rPr lang="ja-JP" altLang="en-US" dirty="0"/>
              <a:t>から作るなら、パイプライン化のことも見越して設計したほうがいいのでしょう</a:t>
            </a:r>
            <a:r>
              <a:rPr lang="ja-JP" altLang="en-US" dirty="0" smtClean="0"/>
              <a:t>か</a:t>
            </a:r>
            <a:endParaRPr lang="en-US" altLang="ja-JP" dirty="0" smtClean="0"/>
          </a:p>
          <a:p>
            <a:r>
              <a:rPr lang="ja-JP" altLang="en-US" dirty="0"/>
              <a:t>アセンブリ書いたりしていてメモリ間</a:t>
            </a:r>
            <a:r>
              <a:rPr lang="en-US" altLang="ja-JP" dirty="0" err="1"/>
              <a:t>mov</a:t>
            </a:r>
            <a:r>
              <a:rPr lang="ja-JP" altLang="en-US" dirty="0"/>
              <a:t>とか中身どうなってんだろうと思っていたが、思ったより普通だと</a:t>
            </a:r>
            <a:r>
              <a:rPr lang="ja-JP" altLang="en-US" dirty="0" smtClean="0"/>
              <a:t>わかった</a:t>
            </a:r>
            <a:endParaRPr lang="en-US" altLang="ja-JP" dirty="0" smtClean="0"/>
          </a:p>
          <a:p>
            <a:r>
              <a:rPr lang="ja-JP" altLang="en-US" dirty="0"/>
              <a:t>今は主流でない技術も突然脚光を浴びたりするので</a:t>
            </a:r>
            <a:r>
              <a:rPr lang="en-US" altLang="ja-JP" dirty="0"/>
              <a:t>CISC</a:t>
            </a:r>
            <a:r>
              <a:rPr lang="ja-JP" altLang="en-US" dirty="0"/>
              <a:t>とかクロック同期しないやつとか何かのタイミングで復活してより高性能なものが作られたりしたら面白いなと思った</a:t>
            </a:r>
            <a:endParaRPr lang="en-US" altLang="ja-JP" dirty="0"/>
          </a:p>
        </p:txBody>
      </p:sp>
    </p:spTree>
    <p:extLst>
      <p:ext uri="{BB962C8B-B14F-4D97-AF65-F5344CB8AC3E}">
        <p14:creationId xmlns:p14="http://schemas.microsoft.com/office/powerpoint/2010/main" val="1758496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以前分岐予測</a:t>
            </a:r>
            <a:r>
              <a:rPr lang="en-US" altLang="ja-JP" dirty="0"/>
              <a:t>"</a:t>
            </a:r>
            <a:r>
              <a:rPr lang="ja-JP" altLang="en-US" dirty="0"/>
              <a:t>ペナルティ</a:t>
            </a:r>
            <a:r>
              <a:rPr lang="en-US" altLang="ja-JP" dirty="0"/>
              <a:t>"</a:t>
            </a:r>
            <a:r>
              <a:rPr lang="ja-JP" altLang="en-US" dirty="0"/>
              <a:t>という語を初めて目にした時、</a:t>
            </a:r>
            <a:r>
              <a:rPr lang="en-US" altLang="ja-JP" dirty="0"/>
              <a:t>"</a:t>
            </a:r>
            <a:r>
              <a:rPr lang="ja-JP" altLang="en-US" dirty="0"/>
              <a:t>ペナルティ</a:t>
            </a:r>
            <a:r>
              <a:rPr lang="en-US" altLang="ja-JP" dirty="0"/>
              <a:t>"</a:t>
            </a:r>
            <a:r>
              <a:rPr lang="ja-JP" altLang="en-US" dirty="0"/>
              <a:t>というだけあって後から与えられるもののように感じてしばらく意味が分かりません</a:t>
            </a:r>
            <a:r>
              <a:rPr lang="ja-JP" altLang="en-US" dirty="0" smtClean="0"/>
              <a:t>でした</a:t>
            </a:r>
            <a:endParaRPr lang="en-US" altLang="ja-JP" dirty="0" smtClean="0"/>
          </a:p>
          <a:p>
            <a:r>
              <a:rPr lang="en-US" altLang="ja-JP" dirty="0"/>
              <a:t>Intel</a:t>
            </a:r>
            <a:r>
              <a:rPr lang="ja-JP" altLang="en-US" dirty="0"/>
              <a:t>の</a:t>
            </a:r>
            <a:r>
              <a:rPr lang="en-US" altLang="ja-JP" dirty="0"/>
              <a:t>CPU</a:t>
            </a:r>
            <a:r>
              <a:rPr lang="ja-JP" altLang="en-US" dirty="0"/>
              <a:t>ですらかなりバグが出るという話がありましたが、修正されたバグには具体的にどのようなものがあるのでしょうか？</a:t>
            </a:r>
            <a:endParaRPr lang="en-US" altLang="ja-JP" dirty="0"/>
          </a:p>
        </p:txBody>
      </p:sp>
    </p:spTree>
    <p:extLst>
      <p:ext uri="{BB962C8B-B14F-4D97-AF65-F5344CB8AC3E}">
        <p14:creationId xmlns:p14="http://schemas.microsoft.com/office/powerpoint/2010/main" val="1216678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a:xfrm>
            <a:off x="611956" y="1088974"/>
            <a:ext cx="8280092" cy="1170013"/>
          </a:xfrm>
        </p:spPr>
        <p:txBody>
          <a:bodyPr/>
          <a:lstStyle/>
          <a:p>
            <a:r>
              <a:rPr lang="ja-JP" altLang="en-US" dirty="0"/>
              <a:t>分岐予測の詳細を聞いてからの方が適切な質問かもしれませんが、実際の</a:t>
            </a:r>
            <a:r>
              <a:rPr lang="en-US" altLang="ja-JP" dirty="0"/>
              <a:t>CPU</a:t>
            </a:r>
            <a:r>
              <a:rPr lang="ja-JP" altLang="en-US" dirty="0"/>
              <a:t>でどのぐらい分岐予測が失敗するのかが知りたいです。</a:t>
            </a:r>
          </a:p>
        </p:txBody>
      </p:sp>
      <p:pic>
        <p:nvPicPr>
          <p:cNvPr id="1028" name="Picture 4" descr="画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54" y="2438989"/>
            <a:ext cx="8313781" cy="369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78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前回の内容</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命令パイプラインの詳細</a:t>
            </a:r>
            <a:endParaRPr lang="en-US" altLang="ja-JP" dirty="0"/>
          </a:p>
          <a:p>
            <a:pPr marL="457200" indent="-457200">
              <a:buFont typeface="+mj-lt"/>
              <a:buAutoNum type="arabicPeriod"/>
            </a:pPr>
            <a:r>
              <a:rPr lang="ja-JP" altLang="en-US" dirty="0"/>
              <a:t>ハザードとその解決方法</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今日の内容</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smtClean="0"/>
              <a:t>命令パイプラインと性能</a:t>
            </a:r>
            <a:endParaRPr kumimoji="1" lang="en-US" altLang="ja-JP" dirty="0" smtClean="0"/>
          </a:p>
          <a:p>
            <a:pPr marL="457200" indent="-457200">
              <a:buFont typeface="+mj-lt"/>
              <a:buAutoNum type="arabicPeriod"/>
            </a:pPr>
            <a:r>
              <a:rPr kumimoji="1" lang="ja-JP" altLang="en-US" dirty="0" smtClean="0"/>
              <a:t>分岐</a:t>
            </a:r>
            <a:r>
              <a:rPr kumimoji="1" lang="ja-JP" altLang="en-US" dirty="0" smtClean="0"/>
              <a:t>予測（前編）</a:t>
            </a:r>
            <a:endParaRPr kumimoji="1" lang="en-US" altLang="ja-JP" dirty="0" smtClean="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smtClean="0"/>
              <a:t>パイプライン化によるスループット向上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smtClean="0">
                <a:solidFill>
                  <a:schemeClr val="tx1">
                    <a:lumMod val="65000"/>
                    <a:lumOff val="35000"/>
                  </a:schemeClr>
                </a:solidFill>
              </a:rPr>
              <a:t>パイプライン化しない場合</a:t>
            </a:r>
            <a:endParaRPr lang="ja-JP" altLang="en-US" dirty="0">
              <a:solidFill>
                <a:schemeClr val="tx1">
                  <a:lumMod val="65000"/>
                  <a:lumOff val="35000"/>
                </a:schemeClr>
              </a:solidFill>
            </a:endParaRP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smtClean="0">
                <a:solidFill>
                  <a:schemeClr val="tx1">
                    <a:lumMod val="65000"/>
                    <a:lumOff val="35000"/>
                  </a:schemeClr>
                </a:solidFill>
              </a:rPr>
              <a:t>パイプライン化した場合</a:t>
            </a:r>
            <a:endParaRPr lang="ja-JP" altLang="en-US" dirty="0">
              <a:solidFill>
                <a:schemeClr val="tx1">
                  <a:lumMod val="65000"/>
                  <a:lumOff val="35000"/>
                </a:schemeClr>
              </a:solidFill>
            </a:endParaRPr>
          </a:p>
        </p:txBody>
      </p:sp>
      <p:sp>
        <p:nvSpPr>
          <p:cNvPr id="128" name="角丸四角形 127"/>
          <p:cNvSpPr/>
          <p:nvPr/>
        </p:nvSpPr>
        <p:spPr bwMode="auto">
          <a:xfrm>
            <a:off x="147471" y="2024826"/>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66836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パイプライン化の効果：</a:t>
            </a:r>
            <a:endParaRPr lang="en-US" altLang="ja-JP" dirty="0" smtClean="0"/>
          </a:p>
          <a:p>
            <a:pPr lvl="1"/>
            <a:r>
              <a:rPr kumimoji="1" lang="ja-JP" altLang="en-US" dirty="0" smtClean="0"/>
              <a:t>スループットの向上</a:t>
            </a:r>
            <a:endParaRPr kumimoji="1" lang="en-US" altLang="ja-JP" dirty="0" smtClean="0"/>
          </a:p>
          <a:p>
            <a:pPr lvl="1"/>
            <a:r>
              <a:rPr kumimoji="1" lang="en-US" altLang="ja-JP" dirty="0" smtClean="0"/>
              <a:t>= </a:t>
            </a:r>
            <a:r>
              <a:rPr kumimoji="1" lang="ja-JP" altLang="en-US" dirty="0" smtClean="0"/>
              <a:t>単位時間あたりに処理できる命令の数の増加</a:t>
            </a:r>
            <a:endParaRPr kumimoji="1" lang="en-US" altLang="ja-JP" dirty="0" smtClean="0"/>
          </a:p>
          <a:p>
            <a:pPr lvl="1"/>
            <a:r>
              <a:rPr kumimoji="1" lang="en-US" altLang="ja-JP" dirty="0" smtClean="0"/>
              <a:t>= </a:t>
            </a:r>
            <a:r>
              <a:rPr kumimoji="1" lang="ja-JP" altLang="en-US" dirty="0" smtClean="0">
                <a:solidFill>
                  <a:schemeClr val="accent5"/>
                </a:solidFill>
              </a:rPr>
              <a:t>動作クロック周波数の向上</a:t>
            </a:r>
            <a:endParaRPr kumimoji="1" lang="en-US" altLang="ja-JP" dirty="0" smtClean="0">
              <a:solidFill>
                <a:schemeClr val="accent5"/>
              </a:solidFill>
            </a:endParaRPr>
          </a:p>
        </p:txBody>
      </p:sp>
    </p:spTree>
    <p:extLst>
      <p:ext uri="{BB962C8B-B14F-4D97-AF65-F5344CB8AC3E}">
        <p14:creationId xmlns:p14="http://schemas.microsoft.com/office/powerpoint/2010/main" val="292644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 name="直線コネクタ 181"/>
          <p:cNvCxnSpPr/>
          <p:nvPr/>
        </p:nvCxnSpPr>
        <p:spPr bwMode="auto">
          <a:xfrm flipV="1">
            <a:off x="214197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21" name="直線コネクタ 20"/>
          <p:cNvCxnSpPr/>
          <p:nvPr/>
        </p:nvCxnSpPr>
        <p:spPr bwMode="auto">
          <a:xfrm flipV="1">
            <a:off x="124196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78" name="直線コネクタ 177"/>
          <p:cNvCxnSpPr/>
          <p:nvPr/>
        </p:nvCxnSpPr>
        <p:spPr bwMode="auto">
          <a:xfrm flipH="1" flipV="1">
            <a:off x="3491988" y="1358977"/>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79" name="直線コネクタ 178"/>
          <p:cNvCxnSpPr/>
          <p:nvPr/>
        </p:nvCxnSpPr>
        <p:spPr bwMode="auto">
          <a:xfrm flipV="1">
            <a:off x="5742013" y="1358977"/>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0" name="直線コネクタ 179"/>
          <p:cNvCxnSpPr/>
          <p:nvPr/>
        </p:nvCxnSpPr>
        <p:spPr bwMode="auto">
          <a:xfrm flipV="1">
            <a:off x="124196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1" name="直線コネクタ 180"/>
          <p:cNvCxnSpPr/>
          <p:nvPr/>
        </p:nvCxnSpPr>
        <p:spPr bwMode="auto">
          <a:xfrm flipH="1" flipV="1">
            <a:off x="1691968"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27" name="直線コネクタ 126"/>
          <p:cNvCxnSpPr/>
          <p:nvPr/>
        </p:nvCxnSpPr>
        <p:spPr bwMode="auto">
          <a:xfrm>
            <a:off x="521955" y="2403147"/>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パイプライン化によるクロック周期の</a:t>
            </a:r>
            <a:r>
              <a:rPr lang="ja-JP" altLang="en-US" dirty="0" smtClean="0"/>
              <a:t>短縮</a:t>
            </a:r>
            <a:r>
              <a:rPr lang="en-US" altLang="ja-JP" dirty="0" smtClean="0"/>
              <a:t/>
            </a:r>
            <a:br>
              <a:rPr lang="en-US" altLang="ja-JP" dirty="0" smtClean="0"/>
            </a:br>
            <a:r>
              <a:rPr lang="ja-JP" altLang="en-US" sz="2000" dirty="0" smtClean="0"/>
              <a:t>クロックの立ち上がりごとに，１命令が処理</a:t>
            </a:r>
            <a:endParaRPr kumimoji="1" lang="ja-JP" altLang="en-US" dirty="0"/>
          </a:p>
        </p:txBody>
      </p:sp>
      <p:cxnSp>
        <p:nvCxnSpPr>
          <p:cNvPr id="96" name="直線矢印コネクタ 95"/>
          <p:cNvCxnSpPr/>
          <p:nvPr/>
        </p:nvCxnSpPr>
        <p:spPr bwMode="auto">
          <a:xfrm>
            <a:off x="611956" y="1268976"/>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149008"/>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521955" y="908972"/>
            <a:ext cx="2954655" cy="369332"/>
          </a:xfrm>
          <a:prstGeom prst="rect">
            <a:avLst/>
          </a:prstGeom>
        </p:spPr>
        <p:txBody>
          <a:bodyPr wrap="none">
            <a:spAutoFit/>
          </a:bodyPr>
          <a:lstStyle/>
          <a:p>
            <a:r>
              <a:rPr lang="ja-JP" altLang="en-US" dirty="0" smtClean="0">
                <a:solidFill>
                  <a:schemeClr val="tx1">
                    <a:lumMod val="65000"/>
                    <a:lumOff val="35000"/>
                  </a:schemeClr>
                </a:solidFill>
              </a:rPr>
              <a:t>パイプライン化しない場合</a:t>
            </a:r>
            <a:endParaRPr lang="ja-JP" altLang="en-US" dirty="0">
              <a:solidFill>
                <a:schemeClr val="tx1">
                  <a:lumMod val="65000"/>
                  <a:lumOff val="35000"/>
                </a:schemeClr>
              </a:solidFill>
            </a:endParaRPr>
          </a:p>
        </p:txBody>
      </p:sp>
      <p:sp>
        <p:nvSpPr>
          <p:cNvPr id="153" name="正方形/長方形 152"/>
          <p:cNvSpPr/>
          <p:nvPr/>
        </p:nvSpPr>
        <p:spPr>
          <a:xfrm>
            <a:off x="503962" y="3716744"/>
            <a:ext cx="2723823" cy="369332"/>
          </a:xfrm>
          <a:prstGeom prst="rect">
            <a:avLst/>
          </a:prstGeom>
        </p:spPr>
        <p:txBody>
          <a:bodyPr wrap="none">
            <a:spAutoFit/>
          </a:bodyPr>
          <a:lstStyle/>
          <a:p>
            <a:r>
              <a:rPr lang="ja-JP" altLang="en-US" dirty="0" smtClean="0">
                <a:solidFill>
                  <a:schemeClr val="tx1">
                    <a:lumMod val="65000"/>
                    <a:lumOff val="35000"/>
                  </a:schemeClr>
                </a:solidFill>
              </a:rPr>
              <a:t>パイプライン化した場合</a:t>
            </a:r>
            <a:endParaRPr lang="ja-JP" altLang="en-US" dirty="0">
              <a:solidFill>
                <a:schemeClr val="tx1">
                  <a:lumMod val="65000"/>
                  <a:lumOff val="35000"/>
                </a:schemeClr>
              </a:solidFill>
            </a:endParaRPr>
          </a:p>
        </p:txBody>
      </p:sp>
      <p:sp>
        <p:nvSpPr>
          <p:cNvPr id="128" name="角丸四角形 127"/>
          <p:cNvSpPr/>
          <p:nvPr/>
        </p:nvSpPr>
        <p:spPr bwMode="auto">
          <a:xfrm>
            <a:off x="147471" y="2258987"/>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338999"/>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194839"/>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5373180"/>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5229020"/>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679025"/>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859027"/>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62" name="グループ化 161"/>
          <p:cNvGrpSpPr/>
          <p:nvPr/>
        </p:nvGrpSpPr>
        <p:grpSpPr>
          <a:xfrm>
            <a:off x="1241963" y="2223145"/>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158997"/>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cxnSp>
        <p:nvCxnSpPr>
          <p:cNvPr id="78" name="直線コネクタ 77"/>
          <p:cNvCxnSpPr/>
          <p:nvPr/>
        </p:nvCxnSpPr>
        <p:spPr bwMode="auto">
          <a:xfrm flipV="1">
            <a:off x="124196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79" name="直線コネクタ 78"/>
          <p:cNvCxnSpPr/>
          <p:nvPr/>
        </p:nvCxnSpPr>
        <p:spPr bwMode="auto">
          <a:xfrm flipH="1">
            <a:off x="124196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0" name="直線コネクタ 79"/>
          <p:cNvCxnSpPr/>
          <p:nvPr/>
        </p:nvCxnSpPr>
        <p:spPr bwMode="auto">
          <a:xfrm flipV="1">
            <a:off x="232197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1" name="直線コネクタ 80"/>
          <p:cNvCxnSpPr/>
          <p:nvPr/>
        </p:nvCxnSpPr>
        <p:spPr bwMode="auto">
          <a:xfrm flipH="1">
            <a:off x="232197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2" name="直線コネクタ 81"/>
          <p:cNvCxnSpPr/>
          <p:nvPr/>
        </p:nvCxnSpPr>
        <p:spPr bwMode="auto">
          <a:xfrm flipV="1">
            <a:off x="349198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3" name="直線コネクタ 82"/>
          <p:cNvCxnSpPr/>
          <p:nvPr/>
        </p:nvCxnSpPr>
        <p:spPr bwMode="auto">
          <a:xfrm flipH="1">
            <a:off x="3491989"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4" name="直線コネクタ 83"/>
          <p:cNvCxnSpPr/>
          <p:nvPr/>
        </p:nvCxnSpPr>
        <p:spPr bwMode="auto">
          <a:xfrm flipV="1">
            <a:off x="4572000"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5" name="直線コネクタ 84"/>
          <p:cNvCxnSpPr/>
          <p:nvPr/>
        </p:nvCxnSpPr>
        <p:spPr bwMode="auto">
          <a:xfrm flipH="1">
            <a:off x="4572000"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6" name="直線コネクタ 85"/>
          <p:cNvCxnSpPr/>
          <p:nvPr/>
        </p:nvCxnSpPr>
        <p:spPr bwMode="auto">
          <a:xfrm flipV="1">
            <a:off x="5742013"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7" name="直線コネクタ 86"/>
          <p:cNvCxnSpPr/>
          <p:nvPr/>
        </p:nvCxnSpPr>
        <p:spPr bwMode="auto">
          <a:xfrm flipH="1">
            <a:off x="5742014" y="1448978"/>
            <a:ext cx="1080011"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p:nvPr/>
        </p:nvCxnSpPr>
        <p:spPr bwMode="auto">
          <a:xfrm flipV="1">
            <a:off x="6822025"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89" name="直線コネクタ 88"/>
          <p:cNvCxnSpPr/>
          <p:nvPr/>
        </p:nvCxnSpPr>
        <p:spPr bwMode="auto">
          <a:xfrm flipH="1">
            <a:off x="6822025" y="1988984"/>
            <a:ext cx="1170013" cy="0"/>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0" name="直線コネクタ 89"/>
          <p:cNvCxnSpPr/>
          <p:nvPr/>
        </p:nvCxnSpPr>
        <p:spPr bwMode="auto">
          <a:xfrm flipV="1">
            <a:off x="7992038" y="1448978"/>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1" name="直線コネクタ 90"/>
          <p:cNvCxnSpPr/>
          <p:nvPr/>
        </p:nvCxnSpPr>
        <p:spPr bwMode="auto">
          <a:xfrm flipV="1">
            <a:off x="124196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2" name="直線コネクタ 91"/>
          <p:cNvCxnSpPr/>
          <p:nvPr/>
        </p:nvCxnSpPr>
        <p:spPr bwMode="auto">
          <a:xfrm flipH="1">
            <a:off x="124196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H="1" flipV="1">
            <a:off x="146700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V="1">
            <a:off x="146700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8" name="直線コネクタ 107"/>
          <p:cNvCxnSpPr/>
          <p:nvPr/>
        </p:nvCxnSpPr>
        <p:spPr bwMode="auto">
          <a:xfrm flipV="1">
            <a:off x="169196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9" name="直線コネクタ 108"/>
          <p:cNvCxnSpPr/>
          <p:nvPr/>
        </p:nvCxnSpPr>
        <p:spPr bwMode="auto">
          <a:xfrm flipH="1">
            <a:off x="169197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0" name="直線コネクタ 109"/>
          <p:cNvCxnSpPr/>
          <p:nvPr/>
        </p:nvCxnSpPr>
        <p:spPr bwMode="auto">
          <a:xfrm flipH="1" flipV="1">
            <a:off x="191700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1" name="直線コネクタ 110"/>
          <p:cNvCxnSpPr/>
          <p:nvPr/>
        </p:nvCxnSpPr>
        <p:spPr bwMode="auto">
          <a:xfrm flipV="1">
            <a:off x="191700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2" name="直線コネクタ 111"/>
          <p:cNvCxnSpPr/>
          <p:nvPr/>
        </p:nvCxnSpPr>
        <p:spPr bwMode="auto">
          <a:xfrm flipV="1">
            <a:off x="214197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3" name="直線コネクタ 112"/>
          <p:cNvCxnSpPr/>
          <p:nvPr/>
        </p:nvCxnSpPr>
        <p:spPr bwMode="auto">
          <a:xfrm flipH="1">
            <a:off x="214197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4" name="直線コネクタ 113"/>
          <p:cNvCxnSpPr/>
          <p:nvPr/>
        </p:nvCxnSpPr>
        <p:spPr bwMode="auto">
          <a:xfrm flipH="1" flipV="1">
            <a:off x="236701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5" name="直線コネクタ 114"/>
          <p:cNvCxnSpPr/>
          <p:nvPr/>
        </p:nvCxnSpPr>
        <p:spPr bwMode="auto">
          <a:xfrm flipV="1">
            <a:off x="236701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6" name="直線コネクタ 115"/>
          <p:cNvCxnSpPr/>
          <p:nvPr/>
        </p:nvCxnSpPr>
        <p:spPr bwMode="auto">
          <a:xfrm flipV="1">
            <a:off x="259197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7" name="直線コネクタ 116"/>
          <p:cNvCxnSpPr/>
          <p:nvPr/>
        </p:nvCxnSpPr>
        <p:spPr bwMode="auto">
          <a:xfrm flipH="1">
            <a:off x="259198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8" name="直線コネクタ 117"/>
          <p:cNvCxnSpPr/>
          <p:nvPr/>
        </p:nvCxnSpPr>
        <p:spPr bwMode="auto">
          <a:xfrm flipH="1" flipV="1">
            <a:off x="281701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19" name="直線コネクタ 118"/>
          <p:cNvCxnSpPr/>
          <p:nvPr/>
        </p:nvCxnSpPr>
        <p:spPr bwMode="auto">
          <a:xfrm flipV="1">
            <a:off x="281701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0" name="直線コネクタ 119"/>
          <p:cNvCxnSpPr/>
          <p:nvPr/>
        </p:nvCxnSpPr>
        <p:spPr bwMode="auto">
          <a:xfrm flipV="1">
            <a:off x="304198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1" name="直線コネクタ 120"/>
          <p:cNvCxnSpPr/>
          <p:nvPr/>
        </p:nvCxnSpPr>
        <p:spPr bwMode="auto">
          <a:xfrm flipH="1">
            <a:off x="304198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2" name="直線コネクタ 121"/>
          <p:cNvCxnSpPr/>
          <p:nvPr/>
        </p:nvCxnSpPr>
        <p:spPr bwMode="auto">
          <a:xfrm flipH="1" flipV="1">
            <a:off x="326702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3" name="直線コネクタ 122"/>
          <p:cNvCxnSpPr/>
          <p:nvPr/>
        </p:nvCxnSpPr>
        <p:spPr bwMode="auto">
          <a:xfrm flipV="1">
            <a:off x="326702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4" name="直線コネクタ 123"/>
          <p:cNvCxnSpPr/>
          <p:nvPr/>
        </p:nvCxnSpPr>
        <p:spPr bwMode="auto">
          <a:xfrm flipV="1">
            <a:off x="349198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5" name="直線コネクタ 124"/>
          <p:cNvCxnSpPr/>
          <p:nvPr/>
        </p:nvCxnSpPr>
        <p:spPr bwMode="auto">
          <a:xfrm flipH="1">
            <a:off x="349199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6" name="直線コネクタ 125"/>
          <p:cNvCxnSpPr/>
          <p:nvPr/>
        </p:nvCxnSpPr>
        <p:spPr bwMode="auto">
          <a:xfrm flipH="1" flipV="1">
            <a:off x="371702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29" name="直線コネクタ 128"/>
          <p:cNvCxnSpPr/>
          <p:nvPr/>
        </p:nvCxnSpPr>
        <p:spPr bwMode="auto">
          <a:xfrm flipV="1">
            <a:off x="371702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0" name="直線コネクタ 129"/>
          <p:cNvCxnSpPr/>
          <p:nvPr/>
        </p:nvCxnSpPr>
        <p:spPr bwMode="auto">
          <a:xfrm flipV="1">
            <a:off x="3941993"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31" name="直線コネクタ 130"/>
          <p:cNvCxnSpPr/>
          <p:nvPr/>
        </p:nvCxnSpPr>
        <p:spPr bwMode="auto">
          <a:xfrm flipH="1">
            <a:off x="3941995"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2" name="直線コネクタ 171"/>
          <p:cNvCxnSpPr/>
          <p:nvPr/>
        </p:nvCxnSpPr>
        <p:spPr bwMode="auto">
          <a:xfrm flipH="1" flipV="1">
            <a:off x="4167030"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3" name="直線コネクタ 172"/>
          <p:cNvCxnSpPr/>
          <p:nvPr/>
        </p:nvCxnSpPr>
        <p:spPr bwMode="auto">
          <a:xfrm flipV="1">
            <a:off x="4167030"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4" name="直線コネクタ 173"/>
          <p:cNvCxnSpPr/>
          <p:nvPr/>
        </p:nvCxnSpPr>
        <p:spPr bwMode="auto">
          <a:xfrm flipV="1">
            <a:off x="4391998" y="4419011"/>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5" name="直線コネクタ 174"/>
          <p:cNvCxnSpPr/>
          <p:nvPr/>
        </p:nvCxnSpPr>
        <p:spPr bwMode="auto">
          <a:xfrm flipH="1">
            <a:off x="4392000" y="4419000"/>
            <a:ext cx="225035" cy="11"/>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6" name="直線コネクタ 175"/>
          <p:cNvCxnSpPr/>
          <p:nvPr/>
        </p:nvCxnSpPr>
        <p:spPr bwMode="auto">
          <a:xfrm flipH="1" flipV="1">
            <a:off x="4617035" y="4959000"/>
            <a:ext cx="224969" cy="17"/>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77" name="直線コネクタ 176"/>
          <p:cNvCxnSpPr/>
          <p:nvPr/>
        </p:nvCxnSpPr>
        <p:spPr bwMode="auto">
          <a:xfrm flipV="1">
            <a:off x="4617035" y="4419000"/>
            <a:ext cx="0" cy="540006"/>
          </a:xfrm>
          <a:prstGeom prst="line">
            <a:avLst/>
          </a:prstGeom>
          <a:ln w="19050"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83" name="直線コネクタ 182"/>
          <p:cNvCxnSpPr/>
          <p:nvPr/>
        </p:nvCxnSpPr>
        <p:spPr bwMode="auto">
          <a:xfrm flipV="1">
            <a:off x="349198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4" name="直線コネクタ 183"/>
          <p:cNvCxnSpPr/>
          <p:nvPr/>
        </p:nvCxnSpPr>
        <p:spPr bwMode="auto">
          <a:xfrm flipV="1">
            <a:off x="2591978"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5" name="直線コネクタ 184"/>
          <p:cNvCxnSpPr/>
          <p:nvPr/>
        </p:nvCxnSpPr>
        <p:spPr bwMode="auto">
          <a:xfrm flipH="1" flipV="1">
            <a:off x="3041983" y="4239009"/>
            <a:ext cx="3771" cy="2250071"/>
          </a:xfrm>
          <a:prstGeom prst="line">
            <a:avLst/>
          </a:prstGeom>
          <a:noFill/>
          <a:ln w="9525" cap="flat" cmpd="sng" algn="ctr">
            <a:solidFill>
              <a:schemeClr val="tx1"/>
            </a:solidFill>
            <a:prstDash val="solid"/>
            <a:round/>
            <a:headEnd type="none" w="med" len="med"/>
            <a:tailEnd type="none" w="med" len="med"/>
          </a:ln>
          <a:effectLst/>
        </p:spPr>
      </p:cxnSp>
      <p:cxnSp>
        <p:nvCxnSpPr>
          <p:cNvPr id="186" name="直線コネクタ 185"/>
          <p:cNvCxnSpPr/>
          <p:nvPr/>
        </p:nvCxnSpPr>
        <p:spPr bwMode="auto">
          <a:xfrm flipV="1">
            <a:off x="484200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7" name="直線コネクタ 186"/>
          <p:cNvCxnSpPr/>
          <p:nvPr/>
        </p:nvCxnSpPr>
        <p:spPr bwMode="auto">
          <a:xfrm flipV="1">
            <a:off x="3941993" y="4239009"/>
            <a:ext cx="0" cy="2250025"/>
          </a:xfrm>
          <a:prstGeom prst="line">
            <a:avLst/>
          </a:prstGeom>
          <a:noFill/>
          <a:ln w="9525" cap="flat" cmpd="sng" algn="ctr">
            <a:solidFill>
              <a:schemeClr val="tx1"/>
            </a:solidFill>
            <a:prstDash val="solid"/>
            <a:round/>
            <a:headEnd type="none" w="med" len="med"/>
            <a:tailEnd type="none" w="med" len="med"/>
          </a:ln>
          <a:effectLst/>
        </p:spPr>
      </p:cxnSp>
      <p:cxnSp>
        <p:nvCxnSpPr>
          <p:cNvPr id="188" name="直線コネクタ 187"/>
          <p:cNvCxnSpPr/>
          <p:nvPr/>
        </p:nvCxnSpPr>
        <p:spPr bwMode="auto">
          <a:xfrm flipH="1" flipV="1">
            <a:off x="4391998" y="4239009"/>
            <a:ext cx="3771" cy="2250071"/>
          </a:xfrm>
          <a:prstGeom prst="line">
            <a:avLst/>
          </a:prstGeom>
          <a:noFill/>
          <a:ln w="9525" cap="flat" cmpd="sng" algn="ctr">
            <a:solidFill>
              <a:schemeClr val="tx1"/>
            </a:solidFill>
            <a:prstDash val="solid"/>
            <a:round/>
            <a:headEnd type="none" w="med" len="med"/>
            <a:tailEnd type="none" w="med" len="med"/>
          </a:ln>
          <a:effectLst/>
        </p:spPr>
      </p:cxnSp>
      <p:grpSp>
        <p:nvGrpSpPr>
          <p:cNvPr id="13" name="グループ化 12"/>
          <p:cNvGrpSpPr/>
          <p:nvPr/>
        </p:nvGrpSpPr>
        <p:grpSpPr>
          <a:xfrm>
            <a:off x="1241963" y="5229020"/>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679029"/>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2887022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3131984" y="2168985"/>
            <a:ext cx="2700030" cy="990011"/>
            <a:chOff x="3221985" y="3338999"/>
            <a:chExt cx="3510039" cy="1260014"/>
          </a:xfrm>
        </p:grpSpPr>
        <p:sp>
          <p:nvSpPr>
            <p:cNvPr id="29" name="Line 9"/>
            <p:cNvSpPr>
              <a:spLocks noChangeShapeType="1"/>
            </p:cNvSpPr>
            <p:nvPr/>
          </p:nvSpPr>
          <p:spPr bwMode="auto">
            <a:xfrm>
              <a:off x="3222113" y="3518387"/>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10"/>
            <p:cNvSpPr>
              <a:spLocks noChangeShapeType="1"/>
            </p:cNvSpPr>
            <p:nvPr/>
          </p:nvSpPr>
          <p:spPr bwMode="auto">
            <a:xfrm>
              <a:off x="3222113" y="3878749"/>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11"/>
            <p:cNvSpPr>
              <a:spLocks noChangeShapeType="1"/>
            </p:cNvSpPr>
            <p:nvPr/>
          </p:nvSpPr>
          <p:spPr bwMode="auto">
            <a:xfrm>
              <a:off x="4212713" y="3697774"/>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2" name="Line 12"/>
            <p:cNvSpPr>
              <a:spLocks noChangeShapeType="1"/>
            </p:cNvSpPr>
            <p:nvPr/>
          </p:nvSpPr>
          <p:spPr bwMode="auto">
            <a:xfrm flipV="1">
              <a:off x="4662129" y="3699003"/>
              <a:ext cx="89873" cy="973"/>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3" name="Line 13"/>
            <p:cNvSpPr>
              <a:spLocks noChangeShapeType="1"/>
            </p:cNvSpPr>
            <p:nvPr/>
          </p:nvSpPr>
          <p:spPr bwMode="auto">
            <a:xfrm flipV="1">
              <a:off x="4482127" y="4059007"/>
              <a:ext cx="269875" cy="133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4" name="Line 14"/>
            <p:cNvSpPr>
              <a:spLocks noChangeShapeType="1"/>
            </p:cNvSpPr>
            <p:nvPr/>
          </p:nvSpPr>
          <p:spPr bwMode="auto">
            <a:xfrm flipV="1">
              <a:off x="5382009" y="387900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5" name="Picture 7" descr="OR"/>
            <p:cNvPicPr>
              <a:picLocks noChangeAspect="1" noChangeArrowheads="1"/>
            </p:cNvPicPr>
            <p:nvPr/>
          </p:nvPicPr>
          <p:blipFill>
            <a:blip r:embed="rId2" cstate="print"/>
            <a:srcRect/>
            <a:stretch>
              <a:fillRect/>
            </a:stretch>
          </p:blipFill>
          <p:spPr bwMode="auto">
            <a:xfrm>
              <a:off x="4572000" y="3519001"/>
              <a:ext cx="1079500" cy="717550"/>
            </a:xfrm>
            <a:prstGeom prst="rect">
              <a:avLst/>
            </a:prstGeom>
            <a:noFill/>
          </p:spPr>
        </p:pic>
        <p:pic>
          <p:nvPicPr>
            <p:cNvPr id="36" name="Picture 6" descr="AND"/>
            <p:cNvPicPr>
              <a:picLocks noChangeAspect="1" noChangeArrowheads="1"/>
            </p:cNvPicPr>
            <p:nvPr/>
          </p:nvPicPr>
          <p:blipFill>
            <a:blip r:embed="rId3" cstate="print"/>
            <a:srcRect/>
            <a:stretch>
              <a:fillRect/>
            </a:stretch>
          </p:blipFill>
          <p:spPr bwMode="auto">
            <a:xfrm>
              <a:off x="3491988" y="3338999"/>
              <a:ext cx="1079500" cy="720725"/>
            </a:xfrm>
            <a:prstGeom prst="rect">
              <a:avLst/>
            </a:prstGeom>
            <a:noFill/>
          </p:spPr>
        </p:pic>
        <p:sp>
          <p:nvSpPr>
            <p:cNvPr id="37" name="Line 10"/>
            <p:cNvSpPr>
              <a:spLocks noChangeShapeType="1"/>
            </p:cNvSpPr>
            <p:nvPr/>
          </p:nvSpPr>
          <p:spPr bwMode="auto">
            <a:xfrm>
              <a:off x="5472138" y="4238753"/>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38" name="Picture 6" descr="AND"/>
            <p:cNvPicPr>
              <a:picLocks noChangeAspect="1" noChangeArrowheads="1"/>
            </p:cNvPicPr>
            <p:nvPr/>
          </p:nvPicPr>
          <p:blipFill>
            <a:blip r:embed="rId3" cstate="print"/>
            <a:srcRect/>
            <a:stretch>
              <a:fillRect/>
            </a:stretch>
          </p:blipFill>
          <p:spPr bwMode="auto">
            <a:xfrm>
              <a:off x="5652012" y="3699003"/>
              <a:ext cx="1079500" cy="720725"/>
            </a:xfrm>
            <a:prstGeom prst="rect">
              <a:avLst/>
            </a:prstGeom>
            <a:noFill/>
          </p:spPr>
        </p:pic>
        <p:sp>
          <p:nvSpPr>
            <p:cNvPr id="39" name="Line 13"/>
            <p:cNvSpPr>
              <a:spLocks noChangeShapeType="1"/>
            </p:cNvSpPr>
            <p:nvPr/>
          </p:nvSpPr>
          <p:spPr bwMode="auto">
            <a:xfrm flipV="1">
              <a:off x="4481999" y="4059007"/>
              <a:ext cx="231" cy="18000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0" name="Line 13"/>
            <p:cNvSpPr>
              <a:spLocks noChangeShapeType="1"/>
            </p:cNvSpPr>
            <p:nvPr/>
          </p:nvSpPr>
          <p:spPr bwMode="auto">
            <a:xfrm>
              <a:off x="3221986" y="4239009"/>
              <a:ext cx="126001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1" name="Line 13"/>
            <p:cNvSpPr>
              <a:spLocks noChangeShapeType="1"/>
            </p:cNvSpPr>
            <p:nvPr/>
          </p:nvSpPr>
          <p:spPr bwMode="auto">
            <a:xfrm>
              <a:off x="3221985" y="4599013"/>
              <a:ext cx="2250025"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2" name="Line 13"/>
            <p:cNvSpPr>
              <a:spLocks noChangeShapeType="1"/>
            </p:cNvSpPr>
            <p:nvPr/>
          </p:nvSpPr>
          <p:spPr bwMode="auto">
            <a:xfrm flipV="1">
              <a:off x="5472010" y="4239009"/>
              <a:ext cx="231" cy="360004"/>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43" name="Line 10"/>
            <p:cNvSpPr>
              <a:spLocks noChangeShapeType="1"/>
            </p:cNvSpPr>
            <p:nvPr/>
          </p:nvSpPr>
          <p:spPr bwMode="auto">
            <a:xfrm>
              <a:off x="6462021" y="4059007"/>
              <a:ext cx="27000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pSp>
      <p:sp>
        <p:nvSpPr>
          <p:cNvPr id="2" name="タイトル 1"/>
          <p:cNvSpPr>
            <a:spLocks noGrp="1"/>
          </p:cNvSpPr>
          <p:nvPr>
            <p:ph type="title"/>
          </p:nvPr>
        </p:nvSpPr>
        <p:spPr/>
        <p:txBody>
          <a:bodyPr/>
          <a:lstStyle/>
          <a:p>
            <a:pPr marL="457200" indent="-457200"/>
            <a:r>
              <a:rPr kumimoji="1" lang="ja-JP" altLang="en-US" dirty="0" smtClean="0"/>
              <a:t>ステージ内の信号の伝播を考える</a:t>
            </a:r>
            <a:endParaRPr kumimoji="1" lang="ja-JP" altLang="en-US" dirty="0"/>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ja-JP" altLang="en-US" dirty="0" smtClean="0"/>
              <a:t>パイプライン：ステージ：</a:t>
            </a:r>
            <a:endParaRPr kumimoji="1" lang="en-US" altLang="ja-JP" dirty="0" smtClean="0"/>
          </a:p>
          <a:p>
            <a:pPr lvl="1"/>
            <a:r>
              <a:rPr kumimoji="1" lang="ja-JP" altLang="en-US" dirty="0" smtClean="0"/>
              <a:t>複数のパイプライン・ラッチで挟まれてた，</a:t>
            </a:r>
            <a:endParaRPr kumimoji="1" lang="en-US" altLang="ja-JP" dirty="0" smtClean="0"/>
          </a:p>
          <a:p>
            <a:pPr lvl="1"/>
            <a:r>
              <a:rPr kumimoji="1" lang="ja-JP" altLang="en-US" dirty="0" smtClean="0"/>
              <a:t>組み合わせ回路（ゲート）</a:t>
            </a:r>
            <a:endParaRPr kumimoji="1" lang="en-US" altLang="ja-JP" dirty="0" smtClean="0"/>
          </a:p>
          <a:p>
            <a:r>
              <a:rPr kumimoji="1" lang="ja-JP" altLang="en-US" dirty="0" smtClean="0"/>
              <a:t>矢印の動き：</a:t>
            </a:r>
            <a:endParaRPr kumimoji="1" lang="en-US" altLang="ja-JP" dirty="0" smtClean="0"/>
          </a:p>
          <a:p>
            <a:pPr lvl="1"/>
            <a:r>
              <a:rPr kumimoji="1" lang="ja-JP" altLang="en-US" dirty="0" smtClean="0"/>
              <a:t>クロック開始時に，左のラッチからでた信号が</a:t>
            </a:r>
            <a:endParaRPr kumimoji="1" lang="en-US" altLang="ja-JP" dirty="0" smtClean="0"/>
          </a:p>
          <a:p>
            <a:pPr lvl="1"/>
            <a:r>
              <a:rPr kumimoji="1" lang="ja-JP" altLang="en-US" dirty="0" smtClean="0"/>
              <a:t>組み合わせ回路を通って，伝播していく様子</a:t>
            </a:r>
            <a:endParaRPr kumimoji="1" lang="ja-JP" altLang="en-US" dirty="0"/>
          </a:p>
        </p:txBody>
      </p:sp>
      <p:sp>
        <p:nvSpPr>
          <p:cNvPr id="4" name="右矢印 3"/>
          <p:cNvSpPr/>
          <p:nvPr/>
        </p:nvSpPr>
        <p:spPr bwMode="auto">
          <a:xfrm>
            <a:off x="251952" y="2258986"/>
            <a:ext cx="2880032"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 name="正方形/長方形 4"/>
          <p:cNvSpPr/>
          <p:nvPr/>
        </p:nvSpPr>
        <p:spPr bwMode="auto">
          <a:xfrm>
            <a:off x="161951" y="2168986"/>
            <a:ext cx="2880032"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8" name="グループ化 7"/>
          <p:cNvGrpSpPr/>
          <p:nvPr/>
        </p:nvGrpSpPr>
        <p:grpSpPr>
          <a:xfrm>
            <a:off x="2951982" y="198898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10" name="グループ化 9"/>
          <p:cNvGrpSpPr/>
          <p:nvPr/>
        </p:nvGrpSpPr>
        <p:grpSpPr>
          <a:xfrm>
            <a:off x="5832014" y="198898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Tree>
    <p:extLst>
      <p:ext uri="{BB962C8B-B14F-4D97-AF65-F5344CB8AC3E}">
        <p14:creationId xmlns:p14="http://schemas.microsoft.com/office/powerpoint/2010/main" val="3511695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4.44444E-6 L 0.3151 -4.44444E-6 " pathEditMode="relative" rAng="0" ptsTypes="AA">
                                      <p:cBhvr>
                                        <p:cTn id="6" dur="8000" fill="hold"/>
                                        <p:tgtEl>
                                          <p:spTgt spid="4"/>
                                        </p:tgtEl>
                                        <p:attrNameLst>
                                          <p:attrName>ppt_x</p:attrName>
                                          <p:attrName>ppt_y</p:attrName>
                                        </p:attrNameLst>
                                      </p:cBhvr>
                                      <p:rCtr x="157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浮動小数点は正規化処理が重いとのことでしたが、</a:t>
            </a:r>
            <a:r>
              <a:rPr lang="en-US" altLang="ja-JP" dirty="0"/>
              <a:t>IEEE 754</a:t>
            </a:r>
            <a:r>
              <a:rPr lang="ja-JP" altLang="en-US" dirty="0"/>
              <a:t>以外に精度などを妥協するような実数表現は考えられていたりするのでしょうか</a:t>
            </a:r>
            <a:r>
              <a:rPr lang="ja-JP" altLang="en-US" dirty="0" smtClean="0"/>
              <a:t>？</a:t>
            </a:r>
            <a:endParaRPr lang="en-US" altLang="ja-JP" dirty="0" smtClean="0"/>
          </a:p>
          <a:p>
            <a:r>
              <a:rPr lang="ja-JP" altLang="en-US" dirty="0"/>
              <a:t>また、分岐予測ではその後の計算を全て捨てているように見えましたが、マルチスレッディングなどによる分岐と無関係なデータも捨ててしまうのでしょうか</a:t>
            </a:r>
            <a:r>
              <a:rPr lang="ja-JP" altLang="en-US" dirty="0" smtClean="0"/>
              <a:t>？</a:t>
            </a:r>
            <a:endParaRPr lang="ja-JP" altLang="en-US" dirty="0"/>
          </a:p>
        </p:txBody>
      </p:sp>
    </p:spTree>
    <p:extLst>
      <p:ext uri="{BB962C8B-B14F-4D97-AF65-F5344CB8AC3E}">
        <p14:creationId xmlns:p14="http://schemas.microsoft.com/office/powerpoint/2010/main" val="1501574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ja-JP" altLang="en-US" dirty="0" smtClean="0"/>
              <a:t>２段にパイプライン化した場合</a:t>
            </a:r>
            <a:endParaRPr kumimoji="1" lang="ja-JP" altLang="en-US" dirty="0"/>
          </a:p>
        </p:txBody>
      </p:sp>
      <p:sp>
        <p:nvSpPr>
          <p:cNvPr id="3" name="テキスト プレースホルダー 2"/>
          <p:cNvSpPr>
            <a:spLocks noGrp="1"/>
          </p:cNvSpPr>
          <p:nvPr>
            <p:ph type="body" sz="quarter" idx="10"/>
          </p:nvPr>
        </p:nvSpPr>
        <p:spPr>
          <a:xfrm>
            <a:off x="611956" y="4869016"/>
            <a:ext cx="8280092" cy="1439709"/>
          </a:xfrm>
        </p:spPr>
        <p:txBody>
          <a:bodyPr/>
          <a:lstStyle/>
          <a:p>
            <a:r>
              <a:rPr kumimoji="1" lang="ja-JP" altLang="en-US" dirty="0" smtClean="0"/>
              <a:t>クロック周波数は２倍に：</a:t>
            </a:r>
            <a:endParaRPr kumimoji="1" lang="en-US" altLang="ja-JP" dirty="0" smtClean="0"/>
          </a:p>
          <a:p>
            <a:pPr lvl="1"/>
            <a:r>
              <a:rPr lang="ja-JP" altLang="en-US" dirty="0"/>
              <a:t>各矢印の伸びる速度（信号</a:t>
            </a:r>
            <a:r>
              <a:rPr lang="ja-JP" altLang="en-US" dirty="0" smtClean="0"/>
              <a:t>が伝播する速度）</a:t>
            </a:r>
            <a:r>
              <a:rPr lang="ja-JP" altLang="en-US" dirty="0"/>
              <a:t>自体</a:t>
            </a:r>
            <a:r>
              <a:rPr lang="ja-JP" altLang="en-US" dirty="0" smtClean="0"/>
              <a:t>は同じ</a:t>
            </a:r>
            <a:endParaRPr lang="ja-JP" altLang="en-US" dirty="0"/>
          </a:p>
          <a:p>
            <a:pPr lvl="1"/>
            <a:r>
              <a:rPr kumimoji="1" lang="ja-JP" altLang="en-US" dirty="0" smtClean="0"/>
              <a:t>２段パイプラインでは，ラッチから２回信号が出ている</a:t>
            </a:r>
            <a:endParaRPr kumimoji="1" lang="en-US" altLang="ja-JP" dirty="0" smtClean="0"/>
          </a:p>
        </p:txBody>
      </p:sp>
      <p:sp>
        <p:nvSpPr>
          <p:cNvPr id="4" name="右矢印 3"/>
          <p:cNvSpPr/>
          <p:nvPr/>
        </p:nvSpPr>
        <p:spPr bwMode="auto">
          <a:xfrm>
            <a:off x="251952" y="1268976"/>
            <a:ext cx="2880032"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Tree>
    <p:extLst>
      <p:ext uri="{BB962C8B-B14F-4D97-AF65-F5344CB8AC3E}">
        <p14:creationId xmlns:p14="http://schemas.microsoft.com/office/powerpoint/2010/main" val="281127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kumimoji="1" lang="en-US" altLang="ja-JP" dirty="0" smtClean="0"/>
              <a:t>4</a:t>
            </a:r>
            <a:r>
              <a:rPr kumimoji="1" lang="ja-JP" altLang="en-US" dirty="0" smtClean="0"/>
              <a:t>段にパイプライン化した場合</a:t>
            </a:r>
            <a:endParaRPr kumimoji="1" lang="ja-JP" altLang="en-US" dirty="0"/>
          </a:p>
        </p:txBody>
      </p:sp>
      <p:sp>
        <p:nvSpPr>
          <p:cNvPr id="3" name="テキスト プレースホルダー 2"/>
          <p:cNvSpPr>
            <a:spLocks noGrp="1"/>
          </p:cNvSpPr>
          <p:nvPr>
            <p:ph type="body" sz="quarter" idx="10"/>
          </p:nvPr>
        </p:nvSpPr>
        <p:spPr>
          <a:xfrm>
            <a:off x="611956" y="6039336"/>
            <a:ext cx="8280092" cy="449698"/>
          </a:xfrm>
        </p:spPr>
        <p:txBody>
          <a:bodyPr/>
          <a:lstStyle/>
          <a:p>
            <a:r>
              <a:rPr lang="ja-JP" altLang="en-US" dirty="0" smtClean="0"/>
              <a:t>クロックが４倍に</a:t>
            </a:r>
            <a:endParaRPr lang="en-US" altLang="ja-JP" dirty="0" smtClean="0"/>
          </a:p>
          <a:p>
            <a:pPr lvl="1"/>
            <a:r>
              <a:rPr lang="ja-JP" altLang="en-US" dirty="0" smtClean="0"/>
              <a:t>４段</a:t>
            </a:r>
            <a:r>
              <a:rPr lang="ja-JP" altLang="en-US" dirty="0"/>
              <a:t>パイプラインでは，ラッチ</a:t>
            </a:r>
            <a:r>
              <a:rPr lang="ja-JP" altLang="en-US" dirty="0" smtClean="0"/>
              <a:t>から４回</a:t>
            </a:r>
            <a:r>
              <a:rPr lang="ja-JP" altLang="en-US" dirty="0"/>
              <a:t>信号が出ている</a:t>
            </a:r>
            <a:endParaRPr lang="en-US" altLang="ja-JP" dirty="0"/>
          </a:p>
        </p:txBody>
      </p:sp>
      <p:sp>
        <p:nvSpPr>
          <p:cNvPr id="4" name="右矢印 3"/>
          <p:cNvSpPr/>
          <p:nvPr/>
        </p:nvSpPr>
        <p:spPr bwMode="auto">
          <a:xfrm>
            <a:off x="251952" y="1268976"/>
            <a:ext cx="2880032"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 name="正方形/長方形 4"/>
          <p:cNvSpPr/>
          <p:nvPr/>
        </p:nvSpPr>
        <p:spPr bwMode="auto">
          <a:xfrm>
            <a:off x="161951" y="1178975"/>
            <a:ext cx="2880032"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20" name="右矢印 19"/>
          <p:cNvSpPr/>
          <p:nvPr/>
        </p:nvSpPr>
        <p:spPr bwMode="auto">
          <a:xfrm>
            <a:off x="3131984" y="2978995"/>
            <a:ext cx="1440016"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8" name="グループ化 7"/>
          <p:cNvGrpSpPr/>
          <p:nvPr/>
        </p:nvGrpSpPr>
        <p:grpSpPr>
          <a:xfrm>
            <a:off x="2951982" y="998973"/>
            <a:ext cx="180002" cy="1440016"/>
            <a:chOff x="2051972" y="998973"/>
            <a:chExt cx="360004" cy="1350015"/>
          </a:xfrm>
        </p:grpSpPr>
        <p:sp>
          <p:nvSpPr>
            <p:cNvPr id="6" name="正方形/長方形 5"/>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二等辺三角形 6"/>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10" name="グループ化 9"/>
          <p:cNvGrpSpPr/>
          <p:nvPr/>
        </p:nvGrpSpPr>
        <p:grpSpPr>
          <a:xfrm>
            <a:off x="5832014" y="998973"/>
            <a:ext cx="180002" cy="1440016"/>
            <a:chOff x="2051972" y="998973"/>
            <a:chExt cx="360004" cy="1350015"/>
          </a:xfrm>
        </p:grpSpPr>
        <p:sp>
          <p:nvSpPr>
            <p:cNvPr id="11" name="正方形/長方形 10"/>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2" name="二等辺三角形 11"/>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24" name="正方形/長方形 23"/>
          <p:cNvSpPr/>
          <p:nvPr/>
        </p:nvSpPr>
        <p:spPr bwMode="auto">
          <a:xfrm>
            <a:off x="3131984" y="2888995"/>
            <a:ext cx="1260014"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13" name="右矢印 12"/>
          <p:cNvSpPr/>
          <p:nvPr/>
        </p:nvSpPr>
        <p:spPr bwMode="auto">
          <a:xfrm>
            <a:off x="1691968" y="2978995"/>
            <a:ext cx="1440016"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17" name="グループ化 16"/>
          <p:cNvGrpSpPr/>
          <p:nvPr/>
        </p:nvGrpSpPr>
        <p:grpSpPr>
          <a:xfrm>
            <a:off x="4391998" y="2708992"/>
            <a:ext cx="180002" cy="1440016"/>
            <a:chOff x="2051972" y="998973"/>
            <a:chExt cx="360004" cy="1350015"/>
          </a:xfrm>
        </p:grpSpPr>
        <p:sp>
          <p:nvSpPr>
            <p:cNvPr id="18" name="正方形/長方形 17"/>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9" name="二等辺三角形 18"/>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21" name="グループ化 20"/>
          <p:cNvGrpSpPr/>
          <p:nvPr/>
        </p:nvGrpSpPr>
        <p:grpSpPr>
          <a:xfrm>
            <a:off x="5832014" y="2708992"/>
            <a:ext cx="180002" cy="1440016"/>
            <a:chOff x="2051972" y="998973"/>
            <a:chExt cx="360004" cy="1350015"/>
          </a:xfrm>
        </p:grpSpPr>
        <p:sp>
          <p:nvSpPr>
            <p:cNvPr id="22" name="正方形/長方形 21"/>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23" name="二等辺三角形 22"/>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25" name="正方形/長方形 24"/>
          <p:cNvSpPr/>
          <p:nvPr/>
        </p:nvSpPr>
        <p:spPr bwMode="auto">
          <a:xfrm>
            <a:off x="1601967" y="2888995"/>
            <a:ext cx="1350015"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14" name="グループ化 13"/>
          <p:cNvGrpSpPr/>
          <p:nvPr/>
        </p:nvGrpSpPr>
        <p:grpSpPr>
          <a:xfrm>
            <a:off x="2951982" y="2708992"/>
            <a:ext cx="180002" cy="1440016"/>
            <a:chOff x="2051972" y="998973"/>
            <a:chExt cx="360004" cy="1350015"/>
          </a:xfrm>
        </p:grpSpPr>
        <p:sp>
          <p:nvSpPr>
            <p:cNvPr id="15" name="正方形/長方形 14"/>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16" name="二等辺三角形 15"/>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27" name="正方形/長方形 26"/>
          <p:cNvSpPr/>
          <p:nvPr/>
        </p:nvSpPr>
        <p:spPr bwMode="auto">
          <a:xfrm>
            <a:off x="971960" y="998973"/>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パイプライン化せず</a:t>
            </a:r>
          </a:p>
        </p:txBody>
      </p:sp>
      <p:sp>
        <p:nvSpPr>
          <p:cNvPr id="28" name="正方形/長方形 27"/>
          <p:cNvSpPr/>
          <p:nvPr/>
        </p:nvSpPr>
        <p:spPr bwMode="auto">
          <a:xfrm>
            <a:off x="971960" y="2708992"/>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２段パイプライン</a:t>
            </a:r>
          </a:p>
        </p:txBody>
      </p:sp>
      <p:sp>
        <p:nvSpPr>
          <p:cNvPr id="54" name="正方形/長方形 53"/>
          <p:cNvSpPr/>
          <p:nvPr/>
        </p:nvSpPr>
        <p:spPr bwMode="auto">
          <a:xfrm>
            <a:off x="5292008" y="4509012"/>
            <a:ext cx="540006"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5" name="右矢印 44"/>
          <p:cNvSpPr/>
          <p:nvPr/>
        </p:nvSpPr>
        <p:spPr bwMode="auto">
          <a:xfrm>
            <a:off x="4572000" y="4599013"/>
            <a:ext cx="720008"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3" name="正方形/長方形 52"/>
          <p:cNvSpPr/>
          <p:nvPr/>
        </p:nvSpPr>
        <p:spPr bwMode="auto">
          <a:xfrm>
            <a:off x="4572000" y="4509012"/>
            <a:ext cx="540006"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4" name="右矢印 43"/>
          <p:cNvSpPr/>
          <p:nvPr/>
        </p:nvSpPr>
        <p:spPr bwMode="auto">
          <a:xfrm>
            <a:off x="3851992" y="4599013"/>
            <a:ext cx="720008"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52" name="正方形/長方形 51"/>
          <p:cNvSpPr/>
          <p:nvPr/>
        </p:nvSpPr>
        <p:spPr bwMode="auto">
          <a:xfrm>
            <a:off x="3851992" y="4509012"/>
            <a:ext cx="540006"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43" name="右矢印 42"/>
          <p:cNvSpPr/>
          <p:nvPr/>
        </p:nvSpPr>
        <p:spPr bwMode="auto">
          <a:xfrm>
            <a:off x="3131984" y="4599013"/>
            <a:ext cx="720008"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30" name="正方形/長方形 29"/>
          <p:cNvSpPr/>
          <p:nvPr/>
        </p:nvSpPr>
        <p:spPr bwMode="auto">
          <a:xfrm>
            <a:off x="3131984" y="4509013"/>
            <a:ext cx="540006"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31" name="右矢印 30"/>
          <p:cNvSpPr/>
          <p:nvPr/>
        </p:nvSpPr>
        <p:spPr bwMode="auto">
          <a:xfrm>
            <a:off x="2411976" y="4599013"/>
            <a:ext cx="720008" cy="720008"/>
          </a:xfrm>
          <a:prstGeom prst="rightArrow">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38" name="正方形/長方形 37"/>
          <p:cNvSpPr/>
          <p:nvPr/>
        </p:nvSpPr>
        <p:spPr bwMode="auto">
          <a:xfrm>
            <a:off x="1601967" y="4509013"/>
            <a:ext cx="1350015" cy="900010"/>
          </a:xfrm>
          <a:prstGeom prst="rect">
            <a:avLst/>
          </a:prstGeom>
          <a:solidFill>
            <a:schemeClr val="bg1"/>
          </a:solid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nvGrpSpPr>
          <p:cNvPr id="32" name="グループ化 31"/>
          <p:cNvGrpSpPr/>
          <p:nvPr/>
        </p:nvGrpSpPr>
        <p:grpSpPr>
          <a:xfrm>
            <a:off x="4391998" y="4329010"/>
            <a:ext cx="180002" cy="1440016"/>
            <a:chOff x="2051972" y="998973"/>
            <a:chExt cx="360004" cy="1350015"/>
          </a:xfrm>
        </p:grpSpPr>
        <p:sp>
          <p:nvSpPr>
            <p:cNvPr id="33" name="正方形/長方形 32"/>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34" name="二等辺三角形 33"/>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35" name="グループ化 34"/>
          <p:cNvGrpSpPr/>
          <p:nvPr/>
        </p:nvGrpSpPr>
        <p:grpSpPr>
          <a:xfrm>
            <a:off x="5832014" y="4329010"/>
            <a:ext cx="180002" cy="1440016"/>
            <a:chOff x="2051972" y="998973"/>
            <a:chExt cx="360004" cy="1350015"/>
          </a:xfrm>
        </p:grpSpPr>
        <p:sp>
          <p:nvSpPr>
            <p:cNvPr id="36" name="正方形/長方形 35"/>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37" name="二等辺三角形 36"/>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39" name="グループ化 38"/>
          <p:cNvGrpSpPr/>
          <p:nvPr/>
        </p:nvGrpSpPr>
        <p:grpSpPr>
          <a:xfrm>
            <a:off x="2951982" y="4329010"/>
            <a:ext cx="180002" cy="1440016"/>
            <a:chOff x="2051972" y="998973"/>
            <a:chExt cx="360004" cy="1350015"/>
          </a:xfrm>
        </p:grpSpPr>
        <p:sp>
          <p:nvSpPr>
            <p:cNvPr id="40" name="正方形/長方形 39"/>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1" name="二等辺三角形 40"/>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
        <p:nvSpPr>
          <p:cNvPr id="42" name="正方形/長方形 41"/>
          <p:cNvSpPr/>
          <p:nvPr/>
        </p:nvSpPr>
        <p:spPr bwMode="auto">
          <a:xfrm>
            <a:off x="971960" y="4329010"/>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smtClean="0">
                <a:solidFill>
                  <a:schemeClr val="tx1">
                    <a:lumMod val="75000"/>
                    <a:lumOff val="25000"/>
                  </a:schemeClr>
                </a:solidFill>
                <a:latin typeface="メイリオ" panose="020B0604030504040204" pitchFamily="50" charset="-128"/>
                <a:ea typeface="メイリオ" panose="020B0604030504040204" pitchFamily="50" charset="-128"/>
              </a:rPr>
              <a:t>４段パイプライン</a:t>
            </a:r>
          </a:p>
        </p:txBody>
      </p:sp>
      <p:grpSp>
        <p:nvGrpSpPr>
          <p:cNvPr id="46" name="グループ化 45"/>
          <p:cNvGrpSpPr/>
          <p:nvPr/>
        </p:nvGrpSpPr>
        <p:grpSpPr>
          <a:xfrm>
            <a:off x="3671990" y="4329010"/>
            <a:ext cx="180002" cy="1440016"/>
            <a:chOff x="2051972" y="998973"/>
            <a:chExt cx="360004" cy="1350015"/>
          </a:xfrm>
        </p:grpSpPr>
        <p:sp>
          <p:nvSpPr>
            <p:cNvPr id="47" name="正方形/長方形 46"/>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8" name="二等辺三角形 47"/>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grpSp>
        <p:nvGrpSpPr>
          <p:cNvPr id="49" name="グループ化 48"/>
          <p:cNvGrpSpPr/>
          <p:nvPr/>
        </p:nvGrpSpPr>
        <p:grpSpPr>
          <a:xfrm>
            <a:off x="5112006" y="4329010"/>
            <a:ext cx="180002" cy="1440016"/>
            <a:chOff x="2051972" y="998973"/>
            <a:chExt cx="360004" cy="1350015"/>
          </a:xfrm>
        </p:grpSpPr>
        <p:sp>
          <p:nvSpPr>
            <p:cNvPr id="50" name="正方形/長方形 49"/>
            <p:cNvSpPr/>
            <p:nvPr/>
          </p:nvSpPr>
          <p:spPr bwMode="auto">
            <a:xfrm>
              <a:off x="2051972" y="998973"/>
              <a:ext cx="360004" cy="1350015"/>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51" name="二等辺三角形 50"/>
            <p:cNvSpPr/>
            <p:nvPr/>
          </p:nvSpPr>
          <p:spPr bwMode="auto">
            <a:xfrm>
              <a:off x="2141973" y="2168986"/>
              <a:ext cx="180002" cy="180002"/>
            </a:xfrm>
            <a:prstGeom prst="triangle">
              <a:avLst/>
            </a:prstGeom>
            <a:noFill/>
            <a:ln>
              <a:solidFill>
                <a:schemeClr val="accent2"/>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grpSp>
    </p:spTree>
    <p:extLst>
      <p:ext uri="{BB962C8B-B14F-4D97-AF65-F5344CB8AC3E}">
        <p14:creationId xmlns:p14="http://schemas.microsoft.com/office/powerpoint/2010/main" val="1571363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5.55556E-7 0 L 0.3151 0 " pathEditMode="relative" rAng="0" ptsTypes="AA">
                                      <p:cBhvr>
                                        <p:cTn id="6" dur="8000" fill="hold"/>
                                        <p:tgtEl>
                                          <p:spTgt spid="4"/>
                                        </p:tgtEl>
                                        <p:attrNameLst>
                                          <p:attrName>ppt_x</p:attrName>
                                          <p:attrName>ppt_y</p:attrName>
                                        </p:attrNameLst>
                                      </p:cBhvr>
                                      <p:rCtr x="15747" y="0"/>
                                    </p:animMotion>
                                  </p:childTnLst>
                                </p:cTn>
                              </p:par>
                              <p:par>
                                <p:cTn id="7" presetID="42" presetClass="path" presetSubtype="0" repeatCount="indefinite" fill="hold" grpId="0" nodeType="withEffect">
                                  <p:stCondLst>
                                    <p:cond delay="0"/>
                                  </p:stCondLst>
                                  <p:childTnLst>
                                    <p:animMotion origin="layout" path="M 4.72222E-6 4.44444E-6 L 0.15763 4.44444E-6 " pathEditMode="relative" rAng="0" ptsTypes="AA">
                                      <p:cBhvr>
                                        <p:cTn id="8" dur="4000" fill="hold"/>
                                        <p:tgtEl>
                                          <p:spTgt spid="13"/>
                                        </p:tgtEl>
                                        <p:attrNameLst>
                                          <p:attrName>ppt_x</p:attrName>
                                          <p:attrName>ppt_y</p:attrName>
                                        </p:attrNameLst>
                                      </p:cBhvr>
                                      <p:rCtr x="7882" y="0"/>
                                    </p:animMotion>
                                  </p:childTnLst>
                                </p:cTn>
                              </p:par>
                              <p:par>
                                <p:cTn id="9" presetID="42" presetClass="path" presetSubtype="0" repeatCount="indefinite" fill="hold" grpId="0" nodeType="withEffect">
                                  <p:stCondLst>
                                    <p:cond delay="0"/>
                                  </p:stCondLst>
                                  <p:childTnLst>
                                    <p:animMotion origin="layout" path="M -5.55556E-7 4.44444E-6 L 0.15764 4.44444E-6 " pathEditMode="relative" rAng="0" ptsTypes="AA">
                                      <p:cBhvr>
                                        <p:cTn id="10" dur="4000" fill="hold"/>
                                        <p:tgtEl>
                                          <p:spTgt spid="20"/>
                                        </p:tgtEl>
                                        <p:attrNameLst>
                                          <p:attrName>ppt_x</p:attrName>
                                          <p:attrName>ppt_y</p:attrName>
                                        </p:attrNameLst>
                                      </p:cBhvr>
                                      <p:rCtr x="7882" y="0"/>
                                    </p:animMotion>
                                  </p:childTnLst>
                                </p:cTn>
                              </p:par>
                              <p:par>
                                <p:cTn id="11" presetID="42" presetClass="path" presetSubtype="0" repeatCount="indefinite" fill="hold" grpId="0" nodeType="withEffect">
                                  <p:stCondLst>
                                    <p:cond delay="0"/>
                                  </p:stCondLst>
                                  <p:childTnLst>
                                    <p:animMotion origin="layout" path="M 5E-6 1.85185E-6 L 0.07882 1.85185E-6 " pathEditMode="relative" rAng="0" ptsTypes="AA">
                                      <p:cBhvr>
                                        <p:cTn id="12" dur="2000" fill="hold"/>
                                        <p:tgtEl>
                                          <p:spTgt spid="31"/>
                                        </p:tgtEl>
                                        <p:attrNameLst>
                                          <p:attrName>ppt_x</p:attrName>
                                          <p:attrName>ppt_y</p:attrName>
                                        </p:attrNameLst>
                                      </p:cBhvr>
                                      <p:rCtr x="3941" y="0"/>
                                    </p:animMotion>
                                  </p:childTnLst>
                                </p:cTn>
                              </p:par>
                              <p:par>
                                <p:cTn id="13" presetID="42" presetClass="path" presetSubtype="0" repeatCount="indefinite" fill="hold" grpId="0" nodeType="withEffect">
                                  <p:stCondLst>
                                    <p:cond delay="0"/>
                                  </p:stCondLst>
                                  <p:childTnLst>
                                    <p:animMotion origin="layout" path="M 5E-6 1.85185E-6 L 0.07882 1.85185E-6 " pathEditMode="relative" rAng="0" ptsTypes="AA">
                                      <p:cBhvr>
                                        <p:cTn id="14" dur="2000" fill="hold"/>
                                        <p:tgtEl>
                                          <p:spTgt spid="43"/>
                                        </p:tgtEl>
                                        <p:attrNameLst>
                                          <p:attrName>ppt_x</p:attrName>
                                          <p:attrName>ppt_y</p:attrName>
                                        </p:attrNameLst>
                                      </p:cBhvr>
                                      <p:rCtr x="3941" y="0"/>
                                    </p:animMotion>
                                  </p:childTnLst>
                                </p:cTn>
                              </p:par>
                              <p:par>
                                <p:cTn id="15" presetID="42" presetClass="path" presetSubtype="0" repeatCount="indefinite" fill="hold" grpId="0" nodeType="withEffect">
                                  <p:stCondLst>
                                    <p:cond delay="0"/>
                                  </p:stCondLst>
                                  <p:childTnLst>
                                    <p:animMotion origin="layout" path="M 5E-6 1.85185E-6 L 0.07882 1.85185E-6 " pathEditMode="relative" rAng="0" ptsTypes="AA">
                                      <p:cBhvr>
                                        <p:cTn id="16" dur="2000" fill="hold"/>
                                        <p:tgtEl>
                                          <p:spTgt spid="44"/>
                                        </p:tgtEl>
                                        <p:attrNameLst>
                                          <p:attrName>ppt_x</p:attrName>
                                          <p:attrName>ppt_y</p:attrName>
                                        </p:attrNameLst>
                                      </p:cBhvr>
                                      <p:rCtr x="3941" y="0"/>
                                    </p:animMotion>
                                  </p:childTnLst>
                                </p:cTn>
                              </p:par>
                              <p:par>
                                <p:cTn id="17" presetID="42" presetClass="path" presetSubtype="0" repeatCount="indefinite" fill="hold" grpId="0" nodeType="withEffect">
                                  <p:stCondLst>
                                    <p:cond delay="0"/>
                                  </p:stCondLst>
                                  <p:childTnLst>
                                    <p:animMotion origin="layout" path="M 5E-6 1.85185E-6 L 0.07882 1.85185E-6 " pathEditMode="relative" rAng="0" ptsTypes="AA">
                                      <p:cBhvr>
                                        <p:cTn id="18" dur="2000" fill="hold"/>
                                        <p:tgtEl>
                                          <p:spTgt spid="45"/>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13" grpId="0" animBg="1"/>
      <p:bldP spid="45" grpId="0" animBg="1"/>
      <p:bldP spid="44" grpId="0" animBg="1"/>
      <p:bldP spid="43"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パイプライン化の限界</a:t>
            </a:r>
            <a:endParaRPr kumimoji="1" lang="ja-JP" altLang="en-US" dirty="0"/>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a:t>
            </a:r>
            <a:r>
              <a:rPr lang="ja-JP" altLang="en-US" dirty="0" smtClean="0"/>
              <a:t>，どこ</a:t>
            </a:r>
            <a:r>
              <a:rPr lang="ja-JP" altLang="en-US" dirty="0"/>
              <a:t>までも速くなるのか</a:t>
            </a:r>
            <a:r>
              <a:rPr lang="ja-JP" altLang="en-US" dirty="0" smtClean="0"/>
              <a:t>？</a:t>
            </a:r>
            <a:endParaRPr lang="en-US" altLang="ja-JP" dirty="0" smtClean="0"/>
          </a:p>
          <a:p>
            <a:pPr lvl="1"/>
            <a:r>
              <a:rPr kumimoji="1" lang="ja-JP" altLang="en-US" dirty="0" smtClean="0"/>
              <a:t>ならない</a:t>
            </a:r>
            <a:endParaRPr kumimoji="1" lang="en-US" altLang="ja-JP" dirty="0" smtClean="0"/>
          </a:p>
          <a:p>
            <a:r>
              <a:rPr kumimoji="1" lang="ja-JP" altLang="en-US" dirty="0" smtClean="0"/>
              <a:t>理由：</a:t>
            </a:r>
            <a:endParaRPr kumimoji="1" lang="en-US" altLang="ja-JP" dirty="0" smtClean="0"/>
          </a:p>
          <a:p>
            <a:pPr marL="817200" lvl="1" indent="-457200">
              <a:buFont typeface="+mj-lt"/>
              <a:buAutoNum type="arabicPeriod"/>
            </a:pPr>
            <a:r>
              <a:rPr lang="ja-JP" altLang="en-US" dirty="0" smtClean="0"/>
              <a:t>回路的な理由による周波数向上の限界</a:t>
            </a:r>
            <a:endParaRPr kumimoji="1" lang="en-US" altLang="ja-JP" dirty="0" smtClean="0"/>
          </a:p>
          <a:p>
            <a:pPr marL="817200" lvl="1" indent="-457200">
              <a:buFont typeface="+mj-lt"/>
              <a:buAutoNum type="arabicPeriod"/>
            </a:pPr>
            <a:r>
              <a:rPr kumimoji="1" lang="ja-JP" altLang="en-US" dirty="0" smtClean="0"/>
              <a:t>アーキテクチャ的な理由による実効性能の限界</a:t>
            </a:r>
            <a:endParaRPr kumimoji="1" lang="en-US" altLang="ja-JP" dirty="0" smtClean="0"/>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a:t>
            </a:r>
            <a:r>
              <a:rPr lang="en-US" altLang="ja-JP"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a:t>
            </a:r>
            <a:endPar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smtClean="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2" name="角丸四角形 21"/>
          <p:cNvSpPr/>
          <p:nvPr/>
        </p:nvSpPr>
        <p:spPr bwMode="auto">
          <a:xfrm>
            <a:off x="4842003" y="249293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smtClean="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85000"/>
                    <a:lumOff val="15000"/>
                  </a:schemeClr>
                </a:solidFill>
                <a:latin typeface="Arial Narrow" panose="020B0606020202030204" pitchFamily="34" charset="0"/>
              </a:rPr>
              <a:t>ひょっと</a:t>
            </a:r>
            <a:r>
              <a:rPr kumimoji="1" lang="ja-JP" altLang="en-US" sz="1400" dirty="0" smtClean="0">
                <a:solidFill>
                  <a:schemeClr val="tx1">
                    <a:lumMod val="85000"/>
                    <a:lumOff val="15000"/>
                  </a:schemeClr>
                </a:solidFill>
                <a:latin typeface="Arial Narrow" panose="020B0606020202030204" pitchFamily="34" charset="0"/>
              </a:rPr>
              <a:t>して･･･ 無限</a:t>
            </a:r>
            <a:r>
              <a:rPr kumimoji="1" lang="ja-JP" altLang="en-US" sz="1400" dirty="0" smtClean="0">
                <a:solidFill>
                  <a:schemeClr val="tx1">
                    <a:lumMod val="85000"/>
                    <a:lumOff val="15000"/>
                  </a:schemeClr>
                </a:solidFill>
                <a:latin typeface="Arial Narrow" panose="020B0606020202030204" pitchFamily="34" charset="0"/>
              </a:rPr>
              <a:t>に</a:t>
            </a:r>
            <a:endParaRPr kumimoji="1" lang="en-US" altLang="ja-JP" sz="1400" dirty="0" smtClean="0">
              <a:solidFill>
                <a:schemeClr val="tx1">
                  <a:lumMod val="85000"/>
                  <a:lumOff val="15000"/>
                </a:schemeClr>
              </a:solidFill>
              <a:latin typeface="Arial Narrow" panose="020B0606020202030204" pitchFamily="34" charset="0"/>
            </a:endParaRPr>
          </a:p>
          <a:p>
            <a:r>
              <a:rPr kumimoji="1" lang="ja-JP" altLang="en-US" sz="1400" dirty="0" smtClean="0">
                <a:solidFill>
                  <a:schemeClr val="tx1">
                    <a:lumMod val="85000"/>
                    <a:lumOff val="15000"/>
                  </a:schemeClr>
                </a:solidFill>
                <a:latin typeface="Arial Narrow" panose="020B0606020202030204" pitchFamily="34" charset="0"/>
              </a:rPr>
              <a:t>速くできるんじゃ</a:t>
            </a:r>
            <a:r>
              <a:rPr kumimoji="1" lang="ja-JP" altLang="en-US" sz="1400" dirty="0" err="1" smtClean="0">
                <a:solidFill>
                  <a:schemeClr val="tx1">
                    <a:lumMod val="85000"/>
                    <a:lumOff val="15000"/>
                  </a:schemeClr>
                </a:solidFill>
                <a:latin typeface="Arial Narrow" panose="020B0606020202030204" pitchFamily="34" charset="0"/>
              </a:rPr>
              <a:t>ね</a:t>
            </a:r>
            <a:r>
              <a:rPr lang="ja-JP" altLang="en-US" sz="1400" dirty="0" smtClean="0">
                <a:solidFill>
                  <a:schemeClr val="tx1">
                    <a:lumMod val="85000"/>
                    <a:lumOff val="15000"/>
                  </a:schemeClr>
                </a:solidFill>
                <a:latin typeface="Arial Narrow" panose="020B0606020202030204" pitchFamily="34" charset="0"/>
              </a:rPr>
              <a:t>！？</a:t>
            </a:r>
            <a:endParaRPr kumimoji="1" lang="ja-JP" altLang="en-US" sz="1400" dirty="0" smtClean="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1"/>
                </a:solidFill>
              </a:rPr>
              <a:t>ｵｲﾔﾒﾛ</a:t>
            </a:r>
            <a:endParaRPr kumimoji="1" lang="ja-JP" altLang="en-US" sz="1600" dirty="0">
              <a:solidFill>
                <a:schemeClr val="accent1"/>
              </a:solidFill>
            </a:endParaRPr>
          </a:p>
        </p:txBody>
      </p:sp>
      <p:sp>
        <p:nvSpPr>
          <p:cNvPr id="32" name="正方形/長方形 31"/>
          <p:cNvSpPr/>
          <p:nvPr/>
        </p:nvSpPr>
        <p:spPr bwMode="auto">
          <a:xfrm>
            <a:off x="6822025" y="1682923"/>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2"/>
                </a:solidFill>
              </a:rPr>
              <a:t>ﾑﾘﾑﾘ</a:t>
            </a:r>
            <a:endParaRPr kumimoji="1" lang="ja-JP" altLang="en-US" sz="1600" dirty="0">
              <a:solidFill>
                <a:schemeClr val="accent2"/>
              </a:solidFill>
            </a:endParaRPr>
          </a:p>
        </p:txBody>
      </p:sp>
      <p:sp>
        <p:nvSpPr>
          <p:cNvPr id="33" name="正方形/長方形 32"/>
          <p:cNvSpPr/>
          <p:nvPr/>
        </p:nvSpPr>
        <p:spPr bwMode="auto">
          <a:xfrm>
            <a:off x="5382010" y="1718980"/>
            <a:ext cx="540006" cy="450005"/>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3">
                    <a:lumMod val="75000"/>
                  </a:schemeClr>
                </a:solidFill>
              </a:rPr>
              <a:t>ﾔﾒﾃ</a:t>
            </a:r>
            <a:endParaRPr kumimoji="1" lang="ja-JP" altLang="en-US" sz="1600" dirty="0">
              <a:solidFill>
                <a:schemeClr val="accent3">
                  <a:lumMod val="75000"/>
                </a:schemeClr>
              </a:solidFill>
            </a:endParaRPr>
          </a:p>
        </p:txBody>
      </p:sp>
      <p:sp>
        <p:nvSpPr>
          <p:cNvPr id="34" name="正方形/長方形 33"/>
          <p:cNvSpPr/>
          <p:nvPr/>
        </p:nvSpPr>
        <p:spPr bwMode="auto">
          <a:xfrm>
            <a:off x="341953" y="135897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Tree>
    <p:extLst>
      <p:ext uri="{BB962C8B-B14F-4D97-AF65-F5344CB8AC3E}">
        <p14:creationId xmlns:p14="http://schemas.microsoft.com/office/powerpoint/2010/main" val="312386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回路的な理由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理由：</a:t>
            </a:r>
            <a:endParaRPr kumimoji="1" lang="en-US" altLang="ja-JP" dirty="0" smtClean="0"/>
          </a:p>
          <a:p>
            <a:pPr marL="817200" lvl="1" indent="-457200">
              <a:buFont typeface="+mj-lt"/>
              <a:buAutoNum type="arabicPeriod"/>
            </a:pPr>
            <a:r>
              <a:rPr kumimoji="1" lang="en-US" altLang="ja-JP" dirty="0" smtClean="0"/>
              <a:t>D-FF </a:t>
            </a:r>
            <a:r>
              <a:rPr kumimoji="1" lang="ja-JP" altLang="en-US" dirty="0" smtClean="0"/>
              <a:t>自体の遅延のため</a:t>
            </a:r>
            <a:endParaRPr kumimoji="1" lang="en-US" altLang="ja-JP" dirty="0" smtClean="0"/>
          </a:p>
          <a:p>
            <a:pPr marL="817200" lvl="1" indent="-457200">
              <a:buFont typeface="+mj-lt"/>
              <a:buAutoNum type="arabicPeriod"/>
            </a:pPr>
            <a:r>
              <a:rPr kumimoji="1" lang="ja-JP" altLang="en-US" dirty="0" smtClean="0"/>
              <a:t>消費電力と熱のため</a:t>
            </a:r>
            <a:endParaRPr kumimoji="1" lang="ja-JP" altLang="en-US" dirty="0"/>
          </a:p>
        </p:txBody>
      </p:sp>
    </p:spTree>
    <p:extLst>
      <p:ext uri="{BB962C8B-B14F-4D97-AF65-F5344CB8AC3E}">
        <p14:creationId xmlns:p14="http://schemas.microsoft.com/office/powerpoint/2010/main" val="331387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smtClean="0"/>
              <a:t>D-FF</a:t>
            </a:r>
            <a:r>
              <a:rPr lang="ja-JP" altLang="en-US" dirty="0" smtClean="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24</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構造：マルチプレクサが入った２つのインバータのループ</a:t>
            </a:r>
            <a:endParaRPr lang="en-US" altLang="ja-JP" kern="0" dirty="0"/>
          </a:p>
          <a:p>
            <a:pPr lvl="1"/>
            <a:r>
              <a:rPr lang="ja-JP" altLang="en-US" kern="0" dirty="0" smtClean="0"/>
              <a:t>マルチプレクサ</a:t>
            </a:r>
            <a:r>
              <a:rPr lang="ja-JP" altLang="en-US" kern="0" dirty="0"/>
              <a:t>を，切り替えスイッチとして説明</a:t>
            </a:r>
          </a:p>
          <a:p>
            <a:pPr lvl="1"/>
            <a:r>
              <a:rPr lang="ja-JP" altLang="en-US" kern="0" dirty="0" smtClean="0"/>
              <a:t>クロックの立ち上がりのたびに，</a:t>
            </a:r>
            <a:r>
              <a:rPr lang="en-US" altLang="ja-JP" i="1" kern="0" dirty="0" smtClean="0"/>
              <a:t>d</a:t>
            </a:r>
            <a:r>
              <a:rPr lang="ja-JP" altLang="en-US" kern="0" dirty="0" smtClean="0"/>
              <a:t> の値がサンプリングされる</a:t>
            </a:r>
            <a:endParaRPr lang="en-US" altLang="ja-JP" kern="0" dirty="0" smtClean="0"/>
          </a:p>
          <a:p>
            <a:pPr lvl="1"/>
            <a:r>
              <a:rPr lang="ja-JP" altLang="en-US" kern="0" dirty="0" smtClean="0"/>
              <a:t>その値が次のサイクルの間 </a:t>
            </a:r>
            <a:r>
              <a:rPr lang="en-US" altLang="ja-JP" i="1" kern="0" dirty="0" smtClean="0"/>
              <a:t>q</a:t>
            </a:r>
            <a:r>
              <a:rPr lang="ja-JP" altLang="en-US" kern="0" dirty="0" smtClean="0"/>
              <a:t> から出力される</a:t>
            </a:r>
            <a:endParaRPr lang="en-US" altLang="ja-JP" kern="0" dirty="0" smtClean="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smtClean="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smtClean="0"/>
              <a:t>立ち下がり</a:t>
            </a:r>
            <a:endParaRPr lang="en-US" altLang="ja-JP" dirty="0"/>
          </a:p>
        </p:txBody>
      </p:sp>
    </p:spTree>
    <p:extLst>
      <p:ext uri="{BB962C8B-B14F-4D97-AF65-F5344CB8AC3E}">
        <p14:creationId xmlns:p14="http://schemas.microsoft.com/office/powerpoint/2010/main" val="314242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smtClean="0"/>
              <a:t>D-FF</a:t>
            </a:r>
            <a:r>
              <a:rPr lang="ja-JP" altLang="en-US" dirty="0" smtClean="0"/>
              <a:t> の動作 ① クロック信号が </a:t>
            </a:r>
            <a:r>
              <a:rPr lang="en-US" altLang="ja-JP" dirty="0" smtClean="0"/>
              <a:t>Low </a:t>
            </a:r>
            <a:r>
              <a:rPr lang="ja-JP" altLang="en-US" dirty="0" smtClean="0"/>
              <a:t>にあるとき</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700501" name="Line 85"/>
          <p:cNvSpPr>
            <a:spLocks noChangeShapeType="1"/>
          </p:cNvSpPr>
          <p:nvPr/>
        </p:nvSpPr>
        <p:spPr bwMode="auto">
          <a:xfrm flipH="1" flipV="1">
            <a:off x="2322129" y="3338281"/>
            <a:ext cx="449493" cy="9107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842156" y="3068279"/>
            <a:ext cx="88464" cy="36108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25</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左側のループ：</a:t>
            </a:r>
            <a:endParaRPr lang="en-US" altLang="ja-JP" kern="0" dirty="0" smtClean="0"/>
          </a:p>
          <a:p>
            <a:pPr lvl="1"/>
            <a:r>
              <a:rPr lang="en-US" altLang="ja-JP" i="1" kern="0" dirty="0" smtClean="0"/>
              <a:t>d</a:t>
            </a:r>
            <a:r>
              <a:rPr lang="en-US" altLang="ja-JP" kern="0" dirty="0" smtClean="0"/>
              <a:t> </a:t>
            </a:r>
            <a:r>
              <a:rPr lang="ja-JP" altLang="en-US" kern="0" dirty="0" smtClean="0"/>
              <a:t>の入力の変化に応じて，インバータの状態が随時切り替わる</a:t>
            </a:r>
            <a:endParaRPr lang="en-US" altLang="ja-JP" kern="0" dirty="0" smtClean="0"/>
          </a:p>
          <a:p>
            <a:pPr lvl="1"/>
            <a:r>
              <a:rPr lang="ja-JP" altLang="en-US" kern="0" dirty="0" smtClean="0"/>
              <a:t>右側のループとは遮断されている</a:t>
            </a:r>
            <a:endParaRPr lang="en-US" altLang="ja-JP" kern="0" dirty="0" smtClean="0"/>
          </a:p>
          <a:p>
            <a:r>
              <a:rPr lang="ja-JP" altLang="en-US" kern="0" dirty="0" smtClean="0"/>
              <a:t>右側のループ：</a:t>
            </a:r>
            <a:endParaRPr lang="en-US" altLang="ja-JP" kern="0" dirty="0" smtClean="0"/>
          </a:p>
          <a:p>
            <a:pPr lvl="1"/>
            <a:r>
              <a:rPr lang="ja-JP" altLang="en-US" kern="0" dirty="0" smtClean="0"/>
              <a:t>ループのインバータの状態（</a:t>
            </a:r>
            <a:r>
              <a:rPr lang="en-US" altLang="ja-JP" kern="0" dirty="0" smtClean="0"/>
              <a:t>=</a:t>
            </a:r>
            <a:r>
              <a:rPr lang="ja-JP" altLang="en-US" kern="0" dirty="0" smtClean="0"/>
              <a:t>記憶）が </a:t>
            </a:r>
            <a:r>
              <a:rPr lang="en-US" altLang="ja-JP" i="1" kern="0" dirty="0" smtClean="0"/>
              <a:t>q</a:t>
            </a:r>
            <a:r>
              <a:rPr lang="en-US" altLang="ja-JP" kern="0" dirty="0" smtClean="0"/>
              <a:t> </a:t>
            </a:r>
            <a:r>
              <a:rPr lang="ja-JP" altLang="en-US" kern="0" dirty="0" smtClean="0"/>
              <a:t>に出力され続ける</a:t>
            </a:r>
            <a:endParaRPr lang="en-US" altLang="ja-JP" kern="0" dirty="0" smtClean="0"/>
          </a:p>
        </p:txBody>
      </p:sp>
      <p:cxnSp>
        <p:nvCxnSpPr>
          <p:cNvPr id="92" name="直線コネクタ 91"/>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3" name="直線コネクタ 92"/>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4" name="直線コネクタ 93"/>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5" name="直線コネクタ 94"/>
          <p:cNvCxnSpPr/>
          <p:nvPr/>
        </p:nvCxnSpPr>
        <p:spPr bwMode="auto">
          <a:xfrm flipH="1">
            <a:off x="2321975" y="1988984"/>
            <a:ext cx="1170013" cy="0"/>
          </a:xfrm>
          <a:prstGeom prst="line">
            <a:avLst/>
          </a:prstGeom>
          <a:ln w="47625" cap="rnd">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6" name="直線コネクタ 95"/>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97" name="直線コネクタ 96"/>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98" name="直線コネクタ 97"/>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99" name="直線コネクタ 98"/>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0" name="直線コネクタ 99"/>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1" name="直線コネクタ 100"/>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2" name="直線コネクタ 101"/>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3" name="直線コネクタ 102"/>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104" name="直線コネクタ 103"/>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2" name="円/楕円 1"/>
          <p:cNvSpPr/>
          <p:nvPr/>
        </p:nvSpPr>
        <p:spPr bwMode="auto">
          <a:xfrm>
            <a:off x="2681979" y="1538979"/>
            <a:ext cx="360004" cy="360004"/>
          </a:xfrm>
          <a:prstGeom prst="ellipse">
            <a:avLst/>
          </a:prstGeom>
          <a:noFill/>
          <a:ln>
            <a:solidFill>
              <a:schemeClr val="accent5"/>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accent1"/>
                </a:solidFill>
                <a:latin typeface="+mn-ea"/>
              </a:rPr>
              <a:t>１</a:t>
            </a:r>
          </a:p>
        </p:txBody>
      </p:sp>
      <p:sp>
        <p:nvSpPr>
          <p:cNvPr id="106" name="円/楕円 105"/>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２</a:t>
            </a:r>
          </a:p>
        </p:txBody>
      </p:sp>
      <p:sp>
        <p:nvSpPr>
          <p:cNvPr id="107" name="円/楕円 106"/>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３</a:t>
            </a:r>
          </a:p>
        </p:txBody>
      </p:sp>
      <p:sp>
        <p:nvSpPr>
          <p:cNvPr id="108" name="円/楕円 107"/>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４</a:t>
            </a:r>
          </a:p>
        </p:txBody>
      </p:sp>
    </p:spTree>
    <p:extLst>
      <p:ext uri="{BB962C8B-B14F-4D97-AF65-F5344CB8AC3E}">
        <p14:creationId xmlns:p14="http://schemas.microsoft.com/office/powerpoint/2010/main" val="4081497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smtClean="0"/>
              <a:t>D-FF</a:t>
            </a:r>
            <a:r>
              <a:rPr lang="ja-JP" altLang="en-US" dirty="0" smtClean="0"/>
              <a:t> の動作 ② クロック信号の立ち上がり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752002" y="3068995"/>
            <a:ext cx="178618" cy="3603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26</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左側のループ：</a:t>
            </a:r>
            <a:endParaRPr lang="en-US" altLang="ja-JP" kern="0" dirty="0" smtClean="0"/>
          </a:p>
          <a:p>
            <a:pPr lvl="1"/>
            <a:r>
              <a:rPr lang="en-US" altLang="ja-JP" i="1" kern="0" dirty="0" smtClean="0"/>
              <a:t>d</a:t>
            </a:r>
            <a:r>
              <a:rPr lang="en-US" altLang="ja-JP" kern="0" dirty="0" smtClean="0"/>
              <a:t> </a:t>
            </a:r>
            <a:r>
              <a:rPr lang="ja-JP" altLang="en-US" kern="0" dirty="0" smtClean="0"/>
              <a:t>と遮断され，ループが形成される</a:t>
            </a:r>
            <a:endParaRPr lang="en-US" altLang="ja-JP" kern="0" dirty="0" smtClean="0"/>
          </a:p>
          <a:p>
            <a:pPr lvl="1"/>
            <a:r>
              <a:rPr lang="ja-JP" altLang="en-US" kern="0" dirty="0" smtClean="0"/>
              <a:t>直前まで </a:t>
            </a:r>
            <a:r>
              <a:rPr lang="en-US" altLang="ja-JP" i="1" kern="0" dirty="0" smtClean="0"/>
              <a:t>d</a:t>
            </a:r>
            <a:r>
              <a:rPr lang="en-US" altLang="ja-JP" kern="0" dirty="0" smtClean="0"/>
              <a:t> </a:t>
            </a:r>
            <a:r>
              <a:rPr lang="ja-JP" altLang="en-US" kern="0" dirty="0" smtClean="0"/>
              <a:t>に入力されていた信号が記憶される</a:t>
            </a:r>
            <a:endParaRPr lang="en-US" altLang="ja-JP" kern="0" dirty="0" smtClean="0"/>
          </a:p>
          <a:p>
            <a:r>
              <a:rPr lang="ja-JP" altLang="en-US" kern="0" dirty="0" smtClean="0"/>
              <a:t>右側のループ：</a:t>
            </a:r>
            <a:endParaRPr lang="en-US" altLang="ja-JP" kern="0" dirty="0" smtClean="0"/>
          </a:p>
          <a:p>
            <a:pPr lvl="1"/>
            <a:r>
              <a:rPr lang="ja-JP" altLang="en-US" kern="0" dirty="0" smtClean="0"/>
              <a:t>左側のループと繋がり，ループが解除される</a:t>
            </a:r>
            <a:endParaRPr lang="en-US" altLang="ja-JP" kern="0" dirty="0" smtClean="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38100" cap="rnd">
            <a:solidFill>
              <a:schemeClr val="accent5"/>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accent5"/>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accent5"/>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４</a:t>
            </a:r>
          </a:p>
        </p:txBody>
      </p:sp>
      <p:sp>
        <p:nvSpPr>
          <p:cNvPr id="3" name="円弧 2"/>
          <p:cNvSpPr/>
          <p:nvPr/>
        </p:nvSpPr>
        <p:spPr bwMode="auto">
          <a:xfrm>
            <a:off x="2411976"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4482002" y="3158999"/>
            <a:ext cx="540006" cy="360003"/>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1133823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smtClean="0"/>
              <a:t>D-FF</a:t>
            </a:r>
            <a:r>
              <a:rPr lang="ja-JP" altLang="en-US" dirty="0" smtClean="0"/>
              <a:t> の動作 ③ クロック信号が </a:t>
            </a:r>
            <a:r>
              <a:rPr lang="en-US" altLang="ja-JP" dirty="0" smtClean="0"/>
              <a:t>High</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700501" name="Line 85"/>
          <p:cNvSpPr>
            <a:spLocks noChangeShapeType="1"/>
          </p:cNvSpPr>
          <p:nvPr/>
        </p:nvSpPr>
        <p:spPr bwMode="auto">
          <a:xfrm flipH="1" flipV="1">
            <a:off x="2681979" y="3068996"/>
            <a:ext cx="89642" cy="360362"/>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81999" y="3338998"/>
            <a:ext cx="448621" cy="9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27</a:t>
            </a:fld>
            <a:endParaRPr lang="ja-JP" altLang="en-US"/>
          </a:p>
        </p:txBody>
      </p:sp>
      <mc:AlternateContent xmlns:mc="http://schemas.openxmlformats.org/markup-compatibility/2006" xmlns:a14="http://schemas.microsoft.com/office/drawing/2010/main">
        <mc:Choice Requires="a14">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左側のループ：</a:t>
                </a:r>
                <a:endParaRPr lang="en-US" altLang="ja-JP" kern="0" dirty="0" smtClean="0"/>
              </a:p>
              <a:p>
                <a:pPr lvl="1"/>
                <a:r>
                  <a:rPr lang="ja-JP" altLang="en-US" kern="0" dirty="0" smtClean="0"/>
                  <a:t>クロックが立ち上がる直前の </a:t>
                </a:r>
                <a14:m>
                  <m:oMath xmlns:m="http://schemas.openxmlformats.org/officeDocument/2006/math">
                    <m:r>
                      <a:rPr lang="en-US" altLang="ja-JP" i="1" kern="0" dirty="0" smtClean="0">
                        <a:latin typeface="Cambria Math" panose="02040503050406030204" pitchFamily="18" charset="0"/>
                      </a:rPr>
                      <m:t>𝑑</m:t>
                    </m:r>
                    <m:r>
                      <a:rPr lang="en-US" altLang="ja-JP" b="0" i="0" kern="0" dirty="0" smtClean="0">
                        <a:latin typeface="Cambria Math" panose="02040503050406030204" pitchFamily="18" charset="0"/>
                      </a:rPr>
                      <m:t> </m:t>
                    </m:r>
                  </m:oMath>
                </a14:m>
                <a:r>
                  <a:rPr lang="ja-JP" altLang="en-US" kern="0" dirty="0" smtClean="0"/>
                  <a:t>の内容を出し続ける</a:t>
                </a:r>
                <a:endParaRPr lang="en-US" altLang="ja-JP" kern="0" dirty="0" smtClean="0"/>
              </a:p>
              <a:p>
                <a:r>
                  <a:rPr lang="ja-JP" altLang="en-US" kern="0" dirty="0" smtClean="0"/>
                  <a:t>右側のループ：</a:t>
                </a:r>
                <a:endParaRPr lang="en-US" altLang="ja-JP" kern="0" dirty="0" smtClean="0"/>
              </a:p>
              <a:p>
                <a:pPr lvl="1"/>
                <a:r>
                  <a:rPr lang="ja-JP" altLang="en-US" kern="0" dirty="0" smtClean="0"/>
                  <a:t>左側のループの出力を反転して </a:t>
                </a:r>
                <a14:m>
                  <m:oMath xmlns:m="http://schemas.openxmlformats.org/officeDocument/2006/math">
                    <m:r>
                      <a:rPr lang="en-US" altLang="ja-JP" i="1" kern="0" dirty="0" smtClean="0">
                        <a:latin typeface="Cambria Math" panose="02040503050406030204" pitchFamily="18" charset="0"/>
                      </a:rPr>
                      <m:t>𝑞</m:t>
                    </m:r>
                  </m:oMath>
                </a14:m>
                <a:r>
                  <a:rPr lang="en-US" altLang="ja-JP" kern="0" dirty="0" smtClean="0"/>
                  <a:t> </a:t>
                </a:r>
                <a:r>
                  <a:rPr lang="ja-JP" altLang="en-US" kern="0" dirty="0" smtClean="0"/>
                  <a:t>に出力</a:t>
                </a:r>
                <a:endParaRPr lang="en-US" altLang="ja-JP" kern="0" dirty="0" smtClean="0"/>
              </a:p>
            </p:txBody>
          </p:sp>
        </mc:Choice>
        <mc:Fallback xmlns="">
          <p:sp>
            <p:nvSpPr>
              <p:cNvPr id="75" name="Rectangle 5"/>
              <p:cNvSpPr txBox="1">
                <a:spLocks noRot="1" noChangeAspect="1" noMove="1" noResize="1" noEditPoints="1" noAdjustHandles="1" noChangeArrowheads="1" noChangeShapeType="1" noTextEdit="1"/>
              </p:cNvSpPr>
              <p:nvPr/>
            </p:nvSpPr>
            <p:spPr>
              <a:xfrm>
                <a:off x="862781" y="4149008"/>
                <a:ext cx="8281219" cy="2070860"/>
              </a:xfrm>
              <a:prstGeom prst="rect">
                <a:avLst/>
              </a:prstGeom>
              <a:blipFill rotWithShape="0">
                <a:blip r:embed="rId4"/>
                <a:stretch>
                  <a:fillRect l="-663" t="-885" b="-3835"/>
                </a:stretch>
              </a:blipFill>
            </p:spPr>
            <p:txBody>
              <a:bodyPr/>
              <a:lstStyle/>
              <a:p>
                <a:r>
                  <a:rPr lang="ja-JP" altLang="en-US">
                    <a:noFill/>
                  </a:rPr>
                  <a:t> </a:t>
                </a:r>
              </a:p>
            </p:txBody>
          </p:sp>
        </mc:Fallback>
      </mc:AlternateContent>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38100" cap="rnd">
            <a:solidFill>
              <a:schemeClr val="accent5"/>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19050" cap="rnd">
            <a:solidFill>
              <a:schemeClr val="tx1">
                <a:lumMod val="75000"/>
                <a:lumOff val="25000"/>
              </a:schemeClr>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accent5"/>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accent5"/>
                </a:solidFill>
                <a:latin typeface="+mn-ea"/>
              </a:rPr>
              <a:t>３</a:t>
            </a:r>
          </a:p>
        </p:txBody>
      </p:sp>
      <p:sp>
        <p:nvSpPr>
          <p:cNvPr id="69" name="円/楕円 68"/>
          <p:cNvSpPr/>
          <p:nvPr/>
        </p:nvSpPr>
        <p:spPr bwMode="auto">
          <a:xfrm>
            <a:off x="4662001"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４</a:t>
            </a:r>
          </a:p>
        </p:txBody>
      </p:sp>
    </p:spTree>
    <p:extLst>
      <p:ext uri="{BB962C8B-B14F-4D97-AF65-F5344CB8AC3E}">
        <p14:creationId xmlns:p14="http://schemas.microsoft.com/office/powerpoint/2010/main" val="2657056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smtClean="0"/>
              <a:t>D-FF</a:t>
            </a:r>
            <a:r>
              <a:rPr lang="ja-JP" altLang="en-US" dirty="0" smtClean="0"/>
              <a:t> の動作 ④ クロック信号の立ち下がり</a:t>
            </a:r>
            <a:endParaRPr lang="en-US" altLang="ja-JP" dirty="0"/>
          </a:p>
        </p:txBody>
      </p:sp>
      <p:sp>
        <p:nvSpPr>
          <p:cNvPr id="700478" name="Freeform 62"/>
          <p:cNvSpPr>
            <a:spLocks/>
          </p:cNvSpPr>
          <p:nvPr/>
        </p:nvSpPr>
        <p:spPr bwMode="auto">
          <a:xfrm>
            <a:off x="2771622" y="2708634"/>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32209" y="2708634"/>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31984" y="2348271"/>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31984" y="3068996"/>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92572" y="2348271"/>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92572" y="3068996"/>
            <a:ext cx="717550" cy="720725"/>
          </a:xfrm>
          <a:prstGeom prst="rect">
            <a:avLst/>
          </a:prstGeom>
          <a:noFill/>
        </p:spPr>
      </p:pic>
      <p:sp>
        <p:nvSpPr>
          <p:cNvPr id="700484" name="Line 68"/>
          <p:cNvSpPr>
            <a:spLocks noChangeShapeType="1"/>
          </p:cNvSpPr>
          <p:nvPr/>
        </p:nvSpPr>
        <p:spPr bwMode="auto">
          <a:xfrm>
            <a:off x="4211484" y="3429359"/>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41722" y="2978509"/>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81359" y="3338871"/>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52484" y="3429359"/>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82722" y="2978509"/>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22359" y="3338871"/>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72072" y="342935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92122" y="32499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smtClean="0"/>
              <a:t>d</a:t>
            </a:r>
            <a:endParaRPr lang="en-US" altLang="ja-JP" i="1" dirty="0"/>
          </a:p>
        </p:txBody>
      </p:sp>
      <p:sp>
        <p:nvSpPr>
          <p:cNvPr id="700500" name="Rectangle 84"/>
          <p:cNvSpPr>
            <a:spLocks noChangeArrowheads="1"/>
          </p:cNvSpPr>
          <p:nvPr/>
        </p:nvSpPr>
        <p:spPr bwMode="auto">
          <a:xfrm>
            <a:off x="6732434" y="324997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smtClean="0"/>
              <a:t>q</a:t>
            </a:r>
            <a:endParaRPr lang="en-US" altLang="ja-JP" i="1" dirty="0"/>
          </a:p>
        </p:txBody>
      </p:sp>
      <p:sp>
        <p:nvSpPr>
          <p:cNvPr id="700501" name="Line 85"/>
          <p:cNvSpPr>
            <a:spLocks noChangeShapeType="1"/>
          </p:cNvSpPr>
          <p:nvPr/>
        </p:nvSpPr>
        <p:spPr bwMode="auto">
          <a:xfrm flipH="1" flipV="1">
            <a:off x="2411975" y="3248998"/>
            <a:ext cx="359646" cy="18036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82722" y="3338871"/>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571999" y="3248997"/>
            <a:ext cx="358620" cy="180359"/>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41722" y="3338871"/>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28</a:t>
            </a:fld>
            <a:endParaRPr lang="ja-JP" altLang="en-US"/>
          </a:p>
        </p:txBody>
      </p:sp>
      <p:sp>
        <p:nvSpPr>
          <p:cNvPr id="75" name="Rectangle 5"/>
          <p:cNvSpPr txBox="1">
            <a:spLocks noChangeArrowheads="1"/>
          </p:cNvSpPr>
          <p:nvPr/>
        </p:nvSpPr>
        <p:spPr>
          <a:xfrm>
            <a:off x="862781" y="4149008"/>
            <a:ext cx="8281219" cy="2070860"/>
          </a:xfrm>
          <a:prstGeom prst="rect">
            <a:avLst/>
          </a:prstGeom>
        </p:spPr>
        <p:txBody>
          <a:bodyPr anchor="t"/>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smtClean="0"/>
              <a:t>左側のループ：</a:t>
            </a:r>
            <a:endParaRPr lang="en-US" altLang="ja-JP" kern="0" dirty="0" smtClean="0"/>
          </a:p>
          <a:p>
            <a:pPr lvl="1"/>
            <a:r>
              <a:rPr lang="ja-JP" altLang="en-US" kern="0" dirty="0" smtClean="0"/>
              <a:t>ループが解除される</a:t>
            </a:r>
            <a:endParaRPr lang="en-US" altLang="ja-JP" kern="0" dirty="0" smtClean="0"/>
          </a:p>
          <a:p>
            <a:r>
              <a:rPr lang="ja-JP" altLang="en-US" kern="0" dirty="0" smtClean="0"/>
              <a:t>右側のループ：</a:t>
            </a:r>
            <a:endParaRPr lang="en-US" altLang="ja-JP" kern="0" dirty="0" smtClean="0"/>
          </a:p>
          <a:p>
            <a:pPr lvl="1"/>
            <a:r>
              <a:rPr lang="ja-JP" altLang="en-US" kern="0" dirty="0" smtClean="0"/>
              <a:t>左側のループと遮断され，ループが形成される</a:t>
            </a:r>
            <a:endParaRPr lang="en-US" altLang="ja-JP" kern="0" dirty="0" smtClean="0"/>
          </a:p>
          <a:p>
            <a:pPr lvl="1"/>
            <a:r>
              <a:rPr lang="ja-JP" altLang="en-US" kern="0" dirty="0" smtClean="0"/>
              <a:t>それまで左側から入力された内容を出し続ける</a:t>
            </a:r>
            <a:endParaRPr lang="en-US" altLang="ja-JP" kern="0" dirty="0" smtClean="0"/>
          </a:p>
        </p:txBody>
      </p:sp>
      <p:cxnSp>
        <p:nvCxnSpPr>
          <p:cNvPr id="53" name="直線コネクタ 52"/>
          <p:cNvCxnSpPr/>
          <p:nvPr/>
        </p:nvCxnSpPr>
        <p:spPr bwMode="auto">
          <a:xfrm flipV="1">
            <a:off x="124196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4" name="直線コネクタ 53"/>
          <p:cNvCxnSpPr/>
          <p:nvPr/>
        </p:nvCxnSpPr>
        <p:spPr bwMode="auto">
          <a:xfrm flipH="1">
            <a:off x="124196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5" name="直線コネクタ 54"/>
          <p:cNvCxnSpPr/>
          <p:nvPr/>
        </p:nvCxnSpPr>
        <p:spPr bwMode="auto">
          <a:xfrm flipV="1">
            <a:off x="232197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6" name="直線コネクタ 55"/>
          <p:cNvCxnSpPr/>
          <p:nvPr/>
        </p:nvCxnSpPr>
        <p:spPr bwMode="auto">
          <a:xfrm flipH="1">
            <a:off x="232197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7" name="直線コネクタ 56"/>
          <p:cNvCxnSpPr/>
          <p:nvPr/>
        </p:nvCxnSpPr>
        <p:spPr bwMode="auto">
          <a:xfrm flipV="1">
            <a:off x="3491988" y="1448978"/>
            <a:ext cx="0" cy="540006"/>
          </a:xfrm>
          <a:prstGeom prst="line">
            <a:avLst/>
          </a:prstGeom>
          <a:ln w="19050" cap="rnd">
            <a:solidFill>
              <a:schemeClr val="tx1">
                <a:lumMod val="75000"/>
                <a:lumOff val="25000"/>
              </a:schemeClr>
            </a:solidFill>
            <a:headEnd type="none" w="med" len="med"/>
            <a:tailEnd type="triangle" w="lg" len="lg"/>
          </a:ln>
          <a:effectLst/>
        </p:spPr>
        <p:style>
          <a:lnRef idx="3">
            <a:schemeClr val="accent5"/>
          </a:lnRef>
          <a:fillRef idx="0">
            <a:schemeClr val="accent5"/>
          </a:fillRef>
          <a:effectRef idx="2">
            <a:schemeClr val="accent5"/>
          </a:effectRef>
          <a:fontRef idx="minor">
            <a:schemeClr val="tx1"/>
          </a:fontRef>
        </p:style>
      </p:cxnSp>
      <p:cxnSp>
        <p:nvCxnSpPr>
          <p:cNvPr id="58" name="直線コネクタ 57"/>
          <p:cNvCxnSpPr/>
          <p:nvPr/>
        </p:nvCxnSpPr>
        <p:spPr bwMode="auto">
          <a:xfrm flipH="1">
            <a:off x="3491989"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59" name="直線コネクタ 58"/>
          <p:cNvCxnSpPr/>
          <p:nvPr/>
        </p:nvCxnSpPr>
        <p:spPr bwMode="auto">
          <a:xfrm flipV="1">
            <a:off x="4572000" y="1448978"/>
            <a:ext cx="0" cy="540006"/>
          </a:xfrm>
          <a:prstGeom prst="line">
            <a:avLst/>
          </a:prstGeom>
          <a:ln w="38100" cap="rnd">
            <a:solidFill>
              <a:schemeClr val="accent5"/>
            </a:solidFill>
            <a:headEnd type="triangle" w="lg" len="lg"/>
            <a:tailEnd type="none" w="lg" len="lg"/>
          </a:ln>
          <a:effectLst/>
        </p:spPr>
        <p:style>
          <a:lnRef idx="3">
            <a:schemeClr val="accent5"/>
          </a:lnRef>
          <a:fillRef idx="0">
            <a:schemeClr val="accent5"/>
          </a:fillRef>
          <a:effectRef idx="2">
            <a:schemeClr val="accent5"/>
          </a:effectRef>
          <a:fontRef idx="minor">
            <a:schemeClr val="tx1"/>
          </a:fontRef>
        </p:style>
      </p:cxnSp>
      <p:cxnSp>
        <p:nvCxnSpPr>
          <p:cNvPr id="60" name="直線コネクタ 59"/>
          <p:cNvCxnSpPr/>
          <p:nvPr/>
        </p:nvCxnSpPr>
        <p:spPr bwMode="auto">
          <a:xfrm flipH="1">
            <a:off x="4572000"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1" name="直線コネクタ 60"/>
          <p:cNvCxnSpPr/>
          <p:nvPr/>
        </p:nvCxnSpPr>
        <p:spPr bwMode="auto">
          <a:xfrm flipV="1">
            <a:off x="5742013"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2" name="直線コネクタ 61"/>
          <p:cNvCxnSpPr/>
          <p:nvPr/>
        </p:nvCxnSpPr>
        <p:spPr bwMode="auto">
          <a:xfrm flipH="1">
            <a:off x="5742014" y="1448978"/>
            <a:ext cx="1080011"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3" name="直線コネクタ 62"/>
          <p:cNvCxnSpPr/>
          <p:nvPr/>
        </p:nvCxnSpPr>
        <p:spPr bwMode="auto">
          <a:xfrm flipV="1">
            <a:off x="6822025"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4" name="直線コネクタ 63"/>
          <p:cNvCxnSpPr/>
          <p:nvPr/>
        </p:nvCxnSpPr>
        <p:spPr bwMode="auto">
          <a:xfrm flipH="1">
            <a:off x="6822025" y="1988984"/>
            <a:ext cx="1170013" cy="0"/>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cxnSp>
        <p:nvCxnSpPr>
          <p:cNvPr id="65" name="直線コネクタ 64"/>
          <p:cNvCxnSpPr/>
          <p:nvPr/>
        </p:nvCxnSpPr>
        <p:spPr bwMode="auto">
          <a:xfrm flipV="1">
            <a:off x="7992038" y="1448978"/>
            <a:ext cx="0" cy="540006"/>
          </a:xfrm>
          <a:prstGeom prst="line">
            <a:avLst/>
          </a:prstGeom>
          <a:ln w="19050" cap="rnd">
            <a:solidFill>
              <a:schemeClr val="tx1">
                <a:lumMod val="75000"/>
                <a:lumOff val="25000"/>
              </a:schemeClr>
            </a:solidFill>
            <a:headEnd type="none" w="med" len="med"/>
            <a:tailEnd type="none" w="med" len="med"/>
          </a:ln>
          <a:effectLst/>
        </p:spPr>
        <p:style>
          <a:lnRef idx="3">
            <a:schemeClr val="accent5"/>
          </a:lnRef>
          <a:fillRef idx="0">
            <a:schemeClr val="accent5"/>
          </a:fillRef>
          <a:effectRef idx="2">
            <a:schemeClr val="accent5"/>
          </a:effectRef>
          <a:fontRef idx="minor">
            <a:schemeClr val="tx1"/>
          </a:fontRef>
        </p:style>
      </p:cxnSp>
      <p:sp>
        <p:nvSpPr>
          <p:cNvPr id="66" name="円/楕円 65"/>
          <p:cNvSpPr/>
          <p:nvPr/>
        </p:nvSpPr>
        <p:spPr bwMode="auto">
          <a:xfrm>
            <a:off x="2681979"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１</a:t>
            </a:r>
          </a:p>
        </p:txBody>
      </p:sp>
      <p:sp>
        <p:nvSpPr>
          <p:cNvPr id="67" name="円/楕円 66"/>
          <p:cNvSpPr/>
          <p:nvPr/>
        </p:nvSpPr>
        <p:spPr bwMode="auto">
          <a:xfrm>
            <a:off x="3581989" y="1538979"/>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２</a:t>
            </a:r>
          </a:p>
        </p:txBody>
      </p:sp>
      <p:sp>
        <p:nvSpPr>
          <p:cNvPr id="68" name="円/楕円 67"/>
          <p:cNvSpPr/>
          <p:nvPr/>
        </p:nvSpPr>
        <p:spPr bwMode="auto">
          <a:xfrm>
            <a:off x="3851992" y="998973"/>
            <a:ext cx="360004" cy="360004"/>
          </a:xfrm>
          <a:prstGeom prst="ellipse">
            <a:avLst/>
          </a:prstGeom>
          <a:noFill/>
          <a:ln>
            <a:solidFill>
              <a:schemeClr val="tx1">
                <a:lumMod val="75000"/>
                <a:lumOff val="25000"/>
              </a:schemeClr>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75000"/>
                    <a:lumOff val="25000"/>
                  </a:schemeClr>
                </a:solidFill>
                <a:latin typeface="+mn-ea"/>
              </a:rPr>
              <a:t>３</a:t>
            </a:r>
          </a:p>
        </p:txBody>
      </p:sp>
      <p:sp>
        <p:nvSpPr>
          <p:cNvPr id="69" name="円/楕円 68"/>
          <p:cNvSpPr/>
          <p:nvPr/>
        </p:nvSpPr>
        <p:spPr bwMode="auto">
          <a:xfrm>
            <a:off x="4662001" y="1538979"/>
            <a:ext cx="360004" cy="360004"/>
          </a:xfrm>
          <a:prstGeom prst="ellipse">
            <a:avLst/>
          </a:prstGeom>
          <a:noFill/>
          <a:ln>
            <a:solidFill>
              <a:schemeClr val="accent5"/>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accent5"/>
                </a:solidFill>
                <a:latin typeface="+mn-ea"/>
              </a:rPr>
              <a:t>４</a:t>
            </a:r>
          </a:p>
        </p:txBody>
      </p:sp>
      <p:sp>
        <p:nvSpPr>
          <p:cNvPr id="3" name="円弧 2"/>
          <p:cNvSpPr/>
          <p:nvPr/>
        </p:nvSpPr>
        <p:spPr bwMode="auto">
          <a:xfrm>
            <a:off x="4572000" y="3068996"/>
            <a:ext cx="540006" cy="450005"/>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endParaRPr>
          </a:p>
        </p:txBody>
      </p:sp>
      <p:sp>
        <p:nvSpPr>
          <p:cNvPr id="71" name="円弧 70"/>
          <p:cNvSpPr/>
          <p:nvPr/>
        </p:nvSpPr>
        <p:spPr bwMode="auto">
          <a:xfrm rot="16200000" flipH="1">
            <a:off x="2501978" y="2978995"/>
            <a:ext cx="450005" cy="450006"/>
          </a:xfrm>
          <a:prstGeom prst="arc">
            <a:avLst>
              <a:gd name="adj1" fmla="val 11670164"/>
              <a:gd name="adj2" fmla="val 16233113"/>
            </a:avLst>
          </a:prstGeom>
          <a:noFill/>
          <a:ln w="38100" cap="flat" cmpd="sng" algn="ctr">
            <a:solidFill>
              <a:schemeClr val="accent5"/>
            </a:solidFill>
            <a:prstDash val="solid"/>
            <a:round/>
            <a:headEnd type="none" w="med" len="med"/>
            <a:tailEnd type="stealth"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endParaRPr>
          </a:p>
        </p:txBody>
      </p:sp>
    </p:spTree>
    <p:extLst>
      <p:ext uri="{BB962C8B-B14F-4D97-AF65-F5344CB8AC3E}">
        <p14:creationId xmlns:p14="http://schemas.microsoft.com/office/powerpoint/2010/main" val="272478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smtClean="0"/>
              <a:t>D-FF </a:t>
            </a:r>
            <a:r>
              <a:rPr kumimoji="1" lang="ja-JP" altLang="en-US" dirty="0" smtClean="0"/>
              <a:t>の遅延</a:t>
            </a:r>
            <a:endParaRPr kumimoji="1" lang="ja-JP" altLang="en-US" dirty="0"/>
          </a:p>
        </p:txBody>
      </p:sp>
      <p:sp>
        <p:nvSpPr>
          <p:cNvPr id="4" name="テキスト プレースホルダー 3"/>
          <p:cNvSpPr>
            <a:spLocks noGrp="1"/>
          </p:cNvSpPr>
          <p:nvPr>
            <p:ph type="body" sz="quarter" idx="10"/>
          </p:nvPr>
        </p:nvSpPr>
        <p:spPr/>
        <p:txBody>
          <a:bodyPr/>
          <a:lstStyle/>
          <a:p>
            <a:r>
              <a:rPr kumimoji="1" lang="en-US" altLang="ja-JP" dirty="0" smtClean="0"/>
              <a:t>D-FF </a:t>
            </a:r>
            <a:r>
              <a:rPr kumimoji="1" lang="ja-JP" altLang="en-US" dirty="0" smtClean="0"/>
              <a:t>の遅延：これまでの４フェーズの動作の遅延</a:t>
            </a:r>
            <a:endParaRPr kumimoji="1" lang="en-US" altLang="ja-JP" dirty="0" smtClean="0"/>
          </a:p>
          <a:p>
            <a:pPr lvl="1"/>
            <a:r>
              <a:rPr kumimoji="1" lang="ja-JP" altLang="en-US" dirty="0" smtClean="0"/>
              <a:t>スイッチが切り替わるまでの遅延</a:t>
            </a:r>
            <a:endParaRPr kumimoji="1" lang="en-US" altLang="ja-JP" dirty="0" smtClean="0"/>
          </a:p>
          <a:p>
            <a:pPr lvl="1"/>
            <a:r>
              <a:rPr kumimoji="1" lang="ja-JP" altLang="en-US" dirty="0" smtClean="0"/>
              <a:t>スイッチが切り替わった後，</a:t>
            </a:r>
            <a:r>
              <a:rPr kumimoji="1" lang="en-US" altLang="ja-JP" dirty="0" smtClean="0"/>
              <a:t/>
            </a:r>
            <a:br>
              <a:rPr kumimoji="1" lang="en-US" altLang="ja-JP" dirty="0" smtClean="0"/>
            </a:br>
            <a:r>
              <a:rPr kumimoji="1" lang="ja-JP" altLang="en-US" dirty="0" smtClean="0"/>
              <a:t>インバータの入力に応じて出力が変化するまでの遅延</a:t>
            </a:r>
            <a:endParaRPr kumimoji="1" lang="en-US" altLang="ja-JP" dirty="0" smtClean="0"/>
          </a:p>
          <a:p>
            <a:r>
              <a:rPr kumimoji="1" lang="ja-JP" altLang="en-US" dirty="0" smtClean="0"/>
              <a:t>クロック周波数を上げすぎると，これらの限界にぶつかる</a:t>
            </a:r>
            <a:endParaRPr kumimoji="1" lang="en-US" altLang="ja-JP" dirty="0" smtClean="0"/>
          </a:p>
          <a:p>
            <a:pPr lvl="1"/>
            <a:r>
              <a:rPr kumimoji="1" lang="ja-JP" altLang="en-US" dirty="0" smtClean="0"/>
              <a:t>１ステージ内の遅延：インバータ換算で１０から２０段分ぐらい</a:t>
            </a:r>
            <a:endParaRPr kumimoji="1" lang="en-US" altLang="ja-JP" dirty="0" smtClean="0"/>
          </a:p>
          <a:p>
            <a:pPr lvl="1"/>
            <a:r>
              <a:rPr kumimoji="1" lang="ja-JP" altLang="en-US" dirty="0" smtClean="0"/>
              <a:t>なので，</a:t>
            </a:r>
            <a:r>
              <a:rPr kumimoji="1" lang="en-US" altLang="ja-JP" dirty="0" smtClean="0"/>
              <a:t>D-FF </a:t>
            </a:r>
            <a:r>
              <a:rPr kumimoji="1" lang="ja-JP" altLang="en-US" dirty="0" smtClean="0"/>
              <a:t>自体の遅延は意外とバカにならない</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29</a:t>
            </a:fld>
            <a:endParaRPr kumimoji="1" lang="ja-JP" altLang="en-US" dirty="0"/>
          </a:p>
        </p:txBody>
      </p:sp>
    </p:spTree>
    <p:extLst>
      <p:ext uri="{BB962C8B-B14F-4D97-AF65-F5344CB8AC3E}">
        <p14:creationId xmlns:p14="http://schemas.microsoft.com/office/powerpoint/2010/main" val="410959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本題ではないですが、</a:t>
            </a:r>
            <a:r>
              <a:rPr lang="en-US" altLang="ja-JP" dirty="0" smtClean="0"/>
              <a:t>D-JOLT</a:t>
            </a:r>
            <a:r>
              <a:rPr lang="ja-JP" altLang="en-US" dirty="0" smtClean="0"/>
              <a:t>はバイオハザードネタですか</a:t>
            </a:r>
            <a:r>
              <a:rPr lang="en-US" altLang="ja-JP" dirty="0" smtClean="0"/>
              <a:t>…</a:t>
            </a:r>
            <a:r>
              <a:rPr lang="ja-JP" altLang="en-US" dirty="0" smtClean="0"/>
              <a:t>？</a:t>
            </a:r>
            <a:endParaRPr lang="en-US" altLang="ja-JP" dirty="0" smtClean="0"/>
          </a:p>
          <a:p>
            <a:r>
              <a:rPr lang="ja-JP" altLang="en-US" dirty="0"/>
              <a:t>学部の頃にハザードがなぜ</a:t>
            </a:r>
            <a:r>
              <a:rPr lang="ja-JP" altLang="en-US" dirty="0" err="1"/>
              <a:t>起こるの</a:t>
            </a:r>
            <a:r>
              <a:rPr lang="ja-JP" altLang="en-US" dirty="0"/>
              <a:t>かぐらいは知っていましたが、その対策とそれがどのくらい遅延を起こすのかは理解していませんでした。対応関係を追って復習します。</a:t>
            </a:r>
          </a:p>
          <a:p>
            <a:r>
              <a:rPr lang="ja-JP" altLang="en-US" dirty="0"/>
              <a:t>現状、最も利用されているデータ・ハザードの解消方法はマルチスレッディングなのでしょうか</a:t>
            </a:r>
            <a:r>
              <a:rPr lang="ja-JP" altLang="en-US" dirty="0" smtClean="0"/>
              <a:t>。</a:t>
            </a:r>
            <a:endParaRPr kumimoji="1" lang="ja-JP" altLang="en-US" dirty="0"/>
          </a:p>
        </p:txBody>
      </p:sp>
    </p:spTree>
    <p:extLst>
      <p:ext uri="{BB962C8B-B14F-4D97-AF65-F5344CB8AC3E}">
        <p14:creationId xmlns:p14="http://schemas.microsoft.com/office/powerpoint/2010/main" val="2860815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理由２：消費</a:t>
            </a:r>
            <a:r>
              <a:rPr lang="ja-JP" altLang="en-US" dirty="0"/>
              <a:t>電力と</a:t>
            </a:r>
            <a:r>
              <a:rPr lang="ja-JP" altLang="en-US" dirty="0" smtClean="0"/>
              <a:t>熱</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クロック周波数を上げる</a:t>
            </a:r>
            <a:endParaRPr kumimoji="1" lang="en-US" altLang="ja-JP" dirty="0" smtClean="0"/>
          </a:p>
          <a:p>
            <a:pPr lvl="1"/>
            <a:r>
              <a:rPr kumimoji="1" lang="ja-JP" altLang="en-US" dirty="0" smtClean="0"/>
              <a:t>→ 単位時間あたりの回路全体の充放電の回数が増える</a:t>
            </a:r>
            <a:endParaRPr kumimoji="1" lang="en-US" altLang="ja-JP" dirty="0" smtClean="0"/>
          </a:p>
          <a:p>
            <a:pPr lvl="1"/>
            <a:r>
              <a:rPr kumimoji="1" lang="ja-JP" altLang="en-US" dirty="0" smtClean="0"/>
              <a:t>→ 消費電力と，それによって発生する熱がそれだけ増える</a:t>
            </a:r>
            <a:endParaRPr kumimoji="1" lang="en-US" altLang="ja-JP" dirty="0" smtClean="0"/>
          </a:p>
          <a:p>
            <a:pPr marL="457200" indent="-457200">
              <a:buFont typeface="+mj-lt"/>
              <a:buAutoNum type="arabicPeriod"/>
            </a:pPr>
            <a:r>
              <a:rPr kumimoji="1" lang="ja-JP" altLang="en-US" dirty="0" smtClean="0"/>
              <a:t>電力供給の限界</a:t>
            </a:r>
            <a:endParaRPr lang="en-US" altLang="ja-JP" dirty="0"/>
          </a:p>
          <a:p>
            <a:pPr lvl="1"/>
            <a:r>
              <a:rPr kumimoji="1" lang="en-US" altLang="ja-JP" dirty="0" smtClean="0"/>
              <a:t>CPU </a:t>
            </a:r>
            <a:r>
              <a:rPr kumimoji="1" lang="ja-JP" altLang="en-US" dirty="0" smtClean="0"/>
              <a:t>のチップの端子から流し込める電流の限界</a:t>
            </a:r>
            <a:endParaRPr kumimoji="1" lang="en-US" altLang="ja-JP" dirty="0" smtClean="0"/>
          </a:p>
          <a:p>
            <a:pPr lvl="1"/>
            <a:r>
              <a:rPr lang="ja-JP" altLang="en-US" i="1" dirty="0" smtClean="0"/>
              <a:t>オームの法則：</a:t>
            </a:r>
            <a:r>
              <a:rPr lang="en-US" altLang="ja-JP" i="1" dirty="0" smtClean="0"/>
              <a:t>V=IR</a:t>
            </a:r>
          </a:p>
          <a:p>
            <a:pPr lvl="2"/>
            <a:r>
              <a:rPr kumimoji="1" lang="ja-JP" altLang="en-US" i="1" dirty="0" smtClean="0"/>
              <a:t>端子のピンの数で </a:t>
            </a:r>
            <a:r>
              <a:rPr kumimoji="1" lang="en-US" altLang="ja-JP" i="1" dirty="0" smtClean="0"/>
              <a:t>R </a:t>
            </a:r>
            <a:r>
              <a:rPr kumimoji="1" lang="ja-JP" altLang="en-US" i="1" dirty="0" smtClean="0"/>
              <a:t>が決まる</a:t>
            </a:r>
            <a:endParaRPr kumimoji="1" lang="en-US" altLang="ja-JP" i="1" dirty="0" smtClean="0"/>
          </a:p>
          <a:p>
            <a:pPr marL="457200" indent="-457200">
              <a:buFont typeface="+mj-lt"/>
              <a:buAutoNum type="arabicPeriod"/>
            </a:pPr>
            <a:r>
              <a:rPr kumimoji="1" lang="ja-JP" altLang="en-US" dirty="0" smtClean="0"/>
              <a:t>放熱の限界</a:t>
            </a:r>
            <a:endParaRPr kumimoji="1" lang="en-US" altLang="ja-JP" dirty="0" smtClean="0"/>
          </a:p>
          <a:p>
            <a:pPr lvl="1"/>
            <a:r>
              <a:rPr kumimoji="1" lang="ja-JP" altLang="en-US" dirty="0" smtClean="0"/>
              <a:t>温度の上昇に，放熱が追いつかない</a:t>
            </a:r>
            <a:endParaRPr kumimoji="1" lang="en-US" altLang="ja-JP" dirty="0" smtClean="0"/>
          </a:p>
        </p:txBody>
      </p:sp>
    </p:spTree>
    <p:extLst>
      <p:ext uri="{BB962C8B-B14F-4D97-AF65-F5344CB8AC3E}">
        <p14:creationId xmlns:p14="http://schemas.microsoft.com/office/powerpoint/2010/main" val="385786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パイプライン化の限界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速度が上がらなくなる理由</a:t>
            </a:r>
            <a:r>
              <a:rPr lang="ja-JP" altLang="en-US" dirty="0"/>
              <a:t>：</a:t>
            </a:r>
            <a:endParaRPr lang="en-US" altLang="ja-JP" dirty="0"/>
          </a:p>
          <a:p>
            <a:pPr marL="817200" lvl="1" indent="-457200">
              <a:buFont typeface="+mj-lt"/>
              <a:buAutoNum type="arabicPeriod"/>
            </a:pPr>
            <a:r>
              <a:rPr lang="ja-JP" altLang="en-US" dirty="0" smtClean="0"/>
              <a:t>回路的</a:t>
            </a:r>
            <a:r>
              <a:rPr lang="ja-JP" altLang="en-US" dirty="0"/>
              <a:t>な理由による周波数向上の限界</a:t>
            </a:r>
            <a:endParaRPr lang="en-US" altLang="ja-JP" dirty="0"/>
          </a:p>
          <a:p>
            <a:pPr marL="817200" lvl="1" indent="-457200">
              <a:buFont typeface="+mj-lt"/>
              <a:buAutoNum type="arabicPeriod"/>
            </a:pPr>
            <a:r>
              <a:rPr lang="ja-JP" altLang="en-US" b="1" dirty="0">
                <a:solidFill>
                  <a:schemeClr val="accent5"/>
                </a:solidFill>
              </a:rPr>
              <a:t>アーキテクチャ的な理由による実効性能の</a:t>
            </a:r>
            <a:r>
              <a:rPr lang="ja-JP" altLang="en-US" b="1" dirty="0" smtClean="0">
                <a:solidFill>
                  <a:schemeClr val="accent5"/>
                </a:solidFill>
              </a:rPr>
              <a:t>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a:t>
            </a:r>
            <a:r>
              <a:rPr lang="ja-JP" altLang="en-US" dirty="0" smtClean="0"/>
              <a:t>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バックエッジがないパイプライン</a:t>
            </a:r>
            <a:endParaRPr kumimoji="1" lang="en-US" altLang="ja-JP" dirty="0" smtClean="0"/>
          </a:p>
          <a:p>
            <a:pPr lvl="1"/>
            <a:r>
              <a:rPr kumimoji="1" lang="ja-JP" altLang="en-US" dirty="0" smtClean="0"/>
              <a:t>（回路的な限界にあたるまでは</a:t>
            </a:r>
            <a:endParaRPr kumimoji="1" lang="en-US" altLang="ja-JP" dirty="0" smtClean="0"/>
          </a:p>
          <a:p>
            <a:pPr lvl="1"/>
            <a:r>
              <a:rPr kumimoji="1" lang="ja-JP" altLang="en-US" dirty="0" smtClean="0"/>
              <a:t>パイプライン段数を増やせば増やすほど性能（周波数）が上がる</a:t>
            </a:r>
            <a:endParaRPr kumimoji="1" lang="en-US" altLang="ja-JP" dirty="0" smtClean="0"/>
          </a:p>
          <a:p>
            <a:r>
              <a:rPr kumimoji="1" lang="ja-JP" altLang="en-US" dirty="0" smtClean="0"/>
              <a:t>バックエッジがあるパイプライン</a:t>
            </a:r>
            <a:endParaRPr kumimoji="1" lang="en-US" altLang="ja-JP" dirty="0" smtClean="0"/>
          </a:p>
          <a:p>
            <a:pPr lvl="1"/>
            <a:r>
              <a:rPr kumimoji="1" lang="ja-JP" altLang="en-US" dirty="0" smtClean="0"/>
              <a:t>パイプライン段数を増やすと，</a:t>
            </a:r>
            <a:endParaRPr kumimoji="1" lang="en-US" altLang="ja-JP" dirty="0" smtClean="0"/>
          </a:p>
          <a:p>
            <a:pPr lvl="2"/>
            <a:r>
              <a:rPr lang="ja-JP" altLang="en-US" dirty="0"/>
              <a:t>周波数そのものは上がる・・・が，</a:t>
            </a:r>
            <a:endParaRPr lang="en-US" altLang="ja-JP" dirty="0"/>
          </a:p>
          <a:p>
            <a:pPr lvl="2"/>
            <a:r>
              <a:rPr kumimoji="1" lang="ja-JP" altLang="en-US" dirty="0" smtClean="0"/>
              <a:t>場合によって，命令を処理できる実効的な速度が落ちる</a:t>
            </a:r>
            <a:endParaRPr kumimoji="1" lang="ja-JP" altLang="en-US" dirty="0"/>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バックエッジ：逆方向（右から左）にいく信号</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smtClean="0"/>
              <a:t>バックエッジがあるため，命令を</a:t>
            </a:r>
            <a:r>
              <a:rPr lang="ja-JP" altLang="en-US" dirty="0"/>
              <a:t>単純</a:t>
            </a:r>
            <a:r>
              <a:rPr lang="ja-JP" altLang="en-US" dirty="0" smtClean="0"/>
              <a:t>に流せない場合がある</a:t>
            </a:r>
            <a:endParaRPr lang="en-US" altLang="ja-JP" dirty="0" smtClean="0"/>
          </a:p>
          <a:p>
            <a:pPr lvl="1"/>
            <a:r>
              <a:rPr lang="ja-JP" altLang="en-US" dirty="0"/>
              <a:t>工場のラインのよう</a:t>
            </a:r>
            <a:r>
              <a:rPr lang="ja-JP" altLang="en-US" dirty="0" smtClean="0"/>
              <a:t>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smtClean="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smtClean="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a:extLst/>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PC</a:t>
            </a:r>
            <a:endParaRPr kumimoji="1" lang="ja-JP" altLang="en-US" dirty="0" smtClean="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4</a:t>
            </a:r>
            <a:endParaRPr kumimoji="1" lang="ja-JP" altLang="en-US" dirty="0" smtClean="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smtClean="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a:t>
            </a:r>
            <a:r>
              <a:rPr kumimoji="1" lang="en-US" altLang="ja-JP" sz="1200" dirty="0" smtClean="0">
                <a:latin typeface="メイリオ" panose="020B0604030504040204" pitchFamily="50" charset="-128"/>
                <a:ea typeface="メイリオ" panose="020B0604030504040204" pitchFamily="50" charset="-128"/>
              </a:rPr>
              <a:t>REG</a:t>
            </a:r>
            <a:r>
              <a:rPr kumimoji="1" lang="ja-JP" altLang="en-US" sz="1200" dirty="0" smtClean="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879005"/>
            <a:ext cx="360004"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689014"/>
            <a:ext cx="360004"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smtClean="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smtClean="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smtClean="0">
                <a:solidFill>
                  <a:schemeClr val="accent6"/>
                </a:solidFill>
                <a:latin typeface="メイリオ" panose="020B0604030504040204" pitchFamily="50" charset="-128"/>
                <a:ea typeface="メイリオ" panose="020B0604030504040204" pitchFamily="50" charset="-128"/>
              </a:rPr>
              <a:t>3. </a:t>
            </a:r>
            <a:r>
              <a:rPr kumimoji="1" lang="ja-JP" altLang="en-US" sz="1600" dirty="0" smtClean="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smtClean="0">
                <a:solidFill>
                  <a:schemeClr val="accent6"/>
                </a:solidFill>
                <a:latin typeface="メイリオ" panose="020B0604030504040204" pitchFamily="50" charset="-128"/>
                <a:ea typeface="メイリオ" panose="020B0604030504040204" pitchFamily="50" charset="-128"/>
              </a:rPr>
              <a:t>PC </a:t>
            </a:r>
            <a:r>
              <a:rPr kumimoji="1" lang="ja-JP" altLang="en-US" sz="1600" dirty="0" err="1" smtClean="0">
                <a:solidFill>
                  <a:schemeClr val="accent6"/>
                </a:solidFill>
                <a:latin typeface="メイリオ" panose="020B0604030504040204" pitchFamily="50" charset="-128"/>
                <a:ea typeface="メイリオ" panose="020B0604030504040204" pitchFamily="50" charset="-128"/>
              </a:rPr>
              <a:t>への</a:t>
            </a:r>
            <a:r>
              <a:rPr kumimoji="1" lang="ja-JP" altLang="en-US" sz="1600" dirty="0" smtClean="0">
                <a:solidFill>
                  <a:schemeClr val="accent6"/>
                </a:solidFill>
                <a:latin typeface="メイリオ" panose="020B0604030504040204" pitchFamily="50" charset="-128"/>
                <a:ea typeface="メイリオ" panose="020B0604030504040204" pitchFamily="50" charset="-128"/>
              </a:rPr>
              <a:t>反映</a:t>
            </a:r>
            <a:endParaRPr kumimoji="1" lang="en-US" altLang="ja-JP" sz="1600" dirty="0" smtClean="0">
              <a:solidFill>
                <a:schemeClr val="accent6"/>
              </a:solidFill>
              <a:latin typeface="メイリオ" panose="020B0604030504040204" pitchFamily="50" charset="-128"/>
              <a:ea typeface="メイリオ" panose="020B0604030504040204" pitchFamily="50" charset="-128"/>
            </a:endParaRPr>
          </a:p>
          <a:p>
            <a:r>
              <a:rPr kumimoji="1" lang="ja-JP" altLang="en-US" sz="1600" dirty="0" smtClean="0">
                <a:solidFill>
                  <a:schemeClr val="accent6"/>
                </a:solidFill>
                <a:latin typeface="メイリオ" panose="020B0604030504040204" pitchFamily="50" charset="-128"/>
                <a:ea typeface="メイリオ" panose="020B0604030504040204" pitchFamily="50" charset="-128"/>
              </a:rPr>
              <a:t>　 制御ハザードの原因</a:t>
            </a:r>
          </a:p>
        </p:txBody>
      </p:sp>
      <p:sp>
        <p:nvSpPr>
          <p:cNvPr id="49" name="正方形/長方形 48"/>
          <p:cNvSpPr/>
          <p:nvPr/>
        </p:nvSpPr>
        <p:spPr bwMode="auto">
          <a:xfrm>
            <a:off x="3041983" y="2168986"/>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smtClean="0">
                <a:solidFill>
                  <a:schemeClr val="accent6"/>
                </a:solidFill>
                <a:latin typeface="メイリオ" panose="020B0604030504040204" pitchFamily="50" charset="-128"/>
                <a:ea typeface="メイリオ" panose="020B0604030504040204" pitchFamily="50" charset="-128"/>
              </a:rPr>
              <a:t>2. </a:t>
            </a:r>
            <a:r>
              <a:rPr kumimoji="1" lang="ja-JP" altLang="en-US" sz="1600" dirty="0" smtClean="0">
                <a:solidFill>
                  <a:schemeClr val="accent6"/>
                </a:solidFill>
                <a:latin typeface="メイリオ" panose="020B0604030504040204" pitchFamily="50" charset="-128"/>
                <a:ea typeface="メイリオ" panose="020B0604030504040204" pitchFamily="50" charset="-128"/>
              </a:rPr>
              <a:t>ロードの結果の書き込み</a:t>
            </a:r>
            <a:r>
              <a:rPr kumimoji="1" lang="en-US" altLang="ja-JP" sz="1600" dirty="0" smtClean="0">
                <a:solidFill>
                  <a:schemeClr val="accent6"/>
                </a:solidFill>
                <a:latin typeface="メイリオ" panose="020B0604030504040204" pitchFamily="50" charset="-128"/>
                <a:ea typeface="メイリオ" panose="020B0604030504040204" pitchFamily="50" charset="-128"/>
              </a:rPr>
              <a:t/>
            </a:r>
            <a:br>
              <a:rPr kumimoji="1" lang="en-US" altLang="ja-JP" sz="1600" dirty="0" smtClean="0">
                <a:solidFill>
                  <a:schemeClr val="accent6"/>
                </a:solidFill>
                <a:latin typeface="メイリオ" panose="020B0604030504040204" pitchFamily="50" charset="-128"/>
                <a:ea typeface="メイリオ" panose="020B0604030504040204" pitchFamily="50" charset="-128"/>
              </a:rPr>
            </a:br>
            <a:r>
              <a:rPr kumimoji="1" lang="ja-JP" altLang="en-US" sz="1600" dirty="0" smtClean="0">
                <a:solidFill>
                  <a:schemeClr val="accent6"/>
                </a:solidFill>
                <a:latin typeface="メイリオ" panose="020B0604030504040204" pitchFamily="50" charset="-128"/>
                <a:ea typeface="メイリオ" panose="020B0604030504040204" pitchFamily="50" charset="-128"/>
              </a:rPr>
              <a:t>　データハザードの原因</a:t>
            </a:r>
          </a:p>
        </p:txBody>
      </p:sp>
      <p:sp>
        <p:nvSpPr>
          <p:cNvPr id="50" name="正方形/長方形 49"/>
          <p:cNvSpPr/>
          <p:nvPr/>
        </p:nvSpPr>
        <p:spPr bwMode="auto">
          <a:xfrm>
            <a:off x="4662001" y="2888994"/>
            <a:ext cx="1440016" cy="360004"/>
          </a:xfrm>
          <a:prstGeom prst="rect">
            <a:avLst/>
          </a:prstGeom>
          <a:noFill/>
          <a:ln>
            <a:noFill/>
            <a:headEnd/>
            <a:tailEnd type="triangle" w="sm" len="med"/>
          </a:ln>
          <a:effectLst/>
          <a:ex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smtClean="0">
                <a:solidFill>
                  <a:schemeClr val="accent6"/>
                </a:solidFill>
                <a:latin typeface="メイリオ" panose="020B0604030504040204" pitchFamily="50" charset="-128"/>
                <a:ea typeface="メイリオ" panose="020B0604030504040204" pitchFamily="50" charset="-128"/>
              </a:rPr>
              <a:t>演算器自体への</a:t>
            </a:r>
            <a:r>
              <a:rPr kumimoji="1" lang="en-US" altLang="ja-JP" sz="1600" dirty="0" smtClean="0">
                <a:solidFill>
                  <a:schemeClr val="accent6"/>
                </a:solidFill>
                <a:latin typeface="メイリオ" panose="020B0604030504040204" pitchFamily="50" charset="-128"/>
                <a:ea typeface="メイリオ" panose="020B0604030504040204" pitchFamily="50" charset="-128"/>
              </a:rPr>
              <a:t/>
            </a:r>
            <a:br>
              <a:rPr kumimoji="1" lang="en-US" altLang="ja-JP" sz="1600" dirty="0" smtClean="0">
                <a:solidFill>
                  <a:schemeClr val="accent6"/>
                </a:solidFill>
                <a:latin typeface="メイリオ" panose="020B0604030504040204" pitchFamily="50" charset="-128"/>
                <a:ea typeface="メイリオ" panose="020B0604030504040204" pitchFamily="50" charset="-128"/>
              </a:rPr>
            </a:br>
            <a:r>
              <a:rPr kumimoji="1" lang="ja-JP" altLang="en-US" sz="1600" dirty="0" smtClean="0">
                <a:solidFill>
                  <a:schemeClr val="accent6"/>
                </a:solidFill>
                <a:latin typeface="メイリオ" panose="020B0604030504040204" pitchFamily="50" charset="-128"/>
                <a:ea typeface="メイリオ" panose="020B0604030504040204" pitchFamily="50" charset="-128"/>
              </a:rPr>
              <a:t>フォワーディング</a:t>
            </a:r>
          </a:p>
        </p:txBody>
      </p:sp>
      <p:cxnSp>
        <p:nvCxnSpPr>
          <p:cNvPr id="51" name="直線矢印コネクタ 50"/>
          <p:cNvCxnSpPr/>
          <p:nvPr/>
        </p:nvCxnSpPr>
        <p:spPr bwMode="auto">
          <a:xfrm flipV="1">
            <a:off x="4932004" y="3789004"/>
            <a:ext cx="360004" cy="2"/>
          </a:xfrm>
          <a:prstGeom prst="straightConnector1">
            <a:avLst/>
          </a:prstGeom>
          <a:noFill/>
          <a:ln w="31750" cap="flat" cmpd="sng" algn="ctr">
            <a:solidFill>
              <a:schemeClr val="accent6"/>
            </a:solidFill>
            <a:prstDash val="solid"/>
            <a:round/>
            <a:headEnd type="none" w="sm" len="sm"/>
            <a:tailEnd type="triangle"/>
          </a:ln>
          <a:effectLst/>
        </p:spPr>
      </p:cxnSp>
      <p:cxnSp>
        <p:nvCxnSpPr>
          <p:cNvPr id="52" name="直線矢印コネクタ 51"/>
          <p:cNvCxnSpPr/>
          <p:nvPr/>
        </p:nvCxnSpPr>
        <p:spPr bwMode="auto">
          <a:xfrm flipV="1">
            <a:off x="4932004" y="4599013"/>
            <a:ext cx="360004" cy="2"/>
          </a:xfrm>
          <a:prstGeom prst="straightConnector1">
            <a:avLst/>
          </a:prstGeom>
          <a:noFill/>
          <a:ln w="31750" cap="flat" cmpd="sng" algn="ctr">
            <a:solidFill>
              <a:schemeClr val="accent6"/>
            </a:solidFill>
            <a:prstDash val="solid"/>
            <a:round/>
            <a:headEnd type="none" w="sm" len="sm"/>
            <a:tailEnd type="triangle"/>
          </a:ln>
          <a:effectLst/>
        </p:spPr>
      </p:cxnSp>
      <p:sp>
        <p:nvSpPr>
          <p:cNvPr id="53" name="Freeform 10"/>
          <p:cNvSpPr>
            <a:spLocks/>
          </p:cNvSpPr>
          <p:nvPr/>
        </p:nvSpPr>
        <p:spPr bwMode="auto">
          <a:xfrm flipH="1" flipV="1">
            <a:off x="4662001" y="3338998"/>
            <a:ext cx="1620018"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932004" y="4419013"/>
            <a:ext cx="0" cy="360004"/>
          </a:xfrm>
          <a:prstGeom prst="straightConnector1">
            <a:avLst/>
          </a:prstGeom>
          <a:noFill/>
          <a:ln w="31750" cap="flat" cmpd="sng" algn="ctr">
            <a:solidFill>
              <a:schemeClr val="accent6"/>
            </a:solidFill>
            <a:prstDash val="solid"/>
            <a:round/>
            <a:headEnd type="none" w="sm" len="sm"/>
            <a:tailEnd type="none"/>
          </a:ln>
          <a:effectLst/>
        </p:spPr>
      </p:cxnSp>
      <p:sp>
        <p:nvSpPr>
          <p:cNvPr id="55" name="Freeform 10"/>
          <p:cNvSpPr>
            <a:spLocks/>
          </p:cNvSpPr>
          <p:nvPr/>
        </p:nvSpPr>
        <p:spPr bwMode="auto">
          <a:xfrm rot="10800000" flipH="1" flipV="1">
            <a:off x="4662001" y="3338998"/>
            <a:ext cx="270003" cy="36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6" name="Freeform 10"/>
          <p:cNvSpPr>
            <a:spLocks/>
          </p:cNvSpPr>
          <p:nvPr/>
        </p:nvSpPr>
        <p:spPr bwMode="auto">
          <a:xfrm rot="10800000" flipH="1" flipV="1">
            <a:off x="4662001" y="369900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9" name="直線矢印コネクタ 58"/>
          <p:cNvCxnSpPr/>
          <p:nvPr/>
        </p:nvCxnSpPr>
        <p:spPr bwMode="auto">
          <a:xfrm>
            <a:off x="4932004" y="3609002"/>
            <a:ext cx="0" cy="360004"/>
          </a:xfrm>
          <a:prstGeom prst="straightConnector1">
            <a:avLst/>
          </a:prstGeom>
          <a:noFill/>
          <a:ln w="31750" cap="flat" cmpd="sng" algn="ctr">
            <a:solidFill>
              <a:schemeClr val="accent6"/>
            </a:solidFill>
            <a:prstDash val="solid"/>
            <a:round/>
            <a:headEnd type="none" w="sm" len="sm"/>
            <a:tailEnd type="none"/>
          </a:ln>
          <a:effectLst/>
        </p:spPr>
      </p:cxnSp>
    </p:spTree>
    <p:extLst>
      <p:ext uri="{BB962C8B-B14F-4D97-AF65-F5344CB8AC3E}">
        <p14:creationId xmlns:p14="http://schemas.microsoft.com/office/powerpoint/2010/main" val="757578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問題となるバックエッジ</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smtClean="0">
                <a:latin typeface="メイリオ" panose="020B0604030504040204" pitchFamily="50" charset="-128"/>
              </a:rPr>
              <a:t>演算器のフォワーディング</a:t>
            </a:r>
            <a:endParaRPr lang="en-US" altLang="ja-JP" dirty="0" smtClean="0">
              <a:latin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rPr>
              <a:t>ロードによるデータ・メモリの読み出し</a:t>
            </a:r>
            <a:endParaRPr lang="en-US" altLang="ja-JP" dirty="0" smtClean="0">
              <a:latin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rPr>
              <a:t>分岐結果の </a:t>
            </a:r>
            <a:r>
              <a:rPr lang="en-US" altLang="ja-JP" dirty="0" smtClean="0">
                <a:latin typeface="メイリオ" panose="020B0604030504040204" pitchFamily="50" charset="-128"/>
              </a:rPr>
              <a:t>PC </a:t>
            </a:r>
            <a:r>
              <a:rPr lang="ja-JP" altLang="en-US" dirty="0" err="1" smtClean="0">
                <a:latin typeface="メイリオ" panose="020B0604030504040204" pitchFamily="50" charset="-128"/>
              </a:rPr>
              <a:t>への</a:t>
            </a:r>
            <a:r>
              <a:rPr lang="ja-JP" altLang="en-US" dirty="0" smtClean="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34995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buFont typeface="+mj-lt"/>
              <a:buAutoNum type="arabicPeriod"/>
            </a:pPr>
            <a:r>
              <a:rPr lang="ja-JP" altLang="en-US" dirty="0">
                <a:latin typeface="メイリオ" panose="020B0604030504040204" pitchFamily="50" charset="-128"/>
              </a:rPr>
              <a:t>演算器のフォワーディング</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smtClean="0"/>
              <a:t>ここは結構遅延が長い</a:t>
            </a:r>
            <a:endParaRPr kumimoji="1" lang="en-US" altLang="ja-JP" dirty="0" smtClean="0"/>
          </a:p>
          <a:p>
            <a:pPr lvl="1"/>
            <a:r>
              <a:rPr kumimoji="1" lang="ja-JP" altLang="en-US" dirty="0" smtClean="0"/>
              <a:t>クロック周波数の低下につながるのでパイプライン化したくなる</a:t>
            </a:r>
            <a:endParaRPr kumimoji="1" lang="en-US" altLang="ja-JP" dirty="0" smtClean="0"/>
          </a:p>
        </p:txBody>
      </p:sp>
      <p:sp>
        <p:nvSpPr>
          <p:cNvPr id="4" name="フリーフォーム 3"/>
          <p:cNvSpPr>
            <a:spLocks noChangeArrowheads="1"/>
          </p:cNvSpPr>
          <p:nvPr/>
        </p:nvSpPr>
        <p:spPr bwMode="auto">
          <a:xfrm rot="-5400000">
            <a:off x="596701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5562011"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5562011"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5742012" y="1808984"/>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5786617" y="3068998"/>
            <a:ext cx="180002" cy="180002"/>
          </a:xfrm>
          <a:prstGeom prst="triangle">
            <a:avLst/>
          </a:prstGeom>
          <a:noFill/>
          <a:ln>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9" name="Freeform 10"/>
          <p:cNvSpPr>
            <a:spLocks/>
          </p:cNvSpPr>
          <p:nvPr/>
        </p:nvSpPr>
        <p:spPr bwMode="auto">
          <a:xfrm flipH="1" flipV="1">
            <a:off x="5292008"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5562011"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5562011"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5292008"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5292008"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5112006"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5112006"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6822025"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39" name="フリーフォーム 38"/>
          <p:cNvSpPr>
            <a:spLocks noChangeArrowheads="1"/>
          </p:cNvSpPr>
          <p:nvPr/>
        </p:nvSpPr>
        <p:spPr bwMode="auto">
          <a:xfrm rot="-5400000">
            <a:off x="2366976"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0" name="直線矢印コネクタ 39"/>
          <p:cNvCxnSpPr/>
          <p:nvPr/>
        </p:nvCxnSpPr>
        <p:spPr bwMode="auto">
          <a:xfrm>
            <a:off x="2411976" y="2078985"/>
            <a:ext cx="360004" cy="2"/>
          </a:xfrm>
          <a:prstGeom prst="straightConnector1">
            <a:avLst/>
          </a:prstGeom>
          <a:noFill/>
          <a:ln w="31750" cap="flat" cmpd="sng" algn="ctr">
            <a:solidFill>
              <a:schemeClr val="accent5"/>
            </a:solidFill>
            <a:prstDash val="solid"/>
            <a:round/>
            <a:headEnd type="none" w="sm" len="sm"/>
            <a:tailEnd type="triangle"/>
          </a:ln>
          <a:effectLst/>
        </p:spPr>
      </p:cxnSp>
      <p:cxnSp>
        <p:nvCxnSpPr>
          <p:cNvPr id="41" name="直線矢印コネクタ 40"/>
          <p:cNvCxnSpPr/>
          <p:nvPr/>
        </p:nvCxnSpPr>
        <p:spPr bwMode="auto">
          <a:xfrm>
            <a:off x="2411976" y="2888994"/>
            <a:ext cx="360004" cy="2"/>
          </a:xfrm>
          <a:prstGeom prst="straightConnector1">
            <a:avLst/>
          </a:prstGeom>
          <a:noFill/>
          <a:ln w="31750" cap="flat" cmpd="sng" algn="ctr">
            <a:solidFill>
              <a:schemeClr val="accent5"/>
            </a:solidFill>
            <a:prstDash val="solid"/>
            <a:round/>
            <a:headEnd type="none" w="sm" len="sm"/>
            <a:tailEnd type="triangle"/>
          </a:ln>
          <a:effectLst/>
        </p:spPr>
      </p:cxnSp>
      <p:sp>
        <p:nvSpPr>
          <p:cNvPr id="42" name="正方形/長方形 41"/>
          <p:cNvSpPr/>
          <p:nvPr/>
        </p:nvSpPr>
        <p:spPr bwMode="auto">
          <a:xfrm>
            <a:off x="2141972" y="1808984"/>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43" name="二等辺三角形 42"/>
          <p:cNvSpPr/>
          <p:nvPr/>
        </p:nvSpPr>
        <p:spPr bwMode="auto">
          <a:xfrm>
            <a:off x="2186577" y="3068998"/>
            <a:ext cx="180002" cy="180002"/>
          </a:xfrm>
          <a:prstGeom prst="triangle">
            <a:avLst/>
          </a:prstGeom>
          <a:noFill/>
          <a:ln>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cxnSp>
        <p:nvCxnSpPr>
          <p:cNvPr id="49" name="直線矢印コネクタ 48"/>
          <p:cNvCxnSpPr/>
          <p:nvPr/>
        </p:nvCxnSpPr>
        <p:spPr bwMode="auto">
          <a:xfrm>
            <a:off x="1691968" y="2078985"/>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50" name="直線矢印コネクタ 49"/>
          <p:cNvCxnSpPr/>
          <p:nvPr/>
        </p:nvCxnSpPr>
        <p:spPr bwMode="auto">
          <a:xfrm>
            <a:off x="1691968" y="2888994"/>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7272030" y="1808982"/>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55" name="正方形/長方形 54"/>
          <p:cNvSpPr/>
          <p:nvPr/>
        </p:nvSpPr>
        <p:spPr bwMode="auto">
          <a:xfrm>
            <a:off x="3581989" y="1808982"/>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cxnSp>
        <p:nvCxnSpPr>
          <p:cNvPr id="56" name="直線矢印コネクタ 55"/>
          <p:cNvCxnSpPr/>
          <p:nvPr/>
        </p:nvCxnSpPr>
        <p:spPr bwMode="auto">
          <a:xfrm>
            <a:off x="3221985" y="2438989"/>
            <a:ext cx="360004" cy="2"/>
          </a:xfrm>
          <a:prstGeom prst="straightConnector1">
            <a:avLst/>
          </a:prstGeom>
          <a:noFill/>
          <a:ln w="31750" cap="flat" cmpd="sng" algn="ctr">
            <a:solidFill>
              <a:schemeClr val="accent5"/>
            </a:solidFill>
            <a:prstDash val="solid"/>
            <a:round/>
            <a:headEnd type="none" w="sm" len="sm"/>
            <a:tailEnd type="triangle"/>
          </a:ln>
          <a:effectLst/>
        </p:spPr>
      </p:cxnSp>
    </p:spTree>
    <p:extLst>
      <p:ext uri="{BB962C8B-B14F-4D97-AF65-F5344CB8AC3E}">
        <p14:creationId xmlns:p14="http://schemas.microsoft.com/office/powerpoint/2010/main" val="110608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rPr>
              <a:t>演算器</a:t>
            </a:r>
            <a:r>
              <a:rPr lang="ja-JP" altLang="en-US" dirty="0" smtClean="0">
                <a:latin typeface="メイリオ" panose="020B0604030504040204" pitchFamily="50" charset="-128"/>
              </a:rPr>
              <a:t>のパイプライン化</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521955" y="3789004"/>
            <a:ext cx="8280092" cy="1619711"/>
          </a:xfrm>
        </p:spPr>
        <p:txBody>
          <a:bodyPr/>
          <a:lstStyle/>
          <a:p>
            <a:r>
              <a:rPr kumimoji="1" lang="ja-JP" altLang="en-US" dirty="0" smtClean="0"/>
              <a:t>演算器のパイプライン化</a:t>
            </a:r>
            <a:endParaRPr kumimoji="1" lang="en-US" altLang="ja-JP" dirty="0" smtClean="0"/>
          </a:p>
          <a:p>
            <a:pPr lvl="1"/>
            <a:r>
              <a:rPr kumimoji="1" lang="ja-JP" altLang="en-US" dirty="0" smtClean="0"/>
              <a:t>たとえば加算を，下位３２ビットと上位３２ビットを</a:t>
            </a:r>
            <a:r>
              <a:rPr kumimoji="1" lang="en-US" altLang="ja-JP" dirty="0" smtClean="0"/>
              <a:t/>
            </a:r>
            <a:br>
              <a:rPr kumimoji="1" lang="en-US" altLang="ja-JP" dirty="0" smtClean="0"/>
            </a:br>
            <a:r>
              <a:rPr kumimoji="1" lang="ja-JP" altLang="en-US" dirty="0" smtClean="0"/>
              <a:t>２ステージかけてやる</a:t>
            </a:r>
            <a:endParaRPr kumimoji="1" lang="en-US" altLang="ja-JP" dirty="0" smtClean="0"/>
          </a:p>
          <a:p>
            <a:pPr lvl="1"/>
            <a:r>
              <a:rPr kumimoji="1" lang="ja-JP" altLang="en-US" dirty="0" smtClean="0"/>
              <a:t>１ステージあたりの遅延は半分になる</a:t>
            </a:r>
            <a:endParaRPr kumimoji="1" lang="en-US" altLang="ja-JP" dirty="0" smtClean="0"/>
          </a:p>
        </p:txBody>
      </p:sp>
      <p:sp>
        <p:nvSpPr>
          <p:cNvPr id="4" name="フリーフォーム 3"/>
          <p:cNvSpPr>
            <a:spLocks noChangeArrowheads="1"/>
          </p:cNvSpPr>
          <p:nvPr/>
        </p:nvSpPr>
        <p:spPr bwMode="auto">
          <a:xfrm rot="-5400000">
            <a:off x="1646968" y="2213988"/>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5" name="直線矢印コネクタ 4"/>
          <p:cNvCxnSpPr/>
          <p:nvPr/>
        </p:nvCxnSpPr>
        <p:spPr bwMode="auto">
          <a:xfrm>
            <a:off x="1241963" y="2078987"/>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6" name="直線矢印コネクタ 5"/>
          <p:cNvCxnSpPr/>
          <p:nvPr/>
        </p:nvCxnSpPr>
        <p:spPr bwMode="auto">
          <a:xfrm>
            <a:off x="1241963" y="2888996"/>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7" name="正方形/長方形 6"/>
          <p:cNvSpPr/>
          <p:nvPr/>
        </p:nvSpPr>
        <p:spPr bwMode="auto">
          <a:xfrm>
            <a:off x="1421964" y="1808984"/>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8" name="二等辺三角形 7"/>
          <p:cNvSpPr/>
          <p:nvPr/>
        </p:nvSpPr>
        <p:spPr bwMode="auto">
          <a:xfrm>
            <a:off x="1466569" y="3068998"/>
            <a:ext cx="180002" cy="180002"/>
          </a:xfrm>
          <a:prstGeom prst="triangle">
            <a:avLst/>
          </a:prstGeom>
          <a:noFill/>
          <a:ln>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9" name="Freeform 10"/>
          <p:cNvSpPr>
            <a:spLocks/>
          </p:cNvSpPr>
          <p:nvPr/>
        </p:nvSpPr>
        <p:spPr bwMode="auto">
          <a:xfrm flipH="1" flipV="1">
            <a:off x="971960" y="1268976"/>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0" name="直線矢印コネクタ 9"/>
          <p:cNvCxnSpPr/>
          <p:nvPr/>
        </p:nvCxnSpPr>
        <p:spPr bwMode="auto">
          <a:xfrm>
            <a:off x="124196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11" name="直線矢印コネクタ 10"/>
          <p:cNvCxnSpPr/>
          <p:nvPr/>
        </p:nvCxnSpPr>
        <p:spPr bwMode="auto">
          <a:xfrm>
            <a:off x="124196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12" name="Freeform 10"/>
          <p:cNvSpPr>
            <a:spLocks/>
          </p:cNvSpPr>
          <p:nvPr/>
        </p:nvSpPr>
        <p:spPr bwMode="auto">
          <a:xfrm rot="10800000" flipH="1" flipV="1">
            <a:off x="97196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 name="Freeform 10"/>
          <p:cNvSpPr>
            <a:spLocks/>
          </p:cNvSpPr>
          <p:nvPr/>
        </p:nvSpPr>
        <p:spPr bwMode="auto">
          <a:xfrm rot="10800000" flipH="1" flipV="1">
            <a:off x="97196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4" name="直線矢印コネクタ 13"/>
          <p:cNvCxnSpPr/>
          <p:nvPr/>
        </p:nvCxnSpPr>
        <p:spPr bwMode="auto">
          <a:xfrm>
            <a:off x="79195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5" name="直線矢印コネクタ 14"/>
          <p:cNvCxnSpPr/>
          <p:nvPr/>
        </p:nvCxnSpPr>
        <p:spPr bwMode="auto">
          <a:xfrm>
            <a:off x="791958" y="297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16" name="直線矢印コネクタ 15"/>
          <p:cNvCxnSpPr/>
          <p:nvPr/>
        </p:nvCxnSpPr>
        <p:spPr bwMode="auto">
          <a:xfrm>
            <a:off x="2501977" y="243899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54" name="正方形/長方形 53"/>
          <p:cNvSpPr/>
          <p:nvPr/>
        </p:nvSpPr>
        <p:spPr bwMode="auto">
          <a:xfrm>
            <a:off x="2951982" y="1808982"/>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27" name="フリーフォーム 26"/>
          <p:cNvSpPr>
            <a:spLocks noChangeArrowheads="1"/>
          </p:cNvSpPr>
          <p:nvPr/>
        </p:nvSpPr>
        <p:spPr bwMode="auto">
          <a:xfrm rot="-5400000">
            <a:off x="5292009"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28" name="直線矢印コネクタ 27"/>
          <p:cNvCxnSpPr/>
          <p:nvPr/>
        </p:nvCxnSpPr>
        <p:spPr bwMode="auto">
          <a:xfrm flipV="1">
            <a:off x="4842003" y="2078985"/>
            <a:ext cx="990011" cy="2"/>
          </a:xfrm>
          <a:prstGeom prst="straightConnector1">
            <a:avLst/>
          </a:prstGeom>
          <a:noFill/>
          <a:ln w="31750" cap="flat" cmpd="sng" algn="ctr">
            <a:solidFill>
              <a:schemeClr val="accent5"/>
            </a:solidFill>
            <a:prstDash val="solid"/>
            <a:round/>
            <a:headEnd type="none" w="sm" len="sm"/>
            <a:tailEnd type="triangle"/>
          </a:ln>
          <a:effectLst/>
        </p:spPr>
      </p:cxnSp>
      <p:cxnSp>
        <p:nvCxnSpPr>
          <p:cNvPr id="29" name="直線矢印コネクタ 28"/>
          <p:cNvCxnSpPr/>
          <p:nvPr/>
        </p:nvCxnSpPr>
        <p:spPr bwMode="auto">
          <a:xfrm flipV="1">
            <a:off x="4842003" y="2888994"/>
            <a:ext cx="990011" cy="2"/>
          </a:xfrm>
          <a:prstGeom prst="straightConnector1">
            <a:avLst/>
          </a:prstGeom>
          <a:noFill/>
          <a:ln w="31750" cap="flat" cmpd="sng" algn="ctr">
            <a:solidFill>
              <a:schemeClr val="accent5"/>
            </a:solidFill>
            <a:prstDash val="solid"/>
            <a:round/>
            <a:headEnd type="none" w="sm" len="sm"/>
            <a:tailEnd type="triangle"/>
          </a:ln>
          <a:effectLst/>
        </p:spPr>
      </p:cxnSp>
      <p:sp>
        <p:nvSpPr>
          <p:cNvPr id="30" name="正方形/長方形 29"/>
          <p:cNvSpPr/>
          <p:nvPr/>
        </p:nvSpPr>
        <p:spPr bwMode="auto">
          <a:xfrm>
            <a:off x="5022004" y="1808984"/>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
        <p:nvSpPr>
          <p:cNvPr id="31" name="二等辺三角形 30"/>
          <p:cNvSpPr/>
          <p:nvPr/>
        </p:nvSpPr>
        <p:spPr bwMode="auto">
          <a:xfrm>
            <a:off x="5066609" y="3068998"/>
            <a:ext cx="180002" cy="180002"/>
          </a:xfrm>
          <a:prstGeom prst="triangle">
            <a:avLst/>
          </a:prstGeom>
          <a:noFill/>
          <a:ln>
            <a:solidFill>
              <a:schemeClr val="accent6"/>
            </a:solid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smtClean="0">
              <a:solidFill>
                <a:schemeClr val="tx1">
                  <a:lumMod val="75000"/>
                  <a:lumOff val="25000"/>
                </a:schemeClr>
              </a:solidFill>
              <a:latin typeface="+mn-ea"/>
            </a:endParaRPr>
          </a:p>
        </p:txBody>
      </p:sp>
      <p:sp>
        <p:nvSpPr>
          <p:cNvPr id="32" name="Freeform 10"/>
          <p:cNvSpPr>
            <a:spLocks/>
          </p:cNvSpPr>
          <p:nvPr/>
        </p:nvSpPr>
        <p:spPr bwMode="auto">
          <a:xfrm flipH="1" flipV="1">
            <a:off x="4571998" y="1268974"/>
            <a:ext cx="3240037"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3" name="直線矢印コネクタ 32"/>
          <p:cNvCxnSpPr/>
          <p:nvPr/>
        </p:nvCxnSpPr>
        <p:spPr bwMode="auto">
          <a:xfrm>
            <a:off x="4842003" y="1898985"/>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34" name="直線矢印コネクタ 33"/>
          <p:cNvCxnSpPr/>
          <p:nvPr/>
        </p:nvCxnSpPr>
        <p:spPr bwMode="auto">
          <a:xfrm>
            <a:off x="4842003" y="2708994"/>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35" name="Freeform 10"/>
          <p:cNvSpPr>
            <a:spLocks/>
          </p:cNvSpPr>
          <p:nvPr/>
        </p:nvSpPr>
        <p:spPr bwMode="auto">
          <a:xfrm rot="10800000" flipH="1" flipV="1">
            <a:off x="4572000" y="1268979"/>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rot="10800000" flipH="1" flipV="1">
            <a:off x="4572000" y="1988985"/>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7" name="直線矢印コネクタ 36"/>
          <p:cNvCxnSpPr/>
          <p:nvPr/>
        </p:nvCxnSpPr>
        <p:spPr bwMode="auto">
          <a:xfrm>
            <a:off x="4391998" y="2168988"/>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38" name="直線矢印コネクタ 37"/>
          <p:cNvCxnSpPr/>
          <p:nvPr/>
        </p:nvCxnSpPr>
        <p:spPr bwMode="auto">
          <a:xfrm>
            <a:off x="4391998" y="297899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46" name="フリーフォーム 45"/>
          <p:cNvSpPr>
            <a:spLocks noChangeArrowheads="1"/>
          </p:cNvSpPr>
          <p:nvPr/>
        </p:nvSpPr>
        <p:spPr bwMode="auto">
          <a:xfrm rot="-5400000">
            <a:off x="6642024" y="2348987"/>
            <a:ext cx="1260013" cy="180002"/>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cxnSp>
        <p:nvCxnSpPr>
          <p:cNvPr id="47" name="直線矢印コネクタ 46"/>
          <p:cNvCxnSpPr/>
          <p:nvPr/>
        </p:nvCxnSpPr>
        <p:spPr bwMode="auto">
          <a:xfrm>
            <a:off x="6012016" y="2078985"/>
            <a:ext cx="1170013" cy="0"/>
          </a:xfrm>
          <a:prstGeom prst="straightConnector1">
            <a:avLst/>
          </a:prstGeom>
          <a:noFill/>
          <a:ln w="31750" cap="flat" cmpd="sng" algn="ctr">
            <a:solidFill>
              <a:schemeClr val="accent5"/>
            </a:solidFill>
            <a:prstDash val="solid"/>
            <a:round/>
            <a:headEnd type="none" w="sm" len="sm"/>
            <a:tailEnd type="triangle"/>
          </a:ln>
          <a:effectLst/>
        </p:spPr>
      </p:cxnSp>
      <p:cxnSp>
        <p:nvCxnSpPr>
          <p:cNvPr id="48" name="直線矢印コネクタ 47"/>
          <p:cNvCxnSpPr/>
          <p:nvPr/>
        </p:nvCxnSpPr>
        <p:spPr bwMode="auto">
          <a:xfrm>
            <a:off x="5922015" y="2888994"/>
            <a:ext cx="1260014" cy="0"/>
          </a:xfrm>
          <a:prstGeom prst="straightConnector1">
            <a:avLst/>
          </a:prstGeom>
          <a:noFill/>
          <a:ln w="31750" cap="flat" cmpd="sng" algn="ctr">
            <a:solidFill>
              <a:schemeClr val="accent5"/>
            </a:solidFill>
            <a:prstDash val="solid"/>
            <a:round/>
            <a:headEnd type="none" w="sm" len="sm"/>
            <a:tailEnd type="triangle"/>
          </a:ln>
          <a:effectLst/>
        </p:spPr>
      </p:cxnSp>
      <p:cxnSp>
        <p:nvCxnSpPr>
          <p:cNvPr id="51" name="直線矢印コネクタ 50"/>
          <p:cNvCxnSpPr/>
          <p:nvPr/>
        </p:nvCxnSpPr>
        <p:spPr bwMode="auto">
          <a:xfrm>
            <a:off x="7362031" y="2438989"/>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45" name="正方形/長方形 44"/>
          <p:cNvSpPr/>
          <p:nvPr/>
        </p:nvSpPr>
        <p:spPr bwMode="auto">
          <a:xfrm>
            <a:off x="6552022" y="1808982"/>
            <a:ext cx="270003" cy="1440016"/>
          </a:xfrm>
          <a:prstGeom prst="rect">
            <a:avLst/>
          </a:prstGeom>
          <a:ln>
            <a:headEnd/>
            <a:tailEnd type="triangle" w="sm" len="med"/>
          </a:ln>
          <a:ex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58204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rPr>
              <a:t>演算器をパイプライン化</a:t>
            </a:r>
            <a:r>
              <a:rPr kumimoji="1" lang="ja-JP" altLang="en-US" dirty="0" smtClean="0"/>
              <a:t>した場合の問題</a:t>
            </a:r>
            <a:endParaRPr kumimoji="1" lang="ja-JP" altLang="en-US" dirty="0"/>
          </a:p>
        </p:txBody>
      </p:sp>
      <p:sp>
        <p:nvSpPr>
          <p:cNvPr id="3" name="テキスト プレースホルダー 2"/>
          <p:cNvSpPr>
            <a:spLocks noGrp="1"/>
          </p:cNvSpPr>
          <p:nvPr>
            <p:ph type="body" sz="quarter" idx="10"/>
          </p:nvPr>
        </p:nvSpPr>
        <p:spPr>
          <a:xfrm>
            <a:off x="251952" y="2708992"/>
            <a:ext cx="8820098" cy="3690041"/>
          </a:xfrm>
        </p:spPr>
        <p:txBody>
          <a:bodyPr/>
          <a:lstStyle/>
          <a:p>
            <a:r>
              <a:rPr kumimoji="1" lang="ja-JP" altLang="en-US" dirty="0" smtClean="0"/>
              <a:t>依存関係にある命令を連続して実行できなくなる</a:t>
            </a:r>
            <a:endParaRPr kumimoji="1" lang="en-US" altLang="ja-JP" dirty="0" smtClean="0"/>
          </a:p>
          <a:p>
            <a:pPr lvl="1"/>
            <a:r>
              <a:rPr lang="en-US" altLang="ja-JP" b="1" dirty="0" smtClean="0">
                <a:latin typeface="Courier New" panose="02070309020205020404" pitchFamily="49" charset="0"/>
                <a:cs typeface="Courier New" panose="02070309020205020404" pitchFamily="49" charset="0"/>
              </a:rPr>
              <a:t>I0 </a:t>
            </a:r>
            <a:r>
              <a:rPr lang="ja-JP" altLang="en-US" dirty="0" smtClean="0">
                <a:cs typeface="Courier New" panose="02070309020205020404" pitchFamily="49" charset="0"/>
              </a:rPr>
              <a:t>の </a:t>
            </a:r>
            <a:r>
              <a:rPr lang="en-US" altLang="ja-JP" dirty="0" smtClean="0">
                <a:cs typeface="Courier New" panose="02070309020205020404" pitchFamily="49" charset="0"/>
              </a:rPr>
              <a:t>EX2 </a:t>
            </a:r>
            <a:r>
              <a:rPr lang="ja-JP" altLang="en-US" dirty="0" smtClean="0">
                <a:cs typeface="Courier New" panose="02070309020205020404" pitchFamily="49" charset="0"/>
              </a:rPr>
              <a:t>が終わる前に，</a:t>
            </a:r>
            <a:r>
              <a:rPr lang="en-US" altLang="ja-JP" b="1" dirty="0">
                <a:latin typeface="Courier New" panose="02070309020205020404" pitchFamily="49" charset="0"/>
                <a:cs typeface="Courier New" panose="02070309020205020404" pitchFamily="49" charset="0"/>
              </a:rPr>
              <a:t>I1 </a:t>
            </a:r>
            <a:r>
              <a:rPr lang="ja-JP" altLang="en-US" dirty="0" smtClean="0">
                <a:latin typeface="Courier New" panose="02070309020205020404" pitchFamily="49" charset="0"/>
                <a:cs typeface="Courier New" panose="02070309020205020404" pitchFamily="49" charset="0"/>
              </a:rPr>
              <a:t>の </a:t>
            </a:r>
            <a:r>
              <a:rPr lang="en-US" altLang="ja-JP" dirty="0" smtClean="0">
                <a:cs typeface="Courier New" panose="02070309020205020404" pitchFamily="49" charset="0"/>
              </a:rPr>
              <a:t>EX1 </a:t>
            </a:r>
            <a:r>
              <a:rPr lang="ja-JP" altLang="en-US" dirty="0" smtClean="0">
                <a:cs typeface="Courier New" panose="02070309020205020404" pitchFamily="49" charset="0"/>
              </a:rPr>
              <a:t>が始まる</a:t>
            </a:r>
            <a:endParaRPr lang="en-US" altLang="ja-JP" dirty="0" smtClean="0">
              <a:cs typeface="Courier New" panose="02070309020205020404" pitchFamily="49" charset="0"/>
            </a:endParaRPr>
          </a:p>
          <a:p>
            <a:pPr lvl="1"/>
            <a:r>
              <a:rPr kumimoji="1" lang="ja-JP" altLang="en-US" dirty="0" smtClean="0">
                <a:cs typeface="Courier New" panose="02070309020205020404" pitchFamily="49" charset="0"/>
              </a:rPr>
              <a:t>もし，他に実行するべき命令がおけなければ，遊ばせとくしかない</a:t>
            </a:r>
            <a:endParaRPr kumimoji="1" lang="en-US" altLang="ja-JP" dirty="0" smtClean="0">
              <a:cs typeface="Courier New" panose="02070309020205020404" pitchFamily="49" charset="0"/>
            </a:endParaRPr>
          </a:p>
          <a:p>
            <a:r>
              <a:rPr kumimoji="1" lang="ja-JP" altLang="en-US" dirty="0" smtClean="0">
                <a:cs typeface="Courier New" panose="02070309020205020404" pitchFamily="49" charset="0"/>
              </a:rPr>
              <a:t>場合によっては性能が返って下がる</a:t>
            </a:r>
            <a:endParaRPr kumimoji="1" lang="en-US" altLang="ja-JP" dirty="0" smtClean="0">
              <a:cs typeface="Courier New" panose="02070309020205020404" pitchFamily="49" charset="0"/>
            </a:endParaRPr>
          </a:p>
          <a:p>
            <a:pPr lvl="1"/>
            <a:r>
              <a:rPr kumimoji="1" lang="ja-JP" altLang="en-US" dirty="0" smtClean="0">
                <a:cs typeface="Courier New" panose="02070309020205020404" pitchFamily="49" charset="0"/>
              </a:rPr>
              <a:t>周波数が上がったが，２サイクルに１回しか命令が実行できない</a:t>
            </a:r>
            <a:endParaRPr kumimoji="1" lang="en-US" altLang="ja-JP" dirty="0" smtClean="0">
              <a:cs typeface="Courier New" panose="02070309020205020404" pitchFamily="49" charset="0"/>
            </a:endParaRPr>
          </a:p>
          <a:p>
            <a:r>
              <a:rPr kumimoji="1" lang="ja-JP" altLang="en-US" dirty="0" smtClean="0">
                <a:cs typeface="Courier New" panose="02070309020205020404" pitchFamily="49" charset="0"/>
              </a:rPr>
              <a:t>基本的な整数演算はパイプライン化せず１ステージを死守するのが普通</a:t>
            </a:r>
            <a:endParaRPr kumimoji="1" lang="en-US" altLang="ja-JP" dirty="0" smtClean="0">
              <a:cs typeface="Courier New" panose="02070309020205020404" pitchFamily="49" charset="0"/>
            </a:endParaRPr>
          </a:p>
          <a:p>
            <a:pPr lvl="1"/>
            <a:r>
              <a:rPr kumimoji="1" lang="ja-JP" altLang="en-US" dirty="0" smtClean="0">
                <a:cs typeface="Courier New" panose="02070309020205020404" pitchFamily="49" charset="0"/>
              </a:rPr>
              <a:t>乗除算や，浮動小数点演算はあきらめてパイプライン化</a:t>
            </a:r>
            <a:endParaRPr kumimoji="1" lang="en-US" altLang="ja-JP" dirty="0" smtClean="0">
              <a:cs typeface="Courier New" panose="02070309020205020404" pitchFamily="49" charset="0"/>
            </a:endParaRPr>
          </a:p>
        </p:txBody>
      </p:sp>
      <p:sp>
        <p:nvSpPr>
          <p:cNvPr id="17" name="Rectangle 69"/>
          <p:cNvSpPr>
            <a:spLocks noChangeArrowheads="1"/>
          </p:cNvSpPr>
          <p:nvPr/>
        </p:nvSpPr>
        <p:spPr bwMode="auto">
          <a:xfrm>
            <a:off x="97196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142196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1871970"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2321975"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21" name="Rectangle 69"/>
          <p:cNvSpPr>
            <a:spLocks noChangeArrowheads="1"/>
          </p:cNvSpPr>
          <p:nvPr/>
        </p:nvSpPr>
        <p:spPr bwMode="auto">
          <a:xfrm>
            <a:off x="142196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187197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2321975"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2771980"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3221985"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2771980"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7" name="Rectangle 69"/>
          <p:cNvSpPr>
            <a:spLocks noChangeArrowheads="1"/>
          </p:cNvSpPr>
          <p:nvPr/>
        </p:nvSpPr>
        <p:spPr bwMode="auto">
          <a:xfrm>
            <a:off x="529200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8" name="Rectangle 70"/>
          <p:cNvSpPr>
            <a:spLocks noChangeArrowheads="1"/>
          </p:cNvSpPr>
          <p:nvPr/>
        </p:nvSpPr>
        <p:spPr bwMode="auto">
          <a:xfrm>
            <a:off x="574201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9" name="Rectangle 71"/>
          <p:cNvSpPr>
            <a:spLocks noChangeArrowheads="1"/>
          </p:cNvSpPr>
          <p:nvPr/>
        </p:nvSpPr>
        <p:spPr bwMode="auto">
          <a:xfrm>
            <a:off x="6192018"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EX1</a:t>
            </a:r>
            <a:endParaRPr lang="en-US" altLang="ja-JP" sz="1600" dirty="0">
              <a:latin typeface="+mn-lt"/>
              <a:ea typeface="+mn-ea"/>
            </a:endParaRPr>
          </a:p>
        </p:txBody>
      </p:sp>
      <p:sp>
        <p:nvSpPr>
          <p:cNvPr id="30" name="Rectangle 72"/>
          <p:cNvSpPr>
            <a:spLocks noChangeArrowheads="1"/>
          </p:cNvSpPr>
          <p:nvPr/>
        </p:nvSpPr>
        <p:spPr bwMode="auto">
          <a:xfrm>
            <a:off x="7092028"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31" name="Rectangle 69"/>
          <p:cNvSpPr>
            <a:spLocks noChangeArrowheads="1"/>
          </p:cNvSpPr>
          <p:nvPr/>
        </p:nvSpPr>
        <p:spPr bwMode="auto">
          <a:xfrm>
            <a:off x="574201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p:cNvSpPr>
            <a:spLocks noChangeArrowheads="1"/>
          </p:cNvSpPr>
          <p:nvPr/>
        </p:nvSpPr>
        <p:spPr bwMode="auto">
          <a:xfrm>
            <a:off x="619201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p:cNvSpPr>
            <a:spLocks noChangeArrowheads="1"/>
          </p:cNvSpPr>
          <p:nvPr/>
        </p:nvSpPr>
        <p:spPr bwMode="auto">
          <a:xfrm>
            <a:off x="6642023"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EX2</a:t>
            </a:r>
            <a:endParaRPr lang="en-US" altLang="ja-JP" sz="1600" dirty="0">
              <a:latin typeface="+mn-lt"/>
              <a:ea typeface="+mn-ea"/>
            </a:endParaRPr>
          </a:p>
        </p:txBody>
      </p:sp>
      <p:sp>
        <p:nvSpPr>
          <p:cNvPr id="34" name="Rectangle 72"/>
          <p:cNvSpPr>
            <a:spLocks noChangeArrowheads="1"/>
          </p:cNvSpPr>
          <p:nvPr/>
        </p:nvSpPr>
        <p:spPr bwMode="auto">
          <a:xfrm>
            <a:off x="7542033"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5" name="Rectangle 73"/>
          <p:cNvSpPr>
            <a:spLocks noChangeArrowheads="1"/>
          </p:cNvSpPr>
          <p:nvPr/>
        </p:nvSpPr>
        <p:spPr bwMode="auto">
          <a:xfrm>
            <a:off x="7992038"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6" name="Rectangle 73"/>
          <p:cNvSpPr>
            <a:spLocks noChangeArrowheads="1"/>
          </p:cNvSpPr>
          <p:nvPr/>
        </p:nvSpPr>
        <p:spPr bwMode="auto">
          <a:xfrm>
            <a:off x="7542033"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71"/>
          <p:cNvSpPr>
            <a:spLocks noChangeArrowheads="1"/>
          </p:cNvSpPr>
          <p:nvPr/>
        </p:nvSpPr>
        <p:spPr bwMode="auto">
          <a:xfrm>
            <a:off x="6642023"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EX1</a:t>
            </a:r>
            <a:endParaRPr lang="en-US" altLang="ja-JP" sz="1600" dirty="0">
              <a:latin typeface="+mn-lt"/>
              <a:ea typeface="+mn-ea"/>
            </a:endParaRPr>
          </a:p>
        </p:txBody>
      </p:sp>
      <p:sp>
        <p:nvSpPr>
          <p:cNvPr id="38" name="Rectangle 71"/>
          <p:cNvSpPr>
            <a:spLocks noChangeArrowheads="1"/>
          </p:cNvSpPr>
          <p:nvPr/>
        </p:nvSpPr>
        <p:spPr bwMode="auto">
          <a:xfrm>
            <a:off x="7092028"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EX2</a:t>
            </a:r>
            <a:endParaRPr lang="en-US" altLang="ja-JP" sz="1600" dirty="0">
              <a:latin typeface="+mn-lt"/>
              <a:ea typeface="+mn-ea"/>
            </a:endParaRPr>
          </a:p>
        </p:txBody>
      </p:sp>
      <p:sp>
        <p:nvSpPr>
          <p:cNvPr id="39" name="Rectangle 69"/>
          <p:cNvSpPr>
            <a:spLocks noChangeArrowheads="1"/>
          </p:cNvSpPr>
          <p:nvPr/>
        </p:nvSpPr>
        <p:spPr bwMode="auto">
          <a:xfrm>
            <a:off x="187197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232197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2771980"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2" name="Rectangle 72"/>
          <p:cNvSpPr>
            <a:spLocks noChangeArrowheads="1"/>
          </p:cNvSpPr>
          <p:nvPr/>
        </p:nvSpPr>
        <p:spPr bwMode="auto">
          <a:xfrm>
            <a:off x="3221985"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73"/>
          <p:cNvSpPr>
            <a:spLocks noChangeArrowheads="1"/>
          </p:cNvSpPr>
          <p:nvPr/>
        </p:nvSpPr>
        <p:spPr bwMode="auto">
          <a:xfrm>
            <a:off x="3671990"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619201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664202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2"/>
          <p:cNvSpPr>
            <a:spLocks noChangeArrowheads="1"/>
          </p:cNvSpPr>
          <p:nvPr/>
        </p:nvSpPr>
        <p:spPr bwMode="auto">
          <a:xfrm>
            <a:off x="7992038"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7" name="Rectangle 73"/>
          <p:cNvSpPr>
            <a:spLocks noChangeArrowheads="1"/>
          </p:cNvSpPr>
          <p:nvPr/>
        </p:nvSpPr>
        <p:spPr bwMode="auto">
          <a:xfrm>
            <a:off x="8442043"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8" name="Rectangle 71"/>
          <p:cNvSpPr>
            <a:spLocks noChangeArrowheads="1"/>
          </p:cNvSpPr>
          <p:nvPr/>
        </p:nvSpPr>
        <p:spPr bwMode="auto">
          <a:xfrm>
            <a:off x="7092028"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EX1</a:t>
            </a:r>
            <a:endParaRPr lang="en-US" altLang="ja-JP" sz="1600" dirty="0">
              <a:latin typeface="+mn-lt"/>
              <a:ea typeface="+mn-ea"/>
            </a:endParaRPr>
          </a:p>
        </p:txBody>
      </p:sp>
      <p:sp>
        <p:nvSpPr>
          <p:cNvPr id="49" name="Rectangle 71"/>
          <p:cNvSpPr>
            <a:spLocks noChangeArrowheads="1"/>
          </p:cNvSpPr>
          <p:nvPr/>
        </p:nvSpPr>
        <p:spPr bwMode="auto">
          <a:xfrm>
            <a:off x="7542033"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EX2</a:t>
            </a:r>
            <a:endParaRPr lang="en-US" altLang="ja-JP" sz="1600" dirty="0">
              <a:latin typeface="+mn-lt"/>
              <a:ea typeface="+mn-ea"/>
            </a:endParaRPr>
          </a:p>
        </p:txBody>
      </p:sp>
      <p:cxnSp>
        <p:nvCxnSpPr>
          <p:cNvPr id="50" name="直線コネクタ 49"/>
          <p:cNvCxnSpPr>
            <a:stCxn id="51" idx="3"/>
            <a:endCxn id="17" idx="1"/>
          </p:cNvCxnSpPr>
          <p:nvPr/>
        </p:nvCxnSpPr>
        <p:spPr bwMode="auto">
          <a:xfrm flipV="1">
            <a:off x="684252"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251952" y="1268976"/>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251952" y="1718981"/>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251952" y="2168986"/>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701957"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684252" y="2348986"/>
            <a:ext cx="1187718" cy="2"/>
          </a:xfrm>
          <a:prstGeom prst="line">
            <a:avLst/>
          </a:prstGeom>
          <a:noFill/>
          <a:ln w="9525" cap="flat" cmpd="sng" algn="ctr">
            <a:solidFill>
              <a:schemeClr val="tx1"/>
            </a:solidFill>
            <a:prstDash val="dash"/>
            <a:round/>
            <a:headEnd type="none" w="med" len="med"/>
            <a:tailEnd type="none" w="med" len="med"/>
          </a:ln>
          <a:effectLst/>
        </p:spPr>
      </p:cxnSp>
      <p:cxnSp>
        <p:nvCxnSpPr>
          <p:cNvPr id="56" name="直線コネクタ 55"/>
          <p:cNvCxnSpPr>
            <a:stCxn id="57" idx="3"/>
          </p:cNvCxnSpPr>
          <p:nvPr/>
        </p:nvCxnSpPr>
        <p:spPr bwMode="auto">
          <a:xfrm flipV="1">
            <a:off x="5004300"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7" name="角丸四角形 56"/>
          <p:cNvSpPr/>
          <p:nvPr/>
        </p:nvSpPr>
        <p:spPr bwMode="auto">
          <a:xfrm>
            <a:off x="4572000" y="1268976"/>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8" name="角丸四角形 57"/>
          <p:cNvSpPr/>
          <p:nvPr/>
        </p:nvSpPr>
        <p:spPr bwMode="auto">
          <a:xfrm>
            <a:off x="4572000" y="1718981"/>
            <a:ext cx="432300" cy="360004"/>
          </a:xfrm>
          <a:prstGeom prst="roundRect">
            <a:avLst/>
          </a:prstGeom>
          <a:solidFill>
            <a:schemeClr val="tx1">
              <a:lumMod val="50000"/>
              <a:lumOff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9" name="角丸四角形 58"/>
          <p:cNvSpPr/>
          <p:nvPr/>
        </p:nvSpPr>
        <p:spPr bwMode="auto">
          <a:xfrm>
            <a:off x="4572000" y="2168986"/>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60" name="直線コネクタ 59"/>
          <p:cNvCxnSpPr/>
          <p:nvPr/>
        </p:nvCxnSpPr>
        <p:spPr bwMode="auto">
          <a:xfrm flipV="1">
            <a:off x="5022005"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61" name="直線コネクタ 60"/>
          <p:cNvCxnSpPr>
            <a:stCxn id="59" idx="3"/>
          </p:cNvCxnSpPr>
          <p:nvPr/>
        </p:nvCxnSpPr>
        <p:spPr bwMode="auto">
          <a:xfrm flipV="1">
            <a:off x="5004300" y="2348986"/>
            <a:ext cx="1187718" cy="2"/>
          </a:xfrm>
          <a:prstGeom prst="line">
            <a:avLst/>
          </a:prstGeom>
          <a:no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09680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問題となるバックエッジ</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smtClean="0">
                <a:latin typeface="メイリオ" panose="020B0604030504040204" pitchFamily="50" charset="-128"/>
              </a:rPr>
              <a:t>演算器のフォワーディング</a:t>
            </a:r>
            <a:endParaRPr lang="en-US" altLang="ja-JP" dirty="0" smtClean="0">
              <a:latin typeface="メイリオ" panose="020B0604030504040204" pitchFamily="50" charset="-128"/>
            </a:endParaRPr>
          </a:p>
          <a:p>
            <a:pPr marL="457200" indent="-457200">
              <a:buFont typeface="+mj-lt"/>
              <a:buAutoNum type="arabicPeriod"/>
            </a:pPr>
            <a:r>
              <a:rPr lang="ja-JP" altLang="en-US" b="1" dirty="0" smtClean="0">
                <a:latin typeface="メイリオ" panose="020B0604030504040204" pitchFamily="50" charset="-128"/>
              </a:rPr>
              <a:t>ロードによるデータ・メモリの読み出し</a:t>
            </a:r>
            <a:endParaRPr lang="en-US" altLang="ja-JP" b="1" dirty="0" smtClean="0">
              <a:latin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rPr>
              <a:t>分岐結果の </a:t>
            </a:r>
            <a:r>
              <a:rPr lang="en-US" altLang="ja-JP" dirty="0" smtClean="0">
                <a:latin typeface="メイリオ" panose="020B0604030504040204" pitchFamily="50" charset="-128"/>
              </a:rPr>
              <a:t>PC </a:t>
            </a:r>
            <a:r>
              <a:rPr lang="ja-JP" altLang="en-US" dirty="0" err="1" smtClean="0">
                <a:latin typeface="メイリオ" panose="020B0604030504040204" pitchFamily="50" charset="-128"/>
              </a:rPr>
              <a:t>への</a:t>
            </a:r>
            <a:r>
              <a:rPr lang="ja-JP" altLang="en-US" dirty="0" smtClean="0">
                <a:latin typeface="メイリオ" panose="020B0604030504040204" pitchFamily="50" charset="-128"/>
              </a:rPr>
              <a:t>反映</a:t>
            </a:r>
            <a:endParaRPr kumimoji="1" lang="ja-JP" altLang="en-US" dirty="0"/>
          </a:p>
        </p:txBody>
      </p:sp>
    </p:spTree>
    <p:extLst>
      <p:ext uri="{BB962C8B-B14F-4D97-AF65-F5344CB8AC3E}">
        <p14:creationId xmlns:p14="http://schemas.microsoft.com/office/powerpoint/2010/main" val="1123241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rPr>
              <a:t>ロード</a:t>
            </a:r>
            <a:r>
              <a:rPr lang="ja-JP" altLang="en-US" dirty="0">
                <a:latin typeface="メイリオ" panose="020B0604030504040204" pitchFamily="50" charset="-128"/>
              </a:rPr>
              <a:t>によるデータ・メモリの読み出し</a:t>
            </a:r>
            <a:endParaRPr lang="en-US" altLang="ja-JP" dirty="0">
              <a:latin typeface="メイリオ" panose="020B0604030504040204" pitchFamily="50" charset="-128"/>
            </a:endParaRPr>
          </a:p>
        </p:txBody>
      </p:sp>
      <p:sp>
        <p:nvSpPr>
          <p:cNvPr id="3" name="テキスト プレースホルダー 2"/>
          <p:cNvSpPr>
            <a:spLocks noGrp="1"/>
          </p:cNvSpPr>
          <p:nvPr>
            <p:ph type="body" sz="quarter" idx="10"/>
          </p:nvPr>
        </p:nvSpPr>
        <p:spPr>
          <a:xfrm>
            <a:off x="251952" y="3609002"/>
            <a:ext cx="8820098" cy="2790031"/>
          </a:xfrm>
        </p:spPr>
        <p:txBody>
          <a:bodyPr/>
          <a:lstStyle/>
          <a:p>
            <a:r>
              <a:rPr kumimoji="1" lang="ja-JP" altLang="en-US" dirty="0" smtClean="0">
                <a:cs typeface="Courier New" panose="02070309020205020404" pitchFamily="49" charset="0"/>
              </a:rPr>
              <a:t>演算器の場合とほぼ同様</a:t>
            </a:r>
            <a:endParaRPr kumimoji="1" lang="en-US" altLang="ja-JP" dirty="0" smtClean="0">
              <a:cs typeface="Courier New" panose="02070309020205020404" pitchFamily="49" charset="0"/>
            </a:endParaRPr>
          </a:p>
          <a:p>
            <a:pPr lvl="1"/>
            <a:r>
              <a:rPr lang="ja-JP" altLang="en-US" dirty="0" smtClean="0">
                <a:cs typeface="Courier New" panose="02070309020205020404" pitchFamily="49" charset="0"/>
              </a:rPr>
              <a:t>上は，</a:t>
            </a:r>
            <a:r>
              <a:rPr lang="en-US" altLang="ja-JP" dirty="0" smtClean="0">
                <a:cs typeface="Courier New" panose="02070309020205020404" pitchFamily="49" charset="0"/>
              </a:rPr>
              <a:t>MEM </a:t>
            </a:r>
            <a:r>
              <a:rPr lang="ja-JP" altLang="en-US" dirty="0" smtClean="0">
                <a:cs typeface="Courier New" panose="02070309020205020404" pitchFamily="49" charset="0"/>
              </a:rPr>
              <a:t>が </a:t>
            </a:r>
            <a:r>
              <a:rPr lang="en-US" altLang="ja-JP" dirty="0" smtClean="0">
                <a:cs typeface="Courier New" panose="02070309020205020404" pitchFamily="49" charset="0"/>
              </a:rPr>
              <a:t>M1 </a:t>
            </a:r>
            <a:r>
              <a:rPr lang="ja-JP" altLang="en-US" dirty="0" smtClean="0">
                <a:cs typeface="Courier New" panose="02070309020205020404" pitchFamily="49" charset="0"/>
              </a:rPr>
              <a:t>と </a:t>
            </a:r>
            <a:r>
              <a:rPr lang="en-US" altLang="ja-JP" dirty="0" smtClean="0">
                <a:cs typeface="Courier New" panose="02070309020205020404" pitchFamily="49" charset="0"/>
              </a:rPr>
              <a:t>M2 </a:t>
            </a:r>
            <a:r>
              <a:rPr lang="ja-JP" altLang="en-US" dirty="0" smtClean="0">
                <a:cs typeface="Courier New" panose="02070309020205020404" pitchFamily="49" charset="0"/>
              </a:rPr>
              <a:t>にパイプライン化された場合</a:t>
            </a:r>
            <a:endParaRPr lang="en-US" altLang="ja-JP" dirty="0" smtClean="0">
              <a:cs typeface="Courier New" panose="02070309020205020404" pitchFamily="49" charset="0"/>
            </a:endParaRPr>
          </a:p>
          <a:p>
            <a:pPr lvl="2"/>
            <a:r>
              <a:rPr kumimoji="1" lang="en-US" altLang="ja-JP" dirty="0" smtClean="0">
                <a:cs typeface="Courier New" panose="02070309020205020404" pitchFamily="49" charset="0"/>
              </a:rPr>
              <a:t>I1 </a:t>
            </a:r>
            <a:r>
              <a:rPr kumimoji="1" lang="ja-JP" altLang="en-US" dirty="0" smtClean="0">
                <a:cs typeface="Courier New" panose="02070309020205020404" pitchFamily="49" charset="0"/>
              </a:rPr>
              <a:t>と </a:t>
            </a:r>
            <a:r>
              <a:rPr kumimoji="1" lang="en-US" altLang="ja-JP" dirty="0" smtClean="0">
                <a:cs typeface="Courier New" panose="02070309020205020404" pitchFamily="49" charset="0"/>
              </a:rPr>
              <a:t>I2 </a:t>
            </a:r>
            <a:r>
              <a:rPr kumimoji="1" lang="ja-JP" altLang="en-US" dirty="0" smtClean="0">
                <a:cs typeface="Courier New" panose="02070309020205020404" pitchFamily="49" charset="0"/>
              </a:rPr>
              <a:t>は，</a:t>
            </a:r>
            <a:r>
              <a:rPr kumimoji="1" lang="en-US" altLang="ja-JP" dirty="0" smtClean="0">
                <a:cs typeface="Courier New" panose="02070309020205020404" pitchFamily="49" charset="0"/>
              </a:rPr>
              <a:t>I0 </a:t>
            </a:r>
            <a:r>
              <a:rPr kumimoji="1" lang="ja-JP" altLang="en-US" dirty="0" smtClean="0">
                <a:cs typeface="Courier New" panose="02070309020205020404" pitchFamily="49" charset="0"/>
              </a:rPr>
              <a:t>の結果を使えない</a:t>
            </a:r>
            <a:endParaRPr kumimoji="1" lang="en-US" altLang="ja-JP" dirty="0" smtClean="0">
              <a:cs typeface="Courier New" panose="02070309020205020404" pitchFamily="49" charset="0"/>
            </a:endParaRPr>
          </a:p>
          <a:p>
            <a:pPr lvl="1"/>
            <a:r>
              <a:rPr kumimoji="1" lang="en-US" altLang="ja-JP" dirty="0" smtClean="0">
                <a:cs typeface="Courier New" panose="02070309020205020404" pitchFamily="49" charset="0"/>
              </a:rPr>
              <a:t>MEM </a:t>
            </a:r>
            <a:r>
              <a:rPr kumimoji="1" lang="ja-JP" altLang="en-US" dirty="0" smtClean="0">
                <a:cs typeface="Courier New" panose="02070309020205020404" pitchFamily="49" charset="0"/>
              </a:rPr>
              <a:t>ステージをパイプライン化すると，この部分が長くなる</a:t>
            </a:r>
            <a:endParaRPr kumimoji="1" lang="en-US" altLang="ja-JP" dirty="0" smtClean="0">
              <a:cs typeface="Courier New" panose="02070309020205020404" pitchFamily="49" charset="0"/>
            </a:endParaRPr>
          </a:p>
          <a:p>
            <a:r>
              <a:rPr kumimoji="1" lang="ja-JP" altLang="en-US" dirty="0" smtClean="0">
                <a:cs typeface="Courier New" panose="02070309020205020404" pitchFamily="49" charset="0"/>
              </a:rPr>
              <a:t>しかし，この</a:t>
            </a:r>
            <a:r>
              <a:rPr kumimoji="1" lang="ja-JP" altLang="en-US" dirty="0" smtClean="0">
                <a:cs typeface="Courier New" panose="02070309020205020404" pitchFamily="49" charset="0"/>
              </a:rPr>
              <a:t>部分をパイプライン化することはよくある</a:t>
            </a:r>
            <a:endParaRPr kumimoji="1" lang="en-US" altLang="ja-JP" dirty="0" smtClean="0">
              <a:cs typeface="Courier New" panose="02070309020205020404" pitchFamily="49" charset="0"/>
            </a:endParaRPr>
          </a:p>
          <a:p>
            <a:pPr lvl="1"/>
            <a:r>
              <a:rPr lang="ja-JP" altLang="en-US" dirty="0">
                <a:cs typeface="Courier New" panose="02070309020205020404" pitchFamily="49" charset="0"/>
              </a:rPr>
              <a:t>ロード</a:t>
            </a:r>
            <a:r>
              <a:rPr lang="ja-JP" altLang="en-US" dirty="0" smtClean="0">
                <a:cs typeface="Courier New" panose="02070309020205020404" pitchFamily="49" charset="0"/>
              </a:rPr>
              <a:t>は演算よりは出現</a:t>
            </a:r>
            <a:r>
              <a:rPr lang="ja-JP" altLang="en-US" dirty="0">
                <a:cs typeface="Courier New" panose="02070309020205020404" pitchFamily="49" charset="0"/>
              </a:rPr>
              <a:t>頻度が</a:t>
            </a:r>
            <a:r>
              <a:rPr lang="ja-JP" altLang="en-US" dirty="0" smtClean="0">
                <a:cs typeface="Courier New" panose="02070309020205020404" pitchFamily="49" charset="0"/>
              </a:rPr>
              <a:t>低い</a:t>
            </a:r>
            <a:endParaRPr lang="en-US" altLang="ja-JP" dirty="0" smtClean="0">
              <a:cs typeface="Courier New" panose="02070309020205020404" pitchFamily="49" charset="0"/>
            </a:endParaRPr>
          </a:p>
          <a:p>
            <a:pPr lvl="1"/>
            <a:r>
              <a:rPr kumimoji="1" lang="ja-JP" altLang="en-US" dirty="0" smtClean="0">
                <a:cs typeface="Courier New" panose="02070309020205020404" pitchFamily="49" charset="0"/>
              </a:rPr>
              <a:t>メモリ（キャッシュ）のレイテンシは演算器よりかなり</a:t>
            </a:r>
            <a:r>
              <a:rPr kumimoji="1" lang="ja-JP" altLang="en-US" dirty="0" smtClean="0">
                <a:cs typeface="Courier New" panose="02070309020205020404" pitchFamily="49" charset="0"/>
              </a:rPr>
              <a:t>長くなることが多いためしかたない</a:t>
            </a:r>
            <a:endParaRPr kumimoji="1" lang="en-US" altLang="ja-JP" dirty="0" smtClean="0">
              <a:cs typeface="Courier New" panose="02070309020205020404" pitchFamily="49" charset="0"/>
            </a:endParaRPr>
          </a:p>
        </p:txBody>
      </p:sp>
      <p:sp>
        <p:nvSpPr>
          <p:cNvPr id="17" name="Rectangle 69"/>
          <p:cNvSpPr>
            <a:spLocks noChangeArrowheads="1"/>
          </p:cNvSpPr>
          <p:nvPr/>
        </p:nvSpPr>
        <p:spPr bwMode="auto">
          <a:xfrm>
            <a:off x="2411976"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286198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31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2"/>
          <p:cNvSpPr>
            <a:spLocks noChangeArrowheads="1"/>
          </p:cNvSpPr>
          <p:nvPr/>
        </p:nvSpPr>
        <p:spPr bwMode="auto">
          <a:xfrm>
            <a:off x="3761991"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M1</a:t>
            </a:r>
            <a:endParaRPr lang="en-US" altLang="ja-JP" sz="1600" dirty="0">
              <a:latin typeface="+mn-lt"/>
              <a:ea typeface="+mn-ea"/>
            </a:endParaRPr>
          </a:p>
        </p:txBody>
      </p:sp>
      <p:sp>
        <p:nvSpPr>
          <p:cNvPr id="21" name="Rectangle 69"/>
          <p:cNvSpPr>
            <a:spLocks noChangeArrowheads="1"/>
          </p:cNvSpPr>
          <p:nvPr/>
        </p:nvSpPr>
        <p:spPr bwMode="auto">
          <a:xfrm>
            <a:off x="2861981"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331198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3761991"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5" name="Rectangle 73"/>
          <p:cNvSpPr>
            <a:spLocks noChangeArrowheads="1"/>
          </p:cNvSpPr>
          <p:nvPr/>
        </p:nvSpPr>
        <p:spPr bwMode="auto">
          <a:xfrm>
            <a:off x="5112006"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73"/>
          <p:cNvSpPr>
            <a:spLocks noChangeArrowheads="1"/>
          </p:cNvSpPr>
          <p:nvPr/>
        </p:nvSpPr>
        <p:spPr bwMode="auto">
          <a:xfrm>
            <a:off x="4662001"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69"/>
          <p:cNvSpPr>
            <a:spLocks noChangeArrowheads="1"/>
          </p:cNvSpPr>
          <p:nvPr/>
        </p:nvSpPr>
        <p:spPr bwMode="auto">
          <a:xfrm>
            <a:off x="3311986"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0" name="Rectangle 70"/>
          <p:cNvSpPr>
            <a:spLocks noChangeArrowheads="1"/>
          </p:cNvSpPr>
          <p:nvPr/>
        </p:nvSpPr>
        <p:spPr bwMode="auto">
          <a:xfrm>
            <a:off x="376199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1" name="Rectangle 71"/>
          <p:cNvSpPr>
            <a:spLocks noChangeArrowheads="1"/>
          </p:cNvSpPr>
          <p:nvPr/>
        </p:nvSpPr>
        <p:spPr bwMode="auto">
          <a:xfrm>
            <a:off x="4211996"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3" name="Rectangle 73"/>
          <p:cNvSpPr>
            <a:spLocks noChangeArrowheads="1"/>
          </p:cNvSpPr>
          <p:nvPr/>
        </p:nvSpPr>
        <p:spPr bwMode="auto">
          <a:xfrm>
            <a:off x="5562011"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0" name="直線コネクタ 49"/>
          <p:cNvCxnSpPr>
            <a:stCxn id="51" idx="3"/>
            <a:endCxn id="17" idx="1"/>
          </p:cNvCxnSpPr>
          <p:nvPr/>
        </p:nvCxnSpPr>
        <p:spPr bwMode="auto">
          <a:xfrm flipV="1">
            <a:off x="2124268" y="1448976"/>
            <a:ext cx="287708" cy="2"/>
          </a:xfrm>
          <a:prstGeom prst="line">
            <a:avLst/>
          </a:prstGeom>
          <a:noFill/>
          <a:ln w="9525" cap="flat" cmpd="sng" algn="ctr">
            <a:solidFill>
              <a:schemeClr val="tx1"/>
            </a:solidFill>
            <a:prstDash val="dash"/>
            <a:round/>
            <a:headEnd type="none" w="med" len="med"/>
            <a:tailEnd type="none" w="med" len="med"/>
          </a:ln>
          <a:effectLst/>
        </p:spPr>
      </p:cxnSp>
      <p:sp>
        <p:nvSpPr>
          <p:cNvPr id="51" name="角丸四角形 50"/>
          <p:cNvSpPr/>
          <p:nvPr/>
        </p:nvSpPr>
        <p:spPr bwMode="auto">
          <a:xfrm>
            <a:off x="1691968" y="1268976"/>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52" name="角丸四角形 51"/>
          <p:cNvSpPr/>
          <p:nvPr/>
        </p:nvSpPr>
        <p:spPr bwMode="auto">
          <a:xfrm>
            <a:off x="1691968" y="1718981"/>
            <a:ext cx="432300" cy="360004"/>
          </a:xfrm>
          <a:prstGeom prst="roundRect">
            <a:avLst/>
          </a:prstGeom>
          <a:solidFill>
            <a:schemeClr val="tx1">
              <a:lumMod val="75000"/>
              <a:lumOff val="25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53" name="角丸四角形 52"/>
          <p:cNvSpPr/>
          <p:nvPr/>
        </p:nvSpPr>
        <p:spPr bwMode="auto">
          <a:xfrm>
            <a:off x="1691968" y="2168986"/>
            <a:ext cx="432300" cy="360004"/>
          </a:xfrm>
          <a:prstGeom prst="roundRect">
            <a:avLst/>
          </a:prstGeom>
          <a:solidFill>
            <a:schemeClr val="tx1">
              <a:lumMod val="75000"/>
              <a:lumOff val="25000"/>
            </a:schemeClr>
          </a:solidFill>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54" name="直線コネクタ 53"/>
          <p:cNvCxnSpPr>
            <a:endCxn id="21" idx="1"/>
          </p:cNvCxnSpPr>
          <p:nvPr/>
        </p:nvCxnSpPr>
        <p:spPr bwMode="auto">
          <a:xfrm flipV="1">
            <a:off x="2141973" y="1898981"/>
            <a:ext cx="720008" cy="2"/>
          </a:xfrm>
          <a:prstGeom prst="line">
            <a:avLst/>
          </a:prstGeom>
          <a:noFill/>
          <a:ln w="9525" cap="flat" cmpd="sng" algn="ctr">
            <a:solidFill>
              <a:schemeClr val="tx1"/>
            </a:solidFill>
            <a:prstDash val="dash"/>
            <a:round/>
            <a:headEnd type="none" w="med" len="med"/>
            <a:tailEnd type="none" w="med" len="med"/>
          </a:ln>
          <a:effectLst/>
        </p:spPr>
      </p:cxnSp>
      <p:cxnSp>
        <p:nvCxnSpPr>
          <p:cNvPr id="55" name="直線コネクタ 54"/>
          <p:cNvCxnSpPr>
            <a:stCxn id="53" idx="3"/>
            <a:endCxn id="39" idx="1"/>
          </p:cNvCxnSpPr>
          <p:nvPr/>
        </p:nvCxnSpPr>
        <p:spPr bwMode="auto">
          <a:xfrm flipV="1">
            <a:off x="2124268" y="2348986"/>
            <a:ext cx="1187718" cy="2"/>
          </a:xfrm>
          <a:prstGeom prst="line">
            <a:avLst/>
          </a:prstGeom>
          <a:noFill/>
          <a:ln w="9525" cap="flat" cmpd="sng" algn="ctr">
            <a:solidFill>
              <a:schemeClr val="tx1"/>
            </a:solidFill>
            <a:prstDash val="dash"/>
            <a:round/>
            <a:headEnd type="none" w="med" len="med"/>
            <a:tailEnd type="none" w="med" len="med"/>
          </a:ln>
          <a:effectLst/>
        </p:spPr>
      </p:cxnSp>
      <p:sp>
        <p:nvSpPr>
          <p:cNvPr id="62" name="Rectangle 72"/>
          <p:cNvSpPr>
            <a:spLocks noChangeArrowheads="1"/>
          </p:cNvSpPr>
          <p:nvPr/>
        </p:nvSpPr>
        <p:spPr bwMode="auto">
          <a:xfrm>
            <a:off x="4211996"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M2</a:t>
            </a:r>
            <a:endParaRPr lang="en-US" altLang="ja-JP" sz="1600" dirty="0">
              <a:latin typeface="+mn-lt"/>
              <a:ea typeface="+mn-ea"/>
            </a:endParaRPr>
          </a:p>
        </p:txBody>
      </p:sp>
      <p:sp>
        <p:nvSpPr>
          <p:cNvPr id="65" name="Rectangle 72"/>
          <p:cNvSpPr>
            <a:spLocks noChangeArrowheads="1"/>
          </p:cNvSpPr>
          <p:nvPr/>
        </p:nvSpPr>
        <p:spPr bwMode="auto">
          <a:xfrm>
            <a:off x="4211996"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M1</a:t>
            </a:r>
            <a:endParaRPr lang="en-US" altLang="ja-JP" sz="1600" dirty="0">
              <a:latin typeface="+mn-lt"/>
              <a:ea typeface="+mn-ea"/>
            </a:endParaRPr>
          </a:p>
        </p:txBody>
      </p:sp>
      <p:sp>
        <p:nvSpPr>
          <p:cNvPr id="66" name="Rectangle 72"/>
          <p:cNvSpPr>
            <a:spLocks noChangeArrowheads="1"/>
          </p:cNvSpPr>
          <p:nvPr/>
        </p:nvSpPr>
        <p:spPr bwMode="auto">
          <a:xfrm>
            <a:off x="4662001"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M2</a:t>
            </a:r>
            <a:endParaRPr lang="en-US" altLang="ja-JP" sz="1600" dirty="0">
              <a:latin typeface="+mn-lt"/>
              <a:ea typeface="+mn-ea"/>
            </a:endParaRPr>
          </a:p>
        </p:txBody>
      </p:sp>
      <p:sp>
        <p:nvSpPr>
          <p:cNvPr id="67" name="Rectangle 72"/>
          <p:cNvSpPr>
            <a:spLocks noChangeArrowheads="1"/>
          </p:cNvSpPr>
          <p:nvPr/>
        </p:nvSpPr>
        <p:spPr bwMode="auto">
          <a:xfrm>
            <a:off x="4662001"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M1</a:t>
            </a:r>
            <a:endParaRPr lang="en-US" altLang="ja-JP" sz="1600" dirty="0">
              <a:latin typeface="+mn-lt"/>
              <a:ea typeface="+mn-ea"/>
            </a:endParaRPr>
          </a:p>
        </p:txBody>
      </p:sp>
      <p:sp>
        <p:nvSpPr>
          <p:cNvPr id="68" name="Rectangle 72"/>
          <p:cNvSpPr>
            <a:spLocks noChangeArrowheads="1"/>
          </p:cNvSpPr>
          <p:nvPr/>
        </p:nvSpPr>
        <p:spPr bwMode="auto">
          <a:xfrm>
            <a:off x="5112006"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M2</a:t>
            </a:r>
            <a:endParaRPr lang="en-US" altLang="ja-JP" sz="1600" dirty="0">
              <a:latin typeface="+mn-lt"/>
              <a:ea typeface="+mn-ea"/>
            </a:endParaRPr>
          </a:p>
        </p:txBody>
      </p:sp>
      <p:sp>
        <p:nvSpPr>
          <p:cNvPr id="69" name="Rectangle 69"/>
          <p:cNvSpPr>
            <a:spLocks noChangeArrowheads="1"/>
          </p:cNvSpPr>
          <p:nvPr/>
        </p:nvSpPr>
        <p:spPr bwMode="auto">
          <a:xfrm>
            <a:off x="3761991"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0" name="Rectangle 70"/>
          <p:cNvSpPr>
            <a:spLocks noChangeArrowheads="1"/>
          </p:cNvSpPr>
          <p:nvPr/>
        </p:nvSpPr>
        <p:spPr bwMode="auto">
          <a:xfrm>
            <a:off x="421199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1" name="Rectangle 71"/>
          <p:cNvSpPr>
            <a:spLocks noChangeArrowheads="1"/>
          </p:cNvSpPr>
          <p:nvPr/>
        </p:nvSpPr>
        <p:spPr bwMode="auto">
          <a:xfrm>
            <a:off x="4662001"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2" name="Rectangle 73"/>
          <p:cNvSpPr>
            <a:spLocks noChangeArrowheads="1"/>
          </p:cNvSpPr>
          <p:nvPr/>
        </p:nvSpPr>
        <p:spPr bwMode="auto">
          <a:xfrm>
            <a:off x="6012016"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3" name="角丸四角形 72"/>
          <p:cNvSpPr/>
          <p:nvPr/>
        </p:nvSpPr>
        <p:spPr bwMode="auto">
          <a:xfrm>
            <a:off x="1691968" y="2618991"/>
            <a:ext cx="432300"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smtClean="0">
                <a:latin typeface="Courier New" panose="02070309020205020404" pitchFamily="49" charset="0"/>
                <a:cs typeface="Courier New" panose="02070309020205020404" pitchFamily="49" charset="0"/>
              </a:rPr>
              <a:t>I3</a:t>
            </a:r>
            <a:endParaRPr kumimoji="1" lang="ja-JP" altLang="en-US" b="1" dirty="0">
              <a:latin typeface="Courier New" panose="02070309020205020404" pitchFamily="49" charset="0"/>
              <a:cs typeface="Courier New" panose="02070309020205020404" pitchFamily="49" charset="0"/>
            </a:endParaRPr>
          </a:p>
        </p:txBody>
      </p:sp>
      <p:cxnSp>
        <p:nvCxnSpPr>
          <p:cNvPr id="74" name="直線コネクタ 73"/>
          <p:cNvCxnSpPr>
            <a:stCxn id="73" idx="3"/>
            <a:endCxn id="69" idx="1"/>
          </p:cNvCxnSpPr>
          <p:nvPr/>
        </p:nvCxnSpPr>
        <p:spPr bwMode="auto">
          <a:xfrm flipV="1">
            <a:off x="2124268" y="2798991"/>
            <a:ext cx="1637723" cy="2"/>
          </a:xfrm>
          <a:prstGeom prst="line">
            <a:avLst/>
          </a:prstGeom>
          <a:noFill/>
          <a:ln w="9525" cap="flat" cmpd="sng" algn="ctr">
            <a:solidFill>
              <a:schemeClr val="tx1"/>
            </a:solidFill>
            <a:prstDash val="dash"/>
            <a:round/>
            <a:headEnd type="none" w="med" len="med"/>
            <a:tailEnd type="none" w="med" len="med"/>
          </a:ln>
          <a:effectLst/>
        </p:spPr>
      </p:cxnSp>
      <p:sp>
        <p:nvSpPr>
          <p:cNvPr id="75" name="Rectangle 72"/>
          <p:cNvSpPr>
            <a:spLocks noChangeArrowheads="1"/>
          </p:cNvSpPr>
          <p:nvPr/>
        </p:nvSpPr>
        <p:spPr bwMode="auto">
          <a:xfrm>
            <a:off x="5112006"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M1</a:t>
            </a:r>
            <a:endParaRPr lang="en-US" altLang="ja-JP" sz="1600" dirty="0">
              <a:latin typeface="+mn-lt"/>
              <a:ea typeface="+mn-ea"/>
            </a:endParaRPr>
          </a:p>
        </p:txBody>
      </p:sp>
      <p:sp>
        <p:nvSpPr>
          <p:cNvPr id="76" name="Rectangle 72"/>
          <p:cNvSpPr>
            <a:spLocks noChangeArrowheads="1"/>
          </p:cNvSpPr>
          <p:nvPr/>
        </p:nvSpPr>
        <p:spPr bwMode="auto">
          <a:xfrm>
            <a:off x="5562011"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smtClean="0">
                <a:latin typeface="+mn-lt"/>
                <a:ea typeface="+mn-ea"/>
              </a:rPr>
              <a:t>M2</a:t>
            </a:r>
            <a:endParaRPr lang="en-US" altLang="ja-JP" sz="1600" dirty="0">
              <a:latin typeface="+mn-lt"/>
              <a:ea typeface="+mn-ea"/>
            </a:endParaRPr>
          </a:p>
        </p:txBody>
      </p:sp>
    </p:spTree>
    <p:extLst>
      <p:ext uri="{BB962C8B-B14F-4D97-AF65-F5344CB8AC3E}">
        <p14:creationId xmlns:p14="http://schemas.microsoft.com/office/powerpoint/2010/main" val="754944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マイクロ命令に分解するためのオーバーヘッドはどの程度になりますか</a:t>
            </a:r>
            <a:r>
              <a:rPr lang="ja-JP" altLang="en-US" dirty="0" smtClean="0"/>
              <a:t>？</a:t>
            </a:r>
            <a:endParaRPr lang="en-US" altLang="ja-JP" dirty="0" smtClean="0"/>
          </a:p>
          <a:p>
            <a:r>
              <a:rPr lang="ja-JP" altLang="en-US" dirty="0"/>
              <a:t>前回の内容と比べると大分わかりやすかった</a:t>
            </a:r>
            <a:r>
              <a:rPr lang="ja-JP" altLang="en-US" dirty="0" smtClean="0"/>
              <a:t>です</a:t>
            </a:r>
            <a:endParaRPr lang="en-US" altLang="ja-JP" dirty="0" smtClean="0"/>
          </a:p>
          <a:p>
            <a:r>
              <a:rPr lang="en-US" altLang="ja-JP" dirty="0"/>
              <a:t>IF ID EX WB</a:t>
            </a:r>
            <a:r>
              <a:rPr lang="ja-JP" altLang="en-US" dirty="0"/>
              <a:t>あたりの省略された単語がわからず</a:t>
            </a:r>
            <a:r>
              <a:rPr lang="en-US" altLang="ja-JP" dirty="0"/>
              <a:t>or</a:t>
            </a:r>
            <a:r>
              <a:rPr lang="ja-JP" altLang="en-US" dirty="0"/>
              <a:t>すぐに思い出せず困っています</a:t>
            </a:r>
            <a:r>
              <a:rPr lang="ja-JP" altLang="en-US" dirty="0" smtClean="0"/>
              <a:t>。</a:t>
            </a:r>
            <a:endParaRPr kumimoji="1" lang="ja-JP" altLang="en-US" dirty="0"/>
          </a:p>
        </p:txBody>
      </p:sp>
    </p:spTree>
    <p:extLst>
      <p:ext uri="{BB962C8B-B14F-4D97-AF65-F5344CB8AC3E}">
        <p14:creationId xmlns:p14="http://schemas.microsoft.com/office/powerpoint/2010/main" val="2256813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問題となるバックエッジ</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smtClean="0">
                <a:latin typeface="メイリオ" panose="020B0604030504040204" pitchFamily="50" charset="-128"/>
              </a:rPr>
              <a:t>演算器のフォワーディング</a:t>
            </a:r>
            <a:endParaRPr lang="en-US" altLang="ja-JP" dirty="0" smtClean="0">
              <a:latin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rPr>
              <a:t>ロードによるデータ・メモリの読み出し</a:t>
            </a:r>
            <a:endParaRPr lang="en-US" altLang="ja-JP" dirty="0" smtClean="0">
              <a:latin typeface="メイリオ" panose="020B0604030504040204" pitchFamily="50" charset="-128"/>
            </a:endParaRPr>
          </a:p>
          <a:p>
            <a:pPr marL="457200" indent="-457200">
              <a:buFont typeface="+mj-lt"/>
              <a:buAutoNum type="arabicPeriod"/>
            </a:pPr>
            <a:r>
              <a:rPr lang="ja-JP" altLang="en-US" b="1" dirty="0" smtClean="0">
                <a:latin typeface="メイリオ" panose="020B0604030504040204" pitchFamily="50" charset="-128"/>
              </a:rPr>
              <a:t>分岐結果の </a:t>
            </a:r>
            <a:r>
              <a:rPr lang="en-US" altLang="ja-JP" b="1" dirty="0" smtClean="0">
                <a:latin typeface="メイリオ" panose="020B0604030504040204" pitchFamily="50" charset="-128"/>
              </a:rPr>
              <a:t>PC </a:t>
            </a:r>
            <a:r>
              <a:rPr lang="ja-JP" altLang="en-US" b="1" dirty="0" err="1" smtClean="0">
                <a:latin typeface="メイリオ" panose="020B0604030504040204" pitchFamily="50" charset="-128"/>
              </a:rPr>
              <a:t>への</a:t>
            </a:r>
            <a:r>
              <a:rPr lang="ja-JP" altLang="en-US" b="1" dirty="0" smtClean="0">
                <a:latin typeface="メイリオ" panose="020B0604030504040204" pitchFamily="50" charset="-128"/>
              </a:rPr>
              <a:t>反映</a:t>
            </a:r>
            <a:endParaRPr kumimoji="1" lang="ja-JP" altLang="en-US" b="1" dirty="0"/>
          </a:p>
        </p:txBody>
      </p:sp>
    </p:spTree>
    <p:extLst>
      <p:ext uri="{BB962C8B-B14F-4D97-AF65-F5344CB8AC3E}">
        <p14:creationId xmlns:p14="http://schemas.microsoft.com/office/powerpoint/2010/main" val="2802984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smtClean="0"/>
              <a:t>動作</a:t>
            </a:r>
            <a:endParaRPr lang="en-US" altLang="ja-JP" sz="2000" dirty="0" smtClean="0"/>
          </a:p>
          <a:p>
            <a:pPr lvl="1"/>
            <a:r>
              <a:rPr lang="ja-JP" altLang="en-US" sz="2000" dirty="0" smtClean="0"/>
              <a:t>「</a:t>
            </a:r>
            <a:r>
              <a:rPr lang="en-US" altLang="ja-JP" sz="2000" dirty="0" smtClean="0">
                <a:solidFill>
                  <a:schemeClr val="accent5"/>
                </a:solidFill>
              </a:rPr>
              <a:t>if a &gt; 0</a:t>
            </a:r>
            <a:r>
              <a:rPr lang="ja-JP" altLang="en-US" sz="2000" dirty="0" smtClean="0"/>
              <a:t>」の結果を予測して，命令を取り込む</a:t>
            </a:r>
            <a:endParaRPr lang="en-US" altLang="ja-JP" sz="2000" dirty="0" smtClean="0"/>
          </a:p>
          <a:p>
            <a:pPr lvl="2"/>
            <a:r>
              <a:rPr lang="ja-JP" altLang="en-US" sz="2000" dirty="0" smtClean="0"/>
              <a:t>前回はこっちに行ったので，次もこっちに違いないとかで予測</a:t>
            </a:r>
            <a:endParaRPr lang="en-US" altLang="ja-JP" sz="2000" dirty="0" smtClean="0"/>
          </a:p>
          <a:p>
            <a:pPr lvl="1"/>
            <a:r>
              <a:rPr lang="ja-JP" altLang="en-US" sz="2000" dirty="0"/>
              <a:t>あと</a:t>
            </a:r>
            <a:r>
              <a:rPr lang="ja-JP" altLang="en-US" sz="2000" dirty="0" smtClean="0"/>
              <a:t>から予測が正しいか確認する</a:t>
            </a:r>
            <a:endParaRPr lang="en-US" altLang="ja-JP" sz="2000" dirty="0" smtClean="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2051972"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358977"/>
            <a:ext cx="2520028" cy="612648"/>
          </a:xfrm>
          <a:prstGeom prst="wedgeRoundRectCallout">
            <a:avLst>
              <a:gd name="adj1" fmla="val -43365"/>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smtClean="0">
                <a:solidFill>
                  <a:schemeClr val="tx1">
                    <a:lumMod val="65000"/>
                    <a:lumOff val="35000"/>
                  </a:schemeClr>
                </a:solidFill>
                <a:latin typeface="Arial Narrow" panose="020B0606020202030204" pitchFamily="34" charset="0"/>
              </a:rPr>
              <a:t>わいの</a:t>
            </a:r>
            <a:r>
              <a:rPr kumimoji="1" lang="ja-JP" altLang="en-US" dirty="0" smtClean="0">
                <a:solidFill>
                  <a:schemeClr val="tx1">
                    <a:lumMod val="65000"/>
                    <a:lumOff val="35000"/>
                  </a:schemeClr>
                </a:solidFill>
                <a:latin typeface="Arial Narrow" panose="020B0606020202030204" pitchFamily="34" charset="0"/>
              </a:rPr>
              <a:t>予想では </a:t>
            </a:r>
            <a:r>
              <a:rPr kumimoji="1" lang="en-US" altLang="ja-JP" dirty="0" smtClean="0">
                <a:solidFill>
                  <a:schemeClr val="tx1">
                    <a:lumMod val="65000"/>
                    <a:lumOff val="35000"/>
                  </a:schemeClr>
                </a:solidFill>
                <a:latin typeface="Arial Narrow" panose="020B0606020202030204" pitchFamily="34" charset="0"/>
              </a:rPr>
              <a:t>else </a:t>
            </a:r>
            <a:r>
              <a:rPr kumimoji="1" lang="ja-JP" altLang="en-US" dirty="0" smtClean="0">
                <a:solidFill>
                  <a:schemeClr val="tx1">
                    <a:lumMod val="65000"/>
                    <a:lumOff val="35000"/>
                  </a:schemeClr>
                </a:solidFill>
                <a:latin typeface="Arial Narrow" panose="020B0606020202030204" pitchFamily="34" charset="0"/>
              </a:rPr>
              <a:t>や</a:t>
            </a:r>
            <a:endParaRPr kumimoji="1" lang="en-US" altLang="ja-JP" dirty="0" smtClean="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ほんまかいな</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2"/>
                </a:solidFill>
              </a:rPr>
              <a:t>ｳｿｸｻｰ</a:t>
            </a:r>
            <a:endParaRPr kumimoji="1" lang="ja-JP" altLang="en-US" sz="1600" dirty="0">
              <a:solidFill>
                <a:schemeClr val="accent2"/>
              </a:solidFill>
            </a:endParaRPr>
          </a:p>
        </p:txBody>
      </p:sp>
      <p:sp>
        <p:nvSpPr>
          <p:cNvPr id="29" name="正方形/長方形 28"/>
          <p:cNvSpPr/>
          <p:nvPr/>
        </p:nvSpPr>
        <p:spPr bwMode="auto">
          <a:xfrm>
            <a:off x="3761991"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3">
                    <a:lumMod val="75000"/>
                  </a:schemeClr>
                </a:solidFill>
              </a:rPr>
              <a:t>ﾎﾝﾄｶﾅｰ</a:t>
            </a:r>
            <a:endParaRPr kumimoji="1" lang="ja-JP" altLang="en-US" sz="1600" dirty="0">
              <a:solidFill>
                <a:schemeClr val="accent3">
                  <a:lumMod val="75000"/>
                </a:schemeClr>
              </a:solidFill>
            </a:endParaRPr>
          </a:p>
        </p:txBody>
      </p:sp>
    </p:spTree>
    <p:extLst>
      <p:ext uri="{BB962C8B-B14F-4D97-AF65-F5344CB8AC3E}">
        <p14:creationId xmlns:p14="http://schemas.microsoft.com/office/powerpoint/2010/main" val="1000364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smtClean="0"/>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分岐</a:t>
            </a:r>
            <a:r>
              <a:rPr lang="ja-JP" altLang="en-US" dirty="0" smtClean="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smtClean="0"/>
              <a:t>予測が間違っていた場合，以降の処理を</a:t>
            </a:r>
            <a:r>
              <a:rPr lang="en-US" altLang="ja-JP" dirty="0" smtClean="0"/>
              <a:t/>
            </a:r>
            <a:br>
              <a:rPr lang="en-US" altLang="ja-JP" dirty="0" smtClean="0"/>
            </a:br>
            <a:r>
              <a:rPr lang="ja-JP" altLang="en-US" dirty="0" smtClean="0"/>
              <a:t>取り消してやり直す</a:t>
            </a:r>
            <a:endParaRPr lang="en-US" altLang="ja-JP" dirty="0" smtClean="0"/>
          </a:p>
          <a:p>
            <a:r>
              <a:rPr lang="ja-JP" altLang="en-US" dirty="0" smtClean="0"/>
              <a:t>この図では，無駄になるのは</a:t>
            </a:r>
            <a:r>
              <a:rPr lang="en-US" altLang="ja-JP" dirty="0" smtClean="0"/>
              <a:t>3</a:t>
            </a:r>
            <a:r>
              <a:rPr lang="ja-JP" altLang="en-US" dirty="0" smtClean="0"/>
              <a:t>命令分</a:t>
            </a:r>
            <a:endParaRPr lang="en-US" altLang="ja-JP" dirty="0" smtClean="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smtClean="0">
                <a:solidFill>
                  <a:schemeClr val="tx1">
                    <a:lumMod val="75000"/>
                    <a:lumOff val="25000"/>
                  </a:schemeClr>
                </a:solidFill>
                <a:latin typeface="Arial Narrow" panose="020B0606020202030204" pitchFamily="34" charset="0"/>
              </a:rPr>
              <a:t>a=a+1 </a:t>
            </a:r>
            <a:r>
              <a:rPr kumimoji="1" lang="ja-JP" altLang="en-US" dirty="0" smtClean="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lumMod val="65000"/>
                    <a:lumOff val="35000"/>
                  </a:schemeClr>
                </a:solidFill>
                <a:latin typeface="Arial Narrow" panose="020B0606020202030204" pitchFamily="34" charset="0"/>
              </a:rPr>
              <a:t>間違っとるが</a:t>
            </a:r>
            <a:r>
              <a:rPr kumimoji="1" lang="ja-JP" altLang="en-US" dirty="0" err="1" smtClean="0">
                <a:solidFill>
                  <a:schemeClr val="tx1">
                    <a:lumMod val="65000"/>
                    <a:lumOff val="35000"/>
                  </a:schemeClr>
                </a:solidFill>
                <a:latin typeface="Arial Narrow" panose="020B0606020202030204" pitchFamily="34" charset="0"/>
              </a:rPr>
              <a:t>な</a:t>
            </a:r>
            <a:endParaRPr kumimoji="1" lang="ja-JP" altLang="en-US" dirty="0" smtClean="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2"/>
                </a:solidFill>
              </a:rPr>
              <a:t>ﾓｳﾔﾀﾞ</a:t>
            </a:r>
            <a:endParaRPr kumimoji="1" lang="ja-JP" altLang="en-US" sz="1600" dirty="0">
              <a:solidFill>
                <a:schemeClr val="accent2"/>
              </a:solidFill>
            </a:endParaRPr>
          </a:p>
        </p:txBody>
      </p:sp>
      <p:sp>
        <p:nvSpPr>
          <p:cNvPr id="31" name="正方形/長方形 30"/>
          <p:cNvSpPr/>
          <p:nvPr/>
        </p:nvSpPr>
        <p:spPr bwMode="auto">
          <a:xfrm>
            <a:off x="3761991" y="2258987"/>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accent3">
                    <a:lumMod val="75000"/>
                  </a:schemeClr>
                </a:solidFill>
              </a:rPr>
              <a:t>ﾏｼﾞﾃﾞ</a:t>
            </a:r>
            <a:endParaRPr kumimoji="1" lang="ja-JP" altLang="en-US" sz="1600" dirty="0">
              <a:solidFill>
                <a:schemeClr val="accent3">
                  <a:lumMod val="75000"/>
                </a:schemeClr>
              </a:solidFill>
            </a:endParaRPr>
          </a:p>
        </p:txBody>
      </p:sp>
    </p:spTree>
    <p:extLst>
      <p:ext uri="{BB962C8B-B14F-4D97-AF65-F5344CB8AC3E}">
        <p14:creationId xmlns:p14="http://schemas.microsoft.com/office/powerpoint/2010/main" val="1136484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分岐予測ペナルティの大きさ</a:t>
            </a:r>
            <a:endParaRPr kumimoji="1" lang="ja-JP" altLang="en-US" dirty="0"/>
          </a:p>
        </p:txBody>
      </p:sp>
      <p:sp>
        <p:nvSpPr>
          <p:cNvPr id="3" name="テキスト プレースホルダー 2"/>
          <p:cNvSpPr>
            <a:spLocks noGrp="1"/>
          </p:cNvSpPr>
          <p:nvPr>
            <p:ph type="body" sz="quarter" idx="10"/>
          </p:nvPr>
        </p:nvSpPr>
        <p:spPr>
          <a:xfrm>
            <a:off x="611956" y="3789004"/>
            <a:ext cx="8280092" cy="2519721"/>
          </a:xfrm>
        </p:spPr>
        <p:txBody>
          <a:bodyPr/>
          <a:lstStyle/>
          <a:p>
            <a:r>
              <a:rPr kumimoji="1" lang="ja-JP" altLang="en-US" dirty="0" smtClean="0"/>
              <a:t>パイプラインを深くすると，</a:t>
            </a:r>
            <a:endParaRPr kumimoji="1" lang="en-US" altLang="ja-JP" dirty="0" smtClean="0"/>
          </a:p>
          <a:p>
            <a:pPr lvl="1"/>
            <a:r>
              <a:rPr kumimoji="1" lang="en-US" altLang="ja-JP" dirty="0" smtClean="0"/>
              <a:t>= if </a:t>
            </a:r>
            <a:r>
              <a:rPr kumimoji="1" lang="ja-JP" altLang="en-US" dirty="0" smtClean="0"/>
              <a:t>が右に到達してミスが判明するまでのステージが増える</a:t>
            </a:r>
            <a:endParaRPr kumimoji="1" lang="en-US" altLang="ja-JP" dirty="0" smtClean="0"/>
          </a:p>
          <a:p>
            <a:pPr lvl="1"/>
            <a:r>
              <a:rPr kumimoji="1" lang="en-US" altLang="ja-JP" dirty="0" smtClean="0">
                <a:solidFill>
                  <a:schemeClr val="accent5"/>
                </a:solidFill>
              </a:rPr>
              <a:t>= </a:t>
            </a:r>
            <a:r>
              <a:rPr kumimoji="1" lang="ja-JP" altLang="en-US" dirty="0" smtClean="0">
                <a:solidFill>
                  <a:schemeClr val="accent5"/>
                </a:solidFill>
              </a:rPr>
              <a:t>予測ミス時に取り消される命令数が大きくなる</a:t>
            </a:r>
            <a:endParaRPr kumimoji="1" lang="en-US" altLang="ja-JP" dirty="0" smtClean="0">
              <a:solidFill>
                <a:schemeClr val="accent5"/>
              </a:solidFill>
            </a:endParaRPr>
          </a:p>
          <a:p>
            <a:pPr lvl="2"/>
            <a:r>
              <a:rPr kumimoji="1" lang="ja-JP" altLang="en-US" dirty="0" smtClean="0"/>
              <a:t>一瞬で全員を消せず，取り消す命令数に応じた時間がかかる</a:t>
            </a:r>
            <a:endParaRPr kumimoji="1" lang="en-US" altLang="ja-JP" dirty="0" smtClean="0"/>
          </a:p>
          <a:p>
            <a:r>
              <a:rPr kumimoji="1" lang="ja-JP" altLang="en-US" dirty="0" smtClean="0"/>
              <a:t>実時間が伸びているわけではないことに注意</a:t>
            </a:r>
            <a:endParaRPr kumimoji="1" lang="en-US" altLang="ja-JP" dirty="0" smtClean="0"/>
          </a:p>
          <a:p>
            <a:pPr lvl="1"/>
            <a:r>
              <a:rPr kumimoji="1" lang="en-US" altLang="ja-JP" dirty="0" smtClean="0"/>
              <a:t>if </a:t>
            </a:r>
            <a:r>
              <a:rPr kumimoji="1" lang="ja-JP" altLang="en-US" dirty="0" smtClean="0"/>
              <a:t>が右に到達するまでの</a:t>
            </a:r>
            <a:r>
              <a:rPr lang="ja-JP" altLang="en-US" dirty="0"/>
              <a:t>実</a:t>
            </a:r>
            <a:r>
              <a:rPr kumimoji="1" lang="ja-JP" altLang="en-US" dirty="0" smtClean="0"/>
              <a:t>時間は変わってない</a:t>
            </a:r>
            <a:endParaRPr lang="en-US" altLang="ja-JP" dirty="0"/>
          </a:p>
          <a:p>
            <a:pPr lvl="1"/>
            <a:r>
              <a:rPr kumimoji="1" lang="ja-JP" altLang="en-US" dirty="0" smtClean="0"/>
              <a:t>矢印が伸びるアニメーション</a:t>
            </a:r>
            <a:r>
              <a:rPr kumimoji="1" lang="ja-JP" altLang="en-US" dirty="0" smtClean="0"/>
              <a:t>を思い出してほしい</a:t>
            </a:r>
            <a:endParaRPr kumimoji="1" lang="ja-JP" altLang="en-US" dirty="0"/>
          </a:p>
        </p:txBody>
      </p:sp>
      <p:grpSp>
        <p:nvGrpSpPr>
          <p:cNvPr id="4" name="グループ化 3"/>
          <p:cNvGrpSpPr/>
          <p:nvPr/>
        </p:nvGrpSpPr>
        <p:grpSpPr>
          <a:xfrm>
            <a:off x="1691968" y="171898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132128" y="171898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572288" y="171898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012448" y="171898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653807" y="85443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1" name="角丸四角形 20"/>
          <p:cNvSpPr/>
          <p:nvPr/>
        </p:nvSpPr>
        <p:spPr bwMode="auto">
          <a:xfrm>
            <a:off x="6822025" y="1538979"/>
            <a:ext cx="540006"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t>
            </a:r>
            <a:endParaRPr kumimoji="1" lang="ja-JP" altLang="en-US" dirty="0">
              <a:latin typeface="Arial Narrow" panose="020B0606020202030204" pitchFamily="34" charset="0"/>
            </a:endParaRPr>
          </a:p>
        </p:txBody>
      </p:sp>
      <p:sp>
        <p:nvSpPr>
          <p:cNvPr id="24" name="角丸四角形 23"/>
          <p:cNvSpPr/>
          <p:nvPr/>
        </p:nvSpPr>
        <p:spPr bwMode="auto">
          <a:xfrm>
            <a:off x="5472010" y="1538979"/>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25" name="角丸四角形 24"/>
          <p:cNvSpPr/>
          <p:nvPr/>
        </p:nvSpPr>
        <p:spPr bwMode="auto">
          <a:xfrm>
            <a:off x="4031994" y="1538979"/>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6" name="角丸四角形 25"/>
          <p:cNvSpPr/>
          <p:nvPr/>
        </p:nvSpPr>
        <p:spPr bwMode="auto">
          <a:xfrm>
            <a:off x="2591978" y="1538979"/>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29" name="グループ化 28"/>
          <p:cNvGrpSpPr/>
          <p:nvPr/>
        </p:nvGrpSpPr>
        <p:grpSpPr>
          <a:xfrm>
            <a:off x="1691968" y="2798993"/>
            <a:ext cx="810009"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 name="グループ化 31"/>
          <p:cNvGrpSpPr/>
          <p:nvPr/>
        </p:nvGrpSpPr>
        <p:grpSpPr>
          <a:xfrm>
            <a:off x="3132128" y="2798993"/>
            <a:ext cx="809865" cy="576064"/>
            <a:chOff x="971600" y="5445224"/>
            <a:chExt cx="7200800" cy="576064"/>
          </a:xfrm>
        </p:grpSpPr>
        <p:sp>
          <p:nvSpPr>
            <p:cNvPr id="33" name="平行四辺形 32"/>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p:cNvGrpSpPr/>
          <p:nvPr/>
        </p:nvGrpSpPr>
        <p:grpSpPr>
          <a:xfrm>
            <a:off x="4572288" y="2798993"/>
            <a:ext cx="809721" cy="576064"/>
            <a:chOff x="971600" y="5445224"/>
            <a:chExt cx="7200800" cy="576064"/>
          </a:xfrm>
        </p:grpSpPr>
        <p:sp>
          <p:nvSpPr>
            <p:cNvPr id="36" name="平行四辺形 35"/>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6012448" y="2798993"/>
            <a:ext cx="809577" cy="576064"/>
            <a:chOff x="971600" y="5445224"/>
            <a:chExt cx="7200800" cy="576064"/>
          </a:xfrm>
        </p:grpSpPr>
        <p:sp>
          <p:nvSpPr>
            <p:cNvPr id="39" name="平行四辺形 38"/>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 name="グループ化 40"/>
          <p:cNvGrpSpPr/>
          <p:nvPr/>
        </p:nvGrpSpPr>
        <p:grpSpPr>
          <a:xfrm>
            <a:off x="2411976" y="2798993"/>
            <a:ext cx="810009" cy="576064"/>
            <a:chOff x="971600" y="5445224"/>
            <a:chExt cx="7200800" cy="576064"/>
          </a:xfrm>
        </p:grpSpPr>
        <p:sp>
          <p:nvSpPr>
            <p:cNvPr id="42" name="平行四辺形 41"/>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 name="グループ化 43"/>
          <p:cNvGrpSpPr/>
          <p:nvPr/>
        </p:nvGrpSpPr>
        <p:grpSpPr>
          <a:xfrm>
            <a:off x="3851992" y="2798993"/>
            <a:ext cx="809865" cy="576064"/>
            <a:chOff x="971600" y="5445224"/>
            <a:chExt cx="7200800" cy="576064"/>
          </a:xfrm>
        </p:grpSpPr>
        <p:sp>
          <p:nvSpPr>
            <p:cNvPr id="45" name="平行四辺形 44"/>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平行四辺形 45"/>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 name="グループ化 46"/>
          <p:cNvGrpSpPr/>
          <p:nvPr/>
        </p:nvGrpSpPr>
        <p:grpSpPr>
          <a:xfrm>
            <a:off x="5292008" y="2798993"/>
            <a:ext cx="809721" cy="576064"/>
            <a:chOff x="971600" y="5445224"/>
            <a:chExt cx="7200800" cy="576064"/>
          </a:xfrm>
        </p:grpSpPr>
        <p:sp>
          <p:nvSpPr>
            <p:cNvPr id="48" name="平行四辺形 47"/>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 name="平行四辺形 48"/>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p:cNvGrpSpPr/>
          <p:nvPr/>
        </p:nvGrpSpPr>
        <p:grpSpPr>
          <a:xfrm>
            <a:off x="6732024" y="2798993"/>
            <a:ext cx="809577" cy="576064"/>
            <a:chOff x="971600" y="5445224"/>
            <a:chExt cx="7200800" cy="576064"/>
          </a:xfrm>
        </p:grpSpPr>
        <p:sp>
          <p:nvSpPr>
            <p:cNvPr id="51" name="平行四辺形 50"/>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53" name="角丸四角形 52"/>
          <p:cNvSpPr/>
          <p:nvPr/>
        </p:nvSpPr>
        <p:spPr bwMode="auto">
          <a:xfrm>
            <a:off x="6822025" y="2708992"/>
            <a:ext cx="540006"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smtClean="0">
                <a:latin typeface="Arial Narrow" panose="020B0606020202030204" pitchFamily="34" charset="0"/>
              </a:rPr>
              <a:t>if </a:t>
            </a:r>
            <a:endParaRPr kumimoji="1" lang="ja-JP" altLang="en-US" dirty="0">
              <a:latin typeface="Arial Narrow" panose="020B0606020202030204" pitchFamily="34" charset="0"/>
            </a:endParaRPr>
          </a:p>
        </p:txBody>
      </p:sp>
      <p:sp>
        <p:nvSpPr>
          <p:cNvPr id="54" name="角丸四角形 53"/>
          <p:cNvSpPr/>
          <p:nvPr/>
        </p:nvSpPr>
        <p:spPr bwMode="auto">
          <a:xfrm>
            <a:off x="5472010"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5" name="角丸四角形 54"/>
          <p:cNvSpPr/>
          <p:nvPr/>
        </p:nvSpPr>
        <p:spPr bwMode="auto">
          <a:xfrm>
            <a:off x="4031994"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6" name="角丸四角形 55"/>
          <p:cNvSpPr/>
          <p:nvPr/>
        </p:nvSpPr>
        <p:spPr bwMode="auto">
          <a:xfrm>
            <a:off x="2591978"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7" name="角丸四角形 56"/>
          <p:cNvSpPr/>
          <p:nvPr/>
        </p:nvSpPr>
        <p:spPr bwMode="auto">
          <a:xfrm>
            <a:off x="4752002"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
        <p:nvSpPr>
          <p:cNvPr id="58" name="角丸四角形 57"/>
          <p:cNvSpPr/>
          <p:nvPr/>
        </p:nvSpPr>
        <p:spPr bwMode="auto">
          <a:xfrm>
            <a:off x="3311986"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59" name="角丸四角形 58"/>
          <p:cNvSpPr/>
          <p:nvPr/>
        </p:nvSpPr>
        <p:spPr bwMode="auto">
          <a:xfrm>
            <a:off x="1871970"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0" name="角丸四角形 59"/>
          <p:cNvSpPr/>
          <p:nvPr/>
        </p:nvSpPr>
        <p:spPr bwMode="auto">
          <a:xfrm>
            <a:off x="6192018" y="2708992"/>
            <a:ext cx="540006" cy="360004"/>
          </a:xfrm>
          <a:prstGeom prst="roundRect">
            <a:avLst/>
          </a:prstGeom>
          <a:solidFill>
            <a:schemeClr val="bg1">
              <a:lumMod val="50000"/>
            </a:schemeClr>
          </a:solidFill>
          <a:ln>
            <a:headEnd/>
            <a:tailEnd type="triangle" w="sm" len="med"/>
          </a:ln>
          <a:extLst/>
        </p:spPr>
        <p:style>
          <a:lnRef idx="3">
            <a:schemeClr val="lt1"/>
          </a:lnRef>
          <a:fillRef idx="1">
            <a:schemeClr val="dk1"/>
          </a:fillRef>
          <a:effectRef idx="1">
            <a:schemeClr val="dk1"/>
          </a:effectRef>
          <a:fontRef idx="minor">
            <a:schemeClr val="lt1"/>
          </a:fontRef>
        </p:style>
        <p:txBody>
          <a:bodyPr wrap="none" rtlCol="0" anchor="ctr"/>
          <a:lstStyle/>
          <a:p>
            <a:pPr algn="ctr"/>
            <a:endParaRPr lang="ja-JP" altLang="en-US" dirty="0">
              <a:latin typeface="Arial Narrow" panose="020B0606020202030204" pitchFamily="34" charset="0"/>
            </a:endParaRPr>
          </a:p>
        </p:txBody>
      </p:sp>
    </p:spTree>
    <p:extLst>
      <p:ext uri="{BB962C8B-B14F-4D97-AF65-F5344CB8AC3E}">
        <p14:creationId xmlns:p14="http://schemas.microsoft.com/office/powerpoint/2010/main" val="616950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パイプライン化の限界のまとめ</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smtClean="0"/>
              <a:t>速度が上がらなくなる理由：</a:t>
            </a:r>
            <a:endParaRPr lang="en-US" altLang="ja-JP" dirty="0" smtClean="0"/>
          </a:p>
          <a:p>
            <a:pPr lvl="1"/>
            <a:r>
              <a:rPr lang="ja-JP" altLang="en-US" dirty="0" smtClean="0"/>
              <a:t>回路的な理由による周波数向上の限界</a:t>
            </a:r>
            <a:endParaRPr lang="en-US" altLang="ja-JP" dirty="0" smtClean="0"/>
          </a:p>
          <a:p>
            <a:pPr lvl="2"/>
            <a:r>
              <a:rPr lang="en-US" altLang="ja-JP" dirty="0" smtClean="0"/>
              <a:t>D-FF </a:t>
            </a:r>
            <a:r>
              <a:rPr lang="ja-JP" altLang="en-US" dirty="0" smtClean="0"/>
              <a:t>の遅延</a:t>
            </a:r>
            <a:endParaRPr lang="en-US" altLang="ja-JP" dirty="0" smtClean="0"/>
          </a:p>
          <a:p>
            <a:pPr lvl="2"/>
            <a:r>
              <a:rPr lang="ja-JP" altLang="en-US" dirty="0" smtClean="0"/>
              <a:t>電力と熱</a:t>
            </a:r>
            <a:endParaRPr lang="en-US" altLang="ja-JP" dirty="0" smtClean="0"/>
          </a:p>
          <a:p>
            <a:pPr lvl="1"/>
            <a:r>
              <a:rPr lang="ja-JP" altLang="en-US" dirty="0" smtClean="0"/>
              <a:t>アーキテクチャ的な理由による実効性能の限界</a:t>
            </a:r>
            <a:endParaRPr lang="en-US" altLang="ja-JP" dirty="0" smtClean="0"/>
          </a:p>
          <a:p>
            <a:pPr lvl="2"/>
            <a:r>
              <a:rPr lang="ja-JP" altLang="en-US" dirty="0" smtClean="0"/>
              <a:t>バックエッジによる実効性能の低下</a:t>
            </a:r>
            <a:endParaRPr lang="en-US" altLang="ja-JP" dirty="0" smtClean="0"/>
          </a:p>
          <a:p>
            <a:pPr lvl="2"/>
            <a:r>
              <a:rPr lang="ja-JP" altLang="en-US" dirty="0" smtClean="0"/>
              <a:t>（今日話した話題意外に，スーパスカラ固有の性能低下も</a:t>
            </a:r>
            <a:endParaRPr lang="ja-JP" altLang="en-US" dirty="0"/>
          </a:p>
        </p:txBody>
      </p:sp>
    </p:spTree>
    <p:extLst>
      <p:ext uri="{BB962C8B-B14F-4D97-AF65-F5344CB8AC3E}">
        <p14:creationId xmlns:p14="http://schemas.microsoft.com/office/powerpoint/2010/main" val="3912106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smtClean="0"/>
              <a:t>現在は大体１５～２０</a:t>
            </a:r>
            <a:r>
              <a:rPr lang="ja-JP" altLang="en-US" dirty="0"/>
              <a:t>段</a:t>
            </a:r>
            <a:endParaRPr lang="en-US" altLang="ja-JP" dirty="0"/>
          </a:p>
          <a:p>
            <a:r>
              <a:rPr lang="en-US" altLang="ja-JP" dirty="0" smtClean="0"/>
              <a:t>Intel Pentium4 </a:t>
            </a:r>
            <a:r>
              <a:rPr lang="ja-JP" altLang="en-US" dirty="0" smtClean="0"/>
              <a:t>（</a:t>
            </a:r>
            <a:r>
              <a:rPr lang="en-US" altLang="ja-JP" dirty="0" smtClean="0"/>
              <a:t>Prescott</a:t>
            </a:r>
            <a:r>
              <a:rPr lang="ja-JP" altLang="en-US" dirty="0" smtClean="0"/>
              <a:t>）３１段</a:t>
            </a:r>
            <a:endParaRPr lang="en-US" altLang="ja-JP" dirty="0" smtClean="0"/>
          </a:p>
          <a:p>
            <a:pPr lvl="1"/>
            <a:r>
              <a:rPr lang="en-US" altLang="ja-JP" dirty="0"/>
              <a:t>2004</a:t>
            </a:r>
            <a:r>
              <a:rPr lang="ja-JP" altLang="en-US" dirty="0"/>
              <a:t>年発売</a:t>
            </a:r>
            <a:r>
              <a:rPr lang="ja-JP" altLang="en-US" dirty="0" smtClean="0"/>
              <a:t>で </a:t>
            </a:r>
            <a:r>
              <a:rPr lang="en-US" altLang="ja-JP" dirty="0"/>
              <a:t>3.8 GHz</a:t>
            </a:r>
            <a:endParaRPr lang="en-US" altLang="ja-JP" dirty="0" smtClean="0"/>
          </a:p>
          <a:p>
            <a:pPr lvl="1"/>
            <a:r>
              <a:rPr lang="ja-JP" altLang="en-US" dirty="0" smtClean="0"/>
              <a:t>おそらく，歴史上最大の段数</a:t>
            </a:r>
            <a:endParaRPr lang="en-US" altLang="ja-JP" dirty="0" smtClean="0"/>
          </a:p>
          <a:p>
            <a:pPr lvl="2"/>
            <a:r>
              <a:rPr lang="ja-JP" altLang="en-US" dirty="0" smtClean="0"/>
              <a:t>熱くなりすぎ </a:t>
            </a:r>
            <a:r>
              <a:rPr lang="en-US" altLang="ja-JP" dirty="0" smtClean="0"/>
              <a:t>&amp; </a:t>
            </a:r>
            <a:r>
              <a:rPr lang="ja-JP" altLang="en-US" dirty="0" smtClean="0"/>
              <a:t>性能が出ずで，この後ステージ数は減少</a:t>
            </a:r>
            <a:endParaRPr lang="en-US" altLang="ja-JP" dirty="0" smtClean="0"/>
          </a:p>
          <a:p>
            <a:r>
              <a:rPr lang="en-US" altLang="ja-JP" dirty="0" smtClean="0"/>
              <a:t>AMD Zen</a:t>
            </a:r>
            <a:r>
              <a:rPr lang="ja-JP" altLang="en-US" dirty="0" smtClean="0"/>
              <a:t>：１９段</a:t>
            </a:r>
            <a:endParaRPr lang="en-US" altLang="ja-JP" dirty="0" smtClean="0"/>
          </a:p>
          <a:p>
            <a:pPr lvl="1"/>
            <a:r>
              <a:rPr lang="en-US" altLang="ja-JP" dirty="0" smtClean="0"/>
              <a:t>2017</a:t>
            </a:r>
            <a:r>
              <a:rPr lang="ja-JP" altLang="en-US" dirty="0" smtClean="0"/>
              <a:t>年発売で </a:t>
            </a:r>
            <a:r>
              <a:rPr lang="en-US" altLang="ja-JP" dirty="0" smtClean="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Sony/IBM/</a:t>
            </a:r>
            <a:r>
              <a:rPr lang="ja-JP" altLang="en-US" dirty="0" smtClean="0"/>
              <a:t>東芝 </a:t>
            </a:r>
            <a:r>
              <a:rPr lang="en-US" altLang="ja-JP" dirty="0" smtClean="0"/>
              <a:t>Cell (SPE)</a:t>
            </a:r>
            <a:br>
              <a:rPr lang="en-US" altLang="ja-JP" dirty="0" smtClean="0"/>
            </a:br>
            <a:r>
              <a:rPr lang="en-US" altLang="ja-JP" sz="1400" dirty="0" smtClean="0"/>
              <a:t>Cell </a:t>
            </a:r>
            <a:r>
              <a:rPr lang="en-US" altLang="ja-JP" sz="1400" dirty="0"/>
              <a:t>Broadband Engine Architecture and its first implementation—A performance </a:t>
            </a:r>
            <a:r>
              <a:rPr lang="en-US" altLang="ja-JP" sz="1400" dirty="0" smtClean="0"/>
              <a:t>view </a:t>
            </a:r>
            <a:r>
              <a:rPr lang="ja-JP" altLang="en-US" sz="1400" dirty="0" smtClean="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smtClean="0"/>
              <a:t>AMD </a:t>
            </a:r>
            <a:r>
              <a:rPr lang="en-US" altLang="ja-JP" sz="2400" dirty="0"/>
              <a:t>JAGUAR</a:t>
            </a:r>
            <a:r>
              <a:rPr lang="en-US" altLang="ja-JP" sz="1800" dirty="0" smtClean="0"/>
              <a:t/>
            </a:r>
            <a:br>
              <a:rPr lang="en-US" altLang="ja-JP" sz="1800" dirty="0" smtClean="0"/>
            </a:br>
            <a:r>
              <a:rPr lang="en-US" altLang="ja-JP" sz="1800" dirty="0" smtClean="0"/>
              <a:t>"</a:t>
            </a:r>
            <a:r>
              <a:rPr lang="en-US" altLang="ja-JP" sz="1800" dirty="0"/>
              <a:t>JAGUAR” AMD’s Next Generation Low Power x86 </a:t>
            </a:r>
            <a:r>
              <a:rPr lang="en-US" altLang="ja-JP" sz="1800" dirty="0" smtClean="0"/>
              <a:t>Core </a:t>
            </a:r>
            <a:r>
              <a:rPr lang="ja-JP" altLang="en-US" sz="1800" dirty="0" smtClean="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ARM Cortex-A15 </a:t>
            </a:r>
            <a:r>
              <a:rPr lang="en-US" altLang="ja-JP" dirty="0"/>
              <a:t/>
            </a:r>
            <a:br>
              <a:rPr lang="en-US" altLang="ja-JP" dirty="0"/>
            </a:br>
            <a:r>
              <a:rPr lang="en-US" altLang="ja-JP" sz="1600" dirty="0"/>
              <a:t>Exploring the Design of </a:t>
            </a:r>
            <a:r>
              <a:rPr lang="en-US" altLang="ja-JP" sz="1600" dirty="0" smtClean="0"/>
              <a:t>the Cortex-A15 </a:t>
            </a:r>
            <a:r>
              <a:rPr lang="en-US" altLang="ja-JP" sz="1600" dirty="0"/>
              <a:t>Processor</a:t>
            </a:r>
            <a:br>
              <a:rPr lang="en-US" altLang="ja-JP" sz="1600" dirty="0"/>
            </a:br>
            <a:r>
              <a:rPr lang="en-US" altLang="ja-JP" sz="1600" dirty="0"/>
              <a:t>ARM’s next generation mobile applications </a:t>
            </a:r>
            <a:r>
              <a:rPr lang="en-US" altLang="ja-JP" sz="1600" dirty="0" smtClean="0"/>
              <a:t>processor </a:t>
            </a:r>
            <a:r>
              <a:rPr lang="ja-JP" altLang="en-US" sz="1600" dirty="0" smtClean="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今日の内容</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smtClean="0"/>
              <a:t>命令パイプラインと性能</a:t>
            </a:r>
            <a:endParaRPr kumimoji="1" lang="en-US" altLang="ja-JP" dirty="0" smtClean="0"/>
          </a:p>
          <a:p>
            <a:pPr marL="457200" indent="-457200">
              <a:buFont typeface="+mj-lt"/>
              <a:buAutoNum type="arabicPeriod"/>
            </a:pPr>
            <a:r>
              <a:rPr kumimoji="1" lang="ja-JP" altLang="en-US" b="1" dirty="0" smtClean="0"/>
              <a:t>分岐予測</a:t>
            </a:r>
            <a:endParaRPr kumimoji="1" lang="en-US" altLang="ja-JP" b="1" dirty="0" smtClean="0"/>
          </a:p>
          <a:p>
            <a:pPr lvl="1"/>
            <a:r>
              <a:rPr lang="ja-JP" altLang="en-US" b="1" dirty="0" smtClean="0"/>
              <a:t>用語の定義からはじめる</a:t>
            </a:r>
            <a:endParaRPr lang="en-US" altLang="ja-JP" b="1" dirty="0" smtClean="0"/>
          </a:p>
        </p:txBody>
      </p:sp>
    </p:spTree>
    <p:extLst>
      <p:ext uri="{BB962C8B-B14F-4D97-AF65-F5344CB8AC3E}">
        <p14:creationId xmlns:p14="http://schemas.microsoft.com/office/powerpoint/2010/main" val="3165425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この</a:t>
            </a:r>
            <a:r>
              <a:rPr lang="ja-JP" altLang="en-US" dirty="0"/>
              <a:t>辺の知識をもう一度整理して詰め直したいのですが何かおすすめの書籍ありますでしょうか？？</a:t>
            </a:r>
            <a:r>
              <a:rPr lang="en-US" altLang="ja-JP" dirty="0" smtClean="0"/>
              <a:t>"</a:t>
            </a:r>
          </a:p>
          <a:p>
            <a:pPr lvl="1"/>
            <a:endParaRPr lang="en-US" altLang="ja-JP" dirty="0"/>
          </a:p>
          <a:p>
            <a:pPr lvl="1"/>
            <a:r>
              <a:rPr lang="ja-JP" altLang="en-US" dirty="0" smtClean="0"/>
              <a:t>「パターソン</a:t>
            </a:r>
            <a:r>
              <a:rPr lang="en-US" altLang="ja-JP" dirty="0" smtClean="0"/>
              <a:t>&amp;</a:t>
            </a:r>
            <a:r>
              <a:rPr lang="ja-JP" altLang="en-US" dirty="0" smtClean="0"/>
              <a:t>ヘネシー」</a:t>
            </a:r>
            <a:endParaRPr lang="en-US" altLang="ja-JP" dirty="0" smtClean="0"/>
          </a:p>
          <a:p>
            <a:pPr lvl="2"/>
            <a:r>
              <a:rPr lang="ja-JP" altLang="en-US" dirty="0" smtClean="0"/>
              <a:t>「ヘネシー</a:t>
            </a:r>
            <a:r>
              <a:rPr lang="en-US" altLang="ja-JP" dirty="0" smtClean="0"/>
              <a:t>&amp;</a:t>
            </a:r>
            <a:r>
              <a:rPr lang="ja-JP" altLang="en-US" dirty="0" smtClean="0"/>
              <a:t>パターソン」もあるが，こっちの</a:t>
            </a:r>
            <a:r>
              <a:rPr lang="ja-JP" altLang="en-US" dirty="0" err="1" smtClean="0"/>
              <a:t>が</a:t>
            </a:r>
            <a:r>
              <a:rPr lang="ja-JP" altLang="en-US" dirty="0" smtClean="0"/>
              <a:t>高度</a:t>
            </a:r>
            <a:endParaRPr lang="en-US" altLang="ja-JP" dirty="0" smtClean="0"/>
          </a:p>
          <a:p>
            <a:pPr lvl="1"/>
            <a:r>
              <a:rPr lang="ja-JP" altLang="en-US" dirty="0" smtClean="0"/>
              <a:t>「コンピュータ</a:t>
            </a:r>
            <a:r>
              <a:rPr lang="ja-JP" altLang="en-US" dirty="0"/>
              <a:t>・システム </a:t>
            </a:r>
            <a:r>
              <a:rPr lang="ja-JP" altLang="en-US" dirty="0" smtClean="0"/>
              <a:t>」（ステマ）</a:t>
            </a:r>
            <a:endParaRPr lang="ja-JP" altLang="en-US" dirty="0"/>
          </a:p>
          <a:p>
            <a:pPr lvl="2"/>
            <a:r>
              <a:rPr lang="en-US" altLang="ja-JP" dirty="0" smtClean="0">
                <a:hlinkClick r:id="rId2"/>
              </a:rPr>
              <a:t>https</a:t>
            </a:r>
            <a:r>
              <a:rPr lang="en-US" altLang="ja-JP" dirty="0">
                <a:hlinkClick r:id="rId2"/>
              </a:rPr>
              <a:t>://</a:t>
            </a:r>
            <a:r>
              <a:rPr lang="en-US" altLang="ja-JP" dirty="0" smtClean="0">
                <a:hlinkClick r:id="rId2"/>
              </a:rPr>
              <a:t>www.amazon.co.jp/dp/B07RK18MFT</a:t>
            </a:r>
            <a:endParaRPr lang="en-US" altLang="ja-JP" dirty="0" smtClean="0"/>
          </a:p>
        </p:txBody>
      </p:sp>
    </p:spTree>
    <p:extLst>
      <p:ext uri="{BB962C8B-B14F-4D97-AF65-F5344CB8AC3E}">
        <p14:creationId xmlns:p14="http://schemas.microsoft.com/office/powerpoint/2010/main" val="958870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用語の定義（１）</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方向</a:t>
            </a:r>
            <a:r>
              <a:rPr lang="ja-JP" altLang="en-US" dirty="0" smtClean="0"/>
              <a:t>分岐</a:t>
            </a:r>
            <a:endParaRPr lang="en-US" altLang="ja-JP" dirty="0" smtClean="0"/>
          </a:p>
          <a:p>
            <a:pPr lvl="1"/>
            <a:r>
              <a:rPr lang="en-US" altLang="ja-JP" dirty="0" smtClean="0"/>
              <a:t>if </a:t>
            </a:r>
            <a:r>
              <a:rPr lang="ja-JP" altLang="en-US" dirty="0" smtClean="0"/>
              <a:t>文のように，２方向</a:t>
            </a:r>
            <a:r>
              <a:rPr lang="ja-JP" altLang="en-US" dirty="0"/>
              <a:t>に分岐する分岐</a:t>
            </a:r>
            <a:r>
              <a:rPr lang="ja-JP" altLang="en-US" dirty="0" smtClean="0"/>
              <a:t>命令</a:t>
            </a:r>
            <a:endParaRPr lang="en-US" altLang="ja-JP" dirty="0" smtClean="0"/>
          </a:p>
          <a:p>
            <a:r>
              <a:rPr lang="ja-JP" altLang="en-US" dirty="0" smtClean="0"/>
              <a:t>間接分岐</a:t>
            </a:r>
            <a:endParaRPr lang="en-US" altLang="ja-JP" dirty="0" smtClean="0"/>
          </a:p>
          <a:p>
            <a:pPr lvl="1"/>
            <a:r>
              <a:rPr lang="ja-JP" altLang="en-US" dirty="0" smtClean="0"/>
              <a:t>レジスタに格納されている値のアドレスに飛ぶ分岐命令</a:t>
            </a:r>
            <a:endParaRPr lang="en-US" altLang="ja-JP" dirty="0" smtClean="0"/>
          </a:p>
          <a:p>
            <a:pPr lvl="1"/>
            <a:r>
              <a:rPr lang="ja-JP" altLang="en-US" dirty="0" smtClean="0"/>
              <a:t>任意の場所に飛ぶことができる</a:t>
            </a:r>
            <a:endParaRPr lang="en-US" altLang="ja-JP" dirty="0"/>
          </a:p>
        </p:txBody>
      </p:sp>
    </p:spTree>
    <p:extLst>
      <p:ext uri="{BB962C8B-B14F-4D97-AF65-F5344CB8AC3E}">
        <p14:creationId xmlns:p14="http://schemas.microsoft.com/office/powerpoint/2010/main" val="1772754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用語の定義（２）</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分岐の成立</a:t>
            </a:r>
            <a:r>
              <a:rPr kumimoji="1" lang="en-US" altLang="ja-JP" dirty="0" smtClean="0"/>
              <a:t>/</a:t>
            </a:r>
            <a:r>
              <a:rPr kumimoji="1" lang="ja-JP" altLang="en-US" dirty="0" smtClean="0"/>
              <a:t>不成立</a:t>
            </a:r>
            <a:endParaRPr kumimoji="1" lang="en-US" altLang="ja-JP" dirty="0" smtClean="0"/>
          </a:p>
          <a:p>
            <a:pPr lvl="1"/>
            <a:r>
              <a:rPr kumimoji="1" lang="ja-JP" altLang="en-US" dirty="0" smtClean="0"/>
              <a:t>条件が成立（</a:t>
            </a:r>
            <a:r>
              <a:rPr kumimoji="1" lang="en-US" altLang="ja-JP" dirty="0" smtClean="0"/>
              <a:t>taken</a:t>
            </a:r>
            <a:r>
              <a:rPr kumimoji="1" lang="ja-JP" altLang="en-US" dirty="0" smtClean="0"/>
              <a:t>）：　　指定されたアドレスへジャンプ</a:t>
            </a:r>
            <a:endParaRPr kumimoji="1" lang="en-US" altLang="ja-JP" dirty="0" smtClean="0"/>
          </a:p>
          <a:p>
            <a:pPr lvl="1"/>
            <a:r>
              <a:rPr kumimoji="1" lang="ja-JP" altLang="en-US" dirty="0" smtClean="0"/>
              <a:t>条件が不成立（</a:t>
            </a:r>
            <a:r>
              <a:rPr kumimoji="1" lang="en-US" altLang="ja-JP" dirty="0" smtClean="0"/>
              <a:t>untaken</a:t>
            </a:r>
            <a:r>
              <a:rPr kumimoji="1" lang="ja-JP" altLang="en-US" dirty="0" smtClean="0"/>
              <a:t>）：次の命令（</a:t>
            </a:r>
            <a:r>
              <a:rPr kumimoji="1" lang="en-US" altLang="ja-JP" dirty="0" smtClean="0"/>
              <a:t>PC+</a:t>
            </a:r>
            <a:r>
              <a:rPr kumimoji="1" lang="ja-JP" altLang="en-US" dirty="0" smtClean="0"/>
              <a:t>４）に移る</a:t>
            </a:r>
            <a:endParaRPr kumimoji="1" lang="en-US" altLang="ja-JP" dirty="0" smtClean="0"/>
          </a:p>
          <a:p>
            <a:r>
              <a:rPr lang="ja-JP" altLang="en-US" dirty="0"/>
              <a:t>例：</a:t>
            </a:r>
            <a:r>
              <a:rPr lang="en-US" altLang="ja-JP" dirty="0" err="1"/>
              <a:t>bne</a:t>
            </a:r>
            <a:r>
              <a:rPr lang="en-US" altLang="ja-JP" dirty="0"/>
              <a:t> x1, x2, TARGET</a:t>
            </a:r>
          </a:p>
          <a:p>
            <a:pPr lvl="1"/>
            <a:r>
              <a:rPr lang="ja-JP" altLang="en-US" dirty="0"/>
              <a:t>成立</a:t>
            </a:r>
            <a:r>
              <a:rPr lang="ja-JP" altLang="en-US" dirty="0" smtClean="0"/>
              <a:t>：　</a:t>
            </a:r>
            <a:r>
              <a:rPr lang="en-US" altLang="ja-JP" dirty="0" smtClean="0"/>
              <a:t>x1 </a:t>
            </a:r>
            <a:r>
              <a:rPr lang="ja-JP" altLang="en-US" dirty="0"/>
              <a:t>と </a:t>
            </a:r>
            <a:r>
              <a:rPr lang="en-US" altLang="ja-JP" dirty="0"/>
              <a:t>x2 </a:t>
            </a:r>
            <a:r>
              <a:rPr lang="ja-JP" altLang="en-US" dirty="0"/>
              <a:t>の値が異なった場合は，</a:t>
            </a:r>
            <a:r>
              <a:rPr lang="en-US" altLang="ja-JP" dirty="0"/>
              <a:t>TARGET </a:t>
            </a:r>
            <a:r>
              <a:rPr lang="ja-JP" altLang="en-US" dirty="0"/>
              <a:t>にジャンプ</a:t>
            </a:r>
            <a:endParaRPr lang="en-US" altLang="ja-JP" dirty="0"/>
          </a:p>
          <a:p>
            <a:pPr lvl="1"/>
            <a:r>
              <a:rPr lang="ja-JP" altLang="en-US" dirty="0"/>
              <a:t>不成立：</a:t>
            </a:r>
            <a:r>
              <a:rPr lang="en-US" altLang="ja-JP" dirty="0"/>
              <a:t>x1 </a:t>
            </a:r>
            <a:r>
              <a:rPr lang="ja-JP" altLang="en-US" dirty="0"/>
              <a:t>と </a:t>
            </a:r>
            <a:r>
              <a:rPr lang="en-US" altLang="ja-JP" dirty="0"/>
              <a:t>x2 </a:t>
            </a:r>
            <a:r>
              <a:rPr lang="ja-JP" altLang="en-US" dirty="0"/>
              <a:t>の</a:t>
            </a:r>
            <a:r>
              <a:rPr lang="ja-JP" altLang="en-US" dirty="0" smtClean="0"/>
              <a:t>値が同じ場合</a:t>
            </a:r>
            <a:r>
              <a:rPr lang="ja-JP" altLang="en-US" dirty="0"/>
              <a:t>は，次の </a:t>
            </a:r>
            <a:r>
              <a:rPr lang="en-US" altLang="ja-JP" dirty="0"/>
              <a:t>PC </a:t>
            </a:r>
            <a:r>
              <a:rPr lang="ja-JP" altLang="en-US" dirty="0" smtClean="0"/>
              <a:t>に</a:t>
            </a:r>
            <a:endParaRPr lang="en-US" altLang="ja-JP" dirty="0"/>
          </a:p>
        </p:txBody>
      </p:sp>
    </p:spTree>
    <p:extLst>
      <p:ext uri="{BB962C8B-B14F-4D97-AF65-F5344CB8AC3E}">
        <p14:creationId xmlns:p14="http://schemas.microsoft.com/office/powerpoint/2010/main" val="24469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用語の定義（３）</a:t>
            </a:r>
            <a:endParaRPr kumimoji="1" lang="ja-JP" altLang="en-US" dirty="0"/>
          </a:p>
        </p:txBody>
      </p:sp>
      <p:sp>
        <p:nvSpPr>
          <p:cNvPr id="3" name="テキスト プレースホルダー 2"/>
          <p:cNvSpPr>
            <a:spLocks noGrp="1"/>
          </p:cNvSpPr>
          <p:nvPr>
            <p:ph type="body" sz="quarter" idx="10"/>
          </p:nvPr>
        </p:nvSpPr>
        <p:spPr>
          <a:xfrm>
            <a:off x="611956" y="1088974"/>
            <a:ext cx="8280092" cy="3870043"/>
          </a:xfrm>
        </p:spPr>
        <p:txBody>
          <a:bodyPr/>
          <a:lstStyle/>
          <a:p>
            <a:r>
              <a:rPr lang="ja-JP" altLang="en-US" dirty="0" smtClean="0"/>
              <a:t>分岐先 アドレス </a:t>
            </a:r>
            <a:r>
              <a:rPr lang="en-US" altLang="ja-JP" dirty="0" smtClean="0"/>
              <a:t>or </a:t>
            </a:r>
            <a:r>
              <a:rPr lang="ja-JP" altLang="en-US" dirty="0" smtClean="0"/>
              <a:t>ターゲット</a:t>
            </a:r>
            <a:endParaRPr lang="en-US" altLang="ja-JP" dirty="0" smtClean="0"/>
          </a:p>
          <a:p>
            <a:pPr lvl="1"/>
            <a:r>
              <a:rPr lang="ja-JP" altLang="en-US" dirty="0" smtClean="0"/>
              <a:t>分岐が成立した際の飛び先のアドレスのこと</a:t>
            </a:r>
            <a:endParaRPr lang="en-US" altLang="ja-JP" dirty="0" smtClean="0"/>
          </a:p>
          <a:p>
            <a:r>
              <a:rPr lang="ja-JP" altLang="en-US" dirty="0" smtClean="0"/>
              <a:t>前方</a:t>
            </a:r>
            <a:r>
              <a:rPr lang="ja-JP" altLang="en-US" dirty="0"/>
              <a:t>分岐</a:t>
            </a:r>
            <a:r>
              <a:rPr lang="ja-JP" altLang="en-US" dirty="0" smtClean="0"/>
              <a:t>：</a:t>
            </a:r>
            <a:endParaRPr lang="en-US" altLang="ja-JP" dirty="0" smtClean="0"/>
          </a:p>
          <a:p>
            <a:pPr lvl="1"/>
            <a:r>
              <a:rPr lang="ja-JP" altLang="en-US" dirty="0" smtClean="0"/>
              <a:t>分岐先ターゲットが分岐自身のアドレスよりも大きい分岐のこと</a:t>
            </a:r>
            <a:endParaRPr lang="en-US" altLang="ja-JP" dirty="0" smtClean="0"/>
          </a:p>
          <a:p>
            <a:pPr lvl="1"/>
            <a:r>
              <a:rPr lang="ja-JP" altLang="en-US" dirty="0" smtClean="0">
                <a:solidFill>
                  <a:schemeClr val="accent5"/>
                </a:solidFill>
              </a:rPr>
              <a:t>プログラムの進行方向に対して前方に飛ぶことから</a:t>
            </a:r>
            <a:endParaRPr lang="en-US" altLang="ja-JP" dirty="0" smtClean="0">
              <a:solidFill>
                <a:schemeClr val="accent5"/>
              </a:solidFill>
            </a:endParaRPr>
          </a:p>
          <a:p>
            <a:r>
              <a:rPr lang="ja-JP" altLang="en-US" dirty="0" smtClean="0"/>
              <a:t>後方分岐：</a:t>
            </a:r>
            <a:endParaRPr lang="en-US" altLang="ja-JP" dirty="0" smtClean="0"/>
          </a:p>
          <a:p>
            <a:pPr lvl="1"/>
            <a:r>
              <a:rPr lang="ja-JP" altLang="en-US" dirty="0"/>
              <a:t>分岐先ターゲットが分岐自身のアドレスより</a:t>
            </a:r>
            <a:r>
              <a:rPr lang="ja-JP" altLang="en-US" dirty="0" smtClean="0"/>
              <a:t>も小さい分岐</a:t>
            </a:r>
            <a:r>
              <a:rPr lang="ja-JP" altLang="en-US" dirty="0"/>
              <a:t>の</a:t>
            </a:r>
            <a:r>
              <a:rPr lang="ja-JP" altLang="en-US" dirty="0" smtClean="0"/>
              <a:t>こと</a:t>
            </a:r>
            <a:endParaRPr lang="en-US" altLang="ja-JP" dirty="0" smtClean="0"/>
          </a:p>
          <a:p>
            <a:pPr lvl="1"/>
            <a:r>
              <a:rPr lang="ja-JP" altLang="en-US" dirty="0" smtClean="0"/>
              <a:t>後方に飛ぶ </a:t>
            </a:r>
            <a:r>
              <a:rPr lang="en-US" altLang="ja-JP" dirty="0" smtClean="0"/>
              <a:t>= </a:t>
            </a:r>
            <a:r>
              <a:rPr lang="ja-JP" altLang="en-US" dirty="0" smtClean="0"/>
              <a:t>ループ</a:t>
            </a:r>
            <a:r>
              <a:rPr lang="ja-JP" altLang="en-US" dirty="0" smtClean="0"/>
              <a:t>を作る</a:t>
            </a:r>
            <a:endParaRPr lang="en-US" altLang="ja-JP" dirty="0"/>
          </a:p>
        </p:txBody>
      </p:sp>
      <p:sp>
        <p:nvSpPr>
          <p:cNvPr id="4" name="正方形/長方形 3"/>
          <p:cNvSpPr/>
          <p:nvPr/>
        </p:nvSpPr>
        <p:spPr bwMode="auto">
          <a:xfrm>
            <a:off x="6912026" y="4869016"/>
            <a:ext cx="1260014"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smtClean="0">
                <a:solidFill>
                  <a:schemeClr val="bg1"/>
                </a:solidFill>
                <a:latin typeface="Arial Narrow" panose="020B0606020202030204" pitchFamily="34" charset="0"/>
              </a:rPr>
              <a:t>BACK:</a:t>
            </a:r>
          </a:p>
          <a:p>
            <a:pPr>
              <a:lnSpc>
                <a:spcPct val="80000"/>
              </a:lnSpc>
            </a:pPr>
            <a:r>
              <a:rPr lang="en-US" altLang="ja-JP" dirty="0" smtClean="0">
                <a:solidFill>
                  <a:schemeClr val="bg1"/>
                </a:solidFill>
                <a:latin typeface="Arial Narrow" panose="020B0606020202030204" pitchFamily="34" charset="0"/>
              </a:rPr>
              <a:t>  ...</a:t>
            </a:r>
            <a:endParaRPr lang="en-US" altLang="ja-JP" dirty="0">
              <a:solidFill>
                <a:schemeClr val="bg1"/>
              </a:solidFill>
              <a:latin typeface="Arial Narrow" panose="020B0606020202030204" pitchFamily="34" charset="0"/>
            </a:endParaRPr>
          </a:p>
          <a:p>
            <a:pPr>
              <a:lnSpc>
                <a:spcPct val="80000"/>
              </a:lnSpc>
            </a:pPr>
            <a:r>
              <a:rPr lang="en-US" altLang="ja-JP" dirty="0" smtClean="0">
                <a:solidFill>
                  <a:schemeClr val="bg1"/>
                </a:solidFill>
                <a:latin typeface="Arial Narrow" panose="020B0606020202030204" pitchFamily="34" charset="0"/>
              </a:rPr>
              <a:t>  branch</a:t>
            </a:r>
          </a:p>
          <a:p>
            <a:pPr>
              <a:lnSpc>
                <a:spcPct val="80000"/>
              </a:lnSpc>
            </a:pPr>
            <a:r>
              <a:rPr lang="en-US" altLang="ja-JP" dirty="0" smtClean="0">
                <a:solidFill>
                  <a:schemeClr val="bg1"/>
                </a:solidFill>
                <a:latin typeface="Arial Narrow" panose="020B0606020202030204" pitchFamily="34" charset="0"/>
              </a:rPr>
              <a:t>  ...</a:t>
            </a:r>
          </a:p>
          <a:p>
            <a:pPr>
              <a:lnSpc>
                <a:spcPct val="80000"/>
              </a:lnSpc>
            </a:pPr>
            <a:r>
              <a:rPr lang="en-US" altLang="ja-JP" dirty="0" smtClean="0">
                <a:solidFill>
                  <a:schemeClr val="bg1"/>
                </a:solidFill>
                <a:latin typeface="Arial Narrow" panose="020B0606020202030204" pitchFamily="34" charset="0"/>
              </a:rPr>
              <a:t>FORWARD:</a:t>
            </a:r>
          </a:p>
        </p:txBody>
      </p:sp>
      <p:cxnSp>
        <p:nvCxnSpPr>
          <p:cNvPr id="6" name="直線矢印コネクタ 5"/>
          <p:cNvCxnSpPr/>
          <p:nvPr/>
        </p:nvCxnSpPr>
        <p:spPr bwMode="auto">
          <a:xfrm>
            <a:off x="6642023" y="4869016"/>
            <a:ext cx="0" cy="1710019"/>
          </a:xfrm>
          <a:prstGeom prst="straightConnector1">
            <a:avLst/>
          </a:prstGeom>
          <a:ln>
            <a:headEnd type="none" w="med" len="med"/>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8959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分岐予測では，以下の３つを全て行う必要がある</a:t>
            </a:r>
            <a:endParaRPr kumimoji="1" lang="en-US" altLang="ja-JP" dirty="0" smtClean="0"/>
          </a:p>
          <a:p>
            <a:pPr marL="817200" lvl="1" indent="-457200">
              <a:buFont typeface="+mj-lt"/>
              <a:buAutoNum type="arabicPeriod"/>
            </a:pPr>
            <a:r>
              <a:rPr kumimoji="1" lang="ja-JP" altLang="en-US" dirty="0" smtClean="0"/>
              <a:t>分岐命令かどうか予測（分岐種別の予測）</a:t>
            </a:r>
            <a:endParaRPr kumimoji="1" lang="en-US" altLang="ja-JP" dirty="0" smtClean="0"/>
          </a:p>
          <a:p>
            <a:pPr marL="817200" lvl="1" indent="-457200">
              <a:buFont typeface="+mj-lt"/>
              <a:buAutoNum type="arabicPeriod"/>
            </a:pPr>
            <a:r>
              <a:rPr kumimoji="1" lang="ja-JP" altLang="en-US" dirty="0" smtClean="0"/>
              <a:t>分岐先ターゲット予測</a:t>
            </a:r>
            <a:endParaRPr kumimoji="1" lang="en-US" altLang="ja-JP" dirty="0" smtClean="0"/>
          </a:p>
          <a:p>
            <a:pPr marL="817200" lvl="1" indent="-457200">
              <a:buFont typeface="+mj-lt"/>
              <a:buAutoNum type="arabicPeriod"/>
            </a:pPr>
            <a:r>
              <a:rPr kumimoji="1" lang="ja-JP" altLang="en-US" dirty="0" smtClean="0"/>
              <a:t>分岐方向予測</a:t>
            </a:r>
            <a:endParaRPr kumimoji="1" lang="en-US" altLang="ja-JP" dirty="0" smtClean="0"/>
          </a:p>
          <a:p>
            <a:r>
              <a:rPr lang="en-US" altLang="ja-JP" dirty="0" smtClean="0"/>
              <a:t>if-then-else </a:t>
            </a:r>
            <a:r>
              <a:rPr lang="ja-JP" altLang="en-US" dirty="0" smtClean="0"/>
              <a:t>の方向だけを予測していれば良いわけではない</a:t>
            </a:r>
            <a:endParaRPr kumimoji="1" lang="en-US" altLang="ja-JP" dirty="0" smtClean="0"/>
          </a:p>
          <a:p>
            <a:r>
              <a:rPr kumimoji="1" lang="ja-JP" altLang="en-US" dirty="0" smtClean="0"/>
              <a:t>（今は方向分岐のみを扱い，間接分岐は考えない</a:t>
            </a:r>
            <a:endParaRPr kumimoji="1" lang="ja-JP" altLang="en-US" dirty="0"/>
          </a:p>
        </p:txBody>
      </p:sp>
    </p:spTree>
    <p:extLst>
      <p:ext uri="{BB962C8B-B14F-4D97-AF65-F5344CB8AC3E}">
        <p14:creationId xmlns:p14="http://schemas.microsoft.com/office/powerpoint/2010/main" val="3897526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１．分岐</a:t>
            </a:r>
            <a:r>
              <a:rPr lang="ja-JP" altLang="en-US" dirty="0" smtClean="0"/>
              <a:t>かどうか予測の必要性</a:t>
            </a:r>
            <a:endParaRPr kumimoji="1" lang="ja-JP" altLang="en-US" dirty="0"/>
          </a:p>
        </p:txBody>
      </p:sp>
      <p:sp>
        <p:nvSpPr>
          <p:cNvPr id="58" name="コンテンツ プレースホルダー 57"/>
          <p:cNvSpPr>
            <a:spLocks noGrp="1"/>
          </p:cNvSpPr>
          <p:nvPr>
            <p:ph idx="4294967295"/>
          </p:nvPr>
        </p:nvSpPr>
        <p:spPr>
          <a:xfrm>
            <a:off x="251952" y="4689014"/>
            <a:ext cx="8820098" cy="1369161"/>
          </a:xfrm>
          <a:prstGeom prst="rect">
            <a:avLst/>
          </a:prstGeom>
        </p:spPr>
        <p:txBody>
          <a:bodyPr/>
          <a:lstStyle/>
          <a:p>
            <a:r>
              <a:rPr lang="ja-JP" altLang="en-US" sz="2000" dirty="0" smtClean="0"/>
              <a:t>メモリから命令が取れるまでは，それが分岐かどうかはわからない</a:t>
            </a:r>
            <a:endParaRPr lang="en-US" altLang="ja-JP" sz="2000" dirty="0" smtClean="0"/>
          </a:p>
          <a:p>
            <a:pPr lvl="1"/>
            <a:r>
              <a:rPr lang="ja-JP" altLang="en-US" dirty="0" smtClean="0"/>
              <a:t>命令フェッチは複数段にパイプライン化されていることが多い</a:t>
            </a:r>
            <a:endParaRPr lang="en-US" altLang="ja-JP" dirty="0" smtClean="0"/>
          </a:p>
          <a:p>
            <a:pPr lvl="1"/>
            <a:r>
              <a:rPr lang="ja-JP" altLang="en-US" dirty="0" smtClean="0"/>
              <a:t>以降のターゲットや方向の予測をすべきかどうかが，わからない</a:t>
            </a:r>
            <a:endParaRPr lang="en-US" altLang="ja-JP" dirty="0" smtClean="0"/>
          </a:p>
          <a:p>
            <a:r>
              <a:rPr lang="ja-JP" altLang="en-US" dirty="0" smtClean="0"/>
              <a:t>一方パイプライン先頭では即座に次のアドレスを予測しないといけない</a:t>
            </a:r>
            <a:endParaRPr lang="en-US" altLang="ja-JP" dirty="0" smtClean="0"/>
          </a:p>
          <a:p>
            <a:pPr lvl="1"/>
            <a:r>
              <a:rPr lang="ja-JP" altLang="en-US" dirty="0" smtClean="0"/>
              <a:t>分岐かどうかわかるまでまっていては，バブルができる</a:t>
            </a:r>
            <a:endParaRPr lang="en-US" altLang="ja-JP" dirty="0" smtClean="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err="1" smtClean="0">
                <a:latin typeface="Arial Narrow" panose="020B0606020202030204" pitchFamily="34" charset="0"/>
              </a:rPr>
              <a:t>bne</a:t>
            </a: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smtClean="0">
                <a:solidFill>
                  <a:schemeClr val="bg1"/>
                </a:solidFill>
                <a:latin typeface="Arial Narrow" panose="020B0606020202030204" pitchFamily="34" charset="0"/>
              </a:rPr>
              <a:t>  </a:t>
            </a:r>
            <a:r>
              <a:rPr lang="en-US" altLang="ja-JP" dirty="0" err="1" smtClean="0">
                <a:solidFill>
                  <a:schemeClr val="bg1"/>
                </a:solidFill>
                <a:latin typeface="Arial Narrow" panose="020B0606020202030204" pitchFamily="34" charset="0"/>
              </a:rPr>
              <a:t>bne</a:t>
            </a:r>
            <a:r>
              <a:rPr lang="en-US" altLang="ja-JP" dirty="0" smtClean="0">
                <a:solidFill>
                  <a:schemeClr val="bg1"/>
                </a:solidFill>
                <a:latin typeface="Arial Narrow" panose="020B0606020202030204" pitchFamily="34" charset="0"/>
              </a:rPr>
              <a:t> x1,x2,L</a:t>
            </a:r>
          </a:p>
          <a:p>
            <a:pPr>
              <a:lnSpc>
                <a:spcPct val="80000"/>
              </a:lnSpc>
            </a:pPr>
            <a:r>
              <a:rPr lang="en-US" altLang="ja-JP" dirty="0" smtClean="0">
                <a:solidFill>
                  <a:schemeClr val="bg1"/>
                </a:solidFill>
                <a:latin typeface="Arial Narrow" panose="020B0606020202030204" pitchFamily="34" charset="0"/>
              </a:rPr>
              <a:t>  add ...</a:t>
            </a:r>
          </a:p>
          <a:p>
            <a:pPr>
              <a:lnSpc>
                <a:spcPct val="80000"/>
              </a:lnSpc>
            </a:pPr>
            <a:r>
              <a:rPr lang="en-US" altLang="ja-JP" dirty="0" smtClean="0">
                <a:solidFill>
                  <a:schemeClr val="bg1"/>
                </a:solidFill>
                <a:latin typeface="Arial Narrow" panose="020B0606020202030204" pitchFamily="34" charset="0"/>
              </a:rPr>
              <a:t>  ...</a:t>
            </a:r>
          </a:p>
          <a:p>
            <a:pPr>
              <a:lnSpc>
                <a:spcPct val="80000"/>
              </a:lnSpc>
            </a:pPr>
            <a:r>
              <a:rPr lang="en-US" altLang="ja-JP" dirty="0" smtClean="0">
                <a:solidFill>
                  <a:schemeClr val="bg1"/>
                </a:solidFill>
                <a:latin typeface="Arial Narrow" panose="020B0606020202030204" pitchFamily="34" charset="0"/>
              </a:rPr>
              <a:t>L:</a:t>
            </a:r>
          </a:p>
          <a:p>
            <a:pPr>
              <a:lnSpc>
                <a:spcPct val="80000"/>
              </a:lnSpc>
            </a:pPr>
            <a:r>
              <a:rPr lang="en-US" altLang="ja-JP" dirty="0">
                <a:solidFill>
                  <a:schemeClr val="bg1"/>
                </a:solidFill>
                <a:latin typeface="Arial Narrow" panose="020B0606020202030204" pitchFamily="34" charset="0"/>
              </a:rPr>
              <a:t> </a:t>
            </a:r>
            <a:r>
              <a:rPr lang="en-US" altLang="ja-JP" dirty="0" smtClean="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2051972"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4" name="角丸四角形吹き出し 3"/>
          <p:cNvSpPr/>
          <p:nvPr/>
        </p:nvSpPr>
        <p:spPr bwMode="auto">
          <a:xfrm>
            <a:off x="1871970" y="1088974"/>
            <a:ext cx="1890022" cy="612648"/>
          </a:xfrm>
          <a:prstGeom prst="wedgeRoundRectCallout">
            <a:avLst>
              <a:gd name="adj1" fmla="val -35668"/>
              <a:gd name="adj2" fmla="val 128501"/>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中身</a:t>
            </a:r>
            <a:r>
              <a:rPr kumimoji="1" lang="ja-JP" altLang="en-US" dirty="0" smtClean="0">
                <a:solidFill>
                  <a:schemeClr val="tx1">
                    <a:lumMod val="65000"/>
                    <a:lumOff val="35000"/>
                  </a:schemeClr>
                </a:solidFill>
                <a:latin typeface="Arial Narrow" panose="020B0606020202030204" pitchFamily="34" charset="0"/>
              </a:rPr>
              <a:t>わからんし</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予測できない</a:t>
            </a:r>
            <a:r>
              <a:rPr kumimoji="1" lang="en-US" altLang="ja-JP" dirty="0" smtClean="0">
                <a:solidFill>
                  <a:schemeClr val="tx1">
                    <a:lumMod val="65000"/>
                    <a:lumOff val="35000"/>
                  </a:schemeClr>
                </a:solidFill>
                <a:latin typeface="Arial Narrow" panose="020B0606020202030204" pitchFamily="34" charset="0"/>
              </a:rPr>
              <a:t>ZE</a:t>
            </a:r>
            <a:endParaRPr kumimoji="1" lang="en-US" altLang="ja-JP" dirty="0" smtClean="0">
              <a:solidFill>
                <a:schemeClr val="tx1">
                  <a:lumMod val="65000"/>
                  <a:lumOff val="35000"/>
                </a:schemeClr>
              </a:solidFill>
              <a:latin typeface="Arial Narrow" panose="020B0606020202030204" pitchFamily="34" charset="0"/>
            </a:endParaRPr>
          </a:p>
        </p:txBody>
      </p:sp>
      <p:sp>
        <p:nvSpPr>
          <p:cNvPr id="30" name="角丸四角形吹き出し 29"/>
          <p:cNvSpPr/>
          <p:nvPr/>
        </p:nvSpPr>
        <p:spPr bwMode="auto">
          <a:xfrm>
            <a:off x="3851992" y="1088974"/>
            <a:ext cx="2160024" cy="612648"/>
          </a:xfrm>
          <a:prstGeom prst="wedgeRoundRectCallout">
            <a:avLst>
              <a:gd name="adj1" fmla="val -54056"/>
              <a:gd name="adj2" fmla="val 139384"/>
              <a:gd name="adj3" fmla="val 16667"/>
            </a:avLst>
          </a:prstGeom>
          <a:ln>
            <a:headEnd/>
            <a:tailEnd type="triangle" w="sm" len="med"/>
          </a:ln>
          <a:ex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解析したところ</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これは分岐でした</a:t>
            </a:r>
            <a:endParaRPr kumimoji="1" lang="en-US" altLang="ja-JP" dirty="0" smtClean="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74126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3003966"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4446013" y="2043035"/>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5886173" y="2043035"/>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kumimoji="1" lang="ja-JP" altLang="en-US" dirty="0" smtClean="0"/>
              <a:t>２．分岐</a:t>
            </a:r>
            <a:r>
              <a:rPr lang="ja-JP" altLang="en-US" dirty="0" smtClean="0"/>
              <a:t>先ターゲット</a:t>
            </a:r>
            <a:r>
              <a:rPr lang="ja-JP" altLang="en-US" dirty="0"/>
              <a:t>の予測の必要性</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dirty="0"/>
              <a:t>メモリから命令が取れるまでは</a:t>
            </a:r>
            <a:r>
              <a:rPr lang="ja-JP" altLang="en-US" dirty="0" smtClean="0"/>
              <a:t>，分岐成立時の飛び先の場所もわからない</a:t>
            </a:r>
            <a:endParaRPr lang="en-US" altLang="ja-JP" dirty="0" smtClean="0"/>
          </a:p>
          <a:p>
            <a:pPr lvl="1"/>
            <a:r>
              <a:rPr lang="ja-JP" altLang="en-US" dirty="0" smtClean="0"/>
              <a:t>いくつ先 </a:t>
            </a:r>
            <a:r>
              <a:rPr lang="en-US" altLang="ja-JP" dirty="0" smtClean="0"/>
              <a:t>or </a:t>
            </a:r>
            <a:r>
              <a:rPr lang="ja-JP" altLang="en-US" dirty="0" smtClean="0"/>
              <a:t>いくつ前に飛ぶのか？</a:t>
            </a:r>
            <a:endParaRPr lang="en-US" altLang="ja-JP" dirty="0" smtClean="0"/>
          </a:p>
        </p:txBody>
      </p:sp>
      <p:cxnSp>
        <p:nvCxnSpPr>
          <p:cNvPr id="67" name="直線矢印コネクタ 66"/>
          <p:cNvCxnSpPr/>
          <p:nvPr/>
        </p:nvCxnSpPr>
        <p:spPr bwMode="auto">
          <a:xfrm>
            <a:off x="1601967"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251952" y="2168986"/>
            <a:ext cx="1260014" cy="1710019"/>
          </a:xfrm>
          <a:prstGeom prst="rect">
            <a:avLst/>
          </a:prstGeom>
          <a:ln>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smtClean="0">
                <a:solidFill>
                  <a:schemeClr val="bg1"/>
                </a:solidFill>
                <a:latin typeface="Arial Narrow" panose="020B0606020202030204" pitchFamily="34" charset="0"/>
              </a:rPr>
              <a:t>  </a:t>
            </a:r>
            <a:r>
              <a:rPr lang="en-US" altLang="ja-JP" dirty="0" err="1" smtClean="0">
                <a:solidFill>
                  <a:schemeClr val="bg1"/>
                </a:solidFill>
                <a:latin typeface="Arial Narrow" panose="020B0606020202030204" pitchFamily="34" charset="0"/>
              </a:rPr>
              <a:t>bne</a:t>
            </a:r>
            <a:r>
              <a:rPr lang="en-US" altLang="ja-JP" dirty="0" smtClean="0">
                <a:solidFill>
                  <a:schemeClr val="bg1"/>
                </a:solidFill>
                <a:latin typeface="Arial Narrow" panose="020B0606020202030204" pitchFamily="34" charset="0"/>
              </a:rPr>
              <a:t> x1,x2,</a:t>
            </a:r>
            <a:r>
              <a:rPr lang="en-US" altLang="ja-JP" b="1" dirty="0" smtClean="0">
                <a:solidFill>
                  <a:srgbClr val="FF0000"/>
                </a:solidFill>
                <a:latin typeface="Arial Narrow" panose="020B0606020202030204" pitchFamily="34" charset="0"/>
              </a:rPr>
              <a:t>L</a:t>
            </a:r>
          </a:p>
          <a:p>
            <a:pPr>
              <a:lnSpc>
                <a:spcPct val="80000"/>
              </a:lnSpc>
            </a:pPr>
            <a:r>
              <a:rPr lang="en-US" altLang="ja-JP" dirty="0" smtClean="0">
                <a:solidFill>
                  <a:schemeClr val="bg1"/>
                </a:solidFill>
                <a:latin typeface="Arial Narrow" panose="020B0606020202030204" pitchFamily="34" charset="0"/>
              </a:rPr>
              <a:t>  add ...</a:t>
            </a:r>
          </a:p>
          <a:p>
            <a:pPr>
              <a:lnSpc>
                <a:spcPct val="80000"/>
              </a:lnSpc>
            </a:pPr>
            <a:r>
              <a:rPr lang="en-US" altLang="ja-JP" dirty="0" smtClean="0">
                <a:solidFill>
                  <a:schemeClr val="bg1"/>
                </a:solidFill>
                <a:latin typeface="Arial Narrow" panose="020B0606020202030204" pitchFamily="34" charset="0"/>
              </a:rPr>
              <a:t>  ...</a:t>
            </a:r>
          </a:p>
          <a:p>
            <a:pPr>
              <a:lnSpc>
                <a:spcPct val="80000"/>
              </a:lnSpc>
            </a:pPr>
            <a:r>
              <a:rPr lang="en-US" altLang="ja-JP" b="1" dirty="0" smtClean="0">
                <a:solidFill>
                  <a:srgbClr val="FF0000"/>
                </a:solidFill>
                <a:latin typeface="Arial Narrow" panose="020B0606020202030204" pitchFamily="34" charset="0"/>
              </a:rPr>
              <a:t>L</a:t>
            </a:r>
            <a:r>
              <a:rPr lang="en-US" altLang="ja-JP" dirty="0" smtClean="0">
                <a:solidFill>
                  <a:schemeClr val="bg1"/>
                </a:solidFill>
                <a:latin typeface="Arial Narrow" panose="020B0606020202030204" pitchFamily="34" charset="0"/>
              </a:rPr>
              <a:t>:</a:t>
            </a:r>
          </a:p>
          <a:p>
            <a:pPr>
              <a:lnSpc>
                <a:spcPct val="80000"/>
              </a:lnSpc>
            </a:pPr>
            <a:r>
              <a:rPr lang="en-US" altLang="ja-JP" dirty="0">
                <a:solidFill>
                  <a:schemeClr val="bg1"/>
                </a:solidFill>
                <a:latin typeface="Arial Narrow" panose="020B0606020202030204" pitchFamily="34" charset="0"/>
              </a:rPr>
              <a:t> </a:t>
            </a:r>
            <a:r>
              <a:rPr lang="en-US" altLang="ja-JP" dirty="0" smtClean="0">
                <a:solidFill>
                  <a:schemeClr val="bg1"/>
                </a:solidFill>
                <a:latin typeface="Arial Narrow" panose="020B0606020202030204" pitchFamily="34" charset="0"/>
              </a:rPr>
              <a:t> sub ...</a:t>
            </a:r>
            <a:endParaRPr lang="ja-JP" altLang="en-US" dirty="0">
              <a:solidFill>
                <a:schemeClr val="bg1"/>
              </a:solidFill>
              <a:latin typeface="Arial Narrow" panose="020B0606020202030204" pitchFamily="34" charset="0"/>
            </a:endParaRPr>
          </a:p>
        </p:txBody>
      </p:sp>
      <p:sp>
        <p:nvSpPr>
          <p:cNvPr id="97" name="正方形/長方形 96"/>
          <p:cNvSpPr/>
          <p:nvPr/>
        </p:nvSpPr>
        <p:spPr bwMode="auto">
          <a:xfrm>
            <a:off x="521955" y="1718981"/>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2051972"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4" name="角丸四角形吹き出し 3"/>
          <p:cNvSpPr/>
          <p:nvPr/>
        </p:nvSpPr>
        <p:spPr bwMode="auto">
          <a:xfrm>
            <a:off x="2051972" y="818972"/>
            <a:ext cx="2790031" cy="990012"/>
          </a:xfrm>
          <a:prstGeom prst="wedgeRoundRectCallout">
            <a:avLst>
              <a:gd name="adj1" fmla="val -44731"/>
              <a:gd name="adj2" fmla="val 89741"/>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成立する</a:t>
            </a:r>
            <a:r>
              <a:rPr kumimoji="1" lang="en-US" altLang="ja-JP" dirty="0" smtClean="0">
                <a:solidFill>
                  <a:schemeClr val="tx1">
                    <a:lumMod val="65000"/>
                    <a:lumOff val="35000"/>
                  </a:schemeClr>
                </a:solidFill>
                <a:latin typeface="Arial Narrow" panose="020B0606020202030204" pitchFamily="34" charset="0"/>
              </a:rPr>
              <a:t>…</a:t>
            </a:r>
            <a:r>
              <a:rPr kumimoji="1" lang="ja-JP" altLang="en-US" dirty="0" smtClean="0">
                <a:solidFill>
                  <a:schemeClr val="tx1">
                    <a:lumMod val="65000"/>
                    <a:lumOff val="35000"/>
                  </a:schemeClr>
                </a:solidFill>
                <a:latin typeface="Arial Narrow" panose="020B0606020202030204" pitchFamily="34" charset="0"/>
              </a:rPr>
              <a:t>！するが</a:t>
            </a:r>
            <a:r>
              <a:rPr kumimoji="1" lang="en-US" altLang="ja-JP" dirty="0" smtClean="0">
                <a:solidFill>
                  <a:schemeClr val="tx1">
                    <a:lumMod val="65000"/>
                    <a:lumOff val="35000"/>
                  </a:schemeClr>
                </a:solidFill>
                <a:latin typeface="Arial Narrow" panose="020B0606020202030204" pitchFamily="34" charset="0"/>
              </a:rPr>
              <a:t>…</a:t>
            </a:r>
            <a:r>
              <a:rPr kumimoji="1" lang="ja-JP" altLang="en-US" dirty="0" smtClean="0">
                <a:solidFill>
                  <a:schemeClr val="tx1">
                    <a:lumMod val="65000"/>
                    <a:lumOff val="35000"/>
                  </a:schemeClr>
                </a:solidFill>
                <a:latin typeface="Arial Narrow" panose="020B0606020202030204" pitchFamily="34" charset="0"/>
              </a:rPr>
              <a:t>！</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今回</a:t>
            </a:r>
            <a:r>
              <a:rPr kumimoji="1" lang="ja-JP" altLang="en-US" dirty="0" smtClean="0">
                <a:solidFill>
                  <a:schemeClr val="tx1">
                    <a:lumMod val="65000"/>
                    <a:lumOff val="35000"/>
                  </a:schemeClr>
                </a:solidFill>
                <a:latin typeface="Arial Narrow" panose="020B0606020202030204" pitchFamily="34" charset="0"/>
              </a:rPr>
              <a:t>まだ飛び先の場所</a:t>
            </a:r>
            <a:r>
              <a:rPr kumimoji="1" lang="ja-JP" altLang="en-US" dirty="0" smtClean="0">
                <a:solidFill>
                  <a:schemeClr val="tx1">
                    <a:lumMod val="65000"/>
                    <a:lumOff val="35000"/>
                  </a:schemeClr>
                </a:solidFill>
                <a:latin typeface="Arial Narrow" panose="020B0606020202030204" pitchFamily="34" charset="0"/>
              </a:rPr>
              <a:t>の</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指定まではしていない</a:t>
            </a:r>
            <a:r>
              <a:rPr kumimoji="1" lang="en-US" altLang="ja-JP" dirty="0" smtClean="0">
                <a:solidFill>
                  <a:schemeClr val="tx1">
                    <a:lumMod val="65000"/>
                    <a:lumOff val="35000"/>
                  </a:schemeClr>
                </a:solidFill>
                <a:latin typeface="Arial Narrow" panose="020B0606020202030204" pitchFamily="34" charset="0"/>
              </a:rPr>
              <a:t>...</a:t>
            </a:r>
            <a:r>
              <a:rPr kumimoji="1" lang="ja-JP" altLang="en-US" dirty="0" smtClean="0">
                <a:solidFill>
                  <a:schemeClr val="tx1">
                    <a:lumMod val="65000"/>
                    <a:lumOff val="35000"/>
                  </a:schemeClr>
                </a:solidFill>
                <a:latin typeface="Arial Narrow" panose="020B0606020202030204" pitchFamily="34" charset="0"/>
              </a:rPr>
              <a:t>！</a:t>
            </a:r>
            <a:endParaRPr kumimoji="1" lang="en-US" altLang="ja-JP" dirty="0" smtClean="0">
              <a:solidFill>
                <a:schemeClr val="tx1">
                  <a:lumMod val="65000"/>
                  <a:lumOff val="35000"/>
                </a:schemeClr>
              </a:solidFill>
              <a:latin typeface="Arial Narrow" panose="020B0606020202030204" pitchFamily="34" charset="0"/>
            </a:endParaRPr>
          </a:p>
        </p:txBody>
      </p:sp>
      <p:sp>
        <p:nvSpPr>
          <p:cNvPr id="28" name="角丸四角形吹き出し 27"/>
          <p:cNvSpPr/>
          <p:nvPr/>
        </p:nvSpPr>
        <p:spPr bwMode="auto">
          <a:xfrm>
            <a:off x="6552021" y="818971"/>
            <a:ext cx="2250026" cy="1080011"/>
          </a:xfrm>
          <a:prstGeom prst="wedgeRoundRectCallout">
            <a:avLst>
              <a:gd name="adj1" fmla="val -44212"/>
              <a:gd name="adj2" fmla="val 96620"/>
              <a:gd name="adj3" fmla="val 16667"/>
            </a:avLst>
          </a:prstGeom>
          <a:ln>
            <a:headEnd/>
            <a:tailEnd type="triangle" w="sm" len="med"/>
          </a:ln>
          <a:extLst/>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tx1">
                    <a:lumMod val="65000"/>
                    <a:lumOff val="35000"/>
                  </a:schemeClr>
                </a:solidFill>
                <a:latin typeface="Arial Narrow" panose="020B0606020202030204" pitchFamily="34" charset="0"/>
              </a:rPr>
              <a:t>いいから飛び先も</a:t>
            </a:r>
            <a:endParaRPr kumimoji="1" lang="en-US" altLang="ja-JP" dirty="0" smtClean="0">
              <a:solidFill>
                <a:schemeClr val="tx1">
                  <a:lumMod val="65000"/>
                  <a:lumOff val="35000"/>
                </a:schemeClr>
              </a:solidFill>
              <a:latin typeface="Arial Narrow" panose="020B0606020202030204" pitchFamily="34" charset="0"/>
            </a:endParaRPr>
          </a:p>
          <a:p>
            <a:r>
              <a:rPr kumimoji="1" lang="ja-JP" altLang="en-US" dirty="0" smtClean="0">
                <a:solidFill>
                  <a:schemeClr val="tx1">
                    <a:lumMod val="65000"/>
                    <a:lumOff val="35000"/>
                  </a:schemeClr>
                </a:solidFill>
                <a:latin typeface="Arial Narrow" panose="020B0606020202030204" pitchFamily="34" charset="0"/>
              </a:rPr>
              <a:t>予測しなされ</a:t>
            </a:r>
            <a:endParaRPr kumimoji="1" lang="en-US" altLang="ja-JP" dirty="0" smtClean="0">
              <a:solidFill>
                <a:schemeClr val="tx1">
                  <a:lumMod val="65000"/>
                  <a:lumOff val="35000"/>
                </a:schemeClr>
              </a:solidFill>
              <a:latin typeface="Arial Narrow" panose="020B0606020202030204" pitchFamily="34" charset="0"/>
            </a:endParaRPr>
          </a:p>
        </p:txBody>
      </p:sp>
      <p:sp>
        <p:nvSpPr>
          <p:cNvPr id="29" name="正方形/長方形 28"/>
          <p:cNvSpPr/>
          <p:nvPr/>
        </p:nvSpPr>
        <p:spPr bwMode="auto">
          <a:xfrm>
            <a:off x="2141973" y="2168986"/>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r>
              <a:rPr lang="ja-JP" altLang="en-US" sz="1400" dirty="0" smtClean="0">
                <a:solidFill>
                  <a:schemeClr val="accent1"/>
                </a:solidFill>
              </a:rPr>
              <a:t>ﾜﾚﾜﾚｶﾞ</a:t>
            </a:r>
            <a:r>
              <a:rPr lang="en-US" altLang="ja-JP" sz="1400" dirty="0" smtClean="0">
                <a:solidFill>
                  <a:schemeClr val="accent1"/>
                </a:solidFill>
              </a:rPr>
              <a:t/>
            </a:r>
            <a:br>
              <a:rPr lang="en-US" altLang="ja-JP" sz="1400" dirty="0" smtClean="0">
                <a:solidFill>
                  <a:schemeClr val="accent1"/>
                </a:solidFill>
              </a:rPr>
            </a:br>
            <a:r>
              <a:rPr lang="ja-JP" altLang="en-US" sz="1400" dirty="0" smtClean="0">
                <a:solidFill>
                  <a:schemeClr val="accent1"/>
                </a:solidFill>
              </a:rPr>
              <a:t>ｿﾉｷﾆﾅﾚﾊﾞ</a:t>
            </a:r>
            <a:endParaRPr kumimoji="1" lang="ja-JP" altLang="en-US" sz="1400" dirty="0">
              <a:solidFill>
                <a:schemeClr val="accent1"/>
              </a:solidFill>
            </a:endParaRPr>
          </a:p>
        </p:txBody>
      </p:sp>
    </p:spTree>
    <p:extLst>
      <p:ext uri="{BB962C8B-B14F-4D97-AF65-F5344CB8AC3E}">
        <p14:creationId xmlns:p14="http://schemas.microsoft.com/office/powerpoint/2010/main" val="288020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BTB</a:t>
            </a:r>
            <a:r>
              <a:rPr lang="ja-JP" altLang="en-US" dirty="0"/>
              <a:t>（</a:t>
            </a:r>
            <a:r>
              <a:rPr lang="en-US" altLang="ja-JP" dirty="0"/>
              <a:t>Branch Target Buffer</a:t>
            </a:r>
            <a:r>
              <a:rPr lang="ja-JP" altLang="en-US" dirty="0"/>
              <a:t>）による予測</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smtClean="0"/>
              <a:t>BTB </a:t>
            </a:r>
            <a:r>
              <a:rPr lang="ja-JP" altLang="en-US" dirty="0" smtClean="0"/>
              <a:t>と呼ぶ表を使って以下を予測</a:t>
            </a:r>
            <a:endParaRPr lang="en-US" altLang="ja-JP" dirty="0" smtClean="0"/>
          </a:p>
          <a:p>
            <a:pPr marL="817200" lvl="1" indent="-457200">
              <a:buFont typeface="+mj-lt"/>
              <a:buAutoNum type="arabicPeriod"/>
            </a:pPr>
            <a:r>
              <a:rPr lang="ja-JP" altLang="en-US" dirty="0" smtClean="0"/>
              <a:t>分岐</a:t>
            </a:r>
            <a:r>
              <a:rPr lang="ja-JP" altLang="en-US" dirty="0"/>
              <a:t>命令かどうか</a:t>
            </a:r>
            <a:r>
              <a:rPr lang="ja-JP" altLang="en-US" dirty="0" smtClean="0"/>
              <a:t>予測</a:t>
            </a:r>
            <a:endParaRPr lang="en-US" altLang="ja-JP" dirty="0"/>
          </a:p>
          <a:p>
            <a:pPr marL="817200" lvl="1" indent="-457200">
              <a:buFont typeface="+mj-lt"/>
              <a:buAutoNum type="arabicPeriod"/>
            </a:pPr>
            <a:r>
              <a:rPr lang="ja-JP" altLang="en-US" dirty="0"/>
              <a:t>分岐先ターゲット予測</a:t>
            </a:r>
            <a:endParaRPr lang="en-US" altLang="ja-JP" dirty="0"/>
          </a:p>
          <a:p>
            <a:r>
              <a:rPr kumimoji="1" lang="en-US" altLang="ja-JP" dirty="0" smtClean="0"/>
              <a:t>BTB</a:t>
            </a:r>
          </a:p>
          <a:p>
            <a:pPr lvl="1"/>
            <a:r>
              <a:rPr kumimoji="1" lang="ja-JP" altLang="en-US" dirty="0" smtClean="0"/>
              <a:t>入力：</a:t>
            </a:r>
            <a:r>
              <a:rPr kumimoji="1" lang="en-US" altLang="ja-JP" dirty="0" smtClean="0"/>
              <a:t>PC</a:t>
            </a:r>
          </a:p>
          <a:p>
            <a:pPr lvl="1"/>
            <a:r>
              <a:rPr kumimoji="1" lang="ja-JP" altLang="en-US" dirty="0" smtClean="0"/>
              <a:t>出力：</a:t>
            </a:r>
            <a:endParaRPr kumimoji="1" lang="en-US" altLang="ja-JP" dirty="0" smtClean="0"/>
          </a:p>
          <a:p>
            <a:pPr lvl="2"/>
            <a:r>
              <a:rPr lang="en-US" altLang="ja-JP" dirty="0" smtClean="0"/>
              <a:t>hit or miss</a:t>
            </a:r>
          </a:p>
          <a:p>
            <a:pPr lvl="2"/>
            <a:r>
              <a:rPr kumimoji="1" lang="ja-JP" altLang="en-US" dirty="0" smtClean="0"/>
              <a:t>ターゲットのアドレス</a:t>
            </a:r>
            <a:endParaRPr kumimoji="1" lang="en-US" altLang="ja-JP" dirty="0" smtClean="0"/>
          </a:p>
          <a:p>
            <a:r>
              <a:rPr kumimoji="1" lang="ja-JP" altLang="en-US" dirty="0" smtClean="0"/>
              <a:t>分岐命令の実行時に，この表にターゲットを登録しておく</a:t>
            </a:r>
            <a:endParaRPr kumimoji="1" lang="en-US" altLang="ja-JP" dirty="0" smtClean="0"/>
          </a:p>
          <a:p>
            <a:pPr lvl="1"/>
            <a:r>
              <a:rPr kumimoji="1" lang="ja-JP" altLang="en-US" dirty="0" smtClean="0"/>
              <a:t>次回からは，表をひくとターゲットがとれる</a:t>
            </a:r>
            <a:endParaRPr kumimoji="1" lang="ja-JP" altLang="en-US" dirty="0"/>
          </a:p>
        </p:txBody>
      </p:sp>
    </p:spTree>
    <p:extLst>
      <p:ext uri="{BB962C8B-B14F-4D97-AF65-F5344CB8AC3E}">
        <p14:creationId xmlns:p14="http://schemas.microsoft.com/office/powerpoint/2010/main" val="303603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BTB</a:t>
            </a:r>
            <a:r>
              <a:rPr kumimoji="1" lang="ja-JP" altLang="en-US" dirty="0" smtClean="0"/>
              <a:t>（</a:t>
            </a:r>
            <a:r>
              <a:rPr kumimoji="1" lang="en-US" altLang="ja-JP" dirty="0" smtClean="0"/>
              <a:t>Branch Target Buffer</a:t>
            </a:r>
            <a:r>
              <a:rPr kumimoji="1" lang="ja-JP" altLang="en-US" dirty="0" smtClean="0"/>
              <a:t>）による予測</a:t>
            </a:r>
            <a:endParaRPr kumimoji="1" lang="ja-JP" altLang="en-US" dirty="0"/>
          </a:p>
        </p:txBody>
      </p:sp>
      <p:sp>
        <p:nvSpPr>
          <p:cNvPr id="3" name="テキスト プレースホルダー 2"/>
          <p:cNvSpPr>
            <a:spLocks noGrp="1"/>
          </p:cNvSpPr>
          <p:nvPr>
            <p:ph type="body" sz="quarter" idx="10"/>
          </p:nvPr>
        </p:nvSpPr>
        <p:spPr>
          <a:xfrm>
            <a:off x="611956" y="5949028"/>
            <a:ext cx="8280092" cy="359697"/>
          </a:xfrm>
        </p:spPr>
        <p:txBody>
          <a:bodyPr/>
          <a:lstStyle/>
          <a:p>
            <a:r>
              <a:rPr kumimoji="1" lang="ja-JP" altLang="en-US" dirty="0" smtClean="0"/>
              <a:t>分岐かどうかと，分岐先ターゲットを同時に予測</a:t>
            </a:r>
            <a:endParaRPr kumimoji="1" lang="ja-JP" altLang="en-US" dirty="0"/>
          </a:p>
        </p:txBody>
      </p:sp>
      <p:sp>
        <p:nvSpPr>
          <p:cNvPr id="5" name="Rectangle 13"/>
          <p:cNvSpPr>
            <a:spLocks noChangeArrowheads="1"/>
          </p:cNvSpPr>
          <p:nvPr/>
        </p:nvSpPr>
        <p:spPr bwMode="auto">
          <a:xfrm>
            <a:off x="2411105" y="1267286"/>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6" name="Rectangle 89"/>
          <p:cNvSpPr>
            <a:spLocks noChangeArrowheads="1"/>
          </p:cNvSpPr>
          <p:nvPr/>
        </p:nvSpPr>
        <p:spPr bwMode="auto">
          <a:xfrm>
            <a:off x="971242" y="1267286"/>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7" name="Rectangle 128"/>
          <p:cNvSpPr>
            <a:spLocks noChangeArrowheads="1"/>
          </p:cNvSpPr>
          <p:nvPr/>
        </p:nvSpPr>
        <p:spPr bwMode="auto">
          <a:xfrm>
            <a:off x="971242" y="908511"/>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PC</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8" name="Rectangle 154"/>
          <p:cNvSpPr>
            <a:spLocks noChangeArrowheads="1"/>
          </p:cNvSpPr>
          <p:nvPr/>
        </p:nvSpPr>
        <p:spPr bwMode="auto">
          <a:xfrm>
            <a:off x="4212917" y="1268873"/>
            <a:ext cx="3779838" cy="2160588"/>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9" name="Freeform 157"/>
          <p:cNvSpPr>
            <a:spLocks/>
          </p:cNvSpPr>
          <p:nvPr/>
        </p:nvSpPr>
        <p:spPr bwMode="auto">
          <a:xfrm>
            <a:off x="3852555" y="1268873"/>
            <a:ext cx="315912" cy="2160588"/>
          </a:xfrm>
          <a:custGeom>
            <a:avLst/>
            <a:gdLst/>
            <a:ahLst/>
            <a:cxnLst>
              <a:cxn ang="0">
                <a:pos x="170" y="0"/>
              </a:cxn>
              <a:cxn ang="0">
                <a:pos x="170" y="1361"/>
              </a:cxn>
              <a:cxn ang="0">
                <a:pos x="0" y="680"/>
              </a:cxn>
              <a:cxn ang="0">
                <a:pos x="170" y="0"/>
              </a:cxn>
            </a:cxnLst>
            <a:rect l="0" t="0" r="r" b="b"/>
            <a:pathLst>
              <a:path w="170" h="1361">
                <a:moveTo>
                  <a:pt x="170" y="0"/>
                </a:moveTo>
                <a:lnTo>
                  <a:pt x="170" y="1361"/>
                </a:lnTo>
                <a:lnTo>
                  <a:pt x="0" y="680"/>
                </a:lnTo>
                <a:lnTo>
                  <a:pt x="170" y="0"/>
                </a:lnTo>
                <a:close/>
              </a:path>
            </a:pathLst>
          </a:custGeom>
          <a:solidFill>
            <a:srgbClr val="FFFFFF"/>
          </a:solidFill>
          <a:ln w="19050" cap="flat" cmpd="sng">
            <a:solidFill>
              <a:schemeClr val="tx1">
                <a:lumMod val="75000"/>
                <a:lumOff val="25000"/>
              </a:schemeClr>
            </a:solidFill>
            <a:prstDash val="solid"/>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2771467" y="1627648"/>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a:off x="2771980" y="2348988"/>
            <a:ext cx="1079500" cy="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1619838" y="4327526"/>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3816060" y="3195747"/>
            <a:ext cx="9017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1619838" y="1627188"/>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4211177" y="2168986"/>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nvGrpSpPr>
          <p:cNvPr id="32" name="グループ化 31"/>
          <p:cNvGrpSpPr/>
          <p:nvPr/>
        </p:nvGrpSpPr>
        <p:grpSpPr>
          <a:xfrm>
            <a:off x="3221985" y="4149008"/>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4211996" y="1268976"/>
            <a:ext cx="1440016" cy="2160588"/>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5652012" y="2168986"/>
            <a:ext cx="2340026"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5" name="Line 70"/>
          <p:cNvSpPr>
            <a:spLocks noChangeShapeType="1"/>
          </p:cNvSpPr>
          <p:nvPr/>
        </p:nvSpPr>
        <p:spPr bwMode="auto">
          <a:xfrm flipH="1">
            <a:off x="6732024" y="3428896"/>
            <a:ext cx="921" cy="1530121"/>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3402908" y="4508909"/>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9" name="Rectangle 132"/>
          <p:cNvSpPr>
            <a:spLocks noChangeArrowheads="1"/>
          </p:cNvSpPr>
          <p:nvPr/>
        </p:nvSpPr>
        <p:spPr bwMode="auto">
          <a:xfrm>
            <a:off x="5652933" y="2168883"/>
            <a:ext cx="2340026"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40" name="Rectangle 133"/>
          <p:cNvSpPr>
            <a:spLocks noChangeArrowheads="1"/>
          </p:cNvSpPr>
          <p:nvPr/>
        </p:nvSpPr>
        <p:spPr bwMode="auto">
          <a:xfrm>
            <a:off x="4213122" y="216888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
        <p:nvSpPr>
          <p:cNvPr id="41" name="Rectangle 133"/>
          <p:cNvSpPr>
            <a:spLocks noChangeArrowheads="1"/>
          </p:cNvSpPr>
          <p:nvPr/>
        </p:nvSpPr>
        <p:spPr bwMode="auto">
          <a:xfrm>
            <a:off x="2592899" y="4958914"/>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hit or miss</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42" name="Rectangle 133"/>
          <p:cNvSpPr>
            <a:spLocks noChangeArrowheads="1"/>
          </p:cNvSpPr>
          <p:nvPr/>
        </p:nvSpPr>
        <p:spPr bwMode="auto">
          <a:xfrm>
            <a:off x="6012016" y="4959017"/>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taken PC</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43" name="Rectangle 133"/>
          <p:cNvSpPr>
            <a:spLocks noChangeArrowheads="1"/>
          </p:cNvSpPr>
          <p:nvPr/>
        </p:nvSpPr>
        <p:spPr bwMode="auto">
          <a:xfrm>
            <a:off x="5292929" y="908869"/>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BTB</a:t>
            </a:r>
            <a:endParaRPr lang="en-US" altLang="ja-JP" dirty="0">
              <a:solidFill>
                <a:schemeClr val="tx1">
                  <a:lumMod val="75000"/>
                  <a:lumOff val="25000"/>
                </a:schemeClr>
              </a:solidFill>
              <a:latin typeface="MeiryoKe_PGothic" pitchFamily="50" charset="-128"/>
              <a:ea typeface="MeiryoKe_PGothic" pitchFamily="50" charset="-128"/>
            </a:endParaRPr>
          </a:p>
        </p:txBody>
      </p:sp>
    </p:spTree>
    <p:extLst>
      <p:ext uri="{BB962C8B-B14F-4D97-AF65-F5344CB8AC3E}">
        <p14:creationId xmlns:p14="http://schemas.microsoft.com/office/powerpoint/2010/main" val="3264168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BTB </a:t>
            </a:r>
            <a:r>
              <a:rPr kumimoji="1" lang="ja-JP" altLang="en-US" dirty="0" smtClean="0"/>
              <a:t>による予測（分岐命令の場合）</a:t>
            </a:r>
            <a:endParaRPr kumimoji="1" lang="ja-JP" altLang="en-US" dirty="0"/>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smtClean="0"/>
              <a:t>0x4008 </a:t>
            </a:r>
            <a:r>
              <a:rPr kumimoji="1" lang="ja-JP" altLang="en-US" dirty="0" smtClean="0"/>
              <a:t>にある </a:t>
            </a:r>
            <a:r>
              <a:rPr kumimoji="1" lang="en-US" altLang="ja-JP" dirty="0" err="1" smtClean="0"/>
              <a:t>bne</a:t>
            </a:r>
            <a:r>
              <a:rPr kumimoji="1" lang="en-US" altLang="ja-JP" dirty="0" smtClean="0"/>
              <a:t> </a:t>
            </a:r>
            <a:r>
              <a:rPr kumimoji="1" lang="ja-JP" altLang="en-US" dirty="0" smtClean="0"/>
              <a:t>をフェッチした場合，</a:t>
            </a:r>
            <a:endParaRPr kumimoji="1" lang="en-US" altLang="ja-JP" dirty="0" smtClean="0"/>
          </a:p>
          <a:p>
            <a:pPr marL="817200" lvl="1" indent="-457200">
              <a:buFont typeface="+mj-lt"/>
              <a:buAutoNum type="arabicPeriod"/>
            </a:pPr>
            <a:r>
              <a:rPr kumimoji="1" lang="en-US" altLang="ja-JP" dirty="0" smtClean="0"/>
              <a:t>0x4008 </a:t>
            </a:r>
            <a:r>
              <a:rPr kumimoji="1" lang="ja-JP" altLang="en-US" dirty="0" smtClean="0"/>
              <a:t>の下位の </a:t>
            </a:r>
            <a:r>
              <a:rPr kumimoji="1" lang="en-US" altLang="ja-JP" dirty="0" smtClean="0"/>
              <a:t>8 </a:t>
            </a:r>
            <a:r>
              <a:rPr kumimoji="1" lang="ja-JP" altLang="en-US" dirty="0" smtClean="0"/>
              <a:t>を取り出し，</a:t>
            </a:r>
            <a:r>
              <a:rPr kumimoji="1" lang="en-US" altLang="ja-JP" dirty="0" smtClean="0"/>
              <a:t>BTB </a:t>
            </a:r>
            <a:r>
              <a:rPr kumimoji="1" lang="ja-JP" altLang="en-US" dirty="0" smtClean="0"/>
              <a:t>の８番エントリにアクセス</a:t>
            </a:r>
            <a:endParaRPr kumimoji="1" lang="en-US" altLang="ja-JP" dirty="0" smtClean="0"/>
          </a:p>
          <a:p>
            <a:pPr marL="817200" lvl="1" indent="-457200">
              <a:buFont typeface="+mj-lt"/>
              <a:buAutoNum type="arabicPeriod"/>
            </a:pPr>
            <a:r>
              <a:rPr kumimoji="1" lang="ja-JP" altLang="en-US" dirty="0" smtClean="0"/>
              <a:t>得られた </a:t>
            </a:r>
            <a:r>
              <a:rPr kumimoji="1" lang="en-US" altLang="ja-JP" dirty="0" smtClean="0"/>
              <a:t>tag </a:t>
            </a:r>
            <a:r>
              <a:rPr kumimoji="1" lang="ja-JP" altLang="en-US" dirty="0" smtClean="0"/>
              <a:t>と </a:t>
            </a:r>
            <a:r>
              <a:rPr kumimoji="1" lang="en-US" altLang="ja-JP" dirty="0" smtClean="0"/>
              <a:t>PC </a:t>
            </a:r>
            <a:r>
              <a:rPr kumimoji="1" lang="ja-JP" altLang="en-US" dirty="0" smtClean="0"/>
              <a:t>の上位の </a:t>
            </a:r>
            <a:r>
              <a:rPr kumimoji="1" lang="en-US" altLang="ja-JP" dirty="0" smtClean="0"/>
              <a:t>0x400 </a:t>
            </a:r>
            <a:r>
              <a:rPr kumimoji="1" lang="ja-JP" altLang="en-US" dirty="0" smtClean="0"/>
              <a:t>が一致したのでヒット</a:t>
            </a:r>
            <a:endParaRPr kumimoji="1" lang="en-US" altLang="ja-JP" dirty="0" smtClean="0"/>
          </a:p>
          <a:p>
            <a:pPr marL="817200" lvl="1" indent="-457200">
              <a:buFont typeface="+mj-lt"/>
              <a:buAutoNum type="arabicPeriod"/>
            </a:pPr>
            <a:r>
              <a:rPr kumimoji="1" lang="en-US" altLang="ja-JP" dirty="0" smtClean="0"/>
              <a:t>0x4008 </a:t>
            </a:r>
            <a:r>
              <a:rPr kumimoji="1" lang="ja-JP" altLang="en-US" dirty="0" smtClean="0"/>
              <a:t>は分岐命令で，そのターゲットは </a:t>
            </a:r>
            <a:r>
              <a:rPr kumimoji="1" lang="en-US" altLang="ja-JP" dirty="0" smtClean="0"/>
              <a:t>0x4180 </a:t>
            </a:r>
            <a:r>
              <a:rPr kumimoji="1" lang="ja-JP" altLang="en-US" dirty="0" smtClean="0"/>
              <a:t>と予測</a:t>
            </a:r>
            <a:endParaRPr kumimoji="1" lang="ja-JP" altLang="en-US" dirty="0"/>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smtClean="0">
                <a:solidFill>
                  <a:schemeClr val="accent3">
                    <a:lumMod val="75000"/>
                  </a:schemeClr>
                </a:solidFill>
                <a:latin typeface="MeiryoKe_PGothic" pitchFamily="50" charset="-128"/>
                <a:ea typeface="MeiryoKe_PGothic" pitchFamily="50" charset="-128"/>
              </a:rPr>
              <a:t>8</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smtClean="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PC</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smtClean="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smtClean="0">
                <a:solidFill>
                  <a:schemeClr val="accent2"/>
                </a:solidFill>
                <a:latin typeface="MeiryoKe_PGothic" pitchFamily="50" charset="-128"/>
                <a:ea typeface="MeiryoKe_PGothic" pitchFamily="50" charset="-128"/>
              </a:rPr>
              <a:t>4180</a:t>
            </a:r>
            <a:endParaRPr lang="ja-JP" altLang="en-US" b="1" dirty="0">
              <a:solidFill>
                <a:schemeClr val="accent2"/>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951982"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BTB hit!</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accent2"/>
                </a:solidFill>
                <a:latin typeface="MeiryoKe_PGothic" pitchFamily="50" charset="-128"/>
                <a:ea typeface="MeiryoKe_PGothic" pitchFamily="50" charset="-128"/>
              </a:rPr>
              <a:t>4180</a:t>
            </a:r>
            <a:endParaRPr lang="en-US" altLang="ja-JP" dirty="0">
              <a:solidFill>
                <a:schemeClr val="accent2"/>
              </a:solidFill>
              <a:latin typeface="MeiryoKe_PGothic" pitchFamily="50" charset="-128"/>
              <a:ea typeface="MeiryoKe_PGothic" pitchFamily="50" charset="-128"/>
            </a:endParaRPr>
          </a:p>
        </p:txBody>
      </p:sp>
      <p:sp>
        <p:nvSpPr>
          <p:cNvPr id="36" name="正方形/長方形 35"/>
          <p:cNvSpPr/>
          <p:nvPr/>
        </p:nvSpPr>
        <p:spPr bwMode="auto">
          <a:xfrm>
            <a:off x="10268" y="2438989"/>
            <a:ext cx="1260014" cy="1710019"/>
          </a:xfrm>
          <a:prstGeom prst="rect">
            <a:avLst/>
          </a:prstGeom>
          <a:solidFill>
            <a:schemeClr val="bg1"/>
          </a:solidFill>
          <a:ln w="1270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b="1" dirty="0" smtClean="0">
                <a:solidFill>
                  <a:schemeClr val="accent5"/>
                </a:solidFill>
                <a:latin typeface="Arial Narrow" panose="020B0606020202030204" pitchFamily="34" charset="0"/>
              </a:rPr>
              <a:t>0x400</a:t>
            </a:r>
            <a:r>
              <a:rPr lang="en-US" altLang="ja-JP" b="1" dirty="0" smtClean="0">
                <a:solidFill>
                  <a:schemeClr val="accent3">
                    <a:lumMod val="75000"/>
                  </a:schemeClr>
                </a:solidFill>
                <a:latin typeface="Arial Narrow" panose="020B0606020202030204" pitchFamily="34" charset="0"/>
              </a:rPr>
              <a:t>8</a:t>
            </a:r>
            <a:r>
              <a:rPr lang="en-US" altLang="ja-JP" dirty="0" smtClean="0">
                <a:solidFill>
                  <a:schemeClr val="tx1">
                    <a:lumMod val="75000"/>
                    <a:lumOff val="25000"/>
                  </a:schemeClr>
                </a:solidFill>
                <a:latin typeface="Arial Narrow" panose="020B0606020202030204" pitchFamily="34" charset="0"/>
              </a:rPr>
              <a:t>  </a:t>
            </a:r>
            <a:r>
              <a:rPr lang="en-US" altLang="ja-JP" dirty="0" err="1" smtClean="0">
                <a:solidFill>
                  <a:schemeClr val="tx1">
                    <a:lumMod val="75000"/>
                    <a:lumOff val="25000"/>
                  </a:schemeClr>
                </a:solidFill>
                <a:latin typeface="Arial Narrow" panose="020B0606020202030204" pitchFamily="34" charset="0"/>
              </a:rPr>
              <a:t>bne</a:t>
            </a:r>
            <a:r>
              <a:rPr lang="en-US" altLang="ja-JP" dirty="0" smtClean="0">
                <a:solidFill>
                  <a:schemeClr val="tx1">
                    <a:lumMod val="75000"/>
                    <a:lumOff val="25000"/>
                  </a:schemeClr>
                </a:solidFill>
                <a:latin typeface="Arial Narrow" panose="020B0606020202030204" pitchFamily="34" charset="0"/>
              </a:rPr>
              <a:t> x1,x2,</a:t>
            </a:r>
            <a:r>
              <a:rPr lang="en-US" altLang="ja-JP" b="1" dirty="0" smtClean="0">
                <a:solidFill>
                  <a:schemeClr val="accent2"/>
                </a:solidFill>
                <a:latin typeface="Arial Narrow" panose="020B0606020202030204" pitchFamily="34" charset="0"/>
              </a:rPr>
              <a:t>0x4180</a:t>
            </a:r>
          </a:p>
          <a:p>
            <a:pPr>
              <a:lnSpc>
                <a:spcPct val="80000"/>
              </a:lnSpc>
            </a:pPr>
            <a:r>
              <a:rPr lang="en-US" altLang="ja-JP" dirty="0" smtClean="0">
                <a:solidFill>
                  <a:schemeClr val="tx1">
                    <a:lumMod val="75000"/>
                    <a:lumOff val="25000"/>
                  </a:schemeClr>
                </a:solidFill>
                <a:latin typeface="Arial Narrow" panose="020B0606020202030204" pitchFamily="34" charset="0"/>
              </a:rPr>
              <a:t>0x400c  add ...</a:t>
            </a:r>
          </a:p>
          <a:p>
            <a:pPr>
              <a:lnSpc>
                <a:spcPct val="80000"/>
              </a:lnSpc>
            </a:pPr>
            <a:r>
              <a:rPr lang="en-US" altLang="ja-JP" dirty="0" smtClean="0">
                <a:solidFill>
                  <a:schemeClr val="tx1">
                    <a:lumMod val="75000"/>
                    <a:lumOff val="25000"/>
                  </a:schemeClr>
                </a:solidFill>
                <a:latin typeface="Arial Narrow" panose="020B0606020202030204" pitchFamily="34" charset="0"/>
              </a:rPr>
              <a:t> ...         ...</a:t>
            </a:r>
          </a:p>
          <a:p>
            <a:pPr>
              <a:lnSpc>
                <a:spcPct val="80000"/>
              </a:lnSpc>
            </a:pPr>
            <a:r>
              <a:rPr lang="en-US" altLang="ja-JP" dirty="0" smtClean="0">
                <a:solidFill>
                  <a:schemeClr val="accent2"/>
                </a:solidFill>
                <a:latin typeface="Arial Narrow" panose="020B0606020202030204" pitchFamily="34" charset="0"/>
              </a:rPr>
              <a:t>0x4180</a:t>
            </a:r>
            <a:r>
              <a:rPr lang="en-US" altLang="ja-JP" dirty="0" smtClean="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smtClean="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smtClean="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smtClean="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smtClean="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smtClean="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smtClean="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267380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BTB </a:t>
            </a:r>
            <a:r>
              <a:rPr kumimoji="1" lang="ja-JP" altLang="en-US" dirty="0" smtClean="0"/>
              <a:t>による予測（分岐以外の場合）</a:t>
            </a:r>
            <a:endParaRPr kumimoji="1" lang="ja-JP" altLang="en-US" dirty="0"/>
          </a:p>
        </p:txBody>
      </p:sp>
      <p:sp>
        <p:nvSpPr>
          <p:cNvPr id="3" name="テキスト プレースホルダー 2"/>
          <p:cNvSpPr>
            <a:spLocks noGrp="1"/>
          </p:cNvSpPr>
          <p:nvPr>
            <p:ph type="body" sz="quarter" idx="10"/>
          </p:nvPr>
        </p:nvSpPr>
        <p:spPr>
          <a:xfrm>
            <a:off x="161951" y="5679025"/>
            <a:ext cx="8280092" cy="359697"/>
          </a:xfrm>
        </p:spPr>
        <p:txBody>
          <a:bodyPr/>
          <a:lstStyle/>
          <a:p>
            <a:r>
              <a:rPr kumimoji="1" lang="en-US" altLang="ja-JP" dirty="0" smtClean="0"/>
              <a:t>0x400c </a:t>
            </a:r>
            <a:r>
              <a:rPr kumimoji="1" lang="ja-JP" altLang="en-US" dirty="0" smtClean="0"/>
              <a:t>にある </a:t>
            </a:r>
            <a:r>
              <a:rPr kumimoji="1" lang="en-US" altLang="ja-JP" dirty="0" smtClean="0"/>
              <a:t>add </a:t>
            </a:r>
            <a:r>
              <a:rPr kumimoji="1" lang="ja-JP" altLang="en-US" dirty="0" smtClean="0"/>
              <a:t>をフェッチした場合，</a:t>
            </a:r>
            <a:endParaRPr kumimoji="1" lang="en-US" altLang="ja-JP" dirty="0" smtClean="0"/>
          </a:p>
          <a:p>
            <a:pPr marL="817200" lvl="1" indent="-457200">
              <a:buFont typeface="+mj-lt"/>
              <a:buAutoNum type="arabicPeriod"/>
            </a:pPr>
            <a:r>
              <a:rPr kumimoji="1" lang="en-US" altLang="ja-JP" dirty="0" smtClean="0"/>
              <a:t>0x400c </a:t>
            </a:r>
            <a:r>
              <a:rPr kumimoji="1" lang="ja-JP" altLang="en-US" dirty="0" smtClean="0"/>
              <a:t>の下位の </a:t>
            </a:r>
            <a:r>
              <a:rPr kumimoji="1" lang="en-US" altLang="ja-JP" dirty="0" smtClean="0"/>
              <a:t>c </a:t>
            </a:r>
            <a:r>
              <a:rPr kumimoji="1" lang="ja-JP" altLang="en-US" dirty="0" smtClean="0"/>
              <a:t>を取り出し，</a:t>
            </a:r>
            <a:r>
              <a:rPr kumimoji="1" lang="en-US" altLang="ja-JP" dirty="0" smtClean="0"/>
              <a:t>BTB </a:t>
            </a:r>
            <a:r>
              <a:rPr kumimoji="1" lang="ja-JP" altLang="en-US" dirty="0" smtClean="0"/>
              <a:t>の </a:t>
            </a:r>
            <a:r>
              <a:rPr kumimoji="1" lang="en-US" altLang="ja-JP" dirty="0" smtClean="0"/>
              <a:t>c </a:t>
            </a:r>
            <a:r>
              <a:rPr kumimoji="1" lang="ja-JP" altLang="en-US" dirty="0" smtClean="0"/>
              <a:t>番エントリにアクセス</a:t>
            </a:r>
            <a:endParaRPr kumimoji="1" lang="en-US" altLang="ja-JP" dirty="0" smtClean="0"/>
          </a:p>
          <a:p>
            <a:pPr marL="817200" lvl="1" indent="-457200">
              <a:buFont typeface="+mj-lt"/>
              <a:buAutoNum type="arabicPeriod"/>
            </a:pPr>
            <a:r>
              <a:rPr kumimoji="1" lang="ja-JP" altLang="en-US" dirty="0" smtClean="0"/>
              <a:t>得られた </a:t>
            </a:r>
            <a:r>
              <a:rPr kumimoji="1" lang="en-US" altLang="ja-JP" dirty="0" smtClean="0"/>
              <a:t>tag </a:t>
            </a:r>
            <a:r>
              <a:rPr kumimoji="1" lang="ja-JP" altLang="en-US" dirty="0" smtClean="0"/>
              <a:t>と </a:t>
            </a:r>
            <a:r>
              <a:rPr kumimoji="1" lang="en-US" altLang="ja-JP" dirty="0" smtClean="0"/>
              <a:t>PC </a:t>
            </a:r>
            <a:r>
              <a:rPr kumimoji="1" lang="ja-JP" altLang="en-US" dirty="0" smtClean="0"/>
              <a:t>の上位が不一致なのでミス</a:t>
            </a:r>
            <a:endParaRPr kumimoji="1" lang="en-US" altLang="ja-JP" dirty="0" smtClean="0"/>
          </a:p>
          <a:p>
            <a:pPr marL="817200" lvl="1" indent="-457200">
              <a:buFont typeface="+mj-lt"/>
              <a:buAutoNum type="arabicPeriod"/>
            </a:pPr>
            <a:r>
              <a:rPr kumimoji="1" lang="en-US" altLang="ja-JP" dirty="0" smtClean="0"/>
              <a:t>0x400c </a:t>
            </a:r>
            <a:r>
              <a:rPr kumimoji="1" lang="ja-JP" altLang="en-US" dirty="0" smtClean="0"/>
              <a:t>は分岐命令ではないと予測</a:t>
            </a:r>
            <a:endParaRPr kumimoji="1" lang="ja-JP" altLang="en-US" dirty="0"/>
          </a:p>
        </p:txBody>
      </p:sp>
      <p:sp>
        <p:nvSpPr>
          <p:cNvPr id="5" name="Rectangle 13"/>
          <p:cNvSpPr>
            <a:spLocks noChangeArrowheads="1"/>
          </p:cNvSpPr>
          <p:nvPr/>
        </p:nvSpPr>
        <p:spPr bwMode="auto">
          <a:xfrm>
            <a:off x="3311833" y="1358977"/>
            <a:ext cx="720725"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smtClean="0">
                <a:solidFill>
                  <a:schemeClr val="accent3">
                    <a:lumMod val="75000"/>
                  </a:schemeClr>
                </a:solidFill>
                <a:latin typeface="MeiryoKe_PGothic" pitchFamily="50" charset="-128"/>
                <a:ea typeface="MeiryoKe_PGothic" pitchFamily="50" charset="-128"/>
              </a:rPr>
              <a:t>C</a:t>
            </a:r>
            <a:endParaRPr lang="ja-JP" altLang="en-US" b="1" dirty="0">
              <a:solidFill>
                <a:schemeClr val="accent3">
                  <a:lumMod val="75000"/>
                </a:schemeClr>
              </a:solidFill>
              <a:latin typeface="MeiryoKe_PGothic" pitchFamily="50" charset="-128"/>
              <a:ea typeface="MeiryoKe_PGothic" pitchFamily="50" charset="-128"/>
            </a:endParaRPr>
          </a:p>
        </p:txBody>
      </p:sp>
      <p:sp>
        <p:nvSpPr>
          <p:cNvPr id="6" name="Rectangle 89"/>
          <p:cNvSpPr>
            <a:spLocks noChangeArrowheads="1"/>
          </p:cNvSpPr>
          <p:nvPr/>
        </p:nvSpPr>
        <p:spPr bwMode="auto">
          <a:xfrm>
            <a:off x="1871970" y="1358977"/>
            <a:ext cx="14398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b="1" dirty="0" smtClean="0">
                <a:solidFill>
                  <a:schemeClr val="accent5"/>
                </a:solidFill>
                <a:latin typeface="MeiryoKe_PGothic" pitchFamily="50" charset="-128"/>
                <a:ea typeface="MeiryoKe_PGothic" pitchFamily="50" charset="-128"/>
              </a:rPr>
              <a:t>400</a:t>
            </a:r>
            <a:endParaRPr lang="ja-JP" altLang="en-US" b="1" dirty="0">
              <a:solidFill>
                <a:schemeClr val="accent5"/>
              </a:solidFill>
              <a:latin typeface="MeiryoKe_PGothic" pitchFamily="50" charset="-128"/>
              <a:ea typeface="MeiryoKe_PGothic" pitchFamily="50" charset="-128"/>
            </a:endParaRPr>
          </a:p>
        </p:txBody>
      </p:sp>
      <p:sp>
        <p:nvSpPr>
          <p:cNvPr id="7" name="Rectangle 128"/>
          <p:cNvSpPr>
            <a:spLocks noChangeArrowheads="1"/>
          </p:cNvSpPr>
          <p:nvPr/>
        </p:nvSpPr>
        <p:spPr bwMode="auto">
          <a:xfrm>
            <a:off x="1871970" y="1000202"/>
            <a:ext cx="2339975" cy="31432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PC</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8" name="Rectangle 154"/>
          <p:cNvSpPr>
            <a:spLocks noChangeArrowheads="1"/>
          </p:cNvSpPr>
          <p:nvPr/>
        </p:nvSpPr>
        <p:spPr bwMode="auto">
          <a:xfrm>
            <a:off x="5113645" y="1360564"/>
            <a:ext cx="3328398" cy="2608442"/>
          </a:xfrm>
          <a:prstGeom prst="rect">
            <a:avLst/>
          </a:prstGeom>
          <a:ln>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0" name="AutoShape 194"/>
          <p:cNvCxnSpPr>
            <a:cxnSpLocks noChangeShapeType="1"/>
            <a:endCxn id="5" idx="2"/>
          </p:cNvCxnSpPr>
          <p:nvPr/>
        </p:nvCxnSpPr>
        <p:spPr bwMode="auto">
          <a:xfrm flipV="1">
            <a:off x="3672195" y="1719339"/>
            <a:ext cx="0" cy="720725"/>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1" name="Line 70"/>
          <p:cNvSpPr>
            <a:spLocks noChangeShapeType="1"/>
          </p:cNvSpPr>
          <p:nvPr/>
        </p:nvSpPr>
        <p:spPr bwMode="auto">
          <a:xfrm flipV="1">
            <a:off x="3672708" y="2438989"/>
            <a:ext cx="989294" cy="1690"/>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12" name="Line 97"/>
          <p:cNvSpPr>
            <a:spLocks noChangeShapeType="1"/>
          </p:cNvSpPr>
          <p:nvPr/>
        </p:nvSpPr>
        <p:spPr bwMode="auto">
          <a:xfrm flipV="1">
            <a:off x="2520566" y="4419217"/>
            <a:ext cx="1619250" cy="1587"/>
          </a:xfrm>
          <a:prstGeom prst="line">
            <a:avLst/>
          </a:prstGeom>
          <a:noFill/>
          <a:ln w="38100">
            <a:solidFill>
              <a:schemeClr val="tx1">
                <a:lumMod val="75000"/>
                <a:lumOff val="25000"/>
              </a:schemeClr>
            </a:solidFill>
            <a:round/>
            <a:headEnd type="none" w="med" len="med"/>
            <a:tailEnd type="triangle" w="med" len="me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cxnSp>
        <p:nvCxnSpPr>
          <p:cNvPr id="14" name="AutoShape 164"/>
          <p:cNvCxnSpPr>
            <a:cxnSpLocks noChangeShapeType="1"/>
          </p:cNvCxnSpPr>
          <p:nvPr/>
        </p:nvCxnSpPr>
        <p:spPr bwMode="auto">
          <a:xfrm rot="5400000">
            <a:off x="4931999" y="3511572"/>
            <a:ext cx="468000" cy="1368000"/>
          </a:xfrm>
          <a:prstGeom prst="bentConnector2">
            <a:avLst/>
          </a:prstGeom>
          <a:ln>
            <a:solidFill>
              <a:schemeClr val="tx1">
                <a:lumMod val="75000"/>
                <a:lumOff val="25000"/>
              </a:schemeClr>
            </a:solidFill>
            <a:headEnd/>
            <a:tailEnd type="triangle" w="med" len="med"/>
          </a:ln>
        </p:spPr>
        <p:style>
          <a:lnRef idx="3">
            <a:schemeClr val="dk1"/>
          </a:lnRef>
          <a:fillRef idx="0">
            <a:schemeClr val="dk1"/>
          </a:fillRef>
          <a:effectRef idx="2">
            <a:schemeClr val="dk1"/>
          </a:effectRef>
          <a:fontRef idx="minor">
            <a:schemeClr val="tx1"/>
          </a:fontRef>
        </p:style>
      </p:cxnSp>
      <p:cxnSp>
        <p:nvCxnSpPr>
          <p:cNvPr id="15" name="AutoShape 192"/>
          <p:cNvCxnSpPr>
            <a:cxnSpLocks noChangeShapeType="1"/>
          </p:cNvCxnSpPr>
          <p:nvPr/>
        </p:nvCxnSpPr>
        <p:spPr bwMode="auto">
          <a:xfrm>
            <a:off x="2520566" y="1718879"/>
            <a:ext cx="0" cy="2700338"/>
          </a:xfrm>
          <a:prstGeom prst="straightConnector1">
            <a:avLst/>
          </a:prstGeom>
          <a:ln>
            <a:solidFill>
              <a:schemeClr val="tx1">
                <a:lumMod val="75000"/>
                <a:lumOff val="25000"/>
              </a:schemeClr>
            </a:solidFill>
            <a:headEnd/>
            <a:tailEnd/>
          </a:ln>
        </p:spPr>
        <p:style>
          <a:lnRef idx="3">
            <a:schemeClr val="dk1"/>
          </a:lnRef>
          <a:fillRef idx="0">
            <a:schemeClr val="dk1"/>
          </a:fillRef>
          <a:effectRef idx="2">
            <a:schemeClr val="dk1"/>
          </a:effectRef>
          <a:fontRef idx="minor">
            <a:schemeClr val="tx1"/>
          </a:fontRef>
        </p:style>
      </p:cxnSp>
      <p:sp>
        <p:nvSpPr>
          <p:cNvPr id="17" name="Rectangle 195"/>
          <p:cNvSpPr>
            <a:spLocks noChangeArrowheads="1"/>
          </p:cNvSpPr>
          <p:nvPr/>
        </p:nvSpPr>
        <p:spPr bwMode="auto">
          <a:xfrm>
            <a:off x="5112006" y="2438630"/>
            <a:ext cx="1439862" cy="360363"/>
          </a:xfrm>
          <a:prstGeom prst="rect">
            <a:avLst/>
          </a:prstGeom>
          <a:noFill/>
          <a:ln>
            <a:headEnd/>
            <a:tailEnd/>
          </a:ln>
          <a:effectLst/>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smtClean="0">
                <a:solidFill>
                  <a:schemeClr val="tx1">
                    <a:lumMod val="75000"/>
                    <a:lumOff val="25000"/>
                  </a:schemeClr>
                </a:solidFill>
                <a:latin typeface="MeiryoKe_PGothic" pitchFamily="50" charset="-128"/>
                <a:ea typeface="MeiryoKe_PGothic" pitchFamily="50" charset="-128"/>
              </a:rPr>
              <a:t>400</a:t>
            </a:r>
            <a:endParaRPr lang="ja-JP" altLang="en-US" dirty="0">
              <a:solidFill>
                <a:schemeClr val="tx1">
                  <a:lumMod val="75000"/>
                  <a:lumOff val="25000"/>
                </a:schemeClr>
              </a:solidFill>
              <a:latin typeface="MeiryoKe_PGothic" pitchFamily="50" charset="-128"/>
              <a:ea typeface="MeiryoKe_PGothic" pitchFamily="50" charset="-128"/>
            </a:endParaRPr>
          </a:p>
        </p:txBody>
      </p:sp>
      <p:grpSp>
        <p:nvGrpSpPr>
          <p:cNvPr id="32" name="グループ化 31"/>
          <p:cNvGrpSpPr/>
          <p:nvPr/>
        </p:nvGrpSpPr>
        <p:grpSpPr>
          <a:xfrm>
            <a:off x="4122713" y="4240699"/>
            <a:ext cx="360362" cy="360363"/>
            <a:chOff x="2861981" y="4689014"/>
            <a:chExt cx="360362" cy="360363"/>
          </a:xfrm>
        </p:grpSpPr>
        <p:sp>
          <p:nvSpPr>
            <p:cNvPr id="29" name="Oval 93"/>
            <p:cNvSpPr>
              <a:spLocks noChangeArrowheads="1"/>
            </p:cNvSpPr>
            <p:nvPr/>
          </p:nvSpPr>
          <p:spPr bwMode="auto">
            <a:xfrm>
              <a:off x="2861981" y="4689014"/>
              <a:ext cx="360362" cy="360363"/>
            </a:xfrm>
            <a:prstGeom prst="ellipse">
              <a:avLst/>
            </a:prstGeom>
            <a:solidFill>
              <a:srgbClr val="FFFFFF"/>
            </a:solidFill>
            <a:ln w="19050">
              <a:solidFill>
                <a:schemeClr val="tx1">
                  <a:lumMod val="75000"/>
                  <a:lumOff val="25000"/>
                </a:schemeClr>
              </a:solidFill>
              <a:round/>
              <a:headEnd/>
              <a:tailEnd/>
            </a:ln>
            <a:effectLst/>
          </p:spPr>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0" name="Line 120"/>
            <p:cNvSpPr>
              <a:spLocks noChangeShapeType="1"/>
            </p:cNvSpPr>
            <p:nvPr/>
          </p:nvSpPr>
          <p:spPr bwMode="auto">
            <a:xfrm>
              <a:off x="2950881" y="4827127"/>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1" name="Line 121"/>
            <p:cNvSpPr>
              <a:spLocks noChangeShapeType="1"/>
            </p:cNvSpPr>
            <p:nvPr/>
          </p:nvSpPr>
          <p:spPr bwMode="auto">
            <a:xfrm>
              <a:off x="2950881" y="4917614"/>
              <a:ext cx="179387" cy="0"/>
            </a:xfrm>
            <a:prstGeom prst="line">
              <a:avLst/>
            </a:prstGeom>
            <a:noFill/>
            <a:ln w="19050">
              <a:solidFill>
                <a:schemeClr val="tx1">
                  <a:lumMod val="75000"/>
                  <a:lumOff val="25000"/>
                </a:schemeClr>
              </a:solidFill>
              <a:round/>
              <a:headEnd/>
              <a:tailEnd/>
            </a:ln>
            <a:effectLst/>
          </p:spPr>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grpSp>
      <p:sp>
        <p:nvSpPr>
          <p:cNvPr id="33" name="Rectangle 154"/>
          <p:cNvSpPr>
            <a:spLocks noChangeArrowheads="1"/>
          </p:cNvSpPr>
          <p:nvPr/>
        </p:nvSpPr>
        <p:spPr bwMode="auto">
          <a:xfrm>
            <a:off x="5112724" y="1360666"/>
            <a:ext cx="1440016" cy="2608339"/>
          </a:xfrm>
          <a:prstGeom prst="rect">
            <a:avLst/>
          </a:prstGeom>
          <a:noFill/>
          <a:ln w="6350">
            <a:solidFill>
              <a:schemeClr val="tx1">
                <a:lumMod val="75000"/>
                <a:lumOff val="25000"/>
              </a:schemeClr>
            </a:solidFill>
            <a:headEnd/>
            <a:tailEnd/>
          </a:ln>
        </p:spPr>
        <p:style>
          <a:lnRef idx="2">
            <a:schemeClr val="dk1"/>
          </a:lnRef>
          <a:fillRef idx="1">
            <a:schemeClr val="lt1"/>
          </a:fillRef>
          <a:effectRef idx="0">
            <a:schemeClr val="dk1"/>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4" name="Rectangle 195"/>
          <p:cNvSpPr>
            <a:spLocks noChangeArrowheads="1"/>
          </p:cNvSpPr>
          <p:nvPr/>
        </p:nvSpPr>
        <p:spPr bwMode="auto">
          <a:xfrm>
            <a:off x="6552022" y="2438630"/>
            <a:ext cx="1889303" cy="360363"/>
          </a:xfrm>
          <a:prstGeom prst="rect">
            <a:avLst/>
          </a:prstGeom>
          <a:noFill/>
          <a:ln>
            <a:headEnd/>
            <a:tailEnd/>
          </a:ln>
          <a:effectLst/>
        </p:spPr>
        <p:style>
          <a:lnRef idx="1">
            <a:schemeClr val="accent6"/>
          </a:lnRef>
          <a:fillRef idx="2">
            <a:schemeClr val="accent6"/>
          </a:fillRef>
          <a:effectRef idx="1">
            <a:schemeClr val="accent6"/>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smtClean="0">
                <a:solidFill>
                  <a:schemeClr val="tx1">
                    <a:lumMod val="75000"/>
                    <a:lumOff val="25000"/>
                  </a:schemeClr>
                </a:solidFill>
                <a:latin typeface="MeiryoKe_PGothic" pitchFamily="50" charset="-128"/>
                <a:ea typeface="MeiryoKe_PGothic" pitchFamily="50" charset="-128"/>
              </a:rPr>
              <a:t>4180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35" name="Line 70"/>
          <p:cNvSpPr>
            <a:spLocks noChangeShapeType="1"/>
          </p:cNvSpPr>
          <p:nvPr/>
        </p:nvSpPr>
        <p:spPr bwMode="auto">
          <a:xfrm flipH="1">
            <a:off x="7362031" y="3969006"/>
            <a:ext cx="0" cy="1080116"/>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38" name="Line 70"/>
          <p:cNvSpPr>
            <a:spLocks noChangeShapeType="1"/>
          </p:cNvSpPr>
          <p:nvPr/>
        </p:nvSpPr>
        <p:spPr bwMode="auto">
          <a:xfrm>
            <a:off x="4303636" y="4600600"/>
            <a:ext cx="0" cy="450005"/>
          </a:xfrm>
          <a:prstGeom prst="line">
            <a:avLst/>
          </a:prstGeom>
          <a:ln>
            <a:solidFill>
              <a:schemeClr val="tx1">
                <a:lumMod val="75000"/>
                <a:lumOff val="25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txBody>
          <a:bodyP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endParaRPr lang="ja-JP" altLang="en-US" dirty="0">
              <a:latin typeface="MeiryoKe_PGothic" pitchFamily="50" charset="-128"/>
              <a:ea typeface="MeiryoKe_PGothic" pitchFamily="50" charset="-128"/>
            </a:endParaRPr>
          </a:p>
        </p:txBody>
      </p:sp>
      <p:sp>
        <p:nvSpPr>
          <p:cNvPr id="41" name="Rectangle 133"/>
          <p:cNvSpPr>
            <a:spLocks noChangeArrowheads="1"/>
          </p:cNvSpPr>
          <p:nvPr/>
        </p:nvSpPr>
        <p:spPr bwMode="auto">
          <a:xfrm>
            <a:off x="2861981" y="459901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tx1">
                    <a:lumMod val="75000"/>
                    <a:lumOff val="25000"/>
                  </a:schemeClr>
                </a:solidFill>
                <a:latin typeface="MeiryoKe_PGothic" pitchFamily="50" charset="-128"/>
                <a:ea typeface="MeiryoKe_PGothic" pitchFamily="50" charset="-128"/>
              </a:rPr>
              <a:t>BTB miss</a:t>
            </a:r>
            <a:endParaRPr lang="en-US" altLang="ja-JP" dirty="0">
              <a:solidFill>
                <a:schemeClr val="tx1">
                  <a:lumMod val="75000"/>
                  <a:lumOff val="25000"/>
                </a:schemeClr>
              </a:solidFill>
              <a:latin typeface="MeiryoKe_PGothic" pitchFamily="50" charset="-128"/>
              <a:ea typeface="MeiryoKe_PGothic" pitchFamily="50" charset="-128"/>
            </a:endParaRPr>
          </a:p>
        </p:txBody>
      </p:sp>
      <p:sp>
        <p:nvSpPr>
          <p:cNvPr id="42" name="Rectangle 133"/>
          <p:cNvSpPr>
            <a:spLocks noChangeArrowheads="1"/>
          </p:cNvSpPr>
          <p:nvPr/>
        </p:nvSpPr>
        <p:spPr bwMode="auto">
          <a:xfrm>
            <a:off x="6642023" y="5049018"/>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smtClean="0">
                <a:solidFill>
                  <a:schemeClr val="accent2"/>
                </a:solidFill>
                <a:latin typeface="MeiryoKe_PGothic" pitchFamily="50" charset="-128"/>
                <a:ea typeface="MeiryoKe_PGothic" pitchFamily="50" charset="-128"/>
              </a:rPr>
              <a:t>ff80</a:t>
            </a:r>
            <a:endParaRPr lang="en-US" altLang="ja-JP" dirty="0">
              <a:solidFill>
                <a:schemeClr val="accent2"/>
              </a:solidFill>
              <a:latin typeface="MeiryoKe_PGothic" pitchFamily="50" charset="-128"/>
              <a:ea typeface="MeiryoKe_PGothic" pitchFamily="50" charset="-128"/>
            </a:endParaRPr>
          </a:p>
        </p:txBody>
      </p:sp>
      <p:sp>
        <p:nvSpPr>
          <p:cNvPr id="36" name="正方形/長方形 35"/>
          <p:cNvSpPr/>
          <p:nvPr/>
        </p:nvSpPr>
        <p:spPr bwMode="auto">
          <a:xfrm>
            <a:off x="10267" y="2438990"/>
            <a:ext cx="2491709" cy="1080012"/>
          </a:xfrm>
          <a:prstGeom prst="rect">
            <a:avLst/>
          </a:prstGeom>
          <a:solidFill>
            <a:schemeClr val="bg1"/>
          </a:solidFill>
          <a:ln w="1270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smtClean="0">
                <a:solidFill>
                  <a:schemeClr val="tx1">
                    <a:lumMod val="75000"/>
                    <a:lumOff val="25000"/>
                  </a:schemeClr>
                </a:solidFill>
                <a:latin typeface="Arial Narrow" panose="020B0606020202030204" pitchFamily="34" charset="0"/>
              </a:rPr>
              <a:t>0x4008  </a:t>
            </a:r>
            <a:r>
              <a:rPr lang="en-US" altLang="ja-JP" dirty="0" err="1" smtClean="0">
                <a:solidFill>
                  <a:schemeClr val="tx1">
                    <a:lumMod val="75000"/>
                    <a:lumOff val="25000"/>
                  </a:schemeClr>
                </a:solidFill>
                <a:latin typeface="Arial Narrow" panose="020B0606020202030204" pitchFamily="34" charset="0"/>
              </a:rPr>
              <a:t>bne</a:t>
            </a:r>
            <a:r>
              <a:rPr lang="en-US" altLang="ja-JP" dirty="0" smtClean="0">
                <a:solidFill>
                  <a:schemeClr val="tx1">
                    <a:lumMod val="75000"/>
                    <a:lumOff val="25000"/>
                  </a:schemeClr>
                </a:solidFill>
                <a:latin typeface="Arial Narrow" panose="020B0606020202030204" pitchFamily="34" charset="0"/>
              </a:rPr>
              <a:t> x1,x2,0x4180</a:t>
            </a:r>
          </a:p>
          <a:p>
            <a:pPr>
              <a:lnSpc>
                <a:spcPct val="80000"/>
              </a:lnSpc>
            </a:pPr>
            <a:r>
              <a:rPr lang="en-US" altLang="ja-JP" b="1" dirty="0" smtClean="0">
                <a:solidFill>
                  <a:schemeClr val="accent5"/>
                </a:solidFill>
                <a:latin typeface="Arial Narrow" panose="020B0606020202030204" pitchFamily="34" charset="0"/>
              </a:rPr>
              <a:t>0x400</a:t>
            </a:r>
            <a:r>
              <a:rPr lang="en-US" altLang="ja-JP" b="1" dirty="0" smtClean="0">
                <a:solidFill>
                  <a:schemeClr val="accent3">
                    <a:lumMod val="75000"/>
                  </a:schemeClr>
                </a:solidFill>
                <a:latin typeface="Arial Narrow" panose="020B0606020202030204" pitchFamily="34" charset="0"/>
              </a:rPr>
              <a:t>c</a:t>
            </a:r>
            <a:r>
              <a:rPr lang="en-US" altLang="ja-JP" dirty="0" smtClean="0">
                <a:solidFill>
                  <a:schemeClr val="tx1">
                    <a:lumMod val="75000"/>
                    <a:lumOff val="25000"/>
                  </a:schemeClr>
                </a:solidFill>
                <a:latin typeface="Arial Narrow" panose="020B0606020202030204" pitchFamily="34" charset="0"/>
              </a:rPr>
              <a:t>  add ...</a:t>
            </a:r>
          </a:p>
          <a:p>
            <a:pPr>
              <a:lnSpc>
                <a:spcPct val="80000"/>
              </a:lnSpc>
            </a:pPr>
            <a:r>
              <a:rPr lang="en-US" altLang="ja-JP" dirty="0" smtClean="0">
                <a:solidFill>
                  <a:schemeClr val="tx1">
                    <a:lumMod val="75000"/>
                    <a:lumOff val="25000"/>
                  </a:schemeClr>
                </a:solidFill>
                <a:latin typeface="Arial Narrow" panose="020B0606020202030204" pitchFamily="34" charset="0"/>
              </a:rPr>
              <a:t> ...         ...</a:t>
            </a:r>
          </a:p>
          <a:p>
            <a:pPr>
              <a:lnSpc>
                <a:spcPct val="80000"/>
              </a:lnSpc>
            </a:pPr>
            <a:r>
              <a:rPr lang="en-US" altLang="ja-JP" dirty="0" smtClean="0">
                <a:solidFill>
                  <a:schemeClr val="tx1">
                    <a:lumMod val="75000"/>
                    <a:lumOff val="25000"/>
                  </a:schemeClr>
                </a:solidFill>
                <a:latin typeface="Arial Narrow" panose="020B0606020202030204" pitchFamily="34" charset="0"/>
              </a:rPr>
              <a:t>0x4180  sub ...</a:t>
            </a:r>
            <a:endParaRPr lang="ja-JP" altLang="en-US" dirty="0">
              <a:solidFill>
                <a:schemeClr val="tx1">
                  <a:lumMod val="75000"/>
                  <a:lumOff val="25000"/>
                </a:schemeClr>
              </a:solidFill>
              <a:latin typeface="Arial Narrow" panose="020B0606020202030204" pitchFamily="34" charset="0"/>
            </a:endParaRPr>
          </a:p>
        </p:txBody>
      </p:sp>
      <p:sp>
        <p:nvSpPr>
          <p:cNvPr id="45" name="正方形/長方形 44"/>
          <p:cNvSpPr/>
          <p:nvPr/>
        </p:nvSpPr>
        <p:spPr bwMode="auto">
          <a:xfrm>
            <a:off x="5112006" y="1358977"/>
            <a:ext cx="3330037" cy="360004"/>
          </a:xfrm>
          <a:prstGeom prst="rect">
            <a:avLst/>
          </a:prstGeom>
          <a:noFill/>
          <a:ln w="6350">
            <a:solidFill>
              <a:schemeClr val="tx1">
                <a:lumMod val="75000"/>
                <a:lumOff val="25000"/>
              </a:schemeClr>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7" name="正方形/長方形 46"/>
          <p:cNvSpPr/>
          <p:nvPr/>
        </p:nvSpPr>
        <p:spPr bwMode="auto">
          <a:xfrm>
            <a:off x="5112006" y="1718981"/>
            <a:ext cx="3330037" cy="360004"/>
          </a:xfrm>
          <a:prstGeom prst="rect">
            <a:avLst/>
          </a:prstGeom>
          <a:noFill/>
          <a:ln w="6350">
            <a:solidFill>
              <a:schemeClr val="tx1">
                <a:lumMod val="75000"/>
                <a:lumOff val="25000"/>
              </a:schemeClr>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48" name="正方形/長方形 47"/>
          <p:cNvSpPr/>
          <p:nvPr/>
        </p:nvSpPr>
        <p:spPr bwMode="auto">
          <a:xfrm>
            <a:off x="5112006" y="2078985"/>
            <a:ext cx="3330037" cy="360004"/>
          </a:xfrm>
          <a:prstGeom prst="rect">
            <a:avLst/>
          </a:prstGeom>
          <a:noFill/>
          <a:ln w="6350">
            <a:solidFill>
              <a:schemeClr val="tx1">
                <a:lumMod val="75000"/>
                <a:lumOff val="25000"/>
              </a:schemeClr>
            </a:solid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endParaRPr lang="ja-JP" altLang="en-US" dirty="0">
              <a:solidFill>
                <a:schemeClr val="tx1">
                  <a:lumMod val="75000"/>
                  <a:lumOff val="25000"/>
                </a:schemeClr>
              </a:solidFill>
              <a:latin typeface="Arial Narrow" panose="020B0606020202030204" pitchFamily="34" charset="0"/>
            </a:endParaRPr>
          </a:p>
        </p:txBody>
      </p:sp>
      <p:sp>
        <p:nvSpPr>
          <p:cNvPr id="50" name="正方形/長方形 49"/>
          <p:cNvSpPr/>
          <p:nvPr/>
        </p:nvSpPr>
        <p:spPr bwMode="auto">
          <a:xfrm>
            <a:off x="4752003" y="1358977"/>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smtClean="0">
                <a:solidFill>
                  <a:schemeClr val="tx1">
                    <a:lumMod val="75000"/>
                    <a:lumOff val="25000"/>
                  </a:schemeClr>
                </a:solidFill>
                <a:latin typeface="Arial Narrow" panose="020B0606020202030204" pitchFamily="34" charset="0"/>
              </a:rPr>
              <a:t>0</a:t>
            </a:r>
            <a:endParaRPr lang="ja-JP" altLang="en-US" sz="2000" dirty="0">
              <a:solidFill>
                <a:schemeClr val="tx1">
                  <a:lumMod val="75000"/>
                  <a:lumOff val="25000"/>
                </a:schemeClr>
              </a:solidFill>
              <a:latin typeface="Arial Narrow" panose="020B0606020202030204" pitchFamily="34" charset="0"/>
            </a:endParaRPr>
          </a:p>
        </p:txBody>
      </p:sp>
      <p:sp>
        <p:nvSpPr>
          <p:cNvPr id="51" name="正方形/長方形 50"/>
          <p:cNvSpPr/>
          <p:nvPr/>
        </p:nvSpPr>
        <p:spPr bwMode="auto">
          <a:xfrm>
            <a:off x="4752002" y="171898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dirty="0" smtClean="0">
                <a:solidFill>
                  <a:schemeClr val="tx1">
                    <a:lumMod val="75000"/>
                    <a:lumOff val="25000"/>
                  </a:schemeClr>
                </a:solidFill>
                <a:latin typeface="Arial Narrow" panose="020B0606020202030204" pitchFamily="34" charset="0"/>
              </a:rPr>
              <a:t>1</a:t>
            </a:r>
            <a:endParaRPr lang="ja-JP" altLang="en-US" sz="2000" dirty="0">
              <a:solidFill>
                <a:schemeClr val="tx1">
                  <a:lumMod val="75000"/>
                  <a:lumOff val="25000"/>
                </a:schemeClr>
              </a:solidFill>
              <a:latin typeface="Arial Narrow" panose="020B0606020202030204" pitchFamily="34" charset="0"/>
            </a:endParaRPr>
          </a:p>
        </p:txBody>
      </p:sp>
      <p:sp>
        <p:nvSpPr>
          <p:cNvPr id="52" name="正方形/長方形 51"/>
          <p:cNvSpPr/>
          <p:nvPr/>
        </p:nvSpPr>
        <p:spPr bwMode="auto">
          <a:xfrm>
            <a:off x="4752002" y="2078985"/>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3" name="正方形/長方形 52"/>
          <p:cNvSpPr/>
          <p:nvPr/>
        </p:nvSpPr>
        <p:spPr bwMode="auto">
          <a:xfrm>
            <a:off x="5652012" y="2078985"/>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4" name="正方形/長方形 53"/>
          <p:cNvSpPr/>
          <p:nvPr/>
        </p:nvSpPr>
        <p:spPr bwMode="auto">
          <a:xfrm>
            <a:off x="7362031" y="2078985"/>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5" name="正方形/長方形 54"/>
          <p:cNvSpPr/>
          <p:nvPr/>
        </p:nvSpPr>
        <p:spPr bwMode="auto">
          <a:xfrm>
            <a:off x="4752002" y="2438989"/>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smtClean="0">
                <a:solidFill>
                  <a:schemeClr val="accent3">
                    <a:lumMod val="75000"/>
                  </a:schemeClr>
                </a:solidFill>
                <a:latin typeface="Arial Narrow" panose="020B0606020202030204" pitchFamily="34" charset="0"/>
              </a:rPr>
              <a:t>8</a:t>
            </a:r>
            <a:endParaRPr lang="ja-JP" altLang="en-US" sz="2000" b="1" dirty="0">
              <a:solidFill>
                <a:schemeClr val="accent3">
                  <a:lumMod val="75000"/>
                </a:schemeClr>
              </a:solidFill>
              <a:latin typeface="Arial Narrow" panose="020B0606020202030204" pitchFamily="34" charset="0"/>
            </a:endParaRPr>
          </a:p>
        </p:txBody>
      </p:sp>
      <p:sp>
        <p:nvSpPr>
          <p:cNvPr id="56" name="正方形/長方形 55"/>
          <p:cNvSpPr/>
          <p:nvPr/>
        </p:nvSpPr>
        <p:spPr bwMode="auto">
          <a:xfrm>
            <a:off x="4752002" y="2798993"/>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7" name="正方形/長方形 56"/>
          <p:cNvSpPr/>
          <p:nvPr/>
        </p:nvSpPr>
        <p:spPr bwMode="auto">
          <a:xfrm>
            <a:off x="5652012" y="2798993"/>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8" name="正方形/長方形 57"/>
          <p:cNvSpPr/>
          <p:nvPr/>
        </p:nvSpPr>
        <p:spPr bwMode="auto">
          <a:xfrm>
            <a:off x="7362031" y="2798993"/>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59" name="Rectangle 195"/>
          <p:cNvSpPr>
            <a:spLocks noChangeArrowheads="1"/>
          </p:cNvSpPr>
          <p:nvPr/>
        </p:nvSpPr>
        <p:spPr bwMode="auto">
          <a:xfrm>
            <a:off x="5112006" y="3158638"/>
            <a:ext cx="14398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smtClean="0">
                <a:solidFill>
                  <a:schemeClr val="tx1">
                    <a:lumMod val="75000"/>
                    <a:lumOff val="25000"/>
                  </a:schemeClr>
                </a:solidFill>
                <a:latin typeface="MeiryoKe_PGothic" pitchFamily="50" charset="-128"/>
                <a:ea typeface="MeiryoKe_PGothic" pitchFamily="50" charset="-128"/>
              </a:rPr>
              <a:t>f88</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0" name="Rectangle 195"/>
          <p:cNvSpPr>
            <a:spLocks noChangeArrowheads="1"/>
          </p:cNvSpPr>
          <p:nvPr/>
        </p:nvSpPr>
        <p:spPr bwMode="auto">
          <a:xfrm>
            <a:off x="6552022" y="3158638"/>
            <a:ext cx="1889303"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a:r>
              <a:rPr lang="en-US" altLang="ja-JP" dirty="0" smtClean="0">
                <a:solidFill>
                  <a:schemeClr val="tx1">
                    <a:lumMod val="75000"/>
                    <a:lumOff val="25000"/>
                  </a:schemeClr>
                </a:solidFill>
                <a:latin typeface="MeiryoKe_PGothic" pitchFamily="50" charset="-128"/>
                <a:ea typeface="MeiryoKe_PGothic" pitchFamily="50" charset="-128"/>
              </a:rPr>
              <a:t>ff80</a:t>
            </a:r>
            <a:endParaRPr lang="ja-JP" altLang="en-US" dirty="0">
              <a:solidFill>
                <a:schemeClr val="tx1">
                  <a:lumMod val="75000"/>
                  <a:lumOff val="25000"/>
                </a:schemeClr>
              </a:solidFill>
              <a:latin typeface="MeiryoKe_PGothic" pitchFamily="50" charset="-128"/>
              <a:ea typeface="MeiryoKe_PGothic" pitchFamily="50" charset="-128"/>
            </a:endParaRPr>
          </a:p>
        </p:txBody>
      </p:sp>
      <p:sp>
        <p:nvSpPr>
          <p:cNvPr id="61" name="正方形/長方形 60"/>
          <p:cNvSpPr/>
          <p:nvPr/>
        </p:nvSpPr>
        <p:spPr bwMode="auto">
          <a:xfrm>
            <a:off x="4752002" y="3158997"/>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sz="2000" b="1" dirty="0" smtClean="0">
                <a:solidFill>
                  <a:schemeClr val="accent3">
                    <a:lumMod val="75000"/>
                  </a:schemeClr>
                </a:solidFill>
                <a:latin typeface="Arial Narrow" panose="020B0606020202030204" pitchFamily="34" charset="0"/>
              </a:rPr>
              <a:t>C</a:t>
            </a:r>
            <a:endParaRPr lang="ja-JP" altLang="en-US" sz="2000" b="1" dirty="0">
              <a:solidFill>
                <a:schemeClr val="accent3">
                  <a:lumMod val="75000"/>
                </a:schemeClr>
              </a:solidFill>
              <a:latin typeface="Arial Narrow" panose="020B0606020202030204" pitchFamily="34" charset="0"/>
            </a:endParaRPr>
          </a:p>
        </p:txBody>
      </p:sp>
      <p:sp>
        <p:nvSpPr>
          <p:cNvPr id="62" name="正方形/長方形 61"/>
          <p:cNvSpPr/>
          <p:nvPr/>
        </p:nvSpPr>
        <p:spPr bwMode="auto">
          <a:xfrm>
            <a:off x="4752002" y="351900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3" name="正方形/長方形 62"/>
          <p:cNvSpPr/>
          <p:nvPr/>
        </p:nvSpPr>
        <p:spPr bwMode="auto">
          <a:xfrm>
            <a:off x="5652012" y="351900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4" name="正方形/長方形 63"/>
          <p:cNvSpPr/>
          <p:nvPr/>
        </p:nvSpPr>
        <p:spPr bwMode="auto">
          <a:xfrm>
            <a:off x="7362031" y="3519001"/>
            <a:ext cx="360004" cy="360004"/>
          </a:xfrm>
          <a:prstGeom prst="rect">
            <a:avLst/>
          </a:prstGeom>
          <a:noFill/>
          <a:ln w="635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lnSpc>
                <a:spcPct val="80000"/>
              </a:lnSpc>
            </a:pPr>
            <a:r>
              <a:rPr lang="en-US" altLang="ja-JP" dirty="0" smtClean="0">
                <a:solidFill>
                  <a:schemeClr val="tx1">
                    <a:lumMod val="75000"/>
                    <a:lumOff val="25000"/>
                  </a:schemeClr>
                </a:solidFill>
                <a:latin typeface="Arial Narrow" panose="020B0606020202030204" pitchFamily="34" charset="0"/>
              </a:rPr>
              <a:t>...</a:t>
            </a:r>
            <a:endParaRPr lang="ja-JP" altLang="en-US" dirty="0">
              <a:solidFill>
                <a:schemeClr val="tx1">
                  <a:lumMod val="75000"/>
                  <a:lumOff val="25000"/>
                </a:schemeClr>
              </a:solidFill>
              <a:latin typeface="Arial Narrow" panose="020B0606020202030204" pitchFamily="34" charset="0"/>
            </a:endParaRPr>
          </a:p>
        </p:txBody>
      </p:sp>
      <p:sp>
        <p:nvSpPr>
          <p:cNvPr id="65" name="Rectangle 132"/>
          <p:cNvSpPr>
            <a:spLocks noChangeArrowheads="1"/>
          </p:cNvSpPr>
          <p:nvPr/>
        </p:nvSpPr>
        <p:spPr bwMode="auto">
          <a:xfrm>
            <a:off x="6552022" y="998973"/>
            <a:ext cx="1890021" cy="358775"/>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taken PC</a:t>
            </a:r>
          </a:p>
        </p:txBody>
      </p:sp>
      <p:sp>
        <p:nvSpPr>
          <p:cNvPr id="66" name="Rectangle 133"/>
          <p:cNvSpPr>
            <a:spLocks noChangeArrowheads="1"/>
          </p:cNvSpPr>
          <p:nvPr/>
        </p:nvSpPr>
        <p:spPr bwMode="auto">
          <a:xfrm>
            <a:off x="5112211" y="998973"/>
            <a:ext cx="1439862" cy="360363"/>
          </a:xfrm>
          <a:prstGeom prst="rect">
            <a:avLst/>
          </a:prstGeom>
          <a:noFill/>
          <a:ln w="12700">
            <a:noFill/>
            <a:miter lim="800000"/>
            <a:headEnd/>
            <a:tailEnd/>
          </a:ln>
          <a:effectLst/>
        </p:spPr>
        <p:txBody>
          <a:bodyPr wrap="none" lIns="93600" tIns="46800" rIns="93600" bIns="46800" anchor="ctr"/>
          <a:lstStyle>
            <a:defPPr>
              <a:defRPr lang="ja-JP"/>
            </a:defPPr>
            <a:lvl1pPr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1pPr>
            <a:lvl2pPr marL="4572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2pPr>
            <a:lvl3pPr marL="9144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3pPr>
            <a:lvl4pPr marL="13716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4pPr>
            <a:lvl5pPr marL="1828800" algn="l" rtl="0" fontAlgn="base">
              <a:spcBef>
                <a:spcPct val="0"/>
              </a:spcBef>
              <a:spcAft>
                <a:spcPct val="0"/>
              </a:spcAft>
              <a:defRPr kumimoji="1" sz="2000"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2000" kern="1200">
                <a:solidFill>
                  <a:schemeClr val="tx1"/>
                </a:solidFill>
                <a:latin typeface="HG丸ｺﾞｼｯｸM-PRO" pitchFamily="50" charset="-128"/>
                <a:ea typeface="HG丸ｺﾞｼｯｸM-PRO" pitchFamily="50" charset="-128"/>
                <a:cs typeface="+mn-cs"/>
              </a:defRPr>
            </a:lvl9pPr>
          </a:lstStyle>
          <a:p>
            <a:pPr algn="ctr" eaLnBrk="0" hangingPunct="0"/>
            <a:r>
              <a:rPr lang="en-US" altLang="ja-JP" dirty="0">
                <a:solidFill>
                  <a:schemeClr val="tx1">
                    <a:lumMod val="75000"/>
                    <a:lumOff val="25000"/>
                  </a:schemeClr>
                </a:solidFill>
                <a:latin typeface="MeiryoKe_PGothic" pitchFamily="50" charset="-128"/>
                <a:ea typeface="MeiryoKe_PGothic" pitchFamily="50" charset="-128"/>
              </a:rPr>
              <a:t>tag</a:t>
            </a:r>
          </a:p>
        </p:txBody>
      </p:sp>
    </p:spTree>
    <p:extLst>
      <p:ext uri="{BB962C8B-B14F-4D97-AF65-F5344CB8AC3E}">
        <p14:creationId xmlns:p14="http://schemas.microsoft.com/office/powerpoint/2010/main" val="4276480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データハザードのマルチスレッディングが遅延スロットの上位互換のように思えました</a:t>
            </a:r>
            <a:r>
              <a:rPr lang="ja-JP" altLang="en-US" dirty="0" smtClean="0"/>
              <a:t>。</a:t>
            </a:r>
            <a:endParaRPr lang="en-US" altLang="ja-JP" dirty="0" smtClean="0"/>
          </a:p>
          <a:p>
            <a:r>
              <a:rPr lang="ja-JP" altLang="en-US" dirty="0"/>
              <a:t>マルチスレッディングの欠点にあまりぴんときませんでした</a:t>
            </a:r>
            <a:r>
              <a:rPr lang="ja-JP" altLang="en-US" dirty="0" smtClean="0"/>
              <a:t>。</a:t>
            </a:r>
          </a:p>
          <a:p>
            <a:r>
              <a:rPr lang="ja-JP" altLang="en-US" dirty="0" smtClean="0"/>
              <a:t>どれも欠点があるのですが、その中でもフォワーディングを選ぶ最大のメリットはなんなのでしょうか？</a:t>
            </a:r>
            <a:endParaRPr lang="en-US" altLang="ja-JP" dirty="0"/>
          </a:p>
        </p:txBody>
      </p:sp>
    </p:spTree>
    <p:extLst>
      <p:ext uri="{BB962C8B-B14F-4D97-AF65-F5344CB8AC3E}">
        <p14:creationId xmlns:p14="http://schemas.microsoft.com/office/powerpoint/2010/main" val="3063487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BTB </a:t>
            </a:r>
            <a:r>
              <a:rPr lang="ja-JP" altLang="en-US" dirty="0" smtClean="0"/>
              <a:t>の特徴</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高速にアクセスする必要がある</a:t>
            </a:r>
            <a:endParaRPr lang="en-US" altLang="ja-JP" dirty="0" smtClean="0"/>
          </a:p>
          <a:p>
            <a:pPr lvl="1"/>
            <a:r>
              <a:rPr lang="ja-JP" altLang="en-US" dirty="0" smtClean="0"/>
              <a:t>１サイクル以内に処理が完結する必要がある</a:t>
            </a:r>
            <a:endParaRPr lang="en-US" altLang="ja-JP" dirty="0" smtClean="0"/>
          </a:p>
          <a:p>
            <a:pPr lvl="1"/>
            <a:r>
              <a:rPr lang="ja-JP" altLang="en-US" dirty="0" smtClean="0"/>
              <a:t>そうしないと，毎サイクル命令フェッチができない</a:t>
            </a:r>
            <a:endParaRPr lang="en-US" altLang="ja-JP" dirty="0" smtClean="0"/>
          </a:p>
          <a:p>
            <a:pPr marL="457200" indent="-457200">
              <a:buFont typeface="+mj-lt"/>
              <a:buAutoNum type="arabicPeriod"/>
            </a:pPr>
            <a:r>
              <a:rPr lang="ja-JP" altLang="en-US" dirty="0" smtClean="0"/>
              <a:t>エントリ数は比較的小さい</a:t>
            </a:r>
            <a:endParaRPr lang="en-US" altLang="ja-JP" dirty="0" smtClean="0"/>
          </a:p>
          <a:p>
            <a:pPr lvl="1"/>
            <a:r>
              <a:rPr lang="ja-JP" altLang="en-US" dirty="0" smtClean="0"/>
              <a:t>最大でも数</a:t>
            </a:r>
            <a:r>
              <a:rPr lang="en-US" altLang="ja-JP" dirty="0" smtClean="0"/>
              <a:t>K</a:t>
            </a:r>
            <a:r>
              <a:rPr lang="ja-JP" altLang="en-US" dirty="0" smtClean="0"/>
              <a:t>エントリ程度</a:t>
            </a:r>
            <a:endParaRPr lang="en-US" altLang="ja-JP" dirty="0" smtClean="0"/>
          </a:p>
          <a:p>
            <a:pPr marL="457200" indent="-457200">
              <a:buFont typeface="+mj-lt"/>
              <a:buAutoNum type="arabicPeriod"/>
            </a:pPr>
            <a:r>
              <a:rPr kumimoji="1" lang="ja-JP" altLang="en-US" dirty="0" smtClean="0"/>
              <a:t>ハッシュ表としては，かなり単純な構造を持つ</a:t>
            </a:r>
            <a:endParaRPr kumimoji="1" lang="en-US" altLang="ja-JP" dirty="0" smtClean="0"/>
          </a:p>
          <a:p>
            <a:pPr lvl="1"/>
            <a:r>
              <a:rPr kumimoji="1" lang="ja-JP" altLang="en-US" dirty="0" smtClean="0"/>
              <a:t>ハッシュ関数は，アドレスの一部を切り出してそのまま使う</a:t>
            </a:r>
            <a:endParaRPr kumimoji="1" lang="en-US" altLang="ja-JP" dirty="0" smtClean="0"/>
          </a:p>
          <a:p>
            <a:pPr lvl="1"/>
            <a:r>
              <a:rPr kumimoji="1" lang="ja-JP" altLang="en-US" dirty="0" smtClean="0"/>
              <a:t>表の各エントリは固定長（古いものは上書きされる）</a:t>
            </a:r>
            <a:endParaRPr kumimoji="1" lang="en-US" altLang="ja-JP" dirty="0" smtClean="0"/>
          </a:p>
        </p:txBody>
      </p:sp>
    </p:spTree>
    <p:extLst>
      <p:ext uri="{BB962C8B-B14F-4D97-AF65-F5344CB8AC3E}">
        <p14:creationId xmlns:p14="http://schemas.microsoft.com/office/powerpoint/2010/main" val="33879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BTB </a:t>
            </a:r>
            <a:r>
              <a:rPr kumimoji="1" lang="ja-JP" altLang="en-US" dirty="0" smtClean="0"/>
              <a:t>の詳細</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階層化された </a:t>
            </a:r>
            <a:r>
              <a:rPr kumimoji="1" lang="en-US" altLang="ja-JP" dirty="0" smtClean="0"/>
              <a:t>BTB </a:t>
            </a:r>
            <a:r>
              <a:rPr kumimoji="1" lang="ja-JP" altLang="en-US" dirty="0" smtClean="0"/>
              <a:t>を持つ場合もある</a:t>
            </a:r>
            <a:endParaRPr kumimoji="1" lang="en-US" altLang="ja-JP" dirty="0" smtClean="0"/>
          </a:p>
          <a:p>
            <a:pPr lvl="1"/>
            <a:r>
              <a:rPr kumimoji="1" lang="en-US" altLang="ja-JP" dirty="0" smtClean="0"/>
              <a:t>AMD Zen</a:t>
            </a:r>
            <a:r>
              <a:rPr kumimoji="1" lang="ja-JP" altLang="en-US" dirty="0" smtClean="0"/>
              <a:t>：</a:t>
            </a:r>
            <a:r>
              <a:rPr kumimoji="1" lang="en-US" altLang="ja-JP" dirty="0" smtClean="0"/>
              <a:t>L1+L2 BTB</a:t>
            </a:r>
          </a:p>
          <a:p>
            <a:pPr lvl="1"/>
            <a:r>
              <a:rPr lang="en-US" altLang="ja-JP" dirty="0" smtClean="0"/>
              <a:t>ARM Cortex A72</a:t>
            </a:r>
            <a:r>
              <a:rPr lang="ja-JP" altLang="en-US" dirty="0" smtClean="0"/>
              <a:t>：</a:t>
            </a:r>
            <a:r>
              <a:rPr lang="en-US" altLang="ja-JP" dirty="0" smtClean="0"/>
              <a:t>64</a:t>
            </a:r>
            <a:r>
              <a:rPr lang="ja-JP" altLang="en-US" dirty="0" smtClean="0"/>
              <a:t>エントリ</a:t>
            </a:r>
            <a:r>
              <a:rPr lang="en-US" altLang="ja-JP" dirty="0" smtClean="0"/>
              <a:t>L1 + 2K</a:t>
            </a:r>
            <a:r>
              <a:rPr lang="ja-JP" altLang="en-US" dirty="0" smtClean="0"/>
              <a:t>エントリ</a:t>
            </a:r>
            <a:r>
              <a:rPr lang="en-US" altLang="ja-JP" dirty="0" smtClean="0"/>
              <a:t>L2 BTB</a:t>
            </a:r>
            <a:endParaRPr kumimoji="1" lang="ja-JP" altLang="en-US" dirty="0"/>
          </a:p>
        </p:txBody>
      </p:sp>
    </p:spTree>
    <p:extLst>
      <p:ext uri="{BB962C8B-B14F-4D97-AF65-F5344CB8AC3E}">
        <p14:creationId xmlns:p14="http://schemas.microsoft.com/office/powerpoint/2010/main" val="2590591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分岐かどうか</a:t>
            </a:r>
            <a:r>
              <a:rPr kumimoji="1" lang="en-US" altLang="ja-JP" dirty="0" smtClean="0"/>
              <a:t>&amp;</a:t>
            </a:r>
            <a:r>
              <a:rPr kumimoji="1" lang="ja-JP" altLang="en-US" dirty="0" smtClean="0"/>
              <a:t>分岐先ターゲット予測のまとめ</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分岐かどうか </a:t>
            </a:r>
            <a:r>
              <a:rPr kumimoji="1" lang="en-US" altLang="ja-JP" dirty="0" smtClean="0"/>
              <a:t>&amp; </a:t>
            </a:r>
            <a:r>
              <a:rPr kumimoji="1" lang="ja-JP" altLang="en-US" dirty="0" smtClean="0"/>
              <a:t>分岐先ターゲットを予測する必要がある</a:t>
            </a:r>
            <a:endParaRPr kumimoji="1" lang="en-US" altLang="ja-JP" dirty="0" smtClean="0"/>
          </a:p>
          <a:p>
            <a:pPr lvl="1"/>
            <a:r>
              <a:rPr kumimoji="1" lang="ja-JP" altLang="en-US" dirty="0" smtClean="0"/>
              <a:t>命令をデコードするまでは，それらがわからない</a:t>
            </a:r>
            <a:endParaRPr kumimoji="1" lang="en-US" altLang="ja-JP" dirty="0" smtClean="0"/>
          </a:p>
          <a:p>
            <a:r>
              <a:rPr kumimoji="1" lang="en-US" altLang="ja-JP" dirty="0" smtClean="0"/>
              <a:t>BTB </a:t>
            </a:r>
            <a:r>
              <a:rPr kumimoji="1" lang="ja-JP" altLang="en-US" dirty="0" smtClean="0"/>
              <a:t>を使った予測</a:t>
            </a:r>
            <a:endParaRPr kumimoji="1" lang="en-US" altLang="ja-JP" dirty="0" smtClean="0"/>
          </a:p>
          <a:p>
            <a:pPr lvl="1"/>
            <a:r>
              <a:rPr lang="en-US" altLang="ja-JP" dirty="0" smtClean="0"/>
              <a:t>BTB</a:t>
            </a:r>
            <a:r>
              <a:rPr lang="ja-JP" altLang="en-US" dirty="0" smtClean="0"/>
              <a:t>：機能的にはハッシュ表</a:t>
            </a:r>
            <a:endParaRPr lang="en-US" altLang="ja-JP" dirty="0" smtClean="0"/>
          </a:p>
          <a:p>
            <a:pPr lvl="2"/>
            <a:r>
              <a:rPr lang="ja-JP" altLang="en-US" dirty="0" smtClean="0"/>
              <a:t>入力：予測対象の </a:t>
            </a:r>
            <a:r>
              <a:rPr lang="en-US" altLang="ja-JP" dirty="0" smtClean="0"/>
              <a:t>PC </a:t>
            </a:r>
          </a:p>
          <a:p>
            <a:pPr lvl="2"/>
            <a:r>
              <a:rPr lang="ja-JP" altLang="en-US" dirty="0" smtClean="0"/>
              <a:t>中身：分岐先ターゲット</a:t>
            </a:r>
            <a:endParaRPr lang="en-US" altLang="ja-JP" dirty="0" smtClean="0"/>
          </a:p>
          <a:p>
            <a:pPr lvl="1"/>
            <a:r>
              <a:rPr lang="ja-JP" altLang="en-US" dirty="0" smtClean="0"/>
              <a:t>フェッチ時は，まず </a:t>
            </a:r>
            <a:r>
              <a:rPr lang="en-US" altLang="ja-JP" dirty="0" smtClean="0"/>
              <a:t>BTB </a:t>
            </a:r>
            <a:r>
              <a:rPr lang="ja-JP" altLang="en-US" dirty="0" smtClean="0"/>
              <a:t>にアクセスして分岐かどうかとターゲットを予測</a:t>
            </a:r>
          </a:p>
        </p:txBody>
      </p:sp>
    </p:spTree>
    <p:extLst>
      <p:ext uri="{BB962C8B-B14F-4D97-AF65-F5344CB8AC3E}">
        <p14:creationId xmlns:p14="http://schemas.microsoft.com/office/powerpoint/2010/main" val="3111368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分岐予測</a:t>
            </a:r>
            <a:endParaRPr kumimoji="1" lang="en-US" altLang="ja-JP" dirty="0" smtClean="0"/>
          </a:p>
          <a:p>
            <a:pPr marL="817200" lvl="1" indent="-457200">
              <a:buFont typeface="+mj-lt"/>
              <a:buAutoNum type="arabicPeriod"/>
            </a:pPr>
            <a:r>
              <a:rPr kumimoji="1" lang="ja-JP" altLang="en-US" dirty="0" smtClean="0"/>
              <a:t>分岐命令かどうか予測</a:t>
            </a:r>
            <a:endParaRPr kumimoji="1" lang="en-US" altLang="ja-JP" dirty="0" smtClean="0"/>
          </a:p>
          <a:p>
            <a:pPr marL="817200" lvl="1" indent="-457200">
              <a:buFont typeface="+mj-lt"/>
              <a:buAutoNum type="arabicPeriod"/>
            </a:pPr>
            <a:r>
              <a:rPr kumimoji="1" lang="ja-JP" altLang="en-US" dirty="0" smtClean="0"/>
              <a:t>分岐先ターゲット予測</a:t>
            </a:r>
            <a:endParaRPr kumimoji="1" lang="en-US" altLang="ja-JP" dirty="0" smtClean="0"/>
          </a:p>
          <a:p>
            <a:pPr marL="817200" lvl="1" indent="-457200">
              <a:buFont typeface="+mj-lt"/>
              <a:buAutoNum type="arabicPeriod"/>
            </a:pPr>
            <a:r>
              <a:rPr kumimoji="1" lang="ja-JP" altLang="en-US" b="1" dirty="0" smtClean="0"/>
              <a:t>分岐方向予測</a:t>
            </a:r>
            <a:endParaRPr kumimoji="1" lang="en-US" altLang="ja-JP" b="1" dirty="0" smtClean="0"/>
          </a:p>
        </p:txBody>
      </p:sp>
    </p:spTree>
    <p:extLst>
      <p:ext uri="{BB962C8B-B14F-4D97-AF65-F5344CB8AC3E}">
        <p14:creationId xmlns:p14="http://schemas.microsoft.com/office/powerpoint/2010/main" val="1803925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分岐方向予測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以降，「分岐予測」と言った場合は「分岐方向予測」の意味に</a:t>
            </a:r>
            <a:endParaRPr kumimoji="1" lang="en-US" altLang="ja-JP" dirty="0" smtClean="0"/>
          </a:p>
          <a:p>
            <a:r>
              <a:rPr kumimoji="1" lang="ja-JP" altLang="en-US" dirty="0" smtClean="0"/>
              <a:t>以下の</a:t>
            </a:r>
            <a:r>
              <a:rPr kumimoji="1" lang="en-US" altLang="ja-JP" dirty="0" smtClean="0"/>
              <a:t>2</a:t>
            </a:r>
            <a:r>
              <a:rPr kumimoji="1" lang="ja-JP" altLang="en-US" dirty="0" err="1" smtClean="0"/>
              <a:t>つに</a:t>
            </a:r>
            <a:r>
              <a:rPr kumimoji="1" lang="ja-JP" altLang="en-US" dirty="0" smtClean="0"/>
              <a:t>大きく分けられる</a:t>
            </a:r>
            <a:endParaRPr lang="en-US" altLang="ja-JP" dirty="0" smtClean="0"/>
          </a:p>
          <a:p>
            <a:pPr marL="817200" lvl="1" indent="-457200">
              <a:buFont typeface="+mj-lt"/>
              <a:buAutoNum type="arabicPeriod"/>
            </a:pPr>
            <a:r>
              <a:rPr kumimoji="1" lang="ja-JP" altLang="en-US" dirty="0" smtClean="0"/>
              <a:t>静的分岐予測</a:t>
            </a:r>
            <a:endParaRPr kumimoji="1" lang="en-US" altLang="ja-JP" dirty="0" smtClean="0"/>
          </a:p>
          <a:p>
            <a:pPr marL="817200" lvl="1" indent="-457200">
              <a:buFont typeface="+mj-lt"/>
              <a:buAutoNum type="arabicPeriod"/>
            </a:pPr>
            <a:r>
              <a:rPr kumimoji="1" lang="ja-JP" altLang="en-US" dirty="0" smtClean="0"/>
              <a:t>動的分岐予測</a:t>
            </a:r>
            <a:endParaRPr kumimoji="1" lang="en-US" altLang="ja-JP" dirty="0" smtClean="0"/>
          </a:p>
        </p:txBody>
      </p:sp>
    </p:spTree>
    <p:extLst>
      <p:ext uri="{BB962C8B-B14F-4D97-AF65-F5344CB8AC3E}">
        <p14:creationId xmlns:p14="http://schemas.microsoft.com/office/powerpoint/2010/main" val="97256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静的分岐と動的分岐</a:t>
            </a:r>
            <a:endParaRPr kumimoji="1" lang="ja-JP" altLang="en-US" dirty="0"/>
          </a:p>
        </p:txBody>
      </p:sp>
      <p:sp>
        <p:nvSpPr>
          <p:cNvPr id="3" name="テキスト プレースホルダー 2"/>
          <p:cNvSpPr>
            <a:spLocks noGrp="1"/>
          </p:cNvSpPr>
          <p:nvPr>
            <p:ph type="body" sz="quarter" idx="10"/>
          </p:nvPr>
        </p:nvSpPr>
        <p:spPr>
          <a:xfrm>
            <a:off x="611956" y="2888994"/>
            <a:ext cx="8280092" cy="3419731"/>
          </a:xfrm>
        </p:spPr>
        <p:txBody>
          <a:bodyPr/>
          <a:lstStyle/>
          <a:p>
            <a:r>
              <a:rPr kumimoji="1" lang="ja-JP" altLang="en-US" dirty="0" smtClean="0"/>
              <a:t>静的分岐：</a:t>
            </a:r>
            <a:endParaRPr kumimoji="1" lang="en-US" altLang="ja-JP" dirty="0" smtClean="0"/>
          </a:p>
          <a:p>
            <a:pPr lvl="1"/>
            <a:r>
              <a:rPr kumimoji="1" lang="ja-JP" altLang="en-US" dirty="0" smtClean="0"/>
              <a:t>プログラム内に書かれている分岐命令のこと</a:t>
            </a:r>
            <a:endParaRPr kumimoji="1" lang="en-US" altLang="ja-JP" dirty="0" smtClean="0"/>
          </a:p>
          <a:p>
            <a:pPr lvl="1"/>
            <a:r>
              <a:rPr kumimoji="1" lang="ja-JP" altLang="en-US" dirty="0" smtClean="0"/>
              <a:t>上のコードでは，１つの静的分岐（</a:t>
            </a:r>
            <a:r>
              <a:rPr kumimoji="1" lang="en-US" altLang="ja-JP" dirty="0" smtClean="0"/>
              <a:t>i3</a:t>
            </a:r>
            <a:r>
              <a:rPr kumimoji="1" lang="ja-JP" altLang="en-US" dirty="0" smtClean="0"/>
              <a:t>）がある</a:t>
            </a:r>
            <a:endParaRPr kumimoji="1" lang="en-US" altLang="ja-JP" dirty="0" smtClean="0"/>
          </a:p>
          <a:p>
            <a:r>
              <a:rPr kumimoji="1" lang="ja-JP" altLang="en-US" dirty="0" smtClean="0"/>
              <a:t>動的分岐：</a:t>
            </a:r>
            <a:endParaRPr kumimoji="1" lang="en-US" altLang="ja-JP" dirty="0" smtClean="0"/>
          </a:p>
          <a:p>
            <a:pPr lvl="1"/>
            <a:r>
              <a:rPr kumimoji="1" lang="ja-JP" altLang="en-US" dirty="0" smtClean="0"/>
              <a:t>実行中に現れる分岐命令のこと</a:t>
            </a:r>
            <a:endParaRPr kumimoji="1" lang="en-US" altLang="ja-JP" dirty="0" smtClean="0"/>
          </a:p>
          <a:p>
            <a:pPr lvl="1"/>
            <a:r>
              <a:rPr kumimoji="1" lang="ja-JP" altLang="en-US" dirty="0" smtClean="0"/>
              <a:t>上のコードが実行された場合，</a:t>
            </a:r>
            <a:r>
              <a:rPr kumimoji="1" lang="en-US" altLang="ja-JP" dirty="0" smtClean="0"/>
              <a:t>i3 </a:t>
            </a:r>
            <a:r>
              <a:rPr kumimoji="1" lang="ja-JP" altLang="en-US" dirty="0" smtClean="0"/>
              <a:t>は </a:t>
            </a:r>
            <a:r>
              <a:rPr kumimoji="1" lang="en-US" altLang="ja-JP" dirty="0" smtClean="0"/>
              <a:t>10 </a:t>
            </a:r>
            <a:r>
              <a:rPr kumimoji="1" lang="ja-JP" altLang="en-US" dirty="0" smtClean="0"/>
              <a:t>回実行される</a:t>
            </a:r>
            <a:endParaRPr kumimoji="1" lang="en-US" altLang="ja-JP" dirty="0" smtClean="0"/>
          </a:p>
          <a:p>
            <a:pPr lvl="1"/>
            <a:r>
              <a:rPr lang="en-US" altLang="ja-JP" dirty="0" smtClean="0"/>
              <a:t>= </a:t>
            </a:r>
            <a:r>
              <a:rPr kumimoji="1" lang="en-US" altLang="ja-JP" dirty="0" smtClean="0"/>
              <a:t>10</a:t>
            </a:r>
            <a:r>
              <a:rPr kumimoji="1" lang="ja-JP" altLang="en-US" dirty="0" smtClean="0"/>
              <a:t>個の動的分岐がある</a:t>
            </a:r>
            <a:endParaRPr kumimoji="1" lang="en-US" altLang="ja-JP" dirty="0" smtClean="0"/>
          </a:p>
          <a:p>
            <a:r>
              <a:rPr kumimoji="1" lang="ja-JP" altLang="en-US" dirty="0" smtClean="0"/>
              <a:t>同様に，静的命令や動的命令という場合もある</a:t>
            </a:r>
            <a:endParaRPr kumimoji="1" lang="ja-JP" altLang="en-US" dirty="0"/>
          </a:p>
        </p:txBody>
      </p:sp>
      <p:sp>
        <p:nvSpPr>
          <p:cNvPr id="4" name="正方形/長方形 3"/>
          <p:cNvSpPr/>
          <p:nvPr/>
        </p:nvSpPr>
        <p:spPr bwMode="auto">
          <a:xfrm>
            <a:off x="1061961" y="1178975"/>
            <a:ext cx="5220058" cy="1440016"/>
          </a:xfrm>
          <a:prstGeom prst="rect">
            <a:avLst/>
          </a:prstGeom>
          <a:solidFill>
            <a:schemeClr val="bg1"/>
          </a:solidFill>
          <a:ln w="12700">
            <a:noFill/>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000" dirty="0" smtClean="0">
                <a:solidFill>
                  <a:schemeClr val="accent3">
                    <a:lumMod val="75000"/>
                  </a:schemeClr>
                </a:solidFill>
                <a:latin typeface="Consolas" panose="020B0609020204030204" pitchFamily="49" charset="0"/>
              </a:rPr>
              <a:t>// 10</a:t>
            </a:r>
            <a:r>
              <a:rPr lang="ja-JP" altLang="en-US" sz="2000" dirty="0" smtClean="0">
                <a:solidFill>
                  <a:schemeClr val="accent3">
                    <a:lumMod val="75000"/>
                  </a:schemeClr>
                </a:solidFill>
                <a:latin typeface="Consolas" panose="020B0609020204030204" pitchFamily="49" charset="0"/>
              </a:rPr>
              <a:t>回まわるループ</a:t>
            </a:r>
            <a:endParaRPr lang="en-US" altLang="ja-JP" sz="2000" dirty="0" smtClean="0">
              <a:solidFill>
                <a:schemeClr val="accent3">
                  <a:lumMod val="75000"/>
                </a:schemeClr>
              </a:solidFill>
              <a:latin typeface="Consolas" panose="020B0609020204030204" pitchFamily="49" charset="0"/>
            </a:endParaRPr>
          </a:p>
          <a:p>
            <a:pPr>
              <a:lnSpc>
                <a:spcPct val="80000"/>
              </a:lnSpc>
            </a:pPr>
            <a:r>
              <a:rPr lang="en-US" altLang="ja-JP" sz="2000" dirty="0" smtClean="0">
                <a:solidFill>
                  <a:schemeClr val="accent1"/>
                </a:solidFill>
                <a:latin typeface="Consolas" panose="020B0609020204030204" pitchFamily="49" charset="0"/>
              </a:rPr>
              <a:t>i1:     </a:t>
            </a:r>
            <a:r>
              <a:rPr lang="en-US" altLang="ja-JP" sz="2000" dirty="0">
                <a:solidFill>
                  <a:schemeClr val="tx1">
                    <a:lumMod val="75000"/>
                    <a:lumOff val="25000"/>
                  </a:schemeClr>
                </a:solidFill>
                <a:latin typeface="Consolas" panose="020B0609020204030204" pitchFamily="49" charset="0"/>
              </a:rPr>
              <a:t>li </a:t>
            </a:r>
            <a:r>
              <a:rPr lang="en-US" altLang="ja-JP" sz="2000" dirty="0" smtClean="0">
                <a:solidFill>
                  <a:schemeClr val="tx1">
                    <a:lumMod val="75000"/>
                    <a:lumOff val="25000"/>
                  </a:schemeClr>
                </a:solidFill>
                <a:latin typeface="Consolas" panose="020B0609020204030204" pitchFamily="49" charset="0"/>
              </a:rPr>
              <a:t> x1 </a:t>
            </a:r>
            <a:r>
              <a:rPr lang="ja-JP" altLang="en-US" sz="2000" dirty="0" smtClean="0">
                <a:solidFill>
                  <a:schemeClr val="tx1">
                    <a:lumMod val="75000"/>
                    <a:lumOff val="25000"/>
                  </a:schemeClr>
                </a:solidFill>
                <a:latin typeface="Consolas" panose="020B0609020204030204" pitchFamily="49" charset="0"/>
              </a:rPr>
              <a:t>←</a:t>
            </a:r>
            <a:r>
              <a:rPr lang="en-US" altLang="ja-JP" sz="2000" dirty="0" smtClean="0">
                <a:solidFill>
                  <a:schemeClr val="tx1">
                    <a:lumMod val="75000"/>
                    <a:lumOff val="25000"/>
                  </a:schemeClr>
                </a:solidFill>
                <a:latin typeface="Consolas" panose="020B0609020204030204" pitchFamily="49" charset="0"/>
              </a:rPr>
              <a:t> </a:t>
            </a:r>
            <a:r>
              <a:rPr lang="en-US" altLang="ja-JP" sz="2000" dirty="0">
                <a:solidFill>
                  <a:schemeClr val="tx1">
                    <a:lumMod val="75000"/>
                    <a:lumOff val="25000"/>
                  </a:schemeClr>
                </a:solidFill>
                <a:latin typeface="Consolas" panose="020B0609020204030204" pitchFamily="49" charset="0"/>
              </a:rPr>
              <a:t>0        </a:t>
            </a:r>
            <a:r>
              <a:rPr lang="en-US" altLang="ja-JP" sz="2000" dirty="0" smtClean="0">
                <a:solidFill>
                  <a:schemeClr val="accent3">
                    <a:lumMod val="75000"/>
                  </a:schemeClr>
                </a:solidFill>
                <a:latin typeface="Consolas" panose="020B0609020204030204" pitchFamily="49" charset="0"/>
              </a:rPr>
              <a:t>// </a:t>
            </a:r>
            <a:r>
              <a:rPr lang="en-US" altLang="ja-JP" sz="2000" dirty="0">
                <a:solidFill>
                  <a:schemeClr val="accent3">
                    <a:lumMod val="75000"/>
                  </a:schemeClr>
                </a:solidFill>
                <a:latin typeface="Consolas" panose="020B0609020204030204" pitchFamily="49" charset="0"/>
              </a:rPr>
              <a:t>x1 </a:t>
            </a:r>
            <a:r>
              <a:rPr lang="ja-JP" altLang="en-US" sz="2000" dirty="0">
                <a:solidFill>
                  <a:schemeClr val="accent3">
                    <a:lumMod val="75000"/>
                  </a:schemeClr>
                </a:solidFill>
                <a:latin typeface="Consolas" panose="020B0609020204030204" pitchFamily="49" charset="0"/>
              </a:rPr>
              <a:t>を </a:t>
            </a:r>
            <a:r>
              <a:rPr lang="en-US" altLang="ja-JP" sz="2000" dirty="0">
                <a:solidFill>
                  <a:schemeClr val="accent3">
                    <a:lumMod val="75000"/>
                  </a:schemeClr>
                </a:solidFill>
                <a:latin typeface="Consolas" panose="020B0609020204030204" pitchFamily="49" charset="0"/>
              </a:rPr>
              <a:t>0 </a:t>
            </a:r>
            <a:r>
              <a:rPr lang="ja-JP" altLang="en-US" sz="2000" dirty="0">
                <a:solidFill>
                  <a:schemeClr val="accent3">
                    <a:lumMod val="75000"/>
                  </a:schemeClr>
                </a:solidFill>
                <a:latin typeface="Consolas" panose="020B0609020204030204" pitchFamily="49" charset="0"/>
              </a:rPr>
              <a:t>に初期化</a:t>
            </a:r>
            <a:endParaRPr lang="en-US" altLang="ja-JP" sz="2000" dirty="0">
              <a:solidFill>
                <a:schemeClr val="accent3">
                  <a:lumMod val="75000"/>
                </a:schemeClr>
              </a:solidFill>
              <a:latin typeface="Consolas" panose="020B0609020204030204" pitchFamily="49" charset="0"/>
            </a:endParaRPr>
          </a:p>
          <a:p>
            <a:pPr>
              <a:lnSpc>
                <a:spcPct val="80000"/>
              </a:lnSpc>
            </a:pPr>
            <a:r>
              <a:rPr lang="en-US" altLang="ja-JP" sz="2000" dirty="0" smtClean="0">
                <a:solidFill>
                  <a:schemeClr val="accent1"/>
                </a:solidFill>
                <a:latin typeface="Consolas" panose="020B0609020204030204" pitchFamily="49" charset="0"/>
              </a:rPr>
              <a:t>    </a:t>
            </a:r>
            <a:r>
              <a:rPr lang="en-US" altLang="ja-JP" sz="2000" dirty="0" smtClean="0">
                <a:solidFill>
                  <a:schemeClr val="tx1">
                    <a:lumMod val="75000"/>
                    <a:lumOff val="25000"/>
                  </a:schemeClr>
                </a:solidFill>
                <a:latin typeface="Consolas" panose="020B0609020204030204" pitchFamily="49" charset="0"/>
              </a:rPr>
              <a:t>L:</a:t>
            </a:r>
          </a:p>
          <a:p>
            <a:pPr>
              <a:lnSpc>
                <a:spcPct val="80000"/>
              </a:lnSpc>
            </a:pPr>
            <a:r>
              <a:rPr lang="en-US" altLang="ja-JP" sz="2000" dirty="0" smtClean="0">
                <a:solidFill>
                  <a:schemeClr val="accent1"/>
                </a:solidFill>
                <a:latin typeface="Consolas" panose="020B0609020204030204" pitchFamily="49" charset="0"/>
              </a:rPr>
              <a:t>i2:     </a:t>
            </a:r>
            <a:r>
              <a:rPr lang="en-US" altLang="ja-JP" sz="2000" dirty="0" smtClean="0">
                <a:solidFill>
                  <a:schemeClr val="tx1">
                    <a:lumMod val="75000"/>
                    <a:lumOff val="25000"/>
                  </a:schemeClr>
                </a:solidFill>
                <a:latin typeface="Consolas" panose="020B0609020204030204" pitchFamily="49" charset="0"/>
              </a:rPr>
              <a:t>add x1 </a:t>
            </a:r>
            <a:r>
              <a:rPr lang="ja-JP" altLang="en-US" sz="2000" dirty="0" smtClean="0">
                <a:solidFill>
                  <a:schemeClr val="tx1">
                    <a:lumMod val="75000"/>
                    <a:lumOff val="25000"/>
                  </a:schemeClr>
                </a:solidFill>
                <a:latin typeface="Consolas" panose="020B0609020204030204" pitchFamily="49" charset="0"/>
              </a:rPr>
              <a:t>←</a:t>
            </a:r>
            <a:r>
              <a:rPr lang="en-US" altLang="ja-JP" sz="2000" dirty="0" smtClean="0">
                <a:solidFill>
                  <a:schemeClr val="tx1">
                    <a:lumMod val="75000"/>
                    <a:lumOff val="25000"/>
                  </a:schemeClr>
                </a:solidFill>
                <a:latin typeface="Consolas" panose="020B0609020204030204" pitchFamily="49" charset="0"/>
              </a:rPr>
              <a:t> x1 + 1   </a:t>
            </a:r>
            <a:r>
              <a:rPr lang="en-US" altLang="ja-JP" sz="2000" dirty="0" smtClean="0">
                <a:solidFill>
                  <a:schemeClr val="accent3">
                    <a:lumMod val="75000"/>
                  </a:schemeClr>
                </a:solidFill>
                <a:latin typeface="Consolas" panose="020B0609020204030204" pitchFamily="49" charset="0"/>
              </a:rPr>
              <a:t>// x1 </a:t>
            </a:r>
            <a:r>
              <a:rPr lang="ja-JP" altLang="en-US" sz="2000" dirty="0" smtClean="0">
                <a:solidFill>
                  <a:schemeClr val="accent3">
                    <a:lumMod val="75000"/>
                  </a:schemeClr>
                </a:solidFill>
                <a:latin typeface="Consolas" panose="020B0609020204030204" pitchFamily="49" charset="0"/>
              </a:rPr>
              <a:t>をインクリメント</a:t>
            </a:r>
            <a:r>
              <a:rPr lang="en-US" altLang="ja-JP" sz="2000" dirty="0" smtClean="0">
                <a:solidFill>
                  <a:schemeClr val="accent3">
                    <a:lumMod val="75000"/>
                  </a:schemeClr>
                </a:solidFill>
                <a:latin typeface="Consolas" panose="020B0609020204030204" pitchFamily="49" charset="0"/>
              </a:rPr>
              <a:t> </a:t>
            </a:r>
          </a:p>
          <a:p>
            <a:pPr>
              <a:lnSpc>
                <a:spcPct val="80000"/>
              </a:lnSpc>
            </a:pPr>
            <a:r>
              <a:rPr lang="en-US" altLang="ja-JP" sz="2000" dirty="0" smtClean="0">
                <a:solidFill>
                  <a:schemeClr val="accent1"/>
                </a:solidFill>
                <a:latin typeface="Consolas" panose="020B0609020204030204" pitchFamily="49" charset="0"/>
              </a:rPr>
              <a:t>i3:</a:t>
            </a:r>
            <a:r>
              <a:rPr lang="en-US" altLang="ja-JP" sz="2000" dirty="0" smtClean="0">
                <a:solidFill>
                  <a:schemeClr val="tx1">
                    <a:lumMod val="75000"/>
                    <a:lumOff val="25000"/>
                  </a:schemeClr>
                </a:solidFill>
                <a:latin typeface="Consolas" panose="020B0609020204030204" pitchFamily="49" charset="0"/>
              </a:rPr>
              <a:t>     </a:t>
            </a:r>
            <a:r>
              <a:rPr lang="en-US" altLang="ja-JP" sz="2000" dirty="0" err="1" smtClean="0">
                <a:solidFill>
                  <a:schemeClr val="tx1">
                    <a:lumMod val="75000"/>
                    <a:lumOff val="25000"/>
                  </a:schemeClr>
                </a:solidFill>
                <a:latin typeface="Consolas" panose="020B0609020204030204" pitchFamily="49" charset="0"/>
              </a:rPr>
              <a:t>bne</a:t>
            </a:r>
            <a:r>
              <a:rPr lang="en-US" altLang="ja-JP" sz="2000" dirty="0" smtClean="0">
                <a:solidFill>
                  <a:schemeClr val="tx1">
                    <a:lumMod val="75000"/>
                    <a:lumOff val="25000"/>
                  </a:schemeClr>
                </a:solidFill>
                <a:latin typeface="Consolas" panose="020B0609020204030204" pitchFamily="49" charset="0"/>
              </a:rPr>
              <a:t> x1 != 10, L   </a:t>
            </a:r>
            <a:r>
              <a:rPr lang="en-US" altLang="ja-JP" sz="2000" dirty="0" smtClean="0">
                <a:solidFill>
                  <a:schemeClr val="accent3">
                    <a:lumMod val="75000"/>
                  </a:schemeClr>
                </a:solidFill>
                <a:latin typeface="Consolas" panose="020B0609020204030204" pitchFamily="49" charset="0"/>
              </a:rPr>
              <a:t>// x1 </a:t>
            </a:r>
            <a:r>
              <a:rPr lang="ja-JP" altLang="en-US" sz="2000" dirty="0" smtClean="0">
                <a:solidFill>
                  <a:schemeClr val="accent3">
                    <a:lumMod val="75000"/>
                  </a:schemeClr>
                </a:solidFill>
                <a:latin typeface="Consolas" panose="020B0609020204030204" pitchFamily="49" charset="0"/>
              </a:rPr>
              <a:t>が </a:t>
            </a:r>
            <a:r>
              <a:rPr lang="en-US" altLang="ja-JP" sz="2000" dirty="0" smtClean="0">
                <a:solidFill>
                  <a:schemeClr val="accent3">
                    <a:lumMod val="75000"/>
                  </a:schemeClr>
                </a:solidFill>
                <a:latin typeface="Consolas" panose="020B0609020204030204" pitchFamily="49" charset="0"/>
              </a:rPr>
              <a:t>10 </a:t>
            </a:r>
            <a:r>
              <a:rPr lang="ja-JP" altLang="en-US" sz="2000" dirty="0" smtClean="0">
                <a:solidFill>
                  <a:schemeClr val="accent3">
                    <a:lumMod val="75000"/>
                  </a:schemeClr>
                </a:solidFill>
                <a:latin typeface="Consolas" panose="020B0609020204030204" pitchFamily="49" charset="0"/>
              </a:rPr>
              <a:t>でなければ </a:t>
            </a:r>
            <a:r>
              <a:rPr lang="en-US" altLang="ja-JP" sz="2000" dirty="0" smtClean="0">
                <a:solidFill>
                  <a:schemeClr val="accent3">
                    <a:lumMod val="75000"/>
                  </a:schemeClr>
                </a:solidFill>
                <a:latin typeface="Consolas" panose="020B0609020204030204" pitchFamily="49" charset="0"/>
              </a:rPr>
              <a:t>L </a:t>
            </a:r>
            <a:r>
              <a:rPr lang="ja-JP" altLang="en-US" sz="2000" dirty="0" smtClean="0">
                <a:solidFill>
                  <a:schemeClr val="accent3">
                    <a:lumMod val="75000"/>
                  </a:schemeClr>
                </a:solidFill>
                <a:latin typeface="Consolas" panose="020B0609020204030204" pitchFamily="49" charset="0"/>
              </a:rPr>
              <a:t>に飛ぶ</a:t>
            </a:r>
            <a:endParaRPr lang="en-US" altLang="ja-JP" sz="2000" dirty="0" smtClean="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792938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分岐方向予測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以下の</a:t>
            </a:r>
            <a:r>
              <a:rPr lang="en-US" altLang="ja-JP" dirty="0"/>
              <a:t>2</a:t>
            </a:r>
            <a:r>
              <a:rPr lang="ja-JP" altLang="en-US" dirty="0" err="1"/>
              <a:t>つに</a:t>
            </a:r>
            <a:r>
              <a:rPr lang="ja-JP" altLang="en-US" dirty="0"/>
              <a:t>大きく分けられる</a:t>
            </a:r>
            <a:endParaRPr lang="en-US" altLang="ja-JP" dirty="0"/>
          </a:p>
          <a:p>
            <a:pPr marL="817200" lvl="1" indent="-457200">
              <a:buFont typeface="+mj-lt"/>
              <a:buAutoNum type="arabicPeriod"/>
            </a:pPr>
            <a:r>
              <a:rPr kumimoji="1" lang="ja-JP" altLang="en-US" dirty="0" smtClean="0"/>
              <a:t>静的分岐予測</a:t>
            </a:r>
            <a:endParaRPr kumimoji="1" lang="en-US" altLang="ja-JP" dirty="0" smtClean="0"/>
          </a:p>
          <a:p>
            <a:pPr lvl="2"/>
            <a:r>
              <a:rPr kumimoji="1" lang="ja-JP" altLang="en-US" dirty="0" smtClean="0"/>
              <a:t>静的分岐に対する予測</a:t>
            </a:r>
            <a:endParaRPr kumimoji="1" lang="en-US" altLang="ja-JP" dirty="0" smtClean="0"/>
          </a:p>
          <a:p>
            <a:pPr lvl="2"/>
            <a:r>
              <a:rPr kumimoji="1" lang="ja-JP" altLang="en-US" dirty="0" smtClean="0"/>
              <a:t>プログラム開始時に予測結果は決まっており，</a:t>
            </a:r>
            <a:r>
              <a:rPr kumimoji="1" lang="en-US" altLang="ja-JP" dirty="0" smtClean="0"/>
              <a:t/>
            </a:r>
            <a:br>
              <a:rPr kumimoji="1" lang="en-US" altLang="ja-JP" dirty="0" smtClean="0"/>
            </a:br>
            <a:r>
              <a:rPr kumimoji="1" lang="ja-JP" altLang="en-US" dirty="0" smtClean="0"/>
              <a:t>実行中に予測結果は変化しない</a:t>
            </a:r>
            <a:endParaRPr kumimoji="1" lang="en-US" altLang="ja-JP" dirty="0" smtClean="0"/>
          </a:p>
          <a:p>
            <a:pPr marL="817200" lvl="1" indent="-457200">
              <a:buFont typeface="+mj-lt"/>
              <a:buAutoNum type="arabicPeriod"/>
            </a:pPr>
            <a:r>
              <a:rPr kumimoji="1" lang="ja-JP" altLang="en-US" dirty="0" smtClean="0"/>
              <a:t>動的分岐予測</a:t>
            </a:r>
            <a:endParaRPr kumimoji="1" lang="en-US" altLang="ja-JP" dirty="0" smtClean="0"/>
          </a:p>
          <a:p>
            <a:pPr lvl="2"/>
            <a:r>
              <a:rPr kumimoji="1" lang="ja-JP" altLang="en-US" dirty="0" smtClean="0"/>
              <a:t>動的分岐に対する予測</a:t>
            </a:r>
            <a:endParaRPr kumimoji="1" lang="en-US" altLang="ja-JP" dirty="0" smtClean="0"/>
          </a:p>
          <a:p>
            <a:pPr lvl="2"/>
            <a:r>
              <a:rPr lang="ja-JP" altLang="en-US" dirty="0"/>
              <a:t>プログラムの実行中に</a:t>
            </a:r>
            <a:r>
              <a:rPr lang="ja-JP" altLang="en-US" dirty="0" smtClean="0"/>
              <a:t>予測結果が変化する</a:t>
            </a:r>
            <a:endParaRPr kumimoji="1" lang="ja-JP" altLang="en-US" dirty="0"/>
          </a:p>
        </p:txBody>
      </p:sp>
    </p:spTree>
    <p:extLst>
      <p:ext uri="{BB962C8B-B14F-4D97-AF65-F5344CB8AC3E}">
        <p14:creationId xmlns:p14="http://schemas.microsoft.com/office/powerpoint/2010/main" val="4230060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分岐方向予測</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分岐予測</a:t>
            </a:r>
            <a:endParaRPr lang="en-US" altLang="ja-JP" dirty="0"/>
          </a:p>
          <a:p>
            <a:pPr marL="817200" lvl="1" indent="-457200">
              <a:buFont typeface="+mj-lt"/>
              <a:buAutoNum type="arabicPeriod"/>
            </a:pPr>
            <a:r>
              <a:rPr kumimoji="1" lang="ja-JP" altLang="en-US" b="1" dirty="0" smtClean="0"/>
              <a:t>静的分岐予測</a:t>
            </a:r>
            <a:endParaRPr kumimoji="1" lang="en-US" altLang="ja-JP" b="1" dirty="0" smtClean="0"/>
          </a:p>
          <a:p>
            <a:pPr marL="1177200" lvl="2" indent="-457200">
              <a:buFont typeface="+mj-lt"/>
              <a:buAutoNum type="arabicPeriod"/>
            </a:pPr>
            <a:r>
              <a:rPr kumimoji="1" lang="ja-JP" altLang="en-US" dirty="0" smtClean="0"/>
              <a:t>常に不成立と予測</a:t>
            </a:r>
            <a:endParaRPr kumimoji="1" lang="en-US" altLang="ja-JP" dirty="0" smtClean="0"/>
          </a:p>
          <a:p>
            <a:pPr marL="1177200" lvl="2" indent="-457200">
              <a:buFont typeface="+mj-lt"/>
              <a:buAutoNum type="arabicPeriod"/>
            </a:pPr>
            <a:r>
              <a:rPr lang="ja-JP" altLang="en-US" dirty="0" smtClean="0"/>
              <a:t>前方分岐を不成立</a:t>
            </a:r>
            <a:r>
              <a:rPr lang="en-US" altLang="ja-JP" dirty="0" smtClean="0"/>
              <a:t>/</a:t>
            </a:r>
            <a:r>
              <a:rPr lang="ja-JP" altLang="en-US" dirty="0" smtClean="0"/>
              <a:t>後方分岐を成立と予測</a:t>
            </a:r>
            <a:endParaRPr lang="en-US" altLang="ja-JP" dirty="0" smtClean="0"/>
          </a:p>
          <a:p>
            <a:pPr marL="1177200" lvl="2" indent="-457200">
              <a:buFont typeface="+mj-lt"/>
              <a:buAutoNum type="arabicPeriod"/>
            </a:pPr>
            <a:r>
              <a:rPr kumimoji="1" lang="ja-JP" altLang="en-US" dirty="0" smtClean="0"/>
              <a:t>プロファイルによる予測</a:t>
            </a:r>
            <a:endParaRPr kumimoji="1" lang="en-US" altLang="ja-JP" dirty="0" smtClean="0"/>
          </a:p>
          <a:p>
            <a:pPr marL="817200" lvl="1" indent="-457200">
              <a:buFont typeface="+mj-lt"/>
              <a:buAutoNum type="arabicPeriod"/>
            </a:pPr>
            <a:r>
              <a:rPr kumimoji="1" lang="ja-JP" altLang="en-US" dirty="0" smtClean="0"/>
              <a:t>動的分岐予測</a:t>
            </a:r>
            <a:endParaRPr kumimoji="1" lang="en-US" altLang="ja-JP" dirty="0" smtClean="0"/>
          </a:p>
        </p:txBody>
      </p:sp>
    </p:spTree>
    <p:extLst>
      <p:ext uri="{BB962C8B-B14F-4D97-AF65-F5344CB8AC3E}">
        <p14:creationId xmlns:p14="http://schemas.microsoft.com/office/powerpoint/2010/main" val="3438820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 </a:t>
            </a:r>
            <a:r>
              <a:rPr lang="ja-JP" altLang="en-US" dirty="0" smtClean="0"/>
              <a:t>常に</a:t>
            </a:r>
            <a:r>
              <a:rPr lang="ja-JP" altLang="en-US" dirty="0"/>
              <a:t>不成立と</a:t>
            </a:r>
            <a:r>
              <a:rPr lang="ja-JP" altLang="en-US" dirty="0" smtClean="0"/>
              <a:t>予測</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今の </a:t>
            </a:r>
            <a:r>
              <a:rPr kumimoji="1" lang="en-US" altLang="ja-JP" dirty="0" smtClean="0"/>
              <a:t>PC </a:t>
            </a:r>
            <a:r>
              <a:rPr kumimoji="1" lang="ja-JP" altLang="en-US" dirty="0" smtClean="0"/>
              <a:t>に対し，次の </a:t>
            </a:r>
            <a:r>
              <a:rPr kumimoji="1" lang="en-US" altLang="ja-JP" dirty="0" smtClean="0"/>
              <a:t>PC </a:t>
            </a:r>
            <a:r>
              <a:rPr kumimoji="1" lang="ja-JP" altLang="en-US" dirty="0" smtClean="0"/>
              <a:t>を常に読む</a:t>
            </a:r>
            <a:endParaRPr kumimoji="1" lang="en-US" altLang="ja-JP" dirty="0" smtClean="0"/>
          </a:p>
          <a:p>
            <a:r>
              <a:rPr kumimoji="1" lang="ja-JP" altLang="en-US" dirty="0" smtClean="0"/>
              <a:t>あまり精度は良くない</a:t>
            </a:r>
            <a:endParaRPr kumimoji="1" lang="en-US" altLang="ja-JP" dirty="0" smtClean="0"/>
          </a:p>
          <a:p>
            <a:pPr lvl="1"/>
            <a:r>
              <a:rPr kumimoji="1" lang="ja-JP" altLang="en-US" dirty="0" smtClean="0"/>
              <a:t>統計的に，大体 </a:t>
            </a:r>
            <a:r>
              <a:rPr kumimoji="1" lang="en-US" altLang="ja-JP" dirty="0" smtClean="0"/>
              <a:t>70% </a:t>
            </a:r>
            <a:r>
              <a:rPr kumimoji="1" lang="ja-JP" altLang="en-US" dirty="0" err="1" smtClean="0"/>
              <a:t>ぐらいの</a:t>
            </a:r>
            <a:r>
              <a:rPr kumimoji="1" lang="ja-JP" altLang="en-US" dirty="0" smtClean="0"/>
              <a:t>分岐命令は成立する</a:t>
            </a:r>
            <a:endParaRPr kumimoji="1" lang="en-US" altLang="ja-JP" dirty="0" smtClean="0"/>
          </a:p>
          <a:p>
            <a:pPr lvl="1"/>
            <a:r>
              <a:rPr kumimoji="1" lang="ja-JP" altLang="en-US" dirty="0" smtClean="0"/>
              <a:t>したがって，予測ヒット率は </a:t>
            </a:r>
            <a:r>
              <a:rPr kumimoji="1" lang="en-US" altLang="ja-JP" dirty="0" smtClean="0"/>
              <a:t>30% </a:t>
            </a:r>
            <a:r>
              <a:rPr kumimoji="1" lang="ja-JP" altLang="en-US" dirty="0" err="1" smtClean="0"/>
              <a:t>ぐらい</a:t>
            </a:r>
            <a:endParaRPr kumimoji="1" lang="en-US" altLang="ja-JP" dirty="0" smtClean="0"/>
          </a:p>
          <a:p>
            <a:r>
              <a:rPr lang="ja-JP" altLang="en-US" dirty="0"/>
              <a:t>最も単純で，予測のために特に追加のハードを必要としない</a:t>
            </a:r>
            <a:endParaRPr lang="en-US" altLang="ja-JP" dirty="0"/>
          </a:p>
          <a:p>
            <a:pPr lvl="1"/>
            <a:r>
              <a:rPr lang="ja-JP" altLang="en-US" dirty="0"/>
              <a:t>古い </a:t>
            </a:r>
            <a:r>
              <a:rPr lang="en-US" altLang="ja-JP" dirty="0"/>
              <a:t>CPU </a:t>
            </a:r>
            <a:r>
              <a:rPr lang="ja-JP" altLang="en-US" dirty="0"/>
              <a:t>では実際にこれを搭載していたもの</a:t>
            </a:r>
            <a:r>
              <a:rPr lang="ja-JP" altLang="en-US" dirty="0" smtClean="0"/>
              <a:t>も結構ある</a:t>
            </a:r>
            <a:endParaRPr kumimoji="1" lang="ja-JP" altLang="en-US" dirty="0"/>
          </a:p>
        </p:txBody>
      </p:sp>
    </p:spTree>
    <p:extLst>
      <p:ext uri="{BB962C8B-B14F-4D97-AF65-F5344CB8AC3E}">
        <p14:creationId xmlns:p14="http://schemas.microsoft.com/office/powerpoint/2010/main" val="226709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 </a:t>
            </a:r>
            <a:r>
              <a:rPr lang="ja-JP" altLang="en-US" dirty="0" smtClean="0"/>
              <a:t>前方</a:t>
            </a:r>
            <a:r>
              <a:rPr lang="ja-JP" altLang="en-US" dirty="0"/>
              <a:t>分岐を不成立</a:t>
            </a:r>
            <a:r>
              <a:rPr lang="en-US" altLang="ja-JP" dirty="0"/>
              <a:t>/</a:t>
            </a:r>
            <a:r>
              <a:rPr lang="ja-JP" altLang="en-US" dirty="0"/>
              <a:t>後方分岐を成立と</a:t>
            </a:r>
            <a:r>
              <a:rPr lang="ja-JP" altLang="en-US" dirty="0" smtClean="0"/>
              <a:t>予測</a:t>
            </a:r>
            <a:endParaRPr kumimoji="1" lang="ja-JP" altLang="en-US" dirty="0"/>
          </a:p>
        </p:txBody>
      </p:sp>
      <p:sp>
        <p:nvSpPr>
          <p:cNvPr id="3" name="テキスト プレースホルダー 2"/>
          <p:cNvSpPr>
            <a:spLocks noGrp="1"/>
          </p:cNvSpPr>
          <p:nvPr>
            <p:ph type="body" sz="quarter" idx="10"/>
          </p:nvPr>
        </p:nvSpPr>
        <p:spPr>
          <a:xfrm>
            <a:off x="611956" y="2708992"/>
            <a:ext cx="8280092" cy="3599733"/>
          </a:xfrm>
        </p:spPr>
        <p:txBody>
          <a:bodyPr/>
          <a:lstStyle/>
          <a:p>
            <a:r>
              <a:rPr kumimoji="1" lang="ja-JP" altLang="en-US" dirty="0" smtClean="0"/>
              <a:t>統計的に，後方分岐は成立することが多い</a:t>
            </a:r>
            <a:endParaRPr kumimoji="1" lang="en-US" altLang="ja-JP" dirty="0" smtClean="0"/>
          </a:p>
          <a:p>
            <a:pPr lvl="1"/>
            <a:r>
              <a:rPr kumimoji="1" lang="ja-JP" altLang="en-US" dirty="0" smtClean="0"/>
              <a:t>ループを構成することが多く，繰り返し実行される</a:t>
            </a:r>
            <a:endParaRPr kumimoji="1" lang="en-US" altLang="ja-JP" dirty="0" smtClean="0"/>
          </a:p>
          <a:p>
            <a:pPr lvl="1"/>
            <a:r>
              <a:rPr kumimoji="1" lang="ja-JP" altLang="en-US" dirty="0" smtClean="0"/>
              <a:t>典型的には </a:t>
            </a:r>
            <a:r>
              <a:rPr kumimoji="1" lang="en-US" altLang="ja-JP" dirty="0" smtClean="0"/>
              <a:t>80% </a:t>
            </a:r>
            <a:r>
              <a:rPr kumimoji="1" lang="ja-JP" altLang="en-US" dirty="0" smtClean="0"/>
              <a:t>以上が成立</a:t>
            </a:r>
            <a:endParaRPr kumimoji="1" lang="en-US" altLang="ja-JP" dirty="0" smtClean="0"/>
          </a:p>
          <a:p>
            <a:r>
              <a:rPr lang="ja-JP" altLang="en-US" dirty="0"/>
              <a:t>前方分岐を不成立</a:t>
            </a:r>
            <a:r>
              <a:rPr lang="en-US" altLang="ja-JP" dirty="0"/>
              <a:t>/</a:t>
            </a:r>
            <a:r>
              <a:rPr lang="ja-JP" altLang="en-US" dirty="0"/>
              <a:t>後方分岐を</a:t>
            </a:r>
            <a:r>
              <a:rPr lang="ja-JP" altLang="en-US" dirty="0" smtClean="0"/>
              <a:t>成立</a:t>
            </a:r>
            <a:endParaRPr lang="en-US" altLang="ja-JP" dirty="0" smtClean="0"/>
          </a:p>
          <a:p>
            <a:pPr lvl="1"/>
            <a:r>
              <a:rPr kumimoji="1" lang="ja-JP" altLang="en-US" dirty="0" smtClean="0"/>
              <a:t>前方分岐はコストを重視して，常に不成立と予測</a:t>
            </a:r>
            <a:endParaRPr kumimoji="1" lang="en-US" altLang="ja-JP" dirty="0" smtClean="0"/>
          </a:p>
          <a:p>
            <a:pPr lvl="1"/>
            <a:r>
              <a:rPr kumimoji="1" lang="ja-JP" altLang="en-US" dirty="0" smtClean="0"/>
              <a:t>後方分岐は常に成立と予測</a:t>
            </a:r>
            <a:endParaRPr kumimoji="1" lang="en-US" altLang="ja-JP" dirty="0" smtClean="0"/>
          </a:p>
        </p:txBody>
      </p:sp>
      <p:sp>
        <p:nvSpPr>
          <p:cNvPr id="4" name="正方形/長方形 3"/>
          <p:cNvSpPr/>
          <p:nvPr/>
        </p:nvSpPr>
        <p:spPr>
          <a:xfrm>
            <a:off x="1781969" y="1358977"/>
            <a:ext cx="7254106" cy="1200329"/>
          </a:xfrm>
          <a:prstGeom prst="rect">
            <a:avLst/>
          </a:prstGeom>
        </p:spPr>
        <p:txBody>
          <a:bodyPr wrap="square">
            <a:spAutoFit/>
          </a:bodyPr>
          <a:lstStyle/>
          <a:p>
            <a:pPr>
              <a:lnSpc>
                <a:spcPct val="80000"/>
              </a:lnSpc>
            </a:pPr>
            <a:r>
              <a:rPr lang="en-US" altLang="ja-JP" dirty="0">
                <a:solidFill>
                  <a:schemeClr val="accent3">
                    <a:lumMod val="75000"/>
                  </a:schemeClr>
                </a:solidFill>
                <a:latin typeface="Consolas" panose="020B0609020204030204" pitchFamily="49" charset="0"/>
              </a:rPr>
              <a:t>// 10</a:t>
            </a:r>
            <a:r>
              <a:rPr lang="ja-JP" altLang="en-US" dirty="0">
                <a:solidFill>
                  <a:schemeClr val="accent3">
                    <a:lumMod val="75000"/>
                  </a:schemeClr>
                </a:solidFill>
                <a:latin typeface="Consolas" panose="020B0609020204030204" pitchFamily="49" charset="0"/>
              </a:rPr>
              <a:t>回まわるループ</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i1:     </a:t>
            </a:r>
            <a:r>
              <a:rPr lang="en-US" altLang="ja-JP" dirty="0">
                <a:solidFill>
                  <a:schemeClr val="tx1">
                    <a:lumMod val="75000"/>
                    <a:lumOff val="25000"/>
                  </a:schemeClr>
                </a:solidFill>
                <a:latin typeface="Consolas" panose="020B0609020204030204" pitchFamily="49" charset="0"/>
              </a:rPr>
              <a:t>li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0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 </a:t>
            </a:r>
            <a:r>
              <a:rPr lang="en-US" altLang="ja-JP" dirty="0">
                <a:solidFill>
                  <a:schemeClr val="accent3">
                    <a:lumMod val="75000"/>
                  </a:schemeClr>
                </a:solidFill>
                <a:latin typeface="Consolas" panose="020B0609020204030204" pitchFamily="49" charset="0"/>
              </a:rPr>
              <a:t>0 </a:t>
            </a:r>
            <a:r>
              <a:rPr lang="ja-JP" altLang="en-US" dirty="0">
                <a:solidFill>
                  <a:schemeClr val="accent3">
                    <a:lumMod val="75000"/>
                  </a:schemeClr>
                </a:solidFill>
                <a:latin typeface="Consolas" panose="020B0609020204030204" pitchFamily="49" charset="0"/>
              </a:rPr>
              <a:t>に初期化</a:t>
            </a:r>
            <a:endParaRPr lang="en-US" altLang="ja-JP" dirty="0">
              <a:solidFill>
                <a:schemeClr val="accent3">
                  <a:lumMod val="75000"/>
                </a:schemeClr>
              </a:solidFill>
              <a:latin typeface="Consolas" panose="020B0609020204030204" pitchFamily="49" charset="0"/>
            </a:endParaRPr>
          </a:p>
          <a:p>
            <a:pPr>
              <a:lnSpc>
                <a:spcPct val="80000"/>
              </a:lnSpc>
            </a:pPr>
            <a:r>
              <a:rPr lang="en-US" altLang="ja-JP" dirty="0">
                <a:solidFill>
                  <a:schemeClr val="accent1"/>
                </a:solidFill>
                <a:latin typeface="Consolas" panose="020B0609020204030204" pitchFamily="49" charset="0"/>
              </a:rPr>
              <a:t>    </a:t>
            </a:r>
            <a:r>
              <a:rPr lang="en-US" altLang="ja-JP" dirty="0">
                <a:solidFill>
                  <a:schemeClr val="tx1">
                    <a:lumMod val="75000"/>
                    <a:lumOff val="25000"/>
                  </a:schemeClr>
                </a:solidFill>
                <a:latin typeface="Consolas" panose="020B0609020204030204" pitchFamily="49" charset="0"/>
              </a:rPr>
              <a:t>L:</a:t>
            </a:r>
          </a:p>
          <a:p>
            <a:pPr>
              <a:lnSpc>
                <a:spcPct val="80000"/>
              </a:lnSpc>
            </a:pPr>
            <a:r>
              <a:rPr lang="en-US" altLang="ja-JP" dirty="0">
                <a:solidFill>
                  <a:schemeClr val="accent1"/>
                </a:solidFill>
                <a:latin typeface="Consolas" panose="020B0609020204030204" pitchFamily="49" charset="0"/>
              </a:rPr>
              <a:t>i2:     </a:t>
            </a:r>
            <a:r>
              <a:rPr lang="en-US" altLang="ja-JP" dirty="0">
                <a:solidFill>
                  <a:schemeClr val="tx1">
                    <a:lumMod val="75000"/>
                    <a:lumOff val="25000"/>
                  </a:schemeClr>
                </a:solidFill>
                <a:latin typeface="Consolas" panose="020B0609020204030204" pitchFamily="49" charset="0"/>
              </a:rPr>
              <a:t>add x1 </a:t>
            </a:r>
            <a:r>
              <a:rPr lang="ja-JP" altLang="en-US" dirty="0">
                <a:solidFill>
                  <a:schemeClr val="tx1">
                    <a:lumMod val="75000"/>
                    <a:lumOff val="25000"/>
                  </a:schemeClr>
                </a:solidFill>
                <a:latin typeface="Consolas" panose="020B0609020204030204" pitchFamily="49" charset="0"/>
              </a:rPr>
              <a:t>←</a:t>
            </a:r>
            <a:r>
              <a:rPr lang="en-US" altLang="ja-JP" dirty="0">
                <a:solidFill>
                  <a:schemeClr val="tx1">
                    <a:lumMod val="75000"/>
                    <a:lumOff val="25000"/>
                  </a:schemeClr>
                </a:solidFill>
                <a:latin typeface="Consolas" panose="020B0609020204030204" pitchFamily="49" charset="0"/>
              </a:rPr>
              <a:t> x1 + 1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をインクリメント</a:t>
            </a:r>
            <a:r>
              <a:rPr lang="en-US" altLang="ja-JP" dirty="0">
                <a:solidFill>
                  <a:schemeClr val="accent3">
                    <a:lumMod val="75000"/>
                  </a:schemeClr>
                </a:solidFill>
                <a:latin typeface="Consolas" panose="020B0609020204030204" pitchFamily="49" charset="0"/>
              </a:rPr>
              <a:t> </a:t>
            </a:r>
          </a:p>
          <a:p>
            <a:pPr>
              <a:lnSpc>
                <a:spcPct val="80000"/>
              </a:lnSpc>
            </a:pPr>
            <a:r>
              <a:rPr lang="en-US" altLang="ja-JP" dirty="0">
                <a:solidFill>
                  <a:schemeClr val="accent1"/>
                </a:solidFill>
                <a:latin typeface="Consolas" panose="020B0609020204030204" pitchFamily="49" charset="0"/>
              </a:rPr>
              <a:t>i3:</a:t>
            </a:r>
            <a:r>
              <a:rPr lang="en-US" altLang="ja-JP" dirty="0">
                <a:solidFill>
                  <a:schemeClr val="tx1">
                    <a:lumMod val="75000"/>
                    <a:lumOff val="25000"/>
                  </a:schemeClr>
                </a:solidFill>
                <a:latin typeface="Consolas" panose="020B0609020204030204" pitchFamily="49" charset="0"/>
              </a:rPr>
              <a:t>     </a:t>
            </a:r>
            <a:r>
              <a:rPr lang="en-US" altLang="ja-JP" dirty="0" err="1">
                <a:solidFill>
                  <a:schemeClr val="tx1">
                    <a:lumMod val="75000"/>
                    <a:lumOff val="25000"/>
                  </a:schemeClr>
                </a:solidFill>
                <a:latin typeface="Consolas" panose="020B0609020204030204" pitchFamily="49" charset="0"/>
              </a:rPr>
              <a:t>bne</a:t>
            </a:r>
            <a:r>
              <a:rPr lang="en-US" altLang="ja-JP" dirty="0">
                <a:solidFill>
                  <a:schemeClr val="tx1">
                    <a:lumMod val="75000"/>
                    <a:lumOff val="25000"/>
                  </a:schemeClr>
                </a:solidFill>
                <a:latin typeface="Consolas" panose="020B0609020204030204" pitchFamily="49" charset="0"/>
              </a:rPr>
              <a:t> x1 != 10, L   </a:t>
            </a:r>
            <a:r>
              <a:rPr lang="en-US" altLang="ja-JP" dirty="0">
                <a:solidFill>
                  <a:schemeClr val="accent3">
                    <a:lumMod val="75000"/>
                  </a:schemeClr>
                </a:solidFill>
                <a:latin typeface="Consolas" panose="020B0609020204030204" pitchFamily="49" charset="0"/>
              </a:rPr>
              <a:t>// x1 </a:t>
            </a:r>
            <a:r>
              <a:rPr lang="ja-JP" altLang="en-US" dirty="0">
                <a:solidFill>
                  <a:schemeClr val="accent3">
                    <a:lumMod val="75000"/>
                  </a:schemeClr>
                </a:solidFill>
                <a:latin typeface="Consolas" panose="020B0609020204030204" pitchFamily="49" charset="0"/>
              </a:rPr>
              <a:t>が </a:t>
            </a:r>
            <a:r>
              <a:rPr lang="en-US" altLang="ja-JP" dirty="0">
                <a:solidFill>
                  <a:schemeClr val="accent3">
                    <a:lumMod val="75000"/>
                  </a:schemeClr>
                </a:solidFill>
                <a:latin typeface="Consolas" panose="020B0609020204030204" pitchFamily="49" charset="0"/>
              </a:rPr>
              <a:t>10 </a:t>
            </a:r>
            <a:r>
              <a:rPr lang="ja-JP" altLang="en-US" dirty="0">
                <a:solidFill>
                  <a:schemeClr val="accent3">
                    <a:lumMod val="75000"/>
                  </a:schemeClr>
                </a:solidFill>
                <a:latin typeface="Consolas" panose="020B0609020204030204" pitchFamily="49" charset="0"/>
              </a:rPr>
              <a:t>でなければ </a:t>
            </a:r>
            <a:r>
              <a:rPr lang="en-US" altLang="ja-JP" dirty="0">
                <a:solidFill>
                  <a:schemeClr val="accent3">
                    <a:lumMod val="75000"/>
                  </a:schemeClr>
                </a:solidFill>
                <a:latin typeface="Consolas" panose="020B0609020204030204" pitchFamily="49" charset="0"/>
              </a:rPr>
              <a:t>L </a:t>
            </a:r>
            <a:r>
              <a:rPr lang="ja-JP" altLang="en-US" dirty="0">
                <a:solidFill>
                  <a:schemeClr val="accent3">
                    <a:lumMod val="75000"/>
                  </a:schemeClr>
                </a:solidFill>
                <a:latin typeface="Consolas" panose="020B0609020204030204" pitchFamily="49" charset="0"/>
              </a:rPr>
              <a:t>に飛ぶ</a:t>
            </a:r>
            <a:endParaRPr lang="en-US" altLang="ja-JP" dirty="0">
              <a:solidFill>
                <a:schemeClr val="accent3">
                  <a:lumMod val="75000"/>
                </a:schemeClr>
              </a:solidFill>
              <a:latin typeface="Consolas" panose="020B0609020204030204" pitchFamily="49" charset="0"/>
            </a:endParaRPr>
          </a:p>
        </p:txBody>
      </p:sp>
      <p:sp>
        <p:nvSpPr>
          <p:cNvPr id="8" name="円弧 7"/>
          <p:cNvSpPr/>
          <p:nvPr/>
        </p:nvSpPr>
        <p:spPr bwMode="auto">
          <a:xfrm>
            <a:off x="1421965" y="1898983"/>
            <a:ext cx="630007" cy="450005"/>
          </a:xfrm>
          <a:prstGeom prst="arc">
            <a:avLst>
              <a:gd name="adj1" fmla="val 5389243"/>
              <a:gd name="adj2" fmla="val 16517527"/>
            </a:avLst>
          </a:prstGeom>
          <a:noFill/>
          <a:ln w="25400" cap="flat" cmpd="sng" algn="ctr">
            <a:solidFill>
              <a:schemeClr val="accent5"/>
            </a:solidFill>
            <a:prstDash val="solid"/>
            <a:round/>
            <a:headEnd type="non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endParaRPr>
          </a:p>
        </p:txBody>
      </p:sp>
      <p:sp>
        <p:nvSpPr>
          <p:cNvPr id="9" name="正方形/長方形 8"/>
          <p:cNvSpPr/>
          <p:nvPr/>
        </p:nvSpPr>
        <p:spPr>
          <a:xfrm>
            <a:off x="305978" y="1718981"/>
            <a:ext cx="1170013" cy="327782"/>
          </a:xfrm>
          <a:prstGeom prst="rect">
            <a:avLst/>
          </a:prstGeom>
        </p:spPr>
        <p:txBody>
          <a:bodyPr wrap="square">
            <a:spAutoFit/>
          </a:bodyPr>
          <a:lstStyle/>
          <a:p>
            <a:pPr>
              <a:lnSpc>
                <a:spcPct val="80000"/>
              </a:lnSpc>
            </a:pPr>
            <a:r>
              <a:rPr lang="ja-JP" altLang="en-US" dirty="0" smtClean="0">
                <a:solidFill>
                  <a:schemeClr val="accent5"/>
                </a:solidFill>
                <a:latin typeface="Consolas" panose="020B0609020204030204" pitchFamily="49" charset="0"/>
              </a:rPr>
              <a:t>後方分岐</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82677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Intel</a:t>
            </a:r>
            <a:r>
              <a:rPr lang="ja-JP" altLang="en-US" dirty="0"/>
              <a:t>の</a:t>
            </a:r>
            <a:r>
              <a:rPr lang="en-US" altLang="ja-JP" dirty="0"/>
              <a:t>CPU</a:t>
            </a:r>
            <a:r>
              <a:rPr lang="ja-JP" altLang="en-US" dirty="0" err="1"/>
              <a:t>には</a:t>
            </a:r>
            <a:r>
              <a:rPr lang="ja-JP" altLang="en-US" dirty="0"/>
              <a:t>実は不具合が多いという話からの疑問ですが、</a:t>
            </a:r>
            <a:r>
              <a:rPr lang="en-US" altLang="ja-JP" dirty="0"/>
              <a:t>"</a:t>
            </a:r>
            <a:r>
              <a:rPr lang="ja-JP" altLang="en-US" dirty="0"/>
              <a:t>バグ</a:t>
            </a:r>
            <a:r>
              <a:rPr lang="en-US" altLang="ja-JP" dirty="0"/>
              <a:t>"</a:t>
            </a:r>
            <a:r>
              <a:rPr lang="ja-JP" altLang="en-US" dirty="0"/>
              <a:t>という表現は主にソフトウェアの不具合を指し、</a:t>
            </a:r>
            <a:r>
              <a:rPr lang="en-US" altLang="ja-JP" dirty="0"/>
              <a:t>"</a:t>
            </a:r>
            <a:r>
              <a:rPr lang="ja-JP" altLang="en-US" dirty="0"/>
              <a:t>エラッタ</a:t>
            </a:r>
            <a:r>
              <a:rPr lang="en-US" altLang="ja-JP" dirty="0"/>
              <a:t>"</a:t>
            </a:r>
            <a:r>
              <a:rPr lang="ja-JP" altLang="en-US" dirty="0"/>
              <a:t>は</a:t>
            </a:r>
            <a:r>
              <a:rPr lang="en-US" altLang="ja-JP" dirty="0"/>
              <a:t>CPU</a:t>
            </a:r>
            <a:r>
              <a:rPr lang="ja-JP" altLang="en-US" dirty="0"/>
              <a:t>の不具合などを指していることが多い気がします。</a:t>
            </a:r>
            <a:r>
              <a:rPr lang="en-US" altLang="ja-JP" dirty="0"/>
              <a:t>"</a:t>
            </a:r>
            <a:r>
              <a:rPr lang="ja-JP" altLang="en-US" dirty="0"/>
              <a:t>エラッタ</a:t>
            </a:r>
            <a:r>
              <a:rPr lang="en-US" altLang="ja-JP" dirty="0"/>
              <a:t>"</a:t>
            </a:r>
            <a:r>
              <a:rPr lang="ja-JP" altLang="en-US" dirty="0"/>
              <a:t>という言葉の明確な定義はあるのでしょうか？また、なぜ</a:t>
            </a:r>
            <a:r>
              <a:rPr lang="en-US" altLang="ja-JP" dirty="0"/>
              <a:t>CPU</a:t>
            </a:r>
            <a:r>
              <a:rPr lang="ja-JP" altLang="en-US" dirty="0"/>
              <a:t>の不具合では</a:t>
            </a:r>
            <a:r>
              <a:rPr lang="en-US" altLang="ja-JP" dirty="0"/>
              <a:t>"</a:t>
            </a:r>
            <a:r>
              <a:rPr lang="ja-JP" altLang="en-US" dirty="0"/>
              <a:t>エラッタ</a:t>
            </a:r>
            <a:r>
              <a:rPr lang="en-US" altLang="ja-JP" dirty="0"/>
              <a:t>"</a:t>
            </a:r>
            <a:r>
              <a:rPr lang="ja-JP" altLang="en-US" dirty="0"/>
              <a:t>という言葉が使われるのでしょうか</a:t>
            </a:r>
            <a:r>
              <a:rPr lang="ja-JP" altLang="en-US" dirty="0" smtClean="0"/>
              <a:t>？</a:t>
            </a:r>
            <a:endParaRPr lang="en-US" altLang="ja-JP" dirty="0" smtClean="0"/>
          </a:p>
          <a:p>
            <a:endParaRPr lang="en-US" altLang="ja-JP" dirty="0" smtClean="0"/>
          </a:p>
          <a:p>
            <a:r>
              <a:rPr lang="ja-JP" altLang="en-US" dirty="0"/>
              <a:t>用語などが統一されないことに、企業の強気を感じました笑</a:t>
            </a:r>
          </a:p>
          <a:p>
            <a:endParaRPr lang="en-US" altLang="ja-JP" dirty="0"/>
          </a:p>
        </p:txBody>
      </p:sp>
    </p:spTree>
    <p:extLst>
      <p:ext uri="{BB962C8B-B14F-4D97-AF65-F5344CB8AC3E}">
        <p14:creationId xmlns:p14="http://schemas.microsoft.com/office/powerpoint/2010/main" val="4095263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 </a:t>
            </a:r>
            <a:r>
              <a:rPr lang="ja-JP" altLang="en-US" dirty="0" smtClean="0"/>
              <a:t>プロファイル</a:t>
            </a:r>
            <a:r>
              <a:rPr lang="ja-JP" altLang="en-US" dirty="0"/>
              <a:t>による予測</a:t>
            </a:r>
          </a:p>
        </p:txBody>
      </p:sp>
      <p:sp>
        <p:nvSpPr>
          <p:cNvPr id="3" name="テキスト プレースホルダー 2"/>
          <p:cNvSpPr>
            <a:spLocks noGrp="1"/>
          </p:cNvSpPr>
          <p:nvPr>
            <p:ph type="body" sz="quarter" idx="10"/>
          </p:nvPr>
        </p:nvSpPr>
        <p:spPr/>
        <p:txBody>
          <a:bodyPr/>
          <a:lstStyle/>
          <a:p>
            <a:r>
              <a:rPr kumimoji="1" lang="ja-JP" altLang="en-US" dirty="0" smtClean="0"/>
              <a:t>予測方法</a:t>
            </a:r>
            <a:endParaRPr kumimoji="1" lang="en-US" altLang="ja-JP" dirty="0" smtClean="0"/>
          </a:p>
          <a:p>
            <a:pPr marL="817200" lvl="1" indent="-457200">
              <a:buFont typeface="+mj-lt"/>
              <a:buAutoNum type="arabicPeriod"/>
            </a:pPr>
            <a:r>
              <a:rPr kumimoji="1" lang="ja-JP" altLang="en-US" dirty="0" smtClean="0"/>
              <a:t>分岐方向のプロファイルをとる</a:t>
            </a:r>
            <a:endParaRPr kumimoji="1" lang="en-US" altLang="ja-JP" dirty="0" smtClean="0"/>
          </a:p>
          <a:p>
            <a:pPr lvl="2"/>
            <a:r>
              <a:rPr kumimoji="1" lang="ja-JP" altLang="en-US" dirty="0" smtClean="0"/>
              <a:t>事前にプログラムを実行して，静的分岐の方向の統計をとる</a:t>
            </a:r>
            <a:endParaRPr kumimoji="1" lang="en-US" altLang="ja-JP" dirty="0" smtClean="0"/>
          </a:p>
          <a:p>
            <a:pPr lvl="2"/>
            <a:r>
              <a:rPr kumimoji="1" lang="ja-JP" altLang="en-US" dirty="0" smtClean="0"/>
              <a:t>「このアドレスの分岐命令は，大概成立 </a:t>
            </a:r>
            <a:r>
              <a:rPr kumimoji="1" lang="en-US" altLang="ja-JP" dirty="0" smtClean="0"/>
              <a:t>or </a:t>
            </a:r>
            <a:r>
              <a:rPr kumimoji="1" lang="ja-JP" altLang="en-US" dirty="0" smtClean="0"/>
              <a:t>不成立」</a:t>
            </a:r>
            <a:endParaRPr kumimoji="1" lang="en-US" altLang="ja-JP" dirty="0" smtClean="0"/>
          </a:p>
          <a:p>
            <a:pPr lvl="2"/>
            <a:endParaRPr kumimoji="1" lang="en-US" altLang="ja-JP" dirty="0" smtClean="0"/>
          </a:p>
          <a:p>
            <a:pPr marL="817200" lvl="1" indent="-457200">
              <a:buFont typeface="+mj-lt"/>
              <a:buAutoNum type="arabicPeriod"/>
            </a:pPr>
            <a:r>
              <a:rPr kumimoji="1" lang="ja-JP" altLang="en-US" dirty="0" smtClean="0"/>
              <a:t>プロファイル結果に基づき，命令にヒントを埋め込む</a:t>
            </a:r>
            <a:endParaRPr kumimoji="1" lang="en-US" altLang="ja-JP" dirty="0" smtClean="0"/>
          </a:p>
          <a:p>
            <a:pPr lvl="2"/>
            <a:r>
              <a:rPr kumimoji="1" lang="ja-JP" altLang="en-US" dirty="0" smtClean="0"/>
              <a:t>成立 </a:t>
            </a:r>
            <a:r>
              <a:rPr kumimoji="1" lang="en-US" altLang="ja-JP" dirty="0" smtClean="0"/>
              <a:t>or </a:t>
            </a:r>
            <a:r>
              <a:rPr kumimoji="1" lang="ja-JP" altLang="en-US" dirty="0" smtClean="0"/>
              <a:t>不成立 の傾向を命令コードに埋め込んでおく</a:t>
            </a:r>
            <a:endParaRPr kumimoji="1" lang="en-US" altLang="ja-JP" dirty="0" smtClean="0"/>
          </a:p>
          <a:p>
            <a:pPr lvl="2"/>
            <a:r>
              <a:rPr lang="ja-JP" altLang="en-US" dirty="0"/>
              <a:t>コンパイラにより行う</a:t>
            </a:r>
            <a:endParaRPr lang="en-US" altLang="ja-JP" dirty="0"/>
          </a:p>
          <a:p>
            <a:pPr lvl="2"/>
            <a:r>
              <a:rPr kumimoji="1" lang="ja-JP" altLang="en-US" dirty="0" smtClean="0"/>
              <a:t>命令セットのレベルで対応が必要</a:t>
            </a:r>
            <a:endParaRPr kumimoji="1" lang="en-US" altLang="ja-JP" dirty="0" smtClean="0"/>
          </a:p>
          <a:p>
            <a:pPr lvl="2"/>
            <a:endParaRPr kumimoji="1" lang="en-US" altLang="ja-JP" dirty="0" smtClean="0"/>
          </a:p>
          <a:p>
            <a:pPr marL="817200" lvl="1" indent="-457200">
              <a:buFont typeface="+mj-lt"/>
              <a:buAutoNum type="arabicPeriod"/>
            </a:pPr>
            <a:r>
              <a:rPr kumimoji="1" lang="en-US" altLang="ja-JP" dirty="0" smtClean="0"/>
              <a:t>CPU </a:t>
            </a:r>
            <a:r>
              <a:rPr kumimoji="1" lang="ja-JP" altLang="en-US" dirty="0" smtClean="0"/>
              <a:t>は命令内に埋め込まれたヒントに基づき予測</a:t>
            </a:r>
            <a:endParaRPr kumimoji="1" lang="en-US" altLang="ja-JP" dirty="0" smtClean="0"/>
          </a:p>
        </p:txBody>
      </p:sp>
    </p:spTree>
    <p:extLst>
      <p:ext uri="{BB962C8B-B14F-4D97-AF65-F5344CB8AC3E}">
        <p14:creationId xmlns:p14="http://schemas.microsoft.com/office/powerpoint/2010/main" val="173865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 </a:t>
            </a:r>
            <a:r>
              <a:rPr lang="ja-JP" altLang="en-US" dirty="0" smtClean="0"/>
              <a:t>プロファイル</a:t>
            </a:r>
            <a:r>
              <a:rPr lang="ja-JP" altLang="en-US" dirty="0"/>
              <a:t>による予測</a:t>
            </a:r>
          </a:p>
        </p:txBody>
      </p:sp>
      <p:sp>
        <p:nvSpPr>
          <p:cNvPr id="3" name="テキスト プレースホルダー 2"/>
          <p:cNvSpPr>
            <a:spLocks noGrp="1"/>
          </p:cNvSpPr>
          <p:nvPr>
            <p:ph type="body" sz="quarter" idx="10"/>
          </p:nvPr>
        </p:nvSpPr>
        <p:spPr/>
        <p:txBody>
          <a:bodyPr/>
          <a:lstStyle/>
          <a:p>
            <a:r>
              <a:rPr kumimoji="1" lang="ja-JP" altLang="en-US" dirty="0" err="1" smtClean="0"/>
              <a:t>そこそこ</a:t>
            </a:r>
            <a:r>
              <a:rPr kumimoji="1" lang="ja-JP" altLang="en-US" dirty="0" smtClean="0"/>
              <a:t>の精度が出る</a:t>
            </a:r>
            <a:endParaRPr kumimoji="1" lang="en-US" altLang="ja-JP" dirty="0" smtClean="0"/>
          </a:p>
          <a:p>
            <a:pPr lvl="1"/>
            <a:r>
              <a:rPr kumimoji="1" lang="ja-JP" altLang="en-US" dirty="0" smtClean="0"/>
              <a:t>静的分岐命令１つ１つの傾向が反映できる</a:t>
            </a:r>
            <a:endParaRPr kumimoji="1" lang="en-US" altLang="ja-JP" dirty="0" smtClean="0"/>
          </a:p>
          <a:p>
            <a:pPr lvl="2"/>
            <a:r>
              <a:rPr kumimoji="1" lang="ja-JP" altLang="en-US" dirty="0" smtClean="0"/>
              <a:t>後方分岐だけど不成立が多い</a:t>
            </a:r>
            <a:r>
              <a:rPr kumimoji="1" lang="en-US" altLang="ja-JP" dirty="0" smtClean="0"/>
              <a:t>… </a:t>
            </a:r>
            <a:r>
              <a:rPr kumimoji="1" lang="ja-JP" altLang="en-US" dirty="0" smtClean="0"/>
              <a:t>とかに対応できる</a:t>
            </a:r>
            <a:endParaRPr kumimoji="1" lang="en-US" altLang="ja-JP" dirty="0" smtClean="0"/>
          </a:p>
          <a:p>
            <a:pPr lvl="1"/>
            <a:r>
              <a:rPr kumimoji="1" lang="ja-JP" altLang="en-US" dirty="0" smtClean="0"/>
              <a:t>予測精度はだいたい </a:t>
            </a:r>
            <a:r>
              <a:rPr kumimoji="1" lang="en-US" altLang="ja-JP" dirty="0" smtClean="0"/>
              <a:t>80% </a:t>
            </a:r>
            <a:r>
              <a:rPr kumimoji="1" lang="ja-JP" altLang="en-US" dirty="0" smtClean="0"/>
              <a:t>から </a:t>
            </a:r>
            <a:r>
              <a:rPr kumimoji="1" lang="en-US" altLang="ja-JP" dirty="0" smtClean="0"/>
              <a:t>90% </a:t>
            </a:r>
            <a:r>
              <a:rPr kumimoji="1" lang="ja-JP" altLang="en-US" dirty="0" err="1" smtClean="0"/>
              <a:t>ぐらい</a:t>
            </a:r>
            <a:endParaRPr kumimoji="1" lang="en-US" altLang="ja-JP" dirty="0" smtClean="0"/>
          </a:p>
        </p:txBody>
      </p:sp>
    </p:spTree>
    <p:extLst>
      <p:ext uri="{BB962C8B-B14F-4D97-AF65-F5344CB8AC3E}">
        <p14:creationId xmlns:p14="http://schemas.microsoft.com/office/powerpoint/2010/main" val="2366442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静的分岐予測の欠点</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smtClean="0"/>
              <a:t>分岐方向が毎回変わるようなものには本質的に対応できない</a:t>
            </a:r>
            <a:endParaRPr kumimoji="1" lang="en-US" altLang="ja-JP" dirty="0" smtClean="0"/>
          </a:p>
          <a:p>
            <a:pPr lvl="1"/>
            <a:r>
              <a:rPr kumimoji="1" lang="ja-JP" altLang="en-US" dirty="0" smtClean="0"/>
              <a:t>例：同じ静的分岐で成立と不成立が交互に起きる</a:t>
            </a:r>
            <a:endParaRPr kumimoji="1" lang="en-US" altLang="ja-JP" dirty="0" smtClean="0"/>
          </a:p>
          <a:p>
            <a:pPr marL="457200" indent="-457200">
              <a:buFont typeface="+mj-lt"/>
              <a:buAutoNum type="arabicPeriod"/>
            </a:pPr>
            <a:r>
              <a:rPr kumimoji="1" lang="ja-JP" altLang="en-US" dirty="0" smtClean="0"/>
              <a:t>プロファイル時と挙動が異なる場合に対応出来ない</a:t>
            </a:r>
            <a:endParaRPr kumimoji="1" lang="en-US" altLang="ja-JP" dirty="0" smtClean="0"/>
          </a:p>
          <a:p>
            <a:pPr lvl="1"/>
            <a:r>
              <a:rPr kumimoji="1" lang="ja-JP" altLang="en-US" dirty="0" smtClean="0"/>
              <a:t>オプションや入力に応じてプログラムの挙動が大きく場合など</a:t>
            </a:r>
            <a:endParaRPr kumimoji="1" lang="en-US" altLang="ja-JP" dirty="0" smtClean="0"/>
          </a:p>
          <a:p>
            <a:pPr marL="457200" indent="-457200">
              <a:buFont typeface="+mj-lt"/>
              <a:buAutoNum type="arabicPeriod"/>
            </a:pPr>
            <a:r>
              <a:rPr kumimoji="1" lang="ja-JP" altLang="en-US" dirty="0" smtClean="0">
                <a:solidFill>
                  <a:schemeClr val="accent5"/>
                </a:solidFill>
              </a:rPr>
              <a:t>意外とハードウェア・コストが安くない</a:t>
            </a:r>
            <a:endParaRPr kumimoji="1" lang="en-US" altLang="ja-JP" dirty="0" smtClean="0">
              <a:solidFill>
                <a:schemeClr val="accent5"/>
              </a:solidFill>
            </a:endParaRPr>
          </a:p>
          <a:p>
            <a:pPr lvl="1"/>
            <a:r>
              <a:rPr kumimoji="1" lang="ja-JP" altLang="en-US" dirty="0" smtClean="0"/>
              <a:t>方向そのものの予測にはハードは必要がない</a:t>
            </a:r>
            <a:endParaRPr kumimoji="1" lang="en-US" altLang="ja-JP" dirty="0" smtClean="0"/>
          </a:p>
          <a:p>
            <a:pPr lvl="1"/>
            <a:r>
              <a:rPr kumimoji="1" lang="ja-JP" altLang="en-US" dirty="0" smtClean="0"/>
              <a:t>成立すると予測する場合，</a:t>
            </a:r>
            <a:r>
              <a:rPr kumimoji="1" lang="en-US" altLang="ja-JP" dirty="0" smtClean="0"/>
              <a:t>BTB </a:t>
            </a:r>
            <a:r>
              <a:rPr kumimoji="1" lang="ja-JP" altLang="en-US" dirty="0" smtClean="0"/>
              <a:t>が別途いる</a:t>
            </a:r>
            <a:endParaRPr kumimoji="1" lang="en-US" altLang="ja-JP" dirty="0" smtClean="0"/>
          </a:p>
          <a:p>
            <a:pPr lvl="2"/>
            <a:r>
              <a:rPr kumimoji="1" lang="ja-JP" altLang="en-US" dirty="0" smtClean="0"/>
              <a:t>分岐かどうか </a:t>
            </a:r>
            <a:r>
              <a:rPr kumimoji="1" lang="en-US" altLang="ja-JP" dirty="0" smtClean="0"/>
              <a:t>&amp; </a:t>
            </a:r>
            <a:r>
              <a:rPr kumimoji="1" lang="ja-JP" altLang="en-US" dirty="0" smtClean="0"/>
              <a:t>先ターゲット予測は必要</a:t>
            </a:r>
            <a:endParaRPr kumimoji="1" lang="en-US" altLang="ja-JP" dirty="0" smtClean="0"/>
          </a:p>
          <a:p>
            <a:pPr lvl="1"/>
            <a:r>
              <a:rPr kumimoji="1" lang="ja-JP" altLang="en-US" dirty="0" smtClean="0"/>
              <a:t>「後方分岐かどうか」の予測や，</a:t>
            </a:r>
            <a:r>
              <a:rPr kumimoji="1" lang="en-US" altLang="ja-JP" dirty="0" smtClean="0"/>
              <a:t/>
            </a:r>
            <a:br>
              <a:rPr kumimoji="1" lang="en-US" altLang="ja-JP" dirty="0" smtClean="0"/>
            </a:br>
            <a:r>
              <a:rPr kumimoji="1" lang="ja-JP" altLang="en-US" dirty="0" smtClean="0"/>
              <a:t>「成立</a:t>
            </a:r>
            <a:r>
              <a:rPr kumimoji="1" lang="en-US" altLang="ja-JP" dirty="0" smtClean="0"/>
              <a:t>/</a:t>
            </a:r>
            <a:r>
              <a:rPr kumimoji="1" lang="ja-JP" altLang="en-US" dirty="0" smtClean="0"/>
              <a:t>不成立のヒント」の予測を行う必要がある</a:t>
            </a:r>
            <a:endParaRPr kumimoji="1" lang="ja-JP" altLang="en-US" dirty="0"/>
          </a:p>
        </p:txBody>
      </p:sp>
    </p:spTree>
    <p:extLst>
      <p:ext uri="{BB962C8B-B14F-4D97-AF65-F5344CB8AC3E}">
        <p14:creationId xmlns:p14="http://schemas.microsoft.com/office/powerpoint/2010/main" val="4204784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951982" y="2888994"/>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a:ex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4392142" y="2888994"/>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a:ex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832302" y="2888994"/>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7272462" y="2888994"/>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a:ex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913821" y="2024451"/>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36" name="正方形/長方形 35"/>
          <p:cNvSpPr/>
          <p:nvPr/>
        </p:nvSpPr>
        <p:spPr>
          <a:xfrm>
            <a:off x="4353981" y="2024451"/>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49" name="正方形/長方形 48"/>
          <p:cNvSpPr/>
          <p:nvPr/>
        </p:nvSpPr>
        <p:spPr>
          <a:xfrm>
            <a:off x="5796028" y="2043035"/>
            <a:ext cx="865983" cy="738664"/>
          </a:xfrm>
          <a:prstGeom prst="rect">
            <a:avLst/>
          </a:prstGeom>
        </p:spPr>
        <p:txBody>
          <a:bodyPr wrap="square">
            <a:spAutoFit/>
          </a:bodyPr>
          <a:lstStyle/>
          <a:p>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55" name="正方形/長方形 54"/>
          <p:cNvSpPr/>
          <p:nvPr/>
        </p:nvSpPr>
        <p:spPr>
          <a:xfrm>
            <a:off x="7236188" y="2043035"/>
            <a:ext cx="937991" cy="738664"/>
          </a:xfrm>
          <a:prstGeom prst="rect">
            <a:avLst/>
          </a:prstGeom>
        </p:spPr>
        <p:txBody>
          <a:bodyPr wrap="square">
            <a:spAutoFit/>
          </a:bodyPr>
          <a:lstStyle/>
          <a:p>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smtClean="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sp>
        <p:nvSpPr>
          <p:cNvPr id="2" name="タイトル 1"/>
          <p:cNvSpPr>
            <a:spLocks noGrp="1"/>
          </p:cNvSpPr>
          <p:nvPr>
            <p:ph type="title"/>
          </p:nvPr>
        </p:nvSpPr>
        <p:spPr/>
        <p:txBody>
          <a:bodyPr/>
          <a:lstStyle/>
          <a:p>
            <a:r>
              <a:rPr lang="ja-JP" altLang="en-US" dirty="0"/>
              <a:t>「後方分岐かどうか</a:t>
            </a:r>
            <a:r>
              <a:rPr lang="ja-JP" altLang="en-US" dirty="0" smtClean="0"/>
              <a:t>」</a:t>
            </a:r>
            <a:r>
              <a:rPr lang="en-US" altLang="ja-JP" dirty="0" smtClean="0"/>
              <a:t/>
            </a:r>
            <a:br>
              <a:rPr lang="en-US" altLang="ja-JP" dirty="0" smtClean="0"/>
            </a:br>
            <a:r>
              <a:rPr lang="ja-JP" altLang="en-US" dirty="0" smtClean="0"/>
              <a:t>「</a:t>
            </a:r>
            <a:r>
              <a:rPr lang="ja-JP" altLang="en-US" dirty="0"/>
              <a:t>成立</a:t>
            </a:r>
            <a:r>
              <a:rPr lang="en-US" altLang="ja-JP" dirty="0"/>
              <a:t>/</a:t>
            </a:r>
            <a:r>
              <a:rPr lang="ja-JP" altLang="en-US" dirty="0"/>
              <a:t>不成立のヒント</a:t>
            </a:r>
            <a:r>
              <a:rPr lang="ja-JP" altLang="en-US" dirty="0" smtClean="0"/>
              <a:t>」の予測</a:t>
            </a:r>
            <a:endParaRPr kumimoji="1" lang="ja-JP" altLang="en-US" dirty="0"/>
          </a:p>
        </p:txBody>
      </p:sp>
      <p:sp>
        <p:nvSpPr>
          <p:cNvPr id="58" name="コンテンツ プレースホルダー 57"/>
          <p:cNvSpPr>
            <a:spLocks noGrp="1"/>
          </p:cNvSpPr>
          <p:nvPr>
            <p:ph idx="4294967295"/>
          </p:nvPr>
        </p:nvSpPr>
        <p:spPr>
          <a:xfrm>
            <a:off x="431954" y="5139019"/>
            <a:ext cx="8550095" cy="469151"/>
          </a:xfrm>
          <a:prstGeom prst="rect">
            <a:avLst/>
          </a:prstGeom>
        </p:spPr>
        <p:txBody>
          <a:bodyPr/>
          <a:lstStyle/>
          <a:p>
            <a:r>
              <a:rPr lang="ja-JP" altLang="en-US" dirty="0" smtClean="0"/>
              <a:t>フェッチされた命令は，デコードするまでは以下がわからない</a:t>
            </a:r>
            <a:endParaRPr lang="en-US" altLang="ja-JP" dirty="0" smtClean="0"/>
          </a:p>
          <a:p>
            <a:pPr marL="817200" lvl="1" indent="-457200">
              <a:buFont typeface="+mj-lt"/>
              <a:buAutoNum type="arabicPeriod"/>
            </a:pPr>
            <a:r>
              <a:rPr lang="ja-JP" altLang="en-US" dirty="0" smtClean="0"/>
              <a:t>分岐命令かどうか？</a:t>
            </a:r>
            <a:endParaRPr lang="en-US" altLang="ja-JP" dirty="0" smtClean="0"/>
          </a:p>
          <a:p>
            <a:pPr marL="817200" lvl="1" indent="-457200">
              <a:buFont typeface="+mj-lt"/>
              <a:buAutoNum type="arabicPeriod"/>
            </a:pPr>
            <a:r>
              <a:rPr lang="ja-JP" altLang="en-US" dirty="0" smtClean="0"/>
              <a:t>分岐ターゲットはどこか？</a:t>
            </a:r>
            <a:endParaRPr lang="en-US" altLang="ja-JP" dirty="0" smtClean="0"/>
          </a:p>
          <a:p>
            <a:r>
              <a:rPr lang="ja-JP" altLang="en-US" dirty="0" smtClean="0"/>
              <a:t>同様に，</a:t>
            </a:r>
            <a:endParaRPr lang="en-US" altLang="ja-JP" dirty="0" smtClean="0"/>
          </a:p>
          <a:p>
            <a:pPr lvl="1"/>
            <a:r>
              <a:rPr lang="ja-JP" altLang="en-US" dirty="0" smtClean="0"/>
              <a:t>「後方分岐か</a:t>
            </a:r>
            <a:r>
              <a:rPr lang="ja-JP" altLang="en-US" dirty="0"/>
              <a:t>どうか」「成立</a:t>
            </a:r>
            <a:r>
              <a:rPr lang="en-US" altLang="ja-JP" dirty="0"/>
              <a:t>/</a:t>
            </a:r>
            <a:r>
              <a:rPr lang="ja-JP" altLang="en-US" dirty="0"/>
              <a:t>不成立のヒント</a:t>
            </a:r>
            <a:r>
              <a:rPr lang="ja-JP" altLang="en-US" dirty="0" smtClean="0"/>
              <a:t>」もわからない</a:t>
            </a:r>
            <a:endParaRPr lang="en-US" altLang="ja-JP" dirty="0" smtClean="0"/>
          </a:p>
        </p:txBody>
      </p:sp>
      <p:cxnSp>
        <p:nvCxnSpPr>
          <p:cNvPr id="67" name="直線矢印コネクタ 66"/>
          <p:cNvCxnSpPr/>
          <p:nvPr/>
        </p:nvCxnSpPr>
        <p:spPr bwMode="auto">
          <a:xfrm>
            <a:off x="2951982" y="3699003"/>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4842003"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96" name="正方形/長方形 95"/>
          <p:cNvSpPr/>
          <p:nvPr/>
        </p:nvSpPr>
        <p:spPr bwMode="auto">
          <a:xfrm>
            <a:off x="1601967" y="2168986"/>
            <a:ext cx="1260014" cy="1710019"/>
          </a:xfrm>
          <a:prstGeom prst="rect">
            <a:avLst/>
          </a:prstGeom>
          <a:solidFill>
            <a:schemeClr val="bg1"/>
          </a:solidFill>
          <a:ln w="12700">
            <a:headEnd/>
            <a:tailEnd type="none" w="sm" len="med"/>
          </a:ln>
          <a:ex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dirty="0" smtClean="0">
                <a:solidFill>
                  <a:schemeClr val="tx1">
                    <a:lumMod val="75000"/>
                    <a:lumOff val="25000"/>
                  </a:schemeClr>
                </a:solidFill>
                <a:latin typeface="Arial Narrow" panose="020B0606020202030204" pitchFamily="34" charset="0"/>
              </a:rPr>
              <a:t>  </a:t>
            </a:r>
            <a:r>
              <a:rPr lang="en-US" altLang="ja-JP" dirty="0" err="1" smtClean="0">
                <a:solidFill>
                  <a:schemeClr val="accent5"/>
                </a:solidFill>
                <a:latin typeface="Arial Narrow" panose="020B0606020202030204" pitchFamily="34" charset="0"/>
              </a:rPr>
              <a:t>bne</a:t>
            </a:r>
            <a:r>
              <a:rPr lang="en-US" altLang="ja-JP" dirty="0" smtClean="0">
                <a:solidFill>
                  <a:schemeClr val="accent5"/>
                </a:solidFill>
                <a:latin typeface="Arial Narrow" panose="020B0606020202030204" pitchFamily="34" charset="0"/>
              </a:rPr>
              <a:t> </a:t>
            </a:r>
            <a:r>
              <a:rPr lang="en-US" altLang="ja-JP" dirty="0" smtClean="0">
                <a:solidFill>
                  <a:schemeClr val="tx1">
                    <a:lumMod val="75000"/>
                    <a:lumOff val="25000"/>
                  </a:schemeClr>
                </a:solidFill>
                <a:latin typeface="Arial Narrow" panose="020B0606020202030204" pitchFamily="34" charset="0"/>
              </a:rPr>
              <a:t>x1,x2,</a:t>
            </a:r>
            <a:r>
              <a:rPr lang="en-US" altLang="ja-JP" b="1" dirty="0" smtClean="0">
                <a:solidFill>
                  <a:schemeClr val="accent5"/>
                </a:solidFill>
                <a:latin typeface="Arial Narrow" panose="020B0606020202030204" pitchFamily="34" charset="0"/>
              </a:rPr>
              <a:t>L</a:t>
            </a:r>
          </a:p>
          <a:p>
            <a:pPr>
              <a:lnSpc>
                <a:spcPct val="80000"/>
              </a:lnSpc>
            </a:pPr>
            <a:r>
              <a:rPr lang="en-US" altLang="ja-JP" dirty="0" smtClean="0">
                <a:solidFill>
                  <a:schemeClr val="tx1">
                    <a:lumMod val="75000"/>
                    <a:lumOff val="25000"/>
                  </a:schemeClr>
                </a:solidFill>
                <a:latin typeface="Arial Narrow" panose="020B0606020202030204" pitchFamily="34" charset="0"/>
              </a:rPr>
              <a:t>  add ...</a:t>
            </a:r>
          </a:p>
          <a:p>
            <a:pPr>
              <a:lnSpc>
                <a:spcPct val="80000"/>
              </a:lnSpc>
            </a:pPr>
            <a:r>
              <a:rPr lang="en-US" altLang="ja-JP" dirty="0" smtClean="0">
                <a:solidFill>
                  <a:schemeClr val="tx1">
                    <a:lumMod val="75000"/>
                    <a:lumOff val="25000"/>
                  </a:schemeClr>
                </a:solidFill>
                <a:latin typeface="Arial Narrow" panose="020B0606020202030204" pitchFamily="34" charset="0"/>
              </a:rPr>
              <a:t>  ...</a:t>
            </a:r>
          </a:p>
          <a:p>
            <a:pPr>
              <a:lnSpc>
                <a:spcPct val="80000"/>
              </a:lnSpc>
            </a:pPr>
            <a:r>
              <a:rPr lang="en-US" altLang="ja-JP" b="1" dirty="0" smtClean="0">
                <a:solidFill>
                  <a:schemeClr val="accent5"/>
                </a:solidFill>
                <a:latin typeface="Arial Narrow" panose="020B0606020202030204" pitchFamily="34" charset="0"/>
              </a:rPr>
              <a:t>L</a:t>
            </a:r>
            <a:r>
              <a:rPr lang="en-US" altLang="ja-JP" dirty="0" smtClean="0">
                <a:solidFill>
                  <a:schemeClr val="tx1">
                    <a:lumMod val="75000"/>
                    <a:lumOff val="25000"/>
                  </a:schemeClr>
                </a:solidFill>
                <a:latin typeface="Arial Narrow" panose="020B0606020202030204" pitchFamily="34" charset="0"/>
              </a:rPr>
              <a:t>:</a:t>
            </a:r>
          </a:p>
          <a:p>
            <a:pPr>
              <a:lnSpc>
                <a:spcPct val="80000"/>
              </a:lnSpc>
            </a:pPr>
            <a:r>
              <a:rPr lang="en-US" altLang="ja-JP" dirty="0">
                <a:solidFill>
                  <a:schemeClr val="tx1">
                    <a:lumMod val="75000"/>
                    <a:lumOff val="25000"/>
                  </a:schemeClr>
                </a:solidFill>
                <a:latin typeface="Arial Narrow" panose="020B0606020202030204" pitchFamily="34" charset="0"/>
              </a:rPr>
              <a:t> </a:t>
            </a:r>
            <a:r>
              <a:rPr lang="en-US" altLang="ja-JP" dirty="0" smtClean="0">
                <a:solidFill>
                  <a:schemeClr val="tx1">
                    <a:lumMod val="75000"/>
                    <a:lumOff val="25000"/>
                  </a:schemeClr>
                </a:solidFill>
                <a:latin typeface="Arial Narrow" panose="020B0606020202030204" pitchFamily="34" charset="0"/>
              </a:rPr>
              <a:t> sub ...</a:t>
            </a:r>
            <a:endParaRPr lang="ja-JP" altLang="en-US" dirty="0">
              <a:solidFill>
                <a:schemeClr val="tx1">
                  <a:lumMod val="75000"/>
                  <a:lumOff val="25000"/>
                </a:schemeClr>
              </a:solidFill>
              <a:latin typeface="Arial Narrow" panose="020B0606020202030204" pitchFamily="34" charset="0"/>
            </a:endParaRPr>
          </a:p>
        </p:txBody>
      </p:sp>
      <p:sp>
        <p:nvSpPr>
          <p:cNvPr id="97" name="正方形/長方形 96"/>
          <p:cNvSpPr/>
          <p:nvPr/>
        </p:nvSpPr>
        <p:spPr bwMode="auto">
          <a:xfrm>
            <a:off x="1871970" y="1718981"/>
            <a:ext cx="630007" cy="540006"/>
          </a:xfrm>
          <a:prstGeom prst="rect">
            <a:avLst/>
          </a:prstGeom>
          <a:noFill/>
          <a:ln>
            <a:noFill/>
            <a:headEnd/>
            <a:tailEnd type="triangle" w="sm" len="med"/>
          </a:ln>
          <a:effectLst/>
          <a:ex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smtClean="0">
                <a:solidFill>
                  <a:schemeClr val="tx1">
                    <a:lumMod val="65000"/>
                    <a:lumOff val="35000"/>
                  </a:schemeClr>
                </a:solidFill>
              </a:rPr>
              <a:t>プログラム</a:t>
            </a:r>
            <a:endParaRPr kumimoji="1" lang="ja-JP" altLang="en-US" sz="1600" dirty="0">
              <a:solidFill>
                <a:schemeClr val="tx1">
                  <a:lumMod val="65000"/>
                  <a:lumOff val="35000"/>
                </a:schemeClr>
              </a:solidFill>
            </a:endParaRPr>
          </a:p>
        </p:txBody>
      </p:sp>
      <p:sp>
        <p:nvSpPr>
          <p:cNvPr id="24" name="角丸四角形 23"/>
          <p:cNvSpPr/>
          <p:nvPr/>
        </p:nvSpPr>
        <p:spPr bwMode="auto">
          <a:xfrm>
            <a:off x="3401987"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smtClean="0">
                <a:latin typeface="Arial Narrow" panose="020B0606020202030204" pitchFamily="34" charset="0"/>
              </a:rPr>
              <a:t>？？？</a:t>
            </a:r>
            <a:endParaRPr kumimoji="1" lang="ja-JP" altLang="en-US" dirty="0">
              <a:latin typeface="Arial Narrow" panose="020B0606020202030204" pitchFamily="34" charset="0"/>
            </a:endParaRPr>
          </a:p>
        </p:txBody>
      </p:sp>
      <p:sp>
        <p:nvSpPr>
          <p:cNvPr id="27" name="角丸四角形 26"/>
          <p:cNvSpPr/>
          <p:nvPr/>
        </p:nvSpPr>
        <p:spPr bwMode="auto">
          <a:xfrm>
            <a:off x="6282019"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9" name="角丸四角形 28"/>
          <p:cNvSpPr/>
          <p:nvPr/>
        </p:nvSpPr>
        <p:spPr bwMode="auto">
          <a:xfrm>
            <a:off x="7722035" y="2708992"/>
            <a:ext cx="720008" cy="360004"/>
          </a:xfrm>
          <a:prstGeom prst="roundRect">
            <a:avLst/>
          </a:prstGeom>
          <a:ln>
            <a:headEnd/>
            <a:tailEnd type="triangle" w="sm" len="med"/>
          </a:ln>
          <a:extLst/>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28" name="角丸四角形吹き出し 27"/>
          <p:cNvSpPr/>
          <p:nvPr/>
        </p:nvSpPr>
        <p:spPr bwMode="auto">
          <a:xfrm>
            <a:off x="3581989" y="1358977"/>
            <a:ext cx="2880032" cy="630008"/>
          </a:xfrm>
          <a:prstGeom prst="wedgeRoundRectCallout">
            <a:avLst>
              <a:gd name="adj1" fmla="val -50527"/>
              <a:gd name="adj2" fmla="val 100108"/>
              <a:gd name="adj3" fmla="val 16667"/>
            </a:avLst>
          </a:prstGeom>
          <a:ln>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smtClean="0">
                <a:solidFill>
                  <a:schemeClr val="tx1">
                    <a:lumMod val="65000"/>
                    <a:lumOff val="35000"/>
                  </a:schemeClr>
                </a:solidFill>
                <a:latin typeface="Arial Narrow" panose="020B0606020202030204" pitchFamily="34" charset="0"/>
              </a:rPr>
              <a:t>いやその，ここではまだ</a:t>
            </a:r>
            <a:endParaRPr kumimoji="1" lang="en-US" altLang="ja-JP" sz="1600" dirty="0" smtClean="0">
              <a:solidFill>
                <a:schemeClr val="tx1">
                  <a:lumMod val="65000"/>
                  <a:lumOff val="35000"/>
                </a:schemeClr>
              </a:solidFill>
              <a:latin typeface="Arial Narrow" panose="020B0606020202030204" pitchFamily="34" charset="0"/>
            </a:endParaRPr>
          </a:p>
          <a:p>
            <a:r>
              <a:rPr kumimoji="1" lang="ja-JP" altLang="en-US" sz="1600" dirty="0" smtClean="0">
                <a:solidFill>
                  <a:schemeClr val="tx1">
                    <a:lumMod val="65000"/>
                    <a:lumOff val="35000"/>
                  </a:schemeClr>
                </a:solidFill>
                <a:latin typeface="Arial Narrow" panose="020B0606020202030204" pitchFamily="34" charset="0"/>
              </a:rPr>
              <a:t>中身</a:t>
            </a:r>
            <a:r>
              <a:rPr kumimoji="1" lang="ja-JP" altLang="en-US" sz="1600" dirty="0" err="1" smtClean="0">
                <a:solidFill>
                  <a:schemeClr val="tx1">
                    <a:lumMod val="65000"/>
                    <a:lumOff val="35000"/>
                  </a:schemeClr>
                </a:solidFill>
                <a:latin typeface="Arial Narrow" panose="020B0606020202030204" pitchFamily="34" charset="0"/>
              </a:rPr>
              <a:t>わ</a:t>
            </a:r>
            <a:r>
              <a:rPr kumimoji="1" lang="ja-JP" altLang="en-US" sz="1600" dirty="0" smtClean="0">
                <a:solidFill>
                  <a:schemeClr val="tx1">
                    <a:lumMod val="65000"/>
                    <a:lumOff val="35000"/>
                  </a:schemeClr>
                </a:solidFill>
                <a:latin typeface="Arial Narrow" panose="020B0606020202030204" pitchFamily="34" charset="0"/>
              </a:rPr>
              <a:t>からないんすけど･･･</a:t>
            </a:r>
            <a:endParaRPr kumimoji="1" lang="en-US" altLang="ja-JP" sz="1600" dirty="0" smtClean="0">
              <a:solidFill>
                <a:schemeClr val="tx1">
                  <a:lumMod val="65000"/>
                  <a:lumOff val="35000"/>
                </a:schemeClr>
              </a:solidFill>
              <a:latin typeface="Arial Narrow" panose="020B0606020202030204" pitchFamily="34" charset="0"/>
            </a:endParaRPr>
          </a:p>
        </p:txBody>
      </p:sp>
      <p:sp>
        <p:nvSpPr>
          <p:cNvPr id="30" name="正方形/長方形 29"/>
          <p:cNvSpPr/>
          <p:nvPr/>
        </p:nvSpPr>
        <p:spPr>
          <a:xfrm>
            <a:off x="71950" y="1718981"/>
            <a:ext cx="1620018" cy="1384995"/>
          </a:xfrm>
          <a:prstGeom prst="rect">
            <a:avLst/>
          </a:prstGeom>
        </p:spPr>
        <p:txBody>
          <a:bodyPr wrap="square">
            <a:spAutoFit/>
          </a:bodyPr>
          <a:lstStyle/>
          <a:p>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a:t>
            </a:r>
            <a:r>
              <a:rPr lang="en-US" altLang="ja-JP"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a:t>
            </a:r>
            <a:endPar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smtClean="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75000"/>
                    <a:lumOff val="2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31" name="角丸四角形吹き出し 30"/>
          <p:cNvSpPr/>
          <p:nvPr/>
        </p:nvSpPr>
        <p:spPr bwMode="auto">
          <a:xfrm>
            <a:off x="1151962" y="998973"/>
            <a:ext cx="234002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smtClean="0">
                <a:solidFill>
                  <a:schemeClr val="tx1">
                    <a:lumMod val="85000"/>
                    <a:lumOff val="15000"/>
                  </a:schemeClr>
                </a:solidFill>
                <a:latin typeface="Arial Narrow" panose="020B0606020202030204" pitchFamily="34" charset="0"/>
              </a:rPr>
              <a:t>ヒントをうめておいたので</a:t>
            </a:r>
            <a:endParaRPr kumimoji="1" lang="en-US" altLang="ja-JP" sz="1400" dirty="0" smtClean="0">
              <a:solidFill>
                <a:schemeClr val="tx1">
                  <a:lumMod val="85000"/>
                  <a:lumOff val="15000"/>
                </a:schemeClr>
              </a:solidFill>
              <a:latin typeface="Arial Narrow" panose="020B0606020202030204" pitchFamily="34" charset="0"/>
            </a:endParaRPr>
          </a:p>
          <a:p>
            <a:r>
              <a:rPr kumimoji="1" lang="ja-JP" altLang="en-US" sz="1400" dirty="0" smtClean="0">
                <a:solidFill>
                  <a:schemeClr val="tx1">
                    <a:lumMod val="85000"/>
                    <a:lumOff val="15000"/>
                  </a:schemeClr>
                </a:solidFill>
                <a:latin typeface="Arial Narrow" panose="020B0606020202030204" pitchFamily="34" charset="0"/>
              </a:rPr>
              <a:t>これでヨシ！</a:t>
            </a:r>
            <a:endParaRPr kumimoji="1" lang="ja-JP" altLang="en-US" sz="1400" dirty="0" smtClean="0">
              <a:solidFill>
                <a:schemeClr val="tx1">
                  <a:lumMod val="85000"/>
                  <a:lumOff val="15000"/>
                </a:schemeClr>
              </a:solidFill>
              <a:latin typeface="Arial Narrow" panose="020B0606020202030204" pitchFamily="34" charset="0"/>
            </a:endParaRPr>
          </a:p>
        </p:txBody>
      </p:sp>
    </p:spTree>
    <p:extLst>
      <p:ext uri="{BB962C8B-B14F-4D97-AF65-F5344CB8AC3E}">
        <p14:creationId xmlns:p14="http://schemas.microsoft.com/office/powerpoint/2010/main" val="3349661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別途ハードウェアが必要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「後方分岐かどうか」「成立</a:t>
            </a:r>
            <a:r>
              <a:rPr lang="en-US" altLang="ja-JP" dirty="0"/>
              <a:t>/</a:t>
            </a:r>
            <a:r>
              <a:rPr lang="ja-JP" altLang="en-US" dirty="0"/>
              <a:t>不成立のヒント」もわからない</a:t>
            </a:r>
            <a:endParaRPr lang="en-US" altLang="ja-JP" dirty="0"/>
          </a:p>
          <a:p>
            <a:pPr lvl="1"/>
            <a:r>
              <a:rPr lang="ja-JP" altLang="en-US" dirty="0" smtClean="0"/>
              <a:t>方向そのものを</a:t>
            </a:r>
            <a:r>
              <a:rPr lang="ja-JP" altLang="en-US" dirty="0"/>
              <a:t>直接は予測</a:t>
            </a:r>
            <a:r>
              <a:rPr lang="ja-JP" altLang="en-US" dirty="0" smtClean="0"/>
              <a:t>しない</a:t>
            </a:r>
            <a:endParaRPr lang="en-US" altLang="ja-JP" dirty="0" smtClean="0"/>
          </a:p>
          <a:p>
            <a:pPr lvl="1"/>
            <a:r>
              <a:rPr lang="ja-JP" altLang="en-US" dirty="0" smtClean="0"/>
              <a:t>しかし，かわりに「後方分岐かどうか」等を予測する必要がある</a:t>
            </a:r>
            <a:endParaRPr lang="en-US" altLang="ja-JP" dirty="0"/>
          </a:p>
          <a:p>
            <a:r>
              <a:rPr lang="ja-JP" altLang="en-US" dirty="0"/>
              <a:t>別途それらを表に</a:t>
            </a:r>
            <a:r>
              <a:rPr lang="ja-JP" altLang="en-US" dirty="0" smtClean="0"/>
              <a:t>学習</a:t>
            </a:r>
            <a:endParaRPr lang="en-US" altLang="ja-JP" dirty="0" smtClean="0"/>
          </a:p>
          <a:p>
            <a:pPr lvl="1"/>
            <a:r>
              <a:rPr lang="ja-JP" altLang="en-US" dirty="0" smtClean="0"/>
              <a:t>後述</a:t>
            </a:r>
            <a:r>
              <a:rPr lang="ja-JP" altLang="en-US" dirty="0"/>
              <a:t>の動的分岐予測とあまり</a:t>
            </a:r>
            <a:r>
              <a:rPr lang="ja-JP" altLang="en-US" dirty="0" smtClean="0"/>
              <a:t>かわらない機構が必要</a:t>
            </a:r>
            <a:endParaRPr kumimoji="1" lang="ja-JP" altLang="en-US" dirty="0"/>
          </a:p>
        </p:txBody>
      </p:sp>
    </p:spTree>
    <p:extLst>
      <p:ext uri="{BB962C8B-B14F-4D97-AF65-F5344CB8AC3E}">
        <p14:creationId xmlns:p14="http://schemas.microsoft.com/office/powerpoint/2010/main" val="3401244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静的分岐予測のまとめ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smtClean="0"/>
              <a:t>静的な命令に対してあらかじめ予測</a:t>
            </a:r>
            <a:endParaRPr lang="en-US" altLang="ja-JP" dirty="0" smtClean="0"/>
          </a:p>
          <a:p>
            <a:r>
              <a:rPr lang="ja-JP" altLang="en-US" dirty="0" smtClean="0"/>
              <a:t>基本的</a:t>
            </a:r>
            <a:r>
              <a:rPr lang="ja-JP" altLang="en-US" dirty="0"/>
              <a:t>に，今の </a:t>
            </a:r>
            <a:r>
              <a:rPr lang="en-US" altLang="ja-JP" dirty="0"/>
              <a:t>CPU </a:t>
            </a:r>
            <a:r>
              <a:rPr lang="ja-JP" altLang="en-US" dirty="0" smtClean="0"/>
              <a:t>では使われていない</a:t>
            </a:r>
            <a:endParaRPr lang="en-US" altLang="ja-JP" dirty="0" smtClean="0"/>
          </a:p>
          <a:p>
            <a:pPr lvl="1"/>
            <a:r>
              <a:rPr lang="ja-JP" altLang="en-US" dirty="0" smtClean="0"/>
              <a:t>予測精度の上限に限界がある</a:t>
            </a:r>
            <a:endParaRPr lang="en-US" altLang="ja-JP" dirty="0" smtClean="0"/>
          </a:p>
          <a:p>
            <a:pPr lvl="1"/>
            <a:r>
              <a:rPr kumimoji="1" lang="ja-JP" altLang="en-US" dirty="0" smtClean="0"/>
              <a:t>意外とハードウェア・コストが安く</a:t>
            </a:r>
            <a:r>
              <a:rPr kumimoji="1" lang="ja-JP" altLang="en-US" dirty="0" smtClean="0"/>
              <a:t>ない</a:t>
            </a:r>
            <a:endParaRPr kumimoji="1" lang="en-US" altLang="ja-JP" dirty="0" smtClean="0"/>
          </a:p>
          <a:p>
            <a:r>
              <a:rPr kumimoji="1" lang="ja-JP" altLang="en-US" dirty="0" smtClean="0"/>
              <a:t>次回は動的分岐予測</a:t>
            </a:r>
            <a:endParaRPr kumimoji="1" lang="ja-JP" altLang="en-US" dirty="0"/>
          </a:p>
        </p:txBody>
      </p:sp>
    </p:spTree>
    <p:extLst>
      <p:ext uri="{BB962C8B-B14F-4D97-AF65-F5344CB8AC3E}">
        <p14:creationId xmlns:p14="http://schemas.microsoft.com/office/powerpoint/2010/main" val="1388090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r>
              <a:rPr lang="en-US" altLang="ja-JP" dirty="0"/>
              <a:t/>
            </a:r>
            <a:br>
              <a:rPr lang="en-US" altLang="ja-JP" dirty="0"/>
            </a:br>
            <a:r>
              <a:rPr lang="ja-JP" altLang="en-US" dirty="0"/>
              <a:t>質問，感想などを書いて</a:t>
            </a:r>
            <a:r>
              <a:rPr lang="ja-JP" altLang="en-US" dirty="0" smtClean="0"/>
              <a:t>ください（なんか一言書いてね）</a:t>
            </a:r>
            <a:endParaRPr lang="en-US" altLang="ja-JP" dirty="0" smtClean="0"/>
          </a:p>
          <a:p>
            <a:pPr lvl="1"/>
            <a:r>
              <a:rPr lang="en-US" altLang="ja-JP" dirty="0" smtClean="0"/>
              <a:t>LMS </a:t>
            </a:r>
            <a:r>
              <a:rPr lang="ja-JP" altLang="en-US" dirty="0" smtClean="0"/>
              <a:t>の出席を設定するので，そこにお願いします</a:t>
            </a:r>
            <a:endParaRPr lang="en-US" altLang="ja-JP" dirty="0" smtClean="0"/>
          </a:p>
          <a:p>
            <a:pPr lvl="1"/>
            <a:r>
              <a:rPr lang="ja-JP" altLang="en-US" dirty="0" smtClean="0"/>
              <a:t>パスワード</a:t>
            </a:r>
            <a:r>
              <a:rPr lang="ja-JP" altLang="en-US" dirty="0" smtClean="0"/>
              <a:t>：</a:t>
            </a:r>
            <a:r>
              <a:rPr lang="en-US" altLang="ja-JP" dirty="0" smtClean="0"/>
              <a:t>branch</a:t>
            </a:r>
            <a:endParaRPr lang="en-US" altLang="ja-JP" dirty="0" smtClean="0"/>
          </a:p>
          <a:p>
            <a:r>
              <a:rPr kumimoji="1" lang="ja-JP" altLang="en-US" dirty="0" smtClean="0"/>
              <a:t>意見</a:t>
            </a:r>
            <a:r>
              <a:rPr kumimoji="1" lang="ja-JP" altLang="en-US" dirty="0"/>
              <a:t>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パイプラインの可視化ツール面白いです</a:t>
            </a:r>
            <a:r>
              <a:rPr lang="ja-JP" altLang="en-US" dirty="0" smtClean="0"/>
              <a:t>．自分</a:t>
            </a:r>
            <a:r>
              <a:rPr lang="ja-JP" altLang="en-US" dirty="0"/>
              <a:t>も使って見てみたいのですがどこかで公開していますか</a:t>
            </a:r>
            <a:r>
              <a:rPr lang="ja-JP" altLang="en-US" dirty="0" smtClean="0"/>
              <a:t>？</a:t>
            </a:r>
            <a:endParaRPr lang="en-US" altLang="ja-JP" dirty="0" smtClean="0"/>
          </a:p>
          <a:p>
            <a:pPr lvl="1"/>
            <a:r>
              <a:rPr lang="en-US" altLang="ja-JP" dirty="0" smtClean="0"/>
              <a:t>Konata </a:t>
            </a:r>
            <a:r>
              <a:rPr lang="ja-JP" altLang="en-US" dirty="0" smtClean="0"/>
              <a:t>本体</a:t>
            </a:r>
            <a:endParaRPr lang="en-US" altLang="ja-JP" dirty="0" smtClean="0"/>
          </a:p>
          <a:p>
            <a:pPr lvl="2"/>
            <a:r>
              <a:rPr lang="en-US" altLang="ja-JP" dirty="0" smtClean="0">
                <a:hlinkClick r:id="rId2"/>
              </a:rPr>
              <a:t>https</a:t>
            </a:r>
            <a:r>
              <a:rPr lang="en-US" altLang="ja-JP" dirty="0">
                <a:hlinkClick r:id="rId2"/>
              </a:rPr>
              <a:t>://</a:t>
            </a:r>
            <a:r>
              <a:rPr lang="en-US" altLang="ja-JP" dirty="0" smtClean="0">
                <a:hlinkClick r:id="rId2"/>
              </a:rPr>
              <a:t>github.com/shioyadan/Konata</a:t>
            </a:r>
            <a:endParaRPr lang="en-US" altLang="ja-JP" dirty="0" smtClean="0"/>
          </a:p>
          <a:p>
            <a:pPr lvl="1"/>
            <a:endParaRPr lang="en-US" altLang="ja-JP" dirty="0" smtClean="0"/>
          </a:p>
          <a:p>
            <a:pPr lvl="1"/>
            <a:r>
              <a:rPr lang="ja-JP" altLang="en-US" dirty="0" smtClean="0"/>
              <a:t>ロボ太先生の記事</a:t>
            </a:r>
            <a:endParaRPr lang="en-US" altLang="ja-JP" dirty="0" smtClean="0"/>
          </a:p>
          <a:p>
            <a:pPr lvl="2"/>
            <a:r>
              <a:rPr lang="ja-JP" altLang="en-US" dirty="0"/>
              <a:t>アーキテクチャシミュレータ</a:t>
            </a:r>
            <a:r>
              <a:rPr lang="en-US" altLang="ja-JP" dirty="0"/>
              <a:t>Gem5</a:t>
            </a:r>
            <a:r>
              <a:rPr lang="ja-JP" altLang="en-US" dirty="0"/>
              <a:t>を使ってみる</a:t>
            </a:r>
            <a:endParaRPr lang="en-US" altLang="ja-JP" dirty="0" smtClean="0"/>
          </a:p>
          <a:p>
            <a:pPr lvl="3"/>
            <a:r>
              <a:rPr lang="en-US" altLang="ja-JP" dirty="0" smtClean="0">
                <a:hlinkClick r:id="rId3"/>
              </a:rPr>
              <a:t>https</a:t>
            </a:r>
            <a:r>
              <a:rPr lang="en-US" altLang="ja-JP" dirty="0">
                <a:hlinkClick r:id="rId3"/>
              </a:rPr>
              <a:t>://</a:t>
            </a:r>
            <a:r>
              <a:rPr lang="en-US" altLang="ja-JP" dirty="0" smtClean="0">
                <a:hlinkClick r:id="rId3"/>
              </a:rPr>
              <a:t>qiita.com/kaityo256/items/00fc50221d86ce3ff2ea</a:t>
            </a:r>
            <a:endParaRPr lang="en-US" altLang="ja-JP" dirty="0" smtClean="0"/>
          </a:p>
          <a:p>
            <a:pPr lvl="2"/>
            <a:r>
              <a:rPr lang="ja-JP" altLang="en-US" dirty="0"/>
              <a:t>アーキテクチャシミュレータ</a:t>
            </a:r>
            <a:r>
              <a:rPr lang="en-US" altLang="ja-JP" dirty="0"/>
              <a:t>Gem5</a:t>
            </a:r>
            <a:r>
              <a:rPr lang="ja-JP" altLang="en-US" dirty="0"/>
              <a:t>を使ってみる　その</a:t>
            </a:r>
            <a:r>
              <a:rPr lang="en-US" altLang="ja-JP" dirty="0"/>
              <a:t>2</a:t>
            </a:r>
            <a:r>
              <a:rPr lang="ja-JP" altLang="en-US" dirty="0"/>
              <a:t>「</a:t>
            </a:r>
            <a:r>
              <a:rPr lang="en-US" altLang="ja-JP" dirty="0"/>
              <a:t>OoO</a:t>
            </a:r>
            <a:r>
              <a:rPr lang="ja-JP" altLang="en-US" dirty="0"/>
              <a:t>を実感する」</a:t>
            </a:r>
            <a:endParaRPr lang="en-US" altLang="ja-JP" dirty="0" smtClean="0"/>
          </a:p>
          <a:p>
            <a:pPr lvl="3"/>
            <a:r>
              <a:rPr lang="en-US" altLang="ja-JP" dirty="0" smtClean="0">
                <a:hlinkClick r:id="rId4"/>
              </a:rPr>
              <a:t>https</a:t>
            </a:r>
            <a:r>
              <a:rPr lang="en-US" altLang="ja-JP" dirty="0">
                <a:hlinkClick r:id="rId4"/>
              </a:rPr>
              <a:t>://qiita.com/kaityo256/items/a0b79c7601c2cd10c2eb</a:t>
            </a:r>
            <a:endParaRPr lang="en-US" altLang="ja-JP" dirty="0"/>
          </a:p>
        </p:txBody>
      </p:sp>
    </p:spTree>
    <p:extLst>
      <p:ext uri="{BB962C8B-B14F-4D97-AF65-F5344CB8AC3E}">
        <p14:creationId xmlns:p14="http://schemas.microsoft.com/office/powerpoint/2010/main" val="2312916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感想とか質問とか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Windows Update</a:t>
            </a:r>
            <a:r>
              <a:rPr lang="ja-JP" altLang="en-US" dirty="0"/>
              <a:t>でインテルのマイクロ命令のアップデートも細々と行われていたりする，という話がありましたが，</a:t>
            </a:r>
            <a:r>
              <a:rPr lang="en-US" altLang="ja-JP" dirty="0"/>
              <a:t>AMD</a:t>
            </a:r>
            <a:r>
              <a:rPr lang="ja-JP" altLang="en-US" dirty="0"/>
              <a:t>の</a:t>
            </a:r>
            <a:r>
              <a:rPr lang="en-US" altLang="ja-JP" dirty="0"/>
              <a:t>CPU</a:t>
            </a:r>
            <a:r>
              <a:rPr lang="ja-JP" altLang="en-US" dirty="0"/>
              <a:t>を用いて</a:t>
            </a:r>
            <a:r>
              <a:rPr lang="en-US" altLang="ja-JP" dirty="0"/>
              <a:t>PC</a:t>
            </a:r>
            <a:r>
              <a:rPr lang="ja-JP" altLang="en-US" dirty="0"/>
              <a:t>を動かしている場合はどうなるのでしょう</a:t>
            </a:r>
            <a:r>
              <a:rPr lang="ja-JP" altLang="en-US" dirty="0" smtClean="0"/>
              <a:t>か</a:t>
            </a:r>
            <a:endParaRPr lang="en-US" altLang="ja-JP" dirty="0" smtClean="0"/>
          </a:p>
          <a:p>
            <a:r>
              <a:rPr lang="ja-JP" altLang="en-US" dirty="0"/>
              <a:t>制御ハザードに関して、予測した分岐結果を複数実行して正しいと判明したものを採用するみたいな方法は、実際つかわれないのでしょうか？（分岐命令が多いこと、予測がほぼ当たることが問題？</a:t>
            </a:r>
            <a:r>
              <a:rPr lang="ja-JP" altLang="en-US" dirty="0" smtClean="0"/>
              <a:t>）</a:t>
            </a:r>
            <a:endParaRPr lang="en-US" altLang="ja-JP" dirty="0" smtClean="0"/>
          </a:p>
          <a:p>
            <a:r>
              <a:rPr lang="en-US" altLang="ja-JP" dirty="0"/>
              <a:t>if</a:t>
            </a:r>
            <a:r>
              <a:rPr lang="ja-JP" altLang="en-US" dirty="0"/>
              <a:t>文の分岐先の計算量を減らすと制御ハザードによるスループットの低下の影響を少し抑えられるのかなと</a:t>
            </a:r>
            <a:r>
              <a:rPr lang="ja-JP" altLang="en-US" dirty="0" smtClean="0"/>
              <a:t>思いました</a:t>
            </a:r>
            <a:endParaRPr lang="en-US" altLang="ja-JP" dirty="0"/>
          </a:p>
        </p:txBody>
      </p:sp>
    </p:spTree>
    <p:extLst>
      <p:ext uri="{BB962C8B-B14F-4D97-AF65-F5344CB8AC3E}">
        <p14:creationId xmlns:p14="http://schemas.microsoft.com/office/powerpoint/2010/main" val="267280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57741</TotalTime>
  <Words>4451</Words>
  <Application>Microsoft Office PowerPoint</Application>
  <PresentationFormat>画面に合わせる (4:3)</PresentationFormat>
  <Paragraphs>852</Paragraphs>
  <Slides>76</Slides>
  <Notes>11</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76</vt:i4>
      </vt:variant>
    </vt:vector>
  </HeadingPairs>
  <TitlesOfParts>
    <vt:vector size="91" baseType="lpstr">
      <vt:lpstr>HG丸ｺﾞｼｯｸM-PRO</vt:lpstr>
      <vt:lpstr>MeiryoKe_PGothic</vt:lpstr>
      <vt:lpstr>ＭＳ Ｐゴシック</vt:lpstr>
      <vt:lpstr>メイリオ</vt:lpstr>
      <vt:lpstr>Arial</vt:lpstr>
      <vt:lpstr>Arial Narrow</vt:lpstr>
      <vt:lpstr>Calibri</vt:lpstr>
      <vt:lpstr>Cambria Math</vt:lpstr>
      <vt:lpstr>Consolas</vt:lpstr>
      <vt:lpstr>Courier New</vt:lpstr>
      <vt:lpstr>Segoe UI</vt:lpstr>
      <vt:lpstr>Times New Roman</vt:lpstr>
      <vt:lpstr>Verdana</vt:lpstr>
      <vt:lpstr>Wingdings</vt:lpstr>
      <vt:lpstr>cerulean</vt:lpstr>
      <vt:lpstr>先進計算機構成論 05</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感想とか質問とか</vt:lpstr>
      <vt:lpstr>前回の内容</vt:lpstr>
      <vt:lpstr>今日の内容</vt:lpstr>
      <vt:lpstr>パイプライン化によるスループット向上</vt:lpstr>
      <vt:lpstr>パイプライン化の意味</vt:lpstr>
      <vt:lpstr>パイプライン化によるクロック周期の短縮 クロックの立ち上がりごとに，１命令が処理</vt:lpstr>
      <vt:lpstr>ステージ内の信号の伝播を考える</vt:lpstr>
      <vt:lpstr>２段にパイプライン化した場合</vt:lpstr>
      <vt:lpstr>4段にパイプライン化した場合</vt:lpstr>
      <vt:lpstr>パイプライン化の限界</vt:lpstr>
      <vt:lpstr>回路的な理由</vt:lpstr>
      <vt:lpstr>D-FF の回路</vt:lpstr>
      <vt:lpstr>D-FF の動作 ① クロック信号が Low にあるとき</vt:lpstr>
      <vt:lpstr>D-FF の動作 ② クロック信号の立ち上がり</vt:lpstr>
      <vt:lpstr>D-FF の動作 ③ クロック信号が High</vt:lpstr>
      <vt:lpstr>D-FF の動作 ④ クロック信号の立ち下がり</vt:lpstr>
      <vt:lpstr>D-FF の遅延</vt:lpstr>
      <vt:lpstr>理由２：消費電力と熱</vt:lpstr>
      <vt:lpstr>パイプライン化の限界</vt:lpstr>
      <vt:lpstr>アーキテクチャ的な理由による実効性能の限界</vt:lpstr>
      <vt:lpstr>バックエッジ：逆方向（右から左）にいく信号</vt:lpstr>
      <vt:lpstr>問題となるバックエッジ</vt:lpstr>
      <vt:lpstr>演算器のフォワーディング</vt:lpstr>
      <vt:lpstr>演算器のパイプライン化</vt:lpstr>
      <vt:lpstr>演算器をパイプライン化した場合の問題</vt:lpstr>
      <vt:lpstr>問題となるバックエッジ</vt:lpstr>
      <vt:lpstr>ロードによるデータ・メモリの読み出し</vt:lpstr>
      <vt:lpstr>問題となるバックエッジ</vt:lpstr>
      <vt:lpstr>分岐予測</vt:lpstr>
      <vt:lpstr>分岐予測ペナルティ</vt:lpstr>
      <vt:lpstr>分岐予測ペナルティの大きさ</vt:lpstr>
      <vt:lpstr>パイプライン化の限界のまとめ</vt:lpstr>
      <vt:lpstr>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今日の内容</vt:lpstr>
      <vt:lpstr>用語の定義（１）</vt:lpstr>
      <vt:lpstr>用語の定義（２）</vt:lpstr>
      <vt:lpstr>用語の定義（３）</vt:lpstr>
      <vt:lpstr>分岐予測</vt:lpstr>
      <vt:lpstr>１．分岐かどうか予測の必要性</vt:lpstr>
      <vt:lpstr>２．分岐先ターゲットの予測の必要性</vt:lpstr>
      <vt:lpstr>BTB（Branch Target Buffer）による予測</vt:lpstr>
      <vt:lpstr>BTB（Branch Target Buffer）による予測</vt:lpstr>
      <vt:lpstr>BTB による予測（分岐命令の場合）</vt:lpstr>
      <vt:lpstr>BTB による予測（分岐以外の場合）</vt:lpstr>
      <vt:lpstr>BTB の特徴</vt:lpstr>
      <vt:lpstr>BTB の詳細</vt:lpstr>
      <vt:lpstr>分岐かどうか&amp;分岐先ターゲット予測のまとめ</vt:lpstr>
      <vt:lpstr>分岐予測</vt:lpstr>
      <vt:lpstr>分岐方向予測</vt:lpstr>
      <vt:lpstr>静的分岐と動的分岐</vt:lpstr>
      <vt:lpstr>分岐方向予測</vt:lpstr>
      <vt:lpstr>分岐方向予測</vt:lpstr>
      <vt:lpstr>1. 常に不成立と予測</vt:lpstr>
      <vt:lpstr>2. 前方分岐を不成立/後方分岐を成立と予測</vt:lpstr>
      <vt:lpstr>3. プロファイルによる予測</vt:lpstr>
      <vt:lpstr>3. プロファイルによる予測</vt:lpstr>
      <vt:lpstr>静的分岐予測の欠点</vt:lpstr>
      <vt:lpstr>「後方分岐かどうか」 「成立/不成立のヒント」の予測</vt:lpstr>
      <vt:lpstr>別途ハードウェアが必要</vt:lpstr>
      <vt:lpstr>静的分岐予測のまとめ</vt:lpstr>
      <vt:lpstr>出欠と感想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12173</cp:revision>
  <cp:lastPrinted>2014-12-10T13:40:48Z</cp:lastPrinted>
  <dcterms:created xsi:type="dcterms:W3CDTF">2014-11-17T10:53:59Z</dcterms:created>
  <dcterms:modified xsi:type="dcterms:W3CDTF">2020-05-25T05:43:41Z</dcterms:modified>
</cp:coreProperties>
</file>