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93"/>
  </p:notesMasterIdLst>
  <p:sldIdLst>
    <p:sldId id="440" r:id="rId2"/>
    <p:sldId id="648" r:id="rId3"/>
    <p:sldId id="643" r:id="rId4"/>
    <p:sldId id="644" r:id="rId5"/>
    <p:sldId id="645" r:id="rId6"/>
    <p:sldId id="646" r:id="rId7"/>
    <p:sldId id="647" r:id="rId8"/>
    <p:sldId id="537" r:id="rId9"/>
    <p:sldId id="649" r:id="rId10"/>
    <p:sldId id="547" r:id="rId11"/>
    <p:sldId id="650" r:id="rId12"/>
    <p:sldId id="651" r:id="rId13"/>
    <p:sldId id="630" r:id="rId14"/>
    <p:sldId id="554" r:id="rId15"/>
    <p:sldId id="555" r:id="rId16"/>
    <p:sldId id="553" r:id="rId17"/>
    <p:sldId id="552" r:id="rId18"/>
    <p:sldId id="551" r:id="rId19"/>
    <p:sldId id="556" r:id="rId20"/>
    <p:sldId id="557" r:id="rId21"/>
    <p:sldId id="550" r:id="rId22"/>
    <p:sldId id="568" r:id="rId23"/>
    <p:sldId id="569" r:id="rId24"/>
    <p:sldId id="564" r:id="rId25"/>
    <p:sldId id="565" r:id="rId26"/>
    <p:sldId id="559" r:id="rId27"/>
    <p:sldId id="566" r:id="rId28"/>
    <p:sldId id="567" r:id="rId29"/>
    <p:sldId id="652" r:id="rId30"/>
    <p:sldId id="570" r:id="rId31"/>
    <p:sldId id="653" r:id="rId32"/>
    <p:sldId id="571" r:id="rId33"/>
    <p:sldId id="631" r:id="rId34"/>
    <p:sldId id="589" r:id="rId35"/>
    <p:sldId id="582" r:id="rId36"/>
    <p:sldId id="583" r:id="rId37"/>
    <p:sldId id="586" r:id="rId38"/>
    <p:sldId id="584" r:id="rId39"/>
    <p:sldId id="587" r:id="rId40"/>
    <p:sldId id="588" r:id="rId41"/>
    <p:sldId id="585" r:id="rId42"/>
    <p:sldId id="591" r:id="rId43"/>
    <p:sldId id="590" r:id="rId44"/>
    <p:sldId id="592" r:id="rId45"/>
    <p:sldId id="593" r:id="rId46"/>
    <p:sldId id="594" r:id="rId47"/>
    <p:sldId id="595" r:id="rId48"/>
    <p:sldId id="599" r:id="rId49"/>
    <p:sldId id="600" r:id="rId50"/>
    <p:sldId id="602" r:id="rId51"/>
    <p:sldId id="601" r:id="rId52"/>
    <p:sldId id="596" r:id="rId53"/>
    <p:sldId id="597" r:id="rId54"/>
    <p:sldId id="603" r:id="rId55"/>
    <p:sldId id="604" r:id="rId56"/>
    <p:sldId id="605" r:id="rId57"/>
    <p:sldId id="606" r:id="rId58"/>
    <p:sldId id="609" r:id="rId59"/>
    <p:sldId id="608" r:id="rId60"/>
    <p:sldId id="612" r:id="rId61"/>
    <p:sldId id="610" r:id="rId62"/>
    <p:sldId id="613" r:id="rId63"/>
    <p:sldId id="611" r:id="rId64"/>
    <p:sldId id="614" r:id="rId65"/>
    <p:sldId id="615" r:id="rId66"/>
    <p:sldId id="616" r:id="rId67"/>
    <p:sldId id="619" r:id="rId68"/>
    <p:sldId id="617" r:id="rId69"/>
    <p:sldId id="620" r:id="rId70"/>
    <p:sldId id="621" r:id="rId71"/>
    <p:sldId id="633" r:id="rId72"/>
    <p:sldId id="632" r:id="rId73"/>
    <p:sldId id="635" r:id="rId74"/>
    <p:sldId id="636" r:id="rId75"/>
    <p:sldId id="637" r:id="rId76"/>
    <p:sldId id="627" r:id="rId77"/>
    <p:sldId id="638" r:id="rId78"/>
    <p:sldId id="639" r:id="rId79"/>
    <p:sldId id="634" r:id="rId80"/>
    <p:sldId id="640" r:id="rId81"/>
    <p:sldId id="641" r:id="rId82"/>
    <p:sldId id="642" r:id="rId83"/>
    <p:sldId id="618" r:id="rId84"/>
    <p:sldId id="622" r:id="rId85"/>
    <p:sldId id="625" r:id="rId86"/>
    <p:sldId id="623" r:id="rId87"/>
    <p:sldId id="626" r:id="rId88"/>
    <p:sldId id="628" r:id="rId89"/>
    <p:sldId id="624" r:id="rId90"/>
    <p:sldId id="629" r:id="rId91"/>
    <p:sldId id="558" r:id="rId9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81" d="100"/>
          <a:sy n="81" d="100"/>
        </p:scale>
        <p:origin x="1371" y="3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2020/6/8</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18</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26</a:t>
            </a:fld>
            <a:endParaRPr kumimoji="1" lang="ja-JP" altLang="en-US"/>
          </a:p>
        </p:txBody>
      </p:sp>
    </p:spTree>
    <p:extLst>
      <p:ext uri="{BB962C8B-B14F-4D97-AF65-F5344CB8AC3E}">
        <p14:creationId xmlns:p14="http://schemas.microsoft.com/office/powerpoint/2010/main" val="1598357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27</a:t>
            </a:fld>
            <a:endParaRPr kumimoji="1" lang="ja-JP" altLang="en-US"/>
          </a:p>
        </p:txBody>
      </p:sp>
    </p:spTree>
    <p:extLst>
      <p:ext uri="{BB962C8B-B14F-4D97-AF65-F5344CB8AC3E}">
        <p14:creationId xmlns:p14="http://schemas.microsoft.com/office/powerpoint/2010/main" val="118127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28</a:t>
            </a:fld>
            <a:endParaRPr kumimoji="1" lang="ja-JP" altLang="en-US"/>
          </a:p>
        </p:txBody>
      </p:sp>
    </p:spTree>
    <p:extLst>
      <p:ext uri="{BB962C8B-B14F-4D97-AF65-F5344CB8AC3E}">
        <p14:creationId xmlns:p14="http://schemas.microsoft.com/office/powerpoint/2010/main" val="365777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29</a:t>
            </a:fld>
            <a:endParaRPr kumimoji="1" lang="ja-JP" altLang="en-US"/>
          </a:p>
        </p:txBody>
      </p:sp>
    </p:spTree>
    <p:extLst>
      <p:ext uri="{BB962C8B-B14F-4D97-AF65-F5344CB8AC3E}">
        <p14:creationId xmlns:p14="http://schemas.microsoft.com/office/powerpoint/2010/main" val="13821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31</a:t>
            </a:fld>
            <a:endParaRPr kumimoji="1" lang="ja-JP" altLang="en-US"/>
          </a:p>
        </p:txBody>
      </p:sp>
    </p:spTree>
    <p:extLst>
      <p:ext uri="{BB962C8B-B14F-4D97-AF65-F5344CB8AC3E}">
        <p14:creationId xmlns:p14="http://schemas.microsoft.com/office/powerpoint/2010/main" val="1338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32</a:t>
            </a:fld>
            <a:endParaRPr kumimoji="1" lang="ja-JP" altLang="en-US"/>
          </a:p>
        </p:txBody>
      </p:sp>
    </p:spTree>
    <p:extLst>
      <p:ext uri="{BB962C8B-B14F-4D97-AF65-F5344CB8AC3E}">
        <p14:creationId xmlns:p14="http://schemas.microsoft.com/office/powerpoint/2010/main" val="402780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vl4pPr marL="1440000" indent="-360000">
              <a:buFont typeface="メイリオ" panose="020B0604030504040204" pitchFamily="50" charset="-128"/>
              <a:buChar char="✳"/>
              <a:defRPr/>
            </a:lvl4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先進計算機構正論 </a:t>
            </a:r>
            <a:r>
              <a:rPr lang="en-US" altLang="ja-JP" sz="2800" dirty="0"/>
              <a:t>06</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パイプラインの段数には色々ある</a:t>
            </a:r>
            <a:r>
              <a:rPr lang="en-US" altLang="ja-JP" dirty="0"/>
              <a:t>(</a:t>
            </a:r>
            <a:r>
              <a:rPr lang="ja-JP" altLang="en-US" dirty="0"/>
              <a:t>現在は</a:t>
            </a:r>
            <a:r>
              <a:rPr lang="en-US" altLang="ja-JP" dirty="0"/>
              <a:t>15~20</a:t>
            </a:r>
            <a:r>
              <a:rPr lang="ja-JP" altLang="en-US" dirty="0"/>
              <a:t>段、のところ</a:t>
            </a:r>
            <a:r>
              <a:rPr lang="en-US" altLang="ja-JP" dirty="0"/>
              <a:t>)</a:t>
            </a:r>
            <a:r>
              <a:rPr lang="ja-JP" altLang="en-US" dirty="0"/>
              <a:t>とのことですが、理論的に最適な段数というのは分かっていないということなのでしょうか。それとも</a:t>
            </a:r>
            <a:r>
              <a:rPr lang="en-US" altLang="ja-JP" dirty="0"/>
              <a:t>CPU</a:t>
            </a:r>
            <a:r>
              <a:rPr lang="ja-JP" altLang="en-US" dirty="0"/>
              <a:t>ごとに構造などが違うため、</a:t>
            </a:r>
            <a:r>
              <a:rPr lang="en-US" altLang="ja-JP" dirty="0"/>
              <a:t>CPU</a:t>
            </a:r>
            <a:r>
              <a:rPr lang="ja-JP" altLang="en-US" dirty="0"/>
              <a:t>に応じて最適な段数が変わるということでしょうか。</a:t>
            </a:r>
          </a:p>
          <a:p>
            <a:r>
              <a:rPr lang="ja-JP" altLang="en-US" dirty="0"/>
              <a:t>どうして</a:t>
            </a:r>
            <a:r>
              <a:rPr lang="en-US" altLang="ja-JP" dirty="0" err="1"/>
              <a:t>sony</a:t>
            </a:r>
            <a:r>
              <a:rPr lang="ja-JP" altLang="en-US" dirty="0"/>
              <a:t>は</a:t>
            </a:r>
            <a:r>
              <a:rPr lang="en-US" altLang="ja-JP" dirty="0"/>
              <a:t>PS3</a:t>
            </a:r>
            <a:r>
              <a:rPr lang="ja-JP" altLang="en-US" dirty="0"/>
              <a:t>以降、独自</a:t>
            </a:r>
            <a:r>
              <a:rPr lang="en-US" altLang="ja-JP" dirty="0"/>
              <a:t>CPU</a:t>
            </a:r>
            <a:r>
              <a:rPr lang="ja-JP" altLang="en-US" dirty="0"/>
              <a:t>を搭載しなくなったのか気になりました。</a:t>
            </a:r>
            <a:r>
              <a:rPr lang="en-US" altLang="ja-JP" dirty="0"/>
              <a:t>Cell</a:t>
            </a:r>
            <a:r>
              <a:rPr lang="ja-JP" altLang="en-US" dirty="0"/>
              <a:t>とか独自</a:t>
            </a:r>
            <a:r>
              <a:rPr lang="en-US" altLang="ja-JP" dirty="0"/>
              <a:t>CPU</a:t>
            </a:r>
            <a:r>
              <a:rPr lang="ja-JP" altLang="en-US" dirty="0"/>
              <a:t>の方がかっこいいと思います</a:t>
            </a:r>
          </a:p>
          <a:p>
            <a:endParaRPr kumimoji="1" lang="ja-JP" altLang="en-US" dirty="0"/>
          </a:p>
        </p:txBody>
      </p:sp>
    </p:spTree>
    <p:extLst>
      <p:ext uri="{BB962C8B-B14F-4D97-AF65-F5344CB8AC3E}">
        <p14:creationId xmlns:p14="http://schemas.microsoft.com/office/powerpoint/2010/main" val="266939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もし最新の分岐予測技術を使っても分岐予測をほとんど外してしまうようなプログラムをわざと書くとしたら、どのような感じのプログラムになりますか？</a:t>
            </a:r>
            <a:r>
              <a:rPr lang="en-US" altLang="ja-JP" dirty="0"/>
              <a:t>"</a:t>
            </a:r>
            <a:endParaRPr kumimoji="1" lang="ja-JP" altLang="en-US" dirty="0"/>
          </a:p>
        </p:txBody>
      </p:sp>
    </p:spTree>
    <p:extLst>
      <p:ext uri="{BB962C8B-B14F-4D97-AF65-F5344CB8AC3E}">
        <p14:creationId xmlns:p14="http://schemas.microsoft.com/office/powerpoint/2010/main" val="1974644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F7EE0-3D1C-49CC-9C90-373BADDBCBA1}"/>
              </a:ext>
            </a:extLst>
          </p:cNvPr>
          <p:cNvSpPr>
            <a:spLocks noGrp="1"/>
          </p:cNvSpPr>
          <p:nvPr>
            <p:ph type="title"/>
          </p:nvPr>
        </p:nvSpPr>
        <p:spPr/>
        <p:txBody>
          <a:bodyPr/>
          <a:lstStyle/>
          <a:p>
            <a:r>
              <a:rPr lang="ja-JP" altLang="en-US" dirty="0"/>
              <a:t>前回のおさらい</a:t>
            </a:r>
            <a:endParaRPr kumimoji="1" lang="ja-JP" altLang="en-US" dirty="0"/>
          </a:p>
        </p:txBody>
      </p:sp>
      <p:sp>
        <p:nvSpPr>
          <p:cNvPr id="3" name="テキスト プレースホルダー 2">
            <a:extLst>
              <a:ext uri="{FF2B5EF4-FFF2-40B4-BE49-F238E27FC236}">
                <a16:creationId xmlns:a16="http://schemas.microsoft.com/office/drawing/2014/main" id="{3936A7C7-1880-4E38-AE19-31EF4C213A6C}"/>
              </a:ext>
            </a:extLst>
          </p:cNvPr>
          <p:cNvSpPr>
            <a:spLocks noGrp="1"/>
          </p:cNvSpPr>
          <p:nvPr>
            <p:ph type="body" sz="quarter" idx="10"/>
          </p:nvPr>
        </p:nvSpPr>
        <p:spPr/>
        <p:txBody>
          <a:bodyPr/>
          <a:lstStyle/>
          <a:p>
            <a:pPr marL="457200" indent="-457200">
              <a:buFont typeface="+mj-lt"/>
              <a:buAutoNum type="arabicPeriod"/>
            </a:pPr>
            <a:r>
              <a:rPr lang="ja-JP" altLang="en-US" dirty="0"/>
              <a:t>命令パイプラインと性能</a:t>
            </a:r>
            <a:endParaRPr lang="en-US" altLang="ja-JP" dirty="0"/>
          </a:p>
          <a:p>
            <a:pPr marL="457200" indent="-457200">
              <a:buFont typeface="+mj-lt"/>
              <a:buAutoNum type="arabicPeriod"/>
            </a:pPr>
            <a:r>
              <a:rPr lang="ja-JP" altLang="en-US" dirty="0"/>
              <a:t>分岐予測（前編）</a:t>
            </a:r>
            <a:endParaRPr lang="en-US" altLang="ja-JP" dirty="0"/>
          </a:p>
          <a:p>
            <a:pPr marL="817200" lvl="1" indent="-457200">
              <a:buFont typeface="+mj-lt"/>
              <a:buAutoNum type="arabicPeriod"/>
            </a:pPr>
            <a:r>
              <a:rPr lang="ja-JP" altLang="en-US" dirty="0"/>
              <a:t>分岐命令かどうか予測（分岐種別の予測）</a:t>
            </a:r>
            <a:endParaRPr lang="en-US" altLang="ja-JP" dirty="0"/>
          </a:p>
          <a:p>
            <a:pPr marL="817200" lvl="1" indent="-457200">
              <a:buFont typeface="+mj-lt"/>
              <a:buAutoNum type="arabicPeriod"/>
            </a:pPr>
            <a:r>
              <a:rPr lang="ja-JP" altLang="en-US" dirty="0"/>
              <a:t>分岐先ターゲット予測</a:t>
            </a:r>
            <a:endParaRPr lang="en-US" altLang="ja-JP" dirty="0"/>
          </a:p>
          <a:p>
            <a:pPr marL="817200" lvl="1" indent="-457200">
              <a:buFont typeface="+mj-lt"/>
              <a:buAutoNum type="arabicPeriod"/>
            </a:pPr>
            <a:r>
              <a:rPr lang="ja-JP" altLang="en-US" dirty="0"/>
              <a:t>分岐方向予測</a:t>
            </a:r>
            <a:endParaRPr lang="en-US" altLang="ja-JP" dirty="0"/>
          </a:p>
          <a:p>
            <a:pPr marL="1177200" lvl="2" indent="-457200">
              <a:buFont typeface="+mj-lt"/>
              <a:buAutoNum type="arabicPeriod"/>
            </a:pPr>
            <a:r>
              <a:rPr lang="ja-JP" altLang="en-US" dirty="0"/>
              <a:t>静的予測（前回はここまで）</a:t>
            </a:r>
            <a:endParaRPr lang="en-US" altLang="ja-JP" dirty="0"/>
          </a:p>
          <a:p>
            <a:pPr marL="1177200" lvl="2" indent="-457200">
              <a:buFont typeface="+mj-lt"/>
              <a:buAutoNum type="arabicPeriod"/>
            </a:pPr>
            <a:r>
              <a:rPr lang="ja-JP" altLang="en-US" dirty="0">
                <a:solidFill>
                  <a:schemeClr val="bg1">
                    <a:lumMod val="50000"/>
                  </a:schemeClr>
                </a:solidFill>
              </a:rPr>
              <a:t>動的予測</a:t>
            </a:r>
            <a:endParaRPr lang="en-US" altLang="ja-JP" dirty="0">
              <a:solidFill>
                <a:schemeClr val="bg1">
                  <a:lumMod val="50000"/>
                </a:schemeClr>
              </a:solidFill>
            </a:endParaRPr>
          </a:p>
        </p:txBody>
      </p:sp>
    </p:spTree>
    <p:extLst>
      <p:ext uri="{BB962C8B-B14F-4D97-AF65-F5344CB8AC3E}">
        <p14:creationId xmlns:p14="http://schemas.microsoft.com/office/powerpoint/2010/main" val="3651358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用語の定義（１）</a:t>
            </a:r>
          </a:p>
        </p:txBody>
      </p:sp>
      <p:sp>
        <p:nvSpPr>
          <p:cNvPr id="3" name="テキスト プレースホルダー 2"/>
          <p:cNvSpPr>
            <a:spLocks noGrp="1"/>
          </p:cNvSpPr>
          <p:nvPr>
            <p:ph type="body" sz="quarter" idx="10"/>
          </p:nvPr>
        </p:nvSpPr>
        <p:spPr/>
        <p:txBody>
          <a:bodyPr/>
          <a:lstStyle/>
          <a:p>
            <a:r>
              <a:rPr lang="ja-JP" altLang="en-US" dirty="0"/>
              <a:t>方向分岐</a:t>
            </a:r>
            <a:endParaRPr lang="en-US" altLang="ja-JP" dirty="0"/>
          </a:p>
          <a:p>
            <a:pPr lvl="1"/>
            <a:r>
              <a:rPr lang="en-US" altLang="ja-JP" dirty="0"/>
              <a:t>if </a:t>
            </a:r>
            <a:r>
              <a:rPr lang="ja-JP" altLang="en-US" dirty="0"/>
              <a:t>文のように，２方向に分岐する分岐命令</a:t>
            </a:r>
            <a:endParaRPr lang="en-US" altLang="ja-JP" dirty="0"/>
          </a:p>
          <a:p>
            <a:r>
              <a:rPr lang="ja-JP" altLang="en-US" dirty="0"/>
              <a:t>間接分岐</a:t>
            </a:r>
            <a:endParaRPr lang="en-US" altLang="ja-JP" dirty="0"/>
          </a:p>
          <a:p>
            <a:pPr lvl="1"/>
            <a:r>
              <a:rPr lang="ja-JP" altLang="en-US" dirty="0"/>
              <a:t>レジスタに格納されている値のアドレスに飛ぶ分岐命令</a:t>
            </a:r>
            <a:endParaRPr lang="en-US" altLang="ja-JP" dirty="0"/>
          </a:p>
          <a:p>
            <a:pPr lvl="1"/>
            <a:r>
              <a:rPr lang="ja-JP" altLang="en-US" dirty="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用語の定義（２）</a:t>
            </a:r>
          </a:p>
        </p:txBody>
      </p:sp>
      <p:sp>
        <p:nvSpPr>
          <p:cNvPr id="3" name="テキスト プレースホルダー 2"/>
          <p:cNvSpPr>
            <a:spLocks noGrp="1"/>
          </p:cNvSpPr>
          <p:nvPr>
            <p:ph type="body" sz="quarter" idx="10"/>
          </p:nvPr>
        </p:nvSpPr>
        <p:spPr/>
        <p:txBody>
          <a:bodyPr/>
          <a:lstStyle/>
          <a:p>
            <a:r>
              <a:rPr kumimoji="1" lang="ja-JP" altLang="en-US" dirty="0"/>
              <a:t>分岐の成立</a:t>
            </a:r>
            <a:r>
              <a:rPr kumimoji="1" lang="en-US" altLang="ja-JP" dirty="0"/>
              <a:t>/</a:t>
            </a:r>
            <a:r>
              <a:rPr kumimoji="1" lang="ja-JP" altLang="en-US" dirty="0"/>
              <a:t>不成立</a:t>
            </a:r>
            <a:endParaRPr kumimoji="1" lang="en-US" altLang="ja-JP" dirty="0"/>
          </a:p>
          <a:p>
            <a:pPr lvl="1"/>
            <a:r>
              <a:rPr kumimoji="1" lang="ja-JP" altLang="en-US" dirty="0"/>
              <a:t>条件が成立（</a:t>
            </a:r>
            <a:r>
              <a:rPr kumimoji="1" lang="en-US" altLang="ja-JP" dirty="0"/>
              <a:t>taken</a:t>
            </a:r>
            <a:r>
              <a:rPr kumimoji="1" lang="ja-JP" altLang="en-US" dirty="0"/>
              <a:t>）：　　指定されたアドレスへジャンプ</a:t>
            </a:r>
            <a:endParaRPr kumimoji="1" lang="en-US" altLang="ja-JP" dirty="0"/>
          </a:p>
          <a:p>
            <a:pPr lvl="1"/>
            <a:r>
              <a:rPr kumimoji="1" lang="ja-JP" altLang="en-US" dirty="0"/>
              <a:t>条件が不成立（</a:t>
            </a:r>
            <a:r>
              <a:rPr kumimoji="1" lang="en-US" altLang="ja-JP" dirty="0"/>
              <a:t>untaken</a:t>
            </a:r>
            <a:r>
              <a:rPr kumimoji="1" lang="ja-JP" altLang="en-US" dirty="0"/>
              <a:t>）：次の命令（</a:t>
            </a:r>
            <a:r>
              <a:rPr kumimoji="1" lang="en-US" altLang="ja-JP" dirty="0"/>
              <a:t>PC+</a:t>
            </a:r>
            <a:r>
              <a:rPr kumimoji="1" lang="ja-JP" altLang="en-US" dirty="0"/>
              <a:t>４）に移る</a:t>
            </a:r>
            <a:endParaRPr kumimoji="1" lang="en-US" altLang="ja-JP" dirty="0"/>
          </a:p>
          <a:p>
            <a:r>
              <a:rPr lang="ja-JP" altLang="en-US" dirty="0"/>
              <a:t>例：</a:t>
            </a:r>
            <a:r>
              <a:rPr lang="en-US" altLang="ja-JP" dirty="0" err="1"/>
              <a:t>bne</a:t>
            </a:r>
            <a:r>
              <a:rPr lang="en-US" altLang="ja-JP" dirty="0"/>
              <a:t> x1, x2, TARGET</a:t>
            </a:r>
          </a:p>
          <a:p>
            <a:pPr lvl="1"/>
            <a:r>
              <a:rPr lang="ja-JP" altLang="en-US" dirty="0"/>
              <a:t>成立：　</a:t>
            </a:r>
            <a:r>
              <a:rPr lang="en-US" altLang="ja-JP" dirty="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の値が同じ場合は，次の </a:t>
            </a:r>
            <a:r>
              <a:rPr lang="en-US" altLang="ja-JP" dirty="0"/>
              <a:t>PC </a:t>
            </a:r>
            <a:r>
              <a:rPr lang="ja-JP" altLang="en-US" dirty="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用語の定義（３）</a:t>
            </a:r>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a:t>分岐先 アドレス </a:t>
            </a:r>
            <a:r>
              <a:rPr lang="en-US" altLang="ja-JP" dirty="0"/>
              <a:t>or </a:t>
            </a:r>
            <a:r>
              <a:rPr lang="ja-JP" altLang="en-US" dirty="0"/>
              <a:t>ターゲット</a:t>
            </a:r>
            <a:endParaRPr lang="en-US" altLang="ja-JP" dirty="0"/>
          </a:p>
          <a:p>
            <a:pPr lvl="1"/>
            <a:r>
              <a:rPr lang="ja-JP" altLang="en-US" dirty="0"/>
              <a:t>分岐が成立した際の飛び先のアドレスのこと</a:t>
            </a:r>
            <a:endParaRPr lang="en-US" altLang="ja-JP" dirty="0"/>
          </a:p>
          <a:p>
            <a:r>
              <a:rPr lang="ja-JP" altLang="en-US" dirty="0"/>
              <a:t>前方分岐：</a:t>
            </a:r>
            <a:endParaRPr lang="en-US" altLang="ja-JP" dirty="0"/>
          </a:p>
          <a:p>
            <a:pPr lvl="1"/>
            <a:r>
              <a:rPr lang="ja-JP" altLang="en-US" dirty="0"/>
              <a:t>分岐先ターゲットが分岐自身のアドレスよりも大きい分岐のこと</a:t>
            </a:r>
            <a:endParaRPr lang="en-US" altLang="ja-JP" dirty="0"/>
          </a:p>
          <a:p>
            <a:pPr lvl="1"/>
            <a:r>
              <a:rPr lang="ja-JP" altLang="en-US" dirty="0">
                <a:solidFill>
                  <a:schemeClr val="accent5"/>
                </a:solidFill>
              </a:rPr>
              <a:t>プログラムの進行方向に対して前方に飛ぶことから</a:t>
            </a:r>
            <a:endParaRPr lang="en-US" altLang="ja-JP" dirty="0">
              <a:solidFill>
                <a:schemeClr val="accent5"/>
              </a:solidFill>
            </a:endParaRPr>
          </a:p>
          <a:p>
            <a:r>
              <a:rPr lang="ja-JP" altLang="en-US" dirty="0"/>
              <a:t>後方分岐：</a:t>
            </a:r>
            <a:endParaRPr lang="en-US" altLang="ja-JP" dirty="0"/>
          </a:p>
          <a:p>
            <a:pPr lvl="1"/>
            <a:r>
              <a:rPr lang="ja-JP" altLang="en-US" dirty="0"/>
              <a:t>分岐先ターゲットが分岐自身のアドレスよりも小さい分岐のこと</a:t>
            </a:r>
            <a:endParaRPr lang="en-US" altLang="ja-JP" dirty="0"/>
          </a:p>
          <a:p>
            <a:pPr lvl="1"/>
            <a:r>
              <a:rPr lang="ja-JP" altLang="en-US" dirty="0"/>
              <a:t>後方に飛ぶ </a:t>
            </a:r>
            <a:r>
              <a:rPr lang="en-US" altLang="ja-JP" dirty="0"/>
              <a:t>= </a:t>
            </a:r>
            <a:r>
              <a:rPr lang="ja-JP" altLang="en-US" dirty="0"/>
              <a:t>ループを作る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BACK:</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  branch</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分岐予測</a:t>
            </a:r>
          </a:p>
        </p:txBody>
      </p:sp>
      <p:sp>
        <p:nvSpPr>
          <p:cNvPr id="3" name="テキスト プレースホルダー 2"/>
          <p:cNvSpPr>
            <a:spLocks noGrp="1"/>
          </p:cNvSpPr>
          <p:nvPr>
            <p:ph type="body" sz="quarter" idx="10"/>
          </p:nvPr>
        </p:nvSpPr>
        <p:spPr/>
        <p:txBody>
          <a:bodyPr/>
          <a:lstStyle/>
          <a:p>
            <a:r>
              <a:rPr kumimoji="1" lang="ja-JP" altLang="en-US" dirty="0"/>
              <a:t>分岐予測では，以下の３つを全て行う必要がある</a:t>
            </a:r>
            <a:endParaRPr kumimoji="1" lang="en-US" altLang="ja-JP" dirty="0"/>
          </a:p>
          <a:p>
            <a:pPr marL="817200" lvl="1" indent="-457200">
              <a:buFont typeface="+mj-lt"/>
              <a:buAutoNum type="arabicPeriod"/>
            </a:pPr>
            <a:r>
              <a:rPr kumimoji="1" lang="ja-JP" altLang="en-US" dirty="0"/>
              <a:t>分岐命令かどうか予測（分岐種別の予測）</a:t>
            </a:r>
            <a:endParaRPr kumimoji="1" lang="en-US" altLang="ja-JP" dirty="0"/>
          </a:p>
          <a:p>
            <a:pPr marL="817200" lvl="1" indent="-457200">
              <a:buFont typeface="+mj-lt"/>
              <a:buAutoNum type="arabicPeriod"/>
            </a:pPr>
            <a:r>
              <a:rPr kumimoji="1" lang="ja-JP" altLang="en-US" dirty="0"/>
              <a:t>分岐先ターゲット予測</a:t>
            </a:r>
            <a:endParaRPr kumimoji="1" lang="en-US" altLang="ja-JP" dirty="0"/>
          </a:p>
          <a:p>
            <a:pPr marL="817200" lvl="1" indent="-457200">
              <a:buFont typeface="+mj-lt"/>
              <a:buAutoNum type="arabicPeriod"/>
            </a:pPr>
            <a:r>
              <a:rPr kumimoji="1" lang="ja-JP" altLang="en-US" dirty="0"/>
              <a:t>分岐方向予測</a:t>
            </a:r>
            <a:endParaRPr kumimoji="1" lang="en-US" altLang="ja-JP" dirty="0"/>
          </a:p>
          <a:p>
            <a:r>
              <a:rPr lang="en-US" altLang="ja-JP" dirty="0"/>
              <a:t>if-then-else </a:t>
            </a:r>
            <a:r>
              <a:rPr lang="ja-JP" altLang="en-US" dirty="0"/>
              <a:t>の方向だけを予測していれば良いわけではない</a:t>
            </a:r>
            <a:endParaRPr kumimoji="1" lang="en-US" altLang="ja-JP" dirty="0"/>
          </a:p>
          <a:p>
            <a:r>
              <a:rPr kumimoji="1" lang="ja-JP" altLang="en-US" dirty="0"/>
              <a:t>（今は方向分岐のみを扱い，間接分岐は考えない</a:t>
            </a:r>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１．分岐</a:t>
            </a:r>
            <a:r>
              <a:rPr lang="ja-JP" altLang="en-US" dirty="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a:t>メモリから命令が取れるまでは，それが分岐かどうかはわからない</a:t>
            </a:r>
            <a:endParaRPr lang="en-US" altLang="ja-JP" sz="2000" dirty="0"/>
          </a:p>
          <a:p>
            <a:pPr lvl="1"/>
            <a:r>
              <a:rPr lang="ja-JP" altLang="en-US" dirty="0"/>
              <a:t>命令フェッチは複数段にパイプライン化されていることが多い</a:t>
            </a:r>
            <a:endParaRPr lang="en-US" altLang="ja-JP" dirty="0"/>
          </a:p>
          <a:p>
            <a:pPr lvl="1"/>
            <a:r>
              <a:rPr lang="ja-JP" altLang="en-US" dirty="0"/>
              <a:t>以降のターゲットや方向の予測をすべきかどうかが，わからない</a:t>
            </a:r>
            <a:endParaRPr lang="en-US" altLang="ja-JP" dirty="0"/>
          </a:p>
          <a:p>
            <a:r>
              <a:rPr lang="ja-JP" altLang="en-US" dirty="0"/>
              <a:t>一方パイプライン先頭では即座に次のアドレスを予測しないといけない</a:t>
            </a:r>
            <a:endParaRPr lang="en-US" altLang="ja-JP" dirty="0"/>
          </a:p>
          <a:p>
            <a:pPr lvl="1"/>
            <a:r>
              <a:rPr lang="ja-JP" altLang="en-US" dirty="0"/>
              <a:t>分岐かどうかわかるまでまっていては，バブルができる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dirty="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中身わからんし</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予測できない</a:t>
            </a:r>
            <a:r>
              <a:rPr kumimoji="1" lang="en-US" altLang="ja-JP" dirty="0">
                <a:solidFill>
                  <a:schemeClr val="tx1">
                    <a:lumMod val="65000"/>
                    <a:lumOff val="35000"/>
                  </a:schemeClr>
                </a:solidFill>
                <a:latin typeface="Arial Narrow" panose="020B0606020202030204" pitchFamily="34" charset="0"/>
              </a:rPr>
              <a:t>ZE</a:t>
            </a: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解析したところ</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これは分岐でした</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２．分岐</a:t>
            </a:r>
            <a:r>
              <a:rPr lang="ja-JP" altLang="en-US" dirty="0"/>
              <a:t>先ターゲットの予測の必要性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メモリから命令が取れるまでは，分岐成立時の飛び先の場所もわからない</a:t>
            </a:r>
            <a:endParaRPr lang="en-US" altLang="ja-JP" dirty="0"/>
          </a:p>
          <a:p>
            <a:pPr lvl="1"/>
            <a:r>
              <a:rPr lang="ja-JP" altLang="en-US" dirty="0"/>
              <a:t>いくつ先 </a:t>
            </a:r>
            <a:r>
              <a:rPr lang="en-US" altLang="ja-JP" dirty="0"/>
              <a:t>or </a:t>
            </a:r>
            <a:r>
              <a:rPr lang="ja-JP" altLang="en-US" dirty="0"/>
              <a:t>いくつ前に飛ぶのか？</a:t>
            </a:r>
            <a:endParaRPr lang="en-US" altLang="ja-JP" dirty="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a:solidFill>
                  <a:schemeClr val="bg1"/>
                </a:solidFill>
                <a:latin typeface="Arial Narrow" panose="020B0606020202030204" pitchFamily="34" charset="0"/>
              </a:rPr>
              <a:t>  </a:t>
            </a:r>
            <a:r>
              <a:rPr lang="en-US" altLang="ja-JP" dirty="0" err="1">
                <a:solidFill>
                  <a:schemeClr val="bg1"/>
                </a:solidFill>
                <a:latin typeface="Arial Narrow" panose="020B0606020202030204" pitchFamily="34" charset="0"/>
              </a:rPr>
              <a:t>bne</a:t>
            </a:r>
            <a:r>
              <a:rPr lang="en-US" altLang="ja-JP" dirty="0">
                <a:solidFill>
                  <a:schemeClr val="bg1"/>
                </a:solidFill>
                <a:latin typeface="Arial Narrow" panose="020B0606020202030204" pitchFamily="34" charset="0"/>
              </a:rPr>
              <a:t> x1,x2,</a:t>
            </a:r>
            <a:r>
              <a:rPr lang="en-US" altLang="ja-JP" b="1" dirty="0">
                <a:solidFill>
                  <a:srgbClr val="FF0000"/>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add ...</a:t>
            </a:r>
          </a:p>
          <a:p>
            <a:pPr>
              <a:lnSpc>
                <a:spcPct val="80000"/>
              </a:lnSpc>
            </a:pPr>
            <a:r>
              <a:rPr lang="en-US" altLang="ja-JP" dirty="0">
                <a:solidFill>
                  <a:schemeClr val="bg1"/>
                </a:solidFill>
                <a:latin typeface="Arial Narrow" panose="020B0606020202030204" pitchFamily="34" charset="0"/>
              </a:rPr>
              <a:t>  ...</a:t>
            </a:r>
          </a:p>
          <a:p>
            <a:pPr>
              <a:lnSpc>
                <a:spcPct val="80000"/>
              </a:lnSpc>
            </a:pPr>
            <a:r>
              <a:rPr lang="en-US" altLang="ja-JP" b="1" dirty="0">
                <a:solidFill>
                  <a:srgbClr val="FF0000"/>
                </a:solidFill>
                <a:latin typeface="Arial Narrow" panose="020B0606020202030204" pitchFamily="34" charset="0"/>
              </a:rPr>
              <a:t>L</a:t>
            </a:r>
            <a:r>
              <a:rPr lang="en-US" altLang="ja-JP" dirty="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70899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a:t>
            </a: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成立する</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！するが</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今回まだ飛び先の場所の</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指定まではしていない</a:t>
            </a:r>
            <a:r>
              <a:rPr kumimoji="1" lang="en-US" altLang="ja-JP" dirty="0">
                <a:solidFill>
                  <a:schemeClr val="tx1">
                    <a:lumMod val="65000"/>
                    <a:lumOff val="35000"/>
                  </a:schemeClr>
                </a:solidFill>
                <a:latin typeface="Arial Narrow" panose="020B0606020202030204" pitchFamily="34" charset="0"/>
              </a:rPr>
              <a:t>...</a:t>
            </a:r>
            <a:r>
              <a:rPr kumimoji="1" lang="ja-JP" altLang="en-US" dirty="0">
                <a:solidFill>
                  <a:schemeClr val="tx1">
                    <a:lumMod val="65000"/>
                    <a:lumOff val="35000"/>
                  </a:schemeClr>
                </a:solidFill>
                <a:latin typeface="Arial Narrow" panose="020B0606020202030204" pitchFamily="34" charset="0"/>
              </a:rPr>
              <a:t>！</a:t>
            </a:r>
            <a:endParaRPr kumimoji="1" lang="en-US" altLang="ja-JP" dirty="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いいから飛び先も</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予測しなされ</a:t>
            </a:r>
            <a:endParaRPr kumimoji="1" lang="en-US" altLang="ja-JP" dirty="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a:solidFill>
                  <a:schemeClr val="accent1"/>
                </a:solidFill>
              </a:rPr>
              <a:t>ﾜﾚﾜﾚｶﾞ</a:t>
            </a:r>
            <a:br>
              <a:rPr lang="en-US" altLang="ja-JP" sz="1400" dirty="0">
                <a:solidFill>
                  <a:schemeClr val="accent1"/>
                </a:solidFill>
              </a:rPr>
            </a:br>
            <a:r>
              <a:rPr lang="ja-JP" altLang="en-US" sz="1400" dirty="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を用いた分岐命令予測について「ある命令が分岐命令であるか否かの予測は、それが</a:t>
            </a:r>
            <a:r>
              <a:rPr lang="en-US" altLang="ja-JP" dirty="0"/>
              <a:t>BTB</a:t>
            </a:r>
            <a:r>
              <a:rPr lang="ja-JP" altLang="en-US" dirty="0"/>
              <a:t>にキャッシュされているか否かで判断する」と理解したのですが、そもそも最初に命令を</a:t>
            </a:r>
            <a:r>
              <a:rPr lang="en-US" altLang="ja-JP" dirty="0"/>
              <a:t>BTB</a:t>
            </a:r>
            <a:r>
              <a:rPr lang="ja-JP" altLang="en-US" dirty="0"/>
              <a:t>キャッシュするとき、それを分岐命令としてキャッシュすべきか否かはどのように判断しているのでしょうか？つまり、</a:t>
            </a:r>
            <a:r>
              <a:rPr lang="en-US" altLang="ja-JP" dirty="0"/>
              <a:t>BTB</a:t>
            </a:r>
            <a:r>
              <a:rPr lang="ja-JP" altLang="en-US" dirty="0"/>
              <a:t>のハッシュ表はそもそもどうやって作成されるのでしょうか？という質問です。</a:t>
            </a:r>
          </a:p>
        </p:txBody>
      </p:sp>
    </p:spTree>
    <p:extLst>
      <p:ext uri="{BB962C8B-B14F-4D97-AF65-F5344CB8AC3E}">
        <p14:creationId xmlns:p14="http://schemas.microsoft.com/office/powerpoint/2010/main" val="436447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BTB </a:t>
            </a:r>
            <a:r>
              <a:rPr lang="ja-JP" altLang="en-US" dirty="0"/>
              <a:t>と呼ぶ表を使って以下を予測</a:t>
            </a:r>
            <a:endParaRPr lang="en-US" altLang="ja-JP" dirty="0"/>
          </a:p>
          <a:p>
            <a:pPr marL="817200" lvl="1" indent="-457200">
              <a:buFont typeface="+mj-lt"/>
              <a:buAutoNum type="arabicPeriod"/>
            </a:pPr>
            <a:r>
              <a:rPr lang="ja-JP" altLang="en-US" dirty="0"/>
              <a:t>分岐命令かどうか予測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a:t>BTB</a:t>
            </a:r>
          </a:p>
          <a:p>
            <a:pPr lvl="1"/>
            <a:r>
              <a:rPr kumimoji="1" lang="ja-JP" altLang="en-US" dirty="0"/>
              <a:t>入力：</a:t>
            </a:r>
            <a:r>
              <a:rPr kumimoji="1" lang="en-US" altLang="ja-JP" dirty="0"/>
              <a:t>PC</a:t>
            </a:r>
          </a:p>
          <a:p>
            <a:pPr lvl="1"/>
            <a:r>
              <a:rPr kumimoji="1" lang="ja-JP" altLang="en-US" dirty="0"/>
              <a:t>出力：</a:t>
            </a:r>
            <a:endParaRPr kumimoji="1" lang="en-US" altLang="ja-JP" dirty="0"/>
          </a:p>
          <a:p>
            <a:pPr lvl="2"/>
            <a:r>
              <a:rPr lang="en-US" altLang="ja-JP" dirty="0"/>
              <a:t>hit or miss</a:t>
            </a:r>
          </a:p>
          <a:p>
            <a:pPr lvl="2"/>
            <a:r>
              <a:rPr kumimoji="1" lang="ja-JP" altLang="en-US" dirty="0"/>
              <a:t>ターゲットのアドレス</a:t>
            </a:r>
            <a:endParaRPr kumimoji="1" lang="en-US" altLang="ja-JP" dirty="0"/>
          </a:p>
          <a:p>
            <a:r>
              <a:rPr kumimoji="1" lang="ja-JP" altLang="en-US" dirty="0"/>
              <a:t>分岐命令の実行時に，この表にターゲットを登録しておく</a:t>
            </a:r>
            <a:endParaRPr kumimoji="1" lang="en-US" altLang="ja-JP" dirty="0"/>
          </a:p>
          <a:p>
            <a:pPr lvl="1"/>
            <a:r>
              <a:rPr kumimoji="1" lang="ja-JP" altLang="en-US" dirty="0"/>
              <a:t>次回からは，表をひくとターゲットがとれる</a:t>
            </a:r>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BTB</a:t>
            </a:r>
            <a:r>
              <a:rPr kumimoji="1" lang="ja-JP" altLang="en-US" dirty="0"/>
              <a:t>（</a:t>
            </a:r>
            <a:r>
              <a:rPr kumimoji="1" lang="en-US" altLang="ja-JP" dirty="0"/>
              <a:t>Branch Target Buffer</a:t>
            </a:r>
            <a:r>
              <a:rPr kumimoji="1" lang="ja-JP" altLang="en-US" dirty="0"/>
              <a:t>）による予測</a:t>
            </a:r>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a:t>分岐かどうかと，分岐先ターゲットを同時に予測</a:t>
            </a:r>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hit or miss</a:t>
            </a: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BTB</a:t>
            </a: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a:t>静的分岐予測</a:t>
            </a:r>
            <a:endParaRPr kumimoji="1" lang="en-US" altLang="ja-JP" dirty="0"/>
          </a:p>
          <a:p>
            <a:pPr lvl="2"/>
            <a:r>
              <a:rPr kumimoji="1" lang="ja-JP" altLang="en-US" dirty="0"/>
              <a:t>静的分岐に対する予測</a:t>
            </a:r>
            <a:endParaRPr kumimoji="1" lang="en-US" altLang="ja-JP" dirty="0"/>
          </a:p>
          <a:p>
            <a:pPr lvl="2"/>
            <a:r>
              <a:rPr kumimoji="1" lang="ja-JP" altLang="en-US" dirty="0"/>
              <a:t>プログラム開始時に予測結果は決まっており，</a:t>
            </a:r>
            <a:br>
              <a:rPr kumimoji="1" lang="en-US" altLang="ja-JP" dirty="0"/>
            </a:br>
            <a:r>
              <a:rPr kumimoji="1" lang="ja-JP" altLang="en-US" dirty="0"/>
              <a:t>実行中に予測結果は変化しない</a:t>
            </a:r>
            <a:endParaRPr kumimoji="1" lang="en-US" altLang="ja-JP" dirty="0"/>
          </a:p>
          <a:p>
            <a:pPr marL="817200" lvl="1" indent="-457200">
              <a:buFont typeface="+mj-lt"/>
              <a:buAutoNum type="arabicPeriod"/>
            </a:pPr>
            <a:r>
              <a:rPr kumimoji="1" lang="ja-JP" altLang="en-US" dirty="0"/>
              <a:t>動的分岐予測</a:t>
            </a:r>
            <a:endParaRPr kumimoji="1" lang="en-US" altLang="ja-JP" dirty="0"/>
          </a:p>
          <a:p>
            <a:pPr lvl="2"/>
            <a:r>
              <a:rPr kumimoji="1" lang="ja-JP" altLang="en-US" dirty="0"/>
              <a:t>動的分岐に対する予測</a:t>
            </a:r>
            <a:endParaRPr kumimoji="1" lang="en-US" altLang="ja-JP" dirty="0"/>
          </a:p>
          <a:p>
            <a:pPr lvl="2"/>
            <a:r>
              <a:rPr lang="ja-JP" altLang="en-US" dirty="0"/>
              <a:t>プログラムの実行中に予測結果が変化する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r>
              <a:rPr lang="ja-JP" altLang="en-US" dirty="0"/>
              <a:t>分岐予測</a:t>
            </a:r>
            <a:endParaRPr lang="en-US" altLang="ja-JP" dirty="0"/>
          </a:p>
          <a:p>
            <a:pPr marL="817200" lvl="1" indent="-457200">
              <a:buFont typeface="+mj-lt"/>
              <a:buAutoNum type="arabicPeriod"/>
            </a:pPr>
            <a:r>
              <a:rPr kumimoji="1" lang="ja-JP" altLang="en-US" b="1" dirty="0"/>
              <a:t>静的分岐予測</a:t>
            </a:r>
            <a:endParaRPr kumimoji="1" lang="en-US" altLang="ja-JP" b="1" dirty="0"/>
          </a:p>
          <a:p>
            <a:pPr marL="1177200" lvl="2" indent="-457200">
              <a:buFont typeface="+mj-lt"/>
              <a:buAutoNum type="arabicPeriod"/>
            </a:pPr>
            <a:r>
              <a:rPr kumimoji="1" lang="ja-JP" altLang="en-US" dirty="0"/>
              <a:t>常に不成立と予測</a:t>
            </a:r>
            <a:endParaRPr kumimoji="1" lang="en-US" altLang="ja-JP" dirty="0"/>
          </a:p>
          <a:p>
            <a:pPr marL="1177200" lvl="2" indent="-457200">
              <a:buFont typeface="+mj-lt"/>
              <a:buAutoNum type="arabicPeriod"/>
            </a:pPr>
            <a:r>
              <a:rPr lang="ja-JP" altLang="en-US" dirty="0"/>
              <a:t>前方分岐を不成立</a:t>
            </a:r>
            <a:r>
              <a:rPr lang="en-US" altLang="ja-JP" dirty="0"/>
              <a:t>/</a:t>
            </a:r>
            <a:r>
              <a:rPr lang="ja-JP" altLang="en-US" dirty="0"/>
              <a:t>後方分岐を成立と予測</a:t>
            </a:r>
            <a:endParaRPr lang="en-US" altLang="ja-JP" dirty="0"/>
          </a:p>
          <a:p>
            <a:pPr marL="1177200" lvl="2" indent="-457200">
              <a:buFont typeface="+mj-lt"/>
              <a:buAutoNum type="arabicPeriod"/>
            </a:pPr>
            <a:r>
              <a:rPr kumimoji="1" lang="ja-JP" altLang="en-US" dirty="0"/>
              <a:t>プロファイルによる予測</a:t>
            </a:r>
            <a:endParaRPr kumimoji="1" lang="en-US" altLang="ja-JP" dirty="0"/>
          </a:p>
          <a:p>
            <a:pPr marL="817200" lvl="1" indent="-457200">
              <a:buFont typeface="+mj-lt"/>
              <a:buAutoNum type="arabicPeriod"/>
            </a:pPr>
            <a:r>
              <a:rPr kumimoji="1" lang="ja-JP" altLang="en-US" dirty="0"/>
              <a:t>動的分岐予測</a:t>
            </a:r>
            <a:endParaRPr kumimoji="1" lang="en-US" altLang="ja-JP" dirty="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分岐予測の補足</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dirty="0"/>
              <a:t>パイプラインとしての動作</a:t>
            </a:r>
          </a:p>
        </p:txBody>
      </p:sp>
    </p:spTree>
    <p:extLst>
      <p:ext uri="{BB962C8B-B14F-4D97-AF65-F5344CB8AC3E}">
        <p14:creationId xmlns:p14="http://schemas.microsoft.com/office/powerpoint/2010/main" val="195350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分岐予測器の全体構造</a:t>
            </a:r>
            <a:endParaRPr kumimoji="1" lang="ja-JP" altLang="en-US" dirty="0"/>
          </a:p>
        </p:txBody>
      </p:sp>
      <p:sp>
        <p:nvSpPr>
          <p:cNvPr id="3" name="テキスト プレースホルダー 2"/>
          <p:cNvSpPr>
            <a:spLocks noGrp="1"/>
          </p:cNvSpPr>
          <p:nvPr>
            <p:ph type="body" sz="quarter" idx="10"/>
          </p:nvPr>
        </p:nvSpPr>
        <p:spPr>
          <a:xfrm>
            <a:off x="611956" y="1628980"/>
            <a:ext cx="8280092" cy="1350015"/>
          </a:xfrm>
        </p:spPr>
        <p:txBody>
          <a:bodyPr anchor="t"/>
          <a:lstStyle/>
          <a:p>
            <a:r>
              <a:rPr kumimoji="1" lang="ja-JP" altLang="en-US" dirty="0"/>
              <a:t>分岐予測器全体の仕事：</a:t>
            </a:r>
            <a:endParaRPr kumimoji="1" lang="en-US" altLang="ja-JP" dirty="0"/>
          </a:p>
          <a:p>
            <a:pPr lvl="1"/>
            <a:r>
              <a:rPr kumimoji="1" lang="ja-JP" altLang="en-US" dirty="0"/>
              <a:t>現在の </a:t>
            </a:r>
            <a:r>
              <a:rPr kumimoji="1" lang="en-US" altLang="ja-JP" dirty="0"/>
              <a:t>PC </a:t>
            </a:r>
            <a:r>
              <a:rPr kumimoji="1" lang="ja-JP" altLang="en-US" dirty="0"/>
              <a:t>から次の </a:t>
            </a:r>
            <a:r>
              <a:rPr kumimoji="1" lang="en-US" altLang="ja-JP" dirty="0"/>
              <a:t>PC </a:t>
            </a:r>
            <a:r>
              <a:rPr kumimoji="1" lang="ja-JP" altLang="en-US" dirty="0"/>
              <a:t>を予測する</a:t>
            </a:r>
            <a:endParaRPr kumimoji="1" lang="en-US" altLang="ja-JP" dirty="0"/>
          </a:p>
          <a:p>
            <a:pPr lvl="1"/>
            <a:r>
              <a:rPr kumimoji="1" lang="ja-JP" altLang="en-US" dirty="0"/>
              <a:t>読み出された命令が実行されて次の </a:t>
            </a:r>
            <a:r>
              <a:rPr kumimoji="1" lang="en-US" altLang="ja-JP" dirty="0"/>
              <a:t>PC </a:t>
            </a:r>
            <a:r>
              <a:rPr kumimoji="1" lang="ja-JP" altLang="en-US" dirty="0"/>
              <a:t>が確定するのを待たずに</a:t>
            </a:r>
            <a:br>
              <a:rPr kumimoji="1" lang="en-US" altLang="ja-JP" dirty="0"/>
            </a:br>
            <a:r>
              <a:rPr kumimoji="1" lang="ja-JP" altLang="en-US" dirty="0"/>
              <a:t>次の </a:t>
            </a:r>
            <a:r>
              <a:rPr kumimoji="1" lang="en-US" altLang="ja-JP" dirty="0"/>
              <a:t>PC </a:t>
            </a:r>
            <a:r>
              <a:rPr kumimoji="1" lang="ja-JP" altLang="en-US" dirty="0"/>
              <a:t>を予測で決定する</a:t>
            </a:r>
          </a:p>
        </p:txBody>
      </p:sp>
      <p:sp>
        <p:nvSpPr>
          <p:cNvPr id="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251952" y="415412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5" name="直線矢印コネクタ 4">
            <a:extLst>
              <a:ext uri="{FF2B5EF4-FFF2-40B4-BE49-F238E27FC236}">
                <a16:creationId xmlns:a16="http://schemas.microsoft.com/office/drawing/2014/main" id="{52359309-6823-42AD-A91D-F3B7B4D5954B}"/>
              </a:ext>
            </a:extLst>
          </p:cNvPr>
          <p:cNvCxnSpPr>
            <a:cxnSpLocks/>
            <a:stCxn id="14" idx="0"/>
            <a:endCxn id="4" idx="0"/>
          </p:cNvCxnSpPr>
          <p:nvPr/>
        </p:nvCxnSpPr>
        <p:spPr bwMode="auto">
          <a:xfrm>
            <a:off x="611958" y="3609005"/>
            <a:ext cx="357" cy="54512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6" name="直線矢印コネクタ 5">
            <a:extLst>
              <a:ext uri="{FF2B5EF4-FFF2-40B4-BE49-F238E27FC236}">
                <a16:creationId xmlns:a16="http://schemas.microsoft.com/office/drawing/2014/main" id="{52359309-6823-42AD-A91D-F3B7B4D5954B}"/>
              </a:ext>
            </a:extLst>
          </p:cNvPr>
          <p:cNvCxnSpPr>
            <a:cxnSpLocks/>
          </p:cNvCxnSpPr>
          <p:nvPr/>
        </p:nvCxnSpPr>
        <p:spPr bwMode="auto">
          <a:xfrm>
            <a:off x="971960" y="4329010"/>
            <a:ext cx="720008"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5229020"/>
            <a:ext cx="1440016"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命令メモリ</a:t>
            </a:r>
          </a:p>
        </p:txBody>
      </p:sp>
      <p:cxnSp>
        <p:nvCxnSpPr>
          <p:cNvPr id="8" name="直線矢印コネクタ 7">
            <a:extLst>
              <a:ext uri="{FF2B5EF4-FFF2-40B4-BE49-F238E27FC236}">
                <a16:creationId xmlns:a16="http://schemas.microsoft.com/office/drawing/2014/main" id="{52359309-6823-42AD-A91D-F3B7B4D5954B}"/>
              </a:ext>
            </a:extLst>
          </p:cNvPr>
          <p:cNvCxnSpPr>
            <a:cxnSpLocks/>
          </p:cNvCxnSpPr>
          <p:nvPr/>
        </p:nvCxnSpPr>
        <p:spPr bwMode="auto">
          <a:xfrm>
            <a:off x="3131984" y="4329010"/>
            <a:ext cx="720008" cy="0"/>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1" name="Freeform 10">
            <a:extLst>
              <a:ext uri="{FF2B5EF4-FFF2-40B4-BE49-F238E27FC236}">
                <a16:creationId xmlns:a16="http://schemas.microsoft.com/office/drawing/2014/main" id="{594994CD-2E8A-4F58-A850-5DAC43A07B36}"/>
              </a:ext>
            </a:extLst>
          </p:cNvPr>
          <p:cNvSpPr>
            <a:spLocks/>
          </p:cNvSpPr>
          <p:nvPr/>
        </p:nvSpPr>
        <p:spPr bwMode="auto">
          <a:xfrm rot="16200000" flipV="1">
            <a:off x="611954" y="4509013"/>
            <a:ext cx="1080012" cy="108001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2"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691968" y="3969006"/>
            <a:ext cx="1440016" cy="7200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dirty="0">
                <a:latin typeface="+mn-ea"/>
                <a:ea typeface="+mn-ea"/>
              </a:rPr>
              <a:t>分岐予測器</a:t>
            </a:r>
          </a:p>
        </p:txBody>
      </p:sp>
      <p:sp>
        <p:nvSpPr>
          <p:cNvPr id="14" name="Freeform 10">
            <a:extLst>
              <a:ext uri="{FF2B5EF4-FFF2-40B4-BE49-F238E27FC236}">
                <a16:creationId xmlns:a16="http://schemas.microsoft.com/office/drawing/2014/main" id="{594994CD-2E8A-4F58-A850-5DAC43A07B36}"/>
              </a:ext>
            </a:extLst>
          </p:cNvPr>
          <p:cNvSpPr>
            <a:spLocks/>
          </p:cNvSpPr>
          <p:nvPr/>
        </p:nvSpPr>
        <p:spPr bwMode="auto">
          <a:xfrm rot="5400000" flipV="1">
            <a:off x="1871971" y="2348992"/>
            <a:ext cx="720010" cy="324003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15" name="直線矢印コネクタ 14">
            <a:extLst>
              <a:ext uri="{FF2B5EF4-FFF2-40B4-BE49-F238E27FC236}">
                <a16:creationId xmlns:a16="http://schemas.microsoft.com/office/drawing/2014/main" id="{52359309-6823-42AD-A91D-F3B7B4D5954B}"/>
              </a:ext>
            </a:extLst>
          </p:cNvPr>
          <p:cNvCxnSpPr>
            <a:cxnSpLocks/>
          </p:cNvCxnSpPr>
          <p:nvPr/>
        </p:nvCxnSpPr>
        <p:spPr bwMode="auto">
          <a:xfrm>
            <a:off x="3131984" y="5589024"/>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3879005"/>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予測された次の </a:t>
            </a:r>
            <a:r>
              <a:rPr lang="en-US" altLang="ja-JP" dirty="0">
                <a:solidFill>
                  <a:schemeClr val="tx1">
                    <a:lumMod val="75000"/>
                    <a:lumOff val="25000"/>
                  </a:schemeClr>
                </a:solidFill>
                <a:latin typeface="+mn-ea"/>
                <a:ea typeface="+mn-ea"/>
              </a:rPr>
              <a:t>PC </a:t>
            </a:r>
          </a:p>
        </p:txBody>
      </p:sp>
      <p:sp>
        <p:nvSpPr>
          <p:cNvPr id="17"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851992"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20" name="直線矢印コネクタ 19">
            <a:extLst>
              <a:ext uri="{FF2B5EF4-FFF2-40B4-BE49-F238E27FC236}">
                <a16:creationId xmlns:a16="http://schemas.microsoft.com/office/drawing/2014/main" id="{52359309-6823-42AD-A91D-F3B7B4D5954B}"/>
              </a:ext>
            </a:extLst>
          </p:cNvPr>
          <p:cNvCxnSpPr>
            <a:cxnSpLocks/>
          </p:cNvCxnSpPr>
          <p:nvPr/>
        </p:nvCxnSpPr>
        <p:spPr bwMode="auto">
          <a:xfrm>
            <a:off x="4572000"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7812036" y="5409022"/>
            <a:ext cx="106196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a:t>
            </a:r>
            <a:r>
              <a:rPr lang="en-US" altLang="ja-JP" dirty="0">
                <a:solidFill>
                  <a:schemeClr val="tx1">
                    <a:lumMod val="75000"/>
                    <a:lumOff val="25000"/>
                  </a:schemeClr>
                </a:solidFill>
                <a:latin typeface="+mn-ea"/>
                <a:ea typeface="+mn-ea"/>
              </a:rPr>
              <a:t>PC</a:t>
            </a:r>
          </a:p>
        </p:txBody>
      </p:sp>
      <p:cxnSp>
        <p:nvCxnSpPr>
          <p:cNvPr id="23" name="直線矢印コネクタ 22">
            <a:extLst>
              <a:ext uri="{FF2B5EF4-FFF2-40B4-BE49-F238E27FC236}">
                <a16:creationId xmlns:a16="http://schemas.microsoft.com/office/drawing/2014/main" id="{52359309-6823-42AD-A91D-F3B7B4D5954B}"/>
              </a:ext>
            </a:extLst>
          </p:cNvPr>
          <p:cNvCxnSpPr>
            <a:cxnSpLocks/>
          </p:cNvCxnSpPr>
          <p:nvPr/>
        </p:nvCxnSpPr>
        <p:spPr bwMode="auto">
          <a:xfrm>
            <a:off x="7182029" y="5589024"/>
            <a:ext cx="630007"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24"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112006" y="5409022"/>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（パイプライン）</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84358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分岐予測器の全体構造</a:t>
            </a: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3248998"/>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5139019"/>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3293997"/>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589023"/>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434194"/>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5319021"/>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699000"/>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698998"/>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519000"/>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5049017"/>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509012"/>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3" name="直線矢印コネクタ 42">
            <a:extLst>
              <a:ext uri="{FF2B5EF4-FFF2-40B4-BE49-F238E27FC236}">
                <a16:creationId xmlns:a16="http://schemas.microsoft.com/office/drawing/2014/main" id="{52359309-6823-42AD-A91D-F3B7B4D5954B}"/>
              </a:ext>
            </a:extLst>
          </p:cNvPr>
          <p:cNvCxnSpPr>
            <a:cxnSpLocks/>
            <a:stCxn id="8" idx="2"/>
          </p:cNvCxnSpPr>
          <p:nvPr/>
        </p:nvCxnSpPr>
        <p:spPr bwMode="auto">
          <a:xfrm>
            <a:off x="4662001" y="5139018"/>
            <a:ext cx="2790031" cy="1"/>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969006"/>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sp>
        <p:nvSpPr>
          <p:cNvPr id="51" name="Freeform 10">
            <a:extLst>
              <a:ext uri="{FF2B5EF4-FFF2-40B4-BE49-F238E27FC236}">
                <a16:creationId xmlns:a16="http://schemas.microsoft.com/office/drawing/2014/main" id="{594994CD-2E8A-4F58-A850-5DAC43A07B36}"/>
              </a:ext>
            </a:extLst>
          </p:cNvPr>
          <p:cNvSpPr>
            <a:spLocks/>
          </p:cNvSpPr>
          <p:nvPr/>
        </p:nvSpPr>
        <p:spPr bwMode="auto">
          <a:xfrm rot="5400000" flipV="1">
            <a:off x="2369536" y="56521"/>
            <a:ext cx="4044929" cy="612007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52" name="直線矢印コネクタ 51">
            <a:extLst>
              <a:ext uri="{FF2B5EF4-FFF2-40B4-BE49-F238E27FC236}">
                <a16:creationId xmlns:a16="http://schemas.microsoft.com/office/drawing/2014/main" id="{52359309-6823-42AD-A91D-F3B7B4D5954B}"/>
              </a:ext>
            </a:extLst>
          </p:cNvPr>
          <p:cNvCxnSpPr>
            <a:cxnSpLocks/>
            <a:endCxn id="110" idx="0"/>
          </p:cNvCxnSpPr>
          <p:nvPr/>
        </p:nvCxnSpPr>
        <p:spPr bwMode="auto">
          <a:xfrm>
            <a:off x="1331963" y="1094090"/>
            <a:ext cx="360" cy="36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a:extLst>
              <a:ext uri="{FF2B5EF4-FFF2-40B4-BE49-F238E27FC236}">
                <a16:creationId xmlns:a16="http://schemas.microsoft.com/office/drawing/2014/main" id="{594994CD-2E8A-4F58-A850-5DAC43A07B36}"/>
              </a:ext>
            </a:extLst>
          </p:cNvPr>
          <p:cNvSpPr>
            <a:spLocks/>
          </p:cNvSpPr>
          <p:nvPr/>
        </p:nvSpPr>
        <p:spPr bwMode="auto">
          <a:xfrm rot="16200000" flipV="1">
            <a:off x="701954" y="4509010"/>
            <a:ext cx="2430030"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64"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2501977" y="5949028"/>
            <a:ext cx="1710019" cy="7200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ja-JP" altLang="en-US" dirty="0">
                <a:solidFill>
                  <a:schemeClr val="tx1">
                    <a:lumMod val="75000"/>
                    <a:lumOff val="25000"/>
                  </a:schemeClr>
                </a:solidFill>
                <a:latin typeface="+mn-ea"/>
                <a:ea typeface="+mn-ea"/>
              </a:rPr>
              <a:t>命令メモリ</a:t>
            </a:r>
          </a:p>
        </p:txBody>
      </p:sp>
      <p:cxnSp>
        <p:nvCxnSpPr>
          <p:cNvPr id="65" name="直線矢印コネクタ 64">
            <a:extLst>
              <a:ext uri="{FF2B5EF4-FFF2-40B4-BE49-F238E27FC236}">
                <a16:creationId xmlns:a16="http://schemas.microsoft.com/office/drawing/2014/main" id="{52359309-6823-42AD-A91D-F3B7B4D5954B}"/>
              </a:ext>
            </a:extLst>
          </p:cNvPr>
          <p:cNvCxnSpPr>
            <a:cxnSpLocks/>
          </p:cNvCxnSpPr>
          <p:nvPr/>
        </p:nvCxnSpPr>
        <p:spPr bwMode="auto">
          <a:xfrm>
            <a:off x="4211996" y="6309032"/>
            <a:ext cx="720008" cy="0"/>
          </a:xfrm>
          <a:prstGeom prst="straightConnector1">
            <a:avLst/>
          </a:prstGeom>
          <a:ln>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66"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4932004" y="612903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556032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ea typeface="+mn-ea"/>
              </a:rPr>
              <a:t>分岐予測器の動作（１）</a:t>
            </a:r>
            <a:br>
              <a:rPr lang="en-US" altLang="ja-JP" dirty="0">
                <a:latin typeface="+mn-ea"/>
                <a:ea typeface="+mn-ea"/>
              </a:rPr>
            </a:br>
            <a:r>
              <a:rPr lang="en-US" altLang="ja-JP" dirty="0">
                <a:latin typeface="+mn-ea"/>
                <a:ea typeface="+mn-ea"/>
              </a:rPr>
              <a:t>BTB </a:t>
            </a:r>
            <a:r>
              <a:rPr lang="ja-JP" altLang="en-US" dirty="0">
                <a:latin typeface="+mn-ea"/>
                <a:ea typeface="+mn-ea"/>
              </a:rPr>
              <a:t>による分岐ターゲットと分岐かどうかの予測</a:t>
            </a:r>
          </a:p>
        </p:txBody>
      </p:sp>
      <p:sp>
        <p:nvSpPr>
          <p:cNvPr id="4" name="テキスト プレースホルダー 3"/>
          <p:cNvSpPr>
            <a:spLocks noGrp="1"/>
          </p:cNvSpPr>
          <p:nvPr>
            <p:ph type="body" sz="quarter" idx="10"/>
          </p:nvPr>
        </p:nvSpPr>
        <p:spPr>
          <a:xfrm>
            <a:off x="611956" y="5589024"/>
            <a:ext cx="8280092" cy="719701"/>
          </a:xfrm>
        </p:spPr>
        <p:txBody>
          <a:bodyPr/>
          <a:lstStyle/>
          <a:p>
            <a:r>
              <a:rPr kumimoji="1" lang="en-US" altLang="ja-JP" dirty="0"/>
              <a:t>BTB </a:t>
            </a:r>
            <a:r>
              <a:rPr kumimoji="1" lang="ja-JP" altLang="en-US" dirty="0"/>
              <a:t>により以下を予測</a:t>
            </a:r>
            <a:endParaRPr kumimoji="1" lang="en-US" altLang="ja-JP" dirty="0"/>
          </a:p>
          <a:p>
            <a:pPr lvl="1"/>
            <a:r>
              <a:rPr kumimoji="1" lang="ja-JP" altLang="en-US" dirty="0"/>
              <a:t>分岐の飛び先（ターゲット・アドレス）</a:t>
            </a:r>
            <a:endParaRPr kumimoji="1" lang="en-US" altLang="ja-JP" dirty="0"/>
          </a:p>
          <a:p>
            <a:pPr lvl="1"/>
            <a:r>
              <a:rPr lang="ja-JP" altLang="en-US" dirty="0"/>
              <a:t>分岐かどうか</a:t>
            </a:r>
            <a:endParaRPr kumimoji="1" lang="ja-JP" altLang="en-US" dirty="0"/>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34" name="直線矢印コネクタ 33">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37" name="直線矢印コネクタ 36">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00382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分岐予測器の動作（２）</a:t>
            </a:r>
            <a:br>
              <a:rPr lang="en-US" altLang="ja-JP" dirty="0">
                <a:latin typeface="+mn-ea"/>
              </a:rPr>
            </a:br>
            <a:r>
              <a:rPr lang="ja-JP" altLang="en-US" dirty="0">
                <a:latin typeface="+mn-ea"/>
              </a:rPr>
              <a:t>方向予測器による分岐方向の予測</a:t>
            </a:r>
            <a:endParaRPr lang="ja-JP" altLang="en-US" dirty="0">
              <a:latin typeface="+mn-ea"/>
              <a:ea typeface="+mn-ea"/>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2258987"/>
            <a:ext cx="718369" cy="98489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2018745"/>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628980"/>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708992"/>
            <a:ext cx="690295" cy="0"/>
          </a:xfrm>
          <a:prstGeom prst="straightConnector1">
            <a:avLst/>
          </a:prstGeom>
          <a:ln>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3338999"/>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4"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454095"/>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35"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1358976"/>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37"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2018745"/>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38"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2258987"/>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39"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3338999"/>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4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3338999"/>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cxnSp>
        <p:nvCxnSpPr>
          <p:cNvPr id="42" name="直線矢印コネクタ 41">
            <a:extLst>
              <a:ext uri="{FF2B5EF4-FFF2-40B4-BE49-F238E27FC236}">
                <a16:creationId xmlns:a16="http://schemas.microsoft.com/office/drawing/2014/main" id="{52359309-6823-42AD-A91D-F3B7B4D5954B}"/>
              </a:ext>
            </a:extLst>
          </p:cNvPr>
          <p:cNvCxnSpPr>
            <a:cxnSpLocks/>
          </p:cNvCxnSpPr>
          <p:nvPr/>
        </p:nvCxnSpPr>
        <p:spPr bwMode="auto">
          <a:xfrm>
            <a:off x="3311986"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4" name="直線矢印コネクタ 43">
            <a:extLst>
              <a:ext uri="{FF2B5EF4-FFF2-40B4-BE49-F238E27FC236}">
                <a16:creationId xmlns:a16="http://schemas.microsoft.com/office/drawing/2014/main" id="{52359309-6823-42AD-A91D-F3B7B4D5954B}"/>
              </a:ext>
            </a:extLst>
          </p:cNvPr>
          <p:cNvCxnSpPr>
            <a:cxnSpLocks/>
          </p:cNvCxnSpPr>
          <p:nvPr/>
        </p:nvCxnSpPr>
        <p:spPr bwMode="auto">
          <a:xfrm>
            <a:off x="3671990" y="3248998"/>
            <a:ext cx="0" cy="540006"/>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45" name="直線矢印コネクタ 44">
            <a:extLst>
              <a:ext uri="{FF2B5EF4-FFF2-40B4-BE49-F238E27FC236}">
                <a16:creationId xmlns:a16="http://schemas.microsoft.com/office/drawing/2014/main" id="{52359309-6823-42AD-A91D-F3B7B4D5954B}"/>
              </a:ext>
            </a:extLst>
          </p:cNvPr>
          <p:cNvCxnSpPr>
            <a:cxnSpLocks/>
          </p:cNvCxnSpPr>
          <p:nvPr/>
        </p:nvCxnSpPr>
        <p:spPr bwMode="auto">
          <a:xfrm>
            <a:off x="5652012" y="3248998"/>
            <a:ext cx="0" cy="540006"/>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6" name="テキスト プレースホルダー 3"/>
          <p:cNvSpPr>
            <a:spLocks noGrp="1"/>
          </p:cNvSpPr>
          <p:nvPr>
            <p:ph type="body" sz="quarter" idx="10"/>
          </p:nvPr>
        </p:nvSpPr>
        <p:spPr>
          <a:xfrm>
            <a:off x="611956" y="5589024"/>
            <a:ext cx="8280092" cy="719701"/>
          </a:xfrm>
        </p:spPr>
        <p:txBody>
          <a:bodyPr/>
          <a:lstStyle/>
          <a:p>
            <a:r>
              <a:rPr kumimoji="1" lang="ja-JP" altLang="en-US" dirty="0"/>
              <a:t>方向予測器により，分岐の方向を予測</a:t>
            </a:r>
            <a:endParaRPr kumimoji="1" lang="en-US" altLang="ja-JP" dirty="0"/>
          </a:p>
        </p:txBody>
      </p:sp>
    </p:spTree>
    <p:extLst>
      <p:ext uri="{BB962C8B-B14F-4D97-AF65-F5344CB8AC3E}">
        <p14:creationId xmlns:p14="http://schemas.microsoft.com/office/powerpoint/2010/main" val="282499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D2D3BB-831F-4607-8123-6BB98910D54A}"/>
              </a:ext>
            </a:extLst>
          </p:cNvPr>
          <p:cNvSpPr>
            <a:spLocks noGrp="1"/>
          </p:cNvSpPr>
          <p:nvPr>
            <p:ph type="title"/>
          </p:nvPr>
        </p:nvSpPr>
        <p:spPr/>
        <p:txBody>
          <a:bodyPr/>
          <a:lstStyle/>
          <a:p>
            <a:r>
              <a:rPr lang="ja-JP" altLang="en-US" dirty="0">
                <a:latin typeface="+mn-ea"/>
              </a:rPr>
              <a:t>分岐予測器の動作（３）</a:t>
            </a:r>
            <a:br>
              <a:rPr lang="en-US" altLang="ja-JP" dirty="0">
                <a:latin typeface="+mn-ea"/>
              </a:rPr>
            </a:br>
            <a:r>
              <a:rPr lang="ja-JP" altLang="en-US" dirty="0">
                <a:latin typeface="+mn-ea"/>
              </a:rPr>
              <a:t>次の </a:t>
            </a:r>
            <a:r>
              <a:rPr lang="en-US" altLang="ja-JP" dirty="0">
                <a:latin typeface="+mn-ea"/>
              </a:rPr>
              <a:t>PC </a:t>
            </a:r>
            <a:r>
              <a:rPr lang="ja-JP" altLang="en-US" dirty="0">
                <a:latin typeface="+mn-ea"/>
              </a:rPr>
              <a:t>の予測</a:t>
            </a:r>
            <a:endParaRPr lang="ja-JP" altLang="en-US" dirty="0">
              <a:latin typeface="+mn-ea"/>
              <a:ea typeface="+mn-ea"/>
            </a:endParaRPr>
          </a:p>
        </p:txBody>
      </p:sp>
      <p:sp>
        <p:nvSpPr>
          <p:cNvPr id="110" name="Rectangle 13">
            <a:extLst>
              <a:ext uri="{FF2B5EF4-FFF2-40B4-BE49-F238E27FC236}">
                <a16:creationId xmlns:a16="http://schemas.microsoft.com/office/drawing/2014/main" id="{6F3553EC-3B3D-4454-92A6-5F570F10C904}"/>
              </a:ext>
            </a:extLst>
          </p:cNvPr>
          <p:cNvSpPr>
            <a:spLocks noChangeArrowheads="1"/>
          </p:cNvSpPr>
          <p:nvPr/>
        </p:nvSpPr>
        <p:spPr bwMode="auto">
          <a:xfrm>
            <a:off x="971960" y="1088974"/>
            <a:ext cx="720725" cy="3603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sp>
        <p:nvSpPr>
          <p:cNvPr id="111" name="Freeform 10">
            <a:extLst>
              <a:ext uri="{FF2B5EF4-FFF2-40B4-BE49-F238E27FC236}">
                <a16:creationId xmlns:a16="http://schemas.microsoft.com/office/drawing/2014/main" id="{EB48C9DE-478E-4AAF-BBBA-4890D91B1B5B}"/>
              </a:ext>
            </a:extLst>
          </p:cNvPr>
          <p:cNvSpPr>
            <a:spLocks/>
          </p:cNvSpPr>
          <p:nvPr/>
        </p:nvSpPr>
        <p:spPr bwMode="auto">
          <a:xfrm rot="16200000" flipV="1">
            <a:off x="1781969" y="993855"/>
            <a:ext cx="900010" cy="180002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112" name="Rectangle 154">
            <a:extLst>
              <a:ext uri="{FF2B5EF4-FFF2-40B4-BE49-F238E27FC236}">
                <a16:creationId xmlns:a16="http://schemas.microsoft.com/office/drawing/2014/main" id="{FC6C970C-6B8A-45ED-8C30-DD305B2E2B1E}"/>
              </a:ext>
            </a:extLst>
          </p:cNvPr>
          <p:cNvSpPr>
            <a:spLocks noChangeArrowheads="1"/>
          </p:cNvSpPr>
          <p:nvPr/>
        </p:nvSpPr>
        <p:spPr bwMode="auto">
          <a:xfrm>
            <a:off x="5292008" y="1893866"/>
            <a:ext cx="718369" cy="98489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21" name="Rectangle 133">
            <a:extLst>
              <a:ext uri="{FF2B5EF4-FFF2-40B4-BE49-F238E27FC236}">
                <a16:creationId xmlns:a16="http://schemas.microsoft.com/office/drawing/2014/main" id="{994A97D3-93DB-41F6-8CF4-7FC1DB7B78F4}"/>
              </a:ext>
            </a:extLst>
          </p:cNvPr>
          <p:cNvSpPr>
            <a:spLocks noChangeArrowheads="1"/>
          </p:cNvSpPr>
          <p:nvPr/>
        </p:nvSpPr>
        <p:spPr bwMode="auto">
          <a:xfrm>
            <a:off x="4932004" y="1653624"/>
            <a:ext cx="719803" cy="240242"/>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方向予測器</a:t>
            </a:r>
            <a:endParaRPr lang="en-US" altLang="ja-JP" dirty="0">
              <a:solidFill>
                <a:schemeClr val="tx1">
                  <a:lumMod val="75000"/>
                  <a:lumOff val="25000"/>
                </a:schemeClr>
              </a:solidFill>
              <a:latin typeface="+mn-ea"/>
              <a:ea typeface="+mn-ea"/>
            </a:endParaRPr>
          </a:p>
        </p:txBody>
      </p:sp>
      <p:cxnSp>
        <p:nvCxnSpPr>
          <p:cNvPr id="126" name="直線矢印コネクタ 125">
            <a:extLst>
              <a:ext uri="{FF2B5EF4-FFF2-40B4-BE49-F238E27FC236}">
                <a16:creationId xmlns:a16="http://schemas.microsoft.com/office/drawing/2014/main" id="{6720ADC0-FF92-4C17-8CCD-4C47695473C9}"/>
              </a:ext>
            </a:extLst>
          </p:cNvPr>
          <p:cNvCxnSpPr/>
          <p:nvPr/>
        </p:nvCxnSpPr>
        <p:spPr bwMode="auto">
          <a:xfrm>
            <a:off x="3671990"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cxnSp>
        <p:nvCxnSpPr>
          <p:cNvPr id="134" name="直線矢印コネクタ 133">
            <a:extLst>
              <a:ext uri="{FF2B5EF4-FFF2-40B4-BE49-F238E27FC236}">
                <a16:creationId xmlns:a16="http://schemas.microsoft.com/office/drawing/2014/main" id="{7ABC4675-0E42-42E0-8BA9-621092B9AB07}"/>
              </a:ext>
            </a:extLst>
          </p:cNvPr>
          <p:cNvCxnSpPr/>
          <p:nvPr/>
        </p:nvCxnSpPr>
        <p:spPr bwMode="auto">
          <a:xfrm>
            <a:off x="5652012" y="2883877"/>
            <a:ext cx="0" cy="450005"/>
          </a:xfrm>
          <a:prstGeom prst="straightConnector1">
            <a:avLst/>
          </a:prstGeom>
          <a:ln>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135" name="Freeform 10">
            <a:extLst>
              <a:ext uri="{FF2B5EF4-FFF2-40B4-BE49-F238E27FC236}">
                <a16:creationId xmlns:a16="http://schemas.microsoft.com/office/drawing/2014/main" id="{2D7F3348-C62D-4BE6-8124-759D7284CC1D}"/>
              </a:ext>
            </a:extLst>
          </p:cNvPr>
          <p:cNvSpPr>
            <a:spLocks/>
          </p:cNvSpPr>
          <p:nvPr/>
        </p:nvSpPr>
        <p:spPr bwMode="auto">
          <a:xfrm rot="10800000">
            <a:off x="1691965" y="1263859"/>
            <a:ext cx="2880033"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tx1">
                <a:lumMod val="75000"/>
                <a:lumOff val="25000"/>
              </a:schemeClr>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36" name="直線矢印コネクタ 135">
            <a:extLst>
              <a:ext uri="{FF2B5EF4-FFF2-40B4-BE49-F238E27FC236}">
                <a16:creationId xmlns:a16="http://schemas.microsoft.com/office/drawing/2014/main" id="{B9D87B37-B505-4688-A744-B1A1E10BFBF9}"/>
              </a:ext>
            </a:extLst>
          </p:cNvPr>
          <p:cNvCxnSpPr>
            <a:cxnSpLocks/>
          </p:cNvCxnSpPr>
          <p:nvPr/>
        </p:nvCxnSpPr>
        <p:spPr bwMode="auto">
          <a:xfrm>
            <a:off x="4572000" y="2343871"/>
            <a:ext cx="690295" cy="0"/>
          </a:xfrm>
          <a:prstGeom prst="straightConnector1">
            <a:avLst/>
          </a:prstGeom>
          <a:ln>
            <a:solidFill>
              <a:schemeClr val="tx1">
                <a:lumMod val="75000"/>
                <a:lumOff val="25000"/>
              </a:schemeClr>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131" name="Rectangle 133">
            <a:extLst>
              <a:ext uri="{FF2B5EF4-FFF2-40B4-BE49-F238E27FC236}">
                <a16:creationId xmlns:a16="http://schemas.microsoft.com/office/drawing/2014/main" id="{50950858-F2AD-4754-B7CC-69AD6E6ABCC8}"/>
              </a:ext>
            </a:extLst>
          </p:cNvPr>
          <p:cNvSpPr>
            <a:spLocks noChangeArrowheads="1"/>
          </p:cNvSpPr>
          <p:nvPr/>
        </p:nvSpPr>
        <p:spPr bwMode="auto">
          <a:xfrm>
            <a:off x="3133623" y="1653624"/>
            <a:ext cx="719803" cy="240242"/>
          </a:xfrm>
          <a:prstGeom prst="rect">
            <a:avLst/>
          </a:prstGeom>
          <a:noFill/>
          <a:ln>
            <a:noFill/>
            <a:headEnd/>
            <a:tailEnd/>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BTB</a:t>
            </a:r>
          </a:p>
        </p:txBody>
      </p:sp>
      <p:sp>
        <p:nvSpPr>
          <p:cNvPr id="137"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3133623" y="1893866"/>
            <a:ext cx="718369" cy="990011"/>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n-ea"/>
            </a:endParaRPr>
          </a:p>
        </p:txBody>
      </p:sp>
      <p:sp>
        <p:nvSpPr>
          <p:cNvPr id="142" name="Rectangle 133">
            <a:extLst>
              <a:ext uri="{FF2B5EF4-FFF2-40B4-BE49-F238E27FC236}">
                <a16:creationId xmlns:a16="http://schemas.microsoft.com/office/drawing/2014/main" id="{638798E7-DA2E-4A64-8729-E0ECA9F8F543}"/>
              </a:ext>
            </a:extLst>
          </p:cNvPr>
          <p:cNvSpPr>
            <a:spLocks noChangeArrowheads="1"/>
          </p:cNvSpPr>
          <p:nvPr/>
        </p:nvSpPr>
        <p:spPr bwMode="auto">
          <a:xfrm>
            <a:off x="1421965" y="2973878"/>
            <a:ext cx="2160024" cy="630007"/>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分岐ターゲット</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アドレス</a:t>
            </a:r>
            <a:endParaRPr lang="en-US" altLang="ja-JP" dirty="0">
              <a:solidFill>
                <a:schemeClr val="tx1">
                  <a:lumMod val="75000"/>
                  <a:lumOff val="25000"/>
                </a:schemeClr>
              </a:solidFill>
              <a:latin typeface="+mn-ea"/>
              <a:ea typeface="+mn-ea"/>
            </a:endParaRPr>
          </a:p>
        </p:txBody>
      </p:sp>
      <p:sp>
        <p:nvSpPr>
          <p:cNvPr id="143" name="フリーフォーム 10">
            <a:extLst>
              <a:ext uri="{FF2B5EF4-FFF2-40B4-BE49-F238E27FC236}">
                <a16:creationId xmlns:a16="http://schemas.microsoft.com/office/drawing/2014/main" id="{D52C6EB9-323F-420C-80BF-1D60C6D23699}"/>
              </a:ext>
            </a:extLst>
          </p:cNvPr>
          <p:cNvSpPr>
            <a:spLocks noChangeArrowheads="1"/>
          </p:cNvSpPr>
          <p:nvPr/>
        </p:nvSpPr>
        <p:spPr bwMode="auto">
          <a:xfrm rot="-5400000">
            <a:off x="2231974" y="477389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sp>
        <p:nvSpPr>
          <p:cNvPr id="144" name="Freeform 10">
            <a:extLst>
              <a:ext uri="{FF2B5EF4-FFF2-40B4-BE49-F238E27FC236}">
                <a16:creationId xmlns:a16="http://schemas.microsoft.com/office/drawing/2014/main" id="{594994CD-2E8A-4F58-A850-5DAC43A07B36}"/>
              </a:ext>
            </a:extLst>
          </p:cNvPr>
          <p:cNvSpPr>
            <a:spLocks/>
          </p:cNvSpPr>
          <p:nvPr/>
        </p:nvSpPr>
        <p:spPr bwMode="auto">
          <a:xfrm rot="16200000" flipV="1">
            <a:off x="746956" y="2928876"/>
            <a:ext cx="234002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cxnSp>
        <p:nvCxnSpPr>
          <p:cNvPr id="145" name="直線矢印コネクタ 144">
            <a:extLst>
              <a:ext uri="{FF2B5EF4-FFF2-40B4-BE49-F238E27FC236}">
                <a16:creationId xmlns:a16="http://schemas.microsoft.com/office/drawing/2014/main" id="{52359309-6823-42AD-A91D-F3B7B4D5954B}"/>
              </a:ext>
            </a:extLst>
          </p:cNvPr>
          <p:cNvCxnSpPr>
            <a:cxnSpLocks/>
          </p:cNvCxnSpPr>
          <p:nvPr/>
        </p:nvCxnSpPr>
        <p:spPr bwMode="auto">
          <a:xfrm>
            <a:off x="1871969" y="5223902"/>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6"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1511966" y="5069073"/>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4</a:t>
            </a:r>
          </a:p>
        </p:txBody>
      </p:sp>
      <p:cxnSp>
        <p:nvCxnSpPr>
          <p:cNvPr id="148" name="直線矢印コネクタ 147">
            <a:extLst>
              <a:ext uri="{FF2B5EF4-FFF2-40B4-BE49-F238E27FC236}">
                <a16:creationId xmlns:a16="http://schemas.microsoft.com/office/drawing/2014/main" id="{3CE44858-6285-44F6-AFC4-780D2A5B8561}"/>
              </a:ext>
            </a:extLst>
          </p:cNvPr>
          <p:cNvCxnSpPr>
            <a:cxnSpLocks/>
          </p:cNvCxnSpPr>
          <p:nvPr/>
        </p:nvCxnSpPr>
        <p:spPr bwMode="auto">
          <a:xfrm>
            <a:off x="2861981" y="4953900"/>
            <a:ext cx="1620018"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49"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671990" y="2973878"/>
            <a:ext cx="990011"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a:t>
            </a:r>
            <a:r>
              <a:rPr lang="en-US" altLang="ja-JP" dirty="0">
                <a:solidFill>
                  <a:schemeClr val="tx1">
                    <a:lumMod val="75000"/>
                    <a:lumOff val="25000"/>
                  </a:schemeClr>
                </a:solidFill>
                <a:latin typeface="+mn-ea"/>
                <a:ea typeface="+mn-ea"/>
              </a:rPr>
              <a:t>?</a:t>
            </a:r>
          </a:p>
        </p:txBody>
      </p:sp>
      <p:sp>
        <p:nvSpPr>
          <p:cNvPr id="152" name="Freeform 10">
            <a:extLst>
              <a:ext uri="{FF2B5EF4-FFF2-40B4-BE49-F238E27FC236}">
                <a16:creationId xmlns:a16="http://schemas.microsoft.com/office/drawing/2014/main" id="{EF622197-A443-4469-8DBF-998182EEA9EA}"/>
              </a:ext>
            </a:extLst>
          </p:cNvPr>
          <p:cNvSpPr>
            <a:spLocks/>
          </p:cNvSpPr>
          <p:nvPr/>
        </p:nvSpPr>
        <p:spPr bwMode="auto">
          <a:xfrm rot="10800000">
            <a:off x="3671989" y="3333879"/>
            <a:ext cx="720008"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153" name="Freeform 10">
            <a:extLst>
              <a:ext uri="{FF2B5EF4-FFF2-40B4-BE49-F238E27FC236}">
                <a16:creationId xmlns:a16="http://schemas.microsoft.com/office/drawing/2014/main" id="{E20517F6-5A95-450C-BCB8-EC77C3E57666}"/>
              </a:ext>
            </a:extLst>
          </p:cNvPr>
          <p:cNvSpPr>
            <a:spLocks/>
          </p:cNvSpPr>
          <p:nvPr/>
        </p:nvSpPr>
        <p:spPr bwMode="auto">
          <a:xfrm rot="10800000" flipH="1">
            <a:off x="4752002" y="3333877"/>
            <a:ext cx="90001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31"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5742013" y="2973878"/>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p:txBody>
      </p:sp>
      <p:sp>
        <p:nvSpPr>
          <p:cNvPr id="36" name="Freeform 10">
            <a:extLst>
              <a:ext uri="{FF2B5EF4-FFF2-40B4-BE49-F238E27FC236}">
                <a16:creationId xmlns:a16="http://schemas.microsoft.com/office/drawing/2014/main" id="{594994CD-2E8A-4F58-A850-5DAC43A07B36}"/>
              </a:ext>
            </a:extLst>
          </p:cNvPr>
          <p:cNvSpPr>
            <a:spLocks/>
          </p:cNvSpPr>
          <p:nvPr/>
        </p:nvSpPr>
        <p:spPr bwMode="auto">
          <a:xfrm rot="16200000" flipV="1">
            <a:off x="3041982" y="3153879"/>
            <a:ext cx="1710019" cy="117001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sp>
        <p:nvSpPr>
          <p:cNvPr id="8" name="フローチャート: 手作業 7"/>
          <p:cNvSpPr/>
          <p:nvPr/>
        </p:nvSpPr>
        <p:spPr bwMode="auto">
          <a:xfrm rot="16200000">
            <a:off x="4211996" y="4683896"/>
            <a:ext cx="720007" cy="180002"/>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0" name="直線矢印コネクタ 39">
            <a:extLst>
              <a:ext uri="{FF2B5EF4-FFF2-40B4-BE49-F238E27FC236}">
                <a16:creationId xmlns:a16="http://schemas.microsoft.com/office/drawing/2014/main" id="{52359309-6823-42AD-A91D-F3B7B4D5954B}"/>
              </a:ext>
            </a:extLst>
          </p:cNvPr>
          <p:cNvCxnSpPr>
            <a:cxnSpLocks/>
            <a:stCxn id="16" idx="3"/>
            <a:endCxn id="8" idx="3"/>
          </p:cNvCxnSpPr>
          <p:nvPr/>
        </p:nvCxnSpPr>
        <p:spPr bwMode="auto">
          <a:xfrm>
            <a:off x="4572000" y="4143891"/>
            <a:ext cx="0" cy="342004"/>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6" name="フローチャート: 論理積ゲート 15"/>
          <p:cNvSpPr/>
          <p:nvPr/>
        </p:nvSpPr>
        <p:spPr bwMode="auto">
          <a:xfrm rot="5400000">
            <a:off x="4301997" y="3603885"/>
            <a:ext cx="540006" cy="540006"/>
          </a:xfrm>
          <a:prstGeom prst="flowChartDelay">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mn-ea"/>
              </a:rPr>
              <a:t>AND</a:t>
            </a:r>
            <a:endParaRPr kumimoji="1" lang="ja-JP" altLang="en-US" sz="1400" dirty="0">
              <a:solidFill>
                <a:schemeClr val="tx1">
                  <a:lumMod val="75000"/>
                  <a:lumOff val="25000"/>
                </a:schemeClr>
              </a:solidFill>
              <a:latin typeface="+mn-ea"/>
            </a:endParaRPr>
          </a:p>
        </p:txBody>
      </p:sp>
      <p:cxnSp>
        <p:nvCxnSpPr>
          <p:cNvPr id="34" name="直線矢印コネクタ 33">
            <a:extLst>
              <a:ext uri="{FF2B5EF4-FFF2-40B4-BE49-F238E27FC236}">
                <a16:creationId xmlns:a16="http://schemas.microsoft.com/office/drawing/2014/main" id="{3CE44858-6285-44F6-AFC4-780D2A5B8561}"/>
              </a:ext>
            </a:extLst>
          </p:cNvPr>
          <p:cNvCxnSpPr>
            <a:cxnSpLocks/>
          </p:cNvCxnSpPr>
          <p:nvPr/>
        </p:nvCxnSpPr>
        <p:spPr bwMode="auto">
          <a:xfrm>
            <a:off x="4662001" y="4773898"/>
            <a:ext cx="630007" cy="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37" name="Rectangle 133">
            <a:extLst>
              <a:ext uri="{FF2B5EF4-FFF2-40B4-BE49-F238E27FC236}">
                <a16:creationId xmlns:a16="http://schemas.microsoft.com/office/drawing/2014/main" id="{8F38E4F8-4494-4354-BADF-673A3E9CF695}"/>
              </a:ext>
            </a:extLst>
          </p:cNvPr>
          <p:cNvSpPr>
            <a:spLocks noChangeArrowheads="1"/>
          </p:cNvSpPr>
          <p:nvPr/>
        </p:nvSpPr>
        <p:spPr bwMode="auto">
          <a:xfrm>
            <a:off x="5292008" y="4593896"/>
            <a:ext cx="36000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次の </a:t>
            </a:r>
            <a:r>
              <a:rPr lang="en-US" altLang="ja-JP" dirty="0">
                <a:solidFill>
                  <a:schemeClr val="tx1">
                    <a:lumMod val="75000"/>
                    <a:lumOff val="25000"/>
                  </a:schemeClr>
                </a:solidFill>
                <a:latin typeface="+mn-ea"/>
                <a:ea typeface="+mn-ea"/>
              </a:rPr>
              <a:t>PC </a:t>
            </a:r>
          </a:p>
        </p:txBody>
      </p:sp>
      <p:sp>
        <p:nvSpPr>
          <p:cNvPr id="38" name="テキスト プレースホルダー 3"/>
          <p:cNvSpPr>
            <a:spLocks noGrp="1"/>
          </p:cNvSpPr>
          <p:nvPr>
            <p:ph type="body" sz="quarter" idx="10"/>
          </p:nvPr>
        </p:nvSpPr>
        <p:spPr>
          <a:xfrm>
            <a:off x="611956" y="5859027"/>
            <a:ext cx="8280092" cy="719701"/>
          </a:xfrm>
        </p:spPr>
        <p:txBody>
          <a:bodyPr/>
          <a:lstStyle/>
          <a:p>
            <a:r>
              <a:rPr kumimoji="1" lang="ja-JP" altLang="en-US" dirty="0"/>
              <a:t>次の </a:t>
            </a:r>
            <a:r>
              <a:rPr kumimoji="1" lang="en-US" altLang="ja-JP" dirty="0"/>
              <a:t>PC </a:t>
            </a:r>
            <a:r>
              <a:rPr kumimoji="1" lang="ja-JP" altLang="en-US" dirty="0"/>
              <a:t>をマルチプレクサにより選択</a:t>
            </a:r>
            <a:endParaRPr kumimoji="1" lang="en-US" altLang="ja-JP" dirty="0"/>
          </a:p>
          <a:p>
            <a:pPr lvl="1"/>
            <a:r>
              <a:rPr kumimoji="1" lang="ja-JP" altLang="en-US" dirty="0"/>
              <a:t>分岐命令かつ分岐が成立なら，ターゲット・アドレスを選択</a:t>
            </a:r>
            <a:endParaRPr kumimoji="1" lang="en-US" altLang="ja-JP" dirty="0"/>
          </a:p>
          <a:p>
            <a:pPr lvl="1"/>
            <a:r>
              <a:rPr kumimoji="1" lang="ja-JP" altLang="en-US" dirty="0"/>
              <a:t>そうでなければ </a:t>
            </a:r>
            <a:r>
              <a:rPr kumimoji="1" lang="en-US" altLang="ja-JP" dirty="0"/>
              <a:t>PC + 4 </a:t>
            </a:r>
            <a:r>
              <a:rPr lang="ja-JP" altLang="en-US" dirty="0"/>
              <a:t>を選択</a:t>
            </a:r>
            <a:endParaRPr kumimoji="1" lang="en-US" altLang="ja-JP" dirty="0"/>
          </a:p>
        </p:txBody>
      </p:sp>
    </p:spTree>
    <p:extLst>
      <p:ext uri="{BB962C8B-B14F-4D97-AF65-F5344CB8AC3E}">
        <p14:creationId xmlns:p14="http://schemas.microsoft.com/office/powerpoint/2010/main" val="31456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BTB</a:t>
            </a:r>
            <a:r>
              <a:rPr lang="ja-JP" altLang="en-US" dirty="0"/>
              <a:t>は物理的にはどこに置かれるのでしょうか？</a:t>
            </a:r>
          </a:p>
          <a:p>
            <a:r>
              <a:rPr lang="ja-JP" altLang="en-US" dirty="0"/>
              <a:t>予測分岐において成立すると予測する場合に</a:t>
            </a:r>
            <a:r>
              <a:rPr lang="en-US" altLang="ja-JP" dirty="0"/>
              <a:t>BTB</a:t>
            </a:r>
            <a:r>
              <a:rPr lang="ja-JP" altLang="en-US" dirty="0"/>
              <a:t>によるコストが無視できないという話ですが、例えば常に成立すると予測するような構造では具体的にどれくらいのコストになるのでしょうか（もちろんケースバイケースだと思いますが、大体のオーダーがどのくらいなのか気になります）。</a:t>
            </a:r>
          </a:p>
          <a:p>
            <a:endParaRPr kumimoji="1" lang="ja-JP" altLang="en-US" dirty="0"/>
          </a:p>
        </p:txBody>
      </p:sp>
    </p:spTree>
    <p:extLst>
      <p:ext uri="{BB962C8B-B14F-4D97-AF65-F5344CB8AC3E}">
        <p14:creationId xmlns:p14="http://schemas.microsoft.com/office/powerpoint/2010/main" val="270092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分岐予測の続き</a:t>
            </a:r>
            <a:endParaRPr lang="en-US" altLang="ja-JP"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分岐予測器の全体構造</a:t>
            </a:r>
            <a:endParaRPr kumimoji="1" lang="en-US" altLang="ja-JP" dirty="0"/>
          </a:p>
          <a:p>
            <a:pPr marL="457200" indent="-457200">
              <a:buFont typeface="+mj-lt"/>
              <a:buAutoNum type="arabicPeriod"/>
            </a:pPr>
            <a:r>
              <a:rPr kumimoji="1" lang="ja-JP" altLang="en-US" b="1" dirty="0"/>
              <a:t>パイプラインとしての動作</a:t>
            </a:r>
            <a:endParaRPr kumimoji="1" lang="en-US" altLang="ja-JP" b="1" dirty="0"/>
          </a:p>
          <a:p>
            <a:pPr marL="457200" indent="-457200">
              <a:buFont typeface="+mj-lt"/>
              <a:buAutoNum type="arabicPeriod"/>
            </a:pPr>
            <a:r>
              <a:rPr lang="ja-JP" altLang="en-US" dirty="0"/>
              <a:t>間接分岐予測</a:t>
            </a:r>
            <a:endParaRPr lang="en-US" altLang="ja-JP" dirty="0"/>
          </a:p>
          <a:p>
            <a:pPr marL="457200" indent="-457200">
              <a:buFont typeface="+mj-lt"/>
              <a:buAutoNum type="arabicPeriod"/>
            </a:pPr>
            <a:endParaRPr kumimoji="1" lang="ja-JP" altLang="en-US" dirty="0"/>
          </a:p>
        </p:txBody>
      </p:sp>
    </p:spTree>
    <p:extLst>
      <p:ext uri="{BB962C8B-B14F-4D97-AF65-F5344CB8AC3E}">
        <p14:creationId xmlns:p14="http://schemas.microsoft.com/office/powerpoint/2010/main" val="48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パイプラインとしての動作（１）</a:t>
            </a:r>
            <a:br>
              <a:rPr lang="en-US" altLang="ja-JP" dirty="0"/>
            </a:br>
            <a:r>
              <a:rPr lang="ja-JP" altLang="en-US" dirty="0"/>
              <a:t>予測結果の </a:t>
            </a:r>
            <a:r>
              <a:rPr lang="en-US" altLang="ja-JP" dirty="0"/>
              <a:t>PC </a:t>
            </a:r>
            <a:r>
              <a:rPr lang="ja-JP" altLang="en-US" dirty="0"/>
              <a:t>や方向をパイプラインに流す</a:t>
            </a:r>
            <a:endParaRPr lang="en-US" altLang="ja-JP" dirty="0"/>
          </a:p>
        </p:txBody>
      </p:sp>
      <p:sp>
        <p:nvSpPr>
          <p:cNvPr id="24" name="角丸四角形 23"/>
          <p:cNvSpPr/>
          <p:nvPr/>
        </p:nvSpPr>
        <p:spPr bwMode="auto">
          <a:xfrm>
            <a:off x="1961970"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stCxn id="80" idx="0"/>
            <a:endCxn id="58" idx="0"/>
          </p:cNvCxnSpPr>
          <p:nvPr/>
        </p:nvCxnSpPr>
        <p:spPr bwMode="auto">
          <a:xfrm>
            <a:off x="701959" y="1088977"/>
            <a:ext cx="357" cy="545120"/>
          </a:xfrm>
          <a:prstGeom prst="straightConnector1">
            <a:avLst/>
          </a:prstGeom>
          <a:ln>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cxnSp>
        <p:nvCxnSpPr>
          <p:cNvPr id="77" name="直線矢印コネクタ 76">
            <a:extLst>
              <a:ext uri="{FF2B5EF4-FFF2-40B4-BE49-F238E27FC236}">
                <a16:creationId xmlns:a16="http://schemas.microsoft.com/office/drawing/2014/main" id="{52359309-6823-42AD-A91D-F3B7B4D5954B}"/>
              </a:ext>
            </a:extLst>
          </p:cNvPr>
          <p:cNvCxnSpPr>
            <a:cxnSpLocks/>
          </p:cNvCxnSpPr>
          <p:nvPr/>
        </p:nvCxnSpPr>
        <p:spPr bwMode="auto">
          <a:xfrm>
            <a:off x="2411976" y="1808982"/>
            <a:ext cx="450005" cy="0"/>
          </a:xfrm>
          <a:prstGeom prst="straightConnector1">
            <a:avLst/>
          </a:prstGeom>
          <a:ln>
            <a:solidFill>
              <a:schemeClr val="accent1"/>
            </a:solidFill>
            <a:headEnd type="none" w="sm" len="sm"/>
            <a:tailEnd type="none" w="lg" len="lg"/>
          </a:ln>
        </p:spPr>
        <p:style>
          <a:lnRef idx="2">
            <a:schemeClr val="accent5"/>
          </a:lnRef>
          <a:fillRef idx="0">
            <a:schemeClr val="accent5"/>
          </a:fillRef>
          <a:effectRef idx="1">
            <a:schemeClr val="accent5"/>
          </a:effectRef>
          <a:fontRef idx="minor">
            <a:schemeClr val="tx1"/>
          </a:fontRef>
        </p:style>
      </p:cxn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sp>
        <p:nvSpPr>
          <p:cNvPr id="80" name="Freeform 10">
            <a:extLst>
              <a:ext uri="{FF2B5EF4-FFF2-40B4-BE49-F238E27FC236}">
                <a16:creationId xmlns:a16="http://schemas.microsoft.com/office/drawing/2014/main" id="{594994CD-2E8A-4F58-A850-5DAC43A07B36}"/>
              </a:ext>
            </a:extLst>
          </p:cNvPr>
          <p:cNvSpPr>
            <a:spLocks/>
          </p:cNvSpPr>
          <p:nvPr/>
        </p:nvSpPr>
        <p:spPr bwMode="auto">
          <a:xfrm rot="5400000" flipV="1">
            <a:off x="1421965" y="368971"/>
            <a:ext cx="720010" cy="216002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mn-ea"/>
              <a:cs typeface="Times New Roman" pitchFamily="18" charset="0"/>
            </a:endParaRP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2"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1628980"/>
            <a:ext cx="1260014" cy="450005"/>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次 </a:t>
            </a:r>
            <a:r>
              <a:rPr lang="en-US" altLang="ja-JP" dirty="0">
                <a:solidFill>
                  <a:schemeClr val="tx1">
                    <a:lumMod val="75000"/>
                    <a:lumOff val="25000"/>
                  </a:schemeClr>
                </a:solidFill>
                <a:latin typeface="+mn-ea"/>
                <a:ea typeface="+mn-ea"/>
              </a:rPr>
              <a:t>PC</a:t>
            </a:r>
            <a:r>
              <a:rPr lang="ja-JP" altLang="en-US" dirty="0" err="1">
                <a:solidFill>
                  <a:schemeClr val="tx1">
                    <a:lumMod val="75000"/>
                    <a:lumOff val="25000"/>
                  </a:schemeClr>
                </a:solidFill>
                <a:latin typeface="+mn-ea"/>
                <a:ea typeface="+mn-ea"/>
              </a:rPr>
              <a:t>，</a:t>
            </a:r>
            <a:r>
              <a:rPr lang="ja-JP" altLang="en-US" dirty="0">
                <a:solidFill>
                  <a:schemeClr val="tx1">
                    <a:lumMod val="75000"/>
                    <a:lumOff val="25000"/>
                  </a:schemeClr>
                </a:solidFill>
                <a:latin typeface="+mn-ea"/>
                <a:ea typeface="+mn-ea"/>
              </a:rPr>
              <a:t>方向</a:t>
            </a:r>
            <a:r>
              <a:rPr lang="en-US" altLang="ja-JP" dirty="0">
                <a:solidFill>
                  <a:schemeClr val="tx1">
                    <a:lumMod val="75000"/>
                    <a:lumOff val="25000"/>
                  </a:schemeClr>
                </a:solidFill>
                <a:latin typeface="+mn-ea"/>
                <a:ea typeface="+mn-ea"/>
              </a:rPr>
              <a:t> (</a:t>
            </a:r>
            <a:r>
              <a:rPr lang="ja-JP" altLang="en-US" dirty="0">
                <a:solidFill>
                  <a:schemeClr val="tx1">
                    <a:lumMod val="75000"/>
                    <a:lumOff val="25000"/>
                  </a:schemeClr>
                </a:solidFill>
                <a:latin typeface="+mn-ea"/>
                <a:ea typeface="+mn-ea"/>
              </a:rPr>
              <a:t>予測</a:t>
            </a:r>
            <a:r>
              <a:rPr lang="en-US" altLang="ja-JP" dirty="0">
                <a:solidFill>
                  <a:schemeClr val="tx1">
                    <a:lumMod val="75000"/>
                    <a:lumOff val="25000"/>
                  </a:schemeClr>
                </a:solidFill>
                <a:latin typeface="+mn-ea"/>
                <a:ea typeface="+mn-ea"/>
              </a:rPr>
              <a:t>)</a:t>
            </a:r>
          </a:p>
        </p:txBody>
      </p: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3131984" y="2978996"/>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命令</a:t>
            </a:r>
            <a:endParaRPr lang="en-US" altLang="ja-JP" dirty="0">
              <a:solidFill>
                <a:schemeClr val="tx1">
                  <a:lumMod val="75000"/>
                  <a:lumOff val="25000"/>
                </a:schemeClr>
              </a:solidFill>
              <a:latin typeface="+mn-ea"/>
              <a:ea typeface="+mn-ea"/>
            </a:endParaRPr>
          </a:p>
        </p:txBody>
      </p:sp>
      <p:cxnSp>
        <p:nvCxnSpPr>
          <p:cNvPr id="84" name="直線矢印コネクタ 83">
            <a:extLst>
              <a:ext uri="{FF2B5EF4-FFF2-40B4-BE49-F238E27FC236}">
                <a16:creationId xmlns:a16="http://schemas.microsoft.com/office/drawing/2014/main" id="{52359309-6823-42AD-A91D-F3B7B4D5954B}"/>
              </a:ext>
            </a:extLst>
          </p:cNvPr>
          <p:cNvCxnSpPr>
            <a:cxnSpLocks/>
          </p:cNvCxnSpPr>
          <p:nvPr/>
        </p:nvCxnSpPr>
        <p:spPr bwMode="auto">
          <a:xfrm>
            <a:off x="2861981" y="1808982"/>
            <a:ext cx="270003"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10" name="角丸四角形吹き出し 9"/>
          <p:cNvSpPr/>
          <p:nvPr/>
        </p:nvSpPr>
        <p:spPr bwMode="auto">
          <a:xfrm>
            <a:off x="1061960" y="5229021"/>
            <a:ext cx="2970033" cy="900009"/>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念のため予測した </a:t>
            </a:r>
            <a:r>
              <a:rPr kumimoji="1" lang="en-US" altLang="ja-JP" dirty="0">
                <a:solidFill>
                  <a:schemeClr val="tx1">
                    <a:lumMod val="75000"/>
                    <a:lumOff val="25000"/>
                  </a:schemeClr>
                </a:solidFill>
                <a:latin typeface="+mn-ea"/>
              </a:rPr>
              <a:t>PC </a:t>
            </a:r>
            <a:r>
              <a:rPr kumimoji="1" lang="ja-JP" altLang="en-US" dirty="0">
                <a:solidFill>
                  <a:schemeClr val="tx1">
                    <a:lumMod val="75000"/>
                    <a:lumOff val="25000"/>
                  </a:schemeClr>
                </a:solidFill>
                <a:latin typeface="+mn-ea"/>
              </a:rPr>
              <a:t>も</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入れておくから検証</a:t>
            </a:r>
            <a:r>
              <a:rPr kumimoji="1" lang="ja-JP" altLang="en-US" dirty="0" err="1">
                <a:solidFill>
                  <a:schemeClr val="tx1">
                    <a:lumMod val="75000"/>
                    <a:lumOff val="25000"/>
                  </a:schemeClr>
                </a:solidFill>
                <a:latin typeface="+mn-ea"/>
              </a:rPr>
              <a:t>よろ</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8" y="5229021"/>
            <a:ext cx="2520028" cy="900009"/>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検証はまかせろー</a:t>
            </a:r>
            <a:br>
              <a:rPr kumimoji="1" lang="en-US" altLang="ja-JP" dirty="0">
                <a:solidFill>
                  <a:schemeClr val="tx1">
                    <a:lumMod val="75000"/>
                    <a:lumOff val="25000"/>
                  </a:schemeClr>
                </a:solidFill>
                <a:latin typeface="+mn-ea"/>
              </a:rPr>
            </a:b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95142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91968" y="4329010"/>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132128" y="4329010"/>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572288" y="4329010"/>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012448" y="4329010"/>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653807" y="346446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93967" y="346446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536014" y="348305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976174" y="348305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パイプラインとしての動作（２）</a:t>
            </a:r>
            <a:br>
              <a:rPr lang="en-US" altLang="ja-JP" dirty="0"/>
            </a:br>
            <a:r>
              <a:rPr lang="ja-JP" altLang="en-US" dirty="0"/>
              <a:t>予測ミス判明時に予測器や </a:t>
            </a:r>
            <a:r>
              <a:rPr lang="en-US" altLang="ja-JP" dirty="0"/>
              <a:t>PC </a:t>
            </a:r>
            <a:r>
              <a:rPr lang="ja-JP" altLang="en-US" dirty="0"/>
              <a:t>を学習</a:t>
            </a:r>
            <a:endParaRPr lang="en-US" altLang="ja-JP" dirty="0"/>
          </a:p>
        </p:txBody>
      </p:sp>
      <p:sp>
        <p:nvSpPr>
          <p:cNvPr id="24" name="角丸四角形 23"/>
          <p:cNvSpPr/>
          <p:nvPr/>
        </p:nvSpPr>
        <p:spPr bwMode="auto">
          <a:xfrm>
            <a:off x="6192018" y="4149008"/>
            <a:ext cx="1170013" cy="540006"/>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400" dirty="0">
                <a:latin typeface="Arial Narrow" panose="020B0606020202030204" pitchFamily="34" charset="0"/>
              </a:rPr>
              <a:t>命令</a:t>
            </a:r>
            <a:r>
              <a:rPr kumimoji="1" lang="en-US" altLang="ja-JP" sz="1400" dirty="0">
                <a:latin typeface="Arial Narrow" panose="020B0606020202030204" pitchFamily="34" charset="0"/>
              </a:rPr>
              <a:t>, PC</a:t>
            </a:r>
          </a:p>
          <a:p>
            <a:pPr algn="ctr"/>
            <a:r>
              <a:rPr kumimoji="1" lang="ja-JP" altLang="en-US" sz="1400" dirty="0">
                <a:latin typeface="Arial Narrow" panose="020B0606020202030204" pitchFamily="34" charset="0"/>
              </a:rPr>
              <a:t>次</a:t>
            </a:r>
            <a:r>
              <a:rPr kumimoji="1" lang="en-US" altLang="ja-JP" sz="1400" dirty="0">
                <a:latin typeface="Arial Narrow" panose="020B0606020202030204" pitchFamily="34" charset="0"/>
              </a:rPr>
              <a:t>PC (</a:t>
            </a:r>
            <a:r>
              <a:rPr lang="ja-JP" altLang="en-US" sz="1400" dirty="0">
                <a:latin typeface="Arial Narrow" panose="020B0606020202030204" pitchFamily="34" charset="0"/>
              </a:rPr>
              <a:t>予測</a:t>
            </a:r>
            <a:r>
              <a:rPr kumimoji="1" lang="en-US" altLang="ja-JP" sz="1400" dirty="0">
                <a:latin typeface="Arial Narrow" panose="020B0606020202030204" pitchFamily="34" charset="0"/>
              </a:rPr>
              <a:t>)</a:t>
            </a:r>
            <a:endParaRPr kumimoji="1" lang="ja-JP" altLang="en-US" sz="1400" dirty="0">
              <a:latin typeface="Arial Narrow" panose="020B0606020202030204" pitchFamily="34" charset="0"/>
            </a:endParaRPr>
          </a:p>
        </p:txBody>
      </p:sp>
      <p:sp>
        <p:nvSpPr>
          <p:cNvPr id="58" name="Rectangle 13">
            <a:extLst>
              <a:ext uri="{FF2B5EF4-FFF2-40B4-BE49-F238E27FC236}">
                <a16:creationId xmlns:a16="http://schemas.microsoft.com/office/drawing/2014/main" id="{6F3553EC-3B3D-4454-92A6-5F570F10C904}"/>
              </a:ext>
            </a:extLst>
          </p:cNvPr>
          <p:cNvSpPr>
            <a:spLocks noChangeArrowheads="1"/>
          </p:cNvSpPr>
          <p:nvPr/>
        </p:nvSpPr>
        <p:spPr bwMode="auto">
          <a:xfrm>
            <a:off x="341953" y="1634097"/>
            <a:ext cx="720725"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n-ea"/>
                <a:ea typeface="+mn-ea"/>
              </a:rPr>
              <a:t>PC</a:t>
            </a:r>
            <a:endParaRPr lang="ja-JP" altLang="en-US" b="1" dirty="0">
              <a:solidFill>
                <a:schemeClr val="tx1">
                  <a:lumMod val="75000"/>
                  <a:lumOff val="25000"/>
                </a:schemeClr>
              </a:solidFill>
              <a:latin typeface="+mn-ea"/>
              <a:ea typeface="+mn-ea"/>
            </a:endParaRPr>
          </a:p>
        </p:txBody>
      </p:sp>
      <p:cxnSp>
        <p:nvCxnSpPr>
          <p:cNvPr id="67" name="直線矢印コネクタ 66">
            <a:extLst>
              <a:ext uri="{FF2B5EF4-FFF2-40B4-BE49-F238E27FC236}">
                <a16:creationId xmlns:a16="http://schemas.microsoft.com/office/drawing/2014/main" id="{52359309-6823-42AD-A91D-F3B7B4D5954B}"/>
              </a:ext>
            </a:extLst>
          </p:cNvPr>
          <p:cNvCxnSpPr>
            <a:cxnSpLocks/>
            <a:endCxn id="58" idx="0"/>
          </p:cNvCxnSpPr>
          <p:nvPr/>
        </p:nvCxnSpPr>
        <p:spPr bwMode="auto">
          <a:xfrm>
            <a:off x="701959" y="1088977"/>
            <a:ext cx="357" cy="545120"/>
          </a:xfrm>
          <a:prstGeom prst="straightConnector1">
            <a:avLst/>
          </a:prstGeom>
          <a:ln>
            <a:solidFill>
              <a:schemeClr val="accent2"/>
            </a:solidFill>
            <a:headEnd type="none" w="sm" len="sm"/>
            <a:tailEnd type="triangle" w="lg" len="lg"/>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52359309-6823-42AD-A91D-F3B7B4D5954B}"/>
              </a:ext>
            </a:extLst>
          </p:cNvPr>
          <p:cNvCxnSpPr>
            <a:cxnSpLocks/>
          </p:cNvCxnSpPr>
          <p:nvPr/>
        </p:nvCxnSpPr>
        <p:spPr bwMode="auto">
          <a:xfrm>
            <a:off x="1061961" y="1808982"/>
            <a:ext cx="360004" cy="0"/>
          </a:xfrm>
          <a:prstGeom prst="straightConnector1">
            <a:avLst/>
          </a:prstGeom>
          <a:ln>
            <a:solidFill>
              <a:schemeClr val="accent1"/>
            </a:solidFill>
            <a:headEnd type="none" w="sm" len="sm"/>
            <a:tailEnd type="triangle" w="lg" len="lg"/>
          </a:ln>
        </p:spPr>
        <p:style>
          <a:lnRef idx="2">
            <a:schemeClr val="accent4"/>
          </a:lnRef>
          <a:fillRef idx="0">
            <a:schemeClr val="accent4"/>
          </a:fillRef>
          <a:effectRef idx="1">
            <a:schemeClr val="accent4"/>
          </a:effectRef>
          <a:fontRef idx="minor">
            <a:schemeClr val="tx1"/>
          </a:fontRef>
        </p:style>
      </p:cxnSp>
      <p:sp>
        <p:nvSpPr>
          <p:cNvPr id="76"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2708992"/>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命令メモリ</a:t>
            </a:r>
          </a:p>
        </p:txBody>
      </p:sp>
      <p:sp>
        <p:nvSpPr>
          <p:cNvPr id="78" name="Freeform 10">
            <a:extLst>
              <a:ext uri="{FF2B5EF4-FFF2-40B4-BE49-F238E27FC236}">
                <a16:creationId xmlns:a16="http://schemas.microsoft.com/office/drawing/2014/main" id="{594994CD-2E8A-4F58-A850-5DAC43A07B36}"/>
              </a:ext>
            </a:extLst>
          </p:cNvPr>
          <p:cNvSpPr>
            <a:spLocks/>
          </p:cNvSpPr>
          <p:nvPr/>
        </p:nvSpPr>
        <p:spPr bwMode="auto">
          <a:xfrm rot="16200000" flipV="1">
            <a:off x="521955" y="2168985"/>
            <a:ext cx="1080012" cy="72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1"/>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79" name="Rectangle 154">
            <a:extLst>
              <a:ext uri="{FF2B5EF4-FFF2-40B4-BE49-F238E27FC236}">
                <a16:creationId xmlns:a16="http://schemas.microsoft.com/office/drawing/2014/main" id="{EF0F034C-6D3F-40F6-80E6-9DF5AF60C5C8}"/>
              </a:ext>
            </a:extLst>
          </p:cNvPr>
          <p:cNvSpPr>
            <a:spLocks noChangeArrowheads="1"/>
          </p:cNvSpPr>
          <p:nvPr/>
        </p:nvSpPr>
        <p:spPr bwMode="auto">
          <a:xfrm>
            <a:off x="1421965" y="1448978"/>
            <a:ext cx="1170013" cy="72000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r>
              <a:rPr lang="ja-JP" altLang="en-US" sz="1600" dirty="0">
                <a:latin typeface="+mn-ea"/>
                <a:ea typeface="+mn-ea"/>
              </a:rPr>
              <a:t>分岐予測器</a:t>
            </a:r>
          </a:p>
        </p:txBody>
      </p:sp>
      <p:cxnSp>
        <p:nvCxnSpPr>
          <p:cNvPr id="81" name="直線矢印コネクタ 80">
            <a:extLst>
              <a:ext uri="{FF2B5EF4-FFF2-40B4-BE49-F238E27FC236}">
                <a16:creationId xmlns:a16="http://schemas.microsoft.com/office/drawing/2014/main" id="{52359309-6823-42AD-A91D-F3B7B4D5954B}"/>
              </a:ext>
            </a:extLst>
          </p:cNvPr>
          <p:cNvCxnSpPr>
            <a:cxnSpLocks/>
          </p:cNvCxnSpPr>
          <p:nvPr/>
        </p:nvCxnSpPr>
        <p:spPr bwMode="auto">
          <a:xfrm>
            <a:off x="2591978" y="3068996"/>
            <a:ext cx="540006" cy="0"/>
          </a:xfrm>
          <a:prstGeom prst="straightConnector1">
            <a:avLst/>
          </a:prstGeom>
          <a:ln>
            <a:solidFill>
              <a:schemeClr val="accent1"/>
            </a:solidFill>
            <a:headEnd type="none" w="sm" len="sm"/>
            <a:tailEnd type="triangle" w="lg" len="lg"/>
          </a:ln>
        </p:spPr>
        <p:style>
          <a:lnRef idx="2">
            <a:schemeClr val="accent3"/>
          </a:lnRef>
          <a:fillRef idx="0">
            <a:schemeClr val="accent3"/>
          </a:fillRef>
          <a:effectRef idx="1">
            <a:schemeClr val="accent3"/>
          </a:effectRef>
          <a:fontRef idx="minor">
            <a:schemeClr val="tx1"/>
          </a:fontRef>
        </p:style>
      </p:cxnSp>
      <p:sp>
        <p:nvSpPr>
          <p:cNvPr id="83" name="Rectangle 133">
            <a:extLst>
              <a:ext uri="{FF2B5EF4-FFF2-40B4-BE49-F238E27FC236}">
                <a16:creationId xmlns:a16="http://schemas.microsoft.com/office/drawing/2014/main" id="{0031F1DA-9455-4239-A0EE-58244DDFC3AE}"/>
              </a:ext>
            </a:extLst>
          </p:cNvPr>
          <p:cNvSpPr>
            <a:spLocks noChangeArrowheads="1"/>
          </p:cNvSpPr>
          <p:nvPr/>
        </p:nvSpPr>
        <p:spPr bwMode="auto">
          <a:xfrm>
            <a:off x="6372020" y="2258987"/>
            <a:ext cx="1260014" cy="360004"/>
          </a:xfrm>
          <a:prstGeom prst="rect">
            <a:avLst/>
          </a:prstGeom>
          <a:noFill/>
          <a:ln w="12700">
            <a:noFill/>
            <a:miter lim="800000"/>
            <a:headEnd/>
            <a:tailEnd/>
          </a:ln>
          <a:effectLst/>
        </p:spPr>
        <p:txBody>
          <a:bodyPr wrap="none" lIns="93600" tIns="46800" rIns="93600" bIns="46800" anchor="t"/>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正しい</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分岐方向</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分岐先ターゲット</a:t>
            </a:r>
            <a:endParaRPr lang="en-US" altLang="ja-JP" dirty="0">
              <a:solidFill>
                <a:schemeClr val="tx1">
                  <a:lumMod val="75000"/>
                  <a:lumOff val="25000"/>
                </a:schemeClr>
              </a:solidFill>
              <a:latin typeface="+mn-ea"/>
              <a:ea typeface="+mn-ea"/>
            </a:endParaRPr>
          </a:p>
        </p:txBody>
      </p:sp>
      <p:sp>
        <p:nvSpPr>
          <p:cNvPr id="10" name="角丸四角形吹き出し 9"/>
          <p:cNvSpPr/>
          <p:nvPr/>
        </p:nvSpPr>
        <p:spPr bwMode="auto">
          <a:xfrm>
            <a:off x="1061960" y="5229021"/>
            <a:ext cx="2970033" cy="1170012"/>
          </a:xfrm>
          <a:prstGeom prst="wedgeRoundRectCallout">
            <a:avLst>
              <a:gd name="adj1" fmla="val -11221"/>
              <a:gd name="adj2" fmla="val -74193"/>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テヘペロで</a:t>
            </a:r>
            <a:r>
              <a:rPr kumimoji="1" lang="ja-JP" altLang="en-US" dirty="0" err="1">
                <a:solidFill>
                  <a:schemeClr val="tx1">
                    <a:lumMod val="75000"/>
                    <a:lumOff val="25000"/>
                  </a:schemeClr>
                </a:solidFill>
                <a:latin typeface="+mn-ea"/>
              </a:rPr>
              <a:t>やんす</a:t>
            </a:r>
            <a:endParaRPr kumimoji="1" lang="ja-JP" altLang="en-US" dirty="0">
              <a:solidFill>
                <a:schemeClr val="tx1">
                  <a:lumMod val="75000"/>
                  <a:lumOff val="25000"/>
                </a:schemeClr>
              </a:solidFill>
              <a:latin typeface="+mn-ea"/>
            </a:endParaRPr>
          </a:p>
        </p:txBody>
      </p:sp>
      <p:sp>
        <p:nvSpPr>
          <p:cNvPr id="85" name="角丸四角形吹き出し 84"/>
          <p:cNvSpPr/>
          <p:nvPr/>
        </p:nvSpPr>
        <p:spPr bwMode="auto">
          <a:xfrm>
            <a:off x="5292007" y="5229021"/>
            <a:ext cx="3150035" cy="1170012"/>
          </a:xfrm>
          <a:prstGeom prst="wedgeRoundRectCallout">
            <a:avLst>
              <a:gd name="adj1" fmla="val -13109"/>
              <a:gd name="adj2" fmla="val -76024"/>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まちがってる</a:t>
            </a:r>
            <a:r>
              <a:rPr kumimoji="1" lang="ja-JP" altLang="en-US" dirty="0" err="1">
                <a:solidFill>
                  <a:schemeClr val="tx1">
                    <a:lumMod val="75000"/>
                    <a:lumOff val="25000"/>
                  </a:schemeClr>
                </a:solidFill>
                <a:latin typeface="+mn-ea"/>
              </a:rPr>
              <a:t>じゃん</a:t>
            </a:r>
            <a:r>
              <a:rPr kumimoji="1" lang="en-US" altLang="ja-JP" dirty="0">
                <a:solidFill>
                  <a:schemeClr val="tx1">
                    <a:lumMod val="75000"/>
                    <a:lumOff val="25000"/>
                  </a:schemeClr>
                </a:solidFill>
                <a:latin typeface="+mn-ea"/>
              </a:rPr>
              <a:t>…</a:t>
            </a:r>
          </a:p>
          <a:p>
            <a:r>
              <a:rPr kumimoji="1" lang="en-US" altLang="ja-JP" dirty="0">
                <a:solidFill>
                  <a:schemeClr val="tx1">
                    <a:lumMod val="75000"/>
                    <a:lumOff val="25000"/>
                  </a:schemeClr>
                </a:solidFill>
                <a:latin typeface="+mn-ea"/>
              </a:rPr>
              <a:t>PC</a:t>
            </a:r>
            <a:r>
              <a:rPr kumimoji="1" lang="ja-JP" altLang="en-US" dirty="0" err="1">
                <a:solidFill>
                  <a:schemeClr val="tx1">
                    <a:lumMod val="75000"/>
                    <a:lumOff val="25000"/>
                  </a:schemeClr>
                </a:solidFill>
                <a:latin typeface="+mn-ea"/>
              </a:rPr>
              <a:t>，</a:t>
            </a:r>
            <a:r>
              <a:rPr kumimoji="1" lang="en-US" altLang="ja-JP" dirty="0">
                <a:solidFill>
                  <a:schemeClr val="tx1">
                    <a:lumMod val="75000"/>
                    <a:lumOff val="25000"/>
                  </a:schemeClr>
                </a:solidFill>
                <a:latin typeface="+mn-ea"/>
              </a:rPr>
              <a:t>BTB</a:t>
            </a:r>
            <a:r>
              <a:rPr kumimoji="1" lang="ja-JP" altLang="en-US" dirty="0" err="1">
                <a:solidFill>
                  <a:schemeClr val="tx1">
                    <a:lumMod val="75000"/>
                    <a:lumOff val="25000"/>
                  </a:schemeClr>
                </a:solidFill>
                <a:latin typeface="+mn-ea"/>
              </a:rPr>
              <a:t>，</a:t>
            </a:r>
            <a:r>
              <a:rPr kumimoji="1" lang="ja-JP" altLang="en-US" dirty="0">
                <a:solidFill>
                  <a:schemeClr val="tx1">
                    <a:lumMod val="75000"/>
                    <a:lumOff val="25000"/>
                  </a:schemeClr>
                </a:solidFill>
                <a:latin typeface="+mn-ea"/>
              </a:rPr>
              <a:t>方向予測器を</a:t>
            </a:r>
            <a:endParaRPr kumimoji="1" lang="en-US" altLang="ja-JP" dirty="0">
              <a:solidFill>
                <a:schemeClr val="tx1">
                  <a:lumMod val="75000"/>
                  <a:lumOff val="25000"/>
                </a:schemeClr>
              </a:solidFill>
              <a:latin typeface="+mn-ea"/>
            </a:endParaRPr>
          </a:p>
          <a:p>
            <a:r>
              <a:rPr kumimoji="1" lang="ja-JP" altLang="en-US" dirty="0">
                <a:solidFill>
                  <a:schemeClr val="tx1">
                    <a:lumMod val="75000"/>
                    <a:lumOff val="25000"/>
                  </a:schemeClr>
                </a:solidFill>
                <a:latin typeface="+mn-ea"/>
              </a:rPr>
              <a:t>更新しとくよ</a:t>
            </a:r>
          </a:p>
        </p:txBody>
      </p:sp>
      <p:sp>
        <p:nvSpPr>
          <p:cNvPr id="39" name="角丸四角形 38"/>
          <p:cNvSpPr/>
          <p:nvPr/>
        </p:nvSpPr>
        <p:spPr bwMode="auto">
          <a:xfrm>
            <a:off x="4752002"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0" name="角丸四角形 39"/>
          <p:cNvSpPr/>
          <p:nvPr/>
        </p:nvSpPr>
        <p:spPr bwMode="auto">
          <a:xfrm>
            <a:off x="3311986"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1" name="角丸四角形 40"/>
          <p:cNvSpPr/>
          <p:nvPr/>
        </p:nvSpPr>
        <p:spPr bwMode="auto">
          <a:xfrm>
            <a:off x="1961971" y="4149008"/>
            <a:ext cx="1170013" cy="540006"/>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sz="1400" dirty="0">
              <a:latin typeface="Arial Narrow" panose="020B0606020202030204" pitchFamily="34" charset="0"/>
            </a:endParaRPr>
          </a:p>
        </p:txBody>
      </p:sp>
      <p:sp>
        <p:nvSpPr>
          <p:cNvPr id="42" name="Freeform 10">
            <a:extLst>
              <a:ext uri="{FF2B5EF4-FFF2-40B4-BE49-F238E27FC236}">
                <a16:creationId xmlns:a16="http://schemas.microsoft.com/office/drawing/2014/main" id="{594994CD-2E8A-4F58-A850-5DAC43A07B36}"/>
              </a:ext>
            </a:extLst>
          </p:cNvPr>
          <p:cNvSpPr>
            <a:spLocks/>
          </p:cNvSpPr>
          <p:nvPr/>
        </p:nvSpPr>
        <p:spPr bwMode="auto">
          <a:xfrm rot="5400000" flipV="1">
            <a:off x="3671992" y="728973"/>
            <a:ext cx="1620018" cy="378004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triangl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
        <p:nvSpPr>
          <p:cNvPr id="43" name="Freeform 10">
            <a:extLst>
              <a:ext uri="{FF2B5EF4-FFF2-40B4-BE49-F238E27FC236}">
                <a16:creationId xmlns:a16="http://schemas.microsoft.com/office/drawing/2014/main" id="{594994CD-2E8A-4F58-A850-5DAC43A07B36}"/>
              </a:ext>
            </a:extLst>
          </p:cNvPr>
          <p:cNvSpPr>
            <a:spLocks/>
          </p:cNvSpPr>
          <p:nvPr/>
        </p:nvSpPr>
        <p:spPr bwMode="auto">
          <a:xfrm rot="5400000" flipV="1">
            <a:off x="3176985" y="-1386054"/>
            <a:ext cx="720008" cy="567006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solidFill>
              <a:schemeClr val="accent2"/>
            </a:solidFill>
            <a:headEnd type="none" w="lg" len="lg"/>
            <a:tailEnd type="none" w="med" len="med"/>
          </a:ln>
        </p:spPr>
        <p:style>
          <a:lnRef idx="2">
            <a:schemeClr val="accent4"/>
          </a:lnRef>
          <a:fillRef idx="0">
            <a:schemeClr val="accent4"/>
          </a:fillRef>
          <a:effectRef idx="1">
            <a:schemeClr val="accent4"/>
          </a:effectRef>
          <a:fontRef idx="minor">
            <a:schemeClr val="tx1"/>
          </a:fontRef>
        </p:style>
        <p:txBody>
          <a:bodyPr/>
          <a:lstStyle/>
          <a:p>
            <a:endParaRPr lang="ja-JP" altLang="en-US">
              <a:latin typeface="+mn-ea"/>
              <a:cs typeface="Times New Roman" pitchFamily="18" charset="0"/>
            </a:endParaRPr>
          </a:p>
        </p:txBody>
      </p:sp>
    </p:spTree>
    <p:extLst>
      <p:ext uri="{BB962C8B-B14F-4D97-AF65-F5344CB8AC3E}">
        <p14:creationId xmlns:p14="http://schemas.microsoft.com/office/powerpoint/2010/main" val="23279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558B6-0F2A-496A-88A0-6A608A4914A2}"/>
              </a:ext>
            </a:extLst>
          </p:cNvPr>
          <p:cNvSpPr>
            <a:spLocks noGrp="1"/>
          </p:cNvSpPr>
          <p:nvPr>
            <p:ph type="title"/>
          </p:nvPr>
        </p:nvSpPr>
        <p:spPr/>
        <p:txBody>
          <a:bodyPr/>
          <a:lstStyle/>
          <a:p>
            <a:r>
              <a:rPr kumimoji="1" lang="ja-JP" altLang="en-US" dirty="0"/>
              <a:t>今日の内容</a:t>
            </a:r>
          </a:p>
        </p:txBody>
      </p:sp>
      <p:sp>
        <p:nvSpPr>
          <p:cNvPr id="3" name="テキスト プレースホルダー 2">
            <a:extLst>
              <a:ext uri="{FF2B5EF4-FFF2-40B4-BE49-F238E27FC236}">
                <a16:creationId xmlns:a16="http://schemas.microsoft.com/office/drawing/2014/main" id="{2EC3485E-1C59-4BE2-9E5C-F981A25526EB}"/>
              </a:ext>
            </a:extLst>
          </p:cNvPr>
          <p:cNvSpPr>
            <a:spLocks noGrp="1"/>
          </p:cNvSpPr>
          <p:nvPr>
            <p:ph type="body" sz="quarter" idx="10"/>
          </p:nvPr>
        </p:nvSpPr>
        <p:spPr/>
        <p:txBody>
          <a:bodyPr/>
          <a:lstStyle/>
          <a:p>
            <a:pPr marL="457200" indent="-457200">
              <a:buFont typeface="+mj-lt"/>
              <a:buAutoNum type="arabicPeriod"/>
            </a:pPr>
            <a:r>
              <a:rPr lang="ja-JP" altLang="en-US" dirty="0"/>
              <a:t>分岐予測（後編）</a:t>
            </a:r>
            <a:endParaRPr lang="en-US" altLang="ja-JP" dirty="0"/>
          </a:p>
          <a:p>
            <a:pPr marL="817200" lvl="1" indent="-457200">
              <a:buFont typeface="+mj-lt"/>
              <a:buAutoNum type="arabicPeriod"/>
            </a:pPr>
            <a:r>
              <a:rPr lang="ja-JP" altLang="en-US" dirty="0"/>
              <a:t>動的分岐予測</a:t>
            </a:r>
            <a:endParaRPr lang="en-US" altLang="ja-JP" dirty="0"/>
          </a:p>
        </p:txBody>
      </p:sp>
    </p:spTree>
    <p:extLst>
      <p:ext uri="{BB962C8B-B14F-4D97-AF65-F5344CB8AC3E}">
        <p14:creationId xmlns:p14="http://schemas.microsoft.com/office/powerpoint/2010/main" val="203940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動的分岐予測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さまざまな予測手法を紹介</a:t>
            </a:r>
            <a:endParaRPr lang="en-US" altLang="ja-JP" dirty="0"/>
          </a:p>
          <a:p>
            <a:pPr marL="817200" lvl="1" indent="-457200">
              <a:buFont typeface="+mj-lt"/>
              <a:buAutoNum type="arabicPeriod"/>
            </a:pPr>
            <a:r>
              <a:rPr lang="en-US" altLang="ja-JP" dirty="0"/>
              <a:t>n </a:t>
            </a:r>
            <a:r>
              <a:rPr lang="ja-JP" altLang="en-US" dirty="0"/>
              <a:t>ビット・カウンタ</a:t>
            </a:r>
            <a:endParaRPr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lang="en-US" altLang="ja-JP" dirty="0"/>
              <a:t>2</a:t>
            </a:r>
            <a:r>
              <a:rPr lang="ja-JP" altLang="en-US" dirty="0"/>
              <a:t>ビット・カウンタ予測器</a:t>
            </a:r>
            <a:endParaRPr lang="en-US" altLang="ja-JP" dirty="0"/>
          </a:p>
          <a:p>
            <a:pPr marL="817200" lvl="1" indent="-457200">
              <a:buFont typeface="+mj-lt"/>
              <a:buAutoNum type="arabicPeriod"/>
            </a:pPr>
            <a:r>
              <a:rPr lang="ja-JP" altLang="en-US" dirty="0"/>
              <a:t>履歴を用いたもの</a:t>
            </a:r>
            <a:endParaRPr lang="en-US" altLang="ja-JP" dirty="0"/>
          </a:p>
          <a:p>
            <a:pPr marL="1177200" lvl="2" indent="-457200">
              <a:buFont typeface="+mj-lt"/>
              <a:buAutoNum type="arabicPeriod"/>
            </a:pPr>
            <a:r>
              <a:rPr lang="ja-JP" altLang="en-US" dirty="0"/>
              <a:t>ローカル履歴予測器</a:t>
            </a:r>
            <a:endParaRPr lang="en-US" altLang="ja-JP" dirty="0"/>
          </a:p>
          <a:p>
            <a:pPr marL="1177200" lvl="2" indent="-457200">
              <a:buFont typeface="+mj-lt"/>
              <a:buAutoNum type="arabicPeriod"/>
            </a:pPr>
            <a:r>
              <a:rPr lang="ja-JP" altLang="en-US" dirty="0"/>
              <a:t>グローバル履歴予測器</a:t>
            </a:r>
            <a:endParaRPr lang="en-US" altLang="ja-JP" dirty="0"/>
          </a:p>
          <a:p>
            <a:pPr marL="1177200" lvl="2" indent="-457200">
              <a:buFont typeface="+mj-lt"/>
              <a:buAutoNum type="arabicPeriod"/>
            </a:pPr>
            <a:r>
              <a:rPr lang="ja-JP" altLang="en-US" dirty="0"/>
              <a:t>より高度な予測器</a:t>
            </a:r>
            <a:endParaRPr lang="en-US" altLang="ja-JP" dirty="0"/>
          </a:p>
          <a:p>
            <a:r>
              <a:rPr kumimoji="1" lang="ja-JP" altLang="en-US" dirty="0"/>
              <a:t>下に行くほど先進的</a:t>
            </a:r>
            <a:endParaRPr kumimoji="1" lang="en-US" altLang="ja-JP" dirty="0"/>
          </a:p>
          <a:p>
            <a:pPr lvl="1"/>
            <a:r>
              <a:rPr kumimoji="1" lang="ja-JP" altLang="en-US" dirty="0"/>
              <a:t>それぞれ上にあるものを下敷きとしているので，順に説明</a:t>
            </a:r>
          </a:p>
        </p:txBody>
      </p:sp>
    </p:spTree>
    <p:extLst>
      <p:ext uri="{BB962C8B-B14F-4D97-AF65-F5344CB8AC3E}">
        <p14:creationId xmlns:p14="http://schemas.microsoft.com/office/powerpoint/2010/main" val="89301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701957" y="5139019"/>
                <a:ext cx="8280092" cy="719701"/>
              </a:xfrm>
            </p:spPr>
            <p:txBody>
              <a:bodyPr/>
              <a:lstStyle/>
              <a:p>
                <a:r>
                  <a:rPr kumimoji="1" lang="ja-JP" altLang="en-US" dirty="0"/>
                  <a:t>構成：</a:t>
                </a:r>
                <a:endParaRPr kumimoji="1" lang="en-US" altLang="ja-JP" dirty="0"/>
              </a:p>
              <a:p>
                <a:pPr lvl="1"/>
                <a:r>
                  <a:rPr lang="en-US" altLang="ja-JP" dirty="0"/>
                  <a:t>PC </a:t>
                </a:r>
                <a:r>
                  <a:rPr lang="ja-JP" altLang="en-US" dirty="0"/>
                  <a:t>の下位 </a:t>
                </a:r>
                <a:r>
                  <a:rPr lang="en-US" altLang="ja-JP" dirty="0"/>
                  <a:t>n </a:t>
                </a:r>
                <a:r>
                  <a:rPr lang="ja-JP" altLang="en-US" dirty="0"/>
                  <a:t>ビットをインデクスとしてアクセス</a:t>
                </a:r>
                <a:endParaRPr lang="en-US" altLang="ja-JP" dirty="0"/>
              </a:p>
              <a:p>
                <a:pPr lvl="2"/>
                <a:r>
                  <a:rPr lang="ja-JP" altLang="en-US" dirty="0"/>
                  <a:t>エントリ数は </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a:rPr lang="en-US" altLang="ja-JP" i="1" dirty="0">
                            <a:solidFill>
                              <a:schemeClr val="accent5"/>
                            </a:solidFill>
                            <a:latin typeface="Cambria Math" panose="02040503050406030204" pitchFamily="18" charset="0"/>
                          </a:rPr>
                          <m:t>2</m:t>
                        </m:r>
                      </m:e>
                      <m:sup>
                        <m:r>
                          <a:rPr lang="en-US" altLang="ja-JP" i="1" dirty="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 </a:t>
                </a:r>
                <a:r>
                  <a:rPr lang="ja-JP" altLang="en-US" dirty="0">
                    <a:latin typeface="Arial Narrow" panose="020B0606020202030204" pitchFamily="34" charset="0"/>
                  </a:rPr>
                  <a:t>エントリ</a:t>
                </a:r>
                <a:endParaRPr lang="en-US" altLang="ja-JP" dirty="0"/>
              </a:p>
              <a:p>
                <a:pPr lvl="1"/>
                <a:r>
                  <a:rPr kumimoji="1" lang="ja-JP" altLang="en-US" dirty="0"/>
                  <a:t>各エントリは１ビットの</a:t>
                </a:r>
                <a:r>
                  <a:rPr kumimoji="1" lang="ja-JP" altLang="en-US" dirty="0">
                    <a:solidFill>
                      <a:schemeClr val="accent5"/>
                    </a:solidFill>
                  </a:rPr>
                  <a:t>飽和型カウンタ</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701957" y="5139019"/>
                <a:ext cx="8280092" cy="719701"/>
              </a:xfrm>
              <a:blipFill rotWithShape="0">
                <a:blip r:embed="rId2"/>
                <a:stretch>
                  <a:fillRect l="-663" t="-68644" b="-86441"/>
                </a:stretch>
              </a:blipFill>
            </p:spPr>
            <p:txBody>
              <a:bodyPr/>
              <a:lstStyle/>
              <a:p>
                <a:r>
                  <a:rPr lang="ja-JP" altLang="en-US">
                    <a:noFill/>
                  </a:rPr>
                  <a:t> </a:t>
                </a:r>
              </a:p>
            </p:txBody>
          </p:sp>
        </mc:Fallback>
      </mc:AlternateContent>
      <p:sp>
        <p:nvSpPr>
          <p:cNvPr id="5"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6"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4"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8"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9"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0"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3" name="正方形/長方形 12"/>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3" name="正方形/長方形 22"/>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正方形/長方形 27"/>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28" name="正方形/長方形 27"/>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3"/>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32"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34" name="直線コネクタ 33"/>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35" name="正方形/長方形 34"/>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36" name="正方形/長方形 35"/>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38" name="直線矢印コネクタ 37"/>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41"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Tree>
    <p:extLst>
      <p:ext uri="{BB962C8B-B14F-4D97-AF65-F5344CB8AC3E}">
        <p14:creationId xmlns:p14="http://schemas.microsoft.com/office/powerpoint/2010/main" val="1747919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419011"/>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1</m:t>
                    </m:r>
                  </m:oMath>
                </a14:m>
                <a:r>
                  <a:rPr kumimoji="1" lang="en-US" altLang="ja-JP" dirty="0"/>
                  <a:t> </a:t>
                </a:r>
                <a:r>
                  <a:rPr kumimoji="1" lang="ja-JP" altLang="en-US" dirty="0"/>
                  <a:t>を超えたら</a:t>
                </a:r>
                <a14:m>
                  <m:oMath xmlns:m="http://schemas.openxmlformats.org/officeDocument/2006/math">
                    <m:r>
                      <a:rPr kumimoji="1" lang="en-US" altLang="ja-JP" i="1" dirty="0" smtClean="0">
                        <a:latin typeface="Cambria Math" panose="02040503050406030204" pitchFamily="18" charset="0"/>
                      </a:rPr>
                      <m:t>1</m:t>
                    </m:r>
                  </m:oMath>
                </a14:m>
                <a:r>
                  <a:rPr kumimoji="1" lang="ja-JP" altLang="en-US" dirty="0" err="1"/>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を下回ったら</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419011"/>
                <a:ext cx="8280092" cy="1439709"/>
              </a:xfrm>
              <a:blipFill rotWithShape="0">
                <a:blip r:embed="rId2"/>
                <a:stretch>
                  <a:fillRect l="-662" t="-35169" b="-44068"/>
                </a:stretch>
              </a:blipFill>
            </p:spPr>
            <p:txBody>
              <a:bodyPr/>
              <a:lstStyle/>
              <a:p>
                <a:r>
                  <a:rPr lang="ja-JP" altLang="en-US">
                    <a:noFill/>
                  </a:rPr>
                  <a:t> </a:t>
                </a:r>
              </a:p>
            </p:txBody>
          </p:sp>
        </mc:Fallback>
      </mc:AlternateContent>
      <p:sp>
        <p:nvSpPr>
          <p:cNvPr id="4" name="円/楕円 3"/>
          <p:cNvSpPr/>
          <p:nvPr/>
        </p:nvSpPr>
        <p:spPr bwMode="auto">
          <a:xfrm>
            <a:off x="2501977"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成立と予測</a:t>
            </a:r>
          </a:p>
        </p:txBody>
      </p:sp>
      <p:sp>
        <p:nvSpPr>
          <p:cNvPr id="5" name="円/楕円 4"/>
          <p:cNvSpPr/>
          <p:nvPr/>
        </p:nvSpPr>
        <p:spPr bwMode="auto">
          <a:xfrm>
            <a:off x="4662001"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3941993"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2951982"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511200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a:t>
            </a:r>
            <a:endParaRPr lang="ja-JP" altLang="en-US" sz="2800" b="1" dirty="0">
              <a:solidFill>
                <a:schemeClr val="accent6"/>
              </a:solidFill>
              <a:latin typeface="Arial Narrow" panose="020B0606020202030204" pitchFamily="34" charset="0"/>
            </a:endParaRPr>
          </a:p>
        </p:txBody>
      </p:sp>
      <p:sp>
        <p:nvSpPr>
          <p:cNvPr id="12" name="円弧 11"/>
          <p:cNvSpPr/>
          <p:nvPr/>
        </p:nvSpPr>
        <p:spPr bwMode="auto">
          <a:xfrm flipH="1" flipV="1">
            <a:off x="1511966"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3" name="円弧 12"/>
          <p:cNvSpPr/>
          <p:nvPr/>
        </p:nvSpPr>
        <p:spPr bwMode="auto">
          <a:xfrm>
            <a:off x="6012016"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4" name="正方形/長方形 13"/>
          <p:cNvSpPr/>
          <p:nvPr/>
        </p:nvSpPr>
        <p:spPr bwMode="auto">
          <a:xfrm>
            <a:off x="7542033"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不成立 </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791958" y="288899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2000" dirty="0">
                <a:solidFill>
                  <a:schemeClr val="tx1">
                    <a:lumMod val="75000"/>
                    <a:lumOff val="25000"/>
                  </a:schemeClr>
                </a:solidFill>
                <a:latin typeface="Arial Narrow" panose="020B0606020202030204" pitchFamily="34" charset="0"/>
              </a:rPr>
              <a:t>成立</a:t>
            </a: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4592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ビット・カウンタ予測器の意味</a:t>
            </a:r>
          </a:p>
        </p:txBody>
      </p:sp>
      <p:sp>
        <p:nvSpPr>
          <p:cNvPr id="3" name="テキスト プレースホルダー 2"/>
          <p:cNvSpPr>
            <a:spLocks noGrp="1"/>
          </p:cNvSpPr>
          <p:nvPr>
            <p:ph type="body" sz="quarter" idx="10"/>
          </p:nvPr>
        </p:nvSpPr>
        <p:spPr/>
        <p:txBody>
          <a:bodyPr/>
          <a:lstStyle/>
          <a:p>
            <a:r>
              <a:rPr kumimoji="1" lang="ja-JP" altLang="en-US" dirty="0"/>
              <a:t>動作：</a:t>
            </a:r>
            <a:endParaRPr lang="en-US" altLang="ja-JP" dirty="0"/>
          </a:p>
          <a:p>
            <a:pPr lvl="1"/>
            <a:r>
              <a:rPr lang="ja-JP" altLang="en-US" dirty="0"/>
              <a:t>静的分岐 の </a:t>
            </a:r>
            <a:r>
              <a:rPr kumimoji="1" lang="en-US" altLang="ja-JP" dirty="0"/>
              <a:t>PC </a:t>
            </a:r>
            <a:r>
              <a:rPr kumimoji="1" lang="ja-JP" altLang="en-US" dirty="0"/>
              <a:t>ごとに，前回の動的分岐の結果を再現</a:t>
            </a:r>
            <a:endParaRPr kumimoji="1" lang="en-US" altLang="ja-JP" dirty="0"/>
          </a:p>
          <a:p>
            <a:pPr lvl="2"/>
            <a:r>
              <a:rPr lang="ja-JP" altLang="en-US" dirty="0"/>
              <a:t>分岐が成立 　→ カウンタが１に → 次回は成立と予測</a:t>
            </a:r>
            <a:endParaRPr lang="en-US" altLang="ja-JP" dirty="0"/>
          </a:p>
          <a:p>
            <a:pPr lvl="2"/>
            <a:r>
              <a:rPr lang="ja-JP" altLang="en-US" dirty="0"/>
              <a:t>分岐が不成立 → カウンタが０に → 次回は不成立と予測</a:t>
            </a:r>
            <a:endParaRPr lang="en-US" altLang="ja-JP" dirty="0"/>
          </a:p>
        </p:txBody>
      </p:sp>
    </p:spTree>
    <p:extLst>
      <p:ext uri="{BB962C8B-B14F-4D97-AF65-F5344CB8AC3E}">
        <p14:creationId xmlns:p14="http://schemas.microsoft.com/office/powerpoint/2010/main" val="1175176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ビット・カウンタ予測器の利点</a:t>
            </a:r>
          </a:p>
        </p:txBody>
      </p:sp>
      <p:sp>
        <p:nvSpPr>
          <p:cNvPr id="3" name="テキスト プレースホルダー 2"/>
          <p:cNvSpPr>
            <a:spLocks noGrp="1"/>
          </p:cNvSpPr>
          <p:nvPr>
            <p:ph type="body" sz="quarter" idx="10"/>
          </p:nvPr>
        </p:nvSpPr>
        <p:spPr/>
        <p:txBody>
          <a:bodyPr/>
          <a:lstStyle/>
          <a:p>
            <a:r>
              <a:rPr lang="ja-JP" altLang="en-US" dirty="0"/>
              <a:t>静的な分岐命令の分岐方向に偏りがある場合に有効に働く</a:t>
            </a:r>
            <a:endParaRPr lang="en-US" altLang="ja-JP" dirty="0"/>
          </a:p>
          <a:p>
            <a:pPr lvl="1"/>
            <a:r>
              <a:rPr lang="ja-JP" altLang="en-US" dirty="0"/>
              <a:t>例：ソースコード～行目の </a:t>
            </a:r>
            <a:r>
              <a:rPr lang="en-US" altLang="ja-JP" dirty="0"/>
              <a:t>if </a:t>
            </a:r>
            <a:r>
              <a:rPr lang="ja-JP" altLang="en-US" dirty="0"/>
              <a:t>は大体こっちに行く</a:t>
            </a:r>
            <a:endParaRPr lang="en-US" altLang="ja-JP" dirty="0"/>
          </a:p>
          <a:p>
            <a:r>
              <a:rPr lang="ja-JP" altLang="en-US" dirty="0"/>
              <a:t>静的分岐予測では対応不能な場合にも対応出来る</a:t>
            </a:r>
            <a:endParaRPr lang="en-US" altLang="ja-JP" dirty="0"/>
          </a:p>
          <a:p>
            <a:pPr lvl="1"/>
            <a:r>
              <a:rPr lang="ja-JP" altLang="en-US" dirty="0"/>
              <a:t>偏りはあっても，コンパイル時には決定できない場合</a:t>
            </a:r>
            <a:endParaRPr lang="en-US" altLang="ja-JP" dirty="0"/>
          </a:p>
          <a:p>
            <a:pPr lvl="1"/>
            <a:r>
              <a:rPr lang="ja-JP" altLang="en-US" dirty="0"/>
              <a:t>例：コマンドライン・オプションによる分岐</a:t>
            </a:r>
            <a:endParaRPr lang="en-US" altLang="ja-JP" dirty="0"/>
          </a:p>
          <a:p>
            <a:pPr lvl="2"/>
            <a:r>
              <a:rPr lang="en-US" altLang="ja-JP" dirty="0"/>
              <a:t>-</a:t>
            </a:r>
            <a:r>
              <a:rPr lang="en-US" altLang="ja-JP" dirty="0" err="1"/>
              <a:t>hoge</a:t>
            </a:r>
            <a:r>
              <a:rPr lang="en-US" altLang="ja-JP" dirty="0"/>
              <a:t> </a:t>
            </a:r>
            <a:r>
              <a:rPr lang="ja-JP" altLang="en-US" dirty="0"/>
              <a:t>の時はこの分岐は常に不成立</a:t>
            </a:r>
            <a:endParaRPr lang="en-US" altLang="ja-JP" dirty="0"/>
          </a:p>
          <a:p>
            <a:pPr lvl="2"/>
            <a:r>
              <a:rPr lang="en-US" altLang="ja-JP" dirty="0"/>
              <a:t>-</a:t>
            </a:r>
            <a:r>
              <a:rPr lang="en-US" altLang="ja-JP" dirty="0" err="1"/>
              <a:t>fuga</a:t>
            </a:r>
            <a:r>
              <a:rPr lang="en-US" altLang="ja-JP" dirty="0"/>
              <a:t> </a:t>
            </a:r>
            <a:r>
              <a:rPr lang="ja-JP" altLang="en-US" dirty="0"/>
              <a:t>の時は常に成立</a:t>
            </a:r>
          </a:p>
        </p:txBody>
      </p:sp>
    </p:spTree>
    <p:extLst>
      <p:ext uri="{BB962C8B-B14F-4D97-AF65-F5344CB8AC3E}">
        <p14:creationId xmlns:p14="http://schemas.microsoft.com/office/powerpoint/2010/main" val="3344825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エントリの競合</a:t>
            </a:r>
          </a:p>
        </p:txBody>
      </p:sp>
      <p:sp>
        <p:nvSpPr>
          <p:cNvPr id="3" name="テキスト プレースホルダー 2"/>
          <p:cNvSpPr>
            <a:spLocks noGrp="1"/>
          </p:cNvSpPr>
          <p:nvPr>
            <p:ph type="body" sz="quarter" idx="10"/>
          </p:nvPr>
        </p:nvSpPr>
        <p:spPr>
          <a:xfrm>
            <a:off x="341953" y="5229020"/>
            <a:ext cx="8550095" cy="1079705"/>
          </a:xfrm>
        </p:spPr>
        <p:txBody>
          <a:bodyPr/>
          <a:lstStyle/>
          <a:p>
            <a:r>
              <a:rPr kumimoji="1" lang="ja-JP" altLang="en-US" dirty="0"/>
              <a:t>エントリの競合</a:t>
            </a:r>
            <a:endParaRPr kumimoji="1" lang="en-US" altLang="ja-JP" dirty="0"/>
          </a:p>
          <a:p>
            <a:pPr lvl="1"/>
            <a:r>
              <a:rPr kumimoji="1" lang="ja-JP" altLang="en-US" dirty="0"/>
              <a:t>下位ビットがかぶると，異なるアドレスの分岐が</a:t>
            </a:r>
            <a:br>
              <a:rPr kumimoji="1" lang="en-US" altLang="ja-JP" dirty="0"/>
            </a:br>
            <a:r>
              <a:rPr kumimoji="1" lang="ja-JP" altLang="en-US" dirty="0"/>
              <a:t>同じエントリを使ってしまう</a:t>
            </a:r>
            <a:endParaRPr kumimoji="1" lang="en-US" altLang="ja-JP" dirty="0"/>
          </a:p>
          <a:p>
            <a:pPr lvl="1"/>
            <a:r>
              <a:rPr kumimoji="1" lang="ja-JP" altLang="en-US" dirty="0"/>
              <a:t>偏りが逆方向だと，予測精度を落とす</a:t>
            </a:r>
            <a:endParaRPr kumimoji="1" lang="en-US" altLang="ja-JP" dirty="0"/>
          </a:p>
          <a:p>
            <a:pPr lvl="1"/>
            <a:r>
              <a:rPr kumimoji="1" lang="ja-JP" altLang="en-US" dirty="0"/>
              <a:t>エントリ数を増やす事で解消可能</a:t>
            </a:r>
          </a:p>
        </p:txBody>
      </p:sp>
      <p:sp>
        <p:nvSpPr>
          <p:cNvPr id="4" name="Rectangle 89"/>
          <p:cNvSpPr>
            <a:spLocks noChangeArrowheads="1"/>
          </p:cNvSpPr>
          <p:nvPr/>
        </p:nvSpPr>
        <p:spPr bwMode="auto">
          <a:xfrm>
            <a:off x="1691968" y="1628980"/>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0x4000</a:t>
            </a:r>
            <a:endParaRPr lang="ja-JP" altLang="en-US" b="1" dirty="0">
              <a:solidFill>
                <a:schemeClr val="accent6"/>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691968" y="1270205"/>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831" y="1628980"/>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3851992" y="1718980"/>
            <a:ext cx="99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293647" y="1630567"/>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292008" y="2888994"/>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292008" y="162898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292008"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93200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932004"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93200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5472010" y="3338999"/>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6" name="正方形/長方形 15"/>
              <p:cNvSpPr/>
              <p:nvPr/>
            </p:nvSpPr>
            <p:spPr bwMode="auto">
              <a:xfrm>
                <a:off x="484200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 xmlns:m="http://schemas.openxmlformats.org/officeDocument/2006/math">
                    <m:sSup>
                      <m:sSupPr>
                        <m:ctrlPr>
                          <a:rPr lang="en-US" altLang="ja-JP" b="0" i="1" dirty="0" smtClean="0">
                            <a:solidFill>
                              <a:schemeClr val="accent5"/>
                            </a:solidFill>
                            <a:latin typeface="Cambria Math" panose="02040503050406030204" pitchFamily="18" charset="0"/>
                          </a:rPr>
                        </m:ctrlPr>
                      </m:sSupPr>
                      <m:e>
                        <m:r>
                          <a:rPr lang="en-US" altLang="ja-JP" i="1" dirty="0" smtClean="0">
                            <a:solidFill>
                              <a:schemeClr val="accent5"/>
                            </a:solidFill>
                            <a:latin typeface="Cambria Math" panose="02040503050406030204" pitchFamily="18" charset="0"/>
                          </a:rPr>
                          <m:t>2</m:t>
                        </m:r>
                      </m:e>
                      <m:sup>
                        <m:r>
                          <a:rPr lang="en-US" altLang="ja-JP" b="0" i="1" dirty="0" smtClean="0">
                            <a:solidFill>
                              <a:schemeClr val="accent5"/>
                            </a:solidFill>
                            <a:latin typeface="Cambria Math" panose="02040503050406030204" pitchFamily="18" charset="0"/>
                          </a:rPr>
                          <m:t>𝑛</m:t>
                        </m:r>
                      </m:sup>
                    </m:sSup>
                  </m:oMath>
                </a14:m>
                <a:r>
                  <a:rPr lang="en-US" altLang="ja-JP" dirty="0">
                    <a:solidFill>
                      <a:schemeClr val="accent5"/>
                    </a:solidFill>
                    <a:latin typeface="Arial Narrow" panose="020B0606020202030204" pitchFamily="34" charset="0"/>
                  </a:rPr>
                  <a:t>-1</a:t>
                </a:r>
                <a:endParaRPr lang="ja-JP" altLang="en-US" dirty="0">
                  <a:solidFill>
                    <a:schemeClr val="accent5"/>
                  </a:solidFill>
                  <a:latin typeface="Arial Narrow" panose="020B0606020202030204" pitchFamily="34" charset="0"/>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4842003" y="3879005"/>
                <a:ext cx="360004" cy="360004"/>
              </a:xfrm>
              <a:prstGeom prst="rect">
                <a:avLst/>
              </a:prstGeom>
              <a:blipFill rotWithShape="0">
                <a:blip r:embed="rId2"/>
                <a:stretch>
                  <a:fillRect l="-28814" t="-15254" r="-49153" b="-22034"/>
                </a:stretch>
              </a:blipFill>
              <a:ln w="6350">
                <a:noFill/>
                <a:headEnd/>
                <a:tailEnd type="none" w="sm" len="med"/>
              </a:ln>
              <a:extLst/>
            </p:spPr>
            <p:txBody>
              <a:bodyPr/>
              <a:lstStyle/>
              <a:p>
                <a:r>
                  <a:rPr lang="ja-JP" altLang="en-US">
                    <a:noFill/>
                  </a:rPr>
                  <a:t> </a:t>
                </a:r>
              </a:p>
            </p:txBody>
          </p:sp>
        </mc:Fallback>
      </mc:AlternateContent>
      <p:sp>
        <p:nvSpPr>
          <p:cNvPr id="17" name="Rectangle 133"/>
          <p:cNvSpPr>
            <a:spLocks noChangeArrowheads="1"/>
          </p:cNvSpPr>
          <p:nvPr/>
        </p:nvSpPr>
        <p:spPr bwMode="auto">
          <a:xfrm>
            <a:off x="5292008" y="12689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r>
              <a:rPr lang="ja-JP" altLang="en-US" dirty="0">
                <a:solidFill>
                  <a:schemeClr val="tx1">
                    <a:lumMod val="75000"/>
                    <a:lumOff val="25000"/>
                  </a:schemeClr>
                </a:solidFill>
                <a:latin typeface="MeiryoKe_PGothic" pitchFamily="50" charset="-128"/>
                <a:ea typeface="MeiryoKe_PGothic" pitchFamily="50" charset="-128"/>
              </a:rPr>
              <a:t>（</a:t>
            </a:r>
            <a:r>
              <a:rPr lang="en-US" altLang="ja-JP" dirty="0">
                <a:solidFill>
                  <a:schemeClr val="tx1">
                    <a:lumMod val="75000"/>
                    <a:lumOff val="25000"/>
                  </a:schemeClr>
                </a:solidFill>
                <a:latin typeface="MeiryoKe_PGothic" pitchFamily="50" charset="-128"/>
                <a:ea typeface="MeiryoKe_PGothic" pitchFamily="50" charset="-128"/>
              </a:rPr>
              <a:t>Pattern History Table</a:t>
            </a:r>
            <a:r>
              <a:rPr lang="ja-JP" altLang="en-US" dirty="0">
                <a:solidFill>
                  <a:schemeClr val="tx1">
                    <a:lumMod val="75000"/>
                    <a:lumOff val="25000"/>
                  </a:schemeClr>
                </a:solidFill>
                <a:latin typeface="MeiryoKe_PGothic" pitchFamily="50" charset="-128"/>
                <a:ea typeface="MeiryoKe_PGothic" pitchFamily="50" charset="-128"/>
              </a:rPr>
              <a:t>）</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3131984" y="2078985"/>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05197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292008" y="38790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547201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652012" y="4239009"/>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3" name="Rectangle 133"/>
          <p:cNvSpPr>
            <a:spLocks noChangeArrowheads="1"/>
          </p:cNvSpPr>
          <p:nvPr/>
        </p:nvSpPr>
        <p:spPr bwMode="auto">
          <a:xfrm>
            <a:off x="5832014" y="4329010"/>
            <a:ext cx="2340026" cy="630007"/>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予測結果</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en-US" altLang="ja-JP" dirty="0">
                <a:solidFill>
                  <a:schemeClr val="tx1">
                    <a:lumMod val="75000"/>
                    <a:lumOff val="25000"/>
                  </a:schemeClr>
                </a:solidFill>
                <a:latin typeface="MeiryoKe_PGothic" pitchFamily="50" charset="-128"/>
                <a:ea typeface="MeiryoKe_PGothic" pitchFamily="50" charset="-128"/>
              </a:rPr>
              <a:t>1: taken, 0: untaken</a:t>
            </a:r>
          </a:p>
        </p:txBody>
      </p:sp>
      <p:sp>
        <p:nvSpPr>
          <p:cNvPr id="24" name="Rectangle 89"/>
          <p:cNvSpPr>
            <a:spLocks noChangeArrowheads="1"/>
          </p:cNvSpPr>
          <p:nvPr/>
        </p:nvSpPr>
        <p:spPr bwMode="auto">
          <a:xfrm>
            <a:off x="1692121" y="4149008"/>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r"/>
            <a:r>
              <a:rPr lang="en-US" altLang="ja-JP" b="1" dirty="0">
                <a:solidFill>
                  <a:schemeClr val="accent6"/>
                </a:solidFill>
                <a:latin typeface="MeiryoKe_PGothic" pitchFamily="50" charset="-128"/>
                <a:ea typeface="MeiryoKe_PGothic" pitchFamily="50" charset="-128"/>
              </a:rPr>
              <a:t>0x8000</a:t>
            </a:r>
            <a:endParaRPr lang="ja-JP" altLang="en-US" b="1" dirty="0">
              <a:solidFill>
                <a:schemeClr val="accent6"/>
              </a:solidFill>
              <a:latin typeface="MeiryoKe_PGothic" pitchFamily="50" charset="-128"/>
              <a:ea typeface="MeiryoKe_PGothic" pitchFamily="50" charset="-128"/>
            </a:endParaRPr>
          </a:p>
        </p:txBody>
      </p:sp>
      <p:sp>
        <p:nvSpPr>
          <p:cNvPr id="25" name="Rectangle 13"/>
          <p:cNvSpPr>
            <a:spLocks noChangeArrowheads="1"/>
          </p:cNvSpPr>
          <p:nvPr/>
        </p:nvSpPr>
        <p:spPr bwMode="auto">
          <a:xfrm>
            <a:off x="3131984" y="4149008"/>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0800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6" name="Freeform 10"/>
          <p:cNvSpPr>
            <a:spLocks/>
          </p:cNvSpPr>
          <p:nvPr/>
        </p:nvSpPr>
        <p:spPr bwMode="auto">
          <a:xfrm rot="16200000" flipH="1" flipV="1">
            <a:off x="3896992" y="2753992"/>
            <a:ext cx="900010"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7" name="直線コネクタ 26"/>
          <p:cNvCxnSpPr/>
          <p:nvPr/>
        </p:nvCxnSpPr>
        <p:spPr bwMode="auto">
          <a:xfrm>
            <a:off x="3131984" y="4059007"/>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8" name="Rectangle 128"/>
          <p:cNvSpPr>
            <a:spLocks noChangeArrowheads="1"/>
          </p:cNvSpPr>
          <p:nvPr/>
        </p:nvSpPr>
        <p:spPr bwMode="auto">
          <a:xfrm>
            <a:off x="1691968" y="3789004"/>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Tree>
    <p:extLst>
      <p:ext uri="{BB962C8B-B14F-4D97-AF65-F5344CB8AC3E}">
        <p14:creationId xmlns:p14="http://schemas.microsoft.com/office/powerpoint/2010/main" val="3513459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・マイクロコードによって</a:t>
            </a:r>
            <a:r>
              <a:rPr lang="en-US" altLang="ja-JP" dirty="0"/>
              <a:t>CPU</a:t>
            </a:r>
            <a:r>
              <a:rPr lang="ja-JP" altLang="en-US" dirty="0"/>
              <a:t>の動作を制御できるようになっているということでしたが、ユーザーが書いた普通のプログラムと、ワイヤードのロジックの間でマイクロコードがどのように作用しているのかいまいち掴めません。</a:t>
            </a:r>
          </a:p>
          <a:p>
            <a:r>
              <a:rPr lang="ja-JP" altLang="en-US" dirty="0"/>
              <a:t>・</a:t>
            </a:r>
            <a:r>
              <a:rPr lang="en-US" altLang="ja-JP" dirty="0"/>
              <a:t>Zen</a:t>
            </a:r>
            <a:r>
              <a:rPr lang="ja-JP" altLang="en-US" dirty="0"/>
              <a:t>や</a:t>
            </a:r>
            <a:r>
              <a:rPr lang="en-US" altLang="ja-JP" dirty="0"/>
              <a:t>Pen4</a:t>
            </a:r>
            <a:r>
              <a:rPr lang="ja-JP" altLang="en-US" dirty="0"/>
              <a:t>のパイプライン段数の話がありましたが、この手の商用の</a:t>
            </a:r>
            <a:r>
              <a:rPr lang="en-US" altLang="ja-JP" dirty="0"/>
              <a:t>CPU</a:t>
            </a:r>
            <a:r>
              <a:rPr lang="ja-JP" altLang="en-US" dirty="0"/>
              <a:t>のアーキテクチャに関する情報はどのような資料をあたれば得られるのでしょうか。</a:t>
            </a:r>
            <a:endParaRPr kumimoji="1" lang="ja-JP" altLang="en-US" dirty="0"/>
          </a:p>
        </p:txBody>
      </p:sp>
    </p:spTree>
    <p:extLst>
      <p:ext uri="{BB962C8B-B14F-4D97-AF65-F5344CB8AC3E}">
        <p14:creationId xmlns:p14="http://schemas.microsoft.com/office/powerpoint/2010/main" val="835803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solidFill>
                  <a:schemeClr val="accent5"/>
                </a:solidFill>
              </a:rPr>
              <a:t>2</a:t>
            </a:r>
            <a:r>
              <a:rPr kumimoji="1" lang="ja-JP" altLang="en-US" dirty="0">
                <a:solidFill>
                  <a:schemeClr val="accent5"/>
                </a:solidFill>
              </a:rPr>
              <a:t>ビット・カウンタ</a:t>
            </a:r>
            <a:r>
              <a:rPr lang="ja-JP" altLang="en-US" dirty="0">
                <a:solidFill>
                  <a:schemeClr val="accent5"/>
                </a:solidFill>
              </a:rPr>
              <a:t>予測器</a:t>
            </a:r>
            <a:endParaRPr lang="en-US" altLang="ja-JP" dirty="0">
              <a:solidFill>
                <a:schemeClr val="accent5"/>
              </a:solidFill>
            </a:endParaRPr>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t>より高度な予測器</a:t>
            </a:r>
            <a:endParaRPr kumimoji="1" lang="en-US" altLang="ja-JP" dirty="0"/>
          </a:p>
        </p:txBody>
      </p:sp>
    </p:spTree>
    <p:extLst>
      <p:ext uri="{BB962C8B-B14F-4D97-AF65-F5344CB8AC3E}">
        <p14:creationId xmlns:p14="http://schemas.microsoft.com/office/powerpoint/2010/main" val="60212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ビット・カウンタ予測器の問題点：無駄な遷移</a:t>
            </a:r>
          </a:p>
        </p:txBody>
      </p:sp>
      <p:sp>
        <p:nvSpPr>
          <p:cNvPr id="3" name="テキスト プレースホルダー 2"/>
          <p:cNvSpPr>
            <a:spLocks noGrp="1"/>
          </p:cNvSpPr>
          <p:nvPr>
            <p:ph type="body" sz="quarter" idx="10"/>
          </p:nvPr>
        </p:nvSpPr>
        <p:spPr/>
        <p:txBody>
          <a:bodyPr/>
          <a:lstStyle/>
          <a:p>
            <a:r>
              <a:rPr kumimoji="1" lang="ja-JP" altLang="en-US" dirty="0"/>
              <a:t>偏りがある場合に，無駄な状態遷移を起こす</a:t>
            </a:r>
            <a:endParaRPr kumimoji="1" lang="en-US" altLang="ja-JP" dirty="0"/>
          </a:p>
          <a:p>
            <a:pPr lvl="1"/>
            <a:r>
              <a:rPr kumimoji="1" lang="ja-JP" altLang="en-US" dirty="0"/>
              <a:t>たまに偏りと逆の方向に行った時に，戻ってくる時も必ず外す</a:t>
            </a:r>
            <a:endParaRPr kumimoji="1" lang="en-US" altLang="ja-JP" dirty="0"/>
          </a:p>
          <a:p>
            <a:pPr lvl="1"/>
            <a:r>
              <a:rPr kumimoji="1" lang="ja-JP" altLang="en-US" dirty="0"/>
              <a:t>静的分岐予測で正しく偏りが拾えている場合，これは起きない</a:t>
            </a:r>
            <a:endParaRPr kumimoji="1" lang="en-US" altLang="ja-JP" dirty="0"/>
          </a:p>
          <a:p>
            <a:r>
              <a:rPr kumimoji="1" lang="ja-JP" altLang="en-US" dirty="0"/>
              <a:t>例：　成立：</a:t>
            </a:r>
            <a:r>
              <a:rPr kumimoji="1" lang="en-US" altLang="ja-JP" dirty="0"/>
              <a:t>T</a:t>
            </a:r>
            <a:r>
              <a:rPr kumimoji="1" lang="ja-JP" altLang="en-US" dirty="0" err="1"/>
              <a:t>，</a:t>
            </a:r>
            <a:r>
              <a:rPr kumimoji="1" lang="ja-JP" altLang="en-US" dirty="0"/>
              <a:t>不成立：</a:t>
            </a:r>
            <a:r>
              <a:rPr kumimoji="1" lang="en-US" altLang="ja-JP" dirty="0"/>
              <a:t>F </a:t>
            </a:r>
            <a:r>
              <a:rPr kumimoji="1" lang="ja-JP" altLang="en-US" dirty="0"/>
              <a:t>とした場合，</a:t>
            </a:r>
            <a:endParaRPr kumimoji="1" lang="en-US" altLang="ja-JP" dirty="0"/>
          </a:p>
          <a:p>
            <a:pPr lvl="1"/>
            <a:r>
              <a:rPr kumimoji="1" lang="ja-JP" altLang="en-US" dirty="0">
                <a:latin typeface="Consolas" panose="020B0609020204030204" pitchFamily="49" charset="0"/>
              </a:rPr>
              <a:t>カウンタ　：</a:t>
            </a:r>
            <a:r>
              <a:rPr kumimoji="1" lang="en-US" altLang="ja-JP" dirty="0">
                <a:latin typeface="Consolas" panose="020B0609020204030204" pitchFamily="49" charset="0"/>
              </a:rPr>
              <a:t>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 </a:t>
            </a:r>
            <a:r>
              <a:rPr kumimoji="1" lang="en-US" altLang="ja-JP" dirty="0">
                <a:solidFill>
                  <a:schemeClr val="accent5"/>
                </a:solidFill>
                <a:latin typeface="Consolas" panose="020B0609020204030204" pitchFamily="49" charset="0"/>
              </a:rPr>
              <a:t>1 0 </a:t>
            </a:r>
            <a:r>
              <a:rPr kumimoji="1" lang="en-US" altLang="ja-JP" dirty="0">
                <a:latin typeface="Consolas" panose="020B0609020204030204" pitchFamily="49" charset="0"/>
              </a:rPr>
              <a:t>1 1 1 1</a:t>
            </a:r>
          </a:p>
          <a:p>
            <a:pPr lvl="1"/>
            <a:r>
              <a:rPr kumimoji="1" lang="ja-JP" altLang="en-US" dirty="0">
                <a:latin typeface="Consolas" panose="020B0609020204030204" pitchFamily="49" charset="0"/>
              </a:rPr>
              <a:t>予測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solidFill>
                  <a:schemeClr val="accent5"/>
                </a:solidFill>
                <a:latin typeface="Consolas" panose="020B0609020204030204" pitchFamily="49" charset="0"/>
              </a:rPr>
              <a:t> F </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F 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t>（不成立は２回だが，予測は４回はずしている</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991580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en-US" altLang="ja-JP" dirty="0"/>
              <a:t>1</a:t>
            </a:r>
            <a:r>
              <a:rPr lang="ja-JP" altLang="en-US" dirty="0"/>
              <a:t>ビット・カウンタ予測器のカウンタを２ビットにする</a:t>
            </a:r>
            <a:endParaRPr lang="en-US" altLang="ja-JP" dirty="0"/>
          </a:p>
          <a:p>
            <a:pPr lvl="1"/>
            <a:r>
              <a:rPr kumimoji="1" lang="ja-JP" altLang="en-US" dirty="0"/>
              <a:t>１回反対方向に行っても，次回も元の方向を予測することができる</a:t>
            </a:r>
          </a:p>
        </p:txBody>
      </p:sp>
    </p:spTree>
    <p:extLst>
      <p:ext uri="{BB962C8B-B14F-4D97-AF65-F5344CB8AC3E}">
        <p14:creationId xmlns:p14="http://schemas.microsoft.com/office/powerpoint/2010/main" val="2769707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２ビットの飽和型カウンタの状態遷移図</a:t>
            </a:r>
            <a:r>
              <a:rPr lang="ja-JP" altLang="en-US" dirty="0">
                <a:solidFill>
                  <a:schemeClr val="accent5"/>
                </a:solidFill>
              </a:rPr>
              <a:t>ウンタ</a:t>
            </a:r>
            <a:endParaRPr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689014"/>
                <a:ext cx="8280092" cy="1439709"/>
              </a:xfrm>
            </p:spPr>
            <p:txBody>
              <a:bodyPr/>
              <a:lstStyle/>
              <a:p>
                <a:r>
                  <a:rPr kumimoji="1" lang="ja-JP" altLang="en-US" dirty="0"/>
                  <a:t>学習：</a:t>
                </a:r>
                <a:endParaRPr kumimoji="1" lang="en-US" altLang="ja-JP" dirty="0"/>
              </a:p>
              <a:p>
                <a:pPr lvl="1"/>
                <a:r>
                  <a:rPr lang="ja-JP" altLang="en-US" dirty="0"/>
                  <a:t>分岐が成立したら </a:t>
                </a:r>
                <a14:m>
                  <m:oMath xmlns:m="http://schemas.openxmlformats.org/officeDocument/2006/math">
                    <m:r>
                      <a:rPr lang="en-US" altLang="ja-JP" i="1" dirty="0">
                        <a:latin typeface="Cambria Math" panose="02040503050406030204" pitchFamily="18" charset="0"/>
                      </a:rPr>
                      <m:t>+1</m:t>
                    </m:r>
                  </m:oMath>
                </a14:m>
                <a:r>
                  <a:rPr lang="ja-JP" altLang="en-US" dirty="0" err="1"/>
                  <a:t>，</a:t>
                </a:r>
                <a:r>
                  <a:rPr lang="ja-JP" altLang="en-US" dirty="0"/>
                  <a:t>不成立なら </a:t>
                </a:r>
                <a14:m>
                  <m:oMath xmlns:m="http://schemas.openxmlformats.org/officeDocument/2006/math">
                    <m:r>
                      <a:rPr lang="en-US" altLang="ja-JP" i="1" dirty="0">
                        <a:latin typeface="Cambria Math" panose="02040503050406030204" pitchFamily="18" charset="0"/>
                      </a:rPr>
                      <m:t>−1</m:t>
                    </m:r>
                  </m:oMath>
                </a14:m>
                <a:endParaRPr kumimoji="1" lang="en-US" altLang="ja-JP" dirty="0"/>
              </a:p>
              <a:p>
                <a:pPr lvl="1"/>
                <a:r>
                  <a:rPr kumimoji="1" lang="en-US" altLang="ja-JP" dirty="0"/>
                  <a:t>11(2</a:t>
                </a:r>
                <a:r>
                  <a:rPr kumimoji="1" lang="ja-JP" altLang="en-US" dirty="0"/>
                  <a:t>進</a:t>
                </a:r>
                <a:r>
                  <a:rPr kumimoji="1" lang="en-US" altLang="ja-JP" dirty="0"/>
                  <a:t>)</a:t>
                </a:r>
                <a:r>
                  <a:rPr kumimoji="1" lang="ja-JP" altLang="en-US" dirty="0"/>
                  <a:t>を超えたら</a:t>
                </a:r>
                <a:r>
                  <a:rPr kumimoji="1" lang="en-US" altLang="ja-JP" dirty="0"/>
                  <a:t>11</a:t>
                </a:r>
                <a:r>
                  <a:rPr kumimoji="1" lang="ja-JP" altLang="en-US" dirty="0"/>
                  <a:t>，</a:t>
                </a:r>
                <a14:m>
                  <m:oMath xmlns:m="http://schemas.openxmlformats.org/officeDocument/2006/math">
                    <m:r>
                      <a:rPr kumimoji="1" lang="en-US" altLang="ja-JP" i="1" dirty="0" smtClean="0">
                        <a:latin typeface="Cambria Math" panose="02040503050406030204" pitchFamily="18" charset="0"/>
                      </a:rPr>
                      <m:t>0</m:t>
                    </m:r>
                  </m:oMath>
                </a14:m>
                <a:r>
                  <a:rPr kumimoji="1" lang="ja-JP" altLang="en-US" dirty="0"/>
                  <a:t> を下回ったら </a:t>
                </a:r>
                <a14:m>
                  <m:oMath xmlns:m="http://schemas.openxmlformats.org/officeDocument/2006/math">
                    <m:r>
                      <a:rPr kumimoji="1" lang="en-US" altLang="ja-JP" i="1" dirty="0" smtClean="0">
                        <a:latin typeface="Cambria Math" panose="02040503050406030204" pitchFamily="18" charset="0"/>
                      </a:rPr>
                      <m:t>0</m:t>
                    </m:r>
                  </m:oMath>
                </a14:m>
                <a:endParaRPr kumimoji="1" lang="en-US" altLang="ja-JP" dirty="0"/>
              </a:p>
              <a:p>
                <a:r>
                  <a:rPr kumimoji="1" lang="ja-JP" altLang="en-US" dirty="0"/>
                  <a:t>予測：</a:t>
                </a:r>
                <a:endParaRPr kumimoji="1" lang="en-US" altLang="ja-JP" dirty="0"/>
              </a:p>
              <a:p>
                <a:pPr lvl="1"/>
                <a:r>
                  <a:rPr kumimoji="1" lang="ja-JP" altLang="en-US" dirty="0"/>
                  <a:t>１なら成立，０なら不成立</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689014"/>
                <a:ext cx="8280092" cy="1439709"/>
              </a:xfrm>
              <a:blipFill rotWithShape="0">
                <a:blip r:embed="rId2"/>
                <a:stretch>
                  <a:fillRect l="-662" t="-35169" b="-44492"/>
                </a:stretch>
              </a:blipFill>
            </p:spPr>
            <p:txBody>
              <a:bodyPr/>
              <a:lstStyle/>
              <a:p>
                <a:r>
                  <a:rPr lang="ja-JP" altLang="en-US">
                    <a:noFill/>
                  </a:rPr>
                  <a:t> </a:t>
                </a:r>
              </a:p>
            </p:txBody>
          </p:sp>
        </mc:Fallback>
      </mc:AlternateContent>
      <p:sp>
        <p:nvSpPr>
          <p:cNvPr id="4" name="円/楕円 3"/>
          <p:cNvSpPr/>
          <p:nvPr/>
        </p:nvSpPr>
        <p:spPr bwMode="auto">
          <a:xfrm>
            <a:off x="2681979"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6" name="円弧 5"/>
          <p:cNvSpPr/>
          <p:nvPr/>
        </p:nvSpPr>
        <p:spPr bwMode="auto">
          <a:xfrm>
            <a:off x="3671990"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7" name="円弧 6"/>
          <p:cNvSpPr/>
          <p:nvPr/>
        </p:nvSpPr>
        <p:spPr bwMode="auto">
          <a:xfrm flipH="1" flipV="1">
            <a:off x="3671990"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8" name="正方形/長方形 7"/>
          <p:cNvSpPr/>
          <p:nvPr/>
        </p:nvSpPr>
        <p:spPr bwMode="auto">
          <a:xfrm>
            <a:off x="4031994"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941993"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10" name="正方形/長方形 9"/>
          <p:cNvSpPr/>
          <p:nvPr/>
        </p:nvSpPr>
        <p:spPr bwMode="auto">
          <a:xfrm>
            <a:off x="3131984"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10</a:t>
            </a:r>
            <a:endParaRPr lang="ja-JP" altLang="en-US" sz="2800" b="1" dirty="0">
              <a:solidFill>
                <a:schemeClr val="accent5"/>
              </a:solidFill>
              <a:latin typeface="Arial Narrow" panose="020B0606020202030204" pitchFamily="34" charset="0"/>
            </a:endParaRPr>
          </a:p>
        </p:txBody>
      </p:sp>
      <p:sp>
        <p:nvSpPr>
          <p:cNvPr id="11" name="正方形/長方形 10"/>
          <p:cNvSpPr/>
          <p:nvPr/>
        </p:nvSpPr>
        <p:spPr bwMode="auto">
          <a:xfrm>
            <a:off x="484200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01</a:t>
            </a:r>
            <a:endParaRPr lang="ja-JP" altLang="en-US" sz="2800" b="1" dirty="0">
              <a:solidFill>
                <a:schemeClr val="accent6"/>
              </a:solidFill>
              <a:latin typeface="Arial Narrow" panose="020B0606020202030204" pitchFamily="34" charset="0"/>
            </a:endParaRPr>
          </a:p>
        </p:txBody>
      </p:sp>
      <p:sp>
        <p:nvSpPr>
          <p:cNvPr id="13" name="円弧 12"/>
          <p:cNvSpPr/>
          <p:nvPr/>
        </p:nvSpPr>
        <p:spPr bwMode="auto">
          <a:xfrm>
            <a:off x="7272030" y="2708992"/>
            <a:ext cx="990011" cy="720008"/>
          </a:xfrm>
          <a:prstGeom prst="arc">
            <a:avLst>
              <a:gd name="adj1" fmla="val 12455468"/>
              <a:gd name="adj2" fmla="val 9356523"/>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6" name="円/楕円 15"/>
          <p:cNvSpPr/>
          <p:nvPr/>
        </p:nvSpPr>
        <p:spPr bwMode="auto">
          <a:xfrm>
            <a:off x="1241963" y="2708992"/>
            <a:ext cx="1260014" cy="72000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18" name="円弧 17"/>
          <p:cNvSpPr/>
          <p:nvPr/>
        </p:nvSpPr>
        <p:spPr bwMode="auto">
          <a:xfrm flipH="1" flipV="1">
            <a:off x="251952" y="2708992"/>
            <a:ext cx="990011" cy="720008"/>
          </a:xfrm>
          <a:prstGeom prst="arc">
            <a:avLst>
              <a:gd name="adj1" fmla="val 12455468"/>
              <a:gd name="adj2" fmla="val 9356523"/>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19" name="正方形/長方形 18"/>
          <p:cNvSpPr/>
          <p:nvPr/>
        </p:nvSpPr>
        <p:spPr bwMode="auto">
          <a:xfrm>
            <a:off x="1691968"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5"/>
                </a:solidFill>
                <a:latin typeface="Arial Narrow" panose="020B0606020202030204" pitchFamily="34" charset="0"/>
              </a:rPr>
              <a:t>11</a:t>
            </a:r>
            <a:endParaRPr lang="ja-JP" altLang="en-US" sz="2800" b="1" dirty="0">
              <a:solidFill>
                <a:schemeClr val="accent5"/>
              </a:solidFill>
              <a:latin typeface="Arial Narrow" panose="020B0606020202030204" pitchFamily="34" charset="0"/>
            </a:endParaRPr>
          </a:p>
        </p:txBody>
      </p:sp>
      <p:sp>
        <p:nvSpPr>
          <p:cNvPr id="20" name="円/楕円 19"/>
          <p:cNvSpPr/>
          <p:nvPr/>
        </p:nvSpPr>
        <p:spPr bwMode="auto">
          <a:xfrm>
            <a:off x="5922015"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強く予測</a:t>
            </a:r>
          </a:p>
        </p:txBody>
      </p:sp>
      <p:sp>
        <p:nvSpPr>
          <p:cNvPr id="21" name="円弧 20"/>
          <p:cNvSpPr/>
          <p:nvPr/>
        </p:nvSpPr>
        <p:spPr bwMode="auto">
          <a:xfrm>
            <a:off x="5292008"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2" name="円弧 21"/>
          <p:cNvSpPr/>
          <p:nvPr/>
        </p:nvSpPr>
        <p:spPr bwMode="auto">
          <a:xfrm flipH="1" flipV="1">
            <a:off x="5292008"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3" name="正方形/長方形 22"/>
          <p:cNvSpPr/>
          <p:nvPr/>
        </p:nvSpPr>
        <p:spPr bwMode="auto">
          <a:xfrm>
            <a:off x="5562011"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4" name="正方形/長方形 23"/>
          <p:cNvSpPr/>
          <p:nvPr/>
        </p:nvSpPr>
        <p:spPr bwMode="auto">
          <a:xfrm>
            <a:off x="5562011"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5" name="正方形/長方形 24"/>
          <p:cNvSpPr/>
          <p:nvPr/>
        </p:nvSpPr>
        <p:spPr bwMode="auto">
          <a:xfrm>
            <a:off x="6372020"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800" b="1" dirty="0">
                <a:solidFill>
                  <a:schemeClr val="accent6"/>
                </a:solidFill>
                <a:latin typeface="Arial Narrow" panose="020B0606020202030204" pitchFamily="34" charset="0"/>
              </a:rPr>
              <a:t>00</a:t>
            </a:r>
            <a:endParaRPr lang="ja-JP" altLang="en-US" sz="2800" b="1" dirty="0">
              <a:solidFill>
                <a:schemeClr val="accent6"/>
              </a:solidFill>
              <a:latin typeface="Arial Narrow" panose="020B0606020202030204" pitchFamily="34" charset="0"/>
            </a:endParaRPr>
          </a:p>
        </p:txBody>
      </p:sp>
      <p:sp>
        <p:nvSpPr>
          <p:cNvPr id="26" name="円弧 25"/>
          <p:cNvSpPr/>
          <p:nvPr/>
        </p:nvSpPr>
        <p:spPr bwMode="auto">
          <a:xfrm flipH="1" flipV="1">
            <a:off x="2141973" y="3158997"/>
            <a:ext cx="990011" cy="540006"/>
          </a:xfrm>
          <a:prstGeom prst="arc">
            <a:avLst>
              <a:gd name="adj1" fmla="val 11339656"/>
              <a:gd name="adj2" fmla="val 21204558"/>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27" name="正方形/長方形 26"/>
          <p:cNvSpPr/>
          <p:nvPr/>
        </p:nvSpPr>
        <p:spPr bwMode="auto">
          <a:xfrm>
            <a:off x="2501977" y="38790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28" name="円/楕円 27"/>
          <p:cNvSpPr/>
          <p:nvPr/>
        </p:nvSpPr>
        <p:spPr bwMode="auto">
          <a:xfrm>
            <a:off x="4391998" y="2708992"/>
            <a:ext cx="1260014" cy="720008"/>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不成立と</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弱く予測</a:t>
            </a:r>
          </a:p>
        </p:txBody>
      </p:sp>
      <p:sp>
        <p:nvSpPr>
          <p:cNvPr id="29" name="円弧 28"/>
          <p:cNvSpPr/>
          <p:nvPr/>
        </p:nvSpPr>
        <p:spPr bwMode="auto">
          <a:xfrm>
            <a:off x="2141973" y="2528990"/>
            <a:ext cx="990011" cy="360004"/>
          </a:xfrm>
          <a:prstGeom prst="arc">
            <a:avLst>
              <a:gd name="adj1" fmla="val 11339656"/>
              <a:gd name="adj2" fmla="val 21204558"/>
            </a:avLst>
          </a:prstGeom>
          <a:ln>
            <a:headEnd type="none" w="med" len="med"/>
            <a:tailEnd type="triangle" w="lg" len="lg"/>
          </a:ln>
        </p:spPr>
        <p:style>
          <a:lnRef idx="2">
            <a:schemeClr val="accent6"/>
          </a:lnRef>
          <a:fillRef idx="0">
            <a:schemeClr val="accent6"/>
          </a:fillRef>
          <a:effectRef idx="1">
            <a:schemeClr val="accent6"/>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Verdana" pitchFamily="34" charset="0"/>
              <a:ea typeface="HG丸ｺﾞｼｯｸM-PRO" pitchFamily="50" charset="-128"/>
            </a:endParaRPr>
          </a:p>
        </p:txBody>
      </p:sp>
      <p:sp>
        <p:nvSpPr>
          <p:cNvPr id="30" name="正方形/長方形 29"/>
          <p:cNvSpPr/>
          <p:nvPr/>
        </p:nvSpPr>
        <p:spPr bwMode="auto">
          <a:xfrm>
            <a:off x="2501977" y="207898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11956" y="360900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成立</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5420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ja-JP" altLang="en-US" sz="1600" dirty="0">
                <a:solidFill>
                  <a:schemeClr val="tx1">
                    <a:lumMod val="75000"/>
                    <a:lumOff val="25000"/>
                  </a:schemeClr>
                </a:solidFill>
                <a:latin typeface="Arial Narrow" panose="020B0606020202030204" pitchFamily="34" charset="0"/>
              </a:rPr>
              <a:t>不成立 </a:t>
            </a:r>
            <a:r>
              <a:rPr lang="en-US" altLang="ja-JP" sz="1600" dirty="0">
                <a:solidFill>
                  <a:schemeClr val="tx1">
                    <a:lumMod val="75000"/>
                    <a:lumOff val="25000"/>
                  </a:schemeClr>
                </a:solidFill>
                <a:latin typeface="Arial Narrow" panose="020B0606020202030204" pitchFamily="34" charset="0"/>
              </a:rPr>
              <a:t>(-1)</a:t>
            </a:r>
            <a:endParaRPr lang="ja-JP" altLang="en-US" sz="16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92747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２ビット・カウンタ予測器の動作</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カウンタが </a:t>
            </a:r>
            <a:r>
              <a:rPr lang="en-US" altLang="ja-JP" dirty="0"/>
              <a:t>2 </a:t>
            </a:r>
            <a:r>
              <a:rPr lang="ja-JP" altLang="en-US" dirty="0"/>
              <a:t>以上なら成立と予測，そうでなければ不成立と予測</a:t>
            </a:r>
            <a:endParaRPr lang="en-US" altLang="ja-JP" dirty="0"/>
          </a:p>
          <a:p>
            <a:r>
              <a:rPr lang="ja-JP" altLang="en-US" dirty="0"/>
              <a:t>例：　成立：</a:t>
            </a:r>
            <a:r>
              <a:rPr lang="en-US" altLang="ja-JP" dirty="0"/>
              <a:t>T</a:t>
            </a:r>
            <a:r>
              <a:rPr lang="ja-JP" altLang="en-US" dirty="0" err="1"/>
              <a:t>，</a:t>
            </a:r>
            <a:r>
              <a:rPr lang="ja-JP" altLang="en-US" dirty="0"/>
              <a:t>不成立：</a:t>
            </a:r>
            <a:r>
              <a:rPr lang="en-US" altLang="ja-JP" dirty="0"/>
              <a:t>F </a:t>
            </a:r>
            <a:r>
              <a:rPr lang="ja-JP" altLang="en-US" dirty="0"/>
              <a:t>とした場合，</a:t>
            </a:r>
            <a:endParaRPr lang="en-US" altLang="ja-JP" dirty="0"/>
          </a:p>
          <a:p>
            <a:pPr lvl="1"/>
            <a:r>
              <a:rPr lang="ja-JP" altLang="en-US" dirty="0">
                <a:latin typeface="Consolas" panose="020B0609020204030204" pitchFamily="49" charset="0"/>
              </a:rPr>
              <a:t>カウンタ</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11 11 11 </a:t>
            </a:r>
            <a:r>
              <a:rPr lang="en-US" altLang="ja-JP" dirty="0">
                <a:solidFill>
                  <a:schemeClr val="accent5"/>
                </a:solidFill>
                <a:latin typeface="Consolas" panose="020B0609020204030204" pitchFamily="49" charset="0"/>
              </a:rPr>
              <a:t>10</a:t>
            </a:r>
            <a:r>
              <a:rPr lang="en-US" altLang="ja-JP" dirty="0">
                <a:latin typeface="Consolas" panose="020B0609020204030204" pitchFamily="49" charset="0"/>
              </a:rPr>
              <a:t> 11 11 11</a:t>
            </a:r>
          </a:p>
          <a:p>
            <a:pPr marL="360000" lvl="1" indent="0">
              <a:buNone/>
            </a:pPr>
            <a:r>
              <a:rPr lang="ja-JP" altLang="en-US" dirty="0">
                <a:latin typeface="Consolas" panose="020B0609020204030204" pitchFamily="49" charset="0"/>
              </a:rPr>
              <a:t>　（</a:t>
            </a:r>
            <a:r>
              <a:rPr lang="en-US" altLang="ja-JP" dirty="0">
                <a:latin typeface="Consolas" panose="020B0609020204030204" pitchFamily="49" charset="0"/>
              </a:rPr>
              <a:t>10</a:t>
            </a:r>
            <a:r>
              <a:rPr lang="ja-JP" altLang="en-US" dirty="0">
                <a:latin typeface="Consolas" panose="020B0609020204030204" pitchFamily="49" charset="0"/>
              </a:rPr>
              <a:t>進表記</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3  3  3  </a:t>
            </a:r>
            <a:r>
              <a:rPr lang="en-US" altLang="ja-JP" dirty="0">
                <a:solidFill>
                  <a:schemeClr val="accent5"/>
                </a:solidFill>
                <a:latin typeface="Consolas" panose="020B0609020204030204" pitchFamily="49" charset="0"/>
              </a:rPr>
              <a:t>2</a:t>
            </a:r>
            <a:r>
              <a:rPr lang="en-US" altLang="ja-JP" dirty="0">
                <a:latin typeface="Consolas" panose="020B0609020204030204" pitchFamily="49" charset="0"/>
              </a:rPr>
              <a:t>  3  3  3</a:t>
            </a:r>
          </a:p>
          <a:p>
            <a:pPr lvl="1"/>
            <a:r>
              <a:rPr lang="ja-JP" altLang="en-US" dirty="0">
                <a:latin typeface="Consolas" panose="020B0609020204030204" pitchFamily="49" charset="0"/>
              </a:rPr>
              <a:t>予測　　</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solidFill>
                  <a:schemeClr val="accent5"/>
                </a:solidFill>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r>
              <a:rPr lang="ja-JP" altLang="en-US" dirty="0">
                <a:latin typeface="Consolas" panose="020B0609020204030204" pitchFamily="49" charset="0"/>
              </a:rPr>
              <a:t>実際の方向</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F</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T</a:t>
            </a:r>
            <a:r>
              <a:rPr lang="en-US" altLang="ja-JP" dirty="0">
                <a:solidFill>
                  <a:schemeClr val="accent5"/>
                </a:solidFill>
                <a:latin typeface="Consolas" panose="020B0609020204030204" pitchFamily="49" charset="0"/>
              </a:rPr>
              <a:t>  </a:t>
            </a:r>
            <a:r>
              <a:rPr lang="en-US" altLang="ja-JP" dirty="0" err="1">
                <a:latin typeface="Consolas" panose="020B0609020204030204" pitchFamily="49" charset="0"/>
              </a:rPr>
              <a:t>T</a:t>
            </a:r>
            <a:r>
              <a:rPr lang="en-US" altLang="ja-JP" dirty="0">
                <a:latin typeface="Consolas" panose="020B0609020204030204" pitchFamily="49" charset="0"/>
              </a:rPr>
              <a:t>  </a:t>
            </a:r>
            <a:r>
              <a:rPr lang="en-US" altLang="ja-JP" dirty="0" err="1">
                <a:latin typeface="Consolas" panose="020B0609020204030204" pitchFamily="49" charset="0"/>
              </a:rPr>
              <a:t>T</a:t>
            </a:r>
            <a:endParaRPr lang="en-US" altLang="ja-JP" dirty="0">
              <a:latin typeface="Consolas" panose="020B0609020204030204" pitchFamily="49" charset="0"/>
            </a:endParaRPr>
          </a:p>
          <a:p>
            <a:pPr lvl="1"/>
            <a:endParaRPr lang="en-US" altLang="ja-JP" dirty="0"/>
          </a:p>
          <a:p>
            <a:pPr lvl="1"/>
            <a:r>
              <a:rPr lang="ja-JP" altLang="en-US" dirty="0"/>
              <a:t>不成立は１回であり，予測ミスも１回</a:t>
            </a:r>
            <a:endParaRPr lang="ja-JP" altLang="en-US" dirty="0">
              <a:latin typeface="Consolas" panose="020B0609020204030204" pitchFamily="49" charset="0"/>
            </a:endParaRPr>
          </a:p>
          <a:p>
            <a:pPr lvl="1"/>
            <a:endParaRPr kumimoji="1" lang="ja-JP" altLang="en-US" dirty="0"/>
          </a:p>
        </p:txBody>
      </p:sp>
    </p:spTree>
    <p:extLst>
      <p:ext uri="{BB962C8B-B14F-4D97-AF65-F5344CB8AC3E}">
        <p14:creationId xmlns:p14="http://schemas.microsoft.com/office/powerpoint/2010/main" val="34145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予測精度とカウンタの幅</a:t>
            </a:r>
          </a:p>
        </p:txBody>
      </p:sp>
      <p:sp>
        <p:nvSpPr>
          <p:cNvPr id="3" name="テキスト プレースホルダー 2"/>
          <p:cNvSpPr>
            <a:spLocks noGrp="1"/>
          </p:cNvSpPr>
          <p:nvPr>
            <p:ph type="body" sz="quarter" idx="10"/>
          </p:nvPr>
        </p:nvSpPr>
        <p:spPr/>
        <p:txBody>
          <a:bodyPr/>
          <a:lstStyle/>
          <a:p>
            <a:r>
              <a:rPr kumimoji="1" lang="ja-JP" altLang="en-US" dirty="0"/>
              <a:t>一般に，１ビット・カウンタ予測器より性能が高いと言われる</a:t>
            </a:r>
            <a:endParaRPr kumimoji="1" lang="en-US" altLang="ja-JP" dirty="0"/>
          </a:p>
          <a:p>
            <a:pPr lvl="1"/>
            <a:r>
              <a:rPr kumimoji="1" lang="ja-JP" altLang="en-US" dirty="0"/>
              <a:t>実際に </a:t>
            </a:r>
            <a:r>
              <a:rPr kumimoji="1" lang="en-US" altLang="ja-JP" dirty="0"/>
              <a:t>Intel Pentium</a:t>
            </a:r>
            <a:r>
              <a:rPr kumimoji="1" lang="ja-JP" altLang="en-US" dirty="0" err="1"/>
              <a:t>，</a:t>
            </a:r>
            <a:r>
              <a:rPr kumimoji="1" lang="en-US" altLang="ja-JP" dirty="0"/>
              <a:t>MIPS R10000 </a:t>
            </a:r>
            <a:r>
              <a:rPr kumimoji="1" lang="ja-JP" altLang="en-US" dirty="0"/>
              <a:t>などの </a:t>
            </a:r>
            <a:r>
              <a:rPr kumimoji="1" lang="en-US" altLang="ja-JP" dirty="0"/>
              <a:t>CPU </a:t>
            </a:r>
            <a:r>
              <a:rPr kumimoji="1" lang="ja-JP" altLang="en-US" dirty="0"/>
              <a:t>に搭載</a:t>
            </a:r>
            <a:endParaRPr kumimoji="1" lang="en-US" altLang="ja-JP" dirty="0"/>
          </a:p>
          <a:p>
            <a:r>
              <a:rPr kumimoji="1" lang="ja-JP" altLang="en-US" dirty="0"/>
              <a:t>カウンタのビット数を３ビット以上にすることは通常ない</a:t>
            </a:r>
            <a:endParaRPr kumimoji="1" lang="en-US" altLang="ja-JP" dirty="0"/>
          </a:p>
          <a:p>
            <a:pPr lvl="1"/>
            <a:r>
              <a:rPr kumimoji="1" lang="ja-JP" altLang="en-US" dirty="0"/>
              <a:t>特に性能が向上しないことが知られている</a:t>
            </a:r>
            <a:endParaRPr kumimoji="1" lang="en-US" altLang="ja-JP" dirty="0"/>
          </a:p>
          <a:p>
            <a:pPr lvl="1"/>
            <a:r>
              <a:rPr kumimoji="1" lang="ja-JP" altLang="en-US" dirty="0"/>
              <a:t>場合によっては，精度が落ちる</a:t>
            </a:r>
            <a:endParaRPr kumimoji="1" lang="en-US" altLang="ja-JP" dirty="0"/>
          </a:p>
          <a:p>
            <a:pPr lvl="2"/>
            <a:r>
              <a:rPr kumimoji="1" lang="ja-JP" altLang="en-US" dirty="0"/>
              <a:t>分岐の傾向が変わった時に，学習結果の反映が遅れると言われている</a:t>
            </a:r>
            <a:endParaRPr kumimoji="1" lang="en-US" altLang="ja-JP" dirty="0"/>
          </a:p>
        </p:txBody>
      </p:sp>
    </p:spTree>
    <p:extLst>
      <p:ext uri="{BB962C8B-B14F-4D97-AF65-F5344CB8AC3E}">
        <p14:creationId xmlns:p14="http://schemas.microsoft.com/office/powerpoint/2010/main" val="22136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solidFill>
                  <a:schemeClr val="accent5"/>
                </a:solidFill>
              </a:rPr>
              <a:t>履歴を用いたもの</a:t>
            </a:r>
            <a:endParaRPr kumimoji="1" lang="en-US" altLang="ja-JP" dirty="0">
              <a:solidFill>
                <a:schemeClr val="accent5"/>
              </a:solidFill>
            </a:endParaRPr>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en-US" altLang="ja-JP" dirty="0"/>
              <a:t>TAGE </a:t>
            </a:r>
            <a:r>
              <a:rPr lang="ja-JP" altLang="en-US" dirty="0"/>
              <a:t>予測器</a:t>
            </a:r>
            <a:endParaRPr kumimoji="1" lang="en-US" altLang="ja-JP" dirty="0"/>
          </a:p>
        </p:txBody>
      </p:sp>
    </p:spTree>
    <p:extLst>
      <p:ext uri="{BB962C8B-B14F-4D97-AF65-F5344CB8AC3E}">
        <p14:creationId xmlns:p14="http://schemas.microsoft.com/office/powerpoint/2010/main" val="542013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 </a:t>
            </a:r>
            <a:r>
              <a:rPr kumimoji="1" lang="ja-JP" altLang="en-US" dirty="0"/>
              <a:t>ビット・カウンタ予測器の問題</a:t>
            </a:r>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a:t>動的に分岐の方向が頻繁に変わるものに対応できない</a:t>
            </a:r>
            <a:endParaRPr kumimoji="1" lang="en-US" altLang="ja-JP" dirty="0"/>
          </a:p>
          <a:p>
            <a:r>
              <a:rPr kumimoji="1" lang="ja-JP" altLang="en-US" dirty="0"/>
              <a:t>例：</a:t>
            </a:r>
            <a:r>
              <a:rPr kumimoji="1" lang="en-US" altLang="ja-JP" dirty="0"/>
              <a:t>4</a:t>
            </a:r>
            <a:r>
              <a:rPr kumimoji="1" lang="ja-JP" altLang="en-US" dirty="0"/>
              <a:t>回まわる </a:t>
            </a:r>
            <a:r>
              <a:rPr kumimoji="1" lang="en-US" altLang="ja-JP" dirty="0"/>
              <a:t>for </a:t>
            </a:r>
            <a:r>
              <a:rPr kumimoji="1" lang="ja-JP" altLang="en-US" dirty="0"/>
              <a:t>ループ</a:t>
            </a:r>
            <a:endParaRPr kumimoji="1" lang="en-US" altLang="ja-JP" dirty="0"/>
          </a:p>
          <a:p>
            <a:pPr lvl="1"/>
            <a:r>
              <a:rPr lang="en-US" altLang="ja-JP" dirty="0"/>
              <a:t>4 </a:t>
            </a:r>
            <a:r>
              <a:rPr lang="ja-JP" altLang="en-US" dirty="0"/>
              <a:t>回のうち３回は成立，１回が不成立となる</a:t>
            </a:r>
            <a:endParaRPr kumimoji="1" lang="en-US" altLang="ja-JP" dirty="0"/>
          </a:p>
          <a:p>
            <a:pPr lvl="1"/>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r>
              <a:rPr lang="en-US" altLang="ja-JP" dirty="0">
                <a:solidFill>
                  <a:schemeClr val="accent5"/>
                </a:solidFill>
              </a:rPr>
              <a:t>F</a:t>
            </a:r>
            <a:r>
              <a:rPr lang="en-US" altLang="ja-JP" dirty="0"/>
              <a:t>TTT...</a:t>
            </a:r>
          </a:p>
          <a:p>
            <a:pPr lvl="1"/>
            <a:r>
              <a:rPr kumimoji="1" lang="ja-JP" altLang="en-US" dirty="0"/>
              <a:t>２ビット・カウンタ予測器の精度は </a:t>
            </a:r>
            <a:r>
              <a:rPr kumimoji="1" lang="en-US" altLang="ja-JP" dirty="0"/>
              <a:t>3/4 = 75% </a:t>
            </a:r>
            <a:r>
              <a:rPr kumimoji="1" lang="ja-JP" altLang="en-US" dirty="0"/>
              <a:t>に</a:t>
            </a:r>
            <a:endParaRPr kumimoji="1" lang="en-US" altLang="ja-JP" dirty="0"/>
          </a:p>
          <a:p>
            <a:r>
              <a:rPr kumimoji="1" lang="ja-JP" altLang="en-US" dirty="0"/>
              <a:t>モチベーション：</a:t>
            </a:r>
            <a:endParaRPr kumimoji="1" lang="en-US" altLang="ja-JP" dirty="0"/>
          </a:p>
          <a:p>
            <a:pPr lvl="1"/>
            <a:r>
              <a:rPr kumimoji="1" lang="ja-JP" altLang="en-US" dirty="0"/>
              <a:t>しかし明らかに規則性があるので，なんとか予測できないか</a:t>
            </a:r>
          </a:p>
        </p:txBody>
      </p:sp>
      <p:sp>
        <p:nvSpPr>
          <p:cNvPr id="4" name="正方形/長方形 3"/>
          <p:cNvSpPr/>
          <p:nvPr/>
        </p:nvSpPr>
        <p:spPr>
          <a:xfrm>
            <a:off x="2591978" y="1808982"/>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2412637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171663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履歴とエントリの対応</a:t>
            </a:r>
          </a:p>
        </p:txBody>
      </p:sp>
      <p:sp>
        <p:nvSpPr>
          <p:cNvPr id="3" name="テキスト プレースホルダー 2"/>
          <p:cNvSpPr>
            <a:spLocks noGrp="1"/>
          </p:cNvSpPr>
          <p:nvPr>
            <p:ph type="body" sz="quarter" idx="10"/>
          </p:nvPr>
        </p:nvSpPr>
        <p:spPr>
          <a:xfrm>
            <a:off x="611956" y="5319021"/>
            <a:ext cx="8280092" cy="719701"/>
          </a:xfrm>
        </p:spPr>
        <p:txBody>
          <a:bodyPr/>
          <a:lstStyle/>
          <a:p>
            <a:r>
              <a:rPr kumimoji="1" lang="ja-JP" altLang="en-US" dirty="0"/>
              <a:t>直前の履歴ごとに，異なる </a:t>
            </a:r>
            <a:r>
              <a:rPr kumimoji="1" lang="en-US" altLang="ja-JP" dirty="0"/>
              <a:t>PHT </a:t>
            </a:r>
            <a:r>
              <a:rPr kumimoji="1" lang="ja-JP" altLang="en-US" dirty="0"/>
              <a:t>のエントリが割り当てられる</a:t>
            </a:r>
            <a:endParaRPr kumimoji="1" lang="en-US" altLang="ja-JP" dirty="0"/>
          </a:p>
          <a:p>
            <a:pPr lvl="1"/>
            <a:r>
              <a:rPr lang="en-US" altLang="ja-JP" dirty="0">
                <a:solidFill>
                  <a:schemeClr val="accent5"/>
                </a:solidFill>
              </a:rPr>
              <a:t>0001</a:t>
            </a:r>
            <a:r>
              <a:rPr lang="ja-JP" altLang="en-US" dirty="0"/>
              <a:t>：カウンタが </a:t>
            </a:r>
            <a:r>
              <a:rPr lang="en-US" altLang="ja-JP" dirty="0"/>
              <a:t>11 </a:t>
            </a:r>
            <a:r>
              <a:rPr lang="ja-JP" altLang="en-US" dirty="0"/>
              <a:t>なので，このパターンは次は１</a:t>
            </a:r>
            <a:endParaRPr lang="en-US" altLang="ja-JP" dirty="0"/>
          </a:p>
          <a:p>
            <a:pPr lvl="1"/>
            <a:r>
              <a:rPr lang="en-US" altLang="ja-JP" dirty="0">
                <a:solidFill>
                  <a:schemeClr val="accent6"/>
                </a:solidFill>
              </a:rPr>
              <a:t>1010</a:t>
            </a:r>
            <a:r>
              <a:rPr lang="ja-JP" altLang="en-US" dirty="0"/>
              <a:t>：カウンタが </a:t>
            </a:r>
            <a:r>
              <a:rPr lang="en-US" altLang="ja-JP" dirty="0"/>
              <a:t>00 </a:t>
            </a:r>
            <a:r>
              <a:rPr lang="ja-JP" altLang="en-US" dirty="0"/>
              <a:t>なので，このパターンは次は </a:t>
            </a:r>
            <a:r>
              <a:rPr lang="en-US" altLang="ja-JP" dirty="0"/>
              <a:t>0</a:t>
            </a:r>
            <a:endParaRPr kumimoji="1" lang="ja-JP" altLang="en-US" dirty="0"/>
          </a:p>
        </p:txBody>
      </p:sp>
      <p:sp>
        <p:nvSpPr>
          <p:cNvPr id="4" name="Rectangle 154"/>
          <p:cNvSpPr>
            <a:spLocks noChangeArrowheads="1"/>
          </p:cNvSpPr>
          <p:nvPr/>
        </p:nvSpPr>
        <p:spPr bwMode="auto">
          <a:xfrm>
            <a:off x="3853631" y="1990571"/>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n-ea"/>
              <a:ea typeface="MeiryoKe_PGothic" pitchFamily="50" charset="-128"/>
            </a:endParaRPr>
          </a:p>
        </p:txBody>
      </p:sp>
      <p:sp>
        <p:nvSpPr>
          <p:cNvPr id="6" name="正方形/長方形 5"/>
          <p:cNvSpPr/>
          <p:nvPr/>
        </p:nvSpPr>
        <p:spPr bwMode="auto">
          <a:xfrm>
            <a:off x="3851992" y="198898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00</a:t>
            </a:r>
            <a:endParaRPr lang="ja-JP" altLang="en-US" dirty="0">
              <a:solidFill>
                <a:schemeClr val="tx1">
                  <a:lumMod val="75000"/>
                  <a:lumOff val="25000"/>
                </a:schemeClr>
              </a:solidFill>
              <a:latin typeface="Arial Narrow" panose="020B0606020202030204" pitchFamily="34" charset="0"/>
            </a:endParaRPr>
          </a:p>
        </p:txBody>
      </p:sp>
      <p:sp>
        <p:nvSpPr>
          <p:cNvPr id="7" name="正方形/長方形 6"/>
          <p:cNvSpPr/>
          <p:nvPr/>
        </p:nvSpPr>
        <p:spPr bwMode="auto">
          <a:xfrm>
            <a:off x="3851992"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5"/>
                </a:solidFill>
                <a:latin typeface="Arial Narrow" panose="020B0606020202030204" pitchFamily="34" charset="0"/>
              </a:rPr>
              <a:t>11</a:t>
            </a:r>
            <a:endParaRPr lang="ja-JP" altLang="en-US" dirty="0">
              <a:solidFill>
                <a:schemeClr val="accent5"/>
              </a:solidFill>
              <a:latin typeface="Arial Narrow" panose="020B0606020202030204" pitchFamily="34" charset="0"/>
            </a:endParaRPr>
          </a:p>
        </p:txBody>
      </p:sp>
      <p:sp>
        <p:nvSpPr>
          <p:cNvPr id="8" name="正方形/長方形 7"/>
          <p:cNvSpPr/>
          <p:nvPr/>
        </p:nvSpPr>
        <p:spPr bwMode="auto">
          <a:xfrm>
            <a:off x="3311987" y="198898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0000</a:t>
            </a:r>
            <a:endParaRPr lang="ja-JP" altLang="en-US" sz="2000" dirty="0">
              <a:solidFill>
                <a:schemeClr val="tx1">
                  <a:lumMod val="75000"/>
                  <a:lumOff val="25000"/>
                </a:schemeClr>
              </a:solidFill>
              <a:latin typeface="Arial Narrow" panose="020B0606020202030204" pitchFamily="34" charset="0"/>
            </a:endParaRPr>
          </a:p>
        </p:txBody>
      </p:sp>
      <p:sp>
        <p:nvSpPr>
          <p:cNvPr id="9" name="正方形/長方形 8"/>
          <p:cNvSpPr/>
          <p:nvPr/>
        </p:nvSpPr>
        <p:spPr bwMode="auto">
          <a:xfrm>
            <a:off x="3311986"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5"/>
                </a:solidFill>
                <a:latin typeface="Arial Narrow" panose="020B0606020202030204" pitchFamily="34" charset="0"/>
              </a:rPr>
              <a:t>0001</a:t>
            </a:r>
            <a:endParaRPr lang="ja-JP" altLang="en-US" sz="2000" dirty="0">
              <a:solidFill>
                <a:schemeClr val="accent5"/>
              </a:solidFill>
              <a:latin typeface="Arial Narrow" panose="020B0606020202030204" pitchFamily="34" charset="0"/>
            </a:endParaRPr>
          </a:p>
        </p:txBody>
      </p:sp>
      <p:sp>
        <p:nvSpPr>
          <p:cNvPr id="10" name="正方形/長方形 9"/>
          <p:cNvSpPr/>
          <p:nvPr/>
        </p:nvSpPr>
        <p:spPr bwMode="auto">
          <a:xfrm>
            <a:off x="3311986" y="261899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031994" y="3699003"/>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3851992" y="423900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031994"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Rectangle 133"/>
          <p:cNvSpPr>
            <a:spLocks noChangeArrowheads="1"/>
          </p:cNvSpPr>
          <p:nvPr/>
        </p:nvSpPr>
        <p:spPr bwMode="auto">
          <a:xfrm>
            <a:off x="3761991" y="1448978"/>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r>
              <a:rPr lang="ja-JP" altLang="en-US" dirty="0">
                <a:solidFill>
                  <a:schemeClr val="tx1">
                    <a:lumMod val="75000"/>
                    <a:lumOff val="25000"/>
                  </a:schemeClr>
                </a:solidFill>
                <a:latin typeface="+mn-ea"/>
                <a:ea typeface="+mn-ea"/>
              </a:rPr>
              <a:t> </a:t>
            </a:r>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15" name="Rectangle 133"/>
          <p:cNvSpPr>
            <a:spLocks noChangeArrowheads="1"/>
          </p:cNvSpPr>
          <p:nvPr/>
        </p:nvSpPr>
        <p:spPr bwMode="auto">
          <a:xfrm>
            <a:off x="1601967"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直前の履歴</a:t>
            </a:r>
            <a:endParaRPr lang="en-US" altLang="ja-JP" dirty="0">
              <a:solidFill>
                <a:schemeClr val="tx1">
                  <a:lumMod val="75000"/>
                  <a:lumOff val="25000"/>
                </a:schemeClr>
              </a:solidFill>
              <a:latin typeface="+mn-ea"/>
              <a:ea typeface="+mn-ea"/>
            </a:endParaRPr>
          </a:p>
        </p:txBody>
      </p:sp>
      <p:sp>
        <p:nvSpPr>
          <p:cNvPr id="16" name="正方形/長方形 15"/>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0010</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1986" y="306899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1992"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11</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31198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311986" y="342900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accent6"/>
                </a:solidFill>
                <a:latin typeface="Arial Narrow" panose="020B0606020202030204" pitchFamily="34" charset="0"/>
              </a:rPr>
              <a:t>1010</a:t>
            </a:r>
            <a:endParaRPr lang="ja-JP" altLang="en-US" sz="2000" dirty="0">
              <a:solidFill>
                <a:schemeClr val="accent6"/>
              </a:solidFill>
              <a:latin typeface="Arial Narrow" panose="020B0606020202030204" pitchFamily="34" charset="0"/>
            </a:endParaRPr>
          </a:p>
        </p:txBody>
      </p:sp>
      <p:sp>
        <p:nvSpPr>
          <p:cNvPr id="21" name="正方形/長方形 20"/>
          <p:cNvSpPr/>
          <p:nvPr/>
        </p:nvSpPr>
        <p:spPr bwMode="auto">
          <a:xfrm>
            <a:off x="3851992" y="342900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accent6"/>
                </a:solidFill>
                <a:latin typeface="Arial Narrow" panose="020B0606020202030204" pitchFamily="34" charset="0"/>
              </a:rPr>
              <a:t>00</a:t>
            </a:r>
            <a:endParaRPr lang="ja-JP" altLang="en-US" dirty="0">
              <a:solidFill>
                <a:schemeClr val="accent6"/>
              </a:solidFill>
              <a:latin typeface="Arial Narrow" panose="020B0606020202030204" pitchFamily="34" charset="0"/>
            </a:endParaRPr>
          </a:p>
        </p:txBody>
      </p:sp>
    </p:spTree>
    <p:extLst>
      <p:ext uri="{BB962C8B-B14F-4D97-AF65-F5344CB8AC3E}">
        <p14:creationId xmlns:p14="http://schemas.microsoft.com/office/powerpoint/2010/main" val="249888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cell</a:t>
            </a:r>
            <a:r>
              <a:rPr lang="ja-JP" altLang="en-US" dirty="0"/>
              <a:t>のパイプライン構成では</a:t>
            </a:r>
            <a:r>
              <a:rPr lang="en-US" altLang="ja-JP" dirty="0"/>
              <a:t>EX</a:t>
            </a:r>
            <a:r>
              <a:rPr lang="ja-JP" altLang="en-US" dirty="0"/>
              <a:t>の処理が最低でも</a:t>
            </a:r>
            <a:r>
              <a:rPr lang="en-US" altLang="ja-JP" dirty="0"/>
              <a:t>EX1</a:t>
            </a:r>
            <a:r>
              <a:rPr lang="ja-JP" altLang="en-US" dirty="0"/>
              <a:t>・</a:t>
            </a:r>
            <a:r>
              <a:rPr lang="en-US" altLang="ja-JP" dirty="0"/>
              <a:t>EX2</a:t>
            </a:r>
            <a:r>
              <a:rPr lang="ja-JP" altLang="en-US" dirty="0"/>
              <a:t>と二つに分けられていましたが、この部分を分ける意味はあるのでしょうか。考えられることとして、ほかのステージに奇数個の分割</a:t>
            </a:r>
            <a:r>
              <a:rPr lang="en-US" altLang="ja-JP" dirty="0"/>
              <a:t>(ID1-ID3</a:t>
            </a:r>
            <a:r>
              <a:rPr lang="ja-JP" altLang="en-US" dirty="0"/>
              <a:t>など</a:t>
            </a:r>
            <a:r>
              <a:rPr lang="en-US" altLang="ja-JP" dirty="0"/>
              <a:t>)</a:t>
            </a:r>
            <a:r>
              <a:rPr lang="ja-JP" altLang="en-US" dirty="0"/>
              <a:t>があり、そのステージの分解能が上がるからメリットが出てくる可能性はあるとは思うのですが、認識はあっているのでしょうか。</a:t>
            </a:r>
            <a:endParaRPr lang="en-US" altLang="ja-JP" dirty="0"/>
          </a:p>
          <a:p>
            <a:r>
              <a:rPr lang="ja-JP" altLang="en-US" dirty="0"/>
              <a:t>その場合、全ステージの分割が偶数個だった場合，それぞれの分割数を</a:t>
            </a:r>
            <a:r>
              <a:rPr lang="en-US" altLang="ja-JP" dirty="0"/>
              <a:t>1/2</a:t>
            </a:r>
            <a:r>
              <a:rPr lang="ja-JP" altLang="en-US" dirty="0"/>
              <a:t>にした方が</a:t>
            </a:r>
            <a:r>
              <a:rPr lang="en-US" altLang="ja-JP" dirty="0"/>
              <a:t>D</a:t>
            </a:r>
            <a:r>
              <a:rPr lang="ja-JP" altLang="en-US" dirty="0"/>
              <a:t>フリップフロップの必要個数が少なくなり効率が良くなると把握しています。</a:t>
            </a:r>
            <a:endParaRPr lang="en-US" altLang="ja-JP" dirty="0"/>
          </a:p>
          <a:p>
            <a:r>
              <a:rPr lang="ja-JP" altLang="en-US" dirty="0"/>
              <a:t>また別の質問として、先生の</a:t>
            </a:r>
            <a:r>
              <a:rPr lang="en-US" altLang="ja-JP" dirty="0"/>
              <a:t>CPU</a:t>
            </a:r>
            <a:r>
              <a:rPr lang="ja-JP" altLang="en-US" dirty="0"/>
              <a:t>作製の授業の</a:t>
            </a:r>
            <a:r>
              <a:rPr lang="en-US" altLang="ja-JP" dirty="0" err="1"/>
              <a:t>github</a:t>
            </a:r>
            <a:r>
              <a:rPr lang="ja-JP" altLang="en-US" dirty="0"/>
              <a:t>を参考に実際に組み立ててみたいと思ったのですが、</a:t>
            </a:r>
            <a:r>
              <a:rPr lang="en-US" altLang="ja-JP" dirty="0"/>
              <a:t>FPGA</a:t>
            </a:r>
            <a:r>
              <a:rPr lang="ja-JP" altLang="en-US" dirty="0"/>
              <a:t>はどの程度の性能のものを用意するとよい、などあれば教えていただきたいです。</a:t>
            </a:r>
            <a:r>
              <a:rPr lang="en-US" altLang="ja-JP" dirty="0"/>
              <a:t>(</a:t>
            </a:r>
            <a:r>
              <a:rPr lang="ja-JP" altLang="en-US" dirty="0"/>
              <a:t>特に価格などがピンキリなので。。。</a:t>
            </a:r>
            <a:r>
              <a:rPr lang="en-US" altLang="ja-JP" dirty="0"/>
              <a:t>)</a:t>
            </a:r>
          </a:p>
        </p:txBody>
      </p:sp>
    </p:spTree>
    <p:extLst>
      <p:ext uri="{BB962C8B-B14F-4D97-AF65-F5344CB8AC3E}">
        <p14:creationId xmlns:p14="http://schemas.microsoft.com/office/powerpoint/2010/main" val="754581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PHT </a:t>
            </a:r>
            <a:r>
              <a:rPr kumimoji="1" lang="ja-JP" altLang="en-US" dirty="0"/>
              <a:t>アクセス時のインデクスの生成は，</a:t>
            </a:r>
            <a:br>
              <a:rPr kumimoji="1" lang="en-US" altLang="ja-JP" dirty="0"/>
            </a:br>
            <a:r>
              <a:rPr kumimoji="1" lang="ja-JP" altLang="en-US" dirty="0"/>
              <a:t>履歴と </a:t>
            </a:r>
            <a:r>
              <a:rPr kumimoji="1" lang="en-US" altLang="ja-JP" dirty="0"/>
              <a:t>PC  </a:t>
            </a:r>
            <a:r>
              <a:rPr kumimoji="1" lang="ja-JP" altLang="en-US" dirty="0"/>
              <a:t>を混ぜる</a:t>
            </a:r>
          </a:p>
        </p:txBody>
      </p:sp>
      <p:sp>
        <p:nvSpPr>
          <p:cNvPr id="3" name="テキスト プレースホルダー 2"/>
          <p:cNvSpPr>
            <a:spLocks noGrp="1"/>
          </p:cNvSpPr>
          <p:nvPr>
            <p:ph type="body" sz="quarter" idx="10"/>
          </p:nvPr>
        </p:nvSpPr>
        <p:spPr>
          <a:xfrm>
            <a:off x="341953" y="1268977"/>
            <a:ext cx="8802047" cy="4769746"/>
          </a:xfrm>
        </p:spPr>
        <p:txBody>
          <a:bodyPr/>
          <a:lstStyle/>
          <a:p>
            <a:r>
              <a:rPr kumimoji="1" lang="ja-JP" altLang="en-US" dirty="0"/>
              <a:t>全てのアドレスの分岐でエントリが共有されてしまう</a:t>
            </a:r>
            <a:endParaRPr kumimoji="1" lang="en-US" altLang="ja-JP" dirty="0"/>
          </a:p>
          <a:p>
            <a:pPr lvl="1"/>
            <a:r>
              <a:rPr kumimoji="1" lang="ja-JP" altLang="en-US" dirty="0"/>
              <a:t>たとえば直前の履歴が同じ </a:t>
            </a:r>
            <a:r>
              <a:rPr kumimoji="1" lang="en-US" altLang="ja-JP" dirty="0"/>
              <a:t>1010 </a:t>
            </a:r>
            <a:r>
              <a:rPr kumimoji="1" lang="ja-JP" altLang="en-US" dirty="0"/>
              <a:t>場合，</a:t>
            </a:r>
            <a:br>
              <a:rPr kumimoji="1" lang="en-US" altLang="ja-JP" dirty="0"/>
            </a:br>
            <a:r>
              <a:rPr kumimoji="1" lang="en-US" altLang="ja-JP" dirty="0"/>
              <a:t>PC </a:t>
            </a:r>
            <a:r>
              <a:rPr kumimoji="1" lang="ja-JP" altLang="en-US" dirty="0"/>
              <a:t>が </a:t>
            </a:r>
            <a:r>
              <a:rPr kumimoji="1" lang="en-US" altLang="ja-JP" dirty="0"/>
              <a:t>0x4000 </a:t>
            </a:r>
            <a:r>
              <a:rPr kumimoji="1" lang="ja-JP" altLang="en-US" dirty="0"/>
              <a:t>の分岐も </a:t>
            </a:r>
            <a:r>
              <a:rPr kumimoji="1" lang="en-US" altLang="ja-JP" dirty="0"/>
              <a:t>0x8044 </a:t>
            </a:r>
            <a:r>
              <a:rPr kumimoji="1" lang="ja-JP" altLang="en-US" dirty="0"/>
              <a:t>の分岐も同じエントリを使ってしまう</a:t>
            </a:r>
            <a:endParaRPr kumimoji="1" lang="en-US" altLang="ja-JP" dirty="0"/>
          </a:p>
          <a:p>
            <a:pPr lvl="2"/>
            <a:r>
              <a:rPr kumimoji="1" lang="ja-JP" altLang="en-US" dirty="0"/>
              <a:t>（</a:t>
            </a:r>
            <a:r>
              <a:rPr kumimoji="1" lang="en-US" altLang="ja-JP" dirty="0"/>
              <a:t>0x4000 </a:t>
            </a:r>
            <a:r>
              <a:rPr kumimoji="1" lang="ja-JP" altLang="en-US" dirty="0"/>
              <a:t>とかは適当で，意味はない</a:t>
            </a:r>
            <a:endParaRPr kumimoji="1" lang="en-US" altLang="ja-JP" dirty="0"/>
          </a:p>
          <a:p>
            <a:r>
              <a:rPr kumimoji="1" lang="ja-JP" altLang="en-US" dirty="0"/>
              <a:t>対策の例：</a:t>
            </a:r>
            <a:r>
              <a:rPr kumimoji="1" lang="en-US" altLang="ja-JP" dirty="0"/>
              <a:t>PC </a:t>
            </a:r>
            <a:r>
              <a:rPr kumimoji="1" lang="ja-JP" altLang="en-US" dirty="0"/>
              <a:t>と履歴をビット結合する</a:t>
            </a:r>
            <a:endParaRPr kumimoji="1" lang="en-US" altLang="ja-JP" dirty="0"/>
          </a:p>
          <a:p>
            <a:pPr lvl="1"/>
            <a:r>
              <a:rPr kumimoji="1" lang="en-US" altLang="ja-JP" dirty="0"/>
              <a:t>0x4000 </a:t>
            </a:r>
            <a:r>
              <a:rPr kumimoji="1" lang="ja-JP" altLang="en-US" dirty="0"/>
              <a:t>と</a:t>
            </a:r>
            <a:r>
              <a:rPr kumimoji="1" lang="en-US" altLang="ja-JP" dirty="0"/>
              <a:t> 0xa </a:t>
            </a:r>
            <a:r>
              <a:rPr lang="en-US" altLang="ja-JP" dirty="0"/>
              <a:t>(2</a:t>
            </a:r>
            <a:r>
              <a:rPr lang="ja-JP" altLang="en-US" dirty="0"/>
              <a:t>進で</a:t>
            </a:r>
            <a:r>
              <a:rPr lang="en-US" altLang="ja-JP" dirty="0"/>
              <a:t>1010=0xa) </a:t>
            </a:r>
            <a:r>
              <a:rPr lang="ja-JP" altLang="en-US" dirty="0"/>
              <a:t>を結合 → </a:t>
            </a:r>
            <a:r>
              <a:rPr lang="en-US" altLang="ja-JP" dirty="0"/>
              <a:t>0x4000a </a:t>
            </a:r>
            <a:r>
              <a:rPr lang="ja-JP" altLang="en-US" dirty="0"/>
              <a:t>をインデクスに</a:t>
            </a:r>
            <a:endParaRPr kumimoji="1" lang="en-US" altLang="ja-JP" dirty="0"/>
          </a:p>
          <a:p>
            <a:pPr lvl="1"/>
            <a:r>
              <a:rPr lang="en-US" altLang="ja-JP" dirty="0"/>
              <a:t>0x8044 </a:t>
            </a:r>
            <a:r>
              <a:rPr lang="ja-JP" altLang="en-US" dirty="0"/>
              <a:t>と</a:t>
            </a:r>
            <a:r>
              <a:rPr lang="en-US" altLang="ja-JP" dirty="0"/>
              <a:t> 0xa (2</a:t>
            </a:r>
            <a:r>
              <a:rPr lang="ja-JP" altLang="en-US" dirty="0"/>
              <a:t>進で</a:t>
            </a:r>
            <a:r>
              <a:rPr lang="en-US" altLang="ja-JP" dirty="0"/>
              <a:t>1010=0xa) </a:t>
            </a:r>
            <a:r>
              <a:rPr lang="ja-JP" altLang="en-US" dirty="0"/>
              <a:t>を結合 → </a:t>
            </a:r>
            <a:r>
              <a:rPr lang="en-US" altLang="ja-JP" dirty="0"/>
              <a:t>0x8044a </a:t>
            </a:r>
            <a:r>
              <a:rPr lang="ja-JP" altLang="en-US" dirty="0"/>
              <a:t>をインデクスに</a:t>
            </a:r>
            <a:endParaRPr lang="en-US" altLang="ja-JP" dirty="0"/>
          </a:p>
        </p:txBody>
      </p:sp>
    </p:spTree>
    <p:extLst>
      <p:ext uri="{BB962C8B-B14F-4D97-AF65-F5344CB8AC3E}">
        <p14:creationId xmlns:p14="http://schemas.microsoft.com/office/powerpoint/2010/main" val="276992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marL="817200" lvl="1" indent="-457200">
              <a:buFont typeface="+mj-lt"/>
              <a:buAutoNum type="arabicPeriod"/>
            </a:pPr>
            <a:endParaRPr lang="en-US" altLang="ja-JP" dirty="0"/>
          </a:p>
          <a:p>
            <a:pPr marL="817200" lvl="1" indent="-457200">
              <a:buFont typeface="+mj-lt"/>
              <a:buAutoNum type="arabicPeriod"/>
            </a:pPr>
            <a:r>
              <a:rPr lang="ja-JP" altLang="en-US" dirty="0"/>
              <a:t>グローバル履歴予測器</a:t>
            </a:r>
            <a:endParaRPr lang="en-US" altLang="ja-JP" dirty="0"/>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25265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a:t>
            </a:r>
          </a:p>
        </p:txBody>
      </p:sp>
      <p:sp>
        <p:nvSpPr>
          <p:cNvPr id="3" name="テキスト プレースホルダー 2"/>
          <p:cNvSpPr>
            <a:spLocks noGrp="1"/>
          </p:cNvSpPr>
          <p:nvPr>
            <p:ph type="body" sz="quarter" idx="10"/>
          </p:nvPr>
        </p:nvSpPr>
        <p:spPr>
          <a:xfrm>
            <a:off x="161951" y="5409022"/>
            <a:ext cx="8280092" cy="989704"/>
          </a:xfrm>
        </p:spPr>
        <p:txBody>
          <a:bodyPr/>
          <a:lstStyle/>
          <a:p>
            <a:r>
              <a:rPr kumimoji="1" lang="ja-JP" altLang="en-US" dirty="0"/>
              <a:t>ローカル履歴表：</a:t>
            </a:r>
            <a:endParaRPr kumimoji="1" lang="en-US" altLang="ja-JP" dirty="0"/>
          </a:p>
          <a:p>
            <a:pPr lvl="1"/>
            <a:r>
              <a:rPr lang="en-US" altLang="ja-JP" dirty="0"/>
              <a:t>PC </a:t>
            </a:r>
            <a:r>
              <a:rPr lang="ja-JP" altLang="en-US" dirty="0"/>
              <a:t>の下位 </a:t>
            </a:r>
            <a:r>
              <a:rPr lang="en-US" altLang="ja-JP" dirty="0"/>
              <a:t>n </a:t>
            </a:r>
            <a:r>
              <a:rPr lang="ja-JP" altLang="en-US" dirty="0"/>
              <a:t>ビットを</a:t>
            </a:r>
            <a:br>
              <a:rPr lang="en-US" altLang="ja-JP" dirty="0"/>
            </a:br>
            <a:r>
              <a:rPr lang="ja-JP" altLang="en-US" dirty="0"/>
              <a:t>インデクスとしてアクセス</a:t>
            </a:r>
            <a:endParaRPr lang="en-US" altLang="ja-JP" dirty="0"/>
          </a:p>
          <a:p>
            <a:pPr lvl="1"/>
            <a:r>
              <a:rPr lang="ja-JP" altLang="en-US" dirty="0"/>
              <a:t>各エントリは複数ビットのシフト・レジスタ</a:t>
            </a:r>
            <a:endParaRPr lang="en-US" altLang="ja-JP" dirty="0"/>
          </a:p>
        </p:txBody>
      </p:sp>
      <p:sp>
        <p:nvSpPr>
          <p:cNvPr id="4" name="Rectangle 89"/>
          <p:cNvSpPr>
            <a:spLocks noChangeArrowheads="1"/>
          </p:cNvSpPr>
          <p:nvPr/>
        </p:nvSpPr>
        <p:spPr bwMode="auto">
          <a:xfrm>
            <a:off x="1692121" y="1268976"/>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5"/>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1152115" y="1268976"/>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3131984" y="1268976"/>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2861980"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4662001"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4662001"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4660362"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4660362"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430035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4300358"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4300358"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4840364"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3401987"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ローカル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履歴表</a:t>
            </a:r>
            <a:endParaRPr lang="en-US" altLang="ja-JP" dirty="0">
              <a:solidFill>
                <a:schemeClr val="tx1">
                  <a:lumMod val="75000"/>
                  <a:lumOff val="25000"/>
                </a:schemeClr>
              </a:solidFill>
              <a:latin typeface="+mn-ea"/>
              <a:ea typeface="+mn-ea"/>
            </a:endParaRPr>
          </a:p>
        </p:txBody>
      </p:sp>
      <p:cxnSp>
        <p:nvCxnSpPr>
          <p:cNvPr id="18" name="直線コネクタ 17"/>
          <p:cNvCxnSpPr/>
          <p:nvPr/>
        </p:nvCxnSpPr>
        <p:spPr bwMode="auto">
          <a:xfrm>
            <a:off x="3132137" y="1718981"/>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2141973" y="243898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n </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4660362"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4840364"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5020366"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3491987"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6913665"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6912026" y="3429000"/>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6912026"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6912026"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6552023"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6552022"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655202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7092028"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6912026"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7092028"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5472010" y="5319020"/>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4842003" y="5409022"/>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5337007" y="4644015"/>
            <a:ext cx="2610031"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6552022"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a:p>
            <a:pPr eaLnBrk="0" hangingPunct="0"/>
            <a:r>
              <a:rPr lang="en-US" altLang="ja-JP" dirty="0">
                <a:solidFill>
                  <a:schemeClr val="tx1">
                    <a:lumMod val="75000"/>
                    <a:lumOff val="25000"/>
                  </a:schemeClr>
                </a:solidFill>
                <a:latin typeface="+mn-ea"/>
                <a:ea typeface="+mn-ea"/>
              </a:rPr>
              <a:t>(2</a:t>
            </a:r>
            <a:r>
              <a:rPr lang="ja-JP" altLang="en-US" dirty="0">
                <a:solidFill>
                  <a:schemeClr val="tx1">
                    <a:lumMod val="75000"/>
                    <a:lumOff val="25000"/>
                  </a:schemeClr>
                </a:solidFill>
                <a:latin typeface="+mn-ea"/>
                <a:ea typeface="+mn-ea"/>
              </a:rPr>
              <a:t>ビット・カウンタ</a:t>
            </a:r>
            <a:r>
              <a:rPr lang="en-US" altLang="ja-JP" dirty="0">
                <a:solidFill>
                  <a:schemeClr val="tx1">
                    <a:lumMod val="75000"/>
                    <a:lumOff val="25000"/>
                  </a:schemeClr>
                </a:solidFill>
                <a:latin typeface="+mn-ea"/>
                <a:ea typeface="+mn-ea"/>
              </a:rPr>
              <a:t>)</a:t>
            </a:r>
          </a:p>
        </p:txBody>
      </p:sp>
      <p:sp>
        <p:nvSpPr>
          <p:cNvPr id="42" name="Rectangle 133"/>
          <p:cNvSpPr>
            <a:spLocks noChangeArrowheads="1"/>
          </p:cNvSpPr>
          <p:nvPr/>
        </p:nvSpPr>
        <p:spPr bwMode="auto">
          <a:xfrm>
            <a:off x="5472010"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103983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ローカル履歴表</a:t>
            </a:r>
            <a:endParaRPr kumimoji="1" lang="ja-JP" altLang="en-US" dirty="0"/>
          </a:p>
        </p:txBody>
      </p:sp>
      <p:sp>
        <p:nvSpPr>
          <p:cNvPr id="3" name="テキスト プレースホルダー 2"/>
          <p:cNvSpPr>
            <a:spLocks noGrp="1"/>
          </p:cNvSpPr>
          <p:nvPr>
            <p:ph type="body" sz="quarter" idx="10"/>
          </p:nvPr>
        </p:nvSpPr>
        <p:spPr>
          <a:xfrm>
            <a:off x="701957" y="2168986"/>
            <a:ext cx="8280092" cy="719701"/>
          </a:xfrm>
        </p:spPr>
        <p:txBody>
          <a:bodyPr/>
          <a:lstStyle/>
          <a:p>
            <a:r>
              <a:rPr kumimoji="1" lang="ja-JP" altLang="en-US" dirty="0"/>
              <a:t>その </a:t>
            </a:r>
            <a:r>
              <a:rPr kumimoji="1" lang="en-US" altLang="ja-JP" dirty="0"/>
              <a:t>PC </a:t>
            </a:r>
            <a:r>
              <a:rPr kumimoji="1" lang="ja-JP" altLang="en-US" dirty="0"/>
              <a:t>の分岐の，過去の分岐方向のパターンを表す</a:t>
            </a:r>
            <a:endParaRPr kumimoji="1" lang="en-US" altLang="ja-JP" dirty="0"/>
          </a:p>
          <a:p>
            <a:r>
              <a:rPr kumimoji="1" lang="ja-JP" altLang="en-US" dirty="0"/>
              <a:t>分岐が実行されるごとに，</a:t>
            </a:r>
            <a:endParaRPr kumimoji="1" lang="en-US" altLang="ja-JP" dirty="0"/>
          </a:p>
          <a:p>
            <a:pPr lvl="1"/>
            <a:r>
              <a:rPr kumimoji="1" lang="ja-JP" altLang="en-US" dirty="0"/>
              <a:t>全体を左にシフトし</a:t>
            </a:r>
            <a:endParaRPr kumimoji="1" lang="en-US" altLang="ja-JP" dirty="0"/>
          </a:p>
          <a:p>
            <a:pPr lvl="1"/>
            <a:r>
              <a:rPr kumimoji="1" lang="ja-JP" altLang="en-US" dirty="0"/>
              <a:t>右側から新しい結果を挿入</a:t>
            </a:r>
            <a:endParaRPr kumimoji="1" lang="en-US" altLang="ja-JP" dirty="0"/>
          </a:p>
          <a:p>
            <a:r>
              <a:rPr lang="ja-JP" altLang="en-US" dirty="0"/>
              <a:t>下の図の場合は</a:t>
            </a:r>
            <a:r>
              <a:rPr kumimoji="1" lang="ja-JP" altLang="en-US" dirty="0"/>
              <a:t>４回に１回，不成立 </a:t>
            </a:r>
            <a:r>
              <a:rPr kumimoji="1" lang="en-US" altLang="ja-JP" dirty="0"/>
              <a:t>0 </a:t>
            </a:r>
            <a:r>
              <a:rPr kumimoji="1" lang="ja-JP" altLang="en-US" dirty="0"/>
              <a:t>が挿入されている</a:t>
            </a:r>
            <a:endParaRPr lang="en-US" altLang="ja-JP" dirty="0"/>
          </a:p>
          <a:p>
            <a:pPr lvl="1"/>
            <a:r>
              <a:rPr kumimoji="1" lang="ja-JP" altLang="en-US" dirty="0"/>
              <a:t>４回だけ回る </a:t>
            </a:r>
            <a:r>
              <a:rPr kumimoji="1" lang="en-US" altLang="ja-JP" dirty="0"/>
              <a:t>for </a:t>
            </a:r>
            <a:r>
              <a:rPr kumimoji="1" lang="ja-JP" altLang="en-US" dirty="0"/>
              <a:t>ループのパターン</a:t>
            </a:r>
          </a:p>
        </p:txBody>
      </p:sp>
      <p:sp>
        <p:nvSpPr>
          <p:cNvPr id="4" name="Rectangle 195"/>
          <p:cNvSpPr>
            <a:spLocks noChangeArrowheads="1"/>
          </p:cNvSpPr>
          <p:nvPr/>
        </p:nvSpPr>
        <p:spPr bwMode="auto">
          <a:xfrm>
            <a:off x="611956"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0111</a:t>
            </a:r>
            <a:endParaRPr lang="ja-JP" altLang="en-US" b="1" dirty="0">
              <a:solidFill>
                <a:schemeClr val="tx1">
                  <a:lumMod val="75000"/>
                  <a:lumOff val="25000"/>
                </a:schemeClr>
              </a:solidFill>
              <a:latin typeface="MeiryoKe_PGothic" pitchFamily="50" charset="-128"/>
              <a:ea typeface="MeiryoKe_PGothic" pitchFamily="50" charset="-128"/>
            </a:endParaRPr>
          </a:p>
        </p:txBody>
      </p:sp>
      <p:cxnSp>
        <p:nvCxnSpPr>
          <p:cNvPr id="6" name="直線矢印コネクタ 5"/>
          <p:cNvCxnSpPr/>
          <p:nvPr/>
        </p:nvCxnSpPr>
        <p:spPr bwMode="auto">
          <a:xfrm>
            <a:off x="169196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7" name="Rectangle 133"/>
          <p:cNvSpPr>
            <a:spLocks noChangeArrowheads="1"/>
          </p:cNvSpPr>
          <p:nvPr/>
        </p:nvSpPr>
        <p:spPr bwMode="auto">
          <a:xfrm>
            <a:off x="1331964"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不成立：</a:t>
            </a:r>
            <a:r>
              <a:rPr lang="en-US" altLang="ja-JP" dirty="0">
                <a:solidFill>
                  <a:schemeClr val="tx1">
                    <a:lumMod val="75000"/>
                    <a:lumOff val="25000"/>
                  </a:schemeClr>
                </a:solidFill>
                <a:latin typeface="+mn-ea"/>
                <a:ea typeface="+mn-ea"/>
              </a:rPr>
              <a:t>0</a:t>
            </a:r>
          </a:p>
        </p:txBody>
      </p:sp>
      <p:sp>
        <p:nvSpPr>
          <p:cNvPr id="8" name="Rectangle 195"/>
          <p:cNvSpPr>
            <a:spLocks noChangeArrowheads="1"/>
          </p:cNvSpPr>
          <p:nvPr/>
        </p:nvSpPr>
        <p:spPr bwMode="auto">
          <a:xfrm>
            <a:off x="250197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111</a:t>
            </a:r>
            <a:r>
              <a:rPr lang="en-US" altLang="ja-JP" b="1" dirty="0">
                <a:solidFill>
                  <a:schemeClr val="accent5"/>
                </a:solidFill>
                <a:latin typeface="MeiryoKe_PGothic" pitchFamily="50" charset="-128"/>
                <a:ea typeface="MeiryoKe_PGothic" pitchFamily="50" charset="-128"/>
              </a:rPr>
              <a:t>0</a:t>
            </a:r>
            <a:endParaRPr lang="ja-JP" altLang="en-US" b="1" dirty="0">
              <a:solidFill>
                <a:schemeClr val="accent5"/>
              </a:solidFill>
              <a:latin typeface="MeiryoKe_PGothic" pitchFamily="50" charset="-128"/>
              <a:ea typeface="MeiryoKe_PGothic" pitchFamily="50" charset="-128"/>
            </a:endParaRPr>
          </a:p>
        </p:txBody>
      </p:sp>
      <p:cxnSp>
        <p:nvCxnSpPr>
          <p:cNvPr id="9" name="直線矢印コネクタ 8"/>
          <p:cNvCxnSpPr/>
          <p:nvPr/>
        </p:nvCxnSpPr>
        <p:spPr bwMode="auto">
          <a:xfrm>
            <a:off x="349198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0" name="Rectangle 133"/>
          <p:cNvSpPr>
            <a:spLocks noChangeArrowheads="1"/>
          </p:cNvSpPr>
          <p:nvPr/>
        </p:nvSpPr>
        <p:spPr bwMode="auto">
          <a:xfrm>
            <a:off x="3311986"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1" name="Rectangle 195"/>
          <p:cNvSpPr>
            <a:spLocks noChangeArrowheads="1"/>
          </p:cNvSpPr>
          <p:nvPr/>
        </p:nvSpPr>
        <p:spPr bwMode="auto">
          <a:xfrm>
            <a:off x="430199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11</a:t>
            </a:r>
            <a:r>
              <a:rPr lang="en-US" altLang="ja-JP" b="1" dirty="0">
                <a:solidFill>
                  <a:schemeClr val="accent5"/>
                </a:solidFill>
                <a:latin typeface="MeiryoKe_PGothic" pitchFamily="50" charset="-128"/>
                <a:ea typeface="MeiryoKe_PGothic" pitchFamily="50" charset="-128"/>
              </a:rPr>
              <a:t>01</a:t>
            </a:r>
            <a:endParaRPr lang="ja-JP" altLang="en-US" b="1" dirty="0">
              <a:solidFill>
                <a:schemeClr val="accent5"/>
              </a:solidFill>
              <a:latin typeface="MeiryoKe_PGothic" pitchFamily="50" charset="-128"/>
              <a:ea typeface="MeiryoKe_PGothic" pitchFamily="50" charset="-128"/>
            </a:endParaRPr>
          </a:p>
        </p:txBody>
      </p:sp>
      <p:cxnSp>
        <p:nvCxnSpPr>
          <p:cNvPr id="12" name="直線矢印コネクタ 11"/>
          <p:cNvCxnSpPr/>
          <p:nvPr/>
        </p:nvCxnSpPr>
        <p:spPr bwMode="auto">
          <a:xfrm>
            <a:off x="5292008"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3" name="Rectangle 133"/>
          <p:cNvSpPr>
            <a:spLocks noChangeArrowheads="1"/>
          </p:cNvSpPr>
          <p:nvPr/>
        </p:nvSpPr>
        <p:spPr bwMode="auto">
          <a:xfrm>
            <a:off x="502200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4" name="Rectangle 195"/>
          <p:cNvSpPr>
            <a:spLocks noChangeArrowheads="1"/>
          </p:cNvSpPr>
          <p:nvPr/>
        </p:nvSpPr>
        <p:spPr bwMode="auto">
          <a:xfrm>
            <a:off x="6102017"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a:t>
            </a:r>
            <a:r>
              <a:rPr lang="en-US" altLang="ja-JP" b="1" dirty="0">
                <a:solidFill>
                  <a:schemeClr val="accent5"/>
                </a:solidFill>
                <a:latin typeface="MeiryoKe_PGothic" pitchFamily="50" charset="-128"/>
                <a:ea typeface="MeiryoKe_PGothic" pitchFamily="50" charset="-128"/>
              </a:rPr>
              <a:t>011</a:t>
            </a:r>
            <a:endParaRPr lang="ja-JP" altLang="en-US" b="1" dirty="0">
              <a:solidFill>
                <a:schemeClr val="accent5"/>
              </a:solidFill>
              <a:latin typeface="MeiryoKe_PGothic" pitchFamily="50" charset="-128"/>
              <a:ea typeface="MeiryoKe_PGothic" pitchFamily="50" charset="-128"/>
            </a:endParaRPr>
          </a:p>
        </p:txBody>
      </p:sp>
      <p:cxnSp>
        <p:nvCxnSpPr>
          <p:cNvPr id="15" name="直線矢印コネクタ 14"/>
          <p:cNvCxnSpPr/>
          <p:nvPr/>
        </p:nvCxnSpPr>
        <p:spPr bwMode="auto">
          <a:xfrm>
            <a:off x="7002027" y="5049018"/>
            <a:ext cx="540006" cy="0"/>
          </a:xfrm>
          <a:prstGeom prst="straightConnector1">
            <a:avLst/>
          </a:prstGeom>
          <a:ln>
            <a:headEnd type="none" w="med" len="med"/>
            <a:tailEnd type="triangle" w="lg" len="lg"/>
          </a:ln>
        </p:spPr>
        <p:style>
          <a:lnRef idx="2">
            <a:schemeClr val="accent5"/>
          </a:lnRef>
          <a:fillRef idx="0">
            <a:schemeClr val="accent5"/>
          </a:fillRef>
          <a:effectRef idx="1">
            <a:schemeClr val="accent5"/>
          </a:effectRef>
          <a:fontRef idx="minor">
            <a:schemeClr val="tx1"/>
          </a:fontRef>
        </p:style>
      </p:cxnSp>
      <p:sp>
        <p:nvSpPr>
          <p:cNvPr id="16" name="Rectangle 133"/>
          <p:cNvSpPr>
            <a:spLocks noChangeArrowheads="1"/>
          </p:cNvSpPr>
          <p:nvPr/>
        </p:nvSpPr>
        <p:spPr bwMode="auto">
          <a:xfrm>
            <a:off x="6822025"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成立：</a:t>
            </a:r>
            <a:r>
              <a:rPr lang="en-US" altLang="ja-JP" dirty="0">
                <a:solidFill>
                  <a:schemeClr val="tx1">
                    <a:lumMod val="75000"/>
                    <a:lumOff val="25000"/>
                  </a:schemeClr>
                </a:solidFill>
                <a:latin typeface="+mn-ea"/>
                <a:ea typeface="+mn-ea"/>
              </a:rPr>
              <a:t>1</a:t>
            </a:r>
          </a:p>
        </p:txBody>
      </p:sp>
      <p:sp>
        <p:nvSpPr>
          <p:cNvPr id="17" name="Rectangle 195"/>
          <p:cNvSpPr>
            <a:spLocks noChangeArrowheads="1"/>
          </p:cNvSpPr>
          <p:nvPr/>
        </p:nvSpPr>
        <p:spPr bwMode="auto">
          <a:xfrm>
            <a:off x="7722035" y="4869016"/>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208824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ローカル履歴予測器の動作例（１）</a:t>
            </a:r>
          </a:p>
        </p:txBody>
      </p:sp>
      <p:sp>
        <p:nvSpPr>
          <p:cNvPr id="3" name="テキスト プレースホルダー 2"/>
          <p:cNvSpPr>
            <a:spLocks noGrp="1"/>
          </p:cNvSpPr>
          <p:nvPr>
            <p:ph type="body" sz="quarter" idx="10"/>
          </p:nvPr>
        </p:nvSpPr>
        <p:spPr>
          <a:xfrm>
            <a:off x="521955" y="2528991"/>
            <a:ext cx="8190090" cy="4140046"/>
          </a:xfrm>
        </p:spPr>
        <p:txBody>
          <a:bodyPr/>
          <a:lstStyle/>
          <a:p>
            <a:r>
              <a:rPr lang="ja-JP" altLang="en-US" dirty="0"/>
              <a:t>例：</a:t>
            </a:r>
            <a:r>
              <a:rPr lang="en-US" altLang="ja-JP" dirty="0"/>
              <a:t>4</a:t>
            </a:r>
            <a:r>
              <a:rPr lang="ja-JP" altLang="en-US" dirty="0"/>
              <a:t>回まわるループ</a:t>
            </a:r>
            <a:endParaRPr lang="en-US" altLang="ja-JP" dirty="0"/>
          </a:p>
          <a:p>
            <a:pPr lvl="1"/>
            <a:r>
              <a:rPr lang="en-US" altLang="ja-JP" dirty="0"/>
              <a:t>4 </a:t>
            </a:r>
            <a:r>
              <a:rPr lang="ja-JP" altLang="en-US" dirty="0"/>
              <a:t>回のうち３回は成立，１回が不成立</a:t>
            </a:r>
            <a:endParaRPr lang="en-US" altLang="ja-JP" dirty="0"/>
          </a:p>
          <a:p>
            <a:pPr lvl="1"/>
            <a:r>
              <a:rPr lang="ja-JP" altLang="en-US" dirty="0"/>
              <a:t>このループの後方分岐が </a:t>
            </a:r>
            <a:r>
              <a:rPr lang="en-US" altLang="ja-JP" dirty="0"/>
              <a:t>0x804000 </a:t>
            </a:r>
            <a:r>
              <a:rPr lang="ja-JP" altLang="en-US" dirty="0"/>
              <a:t>にあったとする</a:t>
            </a:r>
            <a:endParaRPr lang="en-US" altLang="ja-JP" dirty="0"/>
          </a:p>
        </p:txBody>
      </p:sp>
      <p:sp>
        <p:nvSpPr>
          <p:cNvPr id="43" name="正方形/長方形 42"/>
          <p:cNvSpPr/>
          <p:nvPr/>
        </p:nvSpPr>
        <p:spPr>
          <a:xfrm>
            <a:off x="611956" y="2348988"/>
            <a:ext cx="8010089"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４回まわるループ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0x803ff8: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0x803ffc: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0x804000:</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4,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4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44" name="正方形/長方形 43"/>
          <p:cNvSpPr/>
          <p:nvPr/>
        </p:nvSpPr>
        <p:spPr>
          <a:xfrm>
            <a:off x="611956" y="1178975"/>
            <a:ext cx="3960044" cy="757130"/>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for</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 0;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&lt; 4; </a:t>
            </a:r>
            <a:r>
              <a:rPr lang="en-US" altLang="ja-JP" dirty="0" err="1">
                <a:solidFill>
                  <a:schemeClr val="tx1">
                    <a:lumMod val="75000"/>
                    <a:lumOff val="25000"/>
                  </a:schemeClr>
                </a:solidFill>
                <a:latin typeface="Consolas" panose="020B0609020204030204" pitchFamily="49" charset="0"/>
              </a:rPr>
              <a:t>i</a:t>
            </a: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p:txBody>
      </p:sp>
    </p:spTree>
    <p:extLst>
      <p:ext uri="{BB962C8B-B14F-4D97-AF65-F5344CB8AC3E}">
        <p14:creationId xmlns:p14="http://schemas.microsoft.com/office/powerpoint/2010/main" val="44340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ローカル履歴予測器の動作例（２）</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1110=0xE</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0x4000E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1110</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0x4000E</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228605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1101=0xD</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0x4000D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11 </a:t>
            </a:r>
            <a:r>
              <a:rPr lang="ja-JP" altLang="en-US" dirty="0" err="1"/>
              <a:t>なので</a:t>
            </a:r>
            <a:r>
              <a:rPr lang="ja-JP" altLang="en-US" dirty="0"/>
              <a:t>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a:t>
            </a:r>
            <a:r>
              <a:rPr lang="ja-JP" altLang="en-US" b="1" dirty="0">
                <a:solidFill>
                  <a:schemeClr val="accent5"/>
                </a:solidFill>
                <a:latin typeface="MeiryoKe_PGothic" pitchFamily="50" charset="-128"/>
                <a:ea typeface="MeiryoKe_PGothic" pitchFamily="50" charset="-128"/>
              </a:rPr>
              <a:t>１</a:t>
            </a: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a:t>
            </a:r>
            <a:endParaRPr lang="ja-JP" altLang="en-US" b="1" dirty="0">
              <a:solidFill>
                <a:schemeClr val="accent5"/>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0x4000D</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3538364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ローカル履歴予測器の動作例（３）</a:t>
            </a:r>
          </a:p>
        </p:txBody>
      </p:sp>
      <p:sp>
        <p:nvSpPr>
          <p:cNvPr id="3" name="テキスト プレースホルダー 2"/>
          <p:cNvSpPr>
            <a:spLocks noGrp="1"/>
          </p:cNvSpPr>
          <p:nvPr>
            <p:ph type="body" sz="quarter" idx="10"/>
          </p:nvPr>
        </p:nvSpPr>
        <p:spPr>
          <a:xfrm>
            <a:off x="30675" y="5139019"/>
            <a:ext cx="8280092" cy="989704"/>
          </a:xfrm>
        </p:spPr>
        <p:txBody>
          <a:bodyPr/>
          <a:lstStyle/>
          <a:p>
            <a:r>
              <a:rPr lang="ja-JP" altLang="en-US" dirty="0"/>
              <a:t>動作：（前ページの</a:t>
            </a:r>
            <a:r>
              <a:rPr lang="en-US" altLang="ja-JP" dirty="0"/>
              <a:t>2</a:t>
            </a:r>
            <a:r>
              <a:rPr lang="ja-JP" altLang="en-US" dirty="0"/>
              <a:t>周後）</a:t>
            </a:r>
            <a:endParaRPr lang="en-US" altLang="ja-JP" dirty="0"/>
          </a:p>
          <a:p>
            <a:pPr marL="817200" lvl="1" indent="-457200">
              <a:buFont typeface="+mj-lt"/>
              <a:buAutoNum type="arabicPeriod"/>
            </a:pPr>
            <a:r>
              <a:rPr lang="en-US" altLang="ja-JP" dirty="0"/>
              <a:t>0x4000 </a:t>
            </a:r>
            <a:r>
              <a:rPr lang="ja-JP" altLang="en-US" dirty="0"/>
              <a:t>でローカル履歴表をアクセス</a:t>
            </a:r>
            <a:endParaRPr lang="en-US" altLang="ja-JP" dirty="0"/>
          </a:p>
          <a:p>
            <a:pPr marL="817200" lvl="1" indent="-457200">
              <a:buFont typeface="+mj-lt"/>
              <a:buAutoNum type="arabicPeriod"/>
            </a:pPr>
            <a:r>
              <a:rPr lang="ja-JP" altLang="en-US" dirty="0"/>
              <a:t>得られた </a:t>
            </a:r>
            <a:r>
              <a:rPr lang="en-US" altLang="ja-JP" dirty="0">
                <a:solidFill>
                  <a:schemeClr val="accent5"/>
                </a:solidFill>
              </a:rPr>
              <a:t>0111=0x7</a:t>
            </a:r>
            <a:r>
              <a:rPr lang="en-US" altLang="ja-JP" dirty="0"/>
              <a:t> </a:t>
            </a:r>
            <a:r>
              <a:rPr lang="ja-JP" altLang="en-US" dirty="0"/>
              <a:t>と </a:t>
            </a:r>
            <a:r>
              <a:rPr lang="en-US" altLang="ja-JP" dirty="0"/>
              <a:t>0x4000 </a:t>
            </a:r>
            <a:r>
              <a:rPr lang="ja-JP" altLang="en-US" dirty="0"/>
              <a:t>を</a:t>
            </a:r>
            <a:br>
              <a:rPr lang="en-US" altLang="ja-JP" dirty="0"/>
            </a:br>
            <a:r>
              <a:rPr lang="ja-JP" altLang="en-US" dirty="0"/>
              <a:t>結合し，</a:t>
            </a:r>
            <a:r>
              <a:rPr lang="en-US" altLang="ja-JP" dirty="0"/>
              <a:t>PHT </a:t>
            </a:r>
            <a:r>
              <a:rPr lang="ja-JP" altLang="en-US" dirty="0"/>
              <a:t>の </a:t>
            </a:r>
            <a:r>
              <a:rPr lang="en-US" altLang="ja-JP" dirty="0"/>
              <a:t>0x40007 </a:t>
            </a:r>
            <a:r>
              <a:rPr lang="ja-JP" altLang="en-US" dirty="0"/>
              <a:t>をアクセス</a:t>
            </a:r>
            <a:endParaRPr lang="en-US" altLang="ja-JP" dirty="0"/>
          </a:p>
          <a:p>
            <a:pPr marL="817200" lvl="1" indent="-457200">
              <a:buFont typeface="+mj-lt"/>
              <a:buAutoNum type="arabicPeriod"/>
            </a:pPr>
            <a:r>
              <a:rPr lang="ja-JP" altLang="en-US" dirty="0"/>
              <a:t>カウンタの中身が </a:t>
            </a:r>
            <a:r>
              <a:rPr lang="en-US" altLang="ja-JP" dirty="0"/>
              <a:t>00 </a:t>
            </a:r>
            <a:r>
              <a:rPr lang="ja-JP" altLang="en-US" dirty="0" err="1"/>
              <a:t>なので</a:t>
            </a:r>
            <a:r>
              <a:rPr lang="ja-JP" altLang="en-US" dirty="0"/>
              <a:t>不成立と予測</a:t>
            </a:r>
            <a:endParaRPr lang="en-US" altLang="ja-JP" dirty="0"/>
          </a:p>
        </p:txBody>
      </p:sp>
      <p:sp>
        <p:nvSpPr>
          <p:cNvPr id="4" name="Rectangle 89"/>
          <p:cNvSpPr>
            <a:spLocks noChangeArrowheads="1"/>
          </p:cNvSpPr>
          <p:nvPr/>
        </p:nvSpPr>
        <p:spPr bwMode="auto">
          <a:xfrm>
            <a:off x="2861981" y="1088974"/>
            <a:ext cx="14398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0x80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5" name="Rectangle 128"/>
          <p:cNvSpPr>
            <a:spLocks noChangeArrowheads="1"/>
          </p:cNvSpPr>
          <p:nvPr/>
        </p:nvSpPr>
        <p:spPr bwMode="auto">
          <a:xfrm>
            <a:off x="2321975" y="1088974"/>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PC</a:t>
            </a:r>
          </a:p>
        </p:txBody>
      </p:sp>
      <p:sp>
        <p:nvSpPr>
          <p:cNvPr id="6" name="Rectangle 13"/>
          <p:cNvSpPr>
            <a:spLocks noChangeArrowheads="1"/>
          </p:cNvSpPr>
          <p:nvPr/>
        </p:nvSpPr>
        <p:spPr bwMode="auto">
          <a:xfrm>
            <a:off x="4301844" y="1088974"/>
            <a:ext cx="720725"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4000</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4031840" y="2168985"/>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5831861" y="2168986"/>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5831861" y="3699003"/>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0111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5830222" y="2167399"/>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5830222" y="252740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5470219" y="216739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5470218" y="252740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5470218"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6010224" y="3877418"/>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4751849" y="43290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ローカル</a:t>
            </a:r>
            <a:endParaRPr lang="en-US" altLang="ja-JP" dirty="0">
              <a:solidFill>
                <a:schemeClr val="tx1">
                  <a:lumMod val="75000"/>
                  <a:lumOff val="25000"/>
                </a:schemeClr>
              </a:solidFill>
              <a:latin typeface="MeiryoKe_PGothic" pitchFamily="50" charset="-128"/>
              <a:ea typeface="MeiryoKe_PGothic" pitchFamily="50" charset="-128"/>
            </a:endParaRPr>
          </a:p>
          <a:p>
            <a:pPr eaLnBrk="0" hangingPunct="0"/>
            <a:r>
              <a:rPr lang="ja-JP" altLang="en-US" dirty="0">
                <a:solidFill>
                  <a:schemeClr val="tx1">
                    <a:lumMod val="75000"/>
                    <a:lumOff val="25000"/>
                  </a:schemeClr>
                </a:solidFill>
                <a:latin typeface="MeiryoKe_PGothic" pitchFamily="50" charset="-128"/>
                <a:ea typeface="MeiryoKe_PGothic" pitchFamily="50" charset="-128"/>
              </a:rPr>
              <a:t>履歴表</a:t>
            </a:r>
            <a:endParaRPr lang="en-US" altLang="ja-JP" dirty="0">
              <a:solidFill>
                <a:schemeClr val="tx1">
                  <a:lumMod val="75000"/>
                  <a:lumOff val="25000"/>
                </a:schemeClr>
              </a:solidFill>
              <a:latin typeface="MeiryoKe_PGothic" pitchFamily="50" charset="-128"/>
              <a:ea typeface="MeiryoKe_PGothic" pitchFamily="50" charset="-128"/>
            </a:endParaRPr>
          </a:p>
        </p:txBody>
      </p:sp>
      <p:cxnSp>
        <p:nvCxnSpPr>
          <p:cNvPr id="18" name="直線コネクタ 17"/>
          <p:cNvCxnSpPr/>
          <p:nvPr/>
        </p:nvCxnSpPr>
        <p:spPr bwMode="auto">
          <a:xfrm>
            <a:off x="4301997" y="1538979"/>
            <a:ext cx="720008"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311833" y="225898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PC </a:t>
            </a:r>
            <a:r>
              <a:rPr lang="ja-JP" altLang="en-US" sz="2000" dirty="0">
                <a:solidFill>
                  <a:schemeClr val="tx1">
                    <a:lumMod val="75000"/>
                    <a:lumOff val="25000"/>
                  </a:schemeClr>
                </a:solidFill>
                <a:latin typeface="Arial Narrow" panose="020B0606020202030204" pitchFamily="34" charset="0"/>
              </a:rPr>
              <a:t>の下位 </a:t>
            </a:r>
            <a:r>
              <a:rPr lang="en-US" altLang="ja-JP" sz="2000" dirty="0">
                <a:solidFill>
                  <a:schemeClr val="tx1">
                    <a:lumMod val="75000"/>
                    <a:lumOff val="25000"/>
                  </a:schemeClr>
                </a:solidFill>
                <a:latin typeface="Arial Narrow" panose="020B0606020202030204" pitchFamily="34" charset="0"/>
              </a:rPr>
              <a:t>16</a:t>
            </a:r>
            <a:r>
              <a:rPr lang="ja-JP" altLang="en-US" sz="2000" dirty="0">
                <a:solidFill>
                  <a:schemeClr val="tx1">
                    <a:lumMod val="75000"/>
                    <a:lumOff val="25000"/>
                  </a:schemeClr>
                </a:solidFill>
                <a:latin typeface="Arial Narrow" panose="020B0606020202030204" pitchFamily="34" charset="0"/>
              </a:rPr>
              <a:t>ビット</a:t>
            </a:r>
          </a:p>
        </p:txBody>
      </p:sp>
      <p:sp>
        <p:nvSpPr>
          <p:cNvPr id="20" name="正方形/長方形 19"/>
          <p:cNvSpPr/>
          <p:nvPr/>
        </p:nvSpPr>
        <p:spPr bwMode="auto">
          <a:xfrm>
            <a:off x="5830222" y="4417424"/>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6010224" y="288740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6190226" y="4777428"/>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4661847" y="1808981"/>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8083525" y="2170573"/>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8081886" y="3248998"/>
            <a:ext cx="720008"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6"/>
                </a:solidFill>
                <a:latin typeface="MeiryoKe_PGothic" pitchFamily="50" charset="-128"/>
                <a:ea typeface="MeiryoKe_PGothic" pitchFamily="50" charset="-128"/>
              </a:rPr>
              <a:t>00</a:t>
            </a:r>
            <a:endParaRPr lang="ja-JP" altLang="en-US" b="1" dirty="0">
              <a:solidFill>
                <a:schemeClr val="accent6"/>
              </a:solidFill>
              <a:latin typeface="MeiryoKe_PGothic" pitchFamily="50" charset="-128"/>
              <a:ea typeface="MeiryoKe_PGothic" pitchFamily="50" charset="-128"/>
            </a:endParaRPr>
          </a:p>
        </p:txBody>
      </p:sp>
      <p:sp>
        <p:nvSpPr>
          <p:cNvPr id="29" name="正方形/長方形 28"/>
          <p:cNvSpPr/>
          <p:nvPr/>
        </p:nvSpPr>
        <p:spPr bwMode="auto">
          <a:xfrm>
            <a:off x="8081886" y="216898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8081886" y="2528990"/>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7721883" y="2168986"/>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7721882" y="252899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7721882"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8261888"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8081886" y="441901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8261888" y="279899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6641870" y="5139018"/>
            <a:ext cx="810008"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6011863" y="5229020"/>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40" name="Freeform 10"/>
          <p:cNvSpPr>
            <a:spLocks/>
          </p:cNvSpPr>
          <p:nvPr/>
        </p:nvSpPr>
        <p:spPr bwMode="auto">
          <a:xfrm rot="5400000">
            <a:off x="6551868" y="4509015"/>
            <a:ext cx="2520029" cy="54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8081886"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eiryoKe_PGothic" pitchFamily="50" charset="-128"/>
                <a:ea typeface="MeiryoKe_PGothic" pitchFamily="50" charset="-128"/>
              </a:rPr>
              <a:t>PHT</a:t>
            </a:r>
          </a:p>
        </p:txBody>
      </p:sp>
      <p:sp>
        <p:nvSpPr>
          <p:cNvPr id="42" name="Rectangle 133"/>
          <p:cNvSpPr>
            <a:spLocks noChangeArrowheads="1"/>
          </p:cNvSpPr>
          <p:nvPr/>
        </p:nvSpPr>
        <p:spPr bwMode="auto">
          <a:xfrm>
            <a:off x="5651859" y="531902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eiryoKe_PGothic" pitchFamily="50" charset="-128"/>
                <a:ea typeface="MeiryoKe_PGothic" pitchFamily="50" charset="-128"/>
              </a:rPr>
              <a:t>連結</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39" name="正方形/長方形 38"/>
          <p:cNvSpPr/>
          <p:nvPr/>
        </p:nvSpPr>
        <p:spPr bwMode="auto">
          <a:xfrm>
            <a:off x="7361878"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b="1" dirty="0">
                <a:solidFill>
                  <a:schemeClr val="accent5"/>
                </a:solidFill>
                <a:latin typeface="Arial Narrow" panose="020B0606020202030204" pitchFamily="34" charset="0"/>
              </a:rPr>
              <a:t>0x40007</a:t>
            </a:r>
            <a:endParaRPr lang="ja-JP" altLang="en-US"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94042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ローカル履歴予測器のメリット</a:t>
            </a:r>
          </a:p>
        </p:txBody>
      </p:sp>
      <p:sp>
        <p:nvSpPr>
          <p:cNvPr id="3" name="テキスト プレースホルダー 2"/>
          <p:cNvSpPr>
            <a:spLocks noGrp="1"/>
          </p:cNvSpPr>
          <p:nvPr>
            <p:ph type="body" sz="quarter" idx="10"/>
          </p:nvPr>
        </p:nvSpPr>
        <p:spPr/>
        <p:txBody>
          <a:bodyPr/>
          <a:lstStyle/>
          <a:p>
            <a:r>
              <a:rPr kumimoji="1" lang="ja-JP" altLang="en-US" dirty="0"/>
              <a:t>特定の </a:t>
            </a:r>
            <a:r>
              <a:rPr kumimoji="1" lang="en-US" altLang="ja-JP" dirty="0"/>
              <a:t>PC </a:t>
            </a:r>
            <a:r>
              <a:rPr kumimoji="1" lang="ja-JP" altLang="en-US" dirty="0"/>
              <a:t>の分岐方向にパターンがある場合，有効に働く</a:t>
            </a:r>
            <a:endParaRPr kumimoji="1" lang="en-US" altLang="ja-JP" dirty="0"/>
          </a:p>
          <a:p>
            <a:r>
              <a:rPr kumimoji="1" lang="ja-JP" altLang="en-US" dirty="0"/>
              <a:t>たとえば，</a:t>
            </a:r>
            <a:endParaRPr kumimoji="1" lang="en-US" altLang="ja-JP" dirty="0"/>
          </a:p>
          <a:p>
            <a:pPr lvl="1"/>
            <a:r>
              <a:rPr kumimoji="1" lang="ja-JP" altLang="en-US" dirty="0"/>
              <a:t>成立と不成立を交互に繰り返す</a:t>
            </a:r>
            <a:endParaRPr kumimoji="1" lang="en-US" altLang="ja-JP" dirty="0"/>
          </a:p>
          <a:p>
            <a:pPr lvl="1"/>
            <a:r>
              <a:rPr lang="ja-JP" altLang="en-US" dirty="0"/>
              <a:t>短い </a:t>
            </a:r>
            <a:r>
              <a:rPr lang="en-US" altLang="ja-JP" dirty="0"/>
              <a:t>for </a:t>
            </a:r>
            <a:r>
              <a:rPr lang="ja-JP" altLang="en-US" dirty="0"/>
              <a:t>ループ</a:t>
            </a:r>
            <a:endParaRPr kumimoji="1" lang="ja-JP" altLang="en-US" dirty="0"/>
          </a:p>
        </p:txBody>
      </p:sp>
    </p:spTree>
    <p:extLst>
      <p:ext uri="{BB962C8B-B14F-4D97-AF65-F5344CB8AC3E}">
        <p14:creationId xmlns:p14="http://schemas.microsoft.com/office/powerpoint/2010/main" val="305278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履歴を用いた予測器</a:t>
            </a:r>
          </a:p>
        </p:txBody>
      </p:sp>
      <p:sp>
        <p:nvSpPr>
          <p:cNvPr id="3" name="テキスト プレースホルダー 2"/>
          <p:cNvSpPr>
            <a:spLocks noGrp="1"/>
          </p:cNvSpPr>
          <p:nvPr>
            <p:ph type="body" sz="quarter" idx="10"/>
          </p:nvPr>
        </p:nvSpPr>
        <p:spPr/>
        <p:txBody>
          <a:bodyPr/>
          <a:lstStyle/>
          <a:p>
            <a:r>
              <a:rPr kumimoji="1" lang="ja-JP" altLang="en-US" dirty="0"/>
              <a:t>この履歴の保持方法</a:t>
            </a:r>
            <a:r>
              <a:rPr kumimoji="1" lang="en-US" altLang="ja-JP" dirty="0"/>
              <a:t>/</a:t>
            </a:r>
            <a:r>
              <a:rPr kumimoji="1" lang="ja-JP" altLang="en-US" dirty="0"/>
              <a:t>作り方の違いで，いくつかの方法がある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ローカル履歴予測器</a:t>
            </a:r>
            <a:endParaRPr kumimoji="1" lang="en-US" altLang="ja-JP" dirty="0"/>
          </a:p>
          <a:p>
            <a:pPr lvl="2"/>
            <a:r>
              <a:rPr lang="en-US" altLang="ja-JP" dirty="0"/>
              <a:t>PC </a:t>
            </a:r>
            <a:r>
              <a:rPr lang="ja-JP" altLang="en-US" dirty="0"/>
              <a:t>ごとに履歴を保持</a:t>
            </a:r>
            <a:endParaRPr lang="en-US" altLang="ja-JP" dirty="0"/>
          </a:p>
          <a:p>
            <a:pPr lvl="2"/>
            <a:endParaRPr lang="en-US" altLang="ja-JP" dirty="0"/>
          </a:p>
          <a:p>
            <a:pPr marL="817200" lvl="1" indent="-457200">
              <a:buFont typeface="+mj-lt"/>
              <a:buAutoNum type="arabicPeriod"/>
            </a:pPr>
            <a:r>
              <a:rPr lang="ja-JP" altLang="en-US" dirty="0">
                <a:solidFill>
                  <a:schemeClr val="accent5"/>
                </a:solidFill>
              </a:rPr>
              <a:t>グローバル履歴予測器</a:t>
            </a:r>
            <a:endParaRPr lang="en-US" altLang="ja-JP" dirty="0">
              <a:solidFill>
                <a:schemeClr val="accent5"/>
              </a:solidFill>
            </a:endParaRPr>
          </a:p>
          <a:p>
            <a:pPr lvl="2"/>
            <a:r>
              <a:rPr lang="en-US" altLang="ja-JP" dirty="0"/>
              <a:t>PC </a:t>
            </a:r>
            <a:r>
              <a:rPr lang="ja-JP" altLang="en-US" dirty="0"/>
              <a:t>を区別せず履歴を保持</a:t>
            </a:r>
            <a:endParaRPr lang="en-US" altLang="ja-JP" dirty="0"/>
          </a:p>
        </p:txBody>
      </p:sp>
    </p:spTree>
    <p:extLst>
      <p:ext uri="{BB962C8B-B14F-4D97-AF65-F5344CB8AC3E}">
        <p14:creationId xmlns:p14="http://schemas.microsoft.com/office/powerpoint/2010/main" val="392150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質問ですが、</a:t>
            </a:r>
            <a:r>
              <a:rPr lang="en-US" altLang="ja-JP" dirty="0"/>
              <a:t>BTB</a:t>
            </a:r>
            <a:r>
              <a:rPr lang="ja-JP" altLang="en-US" dirty="0"/>
              <a:t>は更新されるものなのでしょうか？更新も高速で行われるのでしょうか？</a:t>
            </a:r>
            <a:r>
              <a:rPr lang="en-US" altLang="ja-JP" dirty="0"/>
              <a:t>"</a:t>
            </a:r>
          </a:p>
          <a:p>
            <a:r>
              <a:rPr lang="ja-JP" altLang="en-US" dirty="0"/>
              <a:t>本題とは逸れるのですが、ある処理を実行するのにかかった</a:t>
            </a:r>
            <a:r>
              <a:rPr lang="en-US" altLang="ja-JP" dirty="0"/>
              <a:t>CPU cycle</a:t>
            </a:r>
            <a:r>
              <a:rPr lang="ja-JP" altLang="en-US" dirty="0"/>
              <a:t>数を正確に計測したいということがよくあります。いまのところは</a:t>
            </a:r>
            <a:r>
              <a:rPr lang="en-US" altLang="ja-JP" dirty="0"/>
              <a:t>RDTSC</a:t>
            </a:r>
            <a:r>
              <a:rPr lang="ja-JP" altLang="en-US" dirty="0"/>
              <a:t>命令を使う方法が一番精度が良い気がするのですが、何か他にできる工夫はありますか？</a:t>
            </a:r>
          </a:p>
          <a:p>
            <a:endParaRPr kumimoji="1" lang="ja-JP" altLang="en-US" dirty="0"/>
          </a:p>
        </p:txBody>
      </p:sp>
    </p:spTree>
    <p:extLst>
      <p:ext uri="{BB962C8B-B14F-4D97-AF65-F5344CB8AC3E}">
        <p14:creationId xmlns:p14="http://schemas.microsoft.com/office/powerpoint/2010/main" val="26740673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グローバル履歴予測器のモチベーション</a:t>
            </a:r>
          </a:p>
        </p:txBody>
      </p:sp>
      <p:sp>
        <p:nvSpPr>
          <p:cNvPr id="3" name="テキスト プレースホルダー 2"/>
          <p:cNvSpPr>
            <a:spLocks noGrp="1"/>
          </p:cNvSpPr>
          <p:nvPr>
            <p:ph type="body" sz="quarter" idx="10"/>
          </p:nvPr>
        </p:nvSpPr>
        <p:spPr>
          <a:xfrm>
            <a:off x="431954" y="4059007"/>
            <a:ext cx="8280092" cy="1709712"/>
          </a:xfrm>
        </p:spPr>
        <p:txBody>
          <a:bodyPr/>
          <a:lstStyle/>
          <a:p>
            <a:r>
              <a:rPr kumimoji="1" lang="ja-JP" altLang="en-US" dirty="0"/>
              <a:t>複数の分岐間に相関があることが結構多い</a:t>
            </a:r>
            <a:endParaRPr kumimoji="1" lang="en-US" altLang="ja-JP" dirty="0"/>
          </a:p>
          <a:p>
            <a:pPr lvl="1"/>
            <a:r>
              <a:rPr kumimoji="1" lang="ja-JP" altLang="en-US" dirty="0"/>
              <a:t>ある分岐が成立したら，その後ろにある別の分岐は不成立</a:t>
            </a:r>
            <a:r>
              <a:rPr kumimoji="1" lang="en-US" altLang="ja-JP" dirty="0"/>
              <a:t>… </a:t>
            </a:r>
            <a:r>
              <a:rPr kumimoji="1" lang="ja-JP" altLang="en-US" dirty="0"/>
              <a:t>など</a:t>
            </a:r>
            <a:endParaRPr kumimoji="1" lang="en-US" altLang="ja-JP" dirty="0"/>
          </a:p>
          <a:p>
            <a:r>
              <a:rPr kumimoji="1" lang="ja-JP" altLang="en-US" dirty="0"/>
              <a:t>こう言う相関を拾いたい</a:t>
            </a:r>
          </a:p>
        </p:txBody>
      </p:sp>
      <p:sp>
        <p:nvSpPr>
          <p:cNvPr id="4" name="正方形/長方形 3"/>
          <p:cNvSpPr/>
          <p:nvPr/>
        </p:nvSpPr>
        <p:spPr>
          <a:xfrm>
            <a:off x="2051972" y="1538979"/>
            <a:ext cx="6210069" cy="2529923"/>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a:t>
            </a: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上の </a:t>
            </a:r>
            <a:r>
              <a:rPr lang="en-US" altLang="ja-JP" dirty="0">
                <a:solidFill>
                  <a:schemeClr val="accent3">
                    <a:lumMod val="75000"/>
                  </a:schemeClr>
                </a:solidFill>
                <a:latin typeface="Consolas" panose="020B0609020204030204" pitchFamily="49" charset="0"/>
              </a:rPr>
              <a:t>if </a:t>
            </a:r>
            <a:r>
              <a:rPr lang="ja-JP" altLang="en-US" dirty="0">
                <a:solidFill>
                  <a:schemeClr val="accent3">
                    <a:lumMod val="75000"/>
                  </a:schemeClr>
                </a:solidFill>
                <a:latin typeface="Consolas" panose="020B0609020204030204" pitchFamily="49" charset="0"/>
              </a:rPr>
              <a:t>と必ず反対になる</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tx1">
                    <a:lumMod val="75000"/>
                    <a:lumOff val="25000"/>
                  </a:schemeClr>
                </a:solidFill>
                <a:latin typeface="Consolas" panose="020B0609020204030204" pitchFamily="49" charset="0"/>
              </a:rPr>
              <a:t>    ...</a:t>
            </a:r>
          </a:p>
          <a:p>
            <a:pPr>
              <a:lnSpc>
                <a:spcPct val="80000"/>
              </a:lnSpc>
            </a:pPr>
            <a:r>
              <a:rPr lang="en-US" altLang="ja-JP" dirty="0">
                <a:solidFill>
                  <a:schemeClr val="tx1">
                    <a:lumMod val="75000"/>
                    <a:lumOff val="25000"/>
                  </a:schemeClr>
                </a:solidFill>
                <a:latin typeface="Consolas" panose="020B0609020204030204" pitchFamily="49" charset="0"/>
              </a:rPr>
              <a:t>}</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07137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ea typeface="+mn-ea"/>
              </a:rPr>
              <a:t>グローバル履歴予測器のイメージ</a:t>
            </a:r>
            <a:endParaRPr kumimoji="1" lang="ja-JP" altLang="en-US" dirty="0">
              <a:latin typeface="+mn-ea"/>
              <a:ea typeface="+mn-ea"/>
            </a:endParaRPr>
          </a:p>
        </p:txBody>
      </p:sp>
      <p:sp>
        <p:nvSpPr>
          <p:cNvPr id="3" name="テキスト プレースホルダー 2"/>
          <p:cNvSpPr>
            <a:spLocks noGrp="1"/>
          </p:cNvSpPr>
          <p:nvPr>
            <p:ph type="body" sz="quarter" idx="10"/>
          </p:nvPr>
        </p:nvSpPr>
        <p:spPr>
          <a:xfrm>
            <a:off x="161951" y="6039029"/>
            <a:ext cx="8640096" cy="719701"/>
          </a:xfrm>
        </p:spPr>
        <p:txBody>
          <a:bodyPr/>
          <a:lstStyle/>
          <a:p>
            <a:r>
              <a:rPr kumimoji="1" lang="ja-JP" altLang="en-US" dirty="0">
                <a:latin typeface="+mn-ea"/>
                <a:ea typeface="+mn-ea"/>
              </a:rPr>
              <a:t>「こういうパスを通ってきたときは，成立 </a:t>
            </a:r>
            <a:r>
              <a:rPr kumimoji="1" lang="en-US" altLang="ja-JP" dirty="0">
                <a:latin typeface="+mn-ea"/>
                <a:ea typeface="+mn-ea"/>
              </a:rPr>
              <a:t>or </a:t>
            </a:r>
            <a:r>
              <a:rPr kumimoji="1" lang="ja-JP" altLang="en-US" dirty="0">
                <a:latin typeface="+mn-ea"/>
                <a:ea typeface="+mn-ea"/>
              </a:rPr>
              <a:t>不成立になりやすい」を</a:t>
            </a:r>
            <a:br>
              <a:rPr kumimoji="1" lang="en-US" altLang="ja-JP" dirty="0">
                <a:latin typeface="+mn-ea"/>
                <a:ea typeface="+mn-ea"/>
              </a:rPr>
            </a:br>
            <a:r>
              <a:rPr kumimoji="1" lang="ja-JP" altLang="en-US" dirty="0">
                <a:latin typeface="+mn-ea"/>
                <a:ea typeface="+mn-ea"/>
              </a:rPr>
              <a:t>　うまく予測したい</a:t>
            </a:r>
          </a:p>
        </p:txBody>
      </p:sp>
      <p:sp>
        <p:nvSpPr>
          <p:cNvPr id="5" name="円/楕円 4"/>
          <p:cNvSpPr/>
          <p:nvPr/>
        </p:nvSpPr>
        <p:spPr bwMode="auto">
          <a:xfrm>
            <a:off x="439199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7" name="直線矢印コネクタ 6"/>
          <p:cNvCxnSpPr>
            <a:stCxn id="5" idx="5"/>
          </p:cNvCxnSpPr>
          <p:nvPr/>
        </p:nvCxnSpPr>
        <p:spPr bwMode="auto">
          <a:xfrm>
            <a:off x="492974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 name="直線矢印コネクタ 7"/>
          <p:cNvCxnSpPr>
            <a:stCxn id="5" idx="3"/>
          </p:cNvCxnSpPr>
          <p:nvPr/>
        </p:nvCxnSpPr>
        <p:spPr bwMode="auto">
          <a:xfrm flipH="1">
            <a:off x="4211996" y="192308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3" name="円/楕円 12"/>
          <p:cNvSpPr/>
          <p:nvPr/>
        </p:nvSpPr>
        <p:spPr bwMode="auto">
          <a:xfrm>
            <a:off x="2591978" y="153897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14" name="直線矢印コネクタ 13"/>
          <p:cNvCxnSpPr>
            <a:stCxn id="13" idx="5"/>
          </p:cNvCxnSpPr>
          <p:nvPr/>
        </p:nvCxnSpPr>
        <p:spPr bwMode="auto">
          <a:xfrm>
            <a:off x="3129723" y="1923082"/>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15" name="直線矢印コネクタ 14"/>
          <p:cNvCxnSpPr>
            <a:stCxn id="13" idx="3"/>
          </p:cNvCxnSpPr>
          <p:nvPr/>
        </p:nvCxnSpPr>
        <p:spPr bwMode="auto">
          <a:xfrm flipH="1">
            <a:off x="223197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18" name="円/楕円 17"/>
          <p:cNvSpPr/>
          <p:nvPr/>
        </p:nvSpPr>
        <p:spPr bwMode="auto">
          <a:xfrm>
            <a:off x="6192018" y="153897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19" name="直線矢印コネクタ 18"/>
          <p:cNvCxnSpPr>
            <a:stCxn id="18" idx="5"/>
          </p:cNvCxnSpPr>
          <p:nvPr/>
        </p:nvCxnSpPr>
        <p:spPr bwMode="auto">
          <a:xfrm>
            <a:off x="6729763"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直線矢印コネクタ 19"/>
          <p:cNvCxnSpPr>
            <a:stCxn id="18" idx="3"/>
          </p:cNvCxnSpPr>
          <p:nvPr/>
        </p:nvCxnSpPr>
        <p:spPr bwMode="auto">
          <a:xfrm flipH="1">
            <a:off x="5832014" y="192308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24" name="円/楕円 23"/>
          <p:cNvSpPr/>
          <p:nvPr/>
        </p:nvSpPr>
        <p:spPr bwMode="auto">
          <a:xfrm>
            <a:off x="3491988" y="207898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25" name="直線矢印コネクタ 24"/>
          <p:cNvCxnSpPr>
            <a:stCxn id="24" idx="5"/>
          </p:cNvCxnSpPr>
          <p:nvPr/>
        </p:nvCxnSpPr>
        <p:spPr bwMode="auto">
          <a:xfrm>
            <a:off x="4029733" y="2463088"/>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26" name="直線矢印コネクタ 25"/>
          <p:cNvCxnSpPr>
            <a:stCxn id="24" idx="3"/>
          </p:cNvCxnSpPr>
          <p:nvPr/>
        </p:nvCxnSpPr>
        <p:spPr bwMode="auto">
          <a:xfrm flipH="1">
            <a:off x="313198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1" name="円/楕円 30"/>
          <p:cNvSpPr/>
          <p:nvPr/>
        </p:nvSpPr>
        <p:spPr bwMode="auto">
          <a:xfrm>
            <a:off x="5292008" y="207898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32" name="直線矢印コネクタ 31"/>
          <p:cNvCxnSpPr>
            <a:stCxn id="31" idx="5"/>
          </p:cNvCxnSpPr>
          <p:nvPr/>
        </p:nvCxnSpPr>
        <p:spPr bwMode="auto">
          <a:xfrm>
            <a:off x="5829753"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31" idx="3"/>
          </p:cNvCxnSpPr>
          <p:nvPr/>
        </p:nvCxnSpPr>
        <p:spPr bwMode="auto">
          <a:xfrm flipH="1">
            <a:off x="4932004" y="246308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39" name="円/楕円 38"/>
          <p:cNvSpPr/>
          <p:nvPr/>
        </p:nvSpPr>
        <p:spPr bwMode="auto">
          <a:xfrm>
            <a:off x="4391998" y="261899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40" name="直線矢印コネクタ 39"/>
          <p:cNvCxnSpPr>
            <a:stCxn id="39" idx="5"/>
          </p:cNvCxnSpPr>
          <p:nvPr/>
        </p:nvCxnSpPr>
        <p:spPr bwMode="auto">
          <a:xfrm>
            <a:off x="4929743" y="300309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p:cNvCxnSpPr>
            <a:stCxn id="39" idx="3"/>
          </p:cNvCxnSpPr>
          <p:nvPr/>
        </p:nvCxnSpPr>
        <p:spPr bwMode="auto">
          <a:xfrm flipH="1">
            <a:off x="4031994" y="300309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sp>
        <p:nvSpPr>
          <p:cNvPr id="45" name="円/楕円 44"/>
          <p:cNvSpPr/>
          <p:nvPr/>
        </p:nvSpPr>
        <p:spPr bwMode="auto">
          <a:xfrm>
            <a:off x="349424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46" name="直線矢印コネクタ 45"/>
          <p:cNvCxnSpPr>
            <a:stCxn id="45" idx="5"/>
          </p:cNvCxnSpPr>
          <p:nvPr/>
        </p:nvCxnSpPr>
        <p:spPr bwMode="auto">
          <a:xfrm>
            <a:off x="4031994"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直線矢印コネクタ 46"/>
          <p:cNvCxnSpPr>
            <a:stCxn id="45" idx="3"/>
          </p:cNvCxnSpPr>
          <p:nvPr/>
        </p:nvCxnSpPr>
        <p:spPr bwMode="auto">
          <a:xfrm flipH="1">
            <a:off x="3401987" y="135897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48" name="円/楕円 47"/>
          <p:cNvSpPr/>
          <p:nvPr/>
        </p:nvSpPr>
        <p:spPr bwMode="auto">
          <a:xfrm>
            <a:off x="1694229" y="97487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A</a:t>
            </a:r>
            <a:endParaRPr kumimoji="1" lang="en-US" altLang="ja-JP" dirty="0">
              <a:solidFill>
                <a:schemeClr val="tx1">
                  <a:lumMod val="75000"/>
                  <a:lumOff val="25000"/>
                </a:schemeClr>
              </a:solidFill>
              <a:latin typeface="+mn-ea"/>
            </a:endParaRPr>
          </a:p>
        </p:txBody>
      </p:sp>
      <p:cxnSp>
        <p:nvCxnSpPr>
          <p:cNvPr id="49" name="直線矢印コネクタ 48"/>
          <p:cNvCxnSpPr>
            <a:stCxn id="48" idx="5"/>
          </p:cNvCxnSpPr>
          <p:nvPr/>
        </p:nvCxnSpPr>
        <p:spPr bwMode="auto">
          <a:xfrm>
            <a:off x="2231974" y="1358977"/>
            <a:ext cx="452266" cy="245904"/>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50" name="直線矢印コネクタ 49"/>
          <p:cNvCxnSpPr>
            <a:stCxn id="48" idx="3"/>
          </p:cNvCxnSpPr>
          <p:nvPr/>
        </p:nvCxnSpPr>
        <p:spPr bwMode="auto">
          <a:xfrm flipH="1">
            <a:off x="133422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51" name="Rectangle 133"/>
          <p:cNvSpPr>
            <a:spLocks noChangeArrowheads="1"/>
          </p:cNvSpPr>
          <p:nvPr/>
        </p:nvSpPr>
        <p:spPr bwMode="auto">
          <a:xfrm>
            <a:off x="1331964"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52" name="Rectangle 133"/>
          <p:cNvSpPr>
            <a:spLocks noChangeArrowheads="1"/>
          </p:cNvSpPr>
          <p:nvPr/>
        </p:nvSpPr>
        <p:spPr bwMode="auto">
          <a:xfrm>
            <a:off x="2324236" y="115487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53" name="円/楕円 52"/>
          <p:cNvSpPr/>
          <p:nvPr/>
        </p:nvSpPr>
        <p:spPr bwMode="auto">
          <a:xfrm>
            <a:off x="5294269" y="97487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54" name="直線矢印コネクタ 53"/>
          <p:cNvCxnSpPr>
            <a:stCxn id="53" idx="5"/>
          </p:cNvCxnSpPr>
          <p:nvPr/>
        </p:nvCxnSpPr>
        <p:spPr bwMode="auto">
          <a:xfrm>
            <a:off x="5832014" y="135897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5" name="直線矢印コネクタ 54"/>
          <p:cNvCxnSpPr>
            <a:stCxn id="53" idx="3"/>
          </p:cNvCxnSpPr>
          <p:nvPr/>
        </p:nvCxnSpPr>
        <p:spPr bwMode="auto">
          <a:xfrm flipH="1">
            <a:off x="4934265" y="135897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8" name="直線矢印コネクタ 57"/>
          <p:cNvCxnSpPr/>
          <p:nvPr/>
        </p:nvCxnSpPr>
        <p:spPr bwMode="auto">
          <a:xfrm flipH="1">
            <a:off x="6642023" y="135897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60" name="Rectangle 133"/>
          <p:cNvSpPr>
            <a:spLocks noChangeArrowheads="1"/>
          </p:cNvSpPr>
          <p:nvPr/>
        </p:nvSpPr>
        <p:spPr bwMode="auto">
          <a:xfrm>
            <a:off x="2229713" y="17430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1" name="Rectangle 133"/>
          <p:cNvSpPr>
            <a:spLocks noChangeArrowheads="1"/>
          </p:cNvSpPr>
          <p:nvPr/>
        </p:nvSpPr>
        <p:spPr bwMode="auto">
          <a:xfrm>
            <a:off x="322198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2" name="Rectangle 133"/>
          <p:cNvSpPr>
            <a:spLocks noChangeArrowheads="1"/>
          </p:cNvSpPr>
          <p:nvPr/>
        </p:nvSpPr>
        <p:spPr bwMode="auto">
          <a:xfrm>
            <a:off x="3129723"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3" name="Rectangle 133"/>
          <p:cNvSpPr>
            <a:spLocks noChangeArrowheads="1"/>
          </p:cNvSpPr>
          <p:nvPr/>
        </p:nvSpPr>
        <p:spPr bwMode="auto">
          <a:xfrm>
            <a:off x="4121995"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4" name="Rectangle 133"/>
          <p:cNvSpPr>
            <a:spLocks noChangeArrowheads="1"/>
          </p:cNvSpPr>
          <p:nvPr/>
        </p:nvSpPr>
        <p:spPr bwMode="auto">
          <a:xfrm>
            <a:off x="5019744" y="228308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5" name="Rectangle 133"/>
          <p:cNvSpPr>
            <a:spLocks noChangeArrowheads="1"/>
          </p:cNvSpPr>
          <p:nvPr/>
        </p:nvSpPr>
        <p:spPr bwMode="auto">
          <a:xfrm>
            <a:off x="6012016" y="225898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6" name="Rectangle 133"/>
          <p:cNvSpPr>
            <a:spLocks noChangeArrowheads="1"/>
          </p:cNvSpPr>
          <p:nvPr/>
        </p:nvSpPr>
        <p:spPr bwMode="auto">
          <a:xfrm>
            <a:off x="5022005" y="117897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67" name="Rectangle 133"/>
          <p:cNvSpPr>
            <a:spLocks noChangeArrowheads="1"/>
          </p:cNvSpPr>
          <p:nvPr/>
        </p:nvSpPr>
        <p:spPr bwMode="auto">
          <a:xfrm>
            <a:off x="5022005" y="171898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68" name="円/楕円 67"/>
          <p:cNvSpPr/>
          <p:nvPr/>
        </p:nvSpPr>
        <p:spPr bwMode="auto">
          <a:xfrm>
            <a:off x="4481999" y="4239009"/>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E</a:t>
            </a:r>
            <a:endParaRPr kumimoji="1" lang="ja-JP" altLang="en-US" dirty="0">
              <a:solidFill>
                <a:schemeClr val="tx1">
                  <a:lumMod val="75000"/>
                  <a:lumOff val="25000"/>
                </a:schemeClr>
              </a:solidFill>
              <a:latin typeface="+mn-ea"/>
            </a:endParaRPr>
          </a:p>
        </p:txBody>
      </p:sp>
      <p:cxnSp>
        <p:nvCxnSpPr>
          <p:cNvPr id="69" name="直線矢印コネクタ 68"/>
          <p:cNvCxnSpPr>
            <a:stCxn id="68" idx="5"/>
          </p:cNvCxnSpPr>
          <p:nvPr/>
        </p:nvCxnSpPr>
        <p:spPr bwMode="auto">
          <a:xfrm>
            <a:off x="5019744" y="4623112"/>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68" idx="3"/>
          </p:cNvCxnSpPr>
          <p:nvPr/>
        </p:nvCxnSpPr>
        <p:spPr bwMode="auto">
          <a:xfrm flipH="1">
            <a:off x="4301997" y="4623112"/>
            <a:ext cx="272264" cy="155903"/>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1" name="円/楕円 70"/>
          <p:cNvSpPr/>
          <p:nvPr/>
        </p:nvSpPr>
        <p:spPr bwMode="auto">
          <a:xfrm>
            <a:off x="268197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D</a:t>
            </a:r>
            <a:endParaRPr kumimoji="1" lang="ja-JP" altLang="en-US" dirty="0">
              <a:solidFill>
                <a:schemeClr val="tx1">
                  <a:lumMod val="75000"/>
                  <a:lumOff val="25000"/>
                </a:schemeClr>
              </a:solidFill>
              <a:latin typeface="+mn-ea"/>
            </a:endParaRPr>
          </a:p>
        </p:txBody>
      </p:sp>
      <p:cxnSp>
        <p:nvCxnSpPr>
          <p:cNvPr id="72" name="直線矢印コネクタ 71"/>
          <p:cNvCxnSpPr>
            <a:stCxn id="71" idx="5"/>
          </p:cNvCxnSpPr>
          <p:nvPr/>
        </p:nvCxnSpPr>
        <p:spPr bwMode="auto">
          <a:xfrm>
            <a:off x="3219724" y="4623112"/>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3" name="直線矢印コネクタ 72"/>
          <p:cNvCxnSpPr>
            <a:stCxn id="71" idx="3"/>
          </p:cNvCxnSpPr>
          <p:nvPr/>
        </p:nvCxnSpPr>
        <p:spPr bwMode="auto">
          <a:xfrm flipH="1">
            <a:off x="232197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4" name="円/楕円 73"/>
          <p:cNvSpPr/>
          <p:nvPr/>
        </p:nvSpPr>
        <p:spPr bwMode="auto">
          <a:xfrm>
            <a:off x="6282019" y="4239009"/>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F</a:t>
            </a:r>
            <a:endParaRPr kumimoji="1" lang="ja-JP" altLang="en-US" dirty="0">
              <a:solidFill>
                <a:schemeClr val="tx1">
                  <a:lumMod val="75000"/>
                  <a:lumOff val="25000"/>
                </a:schemeClr>
              </a:solidFill>
              <a:latin typeface="+mn-ea"/>
            </a:endParaRPr>
          </a:p>
        </p:txBody>
      </p:sp>
      <p:cxnSp>
        <p:nvCxnSpPr>
          <p:cNvPr id="75" name="直線矢印コネクタ 74"/>
          <p:cNvCxnSpPr>
            <a:stCxn id="74" idx="5"/>
          </p:cNvCxnSpPr>
          <p:nvPr/>
        </p:nvCxnSpPr>
        <p:spPr bwMode="auto">
          <a:xfrm>
            <a:off x="6819764"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76" name="直線矢印コネクタ 75"/>
          <p:cNvCxnSpPr>
            <a:stCxn id="74" idx="3"/>
          </p:cNvCxnSpPr>
          <p:nvPr/>
        </p:nvCxnSpPr>
        <p:spPr bwMode="auto">
          <a:xfrm flipH="1">
            <a:off x="5922015" y="4623112"/>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77" name="円/楕円 76"/>
          <p:cNvSpPr/>
          <p:nvPr/>
        </p:nvSpPr>
        <p:spPr bwMode="auto">
          <a:xfrm>
            <a:off x="3581989" y="4779015"/>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G</a:t>
            </a:r>
            <a:endParaRPr kumimoji="1" lang="ja-JP" altLang="en-US" dirty="0">
              <a:solidFill>
                <a:schemeClr val="tx1">
                  <a:lumMod val="75000"/>
                  <a:lumOff val="25000"/>
                </a:schemeClr>
              </a:solidFill>
              <a:latin typeface="+mn-ea"/>
            </a:endParaRPr>
          </a:p>
        </p:txBody>
      </p:sp>
      <p:cxnSp>
        <p:nvCxnSpPr>
          <p:cNvPr id="78" name="直線矢印コネクタ 77"/>
          <p:cNvCxnSpPr>
            <a:stCxn id="77" idx="5"/>
          </p:cNvCxnSpPr>
          <p:nvPr/>
        </p:nvCxnSpPr>
        <p:spPr bwMode="auto">
          <a:xfrm>
            <a:off x="4119734" y="5163118"/>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79" name="直線矢印コネクタ 78"/>
          <p:cNvCxnSpPr>
            <a:stCxn id="77" idx="3"/>
          </p:cNvCxnSpPr>
          <p:nvPr/>
        </p:nvCxnSpPr>
        <p:spPr bwMode="auto">
          <a:xfrm flipH="1">
            <a:off x="3221985"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0" name="円/楕円 79"/>
          <p:cNvSpPr/>
          <p:nvPr/>
        </p:nvSpPr>
        <p:spPr bwMode="auto">
          <a:xfrm>
            <a:off x="5382009" y="4779015"/>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H</a:t>
            </a:r>
            <a:endParaRPr kumimoji="1" lang="ja-JP" altLang="en-US" dirty="0">
              <a:solidFill>
                <a:schemeClr val="tx1">
                  <a:lumMod val="75000"/>
                  <a:lumOff val="25000"/>
                </a:schemeClr>
              </a:solidFill>
              <a:latin typeface="+mn-ea"/>
            </a:endParaRPr>
          </a:p>
        </p:txBody>
      </p:sp>
      <p:cxnSp>
        <p:nvCxnSpPr>
          <p:cNvPr id="81" name="直線矢印コネクタ 80"/>
          <p:cNvCxnSpPr>
            <a:stCxn id="80" idx="5"/>
          </p:cNvCxnSpPr>
          <p:nvPr/>
        </p:nvCxnSpPr>
        <p:spPr bwMode="auto">
          <a:xfrm>
            <a:off x="5919754" y="5163118"/>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2" name="直線矢印コネクタ 81"/>
          <p:cNvCxnSpPr>
            <a:stCxn id="80" idx="3"/>
          </p:cNvCxnSpPr>
          <p:nvPr/>
        </p:nvCxnSpPr>
        <p:spPr bwMode="auto">
          <a:xfrm flipH="1">
            <a:off x="5022005" y="5163118"/>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3" name="円/楕円 82"/>
          <p:cNvSpPr/>
          <p:nvPr/>
        </p:nvSpPr>
        <p:spPr bwMode="auto">
          <a:xfrm>
            <a:off x="4481999" y="5319021"/>
            <a:ext cx="630007" cy="450005"/>
          </a:xfrm>
          <a:prstGeom prst="ellipse">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I</a:t>
            </a:r>
            <a:endParaRPr kumimoji="1" lang="ja-JP" altLang="en-US" dirty="0">
              <a:solidFill>
                <a:schemeClr val="tx1">
                  <a:lumMod val="75000"/>
                  <a:lumOff val="25000"/>
                </a:schemeClr>
              </a:solidFill>
              <a:latin typeface="+mn-ea"/>
            </a:endParaRPr>
          </a:p>
        </p:txBody>
      </p:sp>
      <p:cxnSp>
        <p:nvCxnSpPr>
          <p:cNvPr id="84" name="直線矢印コネクタ 83"/>
          <p:cNvCxnSpPr>
            <a:stCxn id="83" idx="5"/>
          </p:cNvCxnSpPr>
          <p:nvPr/>
        </p:nvCxnSpPr>
        <p:spPr bwMode="auto">
          <a:xfrm>
            <a:off x="5019744" y="5703124"/>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85" name="直線矢印コネクタ 84"/>
          <p:cNvCxnSpPr>
            <a:stCxn id="83" idx="3"/>
          </p:cNvCxnSpPr>
          <p:nvPr/>
        </p:nvCxnSpPr>
        <p:spPr bwMode="auto">
          <a:xfrm flipH="1">
            <a:off x="4121995" y="5703124"/>
            <a:ext cx="452266" cy="245904"/>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86" name="円/楕円 85"/>
          <p:cNvSpPr/>
          <p:nvPr/>
        </p:nvSpPr>
        <p:spPr bwMode="auto">
          <a:xfrm>
            <a:off x="358425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B</a:t>
            </a:r>
            <a:endParaRPr kumimoji="1" lang="ja-JP" altLang="en-US" dirty="0">
              <a:solidFill>
                <a:schemeClr val="tx1">
                  <a:lumMod val="75000"/>
                  <a:lumOff val="25000"/>
                </a:schemeClr>
              </a:solidFill>
              <a:latin typeface="+mn-ea"/>
            </a:endParaRPr>
          </a:p>
        </p:txBody>
      </p:sp>
      <p:cxnSp>
        <p:nvCxnSpPr>
          <p:cNvPr id="87" name="直線矢印コネクタ 86"/>
          <p:cNvCxnSpPr>
            <a:stCxn id="86" idx="5"/>
          </p:cNvCxnSpPr>
          <p:nvPr/>
        </p:nvCxnSpPr>
        <p:spPr bwMode="auto">
          <a:xfrm>
            <a:off x="4121995"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88" name="直線矢印コネクタ 87"/>
          <p:cNvCxnSpPr>
            <a:stCxn id="86" idx="3"/>
          </p:cNvCxnSpPr>
          <p:nvPr/>
        </p:nvCxnSpPr>
        <p:spPr bwMode="auto">
          <a:xfrm flipH="1">
            <a:off x="3491988" y="4059007"/>
            <a:ext cx="184524"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89" name="円/楕円 88"/>
          <p:cNvSpPr/>
          <p:nvPr/>
        </p:nvSpPr>
        <p:spPr bwMode="auto">
          <a:xfrm>
            <a:off x="1784230" y="3674904"/>
            <a:ext cx="630007" cy="450005"/>
          </a:xfrm>
          <a:prstGeom prst="ellips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a:t>
            </a:r>
            <a:endParaRPr kumimoji="1" lang="ja-JP" altLang="en-US" dirty="0">
              <a:solidFill>
                <a:schemeClr val="tx1">
                  <a:lumMod val="75000"/>
                  <a:lumOff val="25000"/>
                </a:schemeClr>
              </a:solidFill>
              <a:latin typeface="+mn-ea"/>
            </a:endParaRPr>
          </a:p>
        </p:txBody>
      </p:sp>
      <p:cxnSp>
        <p:nvCxnSpPr>
          <p:cNvPr id="90" name="直線矢印コネクタ 89"/>
          <p:cNvCxnSpPr>
            <a:stCxn id="89" idx="5"/>
          </p:cNvCxnSpPr>
          <p:nvPr/>
        </p:nvCxnSpPr>
        <p:spPr bwMode="auto">
          <a:xfrm>
            <a:off x="2321975" y="4059007"/>
            <a:ext cx="452266" cy="245904"/>
          </a:xfrm>
          <a:prstGeom prst="straightConnector1">
            <a:avLst/>
          </a:prstGeom>
          <a:ln>
            <a:solidFill>
              <a:schemeClr val="tx1">
                <a:lumMod val="75000"/>
                <a:lumOff val="25000"/>
              </a:schemeClr>
            </a:solidFill>
            <a:headEnd type="none" w="med" len="med"/>
            <a:tailEnd type="triangle"/>
          </a:ln>
        </p:spPr>
        <p:style>
          <a:lnRef idx="2">
            <a:schemeClr val="accent5"/>
          </a:lnRef>
          <a:fillRef idx="0">
            <a:schemeClr val="accent5"/>
          </a:fillRef>
          <a:effectRef idx="1">
            <a:schemeClr val="accent5"/>
          </a:effectRef>
          <a:fontRef idx="minor">
            <a:schemeClr val="tx1"/>
          </a:fontRef>
        </p:style>
      </p:cxnSp>
      <p:cxnSp>
        <p:nvCxnSpPr>
          <p:cNvPr id="91" name="直線矢印コネクタ 90"/>
          <p:cNvCxnSpPr>
            <a:stCxn id="89" idx="3"/>
          </p:cNvCxnSpPr>
          <p:nvPr/>
        </p:nvCxnSpPr>
        <p:spPr bwMode="auto">
          <a:xfrm flipH="1">
            <a:off x="1424226" y="4059007"/>
            <a:ext cx="452266" cy="245904"/>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2" name="Rectangle 133"/>
          <p:cNvSpPr>
            <a:spLocks noChangeArrowheads="1"/>
          </p:cNvSpPr>
          <p:nvPr/>
        </p:nvSpPr>
        <p:spPr bwMode="auto">
          <a:xfrm>
            <a:off x="1421965"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3" name="Rectangle 133"/>
          <p:cNvSpPr>
            <a:spLocks noChangeArrowheads="1"/>
          </p:cNvSpPr>
          <p:nvPr/>
        </p:nvSpPr>
        <p:spPr bwMode="auto">
          <a:xfrm>
            <a:off x="2414237" y="385490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94" name="円/楕円 93"/>
          <p:cNvSpPr/>
          <p:nvPr/>
        </p:nvSpPr>
        <p:spPr bwMode="auto">
          <a:xfrm>
            <a:off x="5384270" y="3674904"/>
            <a:ext cx="630007" cy="450005"/>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endParaRPr kumimoji="1" lang="ja-JP" altLang="en-US" dirty="0">
              <a:solidFill>
                <a:schemeClr val="tx1">
                  <a:lumMod val="75000"/>
                  <a:lumOff val="25000"/>
                </a:schemeClr>
              </a:solidFill>
              <a:latin typeface="+mn-ea"/>
            </a:endParaRPr>
          </a:p>
        </p:txBody>
      </p:sp>
      <p:cxnSp>
        <p:nvCxnSpPr>
          <p:cNvPr id="95" name="直線矢印コネクタ 94"/>
          <p:cNvCxnSpPr>
            <a:stCxn id="94" idx="5"/>
          </p:cNvCxnSpPr>
          <p:nvPr/>
        </p:nvCxnSpPr>
        <p:spPr bwMode="auto">
          <a:xfrm>
            <a:off x="5922015" y="4059007"/>
            <a:ext cx="270003" cy="90001"/>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6" name="直線矢印コネクタ 95"/>
          <p:cNvCxnSpPr>
            <a:stCxn id="94" idx="3"/>
          </p:cNvCxnSpPr>
          <p:nvPr/>
        </p:nvCxnSpPr>
        <p:spPr bwMode="auto">
          <a:xfrm flipH="1">
            <a:off x="5024266" y="4059007"/>
            <a:ext cx="452266" cy="245904"/>
          </a:xfrm>
          <a:prstGeom prst="straightConnector1">
            <a:avLst/>
          </a:prstGeom>
          <a:ln>
            <a:solidFill>
              <a:schemeClr val="accent5"/>
            </a:solidFill>
            <a:headEnd type="none" w="med" len="med"/>
            <a:tailEnd type="triangle"/>
          </a:ln>
        </p:spPr>
        <p:style>
          <a:lnRef idx="2">
            <a:schemeClr val="dk1"/>
          </a:lnRef>
          <a:fillRef idx="0">
            <a:schemeClr val="dk1"/>
          </a:fillRef>
          <a:effectRef idx="1">
            <a:schemeClr val="dk1"/>
          </a:effectRef>
          <a:fontRef idx="minor">
            <a:schemeClr val="tx1"/>
          </a:fontRef>
        </p:style>
      </p:cxnSp>
      <p:cxnSp>
        <p:nvCxnSpPr>
          <p:cNvPr id="97" name="直線矢印コネクタ 96"/>
          <p:cNvCxnSpPr/>
          <p:nvPr/>
        </p:nvCxnSpPr>
        <p:spPr bwMode="auto">
          <a:xfrm flipH="1">
            <a:off x="6732024" y="4059007"/>
            <a:ext cx="180002" cy="180002"/>
          </a:xfrm>
          <a:prstGeom prst="straightConnector1">
            <a:avLst/>
          </a:prstGeom>
          <a:ln>
            <a:solidFill>
              <a:schemeClr val="tx1">
                <a:lumMod val="75000"/>
                <a:lumOff val="25000"/>
              </a:schemeClr>
            </a:solidFill>
            <a:headEnd type="none" w="med" len="med"/>
            <a:tailEnd type="triangle"/>
          </a:ln>
        </p:spPr>
        <p:style>
          <a:lnRef idx="2">
            <a:schemeClr val="dk1"/>
          </a:lnRef>
          <a:fillRef idx="0">
            <a:schemeClr val="dk1"/>
          </a:fillRef>
          <a:effectRef idx="1">
            <a:schemeClr val="dk1"/>
          </a:effectRef>
          <a:fontRef idx="minor">
            <a:schemeClr val="tx1"/>
          </a:fontRef>
        </p:style>
      </p:cxnSp>
      <p:sp>
        <p:nvSpPr>
          <p:cNvPr id="98" name="Rectangle 133"/>
          <p:cNvSpPr>
            <a:spLocks noChangeArrowheads="1"/>
          </p:cNvSpPr>
          <p:nvPr/>
        </p:nvSpPr>
        <p:spPr bwMode="auto">
          <a:xfrm>
            <a:off x="2319714" y="444311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99" name="Rectangle 133"/>
          <p:cNvSpPr>
            <a:spLocks noChangeArrowheads="1"/>
          </p:cNvSpPr>
          <p:nvPr/>
        </p:nvSpPr>
        <p:spPr bwMode="auto">
          <a:xfrm>
            <a:off x="331198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0" name="Rectangle 133"/>
          <p:cNvSpPr>
            <a:spLocks noChangeArrowheads="1"/>
          </p:cNvSpPr>
          <p:nvPr/>
        </p:nvSpPr>
        <p:spPr bwMode="auto">
          <a:xfrm>
            <a:off x="3219724"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1" name="Rectangle 133"/>
          <p:cNvSpPr>
            <a:spLocks noChangeArrowheads="1"/>
          </p:cNvSpPr>
          <p:nvPr/>
        </p:nvSpPr>
        <p:spPr bwMode="auto">
          <a:xfrm>
            <a:off x="4211996"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2" name="Rectangle 133"/>
          <p:cNvSpPr>
            <a:spLocks noChangeArrowheads="1"/>
          </p:cNvSpPr>
          <p:nvPr/>
        </p:nvSpPr>
        <p:spPr bwMode="auto">
          <a:xfrm>
            <a:off x="5109745" y="498311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3" name="Rectangle 133"/>
          <p:cNvSpPr>
            <a:spLocks noChangeArrowheads="1"/>
          </p:cNvSpPr>
          <p:nvPr/>
        </p:nvSpPr>
        <p:spPr bwMode="auto">
          <a:xfrm>
            <a:off x="6102017" y="495901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4" name="Rectangle 133"/>
          <p:cNvSpPr>
            <a:spLocks noChangeArrowheads="1"/>
          </p:cNvSpPr>
          <p:nvPr/>
        </p:nvSpPr>
        <p:spPr bwMode="auto">
          <a:xfrm>
            <a:off x="5112006" y="387900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１</a:t>
            </a:r>
            <a:endParaRPr lang="en-US" altLang="ja-JP" sz="1400" dirty="0">
              <a:solidFill>
                <a:schemeClr val="tx1">
                  <a:lumMod val="75000"/>
                  <a:lumOff val="25000"/>
                </a:schemeClr>
              </a:solidFill>
              <a:latin typeface="+mn-ea"/>
              <a:ea typeface="+mn-ea"/>
            </a:endParaRPr>
          </a:p>
        </p:txBody>
      </p:sp>
      <p:sp>
        <p:nvSpPr>
          <p:cNvPr id="105" name="Rectangle 133"/>
          <p:cNvSpPr>
            <a:spLocks noChangeArrowheads="1"/>
          </p:cNvSpPr>
          <p:nvPr/>
        </p:nvSpPr>
        <p:spPr bwMode="auto">
          <a:xfrm>
            <a:off x="5112006"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sz="1400" dirty="0">
                <a:solidFill>
                  <a:schemeClr val="tx1">
                    <a:lumMod val="75000"/>
                    <a:lumOff val="25000"/>
                  </a:schemeClr>
                </a:solidFill>
                <a:latin typeface="+mn-ea"/>
                <a:ea typeface="+mn-ea"/>
              </a:rPr>
              <a:t>０</a:t>
            </a:r>
            <a:endParaRPr lang="en-US" altLang="ja-JP" sz="1400" dirty="0">
              <a:solidFill>
                <a:schemeClr val="tx1">
                  <a:lumMod val="75000"/>
                  <a:lumOff val="25000"/>
                </a:schemeClr>
              </a:solidFill>
              <a:latin typeface="+mn-ea"/>
              <a:ea typeface="+mn-ea"/>
            </a:endParaRPr>
          </a:p>
        </p:txBody>
      </p:sp>
      <p:sp>
        <p:nvSpPr>
          <p:cNvPr id="106" name="Rectangle 133">
            <a:extLst>
              <a:ext uri="{FF2B5EF4-FFF2-40B4-BE49-F238E27FC236}">
                <a16:creationId xmlns:a16="http://schemas.microsoft.com/office/drawing/2014/main" id="{2A20B7A9-8325-42CC-AD81-CD162579F59D}"/>
              </a:ext>
            </a:extLst>
          </p:cNvPr>
          <p:cNvSpPr>
            <a:spLocks noChangeArrowheads="1"/>
          </p:cNvSpPr>
          <p:nvPr/>
        </p:nvSpPr>
        <p:spPr bwMode="auto">
          <a:xfrm>
            <a:off x="5472010" y="3068996"/>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A</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D</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G</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と来た時は右に</a:t>
            </a:r>
            <a:endParaRPr lang="en-US" altLang="ja-JP" sz="1800" dirty="0">
              <a:solidFill>
                <a:schemeClr val="tx1">
                  <a:lumMod val="75000"/>
                  <a:lumOff val="25000"/>
                </a:schemeClr>
              </a:solidFill>
              <a:latin typeface="+mn-ea"/>
              <a:ea typeface="+mn-ea"/>
            </a:endParaRPr>
          </a:p>
        </p:txBody>
      </p:sp>
      <p:sp>
        <p:nvSpPr>
          <p:cNvPr id="107" name="Rectangle 133">
            <a:extLst>
              <a:ext uri="{FF2B5EF4-FFF2-40B4-BE49-F238E27FC236}">
                <a16:creationId xmlns:a16="http://schemas.microsoft.com/office/drawing/2014/main" id="{F34CE6C2-B289-4F83-93B4-D24DC211B042}"/>
              </a:ext>
            </a:extLst>
          </p:cNvPr>
          <p:cNvSpPr>
            <a:spLocks noChangeArrowheads="1"/>
          </p:cNvSpPr>
          <p:nvPr/>
        </p:nvSpPr>
        <p:spPr bwMode="auto">
          <a:xfrm>
            <a:off x="5472010" y="558902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sz="1800" dirty="0">
                <a:solidFill>
                  <a:schemeClr val="tx1">
                    <a:lumMod val="75000"/>
                    <a:lumOff val="25000"/>
                  </a:schemeClr>
                </a:solidFill>
                <a:latin typeface="+mn-ea"/>
                <a:ea typeface="+mn-ea"/>
              </a:rPr>
              <a:t>C</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E</a:t>
            </a:r>
            <a:r>
              <a:rPr lang="ja-JP" altLang="en-US" sz="1800" dirty="0">
                <a:solidFill>
                  <a:schemeClr val="tx1">
                    <a:lumMod val="75000"/>
                    <a:lumOff val="25000"/>
                  </a:schemeClr>
                </a:solidFill>
                <a:latin typeface="+mn-ea"/>
                <a:ea typeface="+mn-ea"/>
              </a:rPr>
              <a:t> →</a:t>
            </a:r>
            <a:r>
              <a:rPr lang="en-US" altLang="ja-JP" sz="1800" dirty="0">
                <a:solidFill>
                  <a:schemeClr val="tx1">
                    <a:lumMod val="75000"/>
                    <a:lumOff val="25000"/>
                  </a:schemeClr>
                </a:solidFill>
                <a:latin typeface="+mn-ea"/>
                <a:ea typeface="+mn-ea"/>
              </a:rPr>
              <a:t>H</a:t>
            </a:r>
            <a:r>
              <a:rPr lang="ja-JP" altLang="en-US" sz="1800" dirty="0">
                <a:solidFill>
                  <a:schemeClr val="tx1">
                    <a:lumMod val="75000"/>
                    <a:lumOff val="25000"/>
                  </a:schemeClr>
                </a:solidFill>
                <a:latin typeface="+mn-ea"/>
                <a:ea typeface="+mn-ea"/>
              </a:rPr>
              <a:t>→</a:t>
            </a:r>
            <a:r>
              <a:rPr lang="en-US" altLang="ja-JP" sz="1800" dirty="0">
                <a:solidFill>
                  <a:schemeClr val="tx1">
                    <a:lumMod val="75000"/>
                    <a:lumOff val="25000"/>
                  </a:schemeClr>
                </a:solidFill>
                <a:latin typeface="+mn-ea"/>
                <a:ea typeface="+mn-ea"/>
              </a:rPr>
              <a:t>I </a:t>
            </a:r>
            <a:r>
              <a:rPr lang="ja-JP" altLang="en-US" sz="1800" dirty="0">
                <a:solidFill>
                  <a:schemeClr val="tx1">
                    <a:lumMod val="75000"/>
                    <a:lumOff val="25000"/>
                  </a:schemeClr>
                </a:solidFill>
                <a:latin typeface="+mn-ea"/>
                <a:ea typeface="+mn-ea"/>
              </a:rPr>
              <a:t>と来た時は左に</a:t>
            </a:r>
            <a:endParaRPr lang="en-US" altLang="ja-JP" sz="18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417949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ローカル履歴予測器とグローバル履歴予測器</a:t>
            </a:r>
            <a:endParaRPr kumimoji="1" lang="ja-JP" altLang="en-US" dirty="0"/>
          </a:p>
        </p:txBody>
      </p:sp>
      <p:sp>
        <p:nvSpPr>
          <p:cNvPr id="3" name="テキスト プレースホルダー 2"/>
          <p:cNvSpPr>
            <a:spLocks noGrp="1"/>
          </p:cNvSpPr>
          <p:nvPr>
            <p:ph type="body" sz="quarter" idx="10"/>
          </p:nvPr>
        </p:nvSpPr>
        <p:spPr>
          <a:xfrm>
            <a:off x="251952" y="2168986"/>
            <a:ext cx="8550095" cy="2429720"/>
          </a:xfrm>
        </p:spPr>
        <p:txBody>
          <a:bodyPr/>
          <a:lstStyle/>
          <a:p>
            <a:r>
              <a:rPr kumimoji="1" lang="ja-JP" altLang="en-US" dirty="0"/>
              <a:t>ローカル履歴予測器</a:t>
            </a:r>
            <a:endParaRPr kumimoji="1" lang="en-US" altLang="ja-JP" dirty="0"/>
          </a:p>
          <a:p>
            <a:pPr lvl="1"/>
            <a:r>
              <a:rPr kumimoji="1" lang="ja-JP" altLang="en-US" dirty="0"/>
              <a:t>各静的分岐のアドレスごと（</a:t>
            </a:r>
            <a:r>
              <a:rPr kumimoji="1" lang="ja-JP" altLang="en-US" dirty="0">
                <a:solidFill>
                  <a:schemeClr val="accent5"/>
                </a:solidFill>
              </a:rPr>
              <a:t>ローカル</a:t>
            </a:r>
            <a:r>
              <a:rPr kumimoji="1" lang="ja-JP" altLang="en-US" dirty="0"/>
              <a:t>）に，分岐方向の履歴を保持</a:t>
            </a:r>
            <a:endParaRPr kumimoji="1" lang="en-US" altLang="ja-JP" dirty="0"/>
          </a:p>
          <a:p>
            <a:r>
              <a:rPr kumimoji="1" lang="ja-JP" altLang="en-US" dirty="0"/>
              <a:t>グローバル履歴予測器</a:t>
            </a:r>
            <a:endParaRPr kumimoji="1" lang="en-US" altLang="ja-JP" dirty="0"/>
          </a:p>
          <a:p>
            <a:pPr lvl="1"/>
            <a:r>
              <a:rPr lang="ja-JP" altLang="en-US" dirty="0"/>
              <a:t>各静的分岐</a:t>
            </a:r>
            <a:r>
              <a:rPr kumimoji="1" lang="ja-JP" altLang="en-US" dirty="0"/>
              <a:t>を区別せず（</a:t>
            </a:r>
            <a:r>
              <a:rPr kumimoji="1" lang="ja-JP" altLang="en-US" dirty="0">
                <a:solidFill>
                  <a:schemeClr val="accent5"/>
                </a:solidFill>
              </a:rPr>
              <a:t>グローバル</a:t>
            </a:r>
            <a:r>
              <a:rPr kumimoji="1" lang="ja-JP" altLang="en-US" dirty="0"/>
              <a:t>）に</a:t>
            </a:r>
            <a:r>
              <a:rPr lang="ja-JP" altLang="en-US" dirty="0"/>
              <a:t>，分岐方向の履歴を保持</a:t>
            </a:r>
            <a:endParaRPr lang="en-US" altLang="ja-JP" dirty="0"/>
          </a:p>
          <a:p>
            <a:pPr lvl="1"/>
            <a:r>
              <a:rPr kumimoji="1" lang="ja-JP" altLang="en-US" dirty="0"/>
              <a:t>直前に実行した分岐の方向をどんどん保存していく</a:t>
            </a:r>
            <a:endParaRPr kumimoji="1" lang="en-US" altLang="ja-JP" dirty="0"/>
          </a:p>
          <a:p>
            <a:pPr lvl="1"/>
            <a:r>
              <a:rPr kumimoji="1" lang="ja-JP" altLang="en-US" dirty="0"/>
              <a:t>あとはローカル履歴予測器と同じ</a:t>
            </a:r>
            <a:endParaRPr kumimoji="1" lang="en-US" altLang="ja-JP" dirty="0"/>
          </a:p>
        </p:txBody>
      </p:sp>
    </p:spTree>
    <p:extLst>
      <p:ext uri="{BB962C8B-B14F-4D97-AF65-F5344CB8AC3E}">
        <p14:creationId xmlns:p14="http://schemas.microsoft.com/office/powerpoint/2010/main" val="3454592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ローカル履歴予測器とグローバル履歴予測</a:t>
            </a:r>
            <a:r>
              <a:rPr lang="ja-JP" altLang="en-US" dirty="0"/>
              <a:t>器</a:t>
            </a:r>
            <a:endParaRPr kumimoji="1" lang="ja-JP" altLang="en-US" dirty="0"/>
          </a:p>
        </p:txBody>
      </p:sp>
      <p:sp>
        <p:nvSpPr>
          <p:cNvPr id="5" name="Rectangle 128"/>
          <p:cNvSpPr>
            <a:spLocks noChangeArrowheads="1"/>
          </p:cNvSpPr>
          <p:nvPr/>
        </p:nvSpPr>
        <p:spPr bwMode="auto">
          <a:xfrm>
            <a:off x="341605"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6" name="Rectangle 13"/>
          <p:cNvSpPr>
            <a:spLocks noChangeArrowheads="1"/>
          </p:cNvSpPr>
          <p:nvPr/>
        </p:nvSpPr>
        <p:spPr bwMode="auto">
          <a:xfrm>
            <a:off x="251952"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7" name="Freeform 10"/>
          <p:cNvSpPr>
            <a:spLocks/>
          </p:cNvSpPr>
          <p:nvPr/>
        </p:nvSpPr>
        <p:spPr bwMode="auto">
          <a:xfrm rot="16200000" flipV="1">
            <a:off x="-18052" y="2348987"/>
            <a:ext cx="2340026"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p:sp>
        <p:nvSpPr>
          <p:cNvPr id="8" name="Rectangle 154"/>
          <p:cNvSpPr>
            <a:spLocks noChangeArrowheads="1"/>
          </p:cNvSpPr>
          <p:nvPr/>
        </p:nvSpPr>
        <p:spPr bwMode="auto">
          <a:xfrm>
            <a:off x="1781969"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Rectangle 195"/>
          <p:cNvSpPr>
            <a:spLocks noChangeArrowheads="1"/>
          </p:cNvSpPr>
          <p:nvPr/>
        </p:nvSpPr>
        <p:spPr bwMode="auto">
          <a:xfrm>
            <a:off x="1781969"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10" name="正方形/長方形 9"/>
          <p:cNvSpPr/>
          <p:nvPr/>
        </p:nvSpPr>
        <p:spPr bwMode="auto">
          <a:xfrm>
            <a:off x="1780330"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p:cNvSpPr/>
          <p:nvPr/>
        </p:nvSpPr>
        <p:spPr bwMode="auto">
          <a:xfrm>
            <a:off x="1780330"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2" name="正方形/長方形 11"/>
          <p:cNvSpPr/>
          <p:nvPr/>
        </p:nvSpPr>
        <p:spPr bwMode="auto">
          <a:xfrm>
            <a:off x="1420327"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p:cNvSpPr/>
          <p:nvPr/>
        </p:nvSpPr>
        <p:spPr bwMode="auto">
          <a:xfrm>
            <a:off x="1420326"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1420326"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1960332"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7" name="Rectangle 133"/>
          <p:cNvSpPr>
            <a:spLocks noChangeArrowheads="1"/>
          </p:cNvSpPr>
          <p:nvPr/>
        </p:nvSpPr>
        <p:spPr bwMode="auto">
          <a:xfrm>
            <a:off x="521955" y="468901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ローカル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履歴表</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（テーブル）</a:t>
            </a:r>
            <a:endParaRPr lang="en-US" altLang="ja-JP" b="1" dirty="0">
              <a:solidFill>
                <a:schemeClr val="accent5"/>
              </a:solidFill>
              <a:latin typeface="+mn-ea"/>
              <a:ea typeface="+mn-ea"/>
            </a:endParaRPr>
          </a:p>
        </p:txBody>
      </p:sp>
      <p:cxnSp>
        <p:nvCxnSpPr>
          <p:cNvPr id="18" name="直線コネクタ 17"/>
          <p:cNvCxnSpPr/>
          <p:nvPr/>
        </p:nvCxnSpPr>
        <p:spPr bwMode="auto">
          <a:xfrm>
            <a:off x="252105"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0" name="正方形/長方形 19"/>
          <p:cNvSpPr/>
          <p:nvPr/>
        </p:nvSpPr>
        <p:spPr bwMode="auto">
          <a:xfrm>
            <a:off x="1780330"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1" name="正方形/長方形 20"/>
          <p:cNvSpPr/>
          <p:nvPr/>
        </p:nvSpPr>
        <p:spPr bwMode="auto">
          <a:xfrm>
            <a:off x="1960332" y="306740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22" name="直線矢印コネクタ 21"/>
          <p:cNvCxnSpPr/>
          <p:nvPr/>
        </p:nvCxnSpPr>
        <p:spPr bwMode="auto">
          <a:xfrm>
            <a:off x="2140334" y="4957430"/>
            <a:ext cx="0" cy="450005"/>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6" name="Freeform 10"/>
          <p:cNvSpPr>
            <a:spLocks/>
          </p:cNvSpPr>
          <p:nvPr/>
        </p:nvSpPr>
        <p:spPr bwMode="auto">
          <a:xfrm rot="10800000">
            <a:off x="611955"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7" name="Rectangle 154"/>
          <p:cNvSpPr>
            <a:spLocks noChangeArrowheads="1"/>
          </p:cNvSpPr>
          <p:nvPr/>
        </p:nvSpPr>
        <p:spPr bwMode="auto">
          <a:xfrm>
            <a:off x="3673629"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8" name="Rectangle 195"/>
          <p:cNvSpPr>
            <a:spLocks noChangeArrowheads="1"/>
          </p:cNvSpPr>
          <p:nvPr/>
        </p:nvSpPr>
        <p:spPr bwMode="auto">
          <a:xfrm>
            <a:off x="3671990"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29" name="正方形/長方形 28"/>
          <p:cNvSpPr/>
          <p:nvPr/>
        </p:nvSpPr>
        <p:spPr bwMode="auto">
          <a:xfrm>
            <a:off x="3671990"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0" name="正方形/長方形 29"/>
          <p:cNvSpPr/>
          <p:nvPr/>
        </p:nvSpPr>
        <p:spPr bwMode="auto">
          <a:xfrm>
            <a:off x="3671990"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1" name="正方形/長方形 30"/>
          <p:cNvSpPr/>
          <p:nvPr/>
        </p:nvSpPr>
        <p:spPr bwMode="auto">
          <a:xfrm>
            <a:off x="3311987"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2" name="正方形/長方形 31"/>
          <p:cNvSpPr/>
          <p:nvPr/>
        </p:nvSpPr>
        <p:spPr bwMode="auto">
          <a:xfrm>
            <a:off x="331198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33" name="正方形/長方形 32"/>
          <p:cNvSpPr/>
          <p:nvPr/>
        </p:nvSpPr>
        <p:spPr bwMode="auto">
          <a:xfrm>
            <a:off x="3311986"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4" name="正方形/長方形 33"/>
          <p:cNvSpPr/>
          <p:nvPr/>
        </p:nvSpPr>
        <p:spPr bwMode="auto">
          <a:xfrm>
            <a:off x="3851992"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5" name="正方形/長方形 34"/>
          <p:cNvSpPr/>
          <p:nvPr/>
        </p:nvSpPr>
        <p:spPr bwMode="auto">
          <a:xfrm>
            <a:off x="3671990"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6" name="正方形/長方形 35"/>
          <p:cNvSpPr/>
          <p:nvPr/>
        </p:nvSpPr>
        <p:spPr bwMode="auto">
          <a:xfrm>
            <a:off x="3851992"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37" name="Freeform 10"/>
          <p:cNvSpPr>
            <a:spLocks/>
          </p:cNvSpPr>
          <p:nvPr/>
        </p:nvSpPr>
        <p:spPr bwMode="auto">
          <a:xfrm rot="16200000" flipV="1">
            <a:off x="2456977"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38" name="直線コネクタ 37"/>
          <p:cNvCxnSpPr/>
          <p:nvPr/>
        </p:nvCxnSpPr>
        <p:spPr bwMode="auto">
          <a:xfrm>
            <a:off x="1961971"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0" name="Freeform 10"/>
          <p:cNvSpPr>
            <a:spLocks/>
          </p:cNvSpPr>
          <p:nvPr/>
        </p:nvSpPr>
        <p:spPr bwMode="auto">
          <a:xfrm rot="5400000">
            <a:off x="2096971"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1" name="Rectangle 133"/>
          <p:cNvSpPr>
            <a:spLocks noChangeArrowheads="1"/>
          </p:cNvSpPr>
          <p:nvPr/>
        </p:nvSpPr>
        <p:spPr bwMode="auto">
          <a:xfrm>
            <a:off x="3671990"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2" name="Rectangle 133"/>
          <p:cNvSpPr>
            <a:spLocks noChangeArrowheads="1"/>
          </p:cNvSpPr>
          <p:nvPr/>
        </p:nvSpPr>
        <p:spPr bwMode="auto">
          <a:xfrm>
            <a:off x="1781969"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sp>
        <p:nvSpPr>
          <p:cNvPr id="16" name="テキスト プレースホルダー 15"/>
          <p:cNvSpPr>
            <a:spLocks noGrp="1"/>
          </p:cNvSpPr>
          <p:nvPr>
            <p:ph type="body" sz="quarter" idx="10"/>
          </p:nvPr>
        </p:nvSpPr>
        <p:spPr>
          <a:xfrm>
            <a:off x="521955" y="6399033"/>
            <a:ext cx="8280092" cy="359697"/>
          </a:xfrm>
        </p:spPr>
        <p:txBody>
          <a:bodyPr/>
          <a:lstStyle/>
          <a:p>
            <a:r>
              <a:rPr lang="ja-JP" altLang="en-US" dirty="0"/>
              <a:t>１エントリのローカル履歴表を全員で共有しているイメージ</a:t>
            </a:r>
            <a:endParaRPr kumimoji="1" lang="ja-JP" altLang="en-US" dirty="0"/>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1101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4842003" y="459901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グローバル</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履歴</a:t>
            </a:r>
            <a:endParaRPr lang="en-US" altLang="ja-JP" b="1" dirty="0">
              <a:solidFill>
                <a:schemeClr val="accent5"/>
              </a:solidFill>
              <a:latin typeface="+mn-ea"/>
              <a:ea typeface="+mn-ea"/>
            </a:endParaRPr>
          </a:p>
          <a:p>
            <a:pPr eaLnBrk="0" hangingPunct="0"/>
            <a:r>
              <a:rPr lang="ja-JP" altLang="en-US" b="1" dirty="0">
                <a:solidFill>
                  <a:schemeClr val="accent5"/>
                </a:solidFill>
                <a:latin typeface="+mn-ea"/>
                <a:ea typeface="+mn-ea"/>
              </a:rPr>
              <a:t>（シフトレジスタ）</a:t>
            </a:r>
            <a:endParaRPr lang="en-US" altLang="ja-JP" b="1"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8231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グローバル履歴予測器</a:t>
            </a:r>
          </a:p>
        </p:txBody>
      </p:sp>
      <p:sp>
        <p:nvSpPr>
          <p:cNvPr id="16" name="テキスト プレースホルダー 15"/>
          <p:cNvSpPr>
            <a:spLocks noGrp="1"/>
          </p:cNvSpPr>
          <p:nvPr>
            <p:ph type="body" sz="quarter" idx="10"/>
          </p:nvPr>
        </p:nvSpPr>
        <p:spPr>
          <a:xfrm>
            <a:off x="251952" y="3429000"/>
            <a:ext cx="8280092" cy="3329730"/>
          </a:xfrm>
        </p:spPr>
        <p:txBody>
          <a:bodyPr/>
          <a:lstStyle/>
          <a:p>
            <a:r>
              <a:rPr kumimoji="1" lang="ja-JP" altLang="en-US" dirty="0"/>
              <a:t>動作：</a:t>
            </a:r>
            <a:endParaRPr kumimoji="1" lang="en-US" altLang="ja-JP" dirty="0"/>
          </a:p>
          <a:p>
            <a:pPr lvl="1"/>
            <a:r>
              <a:rPr kumimoji="1" lang="ja-JP" altLang="en-US" dirty="0"/>
              <a:t>分岐命令が実行されるたびに，</a:t>
            </a:r>
            <a:br>
              <a:rPr kumimoji="1" lang="en-US" altLang="ja-JP" dirty="0"/>
            </a:br>
            <a:r>
              <a:rPr kumimoji="1" lang="ja-JP" altLang="en-US" dirty="0"/>
              <a:t>分岐方向をグローバル履歴に挿入</a:t>
            </a:r>
            <a:endParaRPr kumimoji="1" lang="en-US" altLang="ja-JP" dirty="0"/>
          </a:p>
          <a:p>
            <a:pPr lvl="1"/>
            <a:r>
              <a:rPr kumimoji="1" lang="ja-JP" altLang="en-US" dirty="0"/>
              <a:t>グローバル履歴と </a:t>
            </a:r>
            <a:r>
              <a:rPr kumimoji="1" lang="en-US" altLang="ja-JP" dirty="0"/>
              <a:t>PC </a:t>
            </a:r>
            <a:r>
              <a:rPr kumimoji="1" lang="ja-JP" altLang="en-US" dirty="0"/>
              <a:t>を連結して</a:t>
            </a:r>
            <a:br>
              <a:rPr kumimoji="1" lang="en-US" altLang="ja-JP" dirty="0"/>
            </a:br>
            <a:r>
              <a:rPr kumimoji="1" lang="en-US" altLang="ja-JP" dirty="0"/>
              <a:t>PHT </a:t>
            </a:r>
            <a:r>
              <a:rPr kumimoji="1" lang="ja-JP" altLang="en-US" dirty="0"/>
              <a:t>にアクセスし，予測</a:t>
            </a:r>
          </a:p>
        </p:txBody>
      </p:sp>
      <p:sp>
        <p:nvSpPr>
          <p:cNvPr id="39" name="Rectangle 128"/>
          <p:cNvSpPr>
            <a:spLocks noChangeArrowheads="1"/>
          </p:cNvSpPr>
          <p:nvPr/>
        </p:nvSpPr>
        <p:spPr bwMode="auto">
          <a:xfrm>
            <a:off x="4661653" y="910559"/>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43" name="Rectangle 13"/>
          <p:cNvSpPr>
            <a:spLocks noChangeArrowheads="1"/>
          </p:cNvSpPr>
          <p:nvPr/>
        </p:nvSpPr>
        <p:spPr bwMode="auto">
          <a:xfrm>
            <a:off x="4572000" y="1268976"/>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46" name="Rectangle 195"/>
          <p:cNvSpPr>
            <a:spLocks noChangeArrowheads="1"/>
          </p:cNvSpPr>
          <p:nvPr/>
        </p:nvSpPr>
        <p:spPr bwMode="auto">
          <a:xfrm>
            <a:off x="6102017" y="3879005"/>
            <a:ext cx="720008"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accent5"/>
                </a:solidFill>
                <a:latin typeface="MeiryoKe_PGothic" pitchFamily="50" charset="-128"/>
                <a:ea typeface="MeiryoKe_PGothic" pitchFamily="50" charset="-128"/>
              </a:rPr>
              <a:t>1011</a:t>
            </a:r>
            <a:endParaRPr lang="ja-JP" altLang="en-US" b="1" dirty="0">
              <a:solidFill>
                <a:schemeClr val="accent5"/>
              </a:solidFill>
              <a:latin typeface="MeiryoKe_PGothic" pitchFamily="50" charset="-128"/>
              <a:ea typeface="MeiryoKe_PGothic" pitchFamily="50" charset="-128"/>
            </a:endParaRPr>
          </a:p>
        </p:txBody>
      </p:sp>
      <p:sp>
        <p:nvSpPr>
          <p:cNvPr id="53" name="Rectangle 133"/>
          <p:cNvSpPr>
            <a:spLocks noChangeArrowheads="1"/>
          </p:cNvSpPr>
          <p:nvPr/>
        </p:nvSpPr>
        <p:spPr bwMode="auto">
          <a:xfrm>
            <a:off x="5112006" y="4509012"/>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グローバル</a:t>
            </a:r>
            <a:endParaRPr lang="en-US" altLang="ja-JP" dirty="0">
              <a:solidFill>
                <a:schemeClr val="accent5"/>
              </a:solidFill>
              <a:latin typeface="+mn-ea"/>
              <a:ea typeface="+mn-ea"/>
            </a:endParaRPr>
          </a:p>
          <a:p>
            <a:pPr eaLnBrk="0" hangingPunct="0"/>
            <a:r>
              <a:rPr lang="ja-JP" altLang="en-US" dirty="0">
                <a:solidFill>
                  <a:schemeClr val="accent5"/>
                </a:solidFill>
                <a:latin typeface="+mn-ea"/>
                <a:ea typeface="+mn-ea"/>
              </a:rPr>
              <a:t>履歴</a:t>
            </a:r>
            <a:endParaRPr lang="en-US" altLang="ja-JP" dirty="0">
              <a:solidFill>
                <a:schemeClr val="accent5"/>
              </a:solidFill>
              <a:latin typeface="+mn-ea"/>
              <a:ea typeface="+mn-ea"/>
            </a:endParaRPr>
          </a:p>
        </p:txBody>
      </p:sp>
      <p:cxnSp>
        <p:nvCxnSpPr>
          <p:cNvPr id="54" name="直線コネクタ 53"/>
          <p:cNvCxnSpPr/>
          <p:nvPr/>
        </p:nvCxnSpPr>
        <p:spPr bwMode="auto">
          <a:xfrm>
            <a:off x="4572153" y="1718981"/>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7" name="直線矢印コネクタ 56"/>
          <p:cNvCxnSpPr/>
          <p:nvPr/>
        </p:nvCxnSpPr>
        <p:spPr bwMode="auto">
          <a:xfrm flipH="1">
            <a:off x="6462021" y="4239009"/>
            <a:ext cx="164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58" name="Freeform 10"/>
          <p:cNvSpPr>
            <a:spLocks/>
          </p:cNvSpPr>
          <p:nvPr/>
        </p:nvSpPr>
        <p:spPr bwMode="auto">
          <a:xfrm rot="10800000">
            <a:off x="4932003" y="1988983"/>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59" name="Rectangle 154"/>
          <p:cNvSpPr>
            <a:spLocks noChangeArrowheads="1"/>
          </p:cNvSpPr>
          <p:nvPr/>
        </p:nvSpPr>
        <p:spPr bwMode="auto">
          <a:xfrm>
            <a:off x="7993677" y="2350575"/>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0" name="Rectangle 195"/>
          <p:cNvSpPr>
            <a:spLocks noChangeArrowheads="1"/>
          </p:cNvSpPr>
          <p:nvPr/>
        </p:nvSpPr>
        <p:spPr bwMode="auto">
          <a:xfrm>
            <a:off x="7992038" y="3429000"/>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7992038" y="2348988"/>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2" name="正方形/長方形 61"/>
          <p:cNvSpPr/>
          <p:nvPr/>
        </p:nvSpPr>
        <p:spPr bwMode="auto">
          <a:xfrm>
            <a:off x="7992038" y="2708992"/>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7632035" y="234898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632034"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65" name="正方形/長方形 64"/>
          <p:cNvSpPr/>
          <p:nvPr/>
        </p:nvSpPr>
        <p:spPr bwMode="auto">
          <a:xfrm>
            <a:off x="7632034"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6" name="正方形/長方形 65"/>
          <p:cNvSpPr/>
          <p:nvPr/>
        </p:nvSpPr>
        <p:spPr bwMode="auto">
          <a:xfrm>
            <a:off x="8172040" y="4059007"/>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7" name="正方形/長方形 66"/>
          <p:cNvSpPr/>
          <p:nvPr/>
        </p:nvSpPr>
        <p:spPr bwMode="auto">
          <a:xfrm>
            <a:off x="7992038" y="4599013"/>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68" name="正方形/長方形 67"/>
          <p:cNvSpPr/>
          <p:nvPr/>
        </p:nvSpPr>
        <p:spPr bwMode="auto">
          <a:xfrm>
            <a:off x="8172040" y="297899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9" name="Freeform 10"/>
          <p:cNvSpPr>
            <a:spLocks/>
          </p:cNvSpPr>
          <p:nvPr/>
        </p:nvSpPr>
        <p:spPr bwMode="auto">
          <a:xfrm rot="16200000" flipV="1">
            <a:off x="6777025" y="5454022"/>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70" name="直線コネクタ 69"/>
          <p:cNvCxnSpPr/>
          <p:nvPr/>
        </p:nvCxnSpPr>
        <p:spPr bwMode="auto">
          <a:xfrm>
            <a:off x="6282019" y="5409022"/>
            <a:ext cx="1080012"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1" name="Freeform 10"/>
          <p:cNvSpPr>
            <a:spLocks/>
          </p:cNvSpPr>
          <p:nvPr/>
        </p:nvSpPr>
        <p:spPr bwMode="auto">
          <a:xfrm rot="5400000">
            <a:off x="6417019" y="4734017"/>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72" name="Rectangle 133"/>
          <p:cNvSpPr>
            <a:spLocks noChangeArrowheads="1"/>
          </p:cNvSpPr>
          <p:nvPr/>
        </p:nvSpPr>
        <p:spPr bwMode="auto">
          <a:xfrm>
            <a:off x="7992038" y="1988984"/>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73" name="Rectangle 133"/>
          <p:cNvSpPr>
            <a:spLocks noChangeArrowheads="1"/>
          </p:cNvSpPr>
          <p:nvPr/>
        </p:nvSpPr>
        <p:spPr bwMode="auto">
          <a:xfrm>
            <a:off x="6102017" y="5499023"/>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連結</a:t>
            </a:r>
            <a:endParaRPr lang="en-US" altLang="ja-JP" dirty="0">
              <a:solidFill>
                <a:schemeClr val="tx1">
                  <a:lumMod val="75000"/>
                  <a:lumOff val="25000"/>
                </a:schemeClr>
              </a:solidFill>
              <a:latin typeface="+mn-ea"/>
              <a:ea typeface="+mn-ea"/>
            </a:endParaRPr>
          </a:p>
        </p:txBody>
      </p:sp>
      <p:cxnSp>
        <p:nvCxnSpPr>
          <p:cNvPr id="74" name="直線矢印コネクタ 73"/>
          <p:cNvCxnSpPr/>
          <p:nvPr/>
        </p:nvCxnSpPr>
        <p:spPr bwMode="auto">
          <a:xfrm>
            <a:off x="4932004" y="1718981"/>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75" name="正方形/長方形 74"/>
          <p:cNvSpPr/>
          <p:nvPr/>
        </p:nvSpPr>
        <p:spPr>
          <a:xfrm>
            <a:off x="341953" y="1358977"/>
            <a:ext cx="6210069" cy="2308324"/>
          </a:xfrm>
          <a:prstGeom prst="rect">
            <a:avLst/>
          </a:prstGeom>
        </p:spPr>
        <p:txBody>
          <a:bodyPr wrap="square">
            <a:spAutoFit/>
          </a:bodyPr>
          <a:lstStyle/>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(option != 1) {} </a:t>
            </a:r>
            <a:r>
              <a:rPr lang="en-US" altLang="ja-JP" dirty="0">
                <a:solidFill>
                  <a:schemeClr val="accent3">
                    <a:lumMod val="75000"/>
                  </a:schemeClr>
                </a:solidFill>
                <a:latin typeface="Consolas" panose="020B0609020204030204" pitchFamily="49" charset="0"/>
              </a:rPr>
              <a:t>// 0</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tx1">
                  <a:lumMod val="75000"/>
                  <a:lumOff val="2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1</a:t>
            </a:r>
          </a:p>
          <a:p>
            <a:pPr>
              <a:lnSpc>
                <a:spcPct val="80000"/>
              </a:lnSpc>
            </a:pP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if</a:t>
            </a:r>
            <a:r>
              <a:rPr lang="en-US" altLang="ja-JP" dirty="0">
                <a:solidFill>
                  <a:schemeClr val="tx1">
                    <a:lumMod val="75000"/>
                    <a:lumOff val="25000"/>
                  </a:schemeClr>
                </a:solidFill>
                <a:latin typeface="Consolas" panose="020B0609020204030204" pitchFamily="49" charset="0"/>
              </a:rPr>
              <a:t> (...) {}         </a:t>
            </a:r>
            <a:r>
              <a:rPr lang="en-US" altLang="ja-JP" dirty="0">
                <a:solidFill>
                  <a:schemeClr val="accent3">
                    <a:lumMod val="75000"/>
                  </a:schemeClr>
                </a:solidFill>
                <a:latin typeface="Consolas" panose="020B0609020204030204" pitchFamily="49" charset="0"/>
              </a:rPr>
              <a:t>// ???</a:t>
            </a:r>
          </a:p>
          <a:p>
            <a:pPr>
              <a:lnSpc>
                <a:spcPct val="80000"/>
              </a:lnSpc>
            </a:pPr>
            <a:endParaRPr lang="en-US" altLang="ja-JP"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127046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グローバル予測器の利点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marL="817200" lvl="1" indent="-457200">
              <a:buFont typeface="+mj-lt"/>
              <a:buAutoNum type="arabicPeriod"/>
            </a:pPr>
            <a:r>
              <a:rPr lang="ja-JP" altLang="en-US" dirty="0"/>
              <a:t>異なる静的</a:t>
            </a:r>
            <a:r>
              <a:rPr kumimoji="1" lang="ja-JP" altLang="en-US" dirty="0"/>
              <a:t>分岐の間にある相関を拾える</a:t>
            </a:r>
            <a:endParaRPr kumimoji="1" lang="en-US" altLang="ja-JP" dirty="0"/>
          </a:p>
          <a:p>
            <a:pPr lvl="2"/>
            <a:r>
              <a:rPr lang="ja-JP" altLang="en-US" dirty="0"/>
              <a:t>例：～行目の </a:t>
            </a:r>
            <a:r>
              <a:rPr lang="en-US" altLang="ja-JP" dirty="0"/>
              <a:t>if </a:t>
            </a:r>
            <a:r>
              <a:rPr lang="ja-JP" altLang="en-US" dirty="0"/>
              <a:t>と ～ 行目の </a:t>
            </a:r>
            <a:r>
              <a:rPr lang="en-US" altLang="ja-JP" dirty="0"/>
              <a:t>if </a:t>
            </a:r>
            <a:r>
              <a:rPr lang="ja-JP" altLang="en-US" dirty="0"/>
              <a:t>は常に同じ方向</a:t>
            </a:r>
            <a:endParaRPr lang="en-US" altLang="ja-JP" dirty="0"/>
          </a:p>
          <a:p>
            <a:pPr lvl="2"/>
            <a:r>
              <a:rPr lang="ja-JP" altLang="en-US" dirty="0"/>
              <a:t>ローカル履歴予測器では拾えない</a:t>
            </a:r>
            <a:br>
              <a:rPr lang="en-US" altLang="ja-JP" dirty="0"/>
            </a:br>
            <a:endParaRPr kumimoji="1" lang="en-US" altLang="ja-JP" dirty="0"/>
          </a:p>
          <a:p>
            <a:pPr marL="817200" lvl="1" indent="-457200">
              <a:buFont typeface="+mj-lt"/>
              <a:buAutoNum type="arabicPeriod"/>
            </a:pPr>
            <a:r>
              <a:rPr kumimoji="1" lang="ja-JP" altLang="en-US" dirty="0"/>
              <a:t>ローカル履歴に対応する相関も拾える</a:t>
            </a:r>
            <a:endParaRPr kumimoji="1" lang="en-US" altLang="ja-JP" dirty="0"/>
          </a:p>
          <a:p>
            <a:pPr lvl="2"/>
            <a:r>
              <a:rPr kumimoji="1" lang="ja-JP" altLang="en-US" dirty="0"/>
              <a:t>直前に実行された動的分岐の方向を区別なく使用</a:t>
            </a:r>
            <a:endParaRPr kumimoji="1" lang="en-US" altLang="ja-JP" dirty="0"/>
          </a:p>
          <a:p>
            <a:pPr lvl="2"/>
            <a:r>
              <a:rPr kumimoji="1" lang="ja-JP" altLang="en-US" dirty="0"/>
              <a:t>なのでループのような同じアドレスの分岐も内包している</a:t>
            </a:r>
          </a:p>
        </p:txBody>
      </p:sp>
    </p:spTree>
    <p:extLst>
      <p:ext uri="{BB962C8B-B14F-4D97-AF65-F5344CB8AC3E}">
        <p14:creationId xmlns:p14="http://schemas.microsoft.com/office/powerpoint/2010/main" val="3775195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履歴長と予測精度</a:t>
            </a:r>
          </a:p>
        </p:txBody>
      </p:sp>
      <p:sp>
        <p:nvSpPr>
          <p:cNvPr id="3" name="テキスト プレースホルダー 2"/>
          <p:cNvSpPr>
            <a:spLocks noGrp="1"/>
          </p:cNvSpPr>
          <p:nvPr>
            <p:ph type="body" sz="quarter" idx="10"/>
          </p:nvPr>
        </p:nvSpPr>
        <p:spPr/>
        <p:txBody>
          <a:bodyPr/>
          <a:lstStyle/>
          <a:p>
            <a:r>
              <a:rPr kumimoji="1" lang="ja-JP" altLang="en-US" dirty="0"/>
              <a:t>一般に，グローバル履歴長を長くするほど精度はあがる</a:t>
            </a:r>
            <a:endParaRPr kumimoji="1" lang="en-US" altLang="ja-JP" dirty="0"/>
          </a:p>
          <a:p>
            <a:pPr lvl="1"/>
            <a:r>
              <a:rPr kumimoji="1" lang="ja-JP" altLang="en-US" dirty="0"/>
              <a:t>より遠い分岐の相関が拾えるようになる</a:t>
            </a:r>
            <a:endParaRPr kumimoji="1" lang="en-US" altLang="ja-JP" dirty="0"/>
          </a:p>
          <a:p>
            <a:pPr lvl="1"/>
            <a:r>
              <a:rPr kumimoji="1" lang="ja-JP" altLang="en-US" dirty="0"/>
              <a:t>履歴長が</a:t>
            </a:r>
            <a:r>
              <a:rPr kumimoji="1" lang="en-US" altLang="ja-JP" dirty="0"/>
              <a:t>1000</a:t>
            </a:r>
            <a:r>
              <a:rPr kumimoji="1" lang="ja-JP" altLang="en-US" dirty="0"/>
              <a:t>以上のところに相関がある場合もある</a:t>
            </a:r>
            <a:endParaRPr kumimoji="1" lang="en-US" altLang="ja-JP" dirty="0"/>
          </a:p>
          <a:p>
            <a:pPr lvl="2"/>
            <a:r>
              <a:rPr lang="ja-JP" altLang="en-US" dirty="0"/>
              <a:t>ある関数で分岐した後，色んな所にいってまた来るとか</a:t>
            </a:r>
            <a:endParaRPr kumimoji="1" lang="en-US" altLang="ja-JP" dirty="0"/>
          </a:p>
          <a:p>
            <a:r>
              <a:rPr kumimoji="1" lang="ja-JP" altLang="en-US" dirty="0"/>
              <a:t>実際にはハードウェア（特に </a:t>
            </a:r>
            <a:r>
              <a:rPr kumimoji="1" lang="en-US" altLang="ja-JP" dirty="0"/>
              <a:t>PHT </a:t>
            </a:r>
            <a:r>
              <a:rPr kumimoji="1" lang="ja-JP" altLang="en-US" dirty="0"/>
              <a:t>の大きさ）の制約がある</a:t>
            </a:r>
            <a:endParaRPr kumimoji="1" lang="en-US" altLang="ja-JP" dirty="0"/>
          </a:p>
          <a:p>
            <a:pPr lvl="1"/>
            <a:r>
              <a:rPr kumimoji="1" lang="ja-JP" altLang="en-US" dirty="0"/>
              <a:t>１サイクル内にアクセス可能な大きさに限られる</a:t>
            </a:r>
            <a:endParaRPr kumimoji="1" lang="en-US" altLang="ja-JP" dirty="0"/>
          </a:p>
          <a:p>
            <a:pPr lvl="2"/>
            <a:r>
              <a:rPr kumimoji="1" lang="ja-JP" altLang="en-US" dirty="0"/>
              <a:t>最大数</a:t>
            </a:r>
            <a:r>
              <a:rPr kumimoji="1" lang="en-US" altLang="ja-JP" dirty="0"/>
              <a:t>K </a:t>
            </a:r>
            <a:r>
              <a:rPr kumimoji="1" lang="ja-JP" altLang="en-US" dirty="0"/>
              <a:t>エントリ程度</a:t>
            </a:r>
            <a:endParaRPr kumimoji="1" lang="en-US" altLang="ja-JP" dirty="0"/>
          </a:p>
          <a:p>
            <a:pPr lvl="2"/>
            <a:r>
              <a:rPr lang="ja-JP" altLang="en-US" dirty="0"/>
              <a:t>（最近はもうちょっと大きいかも）</a:t>
            </a:r>
            <a:endParaRPr kumimoji="1" lang="en-US" altLang="ja-JP" dirty="0"/>
          </a:p>
          <a:p>
            <a:pPr lvl="1"/>
            <a:r>
              <a:rPr kumimoji="1" lang="ja-JP" altLang="en-US" dirty="0">
                <a:solidFill>
                  <a:schemeClr val="accent5"/>
                </a:solidFill>
              </a:rPr>
              <a:t>履歴長に対し，２の累乗のオーダーでエントリ数が増加</a:t>
            </a:r>
          </a:p>
        </p:txBody>
      </p:sp>
    </p:spTree>
    <p:extLst>
      <p:ext uri="{BB962C8B-B14F-4D97-AF65-F5344CB8AC3E}">
        <p14:creationId xmlns:p14="http://schemas.microsoft.com/office/powerpoint/2010/main" val="3414093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グローバル履歴予測器の一種</a:t>
            </a:r>
            <a:endParaRPr kumimoji="1" lang="en-US" altLang="ja-JP" dirty="0"/>
          </a:p>
          <a:p>
            <a:pPr lvl="1"/>
            <a:r>
              <a:rPr kumimoji="1" lang="ja-JP" altLang="en-US" dirty="0"/>
              <a:t>より長い履歴長でも，エントリ数が大きくならないようにしたもの</a:t>
            </a:r>
            <a:endParaRPr kumimoji="1" lang="en-US" altLang="ja-JP" dirty="0"/>
          </a:p>
          <a:p>
            <a:r>
              <a:rPr kumimoji="1" lang="ja-JP" altLang="en-US" dirty="0"/>
              <a:t>モチベーション：グローバル履歴のパターン自体に偏りがある</a:t>
            </a:r>
            <a:endParaRPr kumimoji="1" lang="en-US" altLang="ja-JP" dirty="0"/>
          </a:p>
          <a:p>
            <a:pPr lvl="1"/>
            <a:r>
              <a:rPr lang="ja-JP" altLang="en-US" dirty="0"/>
              <a:t>たとえば履歴長が</a:t>
            </a:r>
            <a:r>
              <a:rPr lang="en-US" altLang="ja-JP" dirty="0"/>
              <a:t>16</a:t>
            </a:r>
            <a:r>
              <a:rPr lang="ja-JP" altLang="en-US" dirty="0"/>
              <a:t>ビットだとして，</a:t>
            </a:r>
            <a:r>
              <a:rPr lang="en-US" altLang="ja-JP" dirty="0"/>
              <a:t>2</a:t>
            </a:r>
            <a:r>
              <a:rPr lang="ja-JP" altLang="en-US" dirty="0"/>
              <a:t>の</a:t>
            </a:r>
            <a:r>
              <a:rPr lang="en-US" altLang="ja-JP" dirty="0"/>
              <a:t>16</a:t>
            </a:r>
            <a:r>
              <a:rPr lang="ja-JP" altLang="en-US" dirty="0"/>
              <a:t>乗の全ての</a:t>
            </a:r>
            <a:br>
              <a:rPr lang="en-US" altLang="ja-JP" dirty="0"/>
            </a:br>
            <a:r>
              <a:rPr lang="ja-JP" altLang="en-US" dirty="0"/>
              <a:t>パターンは通常現れない</a:t>
            </a:r>
            <a:endParaRPr lang="en-US" altLang="ja-JP" dirty="0"/>
          </a:p>
          <a:p>
            <a:pPr lvl="1"/>
            <a:r>
              <a:rPr kumimoji="1" lang="ja-JP" altLang="en-US" dirty="0"/>
              <a:t>単純に </a:t>
            </a:r>
            <a:r>
              <a:rPr kumimoji="1" lang="en-US" altLang="ja-JP" dirty="0"/>
              <a:t>PC </a:t>
            </a:r>
            <a:r>
              <a:rPr kumimoji="1" lang="ja-JP" altLang="en-US" dirty="0"/>
              <a:t>と連結すると，使われないエントリの方が圧倒的に多い</a:t>
            </a:r>
            <a:endParaRPr kumimoji="1" lang="en-US" altLang="ja-JP" dirty="0"/>
          </a:p>
          <a:p>
            <a:r>
              <a:rPr kumimoji="1" lang="ja-JP" altLang="en-US" dirty="0"/>
              <a:t>ビット連結ではなく，</a:t>
            </a:r>
            <a:r>
              <a:rPr kumimoji="1" lang="en-US" altLang="ja-JP" dirty="0">
                <a:solidFill>
                  <a:schemeClr val="accent5"/>
                </a:solidFill>
              </a:rPr>
              <a:t>XOR </a:t>
            </a:r>
            <a:r>
              <a:rPr kumimoji="1" lang="ja-JP" altLang="en-US" dirty="0">
                <a:solidFill>
                  <a:schemeClr val="accent5"/>
                </a:solidFill>
              </a:rPr>
              <a:t>演算により結合</a:t>
            </a:r>
            <a:endParaRPr kumimoji="1" lang="en-US" altLang="ja-JP" dirty="0">
              <a:solidFill>
                <a:schemeClr val="accent5"/>
              </a:solidFill>
            </a:endParaRPr>
          </a:p>
          <a:p>
            <a:pPr lvl="1"/>
            <a:r>
              <a:rPr lang="ja-JP" altLang="en-US" dirty="0"/>
              <a:t>ビット連結：</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３２ビット</a:t>
            </a:r>
            <a:endParaRPr lang="en-US" altLang="ja-JP" dirty="0"/>
          </a:p>
          <a:p>
            <a:pPr lvl="1"/>
            <a:r>
              <a:rPr kumimoji="1" lang="ja-JP" altLang="en-US" dirty="0"/>
              <a:t>ＸＯＲ演算：</a:t>
            </a:r>
            <a:r>
              <a:rPr lang="en-US" altLang="ja-JP" dirty="0"/>
              <a:t>PC </a:t>
            </a:r>
            <a:r>
              <a:rPr lang="ja-JP" altLang="en-US" dirty="0"/>
              <a:t>下位</a:t>
            </a:r>
            <a:r>
              <a:rPr lang="en-US" altLang="ja-JP" dirty="0"/>
              <a:t>16</a:t>
            </a:r>
            <a:r>
              <a:rPr lang="ja-JP" altLang="en-US" dirty="0"/>
              <a:t>ビット </a:t>
            </a:r>
            <a:r>
              <a:rPr lang="en-US" altLang="ja-JP" dirty="0"/>
              <a:t>+ </a:t>
            </a:r>
            <a:r>
              <a:rPr lang="ja-JP" altLang="en-US" dirty="0"/>
              <a:t>履歴</a:t>
            </a:r>
            <a:r>
              <a:rPr lang="en-US" altLang="ja-JP" dirty="0"/>
              <a:t>16</a:t>
            </a:r>
            <a:r>
              <a:rPr lang="ja-JP" altLang="en-US" dirty="0"/>
              <a:t>ビット → １６ビット</a:t>
            </a:r>
            <a:endParaRPr kumimoji="1" lang="en-US" altLang="ja-JP" dirty="0"/>
          </a:p>
        </p:txBody>
      </p:sp>
    </p:spTree>
    <p:extLst>
      <p:ext uri="{BB962C8B-B14F-4D97-AF65-F5344CB8AC3E}">
        <p14:creationId xmlns:p14="http://schemas.microsoft.com/office/powerpoint/2010/main" val="4287133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g-share </a:t>
            </a:r>
            <a:r>
              <a:rPr kumimoji="1" lang="ja-JP" altLang="en-US" dirty="0"/>
              <a:t>予測器</a:t>
            </a:r>
          </a:p>
        </p:txBody>
      </p:sp>
      <p:sp>
        <p:nvSpPr>
          <p:cNvPr id="3" name="テキスト プレースホルダー 2"/>
          <p:cNvSpPr>
            <a:spLocks noGrp="1"/>
          </p:cNvSpPr>
          <p:nvPr>
            <p:ph type="body" sz="quarter" idx="10"/>
          </p:nvPr>
        </p:nvSpPr>
        <p:spPr>
          <a:xfrm>
            <a:off x="521955" y="6318301"/>
            <a:ext cx="8280092" cy="539699"/>
          </a:xfrm>
        </p:spPr>
        <p:txBody>
          <a:bodyPr/>
          <a:lstStyle/>
          <a:p>
            <a:r>
              <a:rPr kumimoji="1" lang="ja-JP" altLang="en-US" dirty="0"/>
              <a:t>ビットを単純に連結するかわりに，</a:t>
            </a:r>
            <a:r>
              <a:rPr kumimoji="1" lang="en-US" altLang="ja-JP" dirty="0"/>
              <a:t>XOR </a:t>
            </a:r>
            <a:r>
              <a:rPr kumimoji="1" lang="ja-JP" altLang="en-US" dirty="0"/>
              <a:t>演算して結合</a:t>
            </a:r>
          </a:p>
        </p:txBody>
      </p:sp>
      <p:sp>
        <p:nvSpPr>
          <p:cNvPr id="4" name="Rectangle 128"/>
          <p:cNvSpPr>
            <a:spLocks noChangeArrowheads="1"/>
          </p:cNvSpPr>
          <p:nvPr/>
        </p:nvSpPr>
        <p:spPr bwMode="auto">
          <a:xfrm>
            <a:off x="339966"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p:cNvSpPr>
            <a:spLocks noChangeArrowheads="1"/>
          </p:cNvSpPr>
          <p:nvPr/>
        </p:nvSpPr>
        <p:spPr bwMode="auto">
          <a:xfrm>
            <a:off x="250313"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195"/>
          <p:cNvSpPr>
            <a:spLocks noChangeArrowheads="1"/>
          </p:cNvSpPr>
          <p:nvPr/>
        </p:nvSpPr>
        <p:spPr bwMode="auto">
          <a:xfrm>
            <a:off x="1780330" y="3877418"/>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7" name="Rectangle 133"/>
          <p:cNvSpPr>
            <a:spLocks noChangeArrowheads="1"/>
          </p:cNvSpPr>
          <p:nvPr/>
        </p:nvSpPr>
        <p:spPr bwMode="auto">
          <a:xfrm>
            <a:off x="790319" y="45074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8" name="直線コネクタ 7"/>
          <p:cNvCxnSpPr/>
          <p:nvPr/>
        </p:nvCxnSpPr>
        <p:spPr bwMode="auto">
          <a:xfrm>
            <a:off x="250466"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直線矢印コネクタ 8"/>
          <p:cNvCxnSpPr/>
          <p:nvPr/>
        </p:nvCxnSpPr>
        <p:spPr bwMode="auto">
          <a:xfrm flipH="1">
            <a:off x="2140334" y="4237422"/>
            <a:ext cx="1640" cy="1170013"/>
          </a:xfrm>
          <a:prstGeom prst="straightConnector1">
            <a:avLst/>
          </a:prstGeom>
          <a:ln>
            <a:solidFill>
              <a:schemeClr val="tx1">
                <a:lumMod val="75000"/>
                <a:lumOff val="25000"/>
              </a:schemeClr>
            </a:solidFill>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10" name="Freeform 10"/>
          <p:cNvSpPr>
            <a:spLocks/>
          </p:cNvSpPr>
          <p:nvPr/>
        </p:nvSpPr>
        <p:spPr bwMode="auto">
          <a:xfrm rot="10800000">
            <a:off x="610316" y="1987396"/>
            <a:ext cx="2250025"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11" name="Rectangle 154"/>
          <p:cNvSpPr>
            <a:spLocks noChangeArrowheads="1"/>
          </p:cNvSpPr>
          <p:nvPr/>
        </p:nvSpPr>
        <p:spPr bwMode="auto">
          <a:xfrm>
            <a:off x="3671990"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Rectangle 195"/>
          <p:cNvSpPr>
            <a:spLocks noChangeArrowheads="1"/>
          </p:cNvSpPr>
          <p:nvPr/>
        </p:nvSpPr>
        <p:spPr bwMode="auto">
          <a:xfrm>
            <a:off x="3670351"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13" name="正方形/長方形 12"/>
          <p:cNvSpPr/>
          <p:nvPr/>
        </p:nvSpPr>
        <p:spPr bwMode="auto">
          <a:xfrm>
            <a:off x="3670351"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p:cNvSpPr/>
          <p:nvPr/>
        </p:nvSpPr>
        <p:spPr bwMode="auto">
          <a:xfrm>
            <a:off x="3670351"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5" name="正方形/長方形 14"/>
          <p:cNvSpPr/>
          <p:nvPr/>
        </p:nvSpPr>
        <p:spPr bwMode="auto">
          <a:xfrm>
            <a:off x="3310348"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6" name="正方形/長方形 15"/>
          <p:cNvSpPr/>
          <p:nvPr/>
        </p:nvSpPr>
        <p:spPr bwMode="auto">
          <a:xfrm>
            <a:off x="3310347"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7" name="正方形/長方形 16"/>
          <p:cNvSpPr/>
          <p:nvPr/>
        </p:nvSpPr>
        <p:spPr bwMode="auto">
          <a:xfrm>
            <a:off x="3310347"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p:cNvSpPr/>
          <p:nvPr/>
        </p:nvSpPr>
        <p:spPr bwMode="auto">
          <a:xfrm>
            <a:off x="3850353"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9" name="正方形/長方形 18"/>
          <p:cNvSpPr/>
          <p:nvPr/>
        </p:nvSpPr>
        <p:spPr bwMode="auto">
          <a:xfrm>
            <a:off x="3670351"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20" name="正方形/長方形 19"/>
          <p:cNvSpPr/>
          <p:nvPr/>
        </p:nvSpPr>
        <p:spPr bwMode="auto">
          <a:xfrm>
            <a:off x="3850353"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21" name="Freeform 10"/>
          <p:cNvSpPr>
            <a:spLocks/>
          </p:cNvSpPr>
          <p:nvPr/>
        </p:nvSpPr>
        <p:spPr bwMode="auto">
          <a:xfrm rot="16200000" flipV="1">
            <a:off x="2455338" y="5452435"/>
            <a:ext cx="810008"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cxnSp>
        <p:nvCxnSpPr>
          <p:cNvPr id="22" name="直線コネクタ 21"/>
          <p:cNvCxnSpPr/>
          <p:nvPr/>
        </p:nvCxnSpPr>
        <p:spPr bwMode="auto">
          <a:xfrm>
            <a:off x="1960332" y="5407435"/>
            <a:ext cx="1080012" cy="0"/>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3" name="Freeform 10"/>
          <p:cNvSpPr>
            <a:spLocks/>
          </p:cNvSpPr>
          <p:nvPr/>
        </p:nvSpPr>
        <p:spPr bwMode="auto">
          <a:xfrm rot="5400000">
            <a:off x="2095332"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24" name="Rectangle 133"/>
          <p:cNvSpPr>
            <a:spLocks noChangeArrowheads="1"/>
          </p:cNvSpPr>
          <p:nvPr/>
        </p:nvSpPr>
        <p:spPr bwMode="auto">
          <a:xfrm>
            <a:off x="3670351"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25" name="Rectangle 133"/>
          <p:cNvSpPr>
            <a:spLocks noChangeArrowheads="1"/>
          </p:cNvSpPr>
          <p:nvPr/>
        </p:nvSpPr>
        <p:spPr bwMode="auto">
          <a:xfrm>
            <a:off x="1601967"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accent5"/>
                </a:solidFill>
                <a:latin typeface="+mn-ea"/>
                <a:ea typeface="+mn-ea"/>
              </a:rPr>
              <a:t>連結</a:t>
            </a:r>
            <a:endParaRPr lang="en-US" altLang="ja-JP" dirty="0">
              <a:solidFill>
                <a:schemeClr val="accent5"/>
              </a:solidFill>
              <a:latin typeface="+mn-ea"/>
              <a:ea typeface="+mn-ea"/>
            </a:endParaRPr>
          </a:p>
        </p:txBody>
      </p:sp>
      <p:cxnSp>
        <p:nvCxnSpPr>
          <p:cNvPr id="26" name="直線矢印コネクタ 25"/>
          <p:cNvCxnSpPr/>
          <p:nvPr/>
        </p:nvCxnSpPr>
        <p:spPr bwMode="auto">
          <a:xfrm>
            <a:off x="610317"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27" name="Rectangle 128"/>
          <p:cNvSpPr>
            <a:spLocks noChangeArrowheads="1"/>
          </p:cNvSpPr>
          <p:nvPr/>
        </p:nvSpPr>
        <p:spPr bwMode="auto">
          <a:xfrm>
            <a:off x="4660014"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28" name="Rectangle 13"/>
          <p:cNvSpPr>
            <a:spLocks noChangeArrowheads="1"/>
          </p:cNvSpPr>
          <p:nvPr/>
        </p:nvSpPr>
        <p:spPr bwMode="auto">
          <a:xfrm>
            <a:off x="4570361"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29" name="Rectangle 195"/>
          <p:cNvSpPr>
            <a:spLocks noChangeArrowheads="1"/>
          </p:cNvSpPr>
          <p:nvPr/>
        </p:nvSpPr>
        <p:spPr bwMode="auto">
          <a:xfrm>
            <a:off x="5832014" y="3879005"/>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1011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0" name="Rectangle 133"/>
          <p:cNvSpPr>
            <a:spLocks noChangeArrowheads="1"/>
          </p:cNvSpPr>
          <p:nvPr/>
        </p:nvSpPr>
        <p:spPr bwMode="auto">
          <a:xfrm>
            <a:off x="4842003" y="4419011"/>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dirty="0">
                <a:solidFill>
                  <a:schemeClr val="tx1">
                    <a:lumMod val="75000"/>
                    <a:lumOff val="25000"/>
                  </a:schemeClr>
                </a:solidFill>
                <a:latin typeface="+mn-ea"/>
                <a:ea typeface="+mn-ea"/>
              </a:rPr>
              <a:t>グローバル</a:t>
            </a:r>
            <a:endParaRPr lang="en-US" altLang="ja-JP" dirty="0">
              <a:solidFill>
                <a:schemeClr val="tx1">
                  <a:lumMod val="75000"/>
                  <a:lumOff val="25000"/>
                </a:schemeClr>
              </a:solidFill>
              <a:latin typeface="+mn-ea"/>
              <a:ea typeface="+mn-ea"/>
            </a:endParaRPr>
          </a:p>
          <a:p>
            <a:pPr eaLnBrk="0" hangingPunct="0"/>
            <a:r>
              <a:rPr lang="ja-JP" altLang="en-US" dirty="0">
                <a:solidFill>
                  <a:schemeClr val="tx1">
                    <a:lumMod val="75000"/>
                    <a:lumOff val="25000"/>
                  </a:schemeClr>
                </a:solidFill>
                <a:latin typeface="+mn-ea"/>
                <a:ea typeface="+mn-ea"/>
              </a:rPr>
              <a:t>履歴</a:t>
            </a:r>
            <a:endParaRPr lang="en-US" altLang="ja-JP" dirty="0">
              <a:solidFill>
                <a:schemeClr val="tx1">
                  <a:lumMod val="75000"/>
                  <a:lumOff val="25000"/>
                </a:schemeClr>
              </a:solidFill>
              <a:latin typeface="+mn-ea"/>
              <a:ea typeface="+mn-ea"/>
            </a:endParaRPr>
          </a:p>
        </p:txBody>
      </p:sp>
      <p:cxnSp>
        <p:nvCxnSpPr>
          <p:cNvPr id="31" name="直線コネクタ 30"/>
          <p:cNvCxnSpPr/>
          <p:nvPr/>
        </p:nvCxnSpPr>
        <p:spPr bwMode="auto">
          <a:xfrm>
            <a:off x="4570514"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3" name="Freeform 10"/>
          <p:cNvSpPr>
            <a:spLocks/>
          </p:cNvSpPr>
          <p:nvPr/>
        </p:nvSpPr>
        <p:spPr bwMode="auto">
          <a:xfrm rot="10800000">
            <a:off x="4930363" y="1987396"/>
            <a:ext cx="2341666" cy="342003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34" name="Rectangle 154"/>
          <p:cNvSpPr>
            <a:spLocks noChangeArrowheads="1"/>
          </p:cNvSpPr>
          <p:nvPr/>
        </p:nvSpPr>
        <p:spPr bwMode="auto">
          <a:xfrm>
            <a:off x="7992038" y="2348988"/>
            <a:ext cx="718369"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Rectangle 195"/>
          <p:cNvSpPr>
            <a:spLocks noChangeArrowheads="1"/>
          </p:cNvSpPr>
          <p:nvPr/>
        </p:nvSpPr>
        <p:spPr bwMode="auto">
          <a:xfrm>
            <a:off x="7990399" y="3427413"/>
            <a:ext cx="720008"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a:solidFill>
                  <a:schemeClr val="tx1">
                    <a:lumMod val="75000"/>
                    <a:lumOff val="25000"/>
                  </a:schemeClr>
                </a:solidFill>
                <a:latin typeface="MeiryoKe_PGothic" pitchFamily="50" charset="-128"/>
                <a:ea typeface="MeiryoKe_PGothic" pitchFamily="50" charset="-128"/>
              </a:rPr>
              <a:t>01</a:t>
            </a:r>
            <a:endParaRPr lang="ja-JP" altLang="en-US" b="1" dirty="0">
              <a:solidFill>
                <a:schemeClr val="tx1">
                  <a:lumMod val="75000"/>
                  <a:lumOff val="25000"/>
                </a:schemeClr>
              </a:solidFill>
              <a:latin typeface="MeiryoKe_PGothic" pitchFamily="50" charset="-128"/>
              <a:ea typeface="MeiryoKe_PGothic" pitchFamily="50" charset="-128"/>
            </a:endParaRPr>
          </a:p>
        </p:txBody>
      </p:sp>
      <p:sp>
        <p:nvSpPr>
          <p:cNvPr id="36" name="正方形/長方形 35"/>
          <p:cNvSpPr/>
          <p:nvPr/>
        </p:nvSpPr>
        <p:spPr bwMode="auto">
          <a:xfrm>
            <a:off x="7990399" y="2347401"/>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7" name="正方形/長方形 36"/>
          <p:cNvSpPr/>
          <p:nvPr/>
        </p:nvSpPr>
        <p:spPr bwMode="auto">
          <a:xfrm>
            <a:off x="7990399" y="2707405"/>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38" name="正方形/長方形 37"/>
          <p:cNvSpPr/>
          <p:nvPr/>
        </p:nvSpPr>
        <p:spPr bwMode="auto">
          <a:xfrm>
            <a:off x="7630396"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39" name="正方形/長方形 38"/>
          <p:cNvSpPr/>
          <p:nvPr/>
        </p:nvSpPr>
        <p:spPr bwMode="auto">
          <a:xfrm>
            <a:off x="7630395"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40" name="正方形/長方形 39"/>
          <p:cNvSpPr/>
          <p:nvPr/>
        </p:nvSpPr>
        <p:spPr bwMode="auto">
          <a:xfrm>
            <a:off x="7630395"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1" name="正方形/長方形 40"/>
          <p:cNvSpPr/>
          <p:nvPr/>
        </p:nvSpPr>
        <p:spPr bwMode="auto">
          <a:xfrm>
            <a:off x="8170401" y="4057420"/>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2" name="正方形/長方形 41"/>
          <p:cNvSpPr/>
          <p:nvPr/>
        </p:nvSpPr>
        <p:spPr bwMode="auto">
          <a:xfrm>
            <a:off x="7990399" y="4597426"/>
            <a:ext cx="718723"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3" name="正方形/長方形 42"/>
          <p:cNvSpPr/>
          <p:nvPr/>
        </p:nvSpPr>
        <p:spPr bwMode="auto">
          <a:xfrm>
            <a:off x="8170401" y="297740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44" name="Freeform 10"/>
          <p:cNvSpPr>
            <a:spLocks/>
          </p:cNvSpPr>
          <p:nvPr/>
        </p:nvSpPr>
        <p:spPr bwMode="auto">
          <a:xfrm rot="16200000" flipV="1">
            <a:off x="6957001" y="5634050"/>
            <a:ext cx="358416" cy="80837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non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6" name="Freeform 10"/>
          <p:cNvSpPr>
            <a:spLocks/>
          </p:cNvSpPr>
          <p:nvPr/>
        </p:nvSpPr>
        <p:spPr bwMode="auto">
          <a:xfrm rot="5400000">
            <a:off x="6415380" y="4732430"/>
            <a:ext cx="261003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47" name="Rectangle 133"/>
          <p:cNvSpPr>
            <a:spLocks noChangeArrowheads="1"/>
          </p:cNvSpPr>
          <p:nvPr/>
        </p:nvSpPr>
        <p:spPr bwMode="auto">
          <a:xfrm>
            <a:off x="7990399" y="1987397"/>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tx1">
                    <a:lumMod val="75000"/>
                    <a:lumOff val="25000"/>
                  </a:schemeClr>
                </a:solidFill>
                <a:latin typeface="+mn-ea"/>
                <a:ea typeface="+mn-ea"/>
              </a:rPr>
              <a:t>PHT</a:t>
            </a:r>
          </a:p>
        </p:txBody>
      </p:sp>
      <p:sp>
        <p:nvSpPr>
          <p:cNvPr id="48" name="Rectangle 133"/>
          <p:cNvSpPr>
            <a:spLocks noChangeArrowheads="1"/>
          </p:cNvSpPr>
          <p:nvPr/>
        </p:nvSpPr>
        <p:spPr bwMode="auto">
          <a:xfrm>
            <a:off x="5292008" y="5679025"/>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en-US" altLang="ja-JP" dirty="0">
                <a:solidFill>
                  <a:schemeClr val="accent5"/>
                </a:solidFill>
                <a:latin typeface="+mn-ea"/>
                <a:ea typeface="+mn-ea"/>
              </a:rPr>
              <a:t>XOR </a:t>
            </a:r>
            <a:r>
              <a:rPr lang="ja-JP" altLang="en-US" dirty="0">
                <a:solidFill>
                  <a:schemeClr val="accent5"/>
                </a:solidFill>
                <a:latin typeface="+mn-ea"/>
                <a:ea typeface="+mn-ea"/>
              </a:rPr>
              <a:t>演算</a:t>
            </a:r>
            <a:endParaRPr lang="en-US" altLang="ja-JP" dirty="0">
              <a:solidFill>
                <a:schemeClr val="accent5"/>
              </a:solidFill>
              <a:latin typeface="+mn-ea"/>
              <a:ea typeface="+mn-ea"/>
            </a:endParaRPr>
          </a:p>
        </p:txBody>
      </p:sp>
      <p:cxnSp>
        <p:nvCxnSpPr>
          <p:cNvPr id="49" name="直線矢印コネクタ 48"/>
          <p:cNvCxnSpPr/>
          <p:nvPr/>
        </p:nvCxnSpPr>
        <p:spPr bwMode="auto">
          <a:xfrm>
            <a:off x="4930365" y="1717394"/>
            <a:ext cx="0" cy="270003"/>
          </a:xfrm>
          <a:prstGeom prst="straightConnector1">
            <a:avLst/>
          </a:prstGeom>
          <a:ln>
            <a:headEnd type="none" w="sm" len="sm"/>
            <a:tailEnd type="none" w="lg" len="lg"/>
          </a:ln>
        </p:spPr>
        <p:style>
          <a:lnRef idx="2">
            <a:schemeClr val="dk1"/>
          </a:lnRef>
          <a:fillRef idx="0">
            <a:schemeClr val="dk1"/>
          </a:fillRef>
          <a:effectRef idx="1">
            <a:schemeClr val="dk1"/>
          </a:effectRef>
          <a:fontRef idx="minor">
            <a:schemeClr val="tx1"/>
          </a:fontRef>
        </p:style>
      </p:cxnSp>
      <p:sp>
        <p:nvSpPr>
          <p:cNvPr id="50" name="円/楕円 49"/>
          <p:cNvSpPr/>
          <p:nvPr/>
        </p:nvSpPr>
        <p:spPr bwMode="auto">
          <a:xfrm>
            <a:off x="6462021" y="5319021"/>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2" name="直線コネクタ 51"/>
          <p:cNvCxnSpPr>
            <a:endCxn id="50" idx="6"/>
          </p:cNvCxnSpPr>
          <p:nvPr/>
        </p:nvCxnSpPr>
        <p:spPr bwMode="auto">
          <a:xfrm>
            <a:off x="6462021" y="5589024"/>
            <a:ext cx="540006" cy="0"/>
          </a:xfrm>
          <a:prstGeom prst="line">
            <a:avLst/>
          </a:prstGeom>
          <a:noFill/>
          <a:ln w="28575" cap="flat" cmpd="sng" algn="ctr">
            <a:solidFill>
              <a:schemeClr val="accent5"/>
            </a:solidFill>
            <a:prstDash val="solid"/>
            <a:round/>
            <a:headEnd type="none" w="med" len="med"/>
            <a:tailEnd type="none" w="med" len="med"/>
          </a:ln>
          <a:effectLst/>
        </p:spPr>
      </p:cxnSp>
      <p:cxnSp>
        <p:nvCxnSpPr>
          <p:cNvPr id="53" name="直線コネクタ 52"/>
          <p:cNvCxnSpPr>
            <a:stCxn id="50" idx="0"/>
            <a:endCxn id="50" idx="4"/>
          </p:cNvCxnSpPr>
          <p:nvPr/>
        </p:nvCxnSpPr>
        <p:spPr bwMode="auto">
          <a:xfrm>
            <a:off x="6732024" y="5319021"/>
            <a:ext cx="0" cy="540006"/>
          </a:xfrm>
          <a:prstGeom prst="line">
            <a:avLst/>
          </a:prstGeom>
          <a:noFill/>
          <a:ln w="28575" cap="flat" cmpd="sng" algn="ctr">
            <a:solidFill>
              <a:schemeClr val="accent5"/>
            </a:solidFill>
            <a:prstDash val="solid"/>
            <a:round/>
            <a:headEnd type="none" w="med" len="med"/>
            <a:tailEnd type="none" w="med" len="med"/>
          </a:ln>
          <a:effectLst/>
        </p:spPr>
      </p:cxnSp>
      <p:sp>
        <p:nvSpPr>
          <p:cNvPr id="61" name="Freeform 10"/>
          <p:cNvSpPr>
            <a:spLocks/>
          </p:cNvSpPr>
          <p:nvPr/>
        </p:nvSpPr>
        <p:spPr bwMode="auto">
          <a:xfrm rot="5400000" flipH="1">
            <a:off x="5652011" y="4779014"/>
            <a:ext cx="1350015"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
        <p:nvSpPr>
          <p:cNvPr id="62" name="Freeform 10"/>
          <p:cNvSpPr>
            <a:spLocks/>
          </p:cNvSpPr>
          <p:nvPr/>
        </p:nvSpPr>
        <p:spPr bwMode="auto">
          <a:xfrm rot="5400000" flipH="1" flipV="1">
            <a:off x="7047028" y="5364021"/>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dk1"/>
          </a:lnRef>
          <a:fillRef idx="0">
            <a:schemeClr val="dk1"/>
          </a:fillRef>
          <a:effectRef idx="1">
            <a:schemeClr val="dk1"/>
          </a:effectRef>
          <a:fontRef idx="minor">
            <a:schemeClr val="tx1"/>
          </a:fontRef>
        </p:style>
        <p:txBody>
          <a:bodyPr/>
          <a:lstStyle/>
          <a:p>
            <a:endParaRPr lang="ja-JP" altLang="en-US">
              <a:latin typeface="Arial Narrow" pitchFamily="34" charset="0"/>
              <a:cs typeface="Times New Roman" pitchFamily="18" charset="0"/>
            </a:endParaRPr>
          </a:p>
        </p:txBody>
      </p:sp>
    </p:spTree>
    <p:extLst>
      <p:ext uri="{BB962C8B-B14F-4D97-AF65-F5344CB8AC3E}">
        <p14:creationId xmlns:p14="http://schemas.microsoft.com/office/powerpoint/2010/main" val="20176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 </a:t>
            </a:r>
            <a:r>
              <a:rPr kumimoji="1" lang="en-US" altLang="ja-JP" dirty="0"/>
              <a:t>XOR</a:t>
            </a:r>
            <a:r>
              <a:rPr kumimoji="1" lang="ja-JP" altLang="en-US" dirty="0"/>
              <a:t> 演算なのか？</a:t>
            </a:r>
          </a:p>
        </p:txBody>
      </p:sp>
      <p:sp>
        <p:nvSpPr>
          <p:cNvPr id="3" name="テキスト プレースホルダー 2"/>
          <p:cNvSpPr>
            <a:spLocks noGrp="1"/>
          </p:cNvSpPr>
          <p:nvPr>
            <p:ph type="body" sz="quarter" idx="10"/>
          </p:nvPr>
        </p:nvSpPr>
        <p:spPr>
          <a:xfrm>
            <a:off x="701957" y="4779015"/>
            <a:ext cx="8280092" cy="719701"/>
          </a:xfrm>
        </p:spPr>
        <p:txBody>
          <a:bodyPr/>
          <a:lstStyle/>
          <a:p>
            <a:r>
              <a:rPr kumimoji="1" lang="ja-JP" altLang="en-US" dirty="0"/>
              <a:t>要求：</a:t>
            </a:r>
            <a:endParaRPr kumimoji="1" lang="en-US" altLang="ja-JP" dirty="0"/>
          </a:p>
          <a:p>
            <a:pPr lvl="1"/>
            <a:r>
              <a:rPr kumimoji="1" lang="ja-JP" altLang="en-US" dirty="0"/>
              <a:t>軽量な演算であること → 論理演算が良い</a:t>
            </a:r>
            <a:endParaRPr kumimoji="1" lang="en-US" altLang="ja-JP" dirty="0"/>
          </a:p>
          <a:p>
            <a:pPr lvl="1"/>
            <a:r>
              <a:rPr kumimoji="1" lang="ja-JP" altLang="en-US" dirty="0"/>
              <a:t>２つの値がよく混じってくれること</a:t>
            </a:r>
            <a:br>
              <a:rPr kumimoji="1" lang="en-US" altLang="ja-JP" dirty="0"/>
            </a:br>
            <a:r>
              <a:rPr kumimoji="1" lang="ja-JP" altLang="en-US" dirty="0"/>
              <a:t>（０と１が均等に現れること）</a:t>
            </a:r>
            <a:endParaRPr kumimoji="1" lang="en-US" altLang="ja-JP" dirty="0"/>
          </a:p>
          <a:p>
            <a:r>
              <a:rPr lang="ja-JP" altLang="en-US" dirty="0"/>
              <a:t>要求を満たす論理演算は，</a:t>
            </a:r>
            <a:r>
              <a:rPr lang="en-US" altLang="ja-JP" dirty="0"/>
              <a:t>XOR </a:t>
            </a:r>
            <a:r>
              <a:rPr lang="ja-JP" altLang="en-US" dirty="0"/>
              <a:t>か </a:t>
            </a:r>
            <a:r>
              <a:rPr lang="en-US" altLang="ja-JP" dirty="0"/>
              <a:t>XNOR </a:t>
            </a:r>
            <a:r>
              <a:rPr lang="ja-JP" altLang="en-US" dirty="0"/>
              <a:t>しかない</a:t>
            </a:r>
            <a:endParaRPr lang="en-US" altLang="ja-JP" dirty="0"/>
          </a:p>
          <a:p>
            <a:pPr lvl="1"/>
            <a:r>
              <a:rPr lang="en-US" altLang="ja-JP" dirty="0"/>
              <a:t>AND </a:t>
            </a:r>
            <a:r>
              <a:rPr lang="ja-JP" altLang="en-US" dirty="0"/>
              <a:t>や </a:t>
            </a:r>
            <a:r>
              <a:rPr lang="en-US" altLang="ja-JP" dirty="0"/>
              <a:t>OR </a:t>
            </a:r>
            <a:r>
              <a:rPr lang="ja-JP" altLang="en-US" dirty="0"/>
              <a:t>では，結果が０か１に偏る</a:t>
            </a:r>
            <a:endParaRPr lang="en-US" altLang="ja-JP" dirty="0"/>
          </a:p>
          <a:p>
            <a:pPr lvl="1"/>
            <a:r>
              <a:rPr kumimoji="1" lang="ja-JP" altLang="en-US" dirty="0"/>
              <a:t>それ以外は，</a:t>
            </a:r>
            <a:r>
              <a:rPr kumimoji="1" lang="en-US" altLang="ja-JP" dirty="0"/>
              <a:t>a </a:t>
            </a:r>
            <a:r>
              <a:rPr kumimoji="1" lang="ja-JP" altLang="en-US" dirty="0"/>
              <a:t>か </a:t>
            </a:r>
            <a:r>
              <a:rPr kumimoji="1" lang="en-US" altLang="ja-JP" dirty="0"/>
              <a:t>b </a:t>
            </a:r>
            <a:r>
              <a:rPr kumimoji="1" lang="ja-JP" altLang="en-US" dirty="0"/>
              <a:t>そのものか，それらの反転になってしまう</a:t>
            </a:r>
          </a:p>
        </p:txBody>
      </p:sp>
      <p:graphicFrame>
        <p:nvGraphicFramePr>
          <p:cNvPr id="4" name="Group 383"/>
          <p:cNvGraphicFramePr>
            <a:graphicFrameLocks/>
          </p:cNvGraphicFramePr>
          <p:nvPr>
            <p:extLst>
              <p:ext uri="{D42A27DB-BD31-4B8C-83A1-F6EECF244321}">
                <p14:modId xmlns:p14="http://schemas.microsoft.com/office/powerpoint/2010/main" val="4225682068"/>
              </p:ext>
            </p:extLst>
          </p:nvPr>
        </p:nvGraphicFramePr>
        <p:xfrm>
          <a:off x="1691704"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45"/>
          <p:cNvSpPr>
            <a:spLocks noChangeArrowheads="1"/>
          </p:cNvSpPr>
          <p:nvPr/>
        </p:nvSpPr>
        <p:spPr bwMode="auto">
          <a:xfrm>
            <a:off x="2051972"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AND</a:t>
            </a:r>
          </a:p>
        </p:txBody>
      </p:sp>
      <p:sp>
        <p:nvSpPr>
          <p:cNvPr id="6" name="Rectangle 146"/>
          <p:cNvSpPr>
            <a:spLocks noChangeArrowheads="1"/>
          </p:cNvSpPr>
          <p:nvPr/>
        </p:nvSpPr>
        <p:spPr bwMode="auto">
          <a:xfrm>
            <a:off x="4121995"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OR</a:t>
            </a:r>
          </a:p>
        </p:txBody>
      </p:sp>
      <p:graphicFrame>
        <p:nvGraphicFramePr>
          <p:cNvPr id="8" name="Group 278"/>
          <p:cNvGraphicFramePr>
            <a:graphicFrameLocks noGrp="1"/>
          </p:cNvGraphicFramePr>
          <p:nvPr>
            <p:extLst>
              <p:ext uri="{D42A27DB-BD31-4B8C-83A1-F6EECF244321}">
                <p14:modId xmlns:p14="http://schemas.microsoft.com/office/powerpoint/2010/main" val="4203261628"/>
              </p:ext>
            </p:extLst>
          </p:nvPr>
        </p:nvGraphicFramePr>
        <p:xfrm>
          <a:off x="3851992" y="1538979"/>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383"/>
          <p:cNvGraphicFramePr>
            <a:graphicFrameLocks/>
          </p:cNvGraphicFramePr>
          <p:nvPr>
            <p:extLst>
              <p:ext uri="{D42A27DB-BD31-4B8C-83A1-F6EECF244321}">
                <p14:modId xmlns:p14="http://schemas.microsoft.com/office/powerpoint/2010/main" val="2406584363"/>
              </p:ext>
            </p:extLst>
          </p:nvPr>
        </p:nvGraphicFramePr>
        <p:xfrm>
          <a:off x="6011752" y="1570409"/>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6"/>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accent5"/>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145"/>
          <p:cNvSpPr>
            <a:spLocks noChangeArrowheads="1"/>
          </p:cNvSpPr>
          <p:nvPr/>
        </p:nvSpPr>
        <p:spPr bwMode="auto">
          <a:xfrm>
            <a:off x="6372020" y="1031696"/>
            <a:ext cx="719137" cy="360363"/>
          </a:xfrm>
          <a:prstGeom prst="rect">
            <a:avLst/>
          </a:prstGeom>
          <a:noFill/>
          <a:ln w="28575">
            <a:noFill/>
            <a:miter lim="800000"/>
            <a:headEnd/>
            <a:tailEnd/>
          </a:ln>
          <a:effectLst/>
        </p:spPr>
        <p:txBody>
          <a:bodyPr wrap="none" anchor="ctr"/>
          <a:lstStyle/>
          <a:p>
            <a:pPr algn="ctr"/>
            <a:r>
              <a:rPr lang="en-US" altLang="ja-JP" sz="2400" baseline="0" dirty="0">
                <a:ea typeface="MeiryoKe_PGothic" pitchFamily="50" charset="-128"/>
              </a:rPr>
              <a:t>XOR</a:t>
            </a:r>
          </a:p>
        </p:txBody>
      </p:sp>
    </p:spTree>
    <p:extLst>
      <p:ext uri="{BB962C8B-B14F-4D97-AF65-F5344CB8AC3E}">
        <p14:creationId xmlns:p14="http://schemas.microsoft.com/office/powerpoint/2010/main" val="1838823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ja-JP" altLang="en-US" dirty="0"/>
              <a:t>今セメスターの授業は全てオンラインで実施する予定でしょうか？</a:t>
            </a:r>
            <a:endParaRPr lang="en-US" altLang="ja-JP" dirty="0"/>
          </a:p>
          <a:p>
            <a:r>
              <a:rPr lang="ja-JP" altLang="en-US" dirty="0"/>
              <a:t>スライド</a:t>
            </a:r>
            <a:r>
              <a:rPr lang="en-US" altLang="ja-JP" dirty="0"/>
              <a:t>37</a:t>
            </a:r>
            <a:r>
              <a:rPr lang="ja-JP" altLang="en-US" dirty="0"/>
              <a:t>（</a:t>
            </a:r>
            <a:r>
              <a:rPr lang="en-US" altLang="ja-JP" dirty="0"/>
              <a:t>38</a:t>
            </a:r>
            <a:r>
              <a:rPr lang="ja-JP" altLang="en-US" dirty="0"/>
              <a:t>かもしれません）の「乗除算はあきらめてパイプライン化」がいまいちつかめませんでした．</a:t>
            </a:r>
          </a:p>
          <a:p>
            <a:endParaRPr kumimoji="1" lang="ja-JP" altLang="en-US" dirty="0"/>
          </a:p>
        </p:txBody>
      </p:sp>
    </p:spTree>
    <p:extLst>
      <p:ext uri="{BB962C8B-B14F-4D97-AF65-F5344CB8AC3E}">
        <p14:creationId xmlns:p14="http://schemas.microsoft.com/office/powerpoint/2010/main" val="29636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分岐方向予測</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静的分岐予測</a:t>
            </a:r>
            <a:endParaRPr kumimoji="1" lang="en-US" altLang="ja-JP" dirty="0"/>
          </a:p>
          <a:p>
            <a:pPr marL="457200" indent="-457200">
              <a:buFont typeface="+mj-lt"/>
              <a:buAutoNum type="arabicPeriod"/>
            </a:pPr>
            <a:r>
              <a:rPr kumimoji="1" lang="ja-JP" altLang="en-US" dirty="0"/>
              <a:t>動的分岐予測</a:t>
            </a:r>
            <a:endParaRPr kumimoji="1" lang="en-US" altLang="ja-JP" dirty="0"/>
          </a:p>
          <a:p>
            <a:pPr marL="817200" lvl="1" indent="-457200">
              <a:buFont typeface="+mj-lt"/>
              <a:buAutoNum type="arabicPeriod"/>
            </a:pPr>
            <a:r>
              <a:rPr lang="en-US" altLang="ja-JP" dirty="0"/>
              <a:t>n </a:t>
            </a:r>
            <a:r>
              <a:rPr lang="ja-JP" altLang="en-US" dirty="0"/>
              <a:t>ビット・カウンタ</a:t>
            </a:r>
            <a:endParaRPr kumimoji="1" lang="en-US" altLang="ja-JP" dirty="0"/>
          </a:p>
          <a:p>
            <a:pPr marL="1177200" lvl="2" indent="-457200">
              <a:buFont typeface="+mj-lt"/>
              <a:buAutoNum type="arabicPeriod"/>
            </a:pPr>
            <a:r>
              <a:rPr lang="en-US" altLang="ja-JP" dirty="0"/>
              <a:t>1</a:t>
            </a:r>
            <a:r>
              <a:rPr lang="ja-JP" altLang="en-US" dirty="0"/>
              <a:t>ビット・カウンタ予測器</a:t>
            </a:r>
            <a:endParaRPr lang="en-US" altLang="ja-JP" dirty="0"/>
          </a:p>
          <a:p>
            <a:pPr marL="1177200" lvl="2" indent="-457200">
              <a:buFont typeface="+mj-lt"/>
              <a:buAutoNum type="arabicPeriod"/>
            </a:pPr>
            <a:r>
              <a:rPr kumimoji="1" lang="en-US" altLang="ja-JP" dirty="0"/>
              <a:t>2</a:t>
            </a:r>
            <a:r>
              <a:rPr kumimoji="1" lang="ja-JP" altLang="en-US" dirty="0"/>
              <a:t>ビット・カウンタ</a:t>
            </a:r>
            <a:r>
              <a:rPr lang="ja-JP" altLang="en-US" dirty="0"/>
              <a:t>予測器</a:t>
            </a:r>
            <a:endParaRPr lang="en-US" altLang="ja-JP" dirty="0"/>
          </a:p>
          <a:p>
            <a:pPr marL="817200" lvl="1" indent="-457200">
              <a:buFont typeface="+mj-lt"/>
              <a:buAutoNum type="arabicPeriod"/>
            </a:pPr>
            <a:r>
              <a:rPr kumimoji="1" lang="ja-JP" altLang="en-US" dirty="0"/>
              <a:t>履歴を用いたもの</a:t>
            </a:r>
            <a:endParaRPr kumimoji="1" lang="en-US" altLang="ja-JP" dirty="0"/>
          </a:p>
          <a:p>
            <a:pPr marL="1177200" lvl="2" indent="-457200">
              <a:buFont typeface="+mj-lt"/>
              <a:buAutoNum type="arabicPeriod"/>
            </a:pPr>
            <a:r>
              <a:rPr kumimoji="1" lang="ja-JP" altLang="en-US" dirty="0"/>
              <a:t>ローカル履歴予測</a:t>
            </a:r>
            <a:r>
              <a:rPr lang="ja-JP" altLang="en-US" dirty="0"/>
              <a:t>器</a:t>
            </a:r>
            <a:endParaRPr kumimoji="1" lang="en-US" altLang="ja-JP" dirty="0"/>
          </a:p>
          <a:p>
            <a:pPr marL="1177200" lvl="2" indent="-457200">
              <a:buFont typeface="+mj-lt"/>
              <a:buAutoNum type="arabicPeriod"/>
            </a:pPr>
            <a:r>
              <a:rPr kumimoji="1" lang="ja-JP" altLang="en-US" dirty="0"/>
              <a:t>グローバル履歴</a:t>
            </a:r>
            <a:r>
              <a:rPr lang="ja-JP" altLang="en-US" dirty="0"/>
              <a:t>予測器</a:t>
            </a:r>
            <a:endParaRPr kumimoji="1" lang="en-US" altLang="ja-JP" dirty="0"/>
          </a:p>
          <a:p>
            <a:pPr marL="1177200" lvl="2" indent="-457200">
              <a:buFont typeface="+mj-lt"/>
              <a:buAutoNum type="arabicPeriod"/>
            </a:pPr>
            <a:r>
              <a:rPr lang="ja-JP" altLang="en-US" dirty="0">
                <a:solidFill>
                  <a:schemeClr val="accent5"/>
                </a:solidFill>
              </a:rPr>
              <a:t>より高度な予測器</a:t>
            </a:r>
            <a:endParaRPr kumimoji="1" lang="en-US" altLang="ja-JP" dirty="0">
              <a:solidFill>
                <a:schemeClr val="accent5"/>
              </a:solidFill>
            </a:endParaRPr>
          </a:p>
        </p:txBody>
      </p:sp>
    </p:spTree>
    <p:extLst>
      <p:ext uri="{BB962C8B-B14F-4D97-AF65-F5344CB8AC3E}">
        <p14:creationId xmlns:p14="http://schemas.microsoft.com/office/powerpoint/2010/main" val="157611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27ECB-0A5B-46F0-8B73-5FC613EA78CE}"/>
              </a:ext>
            </a:extLst>
          </p:cNvPr>
          <p:cNvSpPr>
            <a:spLocks noGrp="1"/>
          </p:cNvSpPr>
          <p:nvPr>
            <p:ph type="title"/>
          </p:nvPr>
        </p:nvSpPr>
        <p:spPr/>
        <p:txBody>
          <a:bodyPr/>
          <a:lstStyle/>
          <a:p>
            <a:r>
              <a:rPr kumimoji="1" lang="ja-JP" altLang="en-US" dirty="0"/>
              <a:t>より高度な予測器</a:t>
            </a:r>
          </a:p>
        </p:txBody>
      </p:sp>
      <p:sp>
        <p:nvSpPr>
          <p:cNvPr id="3" name="テキスト プレースホルダー 2">
            <a:extLst>
              <a:ext uri="{FF2B5EF4-FFF2-40B4-BE49-F238E27FC236}">
                <a16:creationId xmlns:a16="http://schemas.microsoft.com/office/drawing/2014/main" id="{2338DB00-E091-475A-92C9-E0DABB402D78}"/>
              </a:ext>
            </a:extLst>
          </p:cNvPr>
          <p:cNvSpPr>
            <a:spLocks noGrp="1"/>
          </p:cNvSpPr>
          <p:nvPr>
            <p:ph type="body" sz="quarter" idx="10"/>
          </p:nvPr>
        </p:nvSpPr>
        <p:spPr/>
        <p:txBody>
          <a:bodyPr/>
          <a:lstStyle/>
          <a:p>
            <a:pPr marL="457200" indent="-457200">
              <a:buFont typeface="+mj-lt"/>
              <a:buAutoNum type="arabicPeriod"/>
            </a:pPr>
            <a:r>
              <a:rPr lang="ja-JP" altLang="en-US" dirty="0"/>
              <a:t>ローカル・グローバルのハイブリッド予測器</a:t>
            </a:r>
            <a:endParaRPr kumimoji="1" lang="en-US" altLang="ja-JP" dirty="0"/>
          </a:p>
          <a:p>
            <a:pPr marL="457200" indent="-457200">
              <a:buFont typeface="+mj-lt"/>
              <a:buAutoNum type="arabicPeriod"/>
            </a:pPr>
            <a:r>
              <a:rPr kumimoji="1" lang="ja-JP" altLang="en-US" dirty="0"/>
              <a:t>パーセプトロン予測器</a:t>
            </a:r>
            <a:endParaRPr kumimoji="1" lang="en-US" altLang="ja-JP" dirty="0"/>
          </a:p>
          <a:p>
            <a:pPr marL="457200" indent="-457200">
              <a:buFont typeface="+mj-lt"/>
              <a:buAutoNum type="arabicPeriod"/>
            </a:pPr>
            <a:r>
              <a:rPr lang="en-US" altLang="ja-JP" dirty="0"/>
              <a:t>TAGE </a:t>
            </a:r>
            <a:r>
              <a:rPr lang="ja-JP" altLang="en-US" dirty="0"/>
              <a:t>予測器</a:t>
            </a:r>
            <a:endParaRPr lang="en-US" altLang="ja-JP" dirty="0"/>
          </a:p>
          <a:p>
            <a:pPr marL="817200" lvl="1" indent="-457200">
              <a:buFont typeface="+mj-lt"/>
              <a:buAutoNum type="arabicPeriod"/>
            </a:pPr>
            <a:endParaRPr kumimoji="1" lang="en-US" altLang="ja-JP" dirty="0"/>
          </a:p>
          <a:p>
            <a:r>
              <a:rPr kumimoji="1" lang="ja-JP" altLang="en-US" dirty="0"/>
              <a:t>パーセプトロンと </a:t>
            </a:r>
            <a:r>
              <a:rPr kumimoji="1" lang="en-US" altLang="ja-JP" dirty="0"/>
              <a:t>TAGE </a:t>
            </a:r>
            <a:r>
              <a:rPr kumimoji="1" lang="ja-JP" altLang="en-US" dirty="0"/>
              <a:t>は基本的にはグローバル予測器が下敷き</a:t>
            </a:r>
            <a:endParaRPr kumimoji="1" lang="en-US" altLang="ja-JP" dirty="0"/>
          </a:p>
          <a:p>
            <a:pPr lvl="1"/>
            <a:r>
              <a:rPr lang="en-US" altLang="ja-JP" dirty="0"/>
              <a:t>XOR </a:t>
            </a:r>
            <a:r>
              <a:rPr lang="ja-JP" altLang="en-US" dirty="0"/>
              <a:t>演算は要素としてよく出てくる</a:t>
            </a:r>
            <a:endParaRPr kumimoji="1" lang="ja-JP" altLang="en-US" dirty="0"/>
          </a:p>
        </p:txBody>
      </p:sp>
    </p:spTree>
    <p:extLst>
      <p:ext uri="{BB962C8B-B14F-4D97-AF65-F5344CB8AC3E}">
        <p14:creationId xmlns:p14="http://schemas.microsoft.com/office/powerpoint/2010/main" val="2920831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1DC89-DB2C-40D0-8D8E-F16892634B4B}"/>
              </a:ext>
            </a:extLst>
          </p:cNvPr>
          <p:cNvSpPr>
            <a:spLocks noGrp="1"/>
          </p:cNvSpPr>
          <p:nvPr>
            <p:ph type="title"/>
          </p:nvPr>
        </p:nvSpPr>
        <p:spPr/>
        <p:txBody>
          <a:bodyPr/>
          <a:lstStyle/>
          <a:p>
            <a:r>
              <a:rPr kumimoji="1" lang="ja-JP" altLang="en-US" dirty="0"/>
              <a:t>予測器の精度</a:t>
            </a:r>
          </a:p>
        </p:txBody>
      </p:sp>
      <p:sp>
        <p:nvSpPr>
          <p:cNvPr id="3" name="テキスト プレースホルダー 2">
            <a:extLst>
              <a:ext uri="{FF2B5EF4-FFF2-40B4-BE49-F238E27FC236}">
                <a16:creationId xmlns:a16="http://schemas.microsoft.com/office/drawing/2014/main" id="{CC721EC2-69FF-47E6-95B3-AA8EC4B0FB4D}"/>
              </a:ext>
            </a:extLst>
          </p:cNvPr>
          <p:cNvSpPr>
            <a:spLocks noGrp="1"/>
          </p:cNvSpPr>
          <p:nvPr>
            <p:ph type="body" sz="quarter" idx="10"/>
          </p:nvPr>
        </p:nvSpPr>
        <p:spPr>
          <a:xfrm>
            <a:off x="611956" y="1088975"/>
            <a:ext cx="8280092" cy="1260014"/>
          </a:xfrm>
        </p:spPr>
        <p:txBody>
          <a:bodyPr/>
          <a:lstStyle/>
          <a:p>
            <a:r>
              <a:rPr kumimoji="1" lang="ja-JP" altLang="en-US" dirty="0"/>
              <a:t>左上が </a:t>
            </a:r>
            <a:r>
              <a:rPr kumimoji="1" lang="en-US" altLang="ja-JP" dirty="0"/>
              <a:t>g-share</a:t>
            </a:r>
            <a:r>
              <a:rPr kumimoji="1" lang="ja-JP" altLang="en-US" dirty="0"/>
              <a:t>，右下が </a:t>
            </a:r>
            <a:r>
              <a:rPr kumimoji="1" lang="en-US" altLang="ja-JP" dirty="0"/>
              <a:t>TAGE </a:t>
            </a:r>
            <a:r>
              <a:rPr kumimoji="1" lang="ja-JP" altLang="en-US" dirty="0"/>
              <a:t>の最新型</a:t>
            </a:r>
          </a:p>
        </p:txBody>
      </p:sp>
      <p:pic>
        <p:nvPicPr>
          <p:cNvPr id="4" name="Picture 4" descr="画像">
            <a:extLst>
              <a:ext uri="{FF2B5EF4-FFF2-40B4-BE49-F238E27FC236}">
                <a16:creationId xmlns:a16="http://schemas.microsoft.com/office/drawing/2014/main" id="{FB89B79F-6C92-4BB6-ACBF-048FD92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0" y="2258987"/>
            <a:ext cx="8719331" cy="387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477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ローカル予測器とグローバル予測器のそれぞれが得意な分岐がある</a:t>
            </a:r>
            <a:endParaRPr kumimoji="1" lang="en-US" altLang="ja-JP" dirty="0"/>
          </a:p>
          <a:p>
            <a:pPr lvl="1"/>
            <a:r>
              <a:rPr lang="ja-JP" altLang="en-US" dirty="0"/>
              <a:t>基本的にはグローバルの方が強い</a:t>
            </a:r>
            <a:endParaRPr lang="en-US" altLang="ja-JP" dirty="0"/>
          </a:p>
          <a:p>
            <a:pPr lvl="2"/>
            <a:r>
              <a:rPr lang="ja-JP" altLang="en-US" dirty="0"/>
              <a:t>グローバル予測機はローカルなパータンもうまく予測できる</a:t>
            </a:r>
            <a:endParaRPr lang="en-US" altLang="ja-JP" dirty="0"/>
          </a:p>
          <a:p>
            <a:pPr lvl="1"/>
            <a:r>
              <a:rPr lang="ja-JP" altLang="en-US" dirty="0"/>
              <a:t>ローカルが得意な分岐の例：間隔が長い場合</a:t>
            </a:r>
            <a:endParaRPr kumimoji="1" lang="en-US" altLang="ja-JP" dirty="0"/>
          </a:p>
          <a:p>
            <a:pPr lvl="2"/>
            <a:r>
              <a:rPr kumimoji="1" lang="ja-JP" altLang="en-US" dirty="0"/>
              <a:t>ある関数内の </a:t>
            </a:r>
            <a:r>
              <a:rPr kumimoji="1" lang="en-US" altLang="ja-JP" dirty="0"/>
              <a:t>if </a:t>
            </a:r>
            <a:r>
              <a:rPr kumimoji="1" lang="ja-JP" altLang="en-US" dirty="0"/>
              <a:t>文は成立と不成立を</a:t>
            </a:r>
            <a:r>
              <a:rPr lang="ja-JP" altLang="en-US" dirty="0"/>
              <a:t>交互に繰り返す</a:t>
            </a:r>
            <a:endParaRPr lang="en-US" altLang="ja-JP" dirty="0"/>
          </a:p>
          <a:p>
            <a:pPr lvl="2"/>
            <a:r>
              <a:rPr kumimoji="1" lang="ja-JP" altLang="en-US" dirty="0"/>
              <a:t>その関数はかなり時間をあけて呼ばれる</a:t>
            </a:r>
            <a:endParaRPr kumimoji="1" lang="en-US" altLang="ja-JP" dirty="0"/>
          </a:p>
          <a:p>
            <a:pPr lvl="2"/>
            <a:r>
              <a:rPr kumimoji="1" lang="ja-JP" altLang="en-US" dirty="0"/>
              <a:t>グローバル予測器では相当長い履歴が必要</a:t>
            </a:r>
            <a:endParaRPr kumimoji="1" lang="en-US" altLang="ja-JP" dirty="0"/>
          </a:p>
          <a:p>
            <a:r>
              <a:rPr lang="ja-JP" altLang="en-US" dirty="0"/>
              <a:t>アプローチ</a:t>
            </a:r>
            <a:endParaRPr lang="en-US" altLang="ja-JP" dirty="0"/>
          </a:p>
          <a:p>
            <a:pPr lvl="1"/>
            <a:r>
              <a:rPr lang="ja-JP" altLang="en-US" dirty="0"/>
              <a:t>ローカル予測器とグローバル予測器を両方積んで，使い分ける</a:t>
            </a:r>
            <a:endParaRPr kumimoji="1" lang="en-US" altLang="ja-JP" dirty="0"/>
          </a:p>
        </p:txBody>
      </p:sp>
    </p:spTree>
    <p:extLst>
      <p:ext uri="{BB962C8B-B14F-4D97-AF65-F5344CB8AC3E}">
        <p14:creationId xmlns:p14="http://schemas.microsoft.com/office/powerpoint/2010/main" val="4287587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要素</a:t>
            </a:r>
            <a:endParaRPr kumimoji="1" lang="en-US" altLang="ja-JP" dirty="0"/>
          </a:p>
          <a:p>
            <a:pPr marL="817200" lvl="1" indent="-457200">
              <a:buFont typeface="+mj-lt"/>
              <a:buAutoNum type="arabicPeriod"/>
            </a:pPr>
            <a:r>
              <a:rPr kumimoji="1" lang="ja-JP" altLang="en-US" dirty="0"/>
              <a:t>ローカル予測器</a:t>
            </a:r>
            <a:endParaRPr kumimoji="1" lang="en-US" altLang="ja-JP" dirty="0"/>
          </a:p>
          <a:p>
            <a:pPr marL="817200" lvl="1" indent="-457200">
              <a:buFont typeface="+mj-lt"/>
              <a:buAutoNum type="arabicPeriod"/>
            </a:pPr>
            <a:r>
              <a:rPr lang="ja-JP" altLang="en-US" dirty="0"/>
              <a:t>グローバル予測器</a:t>
            </a:r>
            <a:endParaRPr lang="en-US" altLang="ja-JP" dirty="0"/>
          </a:p>
          <a:p>
            <a:pPr marL="817200" lvl="1" indent="-457200">
              <a:buFont typeface="+mj-lt"/>
              <a:buAutoNum type="arabicPeriod"/>
            </a:pPr>
            <a:r>
              <a:rPr kumimoji="1" lang="ja-JP" altLang="en-US" dirty="0"/>
              <a:t>セレクタ</a:t>
            </a:r>
            <a:endParaRPr kumimoji="1" lang="en-US" altLang="ja-JP" dirty="0"/>
          </a:p>
          <a:p>
            <a:pPr lvl="2"/>
            <a:r>
              <a:rPr kumimoji="1" lang="en-US" altLang="ja-JP" dirty="0"/>
              <a:t>PC </a:t>
            </a:r>
            <a:r>
              <a:rPr kumimoji="1" lang="ja-JP" altLang="en-US" dirty="0"/>
              <a:t>をインデクスとしてアクセスされるカウンタのテーブル</a:t>
            </a:r>
            <a:endParaRPr kumimoji="1" lang="en-US" altLang="ja-JP" dirty="0"/>
          </a:p>
          <a:p>
            <a:r>
              <a:rPr lang="ja-JP" altLang="en-US" dirty="0"/>
              <a:t>学習の動作</a:t>
            </a:r>
            <a:endParaRPr lang="en-US" altLang="ja-JP" dirty="0"/>
          </a:p>
          <a:p>
            <a:pPr lvl="1"/>
            <a:r>
              <a:rPr lang="en-US" altLang="ja-JP" dirty="0"/>
              <a:t>1. </a:t>
            </a:r>
            <a:r>
              <a:rPr kumimoji="1" lang="ja-JP" altLang="en-US" dirty="0"/>
              <a:t>ローカル予測</a:t>
            </a:r>
            <a:r>
              <a:rPr lang="ja-JP" altLang="en-US" dirty="0"/>
              <a:t>器</a:t>
            </a:r>
            <a:r>
              <a:rPr kumimoji="1" lang="ja-JP" altLang="en-US" dirty="0"/>
              <a:t>と </a:t>
            </a:r>
            <a:r>
              <a:rPr lang="en-US" altLang="ja-JP" dirty="0"/>
              <a:t>2. </a:t>
            </a:r>
            <a:r>
              <a:rPr kumimoji="1" lang="ja-JP" altLang="en-US" dirty="0"/>
              <a:t>グローバル予測器で並列に予測</a:t>
            </a:r>
            <a:endParaRPr kumimoji="1" lang="en-US" altLang="ja-JP" dirty="0"/>
          </a:p>
          <a:p>
            <a:pPr lvl="1"/>
            <a:r>
              <a:rPr lang="ja-JP" altLang="en-US" dirty="0"/>
              <a:t>セレクタの更新</a:t>
            </a:r>
            <a:endParaRPr kumimoji="1" lang="en-US" altLang="ja-JP" dirty="0"/>
          </a:p>
          <a:p>
            <a:pPr lvl="2"/>
            <a:r>
              <a:rPr kumimoji="1" lang="en-US" altLang="ja-JP" dirty="0"/>
              <a:t>1. </a:t>
            </a:r>
            <a:r>
              <a:rPr kumimoji="1" lang="ja-JP" altLang="en-US" dirty="0"/>
              <a:t>が当たってたらセレクタの対応エントリをデクリメント</a:t>
            </a:r>
            <a:endParaRPr kumimoji="1" lang="en-US" altLang="ja-JP" dirty="0"/>
          </a:p>
          <a:p>
            <a:pPr lvl="2"/>
            <a:r>
              <a:rPr lang="en-US" altLang="ja-JP" dirty="0"/>
              <a:t>2. </a:t>
            </a:r>
            <a:r>
              <a:rPr lang="ja-JP" altLang="en-US" dirty="0"/>
              <a:t>が当たってたらセレクタの対応エントリをインクリメント</a:t>
            </a:r>
            <a:endParaRPr kumimoji="1" lang="en-US" altLang="ja-JP" dirty="0"/>
          </a:p>
          <a:p>
            <a:r>
              <a:rPr kumimoji="1" lang="ja-JP" altLang="en-US" dirty="0"/>
              <a:t>予測時の動作</a:t>
            </a:r>
            <a:endParaRPr kumimoji="1" lang="en-US" altLang="ja-JP" dirty="0"/>
          </a:p>
          <a:p>
            <a:pPr lvl="1"/>
            <a:r>
              <a:rPr kumimoji="1" lang="ja-JP" altLang="en-US" dirty="0"/>
              <a:t>セレクタの対応エントリと閾値を比較してどっちを使うか決定</a:t>
            </a:r>
            <a:endParaRPr kumimoji="1" lang="en-US" altLang="ja-JP" dirty="0"/>
          </a:p>
        </p:txBody>
      </p:sp>
    </p:spTree>
    <p:extLst>
      <p:ext uri="{BB962C8B-B14F-4D97-AF65-F5344CB8AC3E}">
        <p14:creationId xmlns:p14="http://schemas.microsoft.com/office/powerpoint/2010/main" val="2244287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34A05-9533-45B4-B387-BA5435160B37}"/>
              </a:ext>
            </a:extLst>
          </p:cNvPr>
          <p:cNvSpPr>
            <a:spLocks noGrp="1"/>
          </p:cNvSpPr>
          <p:nvPr>
            <p:ph type="title"/>
          </p:nvPr>
        </p:nvSpPr>
        <p:spPr/>
        <p:txBody>
          <a:bodyPr/>
          <a:lstStyle/>
          <a:p>
            <a:r>
              <a:rPr kumimoji="1" lang="ja-JP" altLang="en-US" dirty="0"/>
              <a:t>ローカル・グローバル・ハイブリッド予測器</a:t>
            </a:r>
          </a:p>
        </p:txBody>
      </p:sp>
      <p:sp>
        <p:nvSpPr>
          <p:cNvPr id="3" name="テキスト プレースホルダー 2">
            <a:extLst>
              <a:ext uri="{FF2B5EF4-FFF2-40B4-BE49-F238E27FC236}">
                <a16:creationId xmlns:a16="http://schemas.microsoft.com/office/drawing/2014/main" id="{2329696D-0A9D-4FF3-87DC-D66AEDB7A5C9}"/>
              </a:ext>
            </a:extLst>
          </p:cNvPr>
          <p:cNvSpPr>
            <a:spLocks noGrp="1"/>
          </p:cNvSpPr>
          <p:nvPr>
            <p:ph type="body" sz="quarter" idx="10"/>
          </p:nvPr>
        </p:nvSpPr>
        <p:spPr/>
        <p:txBody>
          <a:bodyPr/>
          <a:lstStyle/>
          <a:p>
            <a:r>
              <a:rPr kumimoji="1" lang="ja-JP" altLang="en-US" dirty="0"/>
              <a:t>問題点：</a:t>
            </a:r>
            <a:r>
              <a:rPr lang="ja-JP" altLang="en-US" dirty="0"/>
              <a:t>容量効率が悪い</a:t>
            </a:r>
            <a:endParaRPr lang="en-US" altLang="ja-JP" dirty="0"/>
          </a:p>
          <a:p>
            <a:pPr lvl="1"/>
            <a:r>
              <a:rPr kumimoji="1" lang="ja-JP" altLang="en-US" dirty="0"/>
              <a:t>ローカルとグローバルが二重に存在</a:t>
            </a:r>
            <a:endParaRPr kumimoji="1" lang="en-US" altLang="ja-JP" dirty="0"/>
          </a:p>
          <a:p>
            <a:pPr lvl="1"/>
            <a:r>
              <a:rPr kumimoji="1" lang="ja-JP" altLang="en-US" dirty="0"/>
              <a:t>セレクタが追加される</a:t>
            </a:r>
            <a:endParaRPr kumimoji="1" lang="en-US" altLang="ja-JP" dirty="0"/>
          </a:p>
          <a:p>
            <a:r>
              <a:rPr lang="ja-JP" altLang="en-US" dirty="0"/>
              <a:t>それほど予測精度は改善しない</a:t>
            </a:r>
            <a:endParaRPr lang="en-US" altLang="ja-JP" dirty="0"/>
          </a:p>
          <a:p>
            <a:pPr lvl="1"/>
            <a:r>
              <a:rPr lang="ja-JP" altLang="en-US" dirty="0"/>
              <a:t>しかし機構が割と単純なので結構いろんな </a:t>
            </a:r>
            <a:r>
              <a:rPr lang="en-US" altLang="ja-JP" dirty="0"/>
              <a:t>CPU </a:t>
            </a:r>
            <a:r>
              <a:rPr lang="ja-JP" altLang="en-US" dirty="0"/>
              <a:t>に乗っていた</a:t>
            </a:r>
            <a:endParaRPr kumimoji="1" lang="en-US" altLang="ja-JP" dirty="0"/>
          </a:p>
        </p:txBody>
      </p:sp>
    </p:spTree>
    <p:extLst>
      <p:ext uri="{BB962C8B-B14F-4D97-AF65-F5344CB8AC3E}">
        <p14:creationId xmlns:p14="http://schemas.microsoft.com/office/powerpoint/2010/main" val="52322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モチベーション：</a:t>
            </a:r>
            <a:endParaRPr lang="en-US" altLang="ja-JP" dirty="0"/>
          </a:p>
          <a:p>
            <a:pPr lvl="1"/>
            <a:r>
              <a:rPr lang="ja-JP" altLang="en-US" dirty="0"/>
              <a:t>グローバル履歴のうち，本当に相関があるのは一部のビットのみ</a:t>
            </a:r>
            <a:endParaRPr lang="en-US" altLang="ja-JP" dirty="0"/>
          </a:p>
          <a:p>
            <a:pPr lvl="1"/>
            <a:r>
              <a:rPr lang="ja-JP" altLang="en-US" dirty="0"/>
              <a:t>ある特定の </a:t>
            </a:r>
            <a:r>
              <a:rPr lang="en-US" altLang="ja-JP" dirty="0"/>
              <a:t>if </a:t>
            </a:r>
            <a:r>
              <a:rPr lang="ja-JP" altLang="en-US" dirty="0"/>
              <a:t>文同士で相関がある場合，間の履歴は無駄</a:t>
            </a:r>
            <a:endParaRPr lang="en-US" altLang="ja-JP" dirty="0"/>
          </a:p>
          <a:p>
            <a:r>
              <a:rPr kumimoji="1" lang="ja-JP" altLang="en-US" dirty="0"/>
              <a:t>パーセプトロン予測器：</a:t>
            </a:r>
            <a:endParaRPr kumimoji="1" lang="en-US" altLang="ja-JP" dirty="0"/>
          </a:p>
          <a:p>
            <a:pPr lvl="1"/>
            <a:r>
              <a:rPr kumimoji="1" lang="ja-JP" altLang="en-US" dirty="0"/>
              <a:t>１層パーセプトロンを使って予測</a:t>
            </a:r>
            <a:endParaRPr kumimoji="1" lang="en-US" altLang="ja-JP" dirty="0"/>
          </a:p>
          <a:p>
            <a:pPr lvl="1"/>
            <a:r>
              <a:rPr lang="ja-JP" altLang="en-US" dirty="0"/>
              <a:t>高速に予測を行う必要があるため，ややこしいことは無理</a:t>
            </a:r>
            <a:endParaRPr lang="en-US" altLang="ja-JP" dirty="0"/>
          </a:p>
          <a:p>
            <a:pPr lvl="2"/>
            <a:r>
              <a:rPr lang="ja-JP" altLang="en-US" dirty="0"/>
              <a:t>１層限定で，重みは８ビット固定小数点とか</a:t>
            </a:r>
            <a:endParaRPr kumimoji="1" lang="en-US" altLang="ja-JP" dirty="0"/>
          </a:p>
          <a:p>
            <a:r>
              <a:rPr kumimoji="1" lang="ja-JP" altLang="en-US" dirty="0"/>
              <a:t>塩谷が学生の頃は半分ネタだと思われていたが，今は実用化されている</a:t>
            </a:r>
            <a:endParaRPr kumimoji="1" lang="en-US" altLang="ja-JP" dirty="0"/>
          </a:p>
          <a:p>
            <a:pPr lvl="1"/>
            <a:r>
              <a:rPr kumimoji="1" lang="en-US" altLang="ja-JP" dirty="0"/>
              <a:t>AMD Zen </a:t>
            </a:r>
            <a:r>
              <a:rPr kumimoji="1" lang="ja-JP" altLang="en-US" dirty="0"/>
              <a:t>はこれを使っている</a:t>
            </a:r>
          </a:p>
        </p:txBody>
      </p:sp>
    </p:spTree>
    <p:extLst>
      <p:ext uri="{BB962C8B-B14F-4D97-AF65-F5344CB8AC3E}">
        <p14:creationId xmlns:p14="http://schemas.microsoft.com/office/powerpoint/2010/main" val="2973503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パーセプトロン</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C76CD328-B560-4E84-B93F-AC51A9DA24DD}"/>
                  </a:ext>
                </a:extLst>
              </p:cNvPr>
              <p:cNvSpPr>
                <a:spLocks noGrp="1"/>
              </p:cNvSpPr>
              <p:nvPr>
                <p:ph type="body" sz="quarter" idx="10"/>
              </p:nvPr>
            </p:nvSpPr>
            <p:spPr>
              <a:xfrm>
                <a:off x="5832014" y="2978995"/>
                <a:ext cx="2970033" cy="629700"/>
              </a:xfrm>
            </p:spPr>
            <p:txBody>
              <a:bodyPr/>
              <a:lstStyle/>
              <a:p>
                <a14:m>
                  <m:oMath xmlns:m="http://schemas.openxmlformats.org/officeDocument/2006/math">
                    <m:r>
                      <a:rPr kumimoji="1" lang="en-US" altLang="ja-JP" b="0" i="1" dirty="0" smtClean="0">
                        <a:latin typeface="Cambria Math" panose="02040503050406030204" pitchFamily="18" charset="0"/>
                      </a:rPr>
                      <m:t>𝑧</m:t>
                    </m:r>
                    <m:r>
                      <a:rPr kumimoji="1" lang="en-US" altLang="ja-JP"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0</m:t>
                        </m:r>
                      </m:sub>
                    </m:sSub>
                    <m:r>
                      <a:rPr kumimoji="1" lang="en-US" altLang="ja-JP" b="0" i="1" dirty="0" smtClean="0">
                        <a:latin typeface="Cambria Math" panose="02040503050406030204" pitchFamily="18" charset="0"/>
                      </a:rPr>
                      <m:t>+</m:t>
                    </m:r>
                    <m:nary>
                      <m:naryPr>
                        <m:chr m:val="∑"/>
                        <m:ctrlPr>
                          <a:rPr kumimoji="1" lang="en-US" altLang="ja-JP" i="1" dirty="0" smtClean="0">
                            <a:latin typeface="Cambria Math" panose="02040503050406030204" pitchFamily="18" charset="0"/>
                          </a:rPr>
                        </m:ctrlPr>
                      </m:naryPr>
                      <m:sub>
                        <m:r>
                          <m:rPr>
                            <m:brk m:alnAt="23"/>
                          </m:rP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𝑚</m:t>
                        </m:r>
                      </m:sup>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𝑤</m:t>
                            </m:r>
                          </m:e>
                          <m:sub>
                            <m:r>
                              <a:rPr kumimoji="1" lang="en-US" altLang="ja-JP" b="0" i="1" dirty="0" smtClean="0">
                                <a:latin typeface="Cambria Math" panose="02040503050406030204" pitchFamily="18" charset="0"/>
                              </a:rPr>
                              <m:t>𝑖</m:t>
                            </m:r>
                          </m:sub>
                        </m:sSub>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Sub>
                      </m:e>
                    </m:nary>
                  </m:oMath>
                </a14:m>
                <a:endParaRPr kumimoji="1" lang="ja-JP" altLang="en-US" dirty="0"/>
              </a:p>
            </p:txBody>
          </p:sp>
        </mc:Choice>
        <mc:Fallback>
          <p:sp>
            <p:nvSpPr>
              <p:cNvPr id="3" name="テキスト プレースホルダー 2">
                <a:extLst>
                  <a:ext uri="{FF2B5EF4-FFF2-40B4-BE49-F238E27FC236}">
                    <a16:creationId xmlns:a16="http://schemas.microsoft.com/office/drawing/2014/main" id="{C76CD328-B560-4E84-B93F-AC51A9DA24DD}"/>
                  </a:ext>
                </a:extLst>
              </p:cNvPr>
              <p:cNvSpPr>
                <a:spLocks noGrp="1" noRot="1" noChangeAspect="1" noMove="1" noResize="1" noEditPoints="1" noAdjustHandles="1" noChangeArrowheads="1" noChangeShapeType="1" noTextEdit="1"/>
              </p:cNvSpPr>
              <p:nvPr>
                <p:ph type="body" sz="quarter" idx="10"/>
              </p:nvPr>
            </p:nvSpPr>
            <p:spPr>
              <a:xfrm>
                <a:off x="5832014" y="2978995"/>
                <a:ext cx="2970033" cy="629700"/>
              </a:xfrm>
              <a:blipFill>
                <a:blip r:embed="rId2"/>
                <a:stretch>
                  <a:fillRect l="-1848" t="-59223" b="-100000"/>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03C3FBF6-56D8-4368-AB14-242ABE83B514}"/>
              </a:ext>
            </a:extLst>
          </p:cNvPr>
          <p:cNvSpPr/>
          <p:nvPr/>
        </p:nvSpPr>
        <p:spPr bwMode="auto">
          <a:xfrm>
            <a:off x="3491987" y="2168986"/>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3278842" y="1448978"/>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3098840"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3098840" y="1088974"/>
                <a:ext cx="360004" cy="360004"/>
              </a:xfrm>
              <a:prstGeom prst="rect">
                <a:avLst/>
              </a:prstGeom>
              <a:blipFill>
                <a:blip r:embed="rId3"/>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3851992"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3851992" y="1088974"/>
                <a:ext cx="360004" cy="360004"/>
              </a:xfrm>
              <a:prstGeom prst="rect">
                <a:avLst/>
              </a:prstGeom>
              <a:blipFill>
                <a:blip r:embed="rId4"/>
                <a:stretch>
                  <a:fillRect l="-10169"/>
                </a:stretch>
              </a:blipFill>
              <a:ln w="6350">
                <a:noFill/>
                <a:headEnd/>
                <a:tailEnd type="none" w="sm" len="med"/>
              </a:ln>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6495445F-363E-440D-BEAB-65A78BFEFC09}"/>
              </a:ext>
            </a:extLst>
          </p:cNvPr>
          <p:cNvSpPr/>
          <p:nvPr/>
        </p:nvSpPr>
        <p:spPr bwMode="auto">
          <a:xfrm>
            <a:off x="4932004" y="108897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a:t>
            </a:r>
            <a:endParaRPr lang="ja-JP" altLang="en-US" sz="2000" dirty="0">
              <a:solidFill>
                <a:schemeClr val="tx1">
                  <a:lumMod val="75000"/>
                  <a:lumOff val="25000"/>
                </a:schemeClr>
              </a:solidFill>
              <a:latin typeface="Arial Narrow" panose="020B0606020202030204" pitchFamily="34" charset="0"/>
            </a:endParaRPr>
          </a:p>
        </p:txBody>
      </p:sp>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4031994" y="1448978"/>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4662001" y="1416775"/>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5112007" y="1416775"/>
            <a:ext cx="462154" cy="842212"/>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3" name="正方形/長方形 22">
                <a:extLst>
                  <a:ext uri="{FF2B5EF4-FFF2-40B4-BE49-F238E27FC236}">
                    <a16:creationId xmlns:a16="http://schemas.microsoft.com/office/drawing/2014/main" id="{19BCB978-7455-44C0-9F75-1E921CE16AAE}"/>
                  </a:ext>
                </a:extLst>
              </p:cNvPr>
              <p:cNvSpPr/>
              <p:nvPr/>
            </p:nvSpPr>
            <p:spPr bwMode="auto">
              <a:xfrm>
                <a:off x="3131984"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0</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23" name="正方形/長方形 22">
                <a:extLst>
                  <a:ext uri="{FF2B5EF4-FFF2-40B4-BE49-F238E27FC236}">
                    <a16:creationId xmlns:a16="http://schemas.microsoft.com/office/drawing/2014/main" id="{19BCB978-7455-44C0-9F75-1E921CE16AAE}"/>
                  </a:ext>
                </a:extLst>
              </p:cNvPr>
              <p:cNvSpPr>
                <a:spLocks noRot="1" noChangeAspect="1" noMove="1" noResize="1" noEditPoints="1" noAdjustHandles="1" noChangeArrowheads="1" noChangeShapeType="1" noTextEdit="1"/>
              </p:cNvSpPr>
              <p:nvPr/>
            </p:nvSpPr>
            <p:spPr bwMode="auto">
              <a:xfrm>
                <a:off x="3131984" y="1538979"/>
                <a:ext cx="360004" cy="360004"/>
              </a:xfrm>
              <a:prstGeom prst="rect">
                <a:avLst/>
              </a:prstGeom>
              <a:blipFill>
                <a:blip r:embed="rId5"/>
                <a:stretch>
                  <a:fillRect l="-1694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正方形/長方形 25">
                <a:extLst>
                  <a:ext uri="{FF2B5EF4-FFF2-40B4-BE49-F238E27FC236}">
                    <a16:creationId xmlns:a16="http://schemas.microsoft.com/office/drawing/2014/main" id="{75876AEF-3248-4B60-A091-DBFD29657ED6}"/>
                  </a:ext>
                </a:extLst>
              </p:cNvPr>
              <p:cNvSpPr/>
              <p:nvPr/>
            </p:nvSpPr>
            <p:spPr bwMode="auto">
              <a:xfrm>
                <a:off x="3761991"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1</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26" name="正方形/長方形 25">
                <a:extLst>
                  <a:ext uri="{FF2B5EF4-FFF2-40B4-BE49-F238E27FC236}">
                    <a16:creationId xmlns:a16="http://schemas.microsoft.com/office/drawing/2014/main" id="{75876AEF-3248-4B60-A091-DBFD29657ED6}"/>
                  </a:ext>
                </a:extLst>
              </p:cNvPr>
              <p:cNvSpPr>
                <a:spLocks noRot="1" noChangeAspect="1" noMove="1" noResize="1" noEditPoints="1" noAdjustHandles="1" noChangeArrowheads="1" noChangeShapeType="1" noTextEdit="1"/>
              </p:cNvSpPr>
              <p:nvPr/>
            </p:nvSpPr>
            <p:spPr bwMode="auto">
              <a:xfrm>
                <a:off x="3761991" y="1538979"/>
                <a:ext cx="360004" cy="360004"/>
              </a:xfrm>
              <a:prstGeom prst="rect">
                <a:avLst/>
              </a:prstGeom>
              <a:blipFill>
                <a:blip r:embed="rId6"/>
                <a:stretch>
                  <a:fillRect l="-1525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4572000"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4572000" y="1088974"/>
                <a:ext cx="384303" cy="327801"/>
              </a:xfrm>
              <a:prstGeom prst="rect">
                <a:avLst/>
              </a:prstGeom>
              <a:blipFill>
                <a:blip r:embed="rId7"/>
                <a:stretch>
                  <a:fillRect l="-6349" b="-754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正方形/長方形 30">
                <a:extLst>
                  <a:ext uri="{FF2B5EF4-FFF2-40B4-BE49-F238E27FC236}">
                    <a16:creationId xmlns:a16="http://schemas.microsoft.com/office/drawing/2014/main" id="{CBBF7BBC-7C75-4C19-AEA7-A9C80736AAF6}"/>
                  </a:ext>
                </a:extLst>
              </p:cNvPr>
              <p:cNvSpPr/>
              <p:nvPr/>
            </p:nvSpPr>
            <p:spPr bwMode="auto">
              <a:xfrm>
                <a:off x="4391998"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2</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31" name="正方形/長方形 30">
                <a:extLst>
                  <a:ext uri="{FF2B5EF4-FFF2-40B4-BE49-F238E27FC236}">
                    <a16:creationId xmlns:a16="http://schemas.microsoft.com/office/drawing/2014/main" id="{CBBF7BBC-7C75-4C19-AEA7-A9C80736AAF6}"/>
                  </a:ext>
                </a:extLst>
              </p:cNvPr>
              <p:cNvSpPr>
                <a:spLocks noRot="1" noChangeAspect="1" noMove="1" noResize="1" noEditPoints="1" noAdjustHandles="1" noChangeArrowheads="1" noChangeShapeType="1" noTextEdit="1"/>
              </p:cNvSpPr>
              <p:nvPr/>
            </p:nvSpPr>
            <p:spPr bwMode="auto">
              <a:xfrm>
                <a:off x="4391998" y="1538979"/>
                <a:ext cx="360004" cy="360004"/>
              </a:xfrm>
              <a:prstGeom prst="rect">
                <a:avLst/>
              </a:prstGeom>
              <a:blipFill>
                <a:blip r:embed="rId8"/>
                <a:stretch>
                  <a:fillRect l="-16667"/>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5382009" y="1088974"/>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𝑥</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5382009" y="1088974"/>
                <a:ext cx="384303" cy="327801"/>
              </a:xfrm>
              <a:prstGeom prst="rect">
                <a:avLst/>
              </a:prstGeom>
              <a:blipFill>
                <a:blip r:embed="rId9"/>
                <a:stretch>
                  <a:fillRect l="-15873" b="-3774"/>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37A6735B-AE08-494C-BC8B-162EF8973DE7}"/>
                  </a:ext>
                </a:extLst>
              </p:cNvPr>
              <p:cNvSpPr/>
              <p:nvPr/>
            </p:nvSpPr>
            <p:spPr bwMode="auto">
              <a:xfrm>
                <a:off x="5022005" y="1538979"/>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sSub>
                        <m:sSubPr>
                          <m:ctrlPr>
                            <a:rPr lang="en-US" altLang="ja-JP" sz="2000" b="0" i="1" dirty="0" smtClean="0">
                              <a:solidFill>
                                <a:schemeClr val="tx1">
                                  <a:lumMod val="75000"/>
                                  <a:lumOff val="25000"/>
                                </a:schemeClr>
                              </a:solidFill>
                              <a:latin typeface="Cambria Math" panose="02040503050406030204" pitchFamily="18" charset="0"/>
                            </a:rPr>
                          </m:ctrlPr>
                        </m:sSubPr>
                        <m:e>
                          <m:r>
                            <a:rPr lang="en-US" altLang="ja-JP" sz="2000" b="0" i="1" dirty="0" smtClean="0">
                              <a:solidFill>
                                <a:schemeClr val="tx1">
                                  <a:lumMod val="75000"/>
                                  <a:lumOff val="25000"/>
                                </a:schemeClr>
                              </a:solidFill>
                              <a:latin typeface="Cambria Math" panose="02040503050406030204" pitchFamily="18" charset="0"/>
                            </a:rPr>
                            <m:t>𝑤</m:t>
                          </m:r>
                        </m:e>
                        <m:sub>
                          <m:r>
                            <a:rPr lang="en-US" altLang="ja-JP" sz="2000" b="0" i="1" dirty="0" smtClean="0">
                              <a:solidFill>
                                <a:schemeClr val="tx1">
                                  <a:lumMod val="75000"/>
                                  <a:lumOff val="25000"/>
                                </a:schemeClr>
                              </a:solidFill>
                              <a:latin typeface="Cambria Math" panose="02040503050406030204" pitchFamily="18" charset="0"/>
                            </a:rPr>
                            <m:t>𝑚</m:t>
                          </m:r>
                        </m:sub>
                      </m:sSub>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38" name="正方形/長方形 37">
                <a:extLst>
                  <a:ext uri="{FF2B5EF4-FFF2-40B4-BE49-F238E27FC236}">
                    <a16:creationId xmlns:a16="http://schemas.microsoft.com/office/drawing/2014/main" id="{37A6735B-AE08-494C-BC8B-162EF8973DE7}"/>
                  </a:ext>
                </a:extLst>
              </p:cNvPr>
              <p:cNvSpPr>
                <a:spLocks noRot="1" noChangeAspect="1" noMove="1" noResize="1" noEditPoints="1" noAdjustHandles="1" noChangeArrowheads="1" noChangeShapeType="1" noTextEdit="1"/>
              </p:cNvSpPr>
              <p:nvPr/>
            </p:nvSpPr>
            <p:spPr bwMode="auto">
              <a:xfrm>
                <a:off x="5022005" y="1538979"/>
                <a:ext cx="360004" cy="360004"/>
              </a:xfrm>
              <a:prstGeom prst="rect">
                <a:avLst/>
              </a:prstGeom>
              <a:blipFill>
                <a:blip r:embed="rId10"/>
                <a:stretch>
                  <a:fillRect l="-25424" r="-1695"/>
                </a:stretch>
              </a:blipFill>
              <a:ln w="6350">
                <a:noFill/>
                <a:headEnd/>
                <a:tailEnd type="none" w="sm" len="med"/>
              </a:ln>
            </p:spPr>
            <p:txBody>
              <a:bodyPr/>
              <a:lstStyle/>
              <a:p>
                <a:r>
                  <a:rPr lang="ja-JP" altLang="en-US">
                    <a:noFill/>
                  </a:rPr>
                  <a:t> </a:t>
                </a:r>
              </a:p>
            </p:txBody>
          </p:sp>
        </mc:Fallback>
      </mc:AlternateContent>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4572000" y="3068996"/>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4662001" y="31589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0" i="1" dirty="0" smtClean="0">
                          <a:solidFill>
                            <a:schemeClr val="tx1">
                              <a:lumMod val="75000"/>
                              <a:lumOff val="25000"/>
                            </a:schemeClr>
                          </a:solidFill>
                          <a:latin typeface="Cambria Math" panose="02040503050406030204" pitchFamily="18" charset="0"/>
                        </a:rPr>
                        <m:t>𝑧</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4662001" y="3158997"/>
                <a:ext cx="360004" cy="360004"/>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楕円 60">
                <a:extLst>
                  <a:ext uri="{FF2B5EF4-FFF2-40B4-BE49-F238E27FC236}">
                    <a16:creationId xmlns:a16="http://schemas.microsoft.com/office/drawing/2014/main" id="{B4E8F6D9-5AE4-4891-9733-6D8D47FE7D9B}"/>
                  </a:ext>
                </a:extLst>
              </p:cNvPr>
              <p:cNvSpPr/>
              <p:nvPr/>
            </p:nvSpPr>
            <p:spPr bwMode="auto">
              <a:xfrm>
                <a:off x="3491988" y="3609002"/>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3491988" y="3609002"/>
                <a:ext cx="2160025" cy="900010"/>
              </a:xfrm>
              <a:prstGeom prst="ellipse">
                <a:avLst/>
              </a:prstGeom>
              <a:blipFill>
                <a:blip r:embed="rId12"/>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4572000" y="4509012"/>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4662001" y="4599013"/>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dirty="0">
                <a:solidFill>
                  <a:schemeClr val="tx1">
                    <a:lumMod val="75000"/>
                    <a:lumOff val="25000"/>
                  </a:schemeClr>
                </a:solidFill>
                <a:latin typeface="Arial Narrow" panose="020B0606020202030204" pitchFamily="34" charset="0"/>
              </a:rPr>
              <a:t>0 or 1</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64" name="テキスト プレースホルダー 2">
                <a:extLst>
                  <a:ext uri="{FF2B5EF4-FFF2-40B4-BE49-F238E27FC236}">
                    <a16:creationId xmlns:a16="http://schemas.microsoft.com/office/drawing/2014/main" id="{DDE210C6-8702-48F1-AF08-CE505D4A3F98}"/>
                  </a:ext>
                </a:extLst>
              </p:cNvPr>
              <p:cNvSpPr txBox="1">
                <a:spLocks/>
              </p:cNvSpPr>
              <p:nvPr/>
            </p:nvSpPr>
            <p:spPr bwMode="auto">
              <a:xfrm>
                <a:off x="161951" y="4959017"/>
                <a:ext cx="8550096" cy="17100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lvl="1"/>
                <a:r>
                  <a:rPr lang="ja-JP" altLang="en-US" i="0" kern="0" dirty="0">
                    <a:latin typeface="+mj-lt"/>
                  </a:rPr>
                  <a:t>入力（</a:t>
                </a:r>
                <a:r>
                  <a:rPr lang="en-US" altLang="ja-JP" i="0" kern="0" dirty="0">
                    <a:latin typeface="+mj-lt"/>
                  </a:rPr>
                  <a:t>0 or 1</a:t>
                </a:r>
                <a:r>
                  <a:rPr lang="ja-JP" altLang="en-US" i="0" kern="0" dirty="0">
                    <a:latin typeface="+mj-lt"/>
                  </a:rPr>
                  <a:t>）：</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1</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i="1" kern="0" dirty="0" smtClean="0">
                            <a:latin typeface="Cambria Math" panose="02040503050406030204" pitchFamily="18" charset="0"/>
                          </a:rPr>
                          <m:t>𝑚</m:t>
                        </m:r>
                      </m:sub>
                    </m:sSub>
                  </m:oMath>
                </a14:m>
                <a:endParaRPr lang="en-US" altLang="ja-JP" kern="0" dirty="0"/>
              </a:p>
              <a:p>
                <a:pPr lvl="1"/>
                <a:r>
                  <a:rPr lang="ja-JP" altLang="en-US" kern="0" dirty="0"/>
                  <a:t>重み（アナログ値）：</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b="0" i="1" kern="0" dirty="0" smtClean="0">
                            <a:latin typeface="Cambria Math" panose="02040503050406030204" pitchFamily="18" charset="0"/>
                          </a:rPr>
                          <m:t>0</m:t>
                        </m:r>
                      </m:sub>
                    </m:sSub>
                  </m:oMath>
                </a14:m>
                <a:r>
                  <a:rPr lang="ja-JP" altLang="en-US" kern="0" dirty="0"/>
                  <a:t> から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a:rPr lang="en-US" altLang="ja-JP" i="1" kern="0" dirty="0" smtClean="0">
                            <a:latin typeface="Cambria Math" panose="02040503050406030204" pitchFamily="18" charset="0"/>
                          </a:rPr>
                          <m:t>𝑚</m:t>
                        </m:r>
                      </m:sub>
                    </m:sSub>
                  </m:oMath>
                </a14:m>
                <a:r>
                  <a:rPr lang="ja-JP" altLang="en-US" kern="0" dirty="0"/>
                  <a:t>（</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a:rPr lang="en-US" altLang="ja-JP" i="1" kern="0" dirty="0">
                            <a:latin typeface="Cambria Math" panose="02040503050406030204" pitchFamily="18" charset="0"/>
                          </a:rPr>
                          <m:t>0</m:t>
                        </m:r>
                      </m:sub>
                    </m:sSub>
                  </m:oMath>
                </a14:m>
                <a:r>
                  <a:rPr lang="ja-JP" altLang="en-US" kern="0" dirty="0"/>
                  <a:t> はバイアス）</a:t>
                </a:r>
                <a:endParaRPr lang="en-US" altLang="ja-JP" kern="0" dirty="0"/>
              </a:p>
              <a:p>
                <a:pPr lvl="1"/>
                <a:r>
                  <a:rPr lang="ja-JP" altLang="en-US" kern="0" dirty="0"/>
                  <a:t>学習：</a:t>
                </a:r>
                <a:endParaRPr lang="en-US" altLang="ja-JP" kern="0" dirty="0"/>
              </a:p>
              <a:p>
                <a:pPr lvl="2"/>
                <a14:m>
                  <m:oMath xmlns:m="http://schemas.openxmlformats.org/officeDocument/2006/math">
                    <m:r>
                      <a:rPr lang="en-US" altLang="ja-JP" b="0" i="1" kern="0" dirty="0" smtClean="0">
                        <a:latin typeface="Cambria Math" panose="02040503050406030204" pitchFamily="18" charset="0"/>
                      </a:rPr>
                      <m:t>𝑧</m:t>
                    </m:r>
                  </m:oMath>
                </a14:m>
                <a:r>
                  <a:rPr lang="en-US" altLang="ja-JP" b="0" i="0" kern="0" dirty="0">
                    <a:latin typeface="+mj-lt"/>
                  </a:rPr>
                  <a:t> </a:t>
                </a:r>
                <a:r>
                  <a:rPr lang="ja-JP" altLang="en-US" b="0" i="0" kern="0" dirty="0">
                    <a:latin typeface="+mj-lt"/>
                  </a:rPr>
                  <a:t>が </a:t>
                </a:r>
                <a:r>
                  <a:rPr lang="en-US" altLang="ja-JP" b="0" i="0" kern="0" dirty="0">
                    <a:latin typeface="+mj-lt"/>
                  </a:rPr>
                  <a:t>1 </a:t>
                </a:r>
                <a:r>
                  <a:rPr lang="ja-JP" altLang="en-US" b="0" i="0" kern="0" dirty="0">
                    <a:latin typeface="+mj-lt"/>
                  </a:rPr>
                  <a:t>の時，</a:t>
                </a:r>
                <a14:m>
                  <m:oMath xmlns:m="http://schemas.openxmlformats.org/officeDocument/2006/math">
                    <m:sSub>
                      <m:sSubPr>
                        <m:ctrlPr>
                          <a:rPr lang="en-US" altLang="ja-JP" b="0" i="1" kern="0" dirty="0" smtClean="0">
                            <a:latin typeface="Cambria Math" panose="02040503050406030204" pitchFamily="18" charset="0"/>
                          </a:rPr>
                        </m:ctrlPr>
                      </m:sSubPr>
                      <m:e>
                        <m:r>
                          <a:rPr lang="en-US" altLang="ja-JP" i="1" kern="0" dirty="0" smtClean="0">
                            <a:latin typeface="Cambria Math" panose="02040503050406030204" pitchFamily="18" charset="0"/>
                          </a:rPr>
                          <m:t>𝑥</m:t>
                        </m:r>
                      </m:e>
                      <m:sub>
                        <m:r>
                          <a:rPr lang="en-US" altLang="ja-JP" b="0" i="1" kern="0" dirty="0" smtClean="0">
                            <a:latin typeface="Cambria Math" panose="02040503050406030204" pitchFamily="18" charset="0"/>
                          </a:rPr>
                          <m:t>𝑖</m:t>
                        </m:r>
                      </m:sub>
                    </m:sSub>
                  </m:oMath>
                </a14:m>
                <a:r>
                  <a:rPr lang="ja-JP" altLang="en-US" kern="0" dirty="0"/>
                  <a:t> が </a:t>
                </a:r>
                <a:r>
                  <a:rPr lang="en-US" altLang="ja-JP" kern="0" dirty="0"/>
                  <a:t>1 </a:t>
                </a:r>
                <a:r>
                  <a:rPr lang="ja-JP" altLang="en-US" kern="0" dirty="0"/>
                  <a:t>だったなら </a:t>
                </a:r>
                <a14:m>
                  <m:oMath xmlns:m="http://schemas.openxmlformats.org/officeDocument/2006/math">
                    <m:sSub>
                      <m:sSubPr>
                        <m:ctrlPr>
                          <a:rPr lang="en-US" altLang="ja-JP" i="1" kern="0" dirty="0" smtClean="0">
                            <a:latin typeface="Cambria Math" panose="02040503050406030204" pitchFamily="18" charset="0"/>
                          </a:rPr>
                        </m:ctrlPr>
                      </m:sSubPr>
                      <m:e>
                        <m:r>
                          <a:rPr lang="en-US" altLang="ja-JP" i="1" kern="0" dirty="0" smtClean="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を大きく</a:t>
                </a:r>
                <a:br>
                  <a:rPr lang="en-US" altLang="ja-JP" kern="0" dirty="0"/>
                </a:br>
                <a:r>
                  <a:rPr lang="en-US" altLang="ja-JP" kern="0" dirty="0"/>
                  <a:t>0 </a:t>
                </a:r>
                <a:r>
                  <a:rPr lang="ja-JP" altLang="en-US" kern="0" dirty="0"/>
                  <a:t>だったなら </a:t>
                </a:r>
                <a14:m>
                  <m:oMath xmlns:m="http://schemas.openxmlformats.org/officeDocument/2006/math">
                    <m:sSub>
                      <m:sSubPr>
                        <m:ctrlPr>
                          <a:rPr lang="en-US" altLang="ja-JP" i="1" kern="0" dirty="0">
                            <a:latin typeface="Cambria Math" panose="02040503050406030204" pitchFamily="18" charset="0"/>
                          </a:rPr>
                        </m:ctrlPr>
                      </m:sSubPr>
                      <m:e>
                        <m:r>
                          <a:rPr lang="en-US" altLang="ja-JP" i="1" kern="0" dirty="0">
                            <a:latin typeface="Cambria Math" panose="02040503050406030204" pitchFamily="18" charset="0"/>
                          </a:rPr>
                          <m:t>𝑤</m:t>
                        </m:r>
                      </m:e>
                      <m:sub>
                        <m:r>
                          <m:rPr>
                            <m:sty m:val="p"/>
                          </m:rPr>
                          <a:rPr lang="en-US" altLang="ja-JP" i="1" kern="0" dirty="0">
                            <a:latin typeface="Cambria Math" panose="02040503050406030204" pitchFamily="18" charset="0"/>
                          </a:rPr>
                          <m:t>i</m:t>
                        </m:r>
                      </m:sub>
                    </m:sSub>
                  </m:oMath>
                </a14:m>
                <a:r>
                  <a:rPr lang="en-US" altLang="ja-JP" kern="0" dirty="0"/>
                  <a:t> </a:t>
                </a:r>
                <a:r>
                  <a:rPr lang="ja-JP" altLang="en-US" kern="0" dirty="0"/>
                  <a:t>を小さくする</a:t>
                </a:r>
              </a:p>
            </p:txBody>
          </p:sp>
        </mc:Choice>
        <mc:Fallback>
          <p:sp>
            <p:nvSpPr>
              <p:cNvPr id="64" name="テキスト プレースホルダー 2">
                <a:extLst>
                  <a:ext uri="{FF2B5EF4-FFF2-40B4-BE49-F238E27FC236}">
                    <a16:creationId xmlns:a16="http://schemas.microsoft.com/office/drawing/2014/main" id="{DDE210C6-8702-48F1-AF08-CE505D4A3F98}"/>
                  </a:ext>
                </a:extLst>
              </p:cNvPr>
              <p:cNvSpPr txBox="1">
                <a:spLocks noRot="1" noChangeAspect="1" noMove="1" noResize="1" noEditPoints="1" noAdjustHandles="1" noChangeArrowheads="1" noChangeShapeType="1" noTextEdit="1"/>
              </p:cNvSpPr>
              <p:nvPr/>
            </p:nvSpPr>
            <p:spPr bwMode="auto">
              <a:xfrm>
                <a:off x="161951" y="4959017"/>
                <a:ext cx="8550096" cy="1710020"/>
              </a:xfrm>
              <a:prstGeom prst="rect">
                <a:avLst/>
              </a:prstGeom>
              <a:blipFill>
                <a:blip r:embed="rId13"/>
                <a:stretch>
                  <a:fillRect t="-10676" b="-14947"/>
                </a:stretch>
              </a:blipFill>
              <a:ln w="9525">
                <a:noFill/>
                <a:miter lim="800000"/>
                <a:headEnd/>
                <a:tailEnd/>
              </a:ln>
              <a:effectLst/>
            </p:spPr>
            <p:txBody>
              <a:bodyPr/>
              <a:lstStyle/>
              <a:p>
                <a:r>
                  <a:rPr lang="ja-JP" altLang="en-US">
                    <a:noFill/>
                  </a:rPr>
                  <a:t> </a:t>
                </a:r>
              </a:p>
            </p:txBody>
          </p:sp>
        </mc:Fallback>
      </mc:AlternateContent>
    </p:spTree>
    <p:extLst>
      <p:ext uri="{BB962C8B-B14F-4D97-AF65-F5344CB8AC3E}">
        <p14:creationId xmlns:p14="http://schemas.microsoft.com/office/powerpoint/2010/main" val="3315442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2C9D-420D-4FD7-ADCE-81C09772C956}"/>
              </a:ext>
            </a:extLst>
          </p:cNvPr>
          <p:cNvSpPr>
            <a:spLocks noGrp="1"/>
          </p:cNvSpPr>
          <p:nvPr>
            <p:ph type="title"/>
          </p:nvPr>
        </p:nvSpPr>
        <p:spPr/>
        <p:txBody>
          <a:bodyPr/>
          <a:lstStyle/>
          <a:p>
            <a:r>
              <a:rPr kumimoji="1" lang="ja-JP" altLang="en-US" dirty="0"/>
              <a:t>「</a:t>
            </a:r>
            <a:r>
              <a:rPr kumimoji="1" lang="en-US" altLang="ja-JP" dirty="0"/>
              <a:t>010 </a:t>
            </a:r>
            <a:r>
              <a:rPr kumimoji="1" lang="ja-JP" altLang="en-US" dirty="0"/>
              <a:t>なら </a:t>
            </a:r>
            <a:r>
              <a:rPr kumimoji="1" lang="en-US" altLang="ja-JP" dirty="0"/>
              <a:t>1 </a:t>
            </a:r>
            <a:r>
              <a:rPr kumimoji="1" lang="ja-JP" altLang="en-US" dirty="0"/>
              <a:t>」を学習させた場合</a:t>
            </a:r>
          </a:p>
        </p:txBody>
      </p:sp>
      <p:sp>
        <p:nvSpPr>
          <p:cNvPr id="4" name="楕円 3">
            <a:extLst>
              <a:ext uri="{FF2B5EF4-FFF2-40B4-BE49-F238E27FC236}">
                <a16:creationId xmlns:a16="http://schemas.microsoft.com/office/drawing/2014/main" id="{03C3FBF6-56D8-4368-AB14-242ABE83B514}"/>
              </a:ext>
            </a:extLst>
          </p:cNvPr>
          <p:cNvSpPr/>
          <p:nvPr/>
        </p:nvSpPr>
        <p:spPr bwMode="auto">
          <a:xfrm>
            <a:off x="1691968"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61C2A654-3D66-4D5A-A669-E7F8E27096E6}"/>
              </a:ext>
            </a:extLst>
          </p:cNvPr>
          <p:cNvCxnSpPr>
            <a:cxnSpLocks/>
            <a:stCxn id="8" idx="2"/>
            <a:endCxn id="4" idx="1"/>
          </p:cNvCxnSpPr>
          <p:nvPr/>
        </p:nvCxnSpPr>
        <p:spPr bwMode="auto">
          <a:xfrm>
            <a:off x="1478823"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24E92484-E03C-423F-B6C5-24A1D5FC0737}"/>
                  </a:ext>
                </a:extLst>
              </p:cNvPr>
              <p:cNvSpPr/>
              <p:nvPr/>
            </p:nvSpPr>
            <p:spPr bwMode="auto">
              <a:xfrm>
                <a:off x="1298821"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8" name="正方形/長方形 7">
                <a:extLst>
                  <a:ext uri="{FF2B5EF4-FFF2-40B4-BE49-F238E27FC236}">
                    <a16:creationId xmlns:a16="http://schemas.microsoft.com/office/drawing/2014/main" id="{24E92484-E03C-423F-B6C5-24A1D5FC0737}"/>
                  </a:ext>
                </a:extLst>
              </p:cNvPr>
              <p:cNvSpPr>
                <a:spLocks noRot="1" noChangeAspect="1" noMove="1" noResize="1" noEditPoints="1" noAdjustHandles="1" noChangeArrowheads="1" noChangeShapeType="1" noTextEdit="1"/>
              </p:cNvSpPr>
              <p:nvPr/>
            </p:nvSpPr>
            <p:spPr bwMode="auto">
              <a:xfrm>
                <a:off x="1298821" y="1178975"/>
                <a:ext cx="360004" cy="360004"/>
              </a:xfrm>
              <a:prstGeom prst="rect">
                <a:avLst/>
              </a:prstGeom>
              <a:blipFill>
                <a:blip r:embed="rId2"/>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7EF6AD6F-8ABF-4592-88E9-17B35C876AF5}"/>
                  </a:ext>
                </a:extLst>
              </p:cNvPr>
              <p:cNvSpPr/>
              <p:nvPr/>
            </p:nvSpPr>
            <p:spPr bwMode="auto">
              <a:xfrm>
                <a:off x="2051973"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p:sp>
            <p:nvSpPr>
              <p:cNvPr id="9" name="正方形/長方形 8">
                <a:extLst>
                  <a:ext uri="{FF2B5EF4-FFF2-40B4-BE49-F238E27FC236}">
                    <a16:creationId xmlns:a16="http://schemas.microsoft.com/office/drawing/2014/main" id="{7EF6AD6F-8ABF-4592-88E9-17B35C876AF5}"/>
                  </a:ext>
                </a:extLst>
              </p:cNvPr>
              <p:cNvSpPr>
                <a:spLocks noRot="1" noChangeAspect="1" noMove="1" noResize="1" noEditPoints="1" noAdjustHandles="1" noChangeArrowheads="1" noChangeShapeType="1" noTextEdit="1"/>
              </p:cNvSpPr>
              <p:nvPr/>
            </p:nvSpPr>
            <p:spPr bwMode="auto">
              <a:xfrm>
                <a:off x="2051973" y="1178975"/>
                <a:ext cx="360004" cy="360004"/>
              </a:xfrm>
              <a:prstGeom prst="rect">
                <a:avLst/>
              </a:prstGeom>
              <a:blipFill>
                <a:blip r:embed="rId3"/>
                <a:stretch>
                  <a:fillRect l="-3390"/>
                </a:stretch>
              </a:blipFill>
              <a:ln w="6350">
                <a:noFill/>
                <a:headEnd/>
                <a:tailEnd type="none" w="sm" len="med"/>
              </a:ln>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DF53E568-5E20-47E2-A3FB-500F66BCDBB0}"/>
              </a:ext>
            </a:extLst>
          </p:cNvPr>
          <p:cNvCxnSpPr>
            <a:cxnSpLocks/>
            <a:stCxn id="9" idx="2"/>
          </p:cNvCxnSpPr>
          <p:nvPr/>
        </p:nvCxnSpPr>
        <p:spPr bwMode="auto">
          <a:xfrm>
            <a:off x="2231975"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2E2072D7-27CE-49D0-BF60-6D6C13851026}"/>
              </a:ext>
            </a:extLst>
          </p:cNvPr>
          <p:cNvCxnSpPr>
            <a:cxnSpLocks/>
            <a:stCxn id="27" idx="2"/>
          </p:cNvCxnSpPr>
          <p:nvPr/>
        </p:nvCxnSpPr>
        <p:spPr bwMode="auto">
          <a:xfrm flipH="1">
            <a:off x="2861982" y="1506776"/>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89AAD5FC-CA6A-4DF7-BC68-64D554E24A73}"/>
              </a:ext>
            </a:extLst>
          </p:cNvPr>
          <p:cNvCxnSpPr>
            <a:cxnSpLocks/>
            <a:stCxn id="32" idx="2"/>
          </p:cNvCxnSpPr>
          <p:nvPr/>
        </p:nvCxnSpPr>
        <p:spPr bwMode="auto">
          <a:xfrm flipH="1">
            <a:off x="3311988" y="1506776"/>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23" name="正方形/長方形 22">
            <a:extLst>
              <a:ext uri="{FF2B5EF4-FFF2-40B4-BE49-F238E27FC236}">
                <a16:creationId xmlns:a16="http://schemas.microsoft.com/office/drawing/2014/main" id="{19BCB978-7455-44C0-9F75-1E921CE16AAE}"/>
              </a:ext>
            </a:extLst>
          </p:cNvPr>
          <p:cNvSpPr/>
          <p:nvPr/>
        </p:nvSpPr>
        <p:spPr bwMode="auto">
          <a:xfrm>
            <a:off x="1331965"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26" name="正方形/長方形 25">
            <a:extLst>
              <a:ext uri="{FF2B5EF4-FFF2-40B4-BE49-F238E27FC236}">
                <a16:creationId xmlns:a16="http://schemas.microsoft.com/office/drawing/2014/main" id="{75876AEF-3248-4B60-A091-DBFD29657ED6}"/>
              </a:ext>
            </a:extLst>
          </p:cNvPr>
          <p:cNvSpPr/>
          <p:nvPr/>
        </p:nvSpPr>
        <p:spPr bwMode="auto">
          <a:xfrm>
            <a:off x="1961972"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27" name="正方形/長方形 26">
                <a:extLst>
                  <a:ext uri="{FF2B5EF4-FFF2-40B4-BE49-F238E27FC236}">
                    <a16:creationId xmlns:a16="http://schemas.microsoft.com/office/drawing/2014/main" id="{BBE65F8C-7405-4DA3-B77A-0CBCF35A477E}"/>
                  </a:ext>
                </a:extLst>
              </p:cNvPr>
              <p:cNvSpPr/>
              <p:nvPr/>
            </p:nvSpPr>
            <p:spPr bwMode="auto">
              <a:xfrm>
                <a:off x="2771981"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p:sp>
            <p:nvSpPr>
              <p:cNvPr id="27" name="正方形/長方形 26">
                <a:extLst>
                  <a:ext uri="{FF2B5EF4-FFF2-40B4-BE49-F238E27FC236}">
                    <a16:creationId xmlns:a16="http://schemas.microsoft.com/office/drawing/2014/main" id="{BBE65F8C-7405-4DA3-B77A-0CBCF35A477E}"/>
                  </a:ext>
                </a:extLst>
              </p:cNvPr>
              <p:cNvSpPr>
                <a:spLocks noRot="1" noChangeAspect="1" noMove="1" noResize="1" noEditPoints="1" noAdjustHandles="1" noChangeArrowheads="1" noChangeShapeType="1" noTextEdit="1"/>
              </p:cNvSpPr>
              <p:nvPr/>
            </p:nvSpPr>
            <p:spPr bwMode="auto">
              <a:xfrm>
                <a:off x="2771981" y="1178975"/>
                <a:ext cx="384303" cy="327801"/>
              </a:xfrm>
              <a:prstGeom prst="rect">
                <a:avLst/>
              </a:prstGeom>
              <a:blipFill>
                <a:blip r:embed="rId4"/>
                <a:stretch>
                  <a:fillRect/>
                </a:stretch>
              </a:blipFill>
              <a:ln w="6350">
                <a:noFill/>
                <a:headEnd/>
                <a:tailEnd type="none" w="sm" len="med"/>
              </a:ln>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CBBF7BBC-7C75-4C19-AEA7-A9C80736AAF6}"/>
              </a:ext>
            </a:extLst>
          </p:cNvPr>
          <p:cNvSpPr/>
          <p:nvPr/>
        </p:nvSpPr>
        <p:spPr bwMode="auto">
          <a:xfrm>
            <a:off x="259197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57A3E800-7CFF-4578-95DC-415CD38A1645}"/>
                  </a:ext>
                </a:extLst>
              </p:cNvPr>
              <p:cNvSpPr/>
              <p:nvPr/>
            </p:nvSpPr>
            <p:spPr bwMode="auto">
              <a:xfrm>
                <a:off x="3581990" y="1178975"/>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𝟎</m:t>
                      </m:r>
                    </m:oMath>
                  </m:oMathPara>
                </a14:m>
                <a:endParaRPr lang="ja-JP" altLang="en-US" sz="2000" b="1" dirty="0">
                  <a:solidFill>
                    <a:schemeClr val="accent5"/>
                  </a:solidFill>
                  <a:latin typeface="Arial Narrow" panose="020B0606020202030204" pitchFamily="34" charset="0"/>
                </a:endParaRPr>
              </a:p>
            </p:txBody>
          </p:sp>
        </mc:Choice>
        <mc:Fallback>
          <p:sp>
            <p:nvSpPr>
              <p:cNvPr id="32" name="正方形/長方形 31">
                <a:extLst>
                  <a:ext uri="{FF2B5EF4-FFF2-40B4-BE49-F238E27FC236}">
                    <a16:creationId xmlns:a16="http://schemas.microsoft.com/office/drawing/2014/main" id="{57A3E800-7CFF-4578-95DC-415CD38A1645}"/>
                  </a:ext>
                </a:extLst>
              </p:cNvPr>
              <p:cNvSpPr>
                <a:spLocks noRot="1" noChangeAspect="1" noMove="1" noResize="1" noEditPoints="1" noAdjustHandles="1" noChangeArrowheads="1" noChangeShapeType="1" noTextEdit="1"/>
              </p:cNvSpPr>
              <p:nvPr/>
            </p:nvSpPr>
            <p:spPr bwMode="auto">
              <a:xfrm>
                <a:off x="3581990" y="1178975"/>
                <a:ext cx="384303" cy="327801"/>
              </a:xfrm>
              <a:prstGeom prst="rect">
                <a:avLst/>
              </a:prstGeom>
              <a:blipFill>
                <a:blip r:embed="rId5"/>
                <a:stretch>
                  <a:fillRect/>
                </a:stretch>
              </a:blipFill>
              <a:ln w="6350">
                <a:noFill/>
                <a:headEnd/>
                <a:tailEnd type="none" w="sm" len="med"/>
              </a:ln>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37A6735B-AE08-494C-BC8B-162EF8973DE7}"/>
              </a:ext>
            </a:extLst>
          </p:cNvPr>
          <p:cNvSpPr/>
          <p:nvPr/>
        </p:nvSpPr>
        <p:spPr bwMode="auto">
          <a:xfrm>
            <a:off x="322198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54" name="直線矢印コネクタ 53">
            <a:extLst>
              <a:ext uri="{FF2B5EF4-FFF2-40B4-BE49-F238E27FC236}">
                <a16:creationId xmlns:a16="http://schemas.microsoft.com/office/drawing/2014/main" id="{DDB46FC3-96B1-4DE3-B8B5-B04653BD8EBE}"/>
              </a:ext>
            </a:extLst>
          </p:cNvPr>
          <p:cNvCxnSpPr>
            <a:cxnSpLocks/>
            <a:stCxn id="4" idx="4"/>
          </p:cNvCxnSpPr>
          <p:nvPr/>
        </p:nvCxnSpPr>
        <p:spPr bwMode="auto">
          <a:xfrm>
            <a:off x="2771981"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60" name="正方形/長方形 59">
                <a:extLst>
                  <a:ext uri="{FF2B5EF4-FFF2-40B4-BE49-F238E27FC236}">
                    <a16:creationId xmlns:a16="http://schemas.microsoft.com/office/drawing/2014/main" id="{9F41160E-EA89-4826-82D0-DFFA2F144862}"/>
                  </a:ext>
                </a:extLst>
              </p:cNvPr>
              <p:cNvSpPr/>
              <p:nvPr/>
            </p:nvSpPr>
            <p:spPr bwMode="auto">
              <a:xfrm>
                <a:off x="2861982"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𝟓</m:t>
                      </m:r>
                    </m:oMath>
                  </m:oMathPara>
                </a14:m>
                <a:endParaRPr lang="ja-JP" altLang="en-US" sz="2000" b="1" dirty="0">
                  <a:solidFill>
                    <a:schemeClr val="accent5"/>
                  </a:solidFill>
                  <a:latin typeface="Arial Narrow" panose="020B0606020202030204" pitchFamily="34" charset="0"/>
                </a:endParaRPr>
              </a:p>
            </p:txBody>
          </p:sp>
        </mc:Choice>
        <mc:Fallback>
          <p:sp>
            <p:nvSpPr>
              <p:cNvPr id="60" name="正方形/長方形 59">
                <a:extLst>
                  <a:ext uri="{FF2B5EF4-FFF2-40B4-BE49-F238E27FC236}">
                    <a16:creationId xmlns:a16="http://schemas.microsoft.com/office/drawing/2014/main" id="{9F41160E-EA89-4826-82D0-DFFA2F144862}"/>
                  </a:ext>
                </a:extLst>
              </p:cNvPr>
              <p:cNvSpPr>
                <a:spLocks noRot="1" noChangeAspect="1" noMove="1" noResize="1" noEditPoints="1" noAdjustHandles="1" noChangeArrowheads="1" noChangeShapeType="1" noTextEdit="1"/>
              </p:cNvSpPr>
              <p:nvPr/>
            </p:nvSpPr>
            <p:spPr bwMode="auto">
              <a:xfrm>
                <a:off x="2861982" y="3248998"/>
                <a:ext cx="360004" cy="360004"/>
              </a:xfrm>
              <a:prstGeom prst="rect">
                <a:avLst/>
              </a:prstGeom>
              <a:blipFill>
                <a:blip r:embed="rId6"/>
                <a:stretch>
                  <a:fillRect l="-3333"/>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楕円 60">
                <a:extLst>
                  <a:ext uri="{FF2B5EF4-FFF2-40B4-BE49-F238E27FC236}">
                    <a16:creationId xmlns:a16="http://schemas.microsoft.com/office/drawing/2014/main" id="{B4E8F6D9-5AE4-4891-9733-6D8D47FE7D9B}"/>
                  </a:ext>
                </a:extLst>
              </p:cNvPr>
              <p:cNvSpPr/>
              <p:nvPr/>
            </p:nvSpPr>
            <p:spPr bwMode="auto">
              <a:xfrm>
                <a:off x="1691969"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p:sp>
            <p:nvSpPr>
              <p:cNvPr id="61" name="楕円 60">
                <a:extLst>
                  <a:ext uri="{FF2B5EF4-FFF2-40B4-BE49-F238E27FC236}">
                    <a16:creationId xmlns:a16="http://schemas.microsoft.com/office/drawing/2014/main" id="{B4E8F6D9-5AE4-4891-9733-6D8D47FE7D9B}"/>
                  </a:ext>
                </a:extLst>
              </p:cNvPr>
              <p:cNvSpPr>
                <a:spLocks noRot="1" noChangeAspect="1" noMove="1" noResize="1" noEditPoints="1" noAdjustHandles="1" noChangeArrowheads="1" noChangeShapeType="1" noTextEdit="1"/>
              </p:cNvSpPr>
              <p:nvPr/>
            </p:nvSpPr>
            <p:spPr bwMode="auto">
              <a:xfrm>
                <a:off x="1691969" y="3699003"/>
                <a:ext cx="2160025" cy="900010"/>
              </a:xfrm>
              <a:prstGeom prst="ellipse">
                <a:avLst/>
              </a:prstGeom>
              <a:blipFill>
                <a:blip r:embed="rId7"/>
                <a:stretch>
                  <a:fillRect/>
                </a:stretch>
              </a:blipFill>
              <a:ln>
                <a:headEnd/>
                <a:tailEnd type="triangle" w="sm" len="med"/>
              </a:ln>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30E079C9-8BA7-4058-93F1-8CA0A3E8BAAB}"/>
              </a:ext>
            </a:extLst>
          </p:cNvPr>
          <p:cNvCxnSpPr>
            <a:cxnSpLocks/>
          </p:cNvCxnSpPr>
          <p:nvPr/>
        </p:nvCxnSpPr>
        <p:spPr bwMode="auto">
          <a:xfrm>
            <a:off x="2771981"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63" name="正方形/長方形 62">
            <a:extLst>
              <a:ext uri="{FF2B5EF4-FFF2-40B4-BE49-F238E27FC236}">
                <a16:creationId xmlns:a16="http://schemas.microsoft.com/office/drawing/2014/main" id="{0474DEF7-739F-41CD-9AD5-0960543BD70B}"/>
              </a:ext>
            </a:extLst>
          </p:cNvPr>
          <p:cNvSpPr/>
          <p:nvPr/>
        </p:nvSpPr>
        <p:spPr bwMode="auto">
          <a:xfrm>
            <a:off x="2861982"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1</a:t>
            </a:r>
            <a:endParaRPr lang="ja-JP" altLang="en-US" sz="2000" b="1" dirty="0">
              <a:solidFill>
                <a:schemeClr val="accent5"/>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7" name="テキスト プレースホルダー 6">
                <a:extLst>
                  <a:ext uri="{FF2B5EF4-FFF2-40B4-BE49-F238E27FC236}">
                    <a16:creationId xmlns:a16="http://schemas.microsoft.com/office/drawing/2014/main" id="{FEE77F0D-D68C-409A-8890-96F786DEF6A8}"/>
                  </a:ext>
                </a:extLst>
              </p:cNvPr>
              <p:cNvSpPr>
                <a:spLocks noGrp="1"/>
              </p:cNvSpPr>
              <p:nvPr>
                <p:ph type="body" sz="quarter" idx="10"/>
              </p:nvPr>
            </p:nvSpPr>
            <p:spPr>
              <a:xfrm>
                <a:off x="611956" y="5319021"/>
                <a:ext cx="8280092" cy="1169706"/>
              </a:xfrm>
            </p:spPr>
            <p:txBody>
              <a:bodyPr/>
              <a:lstStyle/>
              <a:p>
                <a:r>
                  <a:rPr lang="en-US" altLang="ja-JP" dirty="0"/>
                  <a:t>010 </a:t>
                </a:r>
                <a:r>
                  <a:rPr lang="ja-JP" altLang="en-US" dirty="0"/>
                  <a:t>以外のパターンが来た場合は，</a:t>
                </a:r>
                <a:r>
                  <a:rPr lang="en-US" altLang="ja-JP" dirty="0"/>
                  <a:t>z </a:t>
                </a:r>
                <a:r>
                  <a:rPr lang="ja-JP" altLang="en-US" dirty="0"/>
                  <a:t>は負の方向に</a:t>
                </a:r>
                <a:endParaRPr lang="en-US" altLang="ja-JP" dirty="0"/>
              </a:p>
              <a:p>
                <a:r>
                  <a:rPr lang="ja-JP" altLang="en-US" dirty="0"/>
                  <a:t>左端はバイアス</a:t>
                </a:r>
                <a:endParaRPr lang="en-US" altLang="ja-JP" dirty="0"/>
              </a:p>
              <a:p>
                <a:pPr lvl="1"/>
                <a14:m>
                  <m:oMath xmlns:m="http://schemas.openxmlformats.org/officeDocument/2006/math">
                    <m:r>
                      <a:rPr lang="en-US" altLang="ja-JP" i="1" dirty="0" smtClean="0">
                        <a:latin typeface="Cambria Math" panose="02040503050406030204" pitchFamily="18" charset="0"/>
                      </a:rPr>
                      <m:t>𝑧</m:t>
                    </m:r>
                    <m:r>
                      <a:rPr lang="en-US" altLang="ja-JP" i="1" dirty="0" smtClean="0">
                        <a:latin typeface="Cambria Math" panose="02040503050406030204" pitchFamily="18" charset="0"/>
                      </a:rPr>
                      <m:t>&gt;0</m:t>
                    </m:r>
                  </m:oMath>
                </a14:m>
                <a:r>
                  <a:rPr lang="en-US" altLang="ja-JP" dirty="0"/>
                  <a:t> ? </a:t>
                </a:r>
                <a:r>
                  <a:rPr lang="ja-JP" altLang="en-US" dirty="0"/>
                  <a:t>は，</a:t>
                </a:r>
                <a14:m>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0</m:t>
                        </m:r>
                      </m:sub>
                    </m:sSub>
                  </m:oMath>
                </a14:m>
                <a:r>
                  <a:rPr lang="en-US" altLang="ja-JP" dirty="0"/>
                  <a:t> ? </a:t>
                </a:r>
                <a:r>
                  <a:rPr lang="ja-JP" altLang="en-US" dirty="0"/>
                  <a:t>に等価</a:t>
                </a:r>
                <a:r>
                  <a:rPr lang="en-US" altLang="ja-JP" dirty="0"/>
                  <a:t> </a:t>
                </a:r>
                <a:endParaRPr lang="ja-JP" altLang="en-US" dirty="0"/>
              </a:p>
            </p:txBody>
          </p:sp>
        </mc:Choice>
        <mc:Fallback>
          <p:sp>
            <p:nvSpPr>
              <p:cNvPr id="7" name="テキスト プレースホルダー 6">
                <a:extLst>
                  <a:ext uri="{FF2B5EF4-FFF2-40B4-BE49-F238E27FC236}">
                    <a16:creationId xmlns:a16="http://schemas.microsoft.com/office/drawing/2014/main" id="{FEE77F0D-D68C-409A-8890-96F786DEF6A8}"/>
                  </a:ext>
                </a:extLst>
              </p:cNvPr>
              <p:cNvSpPr>
                <a:spLocks noGrp="1" noRot="1" noChangeAspect="1" noMove="1" noResize="1" noEditPoints="1" noAdjustHandles="1" noChangeArrowheads="1" noChangeShapeType="1" noTextEdit="1"/>
              </p:cNvSpPr>
              <p:nvPr>
                <p:ph type="body" sz="quarter" idx="10"/>
              </p:nvPr>
            </p:nvSpPr>
            <p:spPr>
              <a:xfrm>
                <a:off x="611956" y="5319021"/>
                <a:ext cx="8280092" cy="1169706"/>
              </a:xfrm>
              <a:blipFill>
                <a:blip r:embed="rId8"/>
                <a:stretch>
                  <a:fillRect l="-662" t="-20942" b="-31414"/>
                </a:stretch>
              </a:blipFill>
            </p:spPr>
            <p:txBody>
              <a:bodyPr/>
              <a:lstStyle/>
              <a:p>
                <a:r>
                  <a:rPr lang="ja-JP" altLang="en-US">
                    <a:noFill/>
                  </a:rPr>
                  <a:t> </a:t>
                </a:r>
              </a:p>
            </p:txBody>
          </p:sp>
        </mc:Fallback>
      </mc:AlternateContent>
      <p:sp>
        <p:nvSpPr>
          <p:cNvPr id="28" name="楕円 27">
            <a:extLst>
              <a:ext uri="{FF2B5EF4-FFF2-40B4-BE49-F238E27FC236}">
                <a16:creationId xmlns:a16="http://schemas.microsoft.com/office/drawing/2014/main" id="{51EB7DCE-1DA1-4294-A863-E56DDC51098D}"/>
              </a:ext>
            </a:extLst>
          </p:cNvPr>
          <p:cNvSpPr/>
          <p:nvPr/>
        </p:nvSpPr>
        <p:spPr bwMode="auto">
          <a:xfrm>
            <a:off x="5652012" y="2258987"/>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29" name="直線矢印コネクタ 28">
            <a:extLst>
              <a:ext uri="{FF2B5EF4-FFF2-40B4-BE49-F238E27FC236}">
                <a16:creationId xmlns:a16="http://schemas.microsoft.com/office/drawing/2014/main" id="{2BA0EDEF-8A48-4B54-9C23-706809371841}"/>
              </a:ext>
            </a:extLst>
          </p:cNvPr>
          <p:cNvCxnSpPr>
            <a:cxnSpLocks/>
            <a:stCxn id="30" idx="2"/>
            <a:endCxn id="28" idx="1"/>
          </p:cNvCxnSpPr>
          <p:nvPr/>
        </p:nvCxnSpPr>
        <p:spPr bwMode="auto">
          <a:xfrm>
            <a:off x="5438867" y="1538979"/>
            <a:ext cx="529473" cy="851811"/>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86027832-7336-4C2F-86F2-972841537A39}"/>
                  </a:ext>
                </a:extLst>
              </p:cNvPr>
              <p:cNvSpPr/>
              <p:nvPr/>
            </p:nvSpPr>
            <p:spPr bwMode="auto">
              <a:xfrm>
                <a:off x="5258865"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i="1" dirty="0" smtClean="0">
                          <a:solidFill>
                            <a:schemeClr val="tx1">
                              <a:lumMod val="75000"/>
                              <a:lumOff val="25000"/>
                            </a:schemeClr>
                          </a:solidFill>
                          <a:latin typeface="Cambria Math" panose="02040503050406030204" pitchFamily="18" charset="0"/>
                        </a:rPr>
                        <m:t>1</m:t>
                      </m:r>
                    </m:oMath>
                  </m:oMathPara>
                </a14:m>
                <a:endParaRPr lang="ja-JP" altLang="en-US" sz="2000" dirty="0">
                  <a:solidFill>
                    <a:schemeClr val="tx1">
                      <a:lumMod val="75000"/>
                      <a:lumOff val="25000"/>
                    </a:schemeClr>
                  </a:solidFill>
                  <a:latin typeface="Arial Narrow" panose="020B0606020202030204" pitchFamily="34" charset="0"/>
                </a:endParaRPr>
              </a:p>
            </p:txBody>
          </p:sp>
        </mc:Choice>
        <mc:Fallback>
          <p:sp>
            <p:nvSpPr>
              <p:cNvPr id="30" name="正方形/長方形 29">
                <a:extLst>
                  <a:ext uri="{FF2B5EF4-FFF2-40B4-BE49-F238E27FC236}">
                    <a16:creationId xmlns:a16="http://schemas.microsoft.com/office/drawing/2014/main" id="{86027832-7336-4C2F-86F2-972841537A39}"/>
                  </a:ext>
                </a:extLst>
              </p:cNvPr>
              <p:cNvSpPr>
                <a:spLocks noRot="1" noChangeAspect="1" noMove="1" noResize="1" noEditPoints="1" noAdjustHandles="1" noChangeArrowheads="1" noChangeShapeType="1" noTextEdit="1"/>
              </p:cNvSpPr>
              <p:nvPr/>
            </p:nvSpPr>
            <p:spPr bwMode="auto">
              <a:xfrm>
                <a:off x="5258865" y="1178975"/>
                <a:ext cx="360004" cy="360004"/>
              </a:xfrm>
              <a:prstGeom prst="rect">
                <a:avLst/>
              </a:prstGeom>
              <a:blipFill>
                <a:blip r:embed="rId9"/>
                <a:stretch>
                  <a:fillRect l="-1695"/>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DC3A502D-5401-496C-8CE8-A69EF4A5B827}"/>
                  </a:ext>
                </a:extLst>
              </p:cNvPr>
              <p:cNvSpPr/>
              <p:nvPr/>
            </p:nvSpPr>
            <p:spPr bwMode="auto">
              <a:xfrm>
                <a:off x="6012017" y="117897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p:sp>
            <p:nvSpPr>
              <p:cNvPr id="33" name="正方形/長方形 32">
                <a:extLst>
                  <a:ext uri="{FF2B5EF4-FFF2-40B4-BE49-F238E27FC236}">
                    <a16:creationId xmlns:a16="http://schemas.microsoft.com/office/drawing/2014/main" id="{DC3A502D-5401-496C-8CE8-A69EF4A5B827}"/>
                  </a:ext>
                </a:extLst>
              </p:cNvPr>
              <p:cNvSpPr>
                <a:spLocks noRot="1" noChangeAspect="1" noMove="1" noResize="1" noEditPoints="1" noAdjustHandles="1" noChangeArrowheads="1" noChangeShapeType="1" noTextEdit="1"/>
              </p:cNvSpPr>
              <p:nvPr/>
            </p:nvSpPr>
            <p:spPr bwMode="auto">
              <a:xfrm>
                <a:off x="6012017" y="1178975"/>
                <a:ext cx="360004" cy="360004"/>
              </a:xfrm>
              <a:prstGeom prst="rect">
                <a:avLst/>
              </a:prstGeom>
              <a:blipFill>
                <a:blip r:embed="rId10"/>
                <a:stretch>
                  <a:fillRect l="-3390"/>
                </a:stretch>
              </a:blipFill>
              <a:ln w="6350">
                <a:noFill/>
                <a:headEnd/>
                <a:tailEnd type="none" w="sm" len="med"/>
              </a:ln>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0A598F75-A8F3-4F57-8341-9EF04C82BEC4}"/>
              </a:ext>
            </a:extLst>
          </p:cNvPr>
          <p:cNvCxnSpPr>
            <a:cxnSpLocks/>
            <a:stCxn id="33" idx="2"/>
          </p:cNvCxnSpPr>
          <p:nvPr/>
        </p:nvCxnSpPr>
        <p:spPr bwMode="auto">
          <a:xfrm>
            <a:off x="6192019" y="1538979"/>
            <a:ext cx="18000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61DCF92C-C8CC-4599-B80C-2F1F9B812A61}"/>
              </a:ext>
            </a:extLst>
          </p:cNvPr>
          <p:cNvCxnSpPr>
            <a:cxnSpLocks/>
            <a:stCxn id="40" idx="2"/>
          </p:cNvCxnSpPr>
          <p:nvPr/>
        </p:nvCxnSpPr>
        <p:spPr bwMode="auto">
          <a:xfrm flipH="1">
            <a:off x="6822026" y="1538979"/>
            <a:ext cx="102151" cy="752211"/>
          </a:xfrm>
          <a:prstGeom prst="straightConnector1">
            <a:avLst/>
          </a:prstGeom>
          <a:noFill/>
          <a:ln w="9525" cap="flat" cmpd="sng" algn="ctr">
            <a:solidFill>
              <a:schemeClr val="tx1"/>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7D355415-A6A5-4B6E-B7A8-7DDE85473923}"/>
              </a:ext>
            </a:extLst>
          </p:cNvPr>
          <p:cNvCxnSpPr>
            <a:cxnSpLocks/>
            <a:stCxn id="42" idx="2"/>
          </p:cNvCxnSpPr>
          <p:nvPr/>
        </p:nvCxnSpPr>
        <p:spPr bwMode="auto">
          <a:xfrm flipH="1">
            <a:off x="7272032" y="1538979"/>
            <a:ext cx="462154" cy="842212"/>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671522EC-7B99-4CED-A811-A27D2F15F0D5}"/>
              </a:ext>
            </a:extLst>
          </p:cNvPr>
          <p:cNvSpPr/>
          <p:nvPr/>
        </p:nvSpPr>
        <p:spPr bwMode="auto">
          <a:xfrm>
            <a:off x="5292009"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1</a:t>
            </a:r>
            <a:endParaRPr lang="en-US" altLang="ja-JP" sz="2000" b="0" dirty="0">
              <a:solidFill>
                <a:schemeClr val="tx1">
                  <a:lumMod val="75000"/>
                  <a:lumOff val="25000"/>
                </a:schemeClr>
              </a:solidFill>
              <a:latin typeface="Arial Narrow" panose="020B0606020202030204" pitchFamily="34" charset="0"/>
            </a:endParaRPr>
          </a:p>
        </p:txBody>
      </p:sp>
      <p:sp>
        <p:nvSpPr>
          <p:cNvPr id="39" name="正方形/長方形 38">
            <a:extLst>
              <a:ext uri="{FF2B5EF4-FFF2-40B4-BE49-F238E27FC236}">
                <a16:creationId xmlns:a16="http://schemas.microsoft.com/office/drawing/2014/main" id="{C9F6DB61-F8DA-45A7-8F4E-98ED20536658}"/>
              </a:ext>
            </a:extLst>
          </p:cNvPr>
          <p:cNvSpPr/>
          <p:nvPr/>
        </p:nvSpPr>
        <p:spPr bwMode="auto">
          <a:xfrm>
            <a:off x="5922016"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-3</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40" name="正方形/長方形 39">
                <a:extLst>
                  <a:ext uri="{FF2B5EF4-FFF2-40B4-BE49-F238E27FC236}">
                    <a16:creationId xmlns:a16="http://schemas.microsoft.com/office/drawing/2014/main" id="{C255F843-988F-4929-87F3-363A1A9646F7}"/>
                  </a:ext>
                </a:extLst>
              </p:cNvPr>
              <p:cNvSpPr/>
              <p:nvPr/>
            </p:nvSpPr>
            <p:spPr bwMode="auto">
              <a:xfrm>
                <a:off x="6732025"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p:sp>
            <p:nvSpPr>
              <p:cNvPr id="40" name="正方形/長方形 39">
                <a:extLst>
                  <a:ext uri="{FF2B5EF4-FFF2-40B4-BE49-F238E27FC236}">
                    <a16:creationId xmlns:a16="http://schemas.microsoft.com/office/drawing/2014/main" id="{C255F843-988F-4929-87F3-363A1A9646F7}"/>
                  </a:ext>
                </a:extLst>
              </p:cNvPr>
              <p:cNvSpPr>
                <a:spLocks noRot="1" noChangeAspect="1" noMove="1" noResize="1" noEditPoints="1" noAdjustHandles="1" noChangeArrowheads="1" noChangeShapeType="1" noTextEdit="1"/>
              </p:cNvSpPr>
              <p:nvPr/>
            </p:nvSpPr>
            <p:spPr bwMode="auto">
              <a:xfrm>
                <a:off x="6732025" y="1211178"/>
                <a:ext cx="384303" cy="327801"/>
              </a:xfrm>
              <a:prstGeom prst="rect">
                <a:avLst/>
              </a:prstGeom>
              <a:blipFill>
                <a:blip r:embed="rId11"/>
                <a:stretch>
                  <a:fillRect/>
                </a:stretch>
              </a:blipFill>
              <a:ln w="6350">
                <a:noFill/>
                <a:headEnd/>
                <a:tailEnd type="none" w="sm" len="med"/>
              </a:ln>
            </p:spPr>
            <p:txBody>
              <a:bodyPr/>
              <a:lstStyle/>
              <a:p>
                <a:r>
                  <a:rPr lang="ja-JP" altLang="en-US">
                    <a:noFill/>
                  </a:rPr>
                  <a:t> </a:t>
                </a:r>
              </a:p>
            </p:txBody>
          </p:sp>
        </mc:Fallback>
      </mc:AlternateContent>
      <p:sp>
        <p:nvSpPr>
          <p:cNvPr id="41" name="正方形/長方形 40">
            <a:extLst>
              <a:ext uri="{FF2B5EF4-FFF2-40B4-BE49-F238E27FC236}">
                <a16:creationId xmlns:a16="http://schemas.microsoft.com/office/drawing/2014/main" id="{E066B0FB-AC75-46F1-88C7-C1D2175AEA85}"/>
              </a:ext>
            </a:extLst>
          </p:cNvPr>
          <p:cNvSpPr/>
          <p:nvPr/>
        </p:nvSpPr>
        <p:spPr bwMode="auto">
          <a:xfrm>
            <a:off x="6552023"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0" i="0" dirty="0">
                <a:solidFill>
                  <a:schemeClr val="tx1">
                    <a:lumMod val="75000"/>
                    <a:lumOff val="25000"/>
                  </a:schemeClr>
                </a:solidFill>
                <a:latin typeface="+mj-lt"/>
              </a:rPr>
              <a:t>4</a:t>
            </a:r>
            <a:endParaRPr lang="ja-JP" altLang="en-US" sz="2000" dirty="0">
              <a:solidFill>
                <a:schemeClr val="tx1">
                  <a:lumMod val="75000"/>
                  <a:lumOff val="25000"/>
                </a:schemeClr>
              </a:solidFill>
              <a:latin typeface="Arial Narrow" panose="020B0606020202030204" pitchFamily="34" charset="0"/>
            </a:endParaRPr>
          </a:p>
        </p:txBody>
      </p:sp>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839F00DF-1082-4261-ACE2-9404450D54B9}"/>
                  </a:ext>
                </a:extLst>
              </p:cNvPr>
              <p:cNvSpPr/>
              <p:nvPr/>
            </p:nvSpPr>
            <p:spPr bwMode="auto">
              <a:xfrm>
                <a:off x="7542034" y="1211178"/>
                <a:ext cx="384303" cy="327801"/>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dirty="0" smtClean="0">
                          <a:solidFill>
                            <a:schemeClr val="accent5"/>
                          </a:solidFill>
                          <a:latin typeface="Cambria Math" panose="02040503050406030204" pitchFamily="18" charset="0"/>
                        </a:rPr>
                        <m:t>𝟏</m:t>
                      </m:r>
                    </m:oMath>
                  </m:oMathPara>
                </a14:m>
                <a:endParaRPr lang="ja-JP" altLang="en-US" sz="2000" b="1" dirty="0">
                  <a:solidFill>
                    <a:schemeClr val="accent5"/>
                  </a:solidFill>
                  <a:latin typeface="Arial Narrow" panose="020B0606020202030204" pitchFamily="34" charset="0"/>
                </a:endParaRPr>
              </a:p>
            </p:txBody>
          </p:sp>
        </mc:Choice>
        <mc:Fallback>
          <p:sp>
            <p:nvSpPr>
              <p:cNvPr id="42" name="正方形/長方形 41">
                <a:extLst>
                  <a:ext uri="{FF2B5EF4-FFF2-40B4-BE49-F238E27FC236}">
                    <a16:creationId xmlns:a16="http://schemas.microsoft.com/office/drawing/2014/main" id="{839F00DF-1082-4261-ACE2-9404450D54B9}"/>
                  </a:ext>
                </a:extLst>
              </p:cNvPr>
              <p:cNvSpPr>
                <a:spLocks noRot="1" noChangeAspect="1" noMove="1" noResize="1" noEditPoints="1" noAdjustHandles="1" noChangeArrowheads="1" noChangeShapeType="1" noTextEdit="1"/>
              </p:cNvSpPr>
              <p:nvPr/>
            </p:nvSpPr>
            <p:spPr bwMode="auto">
              <a:xfrm>
                <a:off x="7542034" y="1211178"/>
                <a:ext cx="384303" cy="327801"/>
              </a:xfrm>
              <a:prstGeom prst="rect">
                <a:avLst/>
              </a:prstGeom>
              <a:blipFill>
                <a:blip r:embed="rId12"/>
                <a:stretch>
                  <a:fillRect/>
                </a:stretch>
              </a:blipFill>
              <a:ln w="6350">
                <a:noFill/>
                <a:headEnd/>
                <a:tailEnd type="none" w="sm" len="med"/>
              </a:ln>
            </p:spPr>
            <p:txBody>
              <a:bodyPr/>
              <a:lstStyle/>
              <a:p>
                <a:r>
                  <a:rPr lang="ja-JP" altLang="en-US">
                    <a:noFill/>
                  </a:rPr>
                  <a:t> </a:t>
                </a:r>
              </a:p>
            </p:txBody>
          </p:sp>
        </mc:Fallback>
      </mc:AlternateContent>
      <p:sp>
        <p:nvSpPr>
          <p:cNvPr id="43" name="正方形/長方形 42">
            <a:extLst>
              <a:ext uri="{FF2B5EF4-FFF2-40B4-BE49-F238E27FC236}">
                <a16:creationId xmlns:a16="http://schemas.microsoft.com/office/drawing/2014/main" id="{5BC18638-EB89-46A5-901C-49D20D9C9348}"/>
              </a:ext>
            </a:extLst>
          </p:cNvPr>
          <p:cNvSpPr/>
          <p:nvPr/>
        </p:nvSpPr>
        <p:spPr bwMode="auto">
          <a:xfrm>
            <a:off x="7182030" y="1628980"/>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-5</a:t>
            </a:r>
            <a:endParaRPr lang="ja-JP" altLang="en-US" sz="2000" dirty="0">
              <a:solidFill>
                <a:schemeClr val="tx1">
                  <a:lumMod val="75000"/>
                  <a:lumOff val="25000"/>
                </a:schemeClr>
              </a:solidFill>
              <a:latin typeface="Arial Narrow" panose="020B0606020202030204" pitchFamily="34" charset="0"/>
            </a:endParaRPr>
          </a:p>
        </p:txBody>
      </p:sp>
      <p:cxnSp>
        <p:nvCxnSpPr>
          <p:cNvPr id="44" name="直線矢印コネクタ 43">
            <a:extLst>
              <a:ext uri="{FF2B5EF4-FFF2-40B4-BE49-F238E27FC236}">
                <a16:creationId xmlns:a16="http://schemas.microsoft.com/office/drawing/2014/main" id="{5AD2AA74-3514-4B9A-8B5E-9A07CEB50E65}"/>
              </a:ext>
            </a:extLst>
          </p:cNvPr>
          <p:cNvCxnSpPr>
            <a:cxnSpLocks/>
            <a:stCxn id="28" idx="4"/>
          </p:cNvCxnSpPr>
          <p:nvPr/>
        </p:nvCxnSpPr>
        <p:spPr bwMode="auto">
          <a:xfrm>
            <a:off x="6732025" y="3158997"/>
            <a:ext cx="0" cy="540006"/>
          </a:xfrm>
          <a:prstGeom prst="straightConnector1">
            <a:avLst/>
          </a:prstGeom>
          <a:noFill/>
          <a:ln w="952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45" name="正方形/長方形 44">
                <a:extLst>
                  <a:ext uri="{FF2B5EF4-FFF2-40B4-BE49-F238E27FC236}">
                    <a16:creationId xmlns:a16="http://schemas.microsoft.com/office/drawing/2014/main" id="{7C1F92BA-4F9F-4F13-A050-C0B8797B245B}"/>
                  </a:ext>
                </a:extLst>
              </p:cNvPr>
              <p:cNvSpPr/>
              <p:nvPr/>
            </p:nvSpPr>
            <p:spPr bwMode="auto">
              <a:xfrm>
                <a:off x="6822026" y="3248998"/>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14:m>
                  <m:oMathPara xmlns:m="http://schemas.openxmlformats.org/officeDocument/2006/math">
                    <m:oMathParaPr>
                      <m:jc m:val="centerGroup"/>
                    </m:oMathParaPr>
                    <m:oMath xmlns:m="http://schemas.openxmlformats.org/officeDocument/2006/math">
                      <m:r>
                        <a:rPr lang="en-US" altLang="ja-JP" sz="2000" b="1" i="1" smtClean="0">
                          <a:solidFill>
                            <a:schemeClr val="accent5"/>
                          </a:solidFill>
                          <a:latin typeface="Cambria Math" panose="02040503050406030204" pitchFamily="18" charset="0"/>
                        </a:rPr>
                        <m:t>−</m:t>
                      </m:r>
                      <m:r>
                        <a:rPr lang="en-US" altLang="ja-JP" sz="2000" b="1" i="1" smtClean="0">
                          <a:solidFill>
                            <a:schemeClr val="accent5"/>
                          </a:solidFill>
                          <a:latin typeface="Cambria Math" panose="02040503050406030204" pitchFamily="18" charset="0"/>
                        </a:rPr>
                        <m:t>𝟑</m:t>
                      </m:r>
                    </m:oMath>
                  </m:oMathPara>
                </a14:m>
                <a:endParaRPr lang="ja-JP" altLang="en-US" sz="2000" b="1" dirty="0">
                  <a:solidFill>
                    <a:schemeClr val="accent5"/>
                  </a:solidFill>
                  <a:latin typeface="Arial Narrow" panose="020B0606020202030204" pitchFamily="34" charset="0"/>
                </a:endParaRPr>
              </a:p>
            </p:txBody>
          </p:sp>
        </mc:Choice>
        <mc:Fallback>
          <p:sp>
            <p:nvSpPr>
              <p:cNvPr id="45" name="正方形/長方形 44">
                <a:extLst>
                  <a:ext uri="{FF2B5EF4-FFF2-40B4-BE49-F238E27FC236}">
                    <a16:creationId xmlns:a16="http://schemas.microsoft.com/office/drawing/2014/main" id="{7C1F92BA-4F9F-4F13-A050-C0B8797B245B}"/>
                  </a:ext>
                </a:extLst>
              </p:cNvPr>
              <p:cNvSpPr>
                <a:spLocks noRot="1" noChangeAspect="1" noMove="1" noResize="1" noEditPoints="1" noAdjustHandles="1" noChangeArrowheads="1" noChangeShapeType="1" noTextEdit="1"/>
              </p:cNvSpPr>
              <p:nvPr/>
            </p:nvSpPr>
            <p:spPr bwMode="auto">
              <a:xfrm>
                <a:off x="6822026" y="3248998"/>
                <a:ext cx="360004" cy="360004"/>
              </a:xfrm>
              <a:prstGeom prst="rect">
                <a:avLst/>
              </a:prstGeom>
              <a:blipFill>
                <a:blip r:embed="rId13"/>
                <a:stretch>
                  <a:fillRect l="-18644" r="-13559"/>
                </a:stretch>
              </a:blipFill>
              <a:ln w="6350">
                <a:noFill/>
                <a:headEnd/>
                <a:tailEnd type="none" w="sm" len="med"/>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楕円 45">
                <a:extLst>
                  <a:ext uri="{FF2B5EF4-FFF2-40B4-BE49-F238E27FC236}">
                    <a16:creationId xmlns:a16="http://schemas.microsoft.com/office/drawing/2014/main" id="{E4C62FB4-9818-4EC8-B56A-487FA6479D34}"/>
                  </a:ext>
                </a:extLst>
              </p:cNvPr>
              <p:cNvSpPr/>
              <p:nvPr/>
            </p:nvSpPr>
            <p:spPr bwMode="auto">
              <a:xfrm>
                <a:off x="5652013" y="369900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sz="2400" b="0" i="1" dirty="0" smtClean="0">
                          <a:solidFill>
                            <a:schemeClr val="tx1">
                              <a:lumMod val="75000"/>
                              <a:lumOff val="25000"/>
                            </a:schemeClr>
                          </a:solidFill>
                          <a:latin typeface="Cambria Math" panose="02040503050406030204" pitchFamily="18" charset="0"/>
                        </a:rPr>
                        <m:t>𝑧</m:t>
                      </m:r>
                      <m:r>
                        <a:rPr kumimoji="1" lang="en-US" altLang="ja-JP" sz="2400" i="1" dirty="0" smtClean="0">
                          <a:solidFill>
                            <a:schemeClr val="tx1">
                              <a:lumMod val="75000"/>
                              <a:lumOff val="25000"/>
                            </a:schemeClr>
                          </a:solidFill>
                          <a:latin typeface="Cambria Math" panose="02040503050406030204" pitchFamily="18" charset="0"/>
                        </a:rPr>
                        <m:t>&gt;0 ? 1 : 0</m:t>
                      </m:r>
                    </m:oMath>
                  </m:oMathPara>
                </a14:m>
                <a:endParaRPr kumimoji="1" lang="ja-JP" altLang="en-US" sz="2400" dirty="0">
                  <a:solidFill>
                    <a:schemeClr val="tx1">
                      <a:lumMod val="75000"/>
                      <a:lumOff val="25000"/>
                    </a:schemeClr>
                  </a:solidFill>
                  <a:latin typeface="+mn-ea"/>
                </a:endParaRPr>
              </a:p>
            </p:txBody>
          </p:sp>
        </mc:Choice>
        <mc:Fallback>
          <p:sp>
            <p:nvSpPr>
              <p:cNvPr id="46" name="楕円 45">
                <a:extLst>
                  <a:ext uri="{FF2B5EF4-FFF2-40B4-BE49-F238E27FC236}">
                    <a16:creationId xmlns:a16="http://schemas.microsoft.com/office/drawing/2014/main" id="{E4C62FB4-9818-4EC8-B56A-487FA6479D34}"/>
                  </a:ext>
                </a:extLst>
              </p:cNvPr>
              <p:cNvSpPr>
                <a:spLocks noRot="1" noChangeAspect="1" noMove="1" noResize="1" noEditPoints="1" noAdjustHandles="1" noChangeArrowheads="1" noChangeShapeType="1" noTextEdit="1"/>
              </p:cNvSpPr>
              <p:nvPr/>
            </p:nvSpPr>
            <p:spPr bwMode="auto">
              <a:xfrm>
                <a:off x="5652013" y="3699003"/>
                <a:ext cx="2160025" cy="900010"/>
              </a:xfrm>
              <a:prstGeom prst="ellipse">
                <a:avLst/>
              </a:prstGeom>
              <a:blipFill>
                <a:blip r:embed="rId14"/>
                <a:stretch>
                  <a:fillRect/>
                </a:stretch>
              </a:blipFill>
              <a:ln>
                <a:headEnd/>
                <a:tailEnd type="triangle" w="sm" len="med"/>
              </a:ln>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762BDB3E-1267-457F-BE7D-8E28F7C35CB4}"/>
              </a:ext>
            </a:extLst>
          </p:cNvPr>
          <p:cNvCxnSpPr>
            <a:cxnSpLocks/>
          </p:cNvCxnSpPr>
          <p:nvPr/>
        </p:nvCxnSpPr>
        <p:spPr bwMode="auto">
          <a:xfrm>
            <a:off x="6732025" y="4599013"/>
            <a:ext cx="0" cy="540006"/>
          </a:xfrm>
          <a:prstGeom prst="straightConnector1">
            <a:avLst/>
          </a:prstGeom>
          <a:noFill/>
          <a:ln w="9525" cap="flat" cmpd="sng" algn="ctr">
            <a:solidFill>
              <a:schemeClr val="tx1"/>
            </a:solidFill>
            <a:prstDash val="solid"/>
            <a:round/>
            <a:headEnd type="none" w="med" len="med"/>
            <a:tailEnd type="triangle"/>
          </a:ln>
          <a:effectLst/>
        </p:spPr>
      </p:cxnSp>
      <p:sp>
        <p:nvSpPr>
          <p:cNvPr id="48" name="正方形/長方形 47">
            <a:extLst>
              <a:ext uri="{FF2B5EF4-FFF2-40B4-BE49-F238E27FC236}">
                <a16:creationId xmlns:a16="http://schemas.microsoft.com/office/drawing/2014/main" id="{98FD49C3-00D2-48D7-B126-6CB6A9C39189}"/>
              </a:ext>
            </a:extLst>
          </p:cNvPr>
          <p:cNvSpPr/>
          <p:nvPr/>
        </p:nvSpPr>
        <p:spPr bwMode="auto">
          <a:xfrm>
            <a:off x="6822026" y="4689014"/>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lang="en-US" altLang="ja-JP" sz="2000" b="1" dirty="0">
                <a:solidFill>
                  <a:schemeClr val="accent5"/>
                </a:solidFill>
                <a:latin typeface="Arial Narrow" panose="020B0606020202030204" pitchFamily="34" charset="0"/>
              </a:rPr>
              <a:t>0</a:t>
            </a:r>
            <a:endParaRPr lang="ja-JP" altLang="en-US" sz="2000" b="1" dirty="0">
              <a:solidFill>
                <a:schemeClr val="accent5"/>
              </a:solidFill>
              <a:latin typeface="Arial Narrow" panose="020B0606020202030204" pitchFamily="34" charset="0"/>
            </a:endParaRPr>
          </a:p>
        </p:txBody>
      </p:sp>
    </p:spTree>
    <p:extLst>
      <p:ext uri="{BB962C8B-B14F-4D97-AF65-F5344CB8AC3E}">
        <p14:creationId xmlns:p14="http://schemas.microsoft.com/office/powerpoint/2010/main" val="1702610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パーセプトロン予測器</a:t>
            </a:r>
          </a:p>
        </p:txBody>
      </p:sp>
      <p:sp>
        <p:nvSpPr>
          <p:cNvPr id="3" name="テキスト プレースホルダー 2"/>
          <p:cNvSpPr>
            <a:spLocks noGrp="1"/>
          </p:cNvSpPr>
          <p:nvPr>
            <p:ph type="body" sz="quarter" idx="10"/>
          </p:nvPr>
        </p:nvSpPr>
        <p:spPr>
          <a:xfrm>
            <a:off x="251952" y="1088974"/>
            <a:ext cx="8820098" cy="5219751"/>
          </a:xfrm>
        </p:spPr>
        <p:txBody>
          <a:bodyPr/>
          <a:lstStyle/>
          <a:p>
            <a:r>
              <a:rPr lang="ja-JP" altLang="en-US" dirty="0"/>
              <a:t>結構バリエーションがある</a:t>
            </a:r>
            <a:endParaRPr lang="en-US" altLang="ja-JP" dirty="0"/>
          </a:p>
          <a:p>
            <a:pPr marL="817200" lvl="1" indent="-457200">
              <a:buFont typeface="+mj-lt"/>
              <a:buAutoNum type="arabicPeriod"/>
            </a:pPr>
            <a:r>
              <a:rPr lang="ja-JP" altLang="en-US" dirty="0"/>
              <a:t>グローバル履歴をそのまま重みにかけるもの</a:t>
            </a:r>
            <a:endParaRPr lang="en-US" altLang="ja-JP" dirty="0"/>
          </a:p>
          <a:p>
            <a:pPr marL="1177200" lvl="2" indent="-457200">
              <a:buFont typeface="+mj-lt"/>
              <a:buAutoNum type="arabicPeriod"/>
            </a:pPr>
            <a:r>
              <a:rPr lang="ja-JP" altLang="en-US" dirty="0"/>
              <a:t>最初に提案されたやつ</a:t>
            </a:r>
            <a:endParaRPr lang="en-US" altLang="ja-JP" dirty="0"/>
          </a:p>
          <a:p>
            <a:pPr marL="1177200" lvl="2" indent="-457200">
              <a:buFont typeface="+mj-lt"/>
              <a:buAutoNum type="arabicPeriod"/>
            </a:pPr>
            <a:r>
              <a:rPr lang="en-US" altLang="ja-JP" dirty="0"/>
              <a:t>Piece wise perceptron</a:t>
            </a:r>
          </a:p>
          <a:p>
            <a:pPr marL="817200" lvl="1" indent="-457200">
              <a:buFont typeface="+mj-lt"/>
              <a:buAutoNum type="arabicPeriod"/>
            </a:pPr>
            <a:r>
              <a:rPr lang="en-US" altLang="ja-JP" dirty="0"/>
              <a:t>g-share </a:t>
            </a:r>
            <a:r>
              <a:rPr lang="ja-JP" altLang="en-US" dirty="0"/>
              <a:t>的なテーブルから重みを出すもの</a:t>
            </a:r>
            <a:endParaRPr lang="en-US" altLang="ja-JP" dirty="0"/>
          </a:p>
          <a:p>
            <a:pPr marL="1177200" lvl="2" indent="-457200">
              <a:buFont typeface="+mj-lt"/>
              <a:buAutoNum type="arabicPeriod"/>
            </a:pPr>
            <a:r>
              <a:rPr lang="en-US" altLang="ja-JP" dirty="0"/>
              <a:t>Hash perceptron</a:t>
            </a:r>
          </a:p>
          <a:p>
            <a:pPr marL="1177200" lvl="2" indent="-457200">
              <a:buFont typeface="+mj-lt"/>
              <a:buAutoNum type="arabicPeriod"/>
            </a:pPr>
            <a:r>
              <a:rPr lang="en-US" altLang="ja-JP" dirty="0"/>
              <a:t>O-GHEL</a:t>
            </a:r>
          </a:p>
        </p:txBody>
      </p:sp>
    </p:spTree>
    <p:extLst>
      <p:ext uri="{BB962C8B-B14F-4D97-AF65-F5344CB8AC3E}">
        <p14:creationId xmlns:p14="http://schemas.microsoft.com/office/powerpoint/2010/main" val="2882208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演算器をパイプライン化</a:t>
            </a:r>
            <a:r>
              <a:rPr kumimoji="1" lang="ja-JP" altLang="en-US" dirty="0"/>
              <a:t>した場合の問題</a:t>
            </a:r>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a:t>依存関係にある命令を連続して実行できなくなる</a:t>
            </a:r>
            <a:endParaRPr kumimoji="1" lang="en-US" altLang="ja-JP" dirty="0"/>
          </a:p>
          <a:p>
            <a:pPr lvl="1"/>
            <a:r>
              <a:rPr lang="en-US" altLang="ja-JP" b="1" dirty="0">
                <a:latin typeface="Courier New" panose="02070309020205020404" pitchFamily="49" charset="0"/>
                <a:cs typeface="Courier New" panose="02070309020205020404" pitchFamily="49" charset="0"/>
              </a:rPr>
              <a:t>I0 </a:t>
            </a:r>
            <a:r>
              <a:rPr lang="ja-JP" altLang="en-US" dirty="0">
                <a:cs typeface="Courier New" panose="02070309020205020404" pitchFamily="49" charset="0"/>
              </a:rPr>
              <a:t>の </a:t>
            </a:r>
            <a:r>
              <a:rPr lang="en-US" altLang="ja-JP" dirty="0">
                <a:cs typeface="Courier New" panose="02070309020205020404" pitchFamily="49" charset="0"/>
              </a:rPr>
              <a:t>EX2 </a:t>
            </a:r>
            <a:r>
              <a:rPr lang="ja-JP" altLang="en-US" dirty="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a:latin typeface="Courier New" panose="02070309020205020404" pitchFamily="49" charset="0"/>
                <a:cs typeface="Courier New" panose="02070309020205020404" pitchFamily="49" charset="0"/>
              </a:rPr>
              <a:t>の </a:t>
            </a:r>
            <a:r>
              <a:rPr lang="en-US" altLang="ja-JP" dirty="0">
                <a:cs typeface="Courier New" panose="02070309020205020404" pitchFamily="49" charset="0"/>
              </a:rPr>
              <a:t>EX1 </a:t>
            </a:r>
            <a:r>
              <a:rPr lang="ja-JP" altLang="en-US" dirty="0">
                <a:cs typeface="Courier New" panose="02070309020205020404" pitchFamily="49" charset="0"/>
              </a:rPr>
              <a:t>が始まる</a:t>
            </a:r>
            <a:endParaRPr lang="en-US" altLang="ja-JP" dirty="0">
              <a:cs typeface="Courier New" panose="02070309020205020404" pitchFamily="49" charset="0"/>
            </a:endParaRPr>
          </a:p>
          <a:p>
            <a:pPr lvl="1"/>
            <a:r>
              <a:rPr kumimoji="1" lang="ja-JP" altLang="en-US" dirty="0">
                <a:cs typeface="Courier New" panose="02070309020205020404" pitchFamily="49" charset="0"/>
              </a:rPr>
              <a:t>もし，他に実行するべき命令がおけなければ，遊ばせとくしかない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場合によっては性能が返って下がる</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周波数が上がったが，２サイクルに１回しか命令が実行できない</a:t>
            </a:r>
            <a:endParaRPr kumimoji="1" lang="en-US" altLang="ja-JP" dirty="0">
              <a:cs typeface="Courier New" panose="02070309020205020404" pitchFamily="49" charset="0"/>
            </a:endParaRPr>
          </a:p>
          <a:p>
            <a:r>
              <a:rPr kumimoji="1" lang="ja-JP" altLang="en-US" dirty="0">
                <a:cs typeface="Courier New" panose="02070309020205020404" pitchFamily="49" charset="0"/>
              </a:rPr>
              <a:t>基本的な整数演算はパイプライン化せず１ステージを死守するのが普通</a:t>
            </a:r>
            <a:endParaRPr kumimoji="1" lang="en-US" altLang="ja-JP" dirty="0">
              <a:cs typeface="Courier New" panose="02070309020205020404" pitchFamily="49" charset="0"/>
            </a:endParaRPr>
          </a:p>
          <a:p>
            <a:pPr lvl="1"/>
            <a:r>
              <a:rPr kumimoji="1" lang="ja-JP" altLang="en-US" dirty="0">
                <a:cs typeface="Courier New" panose="02070309020205020404" pitchFamily="49" charset="0"/>
              </a:rPr>
              <a:t>乗除算や，浮動小数点演算はあきらめてパイプライン化</a:t>
            </a:r>
            <a:endParaRPr kumimoji="1" lang="en-US" altLang="ja-JP" dirty="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EX1</a:t>
            </a: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EX2</a:t>
            </a: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54">
            <a:extLst>
              <a:ext uri="{FF2B5EF4-FFF2-40B4-BE49-F238E27FC236}">
                <a16:creationId xmlns:a16="http://schemas.microsoft.com/office/drawing/2014/main" id="{A13931F4-9F81-46B8-9D70-2DF3E79FB1C9}"/>
              </a:ext>
            </a:extLst>
          </p:cNvPr>
          <p:cNvSpPr>
            <a:spLocks noChangeArrowheads="1"/>
          </p:cNvSpPr>
          <p:nvPr/>
        </p:nvSpPr>
        <p:spPr bwMode="auto">
          <a:xfrm>
            <a:off x="3851992" y="1988984"/>
            <a:ext cx="2070023" cy="2608442"/>
          </a:xfrm>
          <a:prstGeom prst="rect">
            <a:avLst/>
          </a:prstGeom>
          <a:noFill/>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2" name="タイトル 1">
            <a:extLst>
              <a:ext uri="{FF2B5EF4-FFF2-40B4-BE49-F238E27FC236}">
                <a16:creationId xmlns:a16="http://schemas.microsoft.com/office/drawing/2014/main" id="{97275661-13C3-45B3-A3BE-697A145E8695}"/>
              </a:ext>
            </a:extLst>
          </p:cNvPr>
          <p:cNvSpPr>
            <a:spLocks noGrp="1"/>
          </p:cNvSpPr>
          <p:nvPr>
            <p:ph type="title"/>
          </p:nvPr>
        </p:nvSpPr>
        <p:spPr/>
        <p:txBody>
          <a:bodyPr/>
          <a:lstStyle/>
          <a:p>
            <a:r>
              <a:rPr lang="ja-JP" altLang="en-US" dirty="0"/>
              <a:t>最初に提案されたもの</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947B04F6-02DA-4D12-B9EE-34FEBE259E71}"/>
                  </a:ext>
                </a:extLst>
              </p:cNvPr>
              <p:cNvSpPr>
                <a:spLocks noGrp="1"/>
              </p:cNvSpPr>
              <p:nvPr>
                <p:ph type="body" sz="quarter" idx="10"/>
              </p:nvPr>
            </p:nvSpPr>
            <p:spPr>
              <a:xfrm>
                <a:off x="431954" y="6129030"/>
                <a:ext cx="8280092" cy="269696"/>
              </a:xfrm>
            </p:spPr>
            <p:txBody>
              <a:bodyPr/>
              <a:lstStyle/>
              <a:p>
                <a:pPr lvl="1"/>
                <a:r>
                  <a:rPr kumimoji="1" lang="en-US" altLang="ja-JP" dirty="0"/>
                  <a:t>PC </a:t>
                </a:r>
                <a:r>
                  <a:rPr lang="ja-JP" altLang="en-US" dirty="0"/>
                  <a:t>の一部をインデクスとして重み表をひく</a:t>
                </a:r>
                <a:endParaRPr lang="en-US" altLang="ja-JP" dirty="0"/>
              </a:p>
              <a:p>
                <a:pPr lvl="2"/>
                <a:r>
                  <a:rPr kumimoji="1" lang="ja-JP" altLang="en-US" dirty="0"/>
                  <a:t>重みのセットがとれる</a:t>
                </a:r>
                <a:endParaRPr kumimoji="1" lang="en-US" altLang="ja-JP" dirty="0"/>
              </a:p>
              <a:p>
                <a:pPr lvl="1"/>
                <a:r>
                  <a:rPr lang="ja-JP" altLang="en-US" dirty="0"/>
                  <a:t>あとはグローバル履歴を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𝑥</m:t>
                        </m:r>
                      </m:e>
                      <m:sub>
                        <m:r>
                          <a:rPr lang="en-US" altLang="ja-JP" i="1" dirty="0" smtClean="0">
                            <a:latin typeface="Cambria Math" panose="02040503050406030204" pitchFamily="18" charset="0"/>
                          </a:rPr>
                          <m:t>𝑖</m:t>
                        </m:r>
                      </m:sub>
                    </m:sSub>
                  </m:oMath>
                </a14:m>
                <a:r>
                  <a:rPr kumimoji="1" lang="ja-JP" altLang="en-US" dirty="0"/>
                  <a:t> としてパーセプトロンの処理を行う</a:t>
                </a:r>
              </a:p>
            </p:txBody>
          </p:sp>
        </mc:Choice>
        <mc:Fallback>
          <p:sp>
            <p:nvSpPr>
              <p:cNvPr id="3" name="テキスト プレースホルダー 2">
                <a:extLst>
                  <a:ext uri="{FF2B5EF4-FFF2-40B4-BE49-F238E27FC236}">
                    <a16:creationId xmlns:a16="http://schemas.microsoft.com/office/drawing/2014/main" id="{947B04F6-02DA-4D12-B9EE-34FEBE259E71}"/>
                  </a:ext>
                </a:extLst>
              </p:cNvPr>
              <p:cNvSpPr>
                <a:spLocks noGrp="1" noRot="1" noChangeAspect="1" noMove="1" noResize="1" noEditPoints="1" noAdjustHandles="1" noChangeArrowheads="1" noChangeShapeType="1" noTextEdit="1"/>
              </p:cNvSpPr>
              <p:nvPr>
                <p:ph type="body" sz="quarter" idx="10"/>
              </p:nvPr>
            </p:nvSpPr>
            <p:spPr>
              <a:xfrm>
                <a:off x="431954" y="6129030"/>
                <a:ext cx="8280092" cy="269696"/>
              </a:xfrm>
              <a:blipFill>
                <a:blip r:embed="rId2"/>
                <a:stretch>
                  <a:fillRect t="-188889" b="-226667"/>
                </a:stretch>
              </a:blipFill>
            </p:spPr>
            <p:txBody>
              <a:bodyPr/>
              <a:lstStyle/>
              <a:p>
                <a:r>
                  <a:rPr lang="ja-JP" altLang="en-US">
                    <a:noFill/>
                  </a:rPr>
                  <a:t> </a:t>
                </a:r>
              </a:p>
            </p:txBody>
          </p:sp>
        </mc:Fallback>
      </mc:AlternateContent>
      <p:sp>
        <p:nvSpPr>
          <p:cNvPr id="4" name="Rectangle 128">
            <a:extLst>
              <a:ext uri="{FF2B5EF4-FFF2-40B4-BE49-F238E27FC236}">
                <a16:creationId xmlns:a16="http://schemas.microsoft.com/office/drawing/2014/main" id="{9CA6B8EF-6F64-48A8-9CD7-4E820D1E5D8D}"/>
              </a:ext>
            </a:extLst>
          </p:cNvPr>
          <p:cNvSpPr>
            <a:spLocks noChangeArrowheads="1"/>
          </p:cNvSpPr>
          <p:nvPr/>
        </p:nvSpPr>
        <p:spPr bwMode="auto">
          <a:xfrm>
            <a:off x="2499990" y="908972"/>
            <a:ext cx="540006"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n-ea"/>
                <a:ea typeface="+mn-ea"/>
              </a:rPr>
              <a:t>PC</a:t>
            </a:r>
          </a:p>
        </p:txBody>
      </p:sp>
      <p:sp>
        <p:nvSpPr>
          <p:cNvPr id="5" name="Rectangle 13">
            <a:extLst>
              <a:ext uri="{FF2B5EF4-FFF2-40B4-BE49-F238E27FC236}">
                <a16:creationId xmlns:a16="http://schemas.microsoft.com/office/drawing/2014/main" id="{FE0F18C9-BE57-4D89-8F97-5D132D59C4AF}"/>
              </a:ext>
            </a:extLst>
          </p:cNvPr>
          <p:cNvSpPr>
            <a:spLocks noChangeArrowheads="1"/>
          </p:cNvSpPr>
          <p:nvPr/>
        </p:nvSpPr>
        <p:spPr bwMode="auto">
          <a:xfrm>
            <a:off x="2410337" y="1267389"/>
            <a:ext cx="720725" cy="36036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Freeform 10">
            <a:extLst>
              <a:ext uri="{FF2B5EF4-FFF2-40B4-BE49-F238E27FC236}">
                <a16:creationId xmlns:a16="http://schemas.microsoft.com/office/drawing/2014/main" id="{A3D3728E-9687-4E04-81DF-53C4628C391A}"/>
              </a:ext>
            </a:extLst>
          </p:cNvPr>
          <p:cNvSpPr>
            <a:spLocks/>
          </p:cNvSpPr>
          <p:nvPr/>
        </p:nvSpPr>
        <p:spPr bwMode="auto">
          <a:xfrm rot="16200000" flipV="1">
            <a:off x="2320335" y="2167398"/>
            <a:ext cx="1980022"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a:latin typeface="Arial Narrow" pitchFamily="34" charset="0"/>
              <a:cs typeface="Times New Roman" pitchFamily="18" charset="0"/>
            </a:endParaRPr>
          </a:p>
        </p:txBody>
      </p:sp>
      <mc:AlternateContent xmlns:mc="http://schemas.openxmlformats.org/markup-compatibility/2006">
        <mc:Choice xmlns:a14="http://schemas.microsoft.com/office/drawing/2010/main" Requires="a14">
          <p:sp>
            <p:nvSpPr>
              <p:cNvPr id="8" name="Rectangle 195">
                <a:extLst>
                  <a:ext uri="{FF2B5EF4-FFF2-40B4-BE49-F238E27FC236}">
                    <a16:creationId xmlns:a16="http://schemas.microsoft.com/office/drawing/2014/main" id="{779E7484-C769-45E0-AF06-EF48C66DD89C}"/>
                  </a:ext>
                </a:extLst>
              </p:cNvPr>
              <p:cNvSpPr>
                <a:spLocks noChangeArrowheads="1"/>
              </p:cNvSpPr>
              <p:nvPr/>
            </p:nvSpPr>
            <p:spPr bwMode="auto">
              <a:xfrm>
                <a:off x="3851991" y="3519001"/>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𝟎</m:t>
                        </m:r>
                      </m:sub>
                    </m:sSub>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p:sp>
            <p:nvSpPr>
              <p:cNvPr id="8" name="Rectangle 195">
                <a:extLst>
                  <a:ext uri="{FF2B5EF4-FFF2-40B4-BE49-F238E27FC236}">
                    <a16:creationId xmlns:a16="http://schemas.microsoft.com/office/drawing/2014/main" id="{779E7484-C769-45E0-AF06-EF48C66DD89C}"/>
                  </a:ext>
                </a:extLst>
              </p:cNvPr>
              <p:cNvSpPr>
                <a:spLocks noRot="1" noChangeAspect="1" noMove="1" noResize="1" noEditPoints="1" noAdjustHandles="1" noChangeArrowheads="1" noChangeShapeType="1" noTextEdit="1"/>
              </p:cNvSpPr>
              <p:nvPr/>
            </p:nvSpPr>
            <p:spPr bwMode="auto">
              <a:xfrm>
                <a:off x="3851991" y="3519001"/>
                <a:ext cx="2070023" cy="360363"/>
              </a:xfrm>
              <a:prstGeom prst="rect">
                <a:avLst/>
              </a:prstGeom>
              <a:blipFill>
                <a:blip r:embed="rId3"/>
                <a:stretch>
                  <a:fillRect/>
                </a:stretch>
              </a:blipFill>
              <a:ln>
                <a:headEnd/>
                <a:tailEnd/>
              </a:ln>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889D2356-867B-41AA-816F-3B65A426D870}"/>
              </a:ext>
            </a:extLst>
          </p:cNvPr>
          <p:cNvSpPr/>
          <p:nvPr/>
        </p:nvSpPr>
        <p:spPr bwMode="auto">
          <a:xfrm>
            <a:off x="3850353" y="1987397"/>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0" name="正方形/長方形 9">
            <a:extLst>
              <a:ext uri="{FF2B5EF4-FFF2-40B4-BE49-F238E27FC236}">
                <a16:creationId xmlns:a16="http://schemas.microsoft.com/office/drawing/2014/main" id="{1C8C9A5D-CE83-4314-8B0E-BEC59164C181}"/>
              </a:ext>
            </a:extLst>
          </p:cNvPr>
          <p:cNvSpPr/>
          <p:nvPr/>
        </p:nvSpPr>
        <p:spPr bwMode="auto">
          <a:xfrm>
            <a:off x="3850353" y="2347401"/>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1" name="正方形/長方形 10">
            <a:extLst>
              <a:ext uri="{FF2B5EF4-FFF2-40B4-BE49-F238E27FC236}">
                <a16:creationId xmlns:a16="http://schemas.microsoft.com/office/drawing/2014/main" id="{39CA72F5-2C7A-4A6F-9167-8DCE998769B9}"/>
              </a:ext>
            </a:extLst>
          </p:cNvPr>
          <p:cNvSpPr/>
          <p:nvPr/>
        </p:nvSpPr>
        <p:spPr bwMode="auto">
          <a:xfrm>
            <a:off x="3490350" y="1987397"/>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12" name="正方形/長方形 11">
            <a:extLst>
              <a:ext uri="{FF2B5EF4-FFF2-40B4-BE49-F238E27FC236}">
                <a16:creationId xmlns:a16="http://schemas.microsoft.com/office/drawing/2014/main" id="{BDD4553E-EE8D-4B95-B8AA-876AA5550070}"/>
              </a:ext>
            </a:extLst>
          </p:cNvPr>
          <p:cNvSpPr/>
          <p:nvPr/>
        </p:nvSpPr>
        <p:spPr bwMode="auto">
          <a:xfrm>
            <a:off x="3490349" y="2347401"/>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D435DDEF-B504-444A-AE9A-7984D93E5B3B}"/>
              </a:ext>
            </a:extLst>
          </p:cNvPr>
          <p:cNvSpPr/>
          <p:nvPr/>
        </p:nvSpPr>
        <p:spPr bwMode="auto">
          <a:xfrm>
            <a:off x="3490349" y="2707405"/>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4" name="正方形/長方形 13">
            <a:extLst>
              <a:ext uri="{FF2B5EF4-FFF2-40B4-BE49-F238E27FC236}">
                <a16:creationId xmlns:a16="http://schemas.microsoft.com/office/drawing/2014/main" id="{809D921F-9405-4E23-BF27-D0567F492933}"/>
              </a:ext>
            </a:extLst>
          </p:cNvPr>
          <p:cNvSpPr/>
          <p:nvPr/>
        </p:nvSpPr>
        <p:spPr bwMode="auto">
          <a:xfrm>
            <a:off x="4211996" y="3879005"/>
            <a:ext cx="3477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15" name="Rectangle 133">
            <a:extLst>
              <a:ext uri="{FF2B5EF4-FFF2-40B4-BE49-F238E27FC236}">
                <a16:creationId xmlns:a16="http://schemas.microsoft.com/office/drawing/2014/main" id="{EEACD464-9929-42AF-8608-EED9E05BF317}"/>
              </a:ext>
            </a:extLst>
          </p:cNvPr>
          <p:cNvSpPr>
            <a:spLocks noChangeArrowheads="1"/>
          </p:cNvSpPr>
          <p:nvPr/>
        </p:nvSpPr>
        <p:spPr bwMode="auto">
          <a:xfrm>
            <a:off x="4391998" y="1628980"/>
            <a:ext cx="719803"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eaLnBrk="0" hangingPunct="0"/>
            <a:r>
              <a:rPr lang="ja-JP" altLang="en-US" b="1" dirty="0">
                <a:solidFill>
                  <a:schemeClr val="accent5"/>
                </a:solidFill>
                <a:latin typeface="+mn-ea"/>
                <a:ea typeface="+mn-ea"/>
              </a:rPr>
              <a:t>重みの表</a:t>
            </a:r>
            <a:endParaRPr lang="en-US" altLang="ja-JP" b="1" dirty="0">
              <a:solidFill>
                <a:schemeClr val="accent5"/>
              </a:solidFill>
              <a:latin typeface="+mn-ea"/>
              <a:ea typeface="+mn-ea"/>
            </a:endParaRPr>
          </a:p>
        </p:txBody>
      </p:sp>
      <p:cxnSp>
        <p:nvCxnSpPr>
          <p:cNvPr id="16" name="直線コネクタ 15">
            <a:extLst>
              <a:ext uri="{FF2B5EF4-FFF2-40B4-BE49-F238E27FC236}">
                <a16:creationId xmlns:a16="http://schemas.microsoft.com/office/drawing/2014/main" id="{89AF69B8-CCE9-4462-80BB-DC54D3617230}"/>
              </a:ext>
            </a:extLst>
          </p:cNvPr>
          <p:cNvCxnSpPr/>
          <p:nvPr/>
        </p:nvCxnSpPr>
        <p:spPr bwMode="auto">
          <a:xfrm>
            <a:off x="2410490" y="1717394"/>
            <a:ext cx="72000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 name="正方形/長方形 16">
            <a:extLst>
              <a:ext uri="{FF2B5EF4-FFF2-40B4-BE49-F238E27FC236}">
                <a16:creationId xmlns:a16="http://schemas.microsoft.com/office/drawing/2014/main" id="{3195B1FE-9F4F-4702-8A58-EFACA85CCA65}"/>
              </a:ext>
            </a:extLst>
          </p:cNvPr>
          <p:cNvSpPr/>
          <p:nvPr/>
        </p:nvSpPr>
        <p:spPr bwMode="auto">
          <a:xfrm>
            <a:off x="3850353" y="4237422"/>
            <a:ext cx="2071662" cy="360004"/>
          </a:xfrm>
          <a:prstGeom prst="rect">
            <a:avLst/>
          </a:prstGeom>
          <a:noFill/>
          <a:ln w="6350">
            <a:solidFill>
              <a:schemeClr val="tx1">
                <a:lumMod val="75000"/>
                <a:lumOff val="25000"/>
              </a:schemeClr>
            </a:solid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18" name="正方形/長方形 17">
            <a:extLst>
              <a:ext uri="{FF2B5EF4-FFF2-40B4-BE49-F238E27FC236}">
                <a16:creationId xmlns:a16="http://schemas.microsoft.com/office/drawing/2014/main" id="{0CF08608-6C67-4DFC-9A77-4BD2EF4FB919}"/>
              </a:ext>
            </a:extLst>
          </p:cNvPr>
          <p:cNvSpPr/>
          <p:nvPr/>
        </p:nvSpPr>
        <p:spPr bwMode="auto">
          <a:xfrm>
            <a:off x="4211996" y="2708992"/>
            <a:ext cx="360004" cy="360004"/>
          </a:xfrm>
          <a:prstGeom prst="rect">
            <a:avLst/>
          </a:prstGeom>
          <a:noFill/>
          <a:ln w="6350">
            <a:noFill/>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cxnSp>
        <p:nvCxnSpPr>
          <p:cNvPr id="19" name="直線矢印コネクタ 18">
            <a:extLst>
              <a:ext uri="{FF2B5EF4-FFF2-40B4-BE49-F238E27FC236}">
                <a16:creationId xmlns:a16="http://schemas.microsoft.com/office/drawing/2014/main" id="{D7442937-7050-426E-8E64-C46D2BB8F543}"/>
              </a:ext>
            </a:extLst>
          </p:cNvPr>
          <p:cNvCxnSpPr>
            <a:cxnSpLocks/>
          </p:cNvCxnSpPr>
          <p:nvPr/>
        </p:nvCxnSpPr>
        <p:spPr bwMode="auto">
          <a:xfrm>
            <a:off x="4842003" y="3879005"/>
            <a:ext cx="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1" name="楕円 20">
            <a:extLst>
              <a:ext uri="{FF2B5EF4-FFF2-40B4-BE49-F238E27FC236}">
                <a16:creationId xmlns:a16="http://schemas.microsoft.com/office/drawing/2014/main" id="{B1749308-D151-4005-9160-4E42DFC0FA48}"/>
              </a:ext>
            </a:extLst>
          </p:cNvPr>
          <p:cNvSpPr/>
          <p:nvPr/>
        </p:nvSpPr>
        <p:spPr bwMode="auto">
          <a:xfrm>
            <a:off x="4572001" y="5049018"/>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mc:AlternateContent xmlns:mc="http://schemas.openxmlformats.org/markup-compatibility/2006">
        <mc:Choice xmlns:a14="http://schemas.microsoft.com/office/drawing/2010/main" Requires="a14">
          <p:sp>
            <p:nvSpPr>
              <p:cNvPr id="22" name="Rectangle 195">
                <a:extLst>
                  <a:ext uri="{FF2B5EF4-FFF2-40B4-BE49-F238E27FC236}">
                    <a16:creationId xmlns:a16="http://schemas.microsoft.com/office/drawing/2014/main" id="{28364BA4-8D52-4FB7-9D3E-63E2AE737758}"/>
                  </a:ext>
                </a:extLst>
              </p:cNvPr>
              <p:cNvSpPr>
                <a:spLocks noChangeArrowheads="1"/>
              </p:cNvSpPr>
              <p:nvPr/>
            </p:nvSpPr>
            <p:spPr bwMode="auto">
              <a:xfrm>
                <a:off x="1961971" y="5139019"/>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r>
                      <a:rPr lang="en-US" altLang="ja-JP" b="1" i="1" dirty="0" smtClean="0">
                        <a:solidFill>
                          <a:schemeClr val="accent5"/>
                        </a:solidFill>
                        <a:latin typeface="Cambria Math" panose="02040503050406030204" pitchFamily="18" charset="0"/>
                        <a:ea typeface="MeiryoKe_PGothic" pitchFamily="50" charset="-128"/>
                      </a:rPr>
                      <m:t>𝟏</m:t>
                    </m:r>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p:sp>
            <p:nvSpPr>
              <p:cNvPr id="22" name="Rectangle 195">
                <a:extLst>
                  <a:ext uri="{FF2B5EF4-FFF2-40B4-BE49-F238E27FC236}">
                    <a16:creationId xmlns:a16="http://schemas.microsoft.com/office/drawing/2014/main" id="{28364BA4-8D52-4FB7-9D3E-63E2AE737758}"/>
                  </a:ext>
                </a:extLst>
              </p:cNvPr>
              <p:cNvSpPr>
                <a:spLocks noRot="1" noChangeAspect="1" noMove="1" noResize="1" noEditPoints="1" noAdjustHandles="1" noChangeArrowheads="1" noChangeShapeType="1" noTextEdit="1"/>
              </p:cNvSpPr>
              <p:nvPr/>
            </p:nvSpPr>
            <p:spPr bwMode="auto">
              <a:xfrm>
                <a:off x="1961971" y="5139019"/>
                <a:ext cx="2070023" cy="360363"/>
              </a:xfrm>
              <a:prstGeom prst="rect">
                <a:avLst/>
              </a:prstGeom>
              <a:blipFill>
                <a:blip r:embed="rId4"/>
                <a:stretch>
                  <a:fillRect/>
                </a:stretch>
              </a:blipFill>
              <a:ln>
                <a:headEnd/>
                <a:tailEnd/>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7F5236E7-5D47-4169-9579-44B99F690291}"/>
              </a:ext>
            </a:extLst>
          </p:cNvPr>
          <p:cNvCxnSpPr>
            <a:cxnSpLocks/>
            <a:stCxn id="22" idx="3"/>
            <a:endCxn id="21" idx="2"/>
          </p:cNvCxnSpPr>
          <p:nvPr/>
        </p:nvCxnSpPr>
        <p:spPr bwMode="auto">
          <a:xfrm flipV="1">
            <a:off x="4031994"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26" name="直線矢印コネクタ 25">
            <a:extLst>
              <a:ext uri="{FF2B5EF4-FFF2-40B4-BE49-F238E27FC236}">
                <a16:creationId xmlns:a16="http://schemas.microsoft.com/office/drawing/2014/main" id="{C38AF409-99D2-4DDA-8826-CF1770100714}"/>
              </a:ext>
            </a:extLst>
          </p:cNvPr>
          <p:cNvCxnSpPr>
            <a:cxnSpLocks/>
          </p:cNvCxnSpPr>
          <p:nvPr/>
        </p:nvCxnSpPr>
        <p:spPr bwMode="auto">
          <a:xfrm flipV="1">
            <a:off x="5112006" y="5319021"/>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85189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75661-13C3-45B3-A3BE-697A145E8695}"/>
              </a:ext>
            </a:extLst>
          </p:cNvPr>
          <p:cNvSpPr>
            <a:spLocks noGrp="1"/>
          </p:cNvSpPr>
          <p:nvPr>
            <p:ph type="title"/>
          </p:nvPr>
        </p:nvSpPr>
        <p:spPr/>
        <p:txBody>
          <a:bodyPr/>
          <a:lstStyle/>
          <a:p>
            <a:r>
              <a:rPr lang="en-US" altLang="ja-JP" dirty="0"/>
              <a:t>Piece wise perceptron</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947B04F6-02DA-4D12-B9EE-34FEBE259E71}"/>
                  </a:ext>
                </a:extLst>
              </p:cNvPr>
              <p:cNvSpPr>
                <a:spLocks noGrp="1"/>
              </p:cNvSpPr>
              <p:nvPr>
                <p:ph type="body" sz="quarter" idx="10"/>
              </p:nvPr>
            </p:nvSpPr>
            <p:spPr>
              <a:xfrm>
                <a:off x="431954" y="4059007"/>
                <a:ext cx="8280092" cy="2339719"/>
              </a:xfrm>
            </p:spPr>
            <p:txBody>
              <a:bodyPr/>
              <a:lstStyle/>
              <a:p>
                <a:pPr lvl="1"/>
                <a:r>
                  <a:rPr kumimoji="1" lang="ja-JP" altLang="en-US" dirty="0"/>
                  <a:t>重み表がなく，重みセットが１つだけある</a:t>
                </a:r>
                <a:endParaRPr kumimoji="1" lang="en-US" altLang="ja-JP" dirty="0"/>
              </a:p>
              <a:p>
                <a:pPr lvl="1"/>
                <a:r>
                  <a:rPr kumimoji="1" lang="en-US" altLang="ja-JP" dirty="0"/>
                  <a:t>2</a:t>
                </a:r>
                <a:r>
                  <a:rPr kumimoji="1" lang="ja-JP" altLang="en-US" dirty="0"/>
                  <a:t>ビット・カウンタ予測器や </a:t>
                </a:r>
                <a:r>
                  <a:rPr kumimoji="1" lang="en-US" altLang="ja-JP" dirty="0"/>
                  <a:t>g-share </a:t>
                </a:r>
                <a:r>
                  <a:rPr kumimoji="1" lang="ja-JP" altLang="en-US" dirty="0"/>
                  <a:t>予測器と組み合わせる</a:t>
                </a:r>
                <a:endParaRPr kumimoji="1" lang="en-US" altLang="ja-JP" dirty="0"/>
              </a:p>
              <a:p>
                <a:pPr lvl="2"/>
                <a14:m>
                  <m:oMath xmlns:m="http://schemas.openxmlformats.org/officeDocument/2006/math">
                    <m:r>
                      <a:rPr lang="en-US" altLang="ja-JP" b="0" i="1" dirty="0" smtClean="0">
                        <a:latin typeface="Cambria Math" panose="02040503050406030204" pitchFamily="18" charset="0"/>
                      </a:rPr>
                      <m:t>𝑧</m:t>
                    </m:r>
                  </m:oMath>
                </a14:m>
                <a:r>
                  <a:rPr lang="en-US" altLang="ja-JP" dirty="0"/>
                  <a:t> </a:t>
                </a:r>
                <a:r>
                  <a:rPr lang="ja-JP" altLang="en-US" dirty="0"/>
                  <a:t>が大きい </a:t>
                </a:r>
                <a:r>
                  <a:rPr lang="en-US" altLang="ja-JP" dirty="0"/>
                  <a:t>or </a:t>
                </a:r>
                <a:r>
                  <a:rPr lang="ja-JP" altLang="en-US" dirty="0"/>
                  <a:t>小さい時はパーセプトロンの言うことを使う</a:t>
                </a:r>
                <a:endParaRPr kumimoji="1" lang="ja-JP" altLang="en-US" dirty="0"/>
              </a:p>
            </p:txBody>
          </p:sp>
        </mc:Choice>
        <mc:Fallback>
          <p:sp>
            <p:nvSpPr>
              <p:cNvPr id="3" name="テキスト プレースホルダー 2">
                <a:extLst>
                  <a:ext uri="{FF2B5EF4-FFF2-40B4-BE49-F238E27FC236}">
                    <a16:creationId xmlns:a16="http://schemas.microsoft.com/office/drawing/2014/main" id="{947B04F6-02DA-4D12-B9EE-34FEBE259E71}"/>
                  </a:ext>
                </a:extLst>
              </p:cNvPr>
              <p:cNvSpPr>
                <a:spLocks noGrp="1" noRot="1" noChangeAspect="1" noMove="1" noResize="1" noEditPoints="1" noAdjustHandles="1" noChangeArrowheads="1" noChangeShapeType="1" noTextEdit="1"/>
              </p:cNvSpPr>
              <p:nvPr>
                <p:ph type="body" sz="quarter" idx="10"/>
              </p:nvPr>
            </p:nvSpPr>
            <p:spPr>
              <a:xfrm>
                <a:off x="431954" y="4059007"/>
                <a:ext cx="8280092" cy="2339719"/>
              </a:xfr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Rectangle 195">
                <a:extLst>
                  <a:ext uri="{FF2B5EF4-FFF2-40B4-BE49-F238E27FC236}">
                    <a16:creationId xmlns:a16="http://schemas.microsoft.com/office/drawing/2014/main" id="{779E7484-C769-45E0-AF06-EF48C66DD89C}"/>
                  </a:ext>
                </a:extLst>
              </p:cNvPr>
              <p:cNvSpPr>
                <a:spLocks noChangeArrowheads="1"/>
              </p:cNvSpPr>
              <p:nvPr/>
            </p:nvSpPr>
            <p:spPr bwMode="auto">
              <a:xfrm>
                <a:off x="3491986" y="1268976"/>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𝟎</m:t>
                        </m:r>
                      </m:sub>
                    </m:sSub>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𝒘</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p:sp>
            <p:nvSpPr>
              <p:cNvPr id="8" name="Rectangle 195">
                <a:extLst>
                  <a:ext uri="{FF2B5EF4-FFF2-40B4-BE49-F238E27FC236}">
                    <a16:creationId xmlns:a16="http://schemas.microsoft.com/office/drawing/2014/main" id="{779E7484-C769-45E0-AF06-EF48C66DD89C}"/>
                  </a:ext>
                </a:extLst>
              </p:cNvPr>
              <p:cNvSpPr>
                <a:spLocks noRot="1" noChangeAspect="1" noMove="1" noResize="1" noEditPoints="1" noAdjustHandles="1" noChangeArrowheads="1" noChangeShapeType="1" noTextEdit="1"/>
              </p:cNvSpPr>
              <p:nvPr/>
            </p:nvSpPr>
            <p:spPr bwMode="auto">
              <a:xfrm>
                <a:off x="3491986" y="1268976"/>
                <a:ext cx="2070023" cy="360363"/>
              </a:xfrm>
              <a:prstGeom prst="rect">
                <a:avLst/>
              </a:prstGeom>
              <a:blipFill>
                <a:blip r:embed="rId3"/>
                <a:stretch>
                  <a:fillRect/>
                </a:stretch>
              </a:blipFill>
              <a:ln>
                <a:headEnd/>
                <a:tailEnd/>
              </a:ln>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D7442937-7050-426E-8E64-C46D2BB8F543}"/>
              </a:ext>
            </a:extLst>
          </p:cNvPr>
          <p:cNvCxnSpPr>
            <a:cxnSpLocks/>
          </p:cNvCxnSpPr>
          <p:nvPr/>
        </p:nvCxnSpPr>
        <p:spPr bwMode="auto">
          <a:xfrm>
            <a:off x="4481998" y="1628980"/>
            <a:ext cx="0" cy="1170013"/>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
        <p:nvSpPr>
          <p:cNvPr id="21" name="楕円 20">
            <a:extLst>
              <a:ext uri="{FF2B5EF4-FFF2-40B4-BE49-F238E27FC236}">
                <a16:creationId xmlns:a16="http://schemas.microsoft.com/office/drawing/2014/main" id="{B1749308-D151-4005-9160-4E42DFC0FA48}"/>
              </a:ext>
            </a:extLst>
          </p:cNvPr>
          <p:cNvSpPr/>
          <p:nvPr/>
        </p:nvSpPr>
        <p:spPr bwMode="auto">
          <a:xfrm>
            <a:off x="4211996" y="2798993"/>
            <a:ext cx="540006" cy="540006"/>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mc:AlternateContent xmlns:mc="http://schemas.openxmlformats.org/markup-compatibility/2006">
        <mc:Choice xmlns:a14="http://schemas.microsoft.com/office/drawing/2010/main" Requires="a14">
          <p:sp>
            <p:nvSpPr>
              <p:cNvPr id="22" name="Rectangle 195">
                <a:extLst>
                  <a:ext uri="{FF2B5EF4-FFF2-40B4-BE49-F238E27FC236}">
                    <a16:creationId xmlns:a16="http://schemas.microsoft.com/office/drawing/2014/main" id="{28364BA4-8D52-4FB7-9D3E-63E2AE737758}"/>
                  </a:ext>
                </a:extLst>
              </p:cNvPr>
              <p:cNvSpPr>
                <a:spLocks noChangeArrowheads="1"/>
              </p:cNvSpPr>
              <p:nvPr/>
            </p:nvSpPr>
            <p:spPr bwMode="auto">
              <a:xfrm>
                <a:off x="1601966" y="2888994"/>
                <a:ext cx="207002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14:m>
                  <m:oMath xmlns:m="http://schemas.openxmlformats.org/officeDocument/2006/math">
                    <m:r>
                      <a:rPr lang="en-US" altLang="ja-JP" b="1" i="1" dirty="0" smtClean="0">
                        <a:solidFill>
                          <a:schemeClr val="accent5"/>
                        </a:solidFill>
                        <a:latin typeface="Cambria Math" panose="02040503050406030204" pitchFamily="18" charset="0"/>
                        <a:ea typeface="MeiryoKe_PGothic" pitchFamily="50" charset="-128"/>
                      </a:rPr>
                      <m:t>𝟏</m:t>
                    </m:r>
                  </m:oMath>
                </a14:m>
                <a:r>
                  <a:rPr lang="en-US" altLang="ja-JP" b="1" dirty="0">
                    <a:solidFill>
                      <a:schemeClr val="accent5"/>
                    </a:solidFill>
                    <a:latin typeface="MeiryoKe_PGothic" pitchFamily="50" charset="-128"/>
                    <a:ea typeface="MeiryoKe_PGothic" pitchFamily="50" charset="-128"/>
                  </a:rPr>
                  <a:t>,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𝟏</m:t>
                        </m:r>
                      </m:sub>
                    </m:sSub>
                  </m:oMath>
                </a14:m>
                <a:r>
                  <a:rPr lang="en-US" altLang="ja-JP" b="1" dirty="0">
                    <a:solidFill>
                      <a:schemeClr val="accent5"/>
                    </a:solidFill>
                    <a:latin typeface="MeiryoKe_PGothic" pitchFamily="50" charset="-128"/>
                    <a:ea typeface="MeiryoKe_PGothic" pitchFamily="50" charset="-128"/>
                  </a:rPr>
                  <a:t>, … </a:t>
                </a:r>
                <a14:m>
                  <m:oMath xmlns:m="http://schemas.openxmlformats.org/officeDocument/2006/math">
                    <m:sSub>
                      <m:sSubPr>
                        <m:ctrlPr>
                          <a:rPr lang="en-US" altLang="ja-JP" b="1" i="1" dirty="0" smtClean="0">
                            <a:solidFill>
                              <a:schemeClr val="accent5"/>
                            </a:solidFill>
                            <a:latin typeface="Cambria Math" panose="02040503050406030204" pitchFamily="18" charset="0"/>
                            <a:ea typeface="MeiryoKe_PGothic" pitchFamily="50" charset="-128"/>
                          </a:rPr>
                        </m:ctrlPr>
                      </m:sSubPr>
                      <m:e>
                        <m:r>
                          <a:rPr lang="en-US" altLang="ja-JP" b="1" i="1" dirty="0" smtClean="0">
                            <a:solidFill>
                              <a:schemeClr val="accent5"/>
                            </a:solidFill>
                            <a:latin typeface="Cambria Math" panose="02040503050406030204" pitchFamily="18" charset="0"/>
                            <a:ea typeface="MeiryoKe_PGothic" pitchFamily="50" charset="-128"/>
                          </a:rPr>
                          <m:t>𝒙</m:t>
                        </m:r>
                      </m:e>
                      <m:sub>
                        <m:r>
                          <a:rPr lang="en-US" altLang="ja-JP" b="1" i="1" dirty="0" smtClean="0">
                            <a:solidFill>
                              <a:schemeClr val="accent5"/>
                            </a:solidFill>
                            <a:latin typeface="Cambria Math" panose="02040503050406030204" pitchFamily="18" charset="0"/>
                            <a:ea typeface="MeiryoKe_PGothic" pitchFamily="50" charset="-128"/>
                          </a:rPr>
                          <m:t>𝒎</m:t>
                        </m:r>
                      </m:sub>
                    </m:sSub>
                  </m:oMath>
                </a14:m>
                <a:endParaRPr lang="ja-JP" altLang="en-US" b="1" dirty="0">
                  <a:solidFill>
                    <a:schemeClr val="accent5"/>
                  </a:solidFill>
                  <a:latin typeface="MeiryoKe_PGothic" pitchFamily="50" charset="-128"/>
                  <a:ea typeface="MeiryoKe_PGothic" pitchFamily="50" charset="-128"/>
                </a:endParaRPr>
              </a:p>
            </p:txBody>
          </p:sp>
        </mc:Choice>
        <mc:Fallback>
          <p:sp>
            <p:nvSpPr>
              <p:cNvPr id="22" name="Rectangle 195">
                <a:extLst>
                  <a:ext uri="{FF2B5EF4-FFF2-40B4-BE49-F238E27FC236}">
                    <a16:creationId xmlns:a16="http://schemas.microsoft.com/office/drawing/2014/main" id="{28364BA4-8D52-4FB7-9D3E-63E2AE737758}"/>
                  </a:ext>
                </a:extLst>
              </p:cNvPr>
              <p:cNvSpPr>
                <a:spLocks noRot="1" noChangeAspect="1" noMove="1" noResize="1" noEditPoints="1" noAdjustHandles="1" noChangeArrowheads="1" noChangeShapeType="1" noTextEdit="1"/>
              </p:cNvSpPr>
              <p:nvPr/>
            </p:nvSpPr>
            <p:spPr bwMode="auto">
              <a:xfrm>
                <a:off x="1601966" y="2888994"/>
                <a:ext cx="2070023" cy="360363"/>
              </a:xfrm>
              <a:prstGeom prst="rect">
                <a:avLst/>
              </a:prstGeom>
              <a:blipFill>
                <a:blip r:embed="rId4"/>
                <a:stretch>
                  <a:fillRect/>
                </a:stretch>
              </a:blipFill>
              <a:ln>
                <a:headEnd/>
                <a:tailEnd/>
              </a:ln>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7F5236E7-5D47-4169-9579-44B99F690291}"/>
              </a:ext>
            </a:extLst>
          </p:cNvPr>
          <p:cNvCxnSpPr>
            <a:cxnSpLocks/>
            <a:stCxn id="22" idx="3"/>
            <a:endCxn id="21" idx="2"/>
          </p:cNvCxnSpPr>
          <p:nvPr/>
        </p:nvCxnSpPr>
        <p:spPr bwMode="auto">
          <a:xfrm flipV="1">
            <a:off x="3671989" y="3068996"/>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cxnSp>
        <p:nvCxnSpPr>
          <p:cNvPr id="26" name="直線矢印コネクタ 25">
            <a:extLst>
              <a:ext uri="{FF2B5EF4-FFF2-40B4-BE49-F238E27FC236}">
                <a16:creationId xmlns:a16="http://schemas.microsoft.com/office/drawing/2014/main" id="{C38AF409-99D2-4DDA-8826-CF1770100714}"/>
              </a:ext>
            </a:extLst>
          </p:cNvPr>
          <p:cNvCxnSpPr>
            <a:cxnSpLocks/>
          </p:cNvCxnSpPr>
          <p:nvPr/>
        </p:nvCxnSpPr>
        <p:spPr bwMode="auto">
          <a:xfrm flipV="1">
            <a:off x="4752001" y="3068996"/>
            <a:ext cx="540007" cy="180"/>
          </a:xfrm>
          <a:prstGeom prst="straightConnector1">
            <a:avLst/>
          </a:prstGeom>
          <a:ln>
            <a:headEnd type="none" w="sm" len="sm"/>
            <a:tailEnd type="triangle" w="lg" len="lg"/>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15764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1659B-CD43-44A3-BCDC-4279B67480E6}"/>
              </a:ext>
            </a:extLst>
          </p:cNvPr>
          <p:cNvSpPr>
            <a:spLocks noGrp="1"/>
          </p:cNvSpPr>
          <p:nvPr>
            <p:ph type="title"/>
          </p:nvPr>
        </p:nvSpPr>
        <p:spPr/>
        <p:txBody>
          <a:bodyPr/>
          <a:lstStyle/>
          <a:p>
            <a:r>
              <a:rPr kumimoji="1" lang="en-US" altLang="ja-JP" dirty="0"/>
              <a:t>Hash perceptron</a:t>
            </a:r>
            <a:r>
              <a:rPr kumimoji="1" lang="ja-JP" altLang="en-US" dirty="0"/>
              <a:t>（概要）</a:t>
            </a:r>
          </a:p>
        </p:txBody>
      </p:sp>
      <p:sp>
        <p:nvSpPr>
          <p:cNvPr id="3" name="テキスト プレースホルダー 2">
            <a:extLst>
              <a:ext uri="{FF2B5EF4-FFF2-40B4-BE49-F238E27FC236}">
                <a16:creationId xmlns:a16="http://schemas.microsoft.com/office/drawing/2014/main" id="{6DC531F1-305B-4E6C-AFD6-4B95198C118C}"/>
              </a:ext>
            </a:extLst>
          </p:cNvPr>
          <p:cNvSpPr>
            <a:spLocks noGrp="1"/>
          </p:cNvSpPr>
          <p:nvPr>
            <p:ph type="body" sz="quarter" idx="10"/>
          </p:nvPr>
        </p:nvSpPr>
        <p:spPr>
          <a:xfrm>
            <a:off x="71950" y="3789004"/>
            <a:ext cx="8820098" cy="2790031"/>
          </a:xfrm>
        </p:spPr>
        <p:txBody>
          <a:bodyPr/>
          <a:lstStyle/>
          <a:p>
            <a:pPr lvl="1"/>
            <a:r>
              <a:rPr kumimoji="1" lang="ja-JP" altLang="en-US" dirty="0"/>
              <a:t>履歴長（</a:t>
            </a:r>
            <a:r>
              <a:rPr lang="en-US" altLang="ja-JP" dirty="0"/>
              <a:t>HL</a:t>
            </a:r>
            <a:r>
              <a:rPr kumimoji="1" lang="ja-JP" altLang="en-US" dirty="0"/>
              <a:t>）が異なる </a:t>
            </a:r>
            <a:r>
              <a:rPr kumimoji="1" lang="en-US" altLang="ja-JP" dirty="0"/>
              <a:t>g-share </a:t>
            </a:r>
            <a:r>
              <a:rPr lang="ja-JP" altLang="en-US" dirty="0"/>
              <a:t>様のテーブル</a:t>
            </a:r>
            <a:r>
              <a:rPr kumimoji="1" lang="ja-JP" altLang="en-US" dirty="0"/>
              <a:t>を複数用意</a:t>
            </a:r>
            <a:endParaRPr kumimoji="1" lang="en-US" altLang="ja-JP" dirty="0"/>
          </a:p>
          <a:p>
            <a:pPr lvl="2"/>
            <a:r>
              <a:rPr lang="en-US" altLang="ja-JP" dirty="0"/>
              <a:t>2</a:t>
            </a:r>
            <a:r>
              <a:rPr lang="ja-JP" altLang="en-US" dirty="0"/>
              <a:t> ビットカウンタではなく，重み（</a:t>
            </a:r>
            <a:r>
              <a:rPr lang="en-US" altLang="ja-JP" dirty="0"/>
              <a:t>8 </a:t>
            </a:r>
            <a:r>
              <a:rPr lang="ja-JP" altLang="en-US" dirty="0"/>
              <a:t>ビットなど）にする</a:t>
            </a:r>
            <a:endParaRPr lang="en-US" altLang="ja-JP" dirty="0"/>
          </a:p>
          <a:p>
            <a:pPr lvl="2"/>
            <a:r>
              <a:rPr kumimoji="1" lang="ja-JP" altLang="en-US" dirty="0"/>
              <a:t>全員の出力を加算してパーセプトロンの処理</a:t>
            </a:r>
            <a:endParaRPr kumimoji="1" lang="en-US" altLang="ja-JP" dirty="0"/>
          </a:p>
          <a:p>
            <a:pPr lvl="1"/>
            <a:r>
              <a:rPr kumimoji="1" lang="ja-JP" altLang="en-US" dirty="0"/>
              <a:t>正解を言うテーブルの重みが増えるように学習</a:t>
            </a:r>
            <a:endParaRPr kumimoji="1" lang="en-US" altLang="ja-JP" dirty="0"/>
          </a:p>
          <a:p>
            <a:pPr lvl="2"/>
            <a:r>
              <a:rPr lang="ja-JP" altLang="en-US" dirty="0"/>
              <a:t>適切な履歴長の </a:t>
            </a:r>
            <a:r>
              <a:rPr lang="en-US" altLang="ja-JP" dirty="0"/>
              <a:t>g-share </a:t>
            </a:r>
            <a:r>
              <a:rPr lang="ja-JP" altLang="en-US" dirty="0"/>
              <a:t>が選択されるようになる</a:t>
            </a:r>
            <a:endParaRPr lang="en-US" altLang="ja-JP" dirty="0"/>
          </a:p>
          <a:p>
            <a:pPr lvl="2"/>
            <a:r>
              <a:rPr kumimoji="1" lang="en-US" altLang="ja-JP" dirty="0"/>
              <a:t>HL=0 </a:t>
            </a:r>
            <a:r>
              <a:rPr kumimoji="1" lang="ja-JP" altLang="en-US" dirty="0"/>
              <a:t>が正解を言う（その </a:t>
            </a:r>
            <a:r>
              <a:rPr kumimoji="1" lang="en-US" altLang="ja-JP" dirty="0"/>
              <a:t>PC </a:t>
            </a:r>
            <a:r>
              <a:rPr kumimoji="1" lang="ja-JP" altLang="en-US" dirty="0"/>
              <a:t>はいつも成立とか）なら，</a:t>
            </a:r>
            <a:br>
              <a:rPr kumimoji="1" lang="en-US" altLang="ja-JP" dirty="0"/>
            </a:br>
            <a:r>
              <a:rPr kumimoji="1" lang="ja-JP" altLang="en-US" dirty="0"/>
              <a:t>そこの重みを強く</a:t>
            </a:r>
            <a:endParaRPr kumimoji="1" lang="en-US" altLang="ja-JP" dirty="0"/>
          </a:p>
          <a:p>
            <a:pPr lvl="2"/>
            <a:r>
              <a:rPr lang="en-US" altLang="ja-JP" dirty="0"/>
              <a:t>HL=4 </a:t>
            </a:r>
            <a:r>
              <a:rPr lang="ja-JP" altLang="en-US" dirty="0"/>
              <a:t>以降に学習しなくて良くなる</a:t>
            </a:r>
            <a:endParaRPr kumimoji="1" lang="ja-JP" altLang="en-US" dirty="0"/>
          </a:p>
        </p:txBody>
      </p:sp>
      <p:sp>
        <p:nvSpPr>
          <p:cNvPr id="4" name="楕円 3">
            <a:extLst>
              <a:ext uri="{FF2B5EF4-FFF2-40B4-BE49-F238E27FC236}">
                <a16:creationId xmlns:a16="http://schemas.microsoft.com/office/drawing/2014/main" id="{3EC8A76E-D410-4437-B8B0-2A59C68F9CF0}"/>
              </a:ext>
            </a:extLst>
          </p:cNvPr>
          <p:cNvSpPr/>
          <p:nvPr/>
        </p:nvSpPr>
        <p:spPr bwMode="auto">
          <a:xfrm>
            <a:off x="3491988" y="2798993"/>
            <a:ext cx="2160025" cy="90001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dirty="0">
                <a:solidFill>
                  <a:schemeClr val="tx1">
                    <a:lumMod val="75000"/>
                    <a:lumOff val="25000"/>
                  </a:schemeClr>
                </a:solidFill>
                <a:latin typeface="+mn-ea"/>
              </a:rPr>
              <a:t>Σ</a:t>
            </a:r>
            <a:endParaRPr kumimoji="1" lang="ja-JP" altLang="en-US" sz="2400"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A2E98D29-6D55-4109-AB91-20689F35EE3D}"/>
              </a:ext>
            </a:extLst>
          </p:cNvPr>
          <p:cNvCxnSpPr>
            <a:cxnSpLocks/>
            <a:stCxn id="9" idx="2"/>
            <a:endCxn id="4" idx="1"/>
          </p:cNvCxnSpPr>
          <p:nvPr/>
        </p:nvCxnSpPr>
        <p:spPr bwMode="auto">
          <a:xfrm>
            <a:off x="2456976" y="1989343"/>
            <a:ext cx="1351340" cy="94145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4FDD99D-C2CD-4171-94BB-CF5F0507F9B6}"/>
              </a:ext>
            </a:extLst>
          </p:cNvPr>
          <p:cNvCxnSpPr>
            <a:cxnSpLocks/>
            <a:stCxn id="10" idx="2"/>
          </p:cNvCxnSpPr>
          <p:nvPr/>
        </p:nvCxnSpPr>
        <p:spPr bwMode="auto">
          <a:xfrm>
            <a:off x="3896992" y="1989343"/>
            <a:ext cx="315005"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7" name="直線矢印コネクタ 6">
            <a:extLst>
              <a:ext uri="{FF2B5EF4-FFF2-40B4-BE49-F238E27FC236}">
                <a16:creationId xmlns:a16="http://schemas.microsoft.com/office/drawing/2014/main" id="{0FC17288-F0BA-44F1-B652-586F922DD8B9}"/>
              </a:ext>
            </a:extLst>
          </p:cNvPr>
          <p:cNvCxnSpPr>
            <a:cxnSpLocks/>
            <a:stCxn id="12" idx="2"/>
          </p:cNvCxnSpPr>
          <p:nvPr/>
        </p:nvCxnSpPr>
        <p:spPr bwMode="auto">
          <a:xfrm flipH="1">
            <a:off x="4932004" y="1989343"/>
            <a:ext cx="405004" cy="809650"/>
          </a:xfrm>
          <a:prstGeom prst="straightConnector1">
            <a:avLst/>
          </a:prstGeom>
          <a:noFill/>
          <a:ln w="9525" cap="flat" cmpd="sng" algn="ctr">
            <a:solidFill>
              <a:schemeClr val="tx1"/>
            </a:solidFill>
            <a:prstDash val="solid"/>
            <a:round/>
            <a:headEnd type="none" w="med" len="med"/>
            <a:tailEnd type="triangle"/>
          </a:ln>
          <a:effectLst/>
        </p:spPr>
      </p:cxnSp>
      <p:cxnSp>
        <p:nvCxnSpPr>
          <p:cNvPr id="8" name="直線矢印コネクタ 7">
            <a:extLst>
              <a:ext uri="{FF2B5EF4-FFF2-40B4-BE49-F238E27FC236}">
                <a16:creationId xmlns:a16="http://schemas.microsoft.com/office/drawing/2014/main" id="{EFDA1D6E-4111-40C9-9318-3F4E1774D2D7}"/>
              </a:ext>
            </a:extLst>
          </p:cNvPr>
          <p:cNvCxnSpPr>
            <a:cxnSpLocks/>
            <a:stCxn id="13" idx="2"/>
            <a:endCxn id="4" idx="7"/>
          </p:cNvCxnSpPr>
          <p:nvPr/>
        </p:nvCxnSpPr>
        <p:spPr bwMode="auto">
          <a:xfrm flipH="1">
            <a:off x="5335685" y="1989343"/>
            <a:ext cx="1441339" cy="941453"/>
          </a:xfrm>
          <a:prstGeom prst="straightConnector1">
            <a:avLst/>
          </a:prstGeom>
          <a:noFill/>
          <a:ln w="9525" cap="flat" cmpd="sng" algn="ctr">
            <a:solidFill>
              <a:schemeClr val="tx1"/>
            </a:solidFill>
            <a:prstDash val="solid"/>
            <a:round/>
            <a:headEnd type="none" w="med" len="med"/>
            <a:tailEnd type="triangle"/>
          </a:ln>
          <a:effectLst/>
        </p:spPr>
      </p:cxnSp>
      <p:sp>
        <p:nvSpPr>
          <p:cNvPr id="9" name="Rectangle 195">
            <a:extLst>
              <a:ext uri="{FF2B5EF4-FFF2-40B4-BE49-F238E27FC236}">
                <a16:creationId xmlns:a16="http://schemas.microsoft.com/office/drawing/2014/main" id="{D3D62268-3611-4552-9D9D-57AD00617ABD}"/>
              </a:ext>
            </a:extLst>
          </p:cNvPr>
          <p:cNvSpPr>
            <a:spLocks noChangeArrowheads="1"/>
          </p:cNvSpPr>
          <p:nvPr/>
        </p:nvSpPr>
        <p:spPr bwMode="auto">
          <a:xfrm>
            <a:off x="1961971"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HL=0</a:t>
            </a:r>
            <a:endParaRPr lang="ja-JP" altLang="en-US" b="1" dirty="0">
              <a:solidFill>
                <a:schemeClr val="accent5"/>
              </a:solidFill>
              <a:latin typeface="MeiryoKe_PGothic" pitchFamily="50" charset="-128"/>
              <a:ea typeface="MeiryoKe_PGothic" pitchFamily="50" charset="-128"/>
            </a:endParaRPr>
          </a:p>
        </p:txBody>
      </p:sp>
      <p:sp>
        <p:nvSpPr>
          <p:cNvPr id="10" name="Rectangle 195">
            <a:extLst>
              <a:ext uri="{FF2B5EF4-FFF2-40B4-BE49-F238E27FC236}">
                <a16:creationId xmlns:a16="http://schemas.microsoft.com/office/drawing/2014/main" id="{EA9C846A-1384-4476-8AE7-70772D01821A}"/>
              </a:ext>
            </a:extLst>
          </p:cNvPr>
          <p:cNvSpPr>
            <a:spLocks noChangeArrowheads="1"/>
          </p:cNvSpPr>
          <p:nvPr/>
        </p:nvSpPr>
        <p:spPr bwMode="auto">
          <a:xfrm>
            <a:off x="3401987"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HL=4</a:t>
            </a:r>
            <a:endParaRPr lang="ja-JP" altLang="en-US" b="1" dirty="0">
              <a:solidFill>
                <a:schemeClr val="accent5"/>
              </a:solidFill>
              <a:latin typeface="MeiryoKe_PGothic" pitchFamily="50" charset="-128"/>
              <a:ea typeface="MeiryoKe_PGothic" pitchFamily="50" charset="-128"/>
            </a:endParaRPr>
          </a:p>
        </p:txBody>
      </p:sp>
      <p:sp>
        <p:nvSpPr>
          <p:cNvPr id="12" name="Rectangle 195">
            <a:extLst>
              <a:ext uri="{FF2B5EF4-FFF2-40B4-BE49-F238E27FC236}">
                <a16:creationId xmlns:a16="http://schemas.microsoft.com/office/drawing/2014/main" id="{EC705AE8-1739-4829-9FDD-66C9C1FF9555}"/>
              </a:ext>
            </a:extLst>
          </p:cNvPr>
          <p:cNvSpPr>
            <a:spLocks noChangeArrowheads="1"/>
          </p:cNvSpPr>
          <p:nvPr/>
        </p:nvSpPr>
        <p:spPr bwMode="auto">
          <a:xfrm>
            <a:off x="4842003"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HL=8</a:t>
            </a:r>
            <a:endParaRPr lang="ja-JP" altLang="en-US" b="1" dirty="0">
              <a:solidFill>
                <a:schemeClr val="accent5"/>
              </a:solidFill>
              <a:latin typeface="MeiryoKe_PGothic" pitchFamily="50" charset="-128"/>
              <a:ea typeface="MeiryoKe_PGothic" pitchFamily="50" charset="-128"/>
            </a:endParaRPr>
          </a:p>
        </p:txBody>
      </p:sp>
      <p:sp>
        <p:nvSpPr>
          <p:cNvPr id="13" name="Rectangle 195">
            <a:extLst>
              <a:ext uri="{FF2B5EF4-FFF2-40B4-BE49-F238E27FC236}">
                <a16:creationId xmlns:a16="http://schemas.microsoft.com/office/drawing/2014/main" id="{CB354B78-0B91-439B-872E-39F7E935C2AB}"/>
              </a:ext>
            </a:extLst>
          </p:cNvPr>
          <p:cNvSpPr>
            <a:spLocks noChangeArrowheads="1"/>
          </p:cNvSpPr>
          <p:nvPr/>
        </p:nvSpPr>
        <p:spPr bwMode="auto">
          <a:xfrm>
            <a:off x="6282019" y="1268976"/>
            <a:ext cx="990010" cy="72036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i="0" dirty="0">
                <a:solidFill>
                  <a:schemeClr val="accent5"/>
                </a:solidFill>
                <a:latin typeface="+mj-lt"/>
                <a:ea typeface="MeiryoKe_PGothic" pitchFamily="50" charset="-128"/>
              </a:rPr>
              <a:t>HL=16</a:t>
            </a:r>
            <a:endParaRPr lang="ja-JP" altLang="en-US" b="1" dirty="0">
              <a:solidFill>
                <a:schemeClr val="accent5"/>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72910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TAGE </a:t>
            </a:r>
            <a:r>
              <a:rPr lang="ja-JP" altLang="en-US" dirty="0"/>
              <a:t>予測器</a:t>
            </a:r>
            <a:endParaRPr lang="en-US" altLang="ja-JP" dirty="0"/>
          </a:p>
          <a:p>
            <a:pPr lvl="1"/>
            <a:r>
              <a:rPr lang="en-US" altLang="ja-JP" sz="1600" dirty="0"/>
              <a:t>A. </a:t>
            </a:r>
            <a:r>
              <a:rPr lang="en-US" altLang="ja-JP" sz="1600" dirty="0" err="1"/>
              <a:t>Seznec</a:t>
            </a:r>
            <a:r>
              <a:rPr lang="en-US" altLang="ja-JP" sz="1600" dirty="0"/>
              <a:t> and P. Michaud. A case for (partially)-tagged geometric history length predictors, Journal of Instruction Level Parallelism (http://www.jilp.org/vol8), 2006</a:t>
            </a:r>
          </a:p>
          <a:p>
            <a:r>
              <a:rPr kumimoji="1" lang="ja-JP" altLang="en-US" dirty="0"/>
              <a:t>現在最も予測精度が高いと言われている予測器</a:t>
            </a:r>
            <a:endParaRPr kumimoji="1" lang="en-US" altLang="ja-JP" dirty="0"/>
          </a:p>
          <a:p>
            <a:pPr lvl="1"/>
            <a:r>
              <a:rPr kumimoji="1" lang="ja-JP" altLang="en-US" dirty="0"/>
              <a:t>最近のインテルの </a:t>
            </a:r>
            <a:r>
              <a:rPr kumimoji="1" lang="en-US" altLang="ja-JP" dirty="0"/>
              <a:t>CPU </a:t>
            </a:r>
            <a:r>
              <a:rPr kumimoji="1" lang="ja-JP" altLang="en-US" dirty="0"/>
              <a:t>に乗っている</a:t>
            </a:r>
            <a:r>
              <a:rPr kumimoji="1" lang="en-US" altLang="ja-JP" dirty="0"/>
              <a:t>… </a:t>
            </a:r>
            <a:r>
              <a:rPr kumimoji="1" lang="ja-JP" altLang="en-US" dirty="0"/>
              <a:t>らしい</a:t>
            </a:r>
            <a:endParaRPr kumimoji="1" lang="en-US" altLang="ja-JP" dirty="0"/>
          </a:p>
          <a:p>
            <a:pPr lvl="1"/>
            <a:r>
              <a:rPr lang="en-US" altLang="ja-JP" sz="1600" dirty="0"/>
              <a:t>E. </a:t>
            </a:r>
            <a:r>
              <a:rPr lang="en-US" altLang="ja-JP" sz="1600" dirty="0" err="1"/>
              <a:t>Rohou</a:t>
            </a:r>
            <a:r>
              <a:rPr lang="en-US" altLang="ja-JP" sz="1600" dirty="0"/>
              <a:t>, B. Narasimha Swamy, A. </a:t>
            </a:r>
            <a:r>
              <a:rPr lang="en-US" altLang="ja-JP" sz="1600" dirty="0" err="1"/>
              <a:t>Seznec</a:t>
            </a:r>
            <a:r>
              <a:rPr lang="en-US" altLang="ja-JP" sz="1600" dirty="0"/>
              <a:t> </a:t>
            </a:r>
            <a:br>
              <a:rPr lang="en-US" altLang="ja-JP" sz="1600" dirty="0"/>
            </a:br>
            <a:r>
              <a:rPr lang="en-US" altLang="ja-JP" sz="1600" dirty="0"/>
              <a:t>Branch prediction and the performance of interpreters — Don't trust folklore, 2015 IEEE/ACM International Symposium on Code Generation and Optimization (CGO)</a:t>
            </a:r>
            <a:endParaRPr kumimoji="1" lang="ja-JP" altLang="en-US" sz="1600" dirty="0"/>
          </a:p>
        </p:txBody>
      </p:sp>
    </p:spTree>
    <p:extLst>
      <p:ext uri="{BB962C8B-B14F-4D97-AF65-F5344CB8AC3E}">
        <p14:creationId xmlns:p14="http://schemas.microsoft.com/office/powerpoint/2010/main" val="2426736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329010"/>
            <a:ext cx="8010089" cy="1890021"/>
          </a:xfrm>
        </p:spPr>
        <p:txBody>
          <a:bodyPr/>
          <a:lstStyle/>
          <a:p>
            <a:r>
              <a:rPr kumimoji="1" lang="ja-JP" altLang="en-US" sz="2000" dirty="0">
                <a:latin typeface="+mn-ea"/>
                <a:ea typeface="+mn-ea"/>
              </a:rPr>
              <a:t>トーナメント式の構造：</a:t>
            </a:r>
            <a:endParaRPr kumimoji="1" lang="en-US" altLang="ja-JP" sz="2000" dirty="0">
              <a:latin typeface="+mn-ea"/>
              <a:ea typeface="+mn-ea"/>
            </a:endParaRPr>
          </a:p>
          <a:p>
            <a:pPr lvl="1"/>
            <a:r>
              <a:rPr kumimoji="1" lang="ja-JP" altLang="en-US" sz="2000" dirty="0">
                <a:latin typeface="+mn-ea"/>
                <a:ea typeface="+mn-ea"/>
              </a:rPr>
              <a:t>左端：　　単純な２ビット・カウンタ</a:t>
            </a:r>
            <a:endParaRPr kumimoji="1" lang="en-US" altLang="ja-JP" sz="2000" dirty="0">
              <a:latin typeface="+mn-ea"/>
              <a:ea typeface="+mn-ea"/>
            </a:endParaRPr>
          </a:p>
          <a:p>
            <a:pPr lvl="1"/>
            <a:r>
              <a:rPr kumimoji="1" lang="ja-JP" altLang="en-US" sz="2000" dirty="0">
                <a:latin typeface="+mn-ea"/>
                <a:ea typeface="+mn-ea"/>
              </a:rPr>
              <a:t>それ以外：</a:t>
            </a:r>
            <a:endParaRPr kumimoji="1" lang="en-US" altLang="ja-JP" sz="2000" dirty="0">
              <a:latin typeface="+mn-ea"/>
              <a:ea typeface="+mn-ea"/>
            </a:endParaRPr>
          </a:p>
          <a:p>
            <a:pPr lvl="2"/>
            <a:r>
              <a:rPr lang="ja-JP" altLang="en-US" dirty="0">
                <a:latin typeface="+mn-ea"/>
              </a:rPr>
              <a:t>グローバル履歴</a:t>
            </a:r>
            <a:r>
              <a:rPr lang="en-US" altLang="ja-JP" dirty="0">
                <a:latin typeface="+mn-ea"/>
              </a:rPr>
              <a:t>+PC </a:t>
            </a:r>
            <a:r>
              <a:rPr lang="ja-JP" altLang="en-US" dirty="0">
                <a:latin typeface="+mn-ea"/>
              </a:rPr>
              <a:t>でアクセスし，</a:t>
            </a:r>
            <a:r>
              <a:rPr lang="en-US" altLang="ja-JP" dirty="0">
                <a:latin typeface="+mn-ea"/>
              </a:rPr>
              <a:t>BTB </a:t>
            </a:r>
            <a:r>
              <a:rPr lang="ja-JP" altLang="en-US" dirty="0">
                <a:latin typeface="+mn-ea"/>
              </a:rPr>
              <a:t>の時のように</a:t>
            </a:r>
            <a:br>
              <a:rPr lang="en-US" altLang="ja-JP" dirty="0">
                <a:latin typeface="+mn-ea"/>
              </a:rPr>
            </a:br>
            <a:r>
              <a:rPr lang="ja-JP" altLang="en-US" dirty="0">
                <a:latin typeface="+mn-ea"/>
              </a:rPr>
              <a:t>ヒット</a:t>
            </a:r>
            <a:r>
              <a:rPr lang="en-US" altLang="ja-JP" dirty="0">
                <a:latin typeface="+mn-ea"/>
              </a:rPr>
              <a:t>/</a:t>
            </a:r>
            <a:r>
              <a:rPr lang="ja-JP" altLang="en-US" dirty="0">
                <a:latin typeface="+mn-ea"/>
              </a:rPr>
              <a:t>ミス判定を行う</a:t>
            </a:r>
            <a:endParaRPr lang="en-US" altLang="ja-JP" dirty="0">
              <a:latin typeface="+mn-ea"/>
            </a:endParaRPr>
          </a:p>
          <a:p>
            <a:pPr lvl="2"/>
            <a:r>
              <a:rPr kumimoji="1" lang="ja-JP" altLang="en-US" dirty="0">
                <a:latin typeface="+mn-ea"/>
                <a:ea typeface="+mn-ea"/>
              </a:rPr>
              <a:t>ヒットした場合，そのテーブルの </a:t>
            </a:r>
            <a:r>
              <a:rPr kumimoji="1" lang="en-US" altLang="ja-JP" dirty="0">
                <a:latin typeface="+mn-ea"/>
                <a:ea typeface="+mn-ea"/>
              </a:rPr>
              <a:t>n </a:t>
            </a:r>
            <a:r>
              <a:rPr kumimoji="1" lang="ja-JP" altLang="en-US" dirty="0">
                <a:latin typeface="+mn-ea"/>
                <a:ea typeface="+mn-ea"/>
              </a:rPr>
              <a:t>ビット・カウンタの内容で予測</a:t>
            </a:r>
            <a:endParaRPr kumimoji="1"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2602739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a:t>
            </a:r>
            <a:br>
              <a:rPr lang="en-US" altLang="ja-JP" dirty="0"/>
            </a:br>
            <a:r>
              <a:rPr lang="ja-JP" altLang="en-US" sz="1400" dirty="0"/>
              <a:t>図は </a:t>
            </a:r>
            <a:r>
              <a:rPr lang="en-US" altLang="ja-JP" sz="1400" dirty="0"/>
              <a:t>A. </a:t>
            </a:r>
            <a:r>
              <a:rPr lang="en-US" altLang="ja-JP" sz="1400" dirty="0" err="1"/>
              <a:t>Seznec</a:t>
            </a:r>
            <a:r>
              <a:rPr lang="en-US" altLang="ja-JP" sz="1400" dirty="0"/>
              <a:t> and P. Michaud. A case for (partially)-tagged</a:t>
            </a:r>
            <a:br>
              <a:rPr lang="en-US" altLang="ja-JP" sz="1400" dirty="0"/>
            </a:br>
            <a:r>
              <a:rPr lang="en-US" altLang="ja-JP" sz="1400" dirty="0"/>
              <a:t> geometric history length predictors </a:t>
            </a:r>
            <a:r>
              <a:rPr lang="ja-JP" altLang="en-US" sz="1400" dirty="0"/>
              <a:t>より</a:t>
            </a:r>
            <a:endParaRPr lang="ja-JP" altLang="en-US" dirty="0"/>
          </a:p>
        </p:txBody>
      </p:sp>
      <p:sp>
        <p:nvSpPr>
          <p:cNvPr id="3" name="テキスト プレースホルダー 2"/>
          <p:cNvSpPr>
            <a:spLocks noGrp="1"/>
          </p:cNvSpPr>
          <p:nvPr>
            <p:ph type="body" sz="quarter" idx="10"/>
          </p:nvPr>
        </p:nvSpPr>
        <p:spPr>
          <a:xfrm>
            <a:off x="611956" y="4509012"/>
            <a:ext cx="8010089" cy="1890021"/>
          </a:xfrm>
        </p:spPr>
        <p:txBody>
          <a:bodyPr/>
          <a:lstStyle/>
          <a:p>
            <a:r>
              <a:rPr lang="ja-JP" altLang="en-US" sz="2000" dirty="0">
                <a:latin typeface="+mn-ea"/>
                <a:ea typeface="+mn-ea"/>
              </a:rPr>
              <a:t>パターン長が長いテーブルの結果を優先して使う</a:t>
            </a:r>
            <a:endParaRPr lang="en-US" altLang="ja-JP" sz="2000" dirty="0">
              <a:latin typeface="+mn-ea"/>
              <a:ea typeface="+mn-ea"/>
            </a:endParaRPr>
          </a:p>
          <a:p>
            <a:pPr lvl="1"/>
            <a:r>
              <a:rPr lang="ja-JP" altLang="en-US" dirty="0">
                <a:latin typeface="+mn-ea"/>
                <a:ea typeface="+mn-ea"/>
              </a:rPr>
              <a:t>右側でヒットするほど，その結果を優先する</a:t>
            </a:r>
            <a:endParaRPr lang="en-US" altLang="ja-JP" dirty="0">
              <a:latin typeface="+mn-ea"/>
              <a:ea typeface="+mn-ea"/>
            </a:endParaRPr>
          </a:p>
          <a:p>
            <a:pPr lvl="1"/>
            <a:r>
              <a:rPr lang="ja-JP" altLang="en-US" dirty="0">
                <a:latin typeface="+mn-ea"/>
                <a:ea typeface="+mn-ea"/>
              </a:rPr>
              <a:t>右に行くほど</a:t>
            </a:r>
            <a:r>
              <a:rPr lang="ja-JP" altLang="en-US" dirty="0">
                <a:latin typeface="+mn-ea"/>
              </a:rPr>
              <a:t>指数的に</a:t>
            </a:r>
            <a:r>
              <a:rPr lang="ja-JP" altLang="en-US" dirty="0">
                <a:latin typeface="+mn-ea"/>
                <a:ea typeface="+mn-ea"/>
              </a:rPr>
              <a:t>履歴長が長くなっている</a:t>
            </a:r>
            <a:endParaRPr lang="en-US" altLang="ja-JP" dirty="0">
              <a:latin typeface="+mn-ea"/>
              <a:ea typeface="+mn-ea"/>
            </a:endParaRPr>
          </a:p>
          <a:p>
            <a:r>
              <a:rPr lang="ja-JP" altLang="en-US" dirty="0">
                <a:latin typeface="+mn-ea"/>
                <a:ea typeface="+mn-ea"/>
              </a:rPr>
              <a:t>ヒット</a:t>
            </a:r>
            <a:r>
              <a:rPr lang="en-US" altLang="ja-JP" dirty="0">
                <a:latin typeface="+mn-ea"/>
                <a:ea typeface="+mn-ea"/>
              </a:rPr>
              <a:t>/</a:t>
            </a:r>
            <a:r>
              <a:rPr lang="ja-JP" altLang="en-US" dirty="0">
                <a:latin typeface="+mn-ea"/>
                <a:ea typeface="+mn-ea"/>
              </a:rPr>
              <a:t>ミスの判定ができるため，トーナメント状に優先度が</a:t>
            </a:r>
            <a:br>
              <a:rPr lang="en-US" altLang="ja-JP" dirty="0">
                <a:latin typeface="+mn-ea"/>
                <a:ea typeface="+mn-ea"/>
              </a:rPr>
            </a:br>
            <a:r>
              <a:rPr lang="ja-JP" altLang="en-US" dirty="0">
                <a:latin typeface="+mn-ea"/>
                <a:ea typeface="+mn-ea"/>
              </a:rPr>
              <a:t>決定できる</a:t>
            </a:r>
            <a:endParaRPr lang="en-US" altLang="ja-JP" dirty="0">
              <a:latin typeface="+mn-ea"/>
              <a:ea typeface="+mn-ea"/>
            </a:endParaRPr>
          </a:p>
          <a:p>
            <a:pPr lvl="1"/>
            <a:r>
              <a:rPr lang="ja-JP" altLang="en-US" dirty="0">
                <a:latin typeface="+mn-ea"/>
                <a:ea typeface="+mn-ea"/>
              </a:rPr>
              <a:t>ただの </a:t>
            </a:r>
            <a:r>
              <a:rPr lang="en-US" altLang="ja-JP" dirty="0">
                <a:latin typeface="+mn-ea"/>
                <a:ea typeface="+mn-ea"/>
              </a:rPr>
              <a:t>PHT </a:t>
            </a:r>
            <a:r>
              <a:rPr lang="ja-JP" altLang="en-US" dirty="0">
                <a:latin typeface="+mn-ea"/>
                <a:ea typeface="+mn-ea"/>
              </a:rPr>
              <a:t>だと，だれの結果を使えばいいかわからない</a:t>
            </a:r>
            <a:endParaRPr lang="en-US" altLang="ja-JP" dirty="0">
              <a:latin typeface="+mn-ea"/>
              <a:ea typeface="+mn-ea"/>
            </a:endParaRPr>
          </a:p>
          <a:p>
            <a:pPr lvl="1"/>
            <a:endParaRPr lang="en-US" altLang="ja-JP" dirty="0">
              <a:latin typeface="+mn-ea"/>
              <a:ea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275608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予測器のメリット（１）</a:t>
            </a:r>
          </a:p>
        </p:txBody>
      </p:sp>
      <p:sp>
        <p:nvSpPr>
          <p:cNvPr id="3" name="テキスト プレースホルダー 2"/>
          <p:cNvSpPr>
            <a:spLocks noGrp="1"/>
          </p:cNvSpPr>
          <p:nvPr>
            <p:ph type="body" sz="quarter" idx="10"/>
          </p:nvPr>
        </p:nvSpPr>
        <p:spPr>
          <a:xfrm>
            <a:off x="611956" y="4329010"/>
            <a:ext cx="8010089" cy="2250025"/>
          </a:xfrm>
        </p:spPr>
        <p:txBody>
          <a:bodyPr/>
          <a:lstStyle/>
          <a:p>
            <a:r>
              <a:rPr lang="ja-JP" altLang="en-US" sz="2000" dirty="0">
                <a:latin typeface="+mn-ea"/>
              </a:rPr>
              <a:t>パターン長ごとに，最適なテーブルに学習できる</a:t>
            </a:r>
            <a:endParaRPr kumimoji="1" lang="en-US" altLang="ja-JP" sz="2000" dirty="0">
              <a:latin typeface="+mn-ea"/>
              <a:ea typeface="+mn-ea"/>
            </a:endParaRPr>
          </a:p>
          <a:p>
            <a:pPr lvl="1"/>
            <a:r>
              <a:rPr lang="ja-JP" altLang="en-US" sz="2000" dirty="0">
                <a:latin typeface="+mn-ea"/>
              </a:rPr>
              <a:t>たとえば </a:t>
            </a:r>
            <a:r>
              <a:rPr lang="en-US" altLang="ja-JP" sz="2000" dirty="0">
                <a:solidFill>
                  <a:schemeClr val="accent5"/>
                </a:solidFill>
                <a:latin typeface="+mn-ea"/>
                <a:ea typeface="+mn-ea"/>
              </a:rPr>
              <a:t>101</a:t>
            </a:r>
            <a:r>
              <a:rPr lang="en-US" altLang="ja-JP" sz="2000" dirty="0">
                <a:latin typeface="+mn-ea"/>
                <a:ea typeface="+mn-ea"/>
              </a:rPr>
              <a:t> </a:t>
            </a:r>
            <a:r>
              <a:rPr lang="ja-JP" altLang="en-US" sz="2000" dirty="0">
                <a:latin typeface="+mn-ea"/>
                <a:ea typeface="+mn-ea"/>
              </a:rPr>
              <a:t>と </a:t>
            </a:r>
            <a:r>
              <a:rPr lang="en-US" altLang="ja-JP" sz="2000" dirty="0">
                <a:solidFill>
                  <a:schemeClr val="accent5"/>
                </a:solidFill>
                <a:latin typeface="+mn-ea"/>
                <a:ea typeface="+mn-ea"/>
              </a:rPr>
              <a:t>11111</a:t>
            </a:r>
            <a:r>
              <a:rPr lang="en-US" altLang="ja-JP" sz="2000" dirty="0">
                <a:solidFill>
                  <a:schemeClr val="accent6"/>
                </a:solidFill>
                <a:latin typeface="+mn-ea"/>
                <a:ea typeface="+mn-ea"/>
              </a:rPr>
              <a:t> </a:t>
            </a:r>
            <a:r>
              <a:rPr lang="ja-JP" altLang="en-US" sz="2000" dirty="0">
                <a:latin typeface="+mn-ea"/>
              </a:rPr>
              <a:t>の２パターンがあった場合</a:t>
            </a:r>
            <a:endParaRPr lang="en-US" altLang="ja-JP" sz="2000" dirty="0">
              <a:solidFill>
                <a:schemeClr val="accent6"/>
              </a:solidFill>
              <a:latin typeface="+mn-ea"/>
              <a:ea typeface="+mn-ea"/>
            </a:endParaRPr>
          </a:p>
          <a:p>
            <a:pPr lvl="2"/>
            <a:r>
              <a:rPr kumimoji="1" lang="ja-JP" altLang="en-US" sz="2000" dirty="0">
                <a:latin typeface="+mn-ea"/>
                <a:ea typeface="+mn-ea"/>
              </a:rPr>
              <a:t>固定長</a:t>
            </a:r>
            <a:r>
              <a:rPr kumimoji="1" lang="en-US" altLang="ja-JP" sz="2000" dirty="0">
                <a:latin typeface="+mn-ea"/>
                <a:ea typeface="+mn-ea"/>
              </a:rPr>
              <a:t>(5)</a:t>
            </a:r>
            <a:r>
              <a:rPr kumimoji="1" lang="ja-JP" altLang="en-US" sz="2000" dirty="0">
                <a:latin typeface="+mn-ea"/>
                <a:ea typeface="+mn-ea"/>
              </a:rPr>
              <a:t>     </a:t>
            </a:r>
            <a:r>
              <a:rPr lang="ja-JP" altLang="en-US" sz="2000" dirty="0">
                <a:latin typeface="+mn-ea"/>
                <a:ea typeface="+mn-ea"/>
              </a:rPr>
              <a:t>：</a:t>
            </a:r>
            <a:r>
              <a:rPr lang="en-US" altLang="ja-JP" sz="2000" dirty="0">
                <a:solidFill>
                  <a:schemeClr val="accent6"/>
                </a:solidFill>
                <a:latin typeface="+mn-ea"/>
                <a:ea typeface="+mn-ea"/>
              </a:rPr>
              <a:t>00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01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10</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6"/>
                </a:solidFill>
                <a:latin typeface="+mn-ea"/>
                <a:ea typeface="+mn-ea"/>
              </a:rPr>
              <a:t>11</a:t>
            </a:r>
            <a:r>
              <a:rPr lang="en-US" altLang="ja-JP" sz="2000" dirty="0">
                <a:solidFill>
                  <a:schemeClr val="accent5"/>
                </a:solidFill>
                <a:latin typeface="+mn-ea"/>
                <a:ea typeface="+mn-ea"/>
              </a:rPr>
              <a:t>101</a:t>
            </a:r>
            <a:r>
              <a:rPr lang="en-US" altLang="ja-JP" sz="2000" dirty="0">
                <a:latin typeface="+mn-ea"/>
                <a:ea typeface="+mn-ea"/>
              </a:rPr>
              <a:t>, </a:t>
            </a:r>
            <a:r>
              <a:rPr lang="en-US" altLang="ja-JP" sz="2000" dirty="0">
                <a:solidFill>
                  <a:schemeClr val="accent5"/>
                </a:solidFill>
                <a:latin typeface="+mn-ea"/>
                <a:ea typeface="+mn-ea"/>
              </a:rPr>
              <a:t>11111</a:t>
            </a:r>
          </a:p>
          <a:p>
            <a:pPr lvl="2"/>
            <a:r>
              <a:rPr lang="en-US" altLang="ja-JP" sz="2000" dirty="0">
                <a:latin typeface="+mn-ea"/>
              </a:rPr>
              <a:t>TAGE(3+5)</a:t>
            </a:r>
            <a:r>
              <a:rPr lang="ja-JP" altLang="en-US" sz="2000" dirty="0">
                <a:latin typeface="+mn-ea"/>
              </a:rPr>
              <a:t>  ：</a:t>
            </a:r>
            <a:r>
              <a:rPr lang="en-US" altLang="ja-JP" sz="2000" dirty="0">
                <a:solidFill>
                  <a:schemeClr val="accent5"/>
                </a:solidFill>
                <a:latin typeface="+mn-ea"/>
              </a:rPr>
              <a:t>101</a:t>
            </a:r>
            <a:r>
              <a:rPr lang="en-US" altLang="ja-JP" sz="2000" dirty="0">
                <a:latin typeface="+mn-ea"/>
              </a:rPr>
              <a:t>, </a:t>
            </a:r>
            <a:r>
              <a:rPr lang="en-US" altLang="ja-JP" sz="2000" dirty="0">
                <a:solidFill>
                  <a:schemeClr val="accent5"/>
                </a:solidFill>
                <a:latin typeface="+mn-ea"/>
              </a:rPr>
              <a:t>11111</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4025395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TAGE </a:t>
            </a:r>
            <a:r>
              <a:rPr lang="ja-JP" altLang="en-US" dirty="0"/>
              <a:t>予測器のメリット（２）</a:t>
            </a:r>
          </a:p>
        </p:txBody>
      </p:sp>
      <p:sp>
        <p:nvSpPr>
          <p:cNvPr id="3" name="テキスト プレースホルダー 2"/>
          <p:cNvSpPr>
            <a:spLocks noGrp="1"/>
          </p:cNvSpPr>
          <p:nvPr>
            <p:ph type="body" sz="quarter" idx="10"/>
          </p:nvPr>
        </p:nvSpPr>
        <p:spPr>
          <a:xfrm>
            <a:off x="611956" y="4329010"/>
            <a:ext cx="8280092" cy="2250025"/>
          </a:xfrm>
        </p:spPr>
        <p:txBody>
          <a:bodyPr/>
          <a:lstStyle/>
          <a:p>
            <a:r>
              <a:rPr lang="ja-JP" altLang="en-US" dirty="0">
                <a:latin typeface="+mn-ea"/>
              </a:rPr>
              <a:t>学習が早い</a:t>
            </a:r>
            <a:endParaRPr lang="en-US" altLang="ja-JP" dirty="0">
              <a:latin typeface="+mn-ea"/>
            </a:endParaRPr>
          </a:p>
          <a:p>
            <a:pPr lvl="1"/>
            <a:r>
              <a:rPr lang="ja-JP" altLang="en-US" dirty="0">
                <a:latin typeface="+mn-ea"/>
              </a:rPr>
              <a:t>大ざっぱに成立</a:t>
            </a:r>
            <a:r>
              <a:rPr lang="en-US" altLang="ja-JP" dirty="0">
                <a:latin typeface="+mn-ea"/>
              </a:rPr>
              <a:t>/</a:t>
            </a:r>
            <a:r>
              <a:rPr lang="ja-JP" altLang="en-US" dirty="0">
                <a:latin typeface="+mn-ea"/>
              </a:rPr>
              <a:t>不成立に傾向があるような場合，</a:t>
            </a:r>
            <a:endParaRPr lang="en-US" altLang="ja-JP" dirty="0">
              <a:latin typeface="+mn-ea"/>
            </a:endParaRPr>
          </a:p>
          <a:p>
            <a:pPr lvl="1"/>
            <a:r>
              <a:rPr lang="ja-JP" altLang="en-US" dirty="0">
                <a:latin typeface="+mn-ea"/>
              </a:rPr>
              <a:t>難しいパターンを学習する前に，とりあえず左端で大ざっぱな</a:t>
            </a:r>
            <a:br>
              <a:rPr lang="en-US" altLang="ja-JP" dirty="0">
                <a:latin typeface="+mn-ea"/>
              </a:rPr>
            </a:br>
            <a:r>
              <a:rPr lang="ja-JP" altLang="en-US" dirty="0">
                <a:latin typeface="+mn-ea"/>
              </a:rPr>
              <a:t>予測ができる</a:t>
            </a:r>
            <a:endParaRPr lang="en-US" altLang="ja-JP" dirty="0">
              <a:latin typeface="+mn-ea"/>
            </a:endParaRPr>
          </a:p>
        </p:txBody>
      </p:sp>
      <p:pic>
        <p:nvPicPr>
          <p:cNvPr id="4" name="図 3"/>
          <p:cNvPicPr>
            <a:picLocks noChangeAspect="1"/>
          </p:cNvPicPr>
          <p:nvPr/>
        </p:nvPicPr>
        <p:blipFill>
          <a:blip r:embed="rId2"/>
          <a:stretch>
            <a:fillRect/>
          </a:stretch>
        </p:blipFill>
        <p:spPr>
          <a:xfrm>
            <a:off x="2051972" y="998973"/>
            <a:ext cx="4770053" cy="2921796"/>
          </a:xfrm>
          <a:prstGeom prst="rect">
            <a:avLst/>
          </a:prstGeom>
        </p:spPr>
      </p:pic>
    </p:spTree>
    <p:extLst>
      <p:ext uri="{BB962C8B-B14F-4D97-AF65-F5344CB8AC3E}">
        <p14:creationId xmlns:p14="http://schemas.microsoft.com/office/powerpoint/2010/main" val="3212067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TAGE </a:t>
            </a:r>
            <a:r>
              <a:rPr lang="ja-JP" altLang="en-US" dirty="0"/>
              <a:t>予測器</a:t>
            </a:r>
            <a:r>
              <a:rPr kumimoji="1" lang="en-US" altLang="ja-JP" dirty="0"/>
              <a:t> </a:t>
            </a:r>
            <a:r>
              <a:rPr kumimoji="1" lang="ja-JP" altLang="en-US" dirty="0"/>
              <a:t>と パーセプトロン予測器</a:t>
            </a:r>
          </a:p>
        </p:txBody>
      </p:sp>
      <p:sp>
        <p:nvSpPr>
          <p:cNvPr id="3" name="テキスト プレースホルダー 2"/>
          <p:cNvSpPr>
            <a:spLocks noGrp="1"/>
          </p:cNvSpPr>
          <p:nvPr>
            <p:ph type="body" sz="quarter" idx="10"/>
          </p:nvPr>
        </p:nvSpPr>
        <p:spPr/>
        <p:txBody>
          <a:bodyPr/>
          <a:lstStyle/>
          <a:p>
            <a:r>
              <a:rPr kumimoji="1" lang="ja-JP" altLang="en-US" dirty="0"/>
              <a:t>それぞれ，今一番予測精度が高いと思われている</a:t>
            </a:r>
            <a:endParaRPr kumimoji="1" lang="en-US" altLang="ja-JP" dirty="0"/>
          </a:p>
          <a:p>
            <a:pPr lvl="1"/>
            <a:r>
              <a:rPr kumimoji="1" lang="ja-JP" altLang="en-US" dirty="0"/>
              <a:t>インテル，</a:t>
            </a:r>
            <a:r>
              <a:rPr kumimoji="1" lang="en-US" altLang="ja-JP" dirty="0"/>
              <a:t>AMD </a:t>
            </a:r>
            <a:r>
              <a:rPr kumimoji="1" lang="ja-JP" altLang="en-US" dirty="0"/>
              <a:t>の </a:t>
            </a:r>
            <a:r>
              <a:rPr kumimoji="1" lang="en-US" altLang="ja-JP" dirty="0"/>
              <a:t>CPU </a:t>
            </a:r>
            <a:r>
              <a:rPr kumimoji="1" lang="ja-JP" altLang="en-US" dirty="0"/>
              <a:t>で採用</a:t>
            </a:r>
            <a:endParaRPr kumimoji="1" lang="en-US" altLang="ja-JP" dirty="0"/>
          </a:p>
          <a:p>
            <a:r>
              <a:rPr kumimoji="1" lang="en-US" altLang="ja-JP" dirty="0"/>
              <a:t>TAGE </a:t>
            </a:r>
            <a:r>
              <a:rPr kumimoji="1" lang="ja-JP" altLang="en-US" dirty="0"/>
              <a:t>の方が，基本的には良い精度を示す</a:t>
            </a:r>
            <a:endParaRPr kumimoji="1" lang="en-US" altLang="ja-JP" dirty="0"/>
          </a:p>
          <a:p>
            <a:pPr lvl="1"/>
            <a:r>
              <a:rPr kumimoji="1" lang="ja-JP" altLang="en-US" dirty="0"/>
              <a:t>しかし，かなりのチューニングがいる</a:t>
            </a:r>
            <a:endParaRPr kumimoji="1" lang="en-US" altLang="ja-JP" dirty="0"/>
          </a:p>
          <a:p>
            <a:pPr lvl="2"/>
            <a:r>
              <a:rPr kumimoji="1" lang="ja-JP" altLang="en-US" dirty="0"/>
              <a:t>特に各テーブルのサイズのバランスが難しい</a:t>
            </a:r>
            <a:endParaRPr kumimoji="1" lang="en-US" altLang="ja-JP" dirty="0"/>
          </a:p>
          <a:p>
            <a:pPr lvl="1"/>
            <a:r>
              <a:rPr lang="ja-JP" altLang="en-US" dirty="0"/>
              <a:t>ちょうどテーブルに履歴長が収まらず，はずみでガクッと精度が</a:t>
            </a:r>
            <a:br>
              <a:rPr lang="en-US" altLang="ja-JP" dirty="0"/>
            </a:br>
            <a:r>
              <a:rPr lang="ja-JP" altLang="en-US" dirty="0"/>
              <a:t>落ちたりする</a:t>
            </a:r>
            <a:endParaRPr lang="en-US" altLang="ja-JP" dirty="0"/>
          </a:p>
          <a:p>
            <a:r>
              <a:rPr kumimoji="1" lang="ja-JP" altLang="en-US" dirty="0"/>
              <a:t>パーセプトロン予測器は，結構適当でも大丈夫だし安定している</a:t>
            </a:r>
            <a:endParaRPr kumimoji="1" lang="en-US" altLang="ja-JP" dirty="0"/>
          </a:p>
          <a:p>
            <a:pPr lvl="1"/>
            <a:r>
              <a:rPr kumimoji="1" lang="ja-JP" altLang="en-US" dirty="0"/>
              <a:t>企業の人的には，そこがありがたいらしい</a:t>
            </a:r>
          </a:p>
        </p:txBody>
      </p:sp>
    </p:spTree>
    <p:extLst>
      <p:ext uri="{BB962C8B-B14F-4D97-AF65-F5344CB8AC3E}">
        <p14:creationId xmlns:p14="http://schemas.microsoft.com/office/powerpoint/2010/main" val="2290901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最近の分岐予測器の研究</a:t>
            </a:r>
          </a:p>
        </p:txBody>
      </p:sp>
      <p:sp>
        <p:nvSpPr>
          <p:cNvPr id="3" name="テキスト プレースホルダー 2"/>
          <p:cNvSpPr>
            <a:spLocks noGrp="1"/>
          </p:cNvSpPr>
          <p:nvPr>
            <p:ph type="body" sz="quarter" idx="10"/>
          </p:nvPr>
        </p:nvSpPr>
        <p:spPr>
          <a:xfrm>
            <a:off x="611956" y="1088974"/>
            <a:ext cx="8370093" cy="5219751"/>
          </a:xfrm>
        </p:spPr>
        <p:txBody>
          <a:bodyPr/>
          <a:lstStyle/>
          <a:p>
            <a:r>
              <a:rPr lang="en-US" altLang="ja-JP" sz="2000" dirty="0"/>
              <a:t>TAGE </a:t>
            </a:r>
            <a:r>
              <a:rPr lang="ja-JP" altLang="en-US" sz="2000" dirty="0"/>
              <a:t>をベースに，補助予測器（ループ専用とか）を</a:t>
            </a:r>
            <a:br>
              <a:rPr lang="en-US" altLang="ja-JP" sz="2000" dirty="0"/>
            </a:br>
            <a:r>
              <a:rPr lang="ja-JP" altLang="en-US" sz="2000" dirty="0"/>
              <a:t>つけたものが多い</a:t>
            </a:r>
            <a:endParaRPr lang="en-US" altLang="ja-JP" sz="2000" dirty="0"/>
          </a:p>
          <a:p>
            <a:pPr lvl="1"/>
            <a:r>
              <a:rPr lang="en-US" altLang="ja-JP" sz="2000" dirty="0"/>
              <a:t>L-TAGE [Seznec07]</a:t>
            </a:r>
          </a:p>
          <a:p>
            <a:pPr lvl="1"/>
            <a:r>
              <a:rPr lang="en-US" altLang="ja-JP" sz="2000" dirty="0"/>
              <a:t>ISL-TAGE [Seznec11]</a:t>
            </a:r>
          </a:p>
          <a:p>
            <a:pPr lvl="1"/>
            <a:r>
              <a:rPr lang="en-US" altLang="ja-JP" sz="2000" dirty="0"/>
              <a:t>Wormhole [Albericio14] </a:t>
            </a:r>
          </a:p>
          <a:p>
            <a:r>
              <a:rPr lang="en-US" altLang="ja-JP" sz="2000" dirty="0"/>
              <a:t>Wormhole </a:t>
            </a:r>
            <a:r>
              <a:rPr lang="ja-JP" altLang="en-US" sz="2000" dirty="0"/>
              <a:t>の性能：</a:t>
            </a:r>
            <a:endParaRPr lang="en-US" altLang="ja-JP" sz="2000" dirty="0"/>
          </a:p>
          <a:p>
            <a:pPr lvl="1"/>
            <a:r>
              <a:rPr lang="ja-JP" altLang="en-US" sz="2000" dirty="0"/>
              <a:t>平均</a:t>
            </a:r>
            <a:r>
              <a:rPr lang="en-US" altLang="ja-JP" sz="2000" dirty="0"/>
              <a:t>1000</a:t>
            </a:r>
            <a:r>
              <a:rPr lang="ja-JP" altLang="en-US" sz="2000" dirty="0"/>
              <a:t>命令に</a:t>
            </a:r>
            <a:r>
              <a:rPr lang="en-US" altLang="ja-JP" sz="2000" dirty="0"/>
              <a:t>1</a:t>
            </a:r>
            <a:r>
              <a:rPr lang="ja-JP" altLang="en-US" sz="2000" dirty="0"/>
              <a:t>回，多いと</a:t>
            </a:r>
            <a:r>
              <a:rPr lang="en-US" altLang="ja-JP" sz="2000" dirty="0"/>
              <a:t>4</a:t>
            </a:r>
            <a:r>
              <a:rPr lang="ja-JP" altLang="en-US" sz="2000" dirty="0"/>
              <a:t>回ぐらい予測ミス</a:t>
            </a:r>
            <a:endParaRPr lang="en-US" altLang="ja-JP" sz="2000" dirty="0"/>
          </a:p>
          <a:p>
            <a:pPr lvl="1"/>
            <a:r>
              <a:rPr lang="ja-JP" altLang="en-US" sz="2000" dirty="0"/>
              <a:t>依然として性能に大きな影響</a:t>
            </a:r>
            <a:endParaRPr kumimoji="1" lang="en-US" altLang="ja-JP" sz="2000" dirty="0"/>
          </a:p>
          <a:p>
            <a:pPr lvl="2"/>
            <a:r>
              <a:rPr kumimoji="1" lang="en-US" altLang="ja-JP" sz="2000" dirty="0"/>
              <a:t>1</a:t>
            </a:r>
            <a:r>
              <a:rPr kumimoji="1" lang="ja-JP" altLang="en-US" sz="2000" dirty="0"/>
              <a:t>回ミスると数十から</a:t>
            </a:r>
            <a:r>
              <a:rPr kumimoji="1" lang="en-US" altLang="ja-JP" sz="2000" dirty="0"/>
              <a:t>100</a:t>
            </a:r>
            <a:r>
              <a:rPr kumimoji="1" lang="ja-JP" altLang="en-US" sz="2000" dirty="0"/>
              <a:t>命令ぐらいのペナルティ</a:t>
            </a:r>
            <a:endParaRPr kumimoji="1" lang="en-US" altLang="ja-JP" sz="2000" dirty="0"/>
          </a:p>
          <a:p>
            <a:r>
              <a:rPr lang="ja-JP" altLang="en-US" sz="2000" dirty="0"/>
              <a:t>近年でもさらに発展を続けている</a:t>
            </a:r>
            <a:endParaRPr lang="en-US" altLang="ja-JP" sz="2000" dirty="0"/>
          </a:p>
        </p:txBody>
      </p:sp>
    </p:spTree>
    <p:extLst>
      <p:ext uri="{BB962C8B-B14F-4D97-AF65-F5344CB8AC3E}">
        <p14:creationId xmlns:p14="http://schemas.microsoft.com/office/powerpoint/2010/main" val="2907834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546AF-A20E-4CD2-9401-49203986330E}"/>
              </a:ext>
            </a:extLst>
          </p:cNvPr>
          <p:cNvSpPr>
            <a:spLocks noGrp="1"/>
          </p:cNvSpPr>
          <p:nvPr>
            <p:ph type="title"/>
          </p:nvPr>
        </p:nvSpPr>
        <p:spPr/>
        <p:txBody>
          <a:bodyPr/>
          <a:lstStyle/>
          <a:p>
            <a:r>
              <a:rPr kumimoji="1" lang="ja-JP" altLang="en-US" dirty="0"/>
              <a:t>感想や質問</a:t>
            </a:r>
          </a:p>
        </p:txBody>
      </p:sp>
      <p:sp>
        <p:nvSpPr>
          <p:cNvPr id="3" name="テキスト プレースホルダー 2">
            <a:extLst>
              <a:ext uri="{FF2B5EF4-FFF2-40B4-BE49-F238E27FC236}">
                <a16:creationId xmlns:a16="http://schemas.microsoft.com/office/drawing/2014/main" id="{FA3A86F8-4CF1-4F5D-BF89-13BE895399E0}"/>
              </a:ext>
            </a:extLst>
          </p:cNvPr>
          <p:cNvSpPr>
            <a:spLocks noGrp="1"/>
          </p:cNvSpPr>
          <p:nvPr>
            <p:ph type="body" sz="quarter" idx="10"/>
          </p:nvPr>
        </p:nvSpPr>
        <p:spPr/>
        <p:txBody>
          <a:bodyPr/>
          <a:lstStyle/>
          <a:p>
            <a:r>
              <a:rPr lang="en-US" altLang="ja-JP" dirty="0"/>
              <a:t>AMD Jaguar</a:t>
            </a:r>
            <a:r>
              <a:rPr lang="ja-JP" altLang="en-US" dirty="0"/>
              <a:t>のパイプライン構造（矢印とか）がよく分からなかったので、教えていただけるとありがたいです。</a:t>
            </a:r>
          </a:p>
          <a:p>
            <a:endParaRPr kumimoji="1" lang="ja-JP" altLang="en-US" dirty="0"/>
          </a:p>
        </p:txBody>
      </p:sp>
    </p:spTree>
    <p:extLst>
      <p:ext uri="{BB962C8B-B14F-4D97-AF65-F5344CB8AC3E}">
        <p14:creationId xmlns:p14="http://schemas.microsoft.com/office/powerpoint/2010/main" val="149192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方向分岐予測器のまとめ</a:t>
            </a:r>
          </a:p>
        </p:txBody>
      </p:sp>
      <p:sp>
        <p:nvSpPr>
          <p:cNvPr id="3" name="テキスト プレースホルダー 2"/>
          <p:cNvSpPr>
            <a:spLocks noGrp="1"/>
          </p:cNvSpPr>
          <p:nvPr>
            <p:ph type="body" sz="quarter" idx="10"/>
          </p:nvPr>
        </p:nvSpPr>
        <p:spPr/>
        <p:txBody>
          <a:bodyPr/>
          <a:lstStyle/>
          <a:p>
            <a:r>
              <a:rPr kumimoji="1" lang="ja-JP" altLang="en-US" dirty="0"/>
              <a:t>分岐予測器</a:t>
            </a:r>
            <a:endParaRPr kumimoji="1" lang="en-US" altLang="ja-JP" dirty="0"/>
          </a:p>
          <a:p>
            <a:pPr lvl="1"/>
            <a:r>
              <a:rPr kumimoji="1" lang="ja-JP" altLang="en-US" dirty="0"/>
              <a:t>静的予測</a:t>
            </a:r>
            <a:endParaRPr kumimoji="1" lang="en-US" altLang="ja-JP" dirty="0"/>
          </a:p>
          <a:p>
            <a:pPr lvl="1"/>
            <a:r>
              <a:rPr kumimoji="1" lang="ja-JP" altLang="en-US" dirty="0"/>
              <a:t>動的予測</a:t>
            </a:r>
            <a:endParaRPr kumimoji="1" lang="en-US" altLang="ja-JP" dirty="0"/>
          </a:p>
          <a:p>
            <a:r>
              <a:rPr kumimoji="1" lang="ja-JP" altLang="en-US" dirty="0"/>
              <a:t>原始的なものから，最近の </a:t>
            </a:r>
            <a:r>
              <a:rPr kumimoji="1" lang="en-US" altLang="ja-JP" dirty="0"/>
              <a:t>CPU </a:t>
            </a:r>
            <a:r>
              <a:rPr kumimoji="1" lang="ja-JP" altLang="en-US" dirty="0"/>
              <a:t>で使われているものまで紹介</a:t>
            </a:r>
          </a:p>
        </p:txBody>
      </p:sp>
    </p:spTree>
    <p:extLst>
      <p:ext uri="{BB962C8B-B14F-4D97-AF65-F5344CB8AC3E}">
        <p14:creationId xmlns:p14="http://schemas.microsoft.com/office/powerpoint/2010/main" val="42024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err="1"/>
              <a:t>tage</a:t>
            </a:r>
            <a:endParaRPr lang="en-US" altLang="ja-JP" dirty="0"/>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58562</TotalTime>
  <Words>6257</Words>
  <Application>Microsoft Office PowerPoint</Application>
  <PresentationFormat>画面に合わせる (4:3)</PresentationFormat>
  <Paragraphs>1116</Paragraphs>
  <Slides>91</Slides>
  <Notes>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91</vt:i4>
      </vt:variant>
    </vt:vector>
  </HeadingPairs>
  <TitlesOfParts>
    <vt:vector size="105" baseType="lpstr">
      <vt:lpstr>HG丸ｺﾞｼｯｸM-PRO</vt:lpstr>
      <vt:lpstr>MeiryoKe_PGothic</vt:lpstr>
      <vt:lpstr>ＭＳ Ｐゴシック</vt:lpstr>
      <vt:lpstr>メイリオ</vt:lpstr>
      <vt:lpstr>Arial Narrow</vt:lpstr>
      <vt:lpstr>Calibri</vt:lpstr>
      <vt:lpstr>Cambria Math</vt:lpstr>
      <vt:lpstr>Consolas</vt:lpstr>
      <vt:lpstr>Courier New</vt:lpstr>
      <vt:lpstr>Segoe UI</vt:lpstr>
      <vt:lpstr>Times New Roman</vt:lpstr>
      <vt:lpstr>Verdana</vt:lpstr>
      <vt:lpstr>Wingdings</vt:lpstr>
      <vt:lpstr>cerulean</vt:lpstr>
      <vt:lpstr>先進計算機構正論 06</vt:lpstr>
      <vt:lpstr>感想や質問</vt:lpstr>
      <vt:lpstr>感想や質問</vt:lpstr>
      <vt:lpstr>感想や質問</vt:lpstr>
      <vt:lpstr>感想や質問</vt:lpstr>
      <vt:lpstr>感想や質問</vt:lpstr>
      <vt:lpstr>感想や質問</vt:lpstr>
      <vt:lpstr>演算器をパイプライン化した場合の問題</vt:lpstr>
      <vt:lpstr>感想や質問</vt:lpstr>
      <vt:lpstr>AMD JAGUAR "JAGUAR” AMD’s Next Generation Low Power x86 Core より</vt:lpstr>
      <vt:lpstr>感想や質問</vt:lpstr>
      <vt:lpstr>感想や質問</vt:lpstr>
      <vt:lpstr>前回のおさらい</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分岐方向予測</vt:lpstr>
      <vt:lpstr>分岐方向予測</vt:lpstr>
      <vt:lpstr>分岐予測の補足</vt:lpstr>
      <vt:lpstr>分岐予測器の全体構造</vt:lpstr>
      <vt:lpstr>分岐予測器の全体構造</vt:lpstr>
      <vt:lpstr>分岐予測器の動作（１） BTB による分岐ターゲットと分岐かどうかの予測</vt:lpstr>
      <vt:lpstr>分岐予測器の動作（２） 方向予測器による分岐方向の予測</vt:lpstr>
      <vt:lpstr>分岐予測器の動作（３） 次の PC の予測</vt:lpstr>
      <vt:lpstr>分岐予測の続き</vt:lpstr>
      <vt:lpstr>パイプラインとしての動作（１） 予測結果の PC や方向をパイプラインに流す</vt:lpstr>
      <vt:lpstr>パイプラインとしての動作（２） 予測ミス判明時に予測器や PC を学習</vt:lpstr>
      <vt:lpstr>今日の内容</vt:lpstr>
      <vt:lpstr>動的分岐予測</vt:lpstr>
      <vt:lpstr>1ビット・カウンタ予測器</vt:lpstr>
      <vt:lpstr>１ビットの飽和型カウンタの状態遷移図ウンタ</vt:lpstr>
      <vt:lpstr>1ビット・カウンタ予測器の意味</vt:lpstr>
      <vt:lpstr>1ビット・カウンタ予測器の利点</vt:lpstr>
      <vt:lpstr>エントリの競合</vt:lpstr>
      <vt:lpstr>分岐方向予測</vt:lpstr>
      <vt:lpstr>1ビット・カウンタ予測器の問題点：無駄な遷移</vt:lpstr>
      <vt:lpstr>２ビット・カウンタ予測器</vt:lpstr>
      <vt:lpstr>２ビットの飽和型カウンタの状態遷移図ウンタ</vt:lpstr>
      <vt:lpstr>２ビット・カウンタ予測器の動作</vt:lpstr>
      <vt:lpstr>予測精度とカウンタの幅</vt:lpstr>
      <vt:lpstr>分岐方向予測</vt:lpstr>
      <vt:lpstr>n ビット・カウンタ予測器の問題</vt:lpstr>
      <vt:lpstr>「履歴（history）」を用いた予測器</vt:lpstr>
      <vt:lpstr>履歴とエントリの対応</vt:lpstr>
      <vt:lpstr>PHT アクセス時のインデクスの生成は， 履歴と PC  を混ぜる</vt:lpstr>
      <vt:lpstr>履歴を用いた予測器</vt:lpstr>
      <vt:lpstr>ローカル履歴予測器</vt:lpstr>
      <vt:lpstr>ローカル履歴表</vt:lpstr>
      <vt:lpstr>ローカル履歴予測器の動作例（１）</vt:lpstr>
      <vt:lpstr>ローカル履歴予測器の動作例（２）</vt:lpstr>
      <vt:lpstr>ローカル履歴予測器の動作例（３）</vt:lpstr>
      <vt:lpstr>ローカル履歴予測器の動作例（３）</vt:lpstr>
      <vt:lpstr>ローカル履歴予測器のメリット</vt:lpstr>
      <vt:lpstr>履歴を用いた予測器</vt:lpstr>
      <vt:lpstr>グローバル履歴予測器のモチベーション</vt:lpstr>
      <vt:lpstr>グローバル履歴予測器のイメージ</vt:lpstr>
      <vt:lpstr>ローカル履歴予測器とグローバル履歴予測器</vt:lpstr>
      <vt:lpstr>ローカル履歴予測器とグローバル履歴予測器</vt:lpstr>
      <vt:lpstr>グローバル履歴予測器</vt:lpstr>
      <vt:lpstr>グローバル予測器の利点</vt:lpstr>
      <vt:lpstr>履歴長と予測精度</vt:lpstr>
      <vt:lpstr>g-share 予測器</vt:lpstr>
      <vt:lpstr>g-share 予測器</vt:lpstr>
      <vt:lpstr>なぜ XOR 演算なのか？</vt:lpstr>
      <vt:lpstr>分岐方向予測</vt:lpstr>
      <vt:lpstr>より高度な予測器</vt:lpstr>
      <vt:lpstr>予測器の精度</vt:lpstr>
      <vt:lpstr>ローカル・グローバル・ハイブリッド予測器</vt:lpstr>
      <vt:lpstr>ローカル・グローバル・ハイブリッド予測器</vt:lpstr>
      <vt:lpstr>ローカル・グローバル・ハイブリッド予測器</vt:lpstr>
      <vt:lpstr>パーセプトロン予測器</vt:lpstr>
      <vt:lpstr>パーセプトロン</vt:lpstr>
      <vt:lpstr>「010 なら 1 」を学習させた場合</vt:lpstr>
      <vt:lpstr>パーセプトロン予測器</vt:lpstr>
      <vt:lpstr>最初に提案されたもの</vt:lpstr>
      <vt:lpstr>Piece wise perceptron</vt:lpstr>
      <vt:lpstr>Hash perceptron（概要）</vt:lpstr>
      <vt:lpstr>TAGE 予測器</vt:lpstr>
      <vt:lpstr>TAGE 予測器 図は A. Seznec and P. Michaud. A case for (partially)-tagged  geometric history length predictors より</vt:lpstr>
      <vt:lpstr>TAGE 予測器 図は A. Seznec and P. Michaud. A case for (partially)-tagged  geometric history length predictors より</vt:lpstr>
      <vt:lpstr>TAGE 予測器のメリット（１）</vt:lpstr>
      <vt:lpstr>TAGE 予測器のメリット（２）</vt:lpstr>
      <vt:lpstr>TAGE 予測器 と パーセプトロン予測器</vt:lpstr>
      <vt:lpstr>最近の分岐予測器の研究</vt:lpstr>
      <vt:lpstr>方向分岐予測器のまとめ</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13167</cp:revision>
  <cp:lastPrinted>2014-12-10T13:40:48Z</cp:lastPrinted>
  <dcterms:created xsi:type="dcterms:W3CDTF">2014-11-17T10:53:59Z</dcterms:created>
  <dcterms:modified xsi:type="dcterms:W3CDTF">2020-06-08T07:57:07Z</dcterms:modified>
</cp:coreProperties>
</file>