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84"/>
  </p:notesMasterIdLst>
  <p:sldIdLst>
    <p:sldId id="440" r:id="rId2"/>
    <p:sldId id="584" r:id="rId3"/>
    <p:sldId id="585" r:id="rId4"/>
    <p:sldId id="587" r:id="rId5"/>
    <p:sldId id="586" r:id="rId6"/>
    <p:sldId id="588" r:id="rId7"/>
    <p:sldId id="589" r:id="rId8"/>
    <p:sldId id="612" r:id="rId9"/>
    <p:sldId id="590" r:id="rId10"/>
    <p:sldId id="592" r:id="rId11"/>
    <p:sldId id="591" r:id="rId12"/>
    <p:sldId id="594" r:id="rId13"/>
    <p:sldId id="457" r:id="rId14"/>
    <p:sldId id="593" r:id="rId15"/>
    <p:sldId id="595" r:id="rId16"/>
    <p:sldId id="596" r:id="rId17"/>
    <p:sldId id="515" r:id="rId18"/>
    <p:sldId id="518" r:id="rId19"/>
    <p:sldId id="513" r:id="rId20"/>
    <p:sldId id="517" r:id="rId21"/>
    <p:sldId id="519" r:id="rId22"/>
    <p:sldId id="524" r:id="rId23"/>
    <p:sldId id="521" r:id="rId24"/>
    <p:sldId id="529" r:id="rId25"/>
    <p:sldId id="487" r:id="rId26"/>
    <p:sldId id="573" r:id="rId27"/>
    <p:sldId id="526" r:id="rId28"/>
    <p:sldId id="574" r:id="rId29"/>
    <p:sldId id="575" r:id="rId30"/>
    <p:sldId id="576" r:id="rId31"/>
    <p:sldId id="577" r:id="rId32"/>
    <p:sldId id="523" r:id="rId33"/>
    <p:sldId id="522" r:id="rId34"/>
    <p:sldId id="527" r:id="rId35"/>
    <p:sldId id="528" r:id="rId36"/>
    <p:sldId id="530" r:id="rId37"/>
    <p:sldId id="532" r:id="rId38"/>
    <p:sldId id="533" r:id="rId39"/>
    <p:sldId id="531" r:id="rId40"/>
    <p:sldId id="578" r:id="rId41"/>
    <p:sldId id="534" r:id="rId42"/>
    <p:sldId id="579" r:id="rId43"/>
    <p:sldId id="525" r:id="rId44"/>
    <p:sldId id="535" r:id="rId45"/>
    <p:sldId id="536" r:id="rId46"/>
    <p:sldId id="537" r:id="rId47"/>
    <p:sldId id="538" r:id="rId48"/>
    <p:sldId id="539" r:id="rId49"/>
    <p:sldId id="541" r:id="rId50"/>
    <p:sldId id="543" r:id="rId51"/>
    <p:sldId id="542" r:id="rId52"/>
    <p:sldId id="544" r:id="rId53"/>
    <p:sldId id="540" r:id="rId54"/>
    <p:sldId id="580" r:id="rId55"/>
    <p:sldId id="545" r:id="rId56"/>
    <p:sldId id="546" r:id="rId57"/>
    <p:sldId id="547" r:id="rId58"/>
    <p:sldId id="548" r:id="rId59"/>
    <p:sldId id="549" r:id="rId60"/>
    <p:sldId id="550" r:id="rId61"/>
    <p:sldId id="552" r:id="rId62"/>
    <p:sldId id="553" r:id="rId63"/>
    <p:sldId id="551" r:id="rId64"/>
    <p:sldId id="581" r:id="rId65"/>
    <p:sldId id="556" r:id="rId66"/>
    <p:sldId id="555" r:id="rId67"/>
    <p:sldId id="557" r:id="rId68"/>
    <p:sldId id="558" r:id="rId69"/>
    <p:sldId id="559" r:id="rId70"/>
    <p:sldId id="560" r:id="rId71"/>
    <p:sldId id="561" r:id="rId72"/>
    <p:sldId id="563" r:id="rId73"/>
    <p:sldId id="562" r:id="rId74"/>
    <p:sldId id="570" r:id="rId75"/>
    <p:sldId id="564" r:id="rId76"/>
    <p:sldId id="569" r:id="rId77"/>
    <p:sldId id="567" r:id="rId78"/>
    <p:sldId id="568" r:id="rId79"/>
    <p:sldId id="566" r:id="rId80"/>
    <p:sldId id="565" r:id="rId81"/>
    <p:sldId id="583" r:id="rId82"/>
    <p:sldId id="582" r:id="rId8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94" d="100"/>
          <a:sy n="94" d="100"/>
        </p:scale>
        <p:origin x="1011" y="55"/>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2020/6/29</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5F7E7B6-97A1-4C8F-A8C0-76121E6C1AAA}" type="slidenum">
              <a:rPr kumimoji="1" lang="ja-JP" altLang="en-US" smtClean="0"/>
              <a:t>13</a:t>
            </a:fld>
            <a:endParaRPr kumimoji="1" lang="ja-JP" altLang="en-US"/>
          </a:p>
        </p:txBody>
      </p:sp>
    </p:spTree>
    <p:extLst>
      <p:ext uri="{BB962C8B-B14F-4D97-AF65-F5344CB8AC3E}">
        <p14:creationId xmlns:p14="http://schemas.microsoft.com/office/powerpoint/2010/main" val="415491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1090058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 id="2147483678" r:id="rId11"/>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08</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1F10D-188F-42F9-85A2-273D8CC92560}"/>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82860CDF-1252-405C-89DC-51510C9A623D}"/>
              </a:ext>
            </a:extLst>
          </p:cNvPr>
          <p:cNvSpPr>
            <a:spLocks noGrp="1"/>
          </p:cNvSpPr>
          <p:nvPr>
            <p:ph type="body" sz="quarter" idx="10"/>
          </p:nvPr>
        </p:nvSpPr>
        <p:spPr/>
        <p:txBody>
          <a:bodyPr/>
          <a:lstStyle/>
          <a:p>
            <a:r>
              <a:rPr lang="en-US" altLang="ja-JP" dirty="0"/>
              <a:t>Row Hammer</a:t>
            </a:r>
            <a:r>
              <a:rPr lang="ja-JP" altLang="en-US" dirty="0"/>
              <a:t>で、何かキャッシュを回避して特定の行を過剰に集中してアクセスするとありましたが、どうやってキャッシュに乗らないようにしてアクセスさせるのでしょうか？</a:t>
            </a:r>
          </a:p>
        </p:txBody>
      </p:sp>
    </p:spTree>
    <p:extLst>
      <p:ext uri="{BB962C8B-B14F-4D97-AF65-F5344CB8AC3E}">
        <p14:creationId xmlns:p14="http://schemas.microsoft.com/office/powerpoint/2010/main" val="3526098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1F10D-188F-42F9-85A2-273D8CC92560}"/>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82860CDF-1252-405C-89DC-51510C9A623D}"/>
              </a:ext>
            </a:extLst>
          </p:cNvPr>
          <p:cNvSpPr>
            <a:spLocks noGrp="1"/>
          </p:cNvSpPr>
          <p:nvPr>
            <p:ph type="body" sz="quarter" idx="10"/>
          </p:nvPr>
        </p:nvSpPr>
        <p:spPr/>
        <p:txBody>
          <a:bodyPr/>
          <a:lstStyle/>
          <a:p>
            <a:r>
              <a:rPr lang="ja-JP" altLang="en-US" dirty="0"/>
              <a:t>ジム・ケラーが</a:t>
            </a:r>
            <a:r>
              <a:rPr lang="en-US" altLang="ja-JP" dirty="0"/>
              <a:t>Intel</a:t>
            </a:r>
            <a:r>
              <a:rPr lang="ja-JP" altLang="en-US" dirty="0"/>
              <a:t>を退職するというニュースを見ました。彼は何者なんですか</a:t>
            </a:r>
          </a:p>
          <a:p>
            <a:r>
              <a:rPr lang="ja-JP" altLang="en-US" dirty="0"/>
              <a:t>私の知ってるおやつの人かな、と一瞬疑ったものの、知ってるおやつの人で安心しました。</a:t>
            </a:r>
            <a:endParaRPr lang="en-US" altLang="ja-JP" dirty="0"/>
          </a:p>
          <a:p>
            <a:r>
              <a:rPr lang="ja-JP" altLang="en-US" dirty="0"/>
              <a:t>授業でおやつの人が出てくるとは思いませんでした。自分はゲームのタイムアタック動画をよくみるのですが、最近はプレイヤーキャラに特定の動作をさせることで内部のメモリを直接書き換えてエンディング呼び出し命令を直接実行する、みたいな荒技をする人もいます。こういうのは専門家の人から見ても面白かったりするのでしょうか。</a:t>
            </a:r>
          </a:p>
        </p:txBody>
      </p:sp>
    </p:spTree>
    <p:extLst>
      <p:ext uri="{BB962C8B-B14F-4D97-AF65-F5344CB8AC3E}">
        <p14:creationId xmlns:p14="http://schemas.microsoft.com/office/powerpoint/2010/main" val="41130239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1F10D-188F-42F9-85A2-273D8CC92560}"/>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82860CDF-1252-405C-89DC-51510C9A623D}"/>
              </a:ext>
            </a:extLst>
          </p:cNvPr>
          <p:cNvSpPr>
            <a:spLocks noGrp="1"/>
          </p:cNvSpPr>
          <p:nvPr>
            <p:ph type="body" sz="quarter" idx="10"/>
          </p:nvPr>
        </p:nvSpPr>
        <p:spPr/>
        <p:txBody>
          <a:bodyPr/>
          <a:lstStyle/>
          <a:p>
            <a:r>
              <a:rPr lang="ja-JP" altLang="en-US" dirty="0"/>
              <a:t>基本的かもしれないが、回路中の「配線」というのは具体的にどういう線を使っているのかが気になった。やっぱ金なんだろうか？伸びるし。</a:t>
            </a:r>
          </a:p>
          <a:p>
            <a:r>
              <a:rPr lang="ja-JP" altLang="en-US" dirty="0"/>
              <a:t>配線が面積的に支配的になるという表現があったけど線が太いとかではなくて線間の距離がないと色々まずいということでよいのだろうか。</a:t>
            </a:r>
          </a:p>
          <a:p>
            <a:r>
              <a:rPr lang="ja-JP" altLang="en-US" dirty="0"/>
              <a:t>あとそもそも回路内に線の交差がないか気になってしまった。交差なしで二次元的にめっちゃ頑張って作るのだろうか</a:t>
            </a:r>
            <a:r>
              <a:rPr lang="en-US" altLang="ja-JP" dirty="0"/>
              <a:t>……</a:t>
            </a:r>
            <a:r>
              <a:rPr lang="ja-JP" altLang="en-US" dirty="0"/>
              <a:t>？</a:t>
            </a:r>
            <a:r>
              <a:rPr lang="en-US" altLang="ja-JP" dirty="0"/>
              <a:t>"</a:t>
            </a:r>
          </a:p>
        </p:txBody>
      </p:sp>
    </p:spTree>
    <p:extLst>
      <p:ext uri="{BB962C8B-B14F-4D97-AF65-F5344CB8AC3E}">
        <p14:creationId xmlns:p14="http://schemas.microsoft.com/office/powerpoint/2010/main" val="751699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正方形/長方形 128"/>
          <p:cNvSpPr/>
          <p:nvPr/>
        </p:nvSpPr>
        <p:spPr>
          <a:xfrm rot="5400000">
            <a:off x="6012709" y="1628991"/>
            <a:ext cx="180024" cy="540072"/>
          </a:xfrm>
          <a:prstGeom prst="rect">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5" name="直線コネクタ 164"/>
          <p:cNvCxnSpPr/>
          <p:nvPr/>
        </p:nvCxnSpPr>
        <p:spPr>
          <a:xfrm flipH="1">
            <a:off x="6012709" y="1719003"/>
            <a:ext cx="1080144" cy="0"/>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a:off x="6012709" y="1719003"/>
            <a:ext cx="90012" cy="90012"/>
          </a:xfrm>
          <a:prstGeom prst="line">
            <a:avLst/>
          </a:prstGeom>
          <a:ln w="38100" cap="rnd">
            <a:solidFill>
              <a:srgbClr val="00B05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H="1">
            <a:off x="5292613" y="1719003"/>
            <a:ext cx="720096" cy="0"/>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1" name="正方形/長方形 110"/>
          <p:cNvSpPr/>
          <p:nvPr/>
        </p:nvSpPr>
        <p:spPr>
          <a:xfrm rot="16200000" flipV="1">
            <a:off x="4392493" y="4149327"/>
            <a:ext cx="3420456" cy="540072"/>
          </a:xfrm>
          <a:prstGeom prst="rect">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rot="16200000" flipV="1">
            <a:off x="5472637" y="3249207"/>
            <a:ext cx="3420456" cy="540072"/>
          </a:xfrm>
          <a:prstGeom prst="rect">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直線コネクタ 61"/>
          <p:cNvCxnSpPr/>
          <p:nvPr/>
        </p:nvCxnSpPr>
        <p:spPr>
          <a:xfrm flipH="1">
            <a:off x="5652661" y="4689399"/>
            <a:ext cx="2430324" cy="0"/>
          </a:xfrm>
          <a:prstGeom prst="line">
            <a:avLst/>
          </a:prstGeom>
          <a:ln w="38100" cap="rnd">
            <a:solidFill>
              <a:srgbClr val="FFFF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6102721" y="2349087"/>
            <a:ext cx="1530204" cy="0"/>
          </a:xfrm>
          <a:prstGeom prst="line">
            <a:avLst/>
          </a:prstGeom>
          <a:ln w="38100" cap="rnd">
            <a:solidFill>
              <a:srgbClr val="FFFF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6012709" y="2259075"/>
            <a:ext cx="0" cy="540072"/>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7" name="正方形/長方形 136"/>
          <p:cNvSpPr/>
          <p:nvPr/>
        </p:nvSpPr>
        <p:spPr>
          <a:xfrm>
            <a:off x="6102721" y="6309615"/>
            <a:ext cx="180024"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V</a:t>
            </a:r>
            <a:r>
              <a:rPr kumimoji="1" lang="en-US" altLang="ja-JP" sz="1200" baseline="-25000" dirty="0">
                <a:solidFill>
                  <a:schemeClr val="tx1"/>
                </a:solidFill>
              </a:rPr>
              <a:t>SS</a:t>
            </a:r>
            <a:endParaRPr kumimoji="1" lang="ja-JP" altLang="en-US" baseline="-25000" dirty="0">
              <a:solidFill>
                <a:schemeClr val="tx1"/>
              </a:solidFill>
            </a:endParaRPr>
          </a:p>
        </p:txBody>
      </p:sp>
      <p:sp>
        <p:nvSpPr>
          <p:cNvPr id="138" name="正方形/長方形 137"/>
          <p:cNvSpPr/>
          <p:nvPr/>
        </p:nvSpPr>
        <p:spPr>
          <a:xfrm>
            <a:off x="6372757" y="1268943"/>
            <a:ext cx="180024"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V</a:t>
            </a:r>
            <a:r>
              <a:rPr kumimoji="1" lang="en-US" altLang="ja-JP" sz="1200" baseline="-25000" dirty="0">
                <a:solidFill>
                  <a:schemeClr val="tx1"/>
                </a:solidFill>
              </a:rPr>
              <a:t>SS</a:t>
            </a:r>
            <a:endParaRPr kumimoji="1" lang="ja-JP" altLang="en-US" baseline="-25000" dirty="0">
              <a:solidFill>
                <a:schemeClr val="tx1"/>
              </a:solidFill>
            </a:endParaRPr>
          </a:p>
        </p:txBody>
      </p:sp>
      <p:sp>
        <p:nvSpPr>
          <p:cNvPr id="143" name="正方形/長方形 142"/>
          <p:cNvSpPr/>
          <p:nvPr/>
        </p:nvSpPr>
        <p:spPr>
          <a:xfrm>
            <a:off x="8082985" y="4779411"/>
            <a:ext cx="270036"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WW1</a:t>
            </a:r>
            <a:endParaRPr kumimoji="1" lang="ja-JP" altLang="en-US" sz="1200" dirty="0">
              <a:solidFill>
                <a:schemeClr val="tx1"/>
              </a:solidFill>
            </a:endParaRPr>
          </a:p>
        </p:txBody>
      </p:sp>
      <p:sp>
        <p:nvSpPr>
          <p:cNvPr id="144" name="正方形/長方形 143"/>
          <p:cNvSpPr/>
          <p:nvPr/>
        </p:nvSpPr>
        <p:spPr>
          <a:xfrm>
            <a:off x="7362889" y="5589519"/>
            <a:ext cx="180024"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BW1</a:t>
            </a:r>
            <a:endParaRPr kumimoji="1" lang="ja-JP" altLang="en-US" sz="1200" dirty="0">
              <a:solidFill>
                <a:schemeClr val="tx1"/>
              </a:solidFill>
            </a:endParaRPr>
          </a:p>
        </p:txBody>
      </p:sp>
      <p:sp>
        <p:nvSpPr>
          <p:cNvPr id="145" name="正方形/長方形 144"/>
          <p:cNvSpPr/>
          <p:nvPr/>
        </p:nvSpPr>
        <p:spPr>
          <a:xfrm>
            <a:off x="8082985" y="2619123"/>
            <a:ext cx="270036"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WW2</a:t>
            </a:r>
            <a:endParaRPr kumimoji="1" lang="ja-JP" altLang="en-US" dirty="0">
              <a:solidFill>
                <a:schemeClr val="tx1"/>
              </a:solidFill>
            </a:endParaRPr>
          </a:p>
        </p:txBody>
      </p:sp>
      <p:sp>
        <p:nvSpPr>
          <p:cNvPr id="146" name="正方形/長方形 145"/>
          <p:cNvSpPr/>
          <p:nvPr/>
        </p:nvSpPr>
        <p:spPr>
          <a:xfrm>
            <a:off x="5562649" y="2079051"/>
            <a:ext cx="180024" cy="18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BW2’</a:t>
            </a:r>
            <a:endParaRPr kumimoji="1" lang="ja-JP" altLang="en-US" sz="1200" dirty="0">
              <a:solidFill>
                <a:schemeClr val="tx1"/>
              </a:solidFill>
            </a:endParaRPr>
          </a:p>
        </p:txBody>
      </p:sp>
      <p:cxnSp>
        <p:nvCxnSpPr>
          <p:cNvPr id="167" name="直線コネクタ 166"/>
          <p:cNvCxnSpPr/>
          <p:nvPr/>
        </p:nvCxnSpPr>
        <p:spPr>
          <a:xfrm flipH="1" flipV="1">
            <a:off x="6012709" y="4239339"/>
            <a:ext cx="90012" cy="90012"/>
          </a:xfrm>
          <a:prstGeom prst="line">
            <a:avLst/>
          </a:prstGeom>
          <a:ln w="38100">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flipH="1" flipV="1">
            <a:off x="6012709" y="2799147"/>
            <a:ext cx="90012" cy="90012"/>
          </a:xfrm>
          <a:prstGeom prst="line">
            <a:avLst/>
          </a:prstGeom>
          <a:ln w="38100" cap="rnd">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flipH="1" flipV="1">
            <a:off x="6012709" y="2259075"/>
            <a:ext cx="90012" cy="90012"/>
          </a:xfrm>
          <a:prstGeom prst="line">
            <a:avLst/>
          </a:prstGeom>
          <a:ln w="38100" cap="rnd">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flipH="1" flipV="1">
            <a:off x="7002841" y="4869423"/>
            <a:ext cx="180024" cy="180024"/>
          </a:xfrm>
          <a:prstGeom prst="line">
            <a:avLst/>
          </a:prstGeom>
          <a:ln w="38100">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H="1" flipV="1">
            <a:off x="6012709" y="6039579"/>
            <a:ext cx="90012" cy="90012"/>
          </a:xfrm>
          <a:prstGeom prst="line">
            <a:avLst/>
          </a:prstGeom>
          <a:ln w="38100" cap="rnd">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H="1" flipV="1">
            <a:off x="7722937" y="4509375"/>
            <a:ext cx="180024" cy="180024"/>
          </a:xfrm>
          <a:prstGeom prst="line">
            <a:avLst/>
          </a:prstGeom>
          <a:ln w="38100" cap="rnd">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flipH="1" flipV="1">
            <a:off x="7092853" y="1719003"/>
            <a:ext cx="90012" cy="90012"/>
          </a:xfrm>
          <a:prstGeom prst="line">
            <a:avLst/>
          </a:prstGeom>
          <a:ln w="38100" cap="rnd">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5652661" y="5589519"/>
            <a:ext cx="1530204" cy="0"/>
          </a:xfrm>
          <a:prstGeom prst="line">
            <a:avLst/>
          </a:prstGeom>
          <a:ln w="38100" cap="rnd">
            <a:solidFill>
              <a:srgbClr val="FFFF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a:off x="5652661" y="3249207"/>
            <a:ext cx="2430324" cy="0"/>
          </a:xfrm>
          <a:prstGeom prst="line">
            <a:avLst/>
          </a:prstGeom>
          <a:ln w="38100" cap="rnd">
            <a:solidFill>
              <a:srgbClr val="FFFF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7002841" y="4869423"/>
            <a:ext cx="0" cy="540072"/>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flipH="1" flipV="1">
            <a:off x="7002841" y="5409495"/>
            <a:ext cx="180024" cy="180024"/>
          </a:xfrm>
          <a:prstGeom prst="line">
            <a:avLst/>
          </a:prstGeom>
          <a:ln w="38100">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flipH="1" flipV="1">
            <a:off x="7722937" y="3069183"/>
            <a:ext cx="180024" cy="180024"/>
          </a:xfrm>
          <a:prstGeom prst="line">
            <a:avLst/>
          </a:prstGeom>
          <a:ln w="38100" cap="rnd">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28" name="正方形/長方形 127"/>
          <p:cNvSpPr/>
          <p:nvPr/>
        </p:nvSpPr>
        <p:spPr>
          <a:xfrm rot="5400000">
            <a:off x="7092853" y="5769543"/>
            <a:ext cx="180024" cy="540072"/>
          </a:xfrm>
          <a:prstGeom prst="rect">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0" name="正方形/長方形 219"/>
          <p:cNvSpPr/>
          <p:nvPr/>
        </p:nvSpPr>
        <p:spPr>
          <a:xfrm rot="5400000">
            <a:off x="2322217" y="548847"/>
            <a:ext cx="4320576" cy="6840912"/>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rot="5400000">
            <a:off x="1692133" y="1628991"/>
            <a:ext cx="180024" cy="540072"/>
          </a:xfrm>
          <a:prstGeom prst="rect">
            <a:avLst/>
          </a:prstGeom>
          <a:solidFill>
            <a:schemeClr val="accent1">
              <a:lumMod val="20000"/>
              <a:lumOff val="80000"/>
            </a:schemeClr>
          </a:solidFill>
          <a:ln w="127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5400000">
            <a:off x="4572517" y="5769543"/>
            <a:ext cx="180024" cy="540072"/>
          </a:xfrm>
          <a:prstGeom prst="rect">
            <a:avLst/>
          </a:prstGeom>
          <a:solidFill>
            <a:schemeClr val="accent1">
              <a:lumMod val="20000"/>
              <a:lumOff val="80000"/>
            </a:schemeClr>
          </a:solidFill>
          <a:ln w="127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rot="5400000">
            <a:off x="2187199" y="2574117"/>
            <a:ext cx="2070276" cy="540072"/>
          </a:xfrm>
          <a:prstGeom prst="rect">
            <a:avLst/>
          </a:prstGeom>
          <a:solidFill>
            <a:schemeClr val="accent2">
              <a:lumMod val="20000"/>
              <a:lumOff val="80000"/>
            </a:schemeClr>
          </a:solidFill>
          <a:ln w="127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rot="5400000">
            <a:off x="3087319" y="3114189"/>
            <a:ext cx="3150420" cy="540072"/>
          </a:xfrm>
          <a:prstGeom prst="rect">
            <a:avLst/>
          </a:prstGeom>
          <a:solidFill>
            <a:schemeClr val="accent1">
              <a:lumMod val="20000"/>
              <a:lumOff val="80000"/>
            </a:schemeClr>
          </a:solidFill>
          <a:ln w="127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p:cNvSpPr/>
          <p:nvPr/>
        </p:nvSpPr>
        <p:spPr>
          <a:xfrm rot="5400000">
            <a:off x="386959" y="4464369"/>
            <a:ext cx="2790372" cy="540072"/>
          </a:xfrm>
          <a:prstGeom prst="rect">
            <a:avLst/>
          </a:prstGeom>
          <a:solidFill>
            <a:schemeClr val="accent1">
              <a:lumMod val="20000"/>
              <a:lumOff val="80000"/>
            </a:schemeClr>
          </a:solidFill>
          <a:ln w="127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rot="5400000">
            <a:off x="2187199" y="4824417"/>
            <a:ext cx="2070276" cy="540072"/>
          </a:xfrm>
          <a:prstGeom prst="rect">
            <a:avLst/>
          </a:prstGeom>
          <a:solidFill>
            <a:schemeClr val="accent2">
              <a:lumMod val="20000"/>
              <a:lumOff val="80000"/>
            </a:schemeClr>
          </a:solidFill>
          <a:ln w="127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コネクタ 83"/>
          <p:cNvCxnSpPr/>
          <p:nvPr/>
        </p:nvCxnSpPr>
        <p:spPr>
          <a:xfrm>
            <a:off x="1062049" y="3969303"/>
            <a:ext cx="1170156" cy="0"/>
          </a:xfrm>
          <a:prstGeom prst="line">
            <a:avLst/>
          </a:prstGeom>
          <a:ln w="38100" cap="rnd">
            <a:solidFill>
              <a:srgbClr val="FFFF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flipH="1">
            <a:off x="1332085" y="5049447"/>
            <a:ext cx="2610348" cy="0"/>
          </a:xfrm>
          <a:prstGeom prst="line">
            <a:avLst/>
          </a:prstGeom>
          <a:ln w="38100" cap="rnd">
            <a:solidFill>
              <a:srgbClr val="FFFF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2502241" y="2889159"/>
            <a:ext cx="2610348" cy="0"/>
          </a:xfrm>
          <a:prstGeom prst="line">
            <a:avLst/>
          </a:prstGeom>
          <a:ln w="38100" cap="rnd">
            <a:solidFill>
              <a:srgbClr val="FFFF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H="1">
            <a:off x="4212469" y="4329351"/>
            <a:ext cx="1170156" cy="0"/>
          </a:xfrm>
          <a:prstGeom prst="line">
            <a:avLst/>
          </a:prstGeom>
          <a:ln w="38100" cap="rnd">
            <a:solidFill>
              <a:srgbClr val="FFFF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1692133" y="4239339"/>
            <a:ext cx="1440192" cy="0"/>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flipV="1">
            <a:off x="2412229" y="2799147"/>
            <a:ext cx="0" cy="1440192"/>
          </a:xfrm>
          <a:prstGeom prst="line">
            <a:avLst/>
          </a:prstGeom>
          <a:ln w="38100" cap="rnd">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3132325" y="3519243"/>
            <a:ext cx="1440192" cy="0"/>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1" name="正方形/長方形 90"/>
          <p:cNvSpPr/>
          <p:nvPr/>
        </p:nvSpPr>
        <p:spPr>
          <a:xfrm>
            <a:off x="1692133" y="6309615"/>
            <a:ext cx="180024" cy="180024"/>
          </a:xfrm>
          <a:prstGeom prst="rect">
            <a:avLst/>
          </a:prstGeom>
          <a:noFill/>
          <a:ln cap="rnd">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V</a:t>
            </a:r>
            <a:r>
              <a:rPr kumimoji="1" lang="en-US" altLang="ja-JP" sz="1200" baseline="-25000" dirty="0">
                <a:solidFill>
                  <a:schemeClr val="tx1"/>
                </a:solidFill>
              </a:rPr>
              <a:t>SS</a:t>
            </a:r>
            <a:endParaRPr kumimoji="1" lang="ja-JP" altLang="en-US" baseline="-25000" dirty="0">
              <a:solidFill>
                <a:schemeClr val="tx1"/>
              </a:solidFill>
            </a:endParaRPr>
          </a:p>
        </p:txBody>
      </p:sp>
      <p:sp>
        <p:nvSpPr>
          <p:cNvPr id="92" name="正方形/長方形 91"/>
          <p:cNvSpPr/>
          <p:nvPr/>
        </p:nvSpPr>
        <p:spPr>
          <a:xfrm>
            <a:off x="251941" y="5589519"/>
            <a:ext cx="180024" cy="180024"/>
          </a:xfrm>
          <a:prstGeom prst="rect">
            <a:avLst/>
          </a:prstGeom>
          <a:noFill/>
          <a:ln cap="rnd">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V</a:t>
            </a:r>
            <a:r>
              <a:rPr kumimoji="1" lang="en-US" altLang="ja-JP" sz="1200" baseline="-25000" dirty="0">
                <a:solidFill>
                  <a:schemeClr val="tx1"/>
                </a:solidFill>
              </a:rPr>
              <a:t>SS</a:t>
            </a:r>
            <a:endParaRPr kumimoji="1" lang="ja-JP" altLang="en-US" baseline="-25000" dirty="0">
              <a:solidFill>
                <a:schemeClr val="tx1"/>
              </a:solidFill>
            </a:endParaRPr>
          </a:p>
        </p:txBody>
      </p:sp>
      <p:sp>
        <p:nvSpPr>
          <p:cNvPr id="93" name="正方形/長方形 92"/>
          <p:cNvSpPr/>
          <p:nvPr/>
        </p:nvSpPr>
        <p:spPr>
          <a:xfrm>
            <a:off x="2952301" y="818883"/>
            <a:ext cx="180024" cy="180024"/>
          </a:xfrm>
          <a:prstGeom prst="rect">
            <a:avLst/>
          </a:prstGeom>
          <a:noFill/>
          <a:ln cap="rnd">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V</a:t>
            </a:r>
            <a:r>
              <a:rPr kumimoji="1" lang="en-US" altLang="ja-JP" sz="1200" baseline="-25000" dirty="0">
                <a:solidFill>
                  <a:schemeClr val="tx1"/>
                </a:solidFill>
              </a:rPr>
              <a:t>DD</a:t>
            </a:r>
            <a:endParaRPr kumimoji="1" lang="ja-JP" altLang="en-US" baseline="-25000" dirty="0">
              <a:solidFill>
                <a:schemeClr val="tx1"/>
              </a:solidFill>
            </a:endParaRPr>
          </a:p>
        </p:txBody>
      </p:sp>
      <p:sp>
        <p:nvSpPr>
          <p:cNvPr id="94" name="正方形/長方形 93"/>
          <p:cNvSpPr/>
          <p:nvPr/>
        </p:nvSpPr>
        <p:spPr>
          <a:xfrm>
            <a:off x="251941" y="1268943"/>
            <a:ext cx="180024" cy="180024"/>
          </a:xfrm>
          <a:prstGeom prst="rect">
            <a:avLst/>
          </a:prstGeom>
          <a:noFill/>
          <a:ln cap="rnd">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V</a:t>
            </a:r>
            <a:r>
              <a:rPr kumimoji="1" lang="en-US" altLang="ja-JP" sz="1200" baseline="-25000" dirty="0">
                <a:solidFill>
                  <a:schemeClr val="tx1"/>
                </a:solidFill>
              </a:rPr>
              <a:t>SS</a:t>
            </a:r>
            <a:endParaRPr kumimoji="1" lang="ja-JP" altLang="en-US" baseline="-25000" dirty="0">
              <a:solidFill>
                <a:schemeClr val="tx1"/>
              </a:solidFill>
            </a:endParaRPr>
          </a:p>
        </p:txBody>
      </p:sp>
      <p:sp>
        <p:nvSpPr>
          <p:cNvPr id="96" name="正方形/長方形 95"/>
          <p:cNvSpPr/>
          <p:nvPr/>
        </p:nvSpPr>
        <p:spPr>
          <a:xfrm>
            <a:off x="251941" y="3069183"/>
            <a:ext cx="180024" cy="180024"/>
          </a:xfrm>
          <a:prstGeom prst="rect">
            <a:avLst/>
          </a:prstGeom>
          <a:noFill/>
          <a:ln cap="rnd">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WR1</a:t>
            </a:r>
            <a:endParaRPr kumimoji="1" lang="ja-JP" altLang="en-US" dirty="0">
              <a:solidFill>
                <a:schemeClr val="tx1"/>
              </a:solidFill>
            </a:endParaRPr>
          </a:p>
        </p:txBody>
      </p:sp>
      <p:sp>
        <p:nvSpPr>
          <p:cNvPr id="97" name="正方形/長方形 96"/>
          <p:cNvSpPr/>
          <p:nvPr/>
        </p:nvSpPr>
        <p:spPr>
          <a:xfrm>
            <a:off x="1512109" y="818883"/>
            <a:ext cx="180024" cy="180024"/>
          </a:xfrm>
          <a:prstGeom prst="rect">
            <a:avLst/>
          </a:prstGeom>
          <a:noFill/>
          <a:ln cap="rnd">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BR1</a:t>
            </a:r>
            <a:endParaRPr kumimoji="1" lang="ja-JP" altLang="en-US" sz="1200" dirty="0">
              <a:solidFill>
                <a:schemeClr val="tx1"/>
              </a:solidFill>
            </a:endParaRPr>
          </a:p>
        </p:txBody>
      </p:sp>
      <p:sp>
        <p:nvSpPr>
          <p:cNvPr id="98" name="正方形/長方形 97"/>
          <p:cNvSpPr/>
          <p:nvPr/>
        </p:nvSpPr>
        <p:spPr>
          <a:xfrm>
            <a:off x="251941" y="3789279"/>
            <a:ext cx="180024" cy="180024"/>
          </a:xfrm>
          <a:prstGeom prst="rect">
            <a:avLst/>
          </a:prstGeom>
          <a:noFill/>
          <a:ln cap="rnd">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WR2</a:t>
            </a:r>
            <a:endParaRPr kumimoji="1" lang="ja-JP" altLang="en-US" sz="1200" dirty="0">
              <a:solidFill>
                <a:schemeClr val="tx1"/>
              </a:solidFill>
            </a:endParaRPr>
          </a:p>
        </p:txBody>
      </p:sp>
      <p:sp>
        <p:nvSpPr>
          <p:cNvPr id="99" name="正方形/長方形 98"/>
          <p:cNvSpPr/>
          <p:nvPr/>
        </p:nvSpPr>
        <p:spPr>
          <a:xfrm>
            <a:off x="4392493" y="818883"/>
            <a:ext cx="180024" cy="180024"/>
          </a:xfrm>
          <a:prstGeom prst="rect">
            <a:avLst/>
          </a:prstGeom>
          <a:noFill/>
          <a:ln cap="rnd">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dirty="0">
                <a:solidFill>
                  <a:schemeClr val="tx1"/>
                </a:solidFill>
              </a:rPr>
              <a:t>BR2’</a:t>
            </a:r>
            <a:endParaRPr kumimoji="1" lang="ja-JP" altLang="en-US" sz="1200" dirty="0">
              <a:solidFill>
                <a:schemeClr val="tx1"/>
              </a:solidFill>
            </a:endParaRPr>
          </a:p>
        </p:txBody>
      </p:sp>
      <p:sp>
        <p:nvSpPr>
          <p:cNvPr id="100" name="正方形/長方形 99"/>
          <p:cNvSpPr/>
          <p:nvPr/>
        </p:nvSpPr>
        <p:spPr>
          <a:xfrm>
            <a:off x="2232205" y="4239339"/>
            <a:ext cx="180024" cy="180024"/>
          </a:xfrm>
          <a:prstGeom prst="rect">
            <a:avLst/>
          </a:prstGeom>
          <a:noFill/>
          <a:ln cap="rnd">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200" dirty="0">
                <a:solidFill>
                  <a:schemeClr val="tx1"/>
                </a:solidFill>
              </a:rPr>
              <a:t>S</a:t>
            </a:r>
            <a:endParaRPr kumimoji="1" lang="ja-JP" altLang="en-US" sz="1200" dirty="0">
              <a:solidFill>
                <a:schemeClr val="tx1"/>
              </a:solidFill>
            </a:endParaRPr>
          </a:p>
        </p:txBody>
      </p:sp>
      <p:sp>
        <p:nvSpPr>
          <p:cNvPr id="101" name="正方形/長方形 100"/>
          <p:cNvSpPr/>
          <p:nvPr/>
        </p:nvSpPr>
        <p:spPr>
          <a:xfrm>
            <a:off x="3672397" y="3159195"/>
            <a:ext cx="180024" cy="180024"/>
          </a:xfrm>
          <a:prstGeom prst="rect">
            <a:avLst/>
          </a:prstGeom>
          <a:noFill/>
          <a:ln cap="rnd">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200" dirty="0">
                <a:solidFill>
                  <a:schemeClr val="tx1"/>
                </a:solidFill>
              </a:rPr>
              <a:t>S’</a:t>
            </a:r>
            <a:endParaRPr kumimoji="1" lang="ja-JP" altLang="en-US" sz="1200" dirty="0">
              <a:solidFill>
                <a:schemeClr val="tx1"/>
              </a:solidFill>
            </a:endParaRPr>
          </a:p>
        </p:txBody>
      </p:sp>
      <p:cxnSp>
        <p:nvCxnSpPr>
          <p:cNvPr id="102" name="直線コネクタ 101"/>
          <p:cNvCxnSpPr/>
          <p:nvPr/>
        </p:nvCxnSpPr>
        <p:spPr>
          <a:xfrm>
            <a:off x="1692133" y="4239339"/>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a:off x="3132325" y="4239339"/>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3132325" y="3519243"/>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a:off x="4572517" y="3519243"/>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2412229" y="2799147"/>
            <a:ext cx="2880384" cy="0"/>
          </a:xfrm>
          <a:prstGeom prst="line">
            <a:avLst/>
          </a:prstGeom>
          <a:ln w="38100" cap="rnd">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a:off x="3852421" y="3519243"/>
            <a:ext cx="0" cy="1890252"/>
          </a:xfrm>
          <a:prstGeom prst="line">
            <a:avLst/>
          </a:prstGeom>
          <a:ln w="38100" cap="rnd">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1692133" y="3519243"/>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1692133" y="6039579"/>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3132325" y="5679531"/>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4572517" y="4599387"/>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972037" y="3879291"/>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p:nvPr/>
        </p:nvCxnSpPr>
        <p:spPr>
          <a:xfrm>
            <a:off x="5292613" y="2799147"/>
            <a:ext cx="0" cy="360048"/>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flipH="1" flipV="1">
            <a:off x="3852421" y="4959435"/>
            <a:ext cx="90012" cy="90012"/>
          </a:xfrm>
          <a:prstGeom prst="line">
            <a:avLst/>
          </a:prstGeom>
          <a:ln w="38100" cap="rnd">
            <a:solidFill>
              <a:srgbClr val="00B05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flipH="1" flipV="1">
            <a:off x="2412229" y="2799147"/>
            <a:ext cx="90012" cy="90012"/>
          </a:xfrm>
          <a:prstGeom prst="line">
            <a:avLst/>
          </a:prstGeom>
          <a:ln w="38100" cap="rnd">
            <a:solidFill>
              <a:srgbClr val="00B05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a:off x="1602121" y="3429231"/>
            <a:ext cx="90012" cy="90012"/>
          </a:xfrm>
          <a:prstGeom prst="line">
            <a:avLst/>
          </a:prstGeom>
          <a:ln w="38100" cap="rnd">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882025" y="3789279"/>
            <a:ext cx="90012" cy="90012"/>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a:off x="3042313" y="5589519"/>
            <a:ext cx="90012" cy="90012"/>
          </a:xfrm>
          <a:prstGeom prst="line">
            <a:avLst/>
          </a:prstGeom>
          <a:ln w="38100" cap="rnd">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a:off x="4482505" y="4509375"/>
            <a:ext cx="90012" cy="90012"/>
          </a:xfrm>
          <a:prstGeom prst="line">
            <a:avLst/>
          </a:prstGeom>
          <a:ln w="38100" cap="rnd">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a:off x="972037" y="6039579"/>
            <a:ext cx="720096" cy="0"/>
          </a:xfrm>
          <a:prstGeom prst="line">
            <a:avLst/>
          </a:prstGeom>
          <a:ln w="38100" cap="rnd">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flipH="1" flipV="1">
            <a:off x="882025" y="5949567"/>
            <a:ext cx="90012" cy="90012"/>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a:off x="4572517" y="1719003"/>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a:off x="4572517" y="1719003"/>
            <a:ext cx="720096" cy="0"/>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a:off x="5202601" y="1628991"/>
            <a:ext cx="90012" cy="90012"/>
          </a:xfrm>
          <a:prstGeom prst="line">
            <a:avLst/>
          </a:prstGeom>
          <a:ln w="38100" cap="rnd">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5112589" y="1538979"/>
            <a:ext cx="90012" cy="90012"/>
          </a:xfrm>
          <a:prstGeom prst="line">
            <a:avLst/>
          </a:prstGeom>
          <a:ln w="38100" cap="rnd">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V="1">
            <a:off x="882025" y="3429231"/>
            <a:ext cx="0" cy="360048"/>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a:off x="5112589" y="4059315"/>
            <a:ext cx="90012" cy="90012"/>
          </a:xfrm>
          <a:prstGeom prst="line">
            <a:avLst/>
          </a:prstGeom>
          <a:ln w="38100" cap="rnd">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4572517" y="6039579"/>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a:off x="4572517" y="6039579"/>
            <a:ext cx="720096" cy="0"/>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flipH="1" flipV="1">
            <a:off x="5202601" y="5949567"/>
            <a:ext cx="90012" cy="90012"/>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a:xfrm>
            <a:off x="5112589" y="5859555"/>
            <a:ext cx="90012" cy="90012"/>
          </a:xfrm>
          <a:prstGeom prst="line">
            <a:avLst/>
          </a:prstGeom>
          <a:ln w="38100" cap="rnd">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96" name="直線コネクタ 195"/>
          <p:cNvCxnSpPr/>
          <p:nvPr/>
        </p:nvCxnSpPr>
        <p:spPr>
          <a:xfrm>
            <a:off x="5292613" y="2799147"/>
            <a:ext cx="0" cy="810108"/>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a:off x="3852421" y="5409495"/>
            <a:ext cx="2160288" cy="0"/>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flipV="1">
            <a:off x="6012709" y="4419363"/>
            <a:ext cx="0" cy="990132"/>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6012709" y="4239339"/>
            <a:ext cx="0" cy="270036"/>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a:off x="5112589" y="1538979"/>
            <a:ext cx="90012" cy="90012"/>
          </a:xfrm>
          <a:prstGeom prst="line">
            <a:avLst/>
          </a:prstGeom>
          <a:ln w="38100" cap="rnd">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flipH="1">
            <a:off x="6012709" y="6039579"/>
            <a:ext cx="1080144" cy="0"/>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a:off x="6012709" y="6039579"/>
            <a:ext cx="90012" cy="90012"/>
          </a:xfrm>
          <a:prstGeom prst="line">
            <a:avLst/>
          </a:prstGeom>
          <a:ln w="38100" cap="rnd">
            <a:solidFill>
              <a:srgbClr val="00B05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a:off x="7092853" y="6039579"/>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a:off x="5292613" y="6039579"/>
            <a:ext cx="720096" cy="0"/>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7632925" y="4419363"/>
            <a:ext cx="90012" cy="90012"/>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925" y="4419363"/>
            <a:ext cx="0" cy="450060"/>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直線コネクタ 151"/>
          <p:cNvCxnSpPr/>
          <p:nvPr/>
        </p:nvCxnSpPr>
        <p:spPr>
          <a:xfrm>
            <a:off x="7542913" y="4779411"/>
            <a:ext cx="90012" cy="90012"/>
          </a:xfrm>
          <a:prstGeom prst="line">
            <a:avLst/>
          </a:prstGeom>
          <a:ln w="38100" cap="rnd">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flipV="1">
            <a:off x="7722937" y="2709135"/>
            <a:ext cx="0" cy="360048"/>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a:off x="7632925" y="2619123"/>
            <a:ext cx="90012" cy="90012"/>
          </a:xfrm>
          <a:prstGeom prst="line">
            <a:avLst/>
          </a:prstGeom>
          <a:ln w="38100" cap="rnd">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a:off x="7722937" y="3069183"/>
            <a:ext cx="90012" cy="90012"/>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flipV="1">
            <a:off x="7092853" y="3879291"/>
            <a:ext cx="90012" cy="90012"/>
          </a:xfrm>
          <a:prstGeom prst="line">
            <a:avLst/>
          </a:prstGeom>
          <a:ln w="38100">
            <a:solidFill>
              <a:srgbClr val="00B05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5292613" y="4239339"/>
            <a:ext cx="90012" cy="90012"/>
          </a:xfrm>
          <a:prstGeom prst="line">
            <a:avLst/>
          </a:prstGeom>
          <a:ln w="38100" cap="rnd">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a:off x="5202601" y="4149327"/>
            <a:ext cx="90012" cy="90012"/>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5292613" y="3609255"/>
            <a:ext cx="1800240" cy="0"/>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a:off x="7092853" y="3609255"/>
            <a:ext cx="0" cy="270036"/>
          </a:xfrm>
          <a:prstGeom prst="line">
            <a:avLst/>
          </a:prstGeom>
          <a:ln w="381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flipH="1">
            <a:off x="792013" y="3339219"/>
            <a:ext cx="8191092" cy="0"/>
          </a:xfrm>
          <a:prstGeom prst="line">
            <a:avLst/>
          </a:prstGeom>
          <a:ln w="38100" cap="rnd">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H="1">
            <a:off x="7542913" y="4779411"/>
            <a:ext cx="1440192" cy="0"/>
          </a:xfrm>
          <a:prstGeom prst="line">
            <a:avLst/>
          </a:prstGeom>
          <a:ln w="38100" cap="rnd">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792013" y="3339219"/>
            <a:ext cx="90012" cy="90012"/>
          </a:xfrm>
          <a:prstGeom prst="line">
            <a:avLst/>
          </a:prstGeom>
          <a:ln w="38100" cap="rnd">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1602121" y="1088919"/>
            <a:ext cx="0" cy="2340312"/>
          </a:xfrm>
          <a:prstGeom prst="line">
            <a:avLst/>
          </a:prstGeom>
          <a:ln w="38100" cap="rnd">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a:off x="6912829" y="1088919"/>
            <a:ext cx="0" cy="5760768"/>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a:off x="5922697" y="1088919"/>
            <a:ext cx="0" cy="5760768"/>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02121" y="1088919"/>
            <a:ext cx="0" cy="5760768"/>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3042313" y="1088919"/>
            <a:ext cx="0" cy="5760768"/>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a:off x="4482505" y="1088919"/>
            <a:ext cx="0" cy="5760768"/>
          </a:xfrm>
          <a:prstGeom prst="line">
            <a:avLst/>
          </a:prstGeom>
          <a:ln w="38100" cap="rnd">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p:nvPr/>
        </p:nvCxnSpPr>
        <p:spPr>
          <a:xfrm>
            <a:off x="341953" y="1538979"/>
            <a:ext cx="8641152" cy="0"/>
          </a:xfrm>
          <a:prstGeom prst="line">
            <a:avLst/>
          </a:prstGeom>
          <a:ln w="38100" cap="rnd">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p:nvPr/>
        </p:nvCxnSpPr>
        <p:spPr>
          <a:xfrm>
            <a:off x="341953" y="2619123"/>
            <a:ext cx="8641152" cy="0"/>
          </a:xfrm>
          <a:prstGeom prst="line">
            <a:avLst/>
          </a:prstGeom>
          <a:ln w="38100" cap="rnd">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flipH="1">
            <a:off x="341953" y="4059315"/>
            <a:ext cx="8641152" cy="0"/>
          </a:xfrm>
          <a:prstGeom prst="line">
            <a:avLst/>
          </a:prstGeom>
          <a:ln w="38100" cap="rnd">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a:off x="341953" y="4779411"/>
            <a:ext cx="7200960" cy="0"/>
          </a:xfrm>
          <a:prstGeom prst="line">
            <a:avLst/>
          </a:prstGeom>
          <a:ln w="38100" cap="rnd">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341953" y="5859555"/>
            <a:ext cx="8641152" cy="0"/>
          </a:xfrm>
          <a:prstGeom prst="line">
            <a:avLst/>
          </a:prstGeom>
          <a:ln w="38100" cap="rnd">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341953" y="3339219"/>
            <a:ext cx="450060" cy="0"/>
          </a:xfrm>
          <a:prstGeom prst="line">
            <a:avLst/>
          </a:prstGeom>
          <a:ln w="38100" cap="rnd">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3</a:t>
            </a:r>
            <a:r>
              <a:rPr lang="ja-JP" altLang="en-US" dirty="0"/>
              <a:t>次元的な構造を考えながら，設計</a:t>
            </a:r>
            <a:endParaRPr kumimoji="1" lang="ja-JP" altLang="en-US" dirty="0"/>
          </a:p>
        </p:txBody>
      </p:sp>
    </p:spTree>
    <p:extLst>
      <p:ext uri="{BB962C8B-B14F-4D97-AF65-F5344CB8AC3E}">
        <p14:creationId xmlns:p14="http://schemas.microsoft.com/office/powerpoint/2010/main" val="2403874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1F10D-188F-42F9-85A2-273D8CC92560}"/>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82860CDF-1252-405C-89DC-51510C9A623D}"/>
              </a:ext>
            </a:extLst>
          </p:cNvPr>
          <p:cNvSpPr>
            <a:spLocks noGrp="1"/>
          </p:cNvSpPr>
          <p:nvPr>
            <p:ph type="body" sz="quarter" idx="10"/>
          </p:nvPr>
        </p:nvSpPr>
        <p:spPr/>
        <p:txBody>
          <a:bodyPr/>
          <a:lstStyle/>
          <a:p>
            <a:r>
              <a:rPr lang="ja-JP" altLang="en-US" dirty="0"/>
              <a:t>メモリ以外にも物理的な性質を利用した攻撃で既知のものはありますか？</a:t>
            </a:r>
          </a:p>
          <a:p>
            <a:r>
              <a:rPr lang="ja-JP" altLang="en-US" dirty="0"/>
              <a:t>コンピュータアーキテクチャ界隈のトップカンファレンスは</a:t>
            </a:r>
            <a:r>
              <a:rPr lang="en-US" altLang="ja-JP" dirty="0"/>
              <a:t>ISCA</a:t>
            </a:r>
            <a:r>
              <a:rPr lang="ja-JP" altLang="en-US" dirty="0"/>
              <a:t>の他にどこがあるんでしょうか</a:t>
            </a:r>
            <a:br>
              <a:rPr lang="en-US" altLang="ja-JP" dirty="0"/>
            </a:br>
            <a:endParaRPr lang="en-US" altLang="ja-JP" dirty="0"/>
          </a:p>
          <a:p>
            <a:pPr lvl="1"/>
            <a:r>
              <a:rPr lang="en-US" altLang="ja-JP" dirty="0"/>
              <a:t>ISCA, MICRO </a:t>
            </a:r>
            <a:r>
              <a:rPr lang="ja-JP" altLang="en-US" dirty="0"/>
              <a:t>が一番上で，次点が </a:t>
            </a:r>
            <a:r>
              <a:rPr lang="en-US" altLang="ja-JP" dirty="0"/>
              <a:t>HPCA, ASPLOS </a:t>
            </a:r>
            <a:endParaRPr lang="ja-JP" altLang="en-US" dirty="0"/>
          </a:p>
        </p:txBody>
      </p:sp>
    </p:spTree>
    <p:extLst>
      <p:ext uri="{BB962C8B-B14F-4D97-AF65-F5344CB8AC3E}">
        <p14:creationId xmlns:p14="http://schemas.microsoft.com/office/powerpoint/2010/main" val="572573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1F10D-188F-42F9-85A2-273D8CC92560}"/>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82860CDF-1252-405C-89DC-51510C9A623D}"/>
              </a:ext>
            </a:extLst>
          </p:cNvPr>
          <p:cNvSpPr>
            <a:spLocks noGrp="1"/>
          </p:cNvSpPr>
          <p:nvPr>
            <p:ph type="body" sz="quarter" idx="10"/>
          </p:nvPr>
        </p:nvSpPr>
        <p:spPr/>
        <p:txBody>
          <a:bodyPr/>
          <a:lstStyle/>
          <a:p>
            <a:r>
              <a:rPr lang="en-US" altLang="ja-JP" dirty="0"/>
              <a:t>p73</a:t>
            </a:r>
            <a:r>
              <a:rPr lang="ja-JP" altLang="en-US" dirty="0"/>
              <a:t>で「大容量かつ高速なレジスタやキャッシュは作れない」理由としてアクセス時間を挙げていましたが，他の解説などではコスパが悪い</a:t>
            </a:r>
            <a:r>
              <a:rPr lang="en-US" altLang="ja-JP" dirty="0"/>
              <a:t>(SRAM</a:t>
            </a:r>
            <a:r>
              <a:rPr lang="ja-JP" altLang="en-US" dirty="0"/>
              <a:t>の製造コストが</a:t>
            </a:r>
            <a:r>
              <a:rPr lang="en-US" altLang="ja-JP" dirty="0"/>
              <a:t>DRAM</a:t>
            </a:r>
            <a:r>
              <a:rPr lang="ja-JP" altLang="en-US" dirty="0"/>
              <a:t>と比べて高い</a:t>
            </a:r>
            <a:r>
              <a:rPr lang="en-US" altLang="ja-JP" dirty="0"/>
              <a:t>)</a:t>
            </a:r>
            <a:r>
              <a:rPr lang="ja-JP" altLang="en-US" dirty="0"/>
              <a:t>ためと言われました．両方が理由として正しいのでしょうが，講義で挙げた理由があまり言われないのが気になった．</a:t>
            </a:r>
            <a:endParaRPr lang="en-US" altLang="ja-JP" dirty="0"/>
          </a:p>
          <a:p>
            <a:r>
              <a:rPr lang="ja-JP" altLang="en-US" dirty="0"/>
              <a:t>今日の内容とは少しずれた話ですが、</a:t>
            </a:r>
            <a:r>
              <a:rPr lang="en-US" altLang="ja-JP" dirty="0"/>
              <a:t>RAM</a:t>
            </a:r>
            <a:r>
              <a:rPr lang="ja-JP" altLang="en-US" dirty="0"/>
              <a:t>を使った</a:t>
            </a:r>
            <a:r>
              <a:rPr lang="en-US" altLang="ja-JP" dirty="0"/>
              <a:t>SSD</a:t>
            </a:r>
            <a:r>
              <a:rPr lang="ja-JP" altLang="en-US" dirty="0"/>
              <a:t>がフラッシュメモリを使ったものよりポピュラーでないのはどうしてですか？</a:t>
            </a:r>
          </a:p>
          <a:p>
            <a:endParaRPr lang="ja-JP" altLang="en-US" dirty="0"/>
          </a:p>
        </p:txBody>
      </p:sp>
    </p:spTree>
    <p:extLst>
      <p:ext uri="{BB962C8B-B14F-4D97-AF65-F5344CB8AC3E}">
        <p14:creationId xmlns:p14="http://schemas.microsoft.com/office/powerpoint/2010/main" val="6483160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1F10D-188F-42F9-85A2-273D8CC92560}"/>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82860CDF-1252-405C-89DC-51510C9A623D}"/>
              </a:ext>
            </a:extLst>
          </p:cNvPr>
          <p:cNvSpPr>
            <a:spLocks noGrp="1"/>
          </p:cNvSpPr>
          <p:nvPr>
            <p:ph type="body" sz="quarter" idx="10"/>
          </p:nvPr>
        </p:nvSpPr>
        <p:spPr/>
        <p:txBody>
          <a:bodyPr/>
          <a:lstStyle/>
          <a:p>
            <a:r>
              <a:rPr lang="ja-JP" altLang="en-US" dirty="0"/>
              <a:t>ちなみに，</a:t>
            </a:r>
            <a:r>
              <a:rPr lang="en-US" altLang="ja-JP" dirty="0"/>
              <a:t>DRAM</a:t>
            </a:r>
            <a:r>
              <a:rPr lang="ja-JP" altLang="en-US" dirty="0"/>
              <a:t>のリフレッシュって，エネルギー的にはどれくらい大きいんでしょうか？リフレッシュをしなくていい場合を仮定してそれと比べてみると，割と大きかったりするんでしょうか？</a:t>
            </a:r>
          </a:p>
          <a:p>
            <a:r>
              <a:rPr lang="ja-JP" altLang="en-US" dirty="0"/>
              <a:t>チップの面積を増やせば</a:t>
            </a:r>
            <a:r>
              <a:rPr lang="en-US" altLang="ja-JP" dirty="0"/>
              <a:t>CPU</a:t>
            </a:r>
            <a:r>
              <a:rPr lang="ja-JP" altLang="en-US" dirty="0"/>
              <a:t>からメモリへの同時アクセス数を増やせ、プロセッサーの性能向上ができるとのことだったが現在それをしない要因は何なの気になった。</a:t>
            </a:r>
          </a:p>
        </p:txBody>
      </p:sp>
    </p:spTree>
    <p:extLst>
      <p:ext uri="{BB962C8B-B14F-4D97-AF65-F5344CB8AC3E}">
        <p14:creationId xmlns:p14="http://schemas.microsoft.com/office/powerpoint/2010/main" val="228504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分岐予測の続き</a:t>
            </a:r>
            <a:endParaRPr kumimoji="1" lang="en-US" altLang="ja-JP" dirty="0"/>
          </a:p>
          <a:p>
            <a:pPr marL="457200" indent="-457200">
              <a:buFont typeface="+mj-lt"/>
              <a:buAutoNum type="arabicPeriod"/>
            </a:pPr>
            <a:r>
              <a:rPr kumimoji="1" lang="ja-JP" altLang="en-US" dirty="0"/>
              <a:t>メモリ</a:t>
            </a:r>
            <a:endParaRPr kumimoji="1" lang="en-US" altLang="ja-JP" dirty="0"/>
          </a:p>
        </p:txBody>
      </p:sp>
    </p:spTree>
    <p:extLst>
      <p:ext uri="{BB962C8B-B14F-4D97-AF65-F5344CB8AC3E}">
        <p14:creationId xmlns:p14="http://schemas.microsoft.com/office/powerpoint/2010/main" val="857645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命令の並列実行の基本</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a:p>
            <a:pPr marL="817200" lvl="1" indent="-457200">
              <a:buFont typeface="+mj-lt"/>
              <a:buAutoNum type="arabicPeriod"/>
            </a:pPr>
            <a:r>
              <a:rPr lang="en-US" altLang="ja-JP" dirty="0"/>
              <a:t>2020</a:t>
            </a:r>
            <a:r>
              <a:rPr lang="ja-JP" altLang="en-US"/>
              <a:t>年は結局</a:t>
            </a:r>
            <a:r>
              <a:rPr lang="ja-JP" altLang="en-US" dirty="0"/>
              <a:t>時間が足りなくて，動的命令スケジューリングの話はできなかった</a:t>
            </a:r>
            <a:endParaRPr lang="en-US" altLang="ja-JP" dirty="0"/>
          </a:p>
        </p:txBody>
      </p:sp>
    </p:spTree>
    <p:extLst>
      <p:ext uri="{BB962C8B-B14F-4D97-AF65-F5344CB8AC3E}">
        <p14:creationId xmlns:p14="http://schemas.microsoft.com/office/powerpoint/2010/main" val="286453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命令の並列実行</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スカラ・プロセッサ</a:t>
            </a:r>
            <a:endParaRPr lang="en-US" altLang="ja-JP" dirty="0"/>
          </a:p>
          <a:p>
            <a:pPr marL="457200" indent="-457200">
              <a:buFont typeface="+mj-lt"/>
              <a:buAutoNum type="arabicPeriod"/>
            </a:pPr>
            <a:r>
              <a:rPr lang="ja-JP" altLang="en-US" dirty="0"/>
              <a:t>スーパスカラ・プロセッサ</a:t>
            </a:r>
            <a:endParaRPr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1F10D-188F-42F9-85A2-273D8CC92560}"/>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82860CDF-1252-405C-89DC-51510C9A623D}"/>
              </a:ext>
            </a:extLst>
          </p:cNvPr>
          <p:cNvSpPr>
            <a:spLocks noGrp="1"/>
          </p:cNvSpPr>
          <p:nvPr>
            <p:ph type="body" sz="quarter" idx="10"/>
          </p:nvPr>
        </p:nvSpPr>
        <p:spPr/>
        <p:txBody>
          <a:bodyPr/>
          <a:lstStyle/>
          <a:p>
            <a:r>
              <a:rPr lang="en-US" altLang="ja-JP" dirty="0"/>
              <a:t>row hammer</a:t>
            </a:r>
            <a:r>
              <a:rPr lang="ja-JP" altLang="en-US" dirty="0"/>
              <a:t>や</a:t>
            </a:r>
            <a:r>
              <a:rPr lang="en-US" altLang="ja-JP" dirty="0"/>
              <a:t>cold boot attack</a:t>
            </a:r>
            <a:r>
              <a:rPr lang="ja-JP" altLang="en-US" dirty="0"/>
              <a:t>ようなものはどうやって発見されたのかが気になりました。メモリや</a:t>
            </a:r>
            <a:r>
              <a:rPr lang="en-US" altLang="ja-JP" dirty="0"/>
              <a:t>CPU</a:t>
            </a:r>
            <a:r>
              <a:rPr lang="ja-JP" altLang="en-US" dirty="0"/>
              <a:t>に詳しい人ならある程度思いつきやすいようなものなのでしょうか。</a:t>
            </a:r>
          </a:p>
          <a:p>
            <a:r>
              <a:rPr lang="ja-JP" altLang="en-US" dirty="0"/>
              <a:t>メモリの読み出しについて、ビット単位での読み書きはあまり行われないイメージだったのですが、連続した領域にアクセスしたい場合には</a:t>
            </a:r>
            <a:r>
              <a:rPr lang="en-US" altLang="ja-JP" dirty="0"/>
              <a:t>column selector</a:t>
            </a:r>
            <a:r>
              <a:rPr lang="ja-JP" altLang="en-US" dirty="0"/>
              <a:t>などの拡張でなんとかしているのでしょうか？</a:t>
            </a:r>
          </a:p>
        </p:txBody>
      </p:sp>
    </p:spTree>
    <p:extLst>
      <p:ext uri="{BB962C8B-B14F-4D97-AF65-F5344CB8AC3E}">
        <p14:creationId xmlns:p14="http://schemas.microsoft.com/office/powerpoint/2010/main" val="1653763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スカラ・プロセッサ</a:t>
            </a:r>
          </a:p>
        </p:txBody>
      </p:sp>
      <p:sp>
        <p:nvSpPr>
          <p:cNvPr id="3" name="テキスト プレースホルダー 2"/>
          <p:cNvSpPr>
            <a:spLocks noGrp="1"/>
          </p:cNvSpPr>
          <p:nvPr>
            <p:ph type="body" sz="quarter" idx="10"/>
          </p:nvPr>
        </p:nvSpPr>
        <p:spPr/>
        <p:txBody>
          <a:bodyPr/>
          <a:lstStyle/>
          <a:p>
            <a:r>
              <a:rPr kumimoji="1" lang="ja-JP" altLang="en-US" dirty="0"/>
              <a:t>１クロック・サイクルあたりに単一の命令を実行するプロセッサ</a:t>
            </a:r>
            <a:endParaRPr kumimoji="1" lang="en-US" altLang="ja-JP" dirty="0"/>
          </a:p>
          <a:p>
            <a:r>
              <a:rPr kumimoji="1" lang="ja-JP" altLang="en-US" dirty="0"/>
              <a:t>パイプライン化：</a:t>
            </a:r>
            <a:endParaRPr kumimoji="1" lang="en-US" altLang="ja-JP" dirty="0"/>
          </a:p>
          <a:p>
            <a:pPr lvl="1"/>
            <a:r>
              <a:rPr kumimoji="1" lang="ja-JP" altLang="en-US" dirty="0"/>
              <a:t>１つの命令に関わる処理を分割して，毎サイクル並列に実行</a:t>
            </a:r>
            <a:endParaRPr kumimoji="1" lang="en-US" altLang="ja-JP" dirty="0"/>
          </a:p>
          <a:p>
            <a:pPr lvl="1"/>
            <a:r>
              <a:rPr lang="ja-JP" altLang="en-US" dirty="0"/>
              <a:t>パイプライン化されると「</a:t>
            </a:r>
            <a:r>
              <a:rPr kumimoji="1" lang="ja-JP" altLang="en-US" dirty="0"/>
              <a:t>単一の命令を実行」になっていない？</a:t>
            </a:r>
            <a:endParaRPr kumimoji="1" lang="en-US" altLang="ja-JP" dirty="0"/>
          </a:p>
          <a:p>
            <a:pPr lvl="2"/>
            <a:r>
              <a:rPr kumimoji="1" lang="ja-JP" altLang="en-US" dirty="0"/>
              <a:t>１クロック・サイクルあたりでみると，単一の命令を処理</a:t>
            </a:r>
          </a:p>
        </p:txBody>
      </p:sp>
    </p:spTree>
    <p:extLst>
      <p:ext uri="{BB962C8B-B14F-4D97-AF65-F5344CB8AC3E}">
        <p14:creationId xmlns:p14="http://schemas.microsoft.com/office/powerpoint/2010/main" val="2235444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a:t>
            </a:r>
            <a:endParaRPr kumimoji="1" lang="ja-JP" altLang="en-US" dirty="0"/>
          </a:p>
        </p:txBody>
      </p:sp>
      <p:grpSp>
        <p:nvGrpSpPr>
          <p:cNvPr id="5" name="グループ化 4"/>
          <p:cNvGrpSpPr/>
          <p:nvPr/>
        </p:nvGrpSpPr>
        <p:grpSpPr>
          <a:xfrm>
            <a:off x="755864" y="1575001"/>
            <a:ext cx="2073428" cy="431940"/>
            <a:chOff x="971600" y="5445224"/>
            <a:chExt cx="7256909" cy="576064"/>
          </a:xfrm>
        </p:grpSpPr>
        <p:sp>
          <p:nvSpPr>
            <p:cNvPr id="6" name="平行四辺形 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cxnSp>
        <p:nvCxnSpPr>
          <p:cNvPr id="96" name="直線矢印コネクタ 95"/>
          <p:cNvCxnSpPr/>
          <p:nvPr/>
        </p:nvCxnSpPr>
        <p:spPr bwMode="auto">
          <a:xfrm>
            <a:off x="251952" y="1358977"/>
            <a:ext cx="8640096"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269945" y="4221268"/>
            <a:ext cx="8622103" cy="17741"/>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161951" y="908972"/>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161951" y="3789004"/>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grpSp>
        <p:nvGrpSpPr>
          <p:cNvPr id="172" name="グループ化 171"/>
          <p:cNvGrpSpPr/>
          <p:nvPr/>
        </p:nvGrpSpPr>
        <p:grpSpPr>
          <a:xfrm>
            <a:off x="845723" y="4437148"/>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332252" y="5067155"/>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850248" y="5697162"/>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97" name="グループ化 96"/>
          <p:cNvGrpSpPr/>
          <p:nvPr/>
        </p:nvGrpSpPr>
        <p:grpSpPr>
          <a:xfrm>
            <a:off x="2555884" y="2186943"/>
            <a:ext cx="2073428" cy="431940"/>
            <a:chOff x="971600" y="5445224"/>
            <a:chExt cx="7256909" cy="576064"/>
          </a:xfrm>
        </p:grpSpPr>
        <p:sp>
          <p:nvSpPr>
            <p:cNvPr id="101" name="平行四辺形 1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2" name="平行四辺形 101"/>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3" name="グループ化 102"/>
          <p:cNvGrpSpPr/>
          <p:nvPr/>
        </p:nvGrpSpPr>
        <p:grpSpPr>
          <a:xfrm>
            <a:off x="4445905" y="2906951"/>
            <a:ext cx="2073428" cy="431940"/>
            <a:chOff x="971600" y="5445224"/>
            <a:chExt cx="7256909" cy="576064"/>
          </a:xfrm>
        </p:grpSpPr>
        <p:sp>
          <p:nvSpPr>
            <p:cNvPr id="104" name="平行四辺形 1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5" name="平行四辺形 10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8" name="グループ化 67"/>
          <p:cNvGrpSpPr/>
          <p:nvPr/>
        </p:nvGrpSpPr>
        <p:grpSpPr>
          <a:xfrm>
            <a:off x="6462021" y="3429000"/>
            <a:ext cx="2073428" cy="431940"/>
            <a:chOff x="971600" y="5445224"/>
            <a:chExt cx="7256909" cy="576064"/>
          </a:xfrm>
        </p:grpSpPr>
        <p:sp>
          <p:nvSpPr>
            <p:cNvPr id="69" name="平行四辺形 6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平行四辺形 6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71" name="正方形/長方形 70"/>
          <p:cNvSpPr/>
          <p:nvPr/>
        </p:nvSpPr>
        <p:spPr>
          <a:xfrm>
            <a:off x="7668128" y="269103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73" name="グループ化 72"/>
          <p:cNvGrpSpPr/>
          <p:nvPr/>
        </p:nvGrpSpPr>
        <p:grpSpPr>
          <a:xfrm>
            <a:off x="2321975" y="6308996"/>
            <a:ext cx="2091745" cy="360040"/>
            <a:chOff x="1832183" y="2276872"/>
            <a:chExt cx="2091745" cy="360040"/>
          </a:xfrm>
        </p:grpSpPr>
        <p:grpSp>
          <p:nvGrpSpPr>
            <p:cNvPr id="74" name="グループ化 73"/>
            <p:cNvGrpSpPr/>
            <p:nvPr/>
          </p:nvGrpSpPr>
          <p:grpSpPr>
            <a:xfrm>
              <a:off x="1832183" y="2276872"/>
              <a:ext cx="576064" cy="360040"/>
              <a:chOff x="971600" y="5445224"/>
              <a:chExt cx="7256909" cy="576064"/>
            </a:xfrm>
          </p:grpSpPr>
          <p:sp>
            <p:nvSpPr>
              <p:cNvPr id="84" name="平行四辺形 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平行四辺形 8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5" name="グループ化 74"/>
            <p:cNvGrpSpPr/>
            <p:nvPr/>
          </p:nvGrpSpPr>
          <p:grpSpPr>
            <a:xfrm>
              <a:off x="2336239" y="2276872"/>
              <a:ext cx="571610" cy="360040"/>
              <a:chOff x="683976" y="5445224"/>
              <a:chExt cx="7200800" cy="576064"/>
            </a:xfrm>
          </p:grpSpPr>
          <p:sp>
            <p:nvSpPr>
              <p:cNvPr id="82" name="平行四辺形 81"/>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平行四辺形 82"/>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6" name="グループ化 75"/>
            <p:cNvGrpSpPr/>
            <p:nvPr/>
          </p:nvGrpSpPr>
          <p:grpSpPr>
            <a:xfrm>
              <a:off x="2840295" y="2276872"/>
              <a:ext cx="571610" cy="360040"/>
              <a:chOff x="396352" y="5445224"/>
              <a:chExt cx="7200800" cy="576064"/>
            </a:xfrm>
          </p:grpSpPr>
          <p:sp>
            <p:nvSpPr>
              <p:cNvPr id="80" name="平行四辺形 79"/>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平行四辺形 80"/>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7" name="グループ化 76"/>
            <p:cNvGrpSpPr/>
            <p:nvPr/>
          </p:nvGrpSpPr>
          <p:grpSpPr>
            <a:xfrm>
              <a:off x="3344351" y="2276872"/>
              <a:ext cx="579577" cy="360040"/>
              <a:chOff x="120602" y="5445224"/>
              <a:chExt cx="7200800" cy="576064"/>
            </a:xfrm>
          </p:grpSpPr>
          <p:sp>
            <p:nvSpPr>
              <p:cNvPr id="78" name="平行四辺形 77"/>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平行四辺形 78"/>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
        <p:nvSpPr>
          <p:cNvPr id="4" name="角丸四角形 3"/>
          <p:cNvSpPr/>
          <p:nvPr/>
        </p:nvSpPr>
        <p:spPr bwMode="auto">
          <a:xfrm>
            <a:off x="2321975" y="4329010"/>
            <a:ext cx="630007" cy="243002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9170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パイプライン化による性能向上の限界</a:t>
            </a:r>
            <a:endParaRPr lang="en-US" altLang="ja-JP" dirty="0"/>
          </a:p>
        </p:txBody>
      </p:sp>
      <p:sp>
        <p:nvSpPr>
          <p:cNvPr id="3" name="テキスト プレースホルダー 2"/>
          <p:cNvSpPr>
            <a:spLocks noGrp="1"/>
          </p:cNvSpPr>
          <p:nvPr>
            <p:ph type="body" sz="quarter" idx="10"/>
          </p:nvPr>
        </p:nvSpPr>
        <p:spPr>
          <a:xfrm>
            <a:off x="611956" y="1538979"/>
            <a:ext cx="8280092" cy="2430027"/>
          </a:xfrm>
        </p:spPr>
        <p:txBody>
          <a:bodyPr/>
          <a:lstStyle/>
          <a:p>
            <a:r>
              <a:rPr kumimoji="1" lang="ja-JP" altLang="en-US" dirty="0"/>
              <a:t>パイプライン化による性能向上には限界がある</a:t>
            </a:r>
            <a:endParaRPr kumimoji="1" lang="en-US" altLang="ja-JP" dirty="0"/>
          </a:p>
          <a:p>
            <a:pPr lvl="1"/>
            <a:r>
              <a:rPr lang="ja-JP" altLang="en-US" dirty="0"/>
              <a:t>回路的な理由による周波数向上の限界</a:t>
            </a:r>
            <a:endParaRPr lang="en-US" altLang="ja-JP" dirty="0"/>
          </a:p>
          <a:p>
            <a:pPr lvl="2"/>
            <a:r>
              <a:rPr lang="en-US" altLang="ja-JP" dirty="0"/>
              <a:t>D-FF </a:t>
            </a:r>
            <a:r>
              <a:rPr lang="ja-JP" altLang="en-US" dirty="0"/>
              <a:t>の遅延</a:t>
            </a:r>
            <a:endParaRPr lang="en-US" altLang="ja-JP" dirty="0"/>
          </a:p>
          <a:p>
            <a:pPr lvl="2"/>
            <a:r>
              <a:rPr lang="ja-JP" altLang="en-US" dirty="0"/>
              <a:t>電力と熱</a:t>
            </a:r>
            <a:endParaRPr lang="en-US" altLang="ja-JP" dirty="0"/>
          </a:p>
          <a:p>
            <a:pPr lvl="1"/>
            <a:r>
              <a:rPr lang="ja-JP" altLang="en-US" dirty="0"/>
              <a:t>アーキテクチャ的な理由による実効性能の限界</a:t>
            </a:r>
            <a:endParaRPr lang="en-US" altLang="ja-JP" dirty="0"/>
          </a:p>
          <a:p>
            <a:pPr lvl="2"/>
            <a:r>
              <a:rPr lang="ja-JP" altLang="en-US" dirty="0"/>
              <a:t>バックエッジによる実効性能の低下</a:t>
            </a:r>
          </a:p>
          <a:p>
            <a:pPr lvl="2"/>
            <a:r>
              <a:rPr lang="ja-JP" altLang="en-US" dirty="0"/>
              <a:t>（命令スケジュールを行うプロセッサ固有の性能低下もある</a:t>
            </a:r>
          </a:p>
        </p:txBody>
      </p:sp>
      <p:grpSp>
        <p:nvGrpSpPr>
          <p:cNvPr id="4" name="グループ化 3"/>
          <p:cNvGrpSpPr/>
          <p:nvPr/>
        </p:nvGrpSpPr>
        <p:grpSpPr>
          <a:xfrm>
            <a:off x="1460126" y="553626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553626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553626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553626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477901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477901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479759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479759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1871970" y="548350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命令２</a:t>
            </a:r>
            <a:endParaRPr kumimoji="1" lang="ja-JP" altLang="en-US" dirty="0">
              <a:latin typeface="Arial Narrow" panose="020B0606020202030204" pitchFamily="34" charset="0"/>
            </a:endParaRPr>
          </a:p>
        </p:txBody>
      </p:sp>
      <p:sp>
        <p:nvSpPr>
          <p:cNvPr id="38" name="角丸四角形 37"/>
          <p:cNvSpPr/>
          <p:nvPr/>
        </p:nvSpPr>
        <p:spPr bwMode="auto">
          <a:xfrm>
            <a:off x="3311986" y="548350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命令１</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2875961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スーパスカラ・プロセッサ（</a:t>
            </a:r>
            <a:r>
              <a:rPr lang="en-US" altLang="ja-JP" b="0" dirty="0"/>
              <a:t>Superscalar processor</a:t>
            </a:r>
            <a:r>
              <a:rPr kumimoji="1" lang="ja-JP" altLang="en-US" dirty="0"/>
              <a:t>）</a:t>
            </a:r>
          </a:p>
        </p:txBody>
      </p:sp>
      <p:sp>
        <p:nvSpPr>
          <p:cNvPr id="3" name="テキスト プレースホルダー 2"/>
          <p:cNvSpPr>
            <a:spLocks noGrp="1"/>
          </p:cNvSpPr>
          <p:nvPr>
            <p:ph type="body" sz="quarter" idx="10"/>
          </p:nvPr>
        </p:nvSpPr>
        <p:spPr>
          <a:xfrm>
            <a:off x="611956" y="1178975"/>
            <a:ext cx="8280092" cy="1710019"/>
          </a:xfrm>
        </p:spPr>
        <p:txBody>
          <a:bodyPr/>
          <a:lstStyle/>
          <a:p>
            <a:r>
              <a:rPr kumimoji="1" lang="ja-JP" altLang="en-US" dirty="0"/>
              <a:t>スーパスカラ・プロセッサ</a:t>
            </a:r>
            <a:endParaRPr kumimoji="1" lang="en-US" altLang="ja-JP" dirty="0"/>
          </a:p>
          <a:p>
            <a:pPr lvl="1"/>
            <a:r>
              <a:rPr kumimoji="1" lang="ja-JP" altLang="en-US" dirty="0"/>
              <a:t>パイプラインや関連する演算器などを複数並べる</a:t>
            </a:r>
            <a:endParaRPr kumimoji="1" lang="en-US" altLang="ja-JP" dirty="0"/>
          </a:p>
          <a:p>
            <a:pPr lvl="1"/>
            <a:r>
              <a:rPr kumimoji="1" lang="ja-JP" altLang="en-US" dirty="0"/>
              <a:t>複数の命令を並行して処理して性能を向上</a:t>
            </a:r>
            <a:endParaRPr kumimoji="1" lang="en-US" altLang="ja-JP" dirty="0"/>
          </a:p>
        </p:txBody>
      </p:sp>
      <p:grpSp>
        <p:nvGrpSpPr>
          <p:cNvPr id="4" name="グループ化 3"/>
          <p:cNvGrpSpPr/>
          <p:nvPr/>
        </p:nvGrpSpPr>
        <p:grpSpPr>
          <a:xfrm>
            <a:off x="2321975" y="459901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762135" y="459901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202295" y="459901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642455" y="459901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2283814" y="384176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723974" y="3841765"/>
            <a:ext cx="1449436"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ﾀﾉﾓｼｲ</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166021" y="386034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606181" y="3860349"/>
            <a:ext cx="84189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2321975" y="5229020"/>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3762135" y="5229020"/>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5202295" y="5229020"/>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6642455" y="5229020"/>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2321975" y="5769026"/>
            <a:ext cx="117051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 ﾖﾛｰ</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3671990" y="5769026"/>
            <a:ext cx="84189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5204182" y="5787610"/>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6644342" y="5787610"/>
            <a:ext cx="19255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ｼﾝｷｻｲﾖｳﾃﾞｽ</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2733819" y="454625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命令３</a:t>
            </a:r>
            <a:endParaRPr kumimoji="1" lang="ja-JP" altLang="en-US" dirty="0">
              <a:latin typeface="Arial Narrow" panose="020B0606020202030204" pitchFamily="34" charset="0"/>
            </a:endParaRPr>
          </a:p>
        </p:txBody>
      </p:sp>
      <p:sp>
        <p:nvSpPr>
          <p:cNvPr id="37" name="角丸四角形 36"/>
          <p:cNvSpPr/>
          <p:nvPr/>
        </p:nvSpPr>
        <p:spPr bwMode="auto">
          <a:xfrm>
            <a:off x="2733819" y="526626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命令４</a:t>
            </a:r>
            <a:endParaRPr kumimoji="1" lang="ja-JP" altLang="en-US" dirty="0">
              <a:latin typeface="Arial Narrow" panose="020B0606020202030204" pitchFamily="34" charset="0"/>
            </a:endParaRPr>
          </a:p>
        </p:txBody>
      </p:sp>
      <p:sp>
        <p:nvSpPr>
          <p:cNvPr id="38" name="角丸四角形 37"/>
          <p:cNvSpPr/>
          <p:nvPr/>
        </p:nvSpPr>
        <p:spPr bwMode="auto">
          <a:xfrm>
            <a:off x="4173835" y="454625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命令１</a:t>
            </a:r>
            <a:endParaRPr kumimoji="1" lang="ja-JP" altLang="en-US" dirty="0">
              <a:latin typeface="Arial Narrow" panose="020B0606020202030204" pitchFamily="34" charset="0"/>
            </a:endParaRPr>
          </a:p>
        </p:txBody>
      </p:sp>
      <p:sp>
        <p:nvSpPr>
          <p:cNvPr id="39" name="角丸四角形 38"/>
          <p:cNvSpPr/>
          <p:nvPr/>
        </p:nvSpPr>
        <p:spPr bwMode="auto">
          <a:xfrm>
            <a:off x="4173835" y="526626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命令２</a:t>
            </a:r>
            <a:endParaRPr kumimoji="1" lang="ja-JP" altLang="en-US" dirty="0">
              <a:latin typeface="Arial Narrow" panose="020B0606020202030204" pitchFamily="34" charset="0"/>
            </a:endParaRPr>
          </a:p>
        </p:txBody>
      </p:sp>
      <p:sp>
        <p:nvSpPr>
          <p:cNvPr id="40" name="正方形/長方形 39">
            <a:extLst>
              <a:ext uri="{FF2B5EF4-FFF2-40B4-BE49-F238E27FC236}">
                <a16:creationId xmlns:a16="http://schemas.microsoft.com/office/drawing/2014/main" id="{5277D453-C26C-468F-AD6B-D064FCD17367}"/>
              </a:ext>
            </a:extLst>
          </p:cNvPr>
          <p:cNvSpPr/>
          <p:nvPr/>
        </p:nvSpPr>
        <p:spPr>
          <a:xfrm>
            <a:off x="360003" y="360900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えらい人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41" name="角丸四角形吹き出し 28">
            <a:extLst>
              <a:ext uri="{FF2B5EF4-FFF2-40B4-BE49-F238E27FC236}">
                <a16:creationId xmlns:a16="http://schemas.microsoft.com/office/drawing/2014/main" id="{52E230A4-69DA-4876-85AC-0BE4187F7BE0}"/>
              </a:ext>
            </a:extLst>
          </p:cNvPr>
          <p:cNvSpPr/>
          <p:nvPr/>
        </p:nvSpPr>
        <p:spPr bwMode="auto">
          <a:xfrm>
            <a:off x="1440015" y="2978995"/>
            <a:ext cx="2321976"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今日から２ライン体制です</a:t>
            </a:r>
            <a:endParaRPr kumimoji="1" lang="en-US" altLang="ja-JP" sz="1400" dirty="0">
              <a:solidFill>
                <a:schemeClr val="tx1">
                  <a:lumMod val="75000"/>
                  <a:lumOff val="25000"/>
                </a:schemeClr>
              </a:solidFill>
              <a:latin typeface="Arial Narrow" panose="020B0606020202030204" pitchFamily="34" charset="0"/>
            </a:endParaRPr>
          </a:p>
        </p:txBody>
      </p:sp>
      <p:sp>
        <p:nvSpPr>
          <p:cNvPr id="42" name="正方形/長方形 41">
            <a:extLst>
              <a:ext uri="{FF2B5EF4-FFF2-40B4-BE49-F238E27FC236}">
                <a16:creationId xmlns:a16="http://schemas.microsoft.com/office/drawing/2014/main" id="{C64AA17E-9DAC-4C90-8BBB-A436325818B7}"/>
              </a:ext>
            </a:extLst>
          </p:cNvPr>
          <p:cNvSpPr/>
          <p:nvPr/>
        </p:nvSpPr>
        <p:spPr bwMode="auto">
          <a:xfrm>
            <a:off x="0" y="3465058"/>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kumimoji="1" lang="ja-JP" altLang="en-US" sz="1600" dirty="0">
              <a:solidFill>
                <a:schemeClr val="tx1">
                  <a:lumMod val="85000"/>
                  <a:lumOff val="15000"/>
                </a:schemeClr>
              </a:solidFill>
            </a:endParaRPr>
          </a:p>
        </p:txBody>
      </p:sp>
    </p:spTree>
    <p:extLst>
      <p:ext uri="{BB962C8B-B14F-4D97-AF65-F5344CB8AC3E}">
        <p14:creationId xmlns:p14="http://schemas.microsoft.com/office/powerpoint/2010/main" val="440136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単純なスーパスカラ・プロセッサの動作</a:t>
            </a:r>
          </a:p>
        </p:txBody>
      </p:sp>
      <p:sp>
        <p:nvSpPr>
          <p:cNvPr id="3" name="テキスト プレースホルダー 2"/>
          <p:cNvSpPr>
            <a:spLocks noGrp="1"/>
          </p:cNvSpPr>
          <p:nvPr>
            <p:ph type="body" sz="quarter" idx="10"/>
          </p:nvPr>
        </p:nvSpPr>
        <p:spPr>
          <a:xfrm>
            <a:off x="611956" y="908972"/>
            <a:ext cx="8280092" cy="2430027"/>
          </a:xfrm>
        </p:spPr>
        <p:txBody>
          <a:bodyPr/>
          <a:lstStyle/>
          <a:p>
            <a:r>
              <a:rPr kumimoji="1" lang="ja-JP" altLang="en-US" dirty="0"/>
              <a:t>同時にフェッチしてきた命令間に依存がない場合は並列に実行</a:t>
            </a:r>
            <a:endParaRPr kumimoji="1" lang="en-US" altLang="ja-JP" dirty="0"/>
          </a:p>
          <a:p>
            <a:pPr lvl="1"/>
            <a:r>
              <a:rPr kumimoji="1" lang="ja-JP" altLang="en-US" dirty="0"/>
              <a:t>もし依存がある場合は，後続の命令全てを待たせて処理</a:t>
            </a:r>
            <a:endParaRPr kumimoji="1" lang="en-US" altLang="ja-JP" dirty="0"/>
          </a:p>
          <a:p>
            <a:pPr lvl="2"/>
            <a:r>
              <a:rPr kumimoji="1" lang="ja-JP" altLang="en-US" dirty="0"/>
              <a:t>パイプラインの上流側は全てストールさせる</a:t>
            </a:r>
            <a:endParaRPr kumimoji="1" lang="en-US" altLang="ja-JP" dirty="0"/>
          </a:p>
          <a:p>
            <a:pPr lvl="1"/>
            <a:r>
              <a:rPr kumimoji="1" lang="ja-JP" altLang="en-US" dirty="0"/>
              <a:t>プログラムの意味を保つため</a:t>
            </a:r>
            <a:endParaRPr kumimoji="1" lang="en-US" altLang="ja-JP" dirty="0"/>
          </a:p>
          <a:p>
            <a:pPr lvl="2"/>
            <a:r>
              <a:rPr lang="ja-JP" altLang="en-US" dirty="0">
                <a:latin typeface="Consolas" panose="020B0609020204030204" pitchFamily="49" charset="0"/>
              </a:rPr>
              <a:t>下の図だと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を並列に計算したらおかしくなる</a:t>
            </a:r>
            <a:endParaRPr kumimoji="1" lang="en-US" altLang="ja-JP" dirty="0">
              <a:latin typeface="Consolas" panose="020B0609020204030204" pitchFamily="49" charset="0"/>
            </a:endParaRPr>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8" name="角丸四角形 37"/>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40" name="角丸四角形 39"/>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41" name="角丸四角形 40"/>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2" name="角丸四角形 41"/>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3" name="角丸四角形吹き出し 42"/>
          <p:cNvSpPr/>
          <p:nvPr/>
        </p:nvSpPr>
        <p:spPr bwMode="auto">
          <a:xfrm>
            <a:off x="4932003" y="3339000"/>
            <a:ext cx="2790031"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みんな次のサイクルまで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待ってね</a:t>
            </a:r>
          </a:p>
        </p:txBody>
      </p:sp>
      <p:sp>
        <p:nvSpPr>
          <p:cNvPr id="44" name="角丸四角形吹き出し 43"/>
          <p:cNvSpPr/>
          <p:nvPr/>
        </p:nvSpPr>
        <p:spPr bwMode="auto">
          <a:xfrm>
            <a:off x="3491988"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3">
                    <a:lumMod val="50000"/>
                  </a:schemeClr>
                </a:solidFill>
                <a:latin typeface="Arial Narrow" panose="020B0606020202030204" pitchFamily="34" charset="0"/>
              </a:rPr>
              <a:t>ﾋﾏﾀﾞﾅｰ</a:t>
            </a:r>
          </a:p>
        </p:txBody>
      </p:sp>
      <p:cxnSp>
        <p:nvCxnSpPr>
          <p:cNvPr id="48" name="直線矢印コネクタ 47"/>
          <p:cNvCxnSpPr/>
          <p:nvPr/>
        </p:nvCxnSpPr>
        <p:spPr bwMode="auto">
          <a:xfrm flipH="1">
            <a:off x="3851993" y="4959017"/>
            <a:ext cx="900009" cy="540006"/>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50" name="角丸四角形吹き出し 49"/>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51" name="角丸四角形吹き出し 50"/>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52" name="角丸四角形吹き出し 51"/>
          <p:cNvSpPr/>
          <p:nvPr/>
        </p:nvSpPr>
        <p:spPr bwMode="auto">
          <a:xfrm>
            <a:off x="2051972"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ﾏﾀﾞｰ</a:t>
            </a:r>
          </a:p>
        </p:txBody>
      </p:sp>
    </p:spTree>
    <p:extLst>
      <p:ext uri="{BB962C8B-B14F-4D97-AF65-F5344CB8AC3E}">
        <p14:creationId xmlns:p14="http://schemas.microsoft.com/office/powerpoint/2010/main" val="3809161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パイプラインの復習</a:t>
            </a:r>
          </a:p>
        </p:txBody>
      </p:sp>
      <p:sp>
        <p:nvSpPr>
          <p:cNvPr id="3" name="コンテンツ プレースホルダー 2"/>
          <p:cNvSpPr>
            <a:spLocks noGrp="1"/>
          </p:cNvSpPr>
          <p:nvPr>
            <p:ph idx="4294967295"/>
          </p:nvPr>
        </p:nvSpPr>
        <p:spPr>
          <a:xfrm>
            <a:off x="341953" y="1088975"/>
            <a:ext cx="8118603" cy="5443794"/>
          </a:xfrm>
          <a:prstGeom prst="rect">
            <a:avLst/>
          </a:prstGeom>
        </p:spPr>
        <p:txBody>
          <a:bodyPr/>
          <a:lstStyle/>
          <a:p>
            <a:pPr marL="457200" indent="-457200">
              <a:buFont typeface="+mj-lt"/>
              <a:buAutoNum type="arabicPeriod"/>
            </a:pPr>
            <a:r>
              <a:rPr kumimoji="1" lang="en-US" altLang="ja-JP" sz="1800" dirty="0"/>
              <a:t>IF (</a:t>
            </a:r>
            <a:r>
              <a:rPr kumimoji="1" lang="en-US" altLang="ja-JP" sz="1800" b="1" dirty="0"/>
              <a:t>i</a:t>
            </a:r>
            <a:r>
              <a:rPr kumimoji="1" lang="en-US" altLang="ja-JP" sz="1800" dirty="0"/>
              <a:t>nstruction </a:t>
            </a:r>
            <a:r>
              <a:rPr kumimoji="1" lang="en-US" altLang="ja-JP" sz="1800" b="1" dirty="0"/>
              <a:t>f</a:t>
            </a:r>
            <a:r>
              <a:rPr kumimoji="1" lang="en-US" altLang="ja-JP" sz="1800" dirty="0"/>
              <a:t>etch)</a:t>
            </a:r>
          </a:p>
          <a:p>
            <a:pPr marL="457200" indent="-457200">
              <a:buFont typeface="+mj-lt"/>
              <a:buAutoNum type="arabicPeriod"/>
            </a:pPr>
            <a:r>
              <a:rPr lang="en-US" altLang="ja-JP" sz="1800" dirty="0"/>
              <a:t>ID (</a:t>
            </a:r>
            <a:r>
              <a:rPr lang="en-US" altLang="ja-JP" sz="1800" b="1" dirty="0"/>
              <a:t>i</a:t>
            </a:r>
            <a:r>
              <a:rPr lang="en-US" altLang="ja-JP" sz="1800" dirty="0"/>
              <a:t>nstruction </a:t>
            </a:r>
            <a:r>
              <a:rPr lang="en-US" altLang="ja-JP" sz="1800" b="1" dirty="0"/>
              <a:t>d</a:t>
            </a:r>
            <a:r>
              <a:rPr lang="en-US" altLang="ja-JP" sz="1800" dirty="0"/>
              <a:t>ecode)</a:t>
            </a:r>
          </a:p>
          <a:p>
            <a:pPr marL="457200" indent="-457200">
              <a:buFont typeface="+mj-lt"/>
              <a:buAutoNum type="arabicPeriod"/>
            </a:pPr>
            <a:r>
              <a:rPr lang="en-US" altLang="ja-JP" sz="1800" dirty="0"/>
              <a:t>EX (</a:t>
            </a:r>
            <a:r>
              <a:rPr lang="en-US" altLang="ja-JP" sz="1800" b="1" dirty="0"/>
              <a:t>ex</a:t>
            </a:r>
            <a:r>
              <a:rPr lang="en-US" altLang="ja-JP" sz="1800" dirty="0"/>
              <a:t>ecution)</a:t>
            </a:r>
          </a:p>
          <a:p>
            <a:pPr marL="457200" indent="-457200">
              <a:buFont typeface="+mj-lt"/>
              <a:buAutoNum type="arabicPeriod"/>
            </a:pPr>
            <a:r>
              <a:rPr kumimoji="1" lang="en-US" altLang="ja-JP" sz="1800" dirty="0"/>
              <a:t>MEM (</a:t>
            </a:r>
            <a:r>
              <a:rPr kumimoji="1" lang="en-US" altLang="ja-JP" sz="1800" b="1" dirty="0"/>
              <a:t>mem</a:t>
            </a:r>
            <a:r>
              <a:rPr kumimoji="1" lang="en-US" altLang="ja-JP" sz="1800" dirty="0"/>
              <a:t>ory)</a:t>
            </a:r>
          </a:p>
          <a:p>
            <a:pPr marL="457200" indent="-457200">
              <a:buFont typeface="+mj-lt"/>
              <a:buAutoNum type="arabicPeriod"/>
            </a:pPr>
            <a:r>
              <a:rPr kumimoji="1" lang="en-US" altLang="ja-JP" sz="1800" dirty="0"/>
              <a:t>WB (</a:t>
            </a:r>
            <a:r>
              <a:rPr kumimoji="1" lang="en-US" altLang="ja-JP" sz="1800" b="1" dirty="0"/>
              <a:t>w</a:t>
            </a:r>
            <a:r>
              <a:rPr kumimoji="1" lang="en-US" altLang="ja-JP" sz="1800" dirty="0"/>
              <a:t>rite </a:t>
            </a:r>
            <a:r>
              <a:rPr kumimoji="1" lang="en-US" altLang="ja-JP" sz="1800" b="1" dirty="0"/>
              <a:t>b</a:t>
            </a:r>
            <a:r>
              <a:rPr kumimoji="1" lang="en-US" altLang="ja-JP" sz="1800" dirty="0"/>
              <a:t>ack)</a:t>
            </a:r>
          </a:p>
        </p:txBody>
      </p:sp>
    </p:spTree>
    <p:extLst>
      <p:ext uri="{BB962C8B-B14F-4D97-AF65-F5344CB8AC3E}">
        <p14:creationId xmlns:p14="http://schemas.microsoft.com/office/powerpoint/2010/main" val="2044734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パイプライン化されたプロセッサのブロック図</a:t>
            </a:r>
          </a:p>
        </p:txBody>
      </p:sp>
      <p:sp>
        <p:nvSpPr>
          <p:cNvPr id="3" name="テキスト プレースホルダー 2"/>
          <p:cNvSpPr>
            <a:spLocks noGrp="1"/>
          </p:cNvSpPr>
          <p:nvPr>
            <p:ph type="body" sz="quarter" idx="10"/>
          </p:nvPr>
        </p:nvSpPr>
        <p:spPr>
          <a:xfrm>
            <a:off x="71951" y="5589024"/>
            <a:ext cx="8820098" cy="449698"/>
          </a:xfrm>
        </p:spPr>
        <p:txBody>
          <a:bodyPr/>
          <a:lstStyle/>
          <a:p>
            <a:pPr lvl="1"/>
            <a:r>
              <a:rPr kumimoji="1" lang="ja-JP" altLang="en-US" dirty="0"/>
              <a:t>各ステージの間に，</a:t>
            </a:r>
            <a:r>
              <a:rPr kumimoji="1" lang="en-US" altLang="ja-JP" dirty="0"/>
              <a:t>D-FF</a:t>
            </a:r>
            <a:r>
              <a:rPr kumimoji="1" lang="ja-JP" altLang="en-US" dirty="0"/>
              <a:t>（オレンジの四角）をいれる</a:t>
            </a:r>
            <a:endParaRPr kumimoji="1" lang="en-US" altLang="ja-JP" dirty="0"/>
          </a:p>
          <a:p>
            <a:pPr lvl="2"/>
            <a:r>
              <a:rPr kumimoji="1" lang="en-US" altLang="ja-JP" dirty="0"/>
              <a:t>WB </a:t>
            </a:r>
            <a:r>
              <a:rPr kumimoji="1" lang="ja-JP" altLang="en-US" dirty="0"/>
              <a:t>の書き込みについては，レジスタ・ファイル自体が</a:t>
            </a:r>
            <a:br>
              <a:rPr kumimoji="1" lang="en-US" altLang="ja-JP" dirty="0"/>
            </a:br>
            <a:r>
              <a:rPr kumimoji="1" lang="ja-JP" altLang="en-US" dirty="0"/>
              <a:t>クロックに同期して書き込みが行われるので </a:t>
            </a:r>
            <a:r>
              <a:rPr kumimoji="1" lang="en-US" altLang="ja-JP" dirty="0"/>
              <a:t>D-FF </a:t>
            </a:r>
            <a:r>
              <a:rPr kumimoji="1" lang="ja-JP" altLang="en-US" dirty="0"/>
              <a:t>は不要</a:t>
            </a:r>
            <a:endParaRPr kumimoji="1" lang="en-US" altLang="ja-JP" dirty="0"/>
          </a:p>
          <a:p>
            <a:pPr lvl="1"/>
            <a:r>
              <a:rPr kumimoji="1" lang="ja-JP" altLang="en-US" dirty="0"/>
              <a:t>各ステージの処理が早く終わっても，次のクロックまでは </a:t>
            </a:r>
            <a:r>
              <a:rPr kumimoji="1" lang="en-US" altLang="ja-JP" dirty="0"/>
              <a:t>D-FF </a:t>
            </a:r>
            <a:r>
              <a:rPr kumimoji="1" lang="ja-JP" altLang="en-US" dirty="0"/>
              <a:t>で</a:t>
            </a:r>
            <a:br>
              <a:rPr kumimoji="1" lang="en-US" altLang="ja-JP" dirty="0"/>
            </a:br>
            <a:r>
              <a:rPr kumimoji="1" lang="ja-JP" altLang="en-US" dirty="0"/>
              <a:t>信号の伝搬は止まる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588155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フェッチ</a:t>
            </a:r>
          </a:p>
        </p:txBody>
      </p:sp>
      <p:sp>
        <p:nvSpPr>
          <p:cNvPr id="3" name="テキスト プレースホルダー 2"/>
          <p:cNvSpPr>
            <a:spLocks noGrp="1"/>
          </p:cNvSpPr>
          <p:nvPr>
            <p:ph type="body" sz="quarter" idx="10"/>
          </p:nvPr>
        </p:nvSpPr>
        <p:spPr>
          <a:xfrm>
            <a:off x="251951" y="5589024"/>
            <a:ext cx="8640097" cy="449698"/>
          </a:xfrm>
        </p:spPr>
        <p:txBody>
          <a:bodyPr/>
          <a:lstStyle/>
          <a:p>
            <a:r>
              <a:rPr lang="en-US" altLang="ja-JP" sz="1800" dirty="0"/>
              <a:t>IF (</a:t>
            </a:r>
            <a:r>
              <a:rPr lang="en-US" altLang="ja-JP" sz="1800" b="1" dirty="0"/>
              <a:t>i</a:t>
            </a:r>
            <a:r>
              <a:rPr lang="en-US" altLang="ja-JP" sz="1800" dirty="0"/>
              <a:t>nstruction </a:t>
            </a:r>
            <a:r>
              <a:rPr lang="en-US" altLang="ja-JP" sz="1800" b="1" dirty="0"/>
              <a:t>f</a:t>
            </a:r>
            <a:r>
              <a:rPr lang="en-US" altLang="ja-JP" sz="1800" dirty="0"/>
              <a:t>etch)</a:t>
            </a:r>
          </a:p>
          <a:p>
            <a:pPr lvl="1"/>
            <a:r>
              <a:rPr lang="ja-JP" altLang="en-US" sz="1800" dirty="0"/>
              <a:t>命令をメモリから取り出す（フェッチするという）</a:t>
            </a:r>
            <a:endParaRPr kumimoji="1" lang="ja-JP" altLang="en-US"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782019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デコード</a:t>
            </a:r>
          </a:p>
        </p:txBody>
      </p:sp>
      <p:sp>
        <p:nvSpPr>
          <p:cNvPr id="3" name="テキスト プレースホルダー 2"/>
          <p:cNvSpPr>
            <a:spLocks noGrp="1"/>
          </p:cNvSpPr>
          <p:nvPr>
            <p:ph type="body" sz="quarter" idx="10"/>
          </p:nvPr>
        </p:nvSpPr>
        <p:spPr>
          <a:xfrm>
            <a:off x="251951" y="5589024"/>
            <a:ext cx="8640097" cy="449698"/>
          </a:xfrm>
        </p:spPr>
        <p:txBody>
          <a:bodyPr/>
          <a:lstStyle/>
          <a:p>
            <a:r>
              <a:rPr lang="en-US" altLang="ja-JP" sz="1800" dirty="0"/>
              <a:t>ID (</a:t>
            </a:r>
            <a:r>
              <a:rPr lang="en-US" altLang="ja-JP" sz="1800" b="1" dirty="0"/>
              <a:t>i</a:t>
            </a:r>
            <a:r>
              <a:rPr lang="en-US" altLang="ja-JP" sz="1800" dirty="0"/>
              <a:t>nstruction </a:t>
            </a:r>
            <a:r>
              <a:rPr lang="en-US" altLang="ja-JP" sz="1800" b="1" dirty="0"/>
              <a:t>d</a:t>
            </a:r>
            <a:r>
              <a:rPr lang="en-US" altLang="ja-JP" sz="1800" dirty="0"/>
              <a:t>ecode)</a:t>
            </a:r>
          </a:p>
          <a:p>
            <a:pPr lvl="1"/>
            <a:r>
              <a:rPr lang="ja-JP" altLang="en-US" sz="1800" dirty="0"/>
              <a:t>取り出した命令の解析（デコードという）をする</a:t>
            </a:r>
            <a:endParaRPr lang="en-US" altLang="ja-JP" sz="1800" dirty="0"/>
          </a:p>
          <a:p>
            <a:pPr lvl="1"/>
            <a:r>
              <a:rPr lang="ja-JP" altLang="en-US" sz="1800" dirty="0"/>
              <a:t>デコードしてレジスタ番号などを取り出し，レジスタを読み出す</a:t>
            </a:r>
            <a:endParaRPr lang="en-US" altLang="ja-JP" sz="1800"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3401987" y="3068996"/>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558154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a:t>
            </a:r>
          </a:p>
        </p:txBody>
      </p:sp>
      <p:sp>
        <p:nvSpPr>
          <p:cNvPr id="3" name="テキスト プレースホルダー 2"/>
          <p:cNvSpPr>
            <a:spLocks noGrp="1"/>
          </p:cNvSpPr>
          <p:nvPr>
            <p:ph type="body" sz="quarter" idx="10"/>
          </p:nvPr>
        </p:nvSpPr>
        <p:spPr>
          <a:xfrm>
            <a:off x="251951" y="5589024"/>
            <a:ext cx="8640097" cy="449698"/>
          </a:xfrm>
        </p:spPr>
        <p:txBody>
          <a:bodyPr/>
          <a:lstStyle/>
          <a:p>
            <a:r>
              <a:rPr lang="en-US" altLang="ja-JP" sz="1800" dirty="0"/>
              <a:t>EX (</a:t>
            </a:r>
            <a:r>
              <a:rPr lang="en-US" altLang="ja-JP" sz="1800" b="1" dirty="0"/>
              <a:t>ex</a:t>
            </a:r>
            <a:r>
              <a:rPr lang="en-US" altLang="ja-JP" sz="1800" dirty="0"/>
              <a:t>ecution)</a:t>
            </a:r>
          </a:p>
          <a:p>
            <a:pPr lvl="1"/>
            <a:r>
              <a:rPr lang="ja-JP" altLang="en-US" sz="1800" dirty="0"/>
              <a:t>演算器で加減算や論理演算などを実行する</a:t>
            </a:r>
            <a:endParaRPr lang="en-US" altLang="ja-JP" sz="1800"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5292008" y="3248998"/>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563851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1F10D-188F-42F9-85A2-273D8CC92560}"/>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82860CDF-1252-405C-89DC-51510C9A623D}"/>
              </a:ext>
            </a:extLst>
          </p:cNvPr>
          <p:cNvSpPr>
            <a:spLocks noGrp="1"/>
          </p:cNvSpPr>
          <p:nvPr>
            <p:ph type="body" sz="quarter" idx="10"/>
          </p:nvPr>
        </p:nvSpPr>
        <p:spPr/>
        <p:txBody>
          <a:bodyPr/>
          <a:lstStyle/>
          <a:p>
            <a:r>
              <a:rPr lang="ja-JP" altLang="en-US" dirty="0"/>
              <a:t>今やっているような話の復習ってどのようにしたら良いでしょうか？私は数理最適化が専門で、普段はハードウェアを意識することはほぼないのですが、全く知識をもたずにプログラムを書くのもどうなんだと思って受講しております。</a:t>
            </a:r>
          </a:p>
        </p:txBody>
      </p:sp>
    </p:spTree>
    <p:extLst>
      <p:ext uri="{BB962C8B-B14F-4D97-AF65-F5344CB8AC3E}">
        <p14:creationId xmlns:p14="http://schemas.microsoft.com/office/powerpoint/2010/main" val="2087699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メモリアクセス</a:t>
            </a:r>
          </a:p>
        </p:txBody>
      </p:sp>
      <p:sp>
        <p:nvSpPr>
          <p:cNvPr id="3" name="テキスト プレースホルダー 2"/>
          <p:cNvSpPr>
            <a:spLocks noGrp="1"/>
          </p:cNvSpPr>
          <p:nvPr>
            <p:ph type="body" sz="quarter" idx="10"/>
          </p:nvPr>
        </p:nvSpPr>
        <p:spPr>
          <a:xfrm>
            <a:off x="251951" y="5589024"/>
            <a:ext cx="8640097" cy="449698"/>
          </a:xfrm>
        </p:spPr>
        <p:txBody>
          <a:bodyPr/>
          <a:lstStyle/>
          <a:p>
            <a:r>
              <a:rPr lang="en-US" altLang="ja-JP" sz="1800" dirty="0"/>
              <a:t>MEM (</a:t>
            </a:r>
            <a:r>
              <a:rPr lang="en-US" altLang="ja-JP" sz="1800" b="1" dirty="0"/>
              <a:t>mem</a:t>
            </a:r>
            <a:r>
              <a:rPr lang="en-US" altLang="ja-JP" sz="1800" dirty="0"/>
              <a:t>ory)</a:t>
            </a:r>
          </a:p>
          <a:p>
            <a:pPr lvl="1"/>
            <a:r>
              <a:rPr lang="ja-JP" altLang="en-US" sz="1800" dirty="0"/>
              <a:t>データメモリにアクセス</a:t>
            </a:r>
            <a:endParaRPr lang="en-US" altLang="ja-JP" sz="1800"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6552022" y="3248998"/>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80073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書き戻し</a:t>
            </a:r>
          </a:p>
        </p:txBody>
      </p:sp>
      <p:sp>
        <p:nvSpPr>
          <p:cNvPr id="3" name="テキスト プレースホルダー 2"/>
          <p:cNvSpPr>
            <a:spLocks noGrp="1"/>
          </p:cNvSpPr>
          <p:nvPr>
            <p:ph type="body" sz="quarter" idx="10"/>
          </p:nvPr>
        </p:nvSpPr>
        <p:spPr>
          <a:xfrm>
            <a:off x="251951" y="5589024"/>
            <a:ext cx="8640097" cy="449698"/>
          </a:xfrm>
        </p:spPr>
        <p:txBody>
          <a:bodyPr/>
          <a:lstStyle/>
          <a:p>
            <a:r>
              <a:rPr lang="en-US" altLang="ja-JP" sz="1800" dirty="0"/>
              <a:t>WB (</a:t>
            </a:r>
            <a:r>
              <a:rPr lang="en-US" altLang="ja-JP" sz="1800" b="1" dirty="0"/>
              <a:t>w</a:t>
            </a:r>
            <a:r>
              <a:rPr lang="en-US" altLang="ja-JP" sz="1800" dirty="0"/>
              <a:t>rite </a:t>
            </a:r>
            <a:r>
              <a:rPr lang="en-US" altLang="ja-JP" sz="1800" b="1" dirty="0"/>
              <a:t>b</a:t>
            </a:r>
            <a:r>
              <a:rPr lang="en-US" altLang="ja-JP" sz="1800" dirty="0"/>
              <a:t>ack)</a:t>
            </a:r>
          </a:p>
          <a:p>
            <a:pPr lvl="1"/>
            <a:r>
              <a:rPr lang="en-US" altLang="ja-JP" sz="1800" dirty="0"/>
              <a:t>EX </a:t>
            </a:r>
            <a:r>
              <a:rPr lang="ja-JP" altLang="en-US" sz="1800" dirty="0"/>
              <a:t>や </a:t>
            </a:r>
            <a:r>
              <a:rPr lang="en-US" altLang="ja-JP" sz="1800" dirty="0"/>
              <a:t>MEM </a:t>
            </a:r>
            <a:r>
              <a:rPr lang="ja-JP" altLang="en-US" sz="1800" dirty="0"/>
              <a:t>で得られた値をレジスタに書き戻す</a:t>
            </a:r>
            <a:endParaRPr lang="en-US" altLang="ja-JP" sz="1800"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54">
            <a:extLst>
              <a:ext uri="{FF2B5EF4-FFF2-40B4-BE49-F238E27FC236}">
                <a16:creationId xmlns:a16="http://schemas.microsoft.com/office/drawing/2014/main" id="{AC03884E-B6F5-4B2A-9127-2A9EFCCCD0E7}"/>
              </a:ext>
            </a:extLst>
          </p:cNvPr>
          <p:cNvSpPr/>
          <p:nvPr/>
        </p:nvSpPr>
        <p:spPr bwMode="auto">
          <a:xfrm>
            <a:off x="8444400" y="3248998"/>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1371086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線矢印コネクタ 77"/>
          <p:cNvCxnSpPr/>
          <p:nvPr/>
        </p:nvCxnSpPr>
        <p:spPr bwMode="auto">
          <a:xfrm>
            <a:off x="6012016" y="4779015"/>
            <a:ext cx="900010" cy="0"/>
          </a:xfrm>
          <a:prstGeom prst="straightConnector1">
            <a:avLst/>
          </a:prstGeom>
          <a:noFill/>
          <a:ln w="9525" cap="flat" cmpd="sng" algn="ctr">
            <a:solidFill>
              <a:schemeClr val="accent6"/>
            </a:solidFill>
            <a:prstDash val="solid"/>
            <a:round/>
            <a:headEnd type="none" w="sm" len="sm"/>
            <a:tailEnd type="none"/>
          </a:ln>
          <a:effectLst/>
        </p:spPr>
      </p:cxnSp>
      <p:sp>
        <p:nvSpPr>
          <p:cNvPr id="2" name="タイトル 1"/>
          <p:cNvSpPr>
            <a:spLocks noGrp="1"/>
          </p:cNvSpPr>
          <p:nvPr>
            <p:ph type="title"/>
          </p:nvPr>
        </p:nvSpPr>
        <p:spPr/>
        <p:txBody>
          <a:bodyPr/>
          <a:lstStyle/>
          <a:p>
            <a:r>
              <a:rPr kumimoji="1" lang="ja-JP" altLang="en-US" dirty="0"/>
              <a:t>単純な </a:t>
            </a:r>
            <a:r>
              <a:rPr kumimoji="1" lang="en-US" altLang="ja-JP" dirty="0"/>
              <a:t>2-way </a:t>
            </a:r>
            <a:r>
              <a:rPr kumimoji="1" lang="ja-JP" altLang="en-US" dirty="0"/>
              <a:t>スーパスカラ・プロセッサの例</a:t>
            </a:r>
          </a:p>
        </p:txBody>
      </p:sp>
      <p:sp>
        <p:nvSpPr>
          <p:cNvPr id="3" name="テキスト プレースホルダー 2"/>
          <p:cNvSpPr>
            <a:spLocks noGrp="1"/>
          </p:cNvSpPr>
          <p:nvPr>
            <p:ph type="body" sz="quarter" idx="10"/>
          </p:nvPr>
        </p:nvSpPr>
        <p:spPr>
          <a:xfrm>
            <a:off x="-198053" y="6219031"/>
            <a:ext cx="8910099" cy="449698"/>
          </a:xfrm>
        </p:spPr>
        <p:txBody>
          <a:bodyPr/>
          <a:lstStyle/>
          <a:p>
            <a:pPr lvl="1"/>
            <a:r>
              <a:rPr lang="ja-JP" altLang="en-US" dirty="0"/>
              <a:t>フェッチ，レジスタ・アクセス，</a:t>
            </a:r>
            <a:r>
              <a:rPr lang="en-US" altLang="ja-JP" dirty="0"/>
              <a:t>ALU </a:t>
            </a:r>
            <a:r>
              <a:rPr lang="ja-JP" altLang="en-US" dirty="0"/>
              <a:t>を２命令分に拡張</a:t>
            </a:r>
            <a:endParaRPr lang="en-US" altLang="ja-JP" dirty="0"/>
          </a:p>
          <a:p>
            <a:pPr lvl="1"/>
            <a:r>
              <a:rPr kumimoji="1" lang="ja-JP" altLang="en-US" dirty="0"/>
              <a:t>この例では，データ・メモリは１つのまま（並列実行に制限がある）</a:t>
            </a:r>
          </a:p>
        </p:txBody>
      </p:sp>
      <p:sp>
        <p:nvSpPr>
          <p:cNvPr id="4" name="正方形/長方形 3"/>
          <p:cNvSpPr/>
          <p:nvPr/>
        </p:nvSpPr>
        <p:spPr bwMode="auto">
          <a:xfrm>
            <a:off x="971960" y="252899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528990"/>
            <a:ext cx="1440016" cy="306003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52899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2888992"/>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 0</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288899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24899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07898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62898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53897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08897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268975"/>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088974"/>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24899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06899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42900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52899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 ０</a:t>
            </a:r>
          </a:p>
        </p:txBody>
      </p:sp>
      <p:sp>
        <p:nvSpPr>
          <p:cNvPr id="22" name="正方形/長方形 21"/>
          <p:cNvSpPr/>
          <p:nvPr/>
        </p:nvSpPr>
        <p:spPr bwMode="auto">
          <a:xfrm>
            <a:off x="313198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3131984"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313198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971960" y="2528990"/>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78900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078985"/>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52898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24899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24899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288899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69900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69900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69900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288899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51900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25898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078985"/>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34898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033983"/>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35897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b="1" dirty="0">
                <a:solidFill>
                  <a:schemeClr val="accent6"/>
                </a:solidFill>
                <a:latin typeface="メイリオ" panose="020B0604030504040204" pitchFamily="50" charset="-128"/>
                <a:ea typeface="メイリオ" panose="020B0604030504040204" pitchFamily="50" charset="-128"/>
              </a:rPr>
              <a:t>８</a:t>
            </a:r>
          </a:p>
        </p:txBody>
      </p:sp>
      <p:sp>
        <p:nvSpPr>
          <p:cNvPr id="46" name="角丸四角形 45"/>
          <p:cNvSpPr/>
          <p:nvPr/>
        </p:nvSpPr>
        <p:spPr bwMode="auto">
          <a:xfrm>
            <a:off x="0" y="998973"/>
            <a:ext cx="2520028"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998973"/>
            <a:ext cx="1980022"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998973"/>
            <a:ext cx="1530018"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998973"/>
            <a:ext cx="2070022"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567902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567902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567902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567902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5679025"/>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2888994"/>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71" name="正方形/長方形 70"/>
          <p:cNvSpPr/>
          <p:nvPr/>
        </p:nvSpPr>
        <p:spPr bwMode="auto">
          <a:xfrm>
            <a:off x="6102017" y="2258986"/>
            <a:ext cx="360004" cy="315003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8" y="5229020"/>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1961971" y="2708992"/>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sp>
        <p:nvSpPr>
          <p:cNvPr id="65" name="角丸四角形 64"/>
          <p:cNvSpPr/>
          <p:nvPr/>
        </p:nvSpPr>
        <p:spPr bwMode="auto">
          <a:xfrm>
            <a:off x="1961971" y="3248998"/>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SUB</a:t>
            </a:r>
            <a:endParaRPr kumimoji="1" lang="ja-JP" altLang="en-US" dirty="0">
              <a:latin typeface="Arial Narrow" panose="020B0606020202030204" pitchFamily="34" charset="0"/>
            </a:endParaRPr>
          </a:p>
        </p:txBody>
      </p:sp>
      <p:sp>
        <p:nvSpPr>
          <p:cNvPr id="66" name="正方形/長方形 65"/>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書き</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7" name="正方形/長方形 66"/>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読み</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8" name="正方形/長方形 67"/>
          <p:cNvSpPr/>
          <p:nvPr/>
        </p:nvSpPr>
        <p:spPr bwMode="auto">
          <a:xfrm>
            <a:off x="3131984" y="486901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読み</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9" name="フリーフォーム 68"/>
          <p:cNvSpPr>
            <a:spLocks noChangeArrowheads="1"/>
          </p:cNvSpPr>
          <p:nvPr/>
        </p:nvSpPr>
        <p:spPr bwMode="auto">
          <a:xfrm rot="-5400000">
            <a:off x="5022006" y="4419010"/>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 1</a:t>
            </a:r>
            <a:endParaRPr lang="ja-JP" altLang="en-US" sz="1600" dirty="0">
              <a:latin typeface="Arial Narrow" pitchFamily="34" charset="0"/>
              <a:cs typeface="Times New Roman" pitchFamily="18" charset="0"/>
            </a:endParaRPr>
          </a:p>
        </p:txBody>
      </p:sp>
      <p:sp>
        <p:nvSpPr>
          <p:cNvPr id="70" name="Freeform 10"/>
          <p:cNvSpPr>
            <a:spLocks/>
          </p:cNvSpPr>
          <p:nvPr/>
        </p:nvSpPr>
        <p:spPr bwMode="auto">
          <a:xfrm flipV="1">
            <a:off x="2951982" y="4329010"/>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73" name="直線矢印コネクタ 72"/>
          <p:cNvCxnSpPr/>
          <p:nvPr/>
        </p:nvCxnSpPr>
        <p:spPr bwMode="auto">
          <a:xfrm>
            <a:off x="2951982" y="4689018"/>
            <a:ext cx="180002" cy="0"/>
          </a:xfrm>
          <a:prstGeom prst="straightConnector1">
            <a:avLst/>
          </a:prstGeom>
          <a:noFill/>
          <a:ln w="9525" cap="flat" cmpd="sng" algn="ctr">
            <a:solidFill>
              <a:schemeClr val="accent6"/>
            </a:solidFill>
            <a:prstDash val="solid"/>
            <a:round/>
            <a:headEnd type="oval" w="sm" len="sm"/>
            <a:tailEnd type="triangle"/>
          </a:ln>
          <a:effectLst/>
        </p:spPr>
      </p:cxnSp>
      <p:cxnSp>
        <p:nvCxnSpPr>
          <p:cNvPr id="74" name="直線矢印コネクタ 73"/>
          <p:cNvCxnSpPr/>
          <p:nvPr/>
        </p:nvCxnSpPr>
        <p:spPr bwMode="auto">
          <a:xfrm>
            <a:off x="2951982" y="5049022"/>
            <a:ext cx="180002" cy="0"/>
          </a:xfrm>
          <a:prstGeom prst="straightConnector1">
            <a:avLst/>
          </a:prstGeom>
          <a:noFill/>
          <a:ln w="9525" cap="flat" cmpd="sng" algn="ctr">
            <a:solidFill>
              <a:schemeClr val="accent6"/>
            </a:solidFill>
            <a:prstDash val="solid"/>
            <a:round/>
            <a:headEnd type="none" w="sm" len="sm"/>
            <a:tailEnd type="triangle"/>
          </a:ln>
          <a:effectLst/>
        </p:spPr>
      </p:cxnSp>
      <p:sp>
        <p:nvSpPr>
          <p:cNvPr id="75" name="Freeform 10"/>
          <p:cNvSpPr>
            <a:spLocks/>
          </p:cNvSpPr>
          <p:nvPr/>
        </p:nvSpPr>
        <p:spPr bwMode="auto">
          <a:xfrm>
            <a:off x="2861980" y="3338999"/>
            <a:ext cx="90001" cy="135001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76" name="直線矢印コネクタ 75"/>
          <p:cNvCxnSpPr/>
          <p:nvPr/>
        </p:nvCxnSpPr>
        <p:spPr bwMode="auto">
          <a:xfrm>
            <a:off x="4572000" y="4419011"/>
            <a:ext cx="720008" cy="0"/>
          </a:xfrm>
          <a:prstGeom prst="straightConnector1">
            <a:avLst/>
          </a:prstGeom>
          <a:noFill/>
          <a:ln w="9525" cap="flat" cmpd="sng" algn="ctr">
            <a:solidFill>
              <a:schemeClr val="accent6"/>
            </a:solidFill>
            <a:prstDash val="solid"/>
            <a:round/>
            <a:headEnd type="none" w="sm" len="sm"/>
            <a:tailEnd type="triangle"/>
          </a:ln>
          <a:effectLst/>
        </p:spPr>
      </p:cxnSp>
      <p:cxnSp>
        <p:nvCxnSpPr>
          <p:cNvPr id="77" name="直線矢印コネクタ 76"/>
          <p:cNvCxnSpPr/>
          <p:nvPr/>
        </p:nvCxnSpPr>
        <p:spPr bwMode="auto">
          <a:xfrm>
            <a:off x="4572000" y="5229020"/>
            <a:ext cx="720008" cy="0"/>
          </a:xfrm>
          <a:prstGeom prst="straightConnector1">
            <a:avLst/>
          </a:prstGeom>
          <a:noFill/>
          <a:ln w="9525" cap="flat" cmpd="sng" algn="ctr">
            <a:solidFill>
              <a:schemeClr val="accent6"/>
            </a:solidFill>
            <a:prstDash val="solid"/>
            <a:round/>
            <a:headEnd type="none" w="sm" len="sm"/>
            <a:tailEnd type="triangle"/>
          </a:ln>
          <a:effectLst/>
        </p:spPr>
      </p:cxnSp>
      <p:sp>
        <p:nvSpPr>
          <p:cNvPr id="63" name="正方形/長方形 62"/>
          <p:cNvSpPr/>
          <p:nvPr/>
        </p:nvSpPr>
        <p:spPr bwMode="auto">
          <a:xfrm>
            <a:off x="4662001" y="2528990"/>
            <a:ext cx="360004" cy="288003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2" y="5229020"/>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5"/>
              </a:solidFill>
              <a:latin typeface="+mn-ea"/>
            </a:endParaRPr>
          </a:p>
        </p:txBody>
      </p:sp>
      <p:sp>
        <p:nvSpPr>
          <p:cNvPr id="79" name="Freeform 10"/>
          <p:cNvSpPr>
            <a:spLocks/>
          </p:cNvSpPr>
          <p:nvPr/>
        </p:nvSpPr>
        <p:spPr bwMode="auto">
          <a:xfrm rot="5400000" flipH="1" flipV="1">
            <a:off x="4437000" y="3293996"/>
            <a:ext cx="990012" cy="396004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0" name="Freeform 10"/>
          <p:cNvSpPr>
            <a:spLocks/>
          </p:cNvSpPr>
          <p:nvPr/>
        </p:nvSpPr>
        <p:spPr bwMode="auto">
          <a:xfrm flipV="1">
            <a:off x="2951982" y="5319020"/>
            <a:ext cx="180002"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1" name="正方形/長方形 80"/>
          <p:cNvSpPr/>
          <p:nvPr/>
        </p:nvSpPr>
        <p:spPr bwMode="auto">
          <a:xfrm>
            <a:off x="3131984"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書き込みデータ １</a:t>
            </a:r>
          </a:p>
        </p:txBody>
      </p:sp>
    </p:spTree>
    <p:extLst>
      <p:ext uri="{BB962C8B-B14F-4D97-AF65-F5344CB8AC3E}">
        <p14:creationId xmlns:p14="http://schemas.microsoft.com/office/powerpoint/2010/main" val="4258220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単純なスーパスカラによる性能向上</a:t>
            </a:r>
          </a:p>
        </p:txBody>
      </p:sp>
      <p:sp>
        <p:nvSpPr>
          <p:cNvPr id="3" name="テキスト プレースホルダー 2"/>
          <p:cNvSpPr>
            <a:spLocks noGrp="1"/>
          </p:cNvSpPr>
          <p:nvPr>
            <p:ph type="body" sz="quarter" idx="10"/>
          </p:nvPr>
        </p:nvSpPr>
        <p:spPr>
          <a:xfrm>
            <a:off x="611956" y="1088975"/>
            <a:ext cx="8280092" cy="2160024"/>
          </a:xfrm>
        </p:spPr>
        <p:txBody>
          <a:bodyPr/>
          <a:lstStyle/>
          <a:p>
            <a:r>
              <a:rPr kumimoji="1" lang="ja-JP" altLang="en-US" dirty="0"/>
              <a:t>理想的には，並列に用意した資源の分だけ性能が向上</a:t>
            </a:r>
            <a:endParaRPr kumimoji="1" lang="en-US" altLang="ja-JP" dirty="0"/>
          </a:p>
          <a:p>
            <a:pPr lvl="1"/>
            <a:r>
              <a:rPr lang="en-US" altLang="ja-JP" dirty="0"/>
              <a:t>2-way </a:t>
            </a:r>
            <a:r>
              <a:rPr lang="ja-JP" altLang="en-US" dirty="0"/>
              <a:t>→ 性能は２倍</a:t>
            </a:r>
            <a:endParaRPr lang="en-US" altLang="ja-JP" dirty="0"/>
          </a:p>
          <a:p>
            <a:pPr lvl="1"/>
            <a:r>
              <a:rPr lang="ja-JP" altLang="en-US" dirty="0"/>
              <a:t>下の図は，理想的にパイプラインが回った場合</a:t>
            </a:r>
            <a:endParaRPr lang="en-US" altLang="ja-JP" dirty="0"/>
          </a:p>
        </p:txBody>
      </p:sp>
      <p:cxnSp>
        <p:nvCxnSpPr>
          <p:cNvPr id="4" name="直線コネクタ 3"/>
          <p:cNvCxnSpPr>
            <a:endCxn id="10" idx="1"/>
          </p:cNvCxnSpPr>
          <p:nvPr/>
        </p:nvCxnSpPr>
        <p:spPr bwMode="auto">
          <a:xfrm flipV="1">
            <a:off x="2591978" y="4059005"/>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3609002"/>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031994"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481999"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131984"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581989"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031994"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481999"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4932004" y="387900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581989"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031994"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481999"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4932004"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382009" y="432901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Rectangle 69"/>
          <p:cNvSpPr>
            <a:spLocks noChangeArrowheads="1"/>
          </p:cNvSpPr>
          <p:nvPr/>
        </p:nvSpPr>
        <p:spPr bwMode="auto">
          <a:xfrm>
            <a:off x="3581989"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p:cNvSpPr>
            <a:spLocks noChangeArrowheads="1"/>
          </p:cNvSpPr>
          <p:nvPr/>
        </p:nvSpPr>
        <p:spPr bwMode="auto">
          <a:xfrm>
            <a:off x="4031994"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 name="Rectangle 71"/>
          <p:cNvSpPr>
            <a:spLocks noChangeArrowheads="1"/>
          </p:cNvSpPr>
          <p:nvPr/>
        </p:nvSpPr>
        <p:spPr bwMode="auto">
          <a:xfrm>
            <a:off x="4481999"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3" name="Rectangle 72"/>
          <p:cNvSpPr>
            <a:spLocks noChangeArrowheads="1"/>
          </p:cNvSpPr>
          <p:nvPr/>
        </p:nvSpPr>
        <p:spPr bwMode="auto">
          <a:xfrm>
            <a:off x="4932004"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4" name="Rectangle 73"/>
          <p:cNvSpPr>
            <a:spLocks noChangeArrowheads="1"/>
          </p:cNvSpPr>
          <p:nvPr/>
        </p:nvSpPr>
        <p:spPr bwMode="auto">
          <a:xfrm>
            <a:off x="5382009"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5" name="Rectangle 69"/>
          <p:cNvSpPr>
            <a:spLocks noChangeArrowheads="1"/>
          </p:cNvSpPr>
          <p:nvPr/>
        </p:nvSpPr>
        <p:spPr bwMode="auto">
          <a:xfrm>
            <a:off x="4031994"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6" name="Rectangle 70"/>
          <p:cNvSpPr>
            <a:spLocks noChangeArrowheads="1"/>
          </p:cNvSpPr>
          <p:nvPr/>
        </p:nvSpPr>
        <p:spPr bwMode="auto">
          <a:xfrm>
            <a:off x="4481999"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7" name="Rectangle 71"/>
          <p:cNvSpPr>
            <a:spLocks noChangeArrowheads="1"/>
          </p:cNvSpPr>
          <p:nvPr/>
        </p:nvSpPr>
        <p:spPr bwMode="auto">
          <a:xfrm>
            <a:off x="4932004"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8" name="Rectangle 72"/>
          <p:cNvSpPr>
            <a:spLocks noChangeArrowheads="1"/>
          </p:cNvSpPr>
          <p:nvPr/>
        </p:nvSpPr>
        <p:spPr bwMode="auto">
          <a:xfrm>
            <a:off x="5382009"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9" name="Rectangle 73"/>
          <p:cNvSpPr>
            <a:spLocks noChangeArrowheads="1"/>
          </p:cNvSpPr>
          <p:nvPr/>
        </p:nvSpPr>
        <p:spPr bwMode="auto">
          <a:xfrm>
            <a:off x="5832014"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0" name="Rectangle 69"/>
          <p:cNvSpPr>
            <a:spLocks noChangeArrowheads="1"/>
          </p:cNvSpPr>
          <p:nvPr/>
        </p:nvSpPr>
        <p:spPr bwMode="auto">
          <a:xfrm>
            <a:off x="4031994"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1" name="Rectangle 70"/>
          <p:cNvSpPr>
            <a:spLocks noChangeArrowheads="1"/>
          </p:cNvSpPr>
          <p:nvPr/>
        </p:nvSpPr>
        <p:spPr bwMode="auto">
          <a:xfrm>
            <a:off x="4481999"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2" name="Rectangle 71"/>
          <p:cNvSpPr>
            <a:spLocks noChangeArrowheads="1"/>
          </p:cNvSpPr>
          <p:nvPr/>
        </p:nvSpPr>
        <p:spPr bwMode="auto">
          <a:xfrm>
            <a:off x="4932004"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3" name="Rectangle 72"/>
          <p:cNvSpPr>
            <a:spLocks noChangeArrowheads="1"/>
          </p:cNvSpPr>
          <p:nvPr/>
        </p:nvSpPr>
        <p:spPr bwMode="auto">
          <a:xfrm>
            <a:off x="5382009"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4" name="Rectangle 73"/>
          <p:cNvSpPr>
            <a:spLocks noChangeArrowheads="1"/>
          </p:cNvSpPr>
          <p:nvPr/>
        </p:nvSpPr>
        <p:spPr bwMode="auto">
          <a:xfrm>
            <a:off x="5832014"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5" name="直線コネクタ 34"/>
          <p:cNvCxnSpPr>
            <a:endCxn id="15" idx="1"/>
          </p:cNvCxnSpPr>
          <p:nvPr/>
        </p:nvCxnSpPr>
        <p:spPr bwMode="auto">
          <a:xfrm flipV="1">
            <a:off x="2591978" y="4509010"/>
            <a:ext cx="990011" cy="2"/>
          </a:xfrm>
          <a:prstGeom prst="line">
            <a:avLst/>
          </a:prstGeom>
          <a:noFill/>
          <a:ln w="9525" cap="flat" cmpd="sng" algn="ctr">
            <a:solidFill>
              <a:schemeClr val="tx1"/>
            </a:solidFill>
            <a:prstDash val="dash"/>
            <a:round/>
            <a:headEnd type="none" w="med" len="med"/>
            <a:tailEnd type="none" w="med" len="med"/>
          </a:ln>
          <a:effectLst/>
        </p:spPr>
      </p:cxnSp>
      <p:sp>
        <p:nvSpPr>
          <p:cNvPr id="36" name="正方形/長方形 35"/>
          <p:cNvSpPr/>
          <p:nvPr/>
        </p:nvSpPr>
        <p:spPr bwMode="auto">
          <a:xfrm>
            <a:off x="1871970" y="432901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7" name="直線コネクタ 36"/>
          <p:cNvCxnSpPr>
            <a:endCxn id="20" idx="1"/>
          </p:cNvCxnSpPr>
          <p:nvPr/>
        </p:nvCxnSpPr>
        <p:spPr bwMode="auto">
          <a:xfrm flipV="1">
            <a:off x="2591978" y="4959015"/>
            <a:ext cx="990011" cy="2"/>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871970" y="477901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9" name="直線コネクタ 38"/>
          <p:cNvCxnSpPr>
            <a:stCxn id="40" idx="3"/>
            <a:endCxn id="25" idx="1"/>
          </p:cNvCxnSpPr>
          <p:nvPr/>
        </p:nvCxnSpPr>
        <p:spPr bwMode="auto">
          <a:xfrm flipV="1">
            <a:off x="2591978" y="5409020"/>
            <a:ext cx="1440016" cy="2"/>
          </a:xfrm>
          <a:prstGeom prst="line">
            <a:avLst/>
          </a:prstGeom>
          <a:noFill/>
          <a:ln w="9525" cap="flat" cmpd="sng" algn="ctr">
            <a:solidFill>
              <a:schemeClr val="tx1"/>
            </a:solidFill>
            <a:prstDash val="dash"/>
            <a:round/>
            <a:headEnd type="none" w="med" len="med"/>
            <a:tailEnd type="none" w="med" len="med"/>
          </a:ln>
          <a:effectLst/>
        </p:spPr>
      </p:cxnSp>
      <p:sp>
        <p:nvSpPr>
          <p:cNvPr id="40" name="正方形/長方形 39"/>
          <p:cNvSpPr/>
          <p:nvPr/>
        </p:nvSpPr>
        <p:spPr bwMode="auto">
          <a:xfrm>
            <a:off x="1871970" y="522902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1" name="直線コネクタ 40"/>
          <p:cNvCxnSpPr>
            <a:stCxn id="42" idx="3"/>
            <a:endCxn id="30" idx="1"/>
          </p:cNvCxnSpPr>
          <p:nvPr/>
        </p:nvCxnSpPr>
        <p:spPr bwMode="auto">
          <a:xfrm flipV="1">
            <a:off x="2591978" y="5859025"/>
            <a:ext cx="1440016" cy="2"/>
          </a:xfrm>
          <a:prstGeom prst="line">
            <a:avLst/>
          </a:prstGeom>
          <a:noFill/>
          <a:ln w="9525" cap="flat" cmpd="sng" algn="ctr">
            <a:solidFill>
              <a:schemeClr val="tx1"/>
            </a:solidFill>
            <a:prstDash val="dash"/>
            <a:round/>
            <a:headEnd type="none" w="med" len="med"/>
            <a:tailEnd type="none" w="med" len="med"/>
          </a:ln>
          <a:effectLst/>
        </p:spPr>
      </p:cxnSp>
      <p:sp>
        <p:nvSpPr>
          <p:cNvPr id="42" name="正方形/長方形 41"/>
          <p:cNvSpPr/>
          <p:nvPr/>
        </p:nvSpPr>
        <p:spPr bwMode="auto">
          <a:xfrm>
            <a:off x="1871970" y="567902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3" name="Rectangle 73"/>
          <p:cNvSpPr>
            <a:spLocks noChangeArrowheads="1"/>
          </p:cNvSpPr>
          <p:nvPr/>
        </p:nvSpPr>
        <p:spPr bwMode="auto">
          <a:xfrm>
            <a:off x="4932004" y="342900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正方形/長方形 43"/>
          <p:cNvSpPr/>
          <p:nvPr/>
        </p:nvSpPr>
        <p:spPr bwMode="auto">
          <a:xfrm>
            <a:off x="1871970" y="3879005"/>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5" name="正方形/長方形 44"/>
          <p:cNvSpPr/>
          <p:nvPr/>
        </p:nvSpPr>
        <p:spPr bwMode="auto">
          <a:xfrm>
            <a:off x="1871970" y="342900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70675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スーパスカラによる並列実行の制約</a:t>
            </a:r>
          </a:p>
        </p:txBody>
      </p:sp>
      <p:sp>
        <p:nvSpPr>
          <p:cNvPr id="3" name="テキスト プレースホルダー 2"/>
          <p:cNvSpPr>
            <a:spLocks noGrp="1"/>
          </p:cNvSpPr>
          <p:nvPr>
            <p:ph type="body" sz="quarter" idx="10"/>
          </p:nvPr>
        </p:nvSpPr>
        <p:spPr/>
        <p:txBody>
          <a:bodyPr/>
          <a:lstStyle/>
          <a:p>
            <a:r>
              <a:rPr lang="ja-JP" altLang="en-US" dirty="0"/>
              <a:t>実際はさまざまな制約があり，そんなに性能はあがらない</a:t>
            </a:r>
            <a:endParaRPr lang="en-US" altLang="ja-JP" dirty="0"/>
          </a:p>
          <a:p>
            <a:pPr lvl="1"/>
            <a:r>
              <a:rPr lang="en-US" altLang="ja-JP" dirty="0"/>
              <a:t>2-way </a:t>
            </a:r>
            <a:r>
              <a:rPr lang="ja-JP" altLang="en-US" dirty="0"/>
              <a:t>なら数割ぐらいの向上</a:t>
            </a:r>
            <a:endParaRPr lang="en-US" altLang="ja-JP" dirty="0"/>
          </a:p>
          <a:p>
            <a:r>
              <a:rPr lang="ja-JP" altLang="en-US" dirty="0"/>
              <a:t>典型的な制約の例：</a:t>
            </a:r>
          </a:p>
          <a:p>
            <a:pPr marL="817200" lvl="1" indent="-457200">
              <a:buFont typeface="+mj-lt"/>
              <a:buAutoNum type="arabicPeriod"/>
            </a:pPr>
            <a:r>
              <a:rPr kumimoji="1" lang="ja-JP" altLang="en-US" dirty="0"/>
              <a:t>同時にフェッチされた命令間に依存がある場合</a:t>
            </a:r>
            <a:endParaRPr kumimoji="1" lang="en-US" altLang="ja-JP" dirty="0"/>
          </a:p>
          <a:p>
            <a:pPr marL="817200" lvl="1" indent="-457200">
              <a:buFont typeface="+mj-lt"/>
              <a:buAutoNum type="arabicPeriod"/>
            </a:pPr>
            <a:r>
              <a:rPr kumimoji="1" lang="ja-JP" altLang="en-US" dirty="0"/>
              <a:t>構造ハザードが起きる場合</a:t>
            </a:r>
            <a:endParaRPr kumimoji="1" lang="en-US" altLang="ja-JP" dirty="0"/>
          </a:p>
          <a:p>
            <a:pPr marL="817200" lvl="1" indent="-457200">
              <a:buFont typeface="+mj-lt"/>
              <a:buAutoNum type="arabicPeriod"/>
            </a:pPr>
            <a:r>
              <a:rPr lang="ja-JP" altLang="en-US" dirty="0"/>
              <a:t>同時にフェッチされた命令内に分岐があり，他に飛ぶ場合</a:t>
            </a:r>
            <a:endParaRPr kumimoji="1" lang="en-US" altLang="ja-JP" dirty="0"/>
          </a:p>
        </p:txBody>
      </p:sp>
    </p:spTree>
    <p:extLst>
      <p:ext uri="{BB962C8B-B14F-4D97-AF65-F5344CB8AC3E}">
        <p14:creationId xmlns:p14="http://schemas.microsoft.com/office/powerpoint/2010/main" val="644132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同時にフェッチされた命令間に依存がある場合</a:t>
            </a:r>
            <a:endParaRPr kumimoji="1" lang="ja-JP" altLang="en-US" dirty="0"/>
          </a:p>
        </p:txBody>
      </p:sp>
      <p:sp>
        <p:nvSpPr>
          <p:cNvPr id="3" name="テキスト プレースホルダー 2"/>
          <p:cNvSpPr>
            <a:spLocks noGrp="1"/>
          </p:cNvSpPr>
          <p:nvPr>
            <p:ph type="body" sz="quarter" idx="10"/>
          </p:nvPr>
        </p:nvSpPr>
        <p:spPr>
          <a:xfrm>
            <a:off x="701957" y="4959017"/>
            <a:ext cx="8280092" cy="900010"/>
          </a:xfrm>
        </p:spPr>
        <p:txBody>
          <a:bodyPr/>
          <a:lstStyle/>
          <a:p>
            <a:r>
              <a:rPr lang="ja-JP" altLang="en-US" dirty="0"/>
              <a:t>最悪の場合：</a:t>
            </a:r>
            <a:r>
              <a:rPr kumimoji="1" lang="ja-JP" altLang="en-US" dirty="0"/>
              <a:t>上記のように全ての命令間に連続に依存があるとき</a:t>
            </a:r>
            <a:endParaRPr kumimoji="1" lang="en-US" altLang="ja-JP" dirty="0"/>
          </a:p>
          <a:p>
            <a:pPr lvl="1"/>
            <a:r>
              <a:rPr lang="ja-JP" altLang="en-US" dirty="0"/>
              <a:t>演算が逐次的に行われるようにバブルが入る</a:t>
            </a:r>
            <a:endParaRPr lang="en-US" altLang="ja-JP" dirty="0"/>
          </a:p>
          <a:p>
            <a:pPr lvl="1"/>
            <a:r>
              <a:rPr kumimoji="1" lang="ja-JP" altLang="en-US" dirty="0"/>
              <a:t>スカラ・プロセッサから全く性能があがらない</a:t>
            </a:r>
          </a:p>
        </p:txBody>
      </p:sp>
      <p:cxnSp>
        <p:nvCxnSpPr>
          <p:cNvPr id="4" name="直線コネクタ 3"/>
          <p:cNvCxnSpPr>
            <a:endCxn id="11" idx="1"/>
          </p:cNvCxnSpPr>
          <p:nvPr/>
        </p:nvCxnSpPr>
        <p:spPr bwMode="auto">
          <a:xfrm flipV="1">
            <a:off x="169196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169196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23197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268197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131984"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358198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223197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268197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3581989"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03199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448199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268197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031994"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493200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69"/>
          <p:cNvSpPr>
            <a:spLocks noChangeArrowheads="1"/>
          </p:cNvSpPr>
          <p:nvPr/>
        </p:nvSpPr>
        <p:spPr bwMode="auto">
          <a:xfrm>
            <a:off x="268197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58198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4481999" y="261899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493200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538200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358198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448199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30" name="Rectangle 71"/>
          <p:cNvSpPr>
            <a:spLocks noChangeArrowheads="1"/>
          </p:cNvSpPr>
          <p:nvPr/>
        </p:nvSpPr>
        <p:spPr bwMode="auto">
          <a:xfrm>
            <a:off x="4932004" y="306899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538200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583201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69"/>
          <p:cNvSpPr>
            <a:spLocks noChangeArrowheads="1"/>
          </p:cNvSpPr>
          <p:nvPr/>
        </p:nvSpPr>
        <p:spPr bwMode="auto">
          <a:xfrm>
            <a:off x="358198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1"/>
          <p:cNvSpPr>
            <a:spLocks noChangeArrowheads="1"/>
          </p:cNvSpPr>
          <p:nvPr/>
        </p:nvSpPr>
        <p:spPr bwMode="auto">
          <a:xfrm>
            <a:off x="5382009" y="351900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0" name="Rectangle 72"/>
          <p:cNvSpPr>
            <a:spLocks noChangeArrowheads="1"/>
          </p:cNvSpPr>
          <p:nvPr/>
        </p:nvSpPr>
        <p:spPr bwMode="auto">
          <a:xfrm>
            <a:off x="583201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1" name="Rectangle 73"/>
          <p:cNvSpPr>
            <a:spLocks noChangeArrowheads="1"/>
          </p:cNvSpPr>
          <p:nvPr/>
        </p:nvSpPr>
        <p:spPr bwMode="auto">
          <a:xfrm>
            <a:off x="628201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2" name="直線コネクタ 41"/>
          <p:cNvCxnSpPr>
            <a:endCxn id="16" idx="1"/>
          </p:cNvCxnSpPr>
          <p:nvPr/>
        </p:nvCxnSpPr>
        <p:spPr bwMode="auto">
          <a:xfrm flipV="1">
            <a:off x="1691968" y="2348986"/>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45" name="直線コネクタ 44"/>
          <p:cNvCxnSpPr>
            <a:endCxn id="23" idx="1"/>
          </p:cNvCxnSpPr>
          <p:nvPr/>
        </p:nvCxnSpPr>
        <p:spPr bwMode="auto">
          <a:xfrm flipV="1">
            <a:off x="1691968" y="2798991"/>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47" name="直線コネクタ 46"/>
          <p:cNvCxnSpPr>
            <a:stCxn id="58" idx="3"/>
            <a:endCxn id="28" idx="1"/>
          </p:cNvCxnSpPr>
          <p:nvPr/>
        </p:nvCxnSpPr>
        <p:spPr bwMode="auto">
          <a:xfrm flipV="1">
            <a:off x="1691968" y="3248996"/>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49" name="直線コネクタ 48"/>
          <p:cNvCxnSpPr>
            <a:stCxn id="59" idx="3"/>
            <a:endCxn id="37" idx="1"/>
          </p:cNvCxnSpPr>
          <p:nvPr/>
        </p:nvCxnSpPr>
        <p:spPr bwMode="auto">
          <a:xfrm flipV="1">
            <a:off x="1691968" y="3699001"/>
            <a:ext cx="1890021" cy="2"/>
          </a:xfrm>
          <a:prstGeom prst="line">
            <a:avLst/>
          </a:prstGeom>
          <a:noFill/>
          <a:ln w="9525" cap="flat" cmpd="sng" algn="ctr">
            <a:solidFill>
              <a:schemeClr val="tx1"/>
            </a:solidFill>
            <a:prstDash val="dash"/>
            <a:round/>
            <a:headEnd type="none" w="med" len="med"/>
            <a:tailEnd type="none" w="med" len="med"/>
          </a:ln>
          <a:effectLst/>
        </p:spPr>
      </p:cxnSp>
      <p:sp>
        <p:nvSpPr>
          <p:cNvPr id="51" name="Rectangle 73"/>
          <p:cNvSpPr>
            <a:spLocks noChangeArrowheads="1"/>
          </p:cNvSpPr>
          <p:nvPr/>
        </p:nvSpPr>
        <p:spPr bwMode="auto">
          <a:xfrm>
            <a:off x="403199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正方形/長方形 53"/>
          <p:cNvSpPr/>
          <p:nvPr/>
        </p:nvSpPr>
        <p:spPr bwMode="auto">
          <a:xfrm>
            <a:off x="97196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5" name="正方形/長方形 54"/>
          <p:cNvSpPr/>
          <p:nvPr/>
        </p:nvSpPr>
        <p:spPr bwMode="auto">
          <a:xfrm>
            <a:off x="97196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6" name="正方形/長方形 55"/>
          <p:cNvSpPr/>
          <p:nvPr/>
        </p:nvSpPr>
        <p:spPr bwMode="auto">
          <a:xfrm>
            <a:off x="97196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7" name="正方形/長方形 56"/>
          <p:cNvSpPr/>
          <p:nvPr/>
        </p:nvSpPr>
        <p:spPr bwMode="auto">
          <a:xfrm>
            <a:off x="971960"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8" name="正方形/長方形 57"/>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9" name="正方形/長方形 58"/>
          <p:cNvSpPr/>
          <p:nvPr/>
        </p:nvSpPr>
        <p:spPr bwMode="auto">
          <a:xfrm>
            <a:off x="97196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6" name="Rectangle 73"/>
          <p:cNvSpPr>
            <a:spLocks noChangeArrowheads="1"/>
          </p:cNvSpPr>
          <p:nvPr/>
        </p:nvSpPr>
        <p:spPr bwMode="auto">
          <a:xfrm>
            <a:off x="313198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9" name="Rectangle 73"/>
          <p:cNvSpPr>
            <a:spLocks noChangeArrowheads="1"/>
          </p:cNvSpPr>
          <p:nvPr/>
        </p:nvSpPr>
        <p:spPr bwMode="auto">
          <a:xfrm>
            <a:off x="313198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0" name="Rectangle 73"/>
          <p:cNvSpPr>
            <a:spLocks noChangeArrowheads="1"/>
          </p:cNvSpPr>
          <p:nvPr/>
        </p:nvSpPr>
        <p:spPr bwMode="auto">
          <a:xfrm>
            <a:off x="403199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1" name="Rectangle 73"/>
          <p:cNvSpPr>
            <a:spLocks noChangeArrowheads="1"/>
          </p:cNvSpPr>
          <p:nvPr/>
        </p:nvSpPr>
        <p:spPr bwMode="auto">
          <a:xfrm>
            <a:off x="4031994" y="351900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2" name="Rectangle 73"/>
          <p:cNvSpPr>
            <a:spLocks noChangeArrowheads="1"/>
          </p:cNvSpPr>
          <p:nvPr/>
        </p:nvSpPr>
        <p:spPr bwMode="auto">
          <a:xfrm>
            <a:off x="4031994" y="306899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4" name="Rectangle 73"/>
          <p:cNvSpPr>
            <a:spLocks noChangeArrowheads="1"/>
          </p:cNvSpPr>
          <p:nvPr/>
        </p:nvSpPr>
        <p:spPr bwMode="auto">
          <a:xfrm>
            <a:off x="4932004" y="351900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5" name="Rectangle 73"/>
          <p:cNvSpPr>
            <a:spLocks noChangeArrowheads="1"/>
          </p:cNvSpPr>
          <p:nvPr/>
        </p:nvSpPr>
        <p:spPr bwMode="auto">
          <a:xfrm>
            <a:off x="313198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8" name="Rectangle 70"/>
          <p:cNvSpPr>
            <a:spLocks noChangeArrowheads="1"/>
          </p:cNvSpPr>
          <p:nvPr/>
        </p:nvSpPr>
        <p:spPr bwMode="auto">
          <a:xfrm>
            <a:off x="448199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Tree>
    <p:extLst>
      <p:ext uri="{BB962C8B-B14F-4D97-AF65-F5344CB8AC3E}">
        <p14:creationId xmlns:p14="http://schemas.microsoft.com/office/powerpoint/2010/main" val="509634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構造ハザードが起きる場合</a:t>
            </a:r>
            <a:br>
              <a:rPr lang="en-US" altLang="ja-JP" dirty="0"/>
            </a:br>
            <a:r>
              <a:rPr lang="ja-JP" altLang="en-US" sz="2000" dirty="0"/>
              <a:t>（便宜上メモリステージは </a:t>
            </a:r>
            <a:r>
              <a:rPr lang="en-US" altLang="ja-JP" sz="2000" dirty="0"/>
              <a:t>EX </a:t>
            </a:r>
            <a:r>
              <a:rPr lang="ja-JP" altLang="en-US" sz="2000" dirty="0"/>
              <a:t>で行うとしてます）</a:t>
            </a:r>
            <a:endParaRPr kumimoji="1" lang="ja-JP" altLang="en-US" sz="2000" dirty="0"/>
          </a:p>
        </p:txBody>
      </p:sp>
      <p:sp>
        <p:nvSpPr>
          <p:cNvPr id="3" name="テキスト プレースホルダー 2"/>
          <p:cNvSpPr>
            <a:spLocks noGrp="1"/>
          </p:cNvSpPr>
          <p:nvPr>
            <p:ph type="body" sz="quarter" idx="10"/>
          </p:nvPr>
        </p:nvSpPr>
        <p:spPr>
          <a:xfrm>
            <a:off x="611956" y="4149008"/>
            <a:ext cx="8280092" cy="2339719"/>
          </a:xfrm>
        </p:spPr>
        <p:txBody>
          <a:bodyPr/>
          <a:lstStyle/>
          <a:p>
            <a:r>
              <a:rPr kumimoji="1" lang="ja-JP" altLang="en-US" dirty="0"/>
              <a:t>例：先ほどのブロック図のように，メモリは１つしかない場合</a:t>
            </a:r>
            <a:endParaRPr kumimoji="1" lang="en-US" altLang="ja-JP" dirty="0"/>
          </a:p>
          <a:p>
            <a:pPr lvl="1"/>
            <a:r>
              <a:rPr kumimoji="1" lang="ja-JP" altLang="en-US" dirty="0"/>
              <a:t>ロード命令は１サイクルに１つしか実行できない</a:t>
            </a:r>
            <a:endParaRPr kumimoji="1" lang="en-US" altLang="ja-JP" dirty="0"/>
          </a:p>
          <a:p>
            <a:pPr lvl="1"/>
            <a:r>
              <a:rPr kumimoji="1" lang="ja-JP" altLang="en-US" dirty="0"/>
              <a:t>上記のように，ロードが連続するとバブルが入る</a:t>
            </a:r>
            <a:endParaRPr lang="en-US" altLang="ja-JP" dirty="0"/>
          </a:p>
          <a:p>
            <a:r>
              <a:rPr kumimoji="1" lang="ja-JP" altLang="en-US" dirty="0"/>
              <a:t>回路規模が大きい </a:t>
            </a:r>
            <a:r>
              <a:rPr kumimoji="1" lang="en-US" altLang="ja-JP" dirty="0"/>
              <a:t>&amp; </a:t>
            </a:r>
            <a:r>
              <a:rPr kumimoji="1" lang="ja-JP" altLang="en-US" dirty="0"/>
              <a:t>使用頻度が低い演算器はパイプライン間で</a:t>
            </a:r>
            <a:br>
              <a:rPr kumimoji="1" lang="en-US" altLang="ja-JP" dirty="0"/>
            </a:br>
            <a:r>
              <a:rPr kumimoji="1" lang="ja-JP" altLang="en-US" dirty="0"/>
              <a:t>共有されることが多い </a:t>
            </a:r>
            <a:r>
              <a:rPr kumimoji="1" lang="en-US" altLang="ja-JP" dirty="0"/>
              <a:t>= </a:t>
            </a:r>
            <a:r>
              <a:rPr kumimoji="1" lang="ja-JP" altLang="en-US" dirty="0"/>
              <a:t>複数同時に来ると止まる</a:t>
            </a:r>
            <a:endParaRPr lang="en-US" altLang="ja-JP" dirty="0"/>
          </a:p>
          <a:p>
            <a:pPr lvl="1"/>
            <a:r>
              <a:rPr kumimoji="1" lang="ja-JP" altLang="en-US" dirty="0"/>
              <a:t>乗算器，除算器，超越関数の演算器など</a:t>
            </a:r>
            <a:endParaRPr kumimoji="1" lang="en-US" altLang="ja-JP" dirty="0"/>
          </a:p>
        </p:txBody>
      </p:sp>
      <p:cxnSp>
        <p:nvCxnSpPr>
          <p:cNvPr id="4" name="直線コネクタ 3"/>
          <p:cNvCxnSpPr>
            <a:endCxn id="10" idx="1"/>
          </p:cNvCxnSpPr>
          <p:nvPr/>
        </p:nvCxnSpPr>
        <p:spPr bwMode="auto">
          <a:xfrm flipV="1">
            <a:off x="169196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169196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23197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268197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13198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3581989"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10" name="Rectangle 69"/>
          <p:cNvSpPr>
            <a:spLocks noChangeArrowheads="1"/>
          </p:cNvSpPr>
          <p:nvPr/>
        </p:nvSpPr>
        <p:spPr bwMode="auto">
          <a:xfrm>
            <a:off x="223197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268197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358198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031994"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448199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268197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03199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493200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Rectangle 69"/>
          <p:cNvSpPr>
            <a:spLocks noChangeArrowheads="1"/>
          </p:cNvSpPr>
          <p:nvPr/>
        </p:nvSpPr>
        <p:spPr bwMode="auto">
          <a:xfrm>
            <a:off x="268197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p:cNvSpPr>
            <a:spLocks noChangeArrowheads="1"/>
          </p:cNvSpPr>
          <p:nvPr/>
        </p:nvSpPr>
        <p:spPr bwMode="auto">
          <a:xfrm>
            <a:off x="358198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 name="Rectangle 71"/>
          <p:cNvSpPr>
            <a:spLocks noChangeArrowheads="1"/>
          </p:cNvSpPr>
          <p:nvPr/>
        </p:nvSpPr>
        <p:spPr bwMode="auto">
          <a:xfrm>
            <a:off x="403199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2"/>
          <p:cNvSpPr>
            <a:spLocks noChangeArrowheads="1"/>
          </p:cNvSpPr>
          <p:nvPr/>
        </p:nvSpPr>
        <p:spPr bwMode="auto">
          <a:xfrm>
            <a:off x="448199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4" name="Rectangle 73"/>
          <p:cNvSpPr>
            <a:spLocks noChangeArrowheads="1"/>
          </p:cNvSpPr>
          <p:nvPr/>
        </p:nvSpPr>
        <p:spPr bwMode="auto">
          <a:xfrm>
            <a:off x="493200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5" name="Rectangle 69"/>
          <p:cNvSpPr>
            <a:spLocks noChangeArrowheads="1"/>
          </p:cNvSpPr>
          <p:nvPr/>
        </p:nvSpPr>
        <p:spPr bwMode="auto">
          <a:xfrm>
            <a:off x="358198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6" name="Rectangle 70"/>
          <p:cNvSpPr>
            <a:spLocks noChangeArrowheads="1"/>
          </p:cNvSpPr>
          <p:nvPr/>
        </p:nvSpPr>
        <p:spPr bwMode="auto">
          <a:xfrm>
            <a:off x="403199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7" name="Rectangle 71"/>
          <p:cNvSpPr>
            <a:spLocks noChangeArrowheads="1"/>
          </p:cNvSpPr>
          <p:nvPr/>
        </p:nvSpPr>
        <p:spPr bwMode="auto">
          <a:xfrm>
            <a:off x="448199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8" name="Rectangle 72"/>
          <p:cNvSpPr>
            <a:spLocks noChangeArrowheads="1"/>
          </p:cNvSpPr>
          <p:nvPr/>
        </p:nvSpPr>
        <p:spPr bwMode="auto">
          <a:xfrm>
            <a:off x="493200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9" name="Rectangle 73"/>
          <p:cNvSpPr>
            <a:spLocks noChangeArrowheads="1"/>
          </p:cNvSpPr>
          <p:nvPr/>
        </p:nvSpPr>
        <p:spPr bwMode="auto">
          <a:xfrm>
            <a:off x="538200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0" name="Rectangle 69"/>
          <p:cNvSpPr>
            <a:spLocks noChangeArrowheads="1"/>
          </p:cNvSpPr>
          <p:nvPr/>
        </p:nvSpPr>
        <p:spPr bwMode="auto">
          <a:xfrm>
            <a:off x="358198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1" name="Rectangle 71"/>
          <p:cNvSpPr>
            <a:spLocks noChangeArrowheads="1"/>
          </p:cNvSpPr>
          <p:nvPr/>
        </p:nvSpPr>
        <p:spPr bwMode="auto">
          <a:xfrm>
            <a:off x="448199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2" name="Rectangle 72"/>
          <p:cNvSpPr>
            <a:spLocks noChangeArrowheads="1"/>
          </p:cNvSpPr>
          <p:nvPr/>
        </p:nvSpPr>
        <p:spPr bwMode="auto">
          <a:xfrm>
            <a:off x="493200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3" name="Rectangle 73"/>
          <p:cNvSpPr>
            <a:spLocks noChangeArrowheads="1"/>
          </p:cNvSpPr>
          <p:nvPr/>
        </p:nvSpPr>
        <p:spPr bwMode="auto">
          <a:xfrm>
            <a:off x="538200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4" name="直線コネクタ 33"/>
          <p:cNvCxnSpPr>
            <a:endCxn id="15" idx="1"/>
          </p:cNvCxnSpPr>
          <p:nvPr/>
        </p:nvCxnSpPr>
        <p:spPr bwMode="auto">
          <a:xfrm flipV="1">
            <a:off x="1691968" y="2348986"/>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5" name="直線コネクタ 34"/>
          <p:cNvCxnSpPr>
            <a:endCxn id="20" idx="1"/>
          </p:cNvCxnSpPr>
          <p:nvPr/>
        </p:nvCxnSpPr>
        <p:spPr bwMode="auto">
          <a:xfrm flipV="1">
            <a:off x="1691968" y="2798991"/>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6" name="直線コネクタ 35"/>
          <p:cNvCxnSpPr>
            <a:stCxn id="43" idx="3"/>
            <a:endCxn id="25" idx="1"/>
          </p:cNvCxnSpPr>
          <p:nvPr/>
        </p:nvCxnSpPr>
        <p:spPr bwMode="auto">
          <a:xfrm flipV="1">
            <a:off x="1691968" y="3248996"/>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37" name="直線コネクタ 36"/>
          <p:cNvCxnSpPr>
            <a:stCxn id="44" idx="3"/>
            <a:endCxn id="30" idx="1"/>
          </p:cNvCxnSpPr>
          <p:nvPr/>
        </p:nvCxnSpPr>
        <p:spPr bwMode="auto">
          <a:xfrm flipV="1">
            <a:off x="1691968" y="3699001"/>
            <a:ext cx="1890021" cy="2"/>
          </a:xfrm>
          <a:prstGeom prst="line">
            <a:avLst/>
          </a:prstGeom>
          <a:noFill/>
          <a:ln w="9525" cap="flat" cmpd="sng" algn="ctr">
            <a:solidFill>
              <a:schemeClr val="tx1"/>
            </a:solidFill>
            <a:prstDash val="dash"/>
            <a:round/>
            <a:headEnd type="none" w="med" len="med"/>
            <a:tailEnd type="none" w="med" len="med"/>
          </a:ln>
          <a:effectLst/>
        </p:spPr>
      </p:cxnSp>
      <p:sp>
        <p:nvSpPr>
          <p:cNvPr id="38" name="Rectangle 73"/>
          <p:cNvSpPr>
            <a:spLocks noChangeArrowheads="1"/>
          </p:cNvSpPr>
          <p:nvPr/>
        </p:nvSpPr>
        <p:spPr bwMode="auto">
          <a:xfrm>
            <a:off x="403199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正方形/長方形 38"/>
          <p:cNvSpPr/>
          <p:nvPr/>
        </p:nvSpPr>
        <p:spPr bwMode="auto">
          <a:xfrm>
            <a:off x="97196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x2</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[x1+0]</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0" name="正方形/長方形 39"/>
          <p:cNvSpPr/>
          <p:nvPr/>
        </p:nvSpPr>
        <p:spPr bwMode="auto">
          <a:xfrm>
            <a:off x="97196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x3</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1" name="正方形/長方形 40"/>
          <p:cNvSpPr/>
          <p:nvPr/>
        </p:nvSpPr>
        <p:spPr bwMode="auto">
          <a:xfrm>
            <a:off x="97196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2" name="正方形/長方形 41"/>
          <p:cNvSpPr/>
          <p:nvPr/>
        </p:nvSpPr>
        <p:spPr bwMode="auto">
          <a:xfrm>
            <a:off x="971960"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3" name="正方形/長方形 42"/>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4" name="正方形/長方形 43"/>
          <p:cNvSpPr/>
          <p:nvPr/>
        </p:nvSpPr>
        <p:spPr bwMode="auto">
          <a:xfrm>
            <a:off x="97196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Rectangle 73"/>
          <p:cNvSpPr>
            <a:spLocks noChangeArrowheads="1"/>
          </p:cNvSpPr>
          <p:nvPr/>
        </p:nvSpPr>
        <p:spPr bwMode="auto">
          <a:xfrm>
            <a:off x="313198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3"/>
          <p:cNvSpPr>
            <a:spLocks noChangeArrowheads="1"/>
          </p:cNvSpPr>
          <p:nvPr/>
        </p:nvSpPr>
        <p:spPr bwMode="auto">
          <a:xfrm>
            <a:off x="313198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1" name="Rectangle 73"/>
          <p:cNvSpPr>
            <a:spLocks noChangeArrowheads="1"/>
          </p:cNvSpPr>
          <p:nvPr/>
        </p:nvSpPr>
        <p:spPr bwMode="auto">
          <a:xfrm>
            <a:off x="313198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2" name="Rectangle 70"/>
          <p:cNvSpPr>
            <a:spLocks noChangeArrowheads="1"/>
          </p:cNvSpPr>
          <p:nvPr/>
        </p:nvSpPr>
        <p:spPr bwMode="auto">
          <a:xfrm>
            <a:off x="403199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Tree>
    <p:extLst>
      <p:ext uri="{BB962C8B-B14F-4D97-AF65-F5344CB8AC3E}">
        <p14:creationId xmlns:p14="http://schemas.microsoft.com/office/powerpoint/2010/main" val="3649428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同時にフェッチされた命令内に分岐があり，</a:t>
            </a:r>
            <a:br>
              <a:rPr lang="en-US" altLang="ja-JP" dirty="0"/>
            </a:br>
            <a:r>
              <a:rPr lang="ja-JP" altLang="en-US" dirty="0"/>
              <a:t>　他に飛ぶ場合</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１命令目が分岐命令で成立する（と予測された）場合</a:t>
            </a:r>
            <a:endParaRPr kumimoji="1" lang="en-US" altLang="ja-JP" dirty="0"/>
          </a:p>
          <a:p>
            <a:pPr lvl="1"/>
            <a:r>
              <a:rPr kumimoji="1" lang="ja-JP" altLang="en-US" dirty="0"/>
              <a:t>命令メモリが１ポートしかない場合，そこでフェッチが途切れる</a:t>
            </a:r>
            <a:endParaRPr lang="en-US" altLang="ja-JP" dirty="0"/>
          </a:p>
          <a:p>
            <a:r>
              <a:rPr kumimoji="1" lang="ja-JP" altLang="en-US" dirty="0"/>
              <a:t>例：下記のようなコードの場合</a:t>
            </a:r>
            <a:endParaRPr kumimoji="1" lang="en-US" altLang="ja-JP" dirty="0"/>
          </a:p>
          <a:p>
            <a:pPr marL="360000" lvl="1" indent="0">
              <a:buNone/>
            </a:pPr>
            <a:r>
              <a:rPr lang="en-US" altLang="ja-JP" dirty="0">
                <a:latin typeface="Consolas" panose="020B0609020204030204" pitchFamily="49" charset="0"/>
              </a:rPr>
              <a:t>0x1000: </a:t>
            </a:r>
            <a:r>
              <a:rPr lang="en-US" altLang="ja-JP" dirty="0" err="1">
                <a:solidFill>
                  <a:schemeClr val="accent6"/>
                </a:solidFill>
                <a:latin typeface="Consolas" panose="020B0609020204030204" pitchFamily="49" charset="0"/>
              </a:rPr>
              <a:t>bne</a:t>
            </a:r>
            <a:r>
              <a:rPr lang="en-US" altLang="ja-JP" dirty="0">
                <a:solidFill>
                  <a:schemeClr val="accent6"/>
                </a:solidFill>
                <a:latin typeface="Consolas" panose="020B0609020204030204" pitchFamily="49" charset="0"/>
              </a:rPr>
              <a:t> </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0x1100</a:t>
            </a:r>
            <a:br>
              <a:rPr lang="en-US" altLang="ja-JP" dirty="0">
                <a:latin typeface="Consolas" panose="020B0609020204030204" pitchFamily="49" charset="0"/>
              </a:rPr>
            </a:br>
            <a:r>
              <a:rPr lang="en-US" altLang="ja-JP" dirty="0">
                <a:latin typeface="Consolas" panose="020B0609020204030204" pitchFamily="49" charset="0"/>
              </a:rPr>
              <a:t>0x1004: ...</a:t>
            </a:r>
            <a:br>
              <a:rPr lang="en-US" altLang="ja-JP" dirty="0">
                <a:latin typeface="Consolas" panose="020B0609020204030204" pitchFamily="49" charset="0"/>
              </a:rPr>
            </a:br>
            <a:r>
              <a:rPr lang="en-US" altLang="ja-JP" dirty="0">
                <a:latin typeface="Consolas" panose="020B0609020204030204" pitchFamily="49" charset="0"/>
              </a:rPr>
              <a:t>...</a:t>
            </a:r>
            <a:br>
              <a:rPr lang="en-US" altLang="ja-JP" dirty="0">
                <a:latin typeface="Consolas" panose="020B0609020204030204" pitchFamily="49" charset="0"/>
              </a:rPr>
            </a:br>
            <a:r>
              <a:rPr lang="en-US" altLang="ja-JP" dirty="0">
                <a:solidFill>
                  <a:schemeClr val="accent5"/>
                </a:solidFill>
                <a:latin typeface="Consolas" panose="020B0609020204030204" pitchFamily="49" charset="0"/>
              </a:rPr>
              <a:t>0x1100: </a:t>
            </a:r>
            <a:r>
              <a:rPr lang="en-US" altLang="ja-JP" dirty="0">
                <a:solidFill>
                  <a:schemeClr val="accent6"/>
                </a:solidFill>
                <a:latin typeface="Consolas" panose="020B0609020204030204" pitchFamily="49" charset="0"/>
              </a:rPr>
              <a:t>add</a:t>
            </a:r>
          </a:p>
          <a:p>
            <a:r>
              <a:rPr lang="en-US" altLang="ja-JP" dirty="0">
                <a:latin typeface="Consolas" panose="020B0609020204030204" pitchFamily="49" charset="0"/>
              </a:rPr>
              <a:t>PC </a:t>
            </a:r>
            <a:r>
              <a:rPr lang="ja-JP" altLang="en-US" dirty="0">
                <a:latin typeface="Consolas" panose="020B0609020204030204" pitchFamily="49" charset="0"/>
              </a:rPr>
              <a:t>が今 </a:t>
            </a:r>
            <a:r>
              <a:rPr lang="en-US" altLang="ja-JP" dirty="0">
                <a:latin typeface="Consolas" panose="020B0609020204030204" pitchFamily="49" charset="0"/>
              </a:rPr>
              <a:t>0x1000 </a:t>
            </a:r>
            <a:r>
              <a:rPr lang="ja-JP" altLang="en-US" dirty="0">
                <a:latin typeface="Consolas" panose="020B0609020204030204" pitchFamily="49" charset="0"/>
              </a:rPr>
              <a:t>の場合，</a:t>
            </a:r>
            <a:r>
              <a:rPr lang="en-US" altLang="ja-JP" dirty="0" err="1">
                <a:latin typeface="Consolas" panose="020B0609020204030204" pitchFamily="49" charset="0"/>
              </a:rPr>
              <a:t>bne</a:t>
            </a:r>
            <a:r>
              <a:rPr lang="en-US" altLang="ja-JP" dirty="0">
                <a:latin typeface="Consolas" panose="020B0609020204030204" pitchFamily="49" charset="0"/>
              </a:rPr>
              <a:t> </a:t>
            </a:r>
            <a:r>
              <a:rPr lang="ja-JP" altLang="en-US" dirty="0">
                <a:latin typeface="Consolas" panose="020B0609020204030204" pitchFamily="49" charset="0"/>
              </a:rPr>
              <a:t>と </a:t>
            </a:r>
            <a:r>
              <a:rPr lang="en-US" altLang="ja-JP" dirty="0">
                <a:latin typeface="Consolas" panose="020B0609020204030204" pitchFamily="49" charset="0"/>
              </a:rPr>
              <a:t>add </a:t>
            </a:r>
            <a:r>
              <a:rPr lang="ja-JP" altLang="en-US" dirty="0">
                <a:latin typeface="Consolas" panose="020B0609020204030204" pitchFamily="49" charset="0"/>
              </a:rPr>
              <a:t>をまとめてフェッチしたい</a:t>
            </a:r>
            <a:endParaRPr lang="en-US" altLang="ja-JP" dirty="0">
              <a:latin typeface="Consolas" panose="020B0609020204030204" pitchFamily="49" charset="0"/>
            </a:endParaRPr>
          </a:p>
          <a:p>
            <a:pPr lvl="1"/>
            <a:r>
              <a:rPr lang="ja-JP" altLang="en-US" dirty="0">
                <a:latin typeface="Consolas" panose="020B0609020204030204" pitchFamily="49" charset="0"/>
              </a:rPr>
              <a:t>そのためには，</a:t>
            </a:r>
            <a:r>
              <a:rPr lang="en-US" altLang="ja-JP" dirty="0">
                <a:latin typeface="Consolas" panose="020B0609020204030204" pitchFamily="49" charset="0"/>
              </a:rPr>
              <a:t>0x1000 </a:t>
            </a:r>
            <a:r>
              <a:rPr lang="ja-JP" altLang="en-US" dirty="0">
                <a:latin typeface="Consolas" panose="020B0609020204030204" pitchFamily="49" charset="0"/>
              </a:rPr>
              <a:t>と </a:t>
            </a:r>
            <a:r>
              <a:rPr lang="en-US" altLang="ja-JP" dirty="0">
                <a:latin typeface="Consolas" panose="020B0609020204030204" pitchFamily="49" charset="0"/>
              </a:rPr>
              <a:t>0x1100 </a:t>
            </a:r>
            <a:r>
              <a:rPr lang="ja-JP" altLang="en-US" dirty="0">
                <a:latin typeface="Consolas" panose="020B0609020204030204" pitchFamily="49" charset="0"/>
              </a:rPr>
              <a:t>の２カ所を読む必要がある</a:t>
            </a:r>
            <a:endParaRPr lang="en-US" altLang="ja-JP" dirty="0">
              <a:latin typeface="Consolas" panose="020B0609020204030204" pitchFamily="49" charset="0"/>
            </a:endParaRPr>
          </a:p>
          <a:p>
            <a:pPr lvl="1"/>
            <a:r>
              <a:rPr lang="ja-JP" altLang="en-US" dirty="0">
                <a:latin typeface="Consolas" panose="020B0609020204030204" pitchFamily="49" charset="0"/>
              </a:rPr>
              <a:t>さらに，分岐予測では２個先までアドレスを予測する必要がある</a:t>
            </a:r>
            <a:endParaRPr lang="en-US" altLang="ja-JP" dirty="0">
              <a:latin typeface="Consolas" panose="020B0609020204030204" pitchFamily="49" charset="0"/>
            </a:endParaRPr>
          </a:p>
        </p:txBody>
      </p:sp>
    </p:spTree>
    <p:extLst>
      <p:ext uri="{BB962C8B-B14F-4D97-AF65-F5344CB8AC3E}">
        <p14:creationId xmlns:p14="http://schemas.microsoft.com/office/powerpoint/2010/main" val="27823243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Consolas" panose="020B0609020204030204" pitchFamily="49" charset="0"/>
              </a:rPr>
              <a:t>メモリでは連続箇所（連続した命令）を</a:t>
            </a:r>
            <a:br>
              <a:rPr lang="en-US" altLang="ja-JP" dirty="0">
                <a:latin typeface="Consolas" panose="020B0609020204030204" pitchFamily="49" charset="0"/>
              </a:rPr>
            </a:br>
            <a:r>
              <a:rPr lang="ja-JP" altLang="en-US" dirty="0">
                <a:latin typeface="Consolas" panose="020B0609020204030204" pitchFamily="49" charset="0"/>
              </a:rPr>
              <a:t>一気に読むのは一般に簡単</a:t>
            </a:r>
            <a:endParaRPr lang="en-US" altLang="ja-JP" dirty="0">
              <a:latin typeface="Consolas" panose="020B0609020204030204" pitchFamily="49" charset="0"/>
            </a:endParaRPr>
          </a:p>
        </p:txBody>
      </p:sp>
      <p:sp>
        <p:nvSpPr>
          <p:cNvPr id="3" name="テキスト プレースホルダー 2"/>
          <p:cNvSpPr>
            <a:spLocks noGrp="1"/>
          </p:cNvSpPr>
          <p:nvPr>
            <p:ph type="body" sz="quarter" idx="10"/>
          </p:nvPr>
        </p:nvSpPr>
        <p:spPr>
          <a:xfrm>
            <a:off x="71950" y="1088974"/>
            <a:ext cx="9072050" cy="990011"/>
          </a:xfrm>
        </p:spPr>
        <p:txBody>
          <a:bodyPr/>
          <a:lstStyle/>
          <a:p>
            <a:pPr lvl="1"/>
            <a:r>
              <a:rPr lang="ja-JP" altLang="en-US" dirty="0">
                <a:latin typeface="Consolas" panose="020B0609020204030204" pitchFamily="49" charset="0"/>
              </a:rPr>
              <a:t>もともと行単位で一気に読んでるため</a:t>
            </a:r>
            <a:endParaRPr lang="en-US" altLang="ja-JP" dirty="0">
              <a:latin typeface="Consolas" panose="020B0609020204030204" pitchFamily="49" charset="0"/>
            </a:endParaRPr>
          </a:p>
          <a:p>
            <a:pPr lvl="2"/>
            <a:r>
              <a:rPr lang="ja-JP" altLang="en-US" dirty="0">
                <a:latin typeface="Consolas" panose="020B0609020204030204" pitchFamily="49" charset="0"/>
              </a:rPr>
              <a:t>カラムセレクタでずらせばよい</a:t>
            </a:r>
            <a:endParaRPr lang="en-US" altLang="ja-JP" dirty="0">
              <a:latin typeface="Consolas" panose="020B0609020204030204" pitchFamily="49" charset="0"/>
            </a:endParaRPr>
          </a:p>
          <a:p>
            <a:pPr lvl="1"/>
            <a:r>
              <a:rPr lang="ja-JP" altLang="en-US" dirty="0">
                <a:latin typeface="Consolas" panose="020B0609020204030204" pitchFamily="49" charset="0"/>
              </a:rPr>
              <a:t>他に，もっと大きな単位でマルチバンク化という方法が常に適用できる</a:t>
            </a:r>
            <a:endParaRPr lang="en-US" altLang="ja-JP" dirty="0">
              <a:latin typeface="Consolas" panose="020B0609020204030204" pitchFamily="49" charset="0"/>
            </a:endParaRPr>
          </a:p>
        </p:txBody>
      </p:sp>
      <p:sp>
        <p:nvSpPr>
          <p:cNvPr id="76" name="正方形/長方形 75"/>
          <p:cNvSpPr/>
          <p:nvPr/>
        </p:nvSpPr>
        <p:spPr>
          <a:xfrm>
            <a:off x="5741987" y="2169028"/>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77" name="正方形/長方形 76"/>
          <p:cNvSpPr/>
          <p:nvPr/>
        </p:nvSpPr>
        <p:spPr>
          <a:xfrm>
            <a:off x="3401961" y="5409064"/>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81" name="正方形/長方形 80"/>
          <p:cNvSpPr/>
          <p:nvPr/>
        </p:nvSpPr>
        <p:spPr>
          <a:xfrm>
            <a:off x="3131987" y="243903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85" name="正方形/長方形 84"/>
          <p:cNvSpPr/>
          <p:nvPr/>
        </p:nvSpPr>
        <p:spPr>
          <a:xfrm>
            <a:off x="3941984" y="243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86" name="正方形/長方形 85"/>
          <p:cNvSpPr/>
          <p:nvPr/>
        </p:nvSpPr>
        <p:spPr>
          <a:xfrm>
            <a:off x="4751985" y="243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87" name="正方形/長方形 86"/>
          <p:cNvSpPr/>
          <p:nvPr/>
        </p:nvSpPr>
        <p:spPr>
          <a:xfrm>
            <a:off x="5561985" y="243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8" name="直線コネクタ 87"/>
          <p:cNvCxnSpPr/>
          <p:nvPr/>
        </p:nvCxnSpPr>
        <p:spPr>
          <a:xfrm flipV="1">
            <a:off x="2681953" y="2709031"/>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89" name="正方形/長方形 88"/>
          <p:cNvSpPr/>
          <p:nvPr/>
        </p:nvSpPr>
        <p:spPr>
          <a:xfrm>
            <a:off x="3131984" y="324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90" name="正方形/長方形 89"/>
          <p:cNvSpPr/>
          <p:nvPr/>
        </p:nvSpPr>
        <p:spPr>
          <a:xfrm>
            <a:off x="3941981" y="324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91" name="正方形/長方形 90"/>
          <p:cNvSpPr/>
          <p:nvPr/>
        </p:nvSpPr>
        <p:spPr>
          <a:xfrm>
            <a:off x="4751982" y="324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92" name="正方形/長方形 91"/>
          <p:cNvSpPr/>
          <p:nvPr/>
        </p:nvSpPr>
        <p:spPr>
          <a:xfrm>
            <a:off x="5561982" y="324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93" name="直線コネクタ 92"/>
          <p:cNvCxnSpPr/>
          <p:nvPr/>
        </p:nvCxnSpPr>
        <p:spPr>
          <a:xfrm flipV="1">
            <a:off x="2681953" y="3519028"/>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94" name="正方形/長方形 93"/>
          <p:cNvSpPr/>
          <p:nvPr/>
        </p:nvSpPr>
        <p:spPr>
          <a:xfrm>
            <a:off x="3131984" y="405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95" name="正方形/長方形 94"/>
          <p:cNvSpPr/>
          <p:nvPr/>
        </p:nvSpPr>
        <p:spPr>
          <a:xfrm>
            <a:off x="3941981" y="405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96" name="正方形/長方形 95"/>
          <p:cNvSpPr/>
          <p:nvPr/>
        </p:nvSpPr>
        <p:spPr>
          <a:xfrm>
            <a:off x="4751982" y="405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97" name="正方形/長方形 96"/>
          <p:cNvSpPr/>
          <p:nvPr/>
        </p:nvSpPr>
        <p:spPr>
          <a:xfrm>
            <a:off x="5561982" y="405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98" name="直線コネクタ 97"/>
          <p:cNvCxnSpPr/>
          <p:nvPr/>
        </p:nvCxnSpPr>
        <p:spPr>
          <a:xfrm flipV="1">
            <a:off x="2681953" y="4329028"/>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99" name="正方形/長方形 98"/>
          <p:cNvSpPr/>
          <p:nvPr/>
        </p:nvSpPr>
        <p:spPr>
          <a:xfrm>
            <a:off x="3131984" y="486903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0" name="正方形/長方形 99"/>
          <p:cNvSpPr/>
          <p:nvPr/>
        </p:nvSpPr>
        <p:spPr>
          <a:xfrm>
            <a:off x="3941981" y="486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1" name="正方形/長方形 100"/>
          <p:cNvSpPr/>
          <p:nvPr/>
        </p:nvSpPr>
        <p:spPr>
          <a:xfrm>
            <a:off x="4751982" y="486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2" name="正方形/長方形 101"/>
          <p:cNvSpPr/>
          <p:nvPr/>
        </p:nvSpPr>
        <p:spPr>
          <a:xfrm>
            <a:off x="5561982" y="486902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03" name="直線コネクタ 102"/>
          <p:cNvCxnSpPr/>
          <p:nvPr/>
        </p:nvCxnSpPr>
        <p:spPr>
          <a:xfrm flipV="1">
            <a:off x="2681953" y="5139028"/>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104" name="直線コネクタ 103"/>
          <p:cNvCxnSpPr/>
          <p:nvPr/>
        </p:nvCxnSpPr>
        <p:spPr>
          <a:xfrm flipV="1">
            <a:off x="3401984" y="2169034"/>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05" name="直線コネクタ 104"/>
          <p:cNvCxnSpPr/>
          <p:nvPr/>
        </p:nvCxnSpPr>
        <p:spPr>
          <a:xfrm flipV="1">
            <a:off x="4211984" y="2169034"/>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06" name="直線コネクタ 105"/>
          <p:cNvCxnSpPr/>
          <p:nvPr/>
        </p:nvCxnSpPr>
        <p:spPr>
          <a:xfrm flipV="1">
            <a:off x="5021985" y="2169034"/>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07" name="直線コネクタ 106"/>
          <p:cNvCxnSpPr/>
          <p:nvPr/>
        </p:nvCxnSpPr>
        <p:spPr>
          <a:xfrm flipV="1">
            <a:off x="5831985" y="2169034"/>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108" name="台形 107"/>
          <p:cNvSpPr/>
          <p:nvPr/>
        </p:nvSpPr>
        <p:spPr>
          <a:xfrm flipV="1">
            <a:off x="3131984" y="5949028"/>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cxnSp>
        <p:nvCxnSpPr>
          <p:cNvPr id="109" name="直線コネクタ 108"/>
          <p:cNvCxnSpPr/>
          <p:nvPr/>
        </p:nvCxnSpPr>
        <p:spPr>
          <a:xfrm flipV="1">
            <a:off x="4321963" y="6240904"/>
            <a:ext cx="0" cy="540000"/>
          </a:xfrm>
          <a:prstGeom prst="line">
            <a:avLst/>
          </a:prstGeom>
          <a:ln>
            <a:headEnd type="triangle"/>
          </a:ln>
        </p:spPr>
        <p:style>
          <a:lnRef idx="2">
            <a:schemeClr val="accent6"/>
          </a:lnRef>
          <a:fillRef idx="0">
            <a:schemeClr val="accent6"/>
          </a:fillRef>
          <a:effectRef idx="1">
            <a:schemeClr val="accent6"/>
          </a:effectRef>
          <a:fontRef idx="minor">
            <a:schemeClr val="tx1"/>
          </a:fontRef>
        </p:style>
      </p:cxnSp>
      <p:sp>
        <p:nvSpPr>
          <p:cNvPr id="110" name="台形 109"/>
          <p:cNvSpPr/>
          <p:nvPr/>
        </p:nvSpPr>
        <p:spPr>
          <a:xfrm rot="5400000" flipV="1">
            <a:off x="1061948" y="3789034"/>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11" name="正方形/長方形 110"/>
          <p:cNvSpPr/>
          <p:nvPr/>
        </p:nvSpPr>
        <p:spPr>
          <a:xfrm>
            <a:off x="3401961" y="5769068"/>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12" name="正方形/長方形 111"/>
          <p:cNvSpPr/>
          <p:nvPr/>
        </p:nvSpPr>
        <p:spPr>
          <a:xfrm rot="16200000">
            <a:off x="1286948" y="3474031"/>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13" name="直線コネクタ 112"/>
          <p:cNvCxnSpPr/>
          <p:nvPr/>
        </p:nvCxnSpPr>
        <p:spPr>
          <a:xfrm flipV="1">
            <a:off x="1601941" y="3879047"/>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14" name="正方形/長方形 113"/>
          <p:cNvSpPr/>
          <p:nvPr/>
        </p:nvSpPr>
        <p:spPr>
          <a:xfrm>
            <a:off x="1421939" y="3429042"/>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
        <p:nvSpPr>
          <p:cNvPr id="115" name="正方形/長方形 114"/>
          <p:cNvSpPr/>
          <p:nvPr/>
        </p:nvSpPr>
        <p:spPr>
          <a:xfrm>
            <a:off x="2861955" y="633094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116" name="正方形/長方形 115"/>
          <p:cNvSpPr/>
          <p:nvPr/>
        </p:nvSpPr>
        <p:spPr>
          <a:xfrm rot="16200000">
            <a:off x="5201992" y="3789035"/>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cxnSp>
        <p:nvCxnSpPr>
          <p:cNvPr id="117" name="直線コネクタ 116"/>
          <p:cNvCxnSpPr/>
          <p:nvPr/>
        </p:nvCxnSpPr>
        <p:spPr>
          <a:xfrm flipV="1">
            <a:off x="4842003" y="6219031"/>
            <a:ext cx="0" cy="540000"/>
          </a:xfrm>
          <a:prstGeom prst="line">
            <a:avLst/>
          </a:prstGeom>
          <a:ln>
            <a:headEnd type="triangle"/>
          </a:ln>
        </p:spPr>
        <p:style>
          <a:lnRef idx="2">
            <a:schemeClr val="accent6"/>
          </a:lnRef>
          <a:fillRef idx="0">
            <a:schemeClr val="accent6"/>
          </a:fillRef>
          <a:effectRef idx="1">
            <a:schemeClr val="accent6"/>
          </a:effectRef>
          <a:fontRef idx="minor">
            <a:schemeClr val="tx1"/>
          </a:fontRef>
        </p:style>
      </p:cxnSp>
      <p:sp>
        <p:nvSpPr>
          <p:cNvPr id="119" name="正方形/長方形 118"/>
          <p:cNvSpPr/>
          <p:nvPr/>
        </p:nvSpPr>
        <p:spPr>
          <a:xfrm>
            <a:off x="5022005" y="6219031"/>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accent6"/>
                </a:solidFill>
                <a:latin typeface="Arial Narrow" pitchFamily="34" charset="0"/>
              </a:rPr>
              <a:t>カラム・セレクタを ，</a:t>
            </a:r>
            <a:r>
              <a:rPr kumimoji="1" lang="en-US" altLang="ja-JP" sz="1600" dirty="0">
                <a:solidFill>
                  <a:schemeClr val="accent6"/>
                </a:solidFill>
                <a:latin typeface="Arial Narrow" pitchFamily="34" charset="0"/>
              </a:rPr>
              <a:t>4 </a:t>
            </a:r>
            <a:r>
              <a:rPr kumimoji="1" lang="ja-JP" altLang="en-US" sz="1600" dirty="0">
                <a:solidFill>
                  <a:schemeClr val="accent6"/>
                </a:solidFill>
                <a:latin typeface="Arial Narrow" pitchFamily="34" charset="0"/>
              </a:rPr>
              <a:t>ビットから</a:t>
            </a:r>
            <a:endParaRPr kumimoji="1" lang="en-US" altLang="ja-JP" sz="1600" dirty="0">
              <a:solidFill>
                <a:schemeClr val="accent6"/>
              </a:solidFill>
              <a:latin typeface="Arial Narrow" pitchFamily="34" charset="0"/>
            </a:endParaRPr>
          </a:p>
          <a:p>
            <a:r>
              <a:rPr lang="ja-JP" altLang="en-US" sz="1600" dirty="0">
                <a:solidFill>
                  <a:schemeClr val="accent6"/>
                </a:solidFill>
                <a:latin typeface="Arial Narrow" pitchFamily="34" charset="0"/>
              </a:rPr>
              <a:t>隣り合う </a:t>
            </a:r>
            <a:r>
              <a:rPr lang="en-US" altLang="ja-JP" sz="1600" dirty="0">
                <a:solidFill>
                  <a:schemeClr val="accent6"/>
                </a:solidFill>
                <a:latin typeface="Arial Narrow" pitchFamily="34" charset="0"/>
              </a:rPr>
              <a:t>2 </a:t>
            </a:r>
            <a:r>
              <a:rPr lang="ja-JP" altLang="en-US" sz="1600" dirty="0">
                <a:solidFill>
                  <a:schemeClr val="accent6"/>
                </a:solidFill>
                <a:latin typeface="Arial Narrow" pitchFamily="34" charset="0"/>
              </a:rPr>
              <a:t>ビットを選ぶように変更</a:t>
            </a:r>
            <a:endParaRPr kumimoji="1" lang="en-US" altLang="ja-JP" sz="1600" dirty="0">
              <a:solidFill>
                <a:schemeClr val="accent6"/>
              </a:solidFill>
              <a:latin typeface="Arial Narrow" pitchFamily="34" charset="0"/>
            </a:endParaRPr>
          </a:p>
        </p:txBody>
      </p:sp>
    </p:spTree>
    <p:extLst>
      <p:ext uri="{BB962C8B-B14F-4D97-AF65-F5344CB8AC3E}">
        <p14:creationId xmlns:p14="http://schemas.microsoft.com/office/powerpoint/2010/main" val="2402157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Consolas" panose="020B0609020204030204" pitchFamily="49" charset="0"/>
              </a:rPr>
              <a:t>任意の複数箇所を同時に読む </a:t>
            </a:r>
            <a:r>
              <a:rPr lang="en-US" altLang="ja-JP" dirty="0">
                <a:latin typeface="Consolas" panose="020B0609020204030204" pitchFamily="49" charset="0"/>
              </a:rPr>
              <a:t>= </a:t>
            </a:r>
            <a:br>
              <a:rPr lang="en-US" altLang="ja-JP" dirty="0">
                <a:latin typeface="Consolas" panose="020B0609020204030204" pitchFamily="49" charset="0"/>
              </a:rPr>
            </a:br>
            <a:r>
              <a:rPr lang="ja-JP" altLang="en-US" dirty="0">
                <a:latin typeface="Consolas" panose="020B0609020204030204" pitchFamily="49" charset="0"/>
              </a:rPr>
              <a:t>マルチポート・メモリが必要に</a:t>
            </a:r>
            <a:endParaRPr lang="en-US" altLang="ja-JP" dirty="0">
              <a:latin typeface="Consolas" panose="020B0609020204030204" pitchFamily="49" charset="0"/>
            </a:endParaRPr>
          </a:p>
        </p:txBody>
      </p:sp>
      <p:sp>
        <p:nvSpPr>
          <p:cNvPr id="3" name="テキスト プレースホルダー 2"/>
          <p:cNvSpPr>
            <a:spLocks noGrp="1"/>
          </p:cNvSpPr>
          <p:nvPr>
            <p:ph type="body" sz="quarter" idx="10"/>
          </p:nvPr>
        </p:nvSpPr>
        <p:spPr>
          <a:xfrm>
            <a:off x="611956" y="998973"/>
            <a:ext cx="8280092" cy="990011"/>
          </a:xfrm>
        </p:spPr>
        <p:txBody>
          <a:bodyPr/>
          <a:lstStyle/>
          <a:p>
            <a:pPr lvl="1"/>
            <a:r>
              <a:rPr lang="ja-JP" altLang="en-US" dirty="0">
                <a:latin typeface="Consolas" panose="020B0609020204030204" pitchFamily="49" charset="0"/>
              </a:rPr>
              <a:t>連続箇所を一気に読むのは簡単だが，独立した２カ所は大変</a:t>
            </a:r>
            <a:endParaRPr lang="en-US" altLang="ja-JP" dirty="0">
              <a:latin typeface="Consolas" panose="020B0609020204030204" pitchFamily="49" charset="0"/>
            </a:endParaRPr>
          </a:p>
          <a:p>
            <a:pPr lvl="2"/>
            <a:r>
              <a:rPr lang="ja-JP" altLang="en-US" dirty="0">
                <a:latin typeface="Consolas" panose="020B0609020204030204" pitchFamily="49" charset="0"/>
              </a:rPr>
              <a:t>マルチポート・メモリはポート数の２乗で大きくなる</a:t>
            </a:r>
            <a:endParaRPr lang="en-US" altLang="ja-JP" dirty="0">
              <a:latin typeface="Consolas" panose="020B0609020204030204" pitchFamily="49" charset="0"/>
            </a:endParaRPr>
          </a:p>
          <a:p>
            <a:pPr lvl="1"/>
            <a:r>
              <a:rPr lang="ja-JP" altLang="en-US" dirty="0">
                <a:latin typeface="Consolas" panose="020B0609020204030204" pitchFamily="49" charset="0"/>
              </a:rPr>
              <a:t>なので，多くの場合はメモリは１から２ポート</a:t>
            </a:r>
            <a:endParaRPr lang="en-US" altLang="ja-JP" dirty="0">
              <a:latin typeface="Consolas" panose="020B0609020204030204" pitchFamily="49" charset="0"/>
            </a:endParaRPr>
          </a:p>
        </p:txBody>
      </p:sp>
      <p:sp>
        <p:nvSpPr>
          <p:cNvPr id="4" name="正方形/長方形 3"/>
          <p:cNvSpPr/>
          <p:nvPr/>
        </p:nvSpPr>
        <p:spPr>
          <a:xfrm>
            <a:off x="3159618" y="228603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3969615" y="228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4779616" y="228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5589616" y="228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2709584" y="2556033"/>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3159615" y="309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3969612" y="309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4779613" y="309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5589613" y="309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2709584" y="3366030"/>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3159615" y="390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3969612" y="390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4779613" y="390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5589613" y="390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2709584" y="4176030"/>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3159615" y="471603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3969612" y="471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4779613" y="471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5589613" y="471603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2709584" y="4986030"/>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3429615" y="20160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4239615" y="20160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5049616" y="20160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5859616" y="2016036"/>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3159615" y="5796030"/>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4619597" y="6066033"/>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2" name="台形 31"/>
          <p:cNvSpPr/>
          <p:nvPr/>
        </p:nvSpPr>
        <p:spPr>
          <a:xfrm rot="5400000" flipV="1">
            <a:off x="1089579" y="3636036"/>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33" name="直線コネクタ 32"/>
          <p:cNvCxnSpPr/>
          <p:nvPr/>
        </p:nvCxnSpPr>
        <p:spPr>
          <a:xfrm flipV="1">
            <a:off x="1629572" y="3726049"/>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34" name="正方形/長方形 33"/>
          <p:cNvSpPr/>
          <p:nvPr/>
        </p:nvSpPr>
        <p:spPr>
          <a:xfrm>
            <a:off x="3069588" y="6336078"/>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cxnSp>
        <p:nvCxnSpPr>
          <p:cNvPr id="35" name="直線コネクタ 34"/>
          <p:cNvCxnSpPr/>
          <p:nvPr/>
        </p:nvCxnSpPr>
        <p:spPr>
          <a:xfrm flipV="1">
            <a:off x="2861984" y="2708433"/>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36" name="直線コネクタ 35"/>
          <p:cNvCxnSpPr/>
          <p:nvPr/>
        </p:nvCxnSpPr>
        <p:spPr>
          <a:xfrm flipV="1">
            <a:off x="2861984" y="3518430"/>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37" name="直線コネクタ 36"/>
          <p:cNvCxnSpPr/>
          <p:nvPr/>
        </p:nvCxnSpPr>
        <p:spPr>
          <a:xfrm flipV="1">
            <a:off x="2861984" y="4328430"/>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38" name="直線コネクタ 37"/>
          <p:cNvCxnSpPr/>
          <p:nvPr/>
        </p:nvCxnSpPr>
        <p:spPr>
          <a:xfrm flipV="1">
            <a:off x="2861984" y="5138430"/>
            <a:ext cx="3690029" cy="33"/>
          </a:xfrm>
          <a:prstGeom prst="line">
            <a:avLst/>
          </a:prstGeom>
          <a:ln w="3175"/>
        </p:spPr>
        <p:style>
          <a:lnRef idx="1">
            <a:schemeClr val="dk1"/>
          </a:lnRef>
          <a:fillRef idx="0">
            <a:schemeClr val="dk1"/>
          </a:fillRef>
          <a:effectRef idx="0">
            <a:schemeClr val="dk1"/>
          </a:effectRef>
          <a:fontRef idx="minor">
            <a:schemeClr val="tx1"/>
          </a:fontRef>
        </p:style>
      </p:cxnSp>
      <p:sp>
        <p:nvSpPr>
          <p:cNvPr id="39" name="台形 38"/>
          <p:cNvSpPr/>
          <p:nvPr/>
        </p:nvSpPr>
        <p:spPr>
          <a:xfrm rot="5400000" flipV="1">
            <a:off x="1241979" y="3788436"/>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40" name="直線コネクタ 39"/>
          <p:cNvCxnSpPr/>
          <p:nvPr/>
        </p:nvCxnSpPr>
        <p:spPr>
          <a:xfrm flipV="1">
            <a:off x="1781972" y="3878449"/>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cxnSp>
        <p:nvCxnSpPr>
          <p:cNvPr id="41" name="直線コネクタ 40"/>
          <p:cNvCxnSpPr/>
          <p:nvPr/>
        </p:nvCxnSpPr>
        <p:spPr>
          <a:xfrm flipV="1">
            <a:off x="3582015" y="21684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42" name="直線コネクタ 41"/>
          <p:cNvCxnSpPr/>
          <p:nvPr/>
        </p:nvCxnSpPr>
        <p:spPr>
          <a:xfrm flipV="1">
            <a:off x="4392015" y="21684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43" name="直線コネクタ 42"/>
          <p:cNvCxnSpPr/>
          <p:nvPr/>
        </p:nvCxnSpPr>
        <p:spPr>
          <a:xfrm flipV="1">
            <a:off x="5202016" y="2168436"/>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44" name="直線コネクタ 43"/>
          <p:cNvCxnSpPr/>
          <p:nvPr/>
        </p:nvCxnSpPr>
        <p:spPr>
          <a:xfrm flipV="1">
            <a:off x="6012016" y="2168436"/>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45" name="台形 44"/>
          <p:cNvSpPr/>
          <p:nvPr/>
        </p:nvSpPr>
        <p:spPr>
          <a:xfrm flipV="1">
            <a:off x="3312015" y="5948430"/>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46" name="直線コネクタ 45"/>
          <p:cNvCxnSpPr/>
          <p:nvPr/>
        </p:nvCxnSpPr>
        <p:spPr>
          <a:xfrm flipV="1">
            <a:off x="4771997" y="6218433"/>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47" name="正方形/長方形 46"/>
          <p:cNvSpPr/>
          <p:nvPr/>
        </p:nvSpPr>
        <p:spPr>
          <a:xfrm>
            <a:off x="3609594" y="57960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48" name="正方形/長方形 47"/>
          <p:cNvSpPr/>
          <p:nvPr/>
        </p:nvSpPr>
        <p:spPr>
          <a:xfrm rot="16200000">
            <a:off x="1494583" y="350103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sp>
        <p:nvSpPr>
          <p:cNvPr id="76" name="正方形/長方形 75"/>
          <p:cNvSpPr/>
          <p:nvPr/>
        </p:nvSpPr>
        <p:spPr>
          <a:xfrm>
            <a:off x="5724764" y="2016000"/>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82" name="正方形/長方形 81"/>
          <p:cNvSpPr/>
          <p:nvPr/>
        </p:nvSpPr>
        <p:spPr>
          <a:xfrm>
            <a:off x="1494717" y="3366015"/>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Tree>
    <p:extLst>
      <p:ext uri="{BB962C8B-B14F-4D97-AF65-F5344CB8AC3E}">
        <p14:creationId xmlns:p14="http://schemas.microsoft.com/office/powerpoint/2010/main" val="1010101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1F10D-188F-42F9-85A2-273D8CC92560}"/>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82860CDF-1252-405C-89DC-51510C9A623D}"/>
              </a:ext>
            </a:extLst>
          </p:cNvPr>
          <p:cNvSpPr>
            <a:spLocks noGrp="1"/>
          </p:cNvSpPr>
          <p:nvPr>
            <p:ph type="body" sz="quarter" idx="10"/>
          </p:nvPr>
        </p:nvSpPr>
        <p:spPr/>
        <p:txBody>
          <a:bodyPr/>
          <a:lstStyle/>
          <a:p>
            <a:pPr lvl="1"/>
            <a:r>
              <a:rPr lang="en-US" altLang="ja-JP" dirty="0"/>
              <a:t>"</a:t>
            </a:r>
            <a:r>
              <a:rPr lang="ja-JP" altLang="en-US" dirty="0"/>
              <a:t>条件分岐を減らすと高速になるのテクに興味があります．例えば </a:t>
            </a:r>
            <a:r>
              <a:rPr lang="en-US" altLang="ja-JP" dirty="0"/>
              <a:t>f(</a:t>
            </a:r>
            <a:r>
              <a:rPr lang="en-US" altLang="ja-JP" dirty="0" err="1"/>
              <a:t>i</a:t>
            </a:r>
            <a:r>
              <a:rPr lang="en-US" altLang="ja-JP" dirty="0"/>
              <a:t>) | </a:t>
            </a:r>
            <a:r>
              <a:rPr lang="en-US" altLang="ja-JP" dirty="0" err="1"/>
              <a:t>i</a:t>
            </a:r>
            <a:r>
              <a:rPr lang="en-US" altLang="ja-JP" dirty="0"/>
              <a:t> ∈[0,1000000) </a:t>
            </a:r>
            <a:r>
              <a:rPr lang="ja-JP" altLang="en-US" dirty="0"/>
              <a:t>の最小値を求めたい場合，① の様に </a:t>
            </a:r>
            <a:r>
              <a:rPr lang="en-US" altLang="ja-JP" dirty="0"/>
              <a:t>if </a:t>
            </a:r>
            <a:r>
              <a:rPr lang="ja-JP" altLang="en-US" dirty="0"/>
              <a:t>を使うよりも，② の様に </a:t>
            </a:r>
            <a:r>
              <a:rPr lang="en-US" altLang="ja-JP" dirty="0"/>
              <a:t>min </a:t>
            </a:r>
            <a:r>
              <a:rPr lang="ja-JP" altLang="en-US" dirty="0"/>
              <a:t>関数を使うほうが良かったりしますか？</a:t>
            </a:r>
          </a:p>
          <a:p>
            <a:pPr lvl="1"/>
            <a:r>
              <a:rPr lang="ja-JP" altLang="en-US" sz="1100" dirty="0">
                <a:latin typeface="Consolas" panose="020B0609020204030204" pitchFamily="49" charset="0"/>
              </a:rPr>
              <a:t>①</a:t>
            </a:r>
            <a:endParaRPr lang="en-US" altLang="ja-JP" sz="1100" dirty="0">
              <a:latin typeface="Consolas" panose="020B0609020204030204" pitchFamily="49" charset="0"/>
            </a:endParaRPr>
          </a:p>
          <a:p>
            <a:pPr lvl="1"/>
            <a:r>
              <a:rPr lang="en-US" altLang="ja-JP" sz="1100" dirty="0">
                <a:latin typeface="Consolas" panose="020B0609020204030204" pitchFamily="49" charset="0"/>
              </a:rPr>
              <a:t>int </a:t>
            </a:r>
            <a:r>
              <a:rPr lang="en-US" altLang="ja-JP" sz="1100" dirty="0" err="1">
                <a:latin typeface="Consolas" panose="020B0609020204030204" pitchFamily="49" charset="0"/>
              </a:rPr>
              <a:t>min_value</a:t>
            </a:r>
            <a:r>
              <a:rPr lang="en-US" altLang="ja-JP" sz="1100" dirty="0">
                <a:latin typeface="Consolas" panose="020B0609020204030204" pitchFamily="49" charset="0"/>
              </a:rPr>
              <a:t> = INF;</a:t>
            </a:r>
          </a:p>
          <a:p>
            <a:pPr lvl="1"/>
            <a:r>
              <a:rPr lang="en-US" altLang="ja-JP" sz="1100" dirty="0">
                <a:latin typeface="Consolas" panose="020B0609020204030204" pitchFamily="49" charset="0"/>
              </a:rPr>
              <a:t>for(int </a:t>
            </a:r>
            <a:r>
              <a:rPr lang="en-US" altLang="ja-JP" sz="1100" dirty="0" err="1">
                <a:latin typeface="Consolas" panose="020B0609020204030204" pitchFamily="49" charset="0"/>
              </a:rPr>
              <a:t>i</a:t>
            </a:r>
            <a:r>
              <a:rPr lang="en-US" altLang="ja-JP" sz="1100" dirty="0">
                <a:latin typeface="Consolas" panose="020B0609020204030204" pitchFamily="49" charset="0"/>
              </a:rPr>
              <a:t> = 0; </a:t>
            </a:r>
            <a:r>
              <a:rPr lang="en-US" altLang="ja-JP" sz="1100" dirty="0" err="1">
                <a:latin typeface="Consolas" panose="020B0609020204030204" pitchFamily="49" charset="0"/>
              </a:rPr>
              <a:t>i</a:t>
            </a:r>
            <a:r>
              <a:rPr lang="en-US" altLang="ja-JP" sz="1100" dirty="0">
                <a:latin typeface="Consolas" panose="020B0609020204030204" pitchFamily="49" charset="0"/>
              </a:rPr>
              <a:t> &lt; 1000000; </a:t>
            </a:r>
            <a:r>
              <a:rPr lang="en-US" altLang="ja-JP" sz="1100" dirty="0" err="1">
                <a:latin typeface="Consolas" panose="020B0609020204030204" pitchFamily="49" charset="0"/>
              </a:rPr>
              <a:t>i</a:t>
            </a:r>
            <a:r>
              <a:rPr lang="en-US" altLang="ja-JP" sz="1100" dirty="0">
                <a:latin typeface="Consolas" panose="020B0609020204030204" pitchFamily="49" charset="0"/>
              </a:rPr>
              <a:t>++){</a:t>
            </a:r>
          </a:p>
          <a:p>
            <a:pPr lvl="1"/>
            <a:r>
              <a:rPr lang="en-US" altLang="ja-JP" sz="1100" dirty="0">
                <a:latin typeface="Consolas" panose="020B0609020204030204" pitchFamily="49" charset="0"/>
              </a:rPr>
              <a:t>    int v = f(</a:t>
            </a:r>
            <a:r>
              <a:rPr lang="en-US" altLang="ja-JP" sz="1100" dirty="0" err="1">
                <a:latin typeface="Consolas" panose="020B0609020204030204" pitchFamily="49" charset="0"/>
              </a:rPr>
              <a:t>i</a:t>
            </a:r>
            <a:r>
              <a:rPr lang="en-US" altLang="ja-JP" sz="1100" dirty="0">
                <a:latin typeface="Consolas" panose="020B0609020204030204" pitchFamily="49" charset="0"/>
              </a:rPr>
              <a:t>);</a:t>
            </a:r>
          </a:p>
          <a:p>
            <a:pPr lvl="1"/>
            <a:r>
              <a:rPr lang="en-US" altLang="ja-JP" sz="1100" dirty="0">
                <a:latin typeface="Consolas" panose="020B0609020204030204" pitchFamily="49" charset="0"/>
              </a:rPr>
              <a:t>    if(</a:t>
            </a:r>
            <a:r>
              <a:rPr lang="en-US" altLang="ja-JP" sz="1100" dirty="0" err="1">
                <a:latin typeface="Consolas" panose="020B0609020204030204" pitchFamily="49" charset="0"/>
              </a:rPr>
              <a:t>min_value</a:t>
            </a:r>
            <a:r>
              <a:rPr lang="en-US" altLang="ja-JP" sz="1100" dirty="0">
                <a:latin typeface="Consolas" panose="020B0609020204030204" pitchFamily="49" charset="0"/>
              </a:rPr>
              <a:t> &gt; v){</a:t>
            </a:r>
          </a:p>
          <a:p>
            <a:pPr lvl="1"/>
            <a:r>
              <a:rPr lang="en-US" altLang="ja-JP" sz="1100" dirty="0">
                <a:latin typeface="Consolas" panose="020B0609020204030204" pitchFamily="49" charset="0"/>
              </a:rPr>
              <a:t>        </a:t>
            </a:r>
            <a:r>
              <a:rPr lang="en-US" altLang="ja-JP" sz="1100" dirty="0" err="1">
                <a:latin typeface="Consolas" panose="020B0609020204030204" pitchFamily="49" charset="0"/>
              </a:rPr>
              <a:t>min_value</a:t>
            </a:r>
            <a:r>
              <a:rPr lang="en-US" altLang="ja-JP" sz="1100" dirty="0">
                <a:latin typeface="Consolas" panose="020B0609020204030204" pitchFamily="49" charset="0"/>
              </a:rPr>
              <a:t> = v;</a:t>
            </a:r>
          </a:p>
          <a:p>
            <a:pPr lvl="1"/>
            <a:r>
              <a:rPr lang="en-US" altLang="ja-JP" sz="1100" dirty="0">
                <a:latin typeface="Consolas" panose="020B0609020204030204" pitchFamily="49" charset="0"/>
              </a:rPr>
              <a:t>    }</a:t>
            </a:r>
          </a:p>
          <a:p>
            <a:pPr lvl="1"/>
            <a:r>
              <a:rPr lang="en-US" altLang="ja-JP" sz="1100" dirty="0">
                <a:latin typeface="Consolas" panose="020B0609020204030204" pitchFamily="49" charset="0"/>
              </a:rPr>
              <a:t>}</a:t>
            </a:r>
          </a:p>
          <a:p>
            <a:pPr lvl="1"/>
            <a:endParaRPr lang="en-US" altLang="ja-JP" sz="1100" dirty="0">
              <a:latin typeface="Consolas" panose="020B0609020204030204" pitchFamily="49" charset="0"/>
            </a:endParaRPr>
          </a:p>
          <a:p>
            <a:pPr lvl="1"/>
            <a:r>
              <a:rPr lang="en-US" altLang="ja-JP" sz="1100" dirty="0">
                <a:latin typeface="Consolas" panose="020B0609020204030204" pitchFamily="49" charset="0"/>
              </a:rPr>
              <a:t>②</a:t>
            </a:r>
          </a:p>
          <a:p>
            <a:pPr lvl="1"/>
            <a:r>
              <a:rPr lang="en-US" altLang="ja-JP" sz="1100" dirty="0">
                <a:latin typeface="Consolas" panose="020B0609020204030204" pitchFamily="49" charset="0"/>
              </a:rPr>
              <a:t>int </a:t>
            </a:r>
            <a:r>
              <a:rPr lang="en-US" altLang="ja-JP" sz="1100" dirty="0" err="1">
                <a:latin typeface="Consolas" panose="020B0609020204030204" pitchFamily="49" charset="0"/>
              </a:rPr>
              <a:t>min_value</a:t>
            </a:r>
            <a:r>
              <a:rPr lang="en-US" altLang="ja-JP" sz="1100" dirty="0">
                <a:latin typeface="Consolas" panose="020B0609020204030204" pitchFamily="49" charset="0"/>
              </a:rPr>
              <a:t> = INF;</a:t>
            </a:r>
          </a:p>
          <a:p>
            <a:pPr lvl="1"/>
            <a:r>
              <a:rPr lang="en-US" altLang="ja-JP" sz="1100" dirty="0">
                <a:latin typeface="Consolas" panose="020B0609020204030204" pitchFamily="49" charset="0"/>
              </a:rPr>
              <a:t>for(int </a:t>
            </a:r>
            <a:r>
              <a:rPr lang="en-US" altLang="ja-JP" sz="1100" dirty="0" err="1">
                <a:latin typeface="Consolas" panose="020B0609020204030204" pitchFamily="49" charset="0"/>
              </a:rPr>
              <a:t>i</a:t>
            </a:r>
            <a:r>
              <a:rPr lang="en-US" altLang="ja-JP" sz="1100" dirty="0">
                <a:latin typeface="Consolas" panose="020B0609020204030204" pitchFamily="49" charset="0"/>
              </a:rPr>
              <a:t> = 0; </a:t>
            </a:r>
            <a:r>
              <a:rPr lang="en-US" altLang="ja-JP" sz="1100" dirty="0" err="1">
                <a:latin typeface="Consolas" panose="020B0609020204030204" pitchFamily="49" charset="0"/>
              </a:rPr>
              <a:t>i</a:t>
            </a:r>
            <a:r>
              <a:rPr lang="en-US" altLang="ja-JP" sz="1100" dirty="0">
                <a:latin typeface="Consolas" panose="020B0609020204030204" pitchFamily="49" charset="0"/>
              </a:rPr>
              <a:t> &lt; 1000000; </a:t>
            </a:r>
            <a:r>
              <a:rPr lang="en-US" altLang="ja-JP" sz="1100" dirty="0" err="1">
                <a:latin typeface="Consolas" panose="020B0609020204030204" pitchFamily="49" charset="0"/>
              </a:rPr>
              <a:t>i</a:t>
            </a:r>
            <a:r>
              <a:rPr lang="en-US" altLang="ja-JP" sz="1100" dirty="0">
                <a:latin typeface="Consolas" panose="020B0609020204030204" pitchFamily="49" charset="0"/>
              </a:rPr>
              <a:t>++){</a:t>
            </a:r>
          </a:p>
          <a:p>
            <a:pPr lvl="1"/>
            <a:r>
              <a:rPr lang="en-US" altLang="ja-JP" sz="1100" dirty="0">
                <a:latin typeface="Consolas" panose="020B0609020204030204" pitchFamily="49" charset="0"/>
              </a:rPr>
              <a:t>    int v = f(</a:t>
            </a:r>
            <a:r>
              <a:rPr lang="en-US" altLang="ja-JP" sz="1100" dirty="0" err="1">
                <a:latin typeface="Consolas" panose="020B0609020204030204" pitchFamily="49" charset="0"/>
              </a:rPr>
              <a:t>i</a:t>
            </a:r>
            <a:r>
              <a:rPr lang="en-US" altLang="ja-JP" sz="1100" dirty="0">
                <a:latin typeface="Consolas" panose="020B0609020204030204" pitchFamily="49" charset="0"/>
              </a:rPr>
              <a:t>);</a:t>
            </a:r>
          </a:p>
          <a:p>
            <a:pPr lvl="1"/>
            <a:r>
              <a:rPr lang="en-US" altLang="ja-JP" sz="1100" dirty="0">
                <a:latin typeface="Consolas" panose="020B0609020204030204" pitchFamily="49" charset="0"/>
              </a:rPr>
              <a:t>    </a:t>
            </a:r>
            <a:r>
              <a:rPr lang="en-US" altLang="ja-JP" sz="1100" dirty="0" err="1">
                <a:latin typeface="Consolas" panose="020B0609020204030204" pitchFamily="49" charset="0"/>
              </a:rPr>
              <a:t>min_value</a:t>
            </a:r>
            <a:r>
              <a:rPr lang="en-US" altLang="ja-JP" sz="1100" dirty="0">
                <a:latin typeface="Consolas" panose="020B0609020204030204" pitchFamily="49" charset="0"/>
              </a:rPr>
              <a:t> = std::min(</a:t>
            </a:r>
            <a:r>
              <a:rPr lang="en-US" altLang="ja-JP" sz="1100" dirty="0" err="1">
                <a:latin typeface="Consolas" panose="020B0609020204030204" pitchFamily="49" charset="0"/>
              </a:rPr>
              <a:t>min_value</a:t>
            </a:r>
            <a:r>
              <a:rPr lang="en-US" altLang="ja-JP" sz="1100" dirty="0">
                <a:latin typeface="Consolas" panose="020B0609020204030204" pitchFamily="49" charset="0"/>
              </a:rPr>
              <a:t>, v);</a:t>
            </a:r>
          </a:p>
          <a:p>
            <a:pPr lvl="1"/>
            <a:r>
              <a:rPr lang="en-US" altLang="ja-JP" sz="1100" dirty="0">
                <a:latin typeface="Consolas" panose="020B0609020204030204" pitchFamily="49" charset="0"/>
              </a:rPr>
              <a:t>}</a:t>
            </a:r>
          </a:p>
        </p:txBody>
      </p:sp>
    </p:spTree>
    <p:extLst>
      <p:ext uri="{BB962C8B-B14F-4D97-AF65-F5344CB8AC3E}">
        <p14:creationId xmlns:p14="http://schemas.microsoft.com/office/powerpoint/2010/main" val="2917113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同時にフェッチされた命令内に分岐があり，</a:t>
            </a:r>
            <a:br>
              <a:rPr lang="en-US" altLang="ja-JP" dirty="0"/>
            </a:br>
            <a:r>
              <a:rPr lang="ja-JP" altLang="en-US" dirty="0"/>
              <a:t>　他に飛ぶ場合</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latin typeface="Consolas" panose="020B0609020204030204" pitchFamily="49" charset="0"/>
              </a:rPr>
              <a:t>分岐をまたいでフェッチをしたい場合</a:t>
            </a:r>
            <a:endParaRPr lang="en-US" altLang="ja-JP" dirty="0">
              <a:latin typeface="Consolas" panose="020B0609020204030204" pitchFamily="49" charset="0"/>
            </a:endParaRPr>
          </a:p>
          <a:p>
            <a:pPr lvl="1"/>
            <a:r>
              <a:rPr lang="ja-JP" altLang="en-US" dirty="0">
                <a:latin typeface="Consolas" panose="020B0609020204030204" pitchFamily="49" charset="0"/>
              </a:rPr>
              <a:t>分岐の飛び元と飛び先の，２箇所をメモリから同時に読む必要がある</a:t>
            </a:r>
            <a:endParaRPr lang="en-US" altLang="ja-JP" dirty="0">
              <a:latin typeface="Consolas" panose="020B0609020204030204" pitchFamily="49" charset="0"/>
            </a:endParaRPr>
          </a:p>
          <a:p>
            <a:pPr lvl="2"/>
            <a:r>
              <a:rPr lang="ja-JP" altLang="en-US" dirty="0">
                <a:latin typeface="Consolas" panose="020B0609020204030204" pitchFamily="49" charset="0"/>
              </a:rPr>
              <a:t>マルチポート・メモリが必要で回路の増大を招く</a:t>
            </a:r>
            <a:endParaRPr lang="en-US" altLang="ja-JP" dirty="0">
              <a:latin typeface="Consolas" panose="020B0609020204030204" pitchFamily="49" charset="0"/>
            </a:endParaRPr>
          </a:p>
          <a:p>
            <a:pPr lvl="1"/>
            <a:r>
              <a:rPr lang="ja-JP" altLang="en-US" dirty="0">
                <a:latin typeface="Consolas" panose="020B0609020204030204" pitchFamily="49" charset="0"/>
              </a:rPr>
              <a:t>さらに，分岐予測では２個先までアドレスを予測する必要がある</a:t>
            </a:r>
            <a:endParaRPr lang="en-US" altLang="ja-JP" dirty="0">
              <a:latin typeface="Consolas" panose="020B0609020204030204" pitchFamily="49" charset="0"/>
            </a:endParaRPr>
          </a:p>
          <a:p>
            <a:pPr lvl="2"/>
            <a:r>
              <a:rPr lang="ja-JP" altLang="en-US" dirty="0">
                <a:latin typeface="Consolas" panose="020B0609020204030204" pitchFamily="49" charset="0"/>
              </a:rPr>
              <a:t>出来なくはないが，これもまた回路の増大を招く</a:t>
            </a:r>
            <a:endParaRPr lang="en-US" altLang="ja-JP" dirty="0">
              <a:latin typeface="Consolas" panose="020B0609020204030204" pitchFamily="49" charset="0"/>
            </a:endParaRPr>
          </a:p>
          <a:p>
            <a:r>
              <a:rPr lang="ja-JP" altLang="en-US" dirty="0">
                <a:latin typeface="Consolas" panose="020B0609020204030204" pitchFamily="49" charset="0"/>
              </a:rPr>
              <a:t>実際には分岐にあたるとそこでフェッチを止めるのが普通</a:t>
            </a:r>
            <a:endParaRPr lang="en-US" altLang="ja-JP" dirty="0">
              <a:latin typeface="Consolas" panose="020B0609020204030204" pitchFamily="49" charset="0"/>
            </a:endParaRPr>
          </a:p>
        </p:txBody>
      </p:sp>
    </p:spTree>
    <p:extLst>
      <p:ext uri="{BB962C8B-B14F-4D97-AF65-F5344CB8AC3E}">
        <p14:creationId xmlns:p14="http://schemas.microsoft.com/office/powerpoint/2010/main" val="980921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単純なスーパスカラによる並列実行のまとめ</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これまでに説明したような単純なスーパスカラではあまり大きな性能向上が期待できない</a:t>
            </a:r>
            <a:endParaRPr lang="en-US" altLang="ja-JP" dirty="0"/>
          </a:p>
          <a:p>
            <a:pPr lvl="1"/>
            <a:r>
              <a:rPr lang="en-US" altLang="ja-JP" dirty="0"/>
              <a:t>2-way </a:t>
            </a:r>
            <a:r>
              <a:rPr lang="ja-JP" altLang="en-US" dirty="0"/>
              <a:t>なら数割ぐらいの向上</a:t>
            </a:r>
            <a:endParaRPr lang="en-US" altLang="ja-JP" dirty="0"/>
          </a:p>
          <a:p>
            <a:r>
              <a:rPr lang="ja-JP" altLang="en-US" dirty="0"/>
              <a:t>同時実行幅を増やしていっても，何かの制約ですぐ止まる</a:t>
            </a:r>
            <a:endParaRPr lang="en-US" altLang="ja-JP" dirty="0"/>
          </a:p>
          <a:p>
            <a:pPr lvl="1"/>
            <a:r>
              <a:rPr lang="en-US" altLang="ja-JP" dirty="0"/>
              <a:t>n </a:t>
            </a:r>
            <a:r>
              <a:rPr lang="ja-JP" altLang="en-US" dirty="0"/>
              <a:t>命令のうち１つでもひっかかってたらダメ</a:t>
            </a:r>
            <a:endParaRPr lang="en-US" altLang="ja-JP" dirty="0"/>
          </a:p>
        </p:txBody>
      </p:sp>
    </p:spTree>
    <p:extLst>
      <p:ext uri="{BB962C8B-B14F-4D97-AF65-F5344CB8AC3E}">
        <p14:creationId xmlns:p14="http://schemas.microsoft.com/office/powerpoint/2010/main" val="139291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同時実行幅を増やしていっても，何かの制約ですぐ止まる</a:t>
            </a:r>
            <a:endParaRPr lang="en-US" altLang="ja-JP" dirty="0"/>
          </a:p>
        </p:txBody>
      </p:sp>
      <p:sp>
        <p:nvSpPr>
          <p:cNvPr id="3" name="テキスト プレースホルダー 2"/>
          <p:cNvSpPr>
            <a:spLocks noGrp="1"/>
          </p:cNvSpPr>
          <p:nvPr>
            <p:ph type="body" sz="quarter" idx="10"/>
          </p:nvPr>
        </p:nvSpPr>
        <p:spPr/>
        <p:txBody>
          <a:bodyPr/>
          <a:lstStyle/>
          <a:p>
            <a:r>
              <a:rPr lang="ja-JP" altLang="en-US" dirty="0"/>
              <a:t>どうするか？</a:t>
            </a:r>
            <a:endParaRPr lang="en-US" altLang="ja-JP" dirty="0"/>
          </a:p>
          <a:p>
            <a:pPr lvl="1"/>
            <a:r>
              <a:rPr lang="en-US" altLang="ja-JP" dirty="0"/>
              <a:t>1. </a:t>
            </a:r>
            <a:r>
              <a:rPr lang="ja-JP" altLang="en-US" dirty="0"/>
              <a:t>構造ハザード</a:t>
            </a:r>
            <a:endParaRPr lang="en-US" altLang="ja-JP" dirty="0"/>
          </a:p>
          <a:p>
            <a:pPr marL="720000" lvl="2" indent="0">
              <a:buNone/>
            </a:pPr>
            <a:r>
              <a:rPr lang="ja-JP" altLang="en-US" dirty="0"/>
              <a:t>→ ユニットを増やす</a:t>
            </a:r>
            <a:br>
              <a:rPr lang="en-US" altLang="ja-JP" dirty="0"/>
            </a:br>
            <a:endParaRPr lang="en-US" altLang="ja-JP" dirty="0"/>
          </a:p>
          <a:p>
            <a:pPr lvl="1"/>
            <a:r>
              <a:rPr lang="en-US" altLang="ja-JP" dirty="0"/>
              <a:t>2. </a:t>
            </a:r>
            <a:r>
              <a:rPr lang="ja-JP" altLang="en-US" dirty="0"/>
              <a:t>データ依存 </a:t>
            </a:r>
            <a:br>
              <a:rPr lang="en-US" altLang="ja-JP" dirty="0"/>
            </a:br>
            <a:r>
              <a:rPr lang="ja-JP" altLang="en-US" b="1" dirty="0"/>
              <a:t>→ 命令スケジューリング（後述）</a:t>
            </a:r>
            <a:br>
              <a:rPr lang="en-US" altLang="ja-JP" b="1" dirty="0"/>
            </a:br>
            <a:endParaRPr lang="en-US" altLang="ja-JP" b="1" dirty="0"/>
          </a:p>
          <a:p>
            <a:pPr lvl="1"/>
            <a:r>
              <a:rPr lang="en-US" altLang="ja-JP" dirty="0"/>
              <a:t>3. </a:t>
            </a:r>
            <a:r>
              <a:rPr lang="ja-JP" altLang="en-US" dirty="0"/>
              <a:t>分岐をまたぐ場合 </a:t>
            </a:r>
            <a:br>
              <a:rPr lang="en-US" altLang="ja-JP" dirty="0"/>
            </a:br>
            <a:r>
              <a:rPr lang="ja-JP" altLang="en-US" dirty="0"/>
              <a:t>→ 上に比べればあまり影響がないので放置</a:t>
            </a:r>
            <a:endParaRPr lang="en-US" altLang="ja-JP" dirty="0"/>
          </a:p>
          <a:p>
            <a:pPr lvl="2"/>
            <a:r>
              <a:rPr lang="ja-JP" altLang="en-US" dirty="0"/>
              <a:t>分岐命令は</a:t>
            </a:r>
            <a:r>
              <a:rPr lang="en-US" altLang="ja-JP" dirty="0"/>
              <a:t>4</a:t>
            </a:r>
            <a:r>
              <a:rPr lang="ja-JP" altLang="en-US" dirty="0"/>
              <a:t>命令に１回ぐらいの出現なので，４並列ぐらいまでは顕在化しにくい</a:t>
            </a:r>
            <a:endParaRPr lang="en-US" altLang="ja-JP" dirty="0"/>
          </a:p>
        </p:txBody>
      </p:sp>
    </p:spTree>
    <p:extLst>
      <p:ext uri="{BB962C8B-B14F-4D97-AF65-F5344CB8AC3E}">
        <p14:creationId xmlns:p14="http://schemas.microsoft.com/office/powerpoint/2010/main" val="3205095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余談：「スーパスカラ・プロセッサ」という言葉</a:t>
            </a:r>
            <a:endParaRPr kumimoji="1" lang="ja-JP" altLang="en-US" dirty="0"/>
          </a:p>
        </p:txBody>
      </p:sp>
      <p:sp>
        <p:nvSpPr>
          <p:cNvPr id="3" name="テキスト プレースホルダー 2"/>
          <p:cNvSpPr>
            <a:spLocks noGrp="1"/>
          </p:cNvSpPr>
          <p:nvPr>
            <p:ph type="body" sz="quarter" idx="10"/>
          </p:nvPr>
        </p:nvSpPr>
        <p:spPr>
          <a:xfrm>
            <a:off x="251952" y="1088974"/>
            <a:ext cx="8532044" cy="5219751"/>
          </a:xfrm>
        </p:spPr>
        <p:txBody>
          <a:bodyPr/>
          <a:lstStyle/>
          <a:p>
            <a:r>
              <a:rPr kumimoji="1" lang="ja-JP" altLang="en-US" dirty="0"/>
              <a:t>広義の「スーパスカラ・プロセッサ」</a:t>
            </a:r>
            <a:endParaRPr kumimoji="1" lang="en-US" altLang="ja-JP" dirty="0"/>
          </a:p>
          <a:p>
            <a:pPr lvl="1"/>
            <a:r>
              <a:rPr kumimoji="1" lang="ja-JP" altLang="en-US" dirty="0"/>
              <a:t>パイプラインや演算器を複数備え，複数命令を同時実行できるもの</a:t>
            </a:r>
            <a:endParaRPr kumimoji="1" lang="en-US" altLang="ja-JP" dirty="0"/>
          </a:p>
          <a:p>
            <a:r>
              <a:rPr kumimoji="1" lang="ja-JP" altLang="en-US" dirty="0"/>
              <a:t>単に「スーパスカラ・プロセッサ」と書いた場合，</a:t>
            </a:r>
            <a:br>
              <a:rPr kumimoji="1" lang="en-US" altLang="ja-JP" dirty="0"/>
            </a:br>
            <a:r>
              <a:rPr kumimoji="1" lang="ja-JP" altLang="en-US" dirty="0"/>
              <a:t>後述する「</a:t>
            </a:r>
            <a:r>
              <a:rPr lang="en-US" altLang="ja-JP" dirty="0"/>
              <a:t>out-of-order </a:t>
            </a:r>
            <a:r>
              <a:rPr lang="ja-JP" altLang="en-US" dirty="0"/>
              <a:t>実行を行うスーパスカラ・プロセッサ」の意味でも使われることがある</a:t>
            </a:r>
            <a:endParaRPr kumimoji="1" lang="ja-JP" altLang="en-US" dirty="0"/>
          </a:p>
        </p:txBody>
      </p:sp>
    </p:spTree>
    <p:extLst>
      <p:ext uri="{BB962C8B-B14F-4D97-AF65-F5344CB8AC3E}">
        <p14:creationId xmlns:p14="http://schemas.microsoft.com/office/powerpoint/2010/main" val="2961924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b="1" dirty="0"/>
              <a:t>データ依存</a:t>
            </a:r>
            <a:endParaRPr lang="en-US" altLang="ja-JP" b="1"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2475557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命令間の依存関係</a:t>
            </a:r>
          </a:p>
        </p:txBody>
      </p:sp>
      <p:sp>
        <p:nvSpPr>
          <p:cNvPr id="3" name="テキスト プレースホルダー 2"/>
          <p:cNvSpPr>
            <a:spLocks noGrp="1"/>
          </p:cNvSpPr>
          <p:nvPr>
            <p:ph type="body" sz="quarter" idx="10"/>
          </p:nvPr>
        </p:nvSpPr>
        <p:spPr/>
        <p:txBody>
          <a:bodyPr/>
          <a:lstStyle/>
          <a:p>
            <a:r>
              <a:rPr kumimoji="1" lang="ja-JP" altLang="en-US" dirty="0"/>
              <a:t>命令のスケジューリング</a:t>
            </a:r>
            <a:endParaRPr kumimoji="1" lang="en-US" altLang="ja-JP" dirty="0"/>
          </a:p>
          <a:p>
            <a:pPr lvl="1"/>
            <a:r>
              <a:rPr kumimoji="1" lang="ja-JP" altLang="en-US" dirty="0"/>
              <a:t>プログラムの意味を変えずに，</a:t>
            </a:r>
            <a:r>
              <a:rPr kumimoji="1" lang="ja-JP" altLang="en-US" dirty="0">
                <a:solidFill>
                  <a:schemeClr val="accent5"/>
                </a:solidFill>
              </a:rPr>
              <a:t>命令の実行順を並び変える</a:t>
            </a:r>
            <a:r>
              <a:rPr kumimoji="1" lang="ja-JP" altLang="en-US" dirty="0"/>
              <a:t>こと</a:t>
            </a:r>
            <a:endParaRPr kumimoji="1" lang="en-US" altLang="ja-JP" dirty="0"/>
          </a:p>
          <a:p>
            <a:pPr lvl="1"/>
            <a:r>
              <a:rPr kumimoji="1" lang="ja-JP" altLang="en-US" dirty="0"/>
              <a:t>これによって並列に実行できる命令を増やす</a:t>
            </a:r>
            <a:endParaRPr kumimoji="1" lang="en-US" altLang="ja-JP" dirty="0"/>
          </a:p>
          <a:p>
            <a:r>
              <a:rPr kumimoji="1" lang="ja-JP" altLang="en-US" dirty="0"/>
              <a:t>プログラムの意味が変わらない </a:t>
            </a:r>
            <a:r>
              <a:rPr kumimoji="1" lang="en-US" altLang="ja-JP" dirty="0"/>
              <a:t>= </a:t>
            </a:r>
            <a:r>
              <a:rPr kumimoji="1" lang="ja-JP" altLang="en-US" dirty="0">
                <a:solidFill>
                  <a:schemeClr val="accent5"/>
                </a:solidFill>
              </a:rPr>
              <a:t>依存関係</a:t>
            </a:r>
            <a:r>
              <a:rPr kumimoji="1" lang="ja-JP" altLang="en-US" dirty="0"/>
              <a:t>をくずさない</a:t>
            </a:r>
            <a:endParaRPr kumimoji="1" lang="en-US" altLang="ja-JP" dirty="0"/>
          </a:p>
          <a:p>
            <a:pPr lvl="1"/>
            <a:r>
              <a:rPr kumimoji="1" lang="ja-JP" altLang="en-US" dirty="0"/>
              <a:t>スケジューリングの背景として命令間の依存関係を整理しておく</a:t>
            </a:r>
            <a:endParaRPr kumimoji="1" lang="en-US" altLang="ja-JP" dirty="0"/>
          </a:p>
        </p:txBody>
      </p:sp>
    </p:spTree>
    <p:extLst>
      <p:ext uri="{BB962C8B-B14F-4D97-AF65-F5344CB8AC3E}">
        <p14:creationId xmlns:p14="http://schemas.microsoft.com/office/powerpoint/2010/main" val="2740083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命令間の依存関係</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制御依存</a:t>
            </a:r>
            <a:endParaRPr kumimoji="1" lang="en-US" altLang="ja-JP" dirty="0"/>
          </a:p>
          <a:p>
            <a:pPr marL="457200" indent="-457200">
              <a:buFont typeface="+mj-lt"/>
              <a:buAutoNum type="arabicPeriod"/>
            </a:pPr>
            <a:r>
              <a:rPr kumimoji="1" lang="ja-JP" altLang="en-US" dirty="0"/>
              <a:t>データ依存</a:t>
            </a:r>
            <a:endParaRPr kumimoji="1" lang="en-US" altLang="ja-JP" dirty="0"/>
          </a:p>
          <a:p>
            <a:pPr marL="817200" lvl="1" indent="-457200">
              <a:buFont typeface="+mj-lt"/>
              <a:buAutoNum type="arabicPeriod"/>
            </a:pPr>
            <a:r>
              <a:rPr kumimoji="1" lang="ja-JP" altLang="en-US" dirty="0"/>
              <a:t>真の依存</a:t>
            </a:r>
            <a:endParaRPr kumimoji="1" lang="en-US" altLang="ja-JP" dirty="0"/>
          </a:p>
          <a:p>
            <a:pPr marL="817200" lvl="1" indent="-457200">
              <a:buFont typeface="+mj-lt"/>
              <a:buAutoNum type="arabicPeriod"/>
            </a:pPr>
            <a:r>
              <a:rPr kumimoji="1" lang="ja-JP" altLang="en-US" dirty="0"/>
              <a:t>偽の依存</a:t>
            </a:r>
          </a:p>
        </p:txBody>
      </p:sp>
    </p:spTree>
    <p:extLst>
      <p:ext uri="{BB962C8B-B14F-4D97-AF65-F5344CB8AC3E}">
        <p14:creationId xmlns:p14="http://schemas.microsoft.com/office/powerpoint/2010/main" val="1688006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制御依存</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分岐とその後ろにある命令間の依存</a:t>
            </a:r>
            <a:endParaRPr kumimoji="1" lang="en-US" altLang="ja-JP" dirty="0"/>
          </a:p>
          <a:p>
            <a:pPr lvl="1"/>
            <a:r>
              <a:rPr kumimoji="1" lang="ja-JP" altLang="en-US" dirty="0"/>
              <a:t>分岐命令の後ろにある命令は，分岐先がわかるまで実行不能</a:t>
            </a:r>
            <a:endParaRPr kumimoji="1" lang="en-US" altLang="ja-JP" dirty="0"/>
          </a:p>
          <a:p>
            <a:pPr lvl="1"/>
            <a:r>
              <a:rPr kumimoji="1" lang="ja-JP" altLang="en-US" dirty="0"/>
              <a:t>分岐先が確定するまでどこを実行すれば良いか不明なため</a:t>
            </a:r>
            <a:endParaRPr kumimoji="1" lang="en-US" altLang="ja-JP" dirty="0"/>
          </a:p>
          <a:p>
            <a:r>
              <a:rPr kumimoji="1" lang="ja-JP" altLang="en-US" dirty="0"/>
              <a:t>分岐予測による投機実行により，効果的に解決できる</a:t>
            </a:r>
            <a:endParaRPr kumimoji="1" lang="en-US" altLang="ja-JP" dirty="0"/>
          </a:p>
        </p:txBody>
      </p:sp>
    </p:spTree>
    <p:extLst>
      <p:ext uri="{BB962C8B-B14F-4D97-AF65-F5344CB8AC3E}">
        <p14:creationId xmlns:p14="http://schemas.microsoft.com/office/powerpoint/2010/main" val="2299747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データ依存</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真の依存</a:t>
            </a:r>
            <a:endParaRPr lang="en-US" altLang="ja-JP" dirty="0"/>
          </a:p>
          <a:p>
            <a:pPr lvl="1"/>
            <a:r>
              <a:rPr lang="ja-JP" altLang="en-US" dirty="0"/>
              <a:t>フロー依存：</a:t>
            </a:r>
            <a:r>
              <a:rPr lang="en-US" altLang="ja-JP" dirty="0"/>
              <a:t>RAW</a:t>
            </a:r>
            <a:r>
              <a:rPr lang="ja-JP" altLang="en-US" dirty="0"/>
              <a:t>（</a:t>
            </a:r>
            <a:r>
              <a:rPr lang="en-US" altLang="ja-JP" dirty="0"/>
              <a:t>read after write</a:t>
            </a:r>
            <a:r>
              <a:rPr lang="ja-JP" altLang="en-US" dirty="0"/>
              <a:t>）</a:t>
            </a:r>
            <a:endParaRPr lang="en-US" altLang="ja-JP" dirty="0"/>
          </a:p>
          <a:p>
            <a:pPr marL="457200" indent="-457200">
              <a:buFont typeface="+mj-lt"/>
              <a:buAutoNum type="arabicPeriod"/>
            </a:pPr>
            <a:r>
              <a:rPr lang="ja-JP" altLang="en-US" dirty="0"/>
              <a:t>偽の依存</a:t>
            </a:r>
          </a:p>
          <a:p>
            <a:pPr lvl="1"/>
            <a:r>
              <a:rPr kumimoji="1" lang="ja-JP" altLang="en-US" dirty="0"/>
              <a:t>逆依存：</a:t>
            </a:r>
            <a:r>
              <a:rPr kumimoji="1" lang="en-US" altLang="ja-JP" dirty="0"/>
              <a:t>	W</a:t>
            </a:r>
            <a:r>
              <a:rPr lang="en-US" altLang="ja-JP" dirty="0"/>
              <a:t>AR</a:t>
            </a:r>
            <a:r>
              <a:rPr lang="ja-JP" altLang="en-US" dirty="0"/>
              <a:t>（</a:t>
            </a:r>
            <a:r>
              <a:rPr lang="en-US" altLang="ja-JP" dirty="0"/>
              <a:t>write after read</a:t>
            </a:r>
            <a:r>
              <a:rPr lang="ja-JP" altLang="en-US" dirty="0"/>
              <a:t>）</a:t>
            </a:r>
            <a:endParaRPr kumimoji="1" lang="en-US" altLang="ja-JP" dirty="0"/>
          </a:p>
          <a:p>
            <a:pPr lvl="1"/>
            <a:r>
              <a:rPr kumimoji="1" lang="ja-JP" altLang="en-US" dirty="0"/>
              <a:t>出力依存：</a:t>
            </a:r>
            <a:r>
              <a:rPr kumimoji="1" lang="en-US" altLang="ja-JP" dirty="0"/>
              <a:t>	W</a:t>
            </a:r>
            <a:r>
              <a:rPr lang="en-US" altLang="ja-JP" dirty="0"/>
              <a:t>AW</a:t>
            </a:r>
            <a:r>
              <a:rPr lang="ja-JP" altLang="en-US" dirty="0"/>
              <a:t>（</a:t>
            </a:r>
            <a:r>
              <a:rPr lang="en-US" altLang="ja-JP" dirty="0"/>
              <a:t>write after write</a:t>
            </a:r>
            <a:r>
              <a:rPr lang="ja-JP" altLang="en-US" dirty="0"/>
              <a:t>）</a:t>
            </a:r>
            <a:endParaRPr lang="en-US" altLang="ja-JP" dirty="0"/>
          </a:p>
        </p:txBody>
      </p:sp>
    </p:spTree>
    <p:extLst>
      <p:ext uri="{BB962C8B-B14F-4D97-AF65-F5344CB8AC3E}">
        <p14:creationId xmlns:p14="http://schemas.microsoft.com/office/powerpoint/2010/main" val="1930513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真の依存：フロー依存</a:t>
            </a:r>
            <a:br>
              <a:rPr kumimoji="1" lang="en-US" altLang="ja-JP" dirty="0"/>
            </a:br>
            <a:r>
              <a:rPr kumimoji="1" lang="en-US" altLang="ja-JP" dirty="0"/>
              <a:t>RAW</a:t>
            </a:r>
            <a:r>
              <a:rPr kumimoji="1" lang="ja-JP" altLang="en-US" dirty="0"/>
              <a:t>（</a:t>
            </a:r>
            <a:r>
              <a:rPr kumimoji="1" lang="en-US" altLang="ja-JP" dirty="0"/>
              <a:t>read after write</a:t>
            </a:r>
            <a:r>
              <a:rPr kumimoji="1" lang="ja-JP" altLang="en-US" dirty="0"/>
              <a:t>）</a:t>
            </a:r>
          </a:p>
        </p:txBody>
      </p:sp>
      <p:sp>
        <p:nvSpPr>
          <p:cNvPr id="3" name="テキスト プレースホルダー 2"/>
          <p:cNvSpPr>
            <a:spLocks noGrp="1"/>
          </p:cNvSpPr>
          <p:nvPr>
            <p:ph type="body" sz="quarter" idx="10"/>
          </p:nvPr>
        </p:nvSpPr>
        <p:spPr/>
        <p:txBody>
          <a:bodyPr/>
          <a:lstStyle/>
          <a:p>
            <a:r>
              <a:rPr kumimoji="1" lang="ja-JP" altLang="en-US" dirty="0"/>
              <a:t>文字通り，同じレジスタを「書いた後に読む」際の依存</a:t>
            </a:r>
            <a:endParaRPr kumimoji="1" lang="en-US" altLang="ja-JP" dirty="0"/>
          </a:p>
          <a:p>
            <a:pPr lvl="1"/>
            <a:r>
              <a:rPr kumimoji="1" lang="ja-JP" altLang="en-US" dirty="0"/>
              <a:t>「真の依存」，「フロー依存」，「</a:t>
            </a:r>
            <a:r>
              <a:rPr kumimoji="1" lang="en-US" altLang="ja-JP" dirty="0"/>
              <a:t>RAW</a:t>
            </a:r>
            <a:r>
              <a:rPr kumimoji="1" lang="ja-JP" altLang="en-US" dirty="0"/>
              <a:t>」は</a:t>
            </a:r>
            <a:br>
              <a:rPr kumimoji="1" lang="en-US" altLang="ja-JP" dirty="0"/>
            </a:br>
            <a:r>
              <a:rPr kumimoji="1" lang="ja-JP" altLang="en-US" dirty="0"/>
              <a:t>呼び方が違うだけでおなじものを指している</a:t>
            </a:r>
            <a:endParaRPr kumimoji="1" lang="en-US" altLang="ja-JP" dirty="0"/>
          </a:p>
          <a:p>
            <a:pPr lvl="1"/>
            <a:r>
              <a:rPr kumimoji="1" lang="ja-JP" altLang="en-US" dirty="0"/>
              <a:t>一般に「データの依存関係」と言われたら思い浮かべるもの</a:t>
            </a:r>
            <a:endParaRPr kumimoji="1" lang="en-US" altLang="ja-JP" dirty="0"/>
          </a:p>
          <a:p>
            <a:r>
              <a:rPr lang="ja-JP" altLang="en-US" dirty="0"/>
              <a:t>真の依存の例：</a:t>
            </a:r>
            <a:r>
              <a:rPr lang="en-US" altLang="ja-JP" dirty="0">
                <a:latin typeface="Consolas" panose="020B0609020204030204" pitchFamily="49" charset="0"/>
              </a:rPr>
              <a:t>I1 </a:t>
            </a:r>
            <a:r>
              <a:rPr lang="ja-JP" altLang="en-US" dirty="0">
                <a:latin typeface="Consolas" panose="020B0609020204030204" pitchFamily="49" charset="0"/>
              </a:rPr>
              <a:t>が終わらないと </a:t>
            </a:r>
            <a:r>
              <a:rPr lang="en-US" altLang="ja-JP" dirty="0">
                <a:latin typeface="Consolas" panose="020B0609020204030204" pitchFamily="49" charset="0"/>
              </a:rPr>
              <a:t>I2 </a:t>
            </a:r>
            <a:r>
              <a:rPr lang="ja-JP" altLang="en-US" dirty="0">
                <a:latin typeface="Consolas" panose="020B0609020204030204" pitchFamily="49" charset="0"/>
              </a:rPr>
              <a:t>は実行できない</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x3</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endParaRPr kumimoji="1" lang="ja-JP" altLang="en-US" dirty="0"/>
          </a:p>
        </p:txBody>
      </p:sp>
      <p:cxnSp>
        <p:nvCxnSpPr>
          <p:cNvPr id="5" name="直線矢印コネクタ 4"/>
          <p:cNvCxnSpPr/>
          <p:nvPr/>
        </p:nvCxnSpPr>
        <p:spPr bwMode="auto">
          <a:xfrm>
            <a:off x="2411976" y="4689014"/>
            <a:ext cx="180002"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949864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1F10D-188F-42F9-85A2-273D8CC92560}"/>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82860CDF-1252-405C-89DC-51510C9A623D}"/>
              </a:ext>
            </a:extLst>
          </p:cNvPr>
          <p:cNvSpPr>
            <a:spLocks noGrp="1"/>
          </p:cNvSpPr>
          <p:nvPr>
            <p:ph type="body" sz="quarter" idx="10"/>
          </p:nvPr>
        </p:nvSpPr>
        <p:spPr/>
        <p:txBody>
          <a:bodyPr/>
          <a:lstStyle/>
          <a:p>
            <a:r>
              <a:rPr lang="ja-JP" altLang="en-US" dirty="0"/>
              <a:t>レジスタファイルというのはレジスタ値が登録された表という理解で合っていますか？</a:t>
            </a:r>
          </a:p>
          <a:p>
            <a:r>
              <a:rPr lang="en-US" altLang="ja-JP" dirty="0"/>
              <a:t>Row hammer</a:t>
            </a:r>
            <a:r>
              <a:rPr lang="ja-JP" altLang="en-US" dirty="0"/>
              <a:t>や</a:t>
            </a:r>
            <a:r>
              <a:rPr lang="en-US" altLang="ja-JP" dirty="0"/>
              <a:t>Cold Boot </a:t>
            </a:r>
            <a:r>
              <a:rPr lang="en-US" altLang="ja-JP" dirty="0" err="1"/>
              <a:t>Atack</a:t>
            </a:r>
            <a:r>
              <a:rPr lang="ja-JP" altLang="en-US" dirty="0"/>
              <a:t>などの手法が大変興味深かったです。こういった話題が出てくる国際会議としては、主にどこをチェックしておくべきでしょうか？</a:t>
            </a:r>
          </a:p>
        </p:txBody>
      </p:sp>
    </p:spTree>
    <p:extLst>
      <p:ext uri="{BB962C8B-B14F-4D97-AF65-F5344CB8AC3E}">
        <p14:creationId xmlns:p14="http://schemas.microsoft.com/office/powerpoint/2010/main" val="4535982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偽の依存１：逆依存</a:t>
            </a:r>
            <a:br>
              <a:rPr kumimoji="1" lang="en-US" altLang="ja-JP" dirty="0"/>
            </a:br>
            <a:r>
              <a:rPr kumimoji="1" lang="en-US" altLang="ja-JP" dirty="0"/>
              <a:t>W</a:t>
            </a:r>
            <a:r>
              <a:rPr lang="en-US" altLang="ja-JP" dirty="0"/>
              <a:t>AR</a:t>
            </a:r>
            <a:r>
              <a:rPr lang="ja-JP" altLang="en-US" dirty="0"/>
              <a:t>（</a:t>
            </a:r>
            <a:r>
              <a:rPr lang="en-US" altLang="ja-JP" dirty="0"/>
              <a:t>write after read</a:t>
            </a:r>
            <a:r>
              <a:rPr lang="ja-JP" altLang="en-US" dirty="0"/>
              <a:t>）</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同じレジスタを「読んだ後に書く」</a:t>
            </a:r>
            <a:endParaRPr kumimoji="1" lang="en-US" altLang="ja-JP" dirty="0"/>
          </a:p>
          <a:p>
            <a:pPr lvl="1"/>
            <a:r>
              <a:rPr kumimoji="1" lang="ja-JP" altLang="en-US" dirty="0"/>
              <a:t>真の依存（書いた後に読む）と方向が逆</a:t>
            </a:r>
            <a:endParaRPr kumimoji="1" lang="en-US" altLang="ja-JP" dirty="0"/>
          </a:p>
          <a:p>
            <a:r>
              <a:rPr lang="ja-JP" altLang="en-US" dirty="0"/>
              <a:t>逆依存の例：</a:t>
            </a:r>
            <a:endParaRPr lang="en-US" altLang="ja-JP" dirty="0"/>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の間には真の依存は存在しない</a:t>
            </a:r>
            <a:endParaRPr lang="en-US" altLang="ja-JP" dirty="0">
              <a:latin typeface="Consolas" panose="020B0609020204030204" pitchFamily="49" charset="0"/>
            </a:endParaRPr>
          </a:p>
          <a:p>
            <a:pPr lvl="1"/>
            <a:r>
              <a:rPr lang="ja-JP" altLang="en-US" dirty="0">
                <a:latin typeface="Consolas" panose="020B0609020204030204" pitchFamily="49" charset="0"/>
              </a:rPr>
              <a:t>「←」の右の入力部分だけみると，順番を入れ替えても問題ない</a:t>
            </a:r>
            <a:endParaRPr lang="en-US" altLang="ja-JP" dirty="0">
              <a:latin typeface="Consolas" panose="020B0609020204030204" pitchFamily="49" charset="0"/>
            </a:endParaRPr>
          </a:p>
          <a:p>
            <a:pPr lvl="1"/>
            <a:r>
              <a:rPr kumimoji="1" lang="ja-JP" altLang="en-US" dirty="0"/>
              <a:t>しかし，もしスケジュールして </a:t>
            </a:r>
            <a:r>
              <a:rPr lang="en-US" altLang="ja-JP" dirty="0">
                <a:latin typeface="Consolas" panose="020B0609020204030204" pitchFamily="49" charset="0"/>
              </a:rPr>
              <a:t>I2 </a:t>
            </a:r>
            <a:r>
              <a:rPr lang="ja-JP" altLang="en-US" dirty="0">
                <a:latin typeface="Consolas" panose="020B0609020204030204" pitchFamily="49" charset="0"/>
              </a:rPr>
              <a:t>を先にやると </a:t>
            </a:r>
            <a:r>
              <a:rPr lang="en-US" altLang="ja-JP" dirty="0">
                <a:latin typeface="Consolas" panose="020B0609020204030204" pitchFamily="49" charset="0"/>
              </a:rPr>
              <a:t>x1 </a:t>
            </a:r>
            <a:r>
              <a:rPr lang="ja-JP" altLang="en-US" dirty="0">
                <a:latin typeface="Consolas" panose="020B0609020204030204" pitchFamily="49" charset="0"/>
              </a:rPr>
              <a:t>が破壊されてしまう</a:t>
            </a:r>
            <a:endParaRPr kumimoji="1" lang="ja-JP" altLang="en-US" dirty="0"/>
          </a:p>
        </p:txBody>
      </p:sp>
      <p:cxnSp>
        <p:nvCxnSpPr>
          <p:cNvPr id="5" name="直線矢印コネクタ 4"/>
          <p:cNvCxnSpPr/>
          <p:nvPr/>
        </p:nvCxnSpPr>
        <p:spPr bwMode="auto">
          <a:xfrm flipH="1">
            <a:off x="2321975" y="3338999"/>
            <a:ext cx="360005"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94771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偽の依存２：出力依存</a:t>
            </a:r>
            <a:br>
              <a:rPr kumimoji="1" lang="en-US" altLang="ja-JP" dirty="0"/>
            </a:br>
            <a:r>
              <a:rPr kumimoji="1" lang="en-US" altLang="ja-JP" dirty="0"/>
              <a:t>W</a:t>
            </a:r>
            <a:r>
              <a:rPr lang="en-US" altLang="ja-JP" dirty="0"/>
              <a:t>AW</a:t>
            </a:r>
            <a:r>
              <a:rPr lang="ja-JP" altLang="en-US" dirty="0"/>
              <a:t>（</a:t>
            </a:r>
            <a:r>
              <a:rPr lang="en-US" altLang="ja-JP" dirty="0"/>
              <a:t>write after write</a:t>
            </a:r>
            <a:r>
              <a:rPr lang="ja-JP" altLang="en-US" dirty="0"/>
              <a:t>）</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同じレジスタを「書いた後に書く」</a:t>
            </a:r>
            <a:endParaRPr kumimoji="1" lang="en-US" altLang="ja-JP" dirty="0"/>
          </a:p>
          <a:p>
            <a:r>
              <a:rPr lang="ja-JP" altLang="en-US" dirty="0"/>
              <a:t>出力依存の例：</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r>
              <a:rPr lang="ja-JP" altLang="en-US" dirty="0">
                <a:latin typeface="Consolas" panose="020B0609020204030204" pitchFamily="49" charset="0"/>
              </a:rPr>
              <a:t>逆依存と同様に，</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の間には真の依存は存在しない</a:t>
            </a:r>
            <a:endParaRPr lang="en-US" altLang="ja-JP" dirty="0">
              <a:latin typeface="Consolas" panose="020B0609020204030204" pitchFamily="49" charset="0"/>
            </a:endParaRPr>
          </a:p>
          <a:p>
            <a:pPr lvl="1"/>
            <a:r>
              <a:rPr lang="ja-JP" altLang="en-US" dirty="0">
                <a:latin typeface="Consolas" panose="020B0609020204030204" pitchFamily="49" charset="0"/>
              </a:rPr>
              <a:t>「←」の右辺にある入力部分だけをみると，順番を入れ替えても問題ない</a:t>
            </a:r>
            <a:endParaRPr lang="en-US" altLang="ja-JP" dirty="0">
              <a:latin typeface="Consolas" panose="020B0609020204030204" pitchFamily="49" charset="0"/>
            </a:endParaRPr>
          </a:p>
          <a:p>
            <a:pPr lvl="1"/>
            <a:r>
              <a:rPr kumimoji="1" lang="ja-JP" altLang="en-US" dirty="0"/>
              <a:t>しかし，スケジュールして </a:t>
            </a:r>
            <a:r>
              <a:rPr lang="en-US" altLang="ja-JP" dirty="0">
                <a:latin typeface="Consolas" panose="020B0609020204030204" pitchFamily="49" charset="0"/>
              </a:rPr>
              <a:t>I2 </a:t>
            </a:r>
            <a:r>
              <a:rPr lang="ja-JP" altLang="en-US" dirty="0">
                <a:latin typeface="Consolas" panose="020B0609020204030204" pitchFamily="49" charset="0"/>
              </a:rPr>
              <a:t>を先にやると </a:t>
            </a:r>
            <a:r>
              <a:rPr lang="en-US" altLang="ja-JP" dirty="0">
                <a:latin typeface="Consolas" panose="020B0609020204030204" pitchFamily="49" charset="0"/>
              </a:rPr>
              <a:t>I1 </a:t>
            </a:r>
            <a:r>
              <a:rPr lang="ja-JP" altLang="en-US" dirty="0">
                <a:latin typeface="Consolas" panose="020B0609020204030204" pitchFamily="49" charset="0"/>
              </a:rPr>
              <a:t>により </a:t>
            </a:r>
            <a:r>
              <a:rPr lang="en-US" altLang="ja-JP" dirty="0">
                <a:latin typeface="Consolas" panose="020B0609020204030204" pitchFamily="49" charset="0"/>
              </a:rPr>
              <a:t>x1 </a:t>
            </a:r>
            <a:r>
              <a:rPr lang="ja-JP" altLang="en-US" dirty="0">
                <a:latin typeface="Consolas" panose="020B0609020204030204" pitchFamily="49" charset="0"/>
              </a:rPr>
              <a:t>が</a:t>
            </a:r>
            <a:br>
              <a:rPr lang="en-US" altLang="ja-JP" dirty="0">
                <a:latin typeface="Consolas" panose="020B0609020204030204" pitchFamily="49" charset="0"/>
              </a:rPr>
            </a:br>
            <a:r>
              <a:rPr lang="ja-JP" altLang="en-US" dirty="0">
                <a:latin typeface="Consolas" panose="020B0609020204030204" pitchFamily="49" charset="0"/>
              </a:rPr>
              <a:t>破壊されてしまう</a:t>
            </a:r>
            <a:endParaRPr kumimoji="1" lang="ja-JP" altLang="en-US" dirty="0"/>
          </a:p>
        </p:txBody>
      </p:sp>
      <p:cxnSp>
        <p:nvCxnSpPr>
          <p:cNvPr id="5" name="直線矢印コネクタ 4"/>
          <p:cNvCxnSpPr/>
          <p:nvPr/>
        </p:nvCxnSpPr>
        <p:spPr bwMode="auto">
          <a:xfrm>
            <a:off x="2321975" y="3024523"/>
            <a:ext cx="1"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06851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真の依存と偽の依存</a:t>
            </a:r>
          </a:p>
        </p:txBody>
      </p:sp>
      <p:sp>
        <p:nvSpPr>
          <p:cNvPr id="3" name="テキスト プレースホルダー 2"/>
          <p:cNvSpPr>
            <a:spLocks noGrp="1"/>
          </p:cNvSpPr>
          <p:nvPr>
            <p:ph type="body" sz="quarter" idx="10"/>
          </p:nvPr>
        </p:nvSpPr>
        <p:spPr/>
        <p:txBody>
          <a:bodyPr/>
          <a:lstStyle/>
          <a:p>
            <a:r>
              <a:rPr lang="ja-JP" altLang="en-US" dirty="0"/>
              <a:t>真の依存は原理的に取り除きようがない</a:t>
            </a:r>
            <a:endParaRPr lang="en-US" altLang="ja-JP" dirty="0"/>
          </a:p>
          <a:p>
            <a:r>
              <a:rPr lang="ja-JP" altLang="en-US" dirty="0"/>
              <a:t>偽の依存は有限のレジスタを使い回すことによって発生する</a:t>
            </a:r>
            <a:endParaRPr lang="en-US" altLang="ja-JP" dirty="0"/>
          </a:p>
          <a:p>
            <a:pPr lvl="1"/>
            <a:r>
              <a:rPr kumimoji="1" lang="ja-JP" altLang="en-US" dirty="0"/>
              <a:t>いろいろ取り除きようがある</a:t>
            </a:r>
          </a:p>
        </p:txBody>
      </p:sp>
    </p:spTree>
    <p:extLst>
      <p:ext uri="{BB962C8B-B14F-4D97-AF65-F5344CB8AC3E}">
        <p14:creationId xmlns:p14="http://schemas.microsoft.com/office/powerpoint/2010/main" val="1390428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偽の依存の解消の例</a:t>
            </a:r>
          </a:p>
        </p:txBody>
      </p:sp>
      <p:sp>
        <p:nvSpPr>
          <p:cNvPr id="3" name="テキスト プレースホルダー 2"/>
          <p:cNvSpPr>
            <a:spLocks noGrp="1"/>
          </p:cNvSpPr>
          <p:nvPr>
            <p:ph type="body" sz="quarter" idx="10"/>
          </p:nvPr>
        </p:nvSpPr>
        <p:spPr/>
        <p:txBody>
          <a:bodyPr/>
          <a:lstStyle/>
          <a:p>
            <a:r>
              <a:rPr lang="ja-JP" altLang="en-US" dirty="0"/>
              <a:t>たとえばレジスタがたくさんあれば，事前に取り除ける</a:t>
            </a:r>
            <a:endParaRPr lang="en-US" altLang="ja-JP" dirty="0"/>
          </a:p>
          <a:p>
            <a:pPr lvl="1"/>
            <a:r>
              <a:rPr lang="ja-JP" altLang="en-US" dirty="0">
                <a:latin typeface="Consolas" panose="020B0609020204030204" pitchFamily="49" charset="0"/>
              </a:rPr>
              <a:t>逆依存</a:t>
            </a:r>
            <a:endParaRPr lang="en-US" altLang="ja-JP" dirty="0">
              <a:latin typeface="Consolas" panose="020B0609020204030204" pitchFamily="49" charset="0"/>
            </a:endParaRPr>
          </a:p>
          <a:p>
            <a:pPr marL="720000" lvl="2"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I2: add </a:t>
            </a:r>
            <a:r>
              <a:rPr lang="en-US" altLang="ja-JP" b="1" dirty="0">
                <a:solidFill>
                  <a:schemeClr val="accent6"/>
                </a:solidFill>
                <a:latin typeface="Consolas" panose="020B0609020204030204" pitchFamily="49" charset="0"/>
              </a:rPr>
              <a:t>x4</a:t>
            </a:r>
            <a:r>
              <a:rPr lang="ja-JP" altLang="en-US" dirty="0">
                <a:latin typeface="Consolas" panose="020B0609020204030204" pitchFamily="49" charset="0"/>
              </a:rPr>
              <a:t>←</a:t>
            </a:r>
            <a:r>
              <a:rPr lang="en-US" altLang="ja-JP" dirty="0">
                <a:latin typeface="Consolas" panose="020B0609020204030204" pitchFamily="49" charset="0"/>
              </a:rPr>
              <a:t>x3+1</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ja-JP" altLang="en-US" dirty="0">
                <a:latin typeface="Consolas" panose="020B0609020204030204" pitchFamily="49" charset="0"/>
              </a:rPr>
              <a:t>出力依存</a:t>
            </a:r>
            <a:endParaRPr lang="en-US" altLang="ja-JP" dirty="0">
              <a:latin typeface="Consolas" panose="020B0609020204030204" pitchFamily="49" charset="0"/>
            </a:endParaRPr>
          </a:p>
          <a:p>
            <a:pPr marL="720000" lvl="2"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I2: add </a:t>
            </a:r>
            <a:r>
              <a:rPr lang="en-US" altLang="ja-JP" b="1" dirty="0">
                <a:solidFill>
                  <a:schemeClr val="accent6"/>
                </a:solidFill>
                <a:latin typeface="Consolas" panose="020B0609020204030204" pitchFamily="49" charset="0"/>
              </a:rPr>
              <a:t>x4</a:t>
            </a:r>
            <a:r>
              <a:rPr lang="ja-JP" altLang="en-US" dirty="0">
                <a:latin typeface="Consolas" panose="020B0609020204030204" pitchFamily="49" charset="0"/>
              </a:rPr>
              <a:t>←</a:t>
            </a:r>
            <a:r>
              <a:rPr lang="en-US" altLang="ja-JP" dirty="0">
                <a:latin typeface="Consolas" panose="020B0609020204030204" pitchFamily="49" charset="0"/>
              </a:rPr>
              <a:t>x3+1</a:t>
            </a:r>
          </a:p>
          <a:p>
            <a:r>
              <a:rPr kumimoji="1" lang="ja-JP" altLang="en-US" dirty="0"/>
              <a:t>実際にはレジスタは無限に大きくできない</a:t>
            </a:r>
            <a:endParaRPr kumimoji="1" lang="en-US" altLang="ja-JP" dirty="0"/>
          </a:p>
          <a:p>
            <a:pPr lvl="1"/>
            <a:r>
              <a:rPr kumimoji="1" lang="ja-JP" altLang="en-US" dirty="0"/>
              <a:t>記憶回路の容量と速度はトレードオフがある</a:t>
            </a:r>
          </a:p>
        </p:txBody>
      </p:sp>
      <p:sp>
        <p:nvSpPr>
          <p:cNvPr id="4" name="右矢印 3"/>
          <p:cNvSpPr/>
          <p:nvPr/>
        </p:nvSpPr>
        <p:spPr bwMode="auto">
          <a:xfrm>
            <a:off x="3671990" y="2618991"/>
            <a:ext cx="540006" cy="360004"/>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右矢印 4"/>
          <p:cNvSpPr/>
          <p:nvPr/>
        </p:nvSpPr>
        <p:spPr bwMode="auto">
          <a:xfrm>
            <a:off x="3671990" y="4059007"/>
            <a:ext cx="540006" cy="360004"/>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421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4B59B2-461F-4AFC-92EC-DA2DDE972BCB}"/>
              </a:ext>
            </a:extLst>
          </p:cNvPr>
          <p:cNvSpPr>
            <a:spLocks noGrp="1"/>
          </p:cNvSpPr>
          <p:nvPr>
            <p:ph type="title"/>
          </p:nvPr>
        </p:nvSpPr>
        <p:spPr/>
        <p:txBody>
          <a:bodyPr/>
          <a:lstStyle/>
          <a:p>
            <a:r>
              <a:rPr kumimoji="1" lang="ja-JP" altLang="en-US" dirty="0"/>
              <a:t>余談：値予測</a:t>
            </a:r>
          </a:p>
        </p:txBody>
      </p:sp>
      <p:sp>
        <p:nvSpPr>
          <p:cNvPr id="3" name="テキスト プレースホルダー 2">
            <a:extLst>
              <a:ext uri="{FF2B5EF4-FFF2-40B4-BE49-F238E27FC236}">
                <a16:creationId xmlns:a16="http://schemas.microsoft.com/office/drawing/2014/main" id="{A33BE864-3367-48E9-9BF7-3019D2DC8173}"/>
              </a:ext>
            </a:extLst>
          </p:cNvPr>
          <p:cNvSpPr>
            <a:spLocks noGrp="1"/>
          </p:cNvSpPr>
          <p:nvPr>
            <p:ph type="body" sz="quarter" idx="10"/>
          </p:nvPr>
        </p:nvSpPr>
        <p:spPr>
          <a:xfrm>
            <a:off x="611956" y="1358977"/>
            <a:ext cx="8280092" cy="3150036"/>
          </a:xfrm>
        </p:spPr>
        <p:txBody>
          <a:bodyPr/>
          <a:lstStyle/>
          <a:p>
            <a:r>
              <a:rPr lang="ja-JP" altLang="en-US" dirty="0"/>
              <a:t>真の依存を超えて実行を行う値予測（</a:t>
            </a:r>
            <a:r>
              <a:rPr lang="en-US" altLang="ja-JP" dirty="0"/>
              <a:t>value prediction</a:t>
            </a:r>
            <a:r>
              <a:rPr lang="ja-JP" altLang="en-US" dirty="0"/>
              <a:t>）という</a:t>
            </a:r>
            <a:br>
              <a:rPr lang="en-US" altLang="ja-JP" dirty="0"/>
            </a:br>
            <a:r>
              <a:rPr lang="ja-JP" altLang="en-US" dirty="0"/>
              <a:t>手法も研究されている</a:t>
            </a:r>
            <a:endParaRPr lang="en-US" altLang="ja-JP" dirty="0"/>
          </a:p>
          <a:p>
            <a:pPr lvl="1"/>
            <a:r>
              <a:rPr lang="ja-JP" altLang="en-US" dirty="0"/>
              <a:t>依存元命令の演算結果自体を予測して，実行を先に進める</a:t>
            </a:r>
            <a:endParaRPr lang="en-US" altLang="ja-JP" dirty="0"/>
          </a:p>
          <a:p>
            <a:pPr lvl="1"/>
            <a:r>
              <a:rPr lang="ja-JP" altLang="en-US" dirty="0">
                <a:solidFill>
                  <a:schemeClr val="accent5"/>
                </a:solidFill>
              </a:rPr>
              <a:t>（この講義では基本的には真の依存は超えられないものとして話をします</a:t>
            </a:r>
            <a:endParaRPr lang="en-US" altLang="ja-JP" dirty="0">
              <a:solidFill>
                <a:schemeClr val="accent5"/>
              </a:solidFill>
            </a:endParaRPr>
          </a:p>
          <a:p>
            <a:r>
              <a:rPr lang="ja-JP" altLang="en-US" dirty="0"/>
              <a:t>関数呼び出し時にメモリに退避させたレジスタの値を復帰させる場合などは結構精度高く予測できたりする</a:t>
            </a:r>
            <a:endParaRPr lang="en-US" altLang="ja-JP" dirty="0"/>
          </a:p>
          <a:p>
            <a:pPr lvl="1"/>
            <a:r>
              <a:rPr lang="ja-JP" altLang="en-US" dirty="0"/>
              <a:t>一時期下火だったが，また研究されだした</a:t>
            </a:r>
            <a:endParaRPr lang="en-US" altLang="ja-JP" dirty="0"/>
          </a:p>
          <a:p>
            <a:endParaRPr kumimoji="1" lang="ja-JP" altLang="en-US" dirty="0"/>
          </a:p>
        </p:txBody>
      </p:sp>
      <p:sp>
        <p:nvSpPr>
          <p:cNvPr id="4" name="テキスト プレースホルダー 2">
            <a:extLst>
              <a:ext uri="{FF2B5EF4-FFF2-40B4-BE49-F238E27FC236}">
                <a16:creationId xmlns:a16="http://schemas.microsoft.com/office/drawing/2014/main" id="{8F810D96-E852-466C-AA63-0D1E02607133}"/>
              </a:ext>
            </a:extLst>
          </p:cNvPr>
          <p:cNvSpPr txBox="1">
            <a:spLocks/>
          </p:cNvSpPr>
          <p:nvPr/>
        </p:nvSpPr>
        <p:spPr bwMode="auto">
          <a:xfrm>
            <a:off x="611956" y="4779015"/>
            <a:ext cx="8280092" cy="15297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en-US" altLang="ja-JP" kern="0" dirty="0">
                <a:latin typeface="Consolas" panose="020B0609020204030204" pitchFamily="49" charset="0"/>
              </a:rPr>
              <a:t>I2 </a:t>
            </a:r>
            <a:r>
              <a:rPr lang="ja-JP" altLang="en-US" kern="0" dirty="0">
                <a:latin typeface="Consolas" panose="020B0609020204030204" pitchFamily="49" charset="0"/>
              </a:rPr>
              <a:t>は値予測によって予測された </a:t>
            </a:r>
            <a:r>
              <a:rPr lang="en-US" altLang="ja-JP" kern="0" dirty="0">
                <a:latin typeface="Consolas" panose="020B0609020204030204" pitchFamily="49" charset="0"/>
              </a:rPr>
              <a:t>x1 </a:t>
            </a:r>
            <a:r>
              <a:rPr lang="ja-JP" altLang="en-US" kern="0" dirty="0">
                <a:latin typeface="Consolas" panose="020B0609020204030204" pitchFamily="49" charset="0"/>
              </a:rPr>
              <a:t>の値を使って </a:t>
            </a:r>
            <a:r>
              <a:rPr lang="en-US" altLang="ja-JP" kern="0" dirty="0">
                <a:latin typeface="Consolas" panose="020B0609020204030204" pitchFamily="49" charset="0"/>
              </a:rPr>
              <a:t>I1 </a:t>
            </a:r>
            <a:r>
              <a:rPr lang="ja-JP" altLang="en-US" kern="0" dirty="0">
                <a:latin typeface="Consolas" panose="020B0609020204030204" pitchFamily="49" charset="0"/>
              </a:rPr>
              <a:t>より先に</a:t>
            </a:r>
            <a:br>
              <a:rPr lang="en-US" altLang="ja-JP" kern="0" dirty="0">
                <a:latin typeface="Consolas" panose="020B0609020204030204" pitchFamily="49" charset="0"/>
              </a:rPr>
            </a:br>
            <a:r>
              <a:rPr lang="ja-JP" altLang="en-US" kern="0" dirty="0">
                <a:latin typeface="Consolas" panose="020B0609020204030204" pitchFamily="49" charset="0"/>
              </a:rPr>
              <a:t>実行</a:t>
            </a:r>
            <a:endParaRPr lang="en-US" altLang="ja-JP" kern="0" dirty="0"/>
          </a:p>
          <a:p>
            <a:pPr marL="360000" lvl="1" indent="0">
              <a:buFont typeface="メイリオ" panose="020B0604030504040204" pitchFamily="50" charset="-128"/>
              <a:buNone/>
            </a:pPr>
            <a:r>
              <a:rPr lang="en-US" altLang="ja-JP" kern="0" dirty="0">
                <a:latin typeface="Consolas" panose="020B0609020204030204" pitchFamily="49" charset="0"/>
              </a:rPr>
              <a:t>I1: add </a:t>
            </a:r>
            <a:r>
              <a:rPr lang="en-US" altLang="ja-JP" b="1" kern="0" dirty="0">
                <a:solidFill>
                  <a:schemeClr val="accent5"/>
                </a:solidFill>
                <a:latin typeface="Consolas" panose="020B0609020204030204" pitchFamily="49" charset="0"/>
              </a:rPr>
              <a:t>x1</a:t>
            </a:r>
            <a:r>
              <a:rPr lang="ja-JP" altLang="en-US" kern="0" dirty="0">
                <a:latin typeface="Consolas" panose="020B0609020204030204" pitchFamily="49" charset="0"/>
              </a:rPr>
              <a:t>←</a:t>
            </a:r>
            <a:r>
              <a:rPr lang="en-US" altLang="ja-JP" kern="0" dirty="0">
                <a:latin typeface="Consolas" panose="020B0609020204030204" pitchFamily="49" charset="0"/>
              </a:rPr>
              <a:t>x2+1 </a:t>
            </a:r>
            <a:br>
              <a:rPr lang="en-US" altLang="ja-JP" kern="0" dirty="0">
                <a:latin typeface="Consolas" panose="020B0609020204030204" pitchFamily="49" charset="0"/>
              </a:rPr>
            </a:br>
            <a:br>
              <a:rPr lang="en-US" altLang="ja-JP" kern="0" dirty="0">
                <a:latin typeface="Consolas" panose="020B0609020204030204" pitchFamily="49" charset="0"/>
              </a:rPr>
            </a:br>
            <a:r>
              <a:rPr lang="en-US" altLang="ja-JP" kern="0" dirty="0">
                <a:latin typeface="Consolas" panose="020B0609020204030204" pitchFamily="49" charset="0"/>
              </a:rPr>
              <a:t>I2: add x3</a:t>
            </a:r>
            <a:r>
              <a:rPr lang="ja-JP" altLang="en-US" kern="0" dirty="0">
                <a:latin typeface="Consolas" panose="020B0609020204030204" pitchFamily="49" charset="0"/>
              </a:rPr>
              <a:t>←</a:t>
            </a:r>
            <a:r>
              <a:rPr lang="en-US" altLang="ja-JP" b="1" kern="0" dirty="0">
                <a:solidFill>
                  <a:schemeClr val="accent5"/>
                </a:solidFill>
                <a:latin typeface="Consolas" panose="020B0609020204030204" pitchFamily="49" charset="0"/>
              </a:rPr>
              <a:t>x1</a:t>
            </a:r>
            <a:r>
              <a:rPr lang="en-US" altLang="ja-JP" kern="0" dirty="0">
                <a:latin typeface="Consolas" panose="020B0609020204030204" pitchFamily="49" charset="0"/>
              </a:rPr>
              <a:t>+1 </a:t>
            </a:r>
            <a:endParaRPr lang="ja-JP" altLang="en-US" kern="0" dirty="0"/>
          </a:p>
        </p:txBody>
      </p:sp>
      <p:cxnSp>
        <p:nvCxnSpPr>
          <p:cNvPr id="5" name="直線矢印コネクタ 4">
            <a:extLst>
              <a:ext uri="{FF2B5EF4-FFF2-40B4-BE49-F238E27FC236}">
                <a16:creationId xmlns:a16="http://schemas.microsoft.com/office/drawing/2014/main" id="{9C0F5406-D41F-4601-86E9-07DBA3D35B1C}"/>
              </a:ext>
            </a:extLst>
          </p:cNvPr>
          <p:cNvCxnSpPr>
            <a:cxnSpLocks/>
          </p:cNvCxnSpPr>
          <p:nvPr/>
        </p:nvCxnSpPr>
        <p:spPr bwMode="auto">
          <a:xfrm>
            <a:off x="2411976" y="5769026"/>
            <a:ext cx="180002"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0908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b="1" dirty="0"/>
              <a:t>静的命令スケジューリング</a:t>
            </a:r>
            <a:endParaRPr lang="en-US" altLang="ja-JP" b="1"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693039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静的命令スケジューリング</a:t>
            </a:r>
          </a:p>
        </p:txBody>
      </p:sp>
      <p:sp>
        <p:nvSpPr>
          <p:cNvPr id="3" name="テキスト プレースホルダー 2"/>
          <p:cNvSpPr>
            <a:spLocks noGrp="1"/>
          </p:cNvSpPr>
          <p:nvPr>
            <p:ph type="body" sz="quarter" idx="10"/>
          </p:nvPr>
        </p:nvSpPr>
        <p:spPr>
          <a:xfrm>
            <a:off x="251952" y="1088974"/>
            <a:ext cx="8820098" cy="5219751"/>
          </a:xfrm>
        </p:spPr>
        <p:txBody>
          <a:bodyPr/>
          <a:lstStyle/>
          <a:p>
            <a:r>
              <a:rPr kumimoji="1" lang="ja-JP" altLang="en-US" dirty="0"/>
              <a:t>静的命令スケジューリング</a:t>
            </a:r>
            <a:endParaRPr kumimoji="1" lang="en-US" altLang="ja-JP" dirty="0"/>
          </a:p>
          <a:p>
            <a:pPr lvl="1"/>
            <a:r>
              <a:rPr kumimoji="1" lang="ja-JP" altLang="en-US" dirty="0"/>
              <a:t>コンパイラにより，並列実行できるように命令を並びかえる方法</a:t>
            </a:r>
            <a:endParaRPr kumimoji="1" lang="en-US" altLang="ja-JP" dirty="0"/>
          </a:p>
          <a:p>
            <a:r>
              <a:rPr kumimoji="1" lang="ja-JP" altLang="en-US" dirty="0"/>
              <a:t>静的 </a:t>
            </a:r>
            <a:r>
              <a:rPr kumimoji="1" lang="en-US" altLang="ja-JP" dirty="0"/>
              <a:t>vs. </a:t>
            </a:r>
            <a:r>
              <a:rPr kumimoji="1" lang="ja-JP" altLang="en-US" dirty="0"/>
              <a:t>動的</a:t>
            </a:r>
            <a:endParaRPr kumimoji="1" lang="en-US" altLang="ja-JP" dirty="0"/>
          </a:p>
          <a:p>
            <a:pPr lvl="1"/>
            <a:r>
              <a:rPr kumimoji="1" lang="ja-JP" altLang="en-US" dirty="0"/>
              <a:t>静的：</a:t>
            </a:r>
            <a:endParaRPr kumimoji="1" lang="en-US" altLang="ja-JP" dirty="0"/>
          </a:p>
          <a:p>
            <a:pPr lvl="2"/>
            <a:r>
              <a:rPr kumimoji="1" lang="ja-JP" altLang="en-US" dirty="0"/>
              <a:t>事前に並び替えておくので，</a:t>
            </a:r>
            <a:r>
              <a:rPr kumimoji="1" lang="en-US" altLang="ja-JP" dirty="0"/>
              <a:t>CPU </a:t>
            </a:r>
            <a:r>
              <a:rPr kumimoji="1" lang="ja-JP" altLang="en-US" dirty="0"/>
              <a:t>からみると実行順は変化しない</a:t>
            </a:r>
            <a:endParaRPr kumimoji="1" lang="en-US" altLang="ja-JP" dirty="0"/>
          </a:p>
          <a:p>
            <a:pPr lvl="1"/>
            <a:r>
              <a:rPr kumimoji="1" lang="ja-JP" altLang="en-US" dirty="0"/>
              <a:t>動的：</a:t>
            </a:r>
            <a:endParaRPr kumimoji="1" lang="en-US" altLang="ja-JP" dirty="0"/>
          </a:p>
          <a:p>
            <a:pPr lvl="2"/>
            <a:r>
              <a:rPr kumimoji="1" lang="en-US" altLang="ja-JP" dirty="0"/>
              <a:t>CPU </a:t>
            </a:r>
            <a:r>
              <a:rPr kumimoji="1" lang="ja-JP" altLang="en-US" dirty="0"/>
              <a:t>が実行時に並び替える</a:t>
            </a:r>
          </a:p>
        </p:txBody>
      </p:sp>
    </p:spTree>
    <p:extLst>
      <p:ext uri="{BB962C8B-B14F-4D97-AF65-F5344CB8AC3E}">
        <p14:creationId xmlns:p14="http://schemas.microsoft.com/office/powerpoint/2010/main" val="3596283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単純なスーパスカラでの実行の例</a:t>
            </a:r>
          </a:p>
        </p:txBody>
      </p:sp>
      <p:sp>
        <p:nvSpPr>
          <p:cNvPr id="3" name="テキスト プレースホルダー 2"/>
          <p:cNvSpPr>
            <a:spLocks noGrp="1"/>
          </p:cNvSpPr>
          <p:nvPr>
            <p:ph type="body" sz="quarter" idx="10"/>
          </p:nvPr>
        </p:nvSpPr>
        <p:spPr>
          <a:xfrm>
            <a:off x="611956" y="1088975"/>
            <a:ext cx="8280092" cy="2160024"/>
          </a:xfrm>
        </p:spPr>
        <p:txBody>
          <a:bodyPr/>
          <a:lstStyle/>
          <a:p>
            <a:r>
              <a:rPr lang="ja-JP" altLang="en-US" dirty="0">
                <a:latin typeface="Consolas" panose="020B0609020204030204" pitchFamily="49" charset="0"/>
              </a:rPr>
              <a:t>下記のコードでは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err="1">
                <a:latin typeface="Consolas" panose="020B0609020204030204" pitchFamily="49" charset="0"/>
              </a:rPr>
              <a:t>には</a:t>
            </a:r>
            <a:r>
              <a:rPr lang="ja-JP" altLang="en-US" dirty="0">
                <a:latin typeface="Consolas" panose="020B0609020204030204" pitchFamily="49" charset="0"/>
              </a:rPr>
              <a:t>真の依存があるが，</a:t>
            </a:r>
            <a:r>
              <a:rPr lang="en-US" altLang="ja-JP" dirty="0">
                <a:latin typeface="Consolas" panose="020B0609020204030204" pitchFamily="49" charset="0"/>
              </a:rPr>
              <a:t>I3 </a:t>
            </a:r>
            <a:r>
              <a:rPr lang="ja-JP" altLang="en-US" dirty="0">
                <a:latin typeface="Consolas" panose="020B0609020204030204" pitchFamily="49" charset="0"/>
              </a:rPr>
              <a:t>は無関係</a:t>
            </a:r>
            <a:endParaRPr lang="en-US" altLang="ja-JP" dirty="0">
              <a:latin typeface="Consolas" panose="020B0609020204030204" pitchFamily="49" charset="0"/>
            </a:endParaRPr>
          </a:p>
          <a:p>
            <a:pPr lvl="1"/>
            <a:r>
              <a:rPr lang="ja-JP" altLang="en-US" dirty="0">
                <a:latin typeface="Consolas" panose="020B0609020204030204" pitchFamily="49" charset="0"/>
              </a:rPr>
              <a:t>しかし，上流が全部とまるので，</a:t>
            </a:r>
            <a:r>
              <a:rPr lang="en-US" altLang="ja-JP" dirty="0">
                <a:latin typeface="Consolas" panose="020B0609020204030204" pitchFamily="49" charset="0"/>
              </a:rPr>
              <a:t>I3 </a:t>
            </a:r>
            <a:r>
              <a:rPr lang="ja-JP" altLang="en-US" dirty="0">
                <a:latin typeface="Consolas" panose="020B0609020204030204" pitchFamily="49" charset="0"/>
              </a:rPr>
              <a:t>も実行できない</a:t>
            </a: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I3: sub</a:t>
            </a:r>
            <a:br>
              <a:rPr lang="en-US" altLang="ja-JP" sz="1400" b="1" dirty="0">
                <a:latin typeface="Consolas" panose="020B0609020204030204" pitchFamily="49" charset="0"/>
              </a:rPr>
            </a:br>
            <a:r>
              <a:rPr lang="en-US" altLang="ja-JP" sz="1400" b="1" dirty="0">
                <a:latin typeface="Consolas" panose="020B0609020204030204" pitchFamily="49" charset="0"/>
              </a:rPr>
              <a:t>x2</a:t>
            </a:r>
            <a:r>
              <a:rPr lang="ja-JP" altLang="en-US" sz="1400" b="1" dirty="0">
                <a:latin typeface="Consolas" panose="020B0609020204030204" pitchFamily="49" charset="0"/>
              </a:rPr>
              <a:t>←</a:t>
            </a:r>
            <a:r>
              <a:rPr lang="en-US" altLang="ja-JP" sz="1400" b="1" dirty="0">
                <a:latin typeface="Consolas" panose="020B0609020204030204" pitchFamily="49" charset="0"/>
              </a:rPr>
              <a:t>x2-1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0" name="角丸四角形吹き出し 39"/>
          <p:cNvSpPr/>
          <p:nvPr/>
        </p:nvSpPr>
        <p:spPr bwMode="auto">
          <a:xfrm>
            <a:off x="4932003" y="3339000"/>
            <a:ext cx="2790031"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みんな次のサイクルまで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待ってね</a:t>
            </a:r>
          </a:p>
        </p:txBody>
      </p:sp>
      <p:cxnSp>
        <p:nvCxnSpPr>
          <p:cNvPr id="42" name="直線矢印コネクタ 41"/>
          <p:cNvCxnSpPr/>
          <p:nvPr/>
        </p:nvCxnSpPr>
        <p:spPr bwMode="auto">
          <a:xfrm flipH="1">
            <a:off x="3851993" y="4959017"/>
            <a:ext cx="900009" cy="540006"/>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43" name="角丸四角形吹き出し 42"/>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44" name="角丸四角形吹き出し 43"/>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46" name="角丸四角形吹き出し 45"/>
          <p:cNvSpPr/>
          <p:nvPr/>
        </p:nvSpPr>
        <p:spPr bwMode="auto">
          <a:xfrm>
            <a:off x="1961972" y="3338999"/>
            <a:ext cx="2790030"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あー本当は仕事できた</a:t>
            </a:r>
            <a:endParaRPr kumimoji="1" lang="en-US" altLang="ja-JP" dirty="0">
              <a:solidFill>
                <a:schemeClr val="tx1">
                  <a:lumMod val="65000"/>
                  <a:lumOff val="35000"/>
                </a:schemeClr>
              </a:solidFill>
              <a:latin typeface="Arial Narrow" panose="020B0606020202030204" pitchFamily="34" charset="0"/>
            </a:endParaRPr>
          </a:p>
          <a:p>
            <a:r>
              <a:rPr lang="ja-JP" altLang="en-US" dirty="0">
                <a:solidFill>
                  <a:schemeClr val="tx1">
                    <a:lumMod val="65000"/>
                    <a:lumOff val="35000"/>
                  </a:schemeClr>
                </a:solidFill>
                <a:latin typeface="Arial Narrow" panose="020B0606020202030204" pitchFamily="34" charset="0"/>
              </a:rPr>
              <a:t>はずなのになー ｻﾞﾝﾈﾝﾀﾞﾅｰ</a:t>
            </a:r>
            <a:endParaRPr kumimoji="1" lang="en-US" altLang="ja-JP" dirty="0">
              <a:solidFill>
                <a:schemeClr val="tx1">
                  <a:lumMod val="65000"/>
                  <a:lumOff val="35000"/>
                </a:schemeClr>
              </a:solidFill>
              <a:latin typeface="Arial Narrow" panose="020B0606020202030204" pitchFamily="34" charset="0"/>
            </a:endParaRPr>
          </a:p>
        </p:txBody>
      </p:sp>
      <p:sp>
        <p:nvSpPr>
          <p:cNvPr id="47" name="角丸四角形吹き出し 46"/>
          <p:cNvSpPr/>
          <p:nvPr/>
        </p:nvSpPr>
        <p:spPr bwMode="auto">
          <a:xfrm>
            <a:off x="3581989"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accent3">
                    <a:lumMod val="50000"/>
                  </a:schemeClr>
                </a:solidFill>
                <a:latin typeface="Arial Narrow" panose="020B0606020202030204" pitchFamily="34" charset="0"/>
              </a:rPr>
              <a:t>ﾊﾞﾌﾞﾙ</a:t>
            </a:r>
            <a:br>
              <a:rPr kumimoji="1" lang="en-US" altLang="ja-JP" sz="1400" dirty="0">
                <a:solidFill>
                  <a:schemeClr val="accent3">
                    <a:lumMod val="50000"/>
                  </a:schemeClr>
                </a:solidFill>
                <a:latin typeface="Arial Narrow" panose="020B0606020202030204" pitchFamily="34" charset="0"/>
              </a:rPr>
            </a:br>
            <a:r>
              <a:rPr kumimoji="1" lang="ja-JP" altLang="en-US" sz="1400" dirty="0">
                <a:solidFill>
                  <a:schemeClr val="accent3">
                    <a:lumMod val="50000"/>
                  </a:schemeClr>
                </a:solidFill>
                <a:latin typeface="Arial Narrow" panose="020B0606020202030204" pitchFamily="34" charset="0"/>
              </a:rPr>
              <a:t>ﾃﾞｷﾁｬｯﾀ</a:t>
            </a:r>
          </a:p>
        </p:txBody>
      </p:sp>
    </p:spTree>
    <p:extLst>
      <p:ext uri="{BB962C8B-B14F-4D97-AF65-F5344CB8AC3E}">
        <p14:creationId xmlns:p14="http://schemas.microsoft.com/office/powerpoint/2010/main" val="103394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静的スケジューリングによる解決</a:t>
            </a:r>
          </a:p>
        </p:txBody>
      </p:sp>
      <p:sp>
        <p:nvSpPr>
          <p:cNvPr id="3" name="テキスト プレースホルダー 2"/>
          <p:cNvSpPr>
            <a:spLocks noGrp="1"/>
          </p:cNvSpPr>
          <p:nvPr>
            <p:ph type="body" sz="quarter" idx="10"/>
          </p:nvPr>
        </p:nvSpPr>
        <p:spPr>
          <a:xfrm>
            <a:off x="611956" y="1088975"/>
            <a:ext cx="8280092" cy="2160024"/>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を入れ替えておけば，パイプラインはとまらない</a:t>
            </a:r>
            <a:endParaRPr lang="en-US" altLang="ja-JP" dirty="0">
              <a:latin typeface="Consolas" panose="020B0609020204030204" pitchFamily="49" charset="0"/>
            </a:endParaRPr>
          </a:p>
          <a:p>
            <a:pPr lvl="1"/>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が同時にパイプラインに投入される</a:t>
            </a: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		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r>
              <a:rPr lang="en-US" altLang="ja-JP" dirty="0">
                <a:solidFill>
                  <a:schemeClr val="accent5"/>
                </a:solidFill>
                <a:latin typeface="Consolas" panose="020B0609020204030204" pitchFamily="49" charset="0"/>
              </a:rPr>
              <a:t>		</a:t>
            </a: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		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84189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37" name="角丸四角形 36"/>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8" name="角丸四角形 37"/>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I3: sub</a:t>
            </a:r>
            <a:br>
              <a:rPr lang="en-US" altLang="ja-JP" sz="1400" b="1" dirty="0">
                <a:latin typeface="Consolas" panose="020B0609020204030204" pitchFamily="49" charset="0"/>
              </a:rPr>
            </a:br>
            <a:r>
              <a:rPr lang="en-US" altLang="ja-JP" sz="1400" b="1" dirty="0">
                <a:latin typeface="Consolas" panose="020B0609020204030204" pitchFamily="49" charset="0"/>
              </a:rPr>
              <a:t>x2</a:t>
            </a:r>
            <a:r>
              <a:rPr lang="ja-JP" altLang="en-US" sz="1400" b="1" dirty="0">
                <a:latin typeface="Consolas" panose="020B0609020204030204" pitchFamily="49" charset="0"/>
              </a:rPr>
              <a:t>←</a:t>
            </a:r>
            <a:r>
              <a:rPr lang="en-US" altLang="ja-JP" sz="1400" b="1" dirty="0">
                <a:latin typeface="Consolas" panose="020B0609020204030204" pitchFamily="49" charset="0"/>
              </a:rPr>
              <a:t>x2-1</a:t>
            </a:r>
            <a:endParaRPr kumimoji="1" lang="ja-JP" altLang="en-US" sz="1400" b="1" dirty="0">
              <a:latin typeface="Consolas" panose="020B0609020204030204" pitchFamily="49" charset="0"/>
            </a:endParaRPr>
          </a:p>
        </p:txBody>
      </p:sp>
      <p:sp>
        <p:nvSpPr>
          <p:cNvPr id="39" name="角丸四角形 38"/>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0" name="角丸四角形吹き出し 39"/>
          <p:cNvSpPr/>
          <p:nvPr/>
        </p:nvSpPr>
        <p:spPr bwMode="auto">
          <a:xfrm>
            <a:off x="4932004" y="3339000"/>
            <a:ext cx="1620018"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これで解決！</a:t>
            </a:r>
          </a:p>
        </p:txBody>
      </p:sp>
      <p:sp>
        <p:nvSpPr>
          <p:cNvPr id="43" name="角丸四角形吹き出し 42"/>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44" name="角丸四角形吹き出し 43"/>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46" name="角丸四角形吹き出し 45"/>
          <p:cNvSpPr/>
          <p:nvPr/>
        </p:nvSpPr>
        <p:spPr bwMode="auto">
          <a:xfrm>
            <a:off x="2051972" y="3338999"/>
            <a:ext cx="2340026"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休憩時間が</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なくなって</a:t>
            </a:r>
            <a:r>
              <a:rPr lang="ja-JP" altLang="en-US" dirty="0">
                <a:solidFill>
                  <a:schemeClr val="tx1">
                    <a:lumMod val="65000"/>
                    <a:lumOff val="35000"/>
                  </a:schemeClr>
                </a:solidFill>
                <a:latin typeface="Arial Narrow" panose="020B0606020202030204" pitchFamily="34" charset="0"/>
              </a:rPr>
              <a:t>しもた</a:t>
            </a:r>
            <a:r>
              <a:rPr kumimoji="1" lang="en-US" altLang="ja-JP" dirty="0">
                <a:solidFill>
                  <a:schemeClr val="tx1">
                    <a:lumMod val="65000"/>
                    <a:lumOff val="35000"/>
                  </a:schemeClr>
                </a:solidFill>
                <a:latin typeface="Arial Narrow" panose="020B0606020202030204" pitchFamily="34" charset="0"/>
              </a:rPr>
              <a:t>…</a:t>
            </a:r>
            <a:endParaRPr kumimoji="1" lang="ja-JP" altLang="en-US" dirty="0">
              <a:solidFill>
                <a:schemeClr val="tx1">
                  <a:lumMod val="65000"/>
                  <a:lumOff val="35000"/>
                </a:schemeClr>
              </a:solidFill>
              <a:latin typeface="Arial Narrow" panose="020B0606020202030204" pitchFamily="34" charset="0"/>
            </a:endParaRPr>
          </a:p>
        </p:txBody>
      </p:sp>
      <p:sp>
        <p:nvSpPr>
          <p:cNvPr id="41" name="右矢印 40"/>
          <p:cNvSpPr/>
          <p:nvPr/>
        </p:nvSpPr>
        <p:spPr bwMode="auto">
          <a:xfrm>
            <a:off x="4031994" y="2258987"/>
            <a:ext cx="630007" cy="540006"/>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8" name="角丸四角形 47"/>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cxnSp>
        <p:nvCxnSpPr>
          <p:cNvPr id="45" name="直線矢印コネクタ 44">
            <a:extLst>
              <a:ext uri="{FF2B5EF4-FFF2-40B4-BE49-F238E27FC236}">
                <a16:creationId xmlns:a16="http://schemas.microsoft.com/office/drawing/2014/main" id="{56D75896-86A2-4564-A11A-58F570A779C9}"/>
              </a:ext>
            </a:extLst>
          </p:cNvPr>
          <p:cNvCxnSpPr>
            <a:cxnSpLocks/>
          </p:cNvCxnSpPr>
          <p:nvPr/>
        </p:nvCxnSpPr>
        <p:spPr bwMode="auto">
          <a:xfrm>
            <a:off x="3491988" y="2618991"/>
            <a:ext cx="1800020" cy="360004"/>
          </a:xfrm>
          <a:prstGeom prst="straightConnector1">
            <a:avLst/>
          </a:prstGeom>
          <a:noFill/>
          <a:ln w="9525" cap="flat" cmpd="sng" algn="ctr">
            <a:solidFill>
              <a:schemeClr val="accent5"/>
            </a:solidFill>
            <a:prstDash val="solid"/>
            <a:round/>
            <a:headEnd type="none" w="med" len="med"/>
            <a:tailEnd type="triangle"/>
          </a:ln>
          <a:effectLst/>
        </p:spPr>
      </p:cxnSp>
      <p:cxnSp>
        <p:nvCxnSpPr>
          <p:cNvPr id="50" name="直線矢印コネクタ 49">
            <a:extLst>
              <a:ext uri="{FF2B5EF4-FFF2-40B4-BE49-F238E27FC236}">
                <a16:creationId xmlns:a16="http://schemas.microsoft.com/office/drawing/2014/main" id="{2FAC5BDD-A12B-46C6-9C89-ACC9838D902C}"/>
              </a:ext>
            </a:extLst>
          </p:cNvPr>
          <p:cNvCxnSpPr>
            <a:cxnSpLocks/>
          </p:cNvCxnSpPr>
          <p:nvPr/>
        </p:nvCxnSpPr>
        <p:spPr bwMode="auto">
          <a:xfrm flipV="1">
            <a:off x="3491988" y="2618992"/>
            <a:ext cx="1800020" cy="360003"/>
          </a:xfrm>
          <a:prstGeom prst="straightConnector1">
            <a:avLst/>
          </a:prstGeom>
          <a:noFill/>
          <a:ln w="9525" cap="flat" cmpd="sng" algn="ctr">
            <a:solidFill>
              <a:schemeClr val="accent5"/>
            </a:solidFill>
            <a:prstDash val="solid"/>
            <a:round/>
            <a:headEnd type="none" w="med" len="med"/>
            <a:tailEnd type="triangle"/>
          </a:ln>
          <a:effectLst/>
        </p:spPr>
      </p:cxnSp>
    </p:spTree>
    <p:extLst>
      <p:ext uri="{BB962C8B-B14F-4D97-AF65-F5344CB8AC3E}">
        <p14:creationId xmlns:p14="http://schemas.microsoft.com/office/powerpoint/2010/main" val="2484159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a:t>
            </a:r>
            <a:r>
              <a:rPr kumimoji="1" lang="ja-JP" altLang="en-US" dirty="0"/>
              <a:t>：</a:t>
            </a:r>
            <a:r>
              <a:rPr kumimoji="1" lang="en-US" altLang="ja-JP" dirty="0"/>
              <a:t>Very Long Instruction Word</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静的スケジューリングを前提とした </a:t>
            </a:r>
            <a:r>
              <a:rPr kumimoji="1" lang="en-US" altLang="ja-JP" dirty="0"/>
              <a:t>CPU </a:t>
            </a:r>
            <a:r>
              <a:rPr kumimoji="1" lang="ja-JP" altLang="en-US" dirty="0"/>
              <a:t>のアーキテクチャ</a:t>
            </a:r>
            <a:endParaRPr kumimoji="1" lang="en-US" altLang="ja-JP" dirty="0"/>
          </a:p>
          <a:p>
            <a:r>
              <a:rPr kumimoji="1" lang="ja-JP" altLang="en-US" dirty="0"/>
              <a:t>通常の命令相当の操作を複数まとめたものを１つの命令とする</a:t>
            </a:r>
            <a:endParaRPr kumimoji="1" lang="en-US" altLang="ja-JP" dirty="0"/>
          </a:p>
          <a:p>
            <a:pPr lvl="1"/>
            <a:r>
              <a:rPr lang="ja-JP" altLang="en-US" dirty="0"/>
              <a:t>命令セットの仕様として，１つの </a:t>
            </a:r>
            <a:r>
              <a:rPr lang="en-US" altLang="ja-JP" dirty="0"/>
              <a:t>VLIW </a:t>
            </a:r>
            <a:r>
              <a:rPr lang="ja-JP" altLang="en-US" dirty="0"/>
              <a:t>命令内では依存関係を</a:t>
            </a:r>
            <a:br>
              <a:rPr lang="en-US" altLang="ja-JP" dirty="0"/>
            </a:br>
            <a:r>
              <a:rPr lang="ja-JP" altLang="en-US" dirty="0"/>
              <a:t>持てないようにする</a:t>
            </a:r>
            <a:endParaRPr lang="en-US" altLang="ja-JP" dirty="0"/>
          </a:p>
          <a:p>
            <a:pPr lvl="1"/>
            <a:r>
              <a:rPr lang="en-US" altLang="ja-JP" dirty="0">
                <a:solidFill>
                  <a:schemeClr val="accent5"/>
                </a:solidFill>
              </a:rPr>
              <a:t>= </a:t>
            </a:r>
            <a:r>
              <a:rPr lang="ja-JP" altLang="en-US" dirty="0">
                <a:solidFill>
                  <a:schemeClr val="accent5"/>
                </a:solidFill>
              </a:rPr>
              <a:t>フェッチした後は必ずそれらは並列実行できる</a:t>
            </a:r>
            <a:endParaRPr lang="en-US" altLang="ja-JP" dirty="0">
              <a:solidFill>
                <a:schemeClr val="accent5"/>
              </a:solidFill>
            </a:endParaRPr>
          </a:p>
          <a:p>
            <a:pPr lvl="1"/>
            <a:endParaRPr kumimoji="1" lang="en-US" altLang="ja-JP" dirty="0"/>
          </a:p>
          <a:p>
            <a:pPr lvl="1"/>
            <a:r>
              <a:rPr lang="en-US" altLang="ja-JP" dirty="0">
                <a:latin typeface="Consolas" panose="020B0609020204030204" pitchFamily="49" charset="0"/>
              </a:rPr>
              <a:t>I1: add x1</a:t>
            </a:r>
            <a:r>
              <a:rPr lang="ja-JP" altLang="en-US" dirty="0">
                <a:latin typeface="Consolas" panose="020B0609020204030204" pitchFamily="49" charset="0"/>
              </a:rPr>
              <a:t>←</a:t>
            </a:r>
            <a:r>
              <a:rPr lang="en-US" altLang="ja-JP" dirty="0">
                <a:latin typeface="Consolas" panose="020B0609020204030204" pitchFamily="49" charset="0"/>
              </a:rPr>
              <a:t>x1+1		I1: add 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x2</a:t>
            </a:r>
            <a:r>
              <a:rPr lang="ja-JP" altLang="en-US" dirty="0">
                <a:latin typeface="Consolas" panose="020B0609020204030204" pitchFamily="49" charset="0"/>
              </a:rPr>
              <a:t>←</a:t>
            </a:r>
            <a:r>
              <a:rPr lang="en-US" altLang="ja-JP" dirty="0">
                <a:latin typeface="Consolas" panose="020B0609020204030204" pitchFamily="49" charset="0"/>
              </a:rPr>
              <a:t>x2+1		    add 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I3: sub x3</a:t>
            </a:r>
            <a:r>
              <a:rPr lang="ja-JP" altLang="en-US" dirty="0">
                <a:latin typeface="Consolas" panose="020B0609020204030204" pitchFamily="49" charset="0"/>
              </a:rPr>
              <a:t>←</a:t>
            </a:r>
            <a:r>
              <a:rPr lang="en-US" altLang="ja-JP" dirty="0">
                <a:latin typeface="Consolas" panose="020B0609020204030204" pitchFamily="49" charset="0"/>
              </a:rPr>
              <a:t>x3-1		    sub x3</a:t>
            </a:r>
            <a:r>
              <a:rPr lang="ja-JP" altLang="en-US" dirty="0">
                <a:latin typeface="Consolas" panose="020B0609020204030204" pitchFamily="49" charset="0"/>
              </a:rPr>
              <a:t>←</a:t>
            </a:r>
            <a:r>
              <a:rPr lang="en-US" altLang="ja-JP" dirty="0">
                <a:latin typeface="Consolas" panose="020B0609020204030204" pitchFamily="49" charset="0"/>
              </a:rPr>
              <a:t>x3-1</a:t>
            </a:r>
            <a:br>
              <a:rPr lang="en-US" altLang="ja-JP" dirty="0">
                <a:latin typeface="Consolas" panose="020B0609020204030204" pitchFamily="49" charset="0"/>
              </a:rPr>
            </a:br>
            <a:r>
              <a:rPr lang="ja-JP" altLang="en-US" dirty="0">
                <a:latin typeface="Consolas" panose="020B0609020204030204" pitchFamily="49" charset="0"/>
              </a:rPr>
              <a:t>通常の命令セット</a:t>
            </a:r>
            <a:r>
              <a:rPr lang="en-US" altLang="ja-JP" dirty="0">
                <a:latin typeface="Consolas" panose="020B0609020204030204" pitchFamily="49" charset="0"/>
              </a:rPr>
              <a:t>		VLIW </a:t>
            </a:r>
            <a:r>
              <a:rPr lang="ja-JP" altLang="en-US" dirty="0">
                <a:latin typeface="Consolas" panose="020B0609020204030204" pitchFamily="49" charset="0"/>
              </a:rPr>
              <a:t>ではこれで１命令</a:t>
            </a:r>
            <a:endParaRPr lang="ja-JP" altLang="en-US" dirty="0"/>
          </a:p>
        </p:txBody>
      </p:sp>
      <p:sp>
        <p:nvSpPr>
          <p:cNvPr id="5" name="角丸四角形 4"/>
          <p:cNvSpPr/>
          <p:nvPr/>
        </p:nvSpPr>
        <p:spPr bwMode="auto">
          <a:xfrm>
            <a:off x="5742013" y="4419011"/>
            <a:ext cx="1800020" cy="990011"/>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060215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1F10D-188F-42F9-85A2-273D8CC92560}"/>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82860CDF-1252-405C-89DC-51510C9A623D}"/>
              </a:ext>
            </a:extLst>
          </p:cNvPr>
          <p:cNvSpPr>
            <a:spLocks noGrp="1"/>
          </p:cNvSpPr>
          <p:nvPr>
            <p:ph type="body" sz="quarter" idx="10"/>
          </p:nvPr>
        </p:nvSpPr>
        <p:spPr/>
        <p:txBody>
          <a:bodyPr/>
          <a:lstStyle/>
          <a:p>
            <a:r>
              <a:rPr lang="ja-JP" altLang="en-US" dirty="0"/>
              <a:t>パーセプトロン素人なのでパーセプトロン予測器への学習方法がいまいちよく分かりませんでした。</a:t>
            </a:r>
          </a:p>
          <a:p>
            <a:r>
              <a:rPr lang="en-US" altLang="ja-JP" dirty="0"/>
              <a:t>RAS</a:t>
            </a:r>
            <a:r>
              <a:rPr lang="ja-JP" altLang="en-US" dirty="0"/>
              <a:t>が出てきて、まだメモリの話に入ってもないのに何かしらをスタックするテーブルがめちゃくちゃあるな、と正直思いました。</a:t>
            </a:r>
            <a:r>
              <a:rPr lang="en-US" altLang="ja-JP" dirty="0"/>
              <a:t>RAS</a:t>
            </a:r>
            <a:r>
              <a:rPr lang="ja-JP" altLang="en-US" dirty="0"/>
              <a:t>や</a:t>
            </a:r>
            <a:r>
              <a:rPr lang="en-US" altLang="ja-JP" dirty="0"/>
              <a:t>BTB</a:t>
            </a:r>
            <a:r>
              <a:rPr lang="ja-JP" altLang="en-US" dirty="0"/>
              <a:t>などこんがらがってきたので、体系立てた図などあればうれしいです。</a:t>
            </a:r>
          </a:p>
        </p:txBody>
      </p:sp>
    </p:spTree>
    <p:extLst>
      <p:ext uri="{BB962C8B-B14F-4D97-AF65-F5344CB8AC3E}">
        <p14:creationId xmlns:p14="http://schemas.microsoft.com/office/powerpoint/2010/main" val="431286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の利点と問題点</a:t>
            </a:r>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lvl="1"/>
            <a:r>
              <a:rPr kumimoji="1" lang="ja-JP" altLang="en-US" dirty="0"/>
              <a:t>ハードウェアがすごく簡単</a:t>
            </a:r>
            <a:endParaRPr kumimoji="1" lang="en-US" altLang="ja-JP" dirty="0"/>
          </a:p>
          <a:p>
            <a:pPr lvl="2"/>
            <a:r>
              <a:rPr kumimoji="1" lang="ja-JP" altLang="en-US" dirty="0"/>
              <a:t>スーパスカラでは依存があったら止める機構があった</a:t>
            </a:r>
            <a:endParaRPr kumimoji="1" lang="en-US" altLang="ja-JP" dirty="0"/>
          </a:p>
          <a:p>
            <a:pPr lvl="2"/>
            <a:r>
              <a:rPr lang="en-US" altLang="ja-JP" dirty="0"/>
              <a:t>VLIW </a:t>
            </a:r>
            <a:r>
              <a:rPr lang="ja-JP" altLang="en-US" dirty="0"/>
              <a:t>では仕様として命令内に依存は発生しないので，不要</a:t>
            </a:r>
            <a:endParaRPr lang="en-US" altLang="ja-JP" dirty="0"/>
          </a:p>
          <a:p>
            <a:r>
              <a:rPr kumimoji="1" lang="ja-JP" altLang="en-US" dirty="0"/>
              <a:t>問題点：</a:t>
            </a:r>
            <a:endParaRPr kumimoji="1" lang="en-US" altLang="ja-JP" dirty="0"/>
          </a:p>
          <a:p>
            <a:pPr marL="817200" lvl="1" indent="-457200">
              <a:buFont typeface="+mj-lt"/>
              <a:buAutoNum type="arabicPeriod"/>
            </a:pPr>
            <a:r>
              <a:rPr kumimoji="1" lang="ja-JP" altLang="en-US" dirty="0"/>
              <a:t>性能</a:t>
            </a:r>
            <a:r>
              <a:rPr lang="ja-JP" altLang="en-US" dirty="0"/>
              <a:t>向上に限界がある</a:t>
            </a:r>
            <a:endParaRPr kumimoji="1" lang="en-US" altLang="ja-JP" dirty="0"/>
          </a:p>
          <a:p>
            <a:pPr marL="817200" lvl="1" indent="-457200">
              <a:buFont typeface="+mj-lt"/>
              <a:buAutoNum type="arabicPeriod"/>
            </a:pPr>
            <a:r>
              <a:rPr kumimoji="1" lang="ja-JP" altLang="en-US" dirty="0"/>
              <a:t>互換性がとりにくい</a:t>
            </a:r>
          </a:p>
        </p:txBody>
      </p:sp>
    </p:spTree>
    <p:extLst>
      <p:ext uri="{BB962C8B-B14F-4D97-AF65-F5344CB8AC3E}">
        <p14:creationId xmlns:p14="http://schemas.microsoft.com/office/powerpoint/2010/main" val="3371596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性能がいまいち出ない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VLIW </a:t>
            </a:r>
            <a:r>
              <a:rPr kumimoji="1" lang="ja-JP" altLang="en-US" dirty="0"/>
              <a:t>は静的スケジューリングに全面的に頼っている</a:t>
            </a:r>
            <a:endParaRPr kumimoji="1" lang="en-US" altLang="ja-JP" dirty="0"/>
          </a:p>
          <a:p>
            <a:pPr lvl="1"/>
            <a:r>
              <a:rPr kumimoji="1" lang="ja-JP" altLang="en-US" dirty="0"/>
              <a:t>しかし，それで出来る並び替えは結構自由度が低い</a:t>
            </a:r>
            <a:endParaRPr kumimoji="1" lang="en-US" altLang="ja-JP" dirty="0"/>
          </a:p>
        </p:txBody>
      </p:sp>
    </p:spTree>
    <p:extLst>
      <p:ext uri="{BB962C8B-B14F-4D97-AF65-F5344CB8AC3E}">
        <p14:creationId xmlns:p14="http://schemas.microsoft.com/office/powerpoint/2010/main" val="672883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静的スケジューリングが難しい例１</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a:t>
            </a:r>
            <a:r>
              <a:rPr kumimoji="1" lang="en-US" altLang="ja-JP" dirty="0"/>
              <a:t>1</a:t>
            </a:r>
            <a:r>
              <a:rPr kumimoji="1" lang="ja-JP" altLang="en-US" dirty="0"/>
              <a:t>：分岐を乗り越えた並び替えは難しい</a:t>
            </a:r>
            <a:br>
              <a:rPr kumimoji="1" lang="en-US" altLang="ja-JP" dirty="0"/>
            </a:br>
            <a:r>
              <a:rPr kumimoji="1" lang="ja-JP" altLang="en-US" dirty="0"/>
              <a:t>（不可能とはいっていない）</a:t>
            </a:r>
            <a:endParaRPr kumimoji="1" lang="en-US" altLang="ja-JP" dirty="0"/>
          </a:p>
          <a:p>
            <a:pPr lvl="1"/>
            <a:r>
              <a:rPr lang="en-US" altLang="ja-JP" dirty="0"/>
              <a:t>3 </a:t>
            </a:r>
            <a:r>
              <a:rPr lang="ja-JP" altLang="en-US" dirty="0"/>
              <a:t>行目のメモリ・アクセスを </a:t>
            </a:r>
            <a:r>
              <a:rPr lang="en-US" altLang="ja-JP" dirty="0"/>
              <a:t>1 </a:t>
            </a:r>
            <a:r>
              <a:rPr lang="ja-JP" altLang="en-US" dirty="0"/>
              <a:t>行目の位置まで引き上げることは</a:t>
            </a:r>
            <a:br>
              <a:rPr lang="en-US" altLang="ja-JP" dirty="0"/>
            </a:br>
            <a:r>
              <a:rPr lang="ja-JP" altLang="en-US" dirty="0"/>
              <a:t>困難</a:t>
            </a:r>
            <a:endParaRPr lang="en-US" altLang="ja-JP" dirty="0"/>
          </a:p>
          <a:p>
            <a:pPr lvl="1"/>
            <a:r>
              <a:rPr lang="ja-JP" altLang="en-US" dirty="0"/>
              <a:t>うかつにやると例外が起きて落ちる</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a:t>
            </a:r>
            <a:r>
              <a:rPr lang="en-US" altLang="ja-JP" dirty="0" err="1">
                <a:latin typeface="Consolas" panose="020B0609020204030204" pitchFamily="49" charset="0"/>
              </a:rPr>
              <a:t>i</a:t>
            </a:r>
            <a:r>
              <a:rPr lang="en-US" altLang="ja-JP" dirty="0">
                <a:latin typeface="Consolas" panose="020B0609020204030204" pitchFamily="49" charset="0"/>
              </a:rPr>
              <a:t> = </a:t>
            </a:r>
            <a:r>
              <a:rPr lang="en-US" altLang="ja-JP" dirty="0" err="1">
                <a:latin typeface="Consolas" panose="020B0609020204030204" pitchFamily="49" charset="0"/>
              </a:rPr>
              <a:t>i</a:t>
            </a:r>
            <a:r>
              <a:rPr lang="en-US" altLang="ja-JP" dirty="0">
                <a:latin typeface="Consolas" panose="020B0609020204030204" pitchFamily="49" charset="0"/>
              </a:rPr>
              <a:t> + 1</a:t>
            </a:r>
            <a:br>
              <a:rPr lang="en-US" altLang="ja-JP" dirty="0">
                <a:latin typeface="Consolas" panose="020B0609020204030204" pitchFamily="49" charset="0"/>
              </a:rPr>
            </a:br>
            <a:r>
              <a:rPr lang="en-US" altLang="ja-JP" dirty="0">
                <a:latin typeface="Consolas" panose="020B0609020204030204" pitchFamily="49" charset="0"/>
              </a:rPr>
              <a:t>2: if (flag) </a:t>
            </a:r>
            <a:br>
              <a:rPr lang="en-US" altLang="ja-JP" dirty="0"/>
            </a:br>
            <a:r>
              <a:rPr lang="en-US" altLang="ja-JP" dirty="0"/>
              <a:t>3:        a = *</a:t>
            </a:r>
            <a:r>
              <a:rPr lang="en-US" altLang="ja-JP" dirty="0" err="1"/>
              <a:t>ptr</a:t>
            </a:r>
            <a:r>
              <a:rPr lang="en-US" altLang="ja-JP" dirty="0"/>
              <a:t>;  </a:t>
            </a:r>
            <a:r>
              <a:rPr lang="en-US" altLang="ja-JP" dirty="0">
                <a:solidFill>
                  <a:schemeClr val="accent5"/>
                </a:solidFill>
                <a:latin typeface="Consolas" panose="020B0609020204030204" pitchFamily="49" charset="0"/>
              </a:rPr>
              <a:t>// flag </a:t>
            </a:r>
            <a:r>
              <a:rPr lang="ja-JP" altLang="en-US" dirty="0">
                <a:solidFill>
                  <a:schemeClr val="accent5"/>
                </a:solidFill>
                <a:latin typeface="Consolas" panose="020B0609020204030204" pitchFamily="49" charset="0"/>
              </a:rPr>
              <a:t>が </a:t>
            </a:r>
            <a:r>
              <a:rPr lang="en-US" altLang="ja-JP" dirty="0">
                <a:solidFill>
                  <a:schemeClr val="accent5"/>
                </a:solidFill>
                <a:latin typeface="Consolas" panose="020B0609020204030204" pitchFamily="49" charset="0"/>
              </a:rPr>
              <a:t>false </a:t>
            </a:r>
            <a:r>
              <a:rPr lang="ja-JP" altLang="en-US" dirty="0">
                <a:solidFill>
                  <a:schemeClr val="accent5"/>
                </a:solidFill>
                <a:latin typeface="Consolas" panose="020B0609020204030204" pitchFamily="49" charset="0"/>
              </a:rPr>
              <a:t>の時は </a:t>
            </a:r>
            <a:r>
              <a:rPr lang="en-US" altLang="ja-JP" dirty="0" err="1">
                <a:solidFill>
                  <a:schemeClr val="accent5"/>
                </a:solidFill>
                <a:latin typeface="Consolas" panose="020B0609020204030204" pitchFamily="49" charset="0"/>
              </a:rPr>
              <a:t>ptr</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NULL</a:t>
            </a:r>
          </a:p>
        </p:txBody>
      </p:sp>
    </p:spTree>
    <p:extLst>
      <p:ext uri="{BB962C8B-B14F-4D97-AF65-F5344CB8AC3E}">
        <p14:creationId xmlns:p14="http://schemas.microsoft.com/office/powerpoint/2010/main" val="508005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静的スケジューリングが難しい例２</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例２：ポインタ参照の順番を入れ替えるのは難しい</a:t>
            </a:r>
            <a:br>
              <a:rPr kumimoji="1" lang="en-US" altLang="ja-JP" dirty="0"/>
            </a:br>
            <a:r>
              <a:rPr kumimoji="1" lang="ja-JP" altLang="en-US" dirty="0"/>
              <a:t>（不可能とはいっていない）</a:t>
            </a:r>
            <a:endParaRPr kumimoji="1" lang="en-US" altLang="ja-JP" dirty="0"/>
          </a:p>
          <a:p>
            <a:pPr lvl="1"/>
            <a:r>
              <a:rPr lang="ja-JP" altLang="en-US" dirty="0"/>
              <a:t>２</a:t>
            </a:r>
            <a:r>
              <a:rPr lang="en-US" altLang="ja-JP" dirty="0"/>
              <a:t> </a:t>
            </a:r>
            <a:r>
              <a:rPr lang="ja-JP" altLang="en-US" dirty="0"/>
              <a:t>行目と３行目のメモリ・アクセスを入れ替えることは困難</a:t>
            </a:r>
            <a:endParaRPr lang="en-US" altLang="ja-JP" dirty="0"/>
          </a:p>
          <a:p>
            <a:pPr lvl="1"/>
            <a:r>
              <a:rPr lang="ja-JP" altLang="en-US" dirty="0"/>
              <a:t>うかつにやると意味が変わる</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a:t>
            </a:r>
            <a:r>
              <a:rPr lang="en-US" altLang="ja-JP" dirty="0" err="1">
                <a:latin typeface="Consolas" panose="020B0609020204030204" pitchFamily="49" charset="0"/>
              </a:rPr>
              <a:t>func</a:t>
            </a:r>
            <a:r>
              <a:rPr lang="en-US" altLang="ja-JP" dirty="0">
                <a:latin typeface="Consolas" panose="020B0609020204030204" pitchFamily="49" charset="0"/>
              </a:rPr>
              <a:t>(STRUCT* s, int* a){</a:t>
            </a:r>
            <a:br>
              <a:rPr lang="en-US" altLang="ja-JP" dirty="0">
                <a:latin typeface="Consolas" panose="020B0609020204030204" pitchFamily="49" charset="0"/>
              </a:rPr>
            </a:br>
            <a:r>
              <a:rPr lang="en-US" altLang="ja-JP" dirty="0">
                <a:latin typeface="Consolas" panose="020B0609020204030204" pitchFamily="49" charset="0"/>
              </a:rPr>
              <a:t>2:     s-&gt;a = 1;</a:t>
            </a:r>
            <a:br>
              <a:rPr lang="en-US" altLang="ja-JP" dirty="0"/>
            </a:br>
            <a:r>
              <a:rPr lang="en-US" altLang="ja-JP" dirty="0"/>
              <a:t>3</a:t>
            </a:r>
            <a:r>
              <a:rPr lang="en-US" altLang="ja-JP" dirty="0">
                <a:latin typeface="Consolas" panose="020B0609020204030204" pitchFamily="49" charset="0"/>
              </a:rPr>
              <a:t>:     int b = *a;  </a:t>
            </a:r>
            <a:r>
              <a:rPr lang="en-US" altLang="ja-JP" dirty="0">
                <a:solidFill>
                  <a:schemeClr val="accent5"/>
                </a:solidFill>
                <a:latin typeface="Consolas" panose="020B0609020204030204" pitchFamily="49" charset="0"/>
              </a:rPr>
              <a:t>// a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s-&gt;a </a:t>
            </a:r>
            <a:r>
              <a:rPr lang="ja-JP" altLang="en-US" dirty="0">
                <a:solidFill>
                  <a:schemeClr val="accent5"/>
                </a:solidFill>
                <a:latin typeface="Consolas" panose="020B0609020204030204" pitchFamily="49" charset="0"/>
              </a:rPr>
              <a:t>を指してる可能性がある</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959784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a:t>
            </a:r>
            <a:r>
              <a:rPr kumimoji="1" lang="en-US" altLang="ja-JP" dirty="0"/>
              <a:t>C </a:t>
            </a:r>
            <a:r>
              <a:rPr kumimoji="1" lang="ja-JP" altLang="en-US" dirty="0"/>
              <a:t>言語などでのポインタ経由アクセス</a:t>
            </a:r>
          </a:p>
        </p:txBody>
      </p:sp>
      <p:sp>
        <p:nvSpPr>
          <p:cNvPr id="3" name="テキスト プレースホルダー 2"/>
          <p:cNvSpPr>
            <a:spLocks noGrp="1"/>
          </p:cNvSpPr>
          <p:nvPr>
            <p:ph type="body" sz="quarter" idx="10"/>
          </p:nvPr>
        </p:nvSpPr>
        <p:spPr>
          <a:xfrm>
            <a:off x="71950" y="1088974"/>
            <a:ext cx="9000100" cy="5219751"/>
          </a:xfrm>
        </p:spPr>
        <p:txBody>
          <a:bodyPr/>
          <a:lstStyle/>
          <a:p>
            <a:r>
              <a:rPr lang="ja-JP" altLang="en-US" dirty="0">
                <a:latin typeface="Consolas" panose="020B0609020204030204" pitchFamily="49" charset="0"/>
              </a:rPr>
              <a:t>以下では，</a:t>
            </a:r>
            <a:r>
              <a:rPr lang="en-US" altLang="ja-JP" dirty="0">
                <a:solidFill>
                  <a:schemeClr val="accent5"/>
                </a:solidFill>
                <a:latin typeface="Consolas" panose="020B0609020204030204" pitchFamily="49" charset="0"/>
              </a:rPr>
              <a:t>a</a:t>
            </a:r>
            <a:r>
              <a:rPr lang="en-US" altLang="ja-JP" dirty="0">
                <a:latin typeface="Consolas" panose="020B0609020204030204" pitchFamily="49" charset="0"/>
              </a:rPr>
              <a:t> </a:t>
            </a:r>
            <a:r>
              <a:rPr lang="ja-JP" altLang="en-US" dirty="0">
                <a:latin typeface="Consolas" panose="020B0609020204030204" pitchFamily="49" charset="0"/>
              </a:rPr>
              <a:t>と </a:t>
            </a:r>
            <a:r>
              <a:rPr lang="en-US" altLang="ja-JP" dirty="0">
                <a:solidFill>
                  <a:schemeClr val="accent5"/>
                </a:solidFill>
                <a:latin typeface="Consolas" panose="020B0609020204030204" pitchFamily="49" charset="0"/>
              </a:rPr>
              <a:t>c</a:t>
            </a:r>
            <a:r>
              <a:rPr lang="en-US" altLang="ja-JP" dirty="0">
                <a:latin typeface="Consolas" panose="020B0609020204030204" pitchFamily="49" charset="0"/>
              </a:rPr>
              <a:t> </a:t>
            </a:r>
            <a:r>
              <a:rPr lang="ja-JP" altLang="en-US" dirty="0">
                <a:latin typeface="Consolas" panose="020B0609020204030204" pitchFamily="49" charset="0"/>
              </a:rPr>
              <a:t>のために</a:t>
            </a:r>
            <a:r>
              <a:rPr lang="en-US" altLang="ja-JP" dirty="0">
                <a:latin typeface="Consolas" panose="020B0609020204030204" pitchFamily="49" charset="0"/>
              </a:rPr>
              <a:t>2</a:t>
            </a:r>
            <a:r>
              <a:rPr lang="ja-JP" altLang="en-US" dirty="0">
                <a:latin typeface="Consolas" panose="020B0609020204030204" pitchFamily="49" charset="0"/>
              </a:rPr>
              <a:t>回分のロード命令が生成される</a:t>
            </a:r>
            <a:endParaRPr lang="en-US" altLang="ja-JP" dirty="0">
              <a:latin typeface="Consolas" panose="020B0609020204030204" pitchFamily="49" charset="0"/>
            </a:endParaRPr>
          </a:p>
          <a:p>
            <a:pPr lvl="1"/>
            <a:r>
              <a:rPr lang="ja-JP" altLang="en-US" dirty="0">
                <a:latin typeface="Consolas" panose="020B0609020204030204" pitchFamily="49" charset="0"/>
              </a:rPr>
              <a:t>間にグローバル変数へのアクセスが入ると，一回 </a:t>
            </a:r>
            <a:r>
              <a:rPr lang="en-US" altLang="ja-JP" dirty="0">
                <a:latin typeface="Consolas" panose="020B0609020204030204" pitchFamily="49" charset="0"/>
              </a:rPr>
              <a:t>*</a:t>
            </a:r>
            <a:r>
              <a:rPr lang="en-US" altLang="ja-JP" dirty="0" err="1">
                <a:latin typeface="Consolas" panose="020B0609020204030204" pitchFamily="49" charset="0"/>
              </a:rPr>
              <a:t>ptr</a:t>
            </a:r>
            <a:r>
              <a:rPr lang="en-US" altLang="ja-JP" dirty="0">
                <a:latin typeface="Consolas" panose="020B0609020204030204" pitchFamily="49" charset="0"/>
              </a:rPr>
              <a:t> </a:t>
            </a:r>
            <a:r>
              <a:rPr lang="ja-JP" altLang="en-US" dirty="0">
                <a:latin typeface="Consolas" panose="020B0609020204030204" pitchFamily="49" charset="0"/>
              </a:rPr>
              <a:t>をロードしてレジスタに置いた値が使い回せない</a:t>
            </a:r>
            <a:endParaRPr lang="en-US" altLang="ja-JP" dirty="0">
              <a:latin typeface="Consolas" panose="020B0609020204030204" pitchFamily="49" charset="0"/>
            </a:endParaRPr>
          </a:p>
          <a:p>
            <a:pPr lvl="1"/>
            <a:r>
              <a:rPr lang="ja-JP" altLang="en-US" dirty="0">
                <a:latin typeface="Consolas" panose="020B0609020204030204" pitchFamily="49" charset="0"/>
              </a:rPr>
              <a:t>オブジェクトへのメンバへのアクセスでも同じことがおきる</a:t>
            </a:r>
            <a:endParaRPr lang="en-US" altLang="ja-JP" dirty="0">
              <a:latin typeface="Consolas" panose="020B0609020204030204" pitchFamily="49" charset="0"/>
            </a:endParaRPr>
          </a:p>
          <a:p>
            <a:pPr lvl="1"/>
            <a:r>
              <a:rPr lang="ja-JP" altLang="en-US" dirty="0">
                <a:latin typeface="Consolas" panose="020B0609020204030204" pitchFamily="49" charset="0"/>
              </a:rPr>
              <a:t>ローカル変数に１回コピーしてからアクセスしたほうが速い</a:t>
            </a:r>
            <a:endParaRPr lang="en-US" altLang="ja-JP" dirty="0">
              <a:latin typeface="Consolas" panose="020B0609020204030204" pitchFamily="49" charset="0"/>
            </a:endParaRPr>
          </a:p>
          <a:p>
            <a:r>
              <a:rPr lang="en-US" altLang="ja-JP" dirty="0">
                <a:latin typeface="Consolas" panose="020B0609020204030204" pitchFamily="49" charset="0"/>
              </a:rPr>
              <a:t>int g = 0;</a:t>
            </a:r>
            <a:br>
              <a:rPr lang="en-US" altLang="ja-JP" dirty="0">
                <a:latin typeface="Consolas" panose="020B0609020204030204" pitchFamily="49" charset="0"/>
              </a:rPr>
            </a:br>
            <a:r>
              <a:rPr lang="en-US" altLang="ja-JP" dirty="0" err="1">
                <a:latin typeface="Consolas" panose="020B0609020204030204" pitchFamily="49" charset="0"/>
              </a:rPr>
              <a:t>func</a:t>
            </a:r>
            <a:r>
              <a:rPr lang="en-US" altLang="ja-JP" dirty="0">
                <a:latin typeface="Consolas" panose="020B0609020204030204" pitchFamily="49" charset="0"/>
              </a:rPr>
              <a:t>(int* </a:t>
            </a:r>
            <a:r>
              <a:rPr lang="en-US" altLang="ja-JP" dirty="0" err="1">
                <a:latin typeface="Consolas" panose="020B0609020204030204" pitchFamily="49" charset="0"/>
              </a:rPr>
              <a:t>ptr</a:t>
            </a:r>
            <a:r>
              <a:rPr lang="en-US" altLang="ja-JP" dirty="0">
                <a:latin typeface="Consolas" panose="020B0609020204030204" pitchFamily="49" charset="0"/>
              </a:rPr>
              <a:t>){</a:t>
            </a:r>
            <a:br>
              <a:rPr lang="en-US" altLang="ja-JP" dirty="0">
                <a:latin typeface="Consolas" panose="020B0609020204030204" pitchFamily="49" charset="0"/>
              </a:rPr>
            </a:br>
            <a:r>
              <a:rPr lang="en-US" altLang="ja-JP" dirty="0">
                <a:latin typeface="Consolas" panose="020B0609020204030204" pitchFamily="49" charset="0"/>
              </a:rPr>
              <a:t>    int </a:t>
            </a:r>
            <a:r>
              <a:rPr lang="en-US" altLang="ja-JP" dirty="0">
                <a:solidFill>
                  <a:schemeClr val="accent5"/>
                </a:solidFill>
                <a:latin typeface="Consolas" panose="020B0609020204030204" pitchFamily="49" charset="0"/>
              </a:rPr>
              <a:t>a</a:t>
            </a:r>
            <a:r>
              <a:rPr lang="en-US" altLang="ja-JP" dirty="0">
                <a:latin typeface="Consolas" panose="020B0609020204030204" pitchFamily="49" charset="0"/>
              </a:rPr>
              <a:t> = (*</a:t>
            </a:r>
            <a:r>
              <a:rPr lang="en-US" altLang="ja-JP" dirty="0" err="1">
                <a:latin typeface="Consolas" panose="020B0609020204030204" pitchFamily="49" charset="0"/>
              </a:rPr>
              <a:t>ptr</a:t>
            </a:r>
            <a:r>
              <a:rPr lang="en-US" altLang="ja-JP" dirty="0">
                <a:latin typeface="Consolas" panose="020B0609020204030204" pitchFamily="49" charset="0"/>
              </a:rPr>
              <a:t>) + 1;</a:t>
            </a:r>
            <a:br>
              <a:rPr lang="en-US" altLang="ja-JP" dirty="0">
                <a:latin typeface="Consolas" panose="020B0609020204030204" pitchFamily="49" charset="0"/>
              </a:rPr>
            </a:br>
            <a:r>
              <a:rPr lang="en-US" altLang="ja-JP" dirty="0">
                <a:latin typeface="Consolas" panose="020B0609020204030204" pitchFamily="49" charset="0"/>
              </a:rPr>
              <a:t>    int </a:t>
            </a:r>
            <a:r>
              <a:rPr lang="en-US" altLang="ja-JP" dirty="0">
                <a:solidFill>
                  <a:schemeClr val="accent5"/>
                </a:solidFill>
                <a:latin typeface="Consolas" panose="020B0609020204030204" pitchFamily="49" charset="0"/>
              </a:rPr>
              <a:t>b</a:t>
            </a:r>
            <a:r>
              <a:rPr lang="en-US" altLang="ja-JP" dirty="0">
                <a:latin typeface="Consolas" panose="020B0609020204030204" pitchFamily="49" charset="0"/>
              </a:rPr>
              <a:t> = (*</a:t>
            </a:r>
            <a:r>
              <a:rPr lang="en-US" altLang="ja-JP" dirty="0" err="1">
                <a:latin typeface="Consolas" panose="020B0609020204030204" pitchFamily="49" charset="0"/>
              </a:rPr>
              <a:t>ptr</a:t>
            </a:r>
            <a:r>
              <a:rPr lang="en-US" altLang="ja-JP" dirty="0">
                <a:latin typeface="Consolas" panose="020B0609020204030204" pitchFamily="49" charset="0"/>
              </a:rPr>
              <a:t>) + 2; // </a:t>
            </a:r>
            <a:r>
              <a:rPr lang="ja-JP" altLang="en-US" dirty="0">
                <a:latin typeface="Consolas" panose="020B0609020204030204" pitchFamily="49" charset="0"/>
              </a:rPr>
              <a:t>最適化されて上のロード結果を使用</a:t>
            </a:r>
            <a:br>
              <a:rPr lang="en-US" altLang="ja-JP" dirty="0">
                <a:latin typeface="Consolas" panose="020B0609020204030204" pitchFamily="49" charset="0"/>
              </a:rPr>
            </a:br>
            <a:r>
              <a:rPr lang="en-US" altLang="ja-JP" dirty="0">
                <a:latin typeface="Consolas" panose="020B0609020204030204" pitchFamily="49" charset="0"/>
              </a:rPr>
              <a:t>    g = 1; </a:t>
            </a:r>
            <a:r>
              <a:rPr lang="en-US" altLang="ja-JP" dirty="0">
                <a:solidFill>
                  <a:schemeClr val="accent5"/>
                </a:solidFill>
                <a:latin typeface="Consolas" panose="020B0609020204030204" pitchFamily="49" charset="0"/>
              </a:rPr>
              <a:t>// </a:t>
            </a:r>
            <a:r>
              <a:rPr lang="en-US" altLang="ja-JP" dirty="0" err="1">
                <a:solidFill>
                  <a:schemeClr val="accent5"/>
                </a:solidFill>
                <a:latin typeface="Consolas" panose="020B0609020204030204" pitchFamily="49" charset="0"/>
              </a:rPr>
              <a:t>ptr</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が </a:t>
            </a:r>
            <a:r>
              <a:rPr lang="en-US" altLang="ja-JP" dirty="0">
                <a:solidFill>
                  <a:schemeClr val="accent5"/>
                </a:solidFill>
                <a:latin typeface="Consolas" panose="020B0609020204030204" pitchFamily="49" charset="0"/>
              </a:rPr>
              <a:t>g </a:t>
            </a:r>
            <a:r>
              <a:rPr lang="ja-JP" altLang="en-US" dirty="0">
                <a:solidFill>
                  <a:schemeClr val="accent5"/>
                </a:solidFill>
                <a:latin typeface="Consolas" panose="020B0609020204030204" pitchFamily="49" charset="0"/>
              </a:rPr>
              <a:t>を指している可能性がある</a:t>
            </a:r>
            <a:br>
              <a:rPr lang="en-US" altLang="ja-JP" dirty="0">
                <a:latin typeface="Consolas" panose="020B0609020204030204" pitchFamily="49" charset="0"/>
              </a:rPr>
            </a:br>
            <a:r>
              <a:rPr lang="en-US" altLang="ja-JP" dirty="0">
                <a:latin typeface="Consolas" panose="020B0609020204030204" pitchFamily="49" charset="0"/>
              </a:rPr>
              <a:t>    int </a:t>
            </a:r>
            <a:r>
              <a:rPr lang="en-US" altLang="ja-JP" dirty="0">
                <a:solidFill>
                  <a:schemeClr val="accent5"/>
                </a:solidFill>
                <a:latin typeface="Consolas" panose="020B0609020204030204" pitchFamily="49" charset="0"/>
              </a:rPr>
              <a:t>c</a:t>
            </a:r>
            <a:r>
              <a:rPr lang="en-US" altLang="ja-JP" dirty="0">
                <a:latin typeface="Consolas" panose="020B0609020204030204" pitchFamily="49" charset="0"/>
              </a:rPr>
              <a:t> = (*</a:t>
            </a:r>
            <a:r>
              <a:rPr lang="en-US" altLang="ja-JP" dirty="0" err="1">
                <a:latin typeface="Consolas" panose="020B0609020204030204" pitchFamily="49" charset="0"/>
              </a:rPr>
              <a:t>ptr</a:t>
            </a:r>
            <a:r>
              <a:rPr lang="en-US" altLang="ja-JP" dirty="0">
                <a:latin typeface="Consolas" panose="020B0609020204030204" pitchFamily="49" charset="0"/>
              </a:rPr>
              <a:t>) - 1;</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295148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互換性がとりにくい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静的に </a:t>
            </a:r>
            <a:r>
              <a:rPr kumimoji="1" lang="en-US" altLang="ja-JP" dirty="0"/>
              <a:t>CPU </a:t>
            </a:r>
            <a:r>
              <a:rPr kumimoji="1" lang="ja-JP" altLang="en-US" dirty="0"/>
              <a:t>の挙動を仮定して命令をスケジュールする</a:t>
            </a:r>
            <a:endParaRPr kumimoji="1" lang="en-US" altLang="ja-JP" dirty="0"/>
          </a:p>
          <a:p>
            <a:pPr lvl="1"/>
            <a:r>
              <a:rPr lang="en-US" altLang="ja-JP" dirty="0"/>
              <a:t>= </a:t>
            </a:r>
            <a:r>
              <a:rPr lang="ja-JP" altLang="en-US" dirty="0"/>
              <a:t>その仮定をくずれるとまずい</a:t>
            </a:r>
            <a:endParaRPr lang="en-US" altLang="ja-JP" dirty="0"/>
          </a:p>
          <a:p>
            <a:r>
              <a:rPr lang="ja-JP" altLang="en-US" dirty="0"/>
              <a:t>要因：</a:t>
            </a:r>
            <a:endParaRPr lang="en-US" altLang="ja-JP" dirty="0"/>
          </a:p>
          <a:p>
            <a:pPr marL="817200" lvl="1" indent="-457200">
              <a:buFont typeface="+mj-lt"/>
              <a:buAutoNum type="arabicPeriod"/>
            </a:pPr>
            <a:r>
              <a:rPr kumimoji="1" lang="ja-JP" altLang="en-US" dirty="0"/>
              <a:t>並列実行幅が固定されている</a:t>
            </a:r>
            <a:endParaRPr kumimoji="1" lang="en-US" altLang="ja-JP" dirty="0"/>
          </a:p>
          <a:p>
            <a:pPr marL="817200" lvl="1" indent="-457200">
              <a:buFont typeface="+mj-lt"/>
              <a:buAutoNum type="arabicPeriod"/>
            </a:pPr>
            <a:r>
              <a:rPr kumimoji="1" lang="ja-JP" altLang="en-US" dirty="0"/>
              <a:t>実行タイミングを仮定してスケジュールされている</a:t>
            </a:r>
            <a:endParaRPr kumimoji="1" lang="en-US" altLang="ja-JP" dirty="0"/>
          </a:p>
        </p:txBody>
      </p:sp>
    </p:spTree>
    <p:extLst>
      <p:ext uri="{BB962C8B-B14F-4D97-AF65-F5344CB8AC3E}">
        <p14:creationId xmlns:p14="http://schemas.microsoft.com/office/powerpoint/2010/main" val="1356498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並列実行幅が固定されている</a:t>
            </a:r>
          </a:p>
        </p:txBody>
      </p:sp>
      <p:sp>
        <p:nvSpPr>
          <p:cNvPr id="3" name="テキスト プレースホルダー 2"/>
          <p:cNvSpPr>
            <a:spLocks noGrp="1"/>
          </p:cNvSpPr>
          <p:nvPr>
            <p:ph type="body" sz="quarter" idx="10"/>
          </p:nvPr>
        </p:nvSpPr>
        <p:spPr/>
        <p:txBody>
          <a:bodyPr/>
          <a:lstStyle/>
          <a:p>
            <a:r>
              <a:rPr kumimoji="1" lang="ja-JP" altLang="en-US" dirty="0"/>
              <a:t>仕様として「</a:t>
            </a:r>
            <a:r>
              <a:rPr kumimoji="1" lang="en-US" altLang="ja-JP" dirty="0"/>
              <a:t>N </a:t>
            </a:r>
            <a:r>
              <a:rPr kumimoji="1" lang="ja-JP" altLang="en-US" dirty="0"/>
              <a:t>命令相当を１つの </a:t>
            </a:r>
            <a:r>
              <a:rPr kumimoji="1" lang="en-US" altLang="ja-JP" dirty="0"/>
              <a:t>VLIW </a:t>
            </a:r>
            <a:r>
              <a:rPr kumimoji="1" lang="ja-JP" altLang="en-US" dirty="0"/>
              <a:t>命令</a:t>
            </a:r>
            <a:r>
              <a:rPr kumimoji="1" lang="en-US" altLang="ja-JP" dirty="0"/>
              <a:t> </a:t>
            </a:r>
            <a:r>
              <a:rPr kumimoji="1" lang="ja-JP" altLang="en-US" dirty="0"/>
              <a:t>とする」としている</a:t>
            </a:r>
            <a:endParaRPr kumimoji="1" lang="en-US" altLang="ja-JP" dirty="0"/>
          </a:p>
          <a:p>
            <a:pPr lvl="1"/>
            <a:r>
              <a:rPr lang="ja-JP" altLang="en-US" dirty="0"/>
              <a:t>性能を上げるために </a:t>
            </a:r>
            <a:r>
              <a:rPr lang="en-US" altLang="ja-JP" dirty="0"/>
              <a:t>N </a:t>
            </a:r>
            <a:r>
              <a:rPr lang="ja-JP" altLang="en-US" dirty="0"/>
              <a:t>を後から増やそうと思っても増やせない</a:t>
            </a:r>
            <a:endParaRPr lang="en-US" altLang="ja-JP" dirty="0"/>
          </a:p>
          <a:p>
            <a:pPr lvl="1"/>
            <a:r>
              <a:rPr kumimoji="1" lang="ja-JP" altLang="en-US" dirty="0"/>
              <a:t>既存のコードが動かなくなってしまう</a:t>
            </a:r>
            <a:endParaRPr kumimoji="1" lang="en-US" altLang="ja-JP" dirty="0"/>
          </a:p>
          <a:p>
            <a:r>
              <a:rPr lang="ja-JP" altLang="en-US" dirty="0">
                <a:latin typeface="Consolas" panose="020B0609020204030204" pitchFamily="49" charset="0"/>
              </a:rPr>
              <a:t>たとえば </a:t>
            </a:r>
            <a:r>
              <a:rPr lang="en-US" altLang="ja-JP" dirty="0">
                <a:latin typeface="Consolas" panose="020B0609020204030204" pitchFamily="49" charset="0"/>
              </a:rPr>
              <a:t>N </a:t>
            </a:r>
            <a:r>
              <a:rPr lang="ja-JP" altLang="en-US" dirty="0">
                <a:latin typeface="Consolas" panose="020B0609020204030204" pitchFamily="49" charset="0"/>
              </a:rPr>
              <a:t>を </a:t>
            </a:r>
            <a:r>
              <a:rPr lang="en-US" altLang="ja-JP" dirty="0">
                <a:latin typeface="Consolas" panose="020B0609020204030204" pitchFamily="49" charset="0"/>
              </a:rPr>
              <a:t>2 </a:t>
            </a:r>
            <a:r>
              <a:rPr lang="ja-JP" altLang="en-US" dirty="0">
                <a:latin typeface="Consolas" panose="020B0609020204030204" pitchFamily="49" charset="0"/>
              </a:rPr>
              <a:t>から </a:t>
            </a:r>
            <a:r>
              <a:rPr lang="en-US" altLang="ja-JP" dirty="0">
                <a:latin typeface="Consolas" panose="020B0609020204030204" pitchFamily="49" charset="0"/>
              </a:rPr>
              <a:t>4 </a:t>
            </a:r>
            <a:r>
              <a:rPr lang="ja-JP" altLang="en-US" dirty="0">
                <a:latin typeface="Consolas" panose="020B0609020204030204" pitchFamily="49" charset="0"/>
              </a:rPr>
              <a:t>にすると互換性がとれない</a:t>
            </a: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		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    add </a:t>
            </a:r>
            <a:r>
              <a:rPr lang="en-US" altLang="ja-JP" dirty="0">
                <a:solidFill>
                  <a:schemeClr val="accent6"/>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x2+1		    add </a:t>
            </a:r>
            <a:r>
              <a:rPr lang="en-US" altLang="ja-JP" dirty="0">
                <a:solidFill>
                  <a:schemeClr val="accent6"/>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I2: sub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x1-1</a:t>
            </a:r>
            <a:r>
              <a:rPr lang="en-US" altLang="ja-JP" dirty="0">
                <a:latin typeface="Consolas" panose="020B0609020204030204" pitchFamily="49" charset="0"/>
              </a:rPr>
              <a:t>		    sub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br>
              <a:rPr lang="en-US" altLang="ja-JP" dirty="0">
                <a:latin typeface="Consolas" panose="020B0609020204030204" pitchFamily="49" charset="0"/>
              </a:rPr>
            </a:br>
            <a:r>
              <a:rPr lang="en-US" altLang="ja-JP" dirty="0">
                <a:latin typeface="Consolas" panose="020B0609020204030204" pitchFamily="49" charset="0"/>
              </a:rPr>
              <a:t>    sub x2</a:t>
            </a:r>
            <a:r>
              <a:rPr lang="ja-JP" altLang="en-US" dirty="0">
                <a:latin typeface="Consolas" panose="020B0609020204030204" pitchFamily="49" charset="0"/>
              </a:rPr>
              <a:t>←</a:t>
            </a:r>
            <a:r>
              <a:rPr lang="en-US" altLang="ja-JP" dirty="0">
                <a:solidFill>
                  <a:schemeClr val="accent6"/>
                </a:solidFill>
                <a:latin typeface="Consolas" panose="020B0609020204030204" pitchFamily="49" charset="0"/>
              </a:rPr>
              <a:t>x2-1</a:t>
            </a:r>
            <a:r>
              <a:rPr lang="en-US" altLang="ja-JP" dirty="0">
                <a:latin typeface="Consolas" panose="020B0609020204030204" pitchFamily="49" charset="0"/>
              </a:rPr>
              <a:t>		    sub x2</a:t>
            </a:r>
            <a:r>
              <a:rPr lang="ja-JP" altLang="en-US" dirty="0">
                <a:latin typeface="Consolas" panose="020B0609020204030204" pitchFamily="49" charset="0"/>
              </a:rPr>
              <a:t>←</a:t>
            </a:r>
            <a:r>
              <a:rPr lang="en-US" altLang="ja-JP" dirty="0">
                <a:solidFill>
                  <a:schemeClr val="accent6"/>
                </a:solidFill>
                <a:latin typeface="Consolas" panose="020B0609020204030204" pitchFamily="49" charset="0"/>
              </a:rPr>
              <a:t>x2</a:t>
            </a:r>
            <a:r>
              <a:rPr lang="en-US" altLang="ja-JP" dirty="0">
                <a:latin typeface="Consolas" panose="020B0609020204030204" pitchFamily="49" charset="0"/>
              </a:rPr>
              <a:t>-1</a:t>
            </a:r>
            <a:br>
              <a:rPr lang="en-US" altLang="ja-JP" dirty="0">
                <a:latin typeface="Consolas" panose="020B0609020204030204" pitchFamily="49" charset="0"/>
              </a:rPr>
            </a:br>
            <a:r>
              <a:rPr lang="ja-JP" altLang="en-US" dirty="0">
                <a:latin typeface="Consolas" panose="020B0609020204030204" pitchFamily="49" charset="0"/>
              </a:rPr>
              <a:t>ある </a:t>
            </a:r>
            <a:r>
              <a:rPr lang="en-US" altLang="ja-JP" dirty="0">
                <a:latin typeface="Consolas" panose="020B0609020204030204" pitchFamily="49" charset="0"/>
              </a:rPr>
              <a:t>VLIW </a:t>
            </a:r>
            <a:r>
              <a:rPr lang="ja-JP" altLang="en-US" dirty="0">
                <a:latin typeface="Consolas" panose="020B0609020204030204" pitchFamily="49" charset="0"/>
              </a:rPr>
              <a:t>バージョン１</a:t>
            </a:r>
            <a:r>
              <a:rPr lang="en-US" altLang="ja-JP" dirty="0">
                <a:latin typeface="Consolas" panose="020B0609020204030204" pitchFamily="49" charset="0"/>
              </a:rPr>
              <a:t>		</a:t>
            </a:r>
            <a:r>
              <a:rPr lang="ja-JP" altLang="en-US" dirty="0">
                <a:latin typeface="Consolas" panose="020B0609020204030204" pitchFamily="49" charset="0"/>
              </a:rPr>
              <a:t>ある </a:t>
            </a:r>
            <a:r>
              <a:rPr lang="en-US" altLang="ja-JP" dirty="0">
                <a:latin typeface="Consolas" panose="020B0609020204030204" pitchFamily="49" charset="0"/>
              </a:rPr>
              <a:t>VLIW </a:t>
            </a:r>
            <a:r>
              <a:rPr lang="ja-JP" altLang="en-US" dirty="0">
                <a:latin typeface="Consolas" panose="020B0609020204030204" pitchFamily="49" charset="0"/>
              </a:rPr>
              <a:t>バージョン２</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そのまま実行すると仕様違反</a:t>
            </a:r>
            <a:endParaRPr lang="ja-JP" altLang="en-US" dirty="0"/>
          </a:p>
          <a:p>
            <a:endParaRPr kumimoji="1" lang="ja-JP" altLang="en-US" dirty="0"/>
          </a:p>
        </p:txBody>
      </p:sp>
      <p:sp>
        <p:nvSpPr>
          <p:cNvPr id="6" name="角丸四角形 5"/>
          <p:cNvSpPr/>
          <p:nvPr/>
        </p:nvSpPr>
        <p:spPr bwMode="auto">
          <a:xfrm>
            <a:off x="1871969" y="3338999"/>
            <a:ext cx="1800021" cy="63000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角丸四角形 6"/>
          <p:cNvSpPr/>
          <p:nvPr/>
        </p:nvSpPr>
        <p:spPr bwMode="auto">
          <a:xfrm>
            <a:off x="1871970" y="4059006"/>
            <a:ext cx="1800020" cy="63000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角丸四角形 7"/>
          <p:cNvSpPr/>
          <p:nvPr/>
        </p:nvSpPr>
        <p:spPr bwMode="auto">
          <a:xfrm>
            <a:off x="5742014" y="3338999"/>
            <a:ext cx="1800020" cy="1350015"/>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954803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実行タイミングを仮定してスケジュールされている</a:t>
            </a:r>
            <a:endParaRPr kumimoji="1" lang="ja-JP" altLang="en-US" dirty="0"/>
          </a:p>
        </p:txBody>
      </p:sp>
      <p:sp>
        <p:nvSpPr>
          <p:cNvPr id="3" name="テキスト プレースホルダー 2"/>
          <p:cNvSpPr>
            <a:spLocks noGrp="1"/>
          </p:cNvSpPr>
          <p:nvPr>
            <p:ph type="body" sz="quarter" idx="10"/>
          </p:nvPr>
        </p:nvSpPr>
        <p:spPr>
          <a:xfrm>
            <a:off x="251952" y="1088974"/>
            <a:ext cx="8640096" cy="2070023"/>
          </a:xfrm>
        </p:spPr>
        <p:txBody>
          <a:bodyPr/>
          <a:lstStyle/>
          <a:p>
            <a:r>
              <a:rPr lang="ja-JP" altLang="en-US" dirty="0"/>
              <a:t>複数サイクルかかる命令は，それに合わせてスケジュールされる</a:t>
            </a:r>
            <a:endParaRPr lang="en-US" altLang="ja-JP" dirty="0"/>
          </a:p>
          <a:p>
            <a:pPr lvl="1"/>
            <a:r>
              <a:rPr lang="ja-JP" altLang="en-US" dirty="0"/>
              <a:t>「</a:t>
            </a:r>
            <a:r>
              <a:rPr lang="en-US" altLang="ja-JP" dirty="0"/>
              <a:t>M </a:t>
            </a:r>
            <a:r>
              <a:rPr lang="ja-JP" altLang="en-US" dirty="0"/>
              <a:t>サイクル後に結果が使用できる」前提でパイプラインが</a:t>
            </a:r>
            <a:br>
              <a:rPr lang="en-US" altLang="ja-JP" dirty="0"/>
            </a:br>
            <a:r>
              <a:rPr lang="ja-JP" altLang="en-US" dirty="0"/>
              <a:t>止まらないように事前に命令が並べてある</a:t>
            </a:r>
            <a:endParaRPr lang="en-US" altLang="ja-JP" dirty="0"/>
          </a:p>
          <a:p>
            <a:r>
              <a:rPr kumimoji="1" lang="ja-JP" altLang="en-US" dirty="0"/>
              <a:t>以下では，</a:t>
            </a:r>
            <a:r>
              <a:rPr lang="en-US" altLang="ja-JP" dirty="0">
                <a:solidFill>
                  <a:schemeClr val="accent5"/>
                </a:solidFill>
                <a:latin typeface="Consolas" panose="020B0609020204030204" pitchFamily="49" charset="0"/>
              </a:rPr>
              <a:t>I1: </a:t>
            </a:r>
            <a:r>
              <a:rPr lang="en-US" altLang="ja-JP" dirty="0" err="1">
                <a:solidFill>
                  <a:schemeClr val="accent5"/>
                </a:solidFill>
                <a:latin typeface="Consolas" panose="020B0609020204030204" pitchFamily="49" charset="0"/>
              </a:rPr>
              <a:t>ld</a:t>
            </a:r>
            <a:r>
              <a:rPr lang="en-US" altLang="ja-JP" dirty="0">
                <a:latin typeface="Consolas" panose="020B0609020204030204" pitchFamily="49" charset="0"/>
              </a:rPr>
              <a:t> </a:t>
            </a:r>
            <a:r>
              <a:rPr kumimoji="1" lang="ja-JP" altLang="en-US" dirty="0"/>
              <a:t>の値が使えるタイミングで </a:t>
            </a:r>
            <a:r>
              <a:rPr lang="en-US" altLang="ja-JP" dirty="0">
                <a:solidFill>
                  <a:schemeClr val="accent5"/>
                </a:solidFill>
                <a:latin typeface="Consolas" panose="020B0609020204030204" pitchFamily="49" charset="0"/>
              </a:rPr>
              <a:t>I2</a:t>
            </a:r>
            <a:r>
              <a:rPr lang="en-US" altLang="ja-JP" dirty="0">
                <a:latin typeface="Consolas" panose="020B0609020204030204" pitchFamily="49" charset="0"/>
              </a:rPr>
              <a:t> </a:t>
            </a:r>
            <a:r>
              <a:rPr lang="ja-JP" altLang="en-US" dirty="0">
                <a:latin typeface="Consolas" panose="020B0609020204030204" pitchFamily="49" charset="0"/>
              </a:rPr>
              <a:t>が実行できるよう</a:t>
            </a:r>
            <a:br>
              <a:rPr lang="en-US" altLang="ja-JP" dirty="0">
                <a:latin typeface="Consolas" panose="020B0609020204030204" pitchFamily="49" charset="0"/>
              </a:rPr>
            </a:br>
            <a:r>
              <a:rPr lang="ja-JP" altLang="en-US" dirty="0">
                <a:latin typeface="Consolas" panose="020B0609020204030204" pitchFamily="49" charset="0"/>
              </a:rPr>
              <a:t>両者を離してある</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t>
            </a:r>
            <a:r>
              <a:rPr kumimoji="1" lang="en-US" altLang="ja-JP" sz="1400" b="1" dirty="0" err="1">
                <a:latin typeface="Consolas" panose="020B0609020204030204" pitchFamily="49" charset="0"/>
              </a:rPr>
              <a:t>ld</a:t>
            </a:r>
            <a:r>
              <a:rPr kumimoji="1" lang="en-US" altLang="ja-JP" sz="1400" b="1" dirty="0">
                <a:latin typeface="Consolas" panose="020B0609020204030204" pitchFamily="49" charset="0"/>
              </a:rPr>
              <a:t>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x1 </a:t>
            </a:r>
            <a:r>
              <a:rPr kumimoji="1" lang="ja-JP" altLang="en-US" sz="1400" b="1" dirty="0">
                <a:latin typeface="Consolas" panose="020B0609020204030204" pitchFamily="49" charset="0"/>
              </a:rPr>
              <a:t>と</a:t>
            </a:r>
            <a:br>
              <a:rPr kumimoji="1" lang="en-US" altLang="ja-JP" sz="1400" b="1" dirty="0">
                <a:latin typeface="Consolas" panose="020B0609020204030204" pitchFamily="49" charset="0"/>
              </a:rPr>
            </a:br>
            <a:r>
              <a:rPr kumimoji="1" lang="ja-JP" altLang="en-US" sz="1400" b="1" dirty="0">
                <a:latin typeface="Consolas" panose="020B0609020204030204" pitchFamily="49" charset="0"/>
              </a:rPr>
              <a:t>関係ない</a:t>
            </a: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I2: sub</a:t>
            </a:r>
            <a:br>
              <a:rPr lang="en-US" altLang="ja-JP" sz="1400" b="1" dirty="0">
                <a:latin typeface="Consolas" panose="020B0609020204030204" pitchFamily="49" charset="0"/>
              </a:rPr>
            </a:br>
            <a:r>
              <a:rPr lang="en-US" altLang="ja-JP" sz="1400" b="1" dirty="0">
                <a:latin typeface="Consolas" panose="020B0609020204030204" pitchFamily="49" charset="0"/>
              </a:rPr>
              <a:t>x1</a:t>
            </a:r>
            <a:r>
              <a:rPr lang="ja-JP" altLang="en-US" sz="1400" b="1" dirty="0">
                <a:latin typeface="Consolas" panose="020B0609020204030204" pitchFamily="49" charset="0"/>
              </a:rPr>
              <a:t>←</a:t>
            </a:r>
            <a:r>
              <a:rPr lang="en-US" altLang="ja-JP" sz="1400" b="1" dirty="0">
                <a:solidFill>
                  <a:schemeClr val="tx2"/>
                </a:solidFill>
                <a:latin typeface="Consolas" panose="020B0609020204030204" pitchFamily="49" charset="0"/>
              </a:rPr>
              <a:t>x1</a:t>
            </a:r>
            <a:r>
              <a:rPr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0" name="角丸四角形吹き出し 39"/>
          <p:cNvSpPr/>
          <p:nvPr/>
        </p:nvSpPr>
        <p:spPr bwMode="auto">
          <a:xfrm>
            <a:off x="4932004" y="3339000"/>
            <a:ext cx="2430028"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値が取れるのに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２サイクルかかるよ</a:t>
            </a:r>
          </a:p>
        </p:txBody>
      </p:sp>
      <p:sp>
        <p:nvSpPr>
          <p:cNvPr id="44" name="角丸四角形吹き出し 43"/>
          <p:cNvSpPr/>
          <p:nvPr/>
        </p:nvSpPr>
        <p:spPr bwMode="auto">
          <a:xfrm>
            <a:off x="1961972" y="3338999"/>
            <a:ext cx="2520028"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タイミングばっちり</a:t>
            </a:r>
            <a:r>
              <a:rPr kumimoji="1" lang="ja-JP" altLang="en-US" dirty="0" err="1">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46" name="角丸四角形 45"/>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7" name="角丸四角形 46"/>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a:latin typeface="Consolas" panose="020B0609020204030204" pitchFamily="49" charset="0"/>
              </a:rPr>
              <a:t>x1 </a:t>
            </a:r>
            <a:r>
              <a:rPr lang="ja-JP" altLang="en-US" sz="1400" b="1">
                <a:latin typeface="Consolas" panose="020B0609020204030204" pitchFamily="49" charset="0"/>
              </a:rPr>
              <a:t>と</a:t>
            </a:r>
            <a:br>
              <a:rPr lang="en-US" altLang="ja-JP" sz="1400" b="1">
                <a:latin typeface="Consolas" panose="020B0609020204030204" pitchFamily="49" charset="0"/>
              </a:rPr>
            </a:br>
            <a:r>
              <a:rPr lang="ja-JP" altLang="en-US" sz="1400" b="1">
                <a:latin typeface="Consolas" panose="020B0609020204030204" pitchFamily="49" charset="0"/>
              </a:rPr>
              <a:t>関係ない</a:t>
            </a:r>
            <a:endParaRPr lang="ja-JP" altLang="en-US" sz="1400" b="1" dirty="0">
              <a:latin typeface="Consolas" panose="020B0609020204030204" pitchFamily="49" charset="0"/>
            </a:endParaRPr>
          </a:p>
        </p:txBody>
      </p:sp>
      <p:cxnSp>
        <p:nvCxnSpPr>
          <p:cNvPr id="41" name="直線矢印コネクタ 40"/>
          <p:cNvCxnSpPr/>
          <p:nvPr/>
        </p:nvCxnSpPr>
        <p:spPr bwMode="auto">
          <a:xfrm flipH="1">
            <a:off x="2411976" y="4959017"/>
            <a:ext cx="2340027" cy="0"/>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49" name="直線矢印コネクタ 48"/>
          <p:cNvCxnSpPr/>
          <p:nvPr/>
        </p:nvCxnSpPr>
        <p:spPr bwMode="auto">
          <a:xfrm flipH="1">
            <a:off x="2501977" y="6129030"/>
            <a:ext cx="234002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50" name="角丸四角形吹き出し 49"/>
          <p:cNvSpPr/>
          <p:nvPr/>
        </p:nvSpPr>
        <p:spPr bwMode="auto">
          <a:xfrm>
            <a:off x="2951982" y="621903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Arial Narrow" panose="020B0606020202030204" pitchFamily="34" charset="0"/>
              </a:rPr>
              <a:t>2</a:t>
            </a:r>
            <a:r>
              <a:rPr kumimoji="1" lang="ja-JP" altLang="en-US" dirty="0">
                <a:solidFill>
                  <a:schemeClr val="accent5"/>
                </a:solidFill>
                <a:latin typeface="Arial Narrow" panose="020B0606020202030204" pitchFamily="34" charset="0"/>
              </a:rPr>
              <a:t>サイクル分</a:t>
            </a:r>
          </a:p>
        </p:txBody>
      </p:sp>
    </p:spTree>
    <p:extLst>
      <p:ext uri="{BB962C8B-B14F-4D97-AF65-F5344CB8AC3E}">
        <p14:creationId xmlns:p14="http://schemas.microsoft.com/office/powerpoint/2010/main" val="329672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r>
              <a:rPr lang="en-US" altLang="ja-JP" dirty="0"/>
              <a:t>2. </a:t>
            </a:r>
            <a:r>
              <a:rPr lang="ja-JP" altLang="en-US" dirty="0"/>
              <a:t>実行タイミングを仮定してスケジュールされている</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M </a:t>
            </a:r>
            <a:r>
              <a:rPr lang="ja-JP" altLang="en-US" dirty="0"/>
              <a:t>を変化させにくい</a:t>
            </a:r>
            <a:endParaRPr lang="en-US" altLang="ja-JP" dirty="0"/>
          </a:p>
          <a:p>
            <a:pPr marL="817200" lvl="1" indent="-457200">
              <a:buFont typeface="+mj-lt"/>
              <a:buAutoNum type="arabicPeriod"/>
            </a:pPr>
            <a:r>
              <a:rPr lang="ja-JP" altLang="en-US" dirty="0"/>
              <a:t>短くなる </a:t>
            </a:r>
            <a:r>
              <a:rPr lang="en-US" altLang="ja-JP" dirty="0"/>
              <a:t>= </a:t>
            </a:r>
            <a:r>
              <a:rPr lang="ja-JP" altLang="en-US" dirty="0"/>
              <a:t>既存のコードは恩恵を受けられない</a:t>
            </a:r>
            <a:endParaRPr lang="en-US" altLang="ja-JP" dirty="0"/>
          </a:p>
          <a:p>
            <a:pPr marL="817200" lvl="1" indent="-457200">
              <a:buFont typeface="+mj-lt"/>
              <a:buAutoNum type="arabicPeriod"/>
            </a:pPr>
            <a:r>
              <a:rPr lang="ja-JP" altLang="en-US" dirty="0"/>
              <a:t>長くなる </a:t>
            </a:r>
            <a:r>
              <a:rPr lang="en-US" altLang="ja-JP" dirty="0"/>
              <a:t>= </a:t>
            </a:r>
            <a:r>
              <a:rPr lang="ja-JP" altLang="en-US" dirty="0"/>
              <a:t>毎回バブルが発生して性能が</a:t>
            </a:r>
            <a:r>
              <a:rPr lang="ja-JP" altLang="en-US" dirty="0" err="1"/>
              <a:t>がた</a:t>
            </a:r>
            <a:r>
              <a:rPr lang="ja-JP" altLang="en-US" dirty="0"/>
              <a:t>おちする</a:t>
            </a:r>
            <a:endParaRPr lang="en-US" altLang="ja-JP" dirty="0"/>
          </a:p>
          <a:p>
            <a:pPr lvl="2"/>
            <a:r>
              <a:rPr lang="ja-JP" altLang="en-US" dirty="0"/>
              <a:t>想定したタイミングに入力が揃わない</a:t>
            </a:r>
            <a:endParaRPr lang="en-US" altLang="ja-JP" dirty="0"/>
          </a:p>
          <a:p>
            <a:r>
              <a:rPr lang="ja-JP" altLang="en-US" dirty="0"/>
              <a:t>たとえば，次世代の以下のような </a:t>
            </a:r>
            <a:r>
              <a:rPr lang="en-US" altLang="ja-JP" dirty="0"/>
              <a:t>CPU </a:t>
            </a:r>
            <a:r>
              <a:rPr lang="ja-JP" altLang="en-US" dirty="0"/>
              <a:t>作る場合を考える：</a:t>
            </a:r>
            <a:endParaRPr lang="en-US" altLang="ja-JP" dirty="0"/>
          </a:p>
          <a:p>
            <a:pPr marL="817200" lvl="1" indent="-457200">
              <a:buFont typeface="+mj-lt"/>
              <a:buAutoNum type="arabicPeriod"/>
            </a:pPr>
            <a:r>
              <a:rPr lang="ja-JP" altLang="en-US" dirty="0"/>
              <a:t>乗算器を改良してレイテンシが短くなった</a:t>
            </a:r>
          </a:p>
          <a:p>
            <a:pPr marL="817200" lvl="1" indent="-457200">
              <a:buFont typeface="+mj-lt"/>
              <a:buAutoNum type="arabicPeriod"/>
            </a:pPr>
            <a:r>
              <a:rPr lang="ja-JP" altLang="en-US" dirty="0"/>
              <a:t>キャッシュを倍にしてヒット率をあげたがレイテンシが</a:t>
            </a:r>
            <a:br>
              <a:rPr lang="en-US" altLang="ja-JP" dirty="0"/>
            </a:br>
            <a:r>
              <a:rPr lang="ja-JP" altLang="en-US" dirty="0"/>
              <a:t>多少伸びた</a:t>
            </a:r>
            <a:endParaRPr lang="en-US" altLang="ja-JP" dirty="0"/>
          </a:p>
        </p:txBody>
      </p:sp>
    </p:spTree>
    <p:extLst>
      <p:ext uri="{BB962C8B-B14F-4D97-AF65-F5344CB8AC3E}">
        <p14:creationId xmlns:p14="http://schemas.microsoft.com/office/powerpoint/2010/main" val="4083111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r>
              <a:rPr lang="ja-JP" altLang="en-US" dirty="0"/>
              <a:t>キャッシュのレイテンシが伸びた場合</a:t>
            </a:r>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t>
            </a:r>
            <a:r>
              <a:rPr kumimoji="1" lang="en-US" altLang="ja-JP" sz="1400" b="1" dirty="0" err="1">
                <a:latin typeface="Consolas" panose="020B0609020204030204" pitchFamily="49" charset="0"/>
              </a:rPr>
              <a:t>ld</a:t>
            </a:r>
            <a:r>
              <a:rPr kumimoji="1" lang="en-US" altLang="ja-JP" sz="1400" b="1" dirty="0">
                <a:latin typeface="Consolas" panose="020B0609020204030204" pitchFamily="49" charset="0"/>
              </a:rPr>
              <a:t>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I2: sub</a:t>
            </a:r>
            <a:br>
              <a:rPr lang="en-US" altLang="ja-JP" sz="1400" b="1" dirty="0">
                <a:latin typeface="Consolas" panose="020B0609020204030204" pitchFamily="49" charset="0"/>
              </a:rPr>
            </a:br>
            <a:r>
              <a:rPr lang="en-US" altLang="ja-JP" sz="1400" b="1" dirty="0">
                <a:latin typeface="Consolas" panose="020B0609020204030204" pitchFamily="49" charset="0"/>
              </a:rPr>
              <a:t>x1</a:t>
            </a:r>
            <a:r>
              <a:rPr lang="ja-JP" altLang="en-US" sz="1400" b="1" dirty="0">
                <a:latin typeface="Consolas" panose="020B0609020204030204" pitchFamily="49" charset="0"/>
              </a:rPr>
              <a:t>←</a:t>
            </a:r>
            <a:r>
              <a:rPr lang="en-US" altLang="ja-JP" sz="1400" b="1" dirty="0">
                <a:solidFill>
                  <a:schemeClr val="tx2"/>
                </a:solidFill>
                <a:latin typeface="Consolas" panose="020B0609020204030204" pitchFamily="49" charset="0"/>
              </a:rPr>
              <a:t>x1</a:t>
            </a:r>
            <a:r>
              <a:rPr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0" name="角丸四角形吹き出し 39"/>
          <p:cNvSpPr/>
          <p:nvPr/>
        </p:nvSpPr>
        <p:spPr bwMode="auto">
          <a:xfrm>
            <a:off x="4932003" y="3339000"/>
            <a:ext cx="2970033"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仕様変更で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３サイクル後になりました</a:t>
            </a:r>
          </a:p>
        </p:txBody>
      </p:sp>
      <p:sp>
        <p:nvSpPr>
          <p:cNvPr id="43" name="角丸四角形吹き出し 42"/>
          <p:cNvSpPr/>
          <p:nvPr/>
        </p:nvSpPr>
        <p:spPr bwMode="auto">
          <a:xfrm>
            <a:off x="1961972" y="3338999"/>
            <a:ext cx="2520028"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いやこれ毎回とまるで</a:t>
            </a:r>
            <a:endParaRPr kumimoji="1" lang="en-US" altLang="ja-JP" dirty="0">
              <a:solidFill>
                <a:schemeClr val="tx1">
                  <a:lumMod val="65000"/>
                  <a:lumOff val="35000"/>
                </a:schemeClr>
              </a:solidFill>
              <a:latin typeface="Arial Narrow" panose="020B0606020202030204" pitchFamily="34" charset="0"/>
            </a:endParaRPr>
          </a:p>
        </p:txBody>
      </p:sp>
      <p:sp>
        <p:nvSpPr>
          <p:cNvPr id="44" name="角丸四角形 43"/>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5" name="角丸四角形 44"/>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lang="ja-JP" altLang="en-US" sz="1400" b="1" dirty="0">
              <a:latin typeface="Consolas" panose="020B0609020204030204" pitchFamily="49" charset="0"/>
            </a:endParaRPr>
          </a:p>
        </p:txBody>
      </p:sp>
      <p:cxnSp>
        <p:nvCxnSpPr>
          <p:cNvPr id="46" name="直線矢印コネクタ 45"/>
          <p:cNvCxnSpPr/>
          <p:nvPr/>
        </p:nvCxnSpPr>
        <p:spPr bwMode="auto">
          <a:xfrm flipH="1">
            <a:off x="2411976" y="4959017"/>
            <a:ext cx="2340027" cy="0"/>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47" name="テキスト プレースホルダー 46"/>
          <p:cNvSpPr>
            <a:spLocks noGrp="1"/>
          </p:cNvSpPr>
          <p:nvPr>
            <p:ph type="body" sz="quarter" idx="10"/>
          </p:nvPr>
        </p:nvSpPr>
        <p:spPr>
          <a:xfrm>
            <a:off x="431954" y="1088974"/>
            <a:ext cx="8280092" cy="1890021"/>
          </a:xfrm>
        </p:spPr>
        <p:txBody>
          <a:bodyPr/>
          <a:lstStyle/>
          <a:p>
            <a:r>
              <a:rPr kumimoji="1" lang="en-US" altLang="ja-JP" dirty="0" err="1"/>
              <a:t>ld</a:t>
            </a:r>
            <a:r>
              <a:rPr kumimoji="1" lang="en-US" altLang="ja-JP" dirty="0"/>
              <a:t> </a:t>
            </a:r>
            <a:r>
              <a:rPr kumimoji="1" lang="ja-JP" altLang="en-US" dirty="0"/>
              <a:t>のレイテンシが </a:t>
            </a:r>
            <a:r>
              <a:rPr kumimoji="1" lang="en-US" altLang="ja-JP" dirty="0"/>
              <a:t>2 </a:t>
            </a:r>
            <a:r>
              <a:rPr kumimoji="1" lang="ja-JP" altLang="en-US" dirty="0"/>
              <a:t>から </a:t>
            </a:r>
            <a:r>
              <a:rPr kumimoji="1" lang="en-US" altLang="ja-JP" dirty="0"/>
              <a:t>3 </a:t>
            </a:r>
            <a:r>
              <a:rPr kumimoji="1" lang="ja-JP" altLang="en-US" dirty="0"/>
              <a:t>に変更となった場合</a:t>
            </a:r>
            <a:endParaRPr kumimoji="1" lang="en-US" altLang="ja-JP" dirty="0"/>
          </a:p>
          <a:p>
            <a:pPr lvl="1"/>
            <a:r>
              <a:rPr kumimoji="1" lang="ja-JP" altLang="en-US" dirty="0"/>
              <a:t>２サイクルにジャストで合わせて </a:t>
            </a:r>
            <a:r>
              <a:rPr kumimoji="1" lang="en-US" altLang="ja-JP" dirty="0">
                <a:latin typeface="Consolas" panose="020B0609020204030204" pitchFamily="49" charset="0"/>
              </a:rPr>
              <a:t>I2 </a:t>
            </a:r>
            <a:r>
              <a:rPr kumimoji="1" lang="ja-JP" altLang="en-US" dirty="0">
                <a:latin typeface="Consolas" panose="020B0609020204030204" pitchFamily="49" charset="0"/>
              </a:rPr>
              <a:t>をスケジュールしておくと，</a:t>
            </a:r>
            <a:br>
              <a:rPr kumimoji="1" lang="en-US" altLang="ja-JP" dirty="0">
                <a:latin typeface="Consolas" panose="020B0609020204030204" pitchFamily="49" charset="0"/>
              </a:rPr>
            </a:br>
            <a:r>
              <a:rPr kumimoji="1" lang="ja-JP" altLang="en-US" dirty="0">
                <a:latin typeface="Consolas" panose="020B0609020204030204" pitchFamily="49" charset="0"/>
              </a:rPr>
              <a:t>毎回バブルが発生することに</a:t>
            </a:r>
          </a:p>
        </p:txBody>
      </p:sp>
      <p:cxnSp>
        <p:nvCxnSpPr>
          <p:cNvPr id="48" name="直線矢印コネクタ 47"/>
          <p:cNvCxnSpPr/>
          <p:nvPr/>
        </p:nvCxnSpPr>
        <p:spPr bwMode="auto">
          <a:xfrm flipH="1">
            <a:off x="881959" y="6129030"/>
            <a:ext cx="396004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9" name="角丸四角形吹き出し 48"/>
          <p:cNvSpPr/>
          <p:nvPr/>
        </p:nvSpPr>
        <p:spPr bwMode="auto">
          <a:xfrm>
            <a:off x="2951982" y="621903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３サイクル分</a:t>
            </a:r>
          </a:p>
        </p:txBody>
      </p:sp>
      <p:sp>
        <p:nvSpPr>
          <p:cNvPr id="50" name="角丸四角形吹き出し 49"/>
          <p:cNvSpPr/>
          <p:nvPr/>
        </p:nvSpPr>
        <p:spPr bwMode="auto">
          <a:xfrm>
            <a:off x="3581989"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400" dirty="0">
              <a:solidFill>
                <a:schemeClr val="accent3">
                  <a:lumMod val="50000"/>
                </a:schemeClr>
              </a:solidFill>
              <a:latin typeface="Arial Narrow" panose="020B0606020202030204" pitchFamily="34" charset="0"/>
            </a:endParaRPr>
          </a:p>
        </p:txBody>
      </p:sp>
      <p:sp>
        <p:nvSpPr>
          <p:cNvPr id="52" name="角丸四角形 51"/>
          <p:cNvSpPr/>
          <p:nvPr/>
        </p:nvSpPr>
        <p:spPr bwMode="auto">
          <a:xfrm>
            <a:off x="431954"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ja-JP" altLang="en-US" sz="1100" b="1" dirty="0">
                <a:latin typeface="Consolas" panose="020B0609020204030204" pitchFamily="49" charset="0"/>
              </a:rPr>
              <a:t>ここにあれば</a:t>
            </a:r>
            <a:endParaRPr kumimoji="1" lang="en-US" altLang="ja-JP" sz="1100" b="1" dirty="0">
              <a:latin typeface="Consolas" panose="020B0609020204030204" pitchFamily="49" charset="0"/>
            </a:endParaRPr>
          </a:p>
          <a:p>
            <a:r>
              <a:rPr kumimoji="1" lang="ja-JP" altLang="en-US" sz="1100" b="1" dirty="0">
                <a:latin typeface="Consolas" panose="020B0609020204030204" pitchFamily="49" charset="0"/>
              </a:rPr>
              <a:t>よかった</a:t>
            </a:r>
          </a:p>
        </p:txBody>
      </p:sp>
      <p:sp>
        <p:nvSpPr>
          <p:cNvPr id="53" name="角丸四角形 52"/>
          <p:cNvSpPr/>
          <p:nvPr/>
        </p:nvSpPr>
        <p:spPr bwMode="auto">
          <a:xfrm>
            <a:off x="431954"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ja-JP" altLang="en-US" sz="1100" b="1" dirty="0">
                <a:latin typeface="Consolas" panose="020B0609020204030204" pitchFamily="49" charset="0"/>
              </a:rPr>
              <a:t>ざんねん</a:t>
            </a:r>
          </a:p>
        </p:txBody>
      </p:sp>
      <p:sp>
        <p:nvSpPr>
          <p:cNvPr id="55" name="角丸四角形吹き出し 54"/>
          <p:cNvSpPr/>
          <p:nvPr/>
        </p:nvSpPr>
        <p:spPr bwMode="auto">
          <a:xfrm>
            <a:off x="6462021"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accent4"/>
                </a:solidFill>
                <a:latin typeface="Arial Narrow" panose="020B0606020202030204" pitchFamily="34" charset="0"/>
              </a:rPr>
              <a:t>ﾔｯﾃｼﾏｲﾏｼﾀﾅｧ</a:t>
            </a:r>
          </a:p>
        </p:txBody>
      </p:sp>
    </p:spTree>
    <p:extLst>
      <p:ext uri="{BB962C8B-B14F-4D97-AF65-F5344CB8AC3E}">
        <p14:creationId xmlns:p14="http://schemas.microsoft.com/office/powerpoint/2010/main" val="3235531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1F10D-188F-42F9-85A2-273D8CC92560}"/>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82860CDF-1252-405C-89DC-51510C9A623D}"/>
              </a:ext>
            </a:extLst>
          </p:cNvPr>
          <p:cNvSpPr>
            <a:spLocks noGrp="1"/>
          </p:cNvSpPr>
          <p:nvPr>
            <p:ph type="body" sz="quarter" idx="10"/>
          </p:nvPr>
        </p:nvSpPr>
        <p:spPr/>
        <p:txBody>
          <a:bodyPr/>
          <a:lstStyle/>
          <a:p>
            <a:r>
              <a:rPr lang="en-US" altLang="ja-JP" dirty="0"/>
              <a:t>SRAM</a:t>
            </a:r>
            <a:r>
              <a:rPr lang="ja-JP" altLang="en-US" dirty="0"/>
              <a:t>の書き込みのところなのですが、</a:t>
            </a:r>
            <a:r>
              <a:rPr lang="en-US" altLang="ja-JP" dirty="0"/>
              <a:t>NOT</a:t>
            </a:r>
            <a:r>
              <a:rPr lang="ja-JP" altLang="en-US" dirty="0"/>
              <a:t>ゲートを２つ繋いであり</a:t>
            </a:r>
            <a:r>
              <a:rPr lang="en-US" altLang="ja-JP" dirty="0" err="1"/>
              <a:t>bitline</a:t>
            </a:r>
            <a:r>
              <a:rPr lang="ja-JP" altLang="en-US" dirty="0"/>
              <a:t>も</a:t>
            </a:r>
            <a:r>
              <a:rPr lang="en-US" altLang="ja-JP" dirty="0"/>
              <a:t>2</a:t>
            </a:r>
            <a:r>
              <a:rPr lang="ja-JP" altLang="en-US" dirty="0"/>
              <a:t>本ありましたが片側</a:t>
            </a:r>
            <a:r>
              <a:rPr lang="en-US" altLang="ja-JP" dirty="0"/>
              <a:t>1</a:t>
            </a:r>
            <a:r>
              <a:rPr lang="ja-JP" altLang="en-US" dirty="0"/>
              <a:t>本でいいのでは？と思いました。それとも</a:t>
            </a:r>
            <a:r>
              <a:rPr lang="en-US" altLang="ja-JP" dirty="0"/>
              <a:t>NOT</a:t>
            </a:r>
            <a:r>
              <a:rPr lang="ja-JP" altLang="en-US" dirty="0"/>
              <a:t>ゲートのループで保持している内容を入れ替えるのに</a:t>
            </a:r>
            <a:r>
              <a:rPr lang="en-US" altLang="ja-JP" dirty="0" err="1"/>
              <a:t>bitline</a:t>
            </a:r>
            <a:r>
              <a:rPr lang="ja-JP" altLang="en-US" dirty="0"/>
              <a:t>が</a:t>
            </a:r>
            <a:r>
              <a:rPr lang="en-US" altLang="ja-JP" dirty="0"/>
              <a:t>2</a:t>
            </a:r>
            <a:r>
              <a:rPr lang="ja-JP" altLang="en-US" dirty="0"/>
              <a:t>本必要なのでしょうか。</a:t>
            </a:r>
          </a:p>
        </p:txBody>
      </p:sp>
    </p:spTree>
    <p:extLst>
      <p:ext uri="{BB962C8B-B14F-4D97-AF65-F5344CB8AC3E}">
        <p14:creationId xmlns:p14="http://schemas.microsoft.com/office/powerpoint/2010/main" val="1544008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kumimoji="1" lang="ja-JP" altLang="en-US" dirty="0"/>
              <a:t>そもそも実行時にレイテンシが動的に変化する場合は対応困難</a:t>
            </a:r>
            <a:endParaRPr kumimoji="1" lang="en-US" altLang="ja-JP" dirty="0"/>
          </a:p>
          <a:p>
            <a:pPr lvl="1"/>
            <a:r>
              <a:rPr kumimoji="1" lang="ja-JP" altLang="en-US" dirty="0"/>
              <a:t>キャッシュのヒットとミスが場合によってかわるようなロード</a:t>
            </a:r>
            <a:endParaRPr kumimoji="1" lang="en-US" altLang="ja-JP" dirty="0"/>
          </a:p>
          <a:p>
            <a:r>
              <a:rPr kumimoji="1" lang="ja-JP" altLang="en-US" dirty="0"/>
              <a:t>コンパイラではあらかじめヒットかミスを仮定してスケジュール</a:t>
            </a:r>
            <a:endParaRPr kumimoji="1" lang="en-US" altLang="ja-JP" dirty="0"/>
          </a:p>
          <a:p>
            <a:pPr lvl="1"/>
            <a:r>
              <a:rPr kumimoji="1" lang="ja-JP" altLang="en-US" dirty="0"/>
              <a:t>プロファイラで事前に特性をとって，それに基づくことで</a:t>
            </a:r>
            <a:br>
              <a:rPr kumimoji="1" lang="en-US" altLang="ja-JP" dirty="0"/>
            </a:br>
            <a:r>
              <a:rPr kumimoji="1" lang="ja-JP" altLang="en-US" dirty="0"/>
              <a:t>ある程度緩和はできる</a:t>
            </a:r>
          </a:p>
        </p:txBody>
      </p:sp>
      <p:sp>
        <p:nvSpPr>
          <p:cNvPr id="4" name="タイトル 1"/>
          <p:cNvSpPr>
            <a:spLocks noGrp="1"/>
          </p:cNvSpPr>
          <p:nvPr>
            <p:ph type="title"/>
          </p:nvPr>
        </p:nvSpPr>
        <p:spPr/>
        <p:txBody>
          <a:bodyPr/>
          <a:lstStyle/>
          <a:p>
            <a:r>
              <a:rPr lang="ja-JP" altLang="en-US" dirty="0"/>
              <a:t>実行タイミングを仮定してスケジュールされている</a:t>
            </a:r>
            <a:br>
              <a:rPr lang="en-US" altLang="ja-JP" dirty="0"/>
            </a:br>
            <a:r>
              <a:rPr lang="ja-JP" altLang="en-US" dirty="0"/>
              <a:t>ことの他の問題</a:t>
            </a:r>
            <a:endParaRPr kumimoji="1" lang="ja-JP" altLang="en-US" dirty="0"/>
          </a:p>
        </p:txBody>
      </p:sp>
    </p:spTree>
    <p:extLst>
      <p:ext uri="{BB962C8B-B14F-4D97-AF65-F5344CB8AC3E}">
        <p14:creationId xmlns:p14="http://schemas.microsoft.com/office/powerpoint/2010/main" val="3014043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の例：</a:t>
            </a:r>
            <a:r>
              <a:rPr kumimoji="1" lang="en-US" altLang="ja-JP" dirty="0"/>
              <a:t>Intel Itanium</a:t>
            </a:r>
            <a:endParaRPr kumimoji="1" lang="ja-JP" altLang="en-US" dirty="0"/>
          </a:p>
        </p:txBody>
      </p:sp>
      <p:sp>
        <p:nvSpPr>
          <p:cNvPr id="3" name="テキスト プレースホルダー 2"/>
          <p:cNvSpPr>
            <a:spLocks noGrp="1"/>
          </p:cNvSpPr>
          <p:nvPr>
            <p:ph type="body" sz="quarter" idx="10"/>
          </p:nvPr>
        </p:nvSpPr>
        <p:spPr>
          <a:xfrm>
            <a:off x="251952" y="1088974"/>
            <a:ext cx="8640096" cy="5219751"/>
          </a:xfrm>
        </p:spPr>
        <p:txBody>
          <a:bodyPr/>
          <a:lstStyle/>
          <a:p>
            <a:r>
              <a:rPr lang="ja-JP" altLang="en-US" dirty="0"/>
              <a:t>インテルと </a:t>
            </a:r>
            <a:r>
              <a:rPr lang="en-US" altLang="ja-JP" dirty="0"/>
              <a:t>HP </a:t>
            </a:r>
            <a:r>
              <a:rPr lang="ja-JP" altLang="en-US" dirty="0"/>
              <a:t>で作った </a:t>
            </a:r>
            <a:r>
              <a:rPr lang="en-US" altLang="ja-JP" dirty="0"/>
              <a:t>VLIW </a:t>
            </a:r>
            <a:r>
              <a:rPr lang="ja-JP" altLang="en-US" dirty="0"/>
              <a:t>プロセッサ</a:t>
            </a:r>
            <a:endParaRPr lang="en-US" altLang="ja-JP" dirty="0"/>
          </a:p>
          <a:p>
            <a:pPr lvl="1"/>
            <a:r>
              <a:rPr lang="en-US" altLang="ja-JP" dirty="0"/>
              <a:t>2000 </a:t>
            </a:r>
            <a:r>
              <a:rPr lang="ja-JP" altLang="en-US" dirty="0"/>
              <a:t>年代前半ぐらいまでは </a:t>
            </a:r>
            <a:r>
              <a:rPr lang="en-US" altLang="ja-JP" dirty="0"/>
              <a:t>x86 </a:t>
            </a:r>
            <a:r>
              <a:rPr lang="ja-JP" altLang="en-US" dirty="0"/>
              <a:t>からこれに移行しようとしていた</a:t>
            </a:r>
            <a:endParaRPr lang="en-US" altLang="ja-JP" dirty="0"/>
          </a:p>
          <a:p>
            <a:pPr lvl="1"/>
            <a:r>
              <a:rPr lang="en-US" altLang="ja-JP" dirty="0"/>
              <a:t>EPIC </a:t>
            </a:r>
            <a:r>
              <a:rPr lang="ja-JP" altLang="en-US" dirty="0"/>
              <a:t>アーキテクチャと言われる命令セットを持つ</a:t>
            </a:r>
            <a:endParaRPr lang="en-US" altLang="ja-JP" dirty="0"/>
          </a:p>
          <a:p>
            <a:r>
              <a:rPr lang="ja-JP" altLang="en-US" dirty="0"/>
              <a:t>これまで述べたような </a:t>
            </a:r>
            <a:r>
              <a:rPr lang="en-US" altLang="ja-JP" dirty="0"/>
              <a:t>VLIW </a:t>
            </a:r>
            <a:r>
              <a:rPr lang="ja-JP" altLang="en-US" dirty="0"/>
              <a:t>の問題を緩和するような機構を色々投入</a:t>
            </a:r>
            <a:endParaRPr lang="en-US" altLang="ja-JP" dirty="0"/>
          </a:p>
          <a:p>
            <a:pPr lvl="1"/>
            <a:r>
              <a:rPr lang="ja-JP" altLang="en-US" dirty="0"/>
              <a:t>命令セットの互換性をとりながら同時実行幅を増やす</a:t>
            </a:r>
            <a:endParaRPr lang="en-US" altLang="ja-JP" dirty="0"/>
          </a:p>
          <a:p>
            <a:pPr lvl="1"/>
            <a:r>
              <a:rPr lang="ja-JP" altLang="en-US" dirty="0"/>
              <a:t>分岐を跨いだロードの移動をハードで支援</a:t>
            </a:r>
            <a:endParaRPr lang="en-US" altLang="ja-JP" dirty="0"/>
          </a:p>
        </p:txBody>
      </p:sp>
    </p:spTree>
    <p:extLst>
      <p:ext uri="{BB962C8B-B14F-4D97-AF65-F5344CB8AC3E}">
        <p14:creationId xmlns:p14="http://schemas.microsoft.com/office/powerpoint/2010/main" val="3192088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Intel Itanium </a:t>
            </a:r>
            <a:r>
              <a:rPr kumimoji="1" lang="ja-JP" altLang="en-US" dirty="0"/>
              <a:t>の性能</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ja-JP" altLang="en-US" dirty="0"/>
              <a:t>しかし，</a:t>
            </a:r>
            <a:r>
              <a:rPr lang="en-US" altLang="ja-JP" dirty="0"/>
              <a:t>x86 </a:t>
            </a:r>
            <a:r>
              <a:rPr lang="ja-JP" altLang="en-US" dirty="0"/>
              <a:t>よりも全然性能がでなかった</a:t>
            </a:r>
            <a:endParaRPr lang="en-US" altLang="ja-JP" dirty="0"/>
          </a:p>
          <a:p>
            <a:pPr marL="817200" lvl="1" indent="-457200">
              <a:buFont typeface="+mj-lt"/>
              <a:buAutoNum type="arabicPeriod"/>
            </a:pPr>
            <a:r>
              <a:rPr lang="ja-JP" altLang="en-US" dirty="0"/>
              <a:t>静的スケジューリングの限界</a:t>
            </a:r>
            <a:endParaRPr lang="en-US" altLang="ja-JP" dirty="0"/>
          </a:p>
          <a:p>
            <a:pPr marL="817200" lvl="1" indent="-457200">
              <a:buFont typeface="+mj-lt"/>
              <a:buAutoNum type="arabicPeriod"/>
            </a:pPr>
            <a:r>
              <a:rPr lang="ja-JP" altLang="en-US" dirty="0"/>
              <a:t>レイテンシを仮定したコード</a:t>
            </a:r>
            <a:endParaRPr lang="en-US" altLang="ja-JP" dirty="0"/>
          </a:p>
          <a:p>
            <a:pPr marL="817200" lvl="1" indent="-457200">
              <a:buFont typeface="+mj-lt"/>
              <a:buAutoNum type="arabicPeriod"/>
            </a:pPr>
            <a:r>
              <a:rPr lang="ja-JP" altLang="en-US" dirty="0"/>
              <a:t>クロックが上げられなかった</a:t>
            </a:r>
            <a:endParaRPr lang="en-US" altLang="ja-JP" dirty="0"/>
          </a:p>
          <a:p>
            <a:pPr marL="1177200" lvl="2" indent="-457200">
              <a:buFont typeface="+mj-lt"/>
              <a:buAutoNum type="arabicPeriod"/>
            </a:pPr>
            <a:r>
              <a:rPr lang="en-US" altLang="ja-JP" dirty="0"/>
              <a:t>2. </a:t>
            </a:r>
            <a:r>
              <a:rPr lang="ja-JP" altLang="en-US" dirty="0"/>
              <a:t>に関連して，キャッシュ・アクセスのステージ数を増やして</a:t>
            </a:r>
            <a:br>
              <a:rPr lang="en-US" altLang="ja-JP" dirty="0"/>
            </a:br>
            <a:r>
              <a:rPr lang="ja-JP" altLang="en-US" dirty="0"/>
              <a:t>クロックを上げることができない</a:t>
            </a:r>
            <a:endParaRPr lang="en-US" altLang="ja-JP" dirty="0"/>
          </a:p>
          <a:p>
            <a:pPr marL="1177200" lvl="2" indent="-457200">
              <a:buFont typeface="+mj-lt"/>
              <a:buAutoNum type="arabicPeriod"/>
            </a:pPr>
            <a:r>
              <a:rPr lang="en-US" altLang="ja-JP" dirty="0"/>
              <a:t>VLIW </a:t>
            </a:r>
            <a:r>
              <a:rPr lang="ja-JP" altLang="en-US" dirty="0"/>
              <a:t>の問題緩和の機構のせいで返って複雑化</a:t>
            </a:r>
            <a:endParaRPr lang="en-US" altLang="ja-JP" dirty="0"/>
          </a:p>
        </p:txBody>
      </p:sp>
    </p:spTree>
    <p:extLst>
      <p:ext uri="{BB962C8B-B14F-4D97-AF65-F5344CB8AC3E}">
        <p14:creationId xmlns:p14="http://schemas.microsoft.com/office/powerpoint/2010/main" val="3376174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Intel Itanium </a:t>
            </a:r>
            <a:r>
              <a:rPr lang="ja-JP" altLang="en-US" dirty="0"/>
              <a:t>の末路</a:t>
            </a:r>
            <a:endParaRPr kumimoji="1" lang="ja-JP" altLang="en-US" dirty="0"/>
          </a:p>
        </p:txBody>
      </p:sp>
      <p:sp>
        <p:nvSpPr>
          <p:cNvPr id="3" name="テキスト プレースホルダー 2"/>
          <p:cNvSpPr>
            <a:spLocks noGrp="1"/>
          </p:cNvSpPr>
          <p:nvPr>
            <p:ph type="body" sz="quarter" idx="10"/>
          </p:nvPr>
        </p:nvSpPr>
        <p:spPr>
          <a:xfrm>
            <a:off x="611956" y="1358977"/>
            <a:ext cx="8280092" cy="5219751"/>
          </a:xfrm>
        </p:spPr>
        <p:txBody>
          <a:bodyPr/>
          <a:lstStyle/>
          <a:p>
            <a:pPr marL="457200" indent="-457200">
              <a:buFont typeface="+mj-lt"/>
              <a:buAutoNum type="arabicPeriod"/>
            </a:pPr>
            <a:r>
              <a:rPr kumimoji="1" lang="ja-JP" altLang="en-US" dirty="0"/>
              <a:t>当時 </a:t>
            </a:r>
            <a:r>
              <a:rPr kumimoji="1" lang="en-US" altLang="ja-JP" dirty="0"/>
              <a:t>32</a:t>
            </a:r>
            <a:r>
              <a:rPr lang="ja-JP" altLang="en-US" dirty="0"/>
              <a:t> ビットから </a:t>
            </a:r>
            <a:r>
              <a:rPr lang="en-US" altLang="ja-JP" dirty="0"/>
              <a:t>64 </a:t>
            </a:r>
            <a:r>
              <a:rPr lang="ja-JP" altLang="en-US" dirty="0"/>
              <a:t>ビットへの移行の要求が高まっていた</a:t>
            </a:r>
            <a:endParaRPr kumimoji="1" lang="en-US" altLang="ja-JP" dirty="0"/>
          </a:p>
          <a:p>
            <a:pPr lvl="1"/>
            <a:r>
              <a:rPr kumimoji="1" lang="ja-JP" altLang="en-US" dirty="0"/>
              <a:t>主にメモリ使用量を増やすため</a:t>
            </a:r>
            <a:endParaRPr kumimoji="1" lang="en-US" altLang="ja-JP" dirty="0"/>
          </a:p>
          <a:p>
            <a:pPr lvl="2"/>
            <a:r>
              <a:rPr kumimoji="1" lang="en-US" altLang="ja-JP" dirty="0"/>
              <a:t>32 </a:t>
            </a:r>
            <a:r>
              <a:rPr kumimoji="1" lang="ja-JP" altLang="en-US" dirty="0"/>
              <a:t>ビットのアドレスで表せるのは </a:t>
            </a:r>
            <a:r>
              <a:rPr kumimoji="1" lang="en-US" altLang="ja-JP" dirty="0"/>
              <a:t>4GB </a:t>
            </a:r>
            <a:r>
              <a:rPr kumimoji="1" lang="ja-JP" altLang="en-US" dirty="0"/>
              <a:t>まで</a:t>
            </a:r>
            <a:endParaRPr kumimoji="1" lang="en-US" altLang="ja-JP" dirty="0"/>
          </a:p>
          <a:p>
            <a:pPr lvl="1"/>
            <a:r>
              <a:rPr kumimoji="1" lang="en-US" altLang="ja-JP" dirty="0"/>
              <a:t>Itanium </a:t>
            </a:r>
            <a:r>
              <a:rPr kumimoji="1" lang="ja-JP" altLang="en-US" dirty="0"/>
              <a:t>はこのための </a:t>
            </a:r>
            <a:r>
              <a:rPr kumimoji="1" lang="en-US" altLang="ja-JP" dirty="0"/>
              <a:t>64 </a:t>
            </a:r>
            <a:r>
              <a:rPr kumimoji="1" lang="ja-JP" altLang="en-US" dirty="0"/>
              <a:t>ビット </a:t>
            </a:r>
            <a:r>
              <a:rPr kumimoji="1" lang="en-US" altLang="ja-JP" dirty="0"/>
              <a:t>CPU </a:t>
            </a:r>
            <a:r>
              <a:rPr kumimoji="1" lang="ja-JP" altLang="en-US" dirty="0"/>
              <a:t>でもあった</a:t>
            </a:r>
            <a:endParaRPr kumimoji="1" lang="en-US" altLang="ja-JP" dirty="0"/>
          </a:p>
          <a:p>
            <a:pPr marL="457200" indent="-457200">
              <a:buFont typeface="+mj-lt"/>
              <a:buAutoNum type="arabicPeriod"/>
            </a:pPr>
            <a:r>
              <a:rPr kumimoji="1" lang="ja-JP" altLang="en-US" dirty="0"/>
              <a:t>インテルは互換 </a:t>
            </a:r>
            <a:r>
              <a:rPr kumimoji="1" lang="en-US" altLang="ja-JP" dirty="0"/>
              <a:t>CPU </a:t>
            </a:r>
            <a:r>
              <a:rPr kumimoji="1" lang="ja-JP" altLang="en-US" dirty="0"/>
              <a:t>の製造開発を許したくなかった</a:t>
            </a:r>
            <a:endParaRPr kumimoji="1" lang="en-US" altLang="ja-JP" dirty="0"/>
          </a:p>
          <a:p>
            <a:pPr lvl="1"/>
            <a:r>
              <a:rPr lang="ja-JP" altLang="en-US" dirty="0"/>
              <a:t>しかし既に与えたライセンスは取り消せない</a:t>
            </a:r>
            <a:endParaRPr kumimoji="1" lang="en-US" altLang="ja-JP" dirty="0"/>
          </a:p>
          <a:p>
            <a:pPr lvl="1"/>
            <a:r>
              <a:rPr kumimoji="1" lang="en-US" altLang="ja-JP" dirty="0"/>
              <a:t>64 </a:t>
            </a:r>
            <a:r>
              <a:rPr kumimoji="1" lang="ja-JP" altLang="en-US" dirty="0"/>
              <a:t>ビット世代で内容を刷新して今度は独占を目指した</a:t>
            </a:r>
            <a:endParaRPr kumimoji="1" lang="en-US" altLang="ja-JP" dirty="0"/>
          </a:p>
          <a:p>
            <a:pPr marL="457200" indent="-457200">
              <a:buFont typeface="+mj-lt"/>
              <a:buAutoNum type="arabicPeriod"/>
            </a:pPr>
            <a:r>
              <a:rPr kumimoji="1" lang="en-US" altLang="ja-JP" dirty="0"/>
              <a:t>AMD </a:t>
            </a:r>
            <a:r>
              <a:rPr kumimoji="1" lang="ja-JP" altLang="en-US" dirty="0"/>
              <a:t>が独自に </a:t>
            </a:r>
            <a:r>
              <a:rPr kumimoji="1" lang="en-US" altLang="ja-JP" dirty="0"/>
              <a:t>x86-64 </a:t>
            </a:r>
            <a:r>
              <a:rPr kumimoji="1" lang="ja-JP" altLang="en-US" dirty="0"/>
              <a:t>を策定</a:t>
            </a:r>
            <a:endParaRPr kumimoji="1" lang="en-US" altLang="ja-JP" dirty="0"/>
          </a:p>
          <a:p>
            <a:pPr lvl="1"/>
            <a:r>
              <a:rPr lang="en-US" altLang="ja-JP" dirty="0"/>
              <a:t>Itanium </a:t>
            </a:r>
            <a:r>
              <a:rPr lang="ja-JP" altLang="en-US" dirty="0"/>
              <a:t>がさっぱり性能でないので，</a:t>
            </a:r>
            <a:r>
              <a:rPr lang="en-US" altLang="ja-JP" dirty="0"/>
              <a:t>MS </a:t>
            </a:r>
            <a:r>
              <a:rPr lang="ja-JP" altLang="en-US" dirty="0"/>
              <a:t>が見切りをつけて</a:t>
            </a:r>
            <a:br>
              <a:rPr lang="en-US" altLang="ja-JP" dirty="0"/>
            </a:br>
            <a:r>
              <a:rPr lang="en-US" altLang="ja-JP" dirty="0"/>
              <a:t>Windows </a:t>
            </a:r>
            <a:r>
              <a:rPr lang="ja-JP" altLang="en-US" dirty="0"/>
              <a:t>の </a:t>
            </a:r>
            <a:r>
              <a:rPr lang="en-US" altLang="ja-JP" dirty="0"/>
              <a:t>x86-64 </a:t>
            </a:r>
            <a:r>
              <a:rPr lang="ja-JP" altLang="en-US" dirty="0"/>
              <a:t>対応を開始</a:t>
            </a:r>
            <a:endParaRPr lang="en-US" altLang="ja-JP" dirty="0"/>
          </a:p>
          <a:p>
            <a:pPr marL="457200" indent="-457200">
              <a:buFont typeface="+mj-lt"/>
              <a:buAutoNum type="arabicPeriod"/>
            </a:pPr>
            <a:r>
              <a:rPr kumimoji="1" lang="ja-JP" altLang="en-US" dirty="0"/>
              <a:t>後追いでインテルも </a:t>
            </a:r>
            <a:r>
              <a:rPr kumimoji="1" lang="en-US" altLang="ja-JP" dirty="0"/>
              <a:t>x86-64 </a:t>
            </a:r>
            <a:r>
              <a:rPr kumimoji="1" lang="ja-JP" altLang="en-US" dirty="0"/>
              <a:t>の </a:t>
            </a:r>
            <a:r>
              <a:rPr kumimoji="1" lang="en-US" altLang="ja-JP" dirty="0"/>
              <a:t>CPU </a:t>
            </a:r>
            <a:r>
              <a:rPr kumimoji="1" lang="ja-JP" altLang="en-US" dirty="0"/>
              <a:t>を開発</a:t>
            </a:r>
            <a:endParaRPr kumimoji="1" lang="en-US" altLang="ja-JP" dirty="0"/>
          </a:p>
          <a:p>
            <a:pPr lvl="1"/>
            <a:r>
              <a:rPr lang="en-US" altLang="ja-JP" dirty="0"/>
              <a:t>I</a:t>
            </a:r>
            <a:r>
              <a:rPr kumimoji="1" lang="en-US" altLang="ja-JP" dirty="0"/>
              <a:t>tanium </a:t>
            </a:r>
            <a:r>
              <a:rPr kumimoji="1" lang="ja-JP" altLang="en-US" dirty="0"/>
              <a:t>は一応製造されているが， </a:t>
            </a:r>
            <a:r>
              <a:rPr kumimoji="1" lang="en-US" altLang="ja-JP" dirty="0"/>
              <a:t>2021 </a:t>
            </a:r>
            <a:r>
              <a:rPr kumimoji="1" lang="ja-JP" altLang="en-US" dirty="0"/>
              <a:t>年に最終出荷で終了</a:t>
            </a:r>
          </a:p>
        </p:txBody>
      </p:sp>
    </p:spTree>
    <p:extLst>
      <p:ext uri="{BB962C8B-B14F-4D97-AF65-F5344CB8AC3E}">
        <p14:creationId xmlns:p14="http://schemas.microsoft.com/office/powerpoint/2010/main" val="57813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は全くダメなのか？</a:t>
            </a:r>
          </a:p>
        </p:txBody>
      </p:sp>
      <p:sp>
        <p:nvSpPr>
          <p:cNvPr id="3" name="テキスト プレースホルダー 2"/>
          <p:cNvSpPr>
            <a:spLocks noGrp="1"/>
          </p:cNvSpPr>
          <p:nvPr>
            <p:ph type="body" sz="quarter" idx="10"/>
          </p:nvPr>
        </p:nvSpPr>
        <p:spPr/>
        <p:txBody>
          <a:bodyPr/>
          <a:lstStyle/>
          <a:p>
            <a:r>
              <a:rPr kumimoji="1" lang="ja-JP" altLang="en-US" dirty="0"/>
              <a:t>以下のような場面であれば有用</a:t>
            </a:r>
            <a:endParaRPr kumimoji="1" lang="en-US" altLang="ja-JP" dirty="0"/>
          </a:p>
          <a:p>
            <a:pPr lvl="1"/>
            <a:r>
              <a:rPr kumimoji="1" lang="ja-JP" altLang="en-US" dirty="0"/>
              <a:t>絶対性能よりも，ハードが小さいこと（電力）の要求が高い</a:t>
            </a:r>
            <a:endParaRPr kumimoji="1" lang="en-US" altLang="ja-JP" dirty="0"/>
          </a:p>
          <a:p>
            <a:pPr lvl="1"/>
            <a:r>
              <a:rPr kumimoji="1" lang="ja-JP" altLang="en-US" dirty="0"/>
              <a:t>動作させるソフトウェアが限られている</a:t>
            </a:r>
            <a:endParaRPr kumimoji="1" lang="en-US" altLang="ja-JP" dirty="0"/>
          </a:p>
          <a:p>
            <a:pPr lvl="2"/>
            <a:r>
              <a:rPr kumimoji="1" lang="ja-JP" altLang="en-US" dirty="0"/>
              <a:t>互換性が問題になりにくい</a:t>
            </a:r>
            <a:endParaRPr kumimoji="1" lang="en-US" altLang="ja-JP" dirty="0"/>
          </a:p>
          <a:p>
            <a:r>
              <a:rPr kumimoji="1" lang="ja-JP" altLang="en-US" dirty="0"/>
              <a:t>典型的には，組み込み </a:t>
            </a:r>
            <a:r>
              <a:rPr kumimoji="1" lang="en-US" altLang="ja-JP" dirty="0"/>
              <a:t>CPU </a:t>
            </a:r>
            <a:r>
              <a:rPr kumimoji="1" lang="ja-JP" altLang="en-US" dirty="0"/>
              <a:t>が該当</a:t>
            </a:r>
            <a:endParaRPr kumimoji="1" lang="en-US" altLang="ja-JP" dirty="0"/>
          </a:p>
          <a:p>
            <a:pPr lvl="1"/>
            <a:r>
              <a:rPr kumimoji="1" lang="ja-JP" altLang="en-US" dirty="0"/>
              <a:t>簡単なハードで</a:t>
            </a:r>
            <a:r>
              <a:rPr kumimoji="1" lang="ja-JP" altLang="en-US" dirty="0" err="1"/>
              <a:t>そこそこ</a:t>
            </a:r>
            <a:r>
              <a:rPr kumimoji="1" lang="ja-JP" altLang="en-US" dirty="0"/>
              <a:t>の性能がだしたい時に有用</a:t>
            </a:r>
            <a:endParaRPr kumimoji="1" lang="en-US" altLang="ja-JP" dirty="0"/>
          </a:p>
          <a:p>
            <a:r>
              <a:rPr kumimoji="1" lang="en-US" altLang="ja-JP" dirty="0"/>
              <a:t>CPU </a:t>
            </a:r>
            <a:r>
              <a:rPr kumimoji="1" lang="ja-JP" altLang="en-US" dirty="0"/>
              <a:t>を作る学生実験で性能出したい場合なんかでも有望</a:t>
            </a:r>
            <a:endParaRPr kumimoji="1" lang="en-US" altLang="ja-JP" dirty="0"/>
          </a:p>
          <a:p>
            <a:pPr lvl="1"/>
            <a:r>
              <a:rPr kumimoji="1" lang="ja-JP" altLang="en-US" dirty="0"/>
              <a:t>実装が簡単 </a:t>
            </a:r>
            <a:r>
              <a:rPr kumimoji="1" lang="en-US" altLang="ja-JP" dirty="0"/>
              <a:t>&amp; </a:t>
            </a:r>
            <a:r>
              <a:rPr lang="ja-JP" altLang="en-US" dirty="0"/>
              <a:t>少数の課題となるプログラムさえ速ければよい</a:t>
            </a:r>
            <a:endParaRPr kumimoji="1" lang="en-US" altLang="ja-JP" dirty="0"/>
          </a:p>
          <a:p>
            <a:pPr lvl="1"/>
            <a:r>
              <a:rPr kumimoji="1" lang="ja-JP" altLang="en-US" dirty="0"/>
              <a:t>人力静的スケジュールで最適化する</a:t>
            </a:r>
            <a:endParaRPr kumimoji="1" lang="en-US" altLang="ja-JP" dirty="0"/>
          </a:p>
          <a:p>
            <a:pPr lvl="2"/>
            <a:r>
              <a:rPr lang="ja-JP" altLang="en-US" dirty="0"/>
              <a:t>いろんな仮定をぶちやぶれる</a:t>
            </a:r>
            <a:endParaRPr kumimoji="1" lang="ja-JP" altLang="en-US" dirty="0"/>
          </a:p>
        </p:txBody>
      </p:sp>
    </p:spTree>
    <p:extLst>
      <p:ext uri="{BB962C8B-B14F-4D97-AF65-F5344CB8AC3E}">
        <p14:creationId xmlns:p14="http://schemas.microsoft.com/office/powerpoint/2010/main" val="2318340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静的命令スケジューリングと </a:t>
            </a:r>
            <a:r>
              <a:rPr lang="en-US" altLang="ja-JP" dirty="0"/>
              <a:t>VLIW</a:t>
            </a:r>
          </a:p>
          <a:p>
            <a:pPr marL="457200" indent="-457200">
              <a:buFont typeface="+mj-lt"/>
              <a:buAutoNum type="arabicPeriod"/>
            </a:pPr>
            <a:r>
              <a:rPr lang="ja-JP" altLang="en-US" b="1" dirty="0"/>
              <a:t>動的命令スケジューリング（のさわり）</a:t>
            </a:r>
            <a:endParaRPr lang="en-US" altLang="ja-JP" b="1" dirty="0"/>
          </a:p>
        </p:txBody>
      </p:sp>
    </p:spTree>
    <p:extLst>
      <p:ext uri="{BB962C8B-B14F-4D97-AF65-F5344CB8AC3E}">
        <p14:creationId xmlns:p14="http://schemas.microsoft.com/office/powerpoint/2010/main" val="3264811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により，うまく</a:t>
            </a:r>
            <a:r>
              <a:rPr lang="ja-JP" altLang="en-US" dirty="0"/>
              <a:t>並列実行できるように命令を並びかえる方法</a:t>
            </a:r>
            <a:endParaRPr lang="en-US" altLang="ja-JP" dirty="0"/>
          </a:p>
          <a:p>
            <a:pPr lvl="1"/>
            <a:r>
              <a:rPr lang="ja-JP" altLang="en-US" dirty="0"/>
              <a:t>静的：事前に並び替えておくので，</a:t>
            </a:r>
            <a:r>
              <a:rPr lang="en-US" altLang="ja-JP" dirty="0"/>
              <a:t>CPU </a:t>
            </a:r>
            <a:r>
              <a:rPr lang="ja-JP" altLang="en-US" dirty="0"/>
              <a:t>からみると変化しない</a:t>
            </a:r>
            <a:endParaRPr lang="en-US" altLang="ja-JP" dirty="0"/>
          </a:p>
          <a:p>
            <a:pPr lvl="1"/>
            <a:r>
              <a:rPr lang="ja-JP" altLang="en-US" dirty="0"/>
              <a:t>動的：</a:t>
            </a:r>
            <a:r>
              <a:rPr lang="en-US" altLang="ja-JP" dirty="0"/>
              <a:t>CPU </a:t>
            </a:r>
            <a:r>
              <a:rPr lang="ja-JP" altLang="en-US" dirty="0"/>
              <a:t>が実行時に並び替える</a:t>
            </a:r>
            <a:endParaRPr lang="en-US" altLang="ja-JP" dirty="0"/>
          </a:p>
          <a:p>
            <a:r>
              <a:rPr lang="ja-JP" altLang="en-US" dirty="0"/>
              <a:t>スカラ</a:t>
            </a:r>
            <a:r>
              <a:rPr lang="en-US" altLang="ja-JP" dirty="0"/>
              <a:t>/</a:t>
            </a:r>
            <a:r>
              <a:rPr lang="ja-JP" altLang="en-US" dirty="0"/>
              <a:t>スーパスカラとは直行した概念</a:t>
            </a:r>
            <a:endParaRPr lang="en-US" altLang="ja-JP" dirty="0"/>
          </a:p>
          <a:p>
            <a:pPr lvl="1"/>
            <a:r>
              <a:rPr lang="en-US" altLang="ja-JP" dirty="0"/>
              <a:t>…</a:t>
            </a:r>
            <a:r>
              <a:rPr lang="ja-JP" altLang="en-US" dirty="0"/>
              <a:t>ではあるが，普通は動的スケジューリングを行う </a:t>
            </a:r>
            <a:r>
              <a:rPr lang="en-US" altLang="ja-JP" dirty="0"/>
              <a:t>CPU </a:t>
            </a:r>
            <a:r>
              <a:rPr lang="ja-JP" altLang="en-US" dirty="0"/>
              <a:t>は</a:t>
            </a:r>
            <a:br>
              <a:rPr lang="en-US" altLang="ja-JP" dirty="0"/>
            </a:br>
            <a:r>
              <a:rPr lang="ja-JP" altLang="en-US" dirty="0"/>
              <a:t>スーパスカラ</a:t>
            </a:r>
            <a:endParaRPr lang="en-US" altLang="ja-JP" dirty="0"/>
          </a:p>
          <a:p>
            <a:pPr lvl="1"/>
            <a:r>
              <a:rPr lang="ja-JP" altLang="en-US" dirty="0"/>
              <a:t>スカラで動的スケジューリングをやってもあまり意味がないから</a:t>
            </a:r>
            <a:endParaRPr lang="en-US" altLang="ja-JP" dirty="0"/>
          </a:p>
          <a:p>
            <a:r>
              <a:rPr lang="ja-JP" altLang="en-US" dirty="0"/>
              <a:t>現在主流の </a:t>
            </a:r>
            <a:r>
              <a:rPr lang="en-US" altLang="ja-JP" dirty="0"/>
              <a:t>CPU </a:t>
            </a:r>
            <a:r>
              <a:rPr lang="ja-JP" altLang="en-US" dirty="0"/>
              <a:t>は，基本的にみなこのタイプ</a:t>
            </a:r>
          </a:p>
        </p:txBody>
      </p:sp>
    </p:spTree>
    <p:extLst>
      <p:ext uri="{BB962C8B-B14F-4D97-AF65-F5344CB8AC3E}">
        <p14:creationId xmlns:p14="http://schemas.microsoft.com/office/powerpoint/2010/main" val="625976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動的命令スケジューリングを行う </a:t>
            </a:r>
            <a:r>
              <a:rPr lang="en-US" altLang="ja-JP" dirty="0"/>
              <a:t>CPU </a:t>
            </a:r>
            <a:r>
              <a:rPr lang="ja-JP" altLang="en-US" dirty="0"/>
              <a:t>の構造</a:t>
            </a:r>
            <a:endParaRPr kumimoji="1" lang="ja-JP" altLang="en-US" sz="2000" dirty="0"/>
          </a:p>
        </p:txBody>
      </p:sp>
      <p:sp>
        <p:nvSpPr>
          <p:cNvPr id="3" name="テキスト プレースホルダー 2"/>
          <p:cNvSpPr>
            <a:spLocks noGrp="1"/>
          </p:cNvSpPr>
          <p:nvPr>
            <p:ph type="body" sz="quarter" idx="10"/>
          </p:nvPr>
        </p:nvSpPr>
        <p:spPr>
          <a:xfrm>
            <a:off x="611956" y="5589331"/>
            <a:ext cx="8280092" cy="629700"/>
          </a:xfrm>
        </p:spPr>
        <p:txBody>
          <a:bodyPr/>
          <a:lstStyle/>
          <a:p>
            <a:r>
              <a:rPr lang="ja-JP" altLang="en-US" dirty="0"/>
              <a:t>発行キューによって前後に分離された構造を持つ</a:t>
            </a:r>
            <a:endParaRPr kumimoji="1" lang="en-US" altLang="ja-JP" dirty="0"/>
          </a:p>
          <a:p>
            <a:pPr marL="817200" lvl="1" indent="-457200">
              <a:buFont typeface="+mj-lt"/>
              <a:buAutoNum type="arabicPeriod"/>
            </a:pPr>
            <a:r>
              <a:rPr kumimoji="1" lang="ja-JP" altLang="en-US" dirty="0"/>
              <a:t>フロントエンド：</a:t>
            </a:r>
            <a:r>
              <a:rPr kumimoji="1" lang="en-US" altLang="ja-JP" dirty="0"/>
              <a:t>	</a:t>
            </a:r>
            <a:r>
              <a:rPr kumimoji="1" lang="ja-JP" altLang="en-US" dirty="0"/>
              <a:t>命令を供給</a:t>
            </a:r>
            <a:endParaRPr kumimoji="1" lang="en-US" altLang="ja-JP" dirty="0"/>
          </a:p>
          <a:p>
            <a:pPr marL="817200" lvl="1" indent="-457200">
              <a:buFont typeface="+mj-lt"/>
              <a:buAutoNum type="arabicPeriod"/>
            </a:pPr>
            <a:r>
              <a:rPr kumimoji="1" lang="ja-JP" altLang="en-US" dirty="0"/>
              <a:t>発行キュー：</a:t>
            </a:r>
            <a:r>
              <a:rPr kumimoji="1" lang="en-US" altLang="ja-JP" dirty="0"/>
              <a:t>		</a:t>
            </a:r>
            <a:r>
              <a:rPr kumimoji="1" lang="ja-JP" altLang="en-US" dirty="0"/>
              <a:t>命令の待ち合わせ</a:t>
            </a:r>
            <a:endParaRPr kumimoji="1" lang="en-US" altLang="ja-JP" dirty="0"/>
          </a:p>
          <a:p>
            <a:pPr marL="817200" lvl="1" indent="-457200">
              <a:buFont typeface="+mj-lt"/>
              <a:buAutoNum type="arabicPeriod"/>
            </a:pPr>
            <a:r>
              <a:rPr kumimoji="1" lang="ja-JP" altLang="en-US" dirty="0"/>
              <a:t>バックエンド：</a:t>
            </a:r>
            <a:r>
              <a:rPr kumimoji="1" lang="en-US" altLang="ja-JP" dirty="0"/>
              <a:t>		</a:t>
            </a:r>
            <a:r>
              <a:rPr kumimoji="1" lang="ja-JP" altLang="en-US" dirty="0"/>
              <a:t>命令を実行</a:t>
            </a:r>
          </a:p>
        </p:txBody>
      </p:sp>
      <p:grpSp>
        <p:nvGrpSpPr>
          <p:cNvPr id="4" name="グループ化 3"/>
          <p:cNvGrpSpPr/>
          <p:nvPr/>
        </p:nvGrpSpPr>
        <p:grpSpPr>
          <a:xfrm>
            <a:off x="1421965" y="324899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4392142" y="324899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832302" y="324899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7272462" y="324899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383804" y="238445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4353981" y="238445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796028" y="240303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36188" y="240303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Freeform 25"/>
          <p:cNvSpPr>
            <a:spLocks/>
          </p:cNvSpPr>
          <p:nvPr/>
        </p:nvSpPr>
        <p:spPr bwMode="auto">
          <a:xfrm>
            <a:off x="4572000" y="1088974"/>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23" name="AutoShape 5"/>
          <p:cNvSpPr>
            <a:spLocks noChangeArrowheads="1"/>
          </p:cNvSpPr>
          <p:nvPr/>
        </p:nvSpPr>
        <p:spPr bwMode="auto">
          <a:xfrm rot="-5400000">
            <a:off x="6192180" y="1773050"/>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4860032" y="1809054"/>
            <a:ext cx="1008112" cy="432048"/>
            <a:chOff x="3563888" y="2708920"/>
            <a:chExt cx="1296144" cy="432048"/>
          </a:xfrm>
        </p:grpSpPr>
        <p:sp>
          <p:nvSpPr>
            <p:cNvPr id="25"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6"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27" name="Freeform 8"/>
          <p:cNvSpPr>
            <a:spLocks/>
          </p:cNvSpPr>
          <p:nvPr/>
        </p:nvSpPr>
        <p:spPr bwMode="auto">
          <a:xfrm>
            <a:off x="7308304" y="1809054"/>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4" name="正方形/長方形 33"/>
          <p:cNvSpPr/>
          <p:nvPr/>
        </p:nvSpPr>
        <p:spPr bwMode="auto">
          <a:xfrm>
            <a:off x="3131984" y="2348988"/>
            <a:ext cx="1080012" cy="2430027"/>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35" name="正方形/長方形 34"/>
          <p:cNvSpPr/>
          <p:nvPr/>
        </p:nvSpPr>
        <p:spPr bwMode="auto">
          <a:xfrm>
            <a:off x="431954"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6" name="正方形/長方形 35"/>
          <p:cNvSpPr/>
          <p:nvPr/>
        </p:nvSpPr>
        <p:spPr bwMode="auto">
          <a:xfrm>
            <a:off x="161951" y="2438989"/>
            <a:ext cx="1152128" cy="1710019"/>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cxnSp>
        <p:nvCxnSpPr>
          <p:cNvPr id="37" name="直線矢印コネクタ 36"/>
          <p:cNvCxnSpPr/>
          <p:nvPr/>
        </p:nvCxnSpPr>
        <p:spPr bwMode="auto">
          <a:xfrm flipH="1">
            <a:off x="161952" y="4329010"/>
            <a:ext cx="2790030"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791958"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4391998" y="432901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832014"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322198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1518043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大ざっぱな動作</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pPr marL="817200" lvl="1" indent="-457200">
              <a:buFont typeface="+mj-lt"/>
              <a:buAutoNum type="arabicPeriod"/>
            </a:pPr>
            <a:r>
              <a:rPr kumimoji="1" lang="ja-JP" altLang="en-US" dirty="0"/>
              <a:t>フロントエンドで命令を順にフェッチ</a:t>
            </a:r>
            <a:endParaRPr kumimoji="1" lang="en-US" altLang="ja-JP" dirty="0"/>
          </a:p>
          <a:p>
            <a:pPr marL="817200" lvl="1" indent="-457200">
              <a:buFont typeface="+mj-lt"/>
              <a:buAutoNum type="arabicPeriod"/>
            </a:pPr>
            <a:r>
              <a:rPr kumimoji="1" lang="ja-JP" altLang="en-US" dirty="0"/>
              <a:t>発行キューに投入</a:t>
            </a:r>
            <a:endParaRPr kumimoji="1" lang="en-US" altLang="ja-JP" dirty="0"/>
          </a:p>
          <a:p>
            <a:pPr marL="817200" lvl="1" indent="-457200">
              <a:buFont typeface="+mj-lt"/>
              <a:buAutoNum type="arabicPeriod"/>
            </a:pPr>
            <a:r>
              <a:rPr kumimoji="1" lang="ja-JP" altLang="en-US" dirty="0"/>
              <a:t>実行可能なものから順にバックエンドに命令を送信</a:t>
            </a:r>
            <a:endParaRPr kumimoji="1" lang="en-US" altLang="ja-JP" dirty="0"/>
          </a:p>
          <a:p>
            <a:pPr marL="817200" lvl="1" indent="-457200">
              <a:buFont typeface="+mj-lt"/>
              <a:buAutoNum type="arabicPeriod"/>
            </a:pPr>
            <a:r>
              <a:rPr kumimoji="1" lang="ja-JP" altLang="en-US" dirty="0"/>
              <a:t>レジスタを読んで演算器で実行し書き戻す</a:t>
            </a:r>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498878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言葉の定義１</a:t>
            </a:r>
          </a:p>
        </p:txBody>
      </p:sp>
      <p:sp>
        <p:nvSpPr>
          <p:cNvPr id="3" name="テキスト プレースホルダー 2"/>
          <p:cNvSpPr>
            <a:spLocks noGrp="1"/>
          </p:cNvSpPr>
          <p:nvPr>
            <p:ph type="body" sz="quarter" idx="10"/>
          </p:nvPr>
        </p:nvSpPr>
        <p:spPr>
          <a:xfrm>
            <a:off x="71950" y="4779015"/>
            <a:ext cx="8910099" cy="899703"/>
          </a:xfrm>
        </p:spPr>
        <p:txBody>
          <a:bodyPr/>
          <a:lstStyle/>
          <a:p>
            <a:pPr lvl="1"/>
            <a:r>
              <a:rPr kumimoji="1" lang="ja-JP" altLang="en-US" dirty="0"/>
              <a:t>ディスパッチ：フロントエンドから発行キューに命令をいれること</a:t>
            </a:r>
            <a:endParaRPr kumimoji="1" lang="en-US" altLang="ja-JP" dirty="0"/>
          </a:p>
          <a:p>
            <a:pPr lvl="1"/>
            <a:r>
              <a:rPr kumimoji="1" lang="ja-JP" altLang="en-US" dirty="0"/>
              <a:t>発行（</a:t>
            </a:r>
            <a:r>
              <a:rPr lang="en-US" altLang="ja-JP" dirty="0"/>
              <a:t>issue</a:t>
            </a:r>
            <a:r>
              <a:rPr kumimoji="1" lang="ja-JP" altLang="en-US" dirty="0"/>
              <a:t>）：発行キューからバックエンドに命令を送ること</a:t>
            </a:r>
            <a:endParaRPr kumimoji="1" lang="en-US" altLang="ja-JP" dirty="0"/>
          </a:p>
          <a:p>
            <a:pPr lvl="1"/>
            <a:r>
              <a:rPr kumimoji="1" lang="ja-JP" altLang="en-US" dirty="0"/>
              <a:t>完了（</a:t>
            </a:r>
            <a:r>
              <a:rPr kumimoji="1" lang="en-US" altLang="ja-JP" dirty="0"/>
              <a:t>complete</a:t>
            </a:r>
            <a:r>
              <a:rPr kumimoji="1" lang="ja-JP" altLang="en-US" dirty="0"/>
              <a:t>）：バックエンドで命令の処理が終わること</a:t>
            </a:r>
            <a:endParaRPr kumimoji="1" lang="en-US" altLang="ja-JP" dirty="0"/>
          </a:p>
          <a:p>
            <a:pPr lvl="1"/>
            <a:endParaRPr lang="en-US" altLang="ja-JP" dirty="0"/>
          </a:p>
          <a:p>
            <a:pPr lvl="1"/>
            <a:r>
              <a:rPr kumimoji="1" lang="ja-JP" altLang="en-US" dirty="0"/>
              <a:t>微妙にこのあたりの用語は文献ごとに統一されていないので注意</a:t>
            </a:r>
            <a:endParaRPr kumimoji="1" lang="en-US" altLang="ja-JP" dirty="0"/>
          </a:p>
          <a:p>
            <a:pPr lvl="2"/>
            <a:r>
              <a:rPr kumimoji="1" lang="ja-JP" altLang="en-US" dirty="0"/>
              <a:t>インテルは昔からかたくなにディスパッチと発行を逆の意味で使う</a:t>
            </a:r>
          </a:p>
        </p:txBody>
      </p:sp>
      <p:grpSp>
        <p:nvGrpSpPr>
          <p:cNvPr id="4" name="グループ化 3"/>
          <p:cNvGrpSpPr/>
          <p:nvPr/>
        </p:nvGrpSpPr>
        <p:grpSpPr>
          <a:xfrm>
            <a:off x="971960" y="2636350"/>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636350"/>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636350"/>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636350"/>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77180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77180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790391"/>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790391"/>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bwMode="auto">
          <a:xfrm>
            <a:off x="2681979" y="2276346"/>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23" name="正方形/長方形 22"/>
          <p:cNvSpPr/>
          <p:nvPr/>
        </p:nvSpPr>
        <p:spPr>
          <a:xfrm>
            <a:off x="2771980" y="1466337"/>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24" name="直線矢印コネクタ 23"/>
          <p:cNvCxnSpPr/>
          <p:nvPr/>
        </p:nvCxnSpPr>
        <p:spPr bwMode="auto">
          <a:xfrm flipH="1">
            <a:off x="971960" y="3356358"/>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5" name="角丸四角形吹き出し 24"/>
          <p:cNvSpPr/>
          <p:nvPr/>
        </p:nvSpPr>
        <p:spPr bwMode="auto">
          <a:xfrm>
            <a:off x="881959" y="3446359"/>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26" name="直線矢印コネクタ 25"/>
          <p:cNvCxnSpPr/>
          <p:nvPr/>
        </p:nvCxnSpPr>
        <p:spPr bwMode="auto">
          <a:xfrm flipH="1">
            <a:off x="3941993" y="3356358"/>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7" name="角丸四角形吹き出し 26"/>
          <p:cNvSpPr/>
          <p:nvPr/>
        </p:nvSpPr>
        <p:spPr bwMode="auto">
          <a:xfrm>
            <a:off x="5382009" y="3446359"/>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Tree>
    <p:extLst>
      <p:ext uri="{BB962C8B-B14F-4D97-AF65-F5344CB8AC3E}">
        <p14:creationId xmlns:p14="http://schemas.microsoft.com/office/powerpoint/2010/main" val="25709753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SRAM </a:t>
            </a:r>
            <a:r>
              <a:rPr kumimoji="1" lang="ja-JP" altLang="en-US" dirty="0"/>
              <a:t>の書き込み</a:t>
            </a:r>
          </a:p>
        </p:txBody>
      </p:sp>
      <p:sp>
        <p:nvSpPr>
          <p:cNvPr id="3" name="テキスト プレースホルダー 2"/>
          <p:cNvSpPr>
            <a:spLocks noGrp="1"/>
          </p:cNvSpPr>
          <p:nvPr>
            <p:ph type="body" sz="quarter" idx="10"/>
          </p:nvPr>
        </p:nvSpPr>
        <p:spPr>
          <a:xfrm>
            <a:off x="251952" y="4419011"/>
            <a:ext cx="8640096" cy="1529710"/>
          </a:xfrm>
        </p:spPr>
        <p:txBody>
          <a:bodyPr/>
          <a:lstStyle/>
          <a:p>
            <a:r>
              <a:rPr kumimoji="1" lang="ja-JP" altLang="en-US" dirty="0"/>
              <a:t>書き込み手順</a:t>
            </a:r>
            <a:endParaRPr kumimoji="1" lang="en-US" altLang="ja-JP" dirty="0"/>
          </a:p>
          <a:p>
            <a:pPr marL="817200" lvl="1" indent="-457200">
              <a:buFont typeface="+mj-lt"/>
              <a:buAutoNum type="arabicPeriod"/>
            </a:pPr>
            <a:r>
              <a:rPr kumimoji="1" lang="ja-JP" altLang="en-US" dirty="0"/>
              <a:t>ループ左右のどちらか０にしたい方のビットラインの電位を下げる</a:t>
            </a:r>
            <a:endParaRPr kumimoji="1" lang="en-US" altLang="ja-JP" dirty="0"/>
          </a:p>
          <a:p>
            <a:pPr marL="817200" lvl="1" indent="-457200">
              <a:buFont typeface="+mj-lt"/>
              <a:buAutoNum type="arabicPeriod"/>
            </a:pPr>
            <a:r>
              <a:rPr kumimoji="1" lang="ja-JP" altLang="en-US" dirty="0"/>
              <a:t>ワードラインをアサートして </a:t>
            </a:r>
            <a:r>
              <a:rPr kumimoji="1" lang="en-US" altLang="ja-JP" dirty="0"/>
              <a:t>NMOS </a:t>
            </a:r>
            <a:r>
              <a:rPr kumimoji="1" lang="ja-JP" altLang="en-US" dirty="0"/>
              <a:t>を </a:t>
            </a:r>
            <a:r>
              <a:rPr kumimoji="1" lang="en-US" altLang="ja-JP" dirty="0"/>
              <a:t>ON </a:t>
            </a:r>
            <a:r>
              <a:rPr kumimoji="1" lang="ja-JP" altLang="en-US" dirty="0"/>
              <a:t>に</a:t>
            </a:r>
            <a:endParaRPr kumimoji="1" lang="en-US" altLang="ja-JP" dirty="0"/>
          </a:p>
          <a:p>
            <a:pPr marL="817200" lvl="1" indent="-457200">
              <a:buFont typeface="+mj-lt"/>
              <a:buAutoNum type="arabicPeriod"/>
            </a:pPr>
            <a:r>
              <a:rPr kumimoji="1" lang="ja-JP" altLang="en-US" dirty="0"/>
              <a:t>インバータの状態を強制的にビットライン側から低電位にする</a:t>
            </a:r>
            <a:endParaRPr kumimoji="1" lang="en-US" altLang="ja-JP" dirty="0"/>
          </a:p>
          <a:p>
            <a:r>
              <a:rPr kumimoji="1" lang="en-US" altLang="ja-JP" dirty="0"/>
              <a:t>NMOS </a:t>
            </a:r>
            <a:r>
              <a:rPr kumimoji="1" lang="ja-JP" altLang="en-US" dirty="0"/>
              <a:t>が低電位しか通せないので，書き込みには２本いる</a:t>
            </a:r>
          </a:p>
        </p:txBody>
      </p:sp>
      <p:sp>
        <p:nvSpPr>
          <p:cNvPr id="4" name="正方形/長方形 3">
            <a:extLst>
              <a:ext uri="{FF2B5EF4-FFF2-40B4-BE49-F238E27FC236}">
                <a16:creationId xmlns:a16="http://schemas.microsoft.com/office/drawing/2014/main" id="{3DD7262D-3274-473E-B2E1-F40123548E2F}"/>
              </a:ext>
            </a:extLst>
          </p:cNvPr>
          <p:cNvSpPr/>
          <p:nvPr/>
        </p:nvSpPr>
        <p:spPr bwMode="auto">
          <a:xfrm>
            <a:off x="3491988" y="2708992"/>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2347554"/>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3068279"/>
            <a:ext cx="717550" cy="720725"/>
          </a:xfrm>
          <a:prstGeom prst="rect">
            <a:avLst/>
          </a:prstGeom>
          <a:noFill/>
        </p:spPr>
      </p:pic>
      <p:grpSp>
        <p:nvGrpSpPr>
          <p:cNvPr id="7" name="グループ化 6">
            <a:extLst>
              <a:ext uri="{FF2B5EF4-FFF2-40B4-BE49-F238E27FC236}">
                <a16:creationId xmlns:a16="http://schemas.microsoft.com/office/drawing/2014/main" id="{2E2C44F0-1023-431F-9CAE-76D98F4DEBBA}"/>
              </a:ext>
            </a:extLst>
          </p:cNvPr>
          <p:cNvGrpSpPr/>
          <p:nvPr/>
        </p:nvGrpSpPr>
        <p:grpSpPr>
          <a:xfrm>
            <a:off x="5292008" y="2708992"/>
            <a:ext cx="360004" cy="360004"/>
            <a:chOff x="4932004" y="2708992"/>
            <a:chExt cx="360004" cy="360004"/>
          </a:xfrm>
        </p:grpSpPr>
        <p:cxnSp>
          <p:nvCxnSpPr>
            <p:cNvPr id="8" name="直線コネクタ 7">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 name="直線コネクタ 11">
            <a:extLst>
              <a:ext uri="{FF2B5EF4-FFF2-40B4-BE49-F238E27FC236}">
                <a16:creationId xmlns:a16="http://schemas.microsoft.com/office/drawing/2014/main" id="{DE0A7002-3073-49D6-8ABC-00E0FF26DECF}"/>
              </a:ext>
            </a:extLst>
          </p:cNvPr>
          <p:cNvCxnSpPr>
            <a:cxnSpLocks/>
          </p:cNvCxnSpPr>
          <p:nvPr/>
        </p:nvCxnSpPr>
        <p:spPr>
          <a:xfrm>
            <a:off x="493200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D778BFE3-A03E-473D-B803-AF62F6EBF32C}"/>
              </a:ext>
            </a:extLst>
          </p:cNvPr>
          <p:cNvGrpSpPr/>
          <p:nvPr/>
        </p:nvGrpSpPr>
        <p:grpSpPr>
          <a:xfrm>
            <a:off x="2771980" y="2708992"/>
            <a:ext cx="360004" cy="360004"/>
            <a:chOff x="4932004" y="2708992"/>
            <a:chExt cx="360004" cy="360004"/>
          </a:xfrm>
        </p:grpSpPr>
        <p:cxnSp>
          <p:nvCxnSpPr>
            <p:cNvPr id="14" name="直線コネクタ 13">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6DA9E334-E262-4D78-AE9F-D066AE5E5934}"/>
              </a:ext>
            </a:extLst>
          </p:cNvPr>
          <p:cNvCxnSpPr>
            <a:cxnSpLocks/>
            <a:stCxn id="4" idx="1"/>
          </p:cNvCxnSpPr>
          <p:nvPr/>
        </p:nvCxnSpPr>
        <p:spPr>
          <a:xfrm flipH="1">
            <a:off x="313198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F6001733-09AD-4DAC-8BA5-9A735951D417}"/>
              </a:ext>
            </a:extLst>
          </p:cNvPr>
          <p:cNvCxnSpPr>
            <a:cxnSpLocks/>
          </p:cNvCxnSpPr>
          <p:nvPr/>
        </p:nvCxnSpPr>
        <p:spPr>
          <a:xfrm>
            <a:off x="5652012" y="3068996"/>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135806F-DC95-4CE1-B9BE-E5FB3FE0437F}"/>
              </a:ext>
            </a:extLst>
          </p:cNvPr>
          <p:cNvCxnSpPr>
            <a:cxnSpLocks/>
          </p:cNvCxnSpPr>
          <p:nvPr/>
        </p:nvCxnSpPr>
        <p:spPr>
          <a:xfrm>
            <a:off x="2411976"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A1E25F94-64AD-4B0B-BA8A-8E0E99ACC480}"/>
              </a:ext>
            </a:extLst>
          </p:cNvPr>
          <p:cNvCxnSpPr>
            <a:cxnSpLocks/>
          </p:cNvCxnSpPr>
          <p:nvPr/>
        </p:nvCxnSpPr>
        <p:spPr>
          <a:xfrm flipV="1">
            <a:off x="2411976" y="1988984"/>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428BCDB-12D7-414C-92E6-903ABDFB1719}"/>
              </a:ext>
            </a:extLst>
          </p:cNvPr>
          <p:cNvCxnSpPr>
            <a:cxnSpLocks/>
          </p:cNvCxnSpPr>
          <p:nvPr/>
        </p:nvCxnSpPr>
        <p:spPr>
          <a:xfrm flipV="1">
            <a:off x="6012016" y="1988984"/>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6809C4F-E919-4760-95DB-403B2392206B}"/>
              </a:ext>
            </a:extLst>
          </p:cNvPr>
          <p:cNvCxnSpPr>
            <a:cxnSpLocks/>
          </p:cNvCxnSpPr>
          <p:nvPr/>
        </p:nvCxnSpPr>
        <p:spPr>
          <a:xfrm flipV="1">
            <a:off x="5472010"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91E2654-AFE3-433F-9E80-1A3D175E7AF8}"/>
              </a:ext>
            </a:extLst>
          </p:cNvPr>
          <p:cNvCxnSpPr>
            <a:cxnSpLocks/>
          </p:cNvCxnSpPr>
          <p:nvPr/>
        </p:nvCxnSpPr>
        <p:spPr>
          <a:xfrm flipV="1">
            <a:off x="2951982"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DF913E5-9D7D-4CB2-BF16-5C60949ABA57}"/>
              </a:ext>
            </a:extLst>
          </p:cNvPr>
          <p:cNvCxnSpPr>
            <a:cxnSpLocks/>
          </p:cNvCxnSpPr>
          <p:nvPr/>
        </p:nvCxnSpPr>
        <p:spPr>
          <a:xfrm>
            <a:off x="2051972" y="2348988"/>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3221985" y="1898983"/>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7" name="正方形/長方形 26"/>
          <p:cNvSpPr/>
          <p:nvPr/>
        </p:nvSpPr>
        <p:spPr>
          <a:xfrm>
            <a:off x="2051972"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28" name="正方形/長方形 27"/>
          <p:cNvSpPr/>
          <p:nvPr/>
        </p:nvSpPr>
        <p:spPr>
          <a:xfrm>
            <a:off x="5742013"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3264592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言葉の定義２</a:t>
            </a:r>
            <a:endParaRPr lang="en-US" altLang="ja-JP" dirty="0"/>
          </a:p>
        </p:txBody>
      </p:sp>
      <p:sp>
        <p:nvSpPr>
          <p:cNvPr id="3" name="テキスト プレースホルダー 2"/>
          <p:cNvSpPr>
            <a:spLocks noGrp="1"/>
          </p:cNvSpPr>
          <p:nvPr>
            <p:ph type="body" sz="quarter" idx="10"/>
          </p:nvPr>
        </p:nvSpPr>
        <p:spPr>
          <a:xfrm>
            <a:off x="611956" y="1538979"/>
            <a:ext cx="8280092" cy="2070023"/>
          </a:xfrm>
        </p:spPr>
        <p:txBody>
          <a:bodyPr/>
          <a:lstStyle/>
          <a:p>
            <a:r>
              <a:rPr lang="ja-JP" altLang="en-US" dirty="0"/>
              <a:t>並び替えに関係する用語：</a:t>
            </a:r>
            <a:endParaRPr lang="en-US" altLang="ja-JP" dirty="0"/>
          </a:p>
          <a:p>
            <a:pPr lvl="1"/>
            <a:r>
              <a:rPr lang="en-US" altLang="ja-JP" dirty="0"/>
              <a:t>in-order</a:t>
            </a:r>
            <a:r>
              <a:rPr lang="ja-JP" altLang="en-US" dirty="0"/>
              <a:t>：</a:t>
            </a:r>
            <a:r>
              <a:rPr lang="en-US" altLang="ja-JP" dirty="0"/>
              <a:t>			</a:t>
            </a:r>
            <a:r>
              <a:rPr lang="ja-JP" altLang="en-US" dirty="0"/>
              <a:t>プログラム順のこと</a:t>
            </a:r>
            <a:endParaRPr lang="en-US" altLang="ja-JP" dirty="0"/>
          </a:p>
          <a:p>
            <a:pPr lvl="1"/>
            <a:r>
              <a:rPr lang="en-US" altLang="ja-JP" dirty="0"/>
              <a:t>out-of-order</a:t>
            </a:r>
            <a:r>
              <a:rPr lang="ja-JP" altLang="en-US" dirty="0"/>
              <a:t>（</a:t>
            </a:r>
            <a:r>
              <a:rPr lang="en-US" altLang="ja-JP" dirty="0"/>
              <a:t>OoO</a:t>
            </a:r>
            <a:r>
              <a:rPr lang="ja-JP" altLang="en-US" dirty="0"/>
              <a:t>）：</a:t>
            </a:r>
            <a:r>
              <a:rPr lang="en-US" altLang="ja-JP" dirty="0"/>
              <a:t>	</a:t>
            </a:r>
            <a:r>
              <a:rPr lang="ja-JP" altLang="en-US" dirty="0"/>
              <a:t>上記とは違う順番のこと</a:t>
            </a:r>
            <a:endParaRPr lang="en-US" altLang="ja-JP" dirty="0"/>
          </a:p>
          <a:p>
            <a:r>
              <a:rPr lang="ja-JP" altLang="en-US" dirty="0"/>
              <a:t>（一般には，公共性の高い機器が故障してることを言うらしい</a:t>
            </a:r>
          </a:p>
        </p:txBody>
      </p:sp>
      <p:pic>
        <p:nvPicPr>
          <p:cNvPr id="1026" name="Picture 2" descr="https://lh3.googleusercontent.com/KaPBNSX_DHiQ8IF03R1362TR5-H8ATwFOtG3jVRnzL1iJh4vK5kNQc_hZud9oFk9OB9I63caDOAAnukYaH6-NWr9JrZ5jDw8ZCQ1EpdZ4fx7bG41wzDasUnCu7xPOH3-_qpqoptmL4ZmS-WLkTICbioEoMpsol8Dkjsjdw08lgUEqf4i0Oqz0Ar8fK35QmYshSpwFzzRX4I9gU1wmCd4iLlJxolsjupw93R7wJRqywRB_X2Iz1nWc1Jg7LqxVjnemzlNcR2MER3P5GRqDA3DTSzUkbWb_IfChqUkO-i6FyT4izgxgruRLoUN2-CLKUIUQcFd1t9cyGlv3V0V_pnFLYk1CG8LwFfymNOHz9eafuyn_Y9Nz6OlzfK241SXiNf7vhYN53VNrno1byGGawm4Xj0blxrayIaAvFBfFTXvRzI5l_j98Q6H0qoJwkT1sTB6RU6_pDLAYQrWAfj3kqfZWDwdf3dNodEusxbV7iMDZP0KcHvHBYC_1bsVumqZHeqlTOzb79fJdFZ8jzfColXU5yqJ3JpEsxtnYbQGLjyhm0T__bob-Qp7bJHGeFyuTE6VBW9hArtHra_jpZTfQw1SOV5tQvDkN2McF1nUbVj7lfuKPP4lhzJCj4Uz5cNCRwkh2Qz1Kw6d-nobhs3ouZ84eQ9jjxXnmXE=w596-h1058-no"/>
          <p:cNvPicPr>
            <a:picLocks noChangeAspect="1" noChangeArrowheads="1"/>
          </p:cNvPicPr>
          <p:nvPr/>
        </p:nvPicPr>
        <p:blipFill rotWithShape="1">
          <a:blip r:embed="rId2">
            <a:extLst>
              <a:ext uri="{28A0092B-C50C-407E-A947-70E740481C1C}">
                <a14:useLocalDpi xmlns:a14="http://schemas.microsoft.com/office/drawing/2010/main" val="0"/>
              </a:ext>
            </a:extLst>
          </a:blip>
          <a:srcRect l="-859" t="27401" b="32851"/>
          <a:stretch/>
        </p:blipFill>
        <p:spPr bwMode="auto">
          <a:xfrm>
            <a:off x="2861981" y="3699003"/>
            <a:ext cx="3095753" cy="216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940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静的命令スケジューリングと </a:t>
            </a:r>
            <a:r>
              <a:rPr lang="en-US" altLang="ja-JP" dirty="0"/>
              <a:t>VLIW</a:t>
            </a:r>
          </a:p>
          <a:p>
            <a:pPr marL="457200" indent="-457200">
              <a:buFont typeface="+mj-lt"/>
              <a:buAutoNum type="arabicPeriod"/>
            </a:pPr>
            <a:r>
              <a:rPr lang="ja-JP" altLang="en-US" dirty="0"/>
              <a:t>動的命令スケジューリング（のさわり）</a:t>
            </a:r>
            <a:endParaRPr lang="en-US" altLang="ja-JP" dirty="0"/>
          </a:p>
        </p:txBody>
      </p:sp>
    </p:spTree>
    <p:extLst>
      <p:ext uri="{BB962C8B-B14F-4D97-AF65-F5344CB8AC3E}">
        <p14:creationId xmlns:p14="http://schemas.microsoft.com/office/powerpoint/2010/main" val="29190399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質問，感想などを書いてください（なんか一言書いてね）</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a:t>super</a:t>
            </a:r>
          </a:p>
          <a:p>
            <a:r>
              <a:rPr kumimoji="1" lang="ja-JP" altLang="en-US" dirty="0"/>
              <a:t>意見や内容へのリクエストもあったら書いてください</a:t>
            </a:r>
            <a:endParaRPr kumimoji="1" lang="ja-JP" altLang="en-US" b="1" dirty="0">
              <a:solidFill>
                <a:srgbClr val="FF0000"/>
              </a:solidFill>
            </a:endParaRPr>
          </a:p>
        </p:txBody>
      </p:sp>
    </p:spTree>
    <p:extLst>
      <p:ext uri="{BB962C8B-B14F-4D97-AF65-F5344CB8AC3E}">
        <p14:creationId xmlns:p14="http://schemas.microsoft.com/office/powerpoint/2010/main" val="2641349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1F10D-188F-42F9-85A2-273D8CC92560}"/>
              </a:ext>
            </a:extLst>
          </p:cNvPr>
          <p:cNvSpPr>
            <a:spLocks noGrp="1"/>
          </p:cNvSpPr>
          <p:nvPr>
            <p:ph type="title"/>
          </p:nvPr>
        </p:nvSpPr>
        <p:spPr/>
        <p:txBody>
          <a:bodyPr/>
          <a:lstStyle/>
          <a:p>
            <a:r>
              <a:rPr kumimoji="1" lang="ja-JP" altLang="en-US" dirty="0"/>
              <a:t>質問や感想への回答</a:t>
            </a:r>
          </a:p>
        </p:txBody>
      </p:sp>
      <p:sp>
        <p:nvSpPr>
          <p:cNvPr id="3" name="テキスト プレースホルダー 2">
            <a:extLst>
              <a:ext uri="{FF2B5EF4-FFF2-40B4-BE49-F238E27FC236}">
                <a16:creationId xmlns:a16="http://schemas.microsoft.com/office/drawing/2014/main" id="{82860CDF-1252-405C-89DC-51510C9A623D}"/>
              </a:ext>
            </a:extLst>
          </p:cNvPr>
          <p:cNvSpPr>
            <a:spLocks noGrp="1"/>
          </p:cNvSpPr>
          <p:nvPr>
            <p:ph type="body" sz="quarter" idx="10"/>
          </p:nvPr>
        </p:nvSpPr>
        <p:spPr/>
        <p:txBody>
          <a:bodyPr/>
          <a:lstStyle/>
          <a:p>
            <a:r>
              <a:rPr lang="en-US" altLang="ja-JP" dirty="0"/>
              <a:t>raw hammer</a:t>
            </a:r>
            <a:r>
              <a:rPr lang="ja-JP" altLang="en-US" dirty="0"/>
              <a:t>や</a:t>
            </a:r>
            <a:r>
              <a:rPr lang="en-US" altLang="ja-JP" dirty="0"/>
              <a:t>cold boot attack</a:t>
            </a:r>
            <a:r>
              <a:rPr lang="ja-JP" altLang="en-US" dirty="0"/>
              <a:t>の話は</a:t>
            </a:r>
            <a:r>
              <a:rPr lang="en-US" altLang="ja-JP" dirty="0"/>
              <a:t>B4</a:t>
            </a:r>
            <a:r>
              <a:rPr lang="ja-JP" altLang="en-US" dirty="0"/>
              <a:t>のときに勉強しようとして一人ではよく分からなかったのですが、今回の話を聞いてなんとなく理解を深められた気がします。アタックのアプローチは少し異なると思いますが、良ければ</a:t>
            </a:r>
            <a:r>
              <a:rPr lang="en-US" altLang="ja-JP" dirty="0" err="1"/>
              <a:t>spectre</a:t>
            </a:r>
            <a:r>
              <a:rPr lang="ja-JP" altLang="en-US" dirty="0"/>
              <a:t>の話も聞きたいです。</a:t>
            </a:r>
            <a:endParaRPr lang="en-US" altLang="ja-JP" dirty="0"/>
          </a:p>
          <a:p>
            <a:r>
              <a:rPr lang="ja-JP" altLang="en-US" dirty="0"/>
              <a:t>学部のときに</a:t>
            </a:r>
            <a:r>
              <a:rPr lang="en-US" altLang="ja-JP" dirty="0"/>
              <a:t>meltdown</a:t>
            </a:r>
            <a:r>
              <a:rPr lang="ja-JP" altLang="en-US" dirty="0"/>
              <a:t>を触り程度で習ったので，その実際が気になります．</a:t>
            </a:r>
          </a:p>
          <a:p>
            <a:endParaRPr lang="ja-JP" altLang="en-US" dirty="0"/>
          </a:p>
        </p:txBody>
      </p:sp>
    </p:spTree>
    <p:extLst>
      <p:ext uri="{BB962C8B-B14F-4D97-AF65-F5344CB8AC3E}">
        <p14:creationId xmlns:p14="http://schemas.microsoft.com/office/powerpoint/2010/main" val="4037348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60713</TotalTime>
  <Words>6500</Words>
  <Application>Microsoft Office PowerPoint</Application>
  <PresentationFormat>画面に合わせる (4:3)</PresentationFormat>
  <Paragraphs>1004</Paragraphs>
  <Slides>82</Slides>
  <Notes>2</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82</vt:i4>
      </vt:variant>
    </vt:vector>
  </HeadingPairs>
  <TitlesOfParts>
    <vt:vector size="92" baseType="lpstr">
      <vt:lpstr>HG丸ｺﾞｼｯｸM-PRO</vt:lpstr>
      <vt:lpstr>MeiryoKe_PGothic</vt:lpstr>
      <vt:lpstr>ＭＳ Ｐゴシック</vt:lpstr>
      <vt:lpstr>メイリオ</vt:lpstr>
      <vt:lpstr>Arial Narrow</vt:lpstr>
      <vt:lpstr>Calibri</vt:lpstr>
      <vt:lpstr>Consolas</vt:lpstr>
      <vt:lpstr>Segoe UI</vt:lpstr>
      <vt:lpstr>Wingdings</vt:lpstr>
      <vt:lpstr>cerulean</vt:lpstr>
      <vt:lpstr>先進計算機構成論 08</vt:lpstr>
      <vt:lpstr>質問や感想への回答</vt:lpstr>
      <vt:lpstr>質問や感想への回答</vt:lpstr>
      <vt:lpstr>質問や感想への回答</vt:lpstr>
      <vt:lpstr>質問や感想への回答</vt:lpstr>
      <vt:lpstr>質問や感想への回答</vt:lpstr>
      <vt:lpstr>質問や感想への回答</vt:lpstr>
      <vt:lpstr>SRAM の書き込み</vt:lpstr>
      <vt:lpstr>質問や感想への回答</vt:lpstr>
      <vt:lpstr>質問や感想への回答</vt:lpstr>
      <vt:lpstr>質問や感想への回答</vt:lpstr>
      <vt:lpstr>質問や感想への回答</vt:lpstr>
      <vt:lpstr>3次元的な構造を考えながら，設計</vt:lpstr>
      <vt:lpstr>質問や感想への回答</vt:lpstr>
      <vt:lpstr>質問や感想への回答</vt:lpstr>
      <vt:lpstr>質問や感想への回答</vt:lpstr>
      <vt:lpstr>前回の内容</vt:lpstr>
      <vt:lpstr>今日の内容</vt:lpstr>
      <vt:lpstr>命令の並列実行</vt:lpstr>
      <vt:lpstr>スカラ・プロセッサ</vt:lpstr>
      <vt:lpstr>パイプライン化</vt:lpstr>
      <vt:lpstr>パイプライン化による性能向上の限界</vt:lpstr>
      <vt:lpstr>スーパスカラ・プロセッサ（Superscalar processor）</vt:lpstr>
      <vt:lpstr>単純なスーパスカラ・プロセッサの動作</vt:lpstr>
      <vt:lpstr>パイプラインの復習</vt:lpstr>
      <vt:lpstr>パイプライン化されたプロセッサのブロック図</vt:lpstr>
      <vt:lpstr>フェッチ</vt:lpstr>
      <vt:lpstr>デコード</vt:lpstr>
      <vt:lpstr>実行</vt:lpstr>
      <vt:lpstr>メモリアクセス</vt:lpstr>
      <vt:lpstr>書き戻し</vt:lpstr>
      <vt:lpstr>単純な 2-way スーパスカラ・プロセッサの例</vt:lpstr>
      <vt:lpstr>単純なスーパスカラによる性能向上</vt:lpstr>
      <vt:lpstr>スーパスカラによる並列実行の制約</vt:lpstr>
      <vt:lpstr>1. 同時にフェッチされた命令間に依存がある場合</vt:lpstr>
      <vt:lpstr>2. 構造ハザードが起きる場合 （便宜上メモリステージは EX で行うとしてます）</vt:lpstr>
      <vt:lpstr>3. 同時にフェッチされた命令内に分岐があり， 　他に飛ぶ場合</vt:lpstr>
      <vt:lpstr>メモリでは連続箇所（連続した命令）を 一気に読むのは一般に簡単</vt:lpstr>
      <vt:lpstr>任意の複数箇所を同時に読む =  マルチポート・メモリが必要に</vt:lpstr>
      <vt:lpstr>3. 同時にフェッチされた命令内に分岐があり， 　他に飛ぶ場合</vt:lpstr>
      <vt:lpstr>単純なスーパスカラによる並列実行のまとめ</vt:lpstr>
      <vt:lpstr>同時実行幅を増やしていっても，何かの制約ですぐ止まる</vt:lpstr>
      <vt:lpstr>余談：「スーパスカラ・プロセッサ」という言葉</vt:lpstr>
      <vt:lpstr>今日の内容</vt:lpstr>
      <vt:lpstr>命令間の依存関係</vt:lpstr>
      <vt:lpstr>命令間の依存関係</vt:lpstr>
      <vt:lpstr>制御依存</vt:lpstr>
      <vt:lpstr>データ依存</vt:lpstr>
      <vt:lpstr>真の依存：フロー依存 RAW（read after write）</vt:lpstr>
      <vt:lpstr>偽の依存１：逆依存 WAR（write after read）</vt:lpstr>
      <vt:lpstr>偽の依存２：出力依存 WAW（write after write）</vt:lpstr>
      <vt:lpstr>真の依存と偽の依存</vt:lpstr>
      <vt:lpstr>偽の依存の解消の例</vt:lpstr>
      <vt:lpstr>余談：値予測</vt:lpstr>
      <vt:lpstr>今日の内容</vt:lpstr>
      <vt:lpstr>静的命令スケジューリング</vt:lpstr>
      <vt:lpstr>単純なスーパスカラでの実行の例</vt:lpstr>
      <vt:lpstr>静的スケジューリングによる解決</vt:lpstr>
      <vt:lpstr>VLIW：Very Long Instruction Word</vt:lpstr>
      <vt:lpstr>VLIW の利点と問題点</vt:lpstr>
      <vt:lpstr>1. 性能がいまいち出ない</vt:lpstr>
      <vt:lpstr>静的スケジューリングが難しい例１</vt:lpstr>
      <vt:lpstr>静的スケジューリングが難しい例２</vt:lpstr>
      <vt:lpstr>余談：C 言語などでのポインタ経由アクセス</vt:lpstr>
      <vt:lpstr>互換性がとりにくい</vt:lpstr>
      <vt:lpstr>1. 並列実行幅が固定されている</vt:lpstr>
      <vt:lpstr>2.実行タイミングを仮定してスケジュールされている</vt:lpstr>
      <vt:lpstr>2. 実行タイミングを仮定してスケジュールされている</vt:lpstr>
      <vt:lpstr>キャッシュのレイテンシが伸びた場合</vt:lpstr>
      <vt:lpstr>実行タイミングを仮定してスケジュールされている ことの他の問題</vt:lpstr>
      <vt:lpstr>VLIW の例：Intel Itanium</vt:lpstr>
      <vt:lpstr>Intel Itanium の性能</vt:lpstr>
      <vt:lpstr>Intel Itanium の末路</vt:lpstr>
      <vt:lpstr>VLIW は全くダメなのか？</vt:lpstr>
      <vt:lpstr>今日の内容</vt:lpstr>
      <vt:lpstr>動的命令スケジューリング</vt:lpstr>
      <vt:lpstr>動的命令スケジューリングを行う CPU の構造</vt:lpstr>
      <vt:lpstr>大ざっぱな動作</vt:lpstr>
      <vt:lpstr>言葉の定義１</vt:lpstr>
      <vt:lpstr>言葉の定義２</vt:lpstr>
      <vt:lpstr>今日の内容</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14356</cp:revision>
  <cp:lastPrinted>2014-12-10T13:40:48Z</cp:lastPrinted>
  <dcterms:created xsi:type="dcterms:W3CDTF">2014-11-17T10:53:59Z</dcterms:created>
  <dcterms:modified xsi:type="dcterms:W3CDTF">2020-06-29T03:22:23Z</dcterms:modified>
</cp:coreProperties>
</file>