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89"/>
  </p:notesMasterIdLst>
  <p:sldIdLst>
    <p:sldId id="440" r:id="rId2"/>
    <p:sldId id="660" r:id="rId3"/>
    <p:sldId id="661" r:id="rId4"/>
    <p:sldId id="664" r:id="rId5"/>
    <p:sldId id="665" r:id="rId6"/>
    <p:sldId id="663" r:id="rId7"/>
    <p:sldId id="666" r:id="rId8"/>
    <p:sldId id="667" r:id="rId9"/>
    <p:sldId id="662" r:id="rId10"/>
    <p:sldId id="518" r:id="rId11"/>
    <p:sldId id="573" r:id="rId12"/>
    <p:sldId id="576" r:id="rId13"/>
    <p:sldId id="577" r:id="rId14"/>
    <p:sldId id="578" r:id="rId15"/>
    <p:sldId id="579" r:id="rId16"/>
    <p:sldId id="580" r:id="rId17"/>
    <p:sldId id="582" r:id="rId18"/>
    <p:sldId id="583" r:id="rId19"/>
    <p:sldId id="589" r:id="rId20"/>
    <p:sldId id="593" r:id="rId21"/>
    <p:sldId id="586" r:id="rId22"/>
    <p:sldId id="585" r:id="rId23"/>
    <p:sldId id="587" r:id="rId24"/>
    <p:sldId id="588" r:id="rId25"/>
    <p:sldId id="592" r:id="rId26"/>
    <p:sldId id="591" r:id="rId27"/>
    <p:sldId id="584" r:id="rId28"/>
    <p:sldId id="590" r:id="rId29"/>
    <p:sldId id="594" r:id="rId30"/>
    <p:sldId id="595" r:id="rId31"/>
    <p:sldId id="596" r:id="rId32"/>
    <p:sldId id="597" r:id="rId33"/>
    <p:sldId id="598" r:id="rId34"/>
    <p:sldId id="600" r:id="rId35"/>
    <p:sldId id="602" r:id="rId36"/>
    <p:sldId id="601" r:id="rId37"/>
    <p:sldId id="603" r:id="rId38"/>
    <p:sldId id="605" r:id="rId39"/>
    <p:sldId id="604" r:id="rId40"/>
    <p:sldId id="606" r:id="rId41"/>
    <p:sldId id="607" r:id="rId42"/>
    <p:sldId id="609" r:id="rId43"/>
    <p:sldId id="608" r:id="rId44"/>
    <p:sldId id="610" r:id="rId45"/>
    <p:sldId id="615" r:id="rId46"/>
    <p:sldId id="612" r:id="rId47"/>
    <p:sldId id="611" r:id="rId48"/>
    <p:sldId id="619" r:id="rId49"/>
    <p:sldId id="613" r:id="rId50"/>
    <p:sldId id="614" r:id="rId51"/>
    <p:sldId id="617" r:id="rId52"/>
    <p:sldId id="618" r:id="rId53"/>
    <p:sldId id="620" r:id="rId54"/>
    <p:sldId id="621" r:id="rId55"/>
    <p:sldId id="622" r:id="rId56"/>
    <p:sldId id="623" r:id="rId57"/>
    <p:sldId id="626" r:id="rId58"/>
    <p:sldId id="627" r:id="rId59"/>
    <p:sldId id="625" r:id="rId60"/>
    <p:sldId id="628" r:id="rId61"/>
    <p:sldId id="654" r:id="rId62"/>
    <p:sldId id="653" r:id="rId63"/>
    <p:sldId id="631" r:id="rId64"/>
    <p:sldId id="668" r:id="rId65"/>
    <p:sldId id="630" r:id="rId66"/>
    <p:sldId id="632" r:id="rId67"/>
    <p:sldId id="633" r:id="rId68"/>
    <p:sldId id="635" r:id="rId69"/>
    <p:sldId id="636" r:id="rId70"/>
    <p:sldId id="637" r:id="rId71"/>
    <p:sldId id="638" r:id="rId72"/>
    <p:sldId id="656" r:id="rId73"/>
    <p:sldId id="639" r:id="rId74"/>
    <p:sldId id="640" r:id="rId75"/>
    <p:sldId id="641" r:id="rId76"/>
    <p:sldId id="642" r:id="rId77"/>
    <p:sldId id="643" r:id="rId78"/>
    <p:sldId id="644" r:id="rId79"/>
    <p:sldId id="634" r:id="rId80"/>
    <p:sldId id="645" r:id="rId81"/>
    <p:sldId id="647" r:id="rId82"/>
    <p:sldId id="657" r:id="rId83"/>
    <p:sldId id="646" r:id="rId84"/>
    <p:sldId id="658" r:id="rId85"/>
    <p:sldId id="659" r:id="rId86"/>
    <p:sldId id="649" r:id="rId87"/>
    <p:sldId id="655" r:id="rId8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33FF"/>
    <a:srgbClr val="FF9900"/>
    <a:srgbClr val="009999"/>
    <a:srgbClr val="4E4EF6"/>
    <a:srgbClr val="006699"/>
    <a:srgbClr val="FFFFFF"/>
    <a:srgbClr val="31869D"/>
    <a:srgbClr val="4444E8"/>
    <a:srgbClr val="5555FF"/>
    <a:srgbClr val="414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0" autoAdjust="0"/>
    <p:restoredTop sz="96862" autoAdjust="0"/>
  </p:normalViewPr>
  <p:slideViewPr>
    <p:cSldViewPr>
      <p:cViewPr varScale="1">
        <p:scale>
          <a:sx n="81" d="100"/>
          <a:sy n="81" d="100"/>
        </p:scale>
        <p:origin x="638" y="34"/>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2020/7/6</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26</a:t>
            </a:fld>
            <a:endParaRPr kumimoji="1" lang="ja-JP" altLang="en-US"/>
          </a:p>
        </p:txBody>
      </p:sp>
    </p:spTree>
    <p:extLst>
      <p:ext uri="{BB962C8B-B14F-4D97-AF65-F5344CB8AC3E}">
        <p14:creationId xmlns:p14="http://schemas.microsoft.com/office/powerpoint/2010/main" val="4187608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75</a:t>
            </a:fld>
            <a:endParaRPr kumimoji="1" lang="ja-JP" altLang="en-US"/>
          </a:p>
        </p:txBody>
      </p:sp>
    </p:spTree>
    <p:extLst>
      <p:ext uri="{BB962C8B-B14F-4D97-AF65-F5344CB8AC3E}">
        <p14:creationId xmlns:p14="http://schemas.microsoft.com/office/powerpoint/2010/main" val="3277564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76</a:t>
            </a:fld>
            <a:endParaRPr kumimoji="1" lang="ja-JP" altLang="en-US"/>
          </a:p>
        </p:txBody>
      </p:sp>
    </p:spTree>
    <p:extLst>
      <p:ext uri="{BB962C8B-B14F-4D97-AF65-F5344CB8AC3E}">
        <p14:creationId xmlns:p14="http://schemas.microsoft.com/office/powerpoint/2010/main" val="1700189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77</a:t>
            </a:fld>
            <a:endParaRPr kumimoji="1" lang="ja-JP" altLang="en-US"/>
          </a:p>
        </p:txBody>
      </p:sp>
    </p:spTree>
    <p:extLst>
      <p:ext uri="{BB962C8B-B14F-4D97-AF65-F5344CB8AC3E}">
        <p14:creationId xmlns:p14="http://schemas.microsoft.com/office/powerpoint/2010/main" val="390759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78</a:t>
            </a:fld>
            <a:endParaRPr kumimoji="1" lang="ja-JP" altLang="en-US"/>
          </a:p>
        </p:txBody>
      </p:sp>
    </p:spTree>
    <p:extLst>
      <p:ext uri="{BB962C8B-B14F-4D97-AF65-F5344CB8AC3E}">
        <p14:creationId xmlns:p14="http://schemas.microsoft.com/office/powerpoint/2010/main" val="4206097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左">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6732288" y="1"/>
            <a:ext cx="2411712" cy="278579"/>
          </a:xfrm>
          <a:prstGeom prst="rect">
            <a:avLst/>
          </a:prstGeom>
        </p:spPr>
        <p:txBody>
          <a:bodyPr/>
          <a:lstStyle/>
          <a:p>
            <a:r>
              <a:rPr lang="ja-JP" altLang="en-US"/>
              <a:t>アドバンスト コンピュータ・アーキテクチャ</a:t>
            </a:r>
            <a:endParaRPr lang="ja-JP" altLang="ja-JP"/>
          </a:p>
        </p:txBody>
      </p:sp>
      <p:sp>
        <p:nvSpPr>
          <p:cNvPr id="8" name="コンテンツ プレースホルダー 7"/>
          <p:cNvSpPr>
            <a:spLocks noGrp="1"/>
          </p:cNvSpPr>
          <p:nvPr>
            <p:ph sz="quarter" idx="13"/>
          </p:nvPr>
        </p:nvSpPr>
        <p:spPr>
          <a:xfrm>
            <a:off x="251425" y="1268712"/>
            <a:ext cx="4320576" cy="549116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スライド番号プレースホルダー 2"/>
          <p:cNvSpPr>
            <a:spLocks noGrp="1"/>
          </p:cNvSpPr>
          <p:nvPr>
            <p:ph type="sldNum" sz="quarter" idx="4"/>
          </p:nvPr>
        </p:nvSpPr>
        <p:spPr>
          <a:xfrm>
            <a:off x="8712552" y="6399396"/>
            <a:ext cx="360048" cy="360048"/>
          </a:xfrm>
          <a:prstGeom prst="rect">
            <a:avLst/>
          </a:prstGeom>
        </p:spPr>
        <p:txBody>
          <a:bodyPr vert="horz" wrap="none" lIns="91440" tIns="45720" rIns="91440" bIns="45720" rtlCol="0" anchor="b" anchorCtr="0"/>
          <a:lstStyle>
            <a:lvl1pPr algn="r">
              <a:defRPr sz="1400" baseline="0">
                <a:solidFill>
                  <a:schemeClr val="tx1">
                    <a:lumMod val="65000"/>
                    <a:lumOff val="35000"/>
                  </a:schemeClr>
                </a:solidFill>
                <a:latin typeface="+mn-lt"/>
                <a:ea typeface="+mn-ea"/>
              </a:defRPr>
            </a:lvl1pPr>
          </a:lstStyle>
          <a:p>
            <a:fld id="{AB25FED9-6C1E-4BAE-9892-C02CADA97A8C}" type="slidenum">
              <a:rPr lang="ja-JP" altLang="en-US" smtClean="0"/>
              <a:pPr/>
              <a:t>‹#›</a:t>
            </a:fld>
            <a:endParaRPr lang="ja-JP" altLang="en-US"/>
          </a:p>
        </p:txBody>
      </p:sp>
    </p:spTree>
    <p:extLst>
      <p:ext uri="{BB962C8B-B14F-4D97-AF65-F5344CB8AC3E}">
        <p14:creationId xmlns:p14="http://schemas.microsoft.com/office/powerpoint/2010/main" val="3008992973"/>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vl4pPr marL="1440000" indent="-360000">
              <a:buFont typeface="メイリオ" panose="020B0604030504040204" pitchFamily="50" charset="-128"/>
              <a:buChar char="✳"/>
              <a:defRPr/>
            </a:lvl4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8"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010089" cy="5219751"/>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90359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537799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dirty="0"/>
              <a:t>マスター タイトルの書式設定</a:t>
            </a:r>
          </a:p>
        </p:txBody>
      </p:sp>
      <p:cxnSp>
        <p:nvCxnSpPr>
          <p:cNvPr id="5" name="直線コネクタ 4"/>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24067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タイトルとコンテンツ（青）">
    <p:spTree>
      <p:nvGrpSpPr>
        <p:cNvPr id="1" name=""/>
        <p:cNvGrpSpPr/>
        <p:nvPr/>
      </p:nvGrpSpPr>
      <p:grpSpPr>
        <a:xfrm>
          <a:off x="0" y="0"/>
          <a:ext cx="0" cy="0"/>
          <a:chOff x="0" y="0"/>
          <a:chExt cx="0" cy="0"/>
        </a:xfrm>
      </p:grpSpPr>
      <p:sp>
        <p:nvSpPr>
          <p:cNvPr id="5" name="正方形/長方形 4"/>
          <p:cNvSpPr/>
          <p:nvPr userDrawn="1"/>
        </p:nvSpPr>
        <p:spPr bwMode="auto">
          <a:xfrm>
            <a:off x="0" y="0"/>
            <a:ext cx="9144000" cy="1268976"/>
          </a:xfrm>
          <a:prstGeom prst="rect">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 name="スライド番号プレースホルダ 3"/>
          <p:cNvSpPr>
            <a:spLocks noGrp="1"/>
          </p:cNvSpPr>
          <p:nvPr>
            <p:ph type="sldNum" sz="quarter" idx="10"/>
          </p:nvPr>
        </p:nvSpPr>
        <p:spPr/>
        <p:txBody>
          <a:bodyPr/>
          <a:lstStyle>
            <a:lvl1pPr>
              <a:defRPr>
                <a:solidFill>
                  <a:srgbClr val="5E6363"/>
                </a:solidFill>
                <a:latin typeface="+mn-ea"/>
                <a:ea typeface="+mn-ea"/>
              </a:defRPr>
            </a:lvl1pPr>
          </a:lstStyle>
          <a:p>
            <a:fld id="{D2D8002D-B5B0-4BAC-B1F6-782DDCCE6D9C}" type="slidenum">
              <a:rPr kumimoji="1" lang="ja-JP" altLang="en-US" smtClean="0"/>
              <a:pPr/>
              <a:t>‹#›</a:t>
            </a:fld>
            <a:endParaRPr kumimoji="1" lang="ja-JP" altLang="en-US"/>
          </a:p>
        </p:txBody>
      </p:sp>
      <p:sp>
        <p:nvSpPr>
          <p:cNvPr id="7" name="タイトル 6"/>
          <p:cNvSpPr>
            <a:spLocks noGrp="1"/>
          </p:cNvSpPr>
          <p:nvPr>
            <p:ph type="title"/>
          </p:nvPr>
        </p:nvSpPr>
        <p:spPr>
          <a:xfrm>
            <a:off x="611956" y="188964"/>
            <a:ext cx="7920880" cy="936104"/>
          </a:xfrm>
        </p:spPr>
        <p:txBody>
          <a:bodyPr>
            <a:normAutofit/>
          </a:bodyPr>
          <a:lstStyle>
            <a:lvl1pPr>
              <a:defRPr sz="3600" b="1">
                <a:solidFill>
                  <a:schemeClr val="bg1"/>
                </a:solidFill>
              </a:defRPr>
            </a:lvl1pPr>
          </a:lstStyle>
          <a:p>
            <a:r>
              <a:rPr kumimoji="1" lang="ja-JP" altLang="en-US"/>
              <a:t>マスター タイトルの書式設定</a:t>
            </a:r>
          </a:p>
        </p:txBody>
      </p:sp>
      <p:sp>
        <p:nvSpPr>
          <p:cNvPr id="9" name="コンテンツ プレースホルダー 8"/>
          <p:cNvSpPr>
            <a:spLocks noGrp="1"/>
          </p:cNvSpPr>
          <p:nvPr>
            <p:ph sz="quarter" idx="11"/>
          </p:nvPr>
        </p:nvSpPr>
        <p:spPr>
          <a:xfrm>
            <a:off x="611188" y="1628775"/>
            <a:ext cx="7921625" cy="4968875"/>
          </a:xfrm>
        </p:spPr>
        <p:txBody>
          <a:bodyPr/>
          <a:lstStyle>
            <a:lvl1pPr>
              <a:buClr>
                <a:schemeClr val="accent5"/>
              </a:buClr>
              <a:defRPr>
                <a:solidFill>
                  <a:srgbClr val="5E6363"/>
                </a:solidFill>
              </a:defRPr>
            </a:lvl1pPr>
            <a:lvl2pPr>
              <a:defRPr>
                <a:solidFill>
                  <a:srgbClr val="5E6363"/>
                </a:solidFill>
              </a:defRPr>
            </a:lvl2pPr>
            <a:lvl3pPr>
              <a:defRPr>
                <a:solidFill>
                  <a:srgbClr val="5E6363"/>
                </a:solidFill>
              </a:defRPr>
            </a:lvl3pPr>
            <a:lvl4pPr>
              <a:defRPr>
                <a:solidFill>
                  <a:srgbClr val="5E6363"/>
                </a:solidFill>
              </a:defRPr>
            </a:lvl4pPr>
            <a:lvl5pPr>
              <a:defRPr>
                <a:solidFill>
                  <a:srgbClr val="5E6363"/>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二等辺三角形 5"/>
          <p:cNvSpPr/>
          <p:nvPr userDrawn="1"/>
        </p:nvSpPr>
        <p:spPr bwMode="auto">
          <a:xfrm rot="10800000">
            <a:off x="4301995" y="1268976"/>
            <a:ext cx="540007" cy="288032"/>
          </a:xfrm>
          <a:prstGeom prst="triangle">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800102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62" r:id="rId6"/>
    <p:sldLayoutId id="2147483667" r:id="rId7"/>
    <p:sldLayoutId id="2147483668" r:id="rId8"/>
    <p:sldLayoutId id="2147483676" r:id="rId9"/>
    <p:sldLayoutId id="2147483677" r:id="rId10"/>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hyperlink" Target="https://dl.acm.org/doi/proceedings/10.1145/3352460" TargetMode="External"/><Relationship Id="rId2" Type="http://schemas.openxmlformats.org/officeDocument/2006/relationships/hyperlink" Target="https://www.iscaconf.org/isca2020/program/"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lang="ja-JP" altLang="en-US" sz="2800" dirty="0"/>
              <a:t>先進計算機構成論 </a:t>
            </a:r>
            <a:r>
              <a:rPr lang="en-US" altLang="ja-JP" sz="2800" dirty="0"/>
              <a:t>10</a:t>
            </a:r>
            <a:endParaRPr kumimoji="1" lang="ja-JP" altLang="en-US" sz="2800" dirty="0"/>
          </a:p>
        </p:txBody>
      </p:sp>
      <p:sp>
        <p:nvSpPr>
          <p:cNvPr id="6" name="サブタイトル 2"/>
          <p:cNvSpPr txBox="1">
            <a:spLocks/>
          </p:cNvSpPr>
          <p:nvPr/>
        </p:nvSpPr>
        <p:spPr bwMode="auto">
          <a:xfrm>
            <a:off x="881959"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東京大学大学院 情報理工学系研究科 創造情報学専攻</a:t>
            </a:r>
            <a:endParaRPr lang="en-US" altLang="ja-JP" kern="0" dirty="0"/>
          </a:p>
          <a:p>
            <a:pPr>
              <a:lnSpc>
                <a:spcPct val="100000"/>
              </a:lnSpc>
            </a:pPr>
            <a:r>
              <a:rPr lang="ja-JP" altLang="en-US" kern="0" dirty="0"/>
              <a:t>塩谷 亮太 </a:t>
            </a:r>
            <a:endParaRPr lang="en-US" altLang="ja-JP" kern="0" dirty="0"/>
          </a:p>
          <a:p>
            <a:pPr>
              <a:lnSpc>
                <a:spcPct val="100000"/>
              </a:lnSpc>
            </a:pPr>
            <a:r>
              <a:rPr lang="en-US" altLang="ja-JP" kern="0" dirty="0"/>
              <a:t>shioya@ci.i.u-tokyo.ac.jp</a:t>
            </a:r>
            <a:endParaRPr lang="ja-JP" altLang="en-US"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前回の内容</a:t>
            </a:r>
          </a:p>
        </p:txBody>
      </p:sp>
      <p:sp>
        <p:nvSpPr>
          <p:cNvPr id="3" name="テキスト プレースホルダー 2"/>
          <p:cNvSpPr>
            <a:spLocks noGrp="1"/>
          </p:cNvSpPr>
          <p:nvPr>
            <p:ph type="body" sz="quarter" idx="10"/>
          </p:nvPr>
        </p:nvSpPr>
        <p:spPr/>
        <p:txBody>
          <a:bodyPr/>
          <a:lstStyle/>
          <a:p>
            <a:r>
              <a:rPr lang="ja-JP" altLang="en-US" dirty="0"/>
              <a:t>動的スケジューリングの詳細</a:t>
            </a:r>
            <a:endParaRPr lang="en-US" altLang="ja-JP" dirty="0"/>
          </a:p>
          <a:p>
            <a:pPr lvl="1"/>
            <a:endParaRPr lang="ja-JP" altLang="en-US" dirty="0"/>
          </a:p>
        </p:txBody>
      </p:sp>
    </p:spTree>
    <p:extLst>
      <p:ext uri="{BB962C8B-B14F-4D97-AF65-F5344CB8AC3E}">
        <p14:creationId xmlns:p14="http://schemas.microsoft.com/office/powerpoint/2010/main" val="2864531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今回の内容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動的スケジューリングの詳細続き</a:t>
            </a:r>
            <a:endParaRPr lang="en-US" altLang="ja-JP" dirty="0"/>
          </a:p>
          <a:p>
            <a:pPr marL="817200" lvl="1" indent="-457200">
              <a:buFont typeface="+mj-lt"/>
              <a:buAutoNum type="arabicPeriod"/>
            </a:pPr>
            <a:r>
              <a:rPr lang="ja-JP" altLang="en-US" dirty="0"/>
              <a:t>例外への対応</a:t>
            </a:r>
            <a:endParaRPr lang="en-US" altLang="ja-JP" dirty="0"/>
          </a:p>
          <a:p>
            <a:pPr marL="817200" lvl="1" indent="-457200">
              <a:buFont typeface="+mj-lt"/>
              <a:buAutoNum type="arabicPeriod"/>
            </a:pPr>
            <a:r>
              <a:rPr lang="ja-JP" altLang="en-US" dirty="0"/>
              <a:t>ロード・ストアへの対応</a:t>
            </a:r>
            <a:endParaRPr lang="en-US" altLang="ja-JP" dirty="0"/>
          </a:p>
          <a:p>
            <a:pPr marL="457200" indent="-457200">
              <a:buFont typeface="+mj-lt"/>
              <a:buAutoNum type="arabicPeriod"/>
            </a:pPr>
            <a:r>
              <a:rPr lang="en-US" altLang="ja-JP" dirty="0"/>
              <a:t>GPU </a:t>
            </a:r>
            <a:r>
              <a:rPr lang="ja-JP" altLang="en-US" dirty="0"/>
              <a:t>のアーキテクチャ概要</a:t>
            </a:r>
          </a:p>
        </p:txBody>
      </p:sp>
    </p:spTree>
    <p:extLst>
      <p:ext uri="{BB962C8B-B14F-4D97-AF65-F5344CB8AC3E}">
        <p14:creationId xmlns:p14="http://schemas.microsoft.com/office/powerpoint/2010/main" val="19119084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前回までの動的スケジューリングの説明</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モチベーション：</a:t>
            </a:r>
            <a:br>
              <a:rPr lang="en-US" altLang="ja-JP" dirty="0"/>
            </a:br>
            <a:r>
              <a:rPr lang="en-US" altLang="ja-JP" dirty="0"/>
              <a:t>in-order </a:t>
            </a:r>
            <a:r>
              <a:rPr lang="ja-JP" altLang="en-US" dirty="0"/>
              <a:t>発行</a:t>
            </a:r>
            <a:r>
              <a:rPr lang="en-US" altLang="ja-JP" dirty="0"/>
              <a:t>/ out-of-order </a:t>
            </a:r>
            <a:r>
              <a:rPr lang="ja-JP" altLang="en-US" dirty="0"/>
              <a:t>完了による，下記をなんとかしたい</a:t>
            </a:r>
            <a:endParaRPr lang="en-US" altLang="ja-JP" dirty="0"/>
          </a:p>
          <a:p>
            <a:pPr marL="817200" lvl="1" indent="-457200">
              <a:buFont typeface="+mj-lt"/>
              <a:buAutoNum type="arabicPeriod"/>
            </a:pPr>
            <a:r>
              <a:rPr lang="ja-JP" altLang="en-US" dirty="0"/>
              <a:t>出力依存（</a:t>
            </a:r>
            <a:r>
              <a:rPr lang="en-US" altLang="ja-JP" dirty="0"/>
              <a:t>WAW</a:t>
            </a:r>
            <a:r>
              <a:rPr lang="ja-JP" altLang="en-US" dirty="0"/>
              <a:t>）があると止まってしまう</a:t>
            </a:r>
            <a:endParaRPr lang="en-US" altLang="ja-JP" dirty="0"/>
          </a:p>
          <a:p>
            <a:pPr marL="817200" lvl="1" indent="-457200">
              <a:buFont typeface="+mj-lt"/>
              <a:buAutoNum type="arabicPeriod"/>
            </a:pPr>
            <a:r>
              <a:rPr lang="ja-JP" altLang="en-US" dirty="0"/>
              <a:t>依存がある命令があるとそこで</a:t>
            </a:r>
            <a:br>
              <a:rPr lang="en-US" altLang="ja-JP" dirty="0"/>
            </a:br>
            <a:r>
              <a:rPr lang="ja-JP" altLang="en-US" dirty="0"/>
              <a:t>パイプラインが完全に止まってしまう</a:t>
            </a:r>
            <a:endParaRPr lang="en-US" altLang="ja-JP" dirty="0"/>
          </a:p>
          <a:p>
            <a:r>
              <a:rPr kumimoji="1" lang="ja-JP" altLang="en-US" dirty="0"/>
              <a:t>動的スケジューリング</a:t>
            </a:r>
            <a:endParaRPr kumimoji="1" lang="en-US" altLang="ja-JP" dirty="0"/>
          </a:p>
          <a:p>
            <a:pPr marL="817200" lvl="1" indent="-457200">
              <a:buFont typeface="+mj-lt"/>
              <a:buAutoNum type="arabicPeriod"/>
            </a:pPr>
            <a:r>
              <a:rPr kumimoji="1" lang="ja-JP" altLang="en-US" dirty="0"/>
              <a:t>レジスタ・リネームにより偽の依存を取り除く</a:t>
            </a:r>
            <a:endParaRPr kumimoji="1" lang="en-US" altLang="ja-JP" dirty="0"/>
          </a:p>
          <a:p>
            <a:pPr marL="817200" lvl="1" indent="-457200">
              <a:buFont typeface="+mj-lt"/>
              <a:buAutoNum type="arabicPeriod"/>
            </a:pPr>
            <a:r>
              <a:rPr lang="ja-JP" altLang="en-US" dirty="0"/>
              <a:t>プログラム順ではなく，</a:t>
            </a:r>
            <a:r>
              <a:rPr kumimoji="1" lang="ja-JP" altLang="en-US" dirty="0"/>
              <a:t>真に依存が満たされた順に命令を発行</a:t>
            </a:r>
          </a:p>
        </p:txBody>
      </p:sp>
    </p:spTree>
    <p:extLst>
      <p:ext uri="{BB962C8B-B14F-4D97-AF65-F5344CB8AC3E}">
        <p14:creationId xmlns:p14="http://schemas.microsoft.com/office/powerpoint/2010/main" val="3770254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レジスタ・リネーム</a:t>
            </a:r>
          </a:p>
        </p:txBody>
      </p:sp>
      <p:sp>
        <p:nvSpPr>
          <p:cNvPr id="3" name="テキスト プレースホルダー 2"/>
          <p:cNvSpPr>
            <a:spLocks noGrp="1"/>
          </p:cNvSpPr>
          <p:nvPr>
            <p:ph type="body" sz="quarter" idx="10"/>
          </p:nvPr>
        </p:nvSpPr>
        <p:spPr>
          <a:xfrm>
            <a:off x="611956" y="1358977"/>
            <a:ext cx="8280092" cy="3150035"/>
          </a:xfrm>
        </p:spPr>
        <p:txBody>
          <a:bodyPr/>
          <a:lstStyle/>
          <a:p>
            <a:r>
              <a:rPr kumimoji="1" lang="ja-JP" altLang="en-US" dirty="0"/>
              <a:t>目的：出力依存と逆依存を取り除く</a:t>
            </a:r>
            <a:endParaRPr kumimoji="1" lang="en-US" altLang="ja-JP" dirty="0"/>
          </a:p>
          <a:p>
            <a:pPr lvl="1"/>
            <a:r>
              <a:rPr kumimoji="1" lang="ja-JP" altLang="en-US" dirty="0"/>
              <a:t>真の依存にのみ従って発行を行う</a:t>
            </a:r>
            <a:endParaRPr kumimoji="1" lang="en-US" altLang="ja-JP" dirty="0"/>
          </a:p>
          <a:p>
            <a:r>
              <a:rPr lang="ja-JP" altLang="en-US" dirty="0"/>
              <a:t>方針：レジスタの名前を付け替える</a:t>
            </a:r>
            <a:endParaRPr lang="en-US" altLang="ja-JP" dirty="0"/>
          </a:p>
          <a:p>
            <a:pPr lvl="1"/>
            <a:r>
              <a:rPr kumimoji="1" lang="ja-JP" altLang="en-US" dirty="0"/>
              <a:t>偽の依存の原因 </a:t>
            </a:r>
            <a:r>
              <a:rPr kumimoji="1" lang="en-US" altLang="ja-JP" dirty="0"/>
              <a:t>= </a:t>
            </a:r>
            <a:r>
              <a:rPr kumimoji="1" lang="ja-JP" altLang="en-US" dirty="0"/>
              <a:t>同じレジスタの使い回し</a:t>
            </a:r>
            <a:endParaRPr kumimoji="1" lang="en-US" altLang="ja-JP" dirty="0"/>
          </a:p>
          <a:p>
            <a:r>
              <a:rPr kumimoji="1" lang="ja-JP" altLang="en-US" dirty="0"/>
              <a:t>各命令のディスティネーションに専用のレジスタを与える</a:t>
            </a:r>
            <a:endParaRPr kumimoji="1" lang="en-US" altLang="ja-JP" dirty="0"/>
          </a:p>
          <a:p>
            <a:pPr lvl="1"/>
            <a:r>
              <a:rPr kumimoji="1" lang="ja-JP" altLang="en-US" dirty="0"/>
              <a:t>レジスタ番号がかぶらないので，</a:t>
            </a:r>
            <a:br>
              <a:rPr kumimoji="1" lang="en-US" altLang="ja-JP" dirty="0"/>
            </a:br>
            <a:r>
              <a:rPr kumimoji="1" lang="ja-JP" altLang="en-US" dirty="0"/>
              <a:t>他の命令との間で</a:t>
            </a:r>
            <a:r>
              <a:rPr lang="ja-JP" altLang="en-US" dirty="0"/>
              <a:t>出力依存や逆依存は生じなくなる</a:t>
            </a:r>
            <a:endParaRPr lang="en-US" altLang="ja-JP" dirty="0"/>
          </a:p>
          <a:p>
            <a:pPr lvl="2"/>
            <a:endParaRPr lang="en-US" altLang="ja-JP" dirty="0"/>
          </a:p>
        </p:txBody>
      </p:sp>
      <p:sp>
        <p:nvSpPr>
          <p:cNvPr id="4" name="正方形/長方形 3"/>
          <p:cNvSpPr/>
          <p:nvPr/>
        </p:nvSpPr>
        <p:spPr bwMode="auto">
          <a:xfrm>
            <a:off x="2411976" y="468901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b="1" dirty="0">
                <a:solidFill>
                  <a:schemeClr val="accent4"/>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 name="正方形/長方形 4"/>
          <p:cNvSpPr/>
          <p:nvPr/>
        </p:nvSpPr>
        <p:spPr bwMode="auto">
          <a:xfrm>
            <a:off x="2411976" y="513901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a:t>
            </a:r>
            <a:r>
              <a:rPr lang="en-US" altLang="ja-JP" sz="1600" b="1" dirty="0">
                <a:solidFill>
                  <a:schemeClr val="accent4"/>
                </a:solidFill>
                <a:latin typeface="Consolas" panose="020B0609020204030204" pitchFamily="49" charset="0"/>
              </a:rPr>
              <a:t>x3</a:t>
            </a:r>
            <a:r>
              <a:rPr lang="ja-JP" altLang="en-US" sz="1600" dirty="0">
                <a:latin typeface="Consolas" panose="020B0609020204030204" pitchFamily="49" charset="0"/>
              </a:rPr>
              <a:t>←</a:t>
            </a:r>
            <a:r>
              <a:rPr lang="en-US" altLang="ja-JP" sz="1600" b="1" dirty="0">
                <a:solidFill>
                  <a:schemeClr val="accent5"/>
                </a:solidFill>
                <a:latin typeface="Consolas" panose="020B0609020204030204" pitchFamily="49" charset="0"/>
              </a:rPr>
              <a:t>x1</a:t>
            </a:r>
            <a:r>
              <a:rPr lang="en-US" altLang="ja-JP" sz="1600" dirty="0">
                <a:latin typeface="Consolas" panose="020B0609020204030204" pitchFamily="49" charset="0"/>
              </a:rPr>
              <a:t>+1</a:t>
            </a:r>
            <a:endParaRPr lang="ja-JP" altLang="en-US" sz="1600" dirty="0"/>
          </a:p>
        </p:txBody>
      </p:sp>
      <p:sp>
        <p:nvSpPr>
          <p:cNvPr id="6" name="正方形/長方形 5"/>
          <p:cNvSpPr/>
          <p:nvPr/>
        </p:nvSpPr>
        <p:spPr bwMode="auto">
          <a:xfrm>
            <a:off x="2411976" y="558902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a:t>
            </a:r>
            <a:r>
              <a:rPr lang="en-US" altLang="ja-JP" sz="1600" b="1" dirty="0">
                <a:solidFill>
                  <a:schemeClr val="accent5"/>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x5-1</a:t>
            </a:r>
            <a:endParaRPr lang="ja-JP" altLang="en-US" sz="1600" dirty="0"/>
          </a:p>
        </p:txBody>
      </p:sp>
      <p:sp>
        <p:nvSpPr>
          <p:cNvPr id="7" name="正方形/長方形 6"/>
          <p:cNvSpPr/>
          <p:nvPr/>
        </p:nvSpPr>
        <p:spPr bwMode="auto">
          <a:xfrm>
            <a:off x="2411976" y="603902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I4: and </a:t>
            </a:r>
            <a:r>
              <a:rPr lang="en-US" altLang="ja-JP" sz="1600" dirty="0">
                <a:solidFill>
                  <a:schemeClr val="tx1">
                    <a:lumMod val="75000"/>
                    <a:lumOff val="25000"/>
                  </a:schemeClr>
                </a:solidFill>
                <a:latin typeface="Consolas" panose="020B0609020204030204" pitchFamily="49" charset="0"/>
              </a:rPr>
              <a:t>x6</a:t>
            </a:r>
            <a:r>
              <a:rPr lang="ja-JP" altLang="en-US" sz="1600" dirty="0">
                <a:latin typeface="Consolas" panose="020B0609020204030204" pitchFamily="49" charset="0"/>
              </a:rPr>
              <a:t>←</a:t>
            </a:r>
            <a:r>
              <a:rPr lang="en-US" altLang="ja-JP" sz="1600" dirty="0">
                <a:latin typeface="Consolas" panose="020B0609020204030204" pitchFamily="49" charset="0"/>
              </a:rPr>
              <a:t>x7&amp;1</a:t>
            </a:r>
            <a:endParaRPr lang="ja-JP" altLang="en-US" sz="1600" dirty="0"/>
          </a:p>
        </p:txBody>
      </p:sp>
      <p:sp>
        <p:nvSpPr>
          <p:cNvPr id="8" name="右矢印 7"/>
          <p:cNvSpPr/>
          <p:nvPr/>
        </p:nvSpPr>
        <p:spPr bwMode="auto">
          <a:xfrm>
            <a:off x="3671990" y="5229020"/>
            <a:ext cx="720008" cy="630007"/>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6102017" y="468901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a:t>
            </a:r>
            <a:r>
              <a:rPr lang="en-US" altLang="ja-JP" sz="1600" b="1" dirty="0">
                <a:solidFill>
                  <a:schemeClr val="accent4"/>
                </a:solidFill>
                <a:latin typeface="Consolas" panose="020B0609020204030204" pitchFamily="49" charset="0"/>
              </a:rPr>
              <a:t>p20</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0" name="正方形/長方形 9"/>
          <p:cNvSpPr/>
          <p:nvPr/>
        </p:nvSpPr>
        <p:spPr bwMode="auto">
          <a:xfrm>
            <a:off x="6102017" y="513901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a:t>
            </a:r>
            <a:r>
              <a:rPr lang="en-US" altLang="ja-JP" sz="1600" b="1" dirty="0">
                <a:solidFill>
                  <a:schemeClr val="accent4"/>
                </a:solidFill>
                <a:latin typeface="Consolas" panose="020B0609020204030204" pitchFamily="49" charset="0"/>
              </a:rPr>
              <a:t>p21</a:t>
            </a:r>
            <a:r>
              <a:rPr lang="ja-JP" altLang="en-US" sz="1600" dirty="0">
                <a:solidFill>
                  <a:schemeClr val="tx1">
                    <a:lumMod val="75000"/>
                    <a:lumOff val="25000"/>
                  </a:schemeClr>
                </a:solidFill>
                <a:latin typeface="Consolas" panose="020B0609020204030204" pitchFamily="49" charset="0"/>
              </a:rPr>
              <a:t>←</a:t>
            </a:r>
            <a:r>
              <a:rPr lang="en-US" altLang="ja-JP" sz="1600" b="1" dirty="0">
                <a:solidFill>
                  <a:schemeClr val="accent5"/>
                </a:solidFill>
                <a:latin typeface="Consolas" panose="020B0609020204030204" pitchFamily="49" charset="0"/>
              </a:rPr>
              <a:t>p11</a:t>
            </a:r>
            <a:r>
              <a:rPr lang="en-US" altLang="ja-JP" sz="1600" dirty="0">
                <a:solidFill>
                  <a:schemeClr val="tx1">
                    <a:lumMod val="75000"/>
                    <a:lumOff val="25000"/>
                  </a:schemeClr>
                </a:solidFill>
                <a:latin typeface="Consolas" panose="020B0609020204030204" pitchFamily="49" charset="0"/>
              </a:rPr>
              <a:t>+1</a:t>
            </a:r>
            <a:endParaRPr lang="ja-JP" altLang="en-US" sz="1600" dirty="0">
              <a:solidFill>
                <a:schemeClr val="tx1">
                  <a:lumMod val="75000"/>
                  <a:lumOff val="25000"/>
                </a:schemeClr>
              </a:solidFill>
            </a:endParaRPr>
          </a:p>
        </p:txBody>
      </p:sp>
      <p:sp>
        <p:nvSpPr>
          <p:cNvPr id="11" name="正方形/長方形 10"/>
          <p:cNvSpPr/>
          <p:nvPr/>
        </p:nvSpPr>
        <p:spPr bwMode="auto">
          <a:xfrm>
            <a:off x="6102017" y="558902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a:t>
            </a:r>
            <a:r>
              <a:rPr lang="en-US" altLang="ja-JP" sz="1600" b="1" dirty="0">
                <a:solidFill>
                  <a:schemeClr val="accent5"/>
                </a:solidFill>
                <a:latin typeface="Consolas" panose="020B0609020204030204" pitchFamily="49" charset="0"/>
              </a:rPr>
              <a:t>p22</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p15-1</a:t>
            </a:r>
            <a:endParaRPr lang="ja-JP" altLang="en-US" sz="1600" dirty="0">
              <a:solidFill>
                <a:schemeClr val="tx1">
                  <a:lumMod val="75000"/>
                  <a:lumOff val="25000"/>
                </a:schemeClr>
              </a:solidFill>
            </a:endParaRPr>
          </a:p>
        </p:txBody>
      </p:sp>
      <p:sp>
        <p:nvSpPr>
          <p:cNvPr id="12" name="正方形/長方形 11"/>
          <p:cNvSpPr/>
          <p:nvPr/>
        </p:nvSpPr>
        <p:spPr bwMode="auto">
          <a:xfrm>
            <a:off x="6102017" y="603902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I4: and </a:t>
            </a:r>
            <a:r>
              <a:rPr lang="en-US" altLang="ja-JP" sz="1600" b="1" dirty="0">
                <a:solidFill>
                  <a:schemeClr val="tx1">
                    <a:lumMod val="75000"/>
                    <a:lumOff val="25000"/>
                  </a:schemeClr>
                </a:solidFill>
                <a:latin typeface="Consolas" panose="020B0609020204030204" pitchFamily="49" charset="0"/>
              </a:rPr>
              <a:t>p23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p17&amp;1</a:t>
            </a:r>
            <a:endParaRPr lang="ja-JP" altLang="en-US" sz="1600" dirty="0">
              <a:solidFill>
                <a:schemeClr val="tx1">
                  <a:lumMod val="75000"/>
                  <a:lumOff val="25000"/>
                </a:schemeClr>
              </a:solidFill>
            </a:endParaRPr>
          </a:p>
        </p:txBody>
      </p:sp>
    </p:spTree>
    <p:extLst>
      <p:ext uri="{BB962C8B-B14F-4D97-AF65-F5344CB8AC3E}">
        <p14:creationId xmlns:p14="http://schemas.microsoft.com/office/powerpoint/2010/main" val="37182455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レジスタ・リネーム</a:t>
            </a:r>
          </a:p>
        </p:txBody>
      </p:sp>
      <p:sp>
        <p:nvSpPr>
          <p:cNvPr id="3" name="テキスト プレースホルダー 2"/>
          <p:cNvSpPr>
            <a:spLocks noGrp="1"/>
          </p:cNvSpPr>
          <p:nvPr>
            <p:ph type="body" sz="quarter" idx="10"/>
          </p:nvPr>
        </p:nvSpPr>
        <p:spPr>
          <a:xfrm>
            <a:off x="611956" y="1088974"/>
            <a:ext cx="8280092" cy="3150035"/>
          </a:xfrm>
        </p:spPr>
        <p:txBody>
          <a:bodyPr/>
          <a:lstStyle/>
          <a:p>
            <a:r>
              <a:rPr kumimoji="1" lang="ja-JP" altLang="en-US" dirty="0"/>
              <a:t>論理レジスタ：</a:t>
            </a:r>
            <a:endParaRPr kumimoji="1" lang="en-US" altLang="ja-JP" dirty="0"/>
          </a:p>
          <a:p>
            <a:pPr lvl="1"/>
            <a:r>
              <a:rPr lang="ja-JP" altLang="en-US" dirty="0"/>
              <a:t>命令セットで定義されているレジスタ</a:t>
            </a:r>
            <a:endParaRPr lang="en-US" altLang="ja-JP" dirty="0"/>
          </a:p>
          <a:p>
            <a:pPr lvl="1"/>
            <a:r>
              <a:rPr lang="ja-JP" altLang="en-US" dirty="0"/>
              <a:t>プログラマから見える</a:t>
            </a:r>
            <a:endParaRPr lang="en-US" altLang="ja-JP" dirty="0"/>
          </a:p>
          <a:p>
            <a:r>
              <a:rPr lang="ja-JP" altLang="en-US" dirty="0"/>
              <a:t>物理レジスタ：</a:t>
            </a:r>
            <a:endParaRPr lang="en-US" altLang="ja-JP" dirty="0"/>
          </a:p>
          <a:p>
            <a:pPr lvl="1"/>
            <a:r>
              <a:rPr lang="ja-JP" altLang="en-US" dirty="0"/>
              <a:t>レジスタ・リネームによって割り当てられる内部のレジスタ</a:t>
            </a:r>
            <a:endParaRPr lang="en-US" altLang="ja-JP" dirty="0"/>
          </a:p>
          <a:p>
            <a:pPr lvl="1"/>
            <a:r>
              <a:rPr lang="ja-JP" altLang="en-US" dirty="0"/>
              <a:t>通常論理レジスタの数倍程度の数を用意する</a:t>
            </a:r>
            <a:endParaRPr lang="en-US" altLang="ja-JP" dirty="0"/>
          </a:p>
          <a:p>
            <a:pPr lvl="1"/>
            <a:r>
              <a:rPr lang="ja-JP" altLang="en-US" dirty="0"/>
              <a:t>プログラマからは見えない</a:t>
            </a:r>
            <a:endParaRPr lang="en-US" altLang="ja-JP" dirty="0"/>
          </a:p>
        </p:txBody>
      </p:sp>
      <p:sp>
        <p:nvSpPr>
          <p:cNvPr id="4" name="正方形/長方形 3"/>
          <p:cNvSpPr/>
          <p:nvPr/>
        </p:nvSpPr>
        <p:spPr bwMode="auto">
          <a:xfrm>
            <a:off x="2411976" y="468901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b="1" dirty="0">
                <a:solidFill>
                  <a:schemeClr val="accent4"/>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 name="正方形/長方形 4"/>
          <p:cNvSpPr/>
          <p:nvPr/>
        </p:nvSpPr>
        <p:spPr bwMode="auto">
          <a:xfrm>
            <a:off x="2411976" y="513901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a:t>
            </a:r>
            <a:r>
              <a:rPr lang="en-US" altLang="ja-JP" sz="1600" b="1" dirty="0">
                <a:solidFill>
                  <a:schemeClr val="accent4"/>
                </a:solidFill>
                <a:latin typeface="Consolas" panose="020B0609020204030204" pitchFamily="49" charset="0"/>
              </a:rPr>
              <a:t>x3</a:t>
            </a:r>
            <a:r>
              <a:rPr lang="ja-JP" altLang="en-US" sz="1600" dirty="0">
                <a:latin typeface="Consolas" panose="020B0609020204030204" pitchFamily="49" charset="0"/>
              </a:rPr>
              <a:t>←</a:t>
            </a:r>
            <a:r>
              <a:rPr lang="en-US" altLang="ja-JP" sz="1600" b="1" dirty="0">
                <a:solidFill>
                  <a:schemeClr val="accent5"/>
                </a:solidFill>
                <a:latin typeface="Consolas" panose="020B0609020204030204" pitchFamily="49" charset="0"/>
              </a:rPr>
              <a:t>x1</a:t>
            </a:r>
            <a:r>
              <a:rPr lang="en-US" altLang="ja-JP" sz="1600" dirty="0">
                <a:latin typeface="Consolas" panose="020B0609020204030204" pitchFamily="49" charset="0"/>
              </a:rPr>
              <a:t>+1</a:t>
            </a:r>
            <a:endParaRPr lang="ja-JP" altLang="en-US" sz="1600" dirty="0"/>
          </a:p>
        </p:txBody>
      </p:sp>
      <p:sp>
        <p:nvSpPr>
          <p:cNvPr id="6" name="正方形/長方形 5"/>
          <p:cNvSpPr/>
          <p:nvPr/>
        </p:nvSpPr>
        <p:spPr bwMode="auto">
          <a:xfrm>
            <a:off x="2411976" y="558902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a:t>
            </a:r>
            <a:r>
              <a:rPr lang="en-US" altLang="ja-JP" sz="1600" b="1" dirty="0">
                <a:solidFill>
                  <a:schemeClr val="accent5"/>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x5-1</a:t>
            </a:r>
            <a:endParaRPr lang="ja-JP" altLang="en-US" sz="1600" dirty="0"/>
          </a:p>
        </p:txBody>
      </p:sp>
      <p:sp>
        <p:nvSpPr>
          <p:cNvPr id="7" name="正方形/長方形 6"/>
          <p:cNvSpPr/>
          <p:nvPr/>
        </p:nvSpPr>
        <p:spPr bwMode="auto">
          <a:xfrm>
            <a:off x="2411976" y="603902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I4: and </a:t>
            </a:r>
            <a:r>
              <a:rPr lang="en-US" altLang="ja-JP" sz="1600" dirty="0">
                <a:solidFill>
                  <a:schemeClr val="tx1">
                    <a:lumMod val="75000"/>
                    <a:lumOff val="25000"/>
                  </a:schemeClr>
                </a:solidFill>
                <a:latin typeface="Consolas" panose="020B0609020204030204" pitchFamily="49" charset="0"/>
              </a:rPr>
              <a:t>x6</a:t>
            </a:r>
            <a:r>
              <a:rPr lang="ja-JP" altLang="en-US" sz="1600" dirty="0">
                <a:latin typeface="Consolas" panose="020B0609020204030204" pitchFamily="49" charset="0"/>
              </a:rPr>
              <a:t>←</a:t>
            </a:r>
            <a:r>
              <a:rPr lang="en-US" altLang="ja-JP" sz="1600" dirty="0">
                <a:latin typeface="Consolas" panose="020B0609020204030204" pitchFamily="49" charset="0"/>
              </a:rPr>
              <a:t>x7&amp;1</a:t>
            </a:r>
            <a:endParaRPr lang="ja-JP" altLang="en-US" sz="1600" dirty="0"/>
          </a:p>
        </p:txBody>
      </p:sp>
      <p:sp>
        <p:nvSpPr>
          <p:cNvPr id="8" name="右矢印 7"/>
          <p:cNvSpPr/>
          <p:nvPr/>
        </p:nvSpPr>
        <p:spPr bwMode="auto">
          <a:xfrm>
            <a:off x="3671990" y="5229020"/>
            <a:ext cx="720008" cy="630007"/>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6102017" y="468901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a:t>
            </a:r>
            <a:r>
              <a:rPr lang="en-US" altLang="ja-JP" sz="1600" b="1" dirty="0">
                <a:solidFill>
                  <a:schemeClr val="accent6"/>
                </a:solidFill>
                <a:latin typeface="Consolas" panose="020B0609020204030204" pitchFamily="49" charset="0"/>
              </a:rPr>
              <a:t>p20</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0" name="正方形/長方形 9"/>
          <p:cNvSpPr/>
          <p:nvPr/>
        </p:nvSpPr>
        <p:spPr bwMode="auto">
          <a:xfrm>
            <a:off x="6102017" y="513901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a:t>
            </a:r>
            <a:r>
              <a:rPr lang="en-US" altLang="ja-JP" sz="1600" b="1" dirty="0">
                <a:solidFill>
                  <a:schemeClr val="accent6"/>
                </a:solidFill>
                <a:latin typeface="Consolas" panose="020B0609020204030204" pitchFamily="49" charset="0"/>
              </a:rPr>
              <a:t>p21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x11+1</a:t>
            </a:r>
            <a:endParaRPr lang="ja-JP" altLang="en-US" sz="1600" dirty="0">
              <a:solidFill>
                <a:schemeClr val="tx1">
                  <a:lumMod val="75000"/>
                  <a:lumOff val="25000"/>
                </a:schemeClr>
              </a:solidFill>
            </a:endParaRPr>
          </a:p>
        </p:txBody>
      </p:sp>
      <p:sp>
        <p:nvSpPr>
          <p:cNvPr id="11" name="正方形/長方形 10"/>
          <p:cNvSpPr/>
          <p:nvPr/>
        </p:nvSpPr>
        <p:spPr bwMode="auto">
          <a:xfrm>
            <a:off x="6102017" y="558902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a:t>
            </a:r>
            <a:r>
              <a:rPr lang="en-US" altLang="ja-JP" sz="1600" b="1" dirty="0">
                <a:solidFill>
                  <a:schemeClr val="accent6"/>
                </a:solidFill>
                <a:latin typeface="Consolas" panose="020B0609020204030204" pitchFamily="49" charset="0"/>
              </a:rPr>
              <a:t>p22</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p15-1</a:t>
            </a:r>
            <a:endParaRPr lang="ja-JP" altLang="en-US" sz="1600" dirty="0">
              <a:solidFill>
                <a:schemeClr val="tx1">
                  <a:lumMod val="75000"/>
                  <a:lumOff val="25000"/>
                </a:schemeClr>
              </a:solidFill>
            </a:endParaRPr>
          </a:p>
        </p:txBody>
      </p:sp>
      <p:sp>
        <p:nvSpPr>
          <p:cNvPr id="12" name="正方形/長方形 11"/>
          <p:cNvSpPr/>
          <p:nvPr/>
        </p:nvSpPr>
        <p:spPr bwMode="auto">
          <a:xfrm>
            <a:off x="6102017" y="603902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I4: and </a:t>
            </a:r>
            <a:r>
              <a:rPr lang="en-US" altLang="ja-JP" sz="1600" b="1" dirty="0">
                <a:solidFill>
                  <a:schemeClr val="accent6"/>
                </a:solidFill>
                <a:latin typeface="Consolas" panose="020B0609020204030204" pitchFamily="49" charset="0"/>
              </a:rPr>
              <a:t>p23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p17&amp;1</a:t>
            </a:r>
            <a:endParaRPr lang="ja-JP" altLang="en-US" sz="1600" dirty="0">
              <a:solidFill>
                <a:schemeClr val="tx1">
                  <a:lumMod val="75000"/>
                  <a:lumOff val="25000"/>
                </a:schemeClr>
              </a:solidFill>
            </a:endParaRPr>
          </a:p>
        </p:txBody>
      </p:sp>
    </p:spTree>
    <p:extLst>
      <p:ext uri="{BB962C8B-B14F-4D97-AF65-F5344CB8AC3E}">
        <p14:creationId xmlns:p14="http://schemas.microsoft.com/office/powerpoint/2010/main" val="15237418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out-of-order </a:t>
            </a:r>
            <a:r>
              <a:rPr lang="ja-JP" altLang="en-US" dirty="0"/>
              <a:t>発行を行う </a:t>
            </a:r>
            <a:r>
              <a:rPr lang="en-US" altLang="ja-JP" dirty="0"/>
              <a:t>CPU </a:t>
            </a:r>
            <a:r>
              <a:rPr lang="ja-JP" altLang="en-US" dirty="0"/>
              <a:t>の構造</a:t>
            </a:r>
            <a:endParaRPr kumimoji="1" lang="ja-JP" altLang="en-US" sz="2000" dirty="0"/>
          </a:p>
        </p:txBody>
      </p:sp>
      <p:sp>
        <p:nvSpPr>
          <p:cNvPr id="3" name="テキスト プレースホルダー 2"/>
          <p:cNvSpPr>
            <a:spLocks noGrp="1"/>
          </p:cNvSpPr>
          <p:nvPr>
            <p:ph type="body" sz="quarter" idx="10"/>
          </p:nvPr>
        </p:nvSpPr>
        <p:spPr>
          <a:xfrm>
            <a:off x="611956" y="5589331"/>
            <a:ext cx="8280092" cy="629700"/>
          </a:xfrm>
        </p:spPr>
        <p:txBody>
          <a:bodyPr/>
          <a:lstStyle/>
          <a:p>
            <a:r>
              <a:rPr lang="ja-JP" altLang="en-US" dirty="0"/>
              <a:t>発行キューによって前後に分離された構造を持つ</a:t>
            </a:r>
            <a:endParaRPr kumimoji="1" lang="en-US" altLang="ja-JP" dirty="0"/>
          </a:p>
          <a:p>
            <a:pPr marL="817200" lvl="1" indent="-457200">
              <a:buFont typeface="+mj-lt"/>
              <a:buAutoNum type="arabicPeriod"/>
            </a:pPr>
            <a:r>
              <a:rPr kumimoji="1" lang="ja-JP" altLang="en-US" dirty="0"/>
              <a:t>フロントエンド：</a:t>
            </a:r>
            <a:r>
              <a:rPr kumimoji="1" lang="en-US" altLang="ja-JP" dirty="0"/>
              <a:t>	</a:t>
            </a:r>
            <a:r>
              <a:rPr kumimoji="1" lang="ja-JP" altLang="en-US" dirty="0"/>
              <a:t>命令をフェッチ，リネーム</a:t>
            </a:r>
            <a:endParaRPr kumimoji="1" lang="en-US" altLang="ja-JP" dirty="0"/>
          </a:p>
          <a:p>
            <a:pPr marL="817200" lvl="1" indent="-457200">
              <a:buFont typeface="+mj-lt"/>
              <a:buAutoNum type="arabicPeriod"/>
            </a:pPr>
            <a:r>
              <a:rPr kumimoji="1" lang="ja-JP" altLang="en-US" dirty="0">
                <a:solidFill>
                  <a:schemeClr val="accent5"/>
                </a:solidFill>
              </a:rPr>
              <a:t>発行キュー：</a:t>
            </a:r>
            <a:r>
              <a:rPr kumimoji="1" lang="en-US" altLang="ja-JP" dirty="0">
                <a:solidFill>
                  <a:schemeClr val="accent5"/>
                </a:solidFill>
              </a:rPr>
              <a:t>		</a:t>
            </a:r>
            <a:r>
              <a:rPr kumimoji="1" lang="ja-JP" altLang="en-US" dirty="0">
                <a:solidFill>
                  <a:schemeClr val="accent5"/>
                </a:solidFill>
              </a:rPr>
              <a:t>発行待ち命令の待ち合わせのバッファ</a:t>
            </a:r>
            <a:endParaRPr kumimoji="1" lang="en-US" altLang="ja-JP" dirty="0">
              <a:solidFill>
                <a:schemeClr val="accent5"/>
              </a:solidFill>
            </a:endParaRPr>
          </a:p>
          <a:p>
            <a:pPr marL="817200" lvl="1" indent="-457200">
              <a:buFont typeface="+mj-lt"/>
              <a:buAutoNum type="arabicPeriod"/>
            </a:pPr>
            <a:r>
              <a:rPr kumimoji="1" lang="ja-JP" altLang="en-US" dirty="0"/>
              <a:t>バックエンド：</a:t>
            </a:r>
            <a:r>
              <a:rPr kumimoji="1" lang="en-US" altLang="ja-JP" dirty="0"/>
              <a:t>		</a:t>
            </a:r>
            <a:r>
              <a:rPr kumimoji="1" lang="ja-JP" altLang="en-US" dirty="0"/>
              <a:t>命令を実行</a:t>
            </a:r>
          </a:p>
        </p:txBody>
      </p:sp>
      <p:grpSp>
        <p:nvGrpSpPr>
          <p:cNvPr id="4" name="グループ化 3"/>
          <p:cNvGrpSpPr/>
          <p:nvPr/>
        </p:nvGrpSpPr>
        <p:grpSpPr>
          <a:xfrm>
            <a:off x="1421965" y="3248998"/>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4392142" y="3248998"/>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832302" y="3248998"/>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7272462" y="3248998"/>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383804" y="2384455"/>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4353981" y="2384455"/>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796028" y="2403039"/>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7236188" y="2403039"/>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2" name="Freeform 25"/>
          <p:cNvSpPr>
            <a:spLocks/>
          </p:cNvSpPr>
          <p:nvPr/>
        </p:nvSpPr>
        <p:spPr bwMode="auto">
          <a:xfrm>
            <a:off x="4572000" y="1088974"/>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3"/>
          </a:lnRef>
          <a:fillRef idx="2">
            <a:schemeClr val="accent3"/>
          </a:fillRef>
          <a:effectRef idx="1">
            <a:schemeClr val="accent3"/>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
        <p:nvSpPr>
          <p:cNvPr id="23" name="AutoShape 5"/>
          <p:cNvSpPr>
            <a:spLocks noChangeArrowheads="1"/>
          </p:cNvSpPr>
          <p:nvPr/>
        </p:nvSpPr>
        <p:spPr bwMode="auto">
          <a:xfrm rot="-5400000">
            <a:off x="6192180" y="1773050"/>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ALU</a:t>
            </a: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4" name="グループ化 23"/>
          <p:cNvGrpSpPr/>
          <p:nvPr/>
        </p:nvGrpSpPr>
        <p:grpSpPr>
          <a:xfrm>
            <a:off x="4860032" y="1809054"/>
            <a:ext cx="1008112" cy="432048"/>
            <a:chOff x="3563888" y="2708920"/>
            <a:chExt cx="1296144" cy="432048"/>
          </a:xfrm>
        </p:grpSpPr>
        <p:sp>
          <p:nvSpPr>
            <p:cNvPr id="25" name="Freeform 9"/>
            <p:cNvSpPr>
              <a:spLocks/>
            </p:cNvSpPr>
            <p:nvPr/>
          </p:nvSpPr>
          <p:spPr bwMode="auto">
            <a:xfrm>
              <a:off x="4211960" y="2708920"/>
              <a:ext cx="648072" cy="144016"/>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26"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27" name="Freeform 8"/>
          <p:cNvSpPr>
            <a:spLocks/>
          </p:cNvSpPr>
          <p:nvPr/>
        </p:nvSpPr>
        <p:spPr bwMode="auto">
          <a:xfrm>
            <a:off x="7308304" y="1809054"/>
            <a:ext cx="720080"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4" name="正方形/長方形 33"/>
          <p:cNvSpPr/>
          <p:nvPr/>
        </p:nvSpPr>
        <p:spPr bwMode="auto">
          <a:xfrm>
            <a:off x="3131984" y="2348988"/>
            <a:ext cx="1080012" cy="2430027"/>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sp>
        <p:nvSpPr>
          <p:cNvPr id="35" name="正方形/長方形 34"/>
          <p:cNvSpPr/>
          <p:nvPr/>
        </p:nvSpPr>
        <p:spPr bwMode="auto">
          <a:xfrm>
            <a:off x="431954"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75000"/>
                    <a:lumOff val="25000"/>
                  </a:schemeClr>
                </a:solidFill>
              </a:rPr>
              <a:t>命令メモリ</a:t>
            </a:r>
          </a:p>
        </p:txBody>
      </p:sp>
      <p:sp>
        <p:nvSpPr>
          <p:cNvPr id="36" name="正方形/長方形 35"/>
          <p:cNvSpPr/>
          <p:nvPr/>
        </p:nvSpPr>
        <p:spPr bwMode="auto">
          <a:xfrm>
            <a:off x="161951" y="2438989"/>
            <a:ext cx="1152128" cy="1710019"/>
          </a:xfrm>
          <a:prstGeom prst="rect">
            <a:avLst/>
          </a:prstGeom>
          <a:ln>
            <a:headEnd/>
            <a:tailEnd type="non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dirty="0">
                <a:solidFill>
                  <a:schemeClr val="bg1"/>
                </a:solidFill>
                <a:latin typeface="Arial Narrow" panose="020B0606020202030204" pitchFamily="34" charset="0"/>
              </a:rPr>
              <a:t>b=a+1</a:t>
            </a:r>
          </a:p>
          <a:p>
            <a:pPr>
              <a:lnSpc>
                <a:spcPct val="80000"/>
              </a:lnSpc>
            </a:pPr>
            <a:r>
              <a:rPr kumimoji="1" lang="en-US" altLang="ja-JP" sz="2000" dirty="0">
                <a:solidFill>
                  <a:schemeClr val="bg1"/>
                </a:solidFill>
                <a:latin typeface="Arial Narrow" panose="020B0606020202030204" pitchFamily="34" charset="0"/>
              </a:rPr>
              <a:t>c=b-1</a:t>
            </a:r>
          </a:p>
          <a:p>
            <a:pPr>
              <a:lnSpc>
                <a:spcPct val="80000"/>
              </a:lnSpc>
            </a:pPr>
            <a:r>
              <a:rPr lang="en-US" altLang="ja-JP" sz="2000" dirty="0">
                <a:solidFill>
                  <a:schemeClr val="bg1"/>
                </a:solidFill>
                <a:latin typeface="Arial Narrow" panose="020B0606020202030204" pitchFamily="34" charset="0"/>
              </a:rPr>
              <a:t>d=c+2</a:t>
            </a:r>
          </a:p>
          <a:p>
            <a:pPr>
              <a:lnSpc>
                <a:spcPct val="80000"/>
              </a:lnSpc>
            </a:pPr>
            <a:r>
              <a:rPr kumimoji="1" lang="en-US" altLang="ja-JP" sz="2000" dirty="0">
                <a:solidFill>
                  <a:schemeClr val="bg1"/>
                </a:solidFill>
                <a:latin typeface="Arial Narrow" panose="020B0606020202030204" pitchFamily="34" charset="0"/>
              </a:rPr>
              <a:t>e=…</a:t>
            </a:r>
          </a:p>
          <a:p>
            <a:pPr>
              <a:lnSpc>
                <a:spcPct val="80000"/>
              </a:lnSpc>
            </a:pPr>
            <a:r>
              <a:rPr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cxnSp>
        <p:nvCxnSpPr>
          <p:cNvPr id="37" name="直線矢印コネクタ 36"/>
          <p:cNvCxnSpPr/>
          <p:nvPr/>
        </p:nvCxnSpPr>
        <p:spPr bwMode="auto">
          <a:xfrm flipH="1">
            <a:off x="161952" y="4329010"/>
            <a:ext cx="2790030"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38" name="角丸四角形吹き出し 37"/>
          <p:cNvSpPr/>
          <p:nvPr/>
        </p:nvSpPr>
        <p:spPr bwMode="auto">
          <a:xfrm>
            <a:off x="791958" y="441901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p>
        </p:txBody>
      </p:sp>
      <p:cxnSp>
        <p:nvCxnSpPr>
          <p:cNvPr id="40" name="直線矢印コネクタ 39"/>
          <p:cNvCxnSpPr/>
          <p:nvPr/>
        </p:nvCxnSpPr>
        <p:spPr bwMode="auto">
          <a:xfrm flipH="1">
            <a:off x="4391998" y="4329010"/>
            <a:ext cx="4410049"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41" name="角丸四角形吹き出し 40"/>
          <p:cNvSpPr/>
          <p:nvPr/>
        </p:nvSpPr>
        <p:spPr bwMode="auto">
          <a:xfrm>
            <a:off x="5832014" y="441901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バックエンド</a:t>
            </a:r>
          </a:p>
        </p:txBody>
      </p:sp>
      <p:sp>
        <p:nvSpPr>
          <p:cNvPr id="43" name="正方形/長方形 42"/>
          <p:cNvSpPr/>
          <p:nvPr/>
        </p:nvSpPr>
        <p:spPr>
          <a:xfrm>
            <a:off x="3221985" y="1538979"/>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Tree>
    <p:extLst>
      <p:ext uri="{BB962C8B-B14F-4D97-AF65-F5344CB8AC3E}">
        <p14:creationId xmlns:p14="http://schemas.microsoft.com/office/powerpoint/2010/main" val="3232629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大ざっぱな動作</a:t>
            </a:r>
            <a:endParaRPr kumimoji="1" lang="ja-JP" altLang="en-US" dirty="0"/>
          </a:p>
        </p:txBody>
      </p:sp>
      <p:sp>
        <p:nvSpPr>
          <p:cNvPr id="3" name="テキスト プレースホルダー 2"/>
          <p:cNvSpPr>
            <a:spLocks noGrp="1"/>
          </p:cNvSpPr>
          <p:nvPr>
            <p:ph type="body" sz="quarter" idx="10"/>
          </p:nvPr>
        </p:nvSpPr>
        <p:spPr>
          <a:xfrm>
            <a:off x="611956" y="5319021"/>
            <a:ext cx="8280092" cy="629700"/>
          </a:xfrm>
        </p:spPr>
        <p:txBody>
          <a:bodyPr/>
          <a:lstStyle/>
          <a:p>
            <a:pPr marL="817200" lvl="1" indent="-457200">
              <a:buFont typeface="+mj-lt"/>
              <a:buAutoNum type="arabicPeriod"/>
            </a:pPr>
            <a:r>
              <a:rPr kumimoji="1" lang="ja-JP" altLang="en-US" dirty="0"/>
              <a:t>フロントエンドで命令を順にフェッチしてリネーム</a:t>
            </a:r>
            <a:endParaRPr kumimoji="1" lang="en-US" altLang="ja-JP" dirty="0"/>
          </a:p>
          <a:p>
            <a:pPr marL="817200" lvl="1" indent="-457200">
              <a:buFont typeface="+mj-lt"/>
              <a:buAutoNum type="arabicPeriod"/>
            </a:pPr>
            <a:r>
              <a:rPr kumimoji="1" lang="ja-JP" altLang="en-US" dirty="0"/>
              <a:t>発行キューにディスパッチ</a:t>
            </a:r>
            <a:endParaRPr kumimoji="1" lang="en-US" altLang="ja-JP" dirty="0"/>
          </a:p>
          <a:p>
            <a:pPr marL="817200" lvl="1" indent="-457200">
              <a:buFont typeface="+mj-lt"/>
              <a:buAutoNum type="arabicPeriod"/>
            </a:pPr>
            <a:r>
              <a:rPr kumimoji="1" lang="ja-JP" altLang="en-US" dirty="0"/>
              <a:t>発行可能なものから順にバックエンドに命令を発行</a:t>
            </a:r>
            <a:endParaRPr kumimoji="1" lang="en-US" altLang="ja-JP" dirty="0"/>
          </a:p>
          <a:p>
            <a:pPr marL="817200" lvl="1" indent="-457200">
              <a:buFont typeface="+mj-lt"/>
              <a:buAutoNum type="arabicPeriod"/>
            </a:pPr>
            <a:r>
              <a:rPr kumimoji="1" lang="ja-JP" altLang="en-US" dirty="0"/>
              <a:t>レジスタを読んで演算器で実行し書き戻す</a:t>
            </a:r>
          </a:p>
        </p:txBody>
      </p:sp>
      <p:grpSp>
        <p:nvGrpSpPr>
          <p:cNvPr id="4" name="グループ化 3"/>
          <p:cNvGrpSpPr/>
          <p:nvPr/>
        </p:nvGrpSpPr>
        <p:grpSpPr>
          <a:xfrm>
            <a:off x="971960" y="2798993"/>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3942137" y="2798993"/>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382297" y="2798993"/>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822457" y="2798993"/>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933799" y="1934450"/>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3903976" y="1934450"/>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346023" y="1953034"/>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6786183" y="1953034"/>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bwMode="auto">
          <a:xfrm>
            <a:off x="2681979" y="2438989"/>
            <a:ext cx="1080012"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cxnSp>
        <p:nvCxnSpPr>
          <p:cNvPr id="37" name="直線矢印コネクタ 36"/>
          <p:cNvCxnSpPr/>
          <p:nvPr/>
        </p:nvCxnSpPr>
        <p:spPr bwMode="auto">
          <a:xfrm flipH="1">
            <a:off x="971960" y="3536360"/>
            <a:ext cx="153001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38" name="角丸四角形吹き出し 37"/>
          <p:cNvSpPr/>
          <p:nvPr/>
        </p:nvSpPr>
        <p:spPr bwMode="auto">
          <a:xfrm>
            <a:off x="881959" y="362636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p>
        </p:txBody>
      </p:sp>
      <p:cxnSp>
        <p:nvCxnSpPr>
          <p:cNvPr id="40" name="直線矢印コネクタ 39"/>
          <p:cNvCxnSpPr/>
          <p:nvPr/>
        </p:nvCxnSpPr>
        <p:spPr bwMode="auto">
          <a:xfrm flipH="1">
            <a:off x="3941993" y="3536360"/>
            <a:ext cx="4410049"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41" name="角丸四角形吹き出し 40"/>
          <p:cNvSpPr/>
          <p:nvPr/>
        </p:nvSpPr>
        <p:spPr bwMode="auto">
          <a:xfrm>
            <a:off x="5382009" y="362636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バックエンド</a:t>
            </a:r>
          </a:p>
        </p:txBody>
      </p:sp>
      <p:sp>
        <p:nvSpPr>
          <p:cNvPr id="43" name="正方形/長方形 42"/>
          <p:cNvSpPr/>
          <p:nvPr/>
        </p:nvSpPr>
        <p:spPr>
          <a:xfrm>
            <a:off x="2771980" y="1628980"/>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Tree>
    <p:extLst>
      <p:ext uri="{BB962C8B-B14F-4D97-AF65-F5344CB8AC3E}">
        <p14:creationId xmlns:p14="http://schemas.microsoft.com/office/powerpoint/2010/main" val="40391426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今回の内容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動的スケジューリングの詳細</a:t>
            </a:r>
            <a:endParaRPr lang="en-US" altLang="ja-JP" dirty="0"/>
          </a:p>
          <a:p>
            <a:pPr marL="817200" lvl="1" indent="-457200">
              <a:buFont typeface="+mj-lt"/>
              <a:buAutoNum type="arabicPeriod"/>
            </a:pPr>
            <a:r>
              <a:rPr lang="ja-JP" altLang="en-US" b="1" dirty="0"/>
              <a:t>例外への対応</a:t>
            </a:r>
            <a:endParaRPr lang="en-US" altLang="ja-JP" b="1" dirty="0"/>
          </a:p>
          <a:p>
            <a:pPr marL="817200" lvl="1" indent="-457200">
              <a:buFont typeface="+mj-lt"/>
              <a:buAutoNum type="arabicPeriod"/>
            </a:pPr>
            <a:r>
              <a:rPr lang="ja-JP" altLang="en-US" dirty="0"/>
              <a:t>ロード・ストアへの対応</a:t>
            </a:r>
            <a:endParaRPr lang="en-US" altLang="ja-JP" dirty="0"/>
          </a:p>
          <a:p>
            <a:pPr marL="457200" indent="-457200">
              <a:buFont typeface="+mj-lt"/>
              <a:buAutoNum type="arabicPeriod"/>
            </a:pPr>
            <a:r>
              <a:rPr lang="en-US" altLang="ja-JP" dirty="0"/>
              <a:t>GPU </a:t>
            </a:r>
            <a:r>
              <a:rPr lang="ja-JP" altLang="en-US" dirty="0"/>
              <a:t>のアーキテクチャ概要</a:t>
            </a:r>
          </a:p>
        </p:txBody>
      </p:sp>
    </p:spTree>
    <p:extLst>
      <p:ext uri="{BB962C8B-B14F-4D97-AF65-F5344CB8AC3E}">
        <p14:creationId xmlns:p14="http://schemas.microsoft.com/office/powerpoint/2010/main" val="2075798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例外</a:t>
            </a:r>
          </a:p>
        </p:txBody>
      </p:sp>
      <p:sp>
        <p:nvSpPr>
          <p:cNvPr id="3" name="テキスト プレースホルダー 2"/>
          <p:cNvSpPr>
            <a:spLocks noGrp="1"/>
          </p:cNvSpPr>
          <p:nvPr>
            <p:ph type="body" sz="quarter" idx="10"/>
          </p:nvPr>
        </p:nvSpPr>
        <p:spPr/>
        <p:txBody>
          <a:bodyPr/>
          <a:lstStyle/>
          <a:p>
            <a:r>
              <a:rPr lang="ja-JP" altLang="en-US" dirty="0"/>
              <a:t>制御フロー：</a:t>
            </a:r>
            <a:endParaRPr lang="en-US" altLang="ja-JP" dirty="0"/>
          </a:p>
          <a:p>
            <a:pPr lvl="1"/>
            <a:r>
              <a:rPr lang="ja-JP" altLang="en-US" dirty="0"/>
              <a:t>命令がどのように実行されていくか</a:t>
            </a:r>
            <a:br>
              <a:rPr lang="en-US" altLang="ja-JP" dirty="0"/>
            </a:br>
            <a:r>
              <a:rPr lang="en-US" altLang="ja-JP" dirty="0"/>
              <a:t>= PC </a:t>
            </a:r>
            <a:r>
              <a:rPr lang="ja-JP" altLang="en-US" dirty="0"/>
              <a:t>がどのように変化するか の流れ</a:t>
            </a:r>
            <a:endParaRPr lang="en-US" altLang="ja-JP" dirty="0"/>
          </a:p>
          <a:p>
            <a:pPr lvl="1"/>
            <a:r>
              <a:rPr lang="ja-JP" altLang="en-US" dirty="0"/>
              <a:t>通常は </a:t>
            </a:r>
            <a:r>
              <a:rPr lang="en-US" altLang="ja-JP" dirty="0"/>
              <a:t>+4 </a:t>
            </a:r>
            <a:r>
              <a:rPr lang="ja-JP" altLang="en-US" dirty="0"/>
              <a:t>されていき，分岐によってたまに飛ぶ</a:t>
            </a:r>
            <a:endParaRPr lang="en-US" altLang="ja-JP" dirty="0"/>
          </a:p>
          <a:p>
            <a:r>
              <a:rPr kumimoji="1" lang="ja-JP" altLang="en-US" dirty="0"/>
              <a:t>例外とは，例外的な制御フローのこと</a:t>
            </a:r>
            <a:endParaRPr kumimoji="1" lang="en-US" altLang="ja-JP" dirty="0"/>
          </a:p>
          <a:p>
            <a:pPr lvl="1"/>
            <a:r>
              <a:rPr kumimoji="1" lang="ja-JP" altLang="en-US" dirty="0"/>
              <a:t>例外イベントが起きると，</a:t>
            </a:r>
            <a:br>
              <a:rPr kumimoji="1" lang="en-US" altLang="ja-JP" dirty="0"/>
            </a:br>
            <a:r>
              <a:rPr kumimoji="1" lang="ja-JP" altLang="en-US" dirty="0"/>
              <a:t>あらかじめ設定された場所に </a:t>
            </a:r>
            <a:r>
              <a:rPr kumimoji="1" lang="en-US" altLang="ja-JP" dirty="0"/>
              <a:t>PC </a:t>
            </a:r>
            <a:r>
              <a:rPr kumimoji="1" lang="ja-JP" altLang="en-US" dirty="0"/>
              <a:t>が飛ぶ</a:t>
            </a:r>
            <a:endParaRPr kumimoji="1" lang="en-US" altLang="ja-JP" dirty="0"/>
          </a:p>
        </p:txBody>
      </p:sp>
    </p:spTree>
    <p:extLst>
      <p:ext uri="{BB962C8B-B14F-4D97-AF65-F5344CB8AC3E}">
        <p14:creationId xmlns:p14="http://schemas.microsoft.com/office/powerpoint/2010/main" val="42589074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ソフトウェア例外とハードウェア例外</a:t>
            </a:r>
          </a:p>
        </p:txBody>
      </p:sp>
      <p:sp>
        <p:nvSpPr>
          <p:cNvPr id="3" name="テキスト プレースホルダー 2"/>
          <p:cNvSpPr>
            <a:spLocks noGrp="1"/>
          </p:cNvSpPr>
          <p:nvPr>
            <p:ph type="body" sz="quarter" idx="10"/>
          </p:nvPr>
        </p:nvSpPr>
        <p:spPr/>
        <p:txBody>
          <a:bodyPr/>
          <a:lstStyle/>
          <a:p>
            <a:r>
              <a:rPr kumimoji="1" lang="ja-JP" altLang="en-US" dirty="0"/>
              <a:t>「例外（</a:t>
            </a:r>
            <a:r>
              <a:rPr kumimoji="1" lang="en-US" altLang="ja-JP" dirty="0"/>
              <a:t>exception</a:t>
            </a:r>
            <a:r>
              <a:rPr kumimoji="1" lang="ja-JP" altLang="en-US" dirty="0"/>
              <a:t>）」がさすもの：</a:t>
            </a:r>
            <a:endParaRPr kumimoji="1" lang="en-US" altLang="ja-JP" dirty="0"/>
          </a:p>
          <a:p>
            <a:pPr marL="817200" lvl="1" indent="-457200">
              <a:buFont typeface="+mj-lt"/>
              <a:buAutoNum type="arabicPeriod"/>
            </a:pPr>
            <a:r>
              <a:rPr kumimoji="1" lang="ja-JP" altLang="en-US" dirty="0"/>
              <a:t>ソフトウェアの例外</a:t>
            </a:r>
            <a:endParaRPr kumimoji="1" lang="en-US" altLang="ja-JP" dirty="0"/>
          </a:p>
          <a:p>
            <a:pPr lvl="2"/>
            <a:r>
              <a:rPr lang="en-US" altLang="ja-JP" dirty="0">
                <a:latin typeface="Consolas" panose="020B0609020204030204" pitchFamily="49" charset="0"/>
              </a:rPr>
              <a:t>try {...</a:t>
            </a:r>
            <a:r>
              <a:rPr kumimoji="1" lang="en-US" altLang="ja-JP" dirty="0">
                <a:latin typeface="Consolas" panose="020B0609020204030204" pitchFamily="49" charset="0"/>
              </a:rPr>
              <a:t>}</a:t>
            </a:r>
            <a:br>
              <a:rPr kumimoji="1" lang="en-US" altLang="ja-JP" dirty="0">
                <a:latin typeface="Consolas" panose="020B0609020204030204" pitchFamily="49" charset="0"/>
              </a:rPr>
            </a:br>
            <a:r>
              <a:rPr kumimoji="1" lang="en-US" altLang="ja-JP" dirty="0">
                <a:latin typeface="Consolas" panose="020B0609020204030204" pitchFamily="49" charset="0"/>
              </a:rPr>
              <a:t>catch {...}</a:t>
            </a:r>
          </a:p>
          <a:p>
            <a:pPr marL="817200" lvl="1" indent="-457200">
              <a:buFont typeface="+mj-lt"/>
              <a:buAutoNum type="arabicPeriod"/>
            </a:pPr>
            <a:r>
              <a:rPr kumimoji="1" lang="ja-JP" altLang="en-US" dirty="0">
                <a:latin typeface="Consolas" panose="020B0609020204030204" pitchFamily="49" charset="0"/>
              </a:rPr>
              <a:t>ハードウェアの例外</a:t>
            </a:r>
            <a:endParaRPr kumimoji="1" lang="en-US" altLang="ja-JP" dirty="0">
              <a:latin typeface="Consolas" panose="020B0609020204030204" pitchFamily="49" charset="0"/>
            </a:endParaRPr>
          </a:p>
          <a:p>
            <a:pPr lvl="2"/>
            <a:r>
              <a:rPr kumimoji="1" lang="ja-JP" altLang="en-US" dirty="0">
                <a:latin typeface="Consolas" panose="020B0609020204030204" pitchFamily="49" charset="0"/>
              </a:rPr>
              <a:t>ゼロ除算</a:t>
            </a:r>
            <a:endParaRPr kumimoji="1" lang="en-US" altLang="ja-JP" dirty="0">
              <a:latin typeface="Consolas" panose="020B0609020204030204" pitchFamily="49" charset="0"/>
            </a:endParaRPr>
          </a:p>
          <a:p>
            <a:pPr lvl="2"/>
            <a:r>
              <a:rPr kumimoji="1" lang="ja-JP" altLang="en-US" dirty="0">
                <a:latin typeface="Consolas" panose="020B0609020204030204" pitchFamily="49" charset="0"/>
              </a:rPr>
              <a:t>メモリ・アクセス違反</a:t>
            </a:r>
            <a:endParaRPr kumimoji="1" lang="en-US" altLang="ja-JP" dirty="0">
              <a:latin typeface="Consolas" panose="020B0609020204030204" pitchFamily="49" charset="0"/>
            </a:endParaRPr>
          </a:p>
          <a:p>
            <a:r>
              <a:rPr kumimoji="1" lang="ja-JP" altLang="en-US" dirty="0">
                <a:solidFill>
                  <a:schemeClr val="accent5"/>
                </a:solidFill>
              </a:rPr>
              <a:t>今回の講義では例外と言ったら，ハード例外をさすことに</a:t>
            </a:r>
          </a:p>
        </p:txBody>
      </p:sp>
    </p:spTree>
    <p:extLst>
      <p:ext uri="{BB962C8B-B14F-4D97-AF65-F5344CB8AC3E}">
        <p14:creationId xmlns:p14="http://schemas.microsoft.com/office/powerpoint/2010/main" val="803658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99790E-40E5-468A-A75E-0F1FC69762D1}"/>
              </a:ext>
            </a:extLst>
          </p:cNvPr>
          <p:cNvSpPr>
            <a:spLocks noGrp="1"/>
          </p:cNvSpPr>
          <p:nvPr>
            <p:ph type="title"/>
          </p:nvPr>
        </p:nvSpPr>
        <p:spPr/>
        <p:txBody>
          <a:bodyPr/>
          <a:lstStyle/>
          <a:p>
            <a:r>
              <a:rPr kumimoji="1" lang="ja-JP" altLang="en-US" dirty="0"/>
              <a:t>前回の感想や質問とか</a:t>
            </a:r>
          </a:p>
        </p:txBody>
      </p:sp>
      <p:sp>
        <p:nvSpPr>
          <p:cNvPr id="3" name="テキスト プレースホルダー 2">
            <a:extLst>
              <a:ext uri="{FF2B5EF4-FFF2-40B4-BE49-F238E27FC236}">
                <a16:creationId xmlns:a16="http://schemas.microsoft.com/office/drawing/2014/main" id="{FBF22E91-43E0-431F-889D-2559EEB9010D}"/>
              </a:ext>
            </a:extLst>
          </p:cNvPr>
          <p:cNvSpPr>
            <a:spLocks noGrp="1"/>
          </p:cNvSpPr>
          <p:nvPr>
            <p:ph type="body" sz="quarter" idx="10"/>
          </p:nvPr>
        </p:nvSpPr>
        <p:spPr/>
        <p:txBody>
          <a:bodyPr/>
          <a:lstStyle/>
          <a:p>
            <a:r>
              <a:rPr kumimoji="1" lang="ja-JP" altLang="en-US" dirty="0"/>
              <a:t>時々インテルのことを皮肉っぽく言うのが面白いです。</a:t>
            </a:r>
            <a:endParaRPr kumimoji="1" lang="en-US" altLang="ja-JP" dirty="0"/>
          </a:p>
          <a:p>
            <a:r>
              <a:rPr kumimoji="1" lang="en-US" altLang="ja-JP" dirty="0"/>
              <a:t>Intel </a:t>
            </a:r>
            <a:r>
              <a:rPr kumimoji="1" lang="ja-JP" altLang="en-US" dirty="0"/>
              <a:t>の命令を見ていると，</a:t>
            </a:r>
            <a:r>
              <a:rPr kumimoji="1" lang="en-US" altLang="ja-JP" dirty="0"/>
              <a:t>_mm256_add_epi32 </a:t>
            </a:r>
            <a:r>
              <a:rPr kumimoji="1" lang="ja-JP" altLang="en-US" dirty="0"/>
              <a:t>などで </a:t>
            </a:r>
            <a:r>
              <a:rPr kumimoji="1" lang="en-US" altLang="ja-JP" dirty="0"/>
              <a:t>Throughput </a:t>
            </a:r>
            <a:r>
              <a:rPr kumimoji="1" lang="ja-JP" altLang="en-US" dirty="0"/>
              <a:t>が </a:t>
            </a:r>
            <a:r>
              <a:rPr kumimoji="1" lang="en-US" altLang="ja-JP" dirty="0"/>
              <a:t>1/3 </a:t>
            </a:r>
            <a:r>
              <a:rPr kumimoji="1" lang="ja-JP" altLang="en-US" dirty="0"/>
              <a:t>と </a:t>
            </a:r>
            <a:r>
              <a:rPr kumimoji="1" lang="en-US" altLang="ja-JP" dirty="0"/>
              <a:t>1 </a:t>
            </a:r>
            <a:r>
              <a:rPr kumimoji="1" lang="ja-JP" altLang="en-US" dirty="0"/>
              <a:t>サイクルを下回る命令がいくつかあるのですが，これはどういう原理で動いているのでしょうか</a:t>
            </a:r>
            <a:r>
              <a:rPr kumimoji="1" lang="en-US" altLang="ja-JP" dirty="0"/>
              <a:t>…</a:t>
            </a:r>
            <a:r>
              <a:rPr kumimoji="1" lang="ja-JP" altLang="en-US" dirty="0"/>
              <a:t>？</a:t>
            </a:r>
            <a:endParaRPr kumimoji="1" lang="en-US" altLang="ja-JP" dirty="0"/>
          </a:p>
          <a:p>
            <a:endParaRPr kumimoji="1" lang="ja-JP" altLang="en-US" dirty="0"/>
          </a:p>
        </p:txBody>
      </p:sp>
    </p:spTree>
    <p:extLst>
      <p:ext uri="{BB962C8B-B14F-4D97-AF65-F5344CB8AC3E}">
        <p14:creationId xmlns:p14="http://schemas.microsoft.com/office/powerpoint/2010/main" val="2860015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例外ハンドラ：</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例外ハンドラ：</a:t>
            </a:r>
            <a:endParaRPr lang="en-US" altLang="ja-JP" dirty="0"/>
          </a:p>
          <a:p>
            <a:pPr lvl="1"/>
            <a:r>
              <a:rPr lang="ja-JP" altLang="en-US" dirty="0"/>
              <a:t>特別なレジスタに，例外発生時の飛び先アドレスを登録しておく</a:t>
            </a:r>
            <a:endParaRPr lang="en-US" altLang="ja-JP" dirty="0"/>
          </a:p>
          <a:p>
            <a:pPr lvl="2"/>
            <a:r>
              <a:rPr lang="ja-JP" altLang="en-US" dirty="0"/>
              <a:t>例外が起きると強制的にそのアドレスに分岐してくる</a:t>
            </a:r>
            <a:endParaRPr lang="en-US" altLang="ja-JP" dirty="0"/>
          </a:p>
          <a:p>
            <a:pPr lvl="1"/>
            <a:r>
              <a:rPr lang="ja-JP" altLang="en-US" dirty="0"/>
              <a:t>そこに例外への対応コード（例外ハンドラ）を用意しておく</a:t>
            </a:r>
            <a:endParaRPr kumimoji="1" lang="ja-JP" altLang="en-US" dirty="0"/>
          </a:p>
        </p:txBody>
      </p:sp>
    </p:spTree>
    <p:extLst>
      <p:ext uri="{BB962C8B-B14F-4D97-AF65-F5344CB8AC3E}">
        <p14:creationId xmlns:p14="http://schemas.microsoft.com/office/powerpoint/2010/main" val="34363543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例外ハンドラ：</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例外ハンドラの中身</a:t>
            </a:r>
            <a:endParaRPr kumimoji="1" lang="en-US" altLang="ja-JP" dirty="0"/>
          </a:p>
          <a:p>
            <a:pPr marL="817200" lvl="1" indent="-457200">
              <a:buFont typeface="+mj-lt"/>
              <a:buAutoNum type="arabicPeriod"/>
            </a:pPr>
            <a:r>
              <a:rPr kumimoji="1" lang="ja-JP" altLang="en-US" dirty="0"/>
              <a:t>回復不能な場合</a:t>
            </a:r>
            <a:endParaRPr kumimoji="1" lang="en-US" altLang="ja-JP" dirty="0"/>
          </a:p>
          <a:p>
            <a:pPr lvl="2"/>
            <a:r>
              <a:rPr lang="ja-JP" altLang="en-US" dirty="0"/>
              <a:t>ゼロ除算，</a:t>
            </a:r>
            <a:r>
              <a:rPr lang="en-US" altLang="ja-JP" dirty="0"/>
              <a:t>NULL </a:t>
            </a:r>
            <a:r>
              <a:rPr lang="ja-JP" altLang="en-US" dirty="0"/>
              <a:t>ポインタ・アクセスなど</a:t>
            </a:r>
            <a:endParaRPr lang="en-US" altLang="ja-JP" dirty="0"/>
          </a:p>
          <a:p>
            <a:pPr lvl="2"/>
            <a:r>
              <a:rPr kumimoji="1" lang="ja-JP" altLang="en-US" dirty="0"/>
              <a:t>プログラムの実行を終了させて，エラー・メッセージを表示</a:t>
            </a:r>
            <a:endParaRPr kumimoji="1" lang="en-US" altLang="ja-JP" dirty="0"/>
          </a:p>
          <a:p>
            <a:pPr lvl="3"/>
            <a:r>
              <a:rPr kumimoji="1" lang="ja-JP" altLang="en-US" dirty="0"/>
              <a:t>「一般保護違反」「</a:t>
            </a:r>
            <a:r>
              <a:rPr kumimoji="1" lang="en-US" altLang="ja-JP" dirty="0"/>
              <a:t>Segmentation fault</a:t>
            </a:r>
            <a:r>
              <a:rPr kumimoji="1" lang="ja-JP" altLang="en-US" dirty="0"/>
              <a:t>」</a:t>
            </a:r>
            <a:endParaRPr kumimoji="1" lang="en-US" altLang="ja-JP" dirty="0"/>
          </a:p>
          <a:p>
            <a:pPr lvl="2"/>
            <a:endParaRPr kumimoji="1" lang="en-US" altLang="ja-JP" dirty="0"/>
          </a:p>
          <a:p>
            <a:pPr marL="817200" lvl="1" indent="-457200">
              <a:buFont typeface="+mj-lt"/>
              <a:buAutoNum type="arabicPeriod"/>
            </a:pPr>
            <a:r>
              <a:rPr kumimoji="1" lang="ja-JP" altLang="en-US" dirty="0"/>
              <a:t>回復可能な場合</a:t>
            </a:r>
            <a:endParaRPr kumimoji="1" lang="en-US" altLang="ja-JP" dirty="0"/>
          </a:p>
          <a:p>
            <a:pPr lvl="2"/>
            <a:r>
              <a:rPr lang="ja-JP" altLang="en-US" dirty="0"/>
              <a:t>スワップアウトされたメモリへのアクセスなど</a:t>
            </a:r>
            <a:endParaRPr kumimoji="1" lang="en-US" altLang="ja-JP" dirty="0"/>
          </a:p>
          <a:p>
            <a:pPr lvl="2"/>
            <a:r>
              <a:rPr kumimoji="1" lang="ja-JP" altLang="en-US" dirty="0"/>
              <a:t>スワップからのデータの読み出しなどを行ってから，</a:t>
            </a:r>
            <a:br>
              <a:rPr kumimoji="1" lang="en-US" altLang="ja-JP" dirty="0"/>
            </a:br>
            <a:r>
              <a:rPr kumimoji="1" lang="ja-JP" altLang="en-US" dirty="0"/>
              <a:t>元の命令を再実行</a:t>
            </a:r>
          </a:p>
        </p:txBody>
      </p:sp>
    </p:spTree>
    <p:extLst>
      <p:ext uri="{BB962C8B-B14F-4D97-AF65-F5344CB8AC3E}">
        <p14:creationId xmlns:p14="http://schemas.microsoft.com/office/powerpoint/2010/main" val="33662042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例外の例１</a:t>
            </a:r>
            <a:br>
              <a:rPr kumimoji="1" lang="en-US" altLang="ja-JP" dirty="0"/>
            </a:br>
            <a:r>
              <a:rPr kumimoji="1" lang="ja-JP" altLang="en-US" sz="1600" dirty="0"/>
              <a:t>（注：実際の </a:t>
            </a:r>
            <a:r>
              <a:rPr kumimoji="1" lang="en-US" altLang="ja-JP" sz="1600" dirty="0"/>
              <a:t>RISC-V </a:t>
            </a:r>
            <a:r>
              <a:rPr kumimoji="1" lang="ja-JP" altLang="en-US" sz="1600" dirty="0"/>
              <a:t>ではゼロ除算例外は存在しない）</a:t>
            </a:r>
          </a:p>
        </p:txBody>
      </p:sp>
      <p:sp>
        <p:nvSpPr>
          <p:cNvPr id="3" name="テキスト プレースホルダー 2"/>
          <p:cNvSpPr>
            <a:spLocks noGrp="1"/>
          </p:cNvSpPr>
          <p:nvPr>
            <p:ph type="body" sz="quarter" idx="10"/>
          </p:nvPr>
        </p:nvSpPr>
        <p:spPr/>
        <p:txBody>
          <a:bodyPr/>
          <a:lstStyle/>
          <a:p>
            <a:r>
              <a:rPr kumimoji="1" lang="ja-JP" altLang="en-US" dirty="0"/>
              <a:t>ゼロ除算例外の場合：</a:t>
            </a:r>
            <a:br>
              <a:rPr kumimoji="1" lang="en-US" altLang="ja-JP" dirty="0"/>
            </a:br>
            <a:br>
              <a:rPr kumimoji="1" lang="en-US" altLang="ja-JP" dirty="0"/>
            </a:br>
            <a:r>
              <a:rPr lang="en-US" altLang="ja-JP" dirty="0">
                <a:latin typeface="Consolas" panose="020B0609020204030204" pitchFamily="49" charset="0"/>
              </a:rPr>
              <a:t>    </a:t>
            </a:r>
            <a:r>
              <a:rPr lang="en-US" altLang="ja-JP" dirty="0" err="1">
                <a:latin typeface="Consolas" panose="020B0609020204030204" pitchFamily="49" charset="0"/>
              </a:rPr>
              <a:t>csrw</a:t>
            </a:r>
            <a:r>
              <a:rPr lang="en-US" altLang="ja-JP" dirty="0">
                <a:latin typeface="Consolas" panose="020B0609020204030204" pitchFamily="49" charset="0"/>
              </a:rPr>
              <a:t> </a:t>
            </a:r>
            <a:r>
              <a:rPr lang="en-US" altLang="ja-JP" dirty="0" err="1">
                <a:latin typeface="Consolas" panose="020B0609020204030204" pitchFamily="49" charset="0"/>
              </a:rPr>
              <a:t>mtvec</a:t>
            </a:r>
            <a:r>
              <a:rPr lang="en-US" altLang="ja-JP" dirty="0">
                <a:latin typeface="Consolas" panose="020B0609020204030204" pitchFamily="49" charset="0"/>
              </a:rPr>
              <a:t>, </a:t>
            </a:r>
            <a:r>
              <a:rPr lang="en-US" altLang="ja-JP" dirty="0">
                <a:solidFill>
                  <a:schemeClr val="accent5"/>
                </a:solidFill>
                <a:latin typeface="Consolas" panose="020B0609020204030204" pitchFamily="49" charset="0"/>
              </a:rPr>
              <a:t>HANDLER</a:t>
            </a:r>
            <a:r>
              <a:rPr lang="en-US" altLang="ja-JP" dirty="0">
                <a:latin typeface="Consolas" panose="020B0609020204030204" pitchFamily="49" charset="0"/>
              </a:rPr>
              <a:t>   </a:t>
            </a:r>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例外ハンドラを設定</a:t>
            </a:r>
            <a:br>
              <a:rPr lang="en-US" altLang="ja-JP" dirty="0">
                <a:latin typeface="Consolas" panose="020B0609020204030204" pitchFamily="49" charset="0"/>
              </a:rPr>
            </a:br>
            <a:r>
              <a:rPr lang="en-US" altLang="ja-JP" dirty="0">
                <a:latin typeface="Consolas" panose="020B0609020204030204" pitchFamily="49" charset="0"/>
              </a:rPr>
              <a:t>    ...</a:t>
            </a:r>
            <a:br>
              <a:rPr lang="en-US" altLang="ja-JP" dirty="0">
                <a:latin typeface="Consolas" panose="020B0609020204030204" pitchFamily="49" charset="0"/>
              </a:rPr>
            </a:br>
            <a:r>
              <a:rPr lang="en-US" altLang="ja-JP" dirty="0">
                <a:latin typeface="Consolas" panose="020B0609020204030204" pitchFamily="49" charset="0"/>
              </a:rPr>
              <a:t>    div x1 </a:t>
            </a:r>
            <a:r>
              <a:rPr lang="ja-JP" altLang="en-US" dirty="0">
                <a:latin typeface="Consolas" panose="020B0609020204030204" pitchFamily="49" charset="0"/>
              </a:rPr>
              <a:t>←</a:t>
            </a:r>
            <a:r>
              <a:rPr lang="en-US" altLang="ja-JP" dirty="0">
                <a:latin typeface="Consolas" panose="020B0609020204030204" pitchFamily="49" charset="0"/>
              </a:rPr>
              <a:t> x2 / 0       </a:t>
            </a:r>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ゼロ除算実行</a:t>
            </a:r>
            <a:br>
              <a:rPr lang="en-US" altLang="ja-JP" dirty="0">
                <a:latin typeface="Consolas" panose="020B0609020204030204" pitchFamily="49" charset="0"/>
              </a:rPr>
            </a:br>
            <a:r>
              <a:rPr lang="en-US" altLang="ja-JP" dirty="0">
                <a:latin typeface="Consolas" panose="020B0609020204030204" pitchFamily="49" charset="0"/>
              </a:rPr>
              <a:t>    ...</a:t>
            </a:r>
            <a:br>
              <a:rPr lang="en-US" altLang="ja-JP" dirty="0">
                <a:latin typeface="Consolas" panose="020B0609020204030204" pitchFamily="49" charset="0"/>
              </a:rPr>
            </a:br>
            <a:br>
              <a:rPr lang="en-US" altLang="ja-JP" dirty="0">
                <a:latin typeface="Consolas" panose="020B0609020204030204" pitchFamily="49" charset="0"/>
              </a:rPr>
            </a:br>
            <a:r>
              <a:rPr lang="en-US" altLang="ja-JP" dirty="0">
                <a:latin typeface="Consolas" panose="020B0609020204030204" pitchFamily="49" charset="0"/>
              </a:rPr>
              <a:t>    </a:t>
            </a:r>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ゼロ除算が起きると，ここに飛ばされる</a:t>
            </a:r>
            <a:br>
              <a:rPr lang="en-US" altLang="ja-JP" dirty="0">
                <a:solidFill>
                  <a:schemeClr val="accent3">
                    <a:lumMod val="75000"/>
                  </a:schemeClr>
                </a:solidFill>
                <a:latin typeface="Consolas" panose="020B0609020204030204" pitchFamily="49" charset="0"/>
              </a:rPr>
            </a:br>
            <a:r>
              <a:rPr lang="en-US" altLang="ja-JP" dirty="0">
                <a:solidFill>
                  <a:schemeClr val="accent3">
                    <a:lumMod val="75000"/>
                  </a:schemeClr>
                </a:solidFill>
                <a:latin typeface="Consolas" panose="020B0609020204030204" pitchFamily="49" charset="0"/>
              </a:rPr>
              <a:t>    // OS </a:t>
            </a:r>
            <a:r>
              <a:rPr lang="ja-JP" altLang="en-US" dirty="0">
                <a:solidFill>
                  <a:schemeClr val="accent3">
                    <a:lumMod val="75000"/>
                  </a:schemeClr>
                </a:solidFill>
                <a:latin typeface="Consolas" panose="020B0609020204030204" pitchFamily="49" charset="0"/>
              </a:rPr>
              <a:t>が用意した例外ハンドラよって必要な処置が行われる</a:t>
            </a:r>
            <a:br>
              <a:rPr lang="en-US" altLang="ja-JP" dirty="0">
                <a:solidFill>
                  <a:schemeClr val="accent3">
                    <a:lumMod val="75000"/>
                  </a:schemeClr>
                </a:solidFill>
                <a:latin typeface="Consolas" panose="020B0609020204030204" pitchFamily="49" charset="0"/>
              </a:rPr>
            </a:br>
            <a:r>
              <a:rPr lang="en-US" altLang="ja-JP" dirty="0">
                <a:solidFill>
                  <a:schemeClr val="accent3">
                    <a:lumMod val="75000"/>
                  </a:schemeClr>
                </a:solidFill>
                <a:latin typeface="Consolas" panose="020B0609020204030204" pitchFamily="49" charset="0"/>
              </a:rPr>
              <a:t>    // </a:t>
            </a:r>
            <a:r>
              <a:rPr lang="ja-JP" altLang="en-US" dirty="0">
                <a:solidFill>
                  <a:schemeClr val="accent3">
                    <a:lumMod val="75000"/>
                  </a:schemeClr>
                </a:solidFill>
                <a:latin typeface="Consolas" panose="020B0609020204030204" pitchFamily="49" charset="0"/>
              </a:rPr>
              <a:t>（この場合はエラーを表示してプログラムを落とす）</a:t>
            </a:r>
            <a:br>
              <a:rPr lang="en-US" altLang="ja-JP" dirty="0">
                <a:latin typeface="Consolas" panose="020B0609020204030204" pitchFamily="49" charset="0"/>
              </a:rPr>
            </a:br>
            <a:r>
              <a:rPr lang="en-US" altLang="ja-JP" dirty="0">
                <a:solidFill>
                  <a:schemeClr val="accent5"/>
                </a:solidFill>
                <a:latin typeface="Consolas" panose="020B0609020204030204" pitchFamily="49" charset="0"/>
              </a:rPr>
              <a:t>HANDLER</a:t>
            </a:r>
            <a:r>
              <a:rPr lang="en-US" altLang="ja-JP" dirty="0">
                <a:latin typeface="Consolas" panose="020B0609020204030204" pitchFamily="49" charset="0"/>
              </a:rPr>
              <a:t>:         </a:t>
            </a:r>
            <a:r>
              <a:rPr lang="en-US" altLang="ja-JP" dirty="0">
                <a:solidFill>
                  <a:schemeClr val="accent3">
                    <a:lumMod val="75000"/>
                  </a:schemeClr>
                </a:solidFill>
                <a:latin typeface="Consolas" panose="020B0609020204030204" pitchFamily="49" charset="0"/>
              </a:rPr>
              <a:t>    </a:t>
            </a:r>
            <a:br>
              <a:rPr lang="en-US" altLang="ja-JP" dirty="0">
                <a:solidFill>
                  <a:schemeClr val="accent3">
                    <a:lumMod val="75000"/>
                  </a:schemeClr>
                </a:solidFill>
                <a:latin typeface="Consolas" panose="020B0609020204030204" pitchFamily="49" charset="0"/>
              </a:rPr>
            </a:br>
            <a:r>
              <a:rPr lang="en-US" altLang="ja-JP" dirty="0">
                <a:solidFill>
                  <a:schemeClr val="accent3">
                    <a:lumMod val="75000"/>
                  </a:schemeClr>
                </a:solidFill>
                <a:latin typeface="Consolas" panose="020B0609020204030204" pitchFamily="49" charset="0"/>
              </a:rPr>
              <a:t>    </a:t>
            </a:r>
            <a:r>
              <a:rPr lang="en-US" altLang="ja-JP" dirty="0">
                <a:latin typeface="Consolas" panose="020B0609020204030204" pitchFamily="49" charset="0"/>
              </a:rPr>
              <a:t>call PRINT_ERROR_MSG</a:t>
            </a:r>
            <a:br>
              <a:rPr lang="en-US" altLang="ja-JP" dirty="0">
                <a:latin typeface="Consolas" panose="020B0609020204030204" pitchFamily="49" charset="0"/>
              </a:rPr>
            </a:br>
            <a:r>
              <a:rPr lang="en-US" altLang="ja-JP" dirty="0">
                <a:latin typeface="Consolas" panose="020B0609020204030204" pitchFamily="49" charset="0"/>
              </a:rPr>
              <a:t>    call EXIT</a:t>
            </a:r>
            <a:br>
              <a:rPr lang="en-US" altLang="ja-JP" dirty="0">
                <a:latin typeface="Consolas" panose="020B0609020204030204" pitchFamily="49" charset="0"/>
              </a:rPr>
            </a:br>
            <a:r>
              <a:rPr lang="en-US" altLang="ja-JP" dirty="0">
                <a:solidFill>
                  <a:schemeClr val="accent3">
                    <a:lumMod val="75000"/>
                  </a:schemeClr>
                </a:solidFill>
                <a:latin typeface="Consolas" panose="020B0609020204030204" pitchFamily="49" charset="0"/>
              </a:rPr>
              <a:t>                      </a:t>
            </a:r>
            <a:endParaRPr kumimoji="1" lang="ja-JP" altLang="en-US" dirty="0">
              <a:solidFill>
                <a:schemeClr val="accent3">
                  <a:lumMod val="75000"/>
                </a:schemeClr>
              </a:solidFill>
              <a:latin typeface="Consolas" panose="020B0609020204030204" pitchFamily="49" charset="0"/>
            </a:endParaRPr>
          </a:p>
        </p:txBody>
      </p:sp>
    </p:spTree>
    <p:extLst>
      <p:ext uri="{BB962C8B-B14F-4D97-AF65-F5344CB8AC3E}">
        <p14:creationId xmlns:p14="http://schemas.microsoft.com/office/powerpoint/2010/main" val="28256575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例外の例２</a:t>
            </a:r>
          </a:p>
        </p:txBody>
      </p:sp>
      <p:sp>
        <p:nvSpPr>
          <p:cNvPr id="3" name="テキスト プレースホルダー 2"/>
          <p:cNvSpPr>
            <a:spLocks noGrp="1"/>
          </p:cNvSpPr>
          <p:nvPr>
            <p:ph type="body" sz="quarter" idx="10"/>
          </p:nvPr>
        </p:nvSpPr>
        <p:spPr/>
        <p:txBody>
          <a:bodyPr/>
          <a:lstStyle/>
          <a:p>
            <a:r>
              <a:rPr kumimoji="1" lang="ja-JP" altLang="en-US" dirty="0"/>
              <a:t>スワップからの回復</a:t>
            </a:r>
            <a:br>
              <a:rPr kumimoji="1" lang="en-US" altLang="ja-JP" dirty="0"/>
            </a:br>
            <a:r>
              <a:rPr lang="en-US" altLang="ja-JP" dirty="0">
                <a:latin typeface="Consolas" panose="020B0609020204030204" pitchFamily="49" charset="0"/>
              </a:rPr>
              <a:t>    ...</a:t>
            </a:r>
            <a:br>
              <a:rPr kumimoji="1" lang="en-US" altLang="ja-JP" dirty="0"/>
            </a:br>
            <a:r>
              <a:rPr lang="en-US" altLang="ja-JP" dirty="0">
                <a:latin typeface="Consolas" panose="020B0609020204030204" pitchFamily="49" charset="0"/>
              </a:rPr>
              <a:t>    </a:t>
            </a:r>
            <a:r>
              <a:rPr lang="en-US" altLang="ja-JP" dirty="0" err="1">
                <a:latin typeface="Consolas" panose="020B0609020204030204" pitchFamily="49" charset="0"/>
              </a:rPr>
              <a:t>ld</a:t>
            </a:r>
            <a:r>
              <a:rPr lang="en-US" altLang="ja-JP" dirty="0">
                <a:latin typeface="Consolas" panose="020B0609020204030204" pitchFamily="49" charset="0"/>
              </a:rPr>
              <a:t> x1 </a:t>
            </a:r>
            <a:r>
              <a:rPr lang="ja-JP" altLang="en-US" dirty="0">
                <a:latin typeface="Consolas" panose="020B0609020204030204" pitchFamily="49" charset="0"/>
              </a:rPr>
              <a:t>←</a:t>
            </a:r>
            <a:r>
              <a:rPr lang="en-US" altLang="ja-JP" dirty="0">
                <a:latin typeface="Consolas" panose="020B0609020204030204" pitchFamily="49" charset="0"/>
              </a:rPr>
              <a:t> [x2]       </a:t>
            </a:r>
            <a:r>
              <a:rPr lang="en-US" altLang="ja-JP" dirty="0">
                <a:solidFill>
                  <a:schemeClr val="accent3">
                    <a:lumMod val="75000"/>
                  </a:schemeClr>
                </a:solidFill>
                <a:latin typeface="Consolas" panose="020B0609020204030204" pitchFamily="49" charset="0"/>
              </a:rPr>
              <a:t>// x2 </a:t>
            </a:r>
            <a:r>
              <a:rPr lang="ja-JP" altLang="en-US" dirty="0">
                <a:solidFill>
                  <a:schemeClr val="accent3">
                    <a:lumMod val="75000"/>
                  </a:schemeClr>
                </a:solidFill>
                <a:latin typeface="Consolas" panose="020B0609020204030204" pitchFamily="49" charset="0"/>
              </a:rPr>
              <a:t>のアドレスのデータは</a:t>
            </a:r>
            <a:br>
              <a:rPr lang="en-US" altLang="ja-JP" dirty="0">
                <a:latin typeface="Consolas" panose="020B0609020204030204" pitchFamily="49" charset="0"/>
              </a:rPr>
            </a:br>
            <a:r>
              <a:rPr lang="en-US" altLang="ja-JP" dirty="0">
                <a:latin typeface="Consolas" panose="020B0609020204030204" pitchFamily="49" charset="0"/>
              </a:rPr>
              <a:t>    ...                </a:t>
            </a:r>
            <a:r>
              <a:rPr lang="en-US" altLang="ja-JP" dirty="0">
                <a:solidFill>
                  <a:schemeClr val="accent3">
                    <a:lumMod val="75000"/>
                  </a:schemeClr>
                </a:solidFill>
                <a:latin typeface="Consolas" panose="020B0609020204030204" pitchFamily="49" charset="0"/>
              </a:rPr>
              <a:t>//</a:t>
            </a:r>
            <a:r>
              <a:rPr lang="en-US" altLang="ja-JP" dirty="0">
                <a:latin typeface="Consolas" panose="020B0609020204030204" pitchFamily="49" charset="0"/>
              </a:rPr>
              <a:t> </a:t>
            </a:r>
            <a:r>
              <a:rPr lang="ja-JP" altLang="en-US" dirty="0">
                <a:solidFill>
                  <a:schemeClr val="accent3">
                    <a:lumMod val="75000"/>
                  </a:schemeClr>
                </a:solidFill>
                <a:latin typeface="Consolas" panose="020B0609020204030204" pitchFamily="49" charset="0"/>
              </a:rPr>
              <a:t>メモリ不足により</a:t>
            </a:r>
            <a:br>
              <a:rPr lang="en-US" altLang="ja-JP" dirty="0">
                <a:solidFill>
                  <a:schemeClr val="accent3">
                    <a:lumMod val="75000"/>
                  </a:schemeClr>
                </a:solidFill>
                <a:latin typeface="Consolas" panose="020B0609020204030204" pitchFamily="49" charset="0"/>
              </a:rPr>
            </a:br>
            <a:r>
              <a:rPr lang="ja-JP" altLang="en-US" dirty="0">
                <a:solidFill>
                  <a:schemeClr val="accent3">
                    <a:lumMod val="75000"/>
                  </a:schemeClr>
                </a:solidFill>
                <a:latin typeface="Consolas" panose="020B0609020204030204" pitchFamily="49" charset="0"/>
              </a:rPr>
              <a:t>                       </a:t>
            </a:r>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現在スワップされて </a:t>
            </a:r>
            <a:r>
              <a:rPr lang="en-US" altLang="ja-JP" dirty="0">
                <a:solidFill>
                  <a:schemeClr val="accent3">
                    <a:lumMod val="75000"/>
                  </a:schemeClr>
                </a:solidFill>
                <a:latin typeface="Consolas" panose="020B0609020204030204" pitchFamily="49" charset="0"/>
              </a:rPr>
              <a:t>HDD </a:t>
            </a:r>
            <a:r>
              <a:rPr lang="ja-JP" altLang="en-US" dirty="0">
                <a:solidFill>
                  <a:schemeClr val="accent3">
                    <a:lumMod val="75000"/>
                  </a:schemeClr>
                </a:solidFill>
                <a:latin typeface="Consolas" panose="020B0609020204030204" pitchFamily="49" charset="0"/>
              </a:rPr>
              <a:t>にある</a:t>
            </a:r>
            <a:br>
              <a:rPr lang="en-US" altLang="ja-JP" dirty="0">
                <a:latin typeface="Consolas" panose="020B0609020204030204" pitchFamily="49" charset="0"/>
              </a:rPr>
            </a:br>
            <a:br>
              <a:rPr lang="en-US" altLang="ja-JP" dirty="0">
                <a:latin typeface="Consolas" panose="020B0609020204030204" pitchFamily="49" charset="0"/>
              </a:rPr>
            </a:br>
            <a:r>
              <a:rPr lang="en-US" altLang="ja-JP" dirty="0">
                <a:latin typeface="Consolas" panose="020B0609020204030204" pitchFamily="49" charset="0"/>
              </a:rPr>
              <a:t>    </a:t>
            </a:r>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スワップ領域へのアクセスが起きると，ここに飛ばされる</a:t>
            </a:r>
            <a:br>
              <a:rPr lang="en-US" altLang="ja-JP" dirty="0">
                <a:solidFill>
                  <a:schemeClr val="accent3">
                    <a:lumMod val="75000"/>
                  </a:schemeClr>
                </a:solidFill>
                <a:latin typeface="Consolas" panose="020B0609020204030204" pitchFamily="49" charset="0"/>
              </a:rPr>
            </a:br>
            <a:r>
              <a:rPr lang="en-US" altLang="ja-JP" dirty="0">
                <a:solidFill>
                  <a:schemeClr val="accent3">
                    <a:lumMod val="75000"/>
                  </a:schemeClr>
                </a:solidFill>
                <a:latin typeface="Consolas" panose="020B0609020204030204" pitchFamily="49" charset="0"/>
              </a:rPr>
              <a:t>    // OS </a:t>
            </a:r>
            <a:r>
              <a:rPr lang="ja-JP" altLang="en-US" dirty="0">
                <a:solidFill>
                  <a:schemeClr val="accent3">
                    <a:lumMod val="75000"/>
                  </a:schemeClr>
                </a:solidFill>
                <a:latin typeface="Consolas" panose="020B0609020204030204" pitchFamily="49" charset="0"/>
              </a:rPr>
              <a:t>が用意した例外ハンドラよって必要な処置が行われる</a:t>
            </a:r>
            <a:br>
              <a:rPr lang="en-US" altLang="ja-JP" dirty="0">
                <a:solidFill>
                  <a:schemeClr val="accent3">
                    <a:lumMod val="75000"/>
                  </a:schemeClr>
                </a:solidFill>
                <a:latin typeface="Consolas" panose="020B0609020204030204" pitchFamily="49" charset="0"/>
              </a:rPr>
            </a:br>
            <a:r>
              <a:rPr lang="en-US" altLang="ja-JP" dirty="0">
                <a:solidFill>
                  <a:schemeClr val="accent3">
                    <a:lumMod val="75000"/>
                  </a:schemeClr>
                </a:solidFill>
                <a:latin typeface="Consolas" panose="020B0609020204030204" pitchFamily="49" charset="0"/>
              </a:rPr>
              <a:t>    // </a:t>
            </a:r>
            <a:r>
              <a:rPr lang="ja-JP" altLang="en-US" dirty="0">
                <a:solidFill>
                  <a:schemeClr val="accent3">
                    <a:lumMod val="75000"/>
                  </a:schemeClr>
                </a:solidFill>
                <a:latin typeface="Consolas" panose="020B0609020204030204" pitchFamily="49" charset="0"/>
              </a:rPr>
              <a:t>（この場合は </a:t>
            </a:r>
            <a:r>
              <a:rPr lang="en-US" altLang="ja-JP" dirty="0">
                <a:solidFill>
                  <a:schemeClr val="accent3">
                    <a:lumMod val="75000"/>
                  </a:schemeClr>
                </a:solidFill>
                <a:latin typeface="Consolas" panose="020B0609020204030204" pitchFamily="49" charset="0"/>
              </a:rPr>
              <a:t>HDD </a:t>
            </a:r>
            <a:r>
              <a:rPr lang="ja-JP" altLang="en-US" dirty="0">
                <a:solidFill>
                  <a:schemeClr val="accent3">
                    <a:lumMod val="75000"/>
                  </a:schemeClr>
                </a:solidFill>
                <a:latin typeface="Consolas" panose="020B0609020204030204" pitchFamily="49" charset="0"/>
              </a:rPr>
              <a:t>から必要なデータを呼んでくる）</a:t>
            </a:r>
            <a:br>
              <a:rPr lang="en-US" altLang="ja-JP" dirty="0">
                <a:latin typeface="Consolas" panose="020B0609020204030204" pitchFamily="49" charset="0"/>
              </a:rPr>
            </a:br>
            <a:r>
              <a:rPr lang="en-US" altLang="ja-JP" dirty="0">
                <a:solidFill>
                  <a:schemeClr val="accent5"/>
                </a:solidFill>
                <a:latin typeface="Consolas" panose="020B0609020204030204" pitchFamily="49" charset="0"/>
              </a:rPr>
              <a:t>HANDLER</a:t>
            </a:r>
            <a:r>
              <a:rPr lang="en-US" altLang="ja-JP" dirty="0">
                <a:latin typeface="Consolas" panose="020B0609020204030204" pitchFamily="49" charset="0"/>
              </a:rPr>
              <a:t>:         </a:t>
            </a:r>
            <a:r>
              <a:rPr lang="en-US" altLang="ja-JP" dirty="0">
                <a:solidFill>
                  <a:schemeClr val="accent3">
                    <a:lumMod val="75000"/>
                  </a:schemeClr>
                </a:solidFill>
                <a:latin typeface="Consolas" panose="020B0609020204030204" pitchFamily="49" charset="0"/>
              </a:rPr>
              <a:t>    </a:t>
            </a:r>
            <a:br>
              <a:rPr lang="en-US" altLang="ja-JP" dirty="0">
                <a:solidFill>
                  <a:schemeClr val="accent3">
                    <a:lumMod val="75000"/>
                  </a:schemeClr>
                </a:solidFill>
                <a:latin typeface="Consolas" panose="020B0609020204030204" pitchFamily="49" charset="0"/>
              </a:rPr>
            </a:br>
            <a:r>
              <a:rPr lang="en-US" altLang="ja-JP" dirty="0">
                <a:solidFill>
                  <a:schemeClr val="accent3">
                    <a:lumMod val="75000"/>
                  </a:schemeClr>
                </a:solidFill>
                <a:latin typeface="Consolas" panose="020B0609020204030204" pitchFamily="49" charset="0"/>
              </a:rPr>
              <a:t>    </a:t>
            </a:r>
            <a:r>
              <a:rPr lang="en-US" altLang="ja-JP" dirty="0">
                <a:latin typeface="Consolas" panose="020B0609020204030204" pitchFamily="49" charset="0"/>
              </a:rPr>
              <a:t>call RECOVER_SWAP</a:t>
            </a:r>
            <a:br>
              <a:rPr lang="en-US" altLang="ja-JP" dirty="0">
                <a:solidFill>
                  <a:schemeClr val="accent3">
                    <a:lumMod val="75000"/>
                  </a:schemeClr>
                </a:solidFill>
                <a:latin typeface="Consolas" panose="020B0609020204030204" pitchFamily="49" charset="0"/>
              </a:rPr>
            </a:br>
            <a:r>
              <a:rPr lang="en-US" altLang="ja-JP" dirty="0">
                <a:solidFill>
                  <a:schemeClr val="accent3">
                    <a:lumMod val="75000"/>
                  </a:schemeClr>
                </a:solidFill>
                <a:latin typeface="Consolas" panose="020B0609020204030204" pitchFamily="49" charset="0"/>
              </a:rPr>
              <a:t>    </a:t>
            </a:r>
            <a:r>
              <a:rPr lang="en-US" altLang="ja-JP" dirty="0" err="1">
                <a:latin typeface="Consolas" panose="020B0609020204030204" pitchFamily="49" charset="0"/>
              </a:rPr>
              <a:t>mret</a:t>
            </a:r>
            <a:r>
              <a:rPr lang="en-US" altLang="ja-JP" dirty="0">
                <a:latin typeface="Consolas" panose="020B0609020204030204" pitchFamily="49" charset="0"/>
              </a:rPr>
              <a:t> </a:t>
            </a:r>
            <a:r>
              <a:rPr lang="en-US" altLang="ja-JP" dirty="0">
                <a:solidFill>
                  <a:schemeClr val="accent3">
                    <a:lumMod val="75000"/>
                  </a:schemeClr>
                </a:solidFill>
                <a:latin typeface="Consolas" panose="020B0609020204030204" pitchFamily="49" charset="0"/>
              </a:rPr>
              <a:t>// </a:t>
            </a:r>
            <a:r>
              <a:rPr lang="en-US" altLang="ja-JP" dirty="0" err="1">
                <a:solidFill>
                  <a:schemeClr val="accent3">
                    <a:lumMod val="75000"/>
                  </a:schemeClr>
                </a:solidFill>
                <a:latin typeface="Consolas" panose="020B0609020204030204" pitchFamily="49" charset="0"/>
              </a:rPr>
              <a:t>ld</a:t>
            </a:r>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に戻ってやり直す</a:t>
            </a:r>
            <a:endParaRPr kumimoji="1" lang="ja-JP" altLang="en-US" dirty="0">
              <a:solidFill>
                <a:schemeClr val="accent3">
                  <a:lumMod val="75000"/>
                </a:schemeClr>
              </a:solidFill>
              <a:latin typeface="Consolas" panose="020B0609020204030204" pitchFamily="49" charset="0"/>
            </a:endParaRPr>
          </a:p>
        </p:txBody>
      </p:sp>
    </p:spTree>
    <p:extLst>
      <p:ext uri="{BB962C8B-B14F-4D97-AF65-F5344CB8AC3E}">
        <p14:creationId xmlns:p14="http://schemas.microsoft.com/office/powerpoint/2010/main" val="8918095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例外の例３</a:t>
            </a:r>
          </a:p>
        </p:txBody>
      </p:sp>
      <p:sp>
        <p:nvSpPr>
          <p:cNvPr id="3" name="テキスト プレースホルダー 2"/>
          <p:cNvSpPr>
            <a:spLocks noGrp="1"/>
          </p:cNvSpPr>
          <p:nvPr>
            <p:ph type="body" sz="quarter" idx="10"/>
          </p:nvPr>
        </p:nvSpPr>
        <p:spPr>
          <a:xfrm>
            <a:off x="611956" y="1088974"/>
            <a:ext cx="8532044" cy="5219751"/>
          </a:xfrm>
        </p:spPr>
        <p:txBody>
          <a:bodyPr/>
          <a:lstStyle/>
          <a:p>
            <a:r>
              <a:rPr kumimoji="1" lang="ja-JP" altLang="en-US" dirty="0"/>
              <a:t>ブレーク・ポイントの実装</a:t>
            </a:r>
            <a:endParaRPr kumimoji="1" lang="en-US" altLang="ja-JP" dirty="0"/>
          </a:p>
          <a:p>
            <a:pPr lvl="1"/>
            <a:r>
              <a:rPr kumimoji="1" lang="ja-JP" altLang="en-US" dirty="0">
                <a:latin typeface="Consolas" panose="020B0609020204030204" pitchFamily="49" charset="0"/>
              </a:rPr>
              <a:t>デバッガのブレーク・ポイントも例外を使って実装される</a:t>
            </a:r>
            <a:endParaRPr kumimoji="1" lang="en-US" altLang="ja-JP" dirty="0">
              <a:latin typeface="Consolas" panose="020B0609020204030204" pitchFamily="49" charset="0"/>
            </a:endParaRPr>
          </a:p>
          <a:p>
            <a:r>
              <a:rPr lang="ja-JP" altLang="en-US" dirty="0">
                <a:latin typeface="Consolas" panose="020B0609020204030204" pitchFamily="49" charset="0"/>
              </a:rPr>
              <a:t>たとえば，</a:t>
            </a:r>
            <a:r>
              <a:rPr lang="en-US" altLang="ja-JP" dirty="0">
                <a:latin typeface="Consolas" panose="020B0609020204030204" pitchFamily="49" charset="0"/>
              </a:rPr>
              <a:t>C </a:t>
            </a:r>
            <a:r>
              <a:rPr lang="ja-JP" altLang="en-US" dirty="0">
                <a:latin typeface="Consolas" panose="020B0609020204030204" pitchFamily="49" charset="0"/>
              </a:rPr>
              <a:t>言語の加算の文を考える</a:t>
            </a:r>
            <a:endParaRPr lang="en-US" altLang="ja-JP" dirty="0">
              <a:latin typeface="Consolas" panose="020B0609020204030204" pitchFamily="49" charset="0"/>
            </a:endParaRPr>
          </a:p>
          <a:p>
            <a:pPr marL="817200" lvl="1" indent="-457200">
              <a:buFont typeface="+mj-lt"/>
              <a:buAutoNum type="arabicPeriod"/>
            </a:pPr>
            <a:r>
              <a:rPr lang="ja-JP" altLang="en-US" dirty="0">
                <a:latin typeface="Consolas" panose="020B0609020204030204" pitchFamily="49" charset="0"/>
              </a:rPr>
              <a:t>その文に対応するコンパイル結果の </a:t>
            </a:r>
            <a:r>
              <a:rPr lang="en-US" altLang="ja-JP" dirty="0">
                <a:latin typeface="Consolas" panose="020B0609020204030204" pitchFamily="49" charset="0"/>
              </a:rPr>
              <a:t>add </a:t>
            </a:r>
            <a:r>
              <a:rPr lang="ja-JP" altLang="en-US" dirty="0">
                <a:latin typeface="Consolas" panose="020B0609020204030204" pitchFamily="49" charset="0"/>
              </a:rPr>
              <a:t>命令がどこかにある</a:t>
            </a:r>
            <a:br>
              <a:rPr lang="en-US" altLang="ja-JP" dirty="0">
                <a:latin typeface="Consolas" panose="020B0609020204030204" pitchFamily="49" charset="0"/>
              </a:rPr>
            </a:br>
            <a:r>
              <a:rPr lang="ja-JP" altLang="en-US" dirty="0">
                <a:latin typeface="Consolas" panose="020B0609020204030204" pitchFamily="49" charset="0"/>
              </a:rPr>
              <a:t>（</a:t>
            </a:r>
            <a:r>
              <a:rPr lang="en-US" altLang="ja-JP" dirty="0" err="1">
                <a:latin typeface="Consolas" panose="020B0609020204030204" pitchFamily="49" charset="0"/>
              </a:rPr>
              <a:t>gcc</a:t>
            </a:r>
            <a:r>
              <a:rPr lang="en-US" altLang="ja-JP" dirty="0">
                <a:latin typeface="Consolas" panose="020B0609020204030204" pitchFamily="49" charset="0"/>
              </a:rPr>
              <a:t> </a:t>
            </a:r>
            <a:r>
              <a:rPr lang="ja-JP" altLang="en-US" dirty="0">
                <a:latin typeface="Consolas" panose="020B0609020204030204" pitchFamily="49" charset="0"/>
              </a:rPr>
              <a:t>なら </a:t>
            </a:r>
            <a:r>
              <a:rPr lang="en-US" altLang="ja-JP" dirty="0">
                <a:latin typeface="Consolas" panose="020B0609020204030204" pitchFamily="49" charset="0"/>
              </a:rPr>
              <a:t>-g </a:t>
            </a:r>
            <a:r>
              <a:rPr lang="ja-JP" altLang="en-US" dirty="0">
                <a:latin typeface="Consolas" panose="020B0609020204030204" pitchFamily="49" charset="0"/>
              </a:rPr>
              <a:t>をつけると両者の対応がバイナリに埋め込まれる</a:t>
            </a:r>
            <a:br>
              <a:rPr lang="en-US" altLang="ja-JP" dirty="0">
                <a:latin typeface="Consolas" panose="020B0609020204030204" pitchFamily="49" charset="0"/>
              </a:rPr>
            </a:br>
            <a:r>
              <a:rPr lang="en-US" altLang="ja-JP" dirty="0" err="1">
                <a:latin typeface="Consolas" panose="020B0609020204030204" pitchFamily="49" charset="0"/>
              </a:rPr>
              <a:t>i</a:t>
            </a:r>
            <a:r>
              <a:rPr lang="en-US" altLang="ja-JP" dirty="0">
                <a:latin typeface="Consolas" panose="020B0609020204030204" pitchFamily="49" charset="0"/>
              </a:rPr>
              <a:t> = </a:t>
            </a:r>
            <a:r>
              <a:rPr lang="en-US" altLang="ja-JP" dirty="0" err="1">
                <a:latin typeface="Consolas" panose="020B0609020204030204" pitchFamily="49" charset="0"/>
              </a:rPr>
              <a:t>i</a:t>
            </a:r>
            <a:r>
              <a:rPr lang="en-US" altLang="ja-JP" dirty="0">
                <a:latin typeface="Consolas" panose="020B0609020204030204" pitchFamily="49" charset="0"/>
              </a:rPr>
              <a:t> + 1;  </a:t>
            </a:r>
            <a:r>
              <a:rPr lang="ja-JP" altLang="en-US" dirty="0">
                <a:latin typeface="Consolas" panose="020B0609020204030204" pitchFamily="49" charset="0"/>
              </a:rPr>
              <a:t>→  </a:t>
            </a:r>
            <a:r>
              <a:rPr lang="en-US" altLang="ja-JP" dirty="0">
                <a:latin typeface="Consolas" panose="020B0609020204030204" pitchFamily="49" charset="0"/>
              </a:rPr>
              <a:t>add x1, x1, 1</a:t>
            </a:r>
            <a:br>
              <a:rPr lang="en-US" altLang="ja-JP" dirty="0">
                <a:latin typeface="Consolas" panose="020B0609020204030204" pitchFamily="49" charset="0"/>
              </a:rPr>
            </a:br>
            <a:endParaRPr lang="en-US" altLang="ja-JP" dirty="0">
              <a:latin typeface="Consolas" panose="020B0609020204030204" pitchFamily="49" charset="0"/>
            </a:endParaRPr>
          </a:p>
          <a:p>
            <a:pPr marL="817200" lvl="1" indent="-457200">
              <a:buFont typeface="+mj-lt"/>
              <a:buAutoNum type="arabicPeriod"/>
            </a:pPr>
            <a:r>
              <a:rPr kumimoji="1" lang="ja-JP" altLang="en-US" dirty="0">
                <a:latin typeface="Consolas" panose="020B0609020204030204" pitchFamily="49" charset="0"/>
              </a:rPr>
              <a:t>この </a:t>
            </a:r>
            <a:r>
              <a:rPr kumimoji="1" lang="en-US" altLang="ja-JP" dirty="0">
                <a:latin typeface="Consolas" panose="020B0609020204030204" pitchFamily="49" charset="0"/>
              </a:rPr>
              <a:t>add </a:t>
            </a:r>
            <a:r>
              <a:rPr kumimoji="1" lang="ja-JP" altLang="en-US" dirty="0">
                <a:latin typeface="Consolas" panose="020B0609020204030204" pitchFamily="49" charset="0"/>
              </a:rPr>
              <a:t>命令を一時的に例外を発生させる命令に書き換える</a:t>
            </a:r>
            <a:br>
              <a:rPr kumimoji="1" lang="en-US" altLang="ja-JP" dirty="0">
                <a:latin typeface="Consolas" panose="020B0609020204030204" pitchFamily="49" charset="0"/>
              </a:rPr>
            </a:br>
            <a:r>
              <a:rPr lang="en-US" altLang="ja-JP" dirty="0">
                <a:latin typeface="Consolas" panose="020B0609020204030204" pitchFamily="49" charset="0"/>
              </a:rPr>
              <a:t>add x1, x1, 1 </a:t>
            </a:r>
            <a:r>
              <a:rPr lang="ja-JP" altLang="en-US" dirty="0">
                <a:latin typeface="Consolas" panose="020B0609020204030204" pitchFamily="49" charset="0"/>
              </a:rPr>
              <a:t>→ </a:t>
            </a:r>
            <a:r>
              <a:rPr lang="en-US" altLang="ja-JP" dirty="0" err="1">
                <a:latin typeface="Consolas" panose="020B0609020204030204" pitchFamily="49" charset="0"/>
              </a:rPr>
              <a:t>ebreak</a:t>
            </a:r>
            <a:br>
              <a:rPr lang="en-US" altLang="ja-JP" dirty="0">
                <a:latin typeface="Consolas" panose="020B0609020204030204" pitchFamily="49" charset="0"/>
              </a:rPr>
            </a:br>
            <a:endParaRPr lang="en-US" altLang="ja-JP" dirty="0">
              <a:latin typeface="Consolas" panose="020B0609020204030204" pitchFamily="49" charset="0"/>
            </a:endParaRPr>
          </a:p>
          <a:p>
            <a:pPr marL="817200" lvl="1" indent="-457200">
              <a:buFont typeface="+mj-lt"/>
              <a:buAutoNum type="arabicPeriod"/>
            </a:pPr>
            <a:r>
              <a:rPr kumimoji="1" lang="en-US" altLang="ja-JP" dirty="0" err="1">
                <a:latin typeface="Consolas" panose="020B0609020204030204" pitchFamily="49" charset="0"/>
              </a:rPr>
              <a:t>ebreak</a:t>
            </a:r>
            <a:r>
              <a:rPr kumimoji="1" lang="en-US" altLang="ja-JP" dirty="0">
                <a:latin typeface="Consolas" panose="020B0609020204030204" pitchFamily="49" charset="0"/>
              </a:rPr>
              <a:t> </a:t>
            </a:r>
            <a:r>
              <a:rPr kumimoji="1" lang="ja-JP" altLang="en-US" dirty="0">
                <a:latin typeface="Consolas" panose="020B0609020204030204" pitchFamily="49" charset="0"/>
              </a:rPr>
              <a:t>命令が実行されると例外ハンドラに飛ぶ</a:t>
            </a:r>
            <a:endParaRPr kumimoji="1" lang="en-US" altLang="ja-JP" dirty="0">
              <a:latin typeface="Consolas" panose="020B0609020204030204" pitchFamily="49" charset="0"/>
            </a:endParaRPr>
          </a:p>
          <a:p>
            <a:pPr lvl="2"/>
            <a:r>
              <a:rPr kumimoji="1" lang="ja-JP" altLang="en-US" dirty="0">
                <a:latin typeface="Consolas" panose="020B0609020204030204" pitchFamily="49" charset="0"/>
              </a:rPr>
              <a:t>デバッガにブレーク・ポイントに到達したことを通知</a:t>
            </a:r>
          </a:p>
        </p:txBody>
      </p:sp>
    </p:spTree>
    <p:extLst>
      <p:ext uri="{BB962C8B-B14F-4D97-AF65-F5344CB8AC3E}">
        <p14:creationId xmlns:p14="http://schemas.microsoft.com/office/powerpoint/2010/main" val="26316871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例外への対応：単純なパイプラインの場合</a:t>
            </a:r>
          </a:p>
        </p:txBody>
      </p:sp>
      <p:sp>
        <p:nvSpPr>
          <p:cNvPr id="3" name="テキスト プレースホルダー 2"/>
          <p:cNvSpPr>
            <a:spLocks noGrp="1"/>
          </p:cNvSpPr>
          <p:nvPr>
            <p:ph type="body" sz="quarter" idx="10"/>
          </p:nvPr>
        </p:nvSpPr>
        <p:spPr>
          <a:xfrm>
            <a:off x="611956" y="1088974"/>
            <a:ext cx="8280092" cy="2070023"/>
          </a:xfrm>
        </p:spPr>
        <p:txBody>
          <a:bodyPr/>
          <a:lstStyle/>
          <a:p>
            <a:r>
              <a:rPr lang="ja-JP" altLang="en-US" dirty="0"/>
              <a:t>本質的には分岐予測ミス時の対処と同じ</a:t>
            </a:r>
            <a:endParaRPr lang="en-US" altLang="ja-JP" dirty="0"/>
          </a:p>
          <a:p>
            <a:pPr lvl="1"/>
            <a:r>
              <a:rPr kumimoji="1" lang="ja-JP" altLang="en-US" dirty="0">
                <a:latin typeface="Consolas" panose="020B0609020204030204" pitchFamily="49" charset="0"/>
              </a:rPr>
              <a:t>例外を起こした命令以降を取り消し</a:t>
            </a:r>
            <a:endParaRPr kumimoji="1" lang="en-US" altLang="ja-JP" dirty="0">
              <a:latin typeface="Consolas" panose="020B0609020204030204" pitchFamily="49" charset="0"/>
            </a:endParaRPr>
          </a:p>
          <a:p>
            <a:pPr lvl="1"/>
            <a:r>
              <a:rPr kumimoji="1" lang="en-US" altLang="ja-JP" dirty="0">
                <a:latin typeface="Consolas" panose="020B0609020204030204" pitchFamily="49" charset="0"/>
              </a:rPr>
              <a:t>PC </a:t>
            </a:r>
            <a:r>
              <a:rPr kumimoji="1" lang="ja-JP" altLang="en-US" dirty="0">
                <a:latin typeface="Consolas" panose="020B0609020204030204" pitchFamily="49" charset="0"/>
              </a:rPr>
              <a:t>を例外ハンドラに設定して，やりなおす</a:t>
            </a:r>
          </a:p>
        </p:txBody>
      </p:sp>
      <p:grpSp>
        <p:nvGrpSpPr>
          <p:cNvPr id="32" name="グループ化 31"/>
          <p:cNvGrpSpPr/>
          <p:nvPr/>
        </p:nvGrpSpPr>
        <p:grpSpPr>
          <a:xfrm>
            <a:off x="1781969" y="5229020"/>
            <a:ext cx="1562400" cy="576064"/>
            <a:chOff x="971600" y="5445224"/>
            <a:chExt cx="7200800" cy="576064"/>
          </a:xfrm>
        </p:grpSpPr>
        <p:sp>
          <p:nvSpPr>
            <p:cNvPr id="34" name="平行四辺形 3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222129" y="5229020"/>
            <a:ext cx="1562400" cy="576064"/>
            <a:chOff x="971600" y="5445224"/>
            <a:chExt cx="7200800" cy="576064"/>
          </a:xfrm>
        </p:grpSpPr>
        <p:sp>
          <p:nvSpPr>
            <p:cNvPr id="39" name="平行四辺形 38"/>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平行四辺形 39"/>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1" name="グループ化 40"/>
          <p:cNvGrpSpPr/>
          <p:nvPr/>
        </p:nvGrpSpPr>
        <p:grpSpPr>
          <a:xfrm>
            <a:off x="4662289" y="5229020"/>
            <a:ext cx="1562400" cy="576064"/>
            <a:chOff x="971600" y="5445224"/>
            <a:chExt cx="7200800" cy="576064"/>
          </a:xfrm>
        </p:grpSpPr>
        <p:sp>
          <p:nvSpPr>
            <p:cNvPr id="42" name="平行四辺形 41"/>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平行四辺形 42"/>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4" name="グループ化 43"/>
          <p:cNvGrpSpPr/>
          <p:nvPr/>
        </p:nvGrpSpPr>
        <p:grpSpPr>
          <a:xfrm>
            <a:off x="6102449" y="5229020"/>
            <a:ext cx="1584176" cy="576064"/>
            <a:chOff x="971600" y="5445224"/>
            <a:chExt cx="7200800" cy="576064"/>
          </a:xfrm>
        </p:grpSpPr>
        <p:sp>
          <p:nvSpPr>
            <p:cNvPr id="45" name="平行四辺形 44"/>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平行四辺形 4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47" name="正方形/長方形 46"/>
          <p:cNvSpPr/>
          <p:nvPr/>
        </p:nvSpPr>
        <p:spPr>
          <a:xfrm>
            <a:off x="1743808" y="4364477"/>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8" name="正方形/長方形 47"/>
          <p:cNvSpPr/>
          <p:nvPr/>
        </p:nvSpPr>
        <p:spPr>
          <a:xfrm>
            <a:off x="3183968" y="4364477"/>
            <a:ext cx="129803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ｶﾞｯ</a:t>
            </a:r>
            <a:b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626015" y="4383061"/>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0" name="正方形/長方形 49"/>
          <p:cNvSpPr/>
          <p:nvPr/>
        </p:nvSpPr>
        <p:spPr>
          <a:xfrm>
            <a:off x="6066175" y="4383061"/>
            <a:ext cx="1385857"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ﾇﾙﾎﾟ</a:t>
            </a:r>
            <a:b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cxnSp>
        <p:nvCxnSpPr>
          <p:cNvPr id="51" name="直線矢印コネクタ 50"/>
          <p:cNvCxnSpPr/>
          <p:nvPr/>
        </p:nvCxnSpPr>
        <p:spPr bwMode="auto">
          <a:xfrm>
            <a:off x="1781969" y="6039029"/>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52" name="角丸四角形 51"/>
          <p:cNvSpPr/>
          <p:nvPr/>
        </p:nvSpPr>
        <p:spPr bwMode="auto">
          <a:xfrm>
            <a:off x="6552022" y="5049018"/>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t>
            </a:r>
            <a:r>
              <a:rPr kumimoji="1" lang="en-US" altLang="ja-JP" dirty="0" err="1">
                <a:latin typeface="Arial Narrow" panose="020B0606020202030204" pitchFamily="34" charset="0"/>
              </a:rPr>
              <a:t>ptr</a:t>
            </a:r>
            <a:endParaRPr kumimoji="1" lang="ja-JP" altLang="en-US" dirty="0">
              <a:latin typeface="Arial Narrow" panose="020B0606020202030204" pitchFamily="34" charset="0"/>
            </a:endParaRPr>
          </a:p>
        </p:txBody>
      </p:sp>
      <p:sp>
        <p:nvSpPr>
          <p:cNvPr id="53" name="正方形/長方形 52"/>
          <p:cNvSpPr/>
          <p:nvPr/>
        </p:nvSpPr>
        <p:spPr bwMode="auto">
          <a:xfrm>
            <a:off x="251952" y="4509012"/>
            <a:ext cx="1440016"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400" dirty="0" err="1">
                <a:solidFill>
                  <a:schemeClr val="bg1"/>
                </a:solidFill>
                <a:latin typeface="Arial Narrow" panose="020B0606020202030204" pitchFamily="34" charset="0"/>
              </a:rPr>
              <a:t>ptr</a:t>
            </a:r>
            <a:r>
              <a:rPr lang="en-US" altLang="ja-JP" sz="2400" dirty="0">
                <a:solidFill>
                  <a:schemeClr val="bg1"/>
                </a:solidFill>
                <a:latin typeface="Arial Narrow" panose="020B0606020202030204" pitchFamily="34" charset="0"/>
              </a:rPr>
              <a:t> = NULL;</a:t>
            </a:r>
          </a:p>
          <a:p>
            <a:pPr>
              <a:lnSpc>
                <a:spcPct val="80000"/>
              </a:lnSpc>
            </a:pPr>
            <a:r>
              <a:rPr lang="en-US" altLang="ja-JP" sz="2400" dirty="0">
                <a:solidFill>
                  <a:schemeClr val="bg1"/>
                </a:solidFill>
                <a:latin typeface="Arial Narrow" panose="020B0606020202030204" pitchFamily="34" charset="0"/>
              </a:rPr>
              <a:t>*</a:t>
            </a:r>
            <a:r>
              <a:rPr lang="en-US" altLang="ja-JP" sz="2400" dirty="0" err="1">
                <a:solidFill>
                  <a:schemeClr val="bg1"/>
                </a:solidFill>
                <a:latin typeface="Arial Narrow" panose="020B0606020202030204" pitchFamily="34" charset="0"/>
              </a:rPr>
              <a:t>ptr</a:t>
            </a:r>
            <a:r>
              <a:rPr lang="en-US" altLang="ja-JP" sz="2400" dirty="0">
                <a:solidFill>
                  <a:schemeClr val="bg1"/>
                </a:solidFill>
                <a:latin typeface="Arial Narrow" panose="020B0606020202030204" pitchFamily="34" charset="0"/>
              </a:rPr>
              <a:t> = 0;</a:t>
            </a:r>
          </a:p>
          <a:p>
            <a:pPr>
              <a:lnSpc>
                <a:spcPct val="80000"/>
              </a:lnSpc>
            </a:pPr>
            <a:r>
              <a:rPr lang="en-US" altLang="ja-JP" sz="2400" dirty="0">
                <a:solidFill>
                  <a:schemeClr val="bg1"/>
                </a:solidFill>
                <a:latin typeface="Arial Narrow" panose="020B0606020202030204" pitchFamily="34" charset="0"/>
              </a:rPr>
              <a:t>a=a+1</a:t>
            </a:r>
          </a:p>
          <a:p>
            <a:pPr>
              <a:lnSpc>
                <a:spcPct val="80000"/>
              </a:lnSpc>
            </a:pPr>
            <a:br>
              <a:rPr lang="en-US" altLang="ja-JP" sz="2000" dirty="0">
                <a:solidFill>
                  <a:schemeClr val="bg1"/>
                </a:solidFill>
                <a:latin typeface="Arial Narrow" panose="020B0606020202030204" pitchFamily="34" charset="0"/>
              </a:rPr>
            </a:br>
            <a:br>
              <a:rPr lang="en-US" altLang="ja-JP" sz="2000" dirty="0">
                <a:solidFill>
                  <a:schemeClr val="bg1"/>
                </a:solidFill>
                <a:latin typeface="Arial Narrow" panose="020B0606020202030204" pitchFamily="34" charset="0"/>
              </a:rPr>
            </a:br>
            <a:r>
              <a:rPr lang="en-US" altLang="ja-JP" sz="2000" dirty="0">
                <a:solidFill>
                  <a:schemeClr val="bg1"/>
                </a:solidFill>
                <a:latin typeface="Arial Narrow" panose="020B0606020202030204" pitchFamily="34" charset="0"/>
              </a:rPr>
              <a:t>HANDLER:</a:t>
            </a:r>
            <a:r>
              <a:rPr lang="ja-JP" altLang="en-US" sz="2000" dirty="0">
                <a:solidFill>
                  <a:schemeClr val="bg1"/>
                </a:solidFill>
                <a:latin typeface="Arial Narrow" panose="020B0606020202030204" pitchFamily="34" charset="0"/>
              </a:rPr>
              <a:t>  </a:t>
            </a:r>
          </a:p>
        </p:txBody>
      </p:sp>
      <p:sp>
        <p:nvSpPr>
          <p:cNvPr id="54" name="正方形/長方形 53"/>
          <p:cNvSpPr/>
          <p:nvPr/>
        </p:nvSpPr>
        <p:spPr bwMode="auto">
          <a:xfrm>
            <a:off x="611956" y="405900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55" name="角丸四角形 54"/>
          <p:cNvSpPr/>
          <p:nvPr/>
        </p:nvSpPr>
        <p:spPr bwMode="auto">
          <a:xfrm>
            <a:off x="5112006" y="5049018"/>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a=a-1</a:t>
            </a:r>
            <a:endParaRPr lang="ja-JP" altLang="en-US" dirty="0">
              <a:latin typeface="Arial Narrow" panose="020B0606020202030204" pitchFamily="34" charset="0"/>
            </a:endParaRPr>
          </a:p>
        </p:txBody>
      </p:sp>
      <p:sp>
        <p:nvSpPr>
          <p:cNvPr id="56" name="角丸四角形吹き出し 55"/>
          <p:cNvSpPr/>
          <p:nvPr/>
        </p:nvSpPr>
        <p:spPr bwMode="auto">
          <a:xfrm>
            <a:off x="2051972" y="3429000"/>
            <a:ext cx="2160024" cy="612648"/>
          </a:xfrm>
          <a:prstGeom prst="wedgeRoundRectCallout">
            <a:avLst>
              <a:gd name="adj1" fmla="val -38140"/>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例外ハンドラから</a:t>
            </a:r>
            <a:br>
              <a:rPr kumimoji="1" lang="en-US" altLang="ja-JP" dirty="0">
                <a:solidFill>
                  <a:schemeClr val="tx1">
                    <a:lumMod val="65000"/>
                    <a:lumOff val="35000"/>
                  </a:schemeClr>
                </a:solidFill>
                <a:latin typeface="Arial Narrow" panose="020B0606020202030204" pitchFamily="34" charset="0"/>
              </a:rPr>
            </a:br>
            <a:r>
              <a:rPr kumimoji="1" lang="ja-JP" altLang="en-US" dirty="0">
                <a:solidFill>
                  <a:schemeClr val="tx1">
                    <a:lumMod val="65000"/>
                    <a:lumOff val="35000"/>
                  </a:schemeClr>
                </a:solidFill>
                <a:latin typeface="Arial Narrow" panose="020B0606020202030204" pitchFamily="34" charset="0"/>
              </a:rPr>
              <a:t>やりなおしや！</a:t>
            </a:r>
          </a:p>
        </p:txBody>
      </p:sp>
      <p:sp>
        <p:nvSpPr>
          <p:cNvPr id="57" name="角丸四角形吹き出し 56"/>
          <p:cNvSpPr/>
          <p:nvPr/>
        </p:nvSpPr>
        <p:spPr bwMode="auto">
          <a:xfrm>
            <a:off x="6732024" y="3429000"/>
            <a:ext cx="1980022" cy="612648"/>
          </a:xfrm>
          <a:prstGeom prst="wedgeRoundRectCallout">
            <a:avLst>
              <a:gd name="adj1" fmla="val -43365"/>
              <a:gd name="adj2" fmla="val 1347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メモリ保護違反</a:t>
            </a:r>
            <a:br>
              <a:rPr kumimoji="1" lang="en-US" altLang="ja-JP" dirty="0">
                <a:solidFill>
                  <a:schemeClr val="tx1">
                    <a:lumMod val="65000"/>
                    <a:lumOff val="35000"/>
                  </a:schemeClr>
                </a:solidFill>
                <a:latin typeface="Arial Narrow" panose="020B0606020202030204" pitchFamily="34" charset="0"/>
              </a:rPr>
            </a:br>
            <a:r>
              <a:rPr kumimoji="1" lang="ja-JP" altLang="en-US" dirty="0" err="1">
                <a:solidFill>
                  <a:schemeClr val="tx1">
                    <a:lumMod val="65000"/>
                    <a:lumOff val="35000"/>
                  </a:schemeClr>
                </a:solidFill>
                <a:latin typeface="Arial Narrow" panose="020B0606020202030204" pitchFamily="34" charset="0"/>
              </a:rPr>
              <a:t>じゃん</a:t>
            </a:r>
            <a:r>
              <a:rPr kumimoji="1" lang="en-US" altLang="ja-JP" dirty="0">
                <a:solidFill>
                  <a:schemeClr val="tx1">
                    <a:lumMod val="65000"/>
                    <a:lumOff val="35000"/>
                  </a:schemeClr>
                </a:solidFill>
                <a:latin typeface="Arial Narrow" panose="020B0606020202030204" pitchFamily="34" charset="0"/>
              </a:rPr>
              <a:t>…</a:t>
            </a:r>
            <a:endParaRPr kumimoji="1" lang="ja-JP" altLang="en-US" dirty="0">
              <a:solidFill>
                <a:schemeClr val="tx1">
                  <a:lumMod val="65000"/>
                  <a:lumOff val="35000"/>
                </a:schemeClr>
              </a:solidFill>
              <a:latin typeface="Arial Narrow" panose="020B0606020202030204" pitchFamily="34" charset="0"/>
            </a:endParaRPr>
          </a:p>
        </p:txBody>
      </p:sp>
      <p:sp>
        <p:nvSpPr>
          <p:cNvPr id="58" name="角丸四角形 57"/>
          <p:cNvSpPr/>
          <p:nvPr/>
        </p:nvSpPr>
        <p:spPr bwMode="auto">
          <a:xfrm>
            <a:off x="3671990" y="5049018"/>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9" name="角丸四角形 58"/>
          <p:cNvSpPr/>
          <p:nvPr/>
        </p:nvSpPr>
        <p:spPr bwMode="auto">
          <a:xfrm>
            <a:off x="2231974" y="5049018"/>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Tree>
    <p:extLst>
      <p:ext uri="{BB962C8B-B14F-4D97-AF65-F5344CB8AC3E}">
        <p14:creationId xmlns:p14="http://schemas.microsoft.com/office/powerpoint/2010/main" val="5513070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55"/>
                                        </p:tgtEl>
                                      </p:cBhvr>
                                    </p:animEffect>
                                    <p:anim calcmode="lin" valueType="num">
                                      <p:cBhvr>
                                        <p:cTn id="7" dur="1000"/>
                                        <p:tgtEl>
                                          <p:spTgt spid="55"/>
                                        </p:tgtEl>
                                        <p:attrNameLst>
                                          <p:attrName>ppt_x</p:attrName>
                                        </p:attrNameLst>
                                      </p:cBhvr>
                                      <p:tavLst>
                                        <p:tav tm="0">
                                          <p:val>
                                            <p:strVal val="ppt_x"/>
                                          </p:val>
                                        </p:tav>
                                        <p:tav tm="100000">
                                          <p:val>
                                            <p:strVal val="ppt_x"/>
                                          </p:val>
                                        </p:tav>
                                      </p:tavLst>
                                    </p:anim>
                                    <p:anim calcmode="lin" valueType="num">
                                      <p:cBhvr>
                                        <p:cTn id="8" dur="1000"/>
                                        <p:tgtEl>
                                          <p:spTgt spid="55"/>
                                        </p:tgtEl>
                                        <p:attrNameLst>
                                          <p:attrName>ppt_y</p:attrName>
                                        </p:attrNameLst>
                                      </p:cBhvr>
                                      <p:tavLst>
                                        <p:tav tm="0">
                                          <p:val>
                                            <p:strVal val="ppt_y"/>
                                          </p:val>
                                        </p:tav>
                                        <p:tav tm="100000">
                                          <p:val>
                                            <p:strVal val="ppt_y+.1"/>
                                          </p:val>
                                        </p:tav>
                                      </p:tavLst>
                                    </p:anim>
                                    <p:set>
                                      <p:cBhvr>
                                        <p:cTn id="9" dur="1" fill="hold">
                                          <p:stCondLst>
                                            <p:cond delay="999"/>
                                          </p:stCondLst>
                                        </p:cTn>
                                        <p:tgtEl>
                                          <p:spTgt spid="55"/>
                                        </p:tgtEl>
                                        <p:attrNameLst>
                                          <p:attrName>style.visibility</p:attrName>
                                        </p:attrNameLst>
                                      </p:cBhvr>
                                      <p:to>
                                        <p:strVal val="hidden"/>
                                      </p:to>
                                    </p:set>
                                  </p:childTnLst>
                                </p:cTn>
                              </p:par>
                              <p:par>
                                <p:cTn id="10" presetID="42" presetClass="exit" presetSubtype="0" fill="hold" grpId="0" nodeType="withEffect">
                                  <p:stCondLst>
                                    <p:cond delay="0"/>
                                  </p:stCondLst>
                                  <p:childTnLst>
                                    <p:animEffect transition="out" filter="fade">
                                      <p:cBhvr>
                                        <p:cTn id="11" dur="1000"/>
                                        <p:tgtEl>
                                          <p:spTgt spid="58"/>
                                        </p:tgtEl>
                                      </p:cBhvr>
                                    </p:animEffect>
                                    <p:anim calcmode="lin" valueType="num">
                                      <p:cBhvr>
                                        <p:cTn id="12" dur="1000"/>
                                        <p:tgtEl>
                                          <p:spTgt spid="58"/>
                                        </p:tgtEl>
                                        <p:attrNameLst>
                                          <p:attrName>ppt_x</p:attrName>
                                        </p:attrNameLst>
                                      </p:cBhvr>
                                      <p:tavLst>
                                        <p:tav tm="0">
                                          <p:val>
                                            <p:strVal val="ppt_x"/>
                                          </p:val>
                                        </p:tav>
                                        <p:tav tm="100000">
                                          <p:val>
                                            <p:strVal val="ppt_x"/>
                                          </p:val>
                                        </p:tav>
                                      </p:tavLst>
                                    </p:anim>
                                    <p:anim calcmode="lin" valueType="num">
                                      <p:cBhvr>
                                        <p:cTn id="13" dur="1000"/>
                                        <p:tgtEl>
                                          <p:spTgt spid="58"/>
                                        </p:tgtEl>
                                        <p:attrNameLst>
                                          <p:attrName>ppt_y</p:attrName>
                                        </p:attrNameLst>
                                      </p:cBhvr>
                                      <p:tavLst>
                                        <p:tav tm="0">
                                          <p:val>
                                            <p:strVal val="ppt_y"/>
                                          </p:val>
                                        </p:tav>
                                        <p:tav tm="100000">
                                          <p:val>
                                            <p:strVal val="ppt_y+.1"/>
                                          </p:val>
                                        </p:tav>
                                      </p:tavLst>
                                    </p:anim>
                                    <p:set>
                                      <p:cBhvr>
                                        <p:cTn id="14" dur="1" fill="hold">
                                          <p:stCondLst>
                                            <p:cond delay="999"/>
                                          </p:stCondLst>
                                        </p:cTn>
                                        <p:tgtEl>
                                          <p:spTgt spid="58"/>
                                        </p:tgtEl>
                                        <p:attrNameLst>
                                          <p:attrName>style.visibility</p:attrName>
                                        </p:attrNameLst>
                                      </p:cBhvr>
                                      <p:to>
                                        <p:strVal val="hidden"/>
                                      </p:to>
                                    </p:set>
                                  </p:childTnLst>
                                </p:cTn>
                              </p:par>
                              <p:par>
                                <p:cTn id="15" presetID="42" presetClass="exit" presetSubtype="0" fill="hold" grpId="0" nodeType="withEffect">
                                  <p:stCondLst>
                                    <p:cond delay="0"/>
                                  </p:stCondLst>
                                  <p:childTnLst>
                                    <p:animEffect transition="out" filter="fade">
                                      <p:cBhvr>
                                        <p:cTn id="16" dur="1000"/>
                                        <p:tgtEl>
                                          <p:spTgt spid="59"/>
                                        </p:tgtEl>
                                      </p:cBhvr>
                                    </p:animEffect>
                                    <p:anim calcmode="lin" valueType="num">
                                      <p:cBhvr>
                                        <p:cTn id="17" dur="1000"/>
                                        <p:tgtEl>
                                          <p:spTgt spid="59"/>
                                        </p:tgtEl>
                                        <p:attrNameLst>
                                          <p:attrName>ppt_x</p:attrName>
                                        </p:attrNameLst>
                                      </p:cBhvr>
                                      <p:tavLst>
                                        <p:tav tm="0">
                                          <p:val>
                                            <p:strVal val="ppt_x"/>
                                          </p:val>
                                        </p:tav>
                                        <p:tav tm="100000">
                                          <p:val>
                                            <p:strVal val="ppt_x"/>
                                          </p:val>
                                        </p:tav>
                                      </p:tavLst>
                                    </p:anim>
                                    <p:anim calcmode="lin" valueType="num">
                                      <p:cBhvr>
                                        <p:cTn id="18" dur="1000"/>
                                        <p:tgtEl>
                                          <p:spTgt spid="59"/>
                                        </p:tgtEl>
                                        <p:attrNameLst>
                                          <p:attrName>ppt_y</p:attrName>
                                        </p:attrNameLst>
                                      </p:cBhvr>
                                      <p:tavLst>
                                        <p:tav tm="0">
                                          <p:val>
                                            <p:strVal val="ppt_y"/>
                                          </p:val>
                                        </p:tav>
                                        <p:tav tm="100000">
                                          <p:val>
                                            <p:strVal val="ppt_y+.1"/>
                                          </p:val>
                                        </p:tav>
                                      </p:tavLst>
                                    </p:anim>
                                    <p:set>
                                      <p:cBhvr>
                                        <p:cTn id="19" dur="1" fill="hold">
                                          <p:stCondLst>
                                            <p:cond delay="999"/>
                                          </p:stCondLst>
                                        </p:cTn>
                                        <p:tgtEl>
                                          <p:spTgt spid="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8" grpId="0" animBg="1"/>
      <p:bldP spid="5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881959" y="2438989"/>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2322119" y="2438989"/>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3762279" y="2438989"/>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472009" y="1718981"/>
            <a:ext cx="2610029"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843798" y="1574446"/>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2283958" y="1574446"/>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3726005" y="1593030"/>
            <a:ext cx="1476002"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IS</a:t>
            </a:r>
            <a:b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32014" y="908972"/>
            <a:ext cx="1260014"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EX</a:t>
            </a:r>
            <a:b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en-US" altLang="ja-JP" dirty="0"/>
              <a:t>in-order </a:t>
            </a:r>
            <a:r>
              <a:rPr lang="ja-JP" altLang="en-US" dirty="0"/>
              <a:t>発行</a:t>
            </a:r>
            <a:r>
              <a:rPr lang="en-US" altLang="ja-JP" dirty="0"/>
              <a:t>/out-of-order </a:t>
            </a:r>
            <a:r>
              <a:rPr lang="ja-JP" altLang="en-US" dirty="0"/>
              <a:t>完了の場合</a:t>
            </a:r>
            <a:endParaRPr kumimoji="1" lang="ja-JP" altLang="en-US" dirty="0"/>
          </a:p>
        </p:txBody>
      </p:sp>
      <p:sp>
        <p:nvSpPr>
          <p:cNvPr id="58" name="コンテンツ プレースホルダー 57"/>
          <p:cNvSpPr>
            <a:spLocks noGrp="1"/>
          </p:cNvSpPr>
          <p:nvPr>
            <p:ph idx="4294967295"/>
          </p:nvPr>
        </p:nvSpPr>
        <p:spPr>
          <a:xfrm>
            <a:off x="341953" y="4509013"/>
            <a:ext cx="8640096" cy="1999168"/>
          </a:xfrm>
          <a:prstGeom prst="rect">
            <a:avLst/>
          </a:prstGeom>
        </p:spPr>
        <p:txBody>
          <a:bodyPr/>
          <a:lstStyle/>
          <a:p>
            <a:r>
              <a:rPr lang="en-US" altLang="ja-JP"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IS</a:t>
            </a:r>
            <a:r>
              <a:rPr lang="ja-JP" altLang="en-US"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（発行）</a:t>
            </a:r>
            <a:r>
              <a:rPr lang="en-US" altLang="ja-JP"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dirty="0">
                <a:latin typeface="Consolas" panose="020B0609020204030204" pitchFamily="49" charset="0"/>
              </a:rPr>
              <a:t>までは左側からプログラム順に命令が流れてく</a:t>
            </a:r>
            <a:endParaRPr lang="en-US" altLang="ja-JP" dirty="0">
              <a:latin typeface="Consolas" panose="020B0609020204030204" pitchFamily="49" charset="0"/>
            </a:endParaRPr>
          </a:p>
          <a:p>
            <a:pPr lvl="1"/>
            <a:r>
              <a:rPr lang="el-GR" altLang="ja-JP"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dirty="0"/>
              <a:t>`  </a:t>
            </a:r>
            <a:r>
              <a:rPr lang="el-GR" altLang="ja-JP"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EX</a:t>
            </a:r>
            <a:r>
              <a:rPr lang="ja-JP" altLang="en-US"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（実行）</a:t>
            </a:r>
            <a:r>
              <a:rPr lang="en-US" altLang="ja-JP"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dirty="0">
                <a:latin typeface="Consolas" panose="020B0609020204030204" pitchFamily="49" charset="0"/>
              </a:rPr>
              <a:t>は開始地点は同じだが，終わるまでの長さが違う</a:t>
            </a:r>
            <a:endParaRPr lang="en-US" altLang="ja-JP" dirty="0">
              <a:latin typeface="Consolas" panose="020B0609020204030204" pitchFamily="49" charset="0"/>
            </a:endParaRPr>
          </a:p>
          <a:p>
            <a:pPr lvl="1"/>
            <a:r>
              <a:rPr lang="ja-JP" altLang="en-US" dirty="0">
                <a:latin typeface="Consolas" panose="020B0609020204030204" pitchFamily="49" charset="0"/>
              </a:rPr>
              <a:t>論理演算は１サイクルでおわるが，乗算は時間がかかる</a:t>
            </a:r>
            <a:r>
              <a:rPr lang="en-US" altLang="ja-JP" dirty="0">
                <a:latin typeface="Consolas" panose="020B0609020204030204" pitchFamily="49" charset="0"/>
              </a:rPr>
              <a:t>… </a:t>
            </a:r>
            <a:r>
              <a:rPr lang="ja-JP" altLang="en-US" dirty="0">
                <a:latin typeface="Consolas" panose="020B0609020204030204" pitchFamily="49" charset="0"/>
              </a:rPr>
              <a:t>など</a:t>
            </a:r>
            <a:endParaRPr lang="en-US" altLang="ja-JP" dirty="0">
              <a:latin typeface="Consolas" panose="020B0609020204030204" pitchFamily="49" charset="0"/>
            </a:endParaRPr>
          </a:p>
          <a:p>
            <a:r>
              <a:rPr lang="en-US" altLang="ja-JP" dirty="0"/>
              <a:t>EX </a:t>
            </a:r>
            <a:r>
              <a:rPr lang="ja-JP" altLang="en-US" dirty="0"/>
              <a:t>の先頭で例外の検出を行えば，左側を全て消すだけで良い</a:t>
            </a:r>
            <a:endParaRPr lang="en-US" altLang="ja-JP" dirty="0"/>
          </a:p>
          <a:p>
            <a:pPr lvl="1"/>
            <a:r>
              <a:rPr lang="ja-JP" altLang="en-US" dirty="0"/>
              <a:t>ここを通過した命令は実行が確定される</a:t>
            </a:r>
            <a:endParaRPr lang="en-US" altLang="ja-JP" dirty="0"/>
          </a:p>
          <a:p>
            <a:pPr lvl="1"/>
            <a:r>
              <a:rPr lang="en-US" altLang="ja-JP" dirty="0"/>
              <a:t>EX</a:t>
            </a:r>
            <a:r>
              <a:rPr lang="ja-JP" altLang="en-US" dirty="0"/>
              <a:t> 先頭より後ろでは例外が発生してはならない</a:t>
            </a:r>
            <a:endParaRPr lang="en-US" altLang="ja-JP" dirty="0"/>
          </a:p>
        </p:txBody>
      </p:sp>
      <p:cxnSp>
        <p:nvCxnSpPr>
          <p:cNvPr id="67" name="直線矢印コネクタ 66"/>
          <p:cNvCxnSpPr/>
          <p:nvPr/>
        </p:nvCxnSpPr>
        <p:spPr bwMode="auto">
          <a:xfrm>
            <a:off x="881959" y="3879005"/>
            <a:ext cx="8010089"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grpSp>
        <p:nvGrpSpPr>
          <p:cNvPr id="32" name="グループ化 31"/>
          <p:cNvGrpSpPr/>
          <p:nvPr/>
        </p:nvGrpSpPr>
        <p:grpSpPr>
          <a:xfrm>
            <a:off x="5382009" y="2438989"/>
            <a:ext cx="3870043" cy="576064"/>
            <a:chOff x="971600" y="5445224"/>
            <a:chExt cx="7200800" cy="576064"/>
          </a:xfrm>
        </p:grpSpPr>
        <p:sp>
          <p:nvSpPr>
            <p:cNvPr id="33" name="平行四辺形 32"/>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平行四辺形 3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終わるまでの長さが違う</a:t>
              </a:r>
            </a:p>
          </p:txBody>
        </p:sp>
      </p:grpSp>
      <p:grpSp>
        <p:nvGrpSpPr>
          <p:cNvPr id="40" name="グループ化 39"/>
          <p:cNvGrpSpPr/>
          <p:nvPr/>
        </p:nvGrpSpPr>
        <p:grpSpPr>
          <a:xfrm>
            <a:off x="5382009" y="3158997"/>
            <a:ext cx="1584176" cy="576064"/>
            <a:chOff x="971600" y="5445224"/>
            <a:chExt cx="7200800" cy="576064"/>
          </a:xfrm>
        </p:grpSpPr>
        <p:sp>
          <p:nvSpPr>
            <p:cNvPr id="41" name="平行四辺形 40"/>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平行四辺形 4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43" name="角丸四角形 42"/>
          <p:cNvSpPr/>
          <p:nvPr/>
        </p:nvSpPr>
        <p:spPr bwMode="auto">
          <a:xfrm>
            <a:off x="4211996" y="2348988"/>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命令</a:t>
            </a:r>
          </a:p>
        </p:txBody>
      </p:sp>
      <p:sp>
        <p:nvSpPr>
          <p:cNvPr id="44" name="角丸四角形 43"/>
          <p:cNvSpPr/>
          <p:nvPr/>
        </p:nvSpPr>
        <p:spPr bwMode="auto">
          <a:xfrm>
            <a:off x="2861981" y="2348988"/>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命令</a:t>
            </a:r>
          </a:p>
        </p:txBody>
      </p:sp>
      <p:sp>
        <p:nvSpPr>
          <p:cNvPr id="45" name="角丸四角形 44"/>
          <p:cNvSpPr/>
          <p:nvPr/>
        </p:nvSpPr>
        <p:spPr bwMode="auto">
          <a:xfrm>
            <a:off x="1511966" y="2348988"/>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命令</a:t>
            </a:r>
          </a:p>
        </p:txBody>
      </p:sp>
      <p:sp>
        <p:nvSpPr>
          <p:cNvPr id="6" name="角丸四角形 5"/>
          <p:cNvSpPr/>
          <p:nvPr/>
        </p:nvSpPr>
        <p:spPr bwMode="auto">
          <a:xfrm>
            <a:off x="5292008" y="1538979"/>
            <a:ext cx="900010" cy="2520028"/>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正方形/長方形 45"/>
          <p:cNvSpPr/>
          <p:nvPr/>
        </p:nvSpPr>
        <p:spPr bwMode="auto">
          <a:xfrm>
            <a:off x="4031994" y="108897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ja-JP" altLang="en-US" sz="1600" dirty="0">
                <a:solidFill>
                  <a:schemeClr val="tx1">
                    <a:lumMod val="75000"/>
                    <a:lumOff val="25000"/>
                  </a:schemeClr>
                </a:solidFill>
              </a:rPr>
              <a:t>このタイミングで</a:t>
            </a:r>
            <a:endParaRPr lang="en-US" altLang="ja-JP" sz="1600" dirty="0">
              <a:solidFill>
                <a:schemeClr val="tx1">
                  <a:lumMod val="75000"/>
                  <a:lumOff val="25000"/>
                </a:schemeClr>
              </a:solidFill>
            </a:endParaRPr>
          </a:p>
          <a:p>
            <a:r>
              <a:rPr lang="ja-JP" altLang="en-US" sz="1600" dirty="0">
                <a:solidFill>
                  <a:schemeClr val="tx1">
                    <a:lumMod val="75000"/>
                    <a:lumOff val="25000"/>
                  </a:schemeClr>
                </a:solidFill>
              </a:rPr>
              <a:t>例外をチェック</a:t>
            </a:r>
          </a:p>
        </p:txBody>
      </p:sp>
    </p:spTree>
    <p:extLst>
      <p:ext uri="{BB962C8B-B14F-4D97-AF65-F5344CB8AC3E}">
        <p14:creationId xmlns:p14="http://schemas.microsoft.com/office/powerpoint/2010/main" val="3127957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in-order </a:t>
            </a:r>
            <a:r>
              <a:rPr lang="ja-JP" altLang="en-US" dirty="0"/>
              <a:t>発行</a:t>
            </a:r>
            <a:r>
              <a:rPr lang="en-US" altLang="ja-JP" dirty="0"/>
              <a:t>/out-of-order </a:t>
            </a:r>
            <a:r>
              <a:rPr lang="ja-JP" altLang="en-US" dirty="0"/>
              <a:t>完了の場合</a:t>
            </a:r>
            <a:endParaRPr kumimoji="1" lang="ja-JP" altLang="en-US" dirty="0"/>
          </a:p>
        </p:txBody>
      </p:sp>
      <p:sp>
        <p:nvSpPr>
          <p:cNvPr id="3" name="テキスト プレースホルダー 2"/>
          <p:cNvSpPr>
            <a:spLocks noGrp="1"/>
          </p:cNvSpPr>
          <p:nvPr>
            <p:ph type="body" sz="quarter" idx="10"/>
          </p:nvPr>
        </p:nvSpPr>
        <p:spPr>
          <a:xfrm>
            <a:off x="611956" y="1538979"/>
            <a:ext cx="8280092" cy="2070023"/>
          </a:xfrm>
        </p:spPr>
        <p:txBody>
          <a:bodyPr/>
          <a:lstStyle/>
          <a:p>
            <a:r>
              <a:rPr lang="en-US" altLang="ja-JP" dirty="0"/>
              <a:t>in-order </a:t>
            </a:r>
            <a:r>
              <a:rPr lang="ja-JP" altLang="en-US" dirty="0"/>
              <a:t>発行</a:t>
            </a:r>
            <a:r>
              <a:rPr lang="en-US" altLang="ja-JP" dirty="0"/>
              <a:t>/out-of-order </a:t>
            </a:r>
            <a:r>
              <a:rPr lang="ja-JP" altLang="en-US" dirty="0"/>
              <a:t>完了の場合</a:t>
            </a:r>
            <a:endParaRPr lang="en-US" altLang="ja-JP" dirty="0"/>
          </a:p>
          <a:p>
            <a:pPr lvl="1"/>
            <a:r>
              <a:rPr kumimoji="1" lang="ja-JP" altLang="en-US" dirty="0"/>
              <a:t>発行は </a:t>
            </a:r>
            <a:r>
              <a:rPr kumimoji="1" lang="en-US" altLang="ja-JP" dirty="0"/>
              <a:t>i</a:t>
            </a:r>
            <a:r>
              <a:rPr lang="en-US" altLang="ja-JP" dirty="0"/>
              <a:t>n-order </a:t>
            </a:r>
            <a:r>
              <a:rPr lang="ja-JP" altLang="en-US" dirty="0"/>
              <a:t>なので，実行（</a:t>
            </a:r>
            <a:r>
              <a:rPr lang="en-US" altLang="ja-JP" dirty="0"/>
              <a:t>EX</a:t>
            </a:r>
            <a:r>
              <a:rPr lang="ja-JP" altLang="en-US" dirty="0"/>
              <a:t>）の開始も </a:t>
            </a:r>
            <a:r>
              <a:rPr lang="en-US" altLang="ja-JP" dirty="0"/>
              <a:t>in-order</a:t>
            </a:r>
            <a:endParaRPr kumimoji="1" lang="en-US" altLang="ja-JP" dirty="0"/>
          </a:p>
          <a:p>
            <a:pPr lvl="1"/>
            <a:r>
              <a:rPr kumimoji="1" lang="ja-JP" altLang="en-US" dirty="0"/>
              <a:t>単純にパイプライン上流を消せば良い</a:t>
            </a:r>
            <a:endParaRPr kumimoji="1" lang="en-US" altLang="ja-JP" dirty="0"/>
          </a:p>
          <a:p>
            <a:r>
              <a:rPr lang="en-US" altLang="ja-JP" dirty="0">
                <a:latin typeface="Consolas" panose="020B0609020204030204" pitchFamily="49" charset="0"/>
              </a:rPr>
              <a:t>I2 </a:t>
            </a:r>
            <a:r>
              <a:rPr lang="ja-JP" altLang="en-US" dirty="0">
                <a:latin typeface="Consolas" panose="020B0609020204030204" pitchFamily="49" charset="0"/>
              </a:rPr>
              <a:t>で例外が発生した場合，</a:t>
            </a:r>
            <a:r>
              <a:rPr lang="en-US" altLang="ja-JP" dirty="0">
                <a:latin typeface="Consolas" panose="020B0609020204030204" pitchFamily="49" charset="0"/>
              </a:rPr>
              <a:t>I3 </a:t>
            </a:r>
            <a:r>
              <a:rPr lang="ja-JP" altLang="en-US" dirty="0">
                <a:latin typeface="Consolas" panose="020B0609020204030204" pitchFamily="49" charset="0"/>
              </a:rPr>
              <a:t>と </a:t>
            </a:r>
            <a:r>
              <a:rPr lang="en-US" altLang="ja-JP" dirty="0">
                <a:latin typeface="Consolas" panose="020B0609020204030204" pitchFamily="49" charset="0"/>
              </a:rPr>
              <a:t>I4 </a:t>
            </a:r>
            <a:r>
              <a:rPr lang="ja-JP" altLang="en-US" dirty="0">
                <a:latin typeface="Consolas" panose="020B0609020204030204" pitchFamily="49" charset="0"/>
              </a:rPr>
              <a:t>を取り消す</a:t>
            </a:r>
            <a:endParaRPr lang="en-US" altLang="ja-JP" dirty="0">
              <a:latin typeface="Consolas" panose="020B0609020204030204" pitchFamily="49" charset="0"/>
            </a:endParaRPr>
          </a:p>
          <a:p>
            <a:pPr lvl="1"/>
            <a:r>
              <a:rPr lang="ja-JP" altLang="en-US" dirty="0">
                <a:latin typeface="Consolas" panose="020B0609020204030204" pitchFamily="49" charset="0"/>
              </a:rPr>
              <a:t>分岐予測ミス時のフラッシュと同じ</a:t>
            </a:r>
            <a:endParaRPr kumimoji="1" lang="ja-JP" altLang="en-US" dirty="0">
              <a:latin typeface="Consolas" panose="020B0609020204030204" pitchFamily="49" charset="0"/>
            </a:endParaRPr>
          </a:p>
        </p:txBody>
      </p:sp>
      <p:cxnSp>
        <p:nvCxnSpPr>
          <p:cNvPr id="4" name="直線コネクタ 3"/>
          <p:cNvCxnSpPr>
            <a:endCxn id="9" idx="1"/>
          </p:cNvCxnSpPr>
          <p:nvPr/>
        </p:nvCxnSpPr>
        <p:spPr bwMode="auto">
          <a:xfrm flipV="1">
            <a:off x="2591978" y="5139017"/>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591978" y="4689014"/>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3131984"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581989" y="450901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4482003" y="450901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9" name="Rectangle 69"/>
          <p:cNvSpPr>
            <a:spLocks noChangeArrowheads="1"/>
          </p:cNvSpPr>
          <p:nvPr/>
        </p:nvSpPr>
        <p:spPr bwMode="auto">
          <a:xfrm>
            <a:off x="358198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4031998" y="495901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1" name="Rectangle 71"/>
          <p:cNvSpPr>
            <a:spLocks noChangeArrowheads="1"/>
          </p:cNvSpPr>
          <p:nvPr/>
        </p:nvSpPr>
        <p:spPr bwMode="auto">
          <a:xfrm>
            <a:off x="4932008" y="4959017"/>
            <a:ext cx="360000" cy="360000"/>
          </a:xfrm>
          <a:prstGeom prst="rect">
            <a:avLst/>
          </a:prstGeom>
          <a:ln w="57150">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2" name="Rectangle 73"/>
          <p:cNvSpPr>
            <a:spLocks noChangeArrowheads="1"/>
          </p:cNvSpPr>
          <p:nvPr/>
        </p:nvSpPr>
        <p:spPr bwMode="auto">
          <a:xfrm>
            <a:off x="5382013" y="495901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4031998"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4481999" y="540902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ID</a:t>
            </a:r>
          </a:p>
        </p:txBody>
      </p:sp>
      <p:cxnSp>
        <p:nvCxnSpPr>
          <p:cNvPr id="17" name="直線コネクタ 16"/>
          <p:cNvCxnSpPr>
            <a:endCxn id="13" idx="1"/>
          </p:cNvCxnSpPr>
          <p:nvPr/>
        </p:nvCxnSpPr>
        <p:spPr bwMode="auto">
          <a:xfrm flipV="1">
            <a:off x="2591978" y="5589022"/>
            <a:ext cx="1440020" cy="2"/>
          </a:xfrm>
          <a:prstGeom prst="line">
            <a:avLst/>
          </a:prstGeom>
          <a:noFill/>
          <a:ln w="9525" cap="flat" cmpd="sng" algn="ctr">
            <a:solidFill>
              <a:schemeClr val="tx1"/>
            </a:solidFill>
            <a:prstDash val="dash"/>
            <a:round/>
            <a:headEnd type="none" w="med" len="med"/>
            <a:tailEnd type="none" w="med" len="med"/>
          </a:ln>
          <a:effectLst/>
        </p:spPr>
      </p:cxnSp>
      <p:sp>
        <p:nvSpPr>
          <p:cNvPr id="18" name="Rectangle 73"/>
          <p:cNvSpPr>
            <a:spLocks noChangeArrowheads="1"/>
          </p:cNvSpPr>
          <p:nvPr/>
        </p:nvSpPr>
        <p:spPr bwMode="auto">
          <a:xfrm>
            <a:off x="6282023" y="4509012"/>
            <a:ext cx="360000" cy="360000"/>
          </a:xfrm>
          <a:prstGeom prst="rect">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9" name="Rectangle 71"/>
          <p:cNvSpPr>
            <a:spLocks noChangeArrowheads="1"/>
          </p:cNvSpPr>
          <p:nvPr/>
        </p:nvSpPr>
        <p:spPr bwMode="auto">
          <a:xfrm>
            <a:off x="4932008" y="450901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1"/>
          <p:cNvSpPr>
            <a:spLocks noChangeArrowheads="1"/>
          </p:cNvSpPr>
          <p:nvPr/>
        </p:nvSpPr>
        <p:spPr bwMode="auto">
          <a:xfrm>
            <a:off x="5382013" y="450901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1" name="Rectangle 71"/>
          <p:cNvSpPr>
            <a:spLocks noChangeArrowheads="1"/>
          </p:cNvSpPr>
          <p:nvPr/>
        </p:nvSpPr>
        <p:spPr bwMode="auto">
          <a:xfrm>
            <a:off x="5832018" y="450901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2" name="Rectangle 70"/>
          <p:cNvSpPr>
            <a:spLocks noChangeArrowheads="1"/>
          </p:cNvSpPr>
          <p:nvPr/>
        </p:nvSpPr>
        <p:spPr bwMode="auto">
          <a:xfrm>
            <a:off x="4031994" y="4509012"/>
            <a:ext cx="360000"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3" name="Rectangle 70"/>
          <p:cNvSpPr>
            <a:spLocks noChangeArrowheads="1"/>
          </p:cNvSpPr>
          <p:nvPr/>
        </p:nvSpPr>
        <p:spPr bwMode="auto">
          <a:xfrm>
            <a:off x="4481999" y="4959017"/>
            <a:ext cx="360000"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4" name="Rectangle 70"/>
          <p:cNvSpPr>
            <a:spLocks noChangeArrowheads="1"/>
          </p:cNvSpPr>
          <p:nvPr/>
        </p:nvSpPr>
        <p:spPr bwMode="auto">
          <a:xfrm>
            <a:off x="4932004" y="5409022"/>
            <a:ext cx="360000" cy="360000"/>
          </a:xfrm>
          <a:prstGeom prst="rect">
            <a:avLst/>
          </a:prstGeom>
          <a:ln>
            <a:headEnd/>
            <a:tailEnd type="none" w="med" len="lg"/>
          </a:ln>
        </p:spPr>
        <p:style>
          <a:lnRef idx="2">
            <a:schemeClr val="dk1"/>
          </a:lnRef>
          <a:fillRef idx="1">
            <a:schemeClr val="lt1"/>
          </a:fillRef>
          <a:effectRef idx="0">
            <a:schemeClr val="dk1"/>
          </a:effectRef>
          <a:fontRef idx="minor">
            <a:schemeClr val="dk1"/>
          </a:fontRef>
        </p:style>
        <p:txBody>
          <a:bodyPr wrap="none" lIns="93600" tIns="46800" rIns="93600" bIns="46800" anchor="ctr"/>
          <a:lstStyle/>
          <a:p>
            <a:pPr algn="ctr"/>
            <a:endParaRPr lang="en-US" altLang="ja-JP" sz="1600" dirty="0">
              <a:latin typeface="+mn-lt"/>
              <a:ea typeface="+mn-ea"/>
            </a:endParaRPr>
          </a:p>
        </p:txBody>
      </p:sp>
      <p:sp>
        <p:nvSpPr>
          <p:cNvPr id="26" name="正方形/長方形 25"/>
          <p:cNvSpPr/>
          <p:nvPr/>
        </p:nvSpPr>
        <p:spPr bwMode="auto">
          <a:xfrm>
            <a:off x="1871970" y="450901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add</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27" name="正方形/長方形 26"/>
          <p:cNvSpPr/>
          <p:nvPr/>
        </p:nvSpPr>
        <p:spPr bwMode="auto">
          <a:xfrm>
            <a:off x="1871970" y="495901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t>
            </a:r>
            <a:r>
              <a:rPr lang="en-US" altLang="ja-JP" sz="1600" dirty="0" err="1">
                <a:solidFill>
                  <a:schemeClr val="tx1">
                    <a:lumMod val="75000"/>
                    <a:lumOff val="25000"/>
                  </a:schemeClr>
                </a:solidFill>
                <a:latin typeface="Consolas" panose="020B0609020204030204" pitchFamily="49" charset="0"/>
              </a:rPr>
              <a:t>ld</a:t>
            </a:r>
            <a:endParaRPr lang="ja-JP" altLang="en-US" sz="1600" dirty="0">
              <a:solidFill>
                <a:schemeClr val="tx1">
                  <a:lumMod val="75000"/>
                  <a:lumOff val="25000"/>
                </a:schemeClr>
              </a:solidFill>
            </a:endParaRPr>
          </a:p>
        </p:txBody>
      </p:sp>
      <p:sp>
        <p:nvSpPr>
          <p:cNvPr id="28" name="正方形/長方形 27"/>
          <p:cNvSpPr/>
          <p:nvPr/>
        </p:nvSpPr>
        <p:spPr bwMode="auto">
          <a:xfrm>
            <a:off x="1871970" y="540902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a:t>
            </a:r>
            <a:r>
              <a:rPr lang="en-US" altLang="ja-JP" sz="1600" dirty="0" err="1">
                <a:solidFill>
                  <a:schemeClr val="tx1">
                    <a:lumMod val="75000"/>
                    <a:lumOff val="25000"/>
                  </a:schemeClr>
                </a:solidFill>
                <a:latin typeface="Consolas" panose="020B0609020204030204" pitchFamily="49" charset="0"/>
              </a:rPr>
              <a:t>ld</a:t>
            </a:r>
            <a:endParaRPr lang="ja-JP" altLang="en-US" sz="1600" dirty="0">
              <a:solidFill>
                <a:schemeClr val="tx1">
                  <a:lumMod val="75000"/>
                  <a:lumOff val="25000"/>
                </a:schemeClr>
              </a:solidFill>
            </a:endParaRPr>
          </a:p>
        </p:txBody>
      </p:sp>
      <p:sp>
        <p:nvSpPr>
          <p:cNvPr id="29" name="Rectangle 69"/>
          <p:cNvSpPr>
            <a:spLocks noChangeArrowheads="1"/>
          </p:cNvSpPr>
          <p:nvPr/>
        </p:nvSpPr>
        <p:spPr bwMode="auto">
          <a:xfrm>
            <a:off x="4481999"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0" name="Rectangle 70"/>
          <p:cNvSpPr>
            <a:spLocks noChangeArrowheads="1"/>
          </p:cNvSpPr>
          <p:nvPr/>
        </p:nvSpPr>
        <p:spPr bwMode="auto">
          <a:xfrm>
            <a:off x="4932000" y="5859027"/>
            <a:ext cx="360000" cy="360000"/>
          </a:xfrm>
          <a:prstGeom prst="rect">
            <a:avLst/>
          </a:prstGeom>
          <a:ln>
            <a:headEnd/>
            <a:tailEnd type="none" w="med" len="lg"/>
          </a:ln>
        </p:spPr>
        <p:style>
          <a:lnRef idx="2">
            <a:schemeClr val="dk1"/>
          </a:lnRef>
          <a:fillRef idx="1">
            <a:schemeClr val="lt1"/>
          </a:fillRef>
          <a:effectRef idx="0">
            <a:schemeClr val="dk1"/>
          </a:effectRef>
          <a:fontRef idx="minor">
            <a:schemeClr val="dk1"/>
          </a:fontRef>
        </p:style>
        <p:txBody>
          <a:bodyPr wrap="none" lIns="93600" tIns="46800" rIns="93600" bIns="46800" anchor="ctr"/>
          <a:lstStyle/>
          <a:p>
            <a:pPr algn="ctr"/>
            <a:endParaRPr lang="en-US" altLang="ja-JP" sz="1600" dirty="0">
              <a:latin typeface="+mn-lt"/>
              <a:ea typeface="+mn-ea"/>
            </a:endParaRPr>
          </a:p>
        </p:txBody>
      </p:sp>
      <p:cxnSp>
        <p:nvCxnSpPr>
          <p:cNvPr id="33" name="直線コネクタ 32"/>
          <p:cNvCxnSpPr>
            <a:stCxn id="35" idx="3"/>
            <a:endCxn id="29" idx="1"/>
          </p:cNvCxnSpPr>
          <p:nvPr/>
        </p:nvCxnSpPr>
        <p:spPr bwMode="auto">
          <a:xfrm flipV="1">
            <a:off x="2591978" y="6039027"/>
            <a:ext cx="1890021" cy="2"/>
          </a:xfrm>
          <a:prstGeom prst="line">
            <a:avLst/>
          </a:prstGeom>
          <a:noFill/>
          <a:ln w="9525" cap="flat" cmpd="sng" algn="ctr">
            <a:solidFill>
              <a:schemeClr val="tx1"/>
            </a:solidFill>
            <a:prstDash val="dash"/>
            <a:round/>
            <a:headEnd type="none" w="med" len="med"/>
            <a:tailEnd type="none" w="med" len="med"/>
          </a:ln>
          <a:effectLst/>
        </p:spPr>
      </p:cxnSp>
      <p:sp>
        <p:nvSpPr>
          <p:cNvPr id="35" name="正方形/長方形 34"/>
          <p:cNvSpPr/>
          <p:nvPr/>
        </p:nvSpPr>
        <p:spPr bwMode="auto">
          <a:xfrm>
            <a:off x="1871970" y="585902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I4: and</a:t>
            </a:r>
            <a:endParaRPr lang="ja-JP" altLang="en-US" sz="1600" dirty="0">
              <a:solidFill>
                <a:schemeClr val="tx1">
                  <a:lumMod val="75000"/>
                  <a:lumOff val="25000"/>
                </a:schemeClr>
              </a:solidFill>
            </a:endParaRPr>
          </a:p>
        </p:txBody>
      </p:sp>
      <p:sp>
        <p:nvSpPr>
          <p:cNvPr id="36" name="下矢印 35"/>
          <p:cNvSpPr/>
          <p:nvPr/>
        </p:nvSpPr>
        <p:spPr bwMode="auto">
          <a:xfrm>
            <a:off x="5562011" y="5499023"/>
            <a:ext cx="630007" cy="1080012"/>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フラッシュ</a:t>
            </a:r>
          </a:p>
        </p:txBody>
      </p:sp>
    </p:spTree>
    <p:extLst>
      <p:ext uri="{BB962C8B-B14F-4D97-AF65-F5344CB8AC3E}">
        <p14:creationId xmlns:p14="http://schemas.microsoft.com/office/powerpoint/2010/main" val="36254741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out-of-order </a:t>
            </a:r>
            <a:r>
              <a:rPr kumimoji="1" lang="ja-JP" altLang="en-US" dirty="0"/>
              <a:t>発行</a:t>
            </a:r>
            <a:r>
              <a:rPr kumimoji="1" lang="en-US" altLang="ja-JP" dirty="0"/>
              <a:t>/out-of-order </a:t>
            </a:r>
            <a:r>
              <a:rPr kumimoji="1" lang="ja-JP" altLang="en-US" dirty="0"/>
              <a:t>完了の場合</a:t>
            </a:r>
          </a:p>
        </p:txBody>
      </p:sp>
      <p:sp>
        <p:nvSpPr>
          <p:cNvPr id="4" name="テキスト プレースホルダー 3"/>
          <p:cNvSpPr>
            <a:spLocks noGrp="1"/>
          </p:cNvSpPr>
          <p:nvPr>
            <p:ph type="body" sz="quarter" idx="10"/>
          </p:nvPr>
        </p:nvSpPr>
        <p:spPr>
          <a:xfrm>
            <a:off x="611956" y="1088974"/>
            <a:ext cx="8280092" cy="3600039"/>
          </a:xfrm>
        </p:spPr>
        <p:txBody>
          <a:bodyPr/>
          <a:lstStyle/>
          <a:p>
            <a:r>
              <a:rPr kumimoji="1" lang="ja-JP" altLang="en-US" dirty="0"/>
              <a:t>命令の実行順序はプログラム順とは無関係</a:t>
            </a:r>
            <a:endParaRPr kumimoji="1" lang="en-US" altLang="ja-JP" dirty="0"/>
          </a:p>
          <a:p>
            <a:pPr lvl="1"/>
            <a:r>
              <a:rPr lang="ja-JP" altLang="en-US" dirty="0">
                <a:latin typeface="Consolas" panose="020B0609020204030204" pitchFamily="49" charset="0"/>
              </a:rPr>
              <a:t>下の場合，</a:t>
            </a:r>
            <a:r>
              <a:rPr lang="en-US" altLang="ja-JP" dirty="0">
                <a:latin typeface="Consolas" panose="020B0609020204030204" pitchFamily="49" charset="0"/>
              </a:rPr>
              <a:t>I1 </a:t>
            </a:r>
            <a:r>
              <a:rPr lang="ja-JP" altLang="en-US" dirty="0">
                <a:latin typeface="Consolas" panose="020B0609020204030204" pitchFamily="49" charset="0"/>
              </a:rPr>
              <a:t>→ </a:t>
            </a:r>
            <a:r>
              <a:rPr lang="en-US" altLang="ja-JP" dirty="0">
                <a:latin typeface="Consolas" panose="020B0609020204030204" pitchFamily="49" charset="0"/>
              </a:rPr>
              <a:t>I3 </a:t>
            </a:r>
            <a:r>
              <a:rPr lang="ja-JP" altLang="en-US" dirty="0">
                <a:latin typeface="Consolas" panose="020B0609020204030204" pitchFamily="49" charset="0"/>
              </a:rPr>
              <a:t>→ </a:t>
            </a:r>
            <a:r>
              <a:rPr lang="en-US" altLang="ja-JP" dirty="0">
                <a:latin typeface="Consolas" panose="020B0609020204030204" pitchFamily="49" charset="0"/>
              </a:rPr>
              <a:t>I2 </a:t>
            </a:r>
            <a:r>
              <a:rPr lang="ja-JP" altLang="en-US" dirty="0">
                <a:latin typeface="Consolas" panose="020B0609020204030204" pitchFamily="49" charset="0"/>
              </a:rPr>
              <a:t>の順で実行</a:t>
            </a:r>
            <a:endParaRPr lang="en-US" altLang="ja-JP" dirty="0">
              <a:latin typeface="Consolas" panose="020B0609020204030204" pitchFamily="49" charset="0"/>
            </a:endParaRPr>
          </a:p>
          <a:p>
            <a:r>
              <a:rPr lang="en-US" altLang="ja-JP" dirty="0">
                <a:latin typeface="Consolas" panose="020B0609020204030204" pitchFamily="49" charset="0"/>
              </a:rPr>
              <a:t>I2 </a:t>
            </a:r>
            <a:r>
              <a:rPr lang="ja-JP" altLang="en-US" dirty="0">
                <a:latin typeface="Consolas" panose="020B0609020204030204" pitchFamily="49" charset="0"/>
              </a:rPr>
              <a:t>と </a:t>
            </a:r>
            <a:r>
              <a:rPr lang="en-US" altLang="ja-JP" dirty="0">
                <a:latin typeface="Consolas" panose="020B0609020204030204" pitchFamily="49" charset="0"/>
              </a:rPr>
              <a:t>I3 </a:t>
            </a:r>
            <a:r>
              <a:rPr lang="ja-JP" altLang="en-US" dirty="0">
                <a:latin typeface="Consolas" panose="020B0609020204030204" pitchFamily="49" charset="0"/>
              </a:rPr>
              <a:t>がそれぞれ例外を発生させた場合，どうなるのか？</a:t>
            </a:r>
            <a:endParaRPr lang="en-US" altLang="ja-JP" dirty="0">
              <a:latin typeface="Consolas" panose="020B0609020204030204" pitchFamily="49" charset="0"/>
            </a:endParaRPr>
          </a:p>
          <a:p>
            <a:pPr lvl="1"/>
            <a:r>
              <a:rPr kumimoji="1" lang="en-US" altLang="ja-JP" dirty="0">
                <a:latin typeface="Consolas" panose="020B0609020204030204" pitchFamily="49" charset="0"/>
              </a:rPr>
              <a:t>I2 </a:t>
            </a:r>
            <a:r>
              <a:rPr kumimoji="1" lang="ja-JP" altLang="en-US" dirty="0">
                <a:latin typeface="Consolas" panose="020B0609020204030204" pitchFamily="49" charset="0"/>
              </a:rPr>
              <a:t>で例外ハンドラに飛ぶべき</a:t>
            </a:r>
            <a:endParaRPr kumimoji="1" lang="en-US" altLang="ja-JP" dirty="0">
              <a:latin typeface="Consolas" panose="020B0609020204030204" pitchFamily="49" charset="0"/>
            </a:endParaRPr>
          </a:p>
          <a:p>
            <a:pPr lvl="1"/>
            <a:r>
              <a:rPr kumimoji="1" lang="ja-JP" altLang="en-US" dirty="0"/>
              <a:t>しかしそれは </a:t>
            </a:r>
            <a:r>
              <a:rPr lang="en-US" altLang="ja-JP" dirty="0">
                <a:latin typeface="Consolas" panose="020B0609020204030204" pitchFamily="49" charset="0"/>
              </a:rPr>
              <a:t>I3 </a:t>
            </a:r>
            <a:r>
              <a:rPr lang="ja-JP" altLang="en-US" dirty="0">
                <a:latin typeface="Consolas" panose="020B0609020204030204" pitchFamily="49" charset="0"/>
              </a:rPr>
              <a:t>実行のタイミングではわからない</a:t>
            </a:r>
            <a:endParaRPr lang="en-US" altLang="ja-JP" dirty="0">
              <a:latin typeface="Consolas" panose="020B0609020204030204" pitchFamily="49" charset="0"/>
            </a:endParaRPr>
          </a:p>
          <a:p>
            <a:pPr lvl="1"/>
            <a:r>
              <a:rPr kumimoji="1" lang="ja-JP" altLang="en-US" dirty="0"/>
              <a:t>プログラム順に実行したときと同じ結果になる必要がある</a:t>
            </a:r>
          </a:p>
        </p:txBody>
      </p:sp>
      <p:cxnSp>
        <p:nvCxnSpPr>
          <p:cNvPr id="5" name="直線コネクタ 4"/>
          <p:cNvCxnSpPr>
            <a:endCxn id="10" idx="1"/>
          </p:cNvCxnSpPr>
          <p:nvPr/>
        </p:nvCxnSpPr>
        <p:spPr bwMode="auto">
          <a:xfrm flipV="1">
            <a:off x="2771976" y="5679025"/>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6" name="直線コネクタ 5"/>
          <p:cNvCxnSpPr/>
          <p:nvPr/>
        </p:nvCxnSpPr>
        <p:spPr bwMode="auto">
          <a:xfrm>
            <a:off x="2771976" y="5229022"/>
            <a:ext cx="720080" cy="0"/>
          </a:xfrm>
          <a:prstGeom prst="line">
            <a:avLst/>
          </a:prstGeom>
          <a:noFill/>
          <a:ln w="9525" cap="flat" cmpd="sng" algn="ctr">
            <a:solidFill>
              <a:schemeClr val="tx1"/>
            </a:solidFill>
            <a:prstDash val="dash"/>
            <a:round/>
            <a:headEnd type="none" w="med" len="med"/>
            <a:tailEnd type="none" w="med" len="med"/>
          </a:ln>
          <a:effectLst/>
        </p:spPr>
      </p:cxnSp>
      <p:sp>
        <p:nvSpPr>
          <p:cNvPr id="7" name="Rectangle 69"/>
          <p:cNvSpPr>
            <a:spLocks noChangeArrowheads="1"/>
          </p:cNvSpPr>
          <p:nvPr/>
        </p:nvSpPr>
        <p:spPr bwMode="auto">
          <a:xfrm>
            <a:off x="3311982" y="504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8" name="Rectangle 70"/>
          <p:cNvSpPr>
            <a:spLocks noChangeArrowheads="1"/>
          </p:cNvSpPr>
          <p:nvPr/>
        </p:nvSpPr>
        <p:spPr bwMode="auto">
          <a:xfrm>
            <a:off x="3761987" y="5049020"/>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9" name="Rectangle 71"/>
          <p:cNvSpPr>
            <a:spLocks noChangeArrowheads="1"/>
          </p:cNvSpPr>
          <p:nvPr/>
        </p:nvSpPr>
        <p:spPr bwMode="auto">
          <a:xfrm>
            <a:off x="4662001" y="5049020"/>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0" name="Rectangle 69"/>
          <p:cNvSpPr>
            <a:spLocks noChangeArrowheads="1"/>
          </p:cNvSpPr>
          <p:nvPr/>
        </p:nvSpPr>
        <p:spPr bwMode="auto">
          <a:xfrm>
            <a:off x="3761987" y="549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4211996" y="5499025"/>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2" name="Rectangle 71"/>
          <p:cNvSpPr>
            <a:spLocks noChangeArrowheads="1"/>
          </p:cNvSpPr>
          <p:nvPr/>
        </p:nvSpPr>
        <p:spPr bwMode="auto">
          <a:xfrm>
            <a:off x="6462021" y="5499025"/>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3"/>
          <p:cNvSpPr>
            <a:spLocks noChangeArrowheads="1"/>
          </p:cNvSpPr>
          <p:nvPr/>
        </p:nvSpPr>
        <p:spPr bwMode="auto">
          <a:xfrm>
            <a:off x="6912026" y="5499025"/>
            <a:ext cx="360000" cy="360000"/>
          </a:xfrm>
          <a:prstGeom prst="rect">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4" name="Rectangle 69"/>
          <p:cNvSpPr>
            <a:spLocks noChangeArrowheads="1"/>
          </p:cNvSpPr>
          <p:nvPr/>
        </p:nvSpPr>
        <p:spPr bwMode="auto">
          <a:xfrm>
            <a:off x="4211996" y="594903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5" name="Rectangle 70"/>
          <p:cNvSpPr>
            <a:spLocks noChangeArrowheads="1"/>
          </p:cNvSpPr>
          <p:nvPr/>
        </p:nvSpPr>
        <p:spPr bwMode="auto">
          <a:xfrm>
            <a:off x="4661997" y="5949028"/>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6" name="Rectangle 71"/>
          <p:cNvSpPr>
            <a:spLocks noChangeArrowheads="1"/>
          </p:cNvSpPr>
          <p:nvPr/>
        </p:nvSpPr>
        <p:spPr bwMode="auto">
          <a:xfrm>
            <a:off x="5562011" y="594902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7" name="Rectangle 73"/>
          <p:cNvSpPr>
            <a:spLocks noChangeArrowheads="1"/>
          </p:cNvSpPr>
          <p:nvPr/>
        </p:nvSpPr>
        <p:spPr bwMode="auto">
          <a:xfrm>
            <a:off x="6012016" y="5949028"/>
            <a:ext cx="360000" cy="360000"/>
          </a:xfrm>
          <a:prstGeom prst="rect">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18" name="直線コネクタ 17"/>
          <p:cNvCxnSpPr>
            <a:endCxn id="14" idx="1"/>
          </p:cNvCxnSpPr>
          <p:nvPr/>
        </p:nvCxnSpPr>
        <p:spPr bwMode="auto">
          <a:xfrm flipV="1">
            <a:off x="2771976" y="6129030"/>
            <a:ext cx="1440020" cy="2"/>
          </a:xfrm>
          <a:prstGeom prst="line">
            <a:avLst/>
          </a:prstGeom>
          <a:noFill/>
          <a:ln w="9525" cap="flat" cmpd="sng" algn="ctr">
            <a:solidFill>
              <a:schemeClr val="tx1"/>
            </a:solidFill>
            <a:prstDash val="dash"/>
            <a:round/>
            <a:headEnd type="none" w="med" len="med"/>
            <a:tailEnd type="none" w="med" len="med"/>
          </a:ln>
          <a:effectLst/>
        </p:spPr>
      </p:cxnSp>
      <p:sp>
        <p:nvSpPr>
          <p:cNvPr id="19" name="Rectangle 73"/>
          <p:cNvSpPr>
            <a:spLocks noChangeArrowheads="1"/>
          </p:cNvSpPr>
          <p:nvPr/>
        </p:nvSpPr>
        <p:spPr bwMode="auto">
          <a:xfrm>
            <a:off x="6462021" y="5049020"/>
            <a:ext cx="360000" cy="360000"/>
          </a:xfrm>
          <a:prstGeom prst="rect">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Rectangle 71"/>
          <p:cNvSpPr>
            <a:spLocks noChangeArrowheads="1"/>
          </p:cNvSpPr>
          <p:nvPr/>
        </p:nvSpPr>
        <p:spPr bwMode="auto">
          <a:xfrm>
            <a:off x="5112006" y="5049020"/>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1" name="Rectangle 71"/>
          <p:cNvSpPr>
            <a:spLocks noChangeArrowheads="1"/>
          </p:cNvSpPr>
          <p:nvPr/>
        </p:nvSpPr>
        <p:spPr bwMode="auto">
          <a:xfrm>
            <a:off x="5562011" y="5049020"/>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2" name="Rectangle 71"/>
          <p:cNvSpPr>
            <a:spLocks noChangeArrowheads="1"/>
          </p:cNvSpPr>
          <p:nvPr/>
        </p:nvSpPr>
        <p:spPr bwMode="auto">
          <a:xfrm>
            <a:off x="6012016" y="5049020"/>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3" name="Rectangle 70"/>
          <p:cNvSpPr>
            <a:spLocks noChangeArrowheads="1"/>
          </p:cNvSpPr>
          <p:nvPr/>
        </p:nvSpPr>
        <p:spPr bwMode="auto">
          <a:xfrm>
            <a:off x="4211992" y="5049020"/>
            <a:ext cx="360000"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4" name="Rectangle 70"/>
          <p:cNvSpPr>
            <a:spLocks noChangeArrowheads="1"/>
          </p:cNvSpPr>
          <p:nvPr/>
        </p:nvSpPr>
        <p:spPr bwMode="auto">
          <a:xfrm>
            <a:off x="6012012" y="5499025"/>
            <a:ext cx="360000"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5" name="Rectangle 70"/>
          <p:cNvSpPr>
            <a:spLocks noChangeArrowheads="1"/>
          </p:cNvSpPr>
          <p:nvPr/>
        </p:nvSpPr>
        <p:spPr bwMode="auto">
          <a:xfrm>
            <a:off x="5112002" y="5949028"/>
            <a:ext cx="360000"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6" name="Rectangle 73"/>
          <p:cNvSpPr>
            <a:spLocks noChangeArrowheads="1"/>
          </p:cNvSpPr>
          <p:nvPr/>
        </p:nvSpPr>
        <p:spPr bwMode="auto">
          <a:xfrm>
            <a:off x="4662001" y="549902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7" name="Rectangle 73"/>
          <p:cNvSpPr>
            <a:spLocks noChangeArrowheads="1"/>
          </p:cNvSpPr>
          <p:nvPr/>
        </p:nvSpPr>
        <p:spPr bwMode="auto">
          <a:xfrm>
            <a:off x="5112006" y="549902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8" name="Rectangle 73"/>
          <p:cNvSpPr>
            <a:spLocks noChangeArrowheads="1"/>
          </p:cNvSpPr>
          <p:nvPr/>
        </p:nvSpPr>
        <p:spPr bwMode="auto">
          <a:xfrm>
            <a:off x="5562011" y="549902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9" name="正方形/長方形 28"/>
          <p:cNvSpPr/>
          <p:nvPr/>
        </p:nvSpPr>
        <p:spPr bwMode="auto">
          <a:xfrm>
            <a:off x="2051968" y="504902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ld</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30" name="正方形/長方形 29"/>
          <p:cNvSpPr/>
          <p:nvPr/>
        </p:nvSpPr>
        <p:spPr bwMode="auto">
          <a:xfrm>
            <a:off x="2051968" y="5499025"/>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t>
            </a:r>
            <a:r>
              <a:rPr lang="en-US" altLang="ja-JP" sz="1600" dirty="0" err="1">
                <a:solidFill>
                  <a:schemeClr val="tx1">
                    <a:lumMod val="75000"/>
                    <a:lumOff val="25000"/>
                  </a:schemeClr>
                </a:solidFill>
                <a:latin typeface="Consolas" panose="020B0609020204030204" pitchFamily="49" charset="0"/>
              </a:rPr>
              <a:t>ld</a:t>
            </a:r>
            <a:endParaRPr lang="ja-JP" altLang="en-US" sz="1600" dirty="0">
              <a:solidFill>
                <a:schemeClr val="tx1">
                  <a:lumMod val="75000"/>
                  <a:lumOff val="25000"/>
                </a:schemeClr>
              </a:solidFill>
            </a:endParaRPr>
          </a:p>
        </p:txBody>
      </p:sp>
      <p:sp>
        <p:nvSpPr>
          <p:cNvPr id="31" name="正方形/長方形 30"/>
          <p:cNvSpPr/>
          <p:nvPr/>
        </p:nvSpPr>
        <p:spPr bwMode="auto">
          <a:xfrm>
            <a:off x="2051968" y="594903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a:t>
            </a:r>
            <a:r>
              <a:rPr lang="en-US" altLang="ja-JP" sz="1600" dirty="0" err="1">
                <a:solidFill>
                  <a:schemeClr val="tx1">
                    <a:lumMod val="75000"/>
                    <a:lumOff val="25000"/>
                  </a:schemeClr>
                </a:solidFill>
                <a:latin typeface="Consolas" panose="020B0609020204030204" pitchFamily="49" charset="0"/>
              </a:rPr>
              <a:t>ld</a:t>
            </a:r>
            <a:endParaRPr lang="ja-JP" altLang="en-US" sz="1600" dirty="0">
              <a:solidFill>
                <a:schemeClr val="tx1">
                  <a:lumMod val="75000"/>
                  <a:lumOff val="25000"/>
                </a:schemeClr>
              </a:solidFill>
            </a:endParaRPr>
          </a:p>
        </p:txBody>
      </p:sp>
    </p:spTree>
    <p:extLst>
      <p:ext uri="{BB962C8B-B14F-4D97-AF65-F5344CB8AC3E}">
        <p14:creationId xmlns:p14="http://schemas.microsoft.com/office/powerpoint/2010/main" val="38306827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リオーダ・バッファ（</a:t>
            </a:r>
            <a:r>
              <a:rPr kumimoji="1" lang="en-US" altLang="ja-JP" dirty="0"/>
              <a:t>ROB: re-order buffer</a:t>
            </a:r>
            <a:r>
              <a:rPr kumimoji="1" lang="ja-JP" altLang="en-US" dirty="0"/>
              <a:t>）</a:t>
            </a:r>
          </a:p>
        </p:txBody>
      </p:sp>
      <p:sp>
        <p:nvSpPr>
          <p:cNvPr id="3" name="テキスト プレースホルダー 2"/>
          <p:cNvSpPr>
            <a:spLocks noGrp="1"/>
          </p:cNvSpPr>
          <p:nvPr>
            <p:ph type="body" sz="quarter" idx="10"/>
          </p:nvPr>
        </p:nvSpPr>
        <p:spPr>
          <a:xfrm>
            <a:off x="611956" y="4959324"/>
            <a:ext cx="8280092" cy="1439709"/>
          </a:xfrm>
        </p:spPr>
        <p:txBody>
          <a:bodyPr/>
          <a:lstStyle/>
          <a:p>
            <a:r>
              <a:rPr kumimoji="1" lang="ja-JP" altLang="en-US" dirty="0"/>
              <a:t>バックエンドの後ろにリオーダ・バッファ（</a:t>
            </a:r>
            <a:r>
              <a:rPr kumimoji="1" lang="en-US" altLang="ja-JP" dirty="0"/>
              <a:t>ROB</a:t>
            </a:r>
            <a:r>
              <a:rPr kumimoji="1" lang="ja-JP" altLang="en-US" dirty="0"/>
              <a:t>）を追加</a:t>
            </a:r>
            <a:endParaRPr kumimoji="1" lang="en-US" altLang="ja-JP" dirty="0"/>
          </a:p>
          <a:p>
            <a:pPr lvl="1"/>
            <a:r>
              <a:rPr lang="ja-JP" altLang="en-US" dirty="0"/>
              <a:t>バックエンドで完了した命令は </a:t>
            </a:r>
            <a:r>
              <a:rPr lang="en-US" altLang="ja-JP" dirty="0"/>
              <a:t>ROB </a:t>
            </a:r>
            <a:r>
              <a:rPr lang="ja-JP" altLang="en-US" dirty="0" err="1"/>
              <a:t>に完</a:t>
            </a:r>
            <a:r>
              <a:rPr lang="ja-JP" altLang="en-US" dirty="0"/>
              <a:t>了した印をつけていく</a:t>
            </a:r>
            <a:endParaRPr lang="en-US" altLang="ja-JP" dirty="0"/>
          </a:p>
          <a:p>
            <a:pPr lvl="1"/>
            <a:r>
              <a:rPr kumimoji="1" lang="ja-JP" altLang="en-US" dirty="0"/>
              <a:t>コミット・パイプで </a:t>
            </a:r>
            <a:r>
              <a:rPr kumimoji="1" lang="en-US" altLang="ja-JP" dirty="0"/>
              <a:t>in-order </a:t>
            </a:r>
            <a:r>
              <a:rPr kumimoji="1" lang="ja-JP" altLang="en-US" dirty="0"/>
              <a:t>に印を読み出し，例外を反映</a:t>
            </a:r>
            <a:endParaRPr kumimoji="1" lang="en-US" altLang="ja-JP" dirty="0"/>
          </a:p>
          <a:p>
            <a:pPr lvl="1"/>
            <a:r>
              <a:rPr lang="ja-JP" altLang="en-US" dirty="0"/>
              <a:t>（上記のバックエンド</a:t>
            </a:r>
            <a:r>
              <a:rPr lang="en-US" altLang="ja-JP" dirty="0"/>
              <a:t>/</a:t>
            </a:r>
            <a:r>
              <a:rPr lang="ja-JP" altLang="en-US" dirty="0"/>
              <a:t>コミット・パイプをそれぞれ</a:t>
            </a:r>
            <a:br>
              <a:rPr lang="en-US" altLang="ja-JP" dirty="0"/>
            </a:br>
            <a:r>
              <a:rPr lang="ja-JP" altLang="en-US" dirty="0"/>
              <a:t>　実行コア</a:t>
            </a:r>
            <a:r>
              <a:rPr lang="en-US" altLang="ja-JP" dirty="0"/>
              <a:t>/</a:t>
            </a:r>
            <a:r>
              <a:rPr lang="ja-JP" altLang="en-US" dirty="0"/>
              <a:t>バックエンド と呼ぶ文献もある）</a:t>
            </a:r>
            <a:endParaRPr kumimoji="1" lang="en-US" altLang="ja-JP" dirty="0"/>
          </a:p>
          <a:p>
            <a:r>
              <a:rPr kumimoji="1" lang="ja-JP" altLang="en-US" dirty="0">
                <a:solidFill>
                  <a:schemeClr val="accent5"/>
                </a:solidFill>
              </a:rPr>
              <a:t>コミット（</a:t>
            </a:r>
            <a:r>
              <a:rPr kumimoji="1" lang="en-US" altLang="ja-JP" dirty="0">
                <a:solidFill>
                  <a:schemeClr val="accent5"/>
                </a:solidFill>
              </a:rPr>
              <a:t>commit</a:t>
            </a:r>
            <a:r>
              <a:rPr kumimoji="1" lang="ja-JP" altLang="en-US" dirty="0">
                <a:solidFill>
                  <a:schemeClr val="accent5"/>
                </a:solidFill>
              </a:rPr>
              <a:t>）：実行を確定させる操作</a:t>
            </a:r>
            <a:endParaRPr kumimoji="1" lang="en-US" altLang="ja-JP" dirty="0">
              <a:solidFill>
                <a:schemeClr val="accent5"/>
              </a:solidFill>
            </a:endParaRPr>
          </a:p>
          <a:p>
            <a:pPr lvl="1"/>
            <a:endParaRPr kumimoji="1" lang="ja-JP" altLang="en-US" dirty="0"/>
          </a:p>
        </p:txBody>
      </p:sp>
      <p:grpSp>
        <p:nvGrpSpPr>
          <p:cNvPr id="4" name="グループ化 3"/>
          <p:cNvGrpSpPr/>
          <p:nvPr/>
        </p:nvGrpSpPr>
        <p:grpSpPr>
          <a:xfrm>
            <a:off x="431954" y="2348988"/>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861981" y="2348988"/>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02141" y="2348988"/>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822025" y="2348988"/>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393793" y="1484445"/>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23820" y="1484445"/>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265867" y="1503029"/>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7272030" y="1538979"/>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0" name="正方形/長方形 19"/>
          <p:cNvSpPr/>
          <p:nvPr/>
        </p:nvSpPr>
        <p:spPr bwMode="auto">
          <a:xfrm>
            <a:off x="2141972" y="1988984"/>
            <a:ext cx="630007"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vert"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cxnSp>
        <p:nvCxnSpPr>
          <p:cNvPr id="21" name="直線矢印コネクタ 20"/>
          <p:cNvCxnSpPr/>
          <p:nvPr/>
        </p:nvCxnSpPr>
        <p:spPr bwMode="auto">
          <a:xfrm flipH="1">
            <a:off x="431954" y="3086355"/>
            <a:ext cx="153001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2" name="角丸四角形吹き出し 21"/>
          <p:cNvSpPr/>
          <p:nvPr/>
        </p:nvSpPr>
        <p:spPr bwMode="auto">
          <a:xfrm>
            <a:off x="341953" y="3176356"/>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endParaRPr kumimoji="1" lang="en-US" altLang="ja-JP" dirty="0">
              <a:solidFill>
                <a:schemeClr val="accent5"/>
              </a:solidFill>
              <a:latin typeface="Arial Narrow" panose="020B0606020202030204" pitchFamily="34" charset="0"/>
            </a:endParaRPr>
          </a:p>
          <a:p>
            <a:r>
              <a:rPr lang="en-US" altLang="ja-JP" dirty="0">
                <a:solidFill>
                  <a:schemeClr val="accent5"/>
                </a:solidFill>
              </a:rPr>
              <a:t>in-order</a:t>
            </a:r>
            <a:endParaRPr kumimoji="1" lang="ja-JP" altLang="en-US" dirty="0">
              <a:solidFill>
                <a:schemeClr val="accent5"/>
              </a:solidFill>
            </a:endParaRPr>
          </a:p>
        </p:txBody>
      </p:sp>
      <p:cxnSp>
        <p:nvCxnSpPr>
          <p:cNvPr id="23" name="直線矢印コネクタ 22"/>
          <p:cNvCxnSpPr/>
          <p:nvPr/>
        </p:nvCxnSpPr>
        <p:spPr bwMode="auto">
          <a:xfrm flipH="1">
            <a:off x="2861838" y="3068996"/>
            <a:ext cx="2880175" cy="17359"/>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4" name="角丸四角形吹き出し 23"/>
          <p:cNvSpPr/>
          <p:nvPr/>
        </p:nvSpPr>
        <p:spPr bwMode="auto">
          <a:xfrm>
            <a:off x="3401843" y="3158997"/>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accent5"/>
                </a:solidFill>
              </a:rPr>
              <a:t>バックエンド</a:t>
            </a:r>
            <a:br>
              <a:rPr kumimoji="1" lang="en-US" altLang="ja-JP" dirty="0">
                <a:solidFill>
                  <a:schemeClr val="accent5"/>
                </a:solidFill>
              </a:rPr>
            </a:br>
            <a:r>
              <a:rPr kumimoji="1" lang="en-US" altLang="ja-JP" dirty="0">
                <a:solidFill>
                  <a:schemeClr val="accent5"/>
                </a:solidFill>
              </a:rPr>
              <a:t>out-of-order</a:t>
            </a:r>
            <a:endParaRPr kumimoji="1" lang="ja-JP" altLang="en-US" dirty="0">
              <a:solidFill>
                <a:schemeClr val="accent5"/>
              </a:solidFill>
            </a:endParaRPr>
          </a:p>
        </p:txBody>
      </p:sp>
      <p:sp>
        <p:nvSpPr>
          <p:cNvPr id="25" name="正方形/長方形 24"/>
          <p:cNvSpPr/>
          <p:nvPr/>
        </p:nvSpPr>
        <p:spPr>
          <a:xfrm>
            <a:off x="2051972" y="1268976"/>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9" name="正方形/長方形 28"/>
          <p:cNvSpPr/>
          <p:nvPr/>
        </p:nvSpPr>
        <p:spPr>
          <a:xfrm>
            <a:off x="5922015" y="1268976"/>
            <a:ext cx="937991" cy="738664"/>
          </a:xfrm>
          <a:prstGeom prst="rect">
            <a:avLst/>
          </a:prstGeom>
        </p:spPr>
        <p:txBody>
          <a:bodyPr wrap="square">
            <a:spAutoFit/>
          </a:bodyPr>
          <a:lstStyle/>
          <a:p>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l-GR"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1" name="正方形/長方形 30"/>
          <p:cNvSpPr/>
          <p:nvPr/>
        </p:nvSpPr>
        <p:spPr bwMode="auto">
          <a:xfrm>
            <a:off x="6012016" y="1988984"/>
            <a:ext cx="630007"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eaVert"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ROB</a:t>
            </a:r>
            <a:endParaRPr kumimoji="1" lang="ja-JP" altLang="en-US" dirty="0">
              <a:solidFill>
                <a:schemeClr val="tx1">
                  <a:lumMod val="75000"/>
                  <a:lumOff val="25000"/>
                </a:schemeClr>
              </a:solidFill>
              <a:latin typeface="+mn-ea"/>
            </a:endParaRPr>
          </a:p>
        </p:txBody>
      </p:sp>
      <p:cxnSp>
        <p:nvCxnSpPr>
          <p:cNvPr id="32" name="直線矢印コネクタ 31"/>
          <p:cNvCxnSpPr/>
          <p:nvPr/>
        </p:nvCxnSpPr>
        <p:spPr bwMode="auto">
          <a:xfrm flipH="1">
            <a:off x="6822027" y="3068996"/>
            <a:ext cx="1710017" cy="17359"/>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33" name="角丸四角形吹き出し 32"/>
          <p:cNvSpPr/>
          <p:nvPr/>
        </p:nvSpPr>
        <p:spPr bwMode="auto">
          <a:xfrm>
            <a:off x="6732024" y="3158997"/>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accent5"/>
                </a:solidFill>
              </a:rPr>
              <a:t>コミット・パイプ</a:t>
            </a:r>
            <a:br>
              <a:rPr kumimoji="1" lang="en-US" altLang="ja-JP" dirty="0">
                <a:solidFill>
                  <a:schemeClr val="accent5"/>
                </a:solidFill>
              </a:rPr>
            </a:br>
            <a:r>
              <a:rPr kumimoji="1" lang="en-US" altLang="ja-JP" dirty="0">
                <a:solidFill>
                  <a:schemeClr val="accent5"/>
                </a:solidFill>
              </a:rPr>
              <a:t>in-order</a:t>
            </a:r>
            <a:endParaRPr kumimoji="1" lang="ja-JP" altLang="en-US" dirty="0">
              <a:solidFill>
                <a:schemeClr val="accent5"/>
              </a:solidFill>
            </a:endParaRPr>
          </a:p>
        </p:txBody>
      </p:sp>
      <p:sp>
        <p:nvSpPr>
          <p:cNvPr id="35" name="角丸四角形 34"/>
          <p:cNvSpPr/>
          <p:nvPr/>
        </p:nvSpPr>
        <p:spPr bwMode="auto">
          <a:xfrm>
            <a:off x="4752002" y="2168986"/>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I1</a:t>
            </a:r>
            <a:endParaRPr kumimoji="1" lang="ja-JP" altLang="en-US" dirty="0">
              <a:latin typeface="Consolas" panose="020B0609020204030204" pitchFamily="49" charset="0"/>
            </a:endParaRPr>
          </a:p>
        </p:txBody>
      </p:sp>
      <p:sp>
        <p:nvSpPr>
          <p:cNvPr id="36" name="角丸四角形 35"/>
          <p:cNvSpPr/>
          <p:nvPr/>
        </p:nvSpPr>
        <p:spPr bwMode="auto">
          <a:xfrm>
            <a:off x="3401987" y="2168986"/>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I3</a:t>
            </a:r>
            <a:endParaRPr kumimoji="1" lang="ja-JP" altLang="en-US" dirty="0">
              <a:latin typeface="Consolas" panose="020B0609020204030204" pitchFamily="49" charset="0"/>
            </a:endParaRPr>
          </a:p>
        </p:txBody>
      </p:sp>
      <p:sp>
        <p:nvSpPr>
          <p:cNvPr id="37" name="角丸四角形 36"/>
          <p:cNvSpPr/>
          <p:nvPr/>
        </p:nvSpPr>
        <p:spPr bwMode="auto">
          <a:xfrm>
            <a:off x="2141973" y="2438989"/>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I2</a:t>
            </a:r>
            <a:endParaRPr kumimoji="1" lang="ja-JP" altLang="en-US" dirty="0">
              <a:latin typeface="Consolas" panose="020B0609020204030204" pitchFamily="49" charset="0"/>
            </a:endParaRPr>
          </a:p>
        </p:txBody>
      </p:sp>
    </p:spTree>
    <p:extLst>
      <p:ext uri="{BB962C8B-B14F-4D97-AF65-F5344CB8AC3E}">
        <p14:creationId xmlns:p14="http://schemas.microsoft.com/office/powerpoint/2010/main" val="40502021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99790E-40E5-468A-A75E-0F1FC69762D1}"/>
              </a:ext>
            </a:extLst>
          </p:cNvPr>
          <p:cNvSpPr>
            <a:spLocks noGrp="1"/>
          </p:cNvSpPr>
          <p:nvPr>
            <p:ph type="title"/>
          </p:nvPr>
        </p:nvSpPr>
        <p:spPr/>
        <p:txBody>
          <a:bodyPr/>
          <a:lstStyle/>
          <a:p>
            <a:r>
              <a:rPr kumimoji="1" lang="ja-JP" altLang="en-US" dirty="0"/>
              <a:t>前回の感想や質問とか</a:t>
            </a:r>
          </a:p>
        </p:txBody>
      </p:sp>
      <p:sp>
        <p:nvSpPr>
          <p:cNvPr id="3" name="テキスト プレースホルダー 2">
            <a:extLst>
              <a:ext uri="{FF2B5EF4-FFF2-40B4-BE49-F238E27FC236}">
                <a16:creationId xmlns:a16="http://schemas.microsoft.com/office/drawing/2014/main" id="{FBF22E91-43E0-431F-889D-2559EEB9010D}"/>
              </a:ext>
            </a:extLst>
          </p:cNvPr>
          <p:cNvSpPr>
            <a:spLocks noGrp="1"/>
          </p:cNvSpPr>
          <p:nvPr>
            <p:ph type="body" sz="quarter" idx="10"/>
          </p:nvPr>
        </p:nvSpPr>
        <p:spPr/>
        <p:txBody>
          <a:bodyPr/>
          <a:lstStyle/>
          <a:p>
            <a:r>
              <a:rPr kumimoji="1" lang="ja-JP" altLang="en-US" dirty="0"/>
              <a:t>発行キューが早く減るように実行する順番を選んでいく方がいいと思うのですが（物理レジスタを節約できるので）、どのようにその順番を決めているのでしょうか。</a:t>
            </a:r>
            <a:endParaRPr kumimoji="1" lang="en-US" altLang="ja-JP" dirty="0"/>
          </a:p>
          <a:p>
            <a:r>
              <a:rPr kumimoji="1" lang="ja-JP" altLang="en-US" dirty="0"/>
              <a:t>レジスタリネーミングで、フリーリストへの返却のタイミングがよく分かりませんでした。レジスタをどこかのタイミングで解放しないと、フリーリストにレジスタが無くなりうまくいかなくなると思うのですが、どのタイミングで解放するのでしょうか。</a:t>
            </a:r>
          </a:p>
          <a:p>
            <a:endParaRPr kumimoji="1" lang="ja-JP" altLang="en-US" dirty="0"/>
          </a:p>
        </p:txBody>
      </p:sp>
    </p:spTree>
    <p:extLst>
      <p:ext uri="{BB962C8B-B14F-4D97-AF65-F5344CB8AC3E}">
        <p14:creationId xmlns:p14="http://schemas.microsoft.com/office/powerpoint/2010/main" val="3979033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ROB </a:t>
            </a:r>
            <a:r>
              <a:rPr kumimoji="1" lang="ja-JP" altLang="en-US" dirty="0"/>
              <a:t>の中身</a:t>
            </a:r>
          </a:p>
        </p:txBody>
      </p:sp>
      <p:sp>
        <p:nvSpPr>
          <p:cNvPr id="3" name="テキスト プレースホルダー 2"/>
          <p:cNvSpPr>
            <a:spLocks noGrp="1"/>
          </p:cNvSpPr>
          <p:nvPr>
            <p:ph type="body" sz="quarter" idx="10"/>
          </p:nvPr>
        </p:nvSpPr>
        <p:spPr/>
        <p:txBody>
          <a:bodyPr/>
          <a:lstStyle/>
          <a:p>
            <a:r>
              <a:rPr kumimoji="1" lang="en-US" altLang="ja-JP" dirty="0"/>
              <a:t>ROB</a:t>
            </a:r>
            <a:r>
              <a:rPr kumimoji="1" lang="ja-JP" altLang="en-US" dirty="0"/>
              <a:t>：</a:t>
            </a:r>
            <a:endParaRPr kumimoji="1" lang="en-US" altLang="ja-JP" dirty="0"/>
          </a:p>
          <a:p>
            <a:pPr lvl="1"/>
            <a:r>
              <a:rPr kumimoji="1" lang="ja-JP" altLang="en-US" dirty="0"/>
              <a:t>プログラム順にエントリが確保される </a:t>
            </a:r>
            <a:r>
              <a:rPr kumimoji="1" lang="en-US" altLang="ja-JP" dirty="0"/>
              <a:t>FIFO</a:t>
            </a:r>
          </a:p>
          <a:p>
            <a:r>
              <a:rPr kumimoji="1" lang="ja-JP" altLang="en-US" dirty="0"/>
              <a:t>内部にあるフィールド</a:t>
            </a:r>
            <a:endParaRPr kumimoji="1" lang="en-US" altLang="ja-JP" dirty="0"/>
          </a:p>
          <a:p>
            <a:pPr marL="817200" lvl="1" indent="-457200">
              <a:buFont typeface="+mj-lt"/>
              <a:buAutoNum type="arabicPeriod"/>
            </a:pPr>
            <a:r>
              <a:rPr lang="ja-JP" altLang="en-US" dirty="0"/>
              <a:t>完了フラグ</a:t>
            </a:r>
            <a:endParaRPr lang="en-US" altLang="ja-JP" dirty="0"/>
          </a:p>
          <a:p>
            <a:pPr lvl="2"/>
            <a:r>
              <a:rPr lang="ja-JP" altLang="en-US" dirty="0"/>
              <a:t>完了した命令は１を書き込む</a:t>
            </a:r>
            <a:endParaRPr lang="en-US" altLang="ja-JP" dirty="0"/>
          </a:p>
          <a:p>
            <a:pPr marL="817200" lvl="1" indent="-457200">
              <a:buFont typeface="+mj-lt"/>
              <a:buAutoNum type="arabicPeriod"/>
            </a:pPr>
            <a:r>
              <a:rPr kumimoji="1" lang="ja-JP" altLang="en-US" dirty="0"/>
              <a:t>例外コード</a:t>
            </a:r>
            <a:endParaRPr kumimoji="1" lang="en-US" altLang="ja-JP" dirty="0"/>
          </a:p>
          <a:p>
            <a:pPr lvl="2"/>
            <a:r>
              <a:rPr kumimoji="1" lang="ja-JP" altLang="en-US" dirty="0"/>
              <a:t>例外を発生させた場合は，その種類を書く</a:t>
            </a:r>
            <a:endParaRPr kumimoji="1" lang="en-US" altLang="ja-JP" dirty="0"/>
          </a:p>
          <a:p>
            <a:pPr marL="817200" lvl="1" indent="-457200">
              <a:buFont typeface="+mj-lt"/>
              <a:buAutoNum type="arabicPeriod"/>
            </a:pPr>
            <a:r>
              <a:rPr kumimoji="1" lang="ja-JP" altLang="en-US" dirty="0"/>
              <a:t>その命令の</a:t>
            </a:r>
            <a:r>
              <a:rPr kumimoji="1" lang="en-US" altLang="ja-JP" dirty="0"/>
              <a:t>PC or </a:t>
            </a:r>
            <a:r>
              <a:rPr kumimoji="1" lang="ja-JP" altLang="en-US" dirty="0"/>
              <a:t>分岐先ターゲット</a:t>
            </a:r>
            <a:endParaRPr kumimoji="1" lang="en-US" altLang="ja-JP" dirty="0"/>
          </a:p>
          <a:p>
            <a:pPr lvl="2"/>
            <a:r>
              <a:rPr lang="ja-JP" altLang="en-US" dirty="0"/>
              <a:t>どっちを入れるかは例外の種類次第</a:t>
            </a:r>
            <a:endParaRPr kumimoji="1" lang="ja-JP" altLang="en-US" dirty="0"/>
          </a:p>
        </p:txBody>
      </p:sp>
    </p:spTree>
    <p:extLst>
      <p:ext uri="{BB962C8B-B14F-4D97-AF65-F5344CB8AC3E}">
        <p14:creationId xmlns:p14="http://schemas.microsoft.com/office/powerpoint/2010/main" val="10033050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ROB </a:t>
            </a:r>
            <a:r>
              <a:rPr kumimoji="1" lang="ja-JP" altLang="en-US" dirty="0"/>
              <a:t>の動作（１）</a:t>
            </a:r>
          </a:p>
        </p:txBody>
      </p:sp>
      <p:sp>
        <p:nvSpPr>
          <p:cNvPr id="3" name="テキスト プレースホルダー 2"/>
          <p:cNvSpPr>
            <a:spLocks noGrp="1"/>
          </p:cNvSpPr>
          <p:nvPr>
            <p:ph type="body" sz="quarter" idx="10"/>
          </p:nvPr>
        </p:nvSpPr>
        <p:spPr>
          <a:xfrm>
            <a:off x="611956" y="4869016"/>
            <a:ext cx="8280092" cy="1439709"/>
          </a:xfrm>
        </p:spPr>
        <p:txBody>
          <a:bodyPr/>
          <a:lstStyle/>
          <a:p>
            <a:r>
              <a:rPr kumimoji="1" lang="ja-JP" altLang="en-US" dirty="0"/>
              <a:t>バックエンド側</a:t>
            </a:r>
            <a:endParaRPr kumimoji="1" lang="en-US" altLang="ja-JP" dirty="0"/>
          </a:p>
          <a:p>
            <a:pPr lvl="1"/>
            <a:r>
              <a:rPr lang="ja-JP" altLang="en-US" dirty="0"/>
              <a:t>各命令はプログラム順に </a:t>
            </a:r>
            <a:r>
              <a:rPr kumimoji="1" lang="en-US" altLang="ja-JP" dirty="0"/>
              <a:t>ROB </a:t>
            </a:r>
            <a:r>
              <a:rPr kumimoji="1" lang="ja-JP" altLang="en-US" dirty="0"/>
              <a:t>のエントリを確保</a:t>
            </a:r>
            <a:endParaRPr kumimoji="1" lang="en-US" altLang="ja-JP" dirty="0"/>
          </a:p>
          <a:p>
            <a:pPr lvl="1"/>
            <a:r>
              <a:rPr kumimoji="1" lang="ja-JP" altLang="en-US" dirty="0"/>
              <a:t>バックエンドで完了した命令は </a:t>
            </a:r>
            <a:r>
              <a:rPr kumimoji="1" lang="en-US" altLang="ja-JP" dirty="0"/>
              <a:t>out-of-order </a:t>
            </a:r>
            <a:r>
              <a:rPr kumimoji="1" lang="ja-JP" altLang="en-US" dirty="0"/>
              <a:t>に </a:t>
            </a:r>
            <a:r>
              <a:rPr kumimoji="1" lang="en-US" altLang="ja-JP" dirty="0"/>
              <a:t>ROB </a:t>
            </a:r>
            <a:r>
              <a:rPr kumimoji="1" lang="ja-JP" altLang="en-US" dirty="0"/>
              <a:t>に書き込む</a:t>
            </a:r>
            <a:endParaRPr kumimoji="1" lang="en-US" altLang="ja-JP" dirty="0"/>
          </a:p>
          <a:p>
            <a:r>
              <a:rPr kumimoji="1" lang="ja-JP" altLang="en-US" dirty="0"/>
              <a:t>コミット・パイプ側</a:t>
            </a:r>
            <a:endParaRPr kumimoji="1" lang="en-US" altLang="ja-JP" dirty="0"/>
          </a:p>
          <a:p>
            <a:pPr lvl="1"/>
            <a:r>
              <a:rPr lang="en-US" altLang="ja-JP" dirty="0"/>
              <a:t>in-order </a:t>
            </a:r>
            <a:r>
              <a:rPr lang="ja-JP" altLang="en-US" dirty="0"/>
              <a:t>に「ここまで完了した」部分を監視</a:t>
            </a:r>
            <a:endParaRPr kumimoji="1" lang="ja-JP" altLang="en-US" dirty="0"/>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2" name="正方形/長方形 11"/>
          <p:cNvSpPr/>
          <p:nvPr/>
        </p:nvSpPr>
        <p:spPr>
          <a:xfrm>
            <a:off x="4121995" y="818971"/>
            <a:ext cx="937991" cy="738664"/>
          </a:xfrm>
          <a:prstGeom prst="rect">
            <a:avLst/>
          </a:prstGeom>
        </p:spPr>
        <p:txBody>
          <a:bodyPr wrap="square">
            <a:spAutoFit/>
          </a:bodyPr>
          <a:lstStyle/>
          <a:p>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l-GR"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角丸四角形吹き出し 14"/>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6" name="角丸四角形 15"/>
          <p:cNvSpPr/>
          <p:nvPr/>
        </p:nvSpPr>
        <p:spPr bwMode="auto">
          <a:xfrm>
            <a:off x="1241819" y="2996354"/>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I1</a:t>
            </a:r>
            <a:endParaRPr kumimoji="1" lang="ja-JP" altLang="en-US" dirty="0">
              <a:latin typeface="Consolas" panose="020B0609020204030204" pitchFamily="49" charset="0"/>
            </a:endParaRPr>
          </a:p>
        </p:txBody>
      </p:sp>
      <p:sp>
        <p:nvSpPr>
          <p:cNvPr id="18" name="角丸四角形吹き出し 17"/>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9" name="正方形/長方形 18"/>
          <p:cNvSpPr/>
          <p:nvPr/>
        </p:nvSpPr>
        <p:spPr bwMode="auto">
          <a:xfrm>
            <a:off x="3131984" y="216898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3851992" y="216898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1" name="正方形/長方形 20"/>
          <p:cNvSpPr/>
          <p:nvPr/>
        </p:nvSpPr>
        <p:spPr bwMode="auto">
          <a:xfrm>
            <a:off x="4572000" y="2168986"/>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2" name="正方形/長方形 21"/>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3" name="正方形/長方形 22"/>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例外</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コード</a:t>
            </a:r>
          </a:p>
        </p:txBody>
      </p:sp>
      <p:sp>
        <p:nvSpPr>
          <p:cNvPr id="24" name="正方形/長方形 23"/>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br>
              <a:rPr kumimoji="1" lang="en-US" altLang="ja-JP" sz="1600" dirty="0">
                <a:solidFill>
                  <a:schemeClr val="tx1">
                    <a:lumMod val="75000"/>
                    <a:lumOff val="25000"/>
                  </a:schemeClr>
                </a:solidFill>
                <a:latin typeface="+mn-ea"/>
              </a:rPr>
            </a:b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3131984" y="252899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0</a:t>
            </a:r>
            <a:endParaRPr kumimoji="1" lang="ja-JP" altLang="en-US" dirty="0">
              <a:solidFill>
                <a:schemeClr val="tx1">
                  <a:lumMod val="75000"/>
                  <a:lumOff val="25000"/>
                </a:schemeClr>
              </a:solidFill>
              <a:latin typeface="+mn-ea"/>
            </a:endParaRPr>
          </a:p>
        </p:txBody>
      </p:sp>
      <p:sp>
        <p:nvSpPr>
          <p:cNvPr id="26" name="正方形/長方形 25"/>
          <p:cNvSpPr/>
          <p:nvPr/>
        </p:nvSpPr>
        <p:spPr bwMode="auto">
          <a:xfrm>
            <a:off x="3851992" y="252899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7" name="正方形/長方形 26"/>
          <p:cNvSpPr/>
          <p:nvPr/>
        </p:nvSpPr>
        <p:spPr bwMode="auto">
          <a:xfrm>
            <a:off x="4572000" y="2528990"/>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8" name="正方形/長方形 27"/>
          <p:cNvSpPr/>
          <p:nvPr/>
        </p:nvSpPr>
        <p:spPr bwMode="auto">
          <a:xfrm>
            <a:off x="3131984" y="2888994"/>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0</a:t>
            </a:r>
            <a:endParaRPr kumimoji="1" lang="ja-JP" altLang="en-US" dirty="0">
              <a:solidFill>
                <a:schemeClr val="tx1">
                  <a:lumMod val="75000"/>
                  <a:lumOff val="25000"/>
                </a:schemeClr>
              </a:solidFill>
              <a:latin typeface="+mn-ea"/>
            </a:endParaRPr>
          </a:p>
        </p:txBody>
      </p:sp>
      <p:sp>
        <p:nvSpPr>
          <p:cNvPr id="29" name="正方形/長方形 28"/>
          <p:cNvSpPr/>
          <p:nvPr/>
        </p:nvSpPr>
        <p:spPr bwMode="auto">
          <a:xfrm>
            <a:off x="3851992" y="2888994"/>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0" name="正方形/長方形 29"/>
          <p:cNvSpPr/>
          <p:nvPr/>
        </p:nvSpPr>
        <p:spPr bwMode="auto">
          <a:xfrm>
            <a:off x="4572000" y="2888994"/>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1" name="正方形/長方形 30"/>
          <p:cNvSpPr/>
          <p:nvPr/>
        </p:nvSpPr>
        <p:spPr bwMode="auto">
          <a:xfrm>
            <a:off x="3131984" y="3248998"/>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0</a:t>
            </a:r>
            <a:endParaRPr kumimoji="1" lang="ja-JP" altLang="en-US" dirty="0">
              <a:solidFill>
                <a:schemeClr val="tx1">
                  <a:lumMod val="75000"/>
                  <a:lumOff val="25000"/>
                </a:schemeClr>
              </a:solidFill>
              <a:latin typeface="+mn-ea"/>
            </a:endParaRPr>
          </a:p>
        </p:txBody>
      </p:sp>
      <p:sp>
        <p:nvSpPr>
          <p:cNvPr id="32" name="正方形/長方形 31"/>
          <p:cNvSpPr/>
          <p:nvPr/>
        </p:nvSpPr>
        <p:spPr bwMode="auto">
          <a:xfrm>
            <a:off x="3851992" y="3248998"/>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3" name="正方形/長方形 32"/>
          <p:cNvSpPr/>
          <p:nvPr/>
        </p:nvSpPr>
        <p:spPr bwMode="auto">
          <a:xfrm>
            <a:off x="4572000" y="3248998"/>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4" name="正方形/長方形 33"/>
          <p:cNvSpPr/>
          <p:nvPr/>
        </p:nvSpPr>
        <p:spPr bwMode="auto">
          <a:xfrm>
            <a:off x="3131984" y="3609002"/>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5" name="正方形/長方形 34"/>
          <p:cNvSpPr/>
          <p:nvPr/>
        </p:nvSpPr>
        <p:spPr bwMode="auto">
          <a:xfrm>
            <a:off x="3851992" y="3609002"/>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6" name="正方形/長方形 35"/>
          <p:cNvSpPr/>
          <p:nvPr/>
        </p:nvSpPr>
        <p:spPr bwMode="auto">
          <a:xfrm>
            <a:off x="4572000" y="3609002"/>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7" name="正方形/長方形 36"/>
          <p:cNvSpPr/>
          <p:nvPr/>
        </p:nvSpPr>
        <p:spPr bwMode="auto">
          <a:xfrm>
            <a:off x="3131984" y="396900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8" name="正方形/長方形 37"/>
          <p:cNvSpPr/>
          <p:nvPr/>
        </p:nvSpPr>
        <p:spPr bwMode="auto">
          <a:xfrm>
            <a:off x="3851992" y="396900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9" name="正方形/長方形 38"/>
          <p:cNvSpPr/>
          <p:nvPr/>
        </p:nvSpPr>
        <p:spPr bwMode="auto">
          <a:xfrm>
            <a:off x="4572000" y="3969006"/>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0" name="正方形/長方形 39"/>
          <p:cNvSpPr/>
          <p:nvPr/>
        </p:nvSpPr>
        <p:spPr bwMode="auto">
          <a:xfrm>
            <a:off x="3131984" y="432901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1" name="正方形/長方形 40"/>
          <p:cNvSpPr/>
          <p:nvPr/>
        </p:nvSpPr>
        <p:spPr bwMode="auto">
          <a:xfrm>
            <a:off x="3851992" y="432901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2" name="正方形/長方形 41"/>
          <p:cNvSpPr/>
          <p:nvPr/>
        </p:nvSpPr>
        <p:spPr bwMode="auto">
          <a:xfrm>
            <a:off x="4572000" y="4329010"/>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3" name="正方形/長方形 42"/>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I1</a:t>
            </a:r>
            <a:endParaRPr kumimoji="1" lang="ja-JP" altLang="en-US" sz="1600" b="1" dirty="0">
              <a:solidFill>
                <a:schemeClr val="accent6"/>
              </a:solidFill>
              <a:latin typeface="+mn-ea"/>
            </a:endParaRPr>
          </a:p>
        </p:txBody>
      </p:sp>
      <p:sp>
        <p:nvSpPr>
          <p:cNvPr id="44" name="正方形/長方形 43"/>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I2</a:t>
            </a:r>
            <a:endParaRPr kumimoji="1" lang="ja-JP" altLang="en-US" sz="1600" b="1" dirty="0">
              <a:solidFill>
                <a:schemeClr val="accent6"/>
              </a:solidFill>
              <a:latin typeface="+mn-ea"/>
            </a:endParaRPr>
          </a:p>
        </p:txBody>
      </p:sp>
      <p:sp>
        <p:nvSpPr>
          <p:cNvPr id="45" name="正方形/長方形 44"/>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I3</a:t>
            </a:r>
            <a:endParaRPr kumimoji="1" lang="ja-JP" altLang="en-US" sz="1600" b="1" dirty="0">
              <a:solidFill>
                <a:schemeClr val="accent6"/>
              </a:solidFill>
              <a:latin typeface="+mn-ea"/>
            </a:endParaRPr>
          </a:p>
        </p:txBody>
      </p:sp>
      <p:sp>
        <p:nvSpPr>
          <p:cNvPr id="46" name="右矢印 45"/>
          <p:cNvSpPr/>
          <p:nvPr/>
        </p:nvSpPr>
        <p:spPr bwMode="auto">
          <a:xfrm rot="10800000" flipV="1">
            <a:off x="6102017" y="2078985"/>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
        <p:nvSpPr>
          <p:cNvPr id="47" name="正方形/長方形 46">
            <a:extLst>
              <a:ext uri="{FF2B5EF4-FFF2-40B4-BE49-F238E27FC236}">
                <a16:creationId xmlns:a16="http://schemas.microsoft.com/office/drawing/2014/main" id="{1CC4A9BC-E3D7-4A56-A4F1-5B666DB32459}"/>
              </a:ext>
            </a:extLst>
          </p:cNvPr>
          <p:cNvSpPr/>
          <p:nvPr/>
        </p:nvSpPr>
        <p:spPr bwMode="auto">
          <a:xfrm>
            <a:off x="1511966" y="2258987"/>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6"/>
                </a:solidFill>
                <a:latin typeface="+mn-ea"/>
              </a:rPr>
              <a:t>プログラム順</a:t>
            </a:r>
          </a:p>
        </p:txBody>
      </p:sp>
    </p:spTree>
    <p:extLst>
      <p:ext uri="{BB962C8B-B14F-4D97-AF65-F5344CB8AC3E}">
        <p14:creationId xmlns:p14="http://schemas.microsoft.com/office/powerpoint/2010/main" val="31066292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ROB </a:t>
            </a:r>
            <a:r>
              <a:rPr kumimoji="1" lang="ja-JP" altLang="en-US" dirty="0"/>
              <a:t>の動作（２）</a:t>
            </a:r>
          </a:p>
        </p:txBody>
      </p:sp>
      <p:sp>
        <p:nvSpPr>
          <p:cNvPr id="3" name="テキスト プレースホルダー 2"/>
          <p:cNvSpPr>
            <a:spLocks noGrp="1"/>
          </p:cNvSpPr>
          <p:nvPr>
            <p:ph type="body" sz="quarter" idx="10"/>
          </p:nvPr>
        </p:nvSpPr>
        <p:spPr>
          <a:xfrm>
            <a:off x="611956" y="4869016"/>
            <a:ext cx="8280092" cy="1439709"/>
          </a:xfrm>
        </p:spPr>
        <p:txBody>
          <a:bodyPr/>
          <a:lstStyle/>
          <a:p>
            <a:r>
              <a:rPr kumimoji="1" lang="en-US" altLang="ja-JP" dirty="0">
                <a:latin typeface="Consolas" panose="020B0609020204030204" pitchFamily="49" charset="0"/>
              </a:rPr>
              <a:t>I1 </a:t>
            </a:r>
            <a:r>
              <a:rPr kumimoji="1" lang="ja-JP" altLang="en-US" dirty="0" err="1">
                <a:latin typeface="Consolas" panose="020B0609020204030204" pitchFamily="49" charset="0"/>
              </a:rPr>
              <a:t>が完</a:t>
            </a:r>
            <a:r>
              <a:rPr kumimoji="1" lang="ja-JP" altLang="en-US" dirty="0">
                <a:latin typeface="Consolas" panose="020B0609020204030204" pitchFamily="49" charset="0"/>
              </a:rPr>
              <a:t>了したので，</a:t>
            </a:r>
            <a:r>
              <a:rPr kumimoji="1" lang="en-US" altLang="ja-JP" dirty="0">
                <a:latin typeface="Consolas" panose="020B0609020204030204" pitchFamily="49" charset="0"/>
              </a:rPr>
              <a:t>ROB </a:t>
            </a:r>
            <a:r>
              <a:rPr kumimoji="1" lang="ja-JP" altLang="en-US" dirty="0">
                <a:latin typeface="Consolas" panose="020B0609020204030204" pitchFamily="49" charset="0"/>
              </a:rPr>
              <a:t>に書き込みを行う</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正常完了したので，完了フラグに１を書く</a:t>
            </a:r>
            <a:endParaRPr kumimoji="1" lang="en-US" altLang="ja-JP" dirty="0">
              <a:latin typeface="Consolas" panose="020B0609020204030204" pitchFamily="49" charset="0"/>
            </a:endParaRPr>
          </a:p>
          <a:p>
            <a:pPr lvl="1"/>
            <a:endParaRPr kumimoji="1" lang="ja-JP" altLang="en-US" dirty="0">
              <a:latin typeface="Consolas" panose="020B0609020204030204" pitchFamily="49" charset="0"/>
            </a:endParaRPr>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2" name="正方形/長方形 11"/>
          <p:cNvSpPr/>
          <p:nvPr/>
        </p:nvSpPr>
        <p:spPr>
          <a:xfrm>
            <a:off x="4121995" y="818971"/>
            <a:ext cx="937991" cy="738664"/>
          </a:xfrm>
          <a:prstGeom prst="rect">
            <a:avLst/>
          </a:prstGeom>
        </p:spPr>
        <p:txBody>
          <a:bodyPr wrap="square">
            <a:spAutoFit/>
          </a:bodyPr>
          <a:lstStyle/>
          <a:p>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l-GR"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角丸四角形吹き出し 14"/>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6" name="角丸四角形 15"/>
          <p:cNvSpPr/>
          <p:nvPr/>
        </p:nvSpPr>
        <p:spPr bwMode="auto">
          <a:xfrm>
            <a:off x="1241819" y="2996354"/>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I1</a:t>
            </a:r>
            <a:endParaRPr kumimoji="1" lang="ja-JP" altLang="en-US" dirty="0">
              <a:latin typeface="Consolas" panose="020B0609020204030204" pitchFamily="49" charset="0"/>
            </a:endParaRPr>
          </a:p>
        </p:txBody>
      </p:sp>
      <p:sp>
        <p:nvSpPr>
          <p:cNvPr id="18" name="角丸四角形吹き出し 17"/>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9" name="正方形/長方形 18"/>
          <p:cNvSpPr/>
          <p:nvPr/>
        </p:nvSpPr>
        <p:spPr bwMode="auto">
          <a:xfrm>
            <a:off x="3131984" y="216898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3851992" y="216898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1" name="正方形/長方形 20"/>
          <p:cNvSpPr/>
          <p:nvPr/>
        </p:nvSpPr>
        <p:spPr bwMode="auto">
          <a:xfrm>
            <a:off x="4572000" y="2168986"/>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2" name="正方形/長方形 21"/>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3" name="正方形/長方形 22"/>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例外</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コード</a:t>
            </a:r>
          </a:p>
        </p:txBody>
      </p:sp>
      <p:sp>
        <p:nvSpPr>
          <p:cNvPr id="24" name="正方形/長方形 23"/>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br>
              <a:rPr kumimoji="1" lang="en-US" altLang="ja-JP" sz="1600" dirty="0">
                <a:solidFill>
                  <a:schemeClr val="tx1">
                    <a:lumMod val="75000"/>
                    <a:lumOff val="25000"/>
                  </a:schemeClr>
                </a:solidFill>
                <a:latin typeface="+mn-ea"/>
              </a:rPr>
            </a:b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3131984" y="252899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mn-ea"/>
              </a:rPr>
              <a:t>1</a:t>
            </a:r>
            <a:endParaRPr kumimoji="1" lang="ja-JP" altLang="en-US" b="1" dirty="0">
              <a:solidFill>
                <a:schemeClr val="accent6"/>
              </a:solidFill>
              <a:latin typeface="+mn-ea"/>
            </a:endParaRPr>
          </a:p>
        </p:txBody>
      </p:sp>
      <p:sp>
        <p:nvSpPr>
          <p:cNvPr id="26" name="正方形/長方形 25"/>
          <p:cNvSpPr/>
          <p:nvPr/>
        </p:nvSpPr>
        <p:spPr bwMode="auto">
          <a:xfrm>
            <a:off x="3851992" y="252899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7" name="正方形/長方形 26"/>
          <p:cNvSpPr/>
          <p:nvPr/>
        </p:nvSpPr>
        <p:spPr bwMode="auto">
          <a:xfrm>
            <a:off x="4572000" y="2528990"/>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8" name="正方形/長方形 27"/>
          <p:cNvSpPr/>
          <p:nvPr/>
        </p:nvSpPr>
        <p:spPr bwMode="auto">
          <a:xfrm>
            <a:off x="3131984" y="2888994"/>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0</a:t>
            </a:r>
            <a:endParaRPr kumimoji="1" lang="ja-JP" altLang="en-US" dirty="0">
              <a:solidFill>
                <a:schemeClr val="tx1">
                  <a:lumMod val="75000"/>
                  <a:lumOff val="25000"/>
                </a:schemeClr>
              </a:solidFill>
              <a:latin typeface="+mn-ea"/>
            </a:endParaRPr>
          </a:p>
        </p:txBody>
      </p:sp>
      <p:sp>
        <p:nvSpPr>
          <p:cNvPr id="29" name="正方形/長方形 28"/>
          <p:cNvSpPr/>
          <p:nvPr/>
        </p:nvSpPr>
        <p:spPr bwMode="auto">
          <a:xfrm>
            <a:off x="3851992" y="2888994"/>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0" name="正方形/長方形 29"/>
          <p:cNvSpPr/>
          <p:nvPr/>
        </p:nvSpPr>
        <p:spPr bwMode="auto">
          <a:xfrm>
            <a:off x="4572000" y="2888994"/>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1" name="正方形/長方形 30"/>
          <p:cNvSpPr/>
          <p:nvPr/>
        </p:nvSpPr>
        <p:spPr bwMode="auto">
          <a:xfrm>
            <a:off x="3131984" y="3248998"/>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0</a:t>
            </a:r>
            <a:endParaRPr kumimoji="1" lang="ja-JP" altLang="en-US" dirty="0">
              <a:solidFill>
                <a:schemeClr val="tx1">
                  <a:lumMod val="75000"/>
                  <a:lumOff val="25000"/>
                </a:schemeClr>
              </a:solidFill>
              <a:latin typeface="+mn-ea"/>
            </a:endParaRPr>
          </a:p>
        </p:txBody>
      </p:sp>
      <p:sp>
        <p:nvSpPr>
          <p:cNvPr id="32" name="正方形/長方形 31"/>
          <p:cNvSpPr/>
          <p:nvPr/>
        </p:nvSpPr>
        <p:spPr bwMode="auto">
          <a:xfrm>
            <a:off x="3851992" y="3248998"/>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3" name="正方形/長方形 32"/>
          <p:cNvSpPr/>
          <p:nvPr/>
        </p:nvSpPr>
        <p:spPr bwMode="auto">
          <a:xfrm>
            <a:off x="4572000" y="3248998"/>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4" name="正方形/長方形 33"/>
          <p:cNvSpPr/>
          <p:nvPr/>
        </p:nvSpPr>
        <p:spPr bwMode="auto">
          <a:xfrm>
            <a:off x="3131984" y="3609002"/>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5" name="正方形/長方形 34"/>
          <p:cNvSpPr/>
          <p:nvPr/>
        </p:nvSpPr>
        <p:spPr bwMode="auto">
          <a:xfrm>
            <a:off x="3851992" y="3609002"/>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6" name="正方形/長方形 35"/>
          <p:cNvSpPr/>
          <p:nvPr/>
        </p:nvSpPr>
        <p:spPr bwMode="auto">
          <a:xfrm>
            <a:off x="4572000" y="3609002"/>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7" name="正方形/長方形 36"/>
          <p:cNvSpPr/>
          <p:nvPr/>
        </p:nvSpPr>
        <p:spPr bwMode="auto">
          <a:xfrm>
            <a:off x="3131984" y="396900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8" name="正方形/長方形 37"/>
          <p:cNvSpPr/>
          <p:nvPr/>
        </p:nvSpPr>
        <p:spPr bwMode="auto">
          <a:xfrm>
            <a:off x="3851992" y="396900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9" name="正方形/長方形 38"/>
          <p:cNvSpPr/>
          <p:nvPr/>
        </p:nvSpPr>
        <p:spPr bwMode="auto">
          <a:xfrm>
            <a:off x="4572000" y="3969006"/>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0" name="正方形/長方形 39"/>
          <p:cNvSpPr/>
          <p:nvPr/>
        </p:nvSpPr>
        <p:spPr bwMode="auto">
          <a:xfrm>
            <a:off x="3131984" y="432901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1" name="正方形/長方形 40"/>
          <p:cNvSpPr/>
          <p:nvPr/>
        </p:nvSpPr>
        <p:spPr bwMode="auto">
          <a:xfrm>
            <a:off x="3851992" y="432901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2" name="正方形/長方形 41"/>
          <p:cNvSpPr/>
          <p:nvPr/>
        </p:nvSpPr>
        <p:spPr bwMode="auto">
          <a:xfrm>
            <a:off x="4572000" y="4329010"/>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3" name="正方形/長方形 42"/>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I1</a:t>
            </a:r>
            <a:endParaRPr kumimoji="1" lang="ja-JP" altLang="en-US" sz="1600" dirty="0">
              <a:solidFill>
                <a:schemeClr val="accent6"/>
              </a:solidFill>
              <a:latin typeface="+mn-ea"/>
            </a:endParaRPr>
          </a:p>
        </p:txBody>
      </p:sp>
      <p:sp>
        <p:nvSpPr>
          <p:cNvPr id="44" name="正方形/長方形 43"/>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I2</a:t>
            </a:r>
            <a:endParaRPr kumimoji="1" lang="ja-JP" altLang="en-US" sz="1600" dirty="0">
              <a:solidFill>
                <a:schemeClr val="accent6"/>
              </a:solidFill>
              <a:latin typeface="+mn-ea"/>
            </a:endParaRPr>
          </a:p>
        </p:txBody>
      </p:sp>
      <p:sp>
        <p:nvSpPr>
          <p:cNvPr id="45" name="正方形/長方形 44"/>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I3</a:t>
            </a:r>
            <a:endParaRPr kumimoji="1" lang="ja-JP" altLang="en-US" sz="1600" dirty="0">
              <a:solidFill>
                <a:schemeClr val="accent6"/>
              </a:solidFill>
              <a:latin typeface="+mn-ea"/>
            </a:endParaRPr>
          </a:p>
        </p:txBody>
      </p:sp>
      <p:sp>
        <p:nvSpPr>
          <p:cNvPr id="46" name="右矢印 45"/>
          <p:cNvSpPr/>
          <p:nvPr/>
        </p:nvSpPr>
        <p:spPr bwMode="auto">
          <a:xfrm rot="10800000" flipV="1">
            <a:off x="6102017" y="2078985"/>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Tree>
    <p:extLst>
      <p:ext uri="{BB962C8B-B14F-4D97-AF65-F5344CB8AC3E}">
        <p14:creationId xmlns:p14="http://schemas.microsoft.com/office/powerpoint/2010/main" val="17469346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ROB </a:t>
            </a:r>
            <a:r>
              <a:rPr kumimoji="1" lang="ja-JP" altLang="en-US" dirty="0"/>
              <a:t>の動作（３）</a:t>
            </a:r>
          </a:p>
        </p:txBody>
      </p:sp>
      <p:sp>
        <p:nvSpPr>
          <p:cNvPr id="3" name="テキスト プレースホルダー 2"/>
          <p:cNvSpPr>
            <a:spLocks noGrp="1"/>
          </p:cNvSpPr>
          <p:nvPr>
            <p:ph type="body" sz="quarter" idx="10"/>
          </p:nvPr>
        </p:nvSpPr>
        <p:spPr>
          <a:xfrm>
            <a:off x="611956" y="5049018"/>
            <a:ext cx="8280092" cy="1439709"/>
          </a:xfrm>
        </p:spPr>
        <p:txBody>
          <a:bodyPr/>
          <a:lstStyle/>
          <a:p>
            <a:r>
              <a:rPr kumimoji="1" lang="en-US" altLang="ja-JP" dirty="0">
                <a:latin typeface="Consolas" panose="020B0609020204030204" pitchFamily="49" charset="0"/>
              </a:rPr>
              <a:t>I3 </a:t>
            </a:r>
            <a:r>
              <a:rPr kumimoji="1" lang="ja-JP" altLang="en-US" dirty="0" err="1">
                <a:latin typeface="Consolas" panose="020B0609020204030204" pitchFamily="49" charset="0"/>
              </a:rPr>
              <a:t>が完</a:t>
            </a:r>
            <a:r>
              <a:rPr kumimoji="1" lang="ja-JP" altLang="en-US" dirty="0">
                <a:latin typeface="Consolas" panose="020B0609020204030204" pitchFamily="49" charset="0"/>
              </a:rPr>
              <a:t>了したので，</a:t>
            </a:r>
            <a:r>
              <a:rPr kumimoji="1" lang="en-US" altLang="ja-JP" dirty="0">
                <a:latin typeface="Consolas" panose="020B0609020204030204" pitchFamily="49" charset="0"/>
              </a:rPr>
              <a:t>ROB </a:t>
            </a:r>
            <a:r>
              <a:rPr kumimoji="1" lang="ja-JP" altLang="en-US" dirty="0">
                <a:latin typeface="Consolas" panose="020B0609020204030204" pitchFamily="49" charset="0"/>
              </a:rPr>
              <a:t>に書き込みを行う</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完了フラグに１を書く</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例外を発生させていたので，その種類と自分の </a:t>
            </a:r>
            <a:r>
              <a:rPr kumimoji="1" lang="en-US" altLang="ja-JP" dirty="0">
                <a:latin typeface="Consolas" panose="020B0609020204030204" pitchFamily="49" charset="0"/>
              </a:rPr>
              <a:t>PC </a:t>
            </a:r>
            <a:r>
              <a:rPr kumimoji="1" lang="ja-JP" altLang="en-US" dirty="0">
                <a:latin typeface="Consolas" panose="020B0609020204030204" pitchFamily="49" charset="0"/>
              </a:rPr>
              <a:t>も書く</a:t>
            </a:r>
            <a:endParaRPr kumimoji="1" lang="en-US" altLang="ja-JP" dirty="0">
              <a:latin typeface="Consolas" panose="020B0609020204030204" pitchFamily="49" charset="0"/>
            </a:endParaRPr>
          </a:p>
          <a:p>
            <a:pPr lvl="1"/>
            <a:endParaRPr kumimoji="1" lang="ja-JP" altLang="en-US" dirty="0">
              <a:latin typeface="Consolas" panose="020B0609020204030204" pitchFamily="49" charset="0"/>
            </a:endParaRPr>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1326004"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ﾚｲｶﾞｲﾈ</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2" name="正方形/長方形 11"/>
          <p:cNvSpPr/>
          <p:nvPr/>
        </p:nvSpPr>
        <p:spPr>
          <a:xfrm>
            <a:off x="4121995" y="818971"/>
            <a:ext cx="937991" cy="738664"/>
          </a:xfrm>
          <a:prstGeom prst="rect">
            <a:avLst/>
          </a:prstGeom>
        </p:spPr>
        <p:txBody>
          <a:bodyPr wrap="square">
            <a:spAutoFit/>
          </a:bodyPr>
          <a:lstStyle/>
          <a:p>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l-GR"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角丸四角形吹き出し 14"/>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6" name="角丸四角形 15"/>
          <p:cNvSpPr/>
          <p:nvPr/>
        </p:nvSpPr>
        <p:spPr bwMode="auto">
          <a:xfrm>
            <a:off x="1241819" y="2996354"/>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I3</a:t>
            </a:r>
            <a:endParaRPr kumimoji="1" lang="ja-JP" altLang="en-US" dirty="0">
              <a:latin typeface="Consolas" panose="020B0609020204030204" pitchFamily="49" charset="0"/>
            </a:endParaRPr>
          </a:p>
        </p:txBody>
      </p:sp>
      <p:sp>
        <p:nvSpPr>
          <p:cNvPr id="18" name="角丸四角形吹き出し 17"/>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9" name="正方形/長方形 18"/>
          <p:cNvSpPr/>
          <p:nvPr/>
        </p:nvSpPr>
        <p:spPr bwMode="auto">
          <a:xfrm>
            <a:off x="3131984" y="216898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3851992" y="216898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1" name="正方形/長方形 20"/>
          <p:cNvSpPr/>
          <p:nvPr/>
        </p:nvSpPr>
        <p:spPr bwMode="auto">
          <a:xfrm>
            <a:off x="4572000" y="2168986"/>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2" name="正方形/長方形 21"/>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3" name="正方形/長方形 22"/>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例外</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コード</a:t>
            </a:r>
          </a:p>
        </p:txBody>
      </p:sp>
      <p:sp>
        <p:nvSpPr>
          <p:cNvPr id="24" name="正方形/長方形 23"/>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br>
              <a:rPr kumimoji="1" lang="en-US" altLang="ja-JP" sz="1600" dirty="0">
                <a:solidFill>
                  <a:schemeClr val="tx1">
                    <a:lumMod val="75000"/>
                    <a:lumOff val="25000"/>
                  </a:schemeClr>
                </a:solidFill>
                <a:latin typeface="+mn-ea"/>
              </a:rPr>
            </a:b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3131984" y="252899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1</a:t>
            </a:r>
            <a:endParaRPr kumimoji="1" lang="ja-JP" altLang="en-US" dirty="0">
              <a:solidFill>
                <a:schemeClr val="tx1">
                  <a:lumMod val="75000"/>
                  <a:lumOff val="25000"/>
                </a:schemeClr>
              </a:solidFill>
              <a:latin typeface="+mn-ea"/>
            </a:endParaRPr>
          </a:p>
        </p:txBody>
      </p:sp>
      <p:sp>
        <p:nvSpPr>
          <p:cNvPr id="26" name="正方形/長方形 25"/>
          <p:cNvSpPr/>
          <p:nvPr/>
        </p:nvSpPr>
        <p:spPr bwMode="auto">
          <a:xfrm>
            <a:off x="3851992" y="252899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7" name="正方形/長方形 26"/>
          <p:cNvSpPr/>
          <p:nvPr/>
        </p:nvSpPr>
        <p:spPr bwMode="auto">
          <a:xfrm>
            <a:off x="4572000" y="2528990"/>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8" name="正方形/長方形 27"/>
          <p:cNvSpPr/>
          <p:nvPr/>
        </p:nvSpPr>
        <p:spPr bwMode="auto">
          <a:xfrm>
            <a:off x="3131984" y="2888994"/>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0</a:t>
            </a:r>
            <a:endParaRPr kumimoji="1" lang="ja-JP" altLang="en-US" dirty="0">
              <a:solidFill>
                <a:schemeClr val="tx1">
                  <a:lumMod val="75000"/>
                  <a:lumOff val="25000"/>
                </a:schemeClr>
              </a:solidFill>
              <a:latin typeface="+mn-ea"/>
            </a:endParaRPr>
          </a:p>
        </p:txBody>
      </p:sp>
      <p:sp>
        <p:nvSpPr>
          <p:cNvPr id="29" name="正方形/長方形 28"/>
          <p:cNvSpPr/>
          <p:nvPr/>
        </p:nvSpPr>
        <p:spPr bwMode="auto">
          <a:xfrm>
            <a:off x="3851992" y="2888994"/>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0" name="正方形/長方形 29"/>
          <p:cNvSpPr/>
          <p:nvPr/>
        </p:nvSpPr>
        <p:spPr bwMode="auto">
          <a:xfrm>
            <a:off x="4572000" y="2888994"/>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1" name="正方形/長方形 30"/>
          <p:cNvSpPr/>
          <p:nvPr/>
        </p:nvSpPr>
        <p:spPr bwMode="auto">
          <a:xfrm>
            <a:off x="3131984" y="3248998"/>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6"/>
                </a:solidFill>
                <a:latin typeface="+mn-ea"/>
              </a:rPr>
              <a:t>１</a:t>
            </a:r>
          </a:p>
        </p:txBody>
      </p:sp>
      <p:sp>
        <p:nvSpPr>
          <p:cNvPr id="32" name="正方形/長方形 31"/>
          <p:cNvSpPr/>
          <p:nvPr/>
        </p:nvSpPr>
        <p:spPr bwMode="auto">
          <a:xfrm>
            <a:off x="3851992" y="3248998"/>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100" b="1" dirty="0">
                <a:solidFill>
                  <a:schemeClr val="accent6"/>
                </a:solidFill>
                <a:latin typeface="+mn-ea"/>
              </a:rPr>
              <a:t>メモリ</a:t>
            </a:r>
            <a:br>
              <a:rPr kumimoji="1" lang="en-US" altLang="ja-JP" sz="1100" b="1" dirty="0">
                <a:solidFill>
                  <a:schemeClr val="accent6"/>
                </a:solidFill>
                <a:latin typeface="+mn-ea"/>
              </a:rPr>
            </a:br>
            <a:r>
              <a:rPr kumimoji="1" lang="ja-JP" altLang="en-US" sz="1100" b="1" dirty="0">
                <a:solidFill>
                  <a:schemeClr val="accent6"/>
                </a:solidFill>
                <a:latin typeface="+mn-ea"/>
              </a:rPr>
              <a:t>保護違反</a:t>
            </a:r>
          </a:p>
        </p:txBody>
      </p:sp>
      <p:sp>
        <p:nvSpPr>
          <p:cNvPr id="33" name="正方形/長方形 32"/>
          <p:cNvSpPr/>
          <p:nvPr/>
        </p:nvSpPr>
        <p:spPr bwMode="auto">
          <a:xfrm>
            <a:off x="4572000" y="3248998"/>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6"/>
                </a:solidFill>
                <a:latin typeface="+mn-ea"/>
              </a:rPr>
              <a:t>I3 </a:t>
            </a:r>
            <a:r>
              <a:rPr kumimoji="1" lang="ja-JP" altLang="en-US" sz="1400" b="1" dirty="0">
                <a:solidFill>
                  <a:schemeClr val="accent6"/>
                </a:solidFill>
                <a:latin typeface="+mn-ea"/>
              </a:rPr>
              <a:t>の </a:t>
            </a:r>
            <a:r>
              <a:rPr kumimoji="1" lang="en-US" altLang="ja-JP" sz="1400" b="1" dirty="0">
                <a:solidFill>
                  <a:schemeClr val="accent6"/>
                </a:solidFill>
                <a:latin typeface="+mn-ea"/>
              </a:rPr>
              <a:t>PC</a:t>
            </a:r>
            <a:endParaRPr kumimoji="1" lang="ja-JP" altLang="en-US" sz="1400" b="1" dirty="0">
              <a:solidFill>
                <a:schemeClr val="accent6"/>
              </a:solidFill>
              <a:latin typeface="+mn-ea"/>
            </a:endParaRPr>
          </a:p>
        </p:txBody>
      </p:sp>
      <p:sp>
        <p:nvSpPr>
          <p:cNvPr id="34" name="正方形/長方形 33"/>
          <p:cNvSpPr/>
          <p:nvPr/>
        </p:nvSpPr>
        <p:spPr bwMode="auto">
          <a:xfrm>
            <a:off x="3131984" y="3609002"/>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5" name="正方形/長方形 34"/>
          <p:cNvSpPr/>
          <p:nvPr/>
        </p:nvSpPr>
        <p:spPr bwMode="auto">
          <a:xfrm>
            <a:off x="3851992" y="3609002"/>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6" name="正方形/長方形 35"/>
          <p:cNvSpPr/>
          <p:nvPr/>
        </p:nvSpPr>
        <p:spPr bwMode="auto">
          <a:xfrm>
            <a:off x="4572000" y="3609002"/>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7" name="正方形/長方形 36"/>
          <p:cNvSpPr/>
          <p:nvPr/>
        </p:nvSpPr>
        <p:spPr bwMode="auto">
          <a:xfrm>
            <a:off x="3131984" y="396900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8" name="正方形/長方形 37"/>
          <p:cNvSpPr/>
          <p:nvPr/>
        </p:nvSpPr>
        <p:spPr bwMode="auto">
          <a:xfrm>
            <a:off x="3851992" y="396900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9" name="正方形/長方形 38"/>
          <p:cNvSpPr/>
          <p:nvPr/>
        </p:nvSpPr>
        <p:spPr bwMode="auto">
          <a:xfrm>
            <a:off x="4572000" y="3969006"/>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0" name="正方形/長方形 39"/>
          <p:cNvSpPr/>
          <p:nvPr/>
        </p:nvSpPr>
        <p:spPr bwMode="auto">
          <a:xfrm>
            <a:off x="3131984" y="432901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1" name="正方形/長方形 40"/>
          <p:cNvSpPr/>
          <p:nvPr/>
        </p:nvSpPr>
        <p:spPr bwMode="auto">
          <a:xfrm>
            <a:off x="3851992" y="432901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2" name="正方形/長方形 41"/>
          <p:cNvSpPr/>
          <p:nvPr/>
        </p:nvSpPr>
        <p:spPr bwMode="auto">
          <a:xfrm>
            <a:off x="4572000" y="4329010"/>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3" name="正方形/長方形 42"/>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I1</a:t>
            </a:r>
            <a:endParaRPr kumimoji="1" lang="ja-JP" altLang="en-US" sz="1600" dirty="0">
              <a:solidFill>
                <a:schemeClr val="accent6"/>
              </a:solidFill>
              <a:latin typeface="+mn-ea"/>
            </a:endParaRPr>
          </a:p>
        </p:txBody>
      </p:sp>
      <p:sp>
        <p:nvSpPr>
          <p:cNvPr id="44" name="正方形/長方形 43"/>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I2</a:t>
            </a:r>
            <a:endParaRPr kumimoji="1" lang="ja-JP" altLang="en-US" sz="1600" dirty="0">
              <a:solidFill>
                <a:schemeClr val="accent6"/>
              </a:solidFill>
              <a:latin typeface="+mn-ea"/>
            </a:endParaRPr>
          </a:p>
        </p:txBody>
      </p:sp>
      <p:sp>
        <p:nvSpPr>
          <p:cNvPr id="45" name="正方形/長方形 44"/>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I3</a:t>
            </a:r>
            <a:endParaRPr kumimoji="1" lang="ja-JP" altLang="en-US" sz="1600" dirty="0">
              <a:solidFill>
                <a:schemeClr val="accent6"/>
              </a:solidFill>
              <a:latin typeface="+mn-ea"/>
            </a:endParaRPr>
          </a:p>
        </p:txBody>
      </p:sp>
      <p:sp>
        <p:nvSpPr>
          <p:cNvPr id="46" name="右矢印 45"/>
          <p:cNvSpPr/>
          <p:nvPr/>
        </p:nvSpPr>
        <p:spPr bwMode="auto">
          <a:xfrm rot="10800000" flipV="1">
            <a:off x="6102017" y="2078985"/>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Tree>
    <p:extLst>
      <p:ext uri="{BB962C8B-B14F-4D97-AF65-F5344CB8AC3E}">
        <p14:creationId xmlns:p14="http://schemas.microsoft.com/office/powerpoint/2010/main" val="30519983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ROB </a:t>
            </a:r>
            <a:r>
              <a:rPr kumimoji="1" lang="ja-JP" altLang="en-US" dirty="0"/>
              <a:t>の動作（４）</a:t>
            </a:r>
          </a:p>
        </p:txBody>
      </p:sp>
      <p:sp>
        <p:nvSpPr>
          <p:cNvPr id="3" name="テキスト プレースホルダー 2"/>
          <p:cNvSpPr>
            <a:spLocks noGrp="1"/>
          </p:cNvSpPr>
          <p:nvPr>
            <p:ph type="body" sz="quarter" idx="10"/>
          </p:nvPr>
        </p:nvSpPr>
        <p:spPr>
          <a:xfrm>
            <a:off x="611956" y="5049018"/>
            <a:ext cx="8280092" cy="1439709"/>
          </a:xfrm>
        </p:spPr>
        <p:txBody>
          <a:bodyPr/>
          <a:lstStyle/>
          <a:p>
            <a:r>
              <a:rPr kumimoji="1" lang="ja-JP" altLang="en-US" dirty="0">
                <a:latin typeface="Consolas" panose="020B0609020204030204" pitchFamily="49" charset="0"/>
              </a:rPr>
              <a:t>コミット・パイプの監視ポイントが </a:t>
            </a:r>
            <a:r>
              <a:rPr kumimoji="1" lang="en-US" altLang="ja-JP" dirty="0">
                <a:latin typeface="Consolas" panose="020B0609020204030204" pitchFamily="49" charset="0"/>
              </a:rPr>
              <a:t>I1 </a:t>
            </a:r>
            <a:r>
              <a:rPr kumimoji="1" lang="ja-JP" altLang="en-US" dirty="0">
                <a:latin typeface="Consolas" panose="020B0609020204030204" pitchFamily="49" charset="0"/>
              </a:rPr>
              <a:t>に移動してきた</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直前の命令のコミットが終わった</a:t>
            </a:r>
            <a:endParaRPr kumimoji="1" lang="en-US" altLang="ja-JP" dirty="0">
              <a:latin typeface="Consolas" panose="020B0609020204030204" pitchFamily="49" charset="0"/>
            </a:endParaRPr>
          </a:p>
          <a:p>
            <a:pPr lvl="1"/>
            <a:r>
              <a:rPr lang="en-US" altLang="ja-JP" dirty="0">
                <a:latin typeface="Consolas" panose="020B0609020204030204" pitchFamily="49" charset="0"/>
              </a:rPr>
              <a:t>I1 </a:t>
            </a:r>
            <a:r>
              <a:rPr lang="ja-JP" altLang="en-US" dirty="0">
                <a:latin typeface="Consolas" panose="020B0609020204030204" pitchFamily="49" charset="0"/>
              </a:rPr>
              <a:t>の完了フラグが１であるため，</a:t>
            </a:r>
            <a:r>
              <a:rPr lang="en-US" altLang="ja-JP" dirty="0">
                <a:latin typeface="Consolas" panose="020B0609020204030204" pitchFamily="49" charset="0"/>
              </a:rPr>
              <a:t>I1 </a:t>
            </a:r>
            <a:r>
              <a:rPr lang="ja-JP" altLang="en-US" dirty="0">
                <a:latin typeface="Consolas" panose="020B0609020204030204" pitchFamily="49" charset="0"/>
              </a:rPr>
              <a:t>をコミット</a:t>
            </a:r>
            <a:endParaRPr lang="en-US" altLang="ja-JP" dirty="0">
              <a:latin typeface="Consolas" panose="020B0609020204030204" pitchFamily="49" charset="0"/>
            </a:endParaRPr>
          </a:p>
          <a:p>
            <a:pPr lvl="1"/>
            <a:r>
              <a:rPr lang="ja-JP" altLang="en-US" dirty="0">
                <a:latin typeface="Consolas" panose="020B0609020204030204" pitchFamily="49" charset="0"/>
              </a:rPr>
              <a:t>コミット・パイプ</a:t>
            </a:r>
            <a:r>
              <a:rPr kumimoji="1" lang="ja-JP" altLang="en-US" dirty="0">
                <a:latin typeface="Consolas" panose="020B0609020204030204" pitchFamily="49" charset="0"/>
              </a:rPr>
              <a:t>はバックエンドとは独立して並列に動作</a:t>
            </a:r>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2" name="正方形/長方形 11"/>
          <p:cNvSpPr/>
          <p:nvPr/>
        </p:nvSpPr>
        <p:spPr>
          <a:xfrm>
            <a:off x="4121995" y="818971"/>
            <a:ext cx="937991" cy="738664"/>
          </a:xfrm>
          <a:prstGeom prst="rect">
            <a:avLst/>
          </a:prstGeom>
        </p:spPr>
        <p:txBody>
          <a:bodyPr wrap="square">
            <a:spAutoFit/>
          </a:bodyPr>
          <a:lstStyle/>
          <a:p>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l-GR"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角丸四角形吹き出し 14"/>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6" name="角丸四角形 15"/>
          <p:cNvSpPr/>
          <p:nvPr/>
        </p:nvSpPr>
        <p:spPr bwMode="auto">
          <a:xfrm>
            <a:off x="1241819" y="2996354"/>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I3</a:t>
            </a:r>
            <a:endParaRPr kumimoji="1" lang="ja-JP" altLang="en-US" dirty="0">
              <a:latin typeface="Consolas" panose="020B0609020204030204" pitchFamily="49" charset="0"/>
            </a:endParaRPr>
          </a:p>
        </p:txBody>
      </p:sp>
      <p:sp>
        <p:nvSpPr>
          <p:cNvPr id="18" name="角丸四角形吹き出し 17"/>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9" name="正方形/長方形 18"/>
          <p:cNvSpPr/>
          <p:nvPr/>
        </p:nvSpPr>
        <p:spPr bwMode="auto">
          <a:xfrm>
            <a:off x="3131984" y="216898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3851992" y="216898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1" name="正方形/長方形 20"/>
          <p:cNvSpPr/>
          <p:nvPr/>
        </p:nvSpPr>
        <p:spPr bwMode="auto">
          <a:xfrm>
            <a:off x="4572000" y="2168986"/>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2" name="正方形/長方形 21"/>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3" name="正方形/長方形 22"/>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例外</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コード</a:t>
            </a:r>
          </a:p>
        </p:txBody>
      </p:sp>
      <p:sp>
        <p:nvSpPr>
          <p:cNvPr id="24" name="正方形/長方形 23"/>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br>
              <a:rPr kumimoji="1" lang="en-US" altLang="ja-JP" sz="1600" dirty="0">
                <a:solidFill>
                  <a:schemeClr val="tx1">
                    <a:lumMod val="75000"/>
                    <a:lumOff val="25000"/>
                  </a:schemeClr>
                </a:solidFill>
                <a:latin typeface="+mn-ea"/>
              </a:rPr>
            </a:b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3131984" y="252899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1</a:t>
            </a:r>
            <a:endParaRPr kumimoji="1" lang="ja-JP" altLang="en-US" dirty="0">
              <a:solidFill>
                <a:schemeClr val="tx1">
                  <a:lumMod val="75000"/>
                  <a:lumOff val="25000"/>
                </a:schemeClr>
              </a:solidFill>
              <a:latin typeface="+mn-ea"/>
            </a:endParaRPr>
          </a:p>
        </p:txBody>
      </p:sp>
      <p:sp>
        <p:nvSpPr>
          <p:cNvPr id="26" name="正方形/長方形 25"/>
          <p:cNvSpPr/>
          <p:nvPr/>
        </p:nvSpPr>
        <p:spPr bwMode="auto">
          <a:xfrm>
            <a:off x="3851992" y="252899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7" name="正方形/長方形 26"/>
          <p:cNvSpPr/>
          <p:nvPr/>
        </p:nvSpPr>
        <p:spPr bwMode="auto">
          <a:xfrm>
            <a:off x="4572000" y="2528990"/>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8" name="正方形/長方形 27"/>
          <p:cNvSpPr/>
          <p:nvPr/>
        </p:nvSpPr>
        <p:spPr bwMode="auto">
          <a:xfrm>
            <a:off x="3131984" y="2888994"/>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0</a:t>
            </a:r>
            <a:endParaRPr kumimoji="1" lang="ja-JP" altLang="en-US" dirty="0">
              <a:solidFill>
                <a:schemeClr val="tx1">
                  <a:lumMod val="75000"/>
                  <a:lumOff val="25000"/>
                </a:schemeClr>
              </a:solidFill>
              <a:latin typeface="+mn-ea"/>
            </a:endParaRPr>
          </a:p>
        </p:txBody>
      </p:sp>
      <p:sp>
        <p:nvSpPr>
          <p:cNvPr id="29" name="正方形/長方形 28"/>
          <p:cNvSpPr/>
          <p:nvPr/>
        </p:nvSpPr>
        <p:spPr bwMode="auto">
          <a:xfrm>
            <a:off x="3851992" y="2888994"/>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0" name="正方形/長方形 29"/>
          <p:cNvSpPr/>
          <p:nvPr/>
        </p:nvSpPr>
        <p:spPr bwMode="auto">
          <a:xfrm>
            <a:off x="4572000" y="2888994"/>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1" name="正方形/長方形 30"/>
          <p:cNvSpPr/>
          <p:nvPr/>
        </p:nvSpPr>
        <p:spPr bwMode="auto">
          <a:xfrm>
            <a:off x="3131984" y="3248998"/>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１</a:t>
            </a:r>
          </a:p>
        </p:txBody>
      </p:sp>
      <p:sp>
        <p:nvSpPr>
          <p:cNvPr id="32" name="正方形/長方形 31"/>
          <p:cNvSpPr/>
          <p:nvPr/>
        </p:nvSpPr>
        <p:spPr bwMode="auto">
          <a:xfrm>
            <a:off x="3851992" y="3248998"/>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100" dirty="0">
                <a:solidFill>
                  <a:schemeClr val="tx1">
                    <a:lumMod val="75000"/>
                    <a:lumOff val="25000"/>
                  </a:schemeClr>
                </a:solidFill>
                <a:latin typeface="+mn-ea"/>
              </a:rPr>
              <a:t>メモリ</a:t>
            </a:r>
            <a:br>
              <a:rPr kumimoji="1" lang="en-US" altLang="ja-JP" sz="1100" dirty="0">
                <a:solidFill>
                  <a:schemeClr val="tx1">
                    <a:lumMod val="75000"/>
                    <a:lumOff val="25000"/>
                  </a:schemeClr>
                </a:solidFill>
                <a:latin typeface="+mn-ea"/>
              </a:rPr>
            </a:br>
            <a:r>
              <a:rPr kumimoji="1" lang="ja-JP" altLang="en-US" sz="1100" dirty="0">
                <a:solidFill>
                  <a:schemeClr val="tx1">
                    <a:lumMod val="75000"/>
                    <a:lumOff val="25000"/>
                  </a:schemeClr>
                </a:solidFill>
                <a:latin typeface="+mn-ea"/>
              </a:rPr>
              <a:t>保護違反</a:t>
            </a:r>
          </a:p>
        </p:txBody>
      </p:sp>
      <p:sp>
        <p:nvSpPr>
          <p:cNvPr id="33" name="正方形/長方形 32"/>
          <p:cNvSpPr/>
          <p:nvPr/>
        </p:nvSpPr>
        <p:spPr bwMode="auto">
          <a:xfrm>
            <a:off x="4572000" y="3248998"/>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I3 </a:t>
            </a:r>
            <a:r>
              <a:rPr kumimoji="1" lang="ja-JP" altLang="en-US" sz="1600" dirty="0">
                <a:solidFill>
                  <a:schemeClr val="tx1">
                    <a:lumMod val="75000"/>
                    <a:lumOff val="25000"/>
                  </a:schemeClr>
                </a:solidFill>
                <a:latin typeface="+mn-ea"/>
              </a:rPr>
              <a:t>の</a:t>
            </a: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34" name="正方形/長方形 33"/>
          <p:cNvSpPr/>
          <p:nvPr/>
        </p:nvSpPr>
        <p:spPr bwMode="auto">
          <a:xfrm>
            <a:off x="3131984" y="3609002"/>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5" name="正方形/長方形 34"/>
          <p:cNvSpPr/>
          <p:nvPr/>
        </p:nvSpPr>
        <p:spPr bwMode="auto">
          <a:xfrm>
            <a:off x="3851992" y="3609002"/>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6" name="正方形/長方形 35"/>
          <p:cNvSpPr/>
          <p:nvPr/>
        </p:nvSpPr>
        <p:spPr bwMode="auto">
          <a:xfrm>
            <a:off x="4572000" y="3609002"/>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7" name="正方形/長方形 36"/>
          <p:cNvSpPr/>
          <p:nvPr/>
        </p:nvSpPr>
        <p:spPr bwMode="auto">
          <a:xfrm>
            <a:off x="3131984" y="396900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8" name="正方形/長方形 37"/>
          <p:cNvSpPr/>
          <p:nvPr/>
        </p:nvSpPr>
        <p:spPr bwMode="auto">
          <a:xfrm>
            <a:off x="3851992" y="396900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9" name="正方形/長方形 38"/>
          <p:cNvSpPr/>
          <p:nvPr/>
        </p:nvSpPr>
        <p:spPr bwMode="auto">
          <a:xfrm>
            <a:off x="4572000" y="3969006"/>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0" name="正方形/長方形 39"/>
          <p:cNvSpPr/>
          <p:nvPr/>
        </p:nvSpPr>
        <p:spPr bwMode="auto">
          <a:xfrm>
            <a:off x="3131984" y="432901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1" name="正方形/長方形 40"/>
          <p:cNvSpPr/>
          <p:nvPr/>
        </p:nvSpPr>
        <p:spPr bwMode="auto">
          <a:xfrm>
            <a:off x="3851992" y="432901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2" name="正方形/長方形 41"/>
          <p:cNvSpPr/>
          <p:nvPr/>
        </p:nvSpPr>
        <p:spPr bwMode="auto">
          <a:xfrm>
            <a:off x="4572000" y="4329010"/>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3" name="正方形/長方形 42"/>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I1</a:t>
            </a:r>
            <a:endParaRPr kumimoji="1" lang="ja-JP" altLang="en-US" sz="1600" dirty="0">
              <a:solidFill>
                <a:schemeClr val="accent6"/>
              </a:solidFill>
              <a:latin typeface="+mn-ea"/>
            </a:endParaRPr>
          </a:p>
        </p:txBody>
      </p:sp>
      <p:sp>
        <p:nvSpPr>
          <p:cNvPr id="44" name="正方形/長方形 43"/>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I2</a:t>
            </a:r>
            <a:endParaRPr kumimoji="1" lang="ja-JP" altLang="en-US" sz="1600" dirty="0">
              <a:solidFill>
                <a:schemeClr val="accent6"/>
              </a:solidFill>
              <a:latin typeface="+mn-ea"/>
            </a:endParaRPr>
          </a:p>
        </p:txBody>
      </p:sp>
      <p:sp>
        <p:nvSpPr>
          <p:cNvPr id="45" name="正方形/長方形 44"/>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I3</a:t>
            </a:r>
            <a:endParaRPr kumimoji="1" lang="ja-JP" altLang="en-US" sz="1600" dirty="0">
              <a:solidFill>
                <a:schemeClr val="accent6"/>
              </a:solidFill>
              <a:latin typeface="+mn-ea"/>
            </a:endParaRPr>
          </a:p>
        </p:txBody>
      </p:sp>
      <p:sp>
        <p:nvSpPr>
          <p:cNvPr id="46" name="右矢印 45"/>
          <p:cNvSpPr/>
          <p:nvPr/>
        </p:nvSpPr>
        <p:spPr bwMode="auto">
          <a:xfrm rot="10800000" flipV="1">
            <a:off x="6102017" y="2438989"/>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
        <p:nvSpPr>
          <p:cNvPr id="47" name="角丸四角形 46"/>
          <p:cNvSpPr/>
          <p:nvPr/>
        </p:nvSpPr>
        <p:spPr bwMode="auto">
          <a:xfrm>
            <a:off x="7092028" y="2978995"/>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I1</a:t>
            </a:r>
            <a:endParaRPr kumimoji="1" lang="ja-JP" altLang="en-US" dirty="0">
              <a:latin typeface="Consolas" panose="020B0609020204030204" pitchFamily="49" charset="0"/>
            </a:endParaRPr>
          </a:p>
        </p:txBody>
      </p:sp>
    </p:spTree>
    <p:extLst>
      <p:ext uri="{BB962C8B-B14F-4D97-AF65-F5344CB8AC3E}">
        <p14:creationId xmlns:p14="http://schemas.microsoft.com/office/powerpoint/2010/main" val="3233941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ROB </a:t>
            </a:r>
            <a:r>
              <a:rPr kumimoji="1" lang="ja-JP" altLang="en-US" dirty="0"/>
              <a:t>の動作（５）</a:t>
            </a:r>
          </a:p>
        </p:txBody>
      </p:sp>
      <p:sp>
        <p:nvSpPr>
          <p:cNvPr id="3" name="テキスト プレースホルダー 2"/>
          <p:cNvSpPr>
            <a:spLocks noGrp="1"/>
          </p:cNvSpPr>
          <p:nvPr>
            <p:ph type="body" sz="quarter" idx="10"/>
          </p:nvPr>
        </p:nvSpPr>
        <p:spPr>
          <a:xfrm>
            <a:off x="611956" y="5049018"/>
            <a:ext cx="8280092" cy="1439709"/>
          </a:xfrm>
        </p:spPr>
        <p:txBody>
          <a:bodyPr/>
          <a:lstStyle/>
          <a:p>
            <a:r>
              <a:rPr kumimoji="1" lang="ja-JP" altLang="en-US" dirty="0">
                <a:latin typeface="Consolas" panose="020B0609020204030204" pitchFamily="49" charset="0"/>
              </a:rPr>
              <a:t>コミット・パイプの監視ポイントが </a:t>
            </a:r>
            <a:r>
              <a:rPr kumimoji="1" lang="en-US" altLang="ja-JP" dirty="0">
                <a:latin typeface="Consolas" panose="020B0609020204030204" pitchFamily="49" charset="0"/>
              </a:rPr>
              <a:t>I2 </a:t>
            </a:r>
            <a:r>
              <a:rPr kumimoji="1" lang="ja-JP" altLang="en-US" dirty="0">
                <a:latin typeface="Consolas" panose="020B0609020204030204" pitchFamily="49" charset="0"/>
              </a:rPr>
              <a:t>に移動</a:t>
            </a:r>
            <a:endParaRPr kumimoji="1" lang="en-US" altLang="ja-JP" dirty="0">
              <a:latin typeface="Consolas" panose="020B0609020204030204" pitchFamily="49" charset="0"/>
            </a:endParaRPr>
          </a:p>
          <a:p>
            <a:pPr lvl="1"/>
            <a:r>
              <a:rPr lang="en-US" altLang="ja-JP" dirty="0">
                <a:latin typeface="Consolas" panose="020B0609020204030204" pitchFamily="49" charset="0"/>
              </a:rPr>
              <a:t>I2 </a:t>
            </a:r>
            <a:r>
              <a:rPr lang="ja-JP" altLang="en-US" dirty="0">
                <a:latin typeface="Consolas" panose="020B0609020204030204" pitchFamily="49" charset="0"/>
              </a:rPr>
              <a:t>の完了フラグはまだ </a:t>
            </a:r>
            <a:r>
              <a:rPr lang="en-US" altLang="ja-JP" dirty="0">
                <a:latin typeface="Consolas" panose="020B0609020204030204" pitchFamily="49" charset="0"/>
              </a:rPr>
              <a:t>0 </a:t>
            </a:r>
            <a:r>
              <a:rPr lang="ja-JP" altLang="en-US" dirty="0" err="1">
                <a:latin typeface="Consolas" panose="020B0609020204030204" pitchFamily="49" charset="0"/>
              </a:rPr>
              <a:t>なので</a:t>
            </a:r>
            <a:r>
              <a:rPr lang="ja-JP" altLang="en-US" dirty="0">
                <a:latin typeface="Consolas" panose="020B0609020204030204" pitchFamily="49" charset="0"/>
              </a:rPr>
              <a:t>コミットはしない</a:t>
            </a:r>
            <a:endParaRPr kumimoji="1" lang="en-US" altLang="ja-JP" dirty="0">
              <a:latin typeface="Consolas" panose="020B0609020204030204" pitchFamily="49" charset="0"/>
            </a:endParaRPr>
          </a:p>
          <a:p>
            <a:pPr lvl="1"/>
            <a:endParaRPr kumimoji="1" lang="en-US" altLang="ja-JP" dirty="0">
              <a:latin typeface="Consolas" panose="020B0609020204030204" pitchFamily="49" charset="0"/>
            </a:endParaRPr>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2" name="正方形/長方形 11"/>
          <p:cNvSpPr/>
          <p:nvPr/>
        </p:nvSpPr>
        <p:spPr>
          <a:xfrm>
            <a:off x="4121995" y="818971"/>
            <a:ext cx="937991" cy="738664"/>
          </a:xfrm>
          <a:prstGeom prst="rect">
            <a:avLst/>
          </a:prstGeom>
        </p:spPr>
        <p:txBody>
          <a:bodyPr wrap="square">
            <a:spAutoFit/>
          </a:bodyPr>
          <a:lstStyle/>
          <a:p>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l-GR"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角丸四角形吹き出し 14"/>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8" name="角丸四角形吹き出し 17"/>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9" name="正方形/長方形 18"/>
          <p:cNvSpPr/>
          <p:nvPr/>
        </p:nvSpPr>
        <p:spPr bwMode="auto">
          <a:xfrm>
            <a:off x="3131984" y="216898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3851992" y="216898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1" name="正方形/長方形 20"/>
          <p:cNvSpPr/>
          <p:nvPr/>
        </p:nvSpPr>
        <p:spPr bwMode="auto">
          <a:xfrm>
            <a:off x="4572000" y="2168986"/>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2" name="正方形/長方形 21"/>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3" name="正方形/長方形 22"/>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例外</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コード</a:t>
            </a:r>
          </a:p>
        </p:txBody>
      </p:sp>
      <p:sp>
        <p:nvSpPr>
          <p:cNvPr id="24" name="正方形/長方形 23"/>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br>
              <a:rPr kumimoji="1" lang="en-US" altLang="ja-JP" sz="1600" dirty="0">
                <a:solidFill>
                  <a:schemeClr val="tx1">
                    <a:lumMod val="75000"/>
                    <a:lumOff val="25000"/>
                  </a:schemeClr>
                </a:solidFill>
                <a:latin typeface="+mn-ea"/>
              </a:rPr>
            </a:b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3131984" y="252899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1</a:t>
            </a:r>
            <a:endParaRPr kumimoji="1" lang="ja-JP" altLang="en-US" dirty="0">
              <a:solidFill>
                <a:schemeClr val="tx1">
                  <a:lumMod val="75000"/>
                  <a:lumOff val="25000"/>
                </a:schemeClr>
              </a:solidFill>
              <a:latin typeface="+mn-ea"/>
            </a:endParaRPr>
          </a:p>
        </p:txBody>
      </p:sp>
      <p:sp>
        <p:nvSpPr>
          <p:cNvPr id="26" name="正方形/長方形 25"/>
          <p:cNvSpPr/>
          <p:nvPr/>
        </p:nvSpPr>
        <p:spPr bwMode="auto">
          <a:xfrm>
            <a:off x="3851992" y="252899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7" name="正方形/長方形 26"/>
          <p:cNvSpPr/>
          <p:nvPr/>
        </p:nvSpPr>
        <p:spPr bwMode="auto">
          <a:xfrm>
            <a:off x="4572000" y="2528990"/>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0" name="正方形/長方形 29"/>
          <p:cNvSpPr/>
          <p:nvPr/>
        </p:nvSpPr>
        <p:spPr bwMode="auto">
          <a:xfrm>
            <a:off x="4572000" y="2888994"/>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1" name="正方形/長方形 30"/>
          <p:cNvSpPr/>
          <p:nvPr/>
        </p:nvSpPr>
        <p:spPr bwMode="auto">
          <a:xfrm>
            <a:off x="3131984" y="3248998"/>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１</a:t>
            </a:r>
          </a:p>
        </p:txBody>
      </p:sp>
      <p:sp>
        <p:nvSpPr>
          <p:cNvPr id="32" name="正方形/長方形 31"/>
          <p:cNvSpPr/>
          <p:nvPr/>
        </p:nvSpPr>
        <p:spPr bwMode="auto">
          <a:xfrm>
            <a:off x="3851992" y="3248998"/>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100" dirty="0">
                <a:solidFill>
                  <a:schemeClr val="tx1">
                    <a:lumMod val="75000"/>
                    <a:lumOff val="25000"/>
                  </a:schemeClr>
                </a:solidFill>
                <a:latin typeface="+mn-ea"/>
              </a:rPr>
              <a:t>メモリ</a:t>
            </a:r>
            <a:br>
              <a:rPr kumimoji="1" lang="en-US" altLang="ja-JP" sz="1100" dirty="0">
                <a:solidFill>
                  <a:schemeClr val="tx1">
                    <a:lumMod val="75000"/>
                    <a:lumOff val="25000"/>
                  </a:schemeClr>
                </a:solidFill>
                <a:latin typeface="+mn-ea"/>
              </a:rPr>
            </a:br>
            <a:r>
              <a:rPr kumimoji="1" lang="ja-JP" altLang="en-US" sz="1100" dirty="0">
                <a:solidFill>
                  <a:schemeClr val="tx1">
                    <a:lumMod val="75000"/>
                    <a:lumOff val="25000"/>
                  </a:schemeClr>
                </a:solidFill>
                <a:latin typeface="+mn-ea"/>
              </a:rPr>
              <a:t>保護違反</a:t>
            </a:r>
          </a:p>
        </p:txBody>
      </p:sp>
      <p:sp>
        <p:nvSpPr>
          <p:cNvPr id="33" name="正方形/長方形 32"/>
          <p:cNvSpPr/>
          <p:nvPr/>
        </p:nvSpPr>
        <p:spPr bwMode="auto">
          <a:xfrm>
            <a:off x="4572000" y="3248998"/>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solidFill>
                  <a:schemeClr val="tx1">
                    <a:lumMod val="75000"/>
                    <a:lumOff val="25000"/>
                  </a:schemeClr>
                </a:solidFill>
                <a:latin typeface="+mn-ea"/>
              </a:rPr>
              <a:t>I3 </a:t>
            </a:r>
            <a:r>
              <a:rPr lang="ja-JP" altLang="en-US" sz="1400" dirty="0">
                <a:solidFill>
                  <a:schemeClr val="tx1">
                    <a:lumMod val="75000"/>
                    <a:lumOff val="25000"/>
                  </a:schemeClr>
                </a:solidFill>
                <a:latin typeface="+mn-ea"/>
              </a:rPr>
              <a:t>の</a:t>
            </a:r>
            <a:r>
              <a:rPr lang="en-US" altLang="ja-JP" sz="1400" dirty="0">
                <a:solidFill>
                  <a:schemeClr val="tx1">
                    <a:lumMod val="75000"/>
                    <a:lumOff val="25000"/>
                  </a:schemeClr>
                </a:solidFill>
                <a:latin typeface="+mn-ea"/>
              </a:rPr>
              <a:t>PC</a:t>
            </a:r>
            <a:endParaRPr lang="ja-JP" altLang="en-US" sz="1400" dirty="0">
              <a:solidFill>
                <a:schemeClr val="tx1">
                  <a:lumMod val="75000"/>
                  <a:lumOff val="25000"/>
                </a:schemeClr>
              </a:solidFill>
              <a:latin typeface="+mn-ea"/>
            </a:endParaRPr>
          </a:p>
        </p:txBody>
      </p:sp>
      <p:sp>
        <p:nvSpPr>
          <p:cNvPr id="34" name="正方形/長方形 33"/>
          <p:cNvSpPr/>
          <p:nvPr/>
        </p:nvSpPr>
        <p:spPr bwMode="auto">
          <a:xfrm>
            <a:off x="3131984" y="3609002"/>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5" name="正方形/長方形 34"/>
          <p:cNvSpPr/>
          <p:nvPr/>
        </p:nvSpPr>
        <p:spPr bwMode="auto">
          <a:xfrm>
            <a:off x="3851992" y="3609002"/>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6" name="正方形/長方形 35"/>
          <p:cNvSpPr/>
          <p:nvPr/>
        </p:nvSpPr>
        <p:spPr bwMode="auto">
          <a:xfrm>
            <a:off x="4572000" y="3609002"/>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7" name="正方形/長方形 36"/>
          <p:cNvSpPr/>
          <p:nvPr/>
        </p:nvSpPr>
        <p:spPr bwMode="auto">
          <a:xfrm>
            <a:off x="3131984" y="396900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8" name="正方形/長方形 37"/>
          <p:cNvSpPr/>
          <p:nvPr/>
        </p:nvSpPr>
        <p:spPr bwMode="auto">
          <a:xfrm>
            <a:off x="3851992" y="396900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9" name="正方形/長方形 38"/>
          <p:cNvSpPr/>
          <p:nvPr/>
        </p:nvSpPr>
        <p:spPr bwMode="auto">
          <a:xfrm>
            <a:off x="4572000" y="3969006"/>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0" name="正方形/長方形 39"/>
          <p:cNvSpPr/>
          <p:nvPr/>
        </p:nvSpPr>
        <p:spPr bwMode="auto">
          <a:xfrm>
            <a:off x="3131984" y="432901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1" name="正方形/長方形 40"/>
          <p:cNvSpPr/>
          <p:nvPr/>
        </p:nvSpPr>
        <p:spPr bwMode="auto">
          <a:xfrm>
            <a:off x="3851992" y="432901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2" name="正方形/長方形 41"/>
          <p:cNvSpPr/>
          <p:nvPr/>
        </p:nvSpPr>
        <p:spPr bwMode="auto">
          <a:xfrm>
            <a:off x="4572000" y="4329010"/>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3" name="正方形/長方形 42"/>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I1</a:t>
            </a:r>
            <a:endParaRPr kumimoji="1" lang="ja-JP" altLang="en-US" sz="1600" dirty="0">
              <a:solidFill>
                <a:schemeClr val="accent6"/>
              </a:solidFill>
              <a:latin typeface="+mn-ea"/>
            </a:endParaRPr>
          </a:p>
        </p:txBody>
      </p:sp>
      <p:sp>
        <p:nvSpPr>
          <p:cNvPr id="44" name="正方形/長方形 43"/>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I2</a:t>
            </a:r>
            <a:endParaRPr kumimoji="1" lang="ja-JP" altLang="en-US" sz="1600" dirty="0">
              <a:solidFill>
                <a:schemeClr val="accent6"/>
              </a:solidFill>
              <a:latin typeface="+mn-ea"/>
            </a:endParaRPr>
          </a:p>
        </p:txBody>
      </p:sp>
      <p:sp>
        <p:nvSpPr>
          <p:cNvPr id="45" name="正方形/長方形 44"/>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I3</a:t>
            </a:r>
            <a:endParaRPr kumimoji="1" lang="ja-JP" altLang="en-US" sz="1600" dirty="0">
              <a:solidFill>
                <a:schemeClr val="accent6"/>
              </a:solidFill>
              <a:latin typeface="+mn-ea"/>
            </a:endParaRPr>
          </a:p>
        </p:txBody>
      </p:sp>
      <p:sp>
        <p:nvSpPr>
          <p:cNvPr id="46" name="右矢印 45"/>
          <p:cNvSpPr/>
          <p:nvPr/>
        </p:nvSpPr>
        <p:spPr bwMode="auto">
          <a:xfrm rot="10800000" flipV="1">
            <a:off x="6102017" y="2798993"/>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
        <p:nvSpPr>
          <p:cNvPr id="47" name="正方形/長方形 46"/>
          <p:cNvSpPr/>
          <p:nvPr/>
        </p:nvSpPr>
        <p:spPr bwMode="auto">
          <a:xfrm>
            <a:off x="3131984" y="2888994"/>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0</a:t>
            </a:r>
            <a:endParaRPr kumimoji="1" lang="ja-JP" altLang="en-US" dirty="0">
              <a:solidFill>
                <a:schemeClr val="tx1">
                  <a:lumMod val="75000"/>
                  <a:lumOff val="25000"/>
                </a:schemeClr>
              </a:solidFill>
              <a:latin typeface="+mn-ea"/>
            </a:endParaRPr>
          </a:p>
        </p:txBody>
      </p:sp>
      <p:sp>
        <p:nvSpPr>
          <p:cNvPr id="49" name="正方形/長方形 48"/>
          <p:cNvSpPr/>
          <p:nvPr/>
        </p:nvSpPr>
        <p:spPr bwMode="auto">
          <a:xfrm>
            <a:off x="3851992" y="2888994"/>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7454361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ROB </a:t>
            </a:r>
            <a:r>
              <a:rPr kumimoji="1" lang="ja-JP" altLang="en-US" dirty="0"/>
              <a:t>の動作（５）</a:t>
            </a:r>
          </a:p>
        </p:txBody>
      </p:sp>
      <p:sp>
        <p:nvSpPr>
          <p:cNvPr id="3" name="テキスト プレースホルダー 2"/>
          <p:cNvSpPr>
            <a:spLocks noGrp="1"/>
          </p:cNvSpPr>
          <p:nvPr>
            <p:ph type="body" sz="quarter" idx="10"/>
          </p:nvPr>
        </p:nvSpPr>
        <p:spPr>
          <a:xfrm>
            <a:off x="611956" y="5049018"/>
            <a:ext cx="8280092" cy="1439709"/>
          </a:xfrm>
        </p:spPr>
        <p:txBody>
          <a:bodyPr/>
          <a:lstStyle/>
          <a:p>
            <a:r>
              <a:rPr kumimoji="1" lang="en-US" altLang="ja-JP" dirty="0">
                <a:latin typeface="Consolas" panose="020B0609020204030204" pitchFamily="49" charset="0"/>
              </a:rPr>
              <a:t>I2 </a:t>
            </a:r>
            <a:r>
              <a:rPr kumimoji="1" lang="ja-JP" altLang="en-US" dirty="0">
                <a:latin typeface="Consolas" panose="020B0609020204030204" pitchFamily="49" charset="0"/>
              </a:rPr>
              <a:t>が完了</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例外を発生させていたので，それを </a:t>
            </a:r>
            <a:r>
              <a:rPr kumimoji="1" lang="en-US" altLang="ja-JP" dirty="0">
                <a:latin typeface="Consolas" panose="020B0609020204030204" pitchFamily="49" charset="0"/>
              </a:rPr>
              <a:t>ROB </a:t>
            </a:r>
            <a:r>
              <a:rPr kumimoji="1" lang="ja-JP" altLang="en-US" dirty="0">
                <a:latin typeface="Consolas" panose="020B0609020204030204" pitchFamily="49" charset="0"/>
              </a:rPr>
              <a:t>に書き込む</a:t>
            </a:r>
            <a:endParaRPr kumimoji="1" lang="en-US" altLang="ja-JP" dirty="0">
              <a:latin typeface="Consolas" panose="020B0609020204030204" pitchFamily="49" charset="0"/>
            </a:endParaRPr>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2" name="正方形/長方形 11"/>
          <p:cNvSpPr/>
          <p:nvPr/>
        </p:nvSpPr>
        <p:spPr>
          <a:xfrm>
            <a:off x="4121995" y="818971"/>
            <a:ext cx="937991" cy="738664"/>
          </a:xfrm>
          <a:prstGeom prst="rect">
            <a:avLst/>
          </a:prstGeom>
        </p:spPr>
        <p:txBody>
          <a:bodyPr wrap="square">
            <a:spAutoFit/>
          </a:bodyPr>
          <a:lstStyle/>
          <a:p>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l-GR"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角丸四角形吹き出し 14"/>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8" name="角丸四角形吹き出し 17"/>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9" name="正方形/長方形 18"/>
          <p:cNvSpPr/>
          <p:nvPr/>
        </p:nvSpPr>
        <p:spPr bwMode="auto">
          <a:xfrm>
            <a:off x="3131984" y="216898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3851992" y="216898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1" name="正方形/長方形 20"/>
          <p:cNvSpPr/>
          <p:nvPr/>
        </p:nvSpPr>
        <p:spPr bwMode="auto">
          <a:xfrm>
            <a:off x="4572000" y="2168986"/>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2" name="正方形/長方形 21"/>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3" name="正方形/長方形 22"/>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例外</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コード</a:t>
            </a:r>
          </a:p>
        </p:txBody>
      </p:sp>
      <p:sp>
        <p:nvSpPr>
          <p:cNvPr id="24" name="正方形/長方形 23"/>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br>
              <a:rPr kumimoji="1" lang="en-US" altLang="ja-JP" sz="1600" dirty="0">
                <a:solidFill>
                  <a:schemeClr val="tx1">
                    <a:lumMod val="75000"/>
                    <a:lumOff val="25000"/>
                  </a:schemeClr>
                </a:solidFill>
                <a:latin typeface="+mn-ea"/>
              </a:rPr>
            </a:b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3131984" y="252899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1</a:t>
            </a:r>
            <a:endParaRPr kumimoji="1" lang="ja-JP" altLang="en-US" dirty="0">
              <a:solidFill>
                <a:schemeClr val="tx1">
                  <a:lumMod val="75000"/>
                  <a:lumOff val="25000"/>
                </a:schemeClr>
              </a:solidFill>
              <a:latin typeface="+mn-ea"/>
            </a:endParaRPr>
          </a:p>
        </p:txBody>
      </p:sp>
      <p:sp>
        <p:nvSpPr>
          <p:cNvPr id="26" name="正方形/長方形 25"/>
          <p:cNvSpPr/>
          <p:nvPr/>
        </p:nvSpPr>
        <p:spPr bwMode="auto">
          <a:xfrm>
            <a:off x="3851992" y="252899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7" name="正方形/長方形 26"/>
          <p:cNvSpPr/>
          <p:nvPr/>
        </p:nvSpPr>
        <p:spPr bwMode="auto">
          <a:xfrm>
            <a:off x="4572000" y="2528990"/>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8" name="正方形/長方形 27"/>
          <p:cNvSpPr/>
          <p:nvPr/>
        </p:nvSpPr>
        <p:spPr bwMode="auto">
          <a:xfrm>
            <a:off x="3131984" y="2888994"/>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mn-ea"/>
              </a:rPr>
              <a:t>1</a:t>
            </a:r>
            <a:endParaRPr kumimoji="1" lang="ja-JP" altLang="en-US" b="1" dirty="0">
              <a:solidFill>
                <a:schemeClr val="accent6"/>
              </a:solidFill>
              <a:latin typeface="+mn-ea"/>
            </a:endParaRPr>
          </a:p>
        </p:txBody>
      </p:sp>
      <p:sp>
        <p:nvSpPr>
          <p:cNvPr id="29" name="正方形/長方形 28"/>
          <p:cNvSpPr/>
          <p:nvPr/>
        </p:nvSpPr>
        <p:spPr bwMode="auto">
          <a:xfrm>
            <a:off x="3851992" y="2888994"/>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100" b="1" dirty="0">
                <a:solidFill>
                  <a:schemeClr val="accent6"/>
                </a:solidFill>
                <a:latin typeface="+mn-ea"/>
              </a:rPr>
              <a:t>メモリ</a:t>
            </a:r>
            <a:endParaRPr kumimoji="1" lang="en-US" altLang="ja-JP" sz="1100" b="1" dirty="0">
              <a:solidFill>
                <a:schemeClr val="accent6"/>
              </a:solidFill>
              <a:latin typeface="+mn-ea"/>
            </a:endParaRPr>
          </a:p>
          <a:p>
            <a:pPr algn="ctr"/>
            <a:r>
              <a:rPr kumimoji="1" lang="ja-JP" altLang="en-US" sz="1100" b="1" dirty="0">
                <a:solidFill>
                  <a:schemeClr val="accent6"/>
                </a:solidFill>
                <a:latin typeface="+mn-ea"/>
              </a:rPr>
              <a:t>保護違反</a:t>
            </a:r>
          </a:p>
        </p:txBody>
      </p:sp>
      <p:sp>
        <p:nvSpPr>
          <p:cNvPr id="30" name="正方形/長方形 29"/>
          <p:cNvSpPr/>
          <p:nvPr/>
        </p:nvSpPr>
        <p:spPr bwMode="auto">
          <a:xfrm>
            <a:off x="4572000" y="2888994"/>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b="1" dirty="0">
                <a:solidFill>
                  <a:schemeClr val="accent6"/>
                </a:solidFill>
                <a:latin typeface="+mn-ea"/>
              </a:rPr>
              <a:t>I2 </a:t>
            </a:r>
            <a:r>
              <a:rPr lang="ja-JP" altLang="en-US" sz="1400" b="1" dirty="0">
                <a:solidFill>
                  <a:schemeClr val="accent6"/>
                </a:solidFill>
                <a:latin typeface="+mn-ea"/>
              </a:rPr>
              <a:t>の</a:t>
            </a:r>
            <a:r>
              <a:rPr lang="en-US" altLang="ja-JP" sz="1400" b="1" dirty="0">
                <a:solidFill>
                  <a:schemeClr val="accent6"/>
                </a:solidFill>
                <a:latin typeface="+mn-ea"/>
              </a:rPr>
              <a:t>PC</a:t>
            </a:r>
            <a:endParaRPr lang="ja-JP" altLang="en-US" sz="1400" b="1" dirty="0">
              <a:solidFill>
                <a:schemeClr val="accent6"/>
              </a:solidFill>
              <a:latin typeface="+mn-ea"/>
            </a:endParaRPr>
          </a:p>
        </p:txBody>
      </p:sp>
      <p:sp>
        <p:nvSpPr>
          <p:cNvPr id="31" name="正方形/長方形 30"/>
          <p:cNvSpPr/>
          <p:nvPr/>
        </p:nvSpPr>
        <p:spPr bwMode="auto">
          <a:xfrm>
            <a:off x="3131984" y="3248998"/>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１</a:t>
            </a:r>
          </a:p>
        </p:txBody>
      </p:sp>
      <p:sp>
        <p:nvSpPr>
          <p:cNvPr id="32" name="正方形/長方形 31"/>
          <p:cNvSpPr/>
          <p:nvPr/>
        </p:nvSpPr>
        <p:spPr bwMode="auto">
          <a:xfrm>
            <a:off x="3851992" y="3248998"/>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100" dirty="0">
                <a:solidFill>
                  <a:schemeClr val="tx1">
                    <a:lumMod val="75000"/>
                    <a:lumOff val="25000"/>
                  </a:schemeClr>
                </a:solidFill>
                <a:latin typeface="+mn-ea"/>
              </a:rPr>
              <a:t>メモリ</a:t>
            </a:r>
            <a:br>
              <a:rPr kumimoji="1" lang="en-US" altLang="ja-JP" sz="1100" dirty="0">
                <a:solidFill>
                  <a:schemeClr val="tx1">
                    <a:lumMod val="75000"/>
                    <a:lumOff val="25000"/>
                  </a:schemeClr>
                </a:solidFill>
                <a:latin typeface="+mn-ea"/>
              </a:rPr>
            </a:br>
            <a:r>
              <a:rPr kumimoji="1" lang="ja-JP" altLang="en-US" sz="1100" dirty="0">
                <a:solidFill>
                  <a:schemeClr val="tx1">
                    <a:lumMod val="75000"/>
                    <a:lumOff val="25000"/>
                  </a:schemeClr>
                </a:solidFill>
                <a:latin typeface="+mn-ea"/>
              </a:rPr>
              <a:t>保護違反</a:t>
            </a:r>
          </a:p>
        </p:txBody>
      </p:sp>
      <p:sp>
        <p:nvSpPr>
          <p:cNvPr id="33" name="正方形/長方形 32"/>
          <p:cNvSpPr/>
          <p:nvPr/>
        </p:nvSpPr>
        <p:spPr bwMode="auto">
          <a:xfrm>
            <a:off x="4572000" y="3248998"/>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solidFill>
                  <a:schemeClr val="tx1">
                    <a:lumMod val="75000"/>
                    <a:lumOff val="25000"/>
                  </a:schemeClr>
                </a:solidFill>
                <a:latin typeface="+mn-ea"/>
              </a:rPr>
              <a:t>I3 </a:t>
            </a:r>
            <a:r>
              <a:rPr lang="ja-JP" altLang="en-US" sz="1400" dirty="0">
                <a:solidFill>
                  <a:schemeClr val="tx1">
                    <a:lumMod val="75000"/>
                    <a:lumOff val="25000"/>
                  </a:schemeClr>
                </a:solidFill>
                <a:latin typeface="+mn-ea"/>
              </a:rPr>
              <a:t>の</a:t>
            </a:r>
            <a:r>
              <a:rPr lang="en-US" altLang="ja-JP" sz="1400" dirty="0">
                <a:solidFill>
                  <a:schemeClr val="tx1">
                    <a:lumMod val="75000"/>
                    <a:lumOff val="25000"/>
                  </a:schemeClr>
                </a:solidFill>
                <a:latin typeface="+mn-ea"/>
              </a:rPr>
              <a:t>PC</a:t>
            </a:r>
            <a:endParaRPr lang="ja-JP" altLang="en-US" sz="1400" dirty="0">
              <a:solidFill>
                <a:schemeClr val="tx1">
                  <a:lumMod val="75000"/>
                  <a:lumOff val="25000"/>
                </a:schemeClr>
              </a:solidFill>
              <a:latin typeface="+mn-ea"/>
            </a:endParaRPr>
          </a:p>
        </p:txBody>
      </p:sp>
      <p:sp>
        <p:nvSpPr>
          <p:cNvPr id="34" name="正方形/長方形 33"/>
          <p:cNvSpPr/>
          <p:nvPr/>
        </p:nvSpPr>
        <p:spPr bwMode="auto">
          <a:xfrm>
            <a:off x="3131984" y="3609002"/>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5" name="正方形/長方形 34"/>
          <p:cNvSpPr/>
          <p:nvPr/>
        </p:nvSpPr>
        <p:spPr bwMode="auto">
          <a:xfrm>
            <a:off x="3851992" y="3609002"/>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6" name="正方形/長方形 35"/>
          <p:cNvSpPr/>
          <p:nvPr/>
        </p:nvSpPr>
        <p:spPr bwMode="auto">
          <a:xfrm>
            <a:off x="4572000" y="3609002"/>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7" name="正方形/長方形 36"/>
          <p:cNvSpPr/>
          <p:nvPr/>
        </p:nvSpPr>
        <p:spPr bwMode="auto">
          <a:xfrm>
            <a:off x="3131984" y="396900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8" name="正方形/長方形 37"/>
          <p:cNvSpPr/>
          <p:nvPr/>
        </p:nvSpPr>
        <p:spPr bwMode="auto">
          <a:xfrm>
            <a:off x="3851992" y="396900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9" name="正方形/長方形 38"/>
          <p:cNvSpPr/>
          <p:nvPr/>
        </p:nvSpPr>
        <p:spPr bwMode="auto">
          <a:xfrm>
            <a:off x="4572000" y="3969006"/>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0" name="正方形/長方形 39"/>
          <p:cNvSpPr/>
          <p:nvPr/>
        </p:nvSpPr>
        <p:spPr bwMode="auto">
          <a:xfrm>
            <a:off x="3131984" y="432901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1" name="正方形/長方形 40"/>
          <p:cNvSpPr/>
          <p:nvPr/>
        </p:nvSpPr>
        <p:spPr bwMode="auto">
          <a:xfrm>
            <a:off x="3851992" y="432901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2" name="正方形/長方形 41"/>
          <p:cNvSpPr/>
          <p:nvPr/>
        </p:nvSpPr>
        <p:spPr bwMode="auto">
          <a:xfrm>
            <a:off x="4572000" y="4329010"/>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3" name="正方形/長方形 42"/>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I1</a:t>
            </a:r>
            <a:endParaRPr kumimoji="1" lang="ja-JP" altLang="en-US" sz="1600" dirty="0">
              <a:solidFill>
                <a:schemeClr val="accent6"/>
              </a:solidFill>
              <a:latin typeface="+mn-ea"/>
            </a:endParaRPr>
          </a:p>
        </p:txBody>
      </p:sp>
      <p:sp>
        <p:nvSpPr>
          <p:cNvPr id="44" name="正方形/長方形 43"/>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I2</a:t>
            </a:r>
            <a:endParaRPr kumimoji="1" lang="ja-JP" altLang="en-US" sz="1600" dirty="0">
              <a:solidFill>
                <a:schemeClr val="accent6"/>
              </a:solidFill>
              <a:latin typeface="+mn-ea"/>
            </a:endParaRPr>
          </a:p>
        </p:txBody>
      </p:sp>
      <p:sp>
        <p:nvSpPr>
          <p:cNvPr id="45" name="正方形/長方形 44"/>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I3</a:t>
            </a:r>
            <a:endParaRPr kumimoji="1" lang="ja-JP" altLang="en-US" sz="1600" dirty="0">
              <a:solidFill>
                <a:schemeClr val="accent6"/>
              </a:solidFill>
              <a:latin typeface="+mn-ea"/>
            </a:endParaRPr>
          </a:p>
        </p:txBody>
      </p:sp>
      <p:sp>
        <p:nvSpPr>
          <p:cNvPr id="46" name="右矢印 45"/>
          <p:cNvSpPr/>
          <p:nvPr/>
        </p:nvSpPr>
        <p:spPr bwMode="auto">
          <a:xfrm rot="10800000" flipV="1">
            <a:off x="6102017" y="2798993"/>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
        <p:nvSpPr>
          <p:cNvPr id="48" name="角丸四角形 47"/>
          <p:cNvSpPr/>
          <p:nvPr/>
        </p:nvSpPr>
        <p:spPr bwMode="auto">
          <a:xfrm>
            <a:off x="1241819" y="2996354"/>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I2</a:t>
            </a:r>
            <a:endParaRPr kumimoji="1" lang="ja-JP" altLang="en-US" dirty="0">
              <a:latin typeface="Consolas" panose="020B0609020204030204" pitchFamily="49" charset="0"/>
            </a:endParaRPr>
          </a:p>
        </p:txBody>
      </p:sp>
    </p:spTree>
    <p:extLst>
      <p:ext uri="{BB962C8B-B14F-4D97-AF65-F5344CB8AC3E}">
        <p14:creationId xmlns:p14="http://schemas.microsoft.com/office/powerpoint/2010/main" val="38735110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ROB </a:t>
            </a:r>
            <a:r>
              <a:rPr kumimoji="1" lang="ja-JP" altLang="en-US" dirty="0"/>
              <a:t>の動作（６）</a:t>
            </a:r>
          </a:p>
        </p:txBody>
      </p:sp>
      <p:sp>
        <p:nvSpPr>
          <p:cNvPr id="3" name="テキスト プレースホルダー 2"/>
          <p:cNvSpPr>
            <a:spLocks noGrp="1"/>
          </p:cNvSpPr>
          <p:nvPr>
            <p:ph type="body" sz="quarter" idx="10"/>
          </p:nvPr>
        </p:nvSpPr>
        <p:spPr>
          <a:xfrm>
            <a:off x="611956" y="5049018"/>
            <a:ext cx="8280092" cy="1439709"/>
          </a:xfrm>
        </p:spPr>
        <p:txBody>
          <a:bodyPr/>
          <a:lstStyle/>
          <a:p>
            <a:r>
              <a:rPr kumimoji="1" lang="ja-JP" altLang="en-US" dirty="0">
                <a:latin typeface="Consolas" panose="020B0609020204030204" pitchFamily="49" charset="0"/>
              </a:rPr>
              <a:t>監視対象の </a:t>
            </a:r>
            <a:r>
              <a:rPr kumimoji="1" lang="en-US" altLang="ja-JP" dirty="0">
                <a:latin typeface="Consolas" panose="020B0609020204030204" pitchFamily="49" charset="0"/>
              </a:rPr>
              <a:t>I2 </a:t>
            </a:r>
            <a:r>
              <a:rPr kumimoji="1" lang="ja-JP" altLang="en-US" dirty="0">
                <a:latin typeface="Consolas" panose="020B0609020204030204" pitchFamily="49" charset="0"/>
              </a:rPr>
              <a:t>のエントリが完了</a:t>
            </a:r>
            <a:r>
              <a:rPr lang="ja-JP" altLang="en-US" dirty="0">
                <a:latin typeface="Consolas" panose="020B0609020204030204" pitchFamily="49" charset="0"/>
              </a:rPr>
              <a:t>している</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例外コードが記録されているので例外の処理を行う</a:t>
            </a:r>
            <a:endParaRPr kumimoji="1" lang="en-US" altLang="ja-JP" dirty="0">
              <a:latin typeface="Consolas" panose="020B0609020204030204" pitchFamily="49" charset="0"/>
            </a:endParaRPr>
          </a:p>
          <a:p>
            <a:pPr lvl="2"/>
            <a:r>
              <a:rPr kumimoji="1" lang="en-US" altLang="ja-JP" dirty="0">
                <a:latin typeface="Consolas" panose="020B0609020204030204" pitchFamily="49" charset="0"/>
              </a:rPr>
              <a:t>PC </a:t>
            </a:r>
            <a:r>
              <a:rPr kumimoji="1" lang="ja-JP" altLang="en-US" dirty="0">
                <a:latin typeface="Consolas" panose="020B0609020204030204" pitchFamily="49" charset="0"/>
              </a:rPr>
              <a:t>を例外ハンドラのアドレスに書き換え</a:t>
            </a:r>
            <a:endParaRPr kumimoji="1" lang="en-US" altLang="ja-JP" dirty="0">
              <a:latin typeface="Consolas" panose="020B0609020204030204" pitchFamily="49" charset="0"/>
            </a:endParaRPr>
          </a:p>
          <a:p>
            <a:pPr lvl="2"/>
            <a:r>
              <a:rPr kumimoji="1" lang="ja-JP" altLang="en-US" dirty="0">
                <a:latin typeface="Consolas" panose="020B0609020204030204" pitchFamily="49" charset="0"/>
              </a:rPr>
              <a:t>後で戻ってこれるように </a:t>
            </a:r>
            <a:r>
              <a:rPr kumimoji="1" lang="en-US" altLang="ja-JP" dirty="0">
                <a:latin typeface="Consolas" panose="020B0609020204030204" pitchFamily="49" charset="0"/>
              </a:rPr>
              <a:t>I2 </a:t>
            </a:r>
            <a:r>
              <a:rPr kumimoji="1" lang="ja-JP" altLang="en-US" dirty="0">
                <a:latin typeface="Consolas" panose="020B0609020204030204" pitchFamily="49" charset="0"/>
              </a:rPr>
              <a:t>の </a:t>
            </a:r>
            <a:r>
              <a:rPr kumimoji="1" lang="en-US" altLang="ja-JP" dirty="0">
                <a:latin typeface="Consolas" panose="020B0609020204030204" pitchFamily="49" charset="0"/>
              </a:rPr>
              <a:t>PC </a:t>
            </a:r>
            <a:r>
              <a:rPr kumimoji="1" lang="ja-JP" altLang="en-US" dirty="0">
                <a:latin typeface="Consolas" panose="020B0609020204030204" pitchFamily="49" charset="0"/>
              </a:rPr>
              <a:t>を特別なレジスタに保存</a:t>
            </a:r>
            <a:endParaRPr kumimoji="1" lang="en-US" altLang="ja-JP" dirty="0">
              <a:latin typeface="Consolas" panose="020B0609020204030204" pitchFamily="49" charset="0"/>
            </a:endParaRPr>
          </a:p>
          <a:p>
            <a:pPr lvl="1"/>
            <a:r>
              <a:rPr kumimoji="1" lang="en-US" altLang="ja-JP" dirty="0">
                <a:latin typeface="Consolas" panose="020B0609020204030204" pitchFamily="49" charset="0"/>
              </a:rPr>
              <a:t>I3 </a:t>
            </a:r>
            <a:r>
              <a:rPr kumimoji="1" lang="ja-JP" altLang="en-US" dirty="0">
                <a:latin typeface="Consolas" panose="020B0609020204030204" pitchFamily="49" charset="0"/>
              </a:rPr>
              <a:t>以降を全部取り消し</a:t>
            </a:r>
            <a:endParaRPr kumimoji="1" lang="en-US" altLang="ja-JP" dirty="0">
              <a:latin typeface="Consolas" panose="020B0609020204030204" pitchFamily="49" charset="0"/>
            </a:endParaRPr>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2" name="正方形/長方形 11"/>
          <p:cNvSpPr/>
          <p:nvPr/>
        </p:nvSpPr>
        <p:spPr>
          <a:xfrm>
            <a:off x="4121995" y="818971"/>
            <a:ext cx="937991" cy="738664"/>
          </a:xfrm>
          <a:prstGeom prst="rect">
            <a:avLst/>
          </a:prstGeom>
        </p:spPr>
        <p:txBody>
          <a:bodyPr wrap="square">
            <a:spAutoFit/>
          </a:bodyPr>
          <a:lstStyle/>
          <a:p>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l-GR"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角丸四角形吹き出し 14"/>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8" name="角丸四角形吹き出し 17"/>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9" name="正方形/長方形 18"/>
          <p:cNvSpPr/>
          <p:nvPr/>
        </p:nvSpPr>
        <p:spPr bwMode="auto">
          <a:xfrm>
            <a:off x="3131984" y="216898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3851992" y="216898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1" name="正方形/長方形 20"/>
          <p:cNvSpPr/>
          <p:nvPr/>
        </p:nvSpPr>
        <p:spPr bwMode="auto">
          <a:xfrm>
            <a:off x="4572000" y="2168986"/>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2" name="正方形/長方形 21"/>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3" name="正方形/長方形 22"/>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例外</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コード</a:t>
            </a:r>
          </a:p>
        </p:txBody>
      </p:sp>
      <p:sp>
        <p:nvSpPr>
          <p:cNvPr id="24" name="正方形/長方形 23"/>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br>
              <a:rPr kumimoji="1" lang="en-US" altLang="ja-JP" sz="1600" dirty="0">
                <a:solidFill>
                  <a:schemeClr val="tx1">
                    <a:lumMod val="75000"/>
                    <a:lumOff val="25000"/>
                  </a:schemeClr>
                </a:solidFill>
                <a:latin typeface="+mn-ea"/>
              </a:rPr>
            </a:b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3131984" y="252899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1</a:t>
            </a:r>
            <a:endParaRPr kumimoji="1" lang="ja-JP" altLang="en-US" dirty="0">
              <a:solidFill>
                <a:schemeClr val="tx1">
                  <a:lumMod val="75000"/>
                  <a:lumOff val="25000"/>
                </a:schemeClr>
              </a:solidFill>
              <a:latin typeface="+mn-ea"/>
            </a:endParaRPr>
          </a:p>
        </p:txBody>
      </p:sp>
      <p:sp>
        <p:nvSpPr>
          <p:cNvPr id="26" name="正方形/長方形 25"/>
          <p:cNvSpPr/>
          <p:nvPr/>
        </p:nvSpPr>
        <p:spPr bwMode="auto">
          <a:xfrm>
            <a:off x="3851992" y="252899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7" name="正方形/長方形 26"/>
          <p:cNvSpPr/>
          <p:nvPr/>
        </p:nvSpPr>
        <p:spPr bwMode="auto">
          <a:xfrm>
            <a:off x="4572000" y="2528990"/>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8" name="正方形/長方形 27"/>
          <p:cNvSpPr/>
          <p:nvPr/>
        </p:nvSpPr>
        <p:spPr bwMode="auto">
          <a:xfrm>
            <a:off x="3131984" y="2888994"/>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mn-ea"/>
              </a:rPr>
              <a:t>1</a:t>
            </a:r>
            <a:endParaRPr kumimoji="1" lang="ja-JP" altLang="en-US" b="1" dirty="0">
              <a:solidFill>
                <a:schemeClr val="accent6"/>
              </a:solidFill>
              <a:latin typeface="+mn-ea"/>
            </a:endParaRPr>
          </a:p>
        </p:txBody>
      </p:sp>
      <p:sp>
        <p:nvSpPr>
          <p:cNvPr id="29" name="正方形/長方形 28"/>
          <p:cNvSpPr/>
          <p:nvPr/>
        </p:nvSpPr>
        <p:spPr bwMode="auto">
          <a:xfrm>
            <a:off x="3851992" y="2888994"/>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100" b="1" dirty="0">
                <a:solidFill>
                  <a:schemeClr val="accent6"/>
                </a:solidFill>
                <a:latin typeface="+mn-ea"/>
              </a:rPr>
              <a:t>メモリ</a:t>
            </a:r>
            <a:endParaRPr kumimoji="1" lang="en-US" altLang="ja-JP" sz="1100" b="1" dirty="0">
              <a:solidFill>
                <a:schemeClr val="accent6"/>
              </a:solidFill>
              <a:latin typeface="+mn-ea"/>
            </a:endParaRPr>
          </a:p>
          <a:p>
            <a:pPr algn="ctr"/>
            <a:r>
              <a:rPr kumimoji="1" lang="ja-JP" altLang="en-US" sz="1100" b="1" dirty="0">
                <a:solidFill>
                  <a:schemeClr val="accent6"/>
                </a:solidFill>
                <a:latin typeface="+mn-ea"/>
              </a:rPr>
              <a:t>保護違反</a:t>
            </a:r>
          </a:p>
        </p:txBody>
      </p:sp>
      <p:sp>
        <p:nvSpPr>
          <p:cNvPr id="30" name="正方形/長方形 29"/>
          <p:cNvSpPr/>
          <p:nvPr/>
        </p:nvSpPr>
        <p:spPr bwMode="auto">
          <a:xfrm>
            <a:off x="4572000" y="2888994"/>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b="1" dirty="0">
                <a:solidFill>
                  <a:schemeClr val="accent6"/>
                </a:solidFill>
                <a:latin typeface="+mn-ea"/>
              </a:rPr>
              <a:t>I2 </a:t>
            </a:r>
            <a:r>
              <a:rPr lang="ja-JP" altLang="en-US" sz="1400" b="1" dirty="0">
                <a:solidFill>
                  <a:schemeClr val="accent6"/>
                </a:solidFill>
                <a:latin typeface="+mn-ea"/>
              </a:rPr>
              <a:t>の</a:t>
            </a:r>
            <a:r>
              <a:rPr lang="en-US" altLang="ja-JP" sz="1400" b="1" dirty="0">
                <a:solidFill>
                  <a:schemeClr val="accent6"/>
                </a:solidFill>
                <a:latin typeface="+mn-ea"/>
              </a:rPr>
              <a:t>PC</a:t>
            </a:r>
            <a:endParaRPr lang="ja-JP" altLang="en-US" sz="1400" b="1" dirty="0">
              <a:solidFill>
                <a:schemeClr val="accent6"/>
              </a:solidFill>
              <a:latin typeface="+mn-ea"/>
            </a:endParaRPr>
          </a:p>
        </p:txBody>
      </p:sp>
      <p:sp>
        <p:nvSpPr>
          <p:cNvPr id="31" name="正方形/長方形 30"/>
          <p:cNvSpPr/>
          <p:nvPr/>
        </p:nvSpPr>
        <p:spPr bwMode="auto">
          <a:xfrm>
            <a:off x="3131984" y="3248998"/>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１</a:t>
            </a:r>
          </a:p>
        </p:txBody>
      </p:sp>
      <p:sp>
        <p:nvSpPr>
          <p:cNvPr id="32" name="正方形/長方形 31"/>
          <p:cNvSpPr/>
          <p:nvPr/>
        </p:nvSpPr>
        <p:spPr bwMode="auto">
          <a:xfrm>
            <a:off x="3851992" y="3248998"/>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100" dirty="0">
                <a:solidFill>
                  <a:schemeClr val="tx1">
                    <a:lumMod val="75000"/>
                    <a:lumOff val="25000"/>
                  </a:schemeClr>
                </a:solidFill>
                <a:latin typeface="+mn-ea"/>
              </a:rPr>
              <a:t>メモリ</a:t>
            </a:r>
            <a:br>
              <a:rPr kumimoji="1" lang="en-US" altLang="ja-JP" sz="1100" dirty="0">
                <a:solidFill>
                  <a:schemeClr val="tx1">
                    <a:lumMod val="75000"/>
                    <a:lumOff val="25000"/>
                  </a:schemeClr>
                </a:solidFill>
                <a:latin typeface="+mn-ea"/>
              </a:rPr>
            </a:br>
            <a:r>
              <a:rPr kumimoji="1" lang="ja-JP" altLang="en-US" sz="1100" dirty="0">
                <a:solidFill>
                  <a:schemeClr val="tx1">
                    <a:lumMod val="75000"/>
                    <a:lumOff val="25000"/>
                  </a:schemeClr>
                </a:solidFill>
                <a:latin typeface="+mn-ea"/>
              </a:rPr>
              <a:t>保護違反</a:t>
            </a:r>
          </a:p>
        </p:txBody>
      </p:sp>
      <p:sp>
        <p:nvSpPr>
          <p:cNvPr id="33" name="正方形/長方形 32"/>
          <p:cNvSpPr/>
          <p:nvPr/>
        </p:nvSpPr>
        <p:spPr bwMode="auto">
          <a:xfrm>
            <a:off x="4572000" y="3248998"/>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4" name="正方形/長方形 33"/>
          <p:cNvSpPr/>
          <p:nvPr/>
        </p:nvSpPr>
        <p:spPr bwMode="auto">
          <a:xfrm>
            <a:off x="3131984" y="3609002"/>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5" name="正方形/長方形 34"/>
          <p:cNvSpPr/>
          <p:nvPr/>
        </p:nvSpPr>
        <p:spPr bwMode="auto">
          <a:xfrm>
            <a:off x="3851992" y="3609002"/>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6" name="正方形/長方形 35"/>
          <p:cNvSpPr/>
          <p:nvPr/>
        </p:nvSpPr>
        <p:spPr bwMode="auto">
          <a:xfrm>
            <a:off x="4572000" y="3609002"/>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7" name="正方形/長方形 36"/>
          <p:cNvSpPr/>
          <p:nvPr/>
        </p:nvSpPr>
        <p:spPr bwMode="auto">
          <a:xfrm>
            <a:off x="3131984" y="396900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8" name="正方形/長方形 37"/>
          <p:cNvSpPr/>
          <p:nvPr/>
        </p:nvSpPr>
        <p:spPr bwMode="auto">
          <a:xfrm>
            <a:off x="3851992" y="396900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9" name="正方形/長方形 38"/>
          <p:cNvSpPr/>
          <p:nvPr/>
        </p:nvSpPr>
        <p:spPr bwMode="auto">
          <a:xfrm>
            <a:off x="4572000" y="3969006"/>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0" name="正方形/長方形 39"/>
          <p:cNvSpPr/>
          <p:nvPr/>
        </p:nvSpPr>
        <p:spPr bwMode="auto">
          <a:xfrm>
            <a:off x="3131984" y="432901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1" name="正方形/長方形 40"/>
          <p:cNvSpPr/>
          <p:nvPr/>
        </p:nvSpPr>
        <p:spPr bwMode="auto">
          <a:xfrm>
            <a:off x="3851992" y="432901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2" name="正方形/長方形 41"/>
          <p:cNvSpPr/>
          <p:nvPr/>
        </p:nvSpPr>
        <p:spPr bwMode="auto">
          <a:xfrm>
            <a:off x="4572000" y="4329010"/>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3" name="正方形/長方形 42"/>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I1</a:t>
            </a:r>
            <a:endParaRPr kumimoji="1" lang="ja-JP" altLang="en-US" sz="1600" dirty="0">
              <a:solidFill>
                <a:schemeClr val="accent6"/>
              </a:solidFill>
              <a:latin typeface="+mn-ea"/>
            </a:endParaRPr>
          </a:p>
        </p:txBody>
      </p:sp>
      <p:sp>
        <p:nvSpPr>
          <p:cNvPr id="44" name="正方形/長方形 43"/>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I2</a:t>
            </a:r>
            <a:endParaRPr kumimoji="1" lang="ja-JP" altLang="en-US" sz="1600" dirty="0">
              <a:solidFill>
                <a:schemeClr val="accent6"/>
              </a:solidFill>
              <a:latin typeface="+mn-ea"/>
            </a:endParaRPr>
          </a:p>
        </p:txBody>
      </p:sp>
      <p:sp>
        <p:nvSpPr>
          <p:cNvPr id="45" name="正方形/長方形 44"/>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I3</a:t>
            </a:r>
            <a:endParaRPr kumimoji="1" lang="ja-JP" altLang="en-US" sz="1600" dirty="0">
              <a:solidFill>
                <a:schemeClr val="accent6"/>
              </a:solidFill>
              <a:latin typeface="+mn-ea"/>
            </a:endParaRPr>
          </a:p>
        </p:txBody>
      </p:sp>
      <p:sp>
        <p:nvSpPr>
          <p:cNvPr id="46" name="右矢印 45"/>
          <p:cNvSpPr/>
          <p:nvPr/>
        </p:nvSpPr>
        <p:spPr bwMode="auto">
          <a:xfrm rot="10800000" flipV="1">
            <a:off x="6102017" y="2798993"/>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Tree>
    <p:extLst>
      <p:ext uri="{BB962C8B-B14F-4D97-AF65-F5344CB8AC3E}">
        <p14:creationId xmlns:p14="http://schemas.microsoft.com/office/powerpoint/2010/main" val="7836768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分岐予測ミスへの対処</a:t>
            </a:r>
          </a:p>
        </p:txBody>
      </p:sp>
      <p:sp>
        <p:nvSpPr>
          <p:cNvPr id="3" name="テキスト プレースホルダー 2"/>
          <p:cNvSpPr>
            <a:spLocks noGrp="1"/>
          </p:cNvSpPr>
          <p:nvPr>
            <p:ph type="body" sz="quarter" idx="10"/>
          </p:nvPr>
        </p:nvSpPr>
        <p:spPr/>
        <p:txBody>
          <a:bodyPr/>
          <a:lstStyle/>
          <a:p>
            <a:r>
              <a:rPr lang="ja-JP" altLang="en-US" dirty="0"/>
              <a:t>分岐予測ミスもこれと同様に回復可能</a:t>
            </a:r>
            <a:endParaRPr lang="en-US" altLang="ja-JP" dirty="0"/>
          </a:p>
          <a:p>
            <a:pPr lvl="1"/>
            <a:r>
              <a:rPr lang="en-US" altLang="ja-JP" dirty="0"/>
              <a:t>ROB </a:t>
            </a:r>
            <a:r>
              <a:rPr lang="ja-JP" altLang="en-US" dirty="0"/>
              <a:t>に分岐予測がミスであったことと，</a:t>
            </a:r>
            <a:r>
              <a:rPr lang="ja-JP" altLang="en-US" dirty="0">
                <a:solidFill>
                  <a:schemeClr val="accent5"/>
                </a:solidFill>
              </a:rPr>
              <a:t>正しい飛び先</a:t>
            </a:r>
            <a:r>
              <a:rPr lang="ja-JP" altLang="en-US" dirty="0"/>
              <a:t>を格納</a:t>
            </a:r>
            <a:endParaRPr lang="en-US" altLang="ja-JP" dirty="0"/>
          </a:p>
          <a:p>
            <a:pPr lvl="2"/>
            <a:r>
              <a:rPr lang="ja-JP" altLang="en-US" dirty="0"/>
              <a:t>メモリ保護違反では，その命令の </a:t>
            </a:r>
            <a:r>
              <a:rPr lang="en-US" altLang="ja-JP" dirty="0"/>
              <a:t>PC </a:t>
            </a:r>
            <a:r>
              <a:rPr lang="ja-JP" altLang="en-US" dirty="0"/>
              <a:t>を格納していた</a:t>
            </a:r>
          </a:p>
          <a:p>
            <a:pPr lvl="1"/>
            <a:r>
              <a:rPr kumimoji="1" lang="ja-JP" altLang="en-US" dirty="0"/>
              <a:t>「予測がミスであった」という例外コードを書く</a:t>
            </a:r>
            <a:endParaRPr kumimoji="1" lang="en-US" altLang="ja-JP" dirty="0"/>
          </a:p>
          <a:p>
            <a:pPr lvl="1"/>
            <a:r>
              <a:rPr lang="ja-JP" altLang="en-US" dirty="0"/>
              <a:t>コミット・パイプで </a:t>
            </a:r>
            <a:r>
              <a:rPr lang="en-US" altLang="ja-JP" dirty="0"/>
              <a:t>PC </a:t>
            </a:r>
            <a:r>
              <a:rPr lang="ja-JP" altLang="en-US" dirty="0"/>
              <a:t>を正しい飛び先に更新</a:t>
            </a:r>
            <a:endParaRPr lang="en-US" altLang="ja-JP" dirty="0"/>
          </a:p>
          <a:p>
            <a:r>
              <a:rPr kumimoji="1" lang="ja-JP" altLang="en-US" dirty="0"/>
              <a:t>これだと回復の開始が遅いため，完了時に </a:t>
            </a:r>
            <a:r>
              <a:rPr kumimoji="1" lang="en-US" altLang="ja-JP" dirty="0"/>
              <a:t>out-of-order </a:t>
            </a:r>
            <a:r>
              <a:rPr kumimoji="1" lang="ja-JP" altLang="en-US" dirty="0"/>
              <a:t>に</a:t>
            </a:r>
            <a:br>
              <a:rPr kumimoji="1" lang="en-US" altLang="ja-JP" dirty="0"/>
            </a:br>
            <a:r>
              <a:rPr kumimoji="1" lang="ja-JP" altLang="en-US" dirty="0"/>
              <a:t>回復を行うこともある</a:t>
            </a:r>
            <a:endParaRPr kumimoji="1" lang="en-US" altLang="ja-JP" dirty="0"/>
          </a:p>
          <a:p>
            <a:pPr lvl="1"/>
            <a:r>
              <a:rPr kumimoji="1" lang="ja-JP" altLang="en-US" dirty="0"/>
              <a:t>すべての予測ミスの回復を行えば，最終的に辻褄はあう</a:t>
            </a:r>
          </a:p>
        </p:txBody>
      </p:sp>
    </p:spTree>
    <p:extLst>
      <p:ext uri="{BB962C8B-B14F-4D97-AF65-F5344CB8AC3E}">
        <p14:creationId xmlns:p14="http://schemas.microsoft.com/office/powerpoint/2010/main" val="1501775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ROB </a:t>
            </a:r>
            <a:r>
              <a:rPr kumimoji="1" lang="ja-JP" altLang="en-US" dirty="0"/>
              <a:t>のまとめ</a:t>
            </a:r>
          </a:p>
        </p:txBody>
      </p:sp>
      <p:sp>
        <p:nvSpPr>
          <p:cNvPr id="3" name="テキスト プレースホルダー 2"/>
          <p:cNvSpPr>
            <a:spLocks noGrp="1"/>
          </p:cNvSpPr>
          <p:nvPr>
            <p:ph type="body" sz="quarter" idx="10"/>
          </p:nvPr>
        </p:nvSpPr>
        <p:spPr>
          <a:xfrm>
            <a:off x="611956" y="4059314"/>
            <a:ext cx="8280092" cy="2339719"/>
          </a:xfrm>
        </p:spPr>
        <p:txBody>
          <a:bodyPr/>
          <a:lstStyle/>
          <a:p>
            <a:r>
              <a:rPr kumimoji="1" lang="en-US" altLang="ja-JP" dirty="0"/>
              <a:t>ROB </a:t>
            </a:r>
            <a:r>
              <a:rPr kumimoji="1" lang="ja-JP" altLang="en-US" dirty="0"/>
              <a:t>の動作</a:t>
            </a:r>
            <a:endParaRPr kumimoji="1" lang="en-US" altLang="ja-JP" dirty="0"/>
          </a:p>
          <a:p>
            <a:pPr lvl="1"/>
            <a:r>
              <a:rPr kumimoji="1" lang="ja-JP" altLang="en-US" dirty="0"/>
              <a:t>バックエンドから </a:t>
            </a:r>
            <a:r>
              <a:rPr kumimoji="1" lang="en-US" altLang="ja-JP" dirty="0"/>
              <a:t>out-of-order </a:t>
            </a:r>
            <a:r>
              <a:rPr kumimoji="1" lang="ja-JP" altLang="en-US" dirty="0"/>
              <a:t>に完了状態を書き込み</a:t>
            </a:r>
            <a:endParaRPr kumimoji="1" lang="en-US" altLang="ja-JP" dirty="0"/>
          </a:p>
          <a:p>
            <a:pPr lvl="1"/>
            <a:r>
              <a:rPr kumimoji="1" lang="ja-JP" altLang="en-US" dirty="0"/>
              <a:t>コミット・パイプで </a:t>
            </a:r>
            <a:r>
              <a:rPr kumimoji="1" lang="en-US" altLang="ja-JP" dirty="0"/>
              <a:t>in-order </a:t>
            </a:r>
            <a:r>
              <a:rPr kumimoji="1" lang="ja-JP" altLang="en-US" dirty="0"/>
              <a:t>に読み出す</a:t>
            </a:r>
            <a:endParaRPr kumimoji="1" lang="en-US" altLang="ja-JP" dirty="0"/>
          </a:p>
          <a:p>
            <a:pPr lvl="2"/>
            <a:r>
              <a:rPr kumimoji="1" lang="ja-JP" altLang="en-US" dirty="0"/>
              <a:t>元のプログラム順に実行したときの状態を再現</a:t>
            </a:r>
          </a:p>
        </p:txBody>
      </p:sp>
      <p:grpSp>
        <p:nvGrpSpPr>
          <p:cNvPr id="4" name="グループ化 3"/>
          <p:cNvGrpSpPr/>
          <p:nvPr/>
        </p:nvGrpSpPr>
        <p:grpSpPr>
          <a:xfrm>
            <a:off x="431954" y="2348988"/>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861981" y="2348988"/>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02141" y="2348988"/>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822025" y="2348988"/>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393793" y="1484445"/>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23820" y="1484445"/>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265867" y="1503029"/>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7272030" y="1538979"/>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0" name="正方形/長方形 19"/>
          <p:cNvSpPr/>
          <p:nvPr/>
        </p:nvSpPr>
        <p:spPr bwMode="auto">
          <a:xfrm>
            <a:off x="2141972" y="1988984"/>
            <a:ext cx="630007"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vert"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cxnSp>
        <p:nvCxnSpPr>
          <p:cNvPr id="21" name="直線矢印コネクタ 20"/>
          <p:cNvCxnSpPr/>
          <p:nvPr/>
        </p:nvCxnSpPr>
        <p:spPr bwMode="auto">
          <a:xfrm flipH="1">
            <a:off x="431954" y="3086355"/>
            <a:ext cx="1530017" cy="0"/>
          </a:xfrm>
          <a:prstGeom prst="straightConnector1">
            <a:avLst/>
          </a:prstGeom>
          <a:ln>
            <a:solidFill>
              <a:schemeClr val="tx1">
                <a:lumMod val="75000"/>
                <a:lumOff val="25000"/>
              </a:schemeClr>
            </a:solidFill>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2" name="角丸四角形吹き出し 21"/>
          <p:cNvSpPr/>
          <p:nvPr/>
        </p:nvSpPr>
        <p:spPr bwMode="auto">
          <a:xfrm>
            <a:off x="341953" y="3176356"/>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latin typeface="Arial Narrow" panose="020B0606020202030204" pitchFamily="34" charset="0"/>
              </a:rPr>
              <a:t>フロントエンド</a:t>
            </a:r>
            <a:endParaRPr kumimoji="1" lang="en-US" altLang="ja-JP" dirty="0">
              <a:solidFill>
                <a:schemeClr val="tx1">
                  <a:lumMod val="75000"/>
                  <a:lumOff val="25000"/>
                </a:schemeClr>
              </a:solidFill>
              <a:latin typeface="Arial Narrow" panose="020B0606020202030204" pitchFamily="34" charset="0"/>
            </a:endParaRPr>
          </a:p>
          <a:p>
            <a:r>
              <a:rPr lang="en-US" altLang="ja-JP" dirty="0">
                <a:solidFill>
                  <a:schemeClr val="tx1">
                    <a:lumMod val="75000"/>
                    <a:lumOff val="25000"/>
                  </a:schemeClr>
                </a:solidFill>
              </a:rPr>
              <a:t>in-order</a:t>
            </a:r>
            <a:endParaRPr kumimoji="1" lang="ja-JP" altLang="en-US" dirty="0">
              <a:solidFill>
                <a:schemeClr val="tx1">
                  <a:lumMod val="75000"/>
                  <a:lumOff val="25000"/>
                </a:schemeClr>
              </a:solidFill>
            </a:endParaRPr>
          </a:p>
        </p:txBody>
      </p:sp>
      <p:cxnSp>
        <p:nvCxnSpPr>
          <p:cNvPr id="23" name="直線矢印コネクタ 22"/>
          <p:cNvCxnSpPr/>
          <p:nvPr/>
        </p:nvCxnSpPr>
        <p:spPr bwMode="auto">
          <a:xfrm flipH="1">
            <a:off x="2861838" y="3068996"/>
            <a:ext cx="2880175" cy="17359"/>
          </a:xfrm>
          <a:prstGeom prst="straightConnector1">
            <a:avLst/>
          </a:prstGeom>
          <a:ln>
            <a:solidFill>
              <a:schemeClr val="tx1">
                <a:lumMod val="75000"/>
                <a:lumOff val="25000"/>
              </a:schemeClr>
            </a:solidFill>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4" name="角丸四角形吹き出し 23"/>
          <p:cNvSpPr/>
          <p:nvPr/>
        </p:nvSpPr>
        <p:spPr bwMode="auto">
          <a:xfrm>
            <a:off x="3401843" y="3158997"/>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br>
              <a:rPr kumimoji="1" lang="en-US" altLang="ja-JP" dirty="0">
                <a:solidFill>
                  <a:schemeClr val="tx1">
                    <a:lumMod val="75000"/>
                    <a:lumOff val="25000"/>
                  </a:schemeClr>
                </a:solidFill>
              </a:rPr>
            </a:br>
            <a:r>
              <a:rPr kumimoji="1" lang="en-US" altLang="ja-JP" dirty="0">
                <a:solidFill>
                  <a:schemeClr val="tx1">
                    <a:lumMod val="75000"/>
                    <a:lumOff val="25000"/>
                  </a:schemeClr>
                </a:solidFill>
              </a:rPr>
              <a:t>out-of-order</a:t>
            </a:r>
            <a:endParaRPr kumimoji="1" lang="ja-JP" altLang="en-US" dirty="0">
              <a:solidFill>
                <a:schemeClr val="tx1">
                  <a:lumMod val="75000"/>
                  <a:lumOff val="25000"/>
                </a:schemeClr>
              </a:solidFill>
            </a:endParaRPr>
          </a:p>
        </p:txBody>
      </p:sp>
      <p:sp>
        <p:nvSpPr>
          <p:cNvPr id="25" name="正方形/長方形 24"/>
          <p:cNvSpPr/>
          <p:nvPr/>
        </p:nvSpPr>
        <p:spPr>
          <a:xfrm>
            <a:off x="2051972" y="1268976"/>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6" name="正方形/長方形 25"/>
          <p:cNvSpPr/>
          <p:nvPr/>
        </p:nvSpPr>
        <p:spPr>
          <a:xfrm>
            <a:off x="5922015" y="1268976"/>
            <a:ext cx="937991" cy="738664"/>
          </a:xfrm>
          <a:prstGeom prst="rect">
            <a:avLst/>
          </a:prstGeom>
        </p:spPr>
        <p:txBody>
          <a:bodyPr wrap="square">
            <a:spAutoFit/>
          </a:bodyPr>
          <a:lstStyle/>
          <a:p>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l-GR"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7" name="正方形/長方形 26"/>
          <p:cNvSpPr/>
          <p:nvPr/>
        </p:nvSpPr>
        <p:spPr bwMode="auto">
          <a:xfrm>
            <a:off x="6012016" y="1988984"/>
            <a:ext cx="630007"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eaVert"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ROB</a:t>
            </a:r>
            <a:endParaRPr kumimoji="1" lang="ja-JP" altLang="en-US" dirty="0">
              <a:solidFill>
                <a:schemeClr val="tx1">
                  <a:lumMod val="75000"/>
                  <a:lumOff val="25000"/>
                </a:schemeClr>
              </a:solidFill>
              <a:latin typeface="+mn-ea"/>
            </a:endParaRPr>
          </a:p>
        </p:txBody>
      </p:sp>
      <p:cxnSp>
        <p:nvCxnSpPr>
          <p:cNvPr id="28" name="直線矢印コネクタ 27"/>
          <p:cNvCxnSpPr/>
          <p:nvPr/>
        </p:nvCxnSpPr>
        <p:spPr bwMode="auto">
          <a:xfrm flipH="1">
            <a:off x="6822027" y="3068996"/>
            <a:ext cx="1710017" cy="17359"/>
          </a:xfrm>
          <a:prstGeom prst="straightConnector1">
            <a:avLst/>
          </a:prstGeom>
          <a:ln>
            <a:solidFill>
              <a:schemeClr val="tx1">
                <a:lumMod val="75000"/>
                <a:lumOff val="25000"/>
              </a:schemeClr>
            </a:solidFill>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9" name="角丸四角形吹き出し 28"/>
          <p:cNvSpPr/>
          <p:nvPr/>
        </p:nvSpPr>
        <p:spPr bwMode="auto">
          <a:xfrm>
            <a:off x="6732024" y="3158997"/>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br>
              <a:rPr kumimoji="1" lang="en-US" altLang="ja-JP" dirty="0">
                <a:solidFill>
                  <a:schemeClr val="tx1">
                    <a:lumMod val="75000"/>
                    <a:lumOff val="25000"/>
                  </a:schemeClr>
                </a:solidFill>
              </a:rPr>
            </a:br>
            <a:r>
              <a:rPr kumimoji="1" lang="en-US" altLang="ja-JP" dirty="0">
                <a:solidFill>
                  <a:schemeClr val="tx1">
                    <a:lumMod val="75000"/>
                    <a:lumOff val="25000"/>
                  </a:schemeClr>
                </a:solidFill>
              </a:rPr>
              <a:t>in-order</a:t>
            </a:r>
            <a:endParaRPr kumimoji="1" lang="ja-JP" altLang="en-US" dirty="0">
              <a:solidFill>
                <a:schemeClr val="tx1">
                  <a:lumMod val="75000"/>
                  <a:lumOff val="25000"/>
                </a:schemeClr>
              </a:solidFill>
            </a:endParaRPr>
          </a:p>
        </p:txBody>
      </p:sp>
    </p:spTree>
    <p:extLst>
      <p:ext uri="{BB962C8B-B14F-4D97-AF65-F5344CB8AC3E}">
        <p14:creationId xmlns:p14="http://schemas.microsoft.com/office/powerpoint/2010/main" val="19423388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99790E-40E5-468A-A75E-0F1FC69762D1}"/>
              </a:ext>
            </a:extLst>
          </p:cNvPr>
          <p:cNvSpPr>
            <a:spLocks noGrp="1"/>
          </p:cNvSpPr>
          <p:nvPr>
            <p:ph type="title"/>
          </p:nvPr>
        </p:nvSpPr>
        <p:spPr/>
        <p:txBody>
          <a:bodyPr/>
          <a:lstStyle/>
          <a:p>
            <a:r>
              <a:rPr kumimoji="1" lang="ja-JP" altLang="en-US" dirty="0"/>
              <a:t>前回の感想や質問とか</a:t>
            </a:r>
          </a:p>
        </p:txBody>
      </p:sp>
      <p:sp>
        <p:nvSpPr>
          <p:cNvPr id="3" name="テキスト プレースホルダー 2">
            <a:extLst>
              <a:ext uri="{FF2B5EF4-FFF2-40B4-BE49-F238E27FC236}">
                <a16:creationId xmlns:a16="http://schemas.microsoft.com/office/drawing/2014/main" id="{FBF22E91-43E0-431F-889D-2559EEB9010D}"/>
              </a:ext>
            </a:extLst>
          </p:cNvPr>
          <p:cNvSpPr>
            <a:spLocks noGrp="1"/>
          </p:cNvSpPr>
          <p:nvPr>
            <p:ph type="body" sz="quarter" idx="10"/>
          </p:nvPr>
        </p:nvSpPr>
        <p:spPr/>
        <p:txBody>
          <a:bodyPr/>
          <a:lstStyle/>
          <a:p>
            <a:r>
              <a:rPr kumimoji="1" lang="ja-JP" altLang="en-US" dirty="0"/>
              <a:t>最終課題では</a:t>
            </a:r>
            <a:r>
              <a:rPr kumimoji="1" lang="en-US" altLang="ja-JP" dirty="0"/>
              <a:t>ISCA</a:t>
            </a:r>
            <a:r>
              <a:rPr kumimoji="1" lang="ja-JP" altLang="en-US" dirty="0"/>
              <a:t>とか</a:t>
            </a:r>
            <a:r>
              <a:rPr kumimoji="1" lang="en-US" altLang="ja-JP" dirty="0"/>
              <a:t>MICRO</a:t>
            </a:r>
            <a:r>
              <a:rPr kumimoji="1" lang="ja-JP" altLang="en-US" dirty="0"/>
              <a:t>の論文を読むとのことでしたが、私は深層学習を専攻しており、汎用のプロセッサよりも</a:t>
            </a:r>
            <a:r>
              <a:rPr kumimoji="1" lang="en-US" altLang="ja-JP" dirty="0"/>
              <a:t>TPU</a:t>
            </a:r>
            <a:r>
              <a:rPr kumimoji="1" lang="ja-JP" altLang="en-US" dirty="0"/>
              <a:t>や</a:t>
            </a:r>
            <a:r>
              <a:rPr kumimoji="1" lang="en-US" altLang="ja-JP" dirty="0"/>
              <a:t>MN-CORE</a:t>
            </a:r>
            <a:r>
              <a:rPr kumimoji="1" lang="ja-JP" altLang="en-US" dirty="0"/>
              <a:t>のような機械学習向けのプロセッサに興味があります。</a:t>
            </a:r>
            <a:r>
              <a:rPr kumimoji="1" lang="en-US" altLang="ja-JP" dirty="0"/>
              <a:t>ISCA</a:t>
            </a:r>
            <a:r>
              <a:rPr kumimoji="1" lang="ja-JP" altLang="en-US" dirty="0"/>
              <a:t>や</a:t>
            </a:r>
            <a:r>
              <a:rPr kumimoji="1" lang="en-US" altLang="ja-JP" dirty="0"/>
              <a:t>MICRO</a:t>
            </a:r>
            <a:r>
              <a:rPr kumimoji="1" lang="ja-JP" altLang="en-US" dirty="0"/>
              <a:t>ではこういった特定の種類に特化したプロセッサの発表とかもありますか？</a:t>
            </a:r>
            <a:endParaRPr kumimoji="1" lang="en-US" altLang="ja-JP" dirty="0"/>
          </a:p>
          <a:p>
            <a:r>
              <a:rPr kumimoji="1" lang="ja-JP" altLang="en-US" dirty="0"/>
              <a:t>以前他の方の質問であったかもしれませんが，この分野の</a:t>
            </a:r>
            <a:r>
              <a:rPr kumimoji="1" lang="en-US" altLang="ja-JP" dirty="0"/>
              <a:t>top conference</a:t>
            </a:r>
            <a:r>
              <a:rPr kumimoji="1" lang="ja-JP" altLang="en-US" dirty="0"/>
              <a:t>を確認したいです．</a:t>
            </a:r>
            <a:endParaRPr kumimoji="1" lang="en-US" altLang="ja-JP" dirty="0"/>
          </a:p>
          <a:p>
            <a:endParaRPr kumimoji="1" lang="ja-JP" altLang="en-US" dirty="0"/>
          </a:p>
        </p:txBody>
      </p:sp>
    </p:spTree>
    <p:extLst>
      <p:ext uri="{BB962C8B-B14F-4D97-AF65-F5344CB8AC3E}">
        <p14:creationId xmlns:p14="http://schemas.microsoft.com/office/powerpoint/2010/main" val="25959938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今回の内容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動的スケジューリングの詳細</a:t>
            </a:r>
            <a:endParaRPr lang="en-US" altLang="ja-JP" dirty="0"/>
          </a:p>
          <a:p>
            <a:pPr marL="817200" lvl="1" indent="-457200">
              <a:buFont typeface="+mj-lt"/>
              <a:buAutoNum type="arabicPeriod"/>
            </a:pPr>
            <a:r>
              <a:rPr lang="ja-JP" altLang="en-US" dirty="0"/>
              <a:t>例外への対応</a:t>
            </a:r>
            <a:endParaRPr lang="en-US" altLang="ja-JP" dirty="0"/>
          </a:p>
          <a:p>
            <a:pPr marL="817200" lvl="1" indent="-457200">
              <a:buFont typeface="+mj-lt"/>
              <a:buAutoNum type="arabicPeriod"/>
            </a:pPr>
            <a:r>
              <a:rPr lang="ja-JP" altLang="en-US" b="1" dirty="0"/>
              <a:t>ロード・ストアへの対応</a:t>
            </a:r>
            <a:endParaRPr lang="en-US" altLang="ja-JP" b="1" dirty="0"/>
          </a:p>
          <a:p>
            <a:pPr marL="457200" indent="-457200">
              <a:buFont typeface="+mj-lt"/>
              <a:buAutoNum type="arabicPeriod"/>
            </a:pPr>
            <a:r>
              <a:rPr lang="en-US" altLang="ja-JP" dirty="0"/>
              <a:t>GPU </a:t>
            </a:r>
            <a:r>
              <a:rPr lang="ja-JP" altLang="en-US" dirty="0"/>
              <a:t>のアーキテクチャ概要</a:t>
            </a:r>
          </a:p>
        </p:txBody>
      </p:sp>
    </p:spTree>
    <p:extLst>
      <p:ext uri="{BB962C8B-B14F-4D97-AF65-F5344CB8AC3E}">
        <p14:creationId xmlns:p14="http://schemas.microsoft.com/office/powerpoint/2010/main" val="16052447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ロード・ストアへの対応</a:t>
            </a:r>
          </a:p>
        </p:txBody>
      </p:sp>
      <p:sp>
        <p:nvSpPr>
          <p:cNvPr id="3" name="テキスト プレースホルダー 2"/>
          <p:cNvSpPr>
            <a:spLocks noGrp="1"/>
          </p:cNvSpPr>
          <p:nvPr>
            <p:ph type="body" sz="quarter" idx="10"/>
          </p:nvPr>
        </p:nvSpPr>
        <p:spPr/>
        <p:txBody>
          <a:bodyPr/>
          <a:lstStyle/>
          <a:p>
            <a:r>
              <a:rPr kumimoji="1" lang="ja-JP" altLang="en-US" dirty="0"/>
              <a:t>命令の発行が </a:t>
            </a:r>
            <a:r>
              <a:rPr kumimoji="1" lang="en-US" altLang="ja-JP" dirty="0"/>
              <a:t>out-of-order </a:t>
            </a:r>
          </a:p>
          <a:p>
            <a:pPr lvl="1"/>
            <a:r>
              <a:rPr kumimoji="1" lang="ja-JP" altLang="en-US" dirty="0"/>
              <a:t>発行の順序はレジスタによる真の依存のみを守る</a:t>
            </a:r>
            <a:endParaRPr kumimoji="1" lang="en-US" altLang="ja-JP" dirty="0"/>
          </a:p>
          <a:p>
            <a:pPr lvl="1"/>
            <a:r>
              <a:rPr kumimoji="1" lang="ja-JP" altLang="en-US" dirty="0"/>
              <a:t>ロードやストアのアクセス先アドレスは関知しない</a:t>
            </a:r>
            <a:br>
              <a:rPr kumimoji="1" lang="en-US" altLang="ja-JP" dirty="0"/>
            </a:br>
            <a:r>
              <a:rPr kumimoji="1" lang="en-US" altLang="ja-JP" dirty="0"/>
              <a:t>= </a:t>
            </a:r>
            <a:r>
              <a:rPr kumimoji="1" lang="ja-JP" altLang="en-US" dirty="0"/>
              <a:t>実行の正しさが保たれない場合がある</a:t>
            </a:r>
          </a:p>
        </p:txBody>
      </p:sp>
    </p:spTree>
    <p:extLst>
      <p:ext uri="{BB962C8B-B14F-4D97-AF65-F5344CB8AC3E}">
        <p14:creationId xmlns:p14="http://schemas.microsoft.com/office/powerpoint/2010/main" val="24997227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実行結果がおかしくなる例</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ストア→ロード間の順序の違反</a:t>
            </a:r>
            <a:endParaRPr lang="en-US" altLang="ja-JP" dirty="0"/>
          </a:p>
          <a:p>
            <a:pPr lvl="1"/>
            <a:r>
              <a:rPr lang="ja-JP" altLang="en-US" dirty="0"/>
              <a:t>同じアドレスに対するストアとロードの順序が変わる場合</a:t>
            </a:r>
            <a:endParaRPr lang="en-US" altLang="ja-JP" dirty="0"/>
          </a:p>
          <a:p>
            <a:pPr lvl="1"/>
            <a:r>
              <a:rPr lang="en-US" altLang="ja-JP" dirty="0">
                <a:latin typeface="Consolas" panose="020B0609020204030204" pitchFamily="49" charset="0"/>
              </a:rPr>
              <a:t>I2</a:t>
            </a:r>
            <a:r>
              <a:rPr lang="ja-JP" altLang="en-US" dirty="0">
                <a:latin typeface="Consolas" panose="020B0609020204030204" pitchFamily="49" charset="0"/>
              </a:rPr>
              <a:t>→</a:t>
            </a:r>
            <a:r>
              <a:rPr lang="en-US" altLang="ja-JP" dirty="0">
                <a:latin typeface="Consolas" panose="020B0609020204030204" pitchFamily="49" charset="0"/>
              </a:rPr>
              <a:t>I1 </a:t>
            </a:r>
            <a:r>
              <a:rPr lang="ja-JP" altLang="en-US" dirty="0">
                <a:latin typeface="Consolas" panose="020B0609020204030204" pitchFamily="49" charset="0"/>
              </a:rPr>
              <a:t>の順で発行されると，</a:t>
            </a:r>
            <a:r>
              <a:rPr lang="en-US" altLang="ja-JP" dirty="0">
                <a:latin typeface="Consolas" panose="020B0609020204030204" pitchFamily="49" charset="0"/>
              </a:rPr>
              <a:t>x1 </a:t>
            </a:r>
            <a:r>
              <a:rPr lang="ja-JP" altLang="en-US" dirty="0">
                <a:latin typeface="Consolas" panose="020B0609020204030204" pitchFamily="49" charset="0"/>
              </a:rPr>
              <a:t>が書かれる前の値が </a:t>
            </a:r>
            <a:r>
              <a:rPr lang="en-US" altLang="ja-JP" dirty="0">
                <a:latin typeface="Consolas" panose="020B0609020204030204" pitchFamily="49" charset="0"/>
              </a:rPr>
              <a:t>x2 </a:t>
            </a:r>
            <a:r>
              <a:rPr lang="ja-JP" altLang="en-US" dirty="0">
                <a:latin typeface="Consolas" panose="020B0609020204030204" pitchFamily="49" charset="0"/>
              </a:rPr>
              <a:t>に</a:t>
            </a:r>
            <a:endParaRPr lang="en-US" altLang="ja-JP" dirty="0"/>
          </a:p>
          <a:p>
            <a:pPr marL="720000" lvl="2" indent="0">
              <a:buNone/>
            </a:pPr>
            <a:r>
              <a:rPr lang="en-US" altLang="ja-JP" dirty="0">
                <a:latin typeface="Consolas" panose="020B0609020204030204" pitchFamily="49" charset="0"/>
              </a:rPr>
              <a:t>I1: </a:t>
            </a:r>
            <a:r>
              <a:rPr lang="en-US" altLang="ja-JP" dirty="0" err="1">
                <a:latin typeface="Consolas" panose="020B0609020204030204" pitchFamily="49" charset="0"/>
              </a:rPr>
              <a:t>sw</a:t>
            </a:r>
            <a:r>
              <a:rPr lang="en-US" altLang="ja-JP" dirty="0">
                <a:latin typeface="Consolas" panose="020B0609020204030204" pitchFamily="49" charset="0"/>
              </a:rPr>
              <a:t> x1</a:t>
            </a:r>
            <a:r>
              <a:rPr lang="ja-JP" altLang="en-US" dirty="0">
                <a:latin typeface="Consolas" panose="020B0609020204030204" pitchFamily="49" charset="0"/>
              </a:rPr>
              <a:t>→</a:t>
            </a:r>
            <a:r>
              <a:rPr lang="en-US" altLang="ja-JP" dirty="0">
                <a:latin typeface="Consolas" panose="020B0609020204030204" pitchFamily="49" charset="0"/>
              </a:rPr>
              <a:t>(0x1000)</a:t>
            </a:r>
          </a:p>
          <a:p>
            <a:pPr marL="720000" lvl="2" indent="0">
              <a:buNone/>
            </a:pPr>
            <a:r>
              <a:rPr lang="en-US" altLang="ja-JP" dirty="0">
                <a:latin typeface="Consolas" panose="020B0609020204030204" pitchFamily="49" charset="0"/>
              </a:rPr>
              <a:t>I2: </a:t>
            </a:r>
            <a:r>
              <a:rPr lang="en-US" altLang="ja-JP" dirty="0" err="1">
                <a:latin typeface="Consolas" panose="020B0609020204030204" pitchFamily="49" charset="0"/>
              </a:rPr>
              <a:t>lw</a:t>
            </a:r>
            <a:r>
              <a:rPr lang="en-US" altLang="ja-JP" dirty="0">
                <a:latin typeface="Consolas" panose="020B0609020204030204" pitchFamily="49" charset="0"/>
              </a:rPr>
              <a:t> x2</a:t>
            </a:r>
            <a:r>
              <a:rPr lang="ja-JP" altLang="en-US" dirty="0">
                <a:latin typeface="Consolas" panose="020B0609020204030204" pitchFamily="49" charset="0"/>
              </a:rPr>
              <a:t>←</a:t>
            </a:r>
            <a:r>
              <a:rPr lang="en-US" altLang="ja-JP" dirty="0">
                <a:latin typeface="Consolas" panose="020B0609020204030204" pitchFamily="49" charset="0"/>
              </a:rPr>
              <a:t>(0x1000)</a:t>
            </a:r>
          </a:p>
          <a:p>
            <a:pPr marL="457200" indent="-457200">
              <a:buFont typeface="+mj-lt"/>
              <a:buAutoNum type="arabicPeriod"/>
            </a:pPr>
            <a:r>
              <a:rPr lang="ja-JP" altLang="en-US" dirty="0"/>
              <a:t>ロード→ストア間の順序の違反</a:t>
            </a:r>
            <a:endParaRPr lang="en-US" altLang="ja-JP" dirty="0"/>
          </a:p>
          <a:p>
            <a:pPr lvl="1"/>
            <a:r>
              <a:rPr lang="ja-JP" altLang="en-US" dirty="0"/>
              <a:t>同じアドレスに対するロードとストアの順序が変わる場合</a:t>
            </a:r>
            <a:endParaRPr lang="en-US" altLang="ja-JP" dirty="0"/>
          </a:p>
          <a:p>
            <a:pPr lvl="1"/>
            <a:r>
              <a:rPr lang="en-US" altLang="ja-JP" dirty="0">
                <a:latin typeface="Consolas" panose="020B0609020204030204" pitchFamily="49" charset="0"/>
              </a:rPr>
              <a:t>I2</a:t>
            </a:r>
            <a:r>
              <a:rPr lang="ja-JP" altLang="en-US" dirty="0">
                <a:latin typeface="Consolas" panose="020B0609020204030204" pitchFamily="49" charset="0"/>
              </a:rPr>
              <a:t>→</a:t>
            </a:r>
            <a:r>
              <a:rPr lang="en-US" altLang="ja-JP" dirty="0">
                <a:latin typeface="Consolas" panose="020B0609020204030204" pitchFamily="49" charset="0"/>
              </a:rPr>
              <a:t>I1 </a:t>
            </a:r>
            <a:r>
              <a:rPr lang="ja-JP" altLang="en-US" dirty="0">
                <a:latin typeface="Consolas" panose="020B0609020204030204" pitchFamily="49" charset="0"/>
              </a:rPr>
              <a:t>の順で発行されると，</a:t>
            </a:r>
            <a:r>
              <a:rPr lang="en-US" altLang="ja-JP" dirty="0">
                <a:latin typeface="Consolas" panose="020B0609020204030204" pitchFamily="49" charset="0"/>
              </a:rPr>
              <a:t>x1 </a:t>
            </a:r>
            <a:r>
              <a:rPr lang="ja-JP" altLang="en-US" dirty="0">
                <a:latin typeface="Consolas" panose="020B0609020204030204" pitchFamily="49" charset="0"/>
              </a:rPr>
              <a:t>が書かれた後の値が </a:t>
            </a:r>
            <a:r>
              <a:rPr lang="en-US" altLang="ja-JP" dirty="0">
                <a:latin typeface="Consolas" panose="020B0609020204030204" pitchFamily="49" charset="0"/>
              </a:rPr>
              <a:t>x2 </a:t>
            </a:r>
            <a:r>
              <a:rPr lang="ja-JP" altLang="en-US" dirty="0">
                <a:latin typeface="Consolas" panose="020B0609020204030204" pitchFamily="49" charset="0"/>
              </a:rPr>
              <a:t>に</a:t>
            </a:r>
            <a:endParaRPr lang="en-US" altLang="ja-JP" dirty="0"/>
          </a:p>
          <a:p>
            <a:pPr marL="720000" lvl="2" indent="0">
              <a:buNone/>
            </a:pPr>
            <a:r>
              <a:rPr lang="en-US" altLang="ja-JP" dirty="0">
                <a:latin typeface="Consolas" panose="020B0609020204030204" pitchFamily="49" charset="0"/>
              </a:rPr>
              <a:t>I1: </a:t>
            </a:r>
            <a:r>
              <a:rPr lang="en-US" altLang="ja-JP" dirty="0" err="1">
                <a:latin typeface="Consolas" panose="020B0609020204030204" pitchFamily="49" charset="0"/>
              </a:rPr>
              <a:t>lw</a:t>
            </a:r>
            <a:r>
              <a:rPr lang="en-US" altLang="ja-JP" dirty="0">
                <a:latin typeface="Consolas" panose="020B0609020204030204" pitchFamily="49" charset="0"/>
              </a:rPr>
              <a:t> x2</a:t>
            </a:r>
            <a:r>
              <a:rPr lang="ja-JP" altLang="en-US" dirty="0">
                <a:latin typeface="Consolas" panose="020B0609020204030204" pitchFamily="49" charset="0"/>
              </a:rPr>
              <a:t>←</a:t>
            </a:r>
            <a:r>
              <a:rPr lang="en-US" altLang="ja-JP" dirty="0">
                <a:latin typeface="Consolas" panose="020B0609020204030204" pitchFamily="49" charset="0"/>
              </a:rPr>
              <a:t>(0x1000)</a:t>
            </a:r>
          </a:p>
          <a:p>
            <a:pPr marL="720000" lvl="2" indent="0">
              <a:buNone/>
            </a:pPr>
            <a:r>
              <a:rPr lang="en-US" altLang="ja-JP" dirty="0">
                <a:latin typeface="Consolas" panose="020B0609020204030204" pitchFamily="49" charset="0"/>
              </a:rPr>
              <a:t>I2: </a:t>
            </a:r>
            <a:r>
              <a:rPr lang="en-US" altLang="ja-JP" dirty="0" err="1">
                <a:latin typeface="Consolas" panose="020B0609020204030204" pitchFamily="49" charset="0"/>
              </a:rPr>
              <a:t>sw</a:t>
            </a:r>
            <a:r>
              <a:rPr lang="en-US" altLang="ja-JP" dirty="0">
                <a:latin typeface="Consolas" panose="020B0609020204030204" pitchFamily="49" charset="0"/>
              </a:rPr>
              <a:t> x1</a:t>
            </a:r>
            <a:r>
              <a:rPr lang="ja-JP" altLang="en-US" dirty="0">
                <a:latin typeface="Consolas" panose="020B0609020204030204" pitchFamily="49" charset="0"/>
              </a:rPr>
              <a:t>→</a:t>
            </a:r>
            <a:r>
              <a:rPr lang="en-US" altLang="ja-JP" dirty="0">
                <a:latin typeface="Consolas" panose="020B0609020204030204" pitchFamily="49" charset="0"/>
              </a:rPr>
              <a:t>(0x1000)</a:t>
            </a:r>
          </a:p>
          <a:p>
            <a:endParaRPr kumimoji="1" lang="ja-JP" altLang="en-US" dirty="0"/>
          </a:p>
        </p:txBody>
      </p:sp>
    </p:spTree>
    <p:extLst>
      <p:ext uri="{BB962C8B-B14F-4D97-AF65-F5344CB8AC3E}">
        <p14:creationId xmlns:p14="http://schemas.microsoft.com/office/powerpoint/2010/main" val="30151937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実行結果がおかしくなる例</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startAt="3"/>
            </a:pPr>
            <a:r>
              <a:rPr kumimoji="1" lang="ja-JP" altLang="en-US" dirty="0"/>
              <a:t>ストア間の順序の違反</a:t>
            </a:r>
            <a:endParaRPr kumimoji="1" lang="en-US" altLang="ja-JP" dirty="0"/>
          </a:p>
          <a:p>
            <a:pPr lvl="1"/>
            <a:r>
              <a:rPr lang="ja-JP" altLang="en-US" dirty="0">
                <a:latin typeface="Consolas" panose="020B0609020204030204" pitchFamily="49" charset="0"/>
              </a:rPr>
              <a:t>同じアドレスに対する複数のストアの順序が変わる場合</a:t>
            </a:r>
            <a:endParaRPr lang="en-US" altLang="ja-JP" dirty="0">
              <a:latin typeface="Consolas" panose="020B0609020204030204" pitchFamily="49" charset="0"/>
            </a:endParaRPr>
          </a:p>
          <a:p>
            <a:pPr lvl="1"/>
            <a:r>
              <a:rPr lang="en-US" altLang="ja-JP" dirty="0">
                <a:latin typeface="Consolas" panose="020B0609020204030204" pitchFamily="49" charset="0"/>
              </a:rPr>
              <a:t>I2</a:t>
            </a:r>
            <a:r>
              <a:rPr lang="ja-JP" altLang="en-US" dirty="0">
                <a:latin typeface="Consolas" panose="020B0609020204030204" pitchFamily="49" charset="0"/>
              </a:rPr>
              <a:t>→</a:t>
            </a:r>
            <a:r>
              <a:rPr lang="en-US" altLang="ja-JP" dirty="0">
                <a:latin typeface="Consolas" panose="020B0609020204030204" pitchFamily="49" charset="0"/>
              </a:rPr>
              <a:t>I1 </a:t>
            </a:r>
            <a:r>
              <a:rPr lang="ja-JP" altLang="en-US" dirty="0">
                <a:latin typeface="Consolas" panose="020B0609020204030204" pitchFamily="49" charset="0"/>
              </a:rPr>
              <a:t>の順で発行されると，アドレス </a:t>
            </a:r>
            <a:r>
              <a:rPr lang="en-US" altLang="ja-JP" dirty="0">
                <a:latin typeface="Consolas" panose="020B0609020204030204" pitchFamily="49" charset="0"/>
              </a:rPr>
              <a:t>0x1000 </a:t>
            </a:r>
            <a:r>
              <a:rPr lang="ja-JP" altLang="en-US" dirty="0">
                <a:latin typeface="Consolas" panose="020B0609020204030204" pitchFamily="49" charset="0"/>
              </a:rPr>
              <a:t>に </a:t>
            </a:r>
            <a:r>
              <a:rPr lang="en-US" altLang="ja-JP" dirty="0">
                <a:latin typeface="Consolas" panose="020B0609020204030204" pitchFamily="49" charset="0"/>
              </a:rPr>
              <a:t>x1 </a:t>
            </a:r>
            <a:r>
              <a:rPr lang="ja-JP" altLang="en-US" dirty="0">
                <a:latin typeface="Consolas" panose="020B0609020204030204" pitchFamily="49" charset="0"/>
              </a:rPr>
              <a:t>が残る</a:t>
            </a:r>
            <a:endParaRPr kumimoji="1" lang="en-US" altLang="ja-JP" dirty="0"/>
          </a:p>
          <a:p>
            <a:pPr marL="720000" lvl="2" indent="0">
              <a:buNone/>
            </a:pPr>
            <a:r>
              <a:rPr lang="en-US" altLang="ja-JP" dirty="0">
                <a:latin typeface="Consolas" panose="020B0609020204030204" pitchFamily="49" charset="0"/>
              </a:rPr>
              <a:t>I1: </a:t>
            </a:r>
            <a:r>
              <a:rPr lang="en-US" altLang="ja-JP" dirty="0" err="1">
                <a:latin typeface="Consolas" panose="020B0609020204030204" pitchFamily="49" charset="0"/>
              </a:rPr>
              <a:t>sw</a:t>
            </a:r>
            <a:r>
              <a:rPr lang="en-US" altLang="ja-JP" dirty="0">
                <a:latin typeface="Consolas" panose="020B0609020204030204" pitchFamily="49" charset="0"/>
              </a:rPr>
              <a:t> x1</a:t>
            </a:r>
            <a:r>
              <a:rPr lang="ja-JP" altLang="en-US" dirty="0">
                <a:latin typeface="Consolas" panose="020B0609020204030204" pitchFamily="49" charset="0"/>
              </a:rPr>
              <a:t>→</a:t>
            </a:r>
            <a:r>
              <a:rPr lang="en-US" altLang="ja-JP" dirty="0">
                <a:latin typeface="Consolas" panose="020B0609020204030204" pitchFamily="49" charset="0"/>
              </a:rPr>
              <a:t>(0x1000)</a:t>
            </a:r>
          </a:p>
          <a:p>
            <a:pPr marL="720000" lvl="2" indent="0">
              <a:buNone/>
            </a:pPr>
            <a:r>
              <a:rPr lang="en-US" altLang="ja-JP" dirty="0">
                <a:latin typeface="Consolas" panose="020B0609020204030204" pitchFamily="49" charset="0"/>
              </a:rPr>
              <a:t>I2: </a:t>
            </a:r>
            <a:r>
              <a:rPr lang="en-US" altLang="ja-JP" dirty="0" err="1">
                <a:latin typeface="Consolas" panose="020B0609020204030204" pitchFamily="49" charset="0"/>
              </a:rPr>
              <a:t>sw</a:t>
            </a:r>
            <a:r>
              <a:rPr lang="en-US" altLang="ja-JP" dirty="0">
                <a:latin typeface="Consolas" panose="020B0609020204030204" pitchFamily="49" charset="0"/>
              </a:rPr>
              <a:t> x2</a:t>
            </a:r>
            <a:r>
              <a:rPr lang="ja-JP" altLang="en-US" dirty="0">
                <a:latin typeface="Consolas" panose="020B0609020204030204" pitchFamily="49" charset="0"/>
              </a:rPr>
              <a:t>→</a:t>
            </a:r>
            <a:r>
              <a:rPr lang="en-US" altLang="ja-JP" dirty="0">
                <a:latin typeface="Consolas" panose="020B0609020204030204" pitchFamily="49" charset="0"/>
              </a:rPr>
              <a:t>(0x1000)</a:t>
            </a:r>
          </a:p>
          <a:p>
            <a:endParaRPr kumimoji="1" lang="ja-JP" altLang="en-US" dirty="0"/>
          </a:p>
        </p:txBody>
      </p:sp>
    </p:spTree>
    <p:extLst>
      <p:ext uri="{BB962C8B-B14F-4D97-AF65-F5344CB8AC3E}">
        <p14:creationId xmlns:p14="http://schemas.microsoft.com/office/powerpoint/2010/main" val="1405889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ロード・ストア・キュー（</a:t>
            </a:r>
            <a:r>
              <a:rPr kumimoji="1" lang="en-US" altLang="ja-JP" dirty="0"/>
              <a:t>LSQ: Load Store Queue</a:t>
            </a:r>
            <a:r>
              <a:rPr kumimoji="1" lang="ja-JP" altLang="en-US" dirty="0"/>
              <a:t>）</a:t>
            </a:r>
          </a:p>
        </p:txBody>
      </p:sp>
      <p:sp>
        <p:nvSpPr>
          <p:cNvPr id="3" name="テキスト プレースホルダー 2"/>
          <p:cNvSpPr>
            <a:spLocks noGrp="1"/>
          </p:cNvSpPr>
          <p:nvPr>
            <p:ph type="body" sz="quarter" idx="10"/>
          </p:nvPr>
        </p:nvSpPr>
        <p:spPr>
          <a:xfrm>
            <a:off x="611956" y="4689321"/>
            <a:ext cx="8280092" cy="1709712"/>
          </a:xfrm>
        </p:spPr>
        <p:txBody>
          <a:bodyPr/>
          <a:lstStyle/>
          <a:p>
            <a:r>
              <a:rPr lang="en-US" altLang="ja-JP" dirty="0"/>
              <a:t>LSQ</a:t>
            </a:r>
            <a:r>
              <a:rPr lang="ja-JP" altLang="en-US" dirty="0"/>
              <a:t>：</a:t>
            </a:r>
            <a:endParaRPr lang="en-US" altLang="ja-JP" dirty="0"/>
          </a:p>
          <a:p>
            <a:pPr lvl="1"/>
            <a:r>
              <a:rPr kumimoji="1" lang="ja-JP" altLang="en-US" dirty="0"/>
              <a:t>ロードやストアの実行結果を完了時に書き込むバッファ</a:t>
            </a:r>
            <a:endParaRPr kumimoji="1" lang="en-US" altLang="ja-JP" dirty="0"/>
          </a:p>
          <a:p>
            <a:pPr lvl="1"/>
            <a:r>
              <a:rPr kumimoji="1" lang="ja-JP" altLang="en-US" dirty="0"/>
              <a:t>バックエンドとコミット・パイプ（とメモリ）の間にある</a:t>
            </a:r>
          </a:p>
        </p:txBody>
      </p:sp>
      <p:grpSp>
        <p:nvGrpSpPr>
          <p:cNvPr id="4" name="グループ化 3"/>
          <p:cNvGrpSpPr/>
          <p:nvPr/>
        </p:nvGrpSpPr>
        <p:grpSpPr>
          <a:xfrm>
            <a:off x="431954" y="2348988"/>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861981" y="2348988"/>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02141" y="2348988"/>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822025" y="2348988"/>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393793" y="1484445"/>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23820" y="1484445"/>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265867" y="1503029"/>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7272030" y="1538979"/>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0" name="正方形/長方形 19"/>
          <p:cNvSpPr/>
          <p:nvPr/>
        </p:nvSpPr>
        <p:spPr bwMode="auto">
          <a:xfrm>
            <a:off x="2141972" y="1988984"/>
            <a:ext cx="630007"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vert"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cxnSp>
        <p:nvCxnSpPr>
          <p:cNvPr id="21" name="直線矢印コネクタ 20"/>
          <p:cNvCxnSpPr/>
          <p:nvPr/>
        </p:nvCxnSpPr>
        <p:spPr bwMode="auto">
          <a:xfrm flipH="1">
            <a:off x="431954" y="3086355"/>
            <a:ext cx="1530017" cy="0"/>
          </a:xfrm>
          <a:prstGeom prst="straightConnector1">
            <a:avLst/>
          </a:prstGeom>
          <a:ln>
            <a:solidFill>
              <a:schemeClr val="tx1">
                <a:lumMod val="75000"/>
                <a:lumOff val="25000"/>
              </a:schemeClr>
            </a:solidFill>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2" name="角丸四角形吹き出し 21"/>
          <p:cNvSpPr/>
          <p:nvPr/>
        </p:nvSpPr>
        <p:spPr bwMode="auto">
          <a:xfrm>
            <a:off x="341953" y="3176356"/>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latin typeface="Arial Narrow" panose="020B0606020202030204" pitchFamily="34" charset="0"/>
              </a:rPr>
              <a:t>フロントエンド</a:t>
            </a:r>
            <a:endParaRPr kumimoji="1" lang="en-US" altLang="ja-JP" dirty="0">
              <a:solidFill>
                <a:schemeClr val="tx1">
                  <a:lumMod val="75000"/>
                  <a:lumOff val="25000"/>
                </a:schemeClr>
              </a:solidFill>
              <a:latin typeface="Arial Narrow" panose="020B0606020202030204" pitchFamily="34" charset="0"/>
            </a:endParaRPr>
          </a:p>
          <a:p>
            <a:r>
              <a:rPr lang="en-US" altLang="ja-JP" dirty="0">
                <a:solidFill>
                  <a:schemeClr val="tx1">
                    <a:lumMod val="75000"/>
                    <a:lumOff val="25000"/>
                  </a:schemeClr>
                </a:solidFill>
              </a:rPr>
              <a:t>in-order</a:t>
            </a:r>
            <a:endParaRPr kumimoji="1" lang="ja-JP" altLang="en-US" dirty="0">
              <a:solidFill>
                <a:schemeClr val="tx1">
                  <a:lumMod val="75000"/>
                  <a:lumOff val="25000"/>
                </a:schemeClr>
              </a:solidFill>
            </a:endParaRPr>
          </a:p>
        </p:txBody>
      </p:sp>
      <p:cxnSp>
        <p:nvCxnSpPr>
          <p:cNvPr id="23" name="直線矢印コネクタ 22"/>
          <p:cNvCxnSpPr/>
          <p:nvPr/>
        </p:nvCxnSpPr>
        <p:spPr bwMode="auto">
          <a:xfrm flipH="1">
            <a:off x="2861838" y="3068996"/>
            <a:ext cx="2880175" cy="17359"/>
          </a:xfrm>
          <a:prstGeom prst="straightConnector1">
            <a:avLst/>
          </a:prstGeom>
          <a:ln>
            <a:solidFill>
              <a:schemeClr val="tx1">
                <a:lumMod val="75000"/>
                <a:lumOff val="25000"/>
              </a:schemeClr>
            </a:solidFill>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4" name="角丸四角形吹き出し 23"/>
          <p:cNvSpPr/>
          <p:nvPr/>
        </p:nvSpPr>
        <p:spPr bwMode="auto">
          <a:xfrm>
            <a:off x="3401843" y="3158997"/>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br>
              <a:rPr kumimoji="1" lang="en-US" altLang="ja-JP" dirty="0">
                <a:solidFill>
                  <a:schemeClr val="tx1">
                    <a:lumMod val="75000"/>
                    <a:lumOff val="25000"/>
                  </a:schemeClr>
                </a:solidFill>
              </a:rPr>
            </a:br>
            <a:r>
              <a:rPr kumimoji="1" lang="en-US" altLang="ja-JP" dirty="0">
                <a:solidFill>
                  <a:schemeClr val="tx1">
                    <a:lumMod val="75000"/>
                    <a:lumOff val="25000"/>
                  </a:schemeClr>
                </a:solidFill>
              </a:rPr>
              <a:t>out-of-order</a:t>
            </a:r>
            <a:endParaRPr kumimoji="1" lang="ja-JP" altLang="en-US" dirty="0">
              <a:solidFill>
                <a:schemeClr val="tx1">
                  <a:lumMod val="75000"/>
                  <a:lumOff val="25000"/>
                </a:schemeClr>
              </a:solidFill>
            </a:endParaRPr>
          </a:p>
        </p:txBody>
      </p:sp>
      <p:sp>
        <p:nvSpPr>
          <p:cNvPr id="25" name="正方形/長方形 24"/>
          <p:cNvSpPr/>
          <p:nvPr/>
        </p:nvSpPr>
        <p:spPr>
          <a:xfrm>
            <a:off x="2051972" y="1268976"/>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6" name="正方形/長方形 25"/>
          <p:cNvSpPr/>
          <p:nvPr/>
        </p:nvSpPr>
        <p:spPr>
          <a:xfrm>
            <a:off x="5922015" y="818971"/>
            <a:ext cx="937991" cy="738664"/>
          </a:xfrm>
          <a:prstGeom prst="rect">
            <a:avLst/>
          </a:prstGeom>
        </p:spPr>
        <p:txBody>
          <a:bodyPr wrap="square">
            <a:spAutoFit/>
          </a:bodyPr>
          <a:lstStyle/>
          <a:p>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l-GR"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7" name="正方形/長方形 26"/>
          <p:cNvSpPr/>
          <p:nvPr/>
        </p:nvSpPr>
        <p:spPr bwMode="auto">
          <a:xfrm>
            <a:off x="6012016" y="1538980"/>
            <a:ext cx="630007" cy="1080012"/>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eaVert"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ROB</a:t>
            </a:r>
            <a:endParaRPr kumimoji="1" lang="ja-JP" altLang="en-US" dirty="0">
              <a:solidFill>
                <a:schemeClr val="tx1">
                  <a:lumMod val="75000"/>
                  <a:lumOff val="25000"/>
                </a:schemeClr>
              </a:solidFill>
              <a:latin typeface="+mn-ea"/>
            </a:endParaRPr>
          </a:p>
        </p:txBody>
      </p:sp>
      <p:cxnSp>
        <p:nvCxnSpPr>
          <p:cNvPr id="28" name="直線矢印コネクタ 27"/>
          <p:cNvCxnSpPr/>
          <p:nvPr/>
        </p:nvCxnSpPr>
        <p:spPr bwMode="auto">
          <a:xfrm flipH="1">
            <a:off x="6822027" y="3068996"/>
            <a:ext cx="1710017" cy="17359"/>
          </a:xfrm>
          <a:prstGeom prst="straightConnector1">
            <a:avLst/>
          </a:prstGeom>
          <a:ln>
            <a:solidFill>
              <a:schemeClr val="tx1">
                <a:lumMod val="75000"/>
                <a:lumOff val="25000"/>
              </a:schemeClr>
            </a:solidFill>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9" name="角丸四角形吹き出し 28"/>
          <p:cNvSpPr/>
          <p:nvPr/>
        </p:nvSpPr>
        <p:spPr bwMode="auto">
          <a:xfrm>
            <a:off x="6732024" y="3158997"/>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br>
              <a:rPr kumimoji="1" lang="en-US" altLang="ja-JP" dirty="0">
                <a:solidFill>
                  <a:schemeClr val="tx1">
                    <a:lumMod val="75000"/>
                    <a:lumOff val="25000"/>
                  </a:schemeClr>
                </a:solidFill>
              </a:rPr>
            </a:br>
            <a:r>
              <a:rPr kumimoji="1" lang="en-US" altLang="ja-JP" dirty="0">
                <a:solidFill>
                  <a:schemeClr val="tx1">
                    <a:lumMod val="75000"/>
                    <a:lumOff val="25000"/>
                  </a:schemeClr>
                </a:solidFill>
              </a:rPr>
              <a:t>in-order</a:t>
            </a:r>
            <a:endParaRPr kumimoji="1" lang="ja-JP" altLang="en-US" dirty="0">
              <a:solidFill>
                <a:schemeClr val="tx1">
                  <a:lumMod val="75000"/>
                  <a:lumOff val="25000"/>
                </a:schemeClr>
              </a:solidFill>
            </a:endParaRPr>
          </a:p>
        </p:txBody>
      </p:sp>
      <p:sp>
        <p:nvSpPr>
          <p:cNvPr id="30" name="正方形/長方形 29"/>
          <p:cNvSpPr/>
          <p:nvPr/>
        </p:nvSpPr>
        <p:spPr bwMode="auto">
          <a:xfrm>
            <a:off x="6012016" y="2798993"/>
            <a:ext cx="630007" cy="1080012"/>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eaVert" wrap="none" lIns="91440" tIns="45720" rIns="91440" bIns="45720" numCol="1" spcCol="0" rtlCol="0" fromWordArt="0" anchor="ctr" anchorCtr="0" forceAA="0" compatLnSpc="1">
            <a:prstTxWarp prst="textNoShape">
              <a:avLst/>
            </a:prstTxWarp>
            <a:noAutofit/>
          </a:bodyPr>
          <a:lstStyle/>
          <a:p>
            <a:pPr algn="ctr"/>
            <a:r>
              <a:rPr lang="ja-JP" altLang="en-US" dirty="0">
                <a:solidFill>
                  <a:schemeClr val="tx1">
                    <a:lumMod val="75000"/>
                    <a:lumOff val="25000"/>
                  </a:schemeClr>
                </a:solidFill>
                <a:latin typeface="+mn-ea"/>
              </a:rPr>
              <a:t>ＬＳＱ</a:t>
            </a:r>
            <a:endParaRPr kumimoji="1" lang="ja-JP" altLang="en-US" dirty="0">
              <a:solidFill>
                <a:schemeClr val="tx1">
                  <a:lumMod val="75000"/>
                  <a:lumOff val="25000"/>
                </a:schemeClr>
              </a:solidFill>
              <a:latin typeface="+mn-ea"/>
            </a:endParaRPr>
          </a:p>
        </p:txBody>
      </p:sp>
      <p:sp>
        <p:nvSpPr>
          <p:cNvPr id="31" name="正方形/長方形 30"/>
          <p:cNvSpPr/>
          <p:nvPr/>
        </p:nvSpPr>
        <p:spPr>
          <a:xfrm>
            <a:off x="5832014" y="3879005"/>
            <a:ext cx="937991"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az-Cyrl-AZ"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az-Cyrl-AZ"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Tree>
    <p:extLst>
      <p:ext uri="{BB962C8B-B14F-4D97-AF65-F5344CB8AC3E}">
        <p14:creationId xmlns:p14="http://schemas.microsoft.com/office/powerpoint/2010/main" val="24347476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LSQ </a:t>
            </a:r>
            <a:r>
              <a:rPr kumimoji="1" lang="ja-JP" altLang="en-US" dirty="0"/>
              <a:t>の役割</a:t>
            </a:r>
          </a:p>
        </p:txBody>
      </p:sp>
      <p:sp>
        <p:nvSpPr>
          <p:cNvPr id="3" name="テキスト プレースホルダー 2"/>
          <p:cNvSpPr>
            <a:spLocks noGrp="1"/>
          </p:cNvSpPr>
          <p:nvPr>
            <p:ph type="body" sz="quarter" idx="10"/>
          </p:nvPr>
        </p:nvSpPr>
        <p:spPr>
          <a:xfrm>
            <a:off x="251952" y="1088974"/>
            <a:ext cx="8640096" cy="5219751"/>
          </a:xfrm>
        </p:spPr>
        <p:txBody>
          <a:bodyPr/>
          <a:lstStyle/>
          <a:p>
            <a:pPr marL="457200" indent="-457200">
              <a:buFont typeface="+mj-lt"/>
              <a:buAutoNum type="arabicPeriod"/>
            </a:pPr>
            <a:r>
              <a:rPr lang="ja-JP" altLang="en-US" dirty="0"/>
              <a:t>ストアの整列</a:t>
            </a:r>
            <a:endParaRPr lang="en-US" altLang="ja-JP" dirty="0"/>
          </a:p>
          <a:p>
            <a:pPr lvl="1"/>
            <a:r>
              <a:rPr lang="ja-JP" altLang="en-US" dirty="0"/>
              <a:t>複数のストアのデータを保持し，プログラム順にメモリに書き込む</a:t>
            </a:r>
            <a:endParaRPr lang="en-US" altLang="ja-JP" dirty="0"/>
          </a:p>
          <a:p>
            <a:pPr lvl="1"/>
            <a:r>
              <a:rPr lang="ja-JP" altLang="en-US" dirty="0"/>
              <a:t>ストアからロードへのフォワーディング</a:t>
            </a:r>
            <a:endParaRPr lang="en-US" altLang="ja-JP" dirty="0"/>
          </a:p>
          <a:p>
            <a:pPr marL="457200" indent="-457200">
              <a:buFont typeface="+mj-lt"/>
              <a:buAutoNum type="arabicPeriod"/>
            </a:pPr>
            <a:r>
              <a:rPr lang="ja-JP" altLang="en-US" dirty="0"/>
              <a:t>順序違反の検出</a:t>
            </a:r>
          </a:p>
          <a:p>
            <a:pPr lvl="1"/>
            <a:r>
              <a:rPr kumimoji="1" lang="ja-JP" altLang="en-US" dirty="0"/>
              <a:t>プログラムの意味が保たれない順序でアクセスがあった場合に，それを検出</a:t>
            </a:r>
            <a:endParaRPr kumimoji="1" lang="en-US" altLang="ja-JP" dirty="0"/>
          </a:p>
          <a:p>
            <a:pPr lvl="1"/>
            <a:r>
              <a:rPr kumimoji="1" lang="ja-JP" altLang="en-US" dirty="0"/>
              <a:t>検出時は分岐予測時と同様にフラッシュしてやりなおす</a:t>
            </a:r>
          </a:p>
        </p:txBody>
      </p:sp>
    </p:spTree>
    <p:extLst>
      <p:ext uri="{BB962C8B-B14F-4D97-AF65-F5344CB8AC3E}">
        <p14:creationId xmlns:p14="http://schemas.microsoft.com/office/powerpoint/2010/main" val="35108402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LSQ </a:t>
            </a:r>
            <a:r>
              <a:rPr kumimoji="1" lang="ja-JP" altLang="en-US" dirty="0"/>
              <a:t>の内容</a:t>
            </a:r>
          </a:p>
        </p:txBody>
      </p:sp>
      <p:sp>
        <p:nvSpPr>
          <p:cNvPr id="3" name="テキスト プレースホルダー 2"/>
          <p:cNvSpPr>
            <a:spLocks noGrp="1"/>
          </p:cNvSpPr>
          <p:nvPr>
            <p:ph type="body" sz="quarter" idx="10"/>
          </p:nvPr>
        </p:nvSpPr>
        <p:spPr/>
        <p:txBody>
          <a:bodyPr/>
          <a:lstStyle/>
          <a:p>
            <a:r>
              <a:rPr lang="en-US" altLang="ja-JP" dirty="0"/>
              <a:t>LSQ</a:t>
            </a:r>
            <a:r>
              <a:rPr lang="ja-JP" altLang="en-US" dirty="0"/>
              <a:t>：</a:t>
            </a:r>
            <a:endParaRPr lang="en-US" altLang="ja-JP" dirty="0"/>
          </a:p>
          <a:p>
            <a:pPr lvl="1"/>
            <a:r>
              <a:rPr lang="ja-JP" altLang="en-US" dirty="0"/>
              <a:t>プログラム順にエントリが確保される </a:t>
            </a:r>
            <a:r>
              <a:rPr lang="en-US" altLang="ja-JP" dirty="0"/>
              <a:t>FIFO</a:t>
            </a:r>
          </a:p>
          <a:p>
            <a:pPr lvl="1"/>
            <a:r>
              <a:rPr lang="en-US" altLang="ja-JP" dirty="0"/>
              <a:t>ROB </a:t>
            </a:r>
            <a:r>
              <a:rPr lang="ja-JP" altLang="en-US" dirty="0"/>
              <a:t>と違い，ロードとストアにのみ割り当てられる</a:t>
            </a:r>
            <a:endParaRPr lang="en-US" altLang="ja-JP" dirty="0"/>
          </a:p>
          <a:p>
            <a:pPr lvl="2"/>
            <a:r>
              <a:rPr lang="ja-JP" altLang="en-US" dirty="0"/>
              <a:t>ロードとストアのために </a:t>
            </a:r>
            <a:r>
              <a:rPr lang="en-US" altLang="ja-JP" dirty="0"/>
              <a:t>ROB </a:t>
            </a:r>
            <a:r>
              <a:rPr lang="ja-JP" altLang="en-US" dirty="0"/>
              <a:t>を拡張したものとも言える</a:t>
            </a:r>
            <a:endParaRPr lang="en-US" altLang="ja-JP" dirty="0"/>
          </a:p>
          <a:p>
            <a:r>
              <a:rPr lang="ja-JP" altLang="en-US" dirty="0"/>
              <a:t>内部にあるフィールド：</a:t>
            </a:r>
            <a:endParaRPr lang="en-US" altLang="ja-JP" dirty="0"/>
          </a:p>
          <a:p>
            <a:pPr marL="817200" lvl="1" indent="-457200">
              <a:buFont typeface="+mj-lt"/>
              <a:buAutoNum type="arabicPeriod"/>
            </a:pPr>
            <a:r>
              <a:rPr lang="ja-JP" altLang="en-US" dirty="0"/>
              <a:t>完了フラグ：</a:t>
            </a:r>
            <a:endParaRPr lang="en-US" altLang="ja-JP" dirty="0"/>
          </a:p>
          <a:p>
            <a:pPr lvl="2"/>
            <a:r>
              <a:rPr lang="ja-JP" altLang="en-US" dirty="0"/>
              <a:t>完了した命令は１を書き込む</a:t>
            </a:r>
            <a:endParaRPr lang="en-US" altLang="ja-JP" dirty="0"/>
          </a:p>
          <a:p>
            <a:pPr marL="817200" lvl="1" indent="-457200">
              <a:buFont typeface="+mj-lt"/>
              <a:buAutoNum type="arabicPeriod"/>
            </a:pPr>
            <a:r>
              <a:rPr lang="ja-JP" altLang="en-US" dirty="0"/>
              <a:t>ロード </a:t>
            </a:r>
            <a:r>
              <a:rPr lang="en-US" altLang="ja-JP" dirty="0"/>
              <a:t>or </a:t>
            </a:r>
            <a:r>
              <a:rPr lang="ja-JP" altLang="en-US" dirty="0"/>
              <a:t>ストア識別のフラグ</a:t>
            </a:r>
            <a:endParaRPr lang="en-US" altLang="ja-JP" dirty="0"/>
          </a:p>
          <a:p>
            <a:pPr marL="817200" lvl="1" indent="-457200">
              <a:buFont typeface="+mj-lt"/>
              <a:buAutoNum type="arabicPeriod"/>
            </a:pPr>
            <a:r>
              <a:rPr lang="ja-JP" altLang="en-US" dirty="0"/>
              <a:t>アドレス</a:t>
            </a:r>
            <a:endParaRPr lang="en-US" altLang="ja-JP" dirty="0"/>
          </a:p>
          <a:p>
            <a:pPr marL="817200" lvl="1" indent="-457200">
              <a:buFont typeface="+mj-lt"/>
              <a:buAutoNum type="arabicPeriod"/>
            </a:pPr>
            <a:r>
              <a:rPr lang="ja-JP" altLang="en-US" dirty="0"/>
              <a:t>データ</a:t>
            </a:r>
            <a:endParaRPr lang="en-US" altLang="ja-JP" dirty="0"/>
          </a:p>
        </p:txBody>
      </p:sp>
    </p:spTree>
    <p:extLst>
      <p:ext uri="{BB962C8B-B14F-4D97-AF65-F5344CB8AC3E}">
        <p14:creationId xmlns:p14="http://schemas.microsoft.com/office/powerpoint/2010/main" val="36427687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LSQ </a:t>
            </a:r>
            <a:r>
              <a:rPr lang="ja-JP" altLang="en-US" dirty="0"/>
              <a:t>の動作</a:t>
            </a:r>
            <a:endParaRPr kumimoji="1" lang="ja-JP" altLang="en-US" dirty="0"/>
          </a:p>
        </p:txBody>
      </p:sp>
      <p:sp>
        <p:nvSpPr>
          <p:cNvPr id="3" name="テキスト プレースホルダー 2"/>
          <p:cNvSpPr>
            <a:spLocks noGrp="1"/>
          </p:cNvSpPr>
          <p:nvPr>
            <p:ph type="body" sz="quarter" idx="10"/>
          </p:nvPr>
        </p:nvSpPr>
        <p:spPr>
          <a:xfrm>
            <a:off x="611956" y="5229020"/>
            <a:ext cx="8280092" cy="899703"/>
          </a:xfrm>
        </p:spPr>
        <p:txBody>
          <a:bodyPr/>
          <a:lstStyle/>
          <a:p>
            <a:r>
              <a:rPr lang="ja-JP" altLang="en-US" dirty="0"/>
              <a:t>バックエンド側</a:t>
            </a:r>
            <a:endParaRPr lang="en-US" altLang="ja-JP" dirty="0"/>
          </a:p>
          <a:p>
            <a:pPr lvl="1"/>
            <a:r>
              <a:rPr lang="en-US" altLang="ja-JP" dirty="0"/>
              <a:t>LSQ </a:t>
            </a:r>
            <a:r>
              <a:rPr lang="ja-JP" altLang="en-US" dirty="0"/>
              <a:t>に </a:t>
            </a:r>
            <a:r>
              <a:rPr lang="en-US" altLang="ja-JP" dirty="0"/>
              <a:t>in-order </a:t>
            </a:r>
            <a:r>
              <a:rPr lang="ja-JP" altLang="en-US" dirty="0"/>
              <a:t>に命令ごとにエントリを確保</a:t>
            </a:r>
            <a:endParaRPr lang="en-US" altLang="ja-JP" dirty="0"/>
          </a:p>
          <a:p>
            <a:pPr lvl="1"/>
            <a:r>
              <a:rPr lang="ja-JP" altLang="en-US" dirty="0"/>
              <a:t>バックエンドで完了した命令は </a:t>
            </a:r>
            <a:r>
              <a:rPr lang="en-US" altLang="ja-JP" dirty="0"/>
              <a:t>out-of-order </a:t>
            </a:r>
            <a:r>
              <a:rPr lang="ja-JP" altLang="en-US" dirty="0"/>
              <a:t>に書き込みを行う</a:t>
            </a:r>
            <a:endParaRPr lang="en-US" altLang="ja-JP" dirty="0"/>
          </a:p>
          <a:p>
            <a:r>
              <a:rPr lang="ja-JP" altLang="en-US" dirty="0"/>
              <a:t>コミット・パイプ側</a:t>
            </a:r>
            <a:endParaRPr lang="en-US" altLang="ja-JP" dirty="0"/>
          </a:p>
          <a:p>
            <a:pPr lvl="1"/>
            <a:r>
              <a:rPr lang="en-US" altLang="ja-JP" dirty="0"/>
              <a:t>in-order </a:t>
            </a:r>
            <a:r>
              <a:rPr lang="ja-JP" altLang="en-US" dirty="0"/>
              <a:t>に「ここまで完了した」部分を監視</a:t>
            </a:r>
            <a:endParaRPr kumimoji="1" lang="ja-JP" altLang="en-US" dirty="0"/>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solidFill>
              <a:schemeClr val="accent1"/>
            </a:solidFill>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角丸四角形吹き出し 13"/>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5" name="角丸四角形吹き出し 14"/>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6" name="正方形/長方形 15"/>
          <p:cNvSpPr/>
          <p:nvPr/>
        </p:nvSpPr>
        <p:spPr bwMode="auto">
          <a:xfrm>
            <a:off x="3131984"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851992"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5292008"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0" name="正方形/長方形 19"/>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LD/</a:t>
            </a:r>
            <a:r>
              <a:rPr kumimoji="1" lang="en-US" altLang="ja-JP" sz="1600" dirty="0">
                <a:solidFill>
                  <a:schemeClr val="tx1">
                    <a:lumMod val="75000"/>
                    <a:lumOff val="25000"/>
                  </a:schemeClr>
                </a:solidFill>
                <a:latin typeface="+mn-ea"/>
              </a:rPr>
              <a:t>ST</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solidFill>
                  <a:schemeClr val="tx1">
                    <a:lumMod val="75000"/>
                    <a:lumOff val="25000"/>
                  </a:schemeClr>
                </a:solidFill>
                <a:latin typeface="+mn-ea"/>
              </a:rPr>
              <a:t>Addr</a:t>
            </a:r>
            <a:r>
              <a:rPr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3131984"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3" name="正方形/長方形 22"/>
          <p:cNvSpPr/>
          <p:nvPr/>
        </p:nvSpPr>
        <p:spPr bwMode="auto">
          <a:xfrm>
            <a:off x="3851992"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4" name="正方形/長方形 23"/>
          <p:cNvSpPr/>
          <p:nvPr/>
        </p:nvSpPr>
        <p:spPr bwMode="auto">
          <a:xfrm>
            <a:off x="5292008"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0" name="正方形/長方形 39"/>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I1</a:t>
            </a:r>
            <a:endParaRPr kumimoji="1" lang="ja-JP" altLang="en-US" sz="1600" dirty="0">
              <a:solidFill>
                <a:schemeClr val="accent1"/>
              </a:solidFill>
              <a:latin typeface="+mn-ea"/>
            </a:endParaRPr>
          </a:p>
        </p:txBody>
      </p:sp>
      <p:sp>
        <p:nvSpPr>
          <p:cNvPr id="41" name="正方形/長方形 40"/>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I2</a:t>
            </a:r>
            <a:endParaRPr kumimoji="1" lang="ja-JP" altLang="en-US" sz="1600" dirty="0">
              <a:solidFill>
                <a:schemeClr val="accent1"/>
              </a:solidFill>
              <a:latin typeface="+mn-ea"/>
            </a:endParaRPr>
          </a:p>
        </p:txBody>
      </p:sp>
      <p:sp>
        <p:nvSpPr>
          <p:cNvPr id="42" name="正方形/長方形 41"/>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I3</a:t>
            </a:r>
            <a:endParaRPr kumimoji="1" lang="ja-JP" altLang="en-US" sz="1600" dirty="0">
              <a:solidFill>
                <a:schemeClr val="accent1"/>
              </a:solidFill>
              <a:latin typeface="+mn-ea"/>
            </a:endParaRPr>
          </a:p>
        </p:txBody>
      </p:sp>
      <p:sp>
        <p:nvSpPr>
          <p:cNvPr id="43" name="右矢印 42"/>
          <p:cNvSpPr/>
          <p:nvPr/>
        </p:nvSpPr>
        <p:spPr bwMode="auto">
          <a:xfrm rot="10800000" flipV="1">
            <a:off x="6102017" y="2798993"/>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
        <p:nvSpPr>
          <p:cNvPr id="45" name="正方形/長方形 44"/>
          <p:cNvSpPr/>
          <p:nvPr/>
        </p:nvSpPr>
        <p:spPr bwMode="auto">
          <a:xfrm>
            <a:off x="4572000"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7" name="正方形/長方形 46"/>
          <p:cNvSpPr/>
          <p:nvPr/>
        </p:nvSpPr>
        <p:spPr bwMode="auto">
          <a:xfrm>
            <a:off x="5292008"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Data</a:t>
            </a:r>
            <a:endParaRPr kumimoji="1" lang="ja-JP" altLang="en-US" sz="1600" dirty="0">
              <a:solidFill>
                <a:schemeClr val="tx1">
                  <a:lumMod val="75000"/>
                  <a:lumOff val="25000"/>
                </a:schemeClr>
              </a:solidFill>
              <a:latin typeface="+mn-ea"/>
            </a:endParaRPr>
          </a:p>
        </p:txBody>
      </p:sp>
      <p:sp>
        <p:nvSpPr>
          <p:cNvPr id="48" name="正方形/長方形 47"/>
          <p:cNvSpPr/>
          <p:nvPr/>
        </p:nvSpPr>
        <p:spPr bwMode="auto">
          <a:xfrm>
            <a:off x="4572000"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9" name="正方形/長方形 48"/>
          <p:cNvSpPr/>
          <p:nvPr/>
        </p:nvSpPr>
        <p:spPr bwMode="auto">
          <a:xfrm>
            <a:off x="3131984"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3851992"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1" name="正方形/長方形 50"/>
          <p:cNvSpPr/>
          <p:nvPr/>
        </p:nvSpPr>
        <p:spPr bwMode="auto">
          <a:xfrm>
            <a:off x="5292008"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2" name="正方形/長方形 51"/>
          <p:cNvSpPr/>
          <p:nvPr/>
        </p:nvSpPr>
        <p:spPr bwMode="auto">
          <a:xfrm>
            <a:off x="4572000"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3" name="正方形/長方形 52"/>
          <p:cNvSpPr/>
          <p:nvPr/>
        </p:nvSpPr>
        <p:spPr bwMode="auto">
          <a:xfrm>
            <a:off x="3131984"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4" name="正方形/長方形 53"/>
          <p:cNvSpPr/>
          <p:nvPr/>
        </p:nvSpPr>
        <p:spPr bwMode="auto">
          <a:xfrm>
            <a:off x="3851992"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5" name="正方形/長方形 54"/>
          <p:cNvSpPr/>
          <p:nvPr/>
        </p:nvSpPr>
        <p:spPr bwMode="auto">
          <a:xfrm>
            <a:off x="5292008"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6" name="正方形/長方形 55"/>
          <p:cNvSpPr/>
          <p:nvPr/>
        </p:nvSpPr>
        <p:spPr bwMode="auto">
          <a:xfrm>
            <a:off x="4572000"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7" name="正方形/長方形 56"/>
          <p:cNvSpPr/>
          <p:nvPr/>
        </p:nvSpPr>
        <p:spPr bwMode="auto">
          <a:xfrm>
            <a:off x="3131984"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8" name="正方形/長方形 57"/>
          <p:cNvSpPr/>
          <p:nvPr/>
        </p:nvSpPr>
        <p:spPr bwMode="auto">
          <a:xfrm>
            <a:off x="3851992"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9" name="正方形/長方形 58"/>
          <p:cNvSpPr/>
          <p:nvPr/>
        </p:nvSpPr>
        <p:spPr bwMode="auto">
          <a:xfrm>
            <a:off x="5292008"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4572000"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3131984"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2" name="正方形/長方形 61"/>
          <p:cNvSpPr/>
          <p:nvPr/>
        </p:nvSpPr>
        <p:spPr bwMode="auto">
          <a:xfrm>
            <a:off x="3851992"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92008"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572000"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5" name="正方形/長方形 64"/>
          <p:cNvSpPr/>
          <p:nvPr/>
        </p:nvSpPr>
        <p:spPr bwMode="auto">
          <a:xfrm>
            <a:off x="3131984"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3851992"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292008"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572000"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3131984" y="818971"/>
            <a:ext cx="2880032"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70" name="曲折矢印 69"/>
          <p:cNvSpPr/>
          <p:nvPr/>
        </p:nvSpPr>
        <p:spPr bwMode="auto">
          <a:xfrm flipH="1">
            <a:off x="6192016" y="818971"/>
            <a:ext cx="1260013" cy="1350015"/>
          </a:xfrm>
          <a:prstGeom prst="bentArrow">
            <a:avLst>
              <a:gd name="adj1" fmla="val 20870"/>
              <a:gd name="adj2" fmla="val 25000"/>
              <a:gd name="adj3" fmla="val 23230"/>
              <a:gd name="adj4" fmla="val 43750"/>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書き込み</a:t>
            </a:r>
          </a:p>
        </p:txBody>
      </p:sp>
      <p:sp>
        <p:nvSpPr>
          <p:cNvPr id="71" name="曲折矢印 70"/>
          <p:cNvSpPr/>
          <p:nvPr/>
        </p:nvSpPr>
        <p:spPr bwMode="auto">
          <a:xfrm rot="16200000" flipH="1">
            <a:off x="1466966" y="953972"/>
            <a:ext cx="1260013" cy="1350015"/>
          </a:xfrm>
          <a:prstGeom prst="bentArrow">
            <a:avLst>
              <a:gd name="adj1" fmla="val 20870"/>
              <a:gd name="adj2" fmla="val 25000"/>
              <a:gd name="adj3" fmla="val 23230"/>
              <a:gd name="adj4" fmla="val 43750"/>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eaVert"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読み出し</a:t>
            </a:r>
          </a:p>
        </p:txBody>
      </p:sp>
    </p:spTree>
    <p:extLst>
      <p:ext uri="{BB962C8B-B14F-4D97-AF65-F5344CB8AC3E}">
        <p14:creationId xmlns:p14="http://schemas.microsoft.com/office/powerpoint/2010/main" val="8751966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動作例を使った説明</a:t>
            </a:r>
            <a:endParaRPr kumimoji="1" lang="ja-JP" altLang="en-US" dirty="0"/>
          </a:p>
        </p:txBody>
      </p:sp>
      <p:sp>
        <p:nvSpPr>
          <p:cNvPr id="3" name="テキスト プレースホルダー 2"/>
          <p:cNvSpPr>
            <a:spLocks noGrp="1"/>
          </p:cNvSpPr>
          <p:nvPr>
            <p:ph type="body" sz="quarter" idx="10"/>
          </p:nvPr>
        </p:nvSpPr>
        <p:spPr>
          <a:xfrm>
            <a:off x="611956" y="5229020"/>
            <a:ext cx="8280092" cy="899703"/>
          </a:xfrm>
        </p:spPr>
        <p:txBody>
          <a:bodyPr/>
          <a:lstStyle/>
          <a:p>
            <a:r>
              <a:rPr kumimoji="1" lang="en-US" altLang="ja-JP" dirty="0">
                <a:latin typeface="Consolas" panose="020B0609020204030204" pitchFamily="49" charset="0"/>
              </a:rPr>
              <a:t>I1,I2,I3 </a:t>
            </a:r>
            <a:r>
              <a:rPr kumimoji="1" lang="ja-JP" altLang="en-US" dirty="0">
                <a:latin typeface="Consolas" panose="020B0609020204030204" pitchFamily="49" charset="0"/>
              </a:rPr>
              <a:t>は同じアドレス </a:t>
            </a:r>
            <a:r>
              <a:rPr kumimoji="1" lang="en-US" altLang="ja-JP" dirty="0">
                <a:latin typeface="Consolas" panose="020B0609020204030204" pitchFamily="49" charset="0"/>
              </a:rPr>
              <a:t>0x100 </a:t>
            </a:r>
            <a:r>
              <a:rPr kumimoji="1" lang="ja-JP" altLang="en-US" dirty="0">
                <a:latin typeface="Consolas" panose="020B0609020204030204" pitchFamily="49" charset="0"/>
              </a:rPr>
              <a:t>に対してアクセスを行う命令</a:t>
            </a:r>
            <a:endParaRPr kumimoji="1" lang="en-US" altLang="ja-JP" dirty="0">
              <a:latin typeface="Consolas" panose="020B0609020204030204" pitchFamily="49" charset="0"/>
            </a:endParaRPr>
          </a:p>
          <a:p>
            <a:pPr marL="817200" lvl="1" indent="-457200">
              <a:buFont typeface="+mj-lt"/>
              <a:buAutoNum type="arabicPeriod"/>
            </a:pPr>
            <a:r>
              <a:rPr kumimoji="1" lang="ja-JP" altLang="en-US" dirty="0">
                <a:latin typeface="Consolas" panose="020B0609020204030204" pitchFamily="49" charset="0"/>
              </a:rPr>
              <a:t>ストアの整列</a:t>
            </a:r>
            <a:endParaRPr kumimoji="1" lang="en-US" altLang="ja-JP" dirty="0">
              <a:latin typeface="Consolas" panose="020B0609020204030204" pitchFamily="49" charset="0"/>
            </a:endParaRPr>
          </a:p>
          <a:p>
            <a:pPr marL="817200" lvl="1" indent="-457200">
              <a:buFont typeface="+mj-lt"/>
              <a:buAutoNum type="arabicPeriod"/>
            </a:pPr>
            <a:r>
              <a:rPr kumimoji="1" lang="ja-JP" altLang="en-US" dirty="0">
                <a:latin typeface="Consolas" panose="020B0609020204030204" pitchFamily="49" charset="0"/>
              </a:rPr>
              <a:t>順序違反の検出</a:t>
            </a:r>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solidFill>
              <a:schemeClr val="accent1"/>
            </a:solidFill>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角丸四角形吹き出し 13"/>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5" name="角丸四角形吹き出し 14"/>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6" name="正方形/長方形 15"/>
          <p:cNvSpPr/>
          <p:nvPr/>
        </p:nvSpPr>
        <p:spPr bwMode="auto">
          <a:xfrm>
            <a:off x="3131984"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851992"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5292008"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0" name="正方形/長方形 19"/>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LD/</a:t>
            </a:r>
            <a:r>
              <a:rPr kumimoji="1" lang="en-US" altLang="ja-JP" sz="1600" dirty="0">
                <a:solidFill>
                  <a:schemeClr val="tx1">
                    <a:lumMod val="75000"/>
                    <a:lumOff val="25000"/>
                  </a:schemeClr>
                </a:solidFill>
                <a:latin typeface="+mn-ea"/>
              </a:rPr>
              <a:t>ST</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solidFill>
                  <a:schemeClr val="tx1">
                    <a:lumMod val="75000"/>
                    <a:lumOff val="25000"/>
                  </a:schemeClr>
                </a:solidFill>
                <a:latin typeface="+mn-ea"/>
              </a:rPr>
              <a:t>Addr</a:t>
            </a:r>
            <a:r>
              <a:rPr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3131984"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3" name="正方形/長方形 22"/>
          <p:cNvSpPr/>
          <p:nvPr/>
        </p:nvSpPr>
        <p:spPr bwMode="auto">
          <a:xfrm>
            <a:off x="3851992"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4" name="正方形/長方形 23"/>
          <p:cNvSpPr/>
          <p:nvPr/>
        </p:nvSpPr>
        <p:spPr bwMode="auto">
          <a:xfrm>
            <a:off x="5292008"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0" name="正方形/長方形 39"/>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I1</a:t>
            </a:r>
            <a:endParaRPr kumimoji="1" lang="ja-JP" altLang="en-US" sz="1600" dirty="0">
              <a:solidFill>
                <a:schemeClr val="accent1"/>
              </a:solidFill>
              <a:latin typeface="+mn-ea"/>
            </a:endParaRPr>
          </a:p>
        </p:txBody>
      </p:sp>
      <p:sp>
        <p:nvSpPr>
          <p:cNvPr id="41" name="正方形/長方形 40"/>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I2</a:t>
            </a:r>
            <a:endParaRPr kumimoji="1" lang="ja-JP" altLang="en-US" sz="1600" dirty="0">
              <a:solidFill>
                <a:schemeClr val="accent1"/>
              </a:solidFill>
              <a:latin typeface="+mn-ea"/>
            </a:endParaRPr>
          </a:p>
        </p:txBody>
      </p:sp>
      <p:sp>
        <p:nvSpPr>
          <p:cNvPr id="42" name="正方形/長方形 41"/>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I3</a:t>
            </a:r>
            <a:endParaRPr kumimoji="1" lang="ja-JP" altLang="en-US" sz="1600" dirty="0">
              <a:solidFill>
                <a:schemeClr val="accent1"/>
              </a:solidFill>
              <a:latin typeface="+mn-ea"/>
            </a:endParaRPr>
          </a:p>
        </p:txBody>
      </p:sp>
      <p:sp>
        <p:nvSpPr>
          <p:cNvPr id="43" name="右矢印 42"/>
          <p:cNvSpPr/>
          <p:nvPr/>
        </p:nvSpPr>
        <p:spPr bwMode="auto">
          <a:xfrm rot="10800000" flipV="1">
            <a:off x="6102017" y="2798993"/>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
        <p:nvSpPr>
          <p:cNvPr id="45" name="正方形/長方形 44"/>
          <p:cNvSpPr/>
          <p:nvPr/>
        </p:nvSpPr>
        <p:spPr bwMode="auto">
          <a:xfrm>
            <a:off x="4572000"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7" name="正方形/長方形 46"/>
          <p:cNvSpPr/>
          <p:nvPr/>
        </p:nvSpPr>
        <p:spPr bwMode="auto">
          <a:xfrm>
            <a:off x="5292008"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Data</a:t>
            </a:r>
            <a:endParaRPr kumimoji="1" lang="ja-JP" altLang="en-US" sz="1600" dirty="0">
              <a:solidFill>
                <a:schemeClr val="tx1">
                  <a:lumMod val="75000"/>
                  <a:lumOff val="25000"/>
                </a:schemeClr>
              </a:solidFill>
              <a:latin typeface="+mn-ea"/>
            </a:endParaRPr>
          </a:p>
        </p:txBody>
      </p:sp>
      <p:sp>
        <p:nvSpPr>
          <p:cNvPr id="48" name="正方形/長方形 47"/>
          <p:cNvSpPr/>
          <p:nvPr/>
        </p:nvSpPr>
        <p:spPr bwMode="auto">
          <a:xfrm>
            <a:off x="4572000"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9" name="正方形/長方形 48"/>
          <p:cNvSpPr/>
          <p:nvPr/>
        </p:nvSpPr>
        <p:spPr bwMode="auto">
          <a:xfrm>
            <a:off x="3131984"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3851992"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1" name="正方形/長方形 50"/>
          <p:cNvSpPr/>
          <p:nvPr/>
        </p:nvSpPr>
        <p:spPr bwMode="auto">
          <a:xfrm>
            <a:off x="5292008"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2" name="正方形/長方形 51"/>
          <p:cNvSpPr/>
          <p:nvPr/>
        </p:nvSpPr>
        <p:spPr bwMode="auto">
          <a:xfrm>
            <a:off x="4572000"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3" name="正方形/長方形 52"/>
          <p:cNvSpPr/>
          <p:nvPr/>
        </p:nvSpPr>
        <p:spPr bwMode="auto">
          <a:xfrm>
            <a:off x="3131984"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4" name="正方形/長方形 53"/>
          <p:cNvSpPr/>
          <p:nvPr/>
        </p:nvSpPr>
        <p:spPr bwMode="auto">
          <a:xfrm>
            <a:off x="3851992"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5" name="正方形/長方形 54"/>
          <p:cNvSpPr/>
          <p:nvPr/>
        </p:nvSpPr>
        <p:spPr bwMode="auto">
          <a:xfrm>
            <a:off x="5292008"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6" name="正方形/長方形 55"/>
          <p:cNvSpPr/>
          <p:nvPr/>
        </p:nvSpPr>
        <p:spPr bwMode="auto">
          <a:xfrm>
            <a:off x="4572000"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7" name="正方形/長方形 56"/>
          <p:cNvSpPr/>
          <p:nvPr/>
        </p:nvSpPr>
        <p:spPr bwMode="auto">
          <a:xfrm>
            <a:off x="3131984"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8" name="正方形/長方形 57"/>
          <p:cNvSpPr/>
          <p:nvPr/>
        </p:nvSpPr>
        <p:spPr bwMode="auto">
          <a:xfrm>
            <a:off x="3851992"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9" name="正方形/長方形 58"/>
          <p:cNvSpPr/>
          <p:nvPr/>
        </p:nvSpPr>
        <p:spPr bwMode="auto">
          <a:xfrm>
            <a:off x="5292008"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4572000"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3131984"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2" name="正方形/長方形 61"/>
          <p:cNvSpPr/>
          <p:nvPr/>
        </p:nvSpPr>
        <p:spPr bwMode="auto">
          <a:xfrm>
            <a:off x="3851992"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92008"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572000"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5" name="正方形/長方形 64"/>
          <p:cNvSpPr/>
          <p:nvPr/>
        </p:nvSpPr>
        <p:spPr bwMode="auto">
          <a:xfrm>
            <a:off x="3131984"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3851992"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292008"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572000"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3131984" y="818971"/>
            <a:ext cx="2880032"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Tree>
    <p:extLst>
      <p:ext uri="{BB962C8B-B14F-4D97-AF65-F5344CB8AC3E}">
        <p14:creationId xmlns:p14="http://schemas.microsoft.com/office/powerpoint/2010/main" val="2698680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ストアの整列（１）</a:t>
            </a:r>
          </a:p>
        </p:txBody>
      </p:sp>
      <p:sp>
        <p:nvSpPr>
          <p:cNvPr id="3" name="テキスト プレースホルダー 2"/>
          <p:cNvSpPr>
            <a:spLocks noGrp="1"/>
          </p:cNvSpPr>
          <p:nvPr>
            <p:ph type="body" sz="quarter" idx="10"/>
          </p:nvPr>
        </p:nvSpPr>
        <p:spPr>
          <a:xfrm>
            <a:off x="611956" y="5229020"/>
            <a:ext cx="8280092" cy="899703"/>
          </a:xfrm>
        </p:spPr>
        <p:txBody>
          <a:bodyPr/>
          <a:lstStyle/>
          <a:p>
            <a:r>
              <a:rPr lang="ja-JP" altLang="en-US" dirty="0"/>
              <a:t>ストア実行時</a:t>
            </a:r>
            <a:endParaRPr lang="en-US" altLang="ja-JP" dirty="0"/>
          </a:p>
          <a:p>
            <a:pPr lvl="1"/>
            <a:r>
              <a:rPr lang="ja-JP" altLang="en-US" dirty="0"/>
              <a:t>バックエンドから </a:t>
            </a:r>
            <a:r>
              <a:rPr lang="en-US" altLang="ja-JP" dirty="0"/>
              <a:t>LSQ </a:t>
            </a:r>
            <a:r>
              <a:rPr lang="ja-JP" altLang="en-US" dirty="0"/>
              <a:t>にアドレスとデータを書き込む</a:t>
            </a:r>
            <a:endParaRPr lang="en-US" altLang="ja-JP" dirty="0"/>
          </a:p>
          <a:p>
            <a:pPr lvl="1"/>
            <a:r>
              <a:rPr lang="ja-JP" altLang="en-US" dirty="0">
                <a:solidFill>
                  <a:schemeClr val="accent5"/>
                </a:solidFill>
              </a:rPr>
              <a:t>バックエンドからはメモリには書き込まない</a:t>
            </a:r>
            <a:endParaRPr lang="en-US" altLang="ja-JP" dirty="0">
              <a:solidFill>
                <a:schemeClr val="accent5"/>
              </a:solidFill>
            </a:endParaRPr>
          </a:p>
          <a:p>
            <a:r>
              <a:rPr lang="en-US" altLang="ja-JP" dirty="0">
                <a:latin typeface="Consolas" panose="020B0609020204030204" pitchFamily="49" charset="0"/>
              </a:rPr>
              <a:t>I1:SW x1</a:t>
            </a:r>
            <a:r>
              <a:rPr lang="ja-JP" altLang="en-US" dirty="0">
                <a:latin typeface="Consolas" panose="020B0609020204030204" pitchFamily="49" charset="0"/>
              </a:rPr>
              <a:t>→</a:t>
            </a:r>
            <a:r>
              <a:rPr lang="en-US" altLang="ja-JP" dirty="0">
                <a:latin typeface="Consolas" panose="020B0609020204030204" pitchFamily="49" charset="0"/>
              </a:rPr>
              <a:t>(0x100) </a:t>
            </a:r>
            <a:r>
              <a:rPr lang="ja-JP" altLang="en-US" dirty="0">
                <a:latin typeface="Consolas" panose="020B0609020204030204" pitchFamily="49" charset="0"/>
              </a:rPr>
              <a:t>が完了</a:t>
            </a:r>
            <a:endParaRPr lang="en-US" altLang="ja-JP" dirty="0"/>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solidFill>
              <a:schemeClr val="accent1"/>
            </a:solidFill>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角丸四角形吹き出し 13"/>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5" name="角丸四角形吹き出し 14"/>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6" name="正方形/長方形 15"/>
          <p:cNvSpPr/>
          <p:nvPr/>
        </p:nvSpPr>
        <p:spPr bwMode="auto">
          <a:xfrm>
            <a:off x="3131984"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851992"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5292008"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0" name="正方形/長方形 19"/>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LD/</a:t>
            </a:r>
            <a:r>
              <a:rPr kumimoji="1" lang="en-US" altLang="ja-JP" sz="1600" dirty="0">
                <a:solidFill>
                  <a:schemeClr val="tx1">
                    <a:lumMod val="75000"/>
                    <a:lumOff val="25000"/>
                  </a:schemeClr>
                </a:solidFill>
                <a:latin typeface="+mn-ea"/>
              </a:rPr>
              <a:t>ST</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solidFill>
                  <a:schemeClr val="tx1">
                    <a:lumMod val="75000"/>
                    <a:lumOff val="25000"/>
                  </a:schemeClr>
                </a:solidFill>
                <a:latin typeface="+mn-ea"/>
              </a:rPr>
              <a:t>Addr</a:t>
            </a:r>
            <a:r>
              <a:rPr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3131984"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b="1" dirty="0">
                <a:solidFill>
                  <a:schemeClr val="accent1"/>
                </a:solidFill>
                <a:latin typeface="+mn-ea"/>
              </a:rPr>
              <a:t>1</a:t>
            </a:r>
            <a:endParaRPr kumimoji="1" lang="ja-JP" altLang="en-US" b="1" dirty="0">
              <a:solidFill>
                <a:schemeClr val="accent1"/>
              </a:solidFill>
              <a:latin typeface="+mn-ea"/>
            </a:endParaRPr>
          </a:p>
        </p:txBody>
      </p:sp>
      <p:sp>
        <p:nvSpPr>
          <p:cNvPr id="23" name="正方形/長方形 22"/>
          <p:cNvSpPr/>
          <p:nvPr/>
        </p:nvSpPr>
        <p:spPr bwMode="auto">
          <a:xfrm>
            <a:off x="3851992"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ST</a:t>
            </a:r>
            <a:endParaRPr kumimoji="1" lang="ja-JP" altLang="en-US" b="1" dirty="0">
              <a:solidFill>
                <a:schemeClr val="accent1"/>
              </a:solidFill>
              <a:latin typeface="+mn-ea"/>
            </a:endParaRPr>
          </a:p>
        </p:txBody>
      </p:sp>
      <p:sp>
        <p:nvSpPr>
          <p:cNvPr id="24" name="正方形/長方形 23"/>
          <p:cNvSpPr/>
          <p:nvPr/>
        </p:nvSpPr>
        <p:spPr bwMode="auto">
          <a:xfrm>
            <a:off x="5292008"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1"/>
                </a:solidFill>
                <a:latin typeface="+mn-ea"/>
              </a:rPr>
              <a:t>0x123</a:t>
            </a:r>
            <a:endParaRPr kumimoji="1" lang="ja-JP" altLang="en-US" sz="1400" b="1" dirty="0">
              <a:solidFill>
                <a:schemeClr val="accent1"/>
              </a:solidFill>
              <a:latin typeface="+mn-ea"/>
            </a:endParaRPr>
          </a:p>
        </p:txBody>
      </p:sp>
      <p:sp>
        <p:nvSpPr>
          <p:cNvPr id="40" name="正方形/長方形 39"/>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I1</a:t>
            </a:r>
            <a:endParaRPr kumimoji="1" lang="ja-JP" altLang="en-US" sz="1600" dirty="0">
              <a:solidFill>
                <a:schemeClr val="accent1"/>
              </a:solidFill>
              <a:latin typeface="+mn-ea"/>
            </a:endParaRPr>
          </a:p>
        </p:txBody>
      </p:sp>
      <p:sp>
        <p:nvSpPr>
          <p:cNvPr id="41" name="正方形/長方形 40"/>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I2</a:t>
            </a:r>
            <a:endParaRPr kumimoji="1" lang="ja-JP" altLang="en-US" sz="1600" dirty="0">
              <a:solidFill>
                <a:schemeClr val="accent1"/>
              </a:solidFill>
              <a:latin typeface="+mn-ea"/>
            </a:endParaRPr>
          </a:p>
        </p:txBody>
      </p:sp>
      <p:sp>
        <p:nvSpPr>
          <p:cNvPr id="42" name="正方形/長方形 41"/>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I3</a:t>
            </a:r>
            <a:endParaRPr kumimoji="1" lang="ja-JP" altLang="en-US" sz="1600" dirty="0">
              <a:solidFill>
                <a:schemeClr val="accent1"/>
              </a:solidFill>
              <a:latin typeface="+mn-ea"/>
            </a:endParaRPr>
          </a:p>
        </p:txBody>
      </p:sp>
      <p:sp>
        <p:nvSpPr>
          <p:cNvPr id="43" name="右矢印 42"/>
          <p:cNvSpPr/>
          <p:nvPr/>
        </p:nvSpPr>
        <p:spPr bwMode="auto">
          <a:xfrm rot="10800000" flipV="1">
            <a:off x="6102017" y="2078985"/>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
        <p:nvSpPr>
          <p:cNvPr id="45" name="正方形/長方形 44"/>
          <p:cNvSpPr/>
          <p:nvPr/>
        </p:nvSpPr>
        <p:spPr bwMode="auto">
          <a:xfrm>
            <a:off x="4572000"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7" name="正方形/長方形 46"/>
          <p:cNvSpPr/>
          <p:nvPr/>
        </p:nvSpPr>
        <p:spPr bwMode="auto">
          <a:xfrm>
            <a:off x="5292008"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Data</a:t>
            </a:r>
            <a:endParaRPr kumimoji="1" lang="ja-JP" altLang="en-US" sz="1600" dirty="0">
              <a:solidFill>
                <a:schemeClr val="tx1">
                  <a:lumMod val="75000"/>
                  <a:lumOff val="25000"/>
                </a:schemeClr>
              </a:solidFill>
              <a:latin typeface="+mn-ea"/>
            </a:endParaRPr>
          </a:p>
        </p:txBody>
      </p:sp>
      <p:sp>
        <p:nvSpPr>
          <p:cNvPr id="48" name="正方形/長方形 47"/>
          <p:cNvSpPr/>
          <p:nvPr/>
        </p:nvSpPr>
        <p:spPr bwMode="auto">
          <a:xfrm>
            <a:off x="4572000"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1"/>
                </a:solidFill>
                <a:latin typeface="+mn-ea"/>
              </a:rPr>
              <a:t>0x100</a:t>
            </a:r>
            <a:endParaRPr kumimoji="1" lang="ja-JP" altLang="en-US" sz="1400" b="1" dirty="0">
              <a:solidFill>
                <a:schemeClr val="accent1"/>
              </a:solidFill>
              <a:latin typeface="+mn-ea"/>
            </a:endParaRPr>
          </a:p>
        </p:txBody>
      </p:sp>
      <p:sp>
        <p:nvSpPr>
          <p:cNvPr id="49" name="正方形/長方形 48"/>
          <p:cNvSpPr/>
          <p:nvPr/>
        </p:nvSpPr>
        <p:spPr bwMode="auto">
          <a:xfrm>
            <a:off x="3131984"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3851992"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1" name="正方形/長方形 50"/>
          <p:cNvSpPr/>
          <p:nvPr/>
        </p:nvSpPr>
        <p:spPr bwMode="auto">
          <a:xfrm>
            <a:off x="5292008"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2" name="正方形/長方形 51"/>
          <p:cNvSpPr/>
          <p:nvPr/>
        </p:nvSpPr>
        <p:spPr bwMode="auto">
          <a:xfrm>
            <a:off x="4572000"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3" name="正方形/長方形 52"/>
          <p:cNvSpPr/>
          <p:nvPr/>
        </p:nvSpPr>
        <p:spPr bwMode="auto">
          <a:xfrm>
            <a:off x="3131984"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4" name="正方形/長方形 53"/>
          <p:cNvSpPr/>
          <p:nvPr/>
        </p:nvSpPr>
        <p:spPr bwMode="auto">
          <a:xfrm>
            <a:off x="3851992"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5" name="正方形/長方形 54"/>
          <p:cNvSpPr/>
          <p:nvPr/>
        </p:nvSpPr>
        <p:spPr bwMode="auto">
          <a:xfrm>
            <a:off x="5292008"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6" name="正方形/長方形 55"/>
          <p:cNvSpPr/>
          <p:nvPr/>
        </p:nvSpPr>
        <p:spPr bwMode="auto">
          <a:xfrm>
            <a:off x="4572000"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7" name="正方形/長方形 56"/>
          <p:cNvSpPr/>
          <p:nvPr/>
        </p:nvSpPr>
        <p:spPr bwMode="auto">
          <a:xfrm>
            <a:off x="3131984"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8" name="正方形/長方形 57"/>
          <p:cNvSpPr/>
          <p:nvPr/>
        </p:nvSpPr>
        <p:spPr bwMode="auto">
          <a:xfrm>
            <a:off x="3851992"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9" name="正方形/長方形 58"/>
          <p:cNvSpPr/>
          <p:nvPr/>
        </p:nvSpPr>
        <p:spPr bwMode="auto">
          <a:xfrm>
            <a:off x="5292008"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4572000"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3131984"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2" name="正方形/長方形 61"/>
          <p:cNvSpPr/>
          <p:nvPr/>
        </p:nvSpPr>
        <p:spPr bwMode="auto">
          <a:xfrm>
            <a:off x="3851992"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92008"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572000"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5" name="正方形/長方形 64"/>
          <p:cNvSpPr/>
          <p:nvPr/>
        </p:nvSpPr>
        <p:spPr bwMode="auto">
          <a:xfrm>
            <a:off x="3131984"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3851992"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292008"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572000"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3131984" y="818971"/>
            <a:ext cx="2880032"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72" name="角丸四角形 71"/>
          <p:cNvSpPr/>
          <p:nvPr/>
        </p:nvSpPr>
        <p:spPr bwMode="auto">
          <a:xfrm>
            <a:off x="1241819" y="2996354"/>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I1</a:t>
            </a:r>
            <a:endParaRPr kumimoji="1" lang="ja-JP" altLang="en-US" dirty="0">
              <a:latin typeface="Consolas" panose="020B0609020204030204" pitchFamily="49" charset="0"/>
            </a:endParaRPr>
          </a:p>
        </p:txBody>
      </p:sp>
    </p:spTree>
    <p:extLst>
      <p:ext uri="{BB962C8B-B14F-4D97-AF65-F5344CB8AC3E}">
        <p14:creationId xmlns:p14="http://schemas.microsoft.com/office/powerpoint/2010/main" val="14896128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99790E-40E5-468A-A75E-0F1FC69762D1}"/>
              </a:ext>
            </a:extLst>
          </p:cNvPr>
          <p:cNvSpPr>
            <a:spLocks noGrp="1"/>
          </p:cNvSpPr>
          <p:nvPr>
            <p:ph type="title"/>
          </p:nvPr>
        </p:nvSpPr>
        <p:spPr/>
        <p:txBody>
          <a:bodyPr/>
          <a:lstStyle/>
          <a:p>
            <a:r>
              <a:rPr kumimoji="1" lang="ja-JP" altLang="en-US" dirty="0"/>
              <a:t>前回の感想や質問とか</a:t>
            </a:r>
          </a:p>
        </p:txBody>
      </p:sp>
      <p:sp>
        <p:nvSpPr>
          <p:cNvPr id="3" name="テキスト プレースホルダー 2">
            <a:extLst>
              <a:ext uri="{FF2B5EF4-FFF2-40B4-BE49-F238E27FC236}">
                <a16:creationId xmlns:a16="http://schemas.microsoft.com/office/drawing/2014/main" id="{FBF22E91-43E0-431F-889D-2559EEB9010D}"/>
              </a:ext>
            </a:extLst>
          </p:cNvPr>
          <p:cNvSpPr>
            <a:spLocks noGrp="1"/>
          </p:cNvSpPr>
          <p:nvPr>
            <p:ph type="body" sz="quarter" idx="10"/>
          </p:nvPr>
        </p:nvSpPr>
        <p:spPr/>
        <p:txBody>
          <a:bodyPr/>
          <a:lstStyle/>
          <a:p>
            <a:r>
              <a:rPr kumimoji="1" lang="ja-JP" altLang="en-US" dirty="0"/>
              <a:t>マトリクススケジューラのそれまでとの違いは，物理レジスタベースではなく命令ベースで</a:t>
            </a:r>
            <a:r>
              <a:rPr kumimoji="1" lang="en-US" altLang="ja-JP" dirty="0"/>
              <a:t>wakeup</a:t>
            </a:r>
            <a:r>
              <a:rPr kumimoji="1" lang="ja-JP" altLang="en-US" dirty="0"/>
              <a:t>している点ですか．</a:t>
            </a:r>
          </a:p>
          <a:p>
            <a:r>
              <a:rPr kumimoji="1" lang="ja-JP" altLang="en-US" dirty="0"/>
              <a:t>マトリクス・スケジューラは近年できた技術ということでしたが、最近の</a:t>
            </a:r>
            <a:r>
              <a:rPr kumimoji="1" lang="en-US" altLang="ja-JP" dirty="0"/>
              <a:t>CPU</a:t>
            </a:r>
            <a:r>
              <a:rPr kumimoji="1" lang="ja-JP" altLang="en-US" dirty="0"/>
              <a:t>はマトリクス・スケジューラを用いるのが一般的なのでしょうか？</a:t>
            </a:r>
            <a:r>
              <a:rPr kumimoji="1" lang="en-US" altLang="ja-JP" dirty="0"/>
              <a:t>(</a:t>
            </a:r>
            <a:r>
              <a:rPr kumimoji="1" lang="ja-JP" altLang="en-US" dirty="0"/>
              <a:t>開発後広く普及したのか？</a:t>
            </a:r>
            <a:r>
              <a:rPr kumimoji="1" lang="en-US" altLang="ja-JP" dirty="0"/>
              <a:t>)</a:t>
            </a:r>
          </a:p>
          <a:p>
            <a:endParaRPr kumimoji="1" lang="ja-JP" altLang="en-US" dirty="0"/>
          </a:p>
        </p:txBody>
      </p:sp>
    </p:spTree>
    <p:extLst>
      <p:ext uri="{BB962C8B-B14F-4D97-AF65-F5344CB8AC3E}">
        <p14:creationId xmlns:p14="http://schemas.microsoft.com/office/powerpoint/2010/main" val="29692059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ストアの整列</a:t>
            </a:r>
            <a:r>
              <a:rPr kumimoji="1" lang="ja-JP" altLang="en-US" dirty="0"/>
              <a:t>（２）</a:t>
            </a:r>
          </a:p>
        </p:txBody>
      </p:sp>
      <p:sp>
        <p:nvSpPr>
          <p:cNvPr id="3" name="テキスト プレースホルダー 2"/>
          <p:cNvSpPr>
            <a:spLocks noGrp="1"/>
          </p:cNvSpPr>
          <p:nvPr>
            <p:ph type="body" sz="quarter" idx="10"/>
          </p:nvPr>
        </p:nvSpPr>
        <p:spPr>
          <a:xfrm>
            <a:off x="611956" y="5229020"/>
            <a:ext cx="8280092" cy="899703"/>
          </a:xfrm>
        </p:spPr>
        <p:txBody>
          <a:bodyPr/>
          <a:lstStyle/>
          <a:p>
            <a:r>
              <a:rPr lang="en-US" altLang="ja-JP" dirty="0">
                <a:latin typeface="Consolas" panose="020B0609020204030204" pitchFamily="49" charset="0"/>
              </a:rPr>
              <a:t>I3:SW x2</a:t>
            </a:r>
            <a:r>
              <a:rPr lang="ja-JP" altLang="en-US" dirty="0">
                <a:latin typeface="Consolas" panose="020B0609020204030204" pitchFamily="49" charset="0"/>
              </a:rPr>
              <a:t>→</a:t>
            </a:r>
            <a:r>
              <a:rPr lang="en-US" altLang="ja-JP" dirty="0">
                <a:latin typeface="Consolas" panose="020B0609020204030204" pitchFamily="49" charset="0"/>
              </a:rPr>
              <a:t>(0x100) </a:t>
            </a:r>
            <a:r>
              <a:rPr lang="ja-JP" altLang="en-US" dirty="0">
                <a:latin typeface="Consolas" panose="020B0609020204030204" pitchFamily="49" charset="0"/>
              </a:rPr>
              <a:t>が完了</a:t>
            </a:r>
            <a:endParaRPr lang="en-US" altLang="ja-JP" dirty="0">
              <a:latin typeface="Consolas" panose="020B0609020204030204" pitchFamily="49" charset="0"/>
            </a:endParaRPr>
          </a:p>
          <a:p>
            <a:pPr lvl="1"/>
            <a:r>
              <a:rPr lang="ja-JP" altLang="en-US" dirty="0"/>
              <a:t>対応するエントリに同様に書き込む</a:t>
            </a:r>
            <a:endParaRPr lang="en-US" altLang="ja-JP" dirty="0"/>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solidFill>
              <a:schemeClr val="accent1"/>
            </a:solidFill>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角丸四角形吹き出し 13"/>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5" name="角丸四角形吹き出し 14"/>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6" name="正方形/長方形 15"/>
          <p:cNvSpPr/>
          <p:nvPr/>
        </p:nvSpPr>
        <p:spPr bwMode="auto">
          <a:xfrm>
            <a:off x="3131984"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851992"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5292008"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0" name="正方形/長方形 19"/>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LD/</a:t>
            </a:r>
            <a:r>
              <a:rPr kumimoji="1" lang="en-US" altLang="ja-JP" sz="1600" dirty="0">
                <a:solidFill>
                  <a:schemeClr val="tx1">
                    <a:lumMod val="75000"/>
                    <a:lumOff val="25000"/>
                  </a:schemeClr>
                </a:solidFill>
                <a:latin typeface="+mn-ea"/>
              </a:rPr>
              <a:t>ST</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solidFill>
                  <a:schemeClr val="tx1">
                    <a:lumMod val="75000"/>
                    <a:lumOff val="25000"/>
                  </a:schemeClr>
                </a:solidFill>
                <a:latin typeface="+mn-ea"/>
              </a:rPr>
              <a:t>Addr</a:t>
            </a:r>
            <a:r>
              <a:rPr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3131984"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1</a:t>
            </a:r>
            <a:endParaRPr kumimoji="1" lang="ja-JP" altLang="en-US" dirty="0">
              <a:solidFill>
                <a:schemeClr val="tx1">
                  <a:lumMod val="75000"/>
                  <a:lumOff val="25000"/>
                </a:schemeClr>
              </a:solidFill>
              <a:latin typeface="+mn-ea"/>
            </a:endParaRPr>
          </a:p>
        </p:txBody>
      </p:sp>
      <p:sp>
        <p:nvSpPr>
          <p:cNvPr id="23" name="正方形/長方形 22"/>
          <p:cNvSpPr/>
          <p:nvPr/>
        </p:nvSpPr>
        <p:spPr bwMode="auto">
          <a:xfrm>
            <a:off x="3851992"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ST</a:t>
            </a:r>
            <a:endParaRPr kumimoji="1" lang="ja-JP" altLang="en-US" dirty="0">
              <a:solidFill>
                <a:schemeClr val="tx1">
                  <a:lumMod val="75000"/>
                  <a:lumOff val="25000"/>
                </a:schemeClr>
              </a:solidFill>
              <a:latin typeface="+mn-ea"/>
            </a:endParaRPr>
          </a:p>
        </p:txBody>
      </p:sp>
      <p:sp>
        <p:nvSpPr>
          <p:cNvPr id="24" name="正方形/長方形 23"/>
          <p:cNvSpPr/>
          <p:nvPr/>
        </p:nvSpPr>
        <p:spPr bwMode="auto">
          <a:xfrm>
            <a:off x="5292008"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mn-ea"/>
              </a:rPr>
              <a:t>0x123</a:t>
            </a:r>
            <a:endParaRPr kumimoji="1" lang="ja-JP" altLang="en-US" sz="1400" dirty="0">
              <a:solidFill>
                <a:schemeClr val="tx1">
                  <a:lumMod val="75000"/>
                  <a:lumOff val="25000"/>
                </a:schemeClr>
              </a:solidFill>
              <a:latin typeface="+mn-ea"/>
            </a:endParaRPr>
          </a:p>
        </p:txBody>
      </p:sp>
      <p:sp>
        <p:nvSpPr>
          <p:cNvPr id="40" name="正方形/長方形 39"/>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I1</a:t>
            </a:r>
            <a:endParaRPr kumimoji="1" lang="ja-JP" altLang="en-US" sz="1600" dirty="0">
              <a:solidFill>
                <a:schemeClr val="accent1"/>
              </a:solidFill>
              <a:latin typeface="+mn-ea"/>
            </a:endParaRPr>
          </a:p>
        </p:txBody>
      </p:sp>
      <p:sp>
        <p:nvSpPr>
          <p:cNvPr id="41" name="正方形/長方形 40"/>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I2</a:t>
            </a:r>
            <a:endParaRPr kumimoji="1" lang="ja-JP" altLang="en-US" sz="1600" dirty="0">
              <a:solidFill>
                <a:schemeClr val="accent1"/>
              </a:solidFill>
              <a:latin typeface="+mn-ea"/>
            </a:endParaRPr>
          </a:p>
        </p:txBody>
      </p:sp>
      <p:sp>
        <p:nvSpPr>
          <p:cNvPr id="42" name="正方形/長方形 41"/>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I3</a:t>
            </a:r>
            <a:endParaRPr kumimoji="1" lang="ja-JP" altLang="en-US" sz="1600" dirty="0">
              <a:solidFill>
                <a:schemeClr val="accent1"/>
              </a:solidFill>
              <a:latin typeface="+mn-ea"/>
            </a:endParaRPr>
          </a:p>
        </p:txBody>
      </p:sp>
      <p:sp>
        <p:nvSpPr>
          <p:cNvPr id="43" name="右矢印 42"/>
          <p:cNvSpPr/>
          <p:nvPr/>
        </p:nvSpPr>
        <p:spPr bwMode="auto">
          <a:xfrm rot="10800000" flipV="1">
            <a:off x="6102017" y="2078985"/>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
        <p:nvSpPr>
          <p:cNvPr id="45" name="正方形/長方形 44"/>
          <p:cNvSpPr/>
          <p:nvPr/>
        </p:nvSpPr>
        <p:spPr bwMode="auto">
          <a:xfrm>
            <a:off x="4572000"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7" name="正方形/長方形 46"/>
          <p:cNvSpPr/>
          <p:nvPr/>
        </p:nvSpPr>
        <p:spPr bwMode="auto">
          <a:xfrm>
            <a:off x="5292008"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Data</a:t>
            </a:r>
            <a:endParaRPr kumimoji="1" lang="ja-JP" altLang="en-US" sz="1600" dirty="0">
              <a:solidFill>
                <a:schemeClr val="tx1">
                  <a:lumMod val="75000"/>
                  <a:lumOff val="25000"/>
                </a:schemeClr>
              </a:solidFill>
              <a:latin typeface="+mn-ea"/>
            </a:endParaRPr>
          </a:p>
        </p:txBody>
      </p:sp>
      <p:sp>
        <p:nvSpPr>
          <p:cNvPr id="48" name="正方形/長方形 47"/>
          <p:cNvSpPr/>
          <p:nvPr/>
        </p:nvSpPr>
        <p:spPr bwMode="auto">
          <a:xfrm>
            <a:off x="4572000"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mn-ea"/>
              </a:rPr>
              <a:t>0x100</a:t>
            </a:r>
            <a:endParaRPr kumimoji="1" lang="ja-JP" altLang="en-US" sz="1400" dirty="0">
              <a:solidFill>
                <a:schemeClr val="tx1">
                  <a:lumMod val="75000"/>
                  <a:lumOff val="25000"/>
                </a:schemeClr>
              </a:solidFill>
              <a:latin typeface="+mn-ea"/>
            </a:endParaRPr>
          </a:p>
        </p:txBody>
      </p:sp>
      <p:sp>
        <p:nvSpPr>
          <p:cNvPr id="49" name="正方形/長方形 48"/>
          <p:cNvSpPr/>
          <p:nvPr/>
        </p:nvSpPr>
        <p:spPr bwMode="auto">
          <a:xfrm>
            <a:off x="3131984"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0</a:t>
            </a: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3851992"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1" name="正方形/長方形 50"/>
          <p:cNvSpPr/>
          <p:nvPr/>
        </p:nvSpPr>
        <p:spPr bwMode="auto">
          <a:xfrm>
            <a:off x="5292008"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2" name="正方形/長方形 51"/>
          <p:cNvSpPr/>
          <p:nvPr/>
        </p:nvSpPr>
        <p:spPr bwMode="auto">
          <a:xfrm>
            <a:off x="4572000"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7" name="正方形/長方形 56"/>
          <p:cNvSpPr/>
          <p:nvPr/>
        </p:nvSpPr>
        <p:spPr bwMode="auto">
          <a:xfrm>
            <a:off x="3131984"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8" name="正方形/長方形 57"/>
          <p:cNvSpPr/>
          <p:nvPr/>
        </p:nvSpPr>
        <p:spPr bwMode="auto">
          <a:xfrm>
            <a:off x="3851992"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9" name="正方形/長方形 58"/>
          <p:cNvSpPr/>
          <p:nvPr/>
        </p:nvSpPr>
        <p:spPr bwMode="auto">
          <a:xfrm>
            <a:off x="5292008"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4572000"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3131984"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2" name="正方形/長方形 61"/>
          <p:cNvSpPr/>
          <p:nvPr/>
        </p:nvSpPr>
        <p:spPr bwMode="auto">
          <a:xfrm>
            <a:off x="3851992"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92008"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572000"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5" name="正方形/長方形 64"/>
          <p:cNvSpPr/>
          <p:nvPr/>
        </p:nvSpPr>
        <p:spPr bwMode="auto">
          <a:xfrm>
            <a:off x="3131984"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3851992"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292008"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572000"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3131984" y="818971"/>
            <a:ext cx="2880032"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72" name="角丸四角形 71"/>
          <p:cNvSpPr/>
          <p:nvPr/>
        </p:nvSpPr>
        <p:spPr bwMode="auto">
          <a:xfrm>
            <a:off x="1241819" y="2996354"/>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I3</a:t>
            </a:r>
            <a:endParaRPr kumimoji="1" lang="ja-JP" altLang="en-US" dirty="0">
              <a:latin typeface="Consolas" panose="020B0609020204030204" pitchFamily="49" charset="0"/>
            </a:endParaRPr>
          </a:p>
        </p:txBody>
      </p:sp>
      <p:sp>
        <p:nvSpPr>
          <p:cNvPr id="70" name="正方形/長方形 69"/>
          <p:cNvSpPr/>
          <p:nvPr/>
        </p:nvSpPr>
        <p:spPr bwMode="auto">
          <a:xfrm>
            <a:off x="3131984"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b="1" dirty="0">
                <a:solidFill>
                  <a:schemeClr val="accent1"/>
                </a:solidFill>
                <a:latin typeface="+mn-ea"/>
              </a:rPr>
              <a:t>1</a:t>
            </a:r>
            <a:endParaRPr kumimoji="1" lang="ja-JP" altLang="en-US" b="1" dirty="0">
              <a:solidFill>
                <a:schemeClr val="accent1"/>
              </a:solidFill>
              <a:latin typeface="+mn-ea"/>
            </a:endParaRPr>
          </a:p>
        </p:txBody>
      </p:sp>
      <p:sp>
        <p:nvSpPr>
          <p:cNvPr id="71" name="正方形/長方形 70"/>
          <p:cNvSpPr/>
          <p:nvPr/>
        </p:nvSpPr>
        <p:spPr bwMode="auto">
          <a:xfrm>
            <a:off x="3851992"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ST</a:t>
            </a:r>
            <a:endParaRPr kumimoji="1" lang="ja-JP" altLang="en-US" b="1" dirty="0">
              <a:solidFill>
                <a:schemeClr val="accent1"/>
              </a:solidFill>
              <a:latin typeface="+mn-ea"/>
            </a:endParaRPr>
          </a:p>
        </p:txBody>
      </p:sp>
      <p:sp>
        <p:nvSpPr>
          <p:cNvPr id="73" name="正方形/長方形 72"/>
          <p:cNvSpPr/>
          <p:nvPr/>
        </p:nvSpPr>
        <p:spPr bwMode="auto">
          <a:xfrm>
            <a:off x="5292008"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1"/>
                </a:solidFill>
                <a:latin typeface="+mn-ea"/>
              </a:rPr>
              <a:t>0x456</a:t>
            </a:r>
            <a:endParaRPr kumimoji="1" lang="ja-JP" altLang="en-US" sz="1400" b="1" dirty="0">
              <a:solidFill>
                <a:schemeClr val="accent1"/>
              </a:solidFill>
              <a:latin typeface="+mn-ea"/>
            </a:endParaRPr>
          </a:p>
        </p:txBody>
      </p:sp>
      <p:sp>
        <p:nvSpPr>
          <p:cNvPr id="74" name="正方形/長方形 73"/>
          <p:cNvSpPr/>
          <p:nvPr/>
        </p:nvSpPr>
        <p:spPr bwMode="auto">
          <a:xfrm>
            <a:off x="4572000"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1"/>
                </a:solidFill>
                <a:latin typeface="+mn-ea"/>
              </a:rPr>
              <a:t>0x100</a:t>
            </a:r>
            <a:endParaRPr kumimoji="1" lang="ja-JP" altLang="en-US" sz="1400" b="1" dirty="0">
              <a:solidFill>
                <a:schemeClr val="accent1"/>
              </a:solidFill>
              <a:latin typeface="+mn-ea"/>
            </a:endParaRPr>
          </a:p>
        </p:txBody>
      </p:sp>
    </p:spTree>
    <p:extLst>
      <p:ext uri="{BB962C8B-B14F-4D97-AF65-F5344CB8AC3E}">
        <p14:creationId xmlns:p14="http://schemas.microsoft.com/office/powerpoint/2010/main" val="21255437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ストアの整列</a:t>
            </a:r>
            <a:r>
              <a:rPr kumimoji="1" lang="ja-JP" altLang="en-US" dirty="0"/>
              <a:t>（３）</a:t>
            </a:r>
          </a:p>
        </p:txBody>
      </p:sp>
      <p:sp>
        <p:nvSpPr>
          <p:cNvPr id="3" name="テキスト プレースホルダー 2"/>
          <p:cNvSpPr>
            <a:spLocks noGrp="1"/>
          </p:cNvSpPr>
          <p:nvPr>
            <p:ph type="body" sz="quarter" idx="10"/>
          </p:nvPr>
        </p:nvSpPr>
        <p:spPr>
          <a:xfrm>
            <a:off x="611956" y="5319021"/>
            <a:ext cx="8280092" cy="899703"/>
          </a:xfrm>
        </p:spPr>
        <p:txBody>
          <a:bodyPr/>
          <a:lstStyle/>
          <a:p>
            <a:r>
              <a:rPr lang="ja-JP" altLang="en-US" dirty="0">
                <a:latin typeface="Consolas" panose="020B0609020204030204" pitchFamily="49" charset="0"/>
              </a:rPr>
              <a:t>監視対象が </a:t>
            </a:r>
            <a:r>
              <a:rPr lang="en-US" altLang="ja-JP" dirty="0">
                <a:latin typeface="Consolas" panose="020B0609020204030204" pitchFamily="49" charset="0"/>
              </a:rPr>
              <a:t>I1 </a:t>
            </a:r>
            <a:r>
              <a:rPr lang="ja-JP" altLang="en-US" dirty="0">
                <a:latin typeface="Consolas" panose="020B0609020204030204" pitchFamily="49" charset="0"/>
              </a:rPr>
              <a:t>に移り，完了していることを検出</a:t>
            </a:r>
            <a:endParaRPr lang="en-US" altLang="ja-JP" dirty="0">
              <a:latin typeface="Consolas" panose="020B0609020204030204" pitchFamily="49" charset="0"/>
            </a:endParaRPr>
          </a:p>
          <a:p>
            <a:pPr lvl="1"/>
            <a:r>
              <a:rPr lang="ja-JP" altLang="en-US" dirty="0">
                <a:latin typeface="Consolas" panose="020B0609020204030204" pitchFamily="49" charset="0"/>
              </a:rPr>
              <a:t>コミット・パイプからメモリにデータを書き込む</a:t>
            </a:r>
            <a:endParaRPr lang="en-US" altLang="ja-JP" dirty="0">
              <a:latin typeface="Consolas" panose="020B0609020204030204" pitchFamily="49" charset="0"/>
            </a:endParaRPr>
          </a:p>
          <a:p>
            <a:r>
              <a:rPr lang="ja-JP" altLang="en-US" dirty="0">
                <a:latin typeface="Consolas" panose="020B0609020204030204" pitchFamily="49" charset="0"/>
              </a:rPr>
              <a:t>監視ポイントがプログラム順に下に移動していく </a:t>
            </a:r>
            <a:r>
              <a:rPr lang="en-US" altLang="ja-JP" dirty="0">
                <a:latin typeface="Consolas" panose="020B0609020204030204" pitchFamily="49" charset="0"/>
              </a:rPr>
              <a:t>= </a:t>
            </a:r>
            <a:r>
              <a:rPr lang="ja-JP" altLang="en-US" dirty="0">
                <a:solidFill>
                  <a:schemeClr val="accent5"/>
                </a:solidFill>
                <a:latin typeface="Consolas" panose="020B0609020204030204" pitchFamily="49" charset="0"/>
              </a:rPr>
              <a:t>ストアの整列</a:t>
            </a:r>
            <a:endParaRPr lang="en-US" altLang="ja-JP" dirty="0">
              <a:solidFill>
                <a:schemeClr val="accent5"/>
              </a:solidFill>
              <a:latin typeface="Consolas" panose="020B0609020204030204" pitchFamily="49" charset="0"/>
            </a:endParaRPr>
          </a:p>
          <a:p>
            <a:pPr lvl="1"/>
            <a:r>
              <a:rPr lang="ja-JP" altLang="en-US" dirty="0">
                <a:latin typeface="Consolas" panose="020B0609020204030204" pitchFamily="49" charset="0"/>
              </a:rPr>
              <a:t>元のプログラム順でメモリに対してデータが書き込まれる</a:t>
            </a:r>
            <a:endParaRPr lang="en-US" altLang="ja-JP" dirty="0">
              <a:latin typeface="Consolas" panose="020B0609020204030204" pitchFamily="49" charset="0"/>
            </a:endParaRPr>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solidFill>
              <a:schemeClr val="accent1"/>
            </a:solidFill>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角丸四角形吹き出し 13"/>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5" name="角丸四角形吹き出し 14"/>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6" name="正方形/長方形 15"/>
          <p:cNvSpPr/>
          <p:nvPr/>
        </p:nvSpPr>
        <p:spPr bwMode="auto">
          <a:xfrm>
            <a:off x="3131984"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851992"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5292008"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0" name="正方形/長方形 19"/>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LD/</a:t>
            </a:r>
            <a:r>
              <a:rPr kumimoji="1" lang="en-US" altLang="ja-JP" sz="1600" dirty="0">
                <a:solidFill>
                  <a:schemeClr val="tx1">
                    <a:lumMod val="75000"/>
                    <a:lumOff val="25000"/>
                  </a:schemeClr>
                </a:solidFill>
                <a:latin typeface="+mn-ea"/>
              </a:rPr>
              <a:t>ST</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solidFill>
                  <a:schemeClr val="tx1">
                    <a:lumMod val="75000"/>
                    <a:lumOff val="25000"/>
                  </a:schemeClr>
                </a:solidFill>
                <a:latin typeface="+mn-ea"/>
              </a:rPr>
              <a:t>Addr</a:t>
            </a:r>
            <a:r>
              <a:rPr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3131984"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b="1" dirty="0">
                <a:solidFill>
                  <a:schemeClr val="accent1"/>
                </a:solidFill>
                <a:latin typeface="+mn-ea"/>
              </a:rPr>
              <a:t>1</a:t>
            </a:r>
            <a:endParaRPr kumimoji="1" lang="ja-JP" altLang="en-US" b="1" dirty="0">
              <a:solidFill>
                <a:schemeClr val="accent1"/>
              </a:solidFill>
              <a:latin typeface="+mn-ea"/>
            </a:endParaRPr>
          </a:p>
        </p:txBody>
      </p:sp>
      <p:sp>
        <p:nvSpPr>
          <p:cNvPr id="23" name="正方形/長方形 22"/>
          <p:cNvSpPr/>
          <p:nvPr/>
        </p:nvSpPr>
        <p:spPr bwMode="auto">
          <a:xfrm>
            <a:off x="3851992"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ST</a:t>
            </a:r>
            <a:endParaRPr kumimoji="1" lang="ja-JP" altLang="en-US" b="1" dirty="0">
              <a:solidFill>
                <a:schemeClr val="accent1"/>
              </a:solidFill>
              <a:latin typeface="+mn-ea"/>
            </a:endParaRPr>
          </a:p>
        </p:txBody>
      </p:sp>
      <p:sp>
        <p:nvSpPr>
          <p:cNvPr id="24" name="正方形/長方形 23"/>
          <p:cNvSpPr/>
          <p:nvPr/>
        </p:nvSpPr>
        <p:spPr bwMode="auto">
          <a:xfrm>
            <a:off x="5292008"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1"/>
                </a:solidFill>
                <a:latin typeface="+mn-ea"/>
              </a:rPr>
              <a:t>0x123</a:t>
            </a:r>
            <a:endParaRPr kumimoji="1" lang="ja-JP" altLang="en-US" sz="1400" b="1" dirty="0">
              <a:solidFill>
                <a:schemeClr val="accent1"/>
              </a:solidFill>
              <a:latin typeface="+mn-ea"/>
            </a:endParaRPr>
          </a:p>
        </p:txBody>
      </p:sp>
      <p:sp>
        <p:nvSpPr>
          <p:cNvPr id="40" name="正方形/長方形 39"/>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I1</a:t>
            </a:r>
            <a:endParaRPr kumimoji="1" lang="ja-JP" altLang="en-US" sz="1600" dirty="0">
              <a:solidFill>
                <a:schemeClr val="accent1"/>
              </a:solidFill>
              <a:latin typeface="+mn-ea"/>
            </a:endParaRPr>
          </a:p>
        </p:txBody>
      </p:sp>
      <p:sp>
        <p:nvSpPr>
          <p:cNvPr id="41" name="正方形/長方形 40"/>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I2</a:t>
            </a:r>
            <a:endParaRPr kumimoji="1" lang="ja-JP" altLang="en-US" sz="1600" dirty="0">
              <a:solidFill>
                <a:schemeClr val="accent1"/>
              </a:solidFill>
              <a:latin typeface="+mn-ea"/>
            </a:endParaRPr>
          </a:p>
        </p:txBody>
      </p:sp>
      <p:sp>
        <p:nvSpPr>
          <p:cNvPr id="42" name="正方形/長方形 41"/>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I3</a:t>
            </a:r>
            <a:endParaRPr kumimoji="1" lang="ja-JP" altLang="en-US" sz="1600" dirty="0">
              <a:solidFill>
                <a:schemeClr val="accent1"/>
              </a:solidFill>
              <a:latin typeface="+mn-ea"/>
            </a:endParaRPr>
          </a:p>
        </p:txBody>
      </p:sp>
      <p:sp>
        <p:nvSpPr>
          <p:cNvPr id="43" name="右矢印 42"/>
          <p:cNvSpPr/>
          <p:nvPr/>
        </p:nvSpPr>
        <p:spPr bwMode="auto">
          <a:xfrm rot="10800000" flipV="1">
            <a:off x="6102017" y="2438989"/>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
        <p:nvSpPr>
          <p:cNvPr id="45" name="正方形/長方形 44"/>
          <p:cNvSpPr/>
          <p:nvPr/>
        </p:nvSpPr>
        <p:spPr bwMode="auto">
          <a:xfrm>
            <a:off x="4572000"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7" name="正方形/長方形 46"/>
          <p:cNvSpPr/>
          <p:nvPr/>
        </p:nvSpPr>
        <p:spPr bwMode="auto">
          <a:xfrm>
            <a:off x="5292008"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Data</a:t>
            </a:r>
            <a:endParaRPr kumimoji="1" lang="ja-JP" altLang="en-US" sz="1600" dirty="0">
              <a:solidFill>
                <a:schemeClr val="tx1">
                  <a:lumMod val="75000"/>
                  <a:lumOff val="25000"/>
                </a:schemeClr>
              </a:solidFill>
              <a:latin typeface="+mn-ea"/>
            </a:endParaRPr>
          </a:p>
        </p:txBody>
      </p:sp>
      <p:sp>
        <p:nvSpPr>
          <p:cNvPr id="48" name="正方形/長方形 47"/>
          <p:cNvSpPr/>
          <p:nvPr/>
        </p:nvSpPr>
        <p:spPr bwMode="auto">
          <a:xfrm>
            <a:off x="4572000"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1"/>
                </a:solidFill>
                <a:latin typeface="+mn-ea"/>
              </a:rPr>
              <a:t>0x100</a:t>
            </a:r>
            <a:endParaRPr kumimoji="1" lang="ja-JP" altLang="en-US" sz="1400" b="1" dirty="0">
              <a:solidFill>
                <a:schemeClr val="accent1"/>
              </a:solidFill>
              <a:latin typeface="+mn-ea"/>
            </a:endParaRPr>
          </a:p>
        </p:txBody>
      </p:sp>
      <p:sp>
        <p:nvSpPr>
          <p:cNvPr id="49" name="正方形/長方形 48"/>
          <p:cNvSpPr/>
          <p:nvPr/>
        </p:nvSpPr>
        <p:spPr bwMode="auto">
          <a:xfrm>
            <a:off x="3131984"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3851992"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1" name="正方形/長方形 50"/>
          <p:cNvSpPr/>
          <p:nvPr/>
        </p:nvSpPr>
        <p:spPr bwMode="auto">
          <a:xfrm>
            <a:off x="5292008"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2" name="正方形/長方形 51"/>
          <p:cNvSpPr/>
          <p:nvPr/>
        </p:nvSpPr>
        <p:spPr bwMode="auto">
          <a:xfrm>
            <a:off x="4572000"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7" name="正方形/長方形 56"/>
          <p:cNvSpPr/>
          <p:nvPr/>
        </p:nvSpPr>
        <p:spPr bwMode="auto">
          <a:xfrm>
            <a:off x="3131984"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8" name="正方形/長方形 57"/>
          <p:cNvSpPr/>
          <p:nvPr/>
        </p:nvSpPr>
        <p:spPr bwMode="auto">
          <a:xfrm>
            <a:off x="3851992"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9" name="正方形/長方形 58"/>
          <p:cNvSpPr/>
          <p:nvPr/>
        </p:nvSpPr>
        <p:spPr bwMode="auto">
          <a:xfrm>
            <a:off x="5292008"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4572000"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3131984"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2" name="正方形/長方形 61"/>
          <p:cNvSpPr/>
          <p:nvPr/>
        </p:nvSpPr>
        <p:spPr bwMode="auto">
          <a:xfrm>
            <a:off x="3851992"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92008"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572000"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5" name="正方形/長方形 64"/>
          <p:cNvSpPr/>
          <p:nvPr/>
        </p:nvSpPr>
        <p:spPr bwMode="auto">
          <a:xfrm>
            <a:off x="3131984"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3851992"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292008"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572000"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3131984" y="818971"/>
            <a:ext cx="2880032"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72" name="角丸四角形 71"/>
          <p:cNvSpPr/>
          <p:nvPr/>
        </p:nvSpPr>
        <p:spPr bwMode="auto">
          <a:xfrm>
            <a:off x="7092028" y="2978995"/>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I1</a:t>
            </a:r>
            <a:endParaRPr kumimoji="1" lang="ja-JP" altLang="en-US" dirty="0">
              <a:latin typeface="Consolas" panose="020B0609020204030204" pitchFamily="49" charset="0"/>
            </a:endParaRPr>
          </a:p>
        </p:txBody>
      </p:sp>
      <p:sp>
        <p:nvSpPr>
          <p:cNvPr id="70" name="曲折矢印 69"/>
          <p:cNvSpPr/>
          <p:nvPr/>
        </p:nvSpPr>
        <p:spPr bwMode="auto">
          <a:xfrm flipH="1">
            <a:off x="6192016" y="818971"/>
            <a:ext cx="1260013" cy="1350015"/>
          </a:xfrm>
          <a:prstGeom prst="bentArrow">
            <a:avLst>
              <a:gd name="adj1" fmla="val 20870"/>
              <a:gd name="adj2" fmla="val 25000"/>
              <a:gd name="adj3" fmla="val 23230"/>
              <a:gd name="adj4" fmla="val 43750"/>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書き込み</a:t>
            </a:r>
          </a:p>
        </p:txBody>
      </p:sp>
      <p:sp>
        <p:nvSpPr>
          <p:cNvPr id="71" name="正方形/長方形 70"/>
          <p:cNvSpPr/>
          <p:nvPr/>
        </p:nvSpPr>
        <p:spPr bwMode="auto">
          <a:xfrm>
            <a:off x="3131984"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1</a:t>
            </a:r>
            <a:endParaRPr kumimoji="1" lang="ja-JP" altLang="en-US" dirty="0">
              <a:solidFill>
                <a:schemeClr val="tx1">
                  <a:lumMod val="75000"/>
                  <a:lumOff val="25000"/>
                </a:schemeClr>
              </a:solidFill>
              <a:latin typeface="+mn-ea"/>
            </a:endParaRPr>
          </a:p>
        </p:txBody>
      </p:sp>
      <p:sp>
        <p:nvSpPr>
          <p:cNvPr id="73" name="正方形/長方形 72"/>
          <p:cNvSpPr/>
          <p:nvPr/>
        </p:nvSpPr>
        <p:spPr bwMode="auto">
          <a:xfrm>
            <a:off x="3851992"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ST</a:t>
            </a:r>
            <a:endParaRPr kumimoji="1" lang="ja-JP" altLang="en-US" dirty="0">
              <a:solidFill>
                <a:schemeClr val="tx1">
                  <a:lumMod val="75000"/>
                  <a:lumOff val="25000"/>
                </a:schemeClr>
              </a:solidFill>
              <a:latin typeface="+mn-ea"/>
            </a:endParaRPr>
          </a:p>
        </p:txBody>
      </p:sp>
      <p:sp>
        <p:nvSpPr>
          <p:cNvPr id="74" name="正方形/長方形 73"/>
          <p:cNvSpPr/>
          <p:nvPr/>
        </p:nvSpPr>
        <p:spPr bwMode="auto">
          <a:xfrm>
            <a:off x="5292008"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mn-ea"/>
              </a:rPr>
              <a:t>0x456</a:t>
            </a:r>
            <a:endParaRPr kumimoji="1" lang="ja-JP" altLang="en-US" sz="1400" dirty="0">
              <a:solidFill>
                <a:schemeClr val="tx1">
                  <a:lumMod val="75000"/>
                  <a:lumOff val="25000"/>
                </a:schemeClr>
              </a:solidFill>
              <a:latin typeface="+mn-ea"/>
            </a:endParaRPr>
          </a:p>
        </p:txBody>
      </p:sp>
      <p:sp>
        <p:nvSpPr>
          <p:cNvPr id="75" name="正方形/長方形 74"/>
          <p:cNvSpPr/>
          <p:nvPr/>
        </p:nvSpPr>
        <p:spPr bwMode="auto">
          <a:xfrm>
            <a:off x="4572000"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mn-ea"/>
              </a:rPr>
              <a:t>0x100</a:t>
            </a:r>
            <a:endParaRPr kumimoji="1" lang="ja-JP" altLang="en-US" sz="1400" dirty="0">
              <a:solidFill>
                <a:schemeClr val="tx1">
                  <a:lumMod val="75000"/>
                  <a:lumOff val="25000"/>
                </a:schemeClr>
              </a:solidFill>
              <a:latin typeface="+mn-ea"/>
            </a:endParaRPr>
          </a:p>
        </p:txBody>
      </p:sp>
    </p:spTree>
    <p:extLst>
      <p:ext uri="{BB962C8B-B14F-4D97-AF65-F5344CB8AC3E}">
        <p14:creationId xmlns:p14="http://schemas.microsoft.com/office/powerpoint/2010/main" val="30263218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ストアの整列</a:t>
            </a:r>
            <a:r>
              <a:rPr kumimoji="1" lang="ja-JP" altLang="en-US" dirty="0"/>
              <a:t>（４）</a:t>
            </a:r>
          </a:p>
        </p:txBody>
      </p:sp>
      <p:sp>
        <p:nvSpPr>
          <p:cNvPr id="3" name="テキスト プレースホルダー 2"/>
          <p:cNvSpPr>
            <a:spLocks noGrp="1"/>
          </p:cNvSpPr>
          <p:nvPr>
            <p:ph type="body" sz="quarter" idx="10"/>
          </p:nvPr>
        </p:nvSpPr>
        <p:spPr>
          <a:xfrm>
            <a:off x="611956" y="5139019"/>
            <a:ext cx="8280092" cy="899703"/>
          </a:xfrm>
        </p:spPr>
        <p:txBody>
          <a:bodyPr/>
          <a:lstStyle/>
          <a:p>
            <a:r>
              <a:rPr lang="ja-JP" altLang="en-US" dirty="0">
                <a:latin typeface="Consolas" panose="020B0609020204030204" pitchFamily="49" charset="0"/>
              </a:rPr>
              <a:t>ロードの実行時</a:t>
            </a:r>
            <a:endParaRPr lang="en-US" altLang="ja-JP" dirty="0">
              <a:latin typeface="Consolas" panose="020B0609020204030204" pitchFamily="49" charset="0"/>
            </a:endParaRPr>
          </a:p>
          <a:p>
            <a:pPr lvl="1"/>
            <a:r>
              <a:rPr lang="en-US" altLang="ja-JP" dirty="0">
                <a:latin typeface="Consolas" panose="020B0609020204030204" pitchFamily="49" charset="0"/>
              </a:rPr>
              <a:t>LSQ </a:t>
            </a:r>
            <a:r>
              <a:rPr lang="ja-JP" altLang="en-US" dirty="0" err="1">
                <a:latin typeface="Consolas" panose="020B0609020204030204" pitchFamily="49" charset="0"/>
              </a:rPr>
              <a:t>とメ</a:t>
            </a:r>
            <a:r>
              <a:rPr lang="ja-JP" altLang="en-US" dirty="0">
                <a:latin typeface="Consolas" panose="020B0609020204030204" pitchFamily="49" charset="0"/>
              </a:rPr>
              <a:t>モリの双方にアクセス</a:t>
            </a:r>
            <a:endParaRPr lang="en-US" altLang="ja-JP" dirty="0">
              <a:latin typeface="Consolas" panose="020B0609020204030204" pitchFamily="49" charset="0"/>
            </a:endParaRPr>
          </a:p>
          <a:p>
            <a:r>
              <a:rPr lang="en-US" altLang="ja-JP" dirty="0">
                <a:latin typeface="Consolas" panose="020B0609020204030204" pitchFamily="49" charset="0"/>
              </a:rPr>
              <a:t>LSQ </a:t>
            </a:r>
            <a:r>
              <a:rPr lang="ja-JP" altLang="en-US" dirty="0">
                <a:latin typeface="Consolas" panose="020B0609020204030204" pitchFamily="49" charset="0"/>
              </a:rPr>
              <a:t>の自身のエントリより前の部分をアドレスで検索</a:t>
            </a:r>
            <a:endParaRPr lang="en-US" altLang="ja-JP" dirty="0">
              <a:latin typeface="Consolas" panose="020B0609020204030204" pitchFamily="49" charset="0"/>
            </a:endParaRPr>
          </a:p>
          <a:p>
            <a:pPr lvl="1"/>
            <a:r>
              <a:rPr lang="ja-JP" altLang="en-US" dirty="0">
                <a:latin typeface="Consolas" panose="020B0609020204030204" pitchFamily="49" charset="0"/>
              </a:rPr>
              <a:t>ヒットした場合，そこにあるストアの値を読み出して使う</a:t>
            </a:r>
            <a:endParaRPr lang="en-US" altLang="ja-JP" dirty="0">
              <a:latin typeface="Consolas" panose="020B0609020204030204" pitchFamily="49" charset="0"/>
            </a:endParaRPr>
          </a:p>
          <a:p>
            <a:pPr lvl="1"/>
            <a:r>
              <a:rPr lang="ja-JP" altLang="en-US" dirty="0">
                <a:latin typeface="Consolas" panose="020B0609020204030204" pitchFamily="49" charset="0"/>
              </a:rPr>
              <a:t>ヒットしなかった場合，メモリからとれた値を使う</a:t>
            </a:r>
            <a:endParaRPr lang="en-US" altLang="ja-JP" dirty="0">
              <a:latin typeface="Consolas" panose="020B0609020204030204" pitchFamily="49" charset="0"/>
            </a:endParaRPr>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solidFill>
              <a:schemeClr val="accent1"/>
            </a:solidFill>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角丸四角形吹き出し 13"/>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5" name="角丸四角形吹き出し 14"/>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6" name="正方形/長方形 15"/>
          <p:cNvSpPr/>
          <p:nvPr/>
        </p:nvSpPr>
        <p:spPr bwMode="auto">
          <a:xfrm>
            <a:off x="3131984"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851992"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5292008"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0" name="正方形/長方形 19"/>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LD/</a:t>
            </a:r>
            <a:r>
              <a:rPr kumimoji="1" lang="en-US" altLang="ja-JP" sz="1600" dirty="0">
                <a:solidFill>
                  <a:schemeClr val="tx1">
                    <a:lumMod val="75000"/>
                    <a:lumOff val="25000"/>
                  </a:schemeClr>
                </a:solidFill>
                <a:latin typeface="+mn-ea"/>
              </a:rPr>
              <a:t>ST</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solidFill>
                  <a:schemeClr val="tx1">
                    <a:lumMod val="75000"/>
                    <a:lumOff val="25000"/>
                  </a:schemeClr>
                </a:solidFill>
                <a:latin typeface="+mn-ea"/>
              </a:rPr>
              <a:t>Addr</a:t>
            </a:r>
            <a:r>
              <a:rPr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3131984"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1</a:t>
            </a:r>
            <a:endParaRPr kumimoji="1" lang="ja-JP" altLang="en-US" dirty="0">
              <a:solidFill>
                <a:schemeClr val="tx1">
                  <a:lumMod val="75000"/>
                  <a:lumOff val="25000"/>
                </a:schemeClr>
              </a:solidFill>
              <a:latin typeface="+mn-ea"/>
            </a:endParaRPr>
          </a:p>
        </p:txBody>
      </p:sp>
      <p:sp>
        <p:nvSpPr>
          <p:cNvPr id="23" name="正方形/長方形 22"/>
          <p:cNvSpPr/>
          <p:nvPr/>
        </p:nvSpPr>
        <p:spPr bwMode="auto">
          <a:xfrm>
            <a:off x="3851992"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ST</a:t>
            </a:r>
            <a:endParaRPr kumimoji="1" lang="ja-JP" altLang="en-US" dirty="0">
              <a:solidFill>
                <a:schemeClr val="tx1">
                  <a:lumMod val="75000"/>
                  <a:lumOff val="25000"/>
                </a:schemeClr>
              </a:solidFill>
              <a:latin typeface="+mn-ea"/>
            </a:endParaRPr>
          </a:p>
        </p:txBody>
      </p:sp>
      <p:sp>
        <p:nvSpPr>
          <p:cNvPr id="24" name="正方形/長方形 23"/>
          <p:cNvSpPr/>
          <p:nvPr/>
        </p:nvSpPr>
        <p:spPr bwMode="auto">
          <a:xfrm>
            <a:off x="5292008"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2"/>
                </a:solidFill>
                <a:latin typeface="+mn-ea"/>
              </a:rPr>
              <a:t>0x123</a:t>
            </a:r>
            <a:endParaRPr kumimoji="1" lang="ja-JP" altLang="en-US" sz="1400" b="1" dirty="0">
              <a:solidFill>
                <a:schemeClr val="accent2"/>
              </a:solidFill>
              <a:latin typeface="+mn-ea"/>
            </a:endParaRPr>
          </a:p>
        </p:txBody>
      </p:sp>
      <p:sp>
        <p:nvSpPr>
          <p:cNvPr id="40" name="正方形/長方形 39"/>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I1</a:t>
            </a:r>
            <a:endParaRPr kumimoji="1" lang="ja-JP" altLang="en-US" sz="1600" dirty="0">
              <a:solidFill>
                <a:schemeClr val="accent1"/>
              </a:solidFill>
              <a:latin typeface="+mn-ea"/>
            </a:endParaRPr>
          </a:p>
        </p:txBody>
      </p:sp>
      <p:sp>
        <p:nvSpPr>
          <p:cNvPr id="41" name="正方形/長方形 40"/>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I2</a:t>
            </a:r>
            <a:endParaRPr kumimoji="1" lang="ja-JP" altLang="en-US" sz="1600" dirty="0">
              <a:solidFill>
                <a:schemeClr val="accent1"/>
              </a:solidFill>
              <a:latin typeface="+mn-ea"/>
            </a:endParaRPr>
          </a:p>
        </p:txBody>
      </p:sp>
      <p:sp>
        <p:nvSpPr>
          <p:cNvPr id="42" name="正方形/長方形 41"/>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I3</a:t>
            </a:r>
            <a:endParaRPr kumimoji="1" lang="ja-JP" altLang="en-US" sz="1600" dirty="0">
              <a:solidFill>
                <a:schemeClr val="accent1"/>
              </a:solidFill>
              <a:latin typeface="+mn-ea"/>
            </a:endParaRPr>
          </a:p>
        </p:txBody>
      </p:sp>
      <p:sp>
        <p:nvSpPr>
          <p:cNvPr id="43" name="右矢印 42"/>
          <p:cNvSpPr/>
          <p:nvPr/>
        </p:nvSpPr>
        <p:spPr bwMode="auto">
          <a:xfrm rot="10800000" flipV="1">
            <a:off x="6102017" y="2438989"/>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
        <p:nvSpPr>
          <p:cNvPr id="45" name="正方形/長方形 44"/>
          <p:cNvSpPr/>
          <p:nvPr/>
        </p:nvSpPr>
        <p:spPr bwMode="auto">
          <a:xfrm>
            <a:off x="4572000"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7" name="正方形/長方形 46"/>
          <p:cNvSpPr/>
          <p:nvPr/>
        </p:nvSpPr>
        <p:spPr bwMode="auto">
          <a:xfrm>
            <a:off x="5292008"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Data</a:t>
            </a:r>
            <a:endParaRPr kumimoji="1" lang="ja-JP" altLang="en-US" sz="1600" dirty="0">
              <a:solidFill>
                <a:schemeClr val="tx1">
                  <a:lumMod val="75000"/>
                  <a:lumOff val="25000"/>
                </a:schemeClr>
              </a:solidFill>
              <a:latin typeface="+mn-ea"/>
            </a:endParaRPr>
          </a:p>
        </p:txBody>
      </p:sp>
      <p:sp>
        <p:nvSpPr>
          <p:cNvPr id="48" name="正方形/長方形 47"/>
          <p:cNvSpPr/>
          <p:nvPr/>
        </p:nvSpPr>
        <p:spPr bwMode="auto">
          <a:xfrm>
            <a:off x="4572000"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mn-ea"/>
              </a:rPr>
              <a:t>0x100</a:t>
            </a:r>
            <a:endParaRPr kumimoji="1" lang="ja-JP" altLang="en-US" sz="1400" dirty="0">
              <a:solidFill>
                <a:schemeClr val="tx1">
                  <a:lumMod val="75000"/>
                  <a:lumOff val="25000"/>
                </a:schemeClr>
              </a:solidFill>
              <a:latin typeface="+mn-ea"/>
            </a:endParaRPr>
          </a:p>
        </p:txBody>
      </p:sp>
      <p:sp>
        <p:nvSpPr>
          <p:cNvPr id="49" name="正方形/長方形 48"/>
          <p:cNvSpPr/>
          <p:nvPr/>
        </p:nvSpPr>
        <p:spPr bwMode="auto">
          <a:xfrm>
            <a:off x="3131984"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1</a:t>
            </a:r>
            <a:endParaRPr kumimoji="1" lang="ja-JP" altLang="en-US" b="1" dirty="0">
              <a:solidFill>
                <a:schemeClr val="accent1"/>
              </a:solidFill>
              <a:latin typeface="+mn-ea"/>
            </a:endParaRPr>
          </a:p>
        </p:txBody>
      </p:sp>
      <p:sp>
        <p:nvSpPr>
          <p:cNvPr id="50" name="正方形/長方形 49"/>
          <p:cNvSpPr/>
          <p:nvPr/>
        </p:nvSpPr>
        <p:spPr bwMode="auto">
          <a:xfrm>
            <a:off x="3851992"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LD</a:t>
            </a:r>
            <a:endParaRPr kumimoji="1" lang="ja-JP" altLang="en-US" b="1" dirty="0">
              <a:solidFill>
                <a:schemeClr val="accent1"/>
              </a:solidFill>
              <a:latin typeface="+mn-ea"/>
            </a:endParaRPr>
          </a:p>
        </p:txBody>
      </p:sp>
      <p:sp>
        <p:nvSpPr>
          <p:cNvPr id="51" name="正方形/長方形 50"/>
          <p:cNvSpPr/>
          <p:nvPr/>
        </p:nvSpPr>
        <p:spPr bwMode="auto">
          <a:xfrm>
            <a:off x="5292008"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a:t>
            </a:r>
            <a:endParaRPr kumimoji="1" lang="ja-JP" altLang="en-US" b="1" dirty="0">
              <a:solidFill>
                <a:schemeClr val="accent1"/>
              </a:solidFill>
              <a:latin typeface="+mn-ea"/>
            </a:endParaRPr>
          </a:p>
        </p:txBody>
      </p:sp>
      <p:sp>
        <p:nvSpPr>
          <p:cNvPr id="52" name="正方形/長方形 51"/>
          <p:cNvSpPr/>
          <p:nvPr/>
        </p:nvSpPr>
        <p:spPr bwMode="auto">
          <a:xfrm>
            <a:off x="4572000"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1"/>
                </a:solidFill>
                <a:latin typeface="+mn-ea"/>
              </a:rPr>
              <a:t>0x100</a:t>
            </a:r>
            <a:endParaRPr kumimoji="1" lang="ja-JP" altLang="en-US" sz="1400" b="1" dirty="0">
              <a:solidFill>
                <a:schemeClr val="accent1"/>
              </a:solidFill>
              <a:latin typeface="+mn-ea"/>
            </a:endParaRPr>
          </a:p>
        </p:txBody>
      </p:sp>
      <p:sp>
        <p:nvSpPr>
          <p:cNvPr id="57" name="正方形/長方形 56"/>
          <p:cNvSpPr/>
          <p:nvPr/>
        </p:nvSpPr>
        <p:spPr bwMode="auto">
          <a:xfrm>
            <a:off x="3131984"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8" name="正方形/長方形 57"/>
          <p:cNvSpPr/>
          <p:nvPr/>
        </p:nvSpPr>
        <p:spPr bwMode="auto">
          <a:xfrm>
            <a:off x="3851992"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9" name="正方形/長方形 58"/>
          <p:cNvSpPr/>
          <p:nvPr/>
        </p:nvSpPr>
        <p:spPr bwMode="auto">
          <a:xfrm>
            <a:off x="5292008"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4572000"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3131984"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2" name="正方形/長方形 61"/>
          <p:cNvSpPr/>
          <p:nvPr/>
        </p:nvSpPr>
        <p:spPr bwMode="auto">
          <a:xfrm>
            <a:off x="3851992"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92008"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572000"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5" name="正方形/長方形 64"/>
          <p:cNvSpPr/>
          <p:nvPr/>
        </p:nvSpPr>
        <p:spPr bwMode="auto">
          <a:xfrm>
            <a:off x="3131984"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3851992"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292008"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572000"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3131984" y="818971"/>
            <a:ext cx="2880032"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71" name="角丸四角形 70"/>
          <p:cNvSpPr/>
          <p:nvPr/>
        </p:nvSpPr>
        <p:spPr bwMode="auto">
          <a:xfrm>
            <a:off x="1331964" y="3068996"/>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I2</a:t>
            </a:r>
            <a:endParaRPr kumimoji="1" lang="ja-JP" altLang="en-US" dirty="0">
              <a:latin typeface="Consolas" panose="020B0609020204030204" pitchFamily="49" charset="0"/>
            </a:endParaRPr>
          </a:p>
        </p:txBody>
      </p:sp>
      <p:sp>
        <p:nvSpPr>
          <p:cNvPr id="73" name="正方形/長方形 72"/>
          <p:cNvSpPr/>
          <p:nvPr/>
        </p:nvSpPr>
        <p:spPr bwMode="auto">
          <a:xfrm>
            <a:off x="3131984"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1</a:t>
            </a:r>
            <a:endParaRPr kumimoji="1" lang="ja-JP" altLang="en-US" dirty="0">
              <a:solidFill>
                <a:schemeClr val="tx1">
                  <a:lumMod val="75000"/>
                  <a:lumOff val="25000"/>
                </a:schemeClr>
              </a:solidFill>
              <a:latin typeface="+mn-ea"/>
            </a:endParaRPr>
          </a:p>
        </p:txBody>
      </p:sp>
      <p:sp>
        <p:nvSpPr>
          <p:cNvPr id="74" name="正方形/長方形 73"/>
          <p:cNvSpPr/>
          <p:nvPr/>
        </p:nvSpPr>
        <p:spPr bwMode="auto">
          <a:xfrm>
            <a:off x="3851992"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ST</a:t>
            </a:r>
            <a:endParaRPr kumimoji="1" lang="ja-JP" altLang="en-US" dirty="0">
              <a:solidFill>
                <a:schemeClr val="tx1">
                  <a:lumMod val="75000"/>
                  <a:lumOff val="25000"/>
                </a:schemeClr>
              </a:solidFill>
              <a:latin typeface="+mn-ea"/>
            </a:endParaRPr>
          </a:p>
        </p:txBody>
      </p:sp>
      <p:sp>
        <p:nvSpPr>
          <p:cNvPr id="75" name="正方形/長方形 74"/>
          <p:cNvSpPr/>
          <p:nvPr/>
        </p:nvSpPr>
        <p:spPr bwMode="auto">
          <a:xfrm>
            <a:off x="5292008"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mn-ea"/>
              </a:rPr>
              <a:t>0x456</a:t>
            </a:r>
            <a:endParaRPr kumimoji="1" lang="ja-JP" altLang="en-US" sz="1400" dirty="0">
              <a:solidFill>
                <a:schemeClr val="tx1">
                  <a:lumMod val="75000"/>
                  <a:lumOff val="25000"/>
                </a:schemeClr>
              </a:solidFill>
              <a:latin typeface="+mn-ea"/>
            </a:endParaRPr>
          </a:p>
        </p:txBody>
      </p:sp>
      <p:sp>
        <p:nvSpPr>
          <p:cNvPr id="76" name="正方形/長方形 75"/>
          <p:cNvSpPr/>
          <p:nvPr/>
        </p:nvSpPr>
        <p:spPr bwMode="auto">
          <a:xfrm>
            <a:off x="4572000"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mn-ea"/>
              </a:rPr>
              <a:t>0x100</a:t>
            </a:r>
            <a:endParaRPr kumimoji="1" lang="ja-JP" altLang="en-US" sz="1400" dirty="0">
              <a:solidFill>
                <a:schemeClr val="tx1">
                  <a:lumMod val="75000"/>
                  <a:lumOff val="25000"/>
                </a:schemeClr>
              </a:solidFill>
              <a:latin typeface="+mn-ea"/>
            </a:endParaRPr>
          </a:p>
        </p:txBody>
      </p:sp>
      <p:sp>
        <p:nvSpPr>
          <p:cNvPr id="77" name="曲折矢印 76"/>
          <p:cNvSpPr/>
          <p:nvPr/>
        </p:nvSpPr>
        <p:spPr bwMode="auto">
          <a:xfrm rot="16200000" flipH="1">
            <a:off x="1466966" y="953972"/>
            <a:ext cx="1260013" cy="1350015"/>
          </a:xfrm>
          <a:prstGeom prst="bentArrow">
            <a:avLst>
              <a:gd name="adj1" fmla="val 20870"/>
              <a:gd name="adj2" fmla="val 25000"/>
              <a:gd name="adj3" fmla="val 23230"/>
              <a:gd name="adj4" fmla="val 43750"/>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eaVert"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読み出し</a:t>
            </a:r>
          </a:p>
        </p:txBody>
      </p:sp>
      <p:sp>
        <p:nvSpPr>
          <p:cNvPr id="25" name="左矢印 24"/>
          <p:cNvSpPr/>
          <p:nvPr/>
        </p:nvSpPr>
        <p:spPr bwMode="auto">
          <a:xfrm>
            <a:off x="2591978" y="2348988"/>
            <a:ext cx="2610029" cy="540006"/>
          </a:xfrm>
          <a:prstGeom prst="leftArrow">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読み出し</a:t>
            </a:r>
          </a:p>
        </p:txBody>
      </p:sp>
      <p:sp>
        <p:nvSpPr>
          <p:cNvPr id="12" name="上矢印 11"/>
          <p:cNvSpPr/>
          <p:nvPr/>
        </p:nvSpPr>
        <p:spPr bwMode="auto">
          <a:xfrm>
            <a:off x="4662001" y="1988984"/>
            <a:ext cx="540006" cy="900011"/>
          </a:xfrm>
          <a:prstGeom prst="upArrow">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検索</a:t>
            </a:r>
          </a:p>
        </p:txBody>
      </p:sp>
    </p:spTree>
    <p:extLst>
      <p:ext uri="{BB962C8B-B14F-4D97-AF65-F5344CB8AC3E}">
        <p14:creationId xmlns:p14="http://schemas.microsoft.com/office/powerpoint/2010/main" val="3372501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動作例を使った説明</a:t>
            </a:r>
            <a:endParaRPr kumimoji="1" lang="ja-JP" altLang="en-US" dirty="0"/>
          </a:p>
        </p:txBody>
      </p:sp>
      <p:sp>
        <p:nvSpPr>
          <p:cNvPr id="3" name="テキスト プレースホルダー 2"/>
          <p:cNvSpPr>
            <a:spLocks noGrp="1"/>
          </p:cNvSpPr>
          <p:nvPr>
            <p:ph type="body" sz="quarter" idx="10"/>
          </p:nvPr>
        </p:nvSpPr>
        <p:spPr>
          <a:xfrm>
            <a:off x="611956" y="5229020"/>
            <a:ext cx="8280092" cy="899703"/>
          </a:xfrm>
        </p:spPr>
        <p:txBody>
          <a:bodyPr/>
          <a:lstStyle/>
          <a:p>
            <a:r>
              <a:rPr kumimoji="1" lang="en-US" altLang="ja-JP" dirty="0">
                <a:latin typeface="Consolas" panose="020B0609020204030204" pitchFamily="49" charset="0"/>
              </a:rPr>
              <a:t>I1,I2,I3 </a:t>
            </a:r>
            <a:r>
              <a:rPr kumimoji="1" lang="ja-JP" altLang="en-US" dirty="0">
                <a:latin typeface="Consolas" panose="020B0609020204030204" pitchFamily="49" charset="0"/>
              </a:rPr>
              <a:t>は同じアドレス </a:t>
            </a:r>
            <a:r>
              <a:rPr kumimoji="1" lang="en-US" altLang="ja-JP" dirty="0">
                <a:latin typeface="Consolas" panose="020B0609020204030204" pitchFamily="49" charset="0"/>
              </a:rPr>
              <a:t>0x100 </a:t>
            </a:r>
            <a:r>
              <a:rPr kumimoji="1" lang="ja-JP" altLang="en-US" dirty="0">
                <a:latin typeface="Consolas" panose="020B0609020204030204" pitchFamily="49" charset="0"/>
              </a:rPr>
              <a:t>に対してアクセスを行う命令</a:t>
            </a:r>
            <a:endParaRPr kumimoji="1" lang="en-US" altLang="ja-JP" dirty="0">
              <a:latin typeface="Consolas" panose="020B0609020204030204" pitchFamily="49" charset="0"/>
            </a:endParaRPr>
          </a:p>
          <a:p>
            <a:pPr marL="817200" lvl="1" indent="-457200">
              <a:buFont typeface="+mj-lt"/>
              <a:buAutoNum type="arabicPeriod"/>
            </a:pPr>
            <a:r>
              <a:rPr kumimoji="1" lang="ja-JP" altLang="en-US" dirty="0">
                <a:latin typeface="Consolas" panose="020B0609020204030204" pitchFamily="49" charset="0"/>
              </a:rPr>
              <a:t>ストアの整列</a:t>
            </a:r>
            <a:endParaRPr kumimoji="1" lang="en-US" altLang="ja-JP" dirty="0">
              <a:latin typeface="Consolas" panose="020B0609020204030204" pitchFamily="49" charset="0"/>
            </a:endParaRPr>
          </a:p>
          <a:p>
            <a:pPr marL="817200" lvl="1" indent="-457200">
              <a:buFont typeface="+mj-lt"/>
              <a:buAutoNum type="arabicPeriod"/>
            </a:pPr>
            <a:r>
              <a:rPr kumimoji="1" lang="ja-JP" altLang="en-US" b="1" dirty="0">
                <a:latin typeface="Consolas" panose="020B0609020204030204" pitchFamily="49" charset="0"/>
              </a:rPr>
              <a:t>順序違反の検出</a:t>
            </a:r>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solidFill>
              <a:schemeClr val="accent1"/>
            </a:solidFill>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角丸四角形吹き出し 13"/>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5" name="角丸四角形吹き出し 14"/>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6" name="正方形/長方形 15"/>
          <p:cNvSpPr/>
          <p:nvPr/>
        </p:nvSpPr>
        <p:spPr bwMode="auto">
          <a:xfrm>
            <a:off x="3131984"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851992"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5292008"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0" name="正方形/長方形 19"/>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LD/</a:t>
            </a:r>
            <a:r>
              <a:rPr kumimoji="1" lang="en-US" altLang="ja-JP" sz="1600" dirty="0">
                <a:solidFill>
                  <a:schemeClr val="tx1">
                    <a:lumMod val="75000"/>
                    <a:lumOff val="25000"/>
                  </a:schemeClr>
                </a:solidFill>
                <a:latin typeface="+mn-ea"/>
              </a:rPr>
              <a:t>ST</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solidFill>
                  <a:schemeClr val="tx1">
                    <a:lumMod val="75000"/>
                    <a:lumOff val="25000"/>
                  </a:schemeClr>
                </a:solidFill>
                <a:latin typeface="+mn-ea"/>
              </a:rPr>
              <a:t>Addr</a:t>
            </a:r>
            <a:r>
              <a:rPr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3131984"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3" name="正方形/長方形 22"/>
          <p:cNvSpPr/>
          <p:nvPr/>
        </p:nvSpPr>
        <p:spPr bwMode="auto">
          <a:xfrm>
            <a:off x="3851992"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4" name="正方形/長方形 23"/>
          <p:cNvSpPr/>
          <p:nvPr/>
        </p:nvSpPr>
        <p:spPr bwMode="auto">
          <a:xfrm>
            <a:off x="5292008"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0" name="正方形/長方形 39"/>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I1</a:t>
            </a:r>
            <a:endParaRPr kumimoji="1" lang="ja-JP" altLang="en-US" sz="1600" dirty="0">
              <a:solidFill>
                <a:schemeClr val="accent1"/>
              </a:solidFill>
              <a:latin typeface="+mn-ea"/>
            </a:endParaRPr>
          </a:p>
        </p:txBody>
      </p:sp>
      <p:sp>
        <p:nvSpPr>
          <p:cNvPr id="41" name="正方形/長方形 40"/>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I2</a:t>
            </a:r>
            <a:endParaRPr kumimoji="1" lang="ja-JP" altLang="en-US" sz="1600" dirty="0">
              <a:solidFill>
                <a:schemeClr val="accent1"/>
              </a:solidFill>
              <a:latin typeface="+mn-ea"/>
            </a:endParaRPr>
          </a:p>
        </p:txBody>
      </p:sp>
      <p:sp>
        <p:nvSpPr>
          <p:cNvPr id="42" name="正方形/長方形 41"/>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I3</a:t>
            </a:r>
            <a:endParaRPr kumimoji="1" lang="ja-JP" altLang="en-US" sz="1600" dirty="0">
              <a:solidFill>
                <a:schemeClr val="accent1"/>
              </a:solidFill>
              <a:latin typeface="+mn-ea"/>
            </a:endParaRPr>
          </a:p>
        </p:txBody>
      </p:sp>
      <p:sp>
        <p:nvSpPr>
          <p:cNvPr id="43" name="右矢印 42"/>
          <p:cNvSpPr/>
          <p:nvPr/>
        </p:nvSpPr>
        <p:spPr bwMode="auto">
          <a:xfrm rot="10800000" flipV="1">
            <a:off x="6102017" y="2798993"/>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
        <p:nvSpPr>
          <p:cNvPr id="45" name="正方形/長方形 44"/>
          <p:cNvSpPr/>
          <p:nvPr/>
        </p:nvSpPr>
        <p:spPr bwMode="auto">
          <a:xfrm>
            <a:off x="4572000"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7" name="正方形/長方形 46"/>
          <p:cNvSpPr/>
          <p:nvPr/>
        </p:nvSpPr>
        <p:spPr bwMode="auto">
          <a:xfrm>
            <a:off x="5292008"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Data</a:t>
            </a:r>
            <a:endParaRPr kumimoji="1" lang="ja-JP" altLang="en-US" sz="1600" dirty="0">
              <a:solidFill>
                <a:schemeClr val="tx1">
                  <a:lumMod val="75000"/>
                  <a:lumOff val="25000"/>
                </a:schemeClr>
              </a:solidFill>
              <a:latin typeface="+mn-ea"/>
            </a:endParaRPr>
          </a:p>
        </p:txBody>
      </p:sp>
      <p:sp>
        <p:nvSpPr>
          <p:cNvPr id="48" name="正方形/長方形 47"/>
          <p:cNvSpPr/>
          <p:nvPr/>
        </p:nvSpPr>
        <p:spPr bwMode="auto">
          <a:xfrm>
            <a:off x="4572000"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9" name="正方形/長方形 48"/>
          <p:cNvSpPr/>
          <p:nvPr/>
        </p:nvSpPr>
        <p:spPr bwMode="auto">
          <a:xfrm>
            <a:off x="3131984"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3851992"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1" name="正方形/長方形 50"/>
          <p:cNvSpPr/>
          <p:nvPr/>
        </p:nvSpPr>
        <p:spPr bwMode="auto">
          <a:xfrm>
            <a:off x="5292008"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2" name="正方形/長方形 51"/>
          <p:cNvSpPr/>
          <p:nvPr/>
        </p:nvSpPr>
        <p:spPr bwMode="auto">
          <a:xfrm>
            <a:off x="4572000"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3" name="正方形/長方形 52"/>
          <p:cNvSpPr/>
          <p:nvPr/>
        </p:nvSpPr>
        <p:spPr bwMode="auto">
          <a:xfrm>
            <a:off x="3131984"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4" name="正方形/長方形 53"/>
          <p:cNvSpPr/>
          <p:nvPr/>
        </p:nvSpPr>
        <p:spPr bwMode="auto">
          <a:xfrm>
            <a:off x="3851992"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5" name="正方形/長方形 54"/>
          <p:cNvSpPr/>
          <p:nvPr/>
        </p:nvSpPr>
        <p:spPr bwMode="auto">
          <a:xfrm>
            <a:off x="5292008"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6" name="正方形/長方形 55"/>
          <p:cNvSpPr/>
          <p:nvPr/>
        </p:nvSpPr>
        <p:spPr bwMode="auto">
          <a:xfrm>
            <a:off x="4572000"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7" name="正方形/長方形 56"/>
          <p:cNvSpPr/>
          <p:nvPr/>
        </p:nvSpPr>
        <p:spPr bwMode="auto">
          <a:xfrm>
            <a:off x="3131984"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8" name="正方形/長方形 57"/>
          <p:cNvSpPr/>
          <p:nvPr/>
        </p:nvSpPr>
        <p:spPr bwMode="auto">
          <a:xfrm>
            <a:off x="3851992"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9" name="正方形/長方形 58"/>
          <p:cNvSpPr/>
          <p:nvPr/>
        </p:nvSpPr>
        <p:spPr bwMode="auto">
          <a:xfrm>
            <a:off x="5292008"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4572000"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3131984"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2" name="正方形/長方形 61"/>
          <p:cNvSpPr/>
          <p:nvPr/>
        </p:nvSpPr>
        <p:spPr bwMode="auto">
          <a:xfrm>
            <a:off x="3851992"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92008"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572000"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5" name="正方形/長方形 64"/>
          <p:cNvSpPr/>
          <p:nvPr/>
        </p:nvSpPr>
        <p:spPr bwMode="auto">
          <a:xfrm>
            <a:off x="3131984"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3851992"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292008"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572000"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3131984" y="818971"/>
            <a:ext cx="2880032"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Tree>
    <p:extLst>
      <p:ext uri="{BB962C8B-B14F-4D97-AF65-F5344CB8AC3E}">
        <p14:creationId xmlns:p14="http://schemas.microsoft.com/office/powerpoint/2010/main" val="5036890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順序違反の検出（１）</a:t>
            </a:r>
          </a:p>
        </p:txBody>
      </p:sp>
      <p:sp>
        <p:nvSpPr>
          <p:cNvPr id="3" name="テキスト プレースホルダー 2"/>
          <p:cNvSpPr>
            <a:spLocks noGrp="1"/>
          </p:cNvSpPr>
          <p:nvPr>
            <p:ph type="body" sz="quarter" idx="10"/>
          </p:nvPr>
        </p:nvSpPr>
        <p:spPr>
          <a:xfrm>
            <a:off x="611956" y="5139019"/>
            <a:ext cx="8280092" cy="899703"/>
          </a:xfrm>
        </p:spPr>
        <p:txBody>
          <a:bodyPr/>
          <a:lstStyle/>
          <a:p>
            <a:r>
              <a:rPr lang="ja-JP" altLang="en-US" dirty="0">
                <a:latin typeface="Consolas" panose="020B0609020204030204" pitchFamily="49" charset="0"/>
              </a:rPr>
              <a:t>ロードの完了時</a:t>
            </a:r>
            <a:endParaRPr lang="en-US" altLang="ja-JP" dirty="0">
              <a:latin typeface="Consolas" panose="020B0609020204030204" pitchFamily="49" charset="0"/>
            </a:endParaRPr>
          </a:p>
          <a:p>
            <a:pPr lvl="1"/>
            <a:r>
              <a:rPr lang="en-US" altLang="ja-JP" dirty="0">
                <a:latin typeface="Consolas" panose="020B0609020204030204" pitchFamily="49" charset="0"/>
              </a:rPr>
              <a:t>LSQ </a:t>
            </a:r>
            <a:r>
              <a:rPr lang="ja-JP" altLang="en-US" dirty="0">
                <a:latin typeface="Consolas" panose="020B0609020204030204" pitchFamily="49" charset="0"/>
              </a:rPr>
              <a:t>に完了フラグやアドレスを書き込む</a:t>
            </a:r>
            <a:endParaRPr lang="en-US" altLang="ja-JP" dirty="0">
              <a:latin typeface="Consolas" panose="020B0609020204030204" pitchFamily="49" charset="0"/>
            </a:endParaRPr>
          </a:p>
          <a:p>
            <a:r>
              <a:rPr lang="ja-JP" altLang="en-US" dirty="0">
                <a:latin typeface="Consolas" panose="020B0609020204030204" pitchFamily="49" charset="0"/>
              </a:rPr>
              <a:t>上では </a:t>
            </a:r>
            <a:r>
              <a:rPr lang="en-US" altLang="ja-JP" dirty="0">
                <a:latin typeface="Consolas" panose="020B0609020204030204" pitchFamily="49" charset="0"/>
              </a:rPr>
              <a:t>I2 </a:t>
            </a:r>
            <a:r>
              <a:rPr lang="ja-JP" altLang="en-US" dirty="0">
                <a:latin typeface="Consolas" panose="020B0609020204030204" pitchFamily="49" charset="0"/>
              </a:rPr>
              <a:t>のロードが </a:t>
            </a:r>
            <a:r>
              <a:rPr lang="en-US" altLang="ja-JP" dirty="0">
                <a:latin typeface="Consolas" panose="020B0609020204030204" pitchFamily="49" charset="0"/>
              </a:rPr>
              <a:t>I1 </a:t>
            </a:r>
            <a:r>
              <a:rPr lang="ja-JP" altLang="en-US" dirty="0">
                <a:latin typeface="Consolas" panose="020B0609020204030204" pitchFamily="49" charset="0"/>
              </a:rPr>
              <a:t>よりも先に実行</a:t>
            </a:r>
            <a:endParaRPr lang="en-US" altLang="ja-JP" dirty="0">
              <a:latin typeface="Consolas" panose="020B0609020204030204" pitchFamily="49" charset="0"/>
            </a:endParaRPr>
          </a:p>
          <a:p>
            <a:pPr lvl="1"/>
            <a:r>
              <a:rPr lang="en-US" altLang="ja-JP" dirty="0">
                <a:latin typeface="Consolas" panose="020B0609020204030204" pitchFamily="49" charset="0"/>
              </a:rPr>
              <a:t>LSQ </a:t>
            </a:r>
            <a:r>
              <a:rPr lang="ja-JP" altLang="en-US" dirty="0">
                <a:latin typeface="Consolas" panose="020B0609020204030204" pitchFamily="49" charset="0"/>
              </a:rPr>
              <a:t>内には検索しても </a:t>
            </a:r>
            <a:r>
              <a:rPr lang="en-US" altLang="ja-JP" dirty="0">
                <a:latin typeface="Consolas" panose="020B0609020204030204" pitchFamily="49" charset="0"/>
              </a:rPr>
              <a:t>0x100 </a:t>
            </a:r>
            <a:r>
              <a:rPr lang="ja-JP" altLang="en-US" dirty="0">
                <a:latin typeface="Consolas" panose="020B0609020204030204" pitchFamily="49" charset="0"/>
              </a:rPr>
              <a:t>に該当するものはない</a:t>
            </a:r>
            <a:endParaRPr lang="en-US" altLang="ja-JP" dirty="0">
              <a:latin typeface="Consolas" panose="020B0609020204030204" pitchFamily="49" charset="0"/>
            </a:endParaRPr>
          </a:p>
          <a:p>
            <a:pPr lvl="1"/>
            <a:r>
              <a:rPr lang="ja-JP" altLang="en-US" dirty="0">
                <a:latin typeface="Consolas" panose="020B0609020204030204" pitchFamily="49" charset="0"/>
              </a:rPr>
              <a:t>メモリからは </a:t>
            </a:r>
            <a:r>
              <a:rPr lang="en-US" altLang="ja-JP" dirty="0">
                <a:latin typeface="Consolas" panose="020B0609020204030204" pitchFamily="49" charset="0"/>
              </a:rPr>
              <a:t>0x777 </a:t>
            </a:r>
            <a:r>
              <a:rPr lang="ja-JP" altLang="en-US" dirty="0">
                <a:latin typeface="Consolas" panose="020B0609020204030204" pitchFamily="49" charset="0"/>
              </a:rPr>
              <a:t>がとれたので，これを使用する</a:t>
            </a:r>
            <a:endParaRPr lang="en-US" altLang="ja-JP" dirty="0">
              <a:latin typeface="Consolas" panose="020B0609020204030204" pitchFamily="49" charset="0"/>
            </a:endParaRPr>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solidFill>
              <a:schemeClr val="accent1"/>
            </a:solidFill>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角丸四角形吹き出し 13"/>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5" name="角丸四角形吹き出し 14"/>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6" name="正方形/長方形 15"/>
          <p:cNvSpPr/>
          <p:nvPr/>
        </p:nvSpPr>
        <p:spPr bwMode="auto">
          <a:xfrm>
            <a:off x="3131984"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851992"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5292008"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0" name="正方形/長方形 19"/>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LD/</a:t>
            </a:r>
            <a:r>
              <a:rPr kumimoji="1" lang="en-US" altLang="ja-JP" sz="1600" dirty="0">
                <a:solidFill>
                  <a:schemeClr val="tx1">
                    <a:lumMod val="75000"/>
                    <a:lumOff val="25000"/>
                  </a:schemeClr>
                </a:solidFill>
                <a:latin typeface="+mn-ea"/>
              </a:rPr>
              <a:t>ST</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solidFill>
                  <a:schemeClr val="tx1">
                    <a:lumMod val="75000"/>
                    <a:lumOff val="25000"/>
                  </a:schemeClr>
                </a:solidFill>
                <a:latin typeface="+mn-ea"/>
              </a:rPr>
              <a:t>Addr</a:t>
            </a:r>
            <a:r>
              <a:rPr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5292008"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2"/>
              </a:solidFill>
              <a:latin typeface="+mn-ea"/>
            </a:endParaRPr>
          </a:p>
        </p:txBody>
      </p:sp>
      <p:sp>
        <p:nvSpPr>
          <p:cNvPr id="40" name="正方形/長方形 39"/>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I1</a:t>
            </a:r>
            <a:endParaRPr kumimoji="1" lang="ja-JP" altLang="en-US" sz="1600" dirty="0">
              <a:solidFill>
                <a:schemeClr val="accent1"/>
              </a:solidFill>
              <a:latin typeface="+mn-ea"/>
            </a:endParaRPr>
          </a:p>
        </p:txBody>
      </p:sp>
      <p:sp>
        <p:nvSpPr>
          <p:cNvPr id="41" name="正方形/長方形 40"/>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I2</a:t>
            </a:r>
            <a:endParaRPr kumimoji="1" lang="ja-JP" altLang="en-US" sz="1600" dirty="0">
              <a:solidFill>
                <a:schemeClr val="accent1"/>
              </a:solidFill>
              <a:latin typeface="+mn-ea"/>
            </a:endParaRPr>
          </a:p>
        </p:txBody>
      </p:sp>
      <p:sp>
        <p:nvSpPr>
          <p:cNvPr id="42" name="正方形/長方形 41"/>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I3</a:t>
            </a:r>
            <a:endParaRPr kumimoji="1" lang="ja-JP" altLang="en-US" sz="1600" dirty="0">
              <a:solidFill>
                <a:schemeClr val="accent1"/>
              </a:solidFill>
              <a:latin typeface="+mn-ea"/>
            </a:endParaRPr>
          </a:p>
        </p:txBody>
      </p:sp>
      <p:sp>
        <p:nvSpPr>
          <p:cNvPr id="43" name="右矢印 42"/>
          <p:cNvSpPr/>
          <p:nvPr/>
        </p:nvSpPr>
        <p:spPr bwMode="auto">
          <a:xfrm rot="10800000" flipV="1">
            <a:off x="6102017" y="2438989"/>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
        <p:nvSpPr>
          <p:cNvPr id="45" name="正方形/長方形 44"/>
          <p:cNvSpPr/>
          <p:nvPr/>
        </p:nvSpPr>
        <p:spPr bwMode="auto">
          <a:xfrm>
            <a:off x="4572000"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7" name="正方形/長方形 46"/>
          <p:cNvSpPr/>
          <p:nvPr/>
        </p:nvSpPr>
        <p:spPr bwMode="auto">
          <a:xfrm>
            <a:off x="5292008"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Data</a:t>
            </a:r>
            <a:endParaRPr kumimoji="1" lang="ja-JP" altLang="en-US" sz="1600" dirty="0">
              <a:solidFill>
                <a:schemeClr val="tx1">
                  <a:lumMod val="75000"/>
                  <a:lumOff val="25000"/>
                </a:schemeClr>
              </a:solidFill>
              <a:latin typeface="+mn-ea"/>
            </a:endParaRPr>
          </a:p>
        </p:txBody>
      </p:sp>
      <p:sp>
        <p:nvSpPr>
          <p:cNvPr id="49" name="正方形/長方形 48"/>
          <p:cNvSpPr/>
          <p:nvPr/>
        </p:nvSpPr>
        <p:spPr bwMode="auto">
          <a:xfrm>
            <a:off x="3131984"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1</a:t>
            </a:r>
            <a:endParaRPr kumimoji="1" lang="ja-JP" altLang="en-US" b="1" dirty="0">
              <a:solidFill>
                <a:schemeClr val="accent1"/>
              </a:solidFill>
              <a:latin typeface="+mn-ea"/>
            </a:endParaRPr>
          </a:p>
        </p:txBody>
      </p:sp>
      <p:sp>
        <p:nvSpPr>
          <p:cNvPr id="50" name="正方形/長方形 49"/>
          <p:cNvSpPr/>
          <p:nvPr/>
        </p:nvSpPr>
        <p:spPr bwMode="auto">
          <a:xfrm>
            <a:off x="3851992"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LD</a:t>
            </a:r>
            <a:endParaRPr kumimoji="1" lang="ja-JP" altLang="en-US" b="1" dirty="0">
              <a:solidFill>
                <a:schemeClr val="accent1"/>
              </a:solidFill>
              <a:latin typeface="+mn-ea"/>
            </a:endParaRPr>
          </a:p>
        </p:txBody>
      </p:sp>
      <p:sp>
        <p:nvSpPr>
          <p:cNvPr id="51" name="正方形/長方形 50"/>
          <p:cNvSpPr/>
          <p:nvPr/>
        </p:nvSpPr>
        <p:spPr bwMode="auto">
          <a:xfrm>
            <a:off x="5292008"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a:t>
            </a:r>
            <a:endParaRPr kumimoji="1" lang="ja-JP" altLang="en-US" b="1" dirty="0">
              <a:solidFill>
                <a:schemeClr val="accent1"/>
              </a:solidFill>
              <a:latin typeface="+mn-ea"/>
            </a:endParaRPr>
          </a:p>
        </p:txBody>
      </p:sp>
      <p:sp>
        <p:nvSpPr>
          <p:cNvPr id="52" name="正方形/長方形 51"/>
          <p:cNvSpPr/>
          <p:nvPr/>
        </p:nvSpPr>
        <p:spPr bwMode="auto">
          <a:xfrm>
            <a:off x="4572000"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1"/>
                </a:solidFill>
                <a:latin typeface="+mn-ea"/>
              </a:rPr>
              <a:t>0x100</a:t>
            </a:r>
            <a:endParaRPr kumimoji="1" lang="ja-JP" altLang="en-US" sz="1400" b="1" dirty="0">
              <a:solidFill>
                <a:schemeClr val="accent1"/>
              </a:solidFill>
              <a:latin typeface="+mn-ea"/>
            </a:endParaRPr>
          </a:p>
        </p:txBody>
      </p:sp>
      <p:sp>
        <p:nvSpPr>
          <p:cNvPr id="57" name="正方形/長方形 56"/>
          <p:cNvSpPr/>
          <p:nvPr/>
        </p:nvSpPr>
        <p:spPr bwMode="auto">
          <a:xfrm>
            <a:off x="3131984"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8" name="正方形/長方形 57"/>
          <p:cNvSpPr/>
          <p:nvPr/>
        </p:nvSpPr>
        <p:spPr bwMode="auto">
          <a:xfrm>
            <a:off x="3851992"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9" name="正方形/長方形 58"/>
          <p:cNvSpPr/>
          <p:nvPr/>
        </p:nvSpPr>
        <p:spPr bwMode="auto">
          <a:xfrm>
            <a:off x="5292008"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4572000"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3131984"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2" name="正方形/長方形 61"/>
          <p:cNvSpPr/>
          <p:nvPr/>
        </p:nvSpPr>
        <p:spPr bwMode="auto">
          <a:xfrm>
            <a:off x="3851992"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92008"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572000"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5" name="正方形/長方形 64"/>
          <p:cNvSpPr/>
          <p:nvPr/>
        </p:nvSpPr>
        <p:spPr bwMode="auto">
          <a:xfrm>
            <a:off x="3131984"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3851992"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292008"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572000"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3131984" y="818971"/>
            <a:ext cx="2880032"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71" name="角丸四角形 70"/>
          <p:cNvSpPr/>
          <p:nvPr/>
        </p:nvSpPr>
        <p:spPr bwMode="auto">
          <a:xfrm>
            <a:off x="1331964" y="3068996"/>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I2</a:t>
            </a:r>
            <a:endParaRPr kumimoji="1" lang="ja-JP" altLang="en-US" dirty="0">
              <a:latin typeface="Consolas" panose="020B0609020204030204" pitchFamily="49" charset="0"/>
            </a:endParaRPr>
          </a:p>
        </p:txBody>
      </p:sp>
      <p:sp>
        <p:nvSpPr>
          <p:cNvPr id="56" name="正方形/長方形 55"/>
          <p:cNvSpPr/>
          <p:nvPr/>
        </p:nvSpPr>
        <p:spPr bwMode="auto">
          <a:xfrm>
            <a:off x="3131984"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70" name="正方形/長方形 69"/>
          <p:cNvSpPr/>
          <p:nvPr/>
        </p:nvSpPr>
        <p:spPr bwMode="auto">
          <a:xfrm>
            <a:off x="3851992"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72" name="正方形/長方形 71"/>
          <p:cNvSpPr/>
          <p:nvPr/>
        </p:nvSpPr>
        <p:spPr bwMode="auto">
          <a:xfrm>
            <a:off x="5292008"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78" name="正方形/長方形 77"/>
          <p:cNvSpPr/>
          <p:nvPr/>
        </p:nvSpPr>
        <p:spPr bwMode="auto">
          <a:xfrm>
            <a:off x="4572000"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79" name="正方形/長方形 78"/>
          <p:cNvSpPr/>
          <p:nvPr/>
        </p:nvSpPr>
        <p:spPr bwMode="auto">
          <a:xfrm>
            <a:off x="3131984"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80" name="正方形/長方形 79"/>
          <p:cNvSpPr/>
          <p:nvPr/>
        </p:nvSpPr>
        <p:spPr bwMode="auto">
          <a:xfrm>
            <a:off x="3851992"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81" name="正方形/長方形 80"/>
          <p:cNvSpPr/>
          <p:nvPr/>
        </p:nvSpPr>
        <p:spPr bwMode="auto">
          <a:xfrm>
            <a:off x="5292008"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82" name="正方形/長方形 81"/>
          <p:cNvSpPr/>
          <p:nvPr/>
        </p:nvSpPr>
        <p:spPr bwMode="auto">
          <a:xfrm>
            <a:off x="4572000"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83" name="曲折矢印 82"/>
          <p:cNvSpPr/>
          <p:nvPr/>
        </p:nvSpPr>
        <p:spPr bwMode="auto">
          <a:xfrm rot="16200000" flipH="1">
            <a:off x="1466966" y="953972"/>
            <a:ext cx="1260013" cy="1350015"/>
          </a:xfrm>
          <a:prstGeom prst="bentArrow">
            <a:avLst>
              <a:gd name="adj1" fmla="val 20870"/>
              <a:gd name="adj2" fmla="val 25000"/>
              <a:gd name="adj3" fmla="val 23230"/>
              <a:gd name="adj4" fmla="val 43750"/>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eaVert"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0x777</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5275283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順序違反の検出（２）</a:t>
            </a:r>
          </a:p>
        </p:txBody>
      </p:sp>
      <p:sp>
        <p:nvSpPr>
          <p:cNvPr id="3" name="テキスト プレースホルダー 2"/>
          <p:cNvSpPr>
            <a:spLocks noGrp="1"/>
          </p:cNvSpPr>
          <p:nvPr>
            <p:ph type="body" sz="quarter" idx="10"/>
          </p:nvPr>
        </p:nvSpPr>
        <p:spPr>
          <a:xfrm>
            <a:off x="611956" y="5139019"/>
            <a:ext cx="8280092" cy="899703"/>
          </a:xfrm>
        </p:spPr>
        <p:txBody>
          <a:bodyPr/>
          <a:lstStyle/>
          <a:p>
            <a:r>
              <a:rPr lang="en-US" altLang="ja-JP" dirty="0">
                <a:latin typeface="Consolas" panose="020B0609020204030204" pitchFamily="49" charset="0"/>
              </a:rPr>
              <a:t>I2 </a:t>
            </a:r>
            <a:r>
              <a:rPr lang="ja-JP" altLang="en-US" dirty="0">
                <a:latin typeface="Consolas" panose="020B0609020204030204" pitchFamily="49" charset="0"/>
              </a:rPr>
              <a:t>の後に </a:t>
            </a:r>
            <a:r>
              <a:rPr lang="en-US" altLang="ja-JP" dirty="0">
                <a:latin typeface="Consolas" panose="020B0609020204030204" pitchFamily="49" charset="0"/>
              </a:rPr>
              <a:t>I1 </a:t>
            </a:r>
            <a:r>
              <a:rPr lang="ja-JP" altLang="en-US" dirty="0">
                <a:latin typeface="Consolas" panose="020B0609020204030204" pitchFamily="49" charset="0"/>
              </a:rPr>
              <a:t>が実行</a:t>
            </a:r>
            <a:endParaRPr lang="en-US" altLang="ja-JP" dirty="0">
              <a:latin typeface="Consolas" panose="020B0609020204030204" pitchFamily="49" charset="0"/>
            </a:endParaRPr>
          </a:p>
          <a:p>
            <a:pPr lvl="1"/>
            <a:r>
              <a:rPr lang="en-US" altLang="ja-JP" dirty="0">
                <a:latin typeface="Consolas" panose="020B0609020204030204" pitchFamily="49" charset="0"/>
              </a:rPr>
              <a:t>I2 </a:t>
            </a:r>
            <a:r>
              <a:rPr lang="ja-JP" altLang="en-US" dirty="0">
                <a:latin typeface="Consolas" panose="020B0609020204030204" pitchFamily="49" charset="0"/>
              </a:rPr>
              <a:t>と同じアドレスであった</a:t>
            </a:r>
            <a:endParaRPr lang="en-US" altLang="ja-JP" dirty="0">
              <a:latin typeface="Consolas" panose="020B0609020204030204" pitchFamily="49" charset="0"/>
            </a:endParaRPr>
          </a:p>
          <a:p>
            <a:pPr lvl="1"/>
            <a:r>
              <a:rPr lang="en-US" altLang="ja-JP" dirty="0">
                <a:solidFill>
                  <a:schemeClr val="accent5"/>
                </a:solidFill>
                <a:latin typeface="Consolas" panose="020B0609020204030204" pitchFamily="49" charset="0"/>
              </a:rPr>
              <a:t>I2 </a:t>
            </a:r>
            <a:r>
              <a:rPr lang="ja-JP" altLang="en-US" dirty="0">
                <a:solidFill>
                  <a:schemeClr val="accent5"/>
                </a:solidFill>
                <a:latin typeface="Consolas" panose="020B0609020204030204" pitchFamily="49" charset="0"/>
              </a:rPr>
              <a:t>は本当は </a:t>
            </a:r>
            <a:r>
              <a:rPr lang="en-US" altLang="ja-JP" dirty="0">
                <a:solidFill>
                  <a:schemeClr val="accent5"/>
                </a:solidFill>
                <a:latin typeface="Consolas" panose="020B0609020204030204" pitchFamily="49" charset="0"/>
              </a:rPr>
              <a:t>0x777 </a:t>
            </a:r>
            <a:r>
              <a:rPr lang="ja-JP" altLang="en-US" dirty="0">
                <a:solidFill>
                  <a:schemeClr val="accent5"/>
                </a:solidFill>
                <a:latin typeface="Consolas" panose="020B0609020204030204" pitchFamily="49" charset="0"/>
              </a:rPr>
              <a:t>ではなく </a:t>
            </a:r>
            <a:r>
              <a:rPr lang="en-US" altLang="ja-JP" dirty="0">
                <a:solidFill>
                  <a:schemeClr val="accent5"/>
                </a:solidFill>
                <a:latin typeface="Consolas" panose="020B0609020204030204" pitchFamily="49" charset="0"/>
              </a:rPr>
              <a:t>0x123</a:t>
            </a:r>
            <a:r>
              <a:rPr lang="ja-JP" altLang="en-US" dirty="0">
                <a:solidFill>
                  <a:schemeClr val="accent5"/>
                </a:solidFill>
                <a:latin typeface="Consolas" panose="020B0609020204030204" pitchFamily="49" charset="0"/>
              </a:rPr>
              <a:t> を読まなければならなかった </a:t>
            </a:r>
            <a:r>
              <a:rPr lang="en-US" altLang="ja-JP" dirty="0">
                <a:solidFill>
                  <a:schemeClr val="accent5"/>
                </a:solidFill>
                <a:latin typeface="Consolas" panose="020B0609020204030204" pitchFamily="49" charset="0"/>
              </a:rPr>
              <a:t>= </a:t>
            </a:r>
            <a:r>
              <a:rPr lang="ja-JP" altLang="en-US" dirty="0">
                <a:solidFill>
                  <a:schemeClr val="accent5"/>
                </a:solidFill>
                <a:latin typeface="Consolas" panose="020B0609020204030204" pitchFamily="49" charset="0"/>
              </a:rPr>
              <a:t>順序違反</a:t>
            </a:r>
            <a:endParaRPr lang="en-US" altLang="ja-JP" dirty="0">
              <a:solidFill>
                <a:schemeClr val="accent5"/>
              </a:solidFill>
              <a:latin typeface="Consolas" panose="020B0609020204030204" pitchFamily="49" charset="0"/>
            </a:endParaRPr>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solidFill>
              <a:schemeClr val="accent1"/>
            </a:solidFill>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角丸四角形吹き出し 13"/>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5" name="角丸四角形吹き出し 14"/>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6" name="正方形/長方形 15"/>
          <p:cNvSpPr/>
          <p:nvPr/>
        </p:nvSpPr>
        <p:spPr bwMode="auto">
          <a:xfrm>
            <a:off x="3131984"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851992"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5292008"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0" name="正方形/長方形 19"/>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LD/</a:t>
            </a:r>
            <a:r>
              <a:rPr kumimoji="1" lang="en-US" altLang="ja-JP" sz="1600" dirty="0">
                <a:solidFill>
                  <a:schemeClr val="tx1">
                    <a:lumMod val="75000"/>
                    <a:lumOff val="25000"/>
                  </a:schemeClr>
                </a:solidFill>
                <a:latin typeface="+mn-ea"/>
              </a:rPr>
              <a:t>ST</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solidFill>
                  <a:schemeClr val="tx1">
                    <a:lumMod val="75000"/>
                    <a:lumOff val="25000"/>
                  </a:schemeClr>
                </a:solidFill>
                <a:latin typeface="+mn-ea"/>
              </a:rPr>
              <a:t>Addr</a:t>
            </a:r>
            <a:r>
              <a:rPr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5292008"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2"/>
              </a:solidFill>
              <a:latin typeface="+mn-ea"/>
            </a:endParaRPr>
          </a:p>
        </p:txBody>
      </p:sp>
      <p:sp>
        <p:nvSpPr>
          <p:cNvPr id="40" name="正方形/長方形 39"/>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I1</a:t>
            </a:r>
            <a:endParaRPr kumimoji="1" lang="ja-JP" altLang="en-US" sz="1600" dirty="0">
              <a:solidFill>
                <a:schemeClr val="accent1"/>
              </a:solidFill>
              <a:latin typeface="+mn-ea"/>
            </a:endParaRPr>
          </a:p>
        </p:txBody>
      </p:sp>
      <p:sp>
        <p:nvSpPr>
          <p:cNvPr id="41" name="正方形/長方形 40"/>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I2</a:t>
            </a:r>
            <a:endParaRPr kumimoji="1" lang="ja-JP" altLang="en-US" sz="1600" dirty="0">
              <a:solidFill>
                <a:schemeClr val="accent1"/>
              </a:solidFill>
              <a:latin typeface="+mn-ea"/>
            </a:endParaRPr>
          </a:p>
        </p:txBody>
      </p:sp>
      <p:sp>
        <p:nvSpPr>
          <p:cNvPr id="42" name="正方形/長方形 41"/>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I3</a:t>
            </a:r>
            <a:endParaRPr kumimoji="1" lang="ja-JP" altLang="en-US" sz="1600" dirty="0">
              <a:solidFill>
                <a:schemeClr val="accent1"/>
              </a:solidFill>
              <a:latin typeface="+mn-ea"/>
            </a:endParaRPr>
          </a:p>
        </p:txBody>
      </p:sp>
      <p:sp>
        <p:nvSpPr>
          <p:cNvPr id="43" name="右矢印 42"/>
          <p:cNvSpPr/>
          <p:nvPr/>
        </p:nvSpPr>
        <p:spPr bwMode="auto">
          <a:xfrm rot="10800000" flipV="1">
            <a:off x="6102017" y="2438989"/>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
        <p:nvSpPr>
          <p:cNvPr id="45" name="正方形/長方形 44"/>
          <p:cNvSpPr/>
          <p:nvPr/>
        </p:nvSpPr>
        <p:spPr bwMode="auto">
          <a:xfrm>
            <a:off x="4572000"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7" name="正方形/長方形 46"/>
          <p:cNvSpPr/>
          <p:nvPr/>
        </p:nvSpPr>
        <p:spPr bwMode="auto">
          <a:xfrm>
            <a:off x="5292008"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Data</a:t>
            </a:r>
            <a:endParaRPr kumimoji="1" lang="ja-JP" altLang="en-US" sz="1600" dirty="0">
              <a:solidFill>
                <a:schemeClr val="tx1">
                  <a:lumMod val="75000"/>
                  <a:lumOff val="25000"/>
                </a:schemeClr>
              </a:solidFill>
              <a:latin typeface="+mn-ea"/>
            </a:endParaRPr>
          </a:p>
        </p:txBody>
      </p:sp>
      <p:sp>
        <p:nvSpPr>
          <p:cNvPr id="49" name="正方形/長方形 48"/>
          <p:cNvSpPr/>
          <p:nvPr/>
        </p:nvSpPr>
        <p:spPr bwMode="auto">
          <a:xfrm>
            <a:off x="3131984"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1</a:t>
            </a:r>
            <a:endParaRPr kumimoji="1" lang="ja-JP" altLang="en-US" b="1" dirty="0">
              <a:solidFill>
                <a:schemeClr val="accent1"/>
              </a:solidFill>
              <a:latin typeface="+mn-ea"/>
            </a:endParaRPr>
          </a:p>
        </p:txBody>
      </p:sp>
      <p:sp>
        <p:nvSpPr>
          <p:cNvPr id="50" name="正方形/長方形 49"/>
          <p:cNvSpPr/>
          <p:nvPr/>
        </p:nvSpPr>
        <p:spPr bwMode="auto">
          <a:xfrm>
            <a:off x="3851992"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LD</a:t>
            </a:r>
            <a:endParaRPr kumimoji="1" lang="ja-JP" altLang="en-US" b="1" dirty="0">
              <a:solidFill>
                <a:schemeClr val="accent1"/>
              </a:solidFill>
              <a:latin typeface="+mn-ea"/>
            </a:endParaRPr>
          </a:p>
        </p:txBody>
      </p:sp>
      <p:sp>
        <p:nvSpPr>
          <p:cNvPr id="51" name="正方形/長方形 50"/>
          <p:cNvSpPr/>
          <p:nvPr/>
        </p:nvSpPr>
        <p:spPr bwMode="auto">
          <a:xfrm>
            <a:off x="5292008"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a:t>
            </a:r>
            <a:endParaRPr kumimoji="1" lang="ja-JP" altLang="en-US" b="1" dirty="0">
              <a:solidFill>
                <a:schemeClr val="accent1"/>
              </a:solidFill>
              <a:latin typeface="+mn-ea"/>
            </a:endParaRPr>
          </a:p>
        </p:txBody>
      </p:sp>
      <p:sp>
        <p:nvSpPr>
          <p:cNvPr id="52" name="正方形/長方形 51"/>
          <p:cNvSpPr/>
          <p:nvPr/>
        </p:nvSpPr>
        <p:spPr bwMode="auto">
          <a:xfrm>
            <a:off x="4572000"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1"/>
                </a:solidFill>
                <a:latin typeface="+mn-ea"/>
              </a:rPr>
              <a:t>0x100</a:t>
            </a:r>
            <a:endParaRPr kumimoji="1" lang="ja-JP" altLang="en-US" sz="1400" b="1" dirty="0">
              <a:solidFill>
                <a:schemeClr val="accent1"/>
              </a:solidFill>
              <a:latin typeface="+mn-ea"/>
            </a:endParaRPr>
          </a:p>
        </p:txBody>
      </p:sp>
      <p:sp>
        <p:nvSpPr>
          <p:cNvPr id="57" name="正方形/長方形 56"/>
          <p:cNvSpPr/>
          <p:nvPr/>
        </p:nvSpPr>
        <p:spPr bwMode="auto">
          <a:xfrm>
            <a:off x="3131984"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8" name="正方形/長方形 57"/>
          <p:cNvSpPr/>
          <p:nvPr/>
        </p:nvSpPr>
        <p:spPr bwMode="auto">
          <a:xfrm>
            <a:off x="3851992"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9" name="正方形/長方形 58"/>
          <p:cNvSpPr/>
          <p:nvPr/>
        </p:nvSpPr>
        <p:spPr bwMode="auto">
          <a:xfrm>
            <a:off x="5292008"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4572000"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3131984"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2" name="正方形/長方形 61"/>
          <p:cNvSpPr/>
          <p:nvPr/>
        </p:nvSpPr>
        <p:spPr bwMode="auto">
          <a:xfrm>
            <a:off x="3851992"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92008"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572000"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5" name="正方形/長方形 64"/>
          <p:cNvSpPr/>
          <p:nvPr/>
        </p:nvSpPr>
        <p:spPr bwMode="auto">
          <a:xfrm>
            <a:off x="3131984"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3851992"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292008"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572000"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3131984" y="818971"/>
            <a:ext cx="2880032"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71" name="角丸四角形 70"/>
          <p:cNvSpPr/>
          <p:nvPr/>
        </p:nvSpPr>
        <p:spPr bwMode="auto">
          <a:xfrm>
            <a:off x="1331964" y="3068996"/>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I1</a:t>
            </a:r>
            <a:endParaRPr kumimoji="1" lang="ja-JP" altLang="en-US" dirty="0">
              <a:latin typeface="Consolas" panose="020B0609020204030204" pitchFamily="49" charset="0"/>
            </a:endParaRPr>
          </a:p>
        </p:txBody>
      </p:sp>
      <p:sp>
        <p:nvSpPr>
          <p:cNvPr id="54" name="正方形/長方形 53"/>
          <p:cNvSpPr/>
          <p:nvPr/>
        </p:nvSpPr>
        <p:spPr bwMode="auto">
          <a:xfrm>
            <a:off x="3131984"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b="1" dirty="0">
                <a:solidFill>
                  <a:schemeClr val="accent1"/>
                </a:solidFill>
                <a:latin typeface="+mn-ea"/>
              </a:rPr>
              <a:t>1</a:t>
            </a:r>
            <a:endParaRPr kumimoji="1" lang="ja-JP" altLang="en-US" b="1" dirty="0">
              <a:solidFill>
                <a:schemeClr val="accent1"/>
              </a:solidFill>
              <a:latin typeface="+mn-ea"/>
            </a:endParaRPr>
          </a:p>
        </p:txBody>
      </p:sp>
      <p:sp>
        <p:nvSpPr>
          <p:cNvPr id="55" name="正方形/長方形 54"/>
          <p:cNvSpPr/>
          <p:nvPr/>
        </p:nvSpPr>
        <p:spPr bwMode="auto">
          <a:xfrm>
            <a:off x="3851992"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ST</a:t>
            </a:r>
            <a:endParaRPr kumimoji="1" lang="ja-JP" altLang="en-US" b="1" dirty="0">
              <a:solidFill>
                <a:schemeClr val="accent1"/>
              </a:solidFill>
              <a:latin typeface="+mn-ea"/>
            </a:endParaRPr>
          </a:p>
        </p:txBody>
      </p:sp>
      <p:sp>
        <p:nvSpPr>
          <p:cNvPr id="77" name="正方形/長方形 76"/>
          <p:cNvSpPr/>
          <p:nvPr/>
        </p:nvSpPr>
        <p:spPr bwMode="auto">
          <a:xfrm>
            <a:off x="5292008"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1"/>
                </a:solidFill>
                <a:latin typeface="+mn-ea"/>
              </a:rPr>
              <a:t>0x123</a:t>
            </a:r>
            <a:endParaRPr kumimoji="1" lang="ja-JP" altLang="en-US" sz="1400" b="1" dirty="0">
              <a:solidFill>
                <a:schemeClr val="accent1"/>
              </a:solidFill>
              <a:latin typeface="+mn-ea"/>
            </a:endParaRPr>
          </a:p>
        </p:txBody>
      </p:sp>
      <p:sp>
        <p:nvSpPr>
          <p:cNvPr id="79" name="正方形/長方形 78"/>
          <p:cNvSpPr/>
          <p:nvPr/>
        </p:nvSpPr>
        <p:spPr bwMode="auto">
          <a:xfrm>
            <a:off x="4572000"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1"/>
                </a:solidFill>
                <a:latin typeface="+mn-ea"/>
              </a:rPr>
              <a:t>0x100</a:t>
            </a:r>
            <a:endParaRPr kumimoji="1" lang="ja-JP" altLang="en-US" sz="1400" b="1" dirty="0">
              <a:solidFill>
                <a:schemeClr val="accent1"/>
              </a:solidFill>
              <a:latin typeface="+mn-ea"/>
            </a:endParaRPr>
          </a:p>
        </p:txBody>
      </p:sp>
      <p:sp>
        <p:nvSpPr>
          <p:cNvPr id="80" name="正方形/長方形 79"/>
          <p:cNvSpPr/>
          <p:nvPr/>
        </p:nvSpPr>
        <p:spPr bwMode="auto">
          <a:xfrm>
            <a:off x="3131984"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81" name="正方形/長方形 80"/>
          <p:cNvSpPr/>
          <p:nvPr/>
        </p:nvSpPr>
        <p:spPr bwMode="auto">
          <a:xfrm>
            <a:off x="3851992"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82" name="正方形/長方形 81"/>
          <p:cNvSpPr/>
          <p:nvPr/>
        </p:nvSpPr>
        <p:spPr bwMode="auto">
          <a:xfrm>
            <a:off x="5292008"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83" name="正方形/長方形 82"/>
          <p:cNvSpPr/>
          <p:nvPr/>
        </p:nvSpPr>
        <p:spPr bwMode="auto">
          <a:xfrm>
            <a:off x="4572000"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40888878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順序違反の検出（３）</a:t>
            </a:r>
          </a:p>
        </p:txBody>
      </p:sp>
      <p:sp>
        <p:nvSpPr>
          <p:cNvPr id="3" name="テキスト プレースホルダー 2"/>
          <p:cNvSpPr>
            <a:spLocks noGrp="1"/>
          </p:cNvSpPr>
          <p:nvPr>
            <p:ph type="body" sz="quarter" idx="10"/>
          </p:nvPr>
        </p:nvSpPr>
        <p:spPr>
          <a:xfrm>
            <a:off x="431954" y="5139019"/>
            <a:ext cx="8280092" cy="899703"/>
          </a:xfrm>
        </p:spPr>
        <p:txBody>
          <a:bodyPr/>
          <a:lstStyle/>
          <a:p>
            <a:r>
              <a:rPr lang="ja-JP" altLang="en-US" dirty="0">
                <a:latin typeface="Consolas" panose="020B0609020204030204" pitchFamily="49" charset="0"/>
              </a:rPr>
              <a:t>順序違反の検出</a:t>
            </a:r>
            <a:endParaRPr lang="en-US" altLang="ja-JP" dirty="0">
              <a:latin typeface="Consolas" panose="020B0609020204030204" pitchFamily="49" charset="0"/>
            </a:endParaRPr>
          </a:p>
          <a:p>
            <a:pPr lvl="1"/>
            <a:r>
              <a:rPr lang="ja-JP" altLang="en-US" dirty="0">
                <a:latin typeface="Consolas" panose="020B0609020204030204" pitchFamily="49" charset="0"/>
              </a:rPr>
              <a:t>ストアの完了時に，自分より後ろのロードのアドレスを検索</a:t>
            </a:r>
            <a:endParaRPr lang="en-US" altLang="ja-JP" dirty="0">
              <a:latin typeface="Consolas" panose="020B0609020204030204" pitchFamily="49" charset="0"/>
            </a:endParaRPr>
          </a:p>
          <a:p>
            <a:pPr lvl="1"/>
            <a:r>
              <a:rPr lang="ja-JP" altLang="en-US" dirty="0">
                <a:latin typeface="Consolas" panose="020B0609020204030204" pitchFamily="49" charset="0"/>
              </a:rPr>
              <a:t>すでに完了しているロードでアドレスがヒットした場合</a:t>
            </a:r>
            <a:endParaRPr lang="en-US" altLang="ja-JP" dirty="0">
              <a:latin typeface="Consolas" panose="020B0609020204030204" pitchFamily="49" charset="0"/>
            </a:endParaRPr>
          </a:p>
          <a:p>
            <a:pPr lvl="2"/>
            <a:r>
              <a:rPr lang="ja-JP" altLang="en-US" dirty="0">
                <a:latin typeface="Consolas" panose="020B0609020204030204" pitchFamily="49" charset="0"/>
              </a:rPr>
              <a:t>本来はそのロードはそのストアのデータを読むべきであった</a:t>
            </a:r>
            <a:endParaRPr lang="en-US" altLang="ja-JP" dirty="0">
              <a:latin typeface="Consolas" panose="020B0609020204030204" pitchFamily="49" charset="0"/>
            </a:endParaRPr>
          </a:p>
          <a:p>
            <a:pPr lvl="2"/>
            <a:r>
              <a:rPr lang="ja-JP" altLang="en-US" dirty="0">
                <a:latin typeface="Consolas" panose="020B0609020204030204" pitchFamily="49" charset="0"/>
              </a:rPr>
              <a:t>順序違反として検出し，自分より後ろを全部消してやり直す</a:t>
            </a:r>
            <a:endParaRPr lang="en-US" altLang="ja-JP" dirty="0">
              <a:latin typeface="Consolas" panose="020B0609020204030204" pitchFamily="49" charset="0"/>
            </a:endParaRPr>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solidFill>
              <a:schemeClr val="accent1"/>
            </a:solidFill>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角丸四角形吹き出し 13"/>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5" name="角丸四角形吹き出し 14"/>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6" name="正方形/長方形 15"/>
          <p:cNvSpPr/>
          <p:nvPr/>
        </p:nvSpPr>
        <p:spPr bwMode="auto">
          <a:xfrm>
            <a:off x="3131984"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851992"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5292008"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0" name="正方形/長方形 19"/>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LD/</a:t>
            </a:r>
            <a:r>
              <a:rPr kumimoji="1" lang="en-US" altLang="ja-JP" sz="1600" dirty="0">
                <a:solidFill>
                  <a:schemeClr val="tx1">
                    <a:lumMod val="75000"/>
                    <a:lumOff val="25000"/>
                  </a:schemeClr>
                </a:solidFill>
                <a:latin typeface="+mn-ea"/>
              </a:rPr>
              <a:t>ST</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solidFill>
                  <a:schemeClr val="tx1">
                    <a:lumMod val="75000"/>
                    <a:lumOff val="25000"/>
                  </a:schemeClr>
                </a:solidFill>
                <a:latin typeface="+mn-ea"/>
              </a:rPr>
              <a:t>Addr</a:t>
            </a:r>
            <a:r>
              <a:rPr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5292008"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2"/>
              </a:solidFill>
              <a:latin typeface="+mn-ea"/>
            </a:endParaRPr>
          </a:p>
        </p:txBody>
      </p:sp>
      <p:sp>
        <p:nvSpPr>
          <p:cNvPr id="40" name="正方形/長方形 39"/>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I1</a:t>
            </a:r>
            <a:endParaRPr kumimoji="1" lang="ja-JP" altLang="en-US" sz="1600" dirty="0">
              <a:solidFill>
                <a:schemeClr val="accent1"/>
              </a:solidFill>
              <a:latin typeface="+mn-ea"/>
            </a:endParaRPr>
          </a:p>
        </p:txBody>
      </p:sp>
      <p:sp>
        <p:nvSpPr>
          <p:cNvPr id="41" name="正方形/長方形 40"/>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I2</a:t>
            </a:r>
            <a:endParaRPr kumimoji="1" lang="ja-JP" altLang="en-US" sz="1600" dirty="0">
              <a:solidFill>
                <a:schemeClr val="accent1"/>
              </a:solidFill>
              <a:latin typeface="+mn-ea"/>
            </a:endParaRPr>
          </a:p>
        </p:txBody>
      </p:sp>
      <p:sp>
        <p:nvSpPr>
          <p:cNvPr id="42" name="正方形/長方形 41"/>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I3</a:t>
            </a:r>
            <a:endParaRPr kumimoji="1" lang="ja-JP" altLang="en-US" sz="1600" dirty="0">
              <a:solidFill>
                <a:schemeClr val="accent1"/>
              </a:solidFill>
              <a:latin typeface="+mn-ea"/>
            </a:endParaRPr>
          </a:p>
        </p:txBody>
      </p:sp>
      <p:sp>
        <p:nvSpPr>
          <p:cNvPr id="43" name="右矢印 42"/>
          <p:cNvSpPr/>
          <p:nvPr/>
        </p:nvSpPr>
        <p:spPr bwMode="auto">
          <a:xfrm rot="10800000" flipV="1">
            <a:off x="6102017" y="2438989"/>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
        <p:nvSpPr>
          <p:cNvPr id="45" name="正方形/長方形 44"/>
          <p:cNvSpPr/>
          <p:nvPr/>
        </p:nvSpPr>
        <p:spPr bwMode="auto">
          <a:xfrm>
            <a:off x="4572000"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7" name="正方形/長方形 46"/>
          <p:cNvSpPr/>
          <p:nvPr/>
        </p:nvSpPr>
        <p:spPr bwMode="auto">
          <a:xfrm>
            <a:off x="5292008"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Data</a:t>
            </a:r>
            <a:endParaRPr kumimoji="1" lang="ja-JP" altLang="en-US" sz="1600" dirty="0">
              <a:solidFill>
                <a:schemeClr val="tx1">
                  <a:lumMod val="75000"/>
                  <a:lumOff val="25000"/>
                </a:schemeClr>
              </a:solidFill>
              <a:latin typeface="+mn-ea"/>
            </a:endParaRPr>
          </a:p>
        </p:txBody>
      </p:sp>
      <p:sp>
        <p:nvSpPr>
          <p:cNvPr id="49" name="正方形/長方形 48"/>
          <p:cNvSpPr/>
          <p:nvPr/>
        </p:nvSpPr>
        <p:spPr bwMode="auto">
          <a:xfrm>
            <a:off x="3131984"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1</a:t>
            </a:r>
            <a:endParaRPr kumimoji="1" lang="ja-JP" altLang="en-US" b="1" dirty="0">
              <a:solidFill>
                <a:schemeClr val="accent1"/>
              </a:solidFill>
              <a:latin typeface="+mn-ea"/>
            </a:endParaRPr>
          </a:p>
        </p:txBody>
      </p:sp>
      <p:sp>
        <p:nvSpPr>
          <p:cNvPr id="50" name="正方形/長方形 49"/>
          <p:cNvSpPr/>
          <p:nvPr/>
        </p:nvSpPr>
        <p:spPr bwMode="auto">
          <a:xfrm>
            <a:off x="3851992"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LD</a:t>
            </a:r>
            <a:endParaRPr kumimoji="1" lang="ja-JP" altLang="en-US" b="1" dirty="0">
              <a:solidFill>
                <a:schemeClr val="accent1"/>
              </a:solidFill>
              <a:latin typeface="+mn-ea"/>
            </a:endParaRPr>
          </a:p>
        </p:txBody>
      </p:sp>
      <p:sp>
        <p:nvSpPr>
          <p:cNvPr id="51" name="正方形/長方形 50"/>
          <p:cNvSpPr/>
          <p:nvPr/>
        </p:nvSpPr>
        <p:spPr bwMode="auto">
          <a:xfrm>
            <a:off x="5292008"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a:t>
            </a:r>
            <a:endParaRPr kumimoji="1" lang="ja-JP" altLang="en-US" b="1" dirty="0">
              <a:solidFill>
                <a:schemeClr val="accent1"/>
              </a:solidFill>
              <a:latin typeface="+mn-ea"/>
            </a:endParaRPr>
          </a:p>
        </p:txBody>
      </p:sp>
      <p:sp>
        <p:nvSpPr>
          <p:cNvPr id="52" name="正方形/長方形 51"/>
          <p:cNvSpPr/>
          <p:nvPr/>
        </p:nvSpPr>
        <p:spPr bwMode="auto">
          <a:xfrm>
            <a:off x="4572000"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1"/>
                </a:solidFill>
                <a:latin typeface="+mn-ea"/>
              </a:rPr>
              <a:t>0x100</a:t>
            </a:r>
            <a:endParaRPr kumimoji="1" lang="ja-JP" altLang="en-US" sz="1400" b="1" dirty="0">
              <a:solidFill>
                <a:schemeClr val="accent1"/>
              </a:solidFill>
              <a:latin typeface="+mn-ea"/>
            </a:endParaRPr>
          </a:p>
        </p:txBody>
      </p:sp>
      <p:sp>
        <p:nvSpPr>
          <p:cNvPr id="57" name="正方形/長方形 56"/>
          <p:cNvSpPr/>
          <p:nvPr/>
        </p:nvSpPr>
        <p:spPr bwMode="auto">
          <a:xfrm>
            <a:off x="3131984"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8" name="正方形/長方形 57"/>
          <p:cNvSpPr/>
          <p:nvPr/>
        </p:nvSpPr>
        <p:spPr bwMode="auto">
          <a:xfrm>
            <a:off x="3851992"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9" name="正方形/長方形 58"/>
          <p:cNvSpPr/>
          <p:nvPr/>
        </p:nvSpPr>
        <p:spPr bwMode="auto">
          <a:xfrm>
            <a:off x="5292008"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4572000"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3131984"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2" name="正方形/長方形 61"/>
          <p:cNvSpPr/>
          <p:nvPr/>
        </p:nvSpPr>
        <p:spPr bwMode="auto">
          <a:xfrm>
            <a:off x="3851992"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92008"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572000"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5" name="正方形/長方形 64"/>
          <p:cNvSpPr/>
          <p:nvPr/>
        </p:nvSpPr>
        <p:spPr bwMode="auto">
          <a:xfrm>
            <a:off x="3131984"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3851992"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292008"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572000"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3131984" y="818971"/>
            <a:ext cx="2880032"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71" name="角丸四角形 70"/>
          <p:cNvSpPr/>
          <p:nvPr/>
        </p:nvSpPr>
        <p:spPr bwMode="auto">
          <a:xfrm>
            <a:off x="1331964" y="3068996"/>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I1</a:t>
            </a:r>
            <a:endParaRPr kumimoji="1" lang="ja-JP" altLang="en-US" dirty="0">
              <a:latin typeface="Consolas" panose="020B0609020204030204" pitchFamily="49" charset="0"/>
            </a:endParaRPr>
          </a:p>
        </p:txBody>
      </p:sp>
      <p:sp>
        <p:nvSpPr>
          <p:cNvPr id="54" name="正方形/長方形 53"/>
          <p:cNvSpPr/>
          <p:nvPr/>
        </p:nvSpPr>
        <p:spPr bwMode="auto">
          <a:xfrm>
            <a:off x="3131984"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b="1" dirty="0">
                <a:solidFill>
                  <a:schemeClr val="accent1"/>
                </a:solidFill>
                <a:latin typeface="+mn-ea"/>
              </a:rPr>
              <a:t>1</a:t>
            </a:r>
            <a:endParaRPr kumimoji="1" lang="ja-JP" altLang="en-US" b="1" dirty="0">
              <a:solidFill>
                <a:schemeClr val="accent1"/>
              </a:solidFill>
              <a:latin typeface="+mn-ea"/>
            </a:endParaRPr>
          </a:p>
        </p:txBody>
      </p:sp>
      <p:sp>
        <p:nvSpPr>
          <p:cNvPr id="55" name="正方形/長方形 54"/>
          <p:cNvSpPr/>
          <p:nvPr/>
        </p:nvSpPr>
        <p:spPr bwMode="auto">
          <a:xfrm>
            <a:off x="3851992"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ST</a:t>
            </a:r>
            <a:endParaRPr kumimoji="1" lang="ja-JP" altLang="en-US" b="1" dirty="0">
              <a:solidFill>
                <a:schemeClr val="accent1"/>
              </a:solidFill>
              <a:latin typeface="+mn-ea"/>
            </a:endParaRPr>
          </a:p>
        </p:txBody>
      </p:sp>
      <p:sp>
        <p:nvSpPr>
          <p:cNvPr id="77" name="正方形/長方形 76"/>
          <p:cNvSpPr/>
          <p:nvPr/>
        </p:nvSpPr>
        <p:spPr bwMode="auto">
          <a:xfrm>
            <a:off x="5292008"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1"/>
                </a:solidFill>
                <a:latin typeface="+mn-ea"/>
              </a:rPr>
              <a:t>0x123</a:t>
            </a:r>
            <a:endParaRPr kumimoji="1" lang="ja-JP" altLang="en-US" sz="1400" b="1" dirty="0">
              <a:solidFill>
                <a:schemeClr val="accent1"/>
              </a:solidFill>
              <a:latin typeface="+mn-ea"/>
            </a:endParaRPr>
          </a:p>
        </p:txBody>
      </p:sp>
      <p:sp>
        <p:nvSpPr>
          <p:cNvPr id="79" name="正方形/長方形 78"/>
          <p:cNvSpPr/>
          <p:nvPr/>
        </p:nvSpPr>
        <p:spPr bwMode="auto">
          <a:xfrm>
            <a:off x="4572000"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1"/>
                </a:solidFill>
                <a:latin typeface="+mn-ea"/>
              </a:rPr>
              <a:t>0x100</a:t>
            </a:r>
            <a:endParaRPr kumimoji="1" lang="ja-JP" altLang="en-US" sz="1400" b="1" dirty="0">
              <a:solidFill>
                <a:schemeClr val="accent1"/>
              </a:solidFill>
              <a:latin typeface="+mn-ea"/>
            </a:endParaRPr>
          </a:p>
        </p:txBody>
      </p:sp>
      <p:sp>
        <p:nvSpPr>
          <p:cNvPr id="80" name="正方形/長方形 79"/>
          <p:cNvSpPr/>
          <p:nvPr/>
        </p:nvSpPr>
        <p:spPr bwMode="auto">
          <a:xfrm>
            <a:off x="3131984"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81" name="正方形/長方形 80"/>
          <p:cNvSpPr/>
          <p:nvPr/>
        </p:nvSpPr>
        <p:spPr bwMode="auto">
          <a:xfrm>
            <a:off x="3851992"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82" name="正方形/長方形 81"/>
          <p:cNvSpPr/>
          <p:nvPr/>
        </p:nvSpPr>
        <p:spPr bwMode="auto">
          <a:xfrm>
            <a:off x="5292008"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83" name="正方形/長方形 82"/>
          <p:cNvSpPr/>
          <p:nvPr/>
        </p:nvSpPr>
        <p:spPr bwMode="auto">
          <a:xfrm>
            <a:off x="4572000"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2" name="下矢印 21"/>
          <p:cNvSpPr/>
          <p:nvPr/>
        </p:nvSpPr>
        <p:spPr bwMode="auto">
          <a:xfrm>
            <a:off x="4572000" y="2888994"/>
            <a:ext cx="720008" cy="990011"/>
          </a:xfrm>
          <a:prstGeom prst="downArrow">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検索</a:t>
            </a:r>
          </a:p>
        </p:txBody>
      </p:sp>
    </p:spTree>
    <p:extLst>
      <p:ext uri="{BB962C8B-B14F-4D97-AF65-F5344CB8AC3E}">
        <p14:creationId xmlns:p14="http://schemas.microsoft.com/office/powerpoint/2010/main" val="32087978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実行結果がおかしくなる例の解決（１）</a:t>
            </a:r>
          </a:p>
        </p:txBody>
      </p:sp>
      <p:sp>
        <p:nvSpPr>
          <p:cNvPr id="3" name="テキスト プレースホルダー 2"/>
          <p:cNvSpPr>
            <a:spLocks noGrp="1"/>
          </p:cNvSpPr>
          <p:nvPr>
            <p:ph type="body" sz="quarter" idx="10"/>
          </p:nvPr>
        </p:nvSpPr>
        <p:spPr/>
        <p:txBody>
          <a:bodyPr/>
          <a:lstStyle/>
          <a:p>
            <a:r>
              <a:rPr lang="ja-JP" altLang="en-US" dirty="0"/>
              <a:t>ストア→ロード間の順序の違反</a:t>
            </a:r>
            <a:endParaRPr lang="en-US" altLang="ja-JP" dirty="0"/>
          </a:p>
          <a:p>
            <a:pPr lvl="1"/>
            <a:r>
              <a:rPr lang="en-US" altLang="ja-JP" dirty="0">
                <a:latin typeface="Consolas" panose="020B0609020204030204" pitchFamily="49" charset="0"/>
              </a:rPr>
              <a:t>I2</a:t>
            </a:r>
            <a:r>
              <a:rPr lang="ja-JP" altLang="en-US" dirty="0">
                <a:latin typeface="Consolas" panose="020B0609020204030204" pitchFamily="49" charset="0"/>
              </a:rPr>
              <a:t>→</a:t>
            </a:r>
            <a:r>
              <a:rPr lang="en-US" altLang="ja-JP" dirty="0">
                <a:latin typeface="Consolas" panose="020B0609020204030204" pitchFamily="49" charset="0"/>
              </a:rPr>
              <a:t>I1 </a:t>
            </a:r>
            <a:r>
              <a:rPr lang="ja-JP" altLang="en-US" dirty="0">
                <a:latin typeface="Consolas" panose="020B0609020204030204" pitchFamily="49" charset="0"/>
              </a:rPr>
              <a:t>の順で発行される場合</a:t>
            </a:r>
            <a:endParaRPr lang="en-US" altLang="ja-JP" dirty="0"/>
          </a:p>
          <a:p>
            <a:pPr marL="720000" lvl="2" indent="0">
              <a:buNone/>
            </a:pPr>
            <a:r>
              <a:rPr lang="en-US" altLang="ja-JP" dirty="0">
                <a:latin typeface="Consolas" panose="020B0609020204030204" pitchFamily="49" charset="0"/>
              </a:rPr>
              <a:t>I1: </a:t>
            </a:r>
            <a:r>
              <a:rPr lang="en-US" altLang="ja-JP" dirty="0" err="1">
                <a:latin typeface="Consolas" panose="020B0609020204030204" pitchFamily="49" charset="0"/>
              </a:rPr>
              <a:t>sw</a:t>
            </a:r>
            <a:r>
              <a:rPr lang="en-US" altLang="ja-JP" dirty="0">
                <a:latin typeface="Consolas" panose="020B0609020204030204" pitchFamily="49" charset="0"/>
              </a:rPr>
              <a:t> x1</a:t>
            </a:r>
            <a:r>
              <a:rPr lang="ja-JP" altLang="en-US" dirty="0">
                <a:latin typeface="Consolas" panose="020B0609020204030204" pitchFamily="49" charset="0"/>
              </a:rPr>
              <a:t>→</a:t>
            </a:r>
            <a:r>
              <a:rPr lang="en-US" altLang="ja-JP" dirty="0">
                <a:latin typeface="Consolas" panose="020B0609020204030204" pitchFamily="49" charset="0"/>
              </a:rPr>
              <a:t>(0x1000)</a:t>
            </a:r>
          </a:p>
          <a:p>
            <a:pPr marL="720000" lvl="2" indent="0">
              <a:buNone/>
            </a:pPr>
            <a:r>
              <a:rPr lang="en-US" altLang="ja-JP" dirty="0">
                <a:latin typeface="Consolas" panose="020B0609020204030204" pitchFamily="49" charset="0"/>
              </a:rPr>
              <a:t>I2: </a:t>
            </a:r>
            <a:r>
              <a:rPr lang="en-US" altLang="ja-JP" dirty="0" err="1">
                <a:latin typeface="Consolas" panose="020B0609020204030204" pitchFamily="49" charset="0"/>
              </a:rPr>
              <a:t>lw</a:t>
            </a:r>
            <a:r>
              <a:rPr lang="en-US" altLang="ja-JP" dirty="0">
                <a:latin typeface="Consolas" panose="020B0609020204030204" pitchFamily="49" charset="0"/>
              </a:rPr>
              <a:t> x2</a:t>
            </a:r>
            <a:r>
              <a:rPr lang="ja-JP" altLang="en-US" dirty="0">
                <a:latin typeface="Consolas" panose="020B0609020204030204" pitchFamily="49" charset="0"/>
              </a:rPr>
              <a:t>←</a:t>
            </a:r>
            <a:r>
              <a:rPr lang="en-US" altLang="ja-JP" dirty="0">
                <a:latin typeface="Consolas" panose="020B0609020204030204" pitchFamily="49" charset="0"/>
              </a:rPr>
              <a:t>(0x1000)</a:t>
            </a:r>
          </a:p>
          <a:p>
            <a:r>
              <a:rPr kumimoji="1" lang="ja-JP" altLang="en-US" dirty="0">
                <a:latin typeface="Consolas" panose="020B0609020204030204" pitchFamily="49" charset="0"/>
              </a:rPr>
              <a:t>動作：ロードを取り消してやり直す</a:t>
            </a:r>
            <a:endParaRPr kumimoji="1" lang="en-US" altLang="ja-JP" dirty="0">
              <a:latin typeface="Consolas" panose="020B0609020204030204" pitchFamily="49" charset="0"/>
            </a:endParaRPr>
          </a:p>
          <a:p>
            <a:pPr lvl="1"/>
            <a:r>
              <a:rPr kumimoji="1" lang="en-US" altLang="ja-JP" dirty="0">
                <a:latin typeface="Consolas" panose="020B0609020204030204" pitchFamily="49" charset="0"/>
              </a:rPr>
              <a:t>I1 </a:t>
            </a:r>
            <a:r>
              <a:rPr kumimoji="1" lang="ja-JP" altLang="en-US" dirty="0">
                <a:latin typeface="Consolas" panose="020B0609020204030204" pitchFamily="49" charset="0"/>
              </a:rPr>
              <a:t>実行時に自分より後ろを </a:t>
            </a:r>
            <a:r>
              <a:rPr kumimoji="1" lang="en-US" altLang="ja-JP" dirty="0">
                <a:latin typeface="Consolas" panose="020B0609020204030204" pitchFamily="49" charset="0"/>
              </a:rPr>
              <a:t>LSQ </a:t>
            </a:r>
            <a:r>
              <a:rPr kumimoji="1" lang="ja-JP" altLang="en-US" dirty="0">
                <a:latin typeface="Consolas" panose="020B0609020204030204" pitchFamily="49" charset="0"/>
              </a:rPr>
              <a:t>から検索すると </a:t>
            </a:r>
            <a:r>
              <a:rPr kumimoji="1" lang="en-US" altLang="ja-JP" dirty="0">
                <a:latin typeface="Consolas" panose="020B0609020204030204" pitchFamily="49" charset="0"/>
              </a:rPr>
              <a:t>I2 </a:t>
            </a:r>
            <a:r>
              <a:rPr kumimoji="1" lang="ja-JP" altLang="en-US" dirty="0">
                <a:latin typeface="Consolas" panose="020B0609020204030204" pitchFamily="49" charset="0"/>
              </a:rPr>
              <a:t>がヒット</a:t>
            </a:r>
            <a:endParaRPr kumimoji="1" lang="en-US" altLang="ja-JP" dirty="0">
              <a:latin typeface="Consolas" panose="020B0609020204030204" pitchFamily="49" charset="0"/>
            </a:endParaRPr>
          </a:p>
          <a:p>
            <a:pPr lvl="1"/>
            <a:r>
              <a:rPr lang="en-US" altLang="ja-JP" dirty="0">
                <a:latin typeface="Consolas" panose="020B0609020204030204" pitchFamily="49" charset="0"/>
              </a:rPr>
              <a:t>I2 </a:t>
            </a:r>
            <a:r>
              <a:rPr lang="ja-JP" altLang="en-US" dirty="0">
                <a:latin typeface="Consolas" panose="020B0609020204030204" pitchFamily="49" charset="0"/>
              </a:rPr>
              <a:t>を再実行することにより，ロードで正しい値を得る</a:t>
            </a:r>
            <a:endParaRPr kumimoji="1" lang="ja-JP" altLang="en-US" dirty="0"/>
          </a:p>
        </p:txBody>
      </p:sp>
    </p:spTree>
    <p:extLst>
      <p:ext uri="{BB962C8B-B14F-4D97-AF65-F5344CB8AC3E}">
        <p14:creationId xmlns:p14="http://schemas.microsoft.com/office/powerpoint/2010/main" val="2306450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実行結果がおかしくなる例の解決（２）</a:t>
            </a:r>
          </a:p>
        </p:txBody>
      </p:sp>
      <p:sp>
        <p:nvSpPr>
          <p:cNvPr id="3" name="テキスト プレースホルダー 2"/>
          <p:cNvSpPr>
            <a:spLocks noGrp="1"/>
          </p:cNvSpPr>
          <p:nvPr>
            <p:ph type="body" sz="quarter" idx="10"/>
          </p:nvPr>
        </p:nvSpPr>
        <p:spPr/>
        <p:txBody>
          <a:bodyPr/>
          <a:lstStyle/>
          <a:p>
            <a:r>
              <a:rPr lang="ja-JP" altLang="en-US" dirty="0"/>
              <a:t>ロード→ストア間の順序の違反</a:t>
            </a:r>
            <a:endParaRPr lang="en-US" altLang="ja-JP" dirty="0"/>
          </a:p>
          <a:p>
            <a:pPr lvl="1"/>
            <a:r>
              <a:rPr lang="en-US" altLang="ja-JP" dirty="0">
                <a:latin typeface="Consolas" panose="020B0609020204030204" pitchFamily="49" charset="0"/>
              </a:rPr>
              <a:t>I2</a:t>
            </a:r>
            <a:r>
              <a:rPr lang="ja-JP" altLang="en-US" dirty="0">
                <a:latin typeface="Consolas" panose="020B0609020204030204" pitchFamily="49" charset="0"/>
              </a:rPr>
              <a:t>→</a:t>
            </a:r>
            <a:r>
              <a:rPr lang="en-US" altLang="ja-JP" dirty="0">
                <a:latin typeface="Consolas" panose="020B0609020204030204" pitchFamily="49" charset="0"/>
              </a:rPr>
              <a:t>I1 </a:t>
            </a:r>
            <a:r>
              <a:rPr lang="ja-JP" altLang="en-US" dirty="0">
                <a:latin typeface="Consolas" panose="020B0609020204030204" pitchFamily="49" charset="0"/>
              </a:rPr>
              <a:t>の順で発行されると，</a:t>
            </a:r>
            <a:r>
              <a:rPr lang="en-US" altLang="ja-JP" dirty="0">
                <a:latin typeface="Consolas" panose="020B0609020204030204" pitchFamily="49" charset="0"/>
              </a:rPr>
              <a:t>x1 </a:t>
            </a:r>
            <a:r>
              <a:rPr lang="ja-JP" altLang="en-US" dirty="0">
                <a:latin typeface="Consolas" panose="020B0609020204030204" pitchFamily="49" charset="0"/>
              </a:rPr>
              <a:t>が書かれた後の値が </a:t>
            </a:r>
            <a:r>
              <a:rPr lang="en-US" altLang="ja-JP" dirty="0">
                <a:latin typeface="Consolas" panose="020B0609020204030204" pitchFamily="49" charset="0"/>
              </a:rPr>
              <a:t>x2 </a:t>
            </a:r>
            <a:r>
              <a:rPr lang="ja-JP" altLang="en-US" dirty="0">
                <a:latin typeface="Consolas" panose="020B0609020204030204" pitchFamily="49" charset="0"/>
              </a:rPr>
              <a:t>に</a:t>
            </a:r>
            <a:endParaRPr lang="en-US" altLang="ja-JP" dirty="0"/>
          </a:p>
          <a:p>
            <a:pPr marL="720000" lvl="2" indent="0">
              <a:buNone/>
            </a:pPr>
            <a:r>
              <a:rPr lang="en-US" altLang="ja-JP" dirty="0">
                <a:latin typeface="Consolas" panose="020B0609020204030204" pitchFamily="49" charset="0"/>
              </a:rPr>
              <a:t>I1: </a:t>
            </a:r>
            <a:r>
              <a:rPr lang="en-US" altLang="ja-JP" dirty="0" err="1">
                <a:latin typeface="Consolas" panose="020B0609020204030204" pitchFamily="49" charset="0"/>
              </a:rPr>
              <a:t>lw</a:t>
            </a:r>
            <a:r>
              <a:rPr lang="en-US" altLang="ja-JP" dirty="0">
                <a:latin typeface="Consolas" panose="020B0609020204030204" pitchFamily="49" charset="0"/>
              </a:rPr>
              <a:t> x2</a:t>
            </a:r>
            <a:r>
              <a:rPr lang="ja-JP" altLang="en-US" dirty="0">
                <a:latin typeface="Consolas" panose="020B0609020204030204" pitchFamily="49" charset="0"/>
              </a:rPr>
              <a:t>←</a:t>
            </a:r>
            <a:r>
              <a:rPr lang="en-US" altLang="ja-JP" dirty="0">
                <a:latin typeface="Consolas" panose="020B0609020204030204" pitchFamily="49" charset="0"/>
              </a:rPr>
              <a:t>(0x1000)</a:t>
            </a:r>
          </a:p>
          <a:p>
            <a:pPr marL="720000" lvl="2" indent="0">
              <a:buNone/>
            </a:pPr>
            <a:r>
              <a:rPr lang="en-US" altLang="ja-JP" dirty="0">
                <a:latin typeface="Consolas" panose="020B0609020204030204" pitchFamily="49" charset="0"/>
              </a:rPr>
              <a:t>I2: </a:t>
            </a:r>
            <a:r>
              <a:rPr lang="en-US" altLang="ja-JP" dirty="0" err="1">
                <a:latin typeface="Consolas" panose="020B0609020204030204" pitchFamily="49" charset="0"/>
              </a:rPr>
              <a:t>sw</a:t>
            </a:r>
            <a:r>
              <a:rPr lang="en-US" altLang="ja-JP" dirty="0">
                <a:latin typeface="Consolas" panose="020B0609020204030204" pitchFamily="49" charset="0"/>
              </a:rPr>
              <a:t> x1</a:t>
            </a:r>
            <a:r>
              <a:rPr lang="ja-JP" altLang="en-US" dirty="0">
                <a:latin typeface="Consolas" panose="020B0609020204030204" pitchFamily="49" charset="0"/>
              </a:rPr>
              <a:t>→</a:t>
            </a:r>
            <a:r>
              <a:rPr lang="en-US" altLang="ja-JP" dirty="0">
                <a:latin typeface="Consolas" panose="020B0609020204030204" pitchFamily="49" charset="0"/>
              </a:rPr>
              <a:t>(0x1000)</a:t>
            </a:r>
          </a:p>
          <a:p>
            <a:r>
              <a:rPr kumimoji="1" lang="ja-JP" altLang="en-US" dirty="0">
                <a:latin typeface="Consolas" panose="020B0609020204030204" pitchFamily="49" charset="0"/>
              </a:rPr>
              <a:t>動作：</a:t>
            </a:r>
            <a:r>
              <a:rPr kumimoji="1" lang="en-US" altLang="ja-JP" dirty="0">
                <a:latin typeface="Consolas" panose="020B0609020204030204" pitchFamily="49" charset="0"/>
              </a:rPr>
              <a:t>LSQ </a:t>
            </a:r>
            <a:r>
              <a:rPr kumimoji="1" lang="ja-JP" altLang="en-US" dirty="0">
                <a:latin typeface="Consolas" panose="020B0609020204030204" pitchFamily="49" charset="0"/>
              </a:rPr>
              <a:t>からフォワーディングはされない</a:t>
            </a:r>
            <a:endParaRPr kumimoji="1" lang="en-US" altLang="ja-JP" dirty="0">
              <a:latin typeface="Consolas" panose="020B0609020204030204" pitchFamily="49" charset="0"/>
            </a:endParaRPr>
          </a:p>
          <a:p>
            <a:pPr lvl="1"/>
            <a:r>
              <a:rPr kumimoji="1" lang="en-US" altLang="ja-JP" dirty="0">
                <a:latin typeface="Consolas" panose="020B0609020204030204" pitchFamily="49" charset="0"/>
              </a:rPr>
              <a:t>I2 </a:t>
            </a:r>
            <a:r>
              <a:rPr kumimoji="1" lang="ja-JP" altLang="en-US" dirty="0">
                <a:latin typeface="Consolas" panose="020B0609020204030204" pitchFamily="49" charset="0"/>
              </a:rPr>
              <a:t>実行時にはメモリではなく </a:t>
            </a:r>
            <a:r>
              <a:rPr kumimoji="1" lang="en-US" altLang="ja-JP" dirty="0">
                <a:latin typeface="Consolas" panose="020B0609020204030204" pitchFamily="49" charset="0"/>
              </a:rPr>
              <a:t>LSQ </a:t>
            </a:r>
            <a:r>
              <a:rPr kumimoji="1" lang="ja-JP" altLang="en-US" dirty="0">
                <a:latin typeface="Consolas" panose="020B0609020204030204" pitchFamily="49" charset="0"/>
              </a:rPr>
              <a:t>に値が書き込まれる</a:t>
            </a:r>
            <a:endParaRPr kumimoji="1" lang="en-US" altLang="ja-JP" dirty="0">
              <a:latin typeface="Consolas" panose="020B0609020204030204" pitchFamily="49" charset="0"/>
            </a:endParaRPr>
          </a:p>
          <a:p>
            <a:pPr lvl="1"/>
            <a:r>
              <a:rPr lang="en-US" altLang="ja-JP" dirty="0">
                <a:latin typeface="Consolas" panose="020B0609020204030204" pitchFamily="49" charset="0"/>
              </a:rPr>
              <a:t>I1 </a:t>
            </a:r>
            <a:r>
              <a:rPr lang="ja-JP" altLang="en-US" dirty="0" err="1">
                <a:latin typeface="Consolas" panose="020B0609020204030204" pitchFamily="49" charset="0"/>
              </a:rPr>
              <a:t>はメ</a:t>
            </a:r>
            <a:r>
              <a:rPr lang="ja-JP" altLang="en-US" dirty="0">
                <a:latin typeface="Consolas" panose="020B0609020204030204" pitchFamily="49" charset="0"/>
              </a:rPr>
              <a:t>モリと，</a:t>
            </a:r>
            <a:r>
              <a:rPr lang="en-US" altLang="ja-JP" dirty="0">
                <a:latin typeface="Consolas" panose="020B0609020204030204" pitchFamily="49" charset="0"/>
              </a:rPr>
              <a:t>LSQ </a:t>
            </a:r>
            <a:r>
              <a:rPr lang="ja-JP" altLang="en-US" dirty="0">
                <a:latin typeface="Consolas" panose="020B0609020204030204" pitchFamily="49" charset="0"/>
              </a:rPr>
              <a:t>の自分より前の部分を検索</a:t>
            </a:r>
            <a:endParaRPr lang="en-US" altLang="ja-JP" dirty="0">
              <a:latin typeface="Consolas" panose="020B0609020204030204" pitchFamily="49" charset="0"/>
            </a:endParaRPr>
          </a:p>
          <a:p>
            <a:pPr lvl="2"/>
            <a:r>
              <a:rPr kumimoji="1" lang="en-US" altLang="ja-JP" dirty="0">
                <a:latin typeface="Consolas" panose="020B0609020204030204" pitchFamily="49" charset="0"/>
              </a:rPr>
              <a:t>I2 </a:t>
            </a:r>
            <a:r>
              <a:rPr kumimoji="1" lang="ja-JP" altLang="en-US" dirty="0">
                <a:latin typeface="Consolas" panose="020B0609020204030204" pitchFamily="49" charset="0"/>
              </a:rPr>
              <a:t>は自分より後ろのエントリにある</a:t>
            </a:r>
            <a:endParaRPr kumimoji="1" lang="en-US" altLang="ja-JP" dirty="0">
              <a:latin typeface="Consolas" panose="020B0609020204030204" pitchFamily="49" charset="0"/>
            </a:endParaRPr>
          </a:p>
          <a:p>
            <a:pPr lvl="2"/>
            <a:r>
              <a:rPr kumimoji="1" lang="ja-JP" altLang="en-US" dirty="0"/>
              <a:t>検索対象とならずヒットしない </a:t>
            </a:r>
            <a:r>
              <a:rPr kumimoji="1" lang="en-US" altLang="ja-JP" dirty="0"/>
              <a:t>= </a:t>
            </a:r>
            <a:r>
              <a:rPr kumimoji="1" lang="ja-JP" altLang="en-US" dirty="0"/>
              <a:t>メモリから値が読まれる</a:t>
            </a:r>
          </a:p>
        </p:txBody>
      </p:sp>
    </p:spTree>
    <p:extLst>
      <p:ext uri="{BB962C8B-B14F-4D97-AF65-F5344CB8AC3E}">
        <p14:creationId xmlns:p14="http://schemas.microsoft.com/office/powerpoint/2010/main" val="1532858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実行結果がおかしくなる例の解決（３）</a:t>
            </a:r>
          </a:p>
        </p:txBody>
      </p:sp>
      <p:sp>
        <p:nvSpPr>
          <p:cNvPr id="3" name="テキスト プレースホルダー 2"/>
          <p:cNvSpPr>
            <a:spLocks noGrp="1"/>
          </p:cNvSpPr>
          <p:nvPr>
            <p:ph type="body" sz="quarter" idx="10"/>
          </p:nvPr>
        </p:nvSpPr>
        <p:spPr/>
        <p:txBody>
          <a:bodyPr/>
          <a:lstStyle/>
          <a:p>
            <a:r>
              <a:rPr kumimoji="1" lang="ja-JP" altLang="en-US" dirty="0"/>
              <a:t>ストア間の順序の違反</a:t>
            </a:r>
            <a:endParaRPr kumimoji="1" lang="en-US" altLang="ja-JP" dirty="0"/>
          </a:p>
          <a:p>
            <a:pPr lvl="1"/>
            <a:r>
              <a:rPr lang="en-US" altLang="ja-JP" dirty="0">
                <a:latin typeface="Consolas" panose="020B0609020204030204" pitchFamily="49" charset="0"/>
              </a:rPr>
              <a:t>I2</a:t>
            </a:r>
            <a:r>
              <a:rPr lang="ja-JP" altLang="en-US" dirty="0">
                <a:latin typeface="Consolas" panose="020B0609020204030204" pitchFamily="49" charset="0"/>
              </a:rPr>
              <a:t>→</a:t>
            </a:r>
            <a:r>
              <a:rPr lang="en-US" altLang="ja-JP" dirty="0">
                <a:latin typeface="Consolas" panose="020B0609020204030204" pitchFamily="49" charset="0"/>
              </a:rPr>
              <a:t>I1 </a:t>
            </a:r>
            <a:r>
              <a:rPr lang="ja-JP" altLang="en-US" dirty="0">
                <a:latin typeface="Consolas" panose="020B0609020204030204" pitchFamily="49" charset="0"/>
              </a:rPr>
              <a:t>の順で発行されると，アドレス </a:t>
            </a:r>
            <a:r>
              <a:rPr lang="en-US" altLang="ja-JP" dirty="0">
                <a:latin typeface="Consolas" panose="020B0609020204030204" pitchFamily="49" charset="0"/>
              </a:rPr>
              <a:t>0x1000 </a:t>
            </a:r>
            <a:r>
              <a:rPr lang="ja-JP" altLang="en-US" dirty="0">
                <a:latin typeface="Consolas" panose="020B0609020204030204" pitchFamily="49" charset="0"/>
              </a:rPr>
              <a:t>に </a:t>
            </a:r>
            <a:r>
              <a:rPr lang="en-US" altLang="ja-JP" dirty="0">
                <a:latin typeface="Consolas" panose="020B0609020204030204" pitchFamily="49" charset="0"/>
              </a:rPr>
              <a:t>x1 </a:t>
            </a:r>
            <a:r>
              <a:rPr lang="ja-JP" altLang="en-US" dirty="0">
                <a:latin typeface="Consolas" panose="020B0609020204030204" pitchFamily="49" charset="0"/>
              </a:rPr>
              <a:t>が残る</a:t>
            </a:r>
            <a:endParaRPr kumimoji="1" lang="en-US" altLang="ja-JP" dirty="0"/>
          </a:p>
          <a:p>
            <a:pPr marL="720000" lvl="2" indent="0">
              <a:buNone/>
            </a:pPr>
            <a:r>
              <a:rPr lang="en-US" altLang="ja-JP" dirty="0">
                <a:latin typeface="Consolas" panose="020B0609020204030204" pitchFamily="49" charset="0"/>
              </a:rPr>
              <a:t>I1: </a:t>
            </a:r>
            <a:r>
              <a:rPr lang="en-US" altLang="ja-JP" dirty="0" err="1">
                <a:latin typeface="Consolas" panose="020B0609020204030204" pitchFamily="49" charset="0"/>
              </a:rPr>
              <a:t>sw</a:t>
            </a:r>
            <a:r>
              <a:rPr lang="en-US" altLang="ja-JP" dirty="0">
                <a:latin typeface="Consolas" panose="020B0609020204030204" pitchFamily="49" charset="0"/>
              </a:rPr>
              <a:t> x1</a:t>
            </a:r>
            <a:r>
              <a:rPr lang="ja-JP" altLang="en-US" dirty="0">
                <a:latin typeface="Consolas" panose="020B0609020204030204" pitchFamily="49" charset="0"/>
              </a:rPr>
              <a:t>→</a:t>
            </a:r>
            <a:r>
              <a:rPr lang="en-US" altLang="ja-JP" dirty="0">
                <a:latin typeface="Consolas" panose="020B0609020204030204" pitchFamily="49" charset="0"/>
              </a:rPr>
              <a:t>(0x1000)</a:t>
            </a:r>
          </a:p>
          <a:p>
            <a:pPr marL="720000" lvl="2" indent="0">
              <a:buNone/>
            </a:pPr>
            <a:r>
              <a:rPr lang="en-US" altLang="ja-JP" dirty="0">
                <a:latin typeface="Consolas" panose="020B0609020204030204" pitchFamily="49" charset="0"/>
              </a:rPr>
              <a:t>I2: </a:t>
            </a:r>
            <a:r>
              <a:rPr lang="en-US" altLang="ja-JP" dirty="0" err="1">
                <a:latin typeface="Consolas" panose="020B0609020204030204" pitchFamily="49" charset="0"/>
              </a:rPr>
              <a:t>sw</a:t>
            </a:r>
            <a:r>
              <a:rPr lang="en-US" altLang="ja-JP" dirty="0">
                <a:latin typeface="Consolas" panose="020B0609020204030204" pitchFamily="49" charset="0"/>
              </a:rPr>
              <a:t> x2</a:t>
            </a:r>
            <a:r>
              <a:rPr lang="ja-JP" altLang="en-US" dirty="0">
                <a:latin typeface="Consolas" panose="020B0609020204030204" pitchFamily="49" charset="0"/>
              </a:rPr>
              <a:t>→</a:t>
            </a:r>
            <a:r>
              <a:rPr lang="en-US" altLang="ja-JP" dirty="0">
                <a:latin typeface="Consolas" panose="020B0609020204030204" pitchFamily="49" charset="0"/>
              </a:rPr>
              <a:t>(0x1000)</a:t>
            </a:r>
          </a:p>
          <a:p>
            <a:r>
              <a:rPr lang="ja-JP" altLang="en-US" dirty="0">
                <a:latin typeface="Consolas" panose="020B0609020204030204" pitchFamily="49" charset="0"/>
              </a:rPr>
              <a:t>動作：</a:t>
            </a:r>
            <a:r>
              <a:rPr lang="en-US" altLang="ja-JP" dirty="0">
                <a:latin typeface="Consolas" panose="020B0609020204030204" pitchFamily="49" charset="0"/>
              </a:rPr>
              <a:t>SQ </a:t>
            </a:r>
            <a:r>
              <a:rPr lang="ja-JP" altLang="en-US" dirty="0">
                <a:latin typeface="Consolas" panose="020B0609020204030204" pitchFamily="49" charset="0"/>
              </a:rPr>
              <a:t>から </a:t>
            </a:r>
            <a:r>
              <a:rPr lang="en-US" altLang="ja-JP" dirty="0">
                <a:latin typeface="Consolas" panose="020B0609020204030204" pitchFamily="49" charset="0"/>
              </a:rPr>
              <a:t>in-order </a:t>
            </a:r>
            <a:r>
              <a:rPr lang="ja-JP" altLang="en-US" dirty="0">
                <a:latin typeface="Consolas" panose="020B0609020204030204" pitchFamily="49" charset="0"/>
              </a:rPr>
              <a:t>にメモリに書き込み</a:t>
            </a:r>
            <a:endParaRPr lang="en-US" altLang="ja-JP" dirty="0">
              <a:latin typeface="Consolas" panose="020B0609020204030204" pitchFamily="49" charset="0"/>
            </a:endParaRPr>
          </a:p>
          <a:p>
            <a:pPr lvl="1"/>
            <a:r>
              <a:rPr lang="en-US" altLang="ja-JP" dirty="0">
                <a:latin typeface="Consolas" panose="020B0609020204030204" pitchFamily="49" charset="0"/>
              </a:rPr>
              <a:t>I2 </a:t>
            </a:r>
            <a:r>
              <a:rPr lang="ja-JP" altLang="en-US" dirty="0">
                <a:latin typeface="Consolas" panose="020B0609020204030204" pitchFamily="49" charset="0"/>
              </a:rPr>
              <a:t>と </a:t>
            </a:r>
            <a:r>
              <a:rPr lang="en-US" altLang="ja-JP" dirty="0">
                <a:latin typeface="Consolas" panose="020B0609020204030204" pitchFamily="49" charset="0"/>
              </a:rPr>
              <a:t>I1 </a:t>
            </a:r>
            <a:r>
              <a:rPr lang="ja-JP" altLang="en-US" dirty="0">
                <a:latin typeface="Consolas" panose="020B0609020204030204" pitchFamily="49" charset="0"/>
              </a:rPr>
              <a:t>の順で </a:t>
            </a:r>
            <a:r>
              <a:rPr lang="en-US" altLang="ja-JP" dirty="0">
                <a:latin typeface="Consolas" panose="020B0609020204030204" pitchFamily="49" charset="0"/>
              </a:rPr>
              <a:t>LSQ </a:t>
            </a:r>
            <a:r>
              <a:rPr lang="ja-JP" altLang="en-US" dirty="0">
                <a:latin typeface="Consolas" panose="020B0609020204030204" pitchFamily="49" charset="0"/>
              </a:rPr>
              <a:t>にアドレスとデータが書き込まれる</a:t>
            </a:r>
            <a:endParaRPr lang="en-US" altLang="ja-JP" dirty="0">
              <a:latin typeface="Consolas" panose="020B0609020204030204" pitchFamily="49" charset="0"/>
            </a:endParaRPr>
          </a:p>
          <a:p>
            <a:pPr lvl="1"/>
            <a:r>
              <a:rPr lang="ja-JP" altLang="en-US" dirty="0">
                <a:latin typeface="Consolas" panose="020B0609020204030204" pitchFamily="49" charset="0"/>
              </a:rPr>
              <a:t>コミット・パイプが </a:t>
            </a:r>
            <a:r>
              <a:rPr lang="en-US" altLang="ja-JP" dirty="0">
                <a:latin typeface="Consolas" panose="020B0609020204030204" pitchFamily="49" charset="0"/>
              </a:rPr>
              <a:t>I1 </a:t>
            </a:r>
            <a:r>
              <a:rPr lang="ja-JP" altLang="en-US" dirty="0">
                <a:latin typeface="Consolas" panose="020B0609020204030204" pitchFamily="49" charset="0"/>
              </a:rPr>
              <a:t>と </a:t>
            </a:r>
            <a:r>
              <a:rPr lang="en-US" altLang="ja-JP" dirty="0">
                <a:latin typeface="Consolas" panose="020B0609020204030204" pitchFamily="49" charset="0"/>
              </a:rPr>
              <a:t>I2 </a:t>
            </a:r>
            <a:r>
              <a:rPr lang="ja-JP" altLang="en-US" dirty="0">
                <a:latin typeface="Consolas" panose="020B0609020204030204" pitchFamily="49" charset="0"/>
              </a:rPr>
              <a:t>の順でアドレスとデータを読み出し，メモリに書き込む</a:t>
            </a:r>
            <a:endParaRPr lang="en-US" altLang="ja-JP" dirty="0">
              <a:latin typeface="Consolas" panose="020B0609020204030204" pitchFamily="49" charset="0"/>
            </a:endParaRPr>
          </a:p>
          <a:p>
            <a:endParaRPr kumimoji="1" lang="ja-JP" altLang="en-US" dirty="0"/>
          </a:p>
        </p:txBody>
      </p:sp>
    </p:spTree>
    <p:extLst>
      <p:ext uri="{BB962C8B-B14F-4D97-AF65-F5344CB8AC3E}">
        <p14:creationId xmlns:p14="http://schemas.microsoft.com/office/powerpoint/2010/main" val="18883094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99790E-40E5-468A-A75E-0F1FC69762D1}"/>
              </a:ext>
            </a:extLst>
          </p:cNvPr>
          <p:cNvSpPr>
            <a:spLocks noGrp="1"/>
          </p:cNvSpPr>
          <p:nvPr>
            <p:ph type="title"/>
          </p:nvPr>
        </p:nvSpPr>
        <p:spPr/>
        <p:txBody>
          <a:bodyPr/>
          <a:lstStyle/>
          <a:p>
            <a:r>
              <a:rPr kumimoji="1" lang="ja-JP" altLang="en-US" dirty="0"/>
              <a:t>前回の感想や質問とか</a:t>
            </a:r>
          </a:p>
        </p:txBody>
      </p:sp>
      <p:sp>
        <p:nvSpPr>
          <p:cNvPr id="3" name="テキスト プレースホルダー 2">
            <a:extLst>
              <a:ext uri="{FF2B5EF4-FFF2-40B4-BE49-F238E27FC236}">
                <a16:creationId xmlns:a16="http://schemas.microsoft.com/office/drawing/2014/main" id="{FBF22E91-43E0-431F-889D-2559EEB9010D}"/>
              </a:ext>
            </a:extLst>
          </p:cNvPr>
          <p:cNvSpPr>
            <a:spLocks noGrp="1"/>
          </p:cNvSpPr>
          <p:nvPr>
            <p:ph type="body" sz="quarter" idx="10"/>
          </p:nvPr>
        </p:nvSpPr>
        <p:spPr/>
        <p:txBody>
          <a:bodyPr/>
          <a:lstStyle/>
          <a:p>
            <a:r>
              <a:rPr kumimoji="1" lang="en-US" altLang="ja-JP" dirty="0"/>
              <a:t>out-of-order</a:t>
            </a:r>
            <a:r>
              <a:rPr kumimoji="1" lang="ja-JP" altLang="en-US" dirty="0"/>
              <a:t>での実行がなされる場合に、実際のソフトウェア開発で注意すべきことはあるのでしょうか。</a:t>
            </a:r>
            <a:endParaRPr kumimoji="1" lang="en-US" altLang="ja-JP" dirty="0"/>
          </a:p>
          <a:p>
            <a:r>
              <a:rPr kumimoji="1" lang="ja-JP" altLang="en-US" dirty="0"/>
              <a:t>現在主力となってるのは</a:t>
            </a:r>
            <a:r>
              <a:rPr kumimoji="1" lang="en-US" altLang="ja-JP" dirty="0"/>
              <a:t>OoO</a:t>
            </a:r>
            <a:r>
              <a:rPr kumimoji="1" lang="ja-JP" altLang="en-US" dirty="0"/>
              <a:t>発行</a:t>
            </a:r>
            <a:r>
              <a:rPr kumimoji="1" lang="en-US" altLang="ja-JP" dirty="0"/>
              <a:t>/OoO</a:t>
            </a:r>
            <a:r>
              <a:rPr kumimoji="1" lang="ja-JP" altLang="en-US" dirty="0"/>
              <a:t>完了とのことですが、もう</a:t>
            </a:r>
            <a:r>
              <a:rPr kumimoji="1" lang="en-US" altLang="ja-JP" dirty="0"/>
              <a:t>In-order</a:t>
            </a:r>
            <a:r>
              <a:rPr kumimoji="1" lang="ja-JP" altLang="en-US" dirty="0"/>
              <a:t>発行のやつは完全に使われてないのでしょうか？</a:t>
            </a:r>
            <a:endParaRPr kumimoji="1" lang="en-US" altLang="ja-JP" dirty="0"/>
          </a:p>
          <a:p>
            <a:r>
              <a:rPr kumimoji="1" lang="ja-JP" altLang="en-US" dirty="0"/>
              <a:t>理情だがアウトオブオーダー実行の意味を先生が言ったとおりに捉えていた。</a:t>
            </a:r>
          </a:p>
        </p:txBody>
      </p:sp>
    </p:spTree>
    <p:extLst>
      <p:ext uri="{BB962C8B-B14F-4D97-AF65-F5344CB8AC3E}">
        <p14:creationId xmlns:p14="http://schemas.microsoft.com/office/powerpoint/2010/main" val="33148975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LSQ </a:t>
            </a:r>
            <a:r>
              <a:rPr kumimoji="1" lang="ja-JP" altLang="en-US" dirty="0"/>
              <a:t>のまとめ</a:t>
            </a:r>
          </a:p>
        </p:txBody>
      </p:sp>
      <p:sp>
        <p:nvSpPr>
          <p:cNvPr id="3" name="テキスト プレースホルダー 2"/>
          <p:cNvSpPr>
            <a:spLocks noGrp="1"/>
          </p:cNvSpPr>
          <p:nvPr>
            <p:ph type="body" sz="quarter" idx="10"/>
          </p:nvPr>
        </p:nvSpPr>
        <p:spPr/>
        <p:txBody>
          <a:bodyPr/>
          <a:lstStyle/>
          <a:p>
            <a:r>
              <a:rPr lang="en-US" altLang="ja-JP" dirty="0"/>
              <a:t>out-of-order </a:t>
            </a:r>
            <a:r>
              <a:rPr lang="ja-JP" altLang="en-US" dirty="0"/>
              <a:t>にロードとストアが実行されてもプログラムの正しさを保つ必要がある</a:t>
            </a:r>
            <a:endParaRPr lang="en-US" altLang="ja-JP" dirty="0"/>
          </a:p>
          <a:p>
            <a:r>
              <a:rPr kumimoji="1" lang="en-US" altLang="ja-JP" dirty="0"/>
              <a:t>LSQ</a:t>
            </a:r>
            <a:r>
              <a:rPr kumimoji="1" lang="ja-JP" altLang="en-US" dirty="0"/>
              <a:t>：ロードとストアの結果を保持するバッファ</a:t>
            </a:r>
            <a:endParaRPr kumimoji="1" lang="en-US" altLang="ja-JP" dirty="0"/>
          </a:p>
          <a:p>
            <a:pPr lvl="1"/>
            <a:r>
              <a:rPr kumimoji="1" lang="ja-JP" altLang="en-US" dirty="0"/>
              <a:t>ストアの整列</a:t>
            </a:r>
            <a:endParaRPr kumimoji="1" lang="en-US" altLang="ja-JP" dirty="0"/>
          </a:p>
          <a:p>
            <a:pPr lvl="1"/>
            <a:r>
              <a:rPr kumimoji="1" lang="ja-JP" altLang="en-US" dirty="0"/>
              <a:t>順序違反の検出</a:t>
            </a:r>
          </a:p>
        </p:txBody>
      </p:sp>
    </p:spTree>
    <p:extLst>
      <p:ext uri="{BB962C8B-B14F-4D97-AF65-F5344CB8AC3E}">
        <p14:creationId xmlns:p14="http://schemas.microsoft.com/office/powerpoint/2010/main" val="30079137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メモリ依存予測</a:t>
            </a:r>
          </a:p>
        </p:txBody>
      </p:sp>
      <p:sp>
        <p:nvSpPr>
          <p:cNvPr id="3" name="テキスト プレースホルダー 2"/>
          <p:cNvSpPr>
            <a:spLocks noGrp="1"/>
          </p:cNvSpPr>
          <p:nvPr>
            <p:ph type="body" sz="quarter" idx="10"/>
          </p:nvPr>
        </p:nvSpPr>
        <p:spPr/>
        <p:txBody>
          <a:bodyPr/>
          <a:lstStyle/>
          <a:p>
            <a:r>
              <a:rPr kumimoji="1" lang="ja-JP" altLang="en-US" dirty="0"/>
              <a:t>ここまでの例：</a:t>
            </a:r>
            <a:endParaRPr kumimoji="1" lang="en-US" altLang="ja-JP" dirty="0"/>
          </a:p>
          <a:p>
            <a:pPr lvl="1"/>
            <a:r>
              <a:rPr kumimoji="1" lang="ja-JP" altLang="en-US" dirty="0"/>
              <a:t>ロードやストアは，レジスタの依存が解決し次第実行</a:t>
            </a:r>
            <a:endParaRPr kumimoji="1" lang="en-US" altLang="ja-JP" dirty="0"/>
          </a:p>
          <a:p>
            <a:pPr lvl="1"/>
            <a:r>
              <a:rPr kumimoji="1" lang="ja-JP" altLang="en-US" dirty="0"/>
              <a:t>大概，各ストアとロードはアドレスが違うので問題ない</a:t>
            </a:r>
            <a:endParaRPr kumimoji="1" lang="en-US" altLang="ja-JP" dirty="0"/>
          </a:p>
          <a:p>
            <a:r>
              <a:rPr kumimoji="1" lang="ja-JP" altLang="en-US" dirty="0"/>
              <a:t>より高い性能を得たい場合</a:t>
            </a:r>
            <a:endParaRPr kumimoji="1" lang="en-US" altLang="ja-JP" dirty="0"/>
          </a:p>
          <a:p>
            <a:pPr lvl="1"/>
            <a:r>
              <a:rPr kumimoji="1" lang="ja-JP" altLang="en-US" dirty="0"/>
              <a:t>一部状況では，順序違反が頻発する</a:t>
            </a:r>
            <a:endParaRPr kumimoji="1" lang="en-US" altLang="ja-JP" dirty="0"/>
          </a:p>
          <a:p>
            <a:pPr lvl="1"/>
            <a:r>
              <a:rPr kumimoji="1" lang="ja-JP" altLang="en-US" dirty="0"/>
              <a:t>ロードとストア間で依存関係の予測を行う</a:t>
            </a:r>
            <a:endParaRPr kumimoji="1" lang="en-US" altLang="ja-JP" dirty="0"/>
          </a:p>
          <a:p>
            <a:pPr lvl="2"/>
            <a:r>
              <a:rPr kumimoji="1" lang="ja-JP" altLang="en-US" dirty="0"/>
              <a:t>依存元のストアが実行されるまでロードの実行を遅らせる</a:t>
            </a:r>
            <a:endParaRPr kumimoji="1" lang="en-US" altLang="ja-JP" dirty="0"/>
          </a:p>
          <a:p>
            <a:r>
              <a:rPr kumimoji="1" lang="ja-JP" altLang="en-US" dirty="0"/>
              <a:t>メモリ依存予測</a:t>
            </a:r>
            <a:endParaRPr kumimoji="1" lang="en-US" altLang="ja-JP" dirty="0"/>
          </a:p>
          <a:p>
            <a:pPr lvl="1"/>
            <a:r>
              <a:rPr kumimoji="1" lang="ja-JP" altLang="en-US" dirty="0"/>
              <a:t>ロードが依存するストアの集合を予測</a:t>
            </a:r>
            <a:endParaRPr kumimoji="1" lang="en-US" altLang="ja-JP" dirty="0"/>
          </a:p>
          <a:p>
            <a:pPr lvl="1"/>
            <a:r>
              <a:rPr kumimoji="1" lang="ja-JP" altLang="en-US" dirty="0"/>
              <a:t>ストア・セット予測器という予測方式が提案されている</a:t>
            </a:r>
            <a:endParaRPr kumimoji="1" lang="en-US" altLang="ja-JP" dirty="0"/>
          </a:p>
          <a:p>
            <a:pPr lvl="2"/>
            <a:r>
              <a:rPr kumimoji="1" lang="ja-JP" altLang="en-US" dirty="0"/>
              <a:t>理想的な予測を行った場合とほぼ同等の性能がでる</a:t>
            </a:r>
          </a:p>
        </p:txBody>
      </p:sp>
    </p:spTree>
    <p:extLst>
      <p:ext uri="{BB962C8B-B14F-4D97-AF65-F5344CB8AC3E}">
        <p14:creationId xmlns:p14="http://schemas.microsoft.com/office/powerpoint/2010/main" val="11938843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投機的なロード・ストアの発行</a:t>
            </a:r>
          </a:p>
        </p:txBody>
      </p:sp>
      <p:sp>
        <p:nvSpPr>
          <p:cNvPr id="3" name="テキスト プレースホルダー 2"/>
          <p:cNvSpPr>
            <a:spLocks noGrp="1"/>
          </p:cNvSpPr>
          <p:nvPr>
            <p:ph type="body" sz="quarter" idx="10"/>
          </p:nvPr>
        </p:nvSpPr>
        <p:spPr/>
        <p:txBody>
          <a:bodyPr/>
          <a:lstStyle/>
          <a:p>
            <a:r>
              <a:rPr lang="ja-JP" altLang="en-US" dirty="0"/>
              <a:t>この講義で説明したのは投機的にロード・ストアを発行する方法</a:t>
            </a:r>
            <a:endParaRPr lang="en-US" altLang="ja-JP" dirty="0"/>
          </a:p>
          <a:p>
            <a:pPr lvl="1"/>
            <a:r>
              <a:rPr lang="ja-JP" altLang="en-US" dirty="0"/>
              <a:t>現在の </a:t>
            </a:r>
            <a:r>
              <a:rPr lang="en-US" altLang="ja-JP" dirty="0"/>
              <a:t>CPU </a:t>
            </a:r>
            <a:r>
              <a:rPr lang="ja-JP" altLang="en-US" dirty="0"/>
              <a:t>では主流</a:t>
            </a:r>
            <a:endParaRPr lang="en-US" altLang="ja-JP" dirty="0"/>
          </a:p>
          <a:p>
            <a:pPr lvl="1"/>
            <a:r>
              <a:rPr kumimoji="1" lang="ja-JP" altLang="en-US" dirty="0"/>
              <a:t>教科書にはあまり書かれていないので注意</a:t>
            </a:r>
            <a:endParaRPr kumimoji="1" lang="en-US" altLang="ja-JP" dirty="0"/>
          </a:p>
          <a:p>
            <a:r>
              <a:rPr kumimoji="1" lang="ja-JP" altLang="en-US" dirty="0"/>
              <a:t>よく教科書に「メモリ曖昧性除去（</a:t>
            </a:r>
            <a:r>
              <a:rPr kumimoji="1" lang="en-US" altLang="ja-JP" dirty="0"/>
              <a:t>memory disambiguation</a:t>
            </a:r>
            <a:r>
              <a:rPr kumimoji="1" lang="ja-JP" altLang="en-US" dirty="0"/>
              <a:t>）」として書いてある別の方法：</a:t>
            </a:r>
            <a:endParaRPr kumimoji="1" lang="en-US" altLang="ja-JP" dirty="0"/>
          </a:p>
          <a:p>
            <a:pPr marL="817200" lvl="1" indent="-457200">
              <a:buFont typeface="+mj-lt"/>
              <a:buAutoNum type="arabicPeriod"/>
            </a:pPr>
            <a:r>
              <a:rPr kumimoji="1" lang="ja-JP" altLang="en-US" dirty="0"/>
              <a:t>ロードやストアを，アドレス計算とメモリ・アクセスに分離</a:t>
            </a:r>
            <a:endParaRPr kumimoji="1" lang="en-US" altLang="ja-JP" dirty="0"/>
          </a:p>
          <a:p>
            <a:pPr marL="817200" lvl="1" indent="-457200">
              <a:buFont typeface="+mj-lt"/>
              <a:buAutoNum type="arabicPeriod"/>
            </a:pPr>
            <a:r>
              <a:rPr lang="ja-JP" altLang="en-US" dirty="0"/>
              <a:t>アドレス計算だけとりあえず先にやる</a:t>
            </a:r>
            <a:endParaRPr lang="en-US" altLang="ja-JP" dirty="0"/>
          </a:p>
          <a:p>
            <a:pPr marL="817200" lvl="1" indent="-457200">
              <a:buFont typeface="+mj-lt"/>
              <a:buAutoNum type="arabicPeriod"/>
            </a:pPr>
            <a:r>
              <a:rPr kumimoji="1" lang="ja-JP" altLang="en-US" dirty="0"/>
              <a:t>ロードは自分よりプログラム順で前にあるストアのアドレス計算が全部終わっていたら発行</a:t>
            </a:r>
            <a:endParaRPr kumimoji="1" lang="en-US" altLang="ja-JP" dirty="0"/>
          </a:p>
          <a:p>
            <a:r>
              <a:rPr lang="ja-JP" altLang="en-US" dirty="0"/>
              <a:t>上記の方法より投機的に発行する方法の方が速い</a:t>
            </a:r>
            <a:endParaRPr lang="en-US" altLang="ja-JP" dirty="0"/>
          </a:p>
          <a:p>
            <a:pPr lvl="1"/>
            <a:r>
              <a:rPr kumimoji="1" lang="ja-JP" altLang="en-US" dirty="0"/>
              <a:t>ストアのアドレスの確定を待たなくても良いため</a:t>
            </a:r>
          </a:p>
        </p:txBody>
      </p:sp>
    </p:spTree>
    <p:extLst>
      <p:ext uri="{BB962C8B-B14F-4D97-AF65-F5344CB8AC3E}">
        <p14:creationId xmlns:p14="http://schemas.microsoft.com/office/powerpoint/2010/main" val="6272763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動的命令スケジューリングについての補足</a:t>
            </a:r>
          </a:p>
        </p:txBody>
      </p:sp>
      <p:sp>
        <p:nvSpPr>
          <p:cNvPr id="3" name="テキスト プレースホルダー 2"/>
          <p:cNvSpPr>
            <a:spLocks noGrp="1"/>
          </p:cNvSpPr>
          <p:nvPr>
            <p:ph type="body" sz="quarter" idx="10"/>
          </p:nvPr>
        </p:nvSpPr>
        <p:spPr>
          <a:xfrm>
            <a:off x="251952" y="1088974"/>
            <a:ext cx="8640096" cy="5219751"/>
          </a:xfrm>
        </p:spPr>
        <p:txBody>
          <a:bodyPr/>
          <a:lstStyle/>
          <a:p>
            <a:r>
              <a:rPr kumimoji="1" lang="ja-JP" altLang="en-US" dirty="0"/>
              <a:t>今回省いた話題：物理レジスタの解放方法</a:t>
            </a:r>
            <a:endParaRPr kumimoji="1" lang="en-US" altLang="ja-JP" dirty="0"/>
          </a:p>
          <a:p>
            <a:pPr lvl="1"/>
            <a:r>
              <a:rPr kumimoji="1" lang="ja-JP" altLang="en-US" dirty="0"/>
              <a:t>方法１：参照カウンタを使ってカウンタが０になったところで解放する</a:t>
            </a:r>
            <a:endParaRPr kumimoji="1" lang="en-US" altLang="ja-JP" dirty="0"/>
          </a:p>
          <a:p>
            <a:pPr lvl="2"/>
            <a:r>
              <a:rPr lang="ja-JP" altLang="en-US" dirty="0"/>
              <a:t>ハードが複雑になりがち</a:t>
            </a:r>
            <a:endParaRPr kumimoji="1" lang="ja-JP" altLang="en-US" dirty="0"/>
          </a:p>
          <a:p>
            <a:pPr lvl="1"/>
            <a:r>
              <a:rPr kumimoji="1" lang="ja-JP" altLang="en-US" dirty="0"/>
              <a:t>方法２：論理的にアクセスされないことが確定したタイミングで解放する</a:t>
            </a:r>
            <a:endParaRPr kumimoji="1" lang="en-US" altLang="ja-JP" dirty="0"/>
          </a:p>
          <a:p>
            <a:pPr lvl="2"/>
            <a:r>
              <a:rPr lang="ja-JP" altLang="en-US" dirty="0"/>
              <a:t>こっちが主流</a:t>
            </a:r>
            <a:endParaRPr kumimoji="1" lang="en-US" altLang="ja-JP" dirty="0"/>
          </a:p>
        </p:txBody>
      </p:sp>
    </p:spTree>
    <p:extLst>
      <p:ext uri="{BB962C8B-B14F-4D97-AF65-F5344CB8AC3E}">
        <p14:creationId xmlns:p14="http://schemas.microsoft.com/office/powerpoint/2010/main" val="4709055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35A1E5-E28C-4F8F-A867-AC995E41454B}"/>
              </a:ext>
            </a:extLst>
          </p:cNvPr>
          <p:cNvSpPr>
            <a:spLocks noGrp="1"/>
          </p:cNvSpPr>
          <p:nvPr>
            <p:ph type="title"/>
          </p:nvPr>
        </p:nvSpPr>
        <p:spPr/>
        <p:txBody>
          <a:bodyPr/>
          <a:lstStyle/>
          <a:p>
            <a:r>
              <a:rPr kumimoji="1" lang="ja-JP" altLang="en-US" dirty="0"/>
              <a:t>論理的にアクセスされないことが確定したタイミングで解放する</a:t>
            </a:r>
          </a:p>
        </p:txBody>
      </p:sp>
      <p:sp>
        <p:nvSpPr>
          <p:cNvPr id="3" name="テキスト プレースホルダー 2">
            <a:extLst>
              <a:ext uri="{FF2B5EF4-FFF2-40B4-BE49-F238E27FC236}">
                <a16:creationId xmlns:a16="http://schemas.microsoft.com/office/drawing/2014/main" id="{77D72D6D-23B7-4BFA-A1EB-B312D59F856C}"/>
              </a:ext>
            </a:extLst>
          </p:cNvPr>
          <p:cNvSpPr>
            <a:spLocks noGrp="1"/>
          </p:cNvSpPr>
          <p:nvPr>
            <p:ph type="body" sz="quarter" idx="10"/>
          </p:nvPr>
        </p:nvSpPr>
        <p:spPr>
          <a:xfrm>
            <a:off x="611956" y="1628980"/>
            <a:ext cx="8280092" cy="3239729"/>
          </a:xfrm>
        </p:spPr>
        <p:txBody>
          <a:bodyPr/>
          <a:lstStyle/>
          <a:p>
            <a:r>
              <a:rPr kumimoji="1" lang="ja-JP" altLang="en-US" dirty="0"/>
              <a:t>あるレジスタ </a:t>
            </a:r>
            <a:r>
              <a:rPr kumimoji="1" lang="en-US" altLang="ja-JP" dirty="0"/>
              <a:t>r </a:t>
            </a:r>
            <a:r>
              <a:rPr kumimoji="1" lang="ja-JP" altLang="en-US" dirty="0"/>
              <a:t>に書き込む命令がコミットした際に，</a:t>
            </a:r>
            <a:br>
              <a:rPr kumimoji="1" lang="en-US" altLang="ja-JP" dirty="0"/>
            </a:br>
            <a:r>
              <a:rPr kumimoji="1" lang="ja-JP" altLang="en-US" dirty="0"/>
              <a:t>そのレジスタ </a:t>
            </a:r>
            <a:r>
              <a:rPr kumimoji="1" lang="en-US" altLang="ja-JP" dirty="0"/>
              <a:t>r </a:t>
            </a:r>
            <a:r>
              <a:rPr kumimoji="1" lang="ja-JP" altLang="en-US" dirty="0"/>
              <a:t>に前回書き込んだ命令に割り当てられた物理レジスタを解放</a:t>
            </a:r>
            <a:endParaRPr kumimoji="1" lang="en-US" altLang="ja-JP" dirty="0"/>
          </a:p>
          <a:p>
            <a:r>
              <a:rPr lang="ja-JP" altLang="en-US" dirty="0"/>
              <a:t>下記の例：</a:t>
            </a:r>
            <a:r>
              <a:rPr lang="en-US" altLang="ja-JP" dirty="0"/>
              <a:t>	</a:t>
            </a:r>
          </a:p>
          <a:p>
            <a:pPr lvl="1"/>
            <a:r>
              <a:rPr kumimoji="1" lang="en-US" altLang="ja-JP" dirty="0"/>
              <a:t>i1 </a:t>
            </a:r>
            <a:r>
              <a:rPr kumimoji="1" lang="ja-JP" altLang="en-US" dirty="0"/>
              <a:t>と </a:t>
            </a:r>
            <a:r>
              <a:rPr kumimoji="1" lang="en-US" altLang="ja-JP" dirty="0"/>
              <a:t>i2 </a:t>
            </a:r>
            <a:r>
              <a:rPr kumimoji="1" lang="ja-JP" altLang="en-US" dirty="0"/>
              <a:t>は同じ論理レジスタ </a:t>
            </a:r>
            <a:r>
              <a:rPr kumimoji="1" lang="en-US" altLang="ja-JP" dirty="0"/>
              <a:t>x1 </a:t>
            </a:r>
            <a:r>
              <a:rPr kumimoji="1" lang="ja-JP" altLang="en-US" dirty="0"/>
              <a:t>に書き込んでいる</a:t>
            </a:r>
            <a:endParaRPr kumimoji="1" lang="en-US" altLang="ja-JP" dirty="0"/>
          </a:p>
          <a:p>
            <a:pPr lvl="2"/>
            <a:r>
              <a:rPr lang="en-US" altLang="ja-JP" dirty="0"/>
              <a:t>i1 </a:t>
            </a:r>
            <a:r>
              <a:rPr lang="ja-JP" altLang="en-US" dirty="0"/>
              <a:t>では </a:t>
            </a:r>
            <a:r>
              <a:rPr lang="en-US" altLang="ja-JP" dirty="0"/>
              <a:t>p37 </a:t>
            </a:r>
            <a:r>
              <a:rPr lang="ja-JP" altLang="en-US" dirty="0"/>
              <a:t>に，</a:t>
            </a:r>
            <a:r>
              <a:rPr lang="en-US" altLang="ja-JP" dirty="0"/>
              <a:t>i2 </a:t>
            </a:r>
            <a:r>
              <a:rPr lang="ja-JP" altLang="en-US" dirty="0"/>
              <a:t>では </a:t>
            </a:r>
            <a:r>
              <a:rPr lang="en-US" altLang="ja-JP" dirty="0"/>
              <a:t>p48 </a:t>
            </a:r>
            <a:r>
              <a:rPr lang="ja-JP" altLang="en-US" dirty="0"/>
              <a:t>に物理レジスタを割り当て</a:t>
            </a:r>
            <a:endParaRPr kumimoji="1" lang="en-US" altLang="ja-JP" dirty="0"/>
          </a:p>
          <a:p>
            <a:pPr lvl="1"/>
            <a:r>
              <a:rPr kumimoji="1" lang="en-US" altLang="ja-JP" dirty="0"/>
              <a:t>i2 </a:t>
            </a:r>
            <a:r>
              <a:rPr kumimoji="1" lang="ja-JP" altLang="en-US" dirty="0"/>
              <a:t>のコミット時に，</a:t>
            </a:r>
            <a:r>
              <a:rPr kumimoji="1" lang="en-US" altLang="ja-JP" dirty="0"/>
              <a:t>i1 </a:t>
            </a:r>
            <a:r>
              <a:rPr kumimoji="1" lang="ja-JP" altLang="en-US" dirty="0"/>
              <a:t>に割り当てられた </a:t>
            </a:r>
            <a:r>
              <a:rPr kumimoji="1" lang="en-US" altLang="ja-JP" dirty="0"/>
              <a:t>p37 </a:t>
            </a:r>
            <a:r>
              <a:rPr kumimoji="1" lang="ja-JP" altLang="en-US" dirty="0"/>
              <a:t>を解放</a:t>
            </a:r>
            <a:endParaRPr kumimoji="1" lang="en-US" altLang="ja-JP" dirty="0"/>
          </a:p>
          <a:p>
            <a:pPr lvl="1"/>
            <a:r>
              <a:rPr kumimoji="1" lang="en-US" altLang="ja-JP" dirty="0"/>
              <a:t>i2 </a:t>
            </a:r>
            <a:r>
              <a:rPr kumimoji="1" lang="ja-JP" altLang="en-US" dirty="0"/>
              <a:t>がコミットされるということは，</a:t>
            </a:r>
            <a:endParaRPr kumimoji="1" lang="en-US" altLang="ja-JP" dirty="0"/>
          </a:p>
          <a:p>
            <a:pPr lvl="2"/>
            <a:r>
              <a:rPr kumimoji="1" lang="ja-JP" altLang="en-US" dirty="0"/>
              <a:t>そこより左にある命令は全て実行済み</a:t>
            </a:r>
            <a:endParaRPr kumimoji="1" lang="en-US" altLang="ja-JP" dirty="0"/>
          </a:p>
          <a:p>
            <a:pPr lvl="2"/>
            <a:r>
              <a:rPr lang="ja-JP" altLang="en-US" dirty="0"/>
              <a:t>そこより右にある命令は </a:t>
            </a:r>
            <a:r>
              <a:rPr lang="en-US" altLang="ja-JP" dirty="0"/>
              <a:t>x1 </a:t>
            </a:r>
            <a:r>
              <a:rPr lang="ja-JP" altLang="en-US" dirty="0"/>
              <a:t>を参照すると </a:t>
            </a:r>
            <a:r>
              <a:rPr lang="en-US" altLang="ja-JP" dirty="0"/>
              <a:t>p48 </a:t>
            </a:r>
            <a:r>
              <a:rPr lang="ja-JP" altLang="en-US" dirty="0"/>
              <a:t>が見えるので，左側の </a:t>
            </a:r>
            <a:r>
              <a:rPr lang="en-US" altLang="ja-JP" dirty="0"/>
              <a:t>p37 </a:t>
            </a:r>
            <a:r>
              <a:rPr lang="ja-JP" altLang="en-US" dirty="0"/>
              <a:t>が参照されることはもうない </a:t>
            </a:r>
            <a:endParaRPr kumimoji="1" lang="ja-JP" altLang="en-US" dirty="0"/>
          </a:p>
        </p:txBody>
      </p:sp>
      <p:cxnSp>
        <p:nvCxnSpPr>
          <p:cNvPr id="13" name="直線矢印コネクタ 12">
            <a:extLst>
              <a:ext uri="{FF2B5EF4-FFF2-40B4-BE49-F238E27FC236}">
                <a16:creationId xmlns:a16="http://schemas.microsoft.com/office/drawing/2014/main" id="{4B99C305-D376-430C-BDC6-CA249D8354DB}"/>
              </a:ext>
            </a:extLst>
          </p:cNvPr>
          <p:cNvCxnSpPr/>
          <p:nvPr/>
        </p:nvCxnSpPr>
        <p:spPr bwMode="auto">
          <a:xfrm>
            <a:off x="791958" y="5679025"/>
            <a:ext cx="7920088" cy="0"/>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14" name="直線矢印コネクタ 13">
            <a:extLst>
              <a:ext uri="{FF2B5EF4-FFF2-40B4-BE49-F238E27FC236}">
                <a16:creationId xmlns:a16="http://schemas.microsoft.com/office/drawing/2014/main" id="{59655AC8-5C3B-45F7-A8DE-A0054EB45CC5}"/>
              </a:ext>
            </a:extLst>
          </p:cNvPr>
          <p:cNvCxnSpPr>
            <a:cxnSpLocks/>
          </p:cNvCxnSpPr>
          <p:nvPr/>
        </p:nvCxnSpPr>
        <p:spPr bwMode="auto">
          <a:xfrm flipV="1">
            <a:off x="3851992" y="5679025"/>
            <a:ext cx="0" cy="450005"/>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15" name="直線矢印コネクタ 14">
            <a:extLst>
              <a:ext uri="{FF2B5EF4-FFF2-40B4-BE49-F238E27FC236}">
                <a16:creationId xmlns:a16="http://schemas.microsoft.com/office/drawing/2014/main" id="{137F7C9A-1F67-48DC-8694-75FDA7851F7B}"/>
              </a:ext>
            </a:extLst>
          </p:cNvPr>
          <p:cNvCxnSpPr>
            <a:cxnSpLocks/>
          </p:cNvCxnSpPr>
          <p:nvPr/>
        </p:nvCxnSpPr>
        <p:spPr bwMode="auto">
          <a:xfrm flipV="1">
            <a:off x="5922015" y="5679025"/>
            <a:ext cx="0" cy="450005"/>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16" name="正方形/長方形 15">
            <a:extLst>
              <a:ext uri="{FF2B5EF4-FFF2-40B4-BE49-F238E27FC236}">
                <a16:creationId xmlns:a16="http://schemas.microsoft.com/office/drawing/2014/main" id="{291AD7A1-5B5B-4132-B835-E4591CE50A51}"/>
              </a:ext>
            </a:extLst>
          </p:cNvPr>
          <p:cNvSpPr/>
          <p:nvPr/>
        </p:nvSpPr>
        <p:spPr bwMode="auto">
          <a:xfrm>
            <a:off x="3491988" y="621903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lang="en-US" altLang="ja-JP" sz="1600" dirty="0">
                <a:solidFill>
                  <a:schemeClr val="tx1">
                    <a:lumMod val="75000"/>
                    <a:lumOff val="25000"/>
                  </a:schemeClr>
                </a:solidFill>
                <a:latin typeface="+mn-ea"/>
              </a:rPr>
              <a:t>i</a:t>
            </a:r>
            <a:r>
              <a:rPr kumimoji="1" lang="en-US" altLang="ja-JP" sz="1600" dirty="0">
                <a:solidFill>
                  <a:schemeClr val="tx1">
                    <a:lumMod val="75000"/>
                    <a:lumOff val="25000"/>
                  </a:schemeClr>
                </a:solidFill>
                <a:latin typeface="+mn-ea"/>
              </a:rPr>
              <a:t>1: x1 </a:t>
            </a:r>
            <a:r>
              <a:rPr kumimoji="1" lang="ja-JP" altLang="en-US" sz="1600" dirty="0">
                <a:solidFill>
                  <a:schemeClr val="tx1">
                    <a:lumMod val="75000"/>
                    <a:lumOff val="25000"/>
                  </a:schemeClr>
                </a:solidFill>
                <a:latin typeface="+mn-ea"/>
              </a:rPr>
              <a:t>←</a:t>
            </a:r>
            <a:br>
              <a:rPr kumimoji="1" lang="en-US" altLang="ja-JP" sz="1600" dirty="0">
                <a:solidFill>
                  <a:schemeClr val="tx1">
                    <a:lumMod val="75000"/>
                    <a:lumOff val="25000"/>
                  </a:schemeClr>
                </a:solidFill>
                <a:latin typeface="+mn-ea"/>
              </a:rPr>
            </a:br>
            <a:r>
              <a:rPr kumimoji="1" lang="en-US" altLang="ja-JP" sz="1600" dirty="0">
                <a:solidFill>
                  <a:schemeClr val="tx1">
                    <a:lumMod val="75000"/>
                    <a:lumOff val="25000"/>
                  </a:schemeClr>
                </a:solidFill>
                <a:latin typeface="+mn-ea"/>
              </a:rPr>
              <a:t>     p37 </a:t>
            </a:r>
            <a:r>
              <a:rPr kumimoji="1" lang="ja-JP" altLang="en-US" sz="1600" dirty="0">
                <a:solidFill>
                  <a:schemeClr val="tx1">
                    <a:lumMod val="75000"/>
                    <a:lumOff val="25000"/>
                  </a:schemeClr>
                </a:solidFill>
                <a:latin typeface="+mn-ea"/>
              </a:rPr>
              <a:t>←  </a:t>
            </a:r>
          </a:p>
        </p:txBody>
      </p:sp>
      <p:sp>
        <p:nvSpPr>
          <p:cNvPr id="17" name="正方形/長方形 16">
            <a:extLst>
              <a:ext uri="{FF2B5EF4-FFF2-40B4-BE49-F238E27FC236}">
                <a16:creationId xmlns:a16="http://schemas.microsoft.com/office/drawing/2014/main" id="{0D2F1111-0CAC-4011-8BE8-910B186A04BB}"/>
              </a:ext>
            </a:extLst>
          </p:cNvPr>
          <p:cNvSpPr/>
          <p:nvPr/>
        </p:nvSpPr>
        <p:spPr bwMode="auto">
          <a:xfrm>
            <a:off x="5562011" y="621903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lang="en-US" altLang="ja-JP" sz="1600" dirty="0">
                <a:solidFill>
                  <a:schemeClr val="tx1">
                    <a:lumMod val="75000"/>
                    <a:lumOff val="25000"/>
                  </a:schemeClr>
                </a:solidFill>
                <a:latin typeface="+mn-ea"/>
              </a:rPr>
              <a:t>i</a:t>
            </a:r>
            <a:r>
              <a:rPr kumimoji="1" lang="en-US" altLang="ja-JP" sz="1600" dirty="0">
                <a:solidFill>
                  <a:schemeClr val="tx1">
                    <a:lumMod val="75000"/>
                    <a:lumOff val="25000"/>
                  </a:schemeClr>
                </a:solidFill>
                <a:latin typeface="+mn-ea"/>
              </a:rPr>
              <a:t>2: x1 </a:t>
            </a:r>
            <a:r>
              <a:rPr kumimoji="1" lang="ja-JP" altLang="en-US" sz="1600" dirty="0">
                <a:solidFill>
                  <a:schemeClr val="tx1">
                    <a:lumMod val="75000"/>
                    <a:lumOff val="25000"/>
                  </a:schemeClr>
                </a:solidFill>
                <a:latin typeface="+mn-ea"/>
              </a:rPr>
              <a:t>←</a:t>
            </a:r>
            <a:br>
              <a:rPr kumimoji="1" lang="en-US" altLang="ja-JP" sz="1600" dirty="0">
                <a:solidFill>
                  <a:schemeClr val="tx1">
                    <a:lumMod val="75000"/>
                    <a:lumOff val="25000"/>
                  </a:schemeClr>
                </a:solidFill>
                <a:latin typeface="+mn-ea"/>
              </a:rPr>
            </a:br>
            <a:r>
              <a:rPr kumimoji="1" lang="en-US" altLang="ja-JP" sz="1600" dirty="0">
                <a:solidFill>
                  <a:schemeClr val="tx1">
                    <a:lumMod val="75000"/>
                    <a:lumOff val="25000"/>
                  </a:schemeClr>
                </a:solidFill>
                <a:latin typeface="+mn-ea"/>
              </a:rPr>
              <a:t>     p48 </a:t>
            </a:r>
            <a:r>
              <a:rPr kumimoji="1" lang="ja-JP" altLang="en-US" sz="1600" dirty="0">
                <a:solidFill>
                  <a:schemeClr val="tx1">
                    <a:lumMod val="75000"/>
                    <a:lumOff val="25000"/>
                  </a:schemeClr>
                </a:solidFill>
                <a:latin typeface="+mn-ea"/>
              </a:rPr>
              <a:t>←  </a:t>
            </a:r>
          </a:p>
        </p:txBody>
      </p:sp>
    </p:spTree>
    <p:extLst>
      <p:ext uri="{BB962C8B-B14F-4D97-AF65-F5344CB8AC3E}">
        <p14:creationId xmlns:p14="http://schemas.microsoft.com/office/powerpoint/2010/main" val="36370679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動的命令スケジューリングについての補足</a:t>
            </a:r>
          </a:p>
        </p:txBody>
      </p:sp>
      <p:sp>
        <p:nvSpPr>
          <p:cNvPr id="3" name="テキスト プレースホルダー 2"/>
          <p:cNvSpPr>
            <a:spLocks noGrp="1"/>
          </p:cNvSpPr>
          <p:nvPr>
            <p:ph type="body" sz="quarter" idx="10"/>
          </p:nvPr>
        </p:nvSpPr>
        <p:spPr/>
        <p:txBody>
          <a:bodyPr/>
          <a:lstStyle/>
          <a:p>
            <a:r>
              <a:rPr kumimoji="1" lang="ja-JP" altLang="en-US" dirty="0"/>
              <a:t>この講義で扱った </a:t>
            </a:r>
            <a:r>
              <a:rPr kumimoji="1" lang="en-US" altLang="ja-JP" dirty="0"/>
              <a:t>out-of-order </a:t>
            </a:r>
            <a:r>
              <a:rPr kumimoji="1" lang="ja-JP" altLang="en-US" dirty="0"/>
              <a:t>の方式：</a:t>
            </a:r>
            <a:r>
              <a:rPr kumimoji="1" lang="en-US" altLang="ja-JP" dirty="0"/>
              <a:t>Alpha 21264 </a:t>
            </a:r>
            <a:r>
              <a:rPr kumimoji="1" lang="ja-JP" altLang="en-US" dirty="0"/>
              <a:t>のもの</a:t>
            </a:r>
            <a:endParaRPr kumimoji="1" lang="en-US" altLang="ja-JP" dirty="0"/>
          </a:p>
          <a:p>
            <a:pPr lvl="1"/>
            <a:r>
              <a:rPr kumimoji="1" lang="ja-JP" altLang="en-US" dirty="0"/>
              <a:t>古典的な「トマスロのアルゴリズム」とは少し違うので注意</a:t>
            </a:r>
            <a:endParaRPr kumimoji="1" lang="en-US" altLang="ja-JP" dirty="0"/>
          </a:p>
          <a:p>
            <a:pPr lvl="2"/>
            <a:r>
              <a:rPr kumimoji="1" lang="ja-JP" altLang="en-US" dirty="0"/>
              <a:t>単一の物理レジスタ・ファイルと </a:t>
            </a:r>
            <a:r>
              <a:rPr lang="en-US" altLang="ja-JP" dirty="0"/>
              <a:t>RMT </a:t>
            </a:r>
            <a:r>
              <a:rPr lang="ja-JP" altLang="en-US" dirty="0"/>
              <a:t>によるリネーム</a:t>
            </a:r>
            <a:endParaRPr kumimoji="1" lang="en-US" altLang="ja-JP" dirty="0"/>
          </a:p>
          <a:p>
            <a:pPr lvl="2"/>
            <a:r>
              <a:rPr kumimoji="1" lang="ja-JP" altLang="en-US" dirty="0"/>
              <a:t>値は </a:t>
            </a:r>
            <a:r>
              <a:rPr kumimoji="1" lang="en-US" altLang="ja-JP" dirty="0"/>
              <a:t>ROB </a:t>
            </a:r>
            <a:r>
              <a:rPr kumimoji="1" lang="ja-JP" altLang="en-US" dirty="0"/>
              <a:t>に書き込まず，ブロードキャストもしない</a:t>
            </a:r>
            <a:endParaRPr kumimoji="1" lang="en-US" altLang="ja-JP" dirty="0"/>
          </a:p>
          <a:p>
            <a:pPr lvl="2"/>
            <a:r>
              <a:rPr kumimoji="1" lang="ja-JP" altLang="en-US" dirty="0"/>
              <a:t>ロードやストアは投機的に実行され，順序違反を検出</a:t>
            </a:r>
            <a:endParaRPr kumimoji="1" lang="en-US" altLang="ja-JP" dirty="0"/>
          </a:p>
          <a:p>
            <a:r>
              <a:rPr lang="en-US" altLang="ja-JP" dirty="0"/>
              <a:t>Intel Core i7 </a:t>
            </a:r>
            <a:r>
              <a:rPr lang="ja-JP" altLang="en-US" dirty="0"/>
              <a:t>の後期や </a:t>
            </a:r>
            <a:r>
              <a:rPr lang="en-US" altLang="ja-JP" dirty="0"/>
              <a:t>AMD Ryzen </a:t>
            </a:r>
            <a:r>
              <a:rPr lang="ja-JP" altLang="en-US" dirty="0"/>
              <a:t>もこれと同等</a:t>
            </a:r>
            <a:endParaRPr lang="en-US" altLang="ja-JP" dirty="0"/>
          </a:p>
          <a:p>
            <a:pPr lvl="1"/>
            <a:r>
              <a:rPr lang="ja-JP" altLang="en-US" dirty="0"/>
              <a:t>ほぼすべての </a:t>
            </a:r>
            <a:r>
              <a:rPr lang="en-US" altLang="ja-JP" dirty="0"/>
              <a:t>CPU </a:t>
            </a:r>
            <a:r>
              <a:rPr lang="ja-JP" altLang="en-US" dirty="0"/>
              <a:t>がこのやり方に収斂した</a:t>
            </a:r>
            <a:endParaRPr lang="en-US" altLang="ja-JP" dirty="0"/>
          </a:p>
          <a:p>
            <a:r>
              <a:rPr kumimoji="1" lang="ja-JP" altLang="en-US" dirty="0"/>
              <a:t>教科書等とやりかたが何か違う？と思った場合は，実際違う</a:t>
            </a:r>
            <a:endParaRPr kumimoji="1" lang="en-US" altLang="ja-JP" dirty="0"/>
          </a:p>
          <a:p>
            <a:pPr lvl="1"/>
            <a:r>
              <a:rPr kumimoji="1" lang="ja-JP" altLang="en-US" dirty="0"/>
              <a:t>この講義で書いたやり方ベースで書かれた教科書は</a:t>
            </a:r>
            <a:br>
              <a:rPr kumimoji="1" lang="en-US" altLang="ja-JP" dirty="0"/>
            </a:br>
            <a:r>
              <a:rPr kumimoji="1" lang="ja-JP" altLang="en-US" dirty="0"/>
              <a:t>たぶんまだない</a:t>
            </a:r>
          </a:p>
        </p:txBody>
      </p:sp>
    </p:spTree>
    <p:extLst>
      <p:ext uri="{BB962C8B-B14F-4D97-AF65-F5344CB8AC3E}">
        <p14:creationId xmlns:p14="http://schemas.microsoft.com/office/powerpoint/2010/main" val="29098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今回の内容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動的スケジューリングの詳細</a:t>
            </a:r>
            <a:endParaRPr lang="en-US" altLang="ja-JP" dirty="0"/>
          </a:p>
          <a:p>
            <a:pPr marL="817200" lvl="1" indent="-457200">
              <a:buFont typeface="+mj-lt"/>
              <a:buAutoNum type="arabicPeriod"/>
            </a:pPr>
            <a:r>
              <a:rPr lang="ja-JP" altLang="en-US" dirty="0"/>
              <a:t>例外への対応</a:t>
            </a:r>
            <a:endParaRPr lang="en-US" altLang="ja-JP" dirty="0"/>
          </a:p>
          <a:p>
            <a:pPr marL="817200" lvl="1" indent="-457200">
              <a:buFont typeface="+mj-lt"/>
              <a:buAutoNum type="arabicPeriod"/>
            </a:pPr>
            <a:r>
              <a:rPr lang="ja-JP" altLang="en-US" dirty="0"/>
              <a:t>ロード・ストアへの対応</a:t>
            </a:r>
            <a:endParaRPr lang="en-US" altLang="ja-JP" dirty="0"/>
          </a:p>
          <a:p>
            <a:pPr marL="457200" indent="-457200">
              <a:buFont typeface="+mj-lt"/>
              <a:buAutoNum type="arabicPeriod"/>
            </a:pPr>
            <a:r>
              <a:rPr lang="en-US" altLang="ja-JP" b="1" dirty="0"/>
              <a:t>GPU </a:t>
            </a:r>
            <a:r>
              <a:rPr lang="ja-JP" altLang="en-US" b="1" dirty="0"/>
              <a:t>のアーキテクチャ概要</a:t>
            </a:r>
            <a:endParaRPr lang="ja-JP" altLang="en-US" dirty="0"/>
          </a:p>
        </p:txBody>
      </p:sp>
    </p:spTree>
    <p:extLst>
      <p:ext uri="{BB962C8B-B14F-4D97-AF65-F5344CB8AC3E}">
        <p14:creationId xmlns:p14="http://schemas.microsoft.com/office/powerpoint/2010/main" val="23179222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GPU</a:t>
            </a:r>
            <a:r>
              <a:rPr kumimoji="1" lang="ja-JP" altLang="en-US" dirty="0"/>
              <a:t>：</a:t>
            </a:r>
            <a:r>
              <a:rPr kumimoji="1" lang="en-US" altLang="ja-JP" dirty="0"/>
              <a:t>Graphics Processing Unit</a:t>
            </a:r>
            <a:endParaRPr kumimoji="1" lang="ja-JP" altLang="en-US" dirty="0"/>
          </a:p>
        </p:txBody>
      </p:sp>
      <p:sp>
        <p:nvSpPr>
          <p:cNvPr id="3" name="テキスト プレースホルダー 2"/>
          <p:cNvSpPr>
            <a:spLocks noGrp="1"/>
          </p:cNvSpPr>
          <p:nvPr>
            <p:ph type="body" sz="quarter" idx="10"/>
          </p:nvPr>
        </p:nvSpPr>
        <p:spPr/>
        <p:txBody>
          <a:bodyPr/>
          <a:lstStyle/>
          <a:p>
            <a:r>
              <a:rPr kumimoji="1" lang="en-US" altLang="ja-JP" dirty="0"/>
              <a:t>GPU</a:t>
            </a:r>
          </a:p>
          <a:p>
            <a:pPr lvl="1"/>
            <a:r>
              <a:rPr kumimoji="1" lang="ja-JP" altLang="en-US" dirty="0"/>
              <a:t>もともとはグラフィックを高速に処理するためにあった</a:t>
            </a:r>
            <a:endParaRPr kumimoji="1" lang="en-US" altLang="ja-JP" dirty="0"/>
          </a:p>
          <a:p>
            <a:r>
              <a:rPr lang="en-US" altLang="ja-JP" dirty="0"/>
              <a:t>GP-GPU</a:t>
            </a:r>
            <a:r>
              <a:rPr lang="ja-JP" altLang="en-US" dirty="0"/>
              <a:t>（</a:t>
            </a:r>
            <a:r>
              <a:rPr lang="en-US" altLang="ja-JP" dirty="0"/>
              <a:t>General Purpose computing on GPU</a:t>
            </a:r>
            <a:r>
              <a:rPr lang="ja-JP" altLang="en-US" dirty="0"/>
              <a:t>）</a:t>
            </a:r>
            <a:endParaRPr lang="en-US" altLang="ja-JP" dirty="0"/>
          </a:p>
          <a:p>
            <a:pPr lvl="1"/>
            <a:r>
              <a:rPr kumimoji="1" lang="ja-JP" altLang="en-US" dirty="0"/>
              <a:t>グラフィック以外に，汎用の計算に </a:t>
            </a:r>
            <a:r>
              <a:rPr kumimoji="1" lang="en-US" altLang="ja-JP" dirty="0"/>
              <a:t>GPU </a:t>
            </a:r>
            <a:r>
              <a:rPr kumimoji="1" lang="ja-JP" altLang="en-US" dirty="0"/>
              <a:t>を使用する使い方</a:t>
            </a:r>
            <a:endParaRPr kumimoji="1" lang="en-US" altLang="ja-JP" dirty="0"/>
          </a:p>
          <a:p>
            <a:pPr lvl="1"/>
            <a:r>
              <a:rPr lang="ja-JP" altLang="en-US" dirty="0"/>
              <a:t>大量の単純な処理の繰り返しが得意</a:t>
            </a:r>
            <a:endParaRPr lang="en-US" altLang="ja-JP" dirty="0"/>
          </a:p>
          <a:p>
            <a:pPr lvl="2"/>
            <a:r>
              <a:rPr lang="ja-JP" altLang="en-US" dirty="0"/>
              <a:t>行列積 → 機械学習</a:t>
            </a:r>
            <a:endParaRPr lang="en-US" altLang="ja-JP" dirty="0"/>
          </a:p>
          <a:p>
            <a:pPr lvl="2"/>
            <a:r>
              <a:rPr kumimoji="1" lang="ja-JP" altLang="en-US" dirty="0"/>
              <a:t>仮想通貨のマイニング</a:t>
            </a:r>
            <a:endParaRPr kumimoji="1" lang="en-US" altLang="ja-JP" dirty="0"/>
          </a:p>
          <a:p>
            <a:pPr lvl="1"/>
            <a:r>
              <a:rPr lang="en-US" altLang="ja-JP" dirty="0"/>
              <a:t>GP-GPU </a:t>
            </a:r>
            <a:r>
              <a:rPr lang="ja-JP" altLang="en-US" dirty="0" err="1"/>
              <a:t>での</a:t>
            </a:r>
            <a:r>
              <a:rPr lang="ja-JP" altLang="en-US" dirty="0"/>
              <a:t>使用を前提として説明</a:t>
            </a:r>
            <a:endParaRPr lang="en-US" altLang="ja-JP" dirty="0"/>
          </a:p>
          <a:p>
            <a:r>
              <a:rPr kumimoji="1" lang="ja-JP" altLang="en-US" dirty="0"/>
              <a:t>ここでは主に </a:t>
            </a:r>
            <a:r>
              <a:rPr kumimoji="1" lang="en-US" altLang="ja-JP" dirty="0"/>
              <a:t>NVIDIA </a:t>
            </a:r>
            <a:r>
              <a:rPr kumimoji="1" lang="ja-JP" altLang="en-US" dirty="0"/>
              <a:t>の </a:t>
            </a:r>
            <a:r>
              <a:rPr kumimoji="1" lang="en-US" altLang="ja-JP" dirty="0"/>
              <a:t>GPU </a:t>
            </a:r>
            <a:r>
              <a:rPr kumimoji="1" lang="ja-JP" altLang="en-US" dirty="0"/>
              <a:t>をある程度前提として説明</a:t>
            </a:r>
            <a:endParaRPr kumimoji="1" lang="en-US" altLang="ja-JP" dirty="0"/>
          </a:p>
        </p:txBody>
      </p:sp>
    </p:spTree>
    <p:extLst>
      <p:ext uri="{BB962C8B-B14F-4D97-AF65-F5344CB8AC3E}">
        <p14:creationId xmlns:p14="http://schemas.microsoft.com/office/powerpoint/2010/main" val="28874103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GPU </a:t>
            </a:r>
            <a:r>
              <a:rPr kumimoji="1" lang="ja-JP" altLang="en-US" dirty="0"/>
              <a:t>のプログラム実行イメージ</a:t>
            </a:r>
          </a:p>
        </p:txBody>
      </p:sp>
      <p:sp>
        <p:nvSpPr>
          <p:cNvPr id="3" name="テキスト プレースホルダー 2"/>
          <p:cNvSpPr>
            <a:spLocks noGrp="1"/>
          </p:cNvSpPr>
          <p:nvPr>
            <p:ph type="body" sz="quarter" idx="10"/>
          </p:nvPr>
        </p:nvSpPr>
        <p:spPr/>
        <p:txBody>
          <a:bodyPr/>
          <a:lstStyle/>
          <a:p>
            <a:r>
              <a:rPr kumimoji="1" lang="ja-JP" altLang="en-US" dirty="0"/>
              <a:t>行列積の普通に </a:t>
            </a:r>
            <a:r>
              <a:rPr kumimoji="1" lang="en-US" altLang="ja-JP" dirty="0"/>
              <a:t>C </a:t>
            </a:r>
            <a:r>
              <a:rPr kumimoji="1" lang="ja-JP" altLang="en-US" dirty="0"/>
              <a:t>で書いたコード</a:t>
            </a:r>
            <a:endParaRPr kumimoji="1" lang="en-US" altLang="ja-JP" dirty="0"/>
          </a:p>
          <a:p>
            <a:pPr marL="360000" lvl="1" indent="0">
              <a:buNone/>
            </a:pPr>
            <a:r>
              <a:rPr lang="en-US" altLang="ja-JP" dirty="0">
                <a:solidFill>
                  <a:schemeClr val="accent1"/>
                </a:solidFill>
                <a:latin typeface="Consolas" panose="020B0609020204030204" pitchFamily="49" charset="0"/>
              </a:rPr>
              <a:t>for</a:t>
            </a:r>
            <a:r>
              <a:rPr lang="en-US" altLang="ja-JP" dirty="0">
                <a:latin typeface="Consolas" panose="020B0609020204030204" pitchFamily="49" charset="0"/>
              </a:rPr>
              <a:t> (k = 0; k &lt; 1024; k++) </a:t>
            </a:r>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３重ループ</a:t>
            </a:r>
            <a:br>
              <a:rPr lang="en-US" altLang="ja-JP" dirty="0">
                <a:latin typeface="Consolas" panose="020B0609020204030204" pitchFamily="49" charset="0"/>
              </a:rPr>
            </a:br>
            <a:r>
              <a:rPr lang="en-US" altLang="ja-JP" dirty="0">
                <a:latin typeface="Consolas" panose="020B0609020204030204" pitchFamily="49" charset="0"/>
              </a:rPr>
              <a:t>  </a:t>
            </a:r>
            <a:r>
              <a:rPr lang="en-US" altLang="ja-JP" dirty="0">
                <a:solidFill>
                  <a:schemeClr val="accent1"/>
                </a:solidFill>
                <a:latin typeface="Consolas" panose="020B0609020204030204" pitchFamily="49" charset="0"/>
              </a:rPr>
              <a:t>for</a:t>
            </a:r>
            <a:r>
              <a:rPr lang="en-US" altLang="ja-JP" dirty="0">
                <a:latin typeface="Consolas" panose="020B0609020204030204" pitchFamily="49" charset="0"/>
              </a:rPr>
              <a:t> (j = 0; j &lt; 1024; </a:t>
            </a:r>
            <a:r>
              <a:rPr lang="en-US" altLang="ja-JP" dirty="0" err="1">
                <a:latin typeface="Consolas" panose="020B0609020204030204" pitchFamily="49" charset="0"/>
              </a:rPr>
              <a:t>j++</a:t>
            </a:r>
            <a:r>
              <a:rPr lang="en-US" altLang="ja-JP" dirty="0">
                <a:latin typeface="Consolas" panose="020B0609020204030204" pitchFamily="49" charset="0"/>
              </a:rPr>
              <a:t>)</a:t>
            </a:r>
            <a:br>
              <a:rPr lang="en-US" altLang="ja-JP" dirty="0">
                <a:latin typeface="Consolas" panose="020B0609020204030204" pitchFamily="49" charset="0"/>
              </a:rPr>
            </a:br>
            <a:r>
              <a:rPr lang="en-US" altLang="ja-JP" dirty="0">
                <a:latin typeface="Consolas" panose="020B0609020204030204" pitchFamily="49" charset="0"/>
              </a:rPr>
              <a:t>    </a:t>
            </a:r>
            <a:r>
              <a:rPr lang="en-US" altLang="ja-JP" dirty="0">
                <a:solidFill>
                  <a:schemeClr val="accent1"/>
                </a:solidFill>
                <a:latin typeface="Consolas" panose="020B0609020204030204" pitchFamily="49" charset="0"/>
              </a:rPr>
              <a:t>for</a:t>
            </a:r>
            <a:r>
              <a:rPr lang="en-US" altLang="ja-JP" dirty="0">
                <a:latin typeface="Consolas" panose="020B0609020204030204" pitchFamily="49" charset="0"/>
              </a:rPr>
              <a:t> (</a:t>
            </a:r>
            <a:r>
              <a:rPr lang="en-US" altLang="ja-JP" dirty="0" err="1">
                <a:latin typeface="Consolas" panose="020B0609020204030204" pitchFamily="49" charset="0"/>
              </a:rPr>
              <a:t>i</a:t>
            </a:r>
            <a:r>
              <a:rPr lang="en-US" altLang="ja-JP" dirty="0">
                <a:latin typeface="Consolas" panose="020B0609020204030204" pitchFamily="49" charset="0"/>
              </a:rPr>
              <a:t> = 0; </a:t>
            </a:r>
            <a:r>
              <a:rPr lang="en-US" altLang="ja-JP" dirty="0" err="1">
                <a:latin typeface="Consolas" panose="020B0609020204030204" pitchFamily="49" charset="0"/>
              </a:rPr>
              <a:t>i</a:t>
            </a:r>
            <a:r>
              <a:rPr lang="en-US" altLang="ja-JP" dirty="0">
                <a:latin typeface="Consolas" panose="020B0609020204030204" pitchFamily="49" charset="0"/>
              </a:rPr>
              <a:t> &lt; 1024; </a:t>
            </a:r>
            <a:r>
              <a:rPr lang="en-US" altLang="ja-JP" dirty="0" err="1">
                <a:latin typeface="Consolas" panose="020B0609020204030204" pitchFamily="49" charset="0"/>
              </a:rPr>
              <a:t>i</a:t>
            </a:r>
            <a:r>
              <a:rPr lang="en-US" altLang="ja-JP" dirty="0">
                <a:latin typeface="Consolas" panose="020B0609020204030204" pitchFamily="49" charset="0"/>
              </a:rPr>
              <a:t>++)</a:t>
            </a:r>
            <a:br>
              <a:rPr lang="en-US" altLang="ja-JP" dirty="0">
                <a:latin typeface="Consolas" panose="020B0609020204030204" pitchFamily="49" charset="0"/>
              </a:rPr>
            </a:br>
            <a:r>
              <a:rPr lang="en-US" altLang="ja-JP" dirty="0">
                <a:latin typeface="Consolas" panose="020B0609020204030204" pitchFamily="49" charset="0"/>
              </a:rPr>
              <a:t>      a[j][</a:t>
            </a:r>
            <a:r>
              <a:rPr lang="en-US" altLang="ja-JP" dirty="0" err="1">
                <a:latin typeface="Consolas" panose="020B0609020204030204" pitchFamily="49" charset="0"/>
              </a:rPr>
              <a:t>i</a:t>
            </a:r>
            <a:r>
              <a:rPr lang="en-US" altLang="ja-JP" dirty="0">
                <a:latin typeface="Consolas" panose="020B0609020204030204" pitchFamily="49" charset="0"/>
              </a:rPr>
              <a:t>] += b[j][k] * c[k][</a:t>
            </a:r>
            <a:r>
              <a:rPr lang="en-US" altLang="ja-JP" dirty="0" err="1">
                <a:latin typeface="Consolas" panose="020B0609020204030204" pitchFamily="49" charset="0"/>
              </a:rPr>
              <a:t>i</a:t>
            </a:r>
            <a:r>
              <a:rPr lang="en-US" altLang="ja-JP" dirty="0">
                <a:latin typeface="Consolas" panose="020B0609020204030204" pitchFamily="49" charset="0"/>
              </a:rPr>
              <a:t>];</a:t>
            </a:r>
          </a:p>
          <a:p>
            <a:r>
              <a:rPr kumimoji="1" lang="en-US" altLang="ja-JP" dirty="0">
                <a:latin typeface="Consolas" panose="020B0609020204030204" pitchFamily="49" charset="0"/>
              </a:rPr>
              <a:t>OpenCL </a:t>
            </a:r>
            <a:r>
              <a:rPr kumimoji="1" lang="ja-JP" altLang="en-US" dirty="0">
                <a:latin typeface="Consolas" panose="020B0609020204030204" pitchFamily="49" charset="0"/>
              </a:rPr>
              <a:t>や </a:t>
            </a:r>
            <a:r>
              <a:rPr kumimoji="1" lang="en-US" altLang="ja-JP" dirty="0">
                <a:latin typeface="Consolas" panose="020B0609020204030204" pitchFamily="49" charset="0"/>
              </a:rPr>
              <a:t>CUDA </a:t>
            </a:r>
            <a:r>
              <a:rPr kumimoji="1" lang="ja-JP" altLang="en-US" dirty="0">
                <a:latin typeface="Consolas" panose="020B0609020204030204" pitchFamily="49" charset="0"/>
              </a:rPr>
              <a:t>のイメージ</a:t>
            </a:r>
            <a:endParaRPr kumimoji="1" lang="en-US" altLang="ja-JP" dirty="0">
              <a:latin typeface="Consolas" panose="020B0609020204030204" pitchFamily="49" charset="0"/>
            </a:endParaRPr>
          </a:p>
          <a:p>
            <a:pPr marL="360000" lvl="1" indent="0">
              <a:buNone/>
            </a:pPr>
            <a:r>
              <a:rPr lang="en-US" altLang="ja-JP" dirty="0">
                <a:solidFill>
                  <a:schemeClr val="accent3">
                    <a:lumMod val="75000"/>
                  </a:schemeClr>
                </a:solidFill>
                <a:latin typeface="Consolas" panose="020B0609020204030204" pitchFamily="49" charset="0"/>
              </a:rPr>
              <a:t>// </a:t>
            </a:r>
            <a:r>
              <a:rPr lang="en-US" altLang="ja-JP" dirty="0" err="1">
                <a:solidFill>
                  <a:schemeClr val="accent3">
                    <a:lumMod val="75000"/>
                  </a:schemeClr>
                </a:solidFill>
                <a:latin typeface="Consolas" panose="020B0609020204030204" pitchFamily="49" charset="0"/>
              </a:rPr>
              <a:t>func</a:t>
            </a:r>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が </a:t>
            </a:r>
            <a:r>
              <a:rPr lang="en-US" altLang="ja-JP" dirty="0">
                <a:solidFill>
                  <a:schemeClr val="accent3">
                    <a:lumMod val="75000"/>
                  </a:schemeClr>
                </a:solidFill>
                <a:latin typeface="Consolas" panose="020B0609020204030204" pitchFamily="49" charset="0"/>
              </a:rPr>
              <a:t>1024 </a:t>
            </a:r>
            <a:r>
              <a:rPr lang="ja-JP" altLang="en-US" dirty="0">
                <a:solidFill>
                  <a:schemeClr val="accent3">
                    <a:lumMod val="75000"/>
                  </a:schemeClr>
                </a:solidFill>
                <a:latin typeface="Consolas" panose="020B0609020204030204" pitchFamily="49" charset="0"/>
              </a:rPr>
              <a:t>個起動されて並列に実行される</a:t>
            </a:r>
            <a:endParaRPr lang="en-US" altLang="ja-JP" dirty="0">
              <a:solidFill>
                <a:schemeClr val="accent3">
                  <a:lumMod val="75000"/>
                </a:schemeClr>
              </a:solidFill>
              <a:latin typeface="Consolas" panose="020B0609020204030204" pitchFamily="49" charset="0"/>
            </a:endParaRPr>
          </a:p>
          <a:p>
            <a:pPr marL="360000" lvl="1" indent="0">
              <a:buNone/>
            </a:pPr>
            <a:r>
              <a:rPr lang="en-US" altLang="ja-JP" dirty="0" err="1">
                <a:latin typeface="Consolas" panose="020B0609020204030204" pitchFamily="49" charset="0"/>
              </a:rPr>
              <a:t>func</a:t>
            </a:r>
            <a:r>
              <a:rPr lang="en-US" altLang="ja-JP" dirty="0">
                <a:latin typeface="Consolas" panose="020B0609020204030204" pitchFamily="49" charset="0"/>
              </a:rPr>
              <a:t>(</a:t>
            </a:r>
            <a:r>
              <a:rPr lang="en-US" altLang="ja-JP" dirty="0" err="1">
                <a:latin typeface="Consolas" panose="020B0609020204030204" pitchFamily="49" charset="0"/>
              </a:rPr>
              <a:t>thread_id</a:t>
            </a:r>
            <a:r>
              <a:rPr lang="en-US" altLang="ja-JP" dirty="0">
                <a:latin typeface="Consolas" panose="020B0609020204030204" pitchFamily="49" charset="0"/>
              </a:rPr>
              <a:t>) { </a:t>
            </a:r>
          </a:p>
          <a:p>
            <a:pPr marL="360000" lvl="1" indent="0">
              <a:buNone/>
            </a:pPr>
            <a:r>
              <a:rPr lang="en-US" altLang="ja-JP" dirty="0">
                <a:latin typeface="Consolas" panose="020B0609020204030204" pitchFamily="49" charset="0"/>
              </a:rPr>
              <a:t>  </a:t>
            </a:r>
            <a:r>
              <a:rPr lang="en-US" altLang="ja-JP" dirty="0" err="1">
                <a:solidFill>
                  <a:schemeClr val="accent5"/>
                </a:solidFill>
                <a:latin typeface="Consolas" panose="020B0609020204030204" pitchFamily="49" charset="0"/>
              </a:rPr>
              <a:t>i</a:t>
            </a:r>
            <a:r>
              <a:rPr lang="en-US" altLang="ja-JP" dirty="0">
                <a:latin typeface="Consolas" panose="020B0609020204030204" pitchFamily="49" charset="0"/>
              </a:rPr>
              <a:t> = </a:t>
            </a:r>
            <a:r>
              <a:rPr lang="en-US" altLang="ja-JP" dirty="0" err="1">
                <a:latin typeface="Consolas" panose="020B0609020204030204" pitchFamily="49" charset="0"/>
              </a:rPr>
              <a:t>thread_id</a:t>
            </a:r>
            <a:r>
              <a:rPr lang="en-US" altLang="ja-JP" dirty="0">
                <a:latin typeface="Consolas" panose="020B0609020204030204" pitchFamily="49" charset="0"/>
              </a:rPr>
              <a:t>;	</a:t>
            </a:r>
            <a:r>
              <a:rPr lang="en-US" altLang="ja-JP" dirty="0">
                <a:solidFill>
                  <a:schemeClr val="accent3">
                    <a:lumMod val="75000"/>
                  </a:schemeClr>
                </a:solidFill>
                <a:latin typeface="Consolas" panose="020B0609020204030204" pitchFamily="49" charset="0"/>
              </a:rPr>
              <a:t>// 0-1023 </a:t>
            </a:r>
            <a:r>
              <a:rPr lang="ja-JP" altLang="en-US" dirty="0">
                <a:solidFill>
                  <a:schemeClr val="accent3">
                    <a:lumMod val="75000"/>
                  </a:schemeClr>
                </a:solidFill>
                <a:latin typeface="Consolas" panose="020B0609020204030204" pitchFamily="49" charset="0"/>
              </a:rPr>
              <a:t>がスレッド </a:t>
            </a:r>
            <a:r>
              <a:rPr lang="en-US" altLang="ja-JP" dirty="0">
                <a:solidFill>
                  <a:schemeClr val="accent3">
                    <a:lumMod val="75000"/>
                  </a:schemeClr>
                </a:solidFill>
                <a:latin typeface="Consolas" panose="020B0609020204030204" pitchFamily="49" charset="0"/>
              </a:rPr>
              <a:t>ID </a:t>
            </a:r>
            <a:r>
              <a:rPr lang="ja-JP" altLang="en-US" dirty="0">
                <a:solidFill>
                  <a:schemeClr val="accent3">
                    <a:lumMod val="75000"/>
                  </a:schemeClr>
                </a:solidFill>
                <a:latin typeface="Consolas" panose="020B0609020204030204" pitchFamily="49" charset="0"/>
              </a:rPr>
              <a:t>として渡される</a:t>
            </a:r>
            <a:endParaRPr lang="en-US" altLang="ja-JP" dirty="0">
              <a:solidFill>
                <a:schemeClr val="accent3">
                  <a:lumMod val="75000"/>
                </a:schemeClr>
              </a:solidFill>
              <a:latin typeface="Consolas" panose="020B0609020204030204" pitchFamily="49" charset="0"/>
            </a:endParaRPr>
          </a:p>
          <a:p>
            <a:pPr marL="360000" lvl="1" indent="0">
              <a:buNone/>
            </a:pPr>
            <a:r>
              <a:rPr lang="en-US" altLang="ja-JP" dirty="0">
                <a:latin typeface="Consolas" panose="020B0609020204030204" pitchFamily="49" charset="0"/>
              </a:rPr>
              <a:t>  </a:t>
            </a:r>
            <a:r>
              <a:rPr lang="en-US" altLang="ja-JP" dirty="0">
                <a:solidFill>
                  <a:schemeClr val="accent1"/>
                </a:solidFill>
                <a:latin typeface="Consolas" panose="020B0609020204030204" pitchFamily="49" charset="0"/>
              </a:rPr>
              <a:t>for</a:t>
            </a:r>
            <a:r>
              <a:rPr lang="en-US" altLang="ja-JP" dirty="0">
                <a:latin typeface="Consolas" panose="020B0609020204030204" pitchFamily="49" charset="0"/>
              </a:rPr>
              <a:t> (k = 0; k &lt; 1024; k++) </a:t>
            </a:r>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２重ループ</a:t>
            </a:r>
            <a:endParaRPr lang="en-US" altLang="ja-JP" dirty="0">
              <a:solidFill>
                <a:schemeClr val="accent3">
                  <a:lumMod val="75000"/>
                </a:schemeClr>
              </a:solidFill>
              <a:latin typeface="Consolas" panose="020B0609020204030204" pitchFamily="49" charset="0"/>
            </a:endParaRPr>
          </a:p>
          <a:p>
            <a:pPr marL="360000" lvl="1" indent="0">
              <a:buNone/>
            </a:pPr>
            <a:r>
              <a:rPr lang="en-US" altLang="ja-JP" dirty="0">
                <a:latin typeface="Consolas" panose="020B0609020204030204" pitchFamily="49" charset="0"/>
              </a:rPr>
              <a:t>    </a:t>
            </a:r>
            <a:r>
              <a:rPr lang="en-US" altLang="ja-JP" dirty="0">
                <a:solidFill>
                  <a:schemeClr val="accent1"/>
                </a:solidFill>
                <a:latin typeface="Consolas" panose="020B0609020204030204" pitchFamily="49" charset="0"/>
              </a:rPr>
              <a:t>for</a:t>
            </a:r>
            <a:r>
              <a:rPr lang="en-US" altLang="ja-JP" dirty="0">
                <a:latin typeface="Consolas" panose="020B0609020204030204" pitchFamily="49" charset="0"/>
              </a:rPr>
              <a:t> (</a:t>
            </a:r>
            <a:r>
              <a:rPr lang="en-US" altLang="ja-JP" dirty="0" err="1">
                <a:latin typeface="Consolas" panose="020B0609020204030204" pitchFamily="49" charset="0"/>
              </a:rPr>
              <a:t>i</a:t>
            </a:r>
            <a:r>
              <a:rPr lang="en-US" altLang="ja-JP" dirty="0">
                <a:latin typeface="Consolas" panose="020B0609020204030204" pitchFamily="49" charset="0"/>
              </a:rPr>
              <a:t> = 0; </a:t>
            </a:r>
            <a:r>
              <a:rPr lang="en-US" altLang="ja-JP" dirty="0" err="1">
                <a:latin typeface="Consolas" panose="020B0609020204030204" pitchFamily="49" charset="0"/>
              </a:rPr>
              <a:t>i</a:t>
            </a:r>
            <a:r>
              <a:rPr lang="en-US" altLang="ja-JP" dirty="0">
                <a:latin typeface="Consolas" panose="020B0609020204030204" pitchFamily="49" charset="0"/>
              </a:rPr>
              <a:t> &lt; 1024; </a:t>
            </a:r>
            <a:r>
              <a:rPr lang="en-US" altLang="ja-JP" dirty="0" err="1">
                <a:latin typeface="Consolas" panose="020B0609020204030204" pitchFamily="49" charset="0"/>
              </a:rPr>
              <a:t>i</a:t>
            </a:r>
            <a:r>
              <a:rPr lang="en-US" altLang="ja-JP" dirty="0">
                <a:latin typeface="Consolas" panose="020B0609020204030204" pitchFamily="49" charset="0"/>
              </a:rPr>
              <a:t>++)</a:t>
            </a:r>
            <a:br>
              <a:rPr lang="en-US" altLang="ja-JP" dirty="0">
                <a:latin typeface="Consolas" panose="020B0609020204030204" pitchFamily="49" charset="0"/>
              </a:rPr>
            </a:br>
            <a:r>
              <a:rPr lang="en-US" altLang="ja-JP" dirty="0">
                <a:latin typeface="Consolas" panose="020B0609020204030204" pitchFamily="49" charset="0"/>
              </a:rPr>
              <a:t>      a[j][</a:t>
            </a:r>
            <a:r>
              <a:rPr lang="en-US" altLang="ja-JP" dirty="0" err="1">
                <a:solidFill>
                  <a:schemeClr val="accent5"/>
                </a:solidFill>
                <a:latin typeface="Consolas" panose="020B0609020204030204" pitchFamily="49" charset="0"/>
              </a:rPr>
              <a:t>i</a:t>
            </a:r>
            <a:r>
              <a:rPr lang="en-US" altLang="ja-JP" dirty="0">
                <a:latin typeface="Consolas" panose="020B0609020204030204" pitchFamily="49" charset="0"/>
              </a:rPr>
              <a:t>] += b[j][k] * c[k][</a:t>
            </a:r>
            <a:r>
              <a:rPr lang="en-US" altLang="ja-JP" dirty="0" err="1">
                <a:solidFill>
                  <a:schemeClr val="accent5"/>
                </a:solidFill>
                <a:latin typeface="Consolas" panose="020B0609020204030204" pitchFamily="49" charset="0"/>
              </a:rPr>
              <a:t>i</a:t>
            </a:r>
            <a:r>
              <a:rPr lang="en-US" altLang="ja-JP" dirty="0">
                <a:latin typeface="Consolas" panose="020B0609020204030204" pitchFamily="49" charset="0"/>
              </a:rPr>
              <a:t>];</a:t>
            </a:r>
          </a:p>
          <a:p>
            <a:pPr marL="360000" lvl="1" indent="0">
              <a:buNone/>
            </a:pPr>
            <a:r>
              <a:rPr kumimoji="1" lang="en-US" altLang="ja-JP" dirty="0">
                <a:latin typeface="Consolas" panose="020B0609020204030204" pitchFamily="49" charset="0"/>
              </a:rPr>
              <a:t>}</a:t>
            </a:r>
            <a:endParaRPr kumimoji="1" lang="ja-JP" altLang="en-US" dirty="0">
              <a:latin typeface="Consolas" panose="020B0609020204030204" pitchFamily="49" charset="0"/>
            </a:endParaRPr>
          </a:p>
        </p:txBody>
      </p:sp>
    </p:spTree>
    <p:extLst>
      <p:ext uri="{BB962C8B-B14F-4D97-AF65-F5344CB8AC3E}">
        <p14:creationId xmlns:p14="http://schemas.microsoft.com/office/powerpoint/2010/main" val="13867606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GPU </a:t>
            </a:r>
            <a:r>
              <a:rPr kumimoji="1" lang="ja-JP" altLang="en-US" dirty="0"/>
              <a:t>で動くプログラムに期待できる性質</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並列に動作する大量のスレッドがある</a:t>
            </a:r>
            <a:endParaRPr kumimoji="1" lang="en-US" altLang="ja-JP" dirty="0"/>
          </a:p>
          <a:p>
            <a:pPr lvl="1"/>
            <a:r>
              <a:rPr lang="ja-JP" altLang="en-US" dirty="0"/>
              <a:t>ループの各イタレーションが各スレッドに相当</a:t>
            </a:r>
            <a:endParaRPr kumimoji="1" lang="en-US" altLang="ja-JP" dirty="0"/>
          </a:p>
          <a:p>
            <a:pPr marL="457200" indent="-457200">
              <a:buFont typeface="+mj-lt"/>
              <a:buAutoNum type="arabicPeriod"/>
            </a:pPr>
            <a:r>
              <a:rPr kumimoji="1" lang="ja-JP" altLang="en-US" dirty="0"/>
              <a:t>各スレッドは比較的短い</a:t>
            </a:r>
            <a:endParaRPr kumimoji="1" lang="en-US" altLang="ja-JP" dirty="0"/>
          </a:p>
          <a:p>
            <a:pPr lvl="1"/>
            <a:r>
              <a:rPr kumimoji="1" lang="ja-JP" altLang="en-US" dirty="0"/>
              <a:t>元がループの各イタレーションなので，短い</a:t>
            </a:r>
          </a:p>
          <a:p>
            <a:pPr marL="457200" indent="-457200">
              <a:buFont typeface="+mj-lt"/>
              <a:buAutoNum type="arabicPeriod"/>
            </a:pPr>
            <a:r>
              <a:rPr kumimoji="1" lang="ja-JP" altLang="en-US" dirty="0"/>
              <a:t>各スレッドは基本的に同じことをしている</a:t>
            </a:r>
            <a:endParaRPr kumimoji="1" lang="en-US" altLang="ja-JP" dirty="0"/>
          </a:p>
          <a:p>
            <a:pPr lvl="1"/>
            <a:r>
              <a:rPr kumimoji="1" lang="ja-JP" altLang="en-US" dirty="0"/>
              <a:t>元がループなので</a:t>
            </a:r>
          </a:p>
        </p:txBody>
      </p:sp>
    </p:spTree>
    <p:extLst>
      <p:ext uri="{BB962C8B-B14F-4D97-AF65-F5344CB8AC3E}">
        <p14:creationId xmlns:p14="http://schemas.microsoft.com/office/powerpoint/2010/main" val="18179529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99790E-40E5-468A-A75E-0F1FC69762D1}"/>
              </a:ext>
            </a:extLst>
          </p:cNvPr>
          <p:cNvSpPr>
            <a:spLocks noGrp="1"/>
          </p:cNvSpPr>
          <p:nvPr>
            <p:ph type="title"/>
          </p:nvPr>
        </p:nvSpPr>
        <p:spPr/>
        <p:txBody>
          <a:bodyPr/>
          <a:lstStyle/>
          <a:p>
            <a:r>
              <a:rPr kumimoji="1" lang="ja-JP" altLang="en-US" dirty="0"/>
              <a:t>前回の感想や質問とか</a:t>
            </a:r>
          </a:p>
        </p:txBody>
      </p:sp>
      <p:sp>
        <p:nvSpPr>
          <p:cNvPr id="3" name="テキスト プレースホルダー 2">
            <a:extLst>
              <a:ext uri="{FF2B5EF4-FFF2-40B4-BE49-F238E27FC236}">
                <a16:creationId xmlns:a16="http://schemas.microsoft.com/office/drawing/2014/main" id="{FBF22E91-43E0-431F-889D-2559EEB9010D}"/>
              </a:ext>
            </a:extLst>
          </p:cNvPr>
          <p:cNvSpPr>
            <a:spLocks noGrp="1"/>
          </p:cNvSpPr>
          <p:nvPr>
            <p:ph type="body" sz="quarter" idx="10"/>
          </p:nvPr>
        </p:nvSpPr>
        <p:spPr/>
        <p:txBody>
          <a:bodyPr/>
          <a:lstStyle/>
          <a:p>
            <a:r>
              <a:rPr kumimoji="1" lang="ja-JP" altLang="en-US" dirty="0"/>
              <a:t>トマスロ方式より物理レジスタ方式の方が単純で設計しやすく性能も出しやすいとのことでしたが，二つの手法の性能比較を定量的に表した文献等ありますでしょうか．</a:t>
            </a:r>
          </a:p>
          <a:p>
            <a:r>
              <a:rPr kumimoji="1" lang="ja-JP" altLang="en-US" dirty="0"/>
              <a:t>スパコンの富嶽について、</a:t>
            </a:r>
            <a:r>
              <a:rPr kumimoji="1" lang="en-US" altLang="ja-JP" dirty="0"/>
              <a:t>CPU</a:t>
            </a:r>
            <a:r>
              <a:rPr kumimoji="1" lang="ja-JP" altLang="en-US" dirty="0"/>
              <a:t>の観点から何か面白い話はあるでしょうか</a:t>
            </a:r>
          </a:p>
        </p:txBody>
      </p:sp>
    </p:spTree>
    <p:extLst>
      <p:ext uri="{BB962C8B-B14F-4D97-AF65-F5344CB8AC3E}">
        <p14:creationId xmlns:p14="http://schemas.microsoft.com/office/powerpoint/2010/main" val="21052691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SIMD</a:t>
            </a:r>
            <a:r>
              <a:rPr kumimoji="1" lang="ja-JP" altLang="en-US" dirty="0"/>
              <a:t>（</a:t>
            </a:r>
            <a:r>
              <a:rPr kumimoji="1" lang="en-US" altLang="ja-JP" dirty="0"/>
              <a:t>Single Instruction Multiple Data</a:t>
            </a:r>
            <a:r>
              <a:rPr kumimoji="1" lang="ja-JP" altLang="en-US" dirty="0"/>
              <a:t>）</a:t>
            </a:r>
          </a:p>
        </p:txBody>
      </p:sp>
      <p:sp>
        <p:nvSpPr>
          <p:cNvPr id="3" name="テキスト プレースホルダー 2"/>
          <p:cNvSpPr>
            <a:spLocks noGrp="1"/>
          </p:cNvSpPr>
          <p:nvPr>
            <p:ph type="body" sz="quarter" idx="10"/>
          </p:nvPr>
        </p:nvSpPr>
        <p:spPr>
          <a:xfrm>
            <a:off x="701957" y="1898983"/>
            <a:ext cx="8280092" cy="1080012"/>
          </a:xfrm>
        </p:spPr>
        <p:txBody>
          <a:bodyPr/>
          <a:lstStyle/>
          <a:p>
            <a:r>
              <a:rPr kumimoji="1" lang="ja-JP" altLang="en-US" dirty="0"/>
              <a:t>単一の命令で複数のデータを演算（複数の演算器を駆動）</a:t>
            </a:r>
            <a:endParaRPr kumimoji="1" lang="en-US" altLang="ja-JP" dirty="0"/>
          </a:p>
          <a:p>
            <a:pPr lvl="1"/>
            <a:r>
              <a:rPr kumimoji="1" lang="ja-JP" altLang="en-US" dirty="0"/>
              <a:t>命令メモリやデコードなどのハードが省ける</a:t>
            </a:r>
            <a:endParaRPr kumimoji="1" lang="en-US" altLang="ja-JP" dirty="0"/>
          </a:p>
          <a:p>
            <a:pPr lvl="1"/>
            <a:r>
              <a:rPr lang="ja-JP" altLang="en-US" dirty="0"/>
              <a:t>単一の命令で </a:t>
            </a:r>
            <a:r>
              <a:rPr lang="en-US" altLang="ja-JP" dirty="0"/>
              <a:t>16 </a:t>
            </a:r>
            <a:r>
              <a:rPr lang="ja-JP" altLang="en-US" dirty="0"/>
              <a:t>個ぐらいの演算器を駆動</a:t>
            </a:r>
            <a:endParaRPr kumimoji="1" lang="en-US" altLang="ja-JP" dirty="0"/>
          </a:p>
          <a:p>
            <a:r>
              <a:rPr lang="en-US" altLang="ja-JP" dirty="0"/>
              <a:t>GPU </a:t>
            </a:r>
            <a:r>
              <a:rPr lang="ja-JP" altLang="en-US" dirty="0"/>
              <a:t>では各スレッドは基本的に同じことをしている</a:t>
            </a:r>
            <a:endParaRPr lang="en-US" altLang="ja-JP" dirty="0"/>
          </a:p>
          <a:p>
            <a:pPr lvl="1"/>
            <a:r>
              <a:rPr kumimoji="1" lang="ja-JP" altLang="en-US" dirty="0"/>
              <a:t>基本的には </a:t>
            </a:r>
            <a:r>
              <a:rPr kumimoji="1" lang="en-US" altLang="ja-JP" dirty="0"/>
              <a:t>SIMD </a:t>
            </a:r>
            <a:r>
              <a:rPr kumimoji="1" lang="ja-JP" altLang="en-US" dirty="0"/>
              <a:t>アーキテクチャで実行可能</a:t>
            </a:r>
            <a:endParaRPr kumimoji="1" lang="en-US" altLang="ja-JP" dirty="0"/>
          </a:p>
          <a:p>
            <a:pPr lvl="1"/>
            <a:r>
              <a:rPr kumimoji="1" lang="ja-JP" altLang="en-US" dirty="0"/>
              <a:t>全スレッドが同じプログラムを実行 </a:t>
            </a:r>
            <a:r>
              <a:rPr kumimoji="1" lang="en-US" altLang="ja-JP" dirty="0"/>
              <a:t>= </a:t>
            </a:r>
            <a:r>
              <a:rPr kumimoji="1" lang="ja-JP" altLang="en-US" dirty="0"/>
              <a:t>各演算器で並列に実行</a:t>
            </a:r>
          </a:p>
        </p:txBody>
      </p:sp>
      <p:sp>
        <p:nvSpPr>
          <p:cNvPr id="4" name="AutoShape 5"/>
          <p:cNvSpPr>
            <a:spLocks noChangeArrowheads="1"/>
          </p:cNvSpPr>
          <p:nvPr/>
        </p:nvSpPr>
        <p:spPr bwMode="auto">
          <a:xfrm rot="10800000" flipV="1">
            <a:off x="1691968" y="6111162"/>
            <a:ext cx="720008" cy="4678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horz"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sp>
        <p:nvSpPr>
          <p:cNvPr id="5" name="正方形/長方形 4"/>
          <p:cNvSpPr/>
          <p:nvPr/>
        </p:nvSpPr>
        <p:spPr bwMode="auto">
          <a:xfrm>
            <a:off x="1691968" y="5391154"/>
            <a:ext cx="720008" cy="45000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命令</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メモリ</a:t>
            </a:r>
          </a:p>
        </p:txBody>
      </p:sp>
      <p:sp>
        <p:nvSpPr>
          <p:cNvPr id="6" name="正方形/長方形 5"/>
          <p:cNvSpPr/>
          <p:nvPr/>
        </p:nvSpPr>
        <p:spPr bwMode="auto">
          <a:xfrm>
            <a:off x="1691968" y="4671146"/>
            <a:ext cx="720008" cy="45000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cxnSp>
        <p:nvCxnSpPr>
          <p:cNvPr id="8" name="直線矢印コネクタ 7"/>
          <p:cNvCxnSpPr>
            <a:stCxn id="6" idx="2"/>
            <a:endCxn id="5" idx="0"/>
          </p:cNvCxnSpPr>
          <p:nvPr/>
        </p:nvCxnSpPr>
        <p:spPr bwMode="auto">
          <a:xfrm>
            <a:off x="2051972" y="5121151"/>
            <a:ext cx="0"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9" name="直線矢印コネクタ 8"/>
          <p:cNvCxnSpPr/>
          <p:nvPr/>
        </p:nvCxnSpPr>
        <p:spPr bwMode="auto">
          <a:xfrm>
            <a:off x="2051972" y="5841159"/>
            <a:ext cx="0"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10" name="AutoShape 5"/>
          <p:cNvSpPr>
            <a:spLocks noChangeArrowheads="1"/>
          </p:cNvSpPr>
          <p:nvPr/>
        </p:nvSpPr>
        <p:spPr bwMode="auto">
          <a:xfrm rot="10800000" flipV="1">
            <a:off x="2681979" y="6111162"/>
            <a:ext cx="720008" cy="4678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horz"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sp>
        <p:nvSpPr>
          <p:cNvPr id="11" name="正方形/長方形 10"/>
          <p:cNvSpPr/>
          <p:nvPr/>
        </p:nvSpPr>
        <p:spPr bwMode="auto">
          <a:xfrm>
            <a:off x="2681979" y="5391154"/>
            <a:ext cx="720008" cy="45000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命令</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メモリ</a:t>
            </a:r>
          </a:p>
        </p:txBody>
      </p:sp>
      <p:sp>
        <p:nvSpPr>
          <p:cNvPr id="12" name="正方形/長方形 11"/>
          <p:cNvSpPr/>
          <p:nvPr/>
        </p:nvSpPr>
        <p:spPr bwMode="auto">
          <a:xfrm>
            <a:off x="2681979" y="4671146"/>
            <a:ext cx="720008" cy="45000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cxnSp>
        <p:nvCxnSpPr>
          <p:cNvPr id="13" name="直線矢印コネクタ 12"/>
          <p:cNvCxnSpPr>
            <a:stCxn id="12" idx="2"/>
            <a:endCxn id="11" idx="0"/>
          </p:cNvCxnSpPr>
          <p:nvPr/>
        </p:nvCxnSpPr>
        <p:spPr bwMode="auto">
          <a:xfrm>
            <a:off x="3041983" y="5121151"/>
            <a:ext cx="0"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14" name="直線矢印コネクタ 13"/>
          <p:cNvCxnSpPr/>
          <p:nvPr/>
        </p:nvCxnSpPr>
        <p:spPr bwMode="auto">
          <a:xfrm>
            <a:off x="3041983" y="5841159"/>
            <a:ext cx="0"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15" name="正方形/長方形 14"/>
          <p:cNvSpPr/>
          <p:nvPr/>
        </p:nvSpPr>
        <p:spPr bwMode="auto">
          <a:xfrm>
            <a:off x="1511966" y="422114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CPU </a:t>
            </a:r>
            <a:r>
              <a:rPr lang="ja-JP" altLang="en-US" sz="1600" dirty="0">
                <a:solidFill>
                  <a:schemeClr val="tx1">
                    <a:lumMod val="75000"/>
                    <a:lumOff val="25000"/>
                  </a:schemeClr>
                </a:solidFill>
                <a:latin typeface="+mn-ea"/>
              </a:rPr>
              <a:t>（のマルチコア）</a:t>
            </a:r>
            <a:endParaRPr kumimoji="1" lang="ja-JP" altLang="en-US" sz="1600" dirty="0">
              <a:solidFill>
                <a:schemeClr val="tx1">
                  <a:lumMod val="75000"/>
                  <a:lumOff val="25000"/>
                </a:schemeClr>
              </a:solidFill>
              <a:latin typeface="+mn-ea"/>
            </a:endParaRPr>
          </a:p>
        </p:txBody>
      </p:sp>
      <p:sp>
        <p:nvSpPr>
          <p:cNvPr id="16" name="AutoShape 5"/>
          <p:cNvSpPr>
            <a:spLocks noChangeArrowheads="1"/>
          </p:cNvSpPr>
          <p:nvPr/>
        </p:nvSpPr>
        <p:spPr bwMode="auto">
          <a:xfrm rot="10800000" flipV="1">
            <a:off x="5382009" y="6111162"/>
            <a:ext cx="720008" cy="4678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horz"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sp>
        <p:nvSpPr>
          <p:cNvPr id="17" name="正方形/長方形 16"/>
          <p:cNvSpPr/>
          <p:nvPr/>
        </p:nvSpPr>
        <p:spPr bwMode="auto">
          <a:xfrm>
            <a:off x="5382009" y="5391154"/>
            <a:ext cx="720008" cy="45000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命令</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メモリ</a:t>
            </a:r>
          </a:p>
        </p:txBody>
      </p:sp>
      <p:sp>
        <p:nvSpPr>
          <p:cNvPr id="18" name="正方形/長方形 17"/>
          <p:cNvSpPr/>
          <p:nvPr/>
        </p:nvSpPr>
        <p:spPr bwMode="auto">
          <a:xfrm>
            <a:off x="5382009" y="4671146"/>
            <a:ext cx="720008" cy="45000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cxnSp>
        <p:nvCxnSpPr>
          <p:cNvPr id="19" name="直線矢印コネクタ 18"/>
          <p:cNvCxnSpPr>
            <a:stCxn id="18" idx="2"/>
            <a:endCxn id="17" idx="0"/>
          </p:cNvCxnSpPr>
          <p:nvPr/>
        </p:nvCxnSpPr>
        <p:spPr bwMode="auto">
          <a:xfrm>
            <a:off x="5742013" y="5121151"/>
            <a:ext cx="0"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20" name="直線矢印コネクタ 19"/>
          <p:cNvCxnSpPr/>
          <p:nvPr/>
        </p:nvCxnSpPr>
        <p:spPr bwMode="auto">
          <a:xfrm>
            <a:off x="5742013" y="5841159"/>
            <a:ext cx="0"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26" name="正方形/長方形 25"/>
          <p:cNvSpPr/>
          <p:nvPr/>
        </p:nvSpPr>
        <p:spPr bwMode="auto">
          <a:xfrm>
            <a:off x="4752002" y="422114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SIMD </a:t>
            </a:r>
            <a:r>
              <a:rPr lang="ja-JP" altLang="en-US" sz="1600" dirty="0">
                <a:solidFill>
                  <a:schemeClr val="tx1">
                    <a:lumMod val="75000"/>
                    <a:lumOff val="25000"/>
                  </a:schemeClr>
                </a:solidFill>
                <a:latin typeface="+mn-ea"/>
              </a:rPr>
              <a:t>アーキテクチャ</a:t>
            </a:r>
            <a:endParaRPr kumimoji="1" lang="ja-JP" altLang="en-US" sz="1600" dirty="0">
              <a:solidFill>
                <a:schemeClr val="tx1">
                  <a:lumMod val="75000"/>
                  <a:lumOff val="25000"/>
                </a:schemeClr>
              </a:solidFill>
              <a:latin typeface="+mn-ea"/>
            </a:endParaRPr>
          </a:p>
        </p:txBody>
      </p:sp>
      <p:sp>
        <p:nvSpPr>
          <p:cNvPr id="27" name="AutoShape 5"/>
          <p:cNvSpPr>
            <a:spLocks noChangeArrowheads="1"/>
          </p:cNvSpPr>
          <p:nvPr/>
        </p:nvSpPr>
        <p:spPr bwMode="auto">
          <a:xfrm rot="10800000" flipV="1">
            <a:off x="4481999" y="6111162"/>
            <a:ext cx="720008" cy="4678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horz"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sp>
        <p:nvSpPr>
          <p:cNvPr id="28" name="AutoShape 5"/>
          <p:cNvSpPr>
            <a:spLocks noChangeArrowheads="1"/>
          </p:cNvSpPr>
          <p:nvPr/>
        </p:nvSpPr>
        <p:spPr bwMode="auto">
          <a:xfrm rot="10800000" flipV="1">
            <a:off x="6282019" y="6111162"/>
            <a:ext cx="720008" cy="4678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horz"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sp>
        <p:nvSpPr>
          <p:cNvPr id="32" name="Freeform 10"/>
          <p:cNvSpPr>
            <a:spLocks/>
          </p:cNvSpPr>
          <p:nvPr/>
        </p:nvSpPr>
        <p:spPr bwMode="auto">
          <a:xfrm rot="5400000">
            <a:off x="5193029" y="5580134"/>
            <a:ext cx="180002" cy="88205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3" name="Freeform 10"/>
          <p:cNvSpPr>
            <a:spLocks/>
          </p:cNvSpPr>
          <p:nvPr/>
        </p:nvSpPr>
        <p:spPr bwMode="auto">
          <a:xfrm rot="5400000" flipV="1">
            <a:off x="6102017" y="5571156"/>
            <a:ext cx="180002" cy="900010"/>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Tree>
    <p:extLst>
      <p:ext uri="{BB962C8B-B14F-4D97-AF65-F5344CB8AC3E}">
        <p14:creationId xmlns:p14="http://schemas.microsoft.com/office/powerpoint/2010/main" val="34034149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NVIDIA </a:t>
            </a:r>
            <a:r>
              <a:rPr kumimoji="1" lang="ja-JP" altLang="en-US" dirty="0"/>
              <a:t>の </a:t>
            </a:r>
            <a:r>
              <a:rPr kumimoji="1" lang="en-US" altLang="ja-JP" dirty="0"/>
              <a:t>SIMT</a:t>
            </a:r>
            <a:r>
              <a:rPr kumimoji="1" lang="ja-JP" altLang="en-US" dirty="0"/>
              <a:t>（</a:t>
            </a:r>
            <a:r>
              <a:rPr kumimoji="1" lang="en-US" altLang="ja-JP" dirty="0"/>
              <a:t>multiple thread</a:t>
            </a:r>
            <a:r>
              <a:rPr kumimoji="1" lang="ja-JP" altLang="en-US" dirty="0"/>
              <a:t>）</a:t>
            </a:r>
          </a:p>
        </p:txBody>
      </p:sp>
      <p:sp>
        <p:nvSpPr>
          <p:cNvPr id="3" name="テキスト プレースホルダー 2"/>
          <p:cNvSpPr>
            <a:spLocks noGrp="1"/>
          </p:cNvSpPr>
          <p:nvPr>
            <p:ph type="body" sz="quarter" idx="10"/>
          </p:nvPr>
        </p:nvSpPr>
        <p:spPr>
          <a:xfrm>
            <a:off x="701957" y="1988984"/>
            <a:ext cx="8280092" cy="1080012"/>
          </a:xfrm>
        </p:spPr>
        <p:txBody>
          <a:bodyPr/>
          <a:lstStyle/>
          <a:p>
            <a:r>
              <a:rPr kumimoji="1" lang="en-US" altLang="ja-JP" dirty="0"/>
              <a:t>SIMD </a:t>
            </a:r>
            <a:r>
              <a:rPr kumimoji="1" lang="ja-JP" altLang="en-US" dirty="0"/>
              <a:t>だと，全ての演算器は全く同じ動きしかできない</a:t>
            </a:r>
            <a:endParaRPr kumimoji="1" lang="en-US" altLang="ja-JP" dirty="0"/>
          </a:p>
          <a:p>
            <a:pPr lvl="1"/>
            <a:r>
              <a:rPr kumimoji="1" lang="ja-JP" altLang="en-US" dirty="0"/>
              <a:t>スレッドごとに個別に分岐ができない</a:t>
            </a:r>
            <a:endParaRPr kumimoji="1" lang="en-US" altLang="ja-JP" dirty="0"/>
          </a:p>
          <a:p>
            <a:r>
              <a:rPr kumimoji="1" lang="en-US" altLang="ja-JP" dirty="0"/>
              <a:t>SIMT </a:t>
            </a:r>
            <a:r>
              <a:rPr kumimoji="1" lang="ja-JP" altLang="en-US" dirty="0"/>
              <a:t>アーキテクチャ：各スレッドごとに違う </a:t>
            </a:r>
            <a:r>
              <a:rPr kumimoji="1" lang="en-US" altLang="ja-JP" dirty="0"/>
              <a:t>PC </a:t>
            </a:r>
            <a:r>
              <a:rPr kumimoji="1" lang="ja-JP" altLang="en-US" dirty="0"/>
              <a:t>を用意</a:t>
            </a:r>
            <a:endParaRPr kumimoji="1" lang="en-US" altLang="ja-JP" dirty="0"/>
          </a:p>
          <a:p>
            <a:pPr lvl="1"/>
            <a:r>
              <a:rPr lang="ja-JP" altLang="en-US" dirty="0"/>
              <a:t>全員が</a:t>
            </a:r>
            <a:r>
              <a:rPr kumimoji="1" lang="ja-JP" altLang="en-US" dirty="0"/>
              <a:t>同じパスにいる限りは </a:t>
            </a:r>
            <a:r>
              <a:rPr kumimoji="1" lang="en-US" altLang="ja-JP" dirty="0"/>
              <a:t>SIMD </a:t>
            </a:r>
            <a:r>
              <a:rPr kumimoji="1" lang="ja-JP" altLang="en-US" dirty="0"/>
              <a:t>と同じように動作</a:t>
            </a:r>
            <a:endParaRPr kumimoji="1" lang="en-US" altLang="ja-JP" dirty="0"/>
          </a:p>
          <a:p>
            <a:pPr lvl="1"/>
            <a:r>
              <a:rPr kumimoji="1" lang="ja-JP" altLang="en-US" dirty="0"/>
              <a:t>分岐して違うパスにいった場合は，それぞれ</a:t>
            </a:r>
            <a:r>
              <a:rPr kumimoji="1" lang="ja-JP" altLang="en-US" dirty="0">
                <a:solidFill>
                  <a:schemeClr val="accent5"/>
                </a:solidFill>
              </a:rPr>
              <a:t>時分割して処理</a:t>
            </a:r>
            <a:endParaRPr kumimoji="1" lang="en-US" altLang="ja-JP" dirty="0">
              <a:solidFill>
                <a:schemeClr val="accent5"/>
              </a:solidFill>
            </a:endParaRPr>
          </a:p>
          <a:p>
            <a:pPr lvl="2"/>
            <a:r>
              <a:rPr kumimoji="1" lang="en-US" altLang="ja-JP" dirty="0">
                <a:solidFill>
                  <a:schemeClr val="accent5"/>
                </a:solidFill>
              </a:rPr>
              <a:t>= </a:t>
            </a:r>
            <a:r>
              <a:rPr kumimoji="1" lang="ja-JP" altLang="en-US" dirty="0">
                <a:solidFill>
                  <a:schemeClr val="accent5"/>
                </a:solidFill>
              </a:rPr>
              <a:t>分岐が違うパスにいきまくると凄い性能が下がる</a:t>
            </a:r>
          </a:p>
        </p:txBody>
      </p:sp>
      <p:sp>
        <p:nvSpPr>
          <p:cNvPr id="16" name="AutoShape 5"/>
          <p:cNvSpPr>
            <a:spLocks noChangeArrowheads="1"/>
          </p:cNvSpPr>
          <p:nvPr/>
        </p:nvSpPr>
        <p:spPr bwMode="auto">
          <a:xfrm rot="10800000" flipV="1">
            <a:off x="1691968" y="6291164"/>
            <a:ext cx="720008" cy="4678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horz"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sp>
        <p:nvSpPr>
          <p:cNvPr id="17" name="正方形/長方形 16"/>
          <p:cNvSpPr/>
          <p:nvPr/>
        </p:nvSpPr>
        <p:spPr bwMode="auto">
          <a:xfrm>
            <a:off x="1691968" y="5571156"/>
            <a:ext cx="720008" cy="45000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命令</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メモリ</a:t>
            </a:r>
          </a:p>
        </p:txBody>
      </p:sp>
      <p:sp>
        <p:nvSpPr>
          <p:cNvPr id="18" name="正方形/長方形 17"/>
          <p:cNvSpPr/>
          <p:nvPr/>
        </p:nvSpPr>
        <p:spPr bwMode="auto">
          <a:xfrm>
            <a:off x="1871970" y="4941150"/>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cxnSp>
        <p:nvCxnSpPr>
          <p:cNvPr id="19" name="直線矢印コネクタ 18"/>
          <p:cNvCxnSpPr>
            <a:stCxn id="18" idx="2"/>
            <a:endCxn id="17" idx="0"/>
          </p:cNvCxnSpPr>
          <p:nvPr/>
        </p:nvCxnSpPr>
        <p:spPr bwMode="auto">
          <a:xfrm>
            <a:off x="2051972" y="5301154"/>
            <a:ext cx="0" cy="270002"/>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20" name="直線矢印コネクタ 19"/>
          <p:cNvCxnSpPr/>
          <p:nvPr/>
        </p:nvCxnSpPr>
        <p:spPr bwMode="auto">
          <a:xfrm>
            <a:off x="2051972" y="6021161"/>
            <a:ext cx="0"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26" name="正方形/長方形 25"/>
          <p:cNvSpPr/>
          <p:nvPr/>
        </p:nvSpPr>
        <p:spPr bwMode="auto">
          <a:xfrm>
            <a:off x="1061961" y="4401143"/>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SIMD </a:t>
            </a:r>
            <a:r>
              <a:rPr lang="ja-JP" altLang="en-US" sz="1600" dirty="0">
                <a:solidFill>
                  <a:schemeClr val="tx1">
                    <a:lumMod val="75000"/>
                    <a:lumOff val="25000"/>
                  </a:schemeClr>
                </a:solidFill>
                <a:latin typeface="+mn-ea"/>
              </a:rPr>
              <a:t>アーキテクチャ</a:t>
            </a:r>
            <a:endParaRPr kumimoji="1" lang="ja-JP" altLang="en-US" sz="1600" dirty="0">
              <a:solidFill>
                <a:schemeClr val="tx1">
                  <a:lumMod val="75000"/>
                  <a:lumOff val="25000"/>
                </a:schemeClr>
              </a:solidFill>
              <a:latin typeface="+mn-ea"/>
            </a:endParaRPr>
          </a:p>
        </p:txBody>
      </p:sp>
      <p:sp>
        <p:nvSpPr>
          <p:cNvPr id="27" name="AutoShape 5"/>
          <p:cNvSpPr>
            <a:spLocks noChangeArrowheads="1"/>
          </p:cNvSpPr>
          <p:nvPr/>
        </p:nvSpPr>
        <p:spPr bwMode="auto">
          <a:xfrm rot="10800000" flipV="1">
            <a:off x="791958" y="6291164"/>
            <a:ext cx="720008" cy="4678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horz"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sp>
        <p:nvSpPr>
          <p:cNvPr id="28" name="AutoShape 5"/>
          <p:cNvSpPr>
            <a:spLocks noChangeArrowheads="1"/>
          </p:cNvSpPr>
          <p:nvPr/>
        </p:nvSpPr>
        <p:spPr bwMode="auto">
          <a:xfrm rot="10800000" flipV="1">
            <a:off x="2591978" y="6291164"/>
            <a:ext cx="720008" cy="4678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horz"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sp>
        <p:nvSpPr>
          <p:cNvPr id="32" name="Freeform 10"/>
          <p:cNvSpPr>
            <a:spLocks/>
          </p:cNvSpPr>
          <p:nvPr/>
        </p:nvSpPr>
        <p:spPr bwMode="auto">
          <a:xfrm rot="5400000">
            <a:off x="1502988" y="5760136"/>
            <a:ext cx="180002" cy="88205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3" name="Freeform 10"/>
          <p:cNvSpPr>
            <a:spLocks/>
          </p:cNvSpPr>
          <p:nvPr/>
        </p:nvSpPr>
        <p:spPr bwMode="auto">
          <a:xfrm rot="5400000" flipV="1">
            <a:off x="2411976" y="5751158"/>
            <a:ext cx="180002" cy="900010"/>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25" name="AutoShape 5"/>
          <p:cNvSpPr>
            <a:spLocks noChangeArrowheads="1"/>
          </p:cNvSpPr>
          <p:nvPr/>
        </p:nvSpPr>
        <p:spPr bwMode="auto">
          <a:xfrm rot="10800000" flipV="1">
            <a:off x="6012016" y="6291164"/>
            <a:ext cx="720008" cy="4678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horz"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sp>
        <p:nvSpPr>
          <p:cNvPr id="29" name="正方形/長方形 28"/>
          <p:cNvSpPr/>
          <p:nvPr/>
        </p:nvSpPr>
        <p:spPr bwMode="auto">
          <a:xfrm>
            <a:off x="6012016" y="5571156"/>
            <a:ext cx="720008" cy="45000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命令</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メモリ</a:t>
            </a:r>
          </a:p>
        </p:txBody>
      </p:sp>
      <p:sp>
        <p:nvSpPr>
          <p:cNvPr id="30" name="正方形/長方形 29"/>
          <p:cNvSpPr/>
          <p:nvPr/>
        </p:nvSpPr>
        <p:spPr bwMode="auto">
          <a:xfrm>
            <a:off x="5562011" y="4851148"/>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cxnSp>
        <p:nvCxnSpPr>
          <p:cNvPr id="34" name="直線矢印コネクタ 33"/>
          <p:cNvCxnSpPr/>
          <p:nvPr/>
        </p:nvCxnSpPr>
        <p:spPr bwMode="auto">
          <a:xfrm>
            <a:off x="6372020" y="6021161"/>
            <a:ext cx="0"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35" name="正方形/長方形 34"/>
          <p:cNvSpPr/>
          <p:nvPr/>
        </p:nvSpPr>
        <p:spPr bwMode="auto">
          <a:xfrm>
            <a:off x="5382009" y="4401143"/>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SIMT </a:t>
            </a:r>
            <a:r>
              <a:rPr lang="ja-JP" altLang="en-US" sz="1600" dirty="0">
                <a:solidFill>
                  <a:schemeClr val="tx1">
                    <a:lumMod val="75000"/>
                    <a:lumOff val="25000"/>
                  </a:schemeClr>
                </a:solidFill>
                <a:latin typeface="+mn-ea"/>
              </a:rPr>
              <a:t>アーキテクチャ</a:t>
            </a:r>
            <a:endParaRPr kumimoji="1" lang="ja-JP" altLang="en-US" sz="1600" dirty="0">
              <a:solidFill>
                <a:schemeClr val="tx1">
                  <a:lumMod val="75000"/>
                  <a:lumOff val="25000"/>
                </a:schemeClr>
              </a:solidFill>
              <a:latin typeface="+mn-ea"/>
            </a:endParaRPr>
          </a:p>
        </p:txBody>
      </p:sp>
      <p:sp>
        <p:nvSpPr>
          <p:cNvPr id="36" name="AutoShape 5"/>
          <p:cNvSpPr>
            <a:spLocks noChangeArrowheads="1"/>
          </p:cNvSpPr>
          <p:nvPr/>
        </p:nvSpPr>
        <p:spPr bwMode="auto">
          <a:xfrm rot="10800000" flipV="1">
            <a:off x="5112006" y="6291164"/>
            <a:ext cx="720008" cy="4678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horz"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sp>
        <p:nvSpPr>
          <p:cNvPr id="37" name="AutoShape 5"/>
          <p:cNvSpPr>
            <a:spLocks noChangeArrowheads="1"/>
          </p:cNvSpPr>
          <p:nvPr/>
        </p:nvSpPr>
        <p:spPr bwMode="auto">
          <a:xfrm rot="10800000" flipV="1">
            <a:off x="6912026" y="6291164"/>
            <a:ext cx="720008" cy="4678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horz"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sp>
        <p:nvSpPr>
          <p:cNvPr id="38" name="Freeform 10"/>
          <p:cNvSpPr>
            <a:spLocks/>
          </p:cNvSpPr>
          <p:nvPr/>
        </p:nvSpPr>
        <p:spPr bwMode="auto">
          <a:xfrm rot="5400000">
            <a:off x="5823036" y="5760136"/>
            <a:ext cx="180002" cy="88205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9" name="Freeform 10"/>
          <p:cNvSpPr>
            <a:spLocks/>
          </p:cNvSpPr>
          <p:nvPr/>
        </p:nvSpPr>
        <p:spPr bwMode="auto">
          <a:xfrm rot="5400000" flipV="1">
            <a:off x="6732024" y="5751158"/>
            <a:ext cx="180002" cy="900010"/>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43" name="正方形/長方形 42"/>
          <p:cNvSpPr/>
          <p:nvPr/>
        </p:nvSpPr>
        <p:spPr bwMode="auto">
          <a:xfrm>
            <a:off x="6192018" y="4851148"/>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44" name="正方形/長方形 43"/>
          <p:cNvSpPr/>
          <p:nvPr/>
        </p:nvSpPr>
        <p:spPr bwMode="auto">
          <a:xfrm>
            <a:off x="6822025" y="4851148"/>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46" name="フローチャート: 手作業 45"/>
          <p:cNvSpPr/>
          <p:nvPr/>
        </p:nvSpPr>
        <p:spPr bwMode="auto">
          <a:xfrm>
            <a:off x="5382009" y="5391154"/>
            <a:ext cx="1980022" cy="90001"/>
          </a:xfrm>
          <a:prstGeom prst="flowChartManualOperation">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47" name="直線矢印コネクタ 46"/>
          <p:cNvCxnSpPr>
            <a:endCxn id="46" idx="0"/>
          </p:cNvCxnSpPr>
          <p:nvPr/>
        </p:nvCxnSpPr>
        <p:spPr bwMode="auto">
          <a:xfrm>
            <a:off x="6372020" y="5211152"/>
            <a:ext cx="0" cy="180002"/>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50" name="直線矢印コネクタ 49"/>
          <p:cNvCxnSpPr/>
          <p:nvPr/>
        </p:nvCxnSpPr>
        <p:spPr bwMode="auto">
          <a:xfrm>
            <a:off x="5742013" y="5211152"/>
            <a:ext cx="1" cy="180002"/>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51" name="直線矢印コネクタ 50"/>
          <p:cNvCxnSpPr/>
          <p:nvPr/>
        </p:nvCxnSpPr>
        <p:spPr bwMode="auto">
          <a:xfrm>
            <a:off x="7002027" y="5211152"/>
            <a:ext cx="1" cy="180002"/>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974388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NVIDIA </a:t>
            </a:r>
            <a:r>
              <a:rPr kumimoji="1" lang="ja-JP" altLang="en-US" dirty="0"/>
              <a:t>の </a:t>
            </a:r>
            <a:r>
              <a:rPr kumimoji="1" lang="en-US" altLang="ja-JP" dirty="0"/>
              <a:t>SIMT</a:t>
            </a:r>
            <a:r>
              <a:rPr kumimoji="1" lang="ja-JP" altLang="en-US" dirty="0"/>
              <a:t>（</a:t>
            </a:r>
            <a:r>
              <a:rPr kumimoji="1" lang="en-US" altLang="ja-JP" dirty="0"/>
              <a:t>multiple thread</a:t>
            </a:r>
            <a:r>
              <a:rPr kumimoji="1" lang="ja-JP" altLang="en-US" dirty="0"/>
              <a:t>）</a:t>
            </a:r>
          </a:p>
        </p:txBody>
      </p:sp>
      <p:sp>
        <p:nvSpPr>
          <p:cNvPr id="3" name="テキスト プレースホルダー 2"/>
          <p:cNvSpPr>
            <a:spLocks noGrp="1"/>
          </p:cNvSpPr>
          <p:nvPr>
            <p:ph type="body" sz="quarter" idx="10"/>
          </p:nvPr>
        </p:nvSpPr>
        <p:spPr>
          <a:xfrm>
            <a:off x="161950" y="1988984"/>
            <a:ext cx="8730097" cy="1080012"/>
          </a:xfrm>
        </p:spPr>
        <p:txBody>
          <a:bodyPr/>
          <a:lstStyle/>
          <a:p>
            <a:r>
              <a:rPr kumimoji="1" lang="en-US" altLang="ja-JP" dirty="0"/>
              <a:t>NVIDIA </a:t>
            </a:r>
            <a:r>
              <a:rPr kumimoji="1" lang="ja-JP" altLang="en-US" dirty="0"/>
              <a:t>用語</a:t>
            </a:r>
            <a:endParaRPr kumimoji="1" lang="en-US" altLang="ja-JP" dirty="0"/>
          </a:p>
          <a:p>
            <a:pPr lvl="1"/>
            <a:r>
              <a:rPr lang="ja-JP" altLang="en-US" dirty="0"/>
              <a:t>スレッド（</a:t>
            </a:r>
            <a:r>
              <a:rPr lang="en-US" altLang="ja-JP" dirty="0"/>
              <a:t>thread</a:t>
            </a:r>
            <a:r>
              <a:rPr lang="ja-JP" altLang="en-US" dirty="0"/>
              <a:t>）：</a:t>
            </a:r>
            <a:endParaRPr lang="en-US" altLang="ja-JP" dirty="0"/>
          </a:p>
          <a:p>
            <a:pPr lvl="2"/>
            <a:r>
              <a:rPr lang="ja-JP" altLang="en-US" dirty="0"/>
              <a:t>下記図の各 </a:t>
            </a:r>
            <a:r>
              <a:rPr lang="en-US" altLang="ja-JP" dirty="0"/>
              <a:t>PC </a:t>
            </a:r>
            <a:r>
              <a:rPr lang="ja-JP" altLang="en-US" dirty="0"/>
              <a:t>に対応</a:t>
            </a:r>
            <a:endParaRPr lang="en-US" altLang="ja-JP" dirty="0"/>
          </a:p>
          <a:p>
            <a:pPr lvl="1"/>
            <a:r>
              <a:rPr kumimoji="1" lang="ja-JP" altLang="en-US" dirty="0"/>
              <a:t>ウォープ（</a:t>
            </a:r>
            <a:r>
              <a:rPr kumimoji="1" lang="en-US" altLang="ja-JP" dirty="0"/>
              <a:t>warp</a:t>
            </a:r>
            <a:r>
              <a:rPr kumimoji="1" lang="ja-JP" altLang="en-US" dirty="0"/>
              <a:t>）</a:t>
            </a:r>
            <a:endParaRPr kumimoji="1" lang="en-US" altLang="ja-JP" dirty="0"/>
          </a:p>
          <a:p>
            <a:pPr lvl="2"/>
            <a:r>
              <a:rPr kumimoji="1" lang="ja-JP" altLang="en-US" dirty="0"/>
              <a:t>まとめて実行されるスレッドのまとまり</a:t>
            </a:r>
            <a:endParaRPr kumimoji="1" lang="en-US" altLang="ja-JP" dirty="0"/>
          </a:p>
          <a:p>
            <a:pPr lvl="3"/>
            <a:r>
              <a:rPr kumimoji="1" lang="ja-JP" altLang="en-US" dirty="0"/>
              <a:t>ウォープごとには違う経路の実行を時分割なしに実行できる</a:t>
            </a:r>
            <a:endParaRPr kumimoji="1" lang="en-US" altLang="ja-JP" dirty="0"/>
          </a:p>
          <a:p>
            <a:pPr lvl="2"/>
            <a:r>
              <a:rPr lang="ja-JP" altLang="en-US" dirty="0"/>
              <a:t>下記図のコア単位でのまとまりに対応</a:t>
            </a:r>
            <a:endParaRPr lang="en-US" altLang="ja-JP" dirty="0"/>
          </a:p>
          <a:p>
            <a:pPr lvl="3"/>
            <a:r>
              <a:rPr kumimoji="1" lang="ja-JP" altLang="en-US" dirty="0"/>
              <a:t>実際は各コアは複数のウォープのコンテキストを持っている</a:t>
            </a:r>
            <a:endParaRPr kumimoji="1" lang="en-US" altLang="ja-JP" dirty="0"/>
          </a:p>
        </p:txBody>
      </p:sp>
      <p:sp>
        <p:nvSpPr>
          <p:cNvPr id="25" name="AutoShape 5"/>
          <p:cNvSpPr>
            <a:spLocks noChangeArrowheads="1"/>
          </p:cNvSpPr>
          <p:nvPr/>
        </p:nvSpPr>
        <p:spPr bwMode="auto">
          <a:xfrm rot="10800000" flipV="1">
            <a:off x="6012016" y="6291164"/>
            <a:ext cx="720008" cy="4678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horz"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sp>
        <p:nvSpPr>
          <p:cNvPr id="29" name="正方形/長方形 28"/>
          <p:cNvSpPr/>
          <p:nvPr/>
        </p:nvSpPr>
        <p:spPr bwMode="auto">
          <a:xfrm>
            <a:off x="6012016" y="5571156"/>
            <a:ext cx="720008" cy="45000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命令</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メモリ</a:t>
            </a:r>
          </a:p>
        </p:txBody>
      </p:sp>
      <p:sp>
        <p:nvSpPr>
          <p:cNvPr id="30" name="正方形/長方形 29"/>
          <p:cNvSpPr/>
          <p:nvPr/>
        </p:nvSpPr>
        <p:spPr bwMode="auto">
          <a:xfrm>
            <a:off x="5562011" y="4851148"/>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cxnSp>
        <p:nvCxnSpPr>
          <p:cNvPr id="34" name="直線矢印コネクタ 33"/>
          <p:cNvCxnSpPr/>
          <p:nvPr/>
        </p:nvCxnSpPr>
        <p:spPr bwMode="auto">
          <a:xfrm>
            <a:off x="6372020" y="6021161"/>
            <a:ext cx="0"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35" name="正方形/長方形 34"/>
          <p:cNvSpPr/>
          <p:nvPr/>
        </p:nvSpPr>
        <p:spPr bwMode="auto">
          <a:xfrm>
            <a:off x="5382009" y="4401143"/>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コア</a:t>
            </a: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36" name="AutoShape 5"/>
          <p:cNvSpPr>
            <a:spLocks noChangeArrowheads="1"/>
          </p:cNvSpPr>
          <p:nvPr/>
        </p:nvSpPr>
        <p:spPr bwMode="auto">
          <a:xfrm rot="10800000" flipV="1">
            <a:off x="5112006" y="6291164"/>
            <a:ext cx="720008" cy="4678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horz"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sp>
        <p:nvSpPr>
          <p:cNvPr id="37" name="AutoShape 5"/>
          <p:cNvSpPr>
            <a:spLocks noChangeArrowheads="1"/>
          </p:cNvSpPr>
          <p:nvPr/>
        </p:nvSpPr>
        <p:spPr bwMode="auto">
          <a:xfrm rot="10800000" flipV="1">
            <a:off x="6912026" y="6291164"/>
            <a:ext cx="720008" cy="4678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horz"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sp>
        <p:nvSpPr>
          <p:cNvPr id="38" name="Freeform 10"/>
          <p:cNvSpPr>
            <a:spLocks/>
          </p:cNvSpPr>
          <p:nvPr/>
        </p:nvSpPr>
        <p:spPr bwMode="auto">
          <a:xfrm rot="5400000">
            <a:off x="5823036" y="5760136"/>
            <a:ext cx="180002" cy="88205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9" name="Freeform 10"/>
          <p:cNvSpPr>
            <a:spLocks/>
          </p:cNvSpPr>
          <p:nvPr/>
        </p:nvSpPr>
        <p:spPr bwMode="auto">
          <a:xfrm rot="5400000" flipV="1">
            <a:off x="6732024" y="5751158"/>
            <a:ext cx="180002" cy="900010"/>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43" name="正方形/長方形 42"/>
          <p:cNvSpPr/>
          <p:nvPr/>
        </p:nvSpPr>
        <p:spPr bwMode="auto">
          <a:xfrm>
            <a:off x="6192018" y="4851148"/>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44" name="正方形/長方形 43"/>
          <p:cNvSpPr/>
          <p:nvPr/>
        </p:nvSpPr>
        <p:spPr bwMode="auto">
          <a:xfrm>
            <a:off x="6822025" y="4851148"/>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46" name="フローチャート: 手作業 45"/>
          <p:cNvSpPr/>
          <p:nvPr/>
        </p:nvSpPr>
        <p:spPr bwMode="auto">
          <a:xfrm>
            <a:off x="5382009" y="5391154"/>
            <a:ext cx="1980022" cy="90001"/>
          </a:xfrm>
          <a:prstGeom prst="flowChartManualOperation">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47" name="直線矢印コネクタ 46"/>
          <p:cNvCxnSpPr>
            <a:endCxn id="46" idx="0"/>
          </p:cNvCxnSpPr>
          <p:nvPr/>
        </p:nvCxnSpPr>
        <p:spPr bwMode="auto">
          <a:xfrm>
            <a:off x="6372020" y="5211152"/>
            <a:ext cx="0" cy="180002"/>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50" name="直線矢印コネクタ 49"/>
          <p:cNvCxnSpPr/>
          <p:nvPr/>
        </p:nvCxnSpPr>
        <p:spPr bwMode="auto">
          <a:xfrm>
            <a:off x="5742013" y="5211152"/>
            <a:ext cx="1" cy="180002"/>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51" name="直線矢印コネクタ 50"/>
          <p:cNvCxnSpPr/>
          <p:nvPr/>
        </p:nvCxnSpPr>
        <p:spPr bwMode="auto">
          <a:xfrm>
            <a:off x="7002027" y="5211152"/>
            <a:ext cx="1" cy="180002"/>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31" name="AutoShape 5">
            <a:extLst>
              <a:ext uri="{FF2B5EF4-FFF2-40B4-BE49-F238E27FC236}">
                <a16:creationId xmlns:a16="http://schemas.microsoft.com/office/drawing/2014/main" id="{AD343213-7F25-4E5C-BF4B-9088AF055BB7}"/>
              </a:ext>
            </a:extLst>
          </p:cNvPr>
          <p:cNvSpPr>
            <a:spLocks noChangeArrowheads="1"/>
          </p:cNvSpPr>
          <p:nvPr/>
        </p:nvSpPr>
        <p:spPr bwMode="auto">
          <a:xfrm rot="10800000" flipV="1">
            <a:off x="2681979" y="6309032"/>
            <a:ext cx="720008" cy="4678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horz"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sp>
        <p:nvSpPr>
          <p:cNvPr id="40" name="正方形/長方形 39">
            <a:extLst>
              <a:ext uri="{FF2B5EF4-FFF2-40B4-BE49-F238E27FC236}">
                <a16:creationId xmlns:a16="http://schemas.microsoft.com/office/drawing/2014/main" id="{206B49C6-DBAC-4F26-ACF8-E6622042FB29}"/>
              </a:ext>
            </a:extLst>
          </p:cNvPr>
          <p:cNvSpPr/>
          <p:nvPr/>
        </p:nvSpPr>
        <p:spPr bwMode="auto">
          <a:xfrm>
            <a:off x="2681979" y="5589024"/>
            <a:ext cx="720008" cy="45000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命令</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メモリ</a:t>
            </a:r>
          </a:p>
        </p:txBody>
      </p:sp>
      <p:sp>
        <p:nvSpPr>
          <p:cNvPr id="41" name="正方形/長方形 40">
            <a:extLst>
              <a:ext uri="{FF2B5EF4-FFF2-40B4-BE49-F238E27FC236}">
                <a16:creationId xmlns:a16="http://schemas.microsoft.com/office/drawing/2014/main" id="{C4A31927-E950-4DC2-A205-16DD7F3E353D}"/>
              </a:ext>
            </a:extLst>
          </p:cNvPr>
          <p:cNvSpPr/>
          <p:nvPr/>
        </p:nvSpPr>
        <p:spPr bwMode="auto">
          <a:xfrm>
            <a:off x="2231974" y="4869016"/>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cxnSp>
        <p:nvCxnSpPr>
          <p:cNvPr id="42" name="直線矢印コネクタ 41">
            <a:extLst>
              <a:ext uri="{FF2B5EF4-FFF2-40B4-BE49-F238E27FC236}">
                <a16:creationId xmlns:a16="http://schemas.microsoft.com/office/drawing/2014/main" id="{E4D41163-021F-4D39-B98E-A8F4D06BE03C}"/>
              </a:ext>
            </a:extLst>
          </p:cNvPr>
          <p:cNvCxnSpPr/>
          <p:nvPr/>
        </p:nvCxnSpPr>
        <p:spPr bwMode="auto">
          <a:xfrm>
            <a:off x="3041983" y="6039029"/>
            <a:ext cx="0"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45" name="正方形/長方形 44">
            <a:extLst>
              <a:ext uri="{FF2B5EF4-FFF2-40B4-BE49-F238E27FC236}">
                <a16:creationId xmlns:a16="http://schemas.microsoft.com/office/drawing/2014/main" id="{D8BCD08C-CF6F-4B2D-99BC-80E0A50C9687}"/>
              </a:ext>
            </a:extLst>
          </p:cNvPr>
          <p:cNvSpPr/>
          <p:nvPr/>
        </p:nvSpPr>
        <p:spPr bwMode="auto">
          <a:xfrm>
            <a:off x="2051972" y="441901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コア０</a:t>
            </a:r>
          </a:p>
        </p:txBody>
      </p:sp>
      <p:sp>
        <p:nvSpPr>
          <p:cNvPr id="48" name="AutoShape 5">
            <a:extLst>
              <a:ext uri="{FF2B5EF4-FFF2-40B4-BE49-F238E27FC236}">
                <a16:creationId xmlns:a16="http://schemas.microsoft.com/office/drawing/2014/main" id="{82A5E8B7-2C0D-496C-B854-54F3709F6232}"/>
              </a:ext>
            </a:extLst>
          </p:cNvPr>
          <p:cNvSpPr>
            <a:spLocks noChangeArrowheads="1"/>
          </p:cNvSpPr>
          <p:nvPr/>
        </p:nvSpPr>
        <p:spPr bwMode="auto">
          <a:xfrm rot="10800000" flipV="1">
            <a:off x="1781969" y="6309032"/>
            <a:ext cx="720008" cy="4678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horz"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sp>
        <p:nvSpPr>
          <p:cNvPr id="49" name="AutoShape 5">
            <a:extLst>
              <a:ext uri="{FF2B5EF4-FFF2-40B4-BE49-F238E27FC236}">
                <a16:creationId xmlns:a16="http://schemas.microsoft.com/office/drawing/2014/main" id="{72C70862-9B1F-48D0-A4F8-E9B1A41692BD}"/>
              </a:ext>
            </a:extLst>
          </p:cNvPr>
          <p:cNvSpPr>
            <a:spLocks noChangeArrowheads="1"/>
          </p:cNvSpPr>
          <p:nvPr/>
        </p:nvSpPr>
        <p:spPr bwMode="auto">
          <a:xfrm rot="10800000" flipV="1">
            <a:off x="3581989" y="6309032"/>
            <a:ext cx="720008" cy="4678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horz"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sp>
        <p:nvSpPr>
          <p:cNvPr id="52" name="Freeform 10">
            <a:extLst>
              <a:ext uri="{FF2B5EF4-FFF2-40B4-BE49-F238E27FC236}">
                <a16:creationId xmlns:a16="http://schemas.microsoft.com/office/drawing/2014/main" id="{7A823FD3-E121-4BE5-9540-DBFC3B803E55}"/>
              </a:ext>
            </a:extLst>
          </p:cNvPr>
          <p:cNvSpPr>
            <a:spLocks/>
          </p:cNvSpPr>
          <p:nvPr/>
        </p:nvSpPr>
        <p:spPr bwMode="auto">
          <a:xfrm rot="5400000">
            <a:off x="2492999" y="5778004"/>
            <a:ext cx="180002" cy="88205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53" name="Freeform 10">
            <a:extLst>
              <a:ext uri="{FF2B5EF4-FFF2-40B4-BE49-F238E27FC236}">
                <a16:creationId xmlns:a16="http://schemas.microsoft.com/office/drawing/2014/main" id="{E67FA9E1-22B2-429F-9986-0BCCA5B20105}"/>
              </a:ext>
            </a:extLst>
          </p:cNvPr>
          <p:cNvSpPr>
            <a:spLocks/>
          </p:cNvSpPr>
          <p:nvPr/>
        </p:nvSpPr>
        <p:spPr bwMode="auto">
          <a:xfrm rot="5400000" flipV="1">
            <a:off x="3401987" y="5769026"/>
            <a:ext cx="180002" cy="900010"/>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54" name="正方形/長方形 53">
            <a:extLst>
              <a:ext uri="{FF2B5EF4-FFF2-40B4-BE49-F238E27FC236}">
                <a16:creationId xmlns:a16="http://schemas.microsoft.com/office/drawing/2014/main" id="{CE218266-1E77-4650-8A67-E15E87300E93}"/>
              </a:ext>
            </a:extLst>
          </p:cNvPr>
          <p:cNvSpPr/>
          <p:nvPr/>
        </p:nvSpPr>
        <p:spPr bwMode="auto">
          <a:xfrm>
            <a:off x="2861981" y="4869016"/>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55" name="正方形/長方形 54">
            <a:extLst>
              <a:ext uri="{FF2B5EF4-FFF2-40B4-BE49-F238E27FC236}">
                <a16:creationId xmlns:a16="http://schemas.microsoft.com/office/drawing/2014/main" id="{72163472-46EE-4244-99C1-DFB59C765967}"/>
              </a:ext>
            </a:extLst>
          </p:cNvPr>
          <p:cNvSpPr/>
          <p:nvPr/>
        </p:nvSpPr>
        <p:spPr bwMode="auto">
          <a:xfrm>
            <a:off x="3491988" y="4869016"/>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56" name="フローチャート: 手作業 55">
            <a:extLst>
              <a:ext uri="{FF2B5EF4-FFF2-40B4-BE49-F238E27FC236}">
                <a16:creationId xmlns:a16="http://schemas.microsoft.com/office/drawing/2014/main" id="{EC2648D5-D01D-4730-A87C-DF59D41D0534}"/>
              </a:ext>
            </a:extLst>
          </p:cNvPr>
          <p:cNvSpPr/>
          <p:nvPr/>
        </p:nvSpPr>
        <p:spPr bwMode="auto">
          <a:xfrm>
            <a:off x="2051972" y="5409022"/>
            <a:ext cx="1980022" cy="90001"/>
          </a:xfrm>
          <a:prstGeom prst="flowChartManualOperation">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57" name="直線矢印コネクタ 56">
            <a:extLst>
              <a:ext uri="{FF2B5EF4-FFF2-40B4-BE49-F238E27FC236}">
                <a16:creationId xmlns:a16="http://schemas.microsoft.com/office/drawing/2014/main" id="{9CC93AFA-C68C-4431-B6FE-A2EA9C155B07}"/>
              </a:ext>
            </a:extLst>
          </p:cNvPr>
          <p:cNvCxnSpPr>
            <a:endCxn id="56" idx="0"/>
          </p:cNvCxnSpPr>
          <p:nvPr/>
        </p:nvCxnSpPr>
        <p:spPr bwMode="auto">
          <a:xfrm>
            <a:off x="3041983" y="5229020"/>
            <a:ext cx="0" cy="180002"/>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58" name="直線矢印コネクタ 57">
            <a:extLst>
              <a:ext uri="{FF2B5EF4-FFF2-40B4-BE49-F238E27FC236}">
                <a16:creationId xmlns:a16="http://schemas.microsoft.com/office/drawing/2014/main" id="{4C838ECE-84C5-4DC6-A163-EC3822D9008C}"/>
              </a:ext>
            </a:extLst>
          </p:cNvPr>
          <p:cNvCxnSpPr/>
          <p:nvPr/>
        </p:nvCxnSpPr>
        <p:spPr bwMode="auto">
          <a:xfrm>
            <a:off x="2411976" y="5229020"/>
            <a:ext cx="1" cy="180002"/>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59" name="直線矢印コネクタ 58">
            <a:extLst>
              <a:ext uri="{FF2B5EF4-FFF2-40B4-BE49-F238E27FC236}">
                <a16:creationId xmlns:a16="http://schemas.microsoft.com/office/drawing/2014/main" id="{7DB0BBBC-A82A-453F-8D18-E5EA4DB39A29}"/>
              </a:ext>
            </a:extLst>
          </p:cNvPr>
          <p:cNvCxnSpPr/>
          <p:nvPr/>
        </p:nvCxnSpPr>
        <p:spPr bwMode="auto">
          <a:xfrm>
            <a:off x="3671990" y="5229020"/>
            <a:ext cx="1" cy="180002"/>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661899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バックエッジに対する対処</a:t>
            </a:r>
          </a:p>
        </p:txBody>
      </p:sp>
      <p:sp>
        <p:nvSpPr>
          <p:cNvPr id="3" name="テキスト プレースホルダー 2"/>
          <p:cNvSpPr>
            <a:spLocks noGrp="1"/>
          </p:cNvSpPr>
          <p:nvPr>
            <p:ph type="body" sz="quarter" idx="10"/>
          </p:nvPr>
        </p:nvSpPr>
        <p:spPr/>
        <p:txBody>
          <a:bodyPr/>
          <a:lstStyle/>
          <a:p>
            <a:r>
              <a:rPr kumimoji="1" lang="en-US" altLang="ja-JP" dirty="0"/>
              <a:t>CPU </a:t>
            </a:r>
            <a:r>
              <a:rPr kumimoji="1" lang="ja-JP" altLang="en-US" dirty="0"/>
              <a:t>の場合</a:t>
            </a:r>
            <a:endParaRPr kumimoji="1" lang="en-US" altLang="ja-JP" dirty="0"/>
          </a:p>
          <a:p>
            <a:pPr lvl="1"/>
            <a:r>
              <a:rPr kumimoji="1" lang="ja-JP" altLang="en-US" dirty="0"/>
              <a:t>フォワーディング，分岐予測，命令スケジューリング</a:t>
            </a:r>
            <a:r>
              <a:rPr kumimoji="1" lang="en-US" altLang="ja-JP" dirty="0"/>
              <a:t>…</a:t>
            </a:r>
          </a:p>
          <a:p>
            <a:r>
              <a:rPr lang="en-US" altLang="ja-JP" dirty="0"/>
              <a:t>GPU </a:t>
            </a:r>
            <a:r>
              <a:rPr lang="ja-JP" altLang="en-US" dirty="0"/>
              <a:t>の場合</a:t>
            </a:r>
            <a:endParaRPr lang="en-US" altLang="ja-JP" dirty="0"/>
          </a:p>
          <a:p>
            <a:pPr lvl="1"/>
            <a:r>
              <a:rPr kumimoji="1" lang="ja-JP" altLang="en-US" dirty="0"/>
              <a:t>上記を一切行わない</a:t>
            </a:r>
            <a:endParaRPr kumimoji="1" lang="en-US" altLang="ja-JP" dirty="0"/>
          </a:p>
          <a:p>
            <a:pPr lvl="1"/>
            <a:r>
              <a:rPr kumimoji="1" lang="ja-JP" altLang="en-US" dirty="0"/>
              <a:t>全部マルチスレッディングで対処</a:t>
            </a:r>
            <a:endParaRPr kumimoji="1" lang="en-US" altLang="ja-JP" dirty="0"/>
          </a:p>
          <a:p>
            <a:pPr lvl="2"/>
            <a:r>
              <a:rPr kumimoji="1" lang="ja-JP" altLang="en-US" dirty="0">
                <a:solidFill>
                  <a:schemeClr val="accent5"/>
                </a:solidFill>
              </a:rPr>
              <a:t>前ページの用語に従うと，マルチウォープ実行</a:t>
            </a:r>
            <a:endParaRPr kumimoji="1" lang="en-US" altLang="ja-JP" dirty="0">
              <a:solidFill>
                <a:schemeClr val="accent5"/>
              </a:solidFill>
            </a:endParaRPr>
          </a:p>
          <a:p>
            <a:pPr lvl="2"/>
            <a:r>
              <a:rPr lang="ja-JP" altLang="en-US" dirty="0">
                <a:solidFill>
                  <a:schemeClr val="accent5"/>
                </a:solidFill>
              </a:rPr>
              <a:t>以降の説明ではマルチスレッドの言葉で説明</a:t>
            </a:r>
            <a:endParaRPr kumimoji="1" lang="ja-JP" altLang="en-US" dirty="0">
              <a:solidFill>
                <a:schemeClr val="accent5"/>
              </a:solidFill>
            </a:endParaRPr>
          </a:p>
        </p:txBody>
      </p:sp>
    </p:spTree>
    <p:extLst>
      <p:ext uri="{BB962C8B-B14F-4D97-AF65-F5344CB8AC3E}">
        <p14:creationId xmlns:p14="http://schemas.microsoft.com/office/powerpoint/2010/main" val="12682699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CPU </a:t>
            </a:r>
            <a:r>
              <a:rPr kumimoji="1" lang="ja-JP" altLang="en-US" dirty="0"/>
              <a:t>のバックエッジ：逆方向（右から左）</a:t>
            </a:r>
          </a:p>
        </p:txBody>
      </p:sp>
      <p:sp>
        <p:nvSpPr>
          <p:cNvPr id="3" name="テキスト プレースホルダー 2"/>
          <p:cNvSpPr>
            <a:spLocks noGrp="1"/>
          </p:cNvSpPr>
          <p:nvPr>
            <p:ph type="body" sz="quarter" idx="10"/>
          </p:nvPr>
        </p:nvSpPr>
        <p:spPr>
          <a:xfrm>
            <a:off x="611956" y="5589024"/>
            <a:ext cx="8280092" cy="719701"/>
          </a:xfrm>
        </p:spPr>
        <p:txBody>
          <a:bodyPr/>
          <a:lstStyle/>
          <a:p>
            <a:r>
              <a:rPr kumimoji="1" lang="ja-JP" altLang="en-US" dirty="0"/>
              <a:t>バックエッジがあるため，命令を</a:t>
            </a:r>
            <a:r>
              <a:rPr lang="ja-JP" altLang="en-US" dirty="0"/>
              <a:t>単純に流せない場合がある</a:t>
            </a:r>
            <a:endParaRPr lang="en-US" altLang="ja-JP" dirty="0"/>
          </a:p>
          <a:p>
            <a:pPr lvl="1"/>
            <a:r>
              <a:rPr lang="ja-JP" altLang="en-US" dirty="0"/>
              <a:t>工場のラインのように，一方向に流せない</a:t>
            </a:r>
            <a:endParaRPr kumimoji="1" lang="ja-JP" altLang="en-US" dirty="0"/>
          </a:p>
        </p:txBody>
      </p:sp>
      <p:sp>
        <p:nvSpPr>
          <p:cNvPr id="4" name="正方形/長方形 3"/>
          <p:cNvSpPr/>
          <p:nvPr/>
        </p:nvSpPr>
        <p:spPr bwMode="auto">
          <a:xfrm>
            <a:off x="971960"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67006" y="3834003"/>
            <a:ext cx="117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789004"/>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4149008"/>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978992"/>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2528990"/>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2438989"/>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正方形/長方形 12"/>
          <p:cNvSpPr/>
          <p:nvPr/>
        </p:nvSpPr>
        <p:spPr bwMode="auto">
          <a:xfrm>
            <a:off x="611955" y="2258987"/>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14" name="Freeform 10"/>
          <p:cNvSpPr>
            <a:spLocks/>
          </p:cNvSpPr>
          <p:nvPr/>
        </p:nvSpPr>
        <p:spPr bwMode="auto">
          <a:xfrm>
            <a:off x="71950" y="1988984"/>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56967" y="2213985"/>
            <a:ext cx="630007"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988984"/>
            <a:ext cx="1800020" cy="0"/>
          </a:xfrm>
          <a:prstGeom prst="straightConnector1">
            <a:avLst/>
          </a:prstGeom>
          <a:noFill/>
          <a:ln w="9525" cap="flat" cmpd="sng" algn="ctr">
            <a:solidFill>
              <a:schemeClr val="tx1"/>
            </a:solidFill>
            <a:prstDash val="solid"/>
            <a:round/>
            <a:headEnd type="none" w="sm" len="sm"/>
            <a:tailEnd type="none"/>
          </a:ln>
          <a:effectLst/>
        </p:spPr>
      </p:cxnSp>
      <p:cxnSp>
        <p:nvCxnSpPr>
          <p:cNvPr id="17" name="直線矢印コネクタ 16"/>
          <p:cNvCxnSpPr/>
          <p:nvPr/>
        </p:nvCxnSpPr>
        <p:spPr bwMode="auto">
          <a:xfrm>
            <a:off x="2411975" y="4149008"/>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8" name="正方形/長方形 17"/>
          <p:cNvSpPr/>
          <p:nvPr/>
        </p:nvSpPr>
        <p:spPr bwMode="auto">
          <a:xfrm>
            <a:off x="971960"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9" name="正方形/長方形 18"/>
          <p:cNvSpPr/>
          <p:nvPr/>
        </p:nvSpPr>
        <p:spPr bwMode="auto">
          <a:xfrm>
            <a:off x="2051972"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20" name="Freeform 10"/>
          <p:cNvSpPr>
            <a:spLocks/>
          </p:cNvSpPr>
          <p:nvPr/>
        </p:nvSpPr>
        <p:spPr bwMode="auto">
          <a:xfrm flipV="1">
            <a:off x="2951982" y="3969002"/>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1" name="直線矢印コネクタ 20"/>
          <p:cNvCxnSpPr/>
          <p:nvPr/>
        </p:nvCxnSpPr>
        <p:spPr bwMode="auto">
          <a:xfrm>
            <a:off x="2951982" y="4329010"/>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2" name="正方形/長方形 21"/>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3" name="正方形/長方形 22"/>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414900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50901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6" name="正方形/長方形 25"/>
          <p:cNvSpPr/>
          <p:nvPr/>
        </p:nvSpPr>
        <p:spPr bwMode="auto">
          <a:xfrm>
            <a:off x="3131984"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7" name="正方形/長方形 26"/>
          <p:cNvSpPr/>
          <p:nvPr/>
        </p:nvSpPr>
        <p:spPr bwMode="auto">
          <a:xfrm>
            <a:off x="971960"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8" name="直線矢印コネクタ 27"/>
          <p:cNvCxnSpPr/>
          <p:nvPr/>
        </p:nvCxnSpPr>
        <p:spPr bwMode="auto">
          <a:xfrm>
            <a:off x="2951982" y="4689014"/>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9" name="Freeform 10"/>
          <p:cNvSpPr>
            <a:spLocks/>
          </p:cNvSpPr>
          <p:nvPr/>
        </p:nvSpPr>
        <p:spPr bwMode="auto">
          <a:xfrm>
            <a:off x="2951982" y="1898983"/>
            <a:ext cx="180002" cy="171001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0" name="Freeform 10"/>
          <p:cNvSpPr>
            <a:spLocks/>
          </p:cNvSpPr>
          <p:nvPr/>
        </p:nvSpPr>
        <p:spPr bwMode="auto">
          <a:xfrm rot="10800000" flipH="1">
            <a:off x="8352038" y="3428999"/>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1" name="直線矢印コネクタ 30"/>
          <p:cNvCxnSpPr/>
          <p:nvPr/>
        </p:nvCxnSpPr>
        <p:spPr bwMode="auto">
          <a:xfrm>
            <a:off x="8172040" y="4149008"/>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6012016" y="4149008"/>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3" name="直線矢印コネクタ 32"/>
          <p:cNvCxnSpPr/>
          <p:nvPr/>
        </p:nvCxnSpPr>
        <p:spPr bwMode="auto">
          <a:xfrm>
            <a:off x="4572000" y="3879005"/>
            <a:ext cx="360004" cy="0"/>
          </a:xfrm>
          <a:prstGeom prst="straightConnector1">
            <a:avLst/>
          </a:prstGeom>
          <a:noFill/>
          <a:ln w="9525" cap="flat" cmpd="sng" algn="ctr">
            <a:solidFill>
              <a:schemeClr val="tx1"/>
            </a:solidFill>
            <a:prstDash val="solid"/>
            <a:round/>
            <a:headEnd type="none" w="sm" len="sm"/>
            <a:tailEnd type="triangle"/>
          </a:ln>
          <a:effectLst/>
        </p:spPr>
      </p:cxnSp>
      <p:cxnSp>
        <p:nvCxnSpPr>
          <p:cNvPr id="34" name="直線矢印コネクタ 33"/>
          <p:cNvCxnSpPr/>
          <p:nvPr/>
        </p:nvCxnSpPr>
        <p:spPr bwMode="auto">
          <a:xfrm>
            <a:off x="4572000" y="4689014"/>
            <a:ext cx="360004" cy="0"/>
          </a:xfrm>
          <a:prstGeom prst="straightConnector1">
            <a:avLst/>
          </a:prstGeom>
          <a:noFill/>
          <a:ln w="9525" cap="flat" cmpd="sng" algn="ctr">
            <a:solidFill>
              <a:schemeClr val="tx1"/>
            </a:solidFill>
            <a:prstDash val="solid"/>
            <a:round/>
            <a:headEnd type="none" w="sm" len="sm"/>
            <a:tailEnd type="triangle"/>
          </a:ln>
          <a:effectLst/>
        </p:spPr>
      </p:cxnSp>
      <p:sp>
        <p:nvSpPr>
          <p:cNvPr id="35" name="正方形/長方形 34"/>
          <p:cNvSpPr/>
          <p:nvPr/>
        </p:nvSpPr>
        <p:spPr bwMode="auto">
          <a:xfrm>
            <a:off x="6732024" y="360900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6" name="正方形/長方形 35"/>
          <p:cNvSpPr/>
          <p:nvPr/>
        </p:nvSpPr>
        <p:spPr bwMode="auto">
          <a:xfrm>
            <a:off x="6732024"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7" name="Freeform 10"/>
          <p:cNvSpPr>
            <a:spLocks/>
          </p:cNvSpPr>
          <p:nvPr/>
        </p:nvSpPr>
        <p:spPr bwMode="auto">
          <a:xfrm>
            <a:off x="5112004" y="4599013"/>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4599012"/>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Freeform 10"/>
          <p:cNvSpPr>
            <a:spLocks/>
          </p:cNvSpPr>
          <p:nvPr/>
        </p:nvSpPr>
        <p:spPr bwMode="auto">
          <a:xfrm flipV="1">
            <a:off x="6552022" y="378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0" name="正方形/長方形 39"/>
          <p:cNvSpPr/>
          <p:nvPr/>
        </p:nvSpPr>
        <p:spPr bwMode="auto">
          <a:xfrm>
            <a:off x="6732024" y="4419011"/>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1" name="直線矢印コネクタ 40"/>
          <p:cNvCxnSpPr/>
          <p:nvPr/>
        </p:nvCxnSpPr>
        <p:spPr bwMode="auto">
          <a:xfrm>
            <a:off x="8532044" y="3158997"/>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2" name="直線矢印コネクタ 41"/>
          <p:cNvCxnSpPr/>
          <p:nvPr/>
        </p:nvCxnSpPr>
        <p:spPr bwMode="auto">
          <a:xfrm flipH="1">
            <a:off x="1871970" y="1898983"/>
            <a:ext cx="7110079" cy="0"/>
          </a:xfrm>
          <a:prstGeom prst="straightConnector1">
            <a:avLst/>
          </a:prstGeom>
          <a:noFill/>
          <a:ln w="31750" cap="flat" cmpd="sng" algn="ctr">
            <a:solidFill>
              <a:schemeClr val="accent6"/>
            </a:solidFill>
            <a:prstDash val="solid"/>
            <a:round/>
            <a:headEnd type="none" w="sm" len="sm"/>
            <a:tailEnd type="triangle"/>
          </a:ln>
          <a:effectLst/>
        </p:spPr>
      </p:cxnSp>
      <p:sp>
        <p:nvSpPr>
          <p:cNvPr id="43" name="Freeform 10"/>
          <p:cNvSpPr>
            <a:spLocks/>
          </p:cNvSpPr>
          <p:nvPr/>
        </p:nvSpPr>
        <p:spPr bwMode="auto">
          <a:xfrm rot="10800000" flipH="1">
            <a:off x="6552022" y="3248994"/>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Freeform 10"/>
          <p:cNvSpPr>
            <a:spLocks/>
          </p:cNvSpPr>
          <p:nvPr/>
        </p:nvSpPr>
        <p:spPr bwMode="auto">
          <a:xfrm rot="5400000" flipH="1" flipV="1">
            <a:off x="8037040" y="2393988"/>
            <a:ext cx="1440015"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5" name="正方形/長方形 44"/>
          <p:cNvSpPr/>
          <p:nvPr/>
        </p:nvSpPr>
        <p:spPr bwMode="auto">
          <a:xfrm>
            <a:off x="7272030"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cxnSp>
        <p:nvCxnSpPr>
          <p:cNvPr id="46" name="直線矢印コネクタ 45"/>
          <p:cNvCxnSpPr/>
          <p:nvPr/>
        </p:nvCxnSpPr>
        <p:spPr bwMode="auto">
          <a:xfrm>
            <a:off x="1871970" y="1808982"/>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7" name="直線矢印コネクタ 46"/>
          <p:cNvCxnSpPr/>
          <p:nvPr/>
        </p:nvCxnSpPr>
        <p:spPr bwMode="auto">
          <a:xfrm flipH="1">
            <a:off x="1871970" y="2078985"/>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48" name="正方形/長方形 47"/>
          <p:cNvSpPr/>
          <p:nvPr/>
        </p:nvSpPr>
        <p:spPr bwMode="auto">
          <a:xfrm>
            <a:off x="1871970" y="1178975"/>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accent6"/>
                </a:solidFill>
                <a:latin typeface="メイリオ" panose="020B0604030504040204" pitchFamily="50" charset="-128"/>
                <a:ea typeface="メイリオ" panose="020B0604030504040204" pitchFamily="50" charset="-128"/>
              </a:rPr>
              <a:t>3. </a:t>
            </a:r>
            <a:r>
              <a:rPr kumimoji="1" lang="ja-JP" altLang="en-US" sz="1600" dirty="0">
                <a:solidFill>
                  <a:schemeClr val="accent6"/>
                </a:solidFill>
                <a:latin typeface="メイリオ" panose="020B0604030504040204" pitchFamily="50" charset="-128"/>
                <a:ea typeface="メイリオ" panose="020B0604030504040204" pitchFamily="50" charset="-128"/>
              </a:rPr>
              <a:t>分岐結果の </a:t>
            </a:r>
            <a:r>
              <a:rPr kumimoji="1" lang="en-US" altLang="ja-JP" sz="1600" dirty="0">
                <a:solidFill>
                  <a:schemeClr val="accent6"/>
                </a:solidFill>
                <a:latin typeface="メイリオ" panose="020B0604030504040204" pitchFamily="50" charset="-128"/>
                <a:ea typeface="メイリオ" panose="020B0604030504040204" pitchFamily="50" charset="-128"/>
              </a:rPr>
              <a:t>PC </a:t>
            </a:r>
            <a:r>
              <a:rPr kumimoji="1" lang="ja-JP" altLang="en-US" sz="1600" dirty="0" err="1">
                <a:solidFill>
                  <a:schemeClr val="accent6"/>
                </a:solidFill>
                <a:latin typeface="メイリオ" panose="020B0604030504040204" pitchFamily="50" charset="-128"/>
                <a:ea typeface="メイリオ" panose="020B0604030504040204" pitchFamily="50" charset="-128"/>
              </a:rPr>
              <a:t>への</a:t>
            </a:r>
            <a:r>
              <a:rPr kumimoji="1" lang="ja-JP" altLang="en-US" sz="1600" dirty="0">
                <a:solidFill>
                  <a:schemeClr val="accent6"/>
                </a:solidFill>
                <a:latin typeface="メイリオ" panose="020B0604030504040204" pitchFamily="50" charset="-128"/>
                <a:ea typeface="メイリオ" panose="020B0604030504040204" pitchFamily="50" charset="-128"/>
              </a:rPr>
              <a:t>反映</a:t>
            </a:r>
            <a:endParaRPr kumimoji="1" lang="en-US" altLang="ja-JP" sz="1600" dirty="0">
              <a:solidFill>
                <a:schemeClr val="accent6"/>
              </a:solidFill>
              <a:latin typeface="メイリオ" panose="020B0604030504040204" pitchFamily="50" charset="-128"/>
              <a:ea typeface="メイリオ" panose="020B0604030504040204" pitchFamily="50" charset="-128"/>
            </a:endParaRPr>
          </a:p>
          <a:p>
            <a:r>
              <a:rPr kumimoji="1" lang="ja-JP" altLang="en-US" sz="1600" dirty="0">
                <a:solidFill>
                  <a:schemeClr val="accent6"/>
                </a:solidFill>
                <a:latin typeface="メイリオ" panose="020B0604030504040204" pitchFamily="50" charset="-128"/>
                <a:ea typeface="メイリオ" panose="020B0604030504040204" pitchFamily="50" charset="-128"/>
              </a:rPr>
              <a:t>　 制御ハザードの原因</a:t>
            </a:r>
          </a:p>
        </p:txBody>
      </p:sp>
      <p:sp>
        <p:nvSpPr>
          <p:cNvPr id="49" name="正方形/長方形 48"/>
          <p:cNvSpPr/>
          <p:nvPr/>
        </p:nvSpPr>
        <p:spPr bwMode="auto">
          <a:xfrm>
            <a:off x="3041983" y="216898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accent6"/>
                </a:solidFill>
                <a:latin typeface="メイリオ" panose="020B0604030504040204" pitchFamily="50" charset="-128"/>
                <a:ea typeface="メイリオ" panose="020B0604030504040204" pitchFamily="50" charset="-128"/>
              </a:rPr>
              <a:t>2. </a:t>
            </a:r>
            <a:r>
              <a:rPr kumimoji="1" lang="ja-JP" altLang="en-US" sz="1600" dirty="0">
                <a:solidFill>
                  <a:schemeClr val="accent6"/>
                </a:solidFill>
                <a:latin typeface="メイリオ" panose="020B0604030504040204" pitchFamily="50" charset="-128"/>
                <a:ea typeface="メイリオ" panose="020B0604030504040204" pitchFamily="50" charset="-128"/>
              </a:rPr>
              <a:t>ロードの結果の書き込み</a:t>
            </a:r>
            <a:br>
              <a:rPr kumimoji="1" lang="en-US" altLang="ja-JP" sz="1600" dirty="0">
                <a:solidFill>
                  <a:schemeClr val="accent6"/>
                </a:solidFill>
                <a:latin typeface="メイリオ" panose="020B0604030504040204" pitchFamily="50" charset="-128"/>
                <a:ea typeface="メイリオ" panose="020B0604030504040204" pitchFamily="50" charset="-128"/>
              </a:rPr>
            </a:br>
            <a:r>
              <a:rPr kumimoji="1" lang="ja-JP" altLang="en-US" sz="1600" dirty="0">
                <a:solidFill>
                  <a:schemeClr val="accent6"/>
                </a:solidFill>
                <a:latin typeface="メイリオ" panose="020B0604030504040204" pitchFamily="50" charset="-128"/>
                <a:ea typeface="メイリオ" panose="020B0604030504040204" pitchFamily="50" charset="-128"/>
              </a:rPr>
              <a:t>　データハザードの原因</a:t>
            </a:r>
          </a:p>
        </p:txBody>
      </p:sp>
      <p:sp>
        <p:nvSpPr>
          <p:cNvPr id="50" name="正方形/長方形 49"/>
          <p:cNvSpPr/>
          <p:nvPr/>
        </p:nvSpPr>
        <p:spPr bwMode="auto">
          <a:xfrm>
            <a:off x="4662001" y="2888994"/>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marL="342900" indent="-342900">
              <a:buAutoNum type="arabicPeriod"/>
            </a:pPr>
            <a:r>
              <a:rPr kumimoji="1" lang="ja-JP" altLang="en-US" sz="1600" dirty="0">
                <a:solidFill>
                  <a:schemeClr val="accent6"/>
                </a:solidFill>
                <a:latin typeface="メイリオ" panose="020B0604030504040204" pitchFamily="50" charset="-128"/>
                <a:ea typeface="メイリオ" panose="020B0604030504040204" pitchFamily="50" charset="-128"/>
              </a:rPr>
              <a:t>演算器自体への</a:t>
            </a:r>
            <a:br>
              <a:rPr kumimoji="1" lang="en-US" altLang="ja-JP" sz="1600" dirty="0">
                <a:solidFill>
                  <a:schemeClr val="accent6"/>
                </a:solidFill>
                <a:latin typeface="メイリオ" panose="020B0604030504040204" pitchFamily="50" charset="-128"/>
                <a:ea typeface="メイリオ" panose="020B0604030504040204" pitchFamily="50" charset="-128"/>
              </a:rPr>
            </a:br>
            <a:r>
              <a:rPr kumimoji="1" lang="ja-JP" altLang="en-US" sz="1600" dirty="0">
                <a:solidFill>
                  <a:schemeClr val="accent6"/>
                </a:solidFill>
                <a:latin typeface="メイリオ" panose="020B0604030504040204" pitchFamily="50" charset="-128"/>
                <a:ea typeface="メイリオ" panose="020B0604030504040204" pitchFamily="50" charset="-128"/>
              </a:rPr>
              <a:t>フォワーディング</a:t>
            </a:r>
          </a:p>
        </p:txBody>
      </p:sp>
      <p:cxnSp>
        <p:nvCxnSpPr>
          <p:cNvPr id="51" name="直線矢印コネクタ 50"/>
          <p:cNvCxnSpPr/>
          <p:nvPr/>
        </p:nvCxnSpPr>
        <p:spPr bwMode="auto">
          <a:xfrm flipV="1">
            <a:off x="4932004" y="3789004"/>
            <a:ext cx="360004" cy="2"/>
          </a:xfrm>
          <a:prstGeom prst="straightConnector1">
            <a:avLst/>
          </a:prstGeom>
          <a:noFill/>
          <a:ln w="31750" cap="flat" cmpd="sng" algn="ctr">
            <a:solidFill>
              <a:schemeClr val="accent6"/>
            </a:solidFill>
            <a:prstDash val="solid"/>
            <a:round/>
            <a:headEnd type="none" w="sm" len="sm"/>
            <a:tailEnd type="triangle"/>
          </a:ln>
          <a:effectLst/>
        </p:spPr>
      </p:cxnSp>
      <p:cxnSp>
        <p:nvCxnSpPr>
          <p:cNvPr id="52" name="直線矢印コネクタ 51"/>
          <p:cNvCxnSpPr/>
          <p:nvPr/>
        </p:nvCxnSpPr>
        <p:spPr bwMode="auto">
          <a:xfrm flipV="1">
            <a:off x="4932004" y="4599013"/>
            <a:ext cx="360004" cy="2"/>
          </a:xfrm>
          <a:prstGeom prst="straightConnector1">
            <a:avLst/>
          </a:prstGeom>
          <a:noFill/>
          <a:ln w="31750" cap="flat" cmpd="sng" algn="ctr">
            <a:solidFill>
              <a:schemeClr val="accent6"/>
            </a:solidFill>
            <a:prstDash val="solid"/>
            <a:round/>
            <a:headEnd type="none" w="sm" len="sm"/>
            <a:tailEnd type="triangle"/>
          </a:ln>
          <a:effectLst/>
        </p:spPr>
      </p:cxnSp>
      <p:sp>
        <p:nvSpPr>
          <p:cNvPr id="53" name="Freeform 10"/>
          <p:cNvSpPr>
            <a:spLocks/>
          </p:cNvSpPr>
          <p:nvPr/>
        </p:nvSpPr>
        <p:spPr bwMode="auto">
          <a:xfrm flipH="1" flipV="1">
            <a:off x="4662001" y="3338998"/>
            <a:ext cx="1620018" cy="81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54" name="直線矢印コネクタ 53"/>
          <p:cNvCxnSpPr/>
          <p:nvPr/>
        </p:nvCxnSpPr>
        <p:spPr bwMode="auto">
          <a:xfrm>
            <a:off x="4932004" y="4419013"/>
            <a:ext cx="0" cy="360004"/>
          </a:xfrm>
          <a:prstGeom prst="straightConnector1">
            <a:avLst/>
          </a:prstGeom>
          <a:noFill/>
          <a:ln w="31750" cap="flat" cmpd="sng" algn="ctr">
            <a:solidFill>
              <a:schemeClr val="accent6"/>
            </a:solidFill>
            <a:prstDash val="solid"/>
            <a:round/>
            <a:headEnd type="none" w="sm" len="sm"/>
            <a:tailEnd type="none"/>
          </a:ln>
          <a:effectLst/>
        </p:spPr>
      </p:cxnSp>
      <p:sp>
        <p:nvSpPr>
          <p:cNvPr id="55" name="Freeform 10"/>
          <p:cNvSpPr>
            <a:spLocks/>
          </p:cNvSpPr>
          <p:nvPr/>
        </p:nvSpPr>
        <p:spPr bwMode="auto">
          <a:xfrm rot="10800000" flipH="1" flipV="1">
            <a:off x="4662001" y="3338998"/>
            <a:ext cx="270003" cy="36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56" name="Freeform 10"/>
          <p:cNvSpPr>
            <a:spLocks/>
          </p:cNvSpPr>
          <p:nvPr/>
        </p:nvSpPr>
        <p:spPr bwMode="auto">
          <a:xfrm rot="10800000" flipH="1" flipV="1">
            <a:off x="4662001" y="3699004"/>
            <a:ext cx="270003" cy="81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59" name="直線矢印コネクタ 58"/>
          <p:cNvCxnSpPr/>
          <p:nvPr/>
        </p:nvCxnSpPr>
        <p:spPr bwMode="auto">
          <a:xfrm>
            <a:off x="4932004" y="3609002"/>
            <a:ext cx="0" cy="360004"/>
          </a:xfrm>
          <a:prstGeom prst="straightConnector1">
            <a:avLst/>
          </a:prstGeom>
          <a:noFill/>
          <a:ln w="31750" cap="flat" cmpd="sng" algn="ctr">
            <a:solidFill>
              <a:schemeClr val="accent6"/>
            </a:solidFill>
            <a:prstDash val="solid"/>
            <a:round/>
            <a:headEnd type="none" w="sm" len="sm"/>
            <a:tailEnd type="none"/>
          </a:ln>
          <a:effectLst/>
        </p:spPr>
      </p:cxnSp>
    </p:spTree>
    <p:extLst>
      <p:ext uri="{BB962C8B-B14F-4D97-AF65-F5344CB8AC3E}">
        <p14:creationId xmlns:p14="http://schemas.microsoft.com/office/powerpoint/2010/main" val="12383484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分岐</a:t>
            </a:r>
            <a:r>
              <a:rPr lang="ja-JP" altLang="en-US" dirty="0"/>
              <a:t>予測</a:t>
            </a:r>
            <a:endParaRPr kumimoji="1" lang="ja-JP" altLang="en-US" dirty="0"/>
          </a:p>
        </p:txBody>
      </p:sp>
      <p:sp>
        <p:nvSpPr>
          <p:cNvPr id="58" name="コンテンツ プレースホルダー 57"/>
          <p:cNvSpPr>
            <a:spLocks noGrp="1"/>
          </p:cNvSpPr>
          <p:nvPr>
            <p:ph idx="4294967295"/>
          </p:nvPr>
        </p:nvSpPr>
        <p:spPr>
          <a:xfrm>
            <a:off x="251952" y="4689014"/>
            <a:ext cx="8550095" cy="1369161"/>
          </a:xfrm>
          <a:prstGeom prst="rect">
            <a:avLst/>
          </a:prstGeom>
        </p:spPr>
        <p:txBody>
          <a:bodyPr/>
          <a:lstStyle/>
          <a:p>
            <a:r>
              <a:rPr lang="ja-JP" altLang="en-US" sz="2000" dirty="0"/>
              <a:t>動作</a:t>
            </a:r>
            <a:endParaRPr lang="en-US" altLang="ja-JP" sz="2000" dirty="0"/>
          </a:p>
          <a:p>
            <a:pPr lvl="1"/>
            <a:r>
              <a:rPr lang="ja-JP" altLang="en-US" sz="2000" dirty="0"/>
              <a:t>「</a:t>
            </a:r>
            <a:r>
              <a:rPr lang="en-US" altLang="ja-JP" sz="2000" dirty="0">
                <a:solidFill>
                  <a:schemeClr val="accent5"/>
                </a:solidFill>
              </a:rPr>
              <a:t>if a &gt; 0</a:t>
            </a:r>
            <a:r>
              <a:rPr lang="ja-JP" altLang="en-US" sz="2000" dirty="0"/>
              <a:t>」の結果を予測して，命令を取り込む</a:t>
            </a:r>
            <a:endParaRPr lang="en-US" altLang="ja-JP" sz="2000" dirty="0"/>
          </a:p>
          <a:p>
            <a:pPr lvl="2"/>
            <a:r>
              <a:rPr lang="ja-JP" altLang="en-US" sz="2000" dirty="0"/>
              <a:t>前回はこっちに行ったので，次もこっちに違いないとかで予測</a:t>
            </a:r>
            <a:endParaRPr lang="en-US" altLang="ja-JP" sz="2000" dirty="0"/>
          </a:p>
          <a:p>
            <a:pPr lvl="1"/>
            <a:r>
              <a:rPr lang="ja-JP" altLang="en-US" sz="2000" dirty="0"/>
              <a:t>あとから予測が正しいか確認する</a:t>
            </a:r>
            <a:endParaRPr lang="en-US" altLang="ja-JP" sz="2000"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3491988"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24" name="角丸四角形 23"/>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a=a-1</a:t>
            </a:r>
            <a:endParaRPr kumimoji="1" lang="ja-JP" altLang="en-US" dirty="0">
              <a:latin typeface="Arial Narrow" panose="020B0606020202030204" pitchFamily="34" charset="0"/>
            </a:endParaRPr>
          </a:p>
        </p:txBody>
      </p:sp>
      <p:sp>
        <p:nvSpPr>
          <p:cNvPr id="4" name="角丸四角形吹き出し 3"/>
          <p:cNvSpPr/>
          <p:nvPr/>
        </p:nvSpPr>
        <p:spPr bwMode="auto">
          <a:xfrm>
            <a:off x="2051972" y="1358977"/>
            <a:ext cx="2520028" cy="612648"/>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err="1">
                <a:solidFill>
                  <a:schemeClr val="tx1">
                    <a:lumMod val="65000"/>
                    <a:lumOff val="35000"/>
                  </a:schemeClr>
                </a:solidFill>
                <a:latin typeface="Arial Narrow" panose="020B0606020202030204" pitchFamily="34" charset="0"/>
              </a:rPr>
              <a:t>わいの</a:t>
            </a:r>
            <a:r>
              <a:rPr kumimoji="1" lang="ja-JP" altLang="en-US" dirty="0">
                <a:solidFill>
                  <a:schemeClr val="tx1">
                    <a:lumMod val="65000"/>
                    <a:lumOff val="35000"/>
                  </a:schemeClr>
                </a:solidFill>
                <a:latin typeface="Arial Narrow" panose="020B0606020202030204" pitchFamily="34" charset="0"/>
              </a:rPr>
              <a:t>予想では </a:t>
            </a:r>
            <a:r>
              <a:rPr kumimoji="1" lang="en-US" altLang="ja-JP" dirty="0">
                <a:solidFill>
                  <a:schemeClr val="tx1">
                    <a:lumMod val="65000"/>
                    <a:lumOff val="35000"/>
                  </a:schemeClr>
                </a:solidFill>
                <a:latin typeface="Arial Narrow" panose="020B0606020202030204" pitchFamily="34" charset="0"/>
              </a:rPr>
              <a:t>else </a:t>
            </a:r>
            <a:r>
              <a:rPr kumimoji="1" lang="ja-JP" altLang="en-US" dirty="0">
                <a:solidFill>
                  <a:schemeClr val="tx1">
                    <a:lumMod val="65000"/>
                    <a:lumOff val="35000"/>
                  </a:schemeClr>
                </a:solidFill>
                <a:latin typeface="Arial Narrow" panose="020B0606020202030204" pitchFamily="34" charset="0"/>
              </a:rPr>
              <a:t>や</a:t>
            </a:r>
            <a:endParaRPr kumimoji="1" lang="en-US" altLang="ja-JP" dirty="0">
              <a:solidFill>
                <a:schemeClr val="tx1">
                  <a:lumMod val="65000"/>
                  <a:lumOff val="35000"/>
                </a:schemeClr>
              </a:solidFill>
              <a:latin typeface="Arial Narrow" panose="020B0606020202030204" pitchFamily="34" charset="0"/>
            </a:endParaRPr>
          </a:p>
        </p:txBody>
      </p:sp>
      <p:sp>
        <p:nvSpPr>
          <p:cNvPr id="27" name="角丸四角形吹き出し 26"/>
          <p:cNvSpPr/>
          <p:nvPr/>
        </p:nvSpPr>
        <p:spPr bwMode="auto">
          <a:xfrm>
            <a:off x="6552022" y="1358977"/>
            <a:ext cx="1980022" cy="612648"/>
          </a:xfrm>
          <a:prstGeom prst="wedgeRoundRectCallout">
            <a:avLst>
              <a:gd name="adj1" fmla="val -43365"/>
              <a:gd name="adj2" fmla="val 1347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ほんまかいな</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後でたしかめるで</a:t>
            </a:r>
          </a:p>
        </p:txBody>
      </p:sp>
      <p:sp>
        <p:nvSpPr>
          <p:cNvPr id="28" name="正方形/長方形 27"/>
          <p:cNvSpPr/>
          <p:nvPr/>
        </p:nvSpPr>
        <p:spPr bwMode="auto">
          <a:xfrm>
            <a:off x="5112006"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2"/>
                </a:solidFill>
              </a:rPr>
              <a:t>ｳｿｸｻｰ</a:t>
            </a:r>
          </a:p>
        </p:txBody>
      </p:sp>
      <p:sp>
        <p:nvSpPr>
          <p:cNvPr id="29" name="正方形/長方形 28"/>
          <p:cNvSpPr/>
          <p:nvPr/>
        </p:nvSpPr>
        <p:spPr bwMode="auto">
          <a:xfrm>
            <a:off x="3761991"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3">
                    <a:lumMod val="75000"/>
                  </a:schemeClr>
                </a:solidFill>
              </a:rPr>
              <a:t>ﾎﾝﾄｶﾅｰ</a:t>
            </a:r>
          </a:p>
        </p:txBody>
      </p:sp>
      <p:sp>
        <p:nvSpPr>
          <p:cNvPr id="30" name="正方形/長方形 29"/>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400" b="1" dirty="0">
                <a:solidFill>
                  <a:schemeClr val="tx2"/>
                </a:solidFill>
                <a:latin typeface="Arial Narrow" panose="020B0606020202030204" pitchFamily="34" charset="0"/>
              </a:rPr>
              <a:t>if a &gt; 0:</a:t>
            </a:r>
          </a:p>
          <a:p>
            <a:pPr>
              <a:lnSpc>
                <a:spcPct val="80000"/>
              </a:lnSpc>
            </a:pPr>
            <a:r>
              <a:rPr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lang="en-US" altLang="ja-JP" sz="2400" dirty="0">
                <a:solidFill>
                  <a:schemeClr val="bg1"/>
                </a:solidFill>
                <a:latin typeface="Arial Narrow" panose="020B0606020202030204" pitchFamily="34" charset="0"/>
              </a:rPr>
              <a:t>    </a:t>
            </a:r>
            <a:r>
              <a:rPr lang="en-US" altLang="ja-JP" sz="2400" dirty="0">
                <a:solidFill>
                  <a:schemeClr val="tx2"/>
                </a:solidFill>
                <a:latin typeface="Arial Narrow" panose="020B0606020202030204" pitchFamily="34" charset="0"/>
              </a:rPr>
              <a:t>a=a-1</a:t>
            </a:r>
          </a:p>
          <a:p>
            <a:pPr>
              <a:lnSpc>
                <a:spcPct val="80000"/>
              </a:lnSpc>
            </a:pPr>
            <a:r>
              <a:rPr lang="ja-JP" altLang="en-US" sz="2000" dirty="0">
                <a:solidFill>
                  <a:schemeClr val="bg1"/>
                </a:solidFill>
                <a:latin typeface="Arial Narrow" panose="020B0606020202030204" pitchFamily="34" charset="0"/>
              </a:rPr>
              <a:t>  </a:t>
            </a:r>
          </a:p>
        </p:txBody>
      </p:sp>
      <p:sp>
        <p:nvSpPr>
          <p:cNvPr id="31" name="正方形/長方形 30"/>
          <p:cNvSpPr/>
          <p:nvPr/>
        </p:nvSpPr>
        <p:spPr bwMode="auto">
          <a:xfrm>
            <a:off x="521955" y="1988984"/>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Tree>
    <p:extLst>
      <p:ext uri="{BB962C8B-B14F-4D97-AF65-F5344CB8AC3E}">
        <p14:creationId xmlns:p14="http://schemas.microsoft.com/office/powerpoint/2010/main" val="12046742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マルチスレッドによる解決</a:t>
            </a:r>
          </a:p>
        </p:txBody>
      </p:sp>
      <p:sp>
        <p:nvSpPr>
          <p:cNvPr id="58" name="コンテンツ プレースホルダー 57"/>
          <p:cNvSpPr>
            <a:spLocks noGrp="1"/>
          </p:cNvSpPr>
          <p:nvPr>
            <p:ph idx="4294967295"/>
          </p:nvPr>
        </p:nvSpPr>
        <p:spPr>
          <a:xfrm>
            <a:off x="251952" y="4689014"/>
            <a:ext cx="8550095" cy="1369161"/>
          </a:xfrm>
          <a:prstGeom prst="rect">
            <a:avLst/>
          </a:prstGeom>
        </p:spPr>
        <p:txBody>
          <a:bodyPr/>
          <a:lstStyle/>
          <a:p>
            <a:r>
              <a:rPr lang="ja-JP" altLang="en-US" sz="2000" dirty="0"/>
              <a:t>動作</a:t>
            </a:r>
            <a:endParaRPr lang="en-US" altLang="ja-JP" sz="2000" dirty="0"/>
          </a:p>
          <a:p>
            <a:pPr lvl="1"/>
            <a:r>
              <a:rPr lang="ja-JP" altLang="en-US" sz="2000" dirty="0"/>
              <a:t>「</a:t>
            </a:r>
            <a:r>
              <a:rPr lang="en-US" altLang="ja-JP" sz="2000" dirty="0">
                <a:solidFill>
                  <a:schemeClr val="accent5"/>
                </a:solidFill>
              </a:rPr>
              <a:t>if a &gt; 0</a:t>
            </a:r>
            <a:r>
              <a:rPr lang="ja-JP" altLang="en-US" sz="2000" dirty="0"/>
              <a:t>」の結果が出るまで他のスレッドの命令をフェッチ</a:t>
            </a:r>
            <a:endParaRPr lang="en-US" altLang="ja-JP" sz="2000" dirty="0"/>
          </a:p>
          <a:p>
            <a:pPr lvl="1"/>
            <a:r>
              <a:rPr lang="ja-JP" altLang="en-US" sz="2000" dirty="0"/>
              <a:t>フェッチすべき候補のスレッドは大量にある</a:t>
            </a:r>
            <a:endParaRPr lang="en-US" altLang="ja-JP" sz="2000"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4932004"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24" name="角丸四角形 23"/>
          <p:cNvSpPr/>
          <p:nvPr/>
        </p:nvSpPr>
        <p:spPr bwMode="auto">
          <a:xfrm>
            <a:off x="3491988" y="2978995"/>
            <a:ext cx="720008"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4" name="角丸四角形吹き出し 3"/>
          <p:cNvSpPr/>
          <p:nvPr/>
        </p:nvSpPr>
        <p:spPr bwMode="auto">
          <a:xfrm>
            <a:off x="2051972" y="1358977"/>
            <a:ext cx="2700030" cy="612648"/>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65000"/>
                    <a:lumOff val="35000"/>
                  </a:schemeClr>
                </a:solidFill>
                <a:latin typeface="Arial Narrow" panose="020B0606020202030204" pitchFamily="34" charset="0"/>
              </a:rPr>
              <a:t>if </a:t>
            </a:r>
            <a:r>
              <a:rPr kumimoji="1" lang="ja-JP" altLang="en-US" dirty="0">
                <a:solidFill>
                  <a:schemeClr val="tx1">
                    <a:lumMod val="65000"/>
                    <a:lumOff val="35000"/>
                  </a:schemeClr>
                </a:solidFill>
                <a:latin typeface="Arial Narrow" panose="020B0606020202030204" pitchFamily="34" charset="0"/>
              </a:rPr>
              <a:t>の方向が確定するまで</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他のスレッド流すで</a:t>
            </a:r>
            <a:endParaRPr kumimoji="1" lang="en-US" altLang="ja-JP" dirty="0">
              <a:solidFill>
                <a:schemeClr val="tx1">
                  <a:lumMod val="65000"/>
                  <a:lumOff val="35000"/>
                </a:schemeClr>
              </a:solidFill>
              <a:latin typeface="Arial Narrow" panose="020B0606020202030204" pitchFamily="34" charset="0"/>
            </a:endParaRPr>
          </a:p>
        </p:txBody>
      </p:sp>
      <p:sp>
        <p:nvSpPr>
          <p:cNvPr id="30" name="正方形/長方形 29"/>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400" b="1" dirty="0">
                <a:solidFill>
                  <a:schemeClr val="bg1"/>
                </a:solidFill>
                <a:latin typeface="Arial Narrow" panose="020B0606020202030204" pitchFamily="34" charset="0"/>
              </a:rPr>
              <a:t>if a &gt; 0:</a:t>
            </a:r>
          </a:p>
          <a:p>
            <a:pPr>
              <a:lnSpc>
                <a:spcPct val="80000"/>
              </a:lnSpc>
            </a:pPr>
            <a:r>
              <a:rPr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lang="en-US" altLang="ja-JP" sz="2400" dirty="0">
                <a:solidFill>
                  <a:schemeClr val="bg1"/>
                </a:solidFill>
                <a:latin typeface="Arial Narrow" panose="020B0606020202030204" pitchFamily="34" charset="0"/>
              </a:rPr>
              <a:t>    a=a-1</a:t>
            </a:r>
          </a:p>
          <a:p>
            <a:pPr>
              <a:lnSpc>
                <a:spcPct val="80000"/>
              </a:lnSpc>
            </a:pPr>
            <a:r>
              <a:rPr lang="ja-JP" altLang="en-US" sz="2000" dirty="0">
                <a:solidFill>
                  <a:schemeClr val="bg1"/>
                </a:solidFill>
                <a:latin typeface="Arial Narrow" panose="020B0606020202030204" pitchFamily="34" charset="0"/>
              </a:rPr>
              <a:t>  </a:t>
            </a:r>
          </a:p>
        </p:txBody>
      </p:sp>
      <p:sp>
        <p:nvSpPr>
          <p:cNvPr id="31" name="正方形/長方形 30"/>
          <p:cNvSpPr/>
          <p:nvPr/>
        </p:nvSpPr>
        <p:spPr bwMode="auto">
          <a:xfrm>
            <a:off x="521955" y="1988984"/>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32" name="角丸四角形 31"/>
          <p:cNvSpPr/>
          <p:nvPr/>
        </p:nvSpPr>
        <p:spPr bwMode="auto">
          <a:xfrm>
            <a:off x="2051972" y="2978995"/>
            <a:ext cx="720008" cy="360004"/>
          </a:xfrm>
          <a:prstGeom prst="roundRect">
            <a:avLst/>
          </a:prstGeom>
          <a:ln>
            <a:headEnd/>
            <a:tailEnd type="triangle" w="sm" len="med"/>
          </a:ln>
        </p:spPr>
        <p:style>
          <a:lnRef idx="3">
            <a:schemeClr val="lt1"/>
          </a:lnRef>
          <a:fillRef idx="1">
            <a:schemeClr val="accent2"/>
          </a:fillRef>
          <a:effectRef idx="1">
            <a:schemeClr val="accent2"/>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Tree>
    <p:extLst>
      <p:ext uri="{BB962C8B-B14F-4D97-AF65-F5344CB8AC3E}">
        <p14:creationId xmlns:p14="http://schemas.microsoft.com/office/powerpoint/2010/main" val="28474449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879005"/>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879005"/>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879005"/>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879005"/>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3014462"/>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3014462"/>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3033046"/>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3033046"/>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a:xfrm>
            <a:off x="341953" y="11181"/>
            <a:ext cx="8712046" cy="908972"/>
          </a:xfrm>
        </p:spPr>
        <p:txBody>
          <a:bodyPr/>
          <a:lstStyle/>
          <a:p>
            <a:r>
              <a:rPr lang="ja-JP" altLang="en-US" dirty="0"/>
              <a:t>フォワーディング</a:t>
            </a:r>
            <a:endParaRPr kumimoji="1" lang="ja-JP" altLang="en-US" dirty="0"/>
          </a:p>
        </p:txBody>
      </p:sp>
      <p:sp>
        <p:nvSpPr>
          <p:cNvPr id="58" name="コンテンツ プレースホルダー 57"/>
          <p:cNvSpPr>
            <a:spLocks noGrp="1"/>
          </p:cNvSpPr>
          <p:nvPr>
            <p:ph idx="4294967295"/>
          </p:nvPr>
        </p:nvSpPr>
        <p:spPr>
          <a:xfrm>
            <a:off x="251952" y="5389876"/>
            <a:ext cx="8730097" cy="1009157"/>
          </a:xfrm>
          <a:prstGeom prst="rect">
            <a:avLst/>
          </a:prstGeom>
        </p:spPr>
        <p:txBody>
          <a:bodyPr/>
          <a:lstStyle/>
          <a:p>
            <a:r>
              <a:rPr lang="ja-JP" altLang="en-US" sz="2000" dirty="0"/>
              <a:t>フォワーディング（バイパスとも呼ぶ）</a:t>
            </a:r>
            <a:endParaRPr lang="en-US" altLang="ja-JP" sz="2000" dirty="0"/>
          </a:p>
          <a:p>
            <a:pPr lvl="1"/>
            <a:r>
              <a:rPr lang="ja-JP" altLang="en-US" sz="20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20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20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2000" dirty="0"/>
              <a:t>の人が，次のサイクルに結果を使えるようショートカットを作って手元に結果をおいておく</a:t>
            </a:r>
            <a:endParaRPr lang="en-US" altLang="ja-JP" sz="2000" dirty="0"/>
          </a:p>
        </p:txBody>
      </p:sp>
      <p:cxnSp>
        <p:nvCxnSpPr>
          <p:cNvPr id="67" name="直線矢印コネクタ 66"/>
          <p:cNvCxnSpPr/>
          <p:nvPr/>
        </p:nvCxnSpPr>
        <p:spPr bwMode="auto">
          <a:xfrm>
            <a:off x="1601967" y="4689014"/>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30" name="Freeform 25"/>
          <p:cNvSpPr>
            <a:spLocks/>
          </p:cNvSpPr>
          <p:nvPr/>
        </p:nvSpPr>
        <p:spPr bwMode="auto">
          <a:xfrm>
            <a:off x="3221985" y="998973"/>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
        <p:nvSpPr>
          <p:cNvPr id="31" name="AutoShape 5"/>
          <p:cNvSpPr>
            <a:spLocks noChangeArrowheads="1"/>
          </p:cNvSpPr>
          <p:nvPr/>
        </p:nvSpPr>
        <p:spPr bwMode="auto">
          <a:xfrm rot="-5400000">
            <a:off x="4842165" y="2403057"/>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grpSp>
        <p:nvGrpSpPr>
          <p:cNvPr id="32" name="グループ化 31"/>
          <p:cNvGrpSpPr/>
          <p:nvPr/>
        </p:nvGrpSpPr>
        <p:grpSpPr>
          <a:xfrm>
            <a:off x="3510017" y="1718981"/>
            <a:ext cx="1008112" cy="1152128"/>
            <a:chOff x="3563888" y="2708920"/>
            <a:chExt cx="1296144" cy="432048"/>
          </a:xfrm>
        </p:grpSpPr>
        <p:sp>
          <p:nvSpPr>
            <p:cNvPr id="33" name="Freeform 9"/>
            <p:cNvSpPr>
              <a:spLocks/>
            </p:cNvSpPr>
            <p:nvPr/>
          </p:nvSpPr>
          <p:spPr bwMode="auto">
            <a:xfrm>
              <a:off x="4211960" y="2708920"/>
              <a:ext cx="648072" cy="270003"/>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w="25400">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9"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w="25400">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40" name="Freeform 8"/>
          <p:cNvSpPr>
            <a:spLocks/>
          </p:cNvSpPr>
          <p:nvPr/>
        </p:nvSpPr>
        <p:spPr bwMode="auto">
          <a:xfrm>
            <a:off x="5958289" y="1808982"/>
            <a:ext cx="720080" cy="918111"/>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254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nvGrpSpPr>
          <p:cNvPr id="41" name="グループ化 40"/>
          <p:cNvGrpSpPr/>
          <p:nvPr/>
        </p:nvGrpSpPr>
        <p:grpSpPr>
          <a:xfrm>
            <a:off x="611956" y="3699003"/>
            <a:ext cx="720009" cy="360004"/>
            <a:chOff x="6372020" y="3699004"/>
            <a:chExt cx="720009" cy="360004"/>
          </a:xfrm>
        </p:grpSpPr>
        <p:sp>
          <p:nvSpPr>
            <p:cNvPr id="42" name="角丸四角形 41"/>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sp>
          <p:nvSpPr>
            <p:cNvPr id="44" name="角丸四角形 43"/>
            <p:cNvSpPr/>
            <p:nvPr/>
          </p:nvSpPr>
          <p:spPr bwMode="auto">
            <a:xfrm>
              <a:off x="6372020"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grpSp>
      <p:sp>
        <p:nvSpPr>
          <p:cNvPr id="96" name="正方形/長方形 95"/>
          <p:cNvSpPr/>
          <p:nvPr/>
        </p:nvSpPr>
        <p:spPr bwMode="auto">
          <a:xfrm>
            <a:off x="251952" y="3158997"/>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dirty="0">
                <a:solidFill>
                  <a:schemeClr val="bg1"/>
                </a:solidFill>
                <a:latin typeface="Arial Narrow" panose="020B0606020202030204" pitchFamily="34" charset="0"/>
              </a:rPr>
              <a:t>a=a+1</a:t>
            </a:r>
          </a:p>
          <a:p>
            <a:pPr>
              <a:lnSpc>
                <a:spcPct val="80000"/>
              </a:lnSpc>
            </a:pPr>
            <a:r>
              <a:rPr kumimoji="1" lang="en-US" altLang="ja-JP" sz="2000" dirty="0">
                <a:solidFill>
                  <a:schemeClr val="bg1"/>
                </a:solidFill>
                <a:latin typeface="Arial Narrow" panose="020B0606020202030204" pitchFamily="34" charset="0"/>
              </a:rPr>
              <a:t>b=a-1</a:t>
            </a:r>
          </a:p>
          <a:p>
            <a:pPr>
              <a:lnSpc>
                <a:spcPct val="80000"/>
              </a:lnSpc>
            </a:pPr>
            <a:r>
              <a:rPr lang="en-US" altLang="ja-JP" sz="2000" dirty="0">
                <a:solidFill>
                  <a:schemeClr val="bg1"/>
                </a:solidFill>
                <a:latin typeface="Arial Narrow" panose="020B0606020202030204" pitchFamily="34" charset="0"/>
              </a:rPr>
              <a:t>c=a+2</a:t>
            </a:r>
          </a:p>
          <a:p>
            <a:pPr>
              <a:lnSpc>
                <a:spcPct val="80000"/>
              </a:lnSpc>
            </a:pPr>
            <a:r>
              <a:rPr kumimoji="1" lang="en-US" altLang="ja-JP" sz="2000" dirty="0">
                <a:solidFill>
                  <a:schemeClr val="bg1"/>
                </a:solidFill>
                <a:latin typeface="Arial Narrow" panose="020B0606020202030204" pitchFamily="34" charset="0"/>
              </a:rPr>
              <a:t>e=…</a:t>
            </a:r>
          </a:p>
          <a:p>
            <a:pPr>
              <a:lnSpc>
                <a:spcPct val="80000"/>
              </a:lnSpc>
            </a:pPr>
            <a:r>
              <a:rPr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sp>
        <p:nvSpPr>
          <p:cNvPr id="46" name="角丸四角形 45"/>
          <p:cNvSpPr/>
          <p:nvPr/>
        </p:nvSpPr>
        <p:spPr bwMode="auto">
          <a:xfrm>
            <a:off x="4932004"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a=a+1</a:t>
            </a:r>
            <a:endParaRPr kumimoji="1" lang="ja-JP" altLang="en-US" dirty="0">
              <a:latin typeface="Arial Narrow" panose="020B0606020202030204" pitchFamily="34" charset="0"/>
            </a:endParaRPr>
          </a:p>
        </p:txBody>
      </p:sp>
      <p:sp>
        <p:nvSpPr>
          <p:cNvPr id="47" name="角丸四角形 46"/>
          <p:cNvSpPr/>
          <p:nvPr/>
        </p:nvSpPr>
        <p:spPr bwMode="auto">
          <a:xfrm>
            <a:off x="3491988"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latin typeface="Arial Narrow" panose="020B0606020202030204" pitchFamily="34" charset="0"/>
              </a:rPr>
              <a:t>b=a-1</a:t>
            </a:r>
            <a:endParaRPr kumimoji="1" lang="ja-JP" altLang="en-US" dirty="0">
              <a:latin typeface="Arial Narrow" panose="020B0606020202030204" pitchFamily="34" charset="0"/>
            </a:endParaRPr>
          </a:p>
        </p:txBody>
      </p:sp>
      <p:sp>
        <p:nvSpPr>
          <p:cNvPr id="48" name="角丸四角形 47"/>
          <p:cNvSpPr/>
          <p:nvPr/>
        </p:nvSpPr>
        <p:spPr bwMode="auto">
          <a:xfrm>
            <a:off x="2051972"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c=a+2</a:t>
            </a:r>
            <a:endParaRPr kumimoji="1" lang="ja-JP" altLang="en-US" dirty="0">
              <a:latin typeface="Arial Narrow" panose="020B0606020202030204" pitchFamily="34" charset="0"/>
            </a:endParaRPr>
          </a:p>
        </p:txBody>
      </p:sp>
      <p:sp>
        <p:nvSpPr>
          <p:cNvPr id="57" name="Freeform 8"/>
          <p:cNvSpPr>
            <a:spLocks/>
          </p:cNvSpPr>
          <p:nvPr/>
        </p:nvSpPr>
        <p:spPr bwMode="auto">
          <a:xfrm rot="16200000">
            <a:off x="4761016" y="1709966"/>
            <a:ext cx="810009" cy="118804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cap="rnd">
            <a:miter lim="800000"/>
            <a:headEnd/>
            <a:tailEnd type="none" w="med" len="med"/>
          </a:ln>
        </p:spPr>
        <p:style>
          <a:lnRef idx="3">
            <a:schemeClr val="accent2"/>
          </a:lnRef>
          <a:fillRef idx="0">
            <a:schemeClr val="accent2"/>
          </a:fillRef>
          <a:effectRef idx="2">
            <a:schemeClr val="accent2"/>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60" name="Freeform 8"/>
          <p:cNvSpPr>
            <a:spLocks/>
          </p:cNvSpPr>
          <p:nvPr/>
        </p:nvSpPr>
        <p:spPr bwMode="auto">
          <a:xfrm rot="5400000">
            <a:off x="4445977" y="2025006"/>
            <a:ext cx="540078"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cap="rnd">
            <a:miter lim="800000"/>
            <a:headEnd/>
            <a:tailEnd type="triangle" w="med" len="med"/>
          </a:ln>
        </p:spPr>
        <p:style>
          <a:lnRef idx="3">
            <a:schemeClr val="accent2"/>
          </a:lnRef>
          <a:fillRef idx="0">
            <a:schemeClr val="accent2"/>
          </a:fillRef>
          <a:effectRef idx="2">
            <a:schemeClr val="accent2"/>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63" name="Freeform 8"/>
          <p:cNvSpPr>
            <a:spLocks/>
          </p:cNvSpPr>
          <p:nvPr/>
        </p:nvSpPr>
        <p:spPr bwMode="auto">
          <a:xfrm rot="5400000">
            <a:off x="4445977" y="2475011"/>
            <a:ext cx="540078"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cap="rnd">
            <a:miter lim="800000"/>
            <a:headEnd/>
            <a:tailEnd type="triangle" w="med" len="med"/>
          </a:ln>
        </p:spPr>
        <p:style>
          <a:lnRef idx="3">
            <a:schemeClr val="accent2"/>
          </a:lnRef>
          <a:fillRef idx="0">
            <a:schemeClr val="accent2"/>
          </a:fillRef>
          <a:effectRef idx="2">
            <a:schemeClr val="accent2"/>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65" name="角丸四角形吹き出し 64"/>
          <p:cNvSpPr/>
          <p:nvPr/>
        </p:nvSpPr>
        <p:spPr bwMode="auto">
          <a:xfrm>
            <a:off x="5022005" y="2888994"/>
            <a:ext cx="2970033" cy="342645"/>
          </a:xfrm>
          <a:prstGeom prst="wedgeRoundRectCallout">
            <a:avLst>
              <a:gd name="adj1" fmla="val -46291"/>
              <a:gd name="adj2" fmla="val 103500"/>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近道つくればいいじゃない</a:t>
            </a:r>
          </a:p>
        </p:txBody>
      </p:sp>
    </p:spTree>
    <p:extLst>
      <p:ext uri="{BB962C8B-B14F-4D97-AF65-F5344CB8AC3E}">
        <p14:creationId xmlns:p14="http://schemas.microsoft.com/office/powerpoint/2010/main" val="21923087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879005"/>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879005"/>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879005"/>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879005"/>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3014462"/>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3014462"/>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3033046"/>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3033046"/>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a:xfrm>
            <a:off x="341953" y="11181"/>
            <a:ext cx="8712046" cy="908972"/>
          </a:xfrm>
        </p:spPr>
        <p:txBody>
          <a:bodyPr/>
          <a:lstStyle/>
          <a:p>
            <a:r>
              <a:rPr lang="ja-JP" altLang="en-US" dirty="0"/>
              <a:t>マルチスレッドによる解決</a:t>
            </a:r>
            <a:endParaRPr kumimoji="1" lang="ja-JP" altLang="en-US" dirty="0"/>
          </a:p>
        </p:txBody>
      </p:sp>
      <p:sp>
        <p:nvSpPr>
          <p:cNvPr id="58" name="コンテンツ プレースホルダー 57"/>
          <p:cNvSpPr>
            <a:spLocks noGrp="1"/>
          </p:cNvSpPr>
          <p:nvPr>
            <p:ph idx="4294967295"/>
          </p:nvPr>
        </p:nvSpPr>
        <p:spPr>
          <a:xfrm>
            <a:off x="251952" y="5389876"/>
            <a:ext cx="8730097" cy="1009157"/>
          </a:xfrm>
          <a:prstGeom prst="rect">
            <a:avLst/>
          </a:prstGeom>
        </p:spPr>
        <p:txBody>
          <a:bodyPr/>
          <a:lstStyle/>
          <a:p>
            <a:r>
              <a:rPr lang="ja-JP" altLang="en-US" sz="2000" dirty="0"/>
              <a:t>レジスタ・ファイルに値が書き込まれるまで，他のスレッドを流す</a:t>
            </a:r>
            <a:endParaRPr lang="en-US" altLang="ja-JP" sz="2000" dirty="0"/>
          </a:p>
          <a:p>
            <a:pPr lvl="1"/>
            <a:r>
              <a:rPr lang="ja-JP" altLang="en-US" dirty="0"/>
              <a:t>複数のスレッドの </a:t>
            </a:r>
            <a:r>
              <a:rPr lang="en-US" altLang="ja-JP" dirty="0"/>
              <a:t>a </a:t>
            </a:r>
            <a:r>
              <a:rPr lang="ja-JP" altLang="en-US" dirty="0"/>
              <a:t>が同時に存在するので，レジスタは大きくなる</a:t>
            </a:r>
            <a:endParaRPr lang="en-US" altLang="ja-JP" dirty="0"/>
          </a:p>
        </p:txBody>
      </p:sp>
      <p:cxnSp>
        <p:nvCxnSpPr>
          <p:cNvPr id="67" name="直線矢印コネクタ 66"/>
          <p:cNvCxnSpPr/>
          <p:nvPr/>
        </p:nvCxnSpPr>
        <p:spPr bwMode="auto">
          <a:xfrm>
            <a:off x="1601967" y="4689014"/>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30" name="Freeform 25"/>
          <p:cNvSpPr>
            <a:spLocks/>
          </p:cNvSpPr>
          <p:nvPr/>
        </p:nvSpPr>
        <p:spPr bwMode="auto">
          <a:xfrm>
            <a:off x="3221985" y="998973"/>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
        <p:nvSpPr>
          <p:cNvPr id="31" name="AutoShape 5"/>
          <p:cNvSpPr>
            <a:spLocks noChangeArrowheads="1"/>
          </p:cNvSpPr>
          <p:nvPr/>
        </p:nvSpPr>
        <p:spPr bwMode="auto">
          <a:xfrm rot="-5400000">
            <a:off x="4842165" y="2403057"/>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grpSp>
        <p:nvGrpSpPr>
          <p:cNvPr id="32" name="グループ化 31"/>
          <p:cNvGrpSpPr/>
          <p:nvPr/>
        </p:nvGrpSpPr>
        <p:grpSpPr>
          <a:xfrm>
            <a:off x="3510017" y="1718981"/>
            <a:ext cx="1008112" cy="1152128"/>
            <a:chOff x="3563888" y="2708920"/>
            <a:chExt cx="1296144" cy="432048"/>
          </a:xfrm>
        </p:grpSpPr>
        <p:sp>
          <p:nvSpPr>
            <p:cNvPr id="33" name="Freeform 9"/>
            <p:cNvSpPr>
              <a:spLocks/>
            </p:cNvSpPr>
            <p:nvPr/>
          </p:nvSpPr>
          <p:spPr bwMode="auto">
            <a:xfrm>
              <a:off x="4211960" y="2708920"/>
              <a:ext cx="648072" cy="270003"/>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w="25400">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9"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w="25400">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40" name="Freeform 8"/>
          <p:cNvSpPr>
            <a:spLocks/>
          </p:cNvSpPr>
          <p:nvPr/>
        </p:nvSpPr>
        <p:spPr bwMode="auto">
          <a:xfrm>
            <a:off x="5958289" y="1808982"/>
            <a:ext cx="720080" cy="918111"/>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254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nvGrpSpPr>
          <p:cNvPr id="41" name="グループ化 40"/>
          <p:cNvGrpSpPr/>
          <p:nvPr/>
        </p:nvGrpSpPr>
        <p:grpSpPr>
          <a:xfrm>
            <a:off x="611956" y="3699003"/>
            <a:ext cx="720009" cy="360004"/>
            <a:chOff x="6372020" y="3699004"/>
            <a:chExt cx="720009" cy="360004"/>
          </a:xfrm>
        </p:grpSpPr>
        <p:sp>
          <p:nvSpPr>
            <p:cNvPr id="42" name="角丸四角形 41"/>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sp>
          <p:nvSpPr>
            <p:cNvPr id="44" name="角丸四角形 43"/>
            <p:cNvSpPr/>
            <p:nvPr/>
          </p:nvSpPr>
          <p:spPr bwMode="auto">
            <a:xfrm>
              <a:off x="6372020"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grpSp>
      <p:sp>
        <p:nvSpPr>
          <p:cNvPr id="96" name="正方形/長方形 95"/>
          <p:cNvSpPr/>
          <p:nvPr/>
        </p:nvSpPr>
        <p:spPr bwMode="auto">
          <a:xfrm>
            <a:off x="251952" y="3158997"/>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dirty="0">
                <a:solidFill>
                  <a:schemeClr val="bg1"/>
                </a:solidFill>
                <a:latin typeface="Arial Narrow" panose="020B0606020202030204" pitchFamily="34" charset="0"/>
              </a:rPr>
              <a:t>a=a+1</a:t>
            </a:r>
          </a:p>
          <a:p>
            <a:pPr>
              <a:lnSpc>
                <a:spcPct val="80000"/>
              </a:lnSpc>
            </a:pPr>
            <a:r>
              <a:rPr kumimoji="1" lang="en-US" altLang="ja-JP" sz="2000" dirty="0">
                <a:solidFill>
                  <a:schemeClr val="bg1"/>
                </a:solidFill>
                <a:latin typeface="Arial Narrow" panose="020B0606020202030204" pitchFamily="34" charset="0"/>
              </a:rPr>
              <a:t>b=a-1</a:t>
            </a:r>
          </a:p>
          <a:p>
            <a:pPr>
              <a:lnSpc>
                <a:spcPct val="80000"/>
              </a:lnSpc>
            </a:pPr>
            <a:r>
              <a:rPr lang="en-US" altLang="ja-JP" sz="2000" dirty="0">
                <a:solidFill>
                  <a:schemeClr val="bg1"/>
                </a:solidFill>
                <a:latin typeface="Arial Narrow" panose="020B0606020202030204" pitchFamily="34" charset="0"/>
              </a:rPr>
              <a:t>c=a+2</a:t>
            </a:r>
          </a:p>
          <a:p>
            <a:pPr>
              <a:lnSpc>
                <a:spcPct val="80000"/>
              </a:lnSpc>
            </a:pPr>
            <a:r>
              <a:rPr kumimoji="1" lang="en-US" altLang="ja-JP" sz="2000" dirty="0">
                <a:solidFill>
                  <a:schemeClr val="bg1"/>
                </a:solidFill>
                <a:latin typeface="Arial Narrow" panose="020B0606020202030204" pitchFamily="34" charset="0"/>
              </a:rPr>
              <a:t>e=…</a:t>
            </a:r>
          </a:p>
          <a:p>
            <a:pPr>
              <a:lnSpc>
                <a:spcPct val="80000"/>
              </a:lnSpc>
            </a:pPr>
            <a:r>
              <a:rPr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sp>
        <p:nvSpPr>
          <p:cNvPr id="46" name="角丸四角形 45"/>
          <p:cNvSpPr/>
          <p:nvPr/>
        </p:nvSpPr>
        <p:spPr bwMode="auto">
          <a:xfrm>
            <a:off x="4932004"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a=a+1</a:t>
            </a:r>
            <a:endParaRPr kumimoji="1" lang="ja-JP" altLang="en-US" dirty="0">
              <a:latin typeface="Arial Narrow" panose="020B0606020202030204" pitchFamily="34" charset="0"/>
            </a:endParaRPr>
          </a:p>
        </p:txBody>
      </p:sp>
      <p:sp>
        <p:nvSpPr>
          <p:cNvPr id="47" name="角丸四角形 46"/>
          <p:cNvSpPr/>
          <p:nvPr/>
        </p:nvSpPr>
        <p:spPr bwMode="auto">
          <a:xfrm>
            <a:off x="3491988" y="3699003"/>
            <a:ext cx="720008"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lang="en-US" altLang="ja-JP" dirty="0">
                <a:latin typeface="Arial Narrow" panose="020B0606020202030204" pitchFamily="34" charset="0"/>
              </a:rPr>
              <a:t>a=a+1</a:t>
            </a:r>
            <a:endParaRPr kumimoji="1" lang="ja-JP" altLang="en-US" dirty="0">
              <a:latin typeface="Arial Narrow" panose="020B0606020202030204" pitchFamily="34" charset="0"/>
            </a:endParaRPr>
          </a:p>
        </p:txBody>
      </p:sp>
      <p:sp>
        <p:nvSpPr>
          <p:cNvPr id="48" name="角丸四角形 47"/>
          <p:cNvSpPr/>
          <p:nvPr/>
        </p:nvSpPr>
        <p:spPr bwMode="auto">
          <a:xfrm>
            <a:off x="2051972" y="3699003"/>
            <a:ext cx="720008" cy="360004"/>
          </a:xfrm>
          <a:prstGeom prst="roundRect">
            <a:avLst/>
          </a:prstGeom>
          <a:ln>
            <a:headEnd/>
            <a:tailEnd type="triangle" w="sm" len="med"/>
          </a:ln>
        </p:spPr>
        <p:style>
          <a:lnRef idx="3">
            <a:schemeClr val="lt1"/>
          </a:lnRef>
          <a:fillRef idx="1">
            <a:schemeClr val="accent2"/>
          </a:fillRef>
          <a:effectRef idx="1">
            <a:schemeClr val="accent2"/>
          </a:effectRef>
          <a:fontRef idx="minor">
            <a:schemeClr val="lt1"/>
          </a:fontRef>
        </p:style>
        <p:txBody>
          <a:bodyPr wrap="none" rtlCol="0" anchor="ctr"/>
          <a:lstStyle/>
          <a:p>
            <a:pPr algn="ctr"/>
            <a:r>
              <a:rPr kumimoji="1" lang="en-US" altLang="ja-JP" dirty="0">
                <a:latin typeface="Arial Narrow" panose="020B0606020202030204" pitchFamily="34" charset="0"/>
              </a:rPr>
              <a:t>a=a+1</a:t>
            </a:r>
            <a:endParaRPr kumimoji="1" lang="ja-JP" altLang="en-US" dirty="0">
              <a:latin typeface="Arial Narrow" panose="020B0606020202030204" pitchFamily="34" charset="0"/>
            </a:endParaRPr>
          </a:p>
        </p:txBody>
      </p:sp>
      <p:sp>
        <p:nvSpPr>
          <p:cNvPr id="45" name="角丸四角形吹き出し 44"/>
          <p:cNvSpPr/>
          <p:nvPr/>
        </p:nvSpPr>
        <p:spPr bwMode="auto">
          <a:xfrm>
            <a:off x="2051972" y="2168986"/>
            <a:ext cx="2700030" cy="612648"/>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レジスタに書かれるまで</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他のスレッド流すで</a:t>
            </a:r>
            <a:endParaRPr kumimoji="1" lang="en-US" altLang="ja-JP" dirty="0">
              <a:solidFill>
                <a:schemeClr val="tx1">
                  <a:lumMod val="65000"/>
                  <a:lumOff val="35000"/>
                </a:schemeClr>
              </a:solidFill>
              <a:latin typeface="Arial Narrow" panose="020B0606020202030204" pitchFamily="34" charset="0"/>
            </a:endParaRPr>
          </a:p>
        </p:txBody>
      </p:sp>
    </p:spTree>
    <p:extLst>
      <p:ext uri="{BB962C8B-B14F-4D97-AF65-F5344CB8AC3E}">
        <p14:creationId xmlns:p14="http://schemas.microsoft.com/office/powerpoint/2010/main" val="6087538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CPU </a:t>
            </a:r>
            <a:r>
              <a:rPr kumimoji="1" lang="ja-JP" altLang="en-US" dirty="0"/>
              <a:t>と </a:t>
            </a:r>
            <a:r>
              <a:rPr kumimoji="1" lang="en-US" altLang="ja-JP" dirty="0"/>
              <a:t>GP</a:t>
            </a:r>
            <a:r>
              <a:rPr lang="en-US" altLang="ja-JP" dirty="0"/>
              <a:t>U</a:t>
            </a:r>
            <a:r>
              <a:rPr lang="ja-JP" altLang="en-US" dirty="0"/>
              <a:t>の違い</a:t>
            </a:r>
            <a:br>
              <a:rPr lang="en-US" altLang="ja-JP" dirty="0"/>
            </a:br>
            <a:r>
              <a:rPr lang="en-US" altLang="ja-JP" dirty="0"/>
              <a:t>GPU </a:t>
            </a:r>
            <a:r>
              <a:rPr lang="ja-JP" altLang="en-US" dirty="0"/>
              <a:t>では演算器搭載量を重視 </a:t>
            </a:r>
            <a:r>
              <a:rPr lang="en-US" altLang="ja-JP" dirty="0"/>
              <a:t>= </a:t>
            </a:r>
            <a:r>
              <a:rPr lang="ja-JP" altLang="en-US" dirty="0"/>
              <a:t>最大性能が上がる</a:t>
            </a:r>
            <a:endParaRPr kumimoji="1" lang="ja-JP" altLang="en-US" dirty="0"/>
          </a:p>
        </p:txBody>
      </p:sp>
      <p:sp>
        <p:nvSpPr>
          <p:cNvPr id="3" name="テキスト プレースホルダー 2"/>
          <p:cNvSpPr>
            <a:spLocks noGrp="1"/>
          </p:cNvSpPr>
          <p:nvPr>
            <p:ph type="body" sz="quarter" idx="10"/>
          </p:nvPr>
        </p:nvSpPr>
        <p:spPr/>
        <p:txBody>
          <a:bodyPr/>
          <a:lstStyle/>
          <a:p>
            <a:r>
              <a:rPr kumimoji="1" lang="en-US" altLang="ja-JP" dirty="0"/>
              <a:t>CPU</a:t>
            </a:r>
          </a:p>
          <a:p>
            <a:pPr lvl="1"/>
            <a:r>
              <a:rPr kumimoji="1" lang="ja-JP" altLang="en-US" dirty="0"/>
              <a:t>単一のスレッドの実行時間を短くすることに特化</a:t>
            </a:r>
            <a:endParaRPr kumimoji="1" lang="en-US" altLang="ja-JP" dirty="0"/>
          </a:p>
          <a:p>
            <a:pPr lvl="1"/>
            <a:r>
              <a:rPr kumimoji="1" lang="ja-JP" altLang="en-US" dirty="0"/>
              <a:t>各種投機実行や，動的命令スケジューリングに回路資源を投入</a:t>
            </a:r>
            <a:endParaRPr kumimoji="1" lang="en-US" altLang="ja-JP" dirty="0"/>
          </a:p>
          <a:p>
            <a:pPr lvl="1"/>
            <a:endParaRPr kumimoji="1" lang="en-US" altLang="ja-JP" dirty="0"/>
          </a:p>
          <a:p>
            <a:pPr lvl="1"/>
            <a:endParaRPr kumimoji="1" lang="en-US" altLang="ja-JP" dirty="0"/>
          </a:p>
          <a:p>
            <a:pPr lvl="1"/>
            <a:endParaRPr lang="en-US" altLang="ja-JP" dirty="0"/>
          </a:p>
          <a:p>
            <a:r>
              <a:rPr kumimoji="1" lang="en-US" altLang="ja-JP" dirty="0"/>
              <a:t>GPU</a:t>
            </a:r>
          </a:p>
          <a:p>
            <a:pPr lvl="1"/>
            <a:r>
              <a:rPr kumimoji="1" lang="ja-JP" altLang="en-US" dirty="0"/>
              <a:t>大量のスレッドの実行スループットを上げることに特化</a:t>
            </a:r>
            <a:endParaRPr kumimoji="1" lang="en-US" altLang="ja-JP" dirty="0"/>
          </a:p>
          <a:p>
            <a:pPr lvl="1"/>
            <a:r>
              <a:rPr kumimoji="1" lang="ja-JP" altLang="en-US" dirty="0"/>
              <a:t>演算器以外の部分をそぎ落とし，なるべく大量の演算器を積む</a:t>
            </a:r>
            <a:endParaRPr kumimoji="1" lang="en-US" altLang="ja-JP" dirty="0"/>
          </a:p>
          <a:p>
            <a:pPr lvl="1"/>
            <a:endParaRPr kumimoji="1" lang="en-US" altLang="ja-JP" dirty="0"/>
          </a:p>
          <a:p>
            <a:pPr lvl="1"/>
            <a:endParaRPr lang="en-US" altLang="ja-JP" dirty="0"/>
          </a:p>
          <a:p>
            <a:pPr lvl="1"/>
            <a:endParaRPr kumimoji="1" lang="ja-JP" altLang="en-US" dirty="0"/>
          </a:p>
        </p:txBody>
      </p:sp>
      <p:sp>
        <p:nvSpPr>
          <p:cNvPr id="4" name="正方形/長方形 3"/>
          <p:cNvSpPr/>
          <p:nvPr/>
        </p:nvSpPr>
        <p:spPr bwMode="auto">
          <a:xfrm>
            <a:off x="1331964" y="2618991"/>
            <a:ext cx="720008" cy="540006"/>
          </a:xfrm>
          <a:prstGeom prst="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加算器</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乗算器</a:t>
            </a:r>
          </a:p>
        </p:txBody>
      </p:sp>
      <p:sp>
        <p:nvSpPr>
          <p:cNvPr id="5" name="正方形/長方形 4"/>
          <p:cNvSpPr/>
          <p:nvPr/>
        </p:nvSpPr>
        <p:spPr bwMode="auto">
          <a:xfrm>
            <a:off x="2051972" y="2618991"/>
            <a:ext cx="720008" cy="54000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ROB</a:t>
            </a: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2771980" y="2618991"/>
            <a:ext cx="720008" cy="54000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RMT</a:t>
            </a:r>
            <a:endParaRPr kumimoji="1" lang="ja-JP" altLang="en-US" sz="1600" dirty="0">
              <a:solidFill>
                <a:schemeClr val="tx1">
                  <a:lumMod val="75000"/>
                  <a:lumOff val="25000"/>
                </a:schemeClr>
              </a:solidFill>
              <a:latin typeface="+mn-ea"/>
            </a:endParaRPr>
          </a:p>
        </p:txBody>
      </p:sp>
      <p:sp>
        <p:nvSpPr>
          <p:cNvPr id="7" name="正方形/長方形 6"/>
          <p:cNvSpPr/>
          <p:nvPr/>
        </p:nvSpPr>
        <p:spPr bwMode="auto">
          <a:xfrm>
            <a:off x="3491988" y="2618991"/>
            <a:ext cx="720008" cy="54000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発行</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キュー</a:t>
            </a:r>
          </a:p>
        </p:txBody>
      </p:sp>
      <p:sp>
        <p:nvSpPr>
          <p:cNvPr id="8" name="正方形/長方形 7"/>
          <p:cNvSpPr/>
          <p:nvPr/>
        </p:nvSpPr>
        <p:spPr bwMode="auto">
          <a:xfrm>
            <a:off x="4211996" y="2618991"/>
            <a:ext cx="720008" cy="54000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LSQ</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4932004" y="2618991"/>
            <a:ext cx="720008" cy="54000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分岐</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予測</a:t>
            </a:r>
          </a:p>
        </p:txBody>
      </p:sp>
      <p:sp>
        <p:nvSpPr>
          <p:cNvPr id="10" name="正方形/長方形 9"/>
          <p:cNvSpPr/>
          <p:nvPr/>
        </p:nvSpPr>
        <p:spPr bwMode="auto">
          <a:xfrm>
            <a:off x="5652012" y="2618991"/>
            <a:ext cx="720008" cy="54000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依存</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予測</a:t>
            </a:r>
          </a:p>
        </p:txBody>
      </p:sp>
      <p:sp>
        <p:nvSpPr>
          <p:cNvPr id="11" name="正方形/長方形 10"/>
          <p:cNvSpPr/>
          <p:nvPr/>
        </p:nvSpPr>
        <p:spPr bwMode="auto">
          <a:xfrm>
            <a:off x="6372020" y="2618991"/>
            <a:ext cx="1440016" cy="54000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cxnSp>
        <p:nvCxnSpPr>
          <p:cNvPr id="13" name="直線矢印コネクタ 12"/>
          <p:cNvCxnSpPr/>
          <p:nvPr/>
        </p:nvCxnSpPr>
        <p:spPr bwMode="auto">
          <a:xfrm>
            <a:off x="1331964" y="3338999"/>
            <a:ext cx="6390071" cy="0"/>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sp>
        <p:nvSpPr>
          <p:cNvPr id="14" name="正方形/長方形 13"/>
          <p:cNvSpPr/>
          <p:nvPr/>
        </p:nvSpPr>
        <p:spPr bwMode="auto">
          <a:xfrm>
            <a:off x="3851992" y="342900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600" dirty="0">
                <a:solidFill>
                  <a:schemeClr val="tx1">
                    <a:lumMod val="75000"/>
                    <a:lumOff val="25000"/>
                  </a:schemeClr>
                </a:solidFill>
                <a:latin typeface="+mn-ea"/>
              </a:rPr>
              <a:t>チップ面積</a:t>
            </a:r>
            <a:endParaRPr kumimoji="1" lang="ja-JP" altLang="en-US" sz="1600" dirty="0">
              <a:solidFill>
                <a:schemeClr val="tx1">
                  <a:lumMod val="75000"/>
                  <a:lumOff val="25000"/>
                </a:schemeClr>
              </a:solidFill>
              <a:latin typeface="+mn-ea"/>
            </a:endParaRPr>
          </a:p>
        </p:txBody>
      </p:sp>
      <p:sp>
        <p:nvSpPr>
          <p:cNvPr id="15" name="正方形/長方形 14"/>
          <p:cNvSpPr/>
          <p:nvPr/>
        </p:nvSpPr>
        <p:spPr bwMode="auto">
          <a:xfrm>
            <a:off x="1331964" y="5319021"/>
            <a:ext cx="5040056" cy="540006"/>
          </a:xfrm>
          <a:prstGeom prst="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加算器</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乗算器</a:t>
            </a:r>
          </a:p>
        </p:txBody>
      </p:sp>
      <p:sp>
        <p:nvSpPr>
          <p:cNvPr id="22" name="正方形/長方形 21"/>
          <p:cNvSpPr/>
          <p:nvPr/>
        </p:nvSpPr>
        <p:spPr bwMode="auto">
          <a:xfrm>
            <a:off x="6372020" y="5319021"/>
            <a:ext cx="1440016" cy="54000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cxnSp>
        <p:nvCxnSpPr>
          <p:cNvPr id="23" name="直線矢印コネクタ 22"/>
          <p:cNvCxnSpPr/>
          <p:nvPr/>
        </p:nvCxnSpPr>
        <p:spPr bwMode="auto">
          <a:xfrm>
            <a:off x="1331964" y="6039029"/>
            <a:ext cx="6390071" cy="0"/>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sp>
        <p:nvSpPr>
          <p:cNvPr id="24" name="正方形/長方形 23"/>
          <p:cNvSpPr/>
          <p:nvPr/>
        </p:nvSpPr>
        <p:spPr bwMode="auto">
          <a:xfrm>
            <a:off x="3851992" y="612903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600" dirty="0">
                <a:solidFill>
                  <a:schemeClr val="tx1">
                    <a:lumMod val="75000"/>
                    <a:lumOff val="25000"/>
                  </a:schemeClr>
                </a:solidFill>
                <a:latin typeface="+mn-ea"/>
              </a:rPr>
              <a:t>チップ面積</a:t>
            </a:r>
            <a:endParaRPr kumimoji="1" lang="ja-JP" altLang="en-US" sz="1600" dirty="0">
              <a:solidFill>
                <a:schemeClr val="tx1">
                  <a:lumMod val="75000"/>
                  <a:lumOff val="25000"/>
                </a:schemeClr>
              </a:solidFill>
              <a:latin typeface="+mn-ea"/>
            </a:endParaRPr>
          </a:p>
        </p:txBody>
      </p:sp>
    </p:spTree>
    <p:extLst>
      <p:ext uri="{BB962C8B-B14F-4D97-AF65-F5344CB8AC3E}">
        <p14:creationId xmlns:p14="http://schemas.microsoft.com/office/powerpoint/2010/main" val="30247834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99790E-40E5-468A-A75E-0F1FC69762D1}"/>
              </a:ext>
            </a:extLst>
          </p:cNvPr>
          <p:cNvSpPr>
            <a:spLocks noGrp="1"/>
          </p:cNvSpPr>
          <p:nvPr>
            <p:ph type="title"/>
          </p:nvPr>
        </p:nvSpPr>
        <p:spPr/>
        <p:txBody>
          <a:bodyPr/>
          <a:lstStyle/>
          <a:p>
            <a:r>
              <a:rPr kumimoji="1" lang="ja-JP" altLang="en-US" dirty="0"/>
              <a:t>前回の感想や質問とか</a:t>
            </a:r>
          </a:p>
        </p:txBody>
      </p:sp>
      <p:sp>
        <p:nvSpPr>
          <p:cNvPr id="3" name="テキスト プレースホルダー 2">
            <a:extLst>
              <a:ext uri="{FF2B5EF4-FFF2-40B4-BE49-F238E27FC236}">
                <a16:creationId xmlns:a16="http://schemas.microsoft.com/office/drawing/2014/main" id="{FBF22E91-43E0-431F-889D-2559EEB9010D}"/>
              </a:ext>
            </a:extLst>
          </p:cNvPr>
          <p:cNvSpPr>
            <a:spLocks noGrp="1"/>
          </p:cNvSpPr>
          <p:nvPr>
            <p:ph type="body" sz="quarter" idx="10"/>
          </p:nvPr>
        </p:nvSpPr>
        <p:spPr/>
        <p:txBody>
          <a:bodyPr/>
          <a:lstStyle/>
          <a:p>
            <a:r>
              <a:rPr kumimoji="1" lang="ja-JP" altLang="en-US" dirty="0"/>
              <a:t>特に</a:t>
            </a:r>
            <a:r>
              <a:rPr kumimoji="1" lang="en-US" altLang="ja-JP" dirty="0"/>
              <a:t>out-of-order</a:t>
            </a:r>
            <a:r>
              <a:rPr kumimoji="1" lang="ja-JP" altLang="en-US" dirty="0"/>
              <a:t>発行では</a:t>
            </a:r>
            <a:r>
              <a:rPr kumimoji="1" lang="en-US" altLang="ja-JP" dirty="0"/>
              <a:t>EX</a:t>
            </a:r>
            <a:r>
              <a:rPr kumimoji="1" lang="ja-JP" altLang="en-US" dirty="0"/>
              <a:t>や</a:t>
            </a:r>
            <a:r>
              <a:rPr kumimoji="1" lang="en-US" altLang="ja-JP" dirty="0"/>
              <a:t>MEM</a:t>
            </a:r>
            <a:r>
              <a:rPr kumimoji="1" lang="ja-JP" altLang="en-US" dirty="0"/>
              <a:t>などの処理が複数の命令から同時に要求されそうで，並列実行可能な数以上に処理が要求されて詰まるようなことはないのか気になった</a:t>
            </a:r>
            <a:endParaRPr kumimoji="1" lang="en-US" altLang="ja-JP" dirty="0"/>
          </a:p>
          <a:p>
            <a:r>
              <a:rPr kumimoji="1" lang="ja-JP" altLang="en-US" dirty="0"/>
              <a:t>コンパイラでの最適化ではなく、</a:t>
            </a:r>
            <a:r>
              <a:rPr kumimoji="1" lang="en-US" altLang="ja-JP" dirty="0"/>
              <a:t>CPU</a:t>
            </a:r>
            <a:r>
              <a:rPr kumimoji="1" lang="ja-JP" altLang="en-US" dirty="0"/>
              <a:t>単位でやる理由が知りたいです。</a:t>
            </a:r>
            <a:r>
              <a:rPr kumimoji="1" lang="en-US" altLang="ja-JP" dirty="0"/>
              <a:t>(</a:t>
            </a:r>
            <a:r>
              <a:rPr kumimoji="1" lang="ja-JP" altLang="en-US" dirty="0"/>
              <a:t>命令セットに依存する最適化を行うからって認識なのですが。</a:t>
            </a:r>
            <a:r>
              <a:rPr kumimoji="1" lang="en-US" altLang="ja-JP" dirty="0"/>
              <a:t>)</a:t>
            </a:r>
            <a:endParaRPr kumimoji="1" lang="ja-JP" altLang="en-US" dirty="0"/>
          </a:p>
        </p:txBody>
      </p:sp>
    </p:spTree>
    <p:extLst>
      <p:ext uri="{BB962C8B-B14F-4D97-AF65-F5344CB8AC3E}">
        <p14:creationId xmlns:p14="http://schemas.microsoft.com/office/powerpoint/2010/main" val="15012236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GPU </a:t>
            </a:r>
            <a:r>
              <a:rPr kumimoji="1" lang="ja-JP" altLang="en-US" dirty="0"/>
              <a:t>の</a:t>
            </a:r>
            <a:r>
              <a:rPr lang="ja-JP" altLang="en-US" dirty="0"/>
              <a:t>概要の</a:t>
            </a:r>
            <a:r>
              <a:rPr kumimoji="1" lang="ja-JP" altLang="en-US" dirty="0"/>
              <a:t>まとめ</a:t>
            </a:r>
          </a:p>
        </p:txBody>
      </p:sp>
      <p:sp>
        <p:nvSpPr>
          <p:cNvPr id="3" name="テキスト プレースホルダー 2"/>
          <p:cNvSpPr>
            <a:spLocks noGrp="1"/>
          </p:cNvSpPr>
          <p:nvPr>
            <p:ph type="body" sz="quarter" idx="10"/>
          </p:nvPr>
        </p:nvSpPr>
        <p:spPr/>
        <p:txBody>
          <a:bodyPr/>
          <a:lstStyle/>
          <a:p>
            <a:r>
              <a:rPr lang="ja-JP" altLang="en-US" dirty="0"/>
              <a:t>下記の性質を利用して，演算器以外の回路を削減</a:t>
            </a:r>
            <a:endParaRPr lang="en-US" altLang="ja-JP" dirty="0"/>
          </a:p>
          <a:p>
            <a:pPr marL="817200" lvl="1" indent="-457200">
              <a:buFont typeface="+mj-lt"/>
              <a:buAutoNum type="arabicPeriod"/>
            </a:pPr>
            <a:r>
              <a:rPr lang="ja-JP" altLang="en-US" dirty="0"/>
              <a:t>並列に動作する大量のスレッドがある</a:t>
            </a:r>
            <a:endParaRPr lang="en-US" altLang="ja-JP" dirty="0"/>
          </a:p>
          <a:p>
            <a:pPr lvl="2"/>
            <a:r>
              <a:rPr lang="ja-JP" altLang="en-US" dirty="0"/>
              <a:t>バックエッジは全部マルチスレッドで対処</a:t>
            </a:r>
            <a:endParaRPr lang="en-US" altLang="ja-JP" dirty="0"/>
          </a:p>
          <a:p>
            <a:pPr lvl="2"/>
            <a:r>
              <a:rPr lang="ja-JP" altLang="en-US" dirty="0"/>
              <a:t>依存関係やキャッシュ・ミスで実行できない場合も，</a:t>
            </a:r>
            <a:br>
              <a:rPr lang="en-US" altLang="ja-JP" dirty="0"/>
            </a:br>
            <a:r>
              <a:rPr lang="ja-JP" altLang="en-US" dirty="0"/>
              <a:t>他のスレッドの実行ですます</a:t>
            </a:r>
            <a:endParaRPr lang="en-US" altLang="ja-JP" dirty="0"/>
          </a:p>
          <a:p>
            <a:pPr marL="817200" lvl="1" indent="-457200">
              <a:buFont typeface="+mj-lt"/>
              <a:buAutoNum type="arabicPeriod"/>
            </a:pPr>
            <a:r>
              <a:rPr lang="ja-JP" altLang="en-US" dirty="0"/>
              <a:t>各スレッドは比較的短い</a:t>
            </a:r>
            <a:endParaRPr lang="en-US" altLang="ja-JP" dirty="0"/>
          </a:p>
          <a:p>
            <a:pPr lvl="2"/>
            <a:r>
              <a:rPr lang="ja-JP" altLang="en-US" dirty="0"/>
              <a:t>命令メモリは少しで良い</a:t>
            </a:r>
            <a:endParaRPr lang="en-US" altLang="ja-JP" dirty="0"/>
          </a:p>
          <a:p>
            <a:pPr marL="817200" lvl="1" indent="-457200">
              <a:buFont typeface="+mj-lt"/>
              <a:buAutoNum type="arabicPeriod"/>
            </a:pPr>
            <a:r>
              <a:rPr lang="ja-JP" altLang="en-US" dirty="0"/>
              <a:t>各スレッドは基本的に同じことをしている</a:t>
            </a:r>
            <a:endParaRPr lang="en-US" altLang="ja-JP" dirty="0"/>
          </a:p>
          <a:p>
            <a:pPr lvl="2"/>
            <a:r>
              <a:rPr kumimoji="1" lang="en-US" altLang="ja-JP" dirty="0"/>
              <a:t>SIMT </a:t>
            </a:r>
            <a:r>
              <a:rPr kumimoji="1" lang="ja-JP" altLang="en-US" dirty="0"/>
              <a:t>により，フロントエンドを統合</a:t>
            </a:r>
            <a:endParaRPr kumimoji="1" lang="en-US" altLang="ja-JP" dirty="0"/>
          </a:p>
          <a:p>
            <a:r>
              <a:rPr kumimoji="1" lang="ja-JP" altLang="en-US" dirty="0"/>
              <a:t>演算器搭載量をふやして，ピーク性能を向上</a:t>
            </a:r>
            <a:endParaRPr kumimoji="1" lang="en-US" altLang="ja-JP" dirty="0"/>
          </a:p>
          <a:p>
            <a:pPr lvl="1"/>
            <a:r>
              <a:rPr kumimoji="1" lang="ja-JP" altLang="en-US" dirty="0"/>
              <a:t>同じ回路面積あたりで </a:t>
            </a:r>
            <a:r>
              <a:rPr kumimoji="1" lang="en-US" altLang="ja-JP" dirty="0"/>
              <a:t>CPU </a:t>
            </a:r>
            <a:r>
              <a:rPr kumimoji="1" lang="ja-JP" altLang="en-US" dirty="0"/>
              <a:t>の数倍</a:t>
            </a:r>
          </a:p>
        </p:txBody>
      </p:sp>
    </p:spTree>
    <p:extLst>
      <p:ext uri="{BB962C8B-B14F-4D97-AF65-F5344CB8AC3E}">
        <p14:creationId xmlns:p14="http://schemas.microsoft.com/office/powerpoint/2010/main" val="14938268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アクセラレータや </a:t>
            </a:r>
            <a:r>
              <a:rPr kumimoji="1" lang="en-US" altLang="ja-JP" dirty="0"/>
              <a:t>GPU </a:t>
            </a:r>
            <a:r>
              <a:rPr kumimoji="1" lang="ja-JP" altLang="en-US" dirty="0"/>
              <a:t>は何故 </a:t>
            </a:r>
            <a:r>
              <a:rPr kumimoji="1" lang="en-US" altLang="ja-JP" dirty="0"/>
              <a:t>CPU </a:t>
            </a:r>
            <a:r>
              <a:rPr kumimoji="1" lang="ja-JP" altLang="en-US" dirty="0"/>
              <a:t>より速いのか？</a:t>
            </a:r>
          </a:p>
        </p:txBody>
      </p:sp>
      <p:sp>
        <p:nvSpPr>
          <p:cNvPr id="3" name="テキスト プレースホルダー 2"/>
          <p:cNvSpPr>
            <a:spLocks noGrp="1"/>
          </p:cNvSpPr>
          <p:nvPr>
            <p:ph type="body" sz="quarter" idx="10"/>
          </p:nvPr>
        </p:nvSpPr>
        <p:spPr/>
        <p:txBody>
          <a:bodyPr/>
          <a:lstStyle/>
          <a:p>
            <a:r>
              <a:rPr kumimoji="1" lang="ja-JP" altLang="en-US" dirty="0"/>
              <a:t>演算器そのものは一緒</a:t>
            </a:r>
            <a:endParaRPr kumimoji="1" lang="en-US" altLang="ja-JP" dirty="0"/>
          </a:p>
          <a:p>
            <a:pPr lvl="1"/>
            <a:r>
              <a:rPr kumimoji="1" lang="ja-JP" altLang="en-US" dirty="0"/>
              <a:t>加算器や乗算器などはどのアーキテクチャでも共通</a:t>
            </a:r>
            <a:endParaRPr kumimoji="1" lang="en-US" altLang="ja-JP" dirty="0"/>
          </a:p>
          <a:p>
            <a:r>
              <a:rPr kumimoji="1" lang="ja-JP" altLang="en-US" dirty="0"/>
              <a:t>演算器以外の部分をいかに減らすかにより決まる</a:t>
            </a:r>
            <a:endParaRPr kumimoji="1" lang="en-US" altLang="ja-JP" dirty="0"/>
          </a:p>
          <a:p>
            <a:pPr lvl="1"/>
            <a:r>
              <a:rPr kumimoji="1" lang="ja-JP" altLang="en-US" dirty="0"/>
              <a:t>対象のプログラムの性質に特化することで，機能を削っても性能が落ちないようにする</a:t>
            </a:r>
            <a:endParaRPr kumimoji="1" lang="en-US" altLang="ja-JP" dirty="0"/>
          </a:p>
          <a:p>
            <a:pPr lvl="1"/>
            <a:r>
              <a:rPr kumimoji="1" lang="ja-JP" altLang="en-US" dirty="0"/>
              <a:t>減らした分だけよりたくさん演算器がつめて電力も回せる</a:t>
            </a:r>
            <a:endParaRPr kumimoji="1" lang="en-US" altLang="ja-JP" dirty="0"/>
          </a:p>
        </p:txBody>
      </p:sp>
    </p:spTree>
    <p:extLst>
      <p:ext uri="{BB962C8B-B14F-4D97-AF65-F5344CB8AC3E}">
        <p14:creationId xmlns:p14="http://schemas.microsoft.com/office/powerpoint/2010/main" val="22276253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アクセラレータや </a:t>
            </a:r>
            <a:r>
              <a:rPr kumimoji="1" lang="en-US" altLang="ja-JP" dirty="0"/>
              <a:t>GPU </a:t>
            </a:r>
            <a:r>
              <a:rPr kumimoji="1" lang="ja-JP" altLang="en-US" dirty="0"/>
              <a:t>は何故 </a:t>
            </a:r>
            <a:r>
              <a:rPr kumimoji="1" lang="en-US" altLang="ja-JP" dirty="0"/>
              <a:t>CPU </a:t>
            </a:r>
            <a:r>
              <a:rPr kumimoji="1" lang="ja-JP" altLang="en-US" dirty="0"/>
              <a:t>より速いのか？</a:t>
            </a:r>
          </a:p>
        </p:txBody>
      </p:sp>
      <p:sp>
        <p:nvSpPr>
          <p:cNvPr id="3" name="テキスト プレースホルダー 2"/>
          <p:cNvSpPr>
            <a:spLocks noGrp="1"/>
          </p:cNvSpPr>
          <p:nvPr>
            <p:ph type="body" sz="quarter" idx="10"/>
          </p:nvPr>
        </p:nvSpPr>
        <p:spPr/>
        <p:txBody>
          <a:bodyPr/>
          <a:lstStyle/>
          <a:p>
            <a:r>
              <a:rPr kumimoji="1" lang="ja-JP" altLang="en-US" dirty="0"/>
              <a:t>シストリック・アレイ</a:t>
            </a:r>
            <a:endParaRPr kumimoji="1" lang="en-US" altLang="ja-JP" dirty="0"/>
          </a:p>
          <a:p>
            <a:pPr lvl="1"/>
            <a:r>
              <a:rPr kumimoji="1" lang="en-US" altLang="ja-JP" dirty="0"/>
              <a:t>GPU </a:t>
            </a:r>
            <a:r>
              <a:rPr kumimoji="1" lang="ja-JP" altLang="en-US" dirty="0"/>
              <a:t>はまだ演算</a:t>
            </a:r>
            <a:r>
              <a:rPr kumimoji="1" lang="en-US" altLang="ja-JP" dirty="0"/>
              <a:t>1</a:t>
            </a:r>
            <a:r>
              <a:rPr kumimoji="1" lang="ja-JP" altLang="en-US" dirty="0"/>
              <a:t>回ごとに命令を読んだり，レジスタ・ファイルにアクセスしている</a:t>
            </a:r>
            <a:endParaRPr kumimoji="1" lang="en-US" altLang="ja-JP" dirty="0"/>
          </a:p>
          <a:p>
            <a:pPr lvl="1"/>
            <a:r>
              <a:rPr kumimoji="1" lang="ja-JP" altLang="en-US" dirty="0"/>
              <a:t>そもそもやる計算が決まっているなら，演算器を直接繋いでそこにデータを流せば良い</a:t>
            </a:r>
            <a:endParaRPr kumimoji="1" lang="en-US" altLang="ja-JP" dirty="0"/>
          </a:p>
          <a:p>
            <a:pPr lvl="1"/>
            <a:r>
              <a:rPr lang="en-US" altLang="ja-JP" dirty="0"/>
              <a:t>Google </a:t>
            </a:r>
            <a:r>
              <a:rPr lang="ja-JP" altLang="en-US" dirty="0"/>
              <a:t>の </a:t>
            </a:r>
            <a:r>
              <a:rPr lang="en-US" altLang="ja-JP" dirty="0"/>
              <a:t>TPU </a:t>
            </a:r>
            <a:r>
              <a:rPr lang="ja-JP" altLang="en-US" dirty="0"/>
              <a:t>とかはこれ</a:t>
            </a:r>
            <a:endParaRPr kumimoji="1" lang="ja-JP" altLang="en-US" dirty="0"/>
          </a:p>
        </p:txBody>
      </p:sp>
    </p:spTree>
    <p:extLst>
      <p:ext uri="{BB962C8B-B14F-4D97-AF65-F5344CB8AC3E}">
        <p14:creationId xmlns:p14="http://schemas.microsoft.com/office/powerpoint/2010/main" val="22371499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000" dirty="0"/>
              <a:t>Norman P. </a:t>
            </a:r>
            <a:r>
              <a:rPr lang="en-US" altLang="ja-JP" sz="2000" dirty="0" err="1"/>
              <a:t>Jouppi</a:t>
            </a:r>
            <a:r>
              <a:rPr lang="en-US" altLang="ja-JP" sz="2000" dirty="0"/>
              <a:t> et al., In-Datacenter Performance Analysis of a Tensor Processing Unit, ISCA 2017 </a:t>
            </a:r>
            <a:r>
              <a:rPr lang="ja-JP" altLang="en-US" sz="2000" dirty="0"/>
              <a:t>より</a:t>
            </a:r>
            <a:endParaRPr kumimoji="1" lang="ja-JP" altLang="en-US" sz="2000" dirty="0"/>
          </a:p>
        </p:txBody>
      </p:sp>
      <p:pic>
        <p:nvPicPr>
          <p:cNvPr id="4" name="図 3">
            <a:extLst>
              <a:ext uri="{FF2B5EF4-FFF2-40B4-BE49-F238E27FC236}">
                <a16:creationId xmlns:a16="http://schemas.microsoft.com/office/drawing/2014/main" id="{80F220EB-94AA-473E-94E1-38959C0E8E22}"/>
              </a:ext>
            </a:extLst>
          </p:cNvPr>
          <p:cNvPicPr>
            <a:picLocks noChangeAspect="1"/>
          </p:cNvPicPr>
          <p:nvPr/>
        </p:nvPicPr>
        <p:blipFill>
          <a:blip r:embed="rId2"/>
          <a:stretch>
            <a:fillRect/>
          </a:stretch>
        </p:blipFill>
        <p:spPr>
          <a:xfrm>
            <a:off x="1781969" y="1448978"/>
            <a:ext cx="5540974" cy="5263381"/>
          </a:xfrm>
          <a:prstGeom prst="rect">
            <a:avLst/>
          </a:prstGeom>
        </p:spPr>
      </p:pic>
      <p:sp>
        <p:nvSpPr>
          <p:cNvPr id="6" name="テキスト プレースホルダー 5">
            <a:extLst>
              <a:ext uri="{FF2B5EF4-FFF2-40B4-BE49-F238E27FC236}">
                <a16:creationId xmlns:a16="http://schemas.microsoft.com/office/drawing/2014/main" id="{2DBF408D-0FAC-406C-B3C9-B1190CC61033}"/>
              </a:ext>
            </a:extLst>
          </p:cNvPr>
          <p:cNvSpPr>
            <a:spLocks noGrp="1"/>
          </p:cNvSpPr>
          <p:nvPr>
            <p:ph type="body" sz="quarter" idx="10"/>
          </p:nvPr>
        </p:nvSpPr>
        <p:spPr/>
        <p:txBody>
          <a:bodyPr/>
          <a:lstStyle/>
          <a:p>
            <a:endParaRPr lang="ja-JP" altLang="en-US"/>
          </a:p>
        </p:txBody>
      </p:sp>
    </p:spTree>
    <p:extLst>
      <p:ext uri="{BB962C8B-B14F-4D97-AF65-F5344CB8AC3E}">
        <p14:creationId xmlns:p14="http://schemas.microsoft.com/office/powerpoint/2010/main" val="4923186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FEE78-1C14-4906-9DDC-A1A3111D9170}"/>
              </a:ext>
            </a:extLst>
          </p:cNvPr>
          <p:cNvSpPr>
            <a:spLocks noGrp="1"/>
          </p:cNvSpPr>
          <p:nvPr>
            <p:ph type="title"/>
          </p:nvPr>
        </p:nvSpPr>
        <p:spPr/>
        <p:txBody>
          <a:bodyPr/>
          <a:lstStyle/>
          <a:p>
            <a:r>
              <a:rPr kumimoji="1" lang="en-US" altLang="ja-JP" dirty="0"/>
              <a:t>https://cloud.google.com/tpu?hl=ja</a:t>
            </a:r>
            <a:r>
              <a:rPr kumimoji="1" lang="ja-JP" altLang="en-US" dirty="0"/>
              <a:t>　より</a:t>
            </a:r>
          </a:p>
        </p:txBody>
      </p:sp>
      <p:sp>
        <p:nvSpPr>
          <p:cNvPr id="3" name="テキスト プレースホルダー 2">
            <a:extLst>
              <a:ext uri="{FF2B5EF4-FFF2-40B4-BE49-F238E27FC236}">
                <a16:creationId xmlns:a16="http://schemas.microsoft.com/office/drawing/2014/main" id="{3CF37123-D920-4357-89A9-98843703D4F2}"/>
              </a:ext>
            </a:extLst>
          </p:cNvPr>
          <p:cNvSpPr>
            <a:spLocks noGrp="1"/>
          </p:cNvSpPr>
          <p:nvPr>
            <p:ph type="body" sz="quarter" idx="10"/>
          </p:nvPr>
        </p:nvSpPr>
        <p:spPr/>
        <p:txBody>
          <a:bodyPr/>
          <a:lstStyle/>
          <a:p>
            <a:endParaRPr kumimoji="1" lang="ja-JP" altLang="en-US" dirty="0"/>
          </a:p>
        </p:txBody>
      </p:sp>
      <p:pic>
        <p:nvPicPr>
          <p:cNvPr id="4" name="try-the-demo">
            <a:hlinkClick r:id="" action="ppaction://media"/>
            <a:extLst>
              <a:ext uri="{FF2B5EF4-FFF2-40B4-BE49-F238E27FC236}">
                <a16:creationId xmlns:a16="http://schemas.microsoft.com/office/drawing/2014/main" id="{190E6529-52CC-4989-BEB8-36594858AF65}"/>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061961" y="1538979"/>
            <a:ext cx="7403779" cy="4050045"/>
          </a:xfrm>
          <a:prstGeom prst="rect">
            <a:avLst/>
          </a:prstGeom>
        </p:spPr>
      </p:pic>
    </p:spTree>
    <p:extLst>
      <p:ext uri="{BB962C8B-B14F-4D97-AF65-F5344CB8AC3E}">
        <p14:creationId xmlns:p14="http://schemas.microsoft.com/office/powerpoint/2010/main" val="38156895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86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今回の内容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動的スケジューリングの詳細続き</a:t>
            </a:r>
            <a:endParaRPr lang="en-US" altLang="ja-JP" dirty="0"/>
          </a:p>
          <a:p>
            <a:pPr marL="817200" lvl="1" indent="-457200">
              <a:buFont typeface="+mj-lt"/>
              <a:buAutoNum type="arabicPeriod"/>
            </a:pPr>
            <a:r>
              <a:rPr lang="ja-JP" altLang="en-US" dirty="0"/>
              <a:t>例外への対応</a:t>
            </a:r>
            <a:endParaRPr lang="en-US" altLang="ja-JP" dirty="0"/>
          </a:p>
          <a:p>
            <a:pPr marL="817200" lvl="1" indent="-457200">
              <a:buFont typeface="+mj-lt"/>
              <a:buAutoNum type="arabicPeriod"/>
            </a:pPr>
            <a:r>
              <a:rPr lang="ja-JP" altLang="en-US" dirty="0"/>
              <a:t>ロード・ストアへの対応</a:t>
            </a:r>
            <a:endParaRPr lang="en-US" altLang="ja-JP" dirty="0"/>
          </a:p>
          <a:p>
            <a:pPr marL="457200" indent="-457200">
              <a:buFont typeface="+mj-lt"/>
              <a:buAutoNum type="arabicPeriod"/>
            </a:pPr>
            <a:r>
              <a:rPr lang="en-US" altLang="ja-JP" dirty="0"/>
              <a:t>GPU </a:t>
            </a:r>
            <a:r>
              <a:rPr lang="ja-JP" altLang="en-US" dirty="0"/>
              <a:t>のアーキテクチャ概要</a:t>
            </a:r>
          </a:p>
        </p:txBody>
      </p:sp>
    </p:spTree>
    <p:extLst>
      <p:ext uri="{BB962C8B-B14F-4D97-AF65-F5344CB8AC3E}">
        <p14:creationId xmlns:p14="http://schemas.microsoft.com/office/powerpoint/2010/main" val="16903624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レポート課題</a:t>
            </a:r>
          </a:p>
        </p:txBody>
      </p:sp>
      <p:sp>
        <p:nvSpPr>
          <p:cNvPr id="3" name="テキスト プレースホルダー 2"/>
          <p:cNvSpPr>
            <a:spLocks noGrp="1"/>
          </p:cNvSpPr>
          <p:nvPr>
            <p:ph type="body" sz="quarter" idx="10"/>
          </p:nvPr>
        </p:nvSpPr>
        <p:spPr>
          <a:xfrm>
            <a:off x="341953" y="1448978"/>
            <a:ext cx="8280092" cy="5219751"/>
          </a:xfrm>
        </p:spPr>
        <p:txBody>
          <a:bodyPr/>
          <a:lstStyle/>
          <a:p>
            <a:r>
              <a:rPr lang="en-US" altLang="ja-JP" dirty="0"/>
              <a:t>MICRO2019/ISCA2020</a:t>
            </a:r>
            <a:r>
              <a:rPr lang="ja-JP" altLang="en-US" dirty="0"/>
              <a:t>，ないしはこの講義で出てきた何らかの論文を１つ選び読んでまとめる</a:t>
            </a:r>
            <a:endParaRPr lang="en-US" altLang="ja-JP" dirty="0"/>
          </a:p>
          <a:p>
            <a:pPr lvl="1"/>
            <a:r>
              <a:rPr lang="ja-JP" altLang="en-US" dirty="0"/>
              <a:t>分量は，日本語なら</a:t>
            </a:r>
            <a:r>
              <a:rPr lang="en-US" altLang="ja-JP" dirty="0"/>
              <a:t>3000</a:t>
            </a:r>
            <a:r>
              <a:rPr lang="ja-JP" altLang="en-US" dirty="0"/>
              <a:t>文字，英語なら</a:t>
            </a:r>
            <a:r>
              <a:rPr lang="en-US" altLang="ja-JP" dirty="0"/>
              <a:t>1500</a:t>
            </a:r>
            <a:r>
              <a:rPr lang="ja-JP" altLang="en-US" dirty="0"/>
              <a:t>ワード程度を目安</a:t>
            </a:r>
            <a:endParaRPr lang="en-US" altLang="ja-JP" dirty="0"/>
          </a:p>
          <a:p>
            <a:pPr lvl="1"/>
            <a:r>
              <a:rPr kumimoji="1" lang="en-US" altLang="ja-JP" dirty="0"/>
              <a:t>ISCA 2020</a:t>
            </a:r>
          </a:p>
          <a:p>
            <a:pPr lvl="2"/>
            <a:r>
              <a:rPr lang="en-US" altLang="ja-JP" dirty="0">
                <a:hlinkClick r:id="rId2"/>
              </a:rPr>
              <a:t>https://www.iscaconf.org/isca2020/program/</a:t>
            </a:r>
            <a:endParaRPr lang="en-US" altLang="ja-JP" dirty="0"/>
          </a:p>
          <a:p>
            <a:pPr lvl="1"/>
            <a:r>
              <a:rPr kumimoji="1" lang="en-US" altLang="ja-JP" dirty="0"/>
              <a:t>MICRO 2019</a:t>
            </a:r>
          </a:p>
          <a:p>
            <a:pPr lvl="2"/>
            <a:r>
              <a:rPr lang="en-US" altLang="ja-JP" dirty="0">
                <a:hlinkClick r:id="rId3"/>
              </a:rPr>
              <a:t>https://dl.acm.org/doi/proceedings/10.1145/3352460</a:t>
            </a:r>
            <a:endParaRPr kumimoji="1" lang="en-US" altLang="ja-JP" dirty="0"/>
          </a:p>
          <a:p>
            <a:r>
              <a:rPr lang="ja-JP" altLang="en-US" dirty="0"/>
              <a:t>提出方法：</a:t>
            </a:r>
            <a:endParaRPr lang="en-US" altLang="ja-JP" dirty="0"/>
          </a:p>
          <a:p>
            <a:pPr lvl="1"/>
            <a:r>
              <a:rPr lang="en-US" altLang="ja-JP" dirty="0"/>
              <a:t>shioya@ci.i.u-tokyo.ac.jp </a:t>
            </a:r>
            <a:r>
              <a:rPr lang="ja-JP" altLang="en-US" dirty="0"/>
              <a:t>にメールで提出</a:t>
            </a:r>
            <a:endParaRPr lang="en-US" altLang="ja-JP" dirty="0"/>
          </a:p>
          <a:p>
            <a:pPr lvl="1"/>
            <a:r>
              <a:rPr lang="ja-JP" altLang="en-US" dirty="0">
                <a:solidFill>
                  <a:schemeClr val="accent5"/>
                </a:solidFill>
              </a:rPr>
              <a:t>タイトルを「先進計算機構成論レポート </a:t>
            </a:r>
            <a:r>
              <a:rPr lang="en-US" altLang="ja-JP" dirty="0">
                <a:solidFill>
                  <a:schemeClr val="accent5"/>
                </a:solidFill>
              </a:rPr>
              <a:t>(</a:t>
            </a:r>
            <a:r>
              <a:rPr lang="ja-JP" altLang="en-US" dirty="0">
                <a:solidFill>
                  <a:schemeClr val="accent5"/>
                </a:solidFill>
              </a:rPr>
              <a:t>学籍番号</a:t>
            </a:r>
            <a:r>
              <a:rPr lang="en-US" altLang="ja-JP" dirty="0">
                <a:solidFill>
                  <a:schemeClr val="accent5"/>
                </a:solidFill>
              </a:rPr>
              <a:t>)</a:t>
            </a:r>
            <a:r>
              <a:rPr lang="ja-JP" altLang="en-US" dirty="0">
                <a:solidFill>
                  <a:schemeClr val="accent5"/>
                </a:solidFill>
              </a:rPr>
              <a:t>」とすること</a:t>
            </a:r>
            <a:endParaRPr lang="en-US" altLang="ja-JP" dirty="0">
              <a:solidFill>
                <a:schemeClr val="accent5"/>
              </a:solidFill>
            </a:endParaRPr>
          </a:p>
          <a:p>
            <a:r>
              <a:rPr kumimoji="1" lang="ja-JP" altLang="en-US" dirty="0"/>
              <a:t>締め切り：</a:t>
            </a:r>
            <a:r>
              <a:rPr lang="en-US" altLang="ja-JP" dirty="0"/>
              <a:t>8</a:t>
            </a:r>
            <a:r>
              <a:rPr lang="ja-JP" altLang="en-US" dirty="0"/>
              <a:t>月</a:t>
            </a:r>
            <a:r>
              <a:rPr lang="en-US" altLang="ja-JP" dirty="0"/>
              <a:t>10</a:t>
            </a:r>
            <a:r>
              <a:rPr lang="ja-JP" altLang="en-US" dirty="0"/>
              <a:t>日</a:t>
            </a:r>
            <a:endParaRPr kumimoji="1" lang="ja-JP" altLang="en-US" dirty="0"/>
          </a:p>
        </p:txBody>
      </p:sp>
    </p:spTree>
    <p:extLst>
      <p:ext uri="{BB962C8B-B14F-4D97-AF65-F5344CB8AC3E}">
        <p14:creationId xmlns:p14="http://schemas.microsoft.com/office/powerpoint/2010/main" val="18265719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出欠と感想</a:t>
            </a:r>
            <a:endParaRPr kumimoji="1" lang="ja-JP" altLang="en-US" dirty="0"/>
          </a:p>
        </p:txBody>
      </p:sp>
      <p:sp>
        <p:nvSpPr>
          <p:cNvPr id="3" name="テキスト プレースホルダー 2"/>
          <p:cNvSpPr>
            <a:spLocks noGrp="1"/>
          </p:cNvSpPr>
          <p:nvPr>
            <p:ph type="body" sz="quarter" idx="10"/>
          </p:nvPr>
        </p:nvSpPr>
        <p:spPr>
          <a:xfrm>
            <a:off x="341953" y="1088974"/>
            <a:ext cx="8532044" cy="5219751"/>
          </a:xfrm>
        </p:spPr>
        <p:txBody>
          <a:bodyPr/>
          <a:lstStyle/>
          <a:p>
            <a:r>
              <a:rPr lang="ja-JP" altLang="en-US" dirty="0"/>
              <a:t>本日の講義でよくわかったところ，わからなかったところ，</a:t>
            </a:r>
            <a:br>
              <a:rPr lang="en-US" altLang="ja-JP" dirty="0"/>
            </a:br>
            <a:r>
              <a:rPr lang="ja-JP" altLang="en-US" dirty="0"/>
              <a:t>質問，感想などを書いてください（なんか一言書いてね）</a:t>
            </a:r>
            <a:endParaRPr lang="en-US" altLang="ja-JP" dirty="0"/>
          </a:p>
          <a:p>
            <a:pPr lvl="1"/>
            <a:r>
              <a:rPr lang="en-US" altLang="ja-JP" dirty="0"/>
              <a:t>LMS </a:t>
            </a:r>
            <a:r>
              <a:rPr lang="ja-JP" altLang="en-US" dirty="0"/>
              <a:t>の出席を設定するので，そこにお願いします</a:t>
            </a:r>
            <a:endParaRPr lang="en-US" altLang="ja-JP" dirty="0"/>
          </a:p>
          <a:p>
            <a:pPr lvl="1"/>
            <a:r>
              <a:rPr lang="ja-JP" altLang="en-US" dirty="0"/>
              <a:t>パスワード：</a:t>
            </a:r>
            <a:r>
              <a:rPr lang="en-US" altLang="ja-JP" dirty="0" err="1"/>
              <a:t>gpgpu</a:t>
            </a:r>
            <a:endParaRPr lang="en-US" altLang="ja-JP" dirty="0"/>
          </a:p>
          <a:p>
            <a:r>
              <a:rPr kumimoji="1" lang="ja-JP" altLang="en-US" dirty="0"/>
              <a:t>意見や内容へのリクエストもあったら書いてください</a:t>
            </a:r>
            <a:endParaRPr kumimoji="1" lang="ja-JP" altLang="en-US" b="1" dirty="0">
              <a:solidFill>
                <a:srgbClr val="FF0000"/>
              </a:solidFill>
            </a:endParaRPr>
          </a:p>
        </p:txBody>
      </p:sp>
    </p:spTree>
    <p:extLst>
      <p:ext uri="{BB962C8B-B14F-4D97-AF65-F5344CB8AC3E}">
        <p14:creationId xmlns:p14="http://schemas.microsoft.com/office/powerpoint/2010/main" val="26413498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99790E-40E5-468A-A75E-0F1FC69762D1}"/>
              </a:ext>
            </a:extLst>
          </p:cNvPr>
          <p:cNvSpPr>
            <a:spLocks noGrp="1"/>
          </p:cNvSpPr>
          <p:nvPr>
            <p:ph type="title"/>
          </p:nvPr>
        </p:nvSpPr>
        <p:spPr/>
        <p:txBody>
          <a:bodyPr/>
          <a:lstStyle/>
          <a:p>
            <a:r>
              <a:rPr kumimoji="1" lang="ja-JP" altLang="en-US" dirty="0"/>
              <a:t>前回の感想や質問とか</a:t>
            </a:r>
          </a:p>
        </p:txBody>
      </p:sp>
      <p:sp>
        <p:nvSpPr>
          <p:cNvPr id="3" name="テキスト プレースホルダー 2">
            <a:extLst>
              <a:ext uri="{FF2B5EF4-FFF2-40B4-BE49-F238E27FC236}">
                <a16:creationId xmlns:a16="http://schemas.microsoft.com/office/drawing/2014/main" id="{FBF22E91-43E0-431F-889D-2559EEB9010D}"/>
              </a:ext>
            </a:extLst>
          </p:cNvPr>
          <p:cNvSpPr>
            <a:spLocks noGrp="1"/>
          </p:cNvSpPr>
          <p:nvPr>
            <p:ph type="body" sz="quarter" idx="10"/>
          </p:nvPr>
        </p:nvSpPr>
        <p:spPr/>
        <p:txBody>
          <a:bodyPr/>
          <a:lstStyle/>
          <a:p>
            <a:r>
              <a:rPr kumimoji="1" lang="ja-JP" altLang="en-US" dirty="0"/>
              <a:t>質問なのですが、論理レジスタが物理レジスタよりも小さく設定されていましたが、そのモチベーションは「レジスタリネームを用いるために、余剰なレジスタを残しておきたい」ということなのでしょうか。それ以外には論理レジスタと物理レジスタのサイズを変化させる理由が思いつきませんでした。</a:t>
            </a:r>
          </a:p>
        </p:txBody>
      </p:sp>
    </p:spTree>
    <p:extLst>
      <p:ext uri="{BB962C8B-B14F-4D97-AF65-F5344CB8AC3E}">
        <p14:creationId xmlns:p14="http://schemas.microsoft.com/office/powerpoint/2010/main" val="3912432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8064A2"/>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64281</TotalTime>
  <Words>7750</Words>
  <Application>Microsoft Office PowerPoint</Application>
  <PresentationFormat>画面に合わせる (4:3)</PresentationFormat>
  <Paragraphs>1632</Paragraphs>
  <Slides>87</Slides>
  <Notes>6</Notes>
  <HiddenSlides>0</HiddenSlides>
  <MMClips>1</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87</vt:i4>
      </vt:variant>
    </vt:vector>
  </HeadingPairs>
  <TitlesOfParts>
    <vt:vector size="97" baseType="lpstr">
      <vt:lpstr>HG丸ｺﾞｼｯｸM-PRO</vt:lpstr>
      <vt:lpstr>MeiryoKe_PGothic</vt:lpstr>
      <vt:lpstr>ＭＳ Ｐゴシック</vt:lpstr>
      <vt:lpstr>メイリオ</vt:lpstr>
      <vt:lpstr>Arial Narrow</vt:lpstr>
      <vt:lpstr>Calibri</vt:lpstr>
      <vt:lpstr>Consolas</vt:lpstr>
      <vt:lpstr>Segoe UI</vt:lpstr>
      <vt:lpstr>Wingdings</vt:lpstr>
      <vt:lpstr>cerulean</vt:lpstr>
      <vt:lpstr>先進計算機構成論 10</vt:lpstr>
      <vt:lpstr>前回の感想や質問とか</vt:lpstr>
      <vt:lpstr>前回の感想や質問とか</vt:lpstr>
      <vt:lpstr>前回の感想や質問とか</vt:lpstr>
      <vt:lpstr>前回の感想や質問とか</vt:lpstr>
      <vt:lpstr>前回の感想や質問とか</vt:lpstr>
      <vt:lpstr>前回の感想や質問とか</vt:lpstr>
      <vt:lpstr>前回の感想や質問とか</vt:lpstr>
      <vt:lpstr>前回の感想や質問とか</vt:lpstr>
      <vt:lpstr>前回の内容</vt:lpstr>
      <vt:lpstr>今回の内容</vt:lpstr>
      <vt:lpstr>前回までの動的スケジューリングの説明</vt:lpstr>
      <vt:lpstr>レジスタ・リネーム</vt:lpstr>
      <vt:lpstr>レジスタ・リネーム</vt:lpstr>
      <vt:lpstr>out-of-order 発行を行う CPU の構造</vt:lpstr>
      <vt:lpstr>大ざっぱな動作</vt:lpstr>
      <vt:lpstr>今回の内容</vt:lpstr>
      <vt:lpstr>例外</vt:lpstr>
      <vt:lpstr>ソフトウェア例外とハードウェア例外</vt:lpstr>
      <vt:lpstr>例外ハンドラ：</vt:lpstr>
      <vt:lpstr>例外ハンドラ：</vt:lpstr>
      <vt:lpstr>例外の例１ （注：実際の RISC-V ではゼロ除算例外は存在しない）</vt:lpstr>
      <vt:lpstr>例外の例２</vt:lpstr>
      <vt:lpstr>例外の例３</vt:lpstr>
      <vt:lpstr>例外への対応：単純なパイプラインの場合</vt:lpstr>
      <vt:lpstr>in-order 発行/out-of-order 完了の場合</vt:lpstr>
      <vt:lpstr>in-order 発行/out-of-order 完了の場合</vt:lpstr>
      <vt:lpstr>out-of-order 発行/out-of-order 完了の場合</vt:lpstr>
      <vt:lpstr>リオーダ・バッファ（ROB: re-order buffer）</vt:lpstr>
      <vt:lpstr>ROB の中身</vt:lpstr>
      <vt:lpstr>ROB の動作（１）</vt:lpstr>
      <vt:lpstr>ROB の動作（２）</vt:lpstr>
      <vt:lpstr>ROB の動作（３）</vt:lpstr>
      <vt:lpstr>ROB の動作（４）</vt:lpstr>
      <vt:lpstr>ROB の動作（５）</vt:lpstr>
      <vt:lpstr>ROB の動作（５）</vt:lpstr>
      <vt:lpstr>ROB の動作（６）</vt:lpstr>
      <vt:lpstr>分岐予測ミスへの対処</vt:lpstr>
      <vt:lpstr>ROB のまとめ</vt:lpstr>
      <vt:lpstr>今回の内容</vt:lpstr>
      <vt:lpstr>ロード・ストアへの対応</vt:lpstr>
      <vt:lpstr>実行結果がおかしくなる例</vt:lpstr>
      <vt:lpstr>実行結果がおかしくなる例</vt:lpstr>
      <vt:lpstr>ロード・ストア・キュー（LSQ: Load Store Queue）</vt:lpstr>
      <vt:lpstr>LSQ の役割</vt:lpstr>
      <vt:lpstr>LSQ の内容</vt:lpstr>
      <vt:lpstr>LSQ の動作</vt:lpstr>
      <vt:lpstr>動作例を使った説明</vt:lpstr>
      <vt:lpstr>ストアの整列（１）</vt:lpstr>
      <vt:lpstr>ストアの整列（２）</vt:lpstr>
      <vt:lpstr>ストアの整列（３）</vt:lpstr>
      <vt:lpstr>ストアの整列（４）</vt:lpstr>
      <vt:lpstr>動作例を使った説明</vt:lpstr>
      <vt:lpstr>順序違反の検出（１）</vt:lpstr>
      <vt:lpstr>順序違反の検出（２）</vt:lpstr>
      <vt:lpstr>順序違反の検出（３）</vt:lpstr>
      <vt:lpstr>実行結果がおかしくなる例の解決（１）</vt:lpstr>
      <vt:lpstr>実行結果がおかしくなる例の解決（２）</vt:lpstr>
      <vt:lpstr>実行結果がおかしくなる例の解決（３）</vt:lpstr>
      <vt:lpstr>LSQ のまとめ</vt:lpstr>
      <vt:lpstr>メモリ依存予測</vt:lpstr>
      <vt:lpstr>投機的なロード・ストアの発行</vt:lpstr>
      <vt:lpstr>動的命令スケジューリングについての補足</vt:lpstr>
      <vt:lpstr>論理的にアクセスされないことが確定したタイミングで解放する</vt:lpstr>
      <vt:lpstr>動的命令スケジューリングについての補足</vt:lpstr>
      <vt:lpstr>今回の内容</vt:lpstr>
      <vt:lpstr>GPU：Graphics Processing Unit</vt:lpstr>
      <vt:lpstr>GPU のプログラム実行イメージ</vt:lpstr>
      <vt:lpstr>GPU で動くプログラムに期待できる性質</vt:lpstr>
      <vt:lpstr>SIMD（Single Instruction Multiple Data）</vt:lpstr>
      <vt:lpstr>NVIDIA の SIMT（multiple thread）</vt:lpstr>
      <vt:lpstr>NVIDIA の SIMT（multiple thread）</vt:lpstr>
      <vt:lpstr>バックエッジに対する対処</vt:lpstr>
      <vt:lpstr>CPU のバックエッジ：逆方向（右から左）</vt:lpstr>
      <vt:lpstr>分岐予測</vt:lpstr>
      <vt:lpstr>マルチスレッドによる解決</vt:lpstr>
      <vt:lpstr>フォワーディング</vt:lpstr>
      <vt:lpstr>マルチスレッドによる解決</vt:lpstr>
      <vt:lpstr>CPU と GPUの違い GPU では演算器搭載量を重視 = 最大性能が上がる</vt:lpstr>
      <vt:lpstr>GPU の概要のまとめ</vt:lpstr>
      <vt:lpstr>アクセラレータや GPU は何故 CPU より速いのか？</vt:lpstr>
      <vt:lpstr>アクセラレータや GPU は何故 CPU より速いのか？</vt:lpstr>
      <vt:lpstr>Norman P. Jouppi et al., In-Datacenter Performance Analysis of a Tensor Processing Unit, ISCA 2017 より</vt:lpstr>
      <vt:lpstr>https://cloud.google.com/tpu?hl=ja　より</vt:lpstr>
      <vt:lpstr>今回の内容</vt:lpstr>
      <vt:lpstr>レポート課題</vt:lpstr>
      <vt:lpstr>出欠と感想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15434</cp:revision>
  <cp:lastPrinted>2014-12-10T13:40:48Z</cp:lastPrinted>
  <dcterms:created xsi:type="dcterms:W3CDTF">2014-11-17T10:53:59Z</dcterms:created>
  <dcterms:modified xsi:type="dcterms:W3CDTF">2020-07-06T07:46:33Z</dcterms:modified>
</cp:coreProperties>
</file>