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02"/>
  </p:notesMasterIdLst>
  <p:sldIdLst>
    <p:sldId id="440" r:id="rId2"/>
    <p:sldId id="578" r:id="rId3"/>
    <p:sldId id="690" r:id="rId4"/>
    <p:sldId id="691" r:id="rId5"/>
    <p:sldId id="689" r:id="rId6"/>
    <p:sldId id="692" r:id="rId7"/>
    <p:sldId id="694" r:id="rId8"/>
    <p:sldId id="693" r:id="rId9"/>
    <p:sldId id="512" r:id="rId10"/>
    <p:sldId id="513" r:id="rId11"/>
    <p:sldId id="579" r:id="rId12"/>
    <p:sldId id="580" r:id="rId13"/>
    <p:sldId id="581" r:id="rId14"/>
    <p:sldId id="656" r:id="rId15"/>
    <p:sldId id="582" r:id="rId16"/>
    <p:sldId id="584" r:id="rId17"/>
    <p:sldId id="585" r:id="rId18"/>
    <p:sldId id="586" r:id="rId19"/>
    <p:sldId id="587" r:id="rId20"/>
    <p:sldId id="623" r:id="rId21"/>
    <p:sldId id="622" r:id="rId22"/>
    <p:sldId id="588" r:id="rId23"/>
    <p:sldId id="624" r:id="rId24"/>
    <p:sldId id="589" r:id="rId25"/>
    <p:sldId id="625" r:id="rId26"/>
    <p:sldId id="591" r:id="rId27"/>
    <p:sldId id="592" r:id="rId28"/>
    <p:sldId id="593" r:id="rId29"/>
    <p:sldId id="594" r:id="rId30"/>
    <p:sldId id="667" r:id="rId31"/>
    <p:sldId id="680" r:id="rId32"/>
    <p:sldId id="658" r:id="rId33"/>
    <p:sldId id="659" r:id="rId34"/>
    <p:sldId id="660" r:id="rId35"/>
    <p:sldId id="661" r:id="rId36"/>
    <p:sldId id="662" r:id="rId37"/>
    <p:sldId id="663" r:id="rId38"/>
    <p:sldId id="664" r:id="rId39"/>
    <p:sldId id="681" r:id="rId40"/>
    <p:sldId id="682" r:id="rId41"/>
    <p:sldId id="683" r:id="rId42"/>
    <p:sldId id="684" r:id="rId43"/>
    <p:sldId id="671" r:id="rId44"/>
    <p:sldId id="672" r:id="rId45"/>
    <p:sldId id="673" r:id="rId46"/>
    <p:sldId id="674" r:id="rId47"/>
    <p:sldId id="675" r:id="rId48"/>
    <p:sldId id="676" r:id="rId49"/>
    <p:sldId id="677" r:id="rId50"/>
    <p:sldId id="678" r:id="rId51"/>
    <p:sldId id="283" r:id="rId52"/>
    <p:sldId id="679" r:id="rId53"/>
    <p:sldId id="685" r:id="rId54"/>
    <p:sldId id="626" r:id="rId55"/>
    <p:sldId id="597" r:id="rId56"/>
    <p:sldId id="598" r:id="rId57"/>
    <p:sldId id="599" r:id="rId58"/>
    <p:sldId id="600" r:id="rId59"/>
    <p:sldId id="601" r:id="rId60"/>
    <p:sldId id="602" r:id="rId61"/>
    <p:sldId id="603" r:id="rId62"/>
    <p:sldId id="604" r:id="rId63"/>
    <p:sldId id="605" r:id="rId64"/>
    <p:sldId id="606" r:id="rId65"/>
    <p:sldId id="607" r:id="rId66"/>
    <p:sldId id="608" r:id="rId67"/>
    <p:sldId id="609" r:id="rId68"/>
    <p:sldId id="610" r:id="rId69"/>
    <p:sldId id="611" r:id="rId70"/>
    <p:sldId id="612" r:id="rId71"/>
    <p:sldId id="613" r:id="rId72"/>
    <p:sldId id="614" r:id="rId73"/>
    <p:sldId id="615" r:id="rId74"/>
    <p:sldId id="616" r:id="rId75"/>
    <p:sldId id="617" r:id="rId76"/>
    <p:sldId id="618" r:id="rId77"/>
    <p:sldId id="619" r:id="rId78"/>
    <p:sldId id="620" r:id="rId79"/>
    <p:sldId id="686" r:id="rId80"/>
    <p:sldId id="638" r:id="rId81"/>
    <p:sldId id="639" r:id="rId82"/>
    <p:sldId id="640" r:id="rId83"/>
    <p:sldId id="641" r:id="rId84"/>
    <p:sldId id="642" r:id="rId85"/>
    <p:sldId id="643" r:id="rId86"/>
    <p:sldId id="644" r:id="rId87"/>
    <p:sldId id="645" r:id="rId88"/>
    <p:sldId id="646" r:id="rId89"/>
    <p:sldId id="647" r:id="rId90"/>
    <p:sldId id="648" r:id="rId91"/>
    <p:sldId id="649" r:id="rId92"/>
    <p:sldId id="650" r:id="rId93"/>
    <p:sldId id="651" r:id="rId94"/>
    <p:sldId id="652" r:id="rId95"/>
    <p:sldId id="653" r:id="rId96"/>
    <p:sldId id="654" r:id="rId97"/>
    <p:sldId id="670" r:id="rId98"/>
    <p:sldId id="687" r:id="rId99"/>
    <p:sldId id="688" r:id="rId100"/>
    <p:sldId id="558" r:id="rId10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D2D27A1-C976-4BA6-BBA2-AA84774639EA}">
          <p14:sldIdLst>
            <p14:sldId id="440"/>
            <p14:sldId id="578"/>
            <p14:sldId id="690"/>
            <p14:sldId id="691"/>
            <p14:sldId id="689"/>
            <p14:sldId id="692"/>
            <p14:sldId id="694"/>
            <p14:sldId id="693"/>
            <p14:sldId id="512"/>
            <p14:sldId id="513"/>
            <p14:sldId id="579"/>
            <p14:sldId id="580"/>
            <p14:sldId id="581"/>
            <p14:sldId id="656"/>
            <p14:sldId id="582"/>
            <p14:sldId id="584"/>
            <p14:sldId id="585"/>
            <p14:sldId id="586"/>
            <p14:sldId id="587"/>
            <p14:sldId id="623"/>
            <p14:sldId id="622"/>
            <p14:sldId id="588"/>
            <p14:sldId id="624"/>
            <p14:sldId id="589"/>
            <p14:sldId id="625"/>
            <p14:sldId id="591"/>
            <p14:sldId id="592"/>
            <p14:sldId id="593"/>
            <p14:sldId id="594"/>
            <p14:sldId id="667"/>
            <p14:sldId id="680"/>
            <p14:sldId id="658"/>
            <p14:sldId id="659"/>
            <p14:sldId id="660"/>
            <p14:sldId id="661"/>
            <p14:sldId id="662"/>
            <p14:sldId id="663"/>
            <p14:sldId id="664"/>
            <p14:sldId id="681"/>
            <p14:sldId id="682"/>
            <p14:sldId id="683"/>
            <p14:sldId id="684"/>
            <p14:sldId id="671"/>
            <p14:sldId id="672"/>
            <p14:sldId id="673"/>
            <p14:sldId id="674"/>
            <p14:sldId id="675"/>
            <p14:sldId id="676"/>
            <p14:sldId id="677"/>
            <p14:sldId id="678"/>
            <p14:sldId id="283"/>
            <p14:sldId id="679"/>
            <p14:sldId id="685"/>
            <p14:sldId id="62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86"/>
            <p14:sldId id="638"/>
            <p14:sldId id="639"/>
            <p14:sldId id="640"/>
            <p14:sldId id="641"/>
            <p14:sldId id="642"/>
            <p14:sldId id="643"/>
            <p14:sldId id="644"/>
            <p14:sldId id="645"/>
            <p14:sldId id="646"/>
            <p14:sldId id="647"/>
            <p14:sldId id="648"/>
            <p14:sldId id="649"/>
            <p14:sldId id="650"/>
            <p14:sldId id="651"/>
            <p14:sldId id="652"/>
            <p14:sldId id="653"/>
            <p14:sldId id="654"/>
            <p14:sldId id="670"/>
            <p14:sldId id="687"/>
            <p14:sldId id="688"/>
            <p14:sldId id="5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81" d="100"/>
          <a:sy n="81" d="100"/>
        </p:scale>
        <p:origin x="638" y="3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2020/7/13</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en-US" altLang="ja-JP" dirty="0"/>
              <a:t>The next example</a:t>
            </a:r>
            <a:r>
              <a:rPr kumimoji="1" lang="en-US" altLang="ja-JP" baseline="0" dirty="0"/>
              <a:t> is a cache miss.</a:t>
            </a:r>
          </a:p>
          <a:p>
            <a:endParaRPr kumimoji="1" lang="en-US" altLang="ja-JP"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 cache miss is typically shown as a diamond-like shape,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when the image is zoomed out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horizontal</a:t>
            </a:r>
            <a:r>
              <a:rPr lang="en-US" altLang="ja-JP" baseline="0" dirty="0"/>
              <a:t> line represents a cache miss latency.</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51</a:t>
            </a:fld>
            <a:endParaRPr kumimoji="1" lang="ja-JP" altLang="en-US"/>
          </a:p>
        </p:txBody>
      </p:sp>
    </p:spTree>
    <p:extLst>
      <p:ext uri="{BB962C8B-B14F-4D97-AF65-F5344CB8AC3E}">
        <p14:creationId xmlns:p14="http://schemas.microsoft.com/office/powerpoint/2010/main" val="46935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dl.acm.org/doi/proceedings/10.1145/3352460" TargetMode="External"/><Relationship Id="rId2" Type="http://schemas.openxmlformats.org/officeDocument/2006/relationships/hyperlink" Target="https://www.iscaconf.org/isca2020/progra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11</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キャッシュ</a:t>
            </a:r>
            <a:endParaRPr kumimoji="1"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cache</a:t>
            </a:r>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11</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キャッシュが問題になることは非常に多い</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694020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3497630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メモリの構造と性質</a:t>
            </a:r>
          </a:p>
        </p:txBody>
      </p:sp>
      <p:sp>
        <p:nvSpPr>
          <p:cNvPr id="3" name="テキスト プレースホルダー 2"/>
          <p:cNvSpPr>
            <a:spLocks noGrp="1"/>
          </p:cNvSpPr>
          <p:nvPr>
            <p:ph type="body" sz="quarter" idx="10"/>
          </p:nvPr>
        </p:nvSpPr>
        <p:spPr>
          <a:xfrm>
            <a:off x="431954" y="4059007"/>
            <a:ext cx="8100090" cy="2430027"/>
          </a:xfrm>
        </p:spPr>
        <p:txBody>
          <a:bodyPr/>
          <a:lstStyle/>
          <a:p>
            <a:r>
              <a:rPr kumimoji="1" lang="ja-JP" altLang="en-US" dirty="0"/>
              <a:t>構造：</a:t>
            </a:r>
            <a:endParaRPr kumimoji="1" lang="en-US" altLang="ja-JP" dirty="0"/>
          </a:p>
          <a:p>
            <a:pPr lvl="1"/>
            <a:r>
              <a:rPr lang="en-US" altLang="ja-JP" dirty="0"/>
              <a:t>Word line (WL)</a:t>
            </a:r>
            <a:r>
              <a:rPr lang="ja-JP" altLang="en-US" dirty="0"/>
              <a:t>：読み出すセルの位置を指定する信号線</a:t>
            </a:r>
            <a:endParaRPr lang="en-US" altLang="ja-JP" dirty="0"/>
          </a:p>
          <a:p>
            <a:pPr lvl="1"/>
            <a:r>
              <a:rPr lang="en-US" altLang="ja-JP" dirty="0"/>
              <a:t>Bit line (BL)</a:t>
            </a:r>
            <a:r>
              <a:rPr lang="ja-JP" altLang="en-US" dirty="0"/>
              <a:t>：セルの情報を読み出す信号線</a:t>
            </a:r>
            <a:endParaRPr lang="en-US" altLang="ja-JP" dirty="0"/>
          </a:p>
          <a:p>
            <a:pPr lvl="1"/>
            <a:r>
              <a:rPr lang="ja-JP" altLang="en-US" dirty="0"/>
              <a:t>セル：</a:t>
            </a:r>
            <a:r>
              <a:rPr kumimoji="1" lang="en-US" altLang="ja-JP" dirty="0"/>
              <a:t>1</a:t>
            </a:r>
            <a:r>
              <a:rPr kumimoji="1" lang="ja-JP" altLang="en-US" dirty="0"/>
              <a:t>ビットの情報を記憶する回路</a:t>
            </a:r>
            <a:endParaRPr kumimoji="1" lang="en-US" altLang="ja-JP" dirty="0"/>
          </a:p>
          <a:p>
            <a:pPr lvl="2"/>
            <a:r>
              <a:rPr kumimoji="1" lang="ja-JP" altLang="en-US" dirty="0"/>
              <a:t>これがたくさん並んでいる</a:t>
            </a:r>
            <a:endParaRPr kumimoji="1" lang="en-US" altLang="ja-JP" dirty="0"/>
          </a:p>
          <a:p>
            <a:pPr lvl="1"/>
            <a:r>
              <a:rPr lang="ja-JP" altLang="en-US" dirty="0"/>
              <a:t>スイッチ：</a:t>
            </a:r>
            <a:r>
              <a:rPr lang="en-US" altLang="ja-JP" dirty="0"/>
              <a:t>WL </a:t>
            </a:r>
            <a:r>
              <a:rPr lang="ja-JP" altLang="en-US" dirty="0"/>
              <a:t>が</a:t>
            </a:r>
            <a:r>
              <a:rPr lang="en-US" altLang="ja-JP" dirty="0"/>
              <a:t>1 </a:t>
            </a:r>
            <a:r>
              <a:rPr lang="ja-JP" altLang="en-US" dirty="0" err="1"/>
              <a:t>だった</a:t>
            </a:r>
            <a:r>
              <a:rPr lang="ja-JP" altLang="en-US" dirty="0"/>
              <a:t>場合に接続されるスイッチ</a:t>
            </a:r>
            <a:endParaRPr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63877" y="2333747"/>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0" y="3338999"/>
            <a:ext cx="990011"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アドレス</a:t>
            </a:r>
            <a:endParaRPr kumimoji="1" lang="ja-JP" altLang="en-US" b="1" dirty="0">
              <a:solidFill>
                <a:schemeClr val="accent5"/>
              </a:solidFill>
              <a:latin typeface="+mn-ea"/>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
        <p:nvSpPr>
          <p:cNvPr id="79" name="正方形/長方形 78"/>
          <p:cNvSpPr/>
          <p:nvPr/>
        </p:nvSpPr>
        <p:spPr bwMode="auto">
          <a:xfrm>
            <a:off x="341953" y="1628980"/>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セル</a:t>
            </a:r>
            <a:endParaRPr kumimoji="1" lang="ja-JP" altLang="en-US" b="1" dirty="0">
              <a:solidFill>
                <a:schemeClr val="accent5"/>
              </a:solidFill>
              <a:latin typeface="+mn-ea"/>
            </a:endParaRPr>
          </a:p>
        </p:txBody>
      </p:sp>
      <p:sp>
        <p:nvSpPr>
          <p:cNvPr id="80" name="正方形/長方形 79"/>
          <p:cNvSpPr/>
          <p:nvPr/>
        </p:nvSpPr>
        <p:spPr bwMode="auto">
          <a:xfrm>
            <a:off x="251952" y="270899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b="1" dirty="0">
                <a:solidFill>
                  <a:schemeClr val="accent5"/>
                </a:solidFill>
                <a:latin typeface="+mn-ea"/>
              </a:rPr>
              <a:t>BL</a:t>
            </a:r>
            <a:endParaRPr kumimoji="1" lang="ja-JP" altLang="en-US" b="1" dirty="0">
              <a:solidFill>
                <a:schemeClr val="accent5"/>
              </a:solidFill>
              <a:latin typeface="+mn-ea"/>
            </a:endParaRPr>
          </a:p>
        </p:txBody>
      </p:sp>
      <p:sp>
        <p:nvSpPr>
          <p:cNvPr id="81" name="正方形/長方形 80"/>
          <p:cNvSpPr/>
          <p:nvPr/>
        </p:nvSpPr>
        <p:spPr bwMode="auto">
          <a:xfrm>
            <a:off x="1331964"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lang="en-US" altLang="ja-JP" sz="1600" b="1" dirty="0">
                <a:solidFill>
                  <a:schemeClr val="accent5"/>
                </a:solidFill>
                <a:latin typeface="+mn-ea"/>
              </a:rPr>
              <a:t>WL</a:t>
            </a:r>
            <a:r>
              <a:rPr kumimoji="1" lang="en-US" altLang="ja-JP" sz="1600" b="1" dirty="0">
                <a:solidFill>
                  <a:schemeClr val="accent5"/>
                </a:solidFill>
                <a:latin typeface="+mn-ea"/>
              </a:rPr>
              <a:t>0</a:t>
            </a:r>
            <a:endParaRPr kumimoji="1" lang="ja-JP" altLang="en-US" b="1" dirty="0">
              <a:solidFill>
                <a:schemeClr val="accent5"/>
              </a:solidFill>
              <a:latin typeface="+mn-ea"/>
            </a:endParaRPr>
          </a:p>
        </p:txBody>
      </p:sp>
      <p:sp>
        <p:nvSpPr>
          <p:cNvPr id="82" name="正方形/長方形 81"/>
          <p:cNvSpPr/>
          <p:nvPr/>
        </p:nvSpPr>
        <p:spPr bwMode="auto">
          <a:xfrm>
            <a:off x="2591978"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WL1</a:t>
            </a:r>
            <a:endParaRPr kumimoji="1" lang="ja-JP" altLang="en-US" dirty="0">
              <a:solidFill>
                <a:schemeClr val="accent5"/>
              </a:solidFill>
              <a:latin typeface="+mn-ea"/>
            </a:endParaRPr>
          </a:p>
        </p:txBody>
      </p:sp>
      <p:sp>
        <p:nvSpPr>
          <p:cNvPr id="83" name="正方形/長方形 82"/>
          <p:cNvSpPr/>
          <p:nvPr/>
        </p:nvSpPr>
        <p:spPr bwMode="auto">
          <a:xfrm>
            <a:off x="3851992"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WL2</a:t>
            </a:r>
            <a:endParaRPr kumimoji="1" lang="ja-JP" altLang="en-US" dirty="0">
              <a:solidFill>
                <a:schemeClr val="accent5"/>
              </a:solidFill>
              <a:latin typeface="+mn-ea"/>
            </a:endParaRPr>
          </a:p>
        </p:txBody>
      </p:sp>
      <p:sp>
        <p:nvSpPr>
          <p:cNvPr id="84" name="正方形/長方形 83"/>
          <p:cNvSpPr/>
          <p:nvPr/>
        </p:nvSpPr>
        <p:spPr bwMode="auto">
          <a:xfrm>
            <a:off x="6462021"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WL8000</a:t>
            </a:r>
            <a:endParaRPr kumimoji="1" lang="ja-JP" altLang="en-US" dirty="0">
              <a:solidFill>
                <a:schemeClr val="accent5"/>
              </a:solidFill>
              <a:latin typeface="+mn-ea"/>
            </a:endParaRPr>
          </a:p>
        </p:txBody>
      </p:sp>
      <p:sp>
        <p:nvSpPr>
          <p:cNvPr id="85" name="正方形/長方形 84"/>
          <p:cNvSpPr/>
          <p:nvPr/>
        </p:nvSpPr>
        <p:spPr bwMode="auto">
          <a:xfrm>
            <a:off x="7722035"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WL8001</a:t>
            </a:r>
            <a:endParaRPr kumimoji="1" lang="ja-JP" altLang="en-US" dirty="0">
              <a:solidFill>
                <a:schemeClr val="accent5"/>
              </a:solidFill>
              <a:latin typeface="+mn-ea"/>
            </a:endParaRPr>
          </a:p>
        </p:txBody>
      </p:sp>
      <p:sp>
        <p:nvSpPr>
          <p:cNvPr id="86" name="正方形/長方形 85"/>
          <p:cNvSpPr/>
          <p:nvPr/>
        </p:nvSpPr>
        <p:spPr bwMode="auto">
          <a:xfrm>
            <a:off x="71950" y="2258987"/>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スイッチ</a:t>
            </a:r>
            <a:endParaRPr kumimoji="1" lang="ja-JP" altLang="en-US" b="1" dirty="0">
              <a:solidFill>
                <a:schemeClr val="accent5"/>
              </a:solidFill>
              <a:latin typeface="+mn-ea"/>
            </a:endParaRPr>
          </a:p>
        </p:txBody>
      </p:sp>
    </p:spTree>
    <p:extLst>
      <p:ext uri="{BB962C8B-B14F-4D97-AF65-F5344CB8AC3E}">
        <p14:creationId xmlns:p14="http://schemas.microsoft.com/office/powerpoint/2010/main" val="31609305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a:t>
            </a:r>
          </a:p>
        </p:txBody>
      </p:sp>
      <p:sp>
        <p:nvSpPr>
          <p:cNvPr id="3" name="テキスト プレースホルダー 2"/>
          <p:cNvSpPr>
            <a:spLocks noGrp="1"/>
          </p:cNvSpPr>
          <p:nvPr>
            <p:ph type="body" sz="quarter" idx="10"/>
          </p:nvPr>
        </p:nvSpPr>
        <p:spPr>
          <a:xfrm>
            <a:off x="431954" y="4779015"/>
            <a:ext cx="8100090" cy="1890020"/>
          </a:xfrm>
        </p:spPr>
        <p:txBody>
          <a:bodyPr/>
          <a:lstStyle/>
          <a:p>
            <a:r>
              <a:rPr kumimoji="1" lang="ja-JP" altLang="en-US" dirty="0"/>
              <a:t>アドレス </a:t>
            </a:r>
            <a:r>
              <a:rPr kumimoji="1" lang="en-US" altLang="ja-JP" dirty="0"/>
              <a:t>1 </a:t>
            </a:r>
            <a:r>
              <a:rPr kumimoji="1" lang="ja-JP" altLang="en-US" dirty="0"/>
              <a:t>のデータを右端で読み出す場合</a:t>
            </a:r>
            <a:endParaRPr kumimoji="1" lang="en-US" altLang="ja-JP" dirty="0"/>
          </a:p>
          <a:p>
            <a:pPr lvl="1"/>
            <a:r>
              <a:rPr kumimoji="1" lang="ja-JP" altLang="en-US" dirty="0"/>
              <a:t>読みたいセルに対応する </a:t>
            </a:r>
            <a:r>
              <a:rPr kumimoji="1" lang="en-US" altLang="ja-JP" dirty="0"/>
              <a:t>WL </a:t>
            </a:r>
            <a:r>
              <a:rPr kumimoji="1" lang="ja-JP" altLang="en-US" dirty="0"/>
              <a:t>をアサートする</a:t>
            </a:r>
            <a:endParaRPr kumimoji="1" lang="en-US" altLang="ja-JP" dirty="0"/>
          </a:p>
          <a:p>
            <a:pPr lvl="1"/>
            <a:r>
              <a:rPr kumimoji="1" lang="ja-JP" altLang="en-US" dirty="0"/>
              <a:t>スイッチが </a:t>
            </a:r>
            <a:r>
              <a:rPr kumimoji="1" lang="en-US" altLang="ja-JP" dirty="0"/>
              <a:t>ON </a:t>
            </a:r>
            <a:r>
              <a:rPr kumimoji="1" lang="ja-JP" altLang="en-US" dirty="0"/>
              <a:t>になり，</a:t>
            </a:r>
            <a:r>
              <a:rPr kumimoji="1" lang="en-US" altLang="ja-JP" dirty="0"/>
              <a:t>BL </a:t>
            </a:r>
            <a:r>
              <a:rPr kumimoji="1" lang="ja-JP" altLang="en-US" dirty="0"/>
              <a:t>と接続</a:t>
            </a:r>
            <a:endParaRPr kumimoji="1" lang="en-US" altLang="ja-JP" dirty="0"/>
          </a:p>
          <a:p>
            <a:pPr lvl="1"/>
            <a:r>
              <a:rPr kumimoji="1" lang="ja-JP" altLang="en-US" dirty="0"/>
              <a:t>信号が伝わり，読み出される</a:t>
            </a:r>
            <a:endParaRPr kumimoji="1" lang="en-US" altLang="ja-JP" dirty="0"/>
          </a:p>
          <a:p>
            <a:pPr lvl="1"/>
            <a:endParaRPr kumimoji="1" lang="en-US" altLang="ja-JP" dirty="0"/>
          </a:p>
          <a:p>
            <a:pPr lvl="1"/>
            <a:endParaRPr kumimoji="1" lang="en-US" altLang="ja-JP" dirty="0"/>
          </a:p>
          <a:p>
            <a:pPr lvl="1"/>
            <a:endParaRPr kumimoji="1"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19596" y="2348988"/>
            <a:ext cx="1" cy="436822"/>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28575" cap="flat" cmpd="sng" algn="ctr">
            <a:solidFill>
              <a:schemeClr val="accent5"/>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28575" cap="flat" cmpd="sng" algn="ctr">
            <a:solidFill>
              <a:schemeClr val="accent5"/>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０</a:t>
            </a:r>
            <a:endParaRPr kumimoji="1" lang="ja-JP" altLang="en-US" sz="1600" dirty="0">
              <a:solidFill>
                <a:schemeClr val="tx1">
                  <a:lumMod val="75000"/>
                  <a:lumOff val="25000"/>
                </a:schemeClr>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b="1">
                <a:solidFill>
                  <a:schemeClr val="accent5"/>
                </a:solidFill>
                <a:latin typeface="+mn-ea"/>
              </a:rPr>
              <a:t>１</a:t>
            </a:r>
            <a:endParaRPr kumimoji="1" lang="ja-JP" altLang="en-US" b="1"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２</a:t>
            </a:r>
            <a:endParaRPr kumimoji="1" lang="ja-JP" altLang="en-US" sz="1600" dirty="0">
              <a:solidFill>
                <a:schemeClr val="tx1">
                  <a:lumMod val="75000"/>
                  <a:lumOff val="25000"/>
                </a:schemeClr>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12" name="曲折矢印 11"/>
          <p:cNvSpPr/>
          <p:nvPr/>
        </p:nvSpPr>
        <p:spPr bwMode="auto">
          <a:xfrm flipV="1">
            <a:off x="2231974" y="2078985"/>
            <a:ext cx="6390071" cy="1260014"/>
          </a:xfrm>
          <a:prstGeom prst="bentArrow">
            <a:avLst>
              <a:gd name="adj1" fmla="val 7008"/>
              <a:gd name="adj2" fmla="val 10448"/>
              <a:gd name="adj3" fmla="val 26587"/>
              <a:gd name="adj4" fmla="val 12000"/>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309452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容量と速度</a:t>
            </a:r>
          </a:p>
        </p:txBody>
      </p:sp>
      <p:sp>
        <p:nvSpPr>
          <p:cNvPr id="3" name="テキスト プレースホルダー 2"/>
          <p:cNvSpPr>
            <a:spLocks noGrp="1"/>
          </p:cNvSpPr>
          <p:nvPr>
            <p:ph type="body" sz="quarter" idx="10"/>
          </p:nvPr>
        </p:nvSpPr>
        <p:spPr>
          <a:xfrm>
            <a:off x="431954" y="3969006"/>
            <a:ext cx="8100090" cy="2429720"/>
          </a:xfrm>
        </p:spPr>
        <p:txBody>
          <a:bodyPr/>
          <a:lstStyle/>
          <a:p>
            <a:r>
              <a:rPr kumimoji="1" lang="ja-JP" altLang="en-US" dirty="0"/>
              <a:t>構造と性質</a:t>
            </a:r>
            <a:endParaRPr kumimoji="1" lang="en-US" altLang="ja-JP" dirty="0"/>
          </a:p>
          <a:p>
            <a:pPr lvl="1"/>
            <a:r>
              <a:rPr kumimoji="1" lang="ja-JP" altLang="en-US" dirty="0"/>
              <a:t>容量：セルの数</a:t>
            </a:r>
            <a:endParaRPr kumimoji="1" lang="en-US" altLang="ja-JP" dirty="0"/>
          </a:p>
          <a:p>
            <a:pPr lvl="1"/>
            <a:r>
              <a:rPr kumimoji="1" lang="ja-JP" altLang="en-US" dirty="0"/>
              <a:t>速度：左端のセルから右端に信号が伝わる時間</a:t>
            </a:r>
            <a:endParaRPr kumimoji="1" lang="en-US" altLang="ja-JP" dirty="0"/>
          </a:p>
          <a:p>
            <a:pPr lvl="2"/>
            <a:r>
              <a:rPr kumimoji="1" lang="ja-JP" altLang="en-US" dirty="0"/>
              <a:t>普通は一番遅いところにあわせて毎回待つ</a:t>
            </a:r>
            <a:endParaRPr kumimoji="1" lang="en-US" altLang="ja-JP" dirty="0"/>
          </a:p>
          <a:p>
            <a:r>
              <a:rPr kumimoji="1" lang="ja-JP" altLang="en-US" dirty="0"/>
              <a:t>トレードオフ</a:t>
            </a:r>
            <a:endParaRPr kumimoji="1" lang="en-US" altLang="ja-JP" dirty="0"/>
          </a:p>
          <a:p>
            <a:pPr lvl="2"/>
            <a:r>
              <a:rPr kumimoji="1" lang="ja-JP" altLang="en-US" dirty="0"/>
              <a:t>セルの数を増やすほど，</a:t>
            </a:r>
            <a:r>
              <a:rPr kumimoji="1" lang="en-US" altLang="ja-JP" dirty="0"/>
              <a:t>BL </a:t>
            </a:r>
            <a:r>
              <a:rPr kumimoji="1" lang="ja-JP" altLang="en-US" dirty="0"/>
              <a:t>は長くなる</a:t>
            </a:r>
            <a:endParaRPr kumimoji="1" lang="en-US" altLang="ja-JP" dirty="0"/>
          </a:p>
          <a:p>
            <a:pPr lvl="2"/>
            <a:r>
              <a:rPr kumimoji="1" lang="en-US" altLang="ja-JP" dirty="0">
                <a:solidFill>
                  <a:schemeClr val="accent5"/>
                </a:solidFill>
              </a:rPr>
              <a:t>= </a:t>
            </a:r>
            <a:r>
              <a:rPr kumimoji="1" lang="ja-JP" altLang="en-US" dirty="0">
                <a:solidFill>
                  <a:schemeClr val="accent5"/>
                </a:solidFill>
              </a:rPr>
              <a:t>読み出しにかかる時間が長くなる</a:t>
            </a:r>
          </a:p>
        </p:txBody>
      </p:sp>
      <p:sp>
        <p:nvSpPr>
          <p:cNvPr id="4" name="正方形/長方形 3"/>
          <p:cNvSpPr/>
          <p:nvPr/>
        </p:nvSpPr>
        <p:spPr bwMode="auto">
          <a:xfrm>
            <a:off x="971960" y="1358977"/>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5" name="直線コネクタ 4"/>
          <p:cNvCxnSpPr/>
          <p:nvPr/>
        </p:nvCxnSpPr>
        <p:spPr bwMode="auto">
          <a:xfrm>
            <a:off x="251952" y="2798993"/>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6" name="円/楕円 5"/>
          <p:cNvSpPr/>
          <p:nvPr/>
        </p:nvSpPr>
        <p:spPr>
          <a:xfrm rot="16200000" flipH="1">
            <a:off x="1113862" y="1988984"/>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7" name="直線コネクタ 6"/>
          <p:cNvCxnSpPr/>
          <p:nvPr/>
        </p:nvCxnSpPr>
        <p:spPr>
          <a:xfrm>
            <a:off x="1203863" y="2063745"/>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rot="16200000" flipH="1">
            <a:off x="1113851" y="24389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9" name="直線コネクタ 8"/>
          <p:cNvCxnSpPr>
            <a:stCxn id="4" idx="2"/>
          </p:cNvCxnSpPr>
          <p:nvPr/>
        </p:nvCxnSpPr>
        <p:spPr bwMode="auto">
          <a:xfrm>
            <a:off x="1151962" y="1718981"/>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a:off x="1151962" y="2528990"/>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1" name="直線コネクタ 10"/>
          <p:cNvCxnSpPr/>
          <p:nvPr/>
        </p:nvCxnSpPr>
        <p:spPr bwMode="auto">
          <a:xfrm flipV="1">
            <a:off x="1691968" y="998975"/>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2" name="直線コネクタ 11"/>
          <p:cNvCxnSpPr/>
          <p:nvPr/>
        </p:nvCxnSpPr>
        <p:spPr bwMode="auto">
          <a:xfrm>
            <a:off x="1421965" y="2258987"/>
            <a:ext cx="270003" cy="0"/>
          </a:xfrm>
          <a:prstGeom prst="line">
            <a:avLst/>
          </a:prstGeom>
          <a:noFill/>
          <a:ln w="9525" cap="flat" cmpd="sng" algn="ctr">
            <a:solidFill>
              <a:schemeClr val="tx1"/>
            </a:solidFill>
            <a:prstDash val="solid"/>
            <a:round/>
            <a:headEnd type="arrow" w="med" len="med"/>
            <a:tailEnd type="oval" w="med" len="med"/>
          </a:ln>
          <a:effectLst/>
        </p:spPr>
      </p:cxnSp>
      <p:sp>
        <p:nvSpPr>
          <p:cNvPr id="13" name="正方形/長方形 12"/>
          <p:cNvSpPr/>
          <p:nvPr/>
        </p:nvSpPr>
        <p:spPr bwMode="auto">
          <a:xfrm>
            <a:off x="2231974" y="135897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14" name="円/楕円 13"/>
          <p:cNvSpPr/>
          <p:nvPr/>
        </p:nvSpPr>
        <p:spPr>
          <a:xfrm rot="16200000" flipH="1">
            <a:off x="2373876" y="1988983"/>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5" name="直線コネクタ 14"/>
          <p:cNvCxnSpPr/>
          <p:nvPr/>
        </p:nvCxnSpPr>
        <p:spPr>
          <a:xfrm>
            <a:off x="2463877" y="2063744"/>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rot="16200000" flipH="1">
            <a:off x="2373865" y="243897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7" name="直線コネクタ 16"/>
          <p:cNvCxnSpPr>
            <a:stCxn id="13" idx="2"/>
          </p:cNvCxnSpPr>
          <p:nvPr/>
        </p:nvCxnSpPr>
        <p:spPr bwMode="auto">
          <a:xfrm>
            <a:off x="2411976" y="1718980"/>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2411976" y="2528989"/>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9" name="直線コネクタ 18"/>
          <p:cNvCxnSpPr/>
          <p:nvPr/>
        </p:nvCxnSpPr>
        <p:spPr bwMode="auto">
          <a:xfrm flipV="1">
            <a:off x="2951982" y="998974"/>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0" name="直線コネクタ 19"/>
          <p:cNvCxnSpPr/>
          <p:nvPr/>
        </p:nvCxnSpPr>
        <p:spPr bwMode="auto">
          <a:xfrm>
            <a:off x="2681979" y="2258986"/>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1" name="正方形/長方形 20"/>
          <p:cNvSpPr/>
          <p:nvPr/>
        </p:nvSpPr>
        <p:spPr bwMode="auto">
          <a:xfrm>
            <a:off x="3491988"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22" name="円/楕円 21"/>
          <p:cNvSpPr/>
          <p:nvPr/>
        </p:nvSpPr>
        <p:spPr>
          <a:xfrm rot="16200000" flipH="1">
            <a:off x="3633890"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3" name="直線コネクタ 22"/>
          <p:cNvCxnSpPr/>
          <p:nvPr/>
        </p:nvCxnSpPr>
        <p:spPr>
          <a:xfrm>
            <a:off x="3723891"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rot="16200000" flipH="1">
            <a:off x="3633879"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5" name="直線コネクタ 24"/>
          <p:cNvCxnSpPr>
            <a:stCxn id="21" idx="2"/>
          </p:cNvCxnSpPr>
          <p:nvPr/>
        </p:nvCxnSpPr>
        <p:spPr bwMode="auto">
          <a:xfrm>
            <a:off x="3671990"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26" name="直線コネクタ 25"/>
          <p:cNvCxnSpPr/>
          <p:nvPr/>
        </p:nvCxnSpPr>
        <p:spPr bwMode="auto">
          <a:xfrm>
            <a:off x="3671990"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27" name="直線コネクタ 26"/>
          <p:cNvCxnSpPr/>
          <p:nvPr/>
        </p:nvCxnSpPr>
        <p:spPr bwMode="auto">
          <a:xfrm flipV="1">
            <a:off x="4211996"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8" name="直線コネクタ 27"/>
          <p:cNvCxnSpPr/>
          <p:nvPr/>
        </p:nvCxnSpPr>
        <p:spPr bwMode="auto">
          <a:xfrm>
            <a:off x="3941993"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9" name="正方形/長方形 28"/>
          <p:cNvSpPr/>
          <p:nvPr/>
        </p:nvSpPr>
        <p:spPr bwMode="auto">
          <a:xfrm>
            <a:off x="6012016"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0" name="円/楕円 29"/>
          <p:cNvSpPr/>
          <p:nvPr/>
        </p:nvSpPr>
        <p:spPr>
          <a:xfrm rot="16200000" flipH="1">
            <a:off x="6153918"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1" name="直線コネクタ 30"/>
          <p:cNvCxnSpPr/>
          <p:nvPr/>
        </p:nvCxnSpPr>
        <p:spPr>
          <a:xfrm>
            <a:off x="6243919"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rot="16200000" flipH="1">
            <a:off x="6153907"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a:stCxn id="29" idx="2"/>
          </p:cNvCxnSpPr>
          <p:nvPr/>
        </p:nvCxnSpPr>
        <p:spPr bwMode="auto">
          <a:xfrm>
            <a:off x="6192018"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4" name="直線コネクタ 33"/>
          <p:cNvCxnSpPr/>
          <p:nvPr/>
        </p:nvCxnSpPr>
        <p:spPr bwMode="auto">
          <a:xfrm>
            <a:off x="6192018"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5" name="直線コネクタ 34"/>
          <p:cNvCxnSpPr/>
          <p:nvPr/>
        </p:nvCxnSpPr>
        <p:spPr bwMode="auto">
          <a:xfrm flipV="1">
            <a:off x="6732024"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6462021"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7" name="正方形/長方形 36"/>
          <p:cNvSpPr/>
          <p:nvPr/>
        </p:nvSpPr>
        <p:spPr bwMode="auto">
          <a:xfrm>
            <a:off x="7272030"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8" name="円/楕円 37"/>
          <p:cNvSpPr/>
          <p:nvPr/>
        </p:nvSpPr>
        <p:spPr>
          <a:xfrm rot="16200000" flipH="1">
            <a:off x="7413932"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9" name="直線コネクタ 38"/>
          <p:cNvCxnSpPr/>
          <p:nvPr/>
        </p:nvCxnSpPr>
        <p:spPr>
          <a:xfrm>
            <a:off x="7503933"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rot="16200000" flipH="1">
            <a:off x="7413921"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1" name="直線コネクタ 40"/>
          <p:cNvCxnSpPr>
            <a:stCxn id="37" idx="2"/>
          </p:cNvCxnSpPr>
          <p:nvPr/>
        </p:nvCxnSpPr>
        <p:spPr bwMode="auto">
          <a:xfrm>
            <a:off x="7452032"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2" name="直線コネクタ 41"/>
          <p:cNvCxnSpPr/>
          <p:nvPr/>
        </p:nvCxnSpPr>
        <p:spPr bwMode="auto">
          <a:xfrm>
            <a:off x="7452032"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3" name="直線コネクタ 42"/>
          <p:cNvCxnSpPr/>
          <p:nvPr/>
        </p:nvCxnSpPr>
        <p:spPr bwMode="auto">
          <a:xfrm flipV="1">
            <a:off x="7992038"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4" name="直線コネクタ 43"/>
          <p:cNvCxnSpPr/>
          <p:nvPr/>
        </p:nvCxnSpPr>
        <p:spPr bwMode="auto">
          <a:xfrm>
            <a:off x="7722035"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5" name="正方形/長方形 44"/>
          <p:cNvSpPr/>
          <p:nvPr/>
        </p:nvSpPr>
        <p:spPr bwMode="auto">
          <a:xfrm>
            <a:off x="4752002" y="1538979"/>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6" name="正方形/長方形 45"/>
          <p:cNvSpPr/>
          <p:nvPr/>
        </p:nvSpPr>
        <p:spPr bwMode="auto">
          <a:xfrm>
            <a:off x="4752002" y="3248998"/>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8" name="正方形/長方形 47"/>
          <p:cNvSpPr/>
          <p:nvPr/>
        </p:nvSpPr>
        <p:spPr bwMode="auto">
          <a:xfrm>
            <a:off x="947758"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49" name="正方形/長方形 48"/>
          <p:cNvSpPr/>
          <p:nvPr/>
        </p:nvSpPr>
        <p:spPr bwMode="auto">
          <a:xfrm>
            <a:off x="2207772"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0" name="正方形/長方形 49"/>
          <p:cNvSpPr/>
          <p:nvPr/>
        </p:nvSpPr>
        <p:spPr bwMode="auto">
          <a:xfrm>
            <a:off x="3467786"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1" name="正方形/長方形 50"/>
          <p:cNvSpPr/>
          <p:nvPr/>
        </p:nvSpPr>
        <p:spPr bwMode="auto">
          <a:xfrm>
            <a:off x="5807812"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2" name="正方形/長方形 51"/>
          <p:cNvSpPr/>
          <p:nvPr/>
        </p:nvSpPr>
        <p:spPr bwMode="auto">
          <a:xfrm>
            <a:off x="7067826"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Tree>
    <p:extLst>
      <p:ext uri="{BB962C8B-B14F-4D97-AF65-F5344CB8AC3E}">
        <p14:creationId xmlns:p14="http://schemas.microsoft.com/office/powerpoint/2010/main" val="5873214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ハードウェアが命令をよしなにしてくれる</a:t>
            </a:r>
            <a:r>
              <a:rPr lang="en-US" altLang="ja-JP" dirty="0"/>
              <a:t>CPU</a:t>
            </a:r>
            <a:r>
              <a:rPr lang="ja-JP" altLang="en-US" dirty="0"/>
              <a:t>と比較して</a:t>
            </a:r>
            <a:r>
              <a:rPr lang="en-US" altLang="ja-JP" dirty="0"/>
              <a:t>GPU</a:t>
            </a:r>
            <a:r>
              <a:rPr lang="ja-JP" altLang="en-US" dirty="0"/>
              <a:t>で適切な計算をするプログラムを書くのは大変そうだなあ</a:t>
            </a:r>
            <a:r>
              <a:rPr lang="en-US" altLang="ja-JP" dirty="0"/>
              <a:t>(</a:t>
            </a:r>
            <a:r>
              <a:rPr lang="ja-JP" altLang="en-US" dirty="0"/>
              <a:t>小並感</a:t>
            </a:r>
            <a:r>
              <a:rPr lang="en-US" altLang="ja-JP" dirty="0"/>
              <a:t>)</a:t>
            </a:r>
            <a:r>
              <a:rPr lang="ja-JP" altLang="en-US" dirty="0"/>
              <a:t>という感想でした。</a:t>
            </a:r>
          </a:p>
          <a:p>
            <a:r>
              <a:rPr lang="en-US" altLang="ja-JP" dirty="0"/>
              <a:t>GPU</a:t>
            </a:r>
            <a:r>
              <a:rPr lang="ja-JP" altLang="en-US" dirty="0"/>
              <a:t>でも</a:t>
            </a:r>
            <a:r>
              <a:rPr lang="en-US" altLang="ja-JP" dirty="0"/>
              <a:t>RISC-V</a:t>
            </a:r>
            <a:r>
              <a:rPr lang="ja-JP" altLang="en-US" dirty="0"/>
              <a:t>のようなオープンソースのアーキテクチャは存在するんでしょうか？</a:t>
            </a:r>
          </a:p>
          <a:p>
            <a:r>
              <a:rPr lang="en-US" altLang="ja-JP" dirty="0"/>
              <a:t>Edge</a:t>
            </a:r>
            <a:r>
              <a:rPr lang="ja-JP" altLang="en-US" dirty="0"/>
              <a:t>デバイス向けの</a:t>
            </a:r>
            <a:r>
              <a:rPr lang="en-US" altLang="ja-JP" dirty="0"/>
              <a:t>GPU</a:t>
            </a:r>
            <a:r>
              <a:rPr lang="ja-JP" altLang="en-US" dirty="0"/>
              <a:t>が増えてきていますが消費電力低下技術も</a:t>
            </a:r>
            <a:r>
              <a:rPr lang="en-US" altLang="ja-JP" dirty="0"/>
              <a:t>CPU</a:t>
            </a:r>
            <a:r>
              <a:rPr lang="ja-JP" altLang="en-US" dirty="0"/>
              <a:t>と</a:t>
            </a:r>
            <a:r>
              <a:rPr lang="en-US" altLang="ja-JP" dirty="0"/>
              <a:t>GPU</a:t>
            </a:r>
            <a:r>
              <a:rPr lang="ja-JP" altLang="en-US" dirty="0"/>
              <a:t>でおなじなのでしょうか？</a:t>
            </a:r>
          </a:p>
        </p:txBody>
      </p:sp>
    </p:spTree>
    <p:extLst>
      <p:ext uri="{BB962C8B-B14F-4D97-AF65-F5344CB8AC3E}">
        <p14:creationId xmlns:p14="http://schemas.microsoft.com/office/powerpoint/2010/main" val="1501574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実際にはアクセス時間は容量の平方根ぐらいに比例</a:t>
            </a:r>
          </a:p>
        </p:txBody>
      </p:sp>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p:txBody>
      </p:sp>
      <p:sp>
        <p:nvSpPr>
          <p:cNvPr id="4" name="下矢印 3"/>
          <p:cNvSpPr/>
          <p:nvPr/>
        </p:nvSpPr>
        <p:spPr bwMode="auto">
          <a:xfrm>
            <a:off x="4211996" y="2798992"/>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311986" y="3248998"/>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GB</a:t>
            </a:r>
            <a:endParaRPr kumimoji="1" lang="ja-JP" altLang="en-US" sz="1600" b="1" dirty="0">
              <a:solidFill>
                <a:schemeClr val="accent6"/>
              </a:solidFill>
              <a:latin typeface="+mn-ea"/>
            </a:endParaRPr>
          </a:p>
        </p:txBody>
      </p:sp>
      <p:sp>
        <p:nvSpPr>
          <p:cNvPr id="6" name="角丸四角形 5"/>
          <p:cNvSpPr/>
          <p:nvPr/>
        </p:nvSpPr>
        <p:spPr bwMode="auto">
          <a:xfrm>
            <a:off x="3671990" y="2168986"/>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KB</a:t>
            </a:r>
            <a:endParaRPr kumimoji="1" lang="ja-JP" altLang="en-US" sz="1600" b="1" dirty="0">
              <a:solidFill>
                <a:schemeClr val="accent6"/>
              </a:solidFill>
              <a:latin typeface="+mn-ea"/>
            </a:endParaRPr>
          </a:p>
        </p:txBody>
      </p:sp>
      <p:sp>
        <p:nvSpPr>
          <p:cNvPr id="7" name="正方形/長方形 6"/>
          <p:cNvSpPr/>
          <p:nvPr/>
        </p:nvSpPr>
        <p:spPr>
          <a:xfrm>
            <a:off x="5742013" y="2258987"/>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742013" y="3429000"/>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41861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格子状に並んだセルの外周部の長さがアクセス時間を決める</a:t>
                </a:r>
                <a:endParaRPr lang="en-US" altLang="ja-JP" dirty="0"/>
              </a:p>
              <a:p>
                <a:r>
                  <a:rPr lang="ja-JP" altLang="en-US" dirty="0"/>
                  <a:t>メモリ容量 </a:t>
                </a:r>
                <a:r>
                  <a:rPr lang="en-US" altLang="ja-JP" dirty="0"/>
                  <a:t>=</a:t>
                </a:r>
                <a14:m>
                  <m:oMath xmlns:m="http://schemas.openxmlformats.org/officeDocument/2006/math">
                    <m:sSup>
                      <m:sSupPr>
                        <m:ctrlPr>
                          <a:rPr lang="en-US" altLang="ja-JP" i="1" dirty="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lang="en-US" altLang="ja-JP" i="1" dirty="0">
                            <a:latin typeface="Cambria Math" panose="02040503050406030204" pitchFamily="18" charset="0"/>
                          </a:rPr>
                          <m:t>2</m:t>
                        </m:r>
                      </m:sup>
                    </m:sSup>
                  </m:oMath>
                </a14:m>
                <a:endParaRPr lang="ja-JP" altLang="en-US" dirty="0"/>
              </a:p>
              <a:p>
                <a:r>
                  <a:rPr kumimoji="1" lang="ja-JP" altLang="en-US" dirty="0"/>
                  <a:t>容量（セルの数）が一定の場合，正方形に近くするのが最も経路が短くなる</a:t>
                </a:r>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rotWithShape="0">
                <a:blip r:embed="rId2"/>
                <a:stretch>
                  <a:fillRect l="-1523" t="-350" r="-1692"/>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正方形/長方形 42"/>
          <p:cNvSpPr/>
          <p:nvPr/>
        </p:nvSpPr>
        <p:spPr>
          <a:xfrm>
            <a:off x="881959" y="1538979"/>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WL</a:t>
            </a:r>
            <a:endParaRPr kumimoji="1" lang="ja-JP" altLang="en-US" sz="1600" b="1" dirty="0">
              <a:solidFill>
                <a:schemeClr val="accent6"/>
              </a:solidFill>
              <a:latin typeface="Arial Narrow" pitchFamily="34" charset="0"/>
            </a:endParaRPr>
          </a:p>
        </p:txBody>
      </p:sp>
      <p:sp>
        <p:nvSpPr>
          <p:cNvPr id="44" name="正方形/長方形 43"/>
          <p:cNvSpPr/>
          <p:nvPr/>
        </p:nvSpPr>
        <p:spPr>
          <a:xfrm>
            <a:off x="3941993" y="4599013"/>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BL</a:t>
            </a:r>
            <a:endParaRPr kumimoji="1" lang="ja-JP" altLang="en-US" sz="1600" b="1" dirty="0">
              <a:solidFill>
                <a:schemeClr val="accent6"/>
              </a:solidFill>
              <a:latin typeface="Arial Narrow" pitchFamily="34" charset="0"/>
            </a:endParaRPr>
          </a:p>
        </p:txBody>
      </p:sp>
    </p:spTree>
    <p:extLst>
      <p:ext uri="{BB962C8B-B14F-4D97-AF65-F5344CB8AC3E}">
        <p14:creationId xmlns:p14="http://schemas.microsoft.com/office/powerpoint/2010/main" val="2164405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4174350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a:t>データをとってくるのに，どのぐらいかかるか？</a:t>
            </a:r>
            <a:endParaRPr lang="ja-JP" altLang="en-US" dirty="0"/>
          </a:p>
        </p:txBody>
      </p:sp>
      <p:sp>
        <p:nvSpPr>
          <p:cNvPr id="23" name="下矢印 22"/>
          <p:cNvSpPr/>
          <p:nvPr/>
        </p:nvSpPr>
        <p:spPr bwMode="auto">
          <a:xfrm>
            <a:off x="1511966" y="2258986"/>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611956" y="270899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1151962" y="162898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11956" y="4059007"/>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ハードディスク</a:t>
            </a:r>
          </a:p>
        </p:txBody>
      </p:sp>
      <p:sp>
        <p:nvSpPr>
          <p:cNvPr id="18" name="下矢印 17"/>
          <p:cNvSpPr/>
          <p:nvPr/>
        </p:nvSpPr>
        <p:spPr bwMode="auto">
          <a:xfrm>
            <a:off x="1511966" y="3609002"/>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611956" y="540902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光学ドライブ</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テープ・ドライブ</a:t>
            </a:r>
          </a:p>
        </p:txBody>
      </p:sp>
      <p:sp>
        <p:nvSpPr>
          <p:cNvPr id="21" name="下矢印 20"/>
          <p:cNvSpPr/>
          <p:nvPr/>
        </p:nvSpPr>
        <p:spPr bwMode="auto">
          <a:xfrm>
            <a:off x="1511966" y="4959017"/>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a:xfrm>
            <a:off x="3041983" y="1718981"/>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28" name="正方形/長方形 27"/>
          <p:cNvSpPr/>
          <p:nvPr/>
        </p:nvSpPr>
        <p:spPr>
          <a:xfrm>
            <a:off x="3041983" y="2888994"/>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9" name="正方形/長方形 28"/>
              <p:cNvSpPr/>
              <p:nvPr/>
            </p:nvSpPr>
            <p:spPr>
              <a:xfrm>
                <a:off x="3067799" y="4239009"/>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i="1" dirty="0">
                            <a:solidFill>
                              <a:schemeClr val="tx1">
                                <a:lumMod val="75000"/>
                                <a:lumOff val="25000"/>
                              </a:schemeClr>
                            </a:solidFill>
                            <a:latin typeface="Cambria Math" panose="02040503050406030204" pitchFamily="18" charset="0"/>
                          </a:rPr>
                          <m:t>6</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3067799" y="4239009"/>
                <a:ext cx="424189" cy="400110"/>
              </a:xfrm>
              <a:prstGeom prst="rect">
                <a:avLst/>
              </a:prstGeom>
              <a:blipFill rotWithShape="0">
                <a:blip r:embed="rId2"/>
                <a:stretch>
                  <a:fillRect t="-6061" r="-112857"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3041983" y="5589024"/>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b="0" i="1" dirty="0" smtClean="0">
                            <a:solidFill>
                              <a:schemeClr val="tx1">
                                <a:lumMod val="75000"/>
                                <a:lumOff val="25000"/>
                              </a:schemeClr>
                            </a:solidFill>
                            <a:latin typeface="Cambria Math" panose="02040503050406030204" pitchFamily="18" charset="0"/>
                          </a:rPr>
                          <m:t>9</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3041983" y="5589024"/>
                <a:ext cx="424189" cy="400110"/>
              </a:xfrm>
              <a:prstGeom prst="rect">
                <a:avLst/>
              </a:prstGeom>
              <a:blipFill rotWithShape="0">
                <a:blip r:embed="rId3"/>
                <a:stretch>
                  <a:fillRect t="-7692" r="-111429" b="-29231"/>
                </a:stretch>
              </a:blipFill>
            </p:spPr>
            <p:txBody>
              <a:bodyPr/>
              <a:lstStyle/>
              <a:p>
                <a:r>
                  <a:rPr lang="ja-JP" altLang="en-US">
                    <a:noFill/>
                  </a:rPr>
                  <a:t> </a:t>
                </a:r>
              </a:p>
            </p:txBody>
          </p:sp>
        </mc:Fallback>
      </mc:AlternateContent>
      <p:grpSp>
        <p:nvGrpSpPr>
          <p:cNvPr id="10" name="グループ化 9"/>
          <p:cNvGrpSpPr/>
          <p:nvPr/>
        </p:nvGrpSpPr>
        <p:grpSpPr>
          <a:xfrm>
            <a:off x="5112006" y="1448978"/>
            <a:ext cx="1774204" cy="990011"/>
            <a:chOff x="5112006" y="1448978"/>
            <a:chExt cx="1774204" cy="990011"/>
          </a:xfrm>
        </p:grpSpPr>
        <p:pic>
          <p:nvPicPr>
            <p:cNvPr id="1032" name="Picture 8" descr="「本棚 イラスト」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06" y="1448978"/>
              <a:ext cx="1111166" cy="990011"/>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462021" y="1628980"/>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マイ本棚：</a:t>
              </a:r>
              <a:br>
                <a:rPr lang="en-US" altLang="ja-JP" sz="2000" dirty="0">
                  <a:solidFill>
                    <a:schemeClr val="tx1">
                      <a:lumMod val="75000"/>
                      <a:lumOff val="25000"/>
                    </a:schemeClr>
                  </a:solidFill>
                </a:rPr>
              </a:br>
              <a:r>
                <a:rPr lang="en-US" altLang="ja-JP" sz="2000" dirty="0">
                  <a:solidFill>
                    <a:schemeClr val="tx1">
                      <a:lumMod val="75000"/>
                      <a:lumOff val="25000"/>
                    </a:schemeClr>
                  </a:solidFill>
                </a:rPr>
                <a:t>1</a:t>
              </a:r>
              <a:r>
                <a:rPr lang="ja-JP" altLang="en-US" sz="2000" dirty="0">
                  <a:solidFill>
                    <a:schemeClr val="tx1">
                      <a:lumMod val="75000"/>
                      <a:lumOff val="25000"/>
                    </a:schemeClr>
                  </a:solidFill>
                </a:rPr>
                <a:t>分（目的の本を探す）</a:t>
              </a:r>
            </a:p>
          </p:txBody>
        </p:sp>
      </p:grpSp>
      <p:grpSp>
        <p:nvGrpSpPr>
          <p:cNvPr id="12" name="グループ化 11"/>
          <p:cNvGrpSpPr/>
          <p:nvPr/>
        </p:nvGrpSpPr>
        <p:grpSpPr>
          <a:xfrm>
            <a:off x="4662001" y="3969006"/>
            <a:ext cx="2224209" cy="1080012"/>
            <a:chOff x="4662001" y="3969006"/>
            <a:chExt cx="2224209" cy="1080012"/>
          </a:xfrm>
        </p:grpSpPr>
        <p:pic>
          <p:nvPicPr>
            <p:cNvPr id="1048" name="Picture 24" descr="「木星」の画像検索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001" y="3969006"/>
              <a:ext cx="1608278" cy="108001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p:cNvSpPr/>
            <p:nvPr/>
          </p:nvSpPr>
          <p:spPr>
            <a:xfrm>
              <a:off x="6462021" y="4239009"/>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木星：</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a:t>
              </a:r>
              <a:r>
                <a:rPr lang="ja-JP" altLang="en-US" sz="2000" dirty="0">
                  <a:solidFill>
                    <a:schemeClr val="tx1">
                      <a:lumMod val="75000"/>
                      <a:lumOff val="25000"/>
                    </a:schemeClr>
                  </a:solidFill>
                </a:rPr>
                <a:t>年   （ロケット）</a:t>
              </a:r>
            </a:p>
          </p:txBody>
        </p:sp>
      </p:grpSp>
      <p:grpSp>
        <p:nvGrpSpPr>
          <p:cNvPr id="13" name="グループ化 12"/>
          <p:cNvGrpSpPr/>
          <p:nvPr/>
        </p:nvGrpSpPr>
        <p:grpSpPr>
          <a:xfrm>
            <a:off x="4301997" y="5409022"/>
            <a:ext cx="2584213" cy="900010"/>
            <a:chOff x="4301997" y="5409022"/>
            <a:chExt cx="2584213" cy="900010"/>
          </a:xfrm>
        </p:grpSpPr>
        <p:pic>
          <p:nvPicPr>
            <p:cNvPr id="1050" name="Picture 26" descr="http://www.skyfactory.org/deneb/Deneb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1997" y="5409022"/>
              <a:ext cx="1960022" cy="900010"/>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6462021" y="558902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白鳥座デネブ：</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2000</a:t>
              </a:r>
              <a:r>
                <a:rPr lang="ja-JP" altLang="en-US" sz="2000" dirty="0">
                  <a:solidFill>
                    <a:schemeClr val="tx1">
                      <a:lumMod val="75000"/>
                      <a:lumOff val="25000"/>
                    </a:schemeClr>
                  </a:solidFill>
                </a:rPr>
                <a:t>年（光速）</a:t>
              </a:r>
            </a:p>
          </p:txBody>
        </p:sp>
      </p:grpSp>
      <p:grpSp>
        <p:nvGrpSpPr>
          <p:cNvPr id="4" name="グループ化 3"/>
          <p:cNvGrpSpPr/>
          <p:nvPr/>
        </p:nvGrpSpPr>
        <p:grpSpPr>
          <a:xfrm>
            <a:off x="4301997" y="2528990"/>
            <a:ext cx="2584213" cy="1217149"/>
            <a:chOff x="4301997" y="2528990"/>
            <a:chExt cx="2584213" cy="1217149"/>
          </a:xfrm>
        </p:grpSpPr>
        <p:pic>
          <p:nvPicPr>
            <p:cNvPr id="1026" name="Picture 2" descr="https://4.bp.blogspot.com/-HXhQY5J5SKY/U7O8H5dFRcI/AAAAAAAAiaE/mHc90zyBI8w/s800/nagoya_syachihok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2007" y="2618991"/>
              <a:ext cx="1211986" cy="1127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ãã§ã®ã¢ã¼ãã³ã°ã»ããã®ã¤ã©ã¹ãï¼å°åãã¼ã¹ãï¼"/>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1997" y="2528990"/>
              <a:ext cx="1193595" cy="1050364"/>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6462021" y="288899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名古屋：</a:t>
              </a:r>
              <a:br>
                <a:rPr lang="en-US" altLang="ja-JP" sz="2000" dirty="0">
                  <a:solidFill>
                    <a:schemeClr val="tx1">
                      <a:lumMod val="75000"/>
                      <a:lumOff val="25000"/>
                    </a:schemeClr>
                  </a:solidFill>
                </a:rPr>
              </a:br>
              <a:r>
                <a:rPr lang="en-US" altLang="ja-JP" sz="2000" dirty="0">
                  <a:solidFill>
                    <a:schemeClr val="tx1">
                      <a:lumMod val="75000"/>
                      <a:lumOff val="25000"/>
                    </a:schemeClr>
                  </a:solidFill>
                </a:rPr>
                <a:t>95</a:t>
              </a:r>
              <a:r>
                <a:rPr lang="ja-JP" altLang="en-US" sz="2000" dirty="0">
                  <a:solidFill>
                    <a:schemeClr val="tx1">
                      <a:lumMod val="75000"/>
                      <a:lumOff val="25000"/>
                    </a:schemeClr>
                  </a:solidFill>
                </a:rPr>
                <a:t>分（新幹線）</a:t>
              </a:r>
            </a:p>
          </p:txBody>
        </p:sp>
      </p:grpSp>
    </p:spTree>
    <p:extLst>
      <p:ext uri="{BB962C8B-B14F-4D97-AF65-F5344CB8AC3E}">
        <p14:creationId xmlns:p14="http://schemas.microsoft.com/office/powerpoint/2010/main" val="2980034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メモリ</a:t>
            </a:r>
            <a:endParaRPr kumimoji="1" lang="en-US" altLang="ja-JP" dirty="0"/>
          </a:p>
          <a:p>
            <a:pPr lvl="1"/>
            <a:r>
              <a:rPr kumimoji="1" lang="ja-JP" altLang="en-US" dirty="0"/>
              <a:t>情報を記憶し，アドレスで指定して読み書きする回路</a:t>
            </a:r>
            <a:endParaRPr kumimoji="1" lang="en-US" altLang="ja-JP" dirty="0"/>
          </a:p>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20386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CUDA</a:t>
            </a:r>
            <a:r>
              <a:rPr lang="ja-JP" altLang="en-US" dirty="0"/>
              <a:t>と </a:t>
            </a:r>
            <a:r>
              <a:rPr lang="en-US" altLang="ja-JP" dirty="0"/>
              <a:t>OpenCL</a:t>
            </a:r>
            <a:r>
              <a:rPr lang="ja-JP" altLang="en-US" dirty="0"/>
              <a:t>が</a:t>
            </a:r>
            <a:r>
              <a:rPr lang="en-US" altLang="ja-JP" dirty="0"/>
              <a:t>GPU</a:t>
            </a:r>
            <a:r>
              <a:rPr lang="ja-JP" altLang="en-US" dirty="0"/>
              <a:t>で最も代表的な言語だと思いますが、両者の長所短所や特徴を詳しく知りたいです。</a:t>
            </a:r>
            <a:endParaRPr lang="en-US" altLang="ja-JP" dirty="0"/>
          </a:p>
          <a:p>
            <a:r>
              <a:rPr lang="en-US" altLang="ja-JP" dirty="0" err="1"/>
              <a:t>cuda</a:t>
            </a:r>
            <a:r>
              <a:rPr lang="en-US" altLang="ja-JP" dirty="0"/>
              <a:t> </a:t>
            </a:r>
            <a:r>
              <a:rPr lang="ja-JP" altLang="en-US" dirty="0"/>
              <a:t>今書いているのですが，メモリの種類が複雑で，ワクワクするけど大変</a:t>
            </a:r>
            <a:r>
              <a:rPr lang="en-US" altLang="ja-JP" dirty="0"/>
              <a:t>…</a:t>
            </a:r>
            <a:r>
              <a:rPr lang="ja-JP" altLang="en-US" dirty="0"/>
              <a:t>（個人的な感想）</a:t>
            </a:r>
          </a:p>
        </p:txBody>
      </p:sp>
    </p:spTree>
    <p:extLst>
      <p:ext uri="{BB962C8B-B14F-4D97-AF65-F5344CB8AC3E}">
        <p14:creationId xmlns:p14="http://schemas.microsoft.com/office/powerpoint/2010/main" val="3731508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キャッシュの基本的な考え方のまとめ</a:t>
            </a:r>
          </a:p>
        </p:txBody>
      </p:sp>
      <p:sp>
        <p:nvSpPr>
          <p:cNvPr id="3" name="テキスト プレースホルダー 2"/>
          <p:cNvSpPr>
            <a:spLocks noGrp="1"/>
          </p:cNvSpPr>
          <p:nvPr>
            <p:ph type="body" sz="quarter" idx="10"/>
          </p:nvPr>
        </p:nvSpPr>
        <p:spPr>
          <a:xfrm>
            <a:off x="251952" y="998973"/>
            <a:ext cx="8370093" cy="5580062"/>
          </a:xfrm>
        </p:spPr>
        <p:txBody>
          <a:bodyPr/>
          <a:lstStyle/>
          <a:p>
            <a:r>
              <a:rPr kumimoji="1" lang="ja-JP" altLang="en-US" dirty="0"/>
              <a:t>記憶階層</a:t>
            </a:r>
            <a:endParaRPr kumimoji="1"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kumimoji="1" lang="ja-JP" altLang="en-US" dirty="0"/>
              <a:t>時間局所性</a:t>
            </a:r>
            <a:endParaRPr kumimoji="1" lang="en-US" altLang="ja-JP" dirty="0"/>
          </a:p>
          <a:p>
            <a:pPr lvl="1"/>
            <a:r>
              <a:rPr lang="ja-JP" altLang="en-US" dirty="0"/>
              <a:t>一度使用した値は，すぐにまた使う可能性が高い</a:t>
            </a:r>
            <a:endParaRPr kumimoji="1" lang="ja-JP" altLang="en-US" dirty="0"/>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SIZE </a:t>
            </a:r>
            <a:r>
              <a:rPr lang="ja-JP" altLang="en-US" dirty="0"/>
              <a:t>がキャッシュ容量を超えた時の振る舞い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solidFill>
                  <a:schemeClr val="accent2"/>
                </a:solidFill>
              </a:rPr>
              <a:t>SIZE</a:t>
            </a:r>
            <a:r>
              <a:rPr kumimoji="1" lang="en-US" altLang="ja-JP" dirty="0"/>
              <a:t> = </a:t>
            </a:r>
            <a:r>
              <a:rPr kumimoji="1" lang="ja-JP" altLang="en-US" dirty="0"/>
              <a:t>アクセス範囲，</a:t>
            </a:r>
            <a:br>
              <a:rPr kumimoji="1" lang="en-US" altLang="ja-JP" dirty="0"/>
            </a:br>
            <a:r>
              <a:rPr kumimoji="1" lang="en-US" altLang="ja-JP" dirty="0">
                <a:solidFill>
                  <a:schemeClr val="accent5"/>
                </a:solidFill>
              </a:rPr>
              <a:t>CAP</a:t>
            </a:r>
            <a:r>
              <a:rPr kumimoji="1" lang="en-US" altLang="ja-JP" dirty="0"/>
              <a:t> = </a:t>
            </a:r>
            <a:r>
              <a:rPr kumimoji="1" lang="ja-JP" altLang="en-US" dirty="0"/>
              <a:t>キャッシュ容量 とする</a:t>
            </a:r>
            <a:r>
              <a:rPr lang="ja-JP" altLang="en-US" dirty="0"/>
              <a:t>と，１回のアクセスににかかる時間は</a:t>
            </a:r>
            <a:br>
              <a:rPr lang="en-US" altLang="ja-JP" dirty="0"/>
            </a:br>
            <a:endParaRPr lang="en-US" altLang="ja-JP" dirty="0"/>
          </a:p>
          <a:p>
            <a:pPr marL="817200" lvl="1" indent="-457200">
              <a:buFont typeface="+mj-lt"/>
              <a:buAutoNum type="arabicPeriod"/>
            </a:pPr>
            <a:r>
              <a:rPr kumimoji="1" lang="en-US" altLang="ja-JP" dirty="0">
                <a:solidFill>
                  <a:schemeClr val="accent2"/>
                </a:solidFill>
              </a:rPr>
              <a:t>SIZE</a:t>
            </a:r>
            <a:r>
              <a:rPr kumimoji="1" lang="en-US" altLang="ja-JP" dirty="0"/>
              <a:t> &lt;= </a:t>
            </a:r>
            <a:r>
              <a:rPr kumimoji="1" lang="en-US" altLang="ja-JP" dirty="0">
                <a:solidFill>
                  <a:schemeClr val="accent5"/>
                </a:solidFill>
              </a:rPr>
              <a:t>CAP</a:t>
            </a:r>
            <a:r>
              <a:rPr kumimoji="1" lang="ja-JP" altLang="en-US" dirty="0"/>
              <a:t>：</a:t>
            </a:r>
            <a:r>
              <a:rPr kumimoji="1" lang="en-US" altLang="ja-JP" dirty="0"/>
              <a:t>		</a:t>
            </a:r>
            <a:r>
              <a:rPr kumimoji="1" lang="ja-JP" altLang="en-US" dirty="0"/>
              <a:t>定速（速い）</a:t>
            </a:r>
            <a:endParaRPr kumimoji="1" lang="en-US" altLang="ja-JP" dirty="0"/>
          </a:p>
          <a:p>
            <a:pPr marL="817200" lvl="1" indent="-457200">
              <a:buFont typeface="+mj-lt"/>
              <a:buAutoNum type="arabicPeriod"/>
            </a:pPr>
            <a:r>
              <a:rPr lang="en-US" altLang="ja-JP" dirty="0">
                <a:solidFill>
                  <a:schemeClr val="accent5"/>
                </a:solidFill>
              </a:rPr>
              <a:t>CAP</a:t>
            </a:r>
            <a:r>
              <a:rPr lang="ja-JP" altLang="en-US" dirty="0"/>
              <a:t> </a:t>
            </a:r>
            <a:r>
              <a:rPr lang="en-US" altLang="ja-JP" dirty="0"/>
              <a:t>&lt; </a:t>
            </a:r>
            <a:r>
              <a:rPr lang="en-US" altLang="ja-JP" dirty="0">
                <a:solidFill>
                  <a:schemeClr val="accent2"/>
                </a:solidFill>
              </a:rPr>
              <a:t>SIZE</a:t>
            </a:r>
            <a:r>
              <a:rPr lang="en-US" altLang="ja-JP" dirty="0"/>
              <a:t> &lt;= </a:t>
            </a:r>
            <a:r>
              <a:rPr lang="en-US" altLang="ja-JP" dirty="0">
                <a:solidFill>
                  <a:schemeClr val="accent5"/>
                </a:solidFill>
              </a:rPr>
              <a:t>CAP×2</a:t>
            </a:r>
            <a:r>
              <a:rPr lang="ja-JP" altLang="en-US" dirty="0"/>
              <a:t>：</a:t>
            </a:r>
            <a:r>
              <a:rPr lang="en-US" altLang="ja-JP" dirty="0"/>
              <a:t>	</a:t>
            </a:r>
            <a:r>
              <a:rPr lang="ja-JP" altLang="en-US" dirty="0"/>
              <a:t>徐々に遅くなる</a:t>
            </a:r>
            <a:endParaRPr lang="en-US" altLang="ja-JP" dirty="0"/>
          </a:p>
          <a:p>
            <a:pPr marL="817200" lvl="1" indent="-457200">
              <a:buFont typeface="+mj-lt"/>
              <a:buAutoNum type="arabicPeriod"/>
            </a:pPr>
            <a:r>
              <a:rPr lang="en-US" altLang="ja-JP" dirty="0">
                <a:solidFill>
                  <a:schemeClr val="accent5"/>
                </a:solidFill>
                <a:latin typeface="Consolas" panose="020B0609020204030204" pitchFamily="49" charset="0"/>
              </a:rPr>
              <a:t>CAP×2</a:t>
            </a:r>
            <a:r>
              <a:rPr lang="en-US" altLang="ja-JP" dirty="0">
                <a:latin typeface="Consolas" panose="020B0609020204030204" pitchFamily="49" charset="0"/>
              </a:rPr>
              <a:t> &lt; </a:t>
            </a:r>
            <a:r>
              <a:rPr lang="en-US" altLang="ja-JP" dirty="0">
                <a:solidFill>
                  <a:schemeClr val="accent2"/>
                </a:solidFill>
                <a:latin typeface="Consolas" panose="020B0609020204030204" pitchFamily="49" charset="0"/>
              </a:rPr>
              <a:t>SIZE</a:t>
            </a:r>
            <a:r>
              <a:rPr lang="ja-JP" altLang="en-US" dirty="0">
                <a:latin typeface="Consolas" panose="020B0609020204030204" pitchFamily="49" charset="0"/>
              </a:rPr>
              <a:t>：</a:t>
            </a:r>
            <a:r>
              <a:rPr lang="en-US" altLang="ja-JP" dirty="0">
                <a:latin typeface="Consolas" panose="020B0609020204030204" pitchFamily="49" charset="0"/>
              </a:rPr>
              <a:t>	</a:t>
            </a:r>
            <a:r>
              <a:rPr lang="ja-JP" altLang="en-US" dirty="0">
                <a:latin typeface="Consolas" panose="020B0609020204030204" pitchFamily="49" charset="0"/>
              </a:rPr>
              <a:t>定速（遅い）</a:t>
            </a:r>
            <a:endParaRPr lang="en-US" altLang="ja-JP" dirty="0">
              <a:latin typeface="Consolas" panose="020B0609020204030204" pitchFamily="49" charset="0"/>
            </a:endParaRPr>
          </a:p>
          <a:p>
            <a:pPr marL="817200" lvl="1" indent="-457200">
              <a:buFont typeface="+mj-lt"/>
              <a:buAutoNum type="arabicPeriod"/>
            </a:pPr>
            <a:endParaRPr lang="en-US" altLang="ja-JP" dirty="0">
              <a:latin typeface="Consolas" panose="020B0609020204030204" pitchFamily="49" charset="0"/>
            </a:endParaRPr>
          </a:p>
        </p:txBody>
      </p:sp>
      <p:cxnSp>
        <p:nvCxnSpPr>
          <p:cNvPr id="5" name="直線コネクタ 4"/>
          <p:cNvCxnSpPr/>
          <p:nvPr/>
        </p:nvCxnSpPr>
        <p:spPr bwMode="auto">
          <a:xfrm>
            <a:off x="1871970" y="6039029"/>
            <a:ext cx="1620018"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6" name="直線コネクタ 5"/>
          <p:cNvCxnSpPr/>
          <p:nvPr/>
        </p:nvCxnSpPr>
        <p:spPr bwMode="auto">
          <a:xfrm flipV="1">
            <a:off x="3491988" y="5049018"/>
            <a:ext cx="1080012" cy="99001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8" name="直線コネクタ 7"/>
          <p:cNvCxnSpPr/>
          <p:nvPr/>
        </p:nvCxnSpPr>
        <p:spPr bwMode="auto">
          <a:xfrm flipV="1">
            <a:off x="4572000" y="5049018"/>
            <a:ext cx="1800020" cy="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1332860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SIZE &lt;= CAP</a:t>
            </a:r>
            <a:r>
              <a:rPr lang="ja-JP" altLang="en-US" dirty="0"/>
              <a:t>：定速（速い）</a:t>
            </a:r>
            <a:endParaRPr lang="en-US" altLang="ja-JP" dirty="0"/>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常にキャッシュに </a:t>
            </a:r>
            <a:r>
              <a:rPr kumimoji="1" lang="en-US" altLang="ja-JP"/>
              <a:t>SIZE </a:t>
            </a:r>
            <a:r>
              <a:rPr lang="ja-JP" altLang="en-US" dirty="0"/>
              <a:t>分のデータ乗ってるので速い</a:t>
            </a:r>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12" name="正方形/長方形 11"/>
          <p:cNvSpPr/>
          <p:nvPr/>
        </p:nvSpPr>
        <p:spPr bwMode="auto">
          <a:xfrm>
            <a:off x="1691968" y="2888994"/>
            <a:ext cx="2250025" cy="360004"/>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3" name="直線矢印コネクタ 12"/>
          <p:cNvCxnSpPr/>
          <p:nvPr/>
        </p:nvCxnSpPr>
        <p:spPr bwMode="auto">
          <a:xfrm>
            <a:off x="1691968" y="3429000"/>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7" name="正方形/長方形 16"/>
          <p:cNvSpPr/>
          <p:nvPr/>
        </p:nvSpPr>
        <p:spPr bwMode="auto">
          <a:xfrm>
            <a:off x="1691968" y="4509012"/>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1691968" y="4509012"/>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495901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35350762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CAP</a:t>
            </a:r>
            <a:r>
              <a:rPr lang="ja-JP" altLang="en-US" dirty="0"/>
              <a:t> </a:t>
            </a:r>
            <a:r>
              <a:rPr lang="en-US" altLang="ja-JP" dirty="0"/>
              <a:t>&lt; SIZE &lt;= CAP×2</a:t>
            </a:r>
            <a:r>
              <a:rPr lang="ja-JP" altLang="en-US" dirty="0"/>
              <a:t>：徐々に遅くなる</a:t>
            </a:r>
            <a:endParaRPr lang="en-US" altLang="ja-JP" dirty="0"/>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r>
              <a:rPr lang="ja-JP" altLang="en-US" dirty="0"/>
              <a:t>次回は紫の分のみヒットする</a:t>
            </a:r>
            <a:endParaRPr lang="en-US" altLang="ja-JP" dirty="0"/>
          </a:p>
          <a:p>
            <a:pPr lvl="1"/>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4320048"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9" y="2888994"/>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131984" y="2888994"/>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572000" y="2888994"/>
            <a:ext cx="1440016"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左から順に（緑，紫，赤）アクセスすると</a:t>
            </a:r>
            <a:r>
              <a:rPr lang="en-US" altLang="ja-JP" kern="0" dirty="0"/>
              <a:t>…</a:t>
            </a:r>
            <a:endParaRPr lang="ja-JP" altLang="en-US" kern="0" dirty="0"/>
          </a:p>
        </p:txBody>
      </p:sp>
      <p:sp>
        <p:nvSpPr>
          <p:cNvPr id="21" name="正方形/長方形 20"/>
          <p:cNvSpPr/>
          <p:nvPr/>
        </p:nvSpPr>
        <p:spPr bwMode="auto">
          <a:xfrm>
            <a:off x="1691968" y="4779015"/>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131984" y="4779015"/>
            <a:ext cx="1440016"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78468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360000" lvl="1"/>
            <a:r>
              <a:rPr lang="en-US" altLang="ja-JP" b="1" dirty="0">
                <a:solidFill>
                  <a:schemeClr val="bg1"/>
                </a:solidFill>
                <a:latin typeface="+mn-ea"/>
                <a:ea typeface="+mn-ea"/>
              </a:rPr>
              <a:t>CAP×2 &lt; SIZE</a:t>
            </a:r>
            <a:r>
              <a:rPr lang="ja-JP" altLang="en-US" b="1" dirty="0">
                <a:solidFill>
                  <a:schemeClr val="bg1"/>
                </a:solidFill>
                <a:latin typeface="+mn-ea"/>
                <a:ea typeface="+mn-ea"/>
              </a:rPr>
              <a:t>：</a:t>
            </a:r>
            <a:r>
              <a:rPr lang="en-US" altLang="ja-JP" b="1" dirty="0">
                <a:solidFill>
                  <a:schemeClr val="bg1"/>
                </a:solidFill>
                <a:latin typeface="+mn-ea"/>
                <a:ea typeface="+mn-ea"/>
              </a:rPr>
              <a:t>	</a:t>
            </a:r>
            <a:r>
              <a:rPr lang="ja-JP" altLang="en-US" b="1" dirty="0">
                <a:solidFill>
                  <a:schemeClr val="bg1"/>
                </a:solidFill>
                <a:latin typeface="+mn-ea"/>
                <a:ea typeface="+mn-ea"/>
              </a:rPr>
              <a:t>定速（遅い）</a:t>
            </a:r>
            <a:endParaRPr lang="en-US" altLang="ja-JP" b="1" dirty="0">
              <a:solidFill>
                <a:schemeClr val="bg1"/>
              </a:solidFill>
              <a:latin typeface="+mn-ea"/>
              <a:ea typeface="+mn-ea"/>
            </a:endParaRPr>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r>
              <a:rPr kumimoji="1" lang="ja-JP" altLang="en-US" dirty="0"/>
              <a:t>全くヒットしなくなる</a:t>
            </a:r>
          </a:p>
        </p:txBody>
      </p:sp>
      <p:sp>
        <p:nvSpPr>
          <p:cNvPr id="4" name="正方形/長方形 3"/>
          <p:cNvSpPr/>
          <p:nvPr/>
        </p:nvSpPr>
        <p:spPr bwMode="auto">
          <a:xfrm>
            <a:off x="1691968" y="1628980"/>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5760064"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8" y="2888994"/>
            <a:ext cx="2880031"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4572000" y="2888994"/>
            <a:ext cx="2880032"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左から順に（緑，紫）アクセス</a:t>
            </a:r>
            <a:r>
              <a:rPr lang="ja-JP" altLang="en-US" kern="0" dirty="0" err="1"/>
              <a:t>するとすると</a:t>
            </a:r>
            <a:r>
              <a:rPr lang="en-US" altLang="ja-JP" kern="0" dirty="0"/>
              <a:t>…</a:t>
            </a:r>
            <a:endParaRPr lang="ja-JP" altLang="en-US" kern="0" dirty="0"/>
          </a:p>
        </p:txBody>
      </p:sp>
      <p:sp>
        <p:nvSpPr>
          <p:cNvPr id="21" name="正方形/長方形 20"/>
          <p:cNvSpPr/>
          <p:nvPr/>
        </p:nvSpPr>
        <p:spPr bwMode="auto">
          <a:xfrm>
            <a:off x="1691968" y="4779015"/>
            <a:ext cx="2880032"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990575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49" y="5769026"/>
            <a:ext cx="8730097" cy="539699"/>
          </a:xfrm>
        </p:spPr>
        <p:txBody>
          <a:bodyPr/>
          <a:lstStyle/>
          <a:p>
            <a:pPr lvl="1"/>
            <a:r>
              <a:rPr kumimoji="1" lang="ja-JP" altLang="en-US" dirty="0"/>
              <a:t>縦軸を基数</a:t>
            </a:r>
            <a:r>
              <a:rPr kumimoji="1" lang="en-US" altLang="ja-JP" dirty="0"/>
              <a:t>10</a:t>
            </a:r>
            <a:r>
              <a:rPr kumimoji="1" lang="ja-JP" altLang="en-US" dirty="0"/>
              <a:t>の対数軸，横軸を基数２の対数軸に</a:t>
            </a:r>
            <a:endParaRPr kumimoji="1" lang="en-US" altLang="ja-JP" dirty="0"/>
          </a:p>
          <a:p>
            <a:pPr lvl="1"/>
            <a:r>
              <a:rPr kumimoji="1" lang="ja-JP" altLang="en-US" dirty="0"/>
              <a:t>低次キャッシュの内容は必ず高次に含まれる仕様（メーカー依存）</a:t>
            </a:r>
            <a:endParaRPr kumimoji="1" lang="en-US" altLang="ja-JP" dirty="0"/>
          </a:p>
          <a:p>
            <a:pPr lvl="2"/>
            <a:r>
              <a:rPr kumimoji="1" lang="en-US" altLang="ja-JP" dirty="0"/>
              <a:t>256KB+32KB </a:t>
            </a:r>
            <a:r>
              <a:rPr kumimoji="1" lang="ja-JP" altLang="en-US" dirty="0"/>
              <a:t>ではなく </a:t>
            </a:r>
            <a:r>
              <a:rPr kumimoji="1" lang="en-US" altLang="ja-JP" dirty="0"/>
              <a:t>256KB </a:t>
            </a:r>
            <a:r>
              <a:rPr kumimoji="1" lang="ja-JP" altLang="en-US" dirty="0"/>
              <a:t>で変化しはじめる</a:t>
            </a:r>
            <a:endParaRPr kumimoji="1" lang="en-US" altLang="ja-JP" dirty="0"/>
          </a:p>
        </p:txBody>
      </p:sp>
      <p:graphicFrame>
        <p:nvGraphicFramePr>
          <p:cNvPr id="5" name="グラフ 4"/>
          <p:cNvGraphicFramePr>
            <a:graphicFrameLocks/>
          </p:cNvGraphicFramePr>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キャッシュ容量を意識した最適化</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en-US" altLang="ja-JP" dirty="0"/>
              <a:t>32KB</a:t>
            </a:r>
            <a:r>
              <a:rPr kumimoji="1" lang="ja-JP" altLang="en-US" dirty="0" err="1"/>
              <a:t>，</a:t>
            </a:r>
            <a:r>
              <a:rPr kumimoji="1" lang="en-US" altLang="ja-JP" dirty="0"/>
              <a:t>256KB</a:t>
            </a:r>
            <a:r>
              <a:rPr kumimoji="1" lang="ja-JP" altLang="en-US" dirty="0" err="1"/>
              <a:t>，</a:t>
            </a:r>
            <a:r>
              <a:rPr kumimoji="1" lang="ja-JP" altLang="en-US" dirty="0"/>
              <a:t>数</a:t>
            </a:r>
            <a:r>
              <a:rPr kumimoji="1" lang="en-US" altLang="ja-JP" dirty="0"/>
              <a:t>MB </a:t>
            </a:r>
            <a:r>
              <a:rPr kumimoji="1" lang="ja-JP" altLang="en-US" dirty="0"/>
              <a:t>あたりに壁があることを覚えておくとよい</a:t>
            </a:r>
            <a:endParaRPr kumimoji="1" lang="en-US" altLang="ja-JP" dirty="0"/>
          </a:p>
          <a:p>
            <a:pPr lvl="1"/>
            <a:r>
              <a:rPr lang="en-US" altLang="ja-JP" dirty="0"/>
              <a:t>L1 </a:t>
            </a:r>
            <a:r>
              <a:rPr lang="ja-JP" altLang="en-US" dirty="0"/>
              <a:t>に収まっていれば，最高速が出せる</a:t>
            </a:r>
            <a:endParaRPr lang="en-US" altLang="ja-JP" dirty="0"/>
          </a:p>
          <a:p>
            <a:pPr lvl="1"/>
            <a:r>
              <a:rPr kumimoji="1" lang="ja-JP" altLang="en-US" dirty="0"/>
              <a:t>実際には色んなデータが同時にキャッシュを使うので，もう少し少なめを意識した方がよい</a:t>
            </a:r>
            <a:endParaRPr kumimoji="1" lang="en-US" altLang="ja-JP" dirty="0"/>
          </a:p>
          <a:p>
            <a:r>
              <a:rPr lang="ja-JP" altLang="en-US" dirty="0"/>
              <a:t>現実には，具体的なキャッシュ容量をそこまで意識しないでもよい</a:t>
            </a:r>
            <a:endParaRPr lang="en-US" altLang="ja-JP" dirty="0"/>
          </a:p>
          <a:p>
            <a:pPr lvl="1"/>
            <a:r>
              <a:rPr lang="ja-JP" altLang="en-US" dirty="0"/>
              <a:t>アクセス範囲が小さくなるよう心がけるだけでも十分効果がある</a:t>
            </a:r>
            <a:endParaRPr lang="en-US" altLang="ja-JP" dirty="0"/>
          </a:p>
          <a:p>
            <a:pPr lvl="1"/>
            <a:r>
              <a:rPr lang="ja-JP" altLang="en-US" dirty="0"/>
              <a:t>範囲が容量を超えても，ただちに効果がなくなるわけではない</a:t>
            </a:r>
            <a:endParaRPr lang="en-US" altLang="ja-JP" dirty="0"/>
          </a:p>
          <a:p>
            <a:pPr lvl="2"/>
            <a:r>
              <a:rPr lang="en-US" altLang="ja-JP" dirty="0"/>
              <a:t>2</a:t>
            </a:r>
            <a:r>
              <a:rPr lang="ja-JP" altLang="en-US" dirty="0"/>
              <a:t>倍ぐらいまでは効果が持続する</a:t>
            </a:r>
            <a:endParaRPr lang="en-US" altLang="ja-JP" dirty="0"/>
          </a:p>
          <a:p>
            <a:pPr lvl="2"/>
            <a:r>
              <a:rPr kumimoji="1" lang="ja-JP" altLang="en-US" dirty="0"/>
              <a:t>階層化されているので，どっかの階層にひっかかるようになるだけでも効果がある</a:t>
            </a:r>
            <a:endParaRPr kumimoji="1" lang="en-US" altLang="ja-JP" dirty="0"/>
          </a:p>
        </p:txBody>
      </p:sp>
    </p:spTree>
    <p:extLst>
      <p:ext uri="{BB962C8B-B14F-4D97-AF65-F5344CB8AC3E}">
        <p14:creationId xmlns:p14="http://schemas.microsoft.com/office/powerpoint/2010/main" val="608802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GPU</a:t>
            </a:r>
            <a:r>
              <a:rPr lang="ja-JP" altLang="en-US" dirty="0"/>
              <a:t>における</a:t>
            </a:r>
            <a:r>
              <a:rPr lang="en-US" altLang="ja-JP" dirty="0"/>
              <a:t>SIMT</a:t>
            </a:r>
            <a:r>
              <a:rPr lang="ja-JP" altLang="en-US" dirty="0"/>
              <a:t>のアーキテクチャでは分岐して違うパスにいった場合時分割で処理する、という話があったと思いますが、たしかにそれでは性能劣化が激しくなると思います。わざわざそのような分岐をサポートして、メリットのあるケースというのはあるのでしょうか？</a:t>
            </a:r>
          </a:p>
        </p:txBody>
      </p:sp>
    </p:spTree>
    <p:extLst>
      <p:ext uri="{BB962C8B-B14F-4D97-AF65-F5344CB8AC3E}">
        <p14:creationId xmlns:p14="http://schemas.microsoft.com/office/powerpoint/2010/main" val="4056930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最近はまた階層のトレンドが変わりつつある</a:t>
            </a:r>
            <a:endParaRPr lang="en-US" altLang="ja-JP" dirty="0"/>
          </a:p>
        </p:txBody>
      </p:sp>
      <p:sp>
        <p:nvSpPr>
          <p:cNvPr id="3" name="テキスト プレースホルダー 2"/>
          <p:cNvSpPr>
            <a:spLocks noGrp="1"/>
          </p:cNvSpPr>
          <p:nvPr>
            <p:ph type="body" sz="quarter" idx="10"/>
          </p:nvPr>
        </p:nvSpPr>
        <p:spPr>
          <a:xfrm>
            <a:off x="431954" y="1088975"/>
            <a:ext cx="8460094" cy="2700030"/>
          </a:xfrm>
        </p:spPr>
        <p:txBody>
          <a:bodyPr/>
          <a:lstStyle/>
          <a:p>
            <a:r>
              <a:rPr lang="ja-JP" altLang="en-US" dirty="0"/>
              <a:t>複数のコアを意識してバランスが変わっている</a:t>
            </a:r>
            <a:endParaRPr lang="en-US" altLang="ja-JP" dirty="0"/>
          </a:p>
          <a:p>
            <a:pPr lvl="1"/>
            <a:r>
              <a:rPr kumimoji="1" lang="ja-JP" altLang="en-US" dirty="0"/>
              <a:t>新しい </a:t>
            </a:r>
            <a:r>
              <a:rPr kumimoji="1" lang="en-US" altLang="ja-JP" dirty="0"/>
              <a:t>Intel Xeon </a:t>
            </a:r>
            <a:r>
              <a:rPr kumimoji="1" lang="ja-JP" altLang="en-US" dirty="0"/>
              <a:t>だと </a:t>
            </a:r>
            <a:r>
              <a:rPr kumimoji="1" lang="en-US" altLang="ja-JP" dirty="0"/>
              <a:t>L2 </a:t>
            </a:r>
            <a:r>
              <a:rPr kumimoji="1" lang="ja-JP" altLang="en-US" dirty="0"/>
              <a:t>を大きく，</a:t>
            </a:r>
            <a:r>
              <a:rPr kumimoji="1" lang="en-US" altLang="ja-JP" dirty="0"/>
              <a:t>L3 </a:t>
            </a:r>
            <a:r>
              <a:rPr kumimoji="1" lang="ja-JP" altLang="en-US" dirty="0"/>
              <a:t>を小さく</a:t>
            </a:r>
            <a:endParaRPr kumimoji="1" lang="en-US" altLang="ja-JP" dirty="0"/>
          </a:p>
          <a:p>
            <a:pPr lvl="1"/>
            <a:r>
              <a:rPr lang="ja-JP" altLang="en-US" dirty="0"/>
              <a:t>各コアの </a:t>
            </a:r>
            <a:r>
              <a:rPr lang="en-US" altLang="ja-JP" dirty="0"/>
              <a:t>L2 </a:t>
            </a:r>
            <a:r>
              <a:rPr lang="ja-JP" altLang="en-US" dirty="0"/>
              <a:t>は </a:t>
            </a:r>
            <a:r>
              <a:rPr lang="en-US" altLang="ja-JP" dirty="0"/>
              <a:t>1MB </a:t>
            </a:r>
            <a:r>
              <a:rPr lang="ja-JP" altLang="en-US" dirty="0"/>
              <a:t>ぐらいで， </a:t>
            </a:r>
            <a:r>
              <a:rPr lang="en-US" altLang="ja-JP" dirty="0"/>
              <a:t>L3 </a:t>
            </a:r>
            <a:r>
              <a:rPr lang="ja-JP" altLang="en-US" dirty="0"/>
              <a:t>が各コアから溢れたデータの受け皿に</a:t>
            </a:r>
            <a:endParaRPr kumimoji="1" lang="en-US" altLang="ja-JP" dirty="0"/>
          </a:p>
        </p:txBody>
      </p:sp>
      <p:sp>
        <p:nvSpPr>
          <p:cNvPr id="5" name="角丸四角形 5">
            <a:extLst>
              <a:ext uri="{FF2B5EF4-FFF2-40B4-BE49-F238E27FC236}">
                <a16:creationId xmlns:a16="http://schemas.microsoft.com/office/drawing/2014/main" id="{B77E8148-9AD3-491C-9105-A51AE66914B2}"/>
              </a:ext>
            </a:extLst>
          </p:cNvPr>
          <p:cNvSpPr/>
          <p:nvPr/>
        </p:nvSpPr>
        <p:spPr bwMode="auto">
          <a:xfrm>
            <a:off x="701957"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7" name="角丸四角形 5">
            <a:extLst>
              <a:ext uri="{FF2B5EF4-FFF2-40B4-BE49-F238E27FC236}">
                <a16:creationId xmlns:a16="http://schemas.microsoft.com/office/drawing/2014/main" id="{255EB910-6705-4DC1-818C-19975EAA2B13}"/>
              </a:ext>
            </a:extLst>
          </p:cNvPr>
          <p:cNvSpPr/>
          <p:nvPr/>
        </p:nvSpPr>
        <p:spPr bwMode="auto">
          <a:xfrm>
            <a:off x="701957"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8" name="角丸四角形 5">
            <a:extLst>
              <a:ext uri="{FF2B5EF4-FFF2-40B4-BE49-F238E27FC236}">
                <a16:creationId xmlns:a16="http://schemas.microsoft.com/office/drawing/2014/main" id="{6B40E86C-0B9E-425F-A4C5-457BD1A141CF}"/>
              </a:ext>
            </a:extLst>
          </p:cNvPr>
          <p:cNvSpPr/>
          <p:nvPr/>
        </p:nvSpPr>
        <p:spPr bwMode="auto">
          <a:xfrm>
            <a:off x="611956" y="5409021"/>
            <a:ext cx="3150035"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endParaRPr kumimoji="1" lang="en-US" altLang="ja-JP" sz="1600" b="1" dirty="0">
              <a:solidFill>
                <a:schemeClr val="tx1">
                  <a:lumMod val="75000"/>
                  <a:lumOff val="25000"/>
                </a:schemeClr>
              </a:solidFill>
              <a:latin typeface="+mn-ea"/>
            </a:endParaRPr>
          </a:p>
          <a:p>
            <a:pPr algn="ctr"/>
            <a:r>
              <a:rPr lang="en-US" altLang="ja-JP" sz="1600" b="1" dirty="0">
                <a:solidFill>
                  <a:schemeClr val="tx1">
                    <a:lumMod val="75000"/>
                    <a:lumOff val="25000"/>
                  </a:schemeClr>
                </a:solidFill>
                <a:latin typeface="+mn-ea"/>
              </a:rPr>
              <a:t>8MB</a:t>
            </a:r>
            <a:endParaRPr kumimoji="1" lang="ja-JP" altLang="en-US" sz="1600" b="1"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16FDF792-0CB5-4495-9411-9C6710663D6C}"/>
              </a:ext>
            </a:extLst>
          </p:cNvPr>
          <p:cNvSpPr/>
          <p:nvPr/>
        </p:nvSpPr>
        <p:spPr bwMode="auto">
          <a:xfrm>
            <a:off x="1511966"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8848D634-B2B6-4E55-AFCC-5042C29E9663}"/>
              </a:ext>
            </a:extLst>
          </p:cNvPr>
          <p:cNvSpPr/>
          <p:nvPr/>
        </p:nvSpPr>
        <p:spPr bwMode="auto">
          <a:xfrm>
            <a:off x="2321975"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4" name="角丸四角形 5">
            <a:extLst>
              <a:ext uri="{FF2B5EF4-FFF2-40B4-BE49-F238E27FC236}">
                <a16:creationId xmlns:a16="http://schemas.microsoft.com/office/drawing/2014/main" id="{487A1997-428A-4FA6-A3F0-269D5E44659D}"/>
              </a:ext>
            </a:extLst>
          </p:cNvPr>
          <p:cNvSpPr/>
          <p:nvPr/>
        </p:nvSpPr>
        <p:spPr bwMode="auto">
          <a:xfrm>
            <a:off x="3131984"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5" name="角丸四角形 5">
            <a:extLst>
              <a:ext uri="{FF2B5EF4-FFF2-40B4-BE49-F238E27FC236}">
                <a16:creationId xmlns:a16="http://schemas.microsoft.com/office/drawing/2014/main" id="{8AA9C2F9-ED42-4A3C-836B-4B34A37A2A3E}"/>
              </a:ext>
            </a:extLst>
          </p:cNvPr>
          <p:cNvSpPr/>
          <p:nvPr/>
        </p:nvSpPr>
        <p:spPr bwMode="auto">
          <a:xfrm>
            <a:off x="1511966"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6" name="角丸四角形 5">
            <a:extLst>
              <a:ext uri="{FF2B5EF4-FFF2-40B4-BE49-F238E27FC236}">
                <a16:creationId xmlns:a16="http://schemas.microsoft.com/office/drawing/2014/main" id="{DCDD3A74-5A3B-4F0C-84AD-DB6F0DCA227E}"/>
              </a:ext>
            </a:extLst>
          </p:cNvPr>
          <p:cNvSpPr/>
          <p:nvPr/>
        </p:nvSpPr>
        <p:spPr bwMode="auto">
          <a:xfrm>
            <a:off x="2321975"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7" name="角丸四角形 5">
            <a:extLst>
              <a:ext uri="{FF2B5EF4-FFF2-40B4-BE49-F238E27FC236}">
                <a16:creationId xmlns:a16="http://schemas.microsoft.com/office/drawing/2014/main" id="{FD96B451-2513-41B3-A21E-44CD12F80DA2}"/>
              </a:ext>
            </a:extLst>
          </p:cNvPr>
          <p:cNvSpPr/>
          <p:nvPr/>
        </p:nvSpPr>
        <p:spPr bwMode="auto">
          <a:xfrm>
            <a:off x="3131984"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8" name="角丸四角形 5">
            <a:extLst>
              <a:ext uri="{FF2B5EF4-FFF2-40B4-BE49-F238E27FC236}">
                <a16:creationId xmlns:a16="http://schemas.microsoft.com/office/drawing/2014/main" id="{01BFC229-FF65-406E-9A76-4BA183E4A503}"/>
              </a:ext>
            </a:extLst>
          </p:cNvPr>
          <p:cNvSpPr/>
          <p:nvPr/>
        </p:nvSpPr>
        <p:spPr bwMode="auto">
          <a:xfrm>
            <a:off x="4572000"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19" name="角丸四角形 5">
            <a:extLst>
              <a:ext uri="{FF2B5EF4-FFF2-40B4-BE49-F238E27FC236}">
                <a16:creationId xmlns:a16="http://schemas.microsoft.com/office/drawing/2014/main" id="{F37F6477-9282-4999-895F-265E109EBB70}"/>
              </a:ext>
            </a:extLst>
          </p:cNvPr>
          <p:cNvSpPr/>
          <p:nvPr/>
        </p:nvSpPr>
        <p:spPr bwMode="auto">
          <a:xfrm>
            <a:off x="4662001"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0" name="角丸四角形 5">
            <a:extLst>
              <a:ext uri="{FF2B5EF4-FFF2-40B4-BE49-F238E27FC236}">
                <a16:creationId xmlns:a16="http://schemas.microsoft.com/office/drawing/2014/main" id="{11988645-B167-419A-9D3D-DE65B84CA663}"/>
              </a:ext>
            </a:extLst>
          </p:cNvPr>
          <p:cNvSpPr/>
          <p:nvPr/>
        </p:nvSpPr>
        <p:spPr bwMode="auto">
          <a:xfrm>
            <a:off x="4572000" y="6219031"/>
            <a:ext cx="315003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tx1">
                    <a:lumMod val="75000"/>
                    <a:lumOff val="25000"/>
                  </a:schemeClr>
                </a:solidFill>
                <a:latin typeface="+mn-ea"/>
              </a:rPr>
              <a:t>L3 </a:t>
            </a:r>
            <a:r>
              <a:rPr kumimoji="1" lang="ja-JP" altLang="en-US" sz="1400" b="1" dirty="0">
                <a:solidFill>
                  <a:schemeClr val="tx1">
                    <a:lumMod val="75000"/>
                    <a:lumOff val="25000"/>
                  </a:schemeClr>
                </a:solidFill>
                <a:latin typeface="+mn-ea"/>
              </a:rPr>
              <a:t>キャッシュ </a:t>
            </a:r>
            <a:r>
              <a:rPr lang="ja-JP" altLang="en-US" sz="1400" b="1" dirty="0">
                <a:solidFill>
                  <a:schemeClr val="tx1">
                    <a:lumMod val="75000"/>
                    <a:lumOff val="25000"/>
                  </a:schemeClr>
                </a:solidFill>
                <a:latin typeface="+mn-ea"/>
              </a:rPr>
              <a:t>４</a:t>
            </a:r>
            <a:r>
              <a:rPr lang="en-US" altLang="ja-JP" sz="1400" b="1" dirty="0">
                <a:solidFill>
                  <a:schemeClr val="tx1">
                    <a:lumMod val="75000"/>
                    <a:lumOff val="25000"/>
                  </a:schemeClr>
                </a:solidFill>
                <a:latin typeface="+mn-ea"/>
              </a:rPr>
              <a:t>MB</a:t>
            </a:r>
            <a:endParaRPr kumimoji="1" lang="ja-JP" altLang="en-US" sz="1400" b="1" dirty="0">
              <a:solidFill>
                <a:schemeClr val="tx1">
                  <a:lumMod val="75000"/>
                  <a:lumOff val="25000"/>
                </a:schemeClr>
              </a:solidFill>
              <a:latin typeface="+mn-ea"/>
            </a:endParaRPr>
          </a:p>
        </p:txBody>
      </p:sp>
      <p:sp>
        <p:nvSpPr>
          <p:cNvPr id="21" name="角丸四角形 5">
            <a:extLst>
              <a:ext uri="{FF2B5EF4-FFF2-40B4-BE49-F238E27FC236}">
                <a16:creationId xmlns:a16="http://schemas.microsoft.com/office/drawing/2014/main" id="{99F13ADE-BB58-4670-B2CA-0AF0FC636E70}"/>
              </a:ext>
            </a:extLst>
          </p:cNvPr>
          <p:cNvSpPr/>
          <p:nvPr/>
        </p:nvSpPr>
        <p:spPr bwMode="auto">
          <a:xfrm>
            <a:off x="5472010"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2" name="角丸四角形 5">
            <a:extLst>
              <a:ext uri="{FF2B5EF4-FFF2-40B4-BE49-F238E27FC236}">
                <a16:creationId xmlns:a16="http://schemas.microsoft.com/office/drawing/2014/main" id="{EF3F0BC7-8502-4A73-91D7-1A0C6F89424B}"/>
              </a:ext>
            </a:extLst>
          </p:cNvPr>
          <p:cNvSpPr/>
          <p:nvPr/>
        </p:nvSpPr>
        <p:spPr bwMode="auto">
          <a:xfrm>
            <a:off x="6282019"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3" name="角丸四角形 5">
            <a:extLst>
              <a:ext uri="{FF2B5EF4-FFF2-40B4-BE49-F238E27FC236}">
                <a16:creationId xmlns:a16="http://schemas.microsoft.com/office/drawing/2014/main" id="{6F25A6A9-3265-4BAC-AE93-1F4A738FA603}"/>
              </a:ext>
            </a:extLst>
          </p:cNvPr>
          <p:cNvSpPr/>
          <p:nvPr/>
        </p:nvSpPr>
        <p:spPr bwMode="auto">
          <a:xfrm>
            <a:off x="7092028"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7" name="角丸四角形 5">
            <a:extLst>
              <a:ext uri="{FF2B5EF4-FFF2-40B4-BE49-F238E27FC236}">
                <a16:creationId xmlns:a16="http://schemas.microsoft.com/office/drawing/2014/main" id="{1C1E786D-02A5-447D-9AD6-09AC31DDCBB5}"/>
              </a:ext>
            </a:extLst>
          </p:cNvPr>
          <p:cNvSpPr/>
          <p:nvPr/>
        </p:nvSpPr>
        <p:spPr bwMode="auto">
          <a:xfrm>
            <a:off x="6192018"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8" name="角丸四角形 5">
            <a:extLst>
              <a:ext uri="{FF2B5EF4-FFF2-40B4-BE49-F238E27FC236}">
                <a16:creationId xmlns:a16="http://schemas.microsoft.com/office/drawing/2014/main" id="{04208E44-A729-44D7-8DD2-99FE86C1463D}"/>
              </a:ext>
            </a:extLst>
          </p:cNvPr>
          <p:cNvSpPr/>
          <p:nvPr/>
        </p:nvSpPr>
        <p:spPr bwMode="auto">
          <a:xfrm>
            <a:off x="5382009"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9" name="角丸四角形 5">
            <a:extLst>
              <a:ext uri="{FF2B5EF4-FFF2-40B4-BE49-F238E27FC236}">
                <a16:creationId xmlns:a16="http://schemas.microsoft.com/office/drawing/2014/main" id="{DCD0DA46-FC92-47F5-A665-2FB024F192D2}"/>
              </a:ext>
            </a:extLst>
          </p:cNvPr>
          <p:cNvSpPr/>
          <p:nvPr/>
        </p:nvSpPr>
        <p:spPr bwMode="auto">
          <a:xfrm>
            <a:off x="7002027"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Tree>
    <p:extLst>
      <p:ext uri="{BB962C8B-B14F-4D97-AF65-F5344CB8AC3E}">
        <p14:creationId xmlns:p14="http://schemas.microsoft.com/office/powerpoint/2010/main" val="286479778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より大容量のメモリを使う場合</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実際にはさらに上に，メモリ容量の壁がある</a:t>
            </a:r>
            <a:endParaRPr kumimoji="1" lang="en-US" altLang="ja-JP" dirty="0"/>
          </a:p>
          <a:p>
            <a:pPr lvl="1"/>
            <a:r>
              <a:rPr kumimoji="1" lang="ja-JP" altLang="en-US" dirty="0"/>
              <a:t>物理メモリを超えた容量を使う場合，ハードディスクが使われる</a:t>
            </a:r>
            <a:endParaRPr kumimoji="1" lang="en-US" altLang="ja-JP" dirty="0"/>
          </a:p>
          <a:p>
            <a:pPr lvl="1"/>
            <a:r>
              <a:rPr kumimoji="1" lang="ja-JP" altLang="en-US" dirty="0"/>
              <a:t>この場合，メイン・メモリがハードディスクのキャッシュになる</a:t>
            </a:r>
            <a:endParaRPr kumimoji="1" lang="en-US" altLang="ja-JP" dirty="0"/>
          </a:p>
          <a:p>
            <a:r>
              <a:rPr kumimoji="1" lang="ja-JP" altLang="en-US" dirty="0"/>
              <a:t>ハード・ディスクはミリ秒単位でアクセスに時間がかかる</a:t>
            </a:r>
            <a:endParaRPr kumimoji="1" lang="en-US" altLang="ja-JP" dirty="0"/>
          </a:p>
          <a:p>
            <a:pPr lvl="1"/>
            <a:r>
              <a:rPr kumimoji="1" lang="ja-JP" altLang="en-US" dirty="0"/>
              <a:t>物理的に回っている円盤だから，読み出し時の位置合わせが大変</a:t>
            </a:r>
            <a:endParaRPr kumimoji="1" lang="en-US" altLang="ja-JP" dirty="0"/>
          </a:p>
          <a:p>
            <a:pPr lvl="1"/>
            <a:r>
              <a:rPr kumimoji="1" lang="ja-JP" altLang="en-US" dirty="0"/>
              <a:t>メイン・メモリは</a:t>
            </a:r>
            <a:r>
              <a:rPr kumimoji="1" lang="en-US" altLang="ja-JP" dirty="0"/>
              <a:t>100</a:t>
            </a:r>
            <a:r>
              <a:rPr kumimoji="1" lang="ja-JP" altLang="en-US" dirty="0"/>
              <a:t>ナノ秒程度なので，極めて遅い</a:t>
            </a:r>
            <a:endParaRPr kumimoji="1" lang="en-US" altLang="ja-JP" dirty="0"/>
          </a:p>
          <a:p>
            <a:pPr lvl="2"/>
            <a:r>
              <a:rPr kumimoji="1" lang="en-US" altLang="ja-JP" dirty="0"/>
              <a:t>1</a:t>
            </a:r>
            <a:r>
              <a:rPr kumimoji="1" lang="ja-JP" altLang="en-US" dirty="0"/>
              <a:t>ミリ秒 </a:t>
            </a:r>
            <a:r>
              <a:rPr kumimoji="1" lang="en-US" altLang="ja-JP" dirty="0"/>
              <a:t>= 10^6 </a:t>
            </a:r>
            <a:r>
              <a:rPr kumimoji="1" lang="ja-JP" altLang="en-US" dirty="0"/>
              <a:t>ナノ秒</a:t>
            </a:r>
          </a:p>
        </p:txBody>
      </p:sp>
    </p:spTree>
    <p:extLst>
      <p:ext uri="{BB962C8B-B14F-4D97-AF65-F5344CB8AC3E}">
        <p14:creationId xmlns:p14="http://schemas.microsoft.com/office/powerpoint/2010/main" val="25580392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b="1" dirty="0"/>
              <a:t>キャッシュのレイテンシと命令スケジューリング</a:t>
            </a:r>
            <a:endParaRPr lang="en-US" altLang="ja-JP" b="1" dirty="0"/>
          </a:p>
          <a:p>
            <a:pPr marL="457200" indent="-457200">
              <a:buFont typeface="+mj-lt"/>
              <a:buAutoNum type="arabicPeriod"/>
            </a:pPr>
            <a:r>
              <a:rPr lang="ja-JP" altLang="en-US" dirty="0"/>
              <a:t>キャッシュの構成方法</a:t>
            </a:r>
            <a:endParaRPr lang="en-US" altLang="ja-JP" dirty="0"/>
          </a:p>
        </p:txBody>
      </p:sp>
    </p:spTree>
    <p:extLst>
      <p:ext uri="{BB962C8B-B14F-4D97-AF65-F5344CB8AC3E}">
        <p14:creationId xmlns:p14="http://schemas.microsoft.com/office/powerpoint/2010/main" val="13646440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kumimoji="1" lang="ja-JP" altLang="en-US" dirty="0"/>
              <a:t>キャッシュ階層ごとのレイテンシの例</a:t>
            </a:r>
            <a:endParaRPr kumimoji="1" lang="en-US" altLang="ja-JP" dirty="0"/>
          </a:p>
          <a:p>
            <a:pPr lvl="1"/>
            <a:r>
              <a:rPr lang="en-US" altLang="ja-JP" dirty="0"/>
              <a:t>L1: 4 </a:t>
            </a:r>
            <a:r>
              <a:rPr lang="ja-JP" altLang="en-US" dirty="0"/>
              <a:t>サイクル</a:t>
            </a:r>
            <a:endParaRPr lang="en-US" altLang="ja-JP" dirty="0"/>
          </a:p>
          <a:p>
            <a:pPr lvl="1"/>
            <a:r>
              <a:rPr kumimoji="1" lang="en-US" altLang="ja-JP" dirty="0"/>
              <a:t>L2: 10 </a:t>
            </a:r>
            <a:r>
              <a:rPr kumimoji="1" lang="ja-JP" altLang="en-US" dirty="0"/>
              <a:t>サイクル</a:t>
            </a:r>
            <a:endParaRPr kumimoji="1" lang="en-US" altLang="ja-JP" dirty="0"/>
          </a:p>
          <a:p>
            <a:pPr lvl="1"/>
            <a:r>
              <a:rPr lang="en-US" altLang="ja-JP" dirty="0"/>
              <a:t>L3: 30 </a:t>
            </a:r>
            <a:r>
              <a:rPr lang="ja-JP" altLang="en-US" dirty="0"/>
              <a:t>サイクル</a:t>
            </a:r>
            <a:endParaRPr lang="en-US" altLang="ja-JP" dirty="0"/>
          </a:p>
          <a:p>
            <a:pPr lvl="1"/>
            <a:r>
              <a:rPr lang="ja-JP" altLang="en-US" dirty="0"/>
              <a:t>メイン・メモリ：</a:t>
            </a:r>
            <a:r>
              <a:rPr lang="en-US" altLang="ja-JP" dirty="0"/>
              <a:t>300 </a:t>
            </a:r>
            <a:r>
              <a:rPr lang="ja-JP" altLang="en-US" dirty="0"/>
              <a:t>サイクル</a:t>
            </a:r>
            <a:endParaRPr lang="en-US" altLang="ja-JP" dirty="0"/>
          </a:p>
          <a:p>
            <a:r>
              <a:rPr lang="ja-JP" altLang="en-US" dirty="0"/>
              <a:t>命令のスケジューリング能力と関係する</a:t>
            </a:r>
            <a:endParaRPr lang="en-US" altLang="ja-JP" dirty="0"/>
          </a:p>
          <a:p>
            <a:pPr lvl="1"/>
            <a:endParaRPr kumimoji="1" lang="ja-JP" altLang="en-US" dirty="0"/>
          </a:p>
        </p:txBody>
      </p:sp>
    </p:spTree>
    <p:extLst>
      <p:ext uri="{BB962C8B-B14F-4D97-AF65-F5344CB8AC3E}">
        <p14:creationId xmlns:p14="http://schemas.microsoft.com/office/powerpoint/2010/main" val="340010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161951" y="4419011"/>
            <a:ext cx="8730097" cy="1709712"/>
          </a:xfrm>
        </p:spPr>
        <p:txBody>
          <a:bodyPr/>
          <a:lstStyle/>
          <a:p>
            <a:r>
              <a:rPr kumimoji="1" lang="en-US" altLang="ja-JP" dirty="0"/>
              <a:t>L1 </a:t>
            </a:r>
            <a:r>
              <a:rPr kumimoji="1" lang="ja-JP" altLang="en-US" dirty="0"/>
              <a:t>レイテンシが</a:t>
            </a:r>
            <a:r>
              <a:rPr kumimoji="1" lang="en-US" altLang="ja-JP" dirty="0"/>
              <a:t>4</a:t>
            </a:r>
            <a:r>
              <a:rPr kumimoji="1" lang="ja-JP" altLang="en-US" dirty="0"/>
              <a:t>サイクル </a:t>
            </a:r>
            <a:r>
              <a:rPr kumimoji="1" lang="en-US" altLang="ja-JP" dirty="0"/>
              <a:t>= </a:t>
            </a:r>
            <a:endParaRPr lang="en-US" altLang="ja-JP" dirty="0"/>
          </a:p>
          <a:p>
            <a:pPr lvl="1"/>
            <a:r>
              <a:rPr kumimoji="1" lang="en-US" altLang="ja-JP" dirty="0"/>
              <a:t>MEM </a:t>
            </a:r>
            <a:r>
              <a:rPr kumimoji="1" lang="ja-JP" altLang="en-US" dirty="0"/>
              <a:t>ステージが４段にパイプライン化</a:t>
            </a:r>
            <a:endParaRPr kumimoji="1" lang="en-US" altLang="ja-JP" dirty="0"/>
          </a:p>
          <a:p>
            <a:r>
              <a:rPr kumimoji="1" lang="ja-JP" altLang="en-US" dirty="0"/>
              <a:t>後続の</a:t>
            </a:r>
            <a:r>
              <a:rPr lang="ja-JP" altLang="en-US" dirty="0"/>
              <a:t>３サイクルは，ロードに依存する命令は実行できない</a:t>
            </a:r>
            <a:endParaRPr lang="en-US" altLang="ja-JP" dirty="0"/>
          </a:p>
          <a:p>
            <a:pPr lvl="1"/>
            <a:r>
              <a:rPr kumimoji="1" lang="ja-JP" altLang="en-US" dirty="0"/>
              <a:t>スカラプロセッサなら，なにか依存関係にない３命令があれば時間が潰せる</a:t>
            </a:r>
            <a:endParaRPr kumimoji="1" lang="en-US" altLang="ja-JP" dirty="0"/>
          </a:p>
          <a:p>
            <a:pPr lvl="1"/>
            <a:r>
              <a:rPr lang="ja-JP" altLang="en-US" dirty="0"/>
              <a:t>静的スケジューリングでも対応できるぐらい</a:t>
            </a:r>
            <a:endParaRPr lang="en-US" altLang="ja-JP" dirty="0"/>
          </a:p>
          <a:p>
            <a:pPr lvl="2"/>
            <a:r>
              <a:rPr kumimoji="1" lang="ja-JP" altLang="en-US" dirty="0"/>
              <a:t>無依存な命令をロードの後ろに３命令いれておけばよい</a:t>
            </a:r>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1691968"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2141973"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304198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4842007" y="99897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349199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394199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439200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2591978" y="99897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2141973"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2591978"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3491992" y="144897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3041983" y="144897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2591978"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3041983"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3491988" y="189898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3941993" y="144897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3941993" y="189898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4391994" y="189898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3041983"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3491988"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4392002"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3941993"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3491988"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3941993"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4391998" y="279899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4842003"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4842003"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5292004"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矢印コネクタ 41">
            <a:extLst>
              <a:ext uri="{FF2B5EF4-FFF2-40B4-BE49-F238E27FC236}">
                <a16:creationId xmlns:a16="http://schemas.microsoft.com/office/drawing/2014/main" id="{8E082729-514F-4E88-8C1C-D329C90E271C}"/>
              </a:ext>
            </a:extLst>
          </p:cNvPr>
          <p:cNvCxnSpPr>
            <a:cxnSpLocks/>
            <a:stCxn id="10" idx="3"/>
            <a:endCxn id="39" idx="1"/>
          </p:cNvCxnSpPr>
          <p:nvPr/>
        </p:nvCxnSpPr>
        <p:spPr bwMode="auto">
          <a:xfrm>
            <a:off x="4752002" y="1178973"/>
            <a:ext cx="90001" cy="180002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5" name="直線矢印コネクタ 44">
            <a:extLst>
              <a:ext uri="{FF2B5EF4-FFF2-40B4-BE49-F238E27FC236}">
                <a16:creationId xmlns:a16="http://schemas.microsoft.com/office/drawing/2014/main" id="{73B76379-2445-4000-B1EF-DCF4F670221E}"/>
              </a:ext>
            </a:extLst>
          </p:cNvPr>
          <p:cNvCxnSpPr>
            <a:cxnSpLocks/>
          </p:cNvCxnSpPr>
          <p:nvPr/>
        </p:nvCxnSpPr>
        <p:spPr bwMode="auto">
          <a:xfrm>
            <a:off x="3491988" y="3248998"/>
            <a:ext cx="1260014"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47" name="正方形/長方形 46">
            <a:extLst>
              <a:ext uri="{FF2B5EF4-FFF2-40B4-BE49-F238E27FC236}">
                <a16:creationId xmlns:a16="http://schemas.microsoft.com/office/drawing/2014/main" id="{AD50E4B0-061C-4B4B-A75E-C93E02B0DB9A}"/>
              </a:ext>
            </a:extLst>
          </p:cNvPr>
          <p:cNvSpPr/>
          <p:nvPr/>
        </p:nvSpPr>
        <p:spPr bwMode="auto">
          <a:xfrm>
            <a:off x="3761991"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 </a:t>
            </a:r>
            <a:r>
              <a:rPr kumimoji="1" lang="ja-JP" altLang="en-US" sz="1600" dirty="0">
                <a:solidFill>
                  <a:schemeClr val="tx1">
                    <a:lumMod val="75000"/>
                    <a:lumOff val="25000"/>
                  </a:schemeClr>
                </a:solidFill>
                <a:latin typeface="+mn-ea"/>
              </a:rPr>
              <a:t>サイクル間は依存しない命令を実行する必要がある</a:t>
            </a:r>
          </a:p>
        </p:txBody>
      </p:sp>
    </p:spTree>
    <p:extLst>
      <p:ext uri="{BB962C8B-B14F-4D97-AF65-F5344CB8AC3E}">
        <p14:creationId xmlns:p14="http://schemas.microsoft.com/office/powerpoint/2010/main" val="6484694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4121995" y="1268975"/>
            <a:ext cx="4770053" cy="5039749"/>
          </a:xfrm>
        </p:spPr>
        <p:txBody>
          <a:bodyPr/>
          <a:lstStyle/>
          <a:p>
            <a:r>
              <a:rPr kumimoji="1" lang="ja-JP" altLang="en-US" dirty="0"/>
              <a:t>スーパスカラでは，</a:t>
            </a:r>
            <a:r>
              <a:rPr lang="ja-JP" altLang="en-US" dirty="0"/>
              <a:t>パイプラインを全く止めずに最大幅分実行させるのは辛くなってくる</a:t>
            </a:r>
            <a:endParaRPr kumimoji="1" lang="en-US" altLang="ja-JP" dirty="0"/>
          </a:p>
          <a:p>
            <a:r>
              <a:rPr lang="ja-JP" altLang="en-US" dirty="0"/>
              <a:t>これ以上は </a:t>
            </a:r>
            <a:r>
              <a:rPr lang="en-US" altLang="ja-JP" dirty="0"/>
              <a:t>L1 </a:t>
            </a:r>
            <a:r>
              <a:rPr lang="ja-JP" altLang="en-US" dirty="0"/>
              <a:t>のレイテンシは伸ばせない</a:t>
            </a:r>
            <a:endParaRPr kumimoji="1" lang="ja-JP" altLang="en-US" dirty="0"/>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25195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70195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160197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3401991" y="126897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205197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250198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295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1151962"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70195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115196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2051976"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1601967"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70195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115196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1601967"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2501977" y="171898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2051972"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2501973" y="216898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70195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115196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2051976"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1601967"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70195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115196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1601967" y="306899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2501977" y="261899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2051972"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2501973" y="306899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1" name="Rectangle 69">
            <a:extLst>
              <a:ext uri="{FF2B5EF4-FFF2-40B4-BE49-F238E27FC236}">
                <a16:creationId xmlns:a16="http://schemas.microsoft.com/office/drawing/2014/main" id="{64977D58-EB35-4AF8-8070-9C941296F3E9}"/>
              </a:ext>
            </a:extLst>
          </p:cNvPr>
          <p:cNvSpPr>
            <a:spLocks noChangeArrowheads="1"/>
          </p:cNvSpPr>
          <p:nvPr/>
        </p:nvSpPr>
        <p:spPr bwMode="auto">
          <a:xfrm>
            <a:off x="1151962"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3" name="Rectangle 70">
            <a:extLst>
              <a:ext uri="{FF2B5EF4-FFF2-40B4-BE49-F238E27FC236}">
                <a16:creationId xmlns:a16="http://schemas.microsoft.com/office/drawing/2014/main" id="{10804546-CF37-4F2A-9473-E0088B7AD02D}"/>
              </a:ext>
            </a:extLst>
          </p:cNvPr>
          <p:cNvSpPr>
            <a:spLocks noChangeArrowheads="1"/>
          </p:cNvSpPr>
          <p:nvPr/>
        </p:nvSpPr>
        <p:spPr bwMode="auto">
          <a:xfrm>
            <a:off x="1601967"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4" name="Rectangle 71">
            <a:extLst>
              <a:ext uri="{FF2B5EF4-FFF2-40B4-BE49-F238E27FC236}">
                <a16:creationId xmlns:a16="http://schemas.microsoft.com/office/drawing/2014/main" id="{C9B11E89-98BB-4BDF-A2BF-FD93837ED16D}"/>
              </a:ext>
            </a:extLst>
          </p:cNvPr>
          <p:cNvSpPr>
            <a:spLocks noChangeArrowheads="1"/>
          </p:cNvSpPr>
          <p:nvPr/>
        </p:nvSpPr>
        <p:spPr bwMode="auto">
          <a:xfrm>
            <a:off x="2501981"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6" name="Rectangle 70">
            <a:extLst>
              <a:ext uri="{FF2B5EF4-FFF2-40B4-BE49-F238E27FC236}">
                <a16:creationId xmlns:a16="http://schemas.microsoft.com/office/drawing/2014/main" id="{42385025-08D2-4415-91E4-4F28B03C29CC}"/>
              </a:ext>
            </a:extLst>
          </p:cNvPr>
          <p:cNvSpPr>
            <a:spLocks noChangeArrowheads="1"/>
          </p:cNvSpPr>
          <p:nvPr/>
        </p:nvSpPr>
        <p:spPr bwMode="auto">
          <a:xfrm>
            <a:off x="2051972" y="351900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8" name="Rectangle 69">
            <a:extLst>
              <a:ext uri="{FF2B5EF4-FFF2-40B4-BE49-F238E27FC236}">
                <a16:creationId xmlns:a16="http://schemas.microsoft.com/office/drawing/2014/main" id="{C96B5767-B0CF-4B0F-9046-A2F60657E85C}"/>
              </a:ext>
            </a:extLst>
          </p:cNvPr>
          <p:cNvSpPr>
            <a:spLocks noChangeArrowheads="1"/>
          </p:cNvSpPr>
          <p:nvPr/>
        </p:nvSpPr>
        <p:spPr bwMode="auto">
          <a:xfrm>
            <a:off x="1151962"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a:extLst>
              <a:ext uri="{FF2B5EF4-FFF2-40B4-BE49-F238E27FC236}">
                <a16:creationId xmlns:a16="http://schemas.microsoft.com/office/drawing/2014/main" id="{6810382F-3A41-4D96-A434-17632175A3CA}"/>
              </a:ext>
            </a:extLst>
          </p:cNvPr>
          <p:cNvSpPr>
            <a:spLocks noChangeArrowheads="1"/>
          </p:cNvSpPr>
          <p:nvPr/>
        </p:nvSpPr>
        <p:spPr bwMode="auto">
          <a:xfrm>
            <a:off x="1601967"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0">
            <a:extLst>
              <a:ext uri="{FF2B5EF4-FFF2-40B4-BE49-F238E27FC236}">
                <a16:creationId xmlns:a16="http://schemas.microsoft.com/office/drawing/2014/main" id="{1B3060EC-8D87-4619-8CE5-8225FCE5663F}"/>
              </a:ext>
            </a:extLst>
          </p:cNvPr>
          <p:cNvSpPr>
            <a:spLocks noChangeArrowheads="1"/>
          </p:cNvSpPr>
          <p:nvPr/>
        </p:nvSpPr>
        <p:spPr bwMode="auto">
          <a:xfrm>
            <a:off x="2051972" y="396900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1" name="Rectangle 73">
            <a:extLst>
              <a:ext uri="{FF2B5EF4-FFF2-40B4-BE49-F238E27FC236}">
                <a16:creationId xmlns:a16="http://schemas.microsoft.com/office/drawing/2014/main" id="{600920BC-210E-4B90-A727-F92B0B0C5B63}"/>
              </a:ext>
            </a:extLst>
          </p:cNvPr>
          <p:cNvSpPr>
            <a:spLocks noChangeArrowheads="1"/>
          </p:cNvSpPr>
          <p:nvPr/>
        </p:nvSpPr>
        <p:spPr bwMode="auto">
          <a:xfrm>
            <a:off x="2951982" y="351900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a:extLst>
              <a:ext uri="{FF2B5EF4-FFF2-40B4-BE49-F238E27FC236}">
                <a16:creationId xmlns:a16="http://schemas.microsoft.com/office/drawing/2014/main" id="{32496758-7E8F-4CB5-8132-DCF077F15340}"/>
              </a:ext>
            </a:extLst>
          </p:cNvPr>
          <p:cNvSpPr>
            <a:spLocks noChangeArrowheads="1"/>
          </p:cNvSpPr>
          <p:nvPr/>
        </p:nvSpPr>
        <p:spPr bwMode="auto">
          <a:xfrm>
            <a:off x="2501977" y="396900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3" name="Rectangle 73">
            <a:extLst>
              <a:ext uri="{FF2B5EF4-FFF2-40B4-BE49-F238E27FC236}">
                <a16:creationId xmlns:a16="http://schemas.microsoft.com/office/drawing/2014/main" id="{BAB4737B-4672-4075-B453-3118D829A1DD}"/>
              </a:ext>
            </a:extLst>
          </p:cNvPr>
          <p:cNvSpPr>
            <a:spLocks noChangeArrowheads="1"/>
          </p:cNvSpPr>
          <p:nvPr/>
        </p:nvSpPr>
        <p:spPr bwMode="auto">
          <a:xfrm>
            <a:off x="2951978" y="396900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a:extLst>
              <a:ext uri="{FF2B5EF4-FFF2-40B4-BE49-F238E27FC236}">
                <a16:creationId xmlns:a16="http://schemas.microsoft.com/office/drawing/2014/main" id="{A2E41A7F-A40B-40A6-8683-D984ABAFF051}"/>
              </a:ext>
            </a:extLst>
          </p:cNvPr>
          <p:cNvSpPr>
            <a:spLocks noChangeArrowheads="1"/>
          </p:cNvSpPr>
          <p:nvPr/>
        </p:nvSpPr>
        <p:spPr bwMode="auto">
          <a:xfrm>
            <a:off x="1151962"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a:extLst>
              <a:ext uri="{FF2B5EF4-FFF2-40B4-BE49-F238E27FC236}">
                <a16:creationId xmlns:a16="http://schemas.microsoft.com/office/drawing/2014/main" id="{ECF16369-F91E-400E-B7FB-49B3910A8CE6}"/>
              </a:ext>
            </a:extLst>
          </p:cNvPr>
          <p:cNvSpPr>
            <a:spLocks noChangeArrowheads="1"/>
          </p:cNvSpPr>
          <p:nvPr/>
        </p:nvSpPr>
        <p:spPr bwMode="auto">
          <a:xfrm>
            <a:off x="1601967"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a:extLst>
              <a:ext uri="{FF2B5EF4-FFF2-40B4-BE49-F238E27FC236}">
                <a16:creationId xmlns:a16="http://schemas.microsoft.com/office/drawing/2014/main" id="{3C6EF5B6-BE72-4090-BCB4-15EDF6954814}"/>
              </a:ext>
            </a:extLst>
          </p:cNvPr>
          <p:cNvSpPr>
            <a:spLocks noChangeArrowheads="1"/>
          </p:cNvSpPr>
          <p:nvPr/>
        </p:nvSpPr>
        <p:spPr bwMode="auto">
          <a:xfrm>
            <a:off x="2501981" y="441901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7" name="Rectangle 70">
            <a:extLst>
              <a:ext uri="{FF2B5EF4-FFF2-40B4-BE49-F238E27FC236}">
                <a16:creationId xmlns:a16="http://schemas.microsoft.com/office/drawing/2014/main" id="{C2A75086-CA51-4126-A811-41C5FC7E71B0}"/>
              </a:ext>
            </a:extLst>
          </p:cNvPr>
          <p:cNvSpPr>
            <a:spLocks noChangeArrowheads="1"/>
          </p:cNvSpPr>
          <p:nvPr/>
        </p:nvSpPr>
        <p:spPr bwMode="auto">
          <a:xfrm>
            <a:off x="2051972" y="441901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69">
            <a:extLst>
              <a:ext uri="{FF2B5EF4-FFF2-40B4-BE49-F238E27FC236}">
                <a16:creationId xmlns:a16="http://schemas.microsoft.com/office/drawing/2014/main" id="{B6D6D717-5882-40C0-BC5B-064D497D6441}"/>
              </a:ext>
            </a:extLst>
          </p:cNvPr>
          <p:cNvSpPr>
            <a:spLocks noChangeArrowheads="1"/>
          </p:cNvSpPr>
          <p:nvPr/>
        </p:nvSpPr>
        <p:spPr bwMode="auto">
          <a:xfrm>
            <a:off x="1151962"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9" name="Rectangle 70">
            <a:extLst>
              <a:ext uri="{FF2B5EF4-FFF2-40B4-BE49-F238E27FC236}">
                <a16:creationId xmlns:a16="http://schemas.microsoft.com/office/drawing/2014/main" id="{D1D03147-19A5-4AE6-B533-942FAB539B83}"/>
              </a:ext>
            </a:extLst>
          </p:cNvPr>
          <p:cNvSpPr>
            <a:spLocks noChangeArrowheads="1"/>
          </p:cNvSpPr>
          <p:nvPr/>
        </p:nvSpPr>
        <p:spPr bwMode="auto">
          <a:xfrm>
            <a:off x="1601967"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0">
            <a:extLst>
              <a:ext uri="{FF2B5EF4-FFF2-40B4-BE49-F238E27FC236}">
                <a16:creationId xmlns:a16="http://schemas.microsoft.com/office/drawing/2014/main" id="{B37143B4-E277-4D5A-865C-0D4D6972DBEA}"/>
              </a:ext>
            </a:extLst>
          </p:cNvPr>
          <p:cNvSpPr>
            <a:spLocks noChangeArrowheads="1"/>
          </p:cNvSpPr>
          <p:nvPr/>
        </p:nvSpPr>
        <p:spPr bwMode="auto">
          <a:xfrm>
            <a:off x="2051972" y="486901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3">
            <a:extLst>
              <a:ext uri="{FF2B5EF4-FFF2-40B4-BE49-F238E27FC236}">
                <a16:creationId xmlns:a16="http://schemas.microsoft.com/office/drawing/2014/main" id="{06EAD116-6D63-412D-A4A9-9A630BDD986F}"/>
              </a:ext>
            </a:extLst>
          </p:cNvPr>
          <p:cNvSpPr>
            <a:spLocks noChangeArrowheads="1"/>
          </p:cNvSpPr>
          <p:nvPr/>
        </p:nvSpPr>
        <p:spPr bwMode="auto">
          <a:xfrm>
            <a:off x="2951982" y="441901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71">
            <a:extLst>
              <a:ext uri="{FF2B5EF4-FFF2-40B4-BE49-F238E27FC236}">
                <a16:creationId xmlns:a16="http://schemas.microsoft.com/office/drawing/2014/main" id="{04A0493F-2338-4EE9-8E65-213D97E6126C}"/>
              </a:ext>
            </a:extLst>
          </p:cNvPr>
          <p:cNvSpPr>
            <a:spLocks noChangeArrowheads="1"/>
          </p:cNvSpPr>
          <p:nvPr/>
        </p:nvSpPr>
        <p:spPr bwMode="auto">
          <a:xfrm>
            <a:off x="2501977" y="486901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3" name="Rectangle 73">
            <a:extLst>
              <a:ext uri="{FF2B5EF4-FFF2-40B4-BE49-F238E27FC236}">
                <a16:creationId xmlns:a16="http://schemas.microsoft.com/office/drawing/2014/main" id="{D36E9D65-1058-4719-85BB-8EBF3360F1AF}"/>
              </a:ext>
            </a:extLst>
          </p:cNvPr>
          <p:cNvSpPr>
            <a:spLocks noChangeArrowheads="1"/>
          </p:cNvSpPr>
          <p:nvPr/>
        </p:nvSpPr>
        <p:spPr bwMode="auto">
          <a:xfrm>
            <a:off x="2951978" y="486901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a:extLst>
              <a:ext uri="{FF2B5EF4-FFF2-40B4-BE49-F238E27FC236}">
                <a16:creationId xmlns:a16="http://schemas.microsoft.com/office/drawing/2014/main" id="{342D7425-9951-4B9A-A42E-4B241EEA0E35}"/>
              </a:ext>
            </a:extLst>
          </p:cNvPr>
          <p:cNvSpPr>
            <a:spLocks noChangeArrowheads="1"/>
          </p:cNvSpPr>
          <p:nvPr/>
        </p:nvSpPr>
        <p:spPr bwMode="auto">
          <a:xfrm>
            <a:off x="1601967"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a:extLst>
              <a:ext uri="{FF2B5EF4-FFF2-40B4-BE49-F238E27FC236}">
                <a16:creationId xmlns:a16="http://schemas.microsoft.com/office/drawing/2014/main" id="{CCD1117C-FD3F-4E42-A062-1C652DC9E213}"/>
              </a:ext>
            </a:extLst>
          </p:cNvPr>
          <p:cNvSpPr>
            <a:spLocks noChangeArrowheads="1"/>
          </p:cNvSpPr>
          <p:nvPr/>
        </p:nvSpPr>
        <p:spPr bwMode="auto">
          <a:xfrm>
            <a:off x="2051972"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a:extLst>
              <a:ext uri="{FF2B5EF4-FFF2-40B4-BE49-F238E27FC236}">
                <a16:creationId xmlns:a16="http://schemas.microsoft.com/office/drawing/2014/main" id="{2C04382D-A6A8-445D-A673-60AD497A6D7B}"/>
              </a:ext>
            </a:extLst>
          </p:cNvPr>
          <p:cNvSpPr>
            <a:spLocks noChangeArrowheads="1"/>
          </p:cNvSpPr>
          <p:nvPr/>
        </p:nvSpPr>
        <p:spPr bwMode="auto">
          <a:xfrm>
            <a:off x="2951986"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7" name="Rectangle 70">
            <a:extLst>
              <a:ext uri="{FF2B5EF4-FFF2-40B4-BE49-F238E27FC236}">
                <a16:creationId xmlns:a16="http://schemas.microsoft.com/office/drawing/2014/main" id="{F766F963-9607-4C79-A541-7F8C8EAC8889}"/>
              </a:ext>
            </a:extLst>
          </p:cNvPr>
          <p:cNvSpPr>
            <a:spLocks noChangeArrowheads="1"/>
          </p:cNvSpPr>
          <p:nvPr/>
        </p:nvSpPr>
        <p:spPr bwMode="auto">
          <a:xfrm>
            <a:off x="2501977"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69">
            <a:extLst>
              <a:ext uri="{FF2B5EF4-FFF2-40B4-BE49-F238E27FC236}">
                <a16:creationId xmlns:a16="http://schemas.microsoft.com/office/drawing/2014/main" id="{A3640DA6-BA30-4162-8C73-3FB32DCD57C1}"/>
              </a:ext>
            </a:extLst>
          </p:cNvPr>
          <p:cNvSpPr>
            <a:spLocks noChangeArrowheads="1"/>
          </p:cNvSpPr>
          <p:nvPr/>
        </p:nvSpPr>
        <p:spPr bwMode="auto">
          <a:xfrm>
            <a:off x="1601967"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9" name="Rectangle 70">
            <a:extLst>
              <a:ext uri="{FF2B5EF4-FFF2-40B4-BE49-F238E27FC236}">
                <a16:creationId xmlns:a16="http://schemas.microsoft.com/office/drawing/2014/main" id="{399B6827-B529-4E9E-BFB4-286565EFC20C}"/>
              </a:ext>
            </a:extLst>
          </p:cNvPr>
          <p:cNvSpPr>
            <a:spLocks noChangeArrowheads="1"/>
          </p:cNvSpPr>
          <p:nvPr/>
        </p:nvSpPr>
        <p:spPr bwMode="auto">
          <a:xfrm>
            <a:off x="205197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0" name="Rectangle 70">
            <a:extLst>
              <a:ext uri="{FF2B5EF4-FFF2-40B4-BE49-F238E27FC236}">
                <a16:creationId xmlns:a16="http://schemas.microsoft.com/office/drawing/2014/main" id="{2FC40970-40EF-499E-82CB-A0143E5A698E}"/>
              </a:ext>
            </a:extLst>
          </p:cNvPr>
          <p:cNvSpPr>
            <a:spLocks noChangeArrowheads="1"/>
          </p:cNvSpPr>
          <p:nvPr/>
        </p:nvSpPr>
        <p:spPr bwMode="auto">
          <a:xfrm>
            <a:off x="250197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1" name="Rectangle 73">
            <a:extLst>
              <a:ext uri="{FF2B5EF4-FFF2-40B4-BE49-F238E27FC236}">
                <a16:creationId xmlns:a16="http://schemas.microsoft.com/office/drawing/2014/main" id="{42FBF6F8-CB63-4A71-86CF-233182E24AA1}"/>
              </a:ext>
            </a:extLst>
          </p:cNvPr>
          <p:cNvSpPr>
            <a:spLocks noChangeArrowheads="1"/>
          </p:cNvSpPr>
          <p:nvPr/>
        </p:nvSpPr>
        <p:spPr bwMode="auto">
          <a:xfrm>
            <a:off x="340198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2" name="Rectangle 71">
            <a:extLst>
              <a:ext uri="{FF2B5EF4-FFF2-40B4-BE49-F238E27FC236}">
                <a16:creationId xmlns:a16="http://schemas.microsoft.com/office/drawing/2014/main" id="{929FD4E3-B6A6-4F6C-B170-1795B167C631}"/>
              </a:ext>
            </a:extLst>
          </p:cNvPr>
          <p:cNvSpPr>
            <a:spLocks noChangeArrowheads="1"/>
          </p:cNvSpPr>
          <p:nvPr/>
        </p:nvSpPr>
        <p:spPr bwMode="auto">
          <a:xfrm>
            <a:off x="2951982" y="576902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3" name="Rectangle 73">
            <a:extLst>
              <a:ext uri="{FF2B5EF4-FFF2-40B4-BE49-F238E27FC236}">
                <a16:creationId xmlns:a16="http://schemas.microsoft.com/office/drawing/2014/main" id="{5BB8CF4C-C259-4470-BB5C-9AAEE0602F93}"/>
              </a:ext>
            </a:extLst>
          </p:cNvPr>
          <p:cNvSpPr>
            <a:spLocks noChangeArrowheads="1"/>
          </p:cNvSpPr>
          <p:nvPr/>
        </p:nvSpPr>
        <p:spPr bwMode="auto">
          <a:xfrm>
            <a:off x="3401983"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69">
            <a:extLst>
              <a:ext uri="{FF2B5EF4-FFF2-40B4-BE49-F238E27FC236}">
                <a16:creationId xmlns:a16="http://schemas.microsoft.com/office/drawing/2014/main" id="{B78A0EDB-E237-4F37-8C07-1E571D132F72}"/>
              </a:ext>
            </a:extLst>
          </p:cNvPr>
          <p:cNvSpPr>
            <a:spLocks noChangeArrowheads="1"/>
          </p:cNvSpPr>
          <p:nvPr/>
        </p:nvSpPr>
        <p:spPr bwMode="auto">
          <a:xfrm>
            <a:off x="1601967"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5" name="Rectangle 70">
            <a:extLst>
              <a:ext uri="{FF2B5EF4-FFF2-40B4-BE49-F238E27FC236}">
                <a16:creationId xmlns:a16="http://schemas.microsoft.com/office/drawing/2014/main" id="{3D5D0329-1218-480B-A4D0-AAE7A688BE5C}"/>
              </a:ext>
            </a:extLst>
          </p:cNvPr>
          <p:cNvSpPr>
            <a:spLocks noChangeArrowheads="1"/>
          </p:cNvSpPr>
          <p:nvPr/>
        </p:nvSpPr>
        <p:spPr bwMode="auto">
          <a:xfrm>
            <a:off x="205197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6" name="Rectangle 71">
            <a:extLst>
              <a:ext uri="{FF2B5EF4-FFF2-40B4-BE49-F238E27FC236}">
                <a16:creationId xmlns:a16="http://schemas.microsoft.com/office/drawing/2014/main" id="{DF6B1EDA-5853-45E9-9C2B-7EF138F1FBDB}"/>
              </a:ext>
            </a:extLst>
          </p:cNvPr>
          <p:cNvSpPr>
            <a:spLocks noChangeArrowheads="1"/>
          </p:cNvSpPr>
          <p:nvPr/>
        </p:nvSpPr>
        <p:spPr bwMode="auto">
          <a:xfrm>
            <a:off x="2951986" y="621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7" name="Rectangle 70">
            <a:extLst>
              <a:ext uri="{FF2B5EF4-FFF2-40B4-BE49-F238E27FC236}">
                <a16:creationId xmlns:a16="http://schemas.microsoft.com/office/drawing/2014/main" id="{E55D6B12-BB48-4974-808C-D0B6533DB521}"/>
              </a:ext>
            </a:extLst>
          </p:cNvPr>
          <p:cNvSpPr>
            <a:spLocks noChangeArrowheads="1"/>
          </p:cNvSpPr>
          <p:nvPr/>
        </p:nvSpPr>
        <p:spPr bwMode="auto">
          <a:xfrm>
            <a:off x="2501977" y="621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Rectangle 73">
            <a:extLst>
              <a:ext uri="{FF2B5EF4-FFF2-40B4-BE49-F238E27FC236}">
                <a16:creationId xmlns:a16="http://schemas.microsoft.com/office/drawing/2014/main" id="{8C78816D-5362-4BB2-BBE9-3C0AC31834A3}"/>
              </a:ext>
            </a:extLst>
          </p:cNvPr>
          <p:cNvSpPr>
            <a:spLocks noChangeArrowheads="1"/>
          </p:cNvSpPr>
          <p:nvPr/>
        </p:nvSpPr>
        <p:spPr bwMode="auto">
          <a:xfrm>
            <a:off x="3401987" y="621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Tree>
    <p:extLst>
      <p:ext uri="{BB962C8B-B14F-4D97-AF65-F5344CB8AC3E}">
        <p14:creationId xmlns:p14="http://schemas.microsoft.com/office/powerpoint/2010/main" val="3902324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L2: 10</a:t>
            </a:r>
            <a:r>
              <a:rPr kumimoji="1" lang="ja-JP" altLang="en-US" dirty="0"/>
              <a:t>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521955" y="3969005"/>
            <a:ext cx="8370093" cy="2339719"/>
          </a:xfrm>
        </p:spPr>
        <p:txBody>
          <a:bodyPr/>
          <a:lstStyle/>
          <a:p>
            <a:r>
              <a:rPr kumimoji="1" lang="en-US" altLang="ja-JP" dirty="0"/>
              <a:t>L2 </a:t>
            </a:r>
            <a:r>
              <a:rPr kumimoji="1" lang="ja-JP" altLang="en-US" dirty="0"/>
              <a:t>ぐらいになると，</a:t>
            </a:r>
            <a:r>
              <a:rPr kumimoji="1" lang="en-US" altLang="ja-JP" dirty="0"/>
              <a:t>60 </a:t>
            </a:r>
            <a:r>
              <a:rPr kumimoji="1" lang="ja-JP" altLang="en-US" dirty="0"/>
              <a:t>命令ぐらい並列に実行できないといけない</a:t>
            </a:r>
            <a:endParaRPr kumimoji="1" lang="en-US" altLang="ja-JP" dirty="0"/>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 </a:t>
            </a:r>
            <a:r>
              <a:rPr lang="en-US" altLang="ja-JP" sz="1600" dirty="0">
                <a:solidFill>
                  <a:schemeClr val="tx1">
                    <a:lumMod val="75000"/>
                    <a:lumOff val="25000"/>
                  </a:schemeClr>
                </a:solidFill>
                <a:latin typeface="+mn-ea"/>
              </a:rPr>
              <a:t>× </a:t>
            </a:r>
            <a:r>
              <a:rPr lang="ja-JP" altLang="en-US" sz="1600" dirty="0">
                <a:solidFill>
                  <a:schemeClr val="tx1">
                    <a:lumMod val="75000"/>
                    <a:lumOff val="25000"/>
                  </a:schemeClr>
                </a:solidFill>
                <a:latin typeface="+mn-ea"/>
              </a:rPr>
              <a:t>フェッチ幅 </a:t>
            </a:r>
            <a:r>
              <a:rPr lang="en-US" altLang="ja-JP" sz="1600" dirty="0">
                <a:solidFill>
                  <a:schemeClr val="tx1">
                    <a:lumMod val="75000"/>
                    <a:lumOff val="25000"/>
                  </a:schemeClr>
                </a:solidFill>
                <a:latin typeface="+mn-ea"/>
              </a:rPr>
              <a:t>6 </a:t>
            </a:r>
            <a:r>
              <a:rPr lang="ja-JP" altLang="en-US" sz="1600" dirty="0">
                <a:solidFill>
                  <a:schemeClr val="tx1">
                    <a:lumMod val="75000"/>
                    <a:lumOff val="25000"/>
                  </a:schemeClr>
                </a:solidFill>
                <a:latin typeface="+mn-ea"/>
              </a:rPr>
              <a:t>命令 </a:t>
            </a:r>
            <a:r>
              <a:rPr lang="en-US" altLang="ja-JP" sz="1600" dirty="0">
                <a:solidFill>
                  <a:schemeClr val="tx1">
                    <a:lumMod val="75000"/>
                    <a:lumOff val="25000"/>
                  </a:schemeClr>
                </a:solidFill>
                <a:latin typeface="+mn-ea"/>
              </a:rPr>
              <a:t>= 60</a:t>
            </a:r>
            <a:r>
              <a:rPr lang="ja-JP" altLang="en-US" sz="1600" dirty="0">
                <a:solidFill>
                  <a:schemeClr val="tx1">
                    <a:lumMod val="75000"/>
                    <a:lumOff val="25000"/>
                  </a:schemeClr>
                </a:solidFill>
                <a:latin typeface="+mn-ea"/>
              </a:rPr>
              <a:t>命令</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761292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 </a:t>
            </a:r>
            <a:r>
              <a:rPr lang="ja-JP" altLang="en-US" dirty="0"/>
              <a:t>との関係</a:t>
            </a:r>
            <a:endParaRPr kumimoji="1" lang="ja-JP" altLang="en-US" dirty="0"/>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kumimoji="1" lang="ja-JP" altLang="en-US" dirty="0"/>
              <a:t>動作</a:t>
            </a:r>
            <a:endParaRPr kumimoji="1" lang="en-US" altLang="ja-JP" dirty="0"/>
          </a:p>
          <a:p>
            <a:pPr lvl="1"/>
            <a:r>
              <a:rPr kumimoji="1" lang="ja-JP" altLang="en-US" dirty="0"/>
              <a:t>フロントエンドからは毎サイクル </a:t>
            </a:r>
            <a:r>
              <a:rPr lang="en-US" altLang="ja-JP" dirty="0"/>
              <a:t>6 </a:t>
            </a:r>
            <a:r>
              <a:rPr lang="ja-JP" altLang="en-US" dirty="0"/>
              <a:t>命令ぐらいが発行キューに挿入</a:t>
            </a:r>
            <a:endParaRPr lang="en-US" altLang="ja-JP" dirty="0"/>
          </a:p>
          <a:p>
            <a:pPr lvl="1"/>
            <a:r>
              <a:rPr kumimoji="1" lang="en-US" altLang="ja-JP" dirty="0"/>
              <a:t>L2 </a:t>
            </a:r>
            <a:r>
              <a:rPr kumimoji="1" lang="ja-JP" altLang="en-US" dirty="0"/>
              <a:t>アクセスの </a:t>
            </a:r>
            <a:r>
              <a:rPr kumimoji="1" lang="en-US" altLang="ja-JP" dirty="0"/>
              <a:t>10 </a:t>
            </a:r>
            <a:r>
              <a:rPr kumimoji="1" lang="ja-JP" altLang="en-US" dirty="0"/>
              <a:t>サイクル間に</a:t>
            </a:r>
            <a:r>
              <a:rPr lang="ja-JP" altLang="en-US" dirty="0"/>
              <a:t> </a:t>
            </a:r>
            <a:r>
              <a:rPr lang="en-US" altLang="ja-JP" dirty="0"/>
              <a:t>60 </a:t>
            </a:r>
            <a:r>
              <a:rPr lang="ja-JP" altLang="en-US" dirty="0"/>
              <a:t>命令が挿入される</a:t>
            </a:r>
            <a:endParaRPr lang="en-US" altLang="ja-JP" dirty="0"/>
          </a:p>
          <a:p>
            <a:r>
              <a:rPr kumimoji="1" lang="ja-JP" altLang="en-US" dirty="0"/>
              <a:t>実際には発行キューからは「</a:t>
            </a:r>
            <a:r>
              <a:rPr kumimoji="1" lang="en-US" altLang="ja-JP" dirty="0"/>
              <a:t>L2 </a:t>
            </a:r>
            <a:r>
              <a:rPr kumimoji="1" lang="ja-JP" altLang="en-US" dirty="0"/>
              <a:t>アクセスする命令に無依存で発行できた命令は」消えていく</a:t>
            </a:r>
            <a:endParaRPr kumimoji="1" lang="en-US" altLang="ja-JP" dirty="0"/>
          </a:p>
          <a:p>
            <a:pPr lvl="1"/>
            <a:r>
              <a:rPr lang="ja-JP" altLang="en-US" dirty="0"/>
              <a:t>しかし依存があるものはどんどん溜まっていく</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8" name="正方形/長方形 27">
            <a:extLst>
              <a:ext uri="{FF2B5EF4-FFF2-40B4-BE49-F238E27FC236}">
                <a16:creationId xmlns:a16="http://schemas.microsoft.com/office/drawing/2014/main" id="{60BC1643-AE24-41F5-A1A4-BA3878BF21BB}"/>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9" name="正方形/長方形 28">
            <a:extLst>
              <a:ext uri="{FF2B5EF4-FFF2-40B4-BE49-F238E27FC236}">
                <a16:creationId xmlns:a16="http://schemas.microsoft.com/office/drawing/2014/main" id="{2C73CC9D-CBAC-4675-92F7-64FC9B5DCC0C}"/>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32514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a:t>
            </a:r>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lang="ja-JP" altLang="en-US" dirty="0"/>
              <a:t>リオーダバッファ（</a:t>
            </a:r>
            <a:r>
              <a:rPr lang="en-US" altLang="ja-JP" dirty="0"/>
              <a:t>ROB</a:t>
            </a:r>
            <a:r>
              <a:rPr lang="ja-JP" altLang="en-US" dirty="0"/>
              <a:t>）はプログラム順にしか出ていけない</a:t>
            </a:r>
            <a:endParaRPr lang="en-US" altLang="ja-JP" dirty="0"/>
          </a:p>
          <a:p>
            <a:pPr lvl="1"/>
            <a:r>
              <a:rPr lang="ja-JP" altLang="en-US" dirty="0"/>
              <a:t>最低でもフロントエンドの幅 </a:t>
            </a:r>
            <a:r>
              <a:rPr lang="en-US" altLang="ja-JP" dirty="0"/>
              <a:t>× L2 </a:t>
            </a:r>
            <a:r>
              <a:rPr lang="ja-JP" altLang="en-US" dirty="0"/>
              <a:t>レイテンシ ぐらいはないと</a:t>
            </a:r>
            <a:br>
              <a:rPr lang="en-US" altLang="ja-JP" dirty="0"/>
            </a:br>
            <a:r>
              <a:rPr lang="en-US" altLang="ja-JP" dirty="0"/>
              <a:t>ROB </a:t>
            </a:r>
            <a:r>
              <a:rPr lang="ja-JP" altLang="en-US" dirty="0"/>
              <a:t>にエントリが確保できずフロントエンドが止まってしまう</a:t>
            </a:r>
            <a:endParaRPr lang="en-US" altLang="ja-JP" dirty="0"/>
          </a:p>
          <a:p>
            <a:pPr lvl="1"/>
            <a:r>
              <a:rPr lang="ja-JP" altLang="en-US" dirty="0"/>
              <a:t>（</a:t>
            </a:r>
            <a:r>
              <a:rPr lang="en-US" altLang="ja-JP" dirty="0"/>
              <a:t>ROB </a:t>
            </a:r>
            <a:r>
              <a:rPr lang="ja-JP" altLang="en-US" dirty="0"/>
              <a:t>のエントリはフロントエンドで確保する）</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6AAD9C0-DCED-40E0-B60B-906753E425FA}"/>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DC0572B9-9D10-4B7E-971F-B618BBB3CEBB}"/>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734409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ROB </a:t>
            </a:r>
            <a:r>
              <a:rPr kumimoji="1" lang="ja-JP" altLang="en-US" dirty="0"/>
              <a:t>の状況</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一番上の命令がコミットするまで，</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この部分は</a:t>
            </a:r>
            <a:r>
              <a:rPr lang="en-US" altLang="ja-JP" sz="1600" dirty="0">
                <a:solidFill>
                  <a:schemeClr val="tx1">
                    <a:lumMod val="75000"/>
                    <a:lumOff val="25000"/>
                  </a:schemeClr>
                </a:solidFill>
                <a:latin typeface="+mn-ea"/>
              </a:rPr>
              <a:t> ROB </a:t>
            </a:r>
            <a:r>
              <a:rPr lang="ja-JP" altLang="en-US" sz="1600" dirty="0">
                <a:solidFill>
                  <a:schemeClr val="tx1">
                    <a:lumMod val="75000"/>
                    <a:lumOff val="25000"/>
                  </a:schemeClr>
                </a:solidFill>
                <a:latin typeface="+mn-ea"/>
              </a:rPr>
              <a:t>にたまり続ける</a:t>
            </a:r>
            <a:endParaRPr kumimoji="1" lang="ja-JP" altLang="en-US" sz="1600"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611956" y="4509012"/>
            <a:ext cx="8280092" cy="1799713"/>
          </a:xfrm>
        </p:spPr>
        <p:txBody>
          <a:bodyPr/>
          <a:lstStyle/>
          <a:p>
            <a:r>
              <a:rPr lang="ja-JP" altLang="en-US" dirty="0"/>
              <a:t>メモリ・アクセスのレイテンシ </a:t>
            </a:r>
            <a:r>
              <a:rPr lang="en-US" altLang="ja-JP" dirty="0"/>
              <a:t>× </a:t>
            </a:r>
            <a:r>
              <a:rPr lang="ja-JP" altLang="en-US" dirty="0"/>
              <a:t>フェッチ幅 分は </a:t>
            </a:r>
            <a:r>
              <a:rPr lang="en-US" altLang="ja-JP" dirty="0"/>
              <a:t>ROB </a:t>
            </a:r>
            <a:r>
              <a:rPr lang="ja-JP" altLang="en-US" dirty="0"/>
              <a:t>のエントリが必要</a:t>
            </a:r>
            <a:endParaRPr lang="en-US" altLang="ja-JP" dirty="0"/>
          </a:p>
        </p:txBody>
      </p:sp>
    </p:spTree>
    <p:extLst>
      <p:ext uri="{BB962C8B-B14F-4D97-AF65-F5344CB8AC3E}">
        <p14:creationId xmlns:p14="http://schemas.microsoft.com/office/powerpoint/2010/main" val="38819768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極端な例でロード・ストアの多発するようなプログラムを考えたとき、結局ほとんどの処理が</a:t>
            </a:r>
            <a:r>
              <a:rPr lang="en-US" altLang="ja-JP" dirty="0"/>
              <a:t>ROB</a:t>
            </a:r>
            <a:r>
              <a:rPr lang="ja-JP" altLang="en-US" dirty="0"/>
              <a:t>で</a:t>
            </a:r>
            <a:r>
              <a:rPr lang="en-US" altLang="ja-JP" dirty="0"/>
              <a:t>in-order</a:t>
            </a:r>
            <a:r>
              <a:rPr lang="ja-JP" altLang="en-US" dirty="0"/>
              <a:t>な</a:t>
            </a:r>
            <a:r>
              <a:rPr lang="en-US" altLang="ja-JP" dirty="0"/>
              <a:t>commit</a:t>
            </a:r>
            <a:r>
              <a:rPr lang="ja-JP" altLang="en-US" dirty="0"/>
              <a:t>になって処理が捨てられていくので、</a:t>
            </a:r>
            <a:r>
              <a:rPr lang="en-US" altLang="ja-JP" dirty="0"/>
              <a:t>OoO</a:t>
            </a:r>
            <a:r>
              <a:rPr lang="ja-JP" altLang="en-US" dirty="0"/>
              <a:t>発行は</a:t>
            </a:r>
            <a:r>
              <a:rPr lang="en-US" altLang="ja-JP" dirty="0"/>
              <a:t>in-order</a:t>
            </a:r>
            <a:r>
              <a:rPr lang="ja-JP" altLang="en-US" dirty="0"/>
              <a:t>並みの性能になるのでしょうか。</a:t>
            </a:r>
            <a:endParaRPr lang="en-US" altLang="ja-JP" dirty="0"/>
          </a:p>
          <a:p>
            <a:r>
              <a:rPr lang="ja-JP" altLang="en-US" dirty="0"/>
              <a:t>バッファ系のハードウェアがたくさん出てくるので、混乱しそうです。</a:t>
            </a:r>
          </a:p>
          <a:p>
            <a:endParaRPr lang="ja-JP" altLang="en-US" dirty="0"/>
          </a:p>
        </p:txBody>
      </p:sp>
    </p:spTree>
    <p:extLst>
      <p:ext uri="{BB962C8B-B14F-4D97-AF65-F5344CB8AC3E}">
        <p14:creationId xmlns:p14="http://schemas.microsoft.com/office/powerpoint/2010/main" val="27240881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メイン・メモリ・アクセス：</a:t>
            </a:r>
            <a:r>
              <a:rPr kumimoji="1" lang="en-US" altLang="ja-JP" dirty="0"/>
              <a:t>300 </a:t>
            </a:r>
            <a:r>
              <a:rPr kumimoji="1" lang="ja-JP" altLang="en-US" dirty="0"/>
              <a:t>サイクル</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572000"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4842003"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a:t>
            </a:r>
          </a:p>
        </p:txBody>
      </p:sp>
      <p:sp>
        <p:nvSpPr>
          <p:cNvPr id="10" name="平行四辺形 9">
            <a:extLst>
              <a:ext uri="{FF2B5EF4-FFF2-40B4-BE49-F238E27FC236}">
                <a16:creationId xmlns:a16="http://schemas.microsoft.com/office/drawing/2014/main" id="{FBC71D89-7072-46FD-ADA5-D153483FF1C7}"/>
              </a:ext>
            </a:extLst>
          </p:cNvPr>
          <p:cNvSpPr/>
          <p:nvPr/>
        </p:nvSpPr>
        <p:spPr bwMode="auto">
          <a:xfrm flipH="1">
            <a:off x="4121995" y="3609002"/>
            <a:ext cx="450006" cy="270003"/>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2" name="直線矢印コネクタ 11">
            <a:extLst>
              <a:ext uri="{FF2B5EF4-FFF2-40B4-BE49-F238E27FC236}">
                <a16:creationId xmlns:a16="http://schemas.microsoft.com/office/drawing/2014/main" id="{2EB10A06-4AD5-493F-A291-106F62D987F7}"/>
              </a:ext>
            </a:extLst>
          </p:cNvPr>
          <p:cNvCxnSpPr>
            <a:cxnSpLocks/>
          </p:cNvCxnSpPr>
          <p:nvPr/>
        </p:nvCxnSpPr>
        <p:spPr bwMode="auto">
          <a:xfrm>
            <a:off x="4481999" y="3789004"/>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13" name="正方形/長方形 12">
            <a:extLst>
              <a:ext uri="{FF2B5EF4-FFF2-40B4-BE49-F238E27FC236}">
                <a16:creationId xmlns:a16="http://schemas.microsoft.com/office/drawing/2014/main" id="{044A7464-14F4-49AC-8104-B251E597E47B}"/>
              </a:ext>
            </a:extLst>
          </p:cNvPr>
          <p:cNvSpPr/>
          <p:nvPr/>
        </p:nvSpPr>
        <p:spPr bwMode="auto">
          <a:xfrm>
            <a:off x="5652012" y="342900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sp>
        <p:nvSpPr>
          <p:cNvPr id="14" name="平行四辺形 13">
            <a:extLst>
              <a:ext uri="{FF2B5EF4-FFF2-40B4-BE49-F238E27FC236}">
                <a16:creationId xmlns:a16="http://schemas.microsoft.com/office/drawing/2014/main" id="{042265E3-119C-4290-9570-8A183A1CDC3F}"/>
              </a:ext>
            </a:extLst>
          </p:cNvPr>
          <p:cNvSpPr/>
          <p:nvPr/>
        </p:nvSpPr>
        <p:spPr bwMode="auto">
          <a:xfrm flipH="1">
            <a:off x="4211996" y="3879005"/>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平行四辺形 15">
            <a:extLst>
              <a:ext uri="{FF2B5EF4-FFF2-40B4-BE49-F238E27FC236}">
                <a16:creationId xmlns:a16="http://schemas.microsoft.com/office/drawing/2014/main" id="{1C8E5EF5-A60B-45B0-B480-243C52D898C8}"/>
              </a:ext>
            </a:extLst>
          </p:cNvPr>
          <p:cNvSpPr/>
          <p:nvPr/>
        </p:nvSpPr>
        <p:spPr bwMode="auto">
          <a:xfrm flipH="1">
            <a:off x="4481998" y="387900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341953" y="4689014"/>
            <a:ext cx="8280092" cy="1799713"/>
          </a:xfrm>
        </p:spPr>
        <p:txBody>
          <a:bodyPr/>
          <a:lstStyle/>
          <a:p>
            <a:r>
              <a:rPr lang="ja-JP" altLang="en-US" dirty="0"/>
              <a:t>基本的に </a:t>
            </a:r>
            <a:r>
              <a:rPr lang="en-US" altLang="ja-JP" dirty="0"/>
              <a:t>ROB </a:t>
            </a:r>
            <a:r>
              <a:rPr lang="ja-JP" altLang="en-US" dirty="0"/>
              <a:t>のサイズ一杯まで後続の命令が取り込まれる</a:t>
            </a:r>
            <a:endParaRPr lang="en-US" altLang="ja-JP" dirty="0"/>
          </a:p>
          <a:p>
            <a:pPr lvl="1"/>
            <a:r>
              <a:rPr lang="ja-JP" altLang="en-US" dirty="0"/>
              <a:t>フロントエンドはその状態で停止</a:t>
            </a:r>
            <a:endParaRPr lang="en-US" altLang="ja-JP" dirty="0"/>
          </a:p>
          <a:p>
            <a:pPr lvl="1"/>
            <a:r>
              <a:rPr lang="ja-JP" altLang="en-US" dirty="0"/>
              <a:t>バックエンドも無依存な命令を実行しつくした後停止</a:t>
            </a:r>
            <a:endParaRPr lang="en-US" altLang="ja-JP" dirty="0"/>
          </a:p>
          <a:p>
            <a:r>
              <a:rPr lang="ja-JP" altLang="en-US" dirty="0"/>
              <a:t>メイン・メモリ・アクセスのたびにひし形の構造が現れる</a:t>
            </a:r>
            <a:endParaRPr lang="en-US" altLang="ja-JP" dirty="0"/>
          </a:p>
          <a:p>
            <a:pPr lvl="1"/>
            <a:r>
              <a:rPr lang="ja-JP" altLang="en-US" dirty="0"/>
              <a:t>メモリ・アクセスがコミットされ </a:t>
            </a:r>
            <a:r>
              <a:rPr lang="en-US" altLang="ja-JP" dirty="0"/>
              <a:t>ROB </a:t>
            </a:r>
            <a:r>
              <a:rPr lang="ja-JP" altLang="en-US" dirty="0"/>
              <a:t>が解放されるとフェッチが再開</a:t>
            </a:r>
          </a:p>
        </p:txBody>
      </p:sp>
    </p:spTree>
    <p:extLst>
      <p:ext uri="{BB962C8B-B14F-4D97-AF65-F5344CB8AC3E}">
        <p14:creationId xmlns:p14="http://schemas.microsoft.com/office/powerpoint/2010/main" val="3026882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stretch>
            <a:fillRect/>
          </a:stretch>
        </p:blipFill>
        <p:spPr>
          <a:xfrm>
            <a:off x="1061961" y="2618991"/>
            <a:ext cx="6230219" cy="3248478"/>
          </a:xfrm>
          <a:prstGeom prst="rect">
            <a:avLst/>
          </a:prstGeom>
        </p:spPr>
      </p:pic>
      <p:sp>
        <p:nvSpPr>
          <p:cNvPr id="2" name="タイトル 1"/>
          <p:cNvSpPr>
            <a:spLocks noGrp="1"/>
          </p:cNvSpPr>
          <p:nvPr>
            <p:ph type="title"/>
          </p:nvPr>
        </p:nvSpPr>
        <p:spPr/>
        <p:txBody>
          <a:bodyPr/>
          <a:lstStyle/>
          <a:p>
            <a:r>
              <a:rPr kumimoji="1" lang="ja-JP" altLang="en-US" dirty="0"/>
              <a:t>実際のプログラム実行の様子</a:t>
            </a:r>
            <a:br>
              <a:rPr kumimoji="1" lang="en-US" altLang="ja-JP" dirty="0"/>
            </a:br>
            <a:r>
              <a:rPr kumimoji="1" lang="en-US" altLang="ja-JP" dirty="0"/>
              <a:t>SPEC CPU 2006 </a:t>
            </a:r>
            <a:r>
              <a:rPr kumimoji="1" lang="ja-JP" altLang="en-US" dirty="0"/>
              <a:t>ベンチマークの </a:t>
            </a:r>
            <a:r>
              <a:rPr kumimoji="1" lang="en-US" altLang="ja-JP" dirty="0"/>
              <a:t>mcf </a:t>
            </a:r>
            <a:r>
              <a:rPr lang="ja-JP" altLang="en-US" dirty="0"/>
              <a:t>より</a:t>
            </a:r>
            <a:endParaRPr kumimoji="1" lang="ja-JP" altLang="en-US" dirty="0"/>
          </a:p>
        </p:txBody>
      </p:sp>
      <p:sp>
        <p:nvSpPr>
          <p:cNvPr id="3" name="テキスト プレースホルダー 2"/>
          <p:cNvSpPr>
            <a:spLocks noGrp="1"/>
          </p:cNvSpPr>
          <p:nvPr>
            <p:ph type="body" sz="quarter" idx="10"/>
          </p:nvPr>
        </p:nvSpPr>
        <p:spPr>
          <a:xfrm>
            <a:off x="521955" y="1628980"/>
            <a:ext cx="8280092" cy="450005"/>
          </a:xfrm>
        </p:spPr>
        <p:txBody>
          <a:bodyPr/>
          <a:lstStyle/>
          <a:p>
            <a:r>
              <a:rPr lang="ja-JP" altLang="en-US" dirty="0"/>
              <a:t>下記の場合，ミス同士が直列に依存していたため，</a:t>
            </a:r>
            <a:br>
              <a:rPr lang="en-US" altLang="ja-JP" dirty="0"/>
            </a:br>
            <a:r>
              <a:rPr lang="ja-JP" altLang="en-US" dirty="0"/>
              <a:t>ひし形が合成されたような形になっている</a:t>
            </a:r>
            <a:endParaRPr lang="en-US" altLang="ja-JP" dirty="0"/>
          </a:p>
        </p:txBody>
      </p:sp>
      <p:cxnSp>
        <p:nvCxnSpPr>
          <p:cNvPr id="6" name="直線矢印コネクタ 5"/>
          <p:cNvCxnSpPr/>
          <p:nvPr/>
        </p:nvCxnSpPr>
        <p:spPr bwMode="auto">
          <a:xfrm>
            <a:off x="1961971" y="3429000"/>
            <a:ext cx="1620018"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7" name="正方形/長方形 6"/>
          <p:cNvSpPr/>
          <p:nvPr/>
        </p:nvSpPr>
        <p:spPr bwMode="auto">
          <a:xfrm>
            <a:off x="1961971" y="306899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cxnSp>
        <p:nvCxnSpPr>
          <p:cNvPr id="11" name="直線矢印コネクタ 10"/>
          <p:cNvCxnSpPr/>
          <p:nvPr/>
        </p:nvCxnSpPr>
        <p:spPr bwMode="auto">
          <a:xfrm>
            <a:off x="4121995" y="4329010"/>
            <a:ext cx="1800020"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13" name="正方形/長方形 12"/>
          <p:cNvSpPr/>
          <p:nvPr/>
        </p:nvSpPr>
        <p:spPr bwMode="auto">
          <a:xfrm>
            <a:off x="4211996" y="396900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sp>
        <p:nvSpPr>
          <p:cNvPr id="10" name="正方形/長方形 9"/>
          <p:cNvSpPr/>
          <p:nvPr/>
        </p:nvSpPr>
        <p:spPr bwMode="auto">
          <a:xfrm>
            <a:off x="4211996" y="333899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2" name="直線矢印コネクタ 11"/>
          <p:cNvCxnSpPr/>
          <p:nvPr/>
        </p:nvCxnSpPr>
        <p:spPr bwMode="auto">
          <a:xfrm flipH="1">
            <a:off x="3671990" y="351900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5" name="正方形/長方形 14"/>
          <p:cNvSpPr/>
          <p:nvPr/>
        </p:nvSpPr>
        <p:spPr bwMode="auto">
          <a:xfrm>
            <a:off x="6531002" y="428104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6" name="直線矢印コネクタ 15"/>
          <p:cNvCxnSpPr/>
          <p:nvPr/>
        </p:nvCxnSpPr>
        <p:spPr bwMode="auto">
          <a:xfrm flipH="1">
            <a:off x="5990996" y="446105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16852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51ED2-806D-4DDA-9558-1D008CFAD4FE}"/>
              </a:ext>
            </a:extLst>
          </p:cNvPr>
          <p:cNvSpPr>
            <a:spLocks noGrp="1"/>
          </p:cNvSpPr>
          <p:nvPr>
            <p:ph type="title"/>
          </p:nvPr>
        </p:nvSpPr>
        <p:spPr/>
        <p:txBody>
          <a:bodyPr/>
          <a:lstStyle/>
          <a:p>
            <a:r>
              <a:rPr kumimoji="1" lang="ja-JP" altLang="en-US" dirty="0"/>
              <a:t>メモリ・レベル並列性</a:t>
            </a:r>
            <a:br>
              <a:rPr kumimoji="1" lang="en-US" altLang="ja-JP" dirty="0"/>
            </a:br>
            <a:r>
              <a:rPr kumimoji="1" lang="ja-JP" altLang="en-US" dirty="0"/>
              <a:t>（</a:t>
            </a:r>
            <a:r>
              <a:rPr kumimoji="1" lang="en-US" altLang="ja-JP" dirty="0"/>
              <a:t>Memory Level Parallelism</a:t>
            </a:r>
            <a:r>
              <a:rPr kumimoji="1" lang="ja-JP" altLang="en-US" dirty="0"/>
              <a:t>）</a:t>
            </a:r>
          </a:p>
        </p:txBody>
      </p:sp>
      <p:sp>
        <p:nvSpPr>
          <p:cNvPr id="3" name="テキスト プレースホルダー 2">
            <a:extLst>
              <a:ext uri="{FF2B5EF4-FFF2-40B4-BE49-F238E27FC236}">
                <a16:creationId xmlns:a16="http://schemas.microsoft.com/office/drawing/2014/main" id="{149E1DC0-5674-44A2-90EE-D68860B4C710}"/>
              </a:ext>
            </a:extLst>
          </p:cNvPr>
          <p:cNvSpPr>
            <a:spLocks noGrp="1"/>
          </p:cNvSpPr>
          <p:nvPr>
            <p:ph type="body" sz="quarter" idx="10"/>
          </p:nvPr>
        </p:nvSpPr>
        <p:spPr>
          <a:xfrm>
            <a:off x="611956" y="6309032"/>
            <a:ext cx="8280092" cy="269696"/>
          </a:xfrm>
        </p:spPr>
        <p:txBody>
          <a:bodyPr/>
          <a:lstStyle/>
          <a:p>
            <a:r>
              <a:rPr kumimoji="1" lang="en-US" altLang="ja-JP" dirty="0"/>
              <a:t>ROB </a:t>
            </a:r>
            <a:r>
              <a:rPr kumimoji="1" lang="ja-JP" altLang="en-US" dirty="0"/>
              <a:t>が大きいと，お互いに無依存な複数のメモリ・アクセスをオーバーラップして実行できるようになる</a:t>
            </a:r>
          </a:p>
        </p:txBody>
      </p:sp>
      <p:sp>
        <p:nvSpPr>
          <p:cNvPr id="4" name="平行四辺形 3">
            <a:extLst>
              <a:ext uri="{FF2B5EF4-FFF2-40B4-BE49-F238E27FC236}">
                <a16:creationId xmlns:a16="http://schemas.microsoft.com/office/drawing/2014/main" id="{0AF69899-073F-4C7D-9E1A-93B942C418E5}"/>
              </a:ext>
            </a:extLst>
          </p:cNvPr>
          <p:cNvSpPr/>
          <p:nvPr/>
        </p:nvSpPr>
        <p:spPr bwMode="auto">
          <a:xfrm flipH="1">
            <a:off x="971959" y="998973"/>
            <a:ext cx="3240038"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平行四辺形 4">
            <a:extLst>
              <a:ext uri="{FF2B5EF4-FFF2-40B4-BE49-F238E27FC236}">
                <a16:creationId xmlns:a16="http://schemas.microsoft.com/office/drawing/2014/main" id="{6C192899-B1BB-43D3-8539-D3BEBA1E5EEE}"/>
              </a:ext>
            </a:extLst>
          </p:cNvPr>
          <p:cNvSpPr/>
          <p:nvPr/>
        </p:nvSpPr>
        <p:spPr bwMode="auto">
          <a:xfrm flipH="1">
            <a:off x="1188173" y="998973"/>
            <a:ext cx="2790032"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平行四辺形 5">
            <a:extLst>
              <a:ext uri="{FF2B5EF4-FFF2-40B4-BE49-F238E27FC236}">
                <a16:creationId xmlns:a16="http://schemas.microsoft.com/office/drawing/2014/main" id="{28584EB8-A6C3-4147-896D-9678C007F4FA}"/>
              </a:ext>
            </a:extLst>
          </p:cNvPr>
          <p:cNvSpPr/>
          <p:nvPr/>
        </p:nvSpPr>
        <p:spPr bwMode="auto">
          <a:xfrm flipH="1">
            <a:off x="3941993" y="2078985"/>
            <a:ext cx="3240037"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平行四辺形 6">
            <a:extLst>
              <a:ext uri="{FF2B5EF4-FFF2-40B4-BE49-F238E27FC236}">
                <a16:creationId xmlns:a16="http://schemas.microsoft.com/office/drawing/2014/main" id="{DBD37D1D-0163-4E27-B745-67807EA8B6F9}"/>
              </a:ext>
            </a:extLst>
          </p:cNvPr>
          <p:cNvSpPr/>
          <p:nvPr/>
        </p:nvSpPr>
        <p:spPr bwMode="auto">
          <a:xfrm flipH="1">
            <a:off x="4211997" y="207898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平行四辺形 16">
            <a:extLst>
              <a:ext uri="{FF2B5EF4-FFF2-40B4-BE49-F238E27FC236}">
                <a16:creationId xmlns:a16="http://schemas.microsoft.com/office/drawing/2014/main" id="{C3F53F2F-E768-496E-8DC8-740CCA722583}"/>
              </a:ext>
            </a:extLst>
          </p:cNvPr>
          <p:cNvSpPr/>
          <p:nvPr/>
        </p:nvSpPr>
        <p:spPr bwMode="auto">
          <a:xfrm flipH="1">
            <a:off x="1061961" y="3428999"/>
            <a:ext cx="3600041" cy="2430027"/>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平行四辺形 17">
            <a:extLst>
              <a:ext uri="{FF2B5EF4-FFF2-40B4-BE49-F238E27FC236}">
                <a16:creationId xmlns:a16="http://schemas.microsoft.com/office/drawing/2014/main" id="{53F2DC63-2331-4029-AFC1-B270E33EF2A9}"/>
              </a:ext>
            </a:extLst>
          </p:cNvPr>
          <p:cNvSpPr/>
          <p:nvPr/>
        </p:nvSpPr>
        <p:spPr bwMode="auto">
          <a:xfrm flipH="1">
            <a:off x="1352139" y="3429000"/>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平行四辺形 18">
            <a:extLst>
              <a:ext uri="{FF2B5EF4-FFF2-40B4-BE49-F238E27FC236}">
                <a16:creationId xmlns:a16="http://schemas.microsoft.com/office/drawing/2014/main" id="{C9D4FF21-74C1-4E54-99D7-F1C5E2F9E83C}"/>
              </a:ext>
            </a:extLst>
          </p:cNvPr>
          <p:cNvSpPr/>
          <p:nvPr/>
        </p:nvSpPr>
        <p:spPr bwMode="auto">
          <a:xfrm flipH="1">
            <a:off x="1628865" y="4509012"/>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0" name="直線矢印コネクタ 19">
            <a:extLst>
              <a:ext uri="{FF2B5EF4-FFF2-40B4-BE49-F238E27FC236}">
                <a16:creationId xmlns:a16="http://schemas.microsoft.com/office/drawing/2014/main" id="{0D5F7417-51D2-47ED-B371-7EBB881EC004}"/>
              </a:ext>
            </a:extLst>
          </p:cNvPr>
          <p:cNvCxnSpPr>
            <a:cxnSpLocks/>
          </p:cNvCxnSpPr>
          <p:nvPr/>
        </p:nvCxnSpPr>
        <p:spPr bwMode="auto">
          <a:xfrm>
            <a:off x="4301997" y="998973"/>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92CF0428-0049-4A19-AC7A-A4E51A87FBF6}"/>
              </a:ext>
            </a:extLst>
          </p:cNvPr>
          <p:cNvSpPr/>
          <p:nvPr/>
        </p:nvSpPr>
        <p:spPr bwMode="auto">
          <a:xfrm>
            <a:off x="4662001" y="135897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3" name="直線矢印コネクタ 22">
            <a:extLst>
              <a:ext uri="{FF2B5EF4-FFF2-40B4-BE49-F238E27FC236}">
                <a16:creationId xmlns:a16="http://schemas.microsoft.com/office/drawing/2014/main" id="{4B30E2CA-BBFE-4B6E-832F-F9A91A97ACB7}"/>
              </a:ext>
            </a:extLst>
          </p:cNvPr>
          <p:cNvCxnSpPr>
            <a:cxnSpLocks/>
          </p:cNvCxnSpPr>
          <p:nvPr/>
        </p:nvCxnSpPr>
        <p:spPr bwMode="auto">
          <a:xfrm>
            <a:off x="7452032" y="2078985"/>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BD4896AE-5C12-4F17-804E-2BAC92547F29}"/>
              </a:ext>
            </a:extLst>
          </p:cNvPr>
          <p:cNvSpPr/>
          <p:nvPr/>
        </p:nvSpPr>
        <p:spPr bwMode="auto">
          <a:xfrm>
            <a:off x="7812036" y="243898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5" name="直線矢印コネクタ 24">
            <a:extLst>
              <a:ext uri="{FF2B5EF4-FFF2-40B4-BE49-F238E27FC236}">
                <a16:creationId xmlns:a16="http://schemas.microsoft.com/office/drawing/2014/main" id="{41E19E32-8A0F-4962-A66C-457202B1F552}"/>
              </a:ext>
            </a:extLst>
          </p:cNvPr>
          <p:cNvCxnSpPr>
            <a:cxnSpLocks/>
          </p:cNvCxnSpPr>
          <p:nvPr/>
        </p:nvCxnSpPr>
        <p:spPr bwMode="auto">
          <a:xfrm>
            <a:off x="4932004" y="3429000"/>
            <a:ext cx="0" cy="2430027"/>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8A58FCFB-5946-43CD-8F2C-9B6A818D967E}"/>
              </a:ext>
            </a:extLst>
          </p:cNvPr>
          <p:cNvSpPr/>
          <p:nvPr/>
        </p:nvSpPr>
        <p:spPr bwMode="auto">
          <a:xfrm>
            <a:off x="5292008"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サイズ大</a:t>
            </a:r>
          </a:p>
        </p:txBody>
      </p:sp>
    </p:spTree>
    <p:extLst>
      <p:ext uri="{BB962C8B-B14F-4D97-AF65-F5344CB8AC3E}">
        <p14:creationId xmlns:p14="http://schemas.microsoft.com/office/powerpoint/2010/main" val="2829822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lang="ja-JP" altLang="en-US" dirty="0"/>
              <a:t>発行キューや </a:t>
            </a:r>
            <a:r>
              <a:rPr lang="en-US" altLang="ja-JP" dirty="0"/>
              <a:t>ROB </a:t>
            </a:r>
            <a:r>
              <a:rPr lang="ja-JP" altLang="en-US" dirty="0"/>
              <a:t>のサイズとキャッシュのレイテンシは関連している</a:t>
            </a:r>
            <a:endParaRPr lang="en-US" altLang="ja-JP" dirty="0"/>
          </a:p>
          <a:p>
            <a:pPr lvl="1"/>
            <a:r>
              <a:rPr kumimoji="1" lang="ja-JP" altLang="en-US" dirty="0"/>
              <a:t>バランスするように各部のパラメータが決定されている</a:t>
            </a:r>
            <a:endParaRPr kumimoji="1" lang="en-US" altLang="ja-JP" dirty="0"/>
          </a:p>
          <a:p>
            <a:pPr lvl="1"/>
            <a:r>
              <a:rPr lang="ja-JP" altLang="en-US" dirty="0"/>
              <a:t>各レベルのキャッシュのレイテンシ，フェッチ幅，発行幅，発行キューのサイズ，</a:t>
            </a:r>
            <a:r>
              <a:rPr lang="en-US" altLang="ja-JP" dirty="0"/>
              <a:t>ROB </a:t>
            </a:r>
            <a:r>
              <a:rPr lang="ja-JP" altLang="en-US" dirty="0"/>
              <a:t>のサイズ</a:t>
            </a:r>
            <a:endParaRPr lang="en-US" altLang="ja-JP" dirty="0"/>
          </a:p>
          <a:p>
            <a:r>
              <a:rPr kumimoji="1" lang="ja-JP" altLang="en-US" dirty="0"/>
              <a:t>メモリ・レベル並列性</a:t>
            </a:r>
            <a:endParaRPr kumimoji="1" lang="en-US" altLang="ja-JP" dirty="0"/>
          </a:p>
          <a:p>
            <a:pPr lvl="1"/>
            <a:r>
              <a:rPr lang="ja-JP" altLang="en-US" dirty="0"/>
              <a:t>メイン・メモリ・アクセスが並列して打てると性能向上が非常に大きい</a:t>
            </a:r>
            <a:endParaRPr lang="en-US" altLang="ja-JP" dirty="0"/>
          </a:p>
          <a:p>
            <a:pPr lvl="1"/>
            <a:r>
              <a:rPr kumimoji="1" lang="en-US" altLang="ja-JP" dirty="0"/>
              <a:t>ROB </a:t>
            </a:r>
            <a:r>
              <a:rPr kumimoji="1" lang="ja-JP" altLang="en-US" dirty="0"/>
              <a:t>を非常に大きくとこの効果が得やすくなる</a:t>
            </a:r>
            <a:endParaRPr kumimoji="1" lang="en-US" altLang="ja-JP" dirty="0"/>
          </a:p>
          <a:p>
            <a:pPr lvl="2"/>
            <a:r>
              <a:rPr lang="ja-JP" altLang="en-US" dirty="0"/>
              <a:t>単純に計算が並列にできる意味での命令レベル並列性とはまた別の効果</a:t>
            </a:r>
            <a:endParaRPr kumimoji="1" lang="en-US" altLang="ja-JP" dirty="0"/>
          </a:p>
        </p:txBody>
      </p:sp>
    </p:spTree>
    <p:extLst>
      <p:ext uri="{BB962C8B-B14F-4D97-AF65-F5344CB8AC3E}">
        <p14:creationId xmlns:p14="http://schemas.microsoft.com/office/powerpoint/2010/main" val="32623172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基本的な構造（フルアソシアティブ方式）</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dirty="0"/>
              <a:t>キャッシュの</a:t>
            </a:r>
            <a:r>
              <a:rPr kumimoji="1" lang="ja-JP" altLang="en-US" b="1" dirty="0">
                <a:solidFill>
                  <a:schemeClr val="accent5"/>
                </a:solidFill>
              </a:rPr>
              <a:t>エントリ</a:t>
            </a:r>
            <a:r>
              <a:rPr kumimoji="1" lang="ja-JP" altLang="en-US" dirty="0"/>
              <a:t>の内容</a:t>
            </a:r>
            <a:endParaRPr kumimoji="1" lang="en-US" altLang="ja-JP" dirty="0"/>
          </a:p>
          <a:p>
            <a:pPr lvl="1"/>
            <a:r>
              <a:rPr kumimoji="1" lang="ja-JP" altLang="en-US" dirty="0"/>
              <a:t>タグ：　コピーしてきたデータが，メモリの</a:t>
            </a:r>
            <a:br>
              <a:rPr kumimoji="1" lang="en-US" altLang="ja-JP" dirty="0"/>
            </a:br>
            <a:r>
              <a:rPr kumimoji="1" lang="ja-JP" altLang="en-US" dirty="0"/>
              <a:t>　　　　どこのアドレスにあったかを表す</a:t>
            </a:r>
            <a:endParaRPr kumimoji="1" lang="en-US" altLang="ja-JP" dirty="0"/>
          </a:p>
          <a:p>
            <a:pPr lvl="1"/>
            <a:r>
              <a:rPr kumimoji="1" lang="ja-JP" altLang="en-US" dirty="0"/>
              <a:t>データ：その内容</a:t>
            </a:r>
            <a:endParaRPr kumimoji="1" lang="en-US" altLang="ja-JP" dirty="0"/>
          </a:p>
          <a:p>
            <a:r>
              <a:rPr kumimoji="1" lang="ja-JP" altLang="en-US" dirty="0"/>
              <a:t>コピー時に元のアドレスと一緒に格納する</a:t>
            </a:r>
            <a:endParaRPr kumimoji="1" lang="en-US" altLang="ja-JP" dirty="0"/>
          </a:p>
          <a:p>
            <a:pPr lvl="1"/>
            <a:r>
              <a:rPr lang="ja-JP" altLang="en-US" dirty="0"/>
              <a:t>上記の例：</a:t>
            </a:r>
            <a:br>
              <a:rPr lang="en-US" altLang="ja-JP" dirty="0"/>
            </a:br>
            <a:r>
              <a:rPr lang="en-US" altLang="ja-JP" dirty="0"/>
              <a:t>0002 </a:t>
            </a:r>
            <a:r>
              <a:rPr lang="ja-JP" altLang="en-US" dirty="0"/>
              <a:t>にあった </a:t>
            </a:r>
            <a:r>
              <a:rPr lang="en-US" altLang="ja-JP" dirty="0"/>
              <a:t>12 </a:t>
            </a:r>
            <a:r>
              <a:rPr lang="ja-JP" altLang="en-US" dirty="0"/>
              <a:t>と，</a:t>
            </a:r>
            <a:r>
              <a:rPr lang="en-US" altLang="ja-JP" dirty="0"/>
              <a:t>8000 </a:t>
            </a:r>
            <a:r>
              <a:rPr lang="ja-JP" altLang="en-US" dirty="0"/>
              <a:t>にあった </a:t>
            </a:r>
            <a:r>
              <a:rPr lang="en-US" altLang="ja-JP" dirty="0"/>
              <a:t>33 </a:t>
            </a:r>
            <a:r>
              <a:rPr lang="ja-JP" altLang="en-US" dirty="0"/>
              <a:t>を保持</a:t>
            </a:r>
            <a:endParaRPr kumimoji="1" lang="ja-JP" altLang="en-US"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411976" y="1808982"/>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411976" y="2168986"/>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dirty="0"/>
              <a:t>まず</a:t>
            </a:r>
            <a:r>
              <a:rPr lang="ja-JP" altLang="en-US" dirty="0"/>
              <a:t>全ての</a:t>
            </a:r>
            <a:r>
              <a:rPr kumimoji="1" lang="ja-JP" altLang="en-US" dirty="0"/>
              <a:t>タグを読み出す（この場合２つ）</a:t>
            </a:r>
            <a:endParaRPr kumimoji="1" lang="en-US" altLang="ja-JP" dirty="0"/>
          </a:p>
          <a:p>
            <a:pPr marL="457200" indent="-457200">
              <a:buFont typeface="+mj-lt"/>
              <a:buAutoNum type="arabicPeriod"/>
            </a:pPr>
            <a:r>
              <a:rPr kumimoji="1" lang="ja-JP" altLang="en-US" dirty="0"/>
              <a:t>アドレスと一致するタグがあるかをチェック</a:t>
            </a:r>
            <a:endParaRPr kumimoji="1" lang="en-US" altLang="ja-JP" dirty="0"/>
          </a:p>
          <a:p>
            <a:pPr marL="817200" lvl="1" indent="-457200">
              <a:buFont typeface="+mj-lt"/>
              <a:buAutoNum type="arabicPeriod"/>
            </a:pPr>
            <a:r>
              <a:rPr lang="ja-JP" altLang="en-US" dirty="0"/>
              <a:t>ヒット：</a:t>
            </a:r>
            <a:r>
              <a:rPr kumimoji="1" lang="ja-JP" altLang="en-US" dirty="0"/>
              <a:t>もしあれば，そこのデータを読む</a:t>
            </a:r>
            <a:endParaRPr kumimoji="1" lang="en-US" altLang="ja-JP" dirty="0"/>
          </a:p>
          <a:p>
            <a:pPr marL="817200" lvl="1" indent="-457200">
              <a:buFont typeface="+mj-lt"/>
              <a:buAutoNum type="arabicPeriod"/>
            </a:pPr>
            <a:r>
              <a:rPr kumimoji="1" lang="ja-JP" altLang="en-US" dirty="0"/>
              <a:t>ミス：　なければ，メモリにアクセス</a:t>
            </a:r>
            <a:endParaRPr kumimoji="1" lang="en-US" altLang="ja-JP" dirty="0"/>
          </a:p>
          <a:p>
            <a:r>
              <a:rPr kumimoji="1" lang="ja-JP" altLang="en-US" dirty="0"/>
              <a:t>たとえば </a:t>
            </a:r>
            <a:r>
              <a:rPr kumimoji="1" lang="en-US" altLang="ja-JP" dirty="0"/>
              <a:t>CPU </a:t>
            </a:r>
            <a:r>
              <a:rPr kumimoji="1" lang="ja-JP" altLang="en-US" dirty="0"/>
              <a:t>がアドレス </a:t>
            </a:r>
            <a:r>
              <a:rPr kumimoji="1" lang="en-US" altLang="ja-JP" dirty="0"/>
              <a:t>8001 </a:t>
            </a:r>
            <a:r>
              <a:rPr kumimoji="1" lang="ja-JP" altLang="en-US" dirty="0"/>
              <a:t>を読むと，</a:t>
            </a:r>
            <a:br>
              <a:rPr kumimoji="1" lang="en-US" altLang="ja-JP" dirty="0"/>
            </a:br>
            <a:r>
              <a:rPr kumimoji="1" lang="ja-JP" altLang="en-US" dirty="0"/>
              <a:t>タグに </a:t>
            </a:r>
            <a:r>
              <a:rPr kumimoji="1" lang="en-US" altLang="ja-JP" dirty="0"/>
              <a:t>8001 </a:t>
            </a:r>
            <a:r>
              <a:rPr kumimoji="1" lang="ja-JP" altLang="en-US" dirty="0"/>
              <a:t>があるのでヒット</a:t>
            </a:r>
            <a:endParaRPr kumimoji="1" lang="en-US" altLang="ja-JP"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5"/>
                </a:solidFill>
              </a:rPr>
              <a:t>フルアソシアティブ</a:t>
            </a:r>
            <a:r>
              <a:rPr lang="ja-JP" altLang="en-US" dirty="0"/>
              <a:t>方式と呼ぶ</a:t>
            </a:r>
            <a:endParaRPr lang="en-US" altLang="ja-JP" dirty="0"/>
          </a:p>
          <a:p>
            <a:pPr lvl="1"/>
            <a:r>
              <a:rPr kumimoji="1" lang="ja-JP" altLang="en-US" dirty="0"/>
              <a:t>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268976"/>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268976"/>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1988984"/>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34898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34898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「アドレス </a:t>
            </a:r>
            <a:r>
              <a:rPr kumimoji="1" lang="en-US" altLang="ja-JP" dirty="0"/>
              <a:t>mod </a:t>
            </a:r>
            <a:r>
              <a:rPr kumimoji="1" lang="ja-JP" altLang="en-US" dirty="0"/>
              <a:t>サイズ」の番号のエントリにアクセス</a:t>
            </a:r>
            <a:br>
              <a:rPr kumimoji="1" lang="en-US" altLang="ja-JP" dirty="0"/>
            </a:br>
            <a:r>
              <a:rPr kumimoji="1" lang="ja-JP" altLang="en-US" dirty="0"/>
              <a:t>（</a:t>
            </a:r>
            <a:r>
              <a:rPr kumimoji="1" lang="en-US" altLang="ja-JP" dirty="0"/>
              <a:t>mod </a:t>
            </a:r>
            <a:r>
              <a:rPr kumimoji="1" lang="ja-JP" altLang="en-US" dirty="0"/>
              <a:t>は剰余，数字は</a:t>
            </a:r>
            <a:r>
              <a:rPr kumimoji="1" lang="en-US" altLang="ja-JP" dirty="0"/>
              <a:t>16</a:t>
            </a:r>
            <a:r>
              <a:rPr kumimoji="1" lang="ja-JP" altLang="en-US" dirty="0"/>
              <a:t>進数表記）</a:t>
            </a:r>
            <a:endParaRPr kumimoji="1" lang="en-US" altLang="ja-JP" dirty="0"/>
          </a:p>
          <a:p>
            <a:pPr lvl="1"/>
            <a:r>
              <a:rPr lang="ja-JP" altLang="en-US" dirty="0"/>
              <a:t>アドレス </a:t>
            </a:r>
            <a:r>
              <a:rPr lang="en-US" altLang="ja-JP" dirty="0"/>
              <a:t>8000</a:t>
            </a:r>
            <a:r>
              <a:rPr lang="ja-JP" altLang="en-US" dirty="0"/>
              <a:t>：</a:t>
            </a:r>
            <a:r>
              <a:rPr lang="en-US" altLang="ja-JP" dirty="0"/>
              <a:t>8000 mod 4 = 0 </a:t>
            </a:r>
            <a:r>
              <a:rPr lang="ja-JP" altLang="en-US" dirty="0"/>
              <a:t>番にアクセス</a:t>
            </a:r>
            <a:endParaRPr lang="en-US" altLang="ja-JP" dirty="0"/>
          </a:p>
          <a:p>
            <a:pPr lvl="1"/>
            <a:r>
              <a:rPr kumimoji="1" lang="ja-JP" altLang="en-US" dirty="0"/>
              <a:t>アドレス </a:t>
            </a:r>
            <a:r>
              <a:rPr kumimoji="1" lang="en-US" altLang="ja-JP" dirty="0"/>
              <a:t>5513</a:t>
            </a:r>
            <a:r>
              <a:rPr kumimoji="1" lang="ja-JP" altLang="en-US" dirty="0"/>
              <a:t>：</a:t>
            </a:r>
            <a:r>
              <a:rPr kumimoji="1" lang="en-US" altLang="ja-JP" dirty="0"/>
              <a:t>5513 mod 4 = 3</a:t>
            </a:r>
            <a:r>
              <a:rPr lang="en-US" altLang="ja-JP" dirty="0"/>
              <a:t> </a:t>
            </a:r>
            <a:r>
              <a:rPr lang="ja-JP" altLang="en-US" dirty="0"/>
              <a:t>番にアクセス</a:t>
            </a:r>
            <a:endParaRPr lang="en-US" altLang="ja-JP" dirty="0"/>
          </a:p>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のアクセスがあると，０番しか使えない</a:t>
            </a:r>
            <a:endParaRPr lang="en-US" altLang="ja-JP" dirty="0"/>
          </a:p>
        </p:txBody>
      </p:sp>
      <p:sp>
        <p:nvSpPr>
          <p:cNvPr id="13" name="正方形/長方形 12"/>
          <p:cNvSpPr/>
          <p:nvPr/>
        </p:nvSpPr>
        <p:spPr bwMode="auto">
          <a:xfrm>
            <a:off x="385199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26897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26897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1853982"/>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フロントエンド，バックエンド，コミット・パイプはこれまでのステージを別の単位で区切ったようなものだと考えればよいですか．</a:t>
            </a:r>
            <a:endParaRPr lang="en-US" altLang="ja-JP" dirty="0"/>
          </a:p>
          <a:p>
            <a:r>
              <a:rPr lang="ja-JP" altLang="en-US" dirty="0"/>
              <a:t>マイコンでちょっとだけ</a:t>
            </a:r>
            <a:r>
              <a:rPr lang="en-US" altLang="ja-JP" dirty="0"/>
              <a:t>SIMD</a:t>
            </a:r>
            <a:r>
              <a:rPr lang="ja-JP" altLang="en-US" dirty="0"/>
              <a:t>を触ったことがありましたが、シムドと呼んでいました・・・。</a:t>
            </a:r>
          </a:p>
          <a:p>
            <a:endParaRPr lang="ja-JP" altLang="en-US" dirty="0"/>
          </a:p>
        </p:txBody>
      </p:sp>
    </p:spTree>
    <p:extLst>
      <p:ext uri="{BB962C8B-B14F-4D97-AF65-F5344CB8AC3E}">
        <p14:creationId xmlns:p14="http://schemas.microsoft.com/office/powerpoint/2010/main" val="2612975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同一セット内で最も長時間アクセスされてないものに書き込むことが一般的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t>各方式との関係</a:t>
            </a:r>
            <a:endParaRPr kumimoji="1" lang="en-US" altLang="ja-JP" dirty="0"/>
          </a:p>
          <a:p>
            <a:pPr lvl="1"/>
            <a:r>
              <a:rPr kumimoji="1" lang="ja-JP" altLang="en-US" dirty="0"/>
              <a:t>ダイレクトマップ：　連想度１のとき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このままではデータよりもタグを覚えているようなもの</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時間局所性：</a:t>
            </a:r>
            <a:endParaRPr kumimoji="1" lang="en-US" altLang="ja-JP" dirty="0"/>
          </a:p>
          <a:p>
            <a:pPr lvl="2"/>
            <a:r>
              <a:rPr kumimoji="1" lang="ja-JP" altLang="en-US" dirty="0"/>
              <a:t>「一度使ったデータは，すぐにまた使われる」</a:t>
            </a:r>
            <a:endParaRPr kumimoji="1" lang="en-US" altLang="ja-JP" dirty="0"/>
          </a:p>
          <a:p>
            <a:pPr marL="817200" lvl="1" indent="-457200">
              <a:buFont typeface="+mj-lt"/>
              <a:buAutoNum type="arabicPeriod"/>
            </a:pPr>
            <a:r>
              <a:rPr lang="ja-JP" altLang="en-US" dirty="0">
                <a:solidFill>
                  <a:schemeClr val="accent5"/>
                </a:solidFill>
              </a:rPr>
              <a:t>空間局所性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その近くにあるデータも使われる</a:t>
            </a:r>
            <a:r>
              <a:rPr lang="ja-JP" altLang="en-US" dirty="0"/>
              <a:t>」</a:t>
            </a:r>
            <a:endParaRPr lang="en-US" altLang="ja-JP" dirty="0"/>
          </a:p>
          <a:p>
            <a:r>
              <a:rPr kumimoji="1" lang="ja-JP" altLang="en-US" dirty="0"/>
              <a:t>たとえば，</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ハードウェア割り込みなども、例外と似たような処理の仕方だと思っていた </a:t>
            </a:r>
            <a:r>
              <a:rPr lang="en-US" altLang="ja-JP" dirty="0"/>
              <a:t>(</a:t>
            </a:r>
            <a:r>
              <a:rPr lang="ja-JP" altLang="en-US" dirty="0"/>
              <a:t>割り込みが入った時点で用意されていた処理に飛ぶ</a:t>
            </a:r>
            <a:r>
              <a:rPr lang="en-US" altLang="ja-JP" dirty="0"/>
              <a:t>) </a:t>
            </a:r>
            <a:r>
              <a:rPr lang="ja-JP" altLang="en-US" dirty="0"/>
              <a:t>のですが、この理解で正しいのでしょうか？</a:t>
            </a:r>
          </a:p>
        </p:txBody>
      </p:sp>
    </p:spTree>
    <p:extLst>
      <p:ext uri="{BB962C8B-B14F-4D97-AF65-F5344CB8AC3E}">
        <p14:creationId xmlns:p14="http://schemas.microsoft.com/office/powerpoint/2010/main" val="26971018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96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レポート提出なのですが、メールだと届いてるかどうかわからなかったり、修正したい場合もあるかもしれないので、できれば</a:t>
            </a:r>
            <a:r>
              <a:rPr lang="en-US" altLang="ja-JP" dirty="0"/>
              <a:t>LMS</a:t>
            </a:r>
            <a:r>
              <a:rPr lang="ja-JP" altLang="en-US" dirty="0"/>
              <a:t>経由で提出したいです。</a:t>
            </a:r>
          </a:p>
        </p:txBody>
      </p:sp>
    </p:spTree>
    <p:extLst>
      <p:ext uri="{BB962C8B-B14F-4D97-AF65-F5344CB8AC3E}">
        <p14:creationId xmlns:p14="http://schemas.microsoft.com/office/powerpoint/2010/main" val="22137306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は行列積超特化計算機ともいえる</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80</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81</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endParaRPr lang="en-US" altLang="ja-JP" b="1"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命令パイプラインの詳細</a:t>
            </a:r>
            <a:endParaRPr lang="en-US" altLang="ja-JP" dirty="0"/>
          </a:p>
          <a:p>
            <a:pPr marL="457200" indent="-457200">
              <a:buFont typeface="+mj-lt"/>
              <a:buAutoNum type="arabicPeriod"/>
            </a:pPr>
            <a:r>
              <a:rPr lang="ja-JP" altLang="en-US" dirty="0"/>
              <a:t>ハザードとその解決方法</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3969006"/>
            <a:ext cx="8460094" cy="2339719"/>
          </a:xfrm>
        </p:spPr>
        <p:txBody>
          <a:bodyPr/>
          <a:lstStyle/>
          <a:p>
            <a:r>
              <a:rPr lang="ja-JP" altLang="en-US" dirty="0"/>
              <a:t>何がまずいのか：セット位置を決める部分が全部一定に</a:t>
            </a:r>
            <a:endParaRPr lang="en-US" altLang="ja-JP" dirty="0"/>
          </a:p>
          <a:p>
            <a:pPr lvl="1"/>
            <a:r>
              <a:rPr lang="en-US" altLang="ja-JP" dirty="0">
                <a:latin typeface="Consolas" panose="020B0609020204030204" pitchFamily="49" charset="0"/>
              </a:rPr>
              <a:t>   0: 00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4096: 01</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8192: 10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 </a:t>
            </a:r>
          </a:p>
          <a:p>
            <a:r>
              <a:rPr lang="ja-JP" altLang="en-US" dirty="0">
                <a:latin typeface="Consolas" panose="020B0609020204030204" pitchFamily="49" charset="0"/>
              </a:rPr>
              <a:t>大きな二次元配列で二次元目を連続にすると，連想度分ぐらいしかキャッシュできない</a:t>
            </a:r>
            <a:endParaRPr lang="en-US" altLang="ja-JP"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A995C-54D8-43D0-9AE7-173A17A1659E}"/>
              </a:ext>
            </a:extLst>
          </p:cNvPr>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a:extLst>
              <a:ext uri="{FF2B5EF4-FFF2-40B4-BE49-F238E27FC236}">
                <a16:creationId xmlns:a16="http://schemas.microsoft.com/office/drawing/2014/main" id="{8B19FA6D-EA30-462F-A300-D0560CD14E8C}"/>
              </a:ext>
            </a:extLst>
          </p:cNvPr>
          <p:cNvSpPr>
            <a:spLocks noGrp="1"/>
          </p:cNvSpPr>
          <p:nvPr>
            <p:ph type="body" sz="quarter" idx="10"/>
          </p:nvPr>
        </p:nvSpPr>
        <p:spPr/>
        <p:txBody>
          <a:bodyPr/>
          <a:lstStyle/>
          <a:p>
            <a:r>
              <a:rPr kumimoji="1" lang="ja-JP" altLang="en-US" dirty="0"/>
              <a:t>キャッシュ</a:t>
            </a:r>
            <a:endParaRPr kumimoji="1" lang="en-US" altLang="ja-JP" dirty="0"/>
          </a:p>
          <a:p>
            <a:pPr lvl="1"/>
            <a:r>
              <a:rPr kumimoji="1" lang="ja-JP" altLang="en-US" dirty="0"/>
              <a:t>基本原理</a:t>
            </a:r>
            <a:endParaRPr kumimoji="1" lang="en-US" altLang="ja-JP" dirty="0"/>
          </a:p>
          <a:p>
            <a:pPr lvl="1"/>
            <a:r>
              <a:rPr lang="ja-JP" altLang="en-US" dirty="0"/>
              <a:t>容量と性能の関係</a:t>
            </a:r>
            <a:endParaRPr lang="en-US" altLang="ja-JP" dirty="0"/>
          </a:p>
          <a:p>
            <a:pPr lvl="1"/>
            <a:r>
              <a:rPr lang="en-US" altLang="ja-JP" dirty="0"/>
              <a:t>CPU </a:t>
            </a:r>
            <a:r>
              <a:rPr lang="ja-JP" altLang="en-US" dirty="0"/>
              <a:t>の振る舞いとの関係</a:t>
            </a:r>
            <a:endParaRPr lang="en-US" altLang="ja-JP" dirty="0"/>
          </a:p>
          <a:p>
            <a:pPr lvl="1"/>
            <a:r>
              <a:rPr kumimoji="1" lang="ja-JP" altLang="en-US" dirty="0"/>
              <a:t>詳細な構造</a:t>
            </a:r>
            <a:endParaRPr kumimoji="1" lang="en-US" altLang="ja-JP" dirty="0"/>
          </a:p>
          <a:p>
            <a:pPr lvl="1"/>
            <a:r>
              <a:rPr lang="ja-JP" altLang="en-US" dirty="0"/>
              <a:t>行列積での性能の変化</a:t>
            </a:r>
            <a:endParaRPr kumimoji="1" lang="ja-JP" altLang="en-US" dirty="0"/>
          </a:p>
        </p:txBody>
      </p:sp>
    </p:spTree>
    <p:extLst>
      <p:ext uri="{BB962C8B-B14F-4D97-AF65-F5344CB8AC3E}">
        <p14:creationId xmlns:p14="http://schemas.microsoft.com/office/powerpoint/2010/main" val="3511446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998974"/>
            <a:ext cx="8280092" cy="5669756"/>
          </a:xfrm>
        </p:spPr>
        <p:txBody>
          <a:bodyPr/>
          <a:lstStyle/>
          <a:p>
            <a:r>
              <a:rPr lang="en-US" altLang="ja-JP" sz="1800" dirty="0"/>
              <a:t>MICRO2019/ISCA2020</a:t>
            </a:r>
            <a:r>
              <a:rPr lang="ja-JP" altLang="en-US" sz="1800" dirty="0"/>
              <a:t>，ないしはこの講義で出てきた何らかの論文を１つ選び読んでまとめる</a:t>
            </a:r>
            <a:endParaRPr lang="en-US" altLang="ja-JP" sz="1800" dirty="0"/>
          </a:p>
          <a:p>
            <a:pPr lvl="1"/>
            <a:r>
              <a:rPr kumimoji="1" lang="en-US" altLang="ja-JP" sz="1800" dirty="0"/>
              <a:t>ISCA 2020</a:t>
            </a:r>
            <a:r>
              <a:rPr kumimoji="1" lang="ja-JP" altLang="en-US" sz="1800" dirty="0"/>
              <a:t>：</a:t>
            </a:r>
            <a:r>
              <a:rPr lang="en-US" altLang="ja-JP" sz="1800" dirty="0">
                <a:hlinkClick r:id="rId2"/>
              </a:rPr>
              <a:t>https://www.iscaconf.org/isca2020/program/</a:t>
            </a:r>
            <a:endParaRPr lang="en-US" altLang="ja-JP" sz="1800" dirty="0"/>
          </a:p>
          <a:p>
            <a:pPr lvl="1"/>
            <a:r>
              <a:rPr kumimoji="1" lang="en-US" altLang="ja-JP" sz="1800" dirty="0"/>
              <a:t>MICRO 2019</a:t>
            </a:r>
            <a:r>
              <a:rPr kumimoji="1" lang="ja-JP" altLang="en-US" sz="1800" dirty="0"/>
              <a:t>：</a:t>
            </a:r>
            <a:r>
              <a:rPr lang="en-US" altLang="ja-JP" sz="1800" dirty="0">
                <a:hlinkClick r:id="rId3"/>
              </a:rPr>
              <a:t>https://dl.acm.org/doi/proceedings/10.1145/3352460</a:t>
            </a:r>
            <a:endParaRPr kumimoji="1" lang="en-US" altLang="ja-JP" sz="1800" dirty="0"/>
          </a:p>
          <a:p>
            <a:r>
              <a:rPr lang="ja-JP" altLang="en-US" sz="1800" dirty="0">
                <a:solidFill>
                  <a:schemeClr val="accent5"/>
                </a:solidFill>
              </a:rPr>
              <a:t>分量は，日本語なら</a:t>
            </a:r>
            <a:r>
              <a:rPr lang="en-US" altLang="ja-JP" sz="1800" dirty="0">
                <a:solidFill>
                  <a:schemeClr val="accent5"/>
                </a:solidFill>
              </a:rPr>
              <a:t>3000</a:t>
            </a:r>
            <a:r>
              <a:rPr lang="ja-JP" altLang="en-US" sz="1800" dirty="0">
                <a:solidFill>
                  <a:schemeClr val="accent5"/>
                </a:solidFill>
              </a:rPr>
              <a:t>文字，英語なら</a:t>
            </a:r>
            <a:r>
              <a:rPr lang="en-US" altLang="ja-JP" sz="1800" dirty="0">
                <a:solidFill>
                  <a:schemeClr val="accent5"/>
                </a:solidFill>
              </a:rPr>
              <a:t>1500</a:t>
            </a:r>
            <a:r>
              <a:rPr lang="ja-JP" altLang="en-US" sz="1800" dirty="0">
                <a:solidFill>
                  <a:schemeClr val="accent5"/>
                </a:solidFill>
              </a:rPr>
              <a:t>ワードぐらい以上</a:t>
            </a:r>
            <a:endParaRPr lang="en-US" altLang="ja-JP" sz="1800" dirty="0">
              <a:solidFill>
                <a:schemeClr val="accent5"/>
              </a:solidFill>
            </a:endParaRPr>
          </a:p>
          <a:p>
            <a:pPr lvl="1"/>
            <a:r>
              <a:rPr lang="ja-JP" altLang="en-US" sz="1800" dirty="0"/>
              <a:t>ちょっと少ないぐらいは別に良いですが，これより大幅に少ない場合は自動的に単位が落ちます</a:t>
            </a:r>
            <a:endParaRPr lang="en-US" altLang="ja-JP" sz="1800" dirty="0"/>
          </a:p>
          <a:p>
            <a:pPr lvl="1"/>
            <a:r>
              <a:rPr lang="ja-JP" altLang="en-US" sz="1800" dirty="0"/>
              <a:t>コピーしてワードに貼り付けるとだいたいわかる</a:t>
            </a:r>
            <a:endParaRPr lang="en-US" altLang="ja-JP" sz="1800" dirty="0"/>
          </a:p>
          <a:p>
            <a:r>
              <a:rPr lang="ja-JP" altLang="en-US" sz="1800" dirty="0"/>
              <a:t>提出方法（</a:t>
            </a:r>
            <a:r>
              <a:rPr lang="en-US" altLang="ja-JP" sz="1800" dirty="0"/>
              <a:t>LMS </a:t>
            </a:r>
            <a:r>
              <a:rPr lang="ja-JP" altLang="en-US" sz="1800" dirty="0"/>
              <a:t>に変更するかも）：</a:t>
            </a:r>
            <a:endParaRPr lang="en-US" altLang="ja-JP" sz="1800" dirty="0"/>
          </a:p>
          <a:p>
            <a:pPr lvl="1"/>
            <a:r>
              <a:rPr lang="en-US" altLang="ja-JP" sz="1800" dirty="0"/>
              <a:t>shioya@ci.i.u-tokyo.ac.jp </a:t>
            </a:r>
            <a:r>
              <a:rPr lang="ja-JP" altLang="en-US" sz="1800" dirty="0"/>
              <a:t>にメールで提出</a:t>
            </a:r>
            <a:endParaRPr lang="en-US" altLang="ja-JP" sz="1800" dirty="0"/>
          </a:p>
          <a:p>
            <a:pPr lvl="1"/>
            <a:r>
              <a:rPr lang="ja-JP" altLang="en-US" sz="1800" dirty="0">
                <a:solidFill>
                  <a:schemeClr val="accent5"/>
                </a:solidFill>
              </a:rPr>
              <a:t>タイトルを「先進計算機構成論レポート </a:t>
            </a:r>
            <a:r>
              <a:rPr lang="en-US" altLang="ja-JP" sz="1800" dirty="0">
                <a:solidFill>
                  <a:schemeClr val="accent5"/>
                </a:solidFill>
              </a:rPr>
              <a:t>(</a:t>
            </a:r>
            <a:r>
              <a:rPr lang="ja-JP" altLang="en-US" sz="1800" dirty="0">
                <a:solidFill>
                  <a:schemeClr val="accent5"/>
                </a:solidFill>
              </a:rPr>
              <a:t>学籍番号</a:t>
            </a:r>
            <a:r>
              <a:rPr lang="en-US" altLang="ja-JP" sz="1800" dirty="0">
                <a:solidFill>
                  <a:schemeClr val="accent5"/>
                </a:solidFill>
              </a:rPr>
              <a:t>)</a:t>
            </a:r>
            <a:r>
              <a:rPr lang="ja-JP" altLang="en-US" sz="1800" dirty="0">
                <a:solidFill>
                  <a:schemeClr val="accent5"/>
                </a:solidFill>
              </a:rPr>
              <a:t>」とすること</a:t>
            </a:r>
            <a:endParaRPr lang="en-US" altLang="ja-JP" sz="1800" dirty="0">
              <a:solidFill>
                <a:schemeClr val="accent5"/>
              </a:solidFill>
            </a:endParaRPr>
          </a:p>
          <a:p>
            <a:r>
              <a:rPr kumimoji="1" lang="ja-JP" altLang="en-US" sz="1800" dirty="0"/>
              <a:t>締め切り：</a:t>
            </a:r>
            <a:r>
              <a:rPr lang="en-US" altLang="ja-JP" sz="1800" dirty="0"/>
              <a:t>8</a:t>
            </a:r>
            <a:r>
              <a:rPr lang="ja-JP" altLang="en-US" sz="1800" dirty="0"/>
              <a:t>月</a:t>
            </a:r>
            <a:r>
              <a:rPr lang="en-US" altLang="ja-JP" sz="1800" dirty="0"/>
              <a:t>10</a:t>
            </a:r>
            <a:r>
              <a:rPr lang="ja-JP" altLang="en-US" sz="1800" dirty="0"/>
              <a:t>日</a:t>
            </a:r>
            <a:endParaRPr kumimoji="1" lang="ja-JP" altLang="en-US" sz="1800" dirty="0"/>
          </a:p>
        </p:txBody>
      </p:sp>
    </p:spTree>
    <p:extLst>
      <p:ext uri="{BB962C8B-B14F-4D97-AF65-F5344CB8AC3E}">
        <p14:creationId xmlns:p14="http://schemas.microsoft.com/office/powerpoint/2010/main" val="18265719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60158</TotalTime>
  <Words>7279</Words>
  <Application>Microsoft Office PowerPoint</Application>
  <PresentationFormat>画面に合わせる (4:3)</PresentationFormat>
  <Paragraphs>1368</Paragraphs>
  <Slides>100</Slides>
  <Notes>2</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100</vt:i4>
      </vt:variant>
    </vt:vector>
  </HeadingPairs>
  <TitlesOfParts>
    <vt:vector size="111" baseType="lpstr">
      <vt:lpstr>HG丸ｺﾞｼｯｸM-PRO</vt:lpstr>
      <vt:lpstr>MeiryoKe_PGothic</vt:lpstr>
      <vt:lpstr>ＭＳ Ｐゴシック</vt:lpstr>
      <vt:lpstr>メイリオ</vt:lpstr>
      <vt:lpstr>Arial Narrow</vt:lpstr>
      <vt:lpstr>Calibri</vt:lpstr>
      <vt:lpstr>Cambria Math</vt:lpstr>
      <vt:lpstr>Consolas</vt:lpstr>
      <vt:lpstr>Segoe UI</vt:lpstr>
      <vt:lpstr>Wingdings</vt:lpstr>
      <vt:lpstr>cerulean</vt:lpstr>
      <vt:lpstr>先進計算機構成論 11</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前回の内容</vt:lpstr>
      <vt:lpstr>今日の内容</vt:lpstr>
      <vt:lpstr>キャッシュとは？</vt:lpstr>
      <vt:lpstr>原理は同じ</vt:lpstr>
      <vt:lpstr>性能へ大きく影響するし，影響範囲も広い</vt:lpstr>
      <vt:lpstr>例：行列積の実装と性能</vt:lpstr>
      <vt:lpstr>内容</vt:lpstr>
      <vt:lpstr>メモリの性質</vt:lpstr>
      <vt:lpstr>メモリの構造と性質</vt:lpstr>
      <vt:lpstr>メモリの読み出し</vt:lpstr>
      <vt:lpstr>容量と速度</vt:lpstr>
      <vt:lpstr>実際にはアクセス時間は容量の平方根ぐらいに比例</vt:lpstr>
      <vt:lpstr>アクセス時間は容量の平方根ぐらいに比例</vt:lpstr>
      <vt:lpstr>速度</vt:lpstr>
      <vt:lpstr>データをとってくるのに，どのぐらいかかるか？</vt:lpstr>
      <vt:lpstr>メモリのまとめ</vt:lpstr>
      <vt:lpstr>内容</vt:lpstr>
      <vt:lpstr>記憶階層</vt:lpstr>
      <vt:lpstr>キャッシュの動作</vt:lpstr>
      <vt:lpstr>時間局所性</vt:lpstr>
      <vt:lpstr>実際には多層の構造になっている</vt:lpstr>
      <vt:lpstr>キャッシュの基本的な考え方のまとめ</vt:lpstr>
      <vt:lpstr>内容</vt:lpstr>
      <vt:lpstr>キャッシュへの性能への影響</vt:lpstr>
      <vt:lpstr>SIZE がキャッシュ容量を超えた時の振る舞い</vt:lpstr>
      <vt:lpstr>SIZE &lt;= CAP：定速（速い）</vt:lpstr>
      <vt:lpstr>CAP &lt; SIZE &lt;= CAP×2：徐々に遅くなる</vt:lpstr>
      <vt:lpstr>CAP×2 &lt; SIZE： 定速（遅い）</vt:lpstr>
      <vt:lpstr>実際の測定データ</vt:lpstr>
      <vt:lpstr>プログラム最適化の上で，重要なポイント</vt:lpstr>
      <vt:lpstr>キャッシュ容量を意識した最適化</vt:lpstr>
      <vt:lpstr>最近はまた階層のトレンドが変わりつつある</vt:lpstr>
      <vt:lpstr>より大容量のメモリを使う場合</vt:lpstr>
      <vt:lpstr>内容</vt:lpstr>
      <vt:lpstr>キャッシュのレイテンシと命令スケジューリング</vt:lpstr>
      <vt:lpstr>L1: ４サイクル</vt:lpstr>
      <vt:lpstr>L1: ４サイクル</vt:lpstr>
      <vt:lpstr>L2: 10サイクル</vt:lpstr>
      <vt:lpstr>Out-of-order スーパスカラ・プロセッサ との関係</vt:lpstr>
      <vt:lpstr>Out-of-order スーパスカラ・プロセッサ</vt:lpstr>
      <vt:lpstr>ROB の状況</vt:lpstr>
      <vt:lpstr>メイン・メモリ・アクセス：300 サイクル</vt:lpstr>
      <vt:lpstr>実際のプログラム実行の様子 SPEC CPU 2006 ベンチマークの mcf より</vt:lpstr>
      <vt:lpstr>メモリ・レベル並列性 （Memory Level Parallelism）</vt:lpstr>
      <vt:lpstr>キャッシュのレイテンシと命令スケジューリング</vt:lpstr>
      <vt:lpstr>内容</vt:lpstr>
      <vt:lpstr>キャッシュの詳細</vt:lpstr>
      <vt:lpstr>キャッシュの基本的な構造</vt:lpstr>
      <vt:lpstr>読み出し時の動作</vt:lpstr>
      <vt:lpstr>フルアソシアティブ方式とその問題</vt:lpstr>
      <vt:lpstr>ダイレクトマップ方式</vt:lpstr>
      <vt:lpstr>セットアソシアティブ方式</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レポート課題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12532</cp:revision>
  <cp:lastPrinted>2014-12-10T13:40:48Z</cp:lastPrinted>
  <dcterms:created xsi:type="dcterms:W3CDTF">2014-11-17T10:53:59Z</dcterms:created>
  <dcterms:modified xsi:type="dcterms:W3CDTF">2020-07-13T05:33:00Z</dcterms:modified>
</cp:coreProperties>
</file>