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1"/>
  </p:notesMasterIdLst>
  <p:sldIdLst>
    <p:sldId id="440" r:id="rId2"/>
    <p:sldId id="578" r:id="rId3"/>
    <p:sldId id="799" r:id="rId4"/>
    <p:sldId id="797" r:id="rId5"/>
    <p:sldId id="803" r:id="rId6"/>
    <p:sldId id="801" r:id="rId7"/>
    <p:sldId id="800" r:id="rId8"/>
    <p:sldId id="802" r:id="rId9"/>
    <p:sldId id="798" r:id="rId10"/>
    <p:sldId id="512" r:id="rId11"/>
    <p:sldId id="513" r:id="rId12"/>
    <p:sldId id="692" r:id="rId13"/>
    <p:sldId id="694" r:id="rId14"/>
    <p:sldId id="697" r:id="rId15"/>
    <p:sldId id="698" r:id="rId16"/>
    <p:sldId id="699" r:id="rId17"/>
    <p:sldId id="700" r:id="rId18"/>
    <p:sldId id="704" r:id="rId19"/>
    <p:sldId id="703" r:id="rId20"/>
    <p:sldId id="690" r:id="rId21"/>
    <p:sldId id="705" r:id="rId22"/>
    <p:sldId id="706" r:id="rId23"/>
    <p:sldId id="707" r:id="rId24"/>
    <p:sldId id="708" r:id="rId25"/>
    <p:sldId id="709" r:id="rId26"/>
    <p:sldId id="734" r:id="rId27"/>
    <p:sldId id="710" r:id="rId28"/>
    <p:sldId id="711" r:id="rId29"/>
    <p:sldId id="712" r:id="rId30"/>
    <p:sldId id="715" r:id="rId31"/>
    <p:sldId id="716" r:id="rId32"/>
    <p:sldId id="717" r:id="rId33"/>
    <p:sldId id="718" r:id="rId34"/>
    <p:sldId id="719" r:id="rId35"/>
    <p:sldId id="720" r:id="rId36"/>
    <p:sldId id="721" r:id="rId37"/>
    <p:sldId id="722" r:id="rId38"/>
    <p:sldId id="735" r:id="rId39"/>
    <p:sldId id="723" r:id="rId40"/>
    <p:sldId id="727" r:id="rId41"/>
    <p:sldId id="725" r:id="rId42"/>
    <p:sldId id="736" r:id="rId43"/>
    <p:sldId id="726" r:id="rId44"/>
    <p:sldId id="728" r:id="rId45"/>
    <p:sldId id="729" r:id="rId46"/>
    <p:sldId id="730" r:id="rId47"/>
    <p:sldId id="731" r:id="rId48"/>
    <p:sldId id="732" r:id="rId49"/>
    <p:sldId id="733" r:id="rId50"/>
    <p:sldId id="738" r:id="rId51"/>
    <p:sldId id="737" r:id="rId52"/>
    <p:sldId id="739" r:id="rId53"/>
    <p:sldId id="740" r:id="rId54"/>
    <p:sldId id="744" r:id="rId55"/>
    <p:sldId id="741" r:id="rId56"/>
    <p:sldId id="743" r:id="rId57"/>
    <p:sldId id="742" r:id="rId58"/>
    <p:sldId id="745" r:id="rId59"/>
    <p:sldId id="748" r:id="rId60"/>
    <p:sldId id="749" r:id="rId61"/>
    <p:sldId id="750" r:id="rId62"/>
    <p:sldId id="751" r:id="rId63"/>
    <p:sldId id="746" r:id="rId64"/>
    <p:sldId id="752" r:id="rId65"/>
    <p:sldId id="753" r:id="rId66"/>
    <p:sldId id="754" r:id="rId67"/>
    <p:sldId id="755" r:id="rId68"/>
    <p:sldId id="757" r:id="rId69"/>
    <p:sldId id="758" r:id="rId70"/>
    <p:sldId id="756" r:id="rId71"/>
    <p:sldId id="759" r:id="rId72"/>
    <p:sldId id="760" r:id="rId73"/>
    <p:sldId id="761" r:id="rId74"/>
    <p:sldId id="762" r:id="rId75"/>
    <p:sldId id="763" r:id="rId76"/>
    <p:sldId id="764" r:id="rId77"/>
    <p:sldId id="765" r:id="rId78"/>
    <p:sldId id="766" r:id="rId79"/>
    <p:sldId id="767" r:id="rId80"/>
    <p:sldId id="768" r:id="rId81"/>
    <p:sldId id="770" r:id="rId82"/>
    <p:sldId id="769" r:id="rId83"/>
    <p:sldId id="771" r:id="rId84"/>
    <p:sldId id="772" r:id="rId85"/>
    <p:sldId id="773" r:id="rId86"/>
    <p:sldId id="774" r:id="rId87"/>
    <p:sldId id="775" r:id="rId88"/>
    <p:sldId id="785" r:id="rId89"/>
    <p:sldId id="786" r:id="rId90"/>
    <p:sldId id="787" r:id="rId91"/>
    <p:sldId id="777" r:id="rId92"/>
    <p:sldId id="776" r:id="rId93"/>
    <p:sldId id="778" r:id="rId94"/>
    <p:sldId id="781" r:id="rId95"/>
    <p:sldId id="780" r:id="rId96"/>
    <p:sldId id="783" r:id="rId97"/>
    <p:sldId id="784" r:id="rId98"/>
    <p:sldId id="788" r:id="rId99"/>
    <p:sldId id="789" r:id="rId100"/>
    <p:sldId id="782" r:id="rId101"/>
    <p:sldId id="790" r:id="rId102"/>
    <p:sldId id="791" r:id="rId103"/>
    <p:sldId id="792" r:id="rId104"/>
    <p:sldId id="793" r:id="rId105"/>
    <p:sldId id="794" r:id="rId106"/>
    <p:sldId id="795" r:id="rId107"/>
    <p:sldId id="796" r:id="rId108"/>
    <p:sldId id="688" r:id="rId109"/>
    <p:sldId id="558" r:id="rId1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578"/>
            <p14:sldId id="799"/>
            <p14:sldId id="797"/>
            <p14:sldId id="803"/>
            <p14:sldId id="801"/>
            <p14:sldId id="800"/>
            <p14:sldId id="802"/>
            <p14:sldId id="798"/>
            <p14:sldId id="512"/>
            <p14:sldId id="513"/>
            <p14:sldId id="692"/>
            <p14:sldId id="694"/>
            <p14:sldId id="697"/>
            <p14:sldId id="698"/>
            <p14:sldId id="699"/>
            <p14:sldId id="700"/>
            <p14:sldId id="704"/>
            <p14:sldId id="703"/>
            <p14:sldId id="690"/>
            <p14:sldId id="705"/>
            <p14:sldId id="706"/>
            <p14:sldId id="707"/>
            <p14:sldId id="708"/>
            <p14:sldId id="709"/>
            <p14:sldId id="734"/>
            <p14:sldId id="710"/>
            <p14:sldId id="711"/>
            <p14:sldId id="712"/>
            <p14:sldId id="715"/>
            <p14:sldId id="716"/>
            <p14:sldId id="717"/>
            <p14:sldId id="718"/>
            <p14:sldId id="719"/>
            <p14:sldId id="720"/>
            <p14:sldId id="721"/>
            <p14:sldId id="722"/>
            <p14:sldId id="735"/>
            <p14:sldId id="723"/>
            <p14:sldId id="727"/>
            <p14:sldId id="725"/>
            <p14:sldId id="736"/>
            <p14:sldId id="726"/>
            <p14:sldId id="728"/>
            <p14:sldId id="729"/>
            <p14:sldId id="730"/>
            <p14:sldId id="731"/>
            <p14:sldId id="732"/>
            <p14:sldId id="733"/>
            <p14:sldId id="738"/>
            <p14:sldId id="737"/>
            <p14:sldId id="739"/>
            <p14:sldId id="740"/>
            <p14:sldId id="744"/>
            <p14:sldId id="741"/>
            <p14:sldId id="743"/>
            <p14:sldId id="742"/>
            <p14:sldId id="745"/>
            <p14:sldId id="748"/>
            <p14:sldId id="749"/>
            <p14:sldId id="750"/>
            <p14:sldId id="751"/>
            <p14:sldId id="746"/>
            <p14:sldId id="752"/>
            <p14:sldId id="753"/>
            <p14:sldId id="754"/>
            <p14:sldId id="755"/>
            <p14:sldId id="757"/>
            <p14:sldId id="758"/>
            <p14:sldId id="756"/>
            <p14:sldId id="759"/>
            <p14:sldId id="760"/>
            <p14:sldId id="761"/>
            <p14:sldId id="762"/>
            <p14:sldId id="763"/>
            <p14:sldId id="764"/>
            <p14:sldId id="765"/>
            <p14:sldId id="766"/>
            <p14:sldId id="767"/>
            <p14:sldId id="768"/>
            <p14:sldId id="770"/>
            <p14:sldId id="769"/>
            <p14:sldId id="771"/>
            <p14:sldId id="772"/>
            <p14:sldId id="773"/>
            <p14:sldId id="774"/>
            <p14:sldId id="775"/>
            <p14:sldId id="785"/>
            <p14:sldId id="786"/>
            <p14:sldId id="787"/>
            <p14:sldId id="777"/>
            <p14:sldId id="776"/>
            <p14:sldId id="778"/>
            <p14:sldId id="781"/>
            <p14:sldId id="780"/>
            <p14:sldId id="783"/>
            <p14:sldId id="784"/>
            <p14:sldId id="788"/>
            <p14:sldId id="789"/>
            <p14:sldId id="782"/>
            <p14:sldId id="790"/>
            <p14:sldId id="791"/>
            <p14:sldId id="792"/>
            <p14:sldId id="793"/>
            <p14:sldId id="794"/>
            <p14:sldId id="795"/>
            <p14:sldId id="796"/>
            <p14:sldId id="688"/>
            <p14:sldId id="5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2" autoAdjust="0"/>
    <p:restoredTop sz="96862" autoAdjust="0"/>
  </p:normalViewPr>
  <p:slideViewPr>
    <p:cSldViewPr>
      <p:cViewPr varScale="1">
        <p:scale>
          <a:sx n="112" d="100"/>
          <a:sy n="112" d="100"/>
        </p:scale>
        <p:origin x="1116" y="52"/>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2021/1/17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88</a:t>
            </a:fld>
            <a:endParaRPr kumimoji="1" lang="ja-JP" altLang="en-US"/>
          </a:p>
        </p:txBody>
      </p:sp>
    </p:spTree>
    <p:extLst>
      <p:ext uri="{BB962C8B-B14F-4D97-AF65-F5344CB8AC3E}">
        <p14:creationId xmlns:p14="http://schemas.microsoft.com/office/powerpoint/2010/main" val="387597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89</a:t>
            </a:fld>
            <a:endParaRPr kumimoji="1" lang="ja-JP" altLang="en-US"/>
          </a:p>
        </p:txBody>
      </p:sp>
    </p:spTree>
    <p:extLst>
      <p:ext uri="{BB962C8B-B14F-4D97-AF65-F5344CB8AC3E}">
        <p14:creationId xmlns:p14="http://schemas.microsoft.com/office/powerpoint/2010/main" val="263870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90</a:t>
            </a:fld>
            <a:endParaRPr kumimoji="1" lang="ja-JP" altLang="en-US"/>
          </a:p>
        </p:txBody>
      </p:sp>
    </p:spTree>
    <p:extLst>
      <p:ext uri="{BB962C8B-B14F-4D97-AF65-F5344CB8AC3E}">
        <p14:creationId xmlns:p14="http://schemas.microsoft.com/office/powerpoint/2010/main" val="399296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dl.acm.org/doi/proceedings/10.1145/3352460" TargetMode="External"/><Relationship Id="rId2" Type="http://schemas.openxmlformats.org/officeDocument/2006/relationships/hyperlink" Target="https://www.iscaconf.org/isca2020/program/"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endParaRPr kumimoji="1" lang="ja-JP" altLang="en-US" dirty="0"/>
          </a:p>
        </p:txBody>
      </p:sp>
      <p:sp>
        <p:nvSpPr>
          <p:cNvPr id="3" name="テキスト プレースホルダー 2"/>
          <p:cNvSpPr>
            <a:spLocks noGrp="1"/>
          </p:cNvSpPr>
          <p:nvPr>
            <p:ph type="body" sz="quarter" idx="10"/>
          </p:nvPr>
        </p:nvSpPr>
        <p:spPr>
          <a:xfrm>
            <a:off x="431954" y="4869016"/>
            <a:ext cx="8280092" cy="719701"/>
          </a:xfrm>
        </p:spPr>
        <p:txBody>
          <a:bodyPr/>
          <a:lstStyle/>
          <a:p>
            <a:r>
              <a:rPr lang="ja-JP" altLang="en-US" dirty="0">
                <a:latin typeface="Consolas" panose="020B0609020204030204" pitchFamily="49" charset="0"/>
              </a:rPr>
              <a:t>これまでの下準備により，</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分岐予測器が成立と予測して３行目を投機的にフェッチ</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array1_size </a:t>
            </a:r>
            <a:r>
              <a:rPr lang="ja-JP" altLang="en-US" dirty="0">
                <a:latin typeface="Consolas" panose="020B0609020204030204" pitchFamily="49" charset="0"/>
              </a:rPr>
              <a:t>がキャッシュにないため，依存する分岐命令の</a:t>
            </a:r>
            <a:br>
              <a:rPr lang="en-US" altLang="ja-JP" dirty="0">
                <a:latin typeface="Consolas" panose="020B0609020204030204" pitchFamily="49" charset="0"/>
              </a:rPr>
            </a:br>
            <a:r>
              <a:rPr lang="ja-JP" altLang="en-US" dirty="0">
                <a:latin typeface="Consolas" panose="020B0609020204030204" pitchFamily="49" charset="0"/>
              </a:rPr>
              <a:t>実行が遅れる</a:t>
            </a:r>
            <a:endParaRPr lang="ja-JP" altLang="en-US" dirty="0"/>
          </a:p>
          <a:p>
            <a:pPr marL="817200" lvl="1" indent="-457200">
              <a:buFont typeface="+mj-lt"/>
              <a:buAutoNum type="arabicPeriod"/>
            </a:pPr>
            <a:r>
              <a:rPr lang="ja-JP" altLang="en-US" dirty="0">
                <a:latin typeface="Consolas" panose="020B0609020204030204" pitchFamily="49" charset="0"/>
              </a:rPr>
              <a:t>３行目以降が </a:t>
            </a:r>
            <a:r>
              <a:rPr lang="en-US" altLang="ja-JP" dirty="0">
                <a:latin typeface="Consolas" panose="020B0609020204030204" pitchFamily="49" charset="0"/>
              </a:rPr>
              <a:t>out-of-order </a:t>
            </a:r>
            <a:r>
              <a:rPr lang="ja-JP" altLang="en-US" dirty="0">
                <a:latin typeface="Consolas" panose="020B0609020204030204" pitchFamily="49" charset="0"/>
              </a:rPr>
              <a:t>実行で先に実行される</a:t>
            </a:r>
            <a:endParaRPr lang="en-US" altLang="ja-JP" dirty="0">
              <a:latin typeface="Consolas" panose="020B0609020204030204" pitchFamily="49" charset="0"/>
            </a:endParaRPr>
          </a:p>
          <a:p>
            <a:pPr lvl="2"/>
            <a:r>
              <a:rPr lang="en-US" altLang="ja-JP" dirty="0">
                <a:latin typeface="Consolas" panose="020B0609020204030204" pitchFamily="49" charset="0"/>
              </a:rPr>
              <a:t>x </a:t>
            </a:r>
            <a:r>
              <a:rPr lang="ja-JP" altLang="en-US" dirty="0">
                <a:latin typeface="Consolas" panose="020B0609020204030204" pitchFamily="49" charset="0"/>
              </a:rPr>
              <a:t>は範囲外だが，投機的に実行されキャッシュが汚される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分岐命令が実行され </a:t>
            </a:r>
            <a:r>
              <a:rPr lang="en-US" altLang="ja-JP" dirty="0">
                <a:latin typeface="Consolas" panose="020B0609020204030204" pitchFamily="49" charset="0"/>
              </a:rPr>
              <a:t>WB </a:t>
            </a:r>
            <a:r>
              <a:rPr lang="ja-JP" altLang="en-US" dirty="0">
                <a:latin typeface="Consolas" panose="020B0609020204030204" pitchFamily="49" charset="0"/>
              </a:rPr>
              <a:t>ステージで命令が取り消される</a:t>
            </a:r>
            <a:endParaRPr lang="en-US" altLang="ja-JP" dirty="0">
              <a:latin typeface="Consolas" panose="020B0609020204030204" pitchFamily="49" charset="0"/>
            </a:endParaRPr>
          </a:p>
        </p:txBody>
      </p:sp>
      <p:sp>
        <p:nvSpPr>
          <p:cNvPr id="6" name="Rectangle 69"/>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22198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 name="Rectangle 71"/>
          <p:cNvSpPr>
            <a:spLocks noChangeArrowheads="1"/>
          </p:cNvSpPr>
          <p:nvPr/>
        </p:nvSpPr>
        <p:spPr bwMode="auto">
          <a:xfrm>
            <a:off x="367199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121995" y="1268976"/>
            <a:ext cx="3060034"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r>
              <a:rPr lang="ja-JP" altLang="en-US" sz="1200" dirty="0">
                <a:latin typeface="+mn-lt"/>
                <a:ea typeface="+mn-ea"/>
              </a:rPr>
              <a:t>（</a:t>
            </a:r>
            <a:r>
              <a:rPr lang="en-US" altLang="ja-JP" sz="1200" dirty="0">
                <a:solidFill>
                  <a:schemeClr val="tx1">
                    <a:lumMod val="75000"/>
                    <a:lumOff val="25000"/>
                  </a:schemeClr>
                </a:solidFill>
                <a:latin typeface="Consolas" panose="020B0609020204030204" pitchFamily="49" charset="0"/>
                <a:ea typeface="メイリオ" panose="020B0604030504040204" pitchFamily="50" charset="-128"/>
              </a:rPr>
              <a:t>array1_size </a:t>
            </a:r>
            <a:r>
              <a:rPr lang="ja-JP" altLang="en-US" sz="1200" dirty="0">
                <a:solidFill>
                  <a:schemeClr val="tx1">
                    <a:lumMod val="75000"/>
                    <a:lumOff val="25000"/>
                  </a:schemeClr>
                </a:solidFill>
                <a:latin typeface="Consolas" panose="020B0609020204030204" pitchFamily="49" charset="0"/>
                <a:ea typeface="メイリオ" panose="020B0604030504040204" pitchFamily="50" charset="-128"/>
              </a:rPr>
              <a:t>がキャッシュミス）</a:t>
            </a:r>
            <a:endParaRPr lang="en-US" altLang="ja-JP" sz="1200" dirty="0">
              <a:latin typeface="+mn-lt"/>
              <a:ea typeface="+mn-ea"/>
            </a:endParaRPr>
          </a:p>
        </p:txBody>
      </p:sp>
      <p:sp>
        <p:nvSpPr>
          <p:cNvPr id="10" name="Rectangle 69"/>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682202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71"/>
          <p:cNvSpPr>
            <a:spLocks noChangeArrowheads="1"/>
          </p:cNvSpPr>
          <p:nvPr/>
        </p:nvSpPr>
        <p:spPr bwMode="auto">
          <a:xfrm>
            <a:off x="727203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772203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817204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73"/>
          <p:cNvSpPr>
            <a:spLocks noChangeArrowheads="1"/>
          </p:cNvSpPr>
          <p:nvPr/>
        </p:nvSpPr>
        <p:spPr bwMode="auto">
          <a:xfrm>
            <a:off x="727203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341953"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1: </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ld  </a:t>
            </a:r>
            <a:r>
              <a:rPr kumimoji="1" lang="en-US" altLang="ja-JP" sz="1600" dirty="0">
                <a:solidFill>
                  <a:schemeClr val="accent6"/>
                </a:solidFill>
                <a:latin typeface="Consolas" panose="020B0609020204030204" pitchFamily="49" charset="0"/>
                <a:ea typeface="メイリオ" panose="020B0604030504040204" pitchFamily="50" charset="-128"/>
              </a:rPr>
              <a:t>r1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array1_size</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341953"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2: if  x &lt; </a:t>
            </a:r>
            <a:r>
              <a:rPr kumimoji="1" lang="en-US" altLang="ja-JP" sz="1600" dirty="0">
                <a:solidFill>
                  <a:schemeClr val="accent6"/>
                </a:solidFill>
                <a:latin typeface="Consolas" panose="020B0609020204030204" pitchFamily="49" charset="0"/>
                <a:ea typeface="メイリオ" panose="020B0604030504040204" pitchFamily="50" charset="-128"/>
              </a:rPr>
              <a:t>r1</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341953"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3: ld  </a:t>
            </a:r>
            <a:r>
              <a:rPr lang="en-US" altLang="ja-JP" sz="1600" dirty="0">
                <a:solidFill>
                  <a:schemeClr val="accent6"/>
                </a:solidFill>
                <a:latin typeface="Consolas" panose="020B0609020204030204" pitchFamily="49" charset="0"/>
                <a:ea typeface="メイリオ" panose="020B0604030504040204" pitchFamily="50" charset="-128"/>
              </a:rPr>
              <a:t>r2</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array1[x]</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341953"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4: mul </a:t>
            </a:r>
            <a:r>
              <a:rPr kumimoji="1" lang="en-US" altLang="ja-JP" sz="1600" dirty="0">
                <a:solidFill>
                  <a:schemeClr val="accent6"/>
                </a:solidFill>
                <a:latin typeface="Consolas" panose="020B0609020204030204" pitchFamily="49" charset="0"/>
                <a:ea typeface="メイリオ" panose="020B0604030504040204" pitchFamily="50" charset="-128"/>
              </a:rPr>
              <a:t>r3</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accent6"/>
                </a:solidFill>
                <a:latin typeface="Consolas" panose="020B0609020204030204" pitchFamily="49" charset="0"/>
                <a:ea typeface="メイリオ" panose="020B0604030504040204" pitchFamily="50" charset="-128"/>
              </a:rPr>
              <a:t>r2</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*64</a:t>
            </a:r>
            <a:r>
              <a:rPr kumimoji="1" lang="en-US" altLang="ja-JP" sz="1600" dirty="0">
                <a:solidFill>
                  <a:schemeClr val="accent6"/>
                </a:solidFill>
                <a:latin typeface="Consolas" panose="020B0609020204030204" pitchFamily="49" charset="0"/>
                <a:ea typeface="メイリオ" panose="020B0604030504040204" pitchFamily="50" charset="-128"/>
              </a:rPr>
              <a:t> </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341953"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5: ld  r4</a:t>
            </a:r>
            <a:r>
              <a:rPr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rPr>
              <a:t>array2[</a:t>
            </a:r>
            <a:r>
              <a:rPr lang="en-US" altLang="ja-JP" sz="1600" dirty="0">
                <a:solidFill>
                  <a:schemeClr val="accent6"/>
                </a:solidFill>
                <a:latin typeface="Consolas" panose="020B0609020204030204" pitchFamily="49" charset="0"/>
              </a:rPr>
              <a:t>r3</a:t>
            </a:r>
            <a:r>
              <a:rPr lang="en-US" altLang="ja-JP" sz="1600" dirty="0">
                <a:solidFill>
                  <a:schemeClr val="tx1">
                    <a:lumMod val="75000"/>
                    <a:lumOff val="25000"/>
                  </a:schemeClr>
                </a:solidFill>
                <a:latin typeface="Consolas" panose="020B0609020204030204" pitchFamily="49" charset="0"/>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54" name="直線矢印コネクタ 53"/>
          <p:cNvCxnSpPr/>
          <p:nvPr/>
        </p:nvCxnSpPr>
        <p:spPr bwMode="auto">
          <a:xfrm>
            <a:off x="7092028" y="153897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60" name="Rectangle 69"/>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1" name="Rectangle 70"/>
          <p:cNvSpPr>
            <a:spLocks noChangeArrowheads="1"/>
          </p:cNvSpPr>
          <p:nvPr/>
        </p:nvSpPr>
        <p:spPr bwMode="auto">
          <a:xfrm>
            <a:off x="412199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1"/>
          <p:cNvSpPr>
            <a:spLocks noChangeArrowheads="1"/>
          </p:cNvSpPr>
          <p:nvPr/>
        </p:nvSpPr>
        <p:spPr bwMode="auto">
          <a:xfrm>
            <a:off x="457200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2"/>
          <p:cNvSpPr>
            <a:spLocks noChangeArrowheads="1"/>
          </p:cNvSpPr>
          <p:nvPr/>
        </p:nvSpPr>
        <p:spPr bwMode="auto">
          <a:xfrm>
            <a:off x="502200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4" name="Rectangle 73"/>
          <p:cNvSpPr>
            <a:spLocks noChangeArrowheads="1"/>
          </p:cNvSpPr>
          <p:nvPr/>
        </p:nvSpPr>
        <p:spPr bwMode="auto">
          <a:xfrm>
            <a:off x="547201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Rectangle 69"/>
          <p:cNvSpPr>
            <a:spLocks noChangeArrowheads="1"/>
          </p:cNvSpPr>
          <p:nvPr/>
        </p:nvSpPr>
        <p:spPr bwMode="auto">
          <a:xfrm>
            <a:off x="412199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6" name="Rectangle 70"/>
          <p:cNvSpPr>
            <a:spLocks noChangeArrowheads="1"/>
          </p:cNvSpPr>
          <p:nvPr/>
        </p:nvSpPr>
        <p:spPr bwMode="auto">
          <a:xfrm>
            <a:off x="502200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1"/>
          <p:cNvSpPr>
            <a:spLocks noChangeArrowheads="1"/>
          </p:cNvSpPr>
          <p:nvPr/>
        </p:nvSpPr>
        <p:spPr bwMode="auto">
          <a:xfrm>
            <a:off x="547201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8" name="Rectangle 72"/>
          <p:cNvSpPr>
            <a:spLocks noChangeArrowheads="1"/>
          </p:cNvSpPr>
          <p:nvPr/>
        </p:nvSpPr>
        <p:spPr bwMode="auto">
          <a:xfrm>
            <a:off x="5922015"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9" name="Rectangle 73"/>
          <p:cNvSpPr>
            <a:spLocks noChangeArrowheads="1"/>
          </p:cNvSpPr>
          <p:nvPr/>
        </p:nvSpPr>
        <p:spPr bwMode="auto">
          <a:xfrm>
            <a:off x="6372020"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0" name="直線矢印コネクタ 69"/>
          <p:cNvCxnSpPr/>
          <p:nvPr/>
        </p:nvCxnSpPr>
        <p:spPr bwMode="auto">
          <a:xfrm>
            <a:off x="5292008" y="2438989"/>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1" name="Rectangle 69"/>
          <p:cNvSpPr>
            <a:spLocks noChangeArrowheads="1"/>
          </p:cNvSpPr>
          <p:nvPr/>
        </p:nvSpPr>
        <p:spPr bwMode="auto">
          <a:xfrm>
            <a:off x="457200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47201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3" name="Rectangle 71"/>
          <p:cNvSpPr>
            <a:spLocks noChangeArrowheads="1"/>
          </p:cNvSpPr>
          <p:nvPr/>
        </p:nvSpPr>
        <p:spPr bwMode="auto">
          <a:xfrm>
            <a:off x="592201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372020"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822025"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矢印コネクタ 75"/>
          <p:cNvCxnSpPr/>
          <p:nvPr/>
        </p:nvCxnSpPr>
        <p:spPr bwMode="auto">
          <a:xfrm>
            <a:off x="5742013" y="2888994"/>
            <a:ext cx="270003" cy="270003"/>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78" name="正方形/長方形 77"/>
          <p:cNvSpPr/>
          <p:nvPr/>
        </p:nvSpPr>
        <p:spPr bwMode="auto">
          <a:xfrm>
            <a:off x="251953" y="2078985"/>
            <a:ext cx="8280092" cy="1440016"/>
          </a:xfrm>
          <a:prstGeom prst="rect">
            <a:avLst/>
          </a:prstGeom>
          <a:solidFill>
            <a:schemeClr val="tx1">
              <a:lumMod val="50000"/>
              <a:lumOff val="50000"/>
              <a:alpha val="46000"/>
            </a:schemeClr>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正方形/長方形 78"/>
          <p:cNvSpPr/>
          <p:nvPr/>
        </p:nvSpPr>
        <p:spPr>
          <a:xfrm>
            <a:off x="4752002" y="98963"/>
            <a:ext cx="4572000" cy="646331"/>
          </a:xfrm>
          <a:prstGeom prst="rect">
            <a:avLst/>
          </a:prstGeom>
        </p:spPr>
        <p:txBody>
          <a:bodyPr>
            <a:spAutoFit/>
          </a:bodyPr>
          <a:lstStyle/>
          <a:p>
            <a:r>
              <a:rPr lang="en-US" altLang="ja-JP" b="1" dirty="0">
                <a:solidFill>
                  <a:schemeClr val="bg1"/>
                </a:solidFill>
                <a:latin typeface="Consolas" panose="020B0609020204030204" pitchFamily="49" charset="0"/>
              </a:rPr>
              <a:t>if (x &lt; array1_size)</a:t>
            </a:r>
            <a:br>
              <a:rPr lang="en-US" altLang="ja-JP" b="1" dirty="0">
                <a:solidFill>
                  <a:schemeClr val="bg1"/>
                </a:solidFill>
                <a:latin typeface="Consolas" panose="020B0609020204030204" pitchFamily="49" charset="0"/>
              </a:rPr>
            </a:br>
            <a:r>
              <a:rPr lang="en-US" altLang="ja-JP" b="1" dirty="0">
                <a:solidFill>
                  <a:schemeClr val="bg1"/>
                </a:solidFill>
                <a:latin typeface="Consolas" panose="020B0609020204030204" pitchFamily="49" charset="0"/>
              </a:rPr>
              <a:t>    y = array2[array1[x] * 64]; </a:t>
            </a:r>
          </a:p>
        </p:txBody>
      </p:sp>
      <p:sp>
        <p:nvSpPr>
          <p:cNvPr id="80" name="正方形/長方形 79"/>
          <p:cNvSpPr/>
          <p:nvPr/>
        </p:nvSpPr>
        <p:spPr>
          <a:xfrm>
            <a:off x="6822025" y="2348988"/>
            <a:ext cx="1800020" cy="646331"/>
          </a:xfrm>
          <a:prstGeom prst="rect">
            <a:avLst/>
          </a:prstGeom>
        </p:spPr>
        <p:txBody>
          <a:bodyPr wrap="square">
            <a:spAutoFit/>
          </a:bodyPr>
          <a:lstStyle/>
          <a:p>
            <a:r>
              <a:rPr lang="ja-JP" altLang="en-US" b="1" dirty="0">
                <a:solidFill>
                  <a:schemeClr val="accent5"/>
                </a:solidFill>
                <a:latin typeface="Consolas" panose="020B0609020204030204" pitchFamily="49" charset="0"/>
              </a:rPr>
              <a:t>分岐予測ミスで取り消し</a:t>
            </a:r>
            <a:endParaRPr lang="en-US" altLang="ja-JP" b="1"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495381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b="1" dirty="0"/>
              <a:t>キャッシュの観測による値の取得</a:t>
            </a:r>
          </a:p>
        </p:txBody>
      </p:sp>
    </p:spTree>
    <p:extLst>
      <p:ext uri="{BB962C8B-B14F-4D97-AF65-F5344CB8AC3E}">
        <p14:creationId xmlns:p14="http://schemas.microsoft.com/office/powerpoint/2010/main" val="399853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キャッシュの観測による値の取得</a:t>
            </a:r>
          </a:p>
        </p:txBody>
      </p:sp>
      <p:sp>
        <p:nvSpPr>
          <p:cNvPr id="3" name="テキスト プレースホルダー 2"/>
          <p:cNvSpPr>
            <a:spLocks noGrp="1"/>
          </p:cNvSpPr>
          <p:nvPr>
            <p:ph type="body" sz="quarter" idx="10"/>
          </p:nvPr>
        </p:nvSpPr>
        <p:spPr>
          <a:xfrm>
            <a:off x="161951" y="908972"/>
            <a:ext cx="8280092" cy="3060034"/>
          </a:xfrm>
        </p:spPr>
        <p:txBody>
          <a:bodyPr anchor="t"/>
          <a:lstStyle/>
          <a:p>
            <a:r>
              <a:rPr lang="en-US" altLang="ja-JP" sz="1800" dirty="0">
                <a:latin typeface="Consolas" panose="020B0609020204030204" pitchFamily="49" charset="0"/>
              </a:rPr>
              <a:t>if (x &lt; array1_size)</a:t>
            </a:r>
            <a:br>
              <a:rPr lang="en-US" altLang="ja-JP" sz="1800" dirty="0">
                <a:latin typeface="Consolas" panose="020B0609020204030204" pitchFamily="49" charset="0"/>
              </a:rPr>
            </a:br>
            <a:r>
              <a:rPr lang="en-US" altLang="ja-JP" sz="1800" dirty="0">
                <a:latin typeface="Consolas" panose="020B0609020204030204" pitchFamily="49" charset="0"/>
              </a:rPr>
              <a:t>    y = array2[array1[x] * 64]; </a:t>
            </a:r>
          </a:p>
          <a:p>
            <a:r>
              <a:rPr lang="ja-JP" altLang="en-US" sz="1800" dirty="0">
                <a:latin typeface="Consolas" panose="020B0609020204030204" pitchFamily="49" charset="0"/>
              </a:rPr>
              <a:t>動作</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array1 </a:t>
            </a:r>
            <a:r>
              <a:rPr lang="ja-JP" altLang="en-US" sz="1800" dirty="0">
                <a:latin typeface="Consolas" panose="020B0609020204030204" pitchFamily="49" charset="0"/>
              </a:rPr>
              <a:t>がバイト単位の配列の場合，</a:t>
            </a:r>
            <a:r>
              <a:rPr lang="en-US" altLang="ja-JP" sz="1800" dirty="0">
                <a:latin typeface="Consolas" panose="020B0609020204030204" pitchFamily="49" charset="0"/>
              </a:rPr>
              <a:t>array1[x] </a:t>
            </a:r>
            <a:r>
              <a:rPr lang="ja-JP" altLang="en-US" sz="1800" dirty="0">
                <a:latin typeface="Consolas" panose="020B0609020204030204" pitchFamily="49" charset="0"/>
              </a:rPr>
              <a:t>が取りうる候補は</a:t>
            </a:r>
            <a:br>
              <a:rPr lang="en-US" altLang="ja-JP" sz="1800" dirty="0">
                <a:latin typeface="Consolas" panose="020B0609020204030204" pitchFamily="49" charset="0"/>
              </a:rPr>
            </a:br>
            <a:r>
              <a:rPr lang="en-US" altLang="ja-JP" sz="1800" dirty="0">
                <a:latin typeface="Consolas" panose="020B0609020204030204" pitchFamily="49" charset="0"/>
              </a:rPr>
              <a:t>0-255 </a:t>
            </a:r>
            <a:r>
              <a:rPr lang="ja-JP" altLang="en-US" sz="1800" dirty="0">
                <a:latin typeface="Consolas" panose="020B0609020204030204" pitchFamily="49" charset="0"/>
              </a:rPr>
              <a:t>の </a:t>
            </a:r>
            <a:r>
              <a:rPr lang="en-US" altLang="ja-JP" sz="1800" dirty="0">
                <a:latin typeface="Consolas" panose="020B0609020204030204" pitchFamily="49" charset="0"/>
              </a:rPr>
              <a:t>256 </a:t>
            </a:r>
            <a:r>
              <a:rPr lang="ja-JP" altLang="en-US" sz="1800" dirty="0">
                <a:latin typeface="Consolas" panose="020B0609020204030204" pitchFamily="49" charset="0"/>
              </a:rPr>
              <a:t>通り</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array2 </a:t>
            </a:r>
            <a:r>
              <a:rPr lang="ja-JP" altLang="en-US" sz="1800" dirty="0" err="1">
                <a:latin typeface="Consolas" panose="020B0609020204030204" pitchFamily="49" charset="0"/>
              </a:rPr>
              <a:t>への</a:t>
            </a:r>
            <a:r>
              <a:rPr lang="ja-JP" altLang="en-US" sz="1800" dirty="0">
                <a:latin typeface="Consolas" panose="020B0609020204030204" pitchFamily="49" charset="0"/>
              </a:rPr>
              <a:t>アクセスにより，</a:t>
            </a:r>
            <a:r>
              <a:rPr lang="en-US" altLang="ja-JP" sz="1800" dirty="0">
                <a:latin typeface="Consolas" panose="020B0609020204030204" pitchFamily="49" charset="0"/>
              </a:rPr>
              <a:t>array1[x]</a:t>
            </a:r>
            <a:r>
              <a:rPr lang="ja-JP" altLang="en-US" sz="1800" dirty="0">
                <a:latin typeface="Consolas" panose="020B0609020204030204" pitchFamily="49" charset="0"/>
              </a:rPr>
              <a:t>の値に応じた</a:t>
            </a:r>
            <a:br>
              <a:rPr lang="en-US" altLang="ja-JP" sz="1800" dirty="0">
                <a:latin typeface="Consolas" panose="020B0609020204030204" pitchFamily="49" charset="0"/>
              </a:rPr>
            </a:br>
            <a:r>
              <a:rPr lang="en-US" altLang="ja-JP" sz="1800" dirty="0">
                <a:latin typeface="Consolas" panose="020B0609020204030204" pitchFamily="49" charset="0"/>
              </a:rPr>
              <a:t>256 </a:t>
            </a:r>
            <a:r>
              <a:rPr lang="ja-JP" altLang="en-US" sz="1800" dirty="0">
                <a:latin typeface="Consolas" panose="020B0609020204030204" pitchFamily="49" charset="0"/>
              </a:rPr>
              <a:t>箇所のどこかがアクセスされる</a:t>
            </a:r>
            <a:endParaRPr lang="en-US" altLang="ja-JP" sz="1800" dirty="0">
              <a:latin typeface="Consolas" panose="020B0609020204030204" pitchFamily="49" charset="0"/>
            </a:endParaRPr>
          </a:p>
          <a:p>
            <a:pPr marL="817200" lvl="1" indent="-457200">
              <a:buFont typeface="+mj-lt"/>
              <a:buAutoNum type="arabicPeriod"/>
            </a:pPr>
            <a:r>
              <a:rPr lang="en-US" altLang="ja-JP" sz="1800" dirty="0">
                <a:latin typeface="Consolas" panose="020B0609020204030204" pitchFamily="49" charset="0"/>
              </a:rPr>
              <a:t>64</a:t>
            </a:r>
            <a:r>
              <a:rPr lang="ja-JP" altLang="en-US" sz="1800" dirty="0">
                <a:latin typeface="Consolas" panose="020B0609020204030204" pitchFamily="49" charset="0"/>
              </a:rPr>
              <a:t>倍されているので，値ごとにセットアソシアティブ・キャッシュの異なるセットにアクセス</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たとえば </a:t>
            </a:r>
            <a:r>
              <a:rPr lang="en-US" altLang="ja-JP" sz="1800" dirty="0">
                <a:latin typeface="Consolas" panose="020B0609020204030204" pitchFamily="49" charset="0"/>
              </a:rPr>
              <a:t>array1[x]=1 </a:t>
            </a:r>
            <a:r>
              <a:rPr lang="ja-JP" altLang="en-US" sz="1800" dirty="0">
                <a:latin typeface="Consolas" panose="020B0609020204030204" pitchFamily="49" charset="0"/>
              </a:rPr>
              <a:t>で </a:t>
            </a:r>
            <a:br>
              <a:rPr lang="en-US" altLang="ja-JP" sz="1800" dirty="0">
                <a:latin typeface="Consolas" panose="020B0609020204030204" pitchFamily="49" charset="0"/>
              </a:rPr>
            </a:br>
            <a:r>
              <a:rPr lang="en-US" altLang="ja-JP" sz="1800" dirty="0">
                <a:latin typeface="Consolas" panose="020B0609020204030204" pitchFamily="49" charset="0"/>
              </a:rPr>
              <a:t>array2 </a:t>
            </a:r>
            <a:r>
              <a:rPr lang="ja-JP" altLang="en-US" sz="1800" dirty="0">
                <a:latin typeface="Consolas" panose="020B0609020204030204" pitchFamily="49" charset="0"/>
              </a:rPr>
              <a:t>の先頭が </a:t>
            </a:r>
            <a:r>
              <a:rPr lang="en-US" altLang="ja-JP" sz="1800" dirty="0">
                <a:latin typeface="Consolas" panose="020B0609020204030204" pitchFamily="49" charset="0"/>
              </a:rPr>
              <a:t>0x8000 </a:t>
            </a:r>
            <a:r>
              <a:rPr lang="ja-JP" altLang="en-US" sz="1800" dirty="0">
                <a:latin typeface="Consolas" panose="020B0609020204030204" pitchFamily="49" charset="0"/>
              </a:rPr>
              <a:t>であれば，</a:t>
            </a:r>
            <a:br>
              <a:rPr lang="en-US" altLang="ja-JP" sz="1800" dirty="0">
                <a:latin typeface="Consolas" panose="020B0609020204030204" pitchFamily="49" charset="0"/>
              </a:rPr>
            </a:br>
            <a:r>
              <a:rPr lang="ja-JP" altLang="en-US" sz="1800" dirty="0">
                <a:latin typeface="Consolas" panose="020B0609020204030204" pitchFamily="49" charset="0"/>
              </a:rPr>
              <a:t>右のセットの１番のラインが置き換えられる</a:t>
            </a:r>
            <a:endParaRPr lang="en-US" altLang="ja-JP" sz="1800" dirty="0">
              <a:latin typeface="Consolas" panose="020B0609020204030204" pitchFamily="49" charset="0"/>
            </a:endParaRPr>
          </a:p>
          <a:p>
            <a:pPr marL="817200" lvl="1" indent="-457200">
              <a:buFont typeface="+mj-lt"/>
              <a:buAutoNum type="arabicPeriod"/>
            </a:pPr>
            <a:r>
              <a:rPr lang="ja-JP" altLang="en-US" sz="1800" dirty="0">
                <a:latin typeface="Consolas" panose="020B0609020204030204" pitchFamily="49" charset="0"/>
              </a:rPr>
              <a:t>ユーザーに戻って来たあと，キャッシュに</a:t>
            </a:r>
            <a:br>
              <a:rPr lang="en-US" altLang="ja-JP" sz="1800" dirty="0">
                <a:latin typeface="Consolas" panose="020B0609020204030204" pitchFamily="49" charset="0"/>
              </a:rPr>
            </a:br>
            <a:r>
              <a:rPr lang="ja-JP" altLang="en-US" sz="1800" dirty="0">
                <a:latin typeface="Consolas" panose="020B0609020204030204" pitchFamily="49" charset="0"/>
              </a:rPr>
              <a:t>アクセスしてレイテンシを測る</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セットの１番へのアクセスのレイテンシが長ければ，</a:t>
            </a:r>
            <a:br>
              <a:rPr lang="en-US" altLang="ja-JP" sz="1800" dirty="0">
                <a:latin typeface="Consolas" panose="020B0609020204030204" pitchFamily="49" charset="0"/>
              </a:rPr>
            </a:br>
            <a:r>
              <a:rPr lang="ja-JP" altLang="en-US" sz="1800" dirty="0">
                <a:latin typeface="Consolas" panose="020B0609020204030204" pitchFamily="49" charset="0"/>
              </a:rPr>
              <a:t>読み出した値が１であったとわかる</a:t>
            </a:r>
            <a:endParaRPr lang="en-US" altLang="ja-JP" sz="1800" dirty="0">
              <a:latin typeface="Consolas" panose="020B0609020204030204" pitchFamily="49" charset="0"/>
            </a:endParaRPr>
          </a:p>
        </p:txBody>
      </p:sp>
      <p:sp>
        <p:nvSpPr>
          <p:cNvPr id="4" name="正方形/長方形 3"/>
          <p:cNvSpPr/>
          <p:nvPr/>
        </p:nvSpPr>
        <p:spPr bwMode="auto">
          <a:xfrm>
            <a:off x="7002027" y="486901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700202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700202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7722035" y="486901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7722035" y="522902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700202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700202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7722035" y="558902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7722035" y="594902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700202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7722035"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664202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664202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664202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64202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5396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そんな都合の良いコードはあるのか？</a:t>
            </a:r>
          </a:p>
        </p:txBody>
      </p:sp>
      <p:sp>
        <p:nvSpPr>
          <p:cNvPr id="3" name="テキスト プレースホルダー 2"/>
          <p:cNvSpPr>
            <a:spLocks noGrp="1"/>
          </p:cNvSpPr>
          <p:nvPr>
            <p:ph type="body" sz="quarter" idx="10"/>
          </p:nvPr>
        </p:nvSpPr>
        <p:spPr/>
        <p:txBody>
          <a:bodyPr/>
          <a:lstStyle/>
          <a:p>
            <a:r>
              <a:rPr lang="en-US" altLang="ja-JP" dirty="0"/>
              <a:t>*64 </a:t>
            </a:r>
            <a:r>
              <a:rPr lang="ja-JP" altLang="en-US" dirty="0"/>
              <a:t>ではなくとも，この形の間接アクセスはそれなりにあるようだ</a:t>
            </a:r>
            <a:endParaRPr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endParaRPr lang="en-US" altLang="ja-JP" dirty="0"/>
          </a:p>
          <a:p>
            <a:r>
              <a:rPr lang="en-US" altLang="ja-JP" dirty="0"/>
              <a:t>Variant 2 </a:t>
            </a:r>
            <a:r>
              <a:rPr lang="ja-JP" altLang="en-US" dirty="0"/>
              <a:t>では </a:t>
            </a:r>
            <a:r>
              <a:rPr lang="en-US" altLang="ja-JP" dirty="0"/>
              <a:t>BTB </a:t>
            </a:r>
            <a:r>
              <a:rPr lang="ja-JP" altLang="en-US" dirty="0"/>
              <a:t>を事前学習する</a:t>
            </a:r>
            <a:endParaRPr lang="en-US" altLang="ja-JP" dirty="0"/>
          </a:p>
          <a:p>
            <a:pPr lvl="1"/>
            <a:r>
              <a:rPr kumimoji="1" lang="ja-JP" altLang="en-US" dirty="0"/>
              <a:t>間接分岐の飛び先を自分で用意したコードのアドレスにしておく</a:t>
            </a:r>
            <a:endParaRPr kumimoji="1" lang="en-US" altLang="ja-JP" dirty="0"/>
          </a:p>
          <a:p>
            <a:pPr lvl="1"/>
            <a:r>
              <a:rPr kumimoji="1" lang="ja-JP" altLang="en-US" dirty="0"/>
              <a:t>いくらでも自由にコードが用意できる</a:t>
            </a:r>
          </a:p>
        </p:txBody>
      </p:sp>
    </p:spTree>
    <p:extLst>
      <p:ext uri="{BB962C8B-B14F-4D97-AF65-F5344CB8AC3E}">
        <p14:creationId xmlns:p14="http://schemas.microsoft.com/office/powerpoint/2010/main" val="2941963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のやばいところ</a:t>
            </a:r>
          </a:p>
        </p:txBody>
      </p:sp>
      <p:sp>
        <p:nvSpPr>
          <p:cNvPr id="3" name="テキスト プレースホルダー 2"/>
          <p:cNvSpPr>
            <a:spLocks noGrp="1"/>
          </p:cNvSpPr>
          <p:nvPr>
            <p:ph type="body" sz="quarter" idx="10"/>
          </p:nvPr>
        </p:nvSpPr>
        <p:spPr/>
        <p:txBody>
          <a:bodyPr/>
          <a:lstStyle/>
          <a:p>
            <a:r>
              <a:rPr kumimoji="1" lang="ja-JP" altLang="en-US" dirty="0"/>
              <a:t>カーネル・モードの値が読めるだけではない</a:t>
            </a:r>
            <a:endParaRPr kumimoji="1" lang="en-US" altLang="ja-JP" dirty="0"/>
          </a:p>
          <a:p>
            <a:r>
              <a:rPr kumimoji="1" lang="ja-JP" altLang="en-US" dirty="0"/>
              <a:t>ブラウザ上で動いている </a:t>
            </a:r>
            <a:r>
              <a:rPr kumimoji="1" lang="en-US" altLang="ja-JP" dirty="0"/>
              <a:t>javascript </a:t>
            </a:r>
            <a:r>
              <a:rPr kumimoji="1" lang="ja-JP" altLang="en-US" dirty="0"/>
              <a:t>から，ブラウザ本体のメモリが読める可能性がある</a:t>
            </a:r>
            <a:endParaRPr kumimoji="1" lang="en-US" altLang="ja-JP" dirty="0"/>
          </a:p>
          <a:p>
            <a:pPr lvl="1"/>
            <a:r>
              <a:rPr kumimoji="1" lang="ja-JP" altLang="en-US" dirty="0"/>
              <a:t>パスワードやクレカ番号も読めるかも</a:t>
            </a:r>
          </a:p>
        </p:txBody>
      </p:sp>
    </p:spTree>
    <p:extLst>
      <p:ext uri="{BB962C8B-B14F-4D97-AF65-F5344CB8AC3E}">
        <p14:creationId xmlns:p14="http://schemas.microsoft.com/office/powerpoint/2010/main" val="3675210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対策：ソフト編</a:t>
            </a:r>
          </a:p>
        </p:txBody>
      </p:sp>
      <p:sp>
        <p:nvSpPr>
          <p:cNvPr id="3" name="テキスト プレースホルダー 2"/>
          <p:cNvSpPr>
            <a:spLocks noGrp="1"/>
          </p:cNvSpPr>
          <p:nvPr>
            <p:ph type="body" sz="quarter" idx="10"/>
          </p:nvPr>
        </p:nvSpPr>
        <p:spPr>
          <a:xfrm>
            <a:off x="611956" y="1268976"/>
            <a:ext cx="8280092" cy="5219751"/>
          </a:xfrm>
        </p:spPr>
        <p:txBody>
          <a:bodyPr/>
          <a:lstStyle/>
          <a:p>
            <a:r>
              <a:rPr kumimoji="1" lang="ja-JP" altLang="en-US" dirty="0"/>
              <a:t>ブラウザ：</a:t>
            </a:r>
            <a:endParaRPr kumimoji="1" lang="en-US" altLang="ja-JP" dirty="0"/>
          </a:p>
          <a:p>
            <a:pPr lvl="1"/>
            <a:r>
              <a:rPr kumimoji="1" lang="ja-JP" altLang="en-US" dirty="0"/>
              <a:t>キャッシュのヒット・ミスがわからなくなるぐらいに時間計測機能の精度を落とす（ノイズを載せる）</a:t>
            </a:r>
            <a:endParaRPr lang="en-US" altLang="ja-JP" dirty="0"/>
          </a:p>
          <a:p>
            <a:r>
              <a:rPr kumimoji="1" lang="en-US" altLang="ja-JP" dirty="0"/>
              <a:t>OS</a:t>
            </a:r>
            <a:r>
              <a:rPr kumimoji="1" lang="ja-JP" altLang="en-US" dirty="0"/>
              <a:t>：カーネルとユーザーで仮想アドレス空間を完全に分離</a:t>
            </a:r>
            <a:endParaRPr kumimoji="1" lang="en-US" altLang="ja-JP" dirty="0"/>
          </a:p>
          <a:p>
            <a:pPr lvl="1"/>
            <a:r>
              <a:rPr kumimoji="1" lang="ja-JP" altLang="en-US" dirty="0"/>
              <a:t>システム・コールごとに切り替えが起きるので性能低下</a:t>
            </a:r>
            <a:endParaRPr kumimoji="1" lang="en-US" altLang="ja-JP" dirty="0"/>
          </a:p>
          <a:p>
            <a:pPr lvl="1"/>
            <a:r>
              <a:rPr kumimoji="1" lang="ja-JP" altLang="en-US" dirty="0"/>
              <a:t>最近の </a:t>
            </a:r>
            <a:r>
              <a:rPr lang="en-US" altLang="ja-JP" dirty="0"/>
              <a:t>Windows </a:t>
            </a:r>
            <a:r>
              <a:rPr lang="ja-JP" altLang="en-US" dirty="0"/>
              <a:t>アップデートでこれで１割と</a:t>
            </a:r>
            <a:r>
              <a:rPr lang="ja-JP" altLang="en-US" dirty="0" err="1"/>
              <a:t>かぐらい</a:t>
            </a:r>
            <a:r>
              <a:rPr lang="ja-JP" altLang="en-US" dirty="0"/>
              <a:t>性能が落ちたという話も</a:t>
            </a:r>
            <a:endParaRPr lang="en-US" altLang="ja-JP" dirty="0"/>
          </a:p>
          <a:p>
            <a:r>
              <a:rPr kumimoji="1" lang="ja-JP" altLang="en-US" dirty="0"/>
              <a:t>範囲チェックの後にさらにガードを設ける</a:t>
            </a:r>
            <a:endParaRPr kumimoji="1" lang="en-US" altLang="ja-JP" dirty="0"/>
          </a:p>
          <a:p>
            <a:pPr lvl="1"/>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x %= array1_size;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投機実行されても </a:t>
            </a:r>
            <a:r>
              <a:rPr lang="en-US" altLang="ja-JP" dirty="0">
                <a:solidFill>
                  <a:schemeClr val="accent3">
                    <a:lumMod val="75000"/>
                  </a:schemeClr>
                </a:solidFill>
                <a:latin typeface="Consolas" panose="020B0609020204030204" pitchFamily="49" charset="0"/>
              </a:rPr>
              <a:t>x </a:t>
            </a:r>
            <a:r>
              <a:rPr lang="ja-JP" altLang="en-US" dirty="0">
                <a:solidFill>
                  <a:schemeClr val="accent3">
                    <a:lumMod val="75000"/>
                  </a:schemeClr>
                </a:solidFill>
                <a:latin typeface="Consolas" panose="020B0609020204030204" pitchFamily="49" charset="0"/>
              </a:rPr>
              <a:t>は範囲内に</a:t>
            </a:r>
            <a:endParaRPr kumimoji="1" lang="en-US" altLang="ja-JP" dirty="0">
              <a:latin typeface="Consolas" panose="020B0609020204030204" pitchFamily="49" charset="0"/>
            </a:endParaRPr>
          </a:p>
          <a:p>
            <a:r>
              <a:rPr kumimoji="1" lang="ja-JP" altLang="en-US" dirty="0">
                <a:latin typeface="Consolas" panose="020B0609020204030204" pitchFamily="49" charset="0"/>
              </a:rPr>
              <a:t>「ここを超えて投機実行はしない」というフェンス命令があるのでそれを要所にいれる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投機実行が阻害されるので</a:t>
            </a:r>
            <a:r>
              <a:rPr kumimoji="1" lang="ja-JP" altLang="en-US" dirty="0" err="1">
                <a:latin typeface="Consolas" panose="020B0609020204030204" pitchFamily="49" charset="0"/>
              </a:rPr>
              <a:t>めっさ</a:t>
            </a:r>
            <a:r>
              <a:rPr kumimoji="1" lang="ja-JP" altLang="en-US" dirty="0">
                <a:latin typeface="Consolas" panose="020B0609020204030204" pitchFamily="49" charset="0"/>
              </a:rPr>
              <a:t>性能が落ちる</a:t>
            </a:r>
          </a:p>
        </p:txBody>
      </p:sp>
    </p:spTree>
    <p:extLst>
      <p:ext uri="{BB962C8B-B14F-4D97-AF65-F5344CB8AC3E}">
        <p14:creationId xmlns:p14="http://schemas.microsoft.com/office/powerpoint/2010/main" val="49304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r>
              <a:rPr kumimoji="1" lang="en-US" altLang="ja-JP" dirty="0"/>
              <a:t> </a:t>
            </a:r>
            <a:r>
              <a:rPr kumimoji="1" lang="ja-JP" altLang="en-US" dirty="0"/>
              <a:t>対策：ハード編</a:t>
            </a:r>
          </a:p>
        </p:txBody>
      </p:sp>
      <p:sp>
        <p:nvSpPr>
          <p:cNvPr id="3" name="テキスト プレースホルダー 2"/>
          <p:cNvSpPr>
            <a:spLocks noGrp="1"/>
          </p:cNvSpPr>
          <p:nvPr>
            <p:ph type="body" sz="quarter" idx="10"/>
          </p:nvPr>
        </p:nvSpPr>
        <p:spPr/>
        <p:txBody>
          <a:bodyPr/>
          <a:lstStyle/>
          <a:p>
            <a:r>
              <a:rPr kumimoji="1" lang="ja-JP" altLang="en-US" dirty="0"/>
              <a:t>基本的にまだみんな研究段階</a:t>
            </a:r>
            <a:endParaRPr kumimoji="1" lang="en-US" altLang="ja-JP" dirty="0"/>
          </a:p>
          <a:p>
            <a:pPr lvl="1"/>
            <a:r>
              <a:rPr kumimoji="1" lang="ja-JP" altLang="en-US" dirty="0"/>
              <a:t>方向性１：</a:t>
            </a:r>
            <a:endParaRPr kumimoji="1" lang="en-US" altLang="ja-JP" dirty="0"/>
          </a:p>
          <a:p>
            <a:pPr lvl="2"/>
            <a:r>
              <a:rPr kumimoji="1" lang="ja-JP" altLang="en-US" dirty="0"/>
              <a:t>投機状態ではキャッシュを置き換えないように頑張る</a:t>
            </a:r>
            <a:endParaRPr kumimoji="1" lang="en-US" altLang="ja-JP" dirty="0"/>
          </a:p>
          <a:p>
            <a:pPr lvl="2"/>
            <a:r>
              <a:rPr kumimoji="1" lang="ja-JP" altLang="en-US" dirty="0"/>
              <a:t>アクセスの開始がおくれて結構性能が下がることが多い</a:t>
            </a:r>
            <a:endParaRPr kumimoji="1" lang="en-US" altLang="ja-JP" dirty="0"/>
          </a:p>
          <a:p>
            <a:pPr lvl="2"/>
            <a:r>
              <a:rPr lang="ja-JP" altLang="en-US" dirty="0"/>
              <a:t>考え落とした穴が多分どんどん見つかる気がする</a:t>
            </a:r>
            <a:endParaRPr lang="en-US" altLang="ja-JP" dirty="0"/>
          </a:p>
          <a:p>
            <a:pPr lvl="2"/>
            <a:r>
              <a:rPr lang="en-US" altLang="ja-JP" sz="1400" dirty="0" err="1"/>
              <a:t>InvisiSpec</a:t>
            </a:r>
            <a:r>
              <a:rPr lang="en-US" altLang="ja-JP" sz="1400" dirty="0"/>
              <a:t>: Making Speculative Execution Invisible in the Cache Hierarchy, MICRO 2018</a:t>
            </a:r>
          </a:p>
          <a:p>
            <a:pPr lvl="2"/>
            <a:r>
              <a:rPr lang="en-US" altLang="ja-JP" sz="1400" dirty="0" err="1"/>
              <a:t>MuonTrap</a:t>
            </a:r>
            <a:r>
              <a:rPr lang="en-US" altLang="ja-JP" sz="1400" dirty="0"/>
              <a:t>: Preventing Cross-Domain </a:t>
            </a:r>
            <a:r>
              <a:rPr lang="en-US" altLang="ja-JP" sz="1400" dirty="0" err="1"/>
              <a:t>Spectre</a:t>
            </a:r>
            <a:r>
              <a:rPr lang="en-US" altLang="ja-JP" sz="1400" dirty="0"/>
              <a:t>-Like Attacks by Capturing Speculative State, ISCA 2020</a:t>
            </a:r>
            <a:br>
              <a:rPr lang="en-US" altLang="ja-JP" dirty="0"/>
            </a:br>
            <a:endParaRPr kumimoji="1" lang="en-US" altLang="ja-JP" dirty="0"/>
          </a:p>
          <a:p>
            <a:pPr lvl="1"/>
            <a:r>
              <a:rPr kumimoji="1" lang="ja-JP" altLang="en-US" dirty="0">
                <a:latin typeface="Consolas" panose="020B0609020204030204" pitchFamily="49" charset="0"/>
              </a:rPr>
              <a:t>方向性２：</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キャッシュのセットのインデクスをランダマイズする</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アドレスとセットの対応がプログラムやモードごとに変化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値とセットの対応がとれなくなる</a:t>
            </a:r>
            <a:endParaRPr kumimoji="1" lang="en-US" altLang="ja-JP" dirty="0">
              <a:latin typeface="Consolas" panose="020B0609020204030204" pitchFamily="49" charset="0"/>
            </a:endParaRPr>
          </a:p>
          <a:p>
            <a:pPr lvl="2"/>
            <a:r>
              <a:rPr lang="en-US" altLang="ja-JP" sz="1400" dirty="0"/>
              <a:t>CEASER: mitigating conflict-based cache attacks via encrypted-address and remapping, MICRO 2018</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67766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628652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998974"/>
            <a:ext cx="8280092" cy="5669756"/>
          </a:xfrm>
        </p:spPr>
        <p:txBody>
          <a:bodyPr/>
          <a:lstStyle/>
          <a:p>
            <a:r>
              <a:rPr lang="en-US" altLang="ja-JP" sz="1800" dirty="0"/>
              <a:t>MICRO2019/ISCA2020</a:t>
            </a:r>
            <a:r>
              <a:rPr lang="ja-JP" altLang="en-US" sz="1800" dirty="0"/>
              <a:t>，ないしはこの講義で出てきた何らかの論文を１つ選び読んでまとめる</a:t>
            </a:r>
            <a:endParaRPr lang="en-US" altLang="ja-JP" sz="1800" dirty="0"/>
          </a:p>
          <a:p>
            <a:pPr lvl="1"/>
            <a:r>
              <a:rPr kumimoji="1" lang="en-US" altLang="ja-JP" sz="1800" dirty="0"/>
              <a:t>ISCA 2020</a:t>
            </a:r>
            <a:r>
              <a:rPr kumimoji="1" lang="ja-JP" altLang="en-US" sz="1800" dirty="0"/>
              <a:t>：</a:t>
            </a:r>
            <a:r>
              <a:rPr lang="en-US" altLang="ja-JP" sz="1800" dirty="0">
                <a:hlinkClick r:id="rId2"/>
              </a:rPr>
              <a:t>https://www.iscaconf.org/isca2020/program/</a:t>
            </a:r>
            <a:endParaRPr lang="en-US" altLang="ja-JP" sz="1800" dirty="0"/>
          </a:p>
          <a:p>
            <a:pPr lvl="1"/>
            <a:r>
              <a:rPr kumimoji="1" lang="en-US" altLang="ja-JP" sz="1800" dirty="0"/>
              <a:t>MICRO 2019</a:t>
            </a:r>
            <a:r>
              <a:rPr kumimoji="1" lang="ja-JP" altLang="en-US" sz="1800" dirty="0"/>
              <a:t>：</a:t>
            </a:r>
            <a:r>
              <a:rPr lang="en-US" altLang="ja-JP" sz="1800" dirty="0">
                <a:hlinkClick r:id="rId3"/>
              </a:rPr>
              <a:t>https://dl.acm.org/doi/proceedings/10.1145/3352460</a:t>
            </a:r>
            <a:endParaRPr kumimoji="1" lang="en-US" altLang="ja-JP" sz="1800" dirty="0"/>
          </a:p>
          <a:p>
            <a:r>
              <a:rPr lang="ja-JP" altLang="en-US" sz="1800" dirty="0">
                <a:solidFill>
                  <a:schemeClr val="accent5"/>
                </a:solidFill>
              </a:rPr>
              <a:t>分量は，日本語なら</a:t>
            </a:r>
            <a:r>
              <a:rPr lang="en-US" altLang="ja-JP" sz="1800" dirty="0">
                <a:solidFill>
                  <a:schemeClr val="accent5"/>
                </a:solidFill>
              </a:rPr>
              <a:t>3000</a:t>
            </a:r>
            <a:r>
              <a:rPr lang="ja-JP" altLang="en-US" sz="1800" dirty="0">
                <a:solidFill>
                  <a:schemeClr val="accent5"/>
                </a:solidFill>
              </a:rPr>
              <a:t>文字，英語なら</a:t>
            </a:r>
            <a:r>
              <a:rPr lang="en-US" altLang="ja-JP" sz="1800" dirty="0">
                <a:solidFill>
                  <a:schemeClr val="accent5"/>
                </a:solidFill>
              </a:rPr>
              <a:t>1500</a:t>
            </a:r>
            <a:r>
              <a:rPr lang="ja-JP" altLang="en-US" sz="1800" dirty="0">
                <a:solidFill>
                  <a:schemeClr val="accent5"/>
                </a:solidFill>
              </a:rPr>
              <a:t>ワードぐらい以上</a:t>
            </a:r>
            <a:endParaRPr lang="en-US" altLang="ja-JP" sz="1800" dirty="0">
              <a:solidFill>
                <a:schemeClr val="accent5"/>
              </a:solidFill>
            </a:endParaRPr>
          </a:p>
          <a:p>
            <a:pPr lvl="1"/>
            <a:r>
              <a:rPr lang="ja-JP" altLang="en-US" sz="1800" dirty="0"/>
              <a:t>ちょっと少ないぐらいは別に良いですが，これより大幅に少ない場合は自動的に単位が落ちます</a:t>
            </a:r>
            <a:endParaRPr lang="en-US" altLang="ja-JP" sz="1800" dirty="0"/>
          </a:p>
          <a:p>
            <a:pPr lvl="1"/>
            <a:r>
              <a:rPr lang="ja-JP" altLang="en-US" sz="1800" dirty="0"/>
              <a:t>コピーしてワードに貼り付けるとだいたいわかる</a:t>
            </a:r>
            <a:endParaRPr lang="en-US" altLang="ja-JP" sz="1800" dirty="0"/>
          </a:p>
          <a:p>
            <a:r>
              <a:rPr lang="ja-JP" altLang="en-US" sz="1800" dirty="0"/>
              <a:t>提出方法：</a:t>
            </a:r>
            <a:endParaRPr lang="en-US" altLang="ja-JP" sz="1800" dirty="0"/>
          </a:p>
          <a:p>
            <a:pPr lvl="1"/>
            <a:r>
              <a:rPr lang="en-US" altLang="ja-JP" sz="1800" dirty="0"/>
              <a:t>shioya@ci.i.u-tokyo.ac.jp </a:t>
            </a:r>
            <a:r>
              <a:rPr lang="ja-JP" altLang="en-US" sz="1800" dirty="0"/>
              <a:t>にメールで提出</a:t>
            </a:r>
            <a:endParaRPr lang="en-US" altLang="ja-JP" sz="1800" dirty="0"/>
          </a:p>
          <a:p>
            <a:pPr lvl="1"/>
            <a:r>
              <a:rPr lang="ja-JP" altLang="en-US" sz="1800" dirty="0">
                <a:solidFill>
                  <a:schemeClr val="accent5"/>
                </a:solidFill>
              </a:rPr>
              <a:t>タイトルを「先進計算機構成論レポート </a:t>
            </a:r>
            <a:r>
              <a:rPr lang="en-US" altLang="ja-JP" sz="1800" dirty="0">
                <a:solidFill>
                  <a:schemeClr val="accent5"/>
                </a:solidFill>
              </a:rPr>
              <a:t>(</a:t>
            </a:r>
            <a:r>
              <a:rPr lang="ja-JP" altLang="en-US" sz="1800" dirty="0">
                <a:solidFill>
                  <a:schemeClr val="accent5"/>
                </a:solidFill>
              </a:rPr>
              <a:t>学籍番号</a:t>
            </a:r>
            <a:r>
              <a:rPr lang="en-US" altLang="ja-JP" sz="1800" dirty="0">
                <a:solidFill>
                  <a:schemeClr val="accent5"/>
                </a:solidFill>
              </a:rPr>
              <a:t>)</a:t>
            </a:r>
            <a:r>
              <a:rPr lang="ja-JP" altLang="en-US" sz="1800" dirty="0">
                <a:solidFill>
                  <a:schemeClr val="accent5"/>
                </a:solidFill>
              </a:rPr>
              <a:t>」とすること</a:t>
            </a:r>
            <a:endParaRPr lang="en-US" altLang="ja-JP" sz="1800" dirty="0">
              <a:solidFill>
                <a:schemeClr val="accent5"/>
              </a:solidFill>
            </a:endParaRPr>
          </a:p>
          <a:p>
            <a:pPr lvl="1"/>
            <a:r>
              <a:rPr lang="ja-JP" altLang="en-US" sz="1800" dirty="0">
                <a:solidFill>
                  <a:schemeClr val="accent5"/>
                </a:solidFill>
              </a:rPr>
              <a:t>ファイル名を「学籍番号</a:t>
            </a:r>
            <a:r>
              <a:rPr lang="en-US" altLang="ja-JP" sz="1800" dirty="0">
                <a:solidFill>
                  <a:schemeClr val="accent5"/>
                </a:solidFill>
              </a:rPr>
              <a:t>.</a:t>
            </a:r>
            <a:r>
              <a:rPr lang="ja-JP" altLang="en-US" sz="1800" dirty="0">
                <a:solidFill>
                  <a:schemeClr val="accent5"/>
                </a:solidFill>
              </a:rPr>
              <a:t>拡張子」とすること</a:t>
            </a:r>
            <a:endParaRPr lang="en-US" altLang="ja-JP" sz="1800" dirty="0">
              <a:solidFill>
                <a:schemeClr val="accent5"/>
              </a:solidFill>
            </a:endParaRPr>
          </a:p>
          <a:p>
            <a:r>
              <a:rPr kumimoji="1" lang="ja-JP" altLang="en-US" sz="1800" dirty="0"/>
              <a:t>締め切り：</a:t>
            </a:r>
            <a:r>
              <a:rPr lang="en-US" altLang="ja-JP" sz="1800" dirty="0"/>
              <a:t>8</a:t>
            </a:r>
            <a:r>
              <a:rPr lang="ja-JP" altLang="en-US" sz="1800" dirty="0"/>
              <a:t>月</a:t>
            </a:r>
            <a:r>
              <a:rPr lang="en-US" altLang="ja-JP" sz="1800" dirty="0"/>
              <a:t>10</a:t>
            </a:r>
            <a:r>
              <a:rPr lang="ja-JP" altLang="en-US" sz="1800" dirty="0"/>
              <a:t>日</a:t>
            </a:r>
            <a:endParaRPr kumimoji="1" lang="ja-JP" altLang="en-US" sz="1800"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solidFill>
                  <a:schemeClr val="accent5"/>
                </a:solidFill>
              </a:rPr>
              <a:t>出欠カウントはしませんが，なんか書いてくれると嬉しい</a:t>
            </a:r>
            <a:endParaRPr lang="en-US" altLang="ja-JP" dirty="0">
              <a:solidFill>
                <a:schemeClr val="accent5"/>
              </a:solidFill>
            </a:endParaRPr>
          </a:p>
          <a:p>
            <a:pPr lvl="1"/>
            <a:r>
              <a:rPr lang="ja-JP" altLang="en-US" dirty="0"/>
              <a:t>パスワード：</a:t>
            </a:r>
            <a:r>
              <a:rPr lang="en-US" altLang="ja-JP" dirty="0"/>
              <a:t>final</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前提：複数のプログラムを同時に動かす場合を考える</a:t>
            </a:r>
            <a:endParaRPr lang="en-US" altLang="ja-JP" dirty="0"/>
          </a:p>
          <a:p>
            <a:pPr lvl="1"/>
            <a:r>
              <a:rPr lang="ja-JP" altLang="en-US" dirty="0"/>
              <a:t>メモリは複数のプログラムで共有される</a:t>
            </a:r>
            <a:endParaRPr lang="en-US" altLang="ja-JP" dirty="0"/>
          </a:p>
          <a:p>
            <a:r>
              <a:rPr lang="ja-JP" altLang="en-US" dirty="0"/>
              <a:t>問題：どうやって共有するか？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pPr lvl="1"/>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err="1">
                <a:solidFill>
                  <a:schemeClr val="tx1">
                    <a:lumMod val="75000"/>
                    <a:lumOff val="25000"/>
                  </a:schemeClr>
                </a:solidFill>
                <a:latin typeface="+mn-ea"/>
              </a:rPr>
              <a:t>づつ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たくさん使う人に都度割り当てると，メモリ空間が細切れになってとても使いにくい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2708993"/>
            <a:ext cx="360004" cy="720008"/>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の管理領域がバグで誤って破壊されると </a:t>
            </a:r>
            <a:r>
              <a:rPr lang="en-US" altLang="ja-JP" dirty="0"/>
              <a:t>OS </a:t>
            </a:r>
            <a:r>
              <a:rPr lang="ja-JP" altLang="en-US" dirty="0" err="1"/>
              <a:t>ごと</a:t>
            </a:r>
            <a:r>
              <a:rPr lang="ja-JP" altLang="en-US" dirty="0"/>
              <a:t>落ちる</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仮想</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dirty="0"/>
              <a:t>各人の仮想的なメモリが細切れに実際のメモリにマップされる</a:t>
            </a:r>
            <a:endParaRPr kumimoji="1" lang="en-US" altLang="ja-JP" dirty="0"/>
          </a:p>
          <a:p>
            <a:pPr lvl="1"/>
            <a:r>
              <a:rPr kumimoji="1" lang="ja-JP" altLang="en-US" dirty="0"/>
              <a:t>足りない場合はより大きなハードディスクにマップされる</a:t>
            </a:r>
            <a:endParaRPr kumimoji="1" lang="en-US" altLang="ja-JP" dirty="0"/>
          </a:p>
          <a:p>
            <a:pPr lvl="2"/>
            <a:r>
              <a:rPr kumimoji="1" lang="ja-JP" altLang="en-US" dirty="0"/>
              <a:t>これを「スワップ領域」という</a:t>
            </a:r>
            <a:endParaRPr kumimoji="1" lang="en-US" altLang="ja-JP" dirty="0"/>
          </a:p>
          <a:p>
            <a:pPr lvl="2"/>
            <a:r>
              <a:rPr lang="ja-JP" altLang="en-US" dirty="0"/>
              <a:t>実際のメモリがスワップのキャッシュになっている</a:t>
            </a:r>
            <a:endParaRPr kumimoji="1" lang="en-US" altLang="ja-JP" dirty="0"/>
          </a:p>
          <a:p>
            <a:pPr lvl="1"/>
            <a:r>
              <a:rPr kumimoji="1" lang="ja-JP" altLang="en-US" dirty="0"/>
              <a:t>これにより，効率的に実際のメモリを共有</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dirty="0"/>
              <a:t>これらの管理は </a:t>
            </a:r>
            <a:r>
              <a:rPr kumimoji="1" lang="en-US" altLang="ja-JP" dirty="0"/>
              <a:t>OS </a:t>
            </a:r>
            <a:r>
              <a:rPr kumimoji="1" lang="ja-JP" altLang="en-US" dirty="0"/>
              <a:t>によって，プログラムからは透過的に行われる</a:t>
            </a:r>
            <a:endParaRPr kumimoji="1" lang="en-US" altLang="ja-JP" dirty="0"/>
          </a:p>
          <a:p>
            <a:pPr lvl="1"/>
            <a:r>
              <a:rPr kumimoji="1" lang="ja-JP" altLang="en-US" dirty="0"/>
              <a:t>プログラマはこれらのことを意識しないで良い（通常意識できない）</a:t>
            </a:r>
            <a:endParaRPr kumimoji="1" lang="en-US" altLang="ja-JP" dirty="0"/>
          </a:p>
          <a:p>
            <a:r>
              <a:rPr kumimoji="1" lang="ja-JP" altLang="en-US" dirty="0"/>
              <a:t>プログラムの実行を止めて裏で再割当てを行う</a:t>
            </a:r>
            <a:endParaRPr kumimoji="1" lang="en-US" altLang="ja-JP" dirty="0"/>
          </a:p>
          <a:p>
            <a:pPr lvl="1"/>
            <a:r>
              <a:rPr kumimoji="1" lang="ja-JP" altLang="en-US" dirty="0"/>
              <a:t>実際には全員を止める訳ではなく，関係者だけ止める</a:t>
            </a:r>
            <a:endParaRPr kumimoji="1" lang="en-US" altLang="ja-JP"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8"/>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i="1" dirty="0">
                <a:solidFill>
                  <a:schemeClr val="tx1">
                    <a:lumMod val="75000"/>
                    <a:lumOff val="25000"/>
                  </a:schemeClr>
                </a:solidFill>
              </a:rPr>
              <a:t>時よ止まれッ！</a:t>
            </a:r>
            <a:endParaRPr lang="en-US" altLang="ja-JP" sz="1400" i="1" dirty="0">
              <a:solidFill>
                <a:schemeClr val="tx1">
                  <a:lumMod val="75000"/>
                  <a:lumOff val="25000"/>
                </a:schemeClr>
              </a:solidFill>
            </a:endParaRPr>
          </a:p>
          <a:p>
            <a:r>
              <a:rPr lang="ja-JP" altLang="en-US" sz="1400" dirty="0">
                <a:solidFill>
                  <a:schemeClr val="tx1">
                    <a:lumMod val="75000"/>
                    <a:lumOff val="25000"/>
                  </a:schemeClr>
                </a:solidFill>
                <a:latin typeface="Arial Narrow" panose="020B0606020202030204" pitchFamily="34" charset="0"/>
              </a:rPr>
              <a:t>（裏でみんなの</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　割り当て</a:t>
            </a:r>
            <a:r>
              <a:rPr kumimoji="1" lang="ja-JP" altLang="en-US" sz="1400" dirty="0">
                <a:solidFill>
                  <a:schemeClr val="tx1">
                    <a:lumMod val="75000"/>
                    <a:lumOff val="25000"/>
                  </a:schemeClr>
                </a:solidFill>
                <a:latin typeface="Arial Narrow" panose="020B0606020202030204" pitchFamily="34" charset="0"/>
              </a:rPr>
              <a:t>を変更します）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L1, L2, L3</a:t>
            </a:r>
            <a:r>
              <a:rPr lang="ja-JP" altLang="en-US" dirty="0"/>
              <a:t>以上の</a:t>
            </a:r>
            <a:r>
              <a:rPr lang="en-US" altLang="ja-JP" dirty="0"/>
              <a:t>L4, L5</a:t>
            </a:r>
            <a:r>
              <a:rPr lang="ja-JP" altLang="en-US" dirty="0" err="1"/>
              <a:t>には</a:t>
            </a:r>
            <a:r>
              <a:rPr lang="ja-JP" altLang="en-US" dirty="0"/>
              <a:t>ならないのでしょうか？</a:t>
            </a:r>
            <a:endParaRPr lang="en-US" altLang="ja-JP" dirty="0"/>
          </a:p>
          <a:p>
            <a:r>
              <a:rPr lang="en-US" altLang="ja-JP" dirty="0"/>
              <a:t>L3</a:t>
            </a:r>
            <a:r>
              <a:rPr lang="ja-JP" altLang="en-US" dirty="0"/>
              <a:t>キャッシュは各コア間で共用とのことですが、データの配置とコアによってアクセス速度に偏りが生じることはあるのでしょうか。</a:t>
            </a:r>
            <a:endParaRPr lang="en-US" altLang="ja-JP" dirty="0"/>
          </a:p>
          <a:p>
            <a:r>
              <a:rPr lang="ja-JP" altLang="en-US" dirty="0"/>
              <a:t>キャッシュの配置をコンパイラで最適化して高速化することはできますか</a:t>
            </a:r>
          </a:p>
        </p:txBody>
      </p:sp>
    </p:spTree>
    <p:extLst>
      <p:ext uri="{BB962C8B-B14F-4D97-AF65-F5344CB8AC3E}">
        <p14:creationId xmlns:p14="http://schemas.microsoft.com/office/powerpoint/2010/main" val="1501574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611956" y="2438989"/>
            <a:ext cx="8280092"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言語などでポインタに入っているのはこれ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プログラマからは見えない</a:t>
            </a:r>
            <a:endParaRPr kumimoji="1" lang="en-US" altLang="ja-JP" dirty="0"/>
          </a:p>
          <a:p>
            <a:r>
              <a:rPr kumimoji="1" lang="ja-JP" altLang="en-US" dirty="0"/>
              <a:t>メモリ・アクセス時は，毎回仮想アドレスから物理アドレスに変換してアクセスする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正確にはプロセスごと</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kumimoji="1" lang="ja-JP" altLang="en-US"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611956"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変換表に実データの４倍の容量がいる</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命令セットごとに仕様で決まっている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ページ・テーブルを使ったアドレス変換は基本的に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ページ・テーブルの更新はソフト（</a:t>
            </a:r>
            <a:r>
              <a:rPr kumimoji="1" lang="en-US" altLang="ja-JP" dirty="0"/>
              <a:t>OS</a:t>
            </a:r>
            <a:r>
              <a:rPr kumimoji="1" lang="ja-JP" altLang="en-US" dirty="0"/>
              <a:t>）が行う</a:t>
            </a:r>
            <a:endParaRPr kumimoji="1" lang="en-US" altLang="ja-JP" dirty="0"/>
          </a:p>
          <a:p>
            <a:pPr lvl="1"/>
            <a:r>
              <a:rPr lang="ja-JP" altLang="en-US" dirty="0"/>
              <a:t>全部ハードでやると大変</a:t>
            </a:r>
            <a:endParaRPr lang="en-US" altLang="ja-JP" dirty="0"/>
          </a:p>
          <a:p>
            <a:pPr lvl="1"/>
            <a:r>
              <a:rPr kumimoji="1" lang="en-US" altLang="ja-JP" dirty="0"/>
              <a:t>OS </a:t>
            </a:r>
            <a:r>
              <a:rPr kumimoji="1" lang="ja-JP" altLang="en-US" dirty="0"/>
              <a:t>ごとにどのようにマップしたいかも異なるし，柔軟に対応したい</a:t>
            </a:r>
          </a:p>
        </p:txBody>
      </p:sp>
    </p:spTree>
    <p:extLst>
      <p:ext uri="{BB962C8B-B14F-4D97-AF65-F5344CB8AC3E}">
        <p14:creationId xmlns:p14="http://schemas.microsoft.com/office/powerpoint/2010/main" val="4216288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375039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L3</a:t>
            </a:r>
            <a:r>
              <a:rPr lang="ja-JP" altLang="en-US" dirty="0"/>
              <a:t>キャッシュが共有になっているのはなぜでしょうか。大きいとはいえ他のコアと被ったりしないのでしょうか。</a:t>
            </a:r>
          </a:p>
          <a:p>
            <a:r>
              <a:rPr lang="en-US" altLang="ja-JP" dirty="0"/>
              <a:t>x86</a:t>
            </a:r>
            <a:r>
              <a:rPr lang="ja-JP" altLang="en-US" dirty="0"/>
              <a:t>アーキテクチャでは，どのような階層構造のキャッシュを用いると効率が良いのでしょうか．</a:t>
            </a:r>
          </a:p>
          <a:p>
            <a:endParaRPr lang="ja-JP" altLang="en-US" dirty="0"/>
          </a:p>
        </p:txBody>
      </p:sp>
    </p:spTree>
    <p:extLst>
      <p:ext uri="{BB962C8B-B14F-4D97-AF65-F5344CB8AC3E}">
        <p14:creationId xmlns:p14="http://schemas.microsoft.com/office/powerpoint/2010/main" val="3521122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dirty="0"/>
              <a:t>仮想アドレス </a:t>
            </a:r>
            <a:r>
              <a:rPr kumimoji="1" lang="en-US" altLang="ja-JP" dirty="0">
                <a:latin typeface="Consolas" panose="020B0609020204030204" pitchFamily="49" charset="0"/>
              </a:rPr>
              <a:t>0x</a:t>
            </a:r>
            <a:r>
              <a:rPr kumimoji="1" lang="en-US" altLang="ja-JP" dirty="0">
                <a:solidFill>
                  <a:schemeClr val="accent5"/>
                </a:solidFill>
                <a:latin typeface="Consolas" panose="020B0609020204030204" pitchFamily="49" charset="0"/>
              </a:rPr>
              <a:t>30100</a:t>
            </a:r>
            <a:r>
              <a:rPr kumimoji="1" lang="en-US" altLang="ja-JP" dirty="0">
                <a:solidFill>
                  <a:schemeClr val="accent3">
                    <a:lumMod val="75000"/>
                  </a:schemeClr>
                </a:solidFill>
                <a:latin typeface="Consolas" panose="020B0609020204030204" pitchFamily="49" charset="0"/>
              </a:rPr>
              <a:t>f24</a:t>
            </a:r>
            <a:r>
              <a:rPr kumimoji="1" lang="en-US" altLang="ja-JP" dirty="0"/>
              <a:t> </a:t>
            </a:r>
            <a:r>
              <a:rPr kumimoji="1" lang="ja-JP" altLang="en-US" dirty="0"/>
              <a:t>のアクセスを考える</a:t>
            </a:r>
            <a:endParaRPr kumimoji="1" lang="en-US" altLang="ja-JP" dirty="0"/>
          </a:p>
          <a:p>
            <a:pPr lvl="1"/>
            <a:r>
              <a:rPr kumimoji="1" lang="ja-JP" altLang="en-US" dirty="0"/>
              <a:t>上位 </a:t>
            </a:r>
            <a:r>
              <a:rPr kumimoji="1" lang="en-US" altLang="ja-JP" dirty="0"/>
              <a:t>20 bit </a:t>
            </a:r>
            <a:r>
              <a:rPr kumimoji="1" lang="ja-JP" altLang="en-US" dirty="0"/>
              <a:t>である </a:t>
            </a:r>
            <a:r>
              <a:rPr lang="en-US" altLang="ja-JP" dirty="0">
                <a:solidFill>
                  <a:schemeClr val="accent5"/>
                </a:solidFill>
                <a:latin typeface="Consolas" panose="020B0609020204030204" pitchFamily="49" charset="0"/>
              </a:rPr>
              <a:t>30100 </a:t>
            </a:r>
            <a:r>
              <a:rPr kumimoji="1" lang="ja-JP" altLang="en-US" dirty="0"/>
              <a:t>を取り出し，それをインデクスとして</a:t>
            </a:r>
            <a:br>
              <a:rPr lang="en-US" altLang="ja-JP" dirty="0"/>
            </a:br>
            <a:r>
              <a:rPr lang="ja-JP" altLang="en-US" dirty="0"/>
              <a:t>ページ・テーブルにアクセス</a:t>
            </a:r>
            <a:endParaRPr lang="en-US" altLang="ja-JP" dirty="0"/>
          </a:p>
          <a:p>
            <a:pPr lvl="1"/>
            <a:r>
              <a:rPr lang="ja-JP" altLang="en-US" dirty="0"/>
              <a:t>割り当てられたページの先頭の物理</a:t>
            </a:r>
            <a:r>
              <a:rPr kumimoji="1" lang="ja-JP" altLang="en-US" dirty="0"/>
              <a:t>アドレス </a:t>
            </a:r>
            <a:r>
              <a:rPr kumimoji="1" lang="en-US" altLang="ja-JP" dirty="0">
                <a:solidFill>
                  <a:schemeClr val="accent6"/>
                </a:solidFill>
                <a:latin typeface="Consolas" panose="020B0609020204030204" pitchFamily="49" charset="0"/>
              </a:rPr>
              <a:t>0x81234000</a:t>
            </a:r>
            <a:r>
              <a:rPr kumimoji="1" lang="en-US" altLang="ja-JP" dirty="0">
                <a:solidFill>
                  <a:schemeClr val="accent6"/>
                </a:solidFill>
              </a:rPr>
              <a:t> </a:t>
            </a:r>
            <a:r>
              <a:rPr kumimoji="1" lang="ja-JP" altLang="en-US" dirty="0"/>
              <a:t>を得る</a:t>
            </a:r>
            <a:endParaRPr kumimoji="1" lang="en-US" altLang="ja-JP" dirty="0"/>
          </a:p>
          <a:p>
            <a:pPr lvl="1"/>
            <a:r>
              <a:rPr lang="ja-JP" altLang="en-US" dirty="0">
                <a:latin typeface="Consolas" panose="020B0609020204030204" pitchFamily="49" charset="0"/>
              </a:rPr>
              <a:t>下位</a:t>
            </a:r>
            <a:r>
              <a:rPr lang="ja-JP" altLang="en-US" dirty="0"/>
              <a:t> </a:t>
            </a:r>
            <a:r>
              <a:rPr lang="en-US" altLang="ja-JP" dirty="0"/>
              <a:t>12bit </a:t>
            </a:r>
            <a:r>
              <a:rPr lang="ja-JP" altLang="en-US" dirty="0">
                <a:latin typeface="Consolas" panose="020B0609020204030204" pitchFamily="49" charset="0"/>
              </a:rPr>
              <a:t>である </a:t>
            </a:r>
            <a:r>
              <a:rPr lang="en-US" altLang="ja-JP" dirty="0">
                <a:solidFill>
                  <a:schemeClr val="accent3">
                    <a:lumMod val="75000"/>
                  </a:schemeClr>
                </a:solidFill>
                <a:latin typeface="Consolas" panose="020B0609020204030204" pitchFamily="49" charset="0"/>
              </a:rPr>
              <a:t>f24 </a:t>
            </a:r>
            <a:r>
              <a:rPr lang="ja-JP" altLang="en-US" dirty="0" err="1">
                <a:latin typeface="Consolas" panose="020B0609020204030204" pitchFamily="49" charset="0"/>
              </a:rPr>
              <a:t>と結</a:t>
            </a:r>
            <a:r>
              <a:rPr lang="ja-JP" altLang="en-US" dirty="0">
                <a:latin typeface="Consolas" panose="020B0609020204030204" pitchFamily="49" charset="0"/>
              </a:rPr>
              <a:t>合して </a:t>
            </a:r>
            <a:r>
              <a:rPr lang="en-US" altLang="ja-JP" dirty="0">
                <a:solidFill>
                  <a:schemeClr val="accent6"/>
                </a:solidFill>
                <a:latin typeface="Consolas" panose="020B0609020204030204" pitchFamily="49" charset="0"/>
              </a:rPr>
              <a:t>0x81234</a:t>
            </a:r>
            <a:r>
              <a:rPr lang="en-US" altLang="ja-JP" dirty="0">
                <a:solidFill>
                  <a:schemeClr val="accent3">
                    <a:lumMod val="75000"/>
                  </a:schemeClr>
                </a:solidFill>
                <a:latin typeface="Consolas" panose="020B0609020204030204" pitchFamily="49" charset="0"/>
              </a:rPr>
              <a:t>f24 </a:t>
            </a:r>
            <a:r>
              <a:rPr lang="ja-JP" altLang="en-US" dirty="0">
                <a:latin typeface="Consolas" panose="020B0609020204030204" pitchFamily="49" charset="0"/>
              </a:rPr>
              <a:t>にアクセス</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30100:</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00001:</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00002:</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4869017"/>
            <a:ext cx="8280092" cy="188971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ja-JP" altLang="en-US" dirty="0"/>
              <a:t>単段と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1M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kumimoji="1" lang="ja-JP" altLang="en-US" dirty="0"/>
              <a:t>ページ・テーブル自体も物理メモリ上に存在</a:t>
            </a:r>
            <a:endParaRPr kumimoji="1" lang="en-US" altLang="ja-JP" dirty="0"/>
          </a:p>
          <a:p>
            <a:pPr lvl="1"/>
            <a:r>
              <a:rPr kumimoji="1" lang="en-US" altLang="ja-JP" dirty="0"/>
              <a:t>LV1</a:t>
            </a:r>
            <a:r>
              <a:rPr kumimoji="1" lang="ja-JP" altLang="en-US" dirty="0"/>
              <a:t>テーブルの先頭のアドレスを </a:t>
            </a:r>
            <a:r>
              <a:rPr kumimoji="1" lang="en-US" altLang="ja-JP" dirty="0"/>
              <a:t>CPU </a:t>
            </a:r>
            <a:r>
              <a:rPr kumimoji="1" lang="ja-JP" altLang="en-US" dirty="0"/>
              <a:t>の特別なレジスタに設定</a:t>
            </a:r>
            <a:endParaRPr kumimoji="1" lang="en-US" altLang="ja-JP" dirty="0"/>
          </a:p>
          <a:p>
            <a:pPr lvl="2"/>
            <a:r>
              <a:rPr kumimoji="1" lang="ja-JP" altLang="en-US" dirty="0"/>
              <a:t>そこが </a:t>
            </a:r>
            <a:r>
              <a:rPr kumimoji="1" lang="en-US" altLang="ja-JP" dirty="0"/>
              <a:t>LV1 </a:t>
            </a:r>
            <a:r>
              <a:rPr kumimoji="1" lang="ja-JP" altLang="en-US" dirty="0"/>
              <a:t>テーブルだと </a:t>
            </a:r>
            <a:r>
              <a:rPr kumimoji="1" lang="en-US" altLang="ja-JP" dirty="0"/>
              <a:t>CPU </a:t>
            </a:r>
            <a:r>
              <a:rPr kumimoji="1" lang="ja-JP" altLang="en-US" dirty="0"/>
              <a:t>に認識される</a:t>
            </a:r>
            <a:endParaRPr kumimoji="1" lang="en-US" altLang="ja-JP" dirty="0"/>
          </a:p>
          <a:p>
            <a:pPr lvl="2"/>
            <a:r>
              <a:rPr kumimoji="1" lang="ja-JP" altLang="en-US" dirty="0"/>
              <a:t>中身は </a:t>
            </a:r>
            <a:r>
              <a:rPr kumimoji="1" lang="en-US" altLang="ja-JP" dirty="0"/>
              <a:t>OS </a:t>
            </a:r>
            <a:r>
              <a:rPr kumimoji="1" lang="ja-JP" altLang="en-US" dirty="0"/>
              <a:t>が書き込む</a:t>
            </a:r>
            <a:endParaRPr kumimoji="1" lang="en-US" altLang="ja-JP" dirty="0"/>
          </a:p>
          <a:p>
            <a:pPr lvl="1"/>
            <a:r>
              <a:rPr kumimoji="1" lang="ja-JP" altLang="en-US" dirty="0"/>
              <a:t>プロセスを切り替える際は，このレジスタを再設定する</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p>
          <a:p>
            <a:pPr marL="817200" lvl="1" indent="-457200">
              <a:buFont typeface="+mj-lt"/>
              <a:buAutoNum type="arabicPeriod"/>
            </a:pPr>
            <a:r>
              <a:rPr kumimoji="1" lang="ja-JP" altLang="en-US" dirty="0"/>
              <a:t>キャッシュ・アクセスとの関係</a:t>
            </a:r>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行列の例で単純に行列積</a:t>
            </a:r>
            <a:r>
              <a:rPr lang="en-US" altLang="ja-JP" dirty="0" err="1"/>
              <a:t>BxC</a:t>
            </a:r>
            <a:r>
              <a:rPr lang="ja-JP" altLang="en-US" dirty="0"/>
              <a:t>しか行わない場合は，</a:t>
            </a:r>
            <a:r>
              <a:rPr lang="en-US" altLang="ja-JP" dirty="0"/>
              <a:t>B</a:t>
            </a:r>
            <a:r>
              <a:rPr lang="ja-JP" altLang="en-US" dirty="0"/>
              <a:t>と</a:t>
            </a:r>
            <a:r>
              <a:rPr lang="en-US" altLang="ja-JP" dirty="0"/>
              <a:t>C^T</a:t>
            </a:r>
            <a:r>
              <a:rPr lang="ja-JP" altLang="en-US" dirty="0"/>
              <a:t>で定義すればベストなんでしょうか．</a:t>
            </a:r>
          </a:p>
          <a:p>
            <a:pPr lvl="1"/>
            <a:r>
              <a:rPr lang="en-US" altLang="ja-JP" dirty="0"/>
              <a:t>A[k][j] += B[k][i]*</a:t>
            </a:r>
            <a:r>
              <a:rPr lang="en-US" altLang="ja-JP" dirty="0" err="1"/>
              <a:t>transC</a:t>
            </a:r>
            <a:r>
              <a:rPr lang="en-US" altLang="ja-JP" dirty="0"/>
              <a:t>[j][i]</a:t>
            </a:r>
          </a:p>
          <a:p>
            <a:pPr lvl="1"/>
            <a:r>
              <a:rPr lang="ja-JP" altLang="en-US" dirty="0"/>
              <a:t>というように．</a:t>
            </a:r>
          </a:p>
        </p:txBody>
      </p:sp>
    </p:spTree>
    <p:extLst>
      <p:ext uri="{BB962C8B-B14F-4D97-AF65-F5344CB8AC3E}">
        <p14:creationId xmlns:p14="http://schemas.microsoft.com/office/powerpoint/2010/main" val="3547796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p>
          <a:p>
            <a:pPr marL="817200" lvl="1" indent="-457200">
              <a:buFont typeface="+mj-lt"/>
              <a:buAutoNum type="arabicPeriod"/>
            </a:pPr>
            <a:r>
              <a:rPr kumimoji="1" lang="ja-JP" altLang="en-US" b="1" dirty="0"/>
              <a:t>キャッシュ・アクセスとの関係</a:t>
            </a:r>
          </a:p>
        </p:txBody>
      </p:sp>
    </p:spTree>
    <p:extLst>
      <p:ext uri="{BB962C8B-B14F-4D97-AF65-F5344CB8AC3E}">
        <p14:creationId xmlns:p14="http://schemas.microsoft.com/office/powerpoint/2010/main" val="4131339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L1 </a:t>
            </a:r>
            <a:r>
              <a:rPr kumimoji="1" lang="ja-JP" altLang="en-US" dirty="0"/>
              <a:t>キャッシュとの関係</a:t>
            </a:r>
          </a:p>
        </p:txBody>
      </p:sp>
      <p:sp>
        <p:nvSpPr>
          <p:cNvPr id="3" name="テキスト プレースホルダー 2"/>
          <p:cNvSpPr>
            <a:spLocks noGrp="1"/>
          </p:cNvSpPr>
          <p:nvPr>
            <p:ph type="body" sz="quarter" idx="10"/>
          </p:nvPr>
        </p:nvSpPr>
        <p:spPr/>
        <p:txBody>
          <a:bodyPr/>
          <a:lstStyle/>
          <a:p>
            <a:r>
              <a:rPr kumimoji="1" lang="ja-JP" altLang="en-US" dirty="0"/>
              <a:t>キャッシュは通常は物理アドレスでアクセスされる</a:t>
            </a:r>
            <a:endParaRPr kumimoji="1" lang="en-US" altLang="ja-JP" dirty="0"/>
          </a:p>
          <a:p>
            <a:pPr lvl="1"/>
            <a:r>
              <a:rPr kumimoji="1" lang="ja-JP" altLang="en-US" dirty="0"/>
              <a:t>複数の仮想アドレスが同一の物理アドレスを指していることがあるから</a:t>
            </a:r>
            <a:endParaRPr kumimoji="1" lang="en-US" altLang="ja-JP" dirty="0"/>
          </a:p>
          <a:p>
            <a:pPr lvl="1"/>
            <a:r>
              <a:rPr kumimoji="1" lang="ja-JP" altLang="en-US" dirty="0"/>
              <a:t>論理アドレスでキャッシュを作ると，プログラムを切り替えた時に中身を捨てなければいけないというのもある</a:t>
            </a:r>
            <a:endParaRPr kumimoji="1" lang="en-US" altLang="ja-JP" dirty="0"/>
          </a:p>
          <a:p>
            <a:r>
              <a:rPr kumimoji="1" lang="ja-JP" altLang="en-US" dirty="0"/>
              <a:t>ロード時のレイテンシが伸びる</a:t>
            </a:r>
            <a:endParaRPr kumimoji="1" lang="en-US" altLang="ja-JP" dirty="0"/>
          </a:p>
          <a:p>
            <a:pPr lvl="1"/>
            <a:r>
              <a:rPr kumimoji="1" lang="ja-JP" altLang="en-US" dirty="0"/>
              <a:t>アドレス計算 → </a:t>
            </a:r>
            <a:r>
              <a:rPr kumimoji="1" lang="en-US" altLang="ja-JP" dirty="0"/>
              <a:t>TLB </a:t>
            </a:r>
            <a:r>
              <a:rPr kumimoji="1" lang="ja-JP" altLang="en-US" dirty="0"/>
              <a:t>アクセス → </a:t>
            </a:r>
            <a:r>
              <a:rPr kumimoji="1" lang="en-US" altLang="ja-JP" dirty="0"/>
              <a:t>L1</a:t>
            </a:r>
            <a:r>
              <a:rPr kumimoji="1" lang="ja-JP" altLang="en-US" dirty="0"/>
              <a:t>キャッシュ</a:t>
            </a:r>
          </a:p>
        </p:txBody>
      </p:sp>
    </p:spTree>
    <p:extLst>
      <p:ext uri="{BB962C8B-B14F-4D97-AF65-F5344CB8AC3E}">
        <p14:creationId xmlns:p14="http://schemas.microsoft.com/office/powerpoint/2010/main" val="82431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仮想インデクス物理タグ方式</a:t>
            </a:r>
            <a:br>
              <a:rPr kumimoji="1" lang="en-US" altLang="ja-JP" dirty="0"/>
            </a:br>
            <a:r>
              <a:rPr kumimoji="1" lang="en-US" altLang="ja-JP" dirty="0"/>
              <a:t>Virtually-indexed physically-tagged</a:t>
            </a:r>
            <a:r>
              <a:rPr lang="en-US" altLang="ja-JP" dirty="0"/>
              <a:t>: VIPT </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TLB </a:t>
            </a:r>
            <a:r>
              <a:rPr kumimoji="1" lang="ja-JP" altLang="en-US" dirty="0"/>
              <a:t>アクセスを介さずに </a:t>
            </a:r>
            <a:r>
              <a:rPr kumimoji="1" lang="en-US" altLang="ja-JP" dirty="0"/>
              <a:t>L1 </a:t>
            </a:r>
            <a:r>
              <a:rPr kumimoji="1" lang="ja-JP" altLang="en-US" dirty="0"/>
              <a:t>キャッシュへのアクセスを開始する方法</a:t>
            </a:r>
            <a:endParaRPr kumimoji="1" lang="en-US" altLang="ja-JP" dirty="0"/>
          </a:p>
          <a:p>
            <a:pPr lvl="1"/>
            <a:r>
              <a:rPr lang="en-US" altLang="ja-JP" dirty="0"/>
              <a:t>L1 </a:t>
            </a:r>
            <a:r>
              <a:rPr lang="ja-JP" altLang="en-US" dirty="0"/>
              <a:t>キャッシュのインデクスを仮想アドレスでひいて，</a:t>
            </a:r>
            <a:endParaRPr lang="en-US" altLang="ja-JP" dirty="0"/>
          </a:p>
          <a:p>
            <a:pPr lvl="1"/>
            <a:r>
              <a:rPr kumimoji="1" lang="ja-JP" altLang="en-US" dirty="0"/>
              <a:t>出てきたタグを </a:t>
            </a:r>
            <a:r>
              <a:rPr kumimoji="1" lang="en-US" altLang="ja-JP" dirty="0"/>
              <a:t>TLB </a:t>
            </a:r>
            <a:r>
              <a:rPr kumimoji="1" lang="ja-JP" altLang="en-US" dirty="0"/>
              <a:t>から得られた物理アドレスで比較する</a:t>
            </a:r>
            <a:endParaRPr kumimoji="1" lang="en-US" altLang="ja-JP" dirty="0"/>
          </a:p>
        </p:txBody>
      </p:sp>
    </p:spTree>
    <p:extLst>
      <p:ext uri="{BB962C8B-B14F-4D97-AF65-F5344CB8AC3E}">
        <p14:creationId xmlns:p14="http://schemas.microsoft.com/office/powerpoint/2010/main" val="1470998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セットのインデクスはライン部分の上位にある</a:t>
            </a:r>
            <a:br>
              <a:rPr lang="en-US" altLang="ja-JP" dirty="0"/>
            </a:br>
            <a:r>
              <a:rPr lang="ja-JP" altLang="en-US" dirty="0"/>
              <a:t>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accent6"/>
                </a:solidFill>
                <a:latin typeface="+mn-ea"/>
              </a:rPr>
              <a:t>ここの</a:t>
            </a:r>
            <a:r>
              <a:rPr lang="en-US" altLang="ja-JP" sz="1600" dirty="0">
                <a:solidFill>
                  <a:schemeClr val="accent6"/>
                </a:solidFill>
                <a:latin typeface="+mn-ea"/>
              </a:rPr>
              <a:t>2</a:t>
            </a:r>
            <a:r>
              <a:rPr lang="ja-JP" altLang="en-US" sz="1600" dirty="0">
                <a:solidFill>
                  <a:schemeClr val="accent6"/>
                </a:solidFill>
                <a:latin typeface="+mn-ea"/>
              </a:rPr>
              <a:t>ビットがセットの </a:t>
            </a:r>
            <a:r>
              <a:rPr lang="en-US" altLang="ja-JP" sz="1600" dirty="0">
                <a:solidFill>
                  <a:schemeClr val="accent6"/>
                </a:solidFill>
                <a:latin typeface="+mn-ea"/>
              </a:rPr>
              <a:t>index</a:t>
            </a:r>
            <a:endParaRPr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0729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ページ内オフセットとセットの </a:t>
            </a:r>
            <a:r>
              <a:rPr kumimoji="1" lang="en-US" altLang="ja-JP" dirty="0"/>
              <a:t>index</a:t>
            </a:r>
            <a:endParaRPr kumimoji="1" lang="ja-JP" altLang="en-US" dirty="0"/>
          </a:p>
        </p:txBody>
      </p:sp>
      <p:sp>
        <p:nvSpPr>
          <p:cNvPr id="3" name="テキスト プレースホルダー 2"/>
          <p:cNvSpPr>
            <a:spLocks noGrp="1"/>
          </p:cNvSpPr>
          <p:nvPr>
            <p:ph type="body" sz="quarter" idx="10"/>
          </p:nvPr>
        </p:nvSpPr>
        <p:spPr>
          <a:xfrm>
            <a:off x="431954" y="3789004"/>
            <a:ext cx="8460094" cy="2519721"/>
          </a:xfrm>
        </p:spPr>
        <p:txBody>
          <a:bodyPr/>
          <a:lstStyle/>
          <a:p>
            <a:r>
              <a:rPr lang="en-US" altLang="ja-JP" dirty="0"/>
              <a:t>4KB </a:t>
            </a:r>
            <a:r>
              <a:rPr lang="ja-JP" altLang="en-US" dirty="0"/>
              <a:t>ページの場合，ページ内のアドレス（下位</a:t>
            </a:r>
            <a:r>
              <a:rPr lang="en-US" altLang="ja-JP" dirty="0"/>
              <a:t>12bit</a:t>
            </a:r>
            <a:r>
              <a:rPr lang="ja-JP" altLang="en-US" dirty="0"/>
              <a:t>）は仮想でも物理でも同じ</a:t>
            </a:r>
            <a:endParaRPr lang="en-US" altLang="ja-JP" dirty="0"/>
          </a:p>
          <a:p>
            <a:pPr lvl="1"/>
            <a:r>
              <a:rPr lang="ja-JP" altLang="en-US" dirty="0"/>
              <a:t>セットの位置を決定している部分はここに含まれている</a:t>
            </a:r>
            <a:endParaRPr lang="en-US" altLang="ja-JP" dirty="0"/>
          </a:p>
          <a:p>
            <a:pPr lvl="1"/>
            <a:r>
              <a:rPr lang="ja-JP" altLang="en-US" dirty="0">
                <a:solidFill>
                  <a:schemeClr val="accent5"/>
                </a:solidFill>
              </a:rPr>
              <a:t>つまり，仮想アドレスを使ってセットの </a:t>
            </a:r>
            <a:r>
              <a:rPr lang="en-US" altLang="ja-JP" dirty="0">
                <a:solidFill>
                  <a:schemeClr val="accent5"/>
                </a:solidFill>
              </a:rPr>
              <a:t>index </a:t>
            </a:r>
            <a:r>
              <a:rPr lang="ja-JP" altLang="en-US" dirty="0">
                <a:solidFill>
                  <a:schemeClr val="accent5"/>
                </a:solidFill>
              </a:rPr>
              <a:t>を決定しても結果は同じ</a:t>
            </a:r>
            <a:endParaRPr lang="en-US" altLang="ja-JP" dirty="0">
              <a:solidFill>
                <a:schemeClr val="accent5"/>
              </a:solidFill>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ビットがセットの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矢印コネクタ 44"/>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48" name="直線コネクタ 47"/>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9" name="正方形/長方形 48"/>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6"/>
                </a:solidFill>
                <a:latin typeface="Consolas" panose="020B0609020204030204" pitchFamily="49" charset="0"/>
              </a:rPr>
              <a:t>12bit</a:t>
            </a:r>
          </a:p>
          <a:p>
            <a:pPr algn="ctr"/>
            <a:r>
              <a:rPr kumimoji="1" lang="ja-JP" altLang="en-US" dirty="0">
                <a:solidFill>
                  <a:schemeClr val="accent6"/>
                </a:solidFill>
                <a:latin typeface="Consolas" panose="020B0609020204030204" pitchFamily="49" charset="0"/>
              </a:rPr>
              <a:t>ページ内のオフセット</a:t>
            </a:r>
          </a:p>
        </p:txBody>
      </p:sp>
      <p:cxnSp>
        <p:nvCxnSpPr>
          <p:cNvPr id="50" name="直線コネクタ 49"/>
          <p:cNvCxnSpPr/>
          <p:nvPr/>
        </p:nvCxnSpPr>
        <p:spPr bwMode="auto">
          <a:xfrm>
            <a:off x="971960" y="3068996"/>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51" name="正方形/長方形 50"/>
          <p:cNvSpPr/>
          <p:nvPr/>
        </p:nvSpPr>
        <p:spPr bwMode="auto">
          <a:xfrm>
            <a:off x="1601967"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29184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TLB </a:t>
            </a:r>
            <a:r>
              <a:rPr lang="ja-JP" altLang="en-US" dirty="0"/>
              <a:t>アクセスを介さずに </a:t>
            </a:r>
            <a:r>
              <a:rPr lang="en-US" altLang="ja-JP" dirty="0"/>
              <a:t>L1 </a:t>
            </a:r>
            <a:r>
              <a:rPr lang="ja-JP" altLang="en-US" dirty="0"/>
              <a:t>キャッシュへのアクセスを開始</a:t>
            </a:r>
            <a:endParaRPr kumimoji="1" lang="ja-JP" altLang="en-US" dirty="0"/>
          </a:p>
        </p:txBody>
      </p:sp>
      <p:sp>
        <p:nvSpPr>
          <p:cNvPr id="4" name="台形 3"/>
          <p:cNvSpPr/>
          <p:nvPr/>
        </p:nvSpPr>
        <p:spPr bwMode="auto">
          <a:xfrm rot="5400000">
            <a:off x="1871970" y="162898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6" name="直線矢印コネクタ 5"/>
          <p:cNvCxnSpPr/>
          <p:nvPr/>
        </p:nvCxnSpPr>
        <p:spPr bwMode="auto">
          <a:xfrm>
            <a:off x="2771982" y="198898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3491990" y="162898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4932006"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11" name="直線矢印コネクタ 10"/>
          <p:cNvCxnSpPr/>
          <p:nvPr/>
        </p:nvCxnSpPr>
        <p:spPr bwMode="auto">
          <a:xfrm>
            <a:off x="4211998"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3" name="直線コネクタ 12"/>
          <p:cNvCxnSpPr/>
          <p:nvPr/>
        </p:nvCxnSpPr>
        <p:spPr bwMode="auto">
          <a:xfrm>
            <a:off x="4572002" y="1988985"/>
            <a:ext cx="0" cy="720008"/>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4" name="直線コネクタ 13"/>
          <p:cNvCxnSpPr/>
          <p:nvPr/>
        </p:nvCxnSpPr>
        <p:spPr bwMode="auto">
          <a:xfrm>
            <a:off x="4572002" y="2708993"/>
            <a:ext cx="2160024"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8" name="正方形/長方形 17"/>
          <p:cNvSpPr/>
          <p:nvPr/>
        </p:nvSpPr>
        <p:spPr bwMode="auto">
          <a:xfrm>
            <a:off x="6372022" y="162898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20" name="直線矢印コネクタ 19"/>
          <p:cNvCxnSpPr>
            <a:endCxn id="18" idx="1"/>
          </p:cNvCxnSpPr>
          <p:nvPr/>
        </p:nvCxnSpPr>
        <p:spPr bwMode="auto">
          <a:xfrm>
            <a:off x="5652014" y="198898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2" name="直線矢印コネクタ 21"/>
          <p:cNvCxnSpPr>
            <a:endCxn id="18" idx="2"/>
          </p:cNvCxnSpPr>
          <p:nvPr/>
        </p:nvCxnSpPr>
        <p:spPr bwMode="auto">
          <a:xfrm flipV="1">
            <a:off x="6732026" y="2348989"/>
            <a:ext cx="0" cy="360004"/>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27" name="正方形/長方形 26"/>
          <p:cNvSpPr/>
          <p:nvPr/>
        </p:nvSpPr>
        <p:spPr bwMode="auto">
          <a:xfrm>
            <a:off x="5652014" y="171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28" name="正方形/長方形 27"/>
          <p:cNvSpPr/>
          <p:nvPr/>
        </p:nvSpPr>
        <p:spPr bwMode="auto">
          <a:xfrm>
            <a:off x="4301999"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29" name="正方形/長方形 28"/>
          <p:cNvSpPr/>
          <p:nvPr/>
        </p:nvSpPr>
        <p:spPr bwMode="auto">
          <a:xfrm>
            <a:off x="2861983" y="153898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30" name="台形 29"/>
          <p:cNvSpPr/>
          <p:nvPr/>
        </p:nvSpPr>
        <p:spPr bwMode="auto">
          <a:xfrm rot="5400000">
            <a:off x="1871970" y="3429000"/>
            <a:ext cx="1080012" cy="720009"/>
          </a:xfrm>
          <a:prstGeom prst="trapezoid">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アドレス</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計算</a:t>
            </a:r>
          </a:p>
        </p:txBody>
      </p:sp>
      <p:cxnSp>
        <p:nvCxnSpPr>
          <p:cNvPr id="31" name="直線矢印コネクタ 30"/>
          <p:cNvCxnSpPr/>
          <p:nvPr/>
        </p:nvCxnSpPr>
        <p:spPr bwMode="auto">
          <a:xfrm>
            <a:off x="2771982" y="3789005"/>
            <a:ext cx="720008"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2" name="正方形/長方形 31"/>
          <p:cNvSpPr/>
          <p:nvPr/>
        </p:nvSpPr>
        <p:spPr bwMode="auto">
          <a:xfrm>
            <a:off x="3491990" y="3429001"/>
            <a:ext cx="720008"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TLB</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3491990" y="4509013"/>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L1</a:t>
            </a:r>
            <a:endParaRPr kumimoji="1" lang="ja-JP" altLang="en-US" dirty="0">
              <a:solidFill>
                <a:schemeClr val="tx1">
                  <a:lumMod val="75000"/>
                  <a:lumOff val="25000"/>
                </a:schemeClr>
              </a:solidFill>
              <a:latin typeface="+mn-ea"/>
            </a:endParaRPr>
          </a:p>
        </p:txBody>
      </p:sp>
      <p:cxnSp>
        <p:nvCxnSpPr>
          <p:cNvPr id="34" name="直線矢印コネクタ 33"/>
          <p:cNvCxnSpPr/>
          <p:nvPr/>
        </p:nvCxnSpPr>
        <p:spPr bwMode="auto">
          <a:xfrm>
            <a:off x="4211998" y="3789005"/>
            <a:ext cx="720008"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6" name="直線コネクタ 35"/>
          <p:cNvCxnSpPr/>
          <p:nvPr/>
        </p:nvCxnSpPr>
        <p:spPr bwMode="auto">
          <a:xfrm>
            <a:off x="4211998" y="4869017"/>
            <a:ext cx="1080012"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37" name="正方形/長方形 36"/>
          <p:cNvSpPr/>
          <p:nvPr/>
        </p:nvSpPr>
        <p:spPr bwMode="auto">
          <a:xfrm>
            <a:off x="4932006" y="3429001"/>
            <a:ext cx="720008" cy="720008"/>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タグ</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比較</a:t>
            </a:r>
          </a:p>
        </p:txBody>
      </p:sp>
      <p:cxnSp>
        <p:nvCxnSpPr>
          <p:cNvPr id="38" name="直線矢印コネクタ 37"/>
          <p:cNvCxnSpPr/>
          <p:nvPr/>
        </p:nvCxnSpPr>
        <p:spPr bwMode="auto">
          <a:xfrm>
            <a:off x="5652014" y="378900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9" name="直線矢印コネクタ 38"/>
          <p:cNvCxnSpPr>
            <a:endCxn id="37" idx="2"/>
          </p:cNvCxnSpPr>
          <p:nvPr/>
        </p:nvCxnSpPr>
        <p:spPr bwMode="auto">
          <a:xfrm flipV="1">
            <a:off x="5292010" y="4149009"/>
            <a:ext cx="0" cy="720008"/>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4662003" y="4599014"/>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41" name="正方形/長方形 40"/>
          <p:cNvSpPr/>
          <p:nvPr/>
        </p:nvSpPr>
        <p:spPr bwMode="auto">
          <a:xfrm>
            <a:off x="4301999"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物理</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sp>
        <p:nvSpPr>
          <p:cNvPr id="42" name="正方形/長方形 41"/>
          <p:cNvSpPr/>
          <p:nvPr/>
        </p:nvSpPr>
        <p:spPr bwMode="auto">
          <a:xfrm>
            <a:off x="2861983" y="3339000"/>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mn-ea"/>
              </a:rPr>
              <a:t>仮想</a:t>
            </a:r>
            <a:endParaRPr kumimoji="1" lang="en-US" altLang="ja-JP" sz="1200" dirty="0">
              <a:solidFill>
                <a:schemeClr val="tx1">
                  <a:lumMod val="75000"/>
                  <a:lumOff val="25000"/>
                </a:schemeClr>
              </a:solidFill>
              <a:latin typeface="+mn-ea"/>
            </a:endParaRPr>
          </a:p>
          <a:p>
            <a:pPr algn="ctr"/>
            <a:r>
              <a:rPr kumimoji="1" lang="ja-JP" altLang="en-US" sz="1200" dirty="0">
                <a:solidFill>
                  <a:schemeClr val="tx1">
                    <a:lumMod val="75000"/>
                    <a:lumOff val="25000"/>
                  </a:schemeClr>
                </a:solidFill>
                <a:latin typeface="+mn-ea"/>
              </a:rPr>
              <a:t>アドレス</a:t>
            </a:r>
          </a:p>
        </p:txBody>
      </p:sp>
      <p:cxnSp>
        <p:nvCxnSpPr>
          <p:cNvPr id="43" name="直線コネクタ 42"/>
          <p:cNvCxnSpPr/>
          <p:nvPr/>
        </p:nvCxnSpPr>
        <p:spPr bwMode="auto">
          <a:xfrm>
            <a:off x="3131986" y="3789005"/>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3131986" y="4869017"/>
            <a:ext cx="360004" cy="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9" name="正方形/長方形 48"/>
          <p:cNvSpPr/>
          <p:nvPr/>
        </p:nvSpPr>
        <p:spPr bwMode="auto">
          <a:xfrm>
            <a:off x="251952" y="180898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直列に変換を</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行う場合</a:t>
            </a:r>
          </a:p>
        </p:txBody>
      </p:sp>
      <p:sp>
        <p:nvSpPr>
          <p:cNvPr id="50" name="正方形/長方形 49"/>
          <p:cNvSpPr/>
          <p:nvPr/>
        </p:nvSpPr>
        <p:spPr bwMode="auto">
          <a:xfrm>
            <a:off x="251952" y="3609002"/>
            <a:ext cx="63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仮想インデクス</a:t>
            </a:r>
            <a:endParaRPr lang="en-US" altLang="ja-JP" sz="1600" dirty="0">
              <a:solidFill>
                <a:schemeClr val="tx1">
                  <a:lumMod val="75000"/>
                  <a:lumOff val="25000"/>
                </a:schemeClr>
              </a:solidFill>
              <a:latin typeface="+mn-ea"/>
            </a:endParaRPr>
          </a:p>
          <a:p>
            <a:r>
              <a:rPr lang="ja-JP" altLang="en-US" sz="1600" dirty="0">
                <a:solidFill>
                  <a:schemeClr val="tx1">
                    <a:lumMod val="75000"/>
                    <a:lumOff val="25000"/>
                  </a:schemeClr>
                </a:solidFill>
                <a:latin typeface="+mn-ea"/>
              </a:rPr>
              <a:t>物理タグ方式</a:t>
            </a:r>
            <a:endParaRPr kumimoji="1" lang="ja-JP" altLang="en-US" sz="1600" dirty="0">
              <a:solidFill>
                <a:schemeClr val="tx1">
                  <a:lumMod val="75000"/>
                  <a:lumOff val="25000"/>
                </a:schemeClr>
              </a:solidFill>
              <a:latin typeface="+mn-ea"/>
            </a:endParaRPr>
          </a:p>
        </p:txBody>
      </p:sp>
      <p:cxnSp>
        <p:nvCxnSpPr>
          <p:cNvPr id="53" name="直線矢印コネクタ 52"/>
          <p:cNvCxnSpPr/>
          <p:nvPr/>
        </p:nvCxnSpPr>
        <p:spPr bwMode="auto">
          <a:xfrm>
            <a:off x="7092030" y="1988985"/>
            <a:ext cx="630007" cy="0"/>
          </a:xfrm>
          <a:prstGeom prst="straightConnector1">
            <a:avLst/>
          </a:prstGeom>
          <a:ln>
            <a:headEnd type="none" w="med" len="med"/>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62469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a:xfrm>
            <a:off x="611956" y="3699004"/>
            <a:ext cx="8280092" cy="2609722"/>
          </a:xfrm>
        </p:spPr>
        <p:txBody>
          <a:bodyPr/>
          <a:lstStyle/>
          <a:p>
            <a:r>
              <a:rPr kumimoji="1" lang="ja-JP" altLang="en-US" dirty="0"/>
              <a:t>セット個数の最大数が大きく取れない</a:t>
            </a:r>
            <a:endParaRPr kumimoji="1" lang="en-US" altLang="ja-JP" dirty="0"/>
          </a:p>
          <a:p>
            <a:pPr lvl="1"/>
            <a:r>
              <a:rPr lang="en-US" altLang="ja-JP" dirty="0"/>
              <a:t>4KB </a:t>
            </a:r>
            <a:r>
              <a:rPr lang="ja-JP" altLang="en-US" dirty="0"/>
              <a:t>ページの場合，ページ内オフセットは </a:t>
            </a:r>
            <a:r>
              <a:rPr lang="en-US" altLang="ja-JP" dirty="0"/>
              <a:t>12bit </a:t>
            </a:r>
          </a:p>
          <a:p>
            <a:pPr lvl="1"/>
            <a:r>
              <a:rPr kumimoji="1" lang="en-US" altLang="ja-JP" dirty="0"/>
              <a:t>64B </a:t>
            </a:r>
            <a:r>
              <a:rPr kumimoji="1" lang="ja-JP" altLang="en-US" dirty="0"/>
              <a:t>ラインの場合，そこに </a:t>
            </a:r>
            <a:r>
              <a:rPr kumimoji="1" lang="en-US" altLang="ja-JP" dirty="0"/>
              <a:t>2^6=64 </a:t>
            </a:r>
            <a:r>
              <a:rPr kumimoji="1" lang="ja-JP" altLang="en-US" dirty="0"/>
              <a:t>より </a:t>
            </a:r>
            <a:r>
              <a:rPr kumimoji="1" lang="en-US" altLang="ja-JP" dirty="0"/>
              <a:t>6bit </a:t>
            </a:r>
            <a:r>
              <a:rPr kumimoji="1" lang="ja-JP" altLang="en-US" dirty="0"/>
              <a:t>とられる</a:t>
            </a:r>
          </a:p>
          <a:p>
            <a:pPr lvl="1"/>
            <a:r>
              <a:rPr kumimoji="1" lang="ja-JP" altLang="en-US" dirty="0">
                <a:solidFill>
                  <a:schemeClr val="accent5"/>
                </a:solidFill>
              </a:rPr>
              <a:t>つまり </a:t>
            </a:r>
            <a:r>
              <a:rPr kumimoji="1" lang="en-US" altLang="ja-JP" dirty="0">
                <a:solidFill>
                  <a:schemeClr val="accent5"/>
                </a:solidFill>
              </a:rPr>
              <a:t>12-6=6 bit </a:t>
            </a:r>
            <a:r>
              <a:rPr kumimoji="1" lang="ja-JP" altLang="en-US" dirty="0">
                <a:solidFill>
                  <a:schemeClr val="accent5"/>
                </a:solidFill>
              </a:rPr>
              <a:t>分 </a:t>
            </a:r>
            <a:r>
              <a:rPr kumimoji="1" lang="en-US" altLang="ja-JP" dirty="0">
                <a:solidFill>
                  <a:schemeClr val="accent5"/>
                </a:solidFill>
              </a:rPr>
              <a:t>= 64 </a:t>
            </a:r>
            <a:r>
              <a:rPr kumimoji="1" lang="ja-JP" altLang="en-US" dirty="0">
                <a:solidFill>
                  <a:schemeClr val="accent5"/>
                </a:solidFill>
              </a:rPr>
              <a:t>セットしか使えない</a:t>
            </a:r>
            <a:endParaRPr kumimoji="1" lang="en-US" altLang="ja-JP" dirty="0">
              <a:solidFill>
                <a:schemeClr val="accent5"/>
              </a:solidFill>
            </a:endParaRPr>
          </a:p>
        </p:txBody>
      </p:sp>
      <p:sp>
        <p:nvSpPr>
          <p:cNvPr id="4" name="正方形/長方形 3"/>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7" name="正方形/長方形 6"/>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200" dirty="0">
                <a:solidFill>
                  <a:schemeClr val="tx1">
                    <a:lumMod val="75000"/>
                    <a:lumOff val="25000"/>
                  </a:schemeClr>
                </a:solidFill>
                <a:latin typeface="Consolas" panose="020B0609020204030204" pitchFamily="49" charset="0"/>
              </a:rPr>
              <a:t>ライン</a:t>
            </a:r>
          </a:p>
        </p:txBody>
      </p:sp>
      <p:cxnSp>
        <p:nvCxnSpPr>
          <p:cNvPr id="8" name="直線コネクタ 7"/>
          <p:cNvCxnSpPr/>
          <p:nvPr/>
        </p:nvCxnSpPr>
        <p:spPr bwMode="auto">
          <a:xfrm>
            <a:off x="2771980" y="1808982"/>
            <a:ext cx="540006"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9" name="正方形/長方形 8"/>
          <p:cNvSpPr/>
          <p:nvPr/>
        </p:nvSpPr>
        <p:spPr bwMode="auto">
          <a:xfrm>
            <a:off x="2141973"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 </a:t>
            </a:r>
            <a:r>
              <a:rPr kumimoji="1" lang="en-US" altLang="ja-JP" sz="1600" dirty="0">
                <a:solidFill>
                  <a:schemeClr val="accent6"/>
                </a:solidFill>
                <a:latin typeface="+mn-ea"/>
              </a:rPr>
              <a:t>index</a:t>
            </a:r>
            <a:endParaRPr kumimoji="1" lang="ja-JP" altLang="en-US" sz="1600" dirty="0">
              <a:solidFill>
                <a:schemeClr val="accent6"/>
              </a:solidFill>
              <a:latin typeface="+mn-ea"/>
            </a:endParaRPr>
          </a:p>
        </p:txBody>
      </p:sp>
      <p:sp>
        <p:nvSpPr>
          <p:cNvPr id="10" name="正方形/長方形 9"/>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2771980" y="1448978"/>
            <a:ext cx="540007"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2" name="正方形/長方形 11"/>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13" name="正方形/長方形 12"/>
          <p:cNvSpPr/>
          <p:nvPr/>
        </p:nvSpPr>
        <p:spPr bwMode="auto">
          <a:xfrm>
            <a:off x="971960" y="2708992"/>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4" name="直線矢印コネクタ 13"/>
          <p:cNvCxnSpPr/>
          <p:nvPr/>
        </p:nvCxnSpPr>
        <p:spPr bwMode="auto">
          <a:xfrm>
            <a:off x="971960" y="2618991"/>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bwMode="auto">
          <a:xfrm>
            <a:off x="2771981" y="2708992"/>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6" name="直線コネクタ 15"/>
          <p:cNvCxnSpPr/>
          <p:nvPr/>
        </p:nvCxnSpPr>
        <p:spPr bwMode="auto">
          <a:xfrm>
            <a:off x="2771980" y="3068996"/>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7" name="正方形/長方形 16"/>
          <p:cNvSpPr/>
          <p:nvPr/>
        </p:nvSpPr>
        <p:spPr bwMode="auto">
          <a:xfrm>
            <a:off x="3041983" y="306899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a:r>
              <a:rPr kumimoji="1" lang="en-US" altLang="ja-JP" dirty="0">
                <a:solidFill>
                  <a:schemeClr val="accent3">
                    <a:lumMod val="75000"/>
                  </a:schemeClr>
                </a:solidFill>
                <a:latin typeface="Consolas" panose="020B0609020204030204" pitchFamily="49" charset="0"/>
              </a:rPr>
              <a:t>12bit</a:t>
            </a:r>
          </a:p>
          <a:p>
            <a:pPr algn="ctr"/>
            <a:r>
              <a:rPr kumimoji="1" lang="ja-JP" altLang="en-US" dirty="0">
                <a:solidFill>
                  <a:schemeClr val="accent3">
                    <a:lumMod val="75000"/>
                  </a:schemeClr>
                </a:solidFill>
                <a:latin typeface="Consolas" panose="020B0609020204030204" pitchFamily="49" charset="0"/>
              </a:rPr>
              <a:t>ページ内のオフセット</a:t>
            </a:r>
          </a:p>
        </p:txBody>
      </p:sp>
      <p:cxnSp>
        <p:nvCxnSpPr>
          <p:cNvPr id="21" name="直線コネクタ 20"/>
          <p:cNvCxnSpPr/>
          <p:nvPr/>
        </p:nvCxnSpPr>
        <p:spPr bwMode="auto">
          <a:xfrm>
            <a:off x="3311986" y="1808982"/>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22" name="正方形/長方形 21"/>
          <p:cNvSpPr/>
          <p:nvPr/>
        </p:nvSpPr>
        <p:spPr bwMode="auto">
          <a:xfrm>
            <a:off x="3311986"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3">
                    <a:lumMod val="75000"/>
                  </a:schemeClr>
                </a:solidFill>
                <a:latin typeface="+mn-ea"/>
              </a:rPr>
              <a:t>ここのビットが</a:t>
            </a:r>
            <a:endParaRPr kumimoji="1" lang="en-US" altLang="ja-JP" sz="1600" dirty="0">
              <a:solidFill>
                <a:schemeClr val="accent3">
                  <a:lumMod val="75000"/>
                </a:schemeClr>
              </a:solidFill>
              <a:latin typeface="+mn-ea"/>
            </a:endParaRPr>
          </a:p>
          <a:p>
            <a:r>
              <a:rPr kumimoji="1" lang="ja-JP" altLang="en-US" sz="1600" dirty="0">
                <a:solidFill>
                  <a:schemeClr val="accent3">
                    <a:lumMod val="75000"/>
                  </a:schemeClr>
                </a:solidFill>
                <a:latin typeface="+mn-ea"/>
              </a:rPr>
              <a:t>ライン内オフセット（</a:t>
            </a:r>
            <a:r>
              <a:rPr kumimoji="1" lang="en-US" altLang="ja-JP" sz="1600" dirty="0">
                <a:solidFill>
                  <a:schemeClr val="accent3">
                    <a:lumMod val="75000"/>
                  </a:schemeClr>
                </a:solidFill>
                <a:latin typeface="+mn-ea"/>
              </a:rPr>
              <a:t>6bit</a:t>
            </a:r>
            <a:r>
              <a:rPr kumimoji="1" lang="ja-JP" altLang="en-US" sz="1600" dirty="0">
                <a:solidFill>
                  <a:schemeClr val="accent3">
                    <a:lumMod val="75000"/>
                  </a:schemeClr>
                </a:solidFill>
                <a:latin typeface="+mn-ea"/>
              </a:rPr>
              <a:t>）</a:t>
            </a:r>
          </a:p>
        </p:txBody>
      </p:sp>
    </p:spTree>
    <p:extLst>
      <p:ext uri="{BB962C8B-B14F-4D97-AF65-F5344CB8AC3E}">
        <p14:creationId xmlns:p14="http://schemas.microsoft.com/office/powerpoint/2010/main" val="3126186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仮想インデクス物理タグ方式の問題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way</a:t>
            </a:r>
            <a:r>
              <a:rPr lang="ja-JP" altLang="en-US" dirty="0"/>
              <a:t> 数を増やす方向でしか </a:t>
            </a:r>
            <a:r>
              <a:rPr lang="en-US" altLang="ja-JP" dirty="0"/>
              <a:t>L1 </a:t>
            </a:r>
            <a:r>
              <a:rPr lang="ja-JP" altLang="en-US" dirty="0"/>
              <a:t>キャッシュ容量を増やせない</a:t>
            </a:r>
            <a:endParaRPr lang="en-US" altLang="ja-JP" dirty="0"/>
          </a:p>
          <a:p>
            <a:pPr lvl="1"/>
            <a:r>
              <a:rPr lang="en-US" altLang="ja-JP" dirty="0"/>
              <a:t>12-6=6 bit </a:t>
            </a:r>
            <a:r>
              <a:rPr lang="ja-JP" altLang="en-US" dirty="0"/>
              <a:t>分 </a:t>
            </a:r>
            <a:r>
              <a:rPr lang="en-US" altLang="ja-JP" dirty="0"/>
              <a:t>= 64 </a:t>
            </a:r>
            <a:r>
              <a:rPr lang="ja-JP" altLang="en-US" dirty="0"/>
              <a:t>セットしか使えない</a:t>
            </a:r>
            <a:endParaRPr lang="en-US" altLang="ja-JP" dirty="0"/>
          </a:p>
          <a:p>
            <a:pPr lvl="2"/>
            <a:r>
              <a:rPr lang="ja-JP" altLang="en-US" dirty="0"/>
              <a:t>たとえば </a:t>
            </a:r>
            <a:r>
              <a:rPr lang="en-US" altLang="ja-JP" dirty="0"/>
              <a:t>64</a:t>
            </a:r>
            <a:r>
              <a:rPr lang="ja-JP" altLang="en-US" dirty="0"/>
              <a:t>セット </a:t>
            </a:r>
            <a:r>
              <a:rPr lang="en-US" altLang="ja-JP" dirty="0"/>
              <a:t>× 64B</a:t>
            </a:r>
            <a:r>
              <a:rPr lang="ja-JP" altLang="en-US" dirty="0"/>
              <a:t>ライン </a:t>
            </a:r>
            <a:r>
              <a:rPr lang="en-US" altLang="ja-JP" dirty="0"/>
              <a:t>× </a:t>
            </a:r>
            <a:r>
              <a:rPr lang="en-US" altLang="ja-JP" dirty="0">
                <a:solidFill>
                  <a:schemeClr val="accent5"/>
                </a:solidFill>
              </a:rPr>
              <a:t>8way</a:t>
            </a:r>
            <a:r>
              <a:rPr lang="en-US" altLang="ja-JP" dirty="0"/>
              <a:t> = 32KB</a:t>
            </a:r>
          </a:p>
          <a:p>
            <a:pPr lvl="1"/>
            <a:r>
              <a:rPr lang="ja-JP" altLang="en-US" dirty="0"/>
              <a:t>これ以上 </a:t>
            </a:r>
            <a:r>
              <a:rPr lang="en-US" altLang="ja-JP" dirty="0"/>
              <a:t>way </a:t>
            </a:r>
            <a:r>
              <a:rPr lang="ja-JP" altLang="en-US" dirty="0"/>
              <a:t>数を増やすのはつらい</a:t>
            </a:r>
            <a:endParaRPr lang="en-US" altLang="ja-JP" dirty="0"/>
          </a:p>
          <a:p>
            <a:pPr lvl="2"/>
            <a:r>
              <a:rPr lang="ja-JP" altLang="en-US" dirty="0"/>
              <a:t>比較器の個数が増えるので遅延が問題になってくる</a:t>
            </a:r>
            <a:endParaRPr lang="en-US" altLang="ja-JP" dirty="0"/>
          </a:p>
          <a:p>
            <a:r>
              <a:rPr lang="en-US" altLang="ja-JP" dirty="0"/>
              <a:t>L1 </a:t>
            </a:r>
            <a:r>
              <a:rPr lang="ja-JP" altLang="en-US" dirty="0"/>
              <a:t>キャッシュが </a:t>
            </a:r>
            <a:r>
              <a:rPr lang="en-US" altLang="ja-JP" dirty="0"/>
              <a:t>32KB </a:t>
            </a:r>
            <a:r>
              <a:rPr lang="ja-JP" altLang="en-US" dirty="0"/>
              <a:t>程度となっているのは，このことが大きい</a:t>
            </a:r>
            <a:endParaRPr lang="en-US" altLang="ja-JP" dirty="0">
              <a:solidFill>
                <a:schemeClr val="accent5"/>
              </a:solidFill>
            </a:endParaRPr>
          </a:p>
          <a:p>
            <a:pPr lvl="1"/>
            <a:r>
              <a:rPr lang="en-US" altLang="ja-JP" dirty="0"/>
              <a:t>L2 </a:t>
            </a:r>
            <a:r>
              <a:rPr lang="ja-JP" altLang="en-US" dirty="0"/>
              <a:t>以降のキャッシュは変換後の物理アドレスでアクセスするので問題とならない</a:t>
            </a:r>
            <a:endParaRPr lang="en-US" altLang="ja-JP" dirty="0">
              <a:solidFill>
                <a:schemeClr val="accent5"/>
              </a:solidFill>
            </a:endParaRPr>
          </a:p>
        </p:txBody>
      </p:sp>
    </p:spTree>
    <p:extLst>
      <p:ext uri="{BB962C8B-B14F-4D97-AF65-F5344CB8AC3E}">
        <p14:creationId xmlns:p14="http://schemas.microsoft.com/office/powerpoint/2010/main" val="424152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ブロッキング（タイリング）</a:t>
            </a:r>
          </a:p>
        </p:txBody>
      </p:sp>
      <p:sp>
        <p:nvSpPr>
          <p:cNvPr id="3" name="テキスト プレースホルダー 2"/>
          <p:cNvSpPr>
            <a:spLocks noGrp="1"/>
          </p:cNvSpPr>
          <p:nvPr>
            <p:ph type="body" sz="quarter" idx="10"/>
          </p:nvPr>
        </p:nvSpPr>
        <p:spPr>
          <a:xfrm>
            <a:off x="431954" y="908972"/>
            <a:ext cx="8100090" cy="3240036"/>
          </a:xfrm>
        </p:spPr>
        <p:txBody>
          <a:bodyPr/>
          <a:lstStyle/>
          <a:p>
            <a:pPr marL="360000" lvl="1" indent="0">
              <a:buNone/>
            </a:pPr>
            <a:r>
              <a:rPr lang="en-US" altLang="ja-JP" sz="1800" dirty="0">
                <a:solidFill>
                  <a:schemeClr val="accent5"/>
                </a:solidFill>
                <a:latin typeface="Consolas" panose="020B0609020204030204" pitchFamily="49" charset="0"/>
              </a:rPr>
              <a:t>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ii = 0; ii &lt; SIZE; ii += BLOCK_II)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jj</a:t>
            </a:r>
            <a:r>
              <a:rPr lang="en-US" altLang="ja-JP" sz="1800" dirty="0">
                <a:solidFill>
                  <a:schemeClr val="accent5"/>
                </a:solidFill>
                <a:latin typeface="Consolas" panose="020B0609020204030204" pitchFamily="49" charset="0"/>
              </a:rPr>
              <a:t> += BLOCK_JJ) {</a:t>
            </a:r>
          </a:p>
          <a:p>
            <a:pPr marL="360000" lvl="1" indent="0">
              <a:buNone/>
            </a:pPr>
            <a:r>
              <a:rPr lang="en-US" altLang="ja-JP" sz="1800" dirty="0">
                <a:solidFill>
                  <a:schemeClr val="accent5"/>
                </a:solidFill>
                <a:latin typeface="Consolas" panose="020B0609020204030204" pitchFamily="49" charset="0"/>
              </a:rPr>
              <a:t>    for (</a:t>
            </a:r>
            <a:r>
              <a:rPr lang="en-US" altLang="ja-JP" sz="1800" dirty="0" err="1">
                <a:solidFill>
                  <a:schemeClr val="accent5"/>
                </a:solidFill>
                <a:latin typeface="Consolas" panose="020B0609020204030204" pitchFamily="49" charset="0"/>
              </a:rPr>
              <a:t>int</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0;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&lt; SIZE; </a:t>
            </a:r>
            <a:r>
              <a:rPr lang="en-US" altLang="ja-JP" sz="1800" dirty="0" err="1">
                <a:solidFill>
                  <a:schemeClr val="accent5"/>
                </a:solidFill>
                <a:latin typeface="Consolas" panose="020B0609020204030204" pitchFamily="49" charset="0"/>
              </a:rPr>
              <a:t>kk</a:t>
            </a:r>
            <a:r>
              <a:rPr lang="en-US" altLang="ja-JP" sz="1800" dirty="0">
                <a:solidFill>
                  <a:schemeClr val="accent5"/>
                </a:solidFill>
                <a:latin typeface="Consolas" panose="020B0609020204030204" pitchFamily="49" charset="0"/>
              </a:rPr>
              <a:t> += BLOCK_KK)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 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&lt; ii + BLOCK_II; </a:t>
            </a:r>
            <a:r>
              <a:rPr lang="en-US" altLang="ja-JP" sz="1800" dirty="0" err="1">
                <a:solidFill>
                  <a:schemeClr val="accent2"/>
                </a:solidFill>
                <a:latin typeface="Consolas" panose="020B0609020204030204" pitchFamily="49" charset="0"/>
              </a:rPr>
              <a:t>i</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j =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j &lt; </a:t>
            </a:r>
            <a:r>
              <a:rPr lang="en-US" altLang="ja-JP" sz="1800" dirty="0" err="1">
                <a:solidFill>
                  <a:schemeClr val="accent2"/>
                </a:solidFill>
                <a:latin typeface="Consolas" panose="020B0609020204030204" pitchFamily="49" charset="0"/>
              </a:rPr>
              <a:t>jj</a:t>
            </a:r>
            <a:r>
              <a:rPr lang="en-US" altLang="ja-JP" sz="1800" dirty="0">
                <a:solidFill>
                  <a:schemeClr val="accent2"/>
                </a:solidFill>
                <a:latin typeface="Consolas" panose="020B0609020204030204" pitchFamily="49" charset="0"/>
              </a:rPr>
              <a:t> + BLOCK_JJ; </a:t>
            </a:r>
            <a:r>
              <a:rPr lang="en-US" altLang="ja-JP" sz="1800" dirty="0" err="1">
                <a:solidFill>
                  <a:schemeClr val="accent2"/>
                </a:solidFill>
                <a:latin typeface="Consolas" panose="020B0609020204030204" pitchFamily="49" charset="0"/>
              </a:rPr>
              <a:t>j++</a:t>
            </a:r>
            <a:r>
              <a:rPr lang="en-US" altLang="ja-JP" sz="1800" dirty="0">
                <a:solidFill>
                  <a:schemeClr val="accent2"/>
                </a:solidFill>
                <a:latin typeface="Consolas" panose="020B0609020204030204" pitchFamily="49" charset="0"/>
              </a:rPr>
              <a:t>) {</a:t>
            </a:r>
          </a:p>
          <a:p>
            <a:pPr marL="360000" lvl="1" indent="0">
              <a:buNone/>
            </a:pPr>
            <a:r>
              <a:rPr lang="en-US" altLang="ja-JP" sz="1800" dirty="0">
                <a:solidFill>
                  <a:schemeClr val="accent2"/>
                </a:solidFill>
                <a:latin typeface="Consolas" panose="020B0609020204030204" pitchFamily="49" charset="0"/>
              </a:rPr>
              <a:t>          for (</a:t>
            </a:r>
            <a:r>
              <a:rPr lang="en-US" altLang="ja-JP" sz="1800" dirty="0" err="1">
                <a:solidFill>
                  <a:schemeClr val="accent2"/>
                </a:solidFill>
                <a:latin typeface="Consolas" panose="020B0609020204030204" pitchFamily="49" charset="0"/>
              </a:rPr>
              <a:t>int</a:t>
            </a:r>
            <a:r>
              <a:rPr lang="en-US" altLang="ja-JP" sz="1800" dirty="0">
                <a:solidFill>
                  <a:schemeClr val="accent2"/>
                </a:solidFill>
                <a:latin typeface="Consolas" panose="020B0609020204030204" pitchFamily="49" charset="0"/>
              </a:rPr>
              <a:t> k =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k &lt; </a:t>
            </a:r>
            <a:r>
              <a:rPr lang="en-US" altLang="ja-JP" sz="1800" dirty="0" err="1">
                <a:solidFill>
                  <a:schemeClr val="accent2"/>
                </a:solidFill>
                <a:latin typeface="Consolas" panose="020B0609020204030204" pitchFamily="49" charset="0"/>
              </a:rPr>
              <a:t>kk</a:t>
            </a:r>
            <a:r>
              <a:rPr lang="en-US" altLang="ja-JP" sz="1800" dirty="0">
                <a:solidFill>
                  <a:schemeClr val="accent2"/>
                </a:solidFill>
                <a:latin typeface="Consolas" panose="020B0609020204030204" pitchFamily="49" charset="0"/>
              </a:rPr>
              <a:t> + BLOCK_KK; k++) {</a:t>
            </a:r>
          </a:p>
          <a:p>
            <a:pPr marL="360000" lvl="1" indent="0">
              <a:buNone/>
            </a:pPr>
            <a:r>
              <a:rPr lang="en-US" altLang="ja-JP" sz="1800" dirty="0">
                <a:latin typeface="Consolas" panose="020B0609020204030204" pitchFamily="49" charset="0"/>
              </a:rPr>
              <a:t>             a[k][j] += b[k][</a:t>
            </a:r>
            <a:r>
              <a:rPr lang="en-US" altLang="ja-JP" sz="1800" dirty="0" err="1">
                <a:latin typeface="Consolas" panose="020B0609020204030204" pitchFamily="49" charset="0"/>
              </a:rPr>
              <a:t>i</a:t>
            </a:r>
            <a:r>
              <a:rPr lang="en-US" altLang="ja-JP" sz="1800" dirty="0">
                <a:latin typeface="Consolas" panose="020B0609020204030204" pitchFamily="49" charset="0"/>
              </a:rPr>
              <a:t>] * c[</a:t>
            </a:r>
            <a:r>
              <a:rPr lang="en-US" altLang="ja-JP" sz="1800" dirty="0" err="1">
                <a:latin typeface="Consolas" panose="020B0609020204030204" pitchFamily="49" charset="0"/>
              </a:rPr>
              <a:t>i</a:t>
            </a:r>
            <a:r>
              <a:rPr lang="en-US" altLang="ja-JP" sz="1800" dirty="0">
                <a:latin typeface="Consolas" panose="020B0609020204030204" pitchFamily="49" charset="0"/>
              </a:rPr>
              <a:t>][j];</a:t>
            </a:r>
          </a:p>
        </p:txBody>
      </p:sp>
      <p:sp>
        <p:nvSpPr>
          <p:cNvPr id="4" name="テキスト プレースホルダー 3"/>
          <p:cNvSpPr txBox="1">
            <a:spLocks/>
          </p:cNvSpPr>
          <p:nvPr/>
        </p:nvSpPr>
        <p:spPr bwMode="auto">
          <a:xfrm>
            <a:off x="431954" y="3969006"/>
            <a:ext cx="8460094" cy="279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ループをブロックに分割する</a:t>
            </a:r>
            <a:endParaRPr lang="en-US" altLang="ja-JP" kern="0" dirty="0"/>
          </a:p>
          <a:p>
            <a:pPr lvl="1"/>
            <a:r>
              <a:rPr lang="en-US" altLang="ja-JP" dirty="0" err="1"/>
              <a:t>i</a:t>
            </a:r>
            <a:r>
              <a:rPr lang="en-US" altLang="ja-JP" dirty="0"/>
              <a:t>, j, k </a:t>
            </a:r>
            <a:r>
              <a:rPr lang="ja-JP" altLang="en-US" dirty="0"/>
              <a:t>がそれぞれ </a:t>
            </a:r>
            <a:r>
              <a:rPr lang="en-US" altLang="ja-JP" dirty="0"/>
              <a:t>0 </a:t>
            </a:r>
            <a:r>
              <a:rPr lang="ja-JP" altLang="en-US" dirty="0"/>
              <a:t>～ </a:t>
            </a:r>
            <a:r>
              <a:rPr lang="en-US" altLang="ja-JP" dirty="0"/>
              <a:t>SIZE-1 </a:t>
            </a:r>
            <a:r>
              <a:rPr lang="ja-JP" altLang="en-US" dirty="0"/>
              <a:t>をとるときに，最終的に全ての組み合わせが計算されていればよい</a:t>
            </a:r>
            <a:endParaRPr lang="en-US" altLang="ja-JP" dirty="0"/>
          </a:p>
          <a:p>
            <a:r>
              <a:rPr lang="ja-JP" altLang="en-US" kern="0" dirty="0"/>
              <a:t>キャッシュ・フレンドリーなアクセスへ</a:t>
            </a:r>
            <a:endParaRPr lang="en-US" altLang="ja-JP" kern="0" dirty="0"/>
          </a:p>
          <a:p>
            <a:pPr lvl="1"/>
            <a:r>
              <a:rPr lang="ja-JP" altLang="en-US" kern="0" dirty="0"/>
              <a:t>六重ループも自由に順番が入れ替え可能</a:t>
            </a:r>
            <a:endParaRPr lang="en-US" altLang="ja-JP" kern="0" dirty="0"/>
          </a:p>
          <a:p>
            <a:pPr lvl="1"/>
            <a:r>
              <a:rPr lang="ja-JP" altLang="en-US" kern="0" dirty="0"/>
              <a:t>各方向のブロックのサイズをよく考える</a:t>
            </a:r>
            <a:endParaRPr lang="en-US" altLang="ja-JP" kern="0" dirty="0"/>
          </a:p>
        </p:txBody>
      </p:sp>
    </p:spTree>
    <p:extLst>
      <p:ext uri="{BB962C8B-B14F-4D97-AF65-F5344CB8AC3E}">
        <p14:creationId xmlns:p14="http://schemas.microsoft.com/office/powerpoint/2010/main" val="211389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a:p>
            <a:r>
              <a:rPr kumimoji="1" lang="ja-JP" altLang="en-US" dirty="0"/>
              <a:t>仮想インデクス物理タグ方式</a:t>
            </a:r>
            <a:endParaRPr kumimoji="1" lang="en-US" altLang="ja-JP" dirty="0"/>
          </a:p>
          <a:p>
            <a:pPr lvl="1"/>
            <a:r>
              <a:rPr kumimoji="1" lang="ja-JP" altLang="en-US" dirty="0"/>
              <a:t>物理アドレスへの変換を行わずに </a:t>
            </a:r>
            <a:r>
              <a:rPr kumimoji="1" lang="en-US" altLang="ja-JP" dirty="0"/>
              <a:t>L1 </a:t>
            </a:r>
            <a:r>
              <a:rPr kumimoji="1" lang="ja-JP" altLang="en-US" dirty="0"/>
              <a:t>キャッシュへアクセスする方法</a:t>
            </a:r>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b="1" dirty="0"/>
              <a:t>特権モード</a:t>
            </a:r>
            <a:endParaRPr lang="en-US" altLang="ja-JP" b="1" dirty="0"/>
          </a:p>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内に用意されている動作モード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ページ・テーブルの操作や外部デバイスへの操作は制限されている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pPr lvl="1"/>
            <a:r>
              <a:rPr kumimoji="1" lang="en-US" altLang="ja-JP" dirty="0"/>
              <a:t>OS </a:t>
            </a:r>
            <a:r>
              <a:rPr kumimoji="1" lang="ja-JP" altLang="en-US" dirty="0"/>
              <a:t>を介すため無茶はできない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a:p>
            <a:pPr lvl="2"/>
            <a:r>
              <a:rPr lang="ja-JP" altLang="en-US" dirty="0"/>
              <a:t>ジャンプ命令というよりは，割り込みに近い</a:t>
            </a:r>
            <a:endParaRPr kumimoji="1"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（レジスタ番号とか間違ってたらスイマセン）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dirty="0"/>
              <a:t>RISC-V 64bit Linux </a:t>
            </a:r>
            <a:r>
              <a:rPr kumimoji="1" lang="ja-JP" altLang="en-US" dirty="0"/>
              <a:t>の場合の例</a:t>
            </a:r>
            <a:endParaRPr kumimoji="1" lang="en-US" altLang="ja-JP" dirty="0"/>
          </a:p>
          <a:p>
            <a:pPr lvl="1"/>
            <a:r>
              <a:rPr lang="ja-JP" altLang="en-US" dirty="0"/>
              <a:t>ファイルをリネームするシステム・コール </a:t>
            </a:r>
            <a:r>
              <a:rPr lang="en-US" altLang="ja-JP" dirty="0"/>
              <a:t>rename() </a:t>
            </a:r>
            <a:r>
              <a:rPr lang="ja-JP" altLang="en-US" dirty="0"/>
              <a:t>の呼び出し</a:t>
            </a:r>
            <a:endParaRPr lang="en-US" altLang="ja-JP" dirty="0"/>
          </a:p>
          <a:p>
            <a:pPr lvl="1"/>
            <a:r>
              <a:rPr lang="ja-JP" altLang="en-US" dirty="0"/>
              <a:t>手順：</a:t>
            </a:r>
            <a:endParaRPr lang="en-US" altLang="ja-JP" dirty="0"/>
          </a:p>
          <a:p>
            <a:pPr lvl="2"/>
            <a:r>
              <a:rPr lang="ja-JP" altLang="en-US" dirty="0"/>
              <a:t>レジスタ </a:t>
            </a:r>
            <a:r>
              <a:rPr lang="en-US" altLang="ja-JP" dirty="0"/>
              <a:t>x17 </a:t>
            </a:r>
            <a:r>
              <a:rPr lang="ja-JP" altLang="en-US" dirty="0"/>
              <a:t>に要求番号を設定</a:t>
            </a:r>
            <a:endParaRPr lang="en-US" altLang="ja-JP" dirty="0"/>
          </a:p>
          <a:p>
            <a:pPr lvl="2"/>
            <a:r>
              <a:rPr lang="en-US" altLang="ja-JP" dirty="0"/>
              <a:t>x10~x13 </a:t>
            </a:r>
            <a:r>
              <a:rPr lang="ja-JP" altLang="en-US" dirty="0"/>
              <a:t>に引数を設定</a:t>
            </a:r>
            <a:endParaRPr lang="en-US" altLang="ja-JP" dirty="0"/>
          </a:p>
          <a:p>
            <a:pPr lvl="2"/>
            <a:r>
              <a:rPr lang="en-US" altLang="ja-JP" dirty="0" err="1"/>
              <a:t>ecall</a:t>
            </a:r>
            <a:r>
              <a:rPr lang="en-US" altLang="ja-JP" dirty="0"/>
              <a:t> </a:t>
            </a:r>
            <a:r>
              <a:rPr lang="ja-JP" altLang="en-US" dirty="0"/>
              <a:t>を実行</a:t>
            </a:r>
            <a:endParaRPr lang="en-US" altLang="ja-JP" dirty="0"/>
          </a:p>
          <a:p>
            <a:pPr lvl="1"/>
            <a:r>
              <a:rPr lang="ja-JP" altLang="en-US" dirty="0"/>
              <a:t>注：</a:t>
            </a:r>
            <a:r>
              <a:rPr lang="en-US" altLang="ja-JP" dirty="0"/>
              <a:t>OS </a:t>
            </a:r>
            <a:r>
              <a:rPr lang="ja-JP" altLang="en-US" dirty="0"/>
              <a:t>ごとにレジスタの使い方等のルールは自由なのでみんな違う</a:t>
            </a:r>
            <a:endParaRPr lang="en-US" altLang="ja-JP" dirty="0"/>
          </a:p>
          <a:p>
            <a:pPr lvl="2"/>
            <a:endParaRPr kumimoji="1" lang="ja-JP" altLang="en-US"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en-US" altLang="ja-JP" dirty="0"/>
              <a:t>p14</a:t>
            </a:r>
            <a:r>
              <a:rPr lang="ja-JP" altLang="en-US" dirty="0"/>
              <a:t>と</a:t>
            </a:r>
            <a:r>
              <a:rPr lang="en-US" altLang="ja-JP" dirty="0"/>
              <a:t>p97</a:t>
            </a:r>
            <a:r>
              <a:rPr lang="ja-JP" altLang="en-US" dirty="0"/>
              <a:t>でループ順が違いますが，どちらも正しいですか？</a:t>
            </a:r>
          </a:p>
          <a:p>
            <a:pPr lvl="1"/>
            <a:r>
              <a:rPr lang="en-US" altLang="ja-JP" dirty="0"/>
              <a:t>p14 </a:t>
            </a:r>
            <a:r>
              <a:rPr lang="ja-JP" altLang="en-US" dirty="0"/>
              <a:t>が正しいです</a:t>
            </a:r>
          </a:p>
        </p:txBody>
      </p:sp>
    </p:spTree>
    <p:extLst>
      <p:ext uri="{BB962C8B-B14F-4D97-AF65-F5344CB8AC3E}">
        <p14:creationId xmlns:p14="http://schemas.microsoft.com/office/powerpoint/2010/main" val="99023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これらのチェックにも違反すると例外が起きる</a:t>
            </a:r>
            <a:endParaRPr kumimoji="1" lang="ja-JP" altLang="en-US" dirty="0"/>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保護機構</a:t>
            </a:r>
            <a:endParaRPr kumimoji="1" lang="en-US" altLang="ja-JP" dirty="0"/>
          </a:p>
          <a:p>
            <a:pPr marL="817200" lvl="1"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lang="ja-JP" altLang="en-US" dirty="0"/>
              <a:t>特権モード</a:t>
            </a:r>
            <a:endParaRPr lang="en-US" altLang="ja-JP" dirty="0"/>
          </a:p>
          <a:p>
            <a:pPr marL="457200" indent="-457200">
              <a:buFont typeface="+mj-lt"/>
              <a:buAutoNum type="arabicPeriod"/>
            </a:pPr>
            <a:r>
              <a:rPr kumimoji="1" lang="ja-JP" altLang="en-US" b="1" dirty="0"/>
              <a:t>脆弱性とアタック</a:t>
            </a:r>
            <a:endParaRPr kumimoji="1" lang="en-US" altLang="ja-JP" b="1"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631204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脆弱性</a:t>
            </a:r>
          </a:p>
        </p:txBody>
      </p:sp>
      <p:sp>
        <p:nvSpPr>
          <p:cNvPr id="3" name="テキスト プレースホルダー 2"/>
          <p:cNvSpPr>
            <a:spLocks noGrp="1"/>
          </p:cNvSpPr>
          <p:nvPr>
            <p:ph type="body" sz="quarter" idx="10"/>
          </p:nvPr>
        </p:nvSpPr>
        <p:spPr/>
        <p:txBody>
          <a:bodyPr/>
          <a:lstStyle/>
          <a:p>
            <a:r>
              <a:rPr lang="ja-JP" altLang="en-US" dirty="0"/>
              <a:t>他のプログラムや </a:t>
            </a:r>
            <a:r>
              <a:rPr lang="en-US" altLang="ja-JP" dirty="0"/>
              <a:t>OS </a:t>
            </a:r>
            <a:r>
              <a:rPr lang="ja-JP" altLang="en-US" dirty="0"/>
              <a:t>領域のメモリを読むことは基本的にできない</a:t>
            </a:r>
            <a:endParaRPr lang="en-US" altLang="ja-JP" dirty="0"/>
          </a:p>
          <a:p>
            <a:pPr lvl="1"/>
            <a:r>
              <a:rPr kumimoji="1" lang="ja-JP" altLang="en-US" dirty="0"/>
              <a:t>仮想メモリや特権モードの働きによる</a:t>
            </a:r>
            <a:endParaRPr kumimoji="1" lang="en-US" altLang="ja-JP" dirty="0"/>
          </a:p>
          <a:p>
            <a:r>
              <a:rPr kumimoji="1" lang="ja-JP" altLang="en-US" dirty="0"/>
              <a:t>ところが，ソフトウェアに問題があるとこれを突破できてしまう</a:t>
            </a:r>
            <a:endParaRPr kumimoji="1" lang="en-US" altLang="ja-JP" dirty="0"/>
          </a:p>
          <a:p>
            <a:pPr lvl="1"/>
            <a:r>
              <a:rPr kumimoji="1" lang="ja-JP" altLang="en-US" dirty="0"/>
              <a:t>そのようなセキュリティ上の問題のことを脆弱性という</a:t>
            </a:r>
            <a:endParaRPr kumimoji="1" lang="en-US" altLang="ja-JP" dirty="0"/>
          </a:p>
          <a:p>
            <a:r>
              <a:rPr kumimoji="1" lang="ja-JP" altLang="en-US" dirty="0"/>
              <a:t>いくつかの代表的な脆弱性やそれを利用した攻撃を紹介</a:t>
            </a:r>
            <a:endParaRPr kumimoji="1" lang="en-US" altLang="ja-JP" dirty="0"/>
          </a:p>
          <a:p>
            <a:pPr marL="817200" lvl="1" indent="-457200">
              <a:buFont typeface="+mj-lt"/>
              <a:buAutoNum type="arabicPeriod"/>
            </a:pPr>
            <a:r>
              <a:rPr lang="ja-JP" altLang="en-US" dirty="0"/>
              <a:t>バッファ・オーバーフロー</a:t>
            </a:r>
            <a:endParaRPr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kumimoji="1" lang="ja-JP" altLang="en-US" dirty="0"/>
          </a:p>
        </p:txBody>
      </p:sp>
    </p:spTree>
    <p:extLst>
      <p:ext uri="{BB962C8B-B14F-4D97-AF65-F5344CB8AC3E}">
        <p14:creationId xmlns:p14="http://schemas.microsoft.com/office/powerpoint/2010/main" val="3211048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b="1" dirty="0"/>
              <a:t>バッファ・オーバーフロー</a:t>
            </a:r>
            <a:endParaRPr kumimoji="1" lang="en-US" altLang="ja-JP" b="1"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851298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バッファ・オーバーフロー脆弱性</a:t>
            </a:r>
          </a:p>
        </p:txBody>
      </p:sp>
      <p:sp>
        <p:nvSpPr>
          <p:cNvPr id="3" name="テキスト プレースホルダー 2"/>
          <p:cNvSpPr>
            <a:spLocks noGrp="1"/>
          </p:cNvSpPr>
          <p:nvPr>
            <p:ph type="body" sz="quarter" idx="10"/>
          </p:nvPr>
        </p:nvSpPr>
        <p:spPr/>
        <p:txBody>
          <a:bodyPr/>
          <a:lstStyle/>
          <a:p>
            <a:r>
              <a:rPr kumimoji="1" lang="ja-JP" altLang="en-US" dirty="0"/>
              <a:t>配列の境界値チェックの忘れなどで生じる</a:t>
            </a:r>
            <a:endParaRPr kumimoji="1" lang="en-US" altLang="ja-JP" dirty="0"/>
          </a:p>
          <a:p>
            <a:pPr lvl="1"/>
            <a:r>
              <a:rPr lang="ja-JP" altLang="en-US" dirty="0">
                <a:latin typeface="Consolas" panose="020B0609020204030204" pitchFamily="49" charset="0"/>
              </a:rPr>
              <a:t>典型的なもの：</a:t>
            </a:r>
            <a:endParaRPr lang="en-US" altLang="ja-JP" dirty="0">
              <a:latin typeface="Consolas" panose="020B0609020204030204" pitchFamily="49" charset="0"/>
            </a:endParaRPr>
          </a:p>
          <a:p>
            <a:pPr lvl="2"/>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src</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size </a:t>
            </a:r>
            <a:r>
              <a:rPr lang="ja-JP" altLang="en-US" dirty="0">
                <a:solidFill>
                  <a:schemeClr val="accent3">
                    <a:lumMod val="75000"/>
                  </a:schemeClr>
                </a:solidFill>
                <a:latin typeface="Consolas" panose="020B0609020204030204" pitchFamily="49" charset="0"/>
              </a:rPr>
              <a:t>バイト分だけ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にコピー</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buf</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の容量を超えてコピーが行われる可能性がある</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size_t</a:t>
            </a:r>
            <a:r>
              <a:rPr lang="en-US" altLang="ja-JP" dirty="0">
                <a:latin typeface="Consolas" panose="020B0609020204030204" pitchFamily="49" charset="0"/>
              </a:rPr>
              <a:t> size){</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uint8_t</a:t>
            </a:r>
            <a:r>
              <a:rPr lang="en-US" altLang="ja-JP" dirty="0">
                <a:latin typeface="Consolas" panose="020B0609020204030204" pitchFamily="49" charset="0"/>
              </a:rPr>
              <a:t> </a:t>
            </a:r>
            <a:r>
              <a:rPr lang="en-US" altLang="ja-JP" dirty="0" err="1">
                <a:latin typeface="Consolas" panose="020B0609020204030204" pitchFamily="49" charset="0"/>
              </a:rPr>
              <a:t>buf</a:t>
            </a:r>
            <a:r>
              <a:rPr lang="en-US" altLang="ja-JP" dirty="0">
                <a:latin typeface="Consolas" panose="020B0609020204030204" pitchFamily="49" charset="0"/>
              </a:rPr>
              <a:t>[8];</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err="1">
                <a:latin typeface="Consolas" panose="020B0609020204030204" pitchFamily="49" charset="0"/>
              </a:rPr>
              <a:t>memcpy</a:t>
            </a:r>
            <a:r>
              <a:rPr lang="en-US" altLang="ja-JP" dirty="0">
                <a:latin typeface="Consolas" panose="020B0609020204030204" pitchFamily="49" charset="0"/>
              </a:rPr>
              <a:t>(</a:t>
            </a:r>
            <a:r>
              <a:rPr lang="en-US" altLang="ja-JP" dirty="0" err="1">
                <a:latin typeface="Consolas" panose="020B0609020204030204" pitchFamily="49" charset="0"/>
              </a:rPr>
              <a:t>buf</a:t>
            </a:r>
            <a:r>
              <a:rPr lang="en-US" altLang="ja-JP" dirty="0">
                <a:latin typeface="Consolas" panose="020B0609020204030204" pitchFamily="49" charset="0"/>
              </a:rPr>
              <a:t>, </a:t>
            </a:r>
            <a:r>
              <a:rPr lang="en-US" altLang="ja-JP" dirty="0" err="1">
                <a:latin typeface="Consolas" panose="020B0609020204030204" pitchFamily="49" charset="0"/>
              </a:rPr>
              <a:t>src</a:t>
            </a:r>
            <a:r>
              <a:rPr lang="en-US" altLang="ja-JP" dirty="0">
                <a:latin typeface="Consolas" panose="020B0609020204030204" pitchFamily="49" charset="0"/>
              </a:rPr>
              <a:t>, size); </a:t>
            </a:r>
            <a:br>
              <a:rPr lang="en-US" altLang="ja-JP" dirty="0">
                <a:latin typeface="Consolas" panose="020B0609020204030204" pitchFamily="49" charset="0"/>
              </a:rPr>
            </a:br>
            <a:r>
              <a:rPr kumimoji="1" lang="en-US" altLang="ja-JP" dirty="0">
                <a:latin typeface="Consolas" panose="020B0609020204030204" pitchFamily="49" charset="0"/>
              </a:rPr>
              <a:t>}</a:t>
            </a:r>
          </a:p>
          <a:p>
            <a:r>
              <a:rPr kumimoji="1" lang="ja-JP" altLang="en-US" dirty="0">
                <a:latin typeface="Consolas" panose="020B0609020204030204" pitchFamily="49" charset="0"/>
              </a:rPr>
              <a:t>もし上記の </a:t>
            </a:r>
            <a:r>
              <a:rPr kumimoji="1" lang="en-US" altLang="ja-JP" dirty="0" err="1">
                <a:latin typeface="Consolas" panose="020B0609020204030204" pitchFamily="49" charset="0"/>
              </a:rPr>
              <a:t>src</a:t>
            </a:r>
            <a:r>
              <a:rPr kumimoji="1" lang="en-US" altLang="ja-JP" dirty="0">
                <a:latin typeface="Consolas" panose="020B0609020204030204" pitchFamily="49" charset="0"/>
              </a:rPr>
              <a:t> </a:t>
            </a:r>
            <a:r>
              <a:rPr kumimoji="1" lang="ja-JP" altLang="en-US" dirty="0">
                <a:latin typeface="Consolas" panose="020B0609020204030204" pitchFamily="49" charset="0"/>
              </a:rPr>
              <a:t>と </a:t>
            </a:r>
            <a:r>
              <a:rPr kumimoji="1" lang="en-US" altLang="ja-JP" dirty="0">
                <a:latin typeface="Consolas" panose="020B0609020204030204" pitchFamily="49" charset="0"/>
              </a:rPr>
              <a:t>size </a:t>
            </a:r>
            <a:r>
              <a:rPr kumimoji="1" lang="ja-JP" altLang="en-US" dirty="0">
                <a:latin typeface="Consolas" panose="020B0609020204030204" pitchFamily="49" charset="0"/>
              </a:rPr>
              <a:t>を外部から与えることが出来れば，</a:t>
            </a:r>
            <a:br>
              <a:rPr kumimoji="1" lang="en-US" altLang="ja-JP" dirty="0">
                <a:latin typeface="Consolas" panose="020B0609020204030204" pitchFamily="49" charset="0"/>
              </a:rPr>
            </a:br>
            <a:r>
              <a:rPr kumimoji="1" lang="ja-JP" altLang="en-US" dirty="0">
                <a:latin typeface="Consolas" panose="020B0609020204030204" pitchFamily="49" charset="0"/>
              </a:rPr>
              <a:t>最悪コンピュータを乗っ取ることができる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ネットワーク</a:t>
            </a:r>
            <a:r>
              <a:rPr kumimoji="1" lang="ja-JP" altLang="en-US" dirty="0" err="1">
                <a:latin typeface="Consolas" panose="020B0609020204030204" pitchFamily="49" charset="0"/>
              </a:rPr>
              <a:t>ごし</a:t>
            </a:r>
            <a:r>
              <a:rPr kumimoji="1" lang="ja-JP" altLang="en-US" dirty="0">
                <a:latin typeface="Consolas" panose="020B0609020204030204" pitchFamily="49" charset="0"/>
              </a:rPr>
              <a:t>でなくても，画像ファイルを送って読ませるとかでも良い</a:t>
            </a:r>
          </a:p>
        </p:txBody>
      </p:sp>
    </p:spTree>
    <p:extLst>
      <p:ext uri="{BB962C8B-B14F-4D97-AF65-F5344CB8AC3E}">
        <p14:creationId xmlns:p14="http://schemas.microsoft.com/office/powerpoint/2010/main" val="29572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611956" y="3969006"/>
            <a:ext cx="8280092" cy="2339719"/>
          </a:xfrm>
        </p:spPr>
        <p:txBody>
          <a:bodyPr/>
          <a:lstStyle/>
          <a:p>
            <a:r>
              <a:rPr kumimoji="1" lang="ja-JP" altLang="en-US" dirty="0"/>
              <a:t>関数呼び出しはメモリ上のスタック構造を使って実現</a:t>
            </a:r>
            <a:endParaRPr kumimoji="1" lang="en-US" altLang="ja-JP" dirty="0"/>
          </a:p>
          <a:p>
            <a:pPr lvl="1"/>
            <a:r>
              <a:rPr kumimoji="1" lang="ja-JP" altLang="en-US" dirty="0"/>
              <a:t>特定のレジスタ </a:t>
            </a:r>
            <a:r>
              <a:rPr kumimoji="1" lang="en-US" altLang="ja-JP" dirty="0"/>
              <a:t>sp</a:t>
            </a:r>
            <a:r>
              <a:rPr kumimoji="1" lang="ja-JP" altLang="en-US" dirty="0"/>
              <a:t>（</a:t>
            </a:r>
            <a:r>
              <a:rPr lang="en-US" altLang="ja-JP" dirty="0"/>
              <a:t>RISC-V </a:t>
            </a:r>
            <a:r>
              <a:rPr lang="ja-JP" altLang="en-US" dirty="0"/>
              <a:t>では </a:t>
            </a:r>
            <a:r>
              <a:rPr lang="en-US" altLang="ja-JP" dirty="0"/>
              <a:t>x2</a:t>
            </a:r>
            <a:r>
              <a:rPr kumimoji="1" lang="ja-JP" altLang="en-US" dirty="0"/>
              <a:t>）がスタックのトップをさしている</a:t>
            </a:r>
            <a:endParaRPr kumimoji="1" lang="en-US" altLang="ja-JP" dirty="0"/>
          </a:p>
          <a:p>
            <a:pPr lvl="1"/>
            <a:r>
              <a:rPr kumimoji="1" lang="ja-JP" altLang="en-US" dirty="0"/>
              <a:t>データを </a:t>
            </a:r>
            <a:r>
              <a:rPr kumimoji="1" lang="en-US" altLang="ja-JP" dirty="0"/>
              <a:t>push </a:t>
            </a:r>
            <a:r>
              <a:rPr kumimoji="1" lang="ja-JP" altLang="en-US" dirty="0"/>
              <a:t>するときは </a:t>
            </a:r>
            <a:r>
              <a:rPr kumimoji="1" lang="en-US" altLang="ja-JP" dirty="0"/>
              <a:t>sp </a:t>
            </a:r>
            <a:r>
              <a:rPr kumimoji="1" lang="ja-JP" altLang="en-US" dirty="0"/>
              <a:t>を減少（図上で上に移動）</a:t>
            </a:r>
            <a:endParaRPr kumimoji="1" lang="en-US" altLang="ja-JP" dirty="0"/>
          </a:p>
          <a:p>
            <a:pPr lvl="1"/>
            <a:r>
              <a:rPr lang="en-US" altLang="ja-JP" dirty="0"/>
              <a:t>pop </a:t>
            </a:r>
            <a:r>
              <a:rPr lang="ja-JP" altLang="en-US" dirty="0"/>
              <a:t>するときは </a:t>
            </a:r>
            <a:r>
              <a:rPr lang="en-US" altLang="ja-JP" dirty="0"/>
              <a:t>sp </a:t>
            </a:r>
            <a:r>
              <a:rPr lang="ja-JP" altLang="en-US" dirty="0"/>
              <a:t>を増加（図上で下に移動）</a:t>
            </a:r>
            <a:endParaRPr kumimoji="1" lang="ja-JP" altLang="en-US" dirty="0"/>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2591978"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2591978"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2591978"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2591978"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511966" y="2798993"/>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151962" y="2708993"/>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2591978"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1871970"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1871970"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1871970"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4211996" y="2258987"/>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6372020"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372020"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6372020" y="252899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6372020"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00" b="1" dirty="0">
                <a:solidFill>
                  <a:schemeClr val="accent6"/>
                </a:solidFill>
                <a:latin typeface="+mn-ea"/>
              </a:rPr>
              <a:t>push </a:t>
            </a:r>
            <a:r>
              <a:rPr kumimoji="1" lang="ja-JP" altLang="en-US" sz="1000" b="1" dirty="0">
                <a:solidFill>
                  <a:schemeClr val="accent6"/>
                </a:solidFill>
                <a:latin typeface="+mn-ea"/>
              </a:rPr>
              <a:t>されたデータ</a:t>
            </a:r>
          </a:p>
        </p:txBody>
      </p:sp>
      <p:cxnSp>
        <p:nvCxnSpPr>
          <p:cNvPr id="26" name="直線矢印コネクタ 25"/>
          <p:cNvCxnSpPr/>
          <p:nvPr/>
        </p:nvCxnSpPr>
        <p:spPr bwMode="auto">
          <a:xfrm>
            <a:off x="5292008" y="261899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4932004" y="252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6372020" y="1718981"/>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5652012" y="234898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5652012" y="252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5652012" y="270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正方形/長方形 31"/>
          <p:cNvSpPr/>
          <p:nvPr/>
        </p:nvSpPr>
        <p:spPr bwMode="auto">
          <a:xfrm>
            <a:off x="4121995" y="1988984"/>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b="0" dirty="0">
                <a:solidFill>
                  <a:schemeClr val="tx1">
                    <a:lumMod val="75000"/>
                    <a:lumOff val="25000"/>
                  </a:schemeClr>
                </a:solidFill>
                <a:effectLst/>
                <a:latin typeface="Consolas" panose="020B0609020204030204" pitchFamily="49" charset="0"/>
              </a:rPr>
              <a:t>push</a:t>
            </a:r>
          </a:p>
        </p:txBody>
      </p:sp>
    </p:spTree>
    <p:extLst>
      <p:ext uri="{BB962C8B-B14F-4D97-AF65-F5344CB8AC3E}">
        <p14:creationId xmlns:p14="http://schemas.microsoft.com/office/powerpoint/2010/main" val="2919534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a:t>
            </a:r>
            <a:endParaRPr kumimoji="1" lang="en-US" altLang="ja-JP" dirty="0"/>
          </a:p>
          <a:p>
            <a:pPr marL="817200" lvl="1" indent="-457200">
              <a:buFont typeface="+mj-lt"/>
              <a:buAutoNum type="arabicPeriod"/>
            </a:pPr>
            <a:r>
              <a:rPr lang="ja-JP" altLang="en-US" dirty="0"/>
              <a:t>後で戻ってこれるよう，</a:t>
            </a:r>
            <a:r>
              <a:rPr lang="en-US" altLang="ja-JP" dirty="0"/>
              <a:t>parent </a:t>
            </a:r>
            <a:r>
              <a:rPr lang="ja-JP" altLang="en-US" dirty="0"/>
              <a:t>内の戻り先を </a:t>
            </a:r>
            <a:r>
              <a:rPr lang="en-US" altLang="ja-JP" dirty="0"/>
              <a:t>push </a:t>
            </a:r>
          </a:p>
          <a:p>
            <a:pPr marL="817200" lvl="1" indent="-457200">
              <a:buFont typeface="+mj-lt"/>
              <a:buAutoNum type="arabicPeriod"/>
            </a:pPr>
            <a:r>
              <a:rPr kumimoji="1" lang="en-US" altLang="ja-JP" dirty="0"/>
              <a:t>child </a:t>
            </a:r>
            <a:r>
              <a:rPr kumimoji="1" lang="ja-JP" altLang="en-US" dirty="0"/>
              <a:t>先頭にジャンプ</a:t>
            </a:r>
            <a:endParaRPr kumimoji="1" lang="en-US" altLang="ja-JP"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5" name="正方形/長方形 5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6" name="正方形/長方形 5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57" name="正方形/長方形 56"/>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58" name="正方形/長方形 57"/>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59" name="正方形/長方形 58"/>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60" name="正方形/長方形 59"/>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61" name="正方形/長方形 60"/>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378007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デスクトップ用の</a:t>
            </a:r>
            <a:r>
              <a:rPr lang="en-US" altLang="ja-JP" dirty="0"/>
              <a:t>GPU</a:t>
            </a:r>
            <a:r>
              <a:rPr lang="ja-JP" altLang="en-US" dirty="0" err="1"/>
              <a:t>はメ</a:t>
            </a:r>
            <a:r>
              <a:rPr lang="ja-JP" altLang="en-US" dirty="0"/>
              <a:t>モリがどんどん大きくなっていますが、スマホ用の</a:t>
            </a:r>
            <a:r>
              <a:rPr lang="en-US" altLang="ja-JP" dirty="0"/>
              <a:t>GPU</a:t>
            </a:r>
            <a:r>
              <a:rPr lang="ja-JP" altLang="en-US" dirty="0"/>
              <a:t>などもそのうち容量が大きなものが出てくるんでしょうか。</a:t>
            </a:r>
          </a:p>
        </p:txBody>
      </p:sp>
    </p:spTree>
    <p:extLst>
      <p:ext uri="{BB962C8B-B14F-4D97-AF65-F5344CB8AC3E}">
        <p14:creationId xmlns:p14="http://schemas.microsoft.com/office/powerpoint/2010/main" val="247562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4509012"/>
            <a:ext cx="8280092" cy="1799713"/>
          </a:xfrm>
        </p:spPr>
        <p:txBody>
          <a:bodyPr/>
          <a:lstStyle/>
          <a:p>
            <a:r>
              <a:rPr kumimoji="1" lang="en-US" altLang="ja-JP" dirty="0"/>
              <a:t>parent() </a:t>
            </a:r>
            <a:r>
              <a:rPr kumimoji="1" lang="ja-JP" altLang="en-US" dirty="0"/>
              <a:t>から </a:t>
            </a:r>
            <a:r>
              <a:rPr kumimoji="1" lang="en-US" altLang="ja-JP" dirty="0"/>
              <a:t>child() </a:t>
            </a:r>
            <a:r>
              <a:rPr kumimoji="1" lang="ja-JP" altLang="en-US" dirty="0"/>
              <a:t>を呼び出す場合（続き）</a:t>
            </a:r>
            <a:endParaRPr kumimoji="1" lang="en-US" altLang="ja-JP" dirty="0"/>
          </a:p>
          <a:p>
            <a:pPr marL="817200" lvl="1" indent="-457200">
              <a:buFont typeface="+mj-lt"/>
              <a:buAutoNum type="arabicPeriod" startAt="3"/>
            </a:pPr>
            <a:r>
              <a:rPr kumimoji="1" lang="ja-JP" altLang="en-US" dirty="0"/>
              <a:t>スタック上にローカル変数の領域を確保 </a:t>
            </a:r>
            <a:r>
              <a:rPr kumimoji="1" lang="en-US" altLang="ja-JP" dirty="0"/>
              <a:t>= sp </a:t>
            </a:r>
            <a:r>
              <a:rPr kumimoji="1" lang="ja-JP" altLang="en-US" dirty="0"/>
              <a:t>を減らす</a:t>
            </a:r>
            <a:endParaRPr kumimoji="1" lang="en-US" altLang="ja-JP" dirty="0"/>
          </a:p>
          <a:p>
            <a:pPr lvl="2"/>
            <a:r>
              <a:rPr kumimoji="1" lang="ja-JP" altLang="en-US" dirty="0"/>
              <a:t>ローカル変数はその時の </a:t>
            </a:r>
            <a:r>
              <a:rPr kumimoji="1" lang="en-US" altLang="ja-JP" dirty="0"/>
              <a:t>sp </a:t>
            </a:r>
            <a:r>
              <a:rPr kumimoji="1" lang="ja-JP" altLang="en-US" dirty="0"/>
              <a:t>からの相対オフセットでアクセス</a:t>
            </a:r>
            <a:endParaRPr kumimoji="1" lang="en-US" altLang="ja-JP" dirty="0"/>
          </a:p>
          <a:p>
            <a:pPr lvl="3"/>
            <a:r>
              <a:rPr lang="en-US" altLang="ja-JP" dirty="0"/>
              <a:t>b[4] </a:t>
            </a:r>
            <a:r>
              <a:rPr lang="ja-JP" altLang="en-US" dirty="0"/>
              <a:t>なら上の場合，</a:t>
            </a:r>
            <a:r>
              <a:rPr lang="en-US" altLang="ja-JP" dirty="0"/>
              <a:t>sp+8=0x8000+8=0x8008</a:t>
            </a:r>
            <a:endParaRPr kumimoji="1" lang="en-US" altLang="ja-JP" dirty="0"/>
          </a:p>
          <a:p>
            <a:pPr lvl="2"/>
            <a:r>
              <a:rPr kumimoji="1" lang="ja-JP" altLang="en-US" dirty="0"/>
              <a:t>これにより関数呼び出しごとに領域が確保される</a:t>
            </a:r>
            <a:endParaRPr kumimoji="1" lang="en-US" altLang="ja-JP" dirty="0"/>
          </a:p>
          <a:p>
            <a:pPr lvl="3"/>
            <a:endParaRPr kumimoji="1" lang="ja-JP" altLang="en-US" dirty="0"/>
          </a:p>
        </p:txBody>
      </p:sp>
      <p:sp>
        <p:nvSpPr>
          <p:cNvPr id="4" name="正方形/長方形 3"/>
          <p:cNvSpPr/>
          <p:nvPr/>
        </p:nvSpPr>
        <p:spPr bwMode="auto">
          <a:xfrm>
            <a:off x="3311986" y="117897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accent1"/>
                </a:solidFill>
                <a:effectLst/>
                <a:latin typeface="Consolas" panose="020B0609020204030204" pitchFamily="49" charset="0"/>
              </a:rPr>
              <a:t>child</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uint8_t b[8];</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p>
          <a:p>
            <a:r>
              <a:rPr lang="en-US" altLang="ja-JP" sz="1400" b="0" dirty="0">
                <a:solidFill>
                  <a:schemeClr val="accent1"/>
                </a:solidFill>
                <a:effectLst/>
                <a:latin typeface="Consolas" panose="020B0609020204030204" pitchFamily="49" charset="0"/>
              </a:rPr>
              <a:t>parent</a:t>
            </a:r>
            <a:r>
              <a:rPr lang="en-US" altLang="ja-JP" sz="1400" b="0" dirty="0">
                <a:solidFill>
                  <a:schemeClr val="tx1">
                    <a:lumMod val="75000"/>
                    <a:lumOff val="25000"/>
                  </a:schemeClr>
                </a:solidFill>
                <a:effectLst/>
                <a:latin typeface="Consolas" panose="020B0609020204030204" pitchFamily="49" charset="0"/>
              </a:rPr>
              <a:t>(){</a:t>
            </a:r>
          </a:p>
          <a:p>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1"/>
                </a:solidFill>
                <a:latin typeface="Consolas" panose="020B0609020204030204" pitchFamily="49" charset="0"/>
              </a:rPr>
              <a:t>child</a:t>
            </a:r>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a:t>
            </a:r>
            <a:endParaRPr lang="en-US" altLang="ja-JP" sz="1400" b="0" dirty="0">
              <a:solidFill>
                <a:schemeClr val="tx1">
                  <a:lumMod val="75000"/>
                  <a:lumOff val="25000"/>
                </a:schemeClr>
              </a:solidFill>
              <a:effectLst/>
              <a:latin typeface="Consolas" panose="020B0609020204030204" pitchFamily="49" charset="0"/>
            </a:endParaRPr>
          </a:p>
        </p:txBody>
      </p:sp>
      <p:sp>
        <p:nvSpPr>
          <p:cNvPr id="5" name="正方形/長方形 4">
            <a:extLst>
              <a:ext uri="{FF2B5EF4-FFF2-40B4-BE49-F238E27FC236}">
                <a16:creationId xmlns:a16="http://schemas.microsoft.com/office/drawing/2014/main" id="{41F8EEC9-9620-4E9C-9B16-22677D3FA888}"/>
              </a:ext>
            </a:extLst>
          </p:cNvPr>
          <p:cNvSpPr/>
          <p:nvPr/>
        </p:nvSpPr>
        <p:spPr bwMode="auto">
          <a:xfrm>
            <a:off x="1241963"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1241963"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1241963"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1241963"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200" dirty="0">
              <a:solidFill>
                <a:schemeClr val="tx1">
                  <a:lumMod val="75000"/>
                  <a:lumOff val="25000"/>
                </a:schemeClr>
              </a:solidFill>
              <a:latin typeface="+mn-ea"/>
            </a:endParaRPr>
          </a:p>
        </p:txBody>
      </p:sp>
      <p:cxnSp>
        <p:nvCxnSpPr>
          <p:cNvPr id="11" name="直線矢印コネクタ 10"/>
          <p:cNvCxnSpPr/>
          <p:nvPr/>
        </p:nvCxnSpPr>
        <p:spPr bwMode="auto">
          <a:xfrm>
            <a:off x="161951"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161951" y="306899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3" name="正方形/長方形 12"/>
          <p:cNvSpPr/>
          <p:nvPr/>
        </p:nvSpPr>
        <p:spPr bwMode="auto">
          <a:xfrm>
            <a:off x="1331964"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4" name="正方形/長方形 13"/>
          <p:cNvSpPr/>
          <p:nvPr/>
        </p:nvSpPr>
        <p:spPr bwMode="auto">
          <a:xfrm>
            <a:off x="521955"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15" name="正方形/長方形 14"/>
          <p:cNvSpPr/>
          <p:nvPr/>
        </p:nvSpPr>
        <p:spPr bwMode="auto">
          <a:xfrm>
            <a:off x="521955" y="261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16" name="正方形/長方形 15"/>
          <p:cNvSpPr/>
          <p:nvPr/>
        </p:nvSpPr>
        <p:spPr bwMode="auto">
          <a:xfrm>
            <a:off x="521955" y="279899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1" name="右矢印 20"/>
          <p:cNvSpPr/>
          <p:nvPr/>
        </p:nvSpPr>
        <p:spPr bwMode="auto">
          <a:xfrm>
            <a:off x="2591978"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41F8EEC9-9620-4E9C-9B16-22677D3FA888}"/>
              </a:ext>
            </a:extLst>
          </p:cNvPr>
          <p:cNvSpPr/>
          <p:nvPr/>
        </p:nvSpPr>
        <p:spPr bwMode="auto">
          <a:xfrm>
            <a:off x="4301997"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301997"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2582A728-F7F5-4B2F-8E43-305BF7418F28}"/>
              </a:ext>
            </a:extLst>
          </p:cNvPr>
          <p:cNvSpPr/>
          <p:nvPr/>
        </p:nvSpPr>
        <p:spPr bwMode="auto">
          <a:xfrm>
            <a:off x="4301997"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F8E9AEA5-3FB4-455D-9495-C980C57584B6}"/>
              </a:ext>
            </a:extLst>
          </p:cNvPr>
          <p:cNvSpPr/>
          <p:nvPr/>
        </p:nvSpPr>
        <p:spPr bwMode="auto">
          <a:xfrm>
            <a:off x="4301997"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26" name="直線矢印コネクタ 25"/>
          <p:cNvCxnSpPr/>
          <p:nvPr/>
        </p:nvCxnSpPr>
        <p:spPr bwMode="auto">
          <a:xfrm>
            <a:off x="3221985" y="288899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27" name="正方形/長方形 26"/>
          <p:cNvSpPr/>
          <p:nvPr/>
        </p:nvSpPr>
        <p:spPr bwMode="auto">
          <a:xfrm>
            <a:off x="3131984" y="261899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28" name="正方形/長方形 27"/>
          <p:cNvSpPr/>
          <p:nvPr/>
        </p:nvSpPr>
        <p:spPr bwMode="auto">
          <a:xfrm>
            <a:off x="4391998"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9" name="正方形/長方形 28"/>
          <p:cNvSpPr/>
          <p:nvPr/>
        </p:nvSpPr>
        <p:spPr bwMode="auto">
          <a:xfrm>
            <a:off x="3581989"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30" name="正方形/長方形 29"/>
          <p:cNvSpPr/>
          <p:nvPr/>
        </p:nvSpPr>
        <p:spPr bwMode="auto">
          <a:xfrm>
            <a:off x="3581989"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31" name="正方形/長方形 30"/>
          <p:cNvSpPr/>
          <p:nvPr/>
        </p:nvSpPr>
        <p:spPr bwMode="auto">
          <a:xfrm>
            <a:off x="3581989"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32" name="右矢印 31"/>
          <p:cNvSpPr/>
          <p:nvPr/>
        </p:nvSpPr>
        <p:spPr bwMode="auto">
          <a:xfrm>
            <a:off x="5652012" y="2528990"/>
            <a:ext cx="540006"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7362031"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7362031"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b="1" dirty="0">
                <a:solidFill>
                  <a:schemeClr val="accent6"/>
                </a:solidFill>
                <a:latin typeface="Consolas" panose="020B0609020204030204" pitchFamily="49" charset="0"/>
              </a:rPr>
              <a:t>b[0]b[1]b[2]b[3]</a:t>
            </a:r>
            <a:endParaRPr kumimoji="1" lang="ja-JP" altLang="en-US" sz="900" b="1" dirty="0">
              <a:solidFill>
                <a:schemeClr val="accent6"/>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2582A728-F7F5-4B2F-8E43-305BF7418F28}"/>
              </a:ext>
            </a:extLst>
          </p:cNvPr>
          <p:cNvSpPr/>
          <p:nvPr/>
        </p:nvSpPr>
        <p:spPr bwMode="auto">
          <a:xfrm>
            <a:off x="7362031" y="279899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900" b="1" dirty="0">
                <a:solidFill>
                  <a:schemeClr val="accent6"/>
                </a:solidFill>
                <a:latin typeface="Consolas" panose="020B0609020204030204" pitchFamily="49" charset="0"/>
              </a:rPr>
              <a:t>b[4]b[5]b[6]b[7]</a:t>
            </a:r>
            <a:endParaRPr lang="ja-JP" altLang="en-US" sz="900" b="1" dirty="0">
              <a:solidFill>
                <a:schemeClr val="accent6"/>
              </a:solidFill>
              <a:latin typeface="Consolas" panose="020B0609020204030204" pitchFamily="49" charset="0"/>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7362031" y="297899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6282019" y="252899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6192018" y="2258987"/>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7452032" y="3338999"/>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0" name="正方形/長方形 39"/>
          <p:cNvSpPr/>
          <p:nvPr/>
        </p:nvSpPr>
        <p:spPr bwMode="auto">
          <a:xfrm>
            <a:off x="6642023" y="243899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41" name="正方形/長方形 40"/>
          <p:cNvSpPr/>
          <p:nvPr/>
        </p:nvSpPr>
        <p:spPr bwMode="auto">
          <a:xfrm>
            <a:off x="6642023" y="261899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0x8004</a:t>
            </a:r>
          </a:p>
        </p:txBody>
      </p:sp>
      <p:sp>
        <p:nvSpPr>
          <p:cNvPr id="42" name="正方形/長方形 41"/>
          <p:cNvSpPr/>
          <p:nvPr/>
        </p:nvSpPr>
        <p:spPr bwMode="auto">
          <a:xfrm>
            <a:off x="6642023" y="2798993"/>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43" name="正方形/長方形 42">
            <a:extLst>
              <a:ext uri="{FF2B5EF4-FFF2-40B4-BE49-F238E27FC236}">
                <a16:creationId xmlns:a16="http://schemas.microsoft.com/office/drawing/2014/main" id="{2582A728-F7F5-4B2F-8E43-305BF7418F28}"/>
              </a:ext>
            </a:extLst>
          </p:cNvPr>
          <p:cNvSpPr/>
          <p:nvPr/>
        </p:nvSpPr>
        <p:spPr bwMode="auto">
          <a:xfrm>
            <a:off x="1241963"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2582A728-F7F5-4B2F-8E43-305BF7418F28}"/>
              </a:ext>
            </a:extLst>
          </p:cNvPr>
          <p:cNvSpPr/>
          <p:nvPr/>
        </p:nvSpPr>
        <p:spPr bwMode="auto">
          <a:xfrm>
            <a:off x="4301997"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7362031"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521955"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7" name="正方形/長方形 46"/>
          <p:cNvSpPr/>
          <p:nvPr/>
        </p:nvSpPr>
        <p:spPr bwMode="auto">
          <a:xfrm>
            <a:off x="3581989"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48" name="正方形/長方形 47"/>
          <p:cNvSpPr/>
          <p:nvPr/>
        </p:nvSpPr>
        <p:spPr bwMode="auto">
          <a:xfrm>
            <a:off x="6642023" y="2978995"/>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Tree>
    <p:extLst>
      <p:ext uri="{BB962C8B-B14F-4D97-AF65-F5344CB8AC3E}">
        <p14:creationId xmlns:p14="http://schemas.microsoft.com/office/powerpoint/2010/main" val="17399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r>
              <a:rPr kumimoji="1" lang="en-US" altLang="ja-JP" dirty="0"/>
              <a:t>C </a:t>
            </a:r>
            <a:r>
              <a:rPr kumimoji="1" lang="ja-JP" altLang="en-US" dirty="0"/>
              <a:t>言語の関数呼び出しの仕組み</a:t>
            </a:r>
          </a:p>
        </p:txBody>
      </p:sp>
      <p:sp>
        <p:nvSpPr>
          <p:cNvPr id="3" name="テキスト プレースホルダー 2"/>
          <p:cNvSpPr>
            <a:spLocks noGrp="1"/>
          </p:cNvSpPr>
          <p:nvPr>
            <p:ph type="body" sz="quarter" idx="10"/>
          </p:nvPr>
        </p:nvSpPr>
        <p:spPr>
          <a:xfrm>
            <a:off x="521955" y="3609002"/>
            <a:ext cx="8280092" cy="2699723"/>
          </a:xfrm>
        </p:spPr>
        <p:txBody>
          <a:bodyPr/>
          <a:lstStyle/>
          <a:p>
            <a:r>
              <a:rPr kumimoji="1" lang="ja-JP" altLang="en-US" dirty="0"/>
              <a:t>関数内で関数を呼び出すと，どんどん上方向（アドレスが小さい方向に）に伸びていく</a:t>
            </a:r>
            <a:endParaRPr lang="en-US" altLang="ja-JP" dirty="0"/>
          </a:p>
          <a:p>
            <a:pPr lvl="1"/>
            <a:r>
              <a:rPr kumimoji="1" lang="ja-JP" altLang="en-US" dirty="0"/>
              <a:t>各関数呼び出しの戻り先アドレスとローカル変数がサンドイッチされた構造になる</a:t>
            </a:r>
            <a:endParaRPr kumimoji="1" lang="en-US" altLang="ja-JP" dirty="0"/>
          </a:p>
          <a:p>
            <a:r>
              <a:rPr kumimoji="1" lang="ja-JP" altLang="en-US" dirty="0"/>
              <a:t>（全体に，実際にはもうちょっとややこしいが簡略化している</a:t>
            </a:r>
            <a:endParaRPr kumimoji="1" lang="en-US" altLang="ja-JP" dirty="0"/>
          </a:p>
        </p:txBody>
      </p:sp>
      <p:sp>
        <p:nvSpPr>
          <p:cNvPr id="33" name="正方形/長方形 32">
            <a:extLst>
              <a:ext uri="{FF2B5EF4-FFF2-40B4-BE49-F238E27FC236}">
                <a16:creationId xmlns:a16="http://schemas.microsoft.com/office/drawing/2014/main" id="{41F8EEC9-9620-4E9C-9B16-22677D3FA888}"/>
              </a:ext>
            </a:extLst>
          </p:cNvPr>
          <p:cNvSpPr/>
          <p:nvPr/>
        </p:nvSpPr>
        <p:spPr bwMode="auto">
          <a:xfrm>
            <a:off x="3851992" y="1268976"/>
            <a:ext cx="1080012"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F8E9AEA5-3FB4-455D-9495-C980C57584B6}"/>
              </a:ext>
            </a:extLst>
          </p:cNvPr>
          <p:cNvSpPr/>
          <p:nvPr/>
        </p:nvSpPr>
        <p:spPr bwMode="auto">
          <a:xfrm>
            <a:off x="3851992" y="2348988"/>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3851992"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戻り先アドレス</a:t>
            </a:r>
          </a:p>
        </p:txBody>
      </p:sp>
      <p:cxnSp>
        <p:nvCxnSpPr>
          <p:cNvPr id="37" name="直線矢印コネクタ 36"/>
          <p:cNvCxnSpPr/>
          <p:nvPr/>
        </p:nvCxnSpPr>
        <p:spPr bwMode="auto">
          <a:xfrm>
            <a:off x="3401987" y="171898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p:cNvSpPr/>
          <p:nvPr/>
        </p:nvSpPr>
        <p:spPr bwMode="auto">
          <a:xfrm>
            <a:off x="3311986" y="144897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39" name="正方形/長方形 38"/>
          <p:cNvSpPr/>
          <p:nvPr/>
        </p:nvSpPr>
        <p:spPr bwMode="auto">
          <a:xfrm>
            <a:off x="3941993"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45" name="正方形/長方形 44">
            <a:extLst>
              <a:ext uri="{FF2B5EF4-FFF2-40B4-BE49-F238E27FC236}">
                <a16:creationId xmlns:a16="http://schemas.microsoft.com/office/drawing/2014/main" id="{2582A728-F7F5-4B2F-8E43-305BF7418F28}"/>
              </a:ext>
            </a:extLst>
          </p:cNvPr>
          <p:cNvSpPr/>
          <p:nvPr/>
        </p:nvSpPr>
        <p:spPr bwMode="auto">
          <a:xfrm>
            <a:off x="3851992"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050" dirty="0">
                <a:solidFill>
                  <a:schemeClr val="tx1">
                    <a:lumMod val="75000"/>
                    <a:lumOff val="25000"/>
                  </a:schemeClr>
                </a:solidFill>
                <a:latin typeface="+mn-ea"/>
              </a:rPr>
              <a:t>戻り先アドレス</a:t>
            </a: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3851992" y="1808982"/>
            <a:ext cx="1080012" cy="360004"/>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900" b="1" dirty="0">
                <a:solidFill>
                  <a:schemeClr val="tx1">
                    <a:lumMod val="75000"/>
                    <a:lumOff val="25000"/>
                  </a:schemeClr>
                </a:solidFill>
                <a:latin typeface="Consolas" panose="020B0609020204030204" pitchFamily="49" charset="0"/>
              </a:rPr>
              <a:t>ローカル変数</a:t>
            </a:r>
          </a:p>
        </p:txBody>
      </p:sp>
    </p:spTree>
    <p:extLst>
      <p:ext uri="{BB962C8B-B14F-4D97-AF65-F5344CB8AC3E}">
        <p14:creationId xmlns:p14="http://schemas.microsoft.com/office/powerpoint/2010/main" val="37179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en-US" altLang="ja-JP" dirty="0"/>
              <a:t>size </a:t>
            </a:r>
            <a:r>
              <a:rPr kumimoji="1" lang="ja-JP" altLang="en-US" dirty="0"/>
              <a:t>に </a:t>
            </a:r>
            <a:r>
              <a:rPr kumimoji="1" lang="en-US" altLang="ja-JP" dirty="0"/>
              <a:t>8 </a:t>
            </a:r>
            <a:r>
              <a:rPr kumimoji="1" lang="ja-JP" altLang="en-US" dirty="0"/>
              <a:t>より大きな値を渡した場合，</a:t>
            </a:r>
            <a:r>
              <a:rPr kumimoji="1" lang="en-US" altLang="ja-JP" dirty="0"/>
              <a:t>b </a:t>
            </a:r>
            <a:r>
              <a:rPr kumimoji="1" lang="ja-JP" altLang="en-US" dirty="0"/>
              <a:t>の領域を超えて</a:t>
            </a:r>
            <a:br>
              <a:rPr kumimoji="1" lang="en-US" altLang="ja-JP" dirty="0"/>
            </a:br>
            <a:r>
              <a:rPr kumimoji="1" lang="en-US" altLang="ja-JP" dirty="0" err="1"/>
              <a:t>src</a:t>
            </a:r>
            <a:r>
              <a:rPr kumimoji="1" lang="en-US" altLang="ja-JP" dirty="0"/>
              <a:t> </a:t>
            </a:r>
            <a:r>
              <a:rPr kumimoji="1" lang="ja-JP" altLang="en-US" dirty="0"/>
              <a:t>の内容により下記が上書きされる</a:t>
            </a:r>
            <a:endParaRPr kumimoji="1" lang="en-US" altLang="ja-JP" dirty="0"/>
          </a:p>
          <a:p>
            <a:pPr lvl="1"/>
            <a:r>
              <a:rPr lang="en-US" altLang="ja-JP" dirty="0">
                <a:solidFill>
                  <a:schemeClr val="accent5"/>
                </a:solidFill>
              </a:rPr>
              <a:t>A: </a:t>
            </a:r>
            <a:r>
              <a:rPr lang="ja-JP" altLang="en-US" dirty="0">
                <a:solidFill>
                  <a:schemeClr val="accent5"/>
                </a:solidFill>
              </a:rPr>
              <a:t>戻り先アドレス</a:t>
            </a:r>
            <a:endParaRPr lang="en-US" altLang="ja-JP" dirty="0">
              <a:solidFill>
                <a:schemeClr val="accent5"/>
              </a:solidFill>
            </a:endParaRPr>
          </a:p>
          <a:p>
            <a:pPr lvl="1"/>
            <a:r>
              <a:rPr kumimoji="1" lang="en-US" altLang="ja-JP" dirty="0"/>
              <a:t>B: </a:t>
            </a:r>
            <a:r>
              <a:rPr kumimoji="1" lang="ja-JP" altLang="en-US" dirty="0"/>
              <a:t>呼び出し元のローカル変数</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B: </a:t>
            </a:r>
            <a:r>
              <a:rPr kumimoji="1" lang="ja-JP" altLang="en-US" sz="1400" dirty="0">
                <a:solidFill>
                  <a:schemeClr val="tx1">
                    <a:lumMod val="75000"/>
                    <a:lumOff val="25000"/>
                  </a:schemeClr>
                </a:solidFill>
                <a:latin typeface="Consolas" panose="020B0609020204030204" pitchFamily="49" charset="0"/>
              </a:rPr>
              <a:t>呼び出し元の</a:t>
            </a:r>
            <a:endParaRPr kumimoji="1" lang="en-US" altLang="ja-JP" sz="1400" dirty="0">
              <a:solidFill>
                <a:schemeClr val="tx1">
                  <a:lumMod val="75000"/>
                  <a:lumOff val="25000"/>
                </a:schemeClr>
              </a:solidFill>
              <a:latin typeface="Consolas" panose="020B0609020204030204" pitchFamily="49" charset="0"/>
            </a:endParaRPr>
          </a:p>
          <a:p>
            <a:r>
              <a:rPr kumimoji="1" lang="ja-JP" altLang="en-US" sz="1400" dirty="0">
                <a:solidFill>
                  <a:schemeClr val="tx1">
                    <a:lumMod val="75000"/>
                    <a:lumOff val="25000"/>
                  </a:schemeClr>
                </a:solidFill>
                <a:latin typeface="Consolas" panose="020B0609020204030204" pitchFamily="49" charset="0"/>
              </a:rPr>
              <a:t>ローカル変数</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戻り先アドレス</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03691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バッファ・オーバーフローによる任意コード実行</a:t>
            </a:r>
          </a:p>
        </p:txBody>
      </p:sp>
      <p:sp>
        <p:nvSpPr>
          <p:cNvPr id="3" name="テキスト プレースホルダー 2"/>
          <p:cNvSpPr>
            <a:spLocks noGrp="1"/>
          </p:cNvSpPr>
          <p:nvPr>
            <p:ph type="body" sz="quarter" idx="10"/>
          </p:nvPr>
        </p:nvSpPr>
        <p:spPr>
          <a:xfrm>
            <a:off x="611956" y="3068996"/>
            <a:ext cx="8280092" cy="3239729"/>
          </a:xfrm>
        </p:spPr>
        <p:txBody>
          <a:bodyPr/>
          <a:lstStyle/>
          <a:p>
            <a:r>
              <a:rPr kumimoji="1" lang="ja-JP" altLang="en-US" dirty="0"/>
              <a:t>下記のように上書きされるよう </a:t>
            </a:r>
            <a:r>
              <a:rPr kumimoji="1" lang="en-US" altLang="ja-JP" dirty="0" err="1"/>
              <a:t>src</a:t>
            </a:r>
            <a:r>
              <a:rPr kumimoji="1" lang="en-US" altLang="ja-JP" dirty="0"/>
              <a:t> </a:t>
            </a:r>
            <a:r>
              <a:rPr kumimoji="1" lang="ja-JP" altLang="en-US" dirty="0"/>
              <a:t>を渡す</a:t>
            </a:r>
            <a:endParaRPr kumimoji="1" lang="en-US" altLang="ja-JP" dirty="0"/>
          </a:p>
          <a:p>
            <a:pPr lvl="1"/>
            <a:r>
              <a:rPr lang="en-US" altLang="ja-JP" dirty="0">
                <a:solidFill>
                  <a:schemeClr val="accent5"/>
                </a:solidFill>
              </a:rPr>
              <a:t>A: </a:t>
            </a:r>
            <a:r>
              <a:rPr lang="ja-JP" altLang="en-US" dirty="0">
                <a:solidFill>
                  <a:schemeClr val="accent5"/>
                </a:solidFill>
              </a:rPr>
              <a:t>自分が飛ばせたい先のアドレス</a:t>
            </a:r>
            <a:endParaRPr lang="en-US" altLang="ja-JP" dirty="0">
              <a:solidFill>
                <a:schemeClr val="accent5"/>
              </a:solidFill>
            </a:endParaRPr>
          </a:p>
          <a:p>
            <a:pPr lvl="2"/>
            <a:r>
              <a:rPr lang="ja-JP" altLang="en-US" dirty="0"/>
              <a:t>ここでは </a:t>
            </a:r>
            <a:r>
              <a:rPr lang="en-US" altLang="ja-JP" dirty="0"/>
              <a:t>B: </a:t>
            </a:r>
            <a:r>
              <a:rPr lang="ja-JP" altLang="en-US" dirty="0"/>
              <a:t>の先頭 </a:t>
            </a:r>
            <a:r>
              <a:rPr lang="en-US" altLang="ja-JP" dirty="0"/>
              <a:t>= 0x8008</a:t>
            </a:r>
          </a:p>
          <a:p>
            <a:pPr lvl="2"/>
            <a:r>
              <a:rPr lang="ja-JP" altLang="en-US" dirty="0"/>
              <a:t>関数から抜けるときの </a:t>
            </a:r>
            <a:r>
              <a:rPr lang="en-US" altLang="ja-JP" dirty="0"/>
              <a:t>return </a:t>
            </a:r>
            <a:r>
              <a:rPr lang="ja-JP" altLang="en-US" dirty="0"/>
              <a:t>でここに飛ぶようになる</a:t>
            </a:r>
            <a:endParaRPr lang="en-US" altLang="ja-JP" dirty="0"/>
          </a:p>
          <a:p>
            <a:pPr lvl="1"/>
            <a:r>
              <a:rPr kumimoji="1" lang="en-US" altLang="ja-JP" dirty="0">
                <a:solidFill>
                  <a:schemeClr val="accent5"/>
                </a:solidFill>
              </a:rPr>
              <a:t>B: </a:t>
            </a:r>
            <a:r>
              <a:rPr kumimoji="1" lang="ja-JP" altLang="en-US" dirty="0">
                <a:solidFill>
                  <a:schemeClr val="accent5"/>
                </a:solidFill>
              </a:rPr>
              <a:t>自分が実行させたい命令列</a:t>
            </a:r>
            <a:endParaRPr kumimoji="1" lang="en-US" altLang="ja-JP" dirty="0">
              <a:solidFill>
                <a:schemeClr val="accent5"/>
              </a:solidFill>
            </a:endParaRPr>
          </a:p>
          <a:p>
            <a:pPr lvl="2"/>
            <a:r>
              <a:rPr kumimoji="1" lang="ja-JP" altLang="en-US" dirty="0"/>
              <a:t>ここから外部プログラムを起動するシステムコールを呼ぶ</a:t>
            </a:r>
            <a:endParaRPr kumimoji="1" lang="en-US" altLang="ja-JP" dirty="0"/>
          </a:p>
          <a:p>
            <a:pPr lvl="2"/>
            <a:r>
              <a:rPr kumimoji="1" lang="en-US" altLang="ja-JP" dirty="0"/>
              <a:t>bash </a:t>
            </a:r>
            <a:r>
              <a:rPr kumimoji="1" lang="ja-JP" altLang="en-US" dirty="0"/>
              <a:t>などのシェルをコマンド付きで起動すればもうなんでもできる</a:t>
            </a:r>
          </a:p>
        </p:txBody>
      </p:sp>
      <p:cxnSp>
        <p:nvCxnSpPr>
          <p:cNvPr id="8" name="直線矢印コネクタ 7"/>
          <p:cNvCxnSpPr/>
          <p:nvPr/>
        </p:nvCxnSpPr>
        <p:spPr bwMode="auto">
          <a:xfrm>
            <a:off x="5562011" y="1538979"/>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5472010" y="1268976"/>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2" name="正方形/長方形 11">
            <a:extLst>
              <a:ext uri="{FF2B5EF4-FFF2-40B4-BE49-F238E27FC236}">
                <a16:creationId xmlns:a16="http://schemas.microsoft.com/office/drawing/2014/main" id="{41F8EEC9-9620-4E9C-9B16-22677D3FA888}"/>
              </a:ext>
            </a:extLst>
          </p:cNvPr>
          <p:cNvSpPr/>
          <p:nvPr/>
        </p:nvSpPr>
        <p:spPr bwMode="auto">
          <a:xfrm>
            <a:off x="6012016" y="1268976"/>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F8E9AEA5-3FB4-455D-9495-C980C57584B6}"/>
              </a:ext>
            </a:extLst>
          </p:cNvPr>
          <p:cNvSpPr/>
          <p:nvPr/>
        </p:nvSpPr>
        <p:spPr bwMode="auto">
          <a:xfrm>
            <a:off x="6012016" y="2438988"/>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7" name="正方形/長方形 16"/>
          <p:cNvSpPr/>
          <p:nvPr/>
        </p:nvSpPr>
        <p:spPr bwMode="auto">
          <a:xfrm>
            <a:off x="6102017" y="3068996"/>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8" name="正方形/長方形 17">
            <a:extLst>
              <a:ext uri="{FF2B5EF4-FFF2-40B4-BE49-F238E27FC236}">
                <a16:creationId xmlns:a16="http://schemas.microsoft.com/office/drawing/2014/main" id="{2582A728-F7F5-4B2F-8E43-305BF7418F28}"/>
              </a:ext>
            </a:extLst>
          </p:cNvPr>
          <p:cNvSpPr/>
          <p:nvPr/>
        </p:nvSpPr>
        <p:spPr bwMode="auto">
          <a:xfrm>
            <a:off x="6012016" y="2168985"/>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19" name="正方形/長方形 18">
            <a:extLst>
              <a:ext uri="{FF2B5EF4-FFF2-40B4-BE49-F238E27FC236}">
                <a16:creationId xmlns:a16="http://schemas.microsoft.com/office/drawing/2014/main" id="{F8E9AEA5-3FB4-455D-9495-C980C57584B6}"/>
              </a:ext>
            </a:extLst>
          </p:cNvPr>
          <p:cNvSpPr/>
          <p:nvPr/>
        </p:nvSpPr>
        <p:spPr bwMode="auto">
          <a:xfrm>
            <a:off x="6012016" y="1628980"/>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0" name="正方形/長方形 19"/>
          <p:cNvSpPr/>
          <p:nvPr/>
        </p:nvSpPr>
        <p:spPr bwMode="auto">
          <a:xfrm>
            <a:off x="1331964" y="1448978"/>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Consolas" panose="020B0609020204030204" pitchFamily="49" charset="0"/>
              </a:rPr>
              <a:t>func</a:t>
            </a:r>
            <a:r>
              <a:rPr lang="en-US" altLang="ja-JP" sz="1600" dirty="0">
                <a:latin typeface="Consolas" panose="020B0609020204030204" pitchFamily="49" charset="0"/>
              </a:rPr>
              <a:t>(</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a:t>
            </a:r>
            <a:r>
              <a:rPr lang="en-US" altLang="ja-JP" sz="1600" dirty="0" err="1">
                <a:latin typeface="Consolas" panose="020B0609020204030204" pitchFamily="49" charset="0"/>
              </a:rPr>
              <a:t>src</a:t>
            </a:r>
            <a:r>
              <a:rPr lang="en-US" altLang="ja-JP" sz="1600" dirty="0">
                <a:latin typeface="Consolas" panose="020B0609020204030204" pitchFamily="49" charset="0"/>
              </a:rPr>
              <a:t>, </a:t>
            </a:r>
            <a:r>
              <a:rPr lang="en-US" altLang="ja-JP" sz="1600" dirty="0" err="1">
                <a:solidFill>
                  <a:schemeClr val="accent1"/>
                </a:solidFill>
                <a:latin typeface="Consolas" panose="020B0609020204030204" pitchFamily="49" charset="0"/>
              </a:rPr>
              <a:t>size_t</a:t>
            </a:r>
            <a:r>
              <a:rPr lang="en-US" altLang="ja-JP" sz="1600" dirty="0">
                <a:latin typeface="Consolas" panose="020B0609020204030204" pitchFamily="49" charset="0"/>
              </a:rPr>
              <a:t> size){</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a:solidFill>
                  <a:schemeClr val="accent1"/>
                </a:solidFill>
                <a:latin typeface="Consolas" panose="020B0609020204030204" pitchFamily="49" charset="0"/>
              </a:rPr>
              <a:t>uint8_t</a:t>
            </a:r>
            <a:r>
              <a:rPr lang="en-US" altLang="ja-JP" sz="1600" dirty="0">
                <a:latin typeface="Consolas" panose="020B0609020204030204" pitchFamily="49" charset="0"/>
              </a:rPr>
              <a:t> b[8];</a:t>
            </a:r>
            <a:br>
              <a:rPr lang="en-US" altLang="ja-JP" sz="1600" dirty="0">
                <a:latin typeface="Consolas" panose="020B0609020204030204" pitchFamily="49" charset="0"/>
              </a:rPr>
            </a:br>
            <a:r>
              <a:rPr lang="en-US" altLang="ja-JP" sz="1600" dirty="0">
                <a:latin typeface="Consolas" panose="020B0609020204030204" pitchFamily="49" charset="0"/>
              </a:rPr>
              <a:t>    </a:t>
            </a:r>
            <a:r>
              <a:rPr lang="en-US" altLang="ja-JP" sz="1600" dirty="0" err="1">
                <a:latin typeface="Consolas" panose="020B0609020204030204" pitchFamily="49" charset="0"/>
              </a:rPr>
              <a:t>memcpy</a:t>
            </a:r>
            <a:r>
              <a:rPr lang="en-US" altLang="ja-JP" sz="1600" dirty="0">
                <a:latin typeface="Consolas" panose="020B0609020204030204" pitchFamily="49" charset="0"/>
              </a:rPr>
              <a:t>(b, </a:t>
            </a:r>
            <a:r>
              <a:rPr lang="en-US" altLang="ja-JP" sz="1600" dirty="0" err="1">
                <a:latin typeface="Consolas" panose="020B0609020204030204" pitchFamily="49" charset="0"/>
              </a:rPr>
              <a:t>src</a:t>
            </a:r>
            <a:r>
              <a:rPr lang="en-US" altLang="ja-JP" sz="1600" dirty="0">
                <a:latin typeface="Consolas" panose="020B0609020204030204" pitchFamily="49" charset="0"/>
              </a:rPr>
              <a:t>, size); </a:t>
            </a:r>
            <a:br>
              <a:rPr lang="en-US" altLang="ja-JP" sz="1600" dirty="0">
                <a:latin typeface="Consolas" panose="020B0609020204030204" pitchFamily="49" charset="0"/>
              </a:rPr>
            </a:br>
            <a:r>
              <a:rPr lang="en-US" altLang="ja-JP" sz="1600" dirty="0">
                <a:latin typeface="Consolas" panose="020B0609020204030204" pitchFamily="49" charset="0"/>
              </a:rPr>
              <a:t>}</a:t>
            </a:r>
          </a:p>
          <a:p>
            <a:endParaRPr lang="ja-JP" altLang="en-US" sz="1600" dirty="0"/>
          </a:p>
        </p:txBody>
      </p:sp>
      <p:sp>
        <p:nvSpPr>
          <p:cNvPr id="21" name="正方形/長方形 20"/>
          <p:cNvSpPr/>
          <p:nvPr/>
        </p:nvSpPr>
        <p:spPr bwMode="auto">
          <a:xfrm>
            <a:off x="5292008" y="1628980"/>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2" name="正方形/長方形 21"/>
          <p:cNvSpPr/>
          <p:nvPr/>
        </p:nvSpPr>
        <p:spPr bwMode="auto">
          <a:xfrm>
            <a:off x="5292008" y="2168986"/>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3" name="正方形/長方形 22"/>
          <p:cNvSpPr/>
          <p:nvPr/>
        </p:nvSpPr>
        <p:spPr bwMode="auto">
          <a:xfrm>
            <a:off x="5292008" y="2438989"/>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4" name="下矢印 23"/>
          <p:cNvSpPr/>
          <p:nvPr/>
        </p:nvSpPr>
        <p:spPr bwMode="auto">
          <a:xfrm>
            <a:off x="7632034" y="1718981"/>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63125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バッファ・オーバーフローによる任意コード実行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「自分が飛ばせたい先のアドレス」は決め打ちなのか？</a:t>
            </a:r>
            <a:endParaRPr lang="en-US" altLang="ja-JP" dirty="0"/>
          </a:p>
          <a:p>
            <a:pPr lvl="1"/>
            <a:r>
              <a:rPr lang="ja-JP" altLang="en-US" dirty="0"/>
              <a:t>これは決め打ちになる</a:t>
            </a:r>
            <a:endParaRPr lang="en-US" altLang="ja-JP" dirty="0"/>
          </a:p>
          <a:p>
            <a:pPr lvl="1"/>
            <a:r>
              <a:rPr lang="ja-JP" altLang="en-US" dirty="0"/>
              <a:t>対策されていないプログラムの場合，</a:t>
            </a:r>
            <a:r>
              <a:rPr lang="en-US" altLang="ja-JP" dirty="0"/>
              <a:t>sp </a:t>
            </a:r>
            <a:r>
              <a:rPr lang="ja-JP" altLang="en-US" dirty="0"/>
              <a:t>の初期値は固定なので予想できる</a:t>
            </a:r>
            <a:endParaRPr lang="en-US" altLang="ja-JP" dirty="0"/>
          </a:p>
          <a:p>
            <a:r>
              <a:rPr lang="ja-JP" altLang="en-US" dirty="0"/>
              <a:t>特権モードの「権限の昇格」にも使える</a:t>
            </a:r>
            <a:endParaRPr lang="en-US" altLang="ja-JP" dirty="0"/>
          </a:p>
          <a:p>
            <a:pPr lvl="1"/>
            <a:r>
              <a:rPr lang="ja-JP" altLang="en-US" dirty="0"/>
              <a:t>カーネル内でオーバーフローをおこせればカーネル・モードで任意のコードが実行できる</a:t>
            </a:r>
            <a:endParaRPr lang="en-US" altLang="ja-JP" dirty="0"/>
          </a:p>
          <a:p>
            <a:pPr lvl="1"/>
            <a:r>
              <a:rPr lang="ja-JP" altLang="en-US" dirty="0"/>
              <a:t>スマホやゲーム機ではユーザーはカーネル・モードになれないが，</a:t>
            </a:r>
            <a:br>
              <a:rPr lang="en-US" altLang="ja-JP" dirty="0"/>
            </a:br>
            <a:r>
              <a:rPr lang="ja-JP" altLang="en-US" dirty="0"/>
              <a:t>それを突破するのなんかにもよく使われる</a:t>
            </a:r>
            <a:endParaRPr lang="en-US" altLang="ja-JP" dirty="0"/>
          </a:p>
        </p:txBody>
      </p:sp>
    </p:spTree>
    <p:extLst>
      <p:ext uri="{BB962C8B-B14F-4D97-AF65-F5344CB8AC3E}">
        <p14:creationId xmlns:p14="http://schemas.microsoft.com/office/powerpoint/2010/main" val="3706059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バッファ・オーバーフロー脆弱性への対策</a:t>
            </a:r>
            <a:endParaRPr kumimoji="1" lang="ja-JP" altLang="en-US" dirty="0"/>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ページごとの権限に「実行して良いか」を追加</a:t>
            </a:r>
            <a:endParaRPr kumimoji="1" lang="en-US" altLang="ja-JP" dirty="0"/>
          </a:p>
          <a:p>
            <a:pPr lvl="1"/>
            <a:r>
              <a:rPr kumimoji="1" lang="ja-JP" altLang="en-US" dirty="0"/>
              <a:t>スタック領域は実行不能に設定する</a:t>
            </a:r>
            <a:endParaRPr kumimoji="1" lang="en-US" altLang="ja-JP" dirty="0"/>
          </a:p>
          <a:p>
            <a:pPr lvl="2"/>
            <a:r>
              <a:rPr kumimoji="1" lang="ja-JP" altLang="en-US" dirty="0"/>
              <a:t>通常はスタック上のデータを実行することはない</a:t>
            </a:r>
            <a:endParaRPr kumimoji="1" lang="en-US" altLang="ja-JP" dirty="0"/>
          </a:p>
          <a:p>
            <a:pPr lvl="1"/>
            <a:r>
              <a:rPr lang="en-US" altLang="ja-JP" dirty="0"/>
              <a:t>x86 </a:t>
            </a:r>
            <a:r>
              <a:rPr lang="ja-JP" altLang="en-US" dirty="0"/>
              <a:t>では </a:t>
            </a:r>
            <a:r>
              <a:rPr lang="en-US" altLang="ja-JP" dirty="0"/>
              <a:t>NX (no-execute) bit </a:t>
            </a:r>
            <a:r>
              <a:rPr lang="ja-JP" altLang="en-US" dirty="0"/>
              <a:t>と呼ばれる</a:t>
            </a:r>
            <a:endParaRPr kumimoji="1" lang="en-US" altLang="ja-JP" dirty="0"/>
          </a:p>
          <a:p>
            <a:r>
              <a:rPr kumimoji="1" lang="ja-JP" altLang="en-US" dirty="0"/>
              <a:t>下記の場合，</a:t>
            </a:r>
            <a:r>
              <a:rPr kumimoji="1" lang="en-US" altLang="ja-JP" dirty="0"/>
              <a:t>B </a:t>
            </a:r>
            <a:r>
              <a:rPr kumimoji="1" lang="ja-JP" altLang="en-US" dirty="0"/>
              <a:t>に飛んだ瞬間に実行権限がページにないため落ちる</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27567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b="1" dirty="0"/>
              <a:t>Return Oriented Programming</a:t>
            </a:r>
          </a:p>
          <a:p>
            <a:pPr marL="817200" lvl="1" indent="-457200">
              <a:buFont typeface="+mj-lt"/>
              <a:buAutoNum type="arabicPeriod"/>
            </a:pPr>
            <a:r>
              <a:rPr lang="ja-JP" altLang="en-US" dirty="0"/>
              <a:t>マイクロアーキテクチャ面の脆弱性</a:t>
            </a:r>
            <a:endParaRPr lang="en-US" altLang="ja-JP" dirty="0"/>
          </a:p>
        </p:txBody>
      </p:sp>
    </p:spTree>
    <p:extLst>
      <p:ext uri="{BB962C8B-B14F-4D97-AF65-F5344CB8AC3E}">
        <p14:creationId xmlns:p14="http://schemas.microsoft.com/office/powerpoint/2010/main" val="3072622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ページに実行権限を設定した場合の動作</a:t>
            </a:r>
          </a:p>
        </p:txBody>
      </p:sp>
      <p:sp>
        <p:nvSpPr>
          <p:cNvPr id="3" name="テキスト プレースホルダー 2"/>
          <p:cNvSpPr>
            <a:spLocks noGrp="1"/>
          </p:cNvSpPr>
          <p:nvPr>
            <p:ph type="body" sz="quarter" idx="10"/>
          </p:nvPr>
        </p:nvSpPr>
        <p:spPr>
          <a:xfrm>
            <a:off x="521955" y="1088974"/>
            <a:ext cx="8280092" cy="2699723"/>
          </a:xfrm>
        </p:spPr>
        <p:txBody>
          <a:bodyPr/>
          <a:lstStyle/>
          <a:p>
            <a:r>
              <a:rPr kumimoji="1" lang="ja-JP" altLang="en-US" dirty="0"/>
              <a:t>下記の場合，</a:t>
            </a:r>
            <a:r>
              <a:rPr kumimoji="1" lang="en-US" altLang="ja-JP" dirty="0"/>
              <a:t>B </a:t>
            </a:r>
            <a:r>
              <a:rPr kumimoji="1" lang="ja-JP" altLang="en-US" dirty="0"/>
              <a:t>に飛んだ瞬間に実行権限がページにないため落ちる</a:t>
            </a:r>
            <a:endParaRPr kumimoji="1" lang="en-US" altLang="ja-JP" dirty="0"/>
          </a:p>
          <a:p>
            <a:pPr lvl="1"/>
            <a:r>
              <a:rPr kumimoji="1" lang="en-US" altLang="ja-JP" dirty="0"/>
              <a:t>A </a:t>
            </a:r>
            <a:r>
              <a:rPr kumimoji="1" lang="ja-JP" altLang="en-US" dirty="0"/>
              <a:t>や </a:t>
            </a:r>
            <a:r>
              <a:rPr kumimoji="1" lang="en-US" altLang="ja-JP" dirty="0"/>
              <a:t>B </a:t>
            </a:r>
            <a:r>
              <a:rPr kumimoji="1" lang="ja-JP" altLang="en-US" dirty="0"/>
              <a:t>の上書き自体は防いでいない</a:t>
            </a:r>
            <a:endParaRPr kumimoji="1" lang="en-US" altLang="ja-JP" dirty="0"/>
          </a:p>
          <a:p>
            <a:pPr lvl="1"/>
            <a:r>
              <a:rPr kumimoji="1" lang="ja-JP" altLang="en-US" dirty="0">
                <a:solidFill>
                  <a:schemeClr val="accent5"/>
                </a:solidFill>
              </a:rPr>
              <a:t>狙った飛び先に飛ばすことだけなら出来る</a:t>
            </a:r>
            <a:endParaRPr kumimoji="1" lang="en-US" altLang="ja-JP" dirty="0">
              <a:solidFill>
                <a:schemeClr val="accent5"/>
              </a:solidFill>
            </a:endParaRPr>
          </a:p>
          <a:p>
            <a:r>
              <a:rPr kumimoji="1" lang="en-US" altLang="ja-JP" dirty="0"/>
              <a:t>return-to-</a:t>
            </a:r>
            <a:r>
              <a:rPr kumimoji="1" lang="en-US" altLang="ja-JP" dirty="0" err="1"/>
              <a:t>libc</a:t>
            </a:r>
            <a:r>
              <a:rPr kumimoji="1" lang="en-US" altLang="ja-JP" dirty="0"/>
              <a:t> </a:t>
            </a:r>
            <a:r>
              <a:rPr kumimoji="1" lang="ja-JP" altLang="en-US" dirty="0"/>
              <a:t>攻撃</a:t>
            </a:r>
            <a:endParaRPr kumimoji="1" lang="en-US" altLang="ja-JP" dirty="0"/>
          </a:p>
          <a:p>
            <a:pPr lvl="1"/>
            <a:r>
              <a:rPr lang="en-US" altLang="ja-JP" dirty="0"/>
              <a:t>C </a:t>
            </a:r>
            <a:r>
              <a:rPr lang="ja-JP" altLang="en-US" dirty="0"/>
              <a:t>言語の標準関数等を狙って呼ぶことは可能</a:t>
            </a:r>
            <a:endParaRPr lang="en-US" altLang="ja-JP" dirty="0"/>
          </a:p>
          <a:p>
            <a:pPr lvl="1"/>
            <a:r>
              <a:rPr kumimoji="1" lang="ja-JP" altLang="en-US" dirty="0"/>
              <a:t>引数を自由に設定できないので，大したことはできない</a:t>
            </a:r>
          </a:p>
        </p:txBody>
      </p:sp>
      <p:cxnSp>
        <p:nvCxnSpPr>
          <p:cNvPr id="15" name="直線矢印コネクタ 14"/>
          <p:cNvCxnSpPr/>
          <p:nvPr/>
        </p:nvCxnSpPr>
        <p:spPr bwMode="auto">
          <a:xfrm>
            <a:off x="3401987" y="4419011"/>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6" name="正方形/長方形 15"/>
          <p:cNvSpPr/>
          <p:nvPr/>
        </p:nvSpPr>
        <p:spPr bwMode="auto">
          <a:xfrm>
            <a:off x="3311986" y="4149008"/>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17" name="正方形/長方形 16">
            <a:extLst>
              <a:ext uri="{FF2B5EF4-FFF2-40B4-BE49-F238E27FC236}">
                <a16:creationId xmlns:a16="http://schemas.microsoft.com/office/drawing/2014/main" id="{41F8EEC9-9620-4E9C-9B16-22677D3FA888}"/>
              </a:ext>
            </a:extLst>
          </p:cNvPr>
          <p:cNvSpPr/>
          <p:nvPr/>
        </p:nvSpPr>
        <p:spPr bwMode="auto">
          <a:xfrm>
            <a:off x="3851992" y="4149008"/>
            <a:ext cx="1440016"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F8E9AEA5-3FB4-455D-9495-C980C57584B6}"/>
              </a:ext>
            </a:extLst>
          </p:cNvPr>
          <p:cNvSpPr/>
          <p:nvPr/>
        </p:nvSpPr>
        <p:spPr bwMode="auto">
          <a:xfrm>
            <a:off x="3851992" y="5319020"/>
            <a:ext cx="1440016"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mn-ea"/>
              </a:rPr>
              <a:t>B: </a:t>
            </a:r>
            <a:r>
              <a:rPr kumimoji="1" lang="ja-JP" altLang="en-US" sz="1200" dirty="0">
                <a:solidFill>
                  <a:schemeClr val="tx1">
                    <a:lumMod val="75000"/>
                    <a:lumOff val="25000"/>
                  </a:schemeClr>
                </a:solidFill>
                <a:latin typeface="+mn-ea"/>
              </a:rPr>
              <a:t>実行させたい</a:t>
            </a:r>
            <a:endParaRPr kumimoji="1" lang="en-US" altLang="ja-JP" sz="1200" dirty="0">
              <a:solidFill>
                <a:schemeClr val="tx1">
                  <a:lumMod val="75000"/>
                  <a:lumOff val="25000"/>
                </a:schemeClr>
              </a:solidFill>
              <a:latin typeface="+mn-ea"/>
            </a:endParaRPr>
          </a:p>
          <a:p>
            <a:r>
              <a:rPr kumimoji="1" lang="ja-JP" altLang="en-US" sz="1200" dirty="0">
                <a:solidFill>
                  <a:schemeClr val="tx1">
                    <a:lumMod val="75000"/>
                    <a:lumOff val="25000"/>
                  </a:schemeClr>
                </a:solidFill>
                <a:latin typeface="+mn-ea"/>
              </a:rPr>
              <a:t>命令列</a:t>
            </a:r>
          </a:p>
        </p:txBody>
      </p:sp>
      <p:sp>
        <p:nvSpPr>
          <p:cNvPr id="19" name="正方形/長方形 18"/>
          <p:cNvSpPr/>
          <p:nvPr/>
        </p:nvSpPr>
        <p:spPr bwMode="auto">
          <a:xfrm>
            <a:off x="3941993" y="5949028"/>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20" name="正方形/長方形 19">
            <a:extLst>
              <a:ext uri="{FF2B5EF4-FFF2-40B4-BE49-F238E27FC236}">
                <a16:creationId xmlns:a16="http://schemas.microsoft.com/office/drawing/2014/main" id="{2582A728-F7F5-4B2F-8E43-305BF7418F28}"/>
              </a:ext>
            </a:extLst>
          </p:cNvPr>
          <p:cNvSpPr/>
          <p:nvPr/>
        </p:nvSpPr>
        <p:spPr bwMode="auto">
          <a:xfrm>
            <a:off x="3851992" y="5049017"/>
            <a:ext cx="1440016"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tx1">
                    <a:lumMod val="75000"/>
                    <a:lumOff val="25000"/>
                  </a:schemeClr>
                </a:solidFill>
                <a:latin typeface="+mn-ea"/>
              </a:rPr>
              <a:t>A: </a:t>
            </a:r>
            <a:r>
              <a:rPr lang="ja-JP" altLang="en-US" sz="1200" dirty="0">
                <a:solidFill>
                  <a:schemeClr val="tx1">
                    <a:lumMod val="75000"/>
                    <a:lumOff val="25000"/>
                  </a:schemeClr>
                </a:solidFill>
                <a:latin typeface="+mn-ea"/>
              </a:rPr>
              <a:t>狙った飛び先</a:t>
            </a: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851992" y="4509012"/>
            <a:ext cx="1440016"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22" name="正方形/長方形 21"/>
          <p:cNvSpPr/>
          <p:nvPr/>
        </p:nvSpPr>
        <p:spPr bwMode="auto">
          <a:xfrm>
            <a:off x="3131984" y="4509012"/>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0x8000</a:t>
            </a:r>
          </a:p>
        </p:txBody>
      </p:sp>
      <p:sp>
        <p:nvSpPr>
          <p:cNvPr id="23" name="正方形/長方形 22"/>
          <p:cNvSpPr/>
          <p:nvPr/>
        </p:nvSpPr>
        <p:spPr bwMode="auto">
          <a:xfrm>
            <a:off x="3131984" y="5049018"/>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0x8008</a:t>
            </a:r>
          </a:p>
        </p:txBody>
      </p:sp>
      <p:sp>
        <p:nvSpPr>
          <p:cNvPr id="24" name="正方形/長方形 23"/>
          <p:cNvSpPr/>
          <p:nvPr/>
        </p:nvSpPr>
        <p:spPr bwMode="auto">
          <a:xfrm>
            <a:off x="3131984" y="5319021"/>
            <a:ext cx="630007"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0x800C</a:t>
            </a:r>
          </a:p>
        </p:txBody>
      </p:sp>
      <p:sp>
        <p:nvSpPr>
          <p:cNvPr id="25" name="下矢印 24"/>
          <p:cNvSpPr/>
          <p:nvPr/>
        </p:nvSpPr>
        <p:spPr bwMode="auto">
          <a:xfrm>
            <a:off x="5472010" y="4599013"/>
            <a:ext cx="810009" cy="1260014"/>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err="1">
                <a:solidFill>
                  <a:schemeClr val="tx1">
                    <a:lumMod val="75000"/>
                    <a:lumOff val="25000"/>
                  </a:schemeClr>
                </a:solidFill>
                <a:latin typeface="+mn-ea"/>
              </a:rPr>
              <a:t>memcpy</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934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251952" y="908972"/>
            <a:ext cx="8640096" cy="5399753"/>
          </a:xfrm>
        </p:spPr>
        <p:txBody>
          <a:bodyPr/>
          <a:lstStyle/>
          <a:p>
            <a:r>
              <a:rPr kumimoji="1" lang="ja-JP" altLang="en-US" dirty="0"/>
              <a:t>関数の末尾をつなぎ合わせて任意の動作を行う方法</a:t>
            </a:r>
            <a:endParaRPr kumimoji="1" lang="en-US" altLang="ja-JP" dirty="0"/>
          </a:p>
          <a:p>
            <a:r>
              <a:rPr kumimoji="1" lang="ja-JP" altLang="en-US" dirty="0"/>
              <a:t>プログラム内の様々な関数の末尾をみる</a:t>
            </a:r>
            <a:endParaRPr kumimoji="1" lang="en-US" altLang="ja-JP" dirty="0"/>
          </a:p>
          <a:p>
            <a:pPr lvl="1"/>
            <a:r>
              <a:rPr lang="en-US" altLang="ja-JP" dirty="0"/>
              <a:t>RISC-V </a:t>
            </a:r>
            <a:r>
              <a:rPr lang="ja-JP" altLang="en-US" dirty="0"/>
              <a:t>に </a:t>
            </a:r>
            <a:r>
              <a:rPr lang="en-US" altLang="ja-JP" dirty="0"/>
              <a:t>ret/pop </a:t>
            </a:r>
            <a:r>
              <a:rPr lang="ja-JP" altLang="en-US" dirty="0"/>
              <a:t>はないが，</a:t>
            </a:r>
            <a:br>
              <a:rPr lang="en-US" altLang="ja-JP" dirty="0"/>
            </a:br>
            <a:r>
              <a:rPr lang="ja-JP" altLang="en-US" dirty="0"/>
              <a:t>それに相当する操作をしているものとする</a:t>
            </a:r>
            <a:endParaRPr lang="en-US" altLang="ja-JP" dirty="0"/>
          </a:p>
          <a:p>
            <a:r>
              <a:rPr lang="ja-JP" altLang="en-US" dirty="0"/>
              <a:t>使える部品（ガジェットと呼ぶ）が転がっている</a:t>
            </a:r>
            <a:endParaRPr lang="en-US" altLang="ja-JP" dirty="0"/>
          </a:p>
          <a:p>
            <a:pPr lvl="1"/>
            <a:r>
              <a:rPr kumimoji="1" lang="ja-JP" altLang="en-US" dirty="0"/>
              <a:t>「スタックから値を取り出して </a:t>
            </a:r>
            <a:r>
              <a:rPr kumimoji="1" lang="en-US" altLang="ja-JP" dirty="0"/>
              <a:t>x4 </a:t>
            </a:r>
            <a:r>
              <a:rPr kumimoji="1" lang="ja-JP" altLang="en-US" dirty="0"/>
              <a:t>に入れる」</a:t>
            </a:r>
            <a:endParaRPr kumimoji="1" lang="en-US" altLang="ja-JP" dirty="0"/>
          </a:p>
          <a:p>
            <a:pPr lvl="1"/>
            <a:r>
              <a:rPr lang="ja-JP" altLang="en-US" dirty="0"/>
              <a:t>「スタックから値を取り出して </a:t>
            </a:r>
            <a:r>
              <a:rPr lang="en-US" altLang="ja-JP" dirty="0"/>
              <a:t>x6 </a:t>
            </a:r>
            <a:r>
              <a:rPr lang="ja-JP" altLang="en-US" dirty="0"/>
              <a:t>に入れる」</a:t>
            </a:r>
          </a:p>
          <a:p>
            <a:pPr lvl="1"/>
            <a:r>
              <a:rPr lang="ja-JP" altLang="en-US" dirty="0"/>
              <a:t>「</a:t>
            </a:r>
            <a:r>
              <a:rPr lang="en-US" altLang="ja-JP" dirty="0"/>
              <a:t>x6 </a:t>
            </a:r>
            <a:r>
              <a:rPr lang="ja-JP" altLang="en-US" dirty="0"/>
              <a:t>をアドレスとして読んで </a:t>
            </a:r>
            <a:r>
              <a:rPr lang="en-US" altLang="ja-JP" dirty="0"/>
              <a:t>x7 </a:t>
            </a:r>
            <a:r>
              <a:rPr lang="ja-JP" altLang="en-US" dirty="0"/>
              <a:t>に入れる」</a:t>
            </a:r>
            <a:endParaRPr kumimoji="1" lang="ja-JP" altLang="en-US" dirty="0"/>
          </a:p>
        </p:txBody>
      </p:sp>
      <p:sp>
        <p:nvSpPr>
          <p:cNvPr id="4" name="正方形/長方形 3"/>
          <p:cNvSpPr/>
          <p:nvPr/>
        </p:nvSpPr>
        <p:spPr bwMode="auto">
          <a:xfrm>
            <a:off x="6462021" y="3879005"/>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91237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a:xfrm>
            <a:off x="71950" y="1628980"/>
            <a:ext cx="8941546" cy="2070023"/>
          </a:xfrm>
        </p:spPr>
        <p:txBody>
          <a:bodyPr/>
          <a:lstStyle/>
          <a:p>
            <a:r>
              <a:rPr kumimoji="1" lang="ja-JP" altLang="en-US" dirty="0"/>
              <a:t>ガジェットのアドレスと入力をオーバーフローで書きこむ</a:t>
            </a:r>
            <a:endParaRPr kumimoji="1" lang="en-US" altLang="ja-JP" dirty="0"/>
          </a:p>
          <a:p>
            <a:pPr lvl="1"/>
            <a:r>
              <a:rPr kumimoji="1" lang="ja-JP" altLang="en-US" dirty="0"/>
              <a:t>そして繰り返し </a:t>
            </a:r>
            <a:r>
              <a:rPr kumimoji="1" lang="en-US" altLang="ja-JP" dirty="0"/>
              <a:t>return </a:t>
            </a:r>
            <a:r>
              <a:rPr kumimoji="1" lang="ja-JP" altLang="en-US" dirty="0"/>
              <a:t>によりガジェットを実行させていく</a:t>
            </a:r>
            <a:endParaRPr kumimoji="1" lang="en-US" altLang="ja-JP" dirty="0"/>
          </a:p>
          <a:p>
            <a:r>
              <a:rPr kumimoji="1" lang="ja-JP" altLang="en-US" dirty="0"/>
              <a:t>下記の場合，</a:t>
            </a:r>
            <a:endParaRPr kumimoji="1" lang="en-US" altLang="ja-JP" dirty="0"/>
          </a:p>
          <a:p>
            <a:pPr marL="817200" lvl="1" indent="-457200">
              <a:buFont typeface="+mj-lt"/>
              <a:buAutoNum type="arabicPeriod"/>
            </a:pPr>
            <a:r>
              <a:rPr lang="ja-JP" altLang="en-US" dirty="0"/>
              <a:t>オーバーフローが起きた関数の </a:t>
            </a:r>
            <a:r>
              <a:rPr lang="en-US" altLang="ja-JP" dirty="0"/>
              <a:t>ret </a:t>
            </a:r>
            <a:r>
              <a:rPr lang="ja-JP" altLang="en-US" dirty="0"/>
              <a:t>により</a:t>
            </a:r>
            <a:br>
              <a:rPr lang="en-US" altLang="ja-JP" dirty="0"/>
            </a:br>
            <a:r>
              <a:rPr lang="en-US" altLang="ja-JP" dirty="0"/>
              <a:t>sp </a:t>
            </a:r>
            <a:r>
              <a:rPr lang="ja-JP" altLang="en-US" dirty="0"/>
              <a:t>が指す関数 </a:t>
            </a:r>
            <a:r>
              <a:rPr lang="en-US" altLang="ja-JP" dirty="0"/>
              <a:t>B </a:t>
            </a:r>
            <a:r>
              <a:rPr lang="ja-JP" altLang="en-US" dirty="0"/>
              <a:t>末尾の </a:t>
            </a:r>
            <a:r>
              <a:rPr lang="en-US" altLang="ja-JP" dirty="0"/>
              <a:t>pop x6 </a:t>
            </a:r>
            <a:r>
              <a:rPr lang="ja-JP" altLang="en-US" dirty="0"/>
              <a:t>に飛ぶ</a:t>
            </a:r>
            <a:endParaRPr lang="en-US" altLang="ja-JP" dirty="0"/>
          </a:p>
          <a:p>
            <a:pPr marL="817200" lvl="1" indent="-457200">
              <a:buFont typeface="+mj-lt"/>
              <a:buAutoNum type="arabicPeriod"/>
            </a:pPr>
            <a:r>
              <a:rPr kumimoji="1" lang="en-US" altLang="ja-JP" dirty="0"/>
              <a:t>pop x6 </a:t>
            </a:r>
            <a:r>
              <a:rPr kumimoji="1" lang="ja-JP" altLang="en-US" dirty="0"/>
              <a:t>を実行して </a:t>
            </a:r>
            <a:r>
              <a:rPr kumimoji="1" lang="en-US" altLang="ja-JP" dirty="0"/>
              <a:t>x6 </a:t>
            </a:r>
            <a:r>
              <a:rPr kumimoji="1" lang="ja-JP" altLang="en-US" dirty="0"/>
              <a:t>にオーバーフローで</a:t>
            </a:r>
            <a:br>
              <a:rPr kumimoji="1" lang="en-US" altLang="ja-JP" dirty="0"/>
            </a:br>
            <a:r>
              <a:rPr kumimoji="1" lang="ja-JP" altLang="en-US" dirty="0"/>
              <a:t>書かれた値を読む</a:t>
            </a:r>
            <a:endParaRPr kumimoji="1" lang="en-US" altLang="ja-JP" dirty="0"/>
          </a:p>
          <a:p>
            <a:pPr marL="817200" lvl="1" indent="-457200">
              <a:buFont typeface="+mj-lt"/>
              <a:buAutoNum type="arabicPeriod"/>
            </a:pPr>
            <a:r>
              <a:rPr lang="en-US" altLang="ja-JP" dirty="0"/>
              <a:t>ret </a:t>
            </a:r>
            <a:r>
              <a:rPr lang="ja-JP" altLang="en-US" dirty="0"/>
              <a:t>で関数 </a:t>
            </a:r>
            <a:r>
              <a:rPr lang="en-US" altLang="ja-JP" dirty="0"/>
              <a:t>C </a:t>
            </a:r>
            <a:r>
              <a:rPr lang="ja-JP" altLang="en-US" dirty="0"/>
              <a:t>末尾の </a:t>
            </a:r>
            <a:r>
              <a:rPr lang="en-US" altLang="ja-JP" dirty="0">
                <a:latin typeface="Consolas" panose="020B0609020204030204" pitchFamily="49" charset="0"/>
              </a:rPr>
              <a:t>ld x7</a:t>
            </a:r>
            <a:r>
              <a:rPr lang="ja-JP" altLang="en-US" dirty="0">
                <a:latin typeface="Consolas" panose="020B0609020204030204" pitchFamily="49" charset="0"/>
              </a:rPr>
              <a:t>←</a:t>
            </a:r>
            <a:r>
              <a:rPr lang="en-US" altLang="ja-JP" dirty="0">
                <a:latin typeface="Consolas" panose="020B0609020204030204" pitchFamily="49" charset="0"/>
              </a:rPr>
              <a:t>(x6) </a:t>
            </a:r>
            <a:r>
              <a:rPr lang="ja-JP" altLang="en-US" dirty="0">
                <a:latin typeface="Consolas" panose="020B0609020204030204" pitchFamily="49" charset="0"/>
              </a:rPr>
              <a:t>に飛ぶ</a:t>
            </a:r>
            <a:endParaRPr kumimoji="1" lang="ja-JP" altLang="en-US" dirty="0"/>
          </a:p>
        </p:txBody>
      </p:sp>
      <p:sp>
        <p:nvSpPr>
          <p:cNvPr id="4" name="正方形/長方形 3"/>
          <p:cNvSpPr/>
          <p:nvPr/>
        </p:nvSpPr>
        <p:spPr bwMode="auto">
          <a:xfrm>
            <a:off x="6372020" y="4599013"/>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A</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x4</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B</a:t>
            </a:r>
            <a:r>
              <a:rPr lang="ja-JP" altLang="en-US" sz="1600" dirty="0">
                <a:solidFill>
                  <a:schemeClr val="accent3">
                    <a:lumMod val="75000"/>
                  </a:schemeClr>
                </a:solidFill>
                <a:latin typeface="Consolas" panose="020B0609020204030204" pitchFamily="49" charset="0"/>
              </a:rPr>
              <a:t>の末尾</a:t>
            </a:r>
            <a:endParaRPr lang="en-US" altLang="ja-JP" sz="1600" dirty="0">
              <a:solidFill>
                <a:schemeClr val="accent3">
                  <a:lumMod val="75000"/>
                </a:schemeClr>
              </a:solidFill>
              <a:latin typeface="Consolas" panose="020B0609020204030204" pitchFamily="49" charset="0"/>
            </a:endParaRPr>
          </a:p>
          <a:p>
            <a:r>
              <a:rPr lang="en-US" altLang="ja-JP" sz="1600" dirty="0">
                <a:latin typeface="Consolas" panose="020B0609020204030204" pitchFamily="49" charset="0"/>
              </a:rPr>
              <a:t>pop 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en-US" altLang="ja-JP" sz="1600" dirty="0">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 </a:t>
            </a:r>
            <a:r>
              <a:rPr lang="ja-JP" altLang="en-US" sz="1600" dirty="0">
                <a:solidFill>
                  <a:schemeClr val="accent3">
                    <a:lumMod val="75000"/>
                  </a:schemeClr>
                </a:solidFill>
                <a:latin typeface="Consolas" panose="020B0609020204030204" pitchFamily="49" charset="0"/>
              </a:rPr>
              <a:t>関数</a:t>
            </a:r>
            <a:r>
              <a:rPr lang="en-US" altLang="ja-JP" sz="1600" dirty="0">
                <a:solidFill>
                  <a:schemeClr val="accent3">
                    <a:lumMod val="75000"/>
                  </a:schemeClr>
                </a:solidFill>
                <a:latin typeface="Consolas" panose="020B0609020204030204" pitchFamily="49" charset="0"/>
              </a:rPr>
              <a:t>C</a:t>
            </a:r>
            <a:r>
              <a:rPr lang="ja-JP" altLang="en-US" sz="1600" dirty="0">
                <a:solidFill>
                  <a:schemeClr val="accent3">
                    <a:lumMod val="75000"/>
                  </a:schemeClr>
                </a:solidFill>
                <a:latin typeface="Consolas" panose="020B0609020204030204" pitchFamily="49" charset="0"/>
              </a:rPr>
              <a:t>の末尾</a:t>
            </a:r>
          </a:p>
          <a:p>
            <a:r>
              <a:rPr lang="en-US" altLang="ja-JP" sz="1600" dirty="0">
                <a:latin typeface="Consolas" panose="020B0609020204030204" pitchFamily="49" charset="0"/>
              </a:rPr>
              <a:t>ld x7 </a:t>
            </a:r>
            <a:r>
              <a:rPr lang="ja-JP" altLang="en-US" sz="1600" dirty="0">
                <a:latin typeface="Consolas" panose="020B0609020204030204" pitchFamily="49" charset="0"/>
              </a:rPr>
              <a:t>← </a:t>
            </a:r>
            <a:r>
              <a:rPr lang="en-US" altLang="ja-JP" sz="1600" dirty="0">
                <a:latin typeface="Consolas" panose="020B0609020204030204" pitchFamily="49" charset="0"/>
              </a:rPr>
              <a:t>(x6)</a:t>
            </a:r>
          </a:p>
          <a:p>
            <a:r>
              <a:rPr lang="en-US" altLang="ja-JP" sz="1600" dirty="0">
                <a:latin typeface="Consolas" panose="020B0609020204030204" pitchFamily="49" charset="0"/>
              </a:rPr>
              <a:t>...</a:t>
            </a:r>
          </a:p>
          <a:p>
            <a:r>
              <a:rPr lang="en-US" altLang="ja-JP" sz="1600" dirty="0">
                <a:latin typeface="Consolas" panose="020B0609020204030204" pitchFamily="49" charset="0"/>
              </a:rPr>
              <a:t>ret</a:t>
            </a:r>
          </a:p>
          <a:p>
            <a:endParaRPr lang="ja-JP" altLang="en-US" sz="1600" dirty="0">
              <a:latin typeface="Consolas" panose="020B0609020204030204" pitchFamily="49" charset="0"/>
            </a:endParaRPr>
          </a:p>
        </p:txBody>
      </p:sp>
      <p:cxnSp>
        <p:nvCxnSpPr>
          <p:cNvPr id="5" name="直線矢印コネクタ 4"/>
          <p:cNvCxnSpPr/>
          <p:nvPr/>
        </p:nvCxnSpPr>
        <p:spPr bwMode="auto">
          <a:xfrm>
            <a:off x="2951983" y="5589024"/>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2861982" y="5319021"/>
            <a:ext cx="378055" cy="18000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b="0" dirty="0">
                <a:solidFill>
                  <a:schemeClr val="tx1">
                    <a:lumMod val="75000"/>
                    <a:lumOff val="25000"/>
                  </a:schemeClr>
                </a:solidFill>
                <a:effectLst/>
                <a:latin typeface="Consolas" panose="020B0609020204030204" pitchFamily="49" charset="0"/>
              </a:rPr>
              <a:t>sp</a:t>
            </a:r>
          </a:p>
        </p:txBody>
      </p:sp>
      <p:sp>
        <p:nvSpPr>
          <p:cNvPr id="7" name="正方形/長方形 6">
            <a:extLst>
              <a:ext uri="{FF2B5EF4-FFF2-40B4-BE49-F238E27FC236}">
                <a16:creationId xmlns:a16="http://schemas.microsoft.com/office/drawing/2014/main" id="{41F8EEC9-9620-4E9C-9B16-22677D3FA888}"/>
              </a:ext>
            </a:extLst>
          </p:cNvPr>
          <p:cNvSpPr/>
          <p:nvPr/>
        </p:nvSpPr>
        <p:spPr bwMode="auto">
          <a:xfrm>
            <a:off x="3401987" y="4599013"/>
            <a:ext cx="1890021"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F8E9AEA5-3FB4-455D-9495-C980C57584B6}"/>
              </a:ext>
            </a:extLst>
          </p:cNvPr>
          <p:cNvSpPr/>
          <p:nvPr/>
        </p:nvSpPr>
        <p:spPr bwMode="auto">
          <a:xfrm>
            <a:off x="3401987" y="6039029"/>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C</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9" name="正方形/長方形 8"/>
          <p:cNvSpPr/>
          <p:nvPr/>
        </p:nvSpPr>
        <p:spPr bwMode="auto">
          <a:xfrm>
            <a:off x="3491989" y="6399033"/>
            <a:ext cx="1080011"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b="0" dirty="0">
                <a:solidFill>
                  <a:schemeClr val="tx1">
                    <a:lumMod val="75000"/>
                    <a:lumOff val="25000"/>
                  </a:schemeClr>
                </a:solidFill>
                <a:effectLst/>
                <a:latin typeface="Consolas" panose="020B0609020204030204" pitchFamily="49" charset="0"/>
              </a:rPr>
              <a:t>スタック</a:t>
            </a:r>
            <a:endParaRPr lang="en-US" altLang="ja-JP" sz="1400" b="0" dirty="0">
              <a:solidFill>
                <a:schemeClr val="tx1">
                  <a:lumMod val="75000"/>
                  <a:lumOff val="25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2582A728-F7F5-4B2F-8E43-305BF7418F28}"/>
              </a:ext>
            </a:extLst>
          </p:cNvPr>
          <p:cNvSpPr/>
          <p:nvPr/>
        </p:nvSpPr>
        <p:spPr bwMode="auto">
          <a:xfrm>
            <a:off x="3401987" y="5499022"/>
            <a:ext cx="1890021"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solidFill>
                  <a:schemeClr val="tx1">
                    <a:lumMod val="75000"/>
                    <a:lumOff val="25000"/>
                  </a:schemeClr>
                </a:solidFill>
                <a:latin typeface="+mn-ea"/>
              </a:rPr>
              <a:t>関数</a:t>
            </a:r>
            <a:r>
              <a:rPr lang="en-US" altLang="ja-JP" sz="1100" dirty="0">
                <a:solidFill>
                  <a:schemeClr val="tx1">
                    <a:lumMod val="75000"/>
                    <a:lumOff val="25000"/>
                  </a:schemeClr>
                </a:solidFill>
                <a:latin typeface="+mn-ea"/>
              </a:rPr>
              <a:t>B</a:t>
            </a:r>
            <a:r>
              <a:rPr lang="ja-JP" altLang="en-US" sz="1100" dirty="0">
                <a:solidFill>
                  <a:schemeClr val="tx1">
                    <a:lumMod val="75000"/>
                    <a:lumOff val="25000"/>
                  </a:schemeClr>
                </a:solidFill>
                <a:latin typeface="+mn-ea"/>
              </a:rPr>
              <a:t>の末尾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のアドレス</a:t>
            </a: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3401987" y="4959017"/>
            <a:ext cx="1890021" cy="540006"/>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Consolas" panose="020B0609020204030204" pitchFamily="49" charset="0"/>
              </a:rPr>
              <a:t>b[0]b[1]b[2]b[3]</a:t>
            </a:r>
            <a:br>
              <a:rPr lang="en-US" altLang="ja-JP" sz="1200" dirty="0">
                <a:solidFill>
                  <a:schemeClr val="tx1">
                    <a:lumMod val="75000"/>
                    <a:lumOff val="25000"/>
                  </a:schemeClr>
                </a:solidFill>
                <a:latin typeface="Consolas" panose="020B0609020204030204" pitchFamily="49" charset="0"/>
              </a:rPr>
            </a:br>
            <a:r>
              <a:rPr lang="en-US" altLang="ja-JP" sz="1200" dirty="0">
                <a:solidFill>
                  <a:schemeClr val="tx1">
                    <a:lumMod val="75000"/>
                    <a:lumOff val="25000"/>
                  </a:schemeClr>
                </a:solidFill>
                <a:latin typeface="Consolas" panose="020B0609020204030204" pitchFamily="49" charset="0"/>
              </a:rPr>
              <a:t>b[4]b[5]b[6]b[7]</a:t>
            </a:r>
            <a:endParaRPr kumimoji="1" lang="ja-JP" altLang="en-US" sz="1200" dirty="0">
              <a:solidFill>
                <a:schemeClr val="tx1">
                  <a:lumMod val="75000"/>
                  <a:lumOff val="25000"/>
                </a:schemeClr>
              </a:solidFill>
              <a:latin typeface="Consolas" panose="020B0609020204030204" pitchFamily="49" charset="0"/>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3401987" y="5769026"/>
            <a:ext cx="1890021" cy="27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100" dirty="0">
                <a:solidFill>
                  <a:schemeClr val="tx1">
                    <a:lumMod val="75000"/>
                    <a:lumOff val="25000"/>
                  </a:schemeClr>
                </a:solidFill>
                <a:latin typeface="+mn-ea"/>
              </a:rPr>
              <a:t>x6 </a:t>
            </a:r>
            <a:r>
              <a:rPr lang="ja-JP" altLang="en-US" sz="1100" dirty="0">
                <a:solidFill>
                  <a:schemeClr val="tx1">
                    <a:lumMod val="75000"/>
                    <a:lumOff val="25000"/>
                  </a:schemeClr>
                </a:solidFill>
                <a:latin typeface="+mn-ea"/>
              </a:rPr>
              <a:t>に </a:t>
            </a:r>
            <a:r>
              <a:rPr lang="en-US" altLang="ja-JP" sz="1100" dirty="0">
                <a:solidFill>
                  <a:schemeClr val="tx1">
                    <a:lumMod val="75000"/>
                    <a:lumOff val="25000"/>
                  </a:schemeClr>
                </a:solidFill>
                <a:latin typeface="+mn-ea"/>
              </a:rPr>
              <a:t>pop </a:t>
            </a:r>
            <a:r>
              <a:rPr lang="ja-JP" altLang="en-US" sz="1100" dirty="0">
                <a:solidFill>
                  <a:schemeClr val="tx1">
                    <a:lumMod val="75000"/>
                    <a:lumOff val="25000"/>
                  </a:schemeClr>
                </a:solidFill>
                <a:latin typeface="+mn-ea"/>
              </a:rPr>
              <a:t>させたい値</a:t>
            </a:r>
          </a:p>
        </p:txBody>
      </p:sp>
    </p:spTree>
    <p:extLst>
      <p:ext uri="{BB962C8B-B14F-4D97-AF65-F5344CB8AC3E}">
        <p14:creationId xmlns:p14="http://schemas.microsoft.com/office/powerpoint/2010/main" val="1765698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速さと容量のトレードオフについては理解していますが、</a:t>
            </a:r>
            <a:r>
              <a:rPr lang="en-US" altLang="ja-JP" dirty="0"/>
              <a:t>20</a:t>
            </a:r>
            <a:r>
              <a:rPr lang="ja-JP" altLang="en-US" dirty="0"/>
              <a:t>年前から考えると現在のものは</a:t>
            </a:r>
            <a:r>
              <a:rPr lang="ja-JP" altLang="en-US" dirty="0" err="1"/>
              <a:t>めっちゃ</a:t>
            </a:r>
            <a:r>
              <a:rPr lang="ja-JP" altLang="en-US" dirty="0"/>
              <a:t>速くてめっちゃ大きいになるんじゃないのですか？</a:t>
            </a:r>
            <a:endParaRPr lang="en-US" altLang="ja-JP" dirty="0"/>
          </a:p>
          <a:p>
            <a:r>
              <a:rPr lang="ja-JP" altLang="en-US" dirty="0"/>
              <a:t>アクセス範囲がキャッシュ容量を超えると，一気にアクセス時間が増加するっていうイメージを持っていました．</a:t>
            </a:r>
          </a:p>
        </p:txBody>
      </p:sp>
    </p:spTree>
    <p:extLst>
      <p:ext uri="{BB962C8B-B14F-4D97-AF65-F5344CB8AC3E}">
        <p14:creationId xmlns:p14="http://schemas.microsoft.com/office/powerpoint/2010/main" val="3468967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Return Oriented Programming (ROP)</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同様の原理でループや分岐も実現可能･･･ らしい</a:t>
            </a:r>
            <a:endParaRPr kumimoji="1" lang="en-US" altLang="ja-JP" dirty="0"/>
          </a:p>
          <a:p>
            <a:r>
              <a:rPr kumimoji="1" lang="ja-JP" altLang="en-US" dirty="0"/>
              <a:t>プログラムを解析しガジェットを集めて任意の動作を可能にするコンパイラ？</a:t>
            </a:r>
            <a:r>
              <a:rPr kumimoji="1" lang="ja-JP" altLang="en-US" dirty="0" err="1"/>
              <a:t>が開</a:t>
            </a:r>
            <a:r>
              <a:rPr kumimoji="1" lang="ja-JP" altLang="en-US" dirty="0"/>
              <a:t>発されている</a:t>
            </a:r>
          </a:p>
        </p:txBody>
      </p:sp>
    </p:spTree>
    <p:extLst>
      <p:ext uri="{BB962C8B-B14F-4D97-AF65-F5344CB8AC3E}">
        <p14:creationId xmlns:p14="http://schemas.microsoft.com/office/powerpoint/2010/main" val="372011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Address Space Layout Randomization (ASLR)</a:t>
            </a:r>
          </a:p>
          <a:p>
            <a:pPr lvl="1"/>
            <a:r>
              <a:rPr kumimoji="1" lang="ja-JP" altLang="en-US" dirty="0"/>
              <a:t>スタックやプログラムのコードが配置される位置を起動ごとに毎回ランダムに変化させる</a:t>
            </a:r>
            <a:endParaRPr kumimoji="1" lang="en-US" altLang="ja-JP" dirty="0"/>
          </a:p>
          <a:p>
            <a:pPr lvl="1"/>
            <a:r>
              <a:rPr lang="en-US" altLang="ja-JP" dirty="0"/>
              <a:t>ROP </a:t>
            </a:r>
            <a:r>
              <a:rPr lang="ja-JP" altLang="en-US" dirty="0"/>
              <a:t>やその他の攻撃はガジェットのアドレスがわかっていないと適用できない</a:t>
            </a:r>
            <a:endParaRPr lang="en-US" altLang="ja-JP" dirty="0"/>
          </a:p>
          <a:p>
            <a:pPr lvl="1"/>
            <a:r>
              <a:rPr lang="ja-JP" altLang="en-US" dirty="0"/>
              <a:t>既にこれは </a:t>
            </a:r>
            <a:r>
              <a:rPr lang="en-US" altLang="ja-JP" dirty="0"/>
              <a:t>Windows </a:t>
            </a:r>
            <a:r>
              <a:rPr lang="ja-JP" altLang="en-US" dirty="0"/>
              <a:t>や </a:t>
            </a:r>
            <a:r>
              <a:rPr lang="en-US" altLang="ja-JP" dirty="0"/>
              <a:t>Linux </a:t>
            </a:r>
            <a:r>
              <a:rPr lang="ja-JP" altLang="en-US" dirty="0"/>
              <a:t>で広く使われている</a:t>
            </a:r>
            <a:endParaRPr kumimoji="1" lang="ja-JP" altLang="en-US" dirty="0"/>
          </a:p>
        </p:txBody>
      </p:sp>
    </p:spTree>
    <p:extLst>
      <p:ext uri="{BB962C8B-B14F-4D97-AF65-F5344CB8AC3E}">
        <p14:creationId xmlns:p14="http://schemas.microsoft.com/office/powerpoint/2010/main" val="966551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ROP</a:t>
            </a:r>
            <a:r>
              <a:rPr lang="ja-JP" altLang="en-US" dirty="0"/>
              <a:t>（だけじゃないけど）に有効な対策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バッファ・オーバーフローによる攻撃の起点は，外部から命令のアドレスを書き込むこと</a:t>
            </a:r>
            <a:endParaRPr kumimoji="1" lang="en-US" altLang="ja-JP" dirty="0"/>
          </a:p>
          <a:p>
            <a:r>
              <a:rPr kumimoji="1" lang="ja-JP" altLang="en-US" dirty="0"/>
              <a:t>対策：アドレスに署名をつける（</a:t>
            </a:r>
            <a:r>
              <a:rPr lang="en-US" altLang="ja-JP" dirty="0"/>
              <a:t>Pointer Authentication</a:t>
            </a:r>
            <a:r>
              <a:rPr kumimoji="1" lang="ja-JP" altLang="en-US" dirty="0"/>
              <a:t>）</a:t>
            </a:r>
            <a:endParaRPr kumimoji="1" lang="en-US" altLang="ja-JP" dirty="0"/>
          </a:p>
          <a:p>
            <a:pPr lvl="1"/>
            <a:r>
              <a:rPr kumimoji="1" lang="ja-JP" altLang="en-US" dirty="0"/>
              <a:t>仮想アドレスは </a:t>
            </a:r>
            <a:r>
              <a:rPr kumimoji="1" lang="en-US" altLang="ja-JP" dirty="0"/>
              <a:t>64 bit </a:t>
            </a:r>
            <a:r>
              <a:rPr kumimoji="1" lang="ja-JP" altLang="en-US" dirty="0"/>
              <a:t>全ては使っておらず</a:t>
            </a:r>
            <a:r>
              <a:rPr lang="ja-JP" altLang="en-US" dirty="0"/>
              <a:t> </a:t>
            </a:r>
            <a:r>
              <a:rPr lang="en-US" altLang="ja-JP" dirty="0"/>
              <a:t>40 bit </a:t>
            </a:r>
            <a:r>
              <a:rPr lang="ja-JP" altLang="en-US" dirty="0" err="1"/>
              <a:t>ぐらい</a:t>
            </a:r>
            <a:endParaRPr lang="en-US" altLang="ja-JP" dirty="0"/>
          </a:p>
          <a:p>
            <a:pPr lvl="2"/>
            <a:r>
              <a:rPr kumimoji="1" lang="ja-JP" altLang="en-US" dirty="0"/>
              <a:t>ページ・テーブルを小さくするため</a:t>
            </a:r>
            <a:endParaRPr kumimoji="1" lang="en-US" altLang="ja-JP" dirty="0"/>
          </a:p>
          <a:p>
            <a:pPr lvl="1"/>
            <a:r>
              <a:rPr kumimoji="1" lang="ja-JP" altLang="en-US" dirty="0"/>
              <a:t>あいている上位ビット部分にポインタのハッシュ値をいれておく</a:t>
            </a:r>
            <a:endParaRPr kumimoji="1" lang="en-US" altLang="ja-JP" dirty="0"/>
          </a:p>
          <a:p>
            <a:pPr lvl="2"/>
            <a:r>
              <a:rPr kumimoji="1" lang="ja-JP" altLang="en-US" dirty="0"/>
              <a:t>ハッシュ関数が未知なら外部から正しいものは書き込めない</a:t>
            </a:r>
            <a:endParaRPr kumimoji="1" lang="en-US" altLang="ja-JP" dirty="0"/>
          </a:p>
          <a:p>
            <a:pPr lvl="1"/>
            <a:r>
              <a:rPr kumimoji="1" lang="ja-JP" altLang="en-US" dirty="0"/>
              <a:t>最近の </a:t>
            </a:r>
            <a:r>
              <a:rPr kumimoji="1" lang="en-US" altLang="ja-JP" dirty="0"/>
              <a:t>ARM </a:t>
            </a:r>
            <a:r>
              <a:rPr kumimoji="1" lang="ja-JP" altLang="en-US" dirty="0"/>
              <a:t>に導入された</a:t>
            </a:r>
          </a:p>
        </p:txBody>
      </p:sp>
    </p:spTree>
    <p:extLst>
      <p:ext uri="{BB962C8B-B14F-4D97-AF65-F5344CB8AC3E}">
        <p14:creationId xmlns:p14="http://schemas.microsoft.com/office/powerpoint/2010/main" val="3492277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脆弱性とアタック</a:t>
            </a:r>
            <a:endParaRPr kumimoji="1" lang="en-US" altLang="ja-JP" dirty="0"/>
          </a:p>
          <a:p>
            <a:pPr marL="817200" lvl="1" indent="-457200">
              <a:buFont typeface="+mj-lt"/>
              <a:buAutoNum type="arabicPeriod"/>
            </a:pPr>
            <a:r>
              <a:rPr kumimoji="1" lang="ja-JP" altLang="en-US" dirty="0"/>
              <a:t>バッファ・オーバーフロー</a:t>
            </a:r>
            <a:endParaRPr kumimoji="1" lang="en-US" altLang="ja-JP" dirty="0"/>
          </a:p>
          <a:p>
            <a:pPr marL="817200" lvl="1" indent="-457200">
              <a:buFont typeface="+mj-lt"/>
              <a:buAutoNum type="arabicPeriod"/>
            </a:pPr>
            <a:r>
              <a:rPr lang="en-US" altLang="ja-JP" dirty="0"/>
              <a:t>Return Oriented Programming</a:t>
            </a:r>
          </a:p>
          <a:p>
            <a:pPr marL="817200" lvl="1" indent="-457200">
              <a:buFont typeface="+mj-lt"/>
              <a:buAutoNum type="arabicPeriod"/>
            </a:pPr>
            <a:r>
              <a:rPr lang="ja-JP" altLang="en-US" b="1" dirty="0"/>
              <a:t>マイクロアーキテクチャ面の脆弱性</a:t>
            </a:r>
            <a:endParaRPr lang="en-US" altLang="ja-JP" b="1" dirty="0"/>
          </a:p>
        </p:txBody>
      </p:sp>
    </p:spTree>
    <p:extLst>
      <p:ext uri="{BB962C8B-B14F-4D97-AF65-F5344CB8AC3E}">
        <p14:creationId xmlns:p14="http://schemas.microsoft.com/office/powerpoint/2010/main" val="2825364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マイクロアーキテクチャ面の脆弱性</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スレッド間で共有されたユニットを利用したもの</a:t>
            </a:r>
            <a:endParaRPr kumimoji="1" lang="en-US" altLang="ja-JP" dirty="0"/>
          </a:p>
          <a:p>
            <a:pPr lvl="1"/>
            <a:r>
              <a:rPr kumimoji="1" lang="ja-JP" altLang="en-US" dirty="0"/>
              <a:t>例：分岐予測器を利用したもの</a:t>
            </a:r>
            <a:endParaRPr kumimoji="1" lang="en-US" altLang="ja-JP" dirty="0"/>
          </a:p>
          <a:p>
            <a:pPr lvl="2"/>
            <a:r>
              <a:rPr kumimoji="1" lang="ja-JP" altLang="en-US" dirty="0"/>
              <a:t>共有された分岐予測器を観測して別のスレッドの分岐方向を盗み見る</a:t>
            </a:r>
            <a:endParaRPr kumimoji="1" lang="en-US" altLang="ja-JP" dirty="0"/>
          </a:p>
          <a:p>
            <a:pPr lvl="2"/>
            <a:r>
              <a:rPr lang="en-US" altLang="ja-JP" dirty="0"/>
              <a:t>1bit </a:t>
            </a:r>
            <a:r>
              <a:rPr lang="ja-JP" altLang="en-US" dirty="0" err="1"/>
              <a:t>ずつ</a:t>
            </a:r>
            <a:r>
              <a:rPr lang="ja-JP" altLang="en-US" dirty="0"/>
              <a:t>結果が定まる </a:t>
            </a:r>
            <a:r>
              <a:rPr lang="en-US" altLang="ja-JP" dirty="0"/>
              <a:t>RSA </a:t>
            </a:r>
            <a:r>
              <a:rPr lang="ja-JP" altLang="en-US" dirty="0"/>
              <a:t>暗号などは鍵や平文がもれる可能性がある</a:t>
            </a:r>
            <a:endParaRPr kumimoji="1" lang="en-US" altLang="ja-JP" dirty="0"/>
          </a:p>
          <a:p>
            <a:pPr marL="457200" indent="-457200">
              <a:buFont typeface="+mj-lt"/>
              <a:buAutoNum type="arabicPeriod"/>
            </a:pPr>
            <a:r>
              <a:rPr kumimoji="1" lang="ja-JP" altLang="en-US" dirty="0"/>
              <a:t>投機実行による副作用を利用したもの</a:t>
            </a:r>
            <a:endParaRPr kumimoji="1" lang="en-US" altLang="ja-JP" dirty="0"/>
          </a:p>
          <a:p>
            <a:pPr marL="817200" lvl="1" indent="-457200">
              <a:buFont typeface="+mj-lt"/>
              <a:buAutoNum type="arabicPeriod"/>
            </a:pPr>
            <a:r>
              <a:rPr lang="en-US" altLang="ja-JP" dirty="0" err="1"/>
              <a:t>Spectre</a:t>
            </a:r>
            <a:r>
              <a:rPr lang="en-US" altLang="ja-JP" dirty="0"/>
              <a:t>/Meltdown</a:t>
            </a:r>
          </a:p>
          <a:p>
            <a:r>
              <a:rPr kumimoji="1" lang="ja-JP" altLang="en-US" dirty="0"/>
              <a:t>時間がないので，</a:t>
            </a:r>
            <a:r>
              <a:rPr kumimoji="1" lang="en-US" altLang="ja-JP" dirty="0"/>
              <a:t>2. </a:t>
            </a:r>
            <a:r>
              <a:rPr kumimoji="1" lang="ja-JP" altLang="en-US" dirty="0"/>
              <a:t>についてざっと紹介</a:t>
            </a:r>
            <a:endParaRPr kumimoji="1" lang="en-US" altLang="ja-JP" dirty="0"/>
          </a:p>
        </p:txBody>
      </p:sp>
    </p:spTree>
    <p:extLst>
      <p:ext uri="{BB962C8B-B14F-4D97-AF65-F5344CB8AC3E}">
        <p14:creationId xmlns:p14="http://schemas.microsoft.com/office/powerpoint/2010/main" val="310320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br>
              <a:rPr kumimoji="1" lang="en-US" altLang="ja-JP" dirty="0"/>
            </a:br>
            <a:r>
              <a:rPr kumimoji="1" lang="ja-JP" altLang="en-US" sz="1600" dirty="0"/>
              <a:t>画像は </a:t>
            </a:r>
            <a:r>
              <a:rPr lang="en-US" altLang="ja-JP" sz="1600" dirty="0" err="1"/>
              <a:t>Spectre</a:t>
            </a:r>
            <a:r>
              <a:rPr lang="en-US" altLang="ja-JP" sz="1600" dirty="0"/>
              <a:t> </a:t>
            </a:r>
            <a:r>
              <a:rPr lang="ja-JP" altLang="en-US" sz="1600" dirty="0"/>
              <a:t>の公式</a:t>
            </a:r>
            <a:r>
              <a:rPr kumimoji="1" lang="ja-JP" altLang="en-US" sz="1600" dirty="0"/>
              <a:t>マスコット（</a:t>
            </a:r>
            <a:r>
              <a:rPr lang="en-US" altLang="ja-JP" sz="1600" dirty="0"/>
              <a:t>https://meltdownattack.com/ </a:t>
            </a:r>
            <a:r>
              <a:rPr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611956" y="5049018"/>
            <a:ext cx="8280092" cy="1259707"/>
          </a:xfrm>
        </p:spPr>
        <p:txBody>
          <a:bodyPr/>
          <a:lstStyle/>
          <a:p>
            <a:r>
              <a:rPr kumimoji="1" lang="en-US" altLang="ja-JP" dirty="0"/>
              <a:t>2018 </a:t>
            </a:r>
            <a:r>
              <a:rPr kumimoji="1" lang="ja-JP" altLang="en-US" dirty="0"/>
              <a:t>年に発表された </a:t>
            </a:r>
            <a:r>
              <a:rPr kumimoji="1" lang="en-US" altLang="ja-JP" dirty="0"/>
              <a:t>CPU </a:t>
            </a:r>
            <a:r>
              <a:rPr kumimoji="1" lang="ja-JP" altLang="en-US" dirty="0"/>
              <a:t>の投機実行に関わる脆弱性</a:t>
            </a:r>
            <a:endParaRPr kumimoji="1" lang="en-US" altLang="ja-JP" dirty="0"/>
          </a:p>
          <a:p>
            <a:pPr lvl="1"/>
            <a:r>
              <a:rPr kumimoji="1" lang="ja-JP" altLang="en-US" dirty="0"/>
              <a:t>この講義で話した色々な内容が関わる</a:t>
            </a:r>
            <a:endParaRPr kumimoji="1" lang="en-US" altLang="ja-JP" dirty="0"/>
          </a:p>
          <a:p>
            <a:pPr lvl="1"/>
            <a:r>
              <a:rPr kumimoji="1" lang="ja-JP" altLang="en-US" dirty="0"/>
              <a:t>分岐予測，</a:t>
            </a:r>
            <a:r>
              <a:rPr kumimoji="1" lang="en-US" altLang="ja-JP" dirty="0"/>
              <a:t>out-of-order </a:t>
            </a:r>
            <a:r>
              <a:rPr kumimoji="1" lang="ja-JP" altLang="en-US" dirty="0"/>
              <a:t>実行，セットアソシアティブ・キャッシュ，特権モード</a:t>
            </a:r>
          </a:p>
        </p:txBody>
      </p:sp>
      <p:pic>
        <p:nvPicPr>
          <p:cNvPr id="6" name="図 5"/>
          <p:cNvPicPr>
            <a:picLocks noChangeAspect="1"/>
          </p:cNvPicPr>
          <p:nvPr/>
        </p:nvPicPr>
        <p:blipFill>
          <a:blip r:embed="rId2"/>
          <a:stretch>
            <a:fillRect/>
          </a:stretch>
        </p:blipFill>
        <p:spPr>
          <a:xfrm>
            <a:off x="3041983" y="1358977"/>
            <a:ext cx="3392107" cy="2700030"/>
          </a:xfrm>
          <a:prstGeom prst="rect">
            <a:avLst/>
          </a:prstGeom>
        </p:spPr>
      </p:pic>
      <p:cxnSp>
        <p:nvCxnSpPr>
          <p:cNvPr id="8" name="曲線コネクタ 7"/>
          <p:cNvCxnSpPr>
            <a:stCxn id="9" idx="1"/>
          </p:cNvCxnSpPr>
          <p:nvPr/>
        </p:nvCxnSpPr>
        <p:spPr bwMode="auto">
          <a:xfrm rot="10800000" flipV="1">
            <a:off x="6282020" y="1718980"/>
            <a:ext cx="630006" cy="270003"/>
          </a:xfrm>
          <a:prstGeom prst="curvedConnector3">
            <a:avLst/>
          </a:prstGeom>
          <a:noFill/>
          <a:ln w="9525" cap="flat" cmpd="sng" algn="ctr">
            <a:solidFill>
              <a:schemeClr val="tx1"/>
            </a:solidFill>
            <a:prstDash val="solid"/>
            <a:round/>
            <a:headEnd type="none" w="med" len="med"/>
            <a:tailEnd type="triangle"/>
          </a:ln>
          <a:effectLst/>
        </p:spPr>
      </p:cxnSp>
      <p:sp>
        <p:nvSpPr>
          <p:cNvPr id="9" name="正方形/長方形 8"/>
          <p:cNvSpPr/>
          <p:nvPr/>
        </p:nvSpPr>
        <p:spPr bwMode="auto">
          <a:xfrm>
            <a:off x="6912026" y="1268976"/>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Consolas" panose="020B0609020204030204" pitchFamily="49" charset="0"/>
              </a:rPr>
              <a:t>branch </a:t>
            </a:r>
            <a:r>
              <a:rPr lang="ja-JP" altLang="en-US" dirty="0">
                <a:solidFill>
                  <a:schemeClr val="tx1">
                    <a:lumMod val="75000"/>
                    <a:lumOff val="25000"/>
                  </a:schemeClr>
                </a:solidFill>
                <a:latin typeface="Consolas" panose="020B0609020204030204" pitchFamily="49" charset="0"/>
              </a:rPr>
              <a:t>を持ってて</a:t>
            </a:r>
            <a:endParaRPr lang="en-US" altLang="ja-JP" dirty="0">
              <a:solidFill>
                <a:schemeClr val="tx1">
                  <a:lumMod val="75000"/>
                  <a:lumOff val="25000"/>
                </a:schemeClr>
              </a:solidFill>
              <a:latin typeface="Consolas" panose="020B0609020204030204" pitchFamily="49" charset="0"/>
            </a:endParaRPr>
          </a:p>
          <a:p>
            <a:r>
              <a:rPr lang="ja-JP" altLang="en-US" dirty="0">
                <a:solidFill>
                  <a:schemeClr val="tx1">
                    <a:lumMod val="75000"/>
                    <a:lumOff val="25000"/>
                  </a:schemeClr>
                </a:solidFill>
                <a:latin typeface="Consolas" panose="020B0609020204030204" pitchFamily="49" charset="0"/>
              </a:rPr>
              <a:t>ちょっとかわいい</a:t>
            </a:r>
          </a:p>
        </p:txBody>
      </p:sp>
    </p:spTree>
    <p:extLst>
      <p:ext uri="{BB962C8B-B14F-4D97-AF65-F5344CB8AC3E}">
        <p14:creationId xmlns:p14="http://schemas.microsoft.com/office/powerpoint/2010/main" val="1808129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Spectre</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いくつか異なるやりかたがある</a:t>
            </a:r>
            <a:endParaRPr kumimoji="1" lang="en-US" altLang="ja-JP" dirty="0"/>
          </a:p>
          <a:p>
            <a:pPr lvl="1"/>
            <a:r>
              <a:rPr lang="en-US" altLang="ja-JP" dirty="0"/>
              <a:t>Variant 1,2,3,4</a:t>
            </a:r>
          </a:p>
          <a:p>
            <a:pPr lvl="1"/>
            <a:r>
              <a:rPr lang="en-US" altLang="ja-JP" dirty="0"/>
              <a:t>Meltdown</a:t>
            </a:r>
          </a:p>
          <a:p>
            <a:r>
              <a:rPr lang="ja-JP" altLang="en-US" dirty="0"/>
              <a:t>ここでは </a:t>
            </a:r>
            <a:r>
              <a:rPr lang="en-US" altLang="ja-JP" dirty="0"/>
              <a:t>Variant 1 </a:t>
            </a:r>
            <a:r>
              <a:rPr lang="ja-JP" altLang="en-US" dirty="0"/>
              <a:t>を紹介</a:t>
            </a:r>
            <a:endParaRPr lang="en-US" altLang="ja-JP" dirty="0"/>
          </a:p>
          <a:p>
            <a:pPr lvl="1"/>
            <a:r>
              <a:rPr lang="ja-JP" altLang="en-US" dirty="0"/>
              <a:t>１つわかれば他も大体わかると思う</a:t>
            </a:r>
            <a:endParaRPr lang="en-US" altLang="ja-JP" dirty="0"/>
          </a:p>
        </p:txBody>
      </p:sp>
    </p:spTree>
    <p:extLst>
      <p:ext uri="{BB962C8B-B14F-4D97-AF65-F5344CB8AC3E}">
        <p14:creationId xmlns:p14="http://schemas.microsoft.com/office/powerpoint/2010/main" val="3240170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Spectre</a:t>
            </a:r>
            <a:r>
              <a:rPr lang="en-US" altLang="ja-JP" dirty="0"/>
              <a:t> </a:t>
            </a:r>
            <a:r>
              <a:rPr lang="ja-JP" altLang="en-US" dirty="0"/>
              <a:t>の概要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分岐予測による投機実行の副作用を観測</a:t>
            </a:r>
            <a:endParaRPr kumimoji="1" lang="en-US" altLang="ja-JP" dirty="0"/>
          </a:p>
          <a:p>
            <a:pPr lvl="1"/>
            <a:r>
              <a:rPr kumimoji="1" lang="ja-JP" altLang="en-US" dirty="0"/>
              <a:t>投機実行は通常の </a:t>
            </a:r>
            <a:r>
              <a:rPr kumimoji="1" lang="en-US" altLang="ja-JP" dirty="0"/>
              <a:t>if </a:t>
            </a:r>
            <a:r>
              <a:rPr kumimoji="1" lang="ja-JP" altLang="en-US" dirty="0"/>
              <a:t>文などによるチェックに関係なく予測に従って行われる</a:t>
            </a:r>
            <a:endParaRPr kumimoji="1" lang="en-US" altLang="ja-JP" dirty="0"/>
          </a:p>
          <a:p>
            <a:pPr lvl="1"/>
            <a:r>
              <a:rPr kumimoji="1" lang="ja-JP" altLang="en-US" dirty="0"/>
              <a:t>投機実行によりキャッシュの内もが置き換わる</a:t>
            </a:r>
            <a:endParaRPr kumimoji="1" lang="en-US" altLang="ja-JP" dirty="0"/>
          </a:p>
          <a:p>
            <a:pPr lvl="1"/>
            <a:r>
              <a:rPr kumimoji="1" lang="ja-JP" altLang="en-US" dirty="0"/>
              <a:t>その置き換え結果を観測して，タイミングから間接的に</a:t>
            </a:r>
            <a:br>
              <a:rPr kumimoji="1" lang="en-US" altLang="ja-JP" dirty="0"/>
            </a:br>
            <a:r>
              <a:rPr kumimoji="1" lang="ja-JP" altLang="en-US" dirty="0"/>
              <a:t>目的の値を得る</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208066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a:p>
            <a:pPr lvl="1"/>
            <a:r>
              <a:rPr lang="ja-JP" altLang="en-US" sz="2000" dirty="0">
                <a:solidFill>
                  <a:schemeClr val="accent5"/>
                </a:solidFill>
              </a:rPr>
              <a:t>これまでの説明と違って，</a:t>
            </a:r>
            <a:r>
              <a:rPr lang="en-US" altLang="ja-JP" sz="2000" dirty="0">
                <a:solidFill>
                  <a:schemeClr val="accent5"/>
                </a:solidFill>
              </a:rPr>
              <a:t>*p </a:t>
            </a:r>
            <a:r>
              <a:rPr lang="ja-JP" altLang="en-US" sz="2000" dirty="0">
                <a:solidFill>
                  <a:schemeClr val="accent5"/>
                </a:solidFill>
              </a:rPr>
              <a:t>と </a:t>
            </a:r>
            <a:r>
              <a:rPr lang="en-US" altLang="ja-JP" sz="2000" dirty="0">
                <a:solidFill>
                  <a:schemeClr val="accent5"/>
                </a:solidFill>
              </a:rPr>
              <a:t>*q </a:t>
            </a:r>
            <a:r>
              <a:rPr lang="ja-JP" altLang="en-US" sz="2000" dirty="0" err="1">
                <a:solidFill>
                  <a:schemeClr val="accent5"/>
                </a:solidFill>
              </a:rPr>
              <a:t>のメ</a:t>
            </a:r>
            <a:r>
              <a:rPr lang="ja-JP" altLang="en-US" sz="2000" dirty="0">
                <a:solidFill>
                  <a:schemeClr val="accent5"/>
                </a:solidFill>
              </a:rPr>
              <a:t>モリを読んでいる</a:t>
            </a:r>
            <a:endParaRPr lang="en-US" altLang="ja-JP" sz="2000" dirty="0">
              <a:solidFill>
                <a:schemeClr val="accent5"/>
              </a:solidFill>
            </a:endParaRPr>
          </a:p>
        </p:txBody>
      </p: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nSpc>
                <a:spcPct val="80000"/>
              </a:lnSpc>
            </a:pP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32988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予測が間違っていた場合，以降の処理を取り消してやり直す</a:t>
            </a:r>
            <a:endParaRPr lang="en-US" altLang="ja-JP" dirty="0"/>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nSpc>
                <a:spcPct val="80000"/>
              </a:lnSpc>
            </a:pPr>
            <a:r>
              <a:rPr lang="en-US" altLang="ja-JP" dirty="0">
                <a:solidFill>
                  <a:schemeClr val="bg1"/>
                </a:solidFill>
                <a:latin typeface="Arial Narrow" panose="020B0606020202030204" pitchFamily="34" charset="0"/>
              </a:rPr>
              <a:t> </a:t>
            </a:r>
            <a:r>
              <a:rPr lang="en-US" altLang="ja-JP" dirty="0">
                <a:solidFill>
                  <a:schemeClr val="tx2"/>
                </a:solidFill>
                <a:latin typeface="Arial Narrow" panose="020B0606020202030204" pitchFamily="34" charset="0"/>
              </a:rPr>
              <a:t>a=*q</a:t>
            </a: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a=*p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217667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感想とか質問とか</a:t>
            </a:r>
          </a:p>
        </p:txBody>
      </p:sp>
      <p:sp>
        <p:nvSpPr>
          <p:cNvPr id="3" name="テキスト プレースホルダー 2"/>
          <p:cNvSpPr>
            <a:spLocks noGrp="1"/>
          </p:cNvSpPr>
          <p:nvPr>
            <p:ph type="body" sz="quarter" idx="10"/>
          </p:nvPr>
        </p:nvSpPr>
        <p:spPr/>
        <p:txBody>
          <a:bodyPr/>
          <a:lstStyle/>
          <a:p>
            <a:r>
              <a:rPr lang="ja-JP" altLang="en-US" dirty="0"/>
              <a:t>あとかなり今更ですが講義資料は</a:t>
            </a:r>
            <a:r>
              <a:rPr lang="en-US" altLang="ja-JP" dirty="0"/>
              <a:t>pdf</a:t>
            </a:r>
            <a:r>
              <a:rPr lang="ja-JP" altLang="en-US" dirty="0"/>
              <a:t>の方がありがたい気がします。本当に今更ですが</a:t>
            </a:r>
            <a:r>
              <a:rPr lang="en-US" altLang="ja-JP" dirty="0"/>
              <a:t>……"</a:t>
            </a:r>
          </a:p>
          <a:p>
            <a:endParaRPr lang="ja-JP" altLang="en-US" dirty="0"/>
          </a:p>
        </p:txBody>
      </p:sp>
    </p:spTree>
    <p:extLst>
      <p:ext uri="{BB962C8B-B14F-4D97-AF65-F5344CB8AC3E}">
        <p14:creationId xmlns:p14="http://schemas.microsoft.com/office/powerpoint/2010/main" val="3257254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投機実行の副作用が残っている</a:t>
            </a:r>
          </a:p>
        </p:txBody>
      </p: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a=*p</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a=*q</a:t>
            </a: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accent3">
                  <a:lumMod val="75000"/>
                </a:schemeClr>
              </a:solidFill>
            </a:endParaRPr>
          </a:p>
        </p:txBody>
      </p:sp>
      <p:sp>
        <p:nvSpPr>
          <p:cNvPr id="5" name="正方形/長方形 4"/>
          <p:cNvSpPr/>
          <p:nvPr/>
        </p:nvSpPr>
        <p:spPr bwMode="auto">
          <a:xfrm>
            <a:off x="4572000" y="3879005"/>
            <a:ext cx="1350015" cy="144001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endParaRPr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キャッシュ</a:t>
            </a:r>
          </a:p>
        </p:txBody>
      </p:sp>
      <p:sp>
        <p:nvSpPr>
          <p:cNvPr id="32" name="正方形/長方形 31"/>
          <p:cNvSpPr/>
          <p:nvPr/>
        </p:nvSpPr>
        <p:spPr bwMode="auto">
          <a:xfrm>
            <a:off x="4572000" y="4329010"/>
            <a:ext cx="1350015" cy="360004"/>
          </a:xfrm>
          <a:prstGeom prst="rect">
            <a:avLst/>
          </a:prstGeom>
          <a:noFill/>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2"/>
                </a:solidFill>
                <a:latin typeface="+mn-ea"/>
              </a:rPr>
              <a:t>*q</a:t>
            </a:r>
            <a:endParaRPr kumimoji="1" lang="ja-JP" altLang="en-US" b="1" dirty="0">
              <a:solidFill>
                <a:schemeClr val="accent2"/>
              </a:solidFill>
              <a:latin typeface="+mn-ea"/>
            </a:endParaRPr>
          </a:p>
        </p:txBody>
      </p:sp>
      <p:sp>
        <p:nvSpPr>
          <p:cNvPr id="33" name="コンテンツ プレースホルダー 57"/>
          <p:cNvSpPr txBox="1">
            <a:spLocks/>
          </p:cNvSpPr>
          <p:nvPr/>
        </p:nvSpPr>
        <p:spPr bwMode="auto">
          <a:xfrm>
            <a:off x="701957" y="5488839"/>
            <a:ext cx="8190091" cy="13691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kern="0" dirty="0"/>
              <a:t>a=*q </a:t>
            </a:r>
            <a:r>
              <a:rPr lang="ja-JP" altLang="en-US" kern="0" dirty="0"/>
              <a:t>そのものの命令は取り消された･･･</a:t>
            </a:r>
            <a:endParaRPr lang="en-US" altLang="ja-JP" kern="0" dirty="0"/>
          </a:p>
          <a:p>
            <a:pPr lvl="1"/>
            <a:r>
              <a:rPr lang="ja-JP" altLang="en-US" kern="0" dirty="0"/>
              <a:t>しかし，キャッシュには </a:t>
            </a:r>
            <a:r>
              <a:rPr lang="en-US" altLang="ja-JP" kern="0" dirty="0"/>
              <a:t>*q </a:t>
            </a:r>
            <a:r>
              <a:rPr lang="ja-JP" altLang="en-US" kern="0" dirty="0"/>
              <a:t>の値が既に読み込まれ残っている</a:t>
            </a:r>
            <a:endParaRPr lang="en-US" altLang="ja-JP" kern="0" dirty="0"/>
          </a:p>
          <a:p>
            <a:pPr lvl="1"/>
            <a:r>
              <a:rPr lang="ja-JP" altLang="en-US" kern="0" dirty="0"/>
              <a:t>これを観測して投機実行中に行われた演算の結果を得る</a:t>
            </a:r>
            <a:endParaRPr lang="en-US" altLang="ja-JP" kern="0" dirty="0"/>
          </a:p>
        </p:txBody>
      </p:sp>
      <p:sp>
        <p:nvSpPr>
          <p:cNvPr id="40" name="角丸四角形吹き出し 39"/>
          <p:cNvSpPr/>
          <p:nvPr/>
        </p:nvSpPr>
        <p:spPr bwMode="auto">
          <a:xfrm>
            <a:off x="4842003" y="1178975"/>
            <a:ext cx="3870042" cy="702649"/>
          </a:xfrm>
          <a:prstGeom prst="wedgeRoundRectCallout">
            <a:avLst>
              <a:gd name="adj1" fmla="val -40755"/>
              <a:gd name="adj2" fmla="val 121435"/>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それがまさか</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あんなことになるなんて･･･</a:t>
            </a:r>
          </a:p>
        </p:txBody>
      </p:sp>
      <p:sp>
        <p:nvSpPr>
          <p:cNvPr id="41" name="角丸四角形吹き出し 40"/>
          <p:cNvSpPr/>
          <p:nvPr/>
        </p:nvSpPr>
        <p:spPr bwMode="auto">
          <a:xfrm>
            <a:off x="1511966" y="1178975"/>
            <a:ext cx="3060034" cy="720008"/>
          </a:xfrm>
          <a:prstGeom prst="wedgeRoundRectCallout">
            <a:avLst>
              <a:gd name="adj1" fmla="val -33160"/>
              <a:gd name="adj2" fmla="val 114562"/>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値そのものが読めるわけ</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じゃないし，ヘーキヘーキ</a:t>
            </a:r>
          </a:p>
        </p:txBody>
      </p:sp>
    </p:spTree>
    <p:extLst>
      <p:ext uri="{BB962C8B-B14F-4D97-AF65-F5344CB8AC3E}">
        <p14:creationId xmlns:p14="http://schemas.microsoft.com/office/powerpoint/2010/main" val="1448603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前提</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前提：</a:t>
            </a:r>
            <a:endParaRPr kumimoji="1" lang="en-US" altLang="ja-JP" dirty="0"/>
          </a:p>
          <a:p>
            <a:pPr lvl="1"/>
            <a:r>
              <a:rPr kumimoji="1" lang="ja-JP" altLang="en-US" dirty="0"/>
              <a:t>上記のコードがシステム・コール内にあったとする</a:t>
            </a:r>
            <a:endParaRPr kumimoji="1" lang="en-US" altLang="ja-JP" dirty="0"/>
          </a:p>
          <a:p>
            <a:pPr lvl="1"/>
            <a:r>
              <a:rPr kumimoji="1" lang="ja-JP" altLang="en-US" dirty="0"/>
              <a:t>ユーザー・モードからは </a:t>
            </a:r>
            <a:r>
              <a:rPr kumimoji="1" lang="en-US" altLang="ja-JP" dirty="0"/>
              <a:t>x </a:t>
            </a:r>
            <a:r>
              <a:rPr kumimoji="1" lang="ja-JP" altLang="en-US" dirty="0"/>
              <a:t>をシステム・コールの引数として渡す</a:t>
            </a:r>
            <a:endParaRPr kumimoji="1" lang="en-US" altLang="ja-JP" dirty="0"/>
          </a:p>
          <a:p>
            <a:pPr lvl="2"/>
            <a:r>
              <a:rPr lang="en-US" altLang="ja-JP" dirty="0"/>
              <a:t>x </a:t>
            </a:r>
            <a:r>
              <a:rPr lang="ja-JP" altLang="en-US" dirty="0"/>
              <a:t>は </a:t>
            </a:r>
            <a:r>
              <a:rPr lang="en-US" altLang="ja-JP" dirty="0"/>
              <a:t>if </a:t>
            </a:r>
            <a:r>
              <a:rPr lang="ja-JP" altLang="en-US" dirty="0"/>
              <a:t>で範囲チェックされているので，通常であれば </a:t>
            </a:r>
            <a:r>
              <a:rPr lang="en-US" altLang="ja-JP" dirty="0"/>
              <a:t>array1 </a:t>
            </a:r>
            <a:r>
              <a:rPr lang="ja-JP" altLang="en-US" dirty="0"/>
              <a:t>の有効なエントリしか読むことはできない</a:t>
            </a:r>
            <a:endParaRPr lang="en-US" altLang="ja-JP" dirty="0"/>
          </a:p>
          <a:p>
            <a:r>
              <a:rPr lang="ja-JP" altLang="en-US" dirty="0"/>
              <a:t>攻撃：</a:t>
            </a:r>
            <a:endParaRPr lang="en-US" altLang="ja-JP" dirty="0"/>
          </a:p>
          <a:p>
            <a:pPr lvl="1"/>
            <a:r>
              <a:rPr lang="ja-JP" altLang="en-US" dirty="0"/>
              <a:t>上記を利用してカーネル・モード内の任意アドレスの値をユーザー・モードから読む</a:t>
            </a:r>
            <a:endParaRPr lang="en-US" altLang="ja-JP" dirty="0"/>
          </a:p>
        </p:txBody>
      </p:sp>
    </p:spTree>
    <p:extLst>
      <p:ext uri="{BB962C8B-B14F-4D97-AF65-F5344CB8AC3E}">
        <p14:creationId xmlns:p14="http://schemas.microsoft.com/office/powerpoint/2010/main" val="402841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lang="ja-JP" altLang="en-US" dirty="0"/>
              <a:t>分岐予測器の事前学習</a:t>
            </a:r>
            <a:endParaRPr lang="en-US" altLang="ja-JP" dirty="0"/>
          </a:p>
          <a:p>
            <a:pPr marL="817200" lvl="1" indent="-457200">
              <a:buFont typeface="+mj-lt"/>
              <a:buAutoNum type="arabicPeriod"/>
            </a:pPr>
            <a:r>
              <a:rPr kumimoji="1" lang="ja-JP" altLang="en-US" dirty="0"/>
              <a:t>キャッシュ</a:t>
            </a:r>
            <a:r>
              <a:rPr lang="ja-JP" altLang="en-US" dirty="0"/>
              <a:t>の埋め尽くし</a:t>
            </a:r>
            <a:endParaRPr lang="en-US" altLang="ja-JP"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59920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a:t>
            </a:r>
            <a:r>
              <a:rPr lang="ja-JP" altLang="en-US" dirty="0"/>
              <a:t>事前</a:t>
            </a:r>
            <a:r>
              <a:rPr kumimoji="1" lang="ja-JP" altLang="en-US" dirty="0"/>
              <a:t>学習</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kumimoji="1" lang="ja-JP" altLang="en-US" dirty="0"/>
              <a:t>上記の２行目が投機実行されるよう分岐予測器を事前に学習する</a:t>
            </a:r>
            <a:endParaRPr kumimoji="1" lang="en-US" altLang="ja-JP" dirty="0"/>
          </a:p>
          <a:p>
            <a:pPr lvl="1"/>
            <a:r>
              <a:rPr kumimoji="1" lang="ja-JP" altLang="en-US" dirty="0"/>
              <a:t>分岐予測器は </a:t>
            </a:r>
            <a:r>
              <a:rPr kumimoji="1" lang="en-US" altLang="ja-JP" dirty="0"/>
              <a:t>PC </a:t>
            </a:r>
            <a:r>
              <a:rPr kumimoji="1" lang="ja-JP" altLang="en-US" dirty="0"/>
              <a:t>の一部とグローバル履歴を使う</a:t>
            </a:r>
            <a:endParaRPr kumimoji="1" lang="en-US" altLang="ja-JP" dirty="0"/>
          </a:p>
          <a:p>
            <a:pPr lvl="1"/>
            <a:r>
              <a:rPr kumimoji="1" lang="ja-JP" altLang="en-US" dirty="0"/>
              <a:t>カーネル・モード内の上記分岐で予測に使う予測器のカウンタを事前に望みの値にしておけば良い</a:t>
            </a:r>
          </a:p>
        </p:txBody>
      </p:sp>
    </p:spTree>
    <p:extLst>
      <p:ext uri="{BB962C8B-B14F-4D97-AF65-F5344CB8AC3E}">
        <p14:creationId xmlns:p14="http://schemas.microsoft.com/office/powerpoint/2010/main" val="335176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126647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分岐予測器の事前学習</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分岐成立時に実行とする</a:t>
            </a:r>
            <a:endParaRPr lang="en-US" altLang="ja-JP" dirty="0">
              <a:solidFill>
                <a:schemeClr val="accent5"/>
              </a:solidFill>
              <a:latin typeface="Consolas" panose="020B0609020204030204" pitchFamily="49" charset="0"/>
            </a:endParaRPr>
          </a:p>
          <a:p>
            <a:r>
              <a:rPr kumimoji="1" lang="ja-JP" altLang="en-US" dirty="0"/>
              <a:t>色んな方法が考えられる</a:t>
            </a:r>
            <a:endParaRPr kumimoji="1" lang="en-US" altLang="ja-JP" dirty="0"/>
          </a:p>
          <a:p>
            <a:pPr lvl="1"/>
            <a:r>
              <a:rPr kumimoji="1" lang="ja-JP" altLang="en-US" dirty="0"/>
              <a:t>たとえば下記のような全て </a:t>
            </a:r>
            <a:r>
              <a:rPr lang="en-US" altLang="ja-JP" dirty="0"/>
              <a:t>if </a:t>
            </a:r>
            <a:r>
              <a:rPr lang="ja-JP" altLang="en-US" dirty="0"/>
              <a:t>が成立する文を敷き詰めて実行</a:t>
            </a:r>
            <a:endParaRPr lang="en-US" altLang="ja-JP" dirty="0"/>
          </a:p>
          <a:p>
            <a:pPr lvl="1"/>
            <a:r>
              <a:rPr lang="ja-JP" altLang="en-US" dirty="0"/>
              <a:t>やがて </a:t>
            </a:r>
            <a:r>
              <a:rPr lang="en-US" altLang="ja-JP" dirty="0"/>
              <a:t>PHT </a:t>
            </a:r>
            <a:r>
              <a:rPr lang="ja-JP" altLang="en-US" dirty="0"/>
              <a:t>内の全カウンタが </a:t>
            </a:r>
            <a:r>
              <a:rPr lang="en-US" altLang="ja-JP" dirty="0"/>
              <a:t>3 </a:t>
            </a:r>
            <a:r>
              <a:rPr lang="ja-JP" altLang="en-US" dirty="0"/>
              <a:t>になり，どこを予測しても成立になる</a:t>
            </a:r>
            <a:endParaRPr kumimoji="1" lang="en-US" altLang="ja-JP" dirty="0"/>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lang="en-US" altLang="ja-JP" dirty="0">
                <a:latin typeface="Consolas" panose="020B0609020204030204" pitchFamily="49" charset="0"/>
              </a:rPr>
              <a:t>if (0 &lt; 1){}</a:t>
            </a:r>
          </a:p>
          <a:p>
            <a:pPr marL="720000" lvl="2" indent="0">
              <a:buNone/>
            </a:pPr>
            <a:r>
              <a:rPr kumimoji="1" lang="en-US" altLang="ja-JP" dirty="0"/>
              <a:t>...</a:t>
            </a:r>
            <a:endParaRPr kumimoji="1" lang="ja-JP" altLang="en-US" dirty="0"/>
          </a:p>
        </p:txBody>
      </p:sp>
    </p:spTree>
    <p:extLst>
      <p:ext uri="{BB962C8B-B14F-4D97-AF65-F5344CB8AC3E}">
        <p14:creationId xmlns:p14="http://schemas.microsoft.com/office/powerpoint/2010/main" val="214928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b="1" dirty="0"/>
              <a:t>キャッシュの埋め尽くし</a:t>
            </a:r>
            <a:endParaRPr kumimoji="1" lang="en-US" altLang="ja-JP" b="1" dirty="0"/>
          </a:p>
          <a:p>
            <a:pPr marL="817200" lvl="1" indent="-457200">
              <a:buFont typeface="+mj-lt"/>
              <a:buAutoNum type="arabicPeriod"/>
            </a:pPr>
            <a:r>
              <a:rPr kumimoji="1" lang="ja-JP" altLang="en-US" dirty="0"/>
              <a:t>攻撃対象コードの実行</a:t>
            </a:r>
            <a:endParaRPr kumimoji="1" lang="en-US" altLang="ja-JP"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64699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キャッシュの埋め尽くし</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事前にキャッシュを用意したデータで埋めておく</a:t>
            </a:r>
            <a:endParaRPr kumimoji="1" lang="en-US" altLang="ja-JP" dirty="0"/>
          </a:p>
          <a:p>
            <a:pPr marL="457200" indent="-457200">
              <a:buFont typeface="+mj-lt"/>
              <a:buAutoNum type="arabicPeriod"/>
            </a:pPr>
            <a:r>
              <a:rPr kumimoji="1" lang="ja-JP" altLang="en-US" dirty="0"/>
              <a:t>攻撃対象のコードを実行</a:t>
            </a:r>
            <a:endParaRPr kumimoji="1" lang="en-US" altLang="ja-JP" dirty="0"/>
          </a:p>
          <a:p>
            <a:pPr marL="457200" indent="-457200">
              <a:buFont typeface="+mj-lt"/>
              <a:buAutoNum type="arabicPeriod"/>
            </a:pPr>
            <a:r>
              <a:rPr kumimoji="1" lang="ja-JP" altLang="en-US" dirty="0"/>
              <a:t>再度 </a:t>
            </a:r>
            <a:r>
              <a:rPr kumimoji="1" lang="en-US" altLang="ja-JP" dirty="0"/>
              <a:t>1. </a:t>
            </a:r>
            <a:r>
              <a:rPr kumimoji="1" lang="ja-JP" altLang="en-US" dirty="0"/>
              <a:t>のデータにアクセスしレイテンシを測定</a:t>
            </a:r>
            <a:endParaRPr kumimoji="1" lang="en-US" altLang="ja-JP" dirty="0"/>
          </a:p>
          <a:p>
            <a:pPr lvl="1"/>
            <a:r>
              <a:rPr kumimoji="1" lang="ja-JP" altLang="en-US" dirty="0"/>
              <a:t>ミスが発生してレイテンシが長いラインがあった場合，</a:t>
            </a:r>
            <a:br>
              <a:rPr kumimoji="1" lang="en-US" altLang="ja-JP" dirty="0"/>
            </a:br>
            <a:r>
              <a:rPr kumimoji="1" lang="en-US" altLang="ja-JP" dirty="0"/>
              <a:t>2. </a:t>
            </a:r>
            <a:r>
              <a:rPr kumimoji="1" lang="ja-JP" altLang="en-US" dirty="0"/>
              <a:t>内でのアクセスで追い出されたことがわかる</a:t>
            </a:r>
            <a:endParaRPr kumimoji="1" lang="en-US" altLang="ja-JP" dirty="0"/>
          </a:p>
          <a:p>
            <a:r>
              <a:rPr lang="ja-JP" altLang="en-US" dirty="0"/>
              <a:t>上記の方法は </a:t>
            </a:r>
            <a:r>
              <a:rPr lang="en-US" altLang="ja-JP" dirty="0"/>
              <a:t>Prime &amp; Probe </a:t>
            </a:r>
            <a:r>
              <a:rPr lang="ja-JP" altLang="en-US" dirty="0"/>
              <a:t>とも呼ばれる</a:t>
            </a:r>
            <a:endParaRPr kumimoji="1" lang="en-US" altLang="ja-JP" dirty="0"/>
          </a:p>
        </p:txBody>
      </p:sp>
    </p:spTree>
    <p:extLst>
      <p:ext uri="{BB962C8B-B14F-4D97-AF65-F5344CB8AC3E}">
        <p14:creationId xmlns:p14="http://schemas.microsoft.com/office/powerpoint/2010/main" val="2461964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攻撃の手順</a:t>
            </a:r>
          </a:p>
        </p:txBody>
      </p:sp>
      <p:sp>
        <p:nvSpPr>
          <p:cNvPr id="3" name="テキスト プレースホルダー 2"/>
          <p:cNvSpPr>
            <a:spLocks noGrp="1"/>
          </p:cNvSpPr>
          <p:nvPr>
            <p:ph type="body" sz="quarter" idx="10"/>
          </p:nvPr>
        </p:nvSpPr>
        <p:spPr/>
        <p:txBody>
          <a:bodyPr/>
          <a:lstStyle/>
          <a:p>
            <a:r>
              <a:rPr kumimoji="1" lang="ja-JP" altLang="en-US" dirty="0"/>
              <a:t>手順</a:t>
            </a:r>
            <a:endParaRPr kumimoji="1" lang="en-US" altLang="ja-JP" dirty="0"/>
          </a:p>
          <a:p>
            <a:pPr marL="817200" lvl="1" indent="-457200">
              <a:buFont typeface="+mj-lt"/>
              <a:buAutoNum type="arabicPeriod"/>
            </a:pPr>
            <a:r>
              <a:rPr kumimoji="1" lang="ja-JP" altLang="en-US" dirty="0"/>
              <a:t>分岐予測器の事前学習</a:t>
            </a:r>
            <a:endParaRPr kumimoji="1" lang="en-US" altLang="ja-JP" dirty="0"/>
          </a:p>
          <a:p>
            <a:pPr marL="817200" lvl="1" indent="-457200">
              <a:buFont typeface="+mj-lt"/>
              <a:buAutoNum type="arabicPeriod"/>
            </a:pPr>
            <a:r>
              <a:rPr kumimoji="1" lang="ja-JP" altLang="en-US" dirty="0"/>
              <a:t>キャッシュの埋め尽くし</a:t>
            </a:r>
            <a:endParaRPr kumimoji="1" lang="en-US" altLang="ja-JP" dirty="0"/>
          </a:p>
          <a:p>
            <a:pPr marL="817200" lvl="1" indent="-457200">
              <a:buFont typeface="+mj-lt"/>
              <a:buAutoNum type="arabicPeriod"/>
            </a:pPr>
            <a:r>
              <a:rPr kumimoji="1" lang="ja-JP" altLang="en-US" b="1" dirty="0"/>
              <a:t>攻撃対象コードの実行</a:t>
            </a:r>
            <a:endParaRPr kumimoji="1" lang="en-US" altLang="ja-JP" b="1" dirty="0"/>
          </a:p>
          <a:p>
            <a:pPr marL="817200" lvl="1" indent="-457200">
              <a:buFont typeface="+mj-lt"/>
              <a:buAutoNum type="arabicPeriod"/>
            </a:pPr>
            <a:r>
              <a:rPr kumimoji="1" lang="ja-JP" altLang="en-US" dirty="0"/>
              <a:t>キャッシュの観測による値の取得</a:t>
            </a:r>
          </a:p>
        </p:txBody>
      </p:sp>
    </p:spTree>
    <p:extLst>
      <p:ext uri="{BB962C8B-B14F-4D97-AF65-F5344CB8AC3E}">
        <p14:creationId xmlns:p14="http://schemas.microsoft.com/office/powerpoint/2010/main" val="1818830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攻撃対象コードの実行</a:t>
            </a:r>
          </a:p>
        </p:txBody>
      </p:sp>
      <p:sp>
        <p:nvSpPr>
          <p:cNvPr id="3" name="テキスト プレースホルダー 2"/>
          <p:cNvSpPr>
            <a:spLocks noGrp="1"/>
          </p:cNvSpPr>
          <p:nvPr>
            <p:ph type="body" sz="quarter" idx="10"/>
          </p:nvPr>
        </p:nvSpPr>
        <p:spPr/>
        <p:txBody>
          <a:bodyPr/>
          <a:lstStyle/>
          <a:p>
            <a:r>
              <a:rPr lang="en-US" altLang="ja-JP" dirty="0">
                <a:latin typeface="Consolas" panose="020B0609020204030204" pitchFamily="49" charset="0"/>
              </a:rPr>
              <a:t>if (x &lt; array1_size)</a:t>
            </a:r>
            <a:br>
              <a:rPr lang="en-US" altLang="ja-JP" dirty="0">
                <a:latin typeface="Consolas" panose="020B0609020204030204" pitchFamily="49" charset="0"/>
              </a:rPr>
            </a:br>
            <a:r>
              <a:rPr lang="en-US" altLang="ja-JP" dirty="0">
                <a:latin typeface="Consolas" panose="020B0609020204030204" pitchFamily="49" charset="0"/>
              </a:rPr>
              <a:t>    y = array2[array1[x] * 64]; </a:t>
            </a:r>
          </a:p>
          <a:p>
            <a:r>
              <a:rPr lang="en-US" altLang="ja-JP" dirty="0">
                <a:latin typeface="Consolas" panose="020B0609020204030204" pitchFamily="49" charset="0"/>
              </a:rPr>
              <a:t>x </a:t>
            </a:r>
            <a:r>
              <a:rPr lang="ja-JP" altLang="en-US" dirty="0">
                <a:latin typeface="Consolas" panose="020B0609020204030204" pitchFamily="49" charset="0"/>
              </a:rPr>
              <a:t>に読みたい場所のオフセットを設定して呼び出す</a:t>
            </a:r>
            <a:endParaRPr lang="en-US" altLang="ja-JP" dirty="0">
              <a:latin typeface="Consolas" panose="020B0609020204030204" pitchFamily="49" charset="0"/>
            </a:endParaRPr>
          </a:p>
          <a:p>
            <a:pPr lvl="1"/>
            <a:r>
              <a:rPr lang="en-US" altLang="ja-JP" dirty="0">
                <a:latin typeface="Consolas" panose="020B0609020204030204" pitchFamily="49" charset="0"/>
              </a:rPr>
              <a:t>array1[x] </a:t>
            </a:r>
            <a:r>
              <a:rPr lang="ja-JP" altLang="en-US" dirty="0">
                <a:latin typeface="Consolas" panose="020B0609020204030204" pitchFamily="49" charset="0"/>
              </a:rPr>
              <a:t>では </a:t>
            </a:r>
            <a:r>
              <a:rPr lang="en-US" altLang="ja-JP" dirty="0">
                <a:latin typeface="Consolas" panose="020B0609020204030204" pitchFamily="49" charset="0"/>
              </a:rPr>
              <a:t>*(array1 + x) </a:t>
            </a:r>
            <a:r>
              <a:rPr lang="ja-JP" altLang="en-US" dirty="0" err="1">
                <a:latin typeface="Consolas" panose="020B0609020204030204" pitchFamily="49" charset="0"/>
              </a:rPr>
              <a:t>のように</a:t>
            </a:r>
            <a:r>
              <a:rPr lang="ja-JP" altLang="en-US" dirty="0">
                <a:latin typeface="Consolas" panose="020B0609020204030204" pitchFamily="49" charset="0"/>
              </a:rPr>
              <a:t>２つの値の合計をアドレスとしてロードする</a:t>
            </a:r>
            <a:endParaRPr lang="en-US" altLang="ja-JP" dirty="0">
              <a:latin typeface="Consolas" panose="020B0609020204030204" pitchFamily="49" charset="0"/>
            </a:endParaRPr>
          </a:p>
          <a:p>
            <a:pPr lvl="1"/>
            <a:r>
              <a:rPr lang="en-US" altLang="ja-JP" dirty="0">
                <a:latin typeface="Consolas" panose="020B0609020204030204" pitchFamily="49" charset="0"/>
              </a:rPr>
              <a:t>x </a:t>
            </a:r>
            <a:r>
              <a:rPr lang="ja-JP" altLang="en-US" dirty="0">
                <a:latin typeface="Consolas" panose="020B0609020204030204" pitchFamily="49" charset="0"/>
              </a:rPr>
              <a:t>を調整すれば任意のアドレスを作れる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3622132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63888</TotalTime>
  <Words>8668</Words>
  <Application>Microsoft Office PowerPoint</Application>
  <PresentationFormat>画面に合わせる (4:3)</PresentationFormat>
  <Paragraphs>1348</Paragraphs>
  <Slides>109</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109</vt:i4>
      </vt:variant>
    </vt:vector>
  </HeadingPairs>
  <TitlesOfParts>
    <vt:vector size="119"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12</vt:lpstr>
      <vt:lpstr>感想とか質問とか</vt:lpstr>
      <vt:lpstr>感想とか質問とか</vt:lpstr>
      <vt:lpstr>感想とか質問とか</vt:lpstr>
      <vt:lpstr>ブロッキング（タイリング）</vt:lpstr>
      <vt:lpstr>感想とか質問とか</vt:lpstr>
      <vt:lpstr>感想とか質問とか</vt:lpstr>
      <vt:lpstr>感想とか質問とか</vt:lpstr>
      <vt:lpstr>感想とか質問とか</vt:lpstr>
      <vt:lpstr>前回の内容</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変換の実装</vt:lpstr>
      <vt:lpstr>仮想メモリの詳細</vt:lpstr>
      <vt:lpstr>ページ単位での管理</vt:lpstr>
      <vt:lpstr>ページ・テーブルの管理</vt:lpstr>
      <vt:lpstr>多段ページ・テーブル</vt:lpstr>
      <vt:lpstr>単段ページ・テーブル</vt:lpstr>
      <vt:lpstr>単段ページ・テーブルの動作</vt:lpstr>
      <vt:lpstr>２段ページ・テーブル</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仮想メモリの詳細</vt:lpstr>
      <vt:lpstr>ページ・テーブルの速度面のオーバーヘッド</vt:lpstr>
      <vt:lpstr>TLB: Translation Lookaside Buffer</vt:lpstr>
      <vt:lpstr>TLB: Translation Lookaside Buffer</vt:lpstr>
      <vt:lpstr>仮想メモリの詳細</vt:lpstr>
      <vt:lpstr>L1 キャッシュとの関係</vt:lpstr>
      <vt:lpstr>仮想インデクス物理タグ方式 Virtually-indexed physically-tagged: VIPT </vt:lpstr>
      <vt:lpstr>アドレスとセットの対応（復習）</vt:lpstr>
      <vt:lpstr>ページ内オフセットとセットの index</vt:lpstr>
      <vt:lpstr>仮想インデクス物理タグ方式</vt:lpstr>
      <vt:lpstr>仮想インデクス物理タグ方式の問題</vt:lpstr>
      <vt:lpstr>仮想インデクス物理タグ方式の問題</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（レジスタ番号とか間違ってたらスイマセン）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今日の内容</vt:lpstr>
      <vt:lpstr>脆弱性</vt:lpstr>
      <vt:lpstr>今日の内容</vt:lpstr>
      <vt:lpstr>バッファ・オーバーフロー脆弱性</vt:lpstr>
      <vt:lpstr>背景：C 言語の関数呼び出しの仕組み</vt:lpstr>
      <vt:lpstr>背景：C 言語の関数呼び出しの仕組み</vt:lpstr>
      <vt:lpstr>背景：C 言語の関数呼び出しの仕組み</vt:lpstr>
      <vt:lpstr>背景：C 言語の関数呼び出しの仕組み</vt:lpstr>
      <vt:lpstr>バッファ・オーバーフロー</vt:lpstr>
      <vt:lpstr>バッファ・オーバーフローによる任意コード実行</vt:lpstr>
      <vt:lpstr>バッファ・オーバーフローによる任意コード実行</vt:lpstr>
      <vt:lpstr>バッファ・オーバーフロー脆弱性への対策</vt:lpstr>
      <vt:lpstr>今日の内容</vt:lpstr>
      <vt:lpstr>ページに実行権限を設定した場合の動作</vt:lpstr>
      <vt:lpstr>Return Oriented Programming (ROP)</vt:lpstr>
      <vt:lpstr>Return Oriented Programming (ROP)</vt:lpstr>
      <vt:lpstr>Return Oriented Programming (ROP)</vt:lpstr>
      <vt:lpstr>ROP（だけじゃないけど）に有効な対策</vt:lpstr>
      <vt:lpstr>ROP（だけじゃないけど）に有効な対策</vt:lpstr>
      <vt:lpstr>今日の内容</vt:lpstr>
      <vt:lpstr>マイクロアーキテクチャ面の脆弱性</vt:lpstr>
      <vt:lpstr>Spectre 画像は Spectre の公式マスコット（https://meltdownattack.com/ より）</vt:lpstr>
      <vt:lpstr>Spectre</vt:lpstr>
      <vt:lpstr>Spectre の概要</vt:lpstr>
      <vt:lpstr>分岐予測</vt:lpstr>
      <vt:lpstr>分岐予測ペナルティ</vt:lpstr>
      <vt:lpstr>投機実行の副作用が残っている</vt:lpstr>
      <vt:lpstr>前提</vt:lpstr>
      <vt:lpstr>攻撃の手順</vt:lpstr>
      <vt:lpstr>分岐予測器の事前学習</vt:lpstr>
      <vt:lpstr>g-share 予測器</vt:lpstr>
      <vt:lpstr>分岐予測器の事前学習</vt:lpstr>
      <vt:lpstr>攻撃の手順</vt:lpstr>
      <vt:lpstr>キャッシュの埋め尽くし</vt:lpstr>
      <vt:lpstr>攻撃の手順</vt:lpstr>
      <vt:lpstr>攻撃対象コードの実行</vt:lpstr>
      <vt:lpstr>攻撃対象コードの実行</vt:lpstr>
      <vt:lpstr>攻撃の手順</vt:lpstr>
      <vt:lpstr>キャッシュの観測による値の取得</vt:lpstr>
      <vt:lpstr>そんな都合の良いコードはあるのか？</vt:lpstr>
      <vt:lpstr>Spectre のやばいところ</vt:lpstr>
      <vt:lpstr>Spectre 対策：ソフト編</vt:lpstr>
      <vt:lpstr>Spectre 対策：ハード編</vt:lpstr>
      <vt:lpstr>まとめ</vt:lpstr>
      <vt:lpstr>レポート課題</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14039</cp:revision>
  <cp:lastPrinted>2014-12-10T13:40:48Z</cp:lastPrinted>
  <dcterms:created xsi:type="dcterms:W3CDTF">2014-11-17T10:53:59Z</dcterms:created>
  <dcterms:modified xsi:type="dcterms:W3CDTF">2021-01-17T12:46:23Z</dcterms:modified>
</cp:coreProperties>
</file>