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35"/>
  </p:notesMasterIdLst>
  <p:handoutMasterIdLst>
    <p:handoutMasterId r:id="rId36"/>
  </p:handoutMasterIdLst>
  <p:sldIdLst>
    <p:sldId id="455" r:id="rId2"/>
    <p:sldId id="805" r:id="rId3"/>
    <p:sldId id="1156" r:id="rId4"/>
    <p:sldId id="1158" r:id="rId5"/>
    <p:sldId id="1195" r:id="rId6"/>
    <p:sldId id="1196" r:id="rId7"/>
    <p:sldId id="1197" r:id="rId8"/>
    <p:sldId id="1161" r:id="rId9"/>
    <p:sldId id="1159" r:id="rId10"/>
    <p:sldId id="1157" r:id="rId11"/>
    <p:sldId id="1162" r:id="rId12"/>
    <p:sldId id="1163" r:id="rId13"/>
    <p:sldId id="1120" r:id="rId14"/>
    <p:sldId id="1194" r:id="rId15"/>
    <p:sldId id="1020" r:id="rId16"/>
    <p:sldId id="1091" r:id="rId17"/>
    <p:sldId id="1198" r:id="rId18"/>
    <p:sldId id="1199" r:id="rId19"/>
    <p:sldId id="1200" r:id="rId20"/>
    <p:sldId id="1201" r:id="rId21"/>
    <p:sldId id="1202" r:id="rId22"/>
    <p:sldId id="1203" r:id="rId23"/>
    <p:sldId id="1204" r:id="rId24"/>
    <p:sldId id="1129" r:id="rId25"/>
    <p:sldId id="1205" r:id="rId26"/>
    <p:sldId id="721" r:id="rId27"/>
    <p:sldId id="1206" r:id="rId28"/>
    <p:sldId id="1207" r:id="rId29"/>
    <p:sldId id="1211" r:id="rId30"/>
    <p:sldId id="1208" r:id="rId31"/>
    <p:sldId id="1209" r:id="rId32"/>
    <p:sldId id="1210" r:id="rId33"/>
    <p:sldId id="1175" r:id="rId34"/>
  </p:sldIdLst>
  <p:sldSz cx="9144000" cy="6858000" type="screen4x3"/>
  <p:notesSz cx="6858000" cy="9144000"/>
  <p:custDataLst>
    <p:tags r:id="rId3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97229" autoAdjust="0"/>
  </p:normalViewPr>
  <p:slideViewPr>
    <p:cSldViewPr>
      <p:cViewPr varScale="1">
        <p:scale>
          <a:sx n="153" d="100"/>
          <a:sy n="153" d="100"/>
        </p:scale>
        <p:origin x="1908"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7/23/2024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2024/7/23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24</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第１２回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pPr lvl="1"/>
            <a:endParaRPr lang="en-US" altLang="ja-JP" sz="1400" dirty="0"/>
          </a:p>
          <a:p>
            <a:pPr lvl="1"/>
            <a:r>
              <a:rPr lang="ja-JP" altLang="en-US" sz="1400" dirty="0"/>
              <a:t>単段テーブル全体：</a:t>
            </a:r>
            <a:r>
              <a:rPr lang="en-US" altLang="ja-JP" sz="1400" dirty="0"/>
              <a:t>0x10000 * 4Byte = 0x40000 Byte </a:t>
            </a:r>
          </a:p>
          <a:p>
            <a:pPr lvl="2"/>
            <a:r>
              <a:rPr lang="ja-JP" altLang="en-US" sz="1400" dirty="0"/>
              <a:t>ページは </a:t>
            </a:r>
            <a:r>
              <a:rPr lang="en-US" altLang="ja-JP" sz="1400" dirty="0"/>
              <a:t>0x10000 </a:t>
            </a:r>
            <a:r>
              <a:rPr lang="ja-JP" altLang="en-US" sz="1400" dirty="0"/>
              <a:t>個存在する</a:t>
            </a:r>
            <a:endParaRPr lang="en-US" altLang="ja-JP" sz="1400" dirty="0"/>
          </a:p>
          <a:p>
            <a:pPr lvl="1"/>
            <a:r>
              <a:rPr lang="ja-JP" altLang="en-US" sz="1400" dirty="0"/>
              <a:t>確保されているページは２つ：</a:t>
            </a:r>
            <a:r>
              <a:rPr lang="en-US" altLang="ja-JP" sz="1400" dirty="0"/>
              <a:t>0x10000 Byte * 2 = 0x20000 Byte</a:t>
            </a:r>
          </a:p>
          <a:p>
            <a:pPr lvl="2"/>
            <a:r>
              <a:rPr lang="en-US" altLang="ja-JP" sz="1400" dirty="0"/>
              <a:t>64 KB=0x10000 Byte </a:t>
            </a:r>
            <a:r>
              <a:rPr lang="ja-JP" altLang="en-US" sz="1400" dirty="0"/>
              <a:t>が２つ</a:t>
            </a:r>
            <a:endParaRPr lang="en-US" altLang="ja-JP" sz="1400" dirty="0"/>
          </a:p>
          <a:p>
            <a:pPr lvl="1"/>
            <a:r>
              <a:rPr lang="ja-JP" altLang="en-US" sz="1400" dirty="0"/>
              <a:t>合計すると </a:t>
            </a:r>
            <a:r>
              <a:rPr lang="en-US" altLang="ja-JP" sz="1400" dirty="0"/>
              <a:t>0x60000 Byte</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a:t>
            </a:fld>
            <a:endParaRPr kumimoji="1" lang="ja-JP" altLang="en-US" dirty="0"/>
          </a:p>
        </p:txBody>
      </p:sp>
    </p:spTree>
    <p:extLst>
      <p:ext uri="{BB962C8B-B14F-4D97-AF65-F5344CB8AC3E}">
        <p14:creationId xmlns:p14="http://schemas.microsoft.com/office/powerpoint/2010/main" val="1182971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a:p>
            <a:pPr lvl="1"/>
            <a:endParaRPr lang="en-US" altLang="ja-JP" sz="1400" dirty="0"/>
          </a:p>
          <a:p>
            <a:pPr lvl="1"/>
            <a:r>
              <a:rPr lang="en-US" altLang="ja-JP" sz="1400" dirty="0"/>
              <a:t>LV1 </a:t>
            </a:r>
            <a:r>
              <a:rPr lang="ja-JP" altLang="en-US" sz="1400" dirty="0"/>
              <a:t>と </a:t>
            </a:r>
            <a:r>
              <a:rPr lang="en-US" altLang="ja-JP" sz="1400" dirty="0"/>
              <a:t>LV2 </a:t>
            </a:r>
            <a:r>
              <a:rPr lang="ja-JP" altLang="en-US" sz="1400" dirty="0"/>
              <a:t>に使用されるアドレスのビット幅は等しい </a:t>
            </a:r>
            <a:r>
              <a:rPr lang="en-US" altLang="ja-JP" sz="1400" dirty="0"/>
              <a:t>= </a:t>
            </a:r>
            <a:r>
              <a:rPr lang="ja-JP" altLang="en-US" sz="1400" dirty="0"/>
              <a:t>アドレス上位 </a:t>
            </a:r>
            <a:r>
              <a:rPr lang="en-US" altLang="ja-JP" sz="1400" dirty="0"/>
              <a:t>16 bit </a:t>
            </a:r>
            <a:r>
              <a:rPr lang="ja-JP" altLang="en-US" sz="1400" dirty="0"/>
              <a:t>を </a:t>
            </a:r>
            <a:r>
              <a:rPr lang="en-US" altLang="ja-JP" sz="1400" dirty="0"/>
              <a:t>8bit x2 </a:t>
            </a:r>
            <a:r>
              <a:rPr lang="ja-JP" altLang="en-US" sz="1400" dirty="0"/>
              <a:t>に分解して使うということ</a:t>
            </a:r>
            <a:endParaRPr lang="en-US" altLang="ja-JP" sz="1400" dirty="0"/>
          </a:p>
          <a:p>
            <a:pPr lvl="1"/>
            <a:endParaRPr lang="en-US" altLang="ja-JP" sz="1400" dirty="0"/>
          </a:p>
          <a:p>
            <a:pPr lvl="1"/>
            <a:r>
              <a:rPr lang="ja-JP" altLang="en-US" sz="1400" dirty="0"/>
              <a:t>合計で </a:t>
            </a:r>
            <a:r>
              <a:rPr lang="en-US" altLang="ja-JP" sz="1400" dirty="0"/>
              <a:t>0x20C00 B</a:t>
            </a:r>
          </a:p>
          <a:p>
            <a:pPr lvl="2"/>
            <a:r>
              <a:rPr lang="en-US" altLang="ja-JP" sz="1400" dirty="0"/>
              <a:t>256 * 4B * 3</a:t>
            </a:r>
            <a:r>
              <a:rPr lang="ja-JP" altLang="en-US" sz="1400" dirty="0"/>
              <a:t>テーブル </a:t>
            </a:r>
            <a:r>
              <a:rPr lang="en-US" altLang="ja-JP" sz="1400" dirty="0"/>
              <a:t>= 0xC00 Byte</a:t>
            </a:r>
          </a:p>
          <a:p>
            <a:pPr lvl="2"/>
            <a:r>
              <a:rPr lang="ja-JP" altLang="en-US" sz="1400" dirty="0"/>
              <a:t>確保されているページは２つ：</a:t>
            </a:r>
            <a:r>
              <a:rPr lang="en-US" altLang="ja-JP" sz="1400" dirty="0"/>
              <a:t>0x10000 Byte * 2 = 0x20000 Byte</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11</a:t>
            </a:fld>
            <a:endParaRPr kumimoji="1" lang="ja-JP" altLang="en-US" dirty="0"/>
          </a:p>
        </p:txBody>
      </p:sp>
    </p:spTree>
    <p:extLst>
      <p:ext uri="{BB962C8B-B14F-4D97-AF65-F5344CB8AC3E}">
        <p14:creationId xmlns:p14="http://schemas.microsoft.com/office/powerpoint/2010/main" val="2427747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pPr lvl="1"/>
            <a:r>
              <a:rPr kumimoji="1" lang="ja-JP" altLang="en-US" sz="1800" dirty="0"/>
              <a:t>各レベルには </a:t>
            </a:r>
            <a:r>
              <a:rPr kumimoji="1" lang="en-US" altLang="ja-JP" sz="1800" dirty="0"/>
              <a:t>2^8=256 </a:t>
            </a:r>
            <a:r>
              <a:rPr kumimoji="1" lang="ja-JP" altLang="en-US" sz="1800" dirty="0"/>
              <a:t>個のポインタを含むテーブルがある</a:t>
            </a:r>
            <a:endParaRPr kumimoji="1" lang="en-US" altLang="ja-JP" sz="1800" dirty="0"/>
          </a:p>
          <a:p>
            <a:pPr lvl="1"/>
            <a:r>
              <a:rPr lang="en-US" altLang="ja-JP" sz="1800" dirty="0"/>
              <a:t>256 * 4B * 3</a:t>
            </a:r>
            <a:r>
              <a:rPr lang="ja-JP" altLang="en-US" sz="1800" dirty="0"/>
              <a:t>テーブル </a:t>
            </a:r>
            <a:r>
              <a:rPr lang="en-US" altLang="ja-JP" sz="1800" dirty="0"/>
              <a:t>= 0xC00 Byte</a:t>
            </a:r>
          </a:p>
          <a:p>
            <a:pPr lvl="1"/>
            <a:r>
              <a:rPr lang="ja-JP" altLang="en-US" sz="1800" dirty="0"/>
              <a:t>確保されているページは２つ：</a:t>
            </a:r>
            <a:r>
              <a:rPr lang="en-US" altLang="ja-JP" sz="1800" dirty="0"/>
              <a:t>0x10000 Byte * 2 = 0x20000 Byte</a:t>
            </a:r>
            <a:endParaRPr kumimoji="1" lang="ja-JP" altLang="en-US" sz="1800"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720008"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a:cxnSpLocks/>
          </p:cNvCxnSpPr>
          <p:nvPr/>
        </p:nvCxnSpPr>
        <p:spPr bwMode="auto">
          <a:xfrm>
            <a:off x="2411976" y="1718981"/>
            <a:ext cx="144001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2771980"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16bit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a:cxnSpLocks/>
          </p:cNvCxnSpPr>
          <p:nvPr/>
        </p:nvCxnSpPr>
        <p:spPr bwMode="auto">
          <a:xfrm>
            <a:off x="971960" y="1718981"/>
            <a:ext cx="720008"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8bit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2^8</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691968" y="1358977"/>
            <a:ext cx="720008"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a:cxnSpLocks/>
          </p:cNvCxnSpPr>
          <p:nvPr/>
        </p:nvCxnSpPr>
        <p:spPr bwMode="auto">
          <a:xfrm>
            <a:off x="1691968" y="1718981"/>
            <a:ext cx="720008"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1781969"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8bit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64KB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2^8</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25508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altLang="ja-JP" dirty="0"/>
              <a:t>7/30 </a:t>
            </a:r>
            <a:r>
              <a:rPr kumimoji="1" lang="ja-JP" altLang="en-US" dirty="0"/>
              <a:t>にいつもの講義の時間にここで実施</a:t>
            </a:r>
            <a:endParaRPr lang="en-US" altLang="ja-JP" dirty="0"/>
          </a:p>
          <a:p>
            <a:r>
              <a:rPr kumimoji="1" lang="en-US" altLang="ja-JP" dirty="0"/>
              <a:t>A4 </a:t>
            </a:r>
            <a:r>
              <a:rPr kumimoji="1" lang="ja-JP" altLang="en-US" dirty="0"/>
              <a:t>１枚手書きのみの持ち込み可</a:t>
            </a:r>
            <a:endParaRPr kumimoji="1" lang="en-US" altLang="ja-JP" dirty="0"/>
          </a:p>
          <a:p>
            <a:pPr lvl="1"/>
            <a:r>
              <a:rPr kumimoji="1" lang="ja-JP" altLang="en-US" dirty="0"/>
              <a:t>裏表双方へ書き込み可</a:t>
            </a:r>
            <a:endParaRPr kumimoji="1" lang="en-US" altLang="ja-JP" dirty="0"/>
          </a:p>
          <a:p>
            <a:pPr lvl="1"/>
            <a:r>
              <a:rPr kumimoji="1" lang="ja-JP" altLang="en-US" dirty="0"/>
              <a:t>印刷したものを一部貼り付けるなどはダメ</a:t>
            </a:r>
            <a:endParaRPr kumimoji="1" lang="en-US" altLang="ja-JP" dirty="0"/>
          </a:p>
          <a:p>
            <a:pPr lvl="1"/>
            <a:r>
              <a:rPr kumimoji="1" lang="ja-JP" altLang="en-US" dirty="0"/>
              <a:t>必ず全部完全に手書きにしてください</a:t>
            </a:r>
            <a:endParaRPr kumimoji="1" lang="en-US" altLang="ja-JP" dirty="0"/>
          </a:p>
          <a:p>
            <a:r>
              <a:rPr kumimoji="1" lang="ja-JP" altLang="en-US" dirty="0"/>
              <a:t>基本的に課題で出した部分を中心に出題する予定</a:t>
            </a:r>
            <a:endParaRPr kumimoji="1" lang="en-US" altLang="ja-JP" dirty="0"/>
          </a:p>
          <a:p>
            <a:pPr lvl="1"/>
            <a:r>
              <a:rPr kumimoji="1" lang="ja-JP" altLang="en-US" dirty="0"/>
              <a:t>練習問題と課題を中心に勉強しておいてください</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99487-BD68-0E1F-5636-0E712E91BE06}"/>
              </a:ext>
            </a:extLst>
          </p:cNvPr>
          <p:cNvSpPr>
            <a:spLocks noGrp="1"/>
          </p:cNvSpPr>
          <p:nvPr>
            <p:ph type="title"/>
          </p:nvPr>
        </p:nvSpPr>
        <p:spPr/>
        <p:txBody>
          <a:bodyPr/>
          <a:lstStyle/>
          <a:p>
            <a:r>
              <a:rPr kumimoji="1" lang="ja-JP" altLang="en-US" dirty="0"/>
              <a:t>補足</a:t>
            </a:r>
            <a:endParaRPr kumimoji="1" lang="en-US" dirty="0"/>
          </a:p>
        </p:txBody>
      </p:sp>
      <p:sp>
        <p:nvSpPr>
          <p:cNvPr id="3" name="コンテンツ プレースホルダー 2">
            <a:extLst>
              <a:ext uri="{FF2B5EF4-FFF2-40B4-BE49-F238E27FC236}">
                <a16:creationId xmlns:a16="http://schemas.microsoft.com/office/drawing/2014/main" id="{0336E523-C862-8D5F-5619-86A648614558}"/>
              </a:ext>
            </a:extLst>
          </p:cNvPr>
          <p:cNvSpPr>
            <a:spLocks noGrp="1"/>
          </p:cNvSpPr>
          <p:nvPr>
            <p:ph sz="quarter" idx="10"/>
          </p:nvPr>
        </p:nvSpPr>
        <p:spPr/>
        <p:txBody>
          <a:bodyPr/>
          <a:lstStyle/>
          <a:p>
            <a:r>
              <a:rPr kumimoji="1" lang="ja-JP" altLang="en-US" dirty="0"/>
              <a:t>質問がある場合は，遠慮無くメールで聞いて下さい</a:t>
            </a:r>
            <a:endParaRPr kumimoji="1" lang="en-US" altLang="ja-JP" dirty="0"/>
          </a:p>
          <a:p>
            <a:pPr lvl="1"/>
            <a:r>
              <a:rPr kumimoji="1" lang="ja-JP" altLang="en-US" dirty="0"/>
              <a:t>できるだけこの時間中に聞いて貰えるとよいです</a:t>
            </a:r>
            <a:endParaRPr kumimoji="1" lang="en-US" altLang="ja-JP" dirty="0"/>
          </a:p>
          <a:p>
            <a:r>
              <a:rPr kumimoji="1" lang="ja-JP" altLang="en-US" dirty="0"/>
              <a:t>今日も感想をかけるようにしています</a:t>
            </a:r>
            <a:endParaRPr kumimoji="1" lang="en-US" altLang="ja-JP" dirty="0"/>
          </a:p>
          <a:p>
            <a:pPr lvl="1"/>
            <a:r>
              <a:rPr kumimoji="1" lang="ja-JP" altLang="en-US" dirty="0"/>
              <a:t>しかし別に必須ではないですし，特に加点もしないです</a:t>
            </a:r>
            <a:endParaRPr kumimoji="1" lang="en-US" altLang="ja-JP" dirty="0"/>
          </a:p>
          <a:p>
            <a:pPr lvl="1"/>
            <a:r>
              <a:rPr kumimoji="1" lang="ja-JP" altLang="en-US" dirty="0"/>
              <a:t>今後の要望等，なんでも書いてもらえれば参考になります</a:t>
            </a:r>
            <a:endParaRPr kumimoji="1" lang="en-US" altLang="ja-JP" dirty="0"/>
          </a:p>
        </p:txBody>
      </p:sp>
    </p:spTree>
    <p:extLst>
      <p:ext uri="{BB962C8B-B14F-4D97-AF65-F5344CB8AC3E}">
        <p14:creationId xmlns:p14="http://schemas.microsoft.com/office/powerpoint/2010/main" val="325978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テーブルの容量と、ページテーブルの面積が一致しているのかなと思って考えていたのですが、何度も計算を間違えてしまって、容量を求めるのが大変でした。最後一致した時はとてもうれしかったです。試験頑張ります。</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図ではページテーブルごとに書かれているが、実際は同じメモリ上にのっていることがポイントでした。そのことに気づいてから、ページテーブルの各行のビット数がメモリのビット数が同じことがわかりました。</a:t>
            </a:r>
            <a:endParaRPr lang="en-US" dirty="0"/>
          </a:p>
        </p:txBody>
      </p:sp>
    </p:spTree>
    <p:extLst>
      <p:ext uri="{BB962C8B-B14F-4D97-AF65-F5344CB8AC3E}">
        <p14:creationId xmlns:p14="http://schemas.microsoft.com/office/powerpoint/2010/main" val="3998399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スライドで物理メモリ一つが</a:t>
            </a:r>
            <a:r>
              <a:rPr lang="en-US" altLang="ja-JP" b="0" i="0" dirty="0">
                <a:solidFill>
                  <a:srgbClr val="000000"/>
                </a:solidFill>
                <a:effectLst/>
                <a:latin typeface="Meiryo" panose="020B0604030504040204" pitchFamily="50" charset="-128"/>
                <a:ea typeface="Meiryo" panose="020B0604030504040204" pitchFamily="50" charset="-128"/>
              </a:rPr>
              <a:t>4KB</a:t>
            </a:r>
            <a:r>
              <a:rPr lang="ja-JP" altLang="en-US" b="0" i="0" dirty="0">
                <a:solidFill>
                  <a:srgbClr val="000000"/>
                </a:solidFill>
                <a:effectLst/>
                <a:latin typeface="Meiryo" panose="020B0604030504040204" pitchFamily="50" charset="-128"/>
                <a:ea typeface="Meiryo" panose="020B0604030504040204" pitchFamily="50" charset="-128"/>
              </a:rPr>
              <a:t>の時なぜ下位</a:t>
            </a:r>
            <a:r>
              <a:rPr lang="en-US" altLang="ja-JP" b="0" i="0" dirty="0">
                <a:solidFill>
                  <a:srgbClr val="000000"/>
                </a:solidFill>
                <a:effectLst/>
                <a:latin typeface="Meiryo" panose="020B0604030504040204" pitchFamily="50" charset="-128"/>
                <a:ea typeface="Meiryo" panose="020B0604030504040204" pitchFamily="50" charset="-128"/>
              </a:rPr>
              <a:t>12bit</a:t>
            </a:r>
            <a:r>
              <a:rPr lang="ja-JP" altLang="en-US" b="0" i="0" dirty="0">
                <a:solidFill>
                  <a:srgbClr val="000000"/>
                </a:solidFill>
                <a:effectLst/>
                <a:latin typeface="Meiryo" panose="020B0604030504040204" pitchFamily="50" charset="-128"/>
                <a:ea typeface="Meiryo" panose="020B0604030504040204" pitchFamily="50" charset="-128"/>
              </a:rPr>
              <a:t>をとってくるのかわかりませんでした。</a:t>
            </a:r>
            <a:endParaRPr lang="en-US" dirty="0"/>
          </a:p>
        </p:txBody>
      </p:sp>
    </p:spTree>
    <p:extLst>
      <p:ext uri="{BB962C8B-B14F-4D97-AF65-F5344CB8AC3E}">
        <p14:creationId xmlns:p14="http://schemas.microsoft.com/office/powerpoint/2010/main" val="2514198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ページサイズを</a:t>
            </a:r>
            <a:r>
              <a:rPr lang="en-US" altLang="ja-JP" b="0" i="0" dirty="0">
                <a:solidFill>
                  <a:srgbClr val="000000"/>
                </a:solidFill>
                <a:effectLst/>
                <a:latin typeface="Meiryo" panose="020B0604030504040204" pitchFamily="50" charset="-128"/>
                <a:ea typeface="Meiryo" panose="020B0604030504040204" pitchFamily="50" charset="-128"/>
              </a:rPr>
              <a:t>64KB</a:t>
            </a:r>
            <a:r>
              <a:rPr lang="ja-JP" altLang="en-US" b="0" i="0" dirty="0">
                <a:solidFill>
                  <a:srgbClr val="000000"/>
                </a:solidFill>
                <a:effectLst/>
                <a:latin typeface="Meiryo" panose="020B0604030504040204" pitchFamily="50" charset="-128"/>
                <a:ea typeface="Meiryo" panose="020B0604030504040204" pitchFamily="50" charset="-128"/>
              </a:rPr>
              <a:t>に設定する理由やメリットについて詳しく教えてください。他のサイズと比べたときの利点や欠点も知りたいです。</a:t>
            </a:r>
            <a:endParaRPr lang="en-US" dirty="0"/>
          </a:p>
        </p:txBody>
      </p:sp>
    </p:spTree>
    <p:extLst>
      <p:ext uri="{BB962C8B-B14F-4D97-AF65-F5344CB8AC3E}">
        <p14:creationId xmlns:p14="http://schemas.microsoft.com/office/powerpoint/2010/main" val="3547306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新しく習った内容が私にとってかなり難しかったので、テストがさらに不安になりました、、。全部</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進数で答えたのですが、答え方に決まりはありますか？また、多段の時のページテーブルをどう求めたら良いか教えて欲しいです。</a:t>
            </a:r>
            <a:endParaRPr lang="en-US" dirty="0"/>
          </a:p>
        </p:txBody>
      </p:sp>
    </p:spTree>
    <p:extLst>
      <p:ext uri="{BB962C8B-B14F-4D97-AF65-F5344CB8AC3E}">
        <p14:creationId xmlns:p14="http://schemas.microsoft.com/office/powerpoint/2010/main" val="4068132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11</a:t>
            </a:r>
            <a:r>
              <a:rPr lang="ja-JP" altLang="en-US" b="0" i="0" dirty="0">
                <a:solidFill>
                  <a:srgbClr val="000000"/>
                </a:solidFill>
                <a:effectLst/>
                <a:latin typeface="Meiryo" panose="020B0604030504040204" pitchFamily="50" charset="-128"/>
                <a:ea typeface="Meiryo" panose="020B0604030504040204" pitchFamily="50" charset="-128"/>
              </a:rPr>
              <a:t>でページ・アドレスからマップされている先頭の物理アドレスを得る時も物理アドレスにアクセスしたと捉えて良いのでしょうか。それとも下位</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ビットを結合してアクセスする時だけがアクセスでしょうか。</a:t>
            </a:r>
            <a:endParaRPr lang="en-US" dirty="0"/>
          </a:p>
        </p:txBody>
      </p:sp>
    </p:spTree>
    <p:extLst>
      <p:ext uri="{BB962C8B-B14F-4D97-AF65-F5344CB8AC3E}">
        <p14:creationId xmlns:p14="http://schemas.microsoft.com/office/powerpoint/2010/main" val="983232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また、ページサイズが</a:t>
            </a:r>
            <a:r>
              <a:rPr lang="en-US" altLang="ja-JP" b="0" i="0" dirty="0">
                <a:solidFill>
                  <a:srgbClr val="000000"/>
                </a:solidFill>
                <a:effectLst/>
                <a:latin typeface="Meiryo" panose="020B0604030504040204" pitchFamily="50" charset="-128"/>
                <a:ea typeface="Meiryo" panose="020B0604030504040204" pitchFamily="50" charset="-128"/>
              </a:rPr>
              <a:t>64KB</a:t>
            </a:r>
            <a:r>
              <a:rPr lang="ja-JP" altLang="en-US" b="0" i="0" dirty="0">
                <a:solidFill>
                  <a:srgbClr val="000000"/>
                </a:solidFill>
                <a:effectLst/>
                <a:latin typeface="Meiryo" panose="020B0604030504040204" pitchFamily="50" charset="-128"/>
                <a:ea typeface="Meiryo" panose="020B0604030504040204" pitchFamily="50" charset="-128"/>
              </a:rPr>
              <a:t>の場合に仮想アドレスを分けるところがなぜ</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ビットになるかがわからなくなりました。</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ビットで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乗個の場所を表せるというのと、</a:t>
            </a:r>
            <a:r>
              <a:rPr lang="en-US" altLang="ja-JP" b="0" i="0" dirty="0">
                <a:solidFill>
                  <a:srgbClr val="000000"/>
                </a:solidFill>
                <a:effectLst/>
                <a:latin typeface="Meiryo" panose="020B0604030504040204" pitchFamily="50" charset="-128"/>
                <a:ea typeface="Meiryo" panose="020B0604030504040204" pitchFamily="50" charset="-128"/>
              </a:rPr>
              <a:t>64KB</a:t>
            </a:r>
            <a:r>
              <a:rPr lang="ja-JP" altLang="en-US" b="0" i="0" dirty="0">
                <a:solidFill>
                  <a:srgbClr val="000000"/>
                </a:solidFill>
                <a:effectLst/>
                <a:latin typeface="Meiryo" panose="020B0604030504040204" pitchFamily="50" charset="-128"/>
                <a:ea typeface="Meiryo" panose="020B0604030504040204" pitchFamily="50" charset="-128"/>
              </a:rPr>
              <a:t>が</a:t>
            </a:r>
            <a:r>
              <a:rPr lang="en-US" altLang="ja-JP" b="0" i="0" dirty="0">
                <a:solidFill>
                  <a:srgbClr val="000000"/>
                </a:solidFill>
                <a:effectLst/>
                <a:latin typeface="Meiryo" panose="020B0604030504040204" pitchFamily="50" charset="-128"/>
                <a:ea typeface="Meiryo" panose="020B0604030504040204" pitchFamily="50" charset="-128"/>
              </a:rPr>
              <a:t>512000</a:t>
            </a:r>
            <a:r>
              <a:rPr lang="ja-JP" altLang="en-US" b="0" i="0" dirty="0">
                <a:solidFill>
                  <a:srgbClr val="000000"/>
                </a:solidFill>
                <a:effectLst/>
                <a:latin typeface="Meiryo" panose="020B0604030504040204" pitchFamily="50" charset="-128"/>
                <a:ea typeface="Meiryo" panose="020B0604030504040204" pitchFamily="50" charset="-128"/>
              </a:rPr>
              <a:t>ビットという数字が合わないのでどう考えるのかもう一度解説してくださると幸いです。</a:t>
            </a:r>
            <a:endParaRPr lang="en-US" dirty="0"/>
          </a:p>
        </p:txBody>
      </p:sp>
    </p:spTree>
    <p:extLst>
      <p:ext uri="{BB962C8B-B14F-4D97-AF65-F5344CB8AC3E}">
        <p14:creationId xmlns:p14="http://schemas.microsoft.com/office/powerpoint/2010/main" val="2448319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スライド１０ページ目に</a:t>
            </a:r>
            <a:br>
              <a:rPr lang="ja-JP" altLang="en-US"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(1) </a:t>
            </a:r>
            <a:r>
              <a:rPr lang="ja-JP" altLang="en-US" b="0" i="0" dirty="0">
                <a:solidFill>
                  <a:srgbClr val="000000"/>
                </a:solidFill>
                <a:effectLst/>
                <a:latin typeface="Meiryo" panose="020B0604030504040204" pitchFamily="50" charset="-128"/>
                <a:ea typeface="Meiryo" panose="020B0604030504040204" pitchFamily="50" charset="-128"/>
              </a:rPr>
              <a:t>最初のアクセスで左のようにタグの </a:t>
            </a:r>
            <a:r>
              <a:rPr lang="en-US" altLang="ja-JP" b="0" i="0" dirty="0">
                <a:solidFill>
                  <a:srgbClr val="000000"/>
                </a:solidFill>
                <a:effectLst/>
                <a:latin typeface="Meiryo" panose="020B0604030504040204" pitchFamily="50" charset="-128"/>
                <a:ea typeface="Meiryo" panose="020B0604030504040204" pitchFamily="50" charset="-128"/>
              </a:rPr>
              <a:t>0x580 </a:t>
            </a:r>
            <a:r>
              <a:rPr lang="ja-JP" altLang="en-US" b="0" i="0" dirty="0">
                <a:solidFill>
                  <a:srgbClr val="000000"/>
                </a:solidFill>
                <a:effectLst/>
                <a:latin typeface="Meiryo" panose="020B0604030504040204" pitchFamily="50" charset="-128"/>
                <a:ea typeface="Meiryo" panose="020B0604030504040204" pitchFamily="50" charset="-128"/>
              </a:rPr>
              <a:t>が書き込まれた後はずっとそのまま」</a:t>
            </a:r>
            <a:br>
              <a:rPr lang="ja-JP" altLang="en-US"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とありますが、変化しないのでしょうか？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すいません，これは間違いでした</a:t>
            </a:r>
          </a:p>
          <a:p>
            <a:endParaRPr lang="en-US" dirty="0"/>
          </a:p>
        </p:txBody>
      </p:sp>
    </p:spTree>
    <p:extLst>
      <p:ext uri="{BB962C8B-B14F-4D97-AF65-F5344CB8AC3E}">
        <p14:creationId xmlns:p14="http://schemas.microsoft.com/office/powerpoint/2010/main" val="3369599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インデックス（オレンジ）を決定するビットが全部同じ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同じエントリへ上書き</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0b101 1000 0000=0x580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24</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01966" y="513901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0x580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01966" y="549902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01966" y="585902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01966" y="621903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01967" y="477901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241962" y="513901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241962" y="549902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241962" y="585902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241962" y="621903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タグが上書きされていき，最後に </a:t>
            </a:r>
            <a:r>
              <a:rPr lang="en-US" altLang="ja-JP" sz="1400" kern="0" dirty="0">
                <a:latin typeface="Consolas" panose="020B0609020204030204" pitchFamily="49" charset="0"/>
              </a:rPr>
              <a:t>0x580 </a:t>
            </a:r>
            <a:r>
              <a:rPr lang="ja-JP" altLang="en-US" sz="1400" kern="0" dirty="0">
                <a:latin typeface="Consolas" panose="020B0609020204030204" pitchFamily="49" charset="0"/>
              </a:rPr>
              <a:t>が書き込まれる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46</a:t>
            </a:r>
            <a:r>
              <a:rPr lang="ja-JP" altLang="en-US" b="0" i="0" dirty="0">
                <a:solidFill>
                  <a:srgbClr val="000000"/>
                </a:solidFill>
                <a:effectLst/>
                <a:latin typeface="Meiryo" panose="020B0604030504040204" pitchFamily="50" charset="-128"/>
                <a:ea typeface="Meiryo" panose="020B0604030504040204" pitchFamily="50" charset="-128"/>
              </a:rPr>
              <a:t>ページ目に</a:t>
            </a:r>
            <a:br>
              <a:rPr lang="ja-JP" altLang="en-US"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段：ポインタが </a:t>
            </a:r>
            <a:r>
              <a:rPr lang="en-US" altLang="ja-JP" b="0" i="0" dirty="0">
                <a:solidFill>
                  <a:srgbClr val="000000"/>
                </a:solidFill>
                <a:effectLst/>
                <a:latin typeface="Meiryo" panose="020B0604030504040204" pitchFamily="50" charset="-128"/>
                <a:ea typeface="Meiryo" panose="020B0604030504040204" pitchFamily="50" charset="-128"/>
              </a:rPr>
              <a:t>2^10+2^10=2K </a:t>
            </a:r>
            <a:r>
              <a:rPr lang="ja-JP" altLang="en-US" b="0" i="0" dirty="0">
                <a:solidFill>
                  <a:srgbClr val="000000"/>
                </a:solidFill>
                <a:effectLst/>
                <a:latin typeface="Meiryo" panose="020B0604030504040204" pitchFamily="50" charset="-128"/>
                <a:ea typeface="Meiryo" panose="020B0604030504040204" pitchFamily="50" charset="-128"/>
              </a:rPr>
              <a:t>個」</a:t>
            </a:r>
            <a:br>
              <a:rPr lang="ja-JP" altLang="en-US"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とありますが、</a:t>
            </a:r>
            <a:r>
              <a:rPr lang="en-US" altLang="ja-JP" b="0" i="0" dirty="0">
                <a:solidFill>
                  <a:srgbClr val="000000"/>
                </a:solidFill>
                <a:effectLst/>
                <a:latin typeface="Meiryo" panose="020B0604030504040204" pitchFamily="50" charset="-128"/>
                <a:ea typeface="Meiryo" panose="020B0604030504040204" pitchFamily="50" charset="-128"/>
              </a:rPr>
              <a:t>L1</a:t>
            </a:r>
            <a:r>
              <a:rPr lang="ja-JP" altLang="en-US" b="0" i="0" dirty="0">
                <a:solidFill>
                  <a:srgbClr val="000000"/>
                </a:solidFill>
                <a:effectLst/>
                <a:latin typeface="Meiryo" panose="020B0604030504040204" pitchFamily="50" charset="-128"/>
                <a:ea typeface="Meiryo" panose="020B0604030504040204" pitchFamily="50" charset="-128"/>
              </a:rPr>
              <a:t>ポインタの数だけ</a:t>
            </a:r>
            <a:r>
              <a:rPr lang="en-US" altLang="ja-JP" b="0" i="0" dirty="0">
                <a:solidFill>
                  <a:srgbClr val="000000"/>
                </a:solidFill>
                <a:effectLst/>
                <a:latin typeface="Meiryo" panose="020B0604030504040204" pitchFamily="50" charset="-128"/>
                <a:ea typeface="Meiryo" panose="020B0604030504040204" pitchFamily="50" charset="-128"/>
              </a:rPr>
              <a:t>L2</a:t>
            </a:r>
            <a:r>
              <a:rPr lang="ja-JP" altLang="en-US" b="0" i="0" dirty="0">
                <a:solidFill>
                  <a:srgbClr val="000000"/>
                </a:solidFill>
                <a:effectLst/>
                <a:latin typeface="Meiryo" panose="020B0604030504040204" pitchFamily="50" charset="-128"/>
                <a:ea typeface="Meiryo" panose="020B0604030504040204" pitchFamily="50" charset="-128"/>
              </a:rPr>
              <a:t>ポインタがあったら</a:t>
            </a:r>
            <a:r>
              <a:rPr lang="en-US" altLang="ja-JP" b="0" i="0" dirty="0">
                <a:solidFill>
                  <a:srgbClr val="000000"/>
                </a:solidFill>
                <a:effectLst/>
                <a:latin typeface="Meiryo" panose="020B0604030504040204" pitchFamily="50" charset="-128"/>
                <a:ea typeface="Meiryo" panose="020B0604030504040204" pitchFamily="50" charset="-128"/>
              </a:rPr>
              <a:t>2^10*2^10=2^20</a:t>
            </a:r>
            <a:r>
              <a:rPr lang="ja-JP" altLang="en-US" b="0" i="0" dirty="0">
                <a:solidFill>
                  <a:srgbClr val="000000"/>
                </a:solidFill>
                <a:effectLst/>
                <a:latin typeface="Meiryo" panose="020B0604030504040204" pitchFamily="50" charset="-128"/>
                <a:ea typeface="Meiryo" panose="020B0604030504040204" pitchFamily="50" charset="-128"/>
              </a:rPr>
              <a:t>になるように感じて少し不思議に思いました。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en-US" altLang="ja-JP" dirty="0">
                <a:solidFill>
                  <a:srgbClr val="000000"/>
                </a:solidFill>
                <a:latin typeface="Meiryo" panose="020B0604030504040204" pitchFamily="50" charset="-128"/>
                <a:ea typeface="Meiryo" panose="020B0604030504040204" pitchFamily="50" charset="-128"/>
              </a:rPr>
              <a:t>L1 </a:t>
            </a:r>
            <a:r>
              <a:rPr lang="ja-JP" altLang="en-US" dirty="0">
                <a:solidFill>
                  <a:srgbClr val="000000"/>
                </a:solidFill>
                <a:latin typeface="Meiryo" panose="020B0604030504040204" pitchFamily="50" charset="-128"/>
                <a:ea typeface="Meiryo" panose="020B0604030504040204" pitchFamily="50" charset="-128"/>
              </a:rPr>
              <a:t>の中の１エントリだけが確保され </a:t>
            </a:r>
            <a:r>
              <a:rPr lang="en-US" altLang="ja-JP" dirty="0">
                <a:solidFill>
                  <a:srgbClr val="000000"/>
                </a:solidFill>
                <a:latin typeface="Meiryo" panose="020B0604030504040204" pitchFamily="50" charset="-128"/>
                <a:ea typeface="Meiryo" panose="020B0604030504040204" pitchFamily="50" charset="-128"/>
              </a:rPr>
              <a:t>L2 </a:t>
            </a:r>
            <a:r>
              <a:rPr lang="ja-JP" altLang="en-US" dirty="0">
                <a:solidFill>
                  <a:srgbClr val="000000"/>
                </a:solidFill>
                <a:latin typeface="Meiryo" panose="020B0604030504040204" pitchFamily="50" charset="-128"/>
                <a:ea typeface="Meiryo" panose="020B0604030504040204" pitchFamily="50" charset="-128"/>
              </a:rPr>
              <a:t>ポインタが１つだけある形です</a:t>
            </a:r>
            <a:endParaRPr lang="en-US" altLang="ja-JP" dirty="0">
              <a:solidFill>
                <a:srgbClr val="000000"/>
              </a:solidFill>
              <a:latin typeface="Meiryo" panose="020B0604030504040204" pitchFamily="50" charset="-128"/>
              <a:ea typeface="Meiryo" panose="020B0604030504040204" pitchFamily="50" charset="-128"/>
            </a:endParaRPr>
          </a:p>
          <a:p>
            <a:pPr lvl="1"/>
            <a:endParaRPr lang="ja-JP" altLang="en-US" b="0" i="0" dirty="0">
              <a:solidFill>
                <a:srgbClr val="000000"/>
              </a:solidFill>
              <a:effectLst/>
              <a:latin typeface="Meiryo" panose="020B0604030504040204" pitchFamily="50" charset="-128"/>
              <a:ea typeface="Meiryo" panose="020B0604030504040204" pitchFamily="50" charset="-128"/>
            </a:endParaRPr>
          </a:p>
          <a:p>
            <a:endParaRPr lang="en-US" dirty="0"/>
          </a:p>
        </p:txBody>
      </p:sp>
    </p:spTree>
    <p:extLst>
      <p:ext uri="{BB962C8B-B14F-4D97-AF65-F5344CB8AC3E}">
        <p14:creationId xmlns:p14="http://schemas.microsoft.com/office/powerpoint/2010/main" val="2395592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1024K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仮想アドレスの話はシステムプログラミングでも聞いたので多少馴染みがあったが、具体的な数字を追うと混乱する。</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4B</a:t>
            </a:r>
            <a:r>
              <a:rPr lang="ja-JP" altLang="en-US" b="0" i="0" dirty="0">
                <a:solidFill>
                  <a:srgbClr val="000000"/>
                </a:solidFill>
                <a:effectLst/>
                <a:latin typeface="Meiryo" panose="020B0604030504040204" pitchFamily="50" charset="-128"/>
                <a:ea typeface="Meiryo" panose="020B0604030504040204" pitchFamily="50" charset="-128"/>
              </a:rPr>
              <a:t>をするとき、桁が上がってしまってもよいのかがわからない。</a:t>
            </a:r>
            <a:endParaRPr lang="en-US" dirty="0"/>
          </a:p>
        </p:txBody>
      </p:sp>
    </p:spTree>
    <p:extLst>
      <p:ext uri="{BB962C8B-B14F-4D97-AF65-F5344CB8AC3E}">
        <p14:creationId xmlns:p14="http://schemas.microsoft.com/office/powerpoint/2010/main" val="2008412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システムプログラミング実習の授業でやったようなことが出てきてより理解が深まったような気がする。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仮想メモリの話はシステムプログラミング実習という別の科目で軽く聞いたことがあったので、今回の授業でより理解が深まって嬉しかった。</a:t>
            </a:r>
            <a:endParaRPr lang="en-US" dirty="0"/>
          </a:p>
        </p:txBody>
      </p:sp>
    </p:spTree>
    <p:extLst>
      <p:ext uri="{BB962C8B-B14F-4D97-AF65-F5344CB8AC3E}">
        <p14:creationId xmlns:p14="http://schemas.microsoft.com/office/powerpoint/2010/main" val="3854646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一つ質問があります。資料では、仮想メモリのページテーブルが大きくなりすぎる問題への対策として多段ページテーブルが紹介されていましたが、この多段ページテーブルを実際に実装する際の具体的な手順や注意点について、もう少し詳しく教えていただきたいです。</a:t>
            </a:r>
            <a:endParaRPr lang="en-US" dirty="0"/>
          </a:p>
        </p:txBody>
      </p:sp>
    </p:spTree>
    <p:extLst>
      <p:ext uri="{BB962C8B-B14F-4D97-AF65-F5344CB8AC3E}">
        <p14:creationId xmlns:p14="http://schemas.microsoft.com/office/powerpoint/2010/main" val="3648944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dirty="0"/>
              <a:t>0xfea50000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a:p>
            <a:r>
              <a:rPr lang="ja-JP" altLang="en-US" sz="1400" dirty="0"/>
              <a:t>（すいません，</a:t>
            </a:r>
            <a:r>
              <a:rPr lang="en-US" altLang="ja-JP" sz="1400" dirty="0"/>
              <a:t>0xfea50000 </a:t>
            </a:r>
            <a:r>
              <a:rPr lang="ja-JP" altLang="en-US" sz="1400" dirty="0"/>
              <a:t>のところが間違っていました</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321971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ページと言われるとどうしてもノートのページを想像してしまって、領域と捉えるのが難しかった。</a:t>
            </a:r>
            <a:endParaRPr lang="en-US" dirty="0"/>
          </a:p>
        </p:txBody>
      </p:sp>
    </p:spTree>
    <p:extLst>
      <p:ext uri="{BB962C8B-B14F-4D97-AF65-F5344CB8AC3E}">
        <p14:creationId xmlns:p14="http://schemas.microsoft.com/office/powerpoint/2010/main" val="2852901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大変私ごとなのですが、課題の出し忘れ</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回ほど</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や感想の期限超過</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回ほど出し忘れていました。</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はかなり成績に影響しますでしょうか。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１回や２回はそんなに影響しないです</a:t>
            </a:r>
            <a:endParaRPr lang="en-US" dirty="0"/>
          </a:p>
        </p:txBody>
      </p:sp>
    </p:spTree>
    <p:extLst>
      <p:ext uri="{BB962C8B-B14F-4D97-AF65-F5344CB8AC3E}">
        <p14:creationId xmlns:p14="http://schemas.microsoft.com/office/powerpoint/2010/main" val="2505460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久しぶりの猫ちゃん、癒されました～</a:t>
            </a:r>
            <a:r>
              <a:rPr lang="en-US" altLang="ja-JP" b="0" i="0" dirty="0">
                <a:solidFill>
                  <a:srgbClr val="000000"/>
                </a:solidFill>
                <a:effectLst/>
                <a:latin typeface="Meiryo" panose="020B0604030504040204" pitchFamily="50" charset="-128"/>
                <a:ea typeface="Meiryo" panose="020B0604030504040204" pitchFamily="50" charset="-128"/>
              </a:rPr>
              <a:t>(⌒∇⌒)</a:t>
            </a:r>
          </a:p>
          <a:p>
            <a:r>
              <a:rPr lang="ja-JP" altLang="en-US" b="0" i="0" dirty="0">
                <a:solidFill>
                  <a:srgbClr val="000000"/>
                </a:solidFill>
                <a:effectLst/>
                <a:latin typeface="Meiryo" panose="020B0604030504040204" pitchFamily="50" charset="-128"/>
                <a:ea typeface="Meiryo" panose="020B0604030504040204" pitchFamily="50" charset="-128"/>
              </a:rPr>
              <a:t>アスキーねこ再登場嬉しかったです。</a:t>
            </a:r>
            <a:endParaRPr lang="en-US" altLang="ja-JP" dirty="0">
              <a:solidFill>
                <a:srgbClr val="000000"/>
              </a:solidFill>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猫ちゃんたちがカムバックを果たしていて嬉しかった。特に今回は社長が頼もしかった。</a:t>
            </a:r>
            <a:endParaRPr lang="en-US" dirty="0"/>
          </a:p>
        </p:txBody>
      </p:sp>
    </p:spTree>
    <p:extLst>
      <p:ext uri="{BB962C8B-B14F-4D97-AF65-F5344CB8AC3E}">
        <p14:creationId xmlns:p14="http://schemas.microsoft.com/office/powerpoint/2010/main" val="2633028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988984"/>
            <a:ext cx="7920088" cy="2520028"/>
          </a:xfrm>
        </p:spPr>
        <p:txBody>
          <a:bodyPr/>
          <a:lstStyle/>
          <a:p>
            <a:pPr marL="1080000" lvl="3" indent="0">
              <a:buNone/>
            </a:pP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一学期間おつかれさまでした</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		</a:t>
            </a:r>
            <a:r>
              <a:rPr lang="ja-JP" altLang="en-US" b="0" i="0" dirty="0">
                <a:solidFill>
                  <a:srgbClr val="000000"/>
                </a:solidFill>
                <a:effectLst/>
                <a:latin typeface="Meiryo" panose="020B0604030504040204" pitchFamily="50" charset="-128"/>
                <a:ea typeface="Meiryo" panose="020B0604030504040204" pitchFamily="50" charset="-128"/>
              </a:rPr>
              <a:t>テストがんばってください</a:t>
            </a:r>
            <a:endParaRPr lang="en-US" altLang="ja-JP" b="0" i="0" dirty="0">
              <a:solidFill>
                <a:srgbClr val="000000"/>
              </a:solidFill>
              <a:effectLst/>
              <a:latin typeface="Meiryo" panose="020B0604030504040204" pitchFamily="50" charset="-128"/>
              <a:ea typeface="Meiryo" panose="020B0604030504040204" pitchFamily="50" charset="-128"/>
            </a:endParaRPr>
          </a:p>
          <a:p>
            <a:endParaRPr lang="en-US" dirty="0">
              <a:solidFill>
                <a:srgbClr val="000000"/>
              </a:solidFill>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BEF6E61C-D39D-D2AE-20A4-0DDBE01D30E7}"/>
              </a:ext>
            </a:extLst>
          </p:cNvPr>
          <p:cNvSpPr/>
          <p:nvPr/>
        </p:nvSpPr>
        <p:spPr>
          <a:xfrm>
            <a:off x="1691968" y="3879005"/>
            <a:ext cx="1345240"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ｵﾂｶﾚｰ</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BF9881AD-21CB-364F-EA9B-9CF70A1392E6}"/>
              </a:ext>
            </a:extLst>
          </p:cNvPr>
          <p:cNvSpPr/>
          <p:nvPr/>
        </p:nvSpPr>
        <p:spPr>
          <a:xfrm>
            <a:off x="3131984" y="3879005"/>
            <a:ext cx="1255472"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ﾏﾀﾈ</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a:extLst>
              <a:ext uri="{FF2B5EF4-FFF2-40B4-BE49-F238E27FC236}">
                <a16:creationId xmlns:a16="http://schemas.microsoft.com/office/drawing/2014/main" id="{A5AB8729-CCFA-F03B-A727-4DDC6BE4202A}"/>
              </a:ext>
            </a:extLst>
          </p:cNvPr>
          <p:cNvSpPr/>
          <p:nvPr/>
        </p:nvSpPr>
        <p:spPr>
          <a:xfrm>
            <a:off x="4572000" y="3879005"/>
            <a:ext cx="1361270"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ｶﾞﾝﾊﾞｯﾃ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a:extLst>
              <a:ext uri="{FF2B5EF4-FFF2-40B4-BE49-F238E27FC236}">
                <a16:creationId xmlns:a16="http://schemas.microsoft.com/office/drawing/2014/main" id="{8AE12378-1AF0-6392-12F9-D33C8FFF8AD3}"/>
              </a:ext>
            </a:extLst>
          </p:cNvPr>
          <p:cNvSpPr/>
          <p:nvPr/>
        </p:nvSpPr>
        <p:spPr>
          <a:xfrm>
            <a:off x="6102017" y="3879005"/>
            <a:ext cx="1383712"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ﾊﾞｲﾊﾞｲ</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93669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前提からわかること</a:t>
            </a:r>
            <a:endParaRPr lang="en-US" altLang="ja-JP" sz="1400" dirty="0"/>
          </a:p>
          <a:p>
            <a:pPr lvl="1"/>
            <a:r>
              <a:rPr lang="ja-JP" altLang="en-US" sz="1400" dirty="0"/>
              <a:t>ページサイズは </a:t>
            </a:r>
            <a:r>
              <a:rPr lang="en-US" altLang="ja-JP" sz="1400" dirty="0"/>
              <a:t>64KB=65536B=0x10000B</a:t>
            </a:r>
            <a:r>
              <a:rPr lang="ja-JP" altLang="en-US" sz="1400" dirty="0"/>
              <a:t>→ </a:t>
            </a:r>
            <a:r>
              <a:rPr lang="en-US" altLang="ja-JP" sz="1400" dirty="0"/>
              <a:t>16</a:t>
            </a:r>
            <a:r>
              <a:rPr lang="ja-JP" altLang="en-US" sz="1400" dirty="0"/>
              <a:t>進数で上</a:t>
            </a:r>
            <a:r>
              <a:rPr lang="en-US" altLang="ja-JP" sz="1400" dirty="0"/>
              <a:t>4</a:t>
            </a:r>
            <a:r>
              <a:rPr lang="ja-JP" altLang="en-US" sz="1400" dirty="0"/>
              <a:t>桁がページ番号</a:t>
            </a:r>
            <a:endParaRPr lang="en-US" altLang="ja-JP" sz="1400" dirty="0"/>
          </a:p>
          <a:p>
            <a:pPr lvl="1"/>
            <a:r>
              <a:rPr lang="ja-JP" altLang="en-US" sz="1400" dirty="0"/>
              <a:t>アドレス空間は </a:t>
            </a:r>
            <a:r>
              <a:rPr lang="en-US" altLang="ja-JP" sz="1400" dirty="0"/>
              <a:t>32bit=</a:t>
            </a:r>
            <a:r>
              <a:rPr lang="ja-JP" altLang="en-US" sz="1400" dirty="0"/>
              <a:t>ページ先頭をさすポインタは </a:t>
            </a:r>
            <a:r>
              <a:rPr lang="en-US" altLang="ja-JP" sz="1400" dirty="0"/>
              <a:t>4B</a:t>
            </a:r>
          </a:p>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pPr lvl="1"/>
            <a:r>
              <a:rPr lang="en-US" altLang="ja-JP" sz="1400" dirty="0"/>
              <a:t>0x2000 0000 + 4B * 0x1000 = 0x2000 4000 </a:t>
            </a:r>
            <a:r>
              <a:rPr lang="ja-JP" altLang="en-US" sz="1400" dirty="0"/>
              <a:t>に最初にアクセス</a:t>
            </a:r>
            <a:endParaRPr lang="en-US" altLang="ja-JP" sz="1400" dirty="0"/>
          </a:p>
          <a:p>
            <a:pPr lvl="2"/>
            <a:r>
              <a:rPr lang="ja-JP" altLang="en-US" sz="1400" dirty="0"/>
              <a:t>ページ番号は上４桁なので，</a:t>
            </a:r>
            <a:r>
              <a:rPr lang="en-US" altLang="ja-JP" sz="1400" dirty="0"/>
              <a:t>0x10002000 </a:t>
            </a:r>
            <a:r>
              <a:rPr lang="ja-JP" altLang="en-US" sz="1400" dirty="0"/>
              <a:t>→ </a:t>
            </a:r>
            <a:r>
              <a:rPr lang="en-US" altLang="ja-JP" sz="1400" dirty="0"/>
              <a:t>0x1000 </a:t>
            </a:r>
          </a:p>
          <a:p>
            <a:pPr lvl="2"/>
            <a:r>
              <a:rPr lang="ja-JP" altLang="en-US" sz="1400" dirty="0"/>
              <a:t>ここから割り当てられている物理アドレス </a:t>
            </a:r>
            <a:r>
              <a:rPr lang="en-US" altLang="ja-JP" sz="1400" dirty="0"/>
              <a:t>0x3000 0000 </a:t>
            </a:r>
            <a:r>
              <a:rPr lang="ja-JP" altLang="en-US" sz="1400" dirty="0"/>
              <a:t>が読める</a:t>
            </a:r>
            <a:endParaRPr lang="en-US" altLang="ja-JP" sz="1400" dirty="0"/>
          </a:p>
          <a:p>
            <a:pPr lvl="1"/>
            <a:r>
              <a:rPr lang="en-US" altLang="ja-JP" sz="1400" dirty="0"/>
              <a:t>0x3000 0000 + 0x2000 = 0x3000 2000 </a:t>
            </a:r>
            <a:r>
              <a:rPr lang="ja-JP" altLang="en-US" sz="1400" dirty="0"/>
              <a:t>に次にアクセス</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a:t>
            </a:fld>
            <a:endParaRPr kumimoji="1" lang="ja-JP" altLang="en-US" dirty="0"/>
          </a:p>
        </p:txBody>
      </p:sp>
    </p:spTree>
    <p:extLst>
      <p:ext uri="{BB962C8B-B14F-4D97-AF65-F5344CB8AC3E}">
        <p14:creationId xmlns:p14="http://schemas.microsoft.com/office/powerpoint/2010/main" val="1803594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仮想メモリと物理メモリの対応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268976"/>
            <a:ext cx="1080012" cy="3600040"/>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2438989"/>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619201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物理アドレス空間</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2438990"/>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0x30000000:</a:t>
            </a:r>
            <a:endParaRPr kumimoji="1" lang="ja-JP" altLang="en-US" sz="1200" dirty="0">
              <a:solidFill>
                <a:schemeClr val="accent6"/>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789C1DA0-D99D-EF86-AE43-34EBCEF75B7C}"/>
              </a:ext>
            </a:extLst>
          </p:cNvPr>
          <p:cNvSpPr/>
          <p:nvPr/>
        </p:nvSpPr>
        <p:spPr bwMode="auto">
          <a:xfrm>
            <a:off x="6012016" y="3068997"/>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A80C8211-BF6C-24D3-91A4-C4CB4423DBB1}"/>
              </a:ext>
            </a:extLst>
          </p:cNvPr>
          <p:cNvSpPr/>
          <p:nvPr/>
        </p:nvSpPr>
        <p:spPr bwMode="auto">
          <a:xfrm>
            <a:off x="4932004" y="3068997"/>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0x30010000:</a:t>
            </a:r>
            <a:endParaRPr kumimoji="1" lang="ja-JP" altLang="en-US" sz="1200" dirty="0">
              <a:solidFill>
                <a:schemeClr val="accent6"/>
              </a:solidFill>
              <a:latin typeface="Consolas" panose="020B0609020204030204" pitchFamily="49" charset="0"/>
            </a:endParaRPr>
          </a:p>
        </p:txBody>
      </p:sp>
      <p:sp>
        <p:nvSpPr>
          <p:cNvPr id="17" name="正方形/長方形 16">
            <a:extLst>
              <a:ext uri="{FF2B5EF4-FFF2-40B4-BE49-F238E27FC236}">
                <a16:creationId xmlns:a16="http://schemas.microsoft.com/office/drawing/2014/main" id="{55995DEE-D276-CC70-CA73-3B969A7629C4}"/>
              </a:ext>
            </a:extLst>
          </p:cNvPr>
          <p:cNvSpPr/>
          <p:nvPr/>
        </p:nvSpPr>
        <p:spPr bwMode="auto">
          <a:xfrm>
            <a:off x="2051972" y="1268976"/>
            <a:ext cx="1080012" cy="3510039"/>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BB08FCF5-23BA-5EB6-6F44-912E5BB7391D}"/>
              </a:ext>
            </a:extLst>
          </p:cNvPr>
          <p:cNvSpPr/>
          <p:nvPr/>
        </p:nvSpPr>
        <p:spPr bwMode="auto">
          <a:xfrm>
            <a:off x="971960" y="1718981"/>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0x10000000:</a:t>
            </a:r>
            <a:endParaRPr kumimoji="1" lang="ja-JP" altLang="en-US" sz="1200" dirty="0">
              <a:solidFill>
                <a:schemeClr val="accent6"/>
              </a:solidFill>
              <a:latin typeface="Consolas" panose="020B0609020204030204" pitchFamily="49" charset="0"/>
            </a:endParaRPr>
          </a:p>
        </p:txBody>
      </p:sp>
      <p:sp>
        <p:nvSpPr>
          <p:cNvPr id="22" name="正方形/長方形 21">
            <a:extLst>
              <a:ext uri="{FF2B5EF4-FFF2-40B4-BE49-F238E27FC236}">
                <a16:creationId xmlns:a16="http://schemas.microsoft.com/office/drawing/2014/main" id="{286DC410-E6C7-A488-418F-00C857B772A6}"/>
              </a:ext>
            </a:extLst>
          </p:cNvPr>
          <p:cNvSpPr/>
          <p:nvPr/>
        </p:nvSpPr>
        <p:spPr bwMode="auto">
          <a:xfrm>
            <a:off x="971960"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0xfea50000:</a:t>
            </a:r>
            <a:endParaRPr kumimoji="1" lang="ja-JP" altLang="en-US" sz="1200" dirty="0">
              <a:solidFill>
                <a:schemeClr val="accent6"/>
              </a:solidFill>
              <a:latin typeface="Consolas" panose="020B0609020204030204" pitchFamily="49" charset="0"/>
            </a:endParaRPr>
          </a:p>
        </p:txBody>
      </p:sp>
      <p:sp>
        <p:nvSpPr>
          <p:cNvPr id="24" name="正方形/長方形 23">
            <a:extLst>
              <a:ext uri="{FF2B5EF4-FFF2-40B4-BE49-F238E27FC236}">
                <a16:creationId xmlns:a16="http://schemas.microsoft.com/office/drawing/2014/main" id="{407D15DB-38F4-DB44-4337-8B73B5643E9B}"/>
              </a:ext>
            </a:extLst>
          </p:cNvPr>
          <p:cNvSpPr/>
          <p:nvPr/>
        </p:nvSpPr>
        <p:spPr bwMode="auto">
          <a:xfrm>
            <a:off x="2051972" y="1718981"/>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C85C0C22-4ABC-64E2-02D0-F7A10D507076}"/>
              </a:ext>
            </a:extLst>
          </p:cNvPr>
          <p:cNvSpPr/>
          <p:nvPr/>
        </p:nvSpPr>
        <p:spPr bwMode="auto">
          <a:xfrm>
            <a:off x="2051972" y="3879005"/>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5EB1B507-4156-00A4-2601-ADDA3921107B}"/>
              </a:ext>
            </a:extLst>
          </p:cNvPr>
          <p:cNvSpPr/>
          <p:nvPr/>
        </p:nvSpPr>
        <p:spPr bwMode="auto">
          <a:xfrm>
            <a:off x="2321975"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仮想アドレス空間</a:t>
            </a:r>
          </a:p>
        </p:txBody>
      </p:sp>
      <p:cxnSp>
        <p:nvCxnSpPr>
          <p:cNvPr id="28" name="直線矢印コネクタ 27">
            <a:extLst>
              <a:ext uri="{FF2B5EF4-FFF2-40B4-BE49-F238E27FC236}">
                <a16:creationId xmlns:a16="http://schemas.microsoft.com/office/drawing/2014/main" id="{03472A4A-AFAB-9F7C-D784-8E79B486F633}"/>
              </a:ext>
            </a:extLst>
          </p:cNvPr>
          <p:cNvCxnSpPr>
            <a:cxnSpLocks/>
          </p:cNvCxnSpPr>
          <p:nvPr/>
        </p:nvCxnSpPr>
        <p:spPr bwMode="auto">
          <a:xfrm>
            <a:off x="3131984" y="1718981"/>
            <a:ext cx="288003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056B951D-909F-55A4-1CD6-360E04DA051B}"/>
              </a:ext>
            </a:extLst>
          </p:cNvPr>
          <p:cNvCxnSpPr>
            <a:cxnSpLocks/>
          </p:cNvCxnSpPr>
          <p:nvPr/>
        </p:nvCxnSpPr>
        <p:spPr bwMode="auto">
          <a:xfrm flipV="1">
            <a:off x="3131984" y="3068996"/>
            <a:ext cx="2880032" cy="810009"/>
          </a:xfrm>
          <a:prstGeom prst="straightConnector1">
            <a:avLst/>
          </a:prstGeom>
          <a:noFill/>
          <a:ln w="9525" cap="flat" cmpd="sng" algn="ctr">
            <a:solidFill>
              <a:schemeClr val="tx1"/>
            </a:solidFill>
            <a:prstDash val="solid"/>
            <a:round/>
            <a:headEnd type="none" w="med" len="med"/>
            <a:tailEnd type="triangle"/>
          </a:ln>
          <a:effectLst/>
        </p:spPr>
      </p:cxnSp>
      <p:sp>
        <p:nvSpPr>
          <p:cNvPr id="32" name="テキスト プレースホルダー 2">
            <a:extLst>
              <a:ext uri="{FF2B5EF4-FFF2-40B4-BE49-F238E27FC236}">
                <a16:creationId xmlns:a16="http://schemas.microsoft.com/office/drawing/2014/main" id="{8DB7D6E2-CB52-5CEB-341B-56D842BD4CFA}"/>
              </a:ext>
            </a:extLst>
          </p:cNvPr>
          <p:cNvSpPr txBox="1">
            <a:spLocks/>
          </p:cNvSpPr>
          <p:nvPr/>
        </p:nvSpPr>
        <p:spPr bwMode="auto">
          <a:xfrm>
            <a:off x="161951" y="5229020"/>
            <a:ext cx="8640096" cy="15297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sz="1200" kern="0" dirty="0">
                <a:latin typeface="Consolas" panose="020B0609020204030204" pitchFamily="49" charset="0"/>
              </a:rPr>
              <a:t>仮想アドレス上の </a:t>
            </a:r>
            <a:r>
              <a:rPr lang="en-US" altLang="ja-JP" sz="1200" kern="0" dirty="0">
                <a:latin typeface="Consolas" panose="020B0609020204030204" pitchFamily="49" charset="0"/>
              </a:rPr>
              <a:t>64KB </a:t>
            </a:r>
            <a:r>
              <a:rPr lang="ja-JP" altLang="en-US" sz="1200" kern="0" dirty="0">
                <a:latin typeface="Consolas" panose="020B0609020204030204" pitchFamily="49" charset="0"/>
              </a:rPr>
              <a:t>分が物理アドレスの </a:t>
            </a:r>
            <a:r>
              <a:rPr lang="en-US" altLang="ja-JP" sz="1200" kern="0" dirty="0">
                <a:latin typeface="Consolas" panose="020B0609020204030204" pitchFamily="49" charset="0"/>
              </a:rPr>
              <a:t>64KB </a:t>
            </a:r>
            <a:r>
              <a:rPr lang="ja-JP" altLang="en-US" sz="1200" kern="0" dirty="0">
                <a:latin typeface="Consolas" panose="020B0609020204030204" pitchFamily="49" charset="0"/>
              </a:rPr>
              <a:t>のブロックにマップされている</a:t>
            </a:r>
            <a:endParaRPr lang="en-US" altLang="ja-JP" sz="1200" kern="0" dirty="0">
              <a:latin typeface="Consolas" panose="020B0609020204030204" pitchFamily="49" charset="0"/>
            </a:endParaRPr>
          </a:p>
          <a:p>
            <a:pPr lvl="1"/>
            <a:r>
              <a:rPr lang="en-US" altLang="ja-JP" sz="1200" kern="0" dirty="0">
                <a:latin typeface="Consolas" panose="020B0609020204030204" pitchFamily="49" charset="0"/>
              </a:rPr>
              <a:t>64KB = 65536 = 0x10000</a:t>
            </a:r>
          </a:p>
          <a:p>
            <a:pPr lvl="1"/>
            <a:r>
              <a:rPr lang="en-US" altLang="ja-JP" sz="1200" kern="0" dirty="0">
                <a:latin typeface="Consolas" panose="020B0609020204030204" pitchFamily="49" charset="0"/>
              </a:rPr>
              <a:t>0x10000000</a:t>
            </a:r>
            <a:r>
              <a:rPr lang="ja-JP" altLang="en-US" sz="1200" kern="0" dirty="0">
                <a:latin typeface="Consolas" panose="020B0609020204030204" pitchFamily="49" charset="0"/>
              </a:rPr>
              <a:t>→</a:t>
            </a:r>
            <a:r>
              <a:rPr lang="en-US" altLang="ja-JP" sz="1200" kern="0" dirty="0">
                <a:latin typeface="Consolas" panose="020B0609020204030204" pitchFamily="49" charset="0"/>
              </a:rPr>
              <a:t>0x30000000, 0x10000001</a:t>
            </a:r>
            <a:r>
              <a:rPr lang="ja-JP" altLang="en-US" sz="1200" kern="0" dirty="0">
                <a:latin typeface="Consolas" panose="020B0609020204030204" pitchFamily="49" charset="0"/>
              </a:rPr>
              <a:t>→</a:t>
            </a:r>
            <a:r>
              <a:rPr lang="en-US" altLang="ja-JP" sz="1200" kern="0" dirty="0">
                <a:latin typeface="Consolas" panose="020B0609020204030204" pitchFamily="49" charset="0"/>
              </a:rPr>
              <a:t>0x30000001, 0x10000002</a:t>
            </a:r>
            <a:r>
              <a:rPr lang="ja-JP" altLang="en-US" sz="1200" kern="0" dirty="0">
                <a:latin typeface="Consolas" panose="020B0609020204030204" pitchFamily="49" charset="0"/>
              </a:rPr>
              <a:t>→</a:t>
            </a:r>
            <a:r>
              <a:rPr lang="en-US" altLang="ja-JP" sz="1200" kern="0" dirty="0">
                <a:latin typeface="Consolas" panose="020B0609020204030204" pitchFamily="49" charset="0"/>
              </a:rPr>
              <a:t>0x30000002 ...</a:t>
            </a:r>
            <a:br>
              <a:rPr lang="en-US" altLang="ja-JP" sz="1200" kern="0" dirty="0">
                <a:latin typeface="Consolas" panose="020B0609020204030204" pitchFamily="49" charset="0"/>
              </a:rPr>
            </a:br>
            <a:r>
              <a:rPr lang="en-US" altLang="ja-JP" sz="1200" kern="0" dirty="0">
                <a:latin typeface="Consolas" panose="020B0609020204030204" pitchFamily="49" charset="0"/>
              </a:rPr>
              <a:t>0x1000ffff</a:t>
            </a:r>
            <a:r>
              <a:rPr lang="ja-JP" altLang="en-US" sz="1200" kern="0" dirty="0">
                <a:latin typeface="Consolas" panose="020B0609020204030204" pitchFamily="49" charset="0"/>
              </a:rPr>
              <a:t>→</a:t>
            </a:r>
            <a:r>
              <a:rPr lang="en-US" altLang="ja-JP" sz="1200" kern="0" dirty="0">
                <a:latin typeface="Consolas" panose="020B0609020204030204" pitchFamily="49" charset="0"/>
              </a:rPr>
              <a:t>0x3000ffff </a:t>
            </a:r>
            <a:r>
              <a:rPr lang="ja-JP" altLang="en-US" sz="1200" kern="0" dirty="0">
                <a:latin typeface="Consolas" panose="020B0609020204030204" pitchFamily="49" charset="0"/>
              </a:rPr>
              <a:t>にマップされている</a:t>
            </a:r>
            <a:endParaRPr lang="en-US" altLang="ja-JP" sz="1200" kern="0" dirty="0">
              <a:latin typeface="Consolas" panose="020B0609020204030204" pitchFamily="49" charset="0"/>
            </a:endParaRPr>
          </a:p>
          <a:p>
            <a:pPr lvl="1"/>
            <a:r>
              <a:rPr lang="en-US" altLang="ja-JP" sz="1200" kern="0" dirty="0">
                <a:latin typeface="Consolas" panose="020B0609020204030204" pitchFamily="49" charset="0"/>
              </a:rPr>
              <a:t>0xfea50000</a:t>
            </a:r>
            <a:r>
              <a:rPr lang="ja-JP" altLang="en-US" sz="1200" kern="0" dirty="0">
                <a:latin typeface="Consolas" panose="020B0609020204030204" pitchFamily="49" charset="0"/>
              </a:rPr>
              <a:t>→</a:t>
            </a:r>
            <a:r>
              <a:rPr lang="en-US" altLang="ja-JP" sz="1200" kern="0" dirty="0">
                <a:latin typeface="Consolas" panose="020B0609020204030204" pitchFamily="49" charset="0"/>
              </a:rPr>
              <a:t>0xfea50000, 0xfea50001</a:t>
            </a:r>
            <a:r>
              <a:rPr lang="ja-JP" altLang="en-US" sz="1200" kern="0" dirty="0">
                <a:latin typeface="Consolas" panose="020B0609020204030204" pitchFamily="49" charset="0"/>
              </a:rPr>
              <a:t>→</a:t>
            </a:r>
            <a:r>
              <a:rPr lang="en-US" altLang="ja-JP" sz="1200" kern="0" dirty="0">
                <a:latin typeface="Consolas" panose="020B0609020204030204" pitchFamily="49" charset="0"/>
              </a:rPr>
              <a:t>0xfea50001, 0xfea50002</a:t>
            </a:r>
            <a:r>
              <a:rPr lang="ja-JP" altLang="en-US" sz="1200" kern="0" dirty="0">
                <a:latin typeface="Consolas" panose="020B0609020204030204" pitchFamily="49" charset="0"/>
              </a:rPr>
              <a:t>→</a:t>
            </a:r>
            <a:r>
              <a:rPr lang="en-US" altLang="ja-JP" sz="1200" kern="0" dirty="0">
                <a:latin typeface="Consolas" panose="020B0609020204030204" pitchFamily="49" charset="0"/>
              </a:rPr>
              <a:t>0xfea50002 ...</a:t>
            </a:r>
            <a:br>
              <a:rPr lang="en-US" altLang="ja-JP" sz="1200" kern="0" dirty="0">
                <a:latin typeface="Consolas" panose="020B0609020204030204" pitchFamily="49" charset="0"/>
              </a:rPr>
            </a:br>
            <a:r>
              <a:rPr lang="en-US" altLang="ja-JP" sz="1200" kern="0" dirty="0">
                <a:latin typeface="Consolas" panose="020B0609020204030204" pitchFamily="49" charset="0"/>
              </a:rPr>
              <a:t>0xfea5ffff</a:t>
            </a:r>
            <a:r>
              <a:rPr lang="ja-JP" altLang="en-US" sz="1200" kern="0" dirty="0">
                <a:latin typeface="Consolas" panose="020B0609020204030204" pitchFamily="49" charset="0"/>
              </a:rPr>
              <a:t>→</a:t>
            </a:r>
            <a:r>
              <a:rPr lang="en-US" altLang="ja-JP" sz="1200" kern="0" dirty="0">
                <a:latin typeface="Consolas" panose="020B0609020204030204" pitchFamily="49" charset="0"/>
              </a:rPr>
              <a:t>0xfea5ffff </a:t>
            </a:r>
            <a:r>
              <a:rPr lang="ja-JP" altLang="en-US" sz="1200" kern="0" dirty="0">
                <a:latin typeface="Consolas" panose="020B0609020204030204" pitchFamily="49" charset="0"/>
              </a:rPr>
              <a:t>にマップされている</a:t>
            </a:r>
            <a:endParaRPr lang="en-US" altLang="ja-JP" sz="1200" kern="0" dirty="0">
              <a:latin typeface="Consolas" panose="020B0609020204030204" pitchFamily="49" charset="0"/>
            </a:endParaRPr>
          </a:p>
        </p:txBody>
      </p:sp>
      <p:cxnSp>
        <p:nvCxnSpPr>
          <p:cNvPr id="47" name="直線矢印コネクタ 46">
            <a:extLst>
              <a:ext uri="{FF2B5EF4-FFF2-40B4-BE49-F238E27FC236}">
                <a16:creationId xmlns:a16="http://schemas.microsoft.com/office/drawing/2014/main" id="{84646A83-5F80-02CC-7107-578EF9E13723}"/>
              </a:ext>
            </a:extLst>
          </p:cNvPr>
          <p:cNvCxnSpPr>
            <a:cxnSpLocks/>
          </p:cNvCxnSpPr>
          <p:nvPr/>
        </p:nvCxnSpPr>
        <p:spPr bwMode="auto">
          <a:xfrm>
            <a:off x="3131984" y="1898983"/>
            <a:ext cx="288003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48" name="直線矢印コネクタ 47">
            <a:extLst>
              <a:ext uri="{FF2B5EF4-FFF2-40B4-BE49-F238E27FC236}">
                <a16:creationId xmlns:a16="http://schemas.microsoft.com/office/drawing/2014/main" id="{3A4D8241-DB7B-3E4A-9127-465B37A79602}"/>
              </a:ext>
            </a:extLst>
          </p:cNvPr>
          <p:cNvCxnSpPr>
            <a:cxnSpLocks/>
          </p:cNvCxnSpPr>
          <p:nvPr/>
        </p:nvCxnSpPr>
        <p:spPr bwMode="auto">
          <a:xfrm>
            <a:off x="3131984" y="2078985"/>
            <a:ext cx="2880032" cy="720008"/>
          </a:xfrm>
          <a:prstGeom prst="straightConnector1">
            <a:avLst/>
          </a:prstGeom>
          <a:noFill/>
          <a:ln w="9525" cap="flat" cmpd="sng" algn="ctr">
            <a:solidFill>
              <a:schemeClr val="tx1"/>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8C790D5-82FD-9B45-4D05-1DF7570AA897}"/>
              </a:ext>
            </a:extLst>
          </p:cNvPr>
          <p:cNvCxnSpPr>
            <a:cxnSpLocks/>
          </p:cNvCxnSpPr>
          <p:nvPr/>
        </p:nvCxnSpPr>
        <p:spPr bwMode="auto">
          <a:xfrm flipV="1">
            <a:off x="3131984" y="3338999"/>
            <a:ext cx="2880032" cy="810009"/>
          </a:xfrm>
          <a:prstGeom prst="straightConnector1">
            <a:avLst/>
          </a:prstGeom>
          <a:noFill/>
          <a:ln w="9525" cap="flat" cmpd="sng" algn="ctr">
            <a:solidFill>
              <a:schemeClr val="tx1"/>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5570ED98-F678-1447-5F56-C65DD53627E3}"/>
              </a:ext>
            </a:extLst>
          </p:cNvPr>
          <p:cNvCxnSpPr>
            <a:cxnSpLocks/>
          </p:cNvCxnSpPr>
          <p:nvPr/>
        </p:nvCxnSpPr>
        <p:spPr bwMode="auto">
          <a:xfrm flipV="1">
            <a:off x="3131984" y="3609002"/>
            <a:ext cx="2880032" cy="81000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67842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仮想メモリと物理メモリの対応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1268976"/>
            <a:ext cx="1080012" cy="3600040"/>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092028" y="2438989"/>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7274607"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物理アドレス空間</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6012016" y="2438990"/>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 0000:</a:t>
            </a:r>
            <a:endParaRPr kumimoji="1" lang="ja-JP" altLang="en-US" sz="1200" dirty="0">
              <a:solidFill>
                <a:schemeClr val="accent6"/>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789C1DA0-D99D-EF86-AE43-34EBCEF75B7C}"/>
              </a:ext>
            </a:extLst>
          </p:cNvPr>
          <p:cNvSpPr/>
          <p:nvPr/>
        </p:nvSpPr>
        <p:spPr bwMode="auto">
          <a:xfrm>
            <a:off x="7092028" y="3068997"/>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A80C8211-BF6C-24D3-91A4-C4CB4423DBB1}"/>
              </a:ext>
            </a:extLst>
          </p:cNvPr>
          <p:cNvSpPr/>
          <p:nvPr/>
        </p:nvSpPr>
        <p:spPr bwMode="auto">
          <a:xfrm>
            <a:off x="6012016" y="3068997"/>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0x3001 0000:</a:t>
            </a:r>
            <a:endParaRPr kumimoji="1" lang="ja-JP" altLang="en-US" sz="1200" dirty="0">
              <a:solidFill>
                <a:schemeClr val="accent6"/>
              </a:solidFill>
              <a:latin typeface="Consolas" panose="020B0609020204030204" pitchFamily="49" charset="0"/>
            </a:endParaRPr>
          </a:p>
        </p:txBody>
      </p:sp>
      <p:sp>
        <p:nvSpPr>
          <p:cNvPr id="17" name="正方形/長方形 16">
            <a:extLst>
              <a:ext uri="{FF2B5EF4-FFF2-40B4-BE49-F238E27FC236}">
                <a16:creationId xmlns:a16="http://schemas.microsoft.com/office/drawing/2014/main" id="{55995DEE-D276-CC70-CA73-3B969A7629C4}"/>
              </a:ext>
            </a:extLst>
          </p:cNvPr>
          <p:cNvSpPr/>
          <p:nvPr/>
        </p:nvSpPr>
        <p:spPr bwMode="auto">
          <a:xfrm>
            <a:off x="2051972" y="1268976"/>
            <a:ext cx="1080012" cy="3510039"/>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BB08FCF5-23BA-5EB6-6F44-912E5BB7391D}"/>
              </a:ext>
            </a:extLst>
          </p:cNvPr>
          <p:cNvSpPr/>
          <p:nvPr/>
        </p:nvSpPr>
        <p:spPr bwMode="auto">
          <a:xfrm>
            <a:off x="971960" y="1718981"/>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0x1000 0000:</a:t>
            </a:r>
            <a:endParaRPr kumimoji="1" lang="ja-JP" altLang="en-US" sz="1200" dirty="0">
              <a:solidFill>
                <a:schemeClr val="accent6"/>
              </a:solidFill>
              <a:latin typeface="Consolas" panose="020B0609020204030204" pitchFamily="49" charset="0"/>
            </a:endParaRPr>
          </a:p>
        </p:txBody>
      </p:sp>
      <p:sp>
        <p:nvSpPr>
          <p:cNvPr id="22" name="正方形/長方形 21">
            <a:extLst>
              <a:ext uri="{FF2B5EF4-FFF2-40B4-BE49-F238E27FC236}">
                <a16:creationId xmlns:a16="http://schemas.microsoft.com/office/drawing/2014/main" id="{286DC410-E6C7-A488-418F-00C857B772A6}"/>
              </a:ext>
            </a:extLst>
          </p:cNvPr>
          <p:cNvSpPr/>
          <p:nvPr/>
        </p:nvSpPr>
        <p:spPr bwMode="auto">
          <a:xfrm>
            <a:off x="971960"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0xfea5 0000:</a:t>
            </a:r>
            <a:endParaRPr kumimoji="1" lang="ja-JP" altLang="en-US" sz="1200" dirty="0">
              <a:solidFill>
                <a:schemeClr val="accent6"/>
              </a:solidFill>
              <a:latin typeface="Consolas" panose="020B0609020204030204" pitchFamily="49" charset="0"/>
            </a:endParaRPr>
          </a:p>
        </p:txBody>
      </p:sp>
      <p:sp>
        <p:nvSpPr>
          <p:cNvPr id="24" name="正方形/長方形 23">
            <a:extLst>
              <a:ext uri="{FF2B5EF4-FFF2-40B4-BE49-F238E27FC236}">
                <a16:creationId xmlns:a16="http://schemas.microsoft.com/office/drawing/2014/main" id="{407D15DB-38F4-DB44-4337-8B73B5643E9B}"/>
              </a:ext>
            </a:extLst>
          </p:cNvPr>
          <p:cNvSpPr/>
          <p:nvPr/>
        </p:nvSpPr>
        <p:spPr bwMode="auto">
          <a:xfrm>
            <a:off x="2051972" y="1718981"/>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25" name="正方形/長方形 24">
            <a:extLst>
              <a:ext uri="{FF2B5EF4-FFF2-40B4-BE49-F238E27FC236}">
                <a16:creationId xmlns:a16="http://schemas.microsoft.com/office/drawing/2014/main" id="{C85C0C22-4ABC-64E2-02D0-F7A10D507076}"/>
              </a:ext>
            </a:extLst>
          </p:cNvPr>
          <p:cNvSpPr/>
          <p:nvPr/>
        </p:nvSpPr>
        <p:spPr bwMode="auto">
          <a:xfrm>
            <a:off x="2051972" y="3879005"/>
            <a:ext cx="1080012" cy="630007"/>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5EB1B507-4156-00A4-2601-ADDA3921107B}"/>
              </a:ext>
            </a:extLst>
          </p:cNvPr>
          <p:cNvSpPr/>
          <p:nvPr/>
        </p:nvSpPr>
        <p:spPr bwMode="auto">
          <a:xfrm>
            <a:off x="232455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仮想アドレス空間</a:t>
            </a:r>
          </a:p>
        </p:txBody>
      </p:sp>
      <p:sp>
        <p:nvSpPr>
          <p:cNvPr id="32" name="テキスト プレースホルダー 2">
            <a:extLst>
              <a:ext uri="{FF2B5EF4-FFF2-40B4-BE49-F238E27FC236}">
                <a16:creationId xmlns:a16="http://schemas.microsoft.com/office/drawing/2014/main" id="{8DB7D6E2-CB52-5CEB-341B-56D842BD4CFA}"/>
              </a:ext>
            </a:extLst>
          </p:cNvPr>
          <p:cNvSpPr txBox="1">
            <a:spLocks/>
          </p:cNvSpPr>
          <p:nvPr/>
        </p:nvSpPr>
        <p:spPr bwMode="auto">
          <a:xfrm>
            <a:off x="161951" y="5229020"/>
            <a:ext cx="8640096" cy="15297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sz="1200" kern="0" dirty="0">
                <a:latin typeface="Consolas" panose="020B0609020204030204" pitchFamily="49" charset="0"/>
              </a:rPr>
              <a:t>この対応付けを，ページテーブルによって表現する</a:t>
            </a:r>
            <a:endParaRPr lang="en-US" altLang="ja-JP" sz="1200" kern="0" dirty="0">
              <a:latin typeface="Consolas" panose="020B0609020204030204" pitchFamily="49" charset="0"/>
            </a:endParaRPr>
          </a:p>
          <a:p>
            <a:pPr lvl="1"/>
            <a:r>
              <a:rPr lang="en-US" altLang="ja-JP" sz="1200" kern="0" dirty="0">
                <a:latin typeface="Consolas" panose="020B0609020204030204" pitchFamily="49" charset="0"/>
              </a:rPr>
              <a:t>64KB=0x10000</a:t>
            </a:r>
            <a:r>
              <a:rPr lang="ja-JP" altLang="en-US" sz="1200" kern="0" dirty="0">
                <a:latin typeface="Consolas" panose="020B0609020204030204" pitchFamily="49" charset="0"/>
              </a:rPr>
              <a:t>個のブロック単位で仮想アドレスから物理アドレスに対応付けられている</a:t>
            </a:r>
            <a:endParaRPr lang="en-US" altLang="ja-JP" sz="1200" kern="0" dirty="0">
              <a:latin typeface="Consolas" panose="020B0609020204030204" pitchFamily="49" charset="0"/>
            </a:endParaRPr>
          </a:p>
          <a:p>
            <a:pPr lvl="1"/>
            <a:r>
              <a:rPr lang="ja-JP" altLang="en-US" sz="1200" kern="0" dirty="0">
                <a:latin typeface="Consolas" panose="020B0609020204030204" pitchFamily="49" charset="0"/>
              </a:rPr>
              <a:t>ページテーブルはポインタの配列であり，</a:t>
            </a:r>
            <a:r>
              <a:rPr lang="en-US" altLang="ja-JP" sz="1200" kern="0" dirty="0">
                <a:latin typeface="Consolas" panose="020B0609020204030204" pitchFamily="49" charset="0"/>
              </a:rPr>
              <a:t>N</a:t>
            </a:r>
            <a:r>
              <a:rPr lang="ja-JP" altLang="en-US" sz="1200" kern="0" dirty="0">
                <a:latin typeface="Consolas" panose="020B0609020204030204" pitchFamily="49" charset="0"/>
              </a:rPr>
              <a:t>番目の要素</a:t>
            </a:r>
            <a:r>
              <a:rPr lang="en-US" altLang="ja-JP" sz="1200" kern="0" dirty="0">
                <a:latin typeface="Consolas" panose="020B0609020204030204" pitchFamily="49" charset="0"/>
              </a:rPr>
              <a:t>=</a:t>
            </a:r>
            <a:r>
              <a:rPr lang="ja-JP" altLang="en-US" sz="1200" kern="0" dirty="0">
                <a:latin typeface="Consolas" panose="020B0609020204030204" pitchFamily="49" charset="0"/>
              </a:rPr>
              <a:t>仮想アドレスの</a:t>
            </a:r>
            <a:r>
              <a:rPr lang="en-US" altLang="ja-JP" sz="1200" kern="0" dirty="0">
                <a:latin typeface="Consolas" panose="020B0609020204030204" pitchFamily="49" charset="0"/>
              </a:rPr>
              <a:t>N</a:t>
            </a:r>
            <a:r>
              <a:rPr lang="ja-JP" altLang="en-US" sz="1200" kern="0" dirty="0">
                <a:latin typeface="Consolas" panose="020B0609020204030204" pitchFamily="49" charset="0"/>
              </a:rPr>
              <a:t>個目のブロックのためのポインタを格納</a:t>
            </a:r>
            <a:endParaRPr lang="en-US" altLang="ja-JP" sz="1200" kern="0" dirty="0">
              <a:latin typeface="Consolas" panose="020B0609020204030204" pitchFamily="49" charset="0"/>
            </a:endParaRPr>
          </a:p>
          <a:p>
            <a:pPr lvl="1"/>
            <a:r>
              <a:rPr lang="ja-JP" altLang="en-US" sz="1200" kern="0" dirty="0">
                <a:latin typeface="Consolas" panose="020B0609020204030204" pitchFamily="49" charset="0"/>
              </a:rPr>
              <a:t>仮想アドレスから，その仮想アドレスが何個目のブロックなのかは </a:t>
            </a:r>
            <a:r>
              <a:rPr lang="en-US" altLang="ja-JP" sz="1200" kern="0" dirty="0">
                <a:latin typeface="Consolas" panose="020B0609020204030204" pitchFamily="49" charset="0"/>
              </a:rPr>
              <a:t>0x10000 </a:t>
            </a:r>
            <a:r>
              <a:rPr lang="ja-JP" altLang="en-US" sz="1200" kern="0" dirty="0">
                <a:latin typeface="Consolas" panose="020B0609020204030204" pitchFamily="49" charset="0"/>
              </a:rPr>
              <a:t>で割れば良い</a:t>
            </a:r>
            <a:endParaRPr lang="en-US" altLang="ja-JP" sz="1200" kern="0" dirty="0">
              <a:latin typeface="Consolas" panose="020B0609020204030204" pitchFamily="49" charset="0"/>
            </a:endParaRPr>
          </a:p>
          <a:p>
            <a:pPr lvl="2"/>
            <a:r>
              <a:rPr lang="en-US" altLang="ja-JP" sz="1200" kern="0" dirty="0">
                <a:latin typeface="Consolas" panose="020B0609020204030204" pitchFamily="49" charset="0"/>
              </a:rPr>
              <a:t>0x10000 </a:t>
            </a:r>
            <a:r>
              <a:rPr lang="ja-JP" altLang="en-US" sz="1200" kern="0" dirty="0">
                <a:latin typeface="Consolas" panose="020B0609020204030204" pitchFamily="49" charset="0"/>
              </a:rPr>
              <a:t>で割る </a:t>
            </a:r>
            <a:r>
              <a:rPr lang="en-US" altLang="ja-JP" sz="1200" kern="0" dirty="0">
                <a:latin typeface="Consolas" panose="020B0609020204030204" pitchFamily="49" charset="0"/>
              </a:rPr>
              <a:t>= 16</a:t>
            </a:r>
            <a:r>
              <a:rPr lang="ja-JP" altLang="en-US" sz="1200" kern="0" dirty="0">
                <a:latin typeface="Consolas" panose="020B0609020204030204" pitchFamily="49" charset="0"/>
              </a:rPr>
              <a:t>進数で下</a:t>
            </a:r>
            <a:r>
              <a:rPr lang="en-US" altLang="ja-JP" sz="1200" kern="0" dirty="0">
                <a:latin typeface="Consolas" panose="020B0609020204030204" pitchFamily="49" charset="0"/>
              </a:rPr>
              <a:t>4</a:t>
            </a:r>
            <a:r>
              <a:rPr lang="ja-JP" altLang="en-US" sz="1200" kern="0" dirty="0">
                <a:latin typeface="Consolas" panose="020B0609020204030204" pitchFamily="49" charset="0"/>
              </a:rPr>
              <a:t>桁（下</a:t>
            </a:r>
            <a:r>
              <a:rPr lang="en-US" altLang="ja-JP" sz="1200" kern="0" dirty="0">
                <a:latin typeface="Consolas" panose="020B0609020204030204" pitchFamily="49" charset="0"/>
              </a:rPr>
              <a:t>16bit</a:t>
            </a:r>
            <a:r>
              <a:rPr lang="ja-JP" altLang="en-US" sz="1200" kern="0" dirty="0">
                <a:latin typeface="Consolas" panose="020B0609020204030204" pitchFamily="49" charset="0"/>
              </a:rPr>
              <a:t>）を取りのぞく → 上</a:t>
            </a:r>
            <a:r>
              <a:rPr lang="en-US" altLang="ja-JP" sz="1200" kern="0" dirty="0">
                <a:latin typeface="Consolas" panose="020B0609020204030204" pitchFamily="49" charset="0"/>
              </a:rPr>
              <a:t>16</a:t>
            </a:r>
            <a:r>
              <a:rPr lang="ja-JP" altLang="en-US" sz="1200" kern="0" dirty="0">
                <a:latin typeface="Consolas" panose="020B0609020204030204" pitchFamily="49" charset="0"/>
              </a:rPr>
              <a:t>ビットが残る</a:t>
            </a:r>
            <a:endParaRPr lang="en-US" altLang="ja-JP" sz="1200" kern="0" dirty="0">
              <a:latin typeface="Consolas" panose="020B0609020204030204" pitchFamily="49" charset="0"/>
            </a:endParaRPr>
          </a:p>
        </p:txBody>
      </p:sp>
      <p:sp>
        <p:nvSpPr>
          <p:cNvPr id="3" name="正方形/長方形 2">
            <a:extLst>
              <a:ext uri="{FF2B5EF4-FFF2-40B4-BE49-F238E27FC236}">
                <a16:creationId xmlns:a16="http://schemas.microsoft.com/office/drawing/2014/main" id="{F2F53B3D-0B80-A316-F571-78E75CD80D2F}"/>
              </a:ext>
            </a:extLst>
          </p:cNvPr>
          <p:cNvSpPr/>
          <p:nvPr/>
        </p:nvSpPr>
        <p:spPr bwMode="auto">
          <a:xfrm>
            <a:off x="4572000" y="1988984"/>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E2332124-DB5C-F73D-4CA5-93C1E8822BC7}"/>
              </a:ext>
            </a:extLst>
          </p:cNvPr>
          <p:cNvSpPr/>
          <p:nvPr/>
        </p:nvSpPr>
        <p:spPr bwMode="auto">
          <a:xfrm>
            <a:off x="4572000"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E2BACBE6-8686-045E-F710-ECFDCD04567B}"/>
              </a:ext>
            </a:extLst>
          </p:cNvPr>
          <p:cNvSpPr/>
          <p:nvPr/>
        </p:nvSpPr>
        <p:spPr bwMode="auto">
          <a:xfrm>
            <a:off x="4572000"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942BAFB-66BE-09B3-452D-994327342827}"/>
              </a:ext>
            </a:extLst>
          </p:cNvPr>
          <p:cNvSpPr/>
          <p:nvPr/>
        </p:nvSpPr>
        <p:spPr bwMode="auto">
          <a:xfrm>
            <a:off x="4572000" y="234898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405A49CA-7EFC-2450-09EE-5F6A204224D1}"/>
              </a:ext>
            </a:extLst>
          </p:cNvPr>
          <p:cNvSpPr/>
          <p:nvPr/>
        </p:nvSpPr>
        <p:spPr bwMode="auto">
          <a:xfrm>
            <a:off x="4572000" y="2528990"/>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9" name="正方形/長方形 8">
            <a:extLst>
              <a:ext uri="{FF2B5EF4-FFF2-40B4-BE49-F238E27FC236}">
                <a16:creationId xmlns:a16="http://schemas.microsoft.com/office/drawing/2014/main" id="{396C614A-5051-4DA0-C871-B7993ECB5698}"/>
              </a:ext>
            </a:extLst>
          </p:cNvPr>
          <p:cNvSpPr/>
          <p:nvPr/>
        </p:nvSpPr>
        <p:spPr bwMode="auto">
          <a:xfrm>
            <a:off x="4662001"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10" name="正方形/長方形 9">
            <a:extLst>
              <a:ext uri="{FF2B5EF4-FFF2-40B4-BE49-F238E27FC236}">
                <a16:creationId xmlns:a16="http://schemas.microsoft.com/office/drawing/2014/main" id="{22B2995D-72A0-A647-EF2A-DF5CA2C17E44}"/>
              </a:ext>
            </a:extLst>
          </p:cNvPr>
          <p:cNvSpPr/>
          <p:nvPr/>
        </p:nvSpPr>
        <p:spPr bwMode="auto">
          <a:xfrm>
            <a:off x="4572000"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 0000</a:t>
            </a:r>
            <a:endParaRPr kumimoji="1" lang="ja-JP" altLang="en-US" sz="1200" dirty="0">
              <a:solidFill>
                <a:schemeClr val="accent6"/>
              </a:solidFill>
              <a:latin typeface="Consolas" panose="020B0609020204030204" pitchFamily="49" charset="0"/>
            </a:endParaRPr>
          </a:p>
        </p:txBody>
      </p:sp>
      <p:sp>
        <p:nvSpPr>
          <p:cNvPr id="18" name="正方形/長方形 17">
            <a:extLst>
              <a:ext uri="{FF2B5EF4-FFF2-40B4-BE49-F238E27FC236}">
                <a16:creationId xmlns:a16="http://schemas.microsoft.com/office/drawing/2014/main" id="{E900C052-A22D-5FC3-64BE-925E65CD5CDF}"/>
              </a:ext>
            </a:extLst>
          </p:cNvPr>
          <p:cNvSpPr/>
          <p:nvPr/>
        </p:nvSpPr>
        <p:spPr bwMode="auto">
          <a:xfrm>
            <a:off x="4572000"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0x3001 0000</a:t>
            </a:r>
            <a:endParaRPr kumimoji="1" lang="ja-JP" altLang="en-US" sz="1200" dirty="0">
              <a:solidFill>
                <a:schemeClr val="accent6"/>
              </a:solidFill>
              <a:latin typeface="Consolas" panose="020B0609020204030204" pitchFamily="49" charset="0"/>
            </a:endParaRPr>
          </a:p>
        </p:txBody>
      </p:sp>
      <p:cxnSp>
        <p:nvCxnSpPr>
          <p:cNvPr id="19" name="直線矢印コネクタ 18">
            <a:extLst>
              <a:ext uri="{FF2B5EF4-FFF2-40B4-BE49-F238E27FC236}">
                <a16:creationId xmlns:a16="http://schemas.microsoft.com/office/drawing/2014/main" id="{A6760D96-9681-33DD-5116-2C98EB224A50}"/>
              </a:ext>
            </a:extLst>
          </p:cNvPr>
          <p:cNvCxnSpPr>
            <a:cxnSpLocks/>
          </p:cNvCxnSpPr>
          <p:nvPr/>
        </p:nvCxnSpPr>
        <p:spPr bwMode="auto">
          <a:xfrm>
            <a:off x="3131984" y="1718981"/>
            <a:ext cx="1440016" cy="450005"/>
          </a:xfrm>
          <a:prstGeom prst="straightConnector1">
            <a:avLst/>
          </a:prstGeom>
          <a:noFill/>
          <a:ln w="9525" cap="flat" cmpd="sng" algn="ctr">
            <a:solidFill>
              <a:schemeClr val="tx1"/>
            </a:solidFill>
            <a:prstDash val="solid"/>
            <a:round/>
            <a:headEnd type="none" w="med" len="med"/>
            <a:tailEnd type="triangle"/>
          </a:ln>
          <a:effectLst/>
        </p:spPr>
      </p:cxnSp>
      <p:cxnSp>
        <p:nvCxnSpPr>
          <p:cNvPr id="27" name="直線矢印コネクタ 26">
            <a:extLst>
              <a:ext uri="{FF2B5EF4-FFF2-40B4-BE49-F238E27FC236}">
                <a16:creationId xmlns:a16="http://schemas.microsoft.com/office/drawing/2014/main" id="{C52BAA5C-F107-7A16-6C74-D08EA52621E6}"/>
              </a:ext>
            </a:extLst>
          </p:cNvPr>
          <p:cNvCxnSpPr>
            <a:cxnSpLocks/>
          </p:cNvCxnSpPr>
          <p:nvPr/>
        </p:nvCxnSpPr>
        <p:spPr bwMode="auto">
          <a:xfrm flipV="1">
            <a:off x="3131984" y="3068996"/>
            <a:ext cx="1440016" cy="810009"/>
          </a:xfrm>
          <a:prstGeom prst="straightConnector1">
            <a:avLst/>
          </a:prstGeom>
          <a:noFill/>
          <a:ln w="9525" cap="flat" cmpd="sng" algn="ctr">
            <a:solidFill>
              <a:schemeClr val="tx1"/>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3E060263-4B98-0933-B4ED-AAF07A073C20}"/>
              </a:ext>
            </a:extLst>
          </p:cNvPr>
          <p:cNvCxnSpPr>
            <a:cxnSpLocks/>
          </p:cNvCxnSpPr>
          <p:nvPr/>
        </p:nvCxnSpPr>
        <p:spPr bwMode="auto">
          <a:xfrm>
            <a:off x="5652012" y="2168986"/>
            <a:ext cx="1440016" cy="270003"/>
          </a:xfrm>
          <a:prstGeom prst="straightConnector1">
            <a:avLst/>
          </a:prstGeom>
          <a:noFill/>
          <a:ln w="9525" cap="flat" cmpd="sng" algn="ctr">
            <a:solidFill>
              <a:schemeClr val="tx1"/>
            </a:solidFill>
            <a:prstDash val="solid"/>
            <a:round/>
            <a:headEnd type="none" w="med" len="med"/>
            <a:tailEnd type="triangle"/>
          </a:ln>
          <a:effectLst/>
        </p:spPr>
      </p:cxnSp>
      <p:cxnSp>
        <p:nvCxnSpPr>
          <p:cNvPr id="35" name="直線矢印コネクタ 34">
            <a:extLst>
              <a:ext uri="{FF2B5EF4-FFF2-40B4-BE49-F238E27FC236}">
                <a16:creationId xmlns:a16="http://schemas.microsoft.com/office/drawing/2014/main" id="{DC54FBA4-36E2-5A81-2C21-BE185D43A54B}"/>
              </a:ext>
            </a:extLst>
          </p:cNvPr>
          <p:cNvCxnSpPr>
            <a:cxnSpLocks/>
            <a:endCxn id="5" idx="1"/>
          </p:cNvCxnSpPr>
          <p:nvPr/>
        </p:nvCxnSpPr>
        <p:spPr bwMode="auto">
          <a:xfrm>
            <a:off x="5652012" y="3068996"/>
            <a:ext cx="1440016" cy="0"/>
          </a:xfrm>
          <a:prstGeom prst="straightConnector1">
            <a:avLst/>
          </a:prstGeom>
          <a:noFill/>
          <a:ln w="9525" cap="flat" cmpd="sng" algn="ctr">
            <a:solidFill>
              <a:schemeClr val="tx1"/>
            </a:solidFill>
            <a:prstDash val="solid"/>
            <a:round/>
            <a:headEnd type="none" w="med" len="med"/>
            <a:tailEnd type="triangle"/>
          </a:ln>
          <a:effectLst/>
        </p:spPr>
      </p:cxnSp>
      <p:sp>
        <p:nvSpPr>
          <p:cNvPr id="37" name="正方形/長方形 36">
            <a:extLst>
              <a:ext uri="{FF2B5EF4-FFF2-40B4-BE49-F238E27FC236}">
                <a16:creationId xmlns:a16="http://schemas.microsoft.com/office/drawing/2014/main" id="{C8965A73-2259-0B45-B179-FC688269709D}"/>
              </a:ext>
            </a:extLst>
          </p:cNvPr>
          <p:cNvSpPr/>
          <p:nvPr/>
        </p:nvSpPr>
        <p:spPr bwMode="auto">
          <a:xfrm>
            <a:off x="3401987" y="2168986"/>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0x1000</a:t>
            </a:r>
            <a:r>
              <a:rPr kumimoji="1" lang="ja-JP" altLang="en-US" sz="1200" dirty="0">
                <a:solidFill>
                  <a:schemeClr val="accent6"/>
                </a:solidFill>
                <a:latin typeface="Consolas" panose="020B0609020204030204" pitchFamily="49" charset="0"/>
              </a:rPr>
              <a:t>個目</a:t>
            </a:r>
          </a:p>
        </p:txBody>
      </p:sp>
      <p:sp>
        <p:nvSpPr>
          <p:cNvPr id="38" name="正方形/長方形 37">
            <a:extLst>
              <a:ext uri="{FF2B5EF4-FFF2-40B4-BE49-F238E27FC236}">
                <a16:creationId xmlns:a16="http://schemas.microsoft.com/office/drawing/2014/main" id="{FC0C1F18-CA1F-8444-832B-77EF322CAFED}"/>
              </a:ext>
            </a:extLst>
          </p:cNvPr>
          <p:cNvSpPr/>
          <p:nvPr/>
        </p:nvSpPr>
        <p:spPr bwMode="auto">
          <a:xfrm>
            <a:off x="3401987" y="3068996"/>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0xfea5</a:t>
            </a:r>
            <a:r>
              <a:rPr kumimoji="1" lang="ja-JP" altLang="en-US" sz="1200" dirty="0">
                <a:solidFill>
                  <a:schemeClr val="accent6"/>
                </a:solidFill>
                <a:latin typeface="Consolas" panose="020B0609020204030204" pitchFamily="49" charset="0"/>
              </a:rPr>
              <a:t>個目</a:t>
            </a:r>
          </a:p>
        </p:txBody>
      </p:sp>
    </p:spTree>
    <p:extLst>
      <p:ext uri="{BB962C8B-B14F-4D97-AF65-F5344CB8AC3E}">
        <p14:creationId xmlns:p14="http://schemas.microsoft.com/office/powerpoint/2010/main" val="3466969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372020" y="1358977"/>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0x1000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2000</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372020" y="3519001"/>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655202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5112006" y="3519002"/>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0x30000000:</a:t>
            </a:r>
            <a:endParaRPr kumimoji="1" lang="ja-JP" altLang="en-US" sz="1400" dirty="0">
              <a:solidFill>
                <a:schemeClr val="accent6"/>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251952" y="3429000"/>
            <a:ext cx="8550095" cy="2879726"/>
          </a:xfrm>
        </p:spPr>
        <p:txBody>
          <a:bodyPr/>
          <a:lstStyle/>
          <a:p>
            <a:r>
              <a:rPr kumimoji="1" lang="ja-JP" altLang="en-US" sz="1400" dirty="0">
                <a:latin typeface="Consolas" panose="020B0609020204030204" pitchFamily="49" charset="0"/>
              </a:rPr>
              <a:t>ページ・テーブルは実際には物理空間上におかれる</a:t>
            </a:r>
            <a:endParaRPr lang="en-US" altLang="ja-JP" sz="1400" dirty="0">
              <a:latin typeface="Consolas" panose="020B0609020204030204" pitchFamily="49" charset="0"/>
            </a:endParaRPr>
          </a:p>
          <a:p>
            <a:pPr lvl="1"/>
            <a:r>
              <a:rPr kumimoji="1" lang="ja-JP" altLang="en-US" sz="1400" dirty="0">
                <a:latin typeface="Consolas" panose="020B0609020204030204" pitchFamily="49" charset="0"/>
              </a:rPr>
              <a:t>その先頭アドレスがベース・レジスタで指定する</a:t>
            </a:r>
            <a:endParaRPr kumimoji="1" lang="en-US" altLang="ja-JP" sz="1400" dirty="0">
              <a:latin typeface="Consolas" panose="020B0609020204030204" pitchFamily="49" charset="0"/>
            </a:endParaRPr>
          </a:p>
          <a:p>
            <a:pPr lvl="1"/>
            <a:r>
              <a:rPr kumimoji="1" lang="ja-JP" altLang="en-US" sz="1400" dirty="0">
                <a:latin typeface="Consolas" panose="020B0609020204030204" pitchFamily="49" charset="0"/>
              </a:rPr>
              <a:t>今回は </a:t>
            </a:r>
            <a:r>
              <a:rPr kumimoji="1" lang="en-US" altLang="ja-JP" sz="1400" dirty="0">
                <a:latin typeface="Consolas" panose="020B0609020204030204" pitchFamily="49" charset="0"/>
              </a:rPr>
              <a:t>0x20000000 </a:t>
            </a:r>
            <a:r>
              <a:rPr kumimoji="1" lang="ja-JP" altLang="en-US" sz="1400" dirty="0">
                <a:latin typeface="Consolas" panose="020B0609020204030204" pitchFamily="49" charset="0"/>
              </a:rPr>
              <a:t>からがページ・テーブル</a:t>
            </a:r>
            <a:endParaRPr kumimoji="1" lang="en-US" altLang="ja-JP" sz="1400" dirty="0">
              <a:latin typeface="Consolas" panose="020B0609020204030204" pitchFamily="49" charset="0"/>
            </a:endParaRPr>
          </a:p>
          <a:p>
            <a:r>
              <a:rPr kumimoji="1" lang="ja-JP" altLang="en-US" sz="1400" dirty="0">
                <a:latin typeface="Consolas" panose="020B0609020204030204" pitchFamily="49" charset="0"/>
              </a:rPr>
              <a:t>仮想アドレスからの変換の手順</a:t>
            </a:r>
            <a:endParaRPr kumimoji="1" lang="en-US" altLang="ja-JP" sz="1400" dirty="0">
              <a:latin typeface="Consolas" panose="020B0609020204030204" pitchFamily="49" charset="0"/>
            </a:endParaRPr>
          </a:p>
          <a:p>
            <a:pPr lvl="1">
              <a:buFont typeface="+mj-lt"/>
              <a:buAutoNum type="arabicPeriod"/>
            </a:pPr>
            <a:r>
              <a:rPr kumimoji="1" lang="ja-JP" altLang="en-US" sz="1400" dirty="0">
                <a:latin typeface="Consolas" panose="020B0609020204030204" pitchFamily="49" charset="0"/>
              </a:rPr>
              <a:t>仮想アドレスをページ・サイズで割り，</a:t>
            </a:r>
            <a:br>
              <a:rPr kumimoji="1" lang="en-US" altLang="ja-JP" sz="1400" dirty="0">
                <a:latin typeface="Consolas" panose="020B0609020204030204" pitchFamily="49" charset="0"/>
              </a:rPr>
            </a:br>
            <a:r>
              <a:rPr kumimoji="1" lang="ja-JP" altLang="en-US" sz="1400" dirty="0">
                <a:latin typeface="Consolas" panose="020B0609020204030204" pitchFamily="49" charset="0"/>
              </a:rPr>
              <a:t>それがアドレス空間中にある </a:t>
            </a:r>
            <a:r>
              <a:rPr kumimoji="1" lang="en-US" altLang="ja-JP" sz="1400" dirty="0">
                <a:latin typeface="Consolas" panose="020B0609020204030204" pitchFamily="49" charset="0"/>
              </a:rPr>
              <a:t>N </a:t>
            </a:r>
            <a:r>
              <a:rPr kumimoji="1" lang="ja-JP" altLang="en-US" sz="1400" dirty="0">
                <a:latin typeface="Consolas" panose="020B0609020204030204" pitchFamily="49" charset="0"/>
              </a:rPr>
              <a:t>番目のページなのかを計算する</a:t>
            </a:r>
            <a:endParaRPr kumimoji="1" lang="en-US" altLang="ja-JP" sz="1400" dirty="0">
              <a:latin typeface="Consolas" panose="020B0609020204030204" pitchFamily="49" charset="0"/>
            </a:endParaRPr>
          </a:p>
          <a:p>
            <a:pPr lvl="1">
              <a:buFont typeface="+mj-lt"/>
              <a:buAutoNum type="arabicPeriod"/>
            </a:pPr>
            <a:r>
              <a:rPr kumimoji="1" lang="ja-JP" altLang="en-US" sz="1400" dirty="0">
                <a:latin typeface="Consolas" panose="020B0609020204030204" pitchFamily="49" charset="0"/>
              </a:rPr>
              <a:t>ページ・テーブルの </a:t>
            </a:r>
            <a:r>
              <a:rPr kumimoji="1" lang="en-US" altLang="ja-JP" sz="1400" dirty="0">
                <a:latin typeface="Consolas" panose="020B0609020204030204" pitchFamily="49" charset="0"/>
              </a:rPr>
              <a:t>N </a:t>
            </a:r>
            <a:r>
              <a:rPr kumimoji="1" lang="ja-JP" altLang="en-US" sz="1400" dirty="0">
                <a:latin typeface="Consolas" panose="020B0609020204030204" pitchFamily="49" charset="0"/>
              </a:rPr>
              <a:t>番目の要素を読む</a:t>
            </a:r>
            <a:endParaRPr kumimoji="1" lang="en-US" altLang="ja-JP" sz="1400" dirty="0">
              <a:latin typeface="Consolas" panose="020B0609020204030204" pitchFamily="49" charset="0"/>
            </a:endParaRPr>
          </a:p>
          <a:p>
            <a:pPr lvl="2"/>
            <a:r>
              <a:rPr lang="en-US" altLang="ja-JP" sz="1400" dirty="0">
                <a:latin typeface="Consolas" panose="020B0609020204030204" pitchFamily="49" charset="0"/>
              </a:rPr>
              <a:t>0x20000000 + N*4 </a:t>
            </a:r>
            <a:r>
              <a:rPr lang="ja-JP" altLang="en-US" sz="1400" dirty="0">
                <a:latin typeface="Consolas" panose="020B0609020204030204" pitchFamily="49" charset="0"/>
              </a:rPr>
              <a:t>の物理アドレスを読む</a:t>
            </a:r>
            <a:endParaRPr lang="en-US" altLang="ja-JP" sz="1400" dirty="0">
              <a:latin typeface="Consolas" panose="020B0609020204030204" pitchFamily="49" charset="0"/>
            </a:endParaRPr>
          </a:p>
          <a:p>
            <a:pPr lvl="2"/>
            <a:r>
              <a:rPr kumimoji="1" lang="en-US" altLang="ja-JP" sz="1400" dirty="0">
                <a:latin typeface="Consolas" panose="020B0609020204030204" pitchFamily="49" charset="0"/>
              </a:rPr>
              <a:t>*4 </a:t>
            </a:r>
            <a:r>
              <a:rPr kumimoji="1" lang="ja-JP" altLang="en-US" sz="1400" dirty="0">
                <a:latin typeface="Consolas" panose="020B0609020204030204" pitchFamily="49" charset="0"/>
              </a:rPr>
              <a:t>は格納されているポインタのサイズが </a:t>
            </a:r>
            <a:r>
              <a:rPr kumimoji="1" lang="en-US" altLang="ja-JP" sz="1400" dirty="0">
                <a:latin typeface="Consolas" panose="020B0609020204030204" pitchFamily="49" charset="0"/>
              </a:rPr>
              <a:t>4B </a:t>
            </a:r>
            <a:r>
              <a:rPr kumimoji="1" lang="ja-JP" altLang="en-US" sz="1400" dirty="0">
                <a:latin typeface="Consolas" panose="020B0609020204030204" pitchFamily="49" charset="0"/>
              </a:rPr>
              <a:t>だから</a:t>
            </a:r>
            <a:endParaRPr kumimoji="1" lang="en-US" altLang="ja-JP" sz="1400" dirty="0">
              <a:latin typeface="Consolas" panose="020B0609020204030204" pitchFamily="49" charset="0"/>
            </a:endParaRPr>
          </a:p>
          <a:p>
            <a:pPr lvl="1">
              <a:buFont typeface="+mj-lt"/>
              <a:buAutoNum type="arabicPeriod"/>
            </a:pPr>
            <a:r>
              <a:rPr kumimoji="1" lang="ja-JP" altLang="en-US" sz="1400" dirty="0">
                <a:latin typeface="Consolas" panose="020B0609020204030204" pitchFamily="49" charset="0"/>
              </a:rPr>
              <a:t>仮想アドレスをページ・サイズで割った余りを </a:t>
            </a:r>
            <a:r>
              <a:rPr kumimoji="1" lang="en-US" altLang="ja-JP" sz="1400" dirty="0">
                <a:latin typeface="Consolas" panose="020B0609020204030204" pitchFamily="49" charset="0"/>
              </a:rPr>
              <a:t>2. </a:t>
            </a:r>
            <a:r>
              <a:rPr kumimoji="1" lang="ja-JP" altLang="en-US" sz="1400" dirty="0">
                <a:latin typeface="Consolas" panose="020B0609020204030204" pitchFamily="49" charset="0"/>
              </a:rPr>
              <a:t>で得られたアドレスに足す</a:t>
            </a:r>
            <a:endParaRPr kumimoji="1" lang="en-US" altLang="ja-JP" sz="1400" dirty="0">
              <a:latin typeface="Consolas" panose="020B0609020204030204" pitchFamily="49" charset="0"/>
            </a:endParaRPr>
          </a:p>
          <a:p>
            <a:pPr lvl="2">
              <a:buFont typeface="+mj-lt"/>
              <a:buAutoNum type="arabicPeriod"/>
            </a:pPr>
            <a:r>
              <a:rPr lang="ja-JP" altLang="en-US" sz="1400" dirty="0">
                <a:latin typeface="Consolas" panose="020B0609020204030204" pitchFamily="49" charset="0"/>
              </a:rPr>
              <a:t>余り</a:t>
            </a:r>
            <a:r>
              <a:rPr lang="en-US" altLang="ja-JP" sz="1400" dirty="0">
                <a:latin typeface="Consolas" panose="020B0609020204030204" pitchFamily="49" charset="0"/>
              </a:rPr>
              <a:t>=64KB </a:t>
            </a:r>
            <a:r>
              <a:rPr lang="ja-JP" altLang="en-US" sz="1400" dirty="0">
                <a:latin typeface="Consolas" panose="020B0609020204030204" pitchFamily="49" charset="0"/>
              </a:rPr>
              <a:t>ページの中の何番目のアドレスなのかを意味する</a:t>
            </a:r>
            <a:endParaRPr lang="en-US" altLang="ja-JP" sz="1400" dirty="0">
              <a:latin typeface="Consolas" panose="020B0609020204030204" pitchFamily="49" charset="0"/>
            </a:endParaRPr>
          </a:p>
          <a:p>
            <a:pPr lvl="2">
              <a:buFont typeface="+mj-lt"/>
              <a:buAutoNum type="arabicPeriod"/>
            </a:pPr>
            <a:r>
              <a:rPr kumimoji="1" lang="en-US" altLang="ja-JP" sz="1400" dirty="0">
                <a:latin typeface="Consolas" panose="020B0609020204030204" pitchFamily="49" charset="0"/>
              </a:rPr>
              <a:t>16</a:t>
            </a:r>
            <a:r>
              <a:rPr kumimoji="1" lang="ja-JP" altLang="en-US" sz="1400" dirty="0">
                <a:latin typeface="Consolas" panose="020B0609020204030204" pitchFamily="49" charset="0"/>
              </a:rPr>
              <a:t>進数で下</a:t>
            </a:r>
            <a:r>
              <a:rPr kumimoji="1" lang="en-US" altLang="ja-JP" sz="1400" dirty="0">
                <a:latin typeface="Consolas" panose="020B0609020204030204" pitchFamily="49" charset="0"/>
              </a:rPr>
              <a:t>4</a:t>
            </a:r>
            <a:r>
              <a:rPr kumimoji="1" lang="ja-JP" altLang="en-US" sz="1400" dirty="0">
                <a:latin typeface="Consolas" panose="020B0609020204030204" pitchFamily="49" charset="0"/>
              </a:rPr>
              <a:t>桁を取り出すことは，ページ・サイズ</a:t>
            </a:r>
            <a:r>
              <a:rPr lang="en-US" altLang="ja-JP" sz="1400" dirty="0">
                <a:latin typeface="Consolas" panose="020B0609020204030204" pitchFamily="49" charset="0"/>
              </a:rPr>
              <a:t>0x10000</a:t>
            </a:r>
            <a:r>
              <a:rPr lang="ja-JP" altLang="en-US" sz="1400" dirty="0">
                <a:latin typeface="Consolas" panose="020B0609020204030204" pitchFamily="49" charset="0"/>
              </a:rPr>
              <a:t>で割った余りを求めるのと等価</a:t>
            </a:r>
            <a:endParaRPr kumimoji="1" lang="en-US" altLang="ja-JP" sz="1400" dirty="0">
              <a:latin typeface="Consolas" panose="020B0609020204030204" pitchFamily="49" charset="0"/>
            </a:endParaRPr>
          </a:p>
          <a:p>
            <a:pPr lvl="1"/>
            <a:endParaRPr kumimoji="1"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6372020" y="162898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6372020" y="162898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6372020"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372020"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372020" y="216898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42" name="正方形/長方形 41"/>
          <p:cNvSpPr/>
          <p:nvPr/>
        </p:nvSpPr>
        <p:spPr bwMode="auto">
          <a:xfrm>
            <a:off x="8082039"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6372020"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0x30000000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5742013" y="2618991"/>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accent6"/>
                </a:solidFill>
                <a:latin typeface="Consolas" panose="020B0609020204030204" pitchFamily="49" charset="0"/>
              </a:rPr>
              <a:t>0x20004000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5742013"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5742013" y="180898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5742013" y="198898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0x20000008:</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6954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0x1000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411976" y="1358977"/>
            <a:ext cx="144001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2000</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64KB</a:t>
            </a:r>
            <a:endParaRPr kumimoji="1" lang="ja-JP" altLang="en-US" dirty="0">
              <a:solidFill>
                <a:schemeClr val="tx1">
                  <a:lumMod val="75000"/>
                  <a:lumOff val="25000"/>
                </a:schemeClr>
              </a:solidFill>
              <a:latin typeface="+mn-ea"/>
            </a:endParaRPr>
          </a:p>
        </p:txBody>
      </p: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239009"/>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0x30002000:</a:t>
            </a:r>
            <a:endParaRPr kumimoji="1" lang="ja-JP" altLang="en-US" sz="1200" dirty="0">
              <a:solidFill>
                <a:schemeClr val="accent6"/>
              </a:solidFill>
              <a:latin typeface="Consolas" panose="020B0609020204030204" pitchFamily="49" charset="0"/>
            </a:endParaRPr>
          </a:p>
        </p:txBody>
      </p:sp>
      <p:cxnSp>
        <p:nvCxnSpPr>
          <p:cNvPr id="44" name="曲線コネクタ 43"/>
          <p:cNvCxnSpPr>
            <a:cxnSpLocks/>
          </p:cNvCxnSpPr>
          <p:nvPr/>
        </p:nvCxnSpPr>
        <p:spPr bwMode="auto">
          <a:xfrm>
            <a:off x="2231974" y="1538979"/>
            <a:ext cx="2430029" cy="1800020"/>
          </a:xfrm>
          <a:prstGeom prst="curvedConnector3">
            <a:avLst>
              <a:gd name="adj1" fmla="val 34435"/>
            </a:avLst>
          </a:prstGeom>
          <a:noFill/>
          <a:ln w="9525" cap="flat" cmpd="sng" algn="ctr">
            <a:solidFill>
              <a:schemeClr val="tx1"/>
            </a:solidFill>
            <a:prstDash val="solid"/>
            <a:round/>
            <a:headEnd type="none" w="med" len="med"/>
            <a:tailEnd type="triangle"/>
          </a:ln>
          <a:effectLst/>
        </p:spPr>
      </p:cxnSp>
      <p:cxnSp>
        <p:nvCxnSpPr>
          <p:cNvPr id="45" name="曲線コネクタ 44"/>
          <p:cNvCxnSpPr>
            <a:cxnSpLocks/>
            <a:stCxn id="12" idx="2"/>
            <a:endCxn id="40" idx="1"/>
          </p:cNvCxnSpPr>
          <p:nvPr/>
        </p:nvCxnSpPr>
        <p:spPr bwMode="auto">
          <a:xfrm rot="16200000" flipH="1">
            <a:off x="2681979" y="2078985"/>
            <a:ext cx="2700030" cy="1800019"/>
          </a:xfrm>
          <a:prstGeom prst="curvedConnector2">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pPr lvl="1"/>
            <a:r>
              <a:rPr kumimoji="1" lang="ja-JP" altLang="en-US" sz="1400" dirty="0"/>
              <a:t>上位 </a:t>
            </a:r>
            <a:r>
              <a:rPr kumimoji="1" lang="en-US" altLang="ja-JP" sz="1400" dirty="0"/>
              <a:t>16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1000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単位であり，ベースレジスタは </a:t>
            </a:r>
            <a:r>
              <a:rPr lang="en-US" altLang="ja-JP" sz="1400" dirty="0"/>
              <a:t>0x2000 0000 </a:t>
            </a:r>
            <a:r>
              <a:rPr lang="ja-JP" altLang="en-US" sz="1400" dirty="0"/>
              <a:t>をさす</a:t>
            </a:r>
            <a:endParaRPr lang="en-US" altLang="ja-JP" sz="1400" dirty="0"/>
          </a:p>
          <a:p>
            <a:pPr lvl="2"/>
            <a:r>
              <a:rPr lang="en-US" altLang="ja-JP" sz="1400" dirty="0"/>
              <a:t>0x2000 0000 + 4B * 0x1000 = 0x2000 4000 </a:t>
            </a:r>
            <a:r>
              <a:rPr lang="en-US" altLang="ja-JP" sz="1400" dirty="0">
                <a:solidFill>
                  <a:schemeClr val="accent6"/>
                </a:solidFill>
              </a:rPr>
              <a:t>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0x30000000</a:t>
            </a:r>
            <a:r>
              <a:rPr kumimoji="1" lang="en-US" altLang="ja-JP" sz="1400" dirty="0">
                <a:solidFill>
                  <a:schemeClr val="accent6"/>
                </a:solidFill>
              </a:rPr>
              <a:t> </a:t>
            </a:r>
            <a:r>
              <a:rPr kumimoji="1" lang="ja-JP" altLang="en-US" sz="1400" dirty="0"/>
              <a:t>を得る</a:t>
            </a:r>
            <a:endParaRPr kumimoji="1" lang="en-US" altLang="ja-JP" sz="1400" dirty="0"/>
          </a:p>
          <a:p>
            <a:pPr lvl="2"/>
            <a:r>
              <a:rPr lang="en-US" altLang="ja-JP" sz="1400" dirty="0"/>
              <a:t>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16bit </a:t>
            </a:r>
            <a:r>
              <a:rPr lang="ja-JP" altLang="en-US" sz="1400" dirty="0">
                <a:latin typeface="Consolas" panose="020B0609020204030204" pitchFamily="49" charset="0"/>
              </a:rPr>
              <a:t>である </a:t>
            </a:r>
            <a:r>
              <a:rPr lang="en-US" altLang="ja-JP" sz="1400" dirty="0">
                <a:latin typeface="Consolas" panose="020B0609020204030204" pitchFamily="49" charset="0"/>
              </a:rPr>
              <a:t>0x2000</a:t>
            </a:r>
            <a:r>
              <a:rPr lang="en-US" altLang="ja-JP" sz="1400" dirty="0">
                <a:solidFill>
                  <a:schemeClr val="accent3">
                    <a:lumMod val="75000"/>
                  </a:schemeClr>
                </a:solidFill>
                <a:latin typeface="Consolas" panose="020B0609020204030204" pitchFamily="49" charset="0"/>
              </a:rPr>
              <a:t> </a:t>
            </a:r>
            <a:r>
              <a:rPr lang="ja-JP" altLang="en-US" sz="1400" dirty="0">
                <a:latin typeface="Consolas" panose="020B0609020204030204" pitchFamily="49" charset="0"/>
              </a:rPr>
              <a:t>と結合して </a:t>
            </a:r>
            <a:r>
              <a:rPr lang="en-US" altLang="ja-JP" sz="1400" dirty="0">
                <a:solidFill>
                  <a:schemeClr val="accent6"/>
                </a:solidFill>
                <a:latin typeface="Consolas" panose="020B0609020204030204" pitchFamily="49" charset="0"/>
              </a:rPr>
              <a:t>0x30002000</a:t>
            </a:r>
            <a:r>
              <a:rPr lang="en-US" altLang="ja-JP" sz="1400" dirty="0">
                <a:solidFill>
                  <a:schemeClr val="accent3">
                    <a:lumMod val="75000"/>
                  </a:schemeClr>
                </a:solidFill>
                <a:latin typeface="Consolas" panose="020B0609020204030204" pitchFamily="49" charset="0"/>
              </a:rPr>
              <a:t>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6012016" y="225898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6012016" y="225898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6012016" y="243898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012016" y="261899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012016" y="279899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42" name="正方形/長方形 41"/>
          <p:cNvSpPr/>
          <p:nvPr/>
        </p:nvSpPr>
        <p:spPr bwMode="auto">
          <a:xfrm>
            <a:off x="772203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6012016"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0x30000000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5382009" y="3248998"/>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accent6"/>
                </a:solidFill>
                <a:latin typeface="Consolas" panose="020B0609020204030204" pitchFamily="49" charset="0"/>
              </a:rPr>
              <a:t>0x20004000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5382009" y="2258987"/>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5382009" y="2438989"/>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5382009" y="2618991"/>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en-US" altLang="ja-JP" sz="1400" dirty="0">
                <a:solidFill>
                  <a:schemeClr val="tx1">
                    <a:lumMod val="75000"/>
                    <a:lumOff val="25000"/>
                  </a:schemeClr>
                </a:solidFill>
                <a:latin typeface="Consolas" panose="020B0609020204030204" pitchFamily="49" charset="0"/>
              </a:rPr>
              <a:t>0x20000008:</a:t>
            </a:r>
            <a:endParaRPr kumimoji="1" lang="ja-JP" altLang="en-US" sz="1400" dirty="0">
              <a:solidFill>
                <a:schemeClr val="tx1">
                  <a:lumMod val="75000"/>
                  <a:lumOff val="25000"/>
                </a:schemeClr>
              </a:solidFill>
              <a:latin typeface="Consolas" panose="020B0609020204030204" pitchFamily="49" charset="0"/>
            </a:endParaRPr>
          </a:p>
        </p:txBody>
      </p:sp>
      <p:cxnSp>
        <p:nvCxnSpPr>
          <p:cNvPr id="35" name="曲線コネクタ 34"/>
          <p:cNvCxnSpPr>
            <a:cxnSpLocks/>
            <a:stCxn id="30" idx="2"/>
            <a:endCxn id="40" idx="0"/>
          </p:cNvCxnSpPr>
          <p:nvPr/>
        </p:nvCxnSpPr>
        <p:spPr bwMode="auto">
          <a:xfrm rot="5400000">
            <a:off x="5607012" y="3293998"/>
            <a:ext cx="810009" cy="108001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480364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latin typeface="Consolas" panose="020B0609020204030204" pitchFamily="49" charset="0"/>
              </a:rPr>
              <a:t>(2) </a:t>
            </a:r>
            <a:r>
              <a:rPr lang="ja-JP" altLang="en-US" sz="1400" dirty="0">
                <a:latin typeface="Consolas" panose="020B0609020204030204" pitchFamily="49" charset="0"/>
              </a:rPr>
              <a:t>仮想アドレス </a:t>
            </a:r>
            <a:r>
              <a:rPr lang="en-US" altLang="ja-JP" sz="1400" dirty="0">
                <a:solidFill>
                  <a:schemeClr val="accent5"/>
                </a:solidFill>
                <a:latin typeface="Consolas" panose="020B0609020204030204" pitchFamily="49" charset="0"/>
              </a:rPr>
              <a:t>0xfea51fff</a:t>
            </a:r>
            <a:r>
              <a:rPr lang="en-US" altLang="ja-JP" sz="1400" dirty="0">
                <a:latin typeface="Consolas" panose="020B0609020204030204" pitchFamily="49" charset="0"/>
              </a:rPr>
              <a:t> </a:t>
            </a:r>
            <a:r>
              <a:rPr lang="ja-JP" altLang="en-US" sz="1400" dirty="0">
                <a:latin typeface="Consolas" panose="020B0609020204030204" pitchFamily="49" charset="0"/>
              </a:rPr>
              <a:t>に格納されている値を読み出す際にアクセスされる物理アドレスをすべてあげよ</a:t>
            </a:r>
            <a:endParaRPr lang="en-US" altLang="ja-JP" sz="1400" dirty="0">
              <a:latin typeface="Consolas" panose="020B0609020204030204" pitchFamily="49" charset="0"/>
            </a:endParaRPr>
          </a:p>
          <a:p>
            <a:pPr lvl="1"/>
            <a:r>
              <a:rPr lang="en-US" altLang="ja-JP" sz="1400" dirty="0">
                <a:latin typeface="Consolas" panose="020B0609020204030204" pitchFamily="49" charset="0"/>
              </a:rPr>
              <a:t>0x2000 0000 + 4B * 0xfea5 = 0x2003 FA94 </a:t>
            </a:r>
            <a:r>
              <a:rPr lang="ja-JP" altLang="en-US" sz="1400" dirty="0">
                <a:latin typeface="Consolas" panose="020B0609020204030204" pitchFamily="49" charset="0"/>
              </a:rPr>
              <a:t>に最初にアクセス</a:t>
            </a:r>
            <a:endParaRPr lang="en-US" altLang="ja-JP" sz="1400" dirty="0">
              <a:latin typeface="Consolas" panose="020B0609020204030204" pitchFamily="49" charset="0"/>
            </a:endParaRPr>
          </a:p>
          <a:p>
            <a:pPr lvl="2"/>
            <a:r>
              <a:rPr lang="ja-JP" altLang="en-US" sz="1400" dirty="0">
                <a:latin typeface="Consolas" panose="020B0609020204030204" pitchFamily="49" charset="0"/>
              </a:rPr>
              <a:t>ここから </a:t>
            </a:r>
            <a:r>
              <a:rPr lang="en-US" altLang="ja-JP" sz="1400" dirty="0">
                <a:latin typeface="Consolas" panose="020B0609020204030204" pitchFamily="49" charset="0"/>
              </a:rPr>
              <a:t>0x3001 0000 </a:t>
            </a:r>
            <a:r>
              <a:rPr lang="ja-JP" altLang="en-US" sz="1400" dirty="0">
                <a:latin typeface="Consolas" panose="020B0609020204030204" pitchFamily="49" charset="0"/>
              </a:rPr>
              <a:t>が読める</a:t>
            </a:r>
            <a:endParaRPr lang="en-US" altLang="ja-JP" sz="1400" dirty="0">
              <a:latin typeface="Consolas" panose="020B0609020204030204" pitchFamily="49" charset="0"/>
            </a:endParaRPr>
          </a:p>
          <a:p>
            <a:pPr lvl="1"/>
            <a:r>
              <a:rPr lang="en-US" altLang="ja-JP" sz="1400" dirty="0">
                <a:latin typeface="Consolas" panose="020B0609020204030204" pitchFamily="49" charset="0"/>
              </a:rPr>
              <a:t>0x3001 0000 + 0x1fff = 0x30011fff </a:t>
            </a:r>
            <a:r>
              <a:rPr lang="ja-JP" altLang="en-US" sz="1400" dirty="0">
                <a:latin typeface="Consolas" panose="020B0609020204030204" pitchFamily="49" charset="0"/>
              </a:rPr>
              <a:t>に次にアクセス</a:t>
            </a: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Tree>
    <p:extLst>
      <p:ext uri="{BB962C8B-B14F-4D97-AF65-F5344CB8AC3E}">
        <p14:creationId xmlns:p14="http://schemas.microsoft.com/office/powerpoint/2010/main" val="130977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2204</Words>
  <Application>Microsoft Office PowerPoint</Application>
  <PresentationFormat>画面に合わせる (4:3)</PresentationFormat>
  <Paragraphs>265</Paragraphs>
  <Slides>33</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33</vt:i4>
      </vt:variant>
    </vt:vector>
  </HeadingPairs>
  <TitlesOfParts>
    <vt:vector size="43" baseType="lpstr">
      <vt:lpstr>HG丸ｺﾞｼｯｸM-PRO</vt:lpstr>
      <vt:lpstr>ＭＳ Ｐゴシック</vt:lpstr>
      <vt:lpstr>Meiryo</vt:lpstr>
      <vt:lpstr>Meiryo</vt:lpstr>
      <vt:lpstr>游ゴシック</vt:lpstr>
      <vt:lpstr>Calibri</vt:lpstr>
      <vt:lpstr>Consolas</vt:lpstr>
      <vt:lpstr>Segoe UI</vt:lpstr>
      <vt:lpstr>Wingdings</vt:lpstr>
      <vt:lpstr>cerulean</vt:lpstr>
      <vt:lpstr>塩谷 亮太 (shioya@ci.i.u-tokyo.ac.jp) 東京大学大学院情報理工学系研究科 創造情報学専攻</vt:lpstr>
      <vt:lpstr>課題の解説</vt:lpstr>
      <vt:lpstr>課題 １１</vt:lpstr>
      <vt:lpstr>課題 １１</vt:lpstr>
      <vt:lpstr>仮想メモリと物理メモリの対応</vt:lpstr>
      <vt:lpstr>仮想メモリと物理メモリの対応</vt:lpstr>
      <vt:lpstr>単段ページ・テーブルの動作</vt:lpstr>
      <vt:lpstr>単段ページ・テーブルの動作</vt:lpstr>
      <vt:lpstr>課題 １１</vt:lpstr>
      <vt:lpstr>課題 １１</vt:lpstr>
      <vt:lpstr>課題 １１</vt:lpstr>
      <vt:lpstr>２段ページ・テーブルの例</vt:lpstr>
      <vt:lpstr>期末試験について</vt:lpstr>
      <vt:lpstr>補足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課題 １０ ダイレクトマップの場合 の系列２</vt:lpstr>
      <vt:lpstr>質問とか感想</vt:lpstr>
      <vt:lpstr>２段ページの利点：必要な容量が少ない</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2024-07-23T05:15:46Z</dcterms:modified>
</cp:coreProperties>
</file>