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1"/>
  </p:notesMasterIdLst>
  <p:handoutMasterIdLst>
    <p:handoutMasterId r:id="rId82"/>
  </p:handoutMasterIdLst>
  <p:sldIdLst>
    <p:sldId id="455" r:id="rId2"/>
    <p:sldId id="805" r:id="rId3"/>
    <p:sldId id="1056" r:id="rId4"/>
    <p:sldId id="964" r:id="rId5"/>
    <p:sldId id="952" r:id="rId6"/>
    <p:sldId id="1069" r:id="rId7"/>
    <p:sldId id="1066" r:id="rId8"/>
    <p:sldId id="1070" r:id="rId9"/>
    <p:sldId id="1071" r:id="rId10"/>
    <p:sldId id="1072" r:id="rId11"/>
    <p:sldId id="1067" r:id="rId12"/>
    <p:sldId id="1030" r:id="rId13"/>
    <p:sldId id="1053" r:id="rId14"/>
    <p:sldId id="597" r:id="rId15"/>
    <p:sldId id="1054" r:id="rId16"/>
    <p:sldId id="1031" r:id="rId17"/>
    <p:sldId id="1032" r:id="rId18"/>
    <p:sldId id="1033" r:id="rId19"/>
    <p:sldId id="1034" r:id="rId20"/>
    <p:sldId id="1055" r:id="rId21"/>
    <p:sldId id="1035" r:id="rId22"/>
    <p:sldId id="1036" r:id="rId23"/>
    <p:sldId id="1037" r:id="rId24"/>
    <p:sldId id="1038" r:id="rId25"/>
    <p:sldId id="606" r:id="rId26"/>
    <p:sldId id="1039" r:id="rId27"/>
    <p:sldId id="608" r:id="rId28"/>
    <p:sldId id="1040" r:id="rId29"/>
    <p:sldId id="1041" r:id="rId30"/>
    <p:sldId id="1042" r:id="rId31"/>
    <p:sldId id="1043" r:id="rId32"/>
    <p:sldId id="1044" r:id="rId33"/>
    <p:sldId id="1045" r:id="rId34"/>
    <p:sldId id="1046" r:id="rId35"/>
    <p:sldId id="1047" r:id="rId36"/>
    <p:sldId id="1048" r:id="rId37"/>
    <p:sldId id="618" r:id="rId38"/>
    <p:sldId id="1049" r:id="rId39"/>
    <p:sldId id="1050" r:id="rId40"/>
    <p:sldId id="1068" r:id="rId41"/>
    <p:sldId id="686" r:id="rId42"/>
    <p:sldId id="1051" r:id="rId43"/>
    <p:sldId id="639" r:id="rId44"/>
    <p:sldId id="640" r:id="rId45"/>
    <p:sldId id="641" r:id="rId46"/>
    <p:sldId id="642" r:id="rId47"/>
    <p:sldId id="643" r:id="rId48"/>
    <p:sldId id="644" r:id="rId49"/>
    <p:sldId id="645" r:id="rId50"/>
    <p:sldId id="646" r:id="rId51"/>
    <p:sldId id="647" r:id="rId52"/>
    <p:sldId id="648" r:id="rId53"/>
    <p:sldId id="649" r:id="rId54"/>
    <p:sldId id="650" r:id="rId55"/>
    <p:sldId id="651" r:id="rId56"/>
    <p:sldId id="652" r:id="rId57"/>
    <p:sldId id="653" r:id="rId58"/>
    <p:sldId id="654" r:id="rId59"/>
    <p:sldId id="670" r:id="rId60"/>
    <p:sldId id="882" r:id="rId61"/>
    <p:sldId id="1021" r:id="rId62"/>
    <p:sldId id="1073" r:id="rId63"/>
    <p:sldId id="696" r:id="rId64"/>
    <p:sldId id="1020" r:id="rId65"/>
    <p:sldId id="1091" r:id="rId66"/>
    <p:sldId id="1092" r:id="rId67"/>
    <p:sldId id="1093" r:id="rId68"/>
    <p:sldId id="1094" r:id="rId69"/>
    <p:sldId id="1095" r:id="rId70"/>
    <p:sldId id="1096" r:id="rId71"/>
    <p:sldId id="1097" r:id="rId72"/>
    <p:sldId id="1098" r:id="rId73"/>
    <p:sldId id="1099" r:id="rId74"/>
    <p:sldId id="1100" r:id="rId75"/>
    <p:sldId id="1101" r:id="rId76"/>
    <p:sldId id="1102" r:id="rId77"/>
    <p:sldId id="658" r:id="rId78"/>
    <p:sldId id="663" r:id="rId79"/>
    <p:sldId id="1103" r:id="rId80"/>
  </p:sldIdLst>
  <p:sldSz cx="9144000" cy="6858000" type="screen4x3"/>
  <p:notesSz cx="6858000" cy="9144000"/>
  <p:custDataLst>
    <p:tags r:id="rId8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153" d="100"/>
          <a:sy n="153" d="100"/>
        </p:scale>
        <p:origin x="1180"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7/9/2024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第１０回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容量が倍の際の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を再計算</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15</m:t>
                        </m:r>
                        <m:r>
                          <a:rPr lang="en-US" altLang="ja-JP" i="1" dirty="0">
                            <a:latin typeface="Cambria Math" panose="02040503050406030204" pitchFamily="18" charset="0"/>
                          </a:rPr>
                          <m:t>×</m:t>
                        </m:r>
                        <m:r>
                          <a:rPr lang="en-US" altLang="ja-JP" b="0" i="1" dirty="0" smtClean="0">
                            <a:latin typeface="Cambria Math" panose="02040503050406030204" pitchFamily="18" charset="0"/>
                          </a:rPr>
                          <m:t>0.0</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100×0.8</m:t>
                        </m:r>
                      </m:den>
                    </m:f>
                    <m:r>
                      <a:rPr lang="en-US" altLang="ja-JP" b="0" i="1" dirty="0" smtClean="0">
                        <a:latin typeface="Cambria Math" panose="02040503050406030204" pitchFamily="18" charset="0"/>
                        <a:ea typeface="Cambria Math" panose="02040503050406030204" pitchFamily="18" charset="0"/>
                      </a:rPr>
                      <m:t>≈1.6</m:t>
                    </m:r>
                    <m:r>
                      <a:rPr lang="en-US" altLang="ja-JP" b="0" i="1" dirty="0" smtClean="0">
                        <a:latin typeface="Cambria Math" panose="02040503050406030204" pitchFamily="18" charset="0"/>
                        <a:ea typeface="Cambria Math" panose="02040503050406030204" pitchFamily="18" charset="0"/>
                      </a:rPr>
                      <m:t>1</m:t>
                    </m:r>
                  </m:oMath>
                </a14:m>
                <a:endParaRPr lang="en-US" altLang="ja-JP" b="0" dirty="0">
                  <a:ea typeface="Cambria Math" panose="02040503050406030204" pitchFamily="18" charset="0"/>
                </a:endParaRPr>
              </a:p>
              <a:p>
                <a:r>
                  <a:rPr lang="ja-JP" altLang="en-US" dirty="0">
                    <a:solidFill>
                      <a:schemeClr val="tx1">
                        <a:lumMod val="75000"/>
                        <a:lumOff val="25000"/>
                      </a:schemeClr>
                    </a:solidFill>
                    <a:latin typeface="Cambria Math" panose="02040503050406030204" pitchFamily="18" charset="0"/>
                  </a:rPr>
                  <a:t>性能：</a:t>
                </a:r>
                <a:endParaRPr lang="en-US" altLang="ja-JP" dirty="0">
                  <a:solidFill>
                    <a:schemeClr val="tx1">
                      <a:lumMod val="75000"/>
                      <a:lumOff val="25000"/>
                    </a:schemeClr>
                  </a:solidFill>
                  <a:latin typeface="Cambria Math" panose="02040503050406030204" pitchFamily="18" charset="0"/>
                </a:endParaRPr>
              </a:p>
              <a:p>
                <a:pPr lvl="1"/>
                <a:r>
                  <a:rPr lang="ja-JP" altLang="en-US" dirty="0">
                    <a:solidFill>
                      <a:schemeClr val="tx1">
                        <a:lumMod val="75000"/>
                        <a:lumOff val="25000"/>
                      </a:schemeClr>
                    </a:solidFill>
                    <a:latin typeface="Cambria Math" panose="02040503050406030204" pitchFamily="18" charset="0"/>
                  </a:rPr>
                  <a:t>もともと：</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25</m:t>
                    </m:r>
                    <m:r>
                      <a:rPr lang="en-US" altLang="ja-JP" b="0" i="1" dirty="0" smtClean="0">
                        <a:latin typeface="Cambria Math" panose="02040503050406030204" pitchFamily="18" charset="0"/>
                        <a:ea typeface="Cambria Math" panose="02040503050406030204" pitchFamily="18" charset="0"/>
                      </a:rPr>
                      <m:t>×1=1.</m:t>
                    </m:r>
                    <m:r>
                      <a:rPr lang="en-US" altLang="ja-JP" b="0" i="1" dirty="0" smtClean="0">
                        <a:latin typeface="Cambria Math" panose="02040503050406030204" pitchFamily="18" charset="0"/>
                        <a:ea typeface="Cambria Math" panose="02040503050406030204" pitchFamily="18" charset="0"/>
                      </a:rPr>
                      <m:t>25</m:t>
                    </m:r>
                  </m:oMath>
                </a14:m>
                <a:endParaRPr lang="en-US" altLang="ja-JP"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L1</a:t>
                </a:r>
                <a:r>
                  <a:rPr lang="ja-JP" altLang="en-US" dirty="0">
                    <a:solidFill>
                      <a:schemeClr val="tx1">
                        <a:lumMod val="75000"/>
                        <a:lumOff val="25000"/>
                      </a:schemeClr>
                    </a:solidFill>
                    <a:latin typeface="Cambria Math" panose="02040503050406030204" pitchFamily="18" charset="0"/>
                  </a:rPr>
                  <a:t>容量倍：</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1.6</m:t>
                    </m:r>
                    <m:r>
                      <a:rPr lang="en-US" altLang="ja-JP" b="0" i="1" dirty="0" smtClean="0">
                        <a:solidFill>
                          <a:schemeClr val="tx1">
                            <a:lumMod val="75000"/>
                            <a:lumOff val="25000"/>
                          </a:schemeClr>
                        </a:solidFill>
                        <a:latin typeface="Cambria Math" panose="02040503050406030204" pitchFamily="18" charset="0"/>
                      </a:rPr>
                      <m:t>1</m:t>
                    </m:r>
                    <m:r>
                      <a:rPr lang="en-US" altLang="ja-JP" i="1" dirty="0" smtClean="0">
                        <a:solidFill>
                          <a:schemeClr val="tx1">
                            <a:lumMod val="75000"/>
                            <a:lumOff val="25000"/>
                          </a:schemeClr>
                        </a:solidFill>
                        <a:latin typeface="Cambria Math" panose="02040503050406030204" pitchFamily="18" charset="0"/>
                      </a:rPr>
                      <m:t>×0.8</m:t>
                    </m:r>
                    <m:r>
                      <a:rPr lang="en-US" altLang="ja-JP" i="1" dirty="0">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m:t>
                    </m:r>
                    <m:r>
                      <a:rPr lang="en-US" altLang="ja-JP" b="0" i="1" dirty="0" smtClean="0">
                        <a:solidFill>
                          <a:schemeClr val="tx1">
                            <a:lumMod val="75000"/>
                            <a:lumOff val="25000"/>
                          </a:schemeClr>
                        </a:solidFill>
                        <a:latin typeface="Cambria Math" panose="02040503050406030204" pitchFamily="18" charset="0"/>
                      </a:rPr>
                      <m:t>28</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L2</a:t>
                </a:r>
                <a:r>
                  <a:rPr lang="ja-JP" altLang="en-US" dirty="0">
                    <a:solidFill>
                      <a:schemeClr val="tx1">
                        <a:lumMod val="75000"/>
                        <a:lumOff val="25000"/>
                      </a:schemeClr>
                    </a:solidFill>
                    <a:latin typeface="Cambria Math" panose="02040503050406030204" pitchFamily="18" charset="0"/>
                  </a:rPr>
                  <a:t>追加：</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71</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rPr>
                      <m:t>1.</m:t>
                    </m:r>
                    <m:r>
                      <a:rPr lang="en-US" altLang="ja-JP" b="0" i="1" dirty="0" smtClean="0">
                        <a:latin typeface="Cambria Math" panose="02040503050406030204" pitchFamily="18" charset="0"/>
                      </a:rPr>
                      <m:t>71</m:t>
                    </m:r>
                  </m:oMath>
                </a14:m>
                <a:endParaRPr lang="en-US" altLang="ja-JP" dirty="0">
                  <a:solidFill>
                    <a:schemeClr val="tx1">
                      <a:lumMod val="75000"/>
                      <a:lumOff val="25000"/>
                    </a:schemeClr>
                  </a:solidFill>
                  <a:latin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0820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11</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キャッシュの詳細</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キャッシュの構成方法</a:t>
            </a:r>
            <a:endParaRPr kumimoji="1" lang="en-US" dirty="0"/>
          </a:p>
        </p:txBody>
      </p:sp>
    </p:spTree>
    <p:extLst>
      <p:ext uri="{BB962C8B-B14F-4D97-AF65-F5344CB8AC3E}">
        <p14:creationId xmlns:p14="http://schemas.microsoft.com/office/powerpoint/2010/main" val="39888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キャッシュの構成方法</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３つの方式：</a:t>
            </a:r>
            <a:endParaRPr kumimoji="1" lang="en-US" altLang="ja-JP" dirty="0"/>
          </a:p>
          <a:p>
            <a:pPr marL="817200" lvl="1" indent="-457200">
              <a:buFont typeface="+mj-lt"/>
              <a:buAutoNum type="arabicPeriod"/>
            </a:pPr>
            <a:r>
              <a:rPr kumimoji="1" lang="ja-JP" altLang="en-US" dirty="0"/>
              <a:t>基本的な構造（フルアソシアティブ方式）</a:t>
            </a:r>
            <a:endParaRPr kumimoji="1" lang="en-US" altLang="ja-JP" dirty="0"/>
          </a:p>
          <a:p>
            <a:pPr marL="817200" lvl="1" indent="-457200">
              <a:buFont typeface="+mj-lt"/>
              <a:buAutoNum type="arabicPeriod"/>
            </a:pPr>
            <a:r>
              <a:rPr kumimoji="1" lang="ja-JP" altLang="en-US" dirty="0"/>
              <a:t>ダイレクトマップ方式</a:t>
            </a:r>
            <a:endParaRPr kumimoji="1" lang="en-US" altLang="ja-JP" dirty="0"/>
          </a:p>
          <a:p>
            <a:pPr marL="817200" lvl="1" indent="-457200">
              <a:buFont typeface="+mj-lt"/>
              <a:buAutoNum type="arabicPeriod"/>
            </a:pPr>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27123-4330-2388-97AA-BA91534A463C}"/>
              </a:ext>
            </a:extLst>
          </p:cNvPr>
          <p:cNvSpPr>
            <a:spLocks noGrp="1"/>
          </p:cNvSpPr>
          <p:nvPr>
            <p:ph type="title"/>
          </p:nvPr>
        </p:nvSpPr>
        <p:spPr/>
        <p:txBody>
          <a:bodyPr/>
          <a:lstStyle/>
          <a:p>
            <a:r>
              <a:rPr kumimoji="1" lang="ja-JP" altLang="en-US" dirty="0"/>
              <a:t>キャッシュの作り方の方針</a:t>
            </a:r>
            <a:endParaRPr kumimoji="1" lang="en-US" dirty="0"/>
          </a:p>
        </p:txBody>
      </p:sp>
      <p:sp>
        <p:nvSpPr>
          <p:cNvPr id="3" name="コンテンツ プレースホルダー 2">
            <a:extLst>
              <a:ext uri="{FF2B5EF4-FFF2-40B4-BE49-F238E27FC236}">
                <a16:creationId xmlns:a16="http://schemas.microsoft.com/office/drawing/2014/main" id="{FFD74984-2077-E815-461B-BA58D298E3B4}"/>
              </a:ext>
            </a:extLst>
          </p:cNvPr>
          <p:cNvSpPr>
            <a:spLocks noGrp="1"/>
          </p:cNvSpPr>
          <p:nvPr>
            <p:ph sz="quarter" idx="10"/>
          </p:nvPr>
        </p:nvSpPr>
        <p:spPr>
          <a:xfrm>
            <a:off x="611956" y="1088974"/>
            <a:ext cx="8100090" cy="5220058"/>
          </a:xfrm>
        </p:spPr>
        <p:txBody>
          <a:bodyPr/>
          <a:lstStyle/>
          <a:p>
            <a:r>
              <a:rPr kumimoji="1" lang="ja-JP" altLang="en-US" dirty="0"/>
              <a:t>キャッシュ：</a:t>
            </a:r>
            <a:endParaRPr kumimoji="1" lang="en-US" altLang="ja-JP" dirty="0"/>
          </a:p>
          <a:p>
            <a:pPr lvl="1"/>
            <a:r>
              <a:rPr kumimoji="1" lang="ja-JP" altLang="en-US" dirty="0"/>
              <a:t>小容量で高速なメモリ</a:t>
            </a:r>
            <a:endParaRPr kumimoji="1" lang="en-US" altLang="ja-JP" dirty="0"/>
          </a:p>
          <a:p>
            <a:pPr lvl="1"/>
            <a:r>
              <a:rPr kumimoji="1" lang="ja-JP" altLang="en-US" dirty="0"/>
              <a:t>メイン・メモリの一部をコピーして保持</a:t>
            </a:r>
            <a:endParaRPr kumimoji="1" lang="en-US" altLang="ja-JP" dirty="0"/>
          </a:p>
          <a:p>
            <a:pPr lvl="2"/>
            <a:r>
              <a:rPr kumimoji="1" lang="ja-JP" altLang="en-US" dirty="0"/>
              <a:t>こっちを略してメモリということも</a:t>
            </a:r>
            <a:endParaRPr kumimoji="1" lang="en-US" altLang="ja-JP" dirty="0"/>
          </a:p>
          <a:p>
            <a:r>
              <a:rPr kumimoji="1" lang="ja-JP" altLang="en-US" dirty="0"/>
              <a:t>目的のデータがコピーされているかどうかを確認したい</a:t>
            </a:r>
            <a:endParaRPr kumimoji="1" lang="en-US" altLang="ja-JP" dirty="0"/>
          </a:p>
          <a:p>
            <a:pPr lvl="1"/>
            <a:r>
              <a:rPr kumimoji="1" lang="ja-JP" altLang="en-US" dirty="0"/>
              <a:t>コピー時に，どこのデータをコピーしたかの情報も一緒に記録</a:t>
            </a:r>
            <a:endParaRPr kumimoji="1" lang="en-US" altLang="ja-JP" dirty="0"/>
          </a:p>
          <a:p>
            <a:pPr lvl="2"/>
            <a:r>
              <a:rPr kumimoji="1" lang="ja-JP" altLang="en-US" dirty="0"/>
              <a:t>つまり，コピー元のアドレスもキャッシュに記録する</a:t>
            </a:r>
            <a:endParaRPr kumimoji="1" lang="en-US" altLang="ja-JP" dirty="0"/>
          </a:p>
          <a:p>
            <a:pPr lvl="1"/>
            <a:r>
              <a:rPr kumimoji="1" lang="ja-JP" altLang="en-US" dirty="0"/>
              <a:t>キャッシュの読み書き時は，記録されているアドレスとの突き合わせをして確認する</a:t>
            </a:r>
            <a:endParaRPr kumimoji="1" lang="en-US" altLang="ja-JP" dirty="0"/>
          </a:p>
        </p:txBody>
      </p:sp>
    </p:spTree>
    <p:extLst>
      <p:ext uri="{BB962C8B-B14F-4D97-AF65-F5344CB8AC3E}">
        <p14:creationId xmlns:p14="http://schemas.microsoft.com/office/powerpoint/2010/main" val="2240356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sz="1800" dirty="0"/>
              <a:t>キャッシュの</a:t>
            </a:r>
            <a:r>
              <a:rPr kumimoji="1" lang="ja-JP" altLang="en-US" sz="1800" b="1" dirty="0">
                <a:solidFill>
                  <a:schemeClr val="accent6"/>
                </a:solidFill>
              </a:rPr>
              <a:t>エントリ</a:t>
            </a:r>
            <a:r>
              <a:rPr kumimoji="1" lang="ja-JP" altLang="en-US" sz="1800" dirty="0"/>
              <a:t>の内容</a:t>
            </a:r>
            <a:endParaRPr kumimoji="1" lang="en-US" altLang="ja-JP" sz="1800" dirty="0"/>
          </a:p>
          <a:p>
            <a:pPr lvl="1"/>
            <a:r>
              <a:rPr kumimoji="1" lang="ja-JP" altLang="en-US" sz="1800" dirty="0"/>
              <a:t>タグ：　コピーしてきたデータが，メモリの</a:t>
            </a:r>
            <a:br>
              <a:rPr kumimoji="1" lang="en-US" altLang="ja-JP" sz="1800" dirty="0"/>
            </a:br>
            <a:r>
              <a:rPr kumimoji="1" lang="ja-JP" altLang="en-US" sz="1800" dirty="0"/>
              <a:t>　　　　どこのアドレスにあったかを表す</a:t>
            </a:r>
            <a:br>
              <a:rPr kumimoji="1" lang="en-US" altLang="ja-JP" sz="1800" dirty="0"/>
            </a:br>
            <a:r>
              <a:rPr kumimoji="1" lang="en-US" altLang="ja-JP" sz="1800" dirty="0"/>
              <a:t>	</a:t>
            </a:r>
            <a:r>
              <a:rPr kumimoji="1" lang="ja-JP" altLang="en-US" sz="1800" dirty="0"/>
              <a:t>　（後で詳しく話すように本当は</a:t>
            </a:r>
            <a:br>
              <a:rPr kumimoji="1" lang="en-US" altLang="ja-JP" sz="1800" dirty="0"/>
            </a:br>
            <a:r>
              <a:rPr kumimoji="1" lang="ja-JP" altLang="en-US" sz="1800" dirty="0"/>
              <a:t>　　　　　アドレスの一部が入る）</a:t>
            </a:r>
            <a:endParaRPr kumimoji="1" lang="en-US" altLang="ja-JP" sz="1800" dirty="0"/>
          </a:p>
          <a:p>
            <a:pPr lvl="1"/>
            <a:r>
              <a:rPr kumimoji="1" lang="ja-JP" altLang="en-US" sz="1800" dirty="0"/>
              <a:t>データ：その内容</a:t>
            </a:r>
            <a:endParaRPr kumimoji="1" lang="en-US" altLang="ja-JP" sz="1800" dirty="0"/>
          </a:p>
          <a:p>
            <a:r>
              <a:rPr kumimoji="1" lang="ja-JP" altLang="en-US" sz="1800" dirty="0"/>
              <a:t>コピー時に元のアドレスと一緒に格納する</a:t>
            </a:r>
            <a:endParaRPr kumimoji="1" lang="en-US" altLang="ja-JP" sz="1800" dirty="0"/>
          </a:p>
          <a:p>
            <a:pPr lvl="1"/>
            <a:r>
              <a:rPr lang="ja-JP" altLang="en-US" sz="1800" dirty="0"/>
              <a:t>上記の例：</a:t>
            </a:r>
            <a:br>
              <a:rPr lang="en-US" altLang="ja-JP" sz="1800" dirty="0"/>
            </a:br>
            <a:r>
              <a:rPr lang="en-US" altLang="ja-JP" sz="1800" dirty="0"/>
              <a:t>0002 </a:t>
            </a:r>
            <a:r>
              <a:rPr lang="ja-JP" altLang="en-US" sz="1800" dirty="0"/>
              <a:t>にあった </a:t>
            </a:r>
            <a:r>
              <a:rPr lang="en-US" altLang="ja-JP" sz="1800" dirty="0"/>
              <a:t>12 </a:t>
            </a:r>
            <a:r>
              <a:rPr lang="ja-JP" altLang="en-US" sz="1800" dirty="0"/>
              <a:t>と，</a:t>
            </a:r>
            <a:r>
              <a:rPr lang="en-US" altLang="ja-JP" sz="1800" dirty="0"/>
              <a:t>8001 </a:t>
            </a:r>
            <a:r>
              <a:rPr lang="ja-JP" altLang="en-US" sz="1800" dirty="0"/>
              <a:t>にあった </a:t>
            </a:r>
            <a:r>
              <a:rPr lang="en-US" altLang="ja-JP" sz="1800"/>
              <a:t>55 </a:t>
            </a:r>
            <a:r>
              <a:rPr lang="ja-JP" altLang="en-US" sz="1800" dirty="0"/>
              <a:t>を保持</a:t>
            </a:r>
            <a:endParaRPr kumimoji="1" lang="ja-JP" altLang="en-US"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051972" y="1628980"/>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051972" y="1988984"/>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331964"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27" name="四角形: 角を丸くする 26">
            <a:extLst>
              <a:ext uri="{FF2B5EF4-FFF2-40B4-BE49-F238E27FC236}">
                <a16:creationId xmlns:a16="http://schemas.microsoft.com/office/drawing/2014/main" id="{0B0760F5-804D-F074-DCFD-8ED748C31383}"/>
              </a:ext>
            </a:extLst>
          </p:cNvPr>
          <p:cNvSpPr/>
          <p:nvPr/>
        </p:nvSpPr>
        <p:spPr bwMode="auto">
          <a:xfrm>
            <a:off x="3401987" y="1358977"/>
            <a:ext cx="1620018" cy="540006"/>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B9EBEA55-F0BF-091C-1755-9BFF90660EFC}"/>
              </a:ext>
            </a:extLst>
          </p:cNvPr>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a:solidFill>
                  <a:schemeClr val="accent6"/>
                </a:solidFill>
                <a:latin typeface="+mn-ea"/>
              </a:rPr>
              <a:t>エントリ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sz="1800" dirty="0"/>
              <a:t>まず</a:t>
            </a:r>
            <a:r>
              <a:rPr lang="ja-JP" altLang="en-US" sz="1800" dirty="0"/>
              <a:t>全ての</a:t>
            </a:r>
            <a:r>
              <a:rPr kumimoji="1" lang="ja-JP" altLang="en-US" sz="1800" dirty="0"/>
              <a:t>タグを読み出す（この場合２つ）</a:t>
            </a:r>
            <a:endParaRPr kumimoji="1" lang="en-US" altLang="ja-JP" sz="1800" dirty="0"/>
          </a:p>
          <a:p>
            <a:pPr marL="457200" indent="-457200">
              <a:buFont typeface="+mj-lt"/>
              <a:buAutoNum type="arabicPeriod"/>
            </a:pPr>
            <a:r>
              <a:rPr kumimoji="1" lang="ja-JP" altLang="en-US" sz="1800" dirty="0"/>
              <a:t>アドレスと一致するタグがあるかをチェック</a:t>
            </a:r>
            <a:endParaRPr kumimoji="1" lang="en-US" altLang="ja-JP" sz="1800" dirty="0"/>
          </a:p>
          <a:p>
            <a:pPr marL="817200" lvl="1" indent="-457200">
              <a:buFont typeface="+mj-lt"/>
              <a:buAutoNum type="arabicPeriod"/>
            </a:pPr>
            <a:r>
              <a:rPr lang="ja-JP" altLang="en-US" sz="1800" dirty="0"/>
              <a:t>ヒット：</a:t>
            </a:r>
            <a:r>
              <a:rPr kumimoji="1" lang="ja-JP" altLang="en-US" sz="1800" dirty="0"/>
              <a:t>もしあれば，そこのデータを読む</a:t>
            </a:r>
            <a:endParaRPr kumimoji="1" lang="en-US" altLang="ja-JP" sz="1800" dirty="0"/>
          </a:p>
          <a:p>
            <a:pPr marL="817200" lvl="1" indent="-457200">
              <a:buFont typeface="+mj-lt"/>
              <a:buAutoNum type="arabicPeriod"/>
            </a:pPr>
            <a:r>
              <a:rPr kumimoji="1" lang="ja-JP" altLang="en-US" sz="1800" dirty="0"/>
              <a:t>ミス：　なければ，メモリにアクセス</a:t>
            </a:r>
            <a:endParaRPr kumimoji="1" lang="en-US" altLang="ja-JP" sz="1800" dirty="0"/>
          </a:p>
          <a:p>
            <a:r>
              <a:rPr kumimoji="1" lang="ja-JP" altLang="en-US" sz="1800" dirty="0"/>
              <a:t>たとえば </a:t>
            </a:r>
            <a:r>
              <a:rPr kumimoji="1" lang="en-US" altLang="ja-JP" sz="1800" dirty="0"/>
              <a:t>CPU </a:t>
            </a:r>
            <a:r>
              <a:rPr kumimoji="1" lang="ja-JP" altLang="en-US" sz="1800" dirty="0"/>
              <a:t>がアドレス </a:t>
            </a:r>
            <a:r>
              <a:rPr kumimoji="1" lang="en-US" altLang="ja-JP" sz="1800" dirty="0"/>
              <a:t>8001 </a:t>
            </a:r>
            <a:r>
              <a:rPr kumimoji="1" lang="ja-JP" altLang="en-US" sz="1800" dirty="0"/>
              <a:t>を読むと，</a:t>
            </a:r>
            <a:br>
              <a:rPr kumimoji="1" lang="en-US" altLang="ja-JP" sz="1800" dirty="0"/>
            </a:br>
            <a:r>
              <a:rPr kumimoji="1" lang="ja-JP" altLang="en-US" sz="1800" dirty="0"/>
              <a:t>タグに </a:t>
            </a:r>
            <a:r>
              <a:rPr kumimoji="1" lang="en-US" altLang="ja-JP" sz="1800" dirty="0"/>
              <a:t>8001 </a:t>
            </a:r>
            <a:r>
              <a:rPr kumimoji="1" lang="ja-JP" altLang="en-US" sz="1800" dirty="0"/>
              <a:t>があるのでヒット</a:t>
            </a:r>
            <a:endParaRPr kumimoji="1" lang="en-US" altLang="ja-JP"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6"/>
                </a:solidFill>
              </a:rPr>
              <a:t>フルアソシアティブ</a:t>
            </a:r>
            <a:r>
              <a:rPr lang="ja-JP" altLang="en-US" dirty="0"/>
              <a:t>方式と呼ぶ</a:t>
            </a:r>
            <a:endParaRPr lang="en-US" altLang="ja-JP" dirty="0"/>
          </a:p>
          <a:p>
            <a:pPr lvl="1"/>
            <a:r>
              <a:rPr kumimoji="1" lang="ja-JP" altLang="en-US" dirty="0"/>
              <a:t>キャッシュ内の全てのタグをチェックする方式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格納データ数を増やすと，比例して比較するタグの数が増える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448978"/>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216898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52899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216898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52899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sz="1800" dirty="0"/>
              <a:t>全てのエントリではなく，アドレス毎に特定の１つのエントリのみを使う</a:t>
            </a:r>
            <a:endParaRPr kumimoji="1" lang="en-US" altLang="ja-JP" sz="1800" dirty="0"/>
          </a:p>
          <a:p>
            <a:pPr lvl="1"/>
            <a:r>
              <a:rPr kumimoji="1" lang="ja-JP" altLang="en-US" sz="1800" dirty="0"/>
              <a:t>比較が１つのみでよくなる</a:t>
            </a:r>
            <a:endParaRPr kumimoji="1" lang="en-US" altLang="ja-JP" sz="1800" dirty="0"/>
          </a:p>
          <a:p>
            <a:r>
              <a:rPr kumimoji="1" lang="ja-JP" altLang="en-US" sz="1800" dirty="0"/>
              <a:t>「アドレス </a:t>
            </a:r>
            <a:r>
              <a:rPr kumimoji="1" lang="en-US" altLang="ja-JP" sz="1800" dirty="0"/>
              <a:t>mod </a:t>
            </a:r>
            <a:r>
              <a:rPr kumimoji="1" lang="ja-JP" altLang="en-US" sz="1800" dirty="0"/>
              <a:t>サイズ」の番号のエントリにアクセス</a:t>
            </a:r>
            <a:br>
              <a:rPr kumimoji="1" lang="en-US" altLang="ja-JP" sz="1800" dirty="0"/>
            </a:br>
            <a:r>
              <a:rPr kumimoji="1" lang="ja-JP" altLang="en-US" sz="1800" dirty="0"/>
              <a:t>（</a:t>
            </a:r>
            <a:r>
              <a:rPr kumimoji="1" lang="en-US" altLang="ja-JP" sz="1800" dirty="0"/>
              <a:t>mod </a:t>
            </a:r>
            <a:r>
              <a:rPr kumimoji="1" lang="ja-JP" altLang="en-US" sz="1800" dirty="0"/>
              <a:t>は剰余，数字は</a:t>
            </a:r>
            <a:r>
              <a:rPr kumimoji="1" lang="en-US" altLang="ja-JP" sz="1800" dirty="0"/>
              <a:t>16</a:t>
            </a:r>
            <a:r>
              <a:rPr kumimoji="1" lang="ja-JP" altLang="en-US" sz="1800" dirty="0"/>
              <a:t>進数表記）</a:t>
            </a:r>
            <a:endParaRPr kumimoji="1" lang="en-US" altLang="ja-JP" sz="1800" dirty="0"/>
          </a:p>
          <a:p>
            <a:pPr lvl="1"/>
            <a:r>
              <a:rPr lang="ja-JP" altLang="en-US" sz="1800" dirty="0"/>
              <a:t>アドレス </a:t>
            </a:r>
            <a:r>
              <a:rPr lang="en-US" altLang="ja-JP" sz="1800" dirty="0"/>
              <a:t>8000</a:t>
            </a:r>
            <a:r>
              <a:rPr lang="ja-JP" altLang="en-US" sz="1800" dirty="0"/>
              <a:t>：</a:t>
            </a:r>
            <a:r>
              <a:rPr lang="en-US" altLang="ja-JP" sz="1800" dirty="0"/>
              <a:t>8000 mod 4 = 0 </a:t>
            </a:r>
            <a:r>
              <a:rPr lang="ja-JP" altLang="en-US" sz="1800" dirty="0"/>
              <a:t>番エントリにアクセス</a:t>
            </a:r>
            <a:endParaRPr lang="en-US" altLang="ja-JP" sz="1800" dirty="0"/>
          </a:p>
          <a:p>
            <a:pPr lvl="1"/>
            <a:r>
              <a:rPr kumimoji="1" lang="ja-JP" altLang="en-US" sz="1800" dirty="0"/>
              <a:t>アドレス </a:t>
            </a:r>
            <a:r>
              <a:rPr kumimoji="1" lang="en-US" altLang="ja-JP" sz="1800" dirty="0"/>
              <a:t>5513</a:t>
            </a:r>
            <a:r>
              <a:rPr kumimoji="1" lang="ja-JP" altLang="en-US" sz="1800" dirty="0"/>
              <a:t>：</a:t>
            </a:r>
            <a:r>
              <a:rPr kumimoji="1" lang="en-US" altLang="ja-JP" sz="1800" dirty="0"/>
              <a:t>5513 mod 4 = 3</a:t>
            </a:r>
            <a:r>
              <a:rPr lang="en-US" altLang="ja-JP" sz="1800" dirty="0"/>
              <a:t> </a:t>
            </a:r>
            <a:r>
              <a:rPr lang="ja-JP" altLang="en-US" sz="1800" dirty="0"/>
              <a:t>番エントリにアクセス</a:t>
            </a:r>
            <a:endParaRPr lang="en-US" altLang="ja-JP" sz="1800"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a:p>
            <a:pPr lvl="2"/>
            <a:r>
              <a:rPr lang="ja-JP" altLang="en-US" dirty="0"/>
              <a:t>（</a:t>
            </a:r>
            <a:r>
              <a:rPr lang="en-US" altLang="ja-JP" dirty="0"/>
              <a:t>=mod 4 </a:t>
            </a:r>
            <a:r>
              <a:rPr lang="ja-JP" altLang="en-US" dirty="0"/>
              <a:t>の結果が全部 </a:t>
            </a:r>
            <a:r>
              <a:rPr lang="en-US" altLang="ja-JP" dirty="0"/>
              <a:t>0 </a:t>
            </a:r>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同一セット内で最も長時間アクセスされてないエントリに書き込むことが一般的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a:extLst>
              <a:ext uri="{FF2B5EF4-FFF2-40B4-BE49-F238E27FC236}">
                <a16:creationId xmlns:a16="http://schemas.microsoft.com/office/drawing/2014/main" id="{B5238410-C80E-28A1-02F2-E5E5303AA175}"/>
              </a:ext>
            </a:extLst>
          </p:cNvPr>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solidFill>
                  <a:schemeClr val="accent5"/>
                </a:solidFill>
              </a:rPr>
              <a:t>各方式との関係：</a:t>
            </a:r>
            <a:endParaRPr kumimoji="1" lang="en-US" altLang="ja-JP" dirty="0">
              <a:solidFill>
                <a:schemeClr val="accent5"/>
              </a:solidFill>
            </a:endParaRPr>
          </a:p>
          <a:p>
            <a:pPr lvl="1"/>
            <a:r>
              <a:rPr kumimoji="1" lang="ja-JP" altLang="en-US" dirty="0"/>
              <a:t>ダイレクトマップ：　連想度</a:t>
            </a:r>
            <a:r>
              <a:rPr kumimoji="1" lang="en-US" altLang="ja-JP" dirty="0"/>
              <a:t>=</a:t>
            </a:r>
            <a:r>
              <a:rPr kumimoji="1" lang="ja-JP" altLang="en-US" dirty="0"/>
              <a:t>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pPr lvl="1"/>
            <a:r>
              <a:rPr lang="ja-JP" altLang="en-US" dirty="0"/>
              <a:t>ブロックと呼ばれることもある</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このままではデータ本体よりも，アドレス識別のためのタグを覚えているようなものになってしまう</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0.15</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0.02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96270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空間的局所性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時間的局所性：</a:t>
            </a:r>
            <a:endParaRPr kumimoji="1" lang="en-US" altLang="ja-JP" dirty="0"/>
          </a:p>
          <a:p>
            <a:pPr lvl="2"/>
            <a:r>
              <a:rPr kumimoji="1" lang="ja-JP" altLang="en-US" dirty="0"/>
              <a:t>「一度使ったデータは，</a:t>
            </a:r>
            <a:r>
              <a:rPr kumimoji="1" lang="ja-JP" altLang="en-US" dirty="0">
                <a:solidFill>
                  <a:schemeClr val="accent5"/>
                </a:solidFill>
              </a:rPr>
              <a:t>すぐに</a:t>
            </a:r>
            <a:r>
              <a:rPr kumimoji="1" lang="ja-JP" altLang="en-US" dirty="0"/>
              <a:t>また使われる」</a:t>
            </a:r>
            <a:endParaRPr kumimoji="1" lang="en-US" altLang="ja-JP" dirty="0"/>
          </a:p>
          <a:p>
            <a:pPr marL="817200" lvl="1" indent="-457200">
              <a:buFont typeface="+mj-lt"/>
              <a:buAutoNum type="arabicPeriod"/>
            </a:pPr>
            <a:r>
              <a:rPr lang="ja-JP" altLang="en-US" dirty="0">
                <a:solidFill>
                  <a:schemeClr val="accent5"/>
                </a:solidFill>
              </a:rPr>
              <a:t>空間的局所性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a:t>
            </a:r>
            <a:r>
              <a:rPr lang="ja-JP" altLang="en-US" dirty="0"/>
              <a:t>データも使われる」</a:t>
            </a:r>
            <a:endParaRPr lang="en-US" altLang="ja-JP" dirty="0"/>
          </a:p>
          <a:p>
            <a:r>
              <a:rPr kumimoji="1" lang="ja-JP" altLang="en-US" dirty="0"/>
              <a:t>空間的局所性の例，</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128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w="38100">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w="38100">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cxnSp>
        <p:nvCxnSpPr>
          <p:cNvPr id="42" name="コネクタ: 曲線 41">
            <a:extLst>
              <a:ext uri="{FF2B5EF4-FFF2-40B4-BE49-F238E27FC236}">
                <a16:creationId xmlns:a16="http://schemas.microsoft.com/office/drawing/2014/main" id="{CDC1B945-4D85-4E08-95F1-CB84248636A0}"/>
              </a:ext>
            </a:extLst>
          </p:cNvPr>
          <p:cNvCxnSpPr>
            <a:cxnSpLocks/>
          </p:cNvCxnSpPr>
          <p:nvPr/>
        </p:nvCxnSpPr>
        <p:spPr bwMode="auto">
          <a:xfrm flipV="1">
            <a:off x="4121995" y="3609002"/>
            <a:ext cx="3780000" cy="972000"/>
          </a:xfrm>
          <a:prstGeom prst="curved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4" name="コネクタ: 曲線 43">
            <a:extLst>
              <a:ext uri="{FF2B5EF4-FFF2-40B4-BE49-F238E27FC236}">
                <a16:creationId xmlns:a16="http://schemas.microsoft.com/office/drawing/2014/main" id="{1C2775C5-AD5E-4D55-966A-5D9F218790C7}"/>
              </a:ext>
            </a:extLst>
          </p:cNvPr>
          <p:cNvCxnSpPr>
            <a:cxnSpLocks/>
            <a:endCxn id="16" idx="1"/>
          </p:cNvCxnSpPr>
          <p:nvPr/>
        </p:nvCxnSpPr>
        <p:spPr bwMode="auto">
          <a:xfrm rot="5400000" flipH="1" flipV="1">
            <a:off x="2726979" y="2663993"/>
            <a:ext cx="2970032" cy="1260013"/>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0" name="コネクタ: 曲線 49">
            <a:extLst>
              <a:ext uri="{FF2B5EF4-FFF2-40B4-BE49-F238E27FC236}">
                <a16:creationId xmlns:a16="http://schemas.microsoft.com/office/drawing/2014/main" id="{9993C73D-0548-EDAE-08A9-DF50F5FC4D4A}"/>
              </a:ext>
            </a:extLst>
          </p:cNvPr>
          <p:cNvCxnSpPr>
            <a:cxnSpLocks/>
          </p:cNvCxnSpPr>
          <p:nvPr/>
        </p:nvCxnSpPr>
        <p:spPr bwMode="auto">
          <a:xfrm rot="5400000" flipH="1" flipV="1">
            <a:off x="3671990" y="3158998"/>
            <a:ext cx="3240035" cy="900011"/>
          </a:xfrm>
          <a:prstGeom prst="curvedConnector3">
            <a:avLst>
              <a:gd name="adj1" fmla="val 50000"/>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40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行列積での動作例</a:t>
            </a:r>
            <a:endParaRPr kumimoji="1" lang="en-US" dirty="0"/>
          </a:p>
        </p:txBody>
      </p:sp>
    </p:spTree>
    <p:extLst>
      <p:ext uri="{BB962C8B-B14F-4D97-AF65-F5344CB8AC3E}">
        <p14:creationId xmlns:p14="http://schemas.microsoft.com/office/powerpoint/2010/main" val="2648885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 超特化計算機ともいえる</a:t>
            </a:r>
            <a:endParaRPr lang="en-US" altLang="ja-JP" dirty="0"/>
          </a:p>
          <a:p>
            <a:pPr lvl="2"/>
            <a:r>
              <a:rPr kumimoji="1" lang="en-US" altLang="ja-JP" dirty="0"/>
              <a:t>TPU: Tensor Processing Unit</a:t>
            </a:r>
          </a:p>
          <a:p>
            <a:pPr lvl="2"/>
            <a:r>
              <a:rPr kumimoji="1" lang="ja-JP" altLang="en-US" dirty="0"/>
              <a:t>機械学習に特化したハードウェア</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br>
              <a:rPr lang="en-US" altLang="ja-JP" b="1" dirty="0">
                <a:solidFill>
                  <a:schemeClr val="accent6"/>
                </a:solidFill>
              </a:rPr>
            </a:br>
            <a:r>
              <a:rPr lang="ja-JP" altLang="en-US" dirty="0">
                <a:solidFill>
                  <a:schemeClr val="accent6"/>
                </a:solidFill>
              </a:rPr>
              <a:t>（ので，後述の様にキャッシュの使用効率が著しく落ちる）</a:t>
            </a:r>
            <a:endParaRPr lang="en-US" altLang="ja-JP"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4149008"/>
            <a:ext cx="8640096" cy="2339719"/>
          </a:xfrm>
        </p:spPr>
        <p:txBody>
          <a:bodyPr/>
          <a:lstStyle/>
          <a:p>
            <a:r>
              <a:rPr lang="ja-JP" altLang="en-US" sz="1600" dirty="0"/>
              <a:t>何がまずいのか：セット位置を決める部分が全部一定に</a:t>
            </a:r>
            <a:endParaRPr lang="en-US" altLang="ja-JP" sz="1600" dirty="0"/>
          </a:p>
          <a:p>
            <a:pPr lvl="1"/>
            <a:r>
              <a:rPr lang="en-US" altLang="ja-JP" sz="1600" dirty="0">
                <a:latin typeface="Consolas" panose="020B0609020204030204" pitchFamily="49" charset="0"/>
              </a:rPr>
              <a:t>   0: 00</a:t>
            </a:r>
            <a:r>
              <a:rPr lang="en-US" altLang="ja-JP" sz="1600" dirty="0">
                <a:solidFill>
                  <a:schemeClr val="accent6"/>
                </a:solidFill>
                <a:latin typeface="Consolas" panose="020B0609020204030204" pitchFamily="49" charset="0"/>
              </a:rPr>
              <a:t>000000</a:t>
            </a:r>
            <a:r>
              <a:rPr lang="en-US" altLang="ja-JP" sz="1600" dirty="0">
                <a:latin typeface="Consolas" panose="020B0609020204030204" pitchFamily="49" charset="0"/>
              </a:rPr>
              <a:t>000000</a:t>
            </a:r>
          </a:p>
          <a:p>
            <a:pPr lvl="1"/>
            <a:r>
              <a:rPr lang="en-US" altLang="ja-JP" sz="1600" dirty="0">
                <a:latin typeface="Consolas" panose="020B0609020204030204" pitchFamily="49" charset="0"/>
              </a:rPr>
              <a:t>4096: 01</a:t>
            </a:r>
            <a:r>
              <a:rPr lang="en-US" altLang="ja-JP" sz="1600" dirty="0">
                <a:solidFill>
                  <a:schemeClr val="accent6"/>
                </a:solidFill>
                <a:latin typeface="Consolas" panose="020B0609020204030204" pitchFamily="49" charset="0"/>
              </a:rPr>
              <a:t>000000</a:t>
            </a:r>
            <a:r>
              <a:rPr lang="en-US" altLang="ja-JP" sz="1600" dirty="0">
                <a:latin typeface="Consolas" panose="020B0609020204030204" pitchFamily="49" charset="0"/>
              </a:rPr>
              <a:t>000000</a:t>
            </a:r>
          </a:p>
          <a:p>
            <a:pPr lvl="1"/>
            <a:r>
              <a:rPr lang="en-US" altLang="ja-JP" sz="1600" dirty="0">
                <a:latin typeface="Consolas" panose="020B0609020204030204" pitchFamily="49" charset="0"/>
              </a:rPr>
              <a:t>8192: 10</a:t>
            </a:r>
            <a:r>
              <a:rPr lang="en-US" altLang="ja-JP" sz="1600" dirty="0">
                <a:solidFill>
                  <a:schemeClr val="accent6"/>
                </a:solidFill>
                <a:latin typeface="Consolas" panose="020B0609020204030204" pitchFamily="49" charset="0"/>
              </a:rPr>
              <a:t>000000</a:t>
            </a:r>
            <a:r>
              <a:rPr lang="en-US" altLang="ja-JP" sz="1600" dirty="0">
                <a:latin typeface="Consolas" panose="020B0609020204030204" pitchFamily="49" charset="0"/>
              </a:rPr>
              <a:t>000000 </a:t>
            </a:r>
          </a:p>
          <a:p>
            <a:r>
              <a:rPr lang="ja-JP" altLang="en-US" sz="1600" dirty="0">
                <a:latin typeface="Consolas" panose="020B0609020204030204" pitchFamily="49" charset="0"/>
              </a:rPr>
              <a:t>大きな二次元配列で二次元目を連続にすると，連想度分ぐらいしかキャッシュできない</a:t>
            </a:r>
            <a:endParaRPr lang="en-US" altLang="ja-JP" sz="1600" dirty="0">
              <a:latin typeface="Consolas" panose="020B0609020204030204" pitchFamily="49" charset="0"/>
            </a:endParaRPr>
          </a:p>
          <a:p>
            <a:pPr lvl="1"/>
            <a:r>
              <a:rPr lang="ja-JP" altLang="en-US" sz="1600" dirty="0">
                <a:latin typeface="Consolas" panose="020B0609020204030204" pitchFamily="49" charset="0"/>
              </a:rPr>
              <a:t>連想度</a:t>
            </a:r>
            <a:r>
              <a:rPr lang="en-US" altLang="ja-JP" sz="1600" dirty="0">
                <a:latin typeface="Consolas" panose="020B0609020204030204" pitchFamily="49" charset="0"/>
              </a:rPr>
              <a:t>=2 </a:t>
            </a:r>
            <a:r>
              <a:rPr lang="ja-JP" altLang="en-US" sz="1600" dirty="0">
                <a:latin typeface="Consolas" panose="020B0609020204030204" pitchFamily="49" charset="0"/>
              </a:rPr>
              <a:t>だと，２ラインしかキャッシュが使われない</a:t>
            </a:r>
            <a:endParaRPr lang="en-US" altLang="ja-JP" sz="1600"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
        <p:nvSpPr>
          <p:cNvPr id="32" name="四角形: 角を丸くする 31">
            <a:extLst>
              <a:ext uri="{FF2B5EF4-FFF2-40B4-BE49-F238E27FC236}">
                <a16:creationId xmlns:a16="http://schemas.microsoft.com/office/drawing/2014/main" id="{18897537-DCAB-133E-105B-D2C236153EB9}"/>
              </a:ext>
            </a:extLst>
          </p:cNvPr>
          <p:cNvSpPr/>
          <p:nvPr/>
        </p:nvSpPr>
        <p:spPr bwMode="auto">
          <a:xfrm>
            <a:off x="5112006" y="1538979"/>
            <a:ext cx="3150035" cy="1260014"/>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01BB5974-E9D8-245B-8A46-F9463C17951D}"/>
              </a:ext>
            </a:extLst>
          </p:cNvPr>
          <p:cNvSpPr/>
          <p:nvPr/>
        </p:nvSpPr>
        <p:spPr bwMode="auto">
          <a:xfrm>
            <a:off x="754203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ここは使われなくなってしまう</a:t>
            </a: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(1)</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en-US" altLang="ja-JP" dirty="0">
                    <a:solidFill>
                      <a:schemeClr val="tx1">
                        <a:lumMod val="75000"/>
                        <a:lumOff val="25000"/>
                      </a:schemeClr>
                    </a:solidFill>
                    <a:latin typeface="Cambria Math" panose="02040503050406030204" pitchFamily="18" charset="0"/>
                  </a:rPr>
                  <a:t>(1) </a:t>
                </a:r>
                <a:r>
                  <a:rPr lang="ja-JP" altLang="en-US" dirty="0">
                    <a:solidFill>
                      <a:schemeClr val="tx1">
                        <a:lumMod val="75000"/>
                        <a:lumOff val="25000"/>
                      </a:schemeClr>
                    </a:solidFill>
                    <a:latin typeface="Cambria Math" panose="02040503050406030204" pitchFamily="18" charset="0"/>
                  </a:rPr>
                  <a:t>の解</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15</m:t>
                        </m:r>
                        <m:r>
                          <a:rPr lang="en-US" altLang="ja-JP" i="1" dirty="0">
                            <a:latin typeface="Cambria Math" panose="02040503050406030204" pitchFamily="18" charset="0"/>
                          </a:rPr>
                          <m:t>×</m:t>
                        </m:r>
                        <m:r>
                          <a:rPr lang="en-US" altLang="ja-JP" b="0" i="1" dirty="0" smtClean="0">
                            <a:latin typeface="Cambria Math" panose="02040503050406030204" pitchFamily="18" charset="0"/>
                          </a:rPr>
                          <m:t>0.0</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8</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m:t>
                    </m:r>
                  </m:oMath>
                </a14:m>
                <a:r>
                  <a:rPr kumimoji="1" lang="en-US" dirty="0">
                    <a:solidFill>
                      <a:schemeClr val="tx1">
                        <a:lumMod val="75000"/>
                        <a:lumOff val="25000"/>
                      </a:schemeClr>
                    </a:solidFill>
                  </a:rPr>
                  <a:t>25</a:t>
                </a:r>
              </a:p>
              <a:p>
                <a:r>
                  <a:rPr lang="ja-JP" altLang="en-US" i="1" dirty="0">
                    <a:solidFill>
                      <a:schemeClr val="tx1">
                        <a:lumMod val="75000"/>
                        <a:lumOff val="25000"/>
                      </a:schemeClr>
                    </a:solidFill>
                    <a:latin typeface="Cambria Math" panose="02040503050406030204" pitchFamily="18" charset="0"/>
                  </a:rPr>
                  <a:t>ちなみに，キャッシュが全く無い場合（補足）：</a:t>
                </a:r>
                <a:endParaRPr lang="en-US" altLang="ja-JP" i="1"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15</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m:t>
                    </m:r>
                  </m:oMath>
                </a14:m>
                <a:r>
                  <a:rPr kumimoji="1" lang="en-US" altLang="ja-JP" dirty="0">
                    <a:solidFill>
                      <a:schemeClr val="tx1">
                        <a:lumMod val="75000"/>
                        <a:lumOff val="25000"/>
                      </a:schemeClr>
                    </a:solidFill>
                  </a:rPr>
                  <a:t>0.067</a:t>
                </a:r>
                <a:endParaRPr kumimoji="1" lang="en-US" dirty="0">
                  <a:solidFill>
                    <a:schemeClr val="tx1">
                      <a:lumMod val="75000"/>
                      <a:lumOff val="25000"/>
                    </a:schemeClr>
                  </a:solidFill>
                </a:endParaRPr>
              </a:p>
            </p:txBody>
          </p:sp>
        </mc:Choice>
        <mc:Fallback>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4442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キャッシュの構成方法</a:t>
            </a:r>
            <a:endParaRPr lang="en-US" altLang="ja-JP" dirty="0"/>
          </a:p>
          <a:p>
            <a:pPr lvl="1"/>
            <a:r>
              <a:rPr lang="ja-JP" altLang="en-US" dirty="0"/>
              <a:t>３つの方式</a:t>
            </a:r>
            <a:endParaRPr lang="en-US" altLang="ja-JP" dirty="0"/>
          </a:p>
          <a:p>
            <a:pPr lvl="2"/>
            <a:r>
              <a:rPr kumimoji="1" lang="ja-JP" altLang="en-US" dirty="0"/>
              <a:t>基本的な構造（フルアソシアティブ方式）</a:t>
            </a:r>
            <a:endParaRPr kumimoji="1" lang="en-US" altLang="ja-JP" dirty="0"/>
          </a:p>
          <a:p>
            <a:pPr lvl="2"/>
            <a:r>
              <a:rPr kumimoji="1" lang="ja-JP" altLang="en-US" dirty="0"/>
              <a:t>ダイレクトマップ方式</a:t>
            </a:r>
            <a:endParaRPr kumimoji="1" lang="en-US" altLang="ja-JP" dirty="0"/>
          </a:p>
          <a:p>
            <a:pPr lvl="2"/>
            <a:r>
              <a:rPr kumimoji="1" lang="ja-JP" altLang="en-US" dirty="0"/>
              <a:t>セット・アソシアティブ方式</a:t>
            </a:r>
            <a:endParaRPr kumimoji="1" lang="en-US" altLang="ja-JP" dirty="0"/>
          </a:p>
          <a:p>
            <a:pPr lvl="1"/>
            <a:r>
              <a:rPr kumimoji="1" lang="ja-JP" altLang="en-US" dirty="0"/>
              <a:t>性質</a:t>
            </a:r>
            <a:endParaRPr kumimoji="1" lang="en-US" altLang="ja-JP" dirty="0"/>
          </a:p>
          <a:p>
            <a:pPr lvl="2"/>
            <a:r>
              <a:rPr kumimoji="1" lang="ja-JP" altLang="en-US" dirty="0"/>
              <a:t>連想度によって分類可能</a:t>
            </a:r>
            <a:endParaRPr kumimoji="1" lang="en-US" altLang="ja-JP" dirty="0"/>
          </a:p>
          <a:p>
            <a:pPr lvl="2"/>
            <a:r>
              <a:rPr kumimoji="1" lang="ja-JP" altLang="en-US" dirty="0"/>
              <a:t>ヒット率と複雑さにトレードオフ</a:t>
            </a:r>
            <a:br>
              <a:rPr kumimoji="1" lang="en-US" altLang="ja-JP" dirty="0"/>
            </a:br>
            <a:endParaRPr kumimoji="1" lang="ja-JP" altLang="en-US" dirty="0"/>
          </a:p>
          <a:p>
            <a:pPr lvl="1"/>
            <a:r>
              <a:rPr kumimoji="1" lang="ja-JP" altLang="en-US" dirty="0"/>
              <a:t>ライン単位での管理</a:t>
            </a:r>
            <a:endParaRPr kumimoji="1" lang="en-US" altLang="ja-JP" dirty="0"/>
          </a:p>
          <a:p>
            <a:pPr lvl="1"/>
            <a:r>
              <a:rPr kumimoji="1" lang="ja-JP" altLang="en-US" dirty="0"/>
              <a:t>アドレスとキャッシュ構造の具体的な対応関係</a:t>
            </a:r>
          </a:p>
          <a:p>
            <a:r>
              <a:rPr lang="ja-JP" altLang="en-US" dirty="0"/>
              <a:t>行列積での動作例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61</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62</a:t>
            </a:fld>
            <a:endParaRPr kumimoji="1" lang="ja-JP" altLang="en-US" dirty="0"/>
          </a:p>
        </p:txBody>
      </p: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課題１０：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の「課題１０」のところからお願いします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1"/>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キャッシュで一気に性能が向上して感動しました。ちゃんと数式で計算したことでとても納得できました。</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ヒット時やミス時の場合の計算方法が良くわかりませんでした。</a:t>
            </a:r>
            <a:endParaRPr lang="en-US" dirty="0"/>
          </a:p>
        </p:txBody>
      </p:sp>
    </p:spTree>
    <p:extLst>
      <p:ext uri="{BB962C8B-B14F-4D97-AF65-F5344CB8AC3E}">
        <p14:creationId xmlns:p14="http://schemas.microsoft.com/office/powerpoint/2010/main" val="49857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磁気コアメモリは隣の磁石に影響を受けないですか？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あと、コンデンサの中って真空なんでしょうか？</a:t>
            </a:r>
            <a:endParaRPr lang="en-US" dirty="0"/>
          </a:p>
        </p:txBody>
      </p:sp>
    </p:spTree>
    <p:extLst>
      <p:ext uri="{BB962C8B-B14F-4D97-AF65-F5344CB8AC3E}">
        <p14:creationId xmlns:p14="http://schemas.microsoft.com/office/powerpoint/2010/main" val="3186653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試験は課題に出た問題が中心に出題されるのでしょうか。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テスト勉強、なにすればいいですか？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試験が不安です。具体的にどんな問題が出題されるか、どのように勉強しておいたら良いか等アドバイスがあれば教えていただきたいです。</a:t>
            </a:r>
            <a:endParaRPr lang="en-US" altLang="ja-JP" dirty="0">
              <a:solidFill>
                <a:srgbClr val="000000"/>
              </a:solidFill>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とりあえずは，練習問題をやっておいてください</a:t>
            </a:r>
            <a:endParaRPr lang="en-US" dirty="0"/>
          </a:p>
        </p:txBody>
      </p:sp>
    </p:spTree>
    <p:extLst>
      <p:ext uri="{BB962C8B-B14F-4D97-AF65-F5344CB8AC3E}">
        <p14:creationId xmlns:p14="http://schemas.microsoft.com/office/powerpoint/2010/main" val="2339992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スライドの実行結果のデータで、アクセス範囲がすごく大きくなってもあまりアクセス時間が変わらないのはなぜでですか。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また、</a:t>
            </a:r>
            <a:r>
              <a:rPr lang="en-US" altLang="ja-JP" b="0" i="0" dirty="0">
                <a:solidFill>
                  <a:srgbClr val="000000"/>
                </a:solidFill>
                <a:effectLst/>
                <a:latin typeface="Meiryo" panose="020B0604030504040204" pitchFamily="50" charset="-128"/>
                <a:ea typeface="Meiryo" panose="020B0604030504040204" pitchFamily="50" charset="-128"/>
              </a:rPr>
              <a:t>L1</a:t>
            </a:r>
            <a:r>
              <a:rPr lang="ja-JP" altLang="en-US" b="0" i="0" dirty="0">
                <a:solidFill>
                  <a:srgbClr val="000000"/>
                </a:solidFill>
                <a:effectLst/>
                <a:latin typeface="Meiryo" panose="020B0604030504040204" pitchFamily="50" charset="-128"/>
                <a:ea typeface="Meiryo" panose="020B0604030504040204" pitchFamily="50" charset="-128"/>
              </a:rPr>
              <a:t>の容量を超えて、</a:t>
            </a:r>
            <a:r>
              <a:rPr lang="en-US" altLang="ja-JP" b="0" i="0" dirty="0">
                <a:solidFill>
                  <a:srgbClr val="000000"/>
                </a:solidFill>
                <a:effectLst/>
                <a:latin typeface="Meiryo" panose="020B0604030504040204" pitchFamily="50" charset="-128"/>
                <a:ea typeface="Meiryo" panose="020B0604030504040204" pitchFamily="50" charset="-128"/>
              </a:rPr>
              <a:t>L2</a:t>
            </a:r>
            <a:r>
              <a:rPr lang="ja-JP" altLang="en-US" b="0" i="0" dirty="0">
                <a:solidFill>
                  <a:srgbClr val="000000"/>
                </a:solidFill>
                <a:effectLst/>
                <a:latin typeface="Meiryo" panose="020B0604030504040204" pitchFamily="50" charset="-128"/>
                <a:ea typeface="Meiryo" panose="020B0604030504040204" pitchFamily="50" charset="-128"/>
              </a:rPr>
              <a:t>で処理するまでの間はどのようにアクセスしているのですか。</a:t>
            </a:r>
            <a:endParaRPr lang="en-US" dirty="0"/>
          </a:p>
        </p:txBody>
      </p:sp>
    </p:spTree>
    <p:extLst>
      <p:ext uri="{BB962C8B-B14F-4D97-AF65-F5344CB8AC3E}">
        <p14:creationId xmlns:p14="http://schemas.microsoft.com/office/powerpoint/2010/main" val="237095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0.01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ブラウザのキャッシュについてのところで、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回目からは表示が速い原理が分かったのが面白かったです。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メモリのキャッシュも同じ原理であることがかりました。メモリのキャッシュは何をとっておくのかと思たら、値だったので、コンピュータはやはり計算機なのだということを改めて実感しました。</a:t>
            </a:r>
            <a:endParaRPr lang="en-US" dirty="0"/>
          </a:p>
        </p:txBody>
      </p:sp>
    </p:spTree>
    <p:extLst>
      <p:ext uri="{BB962C8B-B14F-4D97-AF65-F5344CB8AC3E}">
        <p14:creationId xmlns:p14="http://schemas.microsoft.com/office/powerpoint/2010/main" val="2395790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メモリが田の字構造でアドレスが振り分けられているいることを知って、街みたいだと思った。</a:t>
            </a:r>
            <a:endParaRPr lang="en-US" dirty="0"/>
          </a:p>
        </p:txBody>
      </p:sp>
    </p:spTree>
    <p:extLst>
      <p:ext uri="{BB962C8B-B14F-4D97-AF65-F5344CB8AC3E}">
        <p14:creationId xmlns:p14="http://schemas.microsoft.com/office/powerpoint/2010/main" val="4151444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9</a:t>
            </a:r>
            <a:r>
              <a:rPr lang="ja-JP" altLang="en-US" b="0" i="0" dirty="0">
                <a:solidFill>
                  <a:srgbClr val="000000"/>
                </a:solidFill>
                <a:effectLst/>
                <a:latin typeface="Meiryo" panose="020B0604030504040204" pitchFamily="50" charset="-128"/>
                <a:ea typeface="Meiryo" panose="020B0604030504040204" pitchFamily="50" charset="-128"/>
              </a:rPr>
              <a:t>としてこの構造について解いてみることでさらに理解が深まりました。確率みたいな感じで</a:t>
            </a:r>
            <a:r>
              <a:rPr lang="en-US" altLang="ja-JP" b="0" i="0" dirty="0">
                <a:solidFill>
                  <a:srgbClr val="000000"/>
                </a:solidFill>
                <a:effectLst/>
                <a:latin typeface="Meiryo" panose="020B0604030504040204" pitchFamily="50" charset="-128"/>
                <a:ea typeface="Meiryo" panose="020B0604030504040204" pitchFamily="50" charset="-128"/>
              </a:rPr>
              <a:t>0.1</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1-0.1</a:t>
            </a:r>
            <a:r>
              <a:rPr lang="ja-JP" altLang="en-US" b="0" i="0" dirty="0">
                <a:solidFill>
                  <a:srgbClr val="000000"/>
                </a:solidFill>
                <a:effectLst/>
                <a:latin typeface="Meiryo" panose="020B0604030504040204" pitchFamily="50" charset="-128"/>
                <a:ea typeface="Meiryo" panose="020B0604030504040204" pitchFamily="50" charset="-128"/>
              </a:rPr>
              <a:t>などを考えていけばいいとわかりました。</a:t>
            </a:r>
            <a:endParaRPr lang="en-US" dirty="0"/>
          </a:p>
        </p:txBody>
      </p:sp>
    </p:spTree>
    <p:extLst>
      <p:ext uri="{BB962C8B-B14F-4D97-AF65-F5344CB8AC3E}">
        <p14:creationId xmlns:p14="http://schemas.microsoft.com/office/powerpoint/2010/main" val="646523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性能の求めるための周波数はこちらで適当に仮定してしまってよいものなのでしょうか？　性能を求める目的が比較をすることだから、ここでは問題ないということですか</a:t>
            </a:r>
            <a:endParaRPr lang="en-US" dirty="0"/>
          </a:p>
        </p:txBody>
      </p:sp>
    </p:spTree>
    <p:extLst>
      <p:ext uri="{BB962C8B-B14F-4D97-AF65-F5344CB8AC3E}">
        <p14:creationId xmlns:p14="http://schemas.microsoft.com/office/powerpoint/2010/main" val="780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メモリの、列の取り出しの話が難しかったです。上</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桁が行、下</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桁が列なのは分かりましたが、その後が分かりませんでした。</a:t>
            </a:r>
            <a:endParaRPr lang="en-US" dirty="0"/>
          </a:p>
        </p:txBody>
      </p:sp>
    </p:spTree>
    <p:extLst>
      <p:ext uri="{BB962C8B-B14F-4D97-AF65-F5344CB8AC3E}">
        <p14:creationId xmlns:p14="http://schemas.microsoft.com/office/powerpoint/2010/main" val="1161872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セルのコンデンサの作り方」で急にボーリング</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土掘る方</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みたいな図と写真が出てきて面白かったです。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あの形をトレンチ（塹壕の意味）といったりもします</a:t>
            </a:r>
            <a:endParaRPr lang="en-US" dirty="0"/>
          </a:p>
        </p:txBody>
      </p:sp>
    </p:spTree>
    <p:extLst>
      <p:ext uri="{BB962C8B-B14F-4D97-AF65-F5344CB8AC3E}">
        <p14:creationId xmlns:p14="http://schemas.microsoft.com/office/powerpoint/2010/main" val="4128821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アクセス時間と容量の関係について、もう少し詳しく説明していただきたいです。具体的には、メモリ容量の増加がどのようにアクセス時間に影響を与えるのか、具体的な数値例や実際のシステムでのシナリオを用いて説明していただけると幸いです。</a:t>
            </a:r>
            <a:endParaRPr lang="en-US" dirty="0"/>
          </a:p>
        </p:txBody>
      </p:sp>
    </p:spTree>
    <p:extLst>
      <p:ext uri="{BB962C8B-B14F-4D97-AF65-F5344CB8AC3E}">
        <p14:creationId xmlns:p14="http://schemas.microsoft.com/office/powerpoint/2010/main" val="1918491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難しかった</a:t>
            </a:r>
            <a:endParaRPr lang="en-US" dirty="0"/>
          </a:p>
        </p:txBody>
      </p:sp>
    </p:spTree>
    <p:extLst>
      <p:ext uri="{BB962C8B-B14F-4D97-AF65-F5344CB8AC3E}">
        <p14:creationId xmlns:p14="http://schemas.microsoft.com/office/powerpoint/2010/main" val="212510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(2)</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a:xfrm>
                <a:off x="611956" y="1088974"/>
                <a:ext cx="8460094" cy="5220058"/>
              </a:xfrm>
            </p:spPr>
            <p:txBody>
              <a:bodyPr/>
              <a:lstStyle/>
              <a:p>
                <a:r>
                  <a:rPr lang="ja-JP" altLang="en-US" dirty="0">
                    <a:solidFill>
                      <a:schemeClr val="tx1">
                        <a:lumMod val="75000"/>
                        <a:lumOff val="25000"/>
                      </a:schemeClr>
                    </a:solidFill>
                    <a:latin typeface="Cambria Math" panose="02040503050406030204" pitchFamily="18" charset="0"/>
                  </a:rPr>
                  <a:t>容量が倍</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15</m:t>
                        </m:r>
                        <m:r>
                          <a:rPr lang="en-US" altLang="ja-JP" i="1" dirty="0">
                            <a:latin typeface="Cambria Math" panose="02040503050406030204" pitchFamily="18" charset="0"/>
                          </a:rPr>
                          <m:t>×</m:t>
                        </m:r>
                        <m:r>
                          <a:rPr lang="en-US" altLang="ja-JP" b="0" i="1" dirty="0" smtClean="0">
                            <a:latin typeface="Cambria Math" panose="02040503050406030204" pitchFamily="18" charset="0"/>
                          </a:rPr>
                          <m:t>0.0</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53</m:t>
                    </m:r>
                  </m:oMath>
                </a14:m>
                <a:endParaRPr lang="en-US" altLang="ja-JP" b="0" dirty="0">
                  <a:ea typeface="Cambria Math" panose="02040503050406030204" pitchFamily="18" charset="0"/>
                </a:endParaRPr>
              </a:p>
              <a:p>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の追加</a:t>
                </a:r>
                <a:endParaRPr lang="en-US" altLang="ja-JP"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ヒット：ペナルティなし</a:t>
                </a:r>
                <a:endParaRPr lang="en-US" altLang="ja-JP" dirty="0">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a:t>
                </a:r>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ヒット：</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m:rPr>
                        <m:nor/>
                      </m:rPr>
                      <a:rPr lang="en-US" altLang="ja-JP" dirty="0">
                        <a:latin typeface="Cambria Math" panose="02040503050406030204" pitchFamily="18" charset="0"/>
                      </a:rPr>
                      <m:t>0.0</m:t>
                    </m:r>
                    <m:r>
                      <a:rPr lang="en-US" altLang="ja-JP" b="0" i="1" dirty="0" smtClean="0">
                        <a:latin typeface="Cambria Math" panose="02040503050406030204" pitchFamily="18" charset="0"/>
                      </a:rPr>
                      <m:t>2</m:t>
                    </m:r>
                    <m:r>
                      <a:rPr lang="en-US" altLang="ja-JP" b="0" i="1" dirty="0" smtClean="0">
                        <a:latin typeface="Cambria Math" panose="02040503050406030204" pitchFamily="18" charset="0"/>
                      </a:rPr>
                      <m:t>×</m:t>
                    </m:r>
                    <m:r>
                      <m:rPr>
                        <m:nor/>
                      </m:rPr>
                      <a:rPr lang="en-US" altLang="ja-JP" b="0" i="0" dirty="0" smtClean="0">
                        <a:latin typeface="Cambria Math" panose="02040503050406030204" pitchFamily="18" charset="0"/>
                      </a:rPr>
                      <m:t>(1−</m:t>
                    </m:r>
                    <m:r>
                      <m:rPr>
                        <m:nor/>
                      </m:rPr>
                      <a:rPr lang="en-US" altLang="ja-JP" dirty="0">
                        <a:latin typeface="Cambria Math" panose="02040503050406030204" pitchFamily="18" charset="0"/>
                      </a:rPr>
                      <m:t>0.1</m:t>
                    </m:r>
                    <m:r>
                      <m:rPr>
                        <m:nor/>
                      </m:rPr>
                      <a:rPr lang="en-US" altLang="ja-JP" b="0" i="0" dirty="0" smtClean="0">
                        <a:latin typeface="Cambria Math" panose="02040503050406030204" pitchFamily="18" charset="0"/>
                      </a:rPr>
                      <m:t>)</m:t>
                    </m:r>
                    <m:r>
                      <a:rPr lang="en-US" altLang="ja-JP" b="0" i="1" dirty="0" smtClean="0">
                        <a:latin typeface="Cambria Math" panose="02040503050406030204" pitchFamily="18" charset="0"/>
                      </a:rPr>
                      <m:t>=0.0</m:t>
                    </m:r>
                    <m:r>
                      <a:rPr lang="en-US" altLang="ja-JP" b="0" i="1" dirty="0" smtClean="0">
                        <a:latin typeface="Cambria Math" panose="02040503050406030204" pitchFamily="18" charset="0"/>
                      </a:rPr>
                      <m:t>18</m:t>
                    </m:r>
                    <m:r>
                      <a:rPr lang="en-US" altLang="ja-JP" i="1" dirty="0" smtClean="0">
                        <a:solidFill>
                          <a:schemeClr val="tx1">
                            <a:lumMod val="75000"/>
                            <a:lumOff val="25000"/>
                          </a:schemeClr>
                        </a:solidFill>
                        <a:latin typeface="Cambria Math" panose="02040503050406030204" pitchFamily="18" charset="0"/>
                      </a:rPr>
                      <m:t>,</m:t>
                    </m:r>
                    <m:r>
                      <a:rPr lang="en-US" altLang="ja-JP" i="1" dirty="0" smtClean="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1=1</m:t>
                    </m:r>
                  </m:oMath>
                </a14:m>
                <a:r>
                  <a:rPr lang="en-US" altLang="ja-JP" b="0" dirty="0">
                    <a:solidFill>
                      <a:schemeClr val="tx1">
                        <a:lumMod val="75000"/>
                        <a:lumOff val="25000"/>
                      </a:schemeClr>
                    </a:solidFill>
                    <a:latin typeface="Cambria Math" panose="02040503050406030204" pitchFamily="18" charset="0"/>
                  </a:rPr>
                  <a:t>5</a:t>
                </a: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L2</a:t>
                </a:r>
                <a:r>
                  <a:rPr lang="ja-JP" altLang="en-US" dirty="0">
                    <a:latin typeface="Cambria Math" panose="02040503050406030204" pitchFamily="18" charset="0"/>
                  </a:rPr>
                  <a:t> ミス：</a:t>
                </a:r>
                <a14:m>
                  <m:oMath xmlns:m="http://schemas.openxmlformats.org/officeDocument/2006/math">
                    <m:r>
                      <a:rPr lang="en-US" altLang="ja-JP" i="1" dirty="0" smtClean="0">
                        <a:latin typeface="Cambria Math" panose="02040503050406030204" pitchFamily="18" charset="0"/>
                      </a:rPr>
                      <m:t>𝑃h</m:t>
                    </m:r>
                    <m:r>
                      <a:rPr lang="en-US" altLang="ja-JP" i="1" dirty="0" smtClean="0">
                        <a:latin typeface="Cambria Math" panose="02040503050406030204" pitchFamily="18" charset="0"/>
                      </a:rPr>
                      <m:t>2=0.02×0.1=</m:t>
                    </m:r>
                    <m:r>
                      <a:rPr lang="en-US" altLang="ja-JP" i="1" dirty="0" smtClean="0">
                        <a:latin typeface="Cambria Math" panose="02040503050406030204" pitchFamily="18" charset="0"/>
                      </a:rPr>
                      <m:t>0.002,</m:t>
                    </m:r>
                    <m:r>
                      <a:rPr lang="en-US" altLang="ja-JP" b="0" i="1" dirty="0" smtClean="0">
                        <a:latin typeface="Cambria Math" panose="02040503050406030204" pitchFamily="18" charset="0"/>
                      </a:rPr>
                      <m:t>𝐶𝑝</m:t>
                    </m:r>
                    <m:r>
                      <a:rPr lang="en-US" altLang="ja-JP" b="0" i="1" dirty="0" smtClean="0">
                        <a:latin typeface="Cambria Math" panose="02040503050406030204" pitchFamily="18" charset="0"/>
                      </a:rPr>
                      <m:t>2=150</m:t>
                    </m:r>
                  </m:oMath>
                </a14:m>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r>
                          <a:rPr lang="en-US" altLang="ja-JP" b="0" i="1" dirty="0" smtClean="0">
                            <a:solidFill>
                              <a:schemeClr val="tx1">
                                <a:lumMod val="75000"/>
                                <a:lumOff val="25000"/>
                              </a:schemeClr>
                            </a:solidFill>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i="1" dirty="0">
                            <a:latin typeface="Cambria Math" panose="02040503050406030204" pitchFamily="18" charset="0"/>
                          </a:rPr>
                          <m:t>𝐶𝑝</m:t>
                        </m:r>
                        <m:r>
                          <a:rPr lang="en-US" altLang="ja-JP" b="0" i="1" dirty="0" smtClean="0">
                            <a:latin typeface="Cambria Math" panose="02040503050406030204" pitchFamily="18" charset="0"/>
                          </a:rPr>
                          <m:t>2</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15</m:t>
                        </m:r>
                        <m:r>
                          <a:rPr lang="en-US" altLang="ja-JP" i="1" dirty="0">
                            <a:latin typeface="Cambria Math" panose="02040503050406030204" pitchFamily="18" charset="0"/>
                          </a:rPr>
                          <m:t>×</m:t>
                        </m:r>
                        <m:r>
                          <a:rPr lang="en-US" altLang="ja-JP" b="0" i="1" dirty="0" smtClean="0">
                            <a:latin typeface="Cambria Math" panose="02040503050406030204" pitchFamily="18" charset="0"/>
                          </a:rPr>
                          <m:t>0.0</m:t>
                        </m:r>
                        <m:r>
                          <a:rPr lang="en-US" altLang="ja-JP" b="0" i="1" dirty="0" smtClean="0">
                            <a:latin typeface="Cambria Math" panose="02040503050406030204" pitchFamily="18" charset="0"/>
                          </a:rPr>
                          <m:t>18</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b="0" i="1" dirty="0" smtClean="0">
                            <a:latin typeface="Cambria Math" panose="02040503050406030204" pitchFamily="18" charset="0"/>
                          </a:rPr>
                          <m:t>5</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15</m:t>
                        </m:r>
                        <m:r>
                          <a:rPr lang="en-US" altLang="ja-JP" b="0" i="1" dirty="0" smtClean="0">
                            <a:latin typeface="Cambria Math" panose="02040503050406030204" pitchFamily="18" charset="0"/>
                          </a:rPr>
                          <m:t>×0.00</m:t>
                        </m:r>
                        <m:r>
                          <a:rPr lang="en-US" altLang="ja-JP" b="0" i="1" dirty="0" smtClean="0">
                            <a:latin typeface="Cambria Math" panose="02040503050406030204" pitchFamily="18" charset="0"/>
                          </a:rPr>
                          <m:t>2</m:t>
                        </m:r>
                        <m:r>
                          <a:rPr lang="en-US" altLang="ja-JP" b="0" i="1" dirty="0" smtClean="0">
                            <a:latin typeface="Cambria Math" panose="02040503050406030204" pitchFamily="18" charset="0"/>
                          </a:rPr>
                          <m:t>×1</m:t>
                        </m:r>
                        <m:r>
                          <a:rPr lang="en-US" altLang="ja-JP" b="0" i="1" dirty="0" smtClean="0">
                            <a:latin typeface="Cambria Math" panose="02040503050406030204" pitchFamily="18" charset="0"/>
                          </a:rPr>
                          <m:t>5</m:t>
                        </m:r>
                        <m:r>
                          <a:rPr lang="en-US" altLang="ja-JP" b="0" i="1" dirty="0" smtClean="0">
                            <a:latin typeface="Cambria Math" panose="02040503050406030204" pitchFamily="18" charset="0"/>
                          </a:rPr>
                          <m:t>0</m:t>
                        </m:r>
                      </m:den>
                    </m:f>
                    <m:r>
                      <a:rPr lang="en-US" altLang="ja-JP" b="0" i="1" dirty="0" smtClean="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71</m:t>
                    </m:r>
                  </m:oMath>
                </a14:m>
                <a:endParaRPr kumimoji="1" lang="en-US" dirty="0">
                  <a:solidFill>
                    <a:schemeClr val="tx1">
                      <a:lumMod val="75000"/>
                      <a:lumOff val="25000"/>
                    </a:schemeClr>
                  </a:solidFill>
                </a:endParaRPr>
              </a:p>
            </p:txBody>
          </p:sp>
        </mc:Choice>
        <mc:Fallback>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xfrm>
                <a:off x="611956" y="1088974"/>
                <a:ext cx="8460094" cy="5220058"/>
              </a:xfrm>
              <a:blipFill>
                <a:blip r:embed="rId2"/>
                <a:stretch>
                  <a:fillRect l="-648"/>
                </a:stretch>
              </a:blipFill>
            </p:spPr>
            <p:txBody>
              <a:bodyPr/>
              <a:lstStyle/>
              <a:p>
                <a:r>
                  <a:rPr lang="en-US">
                    <a:noFill/>
                  </a:rPr>
                  <a:t> </a:t>
                </a:r>
              </a:p>
            </p:txBody>
          </p:sp>
        </mc:Fallback>
      </mc:AlternateContent>
    </p:spTree>
    <p:extLst>
      <p:ext uri="{BB962C8B-B14F-4D97-AF65-F5344CB8AC3E}">
        <p14:creationId xmlns:p14="http://schemas.microsoft.com/office/powerpoint/2010/main" val="2215517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latin typeface="Cambria Math" panose="02040503050406030204" pitchFamily="18" charset="0"/>
              </a:rPr>
              <a:t>すいません，これは問題が良くなかったです</a:t>
            </a:r>
            <a:endParaRPr lang="en-US" altLang="ja-JP" dirty="0">
              <a:latin typeface="Cambria Math" panose="02040503050406030204" pitchFamily="18" charset="0"/>
            </a:endParaRPr>
          </a:p>
          <a:p>
            <a:pPr lvl="1"/>
            <a:r>
              <a:rPr lang="en-US" altLang="ja-JP" dirty="0">
                <a:latin typeface="Cambria Math" panose="02040503050406030204" pitchFamily="18" charset="0"/>
              </a:rPr>
              <a:t>CPU </a:t>
            </a:r>
            <a:r>
              <a:rPr lang="ja-JP" altLang="en-US" dirty="0">
                <a:latin typeface="Cambria Math" panose="02040503050406030204" pitchFamily="18" charset="0"/>
              </a:rPr>
              <a:t>の周波数が変わってもメモリの速度は変わらない</a:t>
            </a:r>
            <a:endParaRPr lang="en-US" altLang="ja-JP" dirty="0">
              <a:latin typeface="Cambria Math" panose="02040503050406030204" pitchFamily="18" charset="0"/>
            </a:endParaRPr>
          </a:p>
          <a:p>
            <a:pPr lvl="1"/>
            <a:r>
              <a:rPr lang="ja-JP" altLang="en-US" dirty="0">
                <a:latin typeface="Cambria Math" panose="02040503050406030204" pitchFamily="18" charset="0"/>
              </a:rPr>
              <a:t>メモリのアクセスの</a:t>
            </a:r>
            <a:r>
              <a:rPr lang="ja-JP" altLang="en-US" dirty="0">
                <a:solidFill>
                  <a:schemeClr val="accent5"/>
                </a:solidFill>
                <a:latin typeface="Cambria Math" panose="02040503050406030204" pitchFamily="18" charset="0"/>
              </a:rPr>
              <a:t>サイクル数</a:t>
            </a:r>
            <a:r>
              <a:rPr lang="ja-JP" altLang="en-US" dirty="0">
                <a:latin typeface="Cambria Math" panose="02040503050406030204" pitchFamily="18" charset="0"/>
              </a:rPr>
              <a:t>が変わってしまうので，</a:t>
            </a:r>
            <a:r>
              <a:rPr lang="en-US" altLang="ja-JP" dirty="0">
                <a:latin typeface="Cambria Math" panose="02040503050406030204" pitchFamily="18" charset="0"/>
              </a:rPr>
              <a:t>IPC </a:t>
            </a:r>
            <a:r>
              <a:rPr lang="ja-JP" altLang="en-US" dirty="0">
                <a:latin typeface="Cambria Math" panose="02040503050406030204" pitchFamily="18" charset="0"/>
              </a:rPr>
              <a:t>が変化する</a:t>
            </a:r>
            <a:endParaRPr lang="en-US" altLang="ja-JP" dirty="0">
              <a:latin typeface="Cambria Math" panose="02040503050406030204" pitchFamily="18" charset="0"/>
            </a:endParaRPr>
          </a:p>
          <a:p>
            <a:r>
              <a:rPr lang="ja-JP" altLang="en-US" dirty="0">
                <a:latin typeface="Cambria Math" panose="02040503050406030204" pitchFamily="18" charset="0"/>
              </a:rPr>
              <a:t>例：周波数 </a:t>
            </a:r>
            <a:r>
              <a:rPr lang="en-US" altLang="ja-JP" dirty="0">
                <a:latin typeface="Cambria Math" panose="02040503050406030204" pitchFamily="18" charset="0"/>
              </a:rPr>
              <a:t>1G Hz </a:t>
            </a:r>
            <a:r>
              <a:rPr lang="ja-JP" altLang="en-US" dirty="0">
                <a:latin typeface="Cambria Math" panose="02040503050406030204" pitchFamily="18" charset="0"/>
              </a:rPr>
              <a:t>の場合</a:t>
            </a:r>
            <a:endParaRPr lang="en-US" altLang="ja-JP" dirty="0">
              <a:latin typeface="Cambria Math" panose="02040503050406030204" pitchFamily="18" charset="0"/>
            </a:endParaRPr>
          </a:p>
          <a:p>
            <a:pPr lvl="1"/>
            <a:r>
              <a:rPr lang="ja-JP" altLang="en-US" dirty="0">
                <a:latin typeface="Cambria Math" panose="02040503050406030204" pitchFamily="18" charset="0"/>
              </a:rPr>
              <a:t>１サイクル</a:t>
            </a:r>
            <a:r>
              <a:rPr lang="en-US" altLang="ja-JP" dirty="0">
                <a:latin typeface="Cambria Math" panose="02040503050406030204" pitchFamily="18" charset="0"/>
              </a:rPr>
              <a:t>=1ns</a:t>
            </a:r>
          </a:p>
          <a:p>
            <a:pPr lvl="1"/>
            <a:r>
              <a:rPr lang="en-US" altLang="ja-JP" dirty="0">
                <a:latin typeface="Cambria Math" panose="02040503050406030204" pitchFamily="18" charset="0"/>
              </a:rPr>
              <a:t>100</a:t>
            </a:r>
            <a:r>
              <a:rPr lang="ja-JP" altLang="en-US" dirty="0">
                <a:latin typeface="Cambria Math" panose="02040503050406030204" pitchFamily="18" charset="0"/>
              </a:rPr>
              <a:t>サイクルかかるメモリアクセスは</a:t>
            </a:r>
            <a:r>
              <a:rPr lang="en-US" altLang="ja-JP" dirty="0">
                <a:latin typeface="Cambria Math" panose="02040503050406030204" pitchFamily="18" charset="0"/>
              </a:rPr>
              <a:t>100ns</a:t>
            </a:r>
            <a:r>
              <a:rPr lang="ja-JP" altLang="en-US" dirty="0">
                <a:latin typeface="Cambria Math" panose="02040503050406030204" pitchFamily="18" charset="0"/>
              </a:rPr>
              <a:t>になる</a:t>
            </a:r>
            <a:endParaRPr lang="en-US" altLang="ja-JP" dirty="0">
              <a:latin typeface="Cambria Math" panose="02040503050406030204" pitchFamily="18" charset="0"/>
            </a:endParaRPr>
          </a:p>
          <a:p>
            <a:pPr lvl="1"/>
            <a:r>
              <a:rPr lang="ja-JP" altLang="en-US" dirty="0">
                <a:latin typeface="Cambria Math" panose="02040503050406030204" pitchFamily="18" charset="0"/>
              </a:rPr>
              <a:t>周波数が </a:t>
            </a:r>
            <a:r>
              <a:rPr lang="en-US" altLang="ja-JP" dirty="0">
                <a:latin typeface="Cambria Math" panose="02040503050406030204" pitchFamily="18" charset="0"/>
              </a:rPr>
              <a:t>0.8 </a:t>
            </a:r>
            <a:r>
              <a:rPr lang="ja-JP" altLang="en-US" dirty="0">
                <a:latin typeface="Cambria Math" panose="02040503050406030204" pitchFamily="18" charset="0"/>
              </a:rPr>
              <a:t>倍になると，</a:t>
            </a:r>
            <a:r>
              <a:rPr lang="en-US" altLang="ja-JP" dirty="0">
                <a:latin typeface="Cambria Math" panose="02040503050406030204" pitchFamily="18" charset="0"/>
              </a:rPr>
              <a:t>1</a:t>
            </a:r>
            <a:r>
              <a:rPr lang="ja-JP" altLang="en-US" dirty="0">
                <a:latin typeface="Cambria Math" panose="02040503050406030204" pitchFamily="18" charset="0"/>
              </a:rPr>
              <a:t>サイクルは</a:t>
            </a:r>
            <a:r>
              <a:rPr lang="en-US" altLang="ja-JP" dirty="0">
                <a:latin typeface="Cambria Math" panose="02040503050406030204" pitchFamily="18" charset="0"/>
              </a:rPr>
              <a:t>1/0.8GHz=1.25ns</a:t>
            </a:r>
          </a:p>
          <a:p>
            <a:pPr lvl="1"/>
            <a:r>
              <a:rPr lang="en-US" altLang="ja-JP" dirty="0">
                <a:latin typeface="Cambria Math" panose="02040503050406030204" pitchFamily="18" charset="0"/>
              </a:rPr>
              <a:t>100ns/1.25=80</a:t>
            </a:r>
            <a:r>
              <a:rPr lang="ja-JP" altLang="en-US" dirty="0">
                <a:latin typeface="Cambria Math" panose="02040503050406030204" pitchFamily="18" charset="0"/>
              </a:rPr>
              <a:t>サイクル </a:t>
            </a:r>
            <a:endParaRPr lang="en-US" altLang="ja-JP" dirty="0">
              <a:latin typeface="Cambria Math" panose="02040503050406030204" pitchFamily="18" charset="0"/>
            </a:endParaRPr>
          </a:p>
          <a:p>
            <a:pPr lvl="2"/>
            <a:r>
              <a:rPr lang="ja-JP" altLang="en-US" dirty="0">
                <a:latin typeface="Cambria Math" panose="02040503050406030204" pitchFamily="18" charset="0"/>
              </a:rPr>
              <a:t>メモリアクセス</a:t>
            </a:r>
            <a:r>
              <a:rPr lang="ja-JP" altLang="en-US" dirty="0">
                <a:solidFill>
                  <a:schemeClr val="accent5"/>
                </a:solidFill>
                <a:latin typeface="Cambria Math" panose="02040503050406030204" pitchFamily="18" charset="0"/>
              </a:rPr>
              <a:t>時間</a:t>
            </a:r>
            <a:r>
              <a:rPr lang="ja-JP" altLang="en-US" dirty="0">
                <a:latin typeface="Cambria Math" panose="02040503050406030204" pitchFamily="18" charset="0"/>
              </a:rPr>
              <a:t>は変わらない</a:t>
            </a:r>
            <a:endParaRPr lang="en-US" altLang="ja-JP" dirty="0">
              <a:latin typeface="Cambria Math" panose="02040503050406030204" pitchFamily="18" charset="0"/>
            </a:endParaRPr>
          </a:p>
        </p:txBody>
      </p:sp>
    </p:spTree>
    <p:extLst>
      <p:ext uri="{BB962C8B-B14F-4D97-AF65-F5344CB8AC3E}">
        <p14:creationId xmlns:p14="http://schemas.microsoft.com/office/powerpoint/2010/main" val="3218621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5788</Words>
  <Application>Microsoft Office PowerPoint</Application>
  <PresentationFormat>画面に合わせる (4:3)</PresentationFormat>
  <Paragraphs>991</Paragraphs>
  <Slides>79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79</vt:i4>
      </vt:variant>
    </vt:vector>
  </HeadingPairs>
  <TitlesOfParts>
    <vt:vector size="89" baseType="lpstr">
      <vt:lpstr>HG丸ｺﾞｼｯｸM-PRO</vt:lpstr>
      <vt:lpstr>メイリオ</vt:lpstr>
      <vt:lpstr>メイリオ</vt:lpstr>
      <vt:lpstr>游ゴシック</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９</vt:lpstr>
      <vt:lpstr>一般化できる</vt:lpstr>
      <vt:lpstr>IPC で考えると</vt:lpstr>
      <vt:lpstr>課題 ９ (1)</vt:lpstr>
      <vt:lpstr>課題 ９</vt:lpstr>
      <vt:lpstr>課題 ９ (2)</vt:lpstr>
      <vt:lpstr>課題 ９ (3)</vt:lpstr>
      <vt:lpstr>課題 ９ (3)</vt:lpstr>
      <vt:lpstr>キャッシュの詳細</vt:lpstr>
      <vt:lpstr>内容</vt:lpstr>
      <vt:lpstr>キャッシュの構成方法</vt:lpstr>
      <vt:lpstr>キャッシュの構成方法</vt:lpstr>
      <vt:lpstr>キャッシュの作り方の方針</vt:lpstr>
      <vt:lpstr>キャッシュの基本的な構造 アドレスやデータは 16 進数</vt:lpstr>
      <vt:lpstr>読み出し時の動作 アドレスやデータは 16 進数</vt:lpstr>
      <vt:lpstr>フルアソシアティブ方式とその問題</vt:lpstr>
      <vt:lpstr>ダイレクトマップ方式 アドレスやデータは 16 進数</vt:lpstr>
      <vt:lpstr>ダイレクトマップ方式 アドレスやデータは 16 進数</vt:lpstr>
      <vt:lpstr>セットアソシアティブ方式 アドレスやデータは 16 進数</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空間的局所性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行列積での動作例</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課題 １０</vt:lpstr>
      <vt:lpstr>課題 １０</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キャッシュへの性能への影響</vt:lpstr>
      <vt:lpstr>実際の測定データ</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2024-07-09T05:22:28Z</dcterms:modified>
</cp:coreProperties>
</file>