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2"/>
  </p:notesMasterIdLst>
  <p:handoutMasterIdLst>
    <p:handoutMasterId r:id="rId103"/>
  </p:handoutMasterIdLst>
  <p:sldIdLst>
    <p:sldId id="455" r:id="rId2"/>
    <p:sldId id="805" r:id="rId3"/>
    <p:sldId id="949" r:id="rId4"/>
    <p:sldId id="946" r:id="rId5"/>
    <p:sldId id="950" r:id="rId6"/>
    <p:sldId id="952" r:id="rId7"/>
    <p:sldId id="964" r:id="rId8"/>
    <p:sldId id="973" r:id="rId9"/>
    <p:sldId id="1060" r:id="rId10"/>
    <p:sldId id="1061" r:id="rId11"/>
    <p:sldId id="1063" r:id="rId12"/>
    <p:sldId id="1062" r:id="rId13"/>
    <p:sldId id="1064" r:id="rId14"/>
    <p:sldId id="1019" r:id="rId15"/>
    <p:sldId id="1065" r:id="rId16"/>
    <p:sldId id="1059" r:id="rId17"/>
    <p:sldId id="1054" r:id="rId18"/>
    <p:sldId id="1023" r:id="rId19"/>
    <p:sldId id="1052" r:id="rId20"/>
    <p:sldId id="280" r:id="rId21"/>
    <p:sldId id="638" r:id="rId22"/>
    <p:sldId id="596" r:id="rId23"/>
    <p:sldId id="603" r:id="rId24"/>
    <p:sldId id="598" r:id="rId25"/>
    <p:sldId id="599" r:id="rId26"/>
    <p:sldId id="600" r:id="rId27"/>
    <p:sldId id="601" r:id="rId28"/>
    <p:sldId id="602" r:id="rId29"/>
    <p:sldId id="605" r:id="rId30"/>
    <p:sldId id="607" r:id="rId31"/>
    <p:sldId id="637" r:id="rId32"/>
    <p:sldId id="584" r:id="rId33"/>
    <p:sldId id="604" r:id="rId34"/>
    <p:sldId id="631" r:id="rId35"/>
    <p:sldId id="1027" r:id="rId36"/>
    <p:sldId id="1028" r:id="rId37"/>
    <p:sldId id="636" r:id="rId38"/>
    <p:sldId id="609" r:id="rId39"/>
    <p:sldId id="589" r:id="rId40"/>
    <p:sldId id="590" r:id="rId41"/>
    <p:sldId id="1057" r:id="rId42"/>
    <p:sldId id="613" r:id="rId43"/>
    <p:sldId id="591" r:id="rId44"/>
    <p:sldId id="1058" r:id="rId45"/>
    <p:sldId id="615" r:id="rId46"/>
    <p:sldId id="616" r:id="rId47"/>
    <p:sldId id="708" r:id="rId48"/>
    <p:sldId id="635" r:id="rId49"/>
    <p:sldId id="619" r:id="rId50"/>
    <p:sldId id="475" r:id="rId51"/>
    <p:sldId id="476" r:id="rId52"/>
    <p:sldId id="477" r:id="rId53"/>
    <p:sldId id="478" r:id="rId54"/>
    <p:sldId id="562" r:id="rId55"/>
    <p:sldId id="563" r:id="rId56"/>
    <p:sldId id="1053" r:id="rId57"/>
    <p:sldId id="1055" r:id="rId58"/>
    <p:sldId id="1024" r:id="rId59"/>
    <p:sldId id="579" r:id="rId60"/>
    <p:sldId id="580" r:id="rId61"/>
    <p:sldId id="581" r:id="rId62"/>
    <p:sldId id="656" r:id="rId63"/>
    <p:sldId id="625" r:id="rId64"/>
    <p:sldId id="1029" r:id="rId65"/>
    <p:sldId id="592" r:id="rId66"/>
    <p:sldId id="593" r:id="rId67"/>
    <p:sldId id="594" r:id="rId68"/>
    <p:sldId id="667" r:id="rId69"/>
    <p:sldId id="680" r:id="rId70"/>
    <p:sldId id="658" r:id="rId71"/>
    <p:sldId id="663" r:id="rId72"/>
    <p:sldId id="664" r:id="rId73"/>
    <p:sldId id="882" r:id="rId74"/>
    <p:sldId id="1021" r:id="rId75"/>
    <p:sldId id="1066" r:id="rId76"/>
    <p:sldId id="1067" r:id="rId77"/>
    <p:sldId id="696" r:id="rId78"/>
    <p:sldId id="1056" r:id="rId79"/>
    <p:sldId id="610" r:id="rId80"/>
    <p:sldId id="611" r:id="rId81"/>
    <p:sldId id="612" r:id="rId82"/>
    <p:sldId id="617" r:id="rId83"/>
    <p:sldId id="614" r:id="rId84"/>
    <p:sldId id="1020" r:id="rId85"/>
    <p:sldId id="1076" r:id="rId86"/>
    <p:sldId id="984" r:id="rId87"/>
    <p:sldId id="1042" r:id="rId88"/>
    <p:sldId id="1070" r:id="rId89"/>
    <p:sldId id="983" r:id="rId90"/>
    <p:sldId id="989" r:id="rId91"/>
    <p:sldId id="1078" r:id="rId92"/>
    <p:sldId id="990" r:id="rId93"/>
    <p:sldId id="1068" r:id="rId94"/>
    <p:sldId id="1069" r:id="rId95"/>
    <p:sldId id="1071" r:id="rId96"/>
    <p:sldId id="1072" r:id="rId97"/>
    <p:sldId id="1073" r:id="rId98"/>
    <p:sldId id="1074" r:id="rId99"/>
    <p:sldId id="1075" r:id="rId100"/>
    <p:sldId id="1077" r:id="rId101"/>
  </p:sldIdLst>
  <p:sldSz cx="9144000" cy="6858000" type="screen4x3"/>
  <p:notesSz cx="6858000" cy="9144000"/>
  <p:custDataLst>
    <p:tags r:id="rId104"/>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5" autoAdjust="0"/>
    <p:restoredTop sz="97229" autoAdjust="0"/>
  </p:normalViewPr>
  <p:slideViewPr>
    <p:cSldViewPr>
      <p:cViewPr varScale="1">
        <p:scale>
          <a:sx n="101" d="100"/>
          <a:sy n="101" d="100"/>
        </p:scale>
        <p:origin x="1149" y="86"/>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7/2/2024</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2024/7/2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ja.wikipedia.org/wiki/%E7%A3%81%E6%B0%97%E3%82%B3%E3%82%A2%E3%83%A1%E3%83%A2%E3%83%A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第９回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DF894-1ABC-DCEB-605B-347568341D78}"/>
              </a:ext>
            </a:extLst>
          </p:cNvPr>
          <p:cNvSpPr>
            <a:spLocks noGrp="1"/>
          </p:cNvSpPr>
          <p:nvPr>
            <p:ph type="title"/>
          </p:nvPr>
        </p:nvSpPr>
        <p:spPr/>
        <p:txBody>
          <a:bodyPr/>
          <a:lstStyle/>
          <a:p>
            <a:r>
              <a:rPr kumimoji="1" lang="ja-JP" altLang="en-US" dirty="0"/>
              <a:t>課題８（１）</a:t>
            </a:r>
            <a:br>
              <a:rPr kumimoji="1" lang="en-US" altLang="ja-JP" dirty="0"/>
            </a:br>
            <a:r>
              <a:rPr kumimoji="1" lang="ja-JP" altLang="en-US" dirty="0"/>
              <a:t>まず実行サイクル数を求めてから，正規化する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9FF6DC-7DB5-2610-B5A6-DCA71AC44616}"/>
                  </a:ext>
                </a:extLst>
              </p:cNvPr>
              <p:cNvSpPr>
                <a:spLocks noGrp="1"/>
              </p:cNvSpPr>
              <p:nvPr>
                <p:ph sz="quarter" idx="10"/>
              </p:nvPr>
            </p:nvSpPr>
            <p:spPr>
              <a:xfrm>
                <a:off x="611956" y="1088974"/>
                <a:ext cx="7740086" cy="5220058"/>
              </a:xfrm>
            </p:spPr>
            <p:txBody>
              <a:bodyPr/>
              <a:lstStyle/>
              <a:p>
                <a:r>
                  <a:rPr lang="ja-JP" altLang="en-US" sz="1200" dirty="0"/>
                  <a:t>以下のような条件を考える</a:t>
                </a:r>
                <a:endParaRPr lang="en-US" altLang="ja-JP" sz="1200" dirty="0"/>
              </a:p>
              <a:p>
                <a:pPr lvl="1"/>
                <a:r>
                  <a:rPr lang="en-US" altLang="ja-JP" sz="1200" dirty="0"/>
                  <a:t>10</a:t>
                </a:r>
                <a:r>
                  <a:rPr lang="ja-JP" altLang="en-US" sz="1200" dirty="0"/>
                  <a:t>段のパイプラインを持つ </a:t>
                </a:r>
                <a:r>
                  <a:rPr lang="en-US" altLang="ja-JP" sz="1200" dirty="0"/>
                  <a:t>2-way </a:t>
                </a:r>
                <a:r>
                  <a:rPr lang="ja-JP" altLang="en-US" sz="1200" dirty="0"/>
                  <a:t>スーパスカラプロセッサであり，理想的には </a:t>
                </a:r>
                <a:r>
                  <a:rPr lang="en-US" altLang="ja-JP" sz="1200" dirty="0"/>
                  <a:t>IPC=2 </a:t>
                </a:r>
                <a:r>
                  <a:rPr lang="ja-JP" altLang="en-US" sz="1200" dirty="0"/>
                  <a:t>で実行できる</a:t>
                </a:r>
                <a:endParaRPr lang="en-US" altLang="ja-JP" sz="1200" dirty="0"/>
              </a:p>
              <a:p>
                <a:pPr lvl="1"/>
                <a:r>
                  <a:rPr lang="ja-JP" altLang="en-US" sz="1200" dirty="0"/>
                  <a:t>全実行命令におけるなんらかのデータハザードの発生率は </a:t>
                </a:r>
                <a:r>
                  <a:rPr lang="en-US" altLang="ja-JP" sz="1200" dirty="0"/>
                  <a:t>0.2 </a:t>
                </a:r>
              </a:p>
              <a:p>
                <a:pPr lvl="1"/>
                <a:r>
                  <a:rPr lang="ja-JP" altLang="en-US" sz="1200" dirty="0"/>
                  <a:t>このデータハザード発生時は </a:t>
                </a:r>
                <a:r>
                  <a:rPr lang="en-US" altLang="ja-JP" sz="1200" dirty="0"/>
                  <a:t>1 </a:t>
                </a:r>
                <a:r>
                  <a:rPr lang="ja-JP" altLang="en-US" sz="1200" dirty="0"/>
                  <a:t>サイクル実行時間が伸びるものとする</a:t>
                </a:r>
                <a:endParaRPr lang="en-US" altLang="ja-JP" sz="1200" dirty="0"/>
              </a:p>
              <a:p>
                <a:pPr lvl="1"/>
                <a:r>
                  <a:rPr lang="ja-JP" altLang="en-US" sz="1200" dirty="0"/>
                  <a:t>全実行命令における分岐命令の出現率は </a:t>
                </a:r>
                <a:r>
                  <a:rPr lang="en-US" altLang="ja-JP" sz="1200" dirty="0"/>
                  <a:t>0.2</a:t>
                </a:r>
              </a:p>
              <a:p>
                <a:pPr lvl="1"/>
                <a:r>
                  <a:rPr lang="ja-JP" altLang="en-US" sz="1200" dirty="0"/>
                  <a:t>分岐予測ミス率は </a:t>
                </a:r>
                <a:r>
                  <a:rPr lang="en-US" altLang="ja-JP" sz="1200" dirty="0"/>
                  <a:t>0.3</a:t>
                </a:r>
              </a:p>
              <a:p>
                <a:r>
                  <a:rPr kumimoji="1" lang="ja-JP" altLang="en-US" dirty="0"/>
                  <a:t>上記のベースライン </a:t>
                </a:r>
                <a:r>
                  <a:rPr kumimoji="1" lang="en-US" altLang="ja-JP" dirty="0"/>
                  <a:t>CPU </a:t>
                </a:r>
                <a:r>
                  <a:rPr kumimoji="1" lang="ja-JP" altLang="en-US" dirty="0"/>
                  <a:t>の 実行サイクル数 </a:t>
                </a:r>
                <a14:m>
                  <m:oMath xmlns:m="http://schemas.openxmlformats.org/officeDocument/2006/math">
                    <m:r>
                      <a:rPr lang="en-US" altLang="ja-JP" i="1" dirty="0">
                        <a:latin typeface="Cambria Math" panose="02040503050406030204" pitchFamily="18" charset="0"/>
                      </a:rPr>
                      <m:t>𝐶𝑟</m:t>
                    </m:r>
                  </m:oMath>
                </a14:m>
                <a:r>
                  <a:rPr kumimoji="1" lang="ja-JP" altLang="en-US" dirty="0"/>
                  <a:t> は，実行命令数を </a:t>
                </a:r>
                <a14:m>
                  <m:oMath xmlns:m="http://schemas.openxmlformats.org/officeDocument/2006/math">
                    <m:r>
                      <a:rPr kumimoji="1" lang="en-US" altLang="ja-JP" i="1" dirty="0" smtClean="0">
                        <a:latin typeface="Cambria Math" panose="02040503050406030204" pitchFamily="18" charset="0"/>
                      </a:rPr>
                      <m:t>𝑁𝑖</m:t>
                    </m:r>
                  </m:oMath>
                </a14:m>
                <a:r>
                  <a:rPr kumimoji="1" lang="en-US" altLang="ja-JP" dirty="0"/>
                  <a:t> </a:t>
                </a:r>
                <a:r>
                  <a:rPr kumimoji="1" lang="ja-JP" altLang="en-US" dirty="0"/>
                  <a:t>とすると</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oMath>
                </a14:m>
                <a:endParaRPr lang="en-US" altLang="ja-JP" i="1" dirty="0">
                  <a:solidFill>
                    <a:schemeClr val="accent6"/>
                  </a:solidFill>
                  <a:latin typeface="Cambria Math" panose="02040503050406030204" pitchFamily="18" charset="0"/>
                </a:endParaRPr>
              </a:p>
              <a:p>
                <a:pPr lvl="1"/>
                <a:r>
                  <a:rPr lang="en-US" altLang="ja-JP" b="0" dirty="0">
                    <a:solidFill>
                      <a:schemeClr val="tx1">
                        <a:lumMod val="75000"/>
                        <a:lumOff val="25000"/>
                      </a:schemeClr>
                    </a:solidFill>
                  </a:rPr>
                  <a:t>     </a:t>
                </a:r>
                <a14:m>
                  <m:oMath xmlns:m="http://schemas.openxmlformats.org/officeDocument/2006/math">
                    <m:r>
                      <a:rPr lang="en-US" altLang="ja-JP" b="0"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𝑁𝑖</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latin typeface="Cambria Math" panose="02040503050406030204" pitchFamily="18" charset="0"/>
                      </a:rPr>
                      <m:t>+</m:t>
                    </m:r>
                    <m:d>
                      <m:dPr>
                        <m:ctrlPr>
                          <a:rPr lang="en-US" altLang="ja-JP" b="0" i="1" dirty="0" smtClean="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×0.2</m:t>
                        </m:r>
                      </m:e>
                    </m:d>
                    <m:r>
                      <a:rPr lang="en-US" altLang="ja-JP" i="1" dirty="0">
                        <a:latin typeface="Cambria Math" panose="02040503050406030204" pitchFamily="18" charset="0"/>
                      </a:rPr>
                      <m:t>×1+</m:t>
                    </m:r>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𝑁𝑖</m:t>
                        </m:r>
                        <m:r>
                          <a:rPr lang="en-US" altLang="ja-JP" b="0" i="1" dirty="0" smtClean="0">
                            <a:latin typeface="Cambria Math" panose="02040503050406030204" pitchFamily="18" charset="0"/>
                          </a:rPr>
                          <m:t>×0.2×0.3</m:t>
                        </m:r>
                      </m:e>
                    </m:d>
                    <m:r>
                      <a:rPr lang="en-US" altLang="ja-JP" b="0" i="1" dirty="0" smtClean="0">
                        <a:latin typeface="Cambria Math" panose="02040503050406030204" pitchFamily="18" charset="0"/>
                      </a:rPr>
                      <m:t>×9</m:t>
                    </m:r>
                  </m:oMath>
                </a14:m>
                <a:endParaRPr lang="en-US" altLang="ja-JP" b="0" dirty="0"/>
              </a:p>
              <a:p>
                <a:pPr lvl="1"/>
                <a:r>
                  <a:rPr lang="en-US" altLang="ja-JP" i="1" dirty="0">
                    <a:latin typeface="Cambria Math" panose="02040503050406030204" pitchFamily="18" charset="0"/>
                  </a:rPr>
                  <a:t>      </a:t>
                </a:r>
                <a14:m>
                  <m:oMath xmlns:m="http://schemas.openxmlformats.org/officeDocument/2006/math">
                    <m:r>
                      <a:rPr lang="en-US" altLang="ja-JP" b="0"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𝑁𝑖</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×0.2+</m:t>
                    </m:r>
                    <m:r>
                      <a:rPr lang="en-US" altLang="ja-JP" i="1" dirty="0">
                        <a:latin typeface="Cambria Math" panose="02040503050406030204" pitchFamily="18" charset="0"/>
                      </a:rPr>
                      <m:t>𝑁𝑖</m:t>
                    </m:r>
                    <m:r>
                      <a:rPr lang="en-US" altLang="ja-JP" i="1" dirty="0">
                        <a:latin typeface="Cambria Math" panose="02040503050406030204" pitchFamily="18" charset="0"/>
                      </a:rPr>
                      <m:t>×0.54=1.24×</m:t>
                    </m:r>
                    <m:r>
                      <a:rPr lang="en-US" altLang="ja-JP" b="0" i="1" dirty="0" smtClean="0">
                        <a:latin typeface="Cambria Math" panose="02040503050406030204" pitchFamily="18" charset="0"/>
                      </a:rPr>
                      <m:t>𝑁𝑖</m:t>
                    </m:r>
                  </m:oMath>
                </a14:m>
                <a:endParaRPr lang="en-US" altLang="ja-JP" i="1" dirty="0">
                  <a:latin typeface="Cambria Math" panose="02040503050406030204" pitchFamily="18" charset="0"/>
                </a:endParaRPr>
              </a:p>
              <a:p>
                <a14:m>
                  <m:oMath xmlns:m="http://schemas.openxmlformats.org/officeDocument/2006/math">
                    <m:r>
                      <a:rPr lang="en-US" altLang="ja-JP" i="1" dirty="0" smtClean="0">
                        <a:latin typeface="Cambria Math" panose="02040503050406030204" pitchFamily="18" charset="0"/>
                      </a:rPr>
                      <m:t>𝐼𝑃𝐶𝑟</m:t>
                    </m:r>
                  </m:oMath>
                </a14:m>
                <a:r>
                  <a:rPr lang="en-US" altLang="ja-JP" i="1" dirty="0">
                    <a:latin typeface="Cambria Math" panose="02040503050406030204" pitchFamily="18" charset="0"/>
                  </a:rPr>
                  <a:t> </a:t>
                </a:r>
                <a:r>
                  <a:rPr lang="ja-JP" altLang="en-US" i="1" dirty="0">
                    <a:latin typeface="Cambria Math" panose="02040503050406030204" pitchFamily="18" charset="0"/>
                  </a:rPr>
                  <a:t>は </a:t>
                </a:r>
                <a14:m>
                  <m:oMath xmlns:m="http://schemas.openxmlformats.org/officeDocument/2006/math">
                    <m:r>
                      <a:rPr lang="en-US" altLang="ja-JP" i="1" dirty="0">
                        <a:latin typeface="Cambria Math" panose="02040503050406030204" pitchFamily="18" charset="0"/>
                      </a:rPr>
                      <m:t>𝑁𝑖</m:t>
                    </m:r>
                  </m:oMath>
                </a14:m>
                <a:r>
                  <a:rPr lang="en-US" altLang="ja-JP" i="1" dirty="0">
                    <a:latin typeface="Cambria Math" panose="02040503050406030204" pitchFamily="18" charset="0"/>
                  </a:rPr>
                  <a:t> </a:t>
                </a:r>
                <a:r>
                  <a:rPr lang="ja-JP" altLang="en-US" i="1" dirty="0">
                    <a:latin typeface="Cambria Math" panose="02040503050406030204" pitchFamily="18" charset="0"/>
                  </a:rPr>
                  <a:t>を </a:t>
                </a:r>
                <a14:m>
                  <m:oMath xmlns:m="http://schemas.openxmlformats.org/officeDocument/2006/math">
                    <m:r>
                      <a:rPr lang="en-US" altLang="ja-JP" i="1" dirty="0">
                        <a:latin typeface="Cambria Math" panose="02040503050406030204" pitchFamily="18" charset="0"/>
                      </a:rPr>
                      <m:t>𝐶𝑟</m:t>
                    </m:r>
                  </m:oMath>
                </a14:m>
                <a:r>
                  <a:rPr lang="ja-JP" altLang="en-US" i="1" dirty="0">
                    <a:latin typeface="Cambria Math" panose="02040503050406030204" pitchFamily="18" charset="0"/>
                  </a:rPr>
                  <a:t> で正規化したものなので，</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b="0" i="1" dirty="0" smtClean="0">
                            <a:latin typeface="Cambria Math" panose="02040503050406030204" pitchFamily="18" charset="0"/>
                          </a:rPr>
                          <m:t>𝑁𝑖</m:t>
                        </m:r>
                      </m:num>
                      <m:den>
                        <m:r>
                          <a:rPr lang="en-US" altLang="ja-JP" b="0" i="1" dirty="0" smtClean="0">
                            <a:latin typeface="Cambria Math" panose="02040503050406030204" pitchFamily="18" charset="0"/>
                          </a:rPr>
                          <m:t>𝐶𝑟</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𝑁𝑖</m:t>
                        </m:r>
                      </m:num>
                      <m:den>
                        <m:r>
                          <a:rPr lang="en-US" altLang="ja-JP" b="0" i="1" dirty="0" smtClean="0">
                            <a:latin typeface="Cambria Math" panose="02040503050406030204" pitchFamily="18" charset="0"/>
                          </a:rPr>
                          <m:t>1.24×</m:t>
                        </m:r>
                        <m:r>
                          <a:rPr lang="en-US" altLang="ja-JP" b="0" i="1" dirty="0" smtClean="0">
                            <a:latin typeface="Cambria Math" panose="02040503050406030204" pitchFamily="18" charset="0"/>
                          </a:rPr>
                          <m:t>𝑁𝑖</m:t>
                        </m:r>
                      </m:den>
                    </m:f>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rPr>
                      <m:t>0.81</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C99FF6DC-7DB5-2610-B5A6-DCA71AC44616}"/>
                  </a:ext>
                </a:extLst>
              </p:cNvPr>
              <p:cNvSpPr>
                <a:spLocks noGrp="1" noRot="1" noChangeAspect="1" noMove="1" noResize="1" noEditPoints="1" noAdjustHandles="1" noChangeArrowheads="1" noChangeShapeType="1" noTextEdit="1"/>
              </p:cNvSpPr>
              <p:nvPr>
                <p:ph sz="quarter" idx="10"/>
              </p:nvPr>
            </p:nvSpPr>
            <p:spPr>
              <a:xfrm>
                <a:off x="611956" y="1088974"/>
                <a:ext cx="7740086" cy="5220058"/>
              </a:xfrm>
              <a:blipFill>
                <a:blip r:embed="rId2"/>
                <a:stretch>
                  <a:fillRect l="-709" t="-3271" b="-2687"/>
                </a:stretch>
              </a:blipFill>
            </p:spPr>
            <p:txBody>
              <a:bodyPr/>
              <a:lstStyle/>
              <a:p>
                <a:r>
                  <a:rPr lang="en-US">
                    <a:noFill/>
                  </a:rPr>
                  <a:t> </a:t>
                </a:r>
              </a:p>
            </p:txBody>
          </p:sp>
        </mc:Fallback>
      </mc:AlternateContent>
    </p:spTree>
    <p:extLst>
      <p:ext uri="{BB962C8B-B14F-4D97-AF65-F5344CB8AC3E}">
        <p14:creationId xmlns:p14="http://schemas.microsoft.com/office/powerpoint/2010/main" val="1613402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アスキーねこの出番が減るということで少し悲しいです</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それはさておき、</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の式に出てくる用語が代入するうちにこんがらがりそうで怖いです。しっかり復習しようと思います。</a:t>
            </a:r>
            <a:endParaRPr lang="en-US" dirty="0"/>
          </a:p>
        </p:txBody>
      </p:sp>
    </p:spTree>
    <p:extLst>
      <p:ext uri="{BB962C8B-B14F-4D97-AF65-F5344CB8AC3E}">
        <p14:creationId xmlns:p14="http://schemas.microsoft.com/office/powerpoint/2010/main" val="405425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DF894-1ABC-DCEB-605B-347568341D78}"/>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99FF6DC-7DB5-2610-B5A6-DCA71AC44616}"/>
                  </a:ext>
                </a:extLst>
              </p:cNvPr>
              <p:cNvSpPr>
                <a:spLocks noGrp="1"/>
              </p:cNvSpPr>
              <p:nvPr>
                <p:ph sz="quarter" idx="10"/>
              </p:nvPr>
            </p:nvSpPr>
            <p:spPr/>
            <p:txBody>
              <a:bodyPr/>
              <a:lstStyle/>
              <a:p>
                <a:r>
                  <a:rPr kumimoji="1" lang="ja-JP" altLang="en-US" dirty="0"/>
                  <a:t>ベースライン </a:t>
                </a:r>
                <a:r>
                  <a:rPr kumimoji="1" lang="en-US" altLang="ja-JP" dirty="0"/>
                  <a:t>CPU </a:t>
                </a:r>
                <a:r>
                  <a:rPr kumimoji="1" lang="ja-JP" altLang="en-US" dirty="0"/>
                  <a:t>の動作周波数を </a:t>
                </a:r>
                <a:r>
                  <a:rPr kumimoji="1" lang="en-US" altLang="ja-JP" dirty="0"/>
                  <a:t>1 </a:t>
                </a:r>
                <a:r>
                  <a:rPr kumimoji="1" lang="ja-JP" altLang="en-US" dirty="0"/>
                  <a:t>とすると，その性能は</a:t>
                </a:r>
                <a:br>
                  <a:rPr kumimoji="1" lang="en-US" altLang="ja-JP" dirty="0"/>
                </a:br>
                <a:r>
                  <a:rPr kumimoji="1" lang="ja-JP" altLang="en-US" dirty="0"/>
                  <a:t>周波数 </a:t>
                </a:r>
                <a:r>
                  <a:rPr kumimoji="1" lang="en-US" altLang="ja-JP" dirty="0"/>
                  <a:t>1 </a:t>
                </a:r>
                <a14:m>
                  <m:oMath xmlns:m="http://schemas.openxmlformats.org/officeDocument/2006/math">
                    <m:r>
                      <a:rPr kumimoji="1" lang="en-US" altLang="ja-JP" i="1" dirty="0" smtClean="0">
                        <a:latin typeface="Cambria Math" panose="02040503050406030204" pitchFamily="18" charset="0"/>
                      </a:rPr>
                      <m:t>×</m:t>
                    </m:r>
                  </m:oMath>
                </a14:m>
                <a:r>
                  <a:rPr kumimoji="1" lang="en-US" altLang="ja-JP" dirty="0"/>
                  <a:t> IPC 0.81 = 0.81</a:t>
                </a:r>
              </a:p>
              <a:p>
                <a:r>
                  <a:rPr lang="ja-JP" altLang="en-US" sz="2000" dirty="0"/>
                  <a:t>「</a:t>
                </a:r>
                <a:r>
                  <a:rPr lang="en-US" altLang="ja-JP" sz="2000" dirty="0"/>
                  <a:t>3-way </a:t>
                </a:r>
                <a:r>
                  <a:rPr lang="ja-JP" altLang="en-US" sz="2000" dirty="0"/>
                  <a:t>スーパスカラにする」</a:t>
                </a:r>
                <a:endParaRPr lang="en-US" altLang="ja-JP" sz="2000"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1" i="1" dirty="0" smtClean="0">
                                <a:solidFill>
                                  <a:schemeClr val="accent5"/>
                                </a:solidFill>
                                <a:latin typeface="Cambria Math" panose="02040503050406030204" pitchFamily="18" charset="0"/>
                              </a:rPr>
                            </m:ctrlPr>
                          </m:fPr>
                          <m:num>
                            <m:r>
                              <a:rPr lang="en-US" altLang="ja-JP" b="1" i="1" dirty="0" smtClean="0">
                                <a:solidFill>
                                  <a:schemeClr val="accent5"/>
                                </a:solidFill>
                                <a:latin typeface="Cambria Math" panose="02040503050406030204" pitchFamily="18" charset="0"/>
                              </a:rPr>
                              <m:t>𝟏</m:t>
                            </m:r>
                          </m:num>
                          <m:den>
                            <m:r>
                              <a:rPr lang="en-US" altLang="ja-JP" b="1" i="1" dirty="0" smtClean="0">
                                <a:solidFill>
                                  <a:schemeClr val="accent5"/>
                                </a:solidFill>
                                <a:latin typeface="Cambria Math" panose="02040503050406030204" pitchFamily="18" charset="0"/>
                              </a:rPr>
                              <m:t>𝟑</m:t>
                            </m:r>
                          </m:den>
                        </m:f>
                        <m:r>
                          <a:rPr lang="en-US" altLang="ja-JP" b="1" i="1" dirty="0">
                            <a:solidFill>
                              <a:schemeClr val="accent5"/>
                            </a:solidFill>
                            <a:latin typeface="Cambria Math" panose="02040503050406030204" pitchFamily="18" charset="0"/>
                          </a:rPr>
                          <m:t> </m:t>
                        </m:r>
                        <m:r>
                          <a:rPr lang="en-US" altLang="ja-JP" i="1" dirty="0">
                            <a:solidFill>
                              <a:schemeClr val="tx1">
                                <a:lumMod val="75000"/>
                                <a:lumOff val="25000"/>
                              </a:schemeClr>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𝟑</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0" i="1" dirty="0" smtClean="0">
                            <a:latin typeface="Cambria Math" panose="02040503050406030204" pitchFamily="18" charset="0"/>
                          </a:rPr>
                          <m:t>0.3</m:t>
                        </m:r>
                        <m:r>
                          <a:rPr lang="en-US" altLang="ja-JP" i="1" dirty="0">
                            <a:latin typeface="Cambria Math" panose="02040503050406030204" pitchFamily="18" charset="0"/>
                          </a:rPr>
                          <m:t>×</m:t>
                        </m:r>
                        <m:r>
                          <a:rPr lang="en-US" altLang="ja-JP" i="1" dirty="0" smtClean="0">
                            <a:latin typeface="Cambria Math" panose="02040503050406030204" pitchFamily="18" charset="0"/>
                          </a:rPr>
                          <m:t>9</m:t>
                        </m:r>
                      </m:den>
                    </m:f>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1.17</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0.85</m:t>
                    </m:r>
                  </m:oMath>
                </a14:m>
                <a:endParaRPr lang="en-US" altLang="ja-JP" b="0" dirty="0">
                  <a:ea typeface="Cambria Math" panose="02040503050406030204" pitchFamily="18" charset="0"/>
                </a:endParaRPr>
              </a:p>
              <a:p>
                <a:pPr lvl="2"/>
                <a:r>
                  <a:rPr lang="ja-JP" altLang="en-US" dirty="0"/>
                  <a:t>先ほどは丁寧にサイクル数を１回計算したが，</a:t>
                </a:r>
                <a:br>
                  <a:rPr lang="en-US" altLang="ja-JP" dirty="0"/>
                </a:br>
                <a:r>
                  <a:rPr lang="ja-JP" altLang="en-US" dirty="0"/>
                  <a:t>ここでは最初から「１命令あたりのサイクル数」</a:t>
                </a:r>
                <a:br>
                  <a:rPr lang="en-US" altLang="ja-JP" dirty="0"/>
                </a:br>
                <a:r>
                  <a:rPr lang="ja-JP" altLang="en-US" dirty="0"/>
                  <a:t>として考えて </a:t>
                </a:r>
                <a:r>
                  <a:rPr lang="en-US" altLang="ja-JP" dirty="0"/>
                  <a:t>IPC </a:t>
                </a:r>
                <a:r>
                  <a:rPr lang="ja-JP" altLang="en-US" dirty="0"/>
                  <a:t>をいきなり求めている（結果は同じ）</a:t>
                </a:r>
                <a:endParaRPr lang="en-US" altLang="ja-JP" dirty="0"/>
              </a:p>
              <a:p>
                <a:pPr lvl="1"/>
                <a:r>
                  <a:rPr lang="ja-JP" altLang="en-US" dirty="0"/>
                  <a:t>周波数は変わらないなら性能も </a:t>
                </a:r>
                <a:r>
                  <a:rPr lang="en-US" altLang="ja-JP" dirty="0"/>
                  <a:t>0.85</a:t>
                </a:r>
                <a:endParaRPr kumimoji="1" lang="en-US" dirty="0"/>
              </a:p>
            </p:txBody>
          </p:sp>
        </mc:Choice>
        <mc:Fallback xmlns="">
          <p:sp>
            <p:nvSpPr>
              <p:cNvPr id="3" name="コンテンツ プレースホルダー 2">
                <a:extLst>
                  <a:ext uri="{FF2B5EF4-FFF2-40B4-BE49-F238E27FC236}">
                    <a16:creationId xmlns:a16="http://schemas.microsoft.com/office/drawing/2014/main" id="{C99FF6DC-7DB5-2610-B5A6-DCA71AC44616}"/>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833196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554171-C8D6-1147-D6C3-5E7B67AFFBD4}"/>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752EAB5-659C-EC6B-B959-E5D2B5B59298}"/>
                  </a:ext>
                </a:extLst>
              </p:cNvPr>
              <p:cNvSpPr>
                <a:spLocks noGrp="1"/>
              </p:cNvSpPr>
              <p:nvPr>
                <p:ph sz="quarter" idx="10"/>
              </p:nvPr>
            </p:nvSpPr>
            <p:spPr/>
            <p:txBody>
              <a:bodyPr/>
              <a:lstStyle/>
              <a:p>
                <a:r>
                  <a:rPr lang="ja-JP" altLang="en-US" dirty="0"/>
                  <a:t>「</a:t>
                </a:r>
                <a:r>
                  <a:rPr lang="en-US" altLang="ja-JP" dirty="0"/>
                  <a:t>2-way </a:t>
                </a:r>
                <a:r>
                  <a:rPr lang="ja-JP" altLang="en-US" dirty="0"/>
                  <a:t>のまま</a:t>
                </a:r>
                <a:r>
                  <a:rPr lang="en-US" altLang="ja-JP" dirty="0"/>
                  <a:t>15</a:t>
                </a:r>
                <a:r>
                  <a:rPr lang="ja-JP" altLang="en-US" dirty="0"/>
                  <a:t>段パイプラインにする」</a:t>
                </a:r>
                <a:endParaRPr lang="en-US" altLang="ja-JP"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solidFill>
                              <a:schemeClr val="tx1">
                                <a:lumMod val="75000"/>
                                <a:lumOff val="25000"/>
                              </a:schemeClr>
                            </a:solidFill>
                            <a:latin typeface="Cambria Math" panose="02040503050406030204" pitchFamily="18" charset="0"/>
                          </a:rPr>
                          <m:t> +</m:t>
                        </m:r>
                        <m:r>
                          <a:rPr lang="en-US" altLang="ja-JP" b="0" i="1" dirty="0" smtClean="0">
                            <a:solidFill>
                              <a:schemeClr val="tx1">
                                <a:lumMod val="75000"/>
                                <a:lumOff val="25000"/>
                              </a:schemeClr>
                            </a:solidFill>
                            <a:latin typeface="Cambria Math" panose="02040503050406030204" pitchFamily="18" charset="0"/>
                          </a:rPr>
                          <m:t>0.2</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0" i="1" dirty="0" smtClean="0">
                            <a:latin typeface="Cambria Math" panose="02040503050406030204" pitchFamily="18" charset="0"/>
                          </a:rPr>
                          <m:t>0.3</m:t>
                        </m:r>
                        <m:r>
                          <a:rPr lang="en-US" altLang="ja-JP" i="1" dirty="0">
                            <a:latin typeface="Cambria Math" panose="02040503050406030204" pitchFamily="18" charset="0"/>
                          </a:rPr>
                          <m:t>×</m:t>
                        </m:r>
                        <m:r>
                          <a:rPr lang="en-US" altLang="ja-JP" b="1" i="1" dirty="0" smtClean="0">
                            <a:solidFill>
                              <a:schemeClr val="accent5"/>
                            </a:solidFill>
                            <a:latin typeface="Cambria Math" panose="02040503050406030204" pitchFamily="18" charset="0"/>
                          </a:rPr>
                          <m:t>𝟏𝟒</m:t>
                        </m:r>
                      </m:den>
                    </m:f>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1.54</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0.65</m:t>
                    </m:r>
                  </m:oMath>
                </a14:m>
                <a:endParaRPr lang="en-US" altLang="ja-JP" b="0" dirty="0">
                  <a:ea typeface="Cambria Math" panose="02040503050406030204" pitchFamily="18" charset="0"/>
                </a:endParaRPr>
              </a:p>
              <a:p>
                <a:pPr lvl="2"/>
                <a:r>
                  <a:rPr lang="ja-JP" altLang="en-US" dirty="0"/>
                  <a:t>分岐予測ミスペナルティが </a:t>
                </a:r>
                <a:r>
                  <a:rPr lang="en-US" altLang="ja-JP" dirty="0"/>
                  <a:t>10 </a:t>
                </a:r>
                <a:r>
                  <a:rPr lang="ja-JP" altLang="en-US" dirty="0"/>
                  <a:t>から </a:t>
                </a:r>
                <a:r>
                  <a:rPr lang="en-US" altLang="ja-JP" dirty="0"/>
                  <a:t>15 </a:t>
                </a:r>
                <a:r>
                  <a:rPr lang="ja-JP" altLang="en-US" dirty="0"/>
                  <a:t>に</a:t>
                </a:r>
                <a:endParaRPr lang="en-US" altLang="ja-JP" dirty="0"/>
              </a:p>
              <a:p>
                <a:pPr lvl="1"/>
                <a:r>
                  <a:rPr lang="en-US" altLang="ja-JP" dirty="0"/>
                  <a:t>10 </a:t>
                </a:r>
                <a:r>
                  <a:rPr lang="ja-JP" altLang="en-US" dirty="0"/>
                  <a:t>→ </a:t>
                </a:r>
                <a:r>
                  <a:rPr lang="en-US" altLang="ja-JP" dirty="0"/>
                  <a:t>15 </a:t>
                </a:r>
                <a:r>
                  <a:rPr lang="ja-JP" altLang="en-US" dirty="0"/>
                  <a:t>段になったことにより周波数が </a:t>
                </a:r>
                <a:r>
                  <a:rPr lang="en-US" altLang="ja-JP" dirty="0"/>
                  <a:t>1.5 </a:t>
                </a:r>
                <a:r>
                  <a:rPr lang="ja-JP" altLang="en-US" dirty="0"/>
                  <a:t>倍に</a:t>
                </a:r>
                <a:endParaRPr lang="en-US" altLang="ja-JP" dirty="0"/>
              </a:p>
              <a:p>
                <a:pPr lvl="1"/>
                <a:r>
                  <a:rPr lang="ja-JP" altLang="en-US" dirty="0"/>
                  <a:t>性能は </a:t>
                </a:r>
                <a:r>
                  <a:rPr lang="en-US" altLang="ja-JP" dirty="0"/>
                  <a:t>1.5 </a:t>
                </a:r>
                <a14:m>
                  <m:oMath xmlns:m="http://schemas.openxmlformats.org/officeDocument/2006/math">
                    <m:r>
                      <a:rPr lang="en-US" altLang="ja-JP" i="1" dirty="0" smtClean="0">
                        <a:latin typeface="Cambria Math" panose="02040503050406030204" pitchFamily="18" charset="0"/>
                      </a:rPr>
                      <m:t>×</m:t>
                    </m:r>
                  </m:oMath>
                </a14:m>
                <a:r>
                  <a:rPr lang="en-US" altLang="ja-JP" dirty="0"/>
                  <a:t> 0.65=0.97</a:t>
                </a:r>
              </a:p>
              <a:p>
                <a:r>
                  <a:rPr lang="ja-JP" altLang="en-US" dirty="0"/>
                  <a:t>「</a:t>
                </a:r>
                <a:r>
                  <a:rPr lang="en-US" altLang="ja-JP" dirty="0"/>
                  <a:t>2-way </a:t>
                </a:r>
                <a:r>
                  <a:rPr lang="ja-JP" altLang="en-US" dirty="0"/>
                  <a:t>のまま分岐予測器を改良する」</a:t>
                </a:r>
                <a:endParaRPr lang="en-US" altLang="ja-JP"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solidFill>
                              <a:schemeClr val="tx1">
                                <a:lumMod val="75000"/>
                                <a:lumOff val="25000"/>
                              </a:schemeClr>
                            </a:solidFill>
                            <a:latin typeface="Cambria Math" panose="02040503050406030204" pitchFamily="18" charset="0"/>
                          </a:rPr>
                          <m:t> +</m:t>
                        </m:r>
                        <m:r>
                          <a:rPr lang="en-US" altLang="ja-JP" b="0" i="1" dirty="0" smtClean="0">
                            <a:solidFill>
                              <a:schemeClr val="tx1">
                                <a:lumMod val="75000"/>
                                <a:lumOff val="25000"/>
                              </a:schemeClr>
                            </a:solidFill>
                            <a:latin typeface="Cambria Math" panose="02040503050406030204" pitchFamily="18" charset="0"/>
                          </a:rPr>
                          <m:t>0.2</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𝟐</m:t>
                        </m:r>
                        <m:r>
                          <a:rPr lang="en-US" altLang="ja-JP" b="0" i="1" dirty="0">
                            <a:solidFill>
                              <a:schemeClr val="tx1">
                                <a:lumMod val="75000"/>
                                <a:lumOff val="25000"/>
                              </a:schemeClr>
                            </a:solidFill>
                            <a:latin typeface="Cambria Math" panose="02040503050406030204" pitchFamily="18" charset="0"/>
                          </a:rPr>
                          <m:t>×</m:t>
                        </m:r>
                        <m:r>
                          <a:rPr lang="en-US" altLang="ja-JP" b="1" i="1" dirty="0" smtClean="0">
                            <a:solidFill>
                              <a:schemeClr val="tx1">
                                <a:lumMod val="75000"/>
                                <a:lumOff val="25000"/>
                              </a:schemeClr>
                            </a:solidFill>
                            <a:latin typeface="Cambria Math" panose="02040503050406030204" pitchFamily="18" charset="0"/>
                          </a:rPr>
                          <m:t>𝟗</m:t>
                        </m:r>
                      </m:den>
                    </m:f>
                    <m:r>
                      <a:rPr lang="en-US" altLang="ja-JP" b="1"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1.1</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0.94</m:t>
                    </m:r>
                  </m:oMath>
                </a14:m>
                <a:endParaRPr lang="en-US" altLang="ja-JP" b="0" dirty="0">
                  <a:ea typeface="Cambria Math" panose="02040503050406030204" pitchFamily="18" charset="0"/>
                </a:endParaRPr>
              </a:p>
              <a:p>
                <a:pPr marL="360000" lvl="1" indent="0">
                  <a:buNone/>
                </a:pPr>
                <a:endParaRPr lang="en-US" altLang="ja-JP" b="0" dirty="0">
                  <a:ea typeface="Cambria Math" panose="02040503050406030204" pitchFamily="18" charset="0"/>
                </a:endParaRPr>
              </a:p>
              <a:p>
                <a:pPr lvl="1"/>
                <a:r>
                  <a:rPr lang="ja-JP" altLang="en-US" dirty="0"/>
                  <a:t>周波数は変わらないので，性能も </a:t>
                </a:r>
                <a:r>
                  <a:rPr lang="en-US" altLang="ja-JP" dirty="0"/>
                  <a:t>0.94</a:t>
                </a:r>
                <a:endParaRPr kumimoji="1" lang="en-US" altLang="ja-JP" dirty="0"/>
              </a:p>
              <a:p>
                <a:endParaRPr kumimoji="1" lang="en-US" dirty="0"/>
              </a:p>
            </p:txBody>
          </p:sp>
        </mc:Choice>
        <mc:Fallback xmlns="">
          <p:sp>
            <p:nvSpPr>
              <p:cNvPr id="3" name="コンテンツ プレースホルダー 2">
                <a:extLst>
                  <a:ext uri="{FF2B5EF4-FFF2-40B4-BE49-F238E27FC236}">
                    <a16:creationId xmlns:a16="http://schemas.microsoft.com/office/drawing/2014/main" id="{F752EAB5-659C-EC6B-B959-E5D2B5B59298}"/>
                  </a:ext>
                </a:extLst>
              </p:cNvPr>
              <p:cNvSpPr>
                <a:spLocks noGrp="1" noRot="1" noChangeAspect="1" noMove="1" noResize="1" noEditPoints="1" noAdjustHandles="1" noChangeArrowheads="1" noChangeShapeType="1" noTextEdit="1"/>
              </p:cNvSpPr>
              <p:nvPr>
                <p:ph sz="quarter" idx="10"/>
              </p:nvPr>
            </p:nvSpPr>
            <p:spPr>
              <a:blipFill>
                <a:blip r:embed="rId2"/>
                <a:stretch>
                  <a:fillRect l="-692" t="-935"/>
                </a:stretch>
              </a:blipFill>
            </p:spPr>
            <p:txBody>
              <a:bodyPr/>
              <a:lstStyle/>
              <a:p>
                <a:r>
                  <a:rPr lang="en-US">
                    <a:noFill/>
                  </a:rPr>
                  <a:t> </a:t>
                </a:r>
              </a:p>
            </p:txBody>
          </p:sp>
        </mc:Fallback>
      </mc:AlternateContent>
    </p:spTree>
    <p:extLst>
      <p:ext uri="{BB962C8B-B14F-4D97-AF65-F5344CB8AC3E}">
        <p14:creationId xmlns:p14="http://schemas.microsoft.com/office/powerpoint/2010/main" val="3622193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A6708-BF63-DF04-8D87-7C8157DEE63E}"/>
              </a:ext>
            </a:extLst>
          </p:cNvPr>
          <p:cNvSpPr>
            <a:spLocks noGrp="1"/>
          </p:cNvSpPr>
          <p:nvPr>
            <p:ph type="title"/>
          </p:nvPr>
        </p:nvSpPr>
        <p:spPr/>
        <p:txBody>
          <a:bodyPr/>
          <a:lstStyle/>
          <a:p>
            <a:r>
              <a:rPr kumimoji="1" lang="ja-JP" altLang="en-US" dirty="0"/>
              <a:t>課題８（１）</a:t>
            </a:r>
            <a:endParaRPr kumimoji="1" lang="en-US" dirty="0"/>
          </a:p>
        </p:txBody>
      </p:sp>
      <p:sp>
        <p:nvSpPr>
          <p:cNvPr id="3" name="コンテンツ プレースホルダー 2">
            <a:extLst>
              <a:ext uri="{FF2B5EF4-FFF2-40B4-BE49-F238E27FC236}">
                <a16:creationId xmlns:a16="http://schemas.microsoft.com/office/drawing/2014/main" id="{DDB65E16-B00E-164C-39CC-453627341CCA}"/>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t>ベースライン：</a:t>
            </a:r>
            <a:r>
              <a:rPr kumimoji="1" lang="en-US" altLang="ja-JP" dirty="0"/>
              <a:t>0.81</a:t>
            </a:r>
          </a:p>
          <a:p>
            <a:pPr marL="817200" lvl="1" indent="-457200">
              <a:buFont typeface="+mj-lt"/>
              <a:buAutoNum type="arabicPeriod"/>
            </a:pPr>
            <a:r>
              <a:rPr lang="en-US" altLang="ja-JP" sz="2000" dirty="0"/>
              <a:t>3-way </a:t>
            </a:r>
            <a:r>
              <a:rPr lang="ja-JP" altLang="en-US" sz="2000" dirty="0"/>
              <a:t>スーパスカラにする：</a:t>
            </a:r>
            <a:r>
              <a:rPr lang="en-US" altLang="ja-JP" sz="2000" dirty="0"/>
              <a:t>0.85</a:t>
            </a:r>
          </a:p>
          <a:p>
            <a:pPr marL="817200" lvl="1" indent="-457200">
              <a:buFont typeface="+mj-lt"/>
              <a:buAutoNum type="arabicPeriod"/>
            </a:pPr>
            <a:r>
              <a:rPr lang="en-US" altLang="ja-JP" sz="2000" dirty="0"/>
              <a:t>2-way </a:t>
            </a:r>
            <a:r>
              <a:rPr lang="ja-JP" altLang="en-US" sz="2000" dirty="0"/>
              <a:t>のまま</a:t>
            </a:r>
            <a:r>
              <a:rPr lang="en-US" altLang="ja-JP" sz="2000" dirty="0"/>
              <a:t>15</a:t>
            </a:r>
            <a:r>
              <a:rPr lang="ja-JP" altLang="en-US" sz="2000" dirty="0"/>
              <a:t>段パイプラインにする：</a:t>
            </a:r>
            <a:r>
              <a:rPr lang="en-US" altLang="ja-JP" sz="2000" dirty="0"/>
              <a:t>0.97 </a:t>
            </a:r>
            <a:r>
              <a:rPr lang="ja-JP" altLang="en-US" sz="2000" dirty="0"/>
              <a:t>最も速い</a:t>
            </a:r>
            <a:endParaRPr lang="en-US" altLang="ja-JP" sz="2000" dirty="0"/>
          </a:p>
          <a:p>
            <a:pPr marL="817200" lvl="1" indent="-457200">
              <a:buFont typeface="+mj-lt"/>
              <a:buAutoNum type="arabicPeriod"/>
            </a:pPr>
            <a:r>
              <a:rPr lang="en-US" altLang="ja-JP" sz="2000" dirty="0"/>
              <a:t>2-way </a:t>
            </a:r>
            <a:r>
              <a:rPr lang="ja-JP" altLang="en-US" sz="2000" dirty="0"/>
              <a:t>のまま分岐予測器を改良する：</a:t>
            </a:r>
            <a:r>
              <a:rPr lang="en-US" altLang="ja-JP" sz="2000" dirty="0"/>
              <a:t>0.94</a:t>
            </a:r>
            <a:endParaRPr kumimoji="1" lang="en-US" dirty="0"/>
          </a:p>
        </p:txBody>
      </p:sp>
    </p:spTree>
    <p:extLst>
      <p:ext uri="{BB962C8B-B14F-4D97-AF65-F5344CB8AC3E}">
        <p14:creationId xmlns:p14="http://schemas.microsoft.com/office/powerpoint/2010/main" val="987213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８（２）</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ここで効率を表す「性能エネルギー比（性能 </a:t>
                </a:r>
                <a:r>
                  <a:rPr lang="en-US" altLang="ja-JP" sz="1600" dirty="0"/>
                  <a:t>/ </a:t>
                </a:r>
                <a:r>
                  <a:rPr lang="ja-JP" altLang="en-US" sz="1600" dirty="0"/>
                  <a:t>消費エネルギー）」という指標を導入する．この数字が大きいほど小さなエネルギーで速く動くことを意味する．前述の３つの改良方針のうち，以下の追加の条件のもとで，最も性能エネルギー比が良いものはどれかを計算して検討せよ．</a:t>
                </a:r>
                <a:endParaRPr lang="en-US" altLang="ja-JP" sz="1600" dirty="0"/>
              </a:p>
              <a:p>
                <a:pPr lvl="1"/>
                <a:r>
                  <a:rPr lang="ja-JP" altLang="en-US" sz="1600" dirty="0"/>
                  <a:t>クロック周波数を </a:t>
                </a:r>
                <a:r>
                  <a:rPr lang="en-US" altLang="ja-JP" sz="1600" dirty="0"/>
                  <a:t>N </a:t>
                </a:r>
                <a:r>
                  <a:rPr lang="ja-JP" altLang="en-US" sz="1600" dirty="0"/>
                  <a:t>倍にすると，消費エネルギーは </a:t>
                </a:r>
                <a14:m>
                  <m:oMath xmlns:m="http://schemas.openxmlformats.org/officeDocument/2006/math">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𝑁</m:t>
                        </m:r>
                      </m:e>
                      <m:sup>
                        <m:r>
                          <a:rPr lang="en-US" altLang="ja-JP" sz="1600" i="1" dirty="0" smtClean="0">
                            <a:latin typeface="Cambria Math" panose="02040503050406030204" pitchFamily="18" charset="0"/>
                          </a:rPr>
                          <m:t>2</m:t>
                        </m:r>
                      </m:sup>
                    </m:sSup>
                  </m:oMath>
                </a14:m>
                <a:r>
                  <a:rPr lang="ja-JP" altLang="en-US" sz="1600" dirty="0"/>
                  <a:t> 倍増える</a:t>
                </a:r>
                <a:endParaRPr lang="en-US" altLang="ja-JP" sz="1600" dirty="0"/>
              </a:p>
              <a:p>
                <a:pPr lvl="1"/>
                <a:r>
                  <a:rPr lang="en-US" altLang="ja-JP" sz="1600" dirty="0"/>
                  <a:t>3-way </a:t>
                </a:r>
                <a:r>
                  <a:rPr lang="ja-JP" altLang="en-US" sz="1600" dirty="0"/>
                  <a:t>スーパースカラにすると消費エネルギーは </a:t>
                </a:r>
                <a:r>
                  <a:rPr lang="en-US" altLang="ja-JP" sz="1600" dirty="0"/>
                  <a:t>1.5 </a:t>
                </a:r>
                <a:r>
                  <a:rPr lang="ja-JP" altLang="en-US" sz="1600" dirty="0"/>
                  <a:t>倍になる</a:t>
                </a:r>
                <a:endParaRPr lang="en-US" altLang="ja-JP" sz="1600" dirty="0"/>
              </a:p>
              <a:p>
                <a:pPr lvl="1"/>
                <a:r>
                  <a:rPr lang="ja-JP" altLang="en-US" sz="1600" dirty="0"/>
                  <a:t>分岐予測器を改良すると消費エネルギーは </a:t>
                </a:r>
                <a:r>
                  <a:rPr lang="en-US" altLang="ja-JP" sz="1600" dirty="0"/>
                  <a:t>1.1 </a:t>
                </a:r>
                <a:r>
                  <a:rPr lang="ja-JP" altLang="en-US" sz="1600" dirty="0"/>
                  <a:t>倍になる</a:t>
                </a:r>
                <a:endParaRPr lang="en-US" altLang="ja-JP" sz="1600"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31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14</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８（２）</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kumimoji="1" lang="ja-JP" altLang="en-US" dirty="0"/>
                  <a:t>ベースラインの消費エネルギーを１とすると：</a:t>
                </a:r>
                <a:r>
                  <a:rPr kumimoji="1" lang="en-US" altLang="ja-JP" dirty="0"/>
                  <a:t>0.81/1=0.81</a:t>
                </a:r>
              </a:p>
              <a:p>
                <a:pPr marL="457200" indent="-457200">
                  <a:buFont typeface="+mj-lt"/>
                  <a:buAutoNum type="arabicPeriod"/>
                </a:pPr>
                <a:r>
                  <a:rPr lang="en-US" altLang="ja-JP" dirty="0"/>
                  <a:t>3-way </a:t>
                </a:r>
                <a:r>
                  <a:rPr lang="ja-JP" altLang="en-US" dirty="0"/>
                  <a:t>スーパスカラにする：</a:t>
                </a:r>
                <a14:m>
                  <m:oMath xmlns:m="http://schemas.openxmlformats.org/officeDocument/2006/math">
                    <m:r>
                      <a:rPr lang="en-US" altLang="ja-JP" i="1" dirty="0" smtClean="0">
                        <a:latin typeface="Cambria Math" panose="02040503050406030204" pitchFamily="18" charset="0"/>
                      </a:rPr>
                      <m:t>0.8</m:t>
                    </m:r>
                    <m:r>
                      <a:rPr lang="en-US" altLang="ja-JP" b="0" i="1" dirty="0" smtClean="0">
                        <a:latin typeface="Cambria Math" panose="02040503050406030204" pitchFamily="18" charset="0"/>
                      </a:rPr>
                      <m:t>5</m:t>
                    </m:r>
                    <m:r>
                      <a:rPr lang="en-US" altLang="ja-JP" i="1" dirty="0" smtClean="0">
                        <a:latin typeface="Cambria Math" panose="02040503050406030204" pitchFamily="18" charset="0"/>
                      </a:rPr>
                      <m:t>/1.5</m:t>
                    </m:r>
                    <m:r>
                      <a:rPr lang="en-US" altLang="ja-JP" i="1" dirty="0" smtClean="0">
                        <a:latin typeface="Cambria Math" panose="02040503050406030204" pitchFamily="18" charset="0"/>
                        <a:ea typeface="Cambria Math" panose="02040503050406030204" pitchFamily="18" charset="0"/>
                      </a:rPr>
                      <m:t>≈</m:t>
                    </m:r>
                    <m:r>
                      <a:rPr lang="en-US" altLang="ja-JP" i="1" dirty="0" smtClean="0">
                        <a:latin typeface="Cambria Math" panose="02040503050406030204" pitchFamily="18" charset="0"/>
                      </a:rPr>
                      <m:t>0.57</m:t>
                    </m:r>
                  </m:oMath>
                </a14:m>
                <a:endParaRPr lang="en-US" altLang="ja-JP" dirty="0"/>
              </a:p>
              <a:p>
                <a:pPr marL="457200" indent="-457200">
                  <a:buFont typeface="+mj-lt"/>
                  <a:buAutoNum type="arabicPeriod"/>
                </a:pPr>
                <a:r>
                  <a:rPr lang="en-US" altLang="ja-JP" dirty="0"/>
                  <a:t>2-way </a:t>
                </a:r>
                <a:r>
                  <a:rPr lang="ja-JP" altLang="en-US" dirty="0"/>
                  <a:t>のまま</a:t>
                </a:r>
                <a:r>
                  <a:rPr lang="en-US" altLang="ja-JP" dirty="0"/>
                  <a:t>15</a:t>
                </a:r>
                <a:r>
                  <a:rPr lang="ja-JP" altLang="en-US" dirty="0"/>
                  <a:t>段パイプラインにする：</a:t>
                </a:r>
                <a14:m>
                  <m:oMath xmlns:m="http://schemas.openxmlformats.org/officeDocument/2006/math">
                    <m:f>
                      <m:fPr>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0.9</m:t>
                        </m:r>
                        <m:r>
                          <a:rPr lang="en-US" altLang="ja-JP" b="0" i="1" dirty="0" smtClean="0">
                            <a:latin typeface="Cambria Math" panose="02040503050406030204" pitchFamily="18" charset="0"/>
                          </a:rPr>
                          <m:t>7</m:t>
                        </m:r>
                      </m:num>
                      <m:den>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1.5</m:t>
                            </m:r>
                          </m:e>
                          <m:sup>
                            <m:r>
                              <a:rPr lang="en-US" altLang="ja-JP" i="1" dirty="0" smtClean="0">
                                <a:latin typeface="Cambria Math" panose="02040503050406030204" pitchFamily="18" charset="0"/>
                              </a:rPr>
                              <m:t>2</m:t>
                            </m:r>
                          </m:sup>
                        </m:sSup>
                      </m:den>
                    </m:f>
                    <m:r>
                      <a:rPr lang="en-US" altLang="ja-JP" b="0" i="1" dirty="0" smtClean="0">
                        <a:latin typeface="Cambria Math" panose="02040503050406030204" pitchFamily="18" charset="0"/>
                      </a:rPr>
                      <m:t>≈0.4</m:t>
                    </m:r>
                    <m:r>
                      <a:rPr lang="en-US" altLang="ja-JP" i="1" dirty="0" smtClean="0">
                        <a:latin typeface="Cambria Math" panose="02040503050406030204" pitchFamily="18" charset="0"/>
                      </a:rPr>
                      <m:t>3</m:t>
                    </m:r>
                  </m:oMath>
                </a14:m>
                <a:endParaRPr lang="en-US" altLang="ja-JP" dirty="0"/>
              </a:p>
              <a:p>
                <a:pPr lvl="1"/>
                <a:r>
                  <a:rPr lang="ja-JP" altLang="en-US" dirty="0"/>
                  <a:t>最も速いが，エネルギー効率がとても悪い</a:t>
                </a:r>
                <a:endParaRPr lang="en-US" altLang="ja-JP" dirty="0"/>
              </a:p>
              <a:p>
                <a:pPr marL="457200" indent="-457200">
                  <a:buFont typeface="+mj-lt"/>
                  <a:buAutoNum type="arabicPeriod"/>
                </a:pPr>
                <a:r>
                  <a:rPr lang="en-US" altLang="ja-JP" dirty="0"/>
                  <a:t>2-way </a:t>
                </a:r>
                <a:r>
                  <a:rPr lang="ja-JP" altLang="en-US" dirty="0"/>
                  <a:t>のまま分岐予測器を改良する：</a:t>
                </a:r>
                <a14:m>
                  <m:oMath xmlns:m="http://schemas.openxmlformats.org/officeDocument/2006/math">
                    <m:f>
                      <m:fPr>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0.9</m:t>
                        </m:r>
                        <m:r>
                          <a:rPr lang="en-US" altLang="ja-JP" b="0" i="1" dirty="0" smtClean="0">
                            <a:latin typeface="Cambria Math" panose="02040503050406030204" pitchFamily="18" charset="0"/>
                          </a:rPr>
                          <m:t>4</m:t>
                        </m:r>
                      </m:num>
                      <m:den>
                        <m:r>
                          <a:rPr lang="en-US" altLang="ja-JP" i="1" dirty="0" smtClean="0">
                            <a:latin typeface="Cambria Math" panose="02040503050406030204" pitchFamily="18" charset="0"/>
                          </a:rPr>
                          <m:t>1.1</m:t>
                        </m:r>
                      </m:den>
                    </m:f>
                    <m:r>
                      <a:rPr lang="en-US" altLang="ja-JP" b="0" i="1" dirty="0" smtClean="0">
                        <a:latin typeface="Cambria Math" panose="02040503050406030204" pitchFamily="18" charset="0"/>
                      </a:rPr>
                      <m:t>≈0.85</m:t>
                    </m:r>
                  </m:oMath>
                </a14:m>
                <a:endParaRPr lang="en-US" altLang="ja-JP" b="0" dirty="0"/>
              </a:p>
              <a:p>
                <a:pPr lvl="1"/>
                <a:r>
                  <a:rPr kumimoji="1" lang="en-US" altLang="ja-JP" dirty="0"/>
                  <a:t>2 </a:t>
                </a:r>
                <a:r>
                  <a:rPr kumimoji="1" lang="ja-JP" altLang="en-US" dirty="0"/>
                  <a:t>より少し遅いがエネルギー効率はずっと良い</a:t>
                </a:r>
                <a:endParaRPr kumimoji="1" lang="en-US" altLang="ja-JP"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1012"/>
                </a:stretch>
              </a:blipFill>
            </p:spPr>
            <p:txBody>
              <a:bodyPr/>
              <a:lstStyle/>
              <a:p>
                <a:r>
                  <a:rPr 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15</a:t>
            </a:fld>
            <a:endParaRPr kumimoji="1" lang="ja-JP" altLang="en-US" dirty="0"/>
          </a:p>
        </p:txBody>
      </p:sp>
    </p:spTree>
    <p:extLst>
      <p:ext uri="{BB962C8B-B14F-4D97-AF65-F5344CB8AC3E}">
        <p14:creationId xmlns:p14="http://schemas.microsoft.com/office/powerpoint/2010/main" val="389307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16</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メモリと，キャッシュの基本</a:t>
            </a:r>
            <a:endParaRPr kumimoji="1" lang="en-US" dirty="0"/>
          </a:p>
        </p:txBody>
      </p:sp>
    </p:spTree>
    <p:extLst>
      <p:ext uri="{BB962C8B-B14F-4D97-AF65-F5344CB8AC3E}">
        <p14:creationId xmlns:p14="http://schemas.microsoft.com/office/powerpoint/2010/main" val="285152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AE0C569-28B0-BC2B-BFAA-8E0974E9742B}"/>
              </a:ext>
            </a:extLst>
          </p:cNvPr>
          <p:cNvSpPr>
            <a:spLocks noGrp="1"/>
          </p:cNvSpPr>
          <p:nvPr>
            <p:ph type="title"/>
          </p:nvPr>
        </p:nvSpPr>
        <p:spPr/>
        <p:txBody>
          <a:bodyPr/>
          <a:lstStyle/>
          <a:p>
            <a:r>
              <a:rPr lang="ja-JP" altLang="en-US" dirty="0"/>
              <a:t>今日の内容</a:t>
            </a:r>
            <a:endParaRPr lang="en-US" dirty="0"/>
          </a:p>
        </p:txBody>
      </p:sp>
      <p:sp>
        <p:nvSpPr>
          <p:cNvPr id="5" name="コンテンツ プレースホルダー 4">
            <a:extLst>
              <a:ext uri="{FF2B5EF4-FFF2-40B4-BE49-F238E27FC236}">
                <a16:creationId xmlns:a16="http://schemas.microsoft.com/office/drawing/2014/main" id="{2357C782-95FE-C89C-7A97-8FEF9676050A}"/>
              </a:ext>
            </a:extLst>
          </p:cNvPr>
          <p:cNvSpPr>
            <a:spLocks noGrp="1"/>
          </p:cNvSpPr>
          <p:nvPr>
            <p:ph sz="quarter" idx="10"/>
          </p:nvPr>
        </p:nvSpPr>
        <p:spPr/>
        <p:txBody>
          <a:bodyPr/>
          <a:lstStyle/>
          <a:p>
            <a:pPr marL="457200" indent="-457200">
              <a:buFont typeface="+mj-lt"/>
              <a:buAutoNum type="arabicPeriod"/>
            </a:pPr>
            <a:r>
              <a:rPr lang="ja-JP" altLang="en-US" dirty="0"/>
              <a:t>メモリ</a:t>
            </a:r>
            <a:endParaRPr lang="en-US" altLang="ja-JP" dirty="0"/>
          </a:p>
          <a:p>
            <a:pPr marL="457200" indent="-457200">
              <a:buFont typeface="+mj-lt"/>
              <a:buAutoNum type="arabicPeriod"/>
            </a:pPr>
            <a:r>
              <a:rPr lang="ja-JP" altLang="en-US" dirty="0"/>
              <a:t>キャッシュの基本</a:t>
            </a:r>
            <a:endParaRPr lang="en-US" altLang="ja-JP" dirty="0"/>
          </a:p>
        </p:txBody>
      </p:sp>
      <p:sp>
        <p:nvSpPr>
          <p:cNvPr id="2" name="スライド番号プレースホルダー 1">
            <a:extLst>
              <a:ext uri="{FF2B5EF4-FFF2-40B4-BE49-F238E27FC236}">
                <a16:creationId xmlns:a16="http://schemas.microsoft.com/office/drawing/2014/main" id="{A7460468-D73A-4F2A-CAEC-31FD11E7023E}"/>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17</a:t>
            </a:fld>
            <a:endParaRPr kumimoji="1" lang="ja-JP" altLang="en-US"/>
          </a:p>
        </p:txBody>
      </p:sp>
    </p:spTree>
    <p:extLst>
      <p:ext uri="{BB962C8B-B14F-4D97-AF65-F5344CB8AC3E}">
        <p14:creationId xmlns:p14="http://schemas.microsoft.com/office/powerpoint/2010/main" val="295981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18</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メモリ</a:t>
            </a:r>
            <a:endParaRPr kumimoji="1" lang="en-US" dirty="0"/>
          </a:p>
        </p:txBody>
      </p:sp>
    </p:spTree>
    <p:extLst>
      <p:ext uri="{BB962C8B-B14F-4D97-AF65-F5344CB8AC3E}">
        <p14:creationId xmlns:p14="http://schemas.microsoft.com/office/powerpoint/2010/main" val="84767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5E16E-4E07-4DD3-B7AE-30384DEDA7DA}"/>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85BC6282-73C9-4184-B25A-1BBCEB8615BE}"/>
              </a:ext>
            </a:extLst>
          </p:cNvPr>
          <p:cNvSpPr>
            <a:spLocks noGrp="1"/>
          </p:cNvSpPr>
          <p:nvPr>
            <p:ph type="body" sz="quarter" idx="10"/>
          </p:nvPr>
        </p:nvSpPr>
        <p:spPr>
          <a:xfrm>
            <a:off x="521955" y="1448978"/>
            <a:ext cx="8280092" cy="5219751"/>
          </a:xfrm>
        </p:spPr>
        <p:txBody>
          <a:bodyPr/>
          <a:lstStyle/>
          <a:p>
            <a:r>
              <a:rPr kumimoji="1" lang="ja-JP" altLang="en-US" dirty="0"/>
              <a:t>メモリ：</a:t>
            </a:r>
            <a:r>
              <a:rPr lang="en-US" altLang="ja-JP" dirty="0"/>
              <a:t>RAM</a:t>
            </a:r>
            <a:r>
              <a:rPr lang="ja-JP" altLang="en-US" dirty="0"/>
              <a:t>（</a:t>
            </a:r>
            <a:r>
              <a:rPr lang="en-US" altLang="ja-JP" dirty="0"/>
              <a:t>Random Access Memory</a:t>
            </a:r>
            <a:r>
              <a:rPr lang="ja-JP" altLang="en-US" dirty="0"/>
              <a:t>）</a:t>
            </a:r>
            <a:endParaRPr kumimoji="1" lang="en-US" altLang="ja-JP" dirty="0"/>
          </a:p>
          <a:p>
            <a:pPr lvl="1"/>
            <a:r>
              <a:rPr kumimoji="1" lang="ja-JP" altLang="en-US" dirty="0"/>
              <a:t>複数のデータを記憶する回路</a:t>
            </a:r>
            <a:endParaRPr kumimoji="1" lang="en-US" altLang="ja-JP" dirty="0"/>
          </a:p>
          <a:p>
            <a:pPr lvl="1"/>
            <a:r>
              <a:rPr kumimoji="1" lang="ja-JP" altLang="en-US" dirty="0"/>
              <a:t>配列のように，位置を指定して読み書きする</a:t>
            </a:r>
            <a:endParaRPr kumimoji="1" lang="en-US" altLang="ja-JP" dirty="0"/>
          </a:p>
        </p:txBody>
      </p:sp>
    </p:spTree>
    <p:extLst>
      <p:ext uri="{BB962C8B-B14F-4D97-AF65-F5344CB8AC3E}">
        <p14:creationId xmlns:p14="http://schemas.microsoft.com/office/powerpoint/2010/main" val="3958185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a:t>
            </a:r>
            <a:endParaRPr kumimoji="1" lang="ja-JP" altLang="en-US" dirty="0"/>
          </a:p>
        </p:txBody>
      </p:sp>
      <p:sp>
        <p:nvSpPr>
          <p:cNvPr id="3" name="コンテンツ プレースホルダー 2"/>
          <p:cNvSpPr>
            <a:spLocks noGrp="1"/>
          </p:cNvSpPr>
          <p:nvPr>
            <p:ph idx="4294967295"/>
          </p:nvPr>
        </p:nvSpPr>
        <p:spPr>
          <a:xfrm>
            <a:off x="611956" y="2528989"/>
            <a:ext cx="7848600" cy="3690041"/>
          </a:xfrm>
          <a:prstGeom prst="rect">
            <a:avLst/>
          </a:prstGeom>
        </p:spPr>
        <p:txBody>
          <a:bodyPr/>
          <a:lstStyle/>
          <a:p>
            <a:r>
              <a:rPr lang="ja-JP" altLang="en-US" dirty="0"/>
              <a:t>メモリは命令列と，計算するデータを保持する</a:t>
            </a:r>
            <a:endParaRPr lang="en-US" altLang="ja-JP" dirty="0"/>
          </a:p>
          <a:p>
            <a:pPr lvl="1"/>
            <a:r>
              <a:rPr lang="ja-JP" altLang="en-US" dirty="0"/>
              <a:t>単一の巨大な配列があると思えばよい</a:t>
            </a:r>
            <a:endParaRPr lang="en-US" altLang="ja-JP" dirty="0"/>
          </a:p>
          <a:p>
            <a:pPr lvl="1"/>
            <a:r>
              <a:rPr lang="en-US" altLang="ja-JP" dirty="0"/>
              <a:t>C </a:t>
            </a:r>
            <a:r>
              <a:rPr lang="ja-JP" altLang="en-US" dirty="0"/>
              <a:t>言語の配列は，これを切り出してユーザーに見せている</a:t>
            </a:r>
            <a:endParaRPr lang="en-US" altLang="ja-JP" dirty="0"/>
          </a:p>
          <a:p>
            <a:r>
              <a:rPr lang="ja-JP" altLang="en-US" dirty="0"/>
              <a:t>数字が入る箱がたくさん並んでいるイメージ</a:t>
            </a:r>
            <a:endParaRPr lang="en-US" altLang="ja-JP" dirty="0"/>
          </a:p>
          <a:p>
            <a:pPr lvl="1"/>
            <a:r>
              <a:rPr lang="ja-JP" altLang="en-US" dirty="0"/>
              <a:t>アドレス：箱の通し番号（住所）</a:t>
            </a:r>
            <a:endParaRPr lang="en-US" altLang="ja-JP" dirty="0"/>
          </a:p>
          <a:p>
            <a:pPr lvl="1"/>
            <a:r>
              <a:rPr lang="ja-JP" altLang="en-US" dirty="0"/>
              <a:t>データ　：箱の中身の数字</a:t>
            </a:r>
            <a:endParaRPr lang="en-US" altLang="ja-JP" dirty="0"/>
          </a:p>
        </p:txBody>
      </p:sp>
      <p:sp>
        <p:nvSpPr>
          <p:cNvPr id="4" name="Freeform 10"/>
          <p:cNvSpPr>
            <a:spLocks/>
          </p:cNvSpPr>
          <p:nvPr/>
        </p:nvSpPr>
        <p:spPr bwMode="auto">
          <a:xfrm rot="16200000">
            <a:off x="4706977"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7" name="正方形/長方形 6"/>
          <p:cNvSpPr/>
          <p:nvPr/>
        </p:nvSpPr>
        <p:spPr bwMode="auto">
          <a:xfrm>
            <a:off x="4572000"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3Eh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Freeform 10"/>
          <p:cNvSpPr>
            <a:spLocks/>
          </p:cNvSpPr>
          <p:nvPr/>
        </p:nvSpPr>
        <p:spPr bwMode="auto">
          <a:xfrm rot="16200000">
            <a:off x="5426986"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9" name="正方形/長方形 8"/>
          <p:cNvSpPr/>
          <p:nvPr/>
        </p:nvSpPr>
        <p:spPr bwMode="auto">
          <a:xfrm>
            <a:off x="5292009"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01h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rot="16200000">
            <a:off x="6146991"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1" name="正方形/長方形 10"/>
          <p:cNvSpPr/>
          <p:nvPr/>
        </p:nvSpPr>
        <p:spPr bwMode="auto">
          <a:xfrm>
            <a:off x="6012017"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32h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2" name="Freeform 10"/>
          <p:cNvSpPr>
            <a:spLocks/>
          </p:cNvSpPr>
          <p:nvPr/>
        </p:nvSpPr>
        <p:spPr bwMode="auto">
          <a:xfrm rot="16200000">
            <a:off x="6866999"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3" name="正方形/長方形 12"/>
          <p:cNvSpPr/>
          <p:nvPr/>
        </p:nvSpPr>
        <p:spPr bwMode="auto">
          <a:xfrm>
            <a:off x="6732025"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20h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rot="16200000">
            <a:off x="7587007"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5" name="正方形/長方形 14"/>
          <p:cNvSpPr/>
          <p:nvPr/>
        </p:nvSpPr>
        <p:spPr bwMode="auto">
          <a:xfrm>
            <a:off x="7452033"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80h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rot="16200000">
            <a:off x="1826945"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7" name="正方形/長方形 16"/>
          <p:cNvSpPr/>
          <p:nvPr/>
        </p:nvSpPr>
        <p:spPr bwMode="auto">
          <a:xfrm>
            <a:off x="1691968"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07h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rot="16200000">
            <a:off x="2546954"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9" name="正方形/長方形 18"/>
          <p:cNvSpPr/>
          <p:nvPr/>
        </p:nvSpPr>
        <p:spPr bwMode="auto">
          <a:xfrm>
            <a:off x="2411977"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10h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1691968" y="2078985"/>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241197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rot="16200000">
            <a:off x="3266958"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23" name="正方形/長方形 22"/>
          <p:cNvSpPr/>
          <p:nvPr/>
        </p:nvSpPr>
        <p:spPr bwMode="auto">
          <a:xfrm>
            <a:off x="3131981" y="1538979"/>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0"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572000"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5292008"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6012012" y="2078982"/>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6732024"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8003h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452032"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8004h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851992"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8172040"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8172040"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3851992"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0195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アドレス：</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01956" y="1628979"/>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データ：</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80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kumimoji="1" lang="ja-JP" altLang="en-US" b="1" dirty="0"/>
              <a:t>メモリの基本</a:t>
            </a:r>
            <a:endParaRPr kumimoji="1" lang="en-US" altLang="ja-JP" b="1" dirty="0"/>
          </a:p>
          <a:p>
            <a:pPr marL="817200" lvl="1" indent="-457200">
              <a:buFont typeface="+mj-lt"/>
              <a:buAutoNum type="arabicPeriod"/>
            </a:pPr>
            <a:r>
              <a:rPr kumimoji="1" lang="ja-JP" altLang="en-US" dirty="0"/>
              <a:t>構造</a:t>
            </a:r>
            <a:endParaRPr kumimoji="1" lang="en-US" altLang="ja-JP" dirty="0"/>
          </a:p>
          <a:p>
            <a:pPr marL="817200" lvl="1" indent="-457200">
              <a:buFont typeface="+mj-lt"/>
              <a:buAutoNum type="arabicPeriod"/>
            </a:pPr>
            <a:r>
              <a:rPr kumimoji="1" lang="ja-JP" altLang="en-US" dirty="0"/>
              <a:t>動作</a:t>
            </a:r>
            <a:endParaRPr kumimoji="1" lang="en-US" altLang="ja-JP" dirty="0"/>
          </a:p>
          <a:p>
            <a:pPr marL="817200" lvl="1" indent="-457200">
              <a:buFont typeface="+mj-lt"/>
              <a:buAutoNum type="arabicPeriod"/>
            </a:pPr>
            <a:r>
              <a:rPr lang="ja-JP" altLang="en-US" dirty="0"/>
              <a:t>容量と速度</a:t>
            </a:r>
            <a:endParaRPr lang="en-US" altLang="ja-JP" dirty="0"/>
          </a:p>
          <a:p>
            <a:pPr marL="457200" indent="-457200">
              <a:buFont typeface="+mj-lt"/>
              <a:buAutoNum type="arabicPeriod"/>
            </a:pPr>
            <a:r>
              <a:rPr kumimoji="1" lang="ja-JP" altLang="en-US" dirty="0"/>
              <a:t>メモリの詳細</a:t>
            </a:r>
            <a:endParaRPr kumimoji="1" lang="en-US" altLang="ja-JP" dirty="0"/>
          </a:p>
          <a:p>
            <a:pPr marL="817200" lvl="1" indent="-457200">
              <a:buFont typeface="+mj-lt"/>
              <a:buAutoNum type="arabicPeriod"/>
            </a:pPr>
            <a:r>
              <a:rPr lang="en-US" altLang="ja-JP" dirty="0"/>
              <a:t>SRAM </a:t>
            </a:r>
            <a:r>
              <a:rPr lang="ja-JP" altLang="en-US" dirty="0"/>
              <a:t>と </a:t>
            </a:r>
            <a:r>
              <a:rPr kumimoji="1" lang="en-US" altLang="ja-JP" dirty="0"/>
              <a:t>DRAM</a:t>
            </a:r>
          </a:p>
          <a:p>
            <a:pPr marL="817200" lvl="1" indent="-457200">
              <a:buFont typeface="+mj-lt"/>
              <a:buAutoNum type="arabicPeriod"/>
            </a:pPr>
            <a:r>
              <a:rPr lang="ja-JP" altLang="en-US" dirty="0"/>
              <a:t>なぜメモリが存在するのか？</a:t>
            </a:r>
            <a:endParaRPr lang="en-US" altLang="ja-JP" dirty="0"/>
          </a:p>
        </p:txBody>
      </p:sp>
    </p:spTree>
    <p:extLst>
      <p:ext uri="{BB962C8B-B14F-4D97-AF65-F5344CB8AC3E}">
        <p14:creationId xmlns:p14="http://schemas.microsoft.com/office/powerpoint/2010/main" val="2208235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メモリの基本構造：セルを行列状に配置</a:t>
            </a:r>
          </a:p>
        </p:txBody>
      </p:sp>
      <p:sp>
        <p:nvSpPr>
          <p:cNvPr id="3" name="テキスト プレースホルダー 2"/>
          <p:cNvSpPr>
            <a:spLocks noGrp="1"/>
          </p:cNvSpPr>
          <p:nvPr>
            <p:ph type="body" sz="quarter" idx="10"/>
          </p:nvPr>
        </p:nvSpPr>
        <p:spPr>
          <a:xfrm>
            <a:off x="4932004" y="1088974"/>
            <a:ext cx="3870042" cy="5309752"/>
          </a:xfrm>
        </p:spPr>
        <p:txBody>
          <a:bodyPr anchor="t"/>
          <a:lstStyle/>
          <a:p>
            <a:pPr lvl="1"/>
            <a:r>
              <a:rPr kumimoji="1" lang="ja-JP" altLang="en-US" dirty="0"/>
              <a:t>セル：</a:t>
            </a:r>
            <a:endParaRPr kumimoji="1" lang="en-US" altLang="ja-JP" dirty="0"/>
          </a:p>
          <a:p>
            <a:pPr lvl="2"/>
            <a:r>
              <a:rPr kumimoji="1" lang="en-US" altLang="ja-JP" dirty="0"/>
              <a:t>1</a:t>
            </a:r>
            <a:r>
              <a:rPr kumimoji="1" lang="ja-JP" altLang="en-US" dirty="0"/>
              <a:t>ビットの情報を記憶</a:t>
            </a:r>
            <a:endParaRPr kumimoji="1" lang="en-US" altLang="ja-JP" dirty="0"/>
          </a:p>
          <a:p>
            <a:pPr lvl="1"/>
            <a:r>
              <a:rPr kumimoji="1" lang="ja-JP" altLang="en-US" dirty="0"/>
              <a:t>ビットライン：</a:t>
            </a:r>
            <a:endParaRPr kumimoji="1" lang="en-US" altLang="ja-JP" dirty="0"/>
          </a:p>
          <a:p>
            <a:pPr lvl="2"/>
            <a:r>
              <a:rPr kumimoji="1" lang="ja-JP" altLang="en-US" dirty="0"/>
              <a:t>列方向の配線</a:t>
            </a:r>
            <a:endParaRPr kumimoji="1" lang="en-US" altLang="ja-JP" dirty="0"/>
          </a:p>
          <a:p>
            <a:pPr lvl="1"/>
            <a:r>
              <a:rPr kumimoji="1" lang="ja-JP" altLang="en-US" dirty="0"/>
              <a:t>ワードライン</a:t>
            </a:r>
            <a:r>
              <a:rPr lang="ja-JP" altLang="en-US" dirty="0"/>
              <a:t>：</a:t>
            </a:r>
            <a:endParaRPr kumimoji="1" lang="en-US" altLang="ja-JP" dirty="0"/>
          </a:p>
          <a:p>
            <a:pPr lvl="2"/>
            <a:r>
              <a:rPr kumimoji="1" lang="ja-JP" altLang="en-US" dirty="0"/>
              <a:t>行方向の配線</a:t>
            </a:r>
            <a:endParaRPr kumimoji="1" lang="en-US" altLang="ja-JP" dirty="0"/>
          </a:p>
          <a:p>
            <a:pPr lvl="1"/>
            <a:r>
              <a:rPr kumimoji="1" lang="ja-JP" altLang="en-US" dirty="0"/>
              <a:t>デコーダ</a:t>
            </a:r>
            <a:r>
              <a:rPr lang="ja-JP" altLang="en-US" dirty="0"/>
              <a:t>：</a:t>
            </a:r>
            <a:endParaRPr kumimoji="1" lang="en-US" altLang="ja-JP" dirty="0"/>
          </a:p>
          <a:p>
            <a:pPr lvl="2"/>
            <a:r>
              <a:rPr kumimoji="1" lang="ja-JP" altLang="en-US" dirty="0"/>
              <a:t>アドレスをデコードしてワードラインをアサート</a:t>
            </a:r>
            <a:endParaRPr kumimoji="1" lang="en-US" altLang="ja-JP" dirty="0"/>
          </a:p>
          <a:p>
            <a:pPr lvl="1"/>
            <a:r>
              <a:rPr kumimoji="1" lang="ja-JP" altLang="en-US" dirty="0"/>
              <a:t>カラム・セレクタ</a:t>
            </a:r>
            <a:r>
              <a:rPr lang="ja-JP" altLang="en-US" dirty="0"/>
              <a:t>：</a:t>
            </a:r>
            <a:endParaRPr kumimoji="1" lang="en-US" altLang="ja-JP" dirty="0"/>
          </a:p>
          <a:p>
            <a:pPr lvl="2"/>
            <a:r>
              <a:rPr kumimoji="1" lang="ja-JP" altLang="en-US" dirty="0"/>
              <a:t>ビットライン出力から１つを選んで出力</a:t>
            </a:r>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Tree>
    <p:extLst>
      <p:ext uri="{BB962C8B-B14F-4D97-AF65-F5344CB8AC3E}">
        <p14:creationId xmlns:p14="http://schemas.microsoft.com/office/powerpoint/2010/main" val="4056020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メモリの読み出し操作</a:t>
            </a:r>
          </a:p>
        </p:txBody>
      </p:sp>
      <p:sp>
        <p:nvSpPr>
          <p:cNvPr id="3" name="テキスト プレースホルダー 2"/>
          <p:cNvSpPr>
            <a:spLocks noGrp="1"/>
          </p:cNvSpPr>
          <p:nvPr>
            <p:ph type="body" sz="quarter" idx="10"/>
          </p:nvPr>
        </p:nvSpPr>
        <p:spPr>
          <a:xfrm>
            <a:off x="4932004" y="1088974"/>
            <a:ext cx="3870042" cy="5309752"/>
          </a:xfrm>
        </p:spPr>
        <p:txBody>
          <a:bodyPr anchor="t"/>
          <a:lstStyle/>
          <a:p>
            <a:pPr marL="817200" lvl="1" indent="-457200">
              <a:buFont typeface="+mj-lt"/>
              <a:buAutoNum type="arabicPeriod"/>
            </a:pPr>
            <a:r>
              <a:rPr kumimoji="1" lang="ja-JP" altLang="en-US" dirty="0"/>
              <a:t>アドレスのデコード</a:t>
            </a:r>
            <a:endParaRPr kumimoji="1" lang="en-US" altLang="ja-JP" dirty="0"/>
          </a:p>
          <a:p>
            <a:pPr marL="817200" lvl="1" indent="-457200">
              <a:buFont typeface="+mj-lt"/>
              <a:buAutoNum type="arabicPeriod"/>
            </a:pPr>
            <a:r>
              <a:rPr kumimoji="1" lang="ja-JP" altLang="en-US" dirty="0"/>
              <a:t>ワードラインのアサート</a:t>
            </a:r>
            <a:br>
              <a:rPr kumimoji="1" lang="en-US" altLang="ja-JP" dirty="0"/>
            </a:br>
            <a:r>
              <a:rPr kumimoji="1" lang="ja-JP" altLang="en-US" dirty="0"/>
              <a:t>（行の指定）</a:t>
            </a:r>
            <a:endParaRPr kumimoji="1" lang="en-US" altLang="ja-JP" dirty="0"/>
          </a:p>
          <a:p>
            <a:pPr marL="817200" lvl="1" indent="-457200">
              <a:buFont typeface="+mj-lt"/>
              <a:buAutoNum type="arabicPeriod"/>
            </a:pPr>
            <a:r>
              <a:rPr kumimoji="1" lang="ja-JP" altLang="en-US" dirty="0"/>
              <a:t>ビットラインへの１行分のデータの読み出し</a:t>
            </a:r>
            <a:endParaRPr kumimoji="1" lang="en-US" altLang="ja-JP" dirty="0"/>
          </a:p>
          <a:p>
            <a:pPr marL="817200" lvl="1" indent="-457200">
              <a:buFont typeface="+mj-lt"/>
              <a:buAutoNum type="arabicPeriod"/>
            </a:pPr>
            <a:r>
              <a:rPr kumimoji="1" lang="ja-JP" altLang="en-US" dirty="0"/>
              <a:t>カラムセレクタによる</a:t>
            </a:r>
            <a:br>
              <a:rPr kumimoji="1" lang="en-US" altLang="ja-JP" dirty="0"/>
            </a:br>
            <a:r>
              <a:rPr kumimoji="1" lang="ja-JP" altLang="en-US" dirty="0"/>
              <a:t>目的のビットの選択</a:t>
            </a:r>
            <a:endParaRPr kumimoji="1" lang="en-US" altLang="ja-JP" dirty="0"/>
          </a:p>
          <a:p>
            <a:pPr marL="817200" lvl="1" indent="-457200">
              <a:buFont typeface="+mj-lt"/>
              <a:buAutoNum type="arabicPeriod"/>
            </a:pPr>
            <a:endParaRPr lang="en-US" altLang="ja-JP" dirty="0"/>
          </a:p>
          <a:p>
            <a:pPr lvl="1"/>
            <a:r>
              <a:rPr kumimoji="1" lang="ja-JP" altLang="en-US" dirty="0"/>
              <a:t>（書き込みはこれの逆を</a:t>
            </a:r>
            <a:br>
              <a:rPr kumimoji="1" lang="en-US" altLang="ja-JP" dirty="0"/>
            </a:br>
            <a:r>
              <a:rPr kumimoji="1" lang="ja-JP" altLang="en-US" dirty="0"/>
              <a:t>　行う</a:t>
            </a:r>
            <a:endParaRPr kumimoji="1" lang="en-US" altLang="ja-JP" dirty="0"/>
          </a:p>
          <a:p>
            <a:pPr lvl="1"/>
            <a:endParaRPr kumimoji="1" lang="ja-JP" altLang="en-US"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Tree>
    <p:extLst>
      <p:ext uri="{BB962C8B-B14F-4D97-AF65-F5344CB8AC3E}">
        <p14:creationId xmlns:p14="http://schemas.microsoft.com/office/powerpoint/2010/main" val="4051312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メモリの読み出し動作の例</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要素数 </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16=</m:t>
                        </m:r>
                        <m:r>
                          <a:rPr kumimoji="1" lang="en-US" altLang="ja-JP" i="1" dirty="0" smtClean="0">
                            <a:latin typeface="Cambria Math" panose="02040503050406030204" pitchFamily="18" charset="0"/>
                          </a:rPr>
                          <m:t>2</m:t>
                        </m:r>
                      </m:e>
                      <m:sup>
                        <m:r>
                          <a:rPr kumimoji="1" lang="en-US" altLang="ja-JP" i="1" dirty="0" smtClean="0">
                            <a:latin typeface="Cambria Math" panose="02040503050406030204" pitchFamily="18" charset="0"/>
                          </a:rPr>
                          <m:t>4</m:t>
                        </m:r>
                      </m:sup>
                    </m:sSup>
                  </m:oMath>
                </a14:m>
                <a:endParaRPr kumimoji="1" lang="en-US" altLang="ja-JP" dirty="0"/>
              </a:p>
              <a:p>
                <a:pPr lvl="1"/>
                <a:r>
                  <a:rPr kumimoji="1" lang="ja-JP" altLang="en-US" dirty="0"/>
                  <a:t>アドレスは</a:t>
                </a:r>
                <a:r>
                  <a:rPr kumimoji="1" lang="en-US" altLang="ja-JP" dirty="0"/>
                  <a:t>4</a:t>
                </a:r>
                <a:r>
                  <a:rPr kumimoji="1" lang="ja-JP" altLang="en-US" dirty="0"/>
                  <a:t>ビット</a:t>
                </a:r>
                <a:endParaRPr kumimoji="1" lang="en-US" altLang="ja-JP" dirty="0"/>
              </a:p>
              <a:p>
                <a:pPr lvl="1"/>
                <a:r>
                  <a:rPr kumimoji="1" lang="ja-JP" altLang="en-US" dirty="0"/>
                  <a:t>各セルの右上の数字が</a:t>
                </a:r>
                <a:br>
                  <a:rPr kumimoji="1" lang="en-US" altLang="ja-JP" dirty="0"/>
                </a:br>
                <a:r>
                  <a:rPr kumimoji="1" lang="ja-JP" altLang="en-US" dirty="0"/>
                  <a:t>アドレス</a:t>
                </a:r>
                <a:endParaRPr kumimoji="1" lang="en-US" altLang="ja-JP" dirty="0"/>
              </a:p>
              <a:p>
                <a:r>
                  <a:rPr kumimoji="1" lang="ja-JP" altLang="en-US" dirty="0"/>
                  <a:t>このメモリの読み出し操作を例として説明</a:t>
                </a:r>
                <a:endParaRPr kumimoji="1" lang="en-US" altLang="ja-JP" dirty="0"/>
              </a:p>
              <a:p>
                <a:pPr lvl="1"/>
                <a:r>
                  <a:rPr kumimoji="1" lang="ja-JP" altLang="en-US" dirty="0"/>
                  <a:t>アドレス６のセルを</a:t>
                </a:r>
                <a:br>
                  <a:rPr kumimoji="1" lang="en-US" altLang="ja-JP" dirty="0"/>
                </a:br>
                <a:r>
                  <a:rPr kumimoji="1" lang="ja-JP" altLang="en-US" dirty="0"/>
                  <a:t>読み出す</a:t>
                </a:r>
                <a:endParaRPr kumimoji="1" lang="en-US" altLang="ja-JP" dirty="0"/>
              </a:p>
              <a:p>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022005" y="1088974"/>
                <a:ext cx="3870042" cy="5309752"/>
              </a:xfrm>
              <a:blipFill rotWithShape="0">
                <a:blip r:embed="rId2"/>
                <a:stretch>
                  <a:fillRect l="-1417" t="-344" r="-1417"/>
                </a:stretch>
              </a:blipFill>
            </p:spPr>
            <p:txBody>
              <a:bodyPr/>
              <a:lstStyle/>
              <a:p>
                <a:r>
                  <a:rPr lang="ja-JP" alt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０</a:t>
            </a:r>
            <a:endParaRPr kumimoji="1" lang="ja-JP" altLang="en-US" b="1"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１</a:t>
            </a:r>
            <a:endParaRPr kumimoji="1" lang="ja-JP" altLang="en-US" b="1"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２</a:t>
            </a:r>
            <a:endParaRPr kumimoji="1" lang="ja-JP" altLang="en-US" b="1"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３</a:t>
            </a:r>
            <a:endParaRPr kumimoji="1" lang="ja-JP" altLang="en-US" b="1"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４</a:t>
            </a:r>
            <a:endParaRPr kumimoji="1" lang="ja-JP" altLang="en-US" b="1"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５</a:t>
            </a:r>
            <a:endParaRPr kumimoji="1" lang="ja-JP" altLang="en-US" b="1"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６</a:t>
            </a:r>
            <a:endParaRPr kumimoji="1" lang="ja-JP" altLang="en-US" b="1"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７</a:t>
            </a:r>
            <a:endParaRPr kumimoji="1" lang="ja-JP" altLang="en-US" b="1"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８</a:t>
            </a:r>
            <a:endParaRPr kumimoji="1" lang="ja-JP" altLang="en-US" b="1"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b="1"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１０</a:t>
            </a:r>
            <a:endParaRPr kumimoji="1" lang="ja-JP" altLang="en-US" b="1"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１１</a:t>
            </a:r>
            <a:endParaRPr kumimoji="1" lang="ja-JP" altLang="en-US" b="1"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１２</a:t>
            </a:r>
            <a:endParaRPr kumimoji="1" lang="ja-JP" altLang="en-US" b="1"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１３</a:t>
            </a:r>
            <a:endParaRPr kumimoji="1" lang="ja-JP" altLang="en-US" b="1"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１４</a:t>
            </a:r>
            <a:endParaRPr kumimoji="1" lang="ja-JP" altLang="en-US" b="1"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１５</a:t>
            </a:r>
            <a:endParaRPr kumimoji="1" lang="ja-JP" altLang="en-US" b="1" dirty="0">
              <a:solidFill>
                <a:schemeClr val="accent5"/>
              </a:solidFill>
              <a:latin typeface="Arial Narrow" pitchFamily="34" charset="0"/>
            </a:endParaRPr>
          </a:p>
        </p:txBody>
      </p:sp>
    </p:spTree>
    <p:extLst>
      <p:ext uri="{BB962C8B-B14F-4D97-AF65-F5344CB8AC3E}">
        <p14:creationId xmlns:p14="http://schemas.microsoft.com/office/powerpoint/2010/main" val="1059392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メモリの読み出し動作（１）</a:t>
            </a:r>
            <a:br>
              <a:rPr lang="en-US" altLang="ja-JP" dirty="0"/>
            </a:br>
            <a:r>
              <a:rPr lang="ja-JP" altLang="en-US" dirty="0"/>
              <a:t>アドレスのデコード</a:t>
            </a:r>
            <a:endParaRPr kumimoji="1" lang="ja-JP" altLang="en-US" dirty="0"/>
          </a:p>
        </p:txBody>
      </p:sp>
      <p:sp>
        <p:nvSpPr>
          <p:cNvPr id="3" name="テキスト プレースホルダー 2"/>
          <p:cNvSpPr>
            <a:spLocks noGrp="1"/>
          </p:cNvSpPr>
          <p:nvPr>
            <p:ph type="body" sz="quarter" idx="10"/>
          </p:nvPr>
        </p:nvSpPr>
        <p:spPr>
          <a:xfrm>
            <a:off x="5022004" y="1088974"/>
            <a:ext cx="4121995" cy="5309752"/>
          </a:xfrm>
        </p:spPr>
        <p:txBody>
          <a:bodyPr anchor="t"/>
          <a:lstStyle/>
          <a:p>
            <a:r>
              <a:rPr kumimoji="1" lang="ja-JP" altLang="en-US" dirty="0"/>
              <a:t>どの行を読むか決める</a:t>
            </a:r>
            <a:endParaRPr kumimoji="1" lang="en-US" altLang="ja-JP" dirty="0"/>
          </a:p>
          <a:p>
            <a:pPr lvl="1"/>
            <a:r>
              <a:rPr kumimoji="1" lang="ja-JP" altLang="en-US" dirty="0"/>
              <a:t>各行は４つセルがある</a:t>
            </a:r>
            <a:endParaRPr kumimoji="1" lang="en-US" altLang="ja-JP" dirty="0"/>
          </a:p>
          <a:p>
            <a:pPr lvl="1"/>
            <a:r>
              <a:rPr kumimoji="1" lang="ja-JP" altLang="en-US" dirty="0"/>
              <a:t>アドレスを４で割って</a:t>
            </a:r>
            <a:br>
              <a:rPr kumimoji="1" lang="en-US" altLang="ja-JP" dirty="0"/>
            </a:br>
            <a:r>
              <a:rPr kumimoji="1" lang="ja-JP" altLang="en-US" dirty="0"/>
              <a:t>切り捨てた行目が</a:t>
            </a:r>
            <a:br>
              <a:rPr kumimoji="1" lang="en-US" altLang="ja-JP" dirty="0"/>
            </a:br>
            <a:r>
              <a:rPr kumimoji="1" lang="ja-JP" altLang="en-US" dirty="0"/>
              <a:t>読むべき場所</a:t>
            </a:r>
            <a:endParaRPr kumimoji="1" lang="en-US" altLang="ja-JP" dirty="0"/>
          </a:p>
          <a:p>
            <a:pPr lvl="1"/>
            <a:r>
              <a:rPr kumimoji="1" lang="ja-JP" altLang="en-US" dirty="0"/>
              <a:t>６</a:t>
            </a:r>
            <a:r>
              <a:rPr kumimoji="1" lang="en-US" altLang="ja-JP" dirty="0"/>
              <a:t>=</a:t>
            </a:r>
            <a:r>
              <a:rPr kumimoji="1" lang="en-US" altLang="ja-JP" dirty="0">
                <a:solidFill>
                  <a:schemeClr val="accent5"/>
                </a:solidFill>
              </a:rPr>
              <a:t>01</a:t>
            </a:r>
            <a:r>
              <a:rPr kumimoji="1" lang="en-US" altLang="ja-JP" dirty="0"/>
              <a:t>10</a:t>
            </a:r>
            <a:r>
              <a:rPr kumimoji="1" lang="ja-JP" altLang="en-US" dirty="0"/>
              <a:t>（２進数）</a:t>
            </a:r>
            <a:endParaRPr kumimoji="1" lang="en-US" altLang="ja-JP" dirty="0"/>
          </a:p>
          <a:p>
            <a:r>
              <a:rPr kumimoji="1" lang="ja-JP" altLang="en-US" dirty="0"/>
              <a:t>デコーダ</a:t>
            </a:r>
            <a:endParaRPr kumimoji="1" lang="en-US" altLang="ja-JP" dirty="0"/>
          </a:p>
          <a:p>
            <a:pPr lvl="1"/>
            <a:r>
              <a:rPr kumimoji="1" lang="ja-JP" altLang="en-US" dirty="0"/>
              <a:t>数字を対応するワンホット信号に変換する回路</a:t>
            </a:r>
            <a:endParaRPr kumimoji="1" lang="en-US" altLang="ja-JP" dirty="0"/>
          </a:p>
          <a:p>
            <a:pPr lvl="1"/>
            <a:r>
              <a:rPr kumimoji="1" lang="ja-JP" altLang="en-US" dirty="0"/>
              <a:t>ワンホット信号：</a:t>
            </a:r>
            <a:endParaRPr lang="en-US" altLang="ja-JP" dirty="0"/>
          </a:p>
          <a:p>
            <a:pPr lvl="2"/>
            <a:r>
              <a:rPr kumimoji="1" lang="en-US" altLang="ja-JP" dirty="0"/>
              <a:t>n </a:t>
            </a:r>
            <a:r>
              <a:rPr kumimoji="1" lang="ja-JP" altLang="en-US" dirty="0"/>
              <a:t>本のうち，１つだけが１で他が０の信号</a:t>
            </a:r>
            <a:endParaRPr kumimoji="1" lang="en-US" altLang="ja-JP" dirty="0"/>
          </a:p>
          <a:p>
            <a:pPr lvl="1"/>
            <a:r>
              <a:rPr kumimoji="1" lang="ja-JP" altLang="en-US" dirty="0"/>
              <a:t>アドレス上位の２ビットを</a:t>
            </a:r>
            <a:br>
              <a:rPr kumimoji="1" lang="en-US" altLang="ja-JP" dirty="0"/>
            </a:br>
            <a:r>
              <a:rPr kumimoji="1" lang="ja-JP" altLang="en-US" dirty="0"/>
              <a:t>デコード</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Tree>
    <p:extLst>
      <p:ext uri="{BB962C8B-B14F-4D97-AF65-F5344CB8AC3E}">
        <p14:creationId xmlns:p14="http://schemas.microsoft.com/office/powerpoint/2010/main" val="309234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メモリの読み出し動作（２）</a:t>
            </a:r>
            <a:br>
              <a:rPr lang="en-US" altLang="ja-JP" dirty="0"/>
            </a:br>
            <a:r>
              <a:rPr lang="ja-JP" altLang="en-US" dirty="0"/>
              <a:t>ワードラインのアサート</a:t>
            </a:r>
            <a:endParaRPr kumimoji="1" lang="ja-JP" altLang="en-US" dirty="0"/>
          </a:p>
        </p:txBody>
      </p:sp>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読み出す行に対応した</a:t>
            </a:r>
            <a:br>
              <a:rPr kumimoji="1" lang="en-US" altLang="ja-JP" dirty="0"/>
            </a:br>
            <a:r>
              <a:rPr kumimoji="1" lang="ja-JP" altLang="en-US" dirty="0"/>
              <a:t>ワードラインをアサート</a:t>
            </a:r>
            <a:endParaRPr kumimoji="1" lang="en-US" altLang="ja-JP" dirty="0"/>
          </a:p>
          <a:p>
            <a:pPr lvl="1"/>
            <a:r>
              <a:rPr lang="ja-JP" altLang="en-US" dirty="0"/>
              <a:t>先ほどのデコード結果を使う</a:t>
            </a:r>
            <a:br>
              <a:rPr lang="en-US" altLang="ja-JP" dirty="0"/>
            </a:br>
            <a:endParaRPr kumimoji="1" lang="en-US" altLang="ja-JP" dirty="0"/>
          </a:p>
          <a:p>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
        <p:nvSpPr>
          <p:cNvPr id="55" name="正方形/長方形 54"/>
          <p:cNvSpPr/>
          <p:nvPr/>
        </p:nvSpPr>
        <p:spPr>
          <a:xfrm>
            <a:off x="3761991" y="225898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assert</a:t>
            </a:r>
            <a:endParaRPr kumimoji="1" lang="ja-JP" altLang="en-US" sz="1600" dirty="0">
              <a:solidFill>
                <a:schemeClr val="accent6"/>
              </a:solidFill>
              <a:latin typeface="Arial Narrow" pitchFamily="34" charset="0"/>
            </a:endParaRPr>
          </a:p>
        </p:txBody>
      </p:sp>
    </p:spTree>
    <p:extLst>
      <p:ext uri="{BB962C8B-B14F-4D97-AF65-F5344CB8AC3E}">
        <p14:creationId xmlns:p14="http://schemas.microsoft.com/office/powerpoint/2010/main" val="1162874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メモリの読み出し動作（３）</a:t>
            </a:r>
            <a:br>
              <a:rPr lang="en-US" altLang="ja-JP" dirty="0"/>
            </a:br>
            <a:r>
              <a:rPr lang="ja-JP" altLang="en-US" dirty="0"/>
              <a:t>ワード（１行分のデータ）の読み出し</a:t>
            </a:r>
            <a:endParaRPr kumimoji="1" lang="ja-JP" altLang="en-US" dirty="0"/>
          </a:p>
        </p:txBody>
      </p:sp>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ワードラインがアサートされると，</a:t>
            </a:r>
            <a:br>
              <a:rPr kumimoji="1" lang="en-US" altLang="ja-JP" dirty="0"/>
            </a:br>
            <a:r>
              <a:rPr kumimoji="1" lang="ja-JP" altLang="en-US" dirty="0"/>
              <a:t>そこに接続されたセルがビットラインに自身の中身を流す</a:t>
            </a:r>
            <a:endParaRPr kumimoji="1" lang="en-US" altLang="ja-JP" dirty="0"/>
          </a:p>
          <a:p>
            <a:r>
              <a:rPr lang="ja-JP" altLang="en-US" dirty="0"/>
              <a:t>これにより，１行分のデータが読み出される</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cxnSp>
        <p:nvCxnSpPr>
          <p:cNvPr id="56" name="直線コネクタ 55"/>
          <p:cNvCxnSpPr/>
          <p:nvPr/>
        </p:nvCxnSpPr>
        <p:spPr>
          <a:xfrm flipV="1">
            <a:off x="1151962" y="2708992"/>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57" name="正方形/長方形 56"/>
          <p:cNvSpPr/>
          <p:nvPr/>
        </p:nvSpPr>
        <p:spPr>
          <a:xfrm>
            <a:off x="1691997" y="4779018"/>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58" name="正方形/長方形 57"/>
          <p:cNvSpPr/>
          <p:nvPr/>
        </p:nvSpPr>
        <p:spPr>
          <a:xfrm>
            <a:off x="2501994"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59" name="正方形/長方形 58"/>
          <p:cNvSpPr/>
          <p:nvPr/>
        </p:nvSpPr>
        <p:spPr>
          <a:xfrm>
            <a:off x="331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60" name="正方形/長方形 59"/>
          <p:cNvSpPr/>
          <p:nvPr/>
        </p:nvSpPr>
        <p:spPr>
          <a:xfrm>
            <a:off x="412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cxnSp>
        <p:nvCxnSpPr>
          <p:cNvPr id="33" name="直線矢印コネクタ 32"/>
          <p:cNvCxnSpPr/>
          <p:nvPr/>
        </p:nvCxnSpPr>
        <p:spPr bwMode="auto">
          <a:xfrm flipH="1">
            <a:off x="1871970"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3" name="直線矢印コネクタ 62"/>
          <p:cNvCxnSpPr/>
          <p:nvPr/>
        </p:nvCxnSpPr>
        <p:spPr bwMode="auto">
          <a:xfrm flipH="1">
            <a:off x="2681979"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4" name="直線矢印コネクタ 63"/>
          <p:cNvCxnSpPr/>
          <p:nvPr/>
        </p:nvCxnSpPr>
        <p:spPr bwMode="auto">
          <a:xfrm flipH="1">
            <a:off x="3491988"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5" name="直線矢印コネクタ 64"/>
          <p:cNvCxnSpPr/>
          <p:nvPr/>
        </p:nvCxnSpPr>
        <p:spPr bwMode="auto">
          <a:xfrm flipH="1">
            <a:off x="4301997"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21657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メモリの読み出し動作（４）</a:t>
            </a:r>
            <a:br>
              <a:rPr lang="en-US" altLang="ja-JP" dirty="0"/>
            </a:br>
            <a:r>
              <a:rPr lang="ja-JP" altLang="en-US" dirty="0"/>
              <a:t>列の選択</a:t>
            </a:r>
            <a:endParaRPr kumimoji="1" lang="ja-JP" altLang="en-US" dirty="0"/>
          </a:p>
        </p:txBody>
      </p:sp>
      <p:sp>
        <p:nvSpPr>
          <p:cNvPr id="3" name="テキスト プレースホルダー 2"/>
          <p:cNvSpPr>
            <a:spLocks noGrp="1"/>
          </p:cNvSpPr>
          <p:nvPr>
            <p:ph type="body" sz="quarter" idx="10"/>
          </p:nvPr>
        </p:nvSpPr>
        <p:spPr>
          <a:xfrm>
            <a:off x="5022004" y="1088974"/>
            <a:ext cx="4050045" cy="5309752"/>
          </a:xfrm>
        </p:spPr>
        <p:txBody>
          <a:bodyPr anchor="t"/>
          <a:lstStyle/>
          <a:p>
            <a:r>
              <a:rPr kumimoji="1" lang="ja-JP" altLang="en-US" dirty="0"/>
              <a:t>読み出された１行分のデータから，最終的に必要な１ビットを選択</a:t>
            </a:r>
            <a:endParaRPr kumimoji="1" lang="en-US" altLang="ja-JP" dirty="0"/>
          </a:p>
          <a:p>
            <a:r>
              <a:rPr lang="ja-JP" altLang="en-US" dirty="0"/>
              <a:t>どの列を読むか決める</a:t>
            </a:r>
            <a:endParaRPr lang="en-US" altLang="ja-JP" dirty="0"/>
          </a:p>
          <a:p>
            <a:pPr lvl="1"/>
            <a:r>
              <a:rPr lang="ja-JP" altLang="en-US" dirty="0"/>
              <a:t>各列は４つセルがある</a:t>
            </a:r>
            <a:endParaRPr lang="en-US" altLang="ja-JP" dirty="0"/>
          </a:p>
          <a:p>
            <a:pPr lvl="1"/>
            <a:r>
              <a:rPr lang="ja-JP" altLang="en-US" dirty="0"/>
              <a:t>アドレスを４で割った余りの列が読むべき場所</a:t>
            </a:r>
            <a:endParaRPr lang="en-US" altLang="ja-JP" dirty="0"/>
          </a:p>
          <a:p>
            <a:pPr lvl="1"/>
            <a:r>
              <a:rPr lang="ja-JP" altLang="en-US" dirty="0"/>
              <a:t>６</a:t>
            </a:r>
            <a:r>
              <a:rPr lang="en-US" altLang="ja-JP" dirty="0"/>
              <a:t>=</a:t>
            </a:r>
            <a:r>
              <a:rPr lang="en-US" altLang="ja-JP" dirty="0">
                <a:solidFill>
                  <a:schemeClr val="tx1"/>
                </a:solidFill>
              </a:rPr>
              <a:t>01</a:t>
            </a:r>
            <a:r>
              <a:rPr lang="en-US" altLang="ja-JP" dirty="0">
                <a:solidFill>
                  <a:schemeClr val="accent5"/>
                </a:solidFill>
              </a:rPr>
              <a:t>10</a:t>
            </a:r>
            <a:r>
              <a:rPr lang="ja-JP" altLang="en-US" dirty="0"/>
              <a:t>（２進数）</a:t>
            </a:r>
            <a:endParaRPr lang="en-US" altLang="ja-JP" dirty="0"/>
          </a:p>
          <a:p>
            <a:r>
              <a:rPr lang="ja-JP" altLang="en-US" dirty="0"/>
              <a:t>カラム・セレクタにより</a:t>
            </a:r>
            <a:br>
              <a:rPr lang="en-US" altLang="ja-JP" dirty="0"/>
            </a:br>
            <a:r>
              <a:rPr lang="ja-JP" altLang="en-US" dirty="0"/>
              <a:t>ビットを選択する</a:t>
            </a:r>
            <a:endParaRPr lang="en-US" altLang="ja-JP" dirty="0"/>
          </a:p>
          <a:p>
            <a:pPr lvl="1"/>
            <a:r>
              <a:rPr lang="ja-JP" altLang="en-US" dirty="0"/>
              <a:t>読み出し幅によっては</a:t>
            </a:r>
            <a:br>
              <a:rPr lang="en-US" altLang="ja-JP" dirty="0"/>
            </a:br>
            <a:r>
              <a:rPr lang="ja-JP" altLang="en-US" dirty="0"/>
              <a:t>この部分がないこともある</a:t>
            </a:r>
            <a:endParaRPr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solidFill>
                  <a:schemeClr val="tx1"/>
                </a:solidFill>
                <a:latin typeface="Arial Narrow" pitchFamily="34" charset="0"/>
              </a:rPr>
              <a:t>1</a:t>
            </a:r>
            <a:endParaRPr kumimoji="1" lang="ja-JP" altLang="en-US" sz="1600" dirty="0">
              <a:solidFill>
                <a:schemeClr val="tx1"/>
              </a:solidFill>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solidFill>
                  <a:schemeClr val="tx1"/>
                </a:solidFill>
                <a:latin typeface="Arial Narrow" pitchFamily="34" charset="0"/>
              </a:rPr>
              <a:t>0</a:t>
            </a:r>
            <a:endParaRPr kumimoji="1" lang="ja-JP" altLang="en-US" sz="1600" dirty="0">
              <a:solidFill>
                <a:schemeClr val="tx1"/>
              </a:solidFill>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solidFill>
                  <a:schemeClr val="tx1"/>
                </a:solidFill>
                <a:latin typeface="Arial Narrow" pitchFamily="34" charset="0"/>
              </a:rPr>
              <a:t>1</a:t>
            </a:r>
            <a:endParaRPr kumimoji="1" lang="ja-JP" altLang="en-US" sz="1600" dirty="0">
              <a:solidFill>
                <a:schemeClr val="tx1"/>
              </a:solidFill>
              <a:latin typeface="Arial Narrow" pitchFamily="34" charset="0"/>
            </a:endParaRPr>
          </a:p>
        </p:txBody>
      </p: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cxnSp>
        <p:nvCxnSpPr>
          <p:cNvPr id="56" name="直線コネクタ 55"/>
          <p:cNvCxnSpPr/>
          <p:nvPr/>
        </p:nvCxnSpPr>
        <p:spPr>
          <a:xfrm flipV="1">
            <a:off x="1151962" y="2708992"/>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57" name="正方形/長方形 56"/>
          <p:cNvSpPr/>
          <p:nvPr/>
        </p:nvSpPr>
        <p:spPr>
          <a:xfrm>
            <a:off x="1691997" y="4779018"/>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tx1"/>
                </a:solidFill>
                <a:latin typeface="Arial Narrow" pitchFamily="34" charset="0"/>
              </a:rPr>
              <a:t>1</a:t>
            </a:r>
            <a:endParaRPr kumimoji="1" lang="ja-JP" altLang="en-US" sz="2400" b="1" dirty="0">
              <a:solidFill>
                <a:schemeClr val="tx1"/>
              </a:solidFill>
              <a:latin typeface="Arial Narrow" pitchFamily="34" charset="0"/>
            </a:endParaRPr>
          </a:p>
        </p:txBody>
      </p:sp>
      <p:sp>
        <p:nvSpPr>
          <p:cNvPr id="58" name="正方形/長方形 57"/>
          <p:cNvSpPr/>
          <p:nvPr/>
        </p:nvSpPr>
        <p:spPr>
          <a:xfrm>
            <a:off x="2501994"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b="1" dirty="0">
                <a:solidFill>
                  <a:schemeClr val="tx1"/>
                </a:solidFill>
                <a:latin typeface="Arial Narrow" pitchFamily="34" charset="0"/>
              </a:rPr>
              <a:t>0</a:t>
            </a:r>
            <a:endParaRPr kumimoji="1" lang="ja-JP" altLang="en-US" sz="2400" b="1" dirty="0">
              <a:solidFill>
                <a:schemeClr val="tx1"/>
              </a:solidFill>
              <a:latin typeface="Arial Narrow" pitchFamily="34" charset="0"/>
            </a:endParaRPr>
          </a:p>
        </p:txBody>
      </p:sp>
      <p:sp>
        <p:nvSpPr>
          <p:cNvPr id="59" name="正方形/長方形 58"/>
          <p:cNvSpPr/>
          <p:nvPr/>
        </p:nvSpPr>
        <p:spPr>
          <a:xfrm>
            <a:off x="331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60" name="正方形/長方形 59"/>
          <p:cNvSpPr/>
          <p:nvPr/>
        </p:nvSpPr>
        <p:spPr>
          <a:xfrm>
            <a:off x="412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tx1"/>
                </a:solidFill>
                <a:latin typeface="Arial Narrow" pitchFamily="34" charset="0"/>
              </a:rPr>
              <a:t>1</a:t>
            </a:r>
            <a:endParaRPr kumimoji="1" lang="ja-JP" altLang="en-US" sz="2400" b="1" dirty="0">
              <a:solidFill>
                <a:schemeClr val="tx1"/>
              </a:solidFill>
              <a:latin typeface="Arial Narrow" pitchFamily="34" charset="0"/>
            </a:endParaRPr>
          </a:p>
        </p:txBody>
      </p:sp>
      <p:sp>
        <p:nvSpPr>
          <p:cNvPr id="66" name="正方形/長方形 65"/>
          <p:cNvSpPr/>
          <p:nvPr/>
        </p:nvSpPr>
        <p:spPr>
          <a:xfrm>
            <a:off x="2951982" y="5499023"/>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Tree>
    <p:extLst>
      <p:ext uri="{BB962C8B-B14F-4D97-AF65-F5344CB8AC3E}">
        <p14:creationId xmlns:p14="http://schemas.microsoft.com/office/powerpoint/2010/main" val="3673660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Zen </a:t>
            </a:r>
            <a:r>
              <a:rPr lang="ja-JP" altLang="en-US" sz="2400" dirty="0"/>
              <a:t>という </a:t>
            </a:r>
            <a:r>
              <a:rPr lang="en-US" altLang="ja-JP" sz="2400" dirty="0"/>
              <a:t>CPU </a:t>
            </a:r>
            <a:r>
              <a:rPr lang="ja-JP" altLang="en-US" sz="2400" dirty="0"/>
              <a:t>のチップ写真</a:t>
            </a:r>
            <a:br>
              <a:rPr lang="en-US" altLang="ja-JP" sz="2400" dirty="0"/>
            </a:br>
            <a:r>
              <a:rPr lang="en-US" altLang="ja-JP" sz="1600" dirty="0" err="1"/>
              <a:t>Teja</a:t>
            </a:r>
            <a:r>
              <a:rPr lang="en-US" altLang="ja-JP" sz="1600" dirty="0"/>
              <a:t> Singh et al., Zen: An Energy-Efficient High-Performance ×86 Core </a:t>
            </a:r>
            <a:r>
              <a:rPr lang="ja-JP" altLang="en-US" sz="1600" dirty="0"/>
              <a:t>より</a:t>
            </a:r>
            <a:endParaRPr kumimoji="1" lang="ja-JP" altLang="en-US" sz="1600" dirty="0"/>
          </a:p>
        </p:txBody>
      </p:sp>
      <p:sp>
        <p:nvSpPr>
          <p:cNvPr id="3" name="テキスト プレースホルダー 2"/>
          <p:cNvSpPr>
            <a:spLocks noGrp="1"/>
          </p:cNvSpPr>
          <p:nvPr>
            <p:ph type="body" sz="quarter" idx="10"/>
          </p:nvPr>
        </p:nvSpPr>
        <p:spPr>
          <a:xfrm>
            <a:off x="521955" y="6129030"/>
            <a:ext cx="8280092" cy="449698"/>
          </a:xfrm>
        </p:spPr>
        <p:txBody>
          <a:bodyPr/>
          <a:lstStyle/>
          <a:p>
            <a:pPr lvl="1"/>
            <a:r>
              <a:rPr kumimoji="1" lang="ja-JP" altLang="en-US" dirty="0"/>
              <a:t>赤や紫の「田」の字の構造の部分が全部メモリ（</a:t>
            </a:r>
            <a:r>
              <a:rPr kumimoji="1" lang="en-US" altLang="ja-JP" dirty="0"/>
              <a:t>SRAM</a:t>
            </a:r>
            <a:r>
              <a:rPr kumimoji="1" lang="ja-JP" altLang="en-US" dirty="0"/>
              <a:t>）</a:t>
            </a:r>
            <a:endParaRPr kumimoji="1" lang="en-US" altLang="ja-JP" dirty="0"/>
          </a:p>
          <a:p>
            <a:pPr lvl="2"/>
            <a:r>
              <a:rPr kumimoji="1" lang="ja-JP" altLang="en-US" dirty="0"/>
              <a:t>レジスタやキャッシュ，各種テーブルなど</a:t>
            </a:r>
          </a:p>
        </p:txBody>
      </p:sp>
      <p:pic>
        <p:nvPicPr>
          <p:cNvPr id="5" name="図 4"/>
          <p:cNvPicPr>
            <a:picLocks noChangeAspect="1"/>
          </p:cNvPicPr>
          <p:nvPr/>
        </p:nvPicPr>
        <p:blipFill>
          <a:blip r:embed="rId2"/>
          <a:stretch>
            <a:fillRect/>
          </a:stretch>
        </p:blipFill>
        <p:spPr>
          <a:xfrm>
            <a:off x="1601967" y="1088974"/>
            <a:ext cx="6034158" cy="4785028"/>
          </a:xfrm>
          <a:prstGeom prst="rect">
            <a:avLst/>
          </a:prstGeom>
        </p:spPr>
      </p:pic>
    </p:spTree>
    <p:extLst>
      <p:ext uri="{BB962C8B-B14F-4D97-AF65-F5344CB8AC3E}">
        <p14:creationId xmlns:p14="http://schemas.microsoft.com/office/powerpoint/2010/main" val="353502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kumimoji="1" lang="ja-JP" altLang="en-US" dirty="0"/>
              <a:t>考え方の指針</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pPr marL="457200" indent="-457200">
              <a:buFont typeface="+mj-lt"/>
              <a:buAutoNum type="arabicPeriod"/>
            </a:pPr>
            <a:r>
              <a:rPr kumimoji="1" lang="ja-JP" altLang="en-US" dirty="0"/>
              <a:t>まず理想的にプログラムが実行された場合のサイクル数を考える</a:t>
            </a:r>
            <a:endParaRPr kumimoji="1" lang="en-US" altLang="ja-JP" dirty="0"/>
          </a:p>
          <a:p>
            <a:pPr marL="457200" indent="-457200">
              <a:buFont typeface="+mj-lt"/>
              <a:buAutoNum type="arabicPeriod"/>
            </a:pPr>
            <a:r>
              <a:rPr kumimoji="1" lang="ja-JP" altLang="en-US" dirty="0"/>
              <a:t>何かイヤなイベント（ハザード）が起きる回数を計算する</a:t>
            </a:r>
            <a:endParaRPr kumimoji="1" lang="en-US" altLang="ja-JP" dirty="0"/>
          </a:p>
          <a:p>
            <a:pPr lvl="1"/>
            <a:r>
              <a:rPr kumimoji="1" lang="ja-JP" altLang="en-US" dirty="0"/>
              <a:t>全体の命令数，命令の種類毎の出現率，イベントの発生確率などをかけていけば良い</a:t>
            </a:r>
            <a:endParaRPr kumimoji="1" lang="en-US" altLang="ja-JP" dirty="0"/>
          </a:p>
          <a:p>
            <a:pPr marL="457200" indent="-457200">
              <a:buFont typeface="+mj-lt"/>
              <a:buAutoNum type="arabicPeriod"/>
            </a:pPr>
            <a:r>
              <a:rPr kumimoji="1" lang="ja-JP" altLang="en-US" dirty="0"/>
              <a:t>イベントによる総延長時間を求める</a:t>
            </a:r>
            <a:endParaRPr kumimoji="1" lang="en-US" altLang="ja-JP" dirty="0"/>
          </a:p>
          <a:p>
            <a:pPr lvl="1"/>
            <a:r>
              <a:rPr kumimoji="1" lang="ja-JP" altLang="en-US" dirty="0"/>
              <a:t>イベントの発生回数と，イベント１回あたり何サイクル実行時間が伸びるかをかけて求める</a:t>
            </a:r>
            <a:endParaRPr kumimoji="1" lang="en-US" altLang="ja-JP" dirty="0"/>
          </a:p>
          <a:p>
            <a:pPr marL="457200" indent="-457200">
              <a:buFont typeface="+mj-lt"/>
              <a:buAutoNum type="arabicPeriod"/>
            </a:pPr>
            <a:r>
              <a:rPr kumimoji="1" lang="en-US" altLang="ja-JP" dirty="0"/>
              <a:t>1. </a:t>
            </a:r>
            <a:r>
              <a:rPr kumimoji="1" lang="ja-JP" altLang="en-US" dirty="0"/>
              <a:t>の理想的な実行サイクル数に総延長時間</a:t>
            </a:r>
            <a:r>
              <a:rPr kumimoji="1" lang="ja-JP" altLang="en-US"/>
              <a:t>を加えて実際の実行サイクル数を求める</a:t>
            </a:r>
            <a:endParaRPr kumimoji="1" lang="en-US" altLang="ja-JP" dirty="0"/>
          </a:p>
          <a:p>
            <a:pPr marL="457200" indent="-457200">
              <a:buFont typeface="+mj-lt"/>
              <a:buAutoNum type="arabicPeriod"/>
            </a:pPr>
            <a:r>
              <a:rPr lang="ja-JP" altLang="en-US" dirty="0"/>
              <a:t>実行命令数を </a:t>
            </a:r>
            <a:r>
              <a:rPr lang="en-US" dirty="0"/>
              <a:t>4. </a:t>
            </a:r>
            <a:r>
              <a:rPr lang="ja-JP" altLang="en-US" dirty="0"/>
              <a:t>で求めたサイクル数で割る</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「田」の字の構造</a:t>
            </a:r>
          </a:p>
        </p:txBody>
      </p:sp>
      <p:sp>
        <p:nvSpPr>
          <p:cNvPr id="3" name="テキスト プレースホルダー 2"/>
          <p:cNvSpPr>
            <a:spLocks noGrp="1"/>
          </p:cNvSpPr>
          <p:nvPr>
            <p:ph type="body" sz="quarter" idx="10"/>
          </p:nvPr>
        </p:nvSpPr>
        <p:spPr>
          <a:xfrm>
            <a:off x="611956" y="5859027"/>
            <a:ext cx="8280092" cy="449698"/>
          </a:xfrm>
        </p:spPr>
        <p:txBody>
          <a:bodyPr/>
          <a:lstStyle/>
          <a:p>
            <a:r>
              <a:rPr lang="ja-JP" altLang="en-US" dirty="0"/>
              <a:t>「田」の字の構造になっているのは，</a:t>
            </a:r>
            <a:endParaRPr lang="en-US" altLang="ja-JP" dirty="0"/>
          </a:p>
          <a:p>
            <a:pPr lvl="1"/>
            <a:r>
              <a:rPr lang="ja-JP" altLang="en-US" dirty="0"/>
              <a:t>縦線がデコーダで左右に対してワードラインをアサート</a:t>
            </a:r>
            <a:endParaRPr lang="en-US" altLang="ja-JP" dirty="0"/>
          </a:p>
          <a:p>
            <a:pPr lvl="1"/>
            <a:r>
              <a:rPr lang="ja-JP" altLang="en-US" dirty="0"/>
              <a:t>横線でビットラインのデータを拾う</a:t>
            </a:r>
          </a:p>
        </p:txBody>
      </p:sp>
      <p:grpSp>
        <p:nvGrpSpPr>
          <p:cNvPr id="46" name="グループ化 45"/>
          <p:cNvGrpSpPr/>
          <p:nvPr/>
        </p:nvGrpSpPr>
        <p:grpSpPr>
          <a:xfrm>
            <a:off x="4572000" y="998973"/>
            <a:ext cx="1980000" cy="2070000"/>
            <a:chOff x="881959" y="1358983"/>
            <a:chExt cx="3960035" cy="4140037"/>
          </a:xfrm>
        </p:grpSpPr>
        <p:sp>
          <p:nvSpPr>
            <p:cNvPr id="34" name="正方形/長方形 33"/>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5" name="正方形/長方形 34"/>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6" name="正方形/長方形 35"/>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7" name="正方形/長方形 36"/>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8" name="正方形/長方形 37"/>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9" name="正方形/長方形 38"/>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0" name="正方形/長方形 39"/>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1" name="正方形/長方形 40"/>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2" name="正方形/長方形 41"/>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3" name="正方形/長方形 42"/>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4" name="正方形/長方形 43"/>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5" name="正方形/長方形 44"/>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2" name="正方形/長方形 31"/>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3" name="正方形/長方形 32"/>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1" name="正方形/長方形 30"/>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29" name="台形 28"/>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30" name="正方形/長方形 29"/>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47" name="グループ化 46"/>
          <p:cNvGrpSpPr/>
          <p:nvPr/>
        </p:nvGrpSpPr>
        <p:grpSpPr>
          <a:xfrm flipV="1">
            <a:off x="4572000" y="3068996"/>
            <a:ext cx="1980000" cy="2070023"/>
            <a:chOff x="881959" y="1358983"/>
            <a:chExt cx="3960035" cy="4140037"/>
          </a:xfrm>
        </p:grpSpPr>
        <p:sp>
          <p:nvSpPr>
            <p:cNvPr id="48" name="正方形/長方形 47"/>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9" name="正方形/長方形 48"/>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0" name="正方形/長方形 49"/>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1" name="正方形/長方形 50"/>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2" name="正方形/長方形 51"/>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3" name="正方形/長方形 52"/>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4" name="正方形/長方形 53"/>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5" name="正方形/長方形 54"/>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6" name="正方形/長方形 55"/>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7" name="正方形/長方形 56"/>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8" name="正方形/長方形 57"/>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9" name="正方形/長方形 58"/>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0" name="正方形/長方形 59"/>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1" name="正方形/長方形 60"/>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2" name="正方形/長方形 61"/>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3" name="正方形/長方形 62"/>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64" name="直線コネクタ 63"/>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65" name="直線コネクタ 64"/>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66" name="直線コネクタ 65"/>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67" name="直線コネクタ 66"/>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68" name="直線コネクタ 67"/>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69" name="直線コネクタ 68"/>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72" name="台形 71"/>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73" name="台形 72"/>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74" name="正方形/長方形 7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75" name="グループ化 74"/>
          <p:cNvGrpSpPr/>
          <p:nvPr/>
        </p:nvGrpSpPr>
        <p:grpSpPr>
          <a:xfrm flipH="1">
            <a:off x="2411976" y="998973"/>
            <a:ext cx="2070023" cy="2070000"/>
            <a:chOff x="881959" y="1358983"/>
            <a:chExt cx="3960035" cy="4140037"/>
          </a:xfrm>
        </p:grpSpPr>
        <p:sp>
          <p:nvSpPr>
            <p:cNvPr id="76" name="正方形/長方形 75"/>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7" name="正方形/長方形 76"/>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8" name="正方形/長方形 77"/>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9" name="正方形/長方形 78"/>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0" name="正方形/長方形 79"/>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1" name="正方形/長方形 80"/>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2" name="正方形/長方形 81"/>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3" name="正方形/長方形 82"/>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4" name="正方形/長方形 83"/>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5" name="正方形/長方形 84"/>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6" name="正方形/長方形 85"/>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7" name="正方形/長方形 86"/>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8" name="正方形/長方形 87"/>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9" name="正方形/長方形 88"/>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90" name="正方形/長方形 89"/>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91" name="正方形/長方形 90"/>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92" name="直線コネクタ 91"/>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96" name="直線コネクタ 95"/>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7" name="直線コネクタ 96"/>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8" name="直線コネクタ 97"/>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9" name="直線コネクタ 98"/>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00" name="台形 99"/>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01" name="台形 100"/>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02" name="正方形/長方形 101"/>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103" name="グループ化 102"/>
          <p:cNvGrpSpPr/>
          <p:nvPr/>
        </p:nvGrpSpPr>
        <p:grpSpPr>
          <a:xfrm flipH="1" flipV="1">
            <a:off x="2411976" y="3068995"/>
            <a:ext cx="2070023" cy="2070023"/>
            <a:chOff x="881959" y="1358983"/>
            <a:chExt cx="3960035" cy="4140037"/>
          </a:xfrm>
        </p:grpSpPr>
        <p:sp>
          <p:nvSpPr>
            <p:cNvPr id="104" name="正方形/長方形 103"/>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5" name="正方形/長方形 104"/>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6" name="正方形/長方形 105"/>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7" name="正方形/長方形 106"/>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8" name="正方形/長方形 107"/>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9" name="正方形/長方形 108"/>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0" name="正方形/長方形 109"/>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1" name="正方形/長方形 110"/>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2" name="正方形/長方形 111"/>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3" name="正方形/長方形 112"/>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4" name="正方形/長方形 113"/>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5" name="正方形/長方形 114"/>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6" name="正方形/長方形 115"/>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7" name="正方形/長方形 116"/>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8" name="正方形/長方形 117"/>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9" name="正方形/長方形 118"/>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120" name="直線コネクタ 119"/>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121" name="直線コネクタ 120"/>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122" name="直線コネクタ 121"/>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124" name="直線コネクタ 1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5" name="直線コネクタ 1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6" name="直線コネクタ 1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7" name="直線コネクタ 1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28" name="台形 127"/>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30" name="正方形/長方形 129"/>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spTree>
    <p:extLst>
      <p:ext uri="{BB962C8B-B14F-4D97-AF65-F5344CB8AC3E}">
        <p14:creationId xmlns:p14="http://schemas.microsoft.com/office/powerpoint/2010/main" val="3523808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b="1" dirty="0"/>
              <a:t>容量と速度</a:t>
            </a:r>
            <a:endParaRPr lang="en-US" altLang="ja-JP" b="1" dirty="0"/>
          </a:p>
          <a:p>
            <a:pPr marL="457200" indent="-457200">
              <a:buFont typeface="+mj-lt"/>
              <a:buAutoNum type="arabicPeriod"/>
            </a:pPr>
            <a:r>
              <a:rPr lang="ja-JP" altLang="en-US" dirty="0"/>
              <a:t>メモリの詳細</a:t>
            </a:r>
            <a:endParaRPr lang="en-US" altLang="ja-JP"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dirty="0"/>
              <a:t>なぜメモリが存在するのか？</a:t>
            </a:r>
            <a:endParaRPr lang="en-US" altLang="ja-JP" dirty="0"/>
          </a:p>
          <a:p>
            <a:pPr marL="817200" lvl="1" indent="-457200">
              <a:buFont typeface="+mj-lt"/>
              <a:buAutoNum type="arabicPeriod"/>
            </a:pPr>
            <a:r>
              <a:rPr lang="ja-JP" altLang="en-US" dirty="0"/>
              <a:t>マルチポート・メモリ</a:t>
            </a:r>
            <a:endParaRPr lang="en-US" altLang="ja-JP" dirty="0"/>
          </a:p>
          <a:p>
            <a:pPr marL="817200" lvl="1" indent="-457200">
              <a:buFont typeface="+mj-lt"/>
              <a:buAutoNum type="arabicPeriod"/>
            </a:pPr>
            <a:r>
              <a:rPr lang="ja-JP" altLang="en-US" dirty="0"/>
              <a:t>メモリを対象にしたアタック</a:t>
            </a:r>
          </a:p>
        </p:txBody>
      </p:sp>
    </p:spTree>
    <p:extLst>
      <p:ext uri="{BB962C8B-B14F-4D97-AF65-F5344CB8AC3E}">
        <p14:creationId xmlns:p14="http://schemas.microsoft.com/office/powerpoint/2010/main" val="1841348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メモリの性質</a:t>
            </a:r>
          </a:p>
        </p:txBody>
      </p:sp>
      <p:sp>
        <p:nvSpPr>
          <p:cNvPr id="3" name="テキスト プレースホルダー 2"/>
          <p:cNvSpPr>
            <a:spLocks noGrp="1"/>
          </p:cNvSpPr>
          <p:nvPr>
            <p:ph type="body" sz="quarter" idx="10"/>
          </p:nvPr>
        </p:nvSpPr>
        <p:spPr/>
        <p:txBody>
          <a:bodyPr/>
          <a:lstStyle/>
          <a:p>
            <a:r>
              <a:rPr kumimoji="1" lang="ja-JP" altLang="en-US" dirty="0"/>
              <a:t>容量（大きい </a:t>
            </a:r>
            <a:r>
              <a:rPr kumimoji="1" lang="en-US" altLang="ja-JP" dirty="0"/>
              <a:t>or </a:t>
            </a:r>
            <a:r>
              <a:rPr kumimoji="1" lang="ja-JP" altLang="en-US" dirty="0"/>
              <a:t>小さい）</a:t>
            </a:r>
            <a:endParaRPr kumimoji="1" lang="en-US" altLang="ja-JP" dirty="0"/>
          </a:p>
          <a:p>
            <a:pPr lvl="1"/>
            <a:r>
              <a:rPr kumimoji="1" lang="ja-JP" altLang="en-US" dirty="0"/>
              <a:t>どのぐらい数のデータを覚えることができるか</a:t>
            </a:r>
            <a:endParaRPr kumimoji="1" lang="en-US" altLang="ja-JP" dirty="0"/>
          </a:p>
          <a:p>
            <a:r>
              <a:rPr kumimoji="1" lang="ja-JP" altLang="en-US" dirty="0"/>
              <a:t>速度（速い </a:t>
            </a:r>
            <a:r>
              <a:rPr kumimoji="1" lang="en-US" altLang="ja-JP" dirty="0"/>
              <a:t>or </a:t>
            </a:r>
            <a:r>
              <a:rPr kumimoji="1" lang="ja-JP" altLang="en-US" dirty="0"/>
              <a:t>遅い）</a:t>
            </a:r>
            <a:endParaRPr kumimoji="1" lang="en-US" altLang="ja-JP" dirty="0"/>
          </a:p>
          <a:p>
            <a:pPr lvl="1"/>
            <a:r>
              <a:rPr kumimoji="1" lang="ja-JP" altLang="en-US" dirty="0"/>
              <a:t>どのぐらいの速さで読み書きできるか</a:t>
            </a:r>
            <a:endParaRPr kumimoji="1" lang="en-US" altLang="ja-JP" dirty="0"/>
          </a:p>
          <a:p>
            <a:r>
              <a:rPr lang="ja-JP" altLang="en-US" dirty="0"/>
              <a:t>容量と速度にはトレードオフがある</a:t>
            </a:r>
            <a:endParaRPr lang="en-US" altLang="ja-JP" dirty="0"/>
          </a:p>
          <a:p>
            <a:pPr lvl="1"/>
            <a:r>
              <a:rPr lang="ja-JP" altLang="en-US" dirty="0">
                <a:solidFill>
                  <a:schemeClr val="accent5"/>
                </a:solidFill>
              </a:rPr>
              <a:t>「大きくて速くいメモリ」は作ることができない</a:t>
            </a:r>
            <a:endParaRPr kumimoji="1" lang="ja-JP" altLang="en-US" dirty="0">
              <a:solidFill>
                <a:schemeClr val="accent5"/>
              </a:solidFill>
            </a:endParaRPr>
          </a:p>
        </p:txBody>
      </p:sp>
    </p:spTree>
    <p:extLst>
      <p:ext uri="{BB962C8B-B14F-4D97-AF65-F5344CB8AC3E}">
        <p14:creationId xmlns:p14="http://schemas.microsoft.com/office/powerpoint/2010/main" val="2320511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アクセス時間は容量の平方根ぐらいに比例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292008" y="1088974"/>
                <a:ext cx="3600040" cy="5219751"/>
              </a:xfrm>
            </p:spPr>
            <p:txBody>
              <a:bodyPr anchor="t"/>
              <a:lstStyle/>
              <a:p>
                <a:r>
                  <a:rPr lang="ja-JP" altLang="en-US" dirty="0"/>
                  <a:t>格子状に並んだセルの</a:t>
                </a:r>
                <a:r>
                  <a:rPr lang="ja-JP" altLang="en-US" dirty="0">
                    <a:solidFill>
                      <a:schemeClr val="accent5"/>
                    </a:solidFill>
                  </a:rPr>
                  <a:t>外周部の信号線の長さ</a:t>
                </a:r>
                <a:r>
                  <a:rPr lang="ja-JP" altLang="en-US" dirty="0"/>
                  <a:t>がアクセス時間を決める</a:t>
                </a:r>
                <a:endParaRPr lang="en-US" altLang="ja-JP" dirty="0"/>
              </a:p>
              <a:p>
                <a:r>
                  <a:rPr kumimoji="1" lang="ja-JP" altLang="en-US" dirty="0"/>
                  <a:t>容量（セルの数）が一定の場合，正方形に近くするのが最も経路が短くなる</a:t>
                </a:r>
                <a:endParaRPr kumimoji="1" lang="en-US" altLang="ja-JP" dirty="0"/>
              </a:p>
              <a:p>
                <a:r>
                  <a:rPr lang="ja-JP" altLang="en-US" dirty="0">
                    <a:solidFill>
                      <a:schemeClr val="accent5"/>
                    </a:solidFill>
                  </a:rPr>
                  <a:t>メモリ容量 </a:t>
                </a:r>
                <a:r>
                  <a:rPr lang="en-US" altLang="ja-JP" dirty="0">
                    <a:solidFill>
                      <a:schemeClr val="accent5"/>
                    </a:solidFill>
                  </a:rPr>
                  <a:t>=</a:t>
                </a:r>
                <a14:m>
                  <m:oMath xmlns:m="http://schemas.openxmlformats.org/officeDocument/2006/math">
                    <m:sSup>
                      <m:sSupPr>
                        <m:ctrlPr>
                          <a:rPr lang="en-US" altLang="ja-JP" i="1" dirty="0">
                            <a:solidFill>
                              <a:schemeClr val="accent5"/>
                            </a:solidFill>
                            <a:latin typeface="Cambria Math" panose="02040503050406030204" pitchFamily="18" charset="0"/>
                          </a:rPr>
                        </m:ctrlPr>
                      </m:sSupPr>
                      <m:e>
                        <m:r>
                          <m:rPr>
                            <m:nor/>
                          </m:rPr>
                          <a:rPr lang="en-US" altLang="ja-JP" dirty="0">
                            <a:solidFill>
                              <a:schemeClr val="accent5"/>
                            </a:solidFill>
                          </a:rPr>
                          <m:t> (</m:t>
                        </m:r>
                        <m:r>
                          <m:rPr>
                            <m:nor/>
                          </m:rPr>
                          <a:rPr lang="ja-JP" altLang="en-US" dirty="0">
                            <a:solidFill>
                              <a:schemeClr val="accent5"/>
                            </a:solidFill>
                          </a:rPr>
                          <m:t>外周部の長さ</m:t>
                        </m:r>
                        <m:r>
                          <a:rPr lang="en-US" altLang="ja-JP" i="1" dirty="0">
                            <a:solidFill>
                              <a:schemeClr val="accent5"/>
                            </a:solidFill>
                            <a:latin typeface="Cambria Math" panose="02040503050406030204" pitchFamily="18" charset="0"/>
                          </a:rPr>
                          <m:t>)</m:t>
                        </m:r>
                      </m:e>
                      <m:sup>
                        <m:r>
                          <a:rPr lang="en-US" altLang="ja-JP" i="1" dirty="0">
                            <a:solidFill>
                              <a:schemeClr val="accent5"/>
                            </a:solidFill>
                            <a:latin typeface="Cambria Math" panose="02040503050406030204" pitchFamily="18" charset="0"/>
                          </a:rPr>
                          <m:t>2</m:t>
                        </m:r>
                      </m:sup>
                    </m:sSup>
                  </m:oMath>
                </a14:m>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292008" y="1088974"/>
                <a:ext cx="3600040" cy="5219751"/>
              </a:xfrm>
              <a:blipFill>
                <a:blip r:embed="rId2"/>
                <a:stretch>
                  <a:fillRect l="-1523" t="-350" r="-1692"/>
                </a:stretch>
              </a:blipFill>
            </p:spPr>
            <p:txBody>
              <a:bodyPr/>
              <a:lstStyle/>
              <a:p>
                <a:r>
                  <a:rPr 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32" name="台形 31"/>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33" name="正方形/長方形 32"/>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34" name="正方形/長方形 33"/>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35" name="直線コネクタ 34"/>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8" name="直線コネクタ 37"/>
          <p:cNvCxnSpPr/>
          <p:nvPr/>
        </p:nvCxnSpPr>
        <p:spPr bwMode="auto">
          <a:xfrm>
            <a:off x="71950" y="2978995"/>
            <a:ext cx="900010"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bwMode="auto">
          <a:xfrm flipV="1">
            <a:off x="971960" y="1898983"/>
            <a:ext cx="0" cy="108001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1" name="直線コネクタ 40"/>
          <p:cNvCxnSpPr/>
          <p:nvPr/>
        </p:nvCxnSpPr>
        <p:spPr bwMode="auto">
          <a:xfrm flipH="1">
            <a:off x="971960" y="1898983"/>
            <a:ext cx="3330037"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5" name="直線コネクタ 44"/>
          <p:cNvCxnSpPr/>
          <p:nvPr/>
        </p:nvCxnSpPr>
        <p:spPr bwMode="auto">
          <a:xfrm flipV="1">
            <a:off x="4301997" y="1898985"/>
            <a:ext cx="1" cy="333003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コネクタ 46"/>
          <p:cNvCxnSpPr/>
          <p:nvPr/>
        </p:nvCxnSpPr>
        <p:spPr bwMode="auto">
          <a:xfrm>
            <a:off x="3041983" y="5229020"/>
            <a:ext cx="0" cy="720008"/>
          </a:xfrm>
          <a:prstGeom prst="line">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8" name="直線コネクタ 47"/>
          <p:cNvCxnSpPr/>
          <p:nvPr/>
        </p:nvCxnSpPr>
        <p:spPr bwMode="auto">
          <a:xfrm>
            <a:off x="3041983" y="5229020"/>
            <a:ext cx="1260014"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11074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アクセス時間は容量に直接は比例しない</a:t>
            </a:r>
            <a:br>
              <a:rPr kumimoji="1" lang="en-US" altLang="ja-JP" dirty="0"/>
            </a:br>
            <a:r>
              <a:rPr kumimoji="1" lang="ja-JP" altLang="en-US" sz="2000" dirty="0"/>
              <a:t>（容量の平方根ぐらいに比例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959017"/>
                <a:ext cx="8280092" cy="1349708"/>
              </a:xfrm>
            </p:spPr>
            <p:txBody>
              <a:bodyPr/>
              <a:lstStyle/>
              <a:p>
                <a:r>
                  <a:rPr kumimoji="1" lang="ja-JP" altLang="en-US" dirty="0"/>
                  <a:t>格子状に並んだセルの外周部の長さがアクセス時間を決めるから</a:t>
                </a:r>
                <a:endParaRPr kumimoji="1" lang="en-US" altLang="ja-JP" dirty="0"/>
              </a:p>
              <a:p>
                <a:pPr lvl="1"/>
                <a:r>
                  <a:rPr kumimoji="1" lang="ja-JP" altLang="en-US" dirty="0"/>
                  <a:t>メモリ容量 </a:t>
                </a:r>
                <a:r>
                  <a:rPr kumimoji="1" lang="en-US" altLang="ja-JP" dirty="0"/>
                  <a:t>=</a:t>
                </a:r>
                <a14:m>
                  <m:oMath xmlns:m="http://schemas.openxmlformats.org/officeDocument/2006/math">
                    <m:sSup>
                      <m:sSupPr>
                        <m:ctrlPr>
                          <a:rPr kumimoji="1" lang="en-US" altLang="ja-JP" b="0" i="1" dirty="0" smtClean="0">
                            <a:latin typeface="Cambria Math" panose="02040503050406030204" pitchFamily="18" charset="0"/>
                          </a:rPr>
                        </m:ctrlPr>
                      </m:sSupPr>
                      <m:e>
                        <m:r>
                          <m:rPr>
                            <m:nor/>
                          </m:rPr>
                          <a:rPr lang="en-US" altLang="ja-JP" dirty="0"/>
                          <m:t> (</m:t>
                        </m:r>
                        <m:r>
                          <m:rPr>
                            <m:nor/>
                          </m:rPr>
                          <a:rPr lang="ja-JP" altLang="en-US" dirty="0"/>
                          <m:t>外周部の長さ</m:t>
                        </m:r>
                        <m:r>
                          <a:rPr lang="en-US" altLang="ja-JP" i="1" dirty="0">
                            <a:latin typeface="Cambria Math" panose="02040503050406030204" pitchFamily="18" charset="0"/>
                          </a:rPr>
                          <m:t>)</m:t>
                        </m:r>
                      </m:e>
                      <m:sup>
                        <m:r>
                          <a:rPr kumimoji="1" lang="en-US" altLang="ja-JP" i="1" dirty="0" smtClean="0">
                            <a:latin typeface="Cambria Math" panose="02040503050406030204" pitchFamily="18" charset="0"/>
                          </a:rPr>
                          <m:t>2</m:t>
                        </m:r>
                      </m:sup>
                    </m:sSup>
                  </m:oMath>
                </a14:m>
                <a:endParaRPr kumimoji="1" lang="en-US" altLang="ja-JP" dirty="0"/>
              </a:p>
              <a:p>
                <a:pPr lvl="1"/>
                <a:r>
                  <a:rPr kumimoji="1" lang="ja-JP" altLang="en-US" dirty="0"/>
                  <a:t>アクセス時間は，容量に対して線形には伸びない</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959017"/>
                <a:ext cx="8280092" cy="1349708"/>
              </a:xfrm>
              <a:blipFill>
                <a:blip r:embed="rId2"/>
                <a:stretch>
                  <a:fillRect l="-662" b="-5856"/>
                </a:stretch>
              </a:blipFill>
            </p:spPr>
            <p:txBody>
              <a:bodyPr/>
              <a:lstStyle/>
              <a:p>
                <a:r>
                  <a:rPr lang="en-US">
                    <a:noFill/>
                  </a:rPr>
                  <a:t> </a:t>
                </a:r>
              </a:p>
            </p:txBody>
          </p:sp>
        </mc:Fallback>
      </mc:AlternateContent>
      <p:sp>
        <p:nvSpPr>
          <p:cNvPr id="4" name="下矢印 3"/>
          <p:cNvSpPr/>
          <p:nvPr/>
        </p:nvSpPr>
        <p:spPr bwMode="auto">
          <a:xfrm>
            <a:off x="3761991" y="2348987"/>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2861981" y="2798993"/>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メインメモリ：</a:t>
            </a:r>
            <a:r>
              <a:rPr kumimoji="1" lang="en-US" altLang="ja-JP" sz="1600" b="1" dirty="0">
                <a:solidFill>
                  <a:schemeClr val="tx1">
                    <a:lumMod val="75000"/>
                    <a:lumOff val="25000"/>
                  </a:schemeClr>
                </a:solidFill>
                <a:latin typeface="+mn-ea"/>
              </a:rPr>
              <a:t>32GB</a:t>
            </a:r>
            <a:endParaRPr kumimoji="1" lang="ja-JP" altLang="en-US" sz="1600" b="1" dirty="0">
              <a:solidFill>
                <a:schemeClr val="tx1">
                  <a:lumMod val="75000"/>
                  <a:lumOff val="25000"/>
                </a:schemeClr>
              </a:solidFill>
              <a:latin typeface="+mn-ea"/>
            </a:endParaRPr>
          </a:p>
        </p:txBody>
      </p:sp>
      <p:sp>
        <p:nvSpPr>
          <p:cNvPr id="6" name="角丸四角形 5"/>
          <p:cNvSpPr/>
          <p:nvPr/>
        </p:nvSpPr>
        <p:spPr bwMode="auto">
          <a:xfrm>
            <a:off x="3221985" y="1718981"/>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CPU</a:t>
            </a:r>
            <a:r>
              <a:rPr kumimoji="1" lang="ja-JP" altLang="en-US" sz="1600" b="1" dirty="0">
                <a:solidFill>
                  <a:schemeClr val="tx1">
                    <a:lumMod val="75000"/>
                    <a:lumOff val="25000"/>
                  </a:schemeClr>
                </a:solidFill>
                <a:latin typeface="+mn-ea"/>
              </a:rPr>
              <a:t>内：</a:t>
            </a: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p:cNvSpPr/>
          <p:nvPr/>
        </p:nvSpPr>
        <p:spPr>
          <a:xfrm>
            <a:off x="5292008" y="1808982"/>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p:cNvSpPr/>
          <p:nvPr/>
        </p:nvSpPr>
        <p:spPr>
          <a:xfrm>
            <a:off x="5292008" y="2978995"/>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数百</a:t>
            </a:r>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1267267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速度</a:t>
            </a:r>
          </a:p>
        </p:txBody>
      </p:sp>
      <p:sp>
        <p:nvSpPr>
          <p:cNvPr id="3" name="テキスト プレースホルダー 2"/>
          <p:cNvSpPr>
            <a:spLocks noGrp="1"/>
          </p:cNvSpPr>
          <p:nvPr>
            <p:ph type="body" sz="quarter" idx="10"/>
          </p:nvPr>
        </p:nvSpPr>
        <p:spPr>
          <a:xfrm>
            <a:off x="341953" y="1088974"/>
            <a:ext cx="8640096" cy="5219751"/>
          </a:xfrm>
        </p:spPr>
        <p:txBody>
          <a:bodyPr/>
          <a:lstStyle/>
          <a:p>
            <a:r>
              <a:rPr kumimoji="1" lang="ja-JP" altLang="en-US" dirty="0"/>
              <a:t>信号線の長さがなぜ問題に？</a:t>
            </a:r>
            <a:endParaRPr kumimoji="1" lang="en-US" altLang="ja-JP" dirty="0"/>
          </a:p>
          <a:p>
            <a:pPr lvl="1"/>
            <a:r>
              <a:rPr lang="ja-JP" altLang="en-US" dirty="0"/>
              <a:t>電気信号が伝わる速度はとても速いのでは？</a:t>
            </a:r>
            <a:r>
              <a:rPr lang="en-US" altLang="ja-JP" dirty="0"/>
              <a:t>	</a:t>
            </a:r>
          </a:p>
          <a:p>
            <a:r>
              <a:rPr kumimoji="1" lang="ja-JP" altLang="en-US" dirty="0"/>
              <a:t>計算してみる：</a:t>
            </a:r>
            <a:endParaRPr kumimoji="1" lang="en-US" altLang="ja-JP" dirty="0"/>
          </a:p>
          <a:p>
            <a:pPr lvl="1"/>
            <a:r>
              <a:rPr kumimoji="1" lang="ja-JP" altLang="en-US" dirty="0"/>
              <a:t>光の速度：</a:t>
            </a:r>
            <a:r>
              <a:rPr kumimoji="1" lang="en-US" altLang="ja-JP" dirty="0"/>
              <a:t>		</a:t>
            </a:r>
            <a:r>
              <a:rPr kumimoji="1" lang="ja-JP" altLang="en-US" dirty="0"/>
              <a:t> 秒速 </a:t>
            </a:r>
            <a:r>
              <a:rPr kumimoji="1" lang="en-US" altLang="ja-JP" dirty="0"/>
              <a:t>30</a:t>
            </a:r>
            <a:r>
              <a:rPr kumimoji="1" lang="ja-JP" altLang="en-US" dirty="0"/>
              <a:t>万</a:t>
            </a:r>
            <a:r>
              <a:rPr kumimoji="1" lang="en-US" altLang="ja-JP" dirty="0"/>
              <a:t>Km</a:t>
            </a:r>
            <a:r>
              <a:rPr kumimoji="1" lang="ja-JP" altLang="en-US" dirty="0"/>
              <a:t>  </a:t>
            </a:r>
            <a:r>
              <a:rPr kumimoji="1" lang="en-US" altLang="ja-JP" dirty="0"/>
              <a:t>=  </a:t>
            </a:r>
            <a:r>
              <a:rPr kumimoji="1" lang="en-US" altLang="ja-JP" dirty="0">
                <a:solidFill>
                  <a:schemeClr val="accent5"/>
                </a:solidFill>
              </a:rPr>
              <a:t>3×10^8</a:t>
            </a:r>
            <a:r>
              <a:rPr kumimoji="1" lang="en-US" altLang="ja-JP" dirty="0"/>
              <a:t> m</a:t>
            </a:r>
          </a:p>
          <a:p>
            <a:pPr lvl="1"/>
            <a:r>
              <a:rPr lang="en-US" altLang="ja-JP" dirty="0"/>
              <a:t>CPU </a:t>
            </a:r>
            <a:r>
              <a:rPr lang="ja-JP" altLang="en-US" dirty="0"/>
              <a:t>の動作周波数：　　  </a:t>
            </a:r>
            <a:r>
              <a:rPr lang="en-US" altLang="ja-JP" dirty="0"/>
              <a:t>3GHz      =  </a:t>
            </a:r>
            <a:r>
              <a:rPr lang="en-US" altLang="ja-JP" dirty="0">
                <a:solidFill>
                  <a:schemeClr val="accent3">
                    <a:lumMod val="75000"/>
                  </a:schemeClr>
                </a:solidFill>
              </a:rPr>
              <a:t>3×10^9</a:t>
            </a:r>
            <a:r>
              <a:rPr lang="en-US" altLang="ja-JP" dirty="0">
                <a:solidFill>
                  <a:schemeClr val="accent6"/>
                </a:solidFill>
              </a:rPr>
              <a:t> </a:t>
            </a:r>
            <a:r>
              <a:rPr lang="en-US" altLang="ja-JP" dirty="0"/>
              <a:t>Hz</a:t>
            </a:r>
          </a:p>
          <a:p>
            <a:pPr lvl="1"/>
            <a:r>
              <a:rPr kumimoji="1" lang="en-US" altLang="ja-JP" dirty="0"/>
              <a:t>1</a:t>
            </a:r>
            <a:r>
              <a:rPr kumimoji="1" lang="ja-JP" altLang="en-US" dirty="0"/>
              <a:t>回の処理で光が進める長さ </a:t>
            </a:r>
            <a:r>
              <a:rPr kumimoji="1" lang="en-US" altLang="ja-JP" dirty="0"/>
              <a:t>= (</a:t>
            </a:r>
            <a:r>
              <a:rPr lang="en-US" altLang="ja-JP" dirty="0">
                <a:solidFill>
                  <a:schemeClr val="accent5"/>
                </a:solidFill>
              </a:rPr>
              <a:t>3×10^8</a:t>
            </a:r>
            <a:r>
              <a:rPr lang="en-US" altLang="ja-JP" dirty="0"/>
              <a:t>) / (</a:t>
            </a:r>
            <a:r>
              <a:rPr lang="en-US" altLang="ja-JP" dirty="0">
                <a:solidFill>
                  <a:schemeClr val="accent3">
                    <a:lumMod val="75000"/>
                  </a:schemeClr>
                </a:solidFill>
              </a:rPr>
              <a:t>3×10^9</a:t>
            </a:r>
            <a:r>
              <a:rPr lang="en-US" altLang="ja-JP" dirty="0"/>
              <a:t>) = </a:t>
            </a:r>
            <a:r>
              <a:rPr lang="en-US" altLang="ja-JP" dirty="0">
                <a:solidFill>
                  <a:schemeClr val="accent6"/>
                </a:solidFill>
              </a:rPr>
              <a:t>0.1m</a:t>
            </a:r>
            <a:r>
              <a:rPr lang="en-US" altLang="ja-JP" dirty="0"/>
              <a:t> = </a:t>
            </a:r>
            <a:r>
              <a:rPr lang="en-US" altLang="ja-JP" dirty="0">
                <a:solidFill>
                  <a:schemeClr val="accent6"/>
                </a:solidFill>
              </a:rPr>
              <a:t>10cm</a:t>
            </a:r>
          </a:p>
          <a:p>
            <a:r>
              <a:rPr kumimoji="1" lang="ja-JP" altLang="en-US" dirty="0"/>
              <a:t>光の速度でも大して進めないぐらい，今のコンピュータは速い</a:t>
            </a:r>
            <a:endParaRPr kumimoji="1" lang="en-US" altLang="ja-JP" dirty="0"/>
          </a:p>
          <a:p>
            <a:pPr lvl="1"/>
            <a:r>
              <a:rPr kumimoji="1" lang="ja-JP" altLang="en-US" dirty="0"/>
              <a:t>回路中の電気信号の伝達は光よりもだいぶ遅い</a:t>
            </a:r>
          </a:p>
        </p:txBody>
      </p:sp>
    </p:spTree>
    <p:extLst>
      <p:ext uri="{BB962C8B-B14F-4D97-AF65-F5344CB8AC3E}">
        <p14:creationId xmlns:p14="http://schemas.microsoft.com/office/powerpoint/2010/main" val="272020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メモリの速度と容量のまとめ</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solidFill>
                  <a:schemeClr val="accent5"/>
                </a:solidFill>
              </a:rPr>
              <a:t>速さと大きさにはトレードオフがある</a:t>
            </a:r>
            <a:endParaRPr kumimoji="1" lang="en-US" altLang="ja-JP" dirty="0">
              <a:solidFill>
                <a:schemeClr val="accent5"/>
              </a:solidFill>
            </a:endParaRPr>
          </a:p>
          <a:p>
            <a:pPr lvl="1"/>
            <a:r>
              <a:rPr kumimoji="1" lang="ja-JP" altLang="en-US" dirty="0"/>
              <a:t>「大きくて遅いメモリ」か「小さくて速いメモリ」しか作れない</a:t>
            </a:r>
            <a:endParaRPr kumimoji="1" lang="en-US" altLang="ja-JP" dirty="0"/>
          </a:p>
          <a:p>
            <a:pPr lvl="1"/>
            <a:r>
              <a:rPr kumimoji="1" lang="ja-JP" altLang="en-US" dirty="0"/>
              <a:t>容量を大きくすると，その分メモリ内の信号線が伸びる</a:t>
            </a:r>
            <a:endParaRPr kumimoji="1" lang="en-US" altLang="ja-JP" dirty="0"/>
          </a:p>
          <a:p>
            <a:r>
              <a:rPr kumimoji="1" lang="ja-JP" altLang="en-US" dirty="0"/>
              <a:t>実際には，セルをどのような方式で作るかでも大きく変わる</a:t>
            </a:r>
            <a:endParaRPr kumimoji="1" lang="en-US" altLang="ja-JP" dirty="0"/>
          </a:p>
          <a:p>
            <a:pPr lvl="1"/>
            <a:r>
              <a:rPr kumimoji="1" lang="ja-JP" altLang="en-US" dirty="0"/>
              <a:t>しかし，上記のトレードオフは常になりたつ</a:t>
            </a:r>
          </a:p>
        </p:txBody>
      </p:sp>
    </p:spTree>
    <p:extLst>
      <p:ext uri="{BB962C8B-B14F-4D97-AF65-F5344CB8AC3E}">
        <p14:creationId xmlns:p14="http://schemas.microsoft.com/office/powerpoint/2010/main" val="3197459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dirty="0"/>
              <a:t>アクセス時間</a:t>
            </a:r>
            <a:endParaRPr lang="en-US" altLang="ja-JP" dirty="0"/>
          </a:p>
          <a:p>
            <a:pPr marL="457200" indent="-457200">
              <a:buFont typeface="+mj-lt"/>
              <a:buAutoNum type="arabicPeriod"/>
            </a:pPr>
            <a:r>
              <a:rPr lang="ja-JP" altLang="en-US" b="1" dirty="0"/>
              <a:t>メモリの詳細</a:t>
            </a:r>
            <a:endParaRPr lang="en-US" altLang="ja-JP" b="1"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dirty="0"/>
              <a:t>なぜメモリが存在するのか？</a:t>
            </a:r>
          </a:p>
        </p:txBody>
      </p:sp>
    </p:spTree>
    <p:extLst>
      <p:ext uri="{BB962C8B-B14F-4D97-AF65-F5344CB8AC3E}">
        <p14:creationId xmlns:p14="http://schemas.microsoft.com/office/powerpoint/2010/main" val="3328641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メモリのバリエーション</a:t>
            </a:r>
          </a:p>
        </p:txBody>
      </p:sp>
      <p:sp>
        <p:nvSpPr>
          <p:cNvPr id="3" name="テキスト プレースホルダー 2"/>
          <p:cNvSpPr>
            <a:spLocks noGrp="1"/>
          </p:cNvSpPr>
          <p:nvPr>
            <p:ph type="body" sz="quarter" idx="10"/>
          </p:nvPr>
        </p:nvSpPr>
        <p:spPr/>
        <p:txBody>
          <a:bodyPr/>
          <a:lstStyle/>
          <a:p>
            <a:r>
              <a:rPr kumimoji="1" lang="ja-JP" altLang="en-US" dirty="0"/>
              <a:t>メモリは基本的にはみな同じ構造を取る</a:t>
            </a:r>
            <a:endParaRPr kumimoji="1" lang="en-US" altLang="ja-JP" dirty="0"/>
          </a:p>
          <a:p>
            <a:pPr lvl="1"/>
            <a:r>
              <a:rPr kumimoji="1" lang="ja-JP" altLang="en-US" dirty="0"/>
              <a:t>情報を記憶するセルの中身が方式ごとに異なる</a:t>
            </a:r>
            <a:endParaRPr kumimoji="1" lang="en-US" altLang="ja-JP" dirty="0"/>
          </a:p>
          <a:p>
            <a:r>
              <a:rPr lang="en-US" altLang="ja-JP" dirty="0"/>
              <a:t>SRAM </a:t>
            </a:r>
            <a:r>
              <a:rPr lang="ja-JP" altLang="en-US" dirty="0"/>
              <a:t>と </a:t>
            </a:r>
            <a:r>
              <a:rPr lang="en-US" altLang="ja-JP" dirty="0"/>
              <a:t>DRAM </a:t>
            </a:r>
            <a:r>
              <a:rPr lang="ja-JP" altLang="en-US" dirty="0"/>
              <a:t>を簡単に紹介</a:t>
            </a:r>
            <a:endParaRPr lang="en-US" altLang="ja-JP" dirty="0"/>
          </a:p>
          <a:p>
            <a:pPr lvl="1"/>
            <a:r>
              <a:rPr kumimoji="1" lang="ja-JP" altLang="en-US" dirty="0"/>
              <a:t>現代のコンピュータはおおよそこの２種類で作られている</a:t>
            </a:r>
            <a:endParaRPr kumimoji="1" lang="en-US" altLang="ja-JP" dirty="0"/>
          </a:p>
          <a:p>
            <a:pPr lvl="1"/>
            <a:r>
              <a:rPr kumimoji="1" lang="ja-JP" altLang="en-US" dirty="0">
                <a:solidFill>
                  <a:schemeClr val="accent5"/>
                </a:solidFill>
              </a:rPr>
              <a:t>この講義的には性質の大ざっぱな違いがわかっていればよい</a:t>
            </a:r>
            <a:endParaRPr kumimoji="1" lang="en-US" altLang="ja-JP" dirty="0">
              <a:solidFill>
                <a:schemeClr val="accent5"/>
              </a:solidFill>
            </a:endParaRPr>
          </a:p>
          <a:p>
            <a:pPr lvl="1"/>
            <a:r>
              <a:rPr kumimoji="1" lang="ja-JP" altLang="en-US" dirty="0">
                <a:solidFill>
                  <a:schemeClr val="accent5"/>
                </a:solidFill>
              </a:rPr>
              <a:t>（細かい動作まではあまりわかってなくても良い</a:t>
            </a:r>
          </a:p>
        </p:txBody>
      </p:sp>
    </p:spTree>
    <p:extLst>
      <p:ext uri="{BB962C8B-B14F-4D97-AF65-F5344CB8AC3E}">
        <p14:creationId xmlns:p14="http://schemas.microsoft.com/office/powerpoint/2010/main" val="3880532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Static Random Access Memory (SRAM)</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セルにインバータ（</a:t>
            </a:r>
            <a:r>
              <a:rPr kumimoji="1" lang="en-US" altLang="ja-JP" dirty="0"/>
              <a:t>NOT </a:t>
            </a:r>
            <a:r>
              <a:rPr kumimoji="1" lang="ja-JP" altLang="en-US" dirty="0"/>
              <a:t>ゲート）のループを使った方式</a:t>
            </a:r>
            <a:endParaRPr kumimoji="1" lang="en-US" altLang="ja-JP" dirty="0"/>
          </a:p>
          <a:p>
            <a:r>
              <a:rPr kumimoji="1" lang="en-US" altLang="ja-JP" dirty="0"/>
              <a:t>Static</a:t>
            </a:r>
            <a:r>
              <a:rPr lang="ja-JP" altLang="en-US" dirty="0"/>
              <a:t> とはどう言う意味か？</a:t>
            </a:r>
            <a:endParaRPr kumimoji="1" lang="en-US" altLang="ja-JP" dirty="0"/>
          </a:p>
          <a:p>
            <a:pPr lvl="1"/>
            <a:r>
              <a:rPr lang="ja-JP" altLang="en-US" dirty="0"/>
              <a:t>動作が静的（何もしなければ電流をほとんど消費しない）</a:t>
            </a:r>
            <a:endParaRPr lang="en-US" altLang="ja-JP" dirty="0"/>
          </a:p>
          <a:p>
            <a:pPr lvl="1"/>
            <a:r>
              <a:rPr kumimoji="1" lang="ja-JP" altLang="en-US" dirty="0"/>
              <a:t>電源を入れている限りは内容が消えない</a:t>
            </a:r>
            <a:endParaRPr kumimoji="1" lang="en-US" altLang="ja-JP" dirty="0"/>
          </a:p>
          <a:p>
            <a:r>
              <a:rPr kumimoji="1" lang="ja-JP" altLang="en-US" dirty="0"/>
              <a:t>一般的にはメモリの中で最も高速</a:t>
            </a:r>
            <a:endParaRPr kumimoji="1" lang="en-US" altLang="ja-JP" dirty="0"/>
          </a:p>
          <a:p>
            <a:pPr lvl="1"/>
            <a:r>
              <a:rPr kumimoji="1" lang="en-US" altLang="ja-JP" dirty="0"/>
              <a:t>CPU </a:t>
            </a:r>
            <a:r>
              <a:rPr kumimoji="1" lang="ja-JP" altLang="en-US" dirty="0"/>
              <a:t>内の論理回路と同じトランジスタを使って作るから</a:t>
            </a:r>
            <a:endParaRPr kumimoji="1" lang="en-US" altLang="ja-JP" dirty="0"/>
          </a:p>
          <a:p>
            <a:pPr lvl="1"/>
            <a:r>
              <a:rPr kumimoji="1" lang="ja-JP" altLang="en-US" dirty="0"/>
              <a:t>レジスタなどは </a:t>
            </a:r>
            <a:r>
              <a:rPr kumimoji="1" lang="en-US" altLang="ja-JP" dirty="0"/>
              <a:t>SRAM </a:t>
            </a:r>
            <a:r>
              <a:rPr kumimoji="1" lang="ja-JP" altLang="en-US" dirty="0"/>
              <a:t>で作られている</a:t>
            </a:r>
          </a:p>
        </p:txBody>
      </p:sp>
    </p:spTree>
    <p:extLst>
      <p:ext uri="{BB962C8B-B14F-4D97-AF65-F5344CB8AC3E}">
        <p14:creationId xmlns:p14="http://schemas.microsoft.com/office/powerpoint/2010/main" val="2077236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708992"/>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のセル（</a:t>
            </a:r>
            <a:r>
              <a:rPr kumimoji="1" lang="en-US" altLang="ja-JP" dirty="0"/>
              <a:t>1bit</a:t>
            </a:r>
            <a:r>
              <a:rPr kumimoji="1" lang="ja-JP" altLang="en-US" dirty="0"/>
              <a:t>）</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4059007"/>
            <a:ext cx="8280092" cy="2249718"/>
          </a:xfrm>
        </p:spPr>
        <p:txBody>
          <a:bodyPr/>
          <a:lstStyle/>
          <a:p>
            <a:r>
              <a:rPr kumimoji="1" lang="ja-JP" altLang="en-US" dirty="0"/>
              <a:t>インバータのループに</a:t>
            </a:r>
            <a:r>
              <a:rPr lang="ja-JP" altLang="en-US" dirty="0"/>
              <a:t>より </a:t>
            </a:r>
            <a:r>
              <a:rPr lang="en-US" altLang="ja-JP" dirty="0"/>
              <a:t>1</a:t>
            </a:r>
            <a:r>
              <a:rPr lang="ja-JP" altLang="en-US" dirty="0"/>
              <a:t> </a:t>
            </a:r>
            <a:r>
              <a:rPr lang="en-US" altLang="ja-JP" dirty="0"/>
              <a:t>bit </a:t>
            </a:r>
            <a:r>
              <a:rPr lang="ja-JP" altLang="en-US" dirty="0"/>
              <a:t>を記録</a:t>
            </a:r>
            <a:endParaRPr lang="en-US" altLang="ja-JP" dirty="0"/>
          </a:p>
          <a:p>
            <a:pPr lvl="1"/>
            <a:r>
              <a:rPr kumimoji="1" lang="ja-JP" altLang="en-US" dirty="0"/>
              <a:t>ループの左右が </a:t>
            </a:r>
            <a:r>
              <a:rPr kumimoji="1" lang="en-US" altLang="ja-JP" dirty="0"/>
              <a:t>[1:0] </a:t>
            </a:r>
            <a:r>
              <a:rPr kumimoji="1" lang="ja-JP" altLang="en-US" dirty="0"/>
              <a:t>あるいは </a:t>
            </a:r>
            <a:r>
              <a:rPr kumimoji="1" lang="en-US" altLang="ja-JP" dirty="0"/>
              <a:t>[0:1] </a:t>
            </a:r>
            <a:r>
              <a:rPr kumimoji="1" lang="ja-JP" altLang="en-US" dirty="0"/>
              <a:t>の２つの定常状態を持つ</a:t>
            </a:r>
            <a:endParaRPr kumimoji="1" lang="en-US" altLang="ja-JP" dirty="0"/>
          </a:p>
          <a:p>
            <a:r>
              <a:rPr kumimoji="1" lang="en-US" altLang="ja-JP" dirty="0"/>
              <a:t>D-FF </a:t>
            </a:r>
            <a:r>
              <a:rPr kumimoji="1" lang="ja-JP" altLang="en-US" dirty="0"/>
              <a:t>とかと同じ原理</a:t>
            </a:r>
            <a:endParaRPr kumimoji="1" lang="en-US" altLang="ja-JP" dirty="0"/>
          </a:p>
          <a:p>
            <a:pPr lvl="1"/>
            <a:r>
              <a:rPr kumimoji="1" lang="ja-JP" altLang="en-US" dirty="0"/>
              <a:t>ただし，クロックに同期させるための仕組みがない分単純</a:t>
            </a: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2347554"/>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3068279"/>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708992"/>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708992"/>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3068996"/>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988984"/>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988984"/>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2348988"/>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898983"/>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017378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の読み出し</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431954" y="4059007"/>
            <a:ext cx="8460094" cy="2249718"/>
          </a:xfrm>
        </p:spPr>
        <p:txBody>
          <a:bodyPr/>
          <a:lstStyle/>
          <a:p>
            <a:pPr marL="817200" lvl="1" indent="-457200">
              <a:buFont typeface="+mj-lt"/>
              <a:buAutoNum type="arabicPeriod"/>
            </a:pPr>
            <a:r>
              <a:rPr lang="ja-JP" altLang="en-US" dirty="0"/>
              <a:t>読み出す行のワードラインが高電位（</a:t>
            </a:r>
            <a:r>
              <a:rPr lang="en-US" altLang="ja-JP" dirty="0"/>
              <a:t>1</a:t>
            </a:r>
            <a:r>
              <a:rPr lang="ja-JP" altLang="en-US" dirty="0"/>
              <a:t>）に</a:t>
            </a:r>
            <a:endParaRPr lang="en-US" altLang="ja-JP" dirty="0"/>
          </a:p>
          <a:p>
            <a:pPr marL="817200" lvl="1" indent="-457200">
              <a:buFont typeface="+mj-lt"/>
              <a:buAutoNum type="arabicPeriod"/>
            </a:pPr>
            <a:r>
              <a:rPr lang="ja-JP" altLang="en-US" dirty="0"/>
              <a:t>その行の </a:t>
            </a:r>
            <a:r>
              <a:rPr lang="en-US" altLang="ja-JP" dirty="0"/>
              <a:t>NMOS </a:t>
            </a:r>
            <a:r>
              <a:rPr lang="ja-JP" altLang="en-US" dirty="0"/>
              <a:t>が </a:t>
            </a:r>
            <a:r>
              <a:rPr lang="en-US" altLang="ja-JP" dirty="0"/>
              <a:t>ON </a:t>
            </a:r>
            <a:r>
              <a:rPr lang="ja-JP" altLang="en-US" dirty="0"/>
              <a:t>になりビットラインとインバータが接続</a:t>
            </a:r>
            <a:endParaRPr lang="en-US" altLang="ja-JP" dirty="0"/>
          </a:p>
          <a:p>
            <a:pPr marL="817200" lvl="1" indent="-457200">
              <a:buFont typeface="+mj-lt"/>
              <a:buAutoNum type="arabicPeriod"/>
            </a:pPr>
            <a:r>
              <a:rPr lang="ja-JP" altLang="en-US" dirty="0"/>
              <a:t>ビットラインを通じてセルの内容が伝えられる</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NMOS</a:t>
            </a:r>
            <a:endParaRPr kumimoji="1" lang="ja-JP" altLang="en-US" sz="1600" dirty="0">
              <a:solidFill>
                <a:schemeClr val="accent6"/>
              </a:solidFill>
              <a:latin typeface="Arial Narrow" pitchFamily="34"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
        <p:nvSpPr>
          <p:cNvPr id="4" name="正方形/長方形 3">
            <a:extLst>
              <a:ext uri="{FF2B5EF4-FFF2-40B4-BE49-F238E27FC236}">
                <a16:creationId xmlns:a16="http://schemas.microsoft.com/office/drawing/2014/main" id="{510D2009-9B1B-79E2-5B24-41BD8A13DB9F}"/>
              </a:ext>
            </a:extLst>
          </p:cNvPr>
          <p:cNvSpPr/>
          <p:nvPr/>
        </p:nvSpPr>
        <p:spPr>
          <a:xfrm>
            <a:off x="2591978"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NMOS</a:t>
            </a:r>
            <a:endParaRPr kumimoji="1" lang="ja-JP" altLang="en-US" sz="1600" dirty="0">
              <a:solidFill>
                <a:schemeClr val="accent6"/>
              </a:solidFill>
              <a:latin typeface="Arial Narrow" pitchFamily="34" charset="0"/>
            </a:endParaRPr>
          </a:p>
        </p:txBody>
      </p:sp>
      <p:cxnSp>
        <p:nvCxnSpPr>
          <p:cNvPr id="7" name="直線コネクタ 6">
            <a:extLst>
              <a:ext uri="{FF2B5EF4-FFF2-40B4-BE49-F238E27FC236}">
                <a16:creationId xmlns:a16="http://schemas.microsoft.com/office/drawing/2014/main" id="{6C636806-429D-C3C0-18FC-8EBF4B4680C9}"/>
              </a:ext>
            </a:extLst>
          </p:cNvPr>
          <p:cNvCxnSpPr>
            <a:cxnSpLocks/>
          </p:cNvCxnSpPr>
          <p:nvPr/>
        </p:nvCxnSpPr>
        <p:spPr>
          <a:xfrm flipV="1">
            <a:off x="6012016" y="144897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148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Dynamic Random Access Memory (DRAM)</a:t>
            </a:r>
            <a:endParaRPr kumimoji="1" lang="ja-JP" altLang="en-US" dirty="0"/>
          </a:p>
        </p:txBody>
      </p:sp>
      <p:sp>
        <p:nvSpPr>
          <p:cNvPr id="3" name="テキスト プレースホルダー 2"/>
          <p:cNvSpPr>
            <a:spLocks noGrp="1"/>
          </p:cNvSpPr>
          <p:nvPr>
            <p:ph type="body" sz="quarter" idx="10"/>
          </p:nvPr>
        </p:nvSpPr>
        <p:spPr>
          <a:xfrm>
            <a:off x="701956" y="1088974"/>
            <a:ext cx="8190091" cy="5219751"/>
          </a:xfrm>
        </p:spPr>
        <p:txBody>
          <a:bodyPr/>
          <a:lstStyle/>
          <a:p>
            <a:r>
              <a:rPr lang="ja-JP" altLang="en-US" dirty="0"/>
              <a:t>セルにコンデンサを使った方式</a:t>
            </a:r>
            <a:endParaRPr lang="en-US" altLang="ja-JP" dirty="0"/>
          </a:p>
          <a:p>
            <a:r>
              <a:rPr lang="en-US" altLang="ja-JP" dirty="0"/>
              <a:t>Dynamic</a:t>
            </a:r>
            <a:r>
              <a:rPr lang="ja-JP" altLang="en-US" dirty="0"/>
              <a:t> とはどう言う意味か？</a:t>
            </a:r>
            <a:endParaRPr kumimoji="1" lang="en-US" altLang="ja-JP" dirty="0"/>
          </a:p>
          <a:p>
            <a:pPr lvl="1"/>
            <a:r>
              <a:rPr lang="ja-JP" altLang="en-US" dirty="0"/>
              <a:t>動作が動的：電荷がもれて記憶が消えていく</a:t>
            </a:r>
            <a:endParaRPr kumimoji="1" lang="en-US" altLang="ja-JP" dirty="0"/>
          </a:p>
          <a:p>
            <a:r>
              <a:rPr kumimoji="1" lang="ja-JP" altLang="en-US" dirty="0"/>
              <a:t>速度は遅いが，セルを小さく作れるので容量が稼げる</a:t>
            </a:r>
            <a:endParaRPr kumimoji="1" lang="en-US" altLang="ja-JP" dirty="0"/>
          </a:p>
          <a:p>
            <a:pPr lvl="1"/>
            <a:r>
              <a:rPr kumimoji="1" lang="ja-JP" altLang="en-US" dirty="0"/>
              <a:t>メイン・メモリは </a:t>
            </a:r>
            <a:r>
              <a:rPr kumimoji="1" lang="en-US" altLang="ja-JP" dirty="0"/>
              <a:t>DRAM </a:t>
            </a:r>
            <a:r>
              <a:rPr kumimoji="1" lang="ja-JP" altLang="en-US" dirty="0" err="1"/>
              <a:t>で</a:t>
            </a:r>
            <a:r>
              <a:rPr kumimoji="1" lang="ja-JP" altLang="en-US" dirty="0"/>
              <a:t>出来ているのが普通</a:t>
            </a:r>
            <a:endParaRPr kumimoji="1" lang="en-US" altLang="ja-JP" dirty="0"/>
          </a:p>
        </p:txBody>
      </p:sp>
    </p:spTree>
    <p:extLst>
      <p:ext uri="{BB962C8B-B14F-4D97-AF65-F5344CB8AC3E}">
        <p14:creationId xmlns:p14="http://schemas.microsoft.com/office/powerpoint/2010/main" val="1054141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のセル</a:t>
            </a:r>
          </a:p>
        </p:txBody>
      </p:sp>
      <p:sp>
        <p:nvSpPr>
          <p:cNvPr id="3" name="テキスト プレースホルダー 2"/>
          <p:cNvSpPr>
            <a:spLocks noGrp="1"/>
          </p:cNvSpPr>
          <p:nvPr>
            <p:ph type="body" sz="quarter" idx="10"/>
          </p:nvPr>
        </p:nvSpPr>
        <p:spPr>
          <a:xfrm>
            <a:off x="611956" y="4329010"/>
            <a:ext cx="8280092" cy="1979715"/>
          </a:xfrm>
        </p:spPr>
        <p:txBody>
          <a:bodyPr/>
          <a:lstStyle/>
          <a:p>
            <a:r>
              <a:rPr lang="ja-JP" altLang="en-US" dirty="0"/>
              <a:t>セルをコンデンサによって構成</a:t>
            </a:r>
            <a:endParaRPr lang="en-US" altLang="ja-JP" dirty="0"/>
          </a:p>
          <a:p>
            <a:pPr lvl="1"/>
            <a:r>
              <a:rPr lang="ja-JP" altLang="en-US" dirty="0"/>
              <a:t>電荷がたまっていれば１，そうでなければ０</a:t>
            </a:r>
            <a:endParaRPr lang="en-US" altLang="ja-JP" dirty="0"/>
          </a:p>
          <a:p>
            <a:pPr lvl="1"/>
            <a:r>
              <a:rPr lang="ja-JP" altLang="en-US" dirty="0"/>
              <a:t>時間が経つと自然に電荷が抜けてデータが消える</a:t>
            </a:r>
            <a:endParaRPr lang="en-US" altLang="ja-JP" dirty="0"/>
          </a:p>
          <a:p>
            <a:r>
              <a:rPr lang="ja-JP" altLang="en-US" dirty="0"/>
              <a:t>電荷を維持するため，定期的にリフレッシュと呼ばれる操作を行う</a:t>
            </a:r>
            <a:endParaRPr lang="en-US" altLang="ja-JP" dirty="0"/>
          </a:p>
          <a:p>
            <a:pPr lvl="1"/>
            <a:r>
              <a:rPr lang="ja-JP" altLang="en-US" dirty="0"/>
              <a:t>具体的には，一回読んで同じデータを書き戻す</a:t>
            </a:r>
            <a:endParaRPr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799414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の読み出し</a:t>
            </a:r>
          </a:p>
        </p:txBody>
      </p:sp>
      <p:sp>
        <p:nvSpPr>
          <p:cNvPr id="3" name="テキスト プレースホルダー 2"/>
          <p:cNvSpPr>
            <a:spLocks noGrp="1"/>
          </p:cNvSpPr>
          <p:nvPr>
            <p:ph type="body" sz="quarter" idx="10"/>
          </p:nvPr>
        </p:nvSpPr>
        <p:spPr>
          <a:xfrm>
            <a:off x="611956" y="4329010"/>
            <a:ext cx="8280092" cy="1439709"/>
          </a:xfrm>
        </p:spPr>
        <p:txBody>
          <a:bodyPr/>
          <a:lstStyle/>
          <a:p>
            <a:pPr marL="817200" lvl="1" indent="-457200">
              <a:buFont typeface="+mj-lt"/>
              <a:buAutoNum type="arabicPeriod"/>
            </a:pPr>
            <a:r>
              <a:rPr kumimoji="1" lang="ja-JP" altLang="en-US" dirty="0"/>
              <a:t>ビットラインに電荷をプリチャージ</a:t>
            </a:r>
            <a:endParaRPr kumimoji="1" lang="en-US" altLang="ja-JP" dirty="0"/>
          </a:p>
          <a:p>
            <a:pPr lvl="2"/>
            <a:r>
              <a:rPr kumimoji="1" lang="ja-JP" altLang="en-US" dirty="0"/>
              <a:t>ビットライン全体を一種のコンデンサだと思う</a:t>
            </a:r>
            <a:endParaRPr kumimoji="1" lang="en-US" altLang="ja-JP" dirty="0"/>
          </a:p>
          <a:p>
            <a:pPr lvl="2"/>
            <a:r>
              <a:rPr kumimoji="1" lang="ja-JP" altLang="en-US" dirty="0"/>
              <a:t>高電位にして電荷を信号線にためる</a:t>
            </a:r>
            <a:endParaRPr kumimoji="1" lang="en-US" altLang="ja-JP" dirty="0"/>
          </a:p>
          <a:p>
            <a:pPr marL="817200" lvl="1" indent="-457200">
              <a:buFont typeface="+mj-lt"/>
              <a:buAutoNum type="arabicPeriod"/>
            </a:pPr>
            <a:r>
              <a:rPr kumimoji="1" lang="ja-JP" altLang="en-US" dirty="0"/>
              <a:t>読み出す行のワードラインを高電位に</a:t>
            </a:r>
            <a:endParaRPr kumimoji="1" lang="en-US" altLang="ja-JP" dirty="0"/>
          </a:p>
          <a:p>
            <a:pPr lvl="2"/>
            <a:r>
              <a:rPr kumimoji="1" lang="en-US" altLang="ja-JP" dirty="0"/>
              <a:t>NMOS </a:t>
            </a:r>
            <a:r>
              <a:rPr kumimoji="1" lang="ja-JP" altLang="en-US" dirty="0"/>
              <a:t>が </a:t>
            </a:r>
            <a:r>
              <a:rPr kumimoji="1" lang="en-US" altLang="ja-JP" dirty="0"/>
              <a:t>ON </a:t>
            </a:r>
            <a:r>
              <a:rPr kumimoji="1" lang="ja-JP" altLang="en-US" dirty="0"/>
              <a:t>になりビットラインと接続</a:t>
            </a:r>
            <a:endParaRPr kumimoji="1" lang="en-US" altLang="ja-JP" dirty="0"/>
          </a:p>
          <a:p>
            <a:pPr marL="817200" lvl="1" indent="-457200">
              <a:buFont typeface="+mj-lt"/>
              <a:buAutoNum type="arabicPeriod"/>
            </a:pPr>
            <a:r>
              <a:rPr kumimoji="1" lang="ja-JP" altLang="en-US" dirty="0"/>
              <a:t>セルの状態に応じてディスチャージが起きる</a:t>
            </a:r>
            <a:endParaRPr kumimoji="1" lang="en-US" altLang="ja-JP" dirty="0"/>
          </a:p>
          <a:p>
            <a:pPr lvl="2"/>
            <a:r>
              <a:rPr kumimoji="1" lang="ja-JP" altLang="en-US" dirty="0"/>
              <a:t>セルに電荷がある（１）→ ビットラインの状態は変わらない</a:t>
            </a:r>
            <a:endParaRPr kumimoji="1" lang="en-US" altLang="ja-JP" dirty="0"/>
          </a:p>
          <a:p>
            <a:pPr lvl="2"/>
            <a:r>
              <a:rPr kumimoji="1" lang="ja-JP" altLang="en-US" dirty="0"/>
              <a:t>セルに電荷がない（０）→ ビットラインの電位が下がる</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1988984"/>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348988"/>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348988"/>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268976"/>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528990"/>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348988"/>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618991"/>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2888994"/>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628980"/>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628980"/>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35897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818971"/>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13550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SRAM </a:t>
            </a:r>
            <a:r>
              <a:rPr kumimoji="1" lang="ja-JP" altLang="en-US" dirty="0"/>
              <a:t>の場合との違い</a:t>
            </a:r>
          </a:p>
        </p:txBody>
      </p:sp>
      <p:sp>
        <p:nvSpPr>
          <p:cNvPr id="3" name="テキスト プレースホルダー 2"/>
          <p:cNvSpPr>
            <a:spLocks noGrp="1"/>
          </p:cNvSpPr>
          <p:nvPr>
            <p:ph type="body" sz="quarter" idx="10"/>
          </p:nvPr>
        </p:nvSpPr>
        <p:spPr>
          <a:xfrm>
            <a:off x="341953" y="4599013"/>
            <a:ext cx="8280092" cy="1439709"/>
          </a:xfrm>
        </p:spPr>
        <p:txBody>
          <a:bodyPr/>
          <a:lstStyle/>
          <a:p>
            <a:r>
              <a:rPr lang="ja-JP" altLang="en-US" dirty="0"/>
              <a:t>読み出し時に内容が破壊される</a:t>
            </a:r>
            <a:endParaRPr lang="en-US" altLang="ja-JP" dirty="0"/>
          </a:p>
          <a:p>
            <a:pPr lvl="1"/>
            <a:r>
              <a:rPr lang="ja-JP" altLang="en-US" dirty="0"/>
              <a:t>ビットラインとコンデンサが接続されると，電荷が流れ出す</a:t>
            </a:r>
            <a:endParaRPr lang="en-US" altLang="ja-JP" dirty="0"/>
          </a:p>
          <a:p>
            <a:r>
              <a:rPr lang="ja-JP" altLang="en-US" dirty="0"/>
              <a:t>コンデンサがビットラインをディスチャージする速度は遅い</a:t>
            </a:r>
            <a:endParaRPr lang="en-US" altLang="ja-JP" dirty="0"/>
          </a:p>
          <a:p>
            <a:pPr lvl="1"/>
            <a:r>
              <a:rPr lang="ja-JP" altLang="en-US" dirty="0"/>
              <a:t>センスアンプと呼ばれる微小な電圧の変化を増幅する回路を使う</a:t>
            </a:r>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25" name="二等辺三角形 24"/>
          <p:cNvSpPr/>
          <p:nvPr/>
        </p:nvSpPr>
        <p:spPr bwMode="auto">
          <a:xfrm rot="10800000">
            <a:off x="3581989" y="3429000"/>
            <a:ext cx="540006" cy="450005"/>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p:cNvSpPr/>
          <p:nvPr/>
        </p:nvSpPr>
        <p:spPr>
          <a:xfrm>
            <a:off x="3401987" y="3429000"/>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sense amp</a:t>
            </a:r>
            <a:endParaRPr kumimoji="1" lang="ja-JP" altLang="en-US" sz="1600" dirty="0">
              <a:latin typeface="Arial Narrow" pitchFamily="34" charset="0"/>
            </a:endParaRPr>
          </a:p>
        </p:txBody>
      </p:sp>
    </p:spTree>
    <p:extLst>
      <p:ext uri="{BB962C8B-B14F-4D97-AF65-F5344CB8AC3E}">
        <p14:creationId xmlns:p14="http://schemas.microsoft.com/office/powerpoint/2010/main" val="843388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DRAM </a:t>
            </a:r>
            <a:r>
              <a:rPr lang="ja-JP" altLang="en-US" dirty="0"/>
              <a:t>セルのコンデンサの作り方</a:t>
            </a:r>
            <a:br>
              <a:rPr lang="en-US" altLang="ja-JP" dirty="0"/>
            </a:br>
            <a:r>
              <a:rPr lang="en-US" altLang="ja-JP" sz="1400" dirty="0"/>
              <a:t>H. </a:t>
            </a:r>
            <a:r>
              <a:rPr lang="en-US" altLang="ja-JP" sz="1400" dirty="0" err="1"/>
              <a:t>Seidl</a:t>
            </a:r>
            <a:r>
              <a:rPr lang="ja-JP" altLang="en-US" sz="1400" dirty="0"/>
              <a:t> </a:t>
            </a:r>
            <a:r>
              <a:rPr lang="en-US" altLang="ja-JP" sz="1400" dirty="0"/>
              <a:t>et al, A Fully Integrated Al2O3 Trench Capacitor DRAM for Sub-100nm Technology </a:t>
            </a:r>
            <a:r>
              <a:rPr lang="ja-JP" altLang="en-US" sz="1400" dirty="0"/>
              <a:t>より</a:t>
            </a:r>
            <a:endParaRPr kumimoji="1" lang="ja-JP" altLang="en-US" sz="1600" dirty="0"/>
          </a:p>
        </p:txBody>
      </p:sp>
      <p:sp>
        <p:nvSpPr>
          <p:cNvPr id="3" name="テキスト プレースホルダー 2"/>
          <p:cNvSpPr>
            <a:spLocks noGrp="1"/>
          </p:cNvSpPr>
          <p:nvPr>
            <p:ph type="body" sz="quarter" idx="10"/>
          </p:nvPr>
        </p:nvSpPr>
        <p:spPr>
          <a:xfrm>
            <a:off x="431954" y="5589024"/>
            <a:ext cx="8280092" cy="449698"/>
          </a:xfrm>
        </p:spPr>
        <p:txBody>
          <a:bodyPr/>
          <a:lstStyle/>
          <a:p>
            <a:r>
              <a:rPr kumimoji="1" lang="ja-JP" altLang="en-US" sz="1800" dirty="0"/>
              <a:t>チップの表から裏</a:t>
            </a:r>
            <a:r>
              <a:rPr lang="ja-JP" altLang="en-US" sz="1800" dirty="0"/>
              <a:t>に向けて深い穴を掘って表面積を稼ぐ</a:t>
            </a:r>
            <a:endParaRPr lang="en-US" altLang="ja-JP" sz="1800" dirty="0"/>
          </a:p>
          <a:p>
            <a:pPr lvl="1"/>
            <a:r>
              <a:rPr kumimoji="1" lang="ja-JP" altLang="en-US" sz="1800" dirty="0"/>
              <a:t>コンデンサの容量は表面積に比例</a:t>
            </a:r>
            <a:endParaRPr kumimoji="1" lang="en-US" altLang="ja-JP" sz="1800" dirty="0"/>
          </a:p>
          <a:p>
            <a:pPr lvl="1"/>
            <a:r>
              <a:rPr kumimoji="1" lang="ja-JP" altLang="en-US" sz="1800" dirty="0"/>
              <a:t>トレンチ（塹壕の意味）と呼ばれる</a:t>
            </a:r>
            <a:endParaRPr kumimoji="1" lang="en-US" altLang="ja-JP" sz="1800" dirty="0"/>
          </a:p>
          <a:p>
            <a:pPr lvl="1"/>
            <a:r>
              <a:rPr kumimoji="1" lang="ja-JP" altLang="en-US" sz="1800" dirty="0">
                <a:solidFill>
                  <a:schemeClr val="accent5"/>
                </a:solidFill>
              </a:rPr>
              <a:t>特殊な工程が必要なので通常のトランジスタと混ぜて作るのが難しい</a:t>
            </a:r>
            <a:endParaRPr kumimoji="1" lang="en-US" altLang="ja-JP" sz="1800" dirty="0">
              <a:solidFill>
                <a:schemeClr val="accent5"/>
              </a:solidFill>
            </a:endParaRPr>
          </a:p>
          <a:p>
            <a:pPr lvl="2"/>
            <a:r>
              <a:rPr lang="en-US" altLang="ja-JP" sz="1800" dirty="0"/>
              <a:t>DRAM </a:t>
            </a:r>
            <a:r>
              <a:rPr lang="ja-JP" altLang="en-US" sz="1800" dirty="0"/>
              <a:t>は </a:t>
            </a:r>
            <a:r>
              <a:rPr lang="en-US" altLang="ja-JP" sz="1800" dirty="0"/>
              <a:t>CPU </a:t>
            </a:r>
            <a:r>
              <a:rPr lang="ja-JP" altLang="en-US" sz="1800" dirty="0"/>
              <a:t>とは違う専用のチップで製造される</a:t>
            </a:r>
            <a:endParaRPr lang="en-US" altLang="ja-JP" sz="1800" dirty="0"/>
          </a:p>
        </p:txBody>
      </p:sp>
      <p:pic>
        <p:nvPicPr>
          <p:cNvPr id="4" name="図 3"/>
          <p:cNvPicPr>
            <a:picLocks noChangeAspect="1"/>
          </p:cNvPicPr>
          <p:nvPr/>
        </p:nvPicPr>
        <p:blipFill>
          <a:blip r:embed="rId2"/>
          <a:stretch>
            <a:fillRect/>
          </a:stretch>
        </p:blipFill>
        <p:spPr>
          <a:xfrm>
            <a:off x="341953" y="998973"/>
            <a:ext cx="8172040" cy="3547500"/>
          </a:xfrm>
          <a:prstGeom prst="rect">
            <a:avLst/>
          </a:prstGeom>
        </p:spPr>
      </p:pic>
    </p:spTree>
    <p:extLst>
      <p:ext uri="{BB962C8B-B14F-4D97-AF65-F5344CB8AC3E}">
        <p14:creationId xmlns:p14="http://schemas.microsoft.com/office/powerpoint/2010/main" val="1772186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B7178-1DEB-8CDB-5164-7C5CD13228C3}"/>
              </a:ext>
            </a:extLst>
          </p:cNvPr>
          <p:cNvSpPr>
            <a:spLocks noGrp="1"/>
          </p:cNvSpPr>
          <p:nvPr>
            <p:ph type="title"/>
          </p:nvPr>
        </p:nvSpPr>
        <p:spPr/>
        <p:txBody>
          <a:bodyPr/>
          <a:lstStyle/>
          <a:p>
            <a:r>
              <a:rPr kumimoji="1" lang="ja-JP" altLang="en-US"/>
              <a:t>過去に使われていたもの：磁気</a:t>
            </a:r>
            <a:r>
              <a:rPr kumimoji="1" lang="ja-JP" altLang="en-US" dirty="0"/>
              <a:t>コアメモリ</a:t>
            </a:r>
            <a:br>
              <a:rPr kumimoji="1" lang="en-US" altLang="ja-JP" dirty="0"/>
            </a:br>
            <a:r>
              <a:rPr kumimoji="1" lang="en-US" altLang="ja-JP" sz="1000" dirty="0">
                <a:hlinkClick r:id="rId2">
                  <a:extLst>
                    <a:ext uri="{A12FA001-AC4F-418D-AE19-62706E023703}">
                      <ahyp:hlinkClr xmlns:ahyp="http://schemas.microsoft.com/office/drawing/2018/hyperlinkcolor" val="tx"/>
                    </a:ext>
                  </a:extLst>
                </a:hlinkClick>
              </a:rPr>
              <a:t>https://ja.wikipedia.org/wiki/%E7%A3%81%E6%B0%97%E3%82%B3%E3%82%A2%E3%83%A1%E3%83%A2%E3%83%AA</a:t>
            </a:r>
            <a:r>
              <a:rPr kumimoji="1" lang="en-US" altLang="ja-JP" sz="1000" dirty="0"/>
              <a:t> </a:t>
            </a:r>
            <a:r>
              <a:rPr kumimoji="1" lang="ja-JP" altLang="en-US" sz="1000" dirty="0"/>
              <a:t>より</a:t>
            </a:r>
          </a:p>
        </p:txBody>
      </p:sp>
      <p:pic>
        <p:nvPicPr>
          <p:cNvPr id="1026" name="Picture 2" descr="undefined">
            <a:extLst>
              <a:ext uri="{FF2B5EF4-FFF2-40B4-BE49-F238E27FC236}">
                <a16:creationId xmlns:a16="http://schemas.microsoft.com/office/drawing/2014/main" id="{7B5892DC-A093-1B52-A878-ABCE98561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972" y="1268976"/>
            <a:ext cx="4507251" cy="431315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プレースホルダー 2">
            <a:extLst>
              <a:ext uri="{FF2B5EF4-FFF2-40B4-BE49-F238E27FC236}">
                <a16:creationId xmlns:a16="http://schemas.microsoft.com/office/drawing/2014/main" id="{8B06F170-596A-20A3-8E00-CE5DE09C12D7}"/>
              </a:ext>
            </a:extLst>
          </p:cNvPr>
          <p:cNvSpPr>
            <a:spLocks noGrp="1"/>
          </p:cNvSpPr>
          <p:nvPr>
            <p:ph type="body" sz="quarter" idx="10"/>
          </p:nvPr>
        </p:nvSpPr>
        <p:spPr>
          <a:xfrm>
            <a:off x="521955" y="5859027"/>
            <a:ext cx="8280092" cy="629700"/>
          </a:xfrm>
        </p:spPr>
        <p:txBody>
          <a:bodyPr/>
          <a:lstStyle/>
          <a:p>
            <a:pPr lvl="1"/>
            <a:r>
              <a:rPr kumimoji="1" lang="en-US" altLang="ja-JP" dirty="0"/>
              <a:t>1950</a:t>
            </a:r>
            <a:r>
              <a:rPr kumimoji="1" lang="ja-JP" altLang="en-US" dirty="0"/>
              <a:t>年代から使用されていた</a:t>
            </a:r>
            <a:endParaRPr kumimoji="1" lang="en-US" altLang="ja-JP" dirty="0"/>
          </a:p>
          <a:p>
            <a:pPr lvl="1"/>
            <a:r>
              <a:rPr kumimoji="1" lang="ja-JP" altLang="en-US" dirty="0"/>
              <a:t>いわゆる「コアダンプ」のコアとは元々この磁気コアのこと</a:t>
            </a:r>
            <a:endParaRPr kumimoji="1" lang="en-US" altLang="ja-JP" dirty="0"/>
          </a:p>
        </p:txBody>
      </p:sp>
    </p:spTree>
    <p:extLst>
      <p:ext uri="{BB962C8B-B14F-4D97-AF65-F5344CB8AC3E}">
        <p14:creationId xmlns:p14="http://schemas.microsoft.com/office/powerpoint/2010/main" val="98900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dirty="0"/>
              <a:t>アクセス時間</a:t>
            </a:r>
            <a:endParaRPr lang="en-US" altLang="ja-JP" dirty="0"/>
          </a:p>
          <a:p>
            <a:pPr marL="457200" indent="-457200">
              <a:buFont typeface="+mj-lt"/>
              <a:buAutoNum type="arabicPeriod"/>
            </a:pPr>
            <a:r>
              <a:rPr lang="ja-JP" altLang="en-US" dirty="0"/>
              <a:t>メモリの詳細</a:t>
            </a:r>
            <a:endParaRPr lang="en-US" altLang="ja-JP"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b="1" dirty="0"/>
              <a:t>なぜメモリが存在するのか？</a:t>
            </a:r>
            <a:endParaRPr lang="en-US" altLang="ja-JP" dirty="0"/>
          </a:p>
        </p:txBody>
      </p:sp>
    </p:spTree>
    <p:extLst>
      <p:ext uri="{BB962C8B-B14F-4D97-AF65-F5344CB8AC3E}">
        <p14:creationId xmlns:p14="http://schemas.microsoft.com/office/powerpoint/2010/main" val="22316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5E16E-4E07-4DD3-B7AE-30384DEDA7DA}"/>
              </a:ext>
            </a:extLst>
          </p:cNvPr>
          <p:cNvSpPr>
            <a:spLocks noGrp="1"/>
          </p:cNvSpPr>
          <p:nvPr>
            <p:ph type="title"/>
          </p:nvPr>
        </p:nvSpPr>
        <p:spPr/>
        <p:txBody>
          <a:bodyPr/>
          <a:lstStyle/>
          <a:p>
            <a:r>
              <a:rPr kumimoji="1" lang="ja-JP" altLang="en-US" dirty="0"/>
              <a:t>メモリの存在する理由</a:t>
            </a:r>
          </a:p>
        </p:txBody>
      </p:sp>
      <p:sp>
        <p:nvSpPr>
          <p:cNvPr id="3" name="テキスト プレースホルダー 2">
            <a:extLst>
              <a:ext uri="{FF2B5EF4-FFF2-40B4-BE49-F238E27FC236}">
                <a16:creationId xmlns:a16="http://schemas.microsoft.com/office/drawing/2014/main" id="{85BC6282-73C9-4184-B25A-1BBCEB8615BE}"/>
              </a:ext>
            </a:extLst>
          </p:cNvPr>
          <p:cNvSpPr>
            <a:spLocks noGrp="1"/>
          </p:cNvSpPr>
          <p:nvPr>
            <p:ph type="body" sz="quarter" idx="10"/>
          </p:nvPr>
        </p:nvSpPr>
        <p:spPr/>
        <p:txBody>
          <a:bodyPr/>
          <a:lstStyle/>
          <a:p>
            <a:r>
              <a:rPr lang="en-US" altLang="ja-JP" dirty="0"/>
              <a:t>D-FF </a:t>
            </a:r>
            <a:r>
              <a:rPr lang="ja-JP" altLang="en-US" dirty="0"/>
              <a:t>とマルチプレクサがあれば，等価な機能は実現できる</a:t>
            </a:r>
            <a:endParaRPr lang="en-US" altLang="ja-JP" dirty="0"/>
          </a:p>
          <a:p>
            <a:pPr lvl="1"/>
            <a:r>
              <a:rPr lang="ja-JP" altLang="en-US" dirty="0"/>
              <a:t>しかし実際には，メモリ専用の回路が用意される</a:t>
            </a:r>
            <a:endParaRPr lang="en-US" altLang="ja-JP" dirty="0"/>
          </a:p>
          <a:p>
            <a:r>
              <a:rPr lang="ja-JP" altLang="en-US" dirty="0"/>
              <a:t>メモリ専用の回路が用意される理由：</a:t>
            </a:r>
            <a:endParaRPr lang="en-US" altLang="ja-JP" dirty="0"/>
          </a:p>
          <a:p>
            <a:pPr lvl="1"/>
            <a:r>
              <a:rPr kumimoji="1" lang="en-US" altLang="ja-JP" dirty="0">
                <a:solidFill>
                  <a:schemeClr val="accent5"/>
                </a:solidFill>
              </a:rPr>
              <a:t>D-FF </a:t>
            </a:r>
            <a:r>
              <a:rPr kumimoji="1" lang="ja-JP" altLang="en-US" dirty="0">
                <a:solidFill>
                  <a:schemeClr val="accent5"/>
                </a:solidFill>
              </a:rPr>
              <a:t>とマルチプレクサよりも，高密度に実装したいから</a:t>
            </a:r>
            <a:endParaRPr kumimoji="1" lang="en-US" altLang="ja-JP" dirty="0">
              <a:solidFill>
                <a:schemeClr val="accent5"/>
              </a:solidFill>
            </a:endParaRPr>
          </a:p>
          <a:p>
            <a:pPr lvl="1"/>
            <a:r>
              <a:rPr lang="ja-JP" altLang="en-US" dirty="0"/>
              <a:t>同じチップ面積で，より多くの情報を記憶したい</a:t>
            </a:r>
            <a:endParaRPr lang="en-US" altLang="ja-JP" dirty="0"/>
          </a:p>
        </p:txBody>
      </p:sp>
    </p:spTree>
    <p:extLst>
      <p:ext uri="{BB962C8B-B14F-4D97-AF65-F5344CB8AC3E}">
        <p14:creationId xmlns:p14="http://schemas.microsoft.com/office/powerpoint/2010/main" val="72170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=0.25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=0.1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とマルチプレクサによる </a:t>
            </a:r>
            <a:r>
              <a:rPr kumimoji="1" lang="en-US" altLang="ja-JP" dirty="0"/>
              <a:t>4bit </a:t>
            </a:r>
            <a:r>
              <a:rPr kumimoji="1" lang="ja-JP" altLang="en-US" dirty="0"/>
              <a:t>の </a:t>
            </a:r>
            <a:r>
              <a:rPr kumimoji="1" lang="en-US" altLang="ja-JP" dirty="0"/>
              <a:t>RAM</a:t>
            </a:r>
            <a:endParaRPr kumimoji="1" lang="ja-JP" altLang="en-US" dirty="0"/>
          </a:p>
        </p:txBody>
      </p:sp>
      <p:sp>
        <p:nvSpPr>
          <p:cNvPr id="3" name="テキスト プレースホルダー 2"/>
          <p:cNvSpPr>
            <a:spLocks noGrp="1"/>
          </p:cNvSpPr>
          <p:nvPr>
            <p:ph type="body" sz="quarter" idx="10"/>
          </p:nvPr>
        </p:nvSpPr>
        <p:spPr>
          <a:xfrm>
            <a:off x="611956" y="5319021"/>
            <a:ext cx="8280092" cy="1169706"/>
          </a:xfrm>
        </p:spPr>
        <p:txBody>
          <a:bodyPr/>
          <a:lstStyle/>
          <a:p>
            <a:r>
              <a:rPr kumimoji="1" lang="ja-JP" altLang="en-US" dirty="0"/>
              <a:t>４エントリの </a:t>
            </a:r>
            <a:r>
              <a:rPr kumimoji="1" lang="en-US" altLang="ja-JP" dirty="0"/>
              <a:t>LUT </a:t>
            </a:r>
            <a:r>
              <a:rPr kumimoji="1" lang="ja-JP" altLang="en-US" dirty="0"/>
              <a:t>を </a:t>
            </a:r>
            <a:r>
              <a:rPr kumimoji="1" lang="en-US" altLang="ja-JP" dirty="0"/>
              <a:t>D-FF </a:t>
            </a:r>
            <a:r>
              <a:rPr kumimoji="1" lang="ja-JP" altLang="en-US" dirty="0"/>
              <a:t>で構成してみる</a:t>
            </a:r>
            <a:endParaRPr kumimoji="1" lang="en-US" altLang="ja-JP" dirty="0"/>
          </a:p>
          <a:p>
            <a:pPr lvl="1"/>
            <a:r>
              <a:rPr kumimoji="1" lang="ja-JP" altLang="en-US" dirty="0"/>
              <a:t>中身を憶える </a:t>
            </a:r>
            <a:r>
              <a:rPr kumimoji="1" lang="en-US" altLang="ja-JP" dirty="0"/>
              <a:t>4</a:t>
            </a:r>
            <a:r>
              <a:rPr kumimoji="1" lang="ja-JP" altLang="en-US" dirty="0"/>
              <a:t>つの </a:t>
            </a:r>
            <a:r>
              <a:rPr kumimoji="1" lang="en-US" altLang="ja-JP" dirty="0"/>
              <a:t>D-FF </a:t>
            </a:r>
          </a:p>
          <a:p>
            <a:pPr lvl="1"/>
            <a:r>
              <a:rPr kumimoji="1" lang="ja-JP" altLang="en-US" dirty="0"/>
              <a:t>場所を指定して選択する</a:t>
            </a:r>
            <a:r>
              <a:rPr kumimoji="1" lang="en-US" altLang="ja-JP" dirty="0"/>
              <a:t>2</a:t>
            </a:r>
            <a:r>
              <a:rPr kumimoji="1" lang="ja-JP" altLang="en-US" dirty="0"/>
              <a:t>段のマルチプレクサ</a:t>
            </a:r>
          </a:p>
        </p:txBody>
      </p:sp>
      <p:grpSp>
        <p:nvGrpSpPr>
          <p:cNvPr id="4" name="グループ化 3"/>
          <p:cNvGrpSpPr/>
          <p:nvPr/>
        </p:nvGrpSpPr>
        <p:grpSpPr>
          <a:xfrm>
            <a:off x="2861981" y="1448978"/>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ja-JP" altLang="en-US" sz="2400" dirty="0">
                  <a:solidFill>
                    <a:schemeClr val="accent5"/>
                  </a:solidFill>
                </a:rPr>
                <a:t>０</a:t>
              </a:r>
              <a:endParaRPr lang="en-US" altLang="ja-JP" sz="2400" dirty="0">
                <a:solidFill>
                  <a:schemeClr val="accent5"/>
                </a:solidFill>
              </a:endParaRPr>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38" name="Line 9"/>
          <p:cNvSpPr>
            <a:spLocks noChangeShapeType="1"/>
          </p:cNvSpPr>
          <p:nvPr/>
        </p:nvSpPr>
        <p:spPr bwMode="auto">
          <a:xfrm>
            <a:off x="4662001" y="2618991"/>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4662001" y="3519001"/>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4527000" y="293399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41" name="Freeform 10"/>
          <p:cNvSpPr>
            <a:spLocks/>
          </p:cNvSpPr>
          <p:nvPr/>
        </p:nvSpPr>
        <p:spPr bwMode="auto">
          <a:xfrm flipH="1" flipV="1">
            <a:off x="4391996" y="2078984"/>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2" name="Freeform 10"/>
          <p:cNvSpPr>
            <a:spLocks/>
          </p:cNvSpPr>
          <p:nvPr/>
        </p:nvSpPr>
        <p:spPr bwMode="auto">
          <a:xfrm flipH="1">
            <a:off x="4391996" y="3519002"/>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3" name="Line 9"/>
          <p:cNvSpPr>
            <a:spLocks noChangeShapeType="1"/>
          </p:cNvSpPr>
          <p:nvPr/>
        </p:nvSpPr>
        <p:spPr bwMode="auto">
          <a:xfrm>
            <a:off x="5292008" y="3068996"/>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3851992" y="162898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3851992" y="342900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3851992" y="432901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8" name="Line 9"/>
          <p:cNvSpPr>
            <a:spLocks noChangeShapeType="1"/>
          </p:cNvSpPr>
          <p:nvPr/>
        </p:nvSpPr>
        <p:spPr bwMode="auto">
          <a:xfrm>
            <a:off x="3851992" y="252899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cxnSp>
        <p:nvCxnSpPr>
          <p:cNvPr id="66" name="直線コネクタ 65"/>
          <p:cNvCxnSpPr/>
          <p:nvPr/>
        </p:nvCxnSpPr>
        <p:spPr bwMode="auto">
          <a:xfrm>
            <a:off x="4301997" y="1448978"/>
            <a:ext cx="0" cy="198002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flipH="1">
            <a:off x="5202007" y="1448978"/>
            <a:ext cx="1" cy="108001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8" name="Rectangle 18"/>
          <p:cNvSpPr>
            <a:spLocks noChangeArrowheads="1"/>
          </p:cNvSpPr>
          <p:nvPr/>
        </p:nvSpPr>
        <p:spPr bwMode="auto">
          <a:xfrm>
            <a:off x="5022006" y="998973"/>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a1</a:t>
            </a:r>
            <a:endParaRPr lang="en-US" altLang="ja-JP" sz="2000" i="1" baseline="0" dirty="0">
              <a:ea typeface="MeiryoKe_PGothic" pitchFamily="50" charset="-128"/>
            </a:endParaRPr>
          </a:p>
        </p:txBody>
      </p:sp>
      <p:sp>
        <p:nvSpPr>
          <p:cNvPr id="69" name="Rectangle 20"/>
          <p:cNvSpPr>
            <a:spLocks noChangeArrowheads="1"/>
          </p:cNvSpPr>
          <p:nvPr/>
        </p:nvSpPr>
        <p:spPr bwMode="auto">
          <a:xfrm>
            <a:off x="4121995" y="998973"/>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a0</a:t>
            </a:r>
            <a:endParaRPr lang="en-US" altLang="ja-JP" sz="2000" i="1" baseline="0" dirty="0">
              <a:ea typeface="MeiryoKe_PGothic" pitchFamily="50" charset="-128"/>
            </a:endParaRPr>
          </a:p>
        </p:txBody>
      </p:sp>
      <p:sp>
        <p:nvSpPr>
          <p:cNvPr id="37" name="フローチャート: 手作業 36"/>
          <p:cNvSpPr/>
          <p:nvPr/>
        </p:nvSpPr>
        <p:spPr bwMode="auto">
          <a:xfrm rot="16200000">
            <a:off x="3626990" y="3744003"/>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6" name="フローチャート: 手作業 35"/>
          <p:cNvSpPr/>
          <p:nvPr/>
        </p:nvSpPr>
        <p:spPr bwMode="auto">
          <a:xfrm rot="16200000">
            <a:off x="3626990" y="1943983"/>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cxnSp>
        <p:nvCxnSpPr>
          <p:cNvPr id="73" name="直線コネクタ 72"/>
          <p:cNvCxnSpPr/>
          <p:nvPr/>
        </p:nvCxnSpPr>
        <p:spPr bwMode="auto">
          <a:xfrm>
            <a:off x="4301997" y="1358977"/>
            <a:ext cx="0" cy="27000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 name="Rectangle 20"/>
          <p:cNvSpPr>
            <a:spLocks noChangeArrowheads="1"/>
          </p:cNvSpPr>
          <p:nvPr/>
        </p:nvSpPr>
        <p:spPr bwMode="auto">
          <a:xfrm>
            <a:off x="5742014" y="2888994"/>
            <a:ext cx="360363" cy="360363"/>
          </a:xfrm>
          <a:prstGeom prst="rect">
            <a:avLst/>
          </a:prstGeom>
          <a:noFill/>
          <a:ln w="28575">
            <a:noFill/>
            <a:miter lim="800000"/>
            <a:headEnd/>
            <a:tailEnd/>
          </a:ln>
          <a:effectLst/>
        </p:spPr>
        <p:txBody>
          <a:bodyPr wrap="none" anchor="ctr"/>
          <a:lstStyle/>
          <a:p>
            <a:pPr algn="ctr"/>
            <a:r>
              <a:rPr lang="ja-JP" altLang="en-US" sz="2000" i="1" dirty="0">
                <a:ea typeface="MeiryoKe_PGothic" pitchFamily="50" charset="-128"/>
              </a:rPr>
              <a:t> </a:t>
            </a:r>
            <a:r>
              <a:rPr lang="en-US" altLang="ja-JP" sz="2000" i="1" baseline="0" dirty="0">
                <a:ea typeface="MeiryoKe_PGothic" pitchFamily="50" charset="-128"/>
              </a:rPr>
              <a:t>out</a:t>
            </a:r>
          </a:p>
        </p:txBody>
      </p:sp>
      <p:grpSp>
        <p:nvGrpSpPr>
          <p:cNvPr id="85" name="グループ化 84"/>
          <p:cNvGrpSpPr/>
          <p:nvPr/>
        </p:nvGrpSpPr>
        <p:grpSpPr>
          <a:xfrm>
            <a:off x="2861981" y="2348988"/>
            <a:ext cx="990011" cy="720008"/>
            <a:chOff x="6369707" y="1718772"/>
            <a:chExt cx="1441450" cy="1085855"/>
          </a:xfrm>
        </p:grpSpPr>
        <p:sp>
          <p:nvSpPr>
            <p:cNvPr id="86"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7"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88"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8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1" name="グループ化 90"/>
          <p:cNvGrpSpPr/>
          <p:nvPr/>
        </p:nvGrpSpPr>
        <p:grpSpPr>
          <a:xfrm>
            <a:off x="2861981" y="3248998"/>
            <a:ext cx="990011" cy="720008"/>
            <a:chOff x="6369707" y="1718772"/>
            <a:chExt cx="1441450" cy="1085855"/>
          </a:xfrm>
        </p:grpSpPr>
        <p:sp>
          <p:nvSpPr>
            <p:cNvPr id="92"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3"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94"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2</a:t>
              </a:r>
            </a:p>
          </p:txBody>
        </p:sp>
        <p:sp>
          <p:nvSpPr>
            <p:cNvPr id="9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7" name="グループ化 96"/>
          <p:cNvGrpSpPr/>
          <p:nvPr/>
        </p:nvGrpSpPr>
        <p:grpSpPr>
          <a:xfrm>
            <a:off x="2861981" y="4149008"/>
            <a:ext cx="990011" cy="720008"/>
            <a:chOff x="6369707" y="1718772"/>
            <a:chExt cx="1441450" cy="1085855"/>
          </a:xfrm>
        </p:grpSpPr>
        <p:sp>
          <p:nvSpPr>
            <p:cNvPr id="98"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9"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00"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3</a:t>
              </a:r>
            </a:p>
          </p:txBody>
        </p:sp>
        <p:sp>
          <p:nvSpPr>
            <p:cNvPr id="101"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2"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Tree>
    <p:extLst>
      <p:ext uri="{BB962C8B-B14F-4D97-AF65-F5344CB8AC3E}">
        <p14:creationId xmlns:p14="http://schemas.microsoft.com/office/powerpoint/2010/main" val="9684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a:t>
            </a:r>
            <a:r>
              <a:rPr kumimoji="1" lang="ja-JP" altLang="en-US" dirty="0"/>
              <a:t>：トランジスタ </a:t>
            </a:r>
            <a:r>
              <a:rPr kumimoji="1" lang="en-US" altLang="ja-JP" dirty="0"/>
              <a:t>16</a:t>
            </a:r>
            <a:r>
              <a:rPr kumimoji="1" lang="ja-JP" altLang="en-US" dirty="0"/>
              <a:t>個</a:t>
            </a:r>
          </a:p>
        </p:txBody>
      </p:sp>
      <p:sp>
        <p:nvSpPr>
          <p:cNvPr id="4" name="Freeform 44"/>
          <p:cNvSpPr>
            <a:spLocks/>
          </p:cNvSpPr>
          <p:nvPr/>
        </p:nvSpPr>
        <p:spPr bwMode="auto">
          <a:xfrm>
            <a:off x="2700897" y="2707916"/>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5" name="Freeform 43"/>
          <p:cNvSpPr>
            <a:spLocks/>
          </p:cNvSpPr>
          <p:nvPr/>
        </p:nvSpPr>
        <p:spPr bwMode="auto">
          <a:xfrm>
            <a:off x="4860920" y="2707916"/>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6" name="Picture 30" descr="NOT"/>
          <p:cNvPicPr>
            <a:picLocks noChangeAspect="1" noChangeArrowheads="1"/>
          </p:cNvPicPr>
          <p:nvPr/>
        </p:nvPicPr>
        <p:blipFill>
          <a:blip r:embed="rId2" cstate="print"/>
          <a:srcRect/>
          <a:stretch>
            <a:fillRect/>
          </a:stretch>
        </p:blipFill>
        <p:spPr bwMode="auto">
          <a:xfrm flipH="1">
            <a:off x="3221985" y="2347554"/>
            <a:ext cx="717550" cy="720725"/>
          </a:xfrm>
          <a:prstGeom prst="rect">
            <a:avLst/>
          </a:prstGeom>
          <a:noFill/>
        </p:spPr>
      </p:pic>
      <p:pic>
        <p:nvPicPr>
          <p:cNvPr id="7" name="Picture 31" descr="NOT"/>
          <p:cNvPicPr>
            <a:picLocks noChangeAspect="1" noChangeArrowheads="1"/>
          </p:cNvPicPr>
          <p:nvPr/>
        </p:nvPicPr>
        <p:blipFill>
          <a:blip r:embed="rId2" cstate="print"/>
          <a:srcRect/>
          <a:stretch>
            <a:fillRect/>
          </a:stretch>
        </p:blipFill>
        <p:spPr bwMode="auto">
          <a:xfrm>
            <a:off x="3221985" y="3068279"/>
            <a:ext cx="717550" cy="720725"/>
          </a:xfrm>
          <a:prstGeom prst="rect">
            <a:avLst/>
          </a:prstGeom>
          <a:noFill/>
        </p:spPr>
      </p:pic>
      <p:pic>
        <p:nvPicPr>
          <p:cNvPr id="8" name="Picture 32" descr="NOT"/>
          <p:cNvPicPr>
            <a:picLocks noChangeAspect="1" noChangeArrowheads="1"/>
          </p:cNvPicPr>
          <p:nvPr/>
        </p:nvPicPr>
        <p:blipFill>
          <a:blip r:embed="rId2" cstate="print"/>
          <a:srcRect/>
          <a:stretch>
            <a:fillRect/>
          </a:stretch>
        </p:blipFill>
        <p:spPr bwMode="auto">
          <a:xfrm flipH="1">
            <a:off x="5382573" y="2347554"/>
            <a:ext cx="717550" cy="720725"/>
          </a:xfrm>
          <a:prstGeom prst="rect">
            <a:avLst/>
          </a:prstGeom>
          <a:noFill/>
        </p:spPr>
      </p:pic>
      <p:pic>
        <p:nvPicPr>
          <p:cNvPr id="9" name="Picture 33" descr="NOT"/>
          <p:cNvPicPr>
            <a:picLocks noChangeAspect="1" noChangeArrowheads="1"/>
          </p:cNvPicPr>
          <p:nvPr/>
        </p:nvPicPr>
        <p:blipFill>
          <a:blip r:embed="rId2" cstate="print"/>
          <a:srcRect/>
          <a:stretch>
            <a:fillRect/>
          </a:stretch>
        </p:blipFill>
        <p:spPr bwMode="auto">
          <a:xfrm>
            <a:off x="5382573" y="3068279"/>
            <a:ext cx="717550" cy="720725"/>
          </a:xfrm>
          <a:prstGeom prst="rect">
            <a:avLst/>
          </a:prstGeom>
          <a:noFill/>
        </p:spPr>
      </p:pic>
      <p:sp>
        <p:nvSpPr>
          <p:cNvPr id="10" name="Line 45"/>
          <p:cNvSpPr>
            <a:spLocks noChangeShapeType="1"/>
          </p:cNvSpPr>
          <p:nvPr/>
        </p:nvSpPr>
        <p:spPr bwMode="auto">
          <a:xfrm>
            <a:off x="4301485" y="3428640"/>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11" name="Line 46"/>
          <p:cNvSpPr>
            <a:spLocks noChangeShapeType="1"/>
          </p:cNvSpPr>
          <p:nvPr/>
        </p:nvSpPr>
        <p:spPr bwMode="auto">
          <a:xfrm>
            <a:off x="2142485" y="3428640"/>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12" name="Line 56"/>
          <p:cNvSpPr>
            <a:spLocks noChangeShapeType="1"/>
          </p:cNvSpPr>
          <p:nvPr/>
        </p:nvSpPr>
        <p:spPr bwMode="auto">
          <a:xfrm>
            <a:off x="6462073" y="342864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13" name="Rectangle 58"/>
          <p:cNvSpPr>
            <a:spLocks noChangeArrowheads="1"/>
          </p:cNvSpPr>
          <p:nvPr/>
        </p:nvSpPr>
        <p:spPr bwMode="auto">
          <a:xfrm>
            <a:off x="1782123" y="3249254"/>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14" name="Rectangle 59"/>
          <p:cNvSpPr>
            <a:spLocks noChangeArrowheads="1"/>
          </p:cNvSpPr>
          <p:nvPr/>
        </p:nvSpPr>
        <p:spPr bwMode="auto">
          <a:xfrm>
            <a:off x="6822435" y="3249254"/>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15" name="フローチャート: 手作業 14"/>
          <p:cNvSpPr/>
          <p:nvPr/>
        </p:nvSpPr>
        <p:spPr bwMode="auto">
          <a:xfrm rot="16200000">
            <a:off x="2745897"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a:off x="2700896" y="3069354"/>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 name="フローチャート: 手作業 16"/>
          <p:cNvSpPr/>
          <p:nvPr/>
        </p:nvSpPr>
        <p:spPr bwMode="auto">
          <a:xfrm rot="16200000">
            <a:off x="4905921"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a:off x="4860920" y="2979352"/>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48" name="グループ化 47"/>
          <p:cNvGrpSpPr/>
          <p:nvPr/>
        </p:nvGrpSpPr>
        <p:grpSpPr>
          <a:xfrm>
            <a:off x="3150902" y="5424878"/>
            <a:ext cx="1080010" cy="1170013"/>
            <a:chOff x="1871970" y="2562739"/>
            <a:chExt cx="1890019" cy="2559383"/>
          </a:xfrm>
        </p:grpSpPr>
        <p:grpSp>
          <p:nvGrpSpPr>
            <p:cNvPr id="21" name="グループ化 20"/>
            <p:cNvGrpSpPr/>
            <p:nvPr/>
          </p:nvGrpSpPr>
          <p:grpSpPr>
            <a:xfrm>
              <a:off x="2996967" y="4942097"/>
              <a:ext cx="360048" cy="180025"/>
              <a:chOff x="1736601" y="2511982"/>
              <a:chExt cx="360048" cy="180025"/>
            </a:xfrm>
          </p:grpSpPr>
          <p:cxnSp>
            <p:nvCxnSpPr>
              <p:cNvPr id="22" name="直線コネクタ 21"/>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2861981" y="4059007"/>
              <a:ext cx="270036" cy="360048"/>
              <a:chOff x="6282228" y="1988808"/>
              <a:chExt cx="270036" cy="360048"/>
            </a:xfrm>
          </p:grpSpPr>
          <p:cxnSp>
            <p:nvCxnSpPr>
              <p:cNvPr id="26" name="直線コネクタ 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5" name="グループ化 34"/>
            <p:cNvGrpSpPr/>
            <p:nvPr/>
          </p:nvGrpSpPr>
          <p:grpSpPr>
            <a:xfrm>
              <a:off x="2771980" y="2978995"/>
              <a:ext cx="360048" cy="360048"/>
              <a:chOff x="3131808" y="1628760"/>
              <a:chExt cx="360048" cy="360048"/>
            </a:xfrm>
          </p:grpSpPr>
          <p:cxnSp>
            <p:nvCxnSpPr>
              <p:cNvPr id="36" name="直線コネクタ 3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2" name="直線コネクタ 4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rot="10800000">
            <a:off x="3150902" y="4059365"/>
            <a:ext cx="1080010" cy="1170013"/>
            <a:chOff x="1871970" y="2562739"/>
            <a:chExt cx="1890019" cy="2559383"/>
          </a:xfrm>
        </p:grpSpPr>
        <p:grpSp>
          <p:nvGrpSpPr>
            <p:cNvPr id="77" name="グループ化 76"/>
            <p:cNvGrpSpPr/>
            <p:nvPr/>
          </p:nvGrpSpPr>
          <p:grpSpPr>
            <a:xfrm>
              <a:off x="2996967" y="4942097"/>
              <a:ext cx="360048" cy="180025"/>
              <a:chOff x="1736601" y="2511982"/>
              <a:chExt cx="360048" cy="180025"/>
            </a:xfrm>
          </p:grpSpPr>
          <p:cxnSp>
            <p:nvCxnSpPr>
              <p:cNvPr id="97" name="直線コネクタ 9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8" name="グループ化 77"/>
            <p:cNvGrpSpPr/>
            <p:nvPr/>
          </p:nvGrpSpPr>
          <p:grpSpPr>
            <a:xfrm>
              <a:off x="2861981" y="4059007"/>
              <a:ext cx="270036" cy="360048"/>
              <a:chOff x="6282228" y="1988808"/>
              <a:chExt cx="270036" cy="360048"/>
            </a:xfrm>
          </p:grpSpPr>
          <p:cxnSp>
            <p:nvCxnSpPr>
              <p:cNvPr id="93" name="直線コネクタ 9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84" name="グループ化 83"/>
            <p:cNvGrpSpPr/>
            <p:nvPr/>
          </p:nvGrpSpPr>
          <p:grpSpPr>
            <a:xfrm>
              <a:off x="2771980" y="2978995"/>
              <a:ext cx="360048" cy="360048"/>
              <a:chOff x="3131808" y="1628760"/>
              <a:chExt cx="360048" cy="360048"/>
            </a:xfrm>
          </p:grpSpPr>
          <p:cxnSp>
            <p:nvCxnSpPr>
              <p:cNvPr id="88" name="直線コネクタ 8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85" name="直線コネクタ 8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0"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3" name="グループ化 112"/>
          <p:cNvGrpSpPr/>
          <p:nvPr/>
        </p:nvGrpSpPr>
        <p:grpSpPr>
          <a:xfrm rot="5400000">
            <a:off x="2565879" y="5829899"/>
            <a:ext cx="270041" cy="180007"/>
            <a:chOff x="1601967" y="3609002"/>
            <a:chExt cx="540039" cy="360048"/>
          </a:xfrm>
        </p:grpSpPr>
        <p:grpSp>
          <p:nvGrpSpPr>
            <p:cNvPr id="114" name="グループ化 113"/>
            <p:cNvGrpSpPr/>
            <p:nvPr/>
          </p:nvGrpSpPr>
          <p:grpSpPr>
            <a:xfrm rot="10800000">
              <a:off x="1871970" y="3609002"/>
              <a:ext cx="270036" cy="360048"/>
              <a:chOff x="6282228" y="1988808"/>
              <a:chExt cx="270036" cy="360048"/>
            </a:xfrm>
          </p:grpSpPr>
          <p:cxnSp>
            <p:nvCxnSpPr>
              <p:cNvPr id="121" name="直線コネクタ 1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1601967" y="3609002"/>
              <a:ext cx="360048" cy="360048"/>
              <a:chOff x="3131808" y="1628760"/>
              <a:chExt cx="360048" cy="360048"/>
            </a:xfrm>
          </p:grpSpPr>
          <p:cxnSp>
            <p:nvCxnSpPr>
              <p:cNvPr id="116" name="直線コネクタ 1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5" name="グループ化 124"/>
          <p:cNvGrpSpPr/>
          <p:nvPr/>
        </p:nvGrpSpPr>
        <p:grpSpPr>
          <a:xfrm>
            <a:off x="2880899" y="5229378"/>
            <a:ext cx="270041" cy="180007"/>
            <a:chOff x="1601967" y="3609002"/>
            <a:chExt cx="540039" cy="360048"/>
          </a:xfrm>
        </p:grpSpPr>
        <p:grpSp>
          <p:nvGrpSpPr>
            <p:cNvPr id="126" name="グループ化 125"/>
            <p:cNvGrpSpPr/>
            <p:nvPr/>
          </p:nvGrpSpPr>
          <p:grpSpPr>
            <a:xfrm rot="10800000">
              <a:off x="1871970" y="3609002"/>
              <a:ext cx="270036" cy="360048"/>
              <a:chOff x="6282228" y="1988808"/>
              <a:chExt cx="270036" cy="360048"/>
            </a:xfrm>
          </p:grpSpPr>
          <p:cxnSp>
            <p:nvCxnSpPr>
              <p:cNvPr id="133" name="直線コネクタ 13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7" name="グループ化 126"/>
            <p:cNvGrpSpPr/>
            <p:nvPr/>
          </p:nvGrpSpPr>
          <p:grpSpPr>
            <a:xfrm>
              <a:off x="1601967" y="3609002"/>
              <a:ext cx="360048" cy="360048"/>
              <a:chOff x="3131808" y="1628760"/>
              <a:chExt cx="360048" cy="360048"/>
            </a:xfrm>
          </p:grpSpPr>
          <p:cxnSp>
            <p:nvCxnSpPr>
              <p:cNvPr id="128" name="直線コネクタ 12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2" name="円/楕円 13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4"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45" name="グループ化 144"/>
          <p:cNvGrpSpPr/>
          <p:nvPr/>
        </p:nvGrpSpPr>
        <p:grpSpPr>
          <a:xfrm>
            <a:off x="5220924" y="5424878"/>
            <a:ext cx="1080010" cy="1170013"/>
            <a:chOff x="1871970" y="2562739"/>
            <a:chExt cx="1890019" cy="2559383"/>
          </a:xfrm>
        </p:grpSpPr>
        <p:grpSp>
          <p:nvGrpSpPr>
            <p:cNvPr id="146" name="グループ化 145"/>
            <p:cNvGrpSpPr/>
            <p:nvPr/>
          </p:nvGrpSpPr>
          <p:grpSpPr>
            <a:xfrm>
              <a:off x="2996967" y="4942097"/>
              <a:ext cx="360048" cy="180025"/>
              <a:chOff x="1736601" y="2511982"/>
              <a:chExt cx="360048" cy="180025"/>
            </a:xfrm>
          </p:grpSpPr>
          <p:cxnSp>
            <p:nvCxnSpPr>
              <p:cNvPr id="166" name="直線コネクタ 16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7" name="グループ化 146"/>
            <p:cNvGrpSpPr/>
            <p:nvPr/>
          </p:nvGrpSpPr>
          <p:grpSpPr>
            <a:xfrm>
              <a:off x="2861981" y="4059007"/>
              <a:ext cx="270036" cy="360048"/>
              <a:chOff x="6282228" y="1988808"/>
              <a:chExt cx="270036" cy="360048"/>
            </a:xfrm>
          </p:grpSpPr>
          <p:cxnSp>
            <p:nvCxnSpPr>
              <p:cNvPr id="162" name="直線コネクタ 16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 name="直線コネクタ 14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3" name="グループ化 152"/>
            <p:cNvGrpSpPr/>
            <p:nvPr/>
          </p:nvGrpSpPr>
          <p:grpSpPr>
            <a:xfrm>
              <a:off x="2771980" y="2978995"/>
              <a:ext cx="360048" cy="360048"/>
              <a:chOff x="3131808" y="1628760"/>
              <a:chExt cx="360048" cy="360048"/>
            </a:xfrm>
          </p:grpSpPr>
          <p:cxnSp>
            <p:nvCxnSpPr>
              <p:cNvPr id="157" name="直線コネクタ 15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1" name="円/楕円 16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4" name="直線コネクタ 15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0800000">
            <a:off x="5220924" y="4059365"/>
            <a:ext cx="1080010" cy="1170013"/>
            <a:chOff x="1871970" y="2562739"/>
            <a:chExt cx="1890019" cy="2559383"/>
          </a:xfrm>
        </p:grpSpPr>
        <p:grpSp>
          <p:nvGrpSpPr>
            <p:cNvPr id="170" name="グループ化 169"/>
            <p:cNvGrpSpPr/>
            <p:nvPr/>
          </p:nvGrpSpPr>
          <p:grpSpPr>
            <a:xfrm>
              <a:off x="2996967" y="4942097"/>
              <a:ext cx="360048" cy="180025"/>
              <a:chOff x="1736601" y="2511982"/>
              <a:chExt cx="360048" cy="180025"/>
            </a:xfrm>
          </p:grpSpPr>
          <p:cxnSp>
            <p:nvCxnSpPr>
              <p:cNvPr id="190" name="直線コネクタ 18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1" name="グループ化 170"/>
            <p:cNvGrpSpPr/>
            <p:nvPr/>
          </p:nvGrpSpPr>
          <p:grpSpPr>
            <a:xfrm>
              <a:off x="2861981" y="4059007"/>
              <a:ext cx="270036" cy="360048"/>
              <a:chOff x="6282228" y="1988808"/>
              <a:chExt cx="270036" cy="360048"/>
            </a:xfrm>
          </p:grpSpPr>
          <p:cxnSp>
            <p:nvCxnSpPr>
              <p:cNvPr id="186" name="直線コネクタ 18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72" name="直線コネクタ 17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7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77" name="グループ化 176"/>
            <p:cNvGrpSpPr/>
            <p:nvPr/>
          </p:nvGrpSpPr>
          <p:grpSpPr>
            <a:xfrm>
              <a:off x="2771980" y="2978995"/>
              <a:ext cx="360048" cy="360048"/>
              <a:chOff x="3131808" y="1628760"/>
              <a:chExt cx="360048" cy="360048"/>
            </a:xfrm>
          </p:grpSpPr>
          <p:cxnSp>
            <p:nvCxnSpPr>
              <p:cNvPr id="181" name="直線コネクタ 1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5" name="円/楕円 1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78" name="直線コネクタ 17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9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94" name="グループ化 193"/>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06" name="グループ化 205"/>
          <p:cNvGrpSpPr/>
          <p:nvPr/>
        </p:nvGrpSpPr>
        <p:grpSpPr>
          <a:xfrm>
            <a:off x="4950921" y="5229378"/>
            <a:ext cx="270041" cy="180007"/>
            <a:chOff x="1601967" y="3609002"/>
            <a:chExt cx="540039" cy="360048"/>
          </a:xfrm>
        </p:grpSpPr>
        <p:grpSp>
          <p:nvGrpSpPr>
            <p:cNvPr id="207" name="グループ化 206"/>
            <p:cNvGrpSpPr/>
            <p:nvPr/>
          </p:nvGrpSpPr>
          <p:grpSpPr>
            <a:xfrm rot="10800000">
              <a:off x="1871970" y="3609002"/>
              <a:ext cx="270036" cy="360048"/>
              <a:chOff x="6282228" y="1988808"/>
              <a:chExt cx="270036" cy="360048"/>
            </a:xfrm>
          </p:grpSpPr>
          <p:cxnSp>
            <p:nvCxnSpPr>
              <p:cNvPr id="214" name="直線コネクタ 21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a:off x="1601967" y="3609002"/>
              <a:ext cx="360048" cy="360048"/>
              <a:chOff x="3131808" y="1628760"/>
              <a:chExt cx="360048" cy="360048"/>
            </a:xfrm>
          </p:grpSpPr>
          <p:cxnSp>
            <p:nvCxnSpPr>
              <p:cNvPr id="209" name="直線コネクタ 20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13" name="円/楕円 21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21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1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22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224" name="グループ化 223"/>
          <p:cNvGrpSpPr/>
          <p:nvPr/>
        </p:nvGrpSpPr>
        <p:grpSpPr>
          <a:xfrm>
            <a:off x="4031994" y="998973"/>
            <a:ext cx="990011" cy="720008"/>
            <a:chOff x="6369707" y="1718772"/>
            <a:chExt cx="1441450" cy="1085855"/>
          </a:xfrm>
        </p:grpSpPr>
        <p:sp>
          <p:nvSpPr>
            <p:cNvPr id="22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2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22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22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22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23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3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spTree>
    <p:extLst>
      <p:ext uri="{BB962C8B-B14F-4D97-AF65-F5344CB8AC3E}">
        <p14:creationId xmlns:p14="http://schemas.microsoft.com/office/powerpoint/2010/main" val="37592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マルチプレクサ：トランジスタ </a:t>
            </a:r>
            <a:r>
              <a:rPr kumimoji="1" lang="en-US" altLang="ja-JP" dirty="0"/>
              <a:t>6</a:t>
            </a:r>
            <a:r>
              <a:rPr kumimoji="1" lang="ja-JP" altLang="en-US" dirty="0"/>
              <a:t>個</a:t>
            </a:r>
          </a:p>
        </p:txBody>
      </p:sp>
      <p:sp>
        <p:nvSpPr>
          <p:cNvPr id="232" name="Line 9"/>
          <p:cNvSpPr>
            <a:spLocks noChangeShapeType="1"/>
          </p:cNvSpPr>
          <p:nvPr/>
        </p:nvSpPr>
        <p:spPr bwMode="auto">
          <a:xfrm>
            <a:off x="3671990" y="198898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3" name="Line 9"/>
          <p:cNvSpPr>
            <a:spLocks noChangeShapeType="1"/>
          </p:cNvSpPr>
          <p:nvPr/>
        </p:nvSpPr>
        <p:spPr bwMode="auto">
          <a:xfrm>
            <a:off x="3671990"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4" name="Line 9"/>
          <p:cNvSpPr>
            <a:spLocks noChangeShapeType="1"/>
          </p:cNvSpPr>
          <p:nvPr/>
        </p:nvSpPr>
        <p:spPr bwMode="auto">
          <a:xfrm>
            <a:off x="4301997" y="2348988"/>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222" name="フローチャート: 手作業 221"/>
          <p:cNvSpPr/>
          <p:nvPr/>
        </p:nvSpPr>
        <p:spPr bwMode="auto">
          <a:xfrm rot="16200000">
            <a:off x="3626990" y="2213986"/>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10" name="Line 9"/>
          <p:cNvSpPr>
            <a:spLocks noChangeShapeType="1"/>
          </p:cNvSpPr>
          <p:nvPr/>
        </p:nvSpPr>
        <p:spPr bwMode="auto">
          <a:xfrm>
            <a:off x="4301998" y="1538979"/>
            <a:ext cx="0" cy="360004"/>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grpSp>
        <p:nvGrpSpPr>
          <p:cNvPr id="19" name="グループ化 18"/>
          <p:cNvGrpSpPr/>
          <p:nvPr/>
        </p:nvGrpSpPr>
        <p:grpSpPr>
          <a:xfrm>
            <a:off x="3221985" y="3789004"/>
            <a:ext cx="2521029" cy="1530055"/>
            <a:chOff x="2361128" y="5229020"/>
            <a:chExt cx="1489701" cy="810047"/>
          </a:xfrm>
        </p:grpSpPr>
        <p:grpSp>
          <p:nvGrpSpPr>
            <p:cNvPr id="286" name="グループ化 285"/>
            <p:cNvGrpSpPr/>
            <p:nvPr/>
          </p:nvGrpSpPr>
          <p:grpSpPr>
            <a:xfrm rot="16200000">
              <a:off x="2906965" y="5814043"/>
              <a:ext cx="270041" cy="180007"/>
              <a:chOff x="1601967" y="3609002"/>
              <a:chExt cx="540039" cy="360048"/>
            </a:xfrm>
          </p:grpSpPr>
          <p:grpSp>
            <p:nvGrpSpPr>
              <p:cNvPr id="287" name="グループ化 286"/>
              <p:cNvGrpSpPr/>
              <p:nvPr/>
            </p:nvGrpSpPr>
            <p:grpSpPr>
              <a:xfrm rot="10800000">
                <a:off x="1871970" y="3609002"/>
                <a:ext cx="270036" cy="360048"/>
                <a:chOff x="6282228" y="1988808"/>
                <a:chExt cx="270036" cy="360048"/>
              </a:xfrm>
            </p:grpSpPr>
            <p:cxnSp>
              <p:nvCxnSpPr>
                <p:cNvPr id="294" name="直線コネクタ 29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8" name="グループ化 287"/>
              <p:cNvGrpSpPr/>
              <p:nvPr/>
            </p:nvGrpSpPr>
            <p:grpSpPr>
              <a:xfrm>
                <a:off x="1601967" y="3609002"/>
                <a:ext cx="360048" cy="360048"/>
                <a:chOff x="3131808" y="1628760"/>
                <a:chExt cx="360048" cy="360048"/>
              </a:xfrm>
            </p:grpSpPr>
            <p:cxnSp>
              <p:nvCxnSpPr>
                <p:cNvPr id="289" name="直線コネクタ 28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93" name="円/楕円 29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98" name="グループ化 297"/>
            <p:cNvGrpSpPr/>
            <p:nvPr/>
          </p:nvGrpSpPr>
          <p:grpSpPr>
            <a:xfrm rot="5400000">
              <a:off x="2906965" y="5274037"/>
              <a:ext cx="270041" cy="180007"/>
              <a:chOff x="1601967" y="3609002"/>
              <a:chExt cx="540039" cy="360048"/>
            </a:xfrm>
          </p:grpSpPr>
          <p:grpSp>
            <p:nvGrpSpPr>
              <p:cNvPr id="299" name="グループ化 298"/>
              <p:cNvGrpSpPr/>
              <p:nvPr/>
            </p:nvGrpSpPr>
            <p:grpSpPr>
              <a:xfrm rot="10800000">
                <a:off x="1871970" y="3609002"/>
                <a:ext cx="270036" cy="360048"/>
                <a:chOff x="6282228" y="1988808"/>
                <a:chExt cx="270036" cy="360048"/>
              </a:xfrm>
            </p:grpSpPr>
            <p:cxnSp>
              <p:nvCxnSpPr>
                <p:cNvPr id="306" name="直線コネクタ 30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1601967" y="3609002"/>
                <a:ext cx="360048" cy="360048"/>
                <a:chOff x="3131808" y="1628760"/>
                <a:chExt cx="360048" cy="360048"/>
              </a:xfrm>
            </p:grpSpPr>
            <p:cxnSp>
              <p:nvCxnSpPr>
                <p:cNvPr id="301" name="直線コネクタ 30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05" name="円/楕円 30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311"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2"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3"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4"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5"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17"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32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322" name="グループ化 321"/>
          <p:cNvGrpSpPr/>
          <p:nvPr/>
        </p:nvGrpSpPr>
        <p:grpSpPr>
          <a:xfrm>
            <a:off x="1511966" y="3803518"/>
            <a:ext cx="1712994" cy="1671274"/>
            <a:chOff x="1871970" y="2562739"/>
            <a:chExt cx="1890019" cy="2559383"/>
          </a:xfrm>
        </p:grpSpPr>
        <p:grpSp>
          <p:nvGrpSpPr>
            <p:cNvPr id="323" name="グループ化 322"/>
            <p:cNvGrpSpPr/>
            <p:nvPr/>
          </p:nvGrpSpPr>
          <p:grpSpPr>
            <a:xfrm>
              <a:off x="2996967" y="4942097"/>
              <a:ext cx="360048" cy="180025"/>
              <a:chOff x="1736601" y="2511982"/>
              <a:chExt cx="360048" cy="180025"/>
            </a:xfrm>
          </p:grpSpPr>
          <p:cxnSp>
            <p:nvCxnSpPr>
              <p:cNvPr id="343" name="直線コネクタ 34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24" name="グループ化 323"/>
            <p:cNvGrpSpPr/>
            <p:nvPr/>
          </p:nvGrpSpPr>
          <p:grpSpPr>
            <a:xfrm>
              <a:off x="2861981" y="4059007"/>
              <a:ext cx="270036" cy="360048"/>
              <a:chOff x="6282228" y="1988808"/>
              <a:chExt cx="270036" cy="360048"/>
            </a:xfrm>
          </p:grpSpPr>
          <p:cxnSp>
            <p:nvCxnSpPr>
              <p:cNvPr id="339" name="直線コネクタ 33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1" name="直線コネクタ 34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2" name="直線コネクタ 34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25" name="直線コネクタ 32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6" name="直線コネクタ 32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2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2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30" name="グループ化 329"/>
            <p:cNvGrpSpPr/>
            <p:nvPr/>
          </p:nvGrpSpPr>
          <p:grpSpPr>
            <a:xfrm>
              <a:off x="2771980" y="2978995"/>
              <a:ext cx="360048" cy="360048"/>
              <a:chOff x="3131808" y="1628760"/>
              <a:chExt cx="360048" cy="360048"/>
            </a:xfrm>
          </p:grpSpPr>
          <p:cxnSp>
            <p:nvCxnSpPr>
              <p:cNvPr id="334" name="直線コネクタ 33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38" name="円/楕円 33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31" name="直線コネクタ 33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46" name="Rectangle 59"/>
          <p:cNvSpPr>
            <a:spLocks noChangeArrowheads="1"/>
          </p:cNvSpPr>
          <p:nvPr/>
        </p:nvSpPr>
        <p:spPr bwMode="auto">
          <a:xfrm>
            <a:off x="4752002" y="216898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47" name="Rectangle 59"/>
          <p:cNvSpPr>
            <a:spLocks noChangeArrowheads="1"/>
          </p:cNvSpPr>
          <p:nvPr/>
        </p:nvSpPr>
        <p:spPr bwMode="auto">
          <a:xfrm>
            <a:off x="4211996" y="117897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48" name="Rectangle 59"/>
          <p:cNvSpPr>
            <a:spLocks noChangeArrowheads="1"/>
          </p:cNvSpPr>
          <p:nvPr/>
        </p:nvSpPr>
        <p:spPr bwMode="auto">
          <a:xfrm>
            <a:off x="3401987" y="1718981"/>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49" name="Rectangle 59"/>
          <p:cNvSpPr>
            <a:spLocks noChangeArrowheads="1"/>
          </p:cNvSpPr>
          <p:nvPr/>
        </p:nvSpPr>
        <p:spPr bwMode="auto">
          <a:xfrm>
            <a:off x="3401987" y="2438989"/>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0" name="Rectangle 59"/>
          <p:cNvSpPr>
            <a:spLocks noChangeArrowheads="1"/>
          </p:cNvSpPr>
          <p:nvPr/>
        </p:nvSpPr>
        <p:spPr bwMode="auto">
          <a:xfrm>
            <a:off x="1241963"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1" name="Rectangle 59"/>
          <p:cNvSpPr>
            <a:spLocks noChangeArrowheads="1"/>
          </p:cNvSpPr>
          <p:nvPr/>
        </p:nvSpPr>
        <p:spPr bwMode="auto">
          <a:xfrm>
            <a:off x="4214973" y="342900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2" name="Rectangle 59"/>
          <p:cNvSpPr>
            <a:spLocks noChangeArrowheads="1"/>
          </p:cNvSpPr>
          <p:nvPr/>
        </p:nvSpPr>
        <p:spPr bwMode="auto">
          <a:xfrm>
            <a:off x="3404964" y="387900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53" name="Rectangle 59"/>
          <p:cNvSpPr>
            <a:spLocks noChangeArrowheads="1"/>
          </p:cNvSpPr>
          <p:nvPr/>
        </p:nvSpPr>
        <p:spPr bwMode="auto">
          <a:xfrm>
            <a:off x="3401987" y="48690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4" name="Rectangle 59"/>
          <p:cNvSpPr>
            <a:spLocks noChangeArrowheads="1"/>
          </p:cNvSpPr>
          <p:nvPr/>
        </p:nvSpPr>
        <p:spPr bwMode="auto">
          <a:xfrm>
            <a:off x="5834991"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55" name="Rectangle 59"/>
          <p:cNvSpPr>
            <a:spLocks noChangeArrowheads="1"/>
          </p:cNvSpPr>
          <p:nvPr/>
        </p:nvSpPr>
        <p:spPr bwMode="auto">
          <a:xfrm>
            <a:off x="4214973" y="522902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Tree>
    <p:extLst>
      <p:ext uri="{BB962C8B-B14F-4D97-AF65-F5344CB8AC3E}">
        <p14:creationId xmlns:p14="http://schemas.microsoft.com/office/powerpoint/2010/main" val="2006770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4bit </a:t>
            </a:r>
            <a:r>
              <a:rPr kumimoji="1" lang="ja-JP" altLang="en-US" dirty="0"/>
              <a:t>メモリに必要なトランジスタ数：</a:t>
            </a:r>
            <a:r>
              <a:rPr kumimoji="1" lang="en-US" altLang="ja-JP" dirty="0"/>
              <a:t>82</a:t>
            </a:r>
            <a:endParaRPr kumimoji="1" lang="ja-JP" altLang="en-US" dirty="0"/>
          </a:p>
        </p:txBody>
      </p:sp>
      <p:grpSp>
        <p:nvGrpSpPr>
          <p:cNvPr id="1618" name="グループ化 1617"/>
          <p:cNvGrpSpPr/>
          <p:nvPr/>
        </p:nvGrpSpPr>
        <p:grpSpPr>
          <a:xfrm>
            <a:off x="2411976" y="1538979"/>
            <a:ext cx="4318072" cy="5040056"/>
            <a:chOff x="793934" y="998973"/>
            <a:chExt cx="4318072" cy="5040056"/>
          </a:xfrm>
        </p:grpSpPr>
        <p:grpSp>
          <p:nvGrpSpPr>
            <p:cNvPr id="161" name="グループ化 160"/>
            <p:cNvGrpSpPr/>
            <p:nvPr/>
          </p:nvGrpSpPr>
          <p:grpSpPr>
            <a:xfrm>
              <a:off x="793934" y="998973"/>
              <a:ext cx="2070023" cy="1080012"/>
              <a:chOff x="2250893" y="4059365"/>
              <a:chExt cx="4590049" cy="2535526"/>
            </a:xfrm>
          </p:grpSpPr>
          <p:grpSp>
            <p:nvGrpSpPr>
              <p:cNvPr id="4" name="グループ化 3"/>
              <p:cNvGrpSpPr/>
              <p:nvPr/>
            </p:nvGrpSpPr>
            <p:grpSpPr>
              <a:xfrm>
                <a:off x="3150902" y="5424878"/>
                <a:ext cx="1080010" cy="1170013"/>
                <a:chOff x="1871970" y="2562739"/>
                <a:chExt cx="1890019" cy="2559383"/>
              </a:xfrm>
            </p:grpSpPr>
            <p:grpSp>
              <p:nvGrpSpPr>
                <p:cNvPr id="5" name="グループ化 4"/>
                <p:cNvGrpSpPr/>
                <p:nvPr/>
              </p:nvGrpSpPr>
              <p:grpSpPr>
                <a:xfrm>
                  <a:off x="2996967" y="4942097"/>
                  <a:ext cx="360048" cy="180025"/>
                  <a:chOff x="1736601" y="2511982"/>
                  <a:chExt cx="360048" cy="180025"/>
                </a:xfrm>
              </p:grpSpPr>
              <p:cxnSp>
                <p:nvCxnSpPr>
                  <p:cNvPr id="25" name="直線コネクタ 2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2861981" y="4059007"/>
                  <a:ext cx="270036" cy="360048"/>
                  <a:chOff x="6282228" y="1988808"/>
                  <a:chExt cx="270036" cy="360048"/>
                </a:xfrm>
              </p:grpSpPr>
              <p:cxnSp>
                <p:nvCxnSpPr>
                  <p:cNvPr id="21" name="直線コネクタ 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 name="直線コネクタ 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 name="グループ化 11"/>
                <p:cNvGrpSpPr/>
                <p:nvPr/>
              </p:nvGrpSpPr>
              <p:grpSpPr>
                <a:xfrm>
                  <a:off x="2771980" y="2978995"/>
                  <a:ext cx="360048" cy="360048"/>
                  <a:chOff x="3131808" y="1628760"/>
                  <a:chExt cx="360048" cy="360048"/>
                </a:xfrm>
              </p:grpSpPr>
              <p:cxnSp>
                <p:nvCxnSpPr>
                  <p:cNvPr id="16" name="直線コネクタ 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 name="直線コネクタ 1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rot="10800000">
                <a:off x="3150902" y="4059365"/>
                <a:ext cx="1080010" cy="1170013"/>
                <a:chOff x="1871970" y="2562739"/>
                <a:chExt cx="1890019" cy="2559383"/>
              </a:xfrm>
            </p:grpSpPr>
            <p:grpSp>
              <p:nvGrpSpPr>
                <p:cNvPr id="29" name="グループ化 28"/>
                <p:cNvGrpSpPr/>
                <p:nvPr/>
              </p:nvGrpSpPr>
              <p:grpSpPr>
                <a:xfrm>
                  <a:off x="2996967" y="4942097"/>
                  <a:ext cx="360048" cy="180025"/>
                  <a:chOff x="1736601" y="2511982"/>
                  <a:chExt cx="360048" cy="180025"/>
                </a:xfrm>
              </p:grpSpPr>
              <p:cxnSp>
                <p:nvCxnSpPr>
                  <p:cNvPr id="49" name="直線コネクタ 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2861981" y="4059007"/>
                  <a:ext cx="270036" cy="360048"/>
                  <a:chOff x="6282228" y="1988808"/>
                  <a:chExt cx="270036" cy="360048"/>
                </a:xfrm>
              </p:grpSpPr>
              <p:cxnSp>
                <p:nvCxnSpPr>
                  <p:cNvPr id="45" name="直線コネクタ 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6" name="グループ化 35"/>
                <p:cNvGrpSpPr/>
                <p:nvPr/>
              </p:nvGrpSpPr>
              <p:grpSpPr>
                <a:xfrm>
                  <a:off x="2771980" y="2978995"/>
                  <a:ext cx="360048" cy="360048"/>
                  <a:chOff x="3131808" y="1628760"/>
                  <a:chExt cx="360048" cy="360048"/>
                </a:xfrm>
              </p:grpSpPr>
              <p:cxnSp>
                <p:nvCxnSpPr>
                  <p:cNvPr id="40" name="直線コネクタ 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7" name="直線コネクタ 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53" name="グループ化 52"/>
              <p:cNvGrpSpPr/>
              <p:nvPr/>
            </p:nvGrpSpPr>
            <p:grpSpPr>
              <a:xfrm rot="5400000">
                <a:off x="2565879" y="5829899"/>
                <a:ext cx="270041" cy="180007"/>
                <a:chOff x="1601967" y="3609002"/>
                <a:chExt cx="540039" cy="360048"/>
              </a:xfrm>
            </p:grpSpPr>
            <p:grpSp>
              <p:nvGrpSpPr>
                <p:cNvPr id="54" name="グループ化 53"/>
                <p:cNvGrpSpPr/>
                <p:nvPr/>
              </p:nvGrpSpPr>
              <p:grpSpPr>
                <a:xfrm rot="10800000">
                  <a:off x="1871970" y="3609002"/>
                  <a:ext cx="270036" cy="360048"/>
                  <a:chOff x="6282228" y="1988808"/>
                  <a:chExt cx="270036" cy="360048"/>
                </a:xfrm>
              </p:grpSpPr>
              <p:cxnSp>
                <p:nvCxnSpPr>
                  <p:cNvPr id="61" name="直線コネクタ 6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1601967" y="3609002"/>
                  <a:ext cx="360048" cy="360048"/>
                  <a:chOff x="3131808" y="1628760"/>
                  <a:chExt cx="360048" cy="360048"/>
                </a:xfrm>
              </p:grpSpPr>
              <p:cxnSp>
                <p:nvCxnSpPr>
                  <p:cNvPr id="56" name="直線コネクタ 5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5" name="グループ化 64"/>
              <p:cNvGrpSpPr/>
              <p:nvPr/>
            </p:nvGrpSpPr>
            <p:grpSpPr>
              <a:xfrm>
                <a:off x="2880899" y="5229378"/>
                <a:ext cx="270041" cy="180007"/>
                <a:chOff x="1601967" y="3609002"/>
                <a:chExt cx="540039" cy="360048"/>
              </a:xfrm>
            </p:grpSpPr>
            <p:grpSp>
              <p:nvGrpSpPr>
                <p:cNvPr id="66" name="グループ化 65"/>
                <p:cNvGrpSpPr/>
                <p:nvPr/>
              </p:nvGrpSpPr>
              <p:grpSpPr>
                <a:xfrm rot="10800000">
                  <a:off x="1871970" y="3609002"/>
                  <a:ext cx="270036" cy="360048"/>
                  <a:chOff x="6282228" y="1988808"/>
                  <a:chExt cx="270036" cy="360048"/>
                </a:xfrm>
              </p:grpSpPr>
              <p:cxnSp>
                <p:nvCxnSpPr>
                  <p:cNvPr id="73" name="直線コネクタ 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1601967" y="3609002"/>
                  <a:ext cx="360048" cy="360048"/>
                  <a:chOff x="3131808" y="1628760"/>
                  <a:chExt cx="360048" cy="360048"/>
                </a:xfrm>
              </p:grpSpPr>
              <p:cxnSp>
                <p:nvCxnSpPr>
                  <p:cNvPr id="68" name="直線コネクタ 6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7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83" name="グループ化 82"/>
              <p:cNvGrpSpPr/>
              <p:nvPr/>
            </p:nvGrpSpPr>
            <p:grpSpPr>
              <a:xfrm>
                <a:off x="5220924" y="5424878"/>
                <a:ext cx="1080010" cy="1170013"/>
                <a:chOff x="1871970" y="2562739"/>
                <a:chExt cx="1890019" cy="2559383"/>
              </a:xfrm>
            </p:grpSpPr>
            <p:grpSp>
              <p:nvGrpSpPr>
                <p:cNvPr id="84" name="グループ化 83"/>
                <p:cNvGrpSpPr/>
                <p:nvPr/>
              </p:nvGrpSpPr>
              <p:grpSpPr>
                <a:xfrm>
                  <a:off x="2996967" y="4942097"/>
                  <a:ext cx="360048" cy="180025"/>
                  <a:chOff x="1736601" y="2511982"/>
                  <a:chExt cx="360048" cy="180025"/>
                </a:xfrm>
              </p:grpSpPr>
              <p:cxnSp>
                <p:nvCxnSpPr>
                  <p:cNvPr id="104" name="直線コネクタ 1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2861981" y="4059007"/>
                  <a:ext cx="270036" cy="360048"/>
                  <a:chOff x="6282228" y="1988808"/>
                  <a:chExt cx="270036" cy="360048"/>
                </a:xfrm>
              </p:grpSpPr>
              <p:cxnSp>
                <p:nvCxnSpPr>
                  <p:cNvPr id="100" name="直線コネクタ 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91" name="グループ化 90"/>
                <p:cNvGrpSpPr/>
                <p:nvPr/>
              </p:nvGrpSpPr>
              <p:grpSpPr>
                <a:xfrm>
                  <a:off x="2771980" y="2978995"/>
                  <a:ext cx="360048" cy="360048"/>
                  <a:chOff x="3131808" y="1628760"/>
                  <a:chExt cx="360048" cy="360048"/>
                </a:xfrm>
              </p:grpSpPr>
              <p:cxnSp>
                <p:nvCxnSpPr>
                  <p:cNvPr id="95" name="直線コネクタ 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円/楕円 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2" name="直線コネクタ 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7" name="グループ化 106"/>
              <p:cNvGrpSpPr/>
              <p:nvPr/>
            </p:nvGrpSpPr>
            <p:grpSpPr>
              <a:xfrm rot="10800000">
                <a:off x="5220924" y="4059365"/>
                <a:ext cx="1080010" cy="1170013"/>
                <a:chOff x="1871970" y="2562739"/>
                <a:chExt cx="1890019" cy="2559383"/>
              </a:xfrm>
            </p:grpSpPr>
            <p:grpSp>
              <p:nvGrpSpPr>
                <p:cNvPr id="108" name="グループ化 107"/>
                <p:cNvGrpSpPr/>
                <p:nvPr/>
              </p:nvGrpSpPr>
              <p:grpSpPr>
                <a:xfrm>
                  <a:off x="2996967" y="4942097"/>
                  <a:ext cx="360048" cy="180025"/>
                  <a:chOff x="1736601" y="2511982"/>
                  <a:chExt cx="360048" cy="180025"/>
                </a:xfrm>
              </p:grpSpPr>
              <p:cxnSp>
                <p:nvCxnSpPr>
                  <p:cNvPr id="128" name="直線コネクタ 12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p:cNvGrpSpPr/>
                <p:nvPr/>
              </p:nvGrpSpPr>
              <p:grpSpPr>
                <a:xfrm>
                  <a:off x="2861981" y="4059007"/>
                  <a:ext cx="270036" cy="360048"/>
                  <a:chOff x="6282228" y="1988808"/>
                  <a:chExt cx="270036" cy="360048"/>
                </a:xfrm>
              </p:grpSpPr>
              <p:cxnSp>
                <p:nvCxnSpPr>
                  <p:cNvPr id="124" name="直線コネクタ 12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1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15" name="グループ化 114"/>
                <p:cNvGrpSpPr/>
                <p:nvPr/>
              </p:nvGrpSpPr>
              <p:grpSpPr>
                <a:xfrm>
                  <a:off x="2771980" y="2978995"/>
                  <a:ext cx="360048" cy="360048"/>
                  <a:chOff x="3131808" y="1628760"/>
                  <a:chExt cx="360048" cy="360048"/>
                </a:xfrm>
              </p:grpSpPr>
              <p:cxnSp>
                <p:nvCxnSpPr>
                  <p:cNvPr id="119" name="直線コネクタ 11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円/楕円 12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16" name="直線コネクタ 11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1"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2" name="グループ化 131"/>
              <p:cNvGrpSpPr/>
              <p:nvPr/>
            </p:nvGrpSpPr>
            <p:grpSpPr>
              <a:xfrm rot="5400000">
                <a:off x="4635901" y="5829899"/>
                <a:ext cx="270041" cy="180007"/>
                <a:chOff x="1601967" y="3609002"/>
                <a:chExt cx="540039" cy="360048"/>
              </a:xfrm>
            </p:grpSpPr>
            <p:grpSp>
              <p:nvGrpSpPr>
                <p:cNvPr id="133" name="グループ化 132"/>
                <p:cNvGrpSpPr/>
                <p:nvPr/>
              </p:nvGrpSpPr>
              <p:grpSpPr>
                <a:xfrm rot="10800000">
                  <a:off x="1871970" y="3609002"/>
                  <a:ext cx="270036" cy="360048"/>
                  <a:chOff x="6282228" y="1988808"/>
                  <a:chExt cx="270036" cy="360048"/>
                </a:xfrm>
              </p:grpSpPr>
              <p:cxnSp>
                <p:nvCxnSpPr>
                  <p:cNvPr id="140" name="直線コネクタ 13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p:cNvGrpSpPr/>
                <p:nvPr/>
              </p:nvGrpSpPr>
              <p:grpSpPr>
                <a:xfrm>
                  <a:off x="1601967" y="3609002"/>
                  <a:ext cx="360048" cy="360048"/>
                  <a:chOff x="3131808" y="1628760"/>
                  <a:chExt cx="360048" cy="360048"/>
                </a:xfrm>
              </p:grpSpPr>
              <p:cxnSp>
                <p:nvCxnSpPr>
                  <p:cNvPr id="135" name="直線コネクタ 13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9" name="円/楕円 13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44" name="グループ化 143"/>
              <p:cNvGrpSpPr/>
              <p:nvPr/>
            </p:nvGrpSpPr>
            <p:grpSpPr>
              <a:xfrm>
                <a:off x="4950921" y="5229378"/>
                <a:ext cx="270041" cy="180007"/>
                <a:chOff x="1601967" y="3609002"/>
                <a:chExt cx="540039" cy="360048"/>
              </a:xfrm>
            </p:grpSpPr>
            <p:grpSp>
              <p:nvGrpSpPr>
                <p:cNvPr id="145" name="グループ化 144"/>
                <p:cNvGrpSpPr/>
                <p:nvPr/>
              </p:nvGrpSpPr>
              <p:grpSpPr>
                <a:xfrm rot="10800000">
                  <a:off x="1871970" y="3609002"/>
                  <a:ext cx="270036" cy="360048"/>
                  <a:chOff x="6282228" y="1988808"/>
                  <a:chExt cx="270036" cy="360048"/>
                </a:xfrm>
              </p:grpSpPr>
              <p:cxnSp>
                <p:nvCxnSpPr>
                  <p:cNvPr id="152" name="直線コネクタ 15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 name="グループ化 145"/>
                <p:cNvGrpSpPr/>
                <p:nvPr/>
              </p:nvGrpSpPr>
              <p:grpSpPr>
                <a:xfrm>
                  <a:off x="1601967" y="3609002"/>
                  <a:ext cx="360048" cy="360048"/>
                  <a:chOff x="3131808" y="1628760"/>
                  <a:chExt cx="360048" cy="360048"/>
                </a:xfrm>
              </p:grpSpPr>
              <p:cxnSp>
                <p:nvCxnSpPr>
                  <p:cNvPr id="147" name="直線コネクタ 14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1" name="円/楕円 15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5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62" name="グループ化 161"/>
            <p:cNvGrpSpPr/>
            <p:nvPr/>
          </p:nvGrpSpPr>
          <p:grpSpPr>
            <a:xfrm>
              <a:off x="793934" y="2348988"/>
              <a:ext cx="2070023" cy="1080012"/>
              <a:chOff x="2250893" y="4059365"/>
              <a:chExt cx="4590049" cy="2535526"/>
            </a:xfrm>
          </p:grpSpPr>
          <p:grpSp>
            <p:nvGrpSpPr>
              <p:cNvPr id="163" name="グループ化 162"/>
              <p:cNvGrpSpPr/>
              <p:nvPr/>
            </p:nvGrpSpPr>
            <p:grpSpPr>
              <a:xfrm>
                <a:off x="3150902" y="5424878"/>
                <a:ext cx="1080010" cy="1170013"/>
                <a:chOff x="1871970" y="2562739"/>
                <a:chExt cx="1890019" cy="2559383"/>
              </a:xfrm>
            </p:grpSpPr>
            <p:grpSp>
              <p:nvGrpSpPr>
                <p:cNvPr id="297" name="グループ化 296"/>
                <p:cNvGrpSpPr/>
                <p:nvPr/>
              </p:nvGrpSpPr>
              <p:grpSpPr>
                <a:xfrm>
                  <a:off x="2996967" y="4942097"/>
                  <a:ext cx="360048" cy="180025"/>
                  <a:chOff x="1736601" y="2511982"/>
                  <a:chExt cx="360048" cy="180025"/>
                </a:xfrm>
              </p:grpSpPr>
              <p:cxnSp>
                <p:nvCxnSpPr>
                  <p:cNvPr id="317" name="直線コネクタ 31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98" name="グループ化 297"/>
                <p:cNvGrpSpPr/>
                <p:nvPr/>
              </p:nvGrpSpPr>
              <p:grpSpPr>
                <a:xfrm>
                  <a:off x="2861981" y="4059007"/>
                  <a:ext cx="270036" cy="360048"/>
                  <a:chOff x="6282228" y="1988808"/>
                  <a:chExt cx="270036" cy="360048"/>
                </a:xfrm>
              </p:grpSpPr>
              <p:cxnSp>
                <p:nvCxnSpPr>
                  <p:cNvPr id="313" name="直線コネクタ 31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9" name="直線コネクタ 29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0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04" name="グループ化 303"/>
                <p:cNvGrpSpPr/>
                <p:nvPr/>
              </p:nvGrpSpPr>
              <p:grpSpPr>
                <a:xfrm>
                  <a:off x="2771980" y="2978995"/>
                  <a:ext cx="360048" cy="360048"/>
                  <a:chOff x="3131808" y="1628760"/>
                  <a:chExt cx="360048" cy="360048"/>
                </a:xfrm>
              </p:grpSpPr>
              <p:cxnSp>
                <p:nvCxnSpPr>
                  <p:cNvPr id="308" name="直線コネクタ 30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12" name="円/楕円 31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05" name="直線コネクタ 30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6" name="直線コネクタ 30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4" name="グループ化 163"/>
              <p:cNvGrpSpPr/>
              <p:nvPr/>
            </p:nvGrpSpPr>
            <p:grpSpPr>
              <a:xfrm rot="10800000">
                <a:off x="3150902" y="4059365"/>
                <a:ext cx="1080010" cy="1170013"/>
                <a:chOff x="1871970" y="2562739"/>
                <a:chExt cx="1890019" cy="2559383"/>
              </a:xfrm>
            </p:grpSpPr>
            <p:grpSp>
              <p:nvGrpSpPr>
                <p:cNvPr id="274" name="グループ化 273"/>
                <p:cNvGrpSpPr/>
                <p:nvPr/>
              </p:nvGrpSpPr>
              <p:grpSpPr>
                <a:xfrm>
                  <a:off x="2996967" y="4942097"/>
                  <a:ext cx="360048" cy="180025"/>
                  <a:chOff x="1736601" y="2511982"/>
                  <a:chExt cx="360048" cy="180025"/>
                </a:xfrm>
              </p:grpSpPr>
              <p:cxnSp>
                <p:nvCxnSpPr>
                  <p:cNvPr id="294" name="直線コネクタ 29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75" name="グループ化 274"/>
                <p:cNvGrpSpPr/>
                <p:nvPr/>
              </p:nvGrpSpPr>
              <p:grpSpPr>
                <a:xfrm>
                  <a:off x="2861981" y="4059007"/>
                  <a:ext cx="270036" cy="360048"/>
                  <a:chOff x="6282228" y="1988808"/>
                  <a:chExt cx="270036" cy="360048"/>
                </a:xfrm>
              </p:grpSpPr>
              <p:cxnSp>
                <p:nvCxnSpPr>
                  <p:cNvPr id="290" name="直線コネクタ 28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76" name="直線コネクタ 27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7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81" name="グループ化 280"/>
                <p:cNvGrpSpPr/>
                <p:nvPr/>
              </p:nvGrpSpPr>
              <p:grpSpPr>
                <a:xfrm>
                  <a:off x="2771980" y="2978995"/>
                  <a:ext cx="360048" cy="360048"/>
                  <a:chOff x="3131808" y="1628760"/>
                  <a:chExt cx="360048" cy="360048"/>
                </a:xfrm>
              </p:grpSpPr>
              <p:cxnSp>
                <p:nvCxnSpPr>
                  <p:cNvPr id="285" name="直線コネクタ 28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9" name="円/楕円 28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82" name="直線コネクタ 28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65"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66" name="グループ化 165"/>
              <p:cNvGrpSpPr/>
              <p:nvPr/>
            </p:nvGrpSpPr>
            <p:grpSpPr>
              <a:xfrm rot="5400000">
                <a:off x="2565879" y="5829899"/>
                <a:ext cx="270041" cy="180007"/>
                <a:chOff x="1601967" y="3609002"/>
                <a:chExt cx="540039" cy="360048"/>
              </a:xfrm>
            </p:grpSpPr>
            <p:grpSp>
              <p:nvGrpSpPr>
                <p:cNvPr id="263" name="グループ化 262"/>
                <p:cNvGrpSpPr/>
                <p:nvPr/>
              </p:nvGrpSpPr>
              <p:grpSpPr>
                <a:xfrm rot="10800000">
                  <a:off x="1871970" y="3609002"/>
                  <a:ext cx="270036" cy="360048"/>
                  <a:chOff x="6282228" y="1988808"/>
                  <a:chExt cx="270036" cy="360048"/>
                </a:xfrm>
              </p:grpSpPr>
              <p:cxnSp>
                <p:nvCxnSpPr>
                  <p:cNvPr id="270" name="直線コネクタ 26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64" name="グループ化 263"/>
                <p:cNvGrpSpPr/>
                <p:nvPr/>
              </p:nvGrpSpPr>
              <p:grpSpPr>
                <a:xfrm>
                  <a:off x="1601967" y="3609002"/>
                  <a:ext cx="360048" cy="360048"/>
                  <a:chOff x="3131808" y="1628760"/>
                  <a:chExt cx="360048" cy="360048"/>
                </a:xfrm>
              </p:grpSpPr>
              <p:cxnSp>
                <p:nvCxnSpPr>
                  <p:cNvPr id="265" name="直線コネクタ 26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69" name="円/楕円 26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67" name="グループ化 166"/>
              <p:cNvGrpSpPr/>
              <p:nvPr/>
            </p:nvGrpSpPr>
            <p:grpSpPr>
              <a:xfrm>
                <a:off x="2880899" y="5229378"/>
                <a:ext cx="270041" cy="180007"/>
                <a:chOff x="1601967" y="3609002"/>
                <a:chExt cx="540039" cy="360048"/>
              </a:xfrm>
            </p:grpSpPr>
            <p:grpSp>
              <p:nvGrpSpPr>
                <p:cNvPr id="252" name="グループ化 251"/>
                <p:cNvGrpSpPr/>
                <p:nvPr/>
              </p:nvGrpSpPr>
              <p:grpSpPr>
                <a:xfrm rot="10800000">
                  <a:off x="1871970" y="3609002"/>
                  <a:ext cx="270036" cy="360048"/>
                  <a:chOff x="6282228" y="1988808"/>
                  <a:chExt cx="270036" cy="360048"/>
                </a:xfrm>
              </p:grpSpPr>
              <p:cxnSp>
                <p:nvCxnSpPr>
                  <p:cNvPr id="259" name="直線コネクタ 25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3" name="グループ化 252"/>
                <p:cNvGrpSpPr/>
                <p:nvPr/>
              </p:nvGrpSpPr>
              <p:grpSpPr>
                <a:xfrm>
                  <a:off x="1601967" y="3609002"/>
                  <a:ext cx="360048" cy="360048"/>
                  <a:chOff x="3131808" y="1628760"/>
                  <a:chExt cx="360048" cy="360048"/>
                </a:xfrm>
              </p:grpSpPr>
              <p:cxnSp>
                <p:nvCxnSpPr>
                  <p:cNvPr id="254" name="直線コネクタ 25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58" name="円/楕円 25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68"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9"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70"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1"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3"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74" name="グループ化 173"/>
              <p:cNvGrpSpPr/>
              <p:nvPr/>
            </p:nvGrpSpPr>
            <p:grpSpPr>
              <a:xfrm>
                <a:off x="5220924" y="5424878"/>
                <a:ext cx="1080010" cy="1170013"/>
                <a:chOff x="1871970" y="2562739"/>
                <a:chExt cx="1890019" cy="2559383"/>
              </a:xfrm>
            </p:grpSpPr>
            <p:grpSp>
              <p:nvGrpSpPr>
                <p:cNvPr id="229" name="グループ化 228"/>
                <p:cNvGrpSpPr/>
                <p:nvPr/>
              </p:nvGrpSpPr>
              <p:grpSpPr>
                <a:xfrm>
                  <a:off x="2996967" y="4942097"/>
                  <a:ext cx="360048" cy="180025"/>
                  <a:chOff x="1736601" y="2511982"/>
                  <a:chExt cx="360048" cy="180025"/>
                </a:xfrm>
              </p:grpSpPr>
              <p:cxnSp>
                <p:nvCxnSpPr>
                  <p:cNvPr id="249" name="直線コネクタ 2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p:cNvGrpSpPr/>
                <p:nvPr/>
              </p:nvGrpSpPr>
              <p:grpSpPr>
                <a:xfrm>
                  <a:off x="2861981" y="4059007"/>
                  <a:ext cx="270036" cy="360048"/>
                  <a:chOff x="6282228" y="1988808"/>
                  <a:chExt cx="270036" cy="360048"/>
                </a:xfrm>
              </p:grpSpPr>
              <p:cxnSp>
                <p:nvCxnSpPr>
                  <p:cNvPr id="245" name="直線コネクタ 2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1" name="直線コネクタ 2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6" name="グループ化 235"/>
                <p:cNvGrpSpPr/>
                <p:nvPr/>
              </p:nvGrpSpPr>
              <p:grpSpPr>
                <a:xfrm>
                  <a:off x="2771980" y="2978995"/>
                  <a:ext cx="360048" cy="360048"/>
                  <a:chOff x="3131808" y="1628760"/>
                  <a:chExt cx="360048" cy="360048"/>
                </a:xfrm>
              </p:grpSpPr>
              <p:cxnSp>
                <p:nvCxnSpPr>
                  <p:cNvPr id="240" name="直線コネクタ 2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44" name="円/楕円 2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37" name="直線コネクタ 2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rot="10800000">
                <a:off x="5220924" y="4059365"/>
                <a:ext cx="1080010" cy="1170013"/>
                <a:chOff x="1871970" y="2562739"/>
                <a:chExt cx="1890019" cy="2559383"/>
              </a:xfrm>
            </p:grpSpPr>
            <p:grpSp>
              <p:nvGrpSpPr>
                <p:cNvPr id="206" name="グループ化 205"/>
                <p:cNvGrpSpPr/>
                <p:nvPr/>
              </p:nvGrpSpPr>
              <p:grpSpPr>
                <a:xfrm>
                  <a:off x="2996967" y="4942097"/>
                  <a:ext cx="360048" cy="180025"/>
                  <a:chOff x="1736601" y="2511982"/>
                  <a:chExt cx="360048" cy="180025"/>
                </a:xfrm>
              </p:grpSpPr>
              <p:cxnSp>
                <p:nvCxnSpPr>
                  <p:cNvPr id="226" name="直線コネクタ 22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2861981" y="4059007"/>
                  <a:ext cx="270036" cy="360048"/>
                  <a:chOff x="6282228" y="1988808"/>
                  <a:chExt cx="270036" cy="360048"/>
                </a:xfrm>
              </p:grpSpPr>
              <p:cxnSp>
                <p:nvCxnSpPr>
                  <p:cNvPr id="222" name="直線コネクタ 22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08" name="直線コネクタ 20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1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13" name="グループ化 212"/>
                <p:cNvGrpSpPr/>
                <p:nvPr/>
              </p:nvGrpSpPr>
              <p:grpSpPr>
                <a:xfrm>
                  <a:off x="2771980" y="2978995"/>
                  <a:ext cx="360048" cy="360048"/>
                  <a:chOff x="3131808" y="1628760"/>
                  <a:chExt cx="360048" cy="360048"/>
                </a:xfrm>
              </p:grpSpPr>
              <p:cxnSp>
                <p:nvCxnSpPr>
                  <p:cNvPr id="217" name="直線コネクタ 21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1" name="円/楕円 22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14" name="直線コネクタ 21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76"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77" name="グループ化 176"/>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78" name="グループ化 177"/>
              <p:cNvGrpSpPr/>
              <p:nvPr/>
            </p:nvGrpSpPr>
            <p:grpSpPr>
              <a:xfrm>
                <a:off x="4950921" y="5229378"/>
                <a:ext cx="270041" cy="180007"/>
                <a:chOff x="1601967" y="3609002"/>
                <a:chExt cx="540039" cy="360048"/>
              </a:xfrm>
            </p:grpSpPr>
            <p:grpSp>
              <p:nvGrpSpPr>
                <p:cNvPr id="184" name="グループ化 183"/>
                <p:cNvGrpSpPr/>
                <p:nvPr/>
              </p:nvGrpSpPr>
              <p:grpSpPr>
                <a:xfrm rot="10800000">
                  <a:off x="1871970" y="3609002"/>
                  <a:ext cx="270036" cy="360048"/>
                  <a:chOff x="6282228" y="1988808"/>
                  <a:chExt cx="270036" cy="360048"/>
                </a:xfrm>
              </p:grpSpPr>
              <p:cxnSp>
                <p:nvCxnSpPr>
                  <p:cNvPr id="191" name="直線コネクタ 1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1601967" y="3609002"/>
                  <a:ext cx="360048" cy="360048"/>
                  <a:chOff x="3131808" y="1628760"/>
                  <a:chExt cx="360048" cy="360048"/>
                </a:xfrm>
              </p:grpSpPr>
              <p:cxnSp>
                <p:nvCxnSpPr>
                  <p:cNvPr id="186" name="直線コネクタ 18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90" name="円/楕円 18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79"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0"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81"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2"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698" name="グループ化 697"/>
            <p:cNvGrpSpPr/>
            <p:nvPr/>
          </p:nvGrpSpPr>
          <p:grpSpPr>
            <a:xfrm>
              <a:off x="2593954" y="2078985"/>
              <a:ext cx="1276461" cy="720046"/>
              <a:chOff x="4034971" y="2618991"/>
              <a:chExt cx="2838485" cy="1530055"/>
            </a:xfrm>
          </p:grpSpPr>
          <p:grpSp>
            <p:nvGrpSpPr>
              <p:cNvPr id="636" name="グループ化 635"/>
              <p:cNvGrpSpPr/>
              <p:nvPr/>
            </p:nvGrpSpPr>
            <p:grpSpPr>
              <a:xfrm>
                <a:off x="5112005" y="2618991"/>
                <a:ext cx="1761451" cy="1530055"/>
                <a:chOff x="2361128" y="5229020"/>
                <a:chExt cx="1040859" cy="810047"/>
              </a:xfrm>
            </p:grpSpPr>
            <p:grpSp>
              <p:nvGrpSpPr>
                <p:cNvPr id="637" name="グループ化 636"/>
                <p:cNvGrpSpPr/>
                <p:nvPr/>
              </p:nvGrpSpPr>
              <p:grpSpPr>
                <a:xfrm rot="16200000">
                  <a:off x="2906965" y="5814043"/>
                  <a:ext cx="270041" cy="180007"/>
                  <a:chOff x="1601967" y="3609002"/>
                  <a:chExt cx="540039" cy="360048"/>
                </a:xfrm>
              </p:grpSpPr>
              <p:grpSp>
                <p:nvGrpSpPr>
                  <p:cNvPr id="657" name="グループ化 656"/>
                  <p:cNvGrpSpPr/>
                  <p:nvPr/>
                </p:nvGrpSpPr>
                <p:grpSpPr>
                  <a:xfrm rot="10800000">
                    <a:off x="1871970" y="3609002"/>
                    <a:ext cx="270036" cy="360048"/>
                    <a:chOff x="6282228" y="1988808"/>
                    <a:chExt cx="270036" cy="360048"/>
                  </a:xfrm>
                </p:grpSpPr>
                <p:cxnSp>
                  <p:nvCxnSpPr>
                    <p:cNvPr id="664" name="直線コネクタ 66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5" name="直線コネクタ 66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6" name="直線コネクタ 66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58" name="グループ化 657"/>
                  <p:cNvGrpSpPr/>
                  <p:nvPr/>
                </p:nvGrpSpPr>
                <p:grpSpPr>
                  <a:xfrm>
                    <a:off x="1601967" y="3609002"/>
                    <a:ext cx="360048" cy="360048"/>
                    <a:chOff x="3131808" y="1628760"/>
                    <a:chExt cx="360048" cy="360048"/>
                  </a:xfrm>
                </p:grpSpPr>
                <p:cxnSp>
                  <p:nvCxnSpPr>
                    <p:cNvPr id="659" name="直線コネクタ 65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0" name="直線コネクタ 65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1" name="直線コネクタ 66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63" name="円/楕円 66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38" name="グループ化 637"/>
                <p:cNvGrpSpPr/>
                <p:nvPr/>
              </p:nvGrpSpPr>
              <p:grpSpPr>
                <a:xfrm rot="5400000">
                  <a:off x="2906965" y="5274037"/>
                  <a:ext cx="270041" cy="180007"/>
                  <a:chOff x="1601967" y="3609002"/>
                  <a:chExt cx="540039" cy="360048"/>
                </a:xfrm>
              </p:grpSpPr>
              <p:grpSp>
                <p:nvGrpSpPr>
                  <p:cNvPr id="646" name="グループ化 645"/>
                  <p:cNvGrpSpPr/>
                  <p:nvPr/>
                </p:nvGrpSpPr>
                <p:grpSpPr>
                  <a:xfrm rot="10800000">
                    <a:off x="1871970" y="3609002"/>
                    <a:ext cx="270036" cy="360048"/>
                    <a:chOff x="6282228" y="1988808"/>
                    <a:chExt cx="270036" cy="360048"/>
                  </a:xfrm>
                </p:grpSpPr>
                <p:cxnSp>
                  <p:nvCxnSpPr>
                    <p:cNvPr id="653" name="直線コネクタ 65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4" name="直線コネクタ 65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5" name="直線コネクタ 65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6" name="直線コネクタ 65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47" name="グループ化 646"/>
                  <p:cNvGrpSpPr/>
                  <p:nvPr/>
                </p:nvGrpSpPr>
                <p:grpSpPr>
                  <a:xfrm>
                    <a:off x="1601967" y="3609002"/>
                    <a:ext cx="360048" cy="360048"/>
                    <a:chOff x="3131808" y="1628760"/>
                    <a:chExt cx="360048" cy="360048"/>
                  </a:xfrm>
                </p:grpSpPr>
                <p:cxnSp>
                  <p:nvCxnSpPr>
                    <p:cNvPr id="648" name="直線コネクタ 64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52" name="円/楕円 65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639"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0"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1"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2"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3"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45"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668" name="グループ化 667"/>
              <p:cNvGrpSpPr/>
              <p:nvPr/>
            </p:nvGrpSpPr>
            <p:grpSpPr>
              <a:xfrm>
                <a:off x="4034971" y="2850249"/>
                <a:ext cx="1080010" cy="1170013"/>
                <a:chOff x="1871970" y="2562739"/>
                <a:chExt cx="1890019" cy="2559383"/>
              </a:xfrm>
            </p:grpSpPr>
            <p:grpSp>
              <p:nvGrpSpPr>
                <p:cNvPr id="669" name="グループ化 668"/>
                <p:cNvGrpSpPr/>
                <p:nvPr/>
              </p:nvGrpSpPr>
              <p:grpSpPr>
                <a:xfrm>
                  <a:off x="2996967" y="4942097"/>
                  <a:ext cx="360048" cy="180025"/>
                  <a:chOff x="1736601" y="2511982"/>
                  <a:chExt cx="360048" cy="180025"/>
                </a:xfrm>
              </p:grpSpPr>
              <p:cxnSp>
                <p:nvCxnSpPr>
                  <p:cNvPr id="689" name="直線コネクタ 68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0" name="直線コネクタ 68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1" name="直線コネクタ 69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0" name="グループ化 669"/>
                <p:cNvGrpSpPr/>
                <p:nvPr/>
              </p:nvGrpSpPr>
              <p:grpSpPr>
                <a:xfrm>
                  <a:off x="2861981" y="4059007"/>
                  <a:ext cx="270036" cy="360048"/>
                  <a:chOff x="6282228" y="1988808"/>
                  <a:chExt cx="270036" cy="360048"/>
                </a:xfrm>
              </p:grpSpPr>
              <p:cxnSp>
                <p:nvCxnSpPr>
                  <p:cNvPr id="685" name="直線コネクタ 68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8" name="直線コネクタ 68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71" name="直線コネクタ 67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2" name="直線コネクタ 67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3" name="直線コネクタ 67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67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7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676" name="グループ化 675"/>
                <p:cNvGrpSpPr/>
                <p:nvPr/>
              </p:nvGrpSpPr>
              <p:grpSpPr>
                <a:xfrm>
                  <a:off x="2771980" y="2978995"/>
                  <a:ext cx="360048" cy="360048"/>
                  <a:chOff x="3131808" y="1628760"/>
                  <a:chExt cx="360048" cy="360048"/>
                </a:xfrm>
              </p:grpSpPr>
              <p:cxnSp>
                <p:nvCxnSpPr>
                  <p:cNvPr id="680" name="直線コネクタ 67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3" name="直線コネクタ 68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84" name="円/楕円 68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677" name="直線コネクタ 67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8" name="直線コネクタ 67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9" name="直線コネクタ 67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756" name="グループ化 755"/>
            <p:cNvGrpSpPr/>
            <p:nvPr/>
          </p:nvGrpSpPr>
          <p:grpSpPr>
            <a:xfrm>
              <a:off x="3493964" y="3338999"/>
              <a:ext cx="1618042" cy="720046"/>
              <a:chOff x="4034971" y="2618991"/>
              <a:chExt cx="3598064" cy="1530055"/>
            </a:xfrm>
          </p:grpSpPr>
          <p:grpSp>
            <p:nvGrpSpPr>
              <p:cNvPr id="757" name="グループ化 756"/>
              <p:cNvGrpSpPr/>
              <p:nvPr/>
            </p:nvGrpSpPr>
            <p:grpSpPr>
              <a:xfrm>
                <a:off x="5112006" y="2618991"/>
                <a:ext cx="2521029" cy="1530055"/>
                <a:chOff x="2361128" y="5229020"/>
                <a:chExt cx="1489701" cy="810047"/>
              </a:xfrm>
            </p:grpSpPr>
            <p:grpSp>
              <p:nvGrpSpPr>
                <p:cNvPr id="782" name="グループ化 781"/>
                <p:cNvGrpSpPr/>
                <p:nvPr/>
              </p:nvGrpSpPr>
              <p:grpSpPr>
                <a:xfrm rot="16200000">
                  <a:off x="2906965" y="5814043"/>
                  <a:ext cx="270041" cy="180007"/>
                  <a:chOff x="1601967" y="3609002"/>
                  <a:chExt cx="540039" cy="360048"/>
                </a:xfrm>
              </p:grpSpPr>
              <p:grpSp>
                <p:nvGrpSpPr>
                  <p:cNvPr id="802" name="グループ化 801"/>
                  <p:cNvGrpSpPr/>
                  <p:nvPr/>
                </p:nvGrpSpPr>
                <p:grpSpPr>
                  <a:xfrm rot="10800000">
                    <a:off x="1871970" y="3609002"/>
                    <a:ext cx="270036" cy="360048"/>
                    <a:chOff x="6282228" y="1988808"/>
                    <a:chExt cx="270036" cy="360048"/>
                  </a:xfrm>
                </p:grpSpPr>
                <p:cxnSp>
                  <p:nvCxnSpPr>
                    <p:cNvPr id="809" name="直線コネクタ 8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03" name="グループ化 802"/>
                  <p:cNvGrpSpPr/>
                  <p:nvPr/>
                </p:nvGrpSpPr>
                <p:grpSpPr>
                  <a:xfrm>
                    <a:off x="1601967" y="3609002"/>
                    <a:ext cx="360048" cy="360048"/>
                    <a:chOff x="3131808" y="1628760"/>
                    <a:chExt cx="360048" cy="360048"/>
                  </a:xfrm>
                </p:grpSpPr>
                <p:cxnSp>
                  <p:nvCxnSpPr>
                    <p:cNvPr id="804" name="直線コネクタ 8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808" name="円/楕円 8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783" name="グループ化 782"/>
                <p:cNvGrpSpPr/>
                <p:nvPr/>
              </p:nvGrpSpPr>
              <p:grpSpPr>
                <a:xfrm rot="5400000">
                  <a:off x="2906965" y="5274037"/>
                  <a:ext cx="270041" cy="180007"/>
                  <a:chOff x="1601967" y="3609002"/>
                  <a:chExt cx="540039" cy="360048"/>
                </a:xfrm>
              </p:grpSpPr>
              <p:grpSp>
                <p:nvGrpSpPr>
                  <p:cNvPr id="791" name="グループ化 790"/>
                  <p:cNvGrpSpPr/>
                  <p:nvPr/>
                </p:nvGrpSpPr>
                <p:grpSpPr>
                  <a:xfrm rot="10800000">
                    <a:off x="1871970" y="3609002"/>
                    <a:ext cx="270036" cy="360048"/>
                    <a:chOff x="6282228" y="1988808"/>
                    <a:chExt cx="270036" cy="360048"/>
                  </a:xfrm>
                </p:grpSpPr>
                <p:cxnSp>
                  <p:nvCxnSpPr>
                    <p:cNvPr id="798" name="直線コネクタ 79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92" name="グループ化 791"/>
                  <p:cNvGrpSpPr/>
                  <p:nvPr/>
                </p:nvGrpSpPr>
                <p:grpSpPr>
                  <a:xfrm>
                    <a:off x="1601967" y="3609002"/>
                    <a:ext cx="360048" cy="360048"/>
                    <a:chOff x="3131808" y="1628760"/>
                    <a:chExt cx="360048" cy="360048"/>
                  </a:xfrm>
                </p:grpSpPr>
                <p:cxnSp>
                  <p:nvCxnSpPr>
                    <p:cNvPr id="793" name="直線コネクタ 79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97" name="円/楕円 79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84"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5"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6"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7"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8"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9"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79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758" name="グループ化 757"/>
              <p:cNvGrpSpPr/>
              <p:nvPr/>
            </p:nvGrpSpPr>
            <p:grpSpPr>
              <a:xfrm>
                <a:off x="4034971" y="2850249"/>
                <a:ext cx="1080010" cy="1170013"/>
                <a:chOff x="1871970" y="2562739"/>
                <a:chExt cx="1890019" cy="2559383"/>
              </a:xfrm>
            </p:grpSpPr>
            <p:grpSp>
              <p:nvGrpSpPr>
                <p:cNvPr id="759" name="グループ化 758"/>
                <p:cNvGrpSpPr/>
                <p:nvPr/>
              </p:nvGrpSpPr>
              <p:grpSpPr>
                <a:xfrm>
                  <a:off x="2996967" y="4942097"/>
                  <a:ext cx="360048" cy="180025"/>
                  <a:chOff x="1736601" y="2511982"/>
                  <a:chExt cx="360048" cy="180025"/>
                </a:xfrm>
              </p:grpSpPr>
              <p:cxnSp>
                <p:nvCxnSpPr>
                  <p:cNvPr id="779" name="直線コネクタ 77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0" name="グループ化 759"/>
                <p:cNvGrpSpPr/>
                <p:nvPr/>
              </p:nvGrpSpPr>
              <p:grpSpPr>
                <a:xfrm>
                  <a:off x="2861981" y="4059007"/>
                  <a:ext cx="270036" cy="360048"/>
                  <a:chOff x="6282228" y="1988808"/>
                  <a:chExt cx="270036" cy="360048"/>
                </a:xfrm>
              </p:grpSpPr>
              <p:cxnSp>
                <p:nvCxnSpPr>
                  <p:cNvPr id="775" name="直線コネクタ 77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61" name="直線コネクタ 76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76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766" name="グループ化 765"/>
                <p:cNvGrpSpPr/>
                <p:nvPr/>
              </p:nvGrpSpPr>
              <p:grpSpPr>
                <a:xfrm>
                  <a:off x="2771980" y="2978995"/>
                  <a:ext cx="360048" cy="360048"/>
                  <a:chOff x="3131808" y="1628760"/>
                  <a:chExt cx="360048" cy="360048"/>
                </a:xfrm>
              </p:grpSpPr>
              <p:cxnSp>
                <p:nvCxnSpPr>
                  <p:cNvPr id="770" name="直線コネクタ 76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74" name="円/楕円 77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767" name="直線コネクタ 76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814" name="Freeform 10"/>
            <p:cNvSpPr>
              <a:spLocks/>
            </p:cNvSpPr>
            <p:nvPr/>
          </p:nvSpPr>
          <p:spPr bwMode="auto">
            <a:xfrm rot="5400000" flipV="1">
              <a:off x="2872962" y="1799980"/>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5" name="Freeform 10"/>
            <p:cNvSpPr>
              <a:spLocks/>
            </p:cNvSpPr>
            <p:nvPr/>
          </p:nvSpPr>
          <p:spPr bwMode="auto">
            <a:xfrm rot="5400000" flipH="1" flipV="1">
              <a:off x="2836962" y="2673996"/>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1191" name="グループ化 1190"/>
            <p:cNvGrpSpPr/>
            <p:nvPr/>
          </p:nvGrpSpPr>
          <p:grpSpPr>
            <a:xfrm>
              <a:off x="793934" y="3609002"/>
              <a:ext cx="2070023" cy="1080012"/>
              <a:chOff x="2250893" y="4059365"/>
              <a:chExt cx="4590049" cy="2535526"/>
            </a:xfrm>
          </p:grpSpPr>
          <p:grpSp>
            <p:nvGrpSpPr>
              <p:cNvPr id="1192" name="グループ化 1191"/>
              <p:cNvGrpSpPr/>
              <p:nvPr/>
            </p:nvGrpSpPr>
            <p:grpSpPr>
              <a:xfrm>
                <a:off x="3150902" y="5424878"/>
                <a:ext cx="1080010" cy="1170013"/>
                <a:chOff x="1871970" y="2562739"/>
                <a:chExt cx="1890019" cy="2559383"/>
              </a:xfrm>
            </p:grpSpPr>
            <p:grpSp>
              <p:nvGrpSpPr>
                <p:cNvPr id="1326" name="グループ化 1325"/>
                <p:cNvGrpSpPr/>
                <p:nvPr/>
              </p:nvGrpSpPr>
              <p:grpSpPr>
                <a:xfrm>
                  <a:off x="2996967" y="4942097"/>
                  <a:ext cx="360048" cy="180025"/>
                  <a:chOff x="1736601" y="2511982"/>
                  <a:chExt cx="360048" cy="180025"/>
                </a:xfrm>
              </p:grpSpPr>
              <p:cxnSp>
                <p:nvCxnSpPr>
                  <p:cNvPr id="1346" name="直線コネクタ 134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7" name="直線コネクタ 134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8" name="直線コネクタ 134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27" name="グループ化 1326"/>
                <p:cNvGrpSpPr/>
                <p:nvPr/>
              </p:nvGrpSpPr>
              <p:grpSpPr>
                <a:xfrm>
                  <a:off x="2861981" y="4059007"/>
                  <a:ext cx="270036" cy="360048"/>
                  <a:chOff x="6282228" y="1988808"/>
                  <a:chExt cx="270036" cy="360048"/>
                </a:xfrm>
              </p:grpSpPr>
              <p:cxnSp>
                <p:nvCxnSpPr>
                  <p:cNvPr id="1342" name="直線コネクタ 134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3" name="直線コネクタ 134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4" name="直線コネクタ 134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5" name="直線コネクタ 134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8" name="直線コネクタ 132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29" name="直線コネクタ 132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0" name="直線コネクタ 132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3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3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33" name="グループ化 1332"/>
                <p:cNvGrpSpPr/>
                <p:nvPr/>
              </p:nvGrpSpPr>
              <p:grpSpPr>
                <a:xfrm>
                  <a:off x="2771980" y="2978995"/>
                  <a:ext cx="360048" cy="360048"/>
                  <a:chOff x="3131808" y="1628760"/>
                  <a:chExt cx="360048" cy="360048"/>
                </a:xfrm>
              </p:grpSpPr>
              <p:cxnSp>
                <p:nvCxnSpPr>
                  <p:cNvPr id="1337" name="直線コネクタ 133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8" name="直線コネクタ 133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9" name="直線コネクタ 133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0" name="直線コネクタ 133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41" name="円/楕円 134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34" name="直線コネクタ 133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5" name="直線コネクタ 133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6" name="直線コネクタ 133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93" name="グループ化 1192"/>
              <p:cNvGrpSpPr/>
              <p:nvPr/>
            </p:nvGrpSpPr>
            <p:grpSpPr>
              <a:xfrm rot="10800000">
                <a:off x="3150902" y="4059365"/>
                <a:ext cx="1080010" cy="1170013"/>
                <a:chOff x="1871970" y="2562739"/>
                <a:chExt cx="1890019" cy="2559383"/>
              </a:xfrm>
            </p:grpSpPr>
            <p:grpSp>
              <p:nvGrpSpPr>
                <p:cNvPr id="1303" name="グループ化 1302"/>
                <p:cNvGrpSpPr/>
                <p:nvPr/>
              </p:nvGrpSpPr>
              <p:grpSpPr>
                <a:xfrm>
                  <a:off x="2996967" y="4942097"/>
                  <a:ext cx="360048" cy="180025"/>
                  <a:chOff x="1736601" y="2511982"/>
                  <a:chExt cx="360048" cy="180025"/>
                </a:xfrm>
              </p:grpSpPr>
              <p:cxnSp>
                <p:nvCxnSpPr>
                  <p:cNvPr id="1323" name="直線コネクタ 132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4" name="直線コネクタ 132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5" name="直線コネクタ 132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04" name="グループ化 1303"/>
                <p:cNvGrpSpPr/>
                <p:nvPr/>
              </p:nvGrpSpPr>
              <p:grpSpPr>
                <a:xfrm>
                  <a:off x="2861981" y="4059007"/>
                  <a:ext cx="270036" cy="360048"/>
                  <a:chOff x="6282228" y="1988808"/>
                  <a:chExt cx="270036" cy="360048"/>
                </a:xfrm>
              </p:grpSpPr>
              <p:cxnSp>
                <p:nvCxnSpPr>
                  <p:cNvPr id="1319" name="直線コネクタ 13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0" name="直線コネクタ 13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1" name="直線コネクタ 13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2" name="直線コネクタ 13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5" name="直線コネクタ 130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06" name="直線コネクタ 130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07" name="直線コネクタ 130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0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0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10" name="グループ化 1309"/>
                <p:cNvGrpSpPr/>
                <p:nvPr/>
              </p:nvGrpSpPr>
              <p:grpSpPr>
                <a:xfrm>
                  <a:off x="2771980" y="2978995"/>
                  <a:ext cx="360048" cy="360048"/>
                  <a:chOff x="3131808" y="1628760"/>
                  <a:chExt cx="360048" cy="360048"/>
                </a:xfrm>
              </p:grpSpPr>
              <p:cxnSp>
                <p:nvCxnSpPr>
                  <p:cNvPr id="1314" name="直線コネクタ 131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5" name="直線コネクタ 131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6" name="直線コネクタ 131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7" name="直線コネクタ 131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18" name="円/楕円 131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11" name="直線コネクタ 131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12" name="直線コネクタ 131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13" name="直線コネクタ 131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94"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95" name="グループ化 1194"/>
              <p:cNvGrpSpPr/>
              <p:nvPr/>
            </p:nvGrpSpPr>
            <p:grpSpPr>
              <a:xfrm rot="5400000">
                <a:off x="2565879" y="5829899"/>
                <a:ext cx="270041" cy="180007"/>
                <a:chOff x="1601967" y="3609002"/>
                <a:chExt cx="540039" cy="360048"/>
              </a:xfrm>
            </p:grpSpPr>
            <p:grpSp>
              <p:nvGrpSpPr>
                <p:cNvPr id="1292" name="グループ化 1291"/>
                <p:cNvGrpSpPr/>
                <p:nvPr/>
              </p:nvGrpSpPr>
              <p:grpSpPr>
                <a:xfrm rot="10800000">
                  <a:off x="1871970" y="3609002"/>
                  <a:ext cx="270036" cy="360048"/>
                  <a:chOff x="6282228" y="1988808"/>
                  <a:chExt cx="270036" cy="360048"/>
                </a:xfrm>
              </p:grpSpPr>
              <p:cxnSp>
                <p:nvCxnSpPr>
                  <p:cNvPr id="1299" name="直線コネクタ 129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0" name="直線コネクタ 129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1" name="直線コネクタ 130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2" name="直線コネクタ 130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93" name="グループ化 1292"/>
                <p:cNvGrpSpPr/>
                <p:nvPr/>
              </p:nvGrpSpPr>
              <p:grpSpPr>
                <a:xfrm>
                  <a:off x="1601967" y="3609002"/>
                  <a:ext cx="360048" cy="360048"/>
                  <a:chOff x="3131808" y="1628760"/>
                  <a:chExt cx="360048" cy="360048"/>
                </a:xfrm>
              </p:grpSpPr>
              <p:cxnSp>
                <p:nvCxnSpPr>
                  <p:cNvPr id="1294" name="直線コネクタ 129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5" name="直線コネクタ 129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6" name="直線コネクタ 129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7" name="直線コネクタ 129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98" name="円/楕円 129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196" name="グループ化 1195"/>
              <p:cNvGrpSpPr/>
              <p:nvPr/>
            </p:nvGrpSpPr>
            <p:grpSpPr>
              <a:xfrm>
                <a:off x="2880899" y="5229378"/>
                <a:ext cx="270041" cy="180007"/>
                <a:chOff x="1601967" y="3609002"/>
                <a:chExt cx="540039" cy="360048"/>
              </a:xfrm>
            </p:grpSpPr>
            <p:grpSp>
              <p:nvGrpSpPr>
                <p:cNvPr id="1281" name="グループ化 1280"/>
                <p:cNvGrpSpPr/>
                <p:nvPr/>
              </p:nvGrpSpPr>
              <p:grpSpPr>
                <a:xfrm rot="10800000">
                  <a:off x="1871970" y="3609002"/>
                  <a:ext cx="270036" cy="360048"/>
                  <a:chOff x="6282228" y="1988808"/>
                  <a:chExt cx="270036" cy="360048"/>
                </a:xfrm>
              </p:grpSpPr>
              <p:cxnSp>
                <p:nvCxnSpPr>
                  <p:cNvPr id="1288" name="直線コネクタ 128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9" name="直線コネクタ 128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0" name="直線コネクタ 128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1" name="直線コネクタ 129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82" name="グループ化 1281"/>
                <p:cNvGrpSpPr/>
                <p:nvPr/>
              </p:nvGrpSpPr>
              <p:grpSpPr>
                <a:xfrm>
                  <a:off x="1601967" y="3609002"/>
                  <a:ext cx="360048" cy="360048"/>
                  <a:chOff x="3131808" y="1628760"/>
                  <a:chExt cx="360048" cy="360048"/>
                </a:xfrm>
              </p:grpSpPr>
              <p:cxnSp>
                <p:nvCxnSpPr>
                  <p:cNvPr id="1283" name="直線コネクタ 128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4" name="直線コネクタ 128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5" name="直線コネクタ 128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6" name="直線コネクタ 128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87" name="円/楕円 128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19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19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19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203" name="グループ化 1202"/>
              <p:cNvGrpSpPr/>
              <p:nvPr/>
            </p:nvGrpSpPr>
            <p:grpSpPr>
              <a:xfrm>
                <a:off x="5220924" y="5424878"/>
                <a:ext cx="1080010" cy="1170013"/>
                <a:chOff x="1871970" y="2562739"/>
                <a:chExt cx="1890019" cy="2559383"/>
              </a:xfrm>
            </p:grpSpPr>
            <p:grpSp>
              <p:nvGrpSpPr>
                <p:cNvPr id="1258" name="グループ化 1257"/>
                <p:cNvGrpSpPr/>
                <p:nvPr/>
              </p:nvGrpSpPr>
              <p:grpSpPr>
                <a:xfrm>
                  <a:off x="2996967" y="4942097"/>
                  <a:ext cx="360048" cy="180025"/>
                  <a:chOff x="1736601" y="2511982"/>
                  <a:chExt cx="360048" cy="180025"/>
                </a:xfrm>
              </p:grpSpPr>
              <p:cxnSp>
                <p:nvCxnSpPr>
                  <p:cNvPr id="1278" name="直線コネクタ 127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9" name="直線コネクタ 127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0" name="直線コネクタ 127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59" name="グループ化 1258"/>
                <p:cNvGrpSpPr/>
                <p:nvPr/>
              </p:nvGrpSpPr>
              <p:grpSpPr>
                <a:xfrm>
                  <a:off x="2861981" y="4059007"/>
                  <a:ext cx="270036" cy="360048"/>
                  <a:chOff x="6282228" y="1988808"/>
                  <a:chExt cx="270036" cy="360048"/>
                </a:xfrm>
              </p:grpSpPr>
              <p:cxnSp>
                <p:nvCxnSpPr>
                  <p:cNvPr id="1274" name="直線コネクタ 127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5" name="直線コネクタ 127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6" name="直線コネクタ 127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7" name="直線コネクタ 127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60" name="直線コネクタ 125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1" name="直線コネクタ 126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2" name="直線コネクタ 126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6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6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65" name="グループ化 1264"/>
                <p:cNvGrpSpPr/>
                <p:nvPr/>
              </p:nvGrpSpPr>
              <p:grpSpPr>
                <a:xfrm>
                  <a:off x="2771980" y="2978995"/>
                  <a:ext cx="360048" cy="360048"/>
                  <a:chOff x="3131808" y="1628760"/>
                  <a:chExt cx="360048" cy="360048"/>
                </a:xfrm>
              </p:grpSpPr>
              <p:cxnSp>
                <p:nvCxnSpPr>
                  <p:cNvPr id="1269" name="直線コネクタ 126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0" name="直線コネクタ 126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1" name="直線コネクタ 127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2" name="直線コネクタ 127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73" name="円/楕円 127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66" name="直線コネクタ 126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7" name="直線コネクタ 126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8" name="直線コネクタ 126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04" name="グループ化 1203"/>
              <p:cNvGrpSpPr/>
              <p:nvPr/>
            </p:nvGrpSpPr>
            <p:grpSpPr>
              <a:xfrm rot="10800000">
                <a:off x="5220924" y="4059365"/>
                <a:ext cx="1080010" cy="1170013"/>
                <a:chOff x="1871970" y="2562739"/>
                <a:chExt cx="1890019" cy="2559383"/>
              </a:xfrm>
            </p:grpSpPr>
            <p:grpSp>
              <p:nvGrpSpPr>
                <p:cNvPr id="1235" name="グループ化 1234"/>
                <p:cNvGrpSpPr/>
                <p:nvPr/>
              </p:nvGrpSpPr>
              <p:grpSpPr>
                <a:xfrm>
                  <a:off x="2996967" y="4942097"/>
                  <a:ext cx="360048" cy="180025"/>
                  <a:chOff x="1736601" y="2511982"/>
                  <a:chExt cx="360048" cy="180025"/>
                </a:xfrm>
              </p:grpSpPr>
              <p:cxnSp>
                <p:nvCxnSpPr>
                  <p:cNvPr id="1255" name="直線コネクタ 125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6" name="直線コネクタ 125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7" name="直線コネクタ 125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36" name="グループ化 1235"/>
                <p:cNvGrpSpPr/>
                <p:nvPr/>
              </p:nvGrpSpPr>
              <p:grpSpPr>
                <a:xfrm>
                  <a:off x="2861981" y="4059007"/>
                  <a:ext cx="270036" cy="360048"/>
                  <a:chOff x="6282228" y="1988808"/>
                  <a:chExt cx="270036" cy="360048"/>
                </a:xfrm>
              </p:grpSpPr>
              <p:cxnSp>
                <p:nvCxnSpPr>
                  <p:cNvPr id="1251" name="直線コネクタ 125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2" name="直線コネクタ 125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3" name="直線コネクタ 125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4" name="直線コネクタ 125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37" name="直線コネクタ 123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38" name="直線コネクタ 123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39" name="直線コネクタ 123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4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4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42" name="グループ化 1241"/>
                <p:cNvGrpSpPr/>
                <p:nvPr/>
              </p:nvGrpSpPr>
              <p:grpSpPr>
                <a:xfrm>
                  <a:off x="2771980" y="2978995"/>
                  <a:ext cx="360048" cy="360048"/>
                  <a:chOff x="3131808" y="1628760"/>
                  <a:chExt cx="360048" cy="360048"/>
                </a:xfrm>
              </p:grpSpPr>
              <p:cxnSp>
                <p:nvCxnSpPr>
                  <p:cNvPr id="1246" name="直線コネクタ 124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50" name="円/楕円 124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43" name="直線コネクタ 124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44" name="直線コネクタ 12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45" name="直線コネクタ 12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05"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206" name="グループ化 1205"/>
              <p:cNvGrpSpPr/>
              <p:nvPr/>
            </p:nvGrpSpPr>
            <p:grpSpPr>
              <a:xfrm rot="5400000">
                <a:off x="4635901" y="5829899"/>
                <a:ext cx="270041" cy="180007"/>
                <a:chOff x="1601967" y="3609002"/>
                <a:chExt cx="540039" cy="360048"/>
              </a:xfrm>
            </p:grpSpPr>
            <p:grpSp>
              <p:nvGrpSpPr>
                <p:cNvPr id="1224" name="グループ化 1223"/>
                <p:cNvGrpSpPr/>
                <p:nvPr/>
              </p:nvGrpSpPr>
              <p:grpSpPr>
                <a:xfrm rot="10800000">
                  <a:off x="1871970" y="3609002"/>
                  <a:ext cx="270036" cy="360048"/>
                  <a:chOff x="6282228" y="1988808"/>
                  <a:chExt cx="270036" cy="360048"/>
                </a:xfrm>
              </p:grpSpPr>
              <p:cxnSp>
                <p:nvCxnSpPr>
                  <p:cNvPr id="1231" name="直線コネクタ 123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2" name="直線コネクタ 123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3" name="直線コネクタ 123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4" name="直線コネクタ 123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25" name="グループ化 1224"/>
                <p:cNvGrpSpPr/>
                <p:nvPr/>
              </p:nvGrpSpPr>
              <p:grpSpPr>
                <a:xfrm>
                  <a:off x="1601967" y="3609002"/>
                  <a:ext cx="360048" cy="360048"/>
                  <a:chOff x="3131808" y="1628760"/>
                  <a:chExt cx="360048" cy="360048"/>
                </a:xfrm>
              </p:grpSpPr>
              <p:cxnSp>
                <p:nvCxnSpPr>
                  <p:cNvPr id="1226" name="直線コネクタ 122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7" name="直線コネクタ 122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8" name="直線コネクタ 122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9" name="直線コネクタ 122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0" name="円/楕円 122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07" name="グループ化 1206"/>
              <p:cNvGrpSpPr/>
              <p:nvPr/>
            </p:nvGrpSpPr>
            <p:grpSpPr>
              <a:xfrm>
                <a:off x="4950921" y="5229378"/>
                <a:ext cx="270041" cy="180007"/>
                <a:chOff x="1601967" y="3609002"/>
                <a:chExt cx="540039" cy="360048"/>
              </a:xfrm>
            </p:grpSpPr>
            <p:grpSp>
              <p:nvGrpSpPr>
                <p:cNvPr id="1213" name="グループ化 1212"/>
                <p:cNvGrpSpPr/>
                <p:nvPr/>
              </p:nvGrpSpPr>
              <p:grpSpPr>
                <a:xfrm rot="10800000">
                  <a:off x="1871970" y="3609002"/>
                  <a:ext cx="270036" cy="360048"/>
                  <a:chOff x="6282228" y="1988808"/>
                  <a:chExt cx="270036" cy="360048"/>
                </a:xfrm>
              </p:grpSpPr>
              <p:cxnSp>
                <p:nvCxnSpPr>
                  <p:cNvPr id="1220" name="直線コネクタ 121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1" name="直線コネクタ 122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2" name="直線コネクタ 122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3" name="直線コネクタ 122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p:cNvGrpSpPr/>
                <p:nvPr/>
              </p:nvGrpSpPr>
              <p:grpSpPr>
                <a:xfrm>
                  <a:off x="1601967" y="3609002"/>
                  <a:ext cx="360048" cy="360048"/>
                  <a:chOff x="3131808" y="1628760"/>
                  <a:chExt cx="360048" cy="360048"/>
                </a:xfrm>
              </p:grpSpPr>
              <p:cxnSp>
                <p:nvCxnSpPr>
                  <p:cNvPr id="1215" name="直線コネクタ 121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6" name="直線コネクタ 121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19" name="円/楕円 121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20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21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2"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349" name="グループ化 1348"/>
            <p:cNvGrpSpPr/>
            <p:nvPr/>
          </p:nvGrpSpPr>
          <p:grpSpPr>
            <a:xfrm>
              <a:off x="793934" y="4959017"/>
              <a:ext cx="2070023" cy="1080012"/>
              <a:chOff x="2250893" y="4059365"/>
              <a:chExt cx="4590049" cy="2535526"/>
            </a:xfrm>
          </p:grpSpPr>
          <p:grpSp>
            <p:nvGrpSpPr>
              <p:cNvPr id="1350" name="グループ化 1349"/>
              <p:cNvGrpSpPr/>
              <p:nvPr/>
            </p:nvGrpSpPr>
            <p:grpSpPr>
              <a:xfrm>
                <a:off x="3150902" y="5424878"/>
                <a:ext cx="1080010" cy="1170013"/>
                <a:chOff x="1871970" y="2562739"/>
                <a:chExt cx="1890019" cy="2559383"/>
              </a:xfrm>
            </p:grpSpPr>
            <p:grpSp>
              <p:nvGrpSpPr>
                <p:cNvPr id="1484" name="グループ化 1483"/>
                <p:cNvGrpSpPr/>
                <p:nvPr/>
              </p:nvGrpSpPr>
              <p:grpSpPr>
                <a:xfrm>
                  <a:off x="2996967" y="4942097"/>
                  <a:ext cx="360048" cy="180025"/>
                  <a:chOff x="1736601" y="2511982"/>
                  <a:chExt cx="360048" cy="180025"/>
                </a:xfrm>
              </p:grpSpPr>
              <p:cxnSp>
                <p:nvCxnSpPr>
                  <p:cNvPr id="1504" name="直線コネクタ 15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5" name="直線コネクタ 15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6" name="直線コネクタ 15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85" name="グループ化 1484"/>
                <p:cNvGrpSpPr/>
                <p:nvPr/>
              </p:nvGrpSpPr>
              <p:grpSpPr>
                <a:xfrm>
                  <a:off x="2861981" y="4059007"/>
                  <a:ext cx="270036" cy="360048"/>
                  <a:chOff x="6282228" y="1988808"/>
                  <a:chExt cx="270036" cy="360048"/>
                </a:xfrm>
              </p:grpSpPr>
              <p:cxnSp>
                <p:nvCxnSpPr>
                  <p:cNvPr id="1500" name="直線コネクタ 14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1" name="直線コネクタ 15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2" name="直線コネクタ 15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3" name="直線コネクタ 15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6" name="直線コネクタ 14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87" name="直線コネクタ 14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88" name="直線コネクタ 14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91" name="グループ化 1490"/>
                <p:cNvGrpSpPr/>
                <p:nvPr/>
              </p:nvGrpSpPr>
              <p:grpSpPr>
                <a:xfrm>
                  <a:off x="2771980" y="2978995"/>
                  <a:ext cx="360048" cy="360048"/>
                  <a:chOff x="3131808" y="1628760"/>
                  <a:chExt cx="360048" cy="360048"/>
                </a:xfrm>
              </p:grpSpPr>
              <p:cxnSp>
                <p:nvCxnSpPr>
                  <p:cNvPr id="1495" name="直線コネクタ 14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6" name="直線コネクタ 14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7" name="直線コネクタ 14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8" name="直線コネクタ 14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99" name="円/楕円 14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92" name="直線コネクタ 14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3" name="直線コネクタ 14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94" name="直線コネクタ 14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51" name="グループ化 1350"/>
              <p:cNvGrpSpPr/>
              <p:nvPr/>
            </p:nvGrpSpPr>
            <p:grpSpPr>
              <a:xfrm rot="10800000">
                <a:off x="3150902" y="4059365"/>
                <a:ext cx="1080010" cy="1170013"/>
                <a:chOff x="1871970" y="2562739"/>
                <a:chExt cx="1890019" cy="2559383"/>
              </a:xfrm>
            </p:grpSpPr>
            <p:grpSp>
              <p:nvGrpSpPr>
                <p:cNvPr id="1461" name="グループ化 1460"/>
                <p:cNvGrpSpPr/>
                <p:nvPr/>
              </p:nvGrpSpPr>
              <p:grpSpPr>
                <a:xfrm>
                  <a:off x="2996967" y="4942097"/>
                  <a:ext cx="360048" cy="180025"/>
                  <a:chOff x="1736601" y="2511982"/>
                  <a:chExt cx="360048" cy="180025"/>
                </a:xfrm>
              </p:grpSpPr>
              <p:cxnSp>
                <p:nvCxnSpPr>
                  <p:cNvPr id="1481" name="直線コネクタ 1480"/>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2" name="直線コネクタ 1481"/>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3" name="直線コネクタ 1482"/>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2" name="グループ化 1461"/>
                <p:cNvGrpSpPr/>
                <p:nvPr/>
              </p:nvGrpSpPr>
              <p:grpSpPr>
                <a:xfrm>
                  <a:off x="2861981" y="4059007"/>
                  <a:ext cx="270036" cy="360048"/>
                  <a:chOff x="6282228" y="1988808"/>
                  <a:chExt cx="270036" cy="360048"/>
                </a:xfrm>
              </p:grpSpPr>
              <p:cxnSp>
                <p:nvCxnSpPr>
                  <p:cNvPr id="1477" name="直線コネクタ 147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8" name="直線コネクタ 147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9" name="直線コネクタ 147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0" name="直線コネクタ 147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63" name="直線コネクタ 1462"/>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64" name="直線コネクタ 1463"/>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65" name="直線コネクタ 1464"/>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66"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67"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68" name="グループ化 1467"/>
                <p:cNvGrpSpPr/>
                <p:nvPr/>
              </p:nvGrpSpPr>
              <p:grpSpPr>
                <a:xfrm>
                  <a:off x="2771980" y="2978995"/>
                  <a:ext cx="360048" cy="360048"/>
                  <a:chOff x="3131808" y="1628760"/>
                  <a:chExt cx="360048" cy="360048"/>
                </a:xfrm>
              </p:grpSpPr>
              <p:cxnSp>
                <p:nvCxnSpPr>
                  <p:cNvPr id="1472" name="直線コネクタ 147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3" name="直線コネクタ 147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4" name="直線コネクタ 147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5" name="直線コネクタ 147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76" name="円/楕円 147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69" name="直線コネクタ 1468"/>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70" name="直線コネクタ 1469"/>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71" name="直線コネクタ 1470"/>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53" name="グループ化 1352"/>
              <p:cNvGrpSpPr/>
              <p:nvPr/>
            </p:nvGrpSpPr>
            <p:grpSpPr>
              <a:xfrm rot="5400000">
                <a:off x="2565879" y="5829899"/>
                <a:ext cx="270041" cy="180007"/>
                <a:chOff x="1601967" y="3609002"/>
                <a:chExt cx="540039" cy="360048"/>
              </a:xfrm>
            </p:grpSpPr>
            <p:grpSp>
              <p:nvGrpSpPr>
                <p:cNvPr id="1450" name="グループ化 1449"/>
                <p:cNvGrpSpPr/>
                <p:nvPr/>
              </p:nvGrpSpPr>
              <p:grpSpPr>
                <a:xfrm rot="10800000">
                  <a:off x="1871970" y="3609002"/>
                  <a:ext cx="270036" cy="360048"/>
                  <a:chOff x="6282228" y="1988808"/>
                  <a:chExt cx="270036" cy="360048"/>
                </a:xfrm>
              </p:grpSpPr>
              <p:cxnSp>
                <p:nvCxnSpPr>
                  <p:cNvPr id="1457" name="直線コネクタ 145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8" name="直線コネクタ 145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9" name="直線コネクタ 145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0" name="直線コネクタ 145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51" name="グループ化 1450"/>
                <p:cNvGrpSpPr/>
                <p:nvPr/>
              </p:nvGrpSpPr>
              <p:grpSpPr>
                <a:xfrm>
                  <a:off x="1601967" y="3609002"/>
                  <a:ext cx="360048" cy="360048"/>
                  <a:chOff x="3131808" y="1628760"/>
                  <a:chExt cx="360048" cy="360048"/>
                </a:xfrm>
              </p:grpSpPr>
              <p:cxnSp>
                <p:nvCxnSpPr>
                  <p:cNvPr id="1452" name="直線コネクタ 145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3" name="直線コネクタ 145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4" name="直線コネクタ 145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5" name="直線コネクタ 145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56" name="円/楕円 145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54" name="グループ化 1353"/>
              <p:cNvGrpSpPr/>
              <p:nvPr/>
            </p:nvGrpSpPr>
            <p:grpSpPr>
              <a:xfrm>
                <a:off x="2880899" y="5229378"/>
                <a:ext cx="270041" cy="180007"/>
                <a:chOff x="1601967" y="3609002"/>
                <a:chExt cx="540039" cy="360048"/>
              </a:xfrm>
            </p:grpSpPr>
            <p:grpSp>
              <p:nvGrpSpPr>
                <p:cNvPr id="1439" name="グループ化 1438"/>
                <p:cNvGrpSpPr/>
                <p:nvPr/>
              </p:nvGrpSpPr>
              <p:grpSpPr>
                <a:xfrm rot="10800000">
                  <a:off x="1871970" y="3609002"/>
                  <a:ext cx="270036" cy="360048"/>
                  <a:chOff x="6282228" y="1988808"/>
                  <a:chExt cx="270036" cy="360048"/>
                </a:xfrm>
              </p:grpSpPr>
              <p:cxnSp>
                <p:nvCxnSpPr>
                  <p:cNvPr id="1446" name="直線コネクタ 144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7" name="直線コネクタ 144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8" name="直線コネクタ 144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9" name="直線コネクタ 144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40" name="グループ化 1439"/>
                <p:cNvGrpSpPr/>
                <p:nvPr/>
              </p:nvGrpSpPr>
              <p:grpSpPr>
                <a:xfrm>
                  <a:off x="1601967" y="3609002"/>
                  <a:ext cx="360048" cy="360048"/>
                  <a:chOff x="3131808" y="1628760"/>
                  <a:chExt cx="360048" cy="360048"/>
                </a:xfrm>
              </p:grpSpPr>
              <p:cxnSp>
                <p:nvCxnSpPr>
                  <p:cNvPr id="1441" name="直線コネクタ 144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2" name="直線コネクタ 144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3" name="直線コネクタ 144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4" name="直線コネクタ 144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45" name="円/楕円 144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55"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6"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57"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8"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9"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0"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361" name="グループ化 1360"/>
              <p:cNvGrpSpPr/>
              <p:nvPr/>
            </p:nvGrpSpPr>
            <p:grpSpPr>
              <a:xfrm>
                <a:off x="5220924" y="5424878"/>
                <a:ext cx="1080010" cy="1170013"/>
                <a:chOff x="1871970" y="2562739"/>
                <a:chExt cx="1890019" cy="2559383"/>
              </a:xfrm>
            </p:grpSpPr>
            <p:grpSp>
              <p:nvGrpSpPr>
                <p:cNvPr id="1416" name="グループ化 1415"/>
                <p:cNvGrpSpPr/>
                <p:nvPr/>
              </p:nvGrpSpPr>
              <p:grpSpPr>
                <a:xfrm>
                  <a:off x="2996967" y="4942097"/>
                  <a:ext cx="360048" cy="180025"/>
                  <a:chOff x="1736601" y="2511982"/>
                  <a:chExt cx="360048" cy="180025"/>
                </a:xfrm>
              </p:grpSpPr>
              <p:cxnSp>
                <p:nvCxnSpPr>
                  <p:cNvPr id="1436" name="直線コネクタ 143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7" name="直線コネクタ 143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8" name="直線コネクタ 143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17" name="グループ化 1416"/>
                <p:cNvGrpSpPr/>
                <p:nvPr/>
              </p:nvGrpSpPr>
              <p:grpSpPr>
                <a:xfrm>
                  <a:off x="2861981" y="4059007"/>
                  <a:ext cx="270036" cy="360048"/>
                  <a:chOff x="6282228" y="1988808"/>
                  <a:chExt cx="270036" cy="360048"/>
                </a:xfrm>
              </p:grpSpPr>
              <p:cxnSp>
                <p:nvCxnSpPr>
                  <p:cNvPr id="1432" name="直線コネクタ 143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3" name="直線コネクタ 143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4" name="直線コネクタ 143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5" name="直線コネクタ 143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18" name="直線コネクタ 141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19" name="直線コネクタ 141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0" name="直線コネクタ 141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2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2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23" name="グループ化 1422"/>
                <p:cNvGrpSpPr/>
                <p:nvPr/>
              </p:nvGrpSpPr>
              <p:grpSpPr>
                <a:xfrm>
                  <a:off x="2771980" y="2978995"/>
                  <a:ext cx="360048" cy="360048"/>
                  <a:chOff x="3131808" y="1628760"/>
                  <a:chExt cx="360048" cy="360048"/>
                </a:xfrm>
              </p:grpSpPr>
              <p:cxnSp>
                <p:nvCxnSpPr>
                  <p:cNvPr id="1427" name="直線コネクタ 142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8" name="直線コネクタ 142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9" name="直線コネクタ 142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0" name="直線コネクタ 142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31" name="円/楕円 143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24" name="直線コネクタ 142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25" name="直線コネクタ 142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6" name="直線コネクタ 142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62" name="グループ化 1361"/>
              <p:cNvGrpSpPr/>
              <p:nvPr/>
            </p:nvGrpSpPr>
            <p:grpSpPr>
              <a:xfrm rot="10800000">
                <a:off x="5220924" y="4059365"/>
                <a:ext cx="1080010" cy="1170013"/>
                <a:chOff x="1871970" y="2562739"/>
                <a:chExt cx="1890019" cy="2559383"/>
              </a:xfrm>
            </p:grpSpPr>
            <p:grpSp>
              <p:nvGrpSpPr>
                <p:cNvPr id="1393" name="グループ化 1392"/>
                <p:cNvGrpSpPr/>
                <p:nvPr/>
              </p:nvGrpSpPr>
              <p:grpSpPr>
                <a:xfrm>
                  <a:off x="2996967" y="4942097"/>
                  <a:ext cx="360048" cy="180025"/>
                  <a:chOff x="1736601" y="2511982"/>
                  <a:chExt cx="360048" cy="180025"/>
                </a:xfrm>
              </p:grpSpPr>
              <p:cxnSp>
                <p:nvCxnSpPr>
                  <p:cNvPr id="1413" name="直線コネクタ 141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4" name="直線コネクタ 141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5" name="直線コネクタ 141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94" name="グループ化 1393"/>
                <p:cNvGrpSpPr/>
                <p:nvPr/>
              </p:nvGrpSpPr>
              <p:grpSpPr>
                <a:xfrm>
                  <a:off x="2861981" y="4059007"/>
                  <a:ext cx="270036" cy="360048"/>
                  <a:chOff x="6282228" y="1988808"/>
                  <a:chExt cx="270036" cy="360048"/>
                </a:xfrm>
              </p:grpSpPr>
              <p:cxnSp>
                <p:nvCxnSpPr>
                  <p:cNvPr id="1409" name="直線コネクタ 14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0" name="直線コネクタ 14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1" name="直線コネクタ 14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2" name="直線コネクタ 14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95" name="直線コネクタ 139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9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9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00" name="グループ化 1399"/>
                <p:cNvGrpSpPr/>
                <p:nvPr/>
              </p:nvGrpSpPr>
              <p:grpSpPr>
                <a:xfrm>
                  <a:off x="2771980" y="2978995"/>
                  <a:ext cx="360048" cy="360048"/>
                  <a:chOff x="3131808" y="1628760"/>
                  <a:chExt cx="360048" cy="360048"/>
                </a:xfrm>
              </p:grpSpPr>
              <p:cxnSp>
                <p:nvCxnSpPr>
                  <p:cNvPr id="1404" name="直線コネクタ 14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5" name="直線コネクタ 14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6" name="直線コネクタ 14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08" name="円/楕円 14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01" name="直線コネクタ 140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02" name="直線コネクタ 140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03" name="直線コネクタ 140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6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64" name="グループ化 1363"/>
              <p:cNvGrpSpPr/>
              <p:nvPr/>
            </p:nvGrpSpPr>
            <p:grpSpPr>
              <a:xfrm rot="5400000">
                <a:off x="4635901" y="5829899"/>
                <a:ext cx="270041" cy="180007"/>
                <a:chOff x="1601967" y="3609002"/>
                <a:chExt cx="540039" cy="360048"/>
              </a:xfrm>
            </p:grpSpPr>
            <p:grpSp>
              <p:nvGrpSpPr>
                <p:cNvPr id="1382" name="グループ化 1381"/>
                <p:cNvGrpSpPr/>
                <p:nvPr/>
              </p:nvGrpSpPr>
              <p:grpSpPr>
                <a:xfrm rot="10800000">
                  <a:off x="1871970" y="3609002"/>
                  <a:ext cx="270036" cy="360048"/>
                  <a:chOff x="6282228" y="1988808"/>
                  <a:chExt cx="270036" cy="360048"/>
                </a:xfrm>
              </p:grpSpPr>
              <p:cxnSp>
                <p:nvCxnSpPr>
                  <p:cNvPr id="1389" name="直線コネクタ 138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83" name="グループ化 1382"/>
                <p:cNvGrpSpPr/>
                <p:nvPr/>
              </p:nvGrpSpPr>
              <p:grpSpPr>
                <a:xfrm>
                  <a:off x="1601967" y="3609002"/>
                  <a:ext cx="360048" cy="360048"/>
                  <a:chOff x="3131808" y="1628760"/>
                  <a:chExt cx="360048" cy="360048"/>
                </a:xfrm>
              </p:grpSpPr>
              <p:cxnSp>
                <p:nvCxnSpPr>
                  <p:cNvPr id="1384" name="直線コネクタ 138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88" name="円/楕円 138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65" name="グループ化 1364"/>
              <p:cNvGrpSpPr/>
              <p:nvPr/>
            </p:nvGrpSpPr>
            <p:grpSpPr>
              <a:xfrm>
                <a:off x="4950921" y="5229378"/>
                <a:ext cx="270041" cy="180007"/>
                <a:chOff x="1601967" y="3609002"/>
                <a:chExt cx="540039" cy="360048"/>
              </a:xfrm>
            </p:grpSpPr>
            <p:grpSp>
              <p:nvGrpSpPr>
                <p:cNvPr id="1371" name="グループ化 1370"/>
                <p:cNvGrpSpPr/>
                <p:nvPr/>
              </p:nvGrpSpPr>
              <p:grpSpPr>
                <a:xfrm rot="10800000">
                  <a:off x="1871970" y="3609002"/>
                  <a:ext cx="270036" cy="360048"/>
                  <a:chOff x="6282228" y="1988808"/>
                  <a:chExt cx="270036" cy="360048"/>
                </a:xfrm>
              </p:grpSpPr>
              <p:cxnSp>
                <p:nvCxnSpPr>
                  <p:cNvPr id="1378" name="直線コネクタ 137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9" name="直線コネクタ 137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0" name="直線コネクタ 137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72" name="グループ化 1371"/>
                <p:cNvGrpSpPr/>
                <p:nvPr/>
              </p:nvGrpSpPr>
              <p:grpSpPr>
                <a:xfrm>
                  <a:off x="1601967" y="3609002"/>
                  <a:ext cx="360048" cy="360048"/>
                  <a:chOff x="3131808" y="1628760"/>
                  <a:chExt cx="360048" cy="360048"/>
                </a:xfrm>
              </p:grpSpPr>
              <p:cxnSp>
                <p:nvCxnSpPr>
                  <p:cNvPr id="1373" name="直線コネクタ 137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4" name="直線コネクタ 137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5" name="直線コネクタ 137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6" name="直線コネクタ 137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77" name="円/楕円 137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6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6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7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507" name="グループ化 1506"/>
            <p:cNvGrpSpPr/>
            <p:nvPr/>
          </p:nvGrpSpPr>
          <p:grpSpPr>
            <a:xfrm>
              <a:off x="2593954" y="4689014"/>
              <a:ext cx="1276461" cy="720046"/>
              <a:chOff x="4034971" y="2618991"/>
              <a:chExt cx="2838485" cy="1530055"/>
            </a:xfrm>
          </p:grpSpPr>
          <p:grpSp>
            <p:nvGrpSpPr>
              <p:cNvPr id="1508" name="グループ化 1507"/>
              <p:cNvGrpSpPr/>
              <p:nvPr/>
            </p:nvGrpSpPr>
            <p:grpSpPr>
              <a:xfrm>
                <a:off x="5112005" y="2618991"/>
                <a:ext cx="1761451" cy="1530055"/>
                <a:chOff x="2361128" y="5229020"/>
                <a:chExt cx="1040859" cy="810047"/>
              </a:xfrm>
            </p:grpSpPr>
            <p:grpSp>
              <p:nvGrpSpPr>
                <p:cNvPr id="1533" name="グループ化 1532"/>
                <p:cNvGrpSpPr/>
                <p:nvPr/>
              </p:nvGrpSpPr>
              <p:grpSpPr>
                <a:xfrm rot="16200000">
                  <a:off x="2906965" y="5814043"/>
                  <a:ext cx="270041" cy="180007"/>
                  <a:chOff x="1601967" y="3609002"/>
                  <a:chExt cx="540039" cy="360048"/>
                </a:xfrm>
              </p:grpSpPr>
              <p:grpSp>
                <p:nvGrpSpPr>
                  <p:cNvPr id="1553" name="グループ化 1552"/>
                  <p:cNvGrpSpPr/>
                  <p:nvPr/>
                </p:nvGrpSpPr>
                <p:grpSpPr>
                  <a:xfrm rot="10800000">
                    <a:off x="1871970" y="3609002"/>
                    <a:ext cx="270036" cy="360048"/>
                    <a:chOff x="6282228" y="1988808"/>
                    <a:chExt cx="270036" cy="360048"/>
                  </a:xfrm>
                </p:grpSpPr>
                <p:cxnSp>
                  <p:nvCxnSpPr>
                    <p:cNvPr id="1560" name="直線コネクタ 155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1" name="直線コネクタ 156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2" name="直線コネクタ 156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3" name="直線コネクタ 156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54" name="グループ化 1553"/>
                  <p:cNvGrpSpPr/>
                  <p:nvPr/>
                </p:nvGrpSpPr>
                <p:grpSpPr>
                  <a:xfrm>
                    <a:off x="1601967" y="3609002"/>
                    <a:ext cx="360048" cy="360048"/>
                    <a:chOff x="3131808" y="1628760"/>
                    <a:chExt cx="360048" cy="360048"/>
                  </a:xfrm>
                </p:grpSpPr>
                <p:cxnSp>
                  <p:nvCxnSpPr>
                    <p:cNvPr id="1555" name="直線コネクタ 155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6" name="直線コネクタ 155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7" name="直線コネクタ 155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8" name="直線コネクタ 155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59" name="円/楕円 155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534" name="グループ化 1533"/>
                <p:cNvGrpSpPr/>
                <p:nvPr/>
              </p:nvGrpSpPr>
              <p:grpSpPr>
                <a:xfrm rot="5400000">
                  <a:off x="2906965" y="5274037"/>
                  <a:ext cx="270041" cy="180007"/>
                  <a:chOff x="1601967" y="3609002"/>
                  <a:chExt cx="540039" cy="360048"/>
                </a:xfrm>
              </p:grpSpPr>
              <p:grpSp>
                <p:nvGrpSpPr>
                  <p:cNvPr id="1542" name="グループ化 1541"/>
                  <p:cNvGrpSpPr/>
                  <p:nvPr/>
                </p:nvGrpSpPr>
                <p:grpSpPr>
                  <a:xfrm rot="10800000">
                    <a:off x="1871970" y="3609002"/>
                    <a:ext cx="270036" cy="360048"/>
                    <a:chOff x="6282228" y="1988808"/>
                    <a:chExt cx="270036" cy="360048"/>
                  </a:xfrm>
                </p:grpSpPr>
                <p:cxnSp>
                  <p:nvCxnSpPr>
                    <p:cNvPr id="1549" name="直線コネクタ 154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0" name="直線コネクタ 154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1" name="直線コネクタ 155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2" name="直線コネクタ 155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43" name="グループ化 1542"/>
                  <p:cNvGrpSpPr/>
                  <p:nvPr/>
                </p:nvGrpSpPr>
                <p:grpSpPr>
                  <a:xfrm>
                    <a:off x="1601967" y="3609002"/>
                    <a:ext cx="360048" cy="360048"/>
                    <a:chOff x="3131808" y="1628760"/>
                    <a:chExt cx="360048" cy="360048"/>
                  </a:xfrm>
                </p:grpSpPr>
                <p:cxnSp>
                  <p:nvCxnSpPr>
                    <p:cNvPr id="1544" name="直線コネクタ 154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5" name="直線コネクタ 154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6" name="直線コネクタ 154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7" name="直線コネクタ 154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48" name="円/楕円 154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35"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6"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7"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8"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9"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41"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1509" name="グループ化 1508"/>
              <p:cNvGrpSpPr/>
              <p:nvPr/>
            </p:nvGrpSpPr>
            <p:grpSpPr>
              <a:xfrm>
                <a:off x="4034971" y="2850249"/>
                <a:ext cx="1080010" cy="1170013"/>
                <a:chOff x="1871970" y="2562739"/>
                <a:chExt cx="1890019" cy="2559383"/>
              </a:xfrm>
            </p:grpSpPr>
            <p:grpSp>
              <p:nvGrpSpPr>
                <p:cNvPr id="1510" name="グループ化 1509"/>
                <p:cNvGrpSpPr/>
                <p:nvPr/>
              </p:nvGrpSpPr>
              <p:grpSpPr>
                <a:xfrm>
                  <a:off x="2996967" y="4942097"/>
                  <a:ext cx="360048" cy="180025"/>
                  <a:chOff x="1736601" y="2511982"/>
                  <a:chExt cx="360048" cy="180025"/>
                </a:xfrm>
              </p:grpSpPr>
              <p:cxnSp>
                <p:nvCxnSpPr>
                  <p:cNvPr id="1530" name="直線コネクタ 152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1" name="直線コネクタ 153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2" name="直線コネクタ 153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11" name="グループ化 1510"/>
                <p:cNvGrpSpPr/>
                <p:nvPr/>
              </p:nvGrpSpPr>
              <p:grpSpPr>
                <a:xfrm>
                  <a:off x="2861981" y="4059007"/>
                  <a:ext cx="270036" cy="360048"/>
                  <a:chOff x="6282228" y="1988808"/>
                  <a:chExt cx="270036" cy="360048"/>
                </a:xfrm>
              </p:grpSpPr>
              <p:cxnSp>
                <p:nvCxnSpPr>
                  <p:cNvPr id="1526" name="直線コネクタ 15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7" name="直線コネクタ 15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8" name="直線コネクタ 15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9" name="直線コネクタ 15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12" name="直線コネクタ 151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3" name="直線コネクタ 151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14" name="直線コネクタ 151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1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17" name="グループ化 1516"/>
                <p:cNvGrpSpPr/>
                <p:nvPr/>
              </p:nvGrpSpPr>
              <p:grpSpPr>
                <a:xfrm>
                  <a:off x="2771980" y="2978995"/>
                  <a:ext cx="360048" cy="360048"/>
                  <a:chOff x="3131808" y="1628760"/>
                  <a:chExt cx="360048" cy="360048"/>
                </a:xfrm>
              </p:grpSpPr>
              <p:cxnSp>
                <p:nvCxnSpPr>
                  <p:cNvPr id="1521" name="直線コネクタ 152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2" name="直線コネクタ 152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3" name="直線コネクタ 152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4" name="直線コネクタ 152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25" name="円/楕円 152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18" name="直線コネクタ 151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9" name="直線コネクタ 151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20" name="直線コネクタ 151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564" name="Freeform 10"/>
            <p:cNvSpPr>
              <a:spLocks/>
            </p:cNvSpPr>
            <p:nvPr/>
          </p:nvSpPr>
          <p:spPr bwMode="auto">
            <a:xfrm rot="5400000" flipV="1">
              <a:off x="2872962" y="4410009"/>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5" name="Freeform 10"/>
            <p:cNvSpPr>
              <a:spLocks/>
            </p:cNvSpPr>
            <p:nvPr/>
          </p:nvSpPr>
          <p:spPr bwMode="auto">
            <a:xfrm rot="5400000" flipH="1" flipV="1">
              <a:off x="2836962" y="5284025"/>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6" name="Freeform 10"/>
            <p:cNvSpPr>
              <a:spLocks/>
            </p:cNvSpPr>
            <p:nvPr/>
          </p:nvSpPr>
          <p:spPr bwMode="auto">
            <a:xfrm rot="5400000" flipV="1">
              <a:off x="3518734" y="2781975"/>
              <a:ext cx="1044000" cy="35803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7" name="Freeform 10"/>
            <p:cNvSpPr>
              <a:spLocks/>
            </p:cNvSpPr>
            <p:nvPr/>
          </p:nvSpPr>
          <p:spPr bwMode="auto">
            <a:xfrm rot="5400000" flipH="1" flipV="1">
              <a:off x="3460859" y="4303114"/>
              <a:ext cx="1152000" cy="36577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sp>
        <p:nvSpPr>
          <p:cNvPr id="1620" name="正方形/長方形 1619"/>
          <p:cNvSpPr/>
          <p:nvPr/>
        </p:nvSpPr>
        <p:spPr bwMode="auto">
          <a:xfrm>
            <a:off x="2411976" y="908972"/>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16*4+6*3=82</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8893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と </a:t>
            </a:r>
            <a:r>
              <a:rPr kumimoji="1" lang="en-US" altLang="ja-JP" dirty="0"/>
              <a:t>DRAM </a:t>
            </a:r>
            <a:r>
              <a:rPr kumimoji="1" lang="ja-JP" altLang="en-US" dirty="0"/>
              <a:t>のセル（</a:t>
            </a:r>
            <a:r>
              <a:rPr kumimoji="1" lang="en-US" altLang="ja-JP" dirty="0"/>
              <a:t>1bit</a:t>
            </a:r>
            <a:r>
              <a:rPr kumimoji="1" lang="ja-JP" altLang="en-US" dirty="0"/>
              <a:t>）</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5679025"/>
            <a:ext cx="8280092" cy="629700"/>
          </a:xfrm>
        </p:spPr>
        <p:txBody>
          <a:bodyPr/>
          <a:lstStyle/>
          <a:p>
            <a:pPr lvl="1"/>
            <a:r>
              <a:rPr kumimoji="1" lang="en-US" altLang="ja-JP" dirty="0"/>
              <a:t>D-FF </a:t>
            </a:r>
            <a:r>
              <a:rPr kumimoji="1" lang="ja-JP" altLang="en-US" dirty="0"/>
              <a:t>よりも圧倒的に単純</a:t>
            </a: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3851992" y="3068996"/>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1331964" y="3068996"/>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grpSp>
        <p:nvGrpSpPr>
          <p:cNvPr id="56" name="グループ化 55">
            <a:extLst>
              <a:ext uri="{FF2B5EF4-FFF2-40B4-BE49-F238E27FC236}">
                <a16:creationId xmlns:a16="http://schemas.microsoft.com/office/drawing/2014/main" id="{B2772659-A00E-4413-9EB6-D696321711C2}"/>
              </a:ext>
            </a:extLst>
          </p:cNvPr>
          <p:cNvGrpSpPr/>
          <p:nvPr/>
        </p:nvGrpSpPr>
        <p:grpSpPr>
          <a:xfrm>
            <a:off x="6732024" y="3068996"/>
            <a:ext cx="360004" cy="360004"/>
            <a:chOff x="4932004" y="2708992"/>
            <a:chExt cx="360004" cy="360004"/>
          </a:xfrm>
        </p:grpSpPr>
        <p:cxnSp>
          <p:nvCxnSpPr>
            <p:cNvPr id="57" name="直線コネクタ 56">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1" name="直線コネクタ 60">
            <a:extLst>
              <a:ext uri="{FF2B5EF4-FFF2-40B4-BE49-F238E27FC236}">
                <a16:creationId xmlns:a16="http://schemas.microsoft.com/office/drawing/2014/main" id="{04ACCC42-4E49-4867-BFDC-671C90B11355}"/>
              </a:ext>
            </a:extLst>
          </p:cNvPr>
          <p:cNvCxnSpPr>
            <a:cxnSpLocks/>
          </p:cNvCxnSpPr>
          <p:nvPr/>
        </p:nvCxnSpPr>
        <p:spPr>
          <a:xfrm>
            <a:off x="637202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A852A0-5D43-4C5B-8D71-AF1C94363457}"/>
              </a:ext>
            </a:extLst>
          </p:cNvPr>
          <p:cNvCxnSpPr>
            <a:cxnSpLocks/>
          </p:cNvCxnSpPr>
          <p:nvPr/>
        </p:nvCxnSpPr>
        <p:spPr>
          <a:xfrm>
            <a:off x="7092028" y="3429000"/>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DDEA31C-DEA3-4027-A96D-5EC4FD0DCD35}"/>
              </a:ext>
            </a:extLst>
          </p:cNvPr>
          <p:cNvCxnSpPr>
            <a:cxnSpLocks/>
          </p:cNvCxnSpPr>
          <p:nvPr/>
        </p:nvCxnSpPr>
        <p:spPr>
          <a:xfrm flipV="1">
            <a:off x="637202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DE115225-CFB0-4004-A206-CB9F39CB2EA1}"/>
              </a:ext>
            </a:extLst>
          </p:cNvPr>
          <p:cNvGrpSpPr/>
          <p:nvPr/>
        </p:nvGrpSpPr>
        <p:grpSpPr>
          <a:xfrm>
            <a:off x="7272030" y="3609002"/>
            <a:ext cx="360004" cy="90003"/>
            <a:chOff x="7272030" y="3789004"/>
            <a:chExt cx="360004" cy="90003"/>
          </a:xfrm>
        </p:grpSpPr>
        <p:cxnSp>
          <p:nvCxnSpPr>
            <p:cNvPr id="70" name="直線コネクタ 69">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2" name="直線コネクタ 71">
            <a:extLst>
              <a:ext uri="{FF2B5EF4-FFF2-40B4-BE49-F238E27FC236}">
                <a16:creationId xmlns:a16="http://schemas.microsoft.com/office/drawing/2014/main" id="{980D156E-BEF6-49E5-BEDB-E654CED1DF10}"/>
              </a:ext>
            </a:extLst>
          </p:cNvPr>
          <p:cNvCxnSpPr>
            <a:cxnSpLocks/>
          </p:cNvCxnSpPr>
          <p:nvPr/>
        </p:nvCxnSpPr>
        <p:spPr>
          <a:xfrm flipV="1">
            <a:off x="7452032" y="3429000"/>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DF1097C-113D-483C-86EC-803338665142}"/>
              </a:ext>
            </a:extLst>
          </p:cNvPr>
          <p:cNvCxnSpPr>
            <a:cxnSpLocks/>
          </p:cNvCxnSpPr>
          <p:nvPr/>
        </p:nvCxnSpPr>
        <p:spPr>
          <a:xfrm flipV="1">
            <a:off x="7452032" y="3699003"/>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38D32D1F-3EE8-498D-B8DB-C60684B30C49}"/>
              </a:ext>
            </a:extLst>
          </p:cNvPr>
          <p:cNvGrpSpPr/>
          <p:nvPr/>
        </p:nvGrpSpPr>
        <p:grpSpPr>
          <a:xfrm>
            <a:off x="7272030" y="3969006"/>
            <a:ext cx="326325" cy="117556"/>
            <a:chOff x="2531592" y="5357236"/>
            <a:chExt cx="326325" cy="117556"/>
          </a:xfrm>
        </p:grpSpPr>
        <p:cxnSp>
          <p:nvCxnSpPr>
            <p:cNvPr id="77" name="直線コネクタ 76">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81" name="正方形/長方形 80">
            <a:extLst>
              <a:ext uri="{FF2B5EF4-FFF2-40B4-BE49-F238E27FC236}">
                <a16:creationId xmlns:a16="http://schemas.microsoft.com/office/drawing/2014/main" id="{2C6D6698-CD93-4E4F-B992-4C16E85E7ED2}"/>
              </a:ext>
            </a:extLst>
          </p:cNvPr>
          <p:cNvSpPr/>
          <p:nvPr/>
        </p:nvSpPr>
        <p:spPr bwMode="auto">
          <a:xfrm>
            <a:off x="1511966" y="198898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SRAM</a:t>
            </a:r>
            <a:r>
              <a:rPr kumimoji="1" lang="ja-JP" altLang="en-US" dirty="0">
                <a:ea typeface="メイリオ" panose="020B0604030504040204" pitchFamily="50" charset="-128"/>
              </a:rPr>
              <a:t>：</a:t>
            </a:r>
            <a:r>
              <a:rPr lang="en-US" altLang="ja-JP" dirty="0">
                <a:ea typeface="メイリオ" panose="020B0604030504040204" pitchFamily="50" charset="-128"/>
              </a:rPr>
              <a:t>2 + 2*2 = 6</a:t>
            </a:r>
            <a:endParaRPr kumimoji="1" lang="ja-JP" altLang="en-US" dirty="0">
              <a:ea typeface="メイリオ" panose="020B0604030504040204" pitchFamily="50" charset="-128"/>
            </a:endParaRPr>
          </a:p>
        </p:txBody>
      </p:sp>
      <p:sp>
        <p:nvSpPr>
          <p:cNvPr id="82" name="正方形/長方形 81">
            <a:extLst>
              <a:ext uri="{FF2B5EF4-FFF2-40B4-BE49-F238E27FC236}">
                <a16:creationId xmlns:a16="http://schemas.microsoft.com/office/drawing/2014/main" id="{92DC1F23-AC38-454C-BC7F-E4136A1AC959}"/>
              </a:ext>
            </a:extLst>
          </p:cNvPr>
          <p:cNvSpPr/>
          <p:nvPr/>
        </p:nvSpPr>
        <p:spPr bwMode="auto">
          <a:xfrm>
            <a:off x="5832014" y="1988984"/>
            <a:ext cx="306003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DRAM</a:t>
            </a:r>
            <a:r>
              <a:rPr kumimoji="1" lang="ja-JP" altLang="en-US" dirty="0">
                <a:ea typeface="メイリオ" panose="020B0604030504040204" pitchFamily="50" charset="-128"/>
              </a:rPr>
              <a:t>：</a:t>
            </a:r>
            <a:r>
              <a:rPr lang="en-US" altLang="ja-JP" dirty="0">
                <a:ea typeface="メイリオ" panose="020B0604030504040204" pitchFamily="50" charset="-128"/>
              </a:rPr>
              <a:t>1 +</a:t>
            </a:r>
            <a:r>
              <a:rPr lang="ja-JP" altLang="en-US" dirty="0">
                <a:ea typeface="メイリオ" panose="020B0604030504040204" pitchFamily="50" charset="-128"/>
              </a:rPr>
              <a:t>コンデンサ１</a:t>
            </a:r>
            <a:endParaRPr kumimoji="1" lang="ja-JP" altLang="en-US" dirty="0">
              <a:ea typeface="メイリオ" panose="020B0604030504040204" pitchFamily="50" charset="-128"/>
            </a:endParaRPr>
          </a:p>
        </p:txBody>
      </p: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5C16D03F-62AA-402B-A9AC-ADCF020FC7D6}"/>
              </a:ext>
            </a:extLst>
          </p:cNvPr>
          <p:cNvCxnSpPr>
            <a:cxnSpLocks/>
          </p:cNvCxnSpPr>
          <p:nvPr/>
        </p:nvCxnSpPr>
        <p:spPr>
          <a:xfrm flipV="1">
            <a:off x="691202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87BB93E-CC11-4F3A-AF7A-8FAF390455E8}"/>
              </a:ext>
            </a:extLst>
          </p:cNvPr>
          <p:cNvCxnSpPr>
            <a:cxnSpLocks/>
          </p:cNvCxnSpPr>
          <p:nvPr/>
        </p:nvCxnSpPr>
        <p:spPr>
          <a:xfrm>
            <a:off x="6012016" y="2708992"/>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742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と </a:t>
            </a:r>
            <a:r>
              <a:rPr kumimoji="1" lang="en-US" altLang="ja-JP" dirty="0"/>
              <a:t>DRAM</a:t>
            </a:r>
            <a:r>
              <a:rPr kumimoji="1" lang="ja-JP" altLang="en-US" dirty="0"/>
              <a:t>（</a:t>
            </a:r>
            <a:r>
              <a:rPr lang="en-US" altLang="ja-JP" dirty="0"/>
              <a:t>4</a:t>
            </a:r>
            <a:r>
              <a:rPr kumimoji="1" lang="en-US" altLang="ja-JP" dirty="0"/>
              <a:t>bit</a:t>
            </a:r>
            <a:r>
              <a:rPr kumimoji="1" lang="ja-JP" altLang="en-US" dirty="0"/>
              <a:t>）</a:t>
            </a:r>
          </a:p>
        </p:txBody>
      </p:sp>
      <p:sp>
        <p:nvSpPr>
          <p:cNvPr id="81" name="正方形/長方形 80">
            <a:extLst>
              <a:ext uri="{FF2B5EF4-FFF2-40B4-BE49-F238E27FC236}">
                <a16:creationId xmlns:a16="http://schemas.microsoft.com/office/drawing/2014/main" id="{2C6D6698-CD93-4E4F-B992-4C16E85E7ED2}"/>
              </a:ext>
            </a:extLst>
          </p:cNvPr>
          <p:cNvSpPr/>
          <p:nvPr/>
        </p:nvSpPr>
        <p:spPr bwMode="auto">
          <a:xfrm>
            <a:off x="1601967" y="108897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SRAM</a:t>
            </a:r>
            <a:r>
              <a:rPr kumimoji="1" lang="ja-JP" altLang="en-US" dirty="0">
                <a:ea typeface="メイリオ" panose="020B0604030504040204" pitchFamily="50" charset="-128"/>
              </a:rPr>
              <a:t>：</a:t>
            </a:r>
            <a:r>
              <a:rPr lang="en-US" altLang="ja-JP" dirty="0">
                <a:ea typeface="メイリオ" panose="020B0604030504040204" pitchFamily="50" charset="-128"/>
              </a:rPr>
              <a:t>6*4 = 24</a:t>
            </a:r>
            <a:endParaRPr kumimoji="1" lang="ja-JP" altLang="en-US" dirty="0">
              <a:ea typeface="メイリオ" panose="020B0604030504040204" pitchFamily="50" charset="-128"/>
            </a:endParaRPr>
          </a:p>
        </p:txBody>
      </p:sp>
      <p:sp>
        <p:nvSpPr>
          <p:cNvPr id="82" name="正方形/長方形 81">
            <a:extLst>
              <a:ext uri="{FF2B5EF4-FFF2-40B4-BE49-F238E27FC236}">
                <a16:creationId xmlns:a16="http://schemas.microsoft.com/office/drawing/2014/main" id="{92DC1F23-AC38-454C-BC7F-E4136A1AC959}"/>
              </a:ext>
            </a:extLst>
          </p:cNvPr>
          <p:cNvSpPr/>
          <p:nvPr/>
        </p:nvSpPr>
        <p:spPr bwMode="auto">
          <a:xfrm>
            <a:off x="5022005" y="1088974"/>
            <a:ext cx="306003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DRAM</a:t>
            </a:r>
            <a:r>
              <a:rPr kumimoji="1" lang="ja-JP" altLang="en-US" dirty="0">
                <a:ea typeface="メイリオ" panose="020B0604030504040204" pitchFamily="50" charset="-128"/>
              </a:rPr>
              <a:t>：</a:t>
            </a:r>
            <a:r>
              <a:rPr lang="en-US" altLang="ja-JP" dirty="0">
                <a:ea typeface="メイリオ" panose="020B0604030504040204" pitchFamily="50" charset="-128"/>
              </a:rPr>
              <a:t>4 +</a:t>
            </a:r>
            <a:r>
              <a:rPr lang="ja-JP" altLang="en-US">
                <a:ea typeface="メイリオ" panose="020B0604030504040204" pitchFamily="50" charset="-128"/>
              </a:rPr>
              <a:t>コンデンサ </a:t>
            </a:r>
            <a:r>
              <a:rPr lang="en-US" altLang="ja-JP">
                <a:ea typeface="メイリオ" panose="020B0604030504040204" pitchFamily="50" charset="-128"/>
              </a:rPr>
              <a:t>4</a:t>
            </a:r>
            <a:endParaRPr kumimoji="1" lang="ja-JP" altLang="en-US" dirty="0">
              <a:ea typeface="メイリオ" panose="020B0604030504040204" pitchFamily="50" charset="-128"/>
            </a:endParaRPr>
          </a:p>
        </p:txBody>
      </p:sp>
      <p:grpSp>
        <p:nvGrpSpPr>
          <p:cNvPr id="11" name="グループ化 10">
            <a:extLst>
              <a:ext uri="{FF2B5EF4-FFF2-40B4-BE49-F238E27FC236}">
                <a16:creationId xmlns:a16="http://schemas.microsoft.com/office/drawing/2014/main" id="{5F89F5AB-8AA3-41DC-AD48-EDB4634E09E9}"/>
              </a:ext>
            </a:extLst>
          </p:cNvPr>
          <p:cNvGrpSpPr/>
          <p:nvPr/>
        </p:nvGrpSpPr>
        <p:grpSpPr>
          <a:xfrm>
            <a:off x="1151962" y="1628980"/>
            <a:ext cx="3420038" cy="4770054"/>
            <a:chOff x="611956" y="908972"/>
            <a:chExt cx="4320048" cy="5940067"/>
          </a:xfrm>
        </p:grpSpPr>
        <p:grpSp>
          <p:nvGrpSpPr>
            <p:cNvPr id="4" name="グループ化 3">
              <a:extLst>
                <a:ext uri="{FF2B5EF4-FFF2-40B4-BE49-F238E27FC236}">
                  <a16:creationId xmlns:a16="http://schemas.microsoft.com/office/drawing/2014/main" id="{462E64C4-0EB7-4BAC-9C3E-6587AA35DC45}"/>
                </a:ext>
              </a:extLst>
            </p:cNvPr>
            <p:cNvGrpSpPr/>
            <p:nvPr/>
          </p:nvGrpSpPr>
          <p:grpSpPr>
            <a:xfrm>
              <a:off x="611956" y="908972"/>
              <a:ext cx="4320048" cy="1620020"/>
              <a:chOff x="611956" y="2528990"/>
              <a:chExt cx="4320048" cy="162002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3851992" y="3068996"/>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1331964" y="3068996"/>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971960" y="2528990"/>
                <a:ext cx="0" cy="1620018"/>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4572000" y="2528990"/>
                <a:ext cx="0" cy="162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02" name="グループ化 101">
              <a:extLst>
                <a:ext uri="{FF2B5EF4-FFF2-40B4-BE49-F238E27FC236}">
                  <a16:creationId xmlns:a16="http://schemas.microsoft.com/office/drawing/2014/main" id="{85DB32D7-9A51-4712-BEDD-39FF75E5D8AA}"/>
                </a:ext>
              </a:extLst>
            </p:cNvPr>
            <p:cNvGrpSpPr/>
            <p:nvPr/>
          </p:nvGrpSpPr>
          <p:grpSpPr>
            <a:xfrm>
              <a:off x="611956" y="2168986"/>
              <a:ext cx="4320048" cy="1800021"/>
              <a:chOff x="611956" y="2348988"/>
              <a:chExt cx="4320048" cy="1800021"/>
            </a:xfrm>
          </p:grpSpPr>
          <p:sp>
            <p:nvSpPr>
              <p:cNvPr id="103" name="正方形/長方形 102">
                <a:extLst>
                  <a:ext uri="{FF2B5EF4-FFF2-40B4-BE49-F238E27FC236}">
                    <a16:creationId xmlns:a16="http://schemas.microsoft.com/office/drawing/2014/main" id="{B1A33AB8-EBF1-4B6F-8A3D-D7C6E6897F4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04" name="Picture 30" descr="NOT">
                <a:extLst>
                  <a:ext uri="{FF2B5EF4-FFF2-40B4-BE49-F238E27FC236}">
                    <a16:creationId xmlns:a16="http://schemas.microsoft.com/office/drawing/2014/main" id="{53FF33BE-026C-41BC-B131-1FAEF6E7CBFA}"/>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05" name="Picture 31" descr="NOT">
                <a:extLst>
                  <a:ext uri="{FF2B5EF4-FFF2-40B4-BE49-F238E27FC236}">
                    <a16:creationId xmlns:a16="http://schemas.microsoft.com/office/drawing/2014/main" id="{AFA0FF98-F574-4130-89CD-6C9B21DF0F3C}"/>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06" name="グループ化 105">
                <a:extLst>
                  <a:ext uri="{FF2B5EF4-FFF2-40B4-BE49-F238E27FC236}">
                    <a16:creationId xmlns:a16="http://schemas.microsoft.com/office/drawing/2014/main" id="{E272CCFB-D57B-4548-A71D-F78375857029}"/>
                  </a:ext>
                </a:extLst>
              </p:cNvPr>
              <p:cNvGrpSpPr/>
              <p:nvPr/>
            </p:nvGrpSpPr>
            <p:grpSpPr>
              <a:xfrm>
                <a:off x="3851992" y="3068996"/>
                <a:ext cx="360004" cy="360004"/>
                <a:chOff x="4932004" y="2708992"/>
                <a:chExt cx="360004" cy="360004"/>
              </a:xfrm>
            </p:grpSpPr>
            <p:cxnSp>
              <p:nvCxnSpPr>
                <p:cNvPr id="121" name="直線コネクタ 120">
                  <a:extLst>
                    <a:ext uri="{FF2B5EF4-FFF2-40B4-BE49-F238E27FC236}">
                      <a16:creationId xmlns:a16="http://schemas.microsoft.com/office/drawing/2014/main" id="{1458DA48-91AC-47F0-9A8D-0E96D7756D5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9E79FF3-2BDE-4F86-9DE5-2E490BB85412}"/>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EF63AA20-FE93-4B79-B295-3961B9CECC6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3BC43BD-1FA0-479D-82C3-DD6322BAE7B7}"/>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7" name="直線コネクタ 106">
                <a:extLst>
                  <a:ext uri="{FF2B5EF4-FFF2-40B4-BE49-F238E27FC236}">
                    <a16:creationId xmlns:a16="http://schemas.microsoft.com/office/drawing/2014/main" id="{410300EF-0FB7-4D75-A709-359E46F3CF51}"/>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08" name="グループ化 107">
                <a:extLst>
                  <a:ext uri="{FF2B5EF4-FFF2-40B4-BE49-F238E27FC236}">
                    <a16:creationId xmlns:a16="http://schemas.microsoft.com/office/drawing/2014/main" id="{C4A227B8-2C8F-452D-A82A-20B77A6A76F0}"/>
                  </a:ext>
                </a:extLst>
              </p:cNvPr>
              <p:cNvGrpSpPr/>
              <p:nvPr/>
            </p:nvGrpSpPr>
            <p:grpSpPr>
              <a:xfrm>
                <a:off x="1331964" y="3068996"/>
                <a:ext cx="360004" cy="360004"/>
                <a:chOff x="4932004" y="2708992"/>
                <a:chExt cx="360004" cy="360004"/>
              </a:xfrm>
            </p:grpSpPr>
            <p:cxnSp>
              <p:nvCxnSpPr>
                <p:cNvPr id="117" name="直線コネクタ 116">
                  <a:extLst>
                    <a:ext uri="{FF2B5EF4-FFF2-40B4-BE49-F238E27FC236}">
                      <a16:creationId xmlns:a16="http://schemas.microsoft.com/office/drawing/2014/main" id="{AF3740A0-CFC3-4B4A-AAD5-BCC7577C033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12AB5EE2-56B7-454F-9DED-643F605F2779}"/>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CCFB4A9-9C71-42AD-8017-8DEED4C9F438}"/>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EEF28B7-1167-44B7-9424-48AA22B58A5A}"/>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0B1116F1-A7B7-4928-9337-291C1040FA68}"/>
                  </a:ext>
                </a:extLst>
              </p:cNvPr>
              <p:cNvCxnSpPr>
                <a:cxnSpLocks/>
                <a:stCxn id="103"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73F62BD6-2DB2-40CA-B67D-1ED966E0B32F}"/>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BD55A59C-5A22-4D24-A0CE-92954DC442D9}"/>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43FB2787-D02F-427B-BD72-716B6905FC15}"/>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6455E8E4-C24D-4ED8-A29C-54FE34637C3E}"/>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84730A6C-48D2-4274-88B1-1AC183F84E23}"/>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8EA8E134-98DE-4392-8BDD-BA69CB315501}"/>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2BF8C6B8-7937-4366-BC6C-BAD4FD0CC630}"/>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25" name="グループ化 124">
              <a:extLst>
                <a:ext uri="{FF2B5EF4-FFF2-40B4-BE49-F238E27FC236}">
                  <a16:creationId xmlns:a16="http://schemas.microsoft.com/office/drawing/2014/main" id="{441C153E-B9B6-4091-90B8-FA393E53C394}"/>
                </a:ext>
              </a:extLst>
            </p:cNvPr>
            <p:cNvGrpSpPr/>
            <p:nvPr/>
          </p:nvGrpSpPr>
          <p:grpSpPr>
            <a:xfrm>
              <a:off x="611956" y="3609002"/>
              <a:ext cx="4320048" cy="1800021"/>
              <a:chOff x="611956" y="2348988"/>
              <a:chExt cx="4320048" cy="1800021"/>
            </a:xfrm>
          </p:grpSpPr>
          <p:sp>
            <p:nvSpPr>
              <p:cNvPr id="126" name="正方形/長方形 125">
                <a:extLst>
                  <a:ext uri="{FF2B5EF4-FFF2-40B4-BE49-F238E27FC236}">
                    <a16:creationId xmlns:a16="http://schemas.microsoft.com/office/drawing/2014/main" id="{95AE8EF7-7BCB-464B-996F-606432A1D3C0}"/>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27" name="Picture 30" descr="NOT">
                <a:extLst>
                  <a:ext uri="{FF2B5EF4-FFF2-40B4-BE49-F238E27FC236}">
                    <a16:creationId xmlns:a16="http://schemas.microsoft.com/office/drawing/2014/main" id="{8108A68D-2DA4-4E43-B1AE-054A9334CA56}"/>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28" name="Picture 31" descr="NOT">
                <a:extLst>
                  <a:ext uri="{FF2B5EF4-FFF2-40B4-BE49-F238E27FC236}">
                    <a16:creationId xmlns:a16="http://schemas.microsoft.com/office/drawing/2014/main" id="{52C01EEE-DA6E-48E0-A0E1-7DFD10C26521}"/>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29" name="グループ化 128">
                <a:extLst>
                  <a:ext uri="{FF2B5EF4-FFF2-40B4-BE49-F238E27FC236}">
                    <a16:creationId xmlns:a16="http://schemas.microsoft.com/office/drawing/2014/main" id="{4B8B47F4-CD3A-412E-9FA6-E27BE591B354}"/>
                  </a:ext>
                </a:extLst>
              </p:cNvPr>
              <p:cNvGrpSpPr/>
              <p:nvPr/>
            </p:nvGrpSpPr>
            <p:grpSpPr>
              <a:xfrm>
                <a:off x="3851992" y="3068996"/>
                <a:ext cx="360004" cy="360004"/>
                <a:chOff x="4932004" y="2708992"/>
                <a:chExt cx="360004" cy="360004"/>
              </a:xfrm>
            </p:grpSpPr>
            <p:cxnSp>
              <p:nvCxnSpPr>
                <p:cNvPr id="144" name="直線コネクタ 143">
                  <a:extLst>
                    <a:ext uri="{FF2B5EF4-FFF2-40B4-BE49-F238E27FC236}">
                      <a16:creationId xmlns:a16="http://schemas.microsoft.com/office/drawing/2014/main" id="{3BB341C3-D13C-413F-BF4C-C462C5B88525}"/>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F7596E2-E646-4464-A820-932FCB4E7E2A}"/>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B828DB55-9D58-4545-ABDA-6E3931EF57FC}"/>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A9273E1B-FFD1-4FE8-B8E5-C9935468DCB0}"/>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 name="直線コネクタ 129">
                <a:extLst>
                  <a:ext uri="{FF2B5EF4-FFF2-40B4-BE49-F238E27FC236}">
                    <a16:creationId xmlns:a16="http://schemas.microsoft.com/office/drawing/2014/main" id="{7BE8DD0E-F450-488C-B4F9-D203CC7BDA4E}"/>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31" name="グループ化 130">
                <a:extLst>
                  <a:ext uri="{FF2B5EF4-FFF2-40B4-BE49-F238E27FC236}">
                    <a16:creationId xmlns:a16="http://schemas.microsoft.com/office/drawing/2014/main" id="{C4CB907F-76C1-464D-B341-96BC64E45C1E}"/>
                  </a:ext>
                </a:extLst>
              </p:cNvPr>
              <p:cNvGrpSpPr/>
              <p:nvPr/>
            </p:nvGrpSpPr>
            <p:grpSpPr>
              <a:xfrm>
                <a:off x="1331964" y="3068996"/>
                <a:ext cx="360004" cy="360004"/>
                <a:chOff x="4932004" y="2708992"/>
                <a:chExt cx="360004" cy="360004"/>
              </a:xfrm>
            </p:grpSpPr>
            <p:cxnSp>
              <p:nvCxnSpPr>
                <p:cNvPr id="140" name="直線コネクタ 139">
                  <a:extLst>
                    <a:ext uri="{FF2B5EF4-FFF2-40B4-BE49-F238E27FC236}">
                      <a16:creationId xmlns:a16="http://schemas.microsoft.com/office/drawing/2014/main" id="{8DD0A887-40E1-4FEB-A9F2-CADF53F0D40A}"/>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E4B98EC3-185B-4A3E-B28B-081762738C65}"/>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43FD0E4-83E5-4381-8F23-2DD5C225D41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FF916E23-EAB0-47D1-9DA1-22B8CC557C81}"/>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 name="直線コネクタ 131">
                <a:extLst>
                  <a:ext uri="{FF2B5EF4-FFF2-40B4-BE49-F238E27FC236}">
                    <a16:creationId xmlns:a16="http://schemas.microsoft.com/office/drawing/2014/main" id="{21AAFD98-4186-4FFB-9104-7440DAA623E9}"/>
                  </a:ext>
                </a:extLst>
              </p:cNvPr>
              <p:cNvCxnSpPr>
                <a:cxnSpLocks/>
                <a:stCxn id="126"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9D11CBCE-CB70-4C8E-9E66-6FE45BF7A436}"/>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A0350E1-19B5-4A91-B384-2704F6F50B2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FC528E5F-861F-493F-8EDB-4FC5B56413F0}"/>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07EBE5A7-BE34-46C5-9121-AD42613281F8}"/>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3C6F60E4-F99D-423C-9830-4C8C8B2C5E09}"/>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FB45E1BB-A1BF-493A-80C6-417502D56A34}"/>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1DD1E8D9-0FA7-4AF7-95AC-DD3FC9051928}"/>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B1F5EC57-DDAC-4C58-A770-C068CE235CAD}"/>
                </a:ext>
              </a:extLst>
            </p:cNvPr>
            <p:cNvGrpSpPr/>
            <p:nvPr/>
          </p:nvGrpSpPr>
          <p:grpSpPr>
            <a:xfrm>
              <a:off x="611956" y="5049018"/>
              <a:ext cx="4320048" cy="1800021"/>
              <a:chOff x="611956" y="2348988"/>
              <a:chExt cx="4320048" cy="1800021"/>
            </a:xfrm>
          </p:grpSpPr>
          <p:sp>
            <p:nvSpPr>
              <p:cNvPr id="149" name="正方形/長方形 148">
                <a:extLst>
                  <a:ext uri="{FF2B5EF4-FFF2-40B4-BE49-F238E27FC236}">
                    <a16:creationId xmlns:a16="http://schemas.microsoft.com/office/drawing/2014/main" id="{EE1ADB96-9728-40E9-BFDF-AC45B8399E3E}"/>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50" name="Picture 30" descr="NOT">
                <a:extLst>
                  <a:ext uri="{FF2B5EF4-FFF2-40B4-BE49-F238E27FC236}">
                    <a16:creationId xmlns:a16="http://schemas.microsoft.com/office/drawing/2014/main" id="{92356AF5-0B53-45A4-B736-E16AEBBB81E9}"/>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51" name="Picture 31" descr="NOT">
                <a:extLst>
                  <a:ext uri="{FF2B5EF4-FFF2-40B4-BE49-F238E27FC236}">
                    <a16:creationId xmlns:a16="http://schemas.microsoft.com/office/drawing/2014/main" id="{FF110F70-C0E9-4E97-A219-E7C115C42D06}"/>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52" name="グループ化 151">
                <a:extLst>
                  <a:ext uri="{FF2B5EF4-FFF2-40B4-BE49-F238E27FC236}">
                    <a16:creationId xmlns:a16="http://schemas.microsoft.com/office/drawing/2014/main" id="{383B3DC1-69FB-44A6-8DC3-D8D1AB130078}"/>
                  </a:ext>
                </a:extLst>
              </p:cNvPr>
              <p:cNvGrpSpPr/>
              <p:nvPr/>
            </p:nvGrpSpPr>
            <p:grpSpPr>
              <a:xfrm>
                <a:off x="3851992" y="3068996"/>
                <a:ext cx="360004" cy="360004"/>
                <a:chOff x="4932004" y="2708992"/>
                <a:chExt cx="360004" cy="360004"/>
              </a:xfrm>
            </p:grpSpPr>
            <p:cxnSp>
              <p:nvCxnSpPr>
                <p:cNvPr id="167" name="直線コネクタ 166">
                  <a:extLst>
                    <a:ext uri="{FF2B5EF4-FFF2-40B4-BE49-F238E27FC236}">
                      <a16:creationId xmlns:a16="http://schemas.microsoft.com/office/drawing/2014/main" id="{0194BD2F-D2EA-4994-9365-9C2B1D41A56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9E06F0FE-2B70-48BA-9FB7-444E82F1E14E}"/>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E2C9FB40-B3C8-4ADD-AB7D-B2B21113A91C}"/>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80E9B192-A27F-4167-AD2E-1E1D347F1CAF}"/>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3" name="直線コネクタ 152">
                <a:extLst>
                  <a:ext uri="{FF2B5EF4-FFF2-40B4-BE49-F238E27FC236}">
                    <a16:creationId xmlns:a16="http://schemas.microsoft.com/office/drawing/2014/main" id="{A7A61C6D-8D95-4A8E-8161-B0CEE58654D6}"/>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15D4E600-080C-49BD-8976-D5E5EAEAB94B}"/>
                  </a:ext>
                </a:extLst>
              </p:cNvPr>
              <p:cNvGrpSpPr/>
              <p:nvPr/>
            </p:nvGrpSpPr>
            <p:grpSpPr>
              <a:xfrm>
                <a:off x="1331964" y="3068996"/>
                <a:ext cx="360004" cy="360004"/>
                <a:chOff x="4932004" y="2708992"/>
                <a:chExt cx="360004" cy="360004"/>
              </a:xfrm>
            </p:grpSpPr>
            <p:cxnSp>
              <p:nvCxnSpPr>
                <p:cNvPr id="163" name="直線コネクタ 162">
                  <a:extLst>
                    <a:ext uri="{FF2B5EF4-FFF2-40B4-BE49-F238E27FC236}">
                      <a16:creationId xmlns:a16="http://schemas.microsoft.com/office/drawing/2014/main" id="{57D357C5-E599-458B-BBA7-9F77BC46003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3AF82D25-2F4B-443D-9347-601CFF11A4E7}"/>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9875ED1D-9848-4A71-99CA-5F30FBC3D5BB}"/>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BDAE46EE-549A-48BF-83C1-9FF0832C948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5" name="直線コネクタ 154">
                <a:extLst>
                  <a:ext uri="{FF2B5EF4-FFF2-40B4-BE49-F238E27FC236}">
                    <a16:creationId xmlns:a16="http://schemas.microsoft.com/office/drawing/2014/main" id="{C320A8F6-2311-4C61-8571-23B8E82DC6B3}"/>
                  </a:ext>
                </a:extLst>
              </p:cNvPr>
              <p:cNvCxnSpPr>
                <a:cxnSpLocks/>
                <a:stCxn id="149"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49166FF5-AEAB-4F19-BE6A-B2605AE51A5D}"/>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B1D3BF3E-22F9-43B2-8835-FD447DD84EF1}"/>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C11228E-138A-4F60-80D3-1B66B021CC7E}"/>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AF149FCB-B3FD-4076-8932-3BB910109AA4}"/>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6406DCC9-680A-499A-B69C-E72A7F8D285A}"/>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68CE5D36-3403-49E7-8F4E-E92C77737117}"/>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42816C17-E33D-4F25-93F8-BC7F9F81CBFB}"/>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grpSp>
        <p:nvGrpSpPr>
          <p:cNvPr id="10" name="グループ化 9">
            <a:extLst>
              <a:ext uri="{FF2B5EF4-FFF2-40B4-BE49-F238E27FC236}">
                <a16:creationId xmlns:a16="http://schemas.microsoft.com/office/drawing/2014/main" id="{478A1ABE-C95B-44FD-9203-345ACFF02B53}"/>
              </a:ext>
            </a:extLst>
          </p:cNvPr>
          <p:cNvGrpSpPr/>
          <p:nvPr/>
        </p:nvGrpSpPr>
        <p:grpSpPr>
          <a:xfrm>
            <a:off x="5652012" y="1538979"/>
            <a:ext cx="1620018" cy="4860054"/>
            <a:chOff x="5652012" y="728970"/>
            <a:chExt cx="1800020" cy="6134164"/>
          </a:xfrm>
        </p:grpSpPr>
        <p:grpSp>
          <p:nvGrpSpPr>
            <p:cNvPr id="9" name="グループ化 8">
              <a:extLst>
                <a:ext uri="{FF2B5EF4-FFF2-40B4-BE49-F238E27FC236}">
                  <a16:creationId xmlns:a16="http://schemas.microsoft.com/office/drawing/2014/main" id="{C4F768A5-3CC9-43A1-BC86-8B4454B5A7E2}"/>
                </a:ext>
              </a:extLst>
            </p:cNvPr>
            <p:cNvGrpSpPr/>
            <p:nvPr/>
          </p:nvGrpSpPr>
          <p:grpSpPr>
            <a:xfrm>
              <a:off x="5652012" y="728970"/>
              <a:ext cx="1800020" cy="1800020"/>
              <a:chOff x="5652012" y="728970"/>
              <a:chExt cx="1800020" cy="1800020"/>
            </a:xfrm>
          </p:grpSpPr>
          <p:grpSp>
            <p:nvGrpSpPr>
              <p:cNvPr id="56" name="グループ化 55">
                <a:extLst>
                  <a:ext uri="{FF2B5EF4-FFF2-40B4-BE49-F238E27FC236}">
                    <a16:creationId xmlns:a16="http://schemas.microsoft.com/office/drawing/2014/main" id="{B2772659-A00E-4413-9EB6-D696321711C2}"/>
                  </a:ext>
                </a:extLst>
              </p:cNvPr>
              <p:cNvGrpSpPr/>
              <p:nvPr/>
            </p:nvGrpSpPr>
            <p:grpSpPr>
              <a:xfrm>
                <a:off x="6372020" y="1448978"/>
                <a:ext cx="360004" cy="360004"/>
                <a:chOff x="4932004" y="2708992"/>
                <a:chExt cx="360004" cy="360004"/>
              </a:xfrm>
            </p:grpSpPr>
            <p:cxnSp>
              <p:nvCxnSpPr>
                <p:cNvPr id="57" name="直線コネクタ 56">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1" name="直線コネクタ 60">
                <a:extLst>
                  <a:ext uri="{FF2B5EF4-FFF2-40B4-BE49-F238E27FC236}">
                    <a16:creationId xmlns:a16="http://schemas.microsoft.com/office/drawing/2014/main" id="{04ACCC42-4E49-4867-BFDC-671C90B11355}"/>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A852A0-5D43-4C5B-8D71-AF1C94363457}"/>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DDEA31C-DEA3-4027-A96D-5EC4FD0DCD35}"/>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DE115225-CFB0-4004-A206-CB9F39CB2EA1}"/>
                  </a:ext>
                </a:extLst>
              </p:cNvPr>
              <p:cNvGrpSpPr/>
              <p:nvPr/>
            </p:nvGrpSpPr>
            <p:grpSpPr>
              <a:xfrm>
                <a:off x="6912026" y="1988984"/>
                <a:ext cx="360004" cy="90003"/>
                <a:chOff x="7272030" y="3789004"/>
                <a:chExt cx="360004" cy="90003"/>
              </a:xfrm>
            </p:grpSpPr>
            <p:cxnSp>
              <p:nvCxnSpPr>
                <p:cNvPr id="70" name="直線コネクタ 69">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2" name="直線コネクタ 71">
                <a:extLst>
                  <a:ext uri="{FF2B5EF4-FFF2-40B4-BE49-F238E27FC236}">
                    <a16:creationId xmlns:a16="http://schemas.microsoft.com/office/drawing/2014/main" id="{980D156E-BEF6-49E5-BEDB-E654CED1DF10}"/>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DF1097C-113D-483C-86EC-803338665142}"/>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38D32D1F-3EE8-498D-B8DB-C60684B30C49}"/>
                  </a:ext>
                </a:extLst>
              </p:cNvPr>
              <p:cNvGrpSpPr/>
              <p:nvPr/>
            </p:nvGrpSpPr>
            <p:grpSpPr>
              <a:xfrm>
                <a:off x="6912026" y="2348988"/>
                <a:ext cx="326325" cy="117556"/>
                <a:chOff x="2531592" y="5357236"/>
                <a:chExt cx="326325" cy="117556"/>
              </a:xfrm>
            </p:grpSpPr>
            <p:cxnSp>
              <p:nvCxnSpPr>
                <p:cNvPr id="77" name="直線コネクタ 76">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2" name="直線コネクタ 91">
                <a:extLst>
                  <a:ext uri="{FF2B5EF4-FFF2-40B4-BE49-F238E27FC236}">
                    <a16:creationId xmlns:a16="http://schemas.microsoft.com/office/drawing/2014/main" id="{5C16D03F-62AA-402B-A9AC-ADCF020FC7D6}"/>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87BB93E-CC11-4F3A-AF7A-8FAF390455E8}"/>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436C3C4F-A927-41C9-B20E-BF607C38BA5F}"/>
                </a:ext>
              </a:extLst>
            </p:cNvPr>
            <p:cNvGrpSpPr/>
            <p:nvPr/>
          </p:nvGrpSpPr>
          <p:grpSpPr>
            <a:xfrm>
              <a:off x="5652012" y="2168986"/>
              <a:ext cx="1800020" cy="1800020"/>
              <a:chOff x="5652012" y="728970"/>
              <a:chExt cx="1800020" cy="1800020"/>
            </a:xfrm>
          </p:grpSpPr>
          <p:grpSp>
            <p:nvGrpSpPr>
              <p:cNvPr id="191" name="グループ化 190">
                <a:extLst>
                  <a:ext uri="{FF2B5EF4-FFF2-40B4-BE49-F238E27FC236}">
                    <a16:creationId xmlns:a16="http://schemas.microsoft.com/office/drawing/2014/main" id="{D25485CF-CB34-4701-8105-D1057310D6D3}"/>
                  </a:ext>
                </a:extLst>
              </p:cNvPr>
              <p:cNvGrpSpPr/>
              <p:nvPr/>
            </p:nvGrpSpPr>
            <p:grpSpPr>
              <a:xfrm>
                <a:off x="6372020" y="1448978"/>
                <a:ext cx="360004" cy="360004"/>
                <a:chOff x="4932004" y="2708992"/>
                <a:chExt cx="360004" cy="360004"/>
              </a:xfrm>
            </p:grpSpPr>
            <p:cxnSp>
              <p:nvCxnSpPr>
                <p:cNvPr id="206" name="直線コネクタ 205">
                  <a:extLst>
                    <a:ext uri="{FF2B5EF4-FFF2-40B4-BE49-F238E27FC236}">
                      <a16:creationId xmlns:a16="http://schemas.microsoft.com/office/drawing/2014/main" id="{001A4D5E-413F-4CC3-B0B9-5F884BC53E19}"/>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D1E0BF14-6979-4A8E-87BF-2B99A687986A}"/>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51B28292-9EC8-4EF4-BEA3-71BFA869ED99}"/>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D5FAC743-B4BC-4A52-9674-1EDFC79D2474}"/>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2" name="直線コネクタ 191">
                <a:extLst>
                  <a:ext uri="{FF2B5EF4-FFF2-40B4-BE49-F238E27FC236}">
                    <a16:creationId xmlns:a16="http://schemas.microsoft.com/office/drawing/2014/main" id="{03142A4B-87C9-4621-AFDF-B97D14E5CFF1}"/>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87CE94F9-05DA-475B-B9D9-2DA57EDB6D10}"/>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B5F436DC-E768-4E92-A821-46A659C1E41F}"/>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95" name="グループ化 194">
                <a:extLst>
                  <a:ext uri="{FF2B5EF4-FFF2-40B4-BE49-F238E27FC236}">
                    <a16:creationId xmlns:a16="http://schemas.microsoft.com/office/drawing/2014/main" id="{412AED1C-0BE9-4319-B2FF-9A37349E8C31}"/>
                  </a:ext>
                </a:extLst>
              </p:cNvPr>
              <p:cNvGrpSpPr/>
              <p:nvPr/>
            </p:nvGrpSpPr>
            <p:grpSpPr>
              <a:xfrm>
                <a:off x="6912026" y="1988984"/>
                <a:ext cx="360004" cy="90003"/>
                <a:chOff x="7272030" y="3789004"/>
                <a:chExt cx="360004" cy="90003"/>
              </a:xfrm>
            </p:grpSpPr>
            <p:cxnSp>
              <p:nvCxnSpPr>
                <p:cNvPr id="204" name="直線コネクタ 203">
                  <a:extLst>
                    <a:ext uri="{FF2B5EF4-FFF2-40B4-BE49-F238E27FC236}">
                      <a16:creationId xmlns:a16="http://schemas.microsoft.com/office/drawing/2014/main" id="{F2B3FB15-504E-43D0-A168-3D71663E83A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0C602B01-1C1B-4C28-88F0-62E4262103F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6" name="直線コネクタ 195">
                <a:extLst>
                  <a:ext uri="{FF2B5EF4-FFF2-40B4-BE49-F238E27FC236}">
                    <a16:creationId xmlns:a16="http://schemas.microsoft.com/office/drawing/2014/main" id="{066DB9F5-9D05-46BC-8873-1403C710D254}"/>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B873F066-44A7-4CD9-B861-128EB84E9DD4}"/>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98" name="グループ化 197">
                <a:extLst>
                  <a:ext uri="{FF2B5EF4-FFF2-40B4-BE49-F238E27FC236}">
                    <a16:creationId xmlns:a16="http://schemas.microsoft.com/office/drawing/2014/main" id="{0BACA2FA-51D1-4B45-8933-91D391EE63FA}"/>
                  </a:ext>
                </a:extLst>
              </p:cNvPr>
              <p:cNvGrpSpPr/>
              <p:nvPr/>
            </p:nvGrpSpPr>
            <p:grpSpPr>
              <a:xfrm>
                <a:off x="6912026" y="2348988"/>
                <a:ext cx="326325" cy="117556"/>
                <a:chOff x="2531592" y="5357236"/>
                <a:chExt cx="326325" cy="117556"/>
              </a:xfrm>
            </p:grpSpPr>
            <p:cxnSp>
              <p:nvCxnSpPr>
                <p:cNvPr id="201" name="直線コネクタ 200">
                  <a:extLst>
                    <a:ext uri="{FF2B5EF4-FFF2-40B4-BE49-F238E27FC236}">
                      <a16:creationId xmlns:a16="http://schemas.microsoft.com/office/drawing/2014/main" id="{8E1F3462-DA2D-4BD4-A3EB-E84168FA5FBF}"/>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7B70AF7B-6998-4E09-9862-A1AB217EBC85}"/>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B9BC80FE-C1EC-4F6D-90C7-9161D9E2B6CE}"/>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9" name="直線コネクタ 198">
                <a:extLst>
                  <a:ext uri="{FF2B5EF4-FFF2-40B4-BE49-F238E27FC236}">
                    <a16:creationId xmlns:a16="http://schemas.microsoft.com/office/drawing/2014/main" id="{DC80B686-1888-4B6A-AFEE-B4A7DC7AA8BA}"/>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E400D98A-4885-422F-B970-AF06C3C469F8}"/>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210" name="グループ化 209">
              <a:extLst>
                <a:ext uri="{FF2B5EF4-FFF2-40B4-BE49-F238E27FC236}">
                  <a16:creationId xmlns:a16="http://schemas.microsoft.com/office/drawing/2014/main" id="{1694CD2C-2BD3-469A-929A-ACAE9DEFF4F4}"/>
                </a:ext>
              </a:extLst>
            </p:cNvPr>
            <p:cNvGrpSpPr/>
            <p:nvPr/>
          </p:nvGrpSpPr>
          <p:grpSpPr>
            <a:xfrm>
              <a:off x="5652012" y="3609002"/>
              <a:ext cx="1800020" cy="1800020"/>
              <a:chOff x="5652012" y="728970"/>
              <a:chExt cx="1800020" cy="1800020"/>
            </a:xfrm>
          </p:grpSpPr>
          <p:grpSp>
            <p:nvGrpSpPr>
              <p:cNvPr id="211" name="グループ化 210">
                <a:extLst>
                  <a:ext uri="{FF2B5EF4-FFF2-40B4-BE49-F238E27FC236}">
                    <a16:creationId xmlns:a16="http://schemas.microsoft.com/office/drawing/2014/main" id="{EF063828-012A-445B-BF14-75950650B38C}"/>
                  </a:ext>
                </a:extLst>
              </p:cNvPr>
              <p:cNvGrpSpPr/>
              <p:nvPr/>
            </p:nvGrpSpPr>
            <p:grpSpPr>
              <a:xfrm>
                <a:off x="6372020" y="1448978"/>
                <a:ext cx="360004" cy="360004"/>
                <a:chOff x="4932004" y="2708992"/>
                <a:chExt cx="360004" cy="360004"/>
              </a:xfrm>
            </p:grpSpPr>
            <p:cxnSp>
              <p:nvCxnSpPr>
                <p:cNvPr id="226" name="直線コネクタ 225">
                  <a:extLst>
                    <a:ext uri="{FF2B5EF4-FFF2-40B4-BE49-F238E27FC236}">
                      <a16:creationId xmlns:a16="http://schemas.microsoft.com/office/drawing/2014/main" id="{B69B0D71-5C15-412D-8D52-23D443DB6D15}"/>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DABADECF-A517-49C3-877F-7DE94755AB91}"/>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0B114486-01B7-448B-8728-4434D4AB150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8C619C50-0201-43BF-87E1-D166C6EBB5E2}"/>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2" name="直線コネクタ 211">
                <a:extLst>
                  <a:ext uri="{FF2B5EF4-FFF2-40B4-BE49-F238E27FC236}">
                    <a16:creationId xmlns:a16="http://schemas.microsoft.com/office/drawing/2014/main" id="{15672763-42E0-4C2C-AEE8-58C12AB35972}"/>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CEA99A9B-21D9-41B5-86A2-9AC00313D276}"/>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C6157632-FE25-4D61-8791-406A7021A0ED}"/>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15" name="グループ化 214">
                <a:extLst>
                  <a:ext uri="{FF2B5EF4-FFF2-40B4-BE49-F238E27FC236}">
                    <a16:creationId xmlns:a16="http://schemas.microsoft.com/office/drawing/2014/main" id="{FDCCFBE8-3A14-4EE7-ABAD-7E4C96818E33}"/>
                  </a:ext>
                </a:extLst>
              </p:cNvPr>
              <p:cNvGrpSpPr/>
              <p:nvPr/>
            </p:nvGrpSpPr>
            <p:grpSpPr>
              <a:xfrm>
                <a:off x="6912026" y="1988984"/>
                <a:ext cx="360004" cy="90003"/>
                <a:chOff x="7272030" y="3789004"/>
                <a:chExt cx="360004" cy="90003"/>
              </a:xfrm>
            </p:grpSpPr>
            <p:cxnSp>
              <p:nvCxnSpPr>
                <p:cNvPr id="224" name="直線コネクタ 223">
                  <a:extLst>
                    <a:ext uri="{FF2B5EF4-FFF2-40B4-BE49-F238E27FC236}">
                      <a16:creationId xmlns:a16="http://schemas.microsoft.com/office/drawing/2014/main" id="{8A0433E9-F951-4DF7-BBCF-C0B447C75B17}"/>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B2178B64-5225-4E4A-B6E2-5F6EA314C5F5}"/>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CA7A7151-4714-40C7-B53E-FBA39A954B67}"/>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22596E69-6625-473F-9E22-CA95A4194B2B}"/>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18" name="グループ化 217">
                <a:extLst>
                  <a:ext uri="{FF2B5EF4-FFF2-40B4-BE49-F238E27FC236}">
                    <a16:creationId xmlns:a16="http://schemas.microsoft.com/office/drawing/2014/main" id="{05272CA7-68AB-46C8-86D9-E7E3020F778C}"/>
                  </a:ext>
                </a:extLst>
              </p:cNvPr>
              <p:cNvGrpSpPr/>
              <p:nvPr/>
            </p:nvGrpSpPr>
            <p:grpSpPr>
              <a:xfrm>
                <a:off x="6912026" y="2348988"/>
                <a:ext cx="326325" cy="117556"/>
                <a:chOff x="2531592" y="5357236"/>
                <a:chExt cx="326325" cy="117556"/>
              </a:xfrm>
            </p:grpSpPr>
            <p:cxnSp>
              <p:nvCxnSpPr>
                <p:cNvPr id="221" name="直線コネクタ 220">
                  <a:extLst>
                    <a:ext uri="{FF2B5EF4-FFF2-40B4-BE49-F238E27FC236}">
                      <a16:creationId xmlns:a16="http://schemas.microsoft.com/office/drawing/2014/main" id="{3715A177-274F-495F-9658-FE2CBB4DCA47}"/>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260419D1-213F-4694-8E03-D58ECC23BA59}"/>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F085D748-4374-4922-8B7A-87A1C62753DF}"/>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9" name="直線コネクタ 218">
                <a:extLst>
                  <a:ext uri="{FF2B5EF4-FFF2-40B4-BE49-F238E27FC236}">
                    <a16:creationId xmlns:a16="http://schemas.microsoft.com/office/drawing/2014/main" id="{E70FA2B8-6D02-4CF9-95BE-6DDF394D3025}"/>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3CB0462E-4E40-4B74-9A6F-240152D943CE}"/>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230" name="グループ化 229">
              <a:extLst>
                <a:ext uri="{FF2B5EF4-FFF2-40B4-BE49-F238E27FC236}">
                  <a16:creationId xmlns:a16="http://schemas.microsoft.com/office/drawing/2014/main" id="{E76D82AF-3266-4D55-9E2E-34167A265854}"/>
                </a:ext>
              </a:extLst>
            </p:cNvPr>
            <p:cNvGrpSpPr/>
            <p:nvPr/>
          </p:nvGrpSpPr>
          <p:grpSpPr>
            <a:xfrm>
              <a:off x="5652012" y="5063114"/>
              <a:ext cx="1800020" cy="1800020"/>
              <a:chOff x="5652012" y="728970"/>
              <a:chExt cx="1800020" cy="1800020"/>
            </a:xfrm>
          </p:grpSpPr>
          <p:grpSp>
            <p:nvGrpSpPr>
              <p:cNvPr id="231" name="グループ化 230">
                <a:extLst>
                  <a:ext uri="{FF2B5EF4-FFF2-40B4-BE49-F238E27FC236}">
                    <a16:creationId xmlns:a16="http://schemas.microsoft.com/office/drawing/2014/main" id="{018AA9BC-21FF-4F0D-B379-C2CC38AA37E8}"/>
                  </a:ext>
                </a:extLst>
              </p:cNvPr>
              <p:cNvGrpSpPr/>
              <p:nvPr/>
            </p:nvGrpSpPr>
            <p:grpSpPr>
              <a:xfrm>
                <a:off x="6372020" y="1448978"/>
                <a:ext cx="360004" cy="360004"/>
                <a:chOff x="4932004" y="2708992"/>
                <a:chExt cx="360004" cy="360004"/>
              </a:xfrm>
            </p:grpSpPr>
            <p:cxnSp>
              <p:nvCxnSpPr>
                <p:cNvPr id="246" name="直線コネクタ 245">
                  <a:extLst>
                    <a:ext uri="{FF2B5EF4-FFF2-40B4-BE49-F238E27FC236}">
                      <a16:creationId xmlns:a16="http://schemas.microsoft.com/office/drawing/2014/main" id="{B46EB9B0-75B4-43E1-AF3E-E50DB8578EF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FBAF95BC-58AC-4D57-918D-E069C1677220}"/>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3C98EAF3-7139-4D4F-98A4-8928F70D75A7}"/>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B067E30D-EF14-44DB-9B4D-BC16C9672192}"/>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2" name="直線コネクタ 231">
                <a:extLst>
                  <a:ext uri="{FF2B5EF4-FFF2-40B4-BE49-F238E27FC236}">
                    <a16:creationId xmlns:a16="http://schemas.microsoft.com/office/drawing/2014/main" id="{338C324E-4D45-43C6-A033-2AAE71708941}"/>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1D13A683-8044-4DE8-BD47-7AAE930DA8A1}"/>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9F7B2E69-7628-4264-96F1-1A9B39841339}"/>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AE41BA6F-0997-4464-B8C4-638F498543A1}"/>
                  </a:ext>
                </a:extLst>
              </p:cNvPr>
              <p:cNvGrpSpPr/>
              <p:nvPr/>
            </p:nvGrpSpPr>
            <p:grpSpPr>
              <a:xfrm>
                <a:off x="6912026" y="1988984"/>
                <a:ext cx="360004" cy="90003"/>
                <a:chOff x="7272030" y="3789004"/>
                <a:chExt cx="360004" cy="90003"/>
              </a:xfrm>
            </p:grpSpPr>
            <p:cxnSp>
              <p:nvCxnSpPr>
                <p:cNvPr id="244" name="直線コネクタ 243">
                  <a:extLst>
                    <a:ext uri="{FF2B5EF4-FFF2-40B4-BE49-F238E27FC236}">
                      <a16:creationId xmlns:a16="http://schemas.microsoft.com/office/drawing/2014/main" id="{38F09523-41D6-49E7-82EB-031AFCC68EF9}"/>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8841C5CD-982F-46D7-BA78-230879DBE950}"/>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6" name="直線コネクタ 235">
                <a:extLst>
                  <a:ext uri="{FF2B5EF4-FFF2-40B4-BE49-F238E27FC236}">
                    <a16:creationId xmlns:a16="http://schemas.microsoft.com/office/drawing/2014/main" id="{C1CBBE77-4F15-46EE-B9EE-ED0DEE982B9A}"/>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9488BB4D-B7D9-4721-93A7-A119454944FA}"/>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38" name="グループ化 237">
                <a:extLst>
                  <a:ext uri="{FF2B5EF4-FFF2-40B4-BE49-F238E27FC236}">
                    <a16:creationId xmlns:a16="http://schemas.microsoft.com/office/drawing/2014/main" id="{4F2033AC-CF6E-4853-8F99-C123E929A718}"/>
                  </a:ext>
                </a:extLst>
              </p:cNvPr>
              <p:cNvGrpSpPr/>
              <p:nvPr/>
            </p:nvGrpSpPr>
            <p:grpSpPr>
              <a:xfrm>
                <a:off x="6912026" y="2348988"/>
                <a:ext cx="326325" cy="117556"/>
                <a:chOff x="2531592" y="5357236"/>
                <a:chExt cx="326325" cy="117556"/>
              </a:xfrm>
            </p:grpSpPr>
            <p:cxnSp>
              <p:nvCxnSpPr>
                <p:cNvPr id="241" name="直線コネクタ 240">
                  <a:extLst>
                    <a:ext uri="{FF2B5EF4-FFF2-40B4-BE49-F238E27FC236}">
                      <a16:creationId xmlns:a16="http://schemas.microsoft.com/office/drawing/2014/main" id="{106DAF75-B8E0-421A-A349-EE0F152DDEE2}"/>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576950CF-1A76-4A8D-893D-116E73952588}"/>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C6497466-A738-4AEC-AF93-3A3CFB8717EA}"/>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9" name="直線コネクタ 238">
                <a:extLst>
                  <a:ext uri="{FF2B5EF4-FFF2-40B4-BE49-F238E27FC236}">
                    <a16:creationId xmlns:a16="http://schemas.microsoft.com/office/drawing/2014/main" id="{EF104839-E095-4B9F-9EA7-27A73046FE12}"/>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066E6656-229E-4706-ADBB-77C7195B1F9F}"/>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94484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C5CF5-7992-1953-E955-B0BB3F55DC71}"/>
              </a:ext>
            </a:extLst>
          </p:cNvPr>
          <p:cNvSpPr>
            <a:spLocks noGrp="1"/>
          </p:cNvSpPr>
          <p:nvPr>
            <p:ph type="title"/>
          </p:nvPr>
        </p:nvSpPr>
        <p:spPr/>
        <p:txBody>
          <a:bodyPr/>
          <a:lstStyle/>
          <a:p>
            <a:r>
              <a:rPr kumimoji="1" lang="ja-JP" altLang="en-US" dirty="0"/>
              <a:t>メモリのまとめ</a:t>
            </a:r>
            <a:br>
              <a:rPr kumimoji="1" lang="en-US" altLang="ja-JP" dirty="0"/>
            </a:br>
            <a:r>
              <a:rPr kumimoji="1" lang="ja-JP" altLang="en-US" sz="1800" dirty="0"/>
              <a:t>（おおよそこのぐらいの事がフワッと分かってれば良い</a:t>
            </a:r>
            <a:endParaRPr kumimoji="1" lang="en-US" dirty="0"/>
          </a:p>
        </p:txBody>
      </p:sp>
      <p:sp>
        <p:nvSpPr>
          <p:cNvPr id="3" name="コンテンツ プレースホルダー 2">
            <a:extLst>
              <a:ext uri="{FF2B5EF4-FFF2-40B4-BE49-F238E27FC236}">
                <a16:creationId xmlns:a16="http://schemas.microsoft.com/office/drawing/2014/main" id="{026F1C1F-E257-CF08-BE96-7AD280BF7F98}"/>
              </a:ext>
            </a:extLst>
          </p:cNvPr>
          <p:cNvSpPr>
            <a:spLocks noGrp="1"/>
          </p:cNvSpPr>
          <p:nvPr>
            <p:ph sz="quarter" idx="10"/>
          </p:nvPr>
        </p:nvSpPr>
        <p:spPr>
          <a:xfrm>
            <a:off x="611955" y="1088974"/>
            <a:ext cx="8190091" cy="5220058"/>
          </a:xfrm>
        </p:spPr>
        <p:txBody>
          <a:bodyPr/>
          <a:lstStyle/>
          <a:p>
            <a:r>
              <a:rPr kumimoji="1" lang="ja-JP" altLang="en-US" sz="1800" dirty="0"/>
              <a:t>メモリ（</a:t>
            </a:r>
            <a:r>
              <a:rPr kumimoji="1" lang="en-US" altLang="ja-JP" sz="1800" dirty="0"/>
              <a:t>RAM: Random Access Memory</a:t>
            </a:r>
            <a:r>
              <a:rPr kumimoji="1" lang="ja-JP" altLang="en-US" sz="1800" dirty="0"/>
              <a:t>）</a:t>
            </a:r>
            <a:endParaRPr kumimoji="1" lang="en-US" altLang="ja-JP" sz="1800" dirty="0"/>
          </a:p>
          <a:p>
            <a:pPr lvl="1"/>
            <a:r>
              <a:rPr kumimoji="1" lang="ja-JP" altLang="en-US" sz="1800" dirty="0"/>
              <a:t>複数のデータを記憶し，配列のように位置を指定して読み書きする</a:t>
            </a:r>
            <a:endParaRPr lang="en-US" altLang="ja-JP" sz="1800" dirty="0"/>
          </a:p>
          <a:p>
            <a:pPr lvl="1"/>
            <a:r>
              <a:rPr kumimoji="1" lang="ja-JP" altLang="en-US" sz="1800" dirty="0"/>
              <a:t>なるべく少ない回路で なるべく多くの記憶を行うために存在</a:t>
            </a:r>
            <a:endParaRPr kumimoji="1" lang="en-US" altLang="ja-JP" sz="1800" dirty="0"/>
          </a:p>
          <a:p>
            <a:r>
              <a:rPr kumimoji="1" lang="ja-JP" altLang="en-US" sz="1800" dirty="0"/>
              <a:t>構造とアクセス時間：</a:t>
            </a:r>
            <a:endParaRPr kumimoji="1" lang="en-US" altLang="ja-JP" sz="1800" dirty="0"/>
          </a:p>
          <a:p>
            <a:pPr lvl="1"/>
            <a:r>
              <a:rPr kumimoji="1" lang="en-US" altLang="ja-JP" sz="1800" dirty="0"/>
              <a:t>1bit </a:t>
            </a:r>
            <a:r>
              <a:rPr kumimoji="1" lang="ja-JP" altLang="en-US" sz="1800" dirty="0"/>
              <a:t>の記憶を行うセルを格子状にならべた構造を持つ</a:t>
            </a:r>
            <a:endParaRPr kumimoji="1" lang="en-US" altLang="ja-JP" sz="1800" dirty="0"/>
          </a:p>
          <a:p>
            <a:pPr lvl="1"/>
            <a:r>
              <a:rPr kumimoji="1" lang="ja-JP" altLang="en-US" sz="1800" dirty="0"/>
              <a:t>読み書きにかかる時間：</a:t>
            </a:r>
            <a:endParaRPr kumimoji="1" lang="en-US" altLang="ja-JP" sz="1800" dirty="0"/>
          </a:p>
          <a:p>
            <a:pPr lvl="2"/>
            <a:r>
              <a:rPr kumimoji="1" lang="ja-JP" altLang="en-US" sz="1800" dirty="0"/>
              <a:t>記憶容量の平方根程度に比例</a:t>
            </a:r>
            <a:endParaRPr kumimoji="1" lang="en-US" altLang="ja-JP" sz="1800" dirty="0"/>
          </a:p>
          <a:p>
            <a:pPr lvl="2"/>
            <a:r>
              <a:rPr kumimoji="1" lang="ja-JP" altLang="en-US" sz="1800" dirty="0"/>
              <a:t>信号線の長さに比例するため，速度と容量にはトレードオフがある</a:t>
            </a:r>
            <a:endParaRPr kumimoji="1" lang="en-US" sz="1800" dirty="0"/>
          </a:p>
        </p:txBody>
      </p:sp>
    </p:spTree>
    <p:extLst>
      <p:ext uri="{BB962C8B-B14F-4D97-AF65-F5344CB8AC3E}">
        <p14:creationId xmlns:p14="http://schemas.microsoft.com/office/powerpoint/2010/main" val="4267908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C5CF5-7992-1953-E955-B0BB3F55DC71}"/>
              </a:ext>
            </a:extLst>
          </p:cNvPr>
          <p:cNvSpPr>
            <a:spLocks noGrp="1"/>
          </p:cNvSpPr>
          <p:nvPr>
            <p:ph type="title"/>
          </p:nvPr>
        </p:nvSpPr>
        <p:spPr/>
        <p:txBody>
          <a:bodyPr/>
          <a:lstStyle/>
          <a:p>
            <a:r>
              <a:rPr kumimoji="1" lang="ja-JP" altLang="en-US" dirty="0"/>
              <a:t>メモリのまとめ</a:t>
            </a:r>
            <a:br>
              <a:rPr kumimoji="1" lang="en-US" altLang="ja-JP" dirty="0"/>
            </a:br>
            <a:r>
              <a:rPr kumimoji="1" lang="ja-JP" altLang="en-US" sz="1800" dirty="0"/>
              <a:t>（おおよそこのぐらいの事がフワッと分かってれば良い</a:t>
            </a:r>
            <a:endParaRPr kumimoji="1" lang="en-US" dirty="0"/>
          </a:p>
        </p:txBody>
      </p:sp>
      <p:sp>
        <p:nvSpPr>
          <p:cNvPr id="3" name="コンテンツ プレースホルダー 2">
            <a:extLst>
              <a:ext uri="{FF2B5EF4-FFF2-40B4-BE49-F238E27FC236}">
                <a16:creationId xmlns:a16="http://schemas.microsoft.com/office/drawing/2014/main" id="{026F1C1F-E257-CF08-BE96-7AD280BF7F98}"/>
              </a:ext>
            </a:extLst>
          </p:cNvPr>
          <p:cNvSpPr>
            <a:spLocks noGrp="1"/>
          </p:cNvSpPr>
          <p:nvPr>
            <p:ph sz="quarter" idx="10"/>
          </p:nvPr>
        </p:nvSpPr>
        <p:spPr/>
        <p:txBody>
          <a:bodyPr/>
          <a:lstStyle/>
          <a:p>
            <a:r>
              <a:rPr kumimoji="1" lang="en-US" altLang="ja-JP" sz="1800" dirty="0"/>
              <a:t>SRAM</a:t>
            </a:r>
            <a:r>
              <a:rPr kumimoji="1" lang="ja-JP" altLang="en-US" sz="1800" dirty="0"/>
              <a:t>：</a:t>
            </a:r>
            <a:endParaRPr kumimoji="1" lang="en-US" altLang="ja-JP" sz="1800" dirty="0"/>
          </a:p>
          <a:p>
            <a:pPr lvl="1"/>
            <a:r>
              <a:rPr kumimoji="1" lang="ja-JP" altLang="en-US" sz="1800" dirty="0"/>
              <a:t>セルにインバータのループを使ったもの</a:t>
            </a:r>
            <a:endParaRPr kumimoji="1" lang="en-US" altLang="ja-JP" sz="1800" dirty="0"/>
          </a:p>
          <a:p>
            <a:pPr lvl="1"/>
            <a:r>
              <a:rPr kumimoji="1" lang="ja-JP" altLang="en-US" sz="1800" dirty="0"/>
              <a:t>高速だが低密度</a:t>
            </a:r>
            <a:endParaRPr kumimoji="1" lang="en-US" altLang="ja-JP" sz="1800" dirty="0"/>
          </a:p>
          <a:p>
            <a:pPr lvl="1"/>
            <a:r>
              <a:rPr kumimoji="1" lang="ja-JP" altLang="en-US" sz="1800" dirty="0"/>
              <a:t>電源を入れている限りは記憶が消えない</a:t>
            </a:r>
            <a:endParaRPr kumimoji="1" lang="en-US" altLang="ja-JP" sz="1800" dirty="0"/>
          </a:p>
          <a:p>
            <a:r>
              <a:rPr lang="en-US" sz="1800" dirty="0"/>
              <a:t>DRAM</a:t>
            </a:r>
          </a:p>
          <a:p>
            <a:pPr lvl="1"/>
            <a:r>
              <a:rPr lang="ja-JP" altLang="en-US" sz="1800" dirty="0"/>
              <a:t>セルにコンデンサを使ったもの</a:t>
            </a:r>
            <a:endParaRPr lang="en-US" altLang="ja-JP" sz="1800" dirty="0"/>
          </a:p>
          <a:p>
            <a:pPr lvl="1"/>
            <a:r>
              <a:rPr kumimoji="1" lang="ja-JP" altLang="en-US" sz="1800" dirty="0"/>
              <a:t>低速だが高密度</a:t>
            </a:r>
            <a:endParaRPr kumimoji="1" lang="en-US" altLang="ja-JP" sz="1800" dirty="0"/>
          </a:p>
          <a:p>
            <a:pPr lvl="1"/>
            <a:r>
              <a:rPr kumimoji="1" lang="ja-JP" altLang="en-US" sz="1800" dirty="0"/>
              <a:t>電源を入れていても記憶が消えていく</a:t>
            </a:r>
            <a:endParaRPr kumimoji="1" lang="en-US" altLang="ja-JP" sz="1800" dirty="0"/>
          </a:p>
          <a:p>
            <a:pPr lvl="2"/>
            <a:r>
              <a:rPr kumimoji="1" lang="ja-JP" altLang="en-US" sz="1800" dirty="0"/>
              <a:t>リフレッシュが必要</a:t>
            </a:r>
            <a:endParaRPr kumimoji="1" lang="en-US" sz="1800" dirty="0"/>
          </a:p>
        </p:txBody>
      </p:sp>
    </p:spTree>
    <p:extLst>
      <p:ext uri="{BB962C8B-B14F-4D97-AF65-F5344CB8AC3E}">
        <p14:creationId xmlns:p14="http://schemas.microsoft.com/office/powerpoint/2010/main" val="2649984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58</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a:t>
            </a:r>
            <a:endParaRPr kumimoji="1" lang="en-US" dirty="0"/>
          </a:p>
        </p:txBody>
      </p:sp>
    </p:spTree>
    <p:extLst>
      <p:ext uri="{BB962C8B-B14F-4D97-AF65-F5344CB8AC3E}">
        <p14:creationId xmlns:p14="http://schemas.microsoft.com/office/powerpoint/2010/main" val="2231184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キャッシュとは？</a:t>
            </a:r>
          </a:p>
        </p:txBody>
      </p:sp>
      <p:sp>
        <p:nvSpPr>
          <p:cNvPr id="5" name="テキスト プレースホルダー 4"/>
          <p:cNvSpPr>
            <a:spLocks noGrp="1"/>
          </p:cNvSpPr>
          <p:nvPr>
            <p:ph type="body" sz="quarter" idx="10"/>
          </p:nvPr>
        </p:nvSpPr>
        <p:spPr/>
        <p:txBody>
          <a:bodyPr/>
          <a:lstStyle/>
          <a:p>
            <a:r>
              <a:rPr kumimoji="1" lang="ja-JP" altLang="en-US" dirty="0"/>
              <a:t>「キャッシュ」って，ブラウザのあれ？</a:t>
            </a:r>
            <a:endParaRPr kumimoji="1" lang="en-US" altLang="ja-JP" dirty="0"/>
          </a:p>
          <a:p>
            <a:r>
              <a:rPr kumimoji="1" lang="ja-JP" altLang="en-US" dirty="0"/>
              <a:t>ちょっと違うけど，原理は同じもの</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59</a:t>
            </a:fld>
            <a:endParaRPr kumimoji="1" lang="ja-JP" altLang="en-US"/>
          </a:p>
        </p:txBody>
      </p:sp>
    </p:spTree>
    <p:extLst>
      <p:ext uri="{BB962C8B-B14F-4D97-AF65-F5344CB8AC3E}">
        <p14:creationId xmlns:p14="http://schemas.microsoft.com/office/powerpoint/2010/main" val="182246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原理は同じ</a:t>
            </a:r>
          </a:p>
        </p:txBody>
      </p:sp>
      <p:sp>
        <p:nvSpPr>
          <p:cNvPr id="3" name="テキスト プレースホルダー 2"/>
          <p:cNvSpPr>
            <a:spLocks noGrp="1"/>
          </p:cNvSpPr>
          <p:nvPr>
            <p:ph type="body" sz="quarter" idx="10"/>
          </p:nvPr>
        </p:nvSpPr>
        <p:spPr/>
        <p:txBody>
          <a:bodyPr/>
          <a:lstStyle/>
          <a:p>
            <a:r>
              <a:rPr kumimoji="1" lang="ja-JP" altLang="en-US" dirty="0"/>
              <a:t>ブラウザのキャッシュ</a:t>
            </a:r>
            <a:endParaRPr kumimoji="1" lang="en-US" altLang="ja-JP" dirty="0"/>
          </a:p>
          <a:p>
            <a:pPr lvl="1"/>
            <a:r>
              <a:rPr kumimoji="1" lang="en-US" altLang="ja-JP" dirty="0"/>
              <a:t>WEB </a:t>
            </a:r>
            <a:r>
              <a:rPr kumimoji="1" lang="ja-JP" altLang="en-US" dirty="0"/>
              <a:t>サーバーからページを取ってくるのは遅い</a:t>
            </a:r>
            <a:endParaRPr kumimoji="1" lang="en-US" altLang="ja-JP" dirty="0"/>
          </a:p>
          <a:p>
            <a:pPr lvl="1"/>
            <a:r>
              <a:rPr kumimoji="1" lang="en-US" altLang="ja-JP" dirty="0"/>
              <a:t>1</a:t>
            </a:r>
            <a:r>
              <a:rPr kumimoji="1" lang="ja-JP" altLang="en-US" dirty="0"/>
              <a:t>回見たページを </a:t>
            </a:r>
            <a:r>
              <a:rPr kumimoji="1" lang="en-US" altLang="ja-JP" dirty="0"/>
              <a:t>PC </a:t>
            </a:r>
            <a:r>
              <a:rPr kumimoji="1" lang="ja-JP" altLang="en-US" dirty="0"/>
              <a:t>やスマホの「キャッシュ」に置いておく</a:t>
            </a:r>
            <a:endParaRPr kumimoji="1" lang="en-US" altLang="ja-JP" dirty="0"/>
          </a:p>
          <a:p>
            <a:pPr lvl="1"/>
            <a:r>
              <a:rPr kumimoji="1" lang="en-US" altLang="ja-JP" dirty="0"/>
              <a:t>2</a:t>
            </a:r>
            <a:r>
              <a:rPr kumimoji="1" lang="ja-JP" altLang="en-US" dirty="0"/>
              <a:t>回目からは表示が速い</a:t>
            </a:r>
            <a:endParaRPr kumimoji="1" lang="en-US" altLang="ja-JP" dirty="0"/>
          </a:p>
          <a:p>
            <a:r>
              <a:rPr kumimoji="1" lang="ja-JP" altLang="en-US" dirty="0"/>
              <a:t>メモリのキャッシュ</a:t>
            </a:r>
            <a:endParaRPr kumimoji="1" lang="en-US" altLang="ja-JP" dirty="0"/>
          </a:p>
          <a:p>
            <a:pPr lvl="1"/>
            <a:r>
              <a:rPr kumimoji="1" lang="ja-JP" altLang="en-US" dirty="0"/>
              <a:t>メイン・メモリからデータを取ってくるのは遅い</a:t>
            </a:r>
            <a:endParaRPr kumimoji="1" lang="en-US" altLang="ja-JP" dirty="0"/>
          </a:p>
          <a:p>
            <a:pPr lvl="1"/>
            <a:r>
              <a:rPr kumimoji="1" lang="en-US" altLang="ja-JP" dirty="0"/>
              <a:t>1</a:t>
            </a:r>
            <a:r>
              <a:rPr kumimoji="1" lang="ja-JP" altLang="en-US" dirty="0"/>
              <a:t>回読んだデータを </a:t>
            </a:r>
            <a:r>
              <a:rPr kumimoji="1" lang="en-US" altLang="ja-JP" dirty="0"/>
              <a:t>CPU </a:t>
            </a:r>
            <a:r>
              <a:rPr kumimoji="1" lang="ja-JP" altLang="en-US" dirty="0"/>
              <a:t>の「キャッシュ」に置いておく</a:t>
            </a:r>
            <a:endParaRPr kumimoji="1" lang="en-US" altLang="ja-JP" dirty="0"/>
          </a:p>
          <a:p>
            <a:pPr lvl="1"/>
            <a:r>
              <a:rPr kumimoji="1" lang="en-US" altLang="ja-JP" dirty="0"/>
              <a:t>2</a:t>
            </a:r>
            <a:r>
              <a:rPr kumimoji="1" lang="ja-JP" altLang="en-US" dirty="0"/>
              <a:t>回目からは読み込みが速い</a:t>
            </a:r>
          </a:p>
        </p:txBody>
      </p:sp>
    </p:spTree>
    <p:extLst>
      <p:ext uri="{BB962C8B-B14F-4D97-AF65-F5344CB8AC3E}">
        <p14:creationId xmlns:p14="http://schemas.microsoft.com/office/powerpoint/2010/main" val="67693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性能へ大きく影響するし，影響範囲も広い</a:t>
            </a:r>
          </a:p>
        </p:txBody>
      </p:sp>
      <p:sp>
        <p:nvSpPr>
          <p:cNvPr id="3" name="テキスト プレースホルダー 2"/>
          <p:cNvSpPr>
            <a:spLocks noGrp="1"/>
          </p:cNvSpPr>
          <p:nvPr>
            <p:ph type="body" sz="quarter" idx="10"/>
          </p:nvPr>
        </p:nvSpPr>
        <p:spPr/>
        <p:txBody>
          <a:bodyPr/>
          <a:lstStyle/>
          <a:p>
            <a:r>
              <a:rPr kumimoji="1" lang="ja-JP" altLang="en-US" dirty="0"/>
              <a:t>キャッシュは現代のコンピュータにおいてとても重要</a:t>
            </a:r>
            <a:endParaRPr kumimoji="1" lang="en-US" altLang="ja-JP" dirty="0"/>
          </a:p>
          <a:p>
            <a:pPr lvl="1"/>
            <a:r>
              <a:rPr kumimoji="1" lang="ja-JP" altLang="en-US" dirty="0"/>
              <a:t>ほとんどのプログラムで性能に大きな影響を与えている</a:t>
            </a:r>
            <a:endParaRPr kumimoji="1" lang="en-US" altLang="ja-JP" dirty="0"/>
          </a:p>
        </p:txBody>
      </p:sp>
    </p:spTree>
    <p:extLst>
      <p:ext uri="{BB962C8B-B14F-4D97-AF65-F5344CB8AC3E}">
        <p14:creationId xmlns:p14="http://schemas.microsoft.com/office/powerpoint/2010/main" val="2024476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kumimoji="1" lang="ja-JP" altLang="en-US" dirty="0"/>
              <a:t>行列積の実装と性能</a:t>
            </a:r>
          </a:p>
        </p:txBody>
      </p:sp>
      <p:sp>
        <p:nvSpPr>
          <p:cNvPr id="4" name="テキスト プレースホルダー 3"/>
          <p:cNvSpPr>
            <a:spLocks noGrp="1"/>
          </p:cNvSpPr>
          <p:nvPr>
            <p:ph type="body" sz="quarter" idx="10"/>
          </p:nvPr>
        </p:nvSpPr>
        <p:spPr>
          <a:xfrm>
            <a:off x="341953" y="998973"/>
            <a:ext cx="8100090" cy="4860054"/>
          </a:xfrm>
        </p:spPr>
        <p:txBody>
          <a:bodyPr anchor="t"/>
          <a:lstStyle/>
          <a:p>
            <a:r>
              <a:rPr kumimoji="1" lang="ja-JP" altLang="en-US" dirty="0"/>
              <a:t>三重ループとして</a:t>
            </a:r>
            <a:r>
              <a:rPr lang="ja-JP" altLang="en-US" dirty="0"/>
              <a:t>実装</a:t>
            </a:r>
            <a:r>
              <a:rPr kumimoji="1" lang="ja-JP" altLang="en-US" dirty="0"/>
              <a:t>できる</a:t>
            </a:r>
            <a:endParaRPr kumimoji="1" lang="en-US" altLang="ja-JP" dirty="0"/>
          </a:p>
          <a:p>
            <a:pPr lvl="1"/>
            <a:r>
              <a:rPr kumimoji="1" lang="ja-JP" altLang="en-US" dirty="0"/>
              <a:t>ループの順番は任意に入れ替え可能</a:t>
            </a:r>
            <a:br>
              <a:rPr kumimoji="1" lang="en-US" altLang="ja-JP" dirty="0"/>
            </a:br>
            <a:endParaRPr kumimoji="1" lang="en-US" altLang="ja-JP" dirty="0"/>
          </a:p>
          <a:p>
            <a:endParaRPr kumimoji="1" lang="en-US" altLang="ja-JP" dirty="0"/>
          </a:p>
          <a:p>
            <a:endParaRPr lang="en-US" altLang="ja-JP" dirty="0"/>
          </a:p>
          <a:p>
            <a:r>
              <a:rPr kumimoji="1" lang="ja-JP" altLang="en-US" dirty="0"/>
              <a:t>単にループの順番を入れ替えるだけで</a:t>
            </a:r>
            <a:r>
              <a:rPr lang="ja-JP" altLang="en-US" dirty="0"/>
              <a:t>処理時間</a:t>
            </a:r>
            <a:r>
              <a:rPr kumimoji="1" lang="ja-JP" altLang="en-US" dirty="0"/>
              <a:t>が大きく変化する</a:t>
            </a:r>
            <a:endParaRPr kumimoji="1" lang="en-US" altLang="ja-JP" dirty="0"/>
          </a:p>
          <a:p>
            <a:pPr lvl="1"/>
            <a:r>
              <a:rPr lang="ja-JP" altLang="en-US" dirty="0"/>
              <a:t>外側から </a:t>
            </a:r>
            <a:r>
              <a:rPr lang="en-US" altLang="ja-JP" dirty="0"/>
              <a:t>k j </a:t>
            </a:r>
            <a:r>
              <a:rPr lang="en-US" altLang="ja-JP" dirty="0" err="1"/>
              <a:t>i</a:t>
            </a:r>
            <a:r>
              <a:rPr lang="en-US" altLang="ja-JP" dirty="0"/>
              <a:t> </a:t>
            </a:r>
            <a:r>
              <a:rPr lang="ja-JP" altLang="en-US" dirty="0"/>
              <a:t>の順 → </a:t>
            </a:r>
            <a:r>
              <a:rPr lang="en-US" altLang="ja-JP" dirty="0"/>
              <a:t>178</a:t>
            </a:r>
            <a:r>
              <a:rPr lang="ja-JP" altLang="en-US" dirty="0"/>
              <a:t>秒</a:t>
            </a:r>
            <a:endParaRPr lang="en-US" altLang="ja-JP" dirty="0"/>
          </a:p>
          <a:p>
            <a:pPr lvl="1"/>
            <a:r>
              <a:rPr lang="ja-JP" altLang="en-US" dirty="0"/>
              <a:t>外側から </a:t>
            </a:r>
            <a:r>
              <a:rPr lang="en-US" altLang="ja-JP" dirty="0"/>
              <a:t>k </a:t>
            </a:r>
            <a:r>
              <a:rPr lang="en-US" altLang="ja-JP" dirty="0" err="1"/>
              <a:t>i</a:t>
            </a:r>
            <a:r>
              <a:rPr lang="en-US" altLang="ja-JP" dirty="0"/>
              <a:t> j </a:t>
            </a:r>
            <a:r>
              <a:rPr lang="ja-JP" altLang="en-US" dirty="0"/>
              <a:t>の順 → </a:t>
            </a:r>
            <a:r>
              <a:rPr lang="en-US" altLang="ja-JP" dirty="0"/>
              <a:t>20</a:t>
            </a:r>
            <a:r>
              <a:rPr lang="ja-JP" altLang="en-US" dirty="0"/>
              <a:t>秒</a:t>
            </a:r>
            <a:endParaRPr lang="en-US" altLang="ja-JP" dirty="0"/>
          </a:p>
          <a:p>
            <a:pPr lvl="1"/>
            <a:r>
              <a:rPr lang="ja-JP" altLang="en-US" dirty="0"/>
              <a:t>外側から </a:t>
            </a:r>
            <a:r>
              <a:rPr lang="en-US" altLang="ja-JP" dirty="0"/>
              <a:t>j </a:t>
            </a:r>
            <a:r>
              <a:rPr lang="en-US" altLang="ja-JP" dirty="0" err="1"/>
              <a:t>i</a:t>
            </a:r>
            <a:r>
              <a:rPr lang="en-US" altLang="ja-JP" dirty="0"/>
              <a:t> k </a:t>
            </a:r>
            <a:r>
              <a:rPr lang="ja-JP" altLang="en-US" dirty="0"/>
              <a:t>の順 → </a:t>
            </a:r>
            <a:r>
              <a:rPr lang="en-US" altLang="ja-JP" dirty="0"/>
              <a:t>1100</a:t>
            </a:r>
            <a:r>
              <a:rPr lang="ja-JP" altLang="en-US" dirty="0"/>
              <a:t>秒</a:t>
            </a:r>
            <a:endParaRPr lang="en-US" altLang="ja-JP" dirty="0">
              <a:solidFill>
                <a:schemeClr val="accent5"/>
              </a:solidFill>
            </a:endParaRPr>
          </a:p>
          <a:p>
            <a:r>
              <a:rPr kumimoji="1" lang="ja-JP" altLang="en-US" dirty="0">
                <a:solidFill>
                  <a:schemeClr val="accent5"/>
                </a:solidFill>
              </a:rPr>
              <a:t>この変化は，キャッシュを有効に働かせているかどうかに由来</a:t>
            </a:r>
            <a:endParaRPr kumimoji="1" lang="en-US" altLang="ja-JP" dirty="0">
              <a:solidFill>
                <a:schemeClr val="accent5"/>
              </a:solidFill>
            </a:endParaRPr>
          </a:p>
          <a:p>
            <a:pPr lvl="1"/>
            <a:r>
              <a:rPr lang="ja-JP" altLang="en-US" dirty="0"/>
              <a:t>計算量や全体としてのメモリ使用量は全く同じなのに</a:t>
            </a:r>
            <a:endParaRPr kumimoji="1" lang="ja-JP" altLang="en-US" dirty="0">
              <a:solidFill>
                <a:schemeClr val="accent5"/>
              </a:solidFill>
            </a:endParaRPr>
          </a:p>
        </p:txBody>
      </p:sp>
      <p:sp>
        <p:nvSpPr>
          <p:cNvPr id="5" name="テキスト プレースホルダー 2"/>
          <p:cNvSpPr txBox="1">
            <a:spLocks/>
          </p:cNvSpPr>
          <p:nvPr/>
        </p:nvSpPr>
        <p:spPr bwMode="auto">
          <a:xfrm>
            <a:off x="341953" y="1808982"/>
            <a:ext cx="8100090" cy="18900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k = 0; k &lt; SIZE; k++)</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j = 0; j &lt; SIZE; </a:t>
            </a:r>
            <a:r>
              <a:rPr lang="en-US" altLang="ja-JP" kern="0" dirty="0" err="1">
                <a:latin typeface="Consolas" panose="020B0609020204030204" pitchFamily="49" charset="0"/>
              </a:rPr>
              <a:t>j++</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SIZE; </a:t>
            </a:r>
            <a:r>
              <a:rPr lang="en-US" altLang="ja-JP" kern="0" dirty="0" err="1">
                <a:latin typeface="Consolas" panose="020B0609020204030204" pitchFamily="49" charset="0"/>
              </a:rPr>
              <a:t>i</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a[k][j] += b[k][</a:t>
            </a:r>
            <a:r>
              <a:rPr lang="en-US" altLang="ja-JP" kern="0" dirty="0" err="1">
                <a:latin typeface="Consolas" panose="020B0609020204030204" pitchFamily="49" charset="0"/>
              </a:rPr>
              <a:t>i</a:t>
            </a:r>
            <a:r>
              <a:rPr lang="en-US" altLang="ja-JP" kern="0" dirty="0">
                <a:latin typeface="Consolas" panose="020B0609020204030204" pitchFamily="49" charset="0"/>
              </a:rPr>
              <a:t>] * c[</a:t>
            </a:r>
            <a:r>
              <a:rPr lang="en-US" altLang="ja-JP" kern="0" dirty="0" err="1">
                <a:latin typeface="Consolas" panose="020B0609020204030204" pitchFamily="49" charset="0"/>
              </a:rPr>
              <a:t>i</a:t>
            </a:r>
            <a:r>
              <a:rPr lang="en-US" altLang="ja-JP" kern="0" dirty="0">
                <a:latin typeface="Consolas" panose="020B0609020204030204" pitchFamily="49" charset="0"/>
              </a:rPr>
              <a:t>][j];</a:t>
            </a:r>
          </a:p>
        </p:txBody>
      </p:sp>
    </p:spTree>
    <p:extLst>
      <p:ext uri="{BB962C8B-B14F-4D97-AF65-F5344CB8AC3E}">
        <p14:creationId xmlns:p14="http://schemas.microsoft.com/office/powerpoint/2010/main" val="2118570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b="1" dirty="0"/>
              <a:t>キャッシュの基本的な考え方</a:t>
            </a:r>
            <a:endParaRPr lang="en-US" altLang="ja-JP" b="1"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p:txBody>
      </p:sp>
    </p:spTree>
    <p:extLst>
      <p:ext uri="{BB962C8B-B14F-4D97-AF65-F5344CB8AC3E}">
        <p14:creationId xmlns:p14="http://schemas.microsoft.com/office/powerpoint/2010/main" val="25019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記憶階層</a:t>
            </a:r>
          </a:p>
        </p:txBody>
      </p:sp>
      <p:sp>
        <p:nvSpPr>
          <p:cNvPr id="3" name="テキスト プレースホルダー 2"/>
          <p:cNvSpPr>
            <a:spLocks noGrp="1"/>
          </p:cNvSpPr>
          <p:nvPr>
            <p:ph type="body" sz="quarter" idx="10"/>
          </p:nvPr>
        </p:nvSpPr>
        <p:spPr>
          <a:xfrm>
            <a:off x="431954" y="1088975"/>
            <a:ext cx="8100090" cy="1620018"/>
          </a:xfrm>
        </p:spPr>
        <p:txBody>
          <a:bodyPr/>
          <a:lstStyle/>
          <a:p>
            <a:r>
              <a:rPr kumimoji="1" lang="ja-JP" altLang="en-US" dirty="0"/>
              <a:t>以下を階層的に組み合わせる</a:t>
            </a:r>
            <a:endParaRPr kumimoji="1" lang="en-US" altLang="ja-JP" dirty="0"/>
          </a:p>
          <a:p>
            <a:pPr lvl="1"/>
            <a:r>
              <a:rPr lang="ja-JP" altLang="en-US" dirty="0"/>
              <a:t>小さいけど速いメモリ：</a:t>
            </a:r>
            <a:r>
              <a:rPr lang="ja-JP" altLang="en-US" dirty="0">
                <a:solidFill>
                  <a:schemeClr val="accent2"/>
                </a:solidFill>
              </a:rPr>
              <a:t>キャッシュ</a:t>
            </a:r>
            <a:endParaRPr lang="en-US" altLang="ja-JP" dirty="0">
              <a:solidFill>
                <a:schemeClr val="accent2"/>
              </a:solidFill>
            </a:endParaRPr>
          </a:p>
          <a:p>
            <a:pPr lvl="1"/>
            <a:r>
              <a:rPr kumimoji="1" lang="ja-JP" altLang="en-US" dirty="0"/>
              <a:t>大きいけど遅いメモリ：メイン・メモリ</a:t>
            </a:r>
            <a:endParaRPr kumimoji="1" lang="en-US" altLang="ja-JP" dirty="0"/>
          </a:p>
          <a:p>
            <a:r>
              <a:rPr kumimoji="1" lang="ja-JP" altLang="en-US" dirty="0"/>
              <a:t>背景：大きくて速いメモリは作れない</a:t>
            </a:r>
          </a:p>
        </p:txBody>
      </p:sp>
      <p:sp>
        <p:nvSpPr>
          <p:cNvPr id="4" name="下矢印 3"/>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下矢印 4"/>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下矢印 5"/>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8" name="角丸四角形 7"/>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10" name="角丸四角形 9"/>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12" name="正方形/長方形 11"/>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13" name="正方形/長方形 12"/>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32881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キャッシュの動作</a:t>
            </a:r>
            <a:endParaRPr kumimoji="1" lang="ja-JP" altLang="en-US" dirty="0"/>
          </a:p>
        </p:txBody>
      </p:sp>
      <p:sp>
        <p:nvSpPr>
          <p:cNvPr id="4" name="テキスト プレースホルダー 3"/>
          <p:cNvSpPr>
            <a:spLocks noGrp="1"/>
          </p:cNvSpPr>
          <p:nvPr>
            <p:ph type="body" sz="quarter" idx="10"/>
          </p:nvPr>
        </p:nvSpPr>
        <p:spPr>
          <a:xfrm>
            <a:off x="341953" y="908972"/>
            <a:ext cx="8280092" cy="2340026"/>
          </a:xfrm>
        </p:spPr>
        <p:txBody>
          <a:bodyPr/>
          <a:lstStyle/>
          <a:p>
            <a:r>
              <a:rPr kumimoji="1" lang="ja-JP" altLang="en-US" dirty="0"/>
              <a:t>ソフトの性質：</a:t>
            </a:r>
            <a:endParaRPr kumimoji="1" lang="en-US" altLang="ja-JP" dirty="0"/>
          </a:p>
          <a:p>
            <a:pPr lvl="1"/>
            <a:r>
              <a:rPr kumimoji="1" lang="ja-JP" altLang="en-US" dirty="0"/>
              <a:t>一度使用した値は，すぐにまた使う可能性が高い</a:t>
            </a:r>
            <a:endParaRPr kumimoji="1" lang="en-US" altLang="ja-JP" dirty="0"/>
          </a:p>
          <a:p>
            <a:pPr lvl="1"/>
            <a:r>
              <a:rPr kumimoji="1" lang="ja-JP" altLang="en-US" dirty="0"/>
              <a:t>ブラウザのキャッシュと同じ</a:t>
            </a:r>
            <a:endParaRPr kumimoji="1" lang="en-US" altLang="ja-JP" dirty="0"/>
          </a:p>
          <a:p>
            <a:r>
              <a:rPr lang="ja-JP" altLang="en-US" b="1" dirty="0">
                <a:solidFill>
                  <a:schemeClr val="accent5"/>
                </a:solidFill>
              </a:rPr>
              <a:t>一度利用した値を入れておくことで，</a:t>
            </a:r>
            <a:r>
              <a:rPr lang="en-US" altLang="ja-JP" b="1" dirty="0">
                <a:solidFill>
                  <a:schemeClr val="accent5"/>
                </a:solidFill>
              </a:rPr>
              <a:t>2</a:t>
            </a:r>
            <a:r>
              <a:rPr lang="ja-JP" altLang="en-US" b="1" dirty="0">
                <a:solidFill>
                  <a:schemeClr val="accent5"/>
                </a:solidFill>
              </a:rPr>
              <a:t>度目からは高速に</a:t>
            </a:r>
            <a:endParaRPr lang="en-US" altLang="ja-JP" b="1" dirty="0">
              <a:solidFill>
                <a:schemeClr val="accent5"/>
              </a:solidFill>
            </a:endParaRPr>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2112988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時間的局所性</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「一度使用した値は，すぐにまた使う可能性が高い」という性質</a:t>
            </a:r>
            <a:endParaRPr lang="en-US" altLang="ja-JP" dirty="0"/>
          </a:p>
          <a:p>
            <a:r>
              <a:rPr lang="ja-JP" altLang="en-US" dirty="0"/>
              <a:t>なぜか？</a:t>
            </a:r>
            <a:endParaRPr lang="en-US" altLang="ja-JP" dirty="0"/>
          </a:p>
          <a:p>
            <a:pPr lvl="1"/>
            <a:r>
              <a:rPr lang="ja-JP" altLang="en-US" dirty="0"/>
              <a:t>人間は，「普通は」関連のある処理同士を近くに書く</a:t>
            </a:r>
            <a:endParaRPr lang="en-US" altLang="ja-JP" dirty="0"/>
          </a:p>
          <a:p>
            <a:pPr lvl="1"/>
            <a:r>
              <a:rPr lang="ja-JP" altLang="en-US" dirty="0"/>
              <a:t>プログラムの各行ごとに全く関係無い処理を混ぜたりは</a:t>
            </a:r>
            <a:br>
              <a:rPr lang="en-US" altLang="ja-JP" dirty="0"/>
            </a:br>
            <a:r>
              <a:rPr lang="ja-JP" altLang="en-US" dirty="0"/>
              <a:t>「普通は」しない</a:t>
            </a:r>
            <a:endParaRPr lang="en-US" altLang="ja-JP" dirty="0"/>
          </a:p>
          <a:p>
            <a:r>
              <a:rPr kumimoji="1" lang="ja-JP" altLang="en-US" dirty="0"/>
              <a:t>関連する処理は，当然同じデータを使う可能性が高い</a:t>
            </a:r>
            <a:endParaRPr kumimoji="1" lang="en-US" altLang="ja-JP" dirty="0"/>
          </a:p>
          <a:p>
            <a:pPr lvl="1"/>
            <a:r>
              <a:rPr kumimoji="1" lang="ja-JP" altLang="en-US" dirty="0"/>
              <a:t>同じ入力データの使いまわし</a:t>
            </a:r>
            <a:endParaRPr kumimoji="1" lang="en-US" altLang="ja-JP" dirty="0"/>
          </a:p>
          <a:p>
            <a:pPr lvl="1"/>
            <a:r>
              <a:rPr kumimoji="1" lang="ja-JP" altLang="en-US" dirty="0"/>
              <a:t>前の行の結果を次の行の入力で使う</a:t>
            </a:r>
            <a:endParaRPr kumimoji="1" lang="en-US" altLang="ja-JP" dirty="0"/>
          </a:p>
          <a:p>
            <a:pPr lvl="2"/>
            <a:r>
              <a:rPr lang="en-US" altLang="ja-JP" dirty="0"/>
              <a:t>for </a:t>
            </a:r>
            <a:r>
              <a:rPr lang="ja-JP" altLang="en-US" dirty="0"/>
              <a:t>ループなどはこれらの典型</a:t>
            </a:r>
            <a:endParaRPr lang="en-US" altLang="ja-JP" dirty="0"/>
          </a:p>
        </p:txBody>
      </p:sp>
    </p:spTree>
    <p:extLst>
      <p:ext uri="{BB962C8B-B14F-4D97-AF65-F5344CB8AC3E}">
        <p14:creationId xmlns:p14="http://schemas.microsoft.com/office/powerpoint/2010/main" val="441743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実際には多層の構造になっている</a:t>
            </a:r>
            <a:endParaRPr lang="en-US" altLang="ja-JP" dirty="0"/>
          </a:p>
        </p:txBody>
      </p:sp>
      <p:sp>
        <p:nvSpPr>
          <p:cNvPr id="3" name="テキスト プレースホルダー 2"/>
          <p:cNvSpPr>
            <a:spLocks noGrp="1"/>
          </p:cNvSpPr>
          <p:nvPr>
            <p:ph type="body" sz="quarter" idx="10"/>
          </p:nvPr>
        </p:nvSpPr>
        <p:spPr>
          <a:xfrm>
            <a:off x="251952" y="998973"/>
            <a:ext cx="8370093" cy="3600040"/>
          </a:xfrm>
        </p:spPr>
        <p:txBody>
          <a:bodyPr/>
          <a:lstStyle/>
          <a:p>
            <a:r>
              <a:rPr lang="ja-JP" altLang="en-US" dirty="0"/>
              <a:t>中間の速さと大きさのキャッシュが</a:t>
            </a:r>
            <a:br>
              <a:rPr lang="en-US" altLang="ja-JP" dirty="0"/>
            </a:br>
            <a:r>
              <a:rPr lang="ja-JP" altLang="en-US" dirty="0"/>
              <a:t>複数組み合わされている</a:t>
            </a:r>
            <a:endParaRPr lang="en-US" altLang="ja-JP" dirty="0"/>
          </a:p>
          <a:p>
            <a:pPr lvl="1"/>
            <a:r>
              <a:rPr lang="en-US" altLang="ja-JP" dirty="0"/>
              <a:t>PC </a:t>
            </a:r>
            <a:r>
              <a:rPr lang="ja-JP" altLang="en-US" dirty="0"/>
              <a:t>に使われている </a:t>
            </a:r>
            <a:r>
              <a:rPr lang="en-US" altLang="ja-JP" dirty="0"/>
              <a:t>CPU </a:t>
            </a:r>
            <a:r>
              <a:rPr lang="ja-JP" altLang="en-US" dirty="0"/>
              <a:t>だと </a:t>
            </a:r>
            <a:r>
              <a:rPr lang="en-US" altLang="ja-JP" dirty="0"/>
              <a:t>L1 </a:t>
            </a:r>
            <a:r>
              <a:rPr lang="ja-JP" altLang="en-US" dirty="0"/>
              <a:t>～ </a:t>
            </a:r>
            <a:r>
              <a:rPr lang="en-US" altLang="ja-JP" dirty="0"/>
              <a:t>L3 </a:t>
            </a:r>
            <a:r>
              <a:rPr lang="ja-JP" altLang="en-US" dirty="0"/>
              <a:t>まで</a:t>
            </a:r>
            <a:br>
              <a:rPr lang="en-US" altLang="ja-JP" dirty="0"/>
            </a:br>
            <a:r>
              <a:rPr lang="ja-JP" altLang="en-US" dirty="0"/>
              <a:t>あるのが一般的</a:t>
            </a:r>
            <a:endParaRPr lang="en-US" altLang="ja-JP" dirty="0"/>
          </a:p>
          <a:p>
            <a:pPr lvl="1"/>
            <a:r>
              <a:rPr lang="en-US" altLang="ja-JP" dirty="0"/>
              <a:t>L </a:t>
            </a:r>
            <a:r>
              <a:rPr lang="ja-JP" altLang="en-US" dirty="0"/>
              <a:t>は</a:t>
            </a:r>
            <a:r>
              <a:rPr lang="en-US" altLang="ja-JP" dirty="0"/>
              <a:t> Level </a:t>
            </a:r>
            <a:r>
              <a:rPr lang="ja-JP" altLang="en-US" dirty="0"/>
              <a:t>の略で，</a:t>
            </a:r>
            <a:br>
              <a:rPr lang="en-US" altLang="ja-JP" dirty="0"/>
            </a:br>
            <a:r>
              <a:rPr lang="ja-JP" altLang="en-US" dirty="0"/>
              <a:t>大きいほど（高次）</a:t>
            </a:r>
            <a:r>
              <a:rPr lang="en-US" altLang="ja-JP" dirty="0"/>
              <a:t>CPU </a:t>
            </a:r>
            <a:r>
              <a:rPr lang="ja-JP" altLang="en-US" dirty="0"/>
              <a:t>から遠い</a:t>
            </a:r>
          </a:p>
        </p:txBody>
      </p:sp>
      <p:sp>
        <p:nvSpPr>
          <p:cNvPr id="4" name="下矢印 3">
            <a:extLst>
              <a:ext uri="{FF2B5EF4-FFF2-40B4-BE49-F238E27FC236}">
                <a16:creationId xmlns:a16="http://schemas.microsoft.com/office/drawing/2014/main" id="{54B20BE3-E069-442C-8EF8-84EF1D9063A8}"/>
              </a:ext>
            </a:extLst>
          </p:cNvPr>
          <p:cNvSpPr/>
          <p:nvPr/>
        </p:nvSpPr>
        <p:spPr bwMode="auto">
          <a:xfrm>
            <a:off x="6822025" y="3338999"/>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E6809D6C-2FEB-4AFE-BA70-3FE2FD67C2DA}"/>
              </a:ext>
            </a:extLst>
          </p:cNvPr>
          <p:cNvSpPr/>
          <p:nvPr/>
        </p:nvSpPr>
        <p:spPr bwMode="auto">
          <a:xfrm>
            <a:off x="5922015" y="4869016"/>
            <a:ext cx="2160024"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35A5F36D-88A1-4D75-AC0B-A0C33203FD42}"/>
              </a:ext>
            </a:extLst>
          </p:cNvPr>
          <p:cNvSpPr/>
          <p:nvPr/>
        </p:nvSpPr>
        <p:spPr bwMode="auto">
          <a:xfrm>
            <a:off x="6552023" y="2798992"/>
            <a:ext cx="900010"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a:t>
            </a:r>
            <a:r>
              <a:rPr lang="en-US" altLang="ja-JP" sz="1600" b="1" dirty="0">
                <a:solidFill>
                  <a:schemeClr val="tx1">
                    <a:lumMod val="75000"/>
                    <a:lumOff val="25000"/>
                  </a:schemeClr>
                </a:solidFill>
                <a:latin typeface="+mn-ea"/>
              </a:rPr>
              <a:t>2</a:t>
            </a:r>
            <a:endParaRPr kumimoji="1" lang="ja-JP" altLang="en-US" sz="1600" b="1" dirty="0">
              <a:solidFill>
                <a:schemeClr val="tx1">
                  <a:lumMod val="75000"/>
                  <a:lumOff val="25000"/>
                </a:schemeClr>
              </a:solidFill>
              <a:latin typeface="+mn-ea"/>
            </a:endParaRPr>
          </a:p>
        </p:txBody>
      </p:sp>
      <p:sp>
        <p:nvSpPr>
          <p:cNvPr id="9" name="下矢印 3">
            <a:extLst>
              <a:ext uri="{FF2B5EF4-FFF2-40B4-BE49-F238E27FC236}">
                <a16:creationId xmlns:a16="http://schemas.microsoft.com/office/drawing/2014/main" id="{98F5194A-F041-4316-B9FC-865A952DD9B6}"/>
              </a:ext>
            </a:extLst>
          </p:cNvPr>
          <p:cNvSpPr/>
          <p:nvPr/>
        </p:nvSpPr>
        <p:spPr bwMode="auto">
          <a:xfrm>
            <a:off x="6822025" y="2348988"/>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706988AB-04A9-440B-9135-56BD13B688F8}"/>
              </a:ext>
            </a:extLst>
          </p:cNvPr>
          <p:cNvSpPr/>
          <p:nvPr/>
        </p:nvSpPr>
        <p:spPr bwMode="auto">
          <a:xfrm>
            <a:off x="6732024" y="1718981"/>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L1</a:t>
            </a:r>
            <a:endParaRPr kumimoji="1" lang="ja-JP" altLang="en-US" sz="1600" b="1" dirty="0">
              <a:solidFill>
                <a:schemeClr val="tx1">
                  <a:lumMod val="75000"/>
                  <a:lumOff val="25000"/>
                </a:schemeClr>
              </a:solidFill>
              <a:latin typeface="+mn-ea"/>
            </a:endParaRPr>
          </a:p>
        </p:txBody>
      </p:sp>
      <p:sp>
        <p:nvSpPr>
          <p:cNvPr id="11" name="下矢印 3">
            <a:extLst>
              <a:ext uri="{FF2B5EF4-FFF2-40B4-BE49-F238E27FC236}">
                <a16:creationId xmlns:a16="http://schemas.microsoft.com/office/drawing/2014/main" id="{1B4C6990-7511-4577-BC59-89B051F8CF91}"/>
              </a:ext>
            </a:extLst>
          </p:cNvPr>
          <p:cNvSpPr/>
          <p:nvPr/>
        </p:nvSpPr>
        <p:spPr bwMode="auto">
          <a:xfrm>
            <a:off x="6822025" y="4419011"/>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E7AC82BD-F4B3-41F2-AF19-5F46460893BC}"/>
              </a:ext>
            </a:extLst>
          </p:cNvPr>
          <p:cNvSpPr/>
          <p:nvPr/>
        </p:nvSpPr>
        <p:spPr bwMode="auto">
          <a:xfrm>
            <a:off x="6282019" y="3789004"/>
            <a:ext cx="1440015"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p>
        </p:txBody>
      </p:sp>
    </p:spTree>
    <p:extLst>
      <p:ext uri="{BB962C8B-B14F-4D97-AF65-F5344CB8AC3E}">
        <p14:creationId xmlns:p14="http://schemas.microsoft.com/office/powerpoint/2010/main" val="135010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956" y="0"/>
            <a:ext cx="8532044" cy="908972"/>
          </a:xfrm>
        </p:spPr>
        <p:txBody>
          <a:bodyPr/>
          <a:lstStyle/>
          <a:p>
            <a:r>
              <a:rPr lang="ja-JP" altLang="en-US" dirty="0"/>
              <a:t>キャッシュの基本的な考え方のまとめ</a:t>
            </a:r>
          </a:p>
        </p:txBody>
      </p:sp>
      <p:sp>
        <p:nvSpPr>
          <p:cNvPr id="3" name="テキスト プレースホルダー 2"/>
          <p:cNvSpPr>
            <a:spLocks noGrp="1"/>
          </p:cNvSpPr>
          <p:nvPr>
            <p:ph sz="quarter" idx="10"/>
          </p:nvPr>
        </p:nvSpPr>
        <p:spPr>
          <a:xfrm>
            <a:off x="611956" y="1088974"/>
            <a:ext cx="7920088" cy="5220058"/>
          </a:xfrm>
        </p:spPr>
        <p:txBody>
          <a:bodyPr/>
          <a:lstStyle/>
          <a:p>
            <a:r>
              <a:rPr lang="ja-JP" altLang="en-US" dirty="0"/>
              <a:t>記憶階層</a:t>
            </a:r>
            <a:endParaRPr lang="en-US" altLang="ja-JP" dirty="0"/>
          </a:p>
          <a:p>
            <a:pPr lvl="1"/>
            <a:r>
              <a:rPr lang="ja-JP" altLang="en-US" dirty="0"/>
              <a:t>小さいけど速いメモリ：キャッシュ</a:t>
            </a:r>
            <a:endParaRPr lang="en-US" altLang="ja-JP" dirty="0"/>
          </a:p>
          <a:p>
            <a:pPr lvl="1"/>
            <a:r>
              <a:rPr lang="ja-JP" altLang="en-US" dirty="0"/>
              <a:t>大きいけど遅いメモリ：メイン・メモリ</a:t>
            </a:r>
            <a:endParaRPr lang="en-US" altLang="ja-JP" dirty="0"/>
          </a:p>
          <a:p>
            <a:r>
              <a:rPr lang="ja-JP" altLang="en-US" dirty="0"/>
              <a:t>時間的局所性</a:t>
            </a:r>
            <a:endParaRPr lang="en-US" altLang="ja-JP" dirty="0"/>
          </a:p>
          <a:p>
            <a:pPr lvl="1"/>
            <a:r>
              <a:rPr lang="ja-JP" altLang="en-US" dirty="0"/>
              <a:t>一度使用した値は，すぐにまた使う可能性が高い性質のこと</a:t>
            </a:r>
          </a:p>
          <a:p>
            <a:r>
              <a:rPr lang="ja-JP" altLang="en-US" dirty="0"/>
              <a:t>実際には多層の構造になっている</a:t>
            </a:r>
            <a:endParaRPr lang="en-US" altLang="ja-JP" dirty="0"/>
          </a:p>
          <a:p>
            <a:pPr lvl="1"/>
            <a:r>
              <a:rPr lang="ja-JP" altLang="en-US" dirty="0"/>
              <a:t>中間の速さと大きさのキャッシュが複数組み合わされている</a:t>
            </a:r>
            <a:endParaRPr lang="en-US" altLang="ja-JP" dirty="0"/>
          </a:p>
        </p:txBody>
      </p:sp>
    </p:spTree>
    <p:extLst>
      <p:ext uri="{BB962C8B-B14F-4D97-AF65-F5344CB8AC3E}">
        <p14:creationId xmlns:p14="http://schemas.microsoft.com/office/powerpoint/2010/main" val="1575542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b="1" dirty="0"/>
              <a:t>容量の性能への影響</a:t>
            </a:r>
            <a:endParaRPr lang="en-US" altLang="ja-JP" b="1" dirty="0"/>
          </a:p>
        </p:txBody>
      </p:sp>
    </p:spTree>
    <p:extLst>
      <p:ext uri="{BB962C8B-B14F-4D97-AF65-F5344CB8AC3E}">
        <p14:creationId xmlns:p14="http://schemas.microsoft.com/office/powerpoint/2010/main" val="3356982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50" y="5859027"/>
            <a:ext cx="8730097" cy="539699"/>
          </a:xfrm>
        </p:spPr>
        <p:txBody>
          <a:bodyPr/>
          <a:lstStyle/>
          <a:p>
            <a:pPr lvl="1"/>
            <a:r>
              <a:rPr kumimoji="1" lang="ja-JP" altLang="en-US" sz="1600" dirty="0"/>
              <a:t>縦軸を基数</a:t>
            </a:r>
            <a:r>
              <a:rPr kumimoji="1" lang="en-US" altLang="ja-JP" sz="1600" dirty="0"/>
              <a:t>10</a:t>
            </a:r>
            <a:r>
              <a:rPr kumimoji="1" lang="ja-JP" altLang="en-US" sz="1600" dirty="0"/>
              <a:t>の対数軸，横軸を基数２の対数軸に</a:t>
            </a:r>
            <a:endParaRPr kumimoji="1" lang="en-US" altLang="ja-JP" sz="1600" dirty="0"/>
          </a:p>
          <a:p>
            <a:pPr lvl="1"/>
            <a:r>
              <a:rPr kumimoji="1" lang="ja-JP" altLang="en-US" sz="1600" dirty="0"/>
              <a:t>低次キャッシュの内容は必ず高次に含まれる仕様</a:t>
            </a:r>
            <a:endParaRPr kumimoji="1" lang="en-US" altLang="ja-JP" sz="1600" dirty="0"/>
          </a:p>
          <a:p>
            <a:pPr lvl="2"/>
            <a:r>
              <a:rPr kumimoji="1" lang="ja-JP" altLang="en-US" sz="1600" dirty="0"/>
              <a:t>（そうなるかはメーカーや世代に依存．含まれないこともある</a:t>
            </a:r>
            <a:endParaRPr kumimoji="1" lang="en-US" altLang="ja-JP" sz="1600" dirty="0"/>
          </a:p>
          <a:p>
            <a:pPr lvl="2"/>
            <a:r>
              <a:rPr kumimoji="1" lang="en-US" altLang="ja-JP" sz="1600" dirty="0"/>
              <a:t>256KB+32KB </a:t>
            </a:r>
            <a:r>
              <a:rPr kumimoji="1" lang="ja-JP" altLang="en-US" sz="1600" dirty="0"/>
              <a:t>ではなく </a:t>
            </a:r>
            <a:r>
              <a:rPr kumimoji="1" lang="en-US" altLang="ja-JP" sz="1600" dirty="0"/>
              <a:t>256KB </a:t>
            </a:r>
            <a:r>
              <a:rPr kumimoji="1" lang="ja-JP" altLang="en-US" sz="1600" dirty="0"/>
              <a:t>で変化しはじめる</a:t>
            </a:r>
            <a:endParaRPr kumimoji="1" lang="en-US" altLang="ja-JP" sz="1600" dirty="0"/>
          </a:p>
        </p:txBody>
      </p:sp>
      <p:graphicFrame>
        <p:nvGraphicFramePr>
          <p:cNvPr id="5" name="グラフ 4"/>
          <p:cNvGraphicFramePr>
            <a:graphicFrameLocks/>
          </p:cNvGraphicFramePr>
          <p:nvPr>
            <p:extLst>
              <p:ext uri="{D42A27DB-BD31-4B8C-83A1-F6EECF244321}">
                <p14:modId xmlns:p14="http://schemas.microsoft.com/office/powerpoint/2010/main" val="3205013753"/>
              </p:ext>
            </p:extLst>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a:t>
            </a:r>
            <a:r>
              <a:rPr kumimoji="1" lang="ja-JP" altLang="en-US" dirty="0"/>
              <a:t>最適化の上で，重要なポイント</a:t>
            </a:r>
          </a:p>
        </p:txBody>
      </p:sp>
      <p:sp>
        <p:nvSpPr>
          <p:cNvPr id="3" name="テキスト プレースホルダー 2"/>
          <p:cNvSpPr>
            <a:spLocks noGrp="1"/>
          </p:cNvSpPr>
          <p:nvPr>
            <p:ph type="body" sz="quarter" idx="10"/>
          </p:nvPr>
        </p:nvSpPr>
        <p:spPr>
          <a:xfrm>
            <a:off x="251952" y="5229020"/>
            <a:ext cx="8550095" cy="989704"/>
          </a:xfrm>
        </p:spPr>
        <p:txBody>
          <a:bodyPr/>
          <a:lstStyle/>
          <a:p>
            <a:r>
              <a:rPr kumimoji="1" lang="ja-JP" altLang="en-US" dirty="0">
                <a:solidFill>
                  <a:schemeClr val="accent5"/>
                </a:solidFill>
              </a:rPr>
              <a:t>上記の状態を保つこと</a:t>
            </a:r>
            <a:endParaRPr kumimoji="1" lang="en-US" altLang="ja-JP" dirty="0">
              <a:solidFill>
                <a:schemeClr val="accent5"/>
              </a:solidFill>
            </a:endParaRPr>
          </a:p>
          <a:p>
            <a:pPr lvl="1"/>
            <a:r>
              <a:rPr lang="ja-JP" altLang="en-US" dirty="0"/>
              <a:t>ワーキング・セット：</a:t>
            </a:r>
            <a:endParaRPr lang="en-US" altLang="ja-JP" dirty="0"/>
          </a:p>
          <a:p>
            <a:pPr lvl="2"/>
            <a:r>
              <a:rPr kumimoji="1" lang="en-US" altLang="ja-JP" dirty="0"/>
              <a:t> </a:t>
            </a:r>
            <a:r>
              <a:rPr kumimoji="1" lang="ja-JP" altLang="en-US" dirty="0"/>
              <a:t>処理のまとまりごとに，アクセスするデータの範囲（使用量）</a:t>
            </a:r>
            <a:endParaRPr kumimoji="1" lang="en-US" altLang="ja-JP" dirty="0"/>
          </a:p>
          <a:p>
            <a:pPr lvl="1"/>
            <a:r>
              <a:rPr lang="ja-JP" altLang="en-US" dirty="0"/>
              <a:t>ワーキング・セットがキャッシュ容量に収まることが重要</a:t>
            </a:r>
            <a:endParaRPr kumimoji="1" lang="en-US" altLang="ja-JP" dirty="0"/>
          </a:p>
        </p:txBody>
      </p:sp>
      <p:sp>
        <p:nvSpPr>
          <p:cNvPr id="4" name="正方形/長方形 3"/>
          <p:cNvSpPr/>
          <p:nvPr/>
        </p:nvSpPr>
        <p:spPr bwMode="auto">
          <a:xfrm>
            <a:off x="1691968" y="1448978"/>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1691968" y="1268976"/>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592201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7" name="直線矢印コネクタ 6"/>
          <p:cNvCxnSpPr/>
          <p:nvPr/>
        </p:nvCxnSpPr>
        <p:spPr bwMode="auto">
          <a:xfrm>
            <a:off x="1691968" y="1988984"/>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8" name="正方形/長方形 7"/>
          <p:cNvSpPr/>
          <p:nvPr/>
        </p:nvSpPr>
        <p:spPr bwMode="auto">
          <a:xfrm>
            <a:off x="2771980" y="2078985"/>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9" name="正方形/長方形 8"/>
          <p:cNvSpPr/>
          <p:nvPr/>
        </p:nvSpPr>
        <p:spPr bwMode="auto">
          <a:xfrm>
            <a:off x="1691968" y="2618991"/>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1691968" y="3158997"/>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1" name="正方形/長方形 10"/>
          <p:cNvSpPr/>
          <p:nvPr/>
        </p:nvSpPr>
        <p:spPr bwMode="auto">
          <a:xfrm>
            <a:off x="2591978" y="324899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2" name="正方形/長方形 11"/>
          <p:cNvSpPr/>
          <p:nvPr/>
        </p:nvSpPr>
        <p:spPr bwMode="auto">
          <a:xfrm>
            <a:off x="1691968" y="3879005"/>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691968" y="3879005"/>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2771980" y="432901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1169825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メモリ</a:t>
            </a:r>
            <a:endParaRPr lang="en-US" altLang="ja-JP" dirty="0"/>
          </a:p>
          <a:p>
            <a:pPr lvl="1"/>
            <a:r>
              <a:rPr lang="ja-JP" altLang="en-US" dirty="0"/>
              <a:t>構造，動作，容量と速度</a:t>
            </a:r>
            <a:endParaRPr lang="en-US" altLang="ja-JP" dirty="0"/>
          </a:p>
          <a:p>
            <a:pPr lvl="1"/>
            <a:r>
              <a:rPr lang="en-US" altLang="ja-JP" dirty="0"/>
              <a:t>SRAM </a:t>
            </a:r>
            <a:r>
              <a:rPr lang="ja-JP" altLang="en-US" dirty="0"/>
              <a:t>と </a:t>
            </a:r>
            <a:r>
              <a:rPr lang="en-US" altLang="ja-JP" dirty="0"/>
              <a:t>DRAM</a:t>
            </a:r>
          </a:p>
          <a:p>
            <a:pPr lvl="1"/>
            <a:r>
              <a:rPr lang="ja-JP" altLang="en-US" dirty="0"/>
              <a:t>メモリの存在理由</a:t>
            </a:r>
            <a:endParaRPr lang="en-US" altLang="ja-JP" dirty="0"/>
          </a:p>
          <a:p>
            <a:r>
              <a:rPr lang="ja-JP" altLang="en-US" dirty="0"/>
              <a:t>キャッシュ</a:t>
            </a:r>
            <a:endParaRPr lang="en-US" altLang="ja-JP" dirty="0"/>
          </a:p>
          <a:p>
            <a:pPr lvl="1"/>
            <a:r>
              <a:rPr lang="ja-JP" altLang="en-US" dirty="0"/>
              <a:t>基本的な原理と構造</a:t>
            </a:r>
            <a:endParaRPr lang="en-US" altLang="ja-JP" dirty="0"/>
          </a:p>
          <a:p>
            <a:pPr lvl="1"/>
            <a:r>
              <a:rPr lang="ja-JP" altLang="en-US" dirty="0"/>
              <a:t>容量の性能への影響</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ロード命令の出現率は </a:t>
            </a:r>
            <a:r>
              <a:rPr lang="en-US" altLang="ja-JP" sz="1600" dirty="0"/>
              <a:t>0.15</a:t>
            </a:r>
          </a:p>
          <a:p>
            <a:pPr lvl="1"/>
            <a:r>
              <a:rPr lang="en-US" altLang="ja-JP" sz="1600" dirty="0"/>
              <a:t>CPU </a:t>
            </a:r>
            <a:r>
              <a:rPr lang="ja-JP" altLang="en-US" sz="1600" dirty="0"/>
              <a:t>は </a:t>
            </a:r>
            <a:r>
              <a:rPr lang="en-US" altLang="ja-JP" sz="1600" dirty="0"/>
              <a:t>L1 </a:t>
            </a:r>
            <a:r>
              <a:rPr lang="ja-JP" altLang="en-US" sz="1600" dirty="0"/>
              <a:t>キャッシュをもつ</a:t>
            </a:r>
            <a:endParaRPr lang="en-US" altLang="ja-JP" sz="1600" dirty="0"/>
          </a:p>
          <a:p>
            <a:pPr lvl="1"/>
            <a:r>
              <a:rPr lang="ja-JP" altLang="en-US" sz="1600" dirty="0"/>
              <a:t>ロード命令のみが </a:t>
            </a:r>
            <a:r>
              <a:rPr lang="en-US" altLang="ja-JP" sz="1600" dirty="0"/>
              <a:t>L1 </a:t>
            </a:r>
            <a:r>
              <a:rPr lang="ja-JP" altLang="en-US" sz="1600" dirty="0"/>
              <a:t>キャッシュやメモリにアクセスするものとする</a:t>
            </a:r>
            <a:endParaRPr lang="en-US" altLang="ja-JP" sz="1600" dirty="0"/>
          </a:p>
          <a:p>
            <a:pPr lvl="1"/>
            <a:r>
              <a:rPr lang="en-US" altLang="ja-JP" sz="1600" dirty="0"/>
              <a:t>L1 </a:t>
            </a:r>
            <a:r>
              <a:rPr lang="ja-JP" altLang="en-US" sz="1600" dirty="0"/>
              <a:t>キャッシュのヒット時には一切のペナルティなしで実行できる</a:t>
            </a:r>
            <a:endParaRPr lang="en-US" altLang="ja-JP" sz="1600" dirty="0"/>
          </a:p>
          <a:p>
            <a:r>
              <a:rPr lang="en-US" altLang="ja-JP" sz="1600" dirty="0"/>
              <a:t>(1) </a:t>
            </a:r>
            <a:r>
              <a:rPr lang="ja-JP" altLang="en-US" sz="1600" dirty="0"/>
              <a:t>以下の場合の </a:t>
            </a:r>
            <a:r>
              <a:rPr lang="en-US" altLang="ja-JP" sz="1600" dirty="0"/>
              <a:t>IPC </a:t>
            </a:r>
            <a:r>
              <a:rPr lang="ja-JP" altLang="en-US" sz="1600" dirty="0"/>
              <a:t>を求めよ</a:t>
            </a:r>
            <a:endParaRPr lang="en-US" altLang="ja-JP" sz="1600" dirty="0"/>
          </a:p>
          <a:p>
            <a:pPr lvl="1"/>
            <a:r>
              <a:rPr lang="ja-JP" altLang="en-US" sz="1600" dirty="0"/>
              <a:t>ロード命令による </a:t>
            </a:r>
            <a:r>
              <a:rPr lang="en-US" altLang="ja-JP" sz="1600" dirty="0"/>
              <a:t>L1 </a:t>
            </a:r>
            <a:r>
              <a:rPr lang="ja-JP" altLang="en-US" sz="1600" dirty="0"/>
              <a:t>キャッシュのアクセス１回あたりのミス率が </a:t>
            </a:r>
            <a:r>
              <a:rPr lang="en-US" altLang="ja-JP" sz="1600" dirty="0"/>
              <a:t>0.02 </a:t>
            </a:r>
          </a:p>
          <a:p>
            <a:pPr lvl="1"/>
            <a:r>
              <a:rPr lang="ja-JP" altLang="en-US" sz="1600" dirty="0"/>
              <a:t>ミスの発生時は </a:t>
            </a:r>
            <a:r>
              <a:rPr lang="en-US" altLang="ja-JP" sz="1600" dirty="0"/>
              <a:t>100 </a:t>
            </a:r>
            <a:r>
              <a:rPr lang="ja-JP" altLang="en-US" sz="1600" dirty="0"/>
              <a:t>サイクル追加で時間がかかる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74</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以下の場合の </a:t>
            </a:r>
            <a:r>
              <a:rPr lang="en-US" altLang="ja-JP" sz="1600" dirty="0"/>
              <a:t>IPC </a:t>
            </a:r>
            <a:r>
              <a:rPr lang="ja-JP" altLang="en-US" sz="1600" dirty="0"/>
              <a:t>を求めよ</a:t>
            </a:r>
            <a:endParaRPr lang="en-US" altLang="ja-JP" sz="1600" dirty="0"/>
          </a:p>
          <a:p>
            <a:pPr lvl="1">
              <a:buFont typeface="+mj-lt"/>
              <a:buAutoNum type="arabicPeriod"/>
            </a:pPr>
            <a:r>
              <a:rPr lang="en-US" altLang="ja-JP" sz="1600" dirty="0"/>
              <a:t>L1 </a:t>
            </a:r>
            <a:r>
              <a:rPr lang="ja-JP" altLang="en-US" sz="1600" dirty="0"/>
              <a:t>キャッシュの容量を倍にしたもの</a:t>
            </a:r>
            <a:endParaRPr lang="en-US" altLang="ja-JP" sz="1600" dirty="0"/>
          </a:p>
          <a:p>
            <a:pPr lvl="2"/>
            <a:r>
              <a:rPr lang="en-US" altLang="ja-JP" sz="1600" dirty="0"/>
              <a:t>L1 </a:t>
            </a:r>
            <a:r>
              <a:rPr lang="ja-JP" altLang="en-US" sz="1600" dirty="0"/>
              <a:t>キャッシュに良く当たるようになったため，ミス率が </a:t>
            </a:r>
            <a:r>
              <a:rPr lang="en-US" altLang="ja-JP" sz="1600" dirty="0"/>
              <a:t>0.01 </a:t>
            </a:r>
            <a:r>
              <a:rPr lang="ja-JP" altLang="en-US" sz="1600" dirty="0"/>
              <a:t>に</a:t>
            </a:r>
            <a:endParaRPr lang="en-US" altLang="ja-JP" sz="1600" dirty="0"/>
          </a:p>
          <a:p>
            <a:pPr lvl="1">
              <a:buFont typeface="+mj-lt"/>
              <a:buAutoNum type="arabicPeriod"/>
            </a:pPr>
            <a:r>
              <a:rPr lang="en-US" altLang="ja-JP" sz="1600" dirty="0"/>
              <a:t>L2 </a:t>
            </a:r>
            <a:r>
              <a:rPr lang="ja-JP" altLang="en-US" sz="1600" dirty="0"/>
              <a:t>キャッシュを追加したもの</a:t>
            </a:r>
            <a:endParaRPr lang="en-US" altLang="ja-JP" sz="1600" dirty="0"/>
          </a:p>
          <a:p>
            <a:pPr lvl="2"/>
            <a:r>
              <a:rPr lang="en-US" altLang="ja-JP" sz="1600" dirty="0"/>
              <a:t>L2 </a:t>
            </a:r>
            <a:r>
              <a:rPr lang="ja-JP" altLang="en-US" sz="1600" dirty="0"/>
              <a:t>へのアクセス１回あたりのミス率は </a:t>
            </a:r>
            <a:r>
              <a:rPr lang="en-US" altLang="ja-JP" sz="1600" dirty="0"/>
              <a:t>0.1</a:t>
            </a:r>
          </a:p>
          <a:p>
            <a:pPr lvl="3"/>
            <a:r>
              <a:rPr lang="en-US" altLang="ja-JP" sz="1600" dirty="0"/>
              <a:t>L2 </a:t>
            </a:r>
            <a:r>
              <a:rPr lang="ja-JP" altLang="en-US" sz="1600" dirty="0"/>
              <a:t>は </a:t>
            </a:r>
            <a:r>
              <a:rPr lang="en-US" altLang="ja-JP" sz="1600" dirty="0"/>
              <a:t>L1 </a:t>
            </a:r>
            <a:r>
              <a:rPr lang="ja-JP" altLang="en-US" sz="1600" dirty="0"/>
              <a:t>にミスしたときのみアクセスするものとする</a:t>
            </a:r>
            <a:endParaRPr lang="en-US" altLang="ja-JP" sz="1600" dirty="0"/>
          </a:p>
          <a:p>
            <a:pPr lvl="2"/>
            <a:r>
              <a:rPr lang="en-US" altLang="ja-JP" sz="1600" dirty="0"/>
              <a:t>L2 </a:t>
            </a:r>
            <a:r>
              <a:rPr lang="ja-JP" altLang="en-US" sz="1600" dirty="0"/>
              <a:t>ヒット時は </a:t>
            </a:r>
            <a:r>
              <a:rPr lang="en-US" altLang="ja-JP" sz="1600" dirty="0"/>
              <a:t>L1 </a:t>
            </a:r>
            <a:r>
              <a:rPr lang="ja-JP" altLang="en-US" sz="1600" dirty="0"/>
              <a:t>ヒット時からの実行時間の追加が </a:t>
            </a:r>
            <a:r>
              <a:rPr lang="en-US" altLang="ja-JP" sz="1600" dirty="0"/>
              <a:t>15 </a:t>
            </a:r>
            <a:r>
              <a:rPr lang="ja-JP" altLang="en-US" sz="1600" dirty="0"/>
              <a:t>サイクル</a:t>
            </a:r>
            <a:endParaRPr lang="en-US" altLang="ja-JP" sz="1600" dirty="0"/>
          </a:p>
          <a:p>
            <a:pPr lvl="2"/>
            <a:r>
              <a:rPr lang="en-US" altLang="ja-JP" sz="1600" dirty="0"/>
              <a:t>L2 </a:t>
            </a:r>
            <a:r>
              <a:rPr lang="ja-JP" altLang="en-US" sz="1600" dirty="0"/>
              <a:t>ミス時は </a:t>
            </a:r>
            <a:r>
              <a:rPr lang="en-US" altLang="ja-JP" sz="1600" dirty="0"/>
              <a:t>L1 </a:t>
            </a:r>
            <a:r>
              <a:rPr lang="ja-JP" altLang="en-US" sz="1600" dirty="0"/>
              <a:t>ヒット時からの実行時間の追加が </a:t>
            </a:r>
            <a:r>
              <a:rPr lang="en-US" altLang="ja-JP" sz="1600" dirty="0"/>
              <a:t>150 </a:t>
            </a:r>
            <a:r>
              <a:rPr lang="ja-JP" altLang="en-US" sz="1600" dirty="0"/>
              <a:t>サイクル</a:t>
            </a:r>
            <a:endParaRPr lang="en-US" altLang="ja-JP" sz="1600" dirty="0"/>
          </a:p>
          <a:p>
            <a:r>
              <a:rPr lang="en-US" altLang="ja-JP" sz="1600" dirty="0"/>
              <a:t> (3) </a:t>
            </a:r>
            <a:r>
              <a:rPr lang="ja-JP" altLang="en-US" sz="1600" dirty="0"/>
              <a:t>これまでに出てきた３つのモデルの性能を求め比較せよ</a:t>
            </a:r>
            <a:endParaRPr lang="en-US" altLang="ja-JP" sz="1600" dirty="0"/>
          </a:p>
          <a:p>
            <a:pPr lvl="1"/>
            <a:r>
              <a:rPr lang="ja-JP" altLang="en-US" sz="1600" dirty="0"/>
              <a:t>ただし </a:t>
            </a:r>
            <a:r>
              <a:rPr lang="en-US" altLang="ja-JP" sz="1600" dirty="0"/>
              <a:t>L1 </a:t>
            </a:r>
            <a:r>
              <a:rPr lang="ja-JP" altLang="en-US" sz="1600" dirty="0"/>
              <a:t>キャッシュ容量を倍にした場合，</a:t>
            </a:r>
            <a:br>
              <a:rPr lang="en-US" altLang="ja-JP" sz="1600" dirty="0"/>
            </a:br>
            <a:r>
              <a:rPr lang="ja-JP" altLang="en-US" sz="1600" dirty="0"/>
              <a:t>キャッシュのアクセス時間が伸びてしまうため，</a:t>
            </a:r>
            <a:br>
              <a:rPr lang="en-US" altLang="ja-JP" sz="1600" dirty="0"/>
            </a:br>
            <a:r>
              <a:rPr lang="ja-JP" altLang="en-US" sz="1600" dirty="0"/>
              <a:t>周波数が </a:t>
            </a:r>
            <a:r>
              <a:rPr lang="en-US" altLang="ja-JP" sz="1600" dirty="0"/>
              <a:t>0.8 </a:t>
            </a:r>
            <a:r>
              <a:rPr lang="ja-JP" altLang="en-US" sz="1600" dirty="0"/>
              <a:t>倍になるものとする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75</a:t>
            </a:fld>
            <a:endParaRPr kumimoji="1" lang="ja-JP" altLang="en-US" dirty="0"/>
          </a:p>
        </p:txBody>
      </p:sp>
    </p:spTree>
    <p:extLst>
      <p:ext uri="{BB962C8B-B14F-4D97-AF65-F5344CB8AC3E}">
        <p14:creationId xmlns:p14="http://schemas.microsoft.com/office/powerpoint/2010/main" val="19190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ja-JP" altLang="en-US" dirty="0"/>
              <a:t>いまのところ </a:t>
            </a:r>
            <a:r>
              <a:rPr kumimoji="1" lang="en-US" dirty="0"/>
              <a:t>7</a:t>
            </a:r>
            <a:r>
              <a:rPr kumimoji="1" lang="en-US" altLang="ja-JP" dirty="0"/>
              <a:t>/30</a:t>
            </a:r>
            <a:r>
              <a:rPr kumimoji="1" lang="en-US" dirty="0"/>
              <a:t> </a:t>
            </a:r>
            <a:r>
              <a:rPr kumimoji="1" lang="ja-JP" altLang="en-US" dirty="0"/>
              <a:t>の予定</a:t>
            </a:r>
            <a:endParaRPr lang="en-US" altLang="ja-JP" dirty="0"/>
          </a:p>
          <a:p>
            <a:r>
              <a:rPr kumimoji="1" lang="en-US" altLang="ja-JP" dirty="0"/>
              <a:t>A4 </a:t>
            </a:r>
            <a:r>
              <a:rPr kumimoji="1" lang="ja-JP" altLang="en-US" dirty="0"/>
              <a:t>裏表１枚 手書きのみの持ち込み可の予定</a:t>
            </a:r>
            <a:endParaRPr kumimoji="1" lang="en-US"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課題９：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の「課題９」のところからお願いします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ja-JP" altLang="en-US" sz="1600" dirty="0"/>
              <a:t>次の講義の開始まで</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1"/>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954A2-E86F-EB6E-605A-765244A29FFE}"/>
              </a:ext>
            </a:extLst>
          </p:cNvPr>
          <p:cNvSpPr>
            <a:spLocks noGrp="1"/>
          </p:cNvSpPr>
          <p:nvPr>
            <p:ph type="title"/>
          </p:nvPr>
        </p:nvSpPr>
        <p:spPr/>
        <p:txBody>
          <a:bodyPr/>
          <a:lstStyle/>
          <a:p>
            <a:r>
              <a:rPr kumimoji="1" lang="ja-JP" altLang="en-US" dirty="0"/>
              <a:t>付録</a:t>
            </a:r>
            <a:endParaRPr kumimoji="1" lang="en-US" dirty="0"/>
          </a:p>
        </p:txBody>
      </p:sp>
    </p:spTree>
    <p:extLst>
      <p:ext uri="{BB962C8B-B14F-4D97-AF65-F5344CB8AC3E}">
        <p14:creationId xmlns:p14="http://schemas.microsoft.com/office/powerpoint/2010/main" val="14338516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の読み出し</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4059007"/>
            <a:ext cx="8280092" cy="2249718"/>
          </a:xfrm>
        </p:spPr>
        <p:txBody>
          <a:bodyPr/>
          <a:lstStyle/>
          <a:p>
            <a:pPr marL="817200" lvl="1" indent="-457200">
              <a:buFont typeface="+mj-lt"/>
              <a:buAutoNum type="arabicPeriod"/>
            </a:pPr>
            <a:r>
              <a:rPr kumimoji="1" lang="ja-JP" altLang="en-US" dirty="0"/>
              <a:t>ビットラインのプリチャージ</a:t>
            </a:r>
            <a:endParaRPr kumimoji="1" lang="en-US" altLang="ja-JP" dirty="0"/>
          </a:p>
          <a:p>
            <a:pPr lvl="2"/>
            <a:r>
              <a:rPr kumimoji="1" lang="ja-JP" altLang="en-US" dirty="0"/>
              <a:t>ビットラインをあらかじめ高電位（１）にチャージする</a:t>
            </a:r>
            <a:endParaRPr kumimoji="1" lang="en-US" altLang="ja-JP" dirty="0"/>
          </a:p>
          <a:p>
            <a:pPr marL="817200" lvl="1" indent="-457200">
              <a:buFont typeface="+mj-lt"/>
              <a:buAutoNum type="arabicPeriod"/>
            </a:pPr>
            <a:r>
              <a:rPr kumimoji="1" lang="ja-JP" altLang="en-US" dirty="0"/>
              <a:t>ワードラインをアサート</a:t>
            </a:r>
            <a:endParaRPr kumimoji="1" lang="en-US" altLang="ja-JP" dirty="0"/>
          </a:p>
          <a:p>
            <a:pPr lvl="2"/>
            <a:r>
              <a:rPr lang="ja-JP" altLang="en-US" dirty="0"/>
              <a:t>ループの右にある </a:t>
            </a:r>
            <a:r>
              <a:rPr lang="en-US" altLang="ja-JP" dirty="0"/>
              <a:t>NMOS </a:t>
            </a:r>
            <a:r>
              <a:rPr lang="ja-JP" altLang="en-US" dirty="0"/>
              <a:t>が </a:t>
            </a:r>
            <a:r>
              <a:rPr lang="en-US" altLang="ja-JP" dirty="0"/>
              <a:t>ON </a:t>
            </a:r>
            <a:r>
              <a:rPr lang="ja-JP" altLang="en-US" dirty="0"/>
              <a:t>に</a:t>
            </a:r>
            <a:endParaRPr lang="en-US" altLang="ja-JP" dirty="0"/>
          </a:p>
          <a:p>
            <a:pPr lvl="2"/>
            <a:r>
              <a:rPr kumimoji="1" lang="ja-JP" altLang="en-US" dirty="0"/>
              <a:t>ループとビットラインが接続される</a:t>
            </a:r>
            <a:endParaRPr kumimoji="1" lang="en-US" altLang="ja-JP" dirty="0"/>
          </a:p>
          <a:p>
            <a:pPr marL="817200" lvl="1" indent="-457200">
              <a:buFont typeface="+mj-lt"/>
              <a:buAutoNum type="arabicPeriod"/>
            </a:pPr>
            <a:r>
              <a:rPr kumimoji="1" lang="ja-JP" altLang="en-US" dirty="0"/>
              <a:t>ビットラインのディスチャージ</a:t>
            </a:r>
            <a:endParaRPr kumimoji="1" lang="en-US" altLang="ja-JP" dirty="0"/>
          </a:p>
          <a:p>
            <a:pPr lvl="2"/>
            <a:r>
              <a:rPr kumimoji="1" lang="ja-JP" altLang="en-US" dirty="0"/>
              <a:t>ループの右が </a:t>
            </a:r>
            <a:r>
              <a:rPr lang="en-US" altLang="ja-JP" dirty="0"/>
              <a:t>0 </a:t>
            </a:r>
            <a:r>
              <a:rPr lang="ja-JP" altLang="en-US" dirty="0"/>
              <a:t>なら，ビットラインが０に</a:t>
            </a:r>
            <a:endParaRPr lang="en-US" altLang="ja-JP" dirty="0"/>
          </a:p>
          <a:p>
            <a:pPr lvl="2"/>
            <a:r>
              <a:rPr lang="ja-JP" altLang="en-US" dirty="0"/>
              <a:t>ループの右が１ならそのまま</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538979"/>
            <a:ext cx="0" cy="1800021"/>
          </a:xfrm>
          <a:prstGeom prst="line">
            <a:avLst/>
          </a:prstGeom>
          <a:ln>
            <a:headEnd type="none" w="sm" len="sm"/>
          </a:ln>
        </p:spPr>
        <p:style>
          <a:lnRef idx="3">
            <a:schemeClr val="accent6"/>
          </a:lnRef>
          <a:fillRef idx="0">
            <a:schemeClr val="accent6"/>
          </a:fillRef>
          <a:effectRef idx="2">
            <a:schemeClr val="accent6"/>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2. NMOS</a:t>
            </a:r>
            <a:endParaRPr kumimoji="1" lang="ja-JP" altLang="en-US" sz="1600" dirty="0">
              <a:solidFill>
                <a:schemeClr val="accent6"/>
              </a:solidFill>
              <a:latin typeface="Arial Narrow" pitchFamily="34" charset="0"/>
            </a:endParaRPr>
          </a:p>
        </p:txBody>
      </p:sp>
      <p:sp>
        <p:nvSpPr>
          <p:cNvPr id="33" name="正方形/長方形 32"/>
          <p:cNvSpPr/>
          <p:nvPr/>
        </p:nvSpPr>
        <p:spPr>
          <a:xfrm>
            <a:off x="6102017" y="1358977"/>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dirty="0">
                <a:solidFill>
                  <a:schemeClr val="accent6"/>
                </a:solidFill>
                <a:latin typeface="Arial Narrow" pitchFamily="34" charset="0"/>
              </a:rPr>
              <a:t>1. pre charge</a:t>
            </a:r>
            <a:endParaRPr kumimoji="1" lang="ja-JP" altLang="en-US" dirty="0">
              <a:solidFill>
                <a:schemeClr val="accent6"/>
              </a:solidFill>
              <a:latin typeface="Arial Narrow" pitchFamily="34" charset="0"/>
            </a:endParaRPr>
          </a:p>
        </p:txBody>
      </p:sp>
      <p:sp>
        <p:nvSpPr>
          <p:cNvPr id="34" name="Freeform 10">
            <a:extLst>
              <a:ext uri="{FF2B5EF4-FFF2-40B4-BE49-F238E27FC236}">
                <a16:creationId xmlns:a16="http://schemas.microsoft.com/office/drawing/2014/main" id="{594994CD-2E8A-4F58-A850-5DAC43A07B36}"/>
              </a:ext>
            </a:extLst>
          </p:cNvPr>
          <p:cNvSpPr>
            <a:spLocks/>
          </p:cNvSpPr>
          <p:nvPr/>
        </p:nvSpPr>
        <p:spPr bwMode="auto">
          <a:xfrm flipV="1">
            <a:off x="5022005" y="2708992"/>
            <a:ext cx="99001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3">
            <a:schemeClr val="accent6"/>
          </a:lnRef>
          <a:fillRef idx="0">
            <a:schemeClr val="accent6"/>
          </a:fillRef>
          <a:effectRef idx="2">
            <a:schemeClr val="accent6"/>
          </a:effectRef>
          <a:fontRef idx="minor">
            <a:schemeClr val="tx1"/>
          </a:fontRef>
        </p:style>
        <p:txBody>
          <a:bodyPr/>
          <a:lstStyle/>
          <a:p>
            <a:endParaRPr lang="ja-JP" altLang="en-US">
              <a:latin typeface="+mn-ea"/>
              <a:cs typeface="Times New Roman" pitchFamily="18"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Tree>
    <p:extLst>
      <p:ext uri="{BB962C8B-B14F-4D97-AF65-F5344CB8AC3E}">
        <p14:creationId xmlns:p14="http://schemas.microsoft.com/office/powerpoint/2010/main" val="3278557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pPr lvl="1"/>
                <a:r>
                  <a:rPr kumimoji="1" lang="ja-JP" altLang="en-US" dirty="0"/>
                  <a:t>それぞれおきた回数が </a:t>
                </a:r>
                <a14:m>
                  <m:oMath xmlns:m="http://schemas.openxmlformats.org/officeDocument/2006/math">
                    <m:r>
                      <a:rPr kumimoji="1" lang="en-US" altLang="ja-JP" i="1" dirty="0" smtClean="0">
                        <a:latin typeface="Cambria Math" panose="02040503050406030204" pitchFamily="18" charset="0"/>
                      </a:rPr>
                      <m:t>𝑁h</m:t>
                    </m:r>
                    <m:r>
                      <a:rPr kumimoji="1" lang="en-US" altLang="ja-JP" b="0" i="1" dirty="0" smtClean="0">
                        <a:latin typeface="Cambria Math" panose="02040503050406030204" pitchFamily="18" charset="0"/>
                      </a:rPr>
                      <m:t>..</m:t>
                    </m:r>
                  </m:oMath>
                </a14:m>
                <a:r>
                  <a:rPr kumimoji="1" lang="ja-JP" altLang="en-US" dirty="0"/>
                  <a:t>，ペナルティが </a:t>
                </a:r>
                <a14:m>
                  <m:oMath xmlns:m="http://schemas.openxmlformats.org/officeDocument/2006/math">
                    <m:r>
                      <a:rPr kumimoji="1" lang="en-US" altLang="ja-JP" i="1" dirty="0" smtClean="0">
                        <a:latin typeface="Cambria Math" panose="02040503050406030204" pitchFamily="18" charset="0"/>
                      </a:rPr>
                      <m:t>𝐶𝑝</m:t>
                    </m:r>
                    <m:r>
                      <a:rPr kumimoji="1" lang="en-US" altLang="ja-JP" i="1" dirty="0" smtClean="0">
                        <a:latin typeface="Cambria Math" panose="02040503050406030204" pitchFamily="18" charset="0"/>
                      </a:rPr>
                      <m:t>…</m:t>
                    </m:r>
                  </m:oMath>
                </a14:m>
                <a:r>
                  <a:rPr kumimoji="1" lang="en-US" altLang="ja-JP" dirty="0"/>
                  <a:t> </a:t>
                </a:r>
                <a:r>
                  <a:rPr kumimoji="1" lang="ja-JP" altLang="en-US" dirty="0"/>
                  <a:t>とする</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m:t>
                    </m:r>
                    <m:r>
                      <a:rPr lang="en-US" altLang="ja-JP" b="0" i="1" dirty="0" smtClean="0">
                        <a:solidFill>
                          <a:schemeClr val="accent5"/>
                        </a:solidFill>
                        <a:latin typeface="Cambria Math" panose="02040503050406030204" pitchFamily="18" charset="0"/>
                      </a:rPr>
                      <m:t>h</m:t>
                    </m:r>
                    <m:r>
                      <a:rPr lang="en-US" altLang="ja-JP" i="1" dirty="0" smtClean="0">
                        <a:solidFill>
                          <a:schemeClr val="accent5"/>
                        </a:solidFill>
                        <a:latin typeface="Cambria Math" panose="02040503050406030204" pitchFamily="18" charset="0"/>
                      </a:rPr>
                      <m:t>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m:t>
                    </m:r>
                    <m:r>
                      <a:rPr lang="en-US" altLang="ja-JP" b="0" i="1" dirty="0" smtClean="0">
                        <a:solidFill>
                          <a:schemeClr val="accent6"/>
                        </a:solidFill>
                        <a:latin typeface="Cambria Math" panose="02040503050406030204" pitchFamily="18" charset="0"/>
                      </a:rPr>
                      <m:t>h</m:t>
                    </m:r>
                    <m:r>
                      <a:rPr lang="en-US" altLang="ja-JP" i="1" dirty="0" smtClean="0">
                        <a:solidFill>
                          <a:schemeClr val="accent6"/>
                        </a:solidFill>
                        <a:latin typeface="Cambria Math" panose="02040503050406030204" pitchFamily="18" charset="0"/>
                      </a:rPr>
                      <m:t>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m:t>
                    </m:r>
                    <m:r>
                      <a:rPr lang="en-US" altLang="ja-JP" b="0" i="1" dirty="0" smtClean="0">
                        <a:solidFill>
                          <a:schemeClr val="accent3">
                            <a:lumMod val="75000"/>
                          </a:schemeClr>
                        </a:solidFill>
                        <a:latin typeface="Cambria Math" panose="02040503050406030204" pitchFamily="18" charset="0"/>
                      </a:rPr>
                      <m:t>h𝑐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r>
                  <a:rPr lang="ja-JP" altLang="en-US" b="0" dirty="0"/>
                  <a:t>実行命令数を </a:t>
                </a:r>
                <a14:m>
                  <m:oMath xmlns:m="http://schemas.openxmlformats.org/officeDocument/2006/math">
                    <m:r>
                      <a:rPr lang="en-US" altLang="ja-JP" b="0" i="1" dirty="0" smtClean="0">
                        <a:latin typeface="Cambria Math" panose="02040503050406030204" pitchFamily="18" charset="0"/>
                      </a:rPr>
                      <m:t>𝑁𝑖</m:t>
                    </m:r>
                  </m:oMath>
                </a14:m>
                <a:r>
                  <a:rPr lang="ja-JP" altLang="en-US" dirty="0"/>
                  <a:t> とすると，</a:t>
                </a:r>
                <a14:m>
                  <m:oMath xmlns:m="http://schemas.openxmlformats.org/officeDocument/2006/math">
                    <m:r>
                      <a:rPr lang="en-US" altLang="ja-JP" i="1" dirty="0" smtClean="0">
                        <a:latin typeface="Cambria Math" panose="02040503050406030204" pitchFamily="18" charset="0"/>
                      </a:rPr>
                      <m:t>𝐼𝑃𝐶𝑟</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𝑁𝑖</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𝐶𝑟</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ja-JP" altLang="en-US" dirty="0"/>
              <a:t>なぜプリチャージが必要なのか？</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341953" y="4059007"/>
            <a:ext cx="8280092" cy="2249718"/>
          </a:xfrm>
        </p:spPr>
        <p:txBody>
          <a:bodyPr/>
          <a:lstStyle/>
          <a:p>
            <a:r>
              <a:rPr lang="ja-JP" altLang="en-US" dirty="0"/>
              <a:t>単にループとビットラインが接続されるだけではダメ</a:t>
            </a:r>
            <a:endParaRPr lang="en-US" altLang="ja-JP" dirty="0"/>
          </a:p>
          <a:p>
            <a:pPr lvl="1"/>
            <a:r>
              <a:rPr lang="en-US" altLang="ja-JP" dirty="0"/>
              <a:t>NMOS </a:t>
            </a:r>
            <a:r>
              <a:rPr lang="ja-JP" altLang="en-US" dirty="0"/>
              <a:t>が高電位をうまく伝えられないから</a:t>
            </a:r>
            <a:endParaRPr lang="en-US" altLang="ja-JP" dirty="0"/>
          </a:p>
          <a:p>
            <a:pPr lvl="2"/>
            <a:r>
              <a:rPr lang="ja-JP" altLang="en-US" dirty="0"/>
              <a:t>もしループの右側が１で </a:t>
            </a:r>
            <a:r>
              <a:rPr lang="en-US" altLang="ja-JP" dirty="0"/>
              <a:t>NMOS </a:t>
            </a:r>
            <a:r>
              <a:rPr lang="ja-JP" altLang="en-US" dirty="0"/>
              <a:t>が </a:t>
            </a:r>
            <a:r>
              <a:rPr lang="en-US" altLang="ja-JP" dirty="0"/>
              <a:t>ON </a:t>
            </a:r>
            <a:r>
              <a:rPr lang="ja-JP" altLang="en-US" dirty="0"/>
              <a:t>になっても，</a:t>
            </a:r>
            <a:br>
              <a:rPr lang="en-US" altLang="ja-JP" dirty="0"/>
            </a:br>
            <a:r>
              <a:rPr lang="ja-JP" altLang="en-US" dirty="0"/>
              <a:t>ビットラインを１に引き上げることはできない</a:t>
            </a:r>
            <a:endParaRPr lang="en-US" altLang="ja-JP" dirty="0"/>
          </a:p>
          <a:p>
            <a:pPr lvl="1"/>
            <a:r>
              <a:rPr lang="en-US" altLang="ja-JP" dirty="0"/>
              <a:t>PMOS </a:t>
            </a:r>
            <a:r>
              <a:rPr lang="ja-JP" altLang="en-US" dirty="0"/>
              <a:t>を追加すればできるが，なるべく小さく作りたいから嫌だ</a:t>
            </a:r>
            <a:endParaRPr lang="en-US" altLang="ja-JP" dirty="0"/>
          </a:p>
          <a:p>
            <a:r>
              <a:rPr lang="en-US" altLang="ja-JP" dirty="0"/>
              <a:t>NMOS </a:t>
            </a:r>
            <a:r>
              <a:rPr lang="ja-JP" altLang="en-US" dirty="0"/>
              <a:t>を介してビットラインの電位を下げることだけができる</a:t>
            </a:r>
            <a:endParaRPr lang="en-US" altLang="ja-JP" dirty="0"/>
          </a:p>
          <a:p>
            <a:pPr lvl="1"/>
            <a:r>
              <a:rPr lang="en-US" altLang="ja-JP" dirty="0"/>
              <a:t>= </a:t>
            </a:r>
            <a:r>
              <a:rPr lang="ja-JP" altLang="en-US" dirty="0"/>
              <a:t>あらかじめ電位を上げておいて，下がったかどうかで判定</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538979"/>
            <a:ext cx="0" cy="1800021"/>
          </a:xfrm>
          <a:prstGeom prst="line">
            <a:avLst/>
          </a:prstGeom>
          <a:ln>
            <a:headEnd type="none" w="sm" len="sm"/>
          </a:ln>
        </p:spPr>
        <p:style>
          <a:lnRef idx="3">
            <a:schemeClr val="accent6"/>
          </a:lnRef>
          <a:fillRef idx="0">
            <a:schemeClr val="accent6"/>
          </a:fillRef>
          <a:effectRef idx="2">
            <a:schemeClr val="accent6"/>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2. NMOS</a:t>
            </a:r>
            <a:endParaRPr kumimoji="1" lang="ja-JP" altLang="en-US" sz="1600" dirty="0">
              <a:solidFill>
                <a:schemeClr val="accent6"/>
              </a:solidFill>
              <a:latin typeface="Arial Narrow" pitchFamily="34" charset="0"/>
            </a:endParaRPr>
          </a:p>
        </p:txBody>
      </p:sp>
      <p:sp>
        <p:nvSpPr>
          <p:cNvPr id="33" name="正方形/長方形 32"/>
          <p:cNvSpPr/>
          <p:nvPr/>
        </p:nvSpPr>
        <p:spPr>
          <a:xfrm>
            <a:off x="6102017" y="1358977"/>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dirty="0">
                <a:solidFill>
                  <a:schemeClr val="accent6"/>
                </a:solidFill>
                <a:latin typeface="Arial Narrow" pitchFamily="34" charset="0"/>
              </a:rPr>
              <a:t>1. pre charge</a:t>
            </a:r>
            <a:endParaRPr kumimoji="1" lang="ja-JP" altLang="en-US" dirty="0">
              <a:solidFill>
                <a:schemeClr val="accent6"/>
              </a:solidFill>
              <a:latin typeface="Arial Narrow" pitchFamily="34" charset="0"/>
            </a:endParaRPr>
          </a:p>
        </p:txBody>
      </p:sp>
      <p:sp>
        <p:nvSpPr>
          <p:cNvPr id="34" name="Freeform 10">
            <a:extLst>
              <a:ext uri="{FF2B5EF4-FFF2-40B4-BE49-F238E27FC236}">
                <a16:creationId xmlns:a16="http://schemas.microsoft.com/office/drawing/2014/main" id="{594994CD-2E8A-4F58-A850-5DAC43A07B36}"/>
              </a:ext>
            </a:extLst>
          </p:cNvPr>
          <p:cNvSpPr>
            <a:spLocks/>
          </p:cNvSpPr>
          <p:nvPr/>
        </p:nvSpPr>
        <p:spPr bwMode="auto">
          <a:xfrm flipV="1">
            <a:off x="5022005" y="2708992"/>
            <a:ext cx="99001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3">
            <a:schemeClr val="accent6"/>
          </a:lnRef>
          <a:fillRef idx="0">
            <a:schemeClr val="accent6"/>
          </a:fillRef>
          <a:effectRef idx="2">
            <a:schemeClr val="accent6"/>
          </a:effectRef>
          <a:fontRef idx="minor">
            <a:schemeClr val="tx1"/>
          </a:fontRef>
        </p:style>
        <p:txBody>
          <a:bodyPr/>
          <a:lstStyle/>
          <a:p>
            <a:endParaRPr lang="ja-JP" altLang="en-US">
              <a:latin typeface="+mn-ea"/>
              <a:cs typeface="Times New Roman" pitchFamily="18"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Tree>
    <p:extLst>
      <p:ext uri="{BB962C8B-B14F-4D97-AF65-F5344CB8AC3E}">
        <p14:creationId xmlns:p14="http://schemas.microsoft.com/office/powerpoint/2010/main" val="3494961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SRAM </a:t>
            </a:r>
            <a:r>
              <a:rPr kumimoji="1" lang="ja-JP" altLang="en-US" dirty="0"/>
              <a:t>の書き込み</a:t>
            </a:r>
          </a:p>
        </p:txBody>
      </p:sp>
      <p:sp>
        <p:nvSpPr>
          <p:cNvPr id="3" name="テキスト プレースホルダー 2"/>
          <p:cNvSpPr>
            <a:spLocks noGrp="1"/>
          </p:cNvSpPr>
          <p:nvPr>
            <p:ph type="body" sz="quarter" idx="10"/>
          </p:nvPr>
        </p:nvSpPr>
        <p:spPr>
          <a:xfrm>
            <a:off x="251952" y="4419011"/>
            <a:ext cx="8640096" cy="1529710"/>
          </a:xfrm>
        </p:spPr>
        <p:txBody>
          <a:bodyPr/>
          <a:lstStyle/>
          <a:p>
            <a:r>
              <a:rPr kumimoji="1" lang="ja-JP" altLang="en-US" dirty="0"/>
              <a:t>書き込み手順</a:t>
            </a:r>
            <a:endParaRPr kumimoji="1" lang="en-US" altLang="ja-JP" dirty="0"/>
          </a:p>
          <a:p>
            <a:pPr marL="817200" lvl="1" indent="-457200">
              <a:buFont typeface="+mj-lt"/>
              <a:buAutoNum type="arabicPeriod"/>
            </a:pPr>
            <a:r>
              <a:rPr kumimoji="1" lang="ja-JP" altLang="en-US" dirty="0"/>
              <a:t>ループ左右のどちらか０にしたい方のビットラインの電位を下げる</a:t>
            </a:r>
            <a:endParaRPr kumimoji="1" lang="en-US" altLang="ja-JP" dirty="0"/>
          </a:p>
          <a:p>
            <a:pPr marL="817200" lvl="1" indent="-457200">
              <a:buFont typeface="+mj-lt"/>
              <a:buAutoNum type="arabicPeriod"/>
            </a:pPr>
            <a:r>
              <a:rPr kumimoji="1" lang="ja-JP" altLang="en-US" dirty="0"/>
              <a:t>ワードラインをアサートして </a:t>
            </a:r>
            <a:r>
              <a:rPr kumimoji="1" lang="en-US" altLang="ja-JP" dirty="0"/>
              <a:t>NMOS </a:t>
            </a:r>
            <a:r>
              <a:rPr kumimoji="1" lang="ja-JP" altLang="en-US" dirty="0"/>
              <a:t>を </a:t>
            </a:r>
            <a:r>
              <a:rPr kumimoji="1" lang="en-US" altLang="ja-JP" dirty="0"/>
              <a:t>ON </a:t>
            </a:r>
            <a:r>
              <a:rPr kumimoji="1" lang="ja-JP" altLang="en-US" dirty="0"/>
              <a:t>に</a:t>
            </a:r>
            <a:endParaRPr kumimoji="1" lang="en-US" altLang="ja-JP" dirty="0"/>
          </a:p>
          <a:p>
            <a:pPr marL="817200" lvl="1" indent="-457200">
              <a:buFont typeface="+mj-lt"/>
              <a:buAutoNum type="arabicPeriod"/>
            </a:pPr>
            <a:r>
              <a:rPr kumimoji="1" lang="ja-JP" altLang="en-US" dirty="0"/>
              <a:t>インバータの状態を強制的にビットライン側から低電位にする</a:t>
            </a:r>
            <a:endParaRPr kumimoji="1" lang="en-US" altLang="ja-JP" dirty="0"/>
          </a:p>
          <a:p>
            <a:r>
              <a:rPr kumimoji="1" lang="en-US" altLang="ja-JP" dirty="0"/>
              <a:t>NMOS </a:t>
            </a:r>
            <a:r>
              <a:rPr kumimoji="1" lang="ja-JP" altLang="en-US" dirty="0"/>
              <a:t>が低電位しか通せないので，書き込みには２本いる</a:t>
            </a:r>
          </a:p>
        </p:txBody>
      </p:sp>
      <p:sp>
        <p:nvSpPr>
          <p:cNvPr id="4" name="正方形/長方形 3">
            <a:extLst>
              <a:ext uri="{FF2B5EF4-FFF2-40B4-BE49-F238E27FC236}">
                <a16:creationId xmlns:a16="http://schemas.microsoft.com/office/drawing/2014/main" id="{3DD7262D-3274-473E-B2E1-F40123548E2F}"/>
              </a:ext>
            </a:extLst>
          </p:cNvPr>
          <p:cNvSpPr/>
          <p:nvPr/>
        </p:nvSpPr>
        <p:spPr bwMode="auto">
          <a:xfrm>
            <a:off x="3491988" y="2708992"/>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2347554"/>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3068279"/>
            <a:ext cx="717550" cy="720725"/>
          </a:xfrm>
          <a:prstGeom prst="rect">
            <a:avLst/>
          </a:prstGeom>
          <a:noFill/>
        </p:spPr>
      </p:pic>
      <p:grpSp>
        <p:nvGrpSpPr>
          <p:cNvPr id="7" name="グループ化 6">
            <a:extLst>
              <a:ext uri="{FF2B5EF4-FFF2-40B4-BE49-F238E27FC236}">
                <a16:creationId xmlns:a16="http://schemas.microsoft.com/office/drawing/2014/main" id="{2E2C44F0-1023-431F-9CAE-76D98F4DEBBA}"/>
              </a:ext>
            </a:extLst>
          </p:cNvPr>
          <p:cNvGrpSpPr/>
          <p:nvPr/>
        </p:nvGrpSpPr>
        <p:grpSpPr>
          <a:xfrm>
            <a:off x="5292008" y="2708992"/>
            <a:ext cx="360004" cy="360004"/>
            <a:chOff x="4932004" y="2708992"/>
            <a:chExt cx="360004" cy="360004"/>
          </a:xfrm>
        </p:grpSpPr>
        <p:cxnSp>
          <p:nvCxnSpPr>
            <p:cNvPr id="8" name="直線コネクタ 7">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 name="直線コネクタ 11">
            <a:extLst>
              <a:ext uri="{FF2B5EF4-FFF2-40B4-BE49-F238E27FC236}">
                <a16:creationId xmlns:a16="http://schemas.microsoft.com/office/drawing/2014/main" id="{DE0A7002-3073-49D6-8ABC-00E0FF26DECF}"/>
              </a:ext>
            </a:extLst>
          </p:cNvPr>
          <p:cNvCxnSpPr>
            <a:cxnSpLocks/>
          </p:cNvCxnSpPr>
          <p:nvPr/>
        </p:nvCxnSpPr>
        <p:spPr>
          <a:xfrm>
            <a:off x="493200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D778BFE3-A03E-473D-B803-AF62F6EBF32C}"/>
              </a:ext>
            </a:extLst>
          </p:cNvPr>
          <p:cNvGrpSpPr/>
          <p:nvPr/>
        </p:nvGrpSpPr>
        <p:grpSpPr>
          <a:xfrm>
            <a:off x="2771980" y="2708992"/>
            <a:ext cx="360004" cy="360004"/>
            <a:chOff x="4932004" y="2708992"/>
            <a:chExt cx="360004" cy="360004"/>
          </a:xfrm>
        </p:grpSpPr>
        <p:cxnSp>
          <p:nvCxnSpPr>
            <p:cNvPr id="14" name="直線コネクタ 13">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6DA9E334-E262-4D78-AE9F-D066AE5E5934}"/>
              </a:ext>
            </a:extLst>
          </p:cNvPr>
          <p:cNvCxnSpPr>
            <a:cxnSpLocks/>
            <a:stCxn id="4" idx="1"/>
          </p:cNvCxnSpPr>
          <p:nvPr/>
        </p:nvCxnSpPr>
        <p:spPr>
          <a:xfrm flipH="1">
            <a:off x="313198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6001733-09AD-4DAC-8BA5-9A735951D417}"/>
              </a:ext>
            </a:extLst>
          </p:cNvPr>
          <p:cNvCxnSpPr>
            <a:cxnSpLocks/>
          </p:cNvCxnSpPr>
          <p:nvPr/>
        </p:nvCxnSpPr>
        <p:spPr>
          <a:xfrm>
            <a:off x="5652012" y="3068996"/>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135806F-DC95-4CE1-B9BE-E5FB3FE0437F}"/>
              </a:ext>
            </a:extLst>
          </p:cNvPr>
          <p:cNvCxnSpPr>
            <a:cxnSpLocks/>
          </p:cNvCxnSpPr>
          <p:nvPr/>
        </p:nvCxnSpPr>
        <p:spPr>
          <a:xfrm>
            <a:off x="2411976"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1E25F94-64AD-4B0B-BA8A-8E0E99ACC480}"/>
              </a:ext>
            </a:extLst>
          </p:cNvPr>
          <p:cNvCxnSpPr>
            <a:cxnSpLocks/>
          </p:cNvCxnSpPr>
          <p:nvPr/>
        </p:nvCxnSpPr>
        <p:spPr>
          <a:xfrm flipV="1">
            <a:off x="2411976" y="1988984"/>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428BCDB-12D7-414C-92E6-903ABDFB1719}"/>
              </a:ext>
            </a:extLst>
          </p:cNvPr>
          <p:cNvCxnSpPr>
            <a:cxnSpLocks/>
          </p:cNvCxnSpPr>
          <p:nvPr/>
        </p:nvCxnSpPr>
        <p:spPr>
          <a:xfrm flipV="1">
            <a:off x="6012016" y="1988984"/>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809C4F-E919-4760-95DB-403B2392206B}"/>
              </a:ext>
            </a:extLst>
          </p:cNvPr>
          <p:cNvCxnSpPr>
            <a:cxnSpLocks/>
          </p:cNvCxnSpPr>
          <p:nvPr/>
        </p:nvCxnSpPr>
        <p:spPr>
          <a:xfrm flipV="1">
            <a:off x="5472010"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91E2654-AFE3-433F-9E80-1A3D175E7AF8}"/>
              </a:ext>
            </a:extLst>
          </p:cNvPr>
          <p:cNvCxnSpPr>
            <a:cxnSpLocks/>
          </p:cNvCxnSpPr>
          <p:nvPr/>
        </p:nvCxnSpPr>
        <p:spPr>
          <a:xfrm flipV="1">
            <a:off x="2951982"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DF913E5-9D7D-4CB2-BF16-5C60949ABA57}"/>
              </a:ext>
            </a:extLst>
          </p:cNvPr>
          <p:cNvCxnSpPr>
            <a:cxnSpLocks/>
          </p:cNvCxnSpPr>
          <p:nvPr/>
        </p:nvCxnSpPr>
        <p:spPr>
          <a:xfrm>
            <a:off x="2051972" y="2348988"/>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3221985" y="1898983"/>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7" name="正方形/長方形 26"/>
          <p:cNvSpPr/>
          <p:nvPr/>
        </p:nvSpPr>
        <p:spPr>
          <a:xfrm>
            <a:off x="2051972"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28" name="正方形/長方形 27"/>
          <p:cNvSpPr/>
          <p:nvPr/>
        </p:nvSpPr>
        <p:spPr>
          <a:xfrm>
            <a:off x="5742013"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1960117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の読み出し</a:t>
            </a:r>
          </a:p>
        </p:txBody>
      </p:sp>
      <p:sp>
        <p:nvSpPr>
          <p:cNvPr id="3" name="テキスト プレースホルダー 2"/>
          <p:cNvSpPr>
            <a:spLocks noGrp="1"/>
          </p:cNvSpPr>
          <p:nvPr>
            <p:ph type="body" sz="quarter" idx="10"/>
          </p:nvPr>
        </p:nvSpPr>
        <p:spPr>
          <a:xfrm>
            <a:off x="611956" y="4329010"/>
            <a:ext cx="8280092" cy="1439709"/>
          </a:xfrm>
        </p:spPr>
        <p:txBody>
          <a:bodyPr/>
          <a:lstStyle/>
          <a:p>
            <a:r>
              <a:rPr kumimoji="1" lang="ja-JP" altLang="en-US" dirty="0"/>
              <a:t>読み出しは，基本的には </a:t>
            </a:r>
            <a:r>
              <a:rPr kumimoji="1" lang="en-US" altLang="ja-JP" dirty="0"/>
              <a:t>SRAM </a:t>
            </a:r>
            <a:r>
              <a:rPr kumimoji="1" lang="ja-JP" altLang="en-US" dirty="0"/>
              <a:t>と同じ</a:t>
            </a:r>
            <a:endParaRPr kumimoji="1" lang="en-US" altLang="ja-JP" dirty="0"/>
          </a:p>
          <a:p>
            <a:pPr lvl="1"/>
            <a:r>
              <a:rPr kumimoji="1" lang="ja-JP" altLang="en-US" dirty="0"/>
              <a:t>ビットラインをプリチャージ</a:t>
            </a:r>
            <a:endParaRPr kumimoji="1" lang="en-US" altLang="ja-JP" dirty="0"/>
          </a:p>
          <a:p>
            <a:pPr lvl="1"/>
            <a:r>
              <a:rPr kumimoji="1" lang="ja-JP" altLang="en-US" dirty="0"/>
              <a:t>ワードラインをアサート</a:t>
            </a:r>
            <a:endParaRPr kumimoji="1" lang="en-US" altLang="ja-JP" dirty="0"/>
          </a:p>
          <a:p>
            <a:pPr lvl="1"/>
            <a:r>
              <a:rPr kumimoji="1" lang="ja-JP" altLang="en-US" dirty="0"/>
              <a:t>セルの状態に応じてディスチャージが起きる</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121995"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761991"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481999"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761991"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662001"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842003"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842003"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662001"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01997"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01987"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572000"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491988"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3187720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の書き込み</a:t>
            </a:r>
          </a:p>
        </p:txBody>
      </p:sp>
      <p:sp>
        <p:nvSpPr>
          <p:cNvPr id="3" name="テキスト プレースホルダー 2"/>
          <p:cNvSpPr>
            <a:spLocks noGrp="1"/>
          </p:cNvSpPr>
          <p:nvPr>
            <p:ph type="body" sz="quarter" idx="10"/>
          </p:nvPr>
        </p:nvSpPr>
        <p:spPr>
          <a:xfrm>
            <a:off x="161951" y="4329010"/>
            <a:ext cx="8730097" cy="1439709"/>
          </a:xfrm>
        </p:spPr>
        <p:txBody>
          <a:bodyPr/>
          <a:lstStyle/>
          <a:p>
            <a:r>
              <a:rPr kumimoji="1" lang="ja-JP" altLang="en-US" dirty="0"/>
              <a:t>書き込みは，</a:t>
            </a:r>
            <a:r>
              <a:rPr kumimoji="1" lang="en-US" altLang="ja-JP" dirty="0"/>
              <a:t>NMOS </a:t>
            </a:r>
            <a:r>
              <a:rPr kumimoji="1" lang="ja-JP" altLang="en-US" dirty="0"/>
              <a:t>でも </a:t>
            </a:r>
            <a:r>
              <a:rPr kumimoji="1" lang="en-US" altLang="ja-JP" dirty="0"/>
              <a:t>0.5 </a:t>
            </a:r>
            <a:r>
              <a:rPr kumimoji="1" lang="ja-JP" altLang="en-US" dirty="0"/>
              <a:t>までは上げられるのでそれで行う（多分）</a:t>
            </a:r>
            <a:endParaRPr kumimoji="1" lang="en-US" altLang="ja-JP" dirty="0"/>
          </a:p>
          <a:p>
            <a:pPr lvl="1"/>
            <a:r>
              <a:rPr kumimoji="1" lang="en-US" altLang="ja-JP" dirty="0"/>
              <a:t>SRAM </a:t>
            </a:r>
            <a:r>
              <a:rPr kumimoji="1" lang="ja-JP" altLang="en-US" dirty="0"/>
              <a:t>ではインバータをひっくり返す必要があるので，</a:t>
            </a:r>
            <a:br>
              <a:rPr kumimoji="1" lang="en-US" altLang="ja-JP" dirty="0"/>
            </a:br>
            <a:r>
              <a:rPr kumimoji="1" lang="en-US" altLang="ja-JP" dirty="0"/>
              <a:t>0.5 </a:t>
            </a:r>
            <a:r>
              <a:rPr kumimoji="1" lang="ja-JP" altLang="en-US" dirty="0"/>
              <a:t>ではダメだった</a:t>
            </a:r>
            <a:endParaRPr kumimoji="1" lang="en-US" altLang="ja-JP" dirty="0"/>
          </a:p>
          <a:p>
            <a:r>
              <a:rPr kumimoji="1" lang="en-US" altLang="ja-JP" dirty="0"/>
              <a:t>DRAM </a:t>
            </a:r>
            <a:r>
              <a:rPr kumimoji="1" lang="ja-JP" altLang="en-US" dirty="0"/>
              <a:t>では 低電位（</a:t>
            </a:r>
            <a:r>
              <a:rPr kumimoji="1" lang="en-US" altLang="ja-JP" dirty="0"/>
              <a:t>0</a:t>
            </a:r>
            <a:r>
              <a:rPr kumimoji="1" lang="ja-JP" altLang="en-US" dirty="0"/>
              <a:t>）</a:t>
            </a:r>
            <a:r>
              <a:rPr kumimoji="1" lang="en-US" altLang="ja-JP" dirty="0"/>
              <a:t>or </a:t>
            </a:r>
            <a:r>
              <a:rPr kumimoji="1" lang="ja-JP" altLang="en-US" dirty="0"/>
              <a:t>中間電位（</a:t>
            </a:r>
            <a:r>
              <a:rPr kumimoji="1" lang="en-US" altLang="ja-JP" dirty="0"/>
              <a:t>0.5</a:t>
            </a:r>
            <a:r>
              <a:rPr kumimoji="1" lang="ja-JP" altLang="en-US" dirty="0"/>
              <a:t>）を記録する</a:t>
            </a:r>
            <a:endParaRPr kumimoji="1" lang="en-US" altLang="ja-JP" dirty="0"/>
          </a:p>
          <a:p>
            <a:pPr lvl="1"/>
            <a:r>
              <a:rPr kumimoji="1" lang="ja-JP" altLang="en-US" dirty="0"/>
              <a:t>読み出し時のプリチャージの電圧を </a:t>
            </a:r>
            <a:r>
              <a:rPr kumimoji="1" lang="en-US" altLang="ja-JP" dirty="0"/>
              <a:t>0.5 </a:t>
            </a:r>
            <a:r>
              <a:rPr kumimoji="1" lang="ja-JP" altLang="en-US" dirty="0"/>
              <a:t>にして，下がったか</a:t>
            </a:r>
            <a:br>
              <a:rPr kumimoji="1" lang="en-US" altLang="ja-JP" dirty="0"/>
            </a:br>
            <a:r>
              <a:rPr kumimoji="1" lang="ja-JP" altLang="en-US" dirty="0"/>
              <a:t>どうかで判定</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121995" y="2078985"/>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761991" y="2438989"/>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481999" y="2438989"/>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761991" y="1358977"/>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662001" y="2618991"/>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842003" y="2438989"/>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842003" y="2708992"/>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662001" y="2978995"/>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01997" y="1718981"/>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01987" y="1718981"/>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572000"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491988" y="908972"/>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1328641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課題７（７）の解説でやり直した後に結局 </a:t>
            </a:r>
            <a:r>
              <a:rPr lang="en-US" altLang="ja-JP" b="0" i="0" dirty="0">
                <a:solidFill>
                  <a:srgbClr val="000000"/>
                </a:solidFill>
                <a:effectLst/>
                <a:latin typeface="Meiryo" panose="020B0604030504040204" pitchFamily="50" charset="-128"/>
                <a:ea typeface="Meiryo" panose="020B0604030504040204" pitchFamily="50" charset="-128"/>
              </a:rPr>
              <a:t>LABEL </a:t>
            </a:r>
            <a:r>
              <a:rPr lang="ja-JP" altLang="en-US" b="0" i="0" dirty="0">
                <a:solidFill>
                  <a:srgbClr val="000000"/>
                </a:solidFill>
                <a:effectLst/>
                <a:latin typeface="Meiryo" panose="020B0604030504040204" pitchFamily="50" charset="-128"/>
                <a:ea typeface="Meiryo" panose="020B0604030504040204" pitchFamily="50" charset="-128"/>
              </a:rPr>
              <a:t>の下の 命令も実行する、がどういうことなのかわかりませんでした。７（７）のパイプラインの下２行の理解ができていないので、もう一度解説して頂けると嬉しいです。</a:t>
            </a:r>
            <a:endParaRPr lang="en-US" dirty="0"/>
          </a:p>
        </p:txBody>
      </p:sp>
    </p:spTree>
    <p:extLst>
      <p:ext uri="{BB962C8B-B14F-4D97-AF65-F5344CB8AC3E}">
        <p14:creationId xmlns:p14="http://schemas.microsoft.com/office/powerpoint/2010/main" val="847407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a:t>
            </a:r>
            <a:r>
              <a:rPr lang="it-IT" altLang="ja-JP" sz="1600" dirty="0"/>
              <a:t>li x1←1</a:t>
            </a:r>
            <a:br>
              <a:rPr lang="it-IT" altLang="ja-JP" sz="1600" dirty="0"/>
            </a:br>
            <a:r>
              <a:rPr lang="it-IT" altLang="ja-JP" sz="1600" dirty="0"/>
              <a:t>  li x2←2</a:t>
            </a:r>
            <a:br>
              <a:rPr lang="it-IT" altLang="ja-JP" sz="1600" dirty="0"/>
            </a:br>
            <a:r>
              <a:rPr lang="it-IT" altLang="ja-JP" sz="1600" dirty="0"/>
              <a:t>  beq x1==x2, LABEL</a:t>
            </a:r>
            <a:br>
              <a:rPr lang="it-IT" altLang="ja-JP" sz="1600" dirty="0"/>
            </a:br>
            <a:r>
              <a:rPr lang="it-IT" altLang="ja-JP" sz="1600" dirty="0"/>
              <a:t>  add x1←x2+x3</a:t>
            </a:r>
            <a:br>
              <a:rPr lang="it-IT" altLang="ja-JP" sz="1600" dirty="0"/>
            </a:br>
            <a:r>
              <a:rPr lang="it-IT" altLang="ja-JP" sz="1600" dirty="0"/>
              <a:t>LABEL:</a:t>
            </a:r>
            <a:br>
              <a:rPr lang="it-IT" altLang="ja-JP" sz="1600" dirty="0"/>
            </a:br>
            <a:r>
              <a:rPr lang="it-IT"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br>
              <a:rPr lang="en-US" altLang="ja-JP" sz="1600" dirty="0"/>
            </a:br>
            <a:br>
              <a:rPr lang="en-US" altLang="ja-JP" sz="1600" dirty="0"/>
            </a:br>
            <a:r>
              <a:rPr lang="ja-JP" altLang="en-US" sz="1600" dirty="0"/>
              <a:t>パイプラインの各行は上の</a:t>
            </a:r>
            <a:r>
              <a:rPr lang="en-US" altLang="ja-JP" sz="1600" dirty="0"/>
              <a:t>5</a:t>
            </a:r>
            <a:r>
              <a:rPr lang="ja-JP" altLang="en-US" sz="1600" dirty="0"/>
              <a:t>つの命令を上から順にやった</a:t>
            </a:r>
            <a:br>
              <a:rPr lang="en-US" altLang="ja-JP" sz="1600" dirty="0"/>
            </a:br>
            <a:r>
              <a:rPr lang="ja-JP" altLang="en-US" sz="1600" dirty="0"/>
              <a:t>場合に対応</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4185476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13ns </a:t>
            </a:r>
            <a:r>
              <a:rPr lang="ja-JP" altLang="en-US" sz="1600" dirty="0"/>
              <a:t>フォワーディングありの場合</a:t>
            </a:r>
            <a:endParaRPr lang="en-US" altLang="ja-JP" sz="1600" dirty="0"/>
          </a:p>
          <a:p>
            <a:pPr lvl="1"/>
            <a:r>
              <a:rPr lang="ja-JP" altLang="en-US" sz="1600" dirty="0"/>
              <a:t>やり直した後に結局 </a:t>
            </a:r>
            <a:r>
              <a:rPr lang="en-US" altLang="ja-JP" sz="1600" dirty="0"/>
              <a:t>LABEL </a:t>
            </a:r>
            <a:r>
              <a:rPr lang="ja-JP" altLang="en-US" sz="1600" dirty="0"/>
              <a:t>の下の命令（</a:t>
            </a:r>
            <a:r>
              <a:rPr lang="it-IT" altLang="ja-JP" sz="1600" dirty="0">
                <a:latin typeface="Consolas" panose="020B0609020204030204" pitchFamily="49" charset="0"/>
              </a:rPr>
              <a:t>add x2←x3+x4</a:t>
            </a:r>
            <a:r>
              <a:rPr lang="ja-JP" altLang="en-US" sz="1600" dirty="0"/>
              <a:t>）も実行することに注意</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2771980"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221985"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3671990"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121995"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572000"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221985"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3671990"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121995"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572000"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022005"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3671990"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121995"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572000"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022005"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472010"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3941993" y="252899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391998" y="306899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5922015"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372020"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6822025"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272030"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7722035"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372020"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6822025"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272030"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7722035"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172040"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3" name="テキスト ボックス 22">
            <a:extLst>
              <a:ext uri="{FF2B5EF4-FFF2-40B4-BE49-F238E27FC236}">
                <a16:creationId xmlns:a16="http://schemas.microsoft.com/office/drawing/2014/main" id="{352F93AB-0A3A-ED3D-98E2-24D379765937}"/>
              </a:ext>
            </a:extLst>
          </p:cNvPr>
          <p:cNvSpPr txBox="1"/>
          <p:nvPr/>
        </p:nvSpPr>
        <p:spPr>
          <a:xfrm>
            <a:off x="521955" y="2348988"/>
            <a:ext cx="4572000" cy="2125325"/>
          </a:xfrm>
          <a:prstGeom prst="rect">
            <a:avLst/>
          </a:prstGeom>
          <a:noFill/>
        </p:spPr>
        <p:txBody>
          <a:bodyPr wrap="square">
            <a:spAutoFit/>
          </a:bodyPr>
          <a:lstStyle/>
          <a:p>
            <a:pPr>
              <a:lnSpc>
                <a:spcPct val="150000"/>
              </a:lnSpc>
            </a:pPr>
            <a:r>
              <a:rPr lang="en-US" altLang="ja-JP" sz="1800" dirty="0">
                <a:latin typeface="Consolas" panose="020B0609020204030204" pitchFamily="49" charset="0"/>
              </a:rPr>
              <a:t>  </a:t>
            </a:r>
            <a:r>
              <a:rPr lang="it-IT" altLang="ja-JP" sz="1800" dirty="0">
                <a:latin typeface="Consolas" panose="020B0609020204030204" pitchFamily="49" charset="0"/>
              </a:rPr>
              <a:t>li x1←1</a:t>
            </a:r>
            <a:br>
              <a:rPr lang="it-IT" altLang="ja-JP" sz="1800" dirty="0">
                <a:latin typeface="Consolas" panose="020B0609020204030204" pitchFamily="49" charset="0"/>
              </a:rPr>
            </a:br>
            <a:r>
              <a:rPr lang="it-IT" altLang="ja-JP" sz="1800" dirty="0">
                <a:latin typeface="Consolas" panose="020B0609020204030204" pitchFamily="49" charset="0"/>
              </a:rPr>
              <a:t>  li x2←2</a:t>
            </a:r>
            <a:br>
              <a:rPr lang="it-IT" altLang="ja-JP" sz="1800" dirty="0">
                <a:latin typeface="Consolas" panose="020B0609020204030204" pitchFamily="49" charset="0"/>
              </a:rPr>
            </a:br>
            <a:r>
              <a:rPr lang="it-IT" altLang="ja-JP" sz="1800" dirty="0">
                <a:latin typeface="Consolas" panose="020B0609020204030204" pitchFamily="49" charset="0"/>
              </a:rPr>
              <a:t>  beq x1==x2, LABEL</a:t>
            </a:r>
            <a:br>
              <a:rPr lang="it-IT" altLang="ja-JP" sz="1800" dirty="0">
                <a:latin typeface="Consolas" panose="020B0609020204030204" pitchFamily="49" charset="0"/>
              </a:rPr>
            </a:br>
            <a:r>
              <a:rPr lang="it-IT" altLang="ja-JP" sz="1800" dirty="0">
                <a:latin typeface="Consolas" panose="020B0609020204030204" pitchFamily="49" charset="0"/>
              </a:rPr>
              <a:t>  add x1←x2+x3</a:t>
            </a:r>
            <a:br>
              <a:rPr lang="it-IT" altLang="ja-JP" sz="1800" dirty="0">
                <a:latin typeface="Consolas" panose="020B0609020204030204" pitchFamily="49" charset="0"/>
              </a:rPr>
            </a:br>
            <a:r>
              <a:rPr lang="it-IT" altLang="ja-JP" sz="1800" dirty="0">
                <a:latin typeface="Consolas" panose="020B0609020204030204" pitchFamily="49" charset="0"/>
              </a:rPr>
              <a:t>  add x2←x3+x4</a:t>
            </a:r>
          </a:p>
        </p:txBody>
      </p:sp>
      <p:cxnSp>
        <p:nvCxnSpPr>
          <p:cNvPr id="26" name="直線矢印コネクタ 25">
            <a:extLst>
              <a:ext uri="{FF2B5EF4-FFF2-40B4-BE49-F238E27FC236}">
                <a16:creationId xmlns:a16="http://schemas.microsoft.com/office/drawing/2014/main" id="{6308DCFF-C4D3-09D1-3DFC-FC9909288713}"/>
              </a:ext>
            </a:extLst>
          </p:cNvPr>
          <p:cNvCxnSpPr/>
          <p:nvPr/>
        </p:nvCxnSpPr>
        <p:spPr bwMode="auto">
          <a:xfrm>
            <a:off x="4211996" y="3879005"/>
            <a:ext cx="1620018" cy="0"/>
          </a:xfrm>
          <a:prstGeom prst="straightConnector1">
            <a:avLst/>
          </a:prstGeom>
          <a:ln>
            <a:headEnd type="triangle" w="med" len="med"/>
            <a:tailEnd type="triangle"/>
          </a:ln>
        </p:spPr>
        <p:style>
          <a:lnRef idx="3">
            <a:schemeClr val="accent6"/>
          </a:lnRef>
          <a:fillRef idx="0">
            <a:schemeClr val="accent6"/>
          </a:fillRef>
          <a:effectRef idx="2">
            <a:schemeClr val="accent6"/>
          </a:effectRef>
          <a:fontRef idx="minor">
            <a:schemeClr val="tx1"/>
          </a:fontRef>
        </p:style>
      </p:cxnSp>
      <p:sp>
        <p:nvSpPr>
          <p:cNvPr id="27" name="テキスト ボックス 26">
            <a:extLst>
              <a:ext uri="{FF2B5EF4-FFF2-40B4-BE49-F238E27FC236}">
                <a16:creationId xmlns:a16="http://schemas.microsoft.com/office/drawing/2014/main" id="{2BA1614D-FCEB-7683-4E7B-CAE38B1C0FBC}"/>
              </a:ext>
            </a:extLst>
          </p:cNvPr>
          <p:cNvSpPr txBox="1"/>
          <p:nvPr/>
        </p:nvSpPr>
        <p:spPr>
          <a:xfrm>
            <a:off x="3761991" y="3969006"/>
            <a:ext cx="3060034" cy="1477328"/>
          </a:xfrm>
          <a:prstGeom prst="rect">
            <a:avLst/>
          </a:prstGeom>
          <a:noFill/>
        </p:spPr>
        <p:txBody>
          <a:bodyPr wrap="square">
            <a:spAutoFit/>
          </a:bodyPr>
          <a:lstStyle/>
          <a:p>
            <a:r>
              <a:rPr lang="ja-JP" altLang="en-US" sz="1800" dirty="0">
                <a:solidFill>
                  <a:schemeClr val="tx1">
                    <a:lumMod val="75000"/>
                    <a:lumOff val="25000"/>
                  </a:schemeClr>
                </a:solidFill>
                <a:latin typeface="Consolas" panose="020B0609020204030204" pitchFamily="49" charset="0"/>
              </a:rPr>
              <a:t>この期間の処理は</a:t>
            </a:r>
            <a:br>
              <a:rPr lang="en-US" altLang="ja-JP" sz="1800" dirty="0">
                <a:solidFill>
                  <a:schemeClr val="tx1">
                    <a:lumMod val="75000"/>
                    <a:lumOff val="25000"/>
                  </a:schemeClr>
                </a:solidFill>
                <a:latin typeface="Consolas" panose="020B0609020204030204" pitchFamily="49" charset="0"/>
              </a:rPr>
            </a:br>
            <a:r>
              <a:rPr lang="ja-JP" altLang="en-US" sz="1800" dirty="0">
                <a:solidFill>
                  <a:schemeClr val="tx1">
                    <a:lumMod val="75000"/>
                    <a:lumOff val="25000"/>
                  </a:schemeClr>
                </a:solidFill>
                <a:latin typeface="Consolas" panose="020B0609020204030204" pitchFamily="49" charset="0"/>
              </a:rPr>
              <a:t>分岐予測ミスで</a:t>
            </a:r>
            <a:br>
              <a:rPr lang="en-US" altLang="ja-JP" sz="1800" dirty="0">
                <a:solidFill>
                  <a:schemeClr val="tx1">
                    <a:lumMod val="75000"/>
                    <a:lumOff val="25000"/>
                  </a:schemeClr>
                </a:solidFill>
                <a:latin typeface="Consolas" panose="020B0609020204030204" pitchFamily="49" charset="0"/>
              </a:rPr>
            </a:br>
            <a:r>
              <a:rPr lang="ja-JP" altLang="en-US" sz="1800" dirty="0">
                <a:solidFill>
                  <a:schemeClr val="tx1">
                    <a:lumMod val="75000"/>
                    <a:lumOff val="25000"/>
                  </a:schemeClr>
                </a:solidFill>
                <a:latin typeface="Consolas" panose="020B0609020204030204" pitchFamily="49" charset="0"/>
              </a:rPr>
              <a:t>取り消されている</a:t>
            </a:r>
            <a:endParaRPr lang="en-US" altLang="ja-JP" sz="1800" dirty="0">
              <a:solidFill>
                <a:schemeClr val="tx1">
                  <a:lumMod val="75000"/>
                  <a:lumOff val="25000"/>
                </a:schemeClr>
              </a:solidFill>
              <a:latin typeface="Consolas" panose="020B0609020204030204" pitchFamily="49" charset="0"/>
            </a:endParaRPr>
          </a:p>
          <a:p>
            <a:r>
              <a:rPr lang="ja-JP" altLang="en-US" sz="1800" dirty="0">
                <a:solidFill>
                  <a:schemeClr val="tx1">
                    <a:lumMod val="75000"/>
                    <a:lumOff val="25000"/>
                  </a:schemeClr>
                </a:solidFill>
                <a:latin typeface="Consolas" panose="020B0609020204030204" pitchFamily="49" charset="0"/>
              </a:rPr>
              <a:t>（</a:t>
            </a:r>
            <a:r>
              <a:rPr lang="it-IT" altLang="ja-JP" sz="1800" dirty="0">
                <a:solidFill>
                  <a:schemeClr val="tx1">
                    <a:lumMod val="75000"/>
                    <a:lumOff val="25000"/>
                  </a:schemeClr>
                </a:solidFill>
                <a:latin typeface="Consolas" panose="020B0609020204030204" pitchFamily="49" charset="0"/>
              </a:rPr>
              <a:t>add x2←x3+x4 </a:t>
            </a:r>
            <a:r>
              <a:rPr lang="ja-JP" altLang="en-US" sz="1800" dirty="0">
                <a:solidFill>
                  <a:schemeClr val="tx1">
                    <a:lumMod val="75000"/>
                    <a:lumOff val="25000"/>
                  </a:schemeClr>
                </a:solidFill>
                <a:latin typeface="Consolas" panose="020B0609020204030204" pitchFamily="49" charset="0"/>
              </a:rPr>
              <a:t>を先にやって取り消している）</a:t>
            </a:r>
            <a:endParaRPr lang="it-IT" altLang="ja-JP" sz="18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789693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7</a:t>
            </a:r>
            <a:r>
              <a:rPr lang="ja-JP" altLang="en-US" b="0" i="0" dirty="0">
                <a:solidFill>
                  <a:srgbClr val="000000"/>
                </a:solidFill>
                <a:effectLst/>
                <a:latin typeface="Meiryo" panose="020B0604030504040204" pitchFamily="50" charset="-128"/>
                <a:ea typeface="Meiryo" panose="020B0604030504040204" pitchFamily="50" charset="-128"/>
              </a:rPr>
              <a:t>で、</a:t>
            </a:r>
            <a:r>
              <a:rPr lang="en-US" altLang="ja-JP" b="0" i="0" dirty="0">
                <a:solidFill>
                  <a:srgbClr val="000000"/>
                </a:solidFill>
                <a:effectLst/>
                <a:latin typeface="Meiryo" panose="020B0604030504040204" pitchFamily="50" charset="-128"/>
                <a:ea typeface="Meiryo" panose="020B0604030504040204" pitchFamily="50" charset="-128"/>
              </a:rPr>
              <a:t>D</a:t>
            </a:r>
            <a:r>
              <a:rPr lang="ja-JP" altLang="en-US" b="0" i="0" dirty="0">
                <a:solidFill>
                  <a:srgbClr val="000000"/>
                </a:solidFill>
                <a:effectLst/>
                <a:latin typeface="Meiryo" panose="020B0604030504040204" pitchFamily="50" charset="-128"/>
                <a:ea typeface="Meiryo" panose="020B0604030504040204" pitchFamily="50" charset="-128"/>
              </a:rPr>
              <a:t>の後にバブルが発生するのと、</a:t>
            </a:r>
            <a:r>
              <a:rPr lang="en-US" altLang="ja-JP" b="0" i="0" dirty="0">
                <a:solidFill>
                  <a:srgbClr val="000000"/>
                </a:solidFill>
                <a:effectLst/>
                <a:latin typeface="Meiryo" panose="020B0604030504040204" pitchFamily="50" charset="-128"/>
                <a:ea typeface="Meiryo" panose="020B0604030504040204" pitchFamily="50" charset="-128"/>
              </a:rPr>
              <a:t>F</a:t>
            </a:r>
            <a:r>
              <a:rPr lang="ja-JP" altLang="en-US" b="0" i="0" dirty="0">
                <a:solidFill>
                  <a:srgbClr val="000000"/>
                </a:solidFill>
                <a:effectLst/>
                <a:latin typeface="Meiryo" panose="020B0604030504040204" pitchFamily="50" charset="-128"/>
                <a:ea typeface="Meiryo" panose="020B0604030504040204" pitchFamily="50" charset="-128"/>
              </a:rPr>
              <a:t>の後にバブルが発生するのの違いが、まだ理解できません。</a:t>
            </a:r>
            <a:endParaRPr lang="en-US" dirty="0"/>
          </a:p>
        </p:txBody>
      </p:sp>
    </p:spTree>
    <p:extLst>
      <p:ext uri="{BB962C8B-B14F-4D97-AF65-F5344CB8AC3E}">
        <p14:creationId xmlns:p14="http://schemas.microsoft.com/office/powerpoint/2010/main" val="57604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x1←</a:t>
            </a:r>
            <a:r>
              <a:rPr lang="en-US" altLang="ja-JP" sz="1600" dirty="0">
                <a:solidFill>
                  <a:schemeClr val="accent5"/>
                </a:solidFill>
              </a:rPr>
              <a:t>x2</a:t>
            </a:r>
            <a:r>
              <a:rPr lang="en-US" altLang="ja-JP" sz="1600" dirty="0"/>
              <a:t>+x3</a:t>
            </a:r>
            <a:br>
              <a:rPr lang="en-US" altLang="ja-JP" sz="1600" dirty="0"/>
            </a:br>
            <a:r>
              <a:rPr lang="en-US" altLang="ja-JP" sz="1600" dirty="0"/>
              <a:t>ld    </a:t>
            </a:r>
            <a:r>
              <a:rPr lang="en-US" altLang="ja-JP" sz="1600" dirty="0">
                <a:solidFill>
                  <a:schemeClr val="accent5"/>
                </a:solidFill>
              </a:rPr>
              <a:t>x2</a:t>
            </a:r>
            <a:r>
              <a:rPr lang="en-US" altLang="ja-JP" sz="1600" dirty="0"/>
              <a:t>←(x3)</a:t>
            </a:r>
            <a:br>
              <a:rPr lang="en-US" altLang="ja-JP" sz="1600" dirty="0"/>
            </a:br>
            <a:r>
              <a:rPr lang="en-US" altLang="ja-JP" sz="1600" dirty="0"/>
              <a:t>add x5←</a:t>
            </a:r>
            <a:r>
              <a:rPr lang="en-US" altLang="ja-JP" sz="1600" dirty="0">
                <a:solidFill>
                  <a:schemeClr val="accent5"/>
                </a:solidFill>
              </a:rPr>
              <a:t>x2</a:t>
            </a:r>
            <a:r>
              <a:rPr lang="en-US" altLang="ja-JP" sz="1600" dirty="0"/>
              <a:t>+x7</a:t>
            </a:r>
          </a:p>
          <a:p>
            <a:r>
              <a:rPr lang="en-US" altLang="ja-JP" sz="1600" dirty="0"/>
              <a:t>10ns</a:t>
            </a:r>
            <a:r>
              <a:rPr lang="ja-JP" altLang="en-US" sz="1600" dirty="0"/>
              <a:t>（フォワーディングありの場合）</a:t>
            </a:r>
            <a:br>
              <a:rPr lang="en-US" altLang="ja-JP" sz="1600" dirty="0"/>
            </a:br>
            <a:r>
              <a:rPr lang="en-US" altLang="ja-JP" sz="1600" dirty="0"/>
              <a:t>1,3 </a:t>
            </a:r>
            <a:r>
              <a:rPr lang="ja-JP" altLang="en-US" sz="1600" dirty="0"/>
              <a:t>命令目の </a:t>
            </a:r>
            <a:r>
              <a:rPr lang="en-US" altLang="ja-JP" sz="1600" dirty="0" err="1"/>
              <a:t>ld</a:t>
            </a:r>
            <a:r>
              <a:rPr lang="en-US" altLang="ja-JP" sz="1600" dirty="0"/>
              <a:t> </a:t>
            </a:r>
            <a:r>
              <a:rPr lang="ja-JP" altLang="en-US" sz="1600" dirty="0"/>
              <a:t>では </a:t>
            </a:r>
            <a:r>
              <a:rPr lang="en-US" altLang="ja-JP" sz="1600" dirty="0"/>
              <a:t>M </a:t>
            </a:r>
            <a:r>
              <a:rPr lang="ja-JP" altLang="en-US" sz="1600" dirty="0"/>
              <a:t>が終わるまで値が取れないため，</a:t>
            </a:r>
            <a:br>
              <a:rPr lang="en-US" altLang="ja-JP" sz="1600" dirty="0"/>
            </a:br>
            <a:r>
              <a:rPr lang="ja-JP" altLang="en-US" sz="1600" dirty="0"/>
              <a:t>それに依存した後ろにある命令ではバブルが生じる（ストールが発生する）</a:t>
            </a:r>
            <a:endParaRPr lang="en-US" altLang="ja-JP" sz="1600" dirty="0"/>
          </a:p>
        </p:txBody>
      </p:sp>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971960"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1421965"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1871970"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2321975"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2771980"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421965"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187197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277198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3221985"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367199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771980"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77198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412199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57200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502200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321975" y="495901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321975"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941993" y="5679025"/>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591978" y="4779015"/>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3" name="Rectangle 70">
            <a:extLst>
              <a:ext uri="{FF2B5EF4-FFF2-40B4-BE49-F238E27FC236}">
                <a16:creationId xmlns:a16="http://schemas.microsoft.com/office/drawing/2014/main" id="{C5FDB007-F70D-96C7-1CDC-B2E40D8DA928}"/>
              </a:ext>
            </a:extLst>
          </p:cNvPr>
          <p:cNvSpPr>
            <a:spLocks noChangeArrowheads="1"/>
          </p:cNvSpPr>
          <p:nvPr/>
        </p:nvSpPr>
        <p:spPr bwMode="auto">
          <a:xfrm>
            <a:off x="3671990"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338097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a:t>
            </a:fld>
            <a:endParaRPr kumimoji="1" lang="ja-JP" altLang="en-US" dirty="0"/>
          </a:p>
        </p:txBody>
      </p:sp>
    </p:spTree>
    <p:extLst>
      <p:ext uri="{BB962C8B-B14F-4D97-AF65-F5344CB8AC3E}">
        <p14:creationId xmlns:p14="http://schemas.microsoft.com/office/powerpoint/2010/main" val="15437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依存関係を満たすために必要な場合のみ</a:t>
            </a:r>
            <a:br>
              <a:rPr lang="en-US" altLang="ja-JP" sz="1600" dirty="0"/>
            </a:br>
            <a:r>
              <a:rPr lang="ja-JP" altLang="en-US" sz="1600" dirty="0"/>
              <a:t>パイプラインを適宜ストールして実行するものとせよ</a:t>
            </a:r>
            <a:br>
              <a:rPr lang="en-US" altLang="ja-JP" sz="1600" dirty="0"/>
            </a:br>
            <a:r>
              <a:rPr lang="en-US" altLang="ja-JP" sz="1600" dirty="0"/>
              <a:t>mul </a:t>
            </a:r>
            <a:r>
              <a:rPr lang="en-US" altLang="ja-JP" sz="1600" dirty="0">
                <a:solidFill>
                  <a:schemeClr val="accent5"/>
                </a:solidFill>
              </a:rPr>
              <a:t>x2</a:t>
            </a:r>
            <a:r>
              <a:rPr lang="en-US" altLang="ja-JP" sz="1600" dirty="0"/>
              <a:t>←x1+x4</a:t>
            </a:r>
            <a:br>
              <a:rPr lang="en-US" altLang="ja-JP" sz="1600" dirty="0"/>
            </a:br>
            <a:r>
              <a:rPr lang="en-US" altLang="ja-JP" sz="1600" dirty="0"/>
              <a:t>add x1←</a:t>
            </a:r>
            <a:r>
              <a:rPr lang="en-US" altLang="ja-JP" sz="1600" dirty="0">
                <a:solidFill>
                  <a:schemeClr val="accent5"/>
                </a:solidFill>
              </a:rPr>
              <a:t>x2</a:t>
            </a:r>
            <a:r>
              <a:rPr lang="en-US" altLang="ja-JP" sz="1600" dirty="0"/>
              <a:t>+x3</a:t>
            </a:r>
            <a:br>
              <a:rPr lang="en-US" altLang="ja-JP" sz="1600" dirty="0"/>
            </a:br>
            <a:r>
              <a:rPr lang="en-US" altLang="ja-JP" sz="1600" dirty="0"/>
              <a:t>add x5←x2+x7</a:t>
            </a:r>
          </a:p>
          <a:p>
            <a:r>
              <a:rPr lang="en-US" altLang="ja-JP" sz="1600" dirty="0"/>
              <a:t>10ns </a:t>
            </a:r>
            <a:r>
              <a:rPr lang="ja-JP" altLang="en-US" sz="1600" dirty="0"/>
              <a:t>（フォワーディングありの場合）</a:t>
            </a:r>
            <a:endParaRPr lang="en-US" altLang="ja-JP" sz="1600" dirty="0"/>
          </a:p>
          <a:p>
            <a:endParaRPr lang="en-US" altLang="ja-JP" sz="1600" dirty="0"/>
          </a:p>
        </p:txBody>
      </p:sp>
      <p:sp>
        <p:nvSpPr>
          <p:cNvPr id="4" name="Rectangle 69">
            <a:extLst>
              <a:ext uri="{FF2B5EF4-FFF2-40B4-BE49-F238E27FC236}">
                <a16:creationId xmlns:a16="http://schemas.microsoft.com/office/drawing/2014/main" id="{BCFBF644-97FC-FBE9-C860-0EA06709A80D}"/>
              </a:ext>
            </a:extLst>
          </p:cNvPr>
          <p:cNvSpPr>
            <a:spLocks noChangeArrowheads="1"/>
          </p:cNvSpPr>
          <p:nvPr/>
        </p:nvSpPr>
        <p:spPr bwMode="auto">
          <a:xfrm>
            <a:off x="2321975"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66903EA-1175-4A92-05C4-B1B197B09C16}"/>
              </a:ext>
            </a:extLst>
          </p:cNvPr>
          <p:cNvSpPr>
            <a:spLocks noChangeArrowheads="1"/>
          </p:cNvSpPr>
          <p:nvPr/>
        </p:nvSpPr>
        <p:spPr bwMode="auto">
          <a:xfrm>
            <a:off x="4121995"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2B8994CB-B64E-FAFD-8F26-129574F6EA08}"/>
              </a:ext>
            </a:extLst>
          </p:cNvPr>
          <p:cNvSpPr>
            <a:spLocks noChangeArrowheads="1"/>
          </p:cNvSpPr>
          <p:nvPr/>
        </p:nvSpPr>
        <p:spPr bwMode="auto">
          <a:xfrm>
            <a:off x="4572000"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D626610C-63E6-22BF-0221-A4364EE198FF}"/>
              </a:ext>
            </a:extLst>
          </p:cNvPr>
          <p:cNvSpPr>
            <a:spLocks noChangeArrowheads="1"/>
          </p:cNvSpPr>
          <p:nvPr/>
        </p:nvSpPr>
        <p:spPr bwMode="auto">
          <a:xfrm>
            <a:off x="5022005"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F6B709E1-853F-6E20-0B26-05E50A7E0AB8}"/>
              </a:ext>
            </a:extLst>
          </p:cNvPr>
          <p:cNvSpPr>
            <a:spLocks noChangeArrowheads="1"/>
          </p:cNvSpPr>
          <p:nvPr/>
        </p:nvSpPr>
        <p:spPr bwMode="auto">
          <a:xfrm>
            <a:off x="5472010"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12AE0FF9-54EB-D0E8-292C-DB7FB72470CC}"/>
              </a:ext>
            </a:extLst>
          </p:cNvPr>
          <p:cNvSpPr>
            <a:spLocks noChangeArrowheads="1"/>
          </p:cNvSpPr>
          <p:nvPr/>
        </p:nvSpPr>
        <p:spPr bwMode="auto">
          <a:xfrm>
            <a:off x="142196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0635572C-C100-F4DD-A52D-D4B224D913E6}"/>
              </a:ext>
            </a:extLst>
          </p:cNvPr>
          <p:cNvSpPr>
            <a:spLocks noChangeArrowheads="1"/>
          </p:cNvSpPr>
          <p:nvPr/>
        </p:nvSpPr>
        <p:spPr bwMode="auto">
          <a:xfrm>
            <a:off x="187197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0197F41D-88E5-AB05-15E7-FCB8574472DF}"/>
              </a:ext>
            </a:extLst>
          </p:cNvPr>
          <p:cNvSpPr>
            <a:spLocks noChangeArrowheads="1"/>
          </p:cNvSpPr>
          <p:nvPr/>
        </p:nvSpPr>
        <p:spPr bwMode="auto">
          <a:xfrm>
            <a:off x="232197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D008D8C0-9E03-A24E-EC9C-B86493768BAA}"/>
              </a:ext>
            </a:extLst>
          </p:cNvPr>
          <p:cNvSpPr>
            <a:spLocks noChangeArrowheads="1"/>
          </p:cNvSpPr>
          <p:nvPr/>
        </p:nvSpPr>
        <p:spPr bwMode="auto">
          <a:xfrm>
            <a:off x="412199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717344D1-CC4E-0E10-EBF6-647116747DE1}"/>
              </a:ext>
            </a:extLst>
          </p:cNvPr>
          <p:cNvSpPr>
            <a:spLocks noChangeArrowheads="1"/>
          </p:cNvSpPr>
          <p:nvPr/>
        </p:nvSpPr>
        <p:spPr bwMode="auto">
          <a:xfrm>
            <a:off x="457200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7" name="Rectangle 69">
            <a:extLst>
              <a:ext uri="{FF2B5EF4-FFF2-40B4-BE49-F238E27FC236}">
                <a16:creationId xmlns:a16="http://schemas.microsoft.com/office/drawing/2014/main" id="{2867D37A-78BE-07CA-4B70-7BE1638DCD98}"/>
              </a:ext>
            </a:extLst>
          </p:cNvPr>
          <p:cNvSpPr>
            <a:spLocks noChangeArrowheads="1"/>
          </p:cNvSpPr>
          <p:nvPr/>
        </p:nvSpPr>
        <p:spPr bwMode="auto">
          <a:xfrm>
            <a:off x="187197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8" name="Rectangle 70">
            <a:extLst>
              <a:ext uri="{FF2B5EF4-FFF2-40B4-BE49-F238E27FC236}">
                <a16:creationId xmlns:a16="http://schemas.microsoft.com/office/drawing/2014/main" id="{5675BC93-D24F-5C4B-3CDC-4D0F24A75DC5}"/>
              </a:ext>
            </a:extLst>
          </p:cNvPr>
          <p:cNvSpPr>
            <a:spLocks noChangeArrowheads="1"/>
          </p:cNvSpPr>
          <p:nvPr/>
        </p:nvSpPr>
        <p:spPr bwMode="auto">
          <a:xfrm>
            <a:off x="232197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9" name="Rectangle 71">
            <a:extLst>
              <a:ext uri="{FF2B5EF4-FFF2-40B4-BE49-F238E27FC236}">
                <a16:creationId xmlns:a16="http://schemas.microsoft.com/office/drawing/2014/main" id="{D3823924-7D2E-E018-F883-01441E16FFCD}"/>
              </a:ext>
            </a:extLst>
          </p:cNvPr>
          <p:cNvSpPr>
            <a:spLocks noChangeArrowheads="1"/>
          </p:cNvSpPr>
          <p:nvPr/>
        </p:nvSpPr>
        <p:spPr bwMode="auto">
          <a:xfrm>
            <a:off x="412199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0" name="Rectangle 72">
            <a:extLst>
              <a:ext uri="{FF2B5EF4-FFF2-40B4-BE49-F238E27FC236}">
                <a16:creationId xmlns:a16="http://schemas.microsoft.com/office/drawing/2014/main" id="{D706E755-8A91-2546-FC43-7C532251E77D}"/>
              </a:ext>
            </a:extLst>
          </p:cNvPr>
          <p:cNvSpPr>
            <a:spLocks noChangeArrowheads="1"/>
          </p:cNvSpPr>
          <p:nvPr/>
        </p:nvSpPr>
        <p:spPr bwMode="auto">
          <a:xfrm>
            <a:off x="457200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1" name="Rectangle 73">
            <a:extLst>
              <a:ext uri="{FF2B5EF4-FFF2-40B4-BE49-F238E27FC236}">
                <a16:creationId xmlns:a16="http://schemas.microsoft.com/office/drawing/2014/main" id="{D30DB0A8-D0BF-747F-9C30-2DDA1A84A6A8}"/>
              </a:ext>
            </a:extLst>
          </p:cNvPr>
          <p:cNvSpPr>
            <a:spLocks noChangeArrowheads="1"/>
          </p:cNvSpPr>
          <p:nvPr/>
        </p:nvSpPr>
        <p:spPr bwMode="auto">
          <a:xfrm>
            <a:off x="502200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7" name="Rectangle 70">
            <a:extLst>
              <a:ext uri="{FF2B5EF4-FFF2-40B4-BE49-F238E27FC236}">
                <a16:creationId xmlns:a16="http://schemas.microsoft.com/office/drawing/2014/main" id="{3A775945-7782-DBB7-930E-6445217118AE}"/>
              </a:ext>
            </a:extLst>
          </p:cNvPr>
          <p:cNvSpPr>
            <a:spLocks noChangeArrowheads="1"/>
          </p:cNvSpPr>
          <p:nvPr/>
        </p:nvSpPr>
        <p:spPr bwMode="auto">
          <a:xfrm>
            <a:off x="277198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1">
            <a:extLst>
              <a:ext uri="{FF2B5EF4-FFF2-40B4-BE49-F238E27FC236}">
                <a16:creationId xmlns:a16="http://schemas.microsoft.com/office/drawing/2014/main" id="{0BB121FE-2D2D-3790-EA28-2D4687950560}"/>
              </a:ext>
            </a:extLst>
          </p:cNvPr>
          <p:cNvSpPr>
            <a:spLocks noChangeArrowheads="1"/>
          </p:cNvSpPr>
          <p:nvPr/>
        </p:nvSpPr>
        <p:spPr bwMode="auto">
          <a:xfrm>
            <a:off x="277198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1">
            <a:extLst>
              <a:ext uri="{FF2B5EF4-FFF2-40B4-BE49-F238E27FC236}">
                <a16:creationId xmlns:a16="http://schemas.microsoft.com/office/drawing/2014/main" id="{7F62E108-824E-0CEF-AE4C-A2E5F09B54CA}"/>
              </a:ext>
            </a:extLst>
          </p:cNvPr>
          <p:cNvSpPr>
            <a:spLocks noChangeArrowheads="1"/>
          </p:cNvSpPr>
          <p:nvPr/>
        </p:nvSpPr>
        <p:spPr bwMode="auto">
          <a:xfrm>
            <a:off x="322198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3" name="Rectangle 71">
            <a:extLst>
              <a:ext uri="{FF2B5EF4-FFF2-40B4-BE49-F238E27FC236}">
                <a16:creationId xmlns:a16="http://schemas.microsoft.com/office/drawing/2014/main" id="{BAB2FA10-90FA-55F6-6DBB-9615FF1C3856}"/>
              </a:ext>
            </a:extLst>
          </p:cNvPr>
          <p:cNvSpPr>
            <a:spLocks noChangeArrowheads="1"/>
          </p:cNvSpPr>
          <p:nvPr/>
        </p:nvSpPr>
        <p:spPr bwMode="auto">
          <a:xfrm>
            <a:off x="367199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cxnSp>
        <p:nvCxnSpPr>
          <p:cNvPr id="29" name="直線矢印コネクタ 28">
            <a:extLst>
              <a:ext uri="{FF2B5EF4-FFF2-40B4-BE49-F238E27FC236}">
                <a16:creationId xmlns:a16="http://schemas.microsoft.com/office/drawing/2014/main" id="{21B98EF5-CBA6-80AC-2E79-EC02A94E3C64}"/>
              </a:ext>
            </a:extLst>
          </p:cNvPr>
          <p:cNvCxnSpPr/>
          <p:nvPr/>
        </p:nvCxnSpPr>
        <p:spPr bwMode="auto">
          <a:xfrm>
            <a:off x="3941993" y="4509012"/>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4" name="Rectangle 70">
            <a:extLst>
              <a:ext uri="{FF2B5EF4-FFF2-40B4-BE49-F238E27FC236}">
                <a16:creationId xmlns:a16="http://schemas.microsoft.com/office/drawing/2014/main" id="{91B873CB-6548-0CF1-49F0-58F6EB4E225B}"/>
              </a:ext>
            </a:extLst>
          </p:cNvPr>
          <p:cNvSpPr>
            <a:spLocks noChangeArrowheads="1"/>
          </p:cNvSpPr>
          <p:nvPr/>
        </p:nvSpPr>
        <p:spPr bwMode="auto">
          <a:xfrm>
            <a:off x="3221985"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7ED5397A-7BEA-BA9B-A992-C5DA36BC1DD5}"/>
              </a:ext>
            </a:extLst>
          </p:cNvPr>
          <p:cNvSpPr>
            <a:spLocks noChangeArrowheads="1"/>
          </p:cNvSpPr>
          <p:nvPr/>
        </p:nvSpPr>
        <p:spPr bwMode="auto">
          <a:xfrm>
            <a:off x="367199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 name="Rectangle 70">
            <a:extLst>
              <a:ext uri="{FF2B5EF4-FFF2-40B4-BE49-F238E27FC236}">
                <a16:creationId xmlns:a16="http://schemas.microsoft.com/office/drawing/2014/main" id="{C3353D56-82B0-EF4F-18C0-CDCA6ACFA6AB}"/>
              </a:ext>
            </a:extLst>
          </p:cNvPr>
          <p:cNvSpPr>
            <a:spLocks noChangeArrowheads="1"/>
          </p:cNvSpPr>
          <p:nvPr/>
        </p:nvSpPr>
        <p:spPr bwMode="auto">
          <a:xfrm>
            <a:off x="2771980"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 name="Rectangle 70">
            <a:extLst>
              <a:ext uri="{FF2B5EF4-FFF2-40B4-BE49-F238E27FC236}">
                <a16:creationId xmlns:a16="http://schemas.microsoft.com/office/drawing/2014/main" id="{DC18887C-2D26-5ABB-8D4F-6E726CF9E269}"/>
              </a:ext>
            </a:extLst>
          </p:cNvPr>
          <p:cNvSpPr>
            <a:spLocks noChangeArrowheads="1"/>
          </p:cNvSpPr>
          <p:nvPr/>
        </p:nvSpPr>
        <p:spPr bwMode="auto">
          <a:xfrm>
            <a:off x="3221985"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 name="Rectangle 70">
            <a:extLst>
              <a:ext uri="{FF2B5EF4-FFF2-40B4-BE49-F238E27FC236}">
                <a16:creationId xmlns:a16="http://schemas.microsoft.com/office/drawing/2014/main" id="{4093FAAD-35DB-916D-7161-A26264D74582}"/>
              </a:ext>
            </a:extLst>
          </p:cNvPr>
          <p:cNvSpPr>
            <a:spLocks noChangeArrowheads="1"/>
          </p:cNvSpPr>
          <p:nvPr/>
        </p:nvSpPr>
        <p:spPr bwMode="auto">
          <a:xfrm>
            <a:off x="3671990"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243976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課題の中の</a:t>
            </a:r>
            <a:r>
              <a:rPr lang="en-US" altLang="ja-JP" b="0" i="0" dirty="0">
                <a:solidFill>
                  <a:srgbClr val="000000"/>
                </a:solidFill>
                <a:effectLst/>
                <a:latin typeface="Meiryo" panose="020B0604030504040204" pitchFamily="50" charset="-128"/>
                <a:ea typeface="Meiryo" panose="020B0604030504040204" pitchFamily="50" charset="-128"/>
              </a:rPr>
              <a:t>Cp</a:t>
            </a:r>
            <a:r>
              <a:rPr lang="ja-JP" altLang="en-US" b="0" i="0" dirty="0">
                <a:solidFill>
                  <a:srgbClr val="000000"/>
                </a:solidFill>
                <a:effectLst/>
                <a:latin typeface="Meiryo" panose="020B0604030504040204" pitchFamily="50" charset="-128"/>
                <a:ea typeface="Meiryo" panose="020B0604030504040204" pitchFamily="50" charset="-128"/>
              </a:rPr>
              <a:t>はどのように求めますか？</a:t>
            </a:r>
            <a:endParaRPr lang="en-US" dirty="0"/>
          </a:p>
        </p:txBody>
      </p:sp>
    </p:spTree>
    <p:extLst>
      <p:ext uri="{BB962C8B-B14F-4D97-AF65-F5344CB8AC3E}">
        <p14:creationId xmlns:p14="http://schemas.microsoft.com/office/powerpoint/2010/main" val="2848824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授業を聞いているときは内容を理解できているか怪しかったのですが、実際に課題を解いて見ると</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の計算の意味だったりを理解できたような気がします。</a:t>
            </a:r>
            <a:endParaRPr lang="en-US" dirty="0"/>
          </a:p>
        </p:txBody>
      </p:sp>
    </p:spTree>
    <p:extLst>
      <p:ext uri="{BB962C8B-B14F-4D97-AF65-F5344CB8AC3E}">
        <p14:creationId xmlns:p14="http://schemas.microsoft.com/office/powerpoint/2010/main" val="1084227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クロック周波数を上げても消費電力が上がらない方法はありませんか</a:t>
            </a:r>
            <a:endParaRPr lang="en-US" dirty="0"/>
          </a:p>
        </p:txBody>
      </p:sp>
    </p:spTree>
    <p:extLst>
      <p:ext uri="{BB962C8B-B14F-4D97-AF65-F5344CB8AC3E}">
        <p14:creationId xmlns:p14="http://schemas.microsoft.com/office/powerpoint/2010/main" val="118367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データハザードが発生しやすいプログラムにはどのようなものがありますか</a:t>
            </a:r>
            <a:endParaRPr lang="en-US" dirty="0"/>
          </a:p>
        </p:txBody>
      </p:sp>
    </p:spTree>
    <p:extLst>
      <p:ext uri="{BB962C8B-B14F-4D97-AF65-F5344CB8AC3E}">
        <p14:creationId xmlns:p14="http://schemas.microsoft.com/office/powerpoint/2010/main" val="4156240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どの方法が一番早くなる、みたいな計算は実際の現場だとどのように求められているのか気になりました。</a:t>
            </a:r>
            <a:endParaRPr lang="en-US" dirty="0"/>
          </a:p>
        </p:txBody>
      </p:sp>
    </p:spTree>
    <p:extLst>
      <p:ext uri="{BB962C8B-B14F-4D97-AF65-F5344CB8AC3E}">
        <p14:creationId xmlns:p14="http://schemas.microsoft.com/office/powerpoint/2010/main" val="3218488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がっつり数式が出てきてビビりましたが、そこまで複雑ではなかったので助かりました。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最初言葉と数式で</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の式を説明された時は混乱しましたが、実際手を動かしながらスライドを見返すと意味がわかってきて理解することができました。同じ</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部分変えるという条件でも性能の変化は様々で面白かったです。</a:t>
            </a:r>
            <a:endParaRPr lang="en-US" dirty="0"/>
          </a:p>
        </p:txBody>
      </p:sp>
    </p:spTree>
    <p:extLst>
      <p:ext uri="{BB962C8B-B14F-4D97-AF65-F5344CB8AC3E}">
        <p14:creationId xmlns:p14="http://schemas.microsoft.com/office/powerpoint/2010/main" val="1268568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どんどん複雑になってきて作業と化してるけど、実際には授業で扱った内容をきちんと理解して発展させられるようにならないと意味がないように感じるし、なんだかゾッとしてきます。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あと、この間、昔エンジニアだったおじいちゃんと会ったときに、一方的にコンピュータの難しい構造について語られたのですが、この授業で扱った内容と被ってて話の意味が少し理解できて盛り上がりました。</a:t>
            </a:r>
            <a:endParaRPr lang="en-US" dirty="0"/>
          </a:p>
        </p:txBody>
      </p:sp>
    </p:spTree>
    <p:extLst>
      <p:ext uri="{BB962C8B-B14F-4D97-AF65-F5344CB8AC3E}">
        <p14:creationId xmlns:p14="http://schemas.microsoft.com/office/powerpoint/2010/main" val="357879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p20</a:t>
            </a:r>
            <a:r>
              <a:rPr lang="ja-JP" altLang="en-US" b="0" i="0" dirty="0">
                <a:solidFill>
                  <a:srgbClr val="000000"/>
                </a:solidFill>
                <a:effectLst/>
                <a:latin typeface="Meiryo" panose="020B0604030504040204" pitchFamily="50" charset="-128"/>
                <a:ea typeface="Meiryo" panose="020B0604030504040204" pitchFamily="50" charset="-128"/>
              </a:rPr>
              <a:t>の、パイプライン段数を倍にした場合、１サイクルあたり２命令の仕事をしているかと思った。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同じ「時間」あたりで２命令の仕事をしています</a:t>
            </a:r>
            <a:endParaRPr lang="en-US" dirty="0"/>
          </a:p>
        </p:txBody>
      </p:sp>
    </p:spTree>
    <p:extLst>
      <p:ext uri="{BB962C8B-B14F-4D97-AF65-F5344CB8AC3E}">
        <p14:creationId xmlns:p14="http://schemas.microsoft.com/office/powerpoint/2010/main" val="3087810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分岐予測のミス率が思っていたよりも小さく設定されていて少し驚きました。</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文なら２択だから確率も半々くらいなのではと思っていました。</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当たり前ではありますが、実際に計算してみて性能が上がっているのを見るとなんとなく嬉しい感じがします。</a:t>
            </a:r>
            <a:endParaRPr lang="en-US" dirty="0"/>
          </a:p>
        </p:txBody>
      </p:sp>
    </p:spTree>
    <p:extLst>
      <p:ext uri="{BB962C8B-B14F-4D97-AF65-F5344CB8AC3E}">
        <p14:creationId xmlns:p14="http://schemas.microsoft.com/office/powerpoint/2010/main" val="1324915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6288</Words>
  <Application>Microsoft Office PowerPoint</Application>
  <PresentationFormat>画面に合わせる (4:3)</PresentationFormat>
  <Paragraphs>1062</Paragraphs>
  <Slides>100</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100</vt:i4>
      </vt:variant>
    </vt:vector>
  </HeadingPairs>
  <TitlesOfParts>
    <vt:vector size="113" baseType="lpstr">
      <vt:lpstr>HG丸ｺﾞｼｯｸM-PRO</vt:lpstr>
      <vt:lpstr>MeiryoKe_PGothic</vt:lpstr>
      <vt:lpstr>Meiryo</vt:lpstr>
      <vt:lpstr>Meiryo</vt:lpstr>
      <vt:lpstr>游ゴシック</vt:lpstr>
      <vt:lpstr>Arial Narrow</vt:lpstr>
      <vt:lpstr>Calibri</vt:lpstr>
      <vt:lpstr>Cambria Math</vt:lpstr>
      <vt:lpstr>Consolas</vt:lpstr>
      <vt:lpstr>Segoe UI</vt:lpstr>
      <vt:lpstr>Times New Roman</vt:lpstr>
      <vt:lpstr>Wingdings</vt:lpstr>
      <vt:lpstr>cerulean</vt:lpstr>
      <vt:lpstr>塩谷 亮太 (shioya@ci.i.u-tokyo.ac.jp) 東京大学大学院情報理工学系研究科 創造情報学専攻</vt:lpstr>
      <vt:lpstr>課題の解説</vt:lpstr>
      <vt:lpstr>考え方の指針</vt:lpstr>
      <vt:lpstr>分岐予測ミスによる実行サイクルの増加のモデル</vt:lpstr>
      <vt:lpstr>具体的な値を入れてみる</vt:lpstr>
      <vt:lpstr>IPC で考えると</vt:lpstr>
      <vt:lpstr>一般化できる</vt:lpstr>
      <vt:lpstr>一般化できる</vt:lpstr>
      <vt:lpstr>課題 ８</vt:lpstr>
      <vt:lpstr>課題８（１） まず実行サイクル数を求めてから，正規化する</vt:lpstr>
      <vt:lpstr>課題８（１）</vt:lpstr>
      <vt:lpstr>課題８（１）</vt:lpstr>
      <vt:lpstr>課題８（１）</vt:lpstr>
      <vt:lpstr>課題 ８（２）</vt:lpstr>
      <vt:lpstr>課題 ８（２）</vt:lpstr>
      <vt:lpstr>メモリと，キャッシュの基本</vt:lpstr>
      <vt:lpstr>今日の内容</vt:lpstr>
      <vt:lpstr>メモリ</vt:lpstr>
      <vt:lpstr>メモリ</vt:lpstr>
      <vt:lpstr>メモリ</vt:lpstr>
      <vt:lpstr>メモリ</vt:lpstr>
      <vt:lpstr>メモリの基本構造：セルを行列状に配置</vt:lpstr>
      <vt:lpstr>メモリの読み出し操作</vt:lpstr>
      <vt:lpstr>メモリの読み出し動作の例</vt:lpstr>
      <vt:lpstr>メモリの読み出し動作（１） アドレスのデコード</vt:lpstr>
      <vt:lpstr>メモリの読み出し動作（２） ワードラインのアサート</vt:lpstr>
      <vt:lpstr>メモリの読み出し動作（３） ワード（１行分のデータ）の読み出し</vt:lpstr>
      <vt:lpstr>メモリの読み出し動作（４） 列の選択</vt:lpstr>
      <vt:lpstr>AMD Zen という CPU のチップ写真 Teja Singh et al., Zen: An Energy-Efficient High-Performance ×86 Core より</vt:lpstr>
      <vt:lpstr>「田」の字の構造</vt:lpstr>
      <vt:lpstr>メモリ</vt:lpstr>
      <vt:lpstr>メモリの性質</vt:lpstr>
      <vt:lpstr>アクセス時間は容量の平方根ぐらいに比例</vt:lpstr>
      <vt:lpstr>アクセス時間は容量に直接は比例しない （容量の平方根ぐらいに比例</vt:lpstr>
      <vt:lpstr>速度</vt:lpstr>
      <vt:lpstr>メモリの速度と容量のまとめ</vt:lpstr>
      <vt:lpstr>メモリ</vt:lpstr>
      <vt:lpstr>メモリのバリエーション</vt:lpstr>
      <vt:lpstr>Static Random Access Memory (SRAM)</vt:lpstr>
      <vt:lpstr>SRAM のセル（1bit）</vt:lpstr>
      <vt:lpstr>SRAM の読み出し</vt:lpstr>
      <vt:lpstr>Dynamic Random Access Memory (DRAM)</vt:lpstr>
      <vt:lpstr>DRAM のセル</vt:lpstr>
      <vt:lpstr>DRAM の読み出し</vt:lpstr>
      <vt:lpstr>SRAM の場合との違い</vt:lpstr>
      <vt:lpstr>DRAM セルのコンデンサの作り方 H. Seidl et al, A Fully Integrated Al2O3 Trench Capacitor DRAM for Sub-100nm Technology より</vt:lpstr>
      <vt:lpstr>過去に使われていたもの：磁気コアメモリ https://ja.wikipedia.org/wiki/%E7%A3%81%E6%B0%97%E3%82%B3%E3%82%A2%E3%83%A1%E3%83%A2%E3%83%AA より</vt:lpstr>
      <vt:lpstr>メモリ</vt:lpstr>
      <vt:lpstr>メモリの存在する理由</vt:lpstr>
      <vt:lpstr>D-FF とマルチプレクサによる 4bit の RAM</vt:lpstr>
      <vt:lpstr>D-FF：トランジスタ 16個</vt:lpstr>
      <vt:lpstr>マルチプレクサ：トランジスタ 6個</vt:lpstr>
      <vt:lpstr>4bit メモリに必要なトランジスタ数：82</vt:lpstr>
      <vt:lpstr>SRAM と DRAM のセル（1bit）</vt:lpstr>
      <vt:lpstr>SRAM と DRAM（4bit）</vt:lpstr>
      <vt:lpstr>メモリのまとめ （おおよそこのぐらいの事がフワッと分かってれば良い</vt:lpstr>
      <vt:lpstr>メモリのまとめ （おおよそこのぐらいの事がフワッと分かってれば良い</vt:lpstr>
      <vt:lpstr>キャッシュ</vt:lpstr>
      <vt:lpstr>キャッシュとは？</vt:lpstr>
      <vt:lpstr>原理は同じ</vt:lpstr>
      <vt:lpstr>性能へ大きく影響するし，影響範囲も広い</vt:lpstr>
      <vt:lpstr>例：行列積の実装と性能</vt:lpstr>
      <vt:lpstr>内容</vt:lpstr>
      <vt:lpstr>記憶階層</vt:lpstr>
      <vt:lpstr>キャッシュの動作</vt:lpstr>
      <vt:lpstr>時間的局所性</vt:lpstr>
      <vt:lpstr>実際には多層の構造になっている</vt:lpstr>
      <vt:lpstr>キャッシュの基本的な考え方のまとめ</vt:lpstr>
      <vt:lpstr>内容</vt:lpstr>
      <vt:lpstr>キャッシュへの性能への影響</vt:lpstr>
      <vt:lpstr>実際の測定データ</vt:lpstr>
      <vt:lpstr>プログラム最適化の上で，重要なポイント</vt:lpstr>
      <vt:lpstr>まとめ</vt:lpstr>
      <vt:lpstr>課題 ９</vt:lpstr>
      <vt:lpstr>課題 ９</vt:lpstr>
      <vt:lpstr>期末試験について</vt:lpstr>
      <vt:lpstr>提出方法</vt:lpstr>
      <vt:lpstr>付録</vt:lpstr>
      <vt:lpstr>SRAM の読み出し</vt:lpstr>
      <vt:lpstr>なぜプリチャージが必要なのか？</vt:lpstr>
      <vt:lpstr>SRAM の書き込み</vt:lpstr>
      <vt:lpstr>DRAM の読み出し</vt:lpstr>
      <vt:lpstr>DRAM の書き込み</vt:lpstr>
      <vt:lpstr>質問とか感想</vt:lpstr>
      <vt:lpstr>質問とか感想</vt:lpstr>
      <vt:lpstr>課題 7</vt:lpstr>
      <vt:lpstr>課題 7</vt:lpstr>
      <vt:lpstr>質問とか感想</vt:lpstr>
      <vt:lpstr>課題 7</vt:lpstr>
      <vt:lpstr>課題 7</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2024-07-02T06:42:50Z</dcterms:modified>
</cp:coreProperties>
</file>