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36"/>
  </p:notesMasterIdLst>
  <p:handoutMasterIdLst>
    <p:handoutMasterId r:id="rId37"/>
  </p:handoutMasterIdLst>
  <p:sldIdLst>
    <p:sldId id="455" r:id="rId2"/>
    <p:sldId id="1166" r:id="rId3"/>
    <p:sldId id="1167" r:id="rId4"/>
    <p:sldId id="1183" r:id="rId5"/>
    <p:sldId id="1174" r:id="rId6"/>
    <p:sldId id="1176" r:id="rId7"/>
    <p:sldId id="1175" r:id="rId8"/>
    <p:sldId id="1177" r:id="rId9"/>
    <p:sldId id="1180" r:id="rId10"/>
    <p:sldId id="802" r:id="rId11"/>
    <p:sldId id="1179" r:id="rId12"/>
    <p:sldId id="1178" r:id="rId13"/>
    <p:sldId id="1181" r:id="rId14"/>
    <p:sldId id="1182" r:id="rId15"/>
    <p:sldId id="1184" r:id="rId16"/>
    <p:sldId id="341" r:id="rId17"/>
    <p:sldId id="1185" r:id="rId18"/>
    <p:sldId id="1186" r:id="rId19"/>
    <p:sldId id="810" r:id="rId20"/>
    <p:sldId id="813" r:id="rId21"/>
    <p:sldId id="886" r:id="rId22"/>
    <p:sldId id="977" r:id="rId23"/>
    <p:sldId id="948" r:id="rId24"/>
    <p:sldId id="950" r:id="rId25"/>
    <p:sldId id="1188" r:id="rId26"/>
    <p:sldId id="1189" r:id="rId27"/>
    <p:sldId id="1187" r:id="rId28"/>
    <p:sldId id="964" r:id="rId29"/>
    <p:sldId id="952" r:id="rId30"/>
    <p:sldId id="973" r:id="rId31"/>
    <p:sldId id="1060" r:id="rId32"/>
    <p:sldId id="1190" r:id="rId33"/>
    <p:sldId id="1126" r:id="rId34"/>
    <p:sldId id="1127" r:id="rId35"/>
  </p:sldIdLst>
  <p:sldSz cx="9144000" cy="6858000" type="screen4x3"/>
  <p:notesSz cx="6858000" cy="9144000"/>
  <p:custDataLst>
    <p:tags r:id="rId38"/>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19" autoAdjust="0"/>
    <p:restoredTop sz="97229" autoAdjust="0"/>
  </p:normalViewPr>
  <p:slideViewPr>
    <p:cSldViewPr>
      <p:cViewPr varScale="1">
        <p:scale>
          <a:sx n="153" d="100"/>
          <a:sy n="153" d="100"/>
        </p:scale>
        <p:origin x="1908" y="88"/>
      </p:cViewPr>
      <p:guideLst>
        <p:guide orient="horz" pos="2160"/>
        <p:guide pos="2880"/>
      </p:guideLst>
    </p:cSldViewPr>
  </p:slideViewPr>
  <p:notesTextViewPr>
    <p:cViewPr>
      <p:scale>
        <a:sx n="100" d="100"/>
        <a:sy n="100" d="100"/>
      </p:scale>
      <p:origin x="0" y="0"/>
    </p:cViewPr>
  </p:notesTextViewPr>
  <p:notesViewPr>
    <p:cSldViewPr>
      <p:cViewPr varScale="1">
        <p:scale>
          <a:sx n="121" d="100"/>
          <a:sy n="121" d="100"/>
        </p:scale>
        <p:origin x="5020" y="64"/>
      </p:cViewPr>
      <p:guideLst/>
    </p:cSldViewPr>
  </p:notesViewPr>
  <p:gridSpacing cx="90001" cy="90001"/>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E415D75-4CAE-15A9-D899-49A856941C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日付プレースホルダー 2">
            <a:extLst>
              <a:ext uri="{FF2B5EF4-FFF2-40B4-BE49-F238E27FC236}">
                <a16:creationId xmlns:a16="http://schemas.microsoft.com/office/drawing/2014/main" id="{96B6FC8F-672D-0C9B-883F-429FE5BFF4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0D877F-F984-4AF8-9DD3-1EDD0240AB14}" type="datetimeFigureOut">
              <a:rPr kumimoji="1" lang="en-US" smtClean="0"/>
              <a:t>7/31/2023</a:t>
            </a:fld>
            <a:endParaRPr kumimoji="1" lang="en-US"/>
          </a:p>
        </p:txBody>
      </p:sp>
      <p:sp>
        <p:nvSpPr>
          <p:cNvPr id="4" name="フッター プレースホルダー 3">
            <a:extLst>
              <a:ext uri="{FF2B5EF4-FFF2-40B4-BE49-F238E27FC236}">
                <a16:creationId xmlns:a16="http://schemas.microsoft.com/office/drawing/2014/main" id="{A49831F7-A7E2-B057-CA7D-BF4A5D256B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5" name="スライド番号プレースホルダー 4">
            <a:extLst>
              <a:ext uri="{FF2B5EF4-FFF2-40B4-BE49-F238E27FC236}">
                <a16:creationId xmlns:a16="http://schemas.microsoft.com/office/drawing/2014/main" id="{C915A581-8333-6E1F-684C-607B3F07B9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CF5AA5-7A9C-4B37-BC55-3EC5404452FB}" type="slidenum">
              <a:rPr kumimoji="1" lang="en-US" smtClean="0"/>
              <a:t>‹#›</a:t>
            </a:fld>
            <a:endParaRPr kumimoji="1" lang="en-US"/>
          </a:p>
        </p:txBody>
      </p:sp>
    </p:spTree>
    <p:extLst>
      <p:ext uri="{BB962C8B-B14F-4D97-AF65-F5344CB8AC3E}">
        <p14:creationId xmlns:p14="http://schemas.microsoft.com/office/powerpoint/2010/main" val="799151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2023/7/31</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7920088"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663301245"/>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7920088"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71" r:id="rId4"/>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611956" y="2258987"/>
            <a:ext cx="7952402"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dirty="0"/>
              <a:t>  </a:t>
            </a:r>
            <a:endParaRPr lang="en-US" altLang="ja-JP" sz="3200" kern="0" dirty="0"/>
          </a:p>
          <a:p>
            <a:r>
              <a:rPr lang="ja-JP" altLang="en-US" sz="3200" kern="0" dirty="0"/>
              <a:t>練習問題</a:t>
            </a:r>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練習問題 </a:t>
            </a:r>
            <a:r>
              <a:rPr kumimoji="1" lang="en-US" altLang="ja-JP" dirty="0"/>
              <a:t>2 (1,2)</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a:xfrm>
            <a:off x="611956" y="1088974"/>
            <a:ext cx="8280092" cy="3510039"/>
          </a:xfrm>
        </p:spPr>
        <p:txBody>
          <a:bodyPr/>
          <a:lstStyle/>
          <a:p>
            <a:r>
              <a:rPr kumimoji="1" lang="en-US" altLang="ja-JP" dirty="0"/>
              <a:t>(1) </a:t>
            </a:r>
            <a:r>
              <a:rPr kumimoji="1" lang="ja-JP" altLang="en-US" dirty="0"/>
              <a:t>以下の </a:t>
            </a:r>
            <a:r>
              <a:rPr kumimoji="1" lang="en-US" altLang="ja-JP" dirty="0"/>
              <a:t>C </a:t>
            </a:r>
            <a:r>
              <a:rPr kumimoji="1" lang="ja-JP" altLang="en-US" dirty="0"/>
              <a:t>言語で書かれたプログラムをアセンブリ言語で表せ</a:t>
            </a:r>
            <a:br>
              <a:rPr kumimoji="1" lang="en-US" altLang="ja-JP" dirty="0"/>
            </a:br>
            <a:r>
              <a:rPr kumimoji="1" lang="ja-JP" altLang="en-US" dirty="0"/>
              <a:t>ただし，ループに突入時の </a:t>
            </a:r>
            <a:r>
              <a:rPr kumimoji="1" lang="en-US" altLang="ja-JP" dirty="0"/>
              <a:t>i&lt;=6 </a:t>
            </a:r>
            <a:r>
              <a:rPr kumimoji="1" lang="ja-JP" altLang="en-US" dirty="0"/>
              <a:t>のチェックは省いて良い</a:t>
            </a:r>
            <a:endParaRPr kumimoji="1" lang="en-US" altLang="ja-JP" dirty="0"/>
          </a:p>
          <a:p>
            <a:r>
              <a:rPr lang="en-US" altLang="ja-JP" dirty="0"/>
              <a:t>(2) </a:t>
            </a:r>
            <a:r>
              <a:rPr lang="ja-JP" altLang="en-US" dirty="0"/>
              <a:t>アセンブリ言語で書いたプログラムを実行した際の，実行される命令の系列を列挙せよ</a:t>
            </a:r>
            <a:br>
              <a:rPr lang="en-US" altLang="ja-JP" dirty="0"/>
            </a:br>
            <a:endParaRPr kumimoji="1" lang="en-US" altLang="ja-JP" dirty="0"/>
          </a:p>
        </p:txBody>
      </p:sp>
      <p:sp>
        <p:nvSpPr>
          <p:cNvPr id="4" name="テキスト プレースホルダー 2">
            <a:extLst>
              <a:ext uri="{FF2B5EF4-FFF2-40B4-BE49-F238E27FC236}">
                <a16:creationId xmlns:a16="http://schemas.microsoft.com/office/drawing/2014/main" id="{D4632841-FF32-AEF3-316F-CD26E43879E9}"/>
              </a:ext>
            </a:extLst>
          </p:cNvPr>
          <p:cNvSpPr txBox="1">
            <a:spLocks/>
          </p:cNvSpPr>
          <p:nvPr/>
        </p:nvSpPr>
        <p:spPr bwMode="auto">
          <a:xfrm>
            <a:off x="881959" y="4059007"/>
            <a:ext cx="6542471"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Font typeface="Wingdings" panose="05000000000000000000" pitchFamily="2" charset="2"/>
              <a:buNone/>
            </a:pPr>
            <a:r>
              <a:rPr lang="en-US" altLang="ja-JP" kern="0" dirty="0">
                <a:solidFill>
                  <a:schemeClr val="tx1">
                    <a:lumMod val="85000"/>
                    <a:lumOff val="15000"/>
                  </a:schemeClr>
                </a:solidFill>
                <a:latin typeface="Consolas" panose="020B0609020204030204" pitchFamily="49" charset="0"/>
              </a:rPr>
              <a:t>1: </a:t>
            </a:r>
            <a:r>
              <a:rPr lang="en-US" altLang="ja-JP" kern="0" dirty="0">
                <a:solidFill>
                  <a:schemeClr val="accent1"/>
                </a:solidFill>
                <a:latin typeface="Consolas" panose="020B0609020204030204" pitchFamily="49" charset="0"/>
              </a:rPr>
              <a:t>for</a:t>
            </a:r>
            <a:r>
              <a:rPr lang="en-US" altLang="ja-JP" kern="0" dirty="0">
                <a:latin typeface="Consolas" panose="020B0609020204030204" pitchFamily="49" charset="0"/>
              </a:rPr>
              <a:t> (i = 0; i &lt;= 6; i+=2) {</a:t>
            </a:r>
            <a:br>
              <a:rPr lang="en-US" altLang="ja-JP" kern="0" dirty="0">
                <a:latin typeface="Consolas" panose="020B0609020204030204" pitchFamily="49" charset="0"/>
              </a:rPr>
            </a:br>
            <a:r>
              <a:rPr lang="en-US" altLang="ja-JP" kern="0" dirty="0">
                <a:latin typeface="Consolas" panose="020B0609020204030204" pitchFamily="49" charset="0"/>
              </a:rPr>
              <a:t>2: }</a:t>
            </a:r>
            <a:endParaRPr lang="ja-JP" altLang="en-US" kern="0" dirty="0">
              <a:latin typeface="Consolas" panose="020B0609020204030204" pitchFamily="49" charset="0"/>
            </a:endParaRPr>
          </a:p>
        </p:txBody>
      </p:sp>
    </p:spTree>
    <p:extLst>
      <p:ext uri="{BB962C8B-B14F-4D97-AF65-F5344CB8AC3E}">
        <p14:creationId xmlns:p14="http://schemas.microsoft.com/office/powerpoint/2010/main" val="34416099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練習問題 </a:t>
            </a:r>
            <a:r>
              <a:rPr kumimoji="1" lang="en-US" altLang="ja-JP" dirty="0"/>
              <a:t>2 (1,2) </a:t>
            </a:r>
            <a:r>
              <a:rPr kumimoji="1" lang="ja-JP" altLang="en-US" dirty="0"/>
              <a:t>解答</a:t>
            </a:r>
            <a:endParaRPr kumimoji="1" lang="en-US" dirty="0"/>
          </a:p>
        </p:txBody>
      </p:sp>
      <p:sp>
        <p:nvSpPr>
          <p:cNvPr id="7" name="正方形/長方形 6">
            <a:extLst>
              <a:ext uri="{FF2B5EF4-FFF2-40B4-BE49-F238E27FC236}">
                <a16:creationId xmlns:a16="http://schemas.microsoft.com/office/drawing/2014/main" id="{A041D55D-3AF2-C7E1-39F1-3E18C4686C7E}"/>
              </a:ext>
            </a:extLst>
          </p:cNvPr>
          <p:cNvSpPr/>
          <p:nvPr/>
        </p:nvSpPr>
        <p:spPr bwMode="auto">
          <a:xfrm>
            <a:off x="1061961" y="998973"/>
            <a:ext cx="2160024" cy="2340026"/>
          </a:xfrm>
          <a:prstGeom prst="rect">
            <a:avLst/>
          </a:prstGeom>
          <a:noFill/>
          <a:ln>
            <a:noFill/>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indent="0">
              <a:buFont typeface="Wingdings" panose="05000000000000000000" pitchFamily="2" charset="2"/>
              <a:buNone/>
            </a:pPr>
            <a:r>
              <a:rPr lang="en-US" altLang="ja-JP" kern="0" dirty="0">
                <a:solidFill>
                  <a:schemeClr val="tx1">
                    <a:lumMod val="85000"/>
                    <a:lumOff val="15000"/>
                  </a:schemeClr>
                </a:solidFill>
                <a:latin typeface="Consolas" panose="020B0609020204030204" pitchFamily="49" charset="0"/>
              </a:rPr>
              <a:t>1: </a:t>
            </a:r>
            <a:r>
              <a:rPr lang="en-US" altLang="ja-JP" kern="0" dirty="0">
                <a:solidFill>
                  <a:schemeClr val="accent1"/>
                </a:solidFill>
                <a:latin typeface="Consolas" panose="020B0609020204030204" pitchFamily="49" charset="0"/>
              </a:rPr>
              <a:t>for</a:t>
            </a:r>
            <a:r>
              <a:rPr lang="en-US" altLang="ja-JP" kern="0" dirty="0">
                <a:latin typeface="Consolas" panose="020B0609020204030204" pitchFamily="49" charset="0"/>
              </a:rPr>
              <a:t> (i = 0; i &lt;= 6; i+=2) {</a:t>
            </a:r>
            <a:br>
              <a:rPr lang="en-US" altLang="ja-JP" kern="0" dirty="0">
                <a:latin typeface="Consolas" panose="020B0609020204030204" pitchFamily="49" charset="0"/>
              </a:rPr>
            </a:br>
            <a:r>
              <a:rPr lang="en-US" altLang="ja-JP" kern="0" dirty="0">
                <a:latin typeface="Consolas" panose="020B0609020204030204" pitchFamily="49" charset="0"/>
              </a:rPr>
              <a:t>2: }</a:t>
            </a:r>
          </a:p>
          <a:p>
            <a:pPr marL="0" indent="0">
              <a:buFont typeface="Wingdings" panose="05000000000000000000" pitchFamily="2" charset="2"/>
              <a:buNone/>
            </a:pPr>
            <a:endParaRPr lang="en-US" altLang="ja-JP" kern="0" dirty="0">
              <a:latin typeface="Consolas" panose="020B0609020204030204" pitchFamily="49" charset="0"/>
            </a:endParaRPr>
          </a:p>
          <a:p>
            <a:pPr marL="0" indent="0">
              <a:buFont typeface="Wingdings" panose="05000000000000000000" pitchFamily="2" charset="2"/>
              <a:buNone/>
            </a:pPr>
            <a:r>
              <a:rPr lang="en-US" altLang="ja-JP" kern="0" dirty="0">
                <a:latin typeface="Consolas" panose="020B0609020204030204" pitchFamily="49" charset="0"/>
              </a:rPr>
              <a:t>// </a:t>
            </a:r>
            <a:r>
              <a:rPr lang="ja-JP" altLang="en-US" kern="0" dirty="0">
                <a:latin typeface="Consolas" panose="020B0609020204030204" pitchFamily="49" charset="0"/>
              </a:rPr>
              <a:t>方針：まず </a:t>
            </a:r>
            <a:r>
              <a:rPr lang="en-US" altLang="ja-JP" kern="0" dirty="0">
                <a:latin typeface="Consolas" panose="020B0609020204030204" pitchFamily="49" charset="0"/>
              </a:rPr>
              <a:t>if </a:t>
            </a:r>
            <a:r>
              <a:rPr lang="ja-JP" altLang="en-US" kern="0" dirty="0">
                <a:latin typeface="Consolas" panose="020B0609020204030204" pitchFamily="49" charset="0"/>
              </a:rPr>
              <a:t>と </a:t>
            </a:r>
            <a:r>
              <a:rPr lang="en-US" altLang="ja-JP" kern="0" dirty="0" err="1">
                <a:latin typeface="Consolas" panose="020B0609020204030204" pitchFamily="49" charset="0"/>
              </a:rPr>
              <a:t>goto</a:t>
            </a:r>
            <a:r>
              <a:rPr lang="en-US" altLang="ja-JP" kern="0" dirty="0">
                <a:latin typeface="Consolas" panose="020B0609020204030204" pitchFamily="49" charset="0"/>
              </a:rPr>
              <a:t> </a:t>
            </a:r>
            <a:r>
              <a:rPr lang="ja-JP" altLang="en-US" kern="0" dirty="0">
                <a:latin typeface="Consolas" panose="020B0609020204030204" pitchFamily="49" charset="0"/>
              </a:rPr>
              <a:t>に書き直す</a:t>
            </a:r>
            <a:endParaRPr lang="en-US" altLang="ja-JP" kern="0" dirty="0">
              <a:latin typeface="Consolas" panose="020B0609020204030204" pitchFamily="49" charset="0"/>
            </a:endParaRPr>
          </a:p>
          <a:p>
            <a:pPr marL="0" indent="0">
              <a:buFont typeface="Wingdings" panose="05000000000000000000" pitchFamily="2" charset="2"/>
              <a:buNone/>
            </a:pPr>
            <a:r>
              <a:rPr lang="en-US" altLang="ja-JP" kern="0" dirty="0">
                <a:latin typeface="Consolas" panose="020B0609020204030204" pitchFamily="49" charset="0"/>
              </a:rPr>
              <a:t>  i = 0;</a:t>
            </a:r>
          </a:p>
          <a:p>
            <a:pPr marL="0" indent="0">
              <a:buFont typeface="Wingdings" panose="05000000000000000000" pitchFamily="2" charset="2"/>
              <a:buNone/>
            </a:pPr>
            <a:r>
              <a:rPr lang="en-US" altLang="ja-JP" kern="0" dirty="0">
                <a:latin typeface="Consolas" panose="020B0609020204030204" pitchFamily="49" charset="0"/>
              </a:rPr>
              <a:t>LOOP:</a:t>
            </a:r>
          </a:p>
          <a:p>
            <a:pPr marL="0" indent="0">
              <a:buFont typeface="Wingdings" panose="05000000000000000000" pitchFamily="2" charset="2"/>
              <a:buNone/>
            </a:pPr>
            <a:r>
              <a:rPr lang="en-US" altLang="ja-JP" kern="0" dirty="0">
                <a:latin typeface="Consolas" panose="020B0609020204030204" pitchFamily="49" charset="0"/>
              </a:rPr>
              <a:t>  i += 2;</a:t>
            </a:r>
          </a:p>
          <a:p>
            <a:pPr marL="0" indent="0">
              <a:buFont typeface="Wingdings" panose="05000000000000000000" pitchFamily="2" charset="2"/>
              <a:buNone/>
            </a:pPr>
            <a:r>
              <a:rPr lang="en-US" altLang="ja-JP" kern="0" dirty="0">
                <a:latin typeface="Consolas" panose="020B0609020204030204" pitchFamily="49" charset="0"/>
              </a:rPr>
              <a:t>  if (i &lt;= 6)</a:t>
            </a:r>
          </a:p>
          <a:p>
            <a:pPr marL="0" indent="0">
              <a:buFont typeface="Wingdings" panose="05000000000000000000" pitchFamily="2" charset="2"/>
              <a:buNone/>
            </a:pPr>
            <a:r>
              <a:rPr lang="en-US" altLang="ja-JP" kern="0" dirty="0">
                <a:latin typeface="Consolas" panose="020B0609020204030204" pitchFamily="49" charset="0"/>
              </a:rPr>
              <a:t>    </a:t>
            </a:r>
            <a:r>
              <a:rPr lang="en-US" altLang="ja-JP" kern="0" dirty="0" err="1">
                <a:latin typeface="Consolas" panose="020B0609020204030204" pitchFamily="49" charset="0"/>
              </a:rPr>
              <a:t>goto</a:t>
            </a:r>
            <a:r>
              <a:rPr lang="en-US" altLang="ja-JP" kern="0" dirty="0">
                <a:latin typeface="Consolas" panose="020B0609020204030204" pitchFamily="49" charset="0"/>
              </a:rPr>
              <a:t> LOOP</a:t>
            </a:r>
          </a:p>
          <a:p>
            <a:pPr marL="0" indent="0">
              <a:buFont typeface="Wingdings" panose="05000000000000000000" pitchFamily="2" charset="2"/>
              <a:buNone/>
            </a:pPr>
            <a:endParaRPr lang="en-US" altLang="ja-JP" kern="0" dirty="0">
              <a:latin typeface="Consolas" panose="020B0609020204030204" pitchFamily="49" charset="0"/>
            </a:endParaRPr>
          </a:p>
          <a:p>
            <a:pPr marL="0" indent="0">
              <a:buFont typeface="Wingdings" panose="05000000000000000000" pitchFamily="2" charset="2"/>
              <a:buNone/>
            </a:pPr>
            <a:r>
              <a:rPr lang="en-US" altLang="ja-JP" kern="0" dirty="0">
                <a:latin typeface="Consolas" panose="020B0609020204030204" pitchFamily="49" charset="0"/>
              </a:rPr>
              <a:t>// (1) </a:t>
            </a:r>
            <a:r>
              <a:rPr lang="ja-JP" altLang="en-US" kern="0" dirty="0">
                <a:latin typeface="Consolas" panose="020B0609020204030204" pitchFamily="49" charset="0"/>
              </a:rPr>
              <a:t>アセンブリ</a:t>
            </a:r>
            <a:endParaRPr lang="en-US" altLang="ja-JP" kern="0" dirty="0">
              <a:latin typeface="Consolas" panose="020B0609020204030204" pitchFamily="49" charset="0"/>
            </a:endParaRPr>
          </a:p>
          <a:p>
            <a:pPr marL="0" indent="0">
              <a:buFont typeface="Wingdings" panose="05000000000000000000" pitchFamily="2" charset="2"/>
              <a:buNone/>
            </a:pPr>
            <a:r>
              <a:rPr lang="en-US" altLang="ja-JP" kern="0" dirty="0">
                <a:latin typeface="Consolas" panose="020B0609020204030204" pitchFamily="49" charset="0"/>
              </a:rPr>
              <a:t>  li A</a:t>
            </a:r>
            <a:r>
              <a:rPr lang="ja-JP" altLang="en-US" kern="0" dirty="0">
                <a:latin typeface="Consolas" panose="020B0609020204030204" pitchFamily="49" charset="0"/>
              </a:rPr>
              <a:t>→</a:t>
            </a:r>
            <a:r>
              <a:rPr lang="en-US" altLang="ja-JP" kern="0" dirty="0">
                <a:latin typeface="Consolas" panose="020B0609020204030204" pitchFamily="49" charset="0"/>
              </a:rPr>
              <a:t>0</a:t>
            </a:r>
          </a:p>
          <a:p>
            <a:pPr marL="0" indent="0">
              <a:buFont typeface="Wingdings" panose="05000000000000000000" pitchFamily="2" charset="2"/>
              <a:buNone/>
            </a:pPr>
            <a:r>
              <a:rPr lang="en-US" altLang="ja-JP" kern="0" dirty="0">
                <a:latin typeface="Consolas" panose="020B0609020204030204" pitchFamily="49" charset="0"/>
              </a:rPr>
              <a:t>LOOP:</a:t>
            </a:r>
          </a:p>
          <a:p>
            <a:pPr marL="0" indent="0">
              <a:buFont typeface="Wingdings" panose="05000000000000000000" pitchFamily="2" charset="2"/>
              <a:buNone/>
            </a:pPr>
            <a:r>
              <a:rPr lang="en-US" altLang="ja-JP" kern="0" dirty="0">
                <a:latin typeface="Consolas" panose="020B0609020204030204" pitchFamily="49" charset="0"/>
              </a:rPr>
              <a:t>  add A+2</a:t>
            </a:r>
            <a:r>
              <a:rPr lang="ja-JP" altLang="en-US" kern="0" dirty="0">
                <a:latin typeface="Consolas" panose="020B0609020204030204" pitchFamily="49" charset="0"/>
              </a:rPr>
              <a:t>→</a:t>
            </a:r>
            <a:r>
              <a:rPr lang="en-US" altLang="ja-JP" kern="0" dirty="0">
                <a:latin typeface="Consolas" panose="020B0609020204030204" pitchFamily="49" charset="0"/>
              </a:rPr>
              <a:t>A</a:t>
            </a:r>
          </a:p>
          <a:p>
            <a:pPr marL="0" indent="0">
              <a:buFont typeface="Wingdings" panose="05000000000000000000" pitchFamily="2" charset="2"/>
              <a:buNone/>
            </a:pPr>
            <a:r>
              <a:rPr lang="ja-JP" altLang="en-US" kern="0" dirty="0">
                <a:latin typeface="Consolas" panose="020B0609020204030204" pitchFamily="49" charset="0"/>
              </a:rPr>
              <a:t>  </a:t>
            </a:r>
            <a:r>
              <a:rPr lang="en-US" altLang="ja-JP" kern="0" dirty="0">
                <a:latin typeface="Consolas" panose="020B0609020204030204" pitchFamily="49" charset="0"/>
              </a:rPr>
              <a:t>b A&lt;=6,LOOP</a:t>
            </a:r>
          </a:p>
          <a:p>
            <a:pPr marL="0" indent="0">
              <a:buFont typeface="Wingdings" panose="05000000000000000000" pitchFamily="2" charset="2"/>
              <a:buNone/>
            </a:pPr>
            <a:endParaRPr lang="en-US" altLang="ja-JP" kern="0" dirty="0">
              <a:latin typeface="Consolas" panose="020B0609020204030204" pitchFamily="49" charset="0"/>
            </a:endParaRPr>
          </a:p>
          <a:p>
            <a:pPr marL="0" indent="0">
              <a:buFont typeface="Wingdings" panose="05000000000000000000" pitchFamily="2" charset="2"/>
              <a:buNone/>
            </a:pPr>
            <a:r>
              <a:rPr lang="en-US" altLang="ja-JP" kern="0" dirty="0">
                <a:latin typeface="Consolas" panose="020B0609020204030204" pitchFamily="49" charset="0"/>
              </a:rPr>
              <a:t>// (2) </a:t>
            </a:r>
            <a:r>
              <a:rPr lang="ja-JP" altLang="en-US" kern="0" dirty="0">
                <a:latin typeface="Consolas" panose="020B0609020204030204" pitchFamily="49" charset="0"/>
              </a:rPr>
              <a:t>実行される命令の系列</a:t>
            </a:r>
            <a:br>
              <a:rPr lang="en-US" altLang="ja-JP" kern="0" dirty="0">
                <a:latin typeface="Consolas" panose="020B0609020204030204" pitchFamily="49" charset="0"/>
              </a:rPr>
            </a:br>
            <a:r>
              <a:rPr lang="en-US" altLang="ja-JP" kern="0" dirty="0">
                <a:latin typeface="Consolas" panose="020B0609020204030204" pitchFamily="49" charset="0"/>
              </a:rPr>
              <a:t>//</a:t>
            </a:r>
            <a:r>
              <a:rPr lang="ja-JP" altLang="en-US" kern="0" dirty="0">
                <a:latin typeface="Consolas" panose="020B0609020204030204" pitchFamily="49" charset="0"/>
              </a:rPr>
              <a:t>（</a:t>
            </a:r>
            <a:r>
              <a:rPr lang="en-US" altLang="ja-JP" kern="0" dirty="0">
                <a:latin typeface="Consolas" panose="020B0609020204030204" pitchFamily="49" charset="0"/>
              </a:rPr>
              <a:t>li/add/b </a:t>
            </a:r>
            <a:r>
              <a:rPr lang="ja-JP" altLang="en-US" kern="0" dirty="0">
                <a:latin typeface="Consolas" panose="020B0609020204030204" pitchFamily="49" charset="0"/>
              </a:rPr>
              <a:t>はそれぞれ１つしかなくて区別がつくので</a:t>
            </a:r>
            <a:br>
              <a:rPr lang="en-US" altLang="ja-JP" kern="0" dirty="0">
                <a:latin typeface="Consolas" panose="020B0609020204030204" pitchFamily="49" charset="0"/>
              </a:rPr>
            </a:br>
            <a:r>
              <a:rPr lang="en-US" altLang="ja-JP" kern="0" dirty="0">
                <a:latin typeface="Consolas" panose="020B0609020204030204" pitchFamily="49" charset="0"/>
              </a:rPr>
              <a:t>//  </a:t>
            </a:r>
            <a:r>
              <a:rPr lang="ja-JP" altLang="en-US" kern="0" dirty="0">
                <a:latin typeface="Consolas" panose="020B0609020204030204" pitchFamily="49" charset="0"/>
              </a:rPr>
              <a:t>表記を省略しています）</a:t>
            </a:r>
            <a:endParaRPr lang="en-US" altLang="ja-JP" kern="0" dirty="0">
              <a:latin typeface="Consolas" panose="020B0609020204030204" pitchFamily="49" charset="0"/>
            </a:endParaRPr>
          </a:p>
          <a:p>
            <a:pPr marL="0" indent="0">
              <a:buFont typeface="Wingdings" panose="05000000000000000000" pitchFamily="2" charset="2"/>
              <a:buNone/>
            </a:pPr>
            <a:r>
              <a:rPr lang="en-US" altLang="ja-JP" kern="0" dirty="0" err="1">
                <a:latin typeface="Consolas" panose="020B0609020204030204" pitchFamily="49" charset="0"/>
              </a:rPr>
              <a:t>li,add,b,add,b,add,b,add,b</a:t>
            </a:r>
            <a:endParaRPr lang="ja-JP" altLang="en-US" kern="0" dirty="0">
              <a:latin typeface="Consolas" panose="020B0609020204030204" pitchFamily="49" charset="0"/>
            </a:endParaRPr>
          </a:p>
        </p:txBody>
      </p:sp>
    </p:spTree>
    <p:extLst>
      <p:ext uri="{BB962C8B-B14F-4D97-AF65-F5344CB8AC3E}">
        <p14:creationId xmlns:p14="http://schemas.microsoft.com/office/powerpoint/2010/main" val="28646748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練習問題 </a:t>
            </a:r>
            <a:r>
              <a:rPr kumimoji="1" lang="en-US" altLang="ja-JP" dirty="0"/>
              <a:t>2 (3,4)</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a:xfrm>
            <a:off x="521955" y="818971"/>
            <a:ext cx="8280092" cy="3510039"/>
          </a:xfrm>
        </p:spPr>
        <p:txBody>
          <a:bodyPr/>
          <a:lstStyle/>
          <a:p>
            <a:r>
              <a:rPr kumimoji="1" lang="en-US" altLang="ja-JP" dirty="0"/>
              <a:t>(3) </a:t>
            </a:r>
            <a:r>
              <a:rPr kumimoji="1" lang="ja-JP" altLang="en-US" dirty="0"/>
              <a:t>以下の </a:t>
            </a:r>
            <a:r>
              <a:rPr kumimoji="1" lang="en-US" altLang="ja-JP" dirty="0"/>
              <a:t>C </a:t>
            </a:r>
            <a:r>
              <a:rPr kumimoji="1" lang="ja-JP" altLang="en-US" dirty="0"/>
              <a:t>言語で書かれたプログラムをアセンブリ言語で表せ</a:t>
            </a:r>
            <a:br>
              <a:rPr kumimoji="1" lang="en-US" altLang="ja-JP" dirty="0"/>
            </a:br>
            <a:r>
              <a:rPr kumimoji="1" lang="ja-JP" altLang="en-US" dirty="0"/>
              <a:t>ただし変数 </a:t>
            </a:r>
            <a:r>
              <a:rPr kumimoji="1" lang="en-US" altLang="ja-JP" dirty="0"/>
              <a:t>i </a:t>
            </a:r>
            <a:r>
              <a:rPr kumimoji="1" lang="ja-JP" altLang="en-US" dirty="0"/>
              <a:t>の初期値はメモリアドレス </a:t>
            </a:r>
            <a:r>
              <a:rPr kumimoji="1" lang="en-US" altLang="ja-JP" dirty="0"/>
              <a:t>0x100 </a:t>
            </a:r>
            <a:r>
              <a:rPr kumimoji="1" lang="ja-JP" altLang="en-US" dirty="0"/>
              <a:t>に格納されており，プログラムが終了した際に </a:t>
            </a:r>
            <a:r>
              <a:rPr kumimoji="1" lang="en-US" altLang="ja-JP" dirty="0"/>
              <a:t>i </a:t>
            </a:r>
            <a:r>
              <a:rPr kumimoji="1" lang="ja-JP" altLang="en-US" dirty="0"/>
              <a:t>の結果が </a:t>
            </a:r>
            <a:r>
              <a:rPr kumimoji="1" lang="en-US" altLang="ja-JP" dirty="0"/>
              <a:t>0x100 </a:t>
            </a:r>
            <a:r>
              <a:rPr kumimoji="1" lang="ja-JP" altLang="en-US" dirty="0"/>
              <a:t>に格納されているものとする．</a:t>
            </a:r>
            <a:endParaRPr kumimoji="1" lang="en-US" altLang="ja-JP" dirty="0"/>
          </a:p>
          <a:p>
            <a:r>
              <a:rPr lang="en-US" altLang="ja-JP" dirty="0"/>
              <a:t>(4) </a:t>
            </a:r>
            <a:r>
              <a:rPr lang="ja-JP" altLang="en-US" dirty="0"/>
              <a:t>アセンブリ言語で書いたプログラムを実行した際の，実行される命令の系列を列挙せよ</a:t>
            </a:r>
            <a:br>
              <a:rPr lang="en-US" altLang="ja-JP" dirty="0"/>
            </a:br>
            <a:endParaRPr kumimoji="1" lang="en-US" altLang="ja-JP" dirty="0"/>
          </a:p>
        </p:txBody>
      </p:sp>
      <p:sp>
        <p:nvSpPr>
          <p:cNvPr id="4" name="テキスト プレースホルダー 2">
            <a:extLst>
              <a:ext uri="{FF2B5EF4-FFF2-40B4-BE49-F238E27FC236}">
                <a16:creationId xmlns:a16="http://schemas.microsoft.com/office/drawing/2014/main" id="{D4632841-FF32-AEF3-316F-CD26E43879E9}"/>
              </a:ext>
            </a:extLst>
          </p:cNvPr>
          <p:cNvSpPr txBox="1">
            <a:spLocks/>
          </p:cNvSpPr>
          <p:nvPr/>
        </p:nvSpPr>
        <p:spPr bwMode="auto">
          <a:xfrm>
            <a:off x="971960" y="4689014"/>
            <a:ext cx="6542471"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en-US" altLang="ja-JP" kern="0" dirty="0">
                <a:solidFill>
                  <a:schemeClr val="tx1">
                    <a:lumMod val="85000"/>
                    <a:lumOff val="15000"/>
                  </a:schemeClr>
                </a:solidFill>
                <a:latin typeface="Consolas" panose="020B0609020204030204" pitchFamily="49" charset="0"/>
              </a:rPr>
              <a:t>1: i = 5;</a:t>
            </a:r>
            <a:br>
              <a:rPr lang="en-US" altLang="ja-JP" kern="0" dirty="0">
                <a:latin typeface="Consolas" panose="020B0609020204030204" pitchFamily="49" charset="0"/>
              </a:rPr>
            </a:br>
            <a:r>
              <a:rPr lang="en-US" altLang="ja-JP" kern="0" dirty="0">
                <a:latin typeface="Consolas" panose="020B0609020204030204" pitchFamily="49" charset="0"/>
              </a:rPr>
              <a:t>2</a:t>
            </a:r>
            <a:r>
              <a:rPr lang="en-US" altLang="ja-JP" kern="0" dirty="0">
                <a:solidFill>
                  <a:schemeClr val="tx1">
                    <a:lumMod val="85000"/>
                    <a:lumOff val="15000"/>
                  </a:schemeClr>
                </a:solidFill>
                <a:latin typeface="Consolas" panose="020B0609020204030204" pitchFamily="49" charset="0"/>
              </a:rPr>
              <a:t>: </a:t>
            </a:r>
            <a:r>
              <a:rPr lang="en-US" altLang="ja-JP" kern="0" dirty="0">
                <a:solidFill>
                  <a:schemeClr val="accent1"/>
                </a:solidFill>
                <a:latin typeface="Consolas" panose="020B0609020204030204" pitchFamily="49" charset="0"/>
              </a:rPr>
              <a:t>if</a:t>
            </a:r>
            <a:r>
              <a:rPr lang="en-US" altLang="ja-JP" kern="0" dirty="0">
                <a:latin typeface="Consolas" panose="020B0609020204030204" pitchFamily="49" charset="0"/>
              </a:rPr>
              <a:t> (i &gt; 3) {</a:t>
            </a:r>
            <a:br>
              <a:rPr lang="en-US" altLang="ja-JP" kern="0" dirty="0">
                <a:latin typeface="Consolas" panose="020B0609020204030204" pitchFamily="49" charset="0"/>
              </a:rPr>
            </a:br>
            <a:r>
              <a:rPr lang="en-US" altLang="ja-JP" kern="0" dirty="0">
                <a:latin typeface="Consolas" panose="020B0609020204030204" pitchFamily="49" charset="0"/>
              </a:rPr>
              <a:t>3</a:t>
            </a:r>
            <a:r>
              <a:rPr lang="en-US" altLang="ja-JP" kern="0" dirty="0">
                <a:solidFill>
                  <a:schemeClr val="tx1">
                    <a:lumMod val="85000"/>
                    <a:lumOff val="15000"/>
                  </a:schemeClr>
                </a:solidFill>
                <a:latin typeface="Consolas" panose="020B0609020204030204" pitchFamily="49" charset="0"/>
              </a:rPr>
              <a:t>:     i = i + 1;</a:t>
            </a:r>
            <a:br>
              <a:rPr lang="en-US" altLang="ja-JP" kern="0" dirty="0">
                <a:latin typeface="Consolas" panose="020B0609020204030204" pitchFamily="49" charset="0"/>
              </a:rPr>
            </a:br>
            <a:r>
              <a:rPr lang="en-US" altLang="ja-JP" kern="0" dirty="0">
                <a:latin typeface="Consolas" panose="020B0609020204030204" pitchFamily="49" charset="0"/>
              </a:rPr>
              <a:t>4: }</a:t>
            </a:r>
            <a:br>
              <a:rPr lang="en-US" altLang="ja-JP" kern="0" dirty="0">
                <a:latin typeface="Consolas" panose="020B0609020204030204" pitchFamily="49" charset="0"/>
              </a:rPr>
            </a:br>
            <a:r>
              <a:rPr lang="en-US" altLang="ja-JP" kern="0" dirty="0">
                <a:latin typeface="Consolas" panose="020B0609020204030204" pitchFamily="49" charset="0"/>
              </a:rPr>
              <a:t>5: </a:t>
            </a:r>
            <a:r>
              <a:rPr lang="en-US" altLang="ja-JP" kern="0" dirty="0">
                <a:solidFill>
                  <a:schemeClr val="accent1"/>
                </a:solidFill>
                <a:latin typeface="Consolas" panose="020B0609020204030204" pitchFamily="49" charset="0"/>
              </a:rPr>
              <a:t>else</a:t>
            </a:r>
            <a:r>
              <a:rPr lang="en-US" altLang="ja-JP" kern="0" dirty="0">
                <a:latin typeface="Consolas" panose="020B0609020204030204" pitchFamily="49" charset="0"/>
              </a:rPr>
              <a:t> {</a:t>
            </a:r>
            <a:br>
              <a:rPr lang="en-US" altLang="ja-JP" kern="0" dirty="0">
                <a:latin typeface="Consolas" panose="020B0609020204030204" pitchFamily="49" charset="0"/>
              </a:rPr>
            </a:br>
            <a:r>
              <a:rPr lang="en-US" altLang="ja-JP" kern="0" dirty="0">
                <a:latin typeface="Consolas" panose="020B0609020204030204" pitchFamily="49" charset="0"/>
              </a:rPr>
              <a:t>6:     i = i - 1;</a:t>
            </a:r>
            <a:br>
              <a:rPr lang="en-US" altLang="ja-JP" kern="0" dirty="0">
                <a:latin typeface="Consolas" panose="020B0609020204030204" pitchFamily="49" charset="0"/>
              </a:rPr>
            </a:br>
            <a:r>
              <a:rPr lang="en-US" altLang="ja-JP" kern="0" dirty="0">
                <a:latin typeface="Consolas" panose="020B0609020204030204" pitchFamily="49" charset="0"/>
              </a:rPr>
              <a:t>7: }</a:t>
            </a:r>
            <a:endParaRPr lang="ja-JP" altLang="en-US" kern="0" dirty="0">
              <a:latin typeface="Consolas" panose="020B0609020204030204" pitchFamily="49" charset="0"/>
            </a:endParaRPr>
          </a:p>
        </p:txBody>
      </p:sp>
    </p:spTree>
    <p:extLst>
      <p:ext uri="{BB962C8B-B14F-4D97-AF65-F5344CB8AC3E}">
        <p14:creationId xmlns:p14="http://schemas.microsoft.com/office/powerpoint/2010/main" val="16236116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練習問題 </a:t>
            </a:r>
            <a:r>
              <a:rPr kumimoji="1" lang="en-US" altLang="ja-JP" dirty="0"/>
              <a:t>2 (3,4) </a:t>
            </a:r>
            <a:r>
              <a:rPr kumimoji="1" lang="ja-JP" altLang="en-US" dirty="0"/>
              <a:t>解答</a:t>
            </a:r>
            <a:endParaRPr kumimoji="1" lang="en-US" dirty="0"/>
          </a:p>
        </p:txBody>
      </p:sp>
      <p:sp>
        <p:nvSpPr>
          <p:cNvPr id="5" name="正方形/長方形 4">
            <a:extLst>
              <a:ext uri="{FF2B5EF4-FFF2-40B4-BE49-F238E27FC236}">
                <a16:creationId xmlns:a16="http://schemas.microsoft.com/office/drawing/2014/main" id="{83A392CA-5659-ACA4-4C2D-4348487E4F60}"/>
              </a:ext>
            </a:extLst>
          </p:cNvPr>
          <p:cNvSpPr/>
          <p:nvPr/>
        </p:nvSpPr>
        <p:spPr bwMode="auto">
          <a:xfrm>
            <a:off x="1061961" y="1178975"/>
            <a:ext cx="2160024" cy="2340026"/>
          </a:xfrm>
          <a:prstGeom prst="rect">
            <a:avLst/>
          </a:prstGeom>
          <a:noFill/>
          <a:ln>
            <a:noFill/>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indent="0">
              <a:buNone/>
            </a:pPr>
            <a:r>
              <a:rPr lang="en-US" altLang="ja-JP" kern="0" dirty="0">
                <a:solidFill>
                  <a:schemeClr val="tx1">
                    <a:lumMod val="85000"/>
                    <a:lumOff val="15000"/>
                  </a:schemeClr>
                </a:solidFill>
                <a:latin typeface="Consolas" panose="020B0609020204030204" pitchFamily="49" charset="0"/>
              </a:rPr>
              <a:t>1: i = 5;</a:t>
            </a:r>
            <a:br>
              <a:rPr lang="en-US" altLang="ja-JP" kern="0" dirty="0">
                <a:latin typeface="Consolas" panose="020B0609020204030204" pitchFamily="49" charset="0"/>
              </a:rPr>
            </a:br>
            <a:r>
              <a:rPr lang="en-US" altLang="ja-JP" kern="0" dirty="0">
                <a:latin typeface="Consolas" panose="020B0609020204030204" pitchFamily="49" charset="0"/>
              </a:rPr>
              <a:t>2</a:t>
            </a:r>
            <a:r>
              <a:rPr lang="en-US" altLang="ja-JP" kern="0" dirty="0">
                <a:solidFill>
                  <a:schemeClr val="tx1">
                    <a:lumMod val="85000"/>
                    <a:lumOff val="15000"/>
                  </a:schemeClr>
                </a:solidFill>
                <a:latin typeface="Consolas" panose="020B0609020204030204" pitchFamily="49" charset="0"/>
              </a:rPr>
              <a:t>: </a:t>
            </a:r>
            <a:r>
              <a:rPr lang="en-US" altLang="ja-JP" kern="0" dirty="0">
                <a:solidFill>
                  <a:schemeClr val="accent1"/>
                </a:solidFill>
                <a:latin typeface="Consolas" panose="020B0609020204030204" pitchFamily="49" charset="0"/>
              </a:rPr>
              <a:t>if</a:t>
            </a:r>
            <a:r>
              <a:rPr lang="en-US" altLang="ja-JP" kern="0" dirty="0">
                <a:latin typeface="Consolas" panose="020B0609020204030204" pitchFamily="49" charset="0"/>
              </a:rPr>
              <a:t> (i &gt; 3) {</a:t>
            </a:r>
            <a:br>
              <a:rPr lang="en-US" altLang="ja-JP" kern="0" dirty="0">
                <a:latin typeface="Consolas" panose="020B0609020204030204" pitchFamily="49" charset="0"/>
              </a:rPr>
            </a:br>
            <a:r>
              <a:rPr lang="en-US" altLang="ja-JP" kern="0" dirty="0">
                <a:latin typeface="Consolas" panose="020B0609020204030204" pitchFamily="49" charset="0"/>
              </a:rPr>
              <a:t>3</a:t>
            </a:r>
            <a:r>
              <a:rPr lang="en-US" altLang="ja-JP" kern="0" dirty="0">
                <a:solidFill>
                  <a:schemeClr val="tx1">
                    <a:lumMod val="85000"/>
                    <a:lumOff val="15000"/>
                  </a:schemeClr>
                </a:solidFill>
                <a:latin typeface="Consolas" panose="020B0609020204030204" pitchFamily="49" charset="0"/>
              </a:rPr>
              <a:t>:     i = i + 1;</a:t>
            </a:r>
            <a:br>
              <a:rPr lang="en-US" altLang="ja-JP" kern="0" dirty="0">
                <a:latin typeface="Consolas" panose="020B0609020204030204" pitchFamily="49" charset="0"/>
              </a:rPr>
            </a:br>
            <a:r>
              <a:rPr lang="en-US" altLang="ja-JP" kern="0" dirty="0">
                <a:latin typeface="Consolas" panose="020B0609020204030204" pitchFamily="49" charset="0"/>
              </a:rPr>
              <a:t>4: }</a:t>
            </a:r>
            <a:br>
              <a:rPr lang="en-US" altLang="ja-JP" kern="0" dirty="0">
                <a:latin typeface="Consolas" panose="020B0609020204030204" pitchFamily="49" charset="0"/>
              </a:rPr>
            </a:br>
            <a:r>
              <a:rPr lang="en-US" altLang="ja-JP" kern="0" dirty="0">
                <a:latin typeface="Consolas" panose="020B0609020204030204" pitchFamily="49" charset="0"/>
              </a:rPr>
              <a:t>5: </a:t>
            </a:r>
            <a:r>
              <a:rPr lang="en-US" altLang="ja-JP" kern="0" dirty="0">
                <a:solidFill>
                  <a:schemeClr val="accent1"/>
                </a:solidFill>
                <a:latin typeface="Consolas" panose="020B0609020204030204" pitchFamily="49" charset="0"/>
              </a:rPr>
              <a:t>else</a:t>
            </a:r>
            <a:r>
              <a:rPr lang="en-US" altLang="ja-JP" kern="0" dirty="0">
                <a:latin typeface="Consolas" panose="020B0609020204030204" pitchFamily="49" charset="0"/>
              </a:rPr>
              <a:t> {</a:t>
            </a:r>
            <a:br>
              <a:rPr lang="en-US" altLang="ja-JP" kern="0" dirty="0">
                <a:latin typeface="Consolas" panose="020B0609020204030204" pitchFamily="49" charset="0"/>
              </a:rPr>
            </a:br>
            <a:r>
              <a:rPr lang="en-US" altLang="ja-JP" kern="0" dirty="0">
                <a:latin typeface="Consolas" panose="020B0609020204030204" pitchFamily="49" charset="0"/>
              </a:rPr>
              <a:t>6:     i = i - 1;</a:t>
            </a:r>
            <a:br>
              <a:rPr lang="en-US" altLang="ja-JP" kern="0" dirty="0">
                <a:latin typeface="Consolas" panose="020B0609020204030204" pitchFamily="49" charset="0"/>
              </a:rPr>
            </a:br>
            <a:r>
              <a:rPr lang="en-US" altLang="ja-JP" kern="0" dirty="0">
                <a:latin typeface="Consolas" panose="020B0609020204030204" pitchFamily="49" charset="0"/>
              </a:rPr>
              <a:t>7: }</a:t>
            </a:r>
            <a:endParaRPr lang="ja-JP" altLang="en-US" kern="0" dirty="0">
              <a:latin typeface="Consolas" panose="020B0609020204030204" pitchFamily="49" charset="0"/>
            </a:endParaRPr>
          </a:p>
          <a:p>
            <a:pPr marL="0" indent="0">
              <a:buFont typeface="Wingdings" panose="05000000000000000000" pitchFamily="2" charset="2"/>
              <a:buNone/>
            </a:pPr>
            <a:endParaRPr lang="en-US" altLang="ja-JP" kern="0" dirty="0">
              <a:latin typeface="Consolas" panose="020B0609020204030204" pitchFamily="49" charset="0"/>
            </a:endParaRPr>
          </a:p>
          <a:p>
            <a:pPr marL="0" indent="0">
              <a:buFont typeface="Wingdings" panose="05000000000000000000" pitchFamily="2" charset="2"/>
              <a:buNone/>
            </a:pPr>
            <a:r>
              <a:rPr lang="en-US" altLang="ja-JP" kern="0" dirty="0">
                <a:latin typeface="Consolas" panose="020B0609020204030204" pitchFamily="49" charset="0"/>
              </a:rPr>
              <a:t>// </a:t>
            </a:r>
            <a:r>
              <a:rPr lang="ja-JP" altLang="en-US" kern="0" dirty="0">
                <a:latin typeface="Consolas" panose="020B0609020204030204" pitchFamily="49" charset="0"/>
              </a:rPr>
              <a:t>方針：まず </a:t>
            </a:r>
            <a:r>
              <a:rPr lang="en-US" altLang="ja-JP" kern="0" dirty="0">
                <a:latin typeface="Consolas" panose="020B0609020204030204" pitchFamily="49" charset="0"/>
              </a:rPr>
              <a:t>if </a:t>
            </a:r>
            <a:r>
              <a:rPr lang="ja-JP" altLang="en-US" kern="0" dirty="0">
                <a:latin typeface="Consolas" panose="020B0609020204030204" pitchFamily="49" charset="0"/>
              </a:rPr>
              <a:t>文を，</a:t>
            </a:r>
            <a:r>
              <a:rPr lang="en-US" altLang="ja-JP" kern="0" dirty="0">
                <a:latin typeface="Consolas" panose="020B0609020204030204" pitchFamily="49" charset="0"/>
              </a:rPr>
              <a:t>if </a:t>
            </a:r>
            <a:r>
              <a:rPr lang="ja-JP" altLang="en-US" kern="0" dirty="0">
                <a:latin typeface="Consolas" panose="020B0609020204030204" pitchFamily="49" charset="0"/>
              </a:rPr>
              <a:t>と </a:t>
            </a:r>
            <a:r>
              <a:rPr lang="en-US" altLang="ja-JP" kern="0" dirty="0" err="1">
                <a:latin typeface="Consolas" panose="020B0609020204030204" pitchFamily="49" charset="0"/>
              </a:rPr>
              <a:t>goto</a:t>
            </a:r>
            <a:r>
              <a:rPr lang="en-US" altLang="ja-JP" kern="0" dirty="0">
                <a:latin typeface="Consolas" panose="020B0609020204030204" pitchFamily="49" charset="0"/>
              </a:rPr>
              <a:t> </a:t>
            </a:r>
            <a:r>
              <a:rPr lang="ja-JP" altLang="en-US" kern="0" dirty="0">
                <a:latin typeface="Consolas" panose="020B0609020204030204" pitchFamily="49" charset="0"/>
              </a:rPr>
              <a:t>に書き直す</a:t>
            </a:r>
            <a:endParaRPr lang="en-US" altLang="ja-JP" kern="0" dirty="0">
              <a:latin typeface="Consolas" panose="020B0609020204030204" pitchFamily="49" charset="0"/>
            </a:endParaRPr>
          </a:p>
          <a:p>
            <a:pPr marL="0" indent="0">
              <a:buFont typeface="Wingdings" panose="05000000000000000000" pitchFamily="2" charset="2"/>
              <a:buNone/>
            </a:pPr>
            <a:r>
              <a:rPr lang="en-US" altLang="ja-JP" kern="0" dirty="0">
                <a:latin typeface="Consolas" panose="020B0609020204030204" pitchFamily="49" charset="0"/>
              </a:rPr>
              <a:t>  i = 5</a:t>
            </a:r>
          </a:p>
          <a:p>
            <a:pPr marL="0" indent="0">
              <a:buFont typeface="Wingdings" panose="05000000000000000000" pitchFamily="2" charset="2"/>
              <a:buNone/>
            </a:pPr>
            <a:r>
              <a:rPr lang="en-US" altLang="ja-JP" kern="0" dirty="0">
                <a:latin typeface="Consolas" panose="020B0609020204030204" pitchFamily="49" charset="0"/>
              </a:rPr>
              <a:t>  if (i &gt; 3) </a:t>
            </a:r>
          </a:p>
          <a:p>
            <a:r>
              <a:rPr lang="en-US" altLang="ja-JP" kern="0" dirty="0">
                <a:latin typeface="Consolas" panose="020B0609020204030204" pitchFamily="49" charset="0"/>
              </a:rPr>
              <a:t>    </a:t>
            </a:r>
            <a:r>
              <a:rPr lang="en-US" altLang="ja-JP" kern="0" dirty="0" err="1">
                <a:latin typeface="Consolas" panose="020B0609020204030204" pitchFamily="49" charset="0"/>
              </a:rPr>
              <a:t>goto</a:t>
            </a:r>
            <a:r>
              <a:rPr lang="en-US" altLang="ja-JP" kern="0" dirty="0">
                <a:latin typeface="Consolas" panose="020B0609020204030204" pitchFamily="49" charset="0"/>
              </a:rPr>
              <a:t> LABEL_ADD</a:t>
            </a:r>
          </a:p>
          <a:p>
            <a:pPr marL="0" indent="0">
              <a:buFont typeface="Wingdings" panose="05000000000000000000" pitchFamily="2" charset="2"/>
              <a:buNone/>
            </a:pPr>
            <a:r>
              <a:rPr lang="en-US" altLang="ja-JP" kern="0" dirty="0">
                <a:latin typeface="Consolas" panose="020B0609020204030204" pitchFamily="49" charset="0"/>
              </a:rPr>
              <a:t>  i = i – 1</a:t>
            </a:r>
          </a:p>
          <a:p>
            <a:pPr marL="0" indent="0">
              <a:buFont typeface="Wingdings" panose="05000000000000000000" pitchFamily="2" charset="2"/>
              <a:buNone/>
            </a:pPr>
            <a:r>
              <a:rPr lang="en-US" altLang="ja-JP" kern="0" dirty="0">
                <a:latin typeface="Consolas" panose="020B0609020204030204" pitchFamily="49" charset="0"/>
              </a:rPr>
              <a:t>  </a:t>
            </a:r>
            <a:r>
              <a:rPr lang="en-US" altLang="ja-JP" kern="0" dirty="0" err="1">
                <a:latin typeface="Consolas" panose="020B0609020204030204" pitchFamily="49" charset="0"/>
              </a:rPr>
              <a:t>goto</a:t>
            </a:r>
            <a:r>
              <a:rPr lang="en-US" altLang="ja-JP" kern="0" dirty="0">
                <a:latin typeface="Consolas" panose="020B0609020204030204" pitchFamily="49" charset="0"/>
              </a:rPr>
              <a:t> LABEL_EXIT</a:t>
            </a:r>
          </a:p>
          <a:p>
            <a:pPr marL="0" indent="0">
              <a:buFont typeface="Wingdings" panose="05000000000000000000" pitchFamily="2" charset="2"/>
              <a:buNone/>
            </a:pPr>
            <a:r>
              <a:rPr lang="en-US" altLang="ja-JP" kern="0" dirty="0">
                <a:latin typeface="Consolas" panose="020B0609020204030204" pitchFamily="49" charset="0"/>
              </a:rPr>
              <a:t>ADD:</a:t>
            </a:r>
          </a:p>
          <a:p>
            <a:pPr marL="0" indent="0">
              <a:buFont typeface="Wingdings" panose="05000000000000000000" pitchFamily="2" charset="2"/>
              <a:buNone/>
            </a:pPr>
            <a:r>
              <a:rPr lang="en-US" altLang="ja-JP" kern="0" dirty="0">
                <a:latin typeface="Consolas" panose="020B0609020204030204" pitchFamily="49" charset="0"/>
              </a:rPr>
              <a:t>  i = i + 1;</a:t>
            </a:r>
          </a:p>
          <a:p>
            <a:pPr marL="0" indent="0">
              <a:buFont typeface="Wingdings" panose="05000000000000000000" pitchFamily="2" charset="2"/>
              <a:buNone/>
            </a:pPr>
            <a:r>
              <a:rPr lang="en-US" altLang="ja-JP" kern="0" dirty="0">
                <a:latin typeface="Consolas" panose="020B0609020204030204" pitchFamily="49" charset="0"/>
              </a:rPr>
              <a:t>LABEL_EXIT:</a:t>
            </a:r>
          </a:p>
        </p:txBody>
      </p:sp>
    </p:spTree>
    <p:extLst>
      <p:ext uri="{BB962C8B-B14F-4D97-AF65-F5344CB8AC3E}">
        <p14:creationId xmlns:p14="http://schemas.microsoft.com/office/powerpoint/2010/main" val="311677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練習問題 </a:t>
            </a:r>
            <a:r>
              <a:rPr kumimoji="1" lang="en-US" altLang="ja-JP" dirty="0"/>
              <a:t>2 (3,4) </a:t>
            </a:r>
            <a:r>
              <a:rPr kumimoji="1" lang="ja-JP" altLang="en-US" dirty="0"/>
              <a:t>解答</a:t>
            </a:r>
            <a:endParaRPr kumimoji="1" lang="en-US" dirty="0"/>
          </a:p>
        </p:txBody>
      </p:sp>
      <p:sp>
        <p:nvSpPr>
          <p:cNvPr id="5" name="正方形/長方形 4">
            <a:extLst>
              <a:ext uri="{FF2B5EF4-FFF2-40B4-BE49-F238E27FC236}">
                <a16:creationId xmlns:a16="http://schemas.microsoft.com/office/drawing/2014/main" id="{83A392CA-5659-ACA4-4C2D-4348487E4F60}"/>
              </a:ext>
            </a:extLst>
          </p:cNvPr>
          <p:cNvSpPr/>
          <p:nvPr/>
        </p:nvSpPr>
        <p:spPr bwMode="auto">
          <a:xfrm>
            <a:off x="1061961" y="1178975"/>
            <a:ext cx="2160024" cy="2340026"/>
          </a:xfrm>
          <a:prstGeom prst="rect">
            <a:avLst/>
          </a:prstGeom>
          <a:noFill/>
          <a:ln>
            <a:noFill/>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indent="0">
              <a:buFont typeface="Wingdings" panose="05000000000000000000" pitchFamily="2" charset="2"/>
              <a:buNone/>
            </a:pPr>
            <a:r>
              <a:rPr lang="en-US" altLang="ja-JP" kern="0" dirty="0">
                <a:latin typeface="Consolas" panose="020B0609020204030204" pitchFamily="49" charset="0"/>
              </a:rPr>
              <a:t>// </a:t>
            </a:r>
            <a:r>
              <a:rPr lang="ja-JP" altLang="en-US" kern="0" dirty="0">
                <a:latin typeface="Consolas" panose="020B0609020204030204" pitchFamily="49" charset="0"/>
              </a:rPr>
              <a:t>アセンブリ</a:t>
            </a:r>
            <a:endParaRPr lang="en-US" altLang="ja-JP" kern="0" dirty="0">
              <a:latin typeface="Consolas" panose="020B0609020204030204" pitchFamily="49" charset="0"/>
            </a:endParaRPr>
          </a:p>
          <a:p>
            <a:pPr marL="0" indent="0">
              <a:buFont typeface="Wingdings" panose="05000000000000000000" pitchFamily="2" charset="2"/>
              <a:buNone/>
            </a:pPr>
            <a:r>
              <a:rPr lang="en-US" altLang="ja-JP" kern="0" dirty="0">
                <a:latin typeface="Consolas" panose="020B0609020204030204" pitchFamily="49" charset="0"/>
              </a:rPr>
              <a:t>  li 0x100</a:t>
            </a:r>
            <a:r>
              <a:rPr lang="ja-JP" altLang="en-US" kern="0" dirty="0">
                <a:latin typeface="Consolas" panose="020B0609020204030204" pitchFamily="49" charset="0"/>
              </a:rPr>
              <a:t>→</a:t>
            </a:r>
            <a:r>
              <a:rPr lang="en-US" altLang="ja-JP" kern="0" dirty="0">
                <a:latin typeface="Consolas" panose="020B0609020204030204" pitchFamily="49" charset="0"/>
              </a:rPr>
              <a:t>A   // </a:t>
            </a:r>
            <a:r>
              <a:rPr lang="ja-JP" altLang="en-US" kern="0" dirty="0">
                <a:latin typeface="Consolas" panose="020B0609020204030204" pitchFamily="49" charset="0"/>
              </a:rPr>
              <a:t>アドレス </a:t>
            </a:r>
            <a:r>
              <a:rPr lang="en-US" altLang="ja-JP" kern="0" dirty="0">
                <a:latin typeface="Consolas" panose="020B0609020204030204" pitchFamily="49" charset="0"/>
              </a:rPr>
              <a:t>0x100 </a:t>
            </a:r>
            <a:r>
              <a:rPr lang="ja-JP" altLang="en-US" kern="0" dirty="0">
                <a:latin typeface="Consolas" panose="020B0609020204030204" pitchFamily="49" charset="0"/>
              </a:rPr>
              <a:t>から </a:t>
            </a:r>
            <a:r>
              <a:rPr lang="en-US" altLang="ja-JP" kern="0" dirty="0">
                <a:latin typeface="Consolas" panose="020B0609020204030204" pitchFamily="49" charset="0"/>
              </a:rPr>
              <a:t>i </a:t>
            </a:r>
            <a:r>
              <a:rPr lang="ja-JP" altLang="en-US" kern="0" dirty="0">
                <a:latin typeface="Consolas" panose="020B0609020204030204" pitchFamily="49" charset="0"/>
              </a:rPr>
              <a:t>を読み出す</a:t>
            </a:r>
            <a:endParaRPr lang="en-US" altLang="ja-JP" kern="0" dirty="0">
              <a:latin typeface="Consolas" panose="020B0609020204030204" pitchFamily="49" charset="0"/>
            </a:endParaRPr>
          </a:p>
          <a:p>
            <a:pPr marL="0" indent="0">
              <a:buFont typeface="Wingdings" panose="05000000000000000000" pitchFamily="2" charset="2"/>
              <a:buNone/>
            </a:pPr>
            <a:r>
              <a:rPr lang="en-US" altLang="ja-JP" kern="0" dirty="0">
                <a:latin typeface="Consolas" panose="020B0609020204030204" pitchFamily="49" charset="0"/>
              </a:rPr>
              <a:t>  ld (A)</a:t>
            </a:r>
            <a:r>
              <a:rPr lang="ja-JP" altLang="en-US" kern="0" dirty="0">
                <a:latin typeface="Consolas" panose="020B0609020204030204" pitchFamily="49" charset="0"/>
              </a:rPr>
              <a:t>→</a:t>
            </a:r>
            <a:r>
              <a:rPr lang="en-US" altLang="ja-JP" kern="0" dirty="0">
                <a:latin typeface="Consolas" panose="020B0609020204030204" pitchFamily="49" charset="0"/>
              </a:rPr>
              <a:t>B</a:t>
            </a:r>
          </a:p>
          <a:p>
            <a:pPr marL="0" indent="0">
              <a:buFont typeface="Wingdings" panose="05000000000000000000" pitchFamily="2" charset="2"/>
              <a:buNone/>
            </a:pPr>
            <a:r>
              <a:rPr lang="en-US" altLang="ja-JP" kern="0" dirty="0">
                <a:latin typeface="Consolas" panose="020B0609020204030204" pitchFamily="49" charset="0"/>
              </a:rPr>
              <a:t>  b B&gt;3,LABEL_ADD</a:t>
            </a:r>
          </a:p>
          <a:p>
            <a:pPr marL="0" indent="0">
              <a:buFont typeface="Wingdings" panose="05000000000000000000" pitchFamily="2" charset="2"/>
              <a:buNone/>
            </a:pPr>
            <a:r>
              <a:rPr lang="en-US" altLang="ja-JP" kern="0" dirty="0">
                <a:latin typeface="Consolas" panose="020B0609020204030204" pitchFamily="49" charset="0"/>
              </a:rPr>
              <a:t>  sub B-1</a:t>
            </a:r>
            <a:r>
              <a:rPr lang="ja-JP" altLang="en-US" kern="0" dirty="0">
                <a:latin typeface="Consolas" panose="020B0609020204030204" pitchFamily="49" charset="0"/>
              </a:rPr>
              <a:t>→</a:t>
            </a:r>
            <a:r>
              <a:rPr lang="en-US" altLang="ja-JP" kern="0" dirty="0">
                <a:latin typeface="Consolas" panose="020B0609020204030204" pitchFamily="49" charset="0"/>
              </a:rPr>
              <a:t>B</a:t>
            </a:r>
          </a:p>
          <a:p>
            <a:pPr marL="0" indent="0">
              <a:buFont typeface="Wingdings" panose="05000000000000000000" pitchFamily="2" charset="2"/>
              <a:buNone/>
            </a:pPr>
            <a:r>
              <a:rPr lang="en-US" altLang="ja-JP" kern="0" dirty="0">
                <a:latin typeface="Consolas" panose="020B0609020204030204" pitchFamily="49" charset="0"/>
              </a:rPr>
              <a:t>  b LABEL_EXIT</a:t>
            </a:r>
          </a:p>
          <a:p>
            <a:pPr marL="0" indent="0">
              <a:buFont typeface="Wingdings" panose="05000000000000000000" pitchFamily="2" charset="2"/>
              <a:buNone/>
            </a:pPr>
            <a:r>
              <a:rPr lang="en-US" altLang="ja-JP" kern="0" dirty="0">
                <a:latin typeface="Consolas" panose="020B0609020204030204" pitchFamily="49" charset="0"/>
              </a:rPr>
              <a:t>LABEL_ADD:</a:t>
            </a:r>
          </a:p>
          <a:p>
            <a:pPr marL="0" indent="0">
              <a:buFont typeface="Wingdings" panose="05000000000000000000" pitchFamily="2" charset="2"/>
              <a:buNone/>
            </a:pPr>
            <a:r>
              <a:rPr lang="en-US" altLang="ja-JP" kern="0" dirty="0">
                <a:latin typeface="Consolas" panose="020B0609020204030204" pitchFamily="49" charset="0"/>
              </a:rPr>
              <a:t>  add B+1</a:t>
            </a:r>
            <a:r>
              <a:rPr lang="ja-JP" altLang="en-US" kern="0" dirty="0">
                <a:latin typeface="Consolas" panose="020B0609020204030204" pitchFamily="49" charset="0"/>
              </a:rPr>
              <a:t>→</a:t>
            </a:r>
            <a:r>
              <a:rPr lang="en-US" altLang="ja-JP" kern="0" dirty="0">
                <a:latin typeface="Consolas" panose="020B0609020204030204" pitchFamily="49" charset="0"/>
              </a:rPr>
              <a:t>B</a:t>
            </a:r>
          </a:p>
          <a:p>
            <a:pPr marL="0" indent="0">
              <a:buFont typeface="Wingdings" panose="05000000000000000000" pitchFamily="2" charset="2"/>
              <a:buNone/>
            </a:pPr>
            <a:r>
              <a:rPr lang="en-US" altLang="ja-JP" kern="0" dirty="0">
                <a:latin typeface="Consolas" panose="020B0609020204030204" pitchFamily="49" charset="0"/>
              </a:rPr>
              <a:t>LABEL_EXIT:</a:t>
            </a:r>
          </a:p>
          <a:p>
            <a:pPr marL="0" indent="0">
              <a:buFont typeface="Wingdings" panose="05000000000000000000" pitchFamily="2" charset="2"/>
              <a:buNone/>
            </a:pPr>
            <a:r>
              <a:rPr lang="en-US" altLang="ja-JP" kern="0" dirty="0">
                <a:latin typeface="Consolas" panose="020B0609020204030204" pitchFamily="49" charset="0"/>
              </a:rPr>
              <a:t>  </a:t>
            </a:r>
            <a:r>
              <a:rPr lang="en-US" altLang="ja-JP" kern="0" dirty="0" err="1">
                <a:latin typeface="Consolas" panose="020B0609020204030204" pitchFamily="49" charset="0"/>
              </a:rPr>
              <a:t>st</a:t>
            </a:r>
            <a:r>
              <a:rPr lang="en-US" altLang="ja-JP" kern="0" dirty="0">
                <a:latin typeface="Consolas" panose="020B0609020204030204" pitchFamily="49" charset="0"/>
              </a:rPr>
              <a:t> B</a:t>
            </a:r>
            <a:r>
              <a:rPr lang="ja-JP" altLang="en-US" kern="0" dirty="0">
                <a:latin typeface="Consolas" panose="020B0609020204030204" pitchFamily="49" charset="0"/>
              </a:rPr>
              <a:t>→</a:t>
            </a:r>
            <a:r>
              <a:rPr lang="en-US" altLang="ja-JP" kern="0" dirty="0">
                <a:latin typeface="Consolas" panose="020B0609020204030204" pitchFamily="49" charset="0"/>
              </a:rPr>
              <a:t>(A)	// </a:t>
            </a:r>
            <a:r>
              <a:rPr lang="ja-JP" altLang="en-US" kern="0" dirty="0">
                <a:latin typeface="Consolas" panose="020B0609020204030204" pitchFamily="49" charset="0"/>
              </a:rPr>
              <a:t>アドレス </a:t>
            </a:r>
            <a:r>
              <a:rPr lang="en-US" altLang="ja-JP" kern="0" dirty="0">
                <a:latin typeface="Consolas" panose="020B0609020204030204" pitchFamily="49" charset="0"/>
              </a:rPr>
              <a:t>0x100 </a:t>
            </a:r>
            <a:r>
              <a:rPr lang="ja-JP" altLang="en-US" kern="0" dirty="0">
                <a:latin typeface="Consolas" panose="020B0609020204030204" pitchFamily="49" charset="0"/>
              </a:rPr>
              <a:t>に書き戻し</a:t>
            </a:r>
            <a:endParaRPr lang="en-US" altLang="ja-JP" kern="0" dirty="0">
              <a:latin typeface="Consolas" panose="020B0609020204030204" pitchFamily="49" charset="0"/>
            </a:endParaRPr>
          </a:p>
          <a:p>
            <a:pPr marL="0" indent="0">
              <a:buFont typeface="Wingdings" panose="05000000000000000000" pitchFamily="2" charset="2"/>
              <a:buNone/>
            </a:pPr>
            <a:endParaRPr lang="en-US" altLang="ja-JP" kern="0" dirty="0">
              <a:latin typeface="Consolas" panose="020B0609020204030204" pitchFamily="49" charset="0"/>
            </a:endParaRPr>
          </a:p>
          <a:p>
            <a:pPr marL="0" indent="0">
              <a:buFont typeface="Wingdings" panose="05000000000000000000" pitchFamily="2" charset="2"/>
              <a:buNone/>
            </a:pPr>
            <a:r>
              <a:rPr lang="en-US" altLang="ja-JP" kern="0" dirty="0">
                <a:latin typeface="Consolas" panose="020B0609020204030204" pitchFamily="49" charset="0"/>
              </a:rPr>
              <a:t>// </a:t>
            </a:r>
            <a:r>
              <a:rPr lang="ja-JP" altLang="en-US" kern="0" dirty="0">
                <a:latin typeface="Consolas" panose="020B0609020204030204" pitchFamily="49" charset="0"/>
              </a:rPr>
              <a:t>系列（区別がつくところは表記を省略しています）</a:t>
            </a:r>
            <a:endParaRPr lang="en-US" altLang="ja-JP" kern="0" dirty="0">
              <a:latin typeface="Consolas" panose="020B0609020204030204" pitchFamily="49" charset="0"/>
            </a:endParaRPr>
          </a:p>
          <a:p>
            <a:pPr marL="0" indent="0">
              <a:buFont typeface="Wingdings" panose="05000000000000000000" pitchFamily="2" charset="2"/>
              <a:buNone/>
            </a:pPr>
            <a:r>
              <a:rPr lang="en-US" altLang="ja-JP" kern="0" dirty="0">
                <a:latin typeface="Consolas" panose="020B0609020204030204" pitchFamily="49" charset="0"/>
              </a:rPr>
              <a:t>li, ld, b, add B+1</a:t>
            </a:r>
            <a:r>
              <a:rPr lang="ja-JP" altLang="en-US" kern="0" dirty="0">
                <a:latin typeface="Consolas" panose="020B0609020204030204" pitchFamily="49" charset="0"/>
              </a:rPr>
              <a:t>→</a:t>
            </a:r>
            <a:r>
              <a:rPr lang="en-US" altLang="ja-JP" kern="0" dirty="0">
                <a:latin typeface="Consolas" panose="020B0609020204030204" pitchFamily="49" charset="0"/>
              </a:rPr>
              <a:t>B, </a:t>
            </a:r>
            <a:r>
              <a:rPr lang="en-US" altLang="ja-JP" kern="0" dirty="0" err="1">
                <a:latin typeface="Consolas" panose="020B0609020204030204" pitchFamily="49" charset="0"/>
              </a:rPr>
              <a:t>st</a:t>
            </a:r>
            <a:r>
              <a:rPr lang="en-US" altLang="ja-JP" kern="0" dirty="0">
                <a:latin typeface="Consolas" panose="020B0609020204030204" pitchFamily="49" charset="0"/>
              </a:rPr>
              <a:t> B</a:t>
            </a:r>
            <a:r>
              <a:rPr lang="ja-JP" altLang="en-US" kern="0" dirty="0">
                <a:latin typeface="Consolas" panose="020B0609020204030204" pitchFamily="49" charset="0"/>
              </a:rPr>
              <a:t>→</a:t>
            </a:r>
            <a:r>
              <a:rPr lang="en-US" altLang="ja-JP" kern="0" dirty="0">
                <a:latin typeface="Consolas" panose="020B0609020204030204" pitchFamily="49" charset="0"/>
              </a:rPr>
              <a:t>(A)</a:t>
            </a:r>
          </a:p>
        </p:txBody>
      </p:sp>
    </p:spTree>
    <p:extLst>
      <p:ext uri="{BB962C8B-B14F-4D97-AF65-F5344CB8AC3E}">
        <p14:creationId xmlns:p14="http://schemas.microsoft.com/office/powerpoint/2010/main" val="6768658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3641BA9-2762-0DAF-C5F5-CF84487F5425}"/>
              </a:ext>
            </a:extLst>
          </p:cNvPr>
          <p:cNvSpPr>
            <a:spLocks noGrp="1"/>
          </p:cNvSpPr>
          <p:nvPr>
            <p:ph type="ctrTitle"/>
          </p:nvPr>
        </p:nvSpPr>
        <p:spPr>
          <a:xfrm>
            <a:off x="701957" y="2258987"/>
            <a:ext cx="7920088" cy="810009"/>
          </a:xfrm>
        </p:spPr>
        <p:txBody>
          <a:bodyPr/>
          <a:lstStyle/>
          <a:p>
            <a:r>
              <a:rPr lang="ja-JP" altLang="en-US" dirty="0"/>
              <a:t>練習問題 </a:t>
            </a:r>
            <a:r>
              <a:rPr lang="en-US" altLang="ja-JP" dirty="0"/>
              <a:t>3. RISC-V</a:t>
            </a:r>
            <a:endParaRPr lang="en-US" dirty="0"/>
          </a:p>
        </p:txBody>
      </p:sp>
      <p:sp>
        <p:nvSpPr>
          <p:cNvPr id="7" name="字幕 6">
            <a:extLst>
              <a:ext uri="{FF2B5EF4-FFF2-40B4-BE49-F238E27FC236}">
                <a16:creationId xmlns:a16="http://schemas.microsoft.com/office/drawing/2014/main" id="{98007139-7518-77CC-2286-E8F9E692CFF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6564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RISC-V </a:t>
            </a:r>
            <a:r>
              <a:rPr kumimoji="1" lang="ja-JP" altLang="en-US" dirty="0"/>
              <a:t>の 基本整数命令</a:t>
            </a:r>
          </a:p>
        </p:txBody>
      </p:sp>
      <p:sp>
        <p:nvSpPr>
          <p:cNvPr id="3" name="テキスト プレースホルダー 2"/>
          <p:cNvSpPr>
            <a:spLocks noGrp="1"/>
          </p:cNvSpPr>
          <p:nvPr>
            <p:ph type="body" sz="quarter" idx="10"/>
          </p:nvPr>
        </p:nvSpPr>
        <p:spPr>
          <a:xfrm>
            <a:off x="251951" y="1088975"/>
            <a:ext cx="8730097" cy="1260014"/>
          </a:xfrm>
        </p:spPr>
        <p:txBody>
          <a:bodyPr anchor="t"/>
          <a:lstStyle/>
          <a:p>
            <a:r>
              <a:rPr kumimoji="1" lang="ja-JP" altLang="en-US" dirty="0"/>
              <a:t>概要</a:t>
            </a:r>
            <a:endParaRPr kumimoji="1" lang="en-US" altLang="ja-JP" dirty="0"/>
          </a:p>
          <a:p>
            <a:pPr lvl="1"/>
            <a:r>
              <a:rPr kumimoji="1" lang="ja-JP" altLang="en-US" dirty="0"/>
              <a:t>加減算，論理演算，</a:t>
            </a:r>
            <a:br>
              <a:rPr kumimoji="1" lang="en-US" altLang="ja-JP" dirty="0"/>
            </a:br>
            <a:r>
              <a:rPr kumimoji="1" lang="ja-JP" altLang="en-US" dirty="0"/>
              <a:t>ロード・ストア，</a:t>
            </a:r>
            <a:br>
              <a:rPr kumimoji="1" lang="en-US" altLang="ja-JP" dirty="0"/>
            </a:br>
            <a:r>
              <a:rPr kumimoji="1" lang="ja-JP" altLang="en-US" dirty="0"/>
              <a:t>即値，分岐とジャンプなど</a:t>
            </a:r>
            <a:endParaRPr kumimoji="1" lang="en-US" altLang="ja-JP" dirty="0"/>
          </a:p>
          <a:p>
            <a:pPr lvl="1"/>
            <a:r>
              <a:rPr kumimoji="1" lang="ja-JP" altLang="en-US" dirty="0"/>
              <a:t>各命令は </a:t>
            </a:r>
            <a:r>
              <a:rPr kumimoji="1" lang="en-US" altLang="ja-JP" dirty="0"/>
              <a:t>32bit </a:t>
            </a:r>
            <a:r>
              <a:rPr kumimoji="1" lang="ja-JP" altLang="en-US" dirty="0"/>
              <a:t>幅</a:t>
            </a:r>
            <a:endParaRPr kumimoji="1" lang="en-US" altLang="ja-JP" dirty="0"/>
          </a:p>
          <a:p>
            <a:r>
              <a:rPr lang="ja-JP" altLang="en-US" dirty="0"/>
              <a:t>命令のオペランドは</a:t>
            </a:r>
            <a:br>
              <a:rPr lang="en-US" altLang="ja-JP" dirty="0"/>
            </a:br>
            <a:r>
              <a:rPr lang="en-US" altLang="ja-JP" dirty="0"/>
              <a:t> </a:t>
            </a:r>
            <a:r>
              <a:rPr lang="en-US" altLang="ja-JP" dirty="0" err="1"/>
              <a:t>rd</a:t>
            </a:r>
            <a:r>
              <a:rPr lang="ja-JP" altLang="en-US" dirty="0"/>
              <a:t>←</a:t>
            </a:r>
            <a:r>
              <a:rPr lang="en-US" altLang="ja-JP" dirty="0"/>
              <a:t>rs1,rs2 </a:t>
            </a:r>
            <a:r>
              <a:rPr lang="ja-JP" altLang="en-US" dirty="0"/>
              <a:t>と表記するもの</a:t>
            </a:r>
            <a:br>
              <a:rPr lang="en-US" altLang="ja-JP" dirty="0"/>
            </a:br>
            <a:r>
              <a:rPr lang="ja-JP" altLang="en-US" dirty="0"/>
              <a:t>とする</a:t>
            </a:r>
            <a:endParaRPr kumimoji="1" lang="en-US" altLang="ja-JP" dirty="0"/>
          </a:p>
        </p:txBody>
      </p:sp>
      <p:sp>
        <p:nvSpPr>
          <p:cNvPr id="6" name="テキスト プレースホルダー 2"/>
          <p:cNvSpPr txBox="1">
            <a:spLocks/>
          </p:cNvSpPr>
          <p:nvPr/>
        </p:nvSpPr>
        <p:spPr bwMode="auto">
          <a:xfrm>
            <a:off x="251952" y="6317994"/>
            <a:ext cx="8280092" cy="5400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ja-JP" altLang="en-US" sz="1000" kern="0" dirty="0"/>
              <a:t>画像は下記より</a:t>
            </a:r>
            <a:br>
              <a:rPr lang="en-US" altLang="ja-JP" sz="1000" kern="0" dirty="0"/>
            </a:br>
            <a:r>
              <a:rPr lang="en-US" altLang="ja-JP" sz="1000" dirty="0"/>
              <a:t>The RISC-V Instruction Set Manual Volume I: User-Level ISA Document Version 2.2 </a:t>
            </a:r>
            <a:endParaRPr lang="ja-JP" altLang="en-US" sz="1000" kern="0" dirty="0"/>
          </a:p>
        </p:txBody>
      </p:sp>
      <p:pic>
        <p:nvPicPr>
          <p:cNvPr id="7" name="図 6"/>
          <p:cNvPicPr>
            <a:picLocks noChangeAspect="1"/>
          </p:cNvPicPr>
          <p:nvPr/>
        </p:nvPicPr>
        <p:blipFill>
          <a:blip r:embed="rId2"/>
          <a:stretch>
            <a:fillRect/>
          </a:stretch>
        </p:blipFill>
        <p:spPr>
          <a:xfrm>
            <a:off x="4391998" y="908972"/>
            <a:ext cx="4149780" cy="5564478"/>
          </a:xfrm>
          <a:prstGeom prst="rect">
            <a:avLst/>
          </a:prstGeom>
        </p:spPr>
      </p:pic>
    </p:spTree>
    <p:extLst>
      <p:ext uri="{BB962C8B-B14F-4D97-AF65-F5344CB8AC3E}">
        <p14:creationId xmlns:p14="http://schemas.microsoft.com/office/powerpoint/2010/main" val="3455478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練習問題３</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p:txBody>
          <a:bodyPr/>
          <a:lstStyle/>
          <a:p>
            <a:r>
              <a:rPr lang="en-US" altLang="ja-JP" dirty="0"/>
              <a:t>RISC-V </a:t>
            </a:r>
            <a:r>
              <a:rPr lang="ja-JP" altLang="en-US" dirty="0"/>
              <a:t>の「</a:t>
            </a:r>
            <a:r>
              <a:rPr lang="en-US" altLang="ja-JP" dirty="0"/>
              <a:t>and x1</a:t>
            </a:r>
            <a:r>
              <a:rPr lang="ja-JP" altLang="en-US" dirty="0"/>
              <a:t>←</a:t>
            </a:r>
            <a:r>
              <a:rPr lang="en-US" altLang="ja-JP" dirty="0"/>
              <a:t>x2,x3</a:t>
            </a:r>
            <a:r>
              <a:rPr lang="ja-JP" altLang="en-US" dirty="0"/>
              <a:t>」命令を２進数で表記すると以下の通りとなる</a:t>
            </a:r>
            <a:br>
              <a:rPr lang="en-US" altLang="ja-JP" dirty="0"/>
            </a:br>
            <a:r>
              <a:rPr lang="ja-JP" altLang="en-US" dirty="0"/>
              <a:t> </a:t>
            </a:r>
            <a:r>
              <a:rPr lang="en-US" altLang="ja-JP" dirty="0"/>
              <a:t>0000000 00011 00010 111 00001 0110011 </a:t>
            </a:r>
            <a:br>
              <a:rPr lang="en-US" altLang="ja-JP" dirty="0"/>
            </a:br>
            <a:endParaRPr lang="en-US" altLang="ja-JP" dirty="0"/>
          </a:p>
          <a:p>
            <a:pPr lvl="1"/>
            <a:r>
              <a:rPr lang="en-US" altLang="ja-JP" dirty="0"/>
              <a:t>(1) </a:t>
            </a:r>
            <a:r>
              <a:rPr lang="ja-JP" altLang="en-US" dirty="0"/>
              <a:t>上記を </a:t>
            </a:r>
            <a:r>
              <a:rPr lang="en-US" altLang="ja-JP" dirty="0"/>
              <a:t>or x1</a:t>
            </a:r>
            <a:r>
              <a:rPr lang="ja-JP" altLang="en-US" dirty="0"/>
              <a:t>←</a:t>
            </a:r>
            <a:r>
              <a:rPr lang="en-US" altLang="ja-JP" dirty="0"/>
              <a:t>x2,x3 </a:t>
            </a:r>
            <a:r>
              <a:rPr lang="ja-JP" altLang="en-US" dirty="0"/>
              <a:t>に書き換え，２進数で表記せよ</a:t>
            </a:r>
            <a:br>
              <a:rPr lang="en-US" altLang="ja-JP" dirty="0"/>
            </a:br>
            <a:endParaRPr lang="en-US" altLang="ja-JP" dirty="0"/>
          </a:p>
          <a:p>
            <a:pPr lvl="1"/>
            <a:r>
              <a:rPr lang="en-US" altLang="ja-JP" dirty="0"/>
              <a:t>(2) </a:t>
            </a:r>
            <a:r>
              <a:rPr lang="ja-JP" altLang="en-US" dirty="0"/>
              <a:t>上記を </a:t>
            </a:r>
            <a:r>
              <a:rPr lang="en-US" altLang="ja-JP" dirty="0"/>
              <a:t>add x2</a:t>
            </a:r>
            <a:r>
              <a:rPr lang="ja-JP" altLang="en-US" dirty="0"/>
              <a:t>←</a:t>
            </a:r>
            <a:r>
              <a:rPr lang="en-US" altLang="ja-JP" dirty="0"/>
              <a:t>x3,x4  </a:t>
            </a:r>
            <a:r>
              <a:rPr lang="ja-JP" altLang="en-US" dirty="0"/>
              <a:t>に書き換え，２進数で表記せよ</a:t>
            </a:r>
            <a:br>
              <a:rPr lang="en-US" altLang="ja-JP" dirty="0"/>
            </a:br>
            <a:endParaRPr lang="en-US" altLang="ja-JP"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17</a:t>
            </a:fld>
            <a:endParaRPr kumimoji="1" lang="ja-JP" altLang="en-US" dirty="0"/>
          </a:p>
        </p:txBody>
      </p:sp>
    </p:spTree>
    <p:extLst>
      <p:ext uri="{BB962C8B-B14F-4D97-AF65-F5344CB8AC3E}">
        <p14:creationId xmlns:p14="http://schemas.microsoft.com/office/powerpoint/2010/main" val="1244855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練習問題３ 解答</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p:txBody>
          <a:bodyPr/>
          <a:lstStyle/>
          <a:p>
            <a:r>
              <a:rPr lang="en-US" altLang="ja-JP" dirty="0"/>
              <a:t>RISC-V </a:t>
            </a:r>
            <a:r>
              <a:rPr lang="ja-JP" altLang="en-US" dirty="0"/>
              <a:t>の「</a:t>
            </a:r>
            <a:r>
              <a:rPr lang="en-US" altLang="ja-JP" dirty="0"/>
              <a:t>and x1</a:t>
            </a:r>
            <a:r>
              <a:rPr lang="ja-JP" altLang="en-US" dirty="0"/>
              <a:t>←</a:t>
            </a:r>
            <a:r>
              <a:rPr lang="en-US" altLang="ja-JP" dirty="0"/>
              <a:t>x2,x3</a:t>
            </a:r>
            <a:r>
              <a:rPr lang="ja-JP" altLang="en-US" dirty="0"/>
              <a:t>」命令を２進数で表記すると以下の通りとなる</a:t>
            </a:r>
            <a:br>
              <a:rPr lang="en-US" altLang="ja-JP" dirty="0"/>
            </a:br>
            <a:r>
              <a:rPr lang="ja-JP" altLang="en-US" dirty="0"/>
              <a:t> </a:t>
            </a:r>
            <a:r>
              <a:rPr lang="en-US" altLang="ja-JP" dirty="0"/>
              <a:t>0000000 00011 00010 111 00001 0110011 </a:t>
            </a:r>
            <a:br>
              <a:rPr lang="en-US" altLang="ja-JP" dirty="0"/>
            </a:br>
            <a:endParaRPr lang="en-US" altLang="ja-JP" dirty="0"/>
          </a:p>
          <a:p>
            <a:pPr lvl="1"/>
            <a:r>
              <a:rPr lang="en-US" altLang="ja-JP" dirty="0"/>
              <a:t>(1) </a:t>
            </a:r>
            <a:r>
              <a:rPr lang="ja-JP" altLang="en-US" dirty="0"/>
              <a:t>上記を </a:t>
            </a:r>
            <a:r>
              <a:rPr lang="en-US" altLang="ja-JP" dirty="0"/>
              <a:t>or x1</a:t>
            </a:r>
            <a:r>
              <a:rPr lang="ja-JP" altLang="en-US" dirty="0"/>
              <a:t>←</a:t>
            </a:r>
            <a:r>
              <a:rPr lang="en-US" altLang="ja-JP" dirty="0"/>
              <a:t>x2,x3 </a:t>
            </a:r>
            <a:r>
              <a:rPr lang="ja-JP" altLang="en-US" dirty="0"/>
              <a:t>に書き換え，２進数で表記せよ</a:t>
            </a:r>
            <a:br>
              <a:rPr lang="en-US" altLang="ja-JP" dirty="0"/>
            </a:br>
            <a:r>
              <a:rPr lang="en-US" altLang="ja-JP" dirty="0">
                <a:latin typeface="Consolas" panose="020B0609020204030204" pitchFamily="49" charset="0"/>
              </a:rPr>
              <a:t>and: 0000000 00011 00010 111 00001 0110011 </a:t>
            </a:r>
            <a:br>
              <a:rPr lang="en-US" altLang="ja-JP" dirty="0">
                <a:latin typeface="Consolas" panose="020B0609020204030204" pitchFamily="49" charset="0"/>
              </a:rPr>
            </a:br>
            <a:r>
              <a:rPr lang="en-US" altLang="ja-JP" dirty="0">
                <a:latin typeface="Consolas" panose="020B0609020204030204" pitchFamily="49" charset="0"/>
              </a:rPr>
              <a:t>or:  0000000 00011 00010 </a:t>
            </a:r>
            <a:r>
              <a:rPr lang="en-US" altLang="ja-JP" dirty="0">
                <a:solidFill>
                  <a:schemeClr val="accent5"/>
                </a:solidFill>
                <a:latin typeface="Consolas" panose="020B0609020204030204" pitchFamily="49" charset="0"/>
              </a:rPr>
              <a:t>110</a:t>
            </a:r>
            <a:r>
              <a:rPr lang="en-US" altLang="ja-JP" dirty="0">
                <a:latin typeface="Consolas" panose="020B0609020204030204" pitchFamily="49" charset="0"/>
              </a:rPr>
              <a:t> 00001 0110011</a:t>
            </a:r>
            <a:br>
              <a:rPr lang="en-US" altLang="ja-JP" dirty="0">
                <a:latin typeface="Consolas" panose="020B0609020204030204" pitchFamily="49" charset="0"/>
              </a:rPr>
            </a:br>
            <a:endParaRPr lang="en-US" altLang="ja-JP" dirty="0">
              <a:latin typeface="Consolas" panose="020B0609020204030204" pitchFamily="49" charset="0"/>
            </a:endParaRPr>
          </a:p>
          <a:p>
            <a:pPr lvl="1"/>
            <a:r>
              <a:rPr lang="en-US" altLang="ja-JP" dirty="0"/>
              <a:t>(2) </a:t>
            </a:r>
            <a:r>
              <a:rPr lang="ja-JP" altLang="en-US" dirty="0"/>
              <a:t>上記を </a:t>
            </a:r>
            <a:r>
              <a:rPr lang="en-US" altLang="ja-JP" dirty="0"/>
              <a:t>add x2</a:t>
            </a:r>
            <a:r>
              <a:rPr lang="ja-JP" altLang="en-US" dirty="0"/>
              <a:t>←</a:t>
            </a:r>
            <a:r>
              <a:rPr lang="en-US" altLang="ja-JP" dirty="0"/>
              <a:t>x3,x4  </a:t>
            </a:r>
            <a:r>
              <a:rPr lang="ja-JP" altLang="en-US" dirty="0"/>
              <a:t>に書き換え，２進数で表記せよ</a:t>
            </a:r>
            <a:br>
              <a:rPr lang="en-US" altLang="ja-JP" dirty="0"/>
            </a:br>
            <a:r>
              <a:rPr lang="en-US" altLang="ja-JP" dirty="0">
                <a:latin typeface="Consolas" panose="020B0609020204030204" pitchFamily="49" charset="0"/>
              </a:rPr>
              <a:t>and: 0000000 00011 00010 111 00001 0110011 </a:t>
            </a:r>
            <a:br>
              <a:rPr lang="en-US" altLang="ja-JP" dirty="0">
                <a:latin typeface="Consolas" panose="020B0609020204030204" pitchFamily="49" charset="0"/>
              </a:rPr>
            </a:br>
            <a:r>
              <a:rPr lang="en-US" altLang="ja-JP" dirty="0">
                <a:latin typeface="Consolas" panose="020B0609020204030204" pitchFamily="49" charset="0"/>
              </a:rPr>
              <a:t>or:  0000000 </a:t>
            </a:r>
            <a:r>
              <a:rPr lang="en-US" altLang="ja-JP" dirty="0">
                <a:solidFill>
                  <a:schemeClr val="accent5"/>
                </a:solidFill>
                <a:latin typeface="Consolas" panose="020B0609020204030204" pitchFamily="49" charset="0"/>
              </a:rPr>
              <a:t>00100</a:t>
            </a:r>
            <a:r>
              <a:rPr lang="en-US" altLang="ja-JP" dirty="0">
                <a:latin typeface="Consolas" panose="020B0609020204030204" pitchFamily="49" charset="0"/>
              </a:rPr>
              <a:t> </a:t>
            </a:r>
            <a:r>
              <a:rPr lang="en-US" altLang="ja-JP" dirty="0">
                <a:solidFill>
                  <a:schemeClr val="accent5"/>
                </a:solidFill>
                <a:latin typeface="Consolas" panose="020B0609020204030204" pitchFamily="49" charset="0"/>
              </a:rPr>
              <a:t>00011</a:t>
            </a:r>
            <a:r>
              <a:rPr lang="en-US" altLang="ja-JP" dirty="0">
                <a:latin typeface="Consolas" panose="020B0609020204030204" pitchFamily="49" charset="0"/>
              </a:rPr>
              <a:t> 111 </a:t>
            </a:r>
            <a:r>
              <a:rPr lang="en-US" altLang="ja-JP" dirty="0">
                <a:solidFill>
                  <a:schemeClr val="accent5"/>
                </a:solidFill>
                <a:latin typeface="Consolas" panose="020B0609020204030204" pitchFamily="49" charset="0"/>
              </a:rPr>
              <a:t>00010</a:t>
            </a:r>
            <a:r>
              <a:rPr lang="en-US" altLang="ja-JP" dirty="0">
                <a:latin typeface="Consolas" panose="020B0609020204030204" pitchFamily="49" charset="0"/>
              </a:rPr>
              <a:t> 0110011</a:t>
            </a:r>
            <a:endParaRPr lang="en-US" altLang="ja-JP"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18</a:t>
            </a:fld>
            <a:endParaRPr kumimoji="1" lang="ja-JP" altLang="en-US" dirty="0"/>
          </a:p>
        </p:txBody>
      </p:sp>
    </p:spTree>
    <p:extLst>
      <p:ext uri="{BB962C8B-B14F-4D97-AF65-F5344CB8AC3E}">
        <p14:creationId xmlns:p14="http://schemas.microsoft.com/office/powerpoint/2010/main" val="29161416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3641BA9-2762-0DAF-C5F5-CF84487F5425}"/>
              </a:ext>
            </a:extLst>
          </p:cNvPr>
          <p:cNvSpPr>
            <a:spLocks noGrp="1"/>
          </p:cNvSpPr>
          <p:nvPr>
            <p:ph type="ctrTitle"/>
          </p:nvPr>
        </p:nvSpPr>
        <p:spPr>
          <a:xfrm>
            <a:off x="701957" y="2258987"/>
            <a:ext cx="7920088" cy="810009"/>
          </a:xfrm>
        </p:spPr>
        <p:txBody>
          <a:bodyPr/>
          <a:lstStyle/>
          <a:p>
            <a:r>
              <a:rPr lang="ja-JP" altLang="en-US" dirty="0"/>
              <a:t>練習問題 </a:t>
            </a:r>
            <a:r>
              <a:rPr lang="en-US" altLang="ja-JP" dirty="0"/>
              <a:t>4 </a:t>
            </a:r>
            <a:r>
              <a:rPr lang="ja-JP" altLang="en-US" dirty="0"/>
              <a:t>論理ゲート</a:t>
            </a:r>
            <a:endParaRPr lang="en-US" dirty="0"/>
          </a:p>
        </p:txBody>
      </p:sp>
      <p:sp>
        <p:nvSpPr>
          <p:cNvPr id="7" name="字幕 6">
            <a:extLst>
              <a:ext uri="{FF2B5EF4-FFF2-40B4-BE49-F238E27FC236}">
                <a16:creationId xmlns:a16="http://schemas.microsoft.com/office/drawing/2014/main" id="{98007139-7518-77CC-2286-E8F9E692CFF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41733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3641BA9-2762-0DAF-C5F5-CF84487F5425}"/>
              </a:ext>
            </a:extLst>
          </p:cNvPr>
          <p:cNvSpPr>
            <a:spLocks noGrp="1"/>
          </p:cNvSpPr>
          <p:nvPr>
            <p:ph type="ctrTitle"/>
          </p:nvPr>
        </p:nvSpPr>
        <p:spPr>
          <a:xfrm>
            <a:off x="701957" y="2258987"/>
            <a:ext cx="7920088" cy="810009"/>
          </a:xfrm>
        </p:spPr>
        <p:txBody>
          <a:bodyPr/>
          <a:lstStyle/>
          <a:p>
            <a:r>
              <a:rPr lang="ja-JP" altLang="en-US" dirty="0"/>
              <a:t>練習問題 </a:t>
            </a:r>
            <a:r>
              <a:rPr lang="en-US" altLang="ja-JP" dirty="0"/>
              <a:t>1.  2</a:t>
            </a:r>
            <a:r>
              <a:rPr lang="ja-JP" altLang="en-US" dirty="0"/>
              <a:t>進数</a:t>
            </a:r>
            <a:endParaRPr lang="en-US" dirty="0"/>
          </a:p>
        </p:txBody>
      </p:sp>
      <p:sp>
        <p:nvSpPr>
          <p:cNvPr id="7" name="字幕 6">
            <a:extLst>
              <a:ext uri="{FF2B5EF4-FFF2-40B4-BE49-F238E27FC236}">
                <a16:creationId xmlns:a16="http://schemas.microsoft.com/office/drawing/2014/main" id="{98007139-7518-77CC-2286-E8F9E692CFF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89491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a:xfrm>
            <a:off x="611956" y="0"/>
            <a:ext cx="8532044" cy="908972"/>
          </a:xfrm>
        </p:spPr>
        <p:txBody>
          <a:bodyPr/>
          <a:lstStyle/>
          <a:p>
            <a:r>
              <a:rPr lang="ja-JP" altLang="en-US" dirty="0"/>
              <a:t>練習問題４</a:t>
            </a:r>
            <a:endParaRPr lang="en-US" dirty="0"/>
          </a:p>
        </p:txBody>
      </p:sp>
      <p:sp>
        <p:nvSpPr>
          <p:cNvPr id="9" name="コンテンツ プレースホルダー 8">
            <a:extLst>
              <a:ext uri="{FF2B5EF4-FFF2-40B4-BE49-F238E27FC236}">
                <a16:creationId xmlns:a16="http://schemas.microsoft.com/office/drawing/2014/main" id="{B9CAC9F3-92FD-2F43-7BD4-A7A9ED17F304}"/>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830110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3641BA9-2762-0DAF-C5F5-CF84487F5425}"/>
              </a:ext>
            </a:extLst>
          </p:cNvPr>
          <p:cNvSpPr>
            <a:spLocks noGrp="1"/>
          </p:cNvSpPr>
          <p:nvPr>
            <p:ph type="ctrTitle"/>
          </p:nvPr>
        </p:nvSpPr>
        <p:spPr>
          <a:xfrm>
            <a:off x="701957" y="2258987"/>
            <a:ext cx="7920088" cy="810009"/>
          </a:xfrm>
        </p:spPr>
        <p:txBody>
          <a:bodyPr/>
          <a:lstStyle/>
          <a:p>
            <a:r>
              <a:rPr lang="ja-JP" altLang="en-US" dirty="0"/>
              <a:t>練習問題 </a:t>
            </a:r>
            <a:r>
              <a:rPr lang="en-US" altLang="ja-JP" dirty="0"/>
              <a:t>5 </a:t>
            </a:r>
            <a:r>
              <a:rPr lang="ja-JP" altLang="en-US" dirty="0"/>
              <a:t>パイプライン</a:t>
            </a:r>
            <a:endParaRPr lang="en-US" dirty="0"/>
          </a:p>
        </p:txBody>
      </p:sp>
      <p:sp>
        <p:nvSpPr>
          <p:cNvPr id="7" name="字幕 6">
            <a:extLst>
              <a:ext uri="{FF2B5EF4-FFF2-40B4-BE49-F238E27FC236}">
                <a16:creationId xmlns:a16="http://schemas.microsoft.com/office/drawing/2014/main" id="{98007139-7518-77CC-2286-E8F9E692CFF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62812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a:xfrm>
            <a:off x="611956" y="0"/>
            <a:ext cx="8532044" cy="908972"/>
          </a:xfrm>
        </p:spPr>
        <p:txBody>
          <a:bodyPr/>
          <a:lstStyle/>
          <a:p>
            <a:r>
              <a:rPr lang="ja-JP" altLang="en-US" dirty="0"/>
              <a:t>練習問題５</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5220058"/>
          </a:xfrm>
        </p:spPr>
        <p:txBody>
          <a:bodyPr/>
          <a:lstStyle/>
          <a:p>
            <a:r>
              <a:rPr lang="ja-JP" altLang="en-US" dirty="0"/>
              <a:t>パイプライン・プロセッサを構成することを考える</a:t>
            </a:r>
            <a:endParaRPr lang="en-US" altLang="ja-JP" dirty="0"/>
          </a:p>
          <a:p>
            <a:pPr lvl="1"/>
            <a:r>
              <a:rPr lang="en-US" altLang="ja-JP" dirty="0"/>
              <a:t>in-order </a:t>
            </a:r>
            <a:r>
              <a:rPr lang="ja-JP" altLang="en-US" dirty="0"/>
              <a:t>スカラ・プロセッサであるものとする</a:t>
            </a:r>
            <a:endParaRPr lang="en-US" altLang="ja-JP" dirty="0"/>
          </a:p>
          <a:p>
            <a:pPr lvl="1"/>
            <a:r>
              <a:rPr lang="ja-JP" altLang="en-US" dirty="0"/>
              <a:t>各命令は以下の５つのステージを経て実行されるものとする</a:t>
            </a:r>
            <a:endParaRPr lang="en-US" altLang="ja-JP" dirty="0"/>
          </a:p>
          <a:p>
            <a:pPr lvl="2"/>
            <a:r>
              <a:rPr lang="en-US" altLang="ja-JP" dirty="0"/>
              <a:t>F</a:t>
            </a:r>
            <a:r>
              <a:rPr lang="ja-JP" altLang="en-US" dirty="0"/>
              <a:t>：フェッチ，</a:t>
            </a:r>
            <a:r>
              <a:rPr lang="en-US" altLang="ja-JP" dirty="0"/>
              <a:t>D</a:t>
            </a:r>
            <a:r>
              <a:rPr lang="ja-JP" altLang="en-US" dirty="0"/>
              <a:t>：デコード，</a:t>
            </a:r>
            <a:r>
              <a:rPr lang="en-US" altLang="ja-JP" dirty="0"/>
              <a:t>X</a:t>
            </a:r>
            <a:r>
              <a:rPr lang="ja-JP" altLang="en-US" dirty="0"/>
              <a:t>：演算，</a:t>
            </a:r>
            <a:br>
              <a:rPr lang="en-US" altLang="ja-JP" dirty="0"/>
            </a:br>
            <a:r>
              <a:rPr lang="en-US" altLang="ja-JP" dirty="0"/>
              <a:t>M</a:t>
            </a:r>
            <a:r>
              <a:rPr lang="ja-JP" altLang="en-US" dirty="0"/>
              <a:t>：メモリアクセス，</a:t>
            </a:r>
            <a:r>
              <a:rPr lang="en-US" altLang="ja-JP" dirty="0"/>
              <a:t>W</a:t>
            </a:r>
            <a:r>
              <a:rPr lang="ja-JP" altLang="en-US" dirty="0"/>
              <a:t>：書き戻し</a:t>
            </a:r>
            <a:endParaRPr lang="en-US" altLang="ja-JP" dirty="0"/>
          </a:p>
          <a:p>
            <a:pPr lvl="2"/>
            <a:r>
              <a:rPr lang="ja-JP" altLang="en-US" dirty="0"/>
              <a:t>これらの各処理には </a:t>
            </a:r>
            <a:r>
              <a:rPr lang="en-US" altLang="ja-JP" dirty="0"/>
              <a:t>1 nano second (ns)</a:t>
            </a:r>
            <a:r>
              <a:rPr lang="ja-JP" altLang="en-US" dirty="0"/>
              <a:t> がかかるものとする</a:t>
            </a:r>
            <a:endParaRPr lang="en-US" altLang="ja-JP" dirty="0"/>
          </a:p>
          <a:p>
            <a:pPr lvl="2"/>
            <a:r>
              <a:rPr lang="ja-JP" altLang="en-US" dirty="0"/>
              <a:t>演算子しか行わずメモリアクセスを伴わない命令でも，必ず </a:t>
            </a:r>
            <a:r>
              <a:rPr lang="en-US" altLang="ja-JP" dirty="0"/>
              <a:t>M </a:t>
            </a:r>
            <a:r>
              <a:rPr lang="ja-JP" altLang="en-US" dirty="0"/>
              <a:t>を経るものとする</a:t>
            </a:r>
            <a:endParaRPr lang="en-US" altLang="ja-JP" dirty="0"/>
          </a:p>
          <a:p>
            <a:pPr lvl="1"/>
            <a:r>
              <a:rPr lang="ja-JP" altLang="en-US" dirty="0"/>
              <a:t>処理に必要な時間とは，最初の命令の </a:t>
            </a:r>
            <a:r>
              <a:rPr lang="en-US" altLang="ja-JP" dirty="0"/>
              <a:t>F </a:t>
            </a:r>
            <a:r>
              <a:rPr lang="ja-JP" altLang="en-US" dirty="0"/>
              <a:t>の開始から，最後の命令の </a:t>
            </a:r>
            <a:r>
              <a:rPr lang="en-US" altLang="ja-JP" dirty="0"/>
              <a:t>W </a:t>
            </a:r>
            <a:r>
              <a:rPr lang="ja-JP" altLang="en-US" dirty="0"/>
              <a:t>が終了するまでの時間である</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22</a:t>
            </a:fld>
            <a:endParaRPr kumimoji="1" lang="ja-JP" altLang="en-US" dirty="0"/>
          </a:p>
        </p:txBody>
      </p:sp>
    </p:spTree>
    <p:extLst>
      <p:ext uri="{BB962C8B-B14F-4D97-AF65-F5344CB8AC3E}">
        <p14:creationId xmlns:p14="http://schemas.microsoft.com/office/powerpoint/2010/main" val="4061935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練習問題５</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8370093" cy="2520028"/>
          </a:xfrm>
        </p:spPr>
        <p:txBody>
          <a:bodyPr anchor="t"/>
          <a:lstStyle/>
          <a:p>
            <a:r>
              <a:rPr lang="en-US" altLang="ja-JP" sz="1600" dirty="0"/>
              <a:t>(1) </a:t>
            </a:r>
            <a:r>
              <a:rPr lang="ja-JP" altLang="en-US" sz="1600" dirty="0"/>
              <a:t>以下の命令列を実行するのに必要な時間をパイプラインチャートを描いて求めよ</a:t>
            </a:r>
            <a:endParaRPr lang="en-US" altLang="ja-JP" sz="1600" dirty="0"/>
          </a:p>
          <a:p>
            <a:pPr lvl="1"/>
            <a:r>
              <a:rPr lang="ja-JP" altLang="en-US" sz="1600" dirty="0"/>
              <a:t>ただしレジスタアクセスにおけるフォワーディングを行うものとする</a:t>
            </a:r>
            <a:endParaRPr lang="en-US" altLang="ja-JP" sz="1600" dirty="0"/>
          </a:p>
          <a:p>
            <a:pPr lvl="1"/>
            <a:r>
              <a:rPr lang="ja-JP" altLang="en-US" sz="1600" dirty="0"/>
              <a:t>それ以外の必要な場合のみパイプラインを適宜ストールして実行するものとする</a:t>
            </a:r>
            <a:br>
              <a:rPr lang="en-US" altLang="ja-JP" sz="1600" dirty="0"/>
            </a:br>
            <a:br>
              <a:rPr lang="en-US" altLang="ja-JP" sz="1600" dirty="0"/>
            </a:br>
            <a:r>
              <a:rPr lang="en-US" altLang="ja-JP" sz="1600" dirty="0"/>
              <a:t>ld    x2←(x1)</a:t>
            </a:r>
            <a:br>
              <a:rPr lang="en-US" altLang="ja-JP" sz="1600" dirty="0"/>
            </a:br>
            <a:r>
              <a:rPr lang="en-US" altLang="ja-JP" sz="1600" dirty="0"/>
              <a:t>ld    x3←(x1)</a:t>
            </a:r>
            <a:br>
              <a:rPr lang="en-US" altLang="ja-JP" sz="1600" dirty="0"/>
            </a:br>
            <a:r>
              <a:rPr lang="en-US" altLang="ja-JP" sz="1600" dirty="0"/>
              <a:t>add x4←x6+x7</a:t>
            </a:r>
            <a:br>
              <a:rPr lang="en-US" altLang="ja-JP" sz="1600" dirty="0"/>
            </a:br>
            <a:r>
              <a:rPr lang="en-US" altLang="ja-JP" sz="1600" dirty="0"/>
              <a:t>add x5←x2+x3</a:t>
            </a:r>
          </a:p>
          <a:p>
            <a:r>
              <a:rPr lang="en-US" altLang="ja-JP" sz="1600" dirty="0"/>
              <a:t>(2) </a:t>
            </a:r>
            <a:r>
              <a:rPr lang="ja-JP" altLang="en-US" sz="1600" dirty="0"/>
              <a:t>上記においてフォワーディングを行わなかった場合に必要な時間を求めよ</a:t>
            </a:r>
            <a:br>
              <a:rPr lang="en-US" altLang="ja-JP" sz="1600" dirty="0"/>
            </a:br>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23</a:t>
            </a:fld>
            <a:endParaRPr kumimoji="1" lang="ja-JP" altLang="en-US" dirty="0"/>
          </a:p>
        </p:txBody>
      </p:sp>
    </p:spTree>
    <p:extLst>
      <p:ext uri="{BB962C8B-B14F-4D97-AF65-F5344CB8AC3E}">
        <p14:creationId xmlns:p14="http://schemas.microsoft.com/office/powerpoint/2010/main" val="15888205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練習問題５</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998973"/>
            <a:ext cx="7920088" cy="2520028"/>
          </a:xfrm>
        </p:spPr>
        <p:txBody>
          <a:bodyPr anchor="t"/>
          <a:lstStyle/>
          <a:p>
            <a:r>
              <a:rPr lang="en-US" altLang="ja-JP" sz="1600" dirty="0"/>
              <a:t>(3) </a:t>
            </a:r>
            <a:r>
              <a:rPr lang="ja-JP" altLang="en-US" sz="1600" dirty="0"/>
              <a:t>以下の命令列を最後実行するのに必要な時間を計算せよ</a:t>
            </a:r>
            <a:endParaRPr lang="en-US" altLang="ja-JP" sz="1600" dirty="0"/>
          </a:p>
          <a:p>
            <a:pPr lvl="1"/>
            <a:r>
              <a:rPr lang="ja-JP" altLang="en-US" sz="1600" dirty="0"/>
              <a:t>プロセッサは分岐予測を行うものとし，</a:t>
            </a:r>
            <a:r>
              <a:rPr lang="en-US" altLang="ja-JP" sz="1600" dirty="0"/>
              <a:t>b </a:t>
            </a:r>
            <a:r>
              <a:rPr lang="ja-JP" altLang="en-US" sz="1600" dirty="0"/>
              <a:t>命令が分岐予測ミスを起こして次の命令を実行したあと，フラッシュされてやり直した場合を想定せよ</a:t>
            </a:r>
            <a:endParaRPr lang="en-US" altLang="ja-JP" sz="1600" dirty="0"/>
          </a:p>
          <a:p>
            <a:pPr lvl="1"/>
            <a:r>
              <a:rPr lang="ja-JP" altLang="en-US" sz="1600" dirty="0"/>
              <a:t>ただしレジスタアクセスにおけるフォワーディングを行うものとする</a:t>
            </a:r>
            <a:endParaRPr lang="en-US" altLang="ja-JP" sz="1600" dirty="0"/>
          </a:p>
          <a:p>
            <a:pPr lvl="1"/>
            <a:r>
              <a:rPr lang="ja-JP" altLang="en-US" sz="1600" dirty="0"/>
              <a:t>それ以外の必要な場合のみパイプラインを適宜ストールして実行するものとする</a:t>
            </a:r>
            <a:endParaRPr lang="en-US" altLang="ja-JP" sz="1600" dirty="0"/>
          </a:p>
          <a:p>
            <a:pPr marL="360000" lvl="1" indent="0">
              <a:buNone/>
            </a:pPr>
            <a:br>
              <a:rPr lang="en-US" altLang="ja-JP" sz="1600" dirty="0"/>
            </a:br>
            <a:r>
              <a:rPr lang="en-US" altLang="ja-JP" sz="1600" dirty="0">
                <a:latin typeface="Consolas" panose="020B0609020204030204" pitchFamily="49" charset="0"/>
              </a:rPr>
              <a:t>  li x1←1</a:t>
            </a:r>
            <a:br>
              <a:rPr lang="en-US" altLang="ja-JP" sz="1600" dirty="0">
                <a:latin typeface="Consolas" panose="020B0609020204030204" pitchFamily="49" charset="0"/>
              </a:rPr>
            </a:br>
            <a:r>
              <a:rPr lang="en-US" altLang="ja-JP" sz="1600" dirty="0">
                <a:latin typeface="Consolas" panose="020B0609020204030204" pitchFamily="49" charset="0"/>
              </a:rPr>
              <a:t>  ld x2←(x3)</a:t>
            </a:r>
            <a:br>
              <a:rPr lang="en-US" altLang="ja-JP" sz="1600" dirty="0">
                <a:latin typeface="Consolas" panose="020B0609020204030204" pitchFamily="49" charset="0"/>
              </a:rPr>
            </a:br>
            <a:r>
              <a:rPr lang="en-US" altLang="ja-JP" sz="1600" dirty="0">
                <a:latin typeface="Consolas" panose="020B0609020204030204" pitchFamily="49" charset="0"/>
              </a:rPr>
              <a:t>  b x1==x2, LABEL</a:t>
            </a:r>
            <a:br>
              <a:rPr lang="en-US" altLang="ja-JP" sz="1600" dirty="0">
                <a:latin typeface="Consolas" panose="020B0609020204030204" pitchFamily="49" charset="0"/>
              </a:rPr>
            </a:br>
            <a:r>
              <a:rPr lang="en-US" altLang="ja-JP" sz="1600" dirty="0">
                <a:latin typeface="Consolas" panose="020B0609020204030204" pitchFamily="49" charset="0"/>
              </a:rPr>
              <a:t>  add x1←x2+x3</a:t>
            </a:r>
            <a:br>
              <a:rPr lang="en-US" altLang="ja-JP" sz="1600" dirty="0">
                <a:latin typeface="Consolas" panose="020B0609020204030204" pitchFamily="49" charset="0"/>
              </a:rPr>
            </a:br>
            <a:r>
              <a:rPr lang="en-US" altLang="ja-JP" sz="1600" dirty="0">
                <a:latin typeface="Consolas" panose="020B0609020204030204" pitchFamily="49" charset="0"/>
              </a:rPr>
              <a:t>LABEL:</a:t>
            </a:r>
            <a:br>
              <a:rPr lang="en-US" altLang="ja-JP" sz="1600" dirty="0">
                <a:latin typeface="Consolas" panose="020B0609020204030204" pitchFamily="49" charset="0"/>
              </a:rPr>
            </a:br>
            <a:r>
              <a:rPr lang="en-US" altLang="ja-JP" sz="1600" dirty="0">
                <a:latin typeface="Consolas" panose="020B0609020204030204" pitchFamily="49" charset="0"/>
              </a:rPr>
              <a:t>  add x2←x3+x4</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24</a:t>
            </a:fld>
            <a:endParaRPr kumimoji="1" lang="ja-JP" altLang="en-US" dirty="0"/>
          </a:p>
        </p:txBody>
      </p:sp>
    </p:spTree>
    <p:extLst>
      <p:ext uri="{BB962C8B-B14F-4D97-AF65-F5344CB8AC3E}">
        <p14:creationId xmlns:p14="http://schemas.microsoft.com/office/powerpoint/2010/main" val="2640325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練習問題５ </a:t>
            </a:r>
            <a:r>
              <a:rPr lang="en-US" altLang="ja-JP" dirty="0"/>
              <a:t>(1) </a:t>
            </a:r>
            <a:r>
              <a:rPr lang="ja-JP" altLang="en-US" dirty="0"/>
              <a:t>解答</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8370093" cy="2520028"/>
          </a:xfrm>
        </p:spPr>
        <p:txBody>
          <a:bodyPr anchor="t"/>
          <a:lstStyle/>
          <a:p>
            <a:r>
              <a:rPr lang="en-US" altLang="ja-JP" sz="1600" dirty="0"/>
              <a:t>(1) </a:t>
            </a:r>
            <a:r>
              <a:rPr lang="ja-JP" altLang="en-US" sz="1600" dirty="0"/>
              <a:t>以下の命令列を実行するのに必要な時間をパイプラインチャートを描いて求めよ</a:t>
            </a:r>
            <a:endParaRPr lang="en-US" altLang="ja-JP" sz="1600" dirty="0"/>
          </a:p>
          <a:p>
            <a:pPr lvl="1"/>
            <a:r>
              <a:rPr lang="ja-JP" altLang="en-US" sz="1600" dirty="0"/>
              <a:t>ただしレジスタアクセスにおけるフォワーディングを行うものとする</a:t>
            </a:r>
            <a:endParaRPr lang="en-US" altLang="ja-JP" sz="1600" dirty="0"/>
          </a:p>
          <a:p>
            <a:pPr lvl="1"/>
            <a:r>
              <a:rPr lang="ja-JP" altLang="en-US" sz="1600" dirty="0"/>
              <a:t>それ以外の必要な場合のみパイプラインを適宜ストールして実行するものとする</a:t>
            </a:r>
            <a:br>
              <a:rPr lang="en-US" altLang="ja-JP" sz="1600" dirty="0"/>
            </a:br>
            <a:br>
              <a:rPr lang="en-US" altLang="ja-JP" sz="1600" dirty="0"/>
            </a:br>
            <a:r>
              <a:rPr lang="en-US" altLang="ja-JP" sz="1600" dirty="0"/>
              <a:t>// </a:t>
            </a:r>
            <a:r>
              <a:rPr lang="ja-JP" altLang="en-US" sz="1600" dirty="0"/>
              <a:t>下記のように実行されるため，</a:t>
            </a:r>
            <a:r>
              <a:rPr lang="en-US" altLang="ja-JP" sz="1600" dirty="0"/>
              <a:t>8ns </a:t>
            </a:r>
            <a:r>
              <a:rPr lang="ja-JP" altLang="en-US" sz="1600" dirty="0"/>
              <a:t>かかる</a:t>
            </a:r>
            <a:br>
              <a:rPr lang="en-US" altLang="ja-JP" sz="1600" dirty="0"/>
            </a:br>
            <a:r>
              <a:rPr lang="en-US" altLang="ja-JP" sz="1600" dirty="0">
                <a:latin typeface="Consolas" panose="020B0609020204030204" pitchFamily="49" charset="0"/>
              </a:rPr>
              <a:t>ld    </a:t>
            </a:r>
            <a:r>
              <a:rPr lang="en-US" altLang="ja-JP" sz="1600" dirty="0">
                <a:solidFill>
                  <a:schemeClr val="accent5"/>
                </a:solidFill>
                <a:latin typeface="Consolas" panose="020B0609020204030204" pitchFamily="49" charset="0"/>
              </a:rPr>
              <a:t>x2</a:t>
            </a:r>
            <a:r>
              <a:rPr lang="en-US" altLang="ja-JP" sz="1600" dirty="0">
                <a:latin typeface="Consolas" panose="020B0609020204030204" pitchFamily="49" charset="0"/>
              </a:rPr>
              <a:t>←(x1)   F D X M W</a:t>
            </a:r>
            <a:br>
              <a:rPr lang="en-US" altLang="ja-JP" sz="1600" dirty="0">
                <a:latin typeface="Consolas" panose="020B0609020204030204" pitchFamily="49" charset="0"/>
              </a:rPr>
            </a:br>
            <a:r>
              <a:rPr lang="en-US" altLang="ja-JP" sz="1600" dirty="0">
                <a:latin typeface="Consolas" panose="020B0609020204030204" pitchFamily="49" charset="0"/>
              </a:rPr>
              <a:t>ld    </a:t>
            </a:r>
            <a:r>
              <a:rPr lang="en-US" altLang="ja-JP" sz="1600" dirty="0">
                <a:solidFill>
                  <a:schemeClr val="accent5"/>
                </a:solidFill>
                <a:latin typeface="Consolas" panose="020B0609020204030204" pitchFamily="49" charset="0"/>
              </a:rPr>
              <a:t>x3</a:t>
            </a:r>
            <a:r>
              <a:rPr lang="en-US" altLang="ja-JP" sz="1600" dirty="0">
                <a:latin typeface="Consolas" panose="020B0609020204030204" pitchFamily="49" charset="0"/>
              </a:rPr>
              <a:t>←(x1)     F D X M W</a:t>
            </a:r>
            <a:br>
              <a:rPr lang="en-US" altLang="ja-JP" sz="1600" dirty="0">
                <a:latin typeface="Consolas" panose="020B0609020204030204" pitchFamily="49" charset="0"/>
              </a:rPr>
            </a:br>
            <a:r>
              <a:rPr lang="en-US" altLang="ja-JP" sz="1600" dirty="0">
                <a:latin typeface="Consolas" panose="020B0609020204030204" pitchFamily="49" charset="0"/>
              </a:rPr>
              <a:t>add x4←x6+x7        F D X M W</a:t>
            </a:r>
            <a:br>
              <a:rPr lang="en-US" altLang="ja-JP" sz="1600" dirty="0">
                <a:latin typeface="Consolas" panose="020B0609020204030204" pitchFamily="49" charset="0"/>
              </a:rPr>
            </a:br>
            <a:r>
              <a:rPr lang="en-US" altLang="ja-JP" sz="1600" dirty="0">
                <a:latin typeface="Consolas" panose="020B0609020204030204" pitchFamily="49" charset="0"/>
              </a:rPr>
              <a:t>add x5←</a:t>
            </a:r>
            <a:r>
              <a:rPr lang="en-US" altLang="ja-JP" sz="1600" dirty="0">
                <a:solidFill>
                  <a:schemeClr val="accent5"/>
                </a:solidFill>
                <a:latin typeface="Consolas" panose="020B0609020204030204" pitchFamily="49" charset="0"/>
              </a:rPr>
              <a:t>x2</a:t>
            </a:r>
            <a:r>
              <a:rPr lang="en-US" altLang="ja-JP" sz="1600" dirty="0">
                <a:latin typeface="Consolas" panose="020B0609020204030204" pitchFamily="49" charset="0"/>
              </a:rPr>
              <a:t>+</a:t>
            </a:r>
            <a:r>
              <a:rPr lang="en-US" altLang="ja-JP" sz="1600" dirty="0">
                <a:solidFill>
                  <a:schemeClr val="accent5"/>
                </a:solidFill>
                <a:latin typeface="Consolas" panose="020B0609020204030204" pitchFamily="49" charset="0"/>
              </a:rPr>
              <a:t>x3</a:t>
            </a:r>
            <a:r>
              <a:rPr lang="en-US" altLang="ja-JP" sz="1600" dirty="0">
                <a:latin typeface="Consolas" panose="020B0609020204030204" pitchFamily="49" charset="0"/>
              </a:rPr>
              <a:t>          F D X M W</a:t>
            </a:r>
            <a:br>
              <a:rPr lang="en-US" altLang="ja-JP" sz="1600" dirty="0">
                <a:latin typeface="Consolas" panose="020B0609020204030204" pitchFamily="49" charset="0"/>
              </a:rPr>
            </a:br>
            <a:endParaRPr lang="en-US" altLang="ja-JP" sz="1600" dirty="0"/>
          </a:p>
          <a:p>
            <a:r>
              <a:rPr lang="en-US" altLang="ja-JP" sz="1600" dirty="0"/>
              <a:t>(2) </a:t>
            </a:r>
            <a:r>
              <a:rPr lang="ja-JP" altLang="en-US" sz="1600" dirty="0"/>
              <a:t>上記においてフォワーディングを行わなかった場合に必要な時間をパイプラインチャートを描いて求めよ</a:t>
            </a:r>
            <a:endParaRPr lang="en-US" altLang="ja-JP" sz="1600" dirty="0"/>
          </a:p>
          <a:p>
            <a:pPr lvl="1"/>
            <a:r>
              <a:rPr lang="en-US" altLang="ja-JP" sz="1600" dirty="0"/>
              <a:t>// </a:t>
            </a:r>
            <a:r>
              <a:rPr lang="ja-JP" altLang="en-US" sz="1600" dirty="0"/>
              <a:t>下記のように実行されるため，</a:t>
            </a:r>
            <a:r>
              <a:rPr lang="en-US" altLang="ja-JP" sz="1600" dirty="0"/>
              <a:t>10ns </a:t>
            </a:r>
            <a:r>
              <a:rPr lang="ja-JP" altLang="en-US" sz="1600" dirty="0"/>
              <a:t>かかる</a:t>
            </a:r>
            <a:br>
              <a:rPr lang="en-US" altLang="ja-JP" sz="1600" dirty="0"/>
            </a:br>
            <a:r>
              <a:rPr lang="en-US" altLang="ja-JP" sz="1600" dirty="0">
                <a:latin typeface="Consolas" panose="020B0609020204030204" pitchFamily="49" charset="0"/>
              </a:rPr>
              <a:t>// 2</a:t>
            </a:r>
            <a:r>
              <a:rPr lang="ja-JP" altLang="en-US" sz="1600" dirty="0">
                <a:latin typeface="Consolas" panose="020B0609020204030204" pitchFamily="49" charset="0"/>
              </a:rPr>
              <a:t>命令目の </a:t>
            </a:r>
            <a:r>
              <a:rPr lang="en-US" altLang="ja-JP" sz="1600" dirty="0">
                <a:latin typeface="Consolas" panose="020B0609020204030204" pitchFamily="49" charset="0"/>
              </a:rPr>
              <a:t>W </a:t>
            </a:r>
            <a:r>
              <a:rPr lang="ja-JP" altLang="en-US" sz="1600" dirty="0">
                <a:latin typeface="Consolas" panose="020B0609020204030204" pitchFamily="49" charset="0"/>
              </a:rPr>
              <a:t>が終わるまで</a:t>
            </a:r>
            <a:r>
              <a:rPr lang="en-US" altLang="ja-JP" sz="1600" dirty="0">
                <a:latin typeface="Consolas" panose="020B0609020204030204" pitchFamily="49" charset="0"/>
              </a:rPr>
              <a:t>4</a:t>
            </a:r>
            <a:r>
              <a:rPr lang="ja-JP" altLang="en-US" sz="1600" dirty="0">
                <a:latin typeface="Consolas" panose="020B0609020204030204" pitchFamily="49" charset="0"/>
              </a:rPr>
              <a:t>命令目の </a:t>
            </a:r>
            <a:r>
              <a:rPr lang="en-US" altLang="ja-JP" sz="1600" dirty="0">
                <a:latin typeface="Consolas" panose="020B0609020204030204" pitchFamily="49" charset="0"/>
              </a:rPr>
              <a:t>D </a:t>
            </a:r>
            <a:r>
              <a:rPr lang="ja-JP" altLang="en-US" sz="1600" dirty="0">
                <a:latin typeface="Consolas" panose="020B0609020204030204" pitchFamily="49" charset="0"/>
              </a:rPr>
              <a:t>を待つためストール</a:t>
            </a:r>
            <a:br>
              <a:rPr lang="en-US" altLang="ja-JP" sz="1600" dirty="0">
                <a:latin typeface="Consolas" panose="020B0609020204030204" pitchFamily="49" charset="0"/>
              </a:rPr>
            </a:br>
            <a:r>
              <a:rPr lang="en-US" altLang="ja-JP" sz="1600" dirty="0">
                <a:latin typeface="Consolas" panose="020B0609020204030204" pitchFamily="49" charset="0"/>
              </a:rPr>
              <a:t>ld    </a:t>
            </a:r>
            <a:r>
              <a:rPr lang="en-US" altLang="ja-JP" sz="1600" dirty="0">
                <a:solidFill>
                  <a:schemeClr val="accent5"/>
                </a:solidFill>
                <a:latin typeface="Consolas" panose="020B0609020204030204" pitchFamily="49" charset="0"/>
              </a:rPr>
              <a:t>x2</a:t>
            </a:r>
            <a:r>
              <a:rPr lang="en-US" altLang="ja-JP" sz="1600" dirty="0">
                <a:latin typeface="Consolas" panose="020B0609020204030204" pitchFamily="49" charset="0"/>
              </a:rPr>
              <a:t>←(x1)   F D X M W</a:t>
            </a:r>
            <a:br>
              <a:rPr lang="en-US" altLang="ja-JP" sz="1600" dirty="0">
                <a:latin typeface="Consolas" panose="020B0609020204030204" pitchFamily="49" charset="0"/>
              </a:rPr>
            </a:br>
            <a:r>
              <a:rPr lang="en-US" altLang="ja-JP" sz="1600" dirty="0">
                <a:latin typeface="Consolas" panose="020B0609020204030204" pitchFamily="49" charset="0"/>
              </a:rPr>
              <a:t>ld    </a:t>
            </a:r>
            <a:r>
              <a:rPr lang="en-US" altLang="ja-JP" sz="1600" dirty="0">
                <a:solidFill>
                  <a:schemeClr val="accent5"/>
                </a:solidFill>
                <a:latin typeface="Consolas" panose="020B0609020204030204" pitchFamily="49" charset="0"/>
              </a:rPr>
              <a:t>x3</a:t>
            </a:r>
            <a:r>
              <a:rPr lang="en-US" altLang="ja-JP" sz="1600" dirty="0">
                <a:latin typeface="Consolas" panose="020B0609020204030204" pitchFamily="49" charset="0"/>
              </a:rPr>
              <a:t>←(x1)     F D X M W</a:t>
            </a:r>
            <a:br>
              <a:rPr lang="en-US" altLang="ja-JP" sz="1600" dirty="0">
                <a:latin typeface="Consolas" panose="020B0609020204030204" pitchFamily="49" charset="0"/>
              </a:rPr>
            </a:br>
            <a:r>
              <a:rPr lang="en-US" altLang="ja-JP" sz="1600" dirty="0">
                <a:latin typeface="Consolas" panose="020B0609020204030204" pitchFamily="49" charset="0"/>
              </a:rPr>
              <a:t>add x4←x6+x7        F D X M W</a:t>
            </a:r>
            <a:br>
              <a:rPr lang="en-US" altLang="ja-JP" sz="1600" dirty="0">
                <a:latin typeface="Consolas" panose="020B0609020204030204" pitchFamily="49" charset="0"/>
              </a:rPr>
            </a:br>
            <a:r>
              <a:rPr lang="en-US" altLang="ja-JP" sz="1600" dirty="0">
                <a:latin typeface="Consolas" panose="020B0609020204030204" pitchFamily="49" charset="0"/>
              </a:rPr>
              <a:t>add x5←</a:t>
            </a:r>
            <a:r>
              <a:rPr lang="en-US" altLang="ja-JP" sz="1600" dirty="0">
                <a:solidFill>
                  <a:schemeClr val="accent5"/>
                </a:solidFill>
                <a:latin typeface="Consolas" panose="020B0609020204030204" pitchFamily="49" charset="0"/>
              </a:rPr>
              <a:t>x2</a:t>
            </a:r>
            <a:r>
              <a:rPr lang="en-US" altLang="ja-JP" sz="1600" dirty="0">
                <a:latin typeface="Consolas" panose="020B0609020204030204" pitchFamily="49" charset="0"/>
              </a:rPr>
              <a:t>+</a:t>
            </a:r>
            <a:r>
              <a:rPr lang="en-US" altLang="ja-JP" sz="1600" dirty="0">
                <a:solidFill>
                  <a:schemeClr val="accent5"/>
                </a:solidFill>
                <a:latin typeface="Consolas" panose="020B0609020204030204" pitchFamily="49" charset="0"/>
              </a:rPr>
              <a:t>x3</a:t>
            </a:r>
            <a:r>
              <a:rPr lang="en-US" altLang="ja-JP" sz="1600" dirty="0">
                <a:latin typeface="Consolas" panose="020B0609020204030204" pitchFamily="49" charset="0"/>
              </a:rPr>
              <a:t>          F _ _ D X M W  </a:t>
            </a:r>
            <a:br>
              <a:rPr lang="en-US" altLang="ja-JP" sz="1600" dirty="0">
                <a:latin typeface="Consolas" panose="020B0609020204030204" pitchFamily="49" charset="0"/>
              </a:rPr>
            </a:br>
            <a:br>
              <a:rPr lang="en-US" altLang="ja-JP" sz="1600" dirty="0"/>
            </a:br>
            <a:br>
              <a:rPr lang="en-US" altLang="ja-JP" sz="1600" dirty="0"/>
            </a:br>
            <a:endParaRPr lang="en-US" altLang="ja-JP" sz="16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25</a:t>
            </a:fld>
            <a:endParaRPr kumimoji="1" lang="ja-JP" altLang="en-US" dirty="0"/>
          </a:p>
        </p:txBody>
      </p:sp>
    </p:spTree>
    <p:extLst>
      <p:ext uri="{BB962C8B-B14F-4D97-AF65-F5344CB8AC3E}">
        <p14:creationId xmlns:p14="http://schemas.microsoft.com/office/powerpoint/2010/main" val="40816826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練習問題５ </a:t>
            </a:r>
            <a:r>
              <a:rPr lang="en-US" altLang="ja-JP" dirty="0"/>
              <a:t>(2) </a:t>
            </a:r>
            <a:r>
              <a:rPr lang="ja-JP" altLang="en-US" dirty="0"/>
              <a:t>解答</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998973"/>
            <a:ext cx="8550095" cy="2520028"/>
          </a:xfrm>
        </p:spPr>
        <p:txBody>
          <a:bodyPr anchor="t"/>
          <a:lstStyle/>
          <a:p>
            <a:r>
              <a:rPr lang="en-US" altLang="ja-JP" sz="1600" dirty="0"/>
              <a:t>(3) </a:t>
            </a:r>
            <a:r>
              <a:rPr lang="ja-JP" altLang="en-US" sz="1600" dirty="0"/>
              <a:t>以下の命令列を最後実行するのに必要な時間を計算せよ</a:t>
            </a:r>
            <a:endParaRPr lang="en-US" altLang="ja-JP" sz="1600" dirty="0"/>
          </a:p>
          <a:p>
            <a:pPr lvl="1"/>
            <a:r>
              <a:rPr lang="ja-JP" altLang="en-US" sz="1600" dirty="0"/>
              <a:t>プロセッサは分岐予測を行うものとし，</a:t>
            </a:r>
            <a:r>
              <a:rPr lang="en-US" altLang="ja-JP" sz="1600" dirty="0"/>
              <a:t>b </a:t>
            </a:r>
            <a:r>
              <a:rPr lang="ja-JP" altLang="en-US" sz="1600" dirty="0"/>
              <a:t>命令が分岐予測ミスを起こして次の命令を実行したあと，フラッシュされてやり直した場合を想定せよ</a:t>
            </a:r>
            <a:endParaRPr lang="en-US" altLang="ja-JP" sz="1600" dirty="0"/>
          </a:p>
          <a:p>
            <a:pPr lvl="1"/>
            <a:r>
              <a:rPr lang="ja-JP" altLang="en-US" sz="1600" dirty="0"/>
              <a:t>ただしレジスタアクセスにおけるフォワーディングを行うものとする</a:t>
            </a:r>
            <a:endParaRPr lang="en-US" altLang="ja-JP" sz="1600" dirty="0"/>
          </a:p>
          <a:p>
            <a:pPr lvl="1"/>
            <a:r>
              <a:rPr lang="ja-JP" altLang="en-US" sz="1600" dirty="0"/>
              <a:t>それ以外の必要な場合のみパイプラインを適宜ストールして実行するものとする</a:t>
            </a:r>
            <a:endParaRPr lang="en-US" altLang="ja-JP" sz="1600" dirty="0"/>
          </a:p>
          <a:p>
            <a:pPr marL="360000" lvl="1" indent="0">
              <a:buNone/>
            </a:pPr>
            <a:endParaRPr lang="en-US" altLang="ja-JP" sz="1600" dirty="0"/>
          </a:p>
          <a:p>
            <a:pPr marL="360000" lvl="1" indent="0">
              <a:buNone/>
            </a:pPr>
            <a:r>
              <a:rPr lang="ja-JP" altLang="en-US" sz="1600" dirty="0"/>
              <a:t>　</a:t>
            </a:r>
            <a:r>
              <a:rPr lang="en-US" altLang="ja-JP" sz="1600" dirty="0"/>
              <a:t>// 13ns</a:t>
            </a:r>
            <a:br>
              <a:rPr lang="en-US" altLang="ja-JP" sz="1600" dirty="0"/>
            </a:br>
            <a:r>
              <a:rPr lang="en-US" altLang="ja-JP" sz="1600" dirty="0">
                <a:latin typeface="Consolas" panose="020B0609020204030204" pitchFamily="49" charset="0"/>
              </a:rPr>
              <a:t>  li x1←1</a:t>
            </a:r>
            <a:r>
              <a:rPr lang="ja-JP" altLang="en-US" sz="1600" dirty="0">
                <a:latin typeface="Consolas" panose="020B0609020204030204" pitchFamily="49" charset="0"/>
              </a:rPr>
              <a:t>          </a:t>
            </a:r>
            <a:r>
              <a:rPr lang="en-US" altLang="ja-JP" sz="1600" dirty="0">
                <a:latin typeface="Consolas" panose="020B0609020204030204" pitchFamily="49" charset="0"/>
              </a:rPr>
              <a:t>F D X M W</a:t>
            </a:r>
            <a:br>
              <a:rPr lang="en-US" altLang="ja-JP" sz="1600" dirty="0">
                <a:latin typeface="Consolas" panose="020B0609020204030204" pitchFamily="49" charset="0"/>
              </a:rPr>
            </a:br>
            <a:r>
              <a:rPr lang="en-US" altLang="ja-JP" sz="1600" dirty="0">
                <a:latin typeface="Consolas" panose="020B0609020204030204" pitchFamily="49" charset="0"/>
              </a:rPr>
              <a:t>  ld x2←(x3)         F D X M W</a:t>
            </a:r>
            <a:br>
              <a:rPr lang="en-US" altLang="ja-JP" sz="1600" dirty="0">
                <a:latin typeface="Consolas" panose="020B0609020204030204" pitchFamily="49" charset="0"/>
              </a:rPr>
            </a:br>
            <a:r>
              <a:rPr lang="en-US" altLang="ja-JP" sz="1600" dirty="0">
                <a:latin typeface="Consolas" panose="020B0609020204030204" pitchFamily="49" charset="0"/>
              </a:rPr>
              <a:t>  b x1==x2, LABEL      F D _ X M W</a:t>
            </a:r>
            <a:br>
              <a:rPr lang="en-US" altLang="ja-JP" sz="1600" dirty="0">
                <a:latin typeface="Consolas" panose="020B0609020204030204" pitchFamily="49" charset="0"/>
              </a:rPr>
            </a:br>
            <a:r>
              <a:rPr lang="en-US" altLang="ja-JP" sz="1600" dirty="0">
                <a:latin typeface="Consolas" panose="020B0609020204030204" pitchFamily="49" charset="0"/>
              </a:rPr>
              <a:t>  add x1←x2+x3           </a:t>
            </a:r>
            <a:r>
              <a:rPr lang="en-US" altLang="ja-JP" sz="1600" strike="sngStrike" dirty="0">
                <a:latin typeface="Consolas" panose="020B0609020204030204" pitchFamily="49" charset="0"/>
              </a:rPr>
              <a:t>F _ D X M W</a:t>
            </a:r>
            <a:r>
              <a:rPr lang="en-US" altLang="ja-JP" sz="1600" dirty="0">
                <a:latin typeface="Consolas" panose="020B0609020204030204" pitchFamily="49" charset="0"/>
              </a:rPr>
              <a:t>          // </a:t>
            </a:r>
            <a:r>
              <a:rPr lang="ja-JP" altLang="en-US" sz="1600" dirty="0">
                <a:latin typeface="Consolas" panose="020B0609020204030204" pitchFamily="49" charset="0"/>
              </a:rPr>
              <a:t>フラッシュされる</a:t>
            </a:r>
            <a:br>
              <a:rPr lang="en-US" altLang="ja-JP" sz="1600" dirty="0">
                <a:latin typeface="Consolas" panose="020B0609020204030204" pitchFamily="49" charset="0"/>
              </a:rPr>
            </a:br>
            <a:r>
              <a:rPr lang="en-US" altLang="ja-JP" sz="1600" dirty="0">
                <a:latin typeface="Consolas" panose="020B0609020204030204" pitchFamily="49" charset="0"/>
              </a:rPr>
              <a:t>  add x2←x3+x4               </a:t>
            </a:r>
            <a:r>
              <a:rPr lang="en-US" altLang="ja-JP" sz="1600" strike="sngStrike" dirty="0">
                <a:latin typeface="Consolas" panose="020B0609020204030204" pitchFamily="49" charset="0"/>
              </a:rPr>
              <a:t>F D X M W</a:t>
            </a:r>
            <a:r>
              <a:rPr lang="en-US" altLang="ja-JP" sz="1600" dirty="0">
                <a:latin typeface="Consolas" panose="020B0609020204030204" pitchFamily="49" charset="0"/>
              </a:rPr>
              <a:t>        // </a:t>
            </a:r>
            <a:br>
              <a:rPr lang="en-US" altLang="ja-JP" sz="1600" dirty="0">
                <a:latin typeface="Consolas" panose="020B0609020204030204" pitchFamily="49" charset="0"/>
              </a:rPr>
            </a:br>
            <a:r>
              <a:rPr lang="en-US" altLang="ja-JP" sz="1600" dirty="0">
                <a:latin typeface="Consolas" panose="020B0609020204030204" pitchFamily="49" charset="0"/>
              </a:rPr>
              <a:t>  add x2←x3+x4                     F D X M W  // </a:t>
            </a:r>
            <a:r>
              <a:rPr lang="ja-JP" altLang="en-US" sz="1600" dirty="0">
                <a:latin typeface="Consolas" panose="020B0609020204030204" pitchFamily="49" charset="0"/>
              </a:rPr>
              <a:t>この命令はやりなおし</a:t>
            </a:r>
            <a:endParaRPr lang="en-US" altLang="ja-JP" sz="16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26</a:t>
            </a:fld>
            <a:endParaRPr kumimoji="1" lang="ja-JP" altLang="en-US" dirty="0"/>
          </a:p>
        </p:txBody>
      </p:sp>
    </p:spTree>
    <p:extLst>
      <p:ext uri="{BB962C8B-B14F-4D97-AF65-F5344CB8AC3E}">
        <p14:creationId xmlns:p14="http://schemas.microsoft.com/office/powerpoint/2010/main" val="5224577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3641BA9-2762-0DAF-C5F5-CF84487F5425}"/>
              </a:ext>
            </a:extLst>
          </p:cNvPr>
          <p:cNvSpPr>
            <a:spLocks noGrp="1"/>
          </p:cNvSpPr>
          <p:nvPr>
            <p:ph type="ctrTitle"/>
          </p:nvPr>
        </p:nvSpPr>
        <p:spPr>
          <a:xfrm>
            <a:off x="701957" y="2258987"/>
            <a:ext cx="7920088" cy="810009"/>
          </a:xfrm>
        </p:spPr>
        <p:txBody>
          <a:bodyPr/>
          <a:lstStyle/>
          <a:p>
            <a:r>
              <a:rPr lang="ja-JP" altLang="en-US" dirty="0"/>
              <a:t>練習問題 </a:t>
            </a:r>
            <a:r>
              <a:rPr lang="en-US" altLang="ja-JP" dirty="0"/>
              <a:t>6 </a:t>
            </a:r>
            <a:r>
              <a:rPr lang="ja-JP" altLang="en-US" dirty="0"/>
              <a:t>性能モデル</a:t>
            </a:r>
            <a:endParaRPr lang="en-US" dirty="0"/>
          </a:p>
        </p:txBody>
      </p:sp>
      <p:sp>
        <p:nvSpPr>
          <p:cNvPr id="7" name="字幕 6">
            <a:extLst>
              <a:ext uri="{FF2B5EF4-FFF2-40B4-BE49-F238E27FC236}">
                <a16:creationId xmlns:a16="http://schemas.microsoft.com/office/drawing/2014/main" id="{98007139-7518-77CC-2286-E8F9E692CFF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12602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E99578-A595-50A4-CCA4-30AF7D776F7F}"/>
              </a:ext>
            </a:extLst>
          </p:cNvPr>
          <p:cNvSpPr>
            <a:spLocks noGrp="1"/>
          </p:cNvSpPr>
          <p:nvPr>
            <p:ph type="title"/>
          </p:nvPr>
        </p:nvSpPr>
        <p:spPr/>
        <p:txBody>
          <a:bodyPr/>
          <a:lstStyle/>
          <a:p>
            <a:r>
              <a:rPr kumimoji="1" lang="ja-JP" altLang="en-US" dirty="0"/>
              <a:t>ハザードと実行時間</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536DDF2-031C-97E8-113C-48FFED98AC12}"/>
                  </a:ext>
                </a:extLst>
              </p:cNvPr>
              <p:cNvSpPr>
                <a:spLocks noGrp="1"/>
              </p:cNvSpPr>
              <p:nvPr>
                <p:ph sz="quarter" idx="10"/>
              </p:nvPr>
            </p:nvSpPr>
            <p:spPr/>
            <p:txBody>
              <a:bodyPr/>
              <a:lstStyle/>
              <a:p>
                <a:r>
                  <a:rPr kumimoji="1" lang="ja-JP" altLang="en-US" dirty="0"/>
                  <a:t>以下のようにおいた場合，</a:t>
                </a:r>
                <a:endParaRPr kumimoji="1" lang="en-US" altLang="ja-JP" dirty="0"/>
              </a:p>
              <a:p>
                <a:pPr lvl="1"/>
                <a:r>
                  <a:rPr lang="ja-JP" altLang="en-US" dirty="0"/>
                  <a:t>理想的な実行の際のサイクル数：</a:t>
                </a:r>
                <a:r>
                  <a:rPr lang="en-US" altLang="ja-JP" dirty="0"/>
                  <a:t>	</a:t>
                </a:r>
                <a14:m>
                  <m:oMath xmlns:m="http://schemas.openxmlformats.org/officeDocument/2006/math">
                    <m:r>
                      <a:rPr lang="en-US" altLang="ja-JP" i="1" dirty="0">
                        <a:latin typeface="Cambria Math" panose="02040503050406030204" pitchFamily="18" charset="0"/>
                      </a:rPr>
                      <m:t>𝐶𝑡</m:t>
                    </m:r>
                  </m:oMath>
                </a14:m>
                <a:br>
                  <a:rPr lang="en-US" altLang="ja-JP" dirty="0"/>
                </a:br>
                <a:endParaRPr lang="en-US" altLang="ja-JP" dirty="0"/>
              </a:p>
              <a:p>
                <a:pPr lvl="1"/>
                <a:r>
                  <a:rPr lang="ja-JP" altLang="en-US" dirty="0"/>
                  <a:t>何らかのハザードの発生回数：</a:t>
                </a:r>
                <a:r>
                  <a:rPr lang="en-US" altLang="ja-JP" dirty="0"/>
                  <a:t>	</a:t>
                </a:r>
                <a14:m>
                  <m:oMath xmlns:m="http://schemas.openxmlformats.org/officeDocument/2006/math">
                    <m:r>
                      <a:rPr lang="en-US" altLang="ja-JP" i="1" dirty="0" smtClean="0">
                        <a:latin typeface="Cambria Math" panose="02040503050406030204" pitchFamily="18" charset="0"/>
                      </a:rPr>
                      <m:t>𝑁</m:t>
                    </m:r>
                    <m:r>
                      <a:rPr lang="en-US" altLang="ja-JP" b="0" i="1" dirty="0" smtClean="0">
                        <a:latin typeface="Cambria Math" panose="02040503050406030204" pitchFamily="18" charset="0"/>
                      </a:rPr>
                      <m:t>h</m:t>
                    </m:r>
                    <m:r>
                      <a:rPr lang="en-US" altLang="ja-JP" b="0" i="1" dirty="0" smtClean="0">
                        <a:latin typeface="Cambria Math" panose="02040503050406030204" pitchFamily="18" charset="0"/>
                      </a:rPr>
                      <m:t>=</m:t>
                    </m:r>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𝑃𝑖</m:t>
                    </m:r>
                    <m:r>
                      <a:rPr lang="en-US" altLang="ja-JP" i="1" dirty="0">
                        <a:latin typeface="Cambria Math" panose="02040503050406030204" pitchFamily="18" charset="0"/>
                      </a:rPr>
                      <m:t>×</m:t>
                    </m:r>
                    <m:r>
                      <a:rPr lang="en-US" altLang="ja-JP" i="1" dirty="0">
                        <a:latin typeface="Cambria Math" panose="02040503050406030204" pitchFamily="18" charset="0"/>
                      </a:rPr>
                      <m:t>𝑃h</m:t>
                    </m:r>
                  </m:oMath>
                </a14:m>
                <a:endParaRPr lang="en-US" altLang="ja-JP" dirty="0"/>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oMath>
                </a14:m>
                <a:endParaRPr kumimoji="1" lang="en-US" altLang="ja-JP" dirty="0"/>
              </a:p>
              <a:p>
                <a:pPr lvl="2"/>
                <a:r>
                  <a:rPr lang="ja-JP" altLang="en-US" dirty="0"/>
                  <a:t>ハザードを起こす命令の出現率：</a:t>
                </a:r>
                <a:r>
                  <a:rPr lang="en-US" altLang="ja-JP" dirty="0"/>
                  <a:t>	</a:t>
                </a:r>
                <a14:m>
                  <m:oMath xmlns:m="http://schemas.openxmlformats.org/officeDocument/2006/math">
                    <m:r>
                      <a:rPr lang="en-US" altLang="ja-JP" i="1" dirty="0">
                        <a:latin typeface="Cambria Math" panose="02040503050406030204" pitchFamily="18" charset="0"/>
                      </a:rPr>
                      <m:t>𝑃</m:t>
                    </m:r>
                    <m:r>
                      <a:rPr lang="en-US" altLang="ja-JP" b="0" i="1" dirty="0" smtClean="0">
                        <a:latin typeface="Cambria Math" panose="02040503050406030204" pitchFamily="18" charset="0"/>
                      </a:rPr>
                      <m:t>𝑖</m:t>
                    </m:r>
                  </m:oMath>
                </a14:m>
                <a:endParaRPr kumimoji="1" lang="en-US" altLang="ja-JP" dirty="0"/>
              </a:p>
              <a:p>
                <a:pPr lvl="2"/>
                <a:r>
                  <a:rPr kumimoji="1" lang="ja-JP" altLang="en-US" dirty="0"/>
                  <a:t>その命令毎のハザード発生率：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m:t>
                    </m:r>
                    <m:r>
                      <a:rPr kumimoji="1" lang="en-US" altLang="ja-JP" b="0" i="1" dirty="0" smtClean="0">
                        <a:latin typeface="Cambria Math" panose="02040503050406030204" pitchFamily="18" charset="0"/>
                      </a:rPr>
                      <m:t>h</m:t>
                    </m:r>
                  </m:oMath>
                </a14:m>
                <a:br>
                  <a:rPr kumimoji="1" lang="en-US" altLang="ja-JP" dirty="0"/>
                </a:br>
                <a:endParaRPr kumimoji="1" lang="en-US" altLang="ja-JP" dirty="0"/>
              </a:p>
              <a:p>
                <a:pPr lvl="1"/>
                <a:r>
                  <a:rPr kumimoji="1" lang="ja-JP" altLang="en-US" dirty="0"/>
                  <a:t>ハザード時のサイクル数の増加：</a:t>
                </a:r>
                <a:r>
                  <a:rPr kumimoji="1" lang="en-US" altLang="ja-JP" dirty="0"/>
                  <a:t>	</a:t>
                </a:r>
                <a14:m>
                  <m:oMath xmlns:m="http://schemas.openxmlformats.org/officeDocument/2006/math">
                    <m:r>
                      <a:rPr kumimoji="1" lang="en-US" altLang="ja-JP" i="1" dirty="0" smtClean="0">
                        <a:latin typeface="Cambria Math" panose="02040503050406030204" pitchFamily="18" charset="0"/>
                      </a:rPr>
                      <m:t>𝐶𝑝</m:t>
                    </m:r>
                  </m:oMath>
                </a14:m>
                <a:endParaRPr kumimoji="1" lang="en-US" altLang="ja-JP"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latin typeface="Cambria Math" panose="02040503050406030204" pitchFamily="18" charset="0"/>
                      </a:rPr>
                      <m:t>𝑁h</m:t>
                    </m:r>
                    <m:r>
                      <a:rPr lang="en-US" altLang="ja-JP" i="1" dirty="0">
                        <a:latin typeface="Cambria Math" panose="02040503050406030204" pitchFamily="18" charset="0"/>
                      </a:rPr>
                      <m:t>×</m:t>
                    </m:r>
                    <m:r>
                      <a:rPr lang="en-US" altLang="ja-JP" b="0" i="1" dirty="0" smtClean="0">
                        <a:latin typeface="Cambria Math" panose="02040503050406030204" pitchFamily="18" charset="0"/>
                      </a:rPr>
                      <m:t>𝐶𝑝</m:t>
                    </m:r>
                  </m:oMath>
                </a14:m>
                <a:endParaRPr kumimoji="1" lang="en-US" dirty="0"/>
              </a:p>
            </p:txBody>
          </p:sp>
        </mc:Choice>
        <mc:Fallback xmlns="">
          <p:sp>
            <p:nvSpPr>
              <p:cNvPr id="3" name="コンテンツ プレースホルダー 2">
                <a:extLst>
                  <a:ext uri="{FF2B5EF4-FFF2-40B4-BE49-F238E27FC236}">
                    <a16:creationId xmlns:a16="http://schemas.microsoft.com/office/drawing/2014/main" id="{F536DDF2-031C-97E8-113C-48FFED98AC12}"/>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25175251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en-US" dirty="0"/>
              <a:t>IPC </a:t>
            </a:r>
            <a:r>
              <a:rPr kumimoji="1" lang="ja-JP" altLang="en-US" dirty="0"/>
              <a:t>で考えると</a:t>
            </a:r>
            <a:endParaRPr kumimoji="1" 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r>
                  <a:rPr lang="ja-JP" altLang="en-US" i="1" dirty="0">
                    <a:latin typeface="Cambria Math" panose="02040503050406030204" pitchFamily="18" charset="0"/>
                  </a:rPr>
                  <a:t>最終的な性能を考える上で </a:t>
                </a:r>
                <a:r>
                  <a:rPr lang="en-US" altLang="ja-JP" i="0" dirty="0">
                    <a:latin typeface="+mj-lt"/>
                  </a:rPr>
                  <a:t>IPC</a:t>
                </a:r>
                <a14:m>
                  <m:oMath xmlns:m="http://schemas.openxmlformats.org/officeDocument/2006/math">
                    <m:r>
                      <a:rPr lang="en-US" altLang="ja-JP" i="1" dirty="0" smtClean="0">
                        <a:latin typeface="Cambria Math" panose="02040503050406030204" pitchFamily="18" charset="0"/>
                      </a:rPr>
                      <m:t> </m:t>
                    </m:r>
                  </m:oMath>
                </a14:m>
                <a:r>
                  <a:rPr lang="en-US" altLang="ja-JP" i="1" dirty="0">
                    <a:latin typeface="Cambria Math" panose="02040503050406030204" pitchFamily="18" charset="0"/>
                  </a:rPr>
                  <a:t> </a:t>
                </a:r>
                <a:r>
                  <a:rPr lang="ja-JP" altLang="en-US" i="1" dirty="0">
                    <a:latin typeface="Cambria Math" panose="02040503050406030204" pitchFamily="18" charset="0"/>
                  </a:rPr>
                  <a:t>の方が都合がよい</a:t>
                </a:r>
                <a:endParaRPr lang="en-US" altLang="ja-JP" i="1" dirty="0">
                  <a:latin typeface="Cambria Math" panose="02040503050406030204" pitchFamily="18" charset="0"/>
                </a:endParaRPr>
              </a:p>
              <a:p>
                <a14:m>
                  <m:oMath xmlns:m="http://schemas.openxmlformats.org/officeDocument/2006/math">
                    <m:r>
                      <a:rPr lang="ja-JP" altLang="en-US" i="1" dirty="0" smtClean="0">
                        <a:latin typeface="Cambria Math" panose="02040503050406030204" pitchFamily="18" charset="0"/>
                      </a:rPr>
                      <m:t>実行サイクル数</m:t>
                    </m:r>
                    <m:r>
                      <a:rPr lang="en-US" altLang="ja-JP" b="0" i="1" dirty="0" smtClean="0">
                        <a:latin typeface="Cambria Math" panose="02040503050406030204" pitchFamily="18" charset="0"/>
                      </a:rPr>
                      <m:t> </m:t>
                    </m:r>
                    <m:r>
                      <a:rPr lang="en-US" altLang="ja-JP" i="1" dirty="0" smtClean="0">
                        <a:latin typeface="Cambria Math" panose="02040503050406030204" pitchFamily="18" charset="0"/>
                      </a:rPr>
                      <m:t>𝐶𝑟</m:t>
                    </m:r>
                  </m:oMath>
                </a14:m>
                <a:r>
                  <a:rPr kumimoji="1" lang="ja-JP" altLang="en-US" dirty="0"/>
                  <a:t> を命令数 </a:t>
                </a:r>
                <a14:m>
                  <m:oMath xmlns:m="http://schemas.openxmlformats.org/officeDocument/2006/math">
                    <m:r>
                      <a:rPr kumimoji="1" lang="en-US" altLang="ja-JP" i="1" dirty="0" smtClean="0">
                        <a:latin typeface="Cambria Math" panose="02040503050406030204" pitchFamily="18" charset="0"/>
                      </a:rPr>
                      <m:t>𝑁𝑖</m:t>
                    </m:r>
                  </m:oMath>
                </a14:m>
                <a:r>
                  <a:rPr kumimoji="1" lang="en-US" dirty="0"/>
                  <a:t> </a:t>
                </a:r>
                <a:r>
                  <a:rPr kumimoji="1" lang="ja-JP" altLang="en-US" dirty="0"/>
                  <a:t>で正規化すると，</a:t>
                </a:r>
                <a:endParaRPr kumimoji="1" lang="en-US" altLang="ja-JP" dirty="0"/>
              </a:p>
              <a:p>
                <a:pPr lvl="1"/>
                <a14:m>
                  <m:oMath xmlns:m="http://schemas.openxmlformats.org/officeDocument/2006/math">
                    <m:f>
                      <m:fPr>
                        <m:ctrlPr>
                          <a:rPr lang="en-US" altLang="ja-JP" b="0" i="1" dirty="0" smtClean="0">
                            <a:latin typeface="Cambria Math" panose="02040503050406030204" pitchFamily="18" charset="0"/>
                          </a:rPr>
                        </m:ctrlPr>
                      </m:fPr>
                      <m:num>
                        <m:r>
                          <a:rPr lang="en-US" altLang="ja-JP" i="1" dirty="0" smtClean="0">
                            <a:latin typeface="Cambria Math" panose="02040503050406030204" pitchFamily="18" charset="0"/>
                          </a:rPr>
                          <m:t>𝐶𝑟</m:t>
                        </m:r>
                      </m:num>
                      <m:den>
                        <m:r>
                          <a:rPr lang="en-US" altLang="ja-JP" b="0" i="1" dirty="0" smtClean="0">
                            <a:latin typeface="Cambria Math" panose="02040503050406030204" pitchFamily="18" charset="0"/>
                          </a:rPr>
                          <m:t>𝑁𝑖</m:t>
                        </m:r>
                      </m:den>
                    </m:f>
                    <m:r>
                      <a:rPr lang="en-US" altLang="ja-JP" i="1" dirty="0" smtClean="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𝐶𝑡</m:t>
                        </m:r>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 +</m:t>
                    </m:r>
                    <m:f>
                      <m:fPr>
                        <m:ctrlPr>
                          <a:rPr lang="en-US" altLang="ja-JP" i="1" dirty="0">
                            <a:latin typeface="Cambria Math" panose="02040503050406030204" pitchFamily="18" charset="0"/>
                          </a:rPr>
                        </m:ctrlPr>
                      </m:fPr>
                      <m:num>
                        <m:d>
                          <m:dPr>
                            <m:ctrlPr>
                              <a:rPr lang="en-US" altLang="ja-JP" i="1" dirty="0">
                                <a:latin typeface="Cambria Math" panose="02040503050406030204" pitchFamily="18" charset="0"/>
                              </a:rPr>
                            </m:ctrlPr>
                          </m:dPr>
                          <m:e>
                            <m:r>
                              <a:rPr lang="en-US" altLang="ja-JP" i="1" dirty="0">
                                <a:latin typeface="Cambria Math" panose="02040503050406030204" pitchFamily="18" charset="0"/>
                              </a:rPr>
                              <m:t>𝑁</m:t>
                            </m:r>
                            <m:r>
                              <a:rPr lang="en-US" altLang="ja-JP" b="0" i="1" dirty="0" smtClean="0">
                                <a:latin typeface="Cambria Math" panose="02040503050406030204" pitchFamily="18" charset="0"/>
                              </a:rPr>
                              <m:t>h</m:t>
                            </m:r>
                            <m:r>
                              <a:rPr lang="en-US" altLang="ja-JP" i="1" dirty="0">
                                <a:latin typeface="Cambria Math" panose="02040503050406030204" pitchFamily="18" charset="0"/>
                              </a:rPr>
                              <m:t>×</m:t>
                            </m:r>
                            <m:r>
                              <a:rPr lang="en-US" altLang="ja-JP" i="1" dirty="0">
                                <a:latin typeface="Cambria Math" panose="02040503050406030204" pitchFamily="18" charset="0"/>
                              </a:rPr>
                              <m:t>𝐶𝑝</m:t>
                            </m:r>
                          </m:e>
                        </m:d>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𝐶𝑡</m:t>
                        </m:r>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 +</m:t>
                    </m:r>
                    <m:f>
                      <m:fPr>
                        <m:ctrlPr>
                          <a:rPr lang="en-US" altLang="ja-JP" i="1" dirty="0">
                            <a:latin typeface="Cambria Math" panose="02040503050406030204" pitchFamily="18" charset="0"/>
                          </a:rPr>
                        </m:ctrlPr>
                      </m:fPr>
                      <m:num>
                        <m:d>
                          <m:dPr>
                            <m:ctrlPr>
                              <a:rPr lang="en-US" altLang="ja-JP" i="1" dirty="0">
                                <a:latin typeface="Cambria Math" panose="02040503050406030204" pitchFamily="18" charset="0"/>
                              </a:rPr>
                            </m:ctrlPr>
                          </m:dPr>
                          <m:e>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𝑃𝑖</m:t>
                            </m:r>
                            <m:r>
                              <a:rPr lang="en-US" altLang="ja-JP" i="1" dirty="0">
                                <a:latin typeface="Cambria Math" panose="02040503050406030204" pitchFamily="18" charset="0"/>
                              </a:rPr>
                              <m:t>×</m:t>
                            </m:r>
                            <m:r>
                              <a:rPr lang="en-US" altLang="ja-JP" i="1" dirty="0">
                                <a:latin typeface="Cambria Math" panose="02040503050406030204" pitchFamily="18" charset="0"/>
                              </a:rPr>
                              <m:t>𝑃h</m:t>
                            </m:r>
                            <m:r>
                              <a:rPr lang="en-US" altLang="ja-JP" b="0" i="1" dirty="0" smtClean="0">
                                <a:latin typeface="Cambria Math" panose="02040503050406030204" pitchFamily="18" charset="0"/>
                              </a:rPr>
                              <m:t>×</m:t>
                            </m:r>
                            <m:r>
                              <a:rPr lang="en-US" altLang="ja-JP" i="1" dirty="0">
                                <a:latin typeface="Cambria Math" panose="02040503050406030204" pitchFamily="18" charset="0"/>
                              </a:rPr>
                              <m:t>𝐶𝑝</m:t>
                            </m:r>
                          </m:e>
                        </m:d>
                      </m:num>
                      <m:den>
                        <m:r>
                          <a:rPr lang="en-US" altLang="ja-JP" i="1" dirty="0">
                            <a:latin typeface="Cambria Math" panose="02040503050406030204" pitchFamily="18" charset="0"/>
                          </a:rPr>
                          <m:t>𝑁𝑖</m:t>
                        </m:r>
                      </m:den>
                    </m:f>
                    <m:r>
                      <a:rPr lang="en-US" altLang="ja-JP" b="0" i="1" dirty="0" smtClean="0">
                        <a:latin typeface="Cambria Math" panose="02040503050406030204" pitchFamily="18" charset="0"/>
                      </a:rPr>
                      <m:t>=</m:t>
                    </m:r>
                    <m:f>
                      <m:fPr>
                        <m:ctrlPr>
                          <a:rPr lang="en-US" altLang="ja-JP" i="1" dirty="0" smtClean="0">
                            <a:solidFill>
                              <a:schemeClr val="accent5"/>
                            </a:solidFill>
                            <a:latin typeface="Cambria Math" panose="02040503050406030204" pitchFamily="18" charset="0"/>
                          </a:rPr>
                        </m:ctrlPr>
                      </m:fPr>
                      <m:num>
                        <m:r>
                          <a:rPr lang="en-US" altLang="ja-JP" i="1" dirty="0">
                            <a:solidFill>
                              <a:schemeClr val="accent5"/>
                            </a:solidFill>
                            <a:latin typeface="Cambria Math" panose="02040503050406030204" pitchFamily="18" charset="0"/>
                          </a:rPr>
                          <m:t>𝐶𝑡</m:t>
                        </m:r>
                      </m:num>
                      <m:den>
                        <m:r>
                          <a:rPr lang="en-US" altLang="ja-JP" i="1" dirty="0">
                            <a:solidFill>
                              <a:schemeClr val="accent5"/>
                            </a:solidFill>
                            <a:latin typeface="Cambria Math" panose="02040503050406030204" pitchFamily="18" charset="0"/>
                          </a:rPr>
                          <m:t>𝑁𝑖</m:t>
                        </m:r>
                      </m:den>
                    </m:f>
                    <m:r>
                      <a:rPr lang="en-US" altLang="ja-JP" i="1" dirty="0">
                        <a:solidFill>
                          <a:schemeClr val="accent5"/>
                        </a:solidFill>
                        <a:latin typeface="Cambria Math" panose="02040503050406030204" pitchFamily="18" charset="0"/>
                      </a:rPr>
                      <m:t> </m:t>
                    </m:r>
                    <m:r>
                      <a:rPr lang="en-US" altLang="ja-JP" i="1" dirty="0" smtClean="0">
                        <a:solidFill>
                          <a:schemeClr val="accent5"/>
                        </a:solidFill>
                        <a:latin typeface="Cambria Math" panose="02040503050406030204" pitchFamily="18" charset="0"/>
                      </a:rPr>
                      <m:t>+</m:t>
                    </m:r>
                    <m:r>
                      <a:rPr kumimoji="1" lang="en-US" altLang="ja-JP" i="1" dirty="0" smtClean="0">
                        <a:solidFill>
                          <a:schemeClr val="accent5"/>
                        </a:solidFill>
                        <a:latin typeface="Cambria Math" panose="02040503050406030204" pitchFamily="18" charset="0"/>
                      </a:rPr>
                      <m:t>𝑃</m:t>
                    </m:r>
                    <m:r>
                      <a:rPr kumimoji="1" lang="en-US" altLang="ja-JP" b="0" i="1" dirty="0" smtClean="0">
                        <a:solidFill>
                          <a:schemeClr val="accent5"/>
                        </a:solidFill>
                        <a:latin typeface="Cambria Math" panose="02040503050406030204" pitchFamily="18" charset="0"/>
                      </a:rPr>
                      <m:t>𝑖</m:t>
                    </m:r>
                    <m:r>
                      <a:rPr kumimoji="1" lang="en-US" altLang="ja-JP" b="0" i="1" dirty="0" smtClean="0">
                        <a:solidFill>
                          <a:schemeClr val="accent5"/>
                        </a:solidFill>
                        <a:latin typeface="Cambria Math" panose="02040503050406030204" pitchFamily="18" charset="0"/>
                      </a:rPr>
                      <m:t>×</m:t>
                    </m:r>
                    <m:r>
                      <a:rPr kumimoji="1" lang="en-US" altLang="ja-JP" i="1" dirty="0" smtClean="0">
                        <a:solidFill>
                          <a:schemeClr val="accent5"/>
                        </a:solidFill>
                        <a:latin typeface="Cambria Math" panose="02040503050406030204" pitchFamily="18" charset="0"/>
                      </a:rPr>
                      <m:t>𝑃</m:t>
                    </m:r>
                    <m:r>
                      <a:rPr kumimoji="1" lang="en-US" altLang="ja-JP" b="0" i="1" dirty="0" smtClean="0">
                        <a:solidFill>
                          <a:schemeClr val="accent5"/>
                        </a:solidFill>
                        <a:latin typeface="Cambria Math" panose="02040503050406030204" pitchFamily="18" charset="0"/>
                      </a:rPr>
                      <m:t>h</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𝐶𝑝</m:t>
                    </m:r>
                  </m:oMath>
                </a14:m>
                <a:endParaRPr kumimoji="1" lang="en-US" altLang="ja-JP" dirty="0">
                  <a:solidFill>
                    <a:schemeClr val="accent5"/>
                  </a:solidFill>
                </a:endParaRPr>
              </a:p>
              <a:p>
                <a:pPr lvl="1"/>
                <a:endParaRPr kumimoji="1" lang="en-US" dirty="0">
                  <a:solidFill>
                    <a:schemeClr val="accent5"/>
                  </a:solidFill>
                </a:endParaRPr>
              </a:p>
              <a:p>
                <a:r>
                  <a:rPr lang="en-US" altLang="ja-JP" dirty="0"/>
                  <a:t>IPC </a:t>
                </a:r>
                <a:r>
                  <a:rPr lang="ja-JP" altLang="en-US" dirty="0"/>
                  <a:t>は命令数を実行サイクル数で割ったもの </a:t>
                </a:r>
                <a:r>
                  <a:rPr lang="en-US" altLang="ja-JP" dirty="0"/>
                  <a:t>= </a:t>
                </a:r>
                <a:r>
                  <a:rPr lang="ja-JP" altLang="en-US" dirty="0"/>
                  <a:t>つまり上記の逆数</a:t>
                </a:r>
                <a:r>
                  <a:rPr kumimoji="1" lang="ja-JP" altLang="en-US" dirty="0"/>
                  <a:t> </a:t>
                </a:r>
                <a:endParaRPr kumimoji="1" lang="en-US" altLang="ja-JP" dirty="0"/>
              </a:p>
              <a:p>
                <a:pPr lvl="1"/>
                <a14:m>
                  <m:oMath xmlns:m="http://schemas.openxmlformats.org/officeDocument/2006/math">
                    <m:r>
                      <a:rPr kumimoji="1" lang="en-US" altLang="ja-JP" i="1" dirty="0" smtClean="0">
                        <a:latin typeface="Cambria Math" panose="02040503050406030204" pitchFamily="18" charset="0"/>
                      </a:rPr>
                      <m:t>𝐼𝑃𝐶𝑟</m:t>
                    </m:r>
                  </m:oMath>
                </a14:m>
                <a:r>
                  <a:rPr kumimoji="1" lang="en-US" dirty="0"/>
                  <a:t>=</a:t>
                </a:r>
                <a14:m>
                  <m:oMath xmlns:m="http://schemas.openxmlformats.org/officeDocument/2006/math">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smtClean="0">
                                <a:solidFill>
                                  <a:schemeClr val="accent5"/>
                                </a:solidFill>
                                <a:latin typeface="Cambria Math" panose="02040503050406030204" pitchFamily="18" charset="0"/>
                              </a:rPr>
                            </m:ctrlPr>
                          </m:fPr>
                          <m:num>
                            <m:r>
                              <a:rPr lang="en-US" altLang="ja-JP" i="1" dirty="0">
                                <a:solidFill>
                                  <a:schemeClr val="accent5"/>
                                </a:solidFill>
                                <a:latin typeface="Cambria Math" panose="02040503050406030204" pitchFamily="18" charset="0"/>
                              </a:rPr>
                              <m:t>𝐶𝑡</m:t>
                            </m:r>
                          </m:num>
                          <m:den>
                            <m:r>
                              <a:rPr lang="en-US" altLang="ja-JP" i="1" dirty="0">
                                <a:solidFill>
                                  <a:schemeClr val="accent5"/>
                                </a:solidFill>
                                <a:latin typeface="Cambria Math" panose="02040503050406030204" pitchFamily="18" charset="0"/>
                              </a:rPr>
                              <m:t>𝑁𝑖</m:t>
                            </m:r>
                          </m:den>
                        </m:f>
                        <m:r>
                          <a:rPr lang="en-US" altLang="ja-JP" i="1" dirty="0">
                            <a:solidFill>
                              <a:schemeClr val="accent5"/>
                            </a:solidFill>
                            <a:latin typeface="Cambria Math" panose="02040503050406030204" pitchFamily="18" charset="0"/>
                          </a:rPr>
                          <m:t> +</m:t>
                        </m:r>
                        <m:r>
                          <a:rPr lang="en-US" altLang="ja-JP" i="1" dirty="0">
                            <a:solidFill>
                              <a:schemeClr val="accent5"/>
                            </a:solidFill>
                            <a:latin typeface="Cambria Math" panose="02040503050406030204" pitchFamily="18" charset="0"/>
                          </a:rPr>
                          <m:t>𝑃𝑖</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𝑃h</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𝐶𝑝</m:t>
                        </m:r>
                      </m:den>
                    </m:f>
                    <m:r>
                      <a:rPr lang="en-US" altLang="ja-JP" b="0" i="1" dirty="0" smtClean="0">
                        <a:latin typeface="Cambria Math" panose="02040503050406030204" pitchFamily="18" charset="0"/>
                      </a:rPr>
                      <m:t>=</m:t>
                    </m:r>
                    <m:f>
                      <m:fPr>
                        <m:ctrlPr>
                          <a:rPr lang="en-US" altLang="ja-JP" i="1" dirty="0" smtClean="0">
                            <a:solidFill>
                              <a:schemeClr val="accent6"/>
                            </a:solidFill>
                            <a:latin typeface="Cambria Math" panose="02040503050406030204" pitchFamily="18" charset="0"/>
                          </a:rPr>
                        </m:ctrlPr>
                      </m:fPr>
                      <m:num>
                        <m:r>
                          <a:rPr lang="en-US" altLang="ja-JP" i="1" dirty="0">
                            <a:solidFill>
                              <a:schemeClr val="accent6"/>
                            </a:solidFill>
                            <a:latin typeface="Cambria Math" panose="02040503050406030204" pitchFamily="18" charset="0"/>
                          </a:rPr>
                          <m:t>1</m:t>
                        </m:r>
                      </m:num>
                      <m:den>
                        <m:f>
                          <m:fPr>
                            <m:ctrlPr>
                              <a:rPr lang="en-US" altLang="ja-JP" i="1" dirty="0">
                                <a:solidFill>
                                  <a:schemeClr val="accent6"/>
                                </a:solidFill>
                                <a:latin typeface="Cambria Math" panose="02040503050406030204" pitchFamily="18" charset="0"/>
                              </a:rPr>
                            </m:ctrlPr>
                          </m:fPr>
                          <m:num>
                            <m:r>
                              <a:rPr lang="en-US" altLang="ja-JP" i="1" dirty="0">
                                <a:solidFill>
                                  <a:schemeClr val="accent6"/>
                                </a:solidFill>
                                <a:latin typeface="Cambria Math" panose="02040503050406030204" pitchFamily="18" charset="0"/>
                              </a:rPr>
                              <m:t>1</m:t>
                            </m:r>
                          </m:num>
                          <m:den>
                            <m:r>
                              <a:rPr lang="en-US" altLang="ja-JP" b="0" i="1" dirty="0" smtClean="0">
                                <a:solidFill>
                                  <a:schemeClr val="accent6"/>
                                </a:solidFill>
                                <a:latin typeface="Cambria Math" panose="02040503050406030204" pitchFamily="18" charset="0"/>
                              </a:rPr>
                              <m:t>𝐼𝑃𝐶𝑡</m:t>
                            </m:r>
                          </m:den>
                        </m:f>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𝑃𝑖</m:t>
                        </m:r>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𝑃h</m:t>
                        </m:r>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𝐶𝑝</m:t>
                        </m:r>
                      </m:den>
                    </m:f>
                  </m:oMath>
                </a14:m>
                <a:endParaRPr lang="en-US" altLang="ja-JP" dirty="0"/>
              </a:p>
              <a:p>
                <a:pPr lvl="1"/>
                <a14:m>
                  <m:oMath xmlns:m="http://schemas.openxmlformats.org/officeDocument/2006/math">
                    <m:r>
                      <a:rPr lang="ja-JP" altLang="en-US" i="1" dirty="0">
                        <a:latin typeface="Cambria Math" panose="02040503050406030204" pitchFamily="18" charset="0"/>
                      </a:rPr>
                      <m:t>ここで</m:t>
                    </m:r>
                    <m:r>
                      <a:rPr lang="en-US" altLang="ja-JP" b="0" i="1" dirty="0" smtClean="0">
                        <a:latin typeface="Cambria Math" panose="02040503050406030204" pitchFamily="18" charset="0"/>
                      </a:rPr>
                      <m:t> </m:t>
                    </m:r>
                    <m:r>
                      <a:rPr lang="en-US" altLang="ja-JP" i="1" dirty="0" smtClean="0">
                        <a:latin typeface="Cambria Math" panose="02040503050406030204" pitchFamily="18" charset="0"/>
                      </a:rPr>
                      <m:t>𝐼𝑃𝐶𝑟</m:t>
                    </m:r>
                  </m:oMath>
                </a14:m>
                <a:r>
                  <a:rPr lang="en-US" altLang="ja-JP" dirty="0"/>
                  <a:t> </a:t>
                </a:r>
                <a:r>
                  <a:rPr lang="ja-JP" altLang="en-US" dirty="0"/>
                  <a:t>は実際の </a:t>
                </a:r>
                <a:r>
                  <a:rPr lang="en-US" altLang="ja-JP" dirty="0"/>
                  <a:t>IPC</a:t>
                </a:r>
                <a:r>
                  <a:rPr lang="ja-JP" altLang="en-US" dirty="0"/>
                  <a:t>，</a:t>
                </a:r>
                <a14:m>
                  <m:oMath xmlns:m="http://schemas.openxmlformats.org/officeDocument/2006/math">
                    <m:r>
                      <a:rPr lang="en-US" altLang="ja-JP" i="1" dirty="0" smtClean="0">
                        <a:latin typeface="Cambria Math" panose="02040503050406030204" pitchFamily="18" charset="0"/>
                      </a:rPr>
                      <m:t>𝐼𝑃𝐶𝑡</m:t>
                    </m:r>
                  </m:oMath>
                </a14:m>
                <a:r>
                  <a:rPr lang="en-US" altLang="ja-JP" dirty="0"/>
                  <a:t> </a:t>
                </a:r>
                <a:r>
                  <a:rPr lang="ja-JP" altLang="en-US" dirty="0"/>
                  <a:t>は理想 </a:t>
                </a:r>
                <a:r>
                  <a:rPr lang="en-US" altLang="ja-JP" dirty="0"/>
                  <a:t>IPC</a:t>
                </a:r>
              </a:p>
            </p:txBody>
          </p:sp>
        </mc:Choice>
        <mc:Fallback>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r="-692"/>
                </a:stretch>
              </a:blipFill>
            </p:spPr>
            <p:txBody>
              <a:bodyPr/>
              <a:lstStyle/>
              <a:p>
                <a:r>
                  <a:rPr lang="en-US">
                    <a:noFill/>
                  </a:rPr>
                  <a:t> </a:t>
                </a:r>
              </a:p>
            </p:txBody>
          </p:sp>
        </mc:Fallback>
      </mc:AlternateContent>
    </p:spTree>
    <p:extLst>
      <p:ext uri="{BB962C8B-B14F-4D97-AF65-F5344CB8AC3E}">
        <p14:creationId xmlns:p14="http://schemas.microsoft.com/office/powerpoint/2010/main" val="3605541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練習問題 </a:t>
            </a:r>
            <a:r>
              <a:rPr lang="en-US" altLang="ja-JP" dirty="0"/>
              <a:t>1 </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p:txBody>
          <a:bodyPr/>
          <a:lstStyle/>
          <a:p>
            <a:r>
              <a:rPr lang="ja-JP" altLang="en-US" dirty="0"/>
              <a:t>以下では </a:t>
            </a:r>
            <a:r>
              <a:rPr lang="en-US" altLang="ja-JP" dirty="0"/>
              <a:t>2</a:t>
            </a:r>
            <a:r>
              <a:rPr lang="ja-JP" altLang="en-US" dirty="0"/>
              <a:t>進数は </a:t>
            </a:r>
            <a:r>
              <a:rPr lang="en-US" altLang="ja-JP" dirty="0"/>
              <a:t>0b... 16</a:t>
            </a:r>
            <a:r>
              <a:rPr lang="ja-JP" altLang="en-US" dirty="0"/>
              <a:t>進数は </a:t>
            </a:r>
            <a:r>
              <a:rPr lang="en-US" altLang="ja-JP" dirty="0"/>
              <a:t>0x... </a:t>
            </a:r>
            <a:r>
              <a:rPr lang="ja-JP" altLang="en-US" dirty="0"/>
              <a:t>と表記するものとする</a:t>
            </a:r>
            <a:endParaRPr lang="en-US" altLang="ja-JP" dirty="0"/>
          </a:p>
          <a:p>
            <a:r>
              <a:rPr lang="ja-JP" altLang="en-US" dirty="0"/>
              <a:t>以下の１６進数を２進数で表記せよ</a:t>
            </a:r>
            <a:endParaRPr lang="en-US" altLang="ja-JP" dirty="0"/>
          </a:p>
          <a:p>
            <a:pPr lvl="1"/>
            <a:r>
              <a:rPr lang="en-US" altLang="ja-JP" dirty="0"/>
              <a:t>(1) 0x1111 </a:t>
            </a:r>
          </a:p>
          <a:p>
            <a:pPr lvl="1"/>
            <a:r>
              <a:rPr lang="en-US" altLang="ja-JP" dirty="0"/>
              <a:t>(2) 0xabcd1234 </a:t>
            </a:r>
          </a:p>
          <a:p>
            <a:r>
              <a:rPr lang="ja-JP" altLang="en-US" dirty="0"/>
              <a:t>以下の２進数を１６進数で表記せよ</a:t>
            </a:r>
            <a:endParaRPr lang="en-US" altLang="ja-JP" dirty="0"/>
          </a:p>
          <a:p>
            <a:pPr lvl="1"/>
            <a:r>
              <a:rPr lang="en-US" altLang="ja-JP" dirty="0"/>
              <a:t>(3) 0b101011 </a:t>
            </a:r>
          </a:p>
          <a:p>
            <a:pPr lvl="1"/>
            <a:r>
              <a:rPr lang="en-US" altLang="ja-JP" dirty="0"/>
              <a:t>(4) 0b111111111111 </a:t>
            </a:r>
          </a:p>
          <a:p>
            <a:r>
              <a:rPr lang="ja-JP" altLang="en-US" dirty="0"/>
              <a:t>以下の演算を行え</a:t>
            </a:r>
            <a:endParaRPr lang="en-US" altLang="ja-JP" dirty="0"/>
          </a:p>
          <a:p>
            <a:pPr lvl="1"/>
            <a:r>
              <a:rPr lang="en-US" altLang="ja-JP" dirty="0"/>
              <a:t>(5) 0b11111110 / 0b10 (</a:t>
            </a:r>
            <a:r>
              <a:rPr lang="ja-JP" altLang="en-US" dirty="0"/>
              <a:t>「</a:t>
            </a:r>
            <a:r>
              <a:rPr lang="en-US" altLang="ja-JP" dirty="0"/>
              <a:t>/</a:t>
            </a:r>
            <a:r>
              <a:rPr lang="ja-JP" altLang="en-US" dirty="0"/>
              <a:t>」</a:t>
            </a:r>
            <a:r>
              <a:rPr lang="en-US" altLang="ja-JP" dirty="0"/>
              <a:t> </a:t>
            </a:r>
            <a:r>
              <a:rPr lang="ja-JP" altLang="en-US" dirty="0"/>
              <a:t>は割り算</a:t>
            </a:r>
            <a:r>
              <a:rPr lang="en-US" altLang="ja-JP" dirty="0"/>
              <a:t>)</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a:t>
            </a:fld>
            <a:endParaRPr kumimoji="1" lang="ja-JP" altLang="en-US" dirty="0"/>
          </a:p>
        </p:txBody>
      </p:sp>
    </p:spTree>
    <p:extLst>
      <p:ext uri="{BB962C8B-B14F-4D97-AF65-F5344CB8AC3E}">
        <p14:creationId xmlns:p14="http://schemas.microsoft.com/office/powerpoint/2010/main" val="7603682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6278D4-CEE1-7814-8C31-ED385C6B5221}"/>
              </a:ext>
            </a:extLst>
          </p:cNvPr>
          <p:cNvSpPr>
            <a:spLocks noGrp="1"/>
          </p:cNvSpPr>
          <p:nvPr>
            <p:ph type="title"/>
          </p:nvPr>
        </p:nvSpPr>
        <p:spPr/>
        <p:txBody>
          <a:bodyPr/>
          <a:lstStyle/>
          <a:p>
            <a:r>
              <a:rPr kumimoji="1" lang="ja-JP" altLang="en-US" dirty="0"/>
              <a:t>一般化できる</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F99C606-F320-4759-1DA1-881FE7545722}"/>
                  </a:ext>
                </a:extLst>
              </p:cNvPr>
              <p:cNvSpPr>
                <a:spLocks noGrp="1"/>
              </p:cNvSpPr>
              <p:nvPr>
                <p:ph sz="quarter" idx="10"/>
              </p:nvPr>
            </p:nvSpPr>
            <p:spPr/>
            <p:txBody>
              <a:bodyPr/>
              <a:lstStyle/>
              <a:p>
                <a:r>
                  <a:rPr kumimoji="1" lang="ja-JP" altLang="en-US" dirty="0"/>
                  <a:t>ハザード </a:t>
                </a:r>
                <a:r>
                  <a:rPr kumimoji="1" lang="en-US" altLang="ja-JP" dirty="0"/>
                  <a:t>a</a:t>
                </a:r>
                <a:r>
                  <a:rPr kumimoji="1" lang="ja-JP" altLang="en-US" dirty="0"/>
                  <a:t>，ハザード </a:t>
                </a:r>
                <a:r>
                  <a:rPr kumimoji="1" lang="en-US" altLang="ja-JP" dirty="0"/>
                  <a:t>b</a:t>
                </a:r>
                <a:r>
                  <a:rPr kumimoji="1" lang="ja-JP" altLang="en-US" dirty="0"/>
                  <a:t>，ハザード </a:t>
                </a:r>
                <a:r>
                  <a:rPr kumimoji="1" lang="en-US" altLang="ja-JP" dirty="0"/>
                  <a:t>c </a:t>
                </a:r>
                <a:r>
                  <a:rPr kumimoji="1" lang="ja-JP" altLang="en-US" dirty="0"/>
                  <a:t>･･･ とあった時</a:t>
                </a:r>
                <a:endParaRPr kumimoji="1" lang="en-US" altLang="ja-JP" dirty="0"/>
              </a:p>
              <a:p>
                <a:pPr lvl="1"/>
                <a:r>
                  <a:rPr kumimoji="1" lang="ja-JP" altLang="en-US" dirty="0"/>
                  <a:t>それぞれおきた回数が </a:t>
                </a:r>
                <a14:m>
                  <m:oMath xmlns:m="http://schemas.openxmlformats.org/officeDocument/2006/math">
                    <m:r>
                      <a:rPr kumimoji="1" lang="en-US" altLang="ja-JP" i="1" dirty="0" smtClean="0">
                        <a:latin typeface="Cambria Math" panose="02040503050406030204" pitchFamily="18" charset="0"/>
                      </a:rPr>
                      <m:t>𝑁h</m:t>
                    </m:r>
                    <m:r>
                      <a:rPr kumimoji="1" lang="en-US" altLang="ja-JP" b="0" i="1" dirty="0" smtClean="0">
                        <a:latin typeface="Cambria Math" panose="02040503050406030204" pitchFamily="18" charset="0"/>
                      </a:rPr>
                      <m:t>..</m:t>
                    </m:r>
                  </m:oMath>
                </a14:m>
                <a:r>
                  <a:rPr kumimoji="1" lang="ja-JP" altLang="en-US" dirty="0"/>
                  <a:t>，ペナルティが </a:t>
                </a:r>
                <a14:m>
                  <m:oMath xmlns:m="http://schemas.openxmlformats.org/officeDocument/2006/math">
                    <m:r>
                      <a:rPr kumimoji="1" lang="en-US" altLang="ja-JP" i="1" dirty="0" smtClean="0">
                        <a:latin typeface="Cambria Math" panose="02040503050406030204" pitchFamily="18" charset="0"/>
                      </a:rPr>
                      <m:t>𝐶𝑝</m:t>
                    </m:r>
                    <m:r>
                      <a:rPr kumimoji="1" lang="en-US" altLang="ja-JP" i="1" dirty="0" smtClean="0">
                        <a:latin typeface="Cambria Math" panose="02040503050406030204" pitchFamily="18" charset="0"/>
                      </a:rPr>
                      <m:t>…</m:t>
                    </m:r>
                  </m:oMath>
                </a14:m>
                <a:r>
                  <a:rPr kumimoji="1" lang="en-US" altLang="ja-JP" dirty="0"/>
                  <a:t> </a:t>
                </a:r>
                <a:r>
                  <a:rPr kumimoji="1" lang="ja-JP" altLang="en-US" dirty="0"/>
                  <a:t>とする</a:t>
                </a:r>
                <a:endParaRPr kumimoji="1" lang="en-US" altLang="ja-JP"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solidFill>
                          <a:schemeClr val="accent5"/>
                        </a:solidFill>
                        <a:latin typeface="Cambria Math" panose="02040503050406030204" pitchFamily="18" charset="0"/>
                      </a:rPr>
                      <m:t>𝑁</m:t>
                    </m:r>
                    <m:r>
                      <a:rPr lang="en-US" altLang="ja-JP" b="0" i="1" dirty="0" smtClean="0">
                        <a:solidFill>
                          <a:schemeClr val="accent5"/>
                        </a:solidFill>
                        <a:latin typeface="Cambria Math" panose="02040503050406030204" pitchFamily="18" charset="0"/>
                      </a:rPr>
                      <m:t>h</m:t>
                    </m:r>
                    <m:r>
                      <a:rPr lang="en-US" altLang="ja-JP" i="1" dirty="0" smtClean="0">
                        <a:solidFill>
                          <a:schemeClr val="accent5"/>
                        </a:solidFill>
                        <a:latin typeface="Cambria Math" panose="02040503050406030204" pitchFamily="18" charset="0"/>
                      </a:rPr>
                      <m:t>𝑎</m:t>
                    </m:r>
                    <m:r>
                      <a:rPr lang="en-US" altLang="ja-JP" i="1" dirty="0">
                        <a:solidFill>
                          <a:schemeClr val="accent5"/>
                        </a:solidFill>
                        <a:latin typeface="Cambria Math" panose="02040503050406030204" pitchFamily="18" charset="0"/>
                      </a:rPr>
                      <m:t>×</m:t>
                    </m:r>
                    <m:r>
                      <a:rPr lang="en-US" altLang="ja-JP" b="0" i="1" dirty="0" smtClean="0">
                        <a:solidFill>
                          <a:schemeClr val="accent5"/>
                        </a:solidFill>
                        <a:latin typeface="Cambria Math" panose="02040503050406030204" pitchFamily="18" charset="0"/>
                      </a:rPr>
                      <m:t>𝐶𝑝𝑎</m:t>
                    </m:r>
                    <m:r>
                      <a:rPr lang="en-US" altLang="ja-JP" b="0" i="1" dirty="0" smtClean="0">
                        <a:latin typeface="Cambria Math" panose="02040503050406030204" pitchFamily="18" charset="0"/>
                      </a:rPr>
                      <m:t>+ </m:t>
                    </m:r>
                    <m:r>
                      <a:rPr lang="en-US" altLang="ja-JP" i="1" dirty="0" smtClean="0">
                        <a:solidFill>
                          <a:schemeClr val="accent6"/>
                        </a:solidFill>
                        <a:latin typeface="Cambria Math" panose="02040503050406030204" pitchFamily="18" charset="0"/>
                      </a:rPr>
                      <m:t>𝑁</m:t>
                    </m:r>
                    <m:r>
                      <a:rPr lang="en-US" altLang="ja-JP" b="0" i="1" dirty="0" smtClean="0">
                        <a:solidFill>
                          <a:schemeClr val="accent6"/>
                        </a:solidFill>
                        <a:latin typeface="Cambria Math" panose="02040503050406030204" pitchFamily="18" charset="0"/>
                      </a:rPr>
                      <m:t>h</m:t>
                    </m:r>
                    <m:r>
                      <a:rPr lang="en-US" altLang="ja-JP" i="1" dirty="0" smtClean="0">
                        <a:solidFill>
                          <a:schemeClr val="accent6"/>
                        </a:solidFill>
                        <a:latin typeface="Cambria Math" panose="02040503050406030204" pitchFamily="18" charset="0"/>
                      </a:rPr>
                      <m:t>𝑏</m:t>
                    </m:r>
                    <m:r>
                      <a:rPr lang="en-US" altLang="ja-JP" i="1" dirty="0" smtClean="0">
                        <a:solidFill>
                          <a:schemeClr val="accent6"/>
                        </a:solidFill>
                        <a:latin typeface="Cambria Math" panose="02040503050406030204" pitchFamily="18" charset="0"/>
                      </a:rPr>
                      <m:t>×</m:t>
                    </m:r>
                    <m:r>
                      <a:rPr lang="en-US" altLang="ja-JP" i="1" dirty="0" smtClean="0">
                        <a:solidFill>
                          <a:schemeClr val="accent6"/>
                        </a:solidFill>
                        <a:latin typeface="Cambria Math" panose="02040503050406030204" pitchFamily="18" charset="0"/>
                      </a:rPr>
                      <m:t>𝐶𝑝𝑏</m:t>
                    </m:r>
                    <m:r>
                      <a:rPr lang="en-US" altLang="ja-JP" i="1" dirty="0">
                        <a:latin typeface="Cambria Math" panose="02040503050406030204" pitchFamily="18" charset="0"/>
                      </a:rPr>
                      <m:t>+</m:t>
                    </m:r>
                    <m:r>
                      <a:rPr lang="en-US" altLang="ja-JP" i="1" dirty="0" smtClean="0">
                        <a:solidFill>
                          <a:schemeClr val="accent3">
                            <a:lumMod val="75000"/>
                          </a:schemeClr>
                        </a:solidFill>
                        <a:latin typeface="Cambria Math" panose="02040503050406030204" pitchFamily="18" charset="0"/>
                      </a:rPr>
                      <m:t>𝑁</m:t>
                    </m:r>
                    <m:r>
                      <a:rPr lang="en-US" altLang="ja-JP" b="0" i="1" dirty="0" smtClean="0">
                        <a:solidFill>
                          <a:schemeClr val="accent3">
                            <a:lumMod val="75000"/>
                          </a:schemeClr>
                        </a:solidFill>
                        <a:latin typeface="Cambria Math" panose="02040503050406030204" pitchFamily="18" charset="0"/>
                      </a:rPr>
                      <m:t>h𝑐</m:t>
                    </m:r>
                    <m:r>
                      <a:rPr lang="en-US" altLang="ja-JP" i="1" dirty="0">
                        <a:solidFill>
                          <a:schemeClr val="accent3">
                            <a:lumMod val="75000"/>
                          </a:schemeClr>
                        </a:solidFill>
                        <a:latin typeface="Cambria Math" panose="02040503050406030204" pitchFamily="18" charset="0"/>
                      </a:rPr>
                      <m:t>×</m:t>
                    </m:r>
                    <m:r>
                      <a:rPr lang="en-US" altLang="ja-JP" i="1" dirty="0">
                        <a:solidFill>
                          <a:schemeClr val="accent3">
                            <a:lumMod val="75000"/>
                          </a:schemeClr>
                        </a:solidFill>
                        <a:latin typeface="Cambria Math" panose="02040503050406030204" pitchFamily="18" charset="0"/>
                      </a:rPr>
                      <m:t>𝐶𝑝𝑐</m:t>
                    </m:r>
                    <m:r>
                      <a:rPr lang="en-US" altLang="ja-JP" b="0" i="1" dirty="0" smtClean="0">
                        <a:latin typeface="Cambria Math" panose="02040503050406030204" pitchFamily="18" charset="0"/>
                      </a:rPr>
                      <m:t>+…</m:t>
                    </m:r>
                  </m:oMath>
                </a14:m>
                <a:endParaRPr lang="en-US" altLang="ja-JP" b="0" dirty="0"/>
              </a:p>
              <a:p>
                <a:r>
                  <a:rPr lang="ja-JP" altLang="en-US" b="0" dirty="0"/>
                  <a:t>実行命令数を </a:t>
                </a:r>
                <a14:m>
                  <m:oMath xmlns:m="http://schemas.openxmlformats.org/officeDocument/2006/math">
                    <m:r>
                      <a:rPr lang="en-US" altLang="ja-JP" b="0" i="1" dirty="0" smtClean="0">
                        <a:latin typeface="Cambria Math" panose="02040503050406030204" pitchFamily="18" charset="0"/>
                      </a:rPr>
                      <m:t>𝑁𝑖</m:t>
                    </m:r>
                  </m:oMath>
                </a14:m>
                <a:r>
                  <a:rPr lang="ja-JP" altLang="en-US" dirty="0"/>
                  <a:t> とすると，</a:t>
                </a:r>
                <a14:m>
                  <m:oMath xmlns:m="http://schemas.openxmlformats.org/officeDocument/2006/math">
                    <m:r>
                      <a:rPr lang="en-US" altLang="ja-JP" i="1" dirty="0" smtClean="0">
                        <a:latin typeface="Cambria Math" panose="02040503050406030204" pitchFamily="18" charset="0"/>
                      </a:rPr>
                      <m:t>𝐼𝑃𝐶𝑟</m:t>
                    </m:r>
                    <m:r>
                      <a:rPr lang="en-US" altLang="ja-JP" i="1" dirty="0" smtClean="0">
                        <a:latin typeface="Cambria Math" panose="02040503050406030204" pitchFamily="18" charset="0"/>
                      </a:rPr>
                      <m:t> = </m:t>
                    </m:r>
                    <m:r>
                      <a:rPr lang="en-US" altLang="ja-JP" i="1" dirty="0" smtClean="0">
                        <a:latin typeface="Cambria Math" panose="02040503050406030204" pitchFamily="18" charset="0"/>
                      </a:rPr>
                      <m:t>𝑁𝑖</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𝐶𝑟</m:t>
                    </m:r>
                  </m:oMath>
                </a14:m>
                <a:endParaRPr lang="en-US" altLang="ja-JP" b="0" dirty="0"/>
              </a:p>
            </p:txBody>
          </p:sp>
        </mc:Choice>
        <mc:Fallback xmlns="">
          <p:sp>
            <p:nvSpPr>
              <p:cNvPr id="3" name="コンテンツ プレースホルダー 2">
                <a:extLst>
                  <a:ext uri="{FF2B5EF4-FFF2-40B4-BE49-F238E27FC236}">
                    <a16:creationId xmlns:a16="http://schemas.microsoft.com/office/drawing/2014/main" id="{2F99C606-F320-4759-1DA1-881FE7545722}"/>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632680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練習問題 </a:t>
            </a:r>
            <a:r>
              <a:rPr lang="en-US" altLang="ja-JP" dirty="0"/>
              <a:t>6 </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600" dirty="0"/>
              <a:t>以下のような条件を考える</a:t>
            </a:r>
            <a:endParaRPr lang="en-US" altLang="ja-JP" sz="1600" dirty="0"/>
          </a:p>
          <a:p>
            <a:pPr lvl="1"/>
            <a:r>
              <a:rPr lang="en-US" altLang="ja-JP" sz="1600" dirty="0"/>
              <a:t>10</a:t>
            </a:r>
            <a:r>
              <a:rPr lang="ja-JP" altLang="en-US" sz="1600" dirty="0"/>
              <a:t>段のパイプラインを持つ </a:t>
            </a:r>
            <a:r>
              <a:rPr lang="en-US" altLang="ja-JP" sz="1600" dirty="0"/>
              <a:t>2-way </a:t>
            </a:r>
            <a:r>
              <a:rPr lang="ja-JP" altLang="en-US" sz="1600" dirty="0"/>
              <a:t>スーパスカラプロセッサであり，理想的には </a:t>
            </a:r>
            <a:r>
              <a:rPr lang="en-US" altLang="ja-JP" sz="1600" dirty="0"/>
              <a:t>IPC=2 </a:t>
            </a:r>
            <a:r>
              <a:rPr lang="ja-JP" altLang="en-US" sz="1600" dirty="0"/>
              <a:t>で実行できる</a:t>
            </a:r>
            <a:endParaRPr lang="en-US" altLang="ja-JP" sz="1600" dirty="0"/>
          </a:p>
          <a:p>
            <a:pPr lvl="1"/>
            <a:r>
              <a:rPr lang="ja-JP" altLang="en-US" sz="1600" dirty="0"/>
              <a:t>全実行命令におけるロード命令の出現率は </a:t>
            </a:r>
            <a:r>
              <a:rPr lang="en-US" altLang="ja-JP" sz="1600" dirty="0"/>
              <a:t>0.2 </a:t>
            </a:r>
          </a:p>
          <a:p>
            <a:pPr lvl="2"/>
            <a:r>
              <a:rPr lang="ja-JP" altLang="en-US" sz="1600" dirty="0"/>
              <a:t>ロード命令のキャッシュミス率は </a:t>
            </a:r>
            <a:r>
              <a:rPr lang="en-US" altLang="ja-JP" sz="1600" dirty="0"/>
              <a:t>0.1 </a:t>
            </a:r>
          </a:p>
          <a:p>
            <a:pPr lvl="2"/>
            <a:r>
              <a:rPr lang="ja-JP" altLang="en-US" sz="1600" dirty="0"/>
              <a:t>キャッシュミスが発生すると </a:t>
            </a:r>
            <a:r>
              <a:rPr lang="en-US" altLang="ja-JP" sz="1600" dirty="0"/>
              <a:t>10 </a:t>
            </a:r>
            <a:r>
              <a:rPr lang="ja-JP" altLang="en-US" sz="1600" dirty="0"/>
              <a:t>サイクル実行時間が伸びるものとする</a:t>
            </a:r>
            <a:endParaRPr lang="en-US" altLang="ja-JP" sz="1600" dirty="0"/>
          </a:p>
          <a:p>
            <a:pPr lvl="1"/>
            <a:r>
              <a:rPr lang="ja-JP" altLang="en-US" sz="1600" dirty="0"/>
              <a:t>全実行命令における分岐命令の出現率は </a:t>
            </a:r>
            <a:r>
              <a:rPr lang="en-US" altLang="ja-JP" sz="1600" dirty="0"/>
              <a:t>0.2</a:t>
            </a:r>
          </a:p>
          <a:p>
            <a:pPr lvl="2"/>
            <a:r>
              <a:rPr lang="ja-JP" altLang="en-US" sz="1600" dirty="0"/>
              <a:t>分岐予測ミス率は </a:t>
            </a:r>
            <a:r>
              <a:rPr lang="en-US" altLang="ja-JP" sz="1600" dirty="0"/>
              <a:t>0.3</a:t>
            </a:r>
          </a:p>
          <a:p>
            <a:pPr lvl="2"/>
            <a:r>
              <a:rPr lang="ja-JP" altLang="en-US" sz="1600" dirty="0"/>
              <a:t>分岐予測ミスが発生するとペナルティにより </a:t>
            </a:r>
            <a:r>
              <a:rPr lang="en-US" altLang="ja-JP" sz="1600" dirty="0"/>
              <a:t>9 </a:t>
            </a:r>
            <a:r>
              <a:rPr lang="ja-JP" altLang="en-US" sz="1600" dirty="0"/>
              <a:t>サイクル実行時間が伸びるものとする</a:t>
            </a:r>
            <a:endParaRPr lang="en-US" altLang="ja-JP" sz="1600" dirty="0"/>
          </a:p>
          <a:p>
            <a:r>
              <a:rPr lang="en-US" altLang="ja-JP" sz="1600" dirty="0"/>
              <a:t>(1) </a:t>
            </a:r>
            <a:r>
              <a:rPr lang="ja-JP" altLang="en-US" sz="1600" dirty="0"/>
              <a:t>この </a:t>
            </a:r>
            <a:r>
              <a:rPr lang="en-US" altLang="ja-JP" sz="1600" dirty="0"/>
              <a:t>CPU </a:t>
            </a:r>
            <a:r>
              <a:rPr lang="ja-JP" altLang="en-US" sz="1600" dirty="0"/>
              <a:t>の </a:t>
            </a:r>
            <a:r>
              <a:rPr lang="en-US" altLang="ja-JP" sz="1600" dirty="0"/>
              <a:t>IPC </a:t>
            </a:r>
            <a:r>
              <a:rPr lang="ja-JP" altLang="en-US" sz="1600" dirty="0"/>
              <a:t>を求めよ</a:t>
            </a:r>
            <a:endParaRPr lang="en-US" altLang="ja-JP" sz="1600" dirty="0"/>
          </a:p>
          <a:p>
            <a:r>
              <a:rPr lang="en-US" altLang="ja-JP" sz="1600" dirty="0"/>
              <a:t>(2) </a:t>
            </a:r>
            <a:r>
              <a:rPr lang="ja-JP" altLang="en-US" sz="1600" dirty="0"/>
              <a:t>分岐予測ミス率を </a:t>
            </a:r>
            <a:r>
              <a:rPr lang="en-US" altLang="ja-JP" sz="1600" dirty="0"/>
              <a:t>0.2 </a:t>
            </a:r>
            <a:r>
              <a:rPr lang="ja-JP" altLang="en-US" sz="1600" dirty="0"/>
              <a:t>に改善した場合の </a:t>
            </a:r>
            <a:r>
              <a:rPr lang="en-US" altLang="ja-JP" sz="1600" dirty="0"/>
              <a:t>IPC </a:t>
            </a:r>
            <a:r>
              <a:rPr lang="ja-JP" altLang="en-US" sz="1600" dirty="0"/>
              <a:t>を求めよ</a:t>
            </a:r>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31</a:t>
            </a:fld>
            <a:endParaRPr kumimoji="1" lang="ja-JP" altLang="en-US" dirty="0"/>
          </a:p>
        </p:txBody>
      </p:sp>
    </p:spTree>
    <p:extLst>
      <p:ext uri="{BB962C8B-B14F-4D97-AF65-F5344CB8AC3E}">
        <p14:creationId xmlns:p14="http://schemas.microsoft.com/office/powerpoint/2010/main" val="15437760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3641BA9-2762-0DAF-C5F5-CF84487F5425}"/>
              </a:ext>
            </a:extLst>
          </p:cNvPr>
          <p:cNvSpPr>
            <a:spLocks noGrp="1"/>
          </p:cNvSpPr>
          <p:nvPr>
            <p:ph type="ctrTitle"/>
          </p:nvPr>
        </p:nvSpPr>
        <p:spPr>
          <a:xfrm>
            <a:off x="701957" y="2258987"/>
            <a:ext cx="7920088" cy="810009"/>
          </a:xfrm>
        </p:spPr>
        <p:txBody>
          <a:bodyPr/>
          <a:lstStyle/>
          <a:p>
            <a:r>
              <a:rPr lang="ja-JP" altLang="en-US" dirty="0"/>
              <a:t>練習問題 </a:t>
            </a:r>
            <a:r>
              <a:rPr lang="en-US" altLang="ja-JP" dirty="0"/>
              <a:t>7 </a:t>
            </a:r>
            <a:r>
              <a:rPr lang="ja-JP" altLang="en-US" dirty="0"/>
              <a:t>キャッシュ</a:t>
            </a:r>
            <a:endParaRPr lang="en-US" dirty="0"/>
          </a:p>
        </p:txBody>
      </p:sp>
      <p:sp>
        <p:nvSpPr>
          <p:cNvPr id="7" name="字幕 6">
            <a:extLst>
              <a:ext uri="{FF2B5EF4-FFF2-40B4-BE49-F238E27FC236}">
                <a16:creationId xmlns:a16="http://schemas.microsoft.com/office/drawing/2014/main" id="{98007139-7518-77CC-2286-E8F9E692CFF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51697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練習問題 </a:t>
            </a:r>
            <a:r>
              <a:rPr lang="en-US" altLang="ja-JP" dirty="0"/>
              <a:t>7 </a:t>
            </a:r>
            <a:r>
              <a:rPr lang="ja-JP" altLang="en-US" dirty="0"/>
              <a:t>キャッシュ</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600" dirty="0"/>
              <a:t>アドレスの幅が </a:t>
            </a:r>
            <a:r>
              <a:rPr lang="en-US" altLang="ja-JP" sz="1600" dirty="0"/>
              <a:t>16 bit</a:t>
            </a:r>
            <a:r>
              <a:rPr lang="ja-JP" altLang="en-US" sz="1600" dirty="0"/>
              <a:t>，ラインサイズ</a:t>
            </a:r>
            <a:r>
              <a:rPr lang="en-US" altLang="ja-JP" sz="1600" dirty="0"/>
              <a:t>8B</a:t>
            </a:r>
            <a:r>
              <a:rPr lang="ja-JP" altLang="en-US" sz="1600" dirty="0"/>
              <a:t>，４エントリのキャッシュについて考える</a:t>
            </a:r>
            <a:endParaRPr lang="en-US" altLang="ja-JP" sz="1600" dirty="0"/>
          </a:p>
          <a:p>
            <a:r>
              <a:rPr lang="ja-JP" altLang="en-US" sz="1600" dirty="0"/>
              <a:t>連想度を以下の様に変えた場合に，</a:t>
            </a:r>
            <a:endParaRPr lang="en-US" altLang="ja-JP" sz="1600" dirty="0"/>
          </a:p>
          <a:p>
            <a:pPr lvl="1"/>
            <a:r>
              <a:rPr lang="en-US" altLang="ja-JP" sz="1600" dirty="0"/>
              <a:t>1</a:t>
            </a:r>
            <a:r>
              <a:rPr lang="ja-JP" altLang="en-US" sz="1600" dirty="0"/>
              <a:t>（ダイレクトマップ）</a:t>
            </a:r>
            <a:endParaRPr lang="en-US" altLang="ja-JP" sz="1600" dirty="0"/>
          </a:p>
          <a:p>
            <a:pPr lvl="1"/>
            <a:r>
              <a:rPr lang="en-US" altLang="ja-JP" sz="1600" dirty="0"/>
              <a:t>2 </a:t>
            </a:r>
          </a:p>
          <a:p>
            <a:pPr lvl="1"/>
            <a:r>
              <a:rPr lang="en-US" altLang="ja-JP" sz="1600" dirty="0"/>
              <a:t>4 </a:t>
            </a:r>
            <a:r>
              <a:rPr lang="ja-JP" altLang="en-US" sz="1600" dirty="0"/>
              <a:t>（フルアソシアティブ）</a:t>
            </a:r>
            <a:endParaRPr lang="en-US" altLang="ja-JP" sz="1600" dirty="0"/>
          </a:p>
          <a:p>
            <a:r>
              <a:rPr lang="ja-JP" altLang="en-US" sz="1600" dirty="0"/>
              <a:t>以下のようなアドレスによる </a:t>
            </a:r>
            <a:r>
              <a:rPr lang="en-US" altLang="ja-JP" sz="1600" dirty="0"/>
              <a:t>1B </a:t>
            </a:r>
            <a:r>
              <a:rPr lang="ja-JP" altLang="en-US" sz="1600" dirty="0"/>
              <a:t>のアクセスがあった場合を考える</a:t>
            </a:r>
            <a:endParaRPr lang="en-US" altLang="ja-JP" sz="1600" dirty="0"/>
          </a:p>
          <a:p>
            <a:pPr lvl="1">
              <a:buFont typeface="+mj-lt"/>
              <a:buAutoNum type="arabicPeriod"/>
            </a:pPr>
            <a:r>
              <a:rPr lang="en-US" altLang="ja-JP" sz="1600" dirty="0">
                <a:latin typeface="Consolas" panose="020B0609020204030204" pitchFamily="49" charset="0"/>
              </a:rPr>
              <a:t>0x8010, 0x8010, 0x8020, 0x8030, 0x8000, 0x8010, 0x8020, 0x8030</a:t>
            </a:r>
          </a:p>
          <a:p>
            <a:pPr lvl="1">
              <a:buFont typeface="+mj-lt"/>
              <a:buAutoNum type="arabicPeriod"/>
            </a:pPr>
            <a:r>
              <a:rPr lang="en-US" altLang="ja-JP" sz="1600" dirty="0">
                <a:latin typeface="Consolas" panose="020B0609020204030204" pitchFamily="49" charset="0"/>
              </a:rPr>
              <a:t>0x0088, 0x0099, 0x00AA, 0x00BB, 0x0088, 0x0099, 0x00AA, 0x00BB</a:t>
            </a:r>
          </a:p>
          <a:p>
            <a:pPr lvl="1">
              <a:buFont typeface="+mj-lt"/>
              <a:buAutoNum type="arabicPeriod"/>
            </a:pPr>
            <a:r>
              <a:rPr lang="en-US" altLang="ja-JP" sz="1600" dirty="0">
                <a:latin typeface="Consolas" panose="020B0609020204030204" pitchFamily="49" charset="0"/>
              </a:rPr>
              <a:t>0x8000, 0x9011, 0x8022, 0x9033, 0x9044, 0xA055, 0x9066, 0x8077</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33</a:t>
            </a:fld>
            <a:endParaRPr kumimoji="1" lang="ja-JP" altLang="en-US" dirty="0"/>
          </a:p>
        </p:txBody>
      </p:sp>
    </p:spTree>
    <p:extLst>
      <p:ext uri="{BB962C8B-B14F-4D97-AF65-F5344CB8AC3E}">
        <p14:creationId xmlns:p14="http://schemas.microsoft.com/office/powerpoint/2010/main" val="2662469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練習問題 </a:t>
            </a:r>
            <a:r>
              <a:rPr lang="en-US" altLang="ja-JP" dirty="0"/>
              <a:t>7 </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400" dirty="0"/>
              <a:t>(1) </a:t>
            </a:r>
            <a:r>
              <a:rPr lang="ja-JP" altLang="en-US" sz="1400" dirty="0"/>
              <a:t>上記それぞれの場合で，アクセスが全て終わった後のキャッシュの状態（タグの中身）を示せ</a:t>
            </a:r>
            <a:endParaRPr lang="en-US" altLang="ja-JP" sz="1400" dirty="0"/>
          </a:p>
          <a:p>
            <a:pPr lvl="1"/>
            <a:r>
              <a:rPr lang="ja-JP" altLang="en-US" sz="1400" dirty="0"/>
              <a:t>４エントリのタグにそれぞれ何が残っているかを，</a:t>
            </a:r>
            <a:br>
              <a:rPr lang="en-US" altLang="ja-JP" sz="1400" dirty="0"/>
            </a:br>
            <a:r>
              <a:rPr lang="ja-JP" altLang="en-US" sz="1400" dirty="0"/>
              <a:t>連想度</a:t>
            </a:r>
            <a:r>
              <a:rPr lang="en-US" altLang="ja-JP" sz="1400" dirty="0"/>
              <a:t>3</a:t>
            </a:r>
            <a:r>
              <a:rPr lang="ja-JP" altLang="en-US" sz="1400" dirty="0"/>
              <a:t>パターン</a:t>
            </a:r>
            <a:r>
              <a:rPr lang="en-US" altLang="ja-JP" sz="1400" dirty="0"/>
              <a:t>×</a:t>
            </a:r>
            <a:r>
              <a:rPr lang="ja-JP" altLang="en-US" sz="1400" dirty="0"/>
              <a:t>アクセス系列</a:t>
            </a:r>
            <a:r>
              <a:rPr lang="en-US" altLang="ja-JP" sz="1400" dirty="0"/>
              <a:t>3</a:t>
            </a:r>
            <a:r>
              <a:rPr lang="ja-JP" altLang="en-US" sz="1400" dirty="0"/>
              <a:t>パタン</a:t>
            </a:r>
            <a:r>
              <a:rPr lang="en-US" altLang="ja-JP" sz="1400" dirty="0"/>
              <a:t>=</a:t>
            </a:r>
            <a:r>
              <a:rPr lang="ja-JP" altLang="en-US" sz="1400" dirty="0"/>
              <a:t> </a:t>
            </a:r>
            <a:r>
              <a:rPr lang="en-US" altLang="ja-JP" sz="1400" dirty="0"/>
              <a:t>9 </a:t>
            </a:r>
            <a:r>
              <a:rPr lang="ja-JP" altLang="en-US" sz="1400" dirty="0"/>
              <a:t>パターン分答える</a:t>
            </a:r>
            <a:endParaRPr lang="en-US" altLang="ja-JP" sz="1400" dirty="0"/>
          </a:p>
          <a:p>
            <a:r>
              <a:rPr lang="en-US" altLang="ja-JP" sz="1400" dirty="0"/>
              <a:t>(2) </a:t>
            </a:r>
            <a:r>
              <a:rPr lang="ja-JP" altLang="en-US" sz="1400" dirty="0"/>
              <a:t>上記それぞれの場合のヒット率を計算せよ</a:t>
            </a:r>
            <a:endParaRPr lang="en-US" altLang="ja-JP" sz="1400" dirty="0"/>
          </a:p>
          <a:p>
            <a:r>
              <a:rPr lang="en-US" altLang="ja-JP" sz="1400" dirty="0"/>
              <a:t>(3) </a:t>
            </a:r>
            <a:r>
              <a:rPr lang="ja-JP" altLang="en-US" sz="1400" dirty="0"/>
              <a:t>各アクセスにおけるヒット時に，それが空間的局所性と時間的局所性のいずれによるのかを分類して答えよ</a:t>
            </a:r>
            <a:endParaRPr lang="en-US" altLang="ja-JP" sz="14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34</a:t>
            </a:fld>
            <a:endParaRPr kumimoji="1" lang="ja-JP" altLang="en-US" dirty="0"/>
          </a:p>
        </p:txBody>
      </p:sp>
    </p:spTree>
    <p:extLst>
      <p:ext uri="{BB962C8B-B14F-4D97-AF65-F5344CB8AC3E}">
        <p14:creationId xmlns:p14="http://schemas.microsoft.com/office/powerpoint/2010/main" val="185962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練習問題 </a:t>
            </a:r>
            <a:r>
              <a:rPr lang="en-US" altLang="ja-JP" dirty="0"/>
              <a:t>1 </a:t>
            </a:r>
            <a:r>
              <a:rPr lang="ja-JP" altLang="en-US" dirty="0"/>
              <a:t>解答</a:t>
            </a:r>
            <a:r>
              <a:rPr lang="en-US" altLang="ja-JP" dirty="0"/>
              <a:t> </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8370093" cy="5220058"/>
          </a:xfrm>
        </p:spPr>
        <p:txBody>
          <a:bodyPr/>
          <a:lstStyle/>
          <a:p>
            <a:r>
              <a:rPr lang="ja-JP" altLang="en-US" dirty="0"/>
              <a:t>以下の１６進数を２進数で表記せよ</a:t>
            </a:r>
            <a:endParaRPr lang="en-US" altLang="ja-JP" dirty="0"/>
          </a:p>
          <a:p>
            <a:pPr lvl="1"/>
            <a:r>
              <a:rPr lang="en-US" altLang="ja-JP" dirty="0"/>
              <a:t>(1) 0x1111 </a:t>
            </a:r>
            <a:r>
              <a:rPr lang="ja-JP" altLang="en-US" dirty="0"/>
              <a:t>→ </a:t>
            </a:r>
            <a:r>
              <a:rPr lang="en-US" altLang="ja-JP" dirty="0"/>
              <a:t>0b0001 0001 0001 0001</a:t>
            </a:r>
          </a:p>
          <a:p>
            <a:pPr lvl="1"/>
            <a:r>
              <a:rPr lang="en-US" altLang="ja-JP" dirty="0"/>
              <a:t>(2) 0xabcd1234 </a:t>
            </a:r>
            <a:r>
              <a:rPr lang="ja-JP" altLang="en-US" dirty="0"/>
              <a:t>→ </a:t>
            </a:r>
            <a:r>
              <a:rPr lang="en-US" altLang="ja-JP" dirty="0"/>
              <a:t>0b1010 1011 1100 1101 0001 0010 0011 0100  </a:t>
            </a:r>
          </a:p>
          <a:p>
            <a:r>
              <a:rPr lang="ja-JP" altLang="en-US" dirty="0"/>
              <a:t>以下の２進数を１６進数で表記せよ</a:t>
            </a:r>
            <a:endParaRPr lang="en-US" altLang="ja-JP" dirty="0"/>
          </a:p>
          <a:p>
            <a:pPr lvl="1"/>
            <a:r>
              <a:rPr lang="en-US" altLang="ja-JP" dirty="0"/>
              <a:t>(3) 0b10 1011 </a:t>
            </a:r>
            <a:r>
              <a:rPr lang="ja-JP" altLang="en-US" dirty="0"/>
              <a:t>→ </a:t>
            </a:r>
            <a:r>
              <a:rPr lang="en-US" altLang="ja-JP" dirty="0"/>
              <a:t>0x2b</a:t>
            </a:r>
          </a:p>
          <a:p>
            <a:pPr lvl="1"/>
            <a:r>
              <a:rPr lang="en-US" altLang="ja-JP" dirty="0"/>
              <a:t>(4) 0b1111 1111 1111 </a:t>
            </a:r>
            <a:r>
              <a:rPr lang="ja-JP" altLang="en-US" dirty="0"/>
              <a:t>→ </a:t>
            </a:r>
            <a:r>
              <a:rPr lang="en-US" altLang="ja-JP" dirty="0"/>
              <a:t>0xfff</a:t>
            </a:r>
          </a:p>
          <a:p>
            <a:r>
              <a:rPr lang="ja-JP" altLang="en-US" dirty="0"/>
              <a:t>以下の演算を行え</a:t>
            </a:r>
            <a:endParaRPr lang="en-US" altLang="ja-JP" dirty="0"/>
          </a:p>
          <a:p>
            <a:pPr lvl="1"/>
            <a:r>
              <a:rPr lang="en-US" altLang="ja-JP" dirty="0"/>
              <a:t>(5) 0b11111110 / 0b10 </a:t>
            </a:r>
            <a:r>
              <a:rPr lang="ja-JP" altLang="en-US" dirty="0"/>
              <a:t>→ </a:t>
            </a:r>
            <a:r>
              <a:rPr lang="en-US" altLang="ja-JP" dirty="0"/>
              <a:t>0b1111111</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4</a:t>
            </a:fld>
            <a:endParaRPr kumimoji="1" lang="ja-JP" altLang="en-US" dirty="0"/>
          </a:p>
        </p:txBody>
      </p:sp>
    </p:spTree>
    <p:extLst>
      <p:ext uri="{BB962C8B-B14F-4D97-AF65-F5344CB8AC3E}">
        <p14:creationId xmlns:p14="http://schemas.microsoft.com/office/powerpoint/2010/main" val="16527958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3641BA9-2762-0DAF-C5F5-CF84487F5425}"/>
              </a:ext>
            </a:extLst>
          </p:cNvPr>
          <p:cNvSpPr>
            <a:spLocks noGrp="1"/>
          </p:cNvSpPr>
          <p:nvPr>
            <p:ph type="ctrTitle"/>
          </p:nvPr>
        </p:nvSpPr>
        <p:spPr>
          <a:xfrm>
            <a:off x="701957" y="2258987"/>
            <a:ext cx="7920088" cy="810009"/>
          </a:xfrm>
        </p:spPr>
        <p:txBody>
          <a:bodyPr/>
          <a:lstStyle/>
          <a:p>
            <a:r>
              <a:rPr lang="ja-JP" altLang="en-US" dirty="0"/>
              <a:t>練習問題 </a:t>
            </a:r>
            <a:r>
              <a:rPr lang="en-US" altLang="ja-JP" dirty="0"/>
              <a:t>2. </a:t>
            </a:r>
            <a:r>
              <a:rPr lang="ja-JP" altLang="en-US" dirty="0"/>
              <a:t>命令セット</a:t>
            </a:r>
            <a:endParaRPr lang="en-US" dirty="0"/>
          </a:p>
        </p:txBody>
      </p:sp>
      <p:sp>
        <p:nvSpPr>
          <p:cNvPr id="7" name="字幕 6">
            <a:extLst>
              <a:ext uri="{FF2B5EF4-FFF2-40B4-BE49-F238E27FC236}">
                <a16:creationId xmlns:a16="http://schemas.microsoft.com/office/drawing/2014/main" id="{98007139-7518-77CC-2286-E8F9E692CFF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46630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0B793-B93E-B1A2-D5BF-B18E503BD6D3}"/>
              </a:ext>
            </a:extLst>
          </p:cNvPr>
          <p:cNvSpPr>
            <a:spLocks noGrp="1"/>
          </p:cNvSpPr>
          <p:nvPr>
            <p:ph type="title"/>
          </p:nvPr>
        </p:nvSpPr>
        <p:spPr/>
        <p:txBody>
          <a:bodyPr/>
          <a:lstStyle/>
          <a:p>
            <a:r>
              <a:rPr kumimoji="1" lang="ja-JP" altLang="en-US" dirty="0"/>
              <a:t>練習問題２で使用する命令セット</a:t>
            </a:r>
            <a:endParaRPr kumimoji="1" lang="en-US" dirty="0"/>
          </a:p>
        </p:txBody>
      </p:sp>
      <p:sp>
        <p:nvSpPr>
          <p:cNvPr id="3" name="コンテンツ プレースホルダー 2">
            <a:extLst>
              <a:ext uri="{FF2B5EF4-FFF2-40B4-BE49-F238E27FC236}">
                <a16:creationId xmlns:a16="http://schemas.microsoft.com/office/drawing/2014/main" id="{11BB4355-4353-2A75-8CE2-80B816DBA1E7}"/>
              </a:ext>
            </a:extLst>
          </p:cNvPr>
          <p:cNvSpPr>
            <a:spLocks noGrp="1"/>
          </p:cNvSpPr>
          <p:nvPr>
            <p:ph sz="quarter" idx="10"/>
          </p:nvPr>
        </p:nvSpPr>
        <p:spPr/>
        <p:txBody>
          <a:bodyPr/>
          <a:lstStyle/>
          <a:p>
            <a:r>
              <a:rPr kumimoji="1" lang="ja-JP" altLang="en-US" dirty="0"/>
              <a:t>レジスタ：</a:t>
            </a:r>
            <a:endParaRPr kumimoji="1" lang="en-US" altLang="ja-JP" dirty="0"/>
          </a:p>
          <a:p>
            <a:pPr lvl="1"/>
            <a:r>
              <a:rPr lang="en-US" dirty="0"/>
              <a:t>A, B, C, D, E, F </a:t>
            </a:r>
            <a:r>
              <a:rPr lang="ja-JP" altLang="en-US" dirty="0"/>
              <a:t>の６つがあるものとする</a:t>
            </a:r>
            <a:endParaRPr lang="en-US" altLang="ja-JP" dirty="0"/>
          </a:p>
          <a:p>
            <a:r>
              <a:rPr kumimoji="1" lang="ja-JP" altLang="en-US" dirty="0"/>
              <a:t>命令：</a:t>
            </a:r>
            <a:endParaRPr kumimoji="1" lang="en-US" altLang="ja-JP" dirty="0"/>
          </a:p>
          <a:p>
            <a:pPr lvl="1"/>
            <a:r>
              <a:rPr lang="ja-JP" altLang="en-US" dirty="0"/>
              <a:t>次のページで説明する </a:t>
            </a:r>
            <a:r>
              <a:rPr lang="en-US" dirty="0"/>
              <a:t>li, add, sub, ld, </a:t>
            </a:r>
            <a:r>
              <a:rPr lang="en-US" dirty="0" err="1"/>
              <a:t>st</a:t>
            </a:r>
            <a:r>
              <a:rPr lang="en-US" dirty="0"/>
              <a:t>, b </a:t>
            </a:r>
            <a:r>
              <a:rPr lang="ja-JP" altLang="en-US" dirty="0"/>
              <a:t>の ６命令がある</a:t>
            </a:r>
            <a:endParaRPr kumimoji="1" lang="en-US" dirty="0"/>
          </a:p>
          <a:p>
            <a:pPr marL="0" indent="0">
              <a:lnSpc>
                <a:spcPct val="150000"/>
              </a:lnSpc>
              <a:buNone/>
            </a:pPr>
            <a:endParaRPr kumimoji="1" lang="en-US" altLang="ja-JP" dirty="0"/>
          </a:p>
          <a:p>
            <a:pPr lvl="2"/>
            <a:endParaRPr kumimoji="1" lang="en-US" dirty="0"/>
          </a:p>
          <a:p>
            <a:pPr lvl="1"/>
            <a:endParaRPr kumimoji="1" lang="en-US" dirty="0"/>
          </a:p>
        </p:txBody>
      </p:sp>
    </p:spTree>
    <p:extLst>
      <p:ext uri="{BB962C8B-B14F-4D97-AF65-F5344CB8AC3E}">
        <p14:creationId xmlns:p14="http://schemas.microsoft.com/office/powerpoint/2010/main" val="3212200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0B793-B93E-B1A2-D5BF-B18E503BD6D3}"/>
              </a:ext>
            </a:extLst>
          </p:cNvPr>
          <p:cNvSpPr>
            <a:spLocks noGrp="1"/>
          </p:cNvSpPr>
          <p:nvPr>
            <p:ph type="title"/>
          </p:nvPr>
        </p:nvSpPr>
        <p:spPr/>
        <p:txBody>
          <a:bodyPr/>
          <a:lstStyle/>
          <a:p>
            <a:r>
              <a:rPr kumimoji="1" lang="ja-JP" altLang="en-US" dirty="0"/>
              <a:t>練習問題２で使用する命令セット</a:t>
            </a:r>
            <a:endParaRPr kumimoji="1" lang="en-US" dirty="0"/>
          </a:p>
        </p:txBody>
      </p:sp>
      <p:sp>
        <p:nvSpPr>
          <p:cNvPr id="3" name="コンテンツ プレースホルダー 2">
            <a:extLst>
              <a:ext uri="{FF2B5EF4-FFF2-40B4-BE49-F238E27FC236}">
                <a16:creationId xmlns:a16="http://schemas.microsoft.com/office/drawing/2014/main" id="{11BB4355-4353-2A75-8CE2-80B816DBA1E7}"/>
              </a:ext>
            </a:extLst>
          </p:cNvPr>
          <p:cNvSpPr>
            <a:spLocks noGrp="1"/>
          </p:cNvSpPr>
          <p:nvPr>
            <p:ph sz="quarter" idx="10"/>
          </p:nvPr>
        </p:nvSpPr>
        <p:spPr>
          <a:xfrm>
            <a:off x="611955" y="1088974"/>
            <a:ext cx="8370093" cy="5220058"/>
          </a:xfrm>
        </p:spPr>
        <p:txBody>
          <a:bodyPr/>
          <a:lstStyle/>
          <a:p>
            <a:r>
              <a:rPr kumimoji="1" lang="en-US" sz="1600" dirty="0"/>
              <a:t>li</a:t>
            </a:r>
            <a:r>
              <a:rPr kumimoji="1" lang="ja-JP" altLang="en-US" sz="1600" dirty="0"/>
              <a:t>：即値をレジスタに読み込む</a:t>
            </a:r>
            <a:endParaRPr kumimoji="1" lang="en-US" altLang="ja-JP" sz="1600" dirty="0"/>
          </a:p>
          <a:p>
            <a:pPr lvl="1"/>
            <a:r>
              <a:rPr kumimoji="1" lang="ja-JP" altLang="en-US" sz="1600" dirty="0"/>
              <a:t>例：</a:t>
            </a:r>
            <a:r>
              <a:rPr lang="en-US" altLang="ja-JP" sz="1600" kern="0" dirty="0">
                <a:solidFill>
                  <a:schemeClr val="tx1">
                    <a:lumMod val="85000"/>
                    <a:lumOff val="15000"/>
                  </a:schemeClr>
                </a:solidFill>
                <a:latin typeface="Consolas" panose="020B0609020204030204" pitchFamily="49" charset="0"/>
              </a:rPr>
              <a:t>li 0 </a:t>
            </a:r>
            <a:r>
              <a:rPr lang="ja-JP" altLang="en-US" sz="1600" kern="0" dirty="0">
                <a:solidFill>
                  <a:schemeClr val="tx1">
                    <a:lumMod val="85000"/>
                    <a:lumOff val="15000"/>
                  </a:schemeClr>
                </a:solidFill>
                <a:latin typeface="Consolas" panose="020B0609020204030204" pitchFamily="49" charset="0"/>
              </a:rPr>
              <a:t>→ </a:t>
            </a:r>
            <a:r>
              <a:rPr lang="en-US" altLang="ja-JP" sz="1600" kern="0" dirty="0">
                <a:solidFill>
                  <a:schemeClr val="tx1">
                    <a:lumMod val="85000"/>
                    <a:lumOff val="15000"/>
                  </a:schemeClr>
                </a:solidFill>
                <a:latin typeface="Consolas" panose="020B0609020204030204" pitchFamily="49" charset="0"/>
              </a:rPr>
              <a:t>A</a:t>
            </a:r>
            <a:r>
              <a:rPr lang="ja-JP" altLang="en-US" sz="1600" dirty="0">
                <a:solidFill>
                  <a:schemeClr val="tx1">
                    <a:lumMod val="85000"/>
                    <a:lumOff val="15000"/>
                  </a:schemeClr>
                </a:solidFill>
                <a:latin typeface="Consolas" panose="020B0609020204030204" pitchFamily="49" charset="0"/>
              </a:rPr>
              <a:t>     </a:t>
            </a:r>
            <a:r>
              <a:rPr lang="en-US" altLang="ja-JP" sz="1600" kern="0" dirty="0">
                <a:latin typeface="Consolas" panose="020B0609020204030204" pitchFamily="49" charset="0"/>
              </a:rPr>
              <a:t>// </a:t>
            </a:r>
            <a:r>
              <a:rPr lang="ja-JP" altLang="en-US" sz="1600" kern="0" dirty="0">
                <a:latin typeface="Consolas" panose="020B0609020204030204" pitchFamily="49" charset="0"/>
              </a:rPr>
              <a:t>レジスタ </a:t>
            </a:r>
            <a:r>
              <a:rPr lang="en-US" altLang="ja-JP" sz="1600" kern="0" dirty="0">
                <a:latin typeface="Consolas" panose="020B0609020204030204" pitchFamily="49" charset="0"/>
              </a:rPr>
              <a:t>A </a:t>
            </a:r>
            <a:r>
              <a:rPr lang="ja-JP" altLang="en-US" sz="1600" kern="0" dirty="0">
                <a:latin typeface="Consolas" panose="020B0609020204030204" pitchFamily="49" charset="0"/>
              </a:rPr>
              <a:t>に </a:t>
            </a:r>
            <a:r>
              <a:rPr lang="en-US" altLang="ja-JP" sz="1600" kern="0" dirty="0">
                <a:latin typeface="Consolas" panose="020B0609020204030204" pitchFamily="49" charset="0"/>
              </a:rPr>
              <a:t>0 </a:t>
            </a:r>
            <a:r>
              <a:rPr lang="ja-JP" altLang="en-US" sz="1600" kern="0" dirty="0">
                <a:latin typeface="Consolas" panose="020B0609020204030204" pitchFamily="49" charset="0"/>
              </a:rPr>
              <a:t>をいれる</a:t>
            </a:r>
            <a:endParaRPr lang="en-US" altLang="ja-JP" sz="1600" kern="0" dirty="0">
              <a:latin typeface="Consolas" panose="020B0609020204030204" pitchFamily="49" charset="0"/>
            </a:endParaRPr>
          </a:p>
          <a:p>
            <a:r>
              <a:rPr lang="en-US" altLang="ja-JP" sz="1600" kern="0" dirty="0">
                <a:solidFill>
                  <a:schemeClr val="tx1">
                    <a:lumMod val="85000"/>
                    <a:lumOff val="15000"/>
                  </a:schemeClr>
                </a:solidFill>
                <a:latin typeface="Consolas" panose="020B0609020204030204" pitchFamily="49" charset="0"/>
              </a:rPr>
              <a:t>add</a:t>
            </a:r>
            <a:r>
              <a:rPr lang="ja-JP" altLang="en-US" sz="1600" kern="0" dirty="0">
                <a:solidFill>
                  <a:schemeClr val="tx1">
                    <a:lumMod val="85000"/>
                    <a:lumOff val="15000"/>
                  </a:schemeClr>
                </a:solidFill>
                <a:latin typeface="Consolas" panose="020B0609020204030204" pitchFamily="49" charset="0"/>
              </a:rPr>
              <a:t>：加算</a:t>
            </a:r>
            <a:endParaRPr lang="en-US" altLang="ja-JP" sz="1600" kern="0" dirty="0">
              <a:solidFill>
                <a:schemeClr val="tx1">
                  <a:lumMod val="85000"/>
                  <a:lumOff val="15000"/>
                </a:schemeClr>
              </a:solidFill>
              <a:latin typeface="Consolas" panose="020B0609020204030204" pitchFamily="49" charset="0"/>
            </a:endParaRPr>
          </a:p>
          <a:p>
            <a:pPr lvl="1"/>
            <a:r>
              <a:rPr lang="ja-JP" altLang="en-US" sz="1600" kern="0" dirty="0">
                <a:solidFill>
                  <a:schemeClr val="tx1">
                    <a:lumMod val="85000"/>
                    <a:lumOff val="15000"/>
                  </a:schemeClr>
                </a:solidFill>
                <a:latin typeface="Consolas" panose="020B0609020204030204" pitchFamily="49" charset="0"/>
              </a:rPr>
              <a:t>例：</a:t>
            </a:r>
            <a:r>
              <a:rPr lang="en-US" altLang="ja-JP" sz="1600" kern="0" dirty="0">
                <a:solidFill>
                  <a:schemeClr val="tx1">
                    <a:lumMod val="85000"/>
                    <a:lumOff val="15000"/>
                  </a:schemeClr>
                </a:solidFill>
                <a:latin typeface="Consolas" panose="020B0609020204030204" pitchFamily="49" charset="0"/>
              </a:rPr>
              <a:t>add A,1 </a:t>
            </a:r>
            <a:r>
              <a:rPr lang="ja-JP" altLang="en-US" sz="1600" kern="0" dirty="0">
                <a:solidFill>
                  <a:schemeClr val="tx1">
                    <a:lumMod val="85000"/>
                    <a:lumOff val="15000"/>
                  </a:schemeClr>
                </a:solidFill>
                <a:latin typeface="Consolas" panose="020B0609020204030204" pitchFamily="49" charset="0"/>
              </a:rPr>
              <a:t>→ </a:t>
            </a:r>
            <a:r>
              <a:rPr lang="en-US" altLang="ja-JP" sz="1600" kern="0" dirty="0">
                <a:solidFill>
                  <a:schemeClr val="tx1">
                    <a:lumMod val="85000"/>
                    <a:lumOff val="15000"/>
                  </a:schemeClr>
                </a:solidFill>
                <a:latin typeface="Consolas" panose="020B0609020204030204" pitchFamily="49" charset="0"/>
              </a:rPr>
              <a:t>A  // </a:t>
            </a:r>
            <a:r>
              <a:rPr lang="ja-JP" altLang="en-US" sz="1600" kern="0" dirty="0">
                <a:solidFill>
                  <a:schemeClr val="tx1">
                    <a:lumMod val="85000"/>
                    <a:lumOff val="15000"/>
                  </a:schemeClr>
                </a:solidFill>
                <a:latin typeface="Consolas" panose="020B0609020204030204" pitchFamily="49" charset="0"/>
              </a:rPr>
              <a:t>レジスタ </a:t>
            </a:r>
            <a:r>
              <a:rPr lang="en-US" altLang="ja-JP" sz="1600" kern="0" dirty="0">
                <a:solidFill>
                  <a:schemeClr val="tx1">
                    <a:lumMod val="85000"/>
                    <a:lumOff val="15000"/>
                  </a:schemeClr>
                </a:solidFill>
                <a:latin typeface="Consolas" panose="020B0609020204030204" pitchFamily="49" charset="0"/>
              </a:rPr>
              <a:t>A </a:t>
            </a:r>
            <a:r>
              <a:rPr lang="ja-JP" altLang="en-US" sz="1600" kern="0" dirty="0">
                <a:solidFill>
                  <a:schemeClr val="tx1">
                    <a:lumMod val="85000"/>
                    <a:lumOff val="15000"/>
                  </a:schemeClr>
                </a:solidFill>
                <a:latin typeface="Consolas" panose="020B0609020204030204" pitchFamily="49" charset="0"/>
              </a:rPr>
              <a:t>に </a:t>
            </a:r>
            <a:r>
              <a:rPr lang="en-US" altLang="ja-JP" sz="1600" kern="0" dirty="0">
                <a:solidFill>
                  <a:schemeClr val="tx1">
                    <a:lumMod val="85000"/>
                    <a:lumOff val="15000"/>
                  </a:schemeClr>
                </a:solidFill>
                <a:latin typeface="Consolas" panose="020B0609020204030204" pitchFamily="49" charset="0"/>
              </a:rPr>
              <a:t>1 </a:t>
            </a:r>
            <a:r>
              <a:rPr lang="ja-JP" altLang="en-US" sz="1600" kern="0" dirty="0">
                <a:solidFill>
                  <a:schemeClr val="tx1">
                    <a:lumMod val="85000"/>
                    <a:lumOff val="15000"/>
                  </a:schemeClr>
                </a:solidFill>
                <a:latin typeface="Consolas" panose="020B0609020204030204" pitchFamily="49" charset="0"/>
              </a:rPr>
              <a:t>を足して </a:t>
            </a:r>
            <a:r>
              <a:rPr lang="en-US" altLang="ja-JP" sz="1600" kern="0" dirty="0">
                <a:solidFill>
                  <a:schemeClr val="tx1">
                    <a:lumMod val="85000"/>
                    <a:lumOff val="15000"/>
                  </a:schemeClr>
                </a:solidFill>
                <a:latin typeface="Consolas" panose="020B0609020204030204" pitchFamily="49" charset="0"/>
              </a:rPr>
              <a:t>A </a:t>
            </a:r>
            <a:r>
              <a:rPr lang="ja-JP" altLang="en-US" sz="1600" kern="0" dirty="0">
                <a:solidFill>
                  <a:schemeClr val="tx1">
                    <a:lumMod val="85000"/>
                    <a:lumOff val="15000"/>
                  </a:schemeClr>
                </a:solidFill>
                <a:latin typeface="Consolas" panose="020B0609020204030204" pitchFamily="49" charset="0"/>
              </a:rPr>
              <a:t>に書く</a:t>
            </a:r>
            <a:endParaRPr lang="en-US" altLang="ja-JP" sz="1600" kern="0" dirty="0">
              <a:solidFill>
                <a:schemeClr val="tx1">
                  <a:lumMod val="85000"/>
                  <a:lumOff val="15000"/>
                </a:schemeClr>
              </a:solidFill>
              <a:latin typeface="Consolas" panose="020B0609020204030204" pitchFamily="49" charset="0"/>
            </a:endParaRPr>
          </a:p>
          <a:p>
            <a:r>
              <a:rPr lang="en-US" altLang="ja-JP" sz="1600" kern="0" dirty="0">
                <a:solidFill>
                  <a:schemeClr val="tx1">
                    <a:lumMod val="85000"/>
                    <a:lumOff val="15000"/>
                  </a:schemeClr>
                </a:solidFill>
                <a:latin typeface="Consolas" panose="020B0609020204030204" pitchFamily="49" charset="0"/>
              </a:rPr>
              <a:t>sub</a:t>
            </a:r>
            <a:r>
              <a:rPr lang="ja-JP" altLang="en-US" sz="1600" kern="0" dirty="0">
                <a:solidFill>
                  <a:schemeClr val="tx1">
                    <a:lumMod val="85000"/>
                    <a:lumOff val="15000"/>
                  </a:schemeClr>
                </a:solidFill>
                <a:latin typeface="Consolas" panose="020B0609020204030204" pitchFamily="49" charset="0"/>
              </a:rPr>
              <a:t>：減算</a:t>
            </a:r>
            <a:endParaRPr lang="en-US" altLang="ja-JP" sz="1600" kern="0" dirty="0">
              <a:solidFill>
                <a:schemeClr val="tx1">
                  <a:lumMod val="85000"/>
                  <a:lumOff val="15000"/>
                </a:schemeClr>
              </a:solidFill>
              <a:latin typeface="Consolas" panose="020B0609020204030204" pitchFamily="49" charset="0"/>
            </a:endParaRPr>
          </a:p>
          <a:p>
            <a:pPr lvl="1"/>
            <a:r>
              <a:rPr lang="ja-JP" altLang="en-US" sz="1600" kern="0" dirty="0">
                <a:solidFill>
                  <a:schemeClr val="tx1">
                    <a:lumMod val="85000"/>
                    <a:lumOff val="15000"/>
                  </a:schemeClr>
                </a:solidFill>
                <a:latin typeface="Consolas" panose="020B0609020204030204" pitchFamily="49" charset="0"/>
              </a:rPr>
              <a:t>例：</a:t>
            </a:r>
            <a:r>
              <a:rPr lang="en-US" altLang="ja-JP" sz="1600" kern="0" dirty="0">
                <a:solidFill>
                  <a:schemeClr val="tx1">
                    <a:lumMod val="85000"/>
                    <a:lumOff val="15000"/>
                  </a:schemeClr>
                </a:solidFill>
                <a:latin typeface="Consolas" panose="020B0609020204030204" pitchFamily="49" charset="0"/>
              </a:rPr>
              <a:t>sub B,C </a:t>
            </a:r>
            <a:r>
              <a:rPr lang="ja-JP" altLang="en-US" sz="1600" kern="0" dirty="0">
                <a:solidFill>
                  <a:schemeClr val="tx1">
                    <a:lumMod val="85000"/>
                    <a:lumOff val="15000"/>
                  </a:schemeClr>
                </a:solidFill>
                <a:latin typeface="Consolas" panose="020B0609020204030204" pitchFamily="49" charset="0"/>
              </a:rPr>
              <a:t>→ </a:t>
            </a:r>
            <a:r>
              <a:rPr lang="en-US" altLang="ja-JP" sz="1600" kern="0" dirty="0">
                <a:solidFill>
                  <a:schemeClr val="tx1">
                    <a:lumMod val="85000"/>
                    <a:lumOff val="15000"/>
                  </a:schemeClr>
                </a:solidFill>
                <a:latin typeface="Consolas" panose="020B0609020204030204" pitchFamily="49" charset="0"/>
              </a:rPr>
              <a:t>D  // </a:t>
            </a:r>
            <a:r>
              <a:rPr lang="ja-JP" altLang="en-US" sz="1600" kern="0" dirty="0">
                <a:solidFill>
                  <a:schemeClr val="tx1">
                    <a:lumMod val="85000"/>
                    <a:lumOff val="15000"/>
                  </a:schemeClr>
                </a:solidFill>
                <a:latin typeface="Consolas" panose="020B0609020204030204" pitchFamily="49" charset="0"/>
              </a:rPr>
              <a:t>レジスタ </a:t>
            </a:r>
            <a:r>
              <a:rPr lang="en-US" altLang="ja-JP" sz="1600" kern="0" dirty="0">
                <a:solidFill>
                  <a:schemeClr val="tx1">
                    <a:lumMod val="85000"/>
                    <a:lumOff val="15000"/>
                  </a:schemeClr>
                </a:solidFill>
                <a:latin typeface="Consolas" panose="020B0609020204030204" pitchFamily="49" charset="0"/>
              </a:rPr>
              <a:t>B </a:t>
            </a:r>
            <a:r>
              <a:rPr lang="ja-JP" altLang="en-US" sz="1600" kern="0" dirty="0">
                <a:solidFill>
                  <a:schemeClr val="tx1">
                    <a:lumMod val="85000"/>
                    <a:lumOff val="15000"/>
                  </a:schemeClr>
                </a:solidFill>
                <a:latin typeface="Consolas" panose="020B0609020204030204" pitchFamily="49" charset="0"/>
              </a:rPr>
              <a:t>から </a:t>
            </a:r>
            <a:r>
              <a:rPr lang="en-US" altLang="ja-JP" sz="1600" kern="0" dirty="0">
                <a:solidFill>
                  <a:schemeClr val="tx1">
                    <a:lumMod val="85000"/>
                    <a:lumOff val="15000"/>
                  </a:schemeClr>
                </a:solidFill>
                <a:latin typeface="Consolas" panose="020B0609020204030204" pitchFamily="49" charset="0"/>
              </a:rPr>
              <a:t>C </a:t>
            </a:r>
            <a:r>
              <a:rPr lang="ja-JP" altLang="en-US" sz="1600" kern="0" dirty="0">
                <a:solidFill>
                  <a:schemeClr val="tx1">
                    <a:lumMod val="85000"/>
                    <a:lumOff val="15000"/>
                  </a:schemeClr>
                </a:solidFill>
                <a:latin typeface="Consolas" panose="020B0609020204030204" pitchFamily="49" charset="0"/>
              </a:rPr>
              <a:t>を引いて </a:t>
            </a:r>
            <a:r>
              <a:rPr lang="en-US" altLang="ja-JP" sz="1600" kern="0" dirty="0">
                <a:solidFill>
                  <a:schemeClr val="tx1">
                    <a:lumMod val="85000"/>
                    <a:lumOff val="15000"/>
                  </a:schemeClr>
                </a:solidFill>
                <a:latin typeface="Consolas" panose="020B0609020204030204" pitchFamily="49" charset="0"/>
              </a:rPr>
              <a:t>D </a:t>
            </a:r>
            <a:r>
              <a:rPr lang="ja-JP" altLang="en-US" sz="1600" kern="0" dirty="0">
                <a:solidFill>
                  <a:schemeClr val="tx1">
                    <a:lumMod val="85000"/>
                    <a:lumOff val="15000"/>
                  </a:schemeClr>
                </a:solidFill>
                <a:latin typeface="Consolas" panose="020B0609020204030204" pitchFamily="49" charset="0"/>
              </a:rPr>
              <a:t>に書く</a:t>
            </a:r>
            <a:endParaRPr kumimoji="1" lang="en-US" sz="1600" dirty="0"/>
          </a:p>
        </p:txBody>
      </p:sp>
    </p:spTree>
    <p:extLst>
      <p:ext uri="{BB962C8B-B14F-4D97-AF65-F5344CB8AC3E}">
        <p14:creationId xmlns:p14="http://schemas.microsoft.com/office/powerpoint/2010/main" val="29639839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0B793-B93E-B1A2-D5BF-B18E503BD6D3}"/>
              </a:ext>
            </a:extLst>
          </p:cNvPr>
          <p:cNvSpPr>
            <a:spLocks noGrp="1"/>
          </p:cNvSpPr>
          <p:nvPr>
            <p:ph type="title"/>
          </p:nvPr>
        </p:nvSpPr>
        <p:spPr/>
        <p:txBody>
          <a:bodyPr/>
          <a:lstStyle/>
          <a:p>
            <a:r>
              <a:rPr kumimoji="1" lang="ja-JP" altLang="en-US" dirty="0"/>
              <a:t>練習問題２で使用する命令セット</a:t>
            </a:r>
            <a:endParaRPr kumimoji="1" lang="en-US" dirty="0"/>
          </a:p>
        </p:txBody>
      </p:sp>
      <p:sp>
        <p:nvSpPr>
          <p:cNvPr id="3" name="コンテンツ プレースホルダー 2">
            <a:extLst>
              <a:ext uri="{FF2B5EF4-FFF2-40B4-BE49-F238E27FC236}">
                <a16:creationId xmlns:a16="http://schemas.microsoft.com/office/drawing/2014/main" id="{11BB4355-4353-2A75-8CE2-80B816DBA1E7}"/>
              </a:ext>
            </a:extLst>
          </p:cNvPr>
          <p:cNvSpPr>
            <a:spLocks noGrp="1"/>
          </p:cNvSpPr>
          <p:nvPr>
            <p:ph sz="quarter" idx="10"/>
          </p:nvPr>
        </p:nvSpPr>
        <p:spPr>
          <a:xfrm>
            <a:off x="611955" y="1088974"/>
            <a:ext cx="8370093" cy="5220058"/>
          </a:xfrm>
        </p:spPr>
        <p:txBody>
          <a:bodyPr/>
          <a:lstStyle/>
          <a:p>
            <a:pPr>
              <a:lnSpc>
                <a:spcPct val="150000"/>
              </a:lnSpc>
            </a:pPr>
            <a:r>
              <a:rPr lang="en-US" altLang="ja-JP" sz="1600" kern="0" dirty="0">
                <a:solidFill>
                  <a:schemeClr val="tx1">
                    <a:lumMod val="85000"/>
                    <a:lumOff val="15000"/>
                  </a:schemeClr>
                </a:solidFill>
                <a:latin typeface="Consolas" panose="020B0609020204030204" pitchFamily="49" charset="0"/>
              </a:rPr>
              <a:t>ld</a:t>
            </a:r>
            <a:r>
              <a:rPr lang="ja-JP" altLang="en-US" sz="1600" kern="0" dirty="0">
                <a:solidFill>
                  <a:schemeClr val="tx1">
                    <a:lumMod val="85000"/>
                    <a:lumOff val="15000"/>
                  </a:schemeClr>
                </a:solidFill>
                <a:latin typeface="Consolas" panose="020B0609020204030204" pitchFamily="49" charset="0"/>
              </a:rPr>
              <a:t>：ロード命令</a:t>
            </a:r>
            <a:endParaRPr lang="en-US" altLang="ja-JP" sz="1600" kern="0" dirty="0">
              <a:solidFill>
                <a:schemeClr val="tx1">
                  <a:lumMod val="85000"/>
                  <a:lumOff val="15000"/>
                </a:schemeClr>
              </a:solidFill>
              <a:latin typeface="Consolas" panose="020B0609020204030204" pitchFamily="49" charset="0"/>
            </a:endParaRPr>
          </a:p>
          <a:p>
            <a:pPr lvl="1">
              <a:lnSpc>
                <a:spcPct val="150000"/>
              </a:lnSpc>
            </a:pPr>
            <a:r>
              <a:rPr lang="ja-JP" altLang="en-US" sz="1600" kern="0" dirty="0">
                <a:solidFill>
                  <a:schemeClr val="tx1">
                    <a:lumMod val="85000"/>
                    <a:lumOff val="15000"/>
                  </a:schemeClr>
                </a:solidFill>
                <a:latin typeface="Consolas" panose="020B0609020204030204" pitchFamily="49" charset="0"/>
              </a:rPr>
              <a:t>例：</a:t>
            </a:r>
            <a:r>
              <a:rPr lang="en-US" altLang="ja-JP" sz="1600" kern="0" dirty="0">
                <a:solidFill>
                  <a:schemeClr val="tx1">
                    <a:lumMod val="85000"/>
                    <a:lumOff val="15000"/>
                  </a:schemeClr>
                </a:solidFill>
                <a:latin typeface="Consolas" panose="020B0609020204030204" pitchFamily="49" charset="0"/>
              </a:rPr>
              <a:t>ld (B) </a:t>
            </a:r>
            <a:r>
              <a:rPr lang="ja-JP" altLang="en-US" sz="1600" kern="0" dirty="0">
                <a:solidFill>
                  <a:schemeClr val="tx1">
                    <a:lumMod val="85000"/>
                    <a:lumOff val="15000"/>
                  </a:schemeClr>
                </a:solidFill>
                <a:latin typeface="Consolas" panose="020B0609020204030204" pitchFamily="49" charset="0"/>
              </a:rPr>
              <a:t>→ </a:t>
            </a:r>
            <a:r>
              <a:rPr lang="en-US" altLang="ja-JP" sz="1600" kern="0" dirty="0">
                <a:solidFill>
                  <a:schemeClr val="tx1">
                    <a:lumMod val="85000"/>
                    <a:lumOff val="15000"/>
                  </a:schemeClr>
                </a:solidFill>
                <a:latin typeface="Consolas" panose="020B0609020204030204" pitchFamily="49" charset="0"/>
              </a:rPr>
              <a:t>A  // </a:t>
            </a:r>
            <a:r>
              <a:rPr lang="ja-JP" altLang="en-US" sz="1600" kern="0" dirty="0">
                <a:solidFill>
                  <a:schemeClr val="tx1">
                    <a:lumMod val="85000"/>
                    <a:lumOff val="15000"/>
                  </a:schemeClr>
                </a:solidFill>
                <a:latin typeface="Consolas" panose="020B0609020204030204" pitchFamily="49" charset="0"/>
              </a:rPr>
              <a:t>レジスタ </a:t>
            </a:r>
            <a:r>
              <a:rPr lang="en-US" altLang="ja-JP" sz="1600" kern="0" dirty="0">
                <a:solidFill>
                  <a:schemeClr val="tx1">
                    <a:lumMod val="85000"/>
                    <a:lumOff val="15000"/>
                  </a:schemeClr>
                </a:solidFill>
                <a:latin typeface="Consolas" panose="020B0609020204030204" pitchFamily="49" charset="0"/>
              </a:rPr>
              <a:t>B </a:t>
            </a:r>
            <a:r>
              <a:rPr lang="ja-JP" altLang="en-US" sz="1600" kern="0" dirty="0">
                <a:solidFill>
                  <a:schemeClr val="tx1">
                    <a:lumMod val="85000"/>
                    <a:lumOff val="15000"/>
                  </a:schemeClr>
                </a:solidFill>
                <a:latin typeface="Consolas" panose="020B0609020204030204" pitchFamily="49" charset="0"/>
              </a:rPr>
              <a:t>の値をアドレスとして</a:t>
            </a:r>
            <a:br>
              <a:rPr lang="en-US" altLang="ja-JP" sz="1600" kern="0" dirty="0">
                <a:solidFill>
                  <a:schemeClr val="tx1">
                    <a:lumMod val="85000"/>
                    <a:lumOff val="15000"/>
                  </a:schemeClr>
                </a:solidFill>
                <a:latin typeface="Consolas" panose="020B0609020204030204" pitchFamily="49" charset="0"/>
              </a:rPr>
            </a:br>
            <a:r>
              <a:rPr lang="ja-JP" altLang="en-US" sz="1600" kern="0" dirty="0">
                <a:solidFill>
                  <a:schemeClr val="tx1">
                    <a:lumMod val="85000"/>
                    <a:lumOff val="15000"/>
                  </a:schemeClr>
                </a:solidFill>
                <a:latin typeface="Consolas" panose="020B0609020204030204" pitchFamily="49" charset="0"/>
              </a:rPr>
              <a:t>　　　　　　　　 </a:t>
            </a:r>
            <a:r>
              <a:rPr lang="en-US" altLang="ja-JP" sz="1600" kern="0" dirty="0">
                <a:solidFill>
                  <a:schemeClr val="tx1">
                    <a:lumMod val="85000"/>
                    <a:lumOff val="15000"/>
                  </a:schemeClr>
                </a:solidFill>
                <a:latin typeface="Consolas" panose="020B0609020204030204" pitchFamily="49" charset="0"/>
              </a:rPr>
              <a:t>// </a:t>
            </a:r>
            <a:r>
              <a:rPr lang="ja-JP" altLang="en-US" sz="1600" kern="0" dirty="0">
                <a:solidFill>
                  <a:schemeClr val="tx1">
                    <a:lumMod val="85000"/>
                    <a:lumOff val="15000"/>
                  </a:schemeClr>
                </a:solidFill>
                <a:latin typeface="Consolas" panose="020B0609020204030204" pitchFamily="49" charset="0"/>
              </a:rPr>
              <a:t>メモリから値を読み出し </a:t>
            </a:r>
            <a:r>
              <a:rPr lang="en-US" altLang="ja-JP" sz="1600" kern="0" dirty="0">
                <a:solidFill>
                  <a:schemeClr val="tx1">
                    <a:lumMod val="85000"/>
                    <a:lumOff val="15000"/>
                  </a:schemeClr>
                </a:solidFill>
                <a:latin typeface="Consolas" panose="020B0609020204030204" pitchFamily="49" charset="0"/>
              </a:rPr>
              <a:t>A </a:t>
            </a:r>
            <a:r>
              <a:rPr lang="ja-JP" altLang="en-US" sz="1600" kern="0" dirty="0">
                <a:solidFill>
                  <a:schemeClr val="tx1">
                    <a:lumMod val="85000"/>
                    <a:lumOff val="15000"/>
                  </a:schemeClr>
                </a:solidFill>
                <a:latin typeface="Consolas" panose="020B0609020204030204" pitchFamily="49" charset="0"/>
              </a:rPr>
              <a:t>に書き込む</a:t>
            </a:r>
            <a:endParaRPr lang="en-US" altLang="ja-JP" sz="1600" kern="0" dirty="0">
              <a:solidFill>
                <a:schemeClr val="tx1">
                  <a:lumMod val="85000"/>
                  <a:lumOff val="15000"/>
                </a:schemeClr>
              </a:solidFill>
              <a:latin typeface="Consolas" panose="020B0609020204030204" pitchFamily="49" charset="0"/>
            </a:endParaRPr>
          </a:p>
          <a:p>
            <a:pPr>
              <a:lnSpc>
                <a:spcPct val="150000"/>
              </a:lnSpc>
            </a:pPr>
            <a:r>
              <a:rPr lang="en-US" altLang="ja-JP" sz="1600" kern="0" dirty="0" err="1">
                <a:solidFill>
                  <a:schemeClr val="tx1">
                    <a:lumMod val="85000"/>
                    <a:lumOff val="15000"/>
                  </a:schemeClr>
                </a:solidFill>
                <a:latin typeface="Consolas" panose="020B0609020204030204" pitchFamily="49" charset="0"/>
              </a:rPr>
              <a:t>st</a:t>
            </a:r>
            <a:r>
              <a:rPr lang="ja-JP" altLang="en-US" sz="1600" kern="0" dirty="0">
                <a:solidFill>
                  <a:schemeClr val="tx1">
                    <a:lumMod val="85000"/>
                    <a:lumOff val="15000"/>
                  </a:schemeClr>
                </a:solidFill>
                <a:latin typeface="Consolas" panose="020B0609020204030204" pitchFamily="49" charset="0"/>
              </a:rPr>
              <a:t>：ストア命令</a:t>
            </a:r>
            <a:endParaRPr lang="en-US" altLang="ja-JP" sz="1600" kern="0" dirty="0">
              <a:solidFill>
                <a:schemeClr val="tx1">
                  <a:lumMod val="85000"/>
                  <a:lumOff val="15000"/>
                </a:schemeClr>
              </a:solidFill>
              <a:latin typeface="Consolas" panose="020B0609020204030204" pitchFamily="49" charset="0"/>
            </a:endParaRPr>
          </a:p>
          <a:p>
            <a:pPr lvl="1">
              <a:lnSpc>
                <a:spcPct val="150000"/>
              </a:lnSpc>
            </a:pPr>
            <a:r>
              <a:rPr lang="ja-JP" altLang="en-US" sz="1600" kern="0" dirty="0">
                <a:solidFill>
                  <a:schemeClr val="tx1">
                    <a:lumMod val="85000"/>
                    <a:lumOff val="15000"/>
                  </a:schemeClr>
                </a:solidFill>
                <a:latin typeface="Consolas" panose="020B0609020204030204" pitchFamily="49" charset="0"/>
              </a:rPr>
              <a:t>例：</a:t>
            </a:r>
            <a:r>
              <a:rPr lang="en-US" altLang="ja-JP" sz="1600" kern="0" dirty="0" err="1">
                <a:solidFill>
                  <a:schemeClr val="tx1">
                    <a:lumMod val="85000"/>
                    <a:lumOff val="15000"/>
                  </a:schemeClr>
                </a:solidFill>
                <a:latin typeface="Consolas" panose="020B0609020204030204" pitchFamily="49" charset="0"/>
              </a:rPr>
              <a:t>st</a:t>
            </a:r>
            <a:r>
              <a:rPr lang="en-US" altLang="ja-JP" sz="1600" kern="0" dirty="0">
                <a:solidFill>
                  <a:schemeClr val="tx1">
                    <a:lumMod val="85000"/>
                    <a:lumOff val="15000"/>
                  </a:schemeClr>
                </a:solidFill>
                <a:latin typeface="Consolas" panose="020B0609020204030204" pitchFamily="49" charset="0"/>
              </a:rPr>
              <a:t> A </a:t>
            </a:r>
            <a:r>
              <a:rPr lang="ja-JP" altLang="en-US" sz="1600" kern="0" dirty="0">
                <a:solidFill>
                  <a:schemeClr val="tx1">
                    <a:lumMod val="85000"/>
                    <a:lumOff val="15000"/>
                  </a:schemeClr>
                </a:solidFill>
                <a:latin typeface="Consolas" panose="020B0609020204030204" pitchFamily="49" charset="0"/>
              </a:rPr>
              <a:t>→ </a:t>
            </a:r>
            <a:r>
              <a:rPr lang="en-US" altLang="ja-JP" sz="1600" kern="0" dirty="0">
                <a:solidFill>
                  <a:schemeClr val="tx1">
                    <a:lumMod val="85000"/>
                    <a:lumOff val="15000"/>
                  </a:schemeClr>
                </a:solidFill>
                <a:latin typeface="Consolas" panose="020B0609020204030204" pitchFamily="49" charset="0"/>
              </a:rPr>
              <a:t>(B)  // </a:t>
            </a:r>
            <a:r>
              <a:rPr lang="ja-JP" altLang="en-US" sz="1600" kern="0" dirty="0">
                <a:solidFill>
                  <a:schemeClr val="tx1">
                    <a:lumMod val="85000"/>
                    <a:lumOff val="15000"/>
                  </a:schemeClr>
                </a:solidFill>
                <a:latin typeface="Consolas" panose="020B0609020204030204" pitchFamily="49" charset="0"/>
              </a:rPr>
              <a:t>レジスタ </a:t>
            </a:r>
            <a:r>
              <a:rPr lang="en-US" altLang="ja-JP" sz="1600" kern="0" dirty="0">
                <a:solidFill>
                  <a:schemeClr val="tx1">
                    <a:lumMod val="85000"/>
                    <a:lumOff val="15000"/>
                  </a:schemeClr>
                </a:solidFill>
                <a:latin typeface="Consolas" panose="020B0609020204030204" pitchFamily="49" charset="0"/>
              </a:rPr>
              <a:t>B </a:t>
            </a:r>
            <a:r>
              <a:rPr lang="ja-JP" altLang="en-US" sz="1600" kern="0" dirty="0">
                <a:solidFill>
                  <a:schemeClr val="tx1">
                    <a:lumMod val="85000"/>
                    <a:lumOff val="15000"/>
                  </a:schemeClr>
                </a:solidFill>
                <a:latin typeface="Consolas" panose="020B0609020204030204" pitchFamily="49" charset="0"/>
              </a:rPr>
              <a:t>の値をアドレスとして</a:t>
            </a:r>
            <a:br>
              <a:rPr lang="en-US" altLang="ja-JP" sz="1600" kern="0" dirty="0">
                <a:solidFill>
                  <a:schemeClr val="tx1">
                    <a:lumMod val="85000"/>
                    <a:lumOff val="15000"/>
                  </a:schemeClr>
                </a:solidFill>
                <a:latin typeface="Consolas" panose="020B0609020204030204" pitchFamily="49" charset="0"/>
              </a:rPr>
            </a:br>
            <a:r>
              <a:rPr lang="en-US" altLang="ja-JP" sz="1600" kern="0" dirty="0">
                <a:solidFill>
                  <a:schemeClr val="tx1">
                    <a:lumMod val="85000"/>
                    <a:lumOff val="15000"/>
                  </a:schemeClr>
                </a:solidFill>
                <a:latin typeface="Consolas" panose="020B0609020204030204" pitchFamily="49" charset="0"/>
              </a:rPr>
              <a:t>                // </a:t>
            </a:r>
            <a:r>
              <a:rPr lang="ja-JP" altLang="en-US" sz="1600" kern="0" dirty="0">
                <a:solidFill>
                  <a:schemeClr val="tx1">
                    <a:lumMod val="85000"/>
                    <a:lumOff val="15000"/>
                  </a:schemeClr>
                </a:solidFill>
                <a:latin typeface="Consolas" panose="020B0609020204030204" pitchFamily="49" charset="0"/>
              </a:rPr>
              <a:t>そこにレジスタ </a:t>
            </a:r>
            <a:r>
              <a:rPr lang="en-US" altLang="ja-JP" sz="1600" kern="0" dirty="0">
                <a:solidFill>
                  <a:schemeClr val="tx1">
                    <a:lumMod val="85000"/>
                    <a:lumOff val="15000"/>
                  </a:schemeClr>
                </a:solidFill>
                <a:latin typeface="Consolas" panose="020B0609020204030204" pitchFamily="49" charset="0"/>
              </a:rPr>
              <a:t>A </a:t>
            </a:r>
            <a:r>
              <a:rPr lang="ja-JP" altLang="en-US" sz="1600" kern="0" dirty="0">
                <a:solidFill>
                  <a:schemeClr val="tx1">
                    <a:lumMod val="85000"/>
                    <a:lumOff val="15000"/>
                  </a:schemeClr>
                </a:solidFill>
                <a:latin typeface="Consolas" panose="020B0609020204030204" pitchFamily="49" charset="0"/>
              </a:rPr>
              <a:t>の値を書き込む</a:t>
            </a:r>
            <a:endParaRPr lang="en-US" altLang="ja-JP" sz="1600" kern="0" dirty="0">
              <a:solidFill>
                <a:schemeClr val="tx1">
                  <a:lumMod val="85000"/>
                  <a:lumOff val="15000"/>
                </a:schemeClr>
              </a:solidFill>
              <a:latin typeface="Consolas" panose="020B0609020204030204" pitchFamily="49" charset="0"/>
            </a:endParaRPr>
          </a:p>
          <a:p>
            <a:pPr>
              <a:lnSpc>
                <a:spcPct val="150000"/>
              </a:lnSpc>
            </a:pPr>
            <a:r>
              <a:rPr lang="en-US" altLang="ja-JP" sz="1600" kern="0" dirty="0">
                <a:solidFill>
                  <a:schemeClr val="tx1">
                    <a:lumMod val="85000"/>
                    <a:lumOff val="15000"/>
                  </a:schemeClr>
                </a:solidFill>
                <a:latin typeface="Consolas" panose="020B0609020204030204" pitchFamily="49" charset="0"/>
              </a:rPr>
              <a:t>b</a:t>
            </a:r>
            <a:r>
              <a:rPr lang="ja-JP" altLang="en-US" sz="1600" kern="0" dirty="0">
                <a:solidFill>
                  <a:schemeClr val="tx1">
                    <a:lumMod val="85000"/>
                    <a:lumOff val="15000"/>
                  </a:schemeClr>
                </a:solidFill>
                <a:latin typeface="Consolas" panose="020B0609020204030204" pitchFamily="49" charset="0"/>
              </a:rPr>
              <a:t>：条件分岐命令</a:t>
            </a:r>
            <a:endParaRPr lang="en-US" altLang="ja-JP" sz="1600" kern="0" dirty="0">
              <a:solidFill>
                <a:schemeClr val="tx1">
                  <a:lumMod val="85000"/>
                  <a:lumOff val="15000"/>
                </a:schemeClr>
              </a:solidFill>
              <a:latin typeface="Consolas" panose="020B0609020204030204" pitchFamily="49" charset="0"/>
            </a:endParaRPr>
          </a:p>
          <a:p>
            <a:pPr lvl="1">
              <a:lnSpc>
                <a:spcPct val="150000"/>
              </a:lnSpc>
            </a:pPr>
            <a:r>
              <a:rPr lang="ja-JP" altLang="en-US" sz="1600" kern="0" dirty="0">
                <a:solidFill>
                  <a:schemeClr val="tx1">
                    <a:lumMod val="85000"/>
                    <a:lumOff val="15000"/>
                  </a:schemeClr>
                </a:solidFill>
                <a:latin typeface="Consolas" panose="020B0609020204030204" pitchFamily="49" charset="0"/>
              </a:rPr>
              <a:t>例：</a:t>
            </a:r>
            <a:r>
              <a:rPr lang="en-US" altLang="ja-JP" sz="1600" kern="0" dirty="0">
                <a:solidFill>
                  <a:schemeClr val="tx1">
                    <a:lumMod val="85000"/>
                    <a:lumOff val="15000"/>
                  </a:schemeClr>
                </a:solidFill>
                <a:latin typeface="Consolas" panose="020B0609020204030204" pitchFamily="49" charset="0"/>
              </a:rPr>
              <a:t> b A &lt; B, LABEL  // </a:t>
            </a:r>
            <a:r>
              <a:rPr lang="ja-JP" altLang="en-US" sz="1600" kern="0" dirty="0">
                <a:solidFill>
                  <a:schemeClr val="tx1">
                    <a:lumMod val="85000"/>
                    <a:lumOff val="15000"/>
                  </a:schemeClr>
                </a:solidFill>
                <a:latin typeface="Consolas" panose="020B0609020204030204" pitchFamily="49" charset="0"/>
              </a:rPr>
              <a:t>もし </a:t>
            </a:r>
            <a:r>
              <a:rPr lang="en-US" altLang="ja-JP" sz="1600" kern="0" dirty="0">
                <a:solidFill>
                  <a:schemeClr val="tx1">
                    <a:lumMod val="85000"/>
                    <a:lumOff val="15000"/>
                  </a:schemeClr>
                </a:solidFill>
                <a:latin typeface="Consolas" panose="020B0609020204030204" pitchFamily="49" charset="0"/>
              </a:rPr>
              <a:t>A&lt;B </a:t>
            </a:r>
            <a:r>
              <a:rPr lang="ja-JP" altLang="en-US" sz="1600" kern="0" dirty="0">
                <a:solidFill>
                  <a:schemeClr val="tx1">
                    <a:lumMod val="85000"/>
                    <a:lumOff val="15000"/>
                  </a:schemeClr>
                </a:solidFill>
                <a:latin typeface="Consolas" panose="020B0609020204030204" pitchFamily="49" charset="0"/>
              </a:rPr>
              <a:t>であれば </a:t>
            </a:r>
            <a:r>
              <a:rPr lang="en-US" altLang="ja-JP" sz="1600" kern="0" dirty="0">
                <a:solidFill>
                  <a:schemeClr val="tx1">
                    <a:lumMod val="85000"/>
                    <a:lumOff val="15000"/>
                  </a:schemeClr>
                </a:solidFill>
                <a:latin typeface="Consolas" panose="020B0609020204030204" pitchFamily="49" charset="0"/>
              </a:rPr>
              <a:t>LABEL </a:t>
            </a:r>
            <a:r>
              <a:rPr lang="ja-JP" altLang="en-US" sz="1600" kern="0" dirty="0">
                <a:solidFill>
                  <a:schemeClr val="tx1">
                    <a:lumMod val="85000"/>
                    <a:lumOff val="15000"/>
                  </a:schemeClr>
                </a:solidFill>
                <a:latin typeface="Consolas" panose="020B0609020204030204" pitchFamily="49" charset="0"/>
              </a:rPr>
              <a:t>に飛ぶ</a:t>
            </a:r>
            <a:endParaRPr lang="en-US" altLang="ja-JP" sz="1600" kern="0" dirty="0">
              <a:solidFill>
                <a:schemeClr val="tx1">
                  <a:lumMod val="85000"/>
                  <a:lumOff val="15000"/>
                </a:schemeClr>
              </a:solidFill>
              <a:latin typeface="Consolas" panose="020B0609020204030204" pitchFamily="49" charset="0"/>
            </a:endParaRPr>
          </a:p>
          <a:p>
            <a:pPr lvl="1">
              <a:lnSpc>
                <a:spcPct val="150000"/>
              </a:lnSpc>
            </a:pPr>
            <a:r>
              <a:rPr lang="ja-JP" altLang="en-US" sz="1600" kern="0" dirty="0">
                <a:solidFill>
                  <a:schemeClr val="tx1">
                    <a:lumMod val="85000"/>
                    <a:lumOff val="15000"/>
                  </a:schemeClr>
                </a:solidFill>
                <a:latin typeface="Consolas" panose="020B0609020204030204" pitchFamily="49" charset="0"/>
              </a:rPr>
              <a:t>例：</a:t>
            </a:r>
            <a:r>
              <a:rPr lang="en-US" altLang="ja-JP" sz="1600" kern="0" dirty="0">
                <a:solidFill>
                  <a:schemeClr val="tx1">
                    <a:lumMod val="85000"/>
                    <a:lumOff val="15000"/>
                  </a:schemeClr>
                </a:solidFill>
                <a:latin typeface="Consolas" panose="020B0609020204030204" pitchFamily="49" charset="0"/>
              </a:rPr>
              <a:t> b LABEL         // </a:t>
            </a:r>
            <a:r>
              <a:rPr lang="ja-JP" altLang="en-US" sz="1600" kern="0" dirty="0">
                <a:solidFill>
                  <a:schemeClr val="tx1">
                    <a:lumMod val="85000"/>
                    <a:lumOff val="15000"/>
                  </a:schemeClr>
                </a:solidFill>
                <a:latin typeface="Consolas" panose="020B0609020204030204" pitchFamily="49" charset="0"/>
              </a:rPr>
              <a:t>条件式がなければ無条件に </a:t>
            </a:r>
            <a:r>
              <a:rPr lang="en-US" altLang="ja-JP" sz="1600" kern="0" dirty="0">
                <a:solidFill>
                  <a:schemeClr val="tx1">
                    <a:lumMod val="85000"/>
                    <a:lumOff val="15000"/>
                  </a:schemeClr>
                </a:solidFill>
                <a:latin typeface="Consolas" panose="020B0609020204030204" pitchFamily="49" charset="0"/>
              </a:rPr>
              <a:t>LABEL </a:t>
            </a:r>
            <a:r>
              <a:rPr lang="ja-JP" altLang="en-US" sz="1600" kern="0" dirty="0">
                <a:solidFill>
                  <a:schemeClr val="tx1">
                    <a:lumMod val="85000"/>
                    <a:lumOff val="15000"/>
                  </a:schemeClr>
                </a:solidFill>
                <a:latin typeface="Consolas" panose="020B0609020204030204" pitchFamily="49" charset="0"/>
              </a:rPr>
              <a:t>に飛ぶ</a:t>
            </a:r>
            <a:endParaRPr kumimoji="1" lang="en-US" altLang="ja-JP" sz="1600" dirty="0"/>
          </a:p>
        </p:txBody>
      </p:sp>
    </p:spTree>
    <p:extLst>
      <p:ext uri="{BB962C8B-B14F-4D97-AF65-F5344CB8AC3E}">
        <p14:creationId xmlns:p14="http://schemas.microsoft.com/office/powerpoint/2010/main" val="4143567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0B793-B93E-B1A2-D5BF-B18E503BD6D3}"/>
              </a:ext>
            </a:extLst>
          </p:cNvPr>
          <p:cNvSpPr>
            <a:spLocks noGrp="1"/>
          </p:cNvSpPr>
          <p:nvPr>
            <p:ph type="title"/>
          </p:nvPr>
        </p:nvSpPr>
        <p:spPr/>
        <p:txBody>
          <a:bodyPr/>
          <a:lstStyle/>
          <a:p>
            <a:r>
              <a:rPr kumimoji="1" lang="ja-JP" altLang="en-US" dirty="0"/>
              <a:t>練習問題２で使用する命令セット</a:t>
            </a:r>
            <a:endParaRPr kumimoji="1" lang="en-US" dirty="0"/>
          </a:p>
        </p:txBody>
      </p:sp>
      <p:sp>
        <p:nvSpPr>
          <p:cNvPr id="3" name="コンテンツ プレースホルダー 2">
            <a:extLst>
              <a:ext uri="{FF2B5EF4-FFF2-40B4-BE49-F238E27FC236}">
                <a16:creationId xmlns:a16="http://schemas.microsoft.com/office/drawing/2014/main" id="{11BB4355-4353-2A75-8CE2-80B816DBA1E7}"/>
              </a:ext>
            </a:extLst>
          </p:cNvPr>
          <p:cNvSpPr>
            <a:spLocks noGrp="1"/>
          </p:cNvSpPr>
          <p:nvPr>
            <p:ph sz="quarter" idx="10"/>
          </p:nvPr>
        </p:nvSpPr>
        <p:spPr>
          <a:xfrm>
            <a:off x="611955" y="1088974"/>
            <a:ext cx="8370093" cy="5220058"/>
          </a:xfrm>
        </p:spPr>
        <p:txBody>
          <a:bodyPr/>
          <a:lstStyle/>
          <a:p>
            <a:pPr>
              <a:lnSpc>
                <a:spcPct val="150000"/>
              </a:lnSpc>
            </a:pPr>
            <a:r>
              <a:rPr kumimoji="1" lang="ja-JP" altLang="en-US" sz="1600" dirty="0"/>
              <a:t>ラベルについて</a:t>
            </a:r>
            <a:endParaRPr kumimoji="1" lang="en-US" altLang="ja-JP" sz="1600" dirty="0"/>
          </a:p>
          <a:p>
            <a:pPr lvl="1">
              <a:lnSpc>
                <a:spcPct val="150000"/>
              </a:lnSpc>
            </a:pPr>
            <a:r>
              <a:rPr kumimoji="1" lang="en-US" altLang="ja-JP" sz="1600" dirty="0"/>
              <a:t>C </a:t>
            </a:r>
            <a:r>
              <a:rPr kumimoji="1" lang="ja-JP" altLang="en-US" sz="1600" dirty="0"/>
              <a:t>言語のラベルと同様に，任意の命令の場所を表すためにラベルを使うことができる</a:t>
            </a:r>
            <a:endParaRPr kumimoji="1" lang="en-US" altLang="ja-JP" sz="1600" dirty="0"/>
          </a:p>
          <a:p>
            <a:pPr lvl="1">
              <a:lnSpc>
                <a:spcPct val="150000"/>
              </a:lnSpc>
            </a:pPr>
            <a:r>
              <a:rPr lang="ja-JP" altLang="en-US" sz="1600" dirty="0"/>
              <a:t>ラベルには任意の名前をつけることが可能であり，「ラベル名：」で表記する</a:t>
            </a:r>
            <a:endParaRPr lang="en-US" altLang="ja-JP" sz="1600" dirty="0"/>
          </a:p>
          <a:p>
            <a:pPr>
              <a:lnSpc>
                <a:spcPct val="150000"/>
              </a:lnSpc>
            </a:pPr>
            <a:r>
              <a:rPr lang="ja-JP" altLang="en-US" sz="1600" dirty="0"/>
              <a:t>例：</a:t>
            </a:r>
            <a:endParaRPr lang="en-US" altLang="ja-JP" sz="1600" dirty="0"/>
          </a:p>
          <a:p>
            <a:pPr lvl="1">
              <a:lnSpc>
                <a:spcPct val="150000"/>
              </a:lnSpc>
            </a:pPr>
            <a:r>
              <a:rPr lang="en-US" altLang="ja-JP" sz="1600" dirty="0">
                <a:latin typeface="Consolas" panose="020B0609020204030204" pitchFamily="49" charset="0"/>
              </a:rPr>
              <a:t>  li A</a:t>
            </a:r>
            <a:r>
              <a:rPr lang="ja-JP" altLang="en-US" sz="1600" dirty="0">
                <a:latin typeface="Consolas" panose="020B0609020204030204" pitchFamily="49" charset="0"/>
              </a:rPr>
              <a:t>←</a:t>
            </a:r>
            <a:r>
              <a:rPr lang="en-US" altLang="ja-JP" sz="1600" dirty="0">
                <a:latin typeface="Consolas" panose="020B0609020204030204" pitchFamily="49" charset="0"/>
              </a:rPr>
              <a:t>0</a:t>
            </a:r>
            <a:br>
              <a:rPr lang="en-US" altLang="ja-JP" sz="1600" dirty="0">
                <a:latin typeface="Consolas" panose="020B0609020204030204" pitchFamily="49" charset="0"/>
              </a:rPr>
            </a:br>
            <a:r>
              <a:rPr lang="en-US" altLang="ja-JP" sz="1600" dirty="0">
                <a:latin typeface="Consolas" panose="020B0609020204030204" pitchFamily="49" charset="0"/>
              </a:rPr>
              <a:t>LABEL_EXAMPLE:    // LABEL_EXAMPLE </a:t>
            </a:r>
            <a:r>
              <a:rPr lang="ja-JP" altLang="en-US" sz="1600" dirty="0">
                <a:latin typeface="Consolas" panose="020B0609020204030204" pitchFamily="49" charset="0"/>
              </a:rPr>
              <a:t>というラベルをここに定義</a:t>
            </a:r>
            <a:br>
              <a:rPr lang="en-US" altLang="ja-JP" sz="1600" dirty="0">
                <a:latin typeface="Consolas" panose="020B0609020204030204" pitchFamily="49" charset="0"/>
              </a:rPr>
            </a:br>
            <a:r>
              <a:rPr lang="en-US" altLang="ja-JP" sz="1600" dirty="0">
                <a:latin typeface="Consolas" panose="020B0609020204030204" pitchFamily="49" charset="0"/>
              </a:rPr>
              <a:t>  add A</a:t>
            </a:r>
            <a:r>
              <a:rPr lang="ja-JP" altLang="en-US" sz="1600" dirty="0">
                <a:latin typeface="Consolas" panose="020B0609020204030204" pitchFamily="49" charset="0"/>
              </a:rPr>
              <a:t>←</a:t>
            </a:r>
            <a:r>
              <a:rPr lang="en-US" altLang="ja-JP" sz="1600" dirty="0">
                <a:latin typeface="Consolas" panose="020B0609020204030204" pitchFamily="49" charset="0"/>
              </a:rPr>
              <a:t>A+A</a:t>
            </a:r>
            <a:br>
              <a:rPr lang="en-US" altLang="ja-JP" sz="1600" dirty="0">
                <a:latin typeface="Consolas" panose="020B0609020204030204" pitchFamily="49" charset="0"/>
              </a:rPr>
            </a:br>
            <a:r>
              <a:rPr lang="en-US" altLang="ja-JP" sz="1600" dirty="0">
                <a:latin typeface="Consolas" panose="020B0609020204030204" pitchFamily="49" charset="0"/>
              </a:rPr>
              <a:t>  b LABEL_EXAMPLE // LABEL_EXAMPLE </a:t>
            </a:r>
            <a:r>
              <a:rPr lang="ja-JP" altLang="en-US" sz="1600" dirty="0">
                <a:latin typeface="Consolas" panose="020B0609020204030204" pitchFamily="49" charset="0"/>
              </a:rPr>
              <a:t>に無条件で飛ぶ</a:t>
            </a:r>
            <a:br>
              <a:rPr lang="en-US" altLang="ja-JP" sz="1600" dirty="0">
                <a:latin typeface="Consolas" panose="020B0609020204030204" pitchFamily="49" charset="0"/>
              </a:rPr>
            </a:br>
            <a:r>
              <a:rPr lang="ja-JP" altLang="en-US" sz="1600" dirty="0">
                <a:latin typeface="Consolas" panose="020B0609020204030204" pitchFamily="49" charset="0"/>
              </a:rPr>
              <a:t>　　　　　　　　　　</a:t>
            </a:r>
            <a:r>
              <a:rPr lang="en-US" altLang="ja-JP" sz="1600" dirty="0">
                <a:latin typeface="Consolas" panose="020B0609020204030204" pitchFamily="49" charset="0"/>
              </a:rPr>
              <a:t>// </a:t>
            </a:r>
            <a:r>
              <a:rPr lang="ja-JP" altLang="en-US" sz="1600" dirty="0">
                <a:latin typeface="Consolas" panose="020B0609020204030204" pitchFamily="49" charset="0"/>
              </a:rPr>
              <a:t>具体的には </a:t>
            </a:r>
            <a:r>
              <a:rPr lang="en-US" altLang="ja-JP" sz="1600" dirty="0">
                <a:latin typeface="Consolas" panose="020B0609020204030204" pitchFamily="49" charset="0"/>
              </a:rPr>
              <a:t>add </a:t>
            </a:r>
            <a:r>
              <a:rPr lang="ja-JP" altLang="en-US" sz="1600" dirty="0">
                <a:latin typeface="Consolas" panose="020B0609020204030204" pitchFamily="49" charset="0"/>
              </a:rPr>
              <a:t>に飛ぶ</a:t>
            </a:r>
            <a:endParaRPr lang="en-US" altLang="ja-JP" sz="1600" dirty="0">
              <a:latin typeface="Consolas" panose="020B0609020204030204" pitchFamily="49" charset="0"/>
            </a:endParaRPr>
          </a:p>
          <a:p>
            <a:pPr lvl="1">
              <a:lnSpc>
                <a:spcPct val="150000"/>
              </a:lnSpc>
            </a:pPr>
            <a:endParaRPr lang="en-US" altLang="ja-JP" sz="1600" dirty="0"/>
          </a:p>
        </p:txBody>
      </p:sp>
    </p:spTree>
    <p:extLst>
      <p:ext uri="{BB962C8B-B14F-4D97-AF65-F5344CB8AC3E}">
        <p14:creationId xmlns:p14="http://schemas.microsoft.com/office/powerpoint/2010/main" val="17546822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2657</Words>
  <Application>Microsoft Office PowerPoint</Application>
  <PresentationFormat>画面に合わせる (4:3)</PresentationFormat>
  <Paragraphs>218</Paragraphs>
  <Slides>34</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34</vt:i4>
      </vt:variant>
    </vt:vector>
  </HeadingPairs>
  <TitlesOfParts>
    <vt:vector size="43" baseType="lpstr">
      <vt:lpstr>HG丸ｺﾞｼｯｸM-PRO</vt:lpstr>
      <vt:lpstr>メイリオ</vt:lpstr>
      <vt:lpstr>游ゴシック</vt:lpstr>
      <vt:lpstr>Calibri</vt:lpstr>
      <vt:lpstr>Cambria Math</vt:lpstr>
      <vt:lpstr>Consolas</vt:lpstr>
      <vt:lpstr>Segoe UI</vt:lpstr>
      <vt:lpstr>Wingdings</vt:lpstr>
      <vt:lpstr>cerulean</vt:lpstr>
      <vt:lpstr>塩谷 亮太 (shioya@ci.i.u-tokyo.ac.jp) 東京大学大学院情報理工学系研究科 創造情報学専攻</vt:lpstr>
      <vt:lpstr>練習問題 1.  2進数</vt:lpstr>
      <vt:lpstr>練習問題 1 </vt:lpstr>
      <vt:lpstr>練習問題 1 解答 </vt:lpstr>
      <vt:lpstr>練習問題 2. 命令セット</vt:lpstr>
      <vt:lpstr>練習問題２で使用する命令セット</vt:lpstr>
      <vt:lpstr>練習問題２で使用する命令セット</vt:lpstr>
      <vt:lpstr>練習問題２で使用する命令セット</vt:lpstr>
      <vt:lpstr>練習問題２で使用する命令セット</vt:lpstr>
      <vt:lpstr>練習問題 2 (1,2)</vt:lpstr>
      <vt:lpstr>練習問題 2 (1,2) 解答</vt:lpstr>
      <vt:lpstr>練習問題 2 (3,4)</vt:lpstr>
      <vt:lpstr>練習問題 2 (3,4) 解答</vt:lpstr>
      <vt:lpstr>練習問題 2 (3,4) 解答</vt:lpstr>
      <vt:lpstr>練習問題 3. RISC-V</vt:lpstr>
      <vt:lpstr>RISC-V の 基本整数命令</vt:lpstr>
      <vt:lpstr>練習問題３</vt:lpstr>
      <vt:lpstr>練習問題３ 解答</vt:lpstr>
      <vt:lpstr>練習問題 4 論理ゲート</vt:lpstr>
      <vt:lpstr>練習問題４</vt:lpstr>
      <vt:lpstr>練習問題 5 パイプライン</vt:lpstr>
      <vt:lpstr>練習問題５</vt:lpstr>
      <vt:lpstr>練習問題５</vt:lpstr>
      <vt:lpstr>練習問題５</vt:lpstr>
      <vt:lpstr>練習問題５ (1) 解答</vt:lpstr>
      <vt:lpstr>練習問題５ (2) 解答</vt:lpstr>
      <vt:lpstr>練習問題 6 性能モデル</vt:lpstr>
      <vt:lpstr>ハザードと実行時間</vt:lpstr>
      <vt:lpstr>IPC で考えると</vt:lpstr>
      <vt:lpstr>一般化できる</vt:lpstr>
      <vt:lpstr>練習問題 6 </vt:lpstr>
      <vt:lpstr>練習問題 7 キャッシュ</vt:lpstr>
      <vt:lpstr>練習問題 7 キャッシュ</vt:lpstr>
      <vt:lpstr>練習問題 7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2023-07-31T04:34:52Z</dcterms:modified>
</cp:coreProperties>
</file>