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2"/>
  </p:notesMasterIdLst>
  <p:handoutMasterIdLst>
    <p:handoutMasterId r:id="rId103"/>
  </p:handoutMasterIdLst>
  <p:sldIdLst>
    <p:sldId id="455" r:id="rId2"/>
    <p:sldId id="805" r:id="rId3"/>
    <p:sldId id="1132" r:id="rId4"/>
    <p:sldId id="1047" r:id="rId5"/>
    <p:sldId id="1048" r:id="rId6"/>
    <p:sldId id="618" r:id="rId7"/>
    <p:sldId id="1126" r:id="rId8"/>
    <p:sldId id="1127" r:id="rId9"/>
    <p:sldId id="1073" r:id="rId10"/>
    <p:sldId id="1130" r:id="rId11"/>
    <p:sldId id="1129" r:id="rId12"/>
    <p:sldId id="1131" r:id="rId13"/>
    <p:sldId id="1156" r:id="rId14"/>
    <p:sldId id="1157" r:id="rId15"/>
    <p:sldId id="1158" r:id="rId16"/>
    <p:sldId id="1159" r:id="rId17"/>
    <p:sldId id="1160" r:id="rId18"/>
    <p:sldId id="1161" r:id="rId19"/>
    <p:sldId id="1067" r:id="rId20"/>
    <p:sldId id="513" r:id="rId21"/>
    <p:sldId id="692" r:id="rId22"/>
    <p:sldId id="694" r:id="rId23"/>
    <p:sldId id="697" r:id="rId24"/>
    <p:sldId id="698" r:id="rId25"/>
    <p:sldId id="699" r:id="rId26"/>
    <p:sldId id="700" r:id="rId27"/>
    <p:sldId id="704" r:id="rId28"/>
    <p:sldId id="703" r:id="rId29"/>
    <p:sldId id="690" r:id="rId30"/>
    <p:sldId id="705" r:id="rId31"/>
    <p:sldId id="706" r:id="rId32"/>
    <p:sldId id="707" r:id="rId33"/>
    <p:sldId id="708" r:id="rId34"/>
    <p:sldId id="734" r:id="rId35"/>
    <p:sldId id="709" r:id="rId36"/>
    <p:sldId id="710" r:id="rId37"/>
    <p:sldId id="715" r:id="rId38"/>
    <p:sldId id="716" r:id="rId39"/>
    <p:sldId id="1122" r:id="rId40"/>
    <p:sldId id="1123" r:id="rId41"/>
    <p:sldId id="712" r:id="rId42"/>
    <p:sldId id="717" r:id="rId43"/>
    <p:sldId id="718" r:id="rId44"/>
    <p:sldId id="719" r:id="rId45"/>
    <p:sldId id="720" r:id="rId46"/>
    <p:sldId id="721" r:id="rId47"/>
    <p:sldId id="722" r:id="rId48"/>
    <p:sldId id="711" r:id="rId49"/>
    <p:sldId id="1124" r:id="rId50"/>
    <p:sldId id="735" r:id="rId51"/>
    <p:sldId id="723" r:id="rId52"/>
    <p:sldId id="727" r:id="rId53"/>
    <p:sldId id="725" r:id="rId54"/>
    <p:sldId id="738" r:id="rId55"/>
    <p:sldId id="737" r:id="rId56"/>
    <p:sldId id="739" r:id="rId57"/>
    <p:sldId id="740" r:id="rId58"/>
    <p:sldId id="744" r:id="rId59"/>
    <p:sldId id="741" r:id="rId60"/>
    <p:sldId id="743" r:id="rId61"/>
    <p:sldId id="742" r:id="rId62"/>
    <p:sldId id="745" r:id="rId63"/>
    <p:sldId id="748" r:id="rId64"/>
    <p:sldId id="749" r:id="rId65"/>
    <p:sldId id="750" r:id="rId66"/>
    <p:sldId id="751" r:id="rId67"/>
    <p:sldId id="746" r:id="rId68"/>
    <p:sldId id="882" r:id="rId69"/>
    <p:sldId id="1021" r:id="rId70"/>
    <p:sldId id="1125" r:id="rId71"/>
    <p:sldId id="696" r:id="rId72"/>
    <p:sldId id="1074" r:id="rId73"/>
    <p:sldId id="1120" r:id="rId74"/>
    <p:sldId id="1121" r:id="rId75"/>
    <p:sldId id="1020" r:id="rId76"/>
    <p:sldId id="1091" r:id="rId77"/>
    <p:sldId id="1139" r:id="rId78"/>
    <p:sldId id="1133" r:id="rId79"/>
    <p:sldId id="1134" r:id="rId80"/>
    <p:sldId id="1135" r:id="rId81"/>
    <p:sldId id="1136" r:id="rId82"/>
    <p:sldId id="1137" r:id="rId83"/>
    <p:sldId id="1138" r:id="rId84"/>
    <p:sldId id="1140" r:id="rId85"/>
    <p:sldId id="1142" r:id="rId86"/>
    <p:sldId id="1143" r:id="rId87"/>
    <p:sldId id="1144" r:id="rId88"/>
    <p:sldId id="1055" r:id="rId89"/>
    <p:sldId id="1145" r:id="rId90"/>
    <p:sldId id="1146" r:id="rId91"/>
    <p:sldId id="1147" r:id="rId92"/>
    <p:sldId id="1148" r:id="rId93"/>
    <p:sldId id="1149" r:id="rId94"/>
    <p:sldId id="1150" r:id="rId95"/>
    <p:sldId id="1151" r:id="rId96"/>
    <p:sldId id="1153" r:id="rId97"/>
    <p:sldId id="1154" r:id="rId98"/>
    <p:sldId id="1152" r:id="rId99"/>
    <p:sldId id="1141" r:id="rId100"/>
    <p:sldId id="1155" r:id="rId101"/>
  </p:sldIdLst>
  <p:sldSz cx="9144000" cy="6858000" type="screen4x3"/>
  <p:notesSz cx="6858000" cy="9144000"/>
  <p:custDataLst>
    <p:tags r:id="rId10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88" d="100"/>
          <a:sy n="88" d="100"/>
        </p:scale>
        <p:origin x="1652" y="80"/>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8/6/2023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2023/8/6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18</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13</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14</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15</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16</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17</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インデックスとタグを決定するビットが全部同じ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0x400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茗荷谷駅の近くに和菓子の食べログ百名店、一幸庵があります。お菓子屋さん探しているようだったのでお勧めです。</a:t>
            </a:r>
            <a:endParaRPr lang="en-US" dirty="0"/>
          </a:p>
        </p:txBody>
      </p:sp>
    </p:spTree>
    <p:extLst>
      <p:ext uri="{BB962C8B-B14F-4D97-AF65-F5344CB8AC3E}">
        <p14:creationId xmlns:p14="http://schemas.microsoft.com/office/powerpoint/2010/main" val="129244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12</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a:t>
            </a:r>
            <a:r>
              <a:rPr lang="en-US" altLang="ja-JP" sz="1400" kern="0" dirty="0">
                <a:latin typeface="Consolas" panose="020B0609020204030204" pitchFamily="49" charset="0"/>
              </a:rPr>
              <a:t>0x400,0x480,x400,0x480,0x500,x480,0x400 </a:t>
            </a:r>
            <a:r>
              <a:rPr lang="ja-JP" altLang="en-US" sz="1400" kern="0" dirty="0">
                <a:latin typeface="Consolas" panose="020B0609020204030204" pitchFamily="49" charset="0"/>
              </a:rPr>
              <a:t>の順で更新される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a:t>
            </a:r>
            <a:r>
              <a:rPr lang="en-US" altLang="ja-JP" sz="1400" dirty="0">
                <a:latin typeface="Consolas" panose="020B0609020204030204" pitchFamily="49" charset="0"/>
              </a:rPr>
              <a:t>1bit</a:t>
            </a:r>
            <a:r>
              <a:rPr lang="ja-JP" altLang="en-US" sz="1400" dirty="0">
                <a:latin typeface="Consolas" panose="020B0609020204030204" pitchFamily="49" charset="0"/>
              </a:rPr>
              <a:t>だけになる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0000=0x800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0x800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0xA00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セット０に </a:t>
            </a:r>
            <a:r>
              <a:rPr lang="en-US" altLang="ja-JP" sz="1400" kern="0" dirty="0">
                <a:latin typeface="Consolas" panose="020B0609020204030204" pitchFamily="49" charset="0"/>
              </a:rPr>
              <a:t>0x800,0x900,0xA00,0xB00,0x800,0x900,0xA00,0xB00 </a:t>
            </a:r>
            <a:r>
              <a:rPr lang="ja-JP" altLang="en-US" sz="1400" kern="0" dirty="0">
                <a:latin typeface="Consolas" panose="020B0609020204030204" pitchFamily="49" charset="0"/>
              </a:rPr>
              <a:t>が書き込まれ，左のようになる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0xB00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0b1000 0000 0000=0x800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0b1000 0000 0000=0x800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番エントリのタグが更新される</a:t>
            </a:r>
            <a:br>
              <a:rPr lang="en-US" altLang="ja-JP" sz="1400" kern="0" dirty="0">
                <a:latin typeface="Consolas" panose="020B0609020204030204" pitchFamily="49" charset="0"/>
              </a:rPr>
            </a:br>
            <a:r>
              <a:rPr lang="ja-JP" altLang="en-US" sz="1400" kern="0" dirty="0">
                <a:latin typeface="Consolas" panose="020B0609020204030204" pitchFamily="49" charset="0"/>
              </a:rPr>
              <a:t>その時一番アクセスされていないものが上書きされる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0x900</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インデックスを決定する部分がなくなる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a:t>
            </a:r>
            <a:r>
              <a:rPr lang="en-US" altLang="ja-JP" sz="1400" dirty="0">
                <a:solidFill>
                  <a:schemeClr val="accent5"/>
                </a:solidFill>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0000=0x1000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0x1000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0110 0000 0000=0x1600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0100 0000 0000=0x1400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0110 0000 0000=0x1600 </a:t>
            </a:r>
            <a:r>
              <a:rPr lang="ja-JP" altLang="en-US" sz="1400" dirty="0">
                <a:latin typeface="Consolas" panose="020B0609020204030204" pitchFamily="49" charset="0"/>
              </a:rPr>
              <a:t>時間</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0x1600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a:t>
            </a:r>
            <a:br>
              <a:rPr lang="en-US" altLang="ja-JP" dirty="0"/>
            </a:br>
            <a:r>
              <a:rPr lang="ja-JP" altLang="en-US"/>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hit  </a:t>
            </a:r>
            <a:r>
              <a:rPr lang="en-US" altLang="ja-JP" sz="1400" dirty="0">
                <a:latin typeface="Consolas" panose="020B0609020204030204" pitchFamily="49" charset="0"/>
              </a:rPr>
              <a:t>0b1 0000 0000 0000=0x1000</a:t>
            </a:r>
            <a:r>
              <a:rPr lang="en-US" altLang="ja-JP" sz="1400" dirty="0">
                <a:solidFill>
                  <a:schemeClr val="accent3"/>
                </a:solidFill>
                <a:latin typeface="Consolas" panose="020B0609020204030204" pitchFamily="49" charset="0"/>
              </a:rPr>
              <a:t> </a:t>
            </a:r>
            <a:r>
              <a:rPr lang="ja-JP" altLang="en-US" sz="1400" dirty="0">
                <a:latin typeface="Consolas" panose="020B0609020204030204" pitchFamily="49" charset="0"/>
              </a:rPr>
              <a:t>空間</a:t>
            </a: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5/8=0.625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a:p>
            <a:pPr lvl="1"/>
            <a:r>
              <a:rPr lang="ja-JP" altLang="en-US" dirty="0"/>
              <a:t>例：配列の最大サイズを超えて書き込むと，他のプログラムのメモリが破壊される</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足りない場合はより容量が大きな（そして遅い）ハードディスクにマップされる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95955-F185-027E-0103-625B6E16FC7A}"/>
              </a:ext>
            </a:extLst>
          </p:cNvPr>
          <p:cNvSpPr>
            <a:spLocks noGrp="1"/>
          </p:cNvSpPr>
          <p:nvPr>
            <p:ph type="title"/>
          </p:nvPr>
        </p:nvSpPr>
        <p:spPr/>
        <p:txBody>
          <a:bodyPr/>
          <a:lstStyle/>
          <a:p>
            <a:r>
              <a:rPr lang="ja-JP" altLang="en-US" dirty="0"/>
              <a:t>第１０回課題</a:t>
            </a:r>
            <a:endParaRPr lang="en-US" dirty="0"/>
          </a:p>
        </p:txBody>
      </p:sp>
      <p:sp>
        <p:nvSpPr>
          <p:cNvPr id="5" name="コンテンツ プレースホルダー 4">
            <a:extLst>
              <a:ext uri="{FF2B5EF4-FFF2-40B4-BE49-F238E27FC236}">
                <a16:creationId xmlns:a16="http://schemas.microsoft.com/office/drawing/2014/main" id="{9A70AEDA-054A-092C-14F1-28469DE35531}"/>
              </a:ext>
            </a:extLst>
          </p:cNvPr>
          <p:cNvSpPr>
            <a:spLocks noGrp="1"/>
          </p:cNvSpPr>
          <p:nvPr>
            <p:ph sz="quarter" idx="10"/>
          </p:nvPr>
        </p:nvSpPr>
        <p:spPr/>
        <p:txBody>
          <a:bodyPr/>
          <a:lstStyle/>
          <a:p>
            <a:r>
              <a:rPr lang="ja-JP" altLang="en-US" dirty="0"/>
              <a:t>すいません，おもってたよりムズいと言うか，手間がかかります</a:t>
            </a:r>
            <a:endParaRPr lang="en-US" altLang="ja-JP" dirty="0"/>
          </a:p>
          <a:p>
            <a:r>
              <a:rPr lang="en-US" altLang="ja-JP" dirty="0"/>
              <a:t>2023/07/24 18:50 </a:t>
            </a:r>
            <a:r>
              <a:rPr lang="ja-JP" altLang="en-US" dirty="0"/>
              <a:t>続きを加筆しました</a:t>
            </a:r>
            <a:endParaRPr lang="en-US" dirty="0"/>
          </a:p>
        </p:txBody>
      </p:sp>
      <p:sp>
        <p:nvSpPr>
          <p:cNvPr id="2" name="スライド番号プレースホルダー 1">
            <a:extLst>
              <a:ext uri="{FF2B5EF4-FFF2-40B4-BE49-F238E27FC236}">
                <a16:creationId xmlns:a16="http://schemas.microsoft.com/office/drawing/2014/main" id="{146BC730-53C8-04B0-E247-307D4D561B54}"/>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148172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a:solidFill>
                  <a:schemeClr val="accent5"/>
                </a:solidFill>
              </a:rPr>
              <a:t>0xfea50000</a:t>
            </a:r>
            <a:r>
              <a:rPr lang="en-US" altLang="ja-JP" sz="1400"/>
              <a:t>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0x8000, 0x8001, 0x8002, 0x8003, 0x8000, 0x8001, 0x8002, 0x8003</a:t>
            </a:r>
          </a:p>
          <a:p>
            <a:pPr lvl="1">
              <a:buFont typeface="+mj-lt"/>
              <a:buAutoNum type="arabicPeriod"/>
            </a:pPr>
            <a:r>
              <a:rPr lang="en-US" altLang="ja-JP" sz="1600" dirty="0">
                <a:latin typeface="Consolas" panose="020B0609020204030204" pitchFamily="49" charset="0"/>
              </a:rPr>
              <a:t>0x8000, 0x9000, 0xA000, 0xB000, 0x8000, 0x9000, 0xA000, 0xB000</a:t>
            </a:r>
          </a:p>
          <a:p>
            <a:pPr lvl="1">
              <a:buFont typeface="+mj-lt"/>
              <a:buAutoNum type="arabicPeriod"/>
            </a:pPr>
            <a:r>
              <a:rPr lang="en-US" altLang="ja-JP" sz="1600" dirty="0">
                <a:latin typeface="Consolas" panose="020B0609020204030204" pitchFamily="49" charset="0"/>
              </a:rPr>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solidFill>
                  <a:schemeClr val="accent5"/>
                </a:solidFill>
              </a:rPr>
              <a:t>0xfea51fff</a:t>
            </a:r>
            <a:r>
              <a:rPr lang="en-US" altLang="ja-JP" sz="1400" dirty="0"/>
              <a:t>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r>
              <a:rPr lang="en-US" altLang="ja-JP" sz="1400" dirty="0"/>
              <a:t>2023/07/24 16:43 </a:t>
            </a:r>
            <a:r>
              <a:rPr lang="ja-JP" altLang="en-US" sz="1400" dirty="0"/>
              <a:t>すいません，アドレスが一部間違っていたので講義後に更新しました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7/30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7/31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7/31 </a:t>
            </a:r>
            <a:r>
              <a:rPr kumimoji="1" lang="ja-JP" altLang="en-US" dirty="0"/>
              <a:t>は休講の予定だったが，実施できるかもしれない</a:t>
            </a:r>
            <a:endParaRPr kumimoji="1" lang="en-US" altLang="ja-JP" dirty="0"/>
          </a:p>
          <a:p>
            <a:pPr lvl="1"/>
            <a:r>
              <a:rPr kumimoji="1" lang="ja-JP" altLang="en-US" dirty="0"/>
              <a:t>実施できた場合，課題の解説と質問に答える回に</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この日は新しく課題はも出さないです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行列積の、最内周ループのアクセス範囲が横向きになっているが重要という部分が理解できなかったので説明していただきたいです。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連続したアドレスのデータは同じライン上にのるため</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行列積の動作例のところで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次元目を連続にするという意味がよくわかりませんでした。</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次元とどのように異なるのでしょうか。</a:t>
            </a:r>
            <a:endParaRPr lang="en-US" dirty="0"/>
          </a:p>
        </p:txBody>
      </p:sp>
    </p:spTree>
    <p:extLst>
      <p:ext uri="{BB962C8B-B14F-4D97-AF65-F5344CB8AC3E}">
        <p14:creationId xmlns:p14="http://schemas.microsoft.com/office/powerpoint/2010/main" val="38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連想度が高い方が、ヒット率があがると思っていたのに、そんなこと無かったので、多分間違えっています。。。課題のやり方の例を載せてもらえると嬉しいです。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基本的にはそうだが，実はそうとも限らないことがある</a:t>
            </a:r>
            <a:endParaRPr lang="en-US" dirty="0"/>
          </a:p>
        </p:txBody>
      </p:sp>
    </p:spTree>
    <p:extLst>
      <p:ext uri="{BB962C8B-B14F-4D97-AF65-F5344CB8AC3E}">
        <p14:creationId xmlns:p14="http://schemas.microsoft.com/office/powerpoint/2010/main" val="1568356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セットアソシアティブでラインに値を読み込む時、仮にラインが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バイトでアクセスされたアドレスが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だった場合、</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から連続して</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バイト分のデータ</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つまり、数字</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文字分</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を読み込むのか、</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の次にアクセスされるアドレスが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に連続してなくても、その次にそのデータが入るのか分かりません。</a:t>
            </a:r>
          </a:p>
          <a:p>
            <a:pPr algn="l" rtl="0"/>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質問の意味がわかりにくくてすみません。直接質問します！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p>
        </p:txBody>
      </p:sp>
    </p:spTree>
    <p:extLst>
      <p:ext uri="{BB962C8B-B14F-4D97-AF65-F5344CB8AC3E}">
        <p14:creationId xmlns:p14="http://schemas.microsoft.com/office/powerpoint/2010/main" val="108937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セットは同じものですか？</a:t>
            </a:r>
            <a:endParaRPr lang="en-US" dirty="0"/>
          </a:p>
        </p:txBody>
      </p:sp>
    </p:spTree>
    <p:extLst>
      <p:ext uri="{BB962C8B-B14F-4D97-AF65-F5344CB8AC3E}">
        <p14:creationId xmlns:p14="http://schemas.microsoft.com/office/powerpoint/2010/main" val="317752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についての質問ですが、ラインサイズが</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ということは、ダイレクトマップで</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を読んだ時点で、</a:t>
            </a:r>
            <a:r>
              <a:rPr lang="en-US" altLang="ja-JP" b="0" i="0" dirty="0">
                <a:solidFill>
                  <a:srgbClr val="000000"/>
                </a:solidFill>
                <a:effectLst/>
                <a:latin typeface="Meiryo" panose="020B0604030504040204" pitchFamily="50" charset="-128"/>
                <a:ea typeface="Meiryo" panose="020B0604030504040204" pitchFamily="50" charset="-128"/>
              </a:rPr>
              <a:t>0x8007</a:t>
            </a:r>
            <a:r>
              <a:rPr lang="ja-JP" altLang="en-US" b="0" i="0" dirty="0">
                <a:solidFill>
                  <a:srgbClr val="000000"/>
                </a:solidFill>
                <a:effectLst/>
                <a:latin typeface="Meiryo" panose="020B0604030504040204" pitchFamily="50" charset="-128"/>
                <a:ea typeface="Meiryo" panose="020B0604030504040204" pitchFamily="50" charset="-128"/>
              </a:rPr>
              <a:t>までキャッシュにのっていると思ったのですが、それだと問題自体がよく分かりません。連続したメモリではないのでしょうか？</a:t>
            </a:r>
            <a:endParaRPr lang="en-US" dirty="0"/>
          </a:p>
        </p:txBody>
      </p:sp>
    </p:spTree>
    <p:extLst>
      <p:ext uri="{BB962C8B-B14F-4D97-AF65-F5344CB8AC3E}">
        <p14:creationId xmlns:p14="http://schemas.microsoft.com/office/powerpoint/2010/main" val="57860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課題がさっぱりわかりませんでした。前の授業で説明していたら申し訳ないのですがアクセス系列とは何でしょうか。</a:t>
            </a:r>
            <a:endParaRPr lang="en-US" dirty="0"/>
          </a:p>
        </p:txBody>
      </p:sp>
    </p:spTree>
    <p:extLst>
      <p:ext uri="{BB962C8B-B14F-4D97-AF65-F5344CB8AC3E}">
        <p14:creationId xmlns:p14="http://schemas.microsoft.com/office/powerpoint/2010/main" val="25137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エントリだと少なく感じたのですが、実際は何エントリぐらいあるのでしょうか？？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LV1 </a:t>
            </a:r>
            <a:r>
              <a:rPr lang="ja-JP" altLang="en-US" dirty="0">
                <a:solidFill>
                  <a:srgbClr val="000000"/>
                </a:solidFill>
                <a:latin typeface="Meiryo" panose="020B0604030504040204" pitchFamily="50" charset="-128"/>
                <a:ea typeface="Meiryo" panose="020B0604030504040204" pitchFamily="50" charset="-128"/>
              </a:rPr>
              <a:t>で </a:t>
            </a:r>
            <a:r>
              <a:rPr lang="en-US" altLang="ja-JP" dirty="0">
                <a:solidFill>
                  <a:srgbClr val="000000"/>
                </a:solidFill>
                <a:latin typeface="Meiryo" panose="020B0604030504040204" pitchFamily="50" charset="-128"/>
                <a:ea typeface="Meiryo" panose="020B0604030504040204" pitchFamily="50" charset="-128"/>
              </a:rPr>
              <a:t>512</a:t>
            </a:r>
            <a:r>
              <a:rPr lang="ja-JP" altLang="en-US" dirty="0">
                <a:solidFill>
                  <a:srgbClr val="000000"/>
                </a:solidFill>
                <a:latin typeface="Meiryo" panose="020B0604030504040204" pitchFamily="50" charset="-128"/>
                <a:ea typeface="Meiryo" panose="020B0604030504040204" pitchFamily="50" charset="-128"/>
              </a:rPr>
              <a:t>，</a:t>
            </a:r>
            <a:r>
              <a:rPr lang="en-US" altLang="ja-JP" dirty="0">
                <a:solidFill>
                  <a:srgbClr val="000000"/>
                </a:solidFill>
                <a:latin typeface="Meiryo" panose="020B0604030504040204" pitchFamily="50" charset="-128"/>
                <a:ea typeface="Meiryo" panose="020B0604030504040204" pitchFamily="50" charset="-128"/>
              </a:rPr>
              <a:t>LV3 </a:t>
            </a:r>
            <a:r>
              <a:rPr lang="ja-JP" altLang="en-US" dirty="0">
                <a:solidFill>
                  <a:srgbClr val="000000"/>
                </a:solidFill>
                <a:latin typeface="Meiryo" panose="020B0604030504040204" pitchFamily="50" charset="-128"/>
                <a:ea typeface="Meiryo" panose="020B0604030504040204" pitchFamily="50" charset="-128"/>
              </a:rPr>
              <a:t>までいくと数万ぐらいまで</a:t>
            </a:r>
            <a:endParaRPr lang="en-US" dirty="0"/>
          </a:p>
        </p:txBody>
      </p:sp>
    </p:spTree>
    <p:extLst>
      <p:ext uri="{BB962C8B-B14F-4D97-AF65-F5344CB8AC3E}">
        <p14:creationId xmlns:p14="http://schemas.microsoft.com/office/powerpoint/2010/main" val="2835648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例えば、ラインが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バイトだった場合、</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まで読むとのことですが、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のアクセス時は</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[18]</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[32]</a:t>
            </a:r>
            <a:r>
              <a:rPr lang="ja-JP" altLang="en-US" b="0" i="0" dirty="0">
                <a:solidFill>
                  <a:srgbClr val="000000"/>
                </a:solidFill>
                <a:effectLst/>
                <a:latin typeface="Meiryo" panose="020B0604030504040204" pitchFamily="50" charset="-128"/>
                <a:ea typeface="Meiryo" panose="020B0604030504040204" pitchFamily="50" charset="-128"/>
              </a:rPr>
              <a:t>まで読むという解釈で間違っていませんか？また、このとき</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はエントリの消費はしないという解釈も合っていますか？アドレスの幅は今回の課題では利用しませんか？</a:t>
            </a:r>
            <a:endParaRPr lang="en-US" dirty="0"/>
          </a:p>
        </p:txBody>
      </p:sp>
    </p:spTree>
    <p:extLst>
      <p:ext uri="{BB962C8B-B14F-4D97-AF65-F5344CB8AC3E}">
        <p14:creationId xmlns:p14="http://schemas.microsoft.com/office/powerpoint/2010/main" val="82964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フリクトがおきてキャッシュがほとんど利用できない、というところが理解できませんでした。大きな二次元配列でアドレスが等間隔になることによってコンフリクトが起きてしまうのでしょうか？コンフリクト自体よく理解できていません。今回の授業で、何回か前の内容の</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文の順番によって、かかる時間が変わるというのが理解できました。</a:t>
            </a:r>
            <a:endParaRPr lang="en-US" dirty="0"/>
          </a:p>
        </p:txBody>
      </p:sp>
    </p:spTree>
    <p:extLst>
      <p:ext uri="{BB962C8B-B14F-4D97-AF65-F5344CB8AC3E}">
        <p14:creationId xmlns:p14="http://schemas.microsoft.com/office/powerpoint/2010/main" val="31115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行列積の計算の実行時間について、授業で紹介されていたような結果になるのは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言語で実行したからであって、</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など他の言語だと変わらないといったような話を聞いたことがあるような気がします。これがなぜなのかあまり理解できていないので、授業の内容からは外れてしまいますが教えていただきたいです。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キャッシュによる速度差については，</a:t>
            </a:r>
            <a:r>
              <a:rPr lang="en-US" altLang="ja-JP" dirty="0"/>
              <a:t>Python </a:t>
            </a:r>
            <a:r>
              <a:rPr lang="ja-JP" altLang="en-US" dirty="0"/>
              <a:t>でも同じような影響があるはず</a:t>
            </a:r>
            <a:endParaRPr lang="en-US" dirty="0"/>
          </a:p>
        </p:txBody>
      </p:sp>
    </p:spTree>
    <p:extLst>
      <p:ext uri="{BB962C8B-B14F-4D97-AF65-F5344CB8AC3E}">
        <p14:creationId xmlns:p14="http://schemas.microsoft.com/office/powerpoint/2010/main" val="362474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アドレス下位がかぶると</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競合とよぶ</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、上書きされる。</a:t>
            </a:r>
            <a:r>
              <a:rPr lang="en-US" altLang="ja-JP" b="0" i="0" dirty="0">
                <a:solidFill>
                  <a:srgbClr val="000000"/>
                </a:solidFill>
                <a:effectLst/>
                <a:latin typeface="Meiryo" panose="020B0604030504040204" pitchFamily="50" charset="-128"/>
                <a:ea typeface="Meiryo" panose="020B0604030504040204" pitchFamily="50" charset="-128"/>
              </a:rPr>
              <a:t>8000, 7000, 0100</a:t>
            </a:r>
            <a:r>
              <a:rPr lang="ja-JP" altLang="en-US" b="0" i="0" dirty="0">
                <a:solidFill>
                  <a:srgbClr val="000000"/>
                </a:solidFill>
                <a:effectLst/>
                <a:latin typeface="Meiryo" panose="020B0604030504040204" pitchFamily="50" charset="-128"/>
                <a:ea typeface="Meiryo" panose="020B0604030504040204" pitchFamily="50" charset="-128"/>
              </a:rPr>
              <a:t>の順にアクセスがあると、</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番しか使えない という今回の資料</a:t>
            </a:r>
            <a:r>
              <a:rPr lang="en-US" altLang="ja-JP" b="0" i="0" dirty="0">
                <a:solidFill>
                  <a:srgbClr val="000000"/>
                </a:solidFill>
                <a:effectLst/>
                <a:latin typeface="Meiryo" panose="020B0604030504040204" pitchFamily="50" charset="-128"/>
                <a:ea typeface="Meiryo" panose="020B0604030504040204" pitchFamily="50" charset="-128"/>
              </a:rPr>
              <a:t>20</a:t>
            </a:r>
            <a:r>
              <a:rPr lang="ja-JP" altLang="en-US" b="0" i="0" dirty="0">
                <a:solidFill>
                  <a:srgbClr val="000000"/>
                </a:solidFill>
                <a:effectLst/>
                <a:latin typeface="Meiryo" panose="020B0604030504040204" pitchFamily="50" charset="-128"/>
                <a:ea typeface="Meiryo" panose="020B0604030504040204" pitchFamily="50" charset="-128"/>
              </a:rPr>
              <a:t>ページのところがあまりよくわからなかったです。課題のアクセス</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種類のうち、</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でこの考え方を使うと思って、たとえばダイレクトマップで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つ目のアクセスについて考えるとき、</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0x9000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0xA000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にアクセスするとき、この</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つすべてのアドレス下位が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でセット位置がかぶっているので、いちばん最後にアクセスした</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が上書きされて残り、結果的に位置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ににタグ</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、ライン</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が残ると考えました。この解釈は間違っていますか？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タグの</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進数に直して、ラインの位置下</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桁とセット位置をラインの位置に続いた</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桁ぶんを除いたそれ以上の桁を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進数に戻した値です。</a:t>
            </a:r>
            <a:r>
              <a:rPr lang="en-US" altLang="ja-JP" b="0" i="0" dirty="0">
                <a:solidFill>
                  <a:srgbClr val="000000"/>
                </a:solidFill>
                <a:effectLst/>
                <a:latin typeface="Meiryo" panose="020B0604030504040204" pitchFamily="50" charset="-128"/>
                <a:ea typeface="Meiryo" panose="020B0604030504040204" pitchFamily="50" charset="-128"/>
              </a:rPr>
              <a:t>)</a:t>
            </a: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正しいと思います</a:t>
            </a:r>
            <a:endParaRPr lang="en-US" dirty="0"/>
          </a:p>
        </p:txBody>
      </p:sp>
    </p:spTree>
    <p:extLst>
      <p:ext uri="{BB962C8B-B14F-4D97-AF65-F5344CB8AC3E}">
        <p14:creationId xmlns:p14="http://schemas.microsoft.com/office/powerpoint/2010/main" val="2637632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空間的局所性がいまいちよくわかっていないので、具体例がもう少しあるとありがたいです。</a:t>
            </a:r>
            <a:endParaRPr lang="en-US" dirty="0"/>
          </a:p>
        </p:txBody>
      </p:sp>
    </p:spTree>
    <p:extLst>
      <p:ext uri="{BB962C8B-B14F-4D97-AF65-F5344CB8AC3E}">
        <p14:creationId xmlns:p14="http://schemas.microsoft.com/office/powerpoint/2010/main" val="73074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a:t>
            </a:r>
            <a:endParaRPr lang="en-US" altLang="ja-JP" sz="1400" dirty="0"/>
          </a:p>
          <a:p>
            <a:pPr lvl="1"/>
            <a:r>
              <a:rPr lang="ja-JP" altLang="en-US" sz="1400" dirty="0"/>
              <a:t>アドレスの系列を全部２進数に直す</a:t>
            </a:r>
            <a:endParaRPr lang="en-US" altLang="ja-JP" sz="1400" dirty="0"/>
          </a:p>
          <a:p>
            <a:pPr lvl="1"/>
            <a:r>
              <a:rPr lang="ja-JP" altLang="en-US" sz="1400" dirty="0"/>
              <a:t>下の図の割り当てごとに分類する</a:t>
            </a:r>
            <a:endParaRPr lang="en-US" altLang="ja-JP" sz="1400" dirty="0"/>
          </a:p>
          <a:p>
            <a:pPr lvl="2"/>
            <a:r>
              <a:rPr lang="ja-JP" altLang="en-US" sz="1400" dirty="0"/>
              <a:t>上から順に，タグ，インデックス，ラインの３つに分類される</a:t>
            </a:r>
            <a:endParaRPr lang="en-US" altLang="ja-JP" sz="1400" dirty="0"/>
          </a:p>
          <a:p>
            <a:pPr lvl="2"/>
            <a:r>
              <a:rPr lang="ja-JP" altLang="en-US" sz="1400" dirty="0"/>
              <a:t>インデックス部分からキャッシュのどこにアクセスされるかが決まる</a:t>
            </a:r>
            <a:endParaRPr lang="en-US" altLang="ja-JP" sz="1400" dirty="0"/>
          </a:p>
          <a:p>
            <a:pPr lvl="3"/>
            <a:r>
              <a:rPr lang="ja-JP" altLang="en-US" sz="1400" dirty="0"/>
              <a:t>テーブルの何行目のエントリにいくか</a:t>
            </a:r>
            <a:endParaRPr lang="en-US" altLang="ja-JP" sz="1400" dirty="0"/>
          </a:p>
          <a:p>
            <a:pPr lvl="1"/>
            <a:r>
              <a:rPr lang="ja-JP" altLang="en-US" sz="1400" dirty="0"/>
              <a:t>タグを対応するエントリにテーブルに上書きしていく</a:t>
            </a:r>
            <a:endParaRPr lang="en-US" altLang="ja-JP" sz="1400" dirty="0"/>
          </a:p>
          <a:p>
            <a:pPr lvl="1"/>
            <a:r>
              <a:rPr lang="ja-JP" altLang="en-US" sz="1400" dirty="0"/>
              <a:t>対応するエントリに同じタグがある </a:t>
            </a:r>
            <a:r>
              <a:rPr lang="en-US" altLang="ja-JP" sz="1400" dirty="0"/>
              <a:t>= 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 = </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96197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16-2-3=11bit</a:t>
            </a:r>
            <a:endParaRPr kumimoji="1" lang="ja-JP" altLang="en-US" sz="1600" dirty="0">
              <a:solidFill>
                <a:schemeClr val="accent5"/>
              </a:solidFill>
              <a:latin typeface="+mn-ea"/>
            </a:endParaRP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671990"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3"/>
                </a:solidFill>
                <a:latin typeface="+mn-ea"/>
              </a:rPr>
              <a:t>3bit</a:t>
            </a:r>
          </a:p>
          <a:p>
            <a:pPr algn="ctr"/>
            <a:r>
              <a:rPr lang="en-US" altLang="ja-JP" sz="1600" dirty="0">
                <a:solidFill>
                  <a:schemeClr val="accent3"/>
                </a:solidFill>
                <a:latin typeface="+mn-ea"/>
              </a:rPr>
              <a:t>(2^3=8B </a:t>
            </a:r>
          </a:p>
          <a:p>
            <a:pPr algn="ctr"/>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2bit</a:t>
            </a:r>
          </a:p>
          <a:p>
            <a:pPr algn="ctr"/>
            <a:r>
              <a:rPr lang="en-US" altLang="ja-JP" sz="1600" dirty="0">
                <a:solidFill>
                  <a:schemeClr val="accent6"/>
                </a:solidFill>
                <a:latin typeface="+mn-ea"/>
              </a:rPr>
              <a:t>(2^2=4</a:t>
            </a:r>
            <a:br>
              <a:rPr lang="en-US" altLang="ja-JP" sz="1600" dirty="0">
                <a:solidFill>
                  <a:schemeClr val="accent6"/>
                </a:solidFill>
                <a:latin typeface="+mn-ea"/>
              </a:rPr>
            </a:b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stCxn id="51" idx="3"/>
          </p:cNvCxnSpPr>
          <p:nvPr/>
        </p:nvCxnSpPr>
        <p:spPr bwMode="auto">
          <a:xfrm flipV="1">
            <a:off x="3041982" y="5319021"/>
            <a:ext cx="270004"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の上記の例の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にあった</a:t>
            </a:r>
            <a:r>
              <a:rPr lang="en-US" altLang="ja-JP" b="0" i="0" dirty="0">
                <a:solidFill>
                  <a:srgbClr val="000000"/>
                </a:solidFill>
                <a:effectLst/>
                <a:latin typeface="Meiryo" panose="020B0604030504040204" pitchFamily="50" charset="-128"/>
                <a:ea typeface="Meiryo" panose="020B0604030504040204" pitchFamily="50" charset="-128"/>
              </a:rPr>
              <a:t>33</a:t>
            </a:r>
            <a:r>
              <a:rPr lang="ja-JP" altLang="en-US" b="0" i="0" dirty="0">
                <a:solidFill>
                  <a:srgbClr val="000000"/>
                </a:solidFill>
                <a:effectLst/>
                <a:latin typeface="Meiryo" panose="020B0604030504040204" pitchFamily="50" charset="-128"/>
                <a:ea typeface="Meiryo" panose="020B0604030504040204" pitchFamily="50" charset="-128"/>
              </a:rPr>
              <a:t>を保持の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はキャッシュの</a:t>
            </a:r>
            <a:r>
              <a:rPr lang="en-US" altLang="ja-JP" b="0" i="0" dirty="0">
                <a:solidFill>
                  <a:srgbClr val="000000"/>
                </a:solidFill>
                <a:effectLst/>
                <a:latin typeface="Meiryo" panose="020B0604030504040204" pitchFamily="50" charset="-128"/>
                <a:ea typeface="Meiryo" panose="020B0604030504040204" pitchFamily="50" charset="-128"/>
              </a:rPr>
              <a:t>8001</a:t>
            </a:r>
            <a:r>
              <a:rPr lang="ja-JP" altLang="en-US" b="0" i="0" dirty="0">
                <a:solidFill>
                  <a:srgbClr val="000000"/>
                </a:solidFill>
                <a:effectLst/>
                <a:latin typeface="Meiryo" panose="020B0604030504040204" pitchFamily="50" charset="-128"/>
                <a:ea typeface="Meiryo" panose="020B0604030504040204" pitchFamily="50" charset="-128"/>
              </a:rPr>
              <a:t>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すいません，講義資料が間違っていたので修正しました</a:t>
            </a:r>
            <a:endParaRPr lang="en-US" dirty="0"/>
          </a:p>
        </p:txBody>
      </p:sp>
    </p:spTree>
    <p:extLst>
      <p:ext uri="{BB962C8B-B14F-4D97-AF65-F5344CB8AC3E}">
        <p14:creationId xmlns:p14="http://schemas.microsoft.com/office/powerpoint/2010/main" val="137024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がアドレスを読み込む時はまずキャッシュにアクセスしてアドレスがあるかをメモリを確認するより先に確認するという認識であってますか。</a:t>
            </a:r>
            <a:endParaRPr lang="en-US" dirty="0"/>
          </a:p>
        </p:txBody>
      </p:sp>
    </p:spTree>
    <p:extLst>
      <p:ext uri="{BB962C8B-B14F-4D97-AF65-F5344CB8AC3E}">
        <p14:creationId xmlns:p14="http://schemas.microsoft.com/office/powerpoint/2010/main" val="223026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29</a:t>
            </a:r>
            <a:r>
              <a:rPr lang="ja-JP" altLang="en-US" b="0" i="0" dirty="0">
                <a:solidFill>
                  <a:srgbClr val="000000"/>
                </a:solidFill>
                <a:effectLst/>
                <a:latin typeface="Meiryo" panose="020B0604030504040204" pitchFamily="50" charset="-128"/>
                <a:ea typeface="Meiryo" panose="020B0604030504040204" pitchFamily="50" charset="-128"/>
              </a:rPr>
              <a:t>のラインはキャッシュ内のデータの格納方法の話ではなく、</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全体でのデータの扱い方の話なのでしょうか。ラインごとまとめてメモリからキャッシュに置くという作業はもしキャッシュがまだ何もなかったときにとても時間がかかりそうだなと思いました。</a:t>
            </a:r>
            <a:endParaRPr lang="en-US" dirty="0"/>
          </a:p>
        </p:txBody>
      </p:sp>
    </p:spTree>
    <p:extLst>
      <p:ext uri="{BB962C8B-B14F-4D97-AF65-F5344CB8AC3E}">
        <p14:creationId xmlns:p14="http://schemas.microsoft.com/office/powerpoint/2010/main" val="2246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課題の⑶の意図があまり分からなかったです。各アクセスのアドレスの並びによって起こるヒット率の偏りの要因を聞いているのでしょうか？</a:t>
            </a:r>
          </a:p>
          <a:p>
            <a:pPr algn="l" rtl="0"/>
            <a:r>
              <a:rPr lang="ja-JP" altLang="en-US" b="0" i="0" dirty="0">
                <a:solidFill>
                  <a:srgbClr val="000000"/>
                </a:solidFill>
                <a:effectLst/>
                <a:latin typeface="Meiryo" panose="020B0604030504040204" pitchFamily="50" charset="-128"/>
                <a:ea typeface="Meiryo" panose="020B0604030504040204" pitchFamily="50" charset="-128"/>
              </a:rPr>
              <a:t>空間的局所性と時間的局所性がよく分からず、課題の時に悩みました。</a:t>
            </a:r>
          </a:p>
          <a:p>
            <a:endParaRPr lang="en-US" dirty="0"/>
          </a:p>
        </p:txBody>
      </p:sp>
    </p:spTree>
    <p:extLst>
      <p:ext uri="{BB962C8B-B14F-4D97-AF65-F5344CB8AC3E}">
        <p14:creationId xmlns:p14="http://schemas.microsoft.com/office/powerpoint/2010/main" val="23582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質問なのですが、アクセスのヒット時は空間的局所性または時間的局所性のどちらか一方が必ず関係している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ヒットの理由がそのどちらかに必ず分類される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という認識で合っていますか？</a:t>
            </a:r>
            <a:endParaRPr lang="en-US" dirty="0"/>
          </a:p>
        </p:txBody>
      </p:sp>
    </p:spTree>
    <p:extLst>
      <p:ext uri="{BB962C8B-B14F-4D97-AF65-F5344CB8AC3E}">
        <p14:creationId xmlns:p14="http://schemas.microsoft.com/office/powerpoint/2010/main" val="244848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タグからラインに行ってデータをとる時、どのようにして複数あるデータから特定のデータを取り出すかがよく分かりませんでした。</a:t>
            </a:r>
            <a:endParaRPr lang="en-US" dirty="0"/>
          </a:p>
        </p:txBody>
      </p:sp>
    </p:spTree>
    <p:extLst>
      <p:ext uri="{BB962C8B-B14F-4D97-AF65-F5344CB8AC3E}">
        <p14:creationId xmlns:p14="http://schemas.microsoft.com/office/powerpoint/2010/main" val="299924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ルアソシエイティブの「まず全てのタグを読み出す」の段階があまり理解できませんでした。キャッシュ容量を超えるデータを読み込んだ場合には最初からキャッシュに入る分だけが格納され、その後更新はされないということでしょうか？</a:t>
            </a:r>
            <a:endParaRPr lang="en-US" dirty="0"/>
          </a:p>
        </p:txBody>
      </p:sp>
    </p:spTree>
    <p:extLst>
      <p:ext uri="{BB962C8B-B14F-4D97-AF65-F5344CB8AC3E}">
        <p14:creationId xmlns:p14="http://schemas.microsoft.com/office/powerpoint/2010/main" val="151108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ライン単位のやり取りでラインが</a:t>
            </a:r>
            <a:r>
              <a:rPr lang="en-US" altLang="ja-JP" b="0" i="0" dirty="0">
                <a:solidFill>
                  <a:srgbClr val="000000"/>
                </a:solidFill>
                <a:effectLst/>
                <a:latin typeface="Meiryo" panose="020B0604030504040204" pitchFamily="50" charset="-128"/>
                <a:ea typeface="Meiryo" panose="020B0604030504040204" pitchFamily="50" charset="-128"/>
              </a:rPr>
              <a:t>16byte</a:t>
            </a:r>
            <a:r>
              <a:rPr lang="ja-JP" altLang="en-US" b="0" i="0" dirty="0">
                <a:solidFill>
                  <a:srgbClr val="000000"/>
                </a:solidFill>
                <a:effectLst/>
                <a:latin typeface="Meiryo" panose="020B0604030504040204" pitchFamily="50" charset="-128"/>
                <a:ea typeface="Meiryo" panose="020B0604030504040204" pitchFamily="50" charset="-128"/>
              </a:rPr>
              <a:t>だった時</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まで読むと言うことは理解できたのですが、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ja-JP" altLang="en-US" b="0" i="0" dirty="0">
                <a:solidFill>
                  <a:srgbClr val="000000"/>
                </a:solidFill>
                <a:effectLst/>
                <a:latin typeface="Meiryo" panose="020B0604030504040204" pitchFamily="50" charset="-128"/>
                <a:ea typeface="Meiryo" panose="020B0604030504040204" pitchFamily="50" charset="-128"/>
              </a:rPr>
              <a:t>はどのような順番で番号がつけられるのかわかりませんでした。また、例えば連想度が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だった時は、横並びの２つでそれぞれ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 [a]</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と数えるのか、二つまとめて</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と数えるのかについても教えていただきたいです。</a:t>
            </a:r>
            <a:endParaRPr lang="en-US" dirty="0"/>
          </a:p>
        </p:txBody>
      </p:sp>
    </p:spTree>
    <p:extLst>
      <p:ext uri="{BB962C8B-B14F-4D97-AF65-F5344CB8AC3E}">
        <p14:creationId xmlns:p14="http://schemas.microsoft.com/office/powerpoint/2010/main" val="359767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前々回の課題を間違えて質問と感想欄に投稿してしまっていたのですが、救済はありますか？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（この人に限らずですが）そういうのがありましたら，忘れそうなのでメールで連絡しておいてください</a:t>
            </a:r>
            <a:endParaRPr lang="en-US" dirty="0"/>
          </a:p>
        </p:txBody>
      </p:sp>
    </p:spTree>
    <p:extLst>
      <p:ext uri="{BB962C8B-B14F-4D97-AF65-F5344CB8AC3E}">
        <p14:creationId xmlns:p14="http://schemas.microsoft.com/office/powerpoint/2010/main" val="227823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テストについてなのですが、例えば「課題のような問題で</a:t>
            </a:r>
            <a:r>
              <a:rPr lang="en-US" altLang="ja-JP" b="0" i="0" dirty="0">
                <a:solidFill>
                  <a:srgbClr val="000000"/>
                </a:solidFill>
                <a:effectLst/>
                <a:latin typeface="Meiryo" panose="020B0604030504040204" pitchFamily="50" charset="-128"/>
                <a:ea typeface="Meiryo" panose="020B0604030504040204" pitchFamily="50" charset="-128"/>
              </a:rPr>
              <a:t>8</a:t>
            </a:r>
            <a:r>
              <a:rPr lang="ja-JP" altLang="en-US" b="0" i="0" dirty="0">
                <a:solidFill>
                  <a:srgbClr val="000000"/>
                </a:solidFill>
                <a:effectLst/>
                <a:latin typeface="Meiryo" panose="020B0604030504040204" pitchFamily="50" charset="-128"/>
                <a:ea typeface="Meiryo" panose="020B0604030504040204" pitchFamily="50" charset="-128"/>
              </a:rPr>
              <a:t>割」「その他</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割」のような目安を出していただけるとありがたいです。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まだ作ってないので，ちょっとなんとも言いがたいです</a:t>
            </a:r>
            <a:endParaRPr lang="en-US" altLang="ja-JP" dirty="0"/>
          </a:p>
          <a:p>
            <a:pPr lvl="1"/>
            <a:r>
              <a:rPr lang="ja-JP" altLang="en-US" dirty="0"/>
              <a:t>基本的には課題のような問題が多めで出すつもりです</a:t>
            </a:r>
            <a:endParaRPr lang="en-US" altLang="ja-JP" dirty="0"/>
          </a:p>
          <a:p>
            <a:pPr lvl="1"/>
            <a:r>
              <a:rPr lang="ja-JP" altLang="en-US" dirty="0"/>
              <a:t>あと基本として，</a:t>
            </a:r>
            <a:r>
              <a:rPr lang="en-US" altLang="ja-JP" dirty="0"/>
              <a:t>2</a:t>
            </a:r>
            <a:r>
              <a:rPr lang="ja-JP" altLang="en-US" dirty="0"/>
              <a:t>進と</a:t>
            </a:r>
            <a:r>
              <a:rPr lang="en-US" altLang="ja-JP" dirty="0"/>
              <a:t>16</a:t>
            </a:r>
            <a:r>
              <a:rPr lang="ja-JP" altLang="en-US" dirty="0"/>
              <a:t>進，</a:t>
            </a:r>
            <a:r>
              <a:rPr lang="en-US" altLang="ja-JP" dirty="0"/>
              <a:t>10</a:t>
            </a:r>
            <a:r>
              <a:rPr lang="ja-JP" altLang="en-US" dirty="0"/>
              <a:t>進の数字の相互変換は出来るようになっておいてほしい</a:t>
            </a:r>
            <a:endParaRPr lang="en-US" dirty="0"/>
          </a:p>
        </p:txBody>
      </p:sp>
    </p:spTree>
    <p:extLst>
      <p:ext uri="{BB962C8B-B14F-4D97-AF65-F5344CB8AC3E}">
        <p14:creationId xmlns:p14="http://schemas.microsoft.com/office/powerpoint/2010/main" val="930171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8296</Words>
  <Application>Microsoft Office PowerPoint</Application>
  <PresentationFormat>画面に合わせる (4:3)</PresentationFormat>
  <Paragraphs>1104</Paragraphs>
  <Slides>100</Slides>
  <Notes>10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100</vt:i4>
      </vt:variant>
    </vt:vector>
  </HeadingPairs>
  <TitlesOfParts>
    <vt:vector size="112" baseType="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第１０回課題</vt:lpstr>
      <vt:lpstr>アドレスとラインの対応</vt:lpstr>
      <vt:lpstr>アドレスとセットの対応</vt:lpstr>
      <vt:lpstr>アドレスとタグの対応</vt:lpstr>
      <vt:lpstr>課題 １０</vt:lpstr>
      <vt:lpstr>課題 １０</vt:lpstr>
      <vt:lpstr>課題 １０</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2-way セットアソシアティブの場合 の系列３</vt:lpstr>
      <vt:lpstr>課題 １０ フルアソシアティブの場合 の系列１</vt:lpstr>
      <vt:lpstr>課題 １０ フルアソシアティブの場合 の系列３</vt:lpstr>
      <vt:lpstr>課題 １０  フルアソシアティブの場合 の系列３</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来週 7/31 について</vt:lpstr>
      <vt:lpstr>期末試験について</vt:lpstr>
      <vt:lpstr>練習問題について</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ダイレクトマップ方式 アドレスやデータは 16 進数</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2023-08-06T11:57:46Z</dcterms:modified>
</cp:coreProperties>
</file>