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4"/>
  </p:notesMasterIdLst>
  <p:handoutMasterIdLst>
    <p:handoutMasterId r:id="rId115"/>
  </p:handoutMasterIdLst>
  <p:sldIdLst>
    <p:sldId id="455" r:id="rId2"/>
    <p:sldId id="876" r:id="rId3"/>
    <p:sldId id="951" r:id="rId4"/>
    <p:sldId id="952" r:id="rId5"/>
    <p:sldId id="953" r:id="rId6"/>
    <p:sldId id="954" r:id="rId7"/>
    <p:sldId id="955" r:id="rId8"/>
    <p:sldId id="535" r:id="rId9"/>
    <p:sldId id="956" r:id="rId10"/>
    <p:sldId id="957" r:id="rId11"/>
    <p:sldId id="958" r:id="rId12"/>
    <p:sldId id="959" r:id="rId13"/>
    <p:sldId id="960" r:id="rId14"/>
    <p:sldId id="961" r:id="rId15"/>
    <p:sldId id="962" r:id="rId16"/>
    <p:sldId id="963" r:id="rId17"/>
    <p:sldId id="964" r:id="rId18"/>
    <p:sldId id="541" r:id="rId19"/>
    <p:sldId id="965" r:id="rId20"/>
    <p:sldId id="966" r:id="rId21"/>
    <p:sldId id="967" r:id="rId22"/>
    <p:sldId id="968" r:id="rId23"/>
    <p:sldId id="969" r:id="rId24"/>
    <p:sldId id="970" r:id="rId25"/>
    <p:sldId id="971" r:id="rId26"/>
    <p:sldId id="972" r:id="rId27"/>
    <p:sldId id="973" r:id="rId28"/>
    <p:sldId id="974" r:id="rId29"/>
    <p:sldId id="975" r:id="rId30"/>
    <p:sldId id="805" r:id="rId31"/>
    <p:sldId id="942" r:id="rId32"/>
    <p:sldId id="945" r:id="rId33"/>
    <p:sldId id="976" r:id="rId34"/>
    <p:sldId id="943" r:id="rId35"/>
    <p:sldId id="944" r:id="rId36"/>
    <p:sldId id="946" r:id="rId37"/>
    <p:sldId id="266" r:id="rId38"/>
    <p:sldId id="829" r:id="rId39"/>
    <p:sldId id="832" r:id="rId40"/>
    <p:sldId id="579" r:id="rId41"/>
    <p:sldId id="604" r:id="rId42"/>
    <p:sldId id="606" r:id="rId43"/>
    <p:sldId id="613" r:id="rId44"/>
    <p:sldId id="518" r:id="rId45"/>
    <p:sldId id="513" r:id="rId46"/>
    <p:sldId id="517" r:id="rId47"/>
    <p:sldId id="519" r:id="rId48"/>
    <p:sldId id="524" r:id="rId49"/>
    <p:sldId id="521" r:id="rId50"/>
    <p:sldId id="529" r:id="rId51"/>
    <p:sldId id="573" r:id="rId52"/>
    <p:sldId id="523" r:id="rId53"/>
    <p:sldId id="911" r:id="rId54"/>
    <p:sldId id="527" r:id="rId55"/>
    <p:sldId id="528" r:id="rId56"/>
    <p:sldId id="886" r:id="rId57"/>
    <p:sldId id="889" r:id="rId58"/>
    <p:sldId id="890" r:id="rId59"/>
    <p:sldId id="891" r:id="rId60"/>
    <p:sldId id="892" r:id="rId61"/>
    <p:sldId id="537" r:id="rId62"/>
    <p:sldId id="893" r:id="rId63"/>
    <p:sldId id="894" r:id="rId64"/>
    <p:sldId id="895" r:id="rId65"/>
    <p:sldId id="896" r:id="rId66"/>
    <p:sldId id="936" r:id="rId67"/>
    <p:sldId id="897" r:id="rId68"/>
    <p:sldId id="937" r:id="rId69"/>
    <p:sldId id="898" r:id="rId70"/>
    <p:sldId id="899" r:id="rId71"/>
    <p:sldId id="901" r:id="rId72"/>
    <p:sldId id="902" r:id="rId73"/>
    <p:sldId id="903" r:id="rId74"/>
    <p:sldId id="904" r:id="rId75"/>
    <p:sldId id="938" r:id="rId76"/>
    <p:sldId id="905" r:id="rId77"/>
    <p:sldId id="906" r:id="rId78"/>
    <p:sldId id="907" r:id="rId79"/>
    <p:sldId id="553" r:id="rId80"/>
    <p:sldId id="908" r:id="rId81"/>
    <p:sldId id="909" r:id="rId82"/>
    <p:sldId id="939" r:id="rId83"/>
    <p:sldId id="556" r:id="rId84"/>
    <p:sldId id="555" r:id="rId85"/>
    <p:sldId id="940" r:id="rId86"/>
    <p:sldId id="570" r:id="rId87"/>
    <p:sldId id="564" r:id="rId88"/>
    <p:sldId id="569" r:id="rId89"/>
    <p:sldId id="565" r:id="rId90"/>
    <p:sldId id="914" r:id="rId91"/>
    <p:sldId id="915" r:id="rId92"/>
    <p:sldId id="567" r:id="rId93"/>
    <p:sldId id="568" r:id="rId94"/>
    <p:sldId id="941" r:id="rId95"/>
    <p:sldId id="616" r:id="rId96"/>
    <p:sldId id="628" r:id="rId97"/>
    <p:sldId id="525" r:id="rId98"/>
    <p:sldId id="882" r:id="rId99"/>
    <p:sldId id="883" r:id="rId100"/>
    <p:sldId id="947" r:id="rId101"/>
    <p:sldId id="948" r:id="rId102"/>
    <p:sldId id="950" r:id="rId103"/>
    <p:sldId id="949" r:id="rId104"/>
    <p:sldId id="696" r:id="rId105"/>
    <p:sldId id="910" r:id="rId106"/>
    <p:sldId id="557" r:id="rId107"/>
    <p:sldId id="558" r:id="rId108"/>
    <p:sldId id="559" r:id="rId109"/>
    <p:sldId id="560" r:id="rId110"/>
    <p:sldId id="561" r:id="rId111"/>
    <p:sldId id="563" r:id="rId112"/>
    <p:sldId id="562" r:id="rId113"/>
  </p:sldIdLst>
  <p:sldSz cx="9144000" cy="6858000" type="screen4x3"/>
  <p:notesSz cx="6858000" cy="9144000"/>
  <p:custDataLst>
    <p:tags r:id="rId11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varScale="1">
        <p:scale>
          <a:sx n="160" d="100"/>
          <a:sy n="160" d="100"/>
        </p:scale>
        <p:origin x="1680"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6/26/2023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2023/6/26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39</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42</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分岐予測はなんとなく人間ぽい行動ぽく感じました。それなりにハイリスクハイリターンに感じましたが、よく使われるのでしょうか。予測アルゴリズムが複雑になるのは納得できました。</a:t>
            </a:r>
            <a:endParaRPr lang="en-US" altLang="ja-JP" dirty="0"/>
          </a:p>
          <a:p>
            <a:r>
              <a:rPr lang="ja-JP" altLang="en-US" b="0" i="0" dirty="0">
                <a:solidFill>
                  <a:srgbClr val="000000"/>
                </a:solidFill>
                <a:effectLst/>
                <a:latin typeface="Meiryo" panose="020B0604030504040204" pitchFamily="50" charset="-128"/>
                <a:ea typeface="Meiryo" panose="020B0604030504040204" pitchFamily="50" charset="-128"/>
              </a:rPr>
              <a:t>分岐予測について、ペナルティがあるということですがどのようなケースでも入れないよりは入れる方がいいのか、どれくらい性能の向上に繋がるのか</a:t>
            </a:r>
            <a:r>
              <a:rPr lang="ja-JP" altLang="en-US" b="0" i="0" dirty="0">
                <a:solidFill>
                  <a:srgbClr val="000000"/>
                </a:solidFill>
                <a:effectLst/>
                <a:latin typeface="-apple-system"/>
              </a:rPr>
              <a:t>になりました。</a:t>
            </a:r>
            <a:endParaRPr lang="en-US" altLang="ja-JP" b="0" i="0" dirty="0">
              <a:solidFill>
                <a:srgbClr val="000000"/>
              </a:solidFill>
              <a:effectLst/>
              <a:latin typeface="-apple-system"/>
            </a:endParaRPr>
          </a:p>
          <a:p>
            <a:r>
              <a:rPr lang="ja-JP" altLang="en-US" b="0" i="0" dirty="0">
                <a:solidFill>
                  <a:srgbClr val="000000"/>
                </a:solidFill>
                <a:effectLst/>
                <a:latin typeface="Meiryo" panose="020B0604030504040204" pitchFamily="50" charset="-128"/>
                <a:ea typeface="Meiryo" panose="020B0604030504040204" pitchFamily="50" charset="-128"/>
              </a:rPr>
              <a:t>分岐予測できちんと予測が当たる確率はどの程度なのでしょうか？間違っていた時命令を取り消さなければならないと思うとかなり予測に自信がないと扱いづらそうだと感じてしまいます。</a:t>
            </a:r>
            <a:br>
              <a:rPr lang="en-US" altLang="ja-JP" b="0" i="0" dirty="0">
                <a:solidFill>
                  <a:srgbClr val="000000"/>
                </a:solidFill>
                <a:effectLst/>
                <a:latin typeface="-apple-system"/>
              </a:rPr>
            </a:br>
            <a:endParaRPr lang="en-US" dirty="0"/>
          </a:p>
          <a:p>
            <a:pPr lvl="1"/>
            <a:r>
              <a:rPr lang="ja-JP" altLang="en-US" dirty="0"/>
              <a:t>何もしないで待つよりは一方的に得なので，普通はやります</a:t>
            </a:r>
            <a:endParaRPr lang="en-US" altLang="ja-JP" dirty="0"/>
          </a:p>
          <a:p>
            <a:pPr lvl="1"/>
            <a:r>
              <a:rPr lang="ja-JP" altLang="en-US" dirty="0"/>
              <a:t>次回以降で性能への影響を説明</a:t>
            </a:r>
            <a:endParaRPr lang="en-US" dirty="0"/>
          </a:p>
        </p:txBody>
      </p:sp>
    </p:spTree>
    <p:extLst>
      <p:ext uri="{BB962C8B-B14F-4D97-AF65-F5344CB8AC3E}">
        <p14:creationId xmlns:p14="http://schemas.microsoft.com/office/powerpoint/2010/main" val="57297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100</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x2←(x1)</a:t>
            </a:r>
            <a:br>
              <a:rPr lang="en-US" altLang="ja-JP" sz="1600" dirty="0"/>
            </a:br>
            <a:r>
              <a:rPr lang="en-US" altLang="ja-JP" sz="1600" dirty="0"/>
              <a:t>add x5←x2+x7</a:t>
            </a:r>
            <a:br>
              <a:rPr lang="en-US" altLang="ja-JP" sz="1600" dirty="0"/>
            </a:br>
            <a:r>
              <a:rPr lang="en-US" altLang="ja-JP" sz="1600" dirty="0"/>
              <a:t>ld    x2←(x3)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101</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mul x2←x1+x4</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x2←1</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102</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103</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6/18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パイプラインの構造ハザードの図を見て思ったのですが、そもそも最初に送られてくる「製品」に欠陥があり、それによってライン全体が小休止してしまう、というようなこともあるのでしょうか？</a:t>
            </a:r>
          </a:p>
          <a:p>
            <a:pPr lvl="1"/>
            <a:endParaRPr lang="en-US" dirty="0"/>
          </a:p>
          <a:p>
            <a:pPr lvl="1"/>
            <a:r>
              <a:rPr lang="ja-JP" altLang="en-US" dirty="0"/>
              <a:t>強いて言えば，分岐予測で予測ミスした場合はそれに近い．本来作るべきではない「製品」が流れていって，最後にそれがわかる</a:t>
            </a:r>
            <a:endParaRPr lang="en-US" dirty="0"/>
          </a:p>
        </p:txBody>
      </p:sp>
    </p:spTree>
    <p:extLst>
      <p:ext uri="{BB962C8B-B14F-4D97-AF65-F5344CB8AC3E}">
        <p14:creationId xmlns:p14="http://schemas.microsoft.com/office/powerpoint/2010/main" val="146098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i=0</a:t>
            </a:r>
            <a:r>
              <a:rPr lang="ja-JP" altLang="en-US" b="0" i="0" dirty="0">
                <a:solidFill>
                  <a:srgbClr val="000000"/>
                </a:solidFill>
                <a:effectLst/>
                <a:latin typeface="Meiryo" panose="020B0604030504040204" pitchFamily="50" charset="-128"/>
                <a:ea typeface="Meiryo" panose="020B0604030504040204" pitchFamily="50" charset="-128"/>
              </a:rPr>
              <a:t>のように値を代入する際、第</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回の講義資料ではレジスタ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の値を入れてからレジスタ</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のアドレスを入れ</a:t>
            </a:r>
            <a:r>
              <a:rPr lang="en-US" altLang="ja-JP" b="0" i="0" dirty="0" err="1">
                <a:solidFill>
                  <a:srgbClr val="000000"/>
                </a:solidFill>
                <a:effectLst/>
                <a:latin typeface="Meiryo" panose="020B0604030504040204" pitchFamily="50" charset="-128"/>
                <a:ea typeface="Meiryo" panose="020B0604030504040204" pitchFamily="50" charset="-128"/>
              </a:rPr>
              <a:t>st</a:t>
            </a:r>
            <a:r>
              <a:rPr lang="ja-JP" altLang="en-US" b="0" i="0" dirty="0">
                <a:solidFill>
                  <a:srgbClr val="000000"/>
                </a:solidFill>
                <a:effectLst/>
                <a:latin typeface="Meiryo" panose="020B0604030504040204" pitchFamily="50" charset="-128"/>
                <a:ea typeface="Meiryo" panose="020B0604030504040204" pitchFamily="50" charset="-128"/>
              </a:rPr>
              <a:t>していますが課題</a:t>
            </a:r>
            <a:r>
              <a:rPr lang="en-US" altLang="ja-JP" b="0" i="0" dirty="0">
                <a:solidFill>
                  <a:srgbClr val="000000"/>
                </a:solidFill>
                <a:effectLst/>
                <a:latin typeface="Meiryo" panose="020B0604030504040204" pitchFamily="50" charset="-128"/>
                <a:ea typeface="Meiryo" panose="020B0604030504040204" pitchFamily="50" charset="-128"/>
              </a:rPr>
              <a:t>5.1</a:t>
            </a:r>
            <a:r>
              <a:rPr lang="ja-JP" altLang="en-US" b="0" i="0" dirty="0">
                <a:solidFill>
                  <a:srgbClr val="000000"/>
                </a:solidFill>
                <a:effectLst/>
                <a:latin typeface="Meiryo" panose="020B0604030504040204" pitchFamily="50" charset="-128"/>
                <a:ea typeface="Meiryo" panose="020B0604030504040204" pitchFamily="50" charset="-128"/>
              </a:rPr>
              <a:t>の解説ではレジスタ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のアドレスのみ入れて処理をしているので疑問に思いました。この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つの処理には違いがあるのでしょうか？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に計算結果の </a:t>
            </a:r>
            <a:r>
              <a:rPr lang="en-US" altLang="ja-JP" dirty="0">
                <a:solidFill>
                  <a:srgbClr val="000000"/>
                </a:solidFill>
                <a:latin typeface="Meiryo" panose="020B0604030504040204" pitchFamily="50" charset="-128"/>
                <a:ea typeface="Meiryo" panose="020B0604030504040204" pitchFamily="50" charset="-128"/>
              </a:rPr>
              <a:t>i </a:t>
            </a:r>
            <a:r>
              <a:rPr lang="ja-JP" altLang="en-US" b="0" i="0" dirty="0">
                <a:solidFill>
                  <a:srgbClr val="000000"/>
                </a:solidFill>
                <a:effectLst/>
                <a:latin typeface="Meiryo" panose="020B0604030504040204" pitchFamily="50" charset="-128"/>
                <a:ea typeface="Meiryo" panose="020B0604030504040204" pitchFamily="50" charset="-128"/>
              </a:rPr>
              <a:t>値が入っているので，同じ事をしています</a:t>
            </a:r>
            <a:endParaRPr lang="en-US" dirty="0"/>
          </a:p>
        </p:txBody>
      </p:sp>
    </p:spTree>
    <p:extLst>
      <p:ext uri="{BB962C8B-B14F-4D97-AF65-F5344CB8AC3E}">
        <p14:creationId xmlns:p14="http://schemas.microsoft.com/office/powerpoint/2010/main" val="364604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通りあげられていましたが、一番よくつかわれる解消方法はどれですか。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普通はフォワーディングします</a:t>
            </a:r>
            <a:endParaRPr lang="en-US" dirty="0"/>
          </a:p>
        </p:txBody>
      </p:sp>
    </p:spTree>
    <p:extLst>
      <p:ext uri="{BB962C8B-B14F-4D97-AF65-F5344CB8AC3E}">
        <p14:creationId xmlns:p14="http://schemas.microsoft.com/office/powerpoint/2010/main" val="3078555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データハザードは、入れたデータの特徴によって何を用いて解決するのが効率が良いかが異なるように感じました。（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文が多かったら分岐予測はあまりいい方法ではない、など、、、）実際の場面ではどのように使い分けているのか（判断しているのか）気になりました。</a:t>
            </a:r>
            <a:endParaRPr lang="en-US" dirty="0"/>
          </a:p>
        </p:txBody>
      </p:sp>
    </p:spTree>
    <p:extLst>
      <p:ext uri="{BB962C8B-B14F-4D97-AF65-F5344CB8AC3E}">
        <p14:creationId xmlns:p14="http://schemas.microsoft.com/office/powerpoint/2010/main" val="28388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a:t>
            </a:r>
            <a:r>
              <a:rPr lang="en-US" altLang="ja-JP" b="0" i="0" dirty="0">
                <a:solidFill>
                  <a:srgbClr val="000000"/>
                </a:solidFill>
                <a:effectLst/>
                <a:latin typeface="Meiryo" panose="020B0604030504040204" pitchFamily="50" charset="-128"/>
                <a:ea typeface="Meiryo" panose="020B0604030504040204" pitchFamily="50" charset="-128"/>
              </a:rPr>
              <a:t>6.1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についてですが、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進数に直すときに</a:t>
            </a:r>
            <a:r>
              <a:rPr lang="en-US" altLang="ja-JP" b="0" i="0" dirty="0">
                <a:solidFill>
                  <a:srgbClr val="000000"/>
                </a:solidFill>
                <a:effectLst/>
                <a:latin typeface="Meiryo" panose="020B0604030504040204" pitchFamily="50" charset="-128"/>
                <a:ea typeface="Meiryo" panose="020B0604030504040204" pitchFamily="50" charset="-128"/>
              </a:rPr>
              <a:t>opcode</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などで分けてそれぞれを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進数に直すのですか？</a:t>
            </a:r>
          </a:p>
          <a:p>
            <a:pPr algn="l" rtl="0"/>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進数に変換するときに、例えば、</a:t>
            </a:r>
            <a:r>
              <a:rPr lang="en-US" altLang="ja-JP" b="0" i="0" dirty="0">
                <a:solidFill>
                  <a:srgbClr val="000000"/>
                </a:solidFill>
                <a:effectLst/>
                <a:latin typeface="Meiryo" panose="020B0604030504040204" pitchFamily="50" charset="-128"/>
                <a:ea typeface="Meiryo" panose="020B0604030504040204" pitchFamily="50" charset="-128"/>
              </a:rPr>
              <a:t>0000 0001 0011 </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0x013</a:t>
            </a:r>
            <a:r>
              <a:rPr lang="ja-JP" altLang="en-US" b="0" i="0" dirty="0">
                <a:solidFill>
                  <a:srgbClr val="000000"/>
                </a:solidFill>
                <a:effectLst/>
                <a:latin typeface="Meiryo" panose="020B0604030504040204" pitchFamily="50" charset="-128"/>
                <a:ea typeface="Meiryo" panose="020B0604030504040204" pitchFamily="50" charset="-128"/>
              </a:rPr>
              <a:t>と最高位の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も含めて書けば良いですか。</a:t>
            </a:r>
          </a:p>
          <a:p>
            <a:endParaRPr lang="en-US" dirty="0"/>
          </a:p>
        </p:txBody>
      </p:sp>
    </p:spTree>
    <p:extLst>
      <p:ext uri="{BB962C8B-B14F-4D97-AF65-F5344CB8AC3E}">
        <p14:creationId xmlns:p14="http://schemas.microsoft.com/office/powerpoint/2010/main" val="397947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D-FF</a:t>
            </a:r>
            <a:r>
              <a:rPr lang="ja-JP" altLang="en-US" b="0" i="0" dirty="0">
                <a:solidFill>
                  <a:srgbClr val="000000"/>
                </a:solidFill>
                <a:effectLst/>
                <a:latin typeface="Meiryo" panose="020B0604030504040204" pitchFamily="50" charset="-128"/>
                <a:ea typeface="Meiryo" panose="020B0604030504040204" pitchFamily="50" charset="-128"/>
              </a:rPr>
              <a:t>の回路では、命令の信号を送らないようにするスイッチが全工程の間で一緒なので、ステージ全体の長さを同じにすることはできないのではないかと考えました。（工程にかかる時間によってラッチの長さは変わると思うから。）</a:t>
            </a:r>
            <a:endParaRPr lang="en-US" dirty="0"/>
          </a:p>
        </p:txBody>
      </p:sp>
    </p:spTree>
    <p:extLst>
      <p:ext uri="{BB962C8B-B14F-4D97-AF65-F5344CB8AC3E}">
        <p14:creationId xmlns:p14="http://schemas.microsoft.com/office/powerpoint/2010/main" val="1915696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59</a:t>
            </a:r>
            <a:r>
              <a:rPr lang="ja-JP" altLang="en-US" b="0" i="0" dirty="0">
                <a:solidFill>
                  <a:srgbClr val="000000"/>
                </a:solidFill>
                <a:effectLst/>
                <a:latin typeface="Meiryo" panose="020B0604030504040204" pitchFamily="50" charset="-128"/>
                <a:ea typeface="Meiryo" panose="020B0604030504040204" pitchFamily="50" charset="-128"/>
              </a:rPr>
              <a:t>では工程を１つずつずらすのではなく、２つずつずらしていけば、</a:t>
            </a:r>
            <a:r>
              <a:rPr lang="en-US" altLang="ja-JP" b="0" i="0" dirty="0">
                <a:solidFill>
                  <a:srgbClr val="000000"/>
                </a:solidFill>
                <a:effectLst/>
                <a:latin typeface="Meiryo" panose="020B0604030504040204" pitchFamily="50" charset="-128"/>
                <a:ea typeface="Meiryo" panose="020B0604030504040204" pitchFamily="50" charset="-128"/>
              </a:rPr>
              <a:t>EX</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MEM</a:t>
            </a:r>
            <a:r>
              <a:rPr lang="ja-JP" altLang="en-US" b="0" i="0" dirty="0">
                <a:solidFill>
                  <a:srgbClr val="000000"/>
                </a:solidFill>
                <a:effectLst/>
                <a:latin typeface="Meiryo" panose="020B0604030504040204" pitchFamily="50" charset="-128"/>
                <a:ea typeface="Meiryo" panose="020B0604030504040204" pitchFamily="50" charset="-128"/>
              </a:rPr>
              <a:t>が同じ時間に行われなくて済むようになるのではないかと思いました。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92258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81</a:t>
            </a:r>
            <a:r>
              <a:rPr lang="ja-JP" altLang="en-US" b="0" i="0" dirty="0">
                <a:solidFill>
                  <a:srgbClr val="000000"/>
                </a:solidFill>
                <a:effectLst/>
                <a:latin typeface="Meiryo" panose="020B0604030504040204" pitchFamily="50" charset="-128"/>
                <a:ea typeface="Meiryo" panose="020B0604030504040204" pitchFamily="50" charset="-128"/>
              </a:rPr>
              <a:t>で間の全工程に</a:t>
            </a:r>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を入れる場合は、パイプライン形成しなくても良さそうだなと思いました。</a:t>
            </a:r>
            <a:endParaRPr lang="en-US" altLang="ja-JP" dirty="0"/>
          </a:p>
          <a:p>
            <a:pPr lvl="1"/>
            <a:endParaRPr lang="en-US" dirty="0"/>
          </a:p>
          <a:p>
            <a:pPr lvl="1"/>
            <a:r>
              <a:rPr lang="ja-JP" altLang="en-US" dirty="0"/>
              <a:t>その場合に限れば，そう</a:t>
            </a:r>
            <a:endParaRPr lang="en-US" altLang="ja-JP" dirty="0"/>
          </a:p>
          <a:p>
            <a:pPr lvl="1"/>
            <a:r>
              <a:rPr lang="ja-JP" altLang="en-US" dirty="0"/>
              <a:t>ハードは共通で，それに対して色々なソフトが来るが，典型的な場合に速く動いてほしい</a:t>
            </a:r>
            <a:endParaRPr lang="en-US" dirty="0"/>
          </a:p>
        </p:txBody>
      </p:sp>
    </p:spTree>
    <p:extLst>
      <p:ext uri="{BB962C8B-B14F-4D97-AF65-F5344CB8AC3E}">
        <p14:creationId xmlns:p14="http://schemas.microsoft.com/office/powerpoint/2010/main" val="426398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場合によるとは思うのですが、回路規模をなるべく大きくしないことが重要視されるのか、回路規模を大きくしてでも機能を増強したいことの方が多いのか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（回路規模を実現可能な最大ギリギリまで設定してから時分割での処理も行うことにするのか、回路規模が大きくなりすぎないように早めに時分割での処理も併用するのか？）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ということが気になりました。</a:t>
            </a:r>
          </a:p>
          <a:p>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58</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x86</a:t>
            </a:r>
            <a:r>
              <a:rPr lang="ja-JP" altLang="en-US" b="0" i="0" dirty="0">
                <a:solidFill>
                  <a:srgbClr val="000000"/>
                </a:solidFill>
                <a:effectLst/>
                <a:latin typeface="Meiryo" panose="020B0604030504040204" pitchFamily="50" charset="-128"/>
                <a:ea typeface="Meiryo" panose="020B0604030504040204" pitchFamily="50" charset="-128"/>
              </a:rPr>
              <a:t>とは何のことでしょうか？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そう言う名前の命令セットです（第２回）</a:t>
            </a:r>
            <a:endParaRPr lang="en-US" dirty="0"/>
          </a:p>
        </p:txBody>
      </p:sp>
    </p:spTree>
    <p:extLst>
      <p:ext uri="{BB962C8B-B14F-4D97-AF65-F5344CB8AC3E}">
        <p14:creationId xmlns:p14="http://schemas.microsoft.com/office/powerpoint/2010/main" val="271503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また、分岐予測をして制御ハザードを解消するのは有効な手段なのでしょうか？実際に使われている手段ですか？あいまいな感じがして役に立つ例があるのだろうかと思ってしまいました。</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使われていない </a:t>
            </a:r>
            <a:r>
              <a:rPr lang="en-US" altLang="ja-JP" b="0" i="0" dirty="0">
                <a:solidFill>
                  <a:srgbClr val="000000"/>
                </a:solidFill>
                <a:effectLst/>
                <a:latin typeface="Meiryo" panose="020B0604030504040204" pitchFamily="50" charset="-128"/>
                <a:ea typeface="Meiryo" panose="020B0604030504040204" pitchFamily="50" charset="-128"/>
              </a:rPr>
              <a:t>CPU </a:t>
            </a:r>
            <a:r>
              <a:rPr lang="ja-JP" altLang="en-US" b="0" i="0" dirty="0">
                <a:solidFill>
                  <a:srgbClr val="000000"/>
                </a:solidFill>
                <a:effectLst/>
                <a:latin typeface="Meiryo" panose="020B0604030504040204" pitchFamily="50" charset="-128"/>
                <a:ea typeface="Meiryo" panose="020B0604030504040204" pitchFamily="50" charset="-128"/>
              </a:rPr>
              <a:t>はない，と言っても良いぐらい使われている</a:t>
            </a:r>
            <a:endParaRPr lang="en-US" dirty="0"/>
          </a:p>
        </p:txBody>
      </p:sp>
    </p:spTree>
    <p:extLst>
      <p:ext uri="{BB962C8B-B14F-4D97-AF65-F5344CB8AC3E}">
        <p14:creationId xmlns:p14="http://schemas.microsoft.com/office/powerpoint/2010/main" val="534877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を挿入すると遅延スロットをを使用した時より性能が落ちるという解釈であっていますか。</a:t>
            </a:r>
            <a:endParaRPr lang="en-US" dirty="0"/>
          </a:p>
        </p:txBody>
      </p:sp>
    </p:spTree>
    <p:extLst>
      <p:ext uri="{BB962C8B-B14F-4D97-AF65-F5344CB8AC3E}">
        <p14:creationId xmlns:p14="http://schemas.microsoft.com/office/powerpoint/2010/main" val="87216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文の予測は</a:t>
            </a:r>
            <a:r>
              <a:rPr lang="en-US" altLang="ja-JP" b="0" i="0" dirty="0">
                <a:solidFill>
                  <a:srgbClr val="000000"/>
                </a:solidFill>
                <a:effectLst/>
                <a:latin typeface="Meiryo" panose="020B0604030504040204" pitchFamily="50" charset="-128"/>
                <a:ea typeface="Meiryo" panose="020B0604030504040204" pitchFamily="50" charset="-128"/>
              </a:rPr>
              <a:t>AI</a:t>
            </a:r>
            <a:r>
              <a:rPr lang="ja-JP" altLang="en-US" b="0" i="0" dirty="0">
                <a:solidFill>
                  <a:srgbClr val="000000"/>
                </a:solidFill>
                <a:effectLst/>
                <a:latin typeface="Meiryo" panose="020B0604030504040204" pitchFamily="50" charset="-128"/>
                <a:ea typeface="Meiryo" panose="020B0604030504040204" pitchFamily="50" charset="-128"/>
              </a:rPr>
              <a:t>のようにユーザーのプログラミングの傾向から予測するのではなく、システムを作る段階で予測方法を定めてそれを元に判断しているのでしょうか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プログラムの実行中に，その傾向を学習します</a:t>
            </a:r>
            <a:endParaRPr lang="en-US" dirty="0"/>
          </a:p>
        </p:txBody>
      </p:sp>
    </p:spTree>
    <p:extLst>
      <p:ext uri="{BB962C8B-B14F-4D97-AF65-F5344CB8AC3E}">
        <p14:creationId xmlns:p14="http://schemas.microsoft.com/office/powerpoint/2010/main" val="17222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5-2</a:t>
            </a:r>
            <a:r>
              <a:rPr lang="ja-JP" altLang="en-US" b="0" i="0" dirty="0">
                <a:solidFill>
                  <a:srgbClr val="000000"/>
                </a:solidFill>
                <a:effectLst/>
                <a:latin typeface="Meiryo" panose="020B0604030504040204" pitchFamily="50" charset="-128"/>
                <a:ea typeface="Meiryo" panose="020B0604030504040204" pitchFamily="50" charset="-128"/>
              </a:rPr>
              <a:t>では</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を組み合わせて複雑な回路図を作っていましたが、答えを見るとかなり単純化されていて驚きました。</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入力</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は２入力を３つに増やした形になっていたこともあり納得しましたが、これらを一から自分で作るのは結構ハードな気がしたのでまた復習して回路を作るコツを掴みたいと思いました。</a:t>
            </a:r>
            <a:endParaRPr lang="en-US" dirty="0"/>
          </a:p>
        </p:txBody>
      </p:sp>
    </p:spTree>
    <p:extLst>
      <p:ext uri="{BB962C8B-B14F-4D97-AF65-F5344CB8AC3E}">
        <p14:creationId xmlns:p14="http://schemas.microsoft.com/office/powerpoint/2010/main" val="348094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遅延スロットの場合、命令を実行するときに間違った値を入れないようにコンパイラが命令の順番を入れ替えたり、位置を変えたりするということでしょうか。</a:t>
            </a:r>
            <a:endParaRPr lang="en-US" dirty="0"/>
          </a:p>
        </p:txBody>
      </p:sp>
    </p:spTree>
    <p:extLst>
      <p:ext uri="{BB962C8B-B14F-4D97-AF65-F5344CB8AC3E}">
        <p14:creationId xmlns:p14="http://schemas.microsoft.com/office/powerpoint/2010/main" val="4145140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前回の工場パイプラインのように、単純に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人が一つの</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データ・ハザードが起こらないという意味で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独立した仕事を行う場合だけでなく、実際には並行で行われる作業があったり、前のデータが必要だったりして、単純にはいかないんだなと思いました。とても複雑で、考えるだけでうぇえとなりました、、、。</a:t>
            </a:r>
            <a:endParaRPr lang="en-US" dirty="0"/>
          </a:p>
        </p:txBody>
      </p:sp>
    </p:spTree>
    <p:extLst>
      <p:ext uri="{BB962C8B-B14F-4D97-AF65-F5344CB8AC3E}">
        <p14:creationId xmlns:p14="http://schemas.microsoft.com/office/powerpoint/2010/main" val="3867175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分岐命令のとき</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の結果が最後にならないとわからないのは意外でした。スライドで一番目の工程の人が</a:t>
            </a:r>
            <a:r>
              <a:rPr lang="en-US" altLang="ja-JP" b="0" i="0" dirty="0">
                <a:solidFill>
                  <a:srgbClr val="000000"/>
                </a:solidFill>
                <a:effectLst/>
                <a:latin typeface="Meiryo" panose="020B0604030504040204" pitchFamily="50" charset="-128"/>
                <a:ea typeface="Meiryo" panose="020B0604030504040204" pitchFamily="50" charset="-128"/>
              </a:rPr>
              <a:t>else</a:t>
            </a:r>
            <a:r>
              <a:rPr lang="ja-JP" altLang="en-US" b="0" i="0" dirty="0">
                <a:solidFill>
                  <a:srgbClr val="000000"/>
                </a:solidFill>
                <a:effectLst/>
                <a:latin typeface="Meiryo" panose="020B0604030504040204" pitchFamily="50" charset="-128"/>
                <a:ea typeface="Meiryo" panose="020B0604030504040204" pitchFamily="50" charset="-128"/>
              </a:rPr>
              <a:t>だと予測しているのですが、何かのデータに基づいて予測しているのですか？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「前回はこの行の </a:t>
            </a:r>
            <a:r>
              <a:rPr lang="en-US" altLang="ja-JP" dirty="0"/>
              <a:t>if </a:t>
            </a:r>
            <a:r>
              <a:rPr lang="ja-JP" altLang="en-US" dirty="0"/>
              <a:t>はこっちに行った」場合，「次回も同じ方向いくだろう」と言うような予測をします</a:t>
            </a:r>
            <a:endParaRPr lang="en-US" altLang="ja-JP" dirty="0"/>
          </a:p>
          <a:p>
            <a:pPr lvl="1"/>
            <a:r>
              <a:rPr lang="ja-JP" altLang="en-US" dirty="0"/>
              <a:t>これだけでも８割以上の予測は当たります</a:t>
            </a:r>
            <a:endParaRPr lang="en-US" dirty="0"/>
          </a:p>
        </p:txBody>
      </p:sp>
    </p:spTree>
    <p:extLst>
      <p:ext uri="{BB962C8B-B14F-4D97-AF65-F5344CB8AC3E}">
        <p14:creationId xmlns:p14="http://schemas.microsoft.com/office/powerpoint/2010/main" val="12746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分岐予測をするための前例は、どこに格納されているのでしょうか？（それ専用のメモリを確保しているのでしょうか。）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分岐予測器という回路が専用のメモリをもっています</a:t>
            </a:r>
            <a:endParaRPr lang="en-US" dirty="0"/>
          </a:p>
        </p:txBody>
      </p:sp>
    </p:spTree>
    <p:extLst>
      <p:ext uri="{BB962C8B-B14F-4D97-AF65-F5344CB8AC3E}">
        <p14:creationId xmlns:p14="http://schemas.microsoft.com/office/powerpoint/2010/main" val="76034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覚えることが多すぎてパンクしてしまいそうです。さまざまな用語が覚えられていないため、その用語を調べるために前に戻って調べていると授業が進んでいておいていかれる、ということを繰り返してしまいます、、。</a:t>
            </a:r>
            <a:endParaRPr lang="en-US" dirty="0"/>
          </a:p>
        </p:txBody>
      </p:sp>
    </p:spTree>
    <p:extLst>
      <p:ext uri="{BB962C8B-B14F-4D97-AF65-F5344CB8AC3E}">
        <p14:creationId xmlns:p14="http://schemas.microsoft.com/office/powerpoint/2010/main" val="3726579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提出の課題の量はちょうど良いのですが、もう少しテスト勉強になるような提出のない練習問題（例題）を出してもらえると嬉しいです。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課題の量は適切だと感じています。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課題があるとちゃんと復習する機会を作ることができてテストの対策にもなると思うので今のペースと量がちょうどいいです。</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課題の分量は私にとっては少し重く感じます。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課題は少し多い</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というより理解しきれていないため１問１問が大変</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に感じますが、このままの寮でもやっていけるかな、と思います。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とはいえもちろん減ったら嬉しいです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198014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30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br>
              <a:rPr lang="en-US" altLang="ja-JP" dirty="0"/>
            </a:br>
            <a:br>
              <a:rPr lang="en-US" altLang="ja-JP" dirty="0"/>
            </a:br>
            <a:r>
              <a:rPr lang="en-US" altLang="ja-JP" dirty="0"/>
              <a:t>16</a:t>
            </a:r>
            <a:r>
              <a:rPr lang="ja-JP" altLang="en-US" dirty="0"/>
              <a:t>進の</a:t>
            </a:r>
            <a:r>
              <a:rPr lang="en-US" altLang="ja-JP" dirty="0"/>
              <a:t>1</a:t>
            </a:r>
            <a:r>
              <a:rPr lang="ja-JP" altLang="en-US" dirty="0"/>
              <a:t>桁を</a:t>
            </a:r>
            <a:r>
              <a:rPr lang="en-US" altLang="ja-JP" dirty="0"/>
              <a:t>4</a:t>
            </a:r>
            <a:r>
              <a:rPr lang="ja-JP" altLang="en-US" dirty="0"/>
              <a:t>桁の２進数に変換していくと良い</a:t>
            </a:r>
            <a:br>
              <a:rPr lang="en-US" altLang="ja-JP" dirty="0"/>
            </a:br>
            <a:r>
              <a:rPr lang="en-US" altLang="ja-JP" dirty="0"/>
              <a:t>1111 0010 1010 0001</a:t>
            </a:r>
          </a:p>
          <a:p>
            <a:r>
              <a:rPr lang="en-US" altLang="ja-JP" dirty="0"/>
              <a:t>(2) 0111 1000 1111 0000 </a:t>
            </a:r>
            <a:r>
              <a:rPr lang="ja-JP" altLang="en-US" dirty="0"/>
              <a:t>を１６進数で表記せよ</a:t>
            </a:r>
            <a:br>
              <a:rPr lang="en-US" altLang="ja-JP" dirty="0"/>
            </a:br>
            <a:br>
              <a:rPr lang="en-US" altLang="ja-JP" dirty="0"/>
            </a:br>
            <a:r>
              <a:rPr lang="ja-JP" altLang="en-US" dirty="0"/>
              <a:t>同様に，</a:t>
            </a:r>
            <a:r>
              <a:rPr lang="en-US" altLang="ja-JP" dirty="0"/>
              <a:t>4</a:t>
            </a:r>
            <a:r>
              <a:rPr lang="ja-JP" altLang="en-US" dirty="0"/>
              <a:t>桁の</a:t>
            </a:r>
            <a:r>
              <a:rPr lang="en-US" altLang="ja-JP" dirty="0"/>
              <a:t>2</a:t>
            </a:r>
            <a:r>
              <a:rPr lang="ja-JP" altLang="en-US" dirty="0"/>
              <a:t>進数を</a:t>
            </a:r>
            <a:r>
              <a:rPr lang="en-US" altLang="ja-JP" dirty="0"/>
              <a:t>1</a:t>
            </a:r>
            <a:r>
              <a:rPr lang="ja-JP" altLang="en-US" dirty="0"/>
              <a:t>桁の</a:t>
            </a:r>
            <a:r>
              <a:rPr lang="en-US" altLang="ja-JP" dirty="0"/>
              <a:t>16</a:t>
            </a:r>
            <a:r>
              <a:rPr lang="ja-JP" altLang="en-US" dirty="0"/>
              <a:t>進に変換していく</a:t>
            </a:r>
            <a:br>
              <a:rPr lang="en-US" altLang="ja-JP" dirty="0"/>
            </a:br>
            <a:r>
              <a:rPr lang="en-US" altLang="ja-JP" dirty="0"/>
              <a:t>0x78F0</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93040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br>
              <a:rPr lang="en-US" altLang="ja-JP" dirty="0"/>
            </a:br>
            <a:br>
              <a:rPr lang="en-US" altLang="ja-JP" dirty="0"/>
            </a:br>
            <a:r>
              <a:rPr lang="en-US" altLang="ja-JP" dirty="0"/>
              <a:t>0</a:t>
            </a:r>
            <a:r>
              <a:rPr lang="en-US" altLang="ja-JP" b="1" u="sng" dirty="0">
                <a:solidFill>
                  <a:schemeClr val="accent5"/>
                </a:solidFill>
              </a:rPr>
              <a:t>1</a:t>
            </a:r>
            <a:r>
              <a:rPr lang="en-US" altLang="ja-JP" dirty="0"/>
              <a:t>00000 00001 00001 000 00001 0110011</a:t>
            </a:r>
            <a:br>
              <a:rPr lang="en-US" altLang="ja-JP" dirty="0"/>
            </a:br>
            <a:r>
              <a:rPr lang="en-US" altLang="ja-JP" dirty="0"/>
              <a:t>0</a:t>
            </a:r>
            <a:r>
              <a:rPr lang="en-US" altLang="ja-JP" b="1" u="sng" dirty="0">
                <a:solidFill>
                  <a:schemeClr val="accent5"/>
                </a:solidFill>
              </a:rPr>
              <a:t>1</a:t>
            </a:r>
            <a:r>
              <a:rPr lang="en-US" altLang="ja-JP" dirty="0"/>
              <a:t>00 0000 0001 0000 1000 0000 1011 0011</a:t>
            </a:r>
            <a:br>
              <a:rPr lang="en-US" altLang="ja-JP" dirty="0"/>
            </a:br>
            <a:r>
              <a:rPr lang="en-US" altLang="ja-JP" dirty="0"/>
              <a:t>0x401080b3 </a:t>
            </a:r>
            <a:br>
              <a:rPr lang="en-US" altLang="ja-JP" dirty="0"/>
            </a:b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br>
              <a:rPr lang="en-US" altLang="ja-JP" dirty="0"/>
            </a:br>
            <a:br>
              <a:rPr lang="en-US" altLang="ja-JP" dirty="0"/>
            </a:br>
            <a:r>
              <a:rPr lang="en-US" altLang="ja-JP" dirty="0"/>
              <a:t>0000000 000</a:t>
            </a:r>
            <a:r>
              <a:rPr lang="en-US" altLang="ja-JP" b="1" u="sng" dirty="0">
                <a:solidFill>
                  <a:schemeClr val="accent5"/>
                </a:solidFill>
              </a:rPr>
              <a:t>10</a:t>
            </a:r>
            <a:r>
              <a:rPr lang="en-US" altLang="ja-JP" dirty="0"/>
              <a:t> 000</a:t>
            </a:r>
            <a:r>
              <a:rPr lang="en-US" altLang="ja-JP" b="1" u="sng" dirty="0">
                <a:solidFill>
                  <a:schemeClr val="accent5"/>
                </a:solidFill>
              </a:rPr>
              <a:t>11</a:t>
            </a:r>
            <a:r>
              <a:rPr lang="en-US" altLang="ja-JP" dirty="0"/>
              <a:t> 000 000</a:t>
            </a:r>
            <a:r>
              <a:rPr lang="en-US" altLang="ja-JP" b="1" u="sng" dirty="0">
                <a:solidFill>
                  <a:schemeClr val="accent5"/>
                </a:solidFill>
              </a:rPr>
              <a:t>10</a:t>
            </a:r>
            <a:r>
              <a:rPr lang="en-US" altLang="ja-JP" dirty="0"/>
              <a:t> 0110011</a:t>
            </a:r>
            <a:br>
              <a:rPr lang="en-US" altLang="ja-JP" dirty="0"/>
            </a:br>
            <a:r>
              <a:rPr lang="en-US" altLang="ja-JP" dirty="0"/>
              <a:t>0000 0000 00</a:t>
            </a:r>
            <a:r>
              <a:rPr lang="en-US" altLang="ja-JP" b="1" u="sng" dirty="0">
                <a:solidFill>
                  <a:schemeClr val="accent5"/>
                </a:solidFill>
              </a:rPr>
              <a:t>10</a:t>
            </a:r>
            <a:r>
              <a:rPr lang="en-US" altLang="ja-JP" dirty="0"/>
              <a:t> 000</a:t>
            </a:r>
            <a:r>
              <a:rPr lang="en-US" altLang="ja-JP" b="1" u="sng" dirty="0">
                <a:solidFill>
                  <a:schemeClr val="accent5"/>
                </a:solidFill>
              </a:rPr>
              <a:t>1 1</a:t>
            </a:r>
            <a:r>
              <a:rPr lang="en-US" altLang="ja-JP" dirty="0"/>
              <a:t>000 000</a:t>
            </a:r>
            <a:r>
              <a:rPr lang="en-US" altLang="ja-JP" b="1" u="sng" dirty="0">
                <a:solidFill>
                  <a:schemeClr val="accent5"/>
                </a:solidFill>
              </a:rPr>
              <a:t>1 0</a:t>
            </a:r>
            <a:r>
              <a:rPr lang="en-US" altLang="ja-JP" dirty="0"/>
              <a:t>011 0011</a:t>
            </a:r>
            <a:br>
              <a:rPr lang="en-US" altLang="ja-JP" dirty="0"/>
            </a:br>
            <a:r>
              <a:rPr lang="en-US" altLang="ja-JP" dirty="0"/>
              <a:t>0x00310133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32</a:t>
            </a:fld>
            <a:endParaRPr kumimoji="1" lang="ja-JP" altLang="en-US" dirty="0"/>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2023/06/26 </a:t>
            </a:r>
            <a:r>
              <a:rPr lang="ja-JP" altLang="en-US" dirty="0"/>
              <a:t>追記</a:t>
            </a:r>
            <a:endParaRPr lang="en-US" altLang="ja-JP" dirty="0"/>
          </a:p>
          <a:p>
            <a:pPr lvl="1"/>
            <a:r>
              <a:rPr lang="ja-JP" altLang="en-US" dirty="0"/>
              <a:t>前ページの </a:t>
            </a:r>
            <a:r>
              <a:rPr lang="en-US" altLang="ja-JP" dirty="0"/>
              <a:t>(4) </a:t>
            </a:r>
            <a:r>
              <a:rPr lang="ja-JP" altLang="en-US" dirty="0"/>
              <a:t>の回答を修正しました</a:t>
            </a:r>
            <a:endParaRPr lang="en-US" altLang="ja-JP" dirty="0"/>
          </a:p>
          <a:p>
            <a:pPr lvl="1"/>
            <a:r>
              <a:rPr lang="en-US" altLang="ja-JP" dirty="0"/>
              <a:t>r1 </a:t>
            </a:r>
            <a:r>
              <a:rPr lang="ja-JP" altLang="en-US" dirty="0"/>
              <a:t>と </a:t>
            </a:r>
            <a:r>
              <a:rPr lang="en-US" altLang="ja-JP" dirty="0"/>
              <a:t>r2 </a:t>
            </a:r>
            <a:r>
              <a:rPr lang="ja-JP" altLang="en-US"/>
              <a:t>が逆になっていました</a:t>
            </a:r>
            <a:endParaRPr lang="en-US" altLang="ja-JP"/>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33</a:t>
            </a:fld>
            <a:endParaRPr kumimoji="1" lang="ja-JP" altLang="en-US" dirty="0"/>
          </a:p>
        </p:txBody>
      </p:sp>
    </p:spTree>
    <p:extLst>
      <p:ext uri="{BB962C8B-B14F-4D97-AF65-F5344CB8AC3E}">
        <p14:creationId xmlns:p14="http://schemas.microsoft.com/office/powerpoint/2010/main" val="114129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74635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35</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22456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36</a:t>
            </a:fld>
            <a:endParaRPr kumimoji="1" lang="ja-JP" altLang="en-US"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251952" y="1988984"/>
            <a:ext cx="3600040"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solidFill>
                  <a:schemeClr val="tx1">
                    <a:lumMod val="85000"/>
                    <a:lumOff val="15000"/>
                  </a:schemeClr>
                </a:solidFill>
                <a:latin typeface="Consolas" panose="020B0609020204030204" pitchFamily="49" charset="0"/>
              </a:rPr>
              <a:t>1: i = ...;</a:t>
            </a:r>
            <a:br>
              <a:rPr lang="en-US" altLang="ja-JP" sz="1600" kern="0" dirty="0">
                <a:latin typeface="Consolas" panose="020B0609020204030204" pitchFamily="49" charset="0"/>
              </a:rPr>
            </a:br>
            <a:r>
              <a:rPr lang="en-US" altLang="ja-JP" sz="1600" kern="0" dirty="0">
                <a:latin typeface="Consolas" panose="020B0609020204030204" pitchFamily="49" charset="0"/>
              </a:rPr>
              <a:t>2</a:t>
            </a:r>
            <a:r>
              <a:rPr lang="en-US" altLang="ja-JP" sz="1600" kern="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j = 2;</a:t>
            </a:r>
            <a:br>
              <a:rPr lang="en-US" altLang="ja-JP" sz="1600" kern="0" dirty="0">
                <a:latin typeface="Consolas" panose="020B0609020204030204" pitchFamily="49" charset="0"/>
              </a:rPr>
            </a:br>
            <a:r>
              <a:rPr lang="en-US" altLang="ja-JP" sz="1600" kern="0" dirty="0">
                <a:latin typeface="Consolas" panose="020B0609020204030204" pitchFamily="49" charset="0"/>
              </a:rPr>
              <a:t>3</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&gt; j) {</a:t>
            </a:r>
            <a:br>
              <a:rPr lang="en-US" altLang="ja-JP" sz="1600" kern="0" dirty="0">
                <a:latin typeface="Consolas" panose="020B0609020204030204" pitchFamily="49" charset="0"/>
              </a:rPr>
            </a:br>
            <a:r>
              <a:rPr lang="en-US" altLang="ja-JP" sz="1600" kern="0" dirty="0">
                <a:latin typeface="Consolas" panose="020B0609020204030204" pitchFamily="49" charset="0"/>
              </a:rPr>
              <a:t>4</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 1 &lt; 10) {</a:t>
            </a:r>
            <a:br>
              <a:rPr lang="en-US" altLang="ja-JP" sz="1600" kern="0" dirty="0">
                <a:latin typeface="Consolas" panose="020B0609020204030204" pitchFamily="49" charset="0"/>
              </a:rPr>
            </a:br>
            <a:r>
              <a:rPr lang="en-US" altLang="ja-JP" sz="1600" kern="0" dirty="0">
                <a:latin typeface="Consolas" panose="020B0609020204030204" pitchFamily="49" charset="0"/>
              </a:rPr>
              <a:t>5</a:t>
            </a:r>
            <a:r>
              <a:rPr lang="en-US" altLang="ja-JP" sz="1600" kern="0" dirty="0">
                <a:solidFill>
                  <a:schemeClr val="tx1">
                    <a:lumMod val="85000"/>
                    <a:lumOff val="15000"/>
                  </a:schemeClr>
                </a:solidFill>
                <a:latin typeface="Consolas" panose="020B0609020204030204" pitchFamily="49" charset="0"/>
              </a:rPr>
              <a:t>:     i = i + 1;</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6:   }</a:t>
            </a:r>
            <a:br>
              <a:rPr lang="en-US" altLang="ja-JP" sz="1600" kern="0" dirty="0">
                <a:latin typeface="Consolas" panose="020B0609020204030204" pitchFamily="49" charset="0"/>
              </a:rPr>
            </a:br>
            <a:r>
              <a:rPr lang="en-US" altLang="ja-JP" sz="1600" kern="0" dirty="0">
                <a:latin typeface="Consolas" panose="020B0609020204030204" pitchFamily="49" charset="0"/>
              </a:rPr>
              <a:t>7: }</a:t>
            </a:r>
            <a:br>
              <a:rPr lang="en-US" altLang="ja-JP" sz="1600" kern="0" dirty="0">
                <a:latin typeface="Consolas" panose="020B0609020204030204" pitchFamily="49" charset="0"/>
              </a:rPr>
            </a:br>
            <a:endParaRPr lang="ja-JP" altLang="en-US" sz="1600" kern="0" dirty="0">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A2F3217-9D91-C995-2D06-8080C1265EE4}"/>
              </a:ext>
            </a:extLst>
          </p:cNvPr>
          <p:cNvSpPr txBox="1">
            <a:spLocks/>
          </p:cNvSpPr>
          <p:nvPr/>
        </p:nvSpPr>
        <p:spPr bwMode="auto">
          <a:xfrm>
            <a:off x="3131984" y="1988984"/>
            <a:ext cx="5940067"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latin typeface="Consolas" panose="020B0609020204030204" pitchFamily="49" charset="0"/>
              </a:rPr>
              <a:t>  li 0x100</a:t>
            </a:r>
            <a:r>
              <a:rPr lang="ja-JP" altLang="en-US" sz="1600" kern="0" dirty="0">
                <a:latin typeface="Consolas" panose="020B0609020204030204" pitchFamily="49" charset="0"/>
              </a:rPr>
              <a:t>→</a:t>
            </a:r>
            <a:r>
              <a:rPr lang="en-US" altLang="ja-JP" sz="1600" kern="0" dirty="0">
                <a:latin typeface="Consolas" panose="020B0609020204030204" pitchFamily="49" charset="0"/>
              </a:rPr>
              <a:t>A	// </a:t>
            </a:r>
            <a:r>
              <a:rPr lang="ja-JP" altLang="en-US" sz="1600" kern="0" dirty="0">
                <a:latin typeface="Consolas" panose="020B0609020204030204" pitchFamily="49" charset="0"/>
              </a:rPr>
              <a:t>メモリアドレス </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A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ld (A)</a:t>
            </a:r>
            <a:r>
              <a:rPr lang="ja-JP" altLang="en-US" sz="1600" kern="0" dirty="0">
                <a:latin typeface="Consolas" panose="020B0609020204030204" pitchFamily="49" charset="0"/>
              </a:rPr>
              <a:t>→</a:t>
            </a:r>
            <a:r>
              <a:rPr lang="en-US" altLang="ja-JP" sz="1600" kern="0" dirty="0">
                <a:latin typeface="Consolas" panose="020B0609020204030204" pitchFamily="49" charset="0"/>
              </a:rPr>
              <a:t>B	// i </a:t>
            </a:r>
            <a:r>
              <a:rPr lang="ja-JP" altLang="en-US" sz="1600" kern="0" dirty="0">
                <a:latin typeface="Consolas" panose="020B0609020204030204" pitchFamily="49" charset="0"/>
              </a:rPr>
              <a:t>である</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B </a:t>
            </a:r>
            <a:r>
              <a:rPr lang="ja-JP" altLang="en-US" sz="1600" kern="0" dirty="0">
                <a:latin typeface="Consolas" panose="020B0609020204030204" pitchFamily="49" charset="0"/>
              </a:rPr>
              <a:t>にロード</a:t>
            </a:r>
            <a:br>
              <a:rPr lang="en-US" altLang="ja-JP" sz="1600" kern="0" dirty="0">
                <a:latin typeface="Consolas" panose="020B0609020204030204" pitchFamily="49" charset="0"/>
              </a:rPr>
            </a:br>
            <a:r>
              <a:rPr lang="en-US" altLang="ja-JP" sz="1600" kern="0" dirty="0">
                <a:latin typeface="Consolas" panose="020B0609020204030204" pitchFamily="49" charset="0"/>
              </a:rPr>
              <a:t>  li 2</a:t>
            </a:r>
            <a:r>
              <a:rPr lang="ja-JP" altLang="en-US" sz="1600" kern="0" dirty="0">
                <a:latin typeface="Consolas" panose="020B0609020204030204" pitchFamily="49" charset="0"/>
              </a:rPr>
              <a:t>→</a:t>
            </a:r>
            <a:r>
              <a:rPr lang="en-US" altLang="ja-JP" sz="1600" kern="0" dirty="0">
                <a:latin typeface="Consolas" panose="020B0609020204030204" pitchFamily="49" charset="0"/>
              </a:rPr>
              <a:t>C	// j </a:t>
            </a:r>
            <a:r>
              <a:rPr lang="ja-JP" altLang="en-US" sz="1600" kern="0" dirty="0">
                <a:latin typeface="Consolas" panose="020B0609020204030204" pitchFamily="49" charset="0"/>
              </a:rPr>
              <a:t>を レジスタ </a:t>
            </a:r>
            <a:r>
              <a:rPr lang="en-US" altLang="ja-JP" sz="1600" kern="0" dirty="0">
                <a:latin typeface="Consolas" panose="020B0609020204030204" pitchFamily="49" charset="0"/>
              </a:rPr>
              <a:t>C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a:t>
            </a:r>
            <a:r>
              <a:rPr lang="en-US" altLang="ja-JP" sz="1600" kern="0" dirty="0" err="1">
                <a:latin typeface="Consolas" panose="020B0609020204030204" pitchFamily="49" charset="0"/>
              </a:rPr>
              <a:t>B</a:t>
            </a:r>
            <a:r>
              <a:rPr lang="en-US" altLang="ja-JP" sz="1600" kern="0" dirty="0">
                <a:latin typeface="Consolas" panose="020B0609020204030204" pitchFamily="49" charset="0"/>
              </a:rPr>
              <a:t> &lt;= C EXIT	// if (i &gt; j)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 </a:t>
            </a:r>
            <a:r>
              <a:rPr lang="ja-JP" altLang="en-US" sz="1600" kern="0" dirty="0">
                <a:latin typeface="Consolas" panose="020B0609020204030204" pitchFamily="49" charset="0"/>
              </a:rPr>
              <a:t>へ</a:t>
            </a:r>
            <a:br>
              <a:rPr lang="en-US" altLang="ja-JP" sz="1600" kern="0" dirty="0">
                <a:latin typeface="Consolas" panose="020B0609020204030204" pitchFamily="49" charset="0"/>
              </a:rPr>
            </a:br>
            <a:r>
              <a:rPr lang="en-US" altLang="ja-JP" sz="1600" kern="0" dirty="0">
                <a:latin typeface="Consolas" panose="020B0609020204030204" pitchFamily="49" charset="0"/>
              </a:rPr>
              <a:t>  sub B-1</a:t>
            </a:r>
            <a:r>
              <a:rPr lang="ja-JP" altLang="en-US" sz="1600" kern="0" dirty="0">
                <a:latin typeface="Consolas" panose="020B0609020204030204" pitchFamily="49" charset="0"/>
              </a:rPr>
              <a:t>→</a:t>
            </a:r>
            <a:r>
              <a:rPr lang="en-US" altLang="ja-JP" sz="1600" kern="0" dirty="0">
                <a:latin typeface="Consolas" panose="020B0609020204030204" pitchFamily="49" charset="0"/>
              </a:rPr>
              <a:t>D	// i</a:t>
            </a:r>
            <a:r>
              <a:rPr lang="ja-JP" altLang="en-US" sz="1600" kern="0" dirty="0">
                <a:latin typeface="Consolas" panose="020B0609020204030204" pitchFamily="49" charset="0"/>
              </a:rPr>
              <a:t> </a:t>
            </a:r>
            <a:r>
              <a:rPr lang="en-US" altLang="ja-JP" sz="1600" kern="0" dirty="0">
                <a:latin typeface="Consolas" panose="020B0609020204030204" pitchFamily="49" charset="0"/>
              </a:rPr>
              <a:t>–</a:t>
            </a:r>
            <a:r>
              <a:rPr lang="ja-JP" altLang="en-US" sz="1600" kern="0" dirty="0">
                <a:latin typeface="Consolas" panose="020B0609020204030204" pitchFamily="49" charset="0"/>
              </a:rPr>
              <a:t> </a:t>
            </a:r>
            <a:r>
              <a:rPr lang="en-US" altLang="ja-JP" sz="1600" kern="0" dirty="0">
                <a:latin typeface="Consolas" panose="020B0609020204030204" pitchFamily="49" charset="0"/>
              </a:rPr>
              <a:t>1</a:t>
            </a:r>
            <a:r>
              <a:rPr lang="ja-JP" altLang="en-US" sz="1600" kern="0" dirty="0">
                <a:latin typeface="Consolas" panose="020B0609020204030204" pitchFamily="49" charset="0"/>
              </a:rPr>
              <a:t> を計算して </a:t>
            </a:r>
            <a:r>
              <a:rPr lang="en-US" altLang="ja-JP" sz="1600" kern="0" dirty="0">
                <a:latin typeface="Consolas" panose="020B0609020204030204" pitchFamily="49" charset="0"/>
              </a:rPr>
              <a:t>D </a:t>
            </a:r>
            <a:r>
              <a:rPr lang="ja-JP" altLang="en-US" sz="1600" kern="0" dirty="0">
                <a:latin typeface="Consolas" panose="020B0609020204030204" pitchFamily="49" charset="0"/>
              </a:rPr>
              <a:t>に</a:t>
            </a:r>
            <a:br>
              <a:rPr lang="en-US" altLang="ja-JP" sz="1600" kern="0" dirty="0">
                <a:latin typeface="Consolas" panose="020B0609020204030204" pitchFamily="49" charset="0"/>
              </a:rPr>
            </a:br>
            <a:r>
              <a:rPr lang="en-US" altLang="ja-JP" sz="1600" kern="0" dirty="0">
                <a:latin typeface="Consolas" panose="020B0609020204030204" pitchFamily="49" charset="0"/>
              </a:rPr>
              <a:t>  li 10</a:t>
            </a:r>
            <a:r>
              <a:rPr lang="ja-JP" altLang="en-US" sz="1600" kern="0" dirty="0">
                <a:latin typeface="Consolas" panose="020B0609020204030204" pitchFamily="49" charset="0"/>
              </a:rPr>
              <a:t>→</a:t>
            </a:r>
            <a:r>
              <a:rPr lang="en-US" altLang="ja-JP" sz="1600" kern="0" dirty="0">
                <a:latin typeface="Consolas" panose="020B0609020204030204" pitchFamily="49" charset="0"/>
              </a:rPr>
              <a:t>E	// &lt; 10 </a:t>
            </a:r>
            <a:r>
              <a:rPr lang="ja-JP" altLang="en-US" sz="1600" kern="0" dirty="0">
                <a:latin typeface="Consolas" panose="020B0609020204030204" pitchFamily="49" charset="0"/>
              </a:rPr>
              <a:t>のための </a:t>
            </a:r>
            <a:r>
              <a:rPr lang="en-US" altLang="ja-JP" sz="1600" kern="0" dirty="0">
                <a:latin typeface="Consolas" panose="020B0609020204030204" pitchFamily="49" charset="0"/>
              </a:rPr>
              <a:t>10 </a:t>
            </a:r>
            <a:r>
              <a:rPr lang="ja-JP" altLang="en-US" sz="1600" kern="0" dirty="0">
                <a:latin typeface="Consolas" panose="020B0609020204030204" pitchFamily="49" charset="0"/>
              </a:rPr>
              <a:t>を </a:t>
            </a:r>
            <a:r>
              <a:rPr lang="en-US" altLang="ja-JP" sz="1600" kern="0" dirty="0">
                <a:latin typeface="Consolas" panose="020B0609020204030204" pitchFamily="49" charset="0"/>
              </a:rPr>
              <a:t>E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D &gt;= E EXIT	// if (i – 1 &lt; 10)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add B+1</a:t>
            </a:r>
            <a:r>
              <a:rPr lang="ja-JP" altLang="en-US" sz="1600" kern="0" dirty="0">
                <a:latin typeface="Consolas" panose="020B0609020204030204" pitchFamily="49" charset="0"/>
              </a:rPr>
              <a:t>→</a:t>
            </a:r>
            <a:r>
              <a:rPr lang="en-US" altLang="ja-JP" sz="1600" kern="0" dirty="0">
                <a:latin typeface="Consolas" panose="020B0609020204030204" pitchFamily="49" charset="0"/>
              </a:rPr>
              <a:t>B	// i = i + 1</a:t>
            </a:r>
            <a:br>
              <a:rPr lang="en-US" altLang="ja-JP" sz="1600" kern="0" dirty="0">
                <a:latin typeface="Consolas" panose="020B0609020204030204" pitchFamily="49" charset="0"/>
              </a:rPr>
            </a:b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t>
            </a:r>
            <a:r>
              <a:rPr lang="en-US" altLang="ja-JP" sz="1600" kern="0" dirty="0" err="1">
                <a:latin typeface="Consolas" panose="020B0609020204030204" pitchFamily="49" charset="0"/>
              </a:rPr>
              <a:t>st</a:t>
            </a:r>
            <a:r>
              <a:rPr lang="en-US" altLang="ja-JP" sz="1600" kern="0" dirty="0">
                <a:latin typeface="Consolas" panose="020B0609020204030204" pitchFamily="49" charset="0"/>
              </a:rPr>
              <a:t> B</a:t>
            </a:r>
            <a:r>
              <a:rPr lang="ja-JP" altLang="en-US" sz="1600" kern="0" dirty="0">
                <a:latin typeface="Consolas" panose="020B0609020204030204" pitchFamily="49" charset="0"/>
              </a:rPr>
              <a:t>→</a:t>
            </a:r>
            <a:r>
              <a:rPr lang="en-US" altLang="ja-JP" sz="1600" kern="0" dirty="0">
                <a:latin typeface="Consolas" panose="020B0609020204030204" pitchFamily="49" charset="0"/>
              </a:rPr>
              <a:t>(A)	// i </a:t>
            </a:r>
            <a:r>
              <a:rPr lang="ja-JP" altLang="en-US" sz="1600" kern="0" dirty="0">
                <a:latin typeface="Consolas" panose="020B0609020204030204" pitchFamily="49" charset="0"/>
              </a:rPr>
              <a:t>を元のメモリアドレスに書き戻す</a:t>
            </a:r>
          </a:p>
        </p:txBody>
      </p:sp>
    </p:spTree>
    <p:extLst>
      <p:ext uri="{BB962C8B-B14F-4D97-AF65-F5344CB8AC3E}">
        <p14:creationId xmlns:p14="http://schemas.microsoft.com/office/powerpoint/2010/main" val="416581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br>
              <a:rPr lang="en-US" altLang="ja-JP" dirty="0"/>
            </a:b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38</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遅延スロットへの命令挿入はコンパイラががんばる 、人力でアセンブリ言語でがんばることもある、と書いてありましたがどのようなときにコンパイラが頑張ってどのようなときにアセンブリ言語を使うのでしょうか</a:t>
            </a:r>
            <a:endParaRPr lang="en-US" dirty="0"/>
          </a:p>
        </p:txBody>
      </p:sp>
    </p:spTree>
    <p:extLst>
      <p:ext uri="{BB962C8B-B14F-4D97-AF65-F5344CB8AC3E}">
        <p14:creationId xmlns:p14="http://schemas.microsoft.com/office/powerpoint/2010/main" val="300072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１クロック・サイクルに同じステージを複数処理しない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課題について質問があって、「</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」はどちらの表記でも大丈夫でしょうか？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173374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また、アセンブリ言語で</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は使えないので</a:t>
            </a:r>
            <a:r>
              <a:rPr lang="en-US" altLang="ja-JP" b="0" i="0" dirty="0">
                <a:solidFill>
                  <a:srgbClr val="000000"/>
                </a:solidFill>
                <a:effectLst/>
                <a:latin typeface="-apple-system"/>
              </a:rPr>
              <a:t>LABEL </a:t>
            </a:r>
            <a:r>
              <a:rPr lang="ja-JP" altLang="en-US" b="0" i="0" dirty="0">
                <a:solidFill>
                  <a:srgbClr val="000000"/>
                </a:solidFill>
                <a:effectLst/>
                <a:latin typeface="-apple-system"/>
              </a:rPr>
              <a:t>も使ってはいけないのかと思っていましたが、なぜ</a:t>
            </a:r>
            <a:r>
              <a:rPr lang="en-US" altLang="ja-JP" b="0" i="0" dirty="0">
                <a:solidFill>
                  <a:srgbClr val="000000"/>
                </a:solidFill>
                <a:effectLst/>
                <a:latin typeface="-apple-system"/>
              </a:rPr>
              <a:t>LABEL</a:t>
            </a:r>
            <a:r>
              <a:rPr lang="ja-JP" altLang="en-US" b="0" i="0" dirty="0">
                <a:solidFill>
                  <a:srgbClr val="000000"/>
                </a:solidFill>
                <a:effectLst/>
                <a:latin typeface="-apple-system"/>
              </a:rPr>
              <a:t>は使ってもいいのでしょか？</a:t>
            </a:r>
            <a:br>
              <a:rPr lang="en-US" altLang="ja-JP" b="0" i="0" dirty="0">
                <a:solidFill>
                  <a:srgbClr val="000000"/>
                </a:solidFill>
                <a:effectLst/>
                <a:latin typeface="-apple-system"/>
              </a:rPr>
            </a:br>
            <a:br>
              <a:rPr lang="en-US" altLang="ja-JP" b="0" i="0" dirty="0">
                <a:solidFill>
                  <a:srgbClr val="000000"/>
                </a:solidFill>
                <a:effectLst/>
                <a:latin typeface="-apple-system"/>
              </a:rPr>
            </a:br>
            <a:r>
              <a:rPr lang="en-US" altLang="ja-JP" b="0" i="0" dirty="0">
                <a:solidFill>
                  <a:srgbClr val="000000"/>
                </a:solidFill>
                <a:effectLst/>
                <a:latin typeface="-apple-system"/>
              </a:rPr>
              <a:t>LABEL </a:t>
            </a:r>
            <a:r>
              <a:rPr lang="ja-JP" altLang="en-US" b="0" i="0" dirty="0">
                <a:solidFill>
                  <a:srgbClr val="000000"/>
                </a:solidFill>
                <a:effectLst/>
                <a:latin typeface="-apple-system"/>
              </a:rPr>
              <a:t>は命令の場所（命令のアドレス）につけている印</a:t>
            </a:r>
            <a:br>
              <a:rPr lang="en-US" altLang="ja-JP" b="0" i="0" dirty="0">
                <a:solidFill>
                  <a:srgbClr val="000000"/>
                </a:solidFill>
                <a:effectLst/>
                <a:latin typeface="-apple-system"/>
              </a:rPr>
            </a:br>
            <a:r>
              <a:rPr lang="ja-JP" altLang="en-US" b="0" i="0" dirty="0">
                <a:solidFill>
                  <a:srgbClr val="000000"/>
                </a:solidFill>
                <a:effectLst/>
                <a:latin typeface="-apple-system"/>
              </a:rPr>
              <a:t>アドレスの数字と１：１に機械的に変換できるので，アセンブリ言語でも使える</a:t>
            </a:r>
            <a:endParaRPr lang="en-US" dirty="0"/>
          </a:p>
        </p:txBody>
      </p:sp>
    </p:spTree>
    <p:extLst>
      <p:ext uri="{BB962C8B-B14F-4D97-AF65-F5344CB8AC3E}">
        <p14:creationId xmlns:p14="http://schemas.microsoft.com/office/powerpoint/2010/main" val="659688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x1=1</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で何が行われているのかがよくわからなくなってしまったのですが、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がスタック・ポインタで、それを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に入れてアドレスとし、メモリでそのアドレスが示す部分の中身</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を値</a:t>
            </a:r>
            <a:r>
              <a:rPr lang="en-US" altLang="ja-JP" b="0" i="0" dirty="0">
                <a:solidFill>
                  <a:srgbClr val="000000"/>
                </a:solidFill>
                <a:effectLst/>
                <a:latin typeface="Meiryo" panose="020B0604030504040204" pitchFamily="50" charset="-128"/>
                <a:ea typeface="Meiryo" panose="020B0604030504040204" pitchFamily="50" charset="-128"/>
              </a:rPr>
              <a:t>r2</a:t>
            </a:r>
            <a:r>
              <a:rPr lang="ja-JP" altLang="en-US" b="0" i="0" dirty="0">
                <a:solidFill>
                  <a:srgbClr val="000000"/>
                </a:solidFill>
                <a:effectLst/>
                <a:latin typeface="Meiryo" panose="020B0604030504040204" pitchFamily="50" charset="-128"/>
                <a:ea typeface="Meiryo" panose="020B0604030504040204" pitchFamily="50" charset="-128"/>
              </a:rPr>
              <a:t>とする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書き込む</a:t>
            </a:r>
            <a:r>
              <a:rPr lang="en-US" altLang="ja-JP" b="0" i="0" dirty="0">
                <a:solidFill>
                  <a:srgbClr val="000000"/>
                </a:solidFill>
                <a:effectLst/>
                <a:latin typeface="Meiryo" panose="020B0604030504040204" pitchFamily="50" charset="-128"/>
                <a:ea typeface="Meiryo" panose="020B0604030504040204" pitchFamily="50" charset="-128"/>
              </a:rPr>
              <a:t>)</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は、メモリでアドレス</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が示す部分の中身</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読んで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、スタック・ポインタを</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とする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という理解で正しいでしょうか。 → 正しいです</a:t>
            </a: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はレジスタとメモリに書き込んでいるけれど、</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はレジスタとレジスタに書き込んでいるから、</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でのみ構造ハザードが起きるということでしょうか。→ 正しいです</a:t>
            </a:r>
            <a:endParaRPr lang="en-US" dirty="0"/>
          </a:p>
        </p:txBody>
      </p:sp>
    </p:spTree>
    <p:extLst>
      <p:ext uri="{BB962C8B-B14F-4D97-AF65-F5344CB8AC3E}">
        <p14:creationId xmlns:p14="http://schemas.microsoft.com/office/powerpoint/2010/main" val="568037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いろんなところでアルファベットの大文字小文字が出てきて、どっちが適切かわかりません。</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800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99</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9228</Words>
  <Application>Microsoft Office PowerPoint</Application>
  <PresentationFormat>画面に合わせる (4:3)</PresentationFormat>
  <Paragraphs>1150</Paragraphs>
  <Slides>112</Slides>
  <Notes>3</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112</vt:i4>
      </vt:variant>
    </vt:vector>
  </HeadingPairs>
  <TitlesOfParts>
    <vt:vector size="124" baseType="lpstr">
      <vt:lpstr>-apple-system</vt:lpstr>
      <vt:lpstr>HG丸ｺﾞｼｯｸM-PRO</vt:lpstr>
      <vt:lpstr>ＭＳ Ｐゴシック</vt:lpstr>
      <vt:lpstr>Meiryo</vt:lpstr>
      <vt:lpstr>Meiryo</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構造ハザードの例２：push/pop</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ld_inc [rs1]+1→rd  と add が連続した場合</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6.1</vt:lpstr>
      <vt:lpstr>課題 6.1</vt:lpstr>
      <vt:lpstr>課題 6.1</vt:lpstr>
      <vt:lpstr>RISC-V の 基本整数命令</vt:lpstr>
      <vt:lpstr>課題 6.2</vt:lpstr>
      <vt:lpstr>課題 6.2</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2023-06-26T01:36:11Z</dcterms:modified>
</cp:coreProperties>
</file>